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47" r:id="rId9"/>
    <p:sldId id="553" r:id="rId10"/>
    <p:sldId id="554" r:id="rId11"/>
    <p:sldId id="549" r:id="rId12"/>
    <p:sldId id="558" r:id="rId13"/>
    <p:sldId id="551" r:id="rId14"/>
    <p:sldId id="556"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4"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14" clrIdx="16">
    <p:extLst>
      <p:ext uri="{19B8F6BF-5375-455C-9EA6-DF929625EA0E}">
        <p15:presenceInfo xmlns:p15="http://schemas.microsoft.com/office/powerpoint/2012/main" userId="S::vcarter@clinicaloptions.com::9ce73b1e-6b1e-4cab-b34f-91637f33dd50" providerId="AD"/>
      </p:ext>
    </p:extLst>
  </p:cmAuthor>
  <p:cmAuthor id="18" name="CLINICALOPTIONS\tquill" initials="C" lastIdx="7" clrIdx="17">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02B6DE-4C3E-4541-811B-51F751A474B5}" v="49" dt="2023-10-31T14:23:38.17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62" autoAdjust="0"/>
    <p:restoredTop sz="74017" autoAdjust="0"/>
  </p:normalViewPr>
  <p:slideViewPr>
    <p:cSldViewPr snapToGrid="0">
      <p:cViewPr varScale="1">
        <p:scale>
          <a:sx n="49" d="100"/>
          <a:sy n="49" d="100"/>
        </p:scale>
        <p:origin x="1128"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a:t>
            </a:r>
            <a:r>
              <a:rPr lang="en-US" i="1" dirty="0">
                <a:latin typeface="Calibri" panose="020F0502020204030204" pitchFamily="34" charset="0"/>
                <a:cs typeface="Calibri" panose="020F0502020204030204" pitchFamily="34" charset="0"/>
              </a:rPr>
              <a:t>‒</a:t>
            </a:r>
            <a:r>
              <a:rPr lang="en-US" i="1" dirty="0"/>
              <a:t>drug conjugate; CT, chemotherapy; Dato-DXd, datopotamab deruxtecan; NSCLC, non-small-cell lung cancer; ORR, objective response rate;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85397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Dato-DXd, datopotamab deruxtecan; CT, chemotherapy; DoR, duration of response; ECOG, Eastern Cooperative Oncology Group; mAb, monoclonal antibody; NSCLC, non-small-cell lung cancer; ORR, objective response rate; OS, overall survival; PFS, progression-free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603731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Dato-DXd, datopotamab deruxtecan; ECOG, Eastern Cooperative Oncology Group; PS, performance status; 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34641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Dato-DXd, datopotamab deruxtecan; DoR, duration of response; ITT, intention-to-treat; ORR, objective response rate; OS, overall survival; PFS, progression-free survival;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306835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 DoR, duration of response; ORR, objective response rate;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15894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 Gr, grade; ILD, interstitial lung disease;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521767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AESI, adverse event of special interest; Dato-DXd, datopotamab deruxtecan; ILD, interstitial lung disease; IRR, infusion-related reaction; MedDRA, Medical Dictionary for Regulatory Activities.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96250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a:t>
            </a:r>
            <a:r>
              <a:rPr lang="en-US" i="1" dirty="0">
                <a:latin typeface="Calibri" panose="020F0502020204030204" pitchFamily="34" charset="0"/>
                <a:cs typeface="Calibri" panose="020F0502020204030204" pitchFamily="34" charset="0"/>
              </a:rPr>
              <a:t>‒</a:t>
            </a:r>
            <a:r>
              <a:rPr lang="en-US" i="1" dirty="0"/>
              <a:t>drug conjugate; Dato-DXd, datopotamab deruxtecan; ILD, interstitial lung disease; NSCLC, non-small-cell lung cancer; OS, overall survival;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387838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Phase III TROPION-Lung01: </a:t>
            </a:r>
            <a:br>
              <a:rPr lang="en-US" dirty="0"/>
            </a:br>
            <a:r>
              <a:rPr lang="en-US" dirty="0"/>
              <a:t>Datopotamab Deruxtecan vs Docetaxel for Previously Treated Advanced or Metastatic NSCLC </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Background</a:t>
            </a:r>
          </a:p>
        </p:txBody>
      </p:sp>
      <p:sp>
        <p:nvSpPr>
          <p:cNvPr id="7" name="Content Placeholder 6">
            <a:extLst>
              <a:ext uri="{FF2B5EF4-FFF2-40B4-BE49-F238E27FC236}">
                <a16:creationId xmlns:a16="http://schemas.microsoft.com/office/drawing/2014/main" id="{73E246EA-7F2A-02DA-327E-93612EAEB195}"/>
              </a:ext>
            </a:extLst>
          </p:cNvPr>
          <p:cNvSpPr>
            <a:spLocks noGrp="1"/>
          </p:cNvSpPr>
          <p:nvPr>
            <p:ph idx="1"/>
          </p:nvPr>
        </p:nvSpPr>
        <p:spPr/>
        <p:txBody>
          <a:bodyPr/>
          <a:lstStyle/>
          <a:p>
            <a:r>
              <a:rPr lang="en-US" dirty="0"/>
              <a:t>Second-line SoC for metastatic NSCLC is CT, which demonstrates only modest benefits and substantial toxicity</a:t>
            </a:r>
            <a:r>
              <a:rPr lang="en-US" baseline="30000" dirty="0"/>
              <a:t>1</a:t>
            </a:r>
          </a:p>
          <a:p>
            <a:r>
              <a:rPr lang="en-US" dirty="0"/>
              <a:t>Dato-DXd: ADC targeting TROP-2 with topoisomerase I inhibitor payload</a:t>
            </a:r>
            <a:r>
              <a:rPr lang="en-US" baseline="30000" dirty="0"/>
              <a:t>2</a:t>
            </a:r>
          </a:p>
          <a:p>
            <a:r>
              <a:rPr lang="en-US" dirty="0"/>
              <a:t>Phase I TROPION-PanTumor01 trial showed promising antitumor activity in advanced and metastatic NSCLC, with 26% ORR</a:t>
            </a:r>
            <a:r>
              <a:rPr lang="en-US" baseline="30000" dirty="0"/>
              <a:t>2</a:t>
            </a:r>
          </a:p>
          <a:p>
            <a:r>
              <a:rPr lang="en-US" dirty="0"/>
              <a:t>Current analysis reports efficacy and safety of Dato-DXd vs docetaxel in patients with previously treated advanced NSCLC enrolled on phase III TROPION-Lung01 trial</a:t>
            </a:r>
            <a:r>
              <a:rPr lang="en-US" baseline="30000" dirty="0"/>
              <a:t>3</a:t>
            </a:r>
          </a:p>
        </p:txBody>
      </p:sp>
      <p:sp>
        <p:nvSpPr>
          <p:cNvPr id="6" name="Text Box 11">
            <a:extLst>
              <a:ext uri="{FF2B5EF4-FFF2-40B4-BE49-F238E27FC236}">
                <a16:creationId xmlns:a16="http://schemas.microsoft.com/office/drawing/2014/main" id="{6A53A861-C065-B7E6-8208-BE892065803C}"/>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NCCN. Clinical practice guidelines in oncology: non-small cell lung cancer. v.4.2023. nccn.org.</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2. Shimizu. JCO. 2023;41:4678. 3. Lisberg. ESMO 2023. Abstr LBA12.</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Study Schema</a:t>
            </a:r>
          </a:p>
        </p:txBody>
      </p:sp>
      <p:sp>
        <p:nvSpPr>
          <p:cNvPr id="7" name="Content Placeholder 6">
            <a:extLst>
              <a:ext uri="{FF2B5EF4-FFF2-40B4-BE49-F238E27FC236}">
                <a16:creationId xmlns:a16="http://schemas.microsoft.com/office/drawing/2014/main" id="{EECC82AD-3116-6F56-D17A-DE1582DF0C71}"/>
              </a:ext>
            </a:extLst>
          </p:cNvPr>
          <p:cNvSpPr>
            <a:spLocks noGrp="1"/>
          </p:cNvSpPr>
          <p:nvPr>
            <p:ph idx="1"/>
          </p:nvPr>
        </p:nvSpPr>
        <p:spPr/>
        <p:txBody>
          <a:bodyPr/>
          <a:lstStyle/>
          <a:p>
            <a:r>
              <a:rPr lang="en-US" dirty="0"/>
              <a:t>Global, randomized, open-label phase III trial</a:t>
            </a:r>
          </a:p>
          <a:p>
            <a:endParaRPr lang="en-US" dirty="0"/>
          </a:p>
          <a:p>
            <a:endParaRPr lang="en-US" dirty="0"/>
          </a:p>
          <a:p>
            <a:endParaRPr lang="en-US" dirty="0"/>
          </a:p>
          <a:p>
            <a:endParaRPr lang="en-US" dirty="0"/>
          </a:p>
          <a:p>
            <a:endParaRPr lang="en-US" dirty="0"/>
          </a:p>
          <a:p>
            <a:r>
              <a:rPr lang="en-US" b="1" dirty="0"/>
              <a:t>Dual primary endpoints</a:t>
            </a:r>
            <a:r>
              <a:rPr lang="en-US" dirty="0"/>
              <a:t>: PFS (BICR), OS</a:t>
            </a:r>
          </a:p>
          <a:p>
            <a:r>
              <a:rPr lang="en-US" b="1" dirty="0"/>
              <a:t>Secondary endpoints</a:t>
            </a:r>
            <a:r>
              <a:rPr lang="en-US" dirty="0"/>
              <a:t>: ORR (BICR), DoR (BICR), safety</a:t>
            </a:r>
          </a:p>
        </p:txBody>
      </p:sp>
      <p:sp>
        <p:nvSpPr>
          <p:cNvPr id="5" name="Text Box 11">
            <a:extLst>
              <a:ext uri="{FF2B5EF4-FFF2-40B4-BE49-F238E27FC236}">
                <a16:creationId xmlns:a16="http://schemas.microsoft.com/office/drawing/2014/main" id="{515E444B-A901-4DDF-5B0B-CF85145526A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Lisberg. ESMO 2023. Abstr LBA12.</a:t>
            </a:r>
          </a:p>
        </p:txBody>
      </p:sp>
      <p:sp>
        <p:nvSpPr>
          <p:cNvPr id="8" name="TextBox 7">
            <a:extLst>
              <a:ext uri="{FF2B5EF4-FFF2-40B4-BE49-F238E27FC236}">
                <a16:creationId xmlns:a16="http://schemas.microsoft.com/office/drawing/2014/main" id="{4A62437F-F9B2-296C-BAAA-6DB7BC9D3E98}"/>
              </a:ext>
            </a:extLst>
          </p:cNvPr>
          <p:cNvSpPr txBox="1"/>
          <p:nvPr/>
        </p:nvSpPr>
        <p:spPr bwMode="auto">
          <a:xfrm>
            <a:off x="2590607" y="2896927"/>
            <a:ext cx="230075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Patients with previously treated* stage IIIB, IIIC, or IV NSCLC; no prior docetaxel; ECOG PS 0-1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(N = 604)</a:t>
            </a:r>
          </a:p>
        </p:txBody>
      </p:sp>
      <p:sp>
        <p:nvSpPr>
          <p:cNvPr id="9" name="TextBox 8">
            <a:extLst>
              <a:ext uri="{FF2B5EF4-FFF2-40B4-BE49-F238E27FC236}">
                <a16:creationId xmlns:a16="http://schemas.microsoft.com/office/drawing/2014/main" id="{236D7AC6-F306-2E79-3E81-FF4855D29E41}"/>
              </a:ext>
            </a:extLst>
          </p:cNvPr>
          <p:cNvSpPr txBox="1"/>
          <p:nvPr/>
        </p:nvSpPr>
        <p:spPr bwMode="auto">
          <a:xfrm>
            <a:off x="3820460" y="2040643"/>
            <a:ext cx="49766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Stratified by histology (squamous vs nonsquamous), actionable genomic alteration (present vs absent), geography (US/Japan/Western Europe vs</a:t>
            </a:r>
            <a:br>
              <a:rPr lang="en-US" sz="1200" b="0" i="1"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rest of world), anti</a:t>
            </a:r>
            <a:r>
              <a:rPr lang="en-US" sz="1200" b="0" i="1" dirty="0">
                <a:solidFill>
                  <a:schemeClr val="bg1"/>
                </a:solidFill>
                <a:latin typeface="Calibri" panose="020F0502020204030204" pitchFamily="34" charset="0"/>
                <a:cs typeface="Calibri" panose="020F0502020204030204" pitchFamily="34" charset="0"/>
              </a:rPr>
              <a:t>‒</a:t>
            </a:r>
            <a:r>
              <a:rPr lang="en-US" sz="1200" b="0" i="1" dirty="0">
                <a:solidFill>
                  <a:schemeClr val="bg1"/>
                </a:solidFill>
                <a:latin typeface="Calibri" panose="020F0502020204030204" pitchFamily="34" charset="0"/>
              </a:rPr>
              <a:t>PD-1/PD-L1 mAb in most recent prior therapy</a:t>
            </a:r>
          </a:p>
        </p:txBody>
      </p:sp>
      <p:sp>
        <p:nvSpPr>
          <p:cNvPr id="10" name="TextBox 9">
            <a:extLst>
              <a:ext uri="{FF2B5EF4-FFF2-40B4-BE49-F238E27FC236}">
                <a16:creationId xmlns:a16="http://schemas.microsoft.com/office/drawing/2014/main" id="{7A80A3A9-1385-171D-3519-68DA9C60F23C}"/>
              </a:ext>
            </a:extLst>
          </p:cNvPr>
          <p:cNvSpPr txBox="1"/>
          <p:nvPr/>
        </p:nvSpPr>
        <p:spPr bwMode="auto">
          <a:xfrm>
            <a:off x="992911" y="4224365"/>
            <a:ext cx="53032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*Patients without actionable genomic mutations: 1-2 lines, including platinum-based CT and anti‒PD-1/PD-L1 mAb; patients with actionable genomic alterations (</a:t>
            </a:r>
            <a:r>
              <a:rPr lang="en-US" sz="1200" b="0" i="1" dirty="0">
                <a:solidFill>
                  <a:schemeClr val="bg1"/>
                </a:solidFill>
                <a:latin typeface="Calibri" panose="020F0502020204030204" pitchFamily="34" charset="0"/>
              </a:rPr>
              <a:t>EGFR</a:t>
            </a:r>
            <a:r>
              <a:rPr lang="en-US" sz="1200" b="0" dirty="0">
                <a:solidFill>
                  <a:schemeClr val="bg1"/>
                </a:solidFill>
                <a:latin typeface="Calibri" panose="020F0502020204030204" pitchFamily="34" charset="0"/>
              </a:rPr>
              <a:t>, </a:t>
            </a:r>
            <a:r>
              <a:rPr lang="en-US" sz="1200" b="0" i="1" dirty="0">
                <a:solidFill>
                  <a:schemeClr val="bg1"/>
                </a:solidFill>
                <a:latin typeface="Calibri" panose="020F0502020204030204" pitchFamily="34" charset="0"/>
              </a:rPr>
              <a:t>ALK</a:t>
            </a:r>
            <a:r>
              <a:rPr lang="en-US" sz="1200" b="0" dirty="0">
                <a:solidFill>
                  <a:schemeClr val="bg1"/>
                </a:solidFill>
                <a:latin typeface="Calibri" panose="020F0502020204030204" pitchFamily="34" charset="0"/>
              </a:rPr>
              <a:t>, </a:t>
            </a:r>
            <a:r>
              <a:rPr lang="en-US" sz="1200" b="0" i="1" dirty="0">
                <a:solidFill>
                  <a:schemeClr val="bg1"/>
                </a:solidFill>
                <a:latin typeface="Calibri" panose="020F0502020204030204" pitchFamily="34" charset="0"/>
              </a:rPr>
              <a:t>BRAF</a:t>
            </a:r>
            <a:r>
              <a:rPr lang="en-US" sz="1200" b="0" dirty="0">
                <a:solidFill>
                  <a:schemeClr val="bg1"/>
                </a:solidFill>
                <a:latin typeface="Calibri" panose="020F0502020204030204" pitchFamily="34" charset="0"/>
              </a:rPr>
              <a:t>, </a:t>
            </a:r>
            <a:r>
              <a:rPr lang="en-US" sz="1200" b="0" i="1" dirty="0">
                <a:solidFill>
                  <a:schemeClr val="bg1"/>
                </a:solidFill>
                <a:latin typeface="Calibri" panose="020F0502020204030204" pitchFamily="34" charset="0"/>
              </a:rPr>
              <a:t>NTRK</a:t>
            </a:r>
            <a:r>
              <a:rPr lang="en-US" sz="1200" b="0" dirty="0">
                <a:solidFill>
                  <a:schemeClr val="bg1"/>
                </a:solidFill>
                <a:latin typeface="Calibri" panose="020F0502020204030204" pitchFamily="34" charset="0"/>
              </a:rPr>
              <a:t>, </a:t>
            </a:r>
            <a:r>
              <a:rPr lang="en-US" sz="1200" b="0" i="1" dirty="0">
                <a:solidFill>
                  <a:schemeClr val="bg1"/>
                </a:solidFill>
                <a:latin typeface="Calibri" panose="020F0502020204030204" pitchFamily="34" charset="0"/>
              </a:rPr>
              <a:t>MET</a:t>
            </a:r>
            <a:r>
              <a:rPr lang="en-US" sz="1200" b="0" dirty="0">
                <a:solidFill>
                  <a:schemeClr val="bg1"/>
                </a:solidFill>
                <a:latin typeface="Calibri" panose="020F0502020204030204" pitchFamily="34" charset="0"/>
              </a:rPr>
              <a:t> exon 14 skipping, </a:t>
            </a:r>
            <a:r>
              <a:rPr lang="en-US" sz="1200" b="0" i="1" dirty="0">
                <a:solidFill>
                  <a:schemeClr val="bg1"/>
                </a:solidFill>
                <a:latin typeface="Calibri" panose="020F0502020204030204" pitchFamily="34" charset="0"/>
              </a:rPr>
              <a:t>RET</a:t>
            </a:r>
            <a:r>
              <a:rPr lang="en-US" sz="1200" b="0" dirty="0">
                <a:solidFill>
                  <a:schemeClr val="bg1"/>
                </a:solidFill>
                <a:latin typeface="Calibri" panose="020F0502020204030204" pitchFamily="34" charset="0"/>
              </a:rPr>
              <a:t>, or </a:t>
            </a:r>
            <a:r>
              <a:rPr lang="en-US" sz="1200" b="0" i="1" dirty="0">
                <a:solidFill>
                  <a:schemeClr val="bg1"/>
                </a:solidFill>
                <a:latin typeface="Calibri" panose="020F0502020204030204" pitchFamily="34" charset="0"/>
              </a:rPr>
              <a:t>ROS1)</a:t>
            </a:r>
            <a:r>
              <a:rPr lang="en-US" sz="1200" b="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1-2 prior approved targeted therapies and/or platinum-based CT, with ≤1 anti‒PD-1/PD-L1 mAb</a:t>
            </a:r>
            <a:endParaRPr lang="en-US" sz="1200" b="0" dirty="0">
              <a:solidFill>
                <a:schemeClr val="bg1"/>
              </a:solidFill>
              <a:highlight>
                <a:srgbClr val="00FF00"/>
              </a:highlight>
              <a:latin typeface="Calibri" panose="020F0502020204030204" pitchFamily="34" charset="0"/>
            </a:endParaRPr>
          </a:p>
        </p:txBody>
      </p:sp>
      <p:sp>
        <p:nvSpPr>
          <p:cNvPr id="11" name="Rectangle 49">
            <a:extLst>
              <a:ext uri="{FF2B5EF4-FFF2-40B4-BE49-F238E27FC236}">
                <a16:creationId xmlns:a16="http://schemas.microsoft.com/office/drawing/2014/main" id="{9CA3FA62-C979-3396-A992-B2C0800350EB}"/>
              </a:ext>
            </a:extLst>
          </p:cNvPr>
          <p:cNvSpPr>
            <a:spLocks noChangeArrowheads="1"/>
          </p:cNvSpPr>
          <p:nvPr/>
        </p:nvSpPr>
        <p:spPr bwMode="auto">
          <a:xfrm>
            <a:off x="6478161" y="2760692"/>
            <a:ext cx="2545481" cy="79510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Dato-DXd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6 mg/kg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299)</a:t>
            </a:r>
          </a:p>
        </p:txBody>
      </p:sp>
      <p:sp>
        <p:nvSpPr>
          <p:cNvPr id="12" name="Rectangle 50">
            <a:extLst>
              <a:ext uri="{FF2B5EF4-FFF2-40B4-BE49-F238E27FC236}">
                <a16:creationId xmlns:a16="http://schemas.microsoft.com/office/drawing/2014/main" id="{53A46C4E-B8AF-A7E8-FB90-A86216E0FB76}"/>
              </a:ext>
            </a:extLst>
          </p:cNvPr>
          <p:cNvSpPr>
            <a:spLocks noChangeArrowheads="1"/>
          </p:cNvSpPr>
          <p:nvPr/>
        </p:nvSpPr>
        <p:spPr bwMode="auto">
          <a:xfrm>
            <a:off x="6478161" y="3643114"/>
            <a:ext cx="2545481" cy="82232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Docetaxel</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305)</a:t>
            </a:r>
          </a:p>
        </p:txBody>
      </p:sp>
      <p:sp>
        <p:nvSpPr>
          <p:cNvPr id="13" name="Line 53">
            <a:extLst>
              <a:ext uri="{FF2B5EF4-FFF2-40B4-BE49-F238E27FC236}">
                <a16:creationId xmlns:a16="http://schemas.microsoft.com/office/drawing/2014/main" id="{9C595C9F-C24E-9283-1706-1E97B43A5682}"/>
              </a:ext>
            </a:extLst>
          </p:cNvPr>
          <p:cNvSpPr>
            <a:spLocks noChangeShapeType="1"/>
          </p:cNvSpPr>
          <p:nvPr/>
        </p:nvSpPr>
        <p:spPr bwMode="auto">
          <a:xfrm>
            <a:off x="5453887" y="368205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3DC69ECF-519D-C8DA-A29D-E169EDB11D20}"/>
              </a:ext>
            </a:extLst>
          </p:cNvPr>
          <p:cNvSpPr>
            <a:spLocks noChangeShapeType="1"/>
          </p:cNvSpPr>
          <p:nvPr/>
        </p:nvSpPr>
        <p:spPr bwMode="auto">
          <a:xfrm flipV="1">
            <a:off x="5453887" y="308197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16" name="Straight Arrow Connector 15">
            <a:extLst>
              <a:ext uri="{FF2B5EF4-FFF2-40B4-BE49-F238E27FC236}">
                <a16:creationId xmlns:a16="http://schemas.microsoft.com/office/drawing/2014/main" id="{3CB6AA7B-C713-6AD9-0179-2B66D86094F2}"/>
              </a:ext>
            </a:extLst>
          </p:cNvPr>
          <p:cNvCxnSpPr/>
          <p:nvPr/>
        </p:nvCxnSpPr>
        <p:spPr bwMode="auto">
          <a:xfrm>
            <a:off x="5605311" y="2760692"/>
            <a:ext cx="0" cy="397934"/>
          </a:xfrm>
          <a:prstGeom prst="straightConnector1">
            <a:avLst/>
          </a:prstGeom>
          <a:noFill/>
          <a:ln w="28575" cap="flat" cmpd="sng" algn="ctr">
            <a:solidFill>
              <a:schemeClr val="bg1"/>
            </a:solidFill>
            <a:prstDash val="sysDot"/>
            <a:round/>
            <a:headEnd type="none" w="med" len="med"/>
            <a:tailEnd type="triangle"/>
          </a:ln>
          <a:effectLst/>
        </p:spPr>
      </p:cxnSp>
    </p:spTree>
    <p:extLst>
      <p:ext uri="{BB962C8B-B14F-4D97-AF65-F5344CB8AC3E}">
        <p14:creationId xmlns:p14="http://schemas.microsoft.com/office/powerpoint/2010/main" val="124262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78028-7F15-86C1-2BF7-841246EDA51E}"/>
              </a:ext>
            </a:extLst>
          </p:cNvPr>
          <p:cNvSpPr>
            <a:spLocks noGrp="1"/>
          </p:cNvSpPr>
          <p:nvPr>
            <p:ph type="title"/>
          </p:nvPr>
        </p:nvSpPr>
        <p:spPr/>
        <p:txBody>
          <a:bodyPr/>
          <a:lstStyle/>
          <a:p>
            <a:r>
              <a:rPr lang="en-US" dirty="0"/>
              <a:t>TROPION-Lung01: Baseline Characteristics</a:t>
            </a:r>
          </a:p>
        </p:txBody>
      </p:sp>
      <p:graphicFrame>
        <p:nvGraphicFramePr>
          <p:cNvPr id="17" name="object 4">
            <a:extLst>
              <a:ext uri="{FF2B5EF4-FFF2-40B4-BE49-F238E27FC236}">
                <a16:creationId xmlns:a16="http://schemas.microsoft.com/office/drawing/2014/main" id="{90626334-8619-F9B1-BED4-3571D749046D}"/>
              </a:ext>
            </a:extLst>
          </p:cNvPr>
          <p:cNvGraphicFramePr>
            <a:graphicFrameLocks noGrp="1"/>
          </p:cNvGraphicFramePr>
          <p:nvPr>
            <p:extLst>
              <p:ext uri="{D42A27DB-BD31-4B8C-83A1-F6EECF244321}">
                <p14:modId xmlns:p14="http://schemas.microsoft.com/office/powerpoint/2010/main" val="511325164"/>
              </p:ext>
            </p:extLst>
          </p:nvPr>
        </p:nvGraphicFramePr>
        <p:xfrm>
          <a:off x="709797" y="1603375"/>
          <a:ext cx="5186643" cy="4494319"/>
        </p:xfrm>
        <a:graphic>
          <a:graphicData uri="http://schemas.openxmlformats.org/drawingml/2006/table">
            <a:tbl>
              <a:tblPr firstRow="1" bandRow="1">
                <a:tableStyleId>{2D5ABB26-0587-4C30-8999-92F81FD0307C}</a:tableStyleId>
              </a:tblPr>
              <a:tblGrid>
                <a:gridCol w="1920608">
                  <a:extLst>
                    <a:ext uri="{9D8B030D-6E8A-4147-A177-3AD203B41FA5}">
                      <a16:colId xmlns:a16="http://schemas.microsoft.com/office/drawing/2014/main" val="20000"/>
                    </a:ext>
                  </a:extLst>
                </a:gridCol>
                <a:gridCol w="1609261">
                  <a:extLst>
                    <a:ext uri="{9D8B030D-6E8A-4147-A177-3AD203B41FA5}">
                      <a16:colId xmlns:a16="http://schemas.microsoft.com/office/drawing/2014/main" val="20002"/>
                    </a:ext>
                  </a:extLst>
                </a:gridCol>
                <a:gridCol w="1656774">
                  <a:extLst>
                    <a:ext uri="{9D8B030D-6E8A-4147-A177-3AD203B41FA5}">
                      <a16:colId xmlns:a16="http://schemas.microsoft.com/office/drawing/2014/main" val="20003"/>
                    </a:ext>
                  </a:extLst>
                </a:gridCol>
              </a:tblGrid>
              <a:tr h="322725">
                <a:tc>
                  <a:txBody>
                    <a:bodyPr/>
                    <a:lstStyle/>
                    <a:p>
                      <a:pPr marL="81915" algn="l">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Characteristic</a:t>
                      </a:r>
                      <a:endParaRPr sz="1600"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Dato-</a:t>
                      </a:r>
                      <a:r>
                        <a:rPr sz="1600" b="1" spc="-25" dirty="0">
                          <a:solidFill>
                            <a:schemeClr val="tx1"/>
                          </a:solidFill>
                          <a:latin typeface="Calibri" panose="020F0502020204030204" pitchFamily="34" charset="0"/>
                          <a:cs typeface="Calibri" panose="020F0502020204030204" pitchFamily="34" charset="0"/>
                        </a:rPr>
                        <a:t>DXd </a:t>
                      </a:r>
                      <a:endParaRPr lang="en-US" sz="16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600" b="1" spc="-25"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n </a:t>
                      </a:r>
                      <a:r>
                        <a:rPr sz="1600" b="1" spc="-10"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 </a:t>
                      </a:r>
                      <a:r>
                        <a:rPr sz="1600" b="1" spc="-10" dirty="0">
                          <a:solidFill>
                            <a:schemeClr val="tx1"/>
                          </a:solidFill>
                          <a:latin typeface="Calibri" panose="020F0502020204030204" pitchFamily="34" charset="0"/>
                          <a:cs typeface="Calibri" panose="020F0502020204030204" pitchFamily="34" charset="0"/>
                        </a:rPr>
                        <a:t>299</a:t>
                      </a:r>
                      <a:r>
                        <a:rPr lang="en-US" sz="1600" b="1" spc="-10" dirty="0">
                          <a:solidFill>
                            <a:schemeClr val="tx1"/>
                          </a:solidFill>
                          <a:latin typeface="Calibri" panose="020F0502020204030204" pitchFamily="34" charset="0"/>
                          <a:cs typeface="Calibri" panose="020F0502020204030204" pitchFamily="34" charset="0"/>
                        </a:rPr>
                        <a:t>)</a:t>
                      </a:r>
                      <a:endParaRPr sz="16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8125" marR="153035" indent="-100965" algn="ctr">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Docetaxel </a:t>
                      </a:r>
                      <a:endParaRPr lang="en-US" sz="16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600" b="1" spc="-10" dirty="0">
                          <a:solidFill>
                            <a:schemeClr val="tx1"/>
                          </a:solidFill>
                          <a:latin typeface="Calibri" panose="020F0502020204030204" pitchFamily="34" charset="0"/>
                          <a:cs typeface="Calibri" panose="020F0502020204030204" pitchFamily="34" charset="0"/>
                        </a:rPr>
                        <a:t>(n </a:t>
                      </a:r>
                      <a:r>
                        <a:rPr sz="1600" b="1" spc="-10"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 </a:t>
                      </a:r>
                      <a:r>
                        <a:rPr sz="1600" b="1" spc="-10" dirty="0">
                          <a:solidFill>
                            <a:schemeClr val="tx1"/>
                          </a:solidFill>
                          <a:latin typeface="Calibri" panose="020F0502020204030204" pitchFamily="34" charset="0"/>
                          <a:cs typeface="Calibri" panose="020F0502020204030204" pitchFamily="34" charset="0"/>
                        </a:rPr>
                        <a:t>305</a:t>
                      </a:r>
                      <a:r>
                        <a:rPr lang="en-US" sz="1600" b="1" spc="-10" dirty="0">
                          <a:solidFill>
                            <a:schemeClr val="tx1"/>
                          </a:solidFill>
                          <a:latin typeface="Calibri" panose="020F0502020204030204" pitchFamily="34" charset="0"/>
                          <a:cs typeface="Calibri" panose="020F0502020204030204" pitchFamily="34" charset="0"/>
                        </a:rPr>
                        <a:t>)</a:t>
                      </a:r>
                      <a:endParaRPr sz="16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10000"/>
                  </a:ext>
                </a:extLst>
              </a:tr>
              <a:tr h="345642">
                <a:tc>
                  <a:txBody>
                    <a:bodyPr/>
                    <a:lstStyle/>
                    <a:p>
                      <a:pPr marL="7747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M</a:t>
                      </a:r>
                      <a:r>
                        <a:rPr sz="1600" b="0" dirty="0">
                          <a:solidFill>
                            <a:schemeClr val="bg1"/>
                          </a:solidFill>
                          <a:latin typeface="Calibri" panose="020F0502020204030204" pitchFamily="34" charset="0"/>
                          <a:cs typeface="Calibri" panose="020F0502020204030204" pitchFamily="34" charset="0"/>
                        </a:rPr>
                        <a:t>edian</a:t>
                      </a:r>
                      <a:r>
                        <a:rPr lang="en-US" sz="1600" b="0" dirty="0">
                          <a:solidFill>
                            <a:schemeClr val="bg1"/>
                          </a:solidFill>
                          <a:latin typeface="Calibri" panose="020F0502020204030204" pitchFamily="34" charset="0"/>
                          <a:cs typeface="Calibri" panose="020F0502020204030204" pitchFamily="34" charset="0"/>
                        </a:rPr>
                        <a:t> age, </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yr</a:t>
                      </a:r>
                      <a:r>
                        <a:rPr sz="1600" b="0" spc="-30" dirty="0">
                          <a:solidFill>
                            <a:schemeClr val="bg1"/>
                          </a:solidFill>
                          <a:latin typeface="Calibri" panose="020F0502020204030204" pitchFamily="34" charset="0"/>
                          <a:cs typeface="Calibri" panose="020F0502020204030204" pitchFamily="34" charset="0"/>
                        </a:rPr>
                        <a:t> </a:t>
                      </a:r>
                      <a:r>
                        <a:rPr sz="1600" b="0" dirty="0">
                          <a:solidFill>
                            <a:schemeClr val="bg1"/>
                          </a:solidFill>
                          <a:latin typeface="Calibri" panose="020F0502020204030204" pitchFamily="34" charset="0"/>
                          <a:cs typeface="Calibri" panose="020F0502020204030204" pitchFamily="34" charset="0"/>
                        </a:rPr>
                        <a:t>(range)</a:t>
                      </a:r>
                    </a:p>
                  </a:txBody>
                  <a:tcPr marL="0" marR="0" marT="96520" marB="0" anchor="ctr">
                    <a:solidFill>
                      <a:schemeClr val="tx2"/>
                    </a:solidFill>
                  </a:tcPr>
                </a:tc>
                <a:tc>
                  <a:txBody>
                    <a:bodyPr/>
                    <a:lstStyle/>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63 (26-84)</a:t>
                      </a:r>
                      <a:endParaRPr sz="16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marR="1397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64 (24-88)</a:t>
                      </a:r>
                      <a:endParaRPr sz="16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extLst>
                  <a:ext uri="{0D108BD9-81ED-4DB2-BD59-A6C34878D82A}">
                    <a16:rowId xmlns:a16="http://schemas.microsoft.com/office/drawing/2014/main" val="10001"/>
                  </a:ext>
                </a:extLst>
              </a:tr>
              <a:tr h="180836">
                <a:tc>
                  <a:txBody>
                    <a:bodyPr/>
                    <a:lstStyle/>
                    <a:p>
                      <a:pPr marL="77470">
                        <a:lnSpc>
                          <a:spcPct val="100000"/>
                        </a:lnSpc>
                        <a:spcBef>
                          <a:spcPts val="0"/>
                        </a:spcBef>
                      </a:pPr>
                      <a:r>
                        <a:rPr sz="1600" b="0" dirty="0">
                          <a:solidFill>
                            <a:schemeClr val="bg1"/>
                          </a:solidFill>
                          <a:latin typeface="Calibri" panose="020F0502020204030204" pitchFamily="34" charset="0"/>
                          <a:cs typeface="Calibri" panose="020F0502020204030204" pitchFamily="34" charset="0"/>
                        </a:rPr>
                        <a:t>Male,</a:t>
                      </a:r>
                      <a:r>
                        <a:rPr sz="1600" b="0" spc="-25" dirty="0">
                          <a:solidFill>
                            <a:schemeClr val="bg1"/>
                          </a:solidFill>
                          <a:latin typeface="Calibri" panose="020F0502020204030204" pitchFamily="34" charset="0"/>
                          <a:cs typeface="Calibri" panose="020F0502020204030204" pitchFamily="34" charset="0"/>
                        </a:rPr>
                        <a:t> </a:t>
                      </a:r>
                      <a:r>
                        <a:rPr sz="1600" b="0" dirty="0">
                          <a:solidFill>
                            <a:schemeClr val="bg1"/>
                          </a:solidFill>
                          <a:latin typeface="Calibri" panose="020F0502020204030204" pitchFamily="34" charset="0"/>
                          <a:cs typeface="Calibri" panose="020F0502020204030204" pitchFamily="34" charset="0"/>
                        </a:rPr>
                        <a:t>n </a:t>
                      </a:r>
                      <a:r>
                        <a:rPr sz="1600" b="0" spc="-25" dirty="0">
                          <a:solidFill>
                            <a:schemeClr val="bg1"/>
                          </a:solidFill>
                          <a:latin typeface="Calibri" panose="020F0502020204030204" pitchFamily="34" charset="0"/>
                          <a:cs typeface="Calibri" panose="020F0502020204030204" pitchFamily="34" charset="0"/>
                        </a:rPr>
                        <a:t>(%)</a:t>
                      </a:r>
                      <a:endParaRPr sz="1600" b="0" dirty="0">
                        <a:solidFill>
                          <a:schemeClr val="bg1"/>
                        </a:solidFill>
                        <a:latin typeface="Calibri" panose="020F0502020204030204" pitchFamily="34" charset="0"/>
                        <a:cs typeface="Calibri" panose="020F0502020204030204" pitchFamily="34" charset="0"/>
                      </a:endParaRPr>
                    </a:p>
                  </a:txBody>
                  <a:tcPr marL="0" marR="0" marT="46355" marB="0" anchor="ctr">
                    <a:solidFill>
                      <a:schemeClr val="tx1">
                        <a:lumMod val="95000"/>
                      </a:schemeClr>
                    </a:solidFill>
                  </a:tcPr>
                </a:tc>
                <a:tc>
                  <a:txBody>
                    <a:bodyPr/>
                    <a:lstStyle/>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183 (61)</a:t>
                      </a:r>
                      <a:endParaRPr sz="16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marR="1270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210 (69)</a:t>
                      </a:r>
                      <a:endParaRPr sz="16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908188">
                <a:tc>
                  <a:txBody>
                    <a:bodyPr/>
                    <a:lstStyle/>
                    <a:p>
                      <a:pPr marL="81280">
                        <a:lnSpc>
                          <a:spcPct val="100000"/>
                        </a:lnSpc>
                        <a:spcBef>
                          <a:spcPts val="0"/>
                        </a:spcBef>
                      </a:pPr>
                      <a:r>
                        <a:rPr sz="1600" b="0" dirty="0">
                          <a:solidFill>
                            <a:schemeClr val="bg1"/>
                          </a:solidFill>
                          <a:latin typeface="Calibri" panose="020F0502020204030204" pitchFamily="34" charset="0"/>
                          <a:cs typeface="Calibri" panose="020F0502020204030204" pitchFamily="34" charset="0"/>
                        </a:rPr>
                        <a:t>Race,</a:t>
                      </a:r>
                      <a:r>
                        <a:rPr sz="1600" b="0" spc="-20" dirty="0">
                          <a:solidFill>
                            <a:schemeClr val="bg1"/>
                          </a:solidFill>
                          <a:latin typeface="Calibri" panose="020F0502020204030204" pitchFamily="34" charset="0"/>
                          <a:cs typeface="Calibri" panose="020F0502020204030204" pitchFamily="34" charset="0"/>
                        </a:rPr>
                        <a:t> </a:t>
                      </a:r>
                      <a:r>
                        <a:rPr sz="1600" b="0" dirty="0">
                          <a:solidFill>
                            <a:schemeClr val="bg1"/>
                          </a:solidFill>
                          <a:latin typeface="Calibri" panose="020F0502020204030204" pitchFamily="34" charset="0"/>
                          <a:cs typeface="Calibri" panose="020F0502020204030204" pitchFamily="34" charset="0"/>
                        </a:rPr>
                        <a:t>n</a:t>
                      </a:r>
                      <a:r>
                        <a:rPr sz="1600" b="0" spc="-20" dirty="0">
                          <a:solidFill>
                            <a:schemeClr val="bg1"/>
                          </a:solidFill>
                          <a:latin typeface="Calibri" panose="020F0502020204030204" pitchFamily="34" charset="0"/>
                          <a:cs typeface="Calibri" panose="020F0502020204030204" pitchFamily="34" charset="0"/>
                        </a:rPr>
                        <a:t> </a:t>
                      </a:r>
                      <a:r>
                        <a:rPr sz="1600" b="0" spc="-25" dirty="0">
                          <a:solidFill>
                            <a:schemeClr val="bg1"/>
                          </a:solidFill>
                          <a:latin typeface="Calibri" panose="020F0502020204030204" pitchFamily="34" charset="0"/>
                          <a:cs typeface="Calibri" panose="020F0502020204030204" pitchFamily="34" charset="0"/>
                        </a:rPr>
                        <a:t>(%)</a:t>
                      </a:r>
                      <a:endParaRPr lang="en-US" sz="16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Asian</a:t>
                      </a:r>
                    </a:p>
                    <a:p>
                      <a:pPr marL="367030"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White</a:t>
                      </a:r>
                    </a:p>
                    <a:p>
                      <a:pPr marL="367030"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Black or </a:t>
                      </a:r>
                      <a:br>
                        <a:rPr lang="en-US" sz="1600" b="0" spc="-25" dirty="0">
                          <a:solidFill>
                            <a:schemeClr val="bg1"/>
                          </a:solidFill>
                          <a:latin typeface="Calibri" panose="020F0502020204030204" pitchFamily="34" charset="0"/>
                          <a:cs typeface="Calibri" panose="020F0502020204030204" pitchFamily="34" charset="0"/>
                        </a:rPr>
                      </a:br>
                      <a:r>
                        <a:rPr lang="en-US" sz="1600" b="0" spc="-25" dirty="0">
                          <a:solidFill>
                            <a:schemeClr val="bg1"/>
                          </a:solidFill>
                          <a:latin typeface="Calibri" panose="020F0502020204030204" pitchFamily="34" charset="0"/>
                          <a:cs typeface="Calibri" panose="020F0502020204030204" pitchFamily="34" charset="0"/>
                        </a:rPr>
                        <a:t>African American</a:t>
                      </a:r>
                    </a:p>
                    <a:p>
                      <a:pPr marL="367030"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Other</a:t>
                      </a:r>
                      <a:endParaRPr sz="1600" b="0" dirty="0">
                        <a:solidFill>
                          <a:schemeClr val="bg1"/>
                        </a:solidFill>
                        <a:latin typeface="Calibri" panose="020F0502020204030204" pitchFamily="34" charset="0"/>
                        <a:cs typeface="Calibri" panose="020F0502020204030204" pitchFamily="34" charset="0"/>
                      </a:endParaRPr>
                    </a:p>
                  </a:txBody>
                  <a:tcPr marL="0" marR="0" marT="65405" marB="0" anchor="ctr">
                    <a:solidFill>
                      <a:schemeClr val="tx2"/>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119 (40)</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123 (41)</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6 (2)</a:t>
                      </a:r>
                    </a:p>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51 (17)</a:t>
                      </a:r>
                      <a:endParaRPr sz="16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120 (39)</a:t>
                      </a: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126 (41)</a:t>
                      </a: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4 (1)</a:t>
                      </a:r>
                    </a:p>
                    <a:p>
                      <a:pPr marR="15240"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55 (18)</a:t>
                      </a:r>
                      <a:endParaRPr sz="16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extLst>
                  <a:ext uri="{0D108BD9-81ED-4DB2-BD59-A6C34878D82A}">
                    <a16:rowId xmlns:a16="http://schemas.microsoft.com/office/drawing/2014/main" val="10004"/>
                  </a:ext>
                </a:extLst>
              </a:tr>
              <a:tr h="432804">
                <a:tc>
                  <a:txBody>
                    <a:bodyPr/>
                    <a:lstStyle/>
                    <a:p>
                      <a:pPr marL="81915">
                        <a:lnSpc>
                          <a:spcPct val="100000"/>
                        </a:lnSpc>
                        <a:spcBef>
                          <a:spcPts val="0"/>
                        </a:spcBef>
                      </a:pPr>
                      <a:r>
                        <a:rPr sz="1600" b="0" dirty="0">
                          <a:solidFill>
                            <a:schemeClr val="bg1"/>
                          </a:solidFill>
                          <a:latin typeface="Calibri" panose="020F0502020204030204" pitchFamily="34" charset="0"/>
                          <a:cs typeface="Calibri" panose="020F0502020204030204" pitchFamily="34" charset="0"/>
                        </a:rPr>
                        <a:t>ECOG</a:t>
                      </a:r>
                      <a:r>
                        <a:rPr sz="1600" b="0" spc="-20" dirty="0">
                          <a:solidFill>
                            <a:schemeClr val="bg1"/>
                          </a:solidFill>
                          <a:latin typeface="Calibri" panose="020F0502020204030204" pitchFamily="34" charset="0"/>
                          <a:cs typeface="Calibri" panose="020F0502020204030204" pitchFamily="34" charset="0"/>
                        </a:rPr>
                        <a:t> </a:t>
                      </a:r>
                      <a:r>
                        <a:rPr sz="1600" b="0" dirty="0">
                          <a:solidFill>
                            <a:schemeClr val="bg1"/>
                          </a:solidFill>
                          <a:latin typeface="Calibri" panose="020F0502020204030204" pitchFamily="34" charset="0"/>
                          <a:cs typeface="Calibri" panose="020F0502020204030204" pitchFamily="34" charset="0"/>
                        </a:rPr>
                        <a:t>PS,</a:t>
                      </a:r>
                      <a:r>
                        <a:rPr sz="1600" b="0" spc="-25" dirty="0">
                          <a:solidFill>
                            <a:schemeClr val="bg1"/>
                          </a:solidFill>
                          <a:latin typeface="Calibri" panose="020F0502020204030204" pitchFamily="34" charset="0"/>
                          <a:cs typeface="Calibri" panose="020F0502020204030204" pitchFamily="34" charset="0"/>
                        </a:rPr>
                        <a:t> </a:t>
                      </a:r>
                      <a:r>
                        <a:rPr sz="1600" b="0" dirty="0">
                          <a:solidFill>
                            <a:schemeClr val="bg1"/>
                          </a:solidFill>
                          <a:latin typeface="Calibri" panose="020F0502020204030204" pitchFamily="34" charset="0"/>
                          <a:cs typeface="Calibri" panose="020F0502020204030204" pitchFamily="34" charset="0"/>
                        </a:rPr>
                        <a:t>n</a:t>
                      </a:r>
                      <a:r>
                        <a:rPr sz="1600" b="0" spc="-5" dirty="0">
                          <a:solidFill>
                            <a:schemeClr val="bg1"/>
                          </a:solidFill>
                          <a:latin typeface="Calibri" panose="020F0502020204030204" pitchFamily="34" charset="0"/>
                          <a:cs typeface="Calibri" panose="020F0502020204030204" pitchFamily="34" charset="0"/>
                        </a:rPr>
                        <a:t> </a:t>
                      </a:r>
                      <a:r>
                        <a:rPr sz="1600" b="0" spc="-25" dirty="0">
                          <a:solidFill>
                            <a:schemeClr val="bg1"/>
                          </a:solidFill>
                          <a:latin typeface="Calibri" panose="020F0502020204030204" pitchFamily="34" charset="0"/>
                          <a:cs typeface="Calibri" panose="020F0502020204030204" pitchFamily="34" charset="0"/>
                        </a:rPr>
                        <a:t>(%)</a:t>
                      </a:r>
                      <a:endParaRPr lang="en-US" sz="1600" b="0" spc="-25" dirty="0">
                        <a:solidFill>
                          <a:schemeClr val="bg1"/>
                        </a:solidFill>
                        <a:latin typeface="Calibri" panose="020F0502020204030204" pitchFamily="34" charset="0"/>
                        <a:cs typeface="Calibri" panose="020F0502020204030204" pitchFamily="34" charset="0"/>
                      </a:endParaRPr>
                    </a:p>
                    <a:p>
                      <a:pPr marL="367665"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0</a:t>
                      </a:r>
                    </a:p>
                    <a:p>
                      <a:pPr marL="367665"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1</a:t>
                      </a:r>
                      <a:endParaRPr sz="16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89 (30)</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210 (70)</a:t>
                      </a:r>
                      <a:endParaRPr sz="16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94 (31)</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211 (69)</a:t>
                      </a:r>
                      <a:endParaRPr sz="16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extLst>
                  <a:ext uri="{0D108BD9-81ED-4DB2-BD59-A6C34878D82A}">
                    <a16:rowId xmlns:a16="http://schemas.microsoft.com/office/drawing/2014/main" val="10010"/>
                  </a:ext>
                </a:extLst>
              </a:tr>
              <a:tr h="468871">
                <a:tc>
                  <a:txBody>
                    <a:bodyPr/>
                    <a:lstStyle/>
                    <a:p>
                      <a:pPr marL="8128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Histology,</a:t>
                      </a:r>
                      <a:r>
                        <a:rPr lang="en-US" sz="1600" b="0" spc="-40" dirty="0">
                          <a:solidFill>
                            <a:schemeClr val="bg1"/>
                          </a:solidFill>
                          <a:latin typeface="Calibri" panose="020F0502020204030204" pitchFamily="34" charset="0"/>
                          <a:cs typeface="Calibri" panose="020F0502020204030204" pitchFamily="34" charset="0"/>
                        </a:rPr>
                        <a:t> </a:t>
                      </a:r>
                      <a:r>
                        <a:rPr lang="en-US" sz="1600" b="0" dirty="0">
                          <a:solidFill>
                            <a:schemeClr val="bg1"/>
                          </a:solidFill>
                          <a:latin typeface="Calibri" panose="020F0502020204030204" pitchFamily="34" charset="0"/>
                          <a:cs typeface="Calibri" panose="020F0502020204030204" pitchFamily="34" charset="0"/>
                        </a:rPr>
                        <a:t>n</a:t>
                      </a:r>
                      <a:r>
                        <a:rPr lang="en-US" sz="1600" b="0" spc="-15" dirty="0">
                          <a:solidFill>
                            <a:schemeClr val="bg1"/>
                          </a:solidFill>
                          <a:latin typeface="Calibri" panose="020F0502020204030204" pitchFamily="34" charset="0"/>
                          <a:cs typeface="Calibri" panose="020F0502020204030204" pitchFamily="34" charset="0"/>
                        </a:rPr>
                        <a:t> </a:t>
                      </a:r>
                      <a:r>
                        <a:rPr lang="en-US" sz="1600" b="0" spc="-25" dirty="0">
                          <a:solidFill>
                            <a:schemeClr val="bg1"/>
                          </a:solidFill>
                          <a:latin typeface="Calibri" panose="020F0502020204030204" pitchFamily="34" charset="0"/>
                          <a:cs typeface="Calibri" panose="020F0502020204030204" pitchFamily="34" charset="0"/>
                        </a:rPr>
                        <a:t>(%)</a:t>
                      </a:r>
                    </a:p>
                    <a:p>
                      <a:pPr marL="367030"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Nonsquamous</a:t>
                      </a:r>
                    </a:p>
                    <a:p>
                      <a:pPr marL="367030"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Squamous</a:t>
                      </a: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2"/>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234 (78)</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65 (22)</a:t>
                      </a:r>
                    </a:p>
                  </a:txBody>
                  <a:tcPr marL="0" marR="0" marT="60960" marB="0" anchor="ctr">
                    <a:solidFill>
                      <a:schemeClr val="tx2"/>
                    </a:solidFill>
                  </a:tcPr>
                </a:tc>
                <a:tc>
                  <a:txBody>
                    <a:bodyPr/>
                    <a:lstStyle/>
                    <a:p>
                      <a:pPr marR="15240"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234 (77)</a:t>
                      </a: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71 (23)</a:t>
                      </a:r>
                      <a:endParaRPr sz="16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extLst>
                  <a:ext uri="{0D108BD9-81ED-4DB2-BD59-A6C34878D82A}">
                    <a16:rowId xmlns:a16="http://schemas.microsoft.com/office/drawing/2014/main" val="10014"/>
                  </a:ext>
                </a:extLst>
              </a:tr>
            </a:tbl>
          </a:graphicData>
        </a:graphic>
      </p:graphicFrame>
      <p:graphicFrame>
        <p:nvGraphicFramePr>
          <p:cNvPr id="19" name="object 4">
            <a:extLst>
              <a:ext uri="{FF2B5EF4-FFF2-40B4-BE49-F238E27FC236}">
                <a16:creationId xmlns:a16="http://schemas.microsoft.com/office/drawing/2014/main" id="{6850F182-A2BE-5BF2-1DF3-3ECFA5F85471}"/>
              </a:ext>
            </a:extLst>
          </p:cNvPr>
          <p:cNvGraphicFramePr>
            <a:graphicFrameLocks noGrp="1"/>
          </p:cNvGraphicFramePr>
          <p:nvPr>
            <p:extLst>
              <p:ext uri="{D42A27DB-BD31-4B8C-83A1-F6EECF244321}">
                <p14:modId xmlns:p14="http://schemas.microsoft.com/office/powerpoint/2010/main" val="3162497630"/>
              </p:ext>
            </p:extLst>
          </p:nvPr>
        </p:nvGraphicFramePr>
        <p:xfrm>
          <a:off x="6295559" y="1603375"/>
          <a:ext cx="5186644" cy="4487757"/>
        </p:xfrm>
        <a:graphic>
          <a:graphicData uri="http://schemas.openxmlformats.org/drawingml/2006/table">
            <a:tbl>
              <a:tblPr firstRow="1" bandRow="1">
                <a:tableStyleId>{2D5ABB26-0587-4C30-8999-92F81FD0307C}</a:tableStyleId>
              </a:tblPr>
              <a:tblGrid>
                <a:gridCol w="2566520">
                  <a:extLst>
                    <a:ext uri="{9D8B030D-6E8A-4147-A177-3AD203B41FA5}">
                      <a16:colId xmlns:a16="http://schemas.microsoft.com/office/drawing/2014/main" val="20000"/>
                    </a:ext>
                  </a:extLst>
                </a:gridCol>
                <a:gridCol w="1257300">
                  <a:extLst>
                    <a:ext uri="{9D8B030D-6E8A-4147-A177-3AD203B41FA5}">
                      <a16:colId xmlns:a16="http://schemas.microsoft.com/office/drawing/2014/main" val="20002"/>
                    </a:ext>
                  </a:extLst>
                </a:gridCol>
                <a:gridCol w="1362824">
                  <a:extLst>
                    <a:ext uri="{9D8B030D-6E8A-4147-A177-3AD203B41FA5}">
                      <a16:colId xmlns:a16="http://schemas.microsoft.com/office/drawing/2014/main" val="20003"/>
                    </a:ext>
                  </a:extLst>
                </a:gridCol>
              </a:tblGrid>
              <a:tr h="262007">
                <a:tc>
                  <a:txBody>
                    <a:bodyPr/>
                    <a:lstStyle/>
                    <a:p>
                      <a:pPr marL="81915" algn="l">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Characteristic</a:t>
                      </a:r>
                      <a:endParaRPr sz="1600"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Dato-</a:t>
                      </a:r>
                      <a:r>
                        <a:rPr sz="1600" b="1" spc="-25" dirty="0">
                          <a:solidFill>
                            <a:schemeClr val="tx1"/>
                          </a:solidFill>
                          <a:latin typeface="Calibri" panose="020F0502020204030204" pitchFamily="34" charset="0"/>
                          <a:cs typeface="Calibri" panose="020F0502020204030204" pitchFamily="34" charset="0"/>
                        </a:rPr>
                        <a:t>DXd </a:t>
                      </a:r>
                      <a:endParaRPr lang="en-US" sz="16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600" b="1" spc="-25"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n </a:t>
                      </a:r>
                      <a:r>
                        <a:rPr sz="1600" b="1" spc="-10"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 </a:t>
                      </a:r>
                      <a:r>
                        <a:rPr sz="1600" b="1" spc="-10" dirty="0">
                          <a:solidFill>
                            <a:schemeClr val="tx1"/>
                          </a:solidFill>
                          <a:latin typeface="Calibri" panose="020F0502020204030204" pitchFamily="34" charset="0"/>
                          <a:cs typeface="Calibri" panose="020F0502020204030204" pitchFamily="34" charset="0"/>
                        </a:rPr>
                        <a:t>299</a:t>
                      </a:r>
                      <a:r>
                        <a:rPr lang="en-US" sz="1600" b="1" spc="-10" dirty="0">
                          <a:solidFill>
                            <a:schemeClr val="tx1"/>
                          </a:solidFill>
                          <a:latin typeface="Calibri" panose="020F0502020204030204" pitchFamily="34" charset="0"/>
                          <a:cs typeface="Calibri" panose="020F0502020204030204" pitchFamily="34" charset="0"/>
                        </a:rPr>
                        <a:t>)</a:t>
                      </a:r>
                      <a:endParaRPr sz="16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8125" marR="153035" indent="-100965" algn="ctr">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Docetaxel </a:t>
                      </a:r>
                      <a:endParaRPr lang="en-US" sz="16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600" b="1" spc="-10" dirty="0">
                          <a:solidFill>
                            <a:schemeClr val="tx1"/>
                          </a:solidFill>
                          <a:latin typeface="Calibri" panose="020F0502020204030204" pitchFamily="34" charset="0"/>
                          <a:cs typeface="Calibri" panose="020F0502020204030204" pitchFamily="34" charset="0"/>
                        </a:rPr>
                        <a:t>(n </a:t>
                      </a:r>
                      <a:r>
                        <a:rPr sz="1600" b="1" spc="-10"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 </a:t>
                      </a:r>
                      <a:r>
                        <a:rPr sz="1600" b="1" spc="-10" dirty="0">
                          <a:solidFill>
                            <a:schemeClr val="tx1"/>
                          </a:solidFill>
                          <a:latin typeface="Calibri" panose="020F0502020204030204" pitchFamily="34" charset="0"/>
                          <a:cs typeface="Calibri" panose="020F0502020204030204" pitchFamily="34" charset="0"/>
                        </a:rPr>
                        <a:t>305</a:t>
                      </a:r>
                      <a:r>
                        <a:rPr lang="en-US" sz="1600" b="1" spc="-10" dirty="0">
                          <a:solidFill>
                            <a:schemeClr val="tx1"/>
                          </a:solidFill>
                          <a:latin typeface="Calibri" panose="020F0502020204030204" pitchFamily="34" charset="0"/>
                          <a:cs typeface="Calibri" panose="020F0502020204030204" pitchFamily="34" charset="0"/>
                        </a:rPr>
                        <a:t>)</a:t>
                      </a:r>
                      <a:endParaRPr sz="16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10000"/>
                  </a:ext>
                </a:extLst>
              </a:tr>
              <a:tr h="280612">
                <a:tc>
                  <a:txBody>
                    <a:bodyPr/>
                    <a:lstStyle/>
                    <a:p>
                      <a:pPr marL="7747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Current or former smoker, </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a:t>
                      </a:r>
                      <a:endParaRPr sz="1600" b="0" dirty="0">
                        <a:solidFill>
                          <a:schemeClr val="bg1"/>
                        </a:solidFill>
                        <a:latin typeface="Calibri" panose="020F0502020204030204" pitchFamily="34" charset="0"/>
                        <a:cs typeface="Calibri" panose="020F0502020204030204" pitchFamily="34" charset="0"/>
                      </a:endParaRPr>
                    </a:p>
                  </a:txBody>
                  <a:tcPr marL="0" marR="0" marT="96520" marB="0" anchor="ctr">
                    <a:solidFill>
                      <a:schemeClr val="tx2"/>
                    </a:solidFill>
                  </a:tcPr>
                </a:tc>
                <a:tc>
                  <a:txBody>
                    <a:bodyPr/>
                    <a:lstStyle/>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238 (80)</a:t>
                      </a:r>
                      <a:endParaRPr sz="16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marR="1397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251 (82)</a:t>
                      </a:r>
                      <a:endParaRPr sz="16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extLst>
                  <a:ext uri="{0D108BD9-81ED-4DB2-BD59-A6C34878D82A}">
                    <a16:rowId xmlns:a16="http://schemas.microsoft.com/office/drawing/2014/main" val="10001"/>
                  </a:ext>
                </a:extLst>
              </a:tr>
              <a:tr h="381064">
                <a:tc>
                  <a:txBody>
                    <a:bodyPr/>
                    <a:lstStyle/>
                    <a:p>
                      <a:pPr marL="7747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Actionable genomic alterations present, n (%)</a:t>
                      </a:r>
                    </a:p>
                    <a:p>
                      <a:pPr marL="367030" indent="-285750">
                        <a:lnSpc>
                          <a:spcPct val="100000"/>
                        </a:lnSpc>
                        <a:spcBef>
                          <a:spcPts val="0"/>
                        </a:spcBef>
                        <a:buFont typeface="Wingdings" pitchFamily="2" charset="2"/>
                        <a:buChar char="§"/>
                      </a:pPr>
                      <a:r>
                        <a:rPr lang="en-US" sz="1600" b="0" i="1" spc="-25" dirty="0">
                          <a:solidFill>
                            <a:schemeClr val="bg1"/>
                          </a:solidFill>
                          <a:latin typeface="Calibri" panose="020F0502020204030204" pitchFamily="34" charset="0"/>
                          <a:cs typeface="Calibri" panose="020F0502020204030204" pitchFamily="34" charset="0"/>
                        </a:rPr>
                        <a:t>EGFR </a:t>
                      </a:r>
                      <a:r>
                        <a:rPr lang="en-US" sz="1600" b="0" i="0" spc="-25" dirty="0">
                          <a:solidFill>
                            <a:schemeClr val="bg1"/>
                          </a:solidFill>
                          <a:latin typeface="Calibri" panose="020F0502020204030204" pitchFamily="34" charset="0"/>
                          <a:cs typeface="Calibri" panose="020F0502020204030204" pitchFamily="34" charset="0"/>
                        </a:rPr>
                        <a:t>mutation</a:t>
                      </a:r>
                      <a:endParaRPr lang="en-US" sz="1600" b="0" i="1" spc="-25" dirty="0">
                        <a:solidFill>
                          <a:schemeClr val="bg1"/>
                        </a:solidFill>
                        <a:latin typeface="Calibri" panose="020F0502020204030204" pitchFamily="34" charset="0"/>
                        <a:cs typeface="Calibri" panose="020F0502020204030204" pitchFamily="34" charset="0"/>
                      </a:endParaRPr>
                    </a:p>
                  </a:txBody>
                  <a:tcPr marL="0" marR="0" marT="46355" marB="0" anchor="ctr">
                    <a:solidFill>
                      <a:schemeClr val="tx1">
                        <a:lumMod val="95000"/>
                      </a:schemeClr>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50 (17)</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39 (13)</a:t>
                      </a:r>
                      <a:endParaRPr sz="16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marR="12700"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marR="1270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51 (17)</a:t>
                      </a:r>
                    </a:p>
                    <a:p>
                      <a:pPr marR="1270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45 (15)</a:t>
                      </a:r>
                      <a:endParaRPr sz="16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265667">
                <a:tc>
                  <a:txBody>
                    <a:bodyPr/>
                    <a:lstStyle/>
                    <a:p>
                      <a:pPr marL="81280">
                        <a:lnSpc>
                          <a:spcPct val="100000"/>
                        </a:lnSpc>
                        <a:spcBef>
                          <a:spcPts val="0"/>
                        </a:spcBef>
                      </a:pPr>
                      <a:r>
                        <a:rPr lang="en-US" sz="1600" b="0" spc="-25" dirty="0">
                          <a:solidFill>
                            <a:schemeClr val="bg1"/>
                          </a:solidFill>
                          <a:latin typeface="Calibri" panose="020F0502020204030204" pitchFamily="34" charset="0"/>
                          <a:cs typeface="Calibri" panose="020F0502020204030204" pitchFamily="34" charset="0"/>
                        </a:rPr>
                        <a:t>Brain metastasis at baseline, </a:t>
                      </a:r>
                      <a:br>
                        <a:rPr lang="en-US" sz="1600" b="0" spc="-25" dirty="0">
                          <a:solidFill>
                            <a:schemeClr val="bg1"/>
                          </a:solidFill>
                          <a:latin typeface="Calibri" panose="020F0502020204030204" pitchFamily="34" charset="0"/>
                          <a:cs typeface="Calibri" panose="020F0502020204030204" pitchFamily="34" charset="0"/>
                        </a:rPr>
                      </a:br>
                      <a:r>
                        <a:rPr lang="en-US" sz="1600" b="0" spc="-25" dirty="0">
                          <a:solidFill>
                            <a:schemeClr val="bg1"/>
                          </a:solidFill>
                          <a:latin typeface="Calibri" panose="020F0502020204030204" pitchFamily="34" charset="0"/>
                          <a:cs typeface="Calibri" panose="020F0502020204030204" pitchFamily="34" charset="0"/>
                        </a:rPr>
                        <a:t>n (%)</a:t>
                      </a:r>
                    </a:p>
                  </a:txBody>
                  <a:tcPr marL="0" marR="0" marT="65405" marB="0" anchor="ctr">
                    <a:solidFill>
                      <a:schemeClr val="tx2"/>
                    </a:solidFill>
                  </a:tcPr>
                </a:tc>
                <a:tc>
                  <a:txBody>
                    <a:bodyPr/>
                    <a:lstStyle/>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50 (17)</a:t>
                      </a:r>
                      <a:endParaRPr sz="16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47 (15)</a:t>
                      </a:r>
                      <a:endParaRPr sz="16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extLst>
                  <a:ext uri="{0D108BD9-81ED-4DB2-BD59-A6C34878D82A}">
                    <a16:rowId xmlns:a16="http://schemas.microsoft.com/office/drawing/2014/main" val="10004"/>
                  </a:ext>
                </a:extLst>
              </a:tr>
              <a:tr h="468501">
                <a:tc>
                  <a:txBody>
                    <a:bodyPr/>
                    <a:lstStyle/>
                    <a:p>
                      <a:pPr marL="81915">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Prior lines of tx</a:t>
                      </a:r>
                      <a:r>
                        <a:rPr sz="1600" b="0" dirty="0">
                          <a:solidFill>
                            <a:schemeClr val="bg1"/>
                          </a:solidFill>
                          <a:latin typeface="Calibri" panose="020F0502020204030204" pitchFamily="34" charset="0"/>
                          <a:cs typeface="Calibri" panose="020F0502020204030204" pitchFamily="34" charset="0"/>
                        </a:rPr>
                        <a:t>,</a:t>
                      </a:r>
                      <a:r>
                        <a:rPr sz="1600" b="0" spc="-25" dirty="0">
                          <a:solidFill>
                            <a:schemeClr val="bg1"/>
                          </a:solidFill>
                          <a:latin typeface="Calibri" panose="020F0502020204030204" pitchFamily="34" charset="0"/>
                          <a:cs typeface="Calibri" panose="020F0502020204030204" pitchFamily="34" charset="0"/>
                        </a:rPr>
                        <a:t> </a:t>
                      </a:r>
                      <a:r>
                        <a:rPr sz="1600" b="0" dirty="0">
                          <a:solidFill>
                            <a:schemeClr val="bg1"/>
                          </a:solidFill>
                          <a:latin typeface="Calibri" panose="020F0502020204030204" pitchFamily="34" charset="0"/>
                          <a:cs typeface="Calibri" panose="020F0502020204030204" pitchFamily="34" charset="0"/>
                        </a:rPr>
                        <a:t>n</a:t>
                      </a:r>
                      <a:r>
                        <a:rPr sz="1600" b="0" spc="-5" dirty="0">
                          <a:solidFill>
                            <a:schemeClr val="bg1"/>
                          </a:solidFill>
                          <a:latin typeface="Calibri" panose="020F0502020204030204" pitchFamily="34" charset="0"/>
                          <a:cs typeface="Calibri" panose="020F0502020204030204" pitchFamily="34" charset="0"/>
                        </a:rPr>
                        <a:t> </a:t>
                      </a:r>
                      <a:r>
                        <a:rPr sz="1600" b="0" spc="-25" dirty="0">
                          <a:solidFill>
                            <a:schemeClr val="bg1"/>
                          </a:solidFill>
                          <a:latin typeface="Calibri" panose="020F0502020204030204" pitchFamily="34" charset="0"/>
                          <a:cs typeface="Calibri" panose="020F0502020204030204" pitchFamily="34" charset="0"/>
                        </a:rPr>
                        <a:t>(%)</a:t>
                      </a:r>
                      <a:endParaRPr lang="en-US" sz="1600" b="0" spc="-25" dirty="0">
                        <a:solidFill>
                          <a:schemeClr val="bg1"/>
                        </a:solidFill>
                        <a:latin typeface="Calibri" panose="020F0502020204030204" pitchFamily="34" charset="0"/>
                        <a:cs typeface="Calibri" panose="020F0502020204030204" pitchFamily="34" charset="0"/>
                      </a:endParaRPr>
                    </a:p>
                    <a:p>
                      <a:pPr marL="367665"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1</a:t>
                      </a:r>
                    </a:p>
                    <a:p>
                      <a:pPr marL="367665"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2</a:t>
                      </a:r>
                    </a:p>
                    <a:p>
                      <a:pPr marL="367665"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≥3</a:t>
                      </a:r>
                      <a:endParaRPr sz="16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167 (56)</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108 (36)</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22 (7)</a:t>
                      </a:r>
                      <a:endParaRPr sz="16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174 (57)</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102 (33)</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28 (9)</a:t>
                      </a:r>
                      <a:endParaRPr sz="16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extLst>
                  <a:ext uri="{0D108BD9-81ED-4DB2-BD59-A6C34878D82A}">
                    <a16:rowId xmlns:a16="http://schemas.microsoft.com/office/drawing/2014/main" val="10010"/>
                  </a:ext>
                </a:extLst>
              </a:tr>
              <a:tr h="497782">
                <a:tc>
                  <a:txBody>
                    <a:bodyPr/>
                    <a:lstStyle/>
                    <a:p>
                      <a:pPr marL="8128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Previous systemic tx,</a:t>
                      </a:r>
                      <a:r>
                        <a:rPr lang="en-US" sz="1600" b="0" spc="-40" dirty="0">
                          <a:solidFill>
                            <a:schemeClr val="bg1"/>
                          </a:solidFill>
                          <a:latin typeface="Calibri" panose="020F0502020204030204" pitchFamily="34" charset="0"/>
                          <a:cs typeface="Calibri" panose="020F0502020204030204" pitchFamily="34" charset="0"/>
                        </a:rPr>
                        <a:t> </a:t>
                      </a:r>
                      <a:r>
                        <a:rPr lang="en-US" sz="1600" b="0" dirty="0">
                          <a:solidFill>
                            <a:schemeClr val="bg1"/>
                          </a:solidFill>
                          <a:latin typeface="Calibri" panose="020F0502020204030204" pitchFamily="34" charset="0"/>
                          <a:cs typeface="Calibri" panose="020F0502020204030204" pitchFamily="34" charset="0"/>
                        </a:rPr>
                        <a:t>n</a:t>
                      </a:r>
                      <a:r>
                        <a:rPr lang="en-US" sz="1600" b="0" spc="-15" dirty="0">
                          <a:solidFill>
                            <a:schemeClr val="bg1"/>
                          </a:solidFill>
                          <a:latin typeface="Calibri" panose="020F0502020204030204" pitchFamily="34" charset="0"/>
                          <a:cs typeface="Calibri" panose="020F0502020204030204" pitchFamily="34" charset="0"/>
                        </a:rPr>
                        <a:t> </a:t>
                      </a:r>
                      <a:r>
                        <a:rPr lang="en-US" sz="1600" b="0" spc="-25" dirty="0">
                          <a:solidFill>
                            <a:schemeClr val="bg1"/>
                          </a:solidFill>
                          <a:latin typeface="Calibri" panose="020F0502020204030204" pitchFamily="34" charset="0"/>
                          <a:cs typeface="Calibri" panose="020F0502020204030204" pitchFamily="34" charset="0"/>
                        </a:rPr>
                        <a:t>(%)</a:t>
                      </a:r>
                    </a:p>
                    <a:p>
                      <a:pPr marL="367030"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Platinum-based CT</a:t>
                      </a:r>
                    </a:p>
                    <a:p>
                      <a:pPr marL="367030"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Anti–PD-1/PD-L1</a:t>
                      </a:r>
                    </a:p>
                    <a:p>
                      <a:pPr marL="367030" indent="-285750">
                        <a:lnSpc>
                          <a:spcPct val="100000"/>
                        </a:lnSpc>
                        <a:spcBef>
                          <a:spcPts val="0"/>
                        </a:spcBef>
                        <a:buFont typeface="Wingdings" pitchFamily="2" charset="2"/>
                        <a:buChar char="§"/>
                      </a:pPr>
                      <a:r>
                        <a:rPr lang="en-US" sz="1600" b="0" spc="-25" dirty="0">
                          <a:solidFill>
                            <a:schemeClr val="bg1"/>
                          </a:solidFill>
                          <a:latin typeface="Calibri" panose="020F0502020204030204" pitchFamily="34" charset="0"/>
                          <a:cs typeface="Calibri" panose="020F0502020204030204" pitchFamily="34" charset="0"/>
                        </a:rPr>
                        <a:t>Targeted therapy</a:t>
                      </a:r>
                      <a:endParaRPr lang="en-US" sz="16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2"/>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297 (99)</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263 (88)</a:t>
                      </a: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46 (15)</a:t>
                      </a:r>
                      <a:endParaRPr sz="16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tc>
                  <a:txBody>
                    <a:bodyPr/>
                    <a:lstStyle/>
                    <a:p>
                      <a:pPr marR="15240"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305 (100)</a:t>
                      </a: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268 (88)</a:t>
                      </a: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50 (16)</a:t>
                      </a:r>
                      <a:endParaRPr sz="16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extLst>
                  <a:ext uri="{0D108BD9-81ED-4DB2-BD59-A6C34878D82A}">
                    <a16:rowId xmlns:a16="http://schemas.microsoft.com/office/drawing/2014/main" val="10014"/>
                  </a:ext>
                </a:extLst>
              </a:tr>
            </a:tbl>
          </a:graphicData>
        </a:graphic>
      </p:graphicFrame>
      <p:sp>
        <p:nvSpPr>
          <p:cNvPr id="21" name="Text Box 11">
            <a:extLst>
              <a:ext uri="{FF2B5EF4-FFF2-40B4-BE49-F238E27FC236}">
                <a16:creationId xmlns:a16="http://schemas.microsoft.com/office/drawing/2014/main" id="{E7DEE6D8-C6FE-BF81-95EF-FEBFBAD7B2B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Lisberg. ESMO 2023. Abstr LBA12.</a:t>
            </a:r>
          </a:p>
        </p:txBody>
      </p:sp>
    </p:spTree>
    <p:extLst>
      <p:ext uri="{BB962C8B-B14F-4D97-AF65-F5344CB8AC3E}">
        <p14:creationId xmlns:p14="http://schemas.microsoft.com/office/powerpoint/2010/main" val="3659932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Efficacy Endpoints (ITT)</a:t>
            </a:r>
          </a:p>
        </p:txBody>
      </p:sp>
      <p:sp>
        <p:nvSpPr>
          <p:cNvPr id="5" name="Content Placeholder 4">
            <a:extLst>
              <a:ext uri="{FF2B5EF4-FFF2-40B4-BE49-F238E27FC236}">
                <a16:creationId xmlns:a16="http://schemas.microsoft.com/office/drawing/2014/main" id="{C822F741-6544-57EA-9697-6060D91A2CB6}"/>
              </a:ext>
            </a:extLst>
          </p:cNvPr>
          <p:cNvSpPr>
            <a:spLocks noGrp="1"/>
          </p:cNvSpPr>
          <p:nvPr>
            <p:ph idx="1"/>
          </p:nvPr>
        </p:nvSpPr>
        <p:spPr>
          <a:xfrm>
            <a:off x="7952199" y="1695236"/>
            <a:ext cx="3708970" cy="2835667"/>
          </a:xfrm>
        </p:spPr>
        <p:txBody>
          <a:bodyPr/>
          <a:lstStyle/>
          <a:p>
            <a:r>
              <a:rPr lang="en-US" sz="2000" dirty="0"/>
              <a:t>PFS benefit with Dato-DXd vs docetaxel was similar in other subgroups, including age, sex, race, smoking status, and brain metastases at baseline</a:t>
            </a:r>
          </a:p>
        </p:txBody>
      </p:sp>
      <p:sp>
        <p:nvSpPr>
          <p:cNvPr id="6" name="Text Box 11">
            <a:extLst>
              <a:ext uri="{FF2B5EF4-FFF2-40B4-BE49-F238E27FC236}">
                <a16:creationId xmlns:a16="http://schemas.microsoft.com/office/drawing/2014/main" id="{27E0126C-44F2-0A7A-7DF2-2EA6F14DC05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Lisberg. ESMO 2023. Abstr LBA12.</a:t>
            </a:r>
          </a:p>
        </p:txBody>
      </p:sp>
      <p:graphicFrame>
        <p:nvGraphicFramePr>
          <p:cNvPr id="4" name="Group 3">
            <a:extLst>
              <a:ext uri="{FF2B5EF4-FFF2-40B4-BE49-F238E27FC236}">
                <a16:creationId xmlns:a16="http://schemas.microsoft.com/office/drawing/2014/main" id="{6ECEE916-4385-869A-273E-A1ECCF4B3AD1}"/>
              </a:ext>
            </a:extLst>
          </p:cNvPr>
          <p:cNvGraphicFramePr>
            <a:graphicFrameLocks/>
          </p:cNvGraphicFramePr>
          <p:nvPr>
            <p:extLst>
              <p:ext uri="{D42A27DB-BD31-4B8C-83A1-F6EECF244321}">
                <p14:modId xmlns:p14="http://schemas.microsoft.com/office/powerpoint/2010/main" val="446303118"/>
              </p:ext>
            </p:extLst>
          </p:nvPr>
        </p:nvGraphicFramePr>
        <p:xfrm>
          <a:off x="728472" y="1599167"/>
          <a:ext cx="7020297" cy="4114944"/>
        </p:xfrm>
        <a:graphic>
          <a:graphicData uri="http://schemas.openxmlformats.org/drawingml/2006/table">
            <a:tbl>
              <a:tblPr/>
              <a:tblGrid>
                <a:gridCol w="3545577">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3356789604"/>
                    </a:ext>
                  </a:extLst>
                </a:gridCol>
              </a:tblGrid>
              <a:tr h="54962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Dato-DXd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Docetaxel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14078">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4.4 (4.2-5.6)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3.7 (2.9-4.2)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314078">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0.75 (0.62-0.91; </a:t>
                      </a:r>
                      <a:r>
                        <a:rPr kumimoji="0" lang="en-US" sz="1800" b="0" i="1" u="none" strike="noStrike" cap="none" normalizeH="0" baseline="0" dirty="0">
                          <a:ln>
                            <a:noFill/>
                          </a:ln>
                          <a:solidFill>
                            <a:schemeClr val="bg2">
                              <a:lumMod val="10000"/>
                            </a:schemeClr>
                          </a:solidFill>
                          <a:effectLst/>
                          <a:latin typeface="+mn-lt"/>
                        </a:rPr>
                        <a:t>P </a:t>
                      </a:r>
                      <a:r>
                        <a:rPr kumimoji="0" lang="en-US" sz="1800" b="0" i="0" u="none" strike="noStrike" cap="none" normalizeH="0" baseline="0" dirty="0">
                          <a:ln>
                            <a:noFill/>
                          </a:ln>
                          <a:solidFill>
                            <a:schemeClr val="bg2">
                              <a:lumMod val="10000"/>
                            </a:schemeClr>
                          </a:solidFill>
                          <a:effectLst/>
                          <a:latin typeface="+mn-lt"/>
                        </a:rPr>
                        <a:t>= .004)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6988110"/>
                  </a:ext>
                </a:extLst>
              </a:tr>
              <a:tr h="314078">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Median PFS follow-up,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10.9 (9.8-12.5)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9.6 (8.2-11.9)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44932847"/>
                  </a:ext>
                </a:extLst>
              </a:tr>
              <a:tr h="314078">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12.4 (10.8-14.8)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11.0 (9.8-12.5)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r h="314078">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0.90 (0.72-1.13)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1320309"/>
                  </a:ext>
                </a:extLst>
              </a:tr>
              <a:tr h="314078">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defRPr/>
                      </a:pPr>
                      <a:r>
                        <a:rPr kumimoji="0" lang="en-US" sz="1800" b="0" i="0" u="none" strike="noStrike" cap="none" normalizeH="0" baseline="0" dirty="0">
                          <a:ln>
                            <a:noFill/>
                          </a:ln>
                          <a:solidFill>
                            <a:schemeClr val="bg2">
                              <a:lumMod val="10000"/>
                            </a:schemeClr>
                          </a:solidFill>
                          <a:effectLst/>
                          <a:latin typeface="+mn-lt"/>
                        </a:rPr>
                        <a:t>Median OS follow-up,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11.8 (11.3-12.7)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11.7 (10.9-12.9)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5167648"/>
                  </a:ext>
                </a:extLst>
              </a:tr>
              <a:tr h="785173">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ORR, % (95% CI)</a:t>
                      </a:r>
                    </a:p>
                    <a:p>
                      <a:pPr marL="295275" marR="0" lvl="1" indent="-285750" algn="l" defTabSz="914400" rtl="0" eaLnBrk="1" fontAlgn="base" latinLnBrk="0" hangingPunct="1">
                        <a:lnSpc>
                          <a:spcPct val="100000"/>
                        </a:lnSpc>
                        <a:spcBef>
                          <a:spcPts val="0"/>
                        </a:spcBef>
                        <a:spcAft>
                          <a:spcPts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CR, n</a:t>
                      </a:r>
                    </a:p>
                    <a:p>
                      <a:pPr marL="295275" marR="0" lvl="1" indent="-285750" algn="l" defTabSz="914400" rtl="0" eaLnBrk="1" fontAlgn="base" latinLnBrk="0" hangingPunct="1">
                        <a:lnSpc>
                          <a:spcPct val="100000"/>
                        </a:lnSpc>
                        <a:spcBef>
                          <a:spcPts val="0"/>
                        </a:spcBef>
                        <a:spcAft>
                          <a:spcPts val="0"/>
                        </a:spcAft>
                        <a:buClr>
                          <a:srgbClr val="000000"/>
                        </a:buClr>
                        <a:buSzPct val="120000"/>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PR,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26.4 (21.5-31.8)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12.8 (9.3-17.1)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5553911"/>
                  </a:ext>
                </a:extLst>
              </a:tr>
              <a:tr h="314078">
                <a:tc>
                  <a:txBody>
                    <a:bodyPr/>
                    <a:lstStyle/>
                    <a:p>
                      <a:pPr marL="344488" marR="0" lvl="1" indent="-330200"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7.1 (5.6-10.9)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5.6 (5.4-8.1)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2412650"/>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Efficacy by Histology</a:t>
            </a:r>
          </a:p>
        </p:txBody>
      </p:sp>
      <p:sp>
        <p:nvSpPr>
          <p:cNvPr id="8" name="Content Placeholder 7">
            <a:extLst>
              <a:ext uri="{FF2B5EF4-FFF2-40B4-BE49-F238E27FC236}">
                <a16:creationId xmlns:a16="http://schemas.microsoft.com/office/drawing/2014/main" id="{F6CFC53D-DD8D-B5C0-600A-035A3A1E3A33}"/>
              </a:ext>
            </a:extLst>
          </p:cNvPr>
          <p:cNvSpPr>
            <a:spLocks noGrp="1"/>
          </p:cNvSpPr>
          <p:nvPr>
            <p:ph idx="1"/>
          </p:nvPr>
        </p:nvSpPr>
        <p:spPr>
          <a:xfrm>
            <a:off x="604675" y="4968453"/>
            <a:ext cx="10877529" cy="883707"/>
          </a:xfrm>
        </p:spPr>
        <p:txBody>
          <a:bodyPr/>
          <a:lstStyle/>
          <a:p>
            <a:r>
              <a:rPr lang="en-US" sz="2400" dirty="0"/>
              <a:t>PFS benefit was greater with Dato-DXd vs docetaxel in patients with actionable genetic alterations compared with patients without (HR: 0.38 vs 0.84, respectively)</a:t>
            </a:r>
          </a:p>
        </p:txBody>
      </p:sp>
      <p:sp>
        <p:nvSpPr>
          <p:cNvPr id="6" name="Text Box 11">
            <a:extLst>
              <a:ext uri="{FF2B5EF4-FFF2-40B4-BE49-F238E27FC236}">
                <a16:creationId xmlns:a16="http://schemas.microsoft.com/office/drawing/2014/main" id="{27E0126C-44F2-0A7A-7DF2-2EA6F14DC05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Lisberg. ESMO 2023. Abstr LBA12.</a:t>
            </a:r>
          </a:p>
        </p:txBody>
      </p:sp>
      <p:graphicFrame>
        <p:nvGraphicFramePr>
          <p:cNvPr id="4" name="Group 3">
            <a:extLst>
              <a:ext uri="{FF2B5EF4-FFF2-40B4-BE49-F238E27FC236}">
                <a16:creationId xmlns:a16="http://schemas.microsoft.com/office/drawing/2014/main" id="{6ECEE916-4385-869A-273E-A1ECCF4B3AD1}"/>
              </a:ext>
            </a:extLst>
          </p:cNvPr>
          <p:cNvGraphicFramePr>
            <a:graphicFrameLocks/>
          </p:cNvGraphicFramePr>
          <p:nvPr>
            <p:extLst>
              <p:ext uri="{D42A27DB-BD31-4B8C-83A1-F6EECF244321}">
                <p14:modId xmlns:p14="http://schemas.microsoft.com/office/powerpoint/2010/main" val="3216570094"/>
              </p:ext>
            </p:extLst>
          </p:nvPr>
        </p:nvGraphicFramePr>
        <p:xfrm>
          <a:off x="728472" y="1599167"/>
          <a:ext cx="10735058" cy="2834752"/>
        </p:xfrm>
        <a:graphic>
          <a:graphicData uri="http://schemas.openxmlformats.org/drawingml/2006/table">
            <a:tbl>
              <a:tblPr/>
              <a:tblGrid>
                <a:gridCol w="3626670">
                  <a:extLst>
                    <a:ext uri="{9D8B030D-6E8A-4147-A177-3AD203B41FA5}">
                      <a16:colId xmlns:a16="http://schemas.microsoft.com/office/drawing/2014/main" val="20000"/>
                    </a:ext>
                  </a:extLst>
                </a:gridCol>
                <a:gridCol w="1777097">
                  <a:extLst>
                    <a:ext uri="{9D8B030D-6E8A-4147-A177-3AD203B41FA5}">
                      <a16:colId xmlns:a16="http://schemas.microsoft.com/office/drawing/2014/main" val="20001"/>
                    </a:ext>
                  </a:extLst>
                </a:gridCol>
                <a:gridCol w="1777097">
                  <a:extLst>
                    <a:ext uri="{9D8B030D-6E8A-4147-A177-3AD203B41FA5}">
                      <a16:colId xmlns:a16="http://schemas.microsoft.com/office/drawing/2014/main" val="3356789604"/>
                    </a:ext>
                  </a:extLst>
                </a:gridCol>
                <a:gridCol w="1777097">
                  <a:extLst>
                    <a:ext uri="{9D8B030D-6E8A-4147-A177-3AD203B41FA5}">
                      <a16:colId xmlns:a16="http://schemas.microsoft.com/office/drawing/2014/main" val="3383646401"/>
                    </a:ext>
                  </a:extLst>
                </a:gridCol>
                <a:gridCol w="1777097">
                  <a:extLst>
                    <a:ext uri="{9D8B030D-6E8A-4147-A177-3AD203B41FA5}">
                      <a16:colId xmlns:a16="http://schemas.microsoft.com/office/drawing/2014/main" val="3797493099"/>
                    </a:ext>
                  </a:extLst>
                </a:gridCol>
              </a:tblGrid>
              <a:tr h="21981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Nonsquamous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94965177"/>
                  </a:ext>
                </a:extLst>
              </a:tr>
              <a:tr h="25600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Dato-DXd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Docetaxel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Dato-DXd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Docetaxel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6289">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5.6 (4.4-7.0)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3.7 (2.9-4.2)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2.8 (1.9-4.0)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3.9 (2.8-4.5)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146289">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0.63 (0.51-0.78)*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1.38 (0.94-2.02)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6988110"/>
                  </a:ext>
                </a:extLst>
              </a:tr>
              <a:tr h="146289">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OS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0.77 (0.59-1.01)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1.32 (0.87-2.00)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31320309"/>
                  </a:ext>
                </a:extLst>
              </a:tr>
              <a:tr h="365713">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ORR,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85553911"/>
                  </a:ext>
                </a:extLst>
              </a:tr>
              <a:tr h="146289">
                <a:tc>
                  <a:txBody>
                    <a:bodyPr/>
                    <a:lstStyle/>
                    <a:p>
                      <a:pPr marL="344488" marR="0" lvl="1" indent="-330200"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DoR,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412650"/>
                  </a:ext>
                </a:extLst>
              </a:tr>
            </a:tbl>
          </a:graphicData>
        </a:graphic>
      </p:graphicFrame>
      <p:sp>
        <p:nvSpPr>
          <p:cNvPr id="7" name="TextBox 6">
            <a:extLst>
              <a:ext uri="{FF2B5EF4-FFF2-40B4-BE49-F238E27FC236}">
                <a16:creationId xmlns:a16="http://schemas.microsoft.com/office/drawing/2014/main" id="{7D3D8F3B-9DE1-11B4-9E38-7477C46754B9}"/>
              </a:ext>
            </a:extLst>
          </p:cNvPr>
          <p:cNvSpPr txBox="1"/>
          <p:nvPr/>
        </p:nvSpPr>
        <p:spPr bwMode="auto">
          <a:xfrm>
            <a:off x="728470" y="4429010"/>
            <a:ext cx="93070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*PFS HR for nonsquamous subgroup without 3 patients with actionable genetic mutations: 0.71 (95% CI: 0.56-0.91).</a:t>
            </a:r>
          </a:p>
        </p:txBody>
      </p:sp>
    </p:spTree>
    <p:extLst>
      <p:ext uri="{BB962C8B-B14F-4D97-AF65-F5344CB8AC3E}">
        <p14:creationId xmlns:p14="http://schemas.microsoft.com/office/powerpoint/2010/main" val="3390613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Safety</a:t>
            </a:r>
          </a:p>
        </p:txBody>
      </p:sp>
      <p:sp>
        <p:nvSpPr>
          <p:cNvPr id="8" name="Text Box 11">
            <a:extLst>
              <a:ext uri="{FF2B5EF4-FFF2-40B4-BE49-F238E27FC236}">
                <a16:creationId xmlns:a16="http://schemas.microsoft.com/office/drawing/2014/main" id="{B893F53E-ABD0-51F0-7125-78DC4BE4790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Lisberg. ESMO 2023. Abstr LBA12.</a:t>
            </a:r>
          </a:p>
        </p:txBody>
      </p:sp>
      <p:graphicFrame>
        <p:nvGraphicFramePr>
          <p:cNvPr id="6" name="object 4">
            <a:extLst>
              <a:ext uri="{FF2B5EF4-FFF2-40B4-BE49-F238E27FC236}">
                <a16:creationId xmlns:a16="http://schemas.microsoft.com/office/drawing/2014/main" id="{0F6F3AD8-6635-0874-D794-F44A28B401B6}"/>
              </a:ext>
            </a:extLst>
          </p:cNvPr>
          <p:cNvGraphicFramePr>
            <a:graphicFrameLocks noGrp="1"/>
          </p:cNvGraphicFramePr>
          <p:nvPr>
            <p:extLst>
              <p:ext uri="{D42A27DB-BD31-4B8C-83A1-F6EECF244321}">
                <p14:modId xmlns:p14="http://schemas.microsoft.com/office/powerpoint/2010/main" val="2253437665"/>
              </p:ext>
            </p:extLst>
          </p:nvPr>
        </p:nvGraphicFramePr>
        <p:xfrm>
          <a:off x="709797" y="1430072"/>
          <a:ext cx="4953185" cy="2575772"/>
        </p:xfrm>
        <a:graphic>
          <a:graphicData uri="http://schemas.openxmlformats.org/drawingml/2006/table">
            <a:tbl>
              <a:tblPr firstRow="1" bandRow="1">
                <a:tableStyleId>{2D5ABB26-0587-4C30-8999-92F81FD0307C}</a:tableStyleId>
              </a:tblPr>
              <a:tblGrid>
                <a:gridCol w="2677019">
                  <a:extLst>
                    <a:ext uri="{9D8B030D-6E8A-4147-A177-3AD203B41FA5}">
                      <a16:colId xmlns:a16="http://schemas.microsoft.com/office/drawing/2014/main" val="20000"/>
                    </a:ext>
                  </a:extLst>
                </a:gridCol>
                <a:gridCol w="1121527">
                  <a:extLst>
                    <a:ext uri="{9D8B030D-6E8A-4147-A177-3AD203B41FA5}">
                      <a16:colId xmlns:a16="http://schemas.microsoft.com/office/drawing/2014/main" val="20002"/>
                    </a:ext>
                  </a:extLst>
                </a:gridCol>
                <a:gridCol w="1154639">
                  <a:extLst>
                    <a:ext uri="{9D8B030D-6E8A-4147-A177-3AD203B41FA5}">
                      <a16:colId xmlns:a16="http://schemas.microsoft.com/office/drawing/2014/main" val="20003"/>
                    </a:ext>
                  </a:extLst>
                </a:gridCol>
              </a:tblGrid>
              <a:tr h="0">
                <a:tc>
                  <a:txBody>
                    <a:bodyPr/>
                    <a:lstStyle/>
                    <a:p>
                      <a:pPr marL="81915" algn="l">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TRAE, n (%)</a:t>
                      </a:r>
                      <a:endParaRPr sz="1400" b="1"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sz="1400" b="1" spc="-25" dirty="0">
                          <a:solidFill>
                            <a:schemeClr val="tx1"/>
                          </a:solidFill>
                          <a:latin typeface="Calibri" panose="020F0502020204030204" pitchFamily="34" charset="0"/>
                          <a:cs typeface="Calibri" panose="020F0502020204030204" pitchFamily="34" charset="0"/>
                        </a:rPr>
                        <a:t>DXd </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a:t>
                      </a:r>
                      <a:r>
                        <a:rPr sz="1400" b="1" spc="-10" dirty="0">
                          <a:solidFill>
                            <a:schemeClr val="tx1"/>
                          </a:solidFill>
                          <a:latin typeface="Calibri" panose="020F0502020204030204" pitchFamily="34" charset="0"/>
                          <a:cs typeface="Calibri" panose="020F0502020204030204" pitchFamily="34" charset="0"/>
                        </a:rPr>
                        <a:t>29</a:t>
                      </a:r>
                      <a:r>
                        <a:rPr lang="en-US" sz="1400" b="1" spc="-10" dirty="0">
                          <a:solidFill>
                            <a:schemeClr val="tx1"/>
                          </a:solidFill>
                          <a:latin typeface="Calibri" panose="020F0502020204030204" pitchFamily="34" charset="0"/>
                          <a:cs typeface="Calibri" panose="020F0502020204030204" pitchFamily="34" charset="0"/>
                        </a:rPr>
                        <a:t>7)</a:t>
                      </a:r>
                      <a:endParaRPr sz="14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8125" marR="153035" indent="-100965"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Docetaxel </a:t>
                      </a:r>
                      <a:endParaRPr lang="en-US" sz="14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290)</a:t>
                      </a:r>
                      <a:endParaRPr sz="14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10000"/>
                  </a:ext>
                </a:extLst>
              </a:tr>
              <a:tr h="0">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All grades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sz="1400" b="0" dirty="0">
                        <a:solidFill>
                          <a:schemeClr val="bg1"/>
                        </a:solidFill>
                        <a:latin typeface="Calibri" panose="020F0502020204030204" pitchFamily="34" charset="0"/>
                        <a:cs typeface="Calibri" panose="020F0502020204030204" pitchFamily="34" charset="0"/>
                      </a:endParaRPr>
                    </a:p>
                  </a:txBody>
                  <a:tcPr marL="0" marR="0" marT="65405"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257 (87)</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73 (25)</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252 (87)</a:t>
                      </a: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120 (41)</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extLst>
                  <a:ext uri="{0D108BD9-81ED-4DB2-BD59-A6C34878D82A}">
                    <a16:rowId xmlns:a16="http://schemas.microsoft.com/office/drawing/2014/main" val="10001"/>
                  </a:ext>
                </a:extLst>
              </a:tr>
              <a:tr h="0">
                <a:tc>
                  <a:txBody>
                    <a:bodyPr/>
                    <a:lstStyle/>
                    <a:p>
                      <a:pPr marL="81915">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dose reduction</a:t>
                      </a:r>
                      <a:endParaRPr lang="en-US" sz="1400" b="0" spc="-25"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58 (20)</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85 (29)</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0">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dose delay</a:t>
                      </a:r>
                      <a:endParaRPr lang="en-US" sz="1400" b="0" spc="-25"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49 (17)</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31 (11)</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extLst>
                  <a:ext uri="{0D108BD9-81ED-4DB2-BD59-A6C34878D82A}">
                    <a16:rowId xmlns:a16="http://schemas.microsoft.com/office/drawing/2014/main" val="10004"/>
                  </a:ext>
                </a:extLst>
              </a:tr>
              <a:tr h="30283">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discontinuation</a:t>
                      </a: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23 (8)</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34 (12)</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extLst>
                  <a:ext uri="{0D108BD9-81ED-4DB2-BD59-A6C34878D82A}">
                    <a16:rowId xmlns:a16="http://schemas.microsoft.com/office/drawing/2014/main" val="10010"/>
                  </a:ext>
                </a:extLst>
              </a:tr>
              <a:tr h="0">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death</a:t>
                      </a:r>
                    </a:p>
                  </a:txBody>
                  <a:tcPr marL="0" marR="0" marT="0"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 (1)</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extLst>
                  <a:ext uri="{0D108BD9-81ED-4DB2-BD59-A6C34878D82A}">
                    <a16:rowId xmlns:a16="http://schemas.microsoft.com/office/drawing/2014/main" val="10014"/>
                  </a:ext>
                </a:extLst>
              </a:tr>
              <a:tr h="0">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Serious TRAEs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30 (10)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25 (8)</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1">
                        <a:lumMod val="95000"/>
                      </a:schemeClr>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36 (12)</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33 (11)</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1">
                        <a:lumMod val="95000"/>
                      </a:schemeClr>
                    </a:solidFill>
                  </a:tcPr>
                </a:tc>
                <a:extLst>
                  <a:ext uri="{0D108BD9-81ED-4DB2-BD59-A6C34878D82A}">
                    <a16:rowId xmlns:a16="http://schemas.microsoft.com/office/drawing/2014/main" val="1970842418"/>
                  </a:ext>
                </a:extLst>
              </a:tr>
            </a:tbl>
          </a:graphicData>
        </a:graphic>
      </p:graphicFrame>
      <p:graphicFrame>
        <p:nvGraphicFramePr>
          <p:cNvPr id="3" name="object 4">
            <a:extLst>
              <a:ext uri="{FF2B5EF4-FFF2-40B4-BE49-F238E27FC236}">
                <a16:creationId xmlns:a16="http://schemas.microsoft.com/office/drawing/2014/main" id="{EAA405BF-6606-5C19-2187-1C68C54B1539}"/>
              </a:ext>
            </a:extLst>
          </p:cNvPr>
          <p:cNvGraphicFramePr>
            <a:graphicFrameLocks noGrp="1"/>
          </p:cNvGraphicFramePr>
          <p:nvPr>
            <p:extLst>
              <p:ext uri="{D42A27DB-BD31-4B8C-83A1-F6EECF244321}">
                <p14:modId xmlns:p14="http://schemas.microsoft.com/office/powerpoint/2010/main" val="1332014083"/>
              </p:ext>
            </p:extLst>
          </p:nvPr>
        </p:nvGraphicFramePr>
        <p:xfrm>
          <a:off x="5764320" y="1430072"/>
          <a:ext cx="5722989" cy="4706197"/>
        </p:xfrm>
        <a:graphic>
          <a:graphicData uri="http://schemas.openxmlformats.org/drawingml/2006/table">
            <a:tbl>
              <a:tblPr firstRow="1" bandRow="1">
                <a:tableStyleId>{2D5ABB26-0587-4C30-8999-92F81FD0307C}</a:tableStyleId>
              </a:tblPr>
              <a:tblGrid>
                <a:gridCol w="2119215">
                  <a:extLst>
                    <a:ext uri="{9D8B030D-6E8A-4147-A177-3AD203B41FA5}">
                      <a16:colId xmlns:a16="http://schemas.microsoft.com/office/drawing/2014/main" val="20000"/>
                    </a:ext>
                  </a:extLst>
                </a:gridCol>
                <a:gridCol w="887837">
                  <a:extLst>
                    <a:ext uri="{9D8B030D-6E8A-4147-A177-3AD203B41FA5}">
                      <a16:colId xmlns:a16="http://schemas.microsoft.com/office/drawing/2014/main" val="20002"/>
                    </a:ext>
                  </a:extLst>
                </a:gridCol>
                <a:gridCol w="887837">
                  <a:extLst>
                    <a:ext uri="{9D8B030D-6E8A-4147-A177-3AD203B41FA5}">
                      <a16:colId xmlns:a16="http://schemas.microsoft.com/office/drawing/2014/main" val="282964157"/>
                    </a:ext>
                  </a:extLst>
                </a:gridCol>
                <a:gridCol w="914050">
                  <a:extLst>
                    <a:ext uri="{9D8B030D-6E8A-4147-A177-3AD203B41FA5}">
                      <a16:colId xmlns:a16="http://schemas.microsoft.com/office/drawing/2014/main" val="20003"/>
                    </a:ext>
                  </a:extLst>
                </a:gridCol>
                <a:gridCol w="914050">
                  <a:extLst>
                    <a:ext uri="{9D8B030D-6E8A-4147-A177-3AD203B41FA5}">
                      <a16:colId xmlns:a16="http://schemas.microsoft.com/office/drawing/2014/main" val="3310094229"/>
                    </a:ext>
                  </a:extLst>
                </a:gridCol>
              </a:tblGrid>
              <a:tr h="0">
                <a:tc rowSpan="2">
                  <a:txBody>
                    <a:bodyPr/>
                    <a:lstStyle/>
                    <a:p>
                      <a:pPr marL="81915" algn="l">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TRAEs in ≥10%, n (%)</a:t>
                      </a:r>
                      <a:endParaRPr sz="1400" b="1"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gridSpan="2">
                  <a:txBody>
                    <a:bodyPr/>
                    <a:lstStyle/>
                    <a:p>
                      <a:pPr marL="236854" marR="140970" indent="-90170"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sz="1400" b="1" spc="-25" dirty="0">
                          <a:solidFill>
                            <a:schemeClr val="tx1"/>
                          </a:solidFill>
                          <a:latin typeface="Calibri" panose="020F0502020204030204" pitchFamily="34" charset="0"/>
                          <a:cs typeface="Calibri" panose="020F0502020204030204" pitchFamily="34" charset="0"/>
                        </a:rPr>
                        <a:t>DXd </a:t>
                      </a: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a:t>
                      </a:r>
                      <a:r>
                        <a:rPr sz="1400" b="1" spc="-10" dirty="0">
                          <a:solidFill>
                            <a:schemeClr val="tx1"/>
                          </a:solidFill>
                          <a:latin typeface="Calibri" panose="020F0502020204030204" pitchFamily="34" charset="0"/>
                          <a:cs typeface="Calibri" panose="020F0502020204030204" pitchFamily="34" charset="0"/>
                        </a:rPr>
                        <a:t>29</a:t>
                      </a:r>
                      <a:r>
                        <a:rPr lang="en-US" sz="1400" b="1" spc="-10" dirty="0">
                          <a:solidFill>
                            <a:schemeClr val="tx1"/>
                          </a:solidFill>
                          <a:latin typeface="Calibri" panose="020F0502020204030204" pitchFamily="34" charset="0"/>
                          <a:cs typeface="Calibri" panose="020F0502020204030204" pitchFamily="34" charset="0"/>
                        </a:rPr>
                        <a:t>7)</a:t>
                      </a:r>
                      <a:endParaRPr sz="1400" dirty="0">
                        <a:solidFill>
                          <a:schemeClr val="tx1"/>
                        </a:solidFill>
                        <a:latin typeface="Calibri" panose="020F0502020204030204" pitchFamily="34" charset="0"/>
                        <a:cs typeface="Calibri" panose="020F0502020204030204" pitchFamily="34" charset="0"/>
                      </a:endParaRPr>
                    </a:p>
                  </a:txBody>
                  <a:tcPr marL="0" marR="0" marT="57785" marB="0">
                    <a:lnB w="12700" cap="flat" cmpd="sng" algn="ctr">
                      <a:solidFill>
                        <a:schemeClr val="tx1"/>
                      </a:solidFill>
                      <a:prstDash val="solid"/>
                      <a:round/>
                      <a:headEnd type="none" w="med" len="med"/>
                      <a:tailEnd type="none" w="med" len="med"/>
                    </a:lnB>
                    <a:solidFill>
                      <a:schemeClr val="accent3"/>
                    </a:solidFill>
                  </a:tcPr>
                </a:tc>
                <a:tc hMerge="1">
                  <a:txBody>
                    <a:bodyPr/>
                    <a:lstStyle/>
                    <a:p>
                      <a:endParaRPr lang="en-US"/>
                    </a:p>
                  </a:txBody>
                  <a:tcPr/>
                </a:tc>
                <a:tc gridSpan="2">
                  <a:txBody>
                    <a:bodyPr/>
                    <a:lstStyle/>
                    <a:p>
                      <a:pPr marL="238125" marR="153035" indent="-100965"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Docetaxel </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290)</a:t>
                      </a:r>
                      <a:endParaRPr sz="1400" dirty="0">
                        <a:solidFill>
                          <a:schemeClr val="tx1"/>
                        </a:solidFill>
                        <a:latin typeface="Calibri" panose="020F0502020204030204" pitchFamily="34" charset="0"/>
                        <a:cs typeface="Calibri" panose="020F0502020204030204" pitchFamily="34" charset="0"/>
                      </a:endParaRPr>
                    </a:p>
                  </a:txBody>
                  <a:tcPr marL="0" marR="0" marT="57785" marB="0">
                    <a:lnB w="12700" cap="flat" cmpd="sng" algn="ctr">
                      <a:solidFill>
                        <a:schemeClr val="tx1"/>
                      </a:solidFill>
                      <a:prstDash val="solid"/>
                      <a:round/>
                      <a:headEnd type="none" w="med" len="med"/>
                      <a:tailEnd type="none" w="med" len="med"/>
                    </a:lnB>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0">
                <a:tc vMerge="1">
                  <a:txBody>
                    <a:bodyPr/>
                    <a:lstStyle/>
                    <a:p>
                      <a:pPr marL="81915" algn="l">
                        <a:lnSpc>
                          <a:spcPct val="100000"/>
                        </a:lnSpc>
                        <a:spcBef>
                          <a:spcPts val="960"/>
                        </a:spcBef>
                      </a:pPr>
                      <a:endParaRPr sz="1400"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Any Gr</a:t>
                      </a:r>
                      <a:endParaRPr sz="1400" b="1" dirty="0">
                        <a:solidFill>
                          <a:schemeClr val="tx1"/>
                        </a:solidFill>
                        <a:latin typeface="Calibri" panose="020F0502020204030204" pitchFamily="34" charset="0"/>
                        <a:cs typeface="Calibri" panose="020F0502020204030204" pitchFamily="34" charset="0"/>
                      </a:endParaRPr>
                    </a:p>
                  </a:txBody>
                  <a:tcPr marL="0" marR="0" marT="57785" marB="0">
                    <a:lnT w="12700" cap="flat" cmpd="sng" algn="ctr">
                      <a:solidFill>
                        <a:schemeClr val="tx1"/>
                      </a:solidFill>
                      <a:prstDash val="solid"/>
                      <a:round/>
                      <a:headEnd type="none" w="med" len="med"/>
                      <a:tailEnd type="none" w="med" len="med"/>
                    </a:lnT>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Gr ≥3</a:t>
                      </a:r>
                      <a:endParaRPr sz="1400" b="1" dirty="0">
                        <a:solidFill>
                          <a:schemeClr val="tx1"/>
                        </a:solidFill>
                        <a:latin typeface="Calibri" panose="020F0502020204030204" pitchFamily="34" charset="0"/>
                        <a:cs typeface="Calibri" panose="020F0502020204030204" pitchFamily="34" charset="0"/>
                      </a:endParaRPr>
                    </a:p>
                  </a:txBody>
                  <a:tcPr marL="0" marR="0" marT="57785" marB="0">
                    <a:lnT w="12700" cap="flat" cmpd="sng" algn="ctr">
                      <a:solidFill>
                        <a:schemeClr val="tx1"/>
                      </a:solidFill>
                      <a:prstDash val="solid"/>
                      <a:round/>
                      <a:headEnd type="none" w="med" len="med"/>
                      <a:tailEnd type="none" w="med" len="med"/>
                    </a:lnT>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Any Gr</a:t>
                      </a:r>
                      <a:endParaRPr sz="1400" b="1" dirty="0">
                        <a:solidFill>
                          <a:schemeClr val="tx1"/>
                        </a:solidFill>
                        <a:latin typeface="Calibri" panose="020F0502020204030204" pitchFamily="34" charset="0"/>
                        <a:cs typeface="Calibri" panose="020F0502020204030204" pitchFamily="34" charset="0"/>
                      </a:endParaRPr>
                    </a:p>
                  </a:txBody>
                  <a:tcPr marL="0" marR="0" marT="57785" marB="0">
                    <a:lnT w="12700" cap="flat" cmpd="sng" algn="ctr">
                      <a:solidFill>
                        <a:schemeClr val="tx1"/>
                      </a:solidFill>
                      <a:prstDash val="solid"/>
                      <a:round/>
                      <a:headEnd type="none" w="med" len="med"/>
                      <a:tailEnd type="none" w="med" len="med"/>
                    </a:lnT>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Gr ≥3</a:t>
                      </a:r>
                      <a:endParaRPr sz="1400" b="1" dirty="0">
                        <a:solidFill>
                          <a:schemeClr val="tx1"/>
                        </a:solidFill>
                        <a:latin typeface="Calibri" panose="020F0502020204030204" pitchFamily="34" charset="0"/>
                        <a:cs typeface="Calibri" panose="020F0502020204030204" pitchFamily="34" charset="0"/>
                      </a:endParaRPr>
                    </a:p>
                  </a:txBody>
                  <a:tcPr marL="0" marR="0" marT="57785" marB="0">
                    <a:lnT w="12700" cap="flat" cmpd="sng" algn="ctr">
                      <a:solidFill>
                        <a:schemeClr val="tx1"/>
                      </a:solidFill>
                      <a:prstDash val="solid"/>
                      <a:round/>
                      <a:headEnd type="none" w="med" len="med"/>
                      <a:tailEnd type="none" w="med" len="med"/>
                    </a:lnT>
                    <a:solidFill>
                      <a:schemeClr val="accent3"/>
                    </a:solidFill>
                  </a:tcPr>
                </a:tc>
                <a:extLst>
                  <a:ext uri="{0D108BD9-81ED-4DB2-BD59-A6C34878D82A}">
                    <a16:rowId xmlns:a16="http://schemas.microsoft.com/office/drawing/2014/main" val="2915494912"/>
                  </a:ext>
                </a:extLst>
              </a:tr>
              <a:tr h="176103">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Blood and lymphatic system</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Anemia</a:t>
                      </a: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Neutropenia</a:t>
                      </a:r>
                      <a:endParaRPr sz="1400" b="0" dirty="0">
                        <a:solidFill>
                          <a:schemeClr val="bg1"/>
                        </a:solidFill>
                        <a:latin typeface="Calibri" panose="020F0502020204030204" pitchFamily="34" charset="0"/>
                        <a:cs typeface="Calibri" panose="020F0502020204030204" pitchFamily="34" charset="0"/>
                      </a:endParaRPr>
                    </a:p>
                  </a:txBody>
                  <a:tcPr marL="0" marR="0" marT="65405"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43 (15)</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12 (4)</a:t>
                      </a:r>
                      <a:endParaRPr sz="1400" dirty="0">
                        <a:solidFill>
                          <a:schemeClr val="bg1"/>
                        </a:solidFill>
                        <a:latin typeface="Calibri" panose="020F0502020204030204" pitchFamily="34" charset="0"/>
                        <a:cs typeface="Calibri" panose="020F0502020204030204" pitchFamily="34" charset="0"/>
                      </a:endParaRPr>
                    </a:p>
                  </a:txBody>
                  <a:tcPr marL="0" marR="0" marT="128693"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11 (4)</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endParaRPr sz="1400" dirty="0">
                        <a:solidFill>
                          <a:schemeClr val="bg1"/>
                        </a:solidFill>
                        <a:latin typeface="Calibri" panose="020F0502020204030204" pitchFamily="34" charset="0"/>
                        <a:cs typeface="Calibri" panose="020F0502020204030204" pitchFamily="34" charset="0"/>
                      </a:endParaRPr>
                    </a:p>
                  </a:txBody>
                  <a:tcPr marL="0" marR="0" marT="128693" marB="0">
                    <a:solidFill>
                      <a:schemeClr val="tx2"/>
                    </a:solidFill>
                  </a:tcPr>
                </a:tc>
                <a:tc>
                  <a:txBody>
                    <a:bodyPr/>
                    <a:lstStyle/>
                    <a:p>
                      <a:pPr marR="1397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59 (20)</a:t>
                      </a: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76 (26)</a:t>
                      </a:r>
                      <a:endParaRPr sz="1400" dirty="0">
                        <a:solidFill>
                          <a:schemeClr val="bg1"/>
                        </a:solidFill>
                        <a:latin typeface="Calibri" panose="020F0502020204030204" pitchFamily="34" charset="0"/>
                        <a:cs typeface="Calibri" panose="020F0502020204030204" pitchFamily="34" charset="0"/>
                      </a:endParaRPr>
                    </a:p>
                  </a:txBody>
                  <a:tcPr marL="0" marR="0" marT="128693" marB="0">
                    <a:solidFill>
                      <a:schemeClr val="tx2"/>
                    </a:solidFill>
                  </a:tcPr>
                </a:tc>
                <a:tc>
                  <a:txBody>
                    <a:bodyPr/>
                    <a:lstStyle/>
                    <a:p>
                      <a:pPr marR="1397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11 (4)</a:t>
                      </a: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68 (23)</a:t>
                      </a:r>
                      <a:endParaRPr sz="1400" dirty="0">
                        <a:solidFill>
                          <a:schemeClr val="bg1"/>
                        </a:solidFill>
                        <a:latin typeface="Calibri" panose="020F0502020204030204" pitchFamily="34" charset="0"/>
                        <a:cs typeface="Calibri" panose="020F0502020204030204" pitchFamily="34" charset="0"/>
                      </a:endParaRPr>
                    </a:p>
                  </a:txBody>
                  <a:tcPr marL="0" marR="0" marT="128693" marB="0">
                    <a:solidFill>
                      <a:schemeClr val="tx2"/>
                    </a:solidFill>
                  </a:tcPr>
                </a:tc>
                <a:extLst>
                  <a:ext uri="{0D108BD9-81ED-4DB2-BD59-A6C34878D82A}">
                    <a16:rowId xmlns:a16="http://schemas.microsoft.com/office/drawing/2014/main" val="10001"/>
                  </a:ext>
                </a:extLst>
              </a:tr>
              <a:tr h="307405">
                <a:tc>
                  <a:txBody>
                    <a:bodyPr/>
                    <a:lstStyle/>
                    <a:p>
                      <a:pPr marL="81915">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Gastrointestinal</a:t>
                      </a:r>
                      <a:endParaRPr lang="en-US" sz="1400" b="0" spc="-25" dirty="0">
                        <a:solidFill>
                          <a:schemeClr val="bg1"/>
                        </a:solidFill>
                        <a:latin typeface="Calibri" panose="020F0502020204030204" pitchFamily="34" charset="0"/>
                        <a:cs typeface="Calibri" panose="020F0502020204030204" pitchFamily="34" charset="0"/>
                      </a:endParaRP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Stomatitis</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Nausea</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Vomiting</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Constipation</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Diarrhea</a:t>
                      </a:r>
                      <a:endParaRPr sz="1400" b="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140 (47)</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100 (34)</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38 (13)</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29 (10)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28 (9)</a:t>
                      </a:r>
                      <a:endParaRPr sz="1400" dirty="0">
                        <a:solidFill>
                          <a:schemeClr val="bg1"/>
                        </a:solidFill>
                        <a:latin typeface="Calibri" panose="020F0502020204030204" pitchFamily="34" charset="0"/>
                        <a:cs typeface="Calibri" panose="020F0502020204030204" pitchFamily="34" charset="0"/>
                      </a:endParaRPr>
                    </a:p>
                  </a:txBody>
                  <a:tcPr marL="0" marR="0" marT="61807"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19 (6)</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 (2)</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 (1)</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marL="0" marR="0" marT="61807" marB="0">
                    <a:solidFill>
                      <a:schemeClr val="tx1">
                        <a:lumMod val="95000"/>
                      </a:schemeClr>
                    </a:solidFill>
                  </a:tcPr>
                </a:tc>
                <a:tc>
                  <a:txBody>
                    <a:bodyPr/>
                    <a:lstStyle/>
                    <a:p>
                      <a:pPr marR="1270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45 (16)</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48 (17)</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22 (8)</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30 (10)</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55 (19)</a:t>
                      </a:r>
                      <a:endParaRPr sz="1400" dirty="0">
                        <a:solidFill>
                          <a:schemeClr val="bg1"/>
                        </a:solidFill>
                        <a:latin typeface="Calibri" panose="020F0502020204030204" pitchFamily="34" charset="0"/>
                        <a:cs typeface="Calibri" panose="020F0502020204030204" pitchFamily="34" charset="0"/>
                      </a:endParaRPr>
                    </a:p>
                  </a:txBody>
                  <a:tcPr marL="0" marR="0" marT="61807" marB="0">
                    <a:solidFill>
                      <a:schemeClr val="tx1">
                        <a:lumMod val="95000"/>
                      </a:schemeClr>
                    </a:solidFill>
                  </a:tcPr>
                </a:tc>
                <a:tc>
                  <a:txBody>
                    <a:bodyPr/>
                    <a:lstStyle/>
                    <a:p>
                      <a:pPr marR="1270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 (1)</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 (1)</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(0.3)</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 (1)</a:t>
                      </a:r>
                      <a:endParaRPr sz="1400" dirty="0">
                        <a:solidFill>
                          <a:schemeClr val="bg1"/>
                        </a:solidFill>
                        <a:latin typeface="Calibri" panose="020F0502020204030204" pitchFamily="34" charset="0"/>
                        <a:cs typeface="Calibri" panose="020F0502020204030204" pitchFamily="34" charset="0"/>
                      </a:endParaRPr>
                    </a:p>
                  </a:txBody>
                  <a:tcPr marL="0" marR="0" marT="61807" marB="0">
                    <a:solidFill>
                      <a:schemeClr val="tx1">
                        <a:lumMod val="95000"/>
                      </a:schemeClr>
                    </a:solidFill>
                  </a:tcPr>
                </a:tc>
                <a:extLst>
                  <a:ext uri="{0D108BD9-81ED-4DB2-BD59-A6C34878D82A}">
                    <a16:rowId xmlns:a16="http://schemas.microsoft.com/office/drawing/2014/main" val="10002"/>
                  </a:ext>
                </a:extLst>
              </a:tr>
              <a:tr h="163109">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General</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Asthenia</a:t>
                      </a: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Fatigue</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55 (19)</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34 (11)</a:t>
                      </a:r>
                      <a:endParaRPr sz="1400" dirty="0">
                        <a:solidFill>
                          <a:schemeClr val="bg1"/>
                        </a:solidFill>
                        <a:latin typeface="Calibri" panose="020F0502020204030204" pitchFamily="34" charset="0"/>
                        <a:cs typeface="Calibri" panose="020F0502020204030204" pitchFamily="34" charset="0"/>
                      </a:endParaRPr>
                    </a:p>
                  </a:txBody>
                  <a:tcPr marL="0" marR="0" marT="71967"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8 (3)</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endParaRPr sz="1400" dirty="0">
                        <a:solidFill>
                          <a:schemeClr val="bg1"/>
                        </a:solidFill>
                        <a:latin typeface="Calibri" panose="020F0502020204030204" pitchFamily="34" charset="0"/>
                        <a:cs typeface="Calibri" panose="020F0502020204030204" pitchFamily="34" charset="0"/>
                      </a:endParaRPr>
                    </a:p>
                  </a:txBody>
                  <a:tcPr marL="0" marR="0" marT="71967" marB="0">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55 (19)</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40 (14)</a:t>
                      </a:r>
                      <a:endParaRPr sz="1400" dirty="0">
                        <a:solidFill>
                          <a:schemeClr val="bg1"/>
                        </a:solidFill>
                        <a:latin typeface="Calibri" panose="020F0502020204030204" pitchFamily="34" charset="0"/>
                        <a:cs typeface="Calibri" panose="020F0502020204030204" pitchFamily="34" charset="0"/>
                      </a:endParaRPr>
                    </a:p>
                  </a:txBody>
                  <a:tcPr marL="0" marR="0" marT="71967" marB="0">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 (2)</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 (2)</a:t>
                      </a:r>
                      <a:endParaRPr sz="1400" dirty="0">
                        <a:solidFill>
                          <a:schemeClr val="bg1"/>
                        </a:solidFill>
                        <a:latin typeface="Calibri" panose="020F0502020204030204" pitchFamily="34" charset="0"/>
                        <a:cs typeface="Calibri" panose="020F0502020204030204" pitchFamily="34" charset="0"/>
                      </a:endParaRPr>
                    </a:p>
                  </a:txBody>
                  <a:tcPr marL="0" marR="0" marT="71967" marB="0">
                    <a:solidFill>
                      <a:schemeClr val="tx2"/>
                    </a:solidFill>
                  </a:tcPr>
                </a:tc>
                <a:extLst>
                  <a:ext uri="{0D108BD9-81ED-4DB2-BD59-A6C34878D82A}">
                    <a16:rowId xmlns:a16="http://schemas.microsoft.com/office/drawing/2014/main" val="10004"/>
                  </a:ext>
                </a:extLst>
              </a:tr>
              <a:tr h="97749">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Metabolism and nutrition</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Decreased appetite</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68 (23)</a:t>
                      </a:r>
                      <a:endParaRPr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45 (16)</a:t>
                      </a:r>
                      <a:endParaRPr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extLst>
                  <a:ext uri="{0D108BD9-81ED-4DB2-BD59-A6C34878D82A}">
                    <a16:rowId xmlns:a16="http://schemas.microsoft.com/office/drawing/2014/main" val="10010"/>
                  </a:ext>
                </a:extLst>
              </a:tr>
              <a:tr h="209462">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Skin and SC</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Alopecia</a:t>
                      </a: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Rash</a:t>
                      </a: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Pruritus</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95 (32)</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36 (12)</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30 (10)</a:t>
                      </a:r>
                      <a:endParaRPr sz="1400" dirty="0">
                        <a:solidFill>
                          <a:schemeClr val="bg1"/>
                        </a:solidFill>
                        <a:latin typeface="Calibri" panose="020F0502020204030204" pitchFamily="34" charset="0"/>
                        <a:cs typeface="Calibri" panose="020F0502020204030204" pitchFamily="34" charset="0"/>
                      </a:endParaRPr>
                    </a:p>
                  </a:txBody>
                  <a:tcPr marL="0" marR="0" marT="60960"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marL="0" marR="0" marT="60960" marB="0">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101 (35)</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18 (6)</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12 (4)</a:t>
                      </a:r>
                      <a:endParaRPr sz="1400" dirty="0">
                        <a:solidFill>
                          <a:schemeClr val="bg1"/>
                        </a:solidFill>
                        <a:latin typeface="Calibri" panose="020F0502020204030204" pitchFamily="34" charset="0"/>
                        <a:cs typeface="Calibri" panose="020F0502020204030204" pitchFamily="34" charset="0"/>
                      </a:endParaRPr>
                    </a:p>
                  </a:txBody>
                  <a:tcPr marL="0" marR="0" marT="60960" marB="0">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(0.3)*</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marL="0" marR="0" marT="60960" marB="0">
                    <a:solidFill>
                      <a:schemeClr val="tx2"/>
                    </a:solidFill>
                  </a:tcPr>
                </a:tc>
                <a:extLst>
                  <a:ext uri="{0D108BD9-81ED-4DB2-BD59-A6C34878D82A}">
                    <a16:rowId xmlns:a16="http://schemas.microsoft.com/office/drawing/2014/main" val="10014"/>
                  </a:ext>
                </a:extLst>
              </a:tr>
            </a:tbl>
          </a:graphicData>
        </a:graphic>
      </p:graphicFrame>
      <p:sp>
        <p:nvSpPr>
          <p:cNvPr id="7" name="TextBox 6">
            <a:extLst>
              <a:ext uri="{FF2B5EF4-FFF2-40B4-BE49-F238E27FC236}">
                <a16:creationId xmlns:a16="http://schemas.microsoft.com/office/drawing/2014/main" id="{C4093E67-899A-6421-F00C-7C57B2159EB7}"/>
              </a:ext>
            </a:extLst>
          </p:cNvPr>
          <p:cNvSpPr txBox="1"/>
          <p:nvPr/>
        </p:nvSpPr>
        <p:spPr bwMode="auto">
          <a:xfrm>
            <a:off x="5807184" y="6143224"/>
            <a:ext cx="3703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event incorrectly reported as grade 3. </a:t>
            </a:r>
          </a:p>
        </p:txBody>
      </p:sp>
      <p:sp>
        <p:nvSpPr>
          <p:cNvPr id="11" name="Content Placeholder 2">
            <a:extLst>
              <a:ext uri="{FF2B5EF4-FFF2-40B4-BE49-F238E27FC236}">
                <a16:creationId xmlns:a16="http://schemas.microsoft.com/office/drawing/2014/main" id="{AD863EB1-7CDB-16FC-752D-1398B9B4F64A}"/>
              </a:ext>
            </a:extLst>
          </p:cNvPr>
          <p:cNvSpPr txBox="1">
            <a:spLocks/>
          </p:cNvSpPr>
          <p:nvPr/>
        </p:nvSpPr>
        <p:spPr bwMode="auto">
          <a:xfrm>
            <a:off x="709797" y="4197690"/>
            <a:ext cx="4526716" cy="1798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5750" indent="-285750">
              <a:lnSpc>
                <a:spcPct val="100000"/>
              </a:lnSpc>
              <a:spcBef>
                <a:spcPct val="50000"/>
              </a:spcBef>
              <a:spcAft>
                <a:spcPct val="0"/>
              </a:spcAft>
              <a:buClrTx/>
            </a:pPr>
            <a:r>
              <a:rPr lang="en-US" sz="1800" b="0" kern="0" dirty="0"/>
              <a:t>Investigator-assessed cause of deaths:</a:t>
            </a:r>
          </a:p>
          <a:p>
            <a:pPr marL="685800" lvl="1">
              <a:lnSpc>
                <a:spcPct val="100000"/>
              </a:lnSpc>
              <a:spcBef>
                <a:spcPct val="50000"/>
              </a:spcBef>
              <a:spcAft>
                <a:spcPct val="0"/>
              </a:spcAft>
              <a:buClrTx/>
            </a:pPr>
            <a:r>
              <a:rPr lang="en-US" sz="1800" b="0" kern="0" dirty="0"/>
              <a:t>Dato-DXd: ILD/pneumonitis (n = 2), sepsis (n = 1)</a:t>
            </a:r>
          </a:p>
          <a:p>
            <a:pPr marL="685800" lvl="1">
              <a:lnSpc>
                <a:spcPct val="100000"/>
              </a:lnSpc>
              <a:spcBef>
                <a:spcPct val="50000"/>
              </a:spcBef>
              <a:spcAft>
                <a:spcPct val="0"/>
              </a:spcAft>
              <a:buClrTx/>
            </a:pPr>
            <a:r>
              <a:rPr lang="en-US" sz="1800" b="0" kern="0" dirty="0"/>
              <a:t>Docetaxel: ILD/pneumonitis, </a:t>
            </a:r>
            <a:br>
              <a:rPr lang="en-US" sz="1800" b="0" kern="0" dirty="0"/>
            </a:br>
            <a:r>
              <a:rPr lang="en-US" sz="1800" b="0" kern="0" dirty="0"/>
              <a:t>septic shock (n = 1 each)</a:t>
            </a:r>
          </a:p>
        </p:txBody>
      </p:sp>
    </p:spTree>
    <p:extLst>
      <p:ext uri="{BB962C8B-B14F-4D97-AF65-F5344CB8AC3E}">
        <p14:creationId xmlns:p14="http://schemas.microsoft.com/office/powerpoint/2010/main" val="1132408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Adverse Events of Special Interest</a:t>
            </a:r>
          </a:p>
        </p:txBody>
      </p:sp>
      <p:sp>
        <p:nvSpPr>
          <p:cNvPr id="6" name="Content Placeholder 5">
            <a:extLst>
              <a:ext uri="{FF2B5EF4-FFF2-40B4-BE49-F238E27FC236}">
                <a16:creationId xmlns:a16="http://schemas.microsoft.com/office/drawing/2014/main" id="{2540CA24-4FC8-8B97-E69E-E162C5051FC2}"/>
              </a:ext>
            </a:extLst>
          </p:cNvPr>
          <p:cNvSpPr>
            <a:spLocks noGrp="1"/>
          </p:cNvSpPr>
          <p:nvPr>
            <p:ph idx="1"/>
          </p:nvPr>
        </p:nvSpPr>
        <p:spPr>
          <a:xfrm>
            <a:off x="6457950" y="1513047"/>
            <a:ext cx="5024254" cy="4650686"/>
          </a:xfrm>
        </p:spPr>
        <p:txBody>
          <a:bodyPr/>
          <a:lstStyle/>
          <a:p>
            <a:r>
              <a:rPr lang="en-US" sz="2000" dirty="0"/>
              <a:t>Discontinuation due to Dato-DXd</a:t>
            </a:r>
            <a:r>
              <a:rPr lang="en-US" sz="2000" dirty="0">
                <a:cs typeface="Calibri" panose="020F0502020204030204" pitchFamily="34" charset="0"/>
              </a:rPr>
              <a:t>‒</a:t>
            </a:r>
            <a:br>
              <a:rPr lang="en-US" sz="2000" dirty="0">
                <a:cs typeface="Calibri" panose="020F0502020204030204" pitchFamily="34" charset="0"/>
              </a:rPr>
            </a:br>
            <a:r>
              <a:rPr lang="en-US" sz="2000" dirty="0"/>
              <a:t>associated stomatitis/oral mucositis: 0.7%</a:t>
            </a:r>
          </a:p>
          <a:p>
            <a:r>
              <a:rPr lang="en-US" sz="2000" dirty="0"/>
              <a:t>Grade 5 ILD events (n = 7)</a:t>
            </a:r>
          </a:p>
          <a:p>
            <a:pPr lvl="1">
              <a:spcBef>
                <a:spcPts val="0"/>
              </a:spcBef>
            </a:pPr>
            <a:r>
              <a:rPr lang="en-US" sz="2000" dirty="0"/>
              <a:t>4/7: Primary cause of death ruled PD by investigator</a:t>
            </a:r>
          </a:p>
          <a:p>
            <a:r>
              <a:rPr lang="en-US" sz="2000" dirty="0"/>
              <a:t>IRRs: 8% in each arm</a:t>
            </a:r>
          </a:p>
          <a:p>
            <a:pPr lvl="1">
              <a:spcBef>
                <a:spcPts val="0"/>
              </a:spcBef>
            </a:pPr>
            <a:r>
              <a:rPr lang="en-US" sz="2000" dirty="0"/>
              <a:t>1 grade 3 event with Dato-DXd</a:t>
            </a:r>
          </a:p>
          <a:p>
            <a:pPr lvl="1">
              <a:spcBef>
                <a:spcPts val="0"/>
              </a:spcBef>
            </a:pPr>
            <a:r>
              <a:rPr lang="en-US" sz="2000" dirty="0"/>
              <a:t>All others grade ≤2 </a:t>
            </a:r>
          </a:p>
          <a:p>
            <a:r>
              <a:rPr lang="en-US" sz="2000" dirty="0"/>
              <a:t>Most common ocular events</a:t>
            </a:r>
          </a:p>
          <a:p>
            <a:pPr lvl="1">
              <a:spcBef>
                <a:spcPts val="0"/>
              </a:spcBef>
            </a:pPr>
            <a:r>
              <a:rPr lang="en-US" sz="2000" dirty="0"/>
              <a:t>Dry eye (6.1%) </a:t>
            </a:r>
          </a:p>
          <a:p>
            <a:pPr lvl="1">
              <a:spcBef>
                <a:spcPts val="0"/>
              </a:spcBef>
            </a:pPr>
            <a:r>
              <a:rPr lang="en-US" sz="2000" dirty="0"/>
              <a:t>Increased lacrimation (5.4%)</a:t>
            </a:r>
          </a:p>
        </p:txBody>
      </p:sp>
      <p:sp>
        <p:nvSpPr>
          <p:cNvPr id="8" name="Text Box 11">
            <a:extLst>
              <a:ext uri="{FF2B5EF4-FFF2-40B4-BE49-F238E27FC236}">
                <a16:creationId xmlns:a16="http://schemas.microsoft.com/office/drawing/2014/main" id="{B893F53E-ABD0-51F0-7125-78DC4BE4790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Lisberg. ESMO 2023. Abstr LBA12.</a:t>
            </a:r>
          </a:p>
        </p:txBody>
      </p:sp>
      <p:graphicFrame>
        <p:nvGraphicFramePr>
          <p:cNvPr id="3" name="object 4">
            <a:extLst>
              <a:ext uri="{FF2B5EF4-FFF2-40B4-BE49-F238E27FC236}">
                <a16:creationId xmlns:a16="http://schemas.microsoft.com/office/drawing/2014/main" id="{1D433D51-D8DC-0012-2A81-16EE3316604F}"/>
              </a:ext>
            </a:extLst>
          </p:cNvPr>
          <p:cNvGraphicFramePr>
            <a:graphicFrameLocks noGrp="1"/>
          </p:cNvGraphicFramePr>
          <p:nvPr>
            <p:extLst>
              <p:ext uri="{D42A27DB-BD31-4B8C-83A1-F6EECF244321}">
                <p14:modId xmlns:p14="http://schemas.microsoft.com/office/powerpoint/2010/main" val="2985447567"/>
              </p:ext>
            </p:extLst>
          </p:nvPr>
        </p:nvGraphicFramePr>
        <p:xfrm>
          <a:off x="723900" y="1603375"/>
          <a:ext cx="5376672" cy="3246332"/>
        </p:xfrm>
        <a:graphic>
          <a:graphicData uri="http://schemas.openxmlformats.org/drawingml/2006/table">
            <a:tbl>
              <a:tblPr firstRow="1" bandRow="1">
                <a:tableStyleId>{2D5ABB26-0587-4C30-8999-92F81FD0307C}</a:tableStyleId>
              </a:tblPr>
              <a:tblGrid>
                <a:gridCol w="2905899">
                  <a:extLst>
                    <a:ext uri="{9D8B030D-6E8A-4147-A177-3AD203B41FA5}">
                      <a16:colId xmlns:a16="http://schemas.microsoft.com/office/drawing/2014/main" val="20000"/>
                    </a:ext>
                  </a:extLst>
                </a:gridCol>
                <a:gridCol w="1217415">
                  <a:extLst>
                    <a:ext uri="{9D8B030D-6E8A-4147-A177-3AD203B41FA5}">
                      <a16:colId xmlns:a16="http://schemas.microsoft.com/office/drawing/2014/main" val="20002"/>
                    </a:ext>
                  </a:extLst>
                </a:gridCol>
                <a:gridCol w="1253358">
                  <a:extLst>
                    <a:ext uri="{9D8B030D-6E8A-4147-A177-3AD203B41FA5}">
                      <a16:colId xmlns:a16="http://schemas.microsoft.com/office/drawing/2014/main" val="20003"/>
                    </a:ext>
                  </a:extLst>
                </a:gridCol>
              </a:tblGrid>
              <a:tr h="220885">
                <a:tc>
                  <a:txBody>
                    <a:bodyPr/>
                    <a:lstStyle/>
                    <a:p>
                      <a:pPr marL="81915" algn="l">
                        <a:lnSpc>
                          <a:spcPct val="100000"/>
                        </a:lnSpc>
                        <a:spcBef>
                          <a:spcPts val="0"/>
                        </a:spcBef>
                      </a:pPr>
                      <a:r>
                        <a:rPr lang="en-US" sz="1600" b="1" dirty="0">
                          <a:solidFill>
                            <a:schemeClr val="tx1"/>
                          </a:solidFill>
                          <a:latin typeface="Calibri" panose="020F0502020204030204" pitchFamily="34" charset="0"/>
                          <a:cs typeface="Calibri" panose="020F0502020204030204" pitchFamily="34" charset="0"/>
                        </a:rPr>
                        <a:t>AESI, n (%)</a:t>
                      </a:r>
                      <a:endParaRPr sz="1600" b="1"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Dato-</a:t>
                      </a:r>
                      <a:r>
                        <a:rPr sz="1600" b="1" spc="-25" dirty="0">
                          <a:solidFill>
                            <a:schemeClr val="tx1"/>
                          </a:solidFill>
                          <a:latin typeface="Calibri" panose="020F0502020204030204" pitchFamily="34" charset="0"/>
                          <a:cs typeface="Calibri" panose="020F0502020204030204" pitchFamily="34" charset="0"/>
                        </a:rPr>
                        <a:t>DXd </a:t>
                      </a:r>
                      <a:endParaRPr lang="en-US" sz="16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600" b="1" spc="-25"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n </a:t>
                      </a:r>
                      <a:r>
                        <a:rPr sz="1600" b="1" spc="-10"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 </a:t>
                      </a:r>
                      <a:r>
                        <a:rPr sz="1600" b="1" spc="-10" dirty="0">
                          <a:solidFill>
                            <a:schemeClr val="tx1"/>
                          </a:solidFill>
                          <a:latin typeface="Calibri" panose="020F0502020204030204" pitchFamily="34" charset="0"/>
                          <a:cs typeface="Calibri" panose="020F0502020204030204" pitchFamily="34" charset="0"/>
                        </a:rPr>
                        <a:t>29</a:t>
                      </a:r>
                      <a:r>
                        <a:rPr lang="en-US" sz="1600" b="1" spc="-10" dirty="0">
                          <a:solidFill>
                            <a:schemeClr val="tx1"/>
                          </a:solidFill>
                          <a:latin typeface="Calibri" panose="020F0502020204030204" pitchFamily="34" charset="0"/>
                          <a:cs typeface="Calibri" panose="020F0502020204030204" pitchFamily="34" charset="0"/>
                        </a:rPr>
                        <a:t>7)</a:t>
                      </a:r>
                      <a:endParaRPr sz="16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8125" marR="153035" indent="-100965" algn="ctr">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Docetaxel </a:t>
                      </a:r>
                      <a:endParaRPr lang="en-US" sz="16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600" b="1" spc="-10" dirty="0">
                          <a:solidFill>
                            <a:schemeClr val="tx1"/>
                          </a:solidFill>
                          <a:latin typeface="Calibri" panose="020F0502020204030204" pitchFamily="34" charset="0"/>
                          <a:cs typeface="Calibri" panose="020F0502020204030204" pitchFamily="34" charset="0"/>
                        </a:rPr>
                        <a:t>(n </a:t>
                      </a:r>
                      <a:r>
                        <a:rPr sz="1600" b="1" spc="-10"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 290)</a:t>
                      </a:r>
                      <a:endParaRPr sz="16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10000"/>
                  </a:ext>
                </a:extLst>
              </a:tr>
              <a:tr h="155941">
                <a:tc>
                  <a:txBody>
                    <a:bodyPr/>
                    <a:lstStyle/>
                    <a:p>
                      <a:pPr marL="8128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Stomatitis/oral mucositis*</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All grade</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Grade ≥3</a:t>
                      </a:r>
                    </a:p>
                  </a:txBody>
                  <a:tcPr marL="0" marR="0" marT="65405" marB="0" anchor="ctr">
                    <a:solidFill>
                      <a:schemeClr val="tx2"/>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160 (54)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19 (6)</a:t>
                      </a:r>
                    </a:p>
                  </a:txBody>
                  <a:tcPr marL="0" marR="0" marT="128693" marB="0" anchor="ctr">
                    <a:solidFill>
                      <a:schemeClr val="tx2"/>
                    </a:solidFill>
                  </a:tcPr>
                </a:tc>
                <a:tc>
                  <a:txBody>
                    <a:bodyPr/>
                    <a:lstStyle/>
                    <a:p>
                      <a:pPr marR="13970"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marR="1397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59 (20)</a:t>
                      </a:r>
                    </a:p>
                    <a:p>
                      <a:pPr marL="0" marR="1397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 (1)</a:t>
                      </a:r>
                    </a:p>
                  </a:txBody>
                  <a:tcPr marL="0" marR="0" marT="128693" marB="0" anchor="ctr">
                    <a:solidFill>
                      <a:schemeClr val="tx2"/>
                    </a:solidFill>
                  </a:tcPr>
                </a:tc>
                <a:extLst>
                  <a:ext uri="{0D108BD9-81ED-4DB2-BD59-A6C34878D82A}">
                    <a16:rowId xmlns:a16="http://schemas.microsoft.com/office/drawing/2014/main" val="10001"/>
                  </a:ext>
                </a:extLst>
              </a:tr>
              <a:tr h="125448">
                <a:tc>
                  <a:txBody>
                    <a:bodyPr/>
                    <a:lstStyle/>
                    <a:p>
                      <a:pPr marL="81915">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Ocular events</a:t>
                      </a:r>
                      <a:r>
                        <a:rPr lang="en-US" sz="1600" b="0" baseline="30000" dirty="0">
                          <a:solidFill>
                            <a:schemeClr val="bg1"/>
                          </a:solidFill>
                          <a:latin typeface="Calibri" panose="020F0502020204030204" pitchFamily="34" charset="0"/>
                          <a:cs typeface="Calibri" panose="020F0502020204030204" pitchFamily="34" charset="0"/>
                        </a:rPr>
                        <a:t>†</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All grade</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Grade ≥3</a:t>
                      </a:r>
                    </a:p>
                  </a:txBody>
                  <a:tcPr marL="0" marR="0" marT="0" marB="0" anchor="ctr">
                    <a:solidFill>
                      <a:schemeClr val="tx1">
                        <a:lumMod val="95000"/>
                      </a:schemeClr>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57 (19)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5 (2)</a:t>
                      </a:r>
                      <a:r>
                        <a:rPr lang="en-US" sz="1600" baseline="30000" dirty="0">
                          <a:solidFill>
                            <a:schemeClr val="bg1"/>
                          </a:solidFill>
                          <a:latin typeface="Calibri" panose="020F0502020204030204" pitchFamily="34" charset="0"/>
                          <a:cs typeface="Calibri" panose="020F0502020204030204" pitchFamily="34" charset="0"/>
                        </a:rPr>
                        <a:t>‡</a:t>
                      </a:r>
                    </a:p>
                  </a:txBody>
                  <a:tcPr marL="0" marR="0" marT="61807" marB="0" anchor="ctr">
                    <a:solidFill>
                      <a:schemeClr val="tx1">
                        <a:lumMod val="95000"/>
                      </a:schemeClr>
                    </a:solidFill>
                  </a:tcPr>
                </a:tc>
                <a:tc>
                  <a:txBody>
                    <a:bodyPr/>
                    <a:lstStyle/>
                    <a:p>
                      <a:pPr marR="12700"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marR="1270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27 (9)</a:t>
                      </a:r>
                    </a:p>
                    <a:p>
                      <a:pPr marR="1270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0</a:t>
                      </a:r>
                      <a:endParaRPr sz="16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130080">
                <a:tc>
                  <a:txBody>
                    <a:bodyPr/>
                    <a:lstStyle/>
                    <a:p>
                      <a:pPr marL="8128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Adjudicated drug-related ILD</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All grade</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Grade ≥3</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Grade 5</a:t>
                      </a:r>
                    </a:p>
                  </a:txBody>
                  <a:tcPr marL="0" marR="0" marT="0" marB="0" anchor="ctr">
                    <a:solidFill>
                      <a:schemeClr val="tx2"/>
                    </a:solidFill>
                  </a:tcPr>
                </a:tc>
                <a:tc>
                  <a:txBody>
                    <a:bodyPr/>
                    <a:lstStyle/>
                    <a:p>
                      <a:pPr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25 (8)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10 (3)</a:t>
                      </a:r>
                      <a:endParaRPr lang="en-US" sz="1600" baseline="300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7 (2)</a:t>
                      </a:r>
                      <a:endParaRPr sz="16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endParaRPr lang="en-US" sz="16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12 (4)</a:t>
                      </a:r>
                    </a:p>
                    <a:p>
                      <a:pPr marL="0" marR="1524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 (1)</a:t>
                      </a:r>
                      <a:endParaRPr lang="en-US" sz="1600" baseline="30000" dirty="0">
                        <a:solidFill>
                          <a:schemeClr val="bg1"/>
                        </a:solidFill>
                        <a:latin typeface="Calibri" panose="020F0502020204030204" pitchFamily="34" charset="0"/>
                        <a:cs typeface="Calibri" panose="020F0502020204030204" pitchFamily="34" charset="0"/>
                      </a:endParaRPr>
                    </a:p>
                    <a:p>
                      <a:pPr marL="0" marR="1524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 (0.3)</a:t>
                      </a:r>
                    </a:p>
                  </a:txBody>
                  <a:tcPr marL="0" marR="0" marT="71967" marB="0" anchor="ctr">
                    <a:solidFill>
                      <a:schemeClr val="tx2"/>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97C10248-15C0-3086-06F3-E6DDF39E05BC}"/>
              </a:ext>
            </a:extLst>
          </p:cNvPr>
          <p:cNvSpPr txBox="1"/>
          <p:nvPr/>
        </p:nvSpPr>
        <p:spPr bwMode="auto">
          <a:xfrm>
            <a:off x="723901" y="4907014"/>
            <a:ext cx="537667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*Includes oral mucositis/stomatitis, oropharyngeal pain, mouth ulceration, odynophagia, dysphagia, oral pain, glossitis, pharyngeal inflammation, aphthous ulcer, and oral mucosa erosion. </a:t>
            </a:r>
          </a:p>
          <a:p>
            <a:pPr algn="l">
              <a:lnSpc>
                <a:spcPct val="100000"/>
              </a:lnSpc>
              <a:spcBef>
                <a:spcPts val="0"/>
              </a:spcBef>
              <a:spcAft>
                <a:spcPct val="0"/>
              </a:spcAft>
              <a:buClrTx/>
              <a:buFontTx/>
              <a:buNone/>
            </a:pPr>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rPr>
              <a:t>Includes selected MedDRA preferred terms from corneal disorder and eye disorder classes.</a:t>
            </a:r>
          </a:p>
          <a:p>
            <a:pPr algn="l">
              <a:lnSpc>
                <a:spcPct val="100000"/>
              </a:lnSpc>
              <a:spcBef>
                <a:spcPts val="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keratitis (n = 4) and ulcerative keratitis (n = 1).</a:t>
            </a:r>
          </a:p>
        </p:txBody>
      </p:sp>
    </p:spTree>
    <p:extLst>
      <p:ext uri="{BB962C8B-B14F-4D97-AF65-F5344CB8AC3E}">
        <p14:creationId xmlns:p14="http://schemas.microsoft.com/office/powerpoint/2010/main" val="879673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Investigators’ Conclusions</a:t>
            </a:r>
          </a:p>
        </p:txBody>
      </p:sp>
      <p:sp>
        <p:nvSpPr>
          <p:cNvPr id="6" name="Content Placeholder 5">
            <a:extLst>
              <a:ext uri="{FF2B5EF4-FFF2-40B4-BE49-F238E27FC236}">
                <a16:creationId xmlns:a16="http://schemas.microsoft.com/office/drawing/2014/main" id="{8B4DBEE7-91F0-980D-50F1-C11D40301543}"/>
              </a:ext>
            </a:extLst>
          </p:cNvPr>
          <p:cNvSpPr>
            <a:spLocks noGrp="1"/>
          </p:cNvSpPr>
          <p:nvPr>
            <p:ph idx="1"/>
          </p:nvPr>
        </p:nvSpPr>
        <p:spPr/>
        <p:txBody>
          <a:bodyPr/>
          <a:lstStyle/>
          <a:p>
            <a:r>
              <a:rPr lang="en-US" sz="2400" dirty="0"/>
              <a:t>In this analysis of patients with previously treated locally advanced or metastatic NSCLC, Dato-DXd is first ADC to improve PFS vs docetaxel</a:t>
            </a:r>
          </a:p>
          <a:p>
            <a:pPr lvl="1"/>
            <a:r>
              <a:rPr lang="en-US" sz="2400" dirty="0"/>
              <a:t>Greater benefit seen in patients with nonsquamous histology</a:t>
            </a:r>
          </a:p>
          <a:p>
            <a:pPr lvl="1"/>
            <a:r>
              <a:rPr lang="en-US" sz="2400" dirty="0"/>
              <a:t>Interim OS analysis favors Dato-DXd; survival follow-up is ongoing</a:t>
            </a:r>
          </a:p>
          <a:p>
            <a:r>
              <a:rPr lang="en-US" sz="2400" dirty="0"/>
              <a:t>No new safety signals seen with Dato-DXd </a:t>
            </a:r>
          </a:p>
          <a:p>
            <a:pPr lvl="1"/>
            <a:r>
              <a:rPr lang="en-US" sz="2400" dirty="0"/>
              <a:t>Incidence of ILD calls for careful monitoring and management</a:t>
            </a:r>
          </a:p>
          <a:p>
            <a:r>
              <a:rPr lang="en-US" sz="2400" dirty="0"/>
              <a:t>Investigators concluded that Dato-DXd is potential new treatment for previously treated nonsquamous NSCLC</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Lisberg. ESMO 2023. Abstr LBA12.</a:t>
            </a:r>
          </a:p>
        </p:txBody>
      </p:sp>
    </p:spTree>
    <p:extLst>
      <p:ext uri="{BB962C8B-B14F-4D97-AF65-F5344CB8AC3E}">
        <p14:creationId xmlns:p14="http://schemas.microsoft.com/office/powerpoint/2010/main" val="3302649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EDF274C74C21458308F0A6CBF50EBE" ma:contentTypeVersion="1" ma:contentTypeDescription="Create a new document." ma:contentTypeScope="" ma:versionID="0e077b75af77e02834292d1da842eddd">
  <xsd:schema xmlns:xsd="http://www.w3.org/2001/XMLSchema" xmlns:xs="http://www.w3.org/2001/XMLSchema" xmlns:p="http://schemas.microsoft.com/office/2006/metadata/properties" xmlns:ns2="d54cbe69-32bd-412a-b004-9152f949605e" xmlns:ns3="0925e614-51fa-402c-89f6-1e9308562f86" targetNamespace="http://schemas.microsoft.com/office/2006/metadata/properties" ma:root="true" ma:fieldsID="732a6281a94c0f4b1329b64381b05cfe" ns2:_="" ns3:_="">
    <xsd:import namespace="d54cbe69-32bd-412a-b004-9152f949605e"/>
    <xsd:import namespace="0925e614-51fa-402c-89f6-1e9308562f8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925e614-51fa-402c-89f6-1e9308562f8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56M7VY3CDVN5-1644956344-2</_dlc_DocId>
    <_dlc_DocIdUrl xmlns="d54cbe69-32bd-412a-b004-9152f949605e">
      <Url>https://intranet.clinicaloptions.com/mews/oncology/ONC_2023_ESMO_CF_(PRP6560)/LBA12_Lisberg/_layouts/15/DocIdRedir.aspx?ID=56M7VY3CDVN5-1644956344-2</Url>
      <Description>56M7VY3CDVN5-1644956344-2</Description>
    </_dlc_DocIdUrl>
    <Document_x0020_Category xmlns="0925e614-51fa-402c-89f6-1e9308562f86">Conference Capsule Slides</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AC6313-B8DB-40B8-B193-CF15E8F484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925e614-51fa-402c-89f6-1e9308562f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purl.org/dc/elements/1.1/"/>
    <ds:schemaRef ds:uri="http://purl.org/dc/dcmitype/"/>
    <ds:schemaRef ds:uri="http://schemas.microsoft.com/office/infopath/2007/PartnerControls"/>
    <ds:schemaRef ds:uri="http://schemas.openxmlformats.org/package/2006/metadata/core-properties"/>
    <ds:schemaRef ds:uri="0925e614-51fa-402c-89f6-1e9308562f86"/>
    <ds:schemaRef ds:uri="d54cbe69-32bd-412a-b004-9152f949605e"/>
    <ds:schemaRef ds:uri="http://schemas.microsoft.com/office/2006/metadata/properties"/>
    <ds:schemaRef ds:uri="http://purl.org/dc/term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1668</TotalTime>
  <Words>2256</Words>
  <Application>Microsoft Office PowerPoint</Application>
  <PresentationFormat>Widescreen</PresentationFormat>
  <Paragraphs>411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III TROPION-Lung01:  Datopotamab Deruxtecan vs Docetaxel for Previously Treated Advanced or Metastatic NSCLC </vt:lpstr>
      <vt:lpstr>About These Slides</vt:lpstr>
      <vt:lpstr>TROPION-Lung01: Background</vt:lpstr>
      <vt:lpstr>TROPION-Lung01: Study Schema</vt:lpstr>
      <vt:lpstr>TROPION-Lung01: Baseline Characteristics</vt:lpstr>
      <vt:lpstr>TROPION-Lung01: Efficacy Endpoints (ITT)</vt:lpstr>
      <vt:lpstr>TROPION-Lung01: Efficacy by Histology</vt:lpstr>
      <vt:lpstr>TROPION-Lung01: Safety</vt:lpstr>
      <vt:lpstr>TROPION-Lung01: Adverse Events of Special Interest</vt:lpstr>
      <vt:lpstr>TROPION-Lung01: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TROPION-Lung01: Datopotamab Deruxtecan vs Docetaxel for Previously Treated Advanced or Metastatic NSCLC</dc:title>
  <dc:creator>Preferred User</dc:creator>
  <cp:lastModifiedBy>jbuckley@clinicaloptions.com</cp:lastModifiedBy>
  <cp:revision>71</cp:revision>
  <cp:lastPrinted>2016-09-26T20:21:49Z</cp:lastPrinted>
  <dcterms:created xsi:type="dcterms:W3CDTF">2005-05-27T15:08:01Z</dcterms:created>
  <dcterms:modified xsi:type="dcterms:W3CDTF">2023-10-31T21:10:17Z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635c1916-39fd-4499-8ef5-17b12d7b524e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0x01010072EDF274C74C21458308F0A6CBF50EBE</vt:lpwstr>
  </property>
  <property fmtid="{D5CDD505-2E9C-101B-9397-08002B2CF9AE}" pid="9" name="MediaServiceImageTags">
    <vt:lpwstr/>
  </property>
</Properties>
</file>