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1"/>
  </p:notesMasterIdLst>
  <p:handoutMasterIdLst>
    <p:handoutMasterId r:id="rId22"/>
  </p:handoutMasterIdLst>
  <p:sldIdLst>
    <p:sldId id="554" r:id="rId7"/>
    <p:sldId id="308" r:id="rId8"/>
    <p:sldId id="257" r:id="rId9"/>
    <p:sldId id="555" r:id="rId10"/>
    <p:sldId id="548" r:id="rId11"/>
    <p:sldId id="556" r:id="rId12"/>
    <p:sldId id="562" r:id="rId13"/>
    <p:sldId id="563" r:id="rId14"/>
    <p:sldId id="558" r:id="rId15"/>
    <p:sldId id="559" r:id="rId16"/>
    <p:sldId id="560" r:id="rId17"/>
    <p:sldId id="561" r:id="rId18"/>
    <p:sldId id="552" r:id="rId19"/>
    <p:sldId id="318" r:id="rId20"/>
  </p:sldIdLst>
  <p:sldSz cx="12192000" cy="6858000"/>
  <p:notesSz cx="7315200" cy="9601200"/>
  <p:custDataLst>
    <p:tags r:id="rId2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1C99311-3799-B4AA-0115-4E4CAF3DA4E4}" name="Leo Honeywell" initials="LH" userId="S::lfowler@practicingclinicians.com::bdc4c4d6-9ded-467c-b80c-330a0ea8ffe4" providerId="AD"/>
  <p188:author id="{3A880627-937B-931E-5FBC-5DC0BC732A34}" name="CLINICALOPTIONS\tquill" initials="C" userId="CLINICALOPTIONS\tquill" providerId="None"/>
  <p188:author id="{67E39494-75B3-CF9E-6A44-82504F755C8B}" name="Dussadee Royal" initials="DR" userId="S::droyal@clinicaloptions.com::51beead8-6fa0-4b98-aeba-37044af35e17" providerId="AD"/>
  <p188:author id="{CFB409B0-7A87-692F-D503-042C2114C1FC}" name="Taryn Gross" initials="TG" userId="81ba9eb79225ec82" providerId="Windows Live"/>
  <p188:author id="{CE92B7DE-A16C-5493-CDE4-DF134CF67713}" name="Kemi Obajimi" initials="KO" userId="S::kobajimi@clinicaloptions.com::81894e25-3cbc-45b7-be28-dda6fb8d19a9"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8DF70A-2D2A-4683-B85F-DD0EC354232A}" v="12" dt="2023-06-08T18:31:36.753"/>
    <p1510:client id="{1886FF59-1E93-4149-9BCA-753CD297AB91}" v="293" dt="2023-06-08T18:23:03.204"/>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8" autoAdjust="0"/>
    <p:restoredTop sz="84296" autoAdjust="0"/>
  </p:normalViewPr>
  <p:slideViewPr>
    <p:cSldViewPr snapToGrid="0">
      <p:cViewPr varScale="1">
        <p:scale>
          <a:sx n="72" d="100"/>
          <a:sy n="72" d="100"/>
        </p:scale>
        <p:origin x="1066" y="62"/>
      </p:cViewPr>
      <p:guideLst>
        <p:guide orient="horz" pos="4128"/>
        <p:guide orient="horz" pos="1008"/>
        <p:guide orient="horz" pos="4032"/>
        <p:guide orient="horz" pos="151"/>
        <p:guide orient="horz" pos="264"/>
        <p:guide orient="horz" pos="3912"/>
        <p:guide orient="horz"/>
        <p:guide pos="329"/>
        <p:guide pos="7407"/>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handoutMaster" Target="handoutMasters/handoutMaster1.xml"/><Relationship Id="rId27" Type="http://schemas.openxmlformats.org/officeDocument/2006/relationships/theme" Target="theme/theme1.xml"/><Relationship Id="rId30"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1284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BTC, biliary tract cancer; ORR, overall response rate; PFS, progression-free survival;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6934793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dirty="0">
                <a:solidFill>
                  <a:schemeClr val="bg1"/>
                </a:solidFill>
                <a:latin typeface="Calibri" panose="020F0502020204030204" pitchFamily="34" charset="0"/>
              </a:rPr>
              <a:t>AE, adverse event; </a:t>
            </a:r>
            <a:r>
              <a:rPr lang="en-US" i="1" dirty="0"/>
              <a:t>BTC, biliary tract cancer; </a:t>
            </a:r>
            <a:r>
              <a:rPr lang="en-US" sz="1200" b="0" i="1" dirty="0">
                <a:solidFill>
                  <a:schemeClr val="bg1"/>
                </a:solidFill>
                <a:latin typeface="Calibri" panose="020F0502020204030204" pitchFamily="34" charset="0"/>
              </a:rPr>
              <a:t>DCR, disease control rate; DoR, duration of response; ECOG, Eastern Cooperative Oncology Group; ICR, independent central review; IHC, immunohistochemistry; ORR, objective response rate; OS, overall survival; PD, progressive disease; PFS, progression-free survival; PS, performance status; SAE, serious adverse event.</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38934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BTC, biliary tract cancer; ECC, extrahepatic cholangiocarcinoma; </a:t>
            </a:r>
            <a:r>
              <a:rPr lang="en-US" sz="1200" b="0" i="1" dirty="0">
                <a:solidFill>
                  <a:schemeClr val="bg1"/>
                </a:solidFill>
                <a:latin typeface="Calibri" panose="020F0502020204030204" pitchFamily="34" charset="0"/>
              </a:rPr>
              <a:t>ECOG, Eastern Cooperative Oncology Group; </a:t>
            </a:r>
            <a:r>
              <a:rPr lang="en-US" i="1" dirty="0"/>
              <a:t>GBC, gallbladder cancer; ICC, intrahepatic cholangiocarcinoma; </a:t>
            </a:r>
            <a:r>
              <a:rPr lang="en-US" sz="1200" b="0" i="1" dirty="0">
                <a:solidFill>
                  <a:schemeClr val="bg1"/>
                </a:solidFill>
                <a:latin typeface="Calibri" panose="020F0502020204030204" pitchFamily="34" charset="0"/>
              </a:rPr>
              <a:t>IHC, immunohistochemistry; IQR, interquartile range; NR, not reported; PS, performance status; tx, treatment.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705544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BL, baseline; BTC, biliary tract cancer; cBOR, confirmed best overall response; CBR, clinical benefit rate; CR, complete response; cORR, confirmed objective response rate; DoR, duration of response; DCR, disease control rate; </a:t>
            </a:r>
            <a:r>
              <a:rPr lang="en-US" sz="1200" b="0" i="1" dirty="0">
                <a:solidFill>
                  <a:schemeClr val="bg1"/>
                </a:solidFill>
                <a:latin typeface="Calibri" panose="020F0502020204030204" pitchFamily="34" charset="0"/>
              </a:rPr>
              <a:t>ICR, independent central review; </a:t>
            </a:r>
            <a:r>
              <a:rPr lang="en-US" i="1" dirty="0"/>
              <a:t>NE, not estimable; PD, progressive disease; PR, partial response; SD, stable disease.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7389657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solidFill>
                  <a:schemeClr val="bg1"/>
                </a:solidFill>
                <a:latin typeface="Arial" panose="020B0604020202020204" pitchFamily="34" charset="0"/>
                <a:cs typeface="Arial" panose="020B0604020202020204" pitchFamily="34" charset="0"/>
              </a:rPr>
              <a:t>AJCC, American Joint Committee on Cancer; </a:t>
            </a:r>
            <a:r>
              <a:rPr lang="en-US" sz="1200" b="0" i="1" dirty="0">
                <a:solidFill>
                  <a:schemeClr val="bg1"/>
                </a:solidFill>
                <a:latin typeface="Arial" panose="020B0604020202020204" pitchFamily="34" charset="0"/>
                <a:cs typeface="Arial" panose="020B0604020202020204" pitchFamily="34" charset="0"/>
              </a:rPr>
              <a:t>ICR, independent central review; </a:t>
            </a:r>
            <a:r>
              <a:rPr lang="en-US" i="1" dirty="0">
                <a:latin typeface="Arial" panose="020B0604020202020204" pitchFamily="34" charset="0"/>
                <a:cs typeface="Arial" panose="020B0604020202020204" pitchFamily="34" charset="0"/>
              </a:rPr>
              <a:t>ECOG PS, Eastern Cooperative Oncology Group performance status; IHC, immunohistochemistry; ORR, objective response rate.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829341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BTC, biliary tract cancer; ECC, extrahepatic cholangiocarcinoma; GBC, gallbladder cancer; ICC, intrahepatic cholangiocarcinoma; </a:t>
            </a:r>
            <a:r>
              <a:rPr lang="en-US" i="1" dirty="0">
                <a:latin typeface="Arial" panose="020B0604020202020204" pitchFamily="34" charset="0"/>
                <a:cs typeface="Arial" panose="020B0604020202020204" pitchFamily="34" charset="0"/>
              </a:rPr>
              <a:t>IHC, immunohistochemistry</a:t>
            </a:r>
            <a:r>
              <a:rPr lang="en-US" sz="1200" b="0" i="1" dirty="0">
                <a:solidFill>
                  <a:schemeClr val="bg1"/>
                </a:solidFill>
                <a:latin typeface="Calibri" panose="020F0502020204030204" pitchFamily="34" charset="0"/>
              </a:rPr>
              <a:t>.</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6368142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ICR, independent central review; PR, partial response; RECIST, Response Evaluation Criteria in Solid Tumors; SD, stable disease.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495985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PFS, progression-free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078363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ALT, alanine aminotransferase; AST, aspartate aminotransferase; TRAE, treatment-related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8826772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IRR, infusion-related reaction; LVEF, left ventricle ejection fraction.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33107304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BTC, biliary tract cancer; DoR, duration of response; ICR, independent central review; IRR, infusion-related reaction; ORR, overall response rate; TRAE, treatment-related adverse event.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27497461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14</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HERIZON-BTC-01: Zanidatamab, a HER2-Targeted Bispecific Antibody, in Previously Treated HER2‑Amplified Biliary Tract Cancer</a:t>
            </a:r>
            <a:endParaRPr lang="en-US" altLang="en-US" sz="4000" dirty="0">
              <a:highlight>
                <a:srgbClr val="FFFF00"/>
              </a:highlight>
            </a:endParaRP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763"/>
            <a:ext cx="6442157"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Merck Sharp &amp; Dohme Corp., Novocure,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399442"/>
            <a:ext cx="10877529" cy="4650686"/>
          </a:xfrm>
        </p:spPr>
        <p:txBody>
          <a:bodyPr/>
          <a:lstStyle/>
          <a:p>
            <a:pPr>
              <a:spcBef>
                <a:spcPts val="400"/>
              </a:spcBef>
            </a:pPr>
            <a:r>
              <a:rPr lang="en-US" altLang="en-US" sz="1800" dirty="0"/>
              <a:t>There is limited clinical benefit with standard treatment for patients with R/R locally advanced/metastatic BTC</a:t>
            </a:r>
          </a:p>
          <a:p>
            <a:pPr lvl="1">
              <a:spcBef>
                <a:spcPts val="400"/>
              </a:spcBef>
            </a:pPr>
            <a:r>
              <a:rPr lang="en-US" altLang="en-US" sz="1600" dirty="0"/>
              <a:t>ORR: 5%-15%</a:t>
            </a:r>
            <a:r>
              <a:rPr lang="en-US" altLang="en-US" sz="1600" baseline="30000" dirty="0"/>
              <a:t>1,2</a:t>
            </a:r>
            <a:endParaRPr lang="en-US" altLang="en-US" sz="1600" dirty="0"/>
          </a:p>
          <a:p>
            <a:pPr lvl="1">
              <a:spcBef>
                <a:spcPts val="400"/>
              </a:spcBef>
            </a:pPr>
            <a:r>
              <a:rPr lang="en-US" altLang="en-US" sz="1600" dirty="0"/>
              <a:t>Median PFS: 4.0 mo</a:t>
            </a:r>
            <a:r>
              <a:rPr lang="en-US" altLang="en-US" sz="1600" baseline="30000" dirty="0"/>
              <a:t>1</a:t>
            </a:r>
            <a:endParaRPr lang="en-US" altLang="en-US" sz="1600" dirty="0"/>
          </a:p>
          <a:p>
            <a:pPr>
              <a:spcBef>
                <a:spcPts val="400"/>
              </a:spcBef>
            </a:pPr>
            <a:r>
              <a:rPr lang="en-US" altLang="en-US" sz="1800" dirty="0"/>
              <a:t>A subset of patients with BTC harbors HER2 amplification/overexpression</a:t>
            </a:r>
            <a:r>
              <a:rPr lang="en-US" altLang="en-US" sz="1800" baseline="30000" dirty="0"/>
              <a:t>3,4</a:t>
            </a:r>
            <a:endParaRPr lang="en-US" altLang="en-US" sz="1800" dirty="0"/>
          </a:p>
          <a:p>
            <a:pPr>
              <a:spcBef>
                <a:spcPts val="400"/>
              </a:spcBef>
            </a:pPr>
            <a:r>
              <a:rPr lang="en-US" altLang="en-US" sz="1800" dirty="0"/>
              <a:t>Improved survival and favorable response rates have been observed with use of HER2-targeted therapies in breast and gastric cancer</a:t>
            </a:r>
            <a:r>
              <a:rPr lang="en-US" altLang="en-US" sz="1800" baseline="30000" dirty="0"/>
              <a:t>5</a:t>
            </a:r>
          </a:p>
          <a:p>
            <a:pPr lvl="1">
              <a:spcBef>
                <a:spcPts val="400"/>
              </a:spcBef>
            </a:pPr>
            <a:r>
              <a:rPr lang="en-US" altLang="en-US" sz="1600" dirty="0"/>
              <a:t>Currently, no HER2-targeted therapies have been approved for use in BTC</a:t>
            </a:r>
          </a:p>
          <a:p>
            <a:pPr>
              <a:spcBef>
                <a:spcPts val="400"/>
              </a:spcBef>
            </a:pPr>
            <a:r>
              <a:rPr lang="en-US" altLang="en-US" sz="1800" dirty="0"/>
              <a:t>Zanidatamab is a HER2-targeted bispecific antibody that binds 2 separate HER2 epitopes, resulting in multiple mechanisms of action</a:t>
            </a:r>
            <a:r>
              <a:rPr lang="en-US" altLang="en-US" sz="1800" baseline="30000" dirty="0"/>
              <a:t>5</a:t>
            </a:r>
            <a:endParaRPr lang="en-US" altLang="en-US" sz="1800" dirty="0"/>
          </a:p>
          <a:p>
            <a:pPr lvl="1">
              <a:spcBef>
                <a:spcPts val="400"/>
              </a:spcBef>
            </a:pPr>
            <a:r>
              <a:rPr lang="en-US" altLang="en-US" sz="1600" dirty="0"/>
              <a:t>Preclinical data show greater activity vs trastuzumab ± pertuzumab, durable responses and favorable safety observed in a subset of patients with BTC in a phase I trial</a:t>
            </a:r>
            <a:r>
              <a:rPr lang="en-US" altLang="en-US" sz="1600" baseline="30000" dirty="0"/>
              <a:t>5,6</a:t>
            </a:r>
            <a:endParaRPr lang="en-US" altLang="en-US" sz="1600" dirty="0"/>
          </a:p>
          <a:p>
            <a:pPr>
              <a:spcBef>
                <a:spcPts val="400"/>
              </a:spcBef>
            </a:pPr>
            <a:r>
              <a:rPr lang="en-US" altLang="en-US" sz="1800" dirty="0"/>
              <a:t>Current analysis reports the efficacy and safety of zanidatamab in previously treated patients with HER2-amplified, locally advanced unresectable or metastatic BTC in the phase IIb HERIZON-BTC-01 trial</a:t>
            </a:r>
            <a:r>
              <a:rPr lang="en-US" altLang="en-US" sz="1800" baseline="30000" dirty="0"/>
              <a:t>7,8</a:t>
            </a:r>
            <a:endParaRPr lang="en-US" altLang="en-US" sz="18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016408"/>
            <a:ext cx="805510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1. Lamarca. Lancet Oncol. 2021;22:690. 2. Yoo. Lancet Oncol. 2021;22:1560. 3. Galdy. Cancer Metastasis Rev. 2017;36:141. </a:t>
            </a:r>
          </a:p>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4. Hiraoka. Hum Path. 2020;105:9. 5. Weisser. Nature Commun. 2023;14:1394. 6. Meric-Bernstam. Lancet Oncol. 2022;23:1558. 7. Pant. ASCO 2023. Abstr 4008. 8. Harding. Lancet Oncol. 2023;[Epub].</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Study Design</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0877529" cy="693810"/>
          </a:xfrm>
        </p:spPr>
        <p:txBody>
          <a:bodyPr/>
          <a:lstStyle/>
          <a:p>
            <a:r>
              <a:rPr lang="en-US" altLang="en-US" sz="2400" dirty="0"/>
              <a:t>Open-label phase IIb study</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 Harding. Lancet Oncol. 2023;[Epub]. NCT04466891.</a:t>
            </a:r>
          </a:p>
        </p:txBody>
      </p:sp>
      <p:sp>
        <p:nvSpPr>
          <p:cNvPr id="2" name="Content Placeholder 2">
            <a:extLst>
              <a:ext uri="{FF2B5EF4-FFF2-40B4-BE49-F238E27FC236}">
                <a16:creationId xmlns:a16="http://schemas.microsoft.com/office/drawing/2014/main" id="{BECFB335-BAA3-C3AD-F865-F514119B13ED}"/>
              </a:ext>
            </a:extLst>
          </p:cNvPr>
          <p:cNvSpPr txBox="1">
            <a:spLocks/>
          </p:cNvSpPr>
          <p:nvPr/>
        </p:nvSpPr>
        <p:spPr bwMode="auto">
          <a:xfrm>
            <a:off x="615071" y="4926513"/>
            <a:ext cx="10872444" cy="101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200" b="1" dirty="0"/>
              <a:t>Primary endpoint: </a:t>
            </a:r>
            <a:r>
              <a:rPr lang="en-US" sz="2200" b="0" dirty="0"/>
              <a:t>confirmed ORR by ICR in cohort 1</a:t>
            </a:r>
          </a:p>
          <a:p>
            <a:r>
              <a:rPr lang="en-US" sz="2200" b="1" kern="0" dirty="0"/>
              <a:t>Secondary endpoints: </a:t>
            </a:r>
            <a:r>
              <a:rPr lang="en-US" sz="2200" b="0" kern="0" dirty="0"/>
              <a:t>DoR, DCR, PFS, OS, frequency and severity of AEs, frequency of SAEs and deaths</a:t>
            </a:r>
            <a:endParaRPr lang="en-US" sz="2200" b="0" kern="0" baseline="30000" dirty="0"/>
          </a:p>
        </p:txBody>
      </p:sp>
      <p:sp>
        <p:nvSpPr>
          <p:cNvPr id="3" name="Rectangle 49">
            <a:extLst>
              <a:ext uri="{FF2B5EF4-FFF2-40B4-BE49-F238E27FC236}">
                <a16:creationId xmlns:a16="http://schemas.microsoft.com/office/drawing/2014/main" id="{3F51FA55-C2B2-EA2B-1645-FB467510B7A4}"/>
              </a:ext>
            </a:extLst>
          </p:cNvPr>
          <p:cNvSpPr>
            <a:spLocks noChangeArrowheads="1"/>
          </p:cNvSpPr>
          <p:nvPr/>
        </p:nvSpPr>
        <p:spPr bwMode="auto">
          <a:xfrm>
            <a:off x="8120063" y="2582600"/>
            <a:ext cx="3358598" cy="115405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b="1" dirty="0">
                <a:solidFill>
                  <a:schemeClr val="tx1"/>
                </a:solidFill>
                <a:latin typeface="Calibri" panose="020F0502020204030204" pitchFamily="34" charset="0"/>
              </a:rPr>
              <a:t>Zanidatamab</a:t>
            </a:r>
            <a:br>
              <a:rPr lang="en-US" altLang="en-US" sz="1800" b="1"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20 mg/kg IV Q2W </a:t>
            </a:r>
            <a:br>
              <a:rPr lang="en-US" altLang="en-US" sz="1800" b="0" dirty="0">
                <a:solidFill>
                  <a:schemeClr val="tx1"/>
                </a:solidFill>
                <a:latin typeface="Calibri" panose="020F0502020204030204" pitchFamily="34" charset="0"/>
              </a:rPr>
            </a:br>
            <a:r>
              <a:rPr lang="en-US" altLang="en-US" sz="1800" b="0" dirty="0">
                <a:solidFill>
                  <a:schemeClr val="tx1"/>
                </a:solidFill>
                <a:latin typeface="Calibri" panose="020F0502020204030204" pitchFamily="34" charset="0"/>
              </a:rPr>
              <a:t>on Days 1 and 15 of 28-day cycles</a:t>
            </a:r>
          </a:p>
        </p:txBody>
      </p:sp>
      <p:sp>
        <p:nvSpPr>
          <p:cNvPr id="4" name="Line 54">
            <a:extLst>
              <a:ext uri="{FF2B5EF4-FFF2-40B4-BE49-F238E27FC236}">
                <a16:creationId xmlns:a16="http://schemas.microsoft.com/office/drawing/2014/main" id="{BBAC8D77-5B64-EE4F-5CE7-F84D6DFDC1F0}"/>
              </a:ext>
            </a:extLst>
          </p:cNvPr>
          <p:cNvSpPr>
            <a:spLocks noChangeShapeType="1"/>
          </p:cNvSpPr>
          <p:nvPr/>
        </p:nvSpPr>
        <p:spPr bwMode="auto">
          <a:xfrm>
            <a:off x="7198207" y="3078601"/>
            <a:ext cx="7315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5" name="Text Box 45">
            <a:extLst>
              <a:ext uri="{FF2B5EF4-FFF2-40B4-BE49-F238E27FC236}">
                <a16:creationId xmlns:a16="http://schemas.microsoft.com/office/drawing/2014/main" id="{16D65FBF-F8A0-23D6-9712-3049085817FE}"/>
              </a:ext>
            </a:extLst>
          </p:cNvPr>
          <p:cNvSpPr txBox="1">
            <a:spLocks noChangeArrowheads="1"/>
          </p:cNvSpPr>
          <p:nvPr/>
        </p:nvSpPr>
        <p:spPr bwMode="auto">
          <a:xfrm>
            <a:off x="761413" y="2094633"/>
            <a:ext cx="334711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Patients aged ≥18 yr with </a:t>
            </a:r>
            <a:br>
              <a:rPr lang="en-GB" altLang="en-US" sz="1800" b="0" dirty="0">
                <a:solidFill>
                  <a:schemeClr val="bg1"/>
                </a:solidFill>
                <a:latin typeface="Calibri" panose="020F0502020204030204" pitchFamily="34" charset="0"/>
              </a:rPr>
            </a:br>
            <a:r>
              <a:rPr lang="en-GB" altLang="en-US" sz="1800" b="0" dirty="0">
                <a:solidFill>
                  <a:schemeClr val="bg1"/>
                </a:solidFill>
                <a:latin typeface="Calibri" panose="020F0502020204030204" pitchFamily="34" charset="0"/>
              </a:rPr>
              <a:t>HER2-amplified, locally advanced unresectable or metastatic BTC* with PD after prior gemcitabine-containing chemotherapy regimen; no prior HER2-targeted therapy; ECOG PS ≤1</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87)</a:t>
            </a:r>
            <a:endParaRPr lang="en-US" altLang="en-US" sz="1800" b="0" dirty="0">
              <a:solidFill>
                <a:schemeClr val="bg1"/>
              </a:solidFill>
              <a:latin typeface="Calibri" panose="020F0502020204030204" pitchFamily="34" charset="0"/>
            </a:endParaRPr>
          </a:p>
        </p:txBody>
      </p:sp>
      <p:sp>
        <p:nvSpPr>
          <p:cNvPr id="9" name="Line 52">
            <a:extLst>
              <a:ext uri="{FF2B5EF4-FFF2-40B4-BE49-F238E27FC236}">
                <a16:creationId xmlns:a16="http://schemas.microsoft.com/office/drawing/2014/main" id="{3A20A642-AA72-A0D9-8219-024CCAE51321}"/>
              </a:ext>
            </a:extLst>
          </p:cNvPr>
          <p:cNvSpPr>
            <a:spLocks noChangeShapeType="1"/>
          </p:cNvSpPr>
          <p:nvPr/>
        </p:nvSpPr>
        <p:spPr bwMode="auto">
          <a:xfrm>
            <a:off x="4194897" y="2635900"/>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0" name="Rectangle 49">
            <a:extLst>
              <a:ext uri="{FF2B5EF4-FFF2-40B4-BE49-F238E27FC236}">
                <a16:creationId xmlns:a16="http://schemas.microsoft.com/office/drawing/2014/main" id="{F86A6CC6-74D8-CC02-D7B1-4BFC731882F0}"/>
              </a:ext>
            </a:extLst>
          </p:cNvPr>
          <p:cNvSpPr>
            <a:spLocks noChangeArrowheads="1"/>
          </p:cNvSpPr>
          <p:nvPr/>
        </p:nvSpPr>
        <p:spPr bwMode="auto">
          <a:xfrm>
            <a:off x="4555587" y="2255629"/>
            <a:ext cx="241051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600" b="1" u="sng" dirty="0">
                <a:solidFill>
                  <a:schemeClr val="bg1"/>
                </a:solidFill>
                <a:latin typeface="Calibri" panose="020F0502020204030204" pitchFamily="34" charset="0"/>
              </a:rPr>
              <a:t>Cohort 1</a:t>
            </a:r>
          </a:p>
          <a:p>
            <a:pPr algn="ctr">
              <a:lnSpc>
                <a:spcPct val="100000"/>
              </a:lnSpc>
              <a:spcBef>
                <a:spcPct val="0"/>
              </a:spcBef>
              <a:spcAft>
                <a:spcPct val="0"/>
              </a:spcAft>
              <a:buClrTx/>
              <a:buNone/>
            </a:pPr>
            <a:r>
              <a:rPr lang="en-US" altLang="en-US" sz="1600" b="0" dirty="0">
                <a:solidFill>
                  <a:schemeClr val="bg1"/>
                </a:solidFill>
                <a:latin typeface="Calibri" panose="020F0502020204030204" pitchFamily="34" charset="0"/>
              </a:rPr>
              <a:t>IHC 2+/3+ (HER2 positive)</a:t>
            </a:r>
          </a:p>
          <a:p>
            <a:pPr algn="ctr">
              <a:lnSpc>
                <a:spcPct val="100000"/>
              </a:lnSpc>
              <a:spcBef>
                <a:spcPct val="0"/>
              </a:spcBef>
              <a:spcAft>
                <a:spcPct val="0"/>
              </a:spcAft>
              <a:buClrTx/>
              <a:buNone/>
            </a:pPr>
            <a:r>
              <a:rPr lang="en-US" altLang="en-US" sz="1600" b="0" dirty="0">
                <a:solidFill>
                  <a:schemeClr val="bg1"/>
                </a:solidFill>
                <a:latin typeface="Calibri" panose="020F0502020204030204" pitchFamily="34" charset="0"/>
              </a:rPr>
              <a:t>(n = 80)</a:t>
            </a:r>
          </a:p>
        </p:txBody>
      </p:sp>
      <p:sp>
        <p:nvSpPr>
          <p:cNvPr id="11" name="Rectangle 49">
            <a:extLst>
              <a:ext uri="{FF2B5EF4-FFF2-40B4-BE49-F238E27FC236}">
                <a16:creationId xmlns:a16="http://schemas.microsoft.com/office/drawing/2014/main" id="{503254C1-9F15-6D0D-6515-51BE91F8D222}"/>
              </a:ext>
            </a:extLst>
          </p:cNvPr>
          <p:cNvSpPr>
            <a:spLocks noChangeArrowheads="1"/>
          </p:cNvSpPr>
          <p:nvPr/>
        </p:nvSpPr>
        <p:spPr bwMode="auto">
          <a:xfrm>
            <a:off x="4410037" y="3334258"/>
            <a:ext cx="2743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pPr>
            <a:r>
              <a:rPr lang="en-US" altLang="en-US" sz="1600" b="1" u="sng" dirty="0">
                <a:solidFill>
                  <a:schemeClr val="bg1"/>
                </a:solidFill>
                <a:latin typeface="Calibri" panose="020F0502020204030204" pitchFamily="34" charset="0"/>
              </a:rPr>
              <a:t>Cohort 2</a:t>
            </a:r>
          </a:p>
          <a:p>
            <a:pPr algn="ctr">
              <a:lnSpc>
                <a:spcPct val="100000"/>
              </a:lnSpc>
              <a:spcBef>
                <a:spcPct val="0"/>
              </a:spcBef>
              <a:spcAft>
                <a:spcPct val="0"/>
              </a:spcAft>
              <a:buClrTx/>
              <a:buNone/>
            </a:pPr>
            <a:r>
              <a:rPr lang="en-US" altLang="en-US" sz="1600" b="0" dirty="0">
                <a:solidFill>
                  <a:schemeClr val="bg1"/>
                </a:solidFill>
                <a:latin typeface="Calibri" panose="020F0502020204030204" pitchFamily="34" charset="0"/>
              </a:rPr>
              <a:t>IHC 0/1+</a:t>
            </a:r>
            <a:br>
              <a:rPr lang="en-US" altLang="en-US" sz="1600" b="0" dirty="0">
                <a:solidFill>
                  <a:schemeClr val="bg1"/>
                </a:solidFill>
                <a:latin typeface="Calibri" panose="020F0502020204030204" pitchFamily="34" charset="0"/>
              </a:rPr>
            </a:br>
            <a:r>
              <a:rPr lang="en-US" altLang="en-US" sz="1600" b="0" dirty="0">
                <a:solidFill>
                  <a:schemeClr val="bg1"/>
                </a:solidFill>
                <a:latin typeface="Calibri" panose="020F0502020204030204" pitchFamily="34" charset="0"/>
              </a:rPr>
              <a:t>(n = 7)</a:t>
            </a:r>
          </a:p>
        </p:txBody>
      </p:sp>
      <p:sp>
        <p:nvSpPr>
          <p:cNvPr id="12" name="Line 52">
            <a:extLst>
              <a:ext uri="{FF2B5EF4-FFF2-40B4-BE49-F238E27FC236}">
                <a16:creationId xmlns:a16="http://schemas.microsoft.com/office/drawing/2014/main" id="{21C335E1-5FD0-7F47-EF30-BD82CC97D2BF}"/>
              </a:ext>
            </a:extLst>
          </p:cNvPr>
          <p:cNvSpPr>
            <a:spLocks noChangeShapeType="1"/>
          </p:cNvSpPr>
          <p:nvPr/>
        </p:nvSpPr>
        <p:spPr bwMode="auto">
          <a:xfrm>
            <a:off x="4194897" y="3607094"/>
            <a:ext cx="27432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6" name="TextBox 5">
            <a:extLst>
              <a:ext uri="{FF2B5EF4-FFF2-40B4-BE49-F238E27FC236}">
                <a16:creationId xmlns:a16="http://schemas.microsoft.com/office/drawing/2014/main" id="{F083184E-84DC-4C4B-FB24-5C59034EDE98}"/>
              </a:ext>
            </a:extLst>
          </p:cNvPr>
          <p:cNvSpPr txBox="1"/>
          <p:nvPr/>
        </p:nvSpPr>
        <p:spPr bwMode="auto">
          <a:xfrm>
            <a:off x="848283" y="4373683"/>
            <a:ext cx="362093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*Including </a:t>
            </a:r>
            <a:r>
              <a:rPr lang="en-GB" altLang="en-US" sz="1400" b="0" dirty="0">
                <a:solidFill>
                  <a:schemeClr val="bg1"/>
                </a:solidFill>
                <a:latin typeface="Calibri" panose="020F0502020204030204" pitchFamily="34" charset="0"/>
              </a:rPr>
              <a:t>gallbladder cancer, intrahepatic/ extrahepatic cholangiocarcinoma. </a:t>
            </a:r>
            <a:endParaRPr 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8021239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a:t>
            </a:r>
            <a:r>
              <a:rPr lang="en-US" dirty="0"/>
              <a:t>Baseline Characteristics </a:t>
            </a:r>
            <a:br>
              <a:rPr lang="en-US" dirty="0"/>
            </a:br>
            <a:r>
              <a:rPr lang="en-US" dirty="0"/>
              <a:t>(Cohorts 1 and 2)</a:t>
            </a:r>
            <a:endParaRPr lang="en-US" altLang="en-US" dirty="0"/>
          </a:p>
        </p:txBody>
      </p:sp>
      <p:graphicFrame>
        <p:nvGraphicFramePr>
          <p:cNvPr id="3" name="Group 32">
            <a:extLst>
              <a:ext uri="{FF2B5EF4-FFF2-40B4-BE49-F238E27FC236}">
                <a16:creationId xmlns:a16="http://schemas.microsoft.com/office/drawing/2014/main" id="{AD157B98-A654-0614-45B0-E1D1879805D6}"/>
              </a:ext>
            </a:extLst>
          </p:cNvPr>
          <p:cNvGraphicFramePr>
            <a:graphicFrameLocks noGrp="1"/>
          </p:cNvGraphicFramePr>
          <p:nvPr>
            <p:extLst>
              <p:ext uri="{D42A27DB-BD31-4B8C-83A1-F6EECF244321}">
                <p14:modId xmlns:p14="http://schemas.microsoft.com/office/powerpoint/2010/main" val="2629114730"/>
              </p:ext>
            </p:extLst>
          </p:nvPr>
        </p:nvGraphicFramePr>
        <p:xfrm>
          <a:off x="719138" y="1531823"/>
          <a:ext cx="5125851" cy="4663534"/>
        </p:xfrm>
        <a:graphic>
          <a:graphicData uri="http://schemas.openxmlformats.org/drawingml/2006/table">
            <a:tbl>
              <a:tblPr/>
              <a:tblGrid>
                <a:gridCol w="2553615">
                  <a:extLst>
                    <a:ext uri="{9D8B030D-6E8A-4147-A177-3AD203B41FA5}">
                      <a16:colId xmlns:a16="http://schemas.microsoft.com/office/drawing/2014/main" val="20000"/>
                    </a:ext>
                  </a:extLst>
                </a:gridCol>
                <a:gridCol w="1286118">
                  <a:extLst>
                    <a:ext uri="{9D8B030D-6E8A-4147-A177-3AD203B41FA5}">
                      <a16:colId xmlns:a16="http://schemas.microsoft.com/office/drawing/2014/main" val="20001"/>
                    </a:ext>
                  </a:extLst>
                </a:gridCol>
                <a:gridCol w="1286118">
                  <a:extLst>
                    <a:ext uri="{9D8B030D-6E8A-4147-A177-3AD203B41FA5}">
                      <a16:colId xmlns:a16="http://schemas.microsoft.com/office/drawing/2014/main" val="2160528634"/>
                    </a:ext>
                  </a:extLst>
                </a:gridCol>
              </a:tblGrid>
              <a:tr h="642084">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Cohort 1</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Cohort 2</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7174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(IQR)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 (58-70)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62 (58-77)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7174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Female sex,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45 (56)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18277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Race,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Asian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Other/NR</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 (65)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23 (29)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(71)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91242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22 (28)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58 (73)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1182771">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BTC subtype</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GBC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ICC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ECC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41 (51)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23 (29)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16 (20)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(43)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58696448"/>
                  </a:ext>
                </a:extLst>
              </a:tr>
            </a:tbl>
          </a:graphicData>
        </a:graphic>
      </p:graphicFrame>
      <p:graphicFrame>
        <p:nvGraphicFramePr>
          <p:cNvPr id="4" name="Group 32">
            <a:extLst>
              <a:ext uri="{FF2B5EF4-FFF2-40B4-BE49-F238E27FC236}">
                <a16:creationId xmlns:a16="http://schemas.microsoft.com/office/drawing/2014/main" id="{E3DFC064-D193-689F-4D98-7E99D8E5AE00}"/>
              </a:ext>
            </a:extLst>
          </p:cNvPr>
          <p:cNvGraphicFramePr>
            <a:graphicFrameLocks noGrp="1"/>
          </p:cNvGraphicFramePr>
          <p:nvPr>
            <p:extLst>
              <p:ext uri="{D42A27DB-BD31-4B8C-83A1-F6EECF244321}">
                <p14:modId xmlns:p14="http://schemas.microsoft.com/office/powerpoint/2010/main" val="3497054300"/>
              </p:ext>
            </p:extLst>
          </p:nvPr>
        </p:nvGraphicFramePr>
        <p:xfrm>
          <a:off x="6096000" y="1531823"/>
          <a:ext cx="5547359" cy="4663533"/>
        </p:xfrm>
        <a:graphic>
          <a:graphicData uri="http://schemas.openxmlformats.org/drawingml/2006/table">
            <a:tbl>
              <a:tblPr/>
              <a:tblGrid>
                <a:gridCol w="3230880">
                  <a:extLst>
                    <a:ext uri="{9D8B030D-6E8A-4147-A177-3AD203B41FA5}">
                      <a16:colId xmlns:a16="http://schemas.microsoft.com/office/drawing/2014/main" val="20000"/>
                    </a:ext>
                  </a:extLst>
                </a:gridCol>
                <a:gridCol w="1181686">
                  <a:extLst>
                    <a:ext uri="{9D8B030D-6E8A-4147-A177-3AD203B41FA5}">
                      <a16:colId xmlns:a16="http://schemas.microsoft.com/office/drawing/2014/main" val="20001"/>
                    </a:ext>
                  </a:extLst>
                </a:gridCol>
                <a:gridCol w="1134793">
                  <a:extLst>
                    <a:ext uri="{9D8B030D-6E8A-4147-A177-3AD203B41FA5}">
                      <a16:colId xmlns:a16="http://schemas.microsoft.com/office/drawing/2014/main" val="2509352506"/>
                    </a:ext>
                  </a:extLst>
                </a:gridCol>
              </a:tblGrid>
              <a:tr h="581579">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Cohort 1</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Cohort 2</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31618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HER2 status,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IHC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IHC 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IHC 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IHC 0</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62 (78)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18 (23)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(43)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(57)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82644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Disease stage at baseline, n (%)</a:t>
                      </a: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IV</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9 (11)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71 (89)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(86)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623134">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Median number of prior tx in locally advanced/metastatic setting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58696448"/>
                  </a:ext>
                </a:extLst>
              </a:tr>
              <a:tr h="1316186">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Prior systemic tx received,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Gemcitabine based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Cisplatin and gemcitabine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Fluoropyrimidine based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PD-1/PD-L1 inhibitor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80 (100)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61 (76)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27 (34)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21 (26)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(100)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54806379"/>
                  </a:ext>
                </a:extLst>
              </a:tr>
            </a:tbl>
          </a:graphicData>
        </a:graphic>
      </p:graphicFrame>
      <p:sp>
        <p:nvSpPr>
          <p:cNvPr id="5" name="Text Box 11">
            <a:extLst>
              <a:ext uri="{FF2B5EF4-FFF2-40B4-BE49-F238E27FC236}">
                <a16:creationId xmlns:a16="http://schemas.microsoft.com/office/drawing/2014/main" id="{D9E01F89-7AD9-1301-E538-8EDAB6BA4BC3}"/>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 Harding. Lancet Oncol. 2023;[Epub].</a:t>
            </a: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a:t>
            </a:r>
            <a:r>
              <a:rPr lang="en-US" dirty="0"/>
              <a:t>Response (Cohorts 1 and 2)</a:t>
            </a:r>
            <a:endParaRPr lang="en-US" altLang="en-US" dirty="0">
              <a:highlight>
                <a:srgbClr val="FFFF00"/>
              </a:highlight>
            </a:endParaRPr>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6"/>
            <a:ext cx="10877529" cy="4822293"/>
          </a:xfrm>
        </p:spPr>
        <p:txBody>
          <a:bodyPr/>
          <a:lstStyle/>
          <a:p>
            <a:r>
              <a:rPr lang="en-US" altLang="en-US" sz="2000" dirty="0"/>
              <a:t>16 patients with ongoing responses at cutoff in cohort 1</a:t>
            </a:r>
          </a:p>
          <a:p>
            <a:endParaRPr lang="en-US" altLang="en-US" sz="2000" b="0" dirty="0">
              <a:solidFill>
                <a:schemeClr val="bg1"/>
              </a:solidFill>
            </a:endParaRPr>
          </a:p>
          <a:p>
            <a:endParaRPr lang="en-US" altLang="en-US" sz="2000" dirty="0"/>
          </a:p>
          <a:p>
            <a:endParaRPr lang="en-US" altLang="en-US" sz="2000" b="0" dirty="0">
              <a:solidFill>
                <a:schemeClr val="bg1"/>
              </a:solidFill>
            </a:endParaRPr>
          </a:p>
          <a:p>
            <a:endParaRPr lang="en-US" altLang="en-US" sz="2000" dirty="0"/>
          </a:p>
          <a:p>
            <a:endParaRPr lang="en-US" altLang="en-US" sz="2000" b="0" dirty="0">
              <a:solidFill>
                <a:schemeClr val="bg1"/>
              </a:solidFill>
            </a:endParaRPr>
          </a:p>
          <a:p>
            <a:endParaRPr lang="en-US" altLang="en-US" sz="2000" dirty="0"/>
          </a:p>
          <a:p>
            <a:endParaRPr lang="en-US" altLang="en-US" sz="2000" b="0" dirty="0">
              <a:solidFill>
                <a:schemeClr val="bg1"/>
              </a:solidFill>
            </a:endParaRPr>
          </a:p>
          <a:p>
            <a:endParaRPr lang="en-US" altLang="en-US" sz="2000" dirty="0"/>
          </a:p>
          <a:p>
            <a:r>
              <a:rPr lang="en-US" altLang="en-US" sz="2000" b="0" dirty="0">
                <a:solidFill>
                  <a:schemeClr val="bg1"/>
                </a:solidFill>
              </a:rPr>
              <a:t>No responses observed in cohort 2</a:t>
            </a:r>
            <a:endParaRPr lang="en-US" altLang="en-US" sz="2000" dirty="0"/>
          </a:p>
        </p:txBody>
      </p:sp>
      <p:graphicFrame>
        <p:nvGraphicFramePr>
          <p:cNvPr id="3" name="Group 32">
            <a:extLst>
              <a:ext uri="{FF2B5EF4-FFF2-40B4-BE49-F238E27FC236}">
                <a16:creationId xmlns:a16="http://schemas.microsoft.com/office/drawing/2014/main" id="{864041BC-D233-E2C7-52F9-908035DEFED7}"/>
              </a:ext>
            </a:extLst>
          </p:cNvPr>
          <p:cNvGraphicFramePr>
            <a:graphicFrameLocks noGrp="1"/>
          </p:cNvGraphicFramePr>
          <p:nvPr>
            <p:extLst>
              <p:ext uri="{D42A27DB-BD31-4B8C-83A1-F6EECF244321}">
                <p14:modId xmlns:p14="http://schemas.microsoft.com/office/powerpoint/2010/main" val="1015870558"/>
              </p:ext>
            </p:extLst>
          </p:nvPr>
        </p:nvGraphicFramePr>
        <p:xfrm>
          <a:off x="719138" y="1923391"/>
          <a:ext cx="10692432" cy="3566256"/>
        </p:xfrm>
        <a:graphic>
          <a:graphicData uri="http://schemas.openxmlformats.org/drawingml/2006/table">
            <a:tbl>
              <a:tblPr/>
              <a:tblGrid>
                <a:gridCol w="3594213">
                  <a:extLst>
                    <a:ext uri="{9D8B030D-6E8A-4147-A177-3AD203B41FA5}">
                      <a16:colId xmlns:a16="http://schemas.microsoft.com/office/drawing/2014/main" val="20000"/>
                    </a:ext>
                  </a:extLst>
                </a:gridCol>
                <a:gridCol w="3520045">
                  <a:extLst>
                    <a:ext uri="{9D8B030D-6E8A-4147-A177-3AD203B41FA5}">
                      <a16:colId xmlns:a16="http://schemas.microsoft.com/office/drawing/2014/main" val="20001"/>
                    </a:ext>
                  </a:extLst>
                </a:gridCol>
                <a:gridCol w="3578174">
                  <a:extLst>
                    <a:ext uri="{9D8B030D-6E8A-4147-A177-3AD203B41FA5}">
                      <a16:colId xmlns:a16="http://schemas.microsoft.com/office/drawing/2014/main" val="20002"/>
                    </a:ext>
                  </a:extLst>
                </a:gridCol>
              </a:tblGrid>
              <a:tr h="287807">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Endpoint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Cohort 1 (n =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This is made up data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for an example that is not real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87807">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bg1"/>
                          </a:solidFill>
                          <a:effectLst/>
                          <a:latin typeface="Calibri" panose="020F0502020204030204" pitchFamily="34" charset="0"/>
                        </a:rPr>
                        <a:t>By ICR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defRPr/>
                      </a:pPr>
                      <a:r>
                        <a:rPr kumimoji="0" lang="en-US" sz="1800" b="1" i="0" u="none" strike="noStrike" cap="none" normalizeH="0" baseline="0" dirty="0">
                          <a:ln>
                            <a:noFill/>
                          </a:ln>
                          <a:solidFill>
                            <a:schemeClr val="bg1"/>
                          </a:solidFill>
                          <a:effectLst/>
                          <a:latin typeface="Calibri" panose="020F0502020204030204" pitchFamily="34" charset="0"/>
                        </a:rPr>
                        <a:t>By Investigator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2282460456"/>
                  </a:ext>
                </a:extLst>
              </a:tr>
              <a:tr h="23337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cORR,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 (41.3)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 (41.3)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108482">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cBOR, n (%)</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Not evaluable</a:t>
                      </a:r>
                      <a:endParaRPr kumimoji="0" lang="en-US" sz="1800" b="0" i="0" u="none" strike="noStrike" cap="none" normalizeH="0" baseline="3000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32 (40)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22 (28)</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24 (30)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4 (5)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29 (36)</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21 (26)</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25 (31)</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3337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DCR,*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55 (68.8)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 (67.5)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33373">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DoR,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12.9 (6.0-NE)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11.1 (5.6-14.1)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4" name="TextBox 3">
            <a:extLst>
              <a:ext uri="{FF2B5EF4-FFF2-40B4-BE49-F238E27FC236}">
                <a16:creationId xmlns:a16="http://schemas.microsoft.com/office/drawing/2014/main" id="{37734A72-6AFD-D63E-915F-8EF29655B12B}"/>
              </a:ext>
            </a:extLst>
          </p:cNvPr>
          <p:cNvSpPr txBox="1"/>
          <p:nvPr/>
        </p:nvSpPr>
        <p:spPr bwMode="auto">
          <a:xfrm>
            <a:off x="709796" y="5538626"/>
            <a:ext cx="59748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*Not evaluable post BL response assessments.</a:t>
            </a:r>
          </a:p>
        </p:txBody>
      </p:sp>
      <p:sp>
        <p:nvSpPr>
          <p:cNvPr id="5" name="Text Box 11">
            <a:extLst>
              <a:ext uri="{FF2B5EF4-FFF2-40B4-BE49-F238E27FC236}">
                <a16:creationId xmlns:a16="http://schemas.microsoft.com/office/drawing/2014/main" id="{078E4575-F069-4719-CBF0-E2D68AC37907}"/>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 Harding. Lancet Oncol. 2023;[Epub].</a:t>
            </a:r>
          </a:p>
        </p:txBody>
      </p:sp>
    </p:spTree>
    <p:extLst>
      <p:ext uri="{BB962C8B-B14F-4D97-AF65-F5344CB8AC3E}">
        <p14:creationId xmlns:p14="http://schemas.microsoft.com/office/powerpoint/2010/main" val="1224351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3" name="Rectangle 9312">
            <a:extLst>
              <a:ext uri="{FF2B5EF4-FFF2-40B4-BE49-F238E27FC236}">
                <a16:creationId xmlns:a16="http://schemas.microsoft.com/office/drawing/2014/main" id="{8EDDFA6C-67D5-128C-71ED-3F6EE890F76F}"/>
              </a:ext>
            </a:extLst>
          </p:cNvPr>
          <p:cNvSpPr/>
          <p:nvPr/>
        </p:nvSpPr>
        <p:spPr bwMode="auto">
          <a:xfrm>
            <a:off x="1211583" y="6014950"/>
            <a:ext cx="9292414" cy="175840"/>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2" name="Rectangle 9311">
            <a:extLst>
              <a:ext uri="{FF2B5EF4-FFF2-40B4-BE49-F238E27FC236}">
                <a16:creationId xmlns:a16="http://schemas.microsoft.com/office/drawing/2014/main" id="{C8416043-7A72-62A2-B299-CBD9E7BA3CF5}"/>
              </a:ext>
            </a:extLst>
          </p:cNvPr>
          <p:cNvSpPr/>
          <p:nvPr/>
        </p:nvSpPr>
        <p:spPr bwMode="auto">
          <a:xfrm>
            <a:off x="1211583" y="5262825"/>
            <a:ext cx="9292414" cy="358215"/>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1" name="Rectangle 9310">
            <a:extLst>
              <a:ext uri="{FF2B5EF4-FFF2-40B4-BE49-F238E27FC236}">
                <a16:creationId xmlns:a16="http://schemas.microsoft.com/office/drawing/2014/main" id="{10A402B6-E959-ED8B-E865-D6CDC042DAAE}"/>
              </a:ext>
            </a:extLst>
          </p:cNvPr>
          <p:cNvSpPr/>
          <p:nvPr/>
        </p:nvSpPr>
        <p:spPr bwMode="auto">
          <a:xfrm>
            <a:off x="1211583" y="4136712"/>
            <a:ext cx="9292414" cy="722332"/>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10" name="Rectangle 9309">
            <a:extLst>
              <a:ext uri="{FF2B5EF4-FFF2-40B4-BE49-F238E27FC236}">
                <a16:creationId xmlns:a16="http://schemas.microsoft.com/office/drawing/2014/main" id="{64487EE3-CBB6-26E5-C6EF-0A0F9EE575C5}"/>
              </a:ext>
            </a:extLst>
          </p:cNvPr>
          <p:cNvSpPr/>
          <p:nvPr/>
        </p:nvSpPr>
        <p:spPr bwMode="auto">
          <a:xfrm>
            <a:off x="1211583" y="3213893"/>
            <a:ext cx="9292414" cy="549498"/>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Rectangle 9308">
            <a:extLst>
              <a:ext uri="{FF2B5EF4-FFF2-40B4-BE49-F238E27FC236}">
                <a16:creationId xmlns:a16="http://schemas.microsoft.com/office/drawing/2014/main" id="{0B4D396B-13A0-0D40-A3B3-9ED16F495103}"/>
              </a:ext>
            </a:extLst>
          </p:cNvPr>
          <p:cNvSpPr/>
          <p:nvPr/>
        </p:nvSpPr>
        <p:spPr bwMode="auto">
          <a:xfrm>
            <a:off x="1211583" y="2481447"/>
            <a:ext cx="9292414" cy="358215"/>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8" name="Rectangle 9307">
            <a:extLst>
              <a:ext uri="{FF2B5EF4-FFF2-40B4-BE49-F238E27FC236}">
                <a16:creationId xmlns:a16="http://schemas.microsoft.com/office/drawing/2014/main" id="{9160DAB7-DA28-65E7-1D48-33ECDB7A4C8D}"/>
              </a:ext>
            </a:extLst>
          </p:cNvPr>
          <p:cNvSpPr/>
          <p:nvPr/>
        </p:nvSpPr>
        <p:spPr bwMode="auto">
          <a:xfrm>
            <a:off x="1211583" y="1536622"/>
            <a:ext cx="9292414" cy="534722"/>
          </a:xfrm>
          <a:prstGeom prst="rect">
            <a:avLst/>
          </a:prstGeom>
          <a:solidFill>
            <a:schemeClr val="tx1">
              <a:lumMod val="95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a:t>
            </a:r>
            <a:r>
              <a:rPr lang="en-US" dirty="0"/>
              <a:t>ORR by Subgroup by ICR (Cohorts 1)</a:t>
            </a:r>
            <a:endParaRPr lang="en-US" altLang="en-US" dirty="0">
              <a:highlight>
                <a:srgbClr val="FFFF00"/>
              </a:highlight>
            </a:endParaRPr>
          </a:p>
        </p:txBody>
      </p:sp>
      <p:sp>
        <p:nvSpPr>
          <p:cNvPr id="5" name="Text Box 11">
            <a:extLst>
              <a:ext uri="{FF2B5EF4-FFF2-40B4-BE49-F238E27FC236}">
                <a16:creationId xmlns:a16="http://schemas.microsoft.com/office/drawing/2014/main" id="{078E4575-F069-4719-CBF0-E2D68AC37907}"/>
              </a:ext>
            </a:extLst>
          </p:cNvPr>
          <p:cNvSpPr txBox="1">
            <a:spLocks noChangeArrowheads="1"/>
          </p:cNvSpPr>
          <p:nvPr/>
        </p:nvSpPr>
        <p:spPr bwMode="auto">
          <a:xfrm>
            <a:off x="418541" y="636781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Harding. Lancet Oncol. 2023;[Epub].</a:t>
            </a:r>
          </a:p>
        </p:txBody>
      </p:sp>
      <p:sp>
        <p:nvSpPr>
          <p:cNvPr id="2" name="TextBox 1">
            <a:extLst>
              <a:ext uri="{FF2B5EF4-FFF2-40B4-BE49-F238E27FC236}">
                <a16:creationId xmlns:a16="http://schemas.microsoft.com/office/drawing/2014/main" id="{FA7BC6D4-5EEC-51E8-077E-48A5A4FB3511}"/>
              </a:ext>
            </a:extLst>
          </p:cNvPr>
          <p:cNvSpPr txBox="1"/>
          <p:nvPr/>
        </p:nvSpPr>
        <p:spPr bwMode="auto">
          <a:xfrm>
            <a:off x="1328738" y="1259623"/>
            <a:ext cx="7999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Subgroup</a:t>
            </a:r>
          </a:p>
        </p:txBody>
      </p:sp>
      <p:sp>
        <p:nvSpPr>
          <p:cNvPr id="3" name="TextBox 2">
            <a:extLst>
              <a:ext uri="{FF2B5EF4-FFF2-40B4-BE49-F238E27FC236}">
                <a16:creationId xmlns:a16="http://schemas.microsoft.com/office/drawing/2014/main" id="{DCC746CE-43BC-2407-36C0-CE23A20E9D18}"/>
              </a:ext>
            </a:extLst>
          </p:cNvPr>
          <p:cNvSpPr txBox="1"/>
          <p:nvPr/>
        </p:nvSpPr>
        <p:spPr bwMode="auto">
          <a:xfrm>
            <a:off x="1328738" y="1473162"/>
            <a:ext cx="12196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Disease subtype</a:t>
            </a:r>
          </a:p>
        </p:txBody>
      </p:sp>
      <p:sp>
        <p:nvSpPr>
          <p:cNvPr id="4" name="TextBox 3">
            <a:extLst>
              <a:ext uri="{FF2B5EF4-FFF2-40B4-BE49-F238E27FC236}">
                <a16:creationId xmlns:a16="http://schemas.microsoft.com/office/drawing/2014/main" id="{16B657F7-B97C-8104-82F1-B9B43E6AC310}"/>
              </a:ext>
            </a:extLst>
          </p:cNvPr>
          <p:cNvSpPr txBox="1"/>
          <p:nvPr/>
        </p:nvSpPr>
        <p:spPr bwMode="auto">
          <a:xfrm>
            <a:off x="1328737" y="2057097"/>
            <a:ext cx="281700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Intolerance to most recent prior therapy</a:t>
            </a:r>
          </a:p>
        </p:txBody>
      </p:sp>
      <p:sp>
        <p:nvSpPr>
          <p:cNvPr id="6" name="TextBox 5">
            <a:extLst>
              <a:ext uri="{FF2B5EF4-FFF2-40B4-BE49-F238E27FC236}">
                <a16:creationId xmlns:a16="http://schemas.microsoft.com/office/drawing/2014/main" id="{4252F130-E742-E890-9D9F-4A94E3C0F6B9}"/>
              </a:ext>
            </a:extLst>
          </p:cNvPr>
          <p:cNvSpPr txBox="1"/>
          <p:nvPr/>
        </p:nvSpPr>
        <p:spPr bwMode="auto">
          <a:xfrm>
            <a:off x="1328738" y="2415486"/>
            <a:ext cx="112069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Prior regimens</a:t>
            </a:r>
          </a:p>
        </p:txBody>
      </p:sp>
      <p:sp>
        <p:nvSpPr>
          <p:cNvPr id="8" name="TextBox 7">
            <a:extLst>
              <a:ext uri="{FF2B5EF4-FFF2-40B4-BE49-F238E27FC236}">
                <a16:creationId xmlns:a16="http://schemas.microsoft.com/office/drawing/2014/main" id="{2F3926E7-BA4C-9180-50E9-EF266A5DC39B}"/>
              </a:ext>
            </a:extLst>
          </p:cNvPr>
          <p:cNvSpPr txBox="1"/>
          <p:nvPr/>
        </p:nvSpPr>
        <p:spPr bwMode="auto">
          <a:xfrm>
            <a:off x="1328738" y="2795429"/>
            <a:ext cx="112627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IHC expression</a:t>
            </a:r>
          </a:p>
        </p:txBody>
      </p:sp>
      <p:sp>
        <p:nvSpPr>
          <p:cNvPr id="9" name="TextBox 8">
            <a:extLst>
              <a:ext uri="{FF2B5EF4-FFF2-40B4-BE49-F238E27FC236}">
                <a16:creationId xmlns:a16="http://schemas.microsoft.com/office/drawing/2014/main" id="{023AF7FC-4606-7BD1-4752-E7E1C130476F}"/>
              </a:ext>
            </a:extLst>
          </p:cNvPr>
          <p:cNvSpPr txBox="1"/>
          <p:nvPr/>
        </p:nvSpPr>
        <p:spPr bwMode="auto">
          <a:xfrm>
            <a:off x="1328738" y="3166442"/>
            <a:ext cx="14690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Geographical region</a:t>
            </a:r>
          </a:p>
        </p:txBody>
      </p:sp>
      <p:sp>
        <p:nvSpPr>
          <p:cNvPr id="10" name="TextBox 9">
            <a:extLst>
              <a:ext uri="{FF2B5EF4-FFF2-40B4-BE49-F238E27FC236}">
                <a16:creationId xmlns:a16="http://schemas.microsoft.com/office/drawing/2014/main" id="{F3CA7D1F-7FDB-0D14-FB1E-BBE1EFE70EB6}"/>
              </a:ext>
            </a:extLst>
          </p:cNvPr>
          <p:cNvSpPr txBox="1"/>
          <p:nvPr/>
        </p:nvSpPr>
        <p:spPr bwMode="auto">
          <a:xfrm>
            <a:off x="1328738" y="3717292"/>
            <a:ext cx="40184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Sex</a:t>
            </a:r>
          </a:p>
        </p:txBody>
      </p:sp>
      <p:sp>
        <p:nvSpPr>
          <p:cNvPr id="11" name="TextBox 10">
            <a:extLst>
              <a:ext uri="{FF2B5EF4-FFF2-40B4-BE49-F238E27FC236}">
                <a16:creationId xmlns:a16="http://schemas.microsoft.com/office/drawing/2014/main" id="{0376F20E-B7AC-9620-A9D8-EE7633B3B68A}"/>
              </a:ext>
            </a:extLst>
          </p:cNvPr>
          <p:cNvSpPr txBox="1"/>
          <p:nvPr/>
        </p:nvSpPr>
        <p:spPr bwMode="auto">
          <a:xfrm>
            <a:off x="1328738" y="4084098"/>
            <a:ext cx="42665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Age</a:t>
            </a:r>
          </a:p>
        </p:txBody>
      </p:sp>
      <p:sp>
        <p:nvSpPr>
          <p:cNvPr id="12" name="TextBox 11">
            <a:extLst>
              <a:ext uri="{FF2B5EF4-FFF2-40B4-BE49-F238E27FC236}">
                <a16:creationId xmlns:a16="http://schemas.microsoft.com/office/drawing/2014/main" id="{9E3240B4-84B0-026A-14EB-2572F9CECDDE}"/>
              </a:ext>
            </a:extLst>
          </p:cNvPr>
          <p:cNvSpPr txBox="1"/>
          <p:nvPr/>
        </p:nvSpPr>
        <p:spPr bwMode="auto">
          <a:xfrm>
            <a:off x="1328738" y="4824493"/>
            <a:ext cx="130176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Baseline ECOG PS</a:t>
            </a:r>
          </a:p>
        </p:txBody>
      </p:sp>
      <p:sp>
        <p:nvSpPr>
          <p:cNvPr id="13" name="TextBox 12">
            <a:extLst>
              <a:ext uri="{FF2B5EF4-FFF2-40B4-BE49-F238E27FC236}">
                <a16:creationId xmlns:a16="http://schemas.microsoft.com/office/drawing/2014/main" id="{E0824BB9-1736-D582-CADD-3FFA2DF74D7E}"/>
              </a:ext>
            </a:extLst>
          </p:cNvPr>
          <p:cNvSpPr txBox="1"/>
          <p:nvPr/>
        </p:nvSpPr>
        <p:spPr bwMode="auto">
          <a:xfrm>
            <a:off x="1328738" y="5203177"/>
            <a:ext cx="22463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AJCC tumor stage at baseline</a:t>
            </a:r>
          </a:p>
        </p:txBody>
      </p:sp>
      <p:sp>
        <p:nvSpPr>
          <p:cNvPr id="14" name="TextBox 13">
            <a:extLst>
              <a:ext uri="{FF2B5EF4-FFF2-40B4-BE49-F238E27FC236}">
                <a16:creationId xmlns:a16="http://schemas.microsoft.com/office/drawing/2014/main" id="{8D8E4613-A550-9A8A-0ED8-C497CC7A74A8}"/>
              </a:ext>
            </a:extLst>
          </p:cNvPr>
          <p:cNvSpPr txBox="1"/>
          <p:nvPr/>
        </p:nvSpPr>
        <p:spPr bwMode="auto">
          <a:xfrm>
            <a:off x="1328738" y="5590822"/>
            <a:ext cx="22463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Race</a:t>
            </a:r>
          </a:p>
        </p:txBody>
      </p:sp>
      <p:sp>
        <p:nvSpPr>
          <p:cNvPr id="15" name="TextBox 14">
            <a:extLst>
              <a:ext uri="{FF2B5EF4-FFF2-40B4-BE49-F238E27FC236}">
                <a16:creationId xmlns:a16="http://schemas.microsoft.com/office/drawing/2014/main" id="{B549CDA8-8EC4-C360-9E59-5013F51198BE}"/>
              </a:ext>
            </a:extLst>
          </p:cNvPr>
          <p:cNvSpPr txBox="1"/>
          <p:nvPr/>
        </p:nvSpPr>
        <p:spPr bwMode="auto">
          <a:xfrm>
            <a:off x="1328738" y="5951247"/>
            <a:ext cx="224631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dirty="0">
                <a:solidFill>
                  <a:schemeClr val="bg1"/>
                </a:solidFill>
                <a:latin typeface="Calibri" panose="020F0502020204030204" pitchFamily="34" charset="0"/>
              </a:rPr>
              <a:t>Overall</a:t>
            </a:r>
          </a:p>
        </p:txBody>
      </p:sp>
      <p:grpSp>
        <p:nvGrpSpPr>
          <p:cNvPr id="26" name="Group 25">
            <a:extLst>
              <a:ext uri="{FF2B5EF4-FFF2-40B4-BE49-F238E27FC236}">
                <a16:creationId xmlns:a16="http://schemas.microsoft.com/office/drawing/2014/main" id="{9963EEB9-533A-488D-7437-9C45DE9EC271}"/>
              </a:ext>
            </a:extLst>
          </p:cNvPr>
          <p:cNvGrpSpPr/>
          <p:nvPr/>
        </p:nvGrpSpPr>
        <p:grpSpPr>
          <a:xfrm>
            <a:off x="4029150" y="1473162"/>
            <a:ext cx="2254528" cy="4570418"/>
            <a:chOff x="3419550" y="1473162"/>
            <a:chExt cx="2254528" cy="4570418"/>
          </a:xfrm>
        </p:grpSpPr>
        <p:sp>
          <p:nvSpPr>
            <p:cNvPr id="16" name="TextBox 15">
              <a:extLst>
                <a:ext uri="{FF2B5EF4-FFF2-40B4-BE49-F238E27FC236}">
                  <a16:creationId xmlns:a16="http://schemas.microsoft.com/office/drawing/2014/main" id="{64B788BE-8AD8-400B-9ADE-BCF35F601040}"/>
                </a:ext>
              </a:extLst>
            </p:cNvPr>
            <p:cNvSpPr txBox="1"/>
            <p:nvPr/>
          </p:nvSpPr>
          <p:spPr bwMode="auto">
            <a:xfrm>
              <a:off x="3419550" y="1473162"/>
              <a:ext cx="2254528" cy="646331"/>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Gallbladder cancer</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Intrahepatic cholangiocarcinoma</a:t>
              </a:r>
            </a:p>
            <a:p>
              <a:pPr>
                <a:spcBef>
                  <a:spcPts val="0"/>
                </a:spcBef>
              </a:pPr>
              <a:r>
                <a:rPr lang="en-US" sz="1200" b="0" dirty="0">
                  <a:solidFill>
                    <a:schemeClr val="bg1"/>
                  </a:solidFill>
                  <a:latin typeface="Calibri" panose="020F0502020204030204" pitchFamily="34" charset="0"/>
                </a:rPr>
                <a:t>Extrahepatic cholangiocarcinoma</a:t>
              </a:r>
            </a:p>
          </p:txBody>
        </p:sp>
        <p:sp>
          <p:nvSpPr>
            <p:cNvPr id="17" name="TextBox 16">
              <a:extLst>
                <a:ext uri="{FF2B5EF4-FFF2-40B4-BE49-F238E27FC236}">
                  <a16:creationId xmlns:a16="http://schemas.microsoft.com/office/drawing/2014/main" id="{B3489ACD-0921-A634-DEAC-1ACEA483E6E9}"/>
                </a:ext>
              </a:extLst>
            </p:cNvPr>
            <p:cNvSpPr txBox="1"/>
            <p:nvPr/>
          </p:nvSpPr>
          <p:spPr bwMode="auto">
            <a:xfrm>
              <a:off x="3419550" y="2057097"/>
              <a:ext cx="386837" cy="461665"/>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Yes</a:t>
              </a:r>
            </a:p>
            <a:p>
              <a:pPr algn="l">
                <a:lnSpc>
                  <a:spcPct val="100000"/>
                </a:lnSpc>
                <a:spcBef>
                  <a:spcPts val="0"/>
                </a:spcBef>
                <a:spcAft>
                  <a:spcPct val="0"/>
                </a:spcAft>
                <a:buClrTx/>
                <a:buFontTx/>
                <a:buNone/>
              </a:pPr>
              <a:r>
                <a:rPr lang="en-US" sz="1200" b="0" dirty="0">
                  <a:solidFill>
                    <a:schemeClr val="bg1"/>
                  </a:solidFill>
                  <a:latin typeface="Calibri" panose="020F0502020204030204" pitchFamily="34" charset="0"/>
                </a:rPr>
                <a:t>No</a:t>
              </a:r>
            </a:p>
          </p:txBody>
        </p:sp>
        <p:sp>
          <p:nvSpPr>
            <p:cNvPr id="18" name="TextBox 17">
              <a:extLst>
                <a:ext uri="{FF2B5EF4-FFF2-40B4-BE49-F238E27FC236}">
                  <a16:creationId xmlns:a16="http://schemas.microsoft.com/office/drawing/2014/main" id="{E994BA83-D443-FABD-F0A8-DAD19FB5FA8F}"/>
                </a:ext>
              </a:extLst>
            </p:cNvPr>
            <p:cNvSpPr txBox="1"/>
            <p:nvPr/>
          </p:nvSpPr>
          <p:spPr bwMode="auto">
            <a:xfrm>
              <a:off x="3419550" y="2415486"/>
              <a:ext cx="348172" cy="461665"/>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mn-lt"/>
                </a:rPr>
                <a:t>&lt;2</a:t>
              </a:r>
            </a:p>
            <a:p>
              <a:pPr algn="l">
                <a:lnSpc>
                  <a:spcPct val="100000"/>
                </a:lnSpc>
                <a:spcBef>
                  <a:spcPts val="0"/>
                </a:spcBef>
                <a:spcAft>
                  <a:spcPct val="0"/>
                </a:spcAft>
                <a:buClrTx/>
                <a:buFontTx/>
                <a:buNone/>
              </a:pPr>
              <a:r>
                <a:rPr lang="en-US" sz="1200" b="0" dirty="0">
                  <a:solidFill>
                    <a:schemeClr val="bg1"/>
                  </a:solidFill>
                  <a:latin typeface="+mn-lt"/>
                </a:rPr>
                <a:t>≥2</a:t>
              </a:r>
            </a:p>
          </p:txBody>
        </p:sp>
        <p:sp>
          <p:nvSpPr>
            <p:cNvPr id="19" name="TextBox 18">
              <a:extLst>
                <a:ext uri="{FF2B5EF4-FFF2-40B4-BE49-F238E27FC236}">
                  <a16:creationId xmlns:a16="http://schemas.microsoft.com/office/drawing/2014/main" id="{98B4228C-2CF8-D6F4-C20F-E7DD167F0040}"/>
                </a:ext>
              </a:extLst>
            </p:cNvPr>
            <p:cNvSpPr txBox="1"/>
            <p:nvPr/>
          </p:nvSpPr>
          <p:spPr bwMode="auto">
            <a:xfrm>
              <a:off x="3419550" y="2795429"/>
              <a:ext cx="340158" cy="461665"/>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mn-lt"/>
                </a:rPr>
                <a:t>3+</a:t>
              </a:r>
            </a:p>
            <a:p>
              <a:pPr algn="l">
                <a:lnSpc>
                  <a:spcPct val="100000"/>
                </a:lnSpc>
                <a:spcBef>
                  <a:spcPts val="0"/>
                </a:spcBef>
                <a:spcAft>
                  <a:spcPct val="0"/>
                </a:spcAft>
                <a:buClrTx/>
                <a:buFontTx/>
                <a:buNone/>
              </a:pPr>
              <a:r>
                <a:rPr lang="en-US" sz="1200" b="0" dirty="0">
                  <a:solidFill>
                    <a:schemeClr val="bg1"/>
                  </a:solidFill>
                  <a:latin typeface="+mn-lt"/>
                </a:rPr>
                <a:t>2+</a:t>
              </a:r>
            </a:p>
          </p:txBody>
        </p:sp>
        <p:sp>
          <p:nvSpPr>
            <p:cNvPr id="20" name="TextBox 19">
              <a:extLst>
                <a:ext uri="{FF2B5EF4-FFF2-40B4-BE49-F238E27FC236}">
                  <a16:creationId xmlns:a16="http://schemas.microsoft.com/office/drawing/2014/main" id="{1009951D-B348-76CC-4017-869E411F7D54}"/>
                </a:ext>
              </a:extLst>
            </p:cNvPr>
            <p:cNvSpPr txBox="1"/>
            <p:nvPr/>
          </p:nvSpPr>
          <p:spPr bwMode="auto">
            <a:xfrm>
              <a:off x="3419550" y="3166442"/>
              <a:ext cx="1101905" cy="646331"/>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mn-lt"/>
                </a:rPr>
                <a:t>North America</a:t>
              </a:r>
            </a:p>
            <a:p>
              <a:pPr algn="l">
                <a:lnSpc>
                  <a:spcPct val="100000"/>
                </a:lnSpc>
                <a:spcBef>
                  <a:spcPts val="0"/>
                </a:spcBef>
                <a:spcAft>
                  <a:spcPct val="0"/>
                </a:spcAft>
                <a:buClrTx/>
                <a:buFontTx/>
                <a:buNone/>
              </a:pPr>
              <a:r>
                <a:rPr lang="en-US" sz="1200" b="0" dirty="0">
                  <a:solidFill>
                    <a:schemeClr val="bg1"/>
                  </a:solidFill>
                  <a:latin typeface="+mn-lt"/>
                </a:rPr>
                <a:t>Asia</a:t>
              </a:r>
            </a:p>
            <a:p>
              <a:pPr algn="l">
                <a:lnSpc>
                  <a:spcPct val="100000"/>
                </a:lnSpc>
                <a:spcBef>
                  <a:spcPts val="0"/>
                </a:spcBef>
                <a:spcAft>
                  <a:spcPct val="0"/>
                </a:spcAft>
                <a:buClrTx/>
                <a:buFontTx/>
                <a:buNone/>
              </a:pPr>
              <a:r>
                <a:rPr lang="en-US" sz="1200" b="0" dirty="0">
                  <a:solidFill>
                    <a:schemeClr val="bg1"/>
                  </a:solidFill>
                  <a:latin typeface="+mn-lt"/>
                </a:rPr>
                <a:t>Other</a:t>
              </a:r>
            </a:p>
          </p:txBody>
        </p:sp>
        <p:sp>
          <p:nvSpPr>
            <p:cNvPr id="21" name="TextBox 20">
              <a:extLst>
                <a:ext uri="{FF2B5EF4-FFF2-40B4-BE49-F238E27FC236}">
                  <a16:creationId xmlns:a16="http://schemas.microsoft.com/office/drawing/2014/main" id="{DC20CD92-81AE-806C-72D5-2BC97F919C87}"/>
                </a:ext>
              </a:extLst>
            </p:cNvPr>
            <p:cNvSpPr txBox="1"/>
            <p:nvPr/>
          </p:nvSpPr>
          <p:spPr bwMode="auto">
            <a:xfrm>
              <a:off x="3419550" y="3717292"/>
              <a:ext cx="639278" cy="461665"/>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mn-lt"/>
                </a:rPr>
                <a:t>Female</a:t>
              </a:r>
            </a:p>
            <a:p>
              <a:pPr algn="l">
                <a:lnSpc>
                  <a:spcPct val="100000"/>
                </a:lnSpc>
                <a:spcBef>
                  <a:spcPts val="0"/>
                </a:spcBef>
                <a:spcAft>
                  <a:spcPct val="0"/>
                </a:spcAft>
                <a:buClrTx/>
                <a:buFontTx/>
                <a:buNone/>
              </a:pPr>
              <a:r>
                <a:rPr lang="en-US" sz="1200" b="0" dirty="0">
                  <a:solidFill>
                    <a:schemeClr val="bg1"/>
                  </a:solidFill>
                  <a:latin typeface="+mn-lt"/>
                </a:rPr>
                <a:t>Male</a:t>
              </a:r>
            </a:p>
          </p:txBody>
        </p:sp>
        <p:sp>
          <p:nvSpPr>
            <p:cNvPr id="22" name="TextBox 21">
              <a:extLst>
                <a:ext uri="{FF2B5EF4-FFF2-40B4-BE49-F238E27FC236}">
                  <a16:creationId xmlns:a16="http://schemas.microsoft.com/office/drawing/2014/main" id="{6CF55B26-EC76-E3F0-6938-4AAC90E95D1B}"/>
                </a:ext>
              </a:extLst>
            </p:cNvPr>
            <p:cNvSpPr txBox="1"/>
            <p:nvPr/>
          </p:nvSpPr>
          <p:spPr bwMode="auto">
            <a:xfrm>
              <a:off x="3419550" y="4084098"/>
              <a:ext cx="418704" cy="830997"/>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mn-lt"/>
                </a:rPr>
                <a:t>&lt;65</a:t>
              </a:r>
            </a:p>
            <a:p>
              <a:pPr algn="l">
                <a:lnSpc>
                  <a:spcPct val="100000"/>
                </a:lnSpc>
                <a:spcBef>
                  <a:spcPts val="0"/>
                </a:spcBef>
                <a:spcAft>
                  <a:spcPct val="0"/>
                </a:spcAft>
                <a:buClrTx/>
                <a:buFontTx/>
                <a:buNone/>
              </a:pPr>
              <a:r>
                <a:rPr lang="en-US" sz="1200" b="0" dirty="0">
                  <a:solidFill>
                    <a:schemeClr val="bg1"/>
                  </a:solidFill>
                  <a:latin typeface="+mn-lt"/>
                </a:rPr>
                <a:t>≥65</a:t>
              </a:r>
            </a:p>
            <a:p>
              <a:pPr algn="l">
                <a:lnSpc>
                  <a:spcPct val="100000"/>
                </a:lnSpc>
                <a:spcBef>
                  <a:spcPts val="0"/>
                </a:spcBef>
                <a:spcAft>
                  <a:spcPct val="0"/>
                </a:spcAft>
                <a:buClrTx/>
                <a:buFontTx/>
                <a:buNone/>
              </a:pPr>
              <a:r>
                <a:rPr lang="en-US" sz="1200" b="0" dirty="0">
                  <a:solidFill>
                    <a:schemeClr val="bg1"/>
                  </a:solidFill>
                  <a:latin typeface="+mn-lt"/>
                </a:rPr>
                <a:t>&lt;75</a:t>
              </a:r>
            </a:p>
            <a:p>
              <a:pPr algn="l">
                <a:lnSpc>
                  <a:spcPct val="100000"/>
                </a:lnSpc>
                <a:spcBef>
                  <a:spcPts val="0"/>
                </a:spcBef>
                <a:spcAft>
                  <a:spcPct val="0"/>
                </a:spcAft>
                <a:buClrTx/>
                <a:buFontTx/>
                <a:buNone/>
              </a:pPr>
              <a:r>
                <a:rPr lang="en-US" sz="1200" b="0" dirty="0">
                  <a:solidFill>
                    <a:schemeClr val="bg1"/>
                  </a:solidFill>
                  <a:latin typeface="+mn-lt"/>
                </a:rPr>
                <a:t>≥75</a:t>
              </a:r>
            </a:p>
          </p:txBody>
        </p:sp>
        <p:sp>
          <p:nvSpPr>
            <p:cNvPr id="23" name="TextBox 22">
              <a:extLst>
                <a:ext uri="{FF2B5EF4-FFF2-40B4-BE49-F238E27FC236}">
                  <a16:creationId xmlns:a16="http://schemas.microsoft.com/office/drawing/2014/main" id="{19C0628A-9681-95C1-5F0A-DA747DDF2577}"/>
                </a:ext>
              </a:extLst>
            </p:cNvPr>
            <p:cNvSpPr txBox="1"/>
            <p:nvPr/>
          </p:nvSpPr>
          <p:spPr bwMode="auto">
            <a:xfrm>
              <a:off x="3419550" y="4824493"/>
              <a:ext cx="263214" cy="461665"/>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mn-lt"/>
                </a:rPr>
                <a:t>0</a:t>
              </a:r>
            </a:p>
            <a:p>
              <a:pPr algn="l">
                <a:lnSpc>
                  <a:spcPct val="100000"/>
                </a:lnSpc>
                <a:spcBef>
                  <a:spcPts val="0"/>
                </a:spcBef>
                <a:spcAft>
                  <a:spcPct val="0"/>
                </a:spcAft>
                <a:buClrTx/>
                <a:buFontTx/>
                <a:buNone/>
              </a:pPr>
              <a:r>
                <a:rPr lang="en-US" sz="1200" b="0" dirty="0">
                  <a:solidFill>
                    <a:schemeClr val="bg1"/>
                  </a:solidFill>
                  <a:latin typeface="+mn-lt"/>
                </a:rPr>
                <a:t>1</a:t>
              </a:r>
            </a:p>
          </p:txBody>
        </p:sp>
        <p:sp>
          <p:nvSpPr>
            <p:cNvPr id="24" name="TextBox 23">
              <a:extLst>
                <a:ext uri="{FF2B5EF4-FFF2-40B4-BE49-F238E27FC236}">
                  <a16:creationId xmlns:a16="http://schemas.microsoft.com/office/drawing/2014/main" id="{6D61E4E5-D268-A572-B31B-4EE3A3C61388}"/>
                </a:ext>
              </a:extLst>
            </p:cNvPr>
            <p:cNvSpPr txBox="1"/>
            <p:nvPr/>
          </p:nvSpPr>
          <p:spPr bwMode="auto">
            <a:xfrm>
              <a:off x="3419550" y="5203177"/>
              <a:ext cx="686470" cy="461665"/>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mn-lt"/>
                </a:rPr>
                <a:t>Stage III</a:t>
              </a:r>
            </a:p>
            <a:p>
              <a:pPr algn="l">
                <a:lnSpc>
                  <a:spcPct val="100000"/>
                </a:lnSpc>
                <a:spcBef>
                  <a:spcPts val="0"/>
                </a:spcBef>
                <a:spcAft>
                  <a:spcPct val="0"/>
                </a:spcAft>
                <a:buClrTx/>
                <a:buFontTx/>
                <a:buNone/>
              </a:pPr>
              <a:r>
                <a:rPr lang="en-US" sz="1200" b="0" dirty="0">
                  <a:solidFill>
                    <a:schemeClr val="bg1"/>
                  </a:solidFill>
                  <a:latin typeface="+mn-lt"/>
                </a:rPr>
                <a:t>Stage IV</a:t>
              </a:r>
            </a:p>
          </p:txBody>
        </p:sp>
        <p:sp>
          <p:nvSpPr>
            <p:cNvPr id="25" name="TextBox 24">
              <a:extLst>
                <a:ext uri="{FF2B5EF4-FFF2-40B4-BE49-F238E27FC236}">
                  <a16:creationId xmlns:a16="http://schemas.microsoft.com/office/drawing/2014/main" id="{779398A6-6D60-2A60-10F8-BEBE8E4B4068}"/>
                </a:ext>
              </a:extLst>
            </p:cNvPr>
            <p:cNvSpPr txBox="1"/>
            <p:nvPr/>
          </p:nvSpPr>
          <p:spPr bwMode="auto">
            <a:xfrm>
              <a:off x="3419550" y="5581915"/>
              <a:ext cx="832279" cy="461665"/>
            </a:xfrm>
            <a:prstGeom prst="rect">
              <a:avLst/>
            </a:prstGeom>
            <a:noFill/>
            <a:ln>
              <a:noFill/>
            </a:ln>
          </p:spPr>
          <p:txBody>
            <a:bodyPr wrap="none" rtlCol="0">
              <a:spAutoFit/>
            </a:bodyPr>
            <a:lstStyle/>
            <a:p>
              <a:pPr algn="l">
                <a:lnSpc>
                  <a:spcPct val="100000"/>
                </a:lnSpc>
                <a:spcBef>
                  <a:spcPts val="0"/>
                </a:spcBef>
                <a:spcAft>
                  <a:spcPct val="0"/>
                </a:spcAft>
                <a:buClrTx/>
                <a:buFontTx/>
                <a:buNone/>
              </a:pPr>
              <a:r>
                <a:rPr lang="en-US" sz="1200" b="0" dirty="0">
                  <a:solidFill>
                    <a:schemeClr val="bg1"/>
                  </a:solidFill>
                  <a:latin typeface="+mn-lt"/>
                </a:rPr>
                <a:t>Asian</a:t>
              </a:r>
            </a:p>
            <a:p>
              <a:pPr algn="l">
                <a:lnSpc>
                  <a:spcPct val="100000"/>
                </a:lnSpc>
                <a:spcBef>
                  <a:spcPts val="0"/>
                </a:spcBef>
                <a:spcAft>
                  <a:spcPct val="0"/>
                </a:spcAft>
                <a:buClrTx/>
                <a:buFontTx/>
                <a:buNone/>
              </a:pPr>
              <a:r>
                <a:rPr lang="en-US" sz="1200" b="0" dirty="0">
                  <a:solidFill>
                    <a:schemeClr val="bg1"/>
                  </a:solidFill>
                  <a:latin typeface="+mn-lt"/>
                </a:rPr>
                <a:t>Non-Asian</a:t>
              </a:r>
            </a:p>
          </p:txBody>
        </p:sp>
      </p:grpSp>
      <p:grpSp>
        <p:nvGrpSpPr>
          <p:cNvPr id="27" name="Group 26">
            <a:extLst>
              <a:ext uri="{FF2B5EF4-FFF2-40B4-BE49-F238E27FC236}">
                <a16:creationId xmlns:a16="http://schemas.microsoft.com/office/drawing/2014/main" id="{64F3E780-831F-9A37-05DC-EC865A4D59C1}"/>
              </a:ext>
            </a:extLst>
          </p:cNvPr>
          <p:cNvGrpSpPr/>
          <p:nvPr/>
        </p:nvGrpSpPr>
        <p:grpSpPr>
          <a:xfrm>
            <a:off x="6229090" y="1473162"/>
            <a:ext cx="564578" cy="4755084"/>
            <a:chOff x="3416344" y="1473162"/>
            <a:chExt cx="564578" cy="4755084"/>
          </a:xfrm>
        </p:grpSpPr>
        <p:sp>
          <p:nvSpPr>
            <p:cNvPr id="28" name="TextBox 27">
              <a:extLst>
                <a:ext uri="{FF2B5EF4-FFF2-40B4-BE49-F238E27FC236}">
                  <a16:creationId xmlns:a16="http://schemas.microsoft.com/office/drawing/2014/main" id="{577AD418-0AA4-A7AE-CEE4-477AB479059E}"/>
                </a:ext>
              </a:extLst>
            </p:cNvPr>
            <p:cNvSpPr txBox="1"/>
            <p:nvPr/>
          </p:nvSpPr>
          <p:spPr bwMode="auto">
            <a:xfrm>
              <a:off x="3419550" y="1473162"/>
              <a:ext cx="558166" cy="646331"/>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19/41</a:t>
              </a:r>
            </a:p>
            <a:p>
              <a:pPr algn="ctr">
                <a:lnSpc>
                  <a:spcPct val="100000"/>
                </a:lnSpc>
                <a:spcBef>
                  <a:spcPts val="0"/>
                </a:spcBef>
                <a:spcAft>
                  <a:spcPct val="0"/>
                </a:spcAft>
                <a:buClrTx/>
                <a:buFontTx/>
                <a:buNone/>
              </a:pPr>
              <a:r>
                <a:rPr lang="en-US" sz="1200" b="0" dirty="0">
                  <a:solidFill>
                    <a:schemeClr val="bg1"/>
                  </a:solidFill>
                  <a:latin typeface="+mn-lt"/>
                </a:rPr>
                <a:t>7/23</a:t>
              </a:r>
            </a:p>
            <a:p>
              <a:pPr algn="ctr">
                <a:lnSpc>
                  <a:spcPct val="100000"/>
                </a:lnSpc>
                <a:spcBef>
                  <a:spcPts val="0"/>
                </a:spcBef>
                <a:spcAft>
                  <a:spcPct val="0"/>
                </a:spcAft>
                <a:buClrTx/>
                <a:buFontTx/>
                <a:buNone/>
              </a:pPr>
              <a:r>
                <a:rPr lang="en-US" sz="1200" b="0" dirty="0">
                  <a:solidFill>
                    <a:schemeClr val="bg1"/>
                  </a:solidFill>
                  <a:latin typeface="+mn-lt"/>
                </a:rPr>
                <a:t>7/16</a:t>
              </a:r>
            </a:p>
          </p:txBody>
        </p:sp>
        <p:sp>
          <p:nvSpPr>
            <p:cNvPr id="29" name="TextBox 28">
              <a:extLst>
                <a:ext uri="{FF2B5EF4-FFF2-40B4-BE49-F238E27FC236}">
                  <a16:creationId xmlns:a16="http://schemas.microsoft.com/office/drawing/2014/main" id="{A52713A0-1A52-92B0-01CE-26479298ECA7}"/>
                </a:ext>
              </a:extLst>
            </p:cNvPr>
            <p:cNvSpPr txBox="1"/>
            <p:nvPr/>
          </p:nvSpPr>
          <p:spPr bwMode="auto">
            <a:xfrm>
              <a:off x="3419550" y="2057097"/>
              <a:ext cx="558166"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3/8</a:t>
              </a:r>
            </a:p>
            <a:p>
              <a:pPr algn="ctr">
                <a:lnSpc>
                  <a:spcPct val="100000"/>
                </a:lnSpc>
                <a:spcBef>
                  <a:spcPts val="0"/>
                </a:spcBef>
                <a:spcAft>
                  <a:spcPct val="0"/>
                </a:spcAft>
                <a:buClrTx/>
                <a:buFontTx/>
                <a:buNone/>
              </a:pPr>
              <a:r>
                <a:rPr lang="en-US" sz="1200" b="0" dirty="0">
                  <a:solidFill>
                    <a:schemeClr val="bg1"/>
                  </a:solidFill>
                  <a:latin typeface="+mn-lt"/>
                </a:rPr>
                <a:t>30/72</a:t>
              </a:r>
            </a:p>
          </p:txBody>
        </p:sp>
        <p:sp>
          <p:nvSpPr>
            <p:cNvPr id="30" name="TextBox 29">
              <a:extLst>
                <a:ext uri="{FF2B5EF4-FFF2-40B4-BE49-F238E27FC236}">
                  <a16:creationId xmlns:a16="http://schemas.microsoft.com/office/drawing/2014/main" id="{24A73419-9646-B368-F31B-A555BBE36839}"/>
                </a:ext>
              </a:extLst>
            </p:cNvPr>
            <p:cNvSpPr txBox="1"/>
            <p:nvPr/>
          </p:nvSpPr>
          <p:spPr bwMode="auto">
            <a:xfrm>
              <a:off x="3419550" y="2415486"/>
              <a:ext cx="558166"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18/47</a:t>
              </a:r>
            </a:p>
            <a:p>
              <a:pPr algn="ctr">
                <a:lnSpc>
                  <a:spcPct val="100000"/>
                </a:lnSpc>
                <a:spcBef>
                  <a:spcPts val="0"/>
                </a:spcBef>
                <a:spcAft>
                  <a:spcPct val="0"/>
                </a:spcAft>
                <a:buClrTx/>
                <a:buFontTx/>
                <a:buNone/>
              </a:pPr>
              <a:r>
                <a:rPr lang="en-US" sz="1200" b="0" dirty="0">
                  <a:solidFill>
                    <a:schemeClr val="bg1"/>
                  </a:solidFill>
                  <a:latin typeface="+mn-lt"/>
                </a:rPr>
                <a:t>15/33</a:t>
              </a:r>
            </a:p>
          </p:txBody>
        </p:sp>
        <p:sp>
          <p:nvSpPr>
            <p:cNvPr id="31" name="TextBox 30">
              <a:extLst>
                <a:ext uri="{FF2B5EF4-FFF2-40B4-BE49-F238E27FC236}">
                  <a16:creationId xmlns:a16="http://schemas.microsoft.com/office/drawing/2014/main" id="{8705ECC7-01F3-8403-30B4-24B4DEA32A0E}"/>
                </a:ext>
              </a:extLst>
            </p:cNvPr>
            <p:cNvSpPr txBox="1"/>
            <p:nvPr/>
          </p:nvSpPr>
          <p:spPr bwMode="auto">
            <a:xfrm>
              <a:off x="3419550" y="2795429"/>
              <a:ext cx="558166"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32/62</a:t>
              </a:r>
            </a:p>
            <a:p>
              <a:pPr algn="ctr">
                <a:lnSpc>
                  <a:spcPct val="100000"/>
                </a:lnSpc>
                <a:spcBef>
                  <a:spcPts val="0"/>
                </a:spcBef>
                <a:spcAft>
                  <a:spcPct val="0"/>
                </a:spcAft>
                <a:buClrTx/>
                <a:buFontTx/>
                <a:buNone/>
              </a:pPr>
              <a:r>
                <a:rPr lang="en-US" sz="1200" b="0" dirty="0">
                  <a:solidFill>
                    <a:schemeClr val="bg1"/>
                  </a:solidFill>
                  <a:latin typeface="+mn-lt"/>
                </a:rPr>
                <a:t>1/18</a:t>
              </a:r>
            </a:p>
          </p:txBody>
        </p:sp>
        <p:sp>
          <p:nvSpPr>
            <p:cNvPr id="32" name="TextBox 31">
              <a:extLst>
                <a:ext uri="{FF2B5EF4-FFF2-40B4-BE49-F238E27FC236}">
                  <a16:creationId xmlns:a16="http://schemas.microsoft.com/office/drawing/2014/main" id="{36504D02-BFD0-3218-7686-D64D23DAF9C9}"/>
                </a:ext>
              </a:extLst>
            </p:cNvPr>
            <p:cNvSpPr txBox="1"/>
            <p:nvPr/>
          </p:nvSpPr>
          <p:spPr bwMode="auto">
            <a:xfrm>
              <a:off x="3419550" y="3166442"/>
              <a:ext cx="558166" cy="646331"/>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7/18</a:t>
              </a:r>
            </a:p>
            <a:p>
              <a:pPr algn="ctr">
                <a:lnSpc>
                  <a:spcPct val="100000"/>
                </a:lnSpc>
                <a:spcBef>
                  <a:spcPts val="0"/>
                </a:spcBef>
                <a:spcAft>
                  <a:spcPct val="0"/>
                </a:spcAft>
                <a:buClrTx/>
                <a:buFontTx/>
                <a:buNone/>
              </a:pPr>
              <a:r>
                <a:rPr lang="en-US" sz="1200" b="0" dirty="0">
                  <a:solidFill>
                    <a:schemeClr val="bg1"/>
                  </a:solidFill>
                  <a:latin typeface="+mn-lt"/>
                </a:rPr>
                <a:t>21/50</a:t>
              </a:r>
            </a:p>
            <a:p>
              <a:pPr algn="ctr">
                <a:lnSpc>
                  <a:spcPct val="100000"/>
                </a:lnSpc>
                <a:spcBef>
                  <a:spcPts val="0"/>
                </a:spcBef>
                <a:spcAft>
                  <a:spcPct val="0"/>
                </a:spcAft>
                <a:buClrTx/>
                <a:buFontTx/>
                <a:buNone/>
              </a:pPr>
              <a:r>
                <a:rPr lang="en-US" sz="1200" b="0" dirty="0">
                  <a:solidFill>
                    <a:schemeClr val="bg1"/>
                  </a:solidFill>
                  <a:latin typeface="+mn-lt"/>
                </a:rPr>
                <a:t>5/12</a:t>
              </a:r>
            </a:p>
          </p:txBody>
        </p:sp>
        <p:sp>
          <p:nvSpPr>
            <p:cNvPr id="33" name="TextBox 32">
              <a:extLst>
                <a:ext uri="{FF2B5EF4-FFF2-40B4-BE49-F238E27FC236}">
                  <a16:creationId xmlns:a16="http://schemas.microsoft.com/office/drawing/2014/main" id="{4C42E1F2-41CE-CBCF-B39E-058D72FAF4F4}"/>
                </a:ext>
              </a:extLst>
            </p:cNvPr>
            <p:cNvSpPr txBox="1"/>
            <p:nvPr/>
          </p:nvSpPr>
          <p:spPr bwMode="auto">
            <a:xfrm>
              <a:off x="3419550" y="3717292"/>
              <a:ext cx="558166"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21/45</a:t>
              </a:r>
            </a:p>
            <a:p>
              <a:pPr algn="ctr">
                <a:lnSpc>
                  <a:spcPct val="100000"/>
                </a:lnSpc>
                <a:spcBef>
                  <a:spcPts val="0"/>
                </a:spcBef>
                <a:spcAft>
                  <a:spcPct val="0"/>
                </a:spcAft>
                <a:buClrTx/>
                <a:buFontTx/>
                <a:buNone/>
              </a:pPr>
              <a:r>
                <a:rPr lang="en-US" sz="1200" b="0" dirty="0">
                  <a:solidFill>
                    <a:schemeClr val="bg1"/>
                  </a:solidFill>
                  <a:latin typeface="+mn-lt"/>
                </a:rPr>
                <a:t>12/35</a:t>
              </a:r>
            </a:p>
          </p:txBody>
        </p:sp>
        <p:sp>
          <p:nvSpPr>
            <p:cNvPr id="34" name="TextBox 33">
              <a:extLst>
                <a:ext uri="{FF2B5EF4-FFF2-40B4-BE49-F238E27FC236}">
                  <a16:creationId xmlns:a16="http://schemas.microsoft.com/office/drawing/2014/main" id="{34EABBB1-F9F2-A9F7-C37F-3CE0CCC3AE78}"/>
                </a:ext>
              </a:extLst>
            </p:cNvPr>
            <p:cNvSpPr txBox="1"/>
            <p:nvPr/>
          </p:nvSpPr>
          <p:spPr bwMode="auto">
            <a:xfrm>
              <a:off x="3419550" y="4084098"/>
              <a:ext cx="558166" cy="830997"/>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18/41</a:t>
              </a:r>
            </a:p>
            <a:p>
              <a:pPr algn="ctr">
                <a:lnSpc>
                  <a:spcPct val="100000"/>
                </a:lnSpc>
                <a:spcBef>
                  <a:spcPts val="0"/>
                </a:spcBef>
                <a:spcAft>
                  <a:spcPct val="0"/>
                </a:spcAft>
                <a:buClrTx/>
                <a:buFontTx/>
                <a:buNone/>
              </a:pPr>
              <a:r>
                <a:rPr lang="en-US" sz="1200" b="0" dirty="0">
                  <a:solidFill>
                    <a:schemeClr val="bg1"/>
                  </a:solidFill>
                  <a:latin typeface="+mn-lt"/>
                </a:rPr>
                <a:t>15/39</a:t>
              </a:r>
            </a:p>
            <a:p>
              <a:pPr algn="ctr">
                <a:lnSpc>
                  <a:spcPct val="100000"/>
                </a:lnSpc>
                <a:spcBef>
                  <a:spcPts val="0"/>
                </a:spcBef>
                <a:spcAft>
                  <a:spcPct val="0"/>
                </a:spcAft>
                <a:buClrTx/>
                <a:buFontTx/>
                <a:buNone/>
              </a:pPr>
              <a:r>
                <a:rPr lang="en-US" sz="1200" b="0" dirty="0">
                  <a:solidFill>
                    <a:schemeClr val="bg1"/>
                  </a:solidFill>
                  <a:latin typeface="+mn-lt"/>
                </a:rPr>
                <a:t>33/78</a:t>
              </a:r>
            </a:p>
            <a:p>
              <a:pPr algn="ctr">
                <a:lnSpc>
                  <a:spcPct val="100000"/>
                </a:lnSpc>
                <a:spcBef>
                  <a:spcPts val="0"/>
                </a:spcBef>
                <a:spcAft>
                  <a:spcPct val="0"/>
                </a:spcAft>
                <a:buClrTx/>
                <a:buFontTx/>
                <a:buNone/>
              </a:pPr>
              <a:r>
                <a:rPr lang="en-US" sz="1200" b="0" dirty="0">
                  <a:solidFill>
                    <a:schemeClr val="bg1"/>
                  </a:solidFill>
                  <a:latin typeface="+mn-lt"/>
                </a:rPr>
                <a:t>0/2</a:t>
              </a:r>
            </a:p>
          </p:txBody>
        </p:sp>
        <p:sp>
          <p:nvSpPr>
            <p:cNvPr id="35" name="TextBox 34">
              <a:extLst>
                <a:ext uri="{FF2B5EF4-FFF2-40B4-BE49-F238E27FC236}">
                  <a16:creationId xmlns:a16="http://schemas.microsoft.com/office/drawing/2014/main" id="{9AF0BCE0-5A24-6905-6B93-5BDD46863888}"/>
                </a:ext>
              </a:extLst>
            </p:cNvPr>
            <p:cNvSpPr txBox="1"/>
            <p:nvPr/>
          </p:nvSpPr>
          <p:spPr bwMode="auto">
            <a:xfrm>
              <a:off x="3419550" y="4824493"/>
              <a:ext cx="558166"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8/22</a:t>
              </a:r>
            </a:p>
            <a:p>
              <a:pPr algn="ctr">
                <a:lnSpc>
                  <a:spcPct val="100000"/>
                </a:lnSpc>
                <a:spcBef>
                  <a:spcPts val="0"/>
                </a:spcBef>
                <a:spcAft>
                  <a:spcPct val="0"/>
                </a:spcAft>
                <a:buClrTx/>
                <a:buFontTx/>
                <a:buNone/>
              </a:pPr>
              <a:r>
                <a:rPr lang="en-US" sz="1200" b="0" dirty="0">
                  <a:solidFill>
                    <a:schemeClr val="bg1"/>
                  </a:solidFill>
                  <a:latin typeface="+mn-lt"/>
                </a:rPr>
                <a:t>25/58</a:t>
              </a:r>
            </a:p>
          </p:txBody>
        </p:sp>
        <p:sp>
          <p:nvSpPr>
            <p:cNvPr id="36" name="TextBox 35">
              <a:extLst>
                <a:ext uri="{FF2B5EF4-FFF2-40B4-BE49-F238E27FC236}">
                  <a16:creationId xmlns:a16="http://schemas.microsoft.com/office/drawing/2014/main" id="{F9771383-32F7-182D-4B36-4FDB90894659}"/>
                </a:ext>
              </a:extLst>
            </p:cNvPr>
            <p:cNvSpPr txBox="1"/>
            <p:nvPr/>
          </p:nvSpPr>
          <p:spPr bwMode="auto">
            <a:xfrm>
              <a:off x="3419550" y="5203177"/>
              <a:ext cx="558166"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3/9</a:t>
              </a:r>
            </a:p>
            <a:p>
              <a:pPr algn="ctr">
                <a:lnSpc>
                  <a:spcPct val="100000"/>
                </a:lnSpc>
                <a:spcBef>
                  <a:spcPts val="0"/>
                </a:spcBef>
                <a:spcAft>
                  <a:spcPct val="0"/>
                </a:spcAft>
                <a:buClrTx/>
                <a:buFontTx/>
                <a:buNone/>
              </a:pPr>
              <a:r>
                <a:rPr lang="en-US" sz="1200" b="0" dirty="0">
                  <a:solidFill>
                    <a:schemeClr val="bg1"/>
                  </a:solidFill>
                  <a:latin typeface="+mn-lt"/>
                </a:rPr>
                <a:t>30/71</a:t>
              </a:r>
            </a:p>
          </p:txBody>
        </p:sp>
        <p:sp>
          <p:nvSpPr>
            <p:cNvPr id="37" name="TextBox 36">
              <a:extLst>
                <a:ext uri="{FF2B5EF4-FFF2-40B4-BE49-F238E27FC236}">
                  <a16:creationId xmlns:a16="http://schemas.microsoft.com/office/drawing/2014/main" id="{520AB33B-1C7F-E49A-9933-0F9550466A31}"/>
                </a:ext>
              </a:extLst>
            </p:cNvPr>
            <p:cNvSpPr txBox="1"/>
            <p:nvPr/>
          </p:nvSpPr>
          <p:spPr bwMode="auto">
            <a:xfrm>
              <a:off x="3416344" y="5581915"/>
              <a:ext cx="564578" cy="646331"/>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23/52</a:t>
              </a:r>
            </a:p>
            <a:p>
              <a:pPr algn="ctr">
                <a:lnSpc>
                  <a:spcPct val="100000"/>
                </a:lnSpc>
                <a:spcBef>
                  <a:spcPts val="0"/>
                </a:spcBef>
                <a:spcAft>
                  <a:spcPct val="0"/>
                </a:spcAft>
                <a:buClrTx/>
                <a:buFontTx/>
                <a:buNone/>
              </a:pPr>
              <a:r>
                <a:rPr lang="en-US" sz="1200" b="0" dirty="0">
                  <a:solidFill>
                    <a:schemeClr val="bg1"/>
                  </a:solidFill>
                  <a:latin typeface="+mn-lt"/>
                </a:rPr>
                <a:t>10/28</a:t>
              </a:r>
            </a:p>
            <a:p>
              <a:pPr algn="ctr">
                <a:lnSpc>
                  <a:spcPct val="100000"/>
                </a:lnSpc>
                <a:spcBef>
                  <a:spcPts val="0"/>
                </a:spcBef>
                <a:spcAft>
                  <a:spcPct val="0"/>
                </a:spcAft>
                <a:buClrTx/>
                <a:buFontTx/>
                <a:buNone/>
              </a:pPr>
              <a:r>
                <a:rPr lang="en-US" sz="1200" dirty="0">
                  <a:solidFill>
                    <a:schemeClr val="bg1"/>
                  </a:solidFill>
                  <a:latin typeface="+mn-lt"/>
                </a:rPr>
                <a:t>33/80</a:t>
              </a:r>
            </a:p>
          </p:txBody>
        </p:sp>
      </p:grpSp>
      <p:sp>
        <p:nvSpPr>
          <p:cNvPr id="38" name="TextBox 37">
            <a:extLst>
              <a:ext uri="{FF2B5EF4-FFF2-40B4-BE49-F238E27FC236}">
                <a16:creationId xmlns:a16="http://schemas.microsoft.com/office/drawing/2014/main" id="{A5C81628-51EB-A827-0A77-6C36BA33CEC2}"/>
              </a:ext>
            </a:extLst>
          </p:cNvPr>
          <p:cNvSpPr txBox="1"/>
          <p:nvPr/>
        </p:nvSpPr>
        <p:spPr bwMode="auto">
          <a:xfrm>
            <a:off x="6294012" y="1259623"/>
            <a:ext cx="43473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mn-lt"/>
              </a:rPr>
              <a:t>n/N</a:t>
            </a:r>
          </a:p>
        </p:txBody>
      </p:sp>
      <p:grpSp>
        <p:nvGrpSpPr>
          <p:cNvPr id="39" name="Group 38">
            <a:extLst>
              <a:ext uri="{FF2B5EF4-FFF2-40B4-BE49-F238E27FC236}">
                <a16:creationId xmlns:a16="http://schemas.microsoft.com/office/drawing/2014/main" id="{377FEEC1-0C7A-02A1-F512-A89CC8A43B46}"/>
              </a:ext>
            </a:extLst>
          </p:cNvPr>
          <p:cNvGrpSpPr/>
          <p:nvPr/>
        </p:nvGrpSpPr>
        <p:grpSpPr>
          <a:xfrm>
            <a:off x="9113375" y="1473162"/>
            <a:ext cx="1194558" cy="4755084"/>
            <a:chOff x="3101354" y="1473162"/>
            <a:chExt cx="1194558" cy="4755084"/>
          </a:xfrm>
        </p:grpSpPr>
        <p:sp>
          <p:nvSpPr>
            <p:cNvPr id="40" name="TextBox 39">
              <a:extLst>
                <a:ext uri="{FF2B5EF4-FFF2-40B4-BE49-F238E27FC236}">
                  <a16:creationId xmlns:a16="http://schemas.microsoft.com/office/drawing/2014/main" id="{393179C1-0075-ACEB-730D-D6384B2AF968}"/>
                </a:ext>
              </a:extLst>
            </p:cNvPr>
            <p:cNvSpPr txBox="1"/>
            <p:nvPr/>
          </p:nvSpPr>
          <p:spPr bwMode="auto">
            <a:xfrm>
              <a:off x="3107767" y="1473162"/>
              <a:ext cx="1181734" cy="646331"/>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46.3 (30.7-62.6)</a:t>
              </a:r>
            </a:p>
            <a:p>
              <a:pPr algn="ctr">
                <a:lnSpc>
                  <a:spcPct val="100000"/>
                </a:lnSpc>
                <a:spcBef>
                  <a:spcPts val="0"/>
                </a:spcBef>
                <a:spcAft>
                  <a:spcPct val="0"/>
                </a:spcAft>
                <a:buClrTx/>
                <a:buFontTx/>
                <a:buNone/>
              </a:pPr>
              <a:r>
                <a:rPr lang="en-US" sz="1200" b="0" dirty="0">
                  <a:solidFill>
                    <a:schemeClr val="bg1"/>
                  </a:solidFill>
                  <a:latin typeface="+mn-lt"/>
                </a:rPr>
                <a:t>30.4 (13.2-52.9)</a:t>
              </a:r>
            </a:p>
            <a:p>
              <a:pPr algn="ctr">
                <a:lnSpc>
                  <a:spcPct val="100000"/>
                </a:lnSpc>
                <a:spcBef>
                  <a:spcPts val="0"/>
                </a:spcBef>
                <a:spcAft>
                  <a:spcPct val="0"/>
                </a:spcAft>
                <a:buClrTx/>
                <a:buFontTx/>
                <a:buNone/>
              </a:pPr>
              <a:r>
                <a:rPr lang="en-US" sz="1200" b="0" dirty="0">
                  <a:solidFill>
                    <a:schemeClr val="bg1"/>
                  </a:solidFill>
                  <a:latin typeface="+mn-lt"/>
                </a:rPr>
                <a:t>43.8 (19.8-70.1)</a:t>
              </a:r>
            </a:p>
          </p:txBody>
        </p:sp>
        <p:sp>
          <p:nvSpPr>
            <p:cNvPr id="41" name="TextBox 40">
              <a:extLst>
                <a:ext uri="{FF2B5EF4-FFF2-40B4-BE49-F238E27FC236}">
                  <a16:creationId xmlns:a16="http://schemas.microsoft.com/office/drawing/2014/main" id="{4EA1B2C9-E502-2991-01B2-767C3C6BA145}"/>
                </a:ext>
              </a:extLst>
            </p:cNvPr>
            <p:cNvSpPr txBox="1"/>
            <p:nvPr/>
          </p:nvSpPr>
          <p:spPr bwMode="auto">
            <a:xfrm>
              <a:off x="3107768" y="2057097"/>
              <a:ext cx="1181735"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37.5 (8.5-75.5)</a:t>
              </a:r>
            </a:p>
            <a:p>
              <a:pPr algn="ctr">
                <a:lnSpc>
                  <a:spcPct val="100000"/>
                </a:lnSpc>
                <a:spcBef>
                  <a:spcPts val="0"/>
                </a:spcBef>
                <a:spcAft>
                  <a:spcPct val="0"/>
                </a:spcAft>
                <a:buClrTx/>
                <a:buFontTx/>
                <a:buNone/>
              </a:pPr>
              <a:r>
                <a:rPr lang="en-US" sz="1200" b="0" dirty="0">
                  <a:solidFill>
                    <a:schemeClr val="bg1"/>
                  </a:solidFill>
                  <a:latin typeface="+mn-lt"/>
                </a:rPr>
                <a:t>41.7 (30.2-53.9)</a:t>
              </a:r>
            </a:p>
          </p:txBody>
        </p:sp>
        <p:sp>
          <p:nvSpPr>
            <p:cNvPr id="42" name="TextBox 41">
              <a:extLst>
                <a:ext uri="{FF2B5EF4-FFF2-40B4-BE49-F238E27FC236}">
                  <a16:creationId xmlns:a16="http://schemas.microsoft.com/office/drawing/2014/main" id="{97EAB0AA-BCA0-CF5E-8B42-9783A745BC04}"/>
                </a:ext>
              </a:extLst>
            </p:cNvPr>
            <p:cNvSpPr txBox="1"/>
            <p:nvPr/>
          </p:nvSpPr>
          <p:spPr bwMode="auto">
            <a:xfrm>
              <a:off x="3107767" y="2415486"/>
              <a:ext cx="1181734"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38.3 (24.5-53.6)</a:t>
              </a:r>
            </a:p>
            <a:p>
              <a:pPr algn="ctr">
                <a:lnSpc>
                  <a:spcPct val="100000"/>
                </a:lnSpc>
                <a:spcBef>
                  <a:spcPts val="0"/>
                </a:spcBef>
                <a:spcAft>
                  <a:spcPct val="0"/>
                </a:spcAft>
                <a:buClrTx/>
                <a:buFontTx/>
                <a:buNone/>
              </a:pPr>
              <a:r>
                <a:rPr lang="en-US" sz="1200" b="0" dirty="0">
                  <a:solidFill>
                    <a:schemeClr val="bg1"/>
                  </a:solidFill>
                  <a:latin typeface="+mn-lt"/>
                </a:rPr>
                <a:t>45.5 (28.1-63.6)</a:t>
              </a:r>
            </a:p>
          </p:txBody>
        </p:sp>
        <p:sp>
          <p:nvSpPr>
            <p:cNvPr id="43" name="TextBox 42">
              <a:extLst>
                <a:ext uri="{FF2B5EF4-FFF2-40B4-BE49-F238E27FC236}">
                  <a16:creationId xmlns:a16="http://schemas.microsoft.com/office/drawing/2014/main" id="{3863E6D0-D4EC-3251-CE87-8168236DAFB2}"/>
                </a:ext>
              </a:extLst>
            </p:cNvPr>
            <p:cNvSpPr txBox="1"/>
            <p:nvPr/>
          </p:nvSpPr>
          <p:spPr bwMode="auto">
            <a:xfrm>
              <a:off x="3107767" y="2795429"/>
              <a:ext cx="1181734"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51.6 (38.6-64.5)</a:t>
              </a:r>
            </a:p>
            <a:p>
              <a:pPr algn="ctr">
                <a:lnSpc>
                  <a:spcPct val="100000"/>
                </a:lnSpc>
                <a:spcBef>
                  <a:spcPts val="0"/>
                </a:spcBef>
                <a:spcAft>
                  <a:spcPct val="0"/>
                </a:spcAft>
                <a:buClrTx/>
                <a:buFontTx/>
                <a:buNone/>
              </a:pPr>
              <a:r>
                <a:rPr lang="en-US" sz="1200" b="0" dirty="0">
                  <a:solidFill>
                    <a:schemeClr val="bg1"/>
                  </a:solidFill>
                  <a:latin typeface="+mn-lt"/>
                </a:rPr>
                <a:t>5.6 (0.1-27.3)</a:t>
              </a:r>
            </a:p>
          </p:txBody>
        </p:sp>
        <p:sp>
          <p:nvSpPr>
            <p:cNvPr id="44" name="TextBox 43">
              <a:extLst>
                <a:ext uri="{FF2B5EF4-FFF2-40B4-BE49-F238E27FC236}">
                  <a16:creationId xmlns:a16="http://schemas.microsoft.com/office/drawing/2014/main" id="{119A7ABD-86C5-AC82-7493-A3201606138E}"/>
                </a:ext>
              </a:extLst>
            </p:cNvPr>
            <p:cNvSpPr txBox="1"/>
            <p:nvPr/>
          </p:nvSpPr>
          <p:spPr bwMode="auto">
            <a:xfrm>
              <a:off x="3107767" y="3166442"/>
              <a:ext cx="1181734" cy="646331"/>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38.9 (17.3-64.3)</a:t>
              </a:r>
            </a:p>
            <a:p>
              <a:pPr algn="ctr">
                <a:lnSpc>
                  <a:spcPct val="100000"/>
                </a:lnSpc>
                <a:spcBef>
                  <a:spcPts val="0"/>
                </a:spcBef>
                <a:spcAft>
                  <a:spcPct val="0"/>
                </a:spcAft>
                <a:buClrTx/>
                <a:buFontTx/>
                <a:buNone/>
              </a:pPr>
              <a:r>
                <a:rPr lang="en-US" sz="1200" b="0" dirty="0">
                  <a:solidFill>
                    <a:schemeClr val="bg1"/>
                  </a:solidFill>
                  <a:latin typeface="+mn-lt"/>
                </a:rPr>
                <a:t>42.0 (28.2-56.8)</a:t>
              </a:r>
            </a:p>
            <a:p>
              <a:pPr algn="ctr">
                <a:lnSpc>
                  <a:spcPct val="100000"/>
                </a:lnSpc>
                <a:spcBef>
                  <a:spcPts val="0"/>
                </a:spcBef>
                <a:spcAft>
                  <a:spcPct val="0"/>
                </a:spcAft>
                <a:buClrTx/>
                <a:buFontTx/>
                <a:buNone/>
              </a:pPr>
              <a:r>
                <a:rPr lang="en-US" sz="1200" b="0" dirty="0">
                  <a:solidFill>
                    <a:schemeClr val="bg1"/>
                  </a:solidFill>
                  <a:latin typeface="+mn-lt"/>
                </a:rPr>
                <a:t>41.7 (15.2-72.3)</a:t>
              </a:r>
            </a:p>
          </p:txBody>
        </p:sp>
        <p:sp>
          <p:nvSpPr>
            <p:cNvPr id="45" name="TextBox 44">
              <a:extLst>
                <a:ext uri="{FF2B5EF4-FFF2-40B4-BE49-F238E27FC236}">
                  <a16:creationId xmlns:a16="http://schemas.microsoft.com/office/drawing/2014/main" id="{9DB45E63-7DE3-7DEC-3CEB-FF925AAE12B2}"/>
                </a:ext>
              </a:extLst>
            </p:cNvPr>
            <p:cNvSpPr txBox="1"/>
            <p:nvPr/>
          </p:nvSpPr>
          <p:spPr bwMode="auto">
            <a:xfrm>
              <a:off x="3107767" y="3717292"/>
              <a:ext cx="1181734"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46.7 (31.7-62.1)</a:t>
              </a:r>
            </a:p>
            <a:p>
              <a:pPr algn="ctr">
                <a:lnSpc>
                  <a:spcPct val="100000"/>
                </a:lnSpc>
                <a:spcBef>
                  <a:spcPts val="0"/>
                </a:spcBef>
                <a:spcAft>
                  <a:spcPct val="0"/>
                </a:spcAft>
                <a:buClrTx/>
                <a:buFontTx/>
                <a:buNone/>
              </a:pPr>
              <a:r>
                <a:rPr lang="en-US" sz="1200" b="0" dirty="0">
                  <a:solidFill>
                    <a:schemeClr val="bg1"/>
                  </a:solidFill>
                  <a:latin typeface="+mn-lt"/>
                </a:rPr>
                <a:t>34.3 (19.1-52.2)</a:t>
              </a:r>
            </a:p>
          </p:txBody>
        </p:sp>
        <p:sp>
          <p:nvSpPr>
            <p:cNvPr id="46" name="TextBox 45">
              <a:extLst>
                <a:ext uri="{FF2B5EF4-FFF2-40B4-BE49-F238E27FC236}">
                  <a16:creationId xmlns:a16="http://schemas.microsoft.com/office/drawing/2014/main" id="{6D261EF0-7B81-1179-6E80-CB0A12A6EB20}"/>
                </a:ext>
              </a:extLst>
            </p:cNvPr>
            <p:cNvSpPr txBox="1"/>
            <p:nvPr/>
          </p:nvSpPr>
          <p:spPr bwMode="auto">
            <a:xfrm>
              <a:off x="3107767" y="4084098"/>
              <a:ext cx="1181734" cy="830997"/>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43.9 (28.5-60.3)</a:t>
              </a:r>
            </a:p>
            <a:p>
              <a:pPr algn="ctr">
                <a:lnSpc>
                  <a:spcPct val="100000"/>
                </a:lnSpc>
                <a:spcBef>
                  <a:spcPts val="0"/>
                </a:spcBef>
                <a:spcAft>
                  <a:spcPct val="0"/>
                </a:spcAft>
                <a:buClrTx/>
                <a:buFontTx/>
                <a:buNone/>
              </a:pPr>
              <a:r>
                <a:rPr lang="en-US" sz="1200" b="0" dirty="0">
                  <a:solidFill>
                    <a:schemeClr val="bg1"/>
                  </a:solidFill>
                  <a:latin typeface="+mn-lt"/>
                </a:rPr>
                <a:t>38.5 (23.4-55.4)</a:t>
              </a:r>
            </a:p>
            <a:p>
              <a:pPr algn="ctr">
                <a:lnSpc>
                  <a:spcPct val="100000"/>
                </a:lnSpc>
                <a:spcBef>
                  <a:spcPts val="0"/>
                </a:spcBef>
                <a:spcAft>
                  <a:spcPct val="0"/>
                </a:spcAft>
                <a:buClrTx/>
                <a:buFontTx/>
                <a:buNone/>
              </a:pPr>
              <a:r>
                <a:rPr lang="en-US" sz="1200" b="0" dirty="0">
                  <a:solidFill>
                    <a:schemeClr val="bg1"/>
                  </a:solidFill>
                  <a:latin typeface="+mn-lt"/>
                </a:rPr>
                <a:t>42.3 (31.2-54.0)</a:t>
              </a:r>
            </a:p>
            <a:p>
              <a:pPr algn="ctr">
                <a:lnSpc>
                  <a:spcPct val="100000"/>
                </a:lnSpc>
                <a:spcBef>
                  <a:spcPts val="0"/>
                </a:spcBef>
                <a:spcAft>
                  <a:spcPct val="0"/>
                </a:spcAft>
                <a:buClrTx/>
                <a:buFontTx/>
                <a:buNone/>
              </a:pPr>
              <a:r>
                <a:rPr lang="en-US" sz="1200" b="0" dirty="0">
                  <a:solidFill>
                    <a:schemeClr val="bg1"/>
                  </a:solidFill>
                  <a:latin typeface="+mn-lt"/>
                </a:rPr>
                <a:t>0.0 (0.0-84.2)</a:t>
              </a:r>
            </a:p>
          </p:txBody>
        </p:sp>
        <p:sp>
          <p:nvSpPr>
            <p:cNvPr id="47" name="TextBox 46">
              <a:extLst>
                <a:ext uri="{FF2B5EF4-FFF2-40B4-BE49-F238E27FC236}">
                  <a16:creationId xmlns:a16="http://schemas.microsoft.com/office/drawing/2014/main" id="{C0F67375-5D59-F6BA-5E8D-A48A920FFC1E}"/>
                </a:ext>
              </a:extLst>
            </p:cNvPr>
            <p:cNvSpPr txBox="1"/>
            <p:nvPr/>
          </p:nvSpPr>
          <p:spPr bwMode="auto">
            <a:xfrm>
              <a:off x="3107767" y="4824493"/>
              <a:ext cx="1181734"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36.4 (17.2-59.3)</a:t>
              </a:r>
            </a:p>
            <a:p>
              <a:pPr algn="ctr">
                <a:lnSpc>
                  <a:spcPct val="100000"/>
                </a:lnSpc>
                <a:spcBef>
                  <a:spcPts val="0"/>
                </a:spcBef>
                <a:spcAft>
                  <a:spcPct val="0"/>
                </a:spcAft>
                <a:buClrTx/>
                <a:buFontTx/>
                <a:buNone/>
              </a:pPr>
              <a:r>
                <a:rPr lang="en-US" sz="1200" b="0" dirty="0">
                  <a:solidFill>
                    <a:schemeClr val="bg1"/>
                  </a:solidFill>
                  <a:latin typeface="+mn-lt"/>
                </a:rPr>
                <a:t>43.1 (30.2-56.8)</a:t>
              </a:r>
            </a:p>
          </p:txBody>
        </p:sp>
        <p:sp>
          <p:nvSpPr>
            <p:cNvPr id="48" name="TextBox 47">
              <a:extLst>
                <a:ext uri="{FF2B5EF4-FFF2-40B4-BE49-F238E27FC236}">
                  <a16:creationId xmlns:a16="http://schemas.microsoft.com/office/drawing/2014/main" id="{70ECB692-4E60-3371-6061-41F740FE0162}"/>
                </a:ext>
              </a:extLst>
            </p:cNvPr>
            <p:cNvSpPr txBox="1"/>
            <p:nvPr/>
          </p:nvSpPr>
          <p:spPr bwMode="auto">
            <a:xfrm>
              <a:off x="3107768" y="5203177"/>
              <a:ext cx="1181735" cy="461665"/>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33.3 (7.5-70.1)</a:t>
              </a:r>
            </a:p>
            <a:p>
              <a:pPr algn="ctr">
                <a:lnSpc>
                  <a:spcPct val="100000"/>
                </a:lnSpc>
                <a:spcBef>
                  <a:spcPts val="0"/>
                </a:spcBef>
                <a:spcAft>
                  <a:spcPct val="0"/>
                </a:spcAft>
                <a:buClrTx/>
                <a:buFontTx/>
                <a:buNone/>
              </a:pPr>
              <a:r>
                <a:rPr lang="en-US" sz="1200" b="0" dirty="0">
                  <a:solidFill>
                    <a:schemeClr val="bg1"/>
                  </a:solidFill>
                  <a:latin typeface="+mn-lt"/>
                </a:rPr>
                <a:t>42.3 (30.6-54.6)</a:t>
              </a:r>
            </a:p>
          </p:txBody>
        </p:sp>
        <p:sp>
          <p:nvSpPr>
            <p:cNvPr id="49" name="TextBox 48">
              <a:extLst>
                <a:ext uri="{FF2B5EF4-FFF2-40B4-BE49-F238E27FC236}">
                  <a16:creationId xmlns:a16="http://schemas.microsoft.com/office/drawing/2014/main" id="{0E07EA7B-7F3E-4227-571D-36B1A0163480}"/>
                </a:ext>
              </a:extLst>
            </p:cNvPr>
            <p:cNvSpPr txBox="1"/>
            <p:nvPr/>
          </p:nvSpPr>
          <p:spPr bwMode="auto">
            <a:xfrm>
              <a:off x="3101354" y="5581915"/>
              <a:ext cx="1194558" cy="646331"/>
            </a:xfrm>
            <a:prstGeom prst="rect">
              <a:avLst/>
            </a:prstGeom>
            <a:noFill/>
            <a:ln>
              <a:noFill/>
            </a:ln>
          </p:spPr>
          <p:txBody>
            <a:bodyPr wrap="none" rtlCol="0">
              <a:spAutoFit/>
            </a:bodyPr>
            <a:lstStyle/>
            <a:p>
              <a:pPr algn="ctr">
                <a:lnSpc>
                  <a:spcPct val="100000"/>
                </a:lnSpc>
                <a:spcBef>
                  <a:spcPts val="0"/>
                </a:spcBef>
                <a:spcAft>
                  <a:spcPct val="0"/>
                </a:spcAft>
                <a:buClrTx/>
                <a:buFontTx/>
                <a:buNone/>
              </a:pPr>
              <a:r>
                <a:rPr lang="en-US" sz="1200" b="0" dirty="0">
                  <a:solidFill>
                    <a:schemeClr val="bg1"/>
                  </a:solidFill>
                  <a:latin typeface="+mn-lt"/>
                </a:rPr>
                <a:t>44.2 (30.5-58.7)</a:t>
              </a:r>
            </a:p>
            <a:p>
              <a:pPr algn="ctr">
                <a:lnSpc>
                  <a:spcPct val="100000"/>
                </a:lnSpc>
                <a:spcBef>
                  <a:spcPts val="0"/>
                </a:spcBef>
                <a:spcAft>
                  <a:spcPct val="0"/>
                </a:spcAft>
                <a:buClrTx/>
                <a:buFontTx/>
                <a:buNone/>
              </a:pPr>
              <a:r>
                <a:rPr lang="en-US" sz="1200" b="0" dirty="0">
                  <a:solidFill>
                    <a:schemeClr val="bg1"/>
                  </a:solidFill>
                  <a:latin typeface="+mn-lt"/>
                </a:rPr>
                <a:t>35.7 (18.6-55.9)</a:t>
              </a:r>
            </a:p>
            <a:p>
              <a:pPr algn="ctr">
                <a:lnSpc>
                  <a:spcPct val="100000"/>
                </a:lnSpc>
                <a:spcBef>
                  <a:spcPts val="0"/>
                </a:spcBef>
                <a:spcAft>
                  <a:spcPct val="0"/>
                </a:spcAft>
                <a:buClrTx/>
                <a:buFontTx/>
                <a:buNone/>
              </a:pPr>
              <a:r>
                <a:rPr lang="en-US" sz="1200" dirty="0">
                  <a:solidFill>
                    <a:schemeClr val="bg1"/>
                  </a:solidFill>
                  <a:latin typeface="+mn-lt"/>
                </a:rPr>
                <a:t>41.3 (30.4-52.8)</a:t>
              </a:r>
            </a:p>
          </p:txBody>
        </p:sp>
      </p:grpSp>
      <p:sp>
        <p:nvSpPr>
          <p:cNvPr id="50" name="TextBox 49">
            <a:extLst>
              <a:ext uri="{FF2B5EF4-FFF2-40B4-BE49-F238E27FC236}">
                <a16:creationId xmlns:a16="http://schemas.microsoft.com/office/drawing/2014/main" id="{C29613C8-2C51-17B0-FD03-A5A198C243B2}"/>
              </a:ext>
            </a:extLst>
          </p:cNvPr>
          <p:cNvSpPr txBox="1"/>
          <p:nvPr/>
        </p:nvSpPr>
        <p:spPr bwMode="auto">
          <a:xfrm>
            <a:off x="9106163" y="1259623"/>
            <a:ext cx="120898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dirty="0">
                <a:solidFill>
                  <a:schemeClr val="bg1"/>
                </a:solidFill>
                <a:latin typeface="+mn-lt"/>
              </a:rPr>
              <a:t>ORR, % (95% CI)</a:t>
            </a:r>
          </a:p>
        </p:txBody>
      </p:sp>
      <p:grpSp>
        <p:nvGrpSpPr>
          <p:cNvPr id="56" name="Group 55">
            <a:extLst>
              <a:ext uri="{FF2B5EF4-FFF2-40B4-BE49-F238E27FC236}">
                <a16:creationId xmlns:a16="http://schemas.microsoft.com/office/drawing/2014/main" id="{008B178E-6940-058B-FA63-DF7D7798D429}"/>
              </a:ext>
            </a:extLst>
          </p:cNvPr>
          <p:cNvGrpSpPr/>
          <p:nvPr/>
        </p:nvGrpSpPr>
        <p:grpSpPr>
          <a:xfrm>
            <a:off x="6713065" y="6187488"/>
            <a:ext cx="2498907" cy="276999"/>
            <a:chOff x="6103465" y="6187488"/>
            <a:chExt cx="2498907" cy="276999"/>
          </a:xfrm>
        </p:grpSpPr>
        <p:sp>
          <p:nvSpPr>
            <p:cNvPr id="51" name="TextBox 50">
              <a:extLst>
                <a:ext uri="{FF2B5EF4-FFF2-40B4-BE49-F238E27FC236}">
                  <a16:creationId xmlns:a16="http://schemas.microsoft.com/office/drawing/2014/main" id="{BA605D17-9853-4C46-0A60-40B921990D6B}"/>
                </a:ext>
              </a:extLst>
            </p:cNvPr>
            <p:cNvSpPr txBox="1"/>
            <p:nvPr/>
          </p:nvSpPr>
          <p:spPr bwMode="auto">
            <a:xfrm>
              <a:off x="6103465" y="6187488"/>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sp>
          <p:nvSpPr>
            <p:cNvPr id="52" name="TextBox 51">
              <a:extLst>
                <a:ext uri="{FF2B5EF4-FFF2-40B4-BE49-F238E27FC236}">
                  <a16:creationId xmlns:a16="http://schemas.microsoft.com/office/drawing/2014/main" id="{ABBDEB9E-4832-C57E-C68B-E1878C415DB5}"/>
                </a:ext>
              </a:extLst>
            </p:cNvPr>
            <p:cNvSpPr txBox="1"/>
            <p:nvPr/>
          </p:nvSpPr>
          <p:spPr bwMode="auto">
            <a:xfrm>
              <a:off x="6609383" y="618748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25</a:t>
              </a:r>
            </a:p>
          </p:txBody>
        </p:sp>
        <p:sp>
          <p:nvSpPr>
            <p:cNvPr id="53" name="TextBox 52">
              <a:extLst>
                <a:ext uri="{FF2B5EF4-FFF2-40B4-BE49-F238E27FC236}">
                  <a16:creationId xmlns:a16="http://schemas.microsoft.com/office/drawing/2014/main" id="{193FF856-02B5-59FA-6FF1-2D0D064180B6}"/>
                </a:ext>
              </a:extLst>
            </p:cNvPr>
            <p:cNvSpPr txBox="1"/>
            <p:nvPr/>
          </p:nvSpPr>
          <p:spPr bwMode="auto">
            <a:xfrm>
              <a:off x="7144656" y="618748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50</a:t>
              </a:r>
            </a:p>
          </p:txBody>
        </p:sp>
        <p:sp>
          <p:nvSpPr>
            <p:cNvPr id="54" name="TextBox 53">
              <a:extLst>
                <a:ext uri="{FF2B5EF4-FFF2-40B4-BE49-F238E27FC236}">
                  <a16:creationId xmlns:a16="http://schemas.microsoft.com/office/drawing/2014/main" id="{ABE0527B-74A1-DB0C-047C-BB835CECA321}"/>
                </a:ext>
              </a:extLst>
            </p:cNvPr>
            <p:cNvSpPr txBox="1"/>
            <p:nvPr/>
          </p:nvSpPr>
          <p:spPr bwMode="auto">
            <a:xfrm>
              <a:off x="7695591" y="6187488"/>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75</a:t>
              </a:r>
            </a:p>
          </p:txBody>
        </p:sp>
        <p:sp>
          <p:nvSpPr>
            <p:cNvPr id="55" name="TextBox 54">
              <a:extLst>
                <a:ext uri="{FF2B5EF4-FFF2-40B4-BE49-F238E27FC236}">
                  <a16:creationId xmlns:a16="http://schemas.microsoft.com/office/drawing/2014/main" id="{0C5CA7FC-51BC-4923-A64C-2DBBC4FEA0F4}"/>
                </a:ext>
              </a:extLst>
            </p:cNvPr>
            <p:cNvSpPr txBox="1"/>
            <p:nvPr/>
          </p:nvSpPr>
          <p:spPr bwMode="auto">
            <a:xfrm>
              <a:off x="8182064" y="6187488"/>
              <a:ext cx="42030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grpSp>
      <p:cxnSp>
        <p:nvCxnSpPr>
          <p:cNvPr id="58" name="Straight Connector 57">
            <a:extLst>
              <a:ext uri="{FF2B5EF4-FFF2-40B4-BE49-F238E27FC236}">
                <a16:creationId xmlns:a16="http://schemas.microsoft.com/office/drawing/2014/main" id="{3F2F7726-3DA7-67E7-323C-D6D0FD09A16F}"/>
              </a:ext>
            </a:extLst>
          </p:cNvPr>
          <p:cNvCxnSpPr/>
          <p:nvPr/>
        </p:nvCxnSpPr>
        <p:spPr bwMode="auto">
          <a:xfrm flipH="1">
            <a:off x="6838950" y="6182496"/>
            <a:ext cx="2166215" cy="0"/>
          </a:xfrm>
          <a:prstGeom prst="line">
            <a:avLst/>
          </a:prstGeom>
          <a:noFill/>
          <a:ln w="28575" cap="flat" cmpd="sng" algn="ctr">
            <a:solidFill>
              <a:schemeClr val="bg1"/>
            </a:solidFill>
            <a:prstDash val="solid"/>
            <a:round/>
            <a:headEnd type="none" w="med" len="med"/>
            <a:tailEnd type="none" w="med" len="med"/>
          </a:ln>
          <a:effectLst/>
        </p:spPr>
      </p:cxnSp>
      <p:grpSp>
        <p:nvGrpSpPr>
          <p:cNvPr id="9217" name="Group 9216">
            <a:extLst>
              <a:ext uri="{FF2B5EF4-FFF2-40B4-BE49-F238E27FC236}">
                <a16:creationId xmlns:a16="http://schemas.microsoft.com/office/drawing/2014/main" id="{5DE75D0A-14CF-B63F-E0F1-542E679D05F9}"/>
              </a:ext>
            </a:extLst>
          </p:cNvPr>
          <p:cNvGrpSpPr/>
          <p:nvPr/>
        </p:nvGrpSpPr>
        <p:grpSpPr>
          <a:xfrm>
            <a:off x="6848476" y="6172627"/>
            <a:ext cx="2156689" cy="75773"/>
            <a:chOff x="6238876" y="5706905"/>
            <a:chExt cx="2156689" cy="526104"/>
          </a:xfrm>
        </p:grpSpPr>
        <p:cxnSp>
          <p:nvCxnSpPr>
            <p:cNvPr id="60" name="Straight Connector 59">
              <a:extLst>
                <a:ext uri="{FF2B5EF4-FFF2-40B4-BE49-F238E27FC236}">
                  <a16:creationId xmlns:a16="http://schemas.microsoft.com/office/drawing/2014/main" id="{28C4EC9C-509B-B356-0A66-7AF7EB7F2C5E}"/>
                </a:ext>
              </a:extLst>
            </p:cNvPr>
            <p:cNvCxnSpPr>
              <a:cxnSpLocks/>
            </p:cNvCxnSpPr>
            <p:nvPr/>
          </p:nvCxnSpPr>
          <p:spPr bwMode="auto">
            <a:xfrm>
              <a:off x="6238876" y="5706905"/>
              <a:ext cx="0" cy="526104"/>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47A375DA-581B-3CA4-25C6-D85B071D2C87}"/>
                </a:ext>
              </a:extLst>
            </p:cNvPr>
            <p:cNvCxnSpPr>
              <a:cxnSpLocks/>
            </p:cNvCxnSpPr>
            <p:nvPr/>
          </p:nvCxnSpPr>
          <p:spPr bwMode="auto">
            <a:xfrm>
              <a:off x="6767513" y="5706905"/>
              <a:ext cx="0" cy="526104"/>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E91614CF-3BB6-D623-4FA0-9E1B51975FB3}"/>
                </a:ext>
              </a:extLst>
            </p:cNvPr>
            <p:cNvCxnSpPr>
              <a:cxnSpLocks/>
            </p:cNvCxnSpPr>
            <p:nvPr/>
          </p:nvCxnSpPr>
          <p:spPr bwMode="auto">
            <a:xfrm>
              <a:off x="7319964" y="5706905"/>
              <a:ext cx="0" cy="526104"/>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8CF803D2-5586-9D10-EF05-711D284EFB45}"/>
                </a:ext>
              </a:extLst>
            </p:cNvPr>
            <p:cNvCxnSpPr>
              <a:cxnSpLocks/>
            </p:cNvCxnSpPr>
            <p:nvPr/>
          </p:nvCxnSpPr>
          <p:spPr bwMode="auto">
            <a:xfrm>
              <a:off x="7848601" y="5706905"/>
              <a:ext cx="0" cy="526104"/>
            </a:xfrm>
            <a:prstGeom prst="line">
              <a:avLst/>
            </a:prstGeom>
            <a:noFill/>
            <a:ln w="28575" cap="flat" cmpd="sng" algn="ctr">
              <a:solidFill>
                <a:schemeClr val="bg1"/>
              </a:solidFill>
              <a:prstDash val="solid"/>
              <a:round/>
              <a:headEnd type="none" w="med" len="med"/>
              <a:tailEnd type="none" w="med" len="med"/>
            </a:ln>
            <a:effectLst/>
          </p:spPr>
        </p:cxnSp>
        <p:cxnSp>
          <p:nvCxnSpPr>
            <p:cNvPr id="9216" name="Straight Connector 9215">
              <a:extLst>
                <a:ext uri="{FF2B5EF4-FFF2-40B4-BE49-F238E27FC236}">
                  <a16:creationId xmlns:a16="http://schemas.microsoft.com/office/drawing/2014/main" id="{7C58C2B1-1103-E610-8B46-F6BF58B56FD0}"/>
                </a:ext>
              </a:extLst>
            </p:cNvPr>
            <p:cNvCxnSpPr>
              <a:cxnSpLocks/>
            </p:cNvCxnSpPr>
            <p:nvPr/>
          </p:nvCxnSpPr>
          <p:spPr bwMode="auto">
            <a:xfrm>
              <a:off x="8395565" y="5706905"/>
              <a:ext cx="0" cy="526104"/>
            </a:xfrm>
            <a:prstGeom prst="line">
              <a:avLst/>
            </a:prstGeom>
            <a:noFill/>
            <a:ln w="28575" cap="flat" cmpd="sng" algn="ctr">
              <a:solidFill>
                <a:schemeClr val="bg1"/>
              </a:solidFill>
              <a:prstDash val="solid"/>
              <a:round/>
              <a:headEnd type="none" w="med" len="med"/>
              <a:tailEnd type="none" w="med" len="med"/>
            </a:ln>
            <a:effectLst/>
          </p:spPr>
        </p:cxnSp>
      </p:grpSp>
      <p:cxnSp>
        <p:nvCxnSpPr>
          <p:cNvPr id="9220" name="Straight Connector 9219">
            <a:extLst>
              <a:ext uri="{FF2B5EF4-FFF2-40B4-BE49-F238E27FC236}">
                <a16:creationId xmlns:a16="http://schemas.microsoft.com/office/drawing/2014/main" id="{4B181F1D-24C7-F0CF-0309-009A64A72771}"/>
              </a:ext>
            </a:extLst>
          </p:cNvPr>
          <p:cNvCxnSpPr>
            <a:cxnSpLocks/>
          </p:cNvCxnSpPr>
          <p:nvPr/>
        </p:nvCxnSpPr>
        <p:spPr bwMode="auto">
          <a:xfrm>
            <a:off x="7498080" y="1424940"/>
            <a:ext cx="0" cy="4747687"/>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9225" name="Straight Connector 9224">
            <a:extLst>
              <a:ext uri="{FF2B5EF4-FFF2-40B4-BE49-F238E27FC236}">
                <a16:creationId xmlns:a16="http://schemas.microsoft.com/office/drawing/2014/main" id="{38A3AA0F-567D-61BD-DB6D-1DACCDD48CE7}"/>
              </a:ext>
            </a:extLst>
          </p:cNvPr>
          <p:cNvCxnSpPr>
            <a:cxnSpLocks/>
          </p:cNvCxnSpPr>
          <p:nvPr/>
        </p:nvCxnSpPr>
        <p:spPr bwMode="auto">
          <a:xfrm>
            <a:off x="7993380" y="1424940"/>
            <a:ext cx="0" cy="4747687"/>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9226" name="Straight Connector 9225">
            <a:extLst>
              <a:ext uri="{FF2B5EF4-FFF2-40B4-BE49-F238E27FC236}">
                <a16:creationId xmlns:a16="http://schemas.microsoft.com/office/drawing/2014/main" id="{6F377ADC-D7D8-C2A6-2A48-B127183E8299}"/>
              </a:ext>
            </a:extLst>
          </p:cNvPr>
          <p:cNvCxnSpPr>
            <a:cxnSpLocks/>
          </p:cNvCxnSpPr>
          <p:nvPr/>
        </p:nvCxnSpPr>
        <p:spPr bwMode="auto">
          <a:xfrm>
            <a:off x="6848476" y="1424940"/>
            <a:ext cx="0" cy="4747687"/>
          </a:xfrm>
          <a:prstGeom prst="line">
            <a:avLst/>
          </a:prstGeom>
          <a:noFill/>
          <a:ln w="28575" cap="flat" cmpd="sng" algn="ctr">
            <a:solidFill>
              <a:schemeClr val="bg1"/>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FF841E0D-097E-79EE-42EA-7A227B63D70C}"/>
              </a:ext>
            </a:extLst>
          </p:cNvPr>
          <p:cNvCxnSpPr/>
          <p:nvPr/>
        </p:nvCxnSpPr>
        <p:spPr bwMode="auto">
          <a:xfrm flipH="1">
            <a:off x="7498080" y="1628772"/>
            <a:ext cx="698183" cy="0"/>
          </a:xfrm>
          <a:prstGeom prst="line">
            <a:avLst/>
          </a:prstGeom>
          <a:noFill/>
          <a:ln w="28575" cap="flat" cmpd="sng" algn="ctr">
            <a:solidFill>
              <a:schemeClr val="accent1"/>
            </a:solidFill>
            <a:prstDash val="solid"/>
            <a:round/>
            <a:headEnd type="none" w="med" len="med"/>
            <a:tailEnd type="none" w="med" len="med"/>
          </a:ln>
          <a:effectLst/>
        </p:spPr>
      </p:cxnSp>
      <p:cxnSp>
        <p:nvCxnSpPr>
          <p:cNvPr id="9229" name="Straight Connector 9228">
            <a:extLst>
              <a:ext uri="{FF2B5EF4-FFF2-40B4-BE49-F238E27FC236}">
                <a16:creationId xmlns:a16="http://schemas.microsoft.com/office/drawing/2014/main" id="{6A30F5DF-342D-9462-61C4-814FE26ADF00}"/>
              </a:ext>
            </a:extLst>
          </p:cNvPr>
          <p:cNvCxnSpPr>
            <a:cxnSpLocks/>
          </p:cNvCxnSpPr>
          <p:nvPr/>
        </p:nvCxnSpPr>
        <p:spPr bwMode="auto">
          <a:xfrm flipH="1">
            <a:off x="7134225" y="1807316"/>
            <a:ext cx="859155" cy="0"/>
          </a:xfrm>
          <a:prstGeom prst="line">
            <a:avLst/>
          </a:prstGeom>
          <a:noFill/>
          <a:ln w="28575" cap="flat" cmpd="sng" algn="ctr">
            <a:solidFill>
              <a:schemeClr val="accent1"/>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1B5195DC-9A8B-3345-3943-C2D843586977}"/>
              </a:ext>
            </a:extLst>
          </p:cNvPr>
          <p:cNvCxnSpPr>
            <a:cxnSpLocks/>
          </p:cNvCxnSpPr>
          <p:nvPr/>
        </p:nvCxnSpPr>
        <p:spPr bwMode="auto">
          <a:xfrm flipH="1">
            <a:off x="7277051" y="1978127"/>
            <a:ext cx="1100187" cy="0"/>
          </a:xfrm>
          <a:prstGeom prst="line">
            <a:avLst/>
          </a:prstGeom>
          <a:noFill/>
          <a:ln w="28575" cap="flat" cmpd="sng" algn="ctr">
            <a:solidFill>
              <a:schemeClr val="accent1"/>
            </a:solidFill>
            <a:prstDash val="solid"/>
            <a:round/>
            <a:headEnd type="none" w="med" len="med"/>
            <a:tailEnd type="none" w="med" len="med"/>
          </a:ln>
          <a:effectLst/>
        </p:spPr>
      </p:cxnSp>
      <p:cxnSp>
        <p:nvCxnSpPr>
          <p:cNvPr id="9234" name="Straight Connector 9233">
            <a:extLst>
              <a:ext uri="{FF2B5EF4-FFF2-40B4-BE49-F238E27FC236}">
                <a16:creationId xmlns:a16="http://schemas.microsoft.com/office/drawing/2014/main" id="{ACBD52DF-0D93-0814-E69F-E3BEFE070BF4}"/>
              </a:ext>
            </a:extLst>
          </p:cNvPr>
          <p:cNvCxnSpPr>
            <a:cxnSpLocks/>
          </p:cNvCxnSpPr>
          <p:nvPr/>
        </p:nvCxnSpPr>
        <p:spPr bwMode="auto">
          <a:xfrm flipH="1">
            <a:off x="7010649" y="2188313"/>
            <a:ext cx="1485651" cy="0"/>
          </a:xfrm>
          <a:prstGeom prst="line">
            <a:avLst/>
          </a:prstGeom>
          <a:noFill/>
          <a:ln w="28575" cap="flat" cmpd="sng" algn="ctr">
            <a:solidFill>
              <a:schemeClr val="accent1"/>
            </a:solidFill>
            <a:prstDash val="solid"/>
            <a:round/>
            <a:headEnd type="none" w="med" len="med"/>
            <a:tailEnd type="none" w="med" len="med"/>
          </a:ln>
          <a:effectLst/>
        </p:spPr>
      </p:cxnSp>
      <p:cxnSp>
        <p:nvCxnSpPr>
          <p:cNvPr id="9236" name="Straight Connector 9235">
            <a:extLst>
              <a:ext uri="{FF2B5EF4-FFF2-40B4-BE49-F238E27FC236}">
                <a16:creationId xmlns:a16="http://schemas.microsoft.com/office/drawing/2014/main" id="{A84D936B-2F85-63AF-2BC5-EA0D12C78F35}"/>
              </a:ext>
            </a:extLst>
          </p:cNvPr>
          <p:cNvCxnSpPr>
            <a:cxnSpLocks/>
          </p:cNvCxnSpPr>
          <p:nvPr/>
        </p:nvCxnSpPr>
        <p:spPr bwMode="auto">
          <a:xfrm flipH="1">
            <a:off x="7498080" y="2375917"/>
            <a:ext cx="495300" cy="0"/>
          </a:xfrm>
          <a:prstGeom prst="line">
            <a:avLst/>
          </a:prstGeom>
          <a:noFill/>
          <a:ln w="28575" cap="flat" cmpd="sng" algn="ctr">
            <a:solidFill>
              <a:schemeClr val="accent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DE68E6F9-1165-5827-5F5C-6F3B3508816F}"/>
              </a:ext>
            </a:extLst>
          </p:cNvPr>
          <p:cNvCxnSpPr>
            <a:cxnSpLocks/>
          </p:cNvCxnSpPr>
          <p:nvPr/>
        </p:nvCxnSpPr>
        <p:spPr bwMode="auto">
          <a:xfrm flipH="1">
            <a:off x="7377113" y="2562694"/>
            <a:ext cx="638175" cy="0"/>
          </a:xfrm>
          <a:prstGeom prst="line">
            <a:avLst/>
          </a:prstGeom>
          <a:noFill/>
          <a:ln w="28575" cap="flat" cmpd="sng" algn="ctr">
            <a:solidFill>
              <a:schemeClr val="accent1"/>
            </a:solidFill>
            <a:prstDash val="solid"/>
            <a:round/>
            <a:headEnd type="none" w="med" len="med"/>
            <a:tailEnd type="none" w="med" len="med"/>
          </a:ln>
          <a:effectLst/>
        </p:spPr>
      </p:cxnSp>
      <p:cxnSp>
        <p:nvCxnSpPr>
          <p:cNvPr id="9240" name="Straight Connector 9239">
            <a:extLst>
              <a:ext uri="{FF2B5EF4-FFF2-40B4-BE49-F238E27FC236}">
                <a16:creationId xmlns:a16="http://schemas.microsoft.com/office/drawing/2014/main" id="{FEE14ADF-8431-1A46-457E-8ED427AD0A5E}"/>
              </a:ext>
            </a:extLst>
          </p:cNvPr>
          <p:cNvCxnSpPr>
            <a:cxnSpLocks/>
          </p:cNvCxnSpPr>
          <p:nvPr/>
        </p:nvCxnSpPr>
        <p:spPr bwMode="auto">
          <a:xfrm flipH="1">
            <a:off x="7457841" y="2725150"/>
            <a:ext cx="778903" cy="0"/>
          </a:xfrm>
          <a:prstGeom prst="line">
            <a:avLst/>
          </a:prstGeom>
          <a:noFill/>
          <a:ln w="28575" cap="flat" cmpd="sng" algn="ctr">
            <a:solidFill>
              <a:schemeClr val="accent1"/>
            </a:solidFill>
            <a:prstDash val="solid"/>
            <a:round/>
            <a:headEnd type="none" w="med" len="med"/>
            <a:tailEnd type="none" w="med" len="med"/>
          </a:ln>
          <a:effectLst/>
        </p:spPr>
      </p:cxnSp>
      <p:cxnSp>
        <p:nvCxnSpPr>
          <p:cNvPr id="9242" name="Straight Connector 9241">
            <a:extLst>
              <a:ext uri="{FF2B5EF4-FFF2-40B4-BE49-F238E27FC236}">
                <a16:creationId xmlns:a16="http://schemas.microsoft.com/office/drawing/2014/main" id="{A0237C61-ADB5-24D4-4D57-E2003E54F7C4}"/>
              </a:ext>
            </a:extLst>
          </p:cNvPr>
          <p:cNvCxnSpPr>
            <a:cxnSpLocks/>
          </p:cNvCxnSpPr>
          <p:nvPr/>
        </p:nvCxnSpPr>
        <p:spPr bwMode="auto">
          <a:xfrm flipH="1">
            <a:off x="7679298" y="2942514"/>
            <a:ext cx="571733" cy="0"/>
          </a:xfrm>
          <a:prstGeom prst="line">
            <a:avLst/>
          </a:prstGeom>
          <a:noFill/>
          <a:ln w="28575" cap="flat" cmpd="sng" algn="ctr">
            <a:solidFill>
              <a:schemeClr val="accent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69B84C1F-8412-B8A6-CF11-05085B6B422A}"/>
              </a:ext>
            </a:extLst>
          </p:cNvPr>
          <p:cNvCxnSpPr>
            <a:cxnSpLocks/>
          </p:cNvCxnSpPr>
          <p:nvPr/>
        </p:nvCxnSpPr>
        <p:spPr bwMode="auto">
          <a:xfrm flipH="1">
            <a:off x="6856800" y="3097298"/>
            <a:ext cx="584606" cy="0"/>
          </a:xfrm>
          <a:prstGeom prst="line">
            <a:avLst/>
          </a:prstGeom>
          <a:noFill/>
          <a:ln w="28575" cap="flat" cmpd="sng" algn="ctr">
            <a:solidFill>
              <a:schemeClr val="accent1"/>
            </a:solidFill>
            <a:prstDash val="solid"/>
            <a:round/>
            <a:headEnd type="none" w="med" len="med"/>
            <a:tailEnd type="none" w="med" len="med"/>
          </a:ln>
          <a:effectLst/>
        </p:spPr>
      </p:cxnSp>
      <p:cxnSp>
        <p:nvCxnSpPr>
          <p:cNvPr id="9245" name="Straight Connector 9244">
            <a:extLst>
              <a:ext uri="{FF2B5EF4-FFF2-40B4-BE49-F238E27FC236}">
                <a16:creationId xmlns:a16="http://schemas.microsoft.com/office/drawing/2014/main" id="{F2F8F755-B338-A5F9-BDFE-07F784B50021}"/>
              </a:ext>
            </a:extLst>
          </p:cNvPr>
          <p:cNvCxnSpPr>
            <a:cxnSpLocks/>
          </p:cNvCxnSpPr>
          <p:nvPr/>
        </p:nvCxnSpPr>
        <p:spPr bwMode="auto">
          <a:xfrm flipH="1">
            <a:off x="7212213" y="3306848"/>
            <a:ext cx="1038818" cy="0"/>
          </a:xfrm>
          <a:prstGeom prst="line">
            <a:avLst/>
          </a:prstGeom>
          <a:noFill/>
          <a:ln w="28575" cap="flat" cmpd="sng" algn="ctr">
            <a:solidFill>
              <a:schemeClr val="accent1"/>
            </a:solidFill>
            <a:prstDash val="solid"/>
            <a:round/>
            <a:headEnd type="none" w="med" len="med"/>
            <a:tailEnd type="none" w="med" len="med"/>
          </a:ln>
          <a:effectLst/>
        </p:spPr>
      </p:cxnSp>
      <p:cxnSp>
        <p:nvCxnSpPr>
          <p:cNvPr id="9248" name="Straight Connector 9247">
            <a:extLst>
              <a:ext uri="{FF2B5EF4-FFF2-40B4-BE49-F238E27FC236}">
                <a16:creationId xmlns:a16="http://schemas.microsoft.com/office/drawing/2014/main" id="{8771935D-0FCE-AFC0-455B-04723F1D0952}"/>
              </a:ext>
            </a:extLst>
          </p:cNvPr>
          <p:cNvCxnSpPr>
            <a:cxnSpLocks/>
          </p:cNvCxnSpPr>
          <p:nvPr/>
        </p:nvCxnSpPr>
        <p:spPr bwMode="auto">
          <a:xfrm flipH="1">
            <a:off x="7457841" y="3483059"/>
            <a:ext cx="621740" cy="0"/>
          </a:xfrm>
          <a:prstGeom prst="line">
            <a:avLst/>
          </a:prstGeom>
          <a:noFill/>
          <a:ln w="28575" cap="flat" cmpd="sng" algn="ctr">
            <a:solidFill>
              <a:schemeClr val="accent1"/>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017FE84A-E6DE-4918-951E-36CC4E34B387}"/>
              </a:ext>
            </a:extLst>
          </p:cNvPr>
          <p:cNvCxnSpPr>
            <a:cxnSpLocks/>
          </p:cNvCxnSpPr>
          <p:nvPr/>
        </p:nvCxnSpPr>
        <p:spPr bwMode="auto">
          <a:xfrm flipH="1">
            <a:off x="7174706" y="3661657"/>
            <a:ext cx="1243013" cy="0"/>
          </a:xfrm>
          <a:prstGeom prst="line">
            <a:avLst/>
          </a:prstGeom>
          <a:noFill/>
          <a:ln w="28575" cap="flat" cmpd="sng" algn="ctr">
            <a:solidFill>
              <a:schemeClr val="accent1"/>
            </a:solidFill>
            <a:prstDash val="solid"/>
            <a:round/>
            <a:headEnd type="none" w="med" len="med"/>
            <a:tailEnd type="none" w="med" len="med"/>
          </a:ln>
          <a:effectLst/>
        </p:spPr>
      </p:cxnSp>
      <p:cxnSp>
        <p:nvCxnSpPr>
          <p:cNvPr id="9253" name="Straight Connector 9252">
            <a:extLst>
              <a:ext uri="{FF2B5EF4-FFF2-40B4-BE49-F238E27FC236}">
                <a16:creationId xmlns:a16="http://schemas.microsoft.com/office/drawing/2014/main" id="{029A8D05-4CBA-229B-9610-1C1E7A0C2A6D}"/>
              </a:ext>
            </a:extLst>
          </p:cNvPr>
          <p:cNvCxnSpPr>
            <a:cxnSpLocks/>
          </p:cNvCxnSpPr>
          <p:nvPr/>
        </p:nvCxnSpPr>
        <p:spPr bwMode="auto">
          <a:xfrm flipH="1">
            <a:off x="7534041" y="3840245"/>
            <a:ext cx="659840" cy="0"/>
          </a:xfrm>
          <a:prstGeom prst="line">
            <a:avLst/>
          </a:prstGeom>
          <a:noFill/>
          <a:ln w="28575" cap="flat" cmpd="sng" algn="ctr">
            <a:solidFill>
              <a:schemeClr val="accent1"/>
            </a:solidFill>
            <a:prstDash val="solid"/>
            <a:round/>
            <a:headEnd type="none" w="med" len="med"/>
            <a:tailEnd type="none" w="med" len="med"/>
          </a:ln>
          <a:effectLst/>
        </p:spPr>
      </p:cxnSp>
      <p:cxnSp>
        <p:nvCxnSpPr>
          <p:cNvPr id="9255" name="Straight Connector 9254">
            <a:extLst>
              <a:ext uri="{FF2B5EF4-FFF2-40B4-BE49-F238E27FC236}">
                <a16:creationId xmlns:a16="http://schemas.microsoft.com/office/drawing/2014/main" id="{37D8745D-F637-F1CE-B8F4-24D049A8F0DE}"/>
              </a:ext>
            </a:extLst>
          </p:cNvPr>
          <p:cNvCxnSpPr>
            <a:cxnSpLocks/>
          </p:cNvCxnSpPr>
          <p:nvPr/>
        </p:nvCxnSpPr>
        <p:spPr bwMode="auto">
          <a:xfrm flipH="1">
            <a:off x="7253054" y="4016460"/>
            <a:ext cx="740326" cy="0"/>
          </a:xfrm>
          <a:prstGeom prst="line">
            <a:avLst/>
          </a:prstGeom>
          <a:noFill/>
          <a:ln w="28575" cap="flat" cmpd="sng" algn="ctr">
            <a:solidFill>
              <a:schemeClr val="accent1"/>
            </a:solidFill>
            <a:prstDash val="solid"/>
            <a:round/>
            <a:headEnd type="none" w="med" len="med"/>
            <a:tailEnd type="none" w="med" len="med"/>
          </a:ln>
          <a:effectLst/>
        </p:spPr>
      </p:cxnSp>
      <p:cxnSp>
        <p:nvCxnSpPr>
          <p:cNvPr id="9257" name="Straight Connector 9256">
            <a:extLst>
              <a:ext uri="{FF2B5EF4-FFF2-40B4-BE49-F238E27FC236}">
                <a16:creationId xmlns:a16="http://schemas.microsoft.com/office/drawing/2014/main" id="{6E8D34B7-5E3E-7EEB-AE3E-9FDE89E642F9}"/>
              </a:ext>
            </a:extLst>
          </p:cNvPr>
          <p:cNvCxnSpPr>
            <a:cxnSpLocks/>
          </p:cNvCxnSpPr>
          <p:nvPr/>
        </p:nvCxnSpPr>
        <p:spPr bwMode="auto">
          <a:xfrm flipH="1">
            <a:off x="7467600" y="4216480"/>
            <a:ext cx="687705" cy="0"/>
          </a:xfrm>
          <a:prstGeom prst="line">
            <a:avLst/>
          </a:prstGeom>
          <a:noFill/>
          <a:ln w="28575" cap="flat" cmpd="sng" algn="ctr">
            <a:solidFill>
              <a:schemeClr val="accent1"/>
            </a:solidFill>
            <a:prstDash val="solid"/>
            <a:round/>
            <a:headEnd type="none" w="med" len="med"/>
            <a:tailEnd type="none" w="med" len="med"/>
          </a:ln>
          <a:effectLst/>
        </p:spPr>
      </p:cxnSp>
      <p:cxnSp>
        <p:nvCxnSpPr>
          <p:cNvPr id="9259" name="Straight Connector 9258">
            <a:extLst>
              <a:ext uri="{FF2B5EF4-FFF2-40B4-BE49-F238E27FC236}">
                <a16:creationId xmlns:a16="http://schemas.microsoft.com/office/drawing/2014/main" id="{D9EF8A85-07BC-A7B9-889D-25A58FDBDF46}"/>
              </a:ext>
            </a:extLst>
          </p:cNvPr>
          <p:cNvCxnSpPr>
            <a:cxnSpLocks/>
          </p:cNvCxnSpPr>
          <p:nvPr/>
        </p:nvCxnSpPr>
        <p:spPr bwMode="auto">
          <a:xfrm flipH="1">
            <a:off x="7353300" y="4399839"/>
            <a:ext cx="697706" cy="0"/>
          </a:xfrm>
          <a:prstGeom prst="line">
            <a:avLst/>
          </a:prstGeom>
          <a:noFill/>
          <a:ln w="28575" cap="flat" cmpd="sng" algn="ctr">
            <a:solidFill>
              <a:schemeClr val="accent1"/>
            </a:solidFill>
            <a:prstDash val="solid"/>
            <a:round/>
            <a:headEnd type="none" w="med" len="med"/>
            <a:tailEnd type="none" w="med" len="med"/>
          </a:ln>
          <a:effectLst/>
        </p:spPr>
      </p:cxnSp>
      <p:cxnSp>
        <p:nvCxnSpPr>
          <p:cNvPr id="9260" name="Straight Connector 9259">
            <a:extLst>
              <a:ext uri="{FF2B5EF4-FFF2-40B4-BE49-F238E27FC236}">
                <a16:creationId xmlns:a16="http://schemas.microsoft.com/office/drawing/2014/main" id="{8D7422DD-03AA-121C-9015-E08F3A194C57}"/>
              </a:ext>
            </a:extLst>
          </p:cNvPr>
          <p:cNvCxnSpPr>
            <a:cxnSpLocks/>
          </p:cNvCxnSpPr>
          <p:nvPr/>
        </p:nvCxnSpPr>
        <p:spPr bwMode="auto">
          <a:xfrm flipH="1">
            <a:off x="7521892" y="4585583"/>
            <a:ext cx="493396" cy="0"/>
          </a:xfrm>
          <a:prstGeom prst="line">
            <a:avLst/>
          </a:prstGeom>
          <a:noFill/>
          <a:ln w="28575" cap="flat" cmpd="sng" algn="ctr">
            <a:solidFill>
              <a:schemeClr val="accent1"/>
            </a:solidFill>
            <a:prstDash val="solid"/>
            <a:round/>
            <a:headEnd type="none" w="med" len="med"/>
            <a:tailEnd type="none" w="med" len="med"/>
          </a:ln>
          <a:effectLst/>
        </p:spPr>
      </p:cxnSp>
      <p:cxnSp>
        <p:nvCxnSpPr>
          <p:cNvPr id="9263" name="Straight Connector 9262">
            <a:extLst>
              <a:ext uri="{FF2B5EF4-FFF2-40B4-BE49-F238E27FC236}">
                <a16:creationId xmlns:a16="http://schemas.microsoft.com/office/drawing/2014/main" id="{30D4C5FF-3BC4-951C-DFAB-798F54BC8611}"/>
              </a:ext>
            </a:extLst>
          </p:cNvPr>
          <p:cNvCxnSpPr>
            <a:cxnSpLocks/>
          </p:cNvCxnSpPr>
          <p:nvPr/>
        </p:nvCxnSpPr>
        <p:spPr bwMode="auto">
          <a:xfrm flipH="1">
            <a:off x="6863037" y="4778464"/>
            <a:ext cx="1821382" cy="0"/>
          </a:xfrm>
          <a:prstGeom prst="line">
            <a:avLst/>
          </a:prstGeom>
          <a:noFill/>
          <a:ln w="28575" cap="flat" cmpd="sng" algn="ctr">
            <a:solidFill>
              <a:schemeClr val="accent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72015748-32E7-6CC8-E22F-BCAAA41D730E}"/>
              </a:ext>
            </a:extLst>
          </p:cNvPr>
          <p:cNvCxnSpPr>
            <a:cxnSpLocks/>
          </p:cNvCxnSpPr>
          <p:nvPr/>
        </p:nvCxnSpPr>
        <p:spPr bwMode="auto">
          <a:xfrm flipH="1">
            <a:off x="7216602" y="4966776"/>
            <a:ext cx="936322" cy="0"/>
          </a:xfrm>
          <a:prstGeom prst="line">
            <a:avLst/>
          </a:prstGeom>
          <a:noFill/>
          <a:ln w="28575" cap="flat" cmpd="sng" algn="ctr">
            <a:solidFill>
              <a:schemeClr val="accent1"/>
            </a:solidFill>
            <a:prstDash val="solid"/>
            <a:round/>
            <a:headEnd type="none" w="med" len="med"/>
            <a:tailEnd type="none" w="med" len="med"/>
          </a:ln>
          <a:effectLst/>
        </p:spPr>
      </p:cxnSp>
      <p:cxnSp>
        <p:nvCxnSpPr>
          <p:cNvPr id="9267" name="Straight Connector 9266">
            <a:extLst>
              <a:ext uri="{FF2B5EF4-FFF2-40B4-BE49-F238E27FC236}">
                <a16:creationId xmlns:a16="http://schemas.microsoft.com/office/drawing/2014/main" id="{9EF0DEDC-D6C5-42A6-1879-3EAF0B9B43FF}"/>
              </a:ext>
            </a:extLst>
          </p:cNvPr>
          <p:cNvCxnSpPr>
            <a:cxnSpLocks/>
          </p:cNvCxnSpPr>
          <p:nvPr/>
        </p:nvCxnSpPr>
        <p:spPr bwMode="auto">
          <a:xfrm flipH="1">
            <a:off x="7498080" y="5166802"/>
            <a:ext cx="581501" cy="0"/>
          </a:xfrm>
          <a:prstGeom prst="line">
            <a:avLst/>
          </a:prstGeom>
          <a:noFill/>
          <a:ln w="28575" cap="flat" cmpd="sng" algn="ctr">
            <a:solidFill>
              <a:schemeClr val="accent1"/>
            </a:solidFill>
            <a:prstDash val="solid"/>
            <a:round/>
            <a:headEnd type="none" w="med" len="med"/>
            <a:tailEnd type="none" w="med" len="med"/>
          </a:ln>
          <a:effectLst/>
        </p:spPr>
      </p:cxnSp>
      <p:cxnSp>
        <p:nvCxnSpPr>
          <p:cNvPr id="9272" name="Straight Connector 9271">
            <a:extLst>
              <a:ext uri="{FF2B5EF4-FFF2-40B4-BE49-F238E27FC236}">
                <a16:creationId xmlns:a16="http://schemas.microsoft.com/office/drawing/2014/main" id="{0AAD3C48-021E-8FCA-6989-A1ABB7352468}"/>
              </a:ext>
            </a:extLst>
          </p:cNvPr>
          <p:cNvCxnSpPr>
            <a:cxnSpLocks/>
          </p:cNvCxnSpPr>
          <p:nvPr/>
        </p:nvCxnSpPr>
        <p:spPr bwMode="auto">
          <a:xfrm flipH="1">
            <a:off x="6989680" y="5350153"/>
            <a:ext cx="1387558" cy="0"/>
          </a:xfrm>
          <a:prstGeom prst="line">
            <a:avLst/>
          </a:prstGeom>
          <a:noFill/>
          <a:ln w="28575" cap="flat" cmpd="sng" algn="ctr">
            <a:solidFill>
              <a:schemeClr val="accent1"/>
            </a:solidFill>
            <a:prstDash val="solid"/>
            <a:round/>
            <a:headEnd type="none" w="med" len="med"/>
            <a:tailEnd type="none" w="med" len="med"/>
          </a:ln>
          <a:effectLst/>
        </p:spPr>
      </p:cxnSp>
      <p:cxnSp>
        <p:nvCxnSpPr>
          <p:cNvPr id="9274" name="Straight Connector 9273">
            <a:extLst>
              <a:ext uri="{FF2B5EF4-FFF2-40B4-BE49-F238E27FC236}">
                <a16:creationId xmlns:a16="http://schemas.microsoft.com/office/drawing/2014/main" id="{C5539165-CE08-C894-5B24-CB6FEB014F50}"/>
              </a:ext>
            </a:extLst>
          </p:cNvPr>
          <p:cNvCxnSpPr>
            <a:cxnSpLocks/>
          </p:cNvCxnSpPr>
          <p:nvPr/>
        </p:nvCxnSpPr>
        <p:spPr bwMode="auto">
          <a:xfrm flipH="1">
            <a:off x="7514515" y="5535889"/>
            <a:ext cx="524585" cy="0"/>
          </a:xfrm>
          <a:prstGeom prst="line">
            <a:avLst/>
          </a:prstGeom>
          <a:noFill/>
          <a:ln w="28575" cap="flat" cmpd="sng" algn="ctr">
            <a:solidFill>
              <a:schemeClr val="accent1"/>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FD632C30-CAD8-854A-C9E5-600B55CC20D6}"/>
              </a:ext>
            </a:extLst>
          </p:cNvPr>
          <p:cNvCxnSpPr>
            <a:cxnSpLocks/>
          </p:cNvCxnSpPr>
          <p:nvPr/>
        </p:nvCxnSpPr>
        <p:spPr bwMode="auto">
          <a:xfrm flipH="1">
            <a:off x="7521892" y="5726389"/>
            <a:ext cx="595789" cy="0"/>
          </a:xfrm>
          <a:prstGeom prst="line">
            <a:avLst/>
          </a:prstGeom>
          <a:noFill/>
          <a:ln w="28575" cap="flat" cmpd="sng" algn="ctr">
            <a:solidFill>
              <a:schemeClr val="accent1"/>
            </a:solidFill>
            <a:prstDash val="solid"/>
            <a:round/>
            <a:headEnd type="none" w="med" len="med"/>
            <a:tailEnd type="none" w="med" len="med"/>
          </a:ln>
          <a:effectLst/>
        </p:spPr>
      </p:cxnSp>
      <p:cxnSp>
        <p:nvCxnSpPr>
          <p:cNvPr id="9279" name="Straight Connector 9278">
            <a:extLst>
              <a:ext uri="{FF2B5EF4-FFF2-40B4-BE49-F238E27FC236}">
                <a16:creationId xmlns:a16="http://schemas.microsoft.com/office/drawing/2014/main" id="{F3F3E944-4893-C5AD-D91E-DC21DE3C1ABB}"/>
              </a:ext>
            </a:extLst>
          </p:cNvPr>
          <p:cNvCxnSpPr>
            <a:cxnSpLocks/>
          </p:cNvCxnSpPr>
          <p:nvPr/>
        </p:nvCxnSpPr>
        <p:spPr bwMode="auto">
          <a:xfrm flipH="1">
            <a:off x="7236146" y="5910245"/>
            <a:ext cx="843435" cy="0"/>
          </a:xfrm>
          <a:prstGeom prst="line">
            <a:avLst/>
          </a:prstGeom>
          <a:noFill/>
          <a:ln w="28575" cap="flat" cmpd="sng" algn="ctr">
            <a:solidFill>
              <a:schemeClr val="accent1"/>
            </a:solidFill>
            <a:prstDash val="solid"/>
            <a:round/>
            <a:headEnd type="none" w="med" len="med"/>
            <a:tailEnd type="none" w="med" len="med"/>
          </a:ln>
          <a:effectLst/>
        </p:spPr>
      </p:cxnSp>
      <p:cxnSp>
        <p:nvCxnSpPr>
          <p:cNvPr id="9281" name="Straight Connector 9280">
            <a:extLst>
              <a:ext uri="{FF2B5EF4-FFF2-40B4-BE49-F238E27FC236}">
                <a16:creationId xmlns:a16="http://schemas.microsoft.com/office/drawing/2014/main" id="{E9C3F02A-9383-BC61-79ED-6BDCF0E5BF77}"/>
              </a:ext>
            </a:extLst>
          </p:cNvPr>
          <p:cNvCxnSpPr>
            <a:cxnSpLocks/>
          </p:cNvCxnSpPr>
          <p:nvPr/>
        </p:nvCxnSpPr>
        <p:spPr bwMode="auto">
          <a:xfrm flipH="1">
            <a:off x="7514515" y="6085960"/>
            <a:ext cx="478865" cy="0"/>
          </a:xfrm>
          <a:prstGeom prst="line">
            <a:avLst/>
          </a:prstGeom>
          <a:noFill/>
          <a:ln w="28575" cap="flat" cmpd="sng" algn="ctr">
            <a:solidFill>
              <a:schemeClr val="accent1"/>
            </a:solidFill>
            <a:prstDash val="solid"/>
            <a:round/>
            <a:headEnd type="none" w="med" len="med"/>
            <a:tailEnd type="none" w="med" len="med"/>
          </a:ln>
          <a:effectLst/>
        </p:spPr>
      </p:cxnSp>
      <p:sp>
        <p:nvSpPr>
          <p:cNvPr id="9283" name="Rectangle 9282">
            <a:extLst>
              <a:ext uri="{FF2B5EF4-FFF2-40B4-BE49-F238E27FC236}">
                <a16:creationId xmlns:a16="http://schemas.microsoft.com/office/drawing/2014/main" id="{79A95347-472F-BE89-A86A-985E90E19C13}"/>
              </a:ext>
            </a:extLst>
          </p:cNvPr>
          <p:cNvSpPr/>
          <p:nvPr/>
        </p:nvSpPr>
        <p:spPr bwMode="auto">
          <a:xfrm>
            <a:off x="7817643" y="1585487"/>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4" name="Rectangle 9283">
            <a:extLst>
              <a:ext uri="{FF2B5EF4-FFF2-40B4-BE49-F238E27FC236}">
                <a16:creationId xmlns:a16="http://schemas.microsoft.com/office/drawing/2014/main" id="{D4C7EE04-2E81-9E0D-1459-8CFA5457CAA6}"/>
              </a:ext>
            </a:extLst>
          </p:cNvPr>
          <p:cNvSpPr/>
          <p:nvPr/>
        </p:nvSpPr>
        <p:spPr bwMode="auto">
          <a:xfrm>
            <a:off x="7456890" y="1769429"/>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5" name="Rectangle 9284">
            <a:extLst>
              <a:ext uri="{FF2B5EF4-FFF2-40B4-BE49-F238E27FC236}">
                <a16:creationId xmlns:a16="http://schemas.microsoft.com/office/drawing/2014/main" id="{ED4E93E9-3A84-CEB8-E95E-CCE00567F26A}"/>
              </a:ext>
            </a:extLst>
          </p:cNvPr>
          <p:cNvSpPr/>
          <p:nvPr/>
        </p:nvSpPr>
        <p:spPr bwMode="auto">
          <a:xfrm>
            <a:off x="7755189" y="1935478"/>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6" name="Rectangle 9285">
            <a:extLst>
              <a:ext uri="{FF2B5EF4-FFF2-40B4-BE49-F238E27FC236}">
                <a16:creationId xmlns:a16="http://schemas.microsoft.com/office/drawing/2014/main" id="{DA092860-7D38-7548-C181-AAF67F8A2B00}"/>
              </a:ext>
            </a:extLst>
          </p:cNvPr>
          <p:cNvSpPr/>
          <p:nvPr/>
        </p:nvSpPr>
        <p:spPr bwMode="auto">
          <a:xfrm>
            <a:off x="7617014" y="2147832"/>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7" name="Rectangle 9286">
            <a:extLst>
              <a:ext uri="{FF2B5EF4-FFF2-40B4-BE49-F238E27FC236}">
                <a16:creationId xmlns:a16="http://schemas.microsoft.com/office/drawing/2014/main" id="{E15CF07A-BFD1-8C10-B363-95CB668E7CD1}"/>
              </a:ext>
            </a:extLst>
          </p:cNvPr>
          <p:cNvSpPr/>
          <p:nvPr/>
        </p:nvSpPr>
        <p:spPr bwMode="auto">
          <a:xfrm>
            <a:off x="7708260" y="2330494"/>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8" name="Rectangle 9287">
            <a:extLst>
              <a:ext uri="{FF2B5EF4-FFF2-40B4-BE49-F238E27FC236}">
                <a16:creationId xmlns:a16="http://schemas.microsoft.com/office/drawing/2014/main" id="{2B810D89-67D5-473F-4896-7C3FF67CE1F5}"/>
              </a:ext>
            </a:extLst>
          </p:cNvPr>
          <p:cNvSpPr/>
          <p:nvPr/>
        </p:nvSpPr>
        <p:spPr bwMode="auto">
          <a:xfrm>
            <a:off x="7634050" y="2520451"/>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9" name="Rectangle 9288">
            <a:extLst>
              <a:ext uri="{FF2B5EF4-FFF2-40B4-BE49-F238E27FC236}">
                <a16:creationId xmlns:a16="http://schemas.microsoft.com/office/drawing/2014/main" id="{6C8278F4-0986-012B-BEB8-7D252FDD4664}"/>
              </a:ext>
            </a:extLst>
          </p:cNvPr>
          <p:cNvSpPr/>
          <p:nvPr/>
        </p:nvSpPr>
        <p:spPr bwMode="auto">
          <a:xfrm>
            <a:off x="7790498" y="2694852"/>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0" name="Rectangle 9289">
            <a:extLst>
              <a:ext uri="{FF2B5EF4-FFF2-40B4-BE49-F238E27FC236}">
                <a16:creationId xmlns:a16="http://schemas.microsoft.com/office/drawing/2014/main" id="{16236F42-0A93-F160-514A-C779C0DD0E38}"/>
              </a:ext>
            </a:extLst>
          </p:cNvPr>
          <p:cNvSpPr/>
          <p:nvPr/>
        </p:nvSpPr>
        <p:spPr bwMode="auto">
          <a:xfrm>
            <a:off x="7930430" y="2903895"/>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1" name="Rectangle 9290">
            <a:extLst>
              <a:ext uri="{FF2B5EF4-FFF2-40B4-BE49-F238E27FC236}">
                <a16:creationId xmlns:a16="http://schemas.microsoft.com/office/drawing/2014/main" id="{5A13CD60-7CE9-AD85-C62A-E45F1603DE5B}"/>
              </a:ext>
            </a:extLst>
          </p:cNvPr>
          <p:cNvSpPr/>
          <p:nvPr/>
        </p:nvSpPr>
        <p:spPr bwMode="auto">
          <a:xfrm>
            <a:off x="6915619" y="3056297"/>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2" name="Rectangle 9291">
            <a:extLst>
              <a:ext uri="{FF2B5EF4-FFF2-40B4-BE49-F238E27FC236}">
                <a16:creationId xmlns:a16="http://schemas.microsoft.com/office/drawing/2014/main" id="{256B5B64-AD40-D4A5-BADE-EB76E50A3F35}"/>
              </a:ext>
            </a:extLst>
          </p:cNvPr>
          <p:cNvSpPr/>
          <p:nvPr/>
        </p:nvSpPr>
        <p:spPr bwMode="auto">
          <a:xfrm>
            <a:off x="7645912" y="3263618"/>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3" name="Rectangle 9292">
            <a:extLst>
              <a:ext uri="{FF2B5EF4-FFF2-40B4-BE49-F238E27FC236}">
                <a16:creationId xmlns:a16="http://schemas.microsoft.com/office/drawing/2014/main" id="{16A49CD7-5465-A063-A26C-48E6776CDB2A}"/>
              </a:ext>
            </a:extLst>
          </p:cNvPr>
          <p:cNvSpPr/>
          <p:nvPr/>
        </p:nvSpPr>
        <p:spPr bwMode="auto">
          <a:xfrm>
            <a:off x="7719014" y="3443639"/>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4" name="Rectangle 9293">
            <a:extLst>
              <a:ext uri="{FF2B5EF4-FFF2-40B4-BE49-F238E27FC236}">
                <a16:creationId xmlns:a16="http://schemas.microsoft.com/office/drawing/2014/main" id="{54EA970D-2F2C-0BD7-E7A1-FAA66F710898}"/>
              </a:ext>
            </a:extLst>
          </p:cNvPr>
          <p:cNvSpPr/>
          <p:nvPr/>
        </p:nvSpPr>
        <p:spPr bwMode="auto">
          <a:xfrm>
            <a:off x="7706230" y="3617473"/>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5" name="Rectangle 9294">
            <a:extLst>
              <a:ext uri="{FF2B5EF4-FFF2-40B4-BE49-F238E27FC236}">
                <a16:creationId xmlns:a16="http://schemas.microsoft.com/office/drawing/2014/main" id="{0117E8AE-C2B0-C1F8-7FD7-B2E46809252F}"/>
              </a:ext>
            </a:extLst>
          </p:cNvPr>
          <p:cNvSpPr/>
          <p:nvPr/>
        </p:nvSpPr>
        <p:spPr bwMode="auto">
          <a:xfrm>
            <a:off x="7815196" y="3795059"/>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6" name="Rectangle 9295">
            <a:extLst>
              <a:ext uri="{FF2B5EF4-FFF2-40B4-BE49-F238E27FC236}">
                <a16:creationId xmlns:a16="http://schemas.microsoft.com/office/drawing/2014/main" id="{847BEA27-C6E1-1AE9-F474-818902FAC863}"/>
              </a:ext>
            </a:extLst>
          </p:cNvPr>
          <p:cNvSpPr/>
          <p:nvPr/>
        </p:nvSpPr>
        <p:spPr bwMode="auto">
          <a:xfrm>
            <a:off x="7547795" y="3973379"/>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7" name="Rectangle 9296">
            <a:extLst>
              <a:ext uri="{FF2B5EF4-FFF2-40B4-BE49-F238E27FC236}">
                <a16:creationId xmlns:a16="http://schemas.microsoft.com/office/drawing/2014/main" id="{CDBC28B2-0A95-FFE5-C827-0F1CED44582B}"/>
              </a:ext>
            </a:extLst>
          </p:cNvPr>
          <p:cNvSpPr/>
          <p:nvPr/>
        </p:nvSpPr>
        <p:spPr bwMode="auto">
          <a:xfrm>
            <a:off x="7752356" y="4171179"/>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8" name="Rectangle 9297">
            <a:extLst>
              <a:ext uri="{FF2B5EF4-FFF2-40B4-BE49-F238E27FC236}">
                <a16:creationId xmlns:a16="http://schemas.microsoft.com/office/drawing/2014/main" id="{778C1C11-F611-8B86-770D-BA569270F986}"/>
              </a:ext>
            </a:extLst>
          </p:cNvPr>
          <p:cNvSpPr/>
          <p:nvPr/>
        </p:nvSpPr>
        <p:spPr bwMode="auto">
          <a:xfrm>
            <a:off x="7635047" y="4356265"/>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9" name="Rectangle 9298">
            <a:extLst>
              <a:ext uri="{FF2B5EF4-FFF2-40B4-BE49-F238E27FC236}">
                <a16:creationId xmlns:a16="http://schemas.microsoft.com/office/drawing/2014/main" id="{5A3AB905-37F3-6444-C30F-5703637062CA}"/>
              </a:ext>
            </a:extLst>
          </p:cNvPr>
          <p:cNvSpPr/>
          <p:nvPr/>
        </p:nvSpPr>
        <p:spPr bwMode="auto">
          <a:xfrm>
            <a:off x="7725135" y="4540969"/>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0" name="Rectangle 9299">
            <a:extLst>
              <a:ext uri="{FF2B5EF4-FFF2-40B4-BE49-F238E27FC236}">
                <a16:creationId xmlns:a16="http://schemas.microsoft.com/office/drawing/2014/main" id="{87245134-0E03-227B-8D79-C221AD8EC09E}"/>
              </a:ext>
            </a:extLst>
          </p:cNvPr>
          <p:cNvSpPr/>
          <p:nvPr/>
        </p:nvSpPr>
        <p:spPr bwMode="auto">
          <a:xfrm>
            <a:off x="6809991" y="4737463"/>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1" name="Rectangle 9300">
            <a:extLst>
              <a:ext uri="{FF2B5EF4-FFF2-40B4-BE49-F238E27FC236}">
                <a16:creationId xmlns:a16="http://schemas.microsoft.com/office/drawing/2014/main" id="{D832C23B-3373-41C1-AA16-3634EE667674}"/>
              </a:ext>
            </a:extLst>
          </p:cNvPr>
          <p:cNvSpPr/>
          <p:nvPr/>
        </p:nvSpPr>
        <p:spPr bwMode="auto">
          <a:xfrm>
            <a:off x="7594046" y="4922892"/>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2" name="Rectangle 9301">
            <a:extLst>
              <a:ext uri="{FF2B5EF4-FFF2-40B4-BE49-F238E27FC236}">
                <a16:creationId xmlns:a16="http://schemas.microsoft.com/office/drawing/2014/main" id="{56E7A379-A4E5-01AB-19D6-93C4011C45A0}"/>
              </a:ext>
            </a:extLst>
          </p:cNvPr>
          <p:cNvSpPr/>
          <p:nvPr/>
        </p:nvSpPr>
        <p:spPr bwMode="auto">
          <a:xfrm>
            <a:off x="7737511" y="5122825"/>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3" name="Rectangle 9302">
            <a:extLst>
              <a:ext uri="{FF2B5EF4-FFF2-40B4-BE49-F238E27FC236}">
                <a16:creationId xmlns:a16="http://schemas.microsoft.com/office/drawing/2014/main" id="{88E43C1F-7AD3-C3CE-507D-82FD98029C8D}"/>
              </a:ext>
            </a:extLst>
          </p:cNvPr>
          <p:cNvSpPr/>
          <p:nvPr/>
        </p:nvSpPr>
        <p:spPr bwMode="auto">
          <a:xfrm>
            <a:off x="7526546" y="5304479"/>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4" name="Rectangle 9303">
            <a:extLst>
              <a:ext uri="{FF2B5EF4-FFF2-40B4-BE49-F238E27FC236}">
                <a16:creationId xmlns:a16="http://schemas.microsoft.com/office/drawing/2014/main" id="{611EB5E6-DE68-9074-7377-FBACEE7947EB}"/>
              </a:ext>
            </a:extLst>
          </p:cNvPr>
          <p:cNvSpPr/>
          <p:nvPr/>
        </p:nvSpPr>
        <p:spPr bwMode="auto">
          <a:xfrm>
            <a:off x="7723440" y="5494277"/>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5" name="Rectangle 9304">
            <a:extLst>
              <a:ext uri="{FF2B5EF4-FFF2-40B4-BE49-F238E27FC236}">
                <a16:creationId xmlns:a16="http://schemas.microsoft.com/office/drawing/2014/main" id="{FBE79130-1EE5-FC89-9E9A-0E01D185EF26}"/>
              </a:ext>
            </a:extLst>
          </p:cNvPr>
          <p:cNvSpPr/>
          <p:nvPr/>
        </p:nvSpPr>
        <p:spPr bwMode="auto">
          <a:xfrm>
            <a:off x="7764559" y="5682723"/>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6" name="Rectangle 9305">
            <a:extLst>
              <a:ext uri="{FF2B5EF4-FFF2-40B4-BE49-F238E27FC236}">
                <a16:creationId xmlns:a16="http://schemas.microsoft.com/office/drawing/2014/main" id="{E3D3165D-583B-38EF-CC20-1AC78EEB66B8}"/>
              </a:ext>
            </a:extLst>
          </p:cNvPr>
          <p:cNvSpPr/>
          <p:nvPr/>
        </p:nvSpPr>
        <p:spPr bwMode="auto">
          <a:xfrm>
            <a:off x="7572270" y="5865695"/>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7" name="Rectangle 9306">
            <a:extLst>
              <a:ext uri="{FF2B5EF4-FFF2-40B4-BE49-F238E27FC236}">
                <a16:creationId xmlns:a16="http://schemas.microsoft.com/office/drawing/2014/main" id="{8FD2E4D1-EDF9-7F73-22DC-C462F876F4A6}"/>
              </a:ext>
            </a:extLst>
          </p:cNvPr>
          <p:cNvSpPr/>
          <p:nvPr/>
        </p:nvSpPr>
        <p:spPr bwMode="auto">
          <a:xfrm>
            <a:off x="7699015" y="6041187"/>
            <a:ext cx="82001" cy="820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316" name="Straight Connector 9315">
            <a:extLst>
              <a:ext uri="{FF2B5EF4-FFF2-40B4-BE49-F238E27FC236}">
                <a16:creationId xmlns:a16="http://schemas.microsoft.com/office/drawing/2014/main" id="{B6519FBD-F7C5-7DC1-1F80-AD97FCC0BEAD}"/>
              </a:ext>
            </a:extLst>
          </p:cNvPr>
          <p:cNvCxnSpPr>
            <a:cxnSpLocks/>
          </p:cNvCxnSpPr>
          <p:nvPr/>
        </p:nvCxnSpPr>
        <p:spPr bwMode="auto">
          <a:xfrm flipH="1">
            <a:off x="1211583" y="1518882"/>
            <a:ext cx="9292414"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1527428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Change in Target Lesion Size From Baseline (Cohort 1)</a:t>
            </a:r>
            <a:endParaRPr lang="en-US" altLang="en-US" dirty="0"/>
          </a:p>
        </p:txBody>
      </p:sp>
      <p:sp>
        <p:nvSpPr>
          <p:cNvPr id="4" name="Rectangle 3">
            <a:extLst>
              <a:ext uri="{FF2B5EF4-FFF2-40B4-BE49-F238E27FC236}">
                <a16:creationId xmlns:a16="http://schemas.microsoft.com/office/drawing/2014/main" id="{F20D85BC-5C37-6394-9A02-77CBC3C7C78A}"/>
              </a:ext>
            </a:extLst>
          </p:cNvPr>
          <p:cNvSpPr>
            <a:spLocks noGrp="1" noChangeArrowheads="1"/>
          </p:cNvSpPr>
          <p:nvPr>
            <p:ph idx="1"/>
          </p:nvPr>
        </p:nvSpPr>
        <p:spPr>
          <a:xfrm>
            <a:off x="604675" y="1513047"/>
            <a:ext cx="10877529" cy="521993"/>
          </a:xfrm>
        </p:spPr>
        <p:txBody>
          <a:bodyPr/>
          <a:lstStyle/>
          <a:p>
            <a:r>
              <a:rPr lang="en-US" altLang="en-US" dirty="0"/>
              <a:t>Target lesions decreased in 68.4% of patients </a:t>
            </a:r>
          </a:p>
        </p:txBody>
      </p:sp>
      <p:sp>
        <p:nvSpPr>
          <p:cNvPr id="7" name="Text Box 11">
            <a:extLst>
              <a:ext uri="{FF2B5EF4-FFF2-40B4-BE49-F238E27FC236}">
                <a16:creationId xmlns:a16="http://schemas.microsoft.com/office/drawing/2014/main" id="{DB658974-FB6D-3EE5-B366-3A204B38E669}"/>
              </a:ext>
            </a:extLst>
          </p:cNvPr>
          <p:cNvSpPr txBox="1">
            <a:spLocks noChangeArrowheads="1"/>
          </p:cNvSpPr>
          <p:nvPr/>
        </p:nvSpPr>
        <p:spPr bwMode="auto">
          <a:xfrm>
            <a:off x="414339" y="636669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 Harding. Lancet Oncol. 2023;[Epub].</a:t>
            </a:r>
          </a:p>
        </p:txBody>
      </p:sp>
      <p:grpSp>
        <p:nvGrpSpPr>
          <p:cNvPr id="9310" name="Group 9309">
            <a:extLst>
              <a:ext uri="{FF2B5EF4-FFF2-40B4-BE49-F238E27FC236}">
                <a16:creationId xmlns:a16="http://schemas.microsoft.com/office/drawing/2014/main" id="{74C66E39-12FD-6251-8ABF-302F4B3EEE71}"/>
              </a:ext>
            </a:extLst>
          </p:cNvPr>
          <p:cNvGrpSpPr/>
          <p:nvPr/>
        </p:nvGrpSpPr>
        <p:grpSpPr>
          <a:xfrm>
            <a:off x="710640" y="1890560"/>
            <a:ext cx="9546775" cy="4425551"/>
            <a:chOff x="710640" y="1890560"/>
            <a:chExt cx="9546775" cy="4425551"/>
          </a:xfrm>
        </p:grpSpPr>
        <p:sp>
          <p:nvSpPr>
            <p:cNvPr id="3" name="TextBox 2">
              <a:extLst>
                <a:ext uri="{FF2B5EF4-FFF2-40B4-BE49-F238E27FC236}">
                  <a16:creationId xmlns:a16="http://schemas.microsoft.com/office/drawing/2014/main" id="{C9011FAB-B766-055B-F2B2-6FD845653C35}"/>
                </a:ext>
              </a:extLst>
            </p:cNvPr>
            <p:cNvSpPr txBox="1"/>
            <p:nvPr/>
          </p:nvSpPr>
          <p:spPr bwMode="auto">
            <a:xfrm rot="16200000">
              <a:off x="-1050544" y="4019549"/>
              <a:ext cx="3891699" cy="369332"/>
            </a:xfrm>
            <a:prstGeom prst="rect">
              <a:avLst/>
            </a:prstGeom>
            <a:solidFill>
              <a:schemeClr val="tx1"/>
            </a:solidFill>
            <a:ln>
              <a:noFill/>
            </a:ln>
          </p:spPr>
          <p:txBody>
            <a:bodyPr wrap="square" rtlCol="0">
              <a:spAutoFit/>
            </a:bodyPr>
            <a:lstStyle/>
            <a:p>
              <a:pPr algn="ctr"/>
              <a:r>
                <a:rPr lang="en-US" dirty="0">
                  <a:solidFill>
                    <a:schemeClr val="bg1"/>
                  </a:solidFill>
                  <a:effectLst/>
                  <a:latin typeface="Calibri" panose="020F0502020204030204" pitchFamily="34" charset="0"/>
                  <a:cs typeface="Calibri" panose="020F0502020204030204" pitchFamily="34" charset="0"/>
                </a:rPr>
                <a:t>Baseline</a:t>
              </a:r>
              <a:r>
                <a:rPr lang="en-US" dirty="0">
                  <a:solidFill>
                    <a:schemeClr val="bg1"/>
                  </a:solidFill>
                  <a:latin typeface="Calibri" panose="020F0502020204030204" pitchFamily="34" charset="0"/>
                  <a:cs typeface="Calibri" panose="020F0502020204030204" pitchFamily="34" charset="0"/>
                </a:rPr>
                <a:t> (%)</a:t>
              </a:r>
              <a:endParaRPr lang="en-US" dirty="0">
                <a:solidFill>
                  <a:schemeClr val="bg1"/>
                </a:solidFill>
                <a:effectLst/>
                <a:latin typeface="Calibri" panose="020F0502020204030204" pitchFamily="34" charset="0"/>
                <a:cs typeface="Calibri" panose="020F0502020204030204" pitchFamily="34" charset="0"/>
              </a:endParaRPr>
            </a:p>
          </p:txBody>
        </p:sp>
        <p:cxnSp>
          <p:nvCxnSpPr>
            <p:cNvPr id="6" name="Straight Connector 5">
              <a:extLst>
                <a:ext uri="{FF2B5EF4-FFF2-40B4-BE49-F238E27FC236}">
                  <a16:creationId xmlns:a16="http://schemas.microsoft.com/office/drawing/2014/main" id="{07A9CE05-15CA-B1E3-2006-10070A3538F9}"/>
                </a:ext>
              </a:extLst>
            </p:cNvPr>
            <p:cNvCxnSpPr/>
            <p:nvPr/>
          </p:nvCxnSpPr>
          <p:spPr bwMode="auto">
            <a:xfrm>
              <a:off x="1613647" y="4319143"/>
              <a:ext cx="8606118" cy="0"/>
            </a:xfrm>
            <a:prstGeom prst="line">
              <a:avLst/>
            </a:prstGeom>
            <a:noFill/>
            <a:ln w="28575" cap="flat" cmpd="sng" algn="ctr">
              <a:solidFill>
                <a:schemeClr val="bg1"/>
              </a:solidFill>
              <a:prstDash val="solid"/>
              <a:round/>
              <a:headEnd type="none" w="med" len="med"/>
              <a:tailEnd type="none" w="med" len="med"/>
            </a:ln>
            <a:effectLst/>
          </p:spPr>
        </p:cxnSp>
        <p:grpSp>
          <p:nvGrpSpPr>
            <p:cNvPr id="8" name="Group 7">
              <a:extLst>
                <a:ext uri="{FF2B5EF4-FFF2-40B4-BE49-F238E27FC236}">
                  <a16:creationId xmlns:a16="http://schemas.microsoft.com/office/drawing/2014/main" id="{B482DE36-B358-6D53-130C-4914EEB710BA}"/>
                </a:ext>
              </a:extLst>
            </p:cNvPr>
            <p:cNvGrpSpPr/>
            <p:nvPr/>
          </p:nvGrpSpPr>
          <p:grpSpPr>
            <a:xfrm>
              <a:off x="890760" y="1890560"/>
              <a:ext cx="722887" cy="4425551"/>
              <a:chOff x="890760" y="1432620"/>
              <a:chExt cx="722887" cy="4425551"/>
            </a:xfrm>
          </p:grpSpPr>
          <p:cxnSp>
            <p:nvCxnSpPr>
              <p:cNvPr id="9276" name="Straight Connector 9275">
                <a:extLst>
                  <a:ext uri="{FF2B5EF4-FFF2-40B4-BE49-F238E27FC236}">
                    <a16:creationId xmlns:a16="http://schemas.microsoft.com/office/drawing/2014/main" id="{3F585296-12B4-2A5E-5550-6AF0B753D6F2}"/>
                  </a:ext>
                </a:extLst>
              </p:cNvPr>
              <p:cNvCxnSpPr>
                <a:cxnSpLocks/>
              </p:cNvCxnSpPr>
              <p:nvPr/>
            </p:nvCxnSpPr>
            <p:spPr bwMode="auto">
              <a:xfrm>
                <a:off x="1598279" y="1617286"/>
                <a:ext cx="0" cy="4076583"/>
              </a:xfrm>
              <a:prstGeom prst="line">
                <a:avLst/>
              </a:prstGeom>
              <a:noFill/>
              <a:ln w="28575" cap="flat" cmpd="sng" algn="ctr">
                <a:solidFill>
                  <a:schemeClr val="bg1"/>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0410D704-DE06-65BA-2382-12EFBDDFAD8C}"/>
                  </a:ext>
                </a:extLst>
              </p:cNvPr>
              <p:cNvCxnSpPr>
                <a:cxnSpLocks/>
              </p:cNvCxnSpPr>
              <p:nvPr/>
            </p:nvCxnSpPr>
            <p:spPr bwMode="auto">
              <a:xfrm>
                <a:off x="1494352" y="1996899"/>
                <a:ext cx="89835" cy="0"/>
              </a:xfrm>
              <a:prstGeom prst="line">
                <a:avLst/>
              </a:prstGeom>
              <a:noFill/>
              <a:ln w="28575" cap="flat" cmpd="sng" algn="ctr">
                <a:solidFill>
                  <a:schemeClr val="bg1"/>
                </a:solidFill>
                <a:prstDash val="solid"/>
                <a:round/>
                <a:headEnd type="none" w="med" len="med"/>
                <a:tailEnd type="none" w="med" len="med"/>
              </a:ln>
              <a:effectLst/>
            </p:spPr>
          </p:cxnSp>
          <p:cxnSp>
            <p:nvCxnSpPr>
              <p:cNvPr id="9278" name="Straight Connector 9277">
                <a:extLst>
                  <a:ext uri="{FF2B5EF4-FFF2-40B4-BE49-F238E27FC236}">
                    <a16:creationId xmlns:a16="http://schemas.microsoft.com/office/drawing/2014/main" id="{7D6A6B03-12C2-A828-9D63-DB44570C25D1}"/>
                  </a:ext>
                </a:extLst>
              </p:cNvPr>
              <p:cNvCxnSpPr>
                <a:cxnSpLocks/>
              </p:cNvCxnSpPr>
              <p:nvPr/>
            </p:nvCxnSpPr>
            <p:spPr bwMode="auto">
              <a:xfrm>
                <a:off x="1494352" y="2369305"/>
                <a:ext cx="89835" cy="0"/>
              </a:xfrm>
              <a:prstGeom prst="line">
                <a:avLst/>
              </a:prstGeom>
              <a:noFill/>
              <a:ln w="28575" cap="flat" cmpd="sng" algn="ctr">
                <a:solidFill>
                  <a:schemeClr val="bg1"/>
                </a:solidFill>
                <a:prstDash val="solid"/>
                <a:round/>
                <a:headEnd type="none" w="med" len="med"/>
                <a:tailEnd type="none" w="med" len="med"/>
              </a:ln>
              <a:effectLst/>
            </p:spPr>
          </p:cxnSp>
          <p:cxnSp>
            <p:nvCxnSpPr>
              <p:cNvPr id="9279" name="Straight Connector 9278">
                <a:extLst>
                  <a:ext uri="{FF2B5EF4-FFF2-40B4-BE49-F238E27FC236}">
                    <a16:creationId xmlns:a16="http://schemas.microsoft.com/office/drawing/2014/main" id="{9EC16D7C-3549-9681-4CBB-89F940D5E13B}"/>
                  </a:ext>
                </a:extLst>
              </p:cNvPr>
              <p:cNvCxnSpPr>
                <a:cxnSpLocks/>
              </p:cNvCxnSpPr>
              <p:nvPr/>
            </p:nvCxnSpPr>
            <p:spPr bwMode="auto">
              <a:xfrm>
                <a:off x="1494352" y="2741712"/>
                <a:ext cx="89835" cy="0"/>
              </a:xfrm>
              <a:prstGeom prst="line">
                <a:avLst/>
              </a:prstGeom>
              <a:noFill/>
              <a:ln w="28575" cap="flat" cmpd="sng" algn="ctr">
                <a:solidFill>
                  <a:schemeClr val="bg1"/>
                </a:solidFill>
                <a:prstDash val="solid"/>
                <a:round/>
                <a:headEnd type="none" w="med" len="med"/>
                <a:tailEnd type="none" w="med" len="med"/>
              </a:ln>
              <a:effectLst/>
            </p:spPr>
          </p:cxnSp>
          <p:cxnSp>
            <p:nvCxnSpPr>
              <p:cNvPr id="9280" name="Straight Connector 9279">
                <a:extLst>
                  <a:ext uri="{FF2B5EF4-FFF2-40B4-BE49-F238E27FC236}">
                    <a16:creationId xmlns:a16="http://schemas.microsoft.com/office/drawing/2014/main" id="{A227BF86-B483-2206-DA90-983F4A8C928D}"/>
                  </a:ext>
                </a:extLst>
              </p:cNvPr>
              <p:cNvCxnSpPr>
                <a:cxnSpLocks/>
              </p:cNvCxnSpPr>
              <p:nvPr/>
            </p:nvCxnSpPr>
            <p:spPr bwMode="auto">
              <a:xfrm>
                <a:off x="1494352" y="3114118"/>
                <a:ext cx="89835" cy="0"/>
              </a:xfrm>
              <a:prstGeom prst="line">
                <a:avLst/>
              </a:prstGeom>
              <a:noFill/>
              <a:ln w="28575" cap="flat" cmpd="sng" algn="ctr">
                <a:solidFill>
                  <a:schemeClr val="bg1"/>
                </a:solidFill>
                <a:prstDash val="solid"/>
                <a:round/>
                <a:headEnd type="none" w="med" len="med"/>
                <a:tailEnd type="none" w="med" len="med"/>
              </a:ln>
              <a:effectLst/>
            </p:spPr>
          </p:cxnSp>
          <p:cxnSp>
            <p:nvCxnSpPr>
              <p:cNvPr id="9281" name="Straight Connector 9280">
                <a:extLst>
                  <a:ext uri="{FF2B5EF4-FFF2-40B4-BE49-F238E27FC236}">
                    <a16:creationId xmlns:a16="http://schemas.microsoft.com/office/drawing/2014/main" id="{B2BE4E5E-2B1B-EA59-D575-743552D221AA}"/>
                  </a:ext>
                </a:extLst>
              </p:cNvPr>
              <p:cNvCxnSpPr>
                <a:cxnSpLocks/>
              </p:cNvCxnSpPr>
              <p:nvPr/>
            </p:nvCxnSpPr>
            <p:spPr bwMode="auto">
              <a:xfrm>
                <a:off x="1494352" y="3486525"/>
                <a:ext cx="89835" cy="0"/>
              </a:xfrm>
              <a:prstGeom prst="line">
                <a:avLst/>
              </a:prstGeom>
              <a:noFill/>
              <a:ln w="28575" cap="flat" cmpd="sng" algn="ctr">
                <a:solidFill>
                  <a:schemeClr val="bg1"/>
                </a:solidFill>
                <a:prstDash val="solid"/>
                <a:round/>
                <a:headEnd type="none" w="med" len="med"/>
                <a:tailEnd type="none" w="med" len="med"/>
              </a:ln>
              <a:effectLst/>
            </p:spPr>
          </p:cxnSp>
          <p:cxnSp>
            <p:nvCxnSpPr>
              <p:cNvPr id="9282" name="Straight Connector 9281">
                <a:extLst>
                  <a:ext uri="{FF2B5EF4-FFF2-40B4-BE49-F238E27FC236}">
                    <a16:creationId xmlns:a16="http://schemas.microsoft.com/office/drawing/2014/main" id="{8E8515F9-92C8-7D33-7CAC-816849998ED1}"/>
                  </a:ext>
                </a:extLst>
              </p:cNvPr>
              <p:cNvCxnSpPr>
                <a:cxnSpLocks/>
              </p:cNvCxnSpPr>
              <p:nvPr/>
            </p:nvCxnSpPr>
            <p:spPr bwMode="auto">
              <a:xfrm>
                <a:off x="1494352" y="3858931"/>
                <a:ext cx="89835" cy="0"/>
              </a:xfrm>
              <a:prstGeom prst="line">
                <a:avLst/>
              </a:prstGeom>
              <a:noFill/>
              <a:ln w="28575" cap="flat" cmpd="sng" algn="ctr">
                <a:solidFill>
                  <a:schemeClr val="bg1"/>
                </a:solidFill>
                <a:prstDash val="solid"/>
                <a:round/>
                <a:headEnd type="none" w="med" len="med"/>
                <a:tailEnd type="none" w="med" len="med"/>
              </a:ln>
              <a:effectLst/>
            </p:spPr>
          </p:cxnSp>
          <p:sp>
            <p:nvSpPr>
              <p:cNvPr id="9283" name="TextBox 9282">
                <a:extLst>
                  <a:ext uri="{FF2B5EF4-FFF2-40B4-BE49-F238E27FC236}">
                    <a16:creationId xmlns:a16="http://schemas.microsoft.com/office/drawing/2014/main" id="{CF6ECE1F-E997-7A03-7144-B8D8CEA71CCA}"/>
                  </a:ext>
                </a:extLst>
              </p:cNvPr>
              <p:cNvSpPr txBox="1"/>
              <p:nvPr/>
            </p:nvSpPr>
            <p:spPr bwMode="auto">
              <a:xfrm>
                <a:off x="890760" y="1808338"/>
                <a:ext cx="6557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9284" name="TextBox 9283">
                <a:extLst>
                  <a:ext uri="{FF2B5EF4-FFF2-40B4-BE49-F238E27FC236}">
                    <a16:creationId xmlns:a16="http://schemas.microsoft.com/office/drawing/2014/main" id="{C854716A-D496-691B-A233-EC4B3048D066}"/>
                  </a:ext>
                </a:extLst>
              </p:cNvPr>
              <p:cNvSpPr txBox="1"/>
              <p:nvPr/>
            </p:nvSpPr>
            <p:spPr bwMode="auto">
              <a:xfrm>
                <a:off x="1034006" y="2177619"/>
                <a:ext cx="5125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9285" name="TextBox 9284">
                <a:extLst>
                  <a:ext uri="{FF2B5EF4-FFF2-40B4-BE49-F238E27FC236}">
                    <a16:creationId xmlns:a16="http://schemas.microsoft.com/office/drawing/2014/main" id="{F4C3AA3D-9765-B215-1D5B-FB0CF568EE4F}"/>
                  </a:ext>
                </a:extLst>
              </p:cNvPr>
              <p:cNvSpPr txBox="1"/>
              <p:nvPr/>
            </p:nvSpPr>
            <p:spPr bwMode="auto">
              <a:xfrm>
                <a:off x="1034006" y="2550025"/>
                <a:ext cx="5125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9286" name="TextBox 9285">
                <a:extLst>
                  <a:ext uri="{FF2B5EF4-FFF2-40B4-BE49-F238E27FC236}">
                    <a16:creationId xmlns:a16="http://schemas.microsoft.com/office/drawing/2014/main" id="{843D478A-E7C2-4762-F168-72FA3279FEB6}"/>
                  </a:ext>
                </a:extLst>
              </p:cNvPr>
              <p:cNvSpPr txBox="1"/>
              <p:nvPr/>
            </p:nvSpPr>
            <p:spPr bwMode="auto">
              <a:xfrm>
                <a:off x="1034006" y="2915915"/>
                <a:ext cx="5125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9287" name="TextBox 9286">
                <a:extLst>
                  <a:ext uri="{FF2B5EF4-FFF2-40B4-BE49-F238E27FC236}">
                    <a16:creationId xmlns:a16="http://schemas.microsoft.com/office/drawing/2014/main" id="{F681C2A2-5131-80A8-565A-9837767CE30B}"/>
                  </a:ext>
                </a:extLst>
              </p:cNvPr>
              <p:cNvSpPr txBox="1"/>
              <p:nvPr/>
            </p:nvSpPr>
            <p:spPr bwMode="auto">
              <a:xfrm>
                <a:off x="1034006" y="3285196"/>
                <a:ext cx="5125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288" name="TextBox 9287">
                <a:extLst>
                  <a:ext uri="{FF2B5EF4-FFF2-40B4-BE49-F238E27FC236}">
                    <a16:creationId xmlns:a16="http://schemas.microsoft.com/office/drawing/2014/main" id="{09557DFA-18CC-16E1-477B-7B86E38355CE}"/>
                  </a:ext>
                </a:extLst>
              </p:cNvPr>
              <p:cNvSpPr txBox="1"/>
              <p:nvPr/>
            </p:nvSpPr>
            <p:spPr bwMode="auto">
              <a:xfrm>
                <a:off x="1177250" y="3657602"/>
                <a:ext cx="369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nvGrpSpPr>
              <p:cNvPr id="9289" name="Group 9288">
                <a:extLst>
                  <a:ext uri="{FF2B5EF4-FFF2-40B4-BE49-F238E27FC236}">
                    <a16:creationId xmlns:a16="http://schemas.microsoft.com/office/drawing/2014/main" id="{7847FBDB-8EA3-84DF-B7A7-7B629275548F}"/>
                  </a:ext>
                </a:extLst>
              </p:cNvPr>
              <p:cNvGrpSpPr/>
              <p:nvPr/>
            </p:nvGrpSpPr>
            <p:grpSpPr>
              <a:xfrm>
                <a:off x="890761" y="4011981"/>
                <a:ext cx="715197" cy="1846190"/>
                <a:chOff x="2020168" y="1537381"/>
                <a:chExt cx="750880" cy="3140550"/>
              </a:xfrm>
            </p:grpSpPr>
            <p:grpSp>
              <p:nvGrpSpPr>
                <p:cNvPr id="9293" name="Group 9292">
                  <a:extLst>
                    <a:ext uri="{FF2B5EF4-FFF2-40B4-BE49-F238E27FC236}">
                      <a16:creationId xmlns:a16="http://schemas.microsoft.com/office/drawing/2014/main" id="{28EB46A7-009B-42A2-685E-51B0B2162EBD}"/>
                    </a:ext>
                  </a:extLst>
                </p:cNvPr>
                <p:cNvGrpSpPr/>
                <p:nvPr/>
              </p:nvGrpSpPr>
              <p:grpSpPr>
                <a:xfrm>
                  <a:off x="2676731" y="1858142"/>
                  <a:ext cx="94317" cy="2533998"/>
                  <a:chOff x="2658793" y="1927274"/>
                  <a:chExt cx="112542" cy="2267712"/>
                </a:xfrm>
              </p:grpSpPr>
              <p:cxnSp>
                <p:nvCxnSpPr>
                  <p:cNvPr id="9299" name="Straight Connector 9298">
                    <a:extLst>
                      <a:ext uri="{FF2B5EF4-FFF2-40B4-BE49-F238E27FC236}">
                        <a16:creationId xmlns:a16="http://schemas.microsoft.com/office/drawing/2014/main" id="{DF1E1A85-6B9F-8050-9D36-3CCCD6D2AF4D}"/>
                      </a:ext>
                    </a:extLst>
                  </p:cNvPr>
                  <p:cNvCxnSpPr>
                    <a:cxnSpLocks/>
                  </p:cNvCxnSpPr>
                  <p:nvPr/>
                </p:nvCxnSpPr>
                <p:spPr bwMode="auto">
                  <a:xfrm>
                    <a:off x="2658793" y="1927274"/>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9300" name="Straight Connector 9299">
                    <a:extLst>
                      <a:ext uri="{FF2B5EF4-FFF2-40B4-BE49-F238E27FC236}">
                        <a16:creationId xmlns:a16="http://schemas.microsoft.com/office/drawing/2014/main" id="{7F8A1676-8474-9E50-1E33-AF5C8F683ECD}"/>
                      </a:ext>
                    </a:extLst>
                  </p:cNvPr>
                  <p:cNvCxnSpPr>
                    <a:cxnSpLocks/>
                  </p:cNvCxnSpPr>
                  <p:nvPr/>
                </p:nvCxnSpPr>
                <p:spPr bwMode="auto">
                  <a:xfrm>
                    <a:off x="2658793" y="2494202"/>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9301" name="Straight Connector 9300">
                    <a:extLst>
                      <a:ext uri="{FF2B5EF4-FFF2-40B4-BE49-F238E27FC236}">
                        <a16:creationId xmlns:a16="http://schemas.microsoft.com/office/drawing/2014/main" id="{D44F0C88-98CB-E0B4-4C9B-58AA4603FDDD}"/>
                      </a:ext>
                    </a:extLst>
                  </p:cNvPr>
                  <p:cNvCxnSpPr>
                    <a:cxnSpLocks/>
                  </p:cNvCxnSpPr>
                  <p:nvPr/>
                </p:nvCxnSpPr>
                <p:spPr bwMode="auto">
                  <a:xfrm>
                    <a:off x="2658793" y="3061130"/>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9302" name="Straight Connector 9301">
                    <a:extLst>
                      <a:ext uri="{FF2B5EF4-FFF2-40B4-BE49-F238E27FC236}">
                        <a16:creationId xmlns:a16="http://schemas.microsoft.com/office/drawing/2014/main" id="{B30F4C91-2E09-7E8F-6DF5-61DE3E0E31AD}"/>
                      </a:ext>
                    </a:extLst>
                  </p:cNvPr>
                  <p:cNvCxnSpPr>
                    <a:cxnSpLocks/>
                  </p:cNvCxnSpPr>
                  <p:nvPr/>
                </p:nvCxnSpPr>
                <p:spPr bwMode="auto">
                  <a:xfrm>
                    <a:off x="2658793" y="3628058"/>
                    <a:ext cx="112542" cy="0"/>
                  </a:xfrm>
                  <a:prstGeom prst="line">
                    <a:avLst/>
                  </a:prstGeom>
                  <a:noFill/>
                  <a:ln w="28575" cap="flat" cmpd="sng" algn="ctr">
                    <a:solidFill>
                      <a:schemeClr val="bg1"/>
                    </a:solidFill>
                    <a:prstDash val="solid"/>
                    <a:round/>
                    <a:headEnd type="none" w="med" len="med"/>
                    <a:tailEnd type="none" w="med" len="med"/>
                  </a:ln>
                  <a:effectLst/>
                </p:spPr>
              </p:cxnSp>
              <p:cxnSp>
                <p:nvCxnSpPr>
                  <p:cNvPr id="9303" name="Straight Connector 9302">
                    <a:extLst>
                      <a:ext uri="{FF2B5EF4-FFF2-40B4-BE49-F238E27FC236}">
                        <a16:creationId xmlns:a16="http://schemas.microsoft.com/office/drawing/2014/main" id="{A1E78B60-436A-A05B-64B0-64ACE550B650}"/>
                      </a:ext>
                    </a:extLst>
                  </p:cNvPr>
                  <p:cNvCxnSpPr>
                    <a:cxnSpLocks/>
                  </p:cNvCxnSpPr>
                  <p:nvPr/>
                </p:nvCxnSpPr>
                <p:spPr bwMode="auto">
                  <a:xfrm>
                    <a:off x="2658793" y="4194986"/>
                    <a:ext cx="112542" cy="0"/>
                  </a:xfrm>
                  <a:prstGeom prst="line">
                    <a:avLst/>
                  </a:prstGeom>
                  <a:noFill/>
                  <a:ln w="28575" cap="flat" cmpd="sng" algn="ctr">
                    <a:solidFill>
                      <a:schemeClr val="bg1"/>
                    </a:solidFill>
                    <a:prstDash val="solid"/>
                    <a:round/>
                    <a:headEnd type="none" w="med" len="med"/>
                    <a:tailEnd type="none" w="med" len="med"/>
                  </a:ln>
                  <a:effectLst/>
                </p:spPr>
              </p:cxnSp>
            </p:grpSp>
            <p:sp>
              <p:nvSpPr>
                <p:cNvPr id="9294" name="TextBox 9293">
                  <a:extLst>
                    <a:ext uri="{FF2B5EF4-FFF2-40B4-BE49-F238E27FC236}">
                      <a16:creationId xmlns:a16="http://schemas.microsoft.com/office/drawing/2014/main" id="{B706B7F4-3AA7-9B4A-B064-2344491F3BC5}"/>
                    </a:ext>
                  </a:extLst>
                </p:cNvPr>
                <p:cNvSpPr txBox="1"/>
                <p:nvPr/>
              </p:nvSpPr>
              <p:spPr bwMode="auto">
                <a:xfrm>
                  <a:off x="2043024" y="1537381"/>
                  <a:ext cx="688502"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9295" name="TextBox 9294">
                  <a:extLst>
                    <a:ext uri="{FF2B5EF4-FFF2-40B4-BE49-F238E27FC236}">
                      <a16:creationId xmlns:a16="http://schemas.microsoft.com/office/drawing/2014/main" id="{455A3466-34BA-C10A-606D-92F00AC278C9}"/>
                    </a:ext>
                  </a:extLst>
                </p:cNvPr>
                <p:cNvSpPr txBox="1"/>
                <p:nvPr/>
              </p:nvSpPr>
              <p:spPr bwMode="auto">
                <a:xfrm>
                  <a:off x="2193417" y="2165564"/>
                  <a:ext cx="538108"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9296" name="TextBox 9295">
                  <a:extLst>
                    <a:ext uri="{FF2B5EF4-FFF2-40B4-BE49-F238E27FC236}">
                      <a16:creationId xmlns:a16="http://schemas.microsoft.com/office/drawing/2014/main" id="{F085E833-684D-5A90-AD36-9D88A309329D}"/>
                    </a:ext>
                  </a:extLst>
                </p:cNvPr>
                <p:cNvSpPr txBox="1"/>
                <p:nvPr/>
              </p:nvSpPr>
              <p:spPr bwMode="auto">
                <a:xfrm>
                  <a:off x="2193417" y="2799063"/>
                  <a:ext cx="538108"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9297" name="TextBox 9296">
                  <a:extLst>
                    <a:ext uri="{FF2B5EF4-FFF2-40B4-BE49-F238E27FC236}">
                      <a16:creationId xmlns:a16="http://schemas.microsoft.com/office/drawing/2014/main" id="{7AF98669-BD2A-1E53-8505-121E874A4404}"/>
                    </a:ext>
                  </a:extLst>
                </p:cNvPr>
                <p:cNvSpPr txBox="1"/>
                <p:nvPr/>
              </p:nvSpPr>
              <p:spPr bwMode="auto">
                <a:xfrm>
                  <a:off x="2193417" y="3421478"/>
                  <a:ext cx="538108"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9298" name="TextBox 9297">
                  <a:extLst>
                    <a:ext uri="{FF2B5EF4-FFF2-40B4-BE49-F238E27FC236}">
                      <a16:creationId xmlns:a16="http://schemas.microsoft.com/office/drawing/2014/main" id="{A91EC5AD-E9D1-D870-6E37-2158421B8A45}"/>
                    </a:ext>
                  </a:extLst>
                </p:cNvPr>
                <p:cNvSpPr txBox="1"/>
                <p:nvPr/>
              </p:nvSpPr>
              <p:spPr bwMode="auto">
                <a:xfrm>
                  <a:off x="2020168" y="4049661"/>
                  <a:ext cx="711357" cy="628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grpSp>
          <p:cxnSp>
            <p:nvCxnSpPr>
              <p:cNvPr id="9290" name="Straight Connector 9289">
                <a:extLst>
                  <a:ext uri="{FF2B5EF4-FFF2-40B4-BE49-F238E27FC236}">
                    <a16:creationId xmlns:a16="http://schemas.microsoft.com/office/drawing/2014/main" id="{DFAB839F-623A-5269-8C9B-29419B3355E8}"/>
                  </a:ext>
                </a:extLst>
              </p:cNvPr>
              <p:cNvCxnSpPr>
                <a:cxnSpLocks/>
              </p:cNvCxnSpPr>
              <p:nvPr/>
            </p:nvCxnSpPr>
            <p:spPr bwMode="auto">
              <a:xfrm>
                <a:off x="1494352" y="1621181"/>
                <a:ext cx="119295" cy="0"/>
              </a:xfrm>
              <a:prstGeom prst="line">
                <a:avLst/>
              </a:prstGeom>
              <a:noFill/>
              <a:ln w="28575" cap="flat" cmpd="sng" algn="ctr">
                <a:solidFill>
                  <a:schemeClr val="bg1"/>
                </a:solidFill>
                <a:prstDash val="solid"/>
                <a:round/>
                <a:headEnd type="none" w="med" len="med"/>
                <a:tailEnd type="none" w="med" len="med"/>
              </a:ln>
              <a:effectLst/>
            </p:spPr>
          </p:cxnSp>
          <p:cxnSp>
            <p:nvCxnSpPr>
              <p:cNvPr id="9291" name="Straight Connector 9290">
                <a:extLst>
                  <a:ext uri="{FF2B5EF4-FFF2-40B4-BE49-F238E27FC236}">
                    <a16:creationId xmlns:a16="http://schemas.microsoft.com/office/drawing/2014/main" id="{4B21CA57-FA22-A9CE-CF7E-4F7C031B7C14}"/>
                  </a:ext>
                </a:extLst>
              </p:cNvPr>
              <p:cNvCxnSpPr>
                <a:cxnSpLocks/>
              </p:cNvCxnSpPr>
              <p:nvPr/>
            </p:nvCxnSpPr>
            <p:spPr bwMode="auto">
              <a:xfrm>
                <a:off x="1494352" y="1993587"/>
                <a:ext cx="89835" cy="0"/>
              </a:xfrm>
              <a:prstGeom prst="line">
                <a:avLst/>
              </a:prstGeom>
              <a:noFill/>
              <a:ln w="28575" cap="flat" cmpd="sng" algn="ctr">
                <a:solidFill>
                  <a:schemeClr val="bg1"/>
                </a:solidFill>
                <a:prstDash val="solid"/>
                <a:round/>
                <a:headEnd type="none" w="med" len="med"/>
                <a:tailEnd type="none" w="med" len="med"/>
              </a:ln>
              <a:effectLst/>
            </p:spPr>
          </p:cxnSp>
          <p:sp>
            <p:nvSpPr>
              <p:cNvPr id="9292" name="TextBox 9291">
                <a:extLst>
                  <a:ext uri="{FF2B5EF4-FFF2-40B4-BE49-F238E27FC236}">
                    <a16:creationId xmlns:a16="http://schemas.microsoft.com/office/drawing/2014/main" id="{3D4A323A-FD55-8798-941B-B342AB2AF996}"/>
                  </a:ext>
                </a:extLst>
              </p:cNvPr>
              <p:cNvSpPr txBox="1"/>
              <p:nvPr/>
            </p:nvSpPr>
            <p:spPr bwMode="auto">
              <a:xfrm>
                <a:off x="890760" y="1432620"/>
                <a:ext cx="6557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120</a:t>
                </a:r>
              </a:p>
            </p:txBody>
          </p:sp>
        </p:grpSp>
        <p:sp>
          <p:nvSpPr>
            <p:cNvPr id="9" name="Rectangle 8">
              <a:extLst>
                <a:ext uri="{FF2B5EF4-FFF2-40B4-BE49-F238E27FC236}">
                  <a16:creationId xmlns:a16="http://schemas.microsoft.com/office/drawing/2014/main" id="{B131B702-FCE9-980E-1334-3998A327D24E}"/>
                </a:ext>
              </a:extLst>
            </p:cNvPr>
            <p:cNvSpPr/>
            <p:nvPr/>
          </p:nvSpPr>
          <p:spPr bwMode="auto">
            <a:xfrm>
              <a:off x="1942070" y="3339968"/>
              <a:ext cx="100584" cy="98228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0" name="Rectangle 9">
              <a:extLst>
                <a:ext uri="{FF2B5EF4-FFF2-40B4-BE49-F238E27FC236}">
                  <a16:creationId xmlns:a16="http://schemas.microsoft.com/office/drawing/2014/main" id="{147133CF-4019-E4A4-1F63-DC8955E41896}"/>
                </a:ext>
              </a:extLst>
            </p:cNvPr>
            <p:cNvSpPr/>
            <p:nvPr/>
          </p:nvSpPr>
          <p:spPr bwMode="auto">
            <a:xfrm>
              <a:off x="2044513" y="3495530"/>
              <a:ext cx="100584" cy="83324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1" name="Rectangle 10">
              <a:extLst>
                <a:ext uri="{FF2B5EF4-FFF2-40B4-BE49-F238E27FC236}">
                  <a16:creationId xmlns:a16="http://schemas.microsoft.com/office/drawing/2014/main" id="{6747AC51-D117-C334-ECE6-48DA4B751E7A}"/>
                </a:ext>
              </a:extLst>
            </p:cNvPr>
            <p:cNvSpPr/>
            <p:nvPr/>
          </p:nvSpPr>
          <p:spPr bwMode="auto">
            <a:xfrm>
              <a:off x="2146956" y="3624532"/>
              <a:ext cx="100584" cy="7042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2" name="Rectangle 11">
              <a:extLst>
                <a:ext uri="{FF2B5EF4-FFF2-40B4-BE49-F238E27FC236}">
                  <a16:creationId xmlns:a16="http://schemas.microsoft.com/office/drawing/2014/main" id="{59FD2924-BB7D-6896-C619-E857585AD54C}"/>
                </a:ext>
              </a:extLst>
            </p:cNvPr>
            <p:cNvSpPr/>
            <p:nvPr/>
          </p:nvSpPr>
          <p:spPr bwMode="auto">
            <a:xfrm>
              <a:off x="2651585" y="3878743"/>
              <a:ext cx="100584" cy="443507"/>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3" name="Rectangle 12">
              <a:extLst>
                <a:ext uri="{FF2B5EF4-FFF2-40B4-BE49-F238E27FC236}">
                  <a16:creationId xmlns:a16="http://schemas.microsoft.com/office/drawing/2014/main" id="{6028779F-B9AD-7C35-590B-CFF907C6958B}"/>
                </a:ext>
              </a:extLst>
            </p:cNvPr>
            <p:cNvSpPr/>
            <p:nvPr/>
          </p:nvSpPr>
          <p:spPr bwMode="auto">
            <a:xfrm>
              <a:off x="2853769" y="3962362"/>
              <a:ext cx="94609" cy="36641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 name="Rectangle 13">
              <a:extLst>
                <a:ext uri="{FF2B5EF4-FFF2-40B4-BE49-F238E27FC236}">
                  <a16:creationId xmlns:a16="http://schemas.microsoft.com/office/drawing/2014/main" id="{D06704DA-93A6-2B34-C504-CAA323FCEE35}"/>
                </a:ext>
              </a:extLst>
            </p:cNvPr>
            <p:cNvSpPr/>
            <p:nvPr/>
          </p:nvSpPr>
          <p:spPr bwMode="auto">
            <a:xfrm>
              <a:off x="2949819" y="3962362"/>
              <a:ext cx="94609" cy="36641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5" name="Rectangle 14">
              <a:extLst>
                <a:ext uri="{FF2B5EF4-FFF2-40B4-BE49-F238E27FC236}">
                  <a16:creationId xmlns:a16="http://schemas.microsoft.com/office/drawing/2014/main" id="{863DF731-2D4A-142F-5115-069EDB659DB5}"/>
                </a:ext>
              </a:extLst>
            </p:cNvPr>
            <p:cNvSpPr/>
            <p:nvPr/>
          </p:nvSpPr>
          <p:spPr bwMode="auto">
            <a:xfrm>
              <a:off x="3048715" y="4088989"/>
              <a:ext cx="100584" cy="23978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 name="Rectangle 15">
              <a:extLst>
                <a:ext uri="{FF2B5EF4-FFF2-40B4-BE49-F238E27FC236}">
                  <a16:creationId xmlns:a16="http://schemas.microsoft.com/office/drawing/2014/main" id="{56218908-C8FF-925E-2589-4B6A61EA70D5}"/>
                </a:ext>
              </a:extLst>
            </p:cNvPr>
            <p:cNvSpPr/>
            <p:nvPr/>
          </p:nvSpPr>
          <p:spPr bwMode="auto">
            <a:xfrm>
              <a:off x="3343612" y="4205981"/>
              <a:ext cx="94609" cy="12279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7" name="Rectangle 16">
              <a:extLst>
                <a:ext uri="{FF2B5EF4-FFF2-40B4-BE49-F238E27FC236}">
                  <a16:creationId xmlns:a16="http://schemas.microsoft.com/office/drawing/2014/main" id="{B57C4B8E-1048-8EA9-5616-1A6459FE991B}"/>
                </a:ext>
              </a:extLst>
            </p:cNvPr>
            <p:cNvSpPr/>
            <p:nvPr/>
          </p:nvSpPr>
          <p:spPr bwMode="auto">
            <a:xfrm>
              <a:off x="3535950" y="4275874"/>
              <a:ext cx="100584" cy="5289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8" name="Rectangle 17">
              <a:extLst>
                <a:ext uri="{FF2B5EF4-FFF2-40B4-BE49-F238E27FC236}">
                  <a16:creationId xmlns:a16="http://schemas.microsoft.com/office/drawing/2014/main" id="{E3936E09-2367-34DB-1AA3-85AFB7A26234}"/>
                </a:ext>
              </a:extLst>
            </p:cNvPr>
            <p:cNvSpPr/>
            <p:nvPr/>
          </p:nvSpPr>
          <p:spPr bwMode="auto">
            <a:xfrm>
              <a:off x="3640019" y="4296360"/>
              <a:ext cx="100584" cy="274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9" name="Rectangle 18">
              <a:extLst>
                <a:ext uri="{FF2B5EF4-FFF2-40B4-BE49-F238E27FC236}">
                  <a16:creationId xmlns:a16="http://schemas.microsoft.com/office/drawing/2014/main" id="{80CDA10A-6842-A8B1-2DBC-C749D45FB0B4}"/>
                </a:ext>
              </a:extLst>
            </p:cNvPr>
            <p:cNvSpPr/>
            <p:nvPr/>
          </p:nvSpPr>
          <p:spPr bwMode="auto">
            <a:xfrm>
              <a:off x="3735269" y="4296360"/>
              <a:ext cx="100584" cy="2743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0" name="Rectangle 19">
              <a:extLst>
                <a:ext uri="{FF2B5EF4-FFF2-40B4-BE49-F238E27FC236}">
                  <a16:creationId xmlns:a16="http://schemas.microsoft.com/office/drawing/2014/main" id="{B7504AEA-E40A-2DC6-396F-81EC3BDB2274}"/>
                </a:ext>
              </a:extLst>
            </p:cNvPr>
            <p:cNvSpPr/>
            <p:nvPr/>
          </p:nvSpPr>
          <p:spPr bwMode="auto">
            <a:xfrm>
              <a:off x="3834697" y="4296360"/>
              <a:ext cx="100584" cy="27432"/>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1" name="Rectangle 20">
              <a:extLst>
                <a:ext uri="{FF2B5EF4-FFF2-40B4-BE49-F238E27FC236}">
                  <a16:creationId xmlns:a16="http://schemas.microsoft.com/office/drawing/2014/main" id="{34E4B60F-8A32-3F2B-DAEC-185B62D8CB79}"/>
                </a:ext>
              </a:extLst>
            </p:cNvPr>
            <p:cNvSpPr/>
            <p:nvPr/>
          </p:nvSpPr>
          <p:spPr bwMode="auto">
            <a:xfrm>
              <a:off x="4174422" y="4318585"/>
              <a:ext cx="100584" cy="27432"/>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2" name="Rectangle 21">
              <a:extLst>
                <a:ext uri="{FF2B5EF4-FFF2-40B4-BE49-F238E27FC236}">
                  <a16:creationId xmlns:a16="http://schemas.microsoft.com/office/drawing/2014/main" id="{B97B9E6B-95F5-67F0-9EE7-79EB133834A6}"/>
                </a:ext>
              </a:extLst>
            </p:cNvPr>
            <p:cNvSpPr/>
            <p:nvPr/>
          </p:nvSpPr>
          <p:spPr bwMode="auto">
            <a:xfrm>
              <a:off x="4272847" y="4318584"/>
              <a:ext cx="100584" cy="4571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3" name="Rectangle 22">
              <a:extLst>
                <a:ext uri="{FF2B5EF4-FFF2-40B4-BE49-F238E27FC236}">
                  <a16:creationId xmlns:a16="http://schemas.microsoft.com/office/drawing/2014/main" id="{89FE6E86-F49C-B6FE-EABE-4024484E3C34}"/>
                </a:ext>
              </a:extLst>
            </p:cNvPr>
            <p:cNvSpPr/>
            <p:nvPr/>
          </p:nvSpPr>
          <p:spPr bwMode="auto">
            <a:xfrm>
              <a:off x="4574472" y="4321759"/>
              <a:ext cx="100584" cy="8825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Rectangle 23">
              <a:extLst>
                <a:ext uri="{FF2B5EF4-FFF2-40B4-BE49-F238E27FC236}">
                  <a16:creationId xmlns:a16="http://schemas.microsoft.com/office/drawing/2014/main" id="{B399FE1F-E7B2-BA9F-3FFE-10DD0CD802AE}"/>
                </a:ext>
              </a:extLst>
            </p:cNvPr>
            <p:cNvSpPr/>
            <p:nvPr/>
          </p:nvSpPr>
          <p:spPr bwMode="auto">
            <a:xfrm>
              <a:off x="4679247" y="4321758"/>
              <a:ext cx="100584" cy="11734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 name="Rectangle 24">
              <a:extLst>
                <a:ext uri="{FF2B5EF4-FFF2-40B4-BE49-F238E27FC236}">
                  <a16:creationId xmlns:a16="http://schemas.microsoft.com/office/drawing/2014/main" id="{58BC633B-25AF-16F8-06F7-1AB9583D8209}"/>
                </a:ext>
              </a:extLst>
            </p:cNvPr>
            <p:cNvSpPr/>
            <p:nvPr/>
          </p:nvSpPr>
          <p:spPr bwMode="auto">
            <a:xfrm>
              <a:off x="4777672" y="4321758"/>
              <a:ext cx="100584" cy="13563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Rectangle 25">
              <a:extLst>
                <a:ext uri="{FF2B5EF4-FFF2-40B4-BE49-F238E27FC236}">
                  <a16:creationId xmlns:a16="http://schemas.microsoft.com/office/drawing/2014/main" id="{B15E059B-F5E1-FE22-2E04-3450CDE940A2}"/>
                </a:ext>
              </a:extLst>
            </p:cNvPr>
            <p:cNvSpPr/>
            <p:nvPr/>
          </p:nvSpPr>
          <p:spPr bwMode="auto">
            <a:xfrm>
              <a:off x="4876097" y="4321759"/>
              <a:ext cx="100584" cy="197850"/>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 name="Rectangle 26">
              <a:extLst>
                <a:ext uri="{FF2B5EF4-FFF2-40B4-BE49-F238E27FC236}">
                  <a16:creationId xmlns:a16="http://schemas.microsoft.com/office/drawing/2014/main" id="{43DEF9D0-0C24-7E57-A718-38636FEA3FCF}"/>
                </a:ext>
              </a:extLst>
            </p:cNvPr>
            <p:cNvSpPr/>
            <p:nvPr/>
          </p:nvSpPr>
          <p:spPr bwMode="auto">
            <a:xfrm>
              <a:off x="4977697" y="4321758"/>
              <a:ext cx="100584" cy="2271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Rectangle 27">
              <a:extLst>
                <a:ext uri="{FF2B5EF4-FFF2-40B4-BE49-F238E27FC236}">
                  <a16:creationId xmlns:a16="http://schemas.microsoft.com/office/drawing/2014/main" id="{4E94D8A6-60EE-BF11-7EEA-CF5D8F24F271}"/>
                </a:ext>
              </a:extLst>
            </p:cNvPr>
            <p:cNvSpPr/>
            <p:nvPr/>
          </p:nvSpPr>
          <p:spPr bwMode="auto">
            <a:xfrm>
              <a:off x="5279322" y="4321758"/>
              <a:ext cx="100584" cy="41722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9" name="Rectangle 28">
              <a:extLst>
                <a:ext uri="{FF2B5EF4-FFF2-40B4-BE49-F238E27FC236}">
                  <a16:creationId xmlns:a16="http://schemas.microsoft.com/office/drawing/2014/main" id="{DE1FE24E-2B13-654C-282D-51CB8772B058}"/>
                </a:ext>
              </a:extLst>
            </p:cNvPr>
            <p:cNvSpPr/>
            <p:nvPr/>
          </p:nvSpPr>
          <p:spPr bwMode="auto">
            <a:xfrm>
              <a:off x="5380922" y="4321758"/>
              <a:ext cx="100584" cy="42600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C055F471-21DD-B7CB-D81E-D528E5483AAF}"/>
                </a:ext>
              </a:extLst>
            </p:cNvPr>
            <p:cNvSpPr/>
            <p:nvPr/>
          </p:nvSpPr>
          <p:spPr bwMode="auto">
            <a:xfrm>
              <a:off x="5580947" y="4321757"/>
              <a:ext cx="100584" cy="54596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 name="Rectangle 30">
              <a:extLst>
                <a:ext uri="{FF2B5EF4-FFF2-40B4-BE49-F238E27FC236}">
                  <a16:creationId xmlns:a16="http://schemas.microsoft.com/office/drawing/2014/main" id="{2D14E0E8-61EA-31FA-46E0-02B044CB5EC4}"/>
                </a:ext>
              </a:extLst>
            </p:cNvPr>
            <p:cNvSpPr/>
            <p:nvPr/>
          </p:nvSpPr>
          <p:spPr bwMode="auto">
            <a:xfrm>
              <a:off x="5679372" y="4321757"/>
              <a:ext cx="100584" cy="55474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EE9BFF61-7C87-0441-30F3-77D50CEB93FD}"/>
                </a:ext>
              </a:extLst>
            </p:cNvPr>
            <p:cNvSpPr/>
            <p:nvPr/>
          </p:nvSpPr>
          <p:spPr bwMode="auto">
            <a:xfrm>
              <a:off x="5780972" y="4321756"/>
              <a:ext cx="100584" cy="57799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A158C61A-84E3-DBE8-B300-5FCD8BB64C4E}"/>
                </a:ext>
              </a:extLst>
            </p:cNvPr>
            <p:cNvSpPr/>
            <p:nvPr/>
          </p:nvSpPr>
          <p:spPr bwMode="auto">
            <a:xfrm>
              <a:off x="6085772" y="4321756"/>
              <a:ext cx="100584" cy="688517"/>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Rectangle 33">
              <a:extLst>
                <a:ext uri="{FF2B5EF4-FFF2-40B4-BE49-F238E27FC236}">
                  <a16:creationId xmlns:a16="http://schemas.microsoft.com/office/drawing/2014/main" id="{8A8CCF63-662B-99C7-FD3D-56BB7516E4C7}"/>
                </a:ext>
              </a:extLst>
            </p:cNvPr>
            <p:cNvSpPr/>
            <p:nvPr/>
          </p:nvSpPr>
          <p:spPr bwMode="auto">
            <a:xfrm>
              <a:off x="6187372" y="4321756"/>
              <a:ext cx="100584" cy="73992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DC6EE38C-0F95-0140-43BC-41DF7C7ED25E}"/>
                </a:ext>
              </a:extLst>
            </p:cNvPr>
            <p:cNvSpPr/>
            <p:nvPr/>
          </p:nvSpPr>
          <p:spPr bwMode="auto">
            <a:xfrm>
              <a:off x="6285797" y="4321756"/>
              <a:ext cx="100584" cy="762154"/>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9EE1E6C9-E7D0-BFA8-AAAA-24DB6EE0AE8C}"/>
                </a:ext>
              </a:extLst>
            </p:cNvPr>
            <p:cNvSpPr/>
            <p:nvPr/>
          </p:nvSpPr>
          <p:spPr bwMode="auto">
            <a:xfrm>
              <a:off x="6387397" y="4321755"/>
              <a:ext cx="100584" cy="770927"/>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A9A33838-1D0A-2C6A-5ACC-8747D8B328EA}"/>
                </a:ext>
              </a:extLst>
            </p:cNvPr>
            <p:cNvSpPr/>
            <p:nvPr/>
          </p:nvSpPr>
          <p:spPr bwMode="auto">
            <a:xfrm>
              <a:off x="6485822" y="4321755"/>
              <a:ext cx="100584" cy="81612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6EED4BA0-C8BA-13C1-CCF3-54679BC25F27}"/>
                </a:ext>
              </a:extLst>
            </p:cNvPr>
            <p:cNvSpPr/>
            <p:nvPr/>
          </p:nvSpPr>
          <p:spPr bwMode="auto">
            <a:xfrm>
              <a:off x="6587422" y="4321754"/>
              <a:ext cx="100584" cy="84788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3D09DED5-7DDB-B182-A7A0-E4196489BEB6}"/>
                </a:ext>
              </a:extLst>
            </p:cNvPr>
            <p:cNvSpPr/>
            <p:nvPr/>
          </p:nvSpPr>
          <p:spPr bwMode="auto">
            <a:xfrm>
              <a:off x="6689022" y="4321754"/>
              <a:ext cx="100584" cy="95583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C4A9BA47-1488-F1E1-4B1A-EBEBF64F414B}"/>
                </a:ext>
              </a:extLst>
            </p:cNvPr>
            <p:cNvSpPr/>
            <p:nvPr/>
          </p:nvSpPr>
          <p:spPr bwMode="auto">
            <a:xfrm>
              <a:off x="6787447" y="4321754"/>
              <a:ext cx="100584" cy="100980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DDF3048E-45F1-CB67-0B2F-D62BA2288DAD}"/>
                </a:ext>
              </a:extLst>
            </p:cNvPr>
            <p:cNvSpPr/>
            <p:nvPr/>
          </p:nvSpPr>
          <p:spPr bwMode="auto">
            <a:xfrm>
              <a:off x="6885872" y="4321754"/>
              <a:ext cx="100584" cy="100980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B7C38EBF-EA8A-DD63-BD6F-72A3D297D03B}"/>
                </a:ext>
              </a:extLst>
            </p:cNvPr>
            <p:cNvSpPr/>
            <p:nvPr/>
          </p:nvSpPr>
          <p:spPr bwMode="auto">
            <a:xfrm>
              <a:off x="6987472" y="4321753"/>
              <a:ext cx="100584" cy="103734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259285DA-F07C-BADB-D4A7-6DE99C1D7BCD}"/>
                </a:ext>
              </a:extLst>
            </p:cNvPr>
            <p:cNvSpPr/>
            <p:nvPr/>
          </p:nvSpPr>
          <p:spPr bwMode="auto">
            <a:xfrm>
              <a:off x="7085897" y="4321753"/>
              <a:ext cx="100584" cy="103734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61D03DA8-7221-76E3-ED44-FFA16C74E09E}"/>
                </a:ext>
              </a:extLst>
            </p:cNvPr>
            <p:cNvSpPr/>
            <p:nvPr/>
          </p:nvSpPr>
          <p:spPr bwMode="auto">
            <a:xfrm>
              <a:off x="7187497" y="4321753"/>
              <a:ext cx="100584" cy="104612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7192E567-1D26-6F7E-8B62-1577B3622652}"/>
                </a:ext>
              </a:extLst>
            </p:cNvPr>
            <p:cNvSpPr/>
            <p:nvPr/>
          </p:nvSpPr>
          <p:spPr bwMode="auto">
            <a:xfrm>
              <a:off x="7289097" y="4321752"/>
              <a:ext cx="100584" cy="1081533"/>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021469EE-289B-B97E-5726-2E5657580AFD}"/>
                </a:ext>
              </a:extLst>
            </p:cNvPr>
            <p:cNvSpPr/>
            <p:nvPr/>
          </p:nvSpPr>
          <p:spPr bwMode="auto">
            <a:xfrm>
              <a:off x="7390697" y="4321752"/>
              <a:ext cx="100584" cy="108848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032627A4-6F92-B5F5-98A0-6A299D79F83B}"/>
                </a:ext>
              </a:extLst>
            </p:cNvPr>
            <p:cNvSpPr/>
            <p:nvPr/>
          </p:nvSpPr>
          <p:spPr bwMode="auto">
            <a:xfrm>
              <a:off x="7489122" y="4321751"/>
              <a:ext cx="100584" cy="1123897"/>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3600657D-E9B3-6091-1EE2-FCE51CF8D55D}"/>
                </a:ext>
              </a:extLst>
            </p:cNvPr>
            <p:cNvSpPr/>
            <p:nvPr/>
          </p:nvSpPr>
          <p:spPr bwMode="auto">
            <a:xfrm>
              <a:off x="7590722" y="4321751"/>
              <a:ext cx="100584" cy="118443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A360172F-8B16-6F4F-ED89-F1EB5E32CCE2}"/>
                </a:ext>
              </a:extLst>
            </p:cNvPr>
            <p:cNvSpPr/>
            <p:nvPr/>
          </p:nvSpPr>
          <p:spPr bwMode="auto">
            <a:xfrm>
              <a:off x="7692322" y="4321751"/>
              <a:ext cx="100584" cy="118443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00BABD8B-736D-5936-354D-2F3756C2170B}"/>
                </a:ext>
              </a:extLst>
            </p:cNvPr>
            <p:cNvSpPr/>
            <p:nvPr/>
          </p:nvSpPr>
          <p:spPr bwMode="auto">
            <a:xfrm>
              <a:off x="7787572" y="4321751"/>
              <a:ext cx="100584" cy="121419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4E86A4FC-3E3F-4598-5032-2D6B98F74539}"/>
                </a:ext>
              </a:extLst>
            </p:cNvPr>
            <p:cNvSpPr/>
            <p:nvPr/>
          </p:nvSpPr>
          <p:spPr bwMode="auto">
            <a:xfrm>
              <a:off x="7882822" y="4321751"/>
              <a:ext cx="100584" cy="1222972"/>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2" name="Rectangle 51">
              <a:extLst>
                <a:ext uri="{FF2B5EF4-FFF2-40B4-BE49-F238E27FC236}">
                  <a16:creationId xmlns:a16="http://schemas.microsoft.com/office/drawing/2014/main" id="{3C43EEFC-BD1D-1F11-5EBE-56F9D431B8F7}"/>
                </a:ext>
              </a:extLst>
            </p:cNvPr>
            <p:cNvSpPr/>
            <p:nvPr/>
          </p:nvSpPr>
          <p:spPr bwMode="auto">
            <a:xfrm>
              <a:off x="7984422" y="4321750"/>
              <a:ext cx="100584" cy="125573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32F834C3-4A2C-6A13-EB6E-D8ED7AFBEB1D}"/>
                </a:ext>
              </a:extLst>
            </p:cNvPr>
            <p:cNvSpPr/>
            <p:nvPr/>
          </p:nvSpPr>
          <p:spPr bwMode="auto">
            <a:xfrm>
              <a:off x="8086022" y="4321750"/>
              <a:ext cx="100584" cy="132173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E0ACFC69-E824-0C31-99C4-6825825DD1DC}"/>
                </a:ext>
              </a:extLst>
            </p:cNvPr>
            <p:cNvSpPr/>
            <p:nvPr/>
          </p:nvSpPr>
          <p:spPr bwMode="auto">
            <a:xfrm>
              <a:off x="8187622" y="4321750"/>
              <a:ext cx="100584" cy="133051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5" name="Rectangle 54">
              <a:extLst>
                <a:ext uri="{FF2B5EF4-FFF2-40B4-BE49-F238E27FC236}">
                  <a16:creationId xmlns:a16="http://schemas.microsoft.com/office/drawing/2014/main" id="{C253DEB9-174B-C007-5833-1510A5206CB7}"/>
                </a:ext>
              </a:extLst>
            </p:cNvPr>
            <p:cNvSpPr/>
            <p:nvPr/>
          </p:nvSpPr>
          <p:spPr bwMode="auto">
            <a:xfrm>
              <a:off x="8289222" y="4321749"/>
              <a:ext cx="100584" cy="140668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6" name="Rectangle 55">
              <a:extLst>
                <a:ext uri="{FF2B5EF4-FFF2-40B4-BE49-F238E27FC236}">
                  <a16:creationId xmlns:a16="http://schemas.microsoft.com/office/drawing/2014/main" id="{D40C1561-5A08-F264-80CD-715C525BC908}"/>
                </a:ext>
              </a:extLst>
            </p:cNvPr>
            <p:cNvSpPr/>
            <p:nvPr/>
          </p:nvSpPr>
          <p:spPr bwMode="auto">
            <a:xfrm>
              <a:off x="8390822" y="4321749"/>
              <a:ext cx="100584" cy="151146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7" name="Rectangle 56">
              <a:extLst>
                <a:ext uri="{FF2B5EF4-FFF2-40B4-BE49-F238E27FC236}">
                  <a16:creationId xmlns:a16="http://schemas.microsoft.com/office/drawing/2014/main" id="{0776B031-04DF-8F78-EC53-EB098219DB1E}"/>
                </a:ext>
              </a:extLst>
            </p:cNvPr>
            <p:cNvSpPr/>
            <p:nvPr/>
          </p:nvSpPr>
          <p:spPr bwMode="auto">
            <a:xfrm>
              <a:off x="8489247" y="4321749"/>
              <a:ext cx="100584" cy="154321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8" name="Rectangle 57">
              <a:extLst>
                <a:ext uri="{FF2B5EF4-FFF2-40B4-BE49-F238E27FC236}">
                  <a16:creationId xmlns:a16="http://schemas.microsoft.com/office/drawing/2014/main" id="{C6D72D17-5838-786E-39D5-419593FDCCA6}"/>
                </a:ext>
              </a:extLst>
            </p:cNvPr>
            <p:cNvSpPr/>
            <p:nvPr/>
          </p:nvSpPr>
          <p:spPr bwMode="auto">
            <a:xfrm>
              <a:off x="8587672" y="4321749"/>
              <a:ext cx="100584" cy="155199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9" name="Rectangle 58">
              <a:extLst>
                <a:ext uri="{FF2B5EF4-FFF2-40B4-BE49-F238E27FC236}">
                  <a16:creationId xmlns:a16="http://schemas.microsoft.com/office/drawing/2014/main" id="{3561C7BF-8A60-0766-7ED2-FA1CAEF51E1A}"/>
                </a:ext>
              </a:extLst>
            </p:cNvPr>
            <p:cNvSpPr/>
            <p:nvPr/>
          </p:nvSpPr>
          <p:spPr bwMode="auto">
            <a:xfrm>
              <a:off x="8689272" y="4321748"/>
              <a:ext cx="100584" cy="158447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0" name="Rectangle 59">
              <a:extLst>
                <a:ext uri="{FF2B5EF4-FFF2-40B4-BE49-F238E27FC236}">
                  <a16:creationId xmlns:a16="http://schemas.microsoft.com/office/drawing/2014/main" id="{8AE43714-AA30-97FE-3607-FAC439869C90}"/>
                </a:ext>
              </a:extLst>
            </p:cNvPr>
            <p:cNvSpPr/>
            <p:nvPr/>
          </p:nvSpPr>
          <p:spPr bwMode="auto">
            <a:xfrm>
              <a:off x="8790872" y="4321747"/>
              <a:ext cx="100584" cy="164396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EEF3660A-7AF3-CF86-7510-0C703124284E}"/>
                </a:ext>
              </a:extLst>
            </p:cNvPr>
            <p:cNvSpPr/>
            <p:nvPr/>
          </p:nvSpPr>
          <p:spPr bwMode="auto">
            <a:xfrm>
              <a:off x="8892472" y="4321747"/>
              <a:ext cx="100584" cy="1803564"/>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B5D50635-4909-B573-5507-EC8E3817CB1A}"/>
                </a:ext>
              </a:extLst>
            </p:cNvPr>
            <p:cNvSpPr/>
            <p:nvPr/>
          </p:nvSpPr>
          <p:spPr bwMode="auto">
            <a:xfrm>
              <a:off x="8994072" y="4321746"/>
              <a:ext cx="100584" cy="187341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81DFF399-728F-3102-2D3C-16D26023BC3D}"/>
                </a:ext>
              </a:extLst>
            </p:cNvPr>
            <p:cNvSpPr/>
            <p:nvPr/>
          </p:nvSpPr>
          <p:spPr bwMode="auto">
            <a:xfrm>
              <a:off x="9092497" y="4321746"/>
              <a:ext cx="100584" cy="187341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6" name="Rectangle 9215">
              <a:extLst>
                <a:ext uri="{FF2B5EF4-FFF2-40B4-BE49-F238E27FC236}">
                  <a16:creationId xmlns:a16="http://schemas.microsoft.com/office/drawing/2014/main" id="{E924949F-A948-841F-5675-CA0053F4ED0C}"/>
                </a:ext>
              </a:extLst>
            </p:cNvPr>
            <p:cNvSpPr/>
            <p:nvPr/>
          </p:nvSpPr>
          <p:spPr bwMode="auto">
            <a:xfrm>
              <a:off x="9194097" y="4321746"/>
              <a:ext cx="100584" cy="187341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7" name="Rectangle 9216">
              <a:extLst>
                <a:ext uri="{FF2B5EF4-FFF2-40B4-BE49-F238E27FC236}">
                  <a16:creationId xmlns:a16="http://schemas.microsoft.com/office/drawing/2014/main" id="{99591864-C880-F0E8-F811-F6E41B8ED663}"/>
                </a:ext>
              </a:extLst>
            </p:cNvPr>
            <p:cNvSpPr/>
            <p:nvPr/>
          </p:nvSpPr>
          <p:spPr bwMode="auto">
            <a:xfrm>
              <a:off x="9295697" y="4321746"/>
              <a:ext cx="100584" cy="187341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9" name="Rectangle 9218">
              <a:extLst>
                <a:ext uri="{FF2B5EF4-FFF2-40B4-BE49-F238E27FC236}">
                  <a16:creationId xmlns:a16="http://schemas.microsoft.com/office/drawing/2014/main" id="{82AC9F0E-6DBD-AB3F-ED10-BA82A676DD45}"/>
                </a:ext>
              </a:extLst>
            </p:cNvPr>
            <p:cNvSpPr/>
            <p:nvPr/>
          </p:nvSpPr>
          <p:spPr bwMode="auto">
            <a:xfrm>
              <a:off x="9394122" y="4321746"/>
              <a:ext cx="100584" cy="187341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0" name="Rectangle 9219">
              <a:extLst>
                <a:ext uri="{FF2B5EF4-FFF2-40B4-BE49-F238E27FC236}">
                  <a16:creationId xmlns:a16="http://schemas.microsoft.com/office/drawing/2014/main" id="{104B13E0-A2B5-65F5-308F-61F88DCABDC7}"/>
                </a:ext>
              </a:extLst>
            </p:cNvPr>
            <p:cNvSpPr/>
            <p:nvPr/>
          </p:nvSpPr>
          <p:spPr bwMode="auto">
            <a:xfrm>
              <a:off x="9495722" y="4321746"/>
              <a:ext cx="100584" cy="1873418"/>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21" name="Group 9220">
              <a:extLst>
                <a:ext uri="{FF2B5EF4-FFF2-40B4-BE49-F238E27FC236}">
                  <a16:creationId xmlns:a16="http://schemas.microsoft.com/office/drawing/2014/main" id="{D6900898-51C4-73BA-2EDA-5152E72DDAF3}"/>
                </a:ext>
              </a:extLst>
            </p:cNvPr>
            <p:cNvGrpSpPr/>
            <p:nvPr/>
          </p:nvGrpSpPr>
          <p:grpSpPr>
            <a:xfrm>
              <a:off x="1666104" y="2784724"/>
              <a:ext cx="255198" cy="1522913"/>
              <a:chOff x="1666104" y="2326784"/>
              <a:chExt cx="255198" cy="1522913"/>
            </a:xfrm>
          </p:grpSpPr>
          <p:sp>
            <p:nvSpPr>
              <p:cNvPr id="9274" name="Rectangle 9273">
                <a:extLst>
                  <a:ext uri="{FF2B5EF4-FFF2-40B4-BE49-F238E27FC236}">
                    <a16:creationId xmlns:a16="http://schemas.microsoft.com/office/drawing/2014/main" id="{8065823D-E05B-7C4A-31FC-569AC393869F}"/>
                  </a:ext>
                </a:extLst>
              </p:cNvPr>
              <p:cNvSpPr/>
              <p:nvPr/>
            </p:nvSpPr>
            <p:spPr bwMode="auto">
              <a:xfrm>
                <a:off x="1746399" y="2487895"/>
                <a:ext cx="94609" cy="136180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5" name="TextBox 9274">
                <a:extLst>
                  <a:ext uri="{FF2B5EF4-FFF2-40B4-BE49-F238E27FC236}">
                    <a16:creationId xmlns:a16="http://schemas.microsoft.com/office/drawing/2014/main" id="{924B52F3-355F-E4C5-53A8-F52647CC97A5}"/>
                  </a:ext>
                </a:extLst>
              </p:cNvPr>
              <p:cNvSpPr txBox="1"/>
              <p:nvPr/>
            </p:nvSpPr>
            <p:spPr bwMode="auto">
              <a:xfrm>
                <a:off x="1666104" y="2326784"/>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22" name="Group 9221">
              <a:extLst>
                <a:ext uri="{FF2B5EF4-FFF2-40B4-BE49-F238E27FC236}">
                  <a16:creationId xmlns:a16="http://schemas.microsoft.com/office/drawing/2014/main" id="{3CD717E9-F80F-3438-D29A-7BB152B3A5E4}"/>
                </a:ext>
              </a:extLst>
            </p:cNvPr>
            <p:cNvGrpSpPr/>
            <p:nvPr/>
          </p:nvGrpSpPr>
          <p:grpSpPr>
            <a:xfrm>
              <a:off x="1764427" y="2921126"/>
              <a:ext cx="255198" cy="1409097"/>
              <a:chOff x="1777246" y="2463186"/>
              <a:chExt cx="255198" cy="1409097"/>
            </a:xfrm>
          </p:grpSpPr>
          <p:sp>
            <p:nvSpPr>
              <p:cNvPr id="9272" name="Rectangle 9271">
                <a:extLst>
                  <a:ext uri="{FF2B5EF4-FFF2-40B4-BE49-F238E27FC236}">
                    <a16:creationId xmlns:a16="http://schemas.microsoft.com/office/drawing/2014/main" id="{780978EC-D5D9-07EB-F617-A0A0F887D40D}"/>
                  </a:ext>
                </a:extLst>
              </p:cNvPr>
              <p:cNvSpPr/>
              <p:nvPr/>
            </p:nvSpPr>
            <p:spPr bwMode="auto">
              <a:xfrm>
                <a:off x="1854553" y="2651331"/>
                <a:ext cx="100584" cy="1220952"/>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3" name="TextBox 9272">
                <a:extLst>
                  <a:ext uri="{FF2B5EF4-FFF2-40B4-BE49-F238E27FC236}">
                    <a16:creationId xmlns:a16="http://schemas.microsoft.com/office/drawing/2014/main" id="{1ABD00AD-A171-2B4D-1B21-1C8AA56A1FF3}"/>
                  </a:ext>
                </a:extLst>
              </p:cNvPr>
              <p:cNvSpPr txBox="1"/>
              <p:nvPr/>
            </p:nvSpPr>
            <p:spPr bwMode="auto">
              <a:xfrm>
                <a:off x="1777246" y="2463186"/>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23" name="Group 9222">
              <a:extLst>
                <a:ext uri="{FF2B5EF4-FFF2-40B4-BE49-F238E27FC236}">
                  <a16:creationId xmlns:a16="http://schemas.microsoft.com/office/drawing/2014/main" id="{7D8D8417-BB61-1FE1-EB05-6E22A2194D94}"/>
                </a:ext>
              </a:extLst>
            </p:cNvPr>
            <p:cNvGrpSpPr/>
            <p:nvPr/>
          </p:nvGrpSpPr>
          <p:grpSpPr>
            <a:xfrm>
              <a:off x="2166245" y="3456631"/>
              <a:ext cx="255198" cy="872146"/>
              <a:chOff x="2166245" y="2998691"/>
              <a:chExt cx="255198" cy="872146"/>
            </a:xfrm>
          </p:grpSpPr>
          <p:sp>
            <p:nvSpPr>
              <p:cNvPr id="9270" name="Rectangle 9269">
                <a:extLst>
                  <a:ext uri="{FF2B5EF4-FFF2-40B4-BE49-F238E27FC236}">
                    <a16:creationId xmlns:a16="http://schemas.microsoft.com/office/drawing/2014/main" id="{6B9D2AA6-46D3-506E-0ED1-B8481C853C38}"/>
                  </a:ext>
                </a:extLst>
              </p:cNvPr>
              <p:cNvSpPr/>
              <p:nvPr/>
            </p:nvSpPr>
            <p:spPr bwMode="auto">
              <a:xfrm>
                <a:off x="2243552" y="3189357"/>
                <a:ext cx="100584" cy="681480"/>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1" name="TextBox 9270">
                <a:extLst>
                  <a:ext uri="{FF2B5EF4-FFF2-40B4-BE49-F238E27FC236}">
                    <a16:creationId xmlns:a16="http://schemas.microsoft.com/office/drawing/2014/main" id="{0D3B4B52-AF24-2104-7EA0-63708561B9E0}"/>
                  </a:ext>
                </a:extLst>
              </p:cNvPr>
              <p:cNvSpPr txBox="1"/>
              <p:nvPr/>
            </p:nvSpPr>
            <p:spPr bwMode="auto">
              <a:xfrm>
                <a:off x="2166245" y="2998691"/>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24" name="Group 9223">
              <a:extLst>
                <a:ext uri="{FF2B5EF4-FFF2-40B4-BE49-F238E27FC236}">
                  <a16:creationId xmlns:a16="http://schemas.microsoft.com/office/drawing/2014/main" id="{9124F8D4-7148-72AD-3F75-55BF19C5618C}"/>
                </a:ext>
              </a:extLst>
            </p:cNvPr>
            <p:cNvGrpSpPr/>
            <p:nvPr/>
          </p:nvGrpSpPr>
          <p:grpSpPr>
            <a:xfrm>
              <a:off x="2272336" y="3456631"/>
              <a:ext cx="255198" cy="875940"/>
              <a:chOff x="2272336" y="2998691"/>
              <a:chExt cx="255198" cy="875940"/>
            </a:xfrm>
          </p:grpSpPr>
          <p:sp>
            <p:nvSpPr>
              <p:cNvPr id="9268" name="Rectangle 9267">
                <a:extLst>
                  <a:ext uri="{FF2B5EF4-FFF2-40B4-BE49-F238E27FC236}">
                    <a16:creationId xmlns:a16="http://schemas.microsoft.com/office/drawing/2014/main" id="{8C0F86C5-5E5B-8B7F-031F-E1D202AFAE0E}"/>
                  </a:ext>
                </a:extLst>
              </p:cNvPr>
              <p:cNvSpPr/>
              <p:nvPr/>
            </p:nvSpPr>
            <p:spPr bwMode="auto">
              <a:xfrm>
                <a:off x="2349643" y="3193151"/>
                <a:ext cx="100584" cy="681480"/>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9" name="TextBox 9268">
                <a:extLst>
                  <a:ext uri="{FF2B5EF4-FFF2-40B4-BE49-F238E27FC236}">
                    <a16:creationId xmlns:a16="http://schemas.microsoft.com/office/drawing/2014/main" id="{0974C448-80F4-8C7D-52B6-B6B3F917B8B3}"/>
                  </a:ext>
                </a:extLst>
              </p:cNvPr>
              <p:cNvSpPr txBox="1"/>
              <p:nvPr/>
            </p:nvSpPr>
            <p:spPr bwMode="auto">
              <a:xfrm>
                <a:off x="2272336" y="2998691"/>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25" name="Group 9224">
              <a:extLst>
                <a:ext uri="{FF2B5EF4-FFF2-40B4-BE49-F238E27FC236}">
                  <a16:creationId xmlns:a16="http://schemas.microsoft.com/office/drawing/2014/main" id="{7C17F8A4-331A-F814-90D8-53053CB354DA}"/>
                </a:ext>
              </a:extLst>
            </p:cNvPr>
            <p:cNvGrpSpPr/>
            <p:nvPr/>
          </p:nvGrpSpPr>
          <p:grpSpPr>
            <a:xfrm>
              <a:off x="2374153" y="3547566"/>
              <a:ext cx="255198" cy="774684"/>
              <a:chOff x="2378426" y="3089626"/>
              <a:chExt cx="255198" cy="774684"/>
            </a:xfrm>
          </p:grpSpPr>
          <p:sp>
            <p:nvSpPr>
              <p:cNvPr id="9266" name="Rectangle 9265">
                <a:extLst>
                  <a:ext uri="{FF2B5EF4-FFF2-40B4-BE49-F238E27FC236}">
                    <a16:creationId xmlns:a16="http://schemas.microsoft.com/office/drawing/2014/main" id="{31AF234C-C2FF-BA85-5755-430D45F84C08}"/>
                  </a:ext>
                </a:extLst>
              </p:cNvPr>
              <p:cNvSpPr/>
              <p:nvPr/>
            </p:nvSpPr>
            <p:spPr bwMode="auto">
              <a:xfrm>
                <a:off x="2458721" y="3258115"/>
                <a:ext cx="94609" cy="60619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7" name="TextBox 9266">
                <a:extLst>
                  <a:ext uri="{FF2B5EF4-FFF2-40B4-BE49-F238E27FC236}">
                    <a16:creationId xmlns:a16="http://schemas.microsoft.com/office/drawing/2014/main" id="{CE7EA244-B5BB-4FBA-7A98-5CFD1E271621}"/>
                  </a:ext>
                </a:extLst>
              </p:cNvPr>
              <p:cNvSpPr txBox="1"/>
              <p:nvPr/>
            </p:nvSpPr>
            <p:spPr bwMode="auto">
              <a:xfrm>
                <a:off x="2378426" y="3089626"/>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26" name="Group 9225">
              <a:extLst>
                <a:ext uri="{FF2B5EF4-FFF2-40B4-BE49-F238E27FC236}">
                  <a16:creationId xmlns:a16="http://schemas.microsoft.com/office/drawing/2014/main" id="{A4FE8463-516A-6E62-5918-2D3C335C6A80}"/>
                </a:ext>
              </a:extLst>
            </p:cNvPr>
            <p:cNvGrpSpPr/>
            <p:nvPr/>
          </p:nvGrpSpPr>
          <p:grpSpPr>
            <a:xfrm>
              <a:off x="2475192" y="3683968"/>
              <a:ext cx="255198" cy="644808"/>
              <a:chOff x="2479465" y="3226028"/>
              <a:chExt cx="255198" cy="644808"/>
            </a:xfrm>
          </p:grpSpPr>
          <p:sp>
            <p:nvSpPr>
              <p:cNvPr id="9264" name="Rectangle 9263">
                <a:extLst>
                  <a:ext uri="{FF2B5EF4-FFF2-40B4-BE49-F238E27FC236}">
                    <a16:creationId xmlns:a16="http://schemas.microsoft.com/office/drawing/2014/main" id="{084F06DE-9801-136C-3798-21A59A2051B2}"/>
                  </a:ext>
                </a:extLst>
              </p:cNvPr>
              <p:cNvSpPr/>
              <p:nvPr/>
            </p:nvSpPr>
            <p:spPr bwMode="auto">
              <a:xfrm>
                <a:off x="2556772" y="3398037"/>
                <a:ext cx="100584" cy="47279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5" name="TextBox 9264">
                <a:extLst>
                  <a:ext uri="{FF2B5EF4-FFF2-40B4-BE49-F238E27FC236}">
                    <a16:creationId xmlns:a16="http://schemas.microsoft.com/office/drawing/2014/main" id="{CA0C005E-E320-B108-1376-DA92D0F7B6B9}"/>
                  </a:ext>
                </a:extLst>
              </p:cNvPr>
              <p:cNvSpPr txBox="1"/>
              <p:nvPr/>
            </p:nvSpPr>
            <p:spPr bwMode="auto">
              <a:xfrm>
                <a:off x="2479465" y="3226028"/>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27" name="Group 9226">
              <a:extLst>
                <a:ext uri="{FF2B5EF4-FFF2-40B4-BE49-F238E27FC236}">
                  <a16:creationId xmlns:a16="http://schemas.microsoft.com/office/drawing/2014/main" id="{C7C46A07-1882-1FC6-17F5-D4A20B04229B}"/>
                </a:ext>
              </a:extLst>
            </p:cNvPr>
            <p:cNvGrpSpPr/>
            <p:nvPr/>
          </p:nvGrpSpPr>
          <p:grpSpPr>
            <a:xfrm>
              <a:off x="2676491" y="3714280"/>
              <a:ext cx="255198" cy="614496"/>
              <a:chOff x="2676491" y="3256340"/>
              <a:chExt cx="255198" cy="614496"/>
            </a:xfrm>
          </p:grpSpPr>
          <p:sp>
            <p:nvSpPr>
              <p:cNvPr id="9262" name="Rectangle 9261">
                <a:extLst>
                  <a:ext uri="{FF2B5EF4-FFF2-40B4-BE49-F238E27FC236}">
                    <a16:creationId xmlns:a16="http://schemas.microsoft.com/office/drawing/2014/main" id="{C3576455-1D33-17D5-BD6C-CA46F95E04FE}"/>
                  </a:ext>
                </a:extLst>
              </p:cNvPr>
              <p:cNvSpPr/>
              <p:nvPr/>
            </p:nvSpPr>
            <p:spPr bwMode="auto">
              <a:xfrm>
                <a:off x="2756786" y="3421266"/>
                <a:ext cx="94609" cy="44957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3" name="TextBox 9262">
                <a:extLst>
                  <a:ext uri="{FF2B5EF4-FFF2-40B4-BE49-F238E27FC236}">
                    <a16:creationId xmlns:a16="http://schemas.microsoft.com/office/drawing/2014/main" id="{FD52DD4F-0603-E393-8587-DD7BE26DBF5E}"/>
                  </a:ext>
                </a:extLst>
              </p:cNvPr>
              <p:cNvSpPr txBox="1"/>
              <p:nvPr/>
            </p:nvSpPr>
            <p:spPr bwMode="auto">
              <a:xfrm>
                <a:off x="2676491" y="3256340"/>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28" name="Group 9227">
              <a:extLst>
                <a:ext uri="{FF2B5EF4-FFF2-40B4-BE49-F238E27FC236}">
                  <a16:creationId xmlns:a16="http://schemas.microsoft.com/office/drawing/2014/main" id="{99601852-B1FF-A652-6A63-9EA19AD2DFCF}"/>
                </a:ext>
              </a:extLst>
            </p:cNvPr>
            <p:cNvGrpSpPr/>
            <p:nvPr/>
          </p:nvGrpSpPr>
          <p:grpSpPr>
            <a:xfrm>
              <a:off x="3072099" y="3951721"/>
              <a:ext cx="255198" cy="377055"/>
              <a:chOff x="3080645" y="3493781"/>
              <a:chExt cx="255198" cy="377055"/>
            </a:xfrm>
          </p:grpSpPr>
          <p:sp>
            <p:nvSpPr>
              <p:cNvPr id="9260" name="Rectangle 9259">
                <a:extLst>
                  <a:ext uri="{FF2B5EF4-FFF2-40B4-BE49-F238E27FC236}">
                    <a16:creationId xmlns:a16="http://schemas.microsoft.com/office/drawing/2014/main" id="{D3064AB8-6DFD-D25F-A1D0-9E3218BB4463}"/>
                  </a:ext>
                </a:extLst>
              </p:cNvPr>
              <p:cNvSpPr/>
              <p:nvPr/>
            </p:nvSpPr>
            <p:spPr bwMode="auto">
              <a:xfrm>
                <a:off x="3160940" y="3674621"/>
                <a:ext cx="94609" cy="19621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1" name="TextBox 9260">
                <a:extLst>
                  <a:ext uri="{FF2B5EF4-FFF2-40B4-BE49-F238E27FC236}">
                    <a16:creationId xmlns:a16="http://schemas.microsoft.com/office/drawing/2014/main" id="{026ABC8D-C1D1-D2C7-A2CA-79AABCE751A6}"/>
                  </a:ext>
                </a:extLst>
              </p:cNvPr>
              <p:cNvSpPr txBox="1"/>
              <p:nvPr/>
            </p:nvSpPr>
            <p:spPr bwMode="auto">
              <a:xfrm>
                <a:off x="3080645" y="3493781"/>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29" name="Group 9228">
              <a:extLst>
                <a:ext uri="{FF2B5EF4-FFF2-40B4-BE49-F238E27FC236}">
                  <a16:creationId xmlns:a16="http://schemas.microsoft.com/office/drawing/2014/main" id="{ED105CA1-4D03-5925-9D7F-B2BCCC5D61B1}"/>
                </a:ext>
              </a:extLst>
            </p:cNvPr>
            <p:cNvGrpSpPr/>
            <p:nvPr/>
          </p:nvGrpSpPr>
          <p:grpSpPr>
            <a:xfrm>
              <a:off x="3165371" y="3997188"/>
              <a:ext cx="255198" cy="331589"/>
              <a:chOff x="3186736" y="3539248"/>
              <a:chExt cx="255198" cy="331589"/>
            </a:xfrm>
          </p:grpSpPr>
          <p:sp>
            <p:nvSpPr>
              <p:cNvPr id="9258" name="Rectangle 9257">
                <a:extLst>
                  <a:ext uri="{FF2B5EF4-FFF2-40B4-BE49-F238E27FC236}">
                    <a16:creationId xmlns:a16="http://schemas.microsoft.com/office/drawing/2014/main" id="{6FD775AB-8EF5-3408-8F09-8D8F19E9E5CC}"/>
                  </a:ext>
                </a:extLst>
              </p:cNvPr>
              <p:cNvSpPr/>
              <p:nvPr/>
            </p:nvSpPr>
            <p:spPr bwMode="auto">
              <a:xfrm>
                <a:off x="3267031" y="3714669"/>
                <a:ext cx="94609" cy="15616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9" name="TextBox 9258">
                <a:extLst>
                  <a:ext uri="{FF2B5EF4-FFF2-40B4-BE49-F238E27FC236}">
                    <a16:creationId xmlns:a16="http://schemas.microsoft.com/office/drawing/2014/main" id="{9AF62F79-5096-1D05-0D20-37BBF5832903}"/>
                  </a:ext>
                </a:extLst>
              </p:cNvPr>
              <p:cNvSpPr txBox="1"/>
              <p:nvPr/>
            </p:nvSpPr>
            <p:spPr bwMode="auto">
              <a:xfrm>
                <a:off x="3186736" y="3539248"/>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30" name="Group 9229">
              <a:extLst>
                <a:ext uri="{FF2B5EF4-FFF2-40B4-BE49-F238E27FC236}">
                  <a16:creationId xmlns:a16="http://schemas.microsoft.com/office/drawing/2014/main" id="{3CCD8643-1DFD-AF0B-9406-027DFF994489}"/>
                </a:ext>
              </a:extLst>
            </p:cNvPr>
            <p:cNvGrpSpPr/>
            <p:nvPr/>
          </p:nvGrpSpPr>
          <p:grpSpPr>
            <a:xfrm>
              <a:off x="3358123" y="4047708"/>
              <a:ext cx="255198" cy="281067"/>
              <a:chOff x="3383761" y="3589768"/>
              <a:chExt cx="255198" cy="281067"/>
            </a:xfrm>
          </p:grpSpPr>
          <p:sp>
            <p:nvSpPr>
              <p:cNvPr id="9256" name="Rectangle 9255">
                <a:extLst>
                  <a:ext uri="{FF2B5EF4-FFF2-40B4-BE49-F238E27FC236}">
                    <a16:creationId xmlns:a16="http://schemas.microsoft.com/office/drawing/2014/main" id="{2B1938E4-ABB7-3037-E2C9-5E6732EF477B}"/>
                  </a:ext>
                </a:extLst>
              </p:cNvPr>
              <p:cNvSpPr/>
              <p:nvPr/>
            </p:nvSpPr>
            <p:spPr bwMode="auto">
              <a:xfrm>
                <a:off x="3464056" y="3781687"/>
                <a:ext cx="94609" cy="89148"/>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7" name="TextBox 9256">
                <a:extLst>
                  <a:ext uri="{FF2B5EF4-FFF2-40B4-BE49-F238E27FC236}">
                    <a16:creationId xmlns:a16="http://schemas.microsoft.com/office/drawing/2014/main" id="{79439828-EEA9-E237-6351-43785EBBE18A}"/>
                  </a:ext>
                </a:extLst>
              </p:cNvPr>
              <p:cNvSpPr txBox="1"/>
              <p:nvPr/>
            </p:nvSpPr>
            <p:spPr bwMode="auto">
              <a:xfrm>
                <a:off x="3383761" y="3589768"/>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31" name="Group 9230">
              <a:extLst>
                <a:ext uri="{FF2B5EF4-FFF2-40B4-BE49-F238E27FC236}">
                  <a16:creationId xmlns:a16="http://schemas.microsoft.com/office/drawing/2014/main" id="{D98B31EE-1152-DA1E-A2DC-BF7525CA9D31}"/>
                </a:ext>
              </a:extLst>
            </p:cNvPr>
            <p:cNvGrpSpPr/>
            <p:nvPr/>
          </p:nvGrpSpPr>
          <p:grpSpPr>
            <a:xfrm>
              <a:off x="4405078" y="4321759"/>
              <a:ext cx="255198" cy="294172"/>
              <a:chOff x="4405078" y="3863819"/>
              <a:chExt cx="255198" cy="294172"/>
            </a:xfrm>
          </p:grpSpPr>
          <p:sp>
            <p:nvSpPr>
              <p:cNvPr id="9254" name="Rectangle 9253">
                <a:extLst>
                  <a:ext uri="{FF2B5EF4-FFF2-40B4-BE49-F238E27FC236}">
                    <a16:creationId xmlns:a16="http://schemas.microsoft.com/office/drawing/2014/main" id="{C5777EC9-D68E-271F-DADE-A7CE1FDCBB2D}"/>
                  </a:ext>
                </a:extLst>
              </p:cNvPr>
              <p:cNvSpPr/>
              <p:nvPr/>
            </p:nvSpPr>
            <p:spPr bwMode="auto">
              <a:xfrm>
                <a:off x="4472872" y="3863819"/>
                <a:ext cx="100584" cy="71641"/>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5" name="TextBox 9254">
                <a:extLst>
                  <a:ext uri="{FF2B5EF4-FFF2-40B4-BE49-F238E27FC236}">
                    <a16:creationId xmlns:a16="http://schemas.microsoft.com/office/drawing/2014/main" id="{06B09D5D-E913-CEC0-99EE-282FF51944F1}"/>
                  </a:ext>
                </a:extLst>
              </p:cNvPr>
              <p:cNvSpPr txBox="1"/>
              <p:nvPr/>
            </p:nvSpPr>
            <p:spPr bwMode="auto">
              <a:xfrm>
                <a:off x="4405078" y="3896381"/>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32" name="Group 9231">
              <a:extLst>
                <a:ext uri="{FF2B5EF4-FFF2-40B4-BE49-F238E27FC236}">
                  <a16:creationId xmlns:a16="http://schemas.microsoft.com/office/drawing/2014/main" id="{73778FC6-ED28-0E08-541A-CD689D7058A4}"/>
                </a:ext>
              </a:extLst>
            </p:cNvPr>
            <p:cNvGrpSpPr/>
            <p:nvPr/>
          </p:nvGrpSpPr>
          <p:grpSpPr>
            <a:xfrm>
              <a:off x="5919109" y="4321756"/>
              <a:ext cx="255198" cy="851062"/>
              <a:chOff x="5919109" y="3863816"/>
              <a:chExt cx="255198" cy="851062"/>
            </a:xfrm>
          </p:grpSpPr>
          <p:sp>
            <p:nvSpPr>
              <p:cNvPr id="9252" name="Rectangle 9251">
                <a:extLst>
                  <a:ext uri="{FF2B5EF4-FFF2-40B4-BE49-F238E27FC236}">
                    <a16:creationId xmlns:a16="http://schemas.microsoft.com/office/drawing/2014/main" id="{DC092692-B346-4E74-1E0E-429D2DF35463}"/>
                  </a:ext>
                </a:extLst>
              </p:cNvPr>
              <p:cNvSpPr/>
              <p:nvPr/>
            </p:nvSpPr>
            <p:spPr bwMode="auto">
              <a:xfrm>
                <a:off x="5984172" y="3863816"/>
                <a:ext cx="100584" cy="62923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3" name="TextBox 9252">
                <a:extLst>
                  <a:ext uri="{FF2B5EF4-FFF2-40B4-BE49-F238E27FC236}">
                    <a16:creationId xmlns:a16="http://schemas.microsoft.com/office/drawing/2014/main" id="{73D3E81D-5BEA-FB72-BDD6-EA427A5C6525}"/>
                  </a:ext>
                </a:extLst>
              </p:cNvPr>
              <p:cNvSpPr txBox="1"/>
              <p:nvPr/>
            </p:nvSpPr>
            <p:spPr bwMode="auto">
              <a:xfrm>
                <a:off x="5919109" y="4453268"/>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33" name="Group 9232">
              <a:extLst>
                <a:ext uri="{FF2B5EF4-FFF2-40B4-BE49-F238E27FC236}">
                  <a16:creationId xmlns:a16="http://schemas.microsoft.com/office/drawing/2014/main" id="{0971B938-F31F-5BB6-6F50-66506D22A356}"/>
                </a:ext>
              </a:extLst>
            </p:cNvPr>
            <p:cNvGrpSpPr/>
            <p:nvPr/>
          </p:nvGrpSpPr>
          <p:grpSpPr>
            <a:xfrm>
              <a:off x="4302528" y="4321759"/>
              <a:ext cx="255198" cy="279579"/>
              <a:chOff x="4302528" y="3863819"/>
              <a:chExt cx="255198" cy="279579"/>
            </a:xfrm>
          </p:grpSpPr>
          <p:sp>
            <p:nvSpPr>
              <p:cNvPr id="9250" name="Rectangle 9249">
                <a:extLst>
                  <a:ext uri="{FF2B5EF4-FFF2-40B4-BE49-F238E27FC236}">
                    <a16:creationId xmlns:a16="http://schemas.microsoft.com/office/drawing/2014/main" id="{431A63A3-07D1-1E3E-DB88-D3322BB6CBA6}"/>
                  </a:ext>
                </a:extLst>
              </p:cNvPr>
              <p:cNvSpPr/>
              <p:nvPr/>
            </p:nvSpPr>
            <p:spPr bwMode="auto">
              <a:xfrm>
                <a:off x="4374447" y="3863819"/>
                <a:ext cx="100584" cy="4571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1" name="TextBox 9250">
                <a:extLst>
                  <a:ext uri="{FF2B5EF4-FFF2-40B4-BE49-F238E27FC236}">
                    <a16:creationId xmlns:a16="http://schemas.microsoft.com/office/drawing/2014/main" id="{0B92DB6E-D107-B327-8D3D-8CAF049C8737}"/>
                  </a:ext>
                </a:extLst>
              </p:cNvPr>
              <p:cNvSpPr txBox="1"/>
              <p:nvPr/>
            </p:nvSpPr>
            <p:spPr bwMode="auto">
              <a:xfrm>
                <a:off x="4302528" y="3881788"/>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34" name="Group 9233">
              <a:extLst>
                <a:ext uri="{FF2B5EF4-FFF2-40B4-BE49-F238E27FC236}">
                  <a16:creationId xmlns:a16="http://schemas.microsoft.com/office/drawing/2014/main" id="{AFAEA5C0-AC8B-283E-4AE0-83E7B7EA1F44}"/>
                </a:ext>
              </a:extLst>
            </p:cNvPr>
            <p:cNvGrpSpPr/>
            <p:nvPr/>
          </p:nvGrpSpPr>
          <p:grpSpPr>
            <a:xfrm>
              <a:off x="5803440" y="4321757"/>
              <a:ext cx="255198" cy="832429"/>
              <a:chOff x="5816692" y="3863817"/>
              <a:chExt cx="255198" cy="832429"/>
            </a:xfrm>
          </p:grpSpPr>
          <p:sp>
            <p:nvSpPr>
              <p:cNvPr id="9248" name="Rectangle 9247">
                <a:extLst>
                  <a:ext uri="{FF2B5EF4-FFF2-40B4-BE49-F238E27FC236}">
                    <a16:creationId xmlns:a16="http://schemas.microsoft.com/office/drawing/2014/main" id="{8BE3A040-9420-709C-FA8D-D632D492A18E}"/>
                  </a:ext>
                </a:extLst>
              </p:cNvPr>
              <p:cNvSpPr/>
              <p:nvPr/>
            </p:nvSpPr>
            <p:spPr bwMode="auto">
              <a:xfrm>
                <a:off x="5893999" y="3863817"/>
                <a:ext cx="100584" cy="58678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9" name="TextBox 9248">
                <a:extLst>
                  <a:ext uri="{FF2B5EF4-FFF2-40B4-BE49-F238E27FC236}">
                    <a16:creationId xmlns:a16="http://schemas.microsoft.com/office/drawing/2014/main" id="{ACC780A8-D57D-B40D-A299-BD967F3BF503}"/>
                  </a:ext>
                </a:extLst>
              </p:cNvPr>
              <p:cNvSpPr txBox="1"/>
              <p:nvPr/>
            </p:nvSpPr>
            <p:spPr bwMode="auto">
              <a:xfrm>
                <a:off x="5816692" y="4434636"/>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35" name="Group 9234">
              <a:extLst>
                <a:ext uri="{FF2B5EF4-FFF2-40B4-BE49-F238E27FC236}">
                  <a16:creationId xmlns:a16="http://schemas.microsoft.com/office/drawing/2014/main" id="{1F0C55E9-BD24-B691-F72F-D24904015202}"/>
                </a:ext>
              </a:extLst>
            </p:cNvPr>
            <p:cNvGrpSpPr/>
            <p:nvPr/>
          </p:nvGrpSpPr>
          <p:grpSpPr>
            <a:xfrm>
              <a:off x="5402405" y="4321758"/>
              <a:ext cx="255198" cy="688515"/>
              <a:chOff x="5418970" y="3863818"/>
              <a:chExt cx="255198" cy="688515"/>
            </a:xfrm>
          </p:grpSpPr>
          <p:sp>
            <p:nvSpPr>
              <p:cNvPr id="9246" name="Rectangle 9245">
                <a:extLst>
                  <a:ext uri="{FF2B5EF4-FFF2-40B4-BE49-F238E27FC236}">
                    <a16:creationId xmlns:a16="http://schemas.microsoft.com/office/drawing/2014/main" id="{67EBFE34-6C03-F2E4-A27D-2B55A3FE0767}"/>
                  </a:ext>
                </a:extLst>
              </p:cNvPr>
              <p:cNvSpPr/>
              <p:nvPr/>
            </p:nvSpPr>
            <p:spPr bwMode="auto">
              <a:xfrm>
                <a:off x="5496277" y="3863818"/>
                <a:ext cx="100584" cy="46293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7" name="TextBox 9246">
                <a:extLst>
                  <a:ext uri="{FF2B5EF4-FFF2-40B4-BE49-F238E27FC236}">
                    <a16:creationId xmlns:a16="http://schemas.microsoft.com/office/drawing/2014/main" id="{48752A50-F0BE-A12D-91C5-DBCF4202E505}"/>
                  </a:ext>
                </a:extLst>
              </p:cNvPr>
              <p:cNvSpPr txBox="1"/>
              <p:nvPr/>
            </p:nvSpPr>
            <p:spPr bwMode="auto">
              <a:xfrm>
                <a:off x="5418970" y="4290723"/>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36" name="Group 9235">
              <a:extLst>
                <a:ext uri="{FF2B5EF4-FFF2-40B4-BE49-F238E27FC236}">
                  <a16:creationId xmlns:a16="http://schemas.microsoft.com/office/drawing/2014/main" id="{8246993D-C536-06E6-E069-5C91C6CBE1E5}"/>
                </a:ext>
              </a:extLst>
            </p:cNvPr>
            <p:cNvGrpSpPr/>
            <p:nvPr/>
          </p:nvGrpSpPr>
          <p:grpSpPr>
            <a:xfrm>
              <a:off x="5101143" y="4321758"/>
              <a:ext cx="255198" cy="557388"/>
              <a:chOff x="5107769" y="3863818"/>
              <a:chExt cx="255198" cy="557388"/>
            </a:xfrm>
          </p:grpSpPr>
          <p:sp>
            <p:nvSpPr>
              <p:cNvPr id="9244" name="Rectangle 9243">
                <a:extLst>
                  <a:ext uri="{FF2B5EF4-FFF2-40B4-BE49-F238E27FC236}">
                    <a16:creationId xmlns:a16="http://schemas.microsoft.com/office/drawing/2014/main" id="{5184D285-7D87-CCDD-B4DD-BAB174042C98}"/>
                  </a:ext>
                </a:extLst>
              </p:cNvPr>
              <p:cNvSpPr/>
              <p:nvPr/>
            </p:nvSpPr>
            <p:spPr bwMode="auto">
              <a:xfrm>
                <a:off x="5185076" y="3863818"/>
                <a:ext cx="100584" cy="30737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5" name="TextBox 9244">
                <a:extLst>
                  <a:ext uri="{FF2B5EF4-FFF2-40B4-BE49-F238E27FC236}">
                    <a16:creationId xmlns:a16="http://schemas.microsoft.com/office/drawing/2014/main" id="{659DAAFF-4554-E578-B5D5-F0500F2F85E8}"/>
                  </a:ext>
                </a:extLst>
              </p:cNvPr>
              <p:cNvSpPr txBox="1"/>
              <p:nvPr/>
            </p:nvSpPr>
            <p:spPr bwMode="auto">
              <a:xfrm>
                <a:off x="5107769" y="4159596"/>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grpSp>
          <p:nvGrpSpPr>
            <p:cNvPr id="9237" name="Group 9236">
              <a:extLst>
                <a:ext uri="{FF2B5EF4-FFF2-40B4-BE49-F238E27FC236}">
                  <a16:creationId xmlns:a16="http://schemas.microsoft.com/office/drawing/2014/main" id="{BC808B64-4BDD-4693-06F3-8ED97971F78D}"/>
                </a:ext>
              </a:extLst>
            </p:cNvPr>
            <p:cNvGrpSpPr/>
            <p:nvPr/>
          </p:nvGrpSpPr>
          <p:grpSpPr>
            <a:xfrm>
              <a:off x="5001906" y="4321758"/>
              <a:ext cx="255198" cy="445207"/>
              <a:chOff x="5001906" y="3863818"/>
              <a:chExt cx="255198" cy="445207"/>
            </a:xfrm>
          </p:grpSpPr>
          <p:sp>
            <p:nvSpPr>
              <p:cNvPr id="9242" name="Rectangle 9241">
                <a:extLst>
                  <a:ext uri="{FF2B5EF4-FFF2-40B4-BE49-F238E27FC236}">
                    <a16:creationId xmlns:a16="http://schemas.microsoft.com/office/drawing/2014/main" id="{A7299FAC-47DD-D369-E80C-53BCECABD057}"/>
                  </a:ext>
                </a:extLst>
              </p:cNvPr>
              <p:cNvSpPr/>
              <p:nvPr/>
            </p:nvSpPr>
            <p:spPr bwMode="auto">
              <a:xfrm>
                <a:off x="5079213" y="3863818"/>
                <a:ext cx="100584" cy="22719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3" name="TextBox 9242">
                <a:extLst>
                  <a:ext uri="{FF2B5EF4-FFF2-40B4-BE49-F238E27FC236}">
                    <a16:creationId xmlns:a16="http://schemas.microsoft.com/office/drawing/2014/main" id="{48B60D38-684F-8F61-9495-74CA2FE87D84}"/>
                  </a:ext>
                </a:extLst>
              </p:cNvPr>
              <p:cNvSpPr txBox="1"/>
              <p:nvPr/>
            </p:nvSpPr>
            <p:spPr bwMode="auto">
              <a:xfrm>
                <a:off x="5001906" y="4047415"/>
                <a:ext cx="25519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050" dirty="0">
                    <a:solidFill>
                      <a:schemeClr val="bg1"/>
                    </a:solidFill>
                    <a:latin typeface="Calibri" panose="020F0502020204030204" pitchFamily="34" charset="0"/>
                  </a:rPr>
                  <a:t>*</a:t>
                </a:r>
              </a:p>
            </p:txBody>
          </p:sp>
        </p:grpSp>
        <p:sp>
          <p:nvSpPr>
            <p:cNvPr id="9238" name="Rectangle 9237">
              <a:extLst>
                <a:ext uri="{FF2B5EF4-FFF2-40B4-BE49-F238E27FC236}">
                  <a16:creationId xmlns:a16="http://schemas.microsoft.com/office/drawing/2014/main" id="{8A13B1F4-7E77-F06E-6D71-937AD6B116D2}"/>
                </a:ext>
              </a:extLst>
            </p:cNvPr>
            <p:cNvSpPr/>
            <p:nvPr/>
          </p:nvSpPr>
          <p:spPr bwMode="auto">
            <a:xfrm>
              <a:off x="1639521" y="2075226"/>
              <a:ext cx="102824" cy="2232411"/>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239" name="Group 9238">
              <a:extLst>
                <a:ext uri="{FF2B5EF4-FFF2-40B4-BE49-F238E27FC236}">
                  <a16:creationId xmlns:a16="http://schemas.microsoft.com/office/drawing/2014/main" id="{95E1D117-A2B2-8F51-919F-FEEE989CE08E}"/>
                </a:ext>
              </a:extLst>
            </p:cNvPr>
            <p:cNvGrpSpPr/>
            <p:nvPr/>
          </p:nvGrpSpPr>
          <p:grpSpPr>
            <a:xfrm>
              <a:off x="1568313" y="3944465"/>
              <a:ext cx="8689102" cy="914482"/>
              <a:chOff x="1568313" y="3486525"/>
              <a:chExt cx="8689102" cy="914482"/>
            </a:xfrm>
          </p:grpSpPr>
          <p:cxnSp>
            <p:nvCxnSpPr>
              <p:cNvPr id="9240" name="Straight Connector 9239">
                <a:extLst>
                  <a:ext uri="{FF2B5EF4-FFF2-40B4-BE49-F238E27FC236}">
                    <a16:creationId xmlns:a16="http://schemas.microsoft.com/office/drawing/2014/main" id="{EDE70CCF-F763-3EE7-BD9B-17CBDEFB74C6}"/>
                  </a:ext>
                </a:extLst>
              </p:cNvPr>
              <p:cNvCxnSpPr>
                <a:cxnSpLocks/>
              </p:cNvCxnSpPr>
              <p:nvPr/>
            </p:nvCxnSpPr>
            <p:spPr bwMode="auto">
              <a:xfrm>
                <a:off x="1568313" y="3486525"/>
                <a:ext cx="8651452" cy="0"/>
              </a:xfrm>
              <a:prstGeom prst="line">
                <a:avLst/>
              </a:prstGeom>
              <a:noFill/>
              <a:ln w="28575" cap="flat" cmpd="sng" algn="ctr">
                <a:solidFill>
                  <a:schemeClr val="tx2">
                    <a:lumMod val="75000"/>
                  </a:schemeClr>
                </a:solidFill>
                <a:prstDash val="sysDash"/>
                <a:round/>
                <a:headEnd type="none" w="med" len="med"/>
                <a:tailEnd type="none" w="med" len="med"/>
              </a:ln>
              <a:effectLst/>
            </p:spPr>
          </p:cxnSp>
          <p:cxnSp>
            <p:nvCxnSpPr>
              <p:cNvPr id="9241" name="Straight Connector 9240">
                <a:extLst>
                  <a:ext uri="{FF2B5EF4-FFF2-40B4-BE49-F238E27FC236}">
                    <a16:creationId xmlns:a16="http://schemas.microsoft.com/office/drawing/2014/main" id="{B6A13CAF-5398-DA1D-1DFB-49F53412A330}"/>
                  </a:ext>
                </a:extLst>
              </p:cNvPr>
              <p:cNvCxnSpPr>
                <a:cxnSpLocks/>
              </p:cNvCxnSpPr>
              <p:nvPr/>
            </p:nvCxnSpPr>
            <p:spPr bwMode="auto">
              <a:xfrm>
                <a:off x="1605963" y="4401007"/>
                <a:ext cx="8651452" cy="0"/>
              </a:xfrm>
              <a:prstGeom prst="line">
                <a:avLst/>
              </a:prstGeom>
              <a:noFill/>
              <a:ln w="28575" cap="flat" cmpd="sng" algn="ctr">
                <a:solidFill>
                  <a:schemeClr val="tx2">
                    <a:lumMod val="75000"/>
                  </a:schemeClr>
                </a:solidFill>
                <a:prstDash val="sysDash"/>
                <a:round/>
                <a:headEnd type="none" w="med" len="med"/>
                <a:tailEnd type="none" w="med" len="med"/>
              </a:ln>
              <a:effectLst/>
            </p:spPr>
          </p:cxnSp>
        </p:grpSp>
      </p:grpSp>
      <p:grpSp>
        <p:nvGrpSpPr>
          <p:cNvPr id="9304" name="Group 9303">
            <a:extLst>
              <a:ext uri="{FF2B5EF4-FFF2-40B4-BE49-F238E27FC236}">
                <a16:creationId xmlns:a16="http://schemas.microsoft.com/office/drawing/2014/main" id="{DE764390-B009-E858-18AE-F30561B43226}"/>
              </a:ext>
            </a:extLst>
          </p:cNvPr>
          <p:cNvGrpSpPr/>
          <p:nvPr/>
        </p:nvGrpSpPr>
        <p:grpSpPr>
          <a:xfrm>
            <a:off x="8441114" y="2212816"/>
            <a:ext cx="3209071" cy="1084407"/>
            <a:chOff x="8811484" y="2034777"/>
            <a:chExt cx="3209071" cy="1084407"/>
          </a:xfrm>
        </p:grpSpPr>
        <p:sp>
          <p:nvSpPr>
            <p:cNvPr id="9305" name="TextBox 9304">
              <a:extLst>
                <a:ext uri="{FF2B5EF4-FFF2-40B4-BE49-F238E27FC236}">
                  <a16:creationId xmlns:a16="http://schemas.microsoft.com/office/drawing/2014/main" id="{79E05A19-F2E6-DF1E-BCAD-F8F3976BB204}"/>
                </a:ext>
              </a:extLst>
            </p:cNvPr>
            <p:cNvSpPr txBox="1"/>
            <p:nvPr/>
          </p:nvSpPr>
          <p:spPr bwMode="auto">
            <a:xfrm>
              <a:off x="9081032" y="2288187"/>
              <a:ext cx="2939523"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none" rtlCol="0">
              <a:spAutoFit/>
            </a:bodyPr>
            <a:lstStyle/>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Gallbladder cancer</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Intrahepatic cholangiocarcinoma</a:t>
              </a:r>
            </a:p>
            <a:p>
              <a:pPr algn="l">
                <a:lnSpc>
                  <a:spcPct val="100000"/>
                </a:lnSpc>
                <a:spcBef>
                  <a:spcPts val="0"/>
                </a:spcBef>
                <a:spcAft>
                  <a:spcPct val="0"/>
                </a:spcAft>
                <a:buClrTx/>
                <a:buFontTx/>
                <a:buNone/>
              </a:pPr>
              <a:r>
                <a:rPr lang="en-US" sz="1600" b="0" dirty="0">
                  <a:solidFill>
                    <a:schemeClr val="bg1"/>
                  </a:solidFill>
                  <a:latin typeface="Calibri" panose="020F0502020204030204" pitchFamily="34" charset="0"/>
                </a:rPr>
                <a:t>Extrahepatic cholangiocarcinoma</a:t>
              </a:r>
            </a:p>
          </p:txBody>
        </p:sp>
        <p:sp>
          <p:nvSpPr>
            <p:cNvPr id="9306" name="Rectangle 9305">
              <a:extLst>
                <a:ext uri="{FF2B5EF4-FFF2-40B4-BE49-F238E27FC236}">
                  <a16:creationId xmlns:a16="http://schemas.microsoft.com/office/drawing/2014/main" id="{D81C8E69-CD05-C9CF-D395-24B1F220660C}"/>
                </a:ext>
              </a:extLst>
            </p:cNvPr>
            <p:cNvSpPr/>
            <p:nvPr/>
          </p:nvSpPr>
          <p:spPr bwMode="auto">
            <a:xfrm>
              <a:off x="8915292" y="2359049"/>
              <a:ext cx="181089" cy="181089"/>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7" name="Rectangle 9306">
              <a:extLst>
                <a:ext uri="{FF2B5EF4-FFF2-40B4-BE49-F238E27FC236}">
                  <a16:creationId xmlns:a16="http://schemas.microsoft.com/office/drawing/2014/main" id="{51E0810E-3FAA-DF1C-F0A4-8675DA31D86A}"/>
                </a:ext>
              </a:extLst>
            </p:cNvPr>
            <p:cNvSpPr/>
            <p:nvPr/>
          </p:nvSpPr>
          <p:spPr bwMode="auto">
            <a:xfrm>
              <a:off x="8915292" y="2608822"/>
              <a:ext cx="181089" cy="18108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8" name="Rectangle 9307">
              <a:extLst>
                <a:ext uri="{FF2B5EF4-FFF2-40B4-BE49-F238E27FC236}">
                  <a16:creationId xmlns:a16="http://schemas.microsoft.com/office/drawing/2014/main" id="{7464ECDB-57F1-73D2-E7FC-C7816380DF60}"/>
                </a:ext>
              </a:extLst>
            </p:cNvPr>
            <p:cNvSpPr/>
            <p:nvPr/>
          </p:nvSpPr>
          <p:spPr bwMode="auto">
            <a:xfrm>
              <a:off x="8915292" y="2858595"/>
              <a:ext cx="181089" cy="181089"/>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9" name="Rectangle 9308">
              <a:extLst>
                <a:ext uri="{FF2B5EF4-FFF2-40B4-BE49-F238E27FC236}">
                  <a16:creationId xmlns:a16="http://schemas.microsoft.com/office/drawing/2014/main" id="{89F9624C-7D9D-5E3D-1C4A-CCCE292DA0F5}"/>
                </a:ext>
              </a:extLst>
            </p:cNvPr>
            <p:cNvSpPr/>
            <p:nvPr/>
          </p:nvSpPr>
          <p:spPr>
            <a:xfrm>
              <a:off x="8811484" y="2034777"/>
              <a:ext cx="2939523" cy="338554"/>
            </a:xfrm>
            <a:prstGeom prst="rect">
              <a:avLst/>
            </a:prstGeom>
          </p:spPr>
          <p:txBody>
            <a:bodyPr wrap="square">
              <a:spAutoFit/>
            </a:bodyPr>
            <a:lstStyle/>
            <a:p>
              <a:r>
                <a:rPr lang="en-US" sz="1600" dirty="0">
                  <a:solidFill>
                    <a:srgbClr val="000000"/>
                  </a:solidFill>
                  <a:latin typeface="Calibri"/>
                  <a:cs typeface="Calibri"/>
                </a:rPr>
                <a:t>Biliary tract cancer subtype</a:t>
              </a:r>
            </a:p>
          </p:txBody>
        </p:sp>
      </p:grpSp>
      <p:sp>
        <p:nvSpPr>
          <p:cNvPr id="9311" name="TextBox 9310">
            <a:extLst>
              <a:ext uri="{FF2B5EF4-FFF2-40B4-BE49-F238E27FC236}">
                <a16:creationId xmlns:a16="http://schemas.microsoft.com/office/drawing/2014/main" id="{31316C70-31D2-8E2A-DE54-C6223B6B87C9}"/>
              </a:ext>
            </a:extLst>
          </p:cNvPr>
          <p:cNvSpPr txBox="1"/>
          <p:nvPr/>
        </p:nvSpPr>
        <p:spPr bwMode="auto">
          <a:xfrm>
            <a:off x="4997641" y="5966606"/>
            <a:ext cx="9598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a:t>
            </a:r>
          </a:p>
        </p:txBody>
      </p:sp>
      <p:sp>
        <p:nvSpPr>
          <p:cNvPr id="5" name="TextBox 4">
            <a:extLst>
              <a:ext uri="{FF2B5EF4-FFF2-40B4-BE49-F238E27FC236}">
                <a16:creationId xmlns:a16="http://schemas.microsoft.com/office/drawing/2014/main" id="{D5D9963F-3B03-B7F4-CB8A-4EDBFEC2AF6B}"/>
              </a:ext>
            </a:extLst>
          </p:cNvPr>
          <p:cNvSpPr txBox="1"/>
          <p:nvPr/>
        </p:nvSpPr>
        <p:spPr bwMode="auto">
          <a:xfrm>
            <a:off x="8480951" y="3249435"/>
            <a:ext cx="293952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*Includes patients with IHC2+ status; all others had IHC3+</a:t>
            </a:r>
          </a:p>
        </p:txBody>
      </p:sp>
    </p:spTree>
    <p:extLst>
      <p:ext uri="{BB962C8B-B14F-4D97-AF65-F5344CB8AC3E}">
        <p14:creationId xmlns:p14="http://schemas.microsoft.com/office/powerpoint/2010/main" val="1769377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Treatment Duration for Patients With CR, PR</a:t>
            </a:r>
            <a:r>
              <a:rPr lang="en-US" altLang="en-US" dirty="0"/>
              <a:t>,</a:t>
            </a:r>
            <a:r>
              <a:rPr lang="en-US" altLang="en-US" sz="3600" dirty="0"/>
              <a:t> or SD per RECIST v1.1 by ICR (Cohort 1)</a:t>
            </a:r>
            <a:endParaRPr lang="en-US" altLang="en-US" dirty="0"/>
          </a:p>
        </p:txBody>
      </p:sp>
      <p:sp>
        <p:nvSpPr>
          <p:cNvPr id="2" name="Text Box 11">
            <a:extLst>
              <a:ext uri="{FF2B5EF4-FFF2-40B4-BE49-F238E27FC236}">
                <a16:creationId xmlns:a16="http://schemas.microsoft.com/office/drawing/2014/main" id="{5892AFEF-6113-684C-5415-65BA97F7ADAB}"/>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 Reproduced with permission.</a:t>
            </a:r>
          </a:p>
        </p:txBody>
      </p:sp>
      <p:sp>
        <p:nvSpPr>
          <p:cNvPr id="4" name="TextBox 3">
            <a:extLst>
              <a:ext uri="{FF2B5EF4-FFF2-40B4-BE49-F238E27FC236}">
                <a16:creationId xmlns:a16="http://schemas.microsoft.com/office/drawing/2014/main" id="{26736ED1-D409-7F53-40F3-394D7E13813B}"/>
              </a:ext>
            </a:extLst>
          </p:cNvPr>
          <p:cNvSpPr txBox="1"/>
          <p:nvPr/>
        </p:nvSpPr>
        <p:spPr bwMode="auto">
          <a:xfrm rot="16200000">
            <a:off x="463742" y="3539908"/>
            <a:ext cx="95981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a:t>
            </a:r>
          </a:p>
        </p:txBody>
      </p:sp>
      <p:sp>
        <p:nvSpPr>
          <p:cNvPr id="5" name="TextBox 4">
            <a:extLst>
              <a:ext uri="{FF2B5EF4-FFF2-40B4-BE49-F238E27FC236}">
                <a16:creationId xmlns:a16="http://schemas.microsoft.com/office/drawing/2014/main" id="{9D7DA49D-9182-45B8-3140-319AC7A171BD}"/>
              </a:ext>
            </a:extLst>
          </p:cNvPr>
          <p:cNvSpPr txBox="1"/>
          <p:nvPr/>
        </p:nvSpPr>
        <p:spPr bwMode="auto">
          <a:xfrm>
            <a:off x="5222510" y="5869543"/>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6" name="Group 5">
            <a:extLst>
              <a:ext uri="{FF2B5EF4-FFF2-40B4-BE49-F238E27FC236}">
                <a16:creationId xmlns:a16="http://schemas.microsoft.com/office/drawing/2014/main" id="{29621E4E-7F53-33DA-8AFC-B37DF5EF2493}"/>
              </a:ext>
            </a:extLst>
          </p:cNvPr>
          <p:cNvGrpSpPr/>
          <p:nvPr/>
        </p:nvGrpSpPr>
        <p:grpSpPr>
          <a:xfrm>
            <a:off x="933450" y="5683807"/>
            <a:ext cx="9353550" cy="369332"/>
            <a:chOff x="2291212" y="5347901"/>
            <a:chExt cx="5751776" cy="369332"/>
          </a:xfrm>
        </p:grpSpPr>
        <p:sp>
          <p:nvSpPr>
            <p:cNvPr id="7" name="TextBox 6">
              <a:extLst>
                <a:ext uri="{FF2B5EF4-FFF2-40B4-BE49-F238E27FC236}">
                  <a16:creationId xmlns:a16="http://schemas.microsoft.com/office/drawing/2014/main" id="{D3C7663E-B263-8CFB-0C02-074688AD30DD}"/>
                </a:ext>
              </a:extLst>
            </p:cNvPr>
            <p:cNvSpPr txBox="1"/>
            <p:nvPr/>
          </p:nvSpPr>
          <p:spPr bwMode="auto">
            <a:xfrm>
              <a:off x="2291212"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8" name="TextBox 7">
              <a:extLst>
                <a:ext uri="{FF2B5EF4-FFF2-40B4-BE49-F238E27FC236}">
                  <a16:creationId xmlns:a16="http://schemas.microsoft.com/office/drawing/2014/main" id="{09B4E3D9-BAC0-7875-6093-5ECB9B953F62}"/>
                </a:ext>
              </a:extLst>
            </p:cNvPr>
            <p:cNvSpPr txBox="1"/>
            <p:nvPr/>
          </p:nvSpPr>
          <p:spPr bwMode="auto">
            <a:xfrm>
              <a:off x="3058297"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9" name="TextBox 8">
              <a:extLst>
                <a:ext uri="{FF2B5EF4-FFF2-40B4-BE49-F238E27FC236}">
                  <a16:creationId xmlns:a16="http://schemas.microsoft.com/office/drawing/2014/main" id="{D8342D2F-A33E-4110-464F-92EABBA7AB79}"/>
                </a:ext>
              </a:extLst>
            </p:cNvPr>
            <p:cNvSpPr txBox="1"/>
            <p:nvPr/>
          </p:nvSpPr>
          <p:spPr bwMode="auto">
            <a:xfrm>
              <a:off x="3832565"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0" name="TextBox 9">
              <a:extLst>
                <a:ext uri="{FF2B5EF4-FFF2-40B4-BE49-F238E27FC236}">
                  <a16:creationId xmlns:a16="http://schemas.microsoft.com/office/drawing/2014/main" id="{E03F304C-3ABA-8894-289D-CA75698BCC7B}"/>
                </a:ext>
              </a:extLst>
            </p:cNvPr>
            <p:cNvSpPr txBox="1"/>
            <p:nvPr/>
          </p:nvSpPr>
          <p:spPr bwMode="auto">
            <a:xfrm>
              <a:off x="4599650"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11" name="TextBox 10">
              <a:extLst>
                <a:ext uri="{FF2B5EF4-FFF2-40B4-BE49-F238E27FC236}">
                  <a16:creationId xmlns:a16="http://schemas.microsoft.com/office/drawing/2014/main" id="{50371246-BD57-8491-4FAA-E0D7DE88DE96}"/>
                </a:ext>
              </a:extLst>
            </p:cNvPr>
            <p:cNvSpPr txBox="1"/>
            <p:nvPr/>
          </p:nvSpPr>
          <p:spPr bwMode="auto">
            <a:xfrm>
              <a:off x="5315846"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2" name="TextBox 11">
              <a:extLst>
                <a:ext uri="{FF2B5EF4-FFF2-40B4-BE49-F238E27FC236}">
                  <a16:creationId xmlns:a16="http://schemas.microsoft.com/office/drawing/2014/main" id="{703D3501-6349-A8E8-95CE-5DBED7D728F3}"/>
                </a:ext>
              </a:extLst>
            </p:cNvPr>
            <p:cNvSpPr txBox="1"/>
            <p:nvPr/>
          </p:nvSpPr>
          <p:spPr bwMode="auto">
            <a:xfrm>
              <a:off x="6082931"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13" name="TextBox 12">
              <a:extLst>
                <a:ext uri="{FF2B5EF4-FFF2-40B4-BE49-F238E27FC236}">
                  <a16:creationId xmlns:a16="http://schemas.microsoft.com/office/drawing/2014/main" id="{D370D9C5-A581-0A58-DEC2-93F1946AB9F1}"/>
                </a:ext>
              </a:extLst>
            </p:cNvPr>
            <p:cNvSpPr txBox="1"/>
            <p:nvPr/>
          </p:nvSpPr>
          <p:spPr bwMode="auto">
            <a:xfrm>
              <a:off x="6857199"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4" name="TextBox 13">
              <a:extLst>
                <a:ext uri="{FF2B5EF4-FFF2-40B4-BE49-F238E27FC236}">
                  <a16:creationId xmlns:a16="http://schemas.microsoft.com/office/drawing/2014/main" id="{AAA21BA0-77DA-6344-080E-8A71BEC0A076}"/>
                </a:ext>
              </a:extLst>
            </p:cNvPr>
            <p:cNvSpPr txBox="1"/>
            <p:nvPr/>
          </p:nvSpPr>
          <p:spPr bwMode="auto">
            <a:xfrm>
              <a:off x="7624284"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grpSp>
      <p:sp>
        <p:nvSpPr>
          <p:cNvPr id="18" name="Freeform: Shape 17">
            <a:extLst>
              <a:ext uri="{FF2B5EF4-FFF2-40B4-BE49-F238E27FC236}">
                <a16:creationId xmlns:a16="http://schemas.microsoft.com/office/drawing/2014/main" id="{27BF5410-FC9C-CDFF-2DFC-761A05A69CA6}"/>
              </a:ext>
            </a:extLst>
          </p:cNvPr>
          <p:cNvSpPr/>
          <p:nvPr/>
        </p:nvSpPr>
        <p:spPr bwMode="auto">
          <a:xfrm>
            <a:off x="1168160" y="1626268"/>
            <a:ext cx="8890239" cy="4031582"/>
          </a:xfrm>
          <a:custGeom>
            <a:avLst/>
            <a:gdLst>
              <a:gd name="connsiteX0" fmla="*/ 0 w 8214360"/>
              <a:gd name="connsiteY0" fmla="*/ 0 h 3520440"/>
              <a:gd name="connsiteX1" fmla="*/ 0 w 8214360"/>
              <a:gd name="connsiteY1" fmla="*/ 3520440 h 3520440"/>
              <a:gd name="connsiteX2" fmla="*/ 8214360 w 8214360"/>
              <a:gd name="connsiteY2" fmla="*/ 3520440 h 3520440"/>
            </a:gdLst>
            <a:ahLst/>
            <a:cxnLst>
              <a:cxn ang="0">
                <a:pos x="connsiteX0" y="connsiteY0"/>
              </a:cxn>
              <a:cxn ang="0">
                <a:pos x="connsiteX1" y="connsiteY1"/>
              </a:cxn>
              <a:cxn ang="0">
                <a:pos x="connsiteX2" y="connsiteY2"/>
              </a:cxn>
            </a:cxnLst>
            <a:rect l="l" t="t" r="r" b="b"/>
            <a:pathLst>
              <a:path w="8214360" h="3520440">
                <a:moveTo>
                  <a:pt x="0" y="0"/>
                </a:moveTo>
                <a:lnTo>
                  <a:pt x="0" y="3520440"/>
                </a:lnTo>
                <a:lnTo>
                  <a:pt x="8214360" y="3520440"/>
                </a:lnTo>
              </a:path>
            </a:pathLst>
          </a:custGeom>
          <a:noFill/>
          <a:ln w="28575">
            <a:solidFill>
              <a:schemeClr val="bg1"/>
            </a:solidFill>
            <a:miter lim="800000"/>
            <a:headEnd/>
            <a:tailEnd/>
          </a:ln>
        </p:spPr>
        <p:txBody>
          <a:bodyPr rtlCol="0" anchor="ctr"/>
          <a:lstStyle/>
          <a:p>
            <a:pPr algn="ctr"/>
            <a:endParaRPr lang="en-US" dirty="0"/>
          </a:p>
        </p:txBody>
      </p:sp>
      <p:grpSp>
        <p:nvGrpSpPr>
          <p:cNvPr id="19" name="Group 18">
            <a:extLst>
              <a:ext uri="{FF2B5EF4-FFF2-40B4-BE49-F238E27FC236}">
                <a16:creationId xmlns:a16="http://schemas.microsoft.com/office/drawing/2014/main" id="{E6F0F616-BCCD-813F-7FA2-5225B92468ED}"/>
              </a:ext>
            </a:extLst>
          </p:cNvPr>
          <p:cNvGrpSpPr/>
          <p:nvPr/>
        </p:nvGrpSpPr>
        <p:grpSpPr>
          <a:xfrm>
            <a:off x="1178751" y="5652459"/>
            <a:ext cx="8774874" cy="100641"/>
            <a:chOff x="2446020" y="4948664"/>
            <a:chExt cx="5408835" cy="442314"/>
          </a:xfrm>
        </p:grpSpPr>
        <p:grpSp>
          <p:nvGrpSpPr>
            <p:cNvPr id="20" name="Group 19">
              <a:extLst>
                <a:ext uri="{FF2B5EF4-FFF2-40B4-BE49-F238E27FC236}">
                  <a16:creationId xmlns:a16="http://schemas.microsoft.com/office/drawing/2014/main" id="{BB4F452C-12B9-F432-8D72-35B605B494AA}"/>
                </a:ext>
              </a:extLst>
            </p:cNvPr>
            <p:cNvGrpSpPr/>
            <p:nvPr/>
          </p:nvGrpSpPr>
          <p:grpSpPr>
            <a:xfrm rot="5400000">
              <a:off x="4148913" y="3245771"/>
              <a:ext cx="442314" cy="3848100"/>
              <a:chOff x="1554084" y="1737360"/>
              <a:chExt cx="1585366" cy="3528060"/>
            </a:xfrm>
          </p:grpSpPr>
          <p:cxnSp>
            <p:nvCxnSpPr>
              <p:cNvPr id="27" name="Straight Connector 26">
                <a:extLst>
                  <a:ext uri="{FF2B5EF4-FFF2-40B4-BE49-F238E27FC236}">
                    <a16:creationId xmlns:a16="http://schemas.microsoft.com/office/drawing/2014/main" id="{5CCC07C2-AF0D-D9B0-EFB5-3F13B6E45C78}"/>
                  </a:ext>
                </a:extLst>
              </p:cNvPr>
              <p:cNvCxnSpPr>
                <a:cxnSpLocks/>
              </p:cNvCxnSpPr>
              <p:nvPr/>
            </p:nvCxnSpPr>
            <p:spPr bwMode="auto">
              <a:xfrm>
                <a:off x="1554084" y="173736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7140D8DD-C707-EC6B-E0EC-F3F206CA7EAB}"/>
                  </a:ext>
                </a:extLst>
              </p:cNvPr>
              <p:cNvCxnSpPr>
                <a:cxnSpLocks/>
              </p:cNvCxnSpPr>
              <p:nvPr/>
            </p:nvCxnSpPr>
            <p:spPr bwMode="auto">
              <a:xfrm>
                <a:off x="1554084" y="244602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7964D552-E8AA-983D-8064-F33970364085}"/>
                  </a:ext>
                </a:extLst>
              </p:cNvPr>
              <p:cNvCxnSpPr>
                <a:cxnSpLocks/>
              </p:cNvCxnSpPr>
              <p:nvPr/>
            </p:nvCxnSpPr>
            <p:spPr bwMode="auto">
              <a:xfrm>
                <a:off x="1554103" y="3140768"/>
                <a:ext cx="1585347"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693C1D09-AF46-95F5-0127-9D3FA0ECDF76}"/>
                  </a:ext>
                </a:extLst>
              </p:cNvPr>
              <p:cNvCxnSpPr>
                <a:cxnSpLocks/>
              </p:cNvCxnSpPr>
              <p:nvPr/>
            </p:nvCxnSpPr>
            <p:spPr bwMode="auto">
              <a:xfrm>
                <a:off x="1554084" y="384048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932FB3C3-5373-86ED-529D-E4EE66019A39}"/>
                  </a:ext>
                </a:extLst>
              </p:cNvPr>
              <p:cNvCxnSpPr>
                <a:cxnSpLocks/>
              </p:cNvCxnSpPr>
              <p:nvPr/>
            </p:nvCxnSpPr>
            <p:spPr bwMode="auto">
              <a:xfrm>
                <a:off x="1554084" y="454914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6A36B3F5-BFDD-8D01-55C3-B58E28DAF041}"/>
                  </a:ext>
                </a:extLst>
              </p:cNvPr>
              <p:cNvCxnSpPr>
                <a:cxnSpLocks/>
              </p:cNvCxnSpPr>
              <p:nvPr/>
            </p:nvCxnSpPr>
            <p:spPr bwMode="auto">
              <a:xfrm>
                <a:off x="1554084" y="5265420"/>
                <a:ext cx="158535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1" name="Group 20">
              <a:extLst>
                <a:ext uri="{FF2B5EF4-FFF2-40B4-BE49-F238E27FC236}">
                  <a16:creationId xmlns:a16="http://schemas.microsoft.com/office/drawing/2014/main" id="{32B98E5D-5DC8-1081-B161-00BCEA040BC2}"/>
                </a:ext>
              </a:extLst>
            </p:cNvPr>
            <p:cNvGrpSpPr/>
            <p:nvPr/>
          </p:nvGrpSpPr>
          <p:grpSpPr>
            <a:xfrm rot="5400000">
              <a:off x="7243071" y="4779192"/>
              <a:ext cx="442311" cy="781256"/>
              <a:chOff x="1554084" y="4549140"/>
              <a:chExt cx="1585356" cy="716280"/>
            </a:xfrm>
          </p:grpSpPr>
          <p:cxnSp>
            <p:nvCxnSpPr>
              <p:cNvPr id="25" name="Straight Connector 24">
                <a:extLst>
                  <a:ext uri="{FF2B5EF4-FFF2-40B4-BE49-F238E27FC236}">
                    <a16:creationId xmlns:a16="http://schemas.microsoft.com/office/drawing/2014/main" id="{3103AD20-57D9-D177-B276-592219545F0A}"/>
                  </a:ext>
                </a:extLst>
              </p:cNvPr>
              <p:cNvCxnSpPr>
                <a:cxnSpLocks/>
              </p:cNvCxnSpPr>
              <p:nvPr/>
            </p:nvCxnSpPr>
            <p:spPr bwMode="auto">
              <a:xfrm>
                <a:off x="1554084" y="454914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36A35072-E6AB-97B2-3695-B5A9788EC9B7}"/>
                  </a:ext>
                </a:extLst>
              </p:cNvPr>
              <p:cNvCxnSpPr>
                <a:cxnSpLocks/>
              </p:cNvCxnSpPr>
              <p:nvPr/>
            </p:nvCxnSpPr>
            <p:spPr bwMode="auto">
              <a:xfrm>
                <a:off x="1554084" y="5265420"/>
                <a:ext cx="1585356"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4" name="TextBox 33">
            <a:extLst>
              <a:ext uri="{FF2B5EF4-FFF2-40B4-BE49-F238E27FC236}">
                <a16:creationId xmlns:a16="http://schemas.microsoft.com/office/drawing/2014/main" id="{C0F42F66-6216-73D8-A036-63BA98EDBF6A}"/>
              </a:ext>
            </a:extLst>
          </p:cNvPr>
          <p:cNvSpPr txBox="1"/>
          <p:nvPr/>
        </p:nvSpPr>
        <p:spPr bwMode="auto">
          <a:xfrm>
            <a:off x="9316699" y="4121578"/>
            <a:ext cx="1784464"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dirty="0">
                <a:solidFill>
                  <a:schemeClr val="bg1"/>
                </a:solidFill>
                <a:latin typeface="Calibri" panose="020F0502020204030204" pitchFamily="34" charset="0"/>
              </a:rPr>
              <a:t>Cohort 1 (n = 80)</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12.9 (1.5-16.9+)</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1.8 (1.6-5.5)</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12.4 (7-24)</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5.6 (0.5-19.8+)</a:t>
            </a:r>
          </a:p>
        </p:txBody>
      </p:sp>
      <p:sp>
        <p:nvSpPr>
          <p:cNvPr id="35" name="TextBox 34">
            <a:extLst>
              <a:ext uri="{FF2B5EF4-FFF2-40B4-BE49-F238E27FC236}">
                <a16:creationId xmlns:a16="http://schemas.microsoft.com/office/drawing/2014/main" id="{1F5ABC96-3D5D-3555-154B-C53F773678B0}"/>
              </a:ext>
            </a:extLst>
          </p:cNvPr>
          <p:cNvSpPr txBox="1"/>
          <p:nvPr/>
        </p:nvSpPr>
        <p:spPr bwMode="auto">
          <a:xfrm>
            <a:off x="5271518" y="4398577"/>
            <a:ext cx="414895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b="0" dirty="0">
                <a:solidFill>
                  <a:schemeClr val="bg1"/>
                </a:solidFill>
                <a:latin typeface="Calibri" panose="020F0502020204030204" pitchFamily="34" charset="0"/>
              </a:rPr>
              <a:t>Median duration of response, mo (range)</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Median time to first response, mo (range)</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Median duration of follow-up, mo (range)</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Median duration of treatment, mo (range)</a:t>
            </a:r>
          </a:p>
        </p:txBody>
      </p:sp>
      <p:sp>
        <p:nvSpPr>
          <p:cNvPr id="42" name="Rectangle 41">
            <a:extLst>
              <a:ext uri="{FF2B5EF4-FFF2-40B4-BE49-F238E27FC236}">
                <a16:creationId xmlns:a16="http://schemas.microsoft.com/office/drawing/2014/main" id="{B3AF71B1-D3F6-C283-3533-81C33DDE32D6}"/>
              </a:ext>
            </a:extLst>
          </p:cNvPr>
          <p:cNvSpPr/>
          <p:nvPr/>
        </p:nvSpPr>
        <p:spPr bwMode="auto">
          <a:xfrm>
            <a:off x="1176634" y="1707542"/>
            <a:ext cx="680741"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B09CC80B-2EF7-CFF8-8642-AAE4EF43348A}"/>
              </a:ext>
            </a:extLst>
          </p:cNvPr>
          <p:cNvSpPr/>
          <p:nvPr/>
        </p:nvSpPr>
        <p:spPr bwMode="auto">
          <a:xfrm>
            <a:off x="1176634" y="1779679"/>
            <a:ext cx="680741"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75B85247-C13E-55C5-EFF6-2A3BB7419CDE}"/>
              </a:ext>
            </a:extLst>
          </p:cNvPr>
          <p:cNvSpPr/>
          <p:nvPr/>
        </p:nvSpPr>
        <p:spPr bwMode="auto">
          <a:xfrm>
            <a:off x="1176634" y="1851817"/>
            <a:ext cx="2297609"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E4599EC6-A824-4EAA-C161-B4F468EDDFD9}"/>
              </a:ext>
            </a:extLst>
          </p:cNvPr>
          <p:cNvSpPr/>
          <p:nvPr/>
        </p:nvSpPr>
        <p:spPr bwMode="auto">
          <a:xfrm>
            <a:off x="1176634" y="1923954"/>
            <a:ext cx="74741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1" name="Rectangle 50">
            <a:extLst>
              <a:ext uri="{FF2B5EF4-FFF2-40B4-BE49-F238E27FC236}">
                <a16:creationId xmlns:a16="http://schemas.microsoft.com/office/drawing/2014/main" id="{BF39E6A0-98F1-504A-7B37-5BDB8415872B}"/>
              </a:ext>
            </a:extLst>
          </p:cNvPr>
          <p:cNvSpPr/>
          <p:nvPr/>
        </p:nvSpPr>
        <p:spPr bwMode="auto">
          <a:xfrm>
            <a:off x="1857374" y="1707542"/>
            <a:ext cx="7600949"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52" name="Rectangle 51">
            <a:extLst>
              <a:ext uri="{FF2B5EF4-FFF2-40B4-BE49-F238E27FC236}">
                <a16:creationId xmlns:a16="http://schemas.microsoft.com/office/drawing/2014/main" id="{ED5CC42C-8C71-2402-81BF-DAD133323BA5}"/>
              </a:ext>
            </a:extLst>
          </p:cNvPr>
          <p:cNvSpPr/>
          <p:nvPr/>
        </p:nvSpPr>
        <p:spPr bwMode="auto">
          <a:xfrm>
            <a:off x="1857374" y="1779679"/>
            <a:ext cx="6996113"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53" name="Rectangle 52">
            <a:extLst>
              <a:ext uri="{FF2B5EF4-FFF2-40B4-BE49-F238E27FC236}">
                <a16:creationId xmlns:a16="http://schemas.microsoft.com/office/drawing/2014/main" id="{06D93FCA-3935-A2DB-47AB-A7AA7ABD55A9}"/>
              </a:ext>
            </a:extLst>
          </p:cNvPr>
          <p:cNvSpPr/>
          <p:nvPr/>
        </p:nvSpPr>
        <p:spPr bwMode="auto">
          <a:xfrm>
            <a:off x="3474243" y="1851817"/>
            <a:ext cx="5064919"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4" name="Rectangle 53">
            <a:extLst>
              <a:ext uri="{FF2B5EF4-FFF2-40B4-BE49-F238E27FC236}">
                <a16:creationId xmlns:a16="http://schemas.microsoft.com/office/drawing/2014/main" id="{BBD4B50F-6C67-E3C4-33BF-9C77B4B74049}"/>
              </a:ext>
            </a:extLst>
          </p:cNvPr>
          <p:cNvSpPr/>
          <p:nvPr/>
        </p:nvSpPr>
        <p:spPr bwMode="auto">
          <a:xfrm>
            <a:off x="1924049" y="1923954"/>
            <a:ext cx="6100763"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6" name="Rectangle 9215">
            <a:extLst>
              <a:ext uri="{FF2B5EF4-FFF2-40B4-BE49-F238E27FC236}">
                <a16:creationId xmlns:a16="http://schemas.microsoft.com/office/drawing/2014/main" id="{271B32EA-5BC1-9558-D0E3-01FB330E8546}"/>
              </a:ext>
            </a:extLst>
          </p:cNvPr>
          <p:cNvSpPr/>
          <p:nvPr/>
        </p:nvSpPr>
        <p:spPr bwMode="auto">
          <a:xfrm>
            <a:off x="1176634" y="1996092"/>
            <a:ext cx="747413"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7" name="Rectangle 9216">
            <a:extLst>
              <a:ext uri="{FF2B5EF4-FFF2-40B4-BE49-F238E27FC236}">
                <a16:creationId xmlns:a16="http://schemas.microsoft.com/office/drawing/2014/main" id="{0B67538E-4213-FA7E-6CBF-C90AFEF5B50E}"/>
              </a:ext>
            </a:extLst>
          </p:cNvPr>
          <p:cNvSpPr/>
          <p:nvPr/>
        </p:nvSpPr>
        <p:spPr bwMode="auto">
          <a:xfrm>
            <a:off x="1176634" y="2068229"/>
            <a:ext cx="84964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19" name="Rectangle 9218">
            <a:extLst>
              <a:ext uri="{FF2B5EF4-FFF2-40B4-BE49-F238E27FC236}">
                <a16:creationId xmlns:a16="http://schemas.microsoft.com/office/drawing/2014/main" id="{D666FC91-6941-DD5B-F06F-FB8DE4A7DAED}"/>
              </a:ext>
            </a:extLst>
          </p:cNvPr>
          <p:cNvSpPr/>
          <p:nvPr/>
        </p:nvSpPr>
        <p:spPr bwMode="auto">
          <a:xfrm>
            <a:off x="1176634" y="2140367"/>
            <a:ext cx="723900"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0" name="Rectangle 9219">
            <a:extLst>
              <a:ext uri="{FF2B5EF4-FFF2-40B4-BE49-F238E27FC236}">
                <a16:creationId xmlns:a16="http://schemas.microsoft.com/office/drawing/2014/main" id="{ADD0AF7B-BE78-85DB-39F6-7D291E22830C}"/>
              </a:ext>
            </a:extLst>
          </p:cNvPr>
          <p:cNvSpPr/>
          <p:nvPr/>
        </p:nvSpPr>
        <p:spPr bwMode="auto">
          <a:xfrm>
            <a:off x="1176634" y="2212504"/>
            <a:ext cx="2330947"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1" name="Rectangle 9220">
            <a:extLst>
              <a:ext uri="{FF2B5EF4-FFF2-40B4-BE49-F238E27FC236}">
                <a16:creationId xmlns:a16="http://schemas.microsoft.com/office/drawing/2014/main" id="{CA719E45-3BD4-9B4F-3092-4FA7FF4933F9}"/>
              </a:ext>
            </a:extLst>
          </p:cNvPr>
          <p:cNvSpPr/>
          <p:nvPr/>
        </p:nvSpPr>
        <p:spPr bwMode="auto">
          <a:xfrm>
            <a:off x="1924048" y="1996092"/>
            <a:ext cx="5903120"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2" name="Rectangle 9221">
            <a:extLst>
              <a:ext uri="{FF2B5EF4-FFF2-40B4-BE49-F238E27FC236}">
                <a16:creationId xmlns:a16="http://schemas.microsoft.com/office/drawing/2014/main" id="{099EC038-A999-CD6E-BA49-DECFDF57F07A}"/>
              </a:ext>
            </a:extLst>
          </p:cNvPr>
          <p:cNvSpPr/>
          <p:nvPr/>
        </p:nvSpPr>
        <p:spPr bwMode="auto">
          <a:xfrm>
            <a:off x="2026280" y="2068229"/>
            <a:ext cx="5450845"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3" name="Rectangle 9222">
            <a:extLst>
              <a:ext uri="{FF2B5EF4-FFF2-40B4-BE49-F238E27FC236}">
                <a16:creationId xmlns:a16="http://schemas.microsoft.com/office/drawing/2014/main" id="{CEED195C-64D6-9A42-7558-82E6A03FEBEC}"/>
              </a:ext>
            </a:extLst>
          </p:cNvPr>
          <p:cNvSpPr/>
          <p:nvPr/>
        </p:nvSpPr>
        <p:spPr bwMode="auto">
          <a:xfrm>
            <a:off x="1900534" y="2140367"/>
            <a:ext cx="5490866"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4" name="Rectangle 9223">
            <a:extLst>
              <a:ext uri="{FF2B5EF4-FFF2-40B4-BE49-F238E27FC236}">
                <a16:creationId xmlns:a16="http://schemas.microsoft.com/office/drawing/2014/main" id="{70B26277-AC75-A4F8-99F3-3FEB2BE2B4B7}"/>
              </a:ext>
            </a:extLst>
          </p:cNvPr>
          <p:cNvSpPr/>
          <p:nvPr/>
        </p:nvSpPr>
        <p:spPr bwMode="auto">
          <a:xfrm>
            <a:off x="3507581" y="2212504"/>
            <a:ext cx="3829050"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5" name="Rectangle 9224">
            <a:extLst>
              <a:ext uri="{FF2B5EF4-FFF2-40B4-BE49-F238E27FC236}">
                <a16:creationId xmlns:a16="http://schemas.microsoft.com/office/drawing/2014/main" id="{1182891B-2A01-27D3-1DEA-C3D517471688}"/>
              </a:ext>
            </a:extLst>
          </p:cNvPr>
          <p:cNvSpPr/>
          <p:nvPr/>
        </p:nvSpPr>
        <p:spPr bwMode="auto">
          <a:xfrm>
            <a:off x="1176634" y="2274684"/>
            <a:ext cx="1492747"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6" name="Rectangle 9225">
            <a:extLst>
              <a:ext uri="{FF2B5EF4-FFF2-40B4-BE49-F238E27FC236}">
                <a16:creationId xmlns:a16="http://schemas.microsoft.com/office/drawing/2014/main" id="{F4371256-B054-A0BF-059E-3517DB7C3B9F}"/>
              </a:ext>
            </a:extLst>
          </p:cNvPr>
          <p:cNvSpPr/>
          <p:nvPr/>
        </p:nvSpPr>
        <p:spPr bwMode="auto">
          <a:xfrm>
            <a:off x="1176634" y="2346821"/>
            <a:ext cx="546467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227" name="Rectangle 9226">
            <a:extLst>
              <a:ext uri="{FF2B5EF4-FFF2-40B4-BE49-F238E27FC236}">
                <a16:creationId xmlns:a16="http://schemas.microsoft.com/office/drawing/2014/main" id="{A13072CA-AAB1-10E1-01B4-41EF8C0CDA54}"/>
              </a:ext>
            </a:extLst>
          </p:cNvPr>
          <p:cNvSpPr/>
          <p:nvPr/>
        </p:nvSpPr>
        <p:spPr bwMode="auto">
          <a:xfrm>
            <a:off x="1176634" y="2418959"/>
            <a:ext cx="720585"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8" name="Rectangle 9227">
            <a:extLst>
              <a:ext uri="{FF2B5EF4-FFF2-40B4-BE49-F238E27FC236}">
                <a16:creationId xmlns:a16="http://schemas.microsoft.com/office/drawing/2014/main" id="{5528BFF5-9654-FF7E-97B3-3F0A7AC5B08C}"/>
              </a:ext>
            </a:extLst>
          </p:cNvPr>
          <p:cNvSpPr/>
          <p:nvPr/>
        </p:nvSpPr>
        <p:spPr bwMode="auto">
          <a:xfrm>
            <a:off x="1176634" y="2491096"/>
            <a:ext cx="2253021"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29" name="Rectangle 9228">
            <a:extLst>
              <a:ext uri="{FF2B5EF4-FFF2-40B4-BE49-F238E27FC236}">
                <a16:creationId xmlns:a16="http://schemas.microsoft.com/office/drawing/2014/main" id="{6CF36C1B-4697-9AB9-0132-DDEE3FF2F8EE}"/>
              </a:ext>
            </a:extLst>
          </p:cNvPr>
          <p:cNvSpPr/>
          <p:nvPr/>
        </p:nvSpPr>
        <p:spPr bwMode="auto">
          <a:xfrm>
            <a:off x="2669380" y="2274684"/>
            <a:ext cx="4352921"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1" name="Rectangle 9230">
            <a:extLst>
              <a:ext uri="{FF2B5EF4-FFF2-40B4-BE49-F238E27FC236}">
                <a16:creationId xmlns:a16="http://schemas.microsoft.com/office/drawing/2014/main" id="{48168DF6-2456-185E-194E-73319054051B}"/>
              </a:ext>
            </a:extLst>
          </p:cNvPr>
          <p:cNvSpPr/>
          <p:nvPr/>
        </p:nvSpPr>
        <p:spPr bwMode="auto">
          <a:xfrm>
            <a:off x="1897218" y="2418959"/>
            <a:ext cx="4727419"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2" name="Rectangle 9231">
            <a:extLst>
              <a:ext uri="{FF2B5EF4-FFF2-40B4-BE49-F238E27FC236}">
                <a16:creationId xmlns:a16="http://schemas.microsoft.com/office/drawing/2014/main" id="{0E4691DD-6938-8F20-23D8-6FA1D8B923BF}"/>
              </a:ext>
            </a:extLst>
          </p:cNvPr>
          <p:cNvSpPr/>
          <p:nvPr/>
        </p:nvSpPr>
        <p:spPr bwMode="auto">
          <a:xfrm>
            <a:off x="3429656" y="2491096"/>
            <a:ext cx="3142593"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3" name="Rectangle 9232">
            <a:extLst>
              <a:ext uri="{FF2B5EF4-FFF2-40B4-BE49-F238E27FC236}">
                <a16:creationId xmlns:a16="http://schemas.microsoft.com/office/drawing/2014/main" id="{C96FC016-E449-A6C1-6BC6-DA4630A645E7}"/>
              </a:ext>
            </a:extLst>
          </p:cNvPr>
          <p:cNvSpPr/>
          <p:nvPr/>
        </p:nvSpPr>
        <p:spPr bwMode="auto">
          <a:xfrm>
            <a:off x="1176634" y="2566983"/>
            <a:ext cx="76884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4" name="Rectangle 9233">
            <a:extLst>
              <a:ext uri="{FF2B5EF4-FFF2-40B4-BE49-F238E27FC236}">
                <a16:creationId xmlns:a16="http://schemas.microsoft.com/office/drawing/2014/main" id="{6DFC68F0-C932-C4E2-1024-DA35C43A054F}"/>
              </a:ext>
            </a:extLst>
          </p:cNvPr>
          <p:cNvSpPr/>
          <p:nvPr/>
        </p:nvSpPr>
        <p:spPr bwMode="auto">
          <a:xfrm>
            <a:off x="1176634" y="2639120"/>
            <a:ext cx="746208"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5" name="Rectangle 9234">
            <a:extLst>
              <a:ext uri="{FF2B5EF4-FFF2-40B4-BE49-F238E27FC236}">
                <a16:creationId xmlns:a16="http://schemas.microsoft.com/office/drawing/2014/main" id="{8EAC628E-66BB-283D-38FA-6F378CEC35F6}"/>
              </a:ext>
            </a:extLst>
          </p:cNvPr>
          <p:cNvSpPr/>
          <p:nvPr/>
        </p:nvSpPr>
        <p:spPr bwMode="auto">
          <a:xfrm>
            <a:off x="1176634" y="2711258"/>
            <a:ext cx="424547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6" name="Rectangle 9235">
            <a:extLst>
              <a:ext uri="{FF2B5EF4-FFF2-40B4-BE49-F238E27FC236}">
                <a16:creationId xmlns:a16="http://schemas.microsoft.com/office/drawing/2014/main" id="{88646D86-338B-EFBD-00E3-4398FC9E9A34}"/>
              </a:ext>
            </a:extLst>
          </p:cNvPr>
          <p:cNvSpPr/>
          <p:nvPr/>
        </p:nvSpPr>
        <p:spPr bwMode="auto">
          <a:xfrm>
            <a:off x="1176634" y="2783395"/>
            <a:ext cx="713035"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7" name="Rectangle 9236">
            <a:extLst>
              <a:ext uri="{FF2B5EF4-FFF2-40B4-BE49-F238E27FC236}">
                <a16:creationId xmlns:a16="http://schemas.microsoft.com/office/drawing/2014/main" id="{0DD6A7CE-C610-41CC-7257-8237B9A8461E}"/>
              </a:ext>
            </a:extLst>
          </p:cNvPr>
          <p:cNvSpPr/>
          <p:nvPr/>
        </p:nvSpPr>
        <p:spPr bwMode="auto">
          <a:xfrm>
            <a:off x="1945481" y="2566983"/>
            <a:ext cx="4310063"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38" name="Rectangle 9237">
            <a:extLst>
              <a:ext uri="{FF2B5EF4-FFF2-40B4-BE49-F238E27FC236}">
                <a16:creationId xmlns:a16="http://schemas.microsoft.com/office/drawing/2014/main" id="{AEEA6FB7-F2BB-C029-FFC6-A31757806264}"/>
              </a:ext>
            </a:extLst>
          </p:cNvPr>
          <p:cNvSpPr/>
          <p:nvPr/>
        </p:nvSpPr>
        <p:spPr bwMode="auto">
          <a:xfrm>
            <a:off x="1922843" y="2639120"/>
            <a:ext cx="4216020"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0" name="Rectangle 9239">
            <a:extLst>
              <a:ext uri="{FF2B5EF4-FFF2-40B4-BE49-F238E27FC236}">
                <a16:creationId xmlns:a16="http://schemas.microsoft.com/office/drawing/2014/main" id="{719DE052-699F-4F05-52C9-FF98F25D98F8}"/>
              </a:ext>
            </a:extLst>
          </p:cNvPr>
          <p:cNvSpPr/>
          <p:nvPr/>
        </p:nvSpPr>
        <p:spPr bwMode="auto">
          <a:xfrm>
            <a:off x="1889669" y="2783395"/>
            <a:ext cx="3339556"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1" name="Rectangle 9240">
            <a:extLst>
              <a:ext uri="{FF2B5EF4-FFF2-40B4-BE49-F238E27FC236}">
                <a16:creationId xmlns:a16="http://schemas.microsoft.com/office/drawing/2014/main" id="{E72A94D4-F63A-BFD0-B15E-2B2C9B836D82}"/>
              </a:ext>
            </a:extLst>
          </p:cNvPr>
          <p:cNvSpPr/>
          <p:nvPr/>
        </p:nvSpPr>
        <p:spPr bwMode="auto">
          <a:xfrm>
            <a:off x="1176634" y="2855727"/>
            <a:ext cx="843845"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2" name="Rectangle 9241">
            <a:extLst>
              <a:ext uri="{FF2B5EF4-FFF2-40B4-BE49-F238E27FC236}">
                <a16:creationId xmlns:a16="http://schemas.microsoft.com/office/drawing/2014/main" id="{9C54F571-3837-0F3A-C47A-DFC0983E43B4}"/>
              </a:ext>
            </a:extLst>
          </p:cNvPr>
          <p:cNvSpPr/>
          <p:nvPr/>
        </p:nvSpPr>
        <p:spPr bwMode="auto">
          <a:xfrm>
            <a:off x="1176634" y="2927864"/>
            <a:ext cx="3873997"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3" name="Rectangle 9242">
            <a:extLst>
              <a:ext uri="{FF2B5EF4-FFF2-40B4-BE49-F238E27FC236}">
                <a16:creationId xmlns:a16="http://schemas.microsoft.com/office/drawing/2014/main" id="{B3978780-60F0-B1A2-BB8C-93E6713536C2}"/>
              </a:ext>
            </a:extLst>
          </p:cNvPr>
          <p:cNvSpPr/>
          <p:nvPr/>
        </p:nvSpPr>
        <p:spPr bwMode="auto">
          <a:xfrm>
            <a:off x="1176634" y="3000002"/>
            <a:ext cx="746208"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4" name="Rectangle 9243">
            <a:extLst>
              <a:ext uri="{FF2B5EF4-FFF2-40B4-BE49-F238E27FC236}">
                <a16:creationId xmlns:a16="http://schemas.microsoft.com/office/drawing/2014/main" id="{B7B0C309-9737-3B73-37EA-DA8FB1DA6CCC}"/>
              </a:ext>
            </a:extLst>
          </p:cNvPr>
          <p:cNvSpPr/>
          <p:nvPr/>
        </p:nvSpPr>
        <p:spPr bwMode="auto">
          <a:xfrm>
            <a:off x="1176634" y="3072139"/>
            <a:ext cx="3726360"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5" name="Rectangle 9244">
            <a:extLst>
              <a:ext uri="{FF2B5EF4-FFF2-40B4-BE49-F238E27FC236}">
                <a16:creationId xmlns:a16="http://schemas.microsoft.com/office/drawing/2014/main" id="{6FC4C906-3A3F-A1C9-DED1-998AE871A514}"/>
              </a:ext>
            </a:extLst>
          </p:cNvPr>
          <p:cNvSpPr/>
          <p:nvPr/>
        </p:nvSpPr>
        <p:spPr bwMode="auto">
          <a:xfrm>
            <a:off x="2020479" y="2855727"/>
            <a:ext cx="3165884"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7" name="Rectangle 9246">
            <a:extLst>
              <a:ext uri="{FF2B5EF4-FFF2-40B4-BE49-F238E27FC236}">
                <a16:creationId xmlns:a16="http://schemas.microsoft.com/office/drawing/2014/main" id="{B58C058F-8EB0-02FB-130E-708349E0EEAB}"/>
              </a:ext>
            </a:extLst>
          </p:cNvPr>
          <p:cNvSpPr/>
          <p:nvPr/>
        </p:nvSpPr>
        <p:spPr bwMode="auto">
          <a:xfrm>
            <a:off x="1922843" y="3000002"/>
            <a:ext cx="3030158"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49" name="Rectangle 9248">
            <a:extLst>
              <a:ext uri="{FF2B5EF4-FFF2-40B4-BE49-F238E27FC236}">
                <a16:creationId xmlns:a16="http://schemas.microsoft.com/office/drawing/2014/main" id="{F8A8C290-66D6-3199-1077-E402C0ADF218}"/>
              </a:ext>
            </a:extLst>
          </p:cNvPr>
          <p:cNvSpPr/>
          <p:nvPr/>
        </p:nvSpPr>
        <p:spPr bwMode="auto">
          <a:xfrm>
            <a:off x="1176634" y="3135965"/>
            <a:ext cx="369540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0" name="Rectangle 9249">
            <a:extLst>
              <a:ext uri="{FF2B5EF4-FFF2-40B4-BE49-F238E27FC236}">
                <a16:creationId xmlns:a16="http://schemas.microsoft.com/office/drawing/2014/main" id="{E0D4154B-B6CB-951E-9AC3-564218AAEF35}"/>
              </a:ext>
            </a:extLst>
          </p:cNvPr>
          <p:cNvSpPr/>
          <p:nvPr/>
        </p:nvSpPr>
        <p:spPr bwMode="auto">
          <a:xfrm>
            <a:off x="1176634" y="3208102"/>
            <a:ext cx="1552279"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1" name="Rectangle 9250">
            <a:extLst>
              <a:ext uri="{FF2B5EF4-FFF2-40B4-BE49-F238E27FC236}">
                <a16:creationId xmlns:a16="http://schemas.microsoft.com/office/drawing/2014/main" id="{7F9C2472-E49B-1D3D-90BF-3D94A9AD52EF}"/>
              </a:ext>
            </a:extLst>
          </p:cNvPr>
          <p:cNvSpPr/>
          <p:nvPr/>
        </p:nvSpPr>
        <p:spPr bwMode="auto">
          <a:xfrm>
            <a:off x="1176634" y="3280240"/>
            <a:ext cx="776139"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2" name="Rectangle 9251">
            <a:extLst>
              <a:ext uri="{FF2B5EF4-FFF2-40B4-BE49-F238E27FC236}">
                <a16:creationId xmlns:a16="http://schemas.microsoft.com/office/drawing/2014/main" id="{5420E458-800A-0AF1-D59A-4F7725933F3C}"/>
              </a:ext>
            </a:extLst>
          </p:cNvPr>
          <p:cNvSpPr/>
          <p:nvPr/>
        </p:nvSpPr>
        <p:spPr bwMode="auto">
          <a:xfrm>
            <a:off x="1176634" y="3352377"/>
            <a:ext cx="153923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4" name="Rectangle 9253">
            <a:extLst>
              <a:ext uri="{FF2B5EF4-FFF2-40B4-BE49-F238E27FC236}">
                <a16:creationId xmlns:a16="http://schemas.microsoft.com/office/drawing/2014/main" id="{AFF760D7-4C97-3289-E1D1-8DDAA239DB78}"/>
              </a:ext>
            </a:extLst>
          </p:cNvPr>
          <p:cNvSpPr/>
          <p:nvPr/>
        </p:nvSpPr>
        <p:spPr bwMode="auto">
          <a:xfrm>
            <a:off x="2728913" y="3208102"/>
            <a:ext cx="2135981"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5" name="Rectangle 9254">
            <a:extLst>
              <a:ext uri="{FF2B5EF4-FFF2-40B4-BE49-F238E27FC236}">
                <a16:creationId xmlns:a16="http://schemas.microsoft.com/office/drawing/2014/main" id="{EB4FEBB0-40E0-49B7-5F43-F62E884C78DD}"/>
              </a:ext>
            </a:extLst>
          </p:cNvPr>
          <p:cNvSpPr/>
          <p:nvPr/>
        </p:nvSpPr>
        <p:spPr bwMode="auto">
          <a:xfrm>
            <a:off x="1952773" y="3280240"/>
            <a:ext cx="2521596"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6" name="Rectangle 9255">
            <a:extLst>
              <a:ext uri="{FF2B5EF4-FFF2-40B4-BE49-F238E27FC236}">
                <a16:creationId xmlns:a16="http://schemas.microsoft.com/office/drawing/2014/main" id="{53172B08-FA52-0FCA-15D5-739BEA7F2B7D}"/>
              </a:ext>
            </a:extLst>
          </p:cNvPr>
          <p:cNvSpPr/>
          <p:nvPr/>
        </p:nvSpPr>
        <p:spPr bwMode="auto">
          <a:xfrm>
            <a:off x="2715866" y="3352377"/>
            <a:ext cx="1641822"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7" name="Rectangle 9256">
            <a:extLst>
              <a:ext uri="{FF2B5EF4-FFF2-40B4-BE49-F238E27FC236}">
                <a16:creationId xmlns:a16="http://schemas.microsoft.com/office/drawing/2014/main" id="{EC6BC13F-F0AB-EEDD-A31E-4A4434F5416E}"/>
              </a:ext>
            </a:extLst>
          </p:cNvPr>
          <p:cNvSpPr/>
          <p:nvPr/>
        </p:nvSpPr>
        <p:spPr bwMode="auto">
          <a:xfrm>
            <a:off x="1176634" y="3418602"/>
            <a:ext cx="741810"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8" name="Rectangle 9257">
            <a:extLst>
              <a:ext uri="{FF2B5EF4-FFF2-40B4-BE49-F238E27FC236}">
                <a16:creationId xmlns:a16="http://schemas.microsoft.com/office/drawing/2014/main" id="{9CE25EF8-2900-A1AE-381D-621060277043}"/>
              </a:ext>
            </a:extLst>
          </p:cNvPr>
          <p:cNvSpPr/>
          <p:nvPr/>
        </p:nvSpPr>
        <p:spPr bwMode="auto">
          <a:xfrm>
            <a:off x="1176634" y="3490739"/>
            <a:ext cx="310247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59" name="Rectangle 9258">
            <a:extLst>
              <a:ext uri="{FF2B5EF4-FFF2-40B4-BE49-F238E27FC236}">
                <a16:creationId xmlns:a16="http://schemas.microsoft.com/office/drawing/2014/main" id="{437BC59C-BD07-AE94-35CC-CD3BD0561DE4}"/>
              </a:ext>
            </a:extLst>
          </p:cNvPr>
          <p:cNvSpPr/>
          <p:nvPr/>
        </p:nvSpPr>
        <p:spPr bwMode="auto">
          <a:xfrm>
            <a:off x="1176634" y="3562877"/>
            <a:ext cx="310247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0" name="Rectangle 9259">
            <a:extLst>
              <a:ext uri="{FF2B5EF4-FFF2-40B4-BE49-F238E27FC236}">
                <a16:creationId xmlns:a16="http://schemas.microsoft.com/office/drawing/2014/main" id="{9D0AC3BC-78B9-7AB7-BB09-D3608D77520B}"/>
              </a:ext>
            </a:extLst>
          </p:cNvPr>
          <p:cNvSpPr/>
          <p:nvPr/>
        </p:nvSpPr>
        <p:spPr bwMode="auto">
          <a:xfrm>
            <a:off x="1176634" y="3635014"/>
            <a:ext cx="75988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1" name="Rectangle 9260">
            <a:extLst>
              <a:ext uri="{FF2B5EF4-FFF2-40B4-BE49-F238E27FC236}">
                <a16:creationId xmlns:a16="http://schemas.microsoft.com/office/drawing/2014/main" id="{031F91C7-CDFB-4C3C-C160-22C03C6890C5}"/>
              </a:ext>
            </a:extLst>
          </p:cNvPr>
          <p:cNvSpPr/>
          <p:nvPr/>
        </p:nvSpPr>
        <p:spPr bwMode="auto">
          <a:xfrm>
            <a:off x="1918444" y="3418602"/>
            <a:ext cx="2398762"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4" name="Rectangle 9263">
            <a:extLst>
              <a:ext uri="{FF2B5EF4-FFF2-40B4-BE49-F238E27FC236}">
                <a16:creationId xmlns:a16="http://schemas.microsoft.com/office/drawing/2014/main" id="{A985ADF1-C30F-11A9-54EB-98FBA9A18337}"/>
              </a:ext>
            </a:extLst>
          </p:cNvPr>
          <p:cNvSpPr/>
          <p:nvPr/>
        </p:nvSpPr>
        <p:spPr bwMode="auto">
          <a:xfrm>
            <a:off x="1936518" y="3635014"/>
            <a:ext cx="2318776"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6" name="Rectangle 9265">
            <a:extLst>
              <a:ext uri="{FF2B5EF4-FFF2-40B4-BE49-F238E27FC236}">
                <a16:creationId xmlns:a16="http://schemas.microsoft.com/office/drawing/2014/main" id="{37027409-70F1-7326-CE4B-133F926AA27A}"/>
              </a:ext>
            </a:extLst>
          </p:cNvPr>
          <p:cNvSpPr/>
          <p:nvPr/>
        </p:nvSpPr>
        <p:spPr bwMode="auto">
          <a:xfrm>
            <a:off x="1176634" y="3702337"/>
            <a:ext cx="75988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7" name="Rectangle 9266">
            <a:extLst>
              <a:ext uri="{FF2B5EF4-FFF2-40B4-BE49-F238E27FC236}">
                <a16:creationId xmlns:a16="http://schemas.microsoft.com/office/drawing/2014/main" id="{E553F291-B5FE-6FD5-7CAB-EE4F4A4DD933}"/>
              </a:ext>
            </a:extLst>
          </p:cNvPr>
          <p:cNvSpPr/>
          <p:nvPr/>
        </p:nvSpPr>
        <p:spPr bwMode="auto">
          <a:xfrm>
            <a:off x="1936518" y="3702337"/>
            <a:ext cx="2318776"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8" name="Rectangle 9267">
            <a:extLst>
              <a:ext uri="{FF2B5EF4-FFF2-40B4-BE49-F238E27FC236}">
                <a16:creationId xmlns:a16="http://schemas.microsoft.com/office/drawing/2014/main" id="{2DE31049-49E6-5379-860A-13EF34FD2D72}"/>
              </a:ext>
            </a:extLst>
          </p:cNvPr>
          <p:cNvSpPr/>
          <p:nvPr/>
        </p:nvSpPr>
        <p:spPr bwMode="auto">
          <a:xfrm>
            <a:off x="1176634" y="3767699"/>
            <a:ext cx="689208"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69" name="Rectangle 9268">
            <a:extLst>
              <a:ext uri="{FF2B5EF4-FFF2-40B4-BE49-F238E27FC236}">
                <a16:creationId xmlns:a16="http://schemas.microsoft.com/office/drawing/2014/main" id="{992BD44D-404E-D507-61C6-6343619F9A5E}"/>
              </a:ext>
            </a:extLst>
          </p:cNvPr>
          <p:cNvSpPr/>
          <p:nvPr/>
        </p:nvSpPr>
        <p:spPr bwMode="auto">
          <a:xfrm>
            <a:off x="1865844" y="3767699"/>
            <a:ext cx="2389450"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0" name="Rectangle 9269">
            <a:extLst>
              <a:ext uri="{FF2B5EF4-FFF2-40B4-BE49-F238E27FC236}">
                <a16:creationId xmlns:a16="http://schemas.microsoft.com/office/drawing/2014/main" id="{D8972D3F-2A5A-0E89-42A2-3F544ABDCB45}"/>
              </a:ext>
            </a:extLst>
          </p:cNvPr>
          <p:cNvSpPr/>
          <p:nvPr/>
        </p:nvSpPr>
        <p:spPr bwMode="auto">
          <a:xfrm>
            <a:off x="1176634" y="3837875"/>
            <a:ext cx="720584"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1" name="Rectangle 9270">
            <a:extLst>
              <a:ext uri="{FF2B5EF4-FFF2-40B4-BE49-F238E27FC236}">
                <a16:creationId xmlns:a16="http://schemas.microsoft.com/office/drawing/2014/main" id="{D572E7D5-9B8D-2133-CA0B-CF66EABD5009}"/>
              </a:ext>
            </a:extLst>
          </p:cNvPr>
          <p:cNvSpPr/>
          <p:nvPr/>
        </p:nvSpPr>
        <p:spPr bwMode="auto">
          <a:xfrm>
            <a:off x="1889669" y="3837875"/>
            <a:ext cx="2256088"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2" name="Rectangle 9271">
            <a:extLst>
              <a:ext uri="{FF2B5EF4-FFF2-40B4-BE49-F238E27FC236}">
                <a16:creationId xmlns:a16="http://schemas.microsoft.com/office/drawing/2014/main" id="{D75665D7-586D-1BA2-107C-7C9041753EE6}"/>
              </a:ext>
            </a:extLst>
          </p:cNvPr>
          <p:cNvSpPr/>
          <p:nvPr/>
        </p:nvSpPr>
        <p:spPr bwMode="auto">
          <a:xfrm>
            <a:off x="1176634" y="3911753"/>
            <a:ext cx="2914354"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3" name="Rectangle 9272">
            <a:extLst>
              <a:ext uri="{FF2B5EF4-FFF2-40B4-BE49-F238E27FC236}">
                <a16:creationId xmlns:a16="http://schemas.microsoft.com/office/drawing/2014/main" id="{E68868E1-73CC-D55A-1119-09E0DE193460}"/>
              </a:ext>
            </a:extLst>
          </p:cNvPr>
          <p:cNvSpPr/>
          <p:nvPr/>
        </p:nvSpPr>
        <p:spPr bwMode="auto">
          <a:xfrm>
            <a:off x="1176633" y="3978829"/>
            <a:ext cx="911719"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4" name="Rectangle 9273">
            <a:extLst>
              <a:ext uri="{FF2B5EF4-FFF2-40B4-BE49-F238E27FC236}">
                <a16:creationId xmlns:a16="http://schemas.microsoft.com/office/drawing/2014/main" id="{FD4412DD-CF4E-E8C2-850D-196C0DF1FF66}"/>
              </a:ext>
            </a:extLst>
          </p:cNvPr>
          <p:cNvSpPr/>
          <p:nvPr/>
        </p:nvSpPr>
        <p:spPr bwMode="auto">
          <a:xfrm>
            <a:off x="2088356" y="3978829"/>
            <a:ext cx="1990726"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5" name="Rectangle 9274">
            <a:extLst>
              <a:ext uri="{FF2B5EF4-FFF2-40B4-BE49-F238E27FC236}">
                <a16:creationId xmlns:a16="http://schemas.microsoft.com/office/drawing/2014/main" id="{04E7DC56-689D-D270-3BD8-84A6EB5AE35D}"/>
              </a:ext>
            </a:extLst>
          </p:cNvPr>
          <p:cNvSpPr/>
          <p:nvPr/>
        </p:nvSpPr>
        <p:spPr bwMode="auto">
          <a:xfrm>
            <a:off x="1176634" y="4049983"/>
            <a:ext cx="78313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6" name="Rectangle 9275">
            <a:extLst>
              <a:ext uri="{FF2B5EF4-FFF2-40B4-BE49-F238E27FC236}">
                <a16:creationId xmlns:a16="http://schemas.microsoft.com/office/drawing/2014/main" id="{3FC561C2-448F-1CD5-76E3-CFBE4687D3C9}"/>
              </a:ext>
            </a:extLst>
          </p:cNvPr>
          <p:cNvSpPr/>
          <p:nvPr/>
        </p:nvSpPr>
        <p:spPr bwMode="auto">
          <a:xfrm>
            <a:off x="1959770" y="4049983"/>
            <a:ext cx="1964530"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7" name="Rectangle 9276">
            <a:extLst>
              <a:ext uri="{FF2B5EF4-FFF2-40B4-BE49-F238E27FC236}">
                <a16:creationId xmlns:a16="http://schemas.microsoft.com/office/drawing/2014/main" id="{1D482A2F-1D18-F243-B8C9-E180F3724B65}"/>
              </a:ext>
            </a:extLst>
          </p:cNvPr>
          <p:cNvSpPr/>
          <p:nvPr/>
        </p:nvSpPr>
        <p:spPr bwMode="auto">
          <a:xfrm>
            <a:off x="1176634" y="4122120"/>
            <a:ext cx="2580979"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8" name="Rectangle 9277">
            <a:extLst>
              <a:ext uri="{FF2B5EF4-FFF2-40B4-BE49-F238E27FC236}">
                <a16:creationId xmlns:a16="http://schemas.microsoft.com/office/drawing/2014/main" id="{5E7A9420-A598-CEF0-2DA7-8E14577358E8}"/>
              </a:ext>
            </a:extLst>
          </p:cNvPr>
          <p:cNvSpPr/>
          <p:nvPr/>
        </p:nvSpPr>
        <p:spPr bwMode="auto">
          <a:xfrm>
            <a:off x="1176635" y="4198007"/>
            <a:ext cx="2419054"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79" name="Rectangle 9278">
            <a:extLst>
              <a:ext uri="{FF2B5EF4-FFF2-40B4-BE49-F238E27FC236}">
                <a16:creationId xmlns:a16="http://schemas.microsoft.com/office/drawing/2014/main" id="{2DB98ABE-7967-CB81-A6F1-708AD80F750B}"/>
              </a:ext>
            </a:extLst>
          </p:cNvPr>
          <p:cNvSpPr/>
          <p:nvPr/>
        </p:nvSpPr>
        <p:spPr bwMode="auto">
          <a:xfrm>
            <a:off x="1176635" y="4266395"/>
            <a:ext cx="2335709"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0" name="Rectangle 9279">
            <a:extLst>
              <a:ext uri="{FF2B5EF4-FFF2-40B4-BE49-F238E27FC236}">
                <a16:creationId xmlns:a16="http://schemas.microsoft.com/office/drawing/2014/main" id="{73E983C5-A1AE-9B7C-CDF0-AD12B544DB7C}"/>
              </a:ext>
            </a:extLst>
          </p:cNvPr>
          <p:cNvSpPr/>
          <p:nvPr/>
        </p:nvSpPr>
        <p:spPr bwMode="auto">
          <a:xfrm>
            <a:off x="1176634" y="4334783"/>
            <a:ext cx="711697"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1" name="Rectangle 9280">
            <a:extLst>
              <a:ext uri="{FF2B5EF4-FFF2-40B4-BE49-F238E27FC236}">
                <a16:creationId xmlns:a16="http://schemas.microsoft.com/office/drawing/2014/main" id="{7CB7C6C0-7BEC-294A-20F1-6E6A5B9D013E}"/>
              </a:ext>
            </a:extLst>
          </p:cNvPr>
          <p:cNvSpPr/>
          <p:nvPr/>
        </p:nvSpPr>
        <p:spPr bwMode="auto">
          <a:xfrm>
            <a:off x="1885915" y="4334783"/>
            <a:ext cx="1609760"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2" name="Rectangle 9281">
            <a:extLst>
              <a:ext uri="{FF2B5EF4-FFF2-40B4-BE49-F238E27FC236}">
                <a16:creationId xmlns:a16="http://schemas.microsoft.com/office/drawing/2014/main" id="{F60207FB-626A-D32E-F8E4-7337B51BDEC2}"/>
              </a:ext>
            </a:extLst>
          </p:cNvPr>
          <p:cNvSpPr/>
          <p:nvPr/>
        </p:nvSpPr>
        <p:spPr bwMode="auto">
          <a:xfrm>
            <a:off x="1176634" y="4404069"/>
            <a:ext cx="720170"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3" name="Rectangle 9282">
            <a:extLst>
              <a:ext uri="{FF2B5EF4-FFF2-40B4-BE49-F238E27FC236}">
                <a16:creationId xmlns:a16="http://schemas.microsoft.com/office/drawing/2014/main" id="{61509F08-F1D4-93DA-451F-B1F85C9E2527}"/>
              </a:ext>
            </a:extLst>
          </p:cNvPr>
          <p:cNvSpPr/>
          <p:nvPr/>
        </p:nvSpPr>
        <p:spPr bwMode="auto">
          <a:xfrm>
            <a:off x="1896805" y="4404069"/>
            <a:ext cx="1598868"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4" name="Rectangle 9283">
            <a:extLst>
              <a:ext uri="{FF2B5EF4-FFF2-40B4-BE49-F238E27FC236}">
                <a16:creationId xmlns:a16="http://schemas.microsoft.com/office/drawing/2014/main" id="{13A9747F-B27E-4C10-DF89-B025E63DF4B2}"/>
              </a:ext>
            </a:extLst>
          </p:cNvPr>
          <p:cNvSpPr/>
          <p:nvPr/>
        </p:nvSpPr>
        <p:spPr bwMode="auto">
          <a:xfrm>
            <a:off x="1176633" y="4475479"/>
            <a:ext cx="2307135"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5" name="Rectangle 9284">
            <a:extLst>
              <a:ext uri="{FF2B5EF4-FFF2-40B4-BE49-F238E27FC236}">
                <a16:creationId xmlns:a16="http://schemas.microsoft.com/office/drawing/2014/main" id="{056FD7DD-0B1D-8454-36D9-1C1E3C95625A}"/>
              </a:ext>
            </a:extLst>
          </p:cNvPr>
          <p:cNvSpPr/>
          <p:nvPr/>
        </p:nvSpPr>
        <p:spPr bwMode="auto">
          <a:xfrm>
            <a:off x="1176633" y="4543867"/>
            <a:ext cx="2133305"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6" name="Rectangle 9285">
            <a:extLst>
              <a:ext uri="{FF2B5EF4-FFF2-40B4-BE49-F238E27FC236}">
                <a16:creationId xmlns:a16="http://schemas.microsoft.com/office/drawing/2014/main" id="{4DC8E80D-2398-8484-41F7-2559B0C1575C}"/>
              </a:ext>
            </a:extLst>
          </p:cNvPr>
          <p:cNvSpPr/>
          <p:nvPr/>
        </p:nvSpPr>
        <p:spPr bwMode="auto">
          <a:xfrm>
            <a:off x="1176633" y="4616389"/>
            <a:ext cx="756941"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7" name="Rectangle 9286">
            <a:extLst>
              <a:ext uri="{FF2B5EF4-FFF2-40B4-BE49-F238E27FC236}">
                <a16:creationId xmlns:a16="http://schemas.microsoft.com/office/drawing/2014/main" id="{06C42E13-02BD-3FE4-D6BC-A7A695710A62}"/>
              </a:ext>
            </a:extLst>
          </p:cNvPr>
          <p:cNvSpPr/>
          <p:nvPr/>
        </p:nvSpPr>
        <p:spPr bwMode="auto">
          <a:xfrm>
            <a:off x="1931194" y="4616389"/>
            <a:ext cx="1333500"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8" name="Rectangle 9287">
            <a:extLst>
              <a:ext uri="{FF2B5EF4-FFF2-40B4-BE49-F238E27FC236}">
                <a16:creationId xmlns:a16="http://schemas.microsoft.com/office/drawing/2014/main" id="{5EB8B560-76DD-9C0E-C1A9-B95CE4C11F00}"/>
              </a:ext>
            </a:extLst>
          </p:cNvPr>
          <p:cNvSpPr/>
          <p:nvPr/>
        </p:nvSpPr>
        <p:spPr bwMode="auto">
          <a:xfrm>
            <a:off x="1176633" y="4688142"/>
            <a:ext cx="137844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89" name="Rectangle 9288">
            <a:extLst>
              <a:ext uri="{FF2B5EF4-FFF2-40B4-BE49-F238E27FC236}">
                <a16:creationId xmlns:a16="http://schemas.microsoft.com/office/drawing/2014/main" id="{B2954621-B877-92AC-2070-F58D6E4654C7}"/>
              </a:ext>
            </a:extLst>
          </p:cNvPr>
          <p:cNvSpPr/>
          <p:nvPr/>
        </p:nvSpPr>
        <p:spPr bwMode="auto">
          <a:xfrm>
            <a:off x="2555080" y="4688142"/>
            <a:ext cx="616745"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0" name="Rectangle 9289">
            <a:extLst>
              <a:ext uri="{FF2B5EF4-FFF2-40B4-BE49-F238E27FC236}">
                <a16:creationId xmlns:a16="http://schemas.microsoft.com/office/drawing/2014/main" id="{B11CE01D-8467-E80D-863B-37370FE36DA6}"/>
              </a:ext>
            </a:extLst>
          </p:cNvPr>
          <p:cNvSpPr/>
          <p:nvPr/>
        </p:nvSpPr>
        <p:spPr bwMode="auto">
          <a:xfrm>
            <a:off x="1176634" y="4757327"/>
            <a:ext cx="198328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1" name="Rectangle 9290">
            <a:extLst>
              <a:ext uri="{FF2B5EF4-FFF2-40B4-BE49-F238E27FC236}">
                <a16:creationId xmlns:a16="http://schemas.microsoft.com/office/drawing/2014/main" id="{9E64DB8D-1E48-9B6B-38DC-44E70D3D5FFB}"/>
              </a:ext>
            </a:extLst>
          </p:cNvPr>
          <p:cNvSpPr/>
          <p:nvPr/>
        </p:nvSpPr>
        <p:spPr bwMode="auto">
          <a:xfrm>
            <a:off x="1176634" y="4829659"/>
            <a:ext cx="1735635"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2" name="Rectangle 9291">
            <a:extLst>
              <a:ext uri="{FF2B5EF4-FFF2-40B4-BE49-F238E27FC236}">
                <a16:creationId xmlns:a16="http://schemas.microsoft.com/office/drawing/2014/main" id="{39968E5B-7B8D-1676-681D-3319CA5AC288}"/>
              </a:ext>
            </a:extLst>
          </p:cNvPr>
          <p:cNvSpPr/>
          <p:nvPr/>
        </p:nvSpPr>
        <p:spPr bwMode="auto">
          <a:xfrm>
            <a:off x="1176633" y="4900331"/>
            <a:ext cx="771230"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3" name="Rectangle 9292">
            <a:extLst>
              <a:ext uri="{FF2B5EF4-FFF2-40B4-BE49-F238E27FC236}">
                <a16:creationId xmlns:a16="http://schemas.microsoft.com/office/drawing/2014/main" id="{47F6C467-5D93-9D65-16EB-76CB2CEAAD13}"/>
              </a:ext>
            </a:extLst>
          </p:cNvPr>
          <p:cNvSpPr/>
          <p:nvPr/>
        </p:nvSpPr>
        <p:spPr bwMode="auto">
          <a:xfrm>
            <a:off x="1945482" y="4900331"/>
            <a:ext cx="942974"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4" name="Rectangle 9293">
            <a:extLst>
              <a:ext uri="{FF2B5EF4-FFF2-40B4-BE49-F238E27FC236}">
                <a16:creationId xmlns:a16="http://schemas.microsoft.com/office/drawing/2014/main" id="{10994801-B744-5099-2193-6B549C1DE6BB}"/>
              </a:ext>
            </a:extLst>
          </p:cNvPr>
          <p:cNvSpPr/>
          <p:nvPr/>
        </p:nvSpPr>
        <p:spPr bwMode="auto">
          <a:xfrm>
            <a:off x="1176635" y="4971762"/>
            <a:ext cx="162371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5" name="Rectangle 9294">
            <a:extLst>
              <a:ext uri="{FF2B5EF4-FFF2-40B4-BE49-F238E27FC236}">
                <a16:creationId xmlns:a16="http://schemas.microsoft.com/office/drawing/2014/main" id="{2CB5977B-3912-34F0-45A6-ABA6352DED97}"/>
              </a:ext>
            </a:extLst>
          </p:cNvPr>
          <p:cNvSpPr/>
          <p:nvPr/>
        </p:nvSpPr>
        <p:spPr bwMode="auto">
          <a:xfrm>
            <a:off x="1176635" y="5041848"/>
            <a:ext cx="158799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6" name="Rectangle 9295">
            <a:extLst>
              <a:ext uri="{FF2B5EF4-FFF2-40B4-BE49-F238E27FC236}">
                <a16:creationId xmlns:a16="http://schemas.microsoft.com/office/drawing/2014/main" id="{7B38E23F-B276-FB2B-0236-6C29A1694CF7}"/>
              </a:ext>
            </a:extLst>
          </p:cNvPr>
          <p:cNvSpPr/>
          <p:nvPr/>
        </p:nvSpPr>
        <p:spPr bwMode="auto">
          <a:xfrm>
            <a:off x="1176633" y="5113897"/>
            <a:ext cx="802186"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7" name="Rectangle 9296">
            <a:extLst>
              <a:ext uri="{FF2B5EF4-FFF2-40B4-BE49-F238E27FC236}">
                <a16:creationId xmlns:a16="http://schemas.microsoft.com/office/drawing/2014/main" id="{2DE7E86A-BE37-6AED-062A-293B45452F93}"/>
              </a:ext>
            </a:extLst>
          </p:cNvPr>
          <p:cNvSpPr/>
          <p:nvPr/>
        </p:nvSpPr>
        <p:spPr bwMode="auto">
          <a:xfrm>
            <a:off x="1976438" y="5113897"/>
            <a:ext cx="788193"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8" name="Rectangle 9297">
            <a:extLst>
              <a:ext uri="{FF2B5EF4-FFF2-40B4-BE49-F238E27FC236}">
                <a16:creationId xmlns:a16="http://schemas.microsoft.com/office/drawing/2014/main" id="{A56809CF-0270-89BA-7E1A-01716D95CDCA}"/>
              </a:ext>
            </a:extLst>
          </p:cNvPr>
          <p:cNvSpPr/>
          <p:nvPr/>
        </p:nvSpPr>
        <p:spPr bwMode="auto">
          <a:xfrm>
            <a:off x="1176633" y="5183365"/>
            <a:ext cx="709280"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99" name="Rectangle 9298">
            <a:extLst>
              <a:ext uri="{FF2B5EF4-FFF2-40B4-BE49-F238E27FC236}">
                <a16:creationId xmlns:a16="http://schemas.microsoft.com/office/drawing/2014/main" id="{EF62947E-BF78-E82B-B74B-1D568655D84E}"/>
              </a:ext>
            </a:extLst>
          </p:cNvPr>
          <p:cNvSpPr/>
          <p:nvPr/>
        </p:nvSpPr>
        <p:spPr bwMode="auto">
          <a:xfrm>
            <a:off x="1885913" y="5183365"/>
            <a:ext cx="878718" cy="73121"/>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0" name="Rectangle 9299">
            <a:extLst>
              <a:ext uri="{FF2B5EF4-FFF2-40B4-BE49-F238E27FC236}">
                <a16:creationId xmlns:a16="http://schemas.microsoft.com/office/drawing/2014/main" id="{C257B60E-8CBF-05EE-03B7-9221D33F714C}"/>
              </a:ext>
            </a:extLst>
          </p:cNvPr>
          <p:cNvSpPr/>
          <p:nvPr/>
        </p:nvSpPr>
        <p:spPr bwMode="auto">
          <a:xfrm>
            <a:off x="1176632" y="5254381"/>
            <a:ext cx="1378445"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1" name="Rectangle 9300">
            <a:extLst>
              <a:ext uri="{FF2B5EF4-FFF2-40B4-BE49-F238E27FC236}">
                <a16:creationId xmlns:a16="http://schemas.microsoft.com/office/drawing/2014/main" id="{169EE181-6FA1-A243-C0E6-994227F1C0C1}"/>
              </a:ext>
            </a:extLst>
          </p:cNvPr>
          <p:cNvSpPr/>
          <p:nvPr/>
        </p:nvSpPr>
        <p:spPr bwMode="auto">
          <a:xfrm>
            <a:off x="1176633" y="5325314"/>
            <a:ext cx="976018"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2" name="Rectangle 9301">
            <a:extLst>
              <a:ext uri="{FF2B5EF4-FFF2-40B4-BE49-F238E27FC236}">
                <a16:creationId xmlns:a16="http://schemas.microsoft.com/office/drawing/2014/main" id="{DD91BFA8-97A7-706B-61AE-B178EB301085}"/>
              </a:ext>
            </a:extLst>
          </p:cNvPr>
          <p:cNvSpPr/>
          <p:nvPr/>
        </p:nvSpPr>
        <p:spPr bwMode="auto">
          <a:xfrm>
            <a:off x="1176633" y="5392055"/>
            <a:ext cx="77599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3" name="Rectangle 9302">
            <a:extLst>
              <a:ext uri="{FF2B5EF4-FFF2-40B4-BE49-F238E27FC236}">
                <a16:creationId xmlns:a16="http://schemas.microsoft.com/office/drawing/2014/main" id="{4CCF61D6-9CBD-5150-EA41-75AF3AA5FCDF}"/>
              </a:ext>
            </a:extLst>
          </p:cNvPr>
          <p:cNvSpPr/>
          <p:nvPr/>
        </p:nvSpPr>
        <p:spPr bwMode="auto">
          <a:xfrm>
            <a:off x="1176633" y="5464671"/>
            <a:ext cx="623592"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4" name="Rectangle 9303">
            <a:extLst>
              <a:ext uri="{FF2B5EF4-FFF2-40B4-BE49-F238E27FC236}">
                <a16:creationId xmlns:a16="http://schemas.microsoft.com/office/drawing/2014/main" id="{E15A941B-2B69-D717-7212-71715D40EB16}"/>
              </a:ext>
            </a:extLst>
          </p:cNvPr>
          <p:cNvSpPr/>
          <p:nvPr/>
        </p:nvSpPr>
        <p:spPr bwMode="auto">
          <a:xfrm>
            <a:off x="1176633" y="5537253"/>
            <a:ext cx="599777" cy="7312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06" name="Diamond 9305">
            <a:extLst>
              <a:ext uri="{FF2B5EF4-FFF2-40B4-BE49-F238E27FC236}">
                <a16:creationId xmlns:a16="http://schemas.microsoft.com/office/drawing/2014/main" id="{385A6E52-1464-2C46-48F4-D7D37AACA91F}"/>
              </a:ext>
            </a:extLst>
          </p:cNvPr>
          <p:cNvSpPr/>
          <p:nvPr/>
        </p:nvSpPr>
        <p:spPr bwMode="auto">
          <a:xfrm>
            <a:off x="1845436" y="5176309"/>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07" name="Rectangle 9306">
            <a:extLst>
              <a:ext uri="{FF2B5EF4-FFF2-40B4-BE49-F238E27FC236}">
                <a16:creationId xmlns:a16="http://schemas.microsoft.com/office/drawing/2014/main" id="{D4F43981-F2EB-46D7-237E-86F5B0EB8FA8}"/>
              </a:ext>
            </a:extLst>
          </p:cNvPr>
          <p:cNvSpPr/>
          <p:nvPr/>
        </p:nvSpPr>
        <p:spPr bwMode="auto">
          <a:xfrm>
            <a:off x="2597970" y="4555656"/>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308" name="Straight Arrow Connector 9307">
            <a:extLst>
              <a:ext uri="{FF2B5EF4-FFF2-40B4-BE49-F238E27FC236}">
                <a16:creationId xmlns:a16="http://schemas.microsoft.com/office/drawing/2014/main" id="{2600FF2C-51CE-7D66-7AD2-3CF16EDF8DBB}"/>
              </a:ext>
            </a:extLst>
          </p:cNvPr>
          <p:cNvCxnSpPr>
            <a:cxnSpLocks/>
          </p:cNvCxnSpPr>
          <p:nvPr/>
        </p:nvCxnSpPr>
        <p:spPr bwMode="auto">
          <a:xfrm>
            <a:off x="3924300" y="4082052"/>
            <a:ext cx="121444" cy="11317"/>
          </a:xfrm>
          <a:prstGeom prst="straightConnector1">
            <a:avLst/>
          </a:prstGeom>
          <a:noFill/>
          <a:ln w="28575" cap="flat" cmpd="sng" algn="ctr">
            <a:solidFill>
              <a:schemeClr val="accent2"/>
            </a:solidFill>
            <a:prstDash val="solid"/>
            <a:round/>
            <a:headEnd type="none" w="med" len="med"/>
            <a:tailEnd type="triangle"/>
          </a:ln>
          <a:effectLst/>
        </p:spPr>
      </p:cxnSp>
      <p:sp>
        <p:nvSpPr>
          <p:cNvPr id="9309" name="Diamond 9308">
            <a:extLst>
              <a:ext uri="{FF2B5EF4-FFF2-40B4-BE49-F238E27FC236}">
                <a16:creationId xmlns:a16="http://schemas.microsoft.com/office/drawing/2014/main" id="{B65F740C-8FEA-B87B-4A04-922029CD2484}"/>
              </a:ext>
            </a:extLst>
          </p:cNvPr>
          <p:cNvSpPr/>
          <p:nvPr/>
        </p:nvSpPr>
        <p:spPr bwMode="auto">
          <a:xfrm>
            <a:off x="1931229" y="5105908"/>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0" name="Diamond 9309">
            <a:extLst>
              <a:ext uri="{FF2B5EF4-FFF2-40B4-BE49-F238E27FC236}">
                <a16:creationId xmlns:a16="http://schemas.microsoft.com/office/drawing/2014/main" id="{55775FCD-5D3D-A4D3-D998-65FFFA3E5700}"/>
              </a:ext>
            </a:extLst>
          </p:cNvPr>
          <p:cNvSpPr/>
          <p:nvPr/>
        </p:nvSpPr>
        <p:spPr bwMode="auto">
          <a:xfrm>
            <a:off x="1901864" y="4889496"/>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1" name="Diamond 9310">
            <a:extLst>
              <a:ext uri="{FF2B5EF4-FFF2-40B4-BE49-F238E27FC236}">
                <a16:creationId xmlns:a16="http://schemas.microsoft.com/office/drawing/2014/main" id="{8A0E91DC-D327-6949-0EEB-03AAFD9FADFC}"/>
              </a:ext>
            </a:extLst>
          </p:cNvPr>
          <p:cNvSpPr/>
          <p:nvPr/>
        </p:nvSpPr>
        <p:spPr bwMode="auto">
          <a:xfrm>
            <a:off x="1887578" y="4613134"/>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2" name="Diamond 9311">
            <a:extLst>
              <a:ext uri="{FF2B5EF4-FFF2-40B4-BE49-F238E27FC236}">
                <a16:creationId xmlns:a16="http://schemas.microsoft.com/office/drawing/2014/main" id="{02032BA4-6882-2D6E-4BEE-DD5170CFA609}"/>
              </a:ext>
            </a:extLst>
          </p:cNvPr>
          <p:cNvSpPr/>
          <p:nvPr/>
        </p:nvSpPr>
        <p:spPr bwMode="auto">
          <a:xfrm>
            <a:off x="2516191" y="4680308"/>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3" name="Diamond 9312">
            <a:extLst>
              <a:ext uri="{FF2B5EF4-FFF2-40B4-BE49-F238E27FC236}">
                <a16:creationId xmlns:a16="http://schemas.microsoft.com/office/drawing/2014/main" id="{6D934C0A-A6FC-AF75-84E2-9F78BC3B35B1}"/>
              </a:ext>
            </a:extLst>
          </p:cNvPr>
          <p:cNvSpPr/>
          <p:nvPr/>
        </p:nvSpPr>
        <p:spPr bwMode="auto">
          <a:xfrm>
            <a:off x="1849284" y="4397992"/>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4" name="Diamond 9313">
            <a:extLst>
              <a:ext uri="{FF2B5EF4-FFF2-40B4-BE49-F238E27FC236}">
                <a16:creationId xmlns:a16="http://schemas.microsoft.com/office/drawing/2014/main" id="{A92A6C3C-E808-0EBB-8E9D-7DE250F56387}"/>
              </a:ext>
            </a:extLst>
          </p:cNvPr>
          <p:cNvSpPr/>
          <p:nvPr/>
        </p:nvSpPr>
        <p:spPr bwMode="auto">
          <a:xfrm>
            <a:off x="1846764" y="4318025"/>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5" name="Diamond 9314">
            <a:extLst>
              <a:ext uri="{FF2B5EF4-FFF2-40B4-BE49-F238E27FC236}">
                <a16:creationId xmlns:a16="http://schemas.microsoft.com/office/drawing/2014/main" id="{974392FE-D6A9-53C3-957D-1898ED9246AF}"/>
              </a:ext>
            </a:extLst>
          </p:cNvPr>
          <p:cNvSpPr/>
          <p:nvPr/>
        </p:nvSpPr>
        <p:spPr bwMode="auto">
          <a:xfrm>
            <a:off x="1914627" y="4047748"/>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6" name="Diamond 9315">
            <a:extLst>
              <a:ext uri="{FF2B5EF4-FFF2-40B4-BE49-F238E27FC236}">
                <a16:creationId xmlns:a16="http://schemas.microsoft.com/office/drawing/2014/main" id="{34D4834B-47F4-A0B5-332C-685B6BF5DE41}"/>
              </a:ext>
            </a:extLst>
          </p:cNvPr>
          <p:cNvSpPr/>
          <p:nvPr/>
        </p:nvSpPr>
        <p:spPr bwMode="auto">
          <a:xfrm>
            <a:off x="2043827" y="3974645"/>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7" name="Diamond 9316">
            <a:extLst>
              <a:ext uri="{FF2B5EF4-FFF2-40B4-BE49-F238E27FC236}">
                <a16:creationId xmlns:a16="http://schemas.microsoft.com/office/drawing/2014/main" id="{1EE8A3BB-301D-F3B2-CA59-954FBF10F24A}"/>
              </a:ext>
            </a:extLst>
          </p:cNvPr>
          <p:cNvSpPr/>
          <p:nvPr/>
        </p:nvSpPr>
        <p:spPr bwMode="auto">
          <a:xfrm>
            <a:off x="1845851" y="3834636"/>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8" name="Diamond 9317">
            <a:extLst>
              <a:ext uri="{FF2B5EF4-FFF2-40B4-BE49-F238E27FC236}">
                <a16:creationId xmlns:a16="http://schemas.microsoft.com/office/drawing/2014/main" id="{A8354FC6-FB1C-469F-3A0A-61E972D7F817}"/>
              </a:ext>
            </a:extLst>
          </p:cNvPr>
          <p:cNvSpPr/>
          <p:nvPr/>
        </p:nvSpPr>
        <p:spPr bwMode="auto">
          <a:xfrm>
            <a:off x="1818454" y="3763722"/>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19" name="Diamond 9318">
            <a:extLst>
              <a:ext uri="{FF2B5EF4-FFF2-40B4-BE49-F238E27FC236}">
                <a16:creationId xmlns:a16="http://schemas.microsoft.com/office/drawing/2014/main" id="{3475E9ED-EAD2-4DEE-A1CC-CF7553802FAD}"/>
              </a:ext>
            </a:extLst>
          </p:cNvPr>
          <p:cNvSpPr/>
          <p:nvPr/>
        </p:nvSpPr>
        <p:spPr bwMode="auto">
          <a:xfrm>
            <a:off x="1888030" y="3690783"/>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0" name="Diamond 9319">
            <a:extLst>
              <a:ext uri="{FF2B5EF4-FFF2-40B4-BE49-F238E27FC236}">
                <a16:creationId xmlns:a16="http://schemas.microsoft.com/office/drawing/2014/main" id="{E97FE871-0933-F3C3-13FD-7AD3794015AB}"/>
              </a:ext>
            </a:extLst>
          </p:cNvPr>
          <p:cNvSpPr/>
          <p:nvPr/>
        </p:nvSpPr>
        <p:spPr bwMode="auto">
          <a:xfrm>
            <a:off x="1891587" y="3613122"/>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1" name="Diamond 9320">
            <a:extLst>
              <a:ext uri="{FF2B5EF4-FFF2-40B4-BE49-F238E27FC236}">
                <a16:creationId xmlns:a16="http://schemas.microsoft.com/office/drawing/2014/main" id="{2717DAE8-B3B2-3115-676C-1AD3436238A7}"/>
              </a:ext>
            </a:extLst>
          </p:cNvPr>
          <p:cNvSpPr/>
          <p:nvPr/>
        </p:nvSpPr>
        <p:spPr bwMode="auto">
          <a:xfrm>
            <a:off x="2667696" y="3343636"/>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2" name="Diamond 9321">
            <a:extLst>
              <a:ext uri="{FF2B5EF4-FFF2-40B4-BE49-F238E27FC236}">
                <a16:creationId xmlns:a16="http://schemas.microsoft.com/office/drawing/2014/main" id="{5FE6BBBE-F3C2-D963-A893-423B16D3853B}"/>
              </a:ext>
            </a:extLst>
          </p:cNvPr>
          <p:cNvSpPr/>
          <p:nvPr/>
        </p:nvSpPr>
        <p:spPr bwMode="auto">
          <a:xfrm>
            <a:off x="1871011" y="3412925"/>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3" name="Diamond 9322">
            <a:extLst>
              <a:ext uri="{FF2B5EF4-FFF2-40B4-BE49-F238E27FC236}">
                <a16:creationId xmlns:a16="http://schemas.microsoft.com/office/drawing/2014/main" id="{FE0DC250-93FF-FFDE-B559-D0C1E913B4FF}"/>
              </a:ext>
            </a:extLst>
          </p:cNvPr>
          <p:cNvSpPr/>
          <p:nvPr/>
        </p:nvSpPr>
        <p:spPr bwMode="auto">
          <a:xfrm>
            <a:off x="1912435" y="3270982"/>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4" name="Diamond 9323">
            <a:extLst>
              <a:ext uri="{FF2B5EF4-FFF2-40B4-BE49-F238E27FC236}">
                <a16:creationId xmlns:a16="http://schemas.microsoft.com/office/drawing/2014/main" id="{C0CDFF7F-2F26-8E9B-2B60-64CBD73F6339}"/>
              </a:ext>
            </a:extLst>
          </p:cNvPr>
          <p:cNvSpPr/>
          <p:nvPr/>
        </p:nvSpPr>
        <p:spPr bwMode="auto">
          <a:xfrm>
            <a:off x="2688574" y="3194708"/>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5" name="Diamond 9324">
            <a:extLst>
              <a:ext uri="{FF2B5EF4-FFF2-40B4-BE49-F238E27FC236}">
                <a16:creationId xmlns:a16="http://schemas.microsoft.com/office/drawing/2014/main" id="{A052F48E-7DE2-D318-4878-39D518C1FC45}"/>
              </a:ext>
            </a:extLst>
          </p:cNvPr>
          <p:cNvSpPr/>
          <p:nvPr/>
        </p:nvSpPr>
        <p:spPr bwMode="auto">
          <a:xfrm>
            <a:off x="1882063" y="2984660"/>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6" name="Diamond 9325">
            <a:extLst>
              <a:ext uri="{FF2B5EF4-FFF2-40B4-BE49-F238E27FC236}">
                <a16:creationId xmlns:a16="http://schemas.microsoft.com/office/drawing/2014/main" id="{E54530F6-FA30-32E5-81AD-671079B9A053}"/>
              </a:ext>
            </a:extLst>
          </p:cNvPr>
          <p:cNvSpPr/>
          <p:nvPr/>
        </p:nvSpPr>
        <p:spPr bwMode="auto">
          <a:xfrm>
            <a:off x="1974845" y="2844681"/>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7" name="Diamond 9326">
            <a:extLst>
              <a:ext uri="{FF2B5EF4-FFF2-40B4-BE49-F238E27FC236}">
                <a16:creationId xmlns:a16="http://schemas.microsoft.com/office/drawing/2014/main" id="{EA52B030-DEFB-C55D-8314-001FB1B1F3D9}"/>
              </a:ext>
            </a:extLst>
          </p:cNvPr>
          <p:cNvSpPr/>
          <p:nvPr/>
        </p:nvSpPr>
        <p:spPr bwMode="auto">
          <a:xfrm>
            <a:off x="1845436" y="2771276"/>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8" name="Diamond 9327">
            <a:extLst>
              <a:ext uri="{FF2B5EF4-FFF2-40B4-BE49-F238E27FC236}">
                <a16:creationId xmlns:a16="http://schemas.microsoft.com/office/drawing/2014/main" id="{5C529C86-ACC9-2CF1-A500-5B265D5FC65C}"/>
              </a:ext>
            </a:extLst>
          </p:cNvPr>
          <p:cNvSpPr/>
          <p:nvPr/>
        </p:nvSpPr>
        <p:spPr bwMode="auto">
          <a:xfrm>
            <a:off x="1879226" y="2625900"/>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29" name="Diamond 9328">
            <a:extLst>
              <a:ext uri="{FF2B5EF4-FFF2-40B4-BE49-F238E27FC236}">
                <a16:creationId xmlns:a16="http://schemas.microsoft.com/office/drawing/2014/main" id="{DE37F23F-6CF3-51EA-C790-E256378BDEB7}"/>
              </a:ext>
            </a:extLst>
          </p:cNvPr>
          <p:cNvSpPr/>
          <p:nvPr/>
        </p:nvSpPr>
        <p:spPr bwMode="auto">
          <a:xfrm>
            <a:off x="1901864" y="2551711"/>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0" name="Diamond 9329">
            <a:extLst>
              <a:ext uri="{FF2B5EF4-FFF2-40B4-BE49-F238E27FC236}">
                <a16:creationId xmlns:a16="http://schemas.microsoft.com/office/drawing/2014/main" id="{93E1B0D1-FD31-FA08-FE84-FF092FBD2A41}"/>
              </a:ext>
            </a:extLst>
          </p:cNvPr>
          <p:cNvSpPr/>
          <p:nvPr/>
        </p:nvSpPr>
        <p:spPr bwMode="auto">
          <a:xfrm>
            <a:off x="1852809" y="2415656"/>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1" name="Diamond 9330">
            <a:extLst>
              <a:ext uri="{FF2B5EF4-FFF2-40B4-BE49-F238E27FC236}">
                <a16:creationId xmlns:a16="http://schemas.microsoft.com/office/drawing/2014/main" id="{CCA3C8A8-AED1-0C6A-E3C6-BA60D0C73BEE}"/>
              </a:ext>
            </a:extLst>
          </p:cNvPr>
          <p:cNvSpPr/>
          <p:nvPr/>
        </p:nvSpPr>
        <p:spPr bwMode="auto">
          <a:xfrm>
            <a:off x="1860631" y="2133311"/>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2" name="Diamond 9331">
            <a:extLst>
              <a:ext uri="{FF2B5EF4-FFF2-40B4-BE49-F238E27FC236}">
                <a16:creationId xmlns:a16="http://schemas.microsoft.com/office/drawing/2014/main" id="{DA68EDF5-2DEB-E562-C361-2D185F5EDE80}"/>
              </a:ext>
            </a:extLst>
          </p:cNvPr>
          <p:cNvSpPr/>
          <p:nvPr/>
        </p:nvSpPr>
        <p:spPr bwMode="auto">
          <a:xfrm>
            <a:off x="1876343" y="1986623"/>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3" name="Diamond 9332">
            <a:extLst>
              <a:ext uri="{FF2B5EF4-FFF2-40B4-BE49-F238E27FC236}">
                <a16:creationId xmlns:a16="http://schemas.microsoft.com/office/drawing/2014/main" id="{CCDC44B6-AC0E-E5A2-10EC-9B9CF6981D5D}"/>
              </a:ext>
            </a:extLst>
          </p:cNvPr>
          <p:cNvSpPr/>
          <p:nvPr/>
        </p:nvSpPr>
        <p:spPr bwMode="auto">
          <a:xfrm>
            <a:off x="1980204" y="2068280"/>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4" name="Diamond 9333">
            <a:extLst>
              <a:ext uri="{FF2B5EF4-FFF2-40B4-BE49-F238E27FC236}">
                <a16:creationId xmlns:a16="http://schemas.microsoft.com/office/drawing/2014/main" id="{51AFBAFA-8350-A586-E0AB-BCFD4BB694A1}"/>
              </a:ext>
            </a:extLst>
          </p:cNvPr>
          <p:cNvSpPr/>
          <p:nvPr/>
        </p:nvSpPr>
        <p:spPr bwMode="auto">
          <a:xfrm>
            <a:off x="1874828" y="1915908"/>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5" name="Diamond 9334">
            <a:extLst>
              <a:ext uri="{FF2B5EF4-FFF2-40B4-BE49-F238E27FC236}">
                <a16:creationId xmlns:a16="http://schemas.microsoft.com/office/drawing/2014/main" id="{8830D602-4F48-DB3B-C760-4BB5D48A34E4}"/>
              </a:ext>
            </a:extLst>
          </p:cNvPr>
          <p:cNvSpPr/>
          <p:nvPr/>
        </p:nvSpPr>
        <p:spPr bwMode="auto">
          <a:xfrm>
            <a:off x="1813760" y="1775788"/>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6" name="Diamond 9335">
            <a:extLst>
              <a:ext uri="{FF2B5EF4-FFF2-40B4-BE49-F238E27FC236}">
                <a16:creationId xmlns:a16="http://schemas.microsoft.com/office/drawing/2014/main" id="{CD7E3573-9E8E-62BB-06C8-0B91A61F5E55}"/>
              </a:ext>
            </a:extLst>
          </p:cNvPr>
          <p:cNvSpPr/>
          <p:nvPr/>
        </p:nvSpPr>
        <p:spPr bwMode="auto">
          <a:xfrm>
            <a:off x="1813759" y="1703040"/>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7" name="Diamond 9336">
            <a:extLst>
              <a:ext uri="{FF2B5EF4-FFF2-40B4-BE49-F238E27FC236}">
                <a16:creationId xmlns:a16="http://schemas.microsoft.com/office/drawing/2014/main" id="{C449AD83-C1E9-F7DA-E9E1-68A8537994AA}"/>
              </a:ext>
            </a:extLst>
          </p:cNvPr>
          <p:cNvSpPr/>
          <p:nvPr/>
        </p:nvSpPr>
        <p:spPr bwMode="auto">
          <a:xfrm>
            <a:off x="2621993" y="2274249"/>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8" name="Diamond 9337">
            <a:extLst>
              <a:ext uri="{FF2B5EF4-FFF2-40B4-BE49-F238E27FC236}">
                <a16:creationId xmlns:a16="http://schemas.microsoft.com/office/drawing/2014/main" id="{6BA2D6D2-A844-0DA2-7ABB-DB3AEC6B9612}"/>
              </a:ext>
            </a:extLst>
          </p:cNvPr>
          <p:cNvSpPr/>
          <p:nvPr/>
        </p:nvSpPr>
        <p:spPr bwMode="auto">
          <a:xfrm>
            <a:off x="3391793" y="2483907"/>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39" name="Diamond 9338">
            <a:extLst>
              <a:ext uri="{FF2B5EF4-FFF2-40B4-BE49-F238E27FC236}">
                <a16:creationId xmlns:a16="http://schemas.microsoft.com/office/drawing/2014/main" id="{E3007FA3-ECAE-DDDD-946F-9FACD9DCE358}"/>
              </a:ext>
            </a:extLst>
          </p:cNvPr>
          <p:cNvSpPr/>
          <p:nvPr/>
        </p:nvSpPr>
        <p:spPr bwMode="auto">
          <a:xfrm>
            <a:off x="3460784" y="2195161"/>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40" name="Diamond 9339">
            <a:extLst>
              <a:ext uri="{FF2B5EF4-FFF2-40B4-BE49-F238E27FC236}">
                <a16:creationId xmlns:a16="http://schemas.microsoft.com/office/drawing/2014/main" id="{18DBC219-B47D-D69F-7CEF-68804BA7F4F3}"/>
              </a:ext>
            </a:extLst>
          </p:cNvPr>
          <p:cNvSpPr/>
          <p:nvPr/>
        </p:nvSpPr>
        <p:spPr bwMode="auto">
          <a:xfrm>
            <a:off x="3435211" y="1848525"/>
            <a:ext cx="87232" cy="87232"/>
          </a:xfrm>
          <a:prstGeom prst="diamond">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 </a:t>
            </a:r>
          </a:p>
        </p:txBody>
      </p:sp>
      <p:sp>
        <p:nvSpPr>
          <p:cNvPr id="9341" name="Rectangle 9340">
            <a:extLst>
              <a:ext uri="{FF2B5EF4-FFF2-40B4-BE49-F238E27FC236}">
                <a16:creationId xmlns:a16="http://schemas.microsoft.com/office/drawing/2014/main" id="{203217AB-08E1-90CA-FFD2-8F4F8622821F}"/>
              </a:ext>
            </a:extLst>
          </p:cNvPr>
          <p:cNvSpPr/>
          <p:nvPr/>
        </p:nvSpPr>
        <p:spPr bwMode="auto">
          <a:xfrm>
            <a:off x="2703847" y="4769780"/>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2" name="Rectangle 9341">
            <a:extLst>
              <a:ext uri="{FF2B5EF4-FFF2-40B4-BE49-F238E27FC236}">
                <a16:creationId xmlns:a16="http://schemas.microsoft.com/office/drawing/2014/main" id="{5A0825E5-9AF7-A203-3F9E-C0EA2801701B}"/>
              </a:ext>
            </a:extLst>
          </p:cNvPr>
          <p:cNvSpPr/>
          <p:nvPr/>
        </p:nvSpPr>
        <p:spPr bwMode="auto">
          <a:xfrm>
            <a:off x="2775806" y="4833280"/>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3" name="Rectangle 9342">
            <a:extLst>
              <a:ext uri="{FF2B5EF4-FFF2-40B4-BE49-F238E27FC236}">
                <a16:creationId xmlns:a16="http://schemas.microsoft.com/office/drawing/2014/main" id="{21D4B7FA-BA85-4118-AB5B-006B1B5E87DB}"/>
              </a:ext>
            </a:extLst>
          </p:cNvPr>
          <p:cNvSpPr/>
          <p:nvPr/>
        </p:nvSpPr>
        <p:spPr bwMode="auto">
          <a:xfrm>
            <a:off x="2617563" y="4981071"/>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4" name="Rectangle 9343">
            <a:extLst>
              <a:ext uri="{FF2B5EF4-FFF2-40B4-BE49-F238E27FC236}">
                <a16:creationId xmlns:a16="http://schemas.microsoft.com/office/drawing/2014/main" id="{0D23DBE8-1981-D36E-6D0A-24343FA38DC3}"/>
              </a:ext>
            </a:extLst>
          </p:cNvPr>
          <p:cNvSpPr/>
          <p:nvPr/>
        </p:nvSpPr>
        <p:spPr bwMode="auto">
          <a:xfrm>
            <a:off x="2703847" y="5055312"/>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5" name="Rectangle 9344">
            <a:extLst>
              <a:ext uri="{FF2B5EF4-FFF2-40B4-BE49-F238E27FC236}">
                <a16:creationId xmlns:a16="http://schemas.microsoft.com/office/drawing/2014/main" id="{FF02469E-4BAC-F280-C730-1AB93726B00F}"/>
              </a:ext>
            </a:extLst>
          </p:cNvPr>
          <p:cNvSpPr/>
          <p:nvPr/>
        </p:nvSpPr>
        <p:spPr bwMode="auto">
          <a:xfrm>
            <a:off x="2682769" y="4199718"/>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6" name="Rectangle 9345">
            <a:extLst>
              <a:ext uri="{FF2B5EF4-FFF2-40B4-BE49-F238E27FC236}">
                <a16:creationId xmlns:a16="http://schemas.microsoft.com/office/drawing/2014/main" id="{AF2572B5-BEF0-55BD-80A7-8E6B2ED96CA2}"/>
              </a:ext>
            </a:extLst>
          </p:cNvPr>
          <p:cNvSpPr/>
          <p:nvPr/>
        </p:nvSpPr>
        <p:spPr bwMode="auto">
          <a:xfrm>
            <a:off x="3381609" y="4341528"/>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7" name="Rectangle 9346">
            <a:extLst>
              <a:ext uri="{FF2B5EF4-FFF2-40B4-BE49-F238E27FC236}">
                <a16:creationId xmlns:a16="http://schemas.microsoft.com/office/drawing/2014/main" id="{73798A2B-109F-96F4-4320-8CB73C0C2EFC}"/>
              </a:ext>
            </a:extLst>
          </p:cNvPr>
          <p:cNvSpPr/>
          <p:nvPr/>
        </p:nvSpPr>
        <p:spPr bwMode="auto">
          <a:xfrm>
            <a:off x="3391793" y="4414465"/>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8" name="Rectangle 9347">
            <a:extLst>
              <a:ext uri="{FF2B5EF4-FFF2-40B4-BE49-F238E27FC236}">
                <a16:creationId xmlns:a16="http://schemas.microsoft.com/office/drawing/2014/main" id="{43B9D235-CDF8-B277-800A-DE56ACADAD21}"/>
              </a:ext>
            </a:extLst>
          </p:cNvPr>
          <p:cNvSpPr/>
          <p:nvPr/>
        </p:nvSpPr>
        <p:spPr bwMode="auto">
          <a:xfrm>
            <a:off x="3458258" y="4479796"/>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49" name="Rectangle 9348">
            <a:extLst>
              <a:ext uri="{FF2B5EF4-FFF2-40B4-BE49-F238E27FC236}">
                <a16:creationId xmlns:a16="http://schemas.microsoft.com/office/drawing/2014/main" id="{A87319DB-D5BF-D5F0-A447-A29EEA4302AB}"/>
              </a:ext>
            </a:extLst>
          </p:cNvPr>
          <p:cNvSpPr/>
          <p:nvPr/>
        </p:nvSpPr>
        <p:spPr bwMode="auto">
          <a:xfrm>
            <a:off x="3951396" y="4129365"/>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0" name="Rectangle 9349">
            <a:extLst>
              <a:ext uri="{FF2B5EF4-FFF2-40B4-BE49-F238E27FC236}">
                <a16:creationId xmlns:a16="http://schemas.microsoft.com/office/drawing/2014/main" id="{B78F6666-D09C-553C-8488-C255323B3781}"/>
              </a:ext>
            </a:extLst>
          </p:cNvPr>
          <p:cNvSpPr/>
          <p:nvPr/>
        </p:nvSpPr>
        <p:spPr bwMode="auto">
          <a:xfrm>
            <a:off x="3437922" y="3919721"/>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1" name="Rectangle 9350">
            <a:extLst>
              <a:ext uri="{FF2B5EF4-FFF2-40B4-BE49-F238E27FC236}">
                <a16:creationId xmlns:a16="http://schemas.microsoft.com/office/drawing/2014/main" id="{03C9FBC4-8D24-2F23-C82A-049E5377E81D}"/>
              </a:ext>
            </a:extLst>
          </p:cNvPr>
          <p:cNvSpPr/>
          <p:nvPr/>
        </p:nvSpPr>
        <p:spPr bwMode="auto">
          <a:xfrm>
            <a:off x="2716585" y="3569530"/>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2" name="Rectangle 9351">
            <a:extLst>
              <a:ext uri="{FF2B5EF4-FFF2-40B4-BE49-F238E27FC236}">
                <a16:creationId xmlns:a16="http://schemas.microsoft.com/office/drawing/2014/main" id="{9C9469F1-5C05-9D5F-FC36-F082B3132E73}"/>
              </a:ext>
            </a:extLst>
          </p:cNvPr>
          <p:cNvSpPr/>
          <p:nvPr/>
        </p:nvSpPr>
        <p:spPr bwMode="auto">
          <a:xfrm>
            <a:off x="3450220" y="3077718"/>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3" name="Rectangle 9352">
            <a:extLst>
              <a:ext uri="{FF2B5EF4-FFF2-40B4-BE49-F238E27FC236}">
                <a16:creationId xmlns:a16="http://schemas.microsoft.com/office/drawing/2014/main" id="{03093046-F6D2-5162-D5EC-42F17FB6A64D}"/>
              </a:ext>
            </a:extLst>
          </p:cNvPr>
          <p:cNvSpPr/>
          <p:nvPr/>
        </p:nvSpPr>
        <p:spPr bwMode="auto">
          <a:xfrm>
            <a:off x="3475290" y="3004335"/>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4" name="Rectangle 9353">
            <a:extLst>
              <a:ext uri="{FF2B5EF4-FFF2-40B4-BE49-F238E27FC236}">
                <a16:creationId xmlns:a16="http://schemas.microsoft.com/office/drawing/2014/main" id="{B811C364-2826-7891-99AD-3246B21AC25C}"/>
              </a:ext>
            </a:extLst>
          </p:cNvPr>
          <p:cNvSpPr/>
          <p:nvPr/>
        </p:nvSpPr>
        <p:spPr bwMode="auto">
          <a:xfrm>
            <a:off x="3745100" y="3287914"/>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5" name="Rectangle 9354">
            <a:extLst>
              <a:ext uri="{FF2B5EF4-FFF2-40B4-BE49-F238E27FC236}">
                <a16:creationId xmlns:a16="http://schemas.microsoft.com/office/drawing/2014/main" id="{46DF39CE-49BF-F7C9-43EE-B31211731120}"/>
              </a:ext>
            </a:extLst>
          </p:cNvPr>
          <p:cNvSpPr/>
          <p:nvPr/>
        </p:nvSpPr>
        <p:spPr bwMode="auto">
          <a:xfrm>
            <a:off x="4309642" y="3352989"/>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6" name="Rectangle 9355">
            <a:extLst>
              <a:ext uri="{FF2B5EF4-FFF2-40B4-BE49-F238E27FC236}">
                <a16:creationId xmlns:a16="http://schemas.microsoft.com/office/drawing/2014/main" id="{602D8A1C-0D92-9560-D660-C815B3F74E59}"/>
              </a:ext>
            </a:extLst>
          </p:cNvPr>
          <p:cNvSpPr/>
          <p:nvPr/>
        </p:nvSpPr>
        <p:spPr bwMode="auto">
          <a:xfrm>
            <a:off x="4145547" y="3779695"/>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7" name="Rectangle 9356">
            <a:extLst>
              <a:ext uri="{FF2B5EF4-FFF2-40B4-BE49-F238E27FC236}">
                <a16:creationId xmlns:a16="http://schemas.microsoft.com/office/drawing/2014/main" id="{FCC93B7E-32C8-9E40-8A0E-2FE1F0F227DE}"/>
              </a:ext>
            </a:extLst>
          </p:cNvPr>
          <p:cNvSpPr/>
          <p:nvPr/>
        </p:nvSpPr>
        <p:spPr bwMode="auto">
          <a:xfrm>
            <a:off x="5096777" y="3135176"/>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8" name="Rectangle 9357">
            <a:extLst>
              <a:ext uri="{FF2B5EF4-FFF2-40B4-BE49-F238E27FC236}">
                <a16:creationId xmlns:a16="http://schemas.microsoft.com/office/drawing/2014/main" id="{7D74EE4B-D4D6-7D46-6403-300CA53F65AE}"/>
              </a:ext>
            </a:extLst>
          </p:cNvPr>
          <p:cNvSpPr/>
          <p:nvPr/>
        </p:nvSpPr>
        <p:spPr bwMode="auto">
          <a:xfrm>
            <a:off x="4254025" y="2932279"/>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59" name="Rectangle 9358">
            <a:extLst>
              <a:ext uri="{FF2B5EF4-FFF2-40B4-BE49-F238E27FC236}">
                <a16:creationId xmlns:a16="http://schemas.microsoft.com/office/drawing/2014/main" id="{84C6D65D-C939-2853-FFE6-BBA8C096F7E8}"/>
              </a:ext>
            </a:extLst>
          </p:cNvPr>
          <p:cNvSpPr/>
          <p:nvPr/>
        </p:nvSpPr>
        <p:spPr bwMode="auto">
          <a:xfrm>
            <a:off x="4197297" y="2711063"/>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0" name="Rectangle 9359">
            <a:extLst>
              <a:ext uri="{FF2B5EF4-FFF2-40B4-BE49-F238E27FC236}">
                <a16:creationId xmlns:a16="http://schemas.microsoft.com/office/drawing/2014/main" id="{D6FEEAEE-2B9F-F0E4-E322-2C051C6E7FDC}"/>
              </a:ext>
            </a:extLst>
          </p:cNvPr>
          <p:cNvSpPr/>
          <p:nvPr/>
        </p:nvSpPr>
        <p:spPr bwMode="auto">
          <a:xfrm>
            <a:off x="4079082" y="2358770"/>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1" name="Rectangle 9360">
            <a:extLst>
              <a:ext uri="{FF2B5EF4-FFF2-40B4-BE49-F238E27FC236}">
                <a16:creationId xmlns:a16="http://schemas.microsoft.com/office/drawing/2014/main" id="{23D3415D-32BC-0F5D-F2D4-CCF78618BA5D}"/>
              </a:ext>
            </a:extLst>
          </p:cNvPr>
          <p:cNvSpPr/>
          <p:nvPr/>
        </p:nvSpPr>
        <p:spPr bwMode="auto">
          <a:xfrm>
            <a:off x="4343612" y="2148257"/>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2" name="Rectangle 9361">
            <a:extLst>
              <a:ext uri="{FF2B5EF4-FFF2-40B4-BE49-F238E27FC236}">
                <a16:creationId xmlns:a16="http://schemas.microsoft.com/office/drawing/2014/main" id="{FE6FD3F4-939C-D444-147D-02BA8C1D2943}"/>
              </a:ext>
            </a:extLst>
          </p:cNvPr>
          <p:cNvSpPr/>
          <p:nvPr/>
        </p:nvSpPr>
        <p:spPr bwMode="auto">
          <a:xfrm>
            <a:off x="4949536" y="2426429"/>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3" name="Rectangle 9362">
            <a:extLst>
              <a:ext uri="{FF2B5EF4-FFF2-40B4-BE49-F238E27FC236}">
                <a16:creationId xmlns:a16="http://schemas.microsoft.com/office/drawing/2014/main" id="{9F64F44A-7CA1-BDA4-6F55-A14573BA190F}"/>
              </a:ext>
            </a:extLst>
          </p:cNvPr>
          <p:cNvSpPr/>
          <p:nvPr/>
        </p:nvSpPr>
        <p:spPr bwMode="auto">
          <a:xfrm>
            <a:off x="6975764" y="2008187"/>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364" name="Rectangle 9363">
            <a:extLst>
              <a:ext uri="{FF2B5EF4-FFF2-40B4-BE49-F238E27FC236}">
                <a16:creationId xmlns:a16="http://schemas.microsoft.com/office/drawing/2014/main" id="{E685E402-6934-C0A1-50A7-6359DD7D5F33}"/>
              </a:ext>
            </a:extLst>
          </p:cNvPr>
          <p:cNvSpPr/>
          <p:nvPr/>
        </p:nvSpPr>
        <p:spPr bwMode="auto">
          <a:xfrm>
            <a:off x="7378407" y="2071973"/>
            <a:ext cx="48046" cy="48046"/>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9366" name="Straight Arrow Connector 9365">
            <a:extLst>
              <a:ext uri="{FF2B5EF4-FFF2-40B4-BE49-F238E27FC236}">
                <a16:creationId xmlns:a16="http://schemas.microsoft.com/office/drawing/2014/main" id="{03568B8B-4002-22CF-B1C5-F326EE0EDAE6}"/>
              </a:ext>
            </a:extLst>
          </p:cNvPr>
          <p:cNvCxnSpPr>
            <a:cxnSpLocks/>
          </p:cNvCxnSpPr>
          <p:nvPr/>
        </p:nvCxnSpPr>
        <p:spPr bwMode="auto">
          <a:xfrm>
            <a:off x="4075853" y="4022786"/>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67" name="Straight Arrow Connector 9366">
            <a:extLst>
              <a:ext uri="{FF2B5EF4-FFF2-40B4-BE49-F238E27FC236}">
                <a16:creationId xmlns:a16="http://schemas.microsoft.com/office/drawing/2014/main" id="{118C33A5-8AE1-DA0E-B73D-F0B5163CC402}"/>
              </a:ext>
            </a:extLst>
          </p:cNvPr>
          <p:cNvCxnSpPr>
            <a:cxnSpLocks/>
          </p:cNvCxnSpPr>
          <p:nvPr/>
        </p:nvCxnSpPr>
        <p:spPr bwMode="auto">
          <a:xfrm>
            <a:off x="4145547" y="3879656"/>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68" name="Straight Arrow Connector 9367">
            <a:extLst>
              <a:ext uri="{FF2B5EF4-FFF2-40B4-BE49-F238E27FC236}">
                <a16:creationId xmlns:a16="http://schemas.microsoft.com/office/drawing/2014/main" id="{F49F14C6-6208-5EF6-CAC0-2129ACF5C2ED}"/>
              </a:ext>
            </a:extLst>
          </p:cNvPr>
          <p:cNvCxnSpPr>
            <a:cxnSpLocks/>
          </p:cNvCxnSpPr>
          <p:nvPr/>
        </p:nvCxnSpPr>
        <p:spPr bwMode="auto">
          <a:xfrm>
            <a:off x="4254025" y="3728060"/>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69" name="Straight Arrow Connector 9368">
            <a:extLst>
              <a:ext uri="{FF2B5EF4-FFF2-40B4-BE49-F238E27FC236}">
                <a16:creationId xmlns:a16="http://schemas.microsoft.com/office/drawing/2014/main" id="{2CE77D41-6443-A9B1-6C27-F1DCE81DCC19}"/>
              </a:ext>
            </a:extLst>
          </p:cNvPr>
          <p:cNvCxnSpPr>
            <a:cxnSpLocks/>
          </p:cNvCxnSpPr>
          <p:nvPr/>
        </p:nvCxnSpPr>
        <p:spPr bwMode="auto">
          <a:xfrm>
            <a:off x="4317206" y="3455764"/>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0" name="Straight Arrow Connector 9369">
            <a:extLst>
              <a:ext uri="{FF2B5EF4-FFF2-40B4-BE49-F238E27FC236}">
                <a16:creationId xmlns:a16="http://schemas.microsoft.com/office/drawing/2014/main" id="{3D8DB1C3-78EB-BB0A-E19B-02B11D50FFF8}"/>
              </a:ext>
            </a:extLst>
          </p:cNvPr>
          <p:cNvCxnSpPr>
            <a:cxnSpLocks/>
          </p:cNvCxnSpPr>
          <p:nvPr/>
        </p:nvCxnSpPr>
        <p:spPr bwMode="auto">
          <a:xfrm>
            <a:off x="4858862" y="3242224"/>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1" name="Straight Arrow Connector 9370">
            <a:extLst>
              <a:ext uri="{FF2B5EF4-FFF2-40B4-BE49-F238E27FC236}">
                <a16:creationId xmlns:a16="http://schemas.microsoft.com/office/drawing/2014/main" id="{1ED29161-D7FE-5078-4860-739D6DDF5B74}"/>
              </a:ext>
            </a:extLst>
          </p:cNvPr>
          <p:cNvCxnSpPr>
            <a:cxnSpLocks/>
          </p:cNvCxnSpPr>
          <p:nvPr/>
        </p:nvCxnSpPr>
        <p:spPr bwMode="auto">
          <a:xfrm>
            <a:off x="4904199" y="3100641"/>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2" name="Straight Arrow Connector 9371">
            <a:extLst>
              <a:ext uri="{FF2B5EF4-FFF2-40B4-BE49-F238E27FC236}">
                <a16:creationId xmlns:a16="http://schemas.microsoft.com/office/drawing/2014/main" id="{D387C5A2-57F8-A08C-6378-C7E3CC75E4AC}"/>
              </a:ext>
            </a:extLst>
          </p:cNvPr>
          <p:cNvCxnSpPr>
            <a:cxnSpLocks/>
          </p:cNvCxnSpPr>
          <p:nvPr/>
        </p:nvCxnSpPr>
        <p:spPr bwMode="auto">
          <a:xfrm>
            <a:off x="5186363" y="2892287"/>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3" name="Straight Arrow Connector 9372">
            <a:extLst>
              <a:ext uri="{FF2B5EF4-FFF2-40B4-BE49-F238E27FC236}">
                <a16:creationId xmlns:a16="http://schemas.microsoft.com/office/drawing/2014/main" id="{A04B5206-D09D-0ECE-5BD2-2855B8922F28}"/>
              </a:ext>
            </a:extLst>
          </p:cNvPr>
          <p:cNvCxnSpPr>
            <a:cxnSpLocks/>
          </p:cNvCxnSpPr>
          <p:nvPr/>
        </p:nvCxnSpPr>
        <p:spPr bwMode="auto">
          <a:xfrm>
            <a:off x="5225654" y="2817871"/>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4" name="Straight Arrow Connector 9373">
            <a:extLst>
              <a:ext uri="{FF2B5EF4-FFF2-40B4-BE49-F238E27FC236}">
                <a16:creationId xmlns:a16="http://schemas.microsoft.com/office/drawing/2014/main" id="{EA8E0FA5-3CB2-2560-A2A6-2502CF6CC6CC}"/>
              </a:ext>
            </a:extLst>
          </p:cNvPr>
          <p:cNvCxnSpPr>
            <a:cxnSpLocks/>
          </p:cNvCxnSpPr>
          <p:nvPr/>
        </p:nvCxnSpPr>
        <p:spPr bwMode="auto">
          <a:xfrm>
            <a:off x="6134100" y="2676748"/>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5" name="Straight Arrow Connector 9374">
            <a:extLst>
              <a:ext uri="{FF2B5EF4-FFF2-40B4-BE49-F238E27FC236}">
                <a16:creationId xmlns:a16="http://schemas.microsoft.com/office/drawing/2014/main" id="{920138DD-0D4B-7BC4-47A1-DA0B5F15DC6E}"/>
              </a:ext>
            </a:extLst>
          </p:cNvPr>
          <p:cNvCxnSpPr>
            <a:cxnSpLocks/>
          </p:cNvCxnSpPr>
          <p:nvPr/>
        </p:nvCxnSpPr>
        <p:spPr bwMode="auto">
          <a:xfrm>
            <a:off x="7023810" y="2317865"/>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6" name="Straight Arrow Connector 9375">
            <a:extLst>
              <a:ext uri="{FF2B5EF4-FFF2-40B4-BE49-F238E27FC236}">
                <a16:creationId xmlns:a16="http://schemas.microsoft.com/office/drawing/2014/main" id="{41872469-3F5E-552C-F6EF-4402BF8FFDE4}"/>
              </a:ext>
            </a:extLst>
          </p:cNvPr>
          <p:cNvCxnSpPr>
            <a:cxnSpLocks/>
          </p:cNvCxnSpPr>
          <p:nvPr/>
        </p:nvCxnSpPr>
        <p:spPr bwMode="auto">
          <a:xfrm>
            <a:off x="7477125" y="2106237"/>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7" name="Straight Arrow Connector 9376">
            <a:extLst>
              <a:ext uri="{FF2B5EF4-FFF2-40B4-BE49-F238E27FC236}">
                <a16:creationId xmlns:a16="http://schemas.microsoft.com/office/drawing/2014/main" id="{99C278C1-35E6-5DD7-444B-059782348BB9}"/>
              </a:ext>
            </a:extLst>
          </p:cNvPr>
          <p:cNvCxnSpPr>
            <a:cxnSpLocks/>
          </p:cNvCxnSpPr>
          <p:nvPr/>
        </p:nvCxnSpPr>
        <p:spPr bwMode="auto">
          <a:xfrm>
            <a:off x="8020337" y="1959524"/>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8" name="Straight Arrow Connector 9377">
            <a:extLst>
              <a:ext uri="{FF2B5EF4-FFF2-40B4-BE49-F238E27FC236}">
                <a16:creationId xmlns:a16="http://schemas.microsoft.com/office/drawing/2014/main" id="{F6F5C8E6-C34D-67DC-4FD6-FF4CCE80E5F0}"/>
              </a:ext>
            </a:extLst>
          </p:cNvPr>
          <p:cNvCxnSpPr>
            <a:cxnSpLocks/>
          </p:cNvCxnSpPr>
          <p:nvPr/>
        </p:nvCxnSpPr>
        <p:spPr bwMode="auto">
          <a:xfrm>
            <a:off x="8539162" y="1884265"/>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79" name="Straight Arrow Connector 9378">
            <a:extLst>
              <a:ext uri="{FF2B5EF4-FFF2-40B4-BE49-F238E27FC236}">
                <a16:creationId xmlns:a16="http://schemas.microsoft.com/office/drawing/2014/main" id="{26CB0B20-CD0D-2C35-BD57-08A7407D9C3D}"/>
              </a:ext>
            </a:extLst>
          </p:cNvPr>
          <p:cNvCxnSpPr>
            <a:cxnSpLocks/>
          </p:cNvCxnSpPr>
          <p:nvPr/>
        </p:nvCxnSpPr>
        <p:spPr bwMode="auto">
          <a:xfrm>
            <a:off x="8851580" y="1816419"/>
            <a:ext cx="121444" cy="11317"/>
          </a:xfrm>
          <a:prstGeom prst="straightConnector1">
            <a:avLst/>
          </a:prstGeom>
          <a:noFill/>
          <a:ln w="28575" cap="flat" cmpd="sng" algn="ctr">
            <a:solidFill>
              <a:schemeClr val="accent2"/>
            </a:solidFill>
            <a:prstDash val="solid"/>
            <a:round/>
            <a:headEnd type="none" w="med" len="med"/>
            <a:tailEnd type="triangle"/>
          </a:ln>
          <a:effectLst/>
        </p:spPr>
      </p:cxnSp>
      <p:cxnSp>
        <p:nvCxnSpPr>
          <p:cNvPr id="9380" name="Straight Arrow Connector 9379">
            <a:extLst>
              <a:ext uri="{FF2B5EF4-FFF2-40B4-BE49-F238E27FC236}">
                <a16:creationId xmlns:a16="http://schemas.microsoft.com/office/drawing/2014/main" id="{324DFF20-A629-5FA2-0757-FF8731394882}"/>
              </a:ext>
            </a:extLst>
          </p:cNvPr>
          <p:cNvCxnSpPr>
            <a:cxnSpLocks/>
          </p:cNvCxnSpPr>
          <p:nvPr/>
        </p:nvCxnSpPr>
        <p:spPr bwMode="auto">
          <a:xfrm>
            <a:off x="9458059" y="1742770"/>
            <a:ext cx="121444" cy="11317"/>
          </a:xfrm>
          <a:prstGeom prst="straightConnector1">
            <a:avLst/>
          </a:prstGeom>
          <a:noFill/>
          <a:ln w="28575" cap="flat" cmpd="sng" algn="ctr">
            <a:solidFill>
              <a:schemeClr val="accent2"/>
            </a:solidFill>
            <a:prstDash val="solid"/>
            <a:round/>
            <a:headEnd type="none" w="med" len="med"/>
            <a:tailEnd type="triangle"/>
          </a:ln>
          <a:effectLst/>
        </p:spPr>
      </p:cxnSp>
      <p:sp>
        <p:nvSpPr>
          <p:cNvPr id="15" name="TextBox 14">
            <a:extLst>
              <a:ext uri="{FF2B5EF4-FFF2-40B4-BE49-F238E27FC236}">
                <a16:creationId xmlns:a16="http://schemas.microsoft.com/office/drawing/2014/main" id="{664CB27C-51A3-002D-7687-4FC9632182D3}"/>
              </a:ext>
            </a:extLst>
          </p:cNvPr>
          <p:cNvSpPr txBox="1"/>
          <p:nvPr/>
        </p:nvSpPr>
        <p:spPr bwMode="auto">
          <a:xfrm>
            <a:off x="5723644" y="2821389"/>
            <a:ext cx="54508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Treatment duration in patients with CR/PR/SD (n = 55)</a:t>
            </a:r>
          </a:p>
        </p:txBody>
      </p:sp>
      <p:sp>
        <p:nvSpPr>
          <p:cNvPr id="46" name="TextBox 45">
            <a:extLst>
              <a:ext uri="{FF2B5EF4-FFF2-40B4-BE49-F238E27FC236}">
                <a16:creationId xmlns:a16="http://schemas.microsoft.com/office/drawing/2014/main" id="{D4AA7270-A117-9559-C07B-68DF5DAD9118}"/>
              </a:ext>
            </a:extLst>
          </p:cNvPr>
          <p:cNvSpPr txBox="1"/>
          <p:nvPr/>
        </p:nvSpPr>
        <p:spPr bwMode="auto">
          <a:xfrm>
            <a:off x="8612002" y="3153034"/>
            <a:ext cx="163974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spcBef>
                <a:spcPts val="0"/>
              </a:spcBef>
            </a:pPr>
            <a:r>
              <a:rPr lang="en-US" sz="1400" dirty="0">
                <a:solidFill>
                  <a:srgbClr val="000000"/>
                </a:solidFill>
                <a:latin typeface="Calibri" panose="020F0502020204030204"/>
              </a:rPr>
              <a:t>Event description:</a:t>
            </a:r>
          </a:p>
          <a:p>
            <a:pPr>
              <a:spcBef>
                <a:spcPts val="0"/>
              </a:spcBef>
            </a:pPr>
            <a:r>
              <a:rPr lang="en-US" sz="1400" b="0" dirty="0">
                <a:solidFill>
                  <a:srgbClr val="000000"/>
                </a:solidFill>
                <a:latin typeface="Calibri" panose="020F0502020204030204"/>
              </a:rPr>
              <a:t>Tumor response</a:t>
            </a:r>
          </a:p>
          <a:p>
            <a:pPr>
              <a:spcBef>
                <a:spcPts val="0"/>
              </a:spcBef>
            </a:pPr>
            <a:r>
              <a:rPr lang="en-US" sz="1400" b="0" dirty="0">
                <a:solidFill>
                  <a:srgbClr val="000000"/>
                </a:solidFill>
                <a:latin typeface="Calibri" panose="020F0502020204030204"/>
              </a:rPr>
              <a:t>Disease progression</a:t>
            </a:r>
          </a:p>
          <a:p>
            <a:pPr>
              <a:spcBef>
                <a:spcPts val="0"/>
              </a:spcBef>
            </a:pPr>
            <a:r>
              <a:rPr lang="en-US" sz="1400" b="0" dirty="0">
                <a:solidFill>
                  <a:srgbClr val="000000"/>
                </a:solidFill>
                <a:latin typeface="Calibri" panose="020F0502020204030204"/>
              </a:rPr>
              <a:t>Treatment ongoing</a:t>
            </a:r>
          </a:p>
        </p:txBody>
      </p:sp>
      <p:sp>
        <p:nvSpPr>
          <p:cNvPr id="48" name="Diamond 47">
            <a:extLst>
              <a:ext uri="{FF2B5EF4-FFF2-40B4-BE49-F238E27FC236}">
                <a16:creationId xmlns:a16="http://schemas.microsoft.com/office/drawing/2014/main" id="{87210690-18E7-59F8-234A-46EE22891955}"/>
              </a:ext>
            </a:extLst>
          </p:cNvPr>
          <p:cNvSpPr/>
          <p:nvPr/>
        </p:nvSpPr>
        <p:spPr bwMode="auto">
          <a:xfrm>
            <a:off x="8508832" y="3480227"/>
            <a:ext cx="103170" cy="103170"/>
          </a:xfrm>
          <a:prstGeom prst="diamond">
            <a:avLst/>
          </a:prstGeom>
          <a:solidFill>
            <a:srgbClr val="FDB338"/>
          </a:solidFill>
          <a:ln w="0">
            <a:solidFill>
              <a:srgbClr val="000000"/>
            </a:solidFill>
            <a:miter lim="800000"/>
            <a:headEnd/>
            <a:tailEnd/>
          </a:ln>
        </p:spPr>
        <p:txBody>
          <a:bodyPr rtlCol="0" anchor="b"/>
          <a:lstStyle/>
          <a:p>
            <a:pPr algn="ctr" eaLnBrk="1" hangingPunct="1">
              <a:spcBef>
                <a:spcPct val="35000"/>
              </a:spcBef>
              <a:spcAft>
                <a:spcPct val="25000"/>
              </a:spcAft>
              <a:buClr>
                <a:srgbClr val="015873"/>
              </a:buClr>
            </a:pPr>
            <a:endParaRPr lang="en-US" b="0" kern="0" dirty="0">
              <a:solidFill>
                <a:srgbClr val="FFFFFF"/>
              </a:solidFill>
              <a:latin typeface="Calibri" panose="020F0502020204030204"/>
            </a:endParaRPr>
          </a:p>
        </p:txBody>
      </p:sp>
      <p:sp>
        <p:nvSpPr>
          <p:cNvPr id="50" name="Rectangle 49">
            <a:extLst>
              <a:ext uri="{FF2B5EF4-FFF2-40B4-BE49-F238E27FC236}">
                <a16:creationId xmlns:a16="http://schemas.microsoft.com/office/drawing/2014/main" id="{F0E5FD12-C23A-453A-34E1-A44CB329DB12}"/>
              </a:ext>
            </a:extLst>
          </p:cNvPr>
          <p:cNvSpPr/>
          <p:nvPr/>
        </p:nvSpPr>
        <p:spPr bwMode="auto">
          <a:xfrm>
            <a:off x="8508832" y="3688214"/>
            <a:ext cx="103170" cy="103170"/>
          </a:xfrm>
          <a:prstGeom prst="rect">
            <a:avLst/>
          </a:prstGeom>
          <a:solidFill>
            <a:srgbClr val="682E74"/>
          </a:solidFill>
          <a:ln w="0">
            <a:solidFill>
              <a:srgbClr val="000000"/>
            </a:solidFill>
            <a:miter lim="800000"/>
            <a:headEnd/>
            <a:tailEnd/>
          </a:ln>
        </p:spPr>
        <p:txBody>
          <a:bodyPr rtlCol="0" anchor="b"/>
          <a:lstStyle/>
          <a:p>
            <a:pPr algn="ctr" eaLnBrk="1" hangingPunct="1">
              <a:spcBef>
                <a:spcPct val="35000"/>
              </a:spcBef>
              <a:spcAft>
                <a:spcPct val="25000"/>
              </a:spcAft>
              <a:buClr>
                <a:srgbClr val="015873"/>
              </a:buClr>
            </a:pPr>
            <a:endParaRPr lang="en-US" b="0" kern="0" dirty="0">
              <a:solidFill>
                <a:srgbClr val="FFFFFF"/>
              </a:solidFill>
              <a:latin typeface="Calibri" panose="020F0502020204030204"/>
            </a:endParaRPr>
          </a:p>
        </p:txBody>
      </p:sp>
      <p:cxnSp>
        <p:nvCxnSpPr>
          <p:cNvPr id="55" name="Straight Arrow Connector 54">
            <a:extLst>
              <a:ext uri="{FF2B5EF4-FFF2-40B4-BE49-F238E27FC236}">
                <a16:creationId xmlns:a16="http://schemas.microsoft.com/office/drawing/2014/main" id="{628605A1-6ABE-3840-FA93-D9F888DC5621}"/>
              </a:ext>
            </a:extLst>
          </p:cNvPr>
          <p:cNvCxnSpPr/>
          <p:nvPr/>
        </p:nvCxnSpPr>
        <p:spPr bwMode="auto">
          <a:xfrm>
            <a:off x="8479454" y="3953510"/>
            <a:ext cx="161925" cy="0"/>
          </a:xfrm>
          <a:prstGeom prst="straightConnector1">
            <a:avLst/>
          </a:prstGeom>
          <a:noFill/>
          <a:ln w="28575" cap="flat" cmpd="sng" algn="ctr">
            <a:solidFill>
              <a:srgbClr val="4DA1BB"/>
            </a:solidFill>
            <a:prstDash val="solid"/>
            <a:round/>
            <a:headEnd type="none" w="med" len="med"/>
            <a:tailEnd type="triangle"/>
          </a:ln>
          <a:effectLst/>
        </p:spPr>
      </p:cxnSp>
      <p:sp>
        <p:nvSpPr>
          <p:cNvPr id="56" name="TextBox 55">
            <a:extLst>
              <a:ext uri="{FF2B5EF4-FFF2-40B4-BE49-F238E27FC236}">
                <a16:creationId xmlns:a16="http://schemas.microsoft.com/office/drawing/2014/main" id="{8F669F40-E922-17C1-7F04-AD4094A997DA}"/>
              </a:ext>
            </a:extLst>
          </p:cNvPr>
          <p:cNvSpPr txBox="1"/>
          <p:nvPr/>
        </p:nvSpPr>
        <p:spPr bwMode="auto">
          <a:xfrm>
            <a:off x="6117152" y="3153034"/>
            <a:ext cx="216716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ts val="0"/>
              </a:spcBef>
            </a:pPr>
            <a:r>
              <a:rPr lang="en-US" sz="1400" b="0" dirty="0">
                <a:solidFill>
                  <a:srgbClr val="000000"/>
                </a:solidFill>
                <a:latin typeface="Calibri" panose="020F0502020204030204"/>
              </a:rPr>
              <a:t>Time to tumor response or treatment duration end</a:t>
            </a:r>
          </a:p>
          <a:p>
            <a:pPr>
              <a:spcBef>
                <a:spcPts val="0"/>
              </a:spcBef>
            </a:pPr>
            <a:r>
              <a:rPr lang="en-US" sz="1400" b="0" dirty="0">
                <a:solidFill>
                  <a:srgbClr val="000000"/>
                </a:solidFill>
                <a:latin typeface="Calibri" panose="020F0502020204030204"/>
              </a:rPr>
              <a:t>Time from tumor response to treatment duration end</a:t>
            </a:r>
          </a:p>
        </p:txBody>
      </p:sp>
      <p:sp>
        <p:nvSpPr>
          <p:cNvPr id="57" name="Rectangle 56">
            <a:extLst>
              <a:ext uri="{FF2B5EF4-FFF2-40B4-BE49-F238E27FC236}">
                <a16:creationId xmlns:a16="http://schemas.microsoft.com/office/drawing/2014/main" id="{87889606-D2E8-6264-A883-6188FF12670C}"/>
              </a:ext>
            </a:extLst>
          </p:cNvPr>
          <p:cNvSpPr/>
          <p:nvPr/>
        </p:nvSpPr>
        <p:spPr bwMode="auto">
          <a:xfrm>
            <a:off x="6007773" y="3669295"/>
            <a:ext cx="134619" cy="134619"/>
          </a:xfrm>
          <a:prstGeom prst="rect">
            <a:avLst/>
          </a:prstGeom>
          <a:solidFill>
            <a:srgbClr val="00823B"/>
          </a:solidFill>
          <a:ln w="0">
            <a:solidFill>
              <a:srgbClr val="000000"/>
            </a:solidFill>
            <a:miter lim="800000"/>
            <a:headEnd/>
            <a:tailEnd/>
          </a:ln>
        </p:spPr>
        <p:txBody>
          <a:bodyPr rtlCol="0" anchor="b"/>
          <a:lstStyle/>
          <a:p>
            <a:pPr algn="ctr" eaLnBrk="1" hangingPunct="1">
              <a:spcBef>
                <a:spcPct val="35000"/>
              </a:spcBef>
              <a:spcAft>
                <a:spcPct val="25000"/>
              </a:spcAft>
              <a:buClr>
                <a:srgbClr val="015873"/>
              </a:buClr>
            </a:pPr>
            <a:endParaRPr lang="en-US" b="0" kern="0" dirty="0">
              <a:solidFill>
                <a:srgbClr val="FFFFFF"/>
              </a:solidFill>
              <a:latin typeface="Calibri" panose="020F0502020204030204"/>
            </a:endParaRPr>
          </a:p>
        </p:txBody>
      </p:sp>
      <p:sp>
        <p:nvSpPr>
          <p:cNvPr id="58" name="Rectangle 57">
            <a:extLst>
              <a:ext uri="{FF2B5EF4-FFF2-40B4-BE49-F238E27FC236}">
                <a16:creationId xmlns:a16="http://schemas.microsoft.com/office/drawing/2014/main" id="{A3CA03B6-B62D-43EE-52C3-023CC21F0D90}"/>
              </a:ext>
            </a:extLst>
          </p:cNvPr>
          <p:cNvSpPr/>
          <p:nvPr/>
        </p:nvSpPr>
        <p:spPr bwMode="auto">
          <a:xfrm>
            <a:off x="6007773" y="3240691"/>
            <a:ext cx="134619" cy="134619"/>
          </a:xfrm>
          <a:prstGeom prst="rect">
            <a:avLst/>
          </a:prstGeom>
          <a:solidFill>
            <a:srgbClr val="E1471D"/>
          </a:solidFill>
          <a:ln w="0">
            <a:solidFill>
              <a:srgbClr val="000000"/>
            </a:solidFill>
            <a:miter lim="800000"/>
            <a:headEnd/>
            <a:tailEnd/>
          </a:ln>
        </p:spPr>
        <p:txBody>
          <a:bodyPr rtlCol="0" anchor="b"/>
          <a:lstStyle/>
          <a:p>
            <a:pPr algn="ctr" eaLnBrk="1" hangingPunct="1">
              <a:spcBef>
                <a:spcPct val="35000"/>
              </a:spcBef>
              <a:spcAft>
                <a:spcPct val="25000"/>
              </a:spcAft>
              <a:buClr>
                <a:srgbClr val="015873"/>
              </a:buClr>
            </a:pPr>
            <a:endParaRPr lang="en-US" b="0" kern="0" dirty="0">
              <a:solidFill>
                <a:srgbClr val="FFFFFF"/>
              </a:solidFill>
              <a:latin typeface="Calibri" panose="020F0502020204030204"/>
            </a:endParaRPr>
          </a:p>
        </p:txBody>
      </p:sp>
    </p:spTree>
    <p:extLst>
      <p:ext uri="{BB962C8B-B14F-4D97-AF65-F5344CB8AC3E}">
        <p14:creationId xmlns:p14="http://schemas.microsoft.com/office/powerpoint/2010/main" val="2664908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PFS (Cohort 1)</a:t>
            </a:r>
            <a:endParaRPr lang="en-US" altLang="en-US" dirty="0"/>
          </a:p>
        </p:txBody>
      </p:sp>
      <p:sp>
        <p:nvSpPr>
          <p:cNvPr id="6" name="Text Box 11">
            <a:extLst>
              <a:ext uri="{FF2B5EF4-FFF2-40B4-BE49-F238E27FC236}">
                <a16:creationId xmlns:a16="http://schemas.microsoft.com/office/drawing/2014/main" id="{9066C995-9AD3-9DA4-D98A-9B08128A7D57}"/>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 Harding. Lancet Oncol. 2023;[Epub].</a:t>
            </a:r>
          </a:p>
        </p:txBody>
      </p:sp>
      <p:sp>
        <p:nvSpPr>
          <p:cNvPr id="2" name="TextBox 1">
            <a:extLst>
              <a:ext uri="{FF2B5EF4-FFF2-40B4-BE49-F238E27FC236}">
                <a16:creationId xmlns:a16="http://schemas.microsoft.com/office/drawing/2014/main" id="{AE8E0B9E-055F-B88C-C20C-967CC720E5FC}"/>
              </a:ext>
            </a:extLst>
          </p:cNvPr>
          <p:cNvSpPr txBox="1"/>
          <p:nvPr/>
        </p:nvSpPr>
        <p:spPr bwMode="auto">
          <a:xfrm rot="16200000">
            <a:off x="1054223" y="3329940"/>
            <a:ext cx="16167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Probability</a:t>
            </a:r>
          </a:p>
        </p:txBody>
      </p:sp>
      <p:sp>
        <p:nvSpPr>
          <p:cNvPr id="3" name="TextBox 2">
            <a:extLst>
              <a:ext uri="{FF2B5EF4-FFF2-40B4-BE49-F238E27FC236}">
                <a16:creationId xmlns:a16="http://schemas.microsoft.com/office/drawing/2014/main" id="{4D40D192-CD43-7DC3-D086-F61F6D91906B}"/>
              </a:ext>
            </a:extLst>
          </p:cNvPr>
          <p:cNvSpPr txBox="1"/>
          <p:nvPr/>
        </p:nvSpPr>
        <p:spPr bwMode="auto">
          <a:xfrm>
            <a:off x="6042660" y="5474121"/>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2" name="Group 11">
            <a:extLst>
              <a:ext uri="{FF2B5EF4-FFF2-40B4-BE49-F238E27FC236}">
                <a16:creationId xmlns:a16="http://schemas.microsoft.com/office/drawing/2014/main" id="{E714D086-C934-81D6-C0CF-4F545AD2F96D}"/>
              </a:ext>
            </a:extLst>
          </p:cNvPr>
          <p:cNvGrpSpPr/>
          <p:nvPr/>
        </p:nvGrpSpPr>
        <p:grpSpPr>
          <a:xfrm>
            <a:off x="1923544" y="1554480"/>
            <a:ext cx="476413" cy="3900268"/>
            <a:chOff x="1694529" y="1554480"/>
            <a:chExt cx="476413" cy="3900268"/>
          </a:xfrm>
        </p:grpSpPr>
        <p:sp>
          <p:nvSpPr>
            <p:cNvPr id="4" name="TextBox 3">
              <a:extLst>
                <a:ext uri="{FF2B5EF4-FFF2-40B4-BE49-F238E27FC236}">
                  <a16:creationId xmlns:a16="http://schemas.microsoft.com/office/drawing/2014/main" id="{F5593679-2863-4CED-218E-22824FDA2F3C}"/>
                </a:ext>
              </a:extLst>
            </p:cNvPr>
            <p:cNvSpPr txBox="1"/>
            <p:nvPr/>
          </p:nvSpPr>
          <p:spPr bwMode="auto">
            <a:xfrm>
              <a:off x="1694530" y="1554480"/>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7" name="TextBox 6">
              <a:extLst>
                <a:ext uri="{FF2B5EF4-FFF2-40B4-BE49-F238E27FC236}">
                  <a16:creationId xmlns:a16="http://schemas.microsoft.com/office/drawing/2014/main" id="{018BDCCF-1B7E-416F-6D8C-CD1561AEE2EB}"/>
                </a:ext>
              </a:extLst>
            </p:cNvPr>
            <p:cNvSpPr txBox="1"/>
            <p:nvPr/>
          </p:nvSpPr>
          <p:spPr bwMode="auto">
            <a:xfrm>
              <a:off x="1694530" y="2264283"/>
              <a:ext cx="476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8" name="TextBox 7">
              <a:extLst>
                <a:ext uri="{FF2B5EF4-FFF2-40B4-BE49-F238E27FC236}">
                  <a16:creationId xmlns:a16="http://schemas.microsoft.com/office/drawing/2014/main" id="{874C43BA-1C63-B158-5C25-A3922CA60DF4}"/>
                </a:ext>
              </a:extLst>
            </p:cNvPr>
            <p:cNvSpPr txBox="1"/>
            <p:nvPr/>
          </p:nvSpPr>
          <p:spPr bwMode="auto">
            <a:xfrm>
              <a:off x="1694529" y="2956007"/>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9" name="TextBox 8">
              <a:extLst>
                <a:ext uri="{FF2B5EF4-FFF2-40B4-BE49-F238E27FC236}">
                  <a16:creationId xmlns:a16="http://schemas.microsoft.com/office/drawing/2014/main" id="{1CEA4E81-F544-5F14-99D3-3DA675D3BB8E}"/>
                </a:ext>
              </a:extLst>
            </p:cNvPr>
            <p:cNvSpPr txBox="1"/>
            <p:nvPr/>
          </p:nvSpPr>
          <p:spPr bwMode="auto">
            <a:xfrm>
              <a:off x="1694529" y="3665810"/>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10" name="TextBox 9">
              <a:extLst>
                <a:ext uri="{FF2B5EF4-FFF2-40B4-BE49-F238E27FC236}">
                  <a16:creationId xmlns:a16="http://schemas.microsoft.com/office/drawing/2014/main" id="{7F92472C-2EEB-3E3E-DA98-2E281BE09B97}"/>
                </a:ext>
              </a:extLst>
            </p:cNvPr>
            <p:cNvSpPr txBox="1"/>
            <p:nvPr/>
          </p:nvSpPr>
          <p:spPr bwMode="auto">
            <a:xfrm>
              <a:off x="1694529" y="4375613"/>
              <a:ext cx="4764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11" name="TextBox 10">
              <a:extLst>
                <a:ext uri="{FF2B5EF4-FFF2-40B4-BE49-F238E27FC236}">
                  <a16:creationId xmlns:a16="http://schemas.microsoft.com/office/drawing/2014/main" id="{624342CE-A34D-6D1E-46C4-65B1D1E26D60}"/>
                </a:ext>
              </a:extLst>
            </p:cNvPr>
            <p:cNvSpPr txBox="1"/>
            <p:nvPr/>
          </p:nvSpPr>
          <p:spPr bwMode="auto">
            <a:xfrm>
              <a:off x="1869257" y="5085416"/>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24" name="Group 23">
            <a:extLst>
              <a:ext uri="{FF2B5EF4-FFF2-40B4-BE49-F238E27FC236}">
                <a16:creationId xmlns:a16="http://schemas.microsoft.com/office/drawing/2014/main" id="{66B72A59-5F04-DCA6-51C6-AC4B8E1912B5}"/>
              </a:ext>
            </a:extLst>
          </p:cNvPr>
          <p:cNvGrpSpPr/>
          <p:nvPr/>
        </p:nvGrpSpPr>
        <p:grpSpPr>
          <a:xfrm>
            <a:off x="2291212" y="5264998"/>
            <a:ext cx="8074510" cy="369332"/>
            <a:chOff x="2291212" y="5347901"/>
            <a:chExt cx="8074510" cy="369332"/>
          </a:xfrm>
        </p:grpSpPr>
        <p:sp>
          <p:nvSpPr>
            <p:cNvPr id="13" name="TextBox 12">
              <a:extLst>
                <a:ext uri="{FF2B5EF4-FFF2-40B4-BE49-F238E27FC236}">
                  <a16:creationId xmlns:a16="http://schemas.microsoft.com/office/drawing/2014/main" id="{6DFA1028-AF3B-FEAA-7D65-9048428A705E}"/>
                </a:ext>
              </a:extLst>
            </p:cNvPr>
            <p:cNvSpPr txBox="1"/>
            <p:nvPr/>
          </p:nvSpPr>
          <p:spPr bwMode="auto">
            <a:xfrm>
              <a:off x="2291212"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4" name="TextBox 13">
              <a:extLst>
                <a:ext uri="{FF2B5EF4-FFF2-40B4-BE49-F238E27FC236}">
                  <a16:creationId xmlns:a16="http://schemas.microsoft.com/office/drawing/2014/main" id="{386AB46A-5477-BCCF-DBA3-5A5E195C8982}"/>
                </a:ext>
              </a:extLst>
            </p:cNvPr>
            <p:cNvSpPr txBox="1"/>
            <p:nvPr/>
          </p:nvSpPr>
          <p:spPr bwMode="auto">
            <a:xfrm>
              <a:off x="3058297"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a:t>
              </a:r>
            </a:p>
          </p:txBody>
        </p:sp>
        <p:sp>
          <p:nvSpPr>
            <p:cNvPr id="15" name="TextBox 14">
              <a:extLst>
                <a:ext uri="{FF2B5EF4-FFF2-40B4-BE49-F238E27FC236}">
                  <a16:creationId xmlns:a16="http://schemas.microsoft.com/office/drawing/2014/main" id="{F063E1C2-FD13-156A-D70E-D5E9E8F917EF}"/>
                </a:ext>
              </a:extLst>
            </p:cNvPr>
            <p:cNvSpPr txBox="1"/>
            <p:nvPr/>
          </p:nvSpPr>
          <p:spPr bwMode="auto">
            <a:xfrm>
              <a:off x="3832565"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a:t>
              </a:r>
            </a:p>
          </p:txBody>
        </p:sp>
        <p:sp>
          <p:nvSpPr>
            <p:cNvPr id="16" name="TextBox 15">
              <a:extLst>
                <a:ext uri="{FF2B5EF4-FFF2-40B4-BE49-F238E27FC236}">
                  <a16:creationId xmlns:a16="http://schemas.microsoft.com/office/drawing/2014/main" id="{DDE4B5AC-B179-B7EF-1F8A-2EC95CBFFF8E}"/>
                </a:ext>
              </a:extLst>
            </p:cNvPr>
            <p:cNvSpPr txBox="1"/>
            <p:nvPr/>
          </p:nvSpPr>
          <p:spPr bwMode="auto">
            <a:xfrm>
              <a:off x="4599650"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7" name="TextBox 16">
              <a:extLst>
                <a:ext uri="{FF2B5EF4-FFF2-40B4-BE49-F238E27FC236}">
                  <a16:creationId xmlns:a16="http://schemas.microsoft.com/office/drawing/2014/main" id="{0011D728-CD3E-0A35-9C5E-D2075BDDF96D}"/>
                </a:ext>
              </a:extLst>
            </p:cNvPr>
            <p:cNvSpPr txBox="1"/>
            <p:nvPr/>
          </p:nvSpPr>
          <p:spPr bwMode="auto">
            <a:xfrm>
              <a:off x="5374355" y="5347901"/>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8</a:t>
              </a:r>
            </a:p>
          </p:txBody>
        </p:sp>
        <p:sp>
          <p:nvSpPr>
            <p:cNvPr id="18" name="TextBox 17">
              <a:extLst>
                <a:ext uri="{FF2B5EF4-FFF2-40B4-BE49-F238E27FC236}">
                  <a16:creationId xmlns:a16="http://schemas.microsoft.com/office/drawing/2014/main" id="{7AE9EE56-E562-421D-3E5C-3FE0AAB54153}"/>
                </a:ext>
              </a:extLst>
            </p:cNvPr>
            <p:cNvSpPr txBox="1"/>
            <p:nvPr/>
          </p:nvSpPr>
          <p:spPr bwMode="auto">
            <a:xfrm>
              <a:off x="6082931"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19" name="TextBox 18">
              <a:extLst>
                <a:ext uri="{FF2B5EF4-FFF2-40B4-BE49-F238E27FC236}">
                  <a16:creationId xmlns:a16="http://schemas.microsoft.com/office/drawing/2014/main" id="{0F26C689-5C51-1928-CBFA-7716B56F7368}"/>
                </a:ext>
              </a:extLst>
            </p:cNvPr>
            <p:cNvSpPr txBox="1"/>
            <p:nvPr/>
          </p:nvSpPr>
          <p:spPr bwMode="auto">
            <a:xfrm>
              <a:off x="6857199"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0" name="TextBox 19">
              <a:extLst>
                <a:ext uri="{FF2B5EF4-FFF2-40B4-BE49-F238E27FC236}">
                  <a16:creationId xmlns:a16="http://schemas.microsoft.com/office/drawing/2014/main" id="{C443763D-C716-18B0-A93F-C5E62DD53B3E}"/>
                </a:ext>
              </a:extLst>
            </p:cNvPr>
            <p:cNvSpPr txBox="1"/>
            <p:nvPr/>
          </p:nvSpPr>
          <p:spPr bwMode="auto">
            <a:xfrm>
              <a:off x="7624284"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14</a:t>
              </a:r>
            </a:p>
          </p:txBody>
        </p:sp>
        <p:sp>
          <p:nvSpPr>
            <p:cNvPr id="21" name="TextBox 20">
              <a:extLst>
                <a:ext uri="{FF2B5EF4-FFF2-40B4-BE49-F238E27FC236}">
                  <a16:creationId xmlns:a16="http://schemas.microsoft.com/office/drawing/2014/main" id="{0B525946-A029-9AF8-631B-E23B37EDC14E}"/>
                </a:ext>
              </a:extLst>
            </p:cNvPr>
            <p:cNvSpPr txBox="1"/>
            <p:nvPr/>
          </p:nvSpPr>
          <p:spPr bwMode="auto">
            <a:xfrm>
              <a:off x="8405665"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16</a:t>
              </a:r>
            </a:p>
          </p:txBody>
        </p:sp>
        <p:sp>
          <p:nvSpPr>
            <p:cNvPr id="22" name="TextBox 21">
              <a:extLst>
                <a:ext uri="{FF2B5EF4-FFF2-40B4-BE49-F238E27FC236}">
                  <a16:creationId xmlns:a16="http://schemas.microsoft.com/office/drawing/2014/main" id="{7B260DE2-05AF-BE6A-CE75-BD45B6628AD3}"/>
                </a:ext>
              </a:extLst>
            </p:cNvPr>
            <p:cNvSpPr txBox="1"/>
            <p:nvPr/>
          </p:nvSpPr>
          <p:spPr bwMode="auto">
            <a:xfrm>
              <a:off x="9179933"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23" name="TextBox 22">
              <a:extLst>
                <a:ext uri="{FF2B5EF4-FFF2-40B4-BE49-F238E27FC236}">
                  <a16:creationId xmlns:a16="http://schemas.microsoft.com/office/drawing/2014/main" id="{C7CD0963-077E-4AD8-A729-E62A31BB9258}"/>
                </a:ext>
              </a:extLst>
            </p:cNvPr>
            <p:cNvSpPr txBox="1"/>
            <p:nvPr/>
          </p:nvSpPr>
          <p:spPr bwMode="auto">
            <a:xfrm>
              <a:off x="9947018" y="5347901"/>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grpSp>
      <p:sp>
        <p:nvSpPr>
          <p:cNvPr id="25" name="TextBox 24">
            <a:extLst>
              <a:ext uri="{FF2B5EF4-FFF2-40B4-BE49-F238E27FC236}">
                <a16:creationId xmlns:a16="http://schemas.microsoft.com/office/drawing/2014/main" id="{F7B60D71-E6BF-5F36-D009-B5C478FA406B}"/>
              </a:ext>
            </a:extLst>
          </p:cNvPr>
          <p:cNvSpPr txBox="1"/>
          <p:nvPr/>
        </p:nvSpPr>
        <p:spPr bwMode="auto">
          <a:xfrm>
            <a:off x="641292" y="5380137"/>
            <a:ext cx="155925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endParaRPr lang="en-US" sz="1400" dirty="0">
              <a:solidFill>
                <a:schemeClr val="bg1"/>
              </a:solidFill>
              <a:latin typeface="Calibri" panose="020F0502020204030204" pitchFamily="34" charset="0"/>
            </a:endParaRPr>
          </a:p>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Patients at Risk, n</a:t>
            </a:r>
          </a:p>
          <a:p>
            <a:pPr algn="r">
              <a:lnSpc>
                <a:spcPct val="100000"/>
              </a:lnSpc>
              <a:spcBef>
                <a:spcPts val="0"/>
              </a:spcBef>
              <a:spcAft>
                <a:spcPct val="0"/>
              </a:spcAft>
              <a:buClrTx/>
              <a:buFontTx/>
              <a:buNone/>
            </a:pPr>
            <a:r>
              <a:rPr lang="en-US" sz="1400" dirty="0">
                <a:solidFill>
                  <a:schemeClr val="accent1"/>
                </a:solidFill>
                <a:latin typeface="Calibri" panose="020F0502020204030204" pitchFamily="34" charset="0"/>
              </a:rPr>
              <a:t>Cohort 1</a:t>
            </a:r>
          </a:p>
        </p:txBody>
      </p:sp>
      <p:grpSp>
        <p:nvGrpSpPr>
          <p:cNvPr id="26" name="Group 25">
            <a:extLst>
              <a:ext uri="{FF2B5EF4-FFF2-40B4-BE49-F238E27FC236}">
                <a16:creationId xmlns:a16="http://schemas.microsoft.com/office/drawing/2014/main" id="{5BA5F031-2561-B57B-6431-54608775523D}"/>
              </a:ext>
            </a:extLst>
          </p:cNvPr>
          <p:cNvGrpSpPr/>
          <p:nvPr/>
        </p:nvGrpSpPr>
        <p:grpSpPr>
          <a:xfrm>
            <a:off x="2258351" y="5811024"/>
            <a:ext cx="8036037" cy="307777"/>
            <a:chOff x="2258351" y="5347901"/>
            <a:chExt cx="8036037" cy="307777"/>
          </a:xfrm>
        </p:grpSpPr>
        <p:sp>
          <p:nvSpPr>
            <p:cNvPr id="27" name="TextBox 26">
              <a:extLst>
                <a:ext uri="{FF2B5EF4-FFF2-40B4-BE49-F238E27FC236}">
                  <a16:creationId xmlns:a16="http://schemas.microsoft.com/office/drawing/2014/main" id="{9C8300E7-0318-B03C-BDCF-1A5FD2DF7056}"/>
                </a:ext>
              </a:extLst>
            </p:cNvPr>
            <p:cNvSpPr txBox="1"/>
            <p:nvPr/>
          </p:nvSpPr>
          <p:spPr bwMode="auto">
            <a:xfrm>
              <a:off x="2258351" y="534790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28" name="TextBox 27">
              <a:extLst>
                <a:ext uri="{FF2B5EF4-FFF2-40B4-BE49-F238E27FC236}">
                  <a16:creationId xmlns:a16="http://schemas.microsoft.com/office/drawing/2014/main" id="{6E92C955-4F28-55F7-570F-1B956DB00584}"/>
                </a:ext>
              </a:extLst>
            </p:cNvPr>
            <p:cNvSpPr txBox="1"/>
            <p:nvPr/>
          </p:nvSpPr>
          <p:spPr bwMode="auto">
            <a:xfrm>
              <a:off x="3025436" y="534790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53</a:t>
              </a:r>
            </a:p>
          </p:txBody>
        </p:sp>
        <p:sp>
          <p:nvSpPr>
            <p:cNvPr id="29" name="TextBox 28">
              <a:extLst>
                <a:ext uri="{FF2B5EF4-FFF2-40B4-BE49-F238E27FC236}">
                  <a16:creationId xmlns:a16="http://schemas.microsoft.com/office/drawing/2014/main" id="{60577453-43A5-5251-0D96-B01A4C008BDD}"/>
                </a:ext>
              </a:extLst>
            </p:cNvPr>
            <p:cNvSpPr txBox="1"/>
            <p:nvPr/>
          </p:nvSpPr>
          <p:spPr bwMode="auto">
            <a:xfrm>
              <a:off x="3799704" y="534790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30" name="TextBox 29">
              <a:extLst>
                <a:ext uri="{FF2B5EF4-FFF2-40B4-BE49-F238E27FC236}">
                  <a16:creationId xmlns:a16="http://schemas.microsoft.com/office/drawing/2014/main" id="{2A961D0F-664D-4D6D-07AA-C04DC5AD0590}"/>
                </a:ext>
              </a:extLst>
            </p:cNvPr>
            <p:cNvSpPr txBox="1"/>
            <p:nvPr/>
          </p:nvSpPr>
          <p:spPr bwMode="auto">
            <a:xfrm>
              <a:off x="4566789" y="534790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27</a:t>
              </a:r>
            </a:p>
          </p:txBody>
        </p:sp>
        <p:sp>
          <p:nvSpPr>
            <p:cNvPr id="31" name="TextBox 30">
              <a:extLst>
                <a:ext uri="{FF2B5EF4-FFF2-40B4-BE49-F238E27FC236}">
                  <a16:creationId xmlns:a16="http://schemas.microsoft.com/office/drawing/2014/main" id="{F30A6379-8986-72B0-1F8F-4895947F416A}"/>
                </a:ext>
              </a:extLst>
            </p:cNvPr>
            <p:cNvSpPr txBox="1"/>
            <p:nvPr/>
          </p:nvSpPr>
          <p:spPr bwMode="auto">
            <a:xfrm>
              <a:off x="5341494" y="534790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16</a:t>
              </a:r>
            </a:p>
          </p:txBody>
        </p:sp>
        <p:sp>
          <p:nvSpPr>
            <p:cNvPr id="32" name="TextBox 31">
              <a:extLst>
                <a:ext uri="{FF2B5EF4-FFF2-40B4-BE49-F238E27FC236}">
                  <a16:creationId xmlns:a16="http://schemas.microsoft.com/office/drawing/2014/main" id="{0D48B433-7129-E930-052C-8A23AB9A80E5}"/>
                </a:ext>
              </a:extLst>
            </p:cNvPr>
            <p:cNvSpPr txBox="1"/>
            <p:nvPr/>
          </p:nvSpPr>
          <p:spPr bwMode="auto">
            <a:xfrm>
              <a:off x="6108579" y="5347901"/>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11</a:t>
              </a:r>
            </a:p>
          </p:txBody>
        </p:sp>
        <p:sp>
          <p:nvSpPr>
            <p:cNvPr id="33" name="TextBox 32">
              <a:extLst>
                <a:ext uri="{FF2B5EF4-FFF2-40B4-BE49-F238E27FC236}">
                  <a16:creationId xmlns:a16="http://schemas.microsoft.com/office/drawing/2014/main" id="{B1632166-61F4-ABA6-DDAD-C8D5ECAF032D}"/>
                </a:ext>
              </a:extLst>
            </p:cNvPr>
            <p:cNvSpPr txBox="1"/>
            <p:nvPr/>
          </p:nvSpPr>
          <p:spPr bwMode="auto">
            <a:xfrm>
              <a:off x="6928531" y="5347901"/>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9</a:t>
              </a:r>
            </a:p>
          </p:txBody>
        </p:sp>
        <p:sp>
          <p:nvSpPr>
            <p:cNvPr id="34" name="TextBox 33">
              <a:extLst>
                <a:ext uri="{FF2B5EF4-FFF2-40B4-BE49-F238E27FC236}">
                  <a16:creationId xmlns:a16="http://schemas.microsoft.com/office/drawing/2014/main" id="{EC686C1A-0FEE-81B1-D971-3CA5309F4C7F}"/>
                </a:ext>
              </a:extLst>
            </p:cNvPr>
            <p:cNvSpPr txBox="1"/>
            <p:nvPr/>
          </p:nvSpPr>
          <p:spPr bwMode="auto">
            <a:xfrm>
              <a:off x="7695616" y="5347901"/>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a:t>
              </a:r>
            </a:p>
          </p:txBody>
        </p:sp>
        <p:sp>
          <p:nvSpPr>
            <p:cNvPr id="35" name="TextBox 34">
              <a:extLst>
                <a:ext uri="{FF2B5EF4-FFF2-40B4-BE49-F238E27FC236}">
                  <a16:creationId xmlns:a16="http://schemas.microsoft.com/office/drawing/2014/main" id="{4CA601A2-5EBE-6121-DBB0-EA74BE378D75}"/>
                </a:ext>
              </a:extLst>
            </p:cNvPr>
            <p:cNvSpPr txBox="1"/>
            <p:nvPr/>
          </p:nvSpPr>
          <p:spPr bwMode="auto">
            <a:xfrm>
              <a:off x="8476997" y="5347901"/>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a:t>
              </a:r>
            </a:p>
          </p:txBody>
        </p:sp>
        <p:sp>
          <p:nvSpPr>
            <p:cNvPr id="36" name="TextBox 35">
              <a:extLst>
                <a:ext uri="{FF2B5EF4-FFF2-40B4-BE49-F238E27FC236}">
                  <a16:creationId xmlns:a16="http://schemas.microsoft.com/office/drawing/2014/main" id="{83793EBB-001F-6245-4F90-8FB141988F45}"/>
                </a:ext>
              </a:extLst>
            </p:cNvPr>
            <p:cNvSpPr txBox="1"/>
            <p:nvPr/>
          </p:nvSpPr>
          <p:spPr bwMode="auto">
            <a:xfrm>
              <a:off x="9251265" y="5347901"/>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a:t>
              </a:r>
            </a:p>
          </p:txBody>
        </p:sp>
        <p:sp>
          <p:nvSpPr>
            <p:cNvPr id="37" name="TextBox 36">
              <a:extLst>
                <a:ext uri="{FF2B5EF4-FFF2-40B4-BE49-F238E27FC236}">
                  <a16:creationId xmlns:a16="http://schemas.microsoft.com/office/drawing/2014/main" id="{E203F665-2D5F-D209-2B2C-08CC58E5DF61}"/>
                </a:ext>
              </a:extLst>
            </p:cNvPr>
            <p:cNvSpPr txBox="1"/>
            <p:nvPr/>
          </p:nvSpPr>
          <p:spPr bwMode="auto">
            <a:xfrm>
              <a:off x="10018350" y="5347901"/>
              <a:ext cx="2760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sp>
        <p:nvSpPr>
          <p:cNvPr id="43" name="TextBox 42">
            <a:extLst>
              <a:ext uri="{FF2B5EF4-FFF2-40B4-BE49-F238E27FC236}">
                <a16:creationId xmlns:a16="http://schemas.microsoft.com/office/drawing/2014/main" id="{BFA7594A-038C-7EE7-B7E6-90CF50D2F49A}"/>
              </a:ext>
            </a:extLst>
          </p:cNvPr>
          <p:cNvSpPr txBox="1"/>
          <p:nvPr/>
        </p:nvSpPr>
        <p:spPr bwMode="auto">
          <a:xfrm>
            <a:off x="4677636" y="2550237"/>
            <a:ext cx="40464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Median PFS: 5.49 mo (95% CI: 3.65-7.16)</a:t>
            </a:r>
          </a:p>
        </p:txBody>
      </p:sp>
      <p:cxnSp>
        <p:nvCxnSpPr>
          <p:cNvPr id="45" name="Straight Connector 44">
            <a:extLst>
              <a:ext uri="{FF2B5EF4-FFF2-40B4-BE49-F238E27FC236}">
                <a16:creationId xmlns:a16="http://schemas.microsoft.com/office/drawing/2014/main" id="{4E5AC532-9BE5-7AE6-8769-80F840D72905}"/>
              </a:ext>
            </a:extLst>
          </p:cNvPr>
          <p:cNvCxnSpPr/>
          <p:nvPr/>
        </p:nvCxnSpPr>
        <p:spPr bwMode="auto">
          <a:xfrm>
            <a:off x="2200548" y="3505200"/>
            <a:ext cx="8165174" cy="0"/>
          </a:xfrm>
          <a:prstGeom prst="line">
            <a:avLst/>
          </a:prstGeom>
          <a:noFill/>
          <a:ln w="28575" cap="flat" cmpd="sng" algn="ctr">
            <a:solidFill>
              <a:schemeClr val="tx2">
                <a:lumMod val="90000"/>
              </a:schemeClr>
            </a:solidFill>
            <a:prstDash val="sysDash"/>
            <a:round/>
            <a:headEnd type="none" w="med" len="med"/>
            <a:tailEnd type="none" w="med" len="med"/>
          </a:ln>
          <a:effectLst/>
        </p:spPr>
      </p:cxnSp>
      <p:sp>
        <p:nvSpPr>
          <p:cNvPr id="46" name="Freeform: Shape 45">
            <a:extLst>
              <a:ext uri="{FF2B5EF4-FFF2-40B4-BE49-F238E27FC236}">
                <a16:creationId xmlns:a16="http://schemas.microsoft.com/office/drawing/2014/main" id="{A854B3AA-F940-5ABD-B25F-8C8265B2C88C}"/>
              </a:ext>
            </a:extLst>
          </p:cNvPr>
          <p:cNvSpPr/>
          <p:nvPr/>
        </p:nvSpPr>
        <p:spPr bwMode="auto">
          <a:xfrm>
            <a:off x="2446020" y="1737360"/>
            <a:ext cx="7962900" cy="3520440"/>
          </a:xfrm>
          <a:custGeom>
            <a:avLst/>
            <a:gdLst>
              <a:gd name="connsiteX0" fmla="*/ 0 w 8214360"/>
              <a:gd name="connsiteY0" fmla="*/ 0 h 3520440"/>
              <a:gd name="connsiteX1" fmla="*/ 0 w 8214360"/>
              <a:gd name="connsiteY1" fmla="*/ 3520440 h 3520440"/>
              <a:gd name="connsiteX2" fmla="*/ 8214360 w 8214360"/>
              <a:gd name="connsiteY2" fmla="*/ 3520440 h 3520440"/>
            </a:gdLst>
            <a:ahLst/>
            <a:cxnLst>
              <a:cxn ang="0">
                <a:pos x="connsiteX0" y="connsiteY0"/>
              </a:cxn>
              <a:cxn ang="0">
                <a:pos x="connsiteX1" y="connsiteY1"/>
              </a:cxn>
              <a:cxn ang="0">
                <a:pos x="connsiteX2" y="connsiteY2"/>
              </a:cxn>
            </a:cxnLst>
            <a:rect l="l" t="t" r="r" b="b"/>
            <a:pathLst>
              <a:path w="8214360" h="3520440">
                <a:moveTo>
                  <a:pt x="0" y="0"/>
                </a:moveTo>
                <a:lnTo>
                  <a:pt x="0" y="3520440"/>
                </a:lnTo>
                <a:lnTo>
                  <a:pt x="8214360" y="3520440"/>
                </a:lnTo>
              </a:path>
            </a:pathLst>
          </a:custGeom>
          <a:noFill/>
          <a:ln w="28575">
            <a:solidFill>
              <a:schemeClr val="bg1"/>
            </a:solidFill>
            <a:miter lim="800000"/>
            <a:headEnd/>
            <a:tailEnd/>
          </a:ln>
        </p:spPr>
        <p:txBody>
          <a:bodyPr rtlCol="0" anchor="ctr"/>
          <a:lstStyle/>
          <a:p>
            <a:pPr algn="ctr"/>
            <a:endParaRPr lang="en-US" dirty="0"/>
          </a:p>
        </p:txBody>
      </p:sp>
      <p:grpSp>
        <p:nvGrpSpPr>
          <p:cNvPr id="54" name="Group 53">
            <a:extLst>
              <a:ext uri="{FF2B5EF4-FFF2-40B4-BE49-F238E27FC236}">
                <a16:creationId xmlns:a16="http://schemas.microsoft.com/office/drawing/2014/main" id="{929486C2-F269-F553-2DF6-1CABF50D2A50}"/>
              </a:ext>
            </a:extLst>
          </p:cNvPr>
          <p:cNvGrpSpPr/>
          <p:nvPr/>
        </p:nvGrpSpPr>
        <p:grpSpPr>
          <a:xfrm>
            <a:off x="2339340" y="1737360"/>
            <a:ext cx="121920" cy="3528060"/>
            <a:chOff x="1554084" y="1737360"/>
            <a:chExt cx="1585356" cy="3528060"/>
          </a:xfrm>
        </p:grpSpPr>
        <p:cxnSp>
          <p:nvCxnSpPr>
            <p:cNvPr id="48" name="Straight Connector 47">
              <a:extLst>
                <a:ext uri="{FF2B5EF4-FFF2-40B4-BE49-F238E27FC236}">
                  <a16:creationId xmlns:a16="http://schemas.microsoft.com/office/drawing/2014/main" id="{79D93ED0-3D35-7234-F4B6-905B6A86BCE8}"/>
                </a:ext>
              </a:extLst>
            </p:cNvPr>
            <p:cNvCxnSpPr>
              <a:cxnSpLocks/>
            </p:cNvCxnSpPr>
            <p:nvPr/>
          </p:nvCxnSpPr>
          <p:spPr bwMode="auto">
            <a:xfrm>
              <a:off x="1554084" y="173736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61DC0D6E-3ACB-69C0-B0EC-7D8C2286E577}"/>
                </a:ext>
              </a:extLst>
            </p:cNvPr>
            <p:cNvCxnSpPr>
              <a:cxnSpLocks/>
            </p:cNvCxnSpPr>
            <p:nvPr/>
          </p:nvCxnSpPr>
          <p:spPr bwMode="auto">
            <a:xfrm>
              <a:off x="1554084" y="244602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00D03B03-B485-4C15-3E27-DE41369F86D3}"/>
                </a:ext>
              </a:extLst>
            </p:cNvPr>
            <p:cNvCxnSpPr>
              <a:cxnSpLocks/>
            </p:cNvCxnSpPr>
            <p:nvPr/>
          </p:nvCxnSpPr>
          <p:spPr bwMode="auto">
            <a:xfrm>
              <a:off x="1554084" y="316230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9D58C140-8F55-6F74-9E31-5C6A7ED9C14F}"/>
                </a:ext>
              </a:extLst>
            </p:cNvPr>
            <p:cNvCxnSpPr>
              <a:cxnSpLocks/>
            </p:cNvCxnSpPr>
            <p:nvPr/>
          </p:nvCxnSpPr>
          <p:spPr bwMode="auto">
            <a:xfrm>
              <a:off x="1554084" y="384048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8A6CA778-FEEA-1D62-1888-DF0F399D3D89}"/>
                </a:ext>
              </a:extLst>
            </p:cNvPr>
            <p:cNvCxnSpPr>
              <a:cxnSpLocks/>
            </p:cNvCxnSpPr>
            <p:nvPr/>
          </p:nvCxnSpPr>
          <p:spPr bwMode="auto">
            <a:xfrm>
              <a:off x="1554084" y="454914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53AE9DAE-0170-8A51-7623-CD5CB461ABD7}"/>
                </a:ext>
              </a:extLst>
            </p:cNvPr>
            <p:cNvCxnSpPr>
              <a:cxnSpLocks/>
            </p:cNvCxnSpPr>
            <p:nvPr/>
          </p:nvCxnSpPr>
          <p:spPr bwMode="auto">
            <a:xfrm>
              <a:off x="1554084" y="5265420"/>
              <a:ext cx="1585356" cy="0"/>
            </a:xfrm>
            <a:prstGeom prst="line">
              <a:avLst/>
            </a:prstGeom>
            <a:noFill/>
            <a:ln w="28575" cap="flat" cmpd="sng" algn="ctr">
              <a:solidFill>
                <a:schemeClr val="bg1"/>
              </a:solidFill>
              <a:prstDash val="solid"/>
              <a:round/>
              <a:headEnd type="none" w="med" len="med"/>
              <a:tailEnd type="none" w="med" len="med"/>
            </a:ln>
            <a:effectLst/>
          </p:spPr>
        </p:cxnSp>
      </p:grpSp>
      <p:grpSp>
        <p:nvGrpSpPr>
          <p:cNvPr id="9222" name="Group 9221">
            <a:extLst>
              <a:ext uri="{FF2B5EF4-FFF2-40B4-BE49-F238E27FC236}">
                <a16:creationId xmlns:a16="http://schemas.microsoft.com/office/drawing/2014/main" id="{AFBAB72D-D698-8E99-EE74-4958486A9AF4}"/>
              </a:ext>
            </a:extLst>
          </p:cNvPr>
          <p:cNvGrpSpPr/>
          <p:nvPr/>
        </p:nvGrpSpPr>
        <p:grpSpPr>
          <a:xfrm>
            <a:off x="2446020" y="5257799"/>
            <a:ext cx="7702736" cy="83821"/>
            <a:chOff x="2446020" y="4948663"/>
            <a:chExt cx="7702736" cy="442312"/>
          </a:xfrm>
        </p:grpSpPr>
        <p:grpSp>
          <p:nvGrpSpPr>
            <p:cNvPr id="55" name="Group 54">
              <a:extLst>
                <a:ext uri="{FF2B5EF4-FFF2-40B4-BE49-F238E27FC236}">
                  <a16:creationId xmlns:a16="http://schemas.microsoft.com/office/drawing/2014/main" id="{8CE2E8E0-590C-47FA-7911-7129AE7719CF}"/>
                </a:ext>
              </a:extLst>
            </p:cNvPr>
            <p:cNvGrpSpPr/>
            <p:nvPr/>
          </p:nvGrpSpPr>
          <p:grpSpPr>
            <a:xfrm rot="5400000">
              <a:off x="4148914" y="3245769"/>
              <a:ext cx="442311" cy="3848100"/>
              <a:chOff x="1554084" y="1737360"/>
              <a:chExt cx="1585356" cy="3528060"/>
            </a:xfrm>
          </p:grpSpPr>
          <p:cxnSp>
            <p:nvCxnSpPr>
              <p:cNvPr id="56" name="Straight Connector 55">
                <a:extLst>
                  <a:ext uri="{FF2B5EF4-FFF2-40B4-BE49-F238E27FC236}">
                    <a16:creationId xmlns:a16="http://schemas.microsoft.com/office/drawing/2014/main" id="{3DFF22E2-43FC-38D7-BB04-2AE4742BED4D}"/>
                  </a:ext>
                </a:extLst>
              </p:cNvPr>
              <p:cNvCxnSpPr>
                <a:cxnSpLocks/>
              </p:cNvCxnSpPr>
              <p:nvPr/>
            </p:nvCxnSpPr>
            <p:spPr bwMode="auto">
              <a:xfrm>
                <a:off x="1554084" y="173736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E8CCA146-F6F6-FF33-2707-9F7D6C3367BA}"/>
                  </a:ext>
                </a:extLst>
              </p:cNvPr>
              <p:cNvCxnSpPr>
                <a:cxnSpLocks/>
              </p:cNvCxnSpPr>
              <p:nvPr/>
            </p:nvCxnSpPr>
            <p:spPr bwMode="auto">
              <a:xfrm>
                <a:off x="1554084" y="244602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97AD0034-D4AA-F30B-747D-B973892424E8}"/>
                  </a:ext>
                </a:extLst>
              </p:cNvPr>
              <p:cNvCxnSpPr>
                <a:cxnSpLocks/>
              </p:cNvCxnSpPr>
              <p:nvPr/>
            </p:nvCxnSpPr>
            <p:spPr bwMode="auto">
              <a:xfrm>
                <a:off x="1554084" y="316230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243AD334-688B-0D3D-DF5A-E7F731473A8B}"/>
                  </a:ext>
                </a:extLst>
              </p:cNvPr>
              <p:cNvCxnSpPr>
                <a:cxnSpLocks/>
              </p:cNvCxnSpPr>
              <p:nvPr/>
            </p:nvCxnSpPr>
            <p:spPr bwMode="auto">
              <a:xfrm>
                <a:off x="1554084" y="384048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40C40D08-2766-7776-E5A0-D6EAC961036C}"/>
                  </a:ext>
                </a:extLst>
              </p:cNvPr>
              <p:cNvCxnSpPr>
                <a:cxnSpLocks/>
              </p:cNvCxnSpPr>
              <p:nvPr/>
            </p:nvCxnSpPr>
            <p:spPr bwMode="auto">
              <a:xfrm>
                <a:off x="1554084" y="454914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2C45394D-8C13-8BB6-94FB-57CE84E8740C}"/>
                  </a:ext>
                </a:extLst>
              </p:cNvPr>
              <p:cNvCxnSpPr>
                <a:cxnSpLocks/>
              </p:cNvCxnSpPr>
              <p:nvPr/>
            </p:nvCxnSpPr>
            <p:spPr bwMode="auto">
              <a:xfrm>
                <a:off x="1554084" y="5265420"/>
                <a:ext cx="1585356" cy="0"/>
              </a:xfrm>
              <a:prstGeom prst="line">
                <a:avLst/>
              </a:prstGeom>
              <a:noFill/>
              <a:ln w="28575" cap="flat" cmpd="sng" algn="ctr">
                <a:solidFill>
                  <a:schemeClr val="bg1"/>
                </a:solidFill>
                <a:prstDash val="solid"/>
                <a:round/>
                <a:headEnd type="none" w="med" len="med"/>
                <a:tailEnd type="none" w="med" len="med"/>
              </a:ln>
              <a:effectLst/>
            </p:spPr>
          </p:cxnSp>
        </p:grpSp>
        <p:grpSp>
          <p:nvGrpSpPr>
            <p:cNvPr id="62" name="Group 61">
              <a:extLst>
                <a:ext uri="{FF2B5EF4-FFF2-40B4-BE49-F238E27FC236}">
                  <a16:creationId xmlns:a16="http://schemas.microsoft.com/office/drawing/2014/main" id="{438EAEC4-0DEA-E67A-216E-14BD7E7036E5}"/>
                </a:ext>
              </a:extLst>
            </p:cNvPr>
            <p:cNvGrpSpPr/>
            <p:nvPr/>
          </p:nvGrpSpPr>
          <p:grpSpPr>
            <a:xfrm rot="5400000">
              <a:off x="8390022" y="3632242"/>
              <a:ext cx="442311" cy="3075156"/>
              <a:chOff x="1554084" y="2446020"/>
              <a:chExt cx="1585356" cy="2819400"/>
            </a:xfrm>
          </p:grpSpPr>
          <p:cxnSp>
            <p:nvCxnSpPr>
              <p:cNvPr id="9216" name="Straight Connector 9215">
                <a:extLst>
                  <a:ext uri="{FF2B5EF4-FFF2-40B4-BE49-F238E27FC236}">
                    <a16:creationId xmlns:a16="http://schemas.microsoft.com/office/drawing/2014/main" id="{1770331C-81F0-6849-0851-F4EEF4B190BF}"/>
                  </a:ext>
                </a:extLst>
              </p:cNvPr>
              <p:cNvCxnSpPr>
                <a:cxnSpLocks/>
              </p:cNvCxnSpPr>
              <p:nvPr/>
            </p:nvCxnSpPr>
            <p:spPr bwMode="auto">
              <a:xfrm>
                <a:off x="1554084" y="244602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9217" name="Straight Connector 9216">
                <a:extLst>
                  <a:ext uri="{FF2B5EF4-FFF2-40B4-BE49-F238E27FC236}">
                    <a16:creationId xmlns:a16="http://schemas.microsoft.com/office/drawing/2014/main" id="{D1210F1B-B2FA-847C-288D-5B2A315B18E2}"/>
                  </a:ext>
                </a:extLst>
              </p:cNvPr>
              <p:cNvCxnSpPr>
                <a:cxnSpLocks/>
              </p:cNvCxnSpPr>
              <p:nvPr/>
            </p:nvCxnSpPr>
            <p:spPr bwMode="auto">
              <a:xfrm>
                <a:off x="1554084" y="316230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9219" name="Straight Connector 9218">
                <a:extLst>
                  <a:ext uri="{FF2B5EF4-FFF2-40B4-BE49-F238E27FC236}">
                    <a16:creationId xmlns:a16="http://schemas.microsoft.com/office/drawing/2014/main" id="{6B05E912-722B-D0A8-E6DE-2DC411A80ECF}"/>
                  </a:ext>
                </a:extLst>
              </p:cNvPr>
              <p:cNvCxnSpPr>
                <a:cxnSpLocks/>
              </p:cNvCxnSpPr>
              <p:nvPr/>
            </p:nvCxnSpPr>
            <p:spPr bwMode="auto">
              <a:xfrm>
                <a:off x="1554084" y="384048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9220" name="Straight Connector 9219">
                <a:extLst>
                  <a:ext uri="{FF2B5EF4-FFF2-40B4-BE49-F238E27FC236}">
                    <a16:creationId xmlns:a16="http://schemas.microsoft.com/office/drawing/2014/main" id="{67AFE147-3EF5-0949-EA7A-3BAC33A4EBDE}"/>
                  </a:ext>
                </a:extLst>
              </p:cNvPr>
              <p:cNvCxnSpPr>
                <a:cxnSpLocks/>
              </p:cNvCxnSpPr>
              <p:nvPr/>
            </p:nvCxnSpPr>
            <p:spPr bwMode="auto">
              <a:xfrm>
                <a:off x="1554084" y="4549140"/>
                <a:ext cx="1585356" cy="0"/>
              </a:xfrm>
              <a:prstGeom prst="line">
                <a:avLst/>
              </a:prstGeom>
              <a:noFill/>
              <a:ln w="28575" cap="flat" cmpd="sng" algn="ctr">
                <a:solidFill>
                  <a:schemeClr val="bg1"/>
                </a:solidFill>
                <a:prstDash val="solid"/>
                <a:round/>
                <a:headEnd type="none" w="med" len="med"/>
                <a:tailEnd type="none" w="med" len="med"/>
              </a:ln>
              <a:effectLst/>
            </p:spPr>
          </p:cxnSp>
          <p:cxnSp>
            <p:nvCxnSpPr>
              <p:cNvPr id="9221" name="Straight Connector 9220">
                <a:extLst>
                  <a:ext uri="{FF2B5EF4-FFF2-40B4-BE49-F238E27FC236}">
                    <a16:creationId xmlns:a16="http://schemas.microsoft.com/office/drawing/2014/main" id="{0BF6BDE3-BAE4-6179-A4EC-71D46B8BD206}"/>
                  </a:ext>
                </a:extLst>
              </p:cNvPr>
              <p:cNvCxnSpPr>
                <a:cxnSpLocks/>
              </p:cNvCxnSpPr>
              <p:nvPr/>
            </p:nvCxnSpPr>
            <p:spPr bwMode="auto">
              <a:xfrm>
                <a:off x="1554084" y="5265420"/>
                <a:ext cx="1585356" cy="0"/>
              </a:xfrm>
              <a:prstGeom prst="line">
                <a:avLst/>
              </a:prstGeom>
              <a:noFill/>
              <a:ln w="28575" cap="flat" cmpd="sng" algn="ctr">
                <a:solidFill>
                  <a:schemeClr val="bg1"/>
                </a:solidFill>
                <a:prstDash val="solid"/>
                <a:round/>
                <a:headEnd type="none" w="med" len="med"/>
                <a:tailEnd type="none" w="med" len="med"/>
              </a:ln>
              <a:effectLst/>
            </p:spPr>
          </p:cxnSp>
        </p:grpSp>
      </p:grpSp>
      <p:sp>
        <p:nvSpPr>
          <p:cNvPr id="9224" name="Freeform: Shape 9223">
            <a:extLst>
              <a:ext uri="{FF2B5EF4-FFF2-40B4-BE49-F238E27FC236}">
                <a16:creationId xmlns:a16="http://schemas.microsoft.com/office/drawing/2014/main" id="{C1705104-4BAE-371A-BA19-6B2C349901B0}"/>
              </a:ext>
            </a:extLst>
          </p:cNvPr>
          <p:cNvSpPr/>
          <p:nvPr/>
        </p:nvSpPr>
        <p:spPr bwMode="auto">
          <a:xfrm>
            <a:off x="2466975" y="1752600"/>
            <a:ext cx="7105650" cy="2914650"/>
          </a:xfrm>
          <a:custGeom>
            <a:avLst/>
            <a:gdLst>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5575 w 7105650"/>
              <a:gd name="connsiteY19" fmla="*/ 2100263 h 2914650"/>
              <a:gd name="connsiteX20" fmla="*/ 2695575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5887 w 7105650"/>
              <a:gd name="connsiteY41" fmla="*/ 1376363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23813 h 2914650"/>
              <a:gd name="connsiteX88" fmla="*/ 104775 w 7105650"/>
              <a:gd name="connsiteY88" fmla="*/ 23813 h 2914650"/>
              <a:gd name="connsiteX89" fmla="*/ 104775 w 7105650"/>
              <a:gd name="connsiteY89" fmla="*/ 0 h 2914650"/>
              <a:gd name="connsiteX90" fmla="*/ 0 w 7105650"/>
              <a:gd name="connsiteY90" fmla="*/ 0 h 2914650"/>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5575 w 7105650"/>
              <a:gd name="connsiteY19" fmla="*/ 2100263 h 2914650"/>
              <a:gd name="connsiteX20" fmla="*/ 2695575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5887 w 7105650"/>
              <a:gd name="connsiteY41" fmla="*/ 1376363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23813 h 2914650"/>
              <a:gd name="connsiteX88" fmla="*/ 104775 w 7105650"/>
              <a:gd name="connsiteY88" fmla="*/ 33338 h 2914650"/>
              <a:gd name="connsiteX89" fmla="*/ 104775 w 7105650"/>
              <a:gd name="connsiteY89" fmla="*/ 0 h 2914650"/>
              <a:gd name="connsiteX90" fmla="*/ 0 w 7105650"/>
              <a:gd name="connsiteY90" fmla="*/ 0 h 2914650"/>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5575 w 7105650"/>
              <a:gd name="connsiteY19" fmla="*/ 2100263 h 2914650"/>
              <a:gd name="connsiteX20" fmla="*/ 2695575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5887 w 7105650"/>
              <a:gd name="connsiteY41" fmla="*/ 1376363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33338 h 2914650"/>
              <a:gd name="connsiteX88" fmla="*/ 104775 w 7105650"/>
              <a:gd name="connsiteY88" fmla="*/ 33338 h 2914650"/>
              <a:gd name="connsiteX89" fmla="*/ 104775 w 7105650"/>
              <a:gd name="connsiteY89" fmla="*/ 0 h 2914650"/>
              <a:gd name="connsiteX90" fmla="*/ 0 w 7105650"/>
              <a:gd name="connsiteY90" fmla="*/ 0 h 2914650"/>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5575 w 7105650"/>
              <a:gd name="connsiteY19" fmla="*/ 2100263 h 2914650"/>
              <a:gd name="connsiteX20" fmla="*/ 2695575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5887 w 7105650"/>
              <a:gd name="connsiteY41" fmla="*/ 1376363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38101 h 2914650"/>
              <a:gd name="connsiteX88" fmla="*/ 104775 w 7105650"/>
              <a:gd name="connsiteY88" fmla="*/ 33338 h 2914650"/>
              <a:gd name="connsiteX89" fmla="*/ 104775 w 7105650"/>
              <a:gd name="connsiteY89" fmla="*/ 0 h 2914650"/>
              <a:gd name="connsiteX90" fmla="*/ 0 w 7105650"/>
              <a:gd name="connsiteY90" fmla="*/ 0 h 2914650"/>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5575 w 7105650"/>
              <a:gd name="connsiteY19" fmla="*/ 2100263 h 2914650"/>
              <a:gd name="connsiteX20" fmla="*/ 2695575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1124 w 7105650"/>
              <a:gd name="connsiteY41" fmla="*/ 1371600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38101 h 2914650"/>
              <a:gd name="connsiteX88" fmla="*/ 104775 w 7105650"/>
              <a:gd name="connsiteY88" fmla="*/ 33338 h 2914650"/>
              <a:gd name="connsiteX89" fmla="*/ 104775 w 7105650"/>
              <a:gd name="connsiteY89" fmla="*/ 0 h 2914650"/>
              <a:gd name="connsiteX90" fmla="*/ 0 w 7105650"/>
              <a:gd name="connsiteY90" fmla="*/ 0 h 2914650"/>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5575 w 7105650"/>
              <a:gd name="connsiteY19" fmla="*/ 2100263 h 2914650"/>
              <a:gd name="connsiteX20" fmla="*/ 2695575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8268 w 7105650"/>
              <a:gd name="connsiteY41" fmla="*/ 1371600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38101 h 2914650"/>
              <a:gd name="connsiteX88" fmla="*/ 104775 w 7105650"/>
              <a:gd name="connsiteY88" fmla="*/ 33338 h 2914650"/>
              <a:gd name="connsiteX89" fmla="*/ 104775 w 7105650"/>
              <a:gd name="connsiteY89" fmla="*/ 0 h 2914650"/>
              <a:gd name="connsiteX90" fmla="*/ 0 w 7105650"/>
              <a:gd name="connsiteY90" fmla="*/ 0 h 2914650"/>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5575 w 7105650"/>
              <a:gd name="connsiteY19" fmla="*/ 2100263 h 2914650"/>
              <a:gd name="connsiteX20" fmla="*/ 2695575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8268 w 7105650"/>
              <a:gd name="connsiteY41" fmla="*/ 1371600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38101 h 2914650"/>
              <a:gd name="connsiteX88" fmla="*/ 104775 w 7105650"/>
              <a:gd name="connsiteY88" fmla="*/ 33338 h 2914650"/>
              <a:gd name="connsiteX89" fmla="*/ 104775 w 7105650"/>
              <a:gd name="connsiteY89" fmla="*/ 0 h 2914650"/>
              <a:gd name="connsiteX90" fmla="*/ 0 w 7105650"/>
              <a:gd name="connsiteY90" fmla="*/ 0 h 2914650"/>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0812 w 7105650"/>
              <a:gd name="connsiteY19" fmla="*/ 2100263 h 2914650"/>
              <a:gd name="connsiteX20" fmla="*/ 2695575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8268 w 7105650"/>
              <a:gd name="connsiteY41" fmla="*/ 1371600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38101 h 2914650"/>
              <a:gd name="connsiteX88" fmla="*/ 104775 w 7105650"/>
              <a:gd name="connsiteY88" fmla="*/ 33338 h 2914650"/>
              <a:gd name="connsiteX89" fmla="*/ 104775 w 7105650"/>
              <a:gd name="connsiteY89" fmla="*/ 0 h 2914650"/>
              <a:gd name="connsiteX90" fmla="*/ 0 w 7105650"/>
              <a:gd name="connsiteY90" fmla="*/ 0 h 2914650"/>
              <a:gd name="connsiteX0" fmla="*/ 7105650 w 7105650"/>
              <a:gd name="connsiteY0" fmla="*/ 2914650 h 2914650"/>
              <a:gd name="connsiteX1" fmla="*/ 5724525 w 7105650"/>
              <a:gd name="connsiteY1" fmla="*/ 2914650 h 2914650"/>
              <a:gd name="connsiteX2" fmla="*/ 5724525 w 7105650"/>
              <a:gd name="connsiteY2" fmla="*/ 2714625 h 2914650"/>
              <a:gd name="connsiteX3" fmla="*/ 5367338 w 7105650"/>
              <a:gd name="connsiteY3" fmla="*/ 2714625 h 2914650"/>
              <a:gd name="connsiteX4" fmla="*/ 5367338 w 7105650"/>
              <a:gd name="connsiteY4" fmla="*/ 2576513 h 2914650"/>
              <a:gd name="connsiteX5" fmla="*/ 3609975 w 7105650"/>
              <a:gd name="connsiteY5" fmla="*/ 2576513 h 2914650"/>
              <a:gd name="connsiteX6" fmla="*/ 3609975 w 7105650"/>
              <a:gd name="connsiteY6" fmla="*/ 2500313 h 2914650"/>
              <a:gd name="connsiteX7" fmla="*/ 3467100 w 7105650"/>
              <a:gd name="connsiteY7" fmla="*/ 2500313 h 2914650"/>
              <a:gd name="connsiteX8" fmla="*/ 3467100 w 7105650"/>
              <a:gd name="connsiteY8" fmla="*/ 2424113 h 2914650"/>
              <a:gd name="connsiteX9" fmla="*/ 2928938 w 7105650"/>
              <a:gd name="connsiteY9" fmla="*/ 2424113 h 2914650"/>
              <a:gd name="connsiteX10" fmla="*/ 2928938 w 7105650"/>
              <a:gd name="connsiteY10" fmla="*/ 2362200 h 2914650"/>
              <a:gd name="connsiteX11" fmla="*/ 2886075 w 7105650"/>
              <a:gd name="connsiteY11" fmla="*/ 2362200 h 2914650"/>
              <a:gd name="connsiteX12" fmla="*/ 2886075 w 7105650"/>
              <a:gd name="connsiteY12" fmla="*/ 2295525 h 2914650"/>
              <a:gd name="connsiteX13" fmla="*/ 2833688 w 7105650"/>
              <a:gd name="connsiteY13" fmla="*/ 2295525 h 2914650"/>
              <a:gd name="connsiteX14" fmla="*/ 2833688 w 7105650"/>
              <a:gd name="connsiteY14" fmla="*/ 2219325 h 2914650"/>
              <a:gd name="connsiteX15" fmla="*/ 2781300 w 7105650"/>
              <a:gd name="connsiteY15" fmla="*/ 2219325 h 2914650"/>
              <a:gd name="connsiteX16" fmla="*/ 2781300 w 7105650"/>
              <a:gd name="connsiteY16" fmla="*/ 2171700 h 2914650"/>
              <a:gd name="connsiteX17" fmla="*/ 2733675 w 7105650"/>
              <a:gd name="connsiteY17" fmla="*/ 2171700 h 2914650"/>
              <a:gd name="connsiteX18" fmla="*/ 2733675 w 7105650"/>
              <a:gd name="connsiteY18" fmla="*/ 2100263 h 2914650"/>
              <a:gd name="connsiteX19" fmla="*/ 2690812 w 7105650"/>
              <a:gd name="connsiteY19" fmla="*/ 2100263 h 2914650"/>
              <a:gd name="connsiteX20" fmla="*/ 2688431 w 7105650"/>
              <a:gd name="connsiteY20" fmla="*/ 2052638 h 2914650"/>
              <a:gd name="connsiteX21" fmla="*/ 2552700 w 7105650"/>
              <a:gd name="connsiteY21" fmla="*/ 2052638 h 2914650"/>
              <a:gd name="connsiteX22" fmla="*/ 2552700 w 7105650"/>
              <a:gd name="connsiteY22" fmla="*/ 1985963 h 2914650"/>
              <a:gd name="connsiteX23" fmla="*/ 2366963 w 7105650"/>
              <a:gd name="connsiteY23" fmla="*/ 1985963 h 2914650"/>
              <a:gd name="connsiteX24" fmla="*/ 2366963 w 7105650"/>
              <a:gd name="connsiteY24" fmla="*/ 1938338 h 2914650"/>
              <a:gd name="connsiteX25" fmla="*/ 2124075 w 7105650"/>
              <a:gd name="connsiteY25" fmla="*/ 1938338 h 2914650"/>
              <a:gd name="connsiteX26" fmla="*/ 2124075 w 7105650"/>
              <a:gd name="connsiteY26" fmla="*/ 1871663 h 2914650"/>
              <a:gd name="connsiteX27" fmla="*/ 2105025 w 7105650"/>
              <a:gd name="connsiteY27" fmla="*/ 1871663 h 2914650"/>
              <a:gd name="connsiteX28" fmla="*/ 2105025 w 7105650"/>
              <a:gd name="connsiteY28" fmla="*/ 1757363 h 2914650"/>
              <a:gd name="connsiteX29" fmla="*/ 2076450 w 7105650"/>
              <a:gd name="connsiteY29" fmla="*/ 1757363 h 2914650"/>
              <a:gd name="connsiteX30" fmla="*/ 2076450 w 7105650"/>
              <a:gd name="connsiteY30" fmla="*/ 1714500 h 2914650"/>
              <a:gd name="connsiteX31" fmla="*/ 2033588 w 7105650"/>
              <a:gd name="connsiteY31" fmla="*/ 1714500 h 2914650"/>
              <a:gd name="connsiteX32" fmla="*/ 2033588 w 7105650"/>
              <a:gd name="connsiteY32" fmla="*/ 1619250 h 2914650"/>
              <a:gd name="connsiteX33" fmla="*/ 1909763 w 7105650"/>
              <a:gd name="connsiteY33" fmla="*/ 1619250 h 2914650"/>
              <a:gd name="connsiteX34" fmla="*/ 1909763 w 7105650"/>
              <a:gd name="connsiteY34" fmla="*/ 1566863 h 2914650"/>
              <a:gd name="connsiteX35" fmla="*/ 1471613 w 7105650"/>
              <a:gd name="connsiteY35" fmla="*/ 1566863 h 2914650"/>
              <a:gd name="connsiteX36" fmla="*/ 1471613 w 7105650"/>
              <a:gd name="connsiteY36" fmla="*/ 1519238 h 2914650"/>
              <a:gd name="connsiteX37" fmla="*/ 1414463 w 7105650"/>
              <a:gd name="connsiteY37" fmla="*/ 1519238 h 2914650"/>
              <a:gd name="connsiteX38" fmla="*/ 1414463 w 7105650"/>
              <a:gd name="connsiteY38" fmla="*/ 1419225 h 2914650"/>
              <a:gd name="connsiteX39" fmla="*/ 1390650 w 7105650"/>
              <a:gd name="connsiteY39" fmla="*/ 1419225 h 2914650"/>
              <a:gd name="connsiteX40" fmla="*/ 1390650 w 7105650"/>
              <a:gd name="connsiteY40" fmla="*/ 1371600 h 2914650"/>
              <a:gd name="connsiteX41" fmla="*/ 1388268 w 7105650"/>
              <a:gd name="connsiteY41" fmla="*/ 1371600 h 2914650"/>
              <a:gd name="connsiteX42" fmla="*/ 1385887 w 7105650"/>
              <a:gd name="connsiteY42" fmla="*/ 1333500 h 2914650"/>
              <a:gd name="connsiteX43" fmla="*/ 1328738 w 7105650"/>
              <a:gd name="connsiteY43" fmla="*/ 1333500 h 2914650"/>
              <a:gd name="connsiteX44" fmla="*/ 1328738 w 7105650"/>
              <a:gd name="connsiteY44" fmla="*/ 1285875 h 2914650"/>
              <a:gd name="connsiteX45" fmla="*/ 1314450 w 7105650"/>
              <a:gd name="connsiteY45" fmla="*/ 1285875 h 2914650"/>
              <a:gd name="connsiteX46" fmla="*/ 1314450 w 7105650"/>
              <a:gd name="connsiteY46" fmla="*/ 1247775 h 2914650"/>
              <a:gd name="connsiteX47" fmla="*/ 1247775 w 7105650"/>
              <a:gd name="connsiteY47" fmla="*/ 1247775 h 2914650"/>
              <a:gd name="connsiteX48" fmla="*/ 1247775 w 7105650"/>
              <a:gd name="connsiteY48" fmla="*/ 1147763 h 2914650"/>
              <a:gd name="connsiteX49" fmla="*/ 742950 w 7105650"/>
              <a:gd name="connsiteY49" fmla="*/ 1147763 h 2914650"/>
              <a:gd name="connsiteX50" fmla="*/ 742950 w 7105650"/>
              <a:gd name="connsiteY50" fmla="*/ 1100138 h 2914650"/>
              <a:gd name="connsiteX51" fmla="*/ 728663 w 7105650"/>
              <a:gd name="connsiteY51" fmla="*/ 1100138 h 2914650"/>
              <a:gd name="connsiteX52" fmla="*/ 728663 w 7105650"/>
              <a:gd name="connsiteY52" fmla="*/ 1062038 h 2914650"/>
              <a:gd name="connsiteX53" fmla="*/ 714375 w 7105650"/>
              <a:gd name="connsiteY53" fmla="*/ 1062038 h 2914650"/>
              <a:gd name="connsiteX54" fmla="*/ 714375 w 7105650"/>
              <a:gd name="connsiteY54" fmla="*/ 1009650 h 2914650"/>
              <a:gd name="connsiteX55" fmla="*/ 690563 w 7105650"/>
              <a:gd name="connsiteY55" fmla="*/ 1009650 h 2914650"/>
              <a:gd name="connsiteX56" fmla="*/ 690563 w 7105650"/>
              <a:gd name="connsiteY56" fmla="*/ 928688 h 2914650"/>
              <a:gd name="connsiteX57" fmla="*/ 676275 w 7105650"/>
              <a:gd name="connsiteY57" fmla="*/ 928688 h 2914650"/>
              <a:gd name="connsiteX58" fmla="*/ 676275 w 7105650"/>
              <a:gd name="connsiteY58" fmla="*/ 838200 h 2914650"/>
              <a:gd name="connsiteX59" fmla="*/ 676275 w 7105650"/>
              <a:gd name="connsiteY59" fmla="*/ 838200 h 2914650"/>
              <a:gd name="connsiteX60" fmla="*/ 676275 w 7105650"/>
              <a:gd name="connsiteY60" fmla="*/ 738188 h 2914650"/>
              <a:gd name="connsiteX61" fmla="*/ 647700 w 7105650"/>
              <a:gd name="connsiteY61" fmla="*/ 738188 h 2914650"/>
              <a:gd name="connsiteX62" fmla="*/ 647700 w 7105650"/>
              <a:gd name="connsiteY62" fmla="*/ 695325 h 2914650"/>
              <a:gd name="connsiteX63" fmla="*/ 647700 w 7105650"/>
              <a:gd name="connsiteY63" fmla="*/ 695325 h 2914650"/>
              <a:gd name="connsiteX64" fmla="*/ 623888 w 7105650"/>
              <a:gd name="connsiteY64" fmla="*/ 695325 h 2914650"/>
              <a:gd name="connsiteX65" fmla="*/ 623888 w 7105650"/>
              <a:gd name="connsiteY65" fmla="*/ 557213 h 2914650"/>
              <a:gd name="connsiteX66" fmla="*/ 609600 w 7105650"/>
              <a:gd name="connsiteY66" fmla="*/ 557213 h 2914650"/>
              <a:gd name="connsiteX67" fmla="*/ 609600 w 7105650"/>
              <a:gd name="connsiteY67" fmla="*/ 514350 h 2914650"/>
              <a:gd name="connsiteX68" fmla="*/ 600075 w 7105650"/>
              <a:gd name="connsiteY68" fmla="*/ 514350 h 2914650"/>
              <a:gd name="connsiteX69" fmla="*/ 600075 w 7105650"/>
              <a:gd name="connsiteY69" fmla="*/ 433388 h 2914650"/>
              <a:gd name="connsiteX70" fmla="*/ 576263 w 7105650"/>
              <a:gd name="connsiteY70" fmla="*/ 433388 h 2914650"/>
              <a:gd name="connsiteX71" fmla="*/ 576263 w 7105650"/>
              <a:gd name="connsiteY71" fmla="*/ 390525 h 2914650"/>
              <a:gd name="connsiteX72" fmla="*/ 538163 w 7105650"/>
              <a:gd name="connsiteY72" fmla="*/ 390525 h 2914650"/>
              <a:gd name="connsiteX73" fmla="*/ 538163 w 7105650"/>
              <a:gd name="connsiteY73" fmla="*/ 342900 h 2914650"/>
              <a:gd name="connsiteX74" fmla="*/ 495300 w 7105650"/>
              <a:gd name="connsiteY74" fmla="*/ 342900 h 2914650"/>
              <a:gd name="connsiteX75" fmla="*/ 495300 w 7105650"/>
              <a:gd name="connsiteY75" fmla="*/ 309563 h 2914650"/>
              <a:gd name="connsiteX76" fmla="*/ 419100 w 7105650"/>
              <a:gd name="connsiteY76" fmla="*/ 309563 h 2914650"/>
              <a:gd name="connsiteX77" fmla="*/ 419100 w 7105650"/>
              <a:gd name="connsiteY77" fmla="*/ 257175 h 2914650"/>
              <a:gd name="connsiteX78" fmla="*/ 371475 w 7105650"/>
              <a:gd name="connsiteY78" fmla="*/ 257175 h 2914650"/>
              <a:gd name="connsiteX79" fmla="*/ 371475 w 7105650"/>
              <a:gd name="connsiteY79" fmla="*/ 204788 h 2914650"/>
              <a:gd name="connsiteX80" fmla="*/ 352425 w 7105650"/>
              <a:gd name="connsiteY80" fmla="*/ 204788 h 2914650"/>
              <a:gd name="connsiteX81" fmla="*/ 352425 w 7105650"/>
              <a:gd name="connsiteY81" fmla="*/ 176213 h 2914650"/>
              <a:gd name="connsiteX82" fmla="*/ 314325 w 7105650"/>
              <a:gd name="connsiteY82" fmla="*/ 176213 h 2914650"/>
              <a:gd name="connsiteX83" fmla="*/ 314325 w 7105650"/>
              <a:gd name="connsiteY83" fmla="*/ 119063 h 2914650"/>
              <a:gd name="connsiteX84" fmla="*/ 247650 w 7105650"/>
              <a:gd name="connsiteY84" fmla="*/ 119063 h 2914650"/>
              <a:gd name="connsiteX85" fmla="*/ 247650 w 7105650"/>
              <a:gd name="connsiteY85" fmla="*/ 80963 h 2914650"/>
              <a:gd name="connsiteX86" fmla="*/ 204788 w 7105650"/>
              <a:gd name="connsiteY86" fmla="*/ 80963 h 2914650"/>
              <a:gd name="connsiteX87" fmla="*/ 204788 w 7105650"/>
              <a:gd name="connsiteY87" fmla="*/ 38101 h 2914650"/>
              <a:gd name="connsiteX88" fmla="*/ 104775 w 7105650"/>
              <a:gd name="connsiteY88" fmla="*/ 33338 h 2914650"/>
              <a:gd name="connsiteX89" fmla="*/ 104775 w 7105650"/>
              <a:gd name="connsiteY89" fmla="*/ 0 h 2914650"/>
              <a:gd name="connsiteX90" fmla="*/ 0 w 7105650"/>
              <a:gd name="connsiteY90" fmla="*/ 0 h 2914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7105650" h="2914650">
                <a:moveTo>
                  <a:pt x="7105650" y="2914650"/>
                </a:moveTo>
                <a:lnTo>
                  <a:pt x="5724525" y="2914650"/>
                </a:lnTo>
                <a:lnTo>
                  <a:pt x="5724525" y="2714625"/>
                </a:lnTo>
                <a:lnTo>
                  <a:pt x="5367338" y="2714625"/>
                </a:lnTo>
                <a:lnTo>
                  <a:pt x="5367338" y="2576513"/>
                </a:lnTo>
                <a:lnTo>
                  <a:pt x="3609975" y="2576513"/>
                </a:lnTo>
                <a:lnTo>
                  <a:pt x="3609975" y="2500313"/>
                </a:lnTo>
                <a:lnTo>
                  <a:pt x="3467100" y="2500313"/>
                </a:lnTo>
                <a:lnTo>
                  <a:pt x="3467100" y="2424113"/>
                </a:lnTo>
                <a:lnTo>
                  <a:pt x="2928938" y="2424113"/>
                </a:lnTo>
                <a:lnTo>
                  <a:pt x="2928938" y="2362200"/>
                </a:lnTo>
                <a:lnTo>
                  <a:pt x="2886075" y="2362200"/>
                </a:lnTo>
                <a:lnTo>
                  <a:pt x="2886075" y="2295525"/>
                </a:lnTo>
                <a:lnTo>
                  <a:pt x="2833688" y="2295525"/>
                </a:lnTo>
                <a:lnTo>
                  <a:pt x="2833688" y="2219325"/>
                </a:lnTo>
                <a:lnTo>
                  <a:pt x="2781300" y="2219325"/>
                </a:lnTo>
                <a:lnTo>
                  <a:pt x="2781300" y="2171700"/>
                </a:lnTo>
                <a:lnTo>
                  <a:pt x="2733675" y="2171700"/>
                </a:lnTo>
                <a:lnTo>
                  <a:pt x="2733675" y="2100263"/>
                </a:lnTo>
                <a:lnTo>
                  <a:pt x="2690812" y="2100263"/>
                </a:lnTo>
                <a:lnTo>
                  <a:pt x="2688431" y="2052638"/>
                </a:lnTo>
                <a:lnTo>
                  <a:pt x="2552700" y="2052638"/>
                </a:lnTo>
                <a:lnTo>
                  <a:pt x="2552700" y="1985963"/>
                </a:lnTo>
                <a:lnTo>
                  <a:pt x="2366963" y="1985963"/>
                </a:lnTo>
                <a:lnTo>
                  <a:pt x="2366963" y="1938338"/>
                </a:lnTo>
                <a:lnTo>
                  <a:pt x="2124075" y="1938338"/>
                </a:lnTo>
                <a:lnTo>
                  <a:pt x="2124075" y="1871663"/>
                </a:lnTo>
                <a:lnTo>
                  <a:pt x="2105025" y="1871663"/>
                </a:lnTo>
                <a:lnTo>
                  <a:pt x="2105025" y="1757363"/>
                </a:lnTo>
                <a:lnTo>
                  <a:pt x="2076450" y="1757363"/>
                </a:lnTo>
                <a:lnTo>
                  <a:pt x="2076450" y="1714500"/>
                </a:lnTo>
                <a:lnTo>
                  <a:pt x="2033588" y="1714500"/>
                </a:lnTo>
                <a:lnTo>
                  <a:pt x="2033588" y="1619250"/>
                </a:lnTo>
                <a:lnTo>
                  <a:pt x="1909763" y="1619250"/>
                </a:lnTo>
                <a:lnTo>
                  <a:pt x="1909763" y="1566863"/>
                </a:lnTo>
                <a:lnTo>
                  <a:pt x="1471613" y="1566863"/>
                </a:lnTo>
                <a:lnTo>
                  <a:pt x="1471613" y="1519238"/>
                </a:lnTo>
                <a:lnTo>
                  <a:pt x="1414463" y="1519238"/>
                </a:lnTo>
                <a:lnTo>
                  <a:pt x="1414463" y="1419225"/>
                </a:lnTo>
                <a:lnTo>
                  <a:pt x="1390650" y="1419225"/>
                </a:lnTo>
                <a:lnTo>
                  <a:pt x="1390650" y="1371600"/>
                </a:lnTo>
                <a:lnTo>
                  <a:pt x="1388268" y="1371600"/>
                </a:lnTo>
                <a:lnTo>
                  <a:pt x="1385887" y="1333500"/>
                </a:lnTo>
                <a:lnTo>
                  <a:pt x="1328738" y="1333500"/>
                </a:lnTo>
                <a:lnTo>
                  <a:pt x="1328738" y="1285875"/>
                </a:lnTo>
                <a:lnTo>
                  <a:pt x="1314450" y="1285875"/>
                </a:lnTo>
                <a:lnTo>
                  <a:pt x="1314450" y="1247775"/>
                </a:lnTo>
                <a:lnTo>
                  <a:pt x="1247775" y="1247775"/>
                </a:lnTo>
                <a:lnTo>
                  <a:pt x="1247775" y="1147763"/>
                </a:lnTo>
                <a:lnTo>
                  <a:pt x="742950" y="1147763"/>
                </a:lnTo>
                <a:lnTo>
                  <a:pt x="742950" y="1100138"/>
                </a:lnTo>
                <a:lnTo>
                  <a:pt x="728663" y="1100138"/>
                </a:lnTo>
                <a:lnTo>
                  <a:pt x="728663" y="1062038"/>
                </a:lnTo>
                <a:lnTo>
                  <a:pt x="714375" y="1062038"/>
                </a:lnTo>
                <a:lnTo>
                  <a:pt x="714375" y="1009650"/>
                </a:lnTo>
                <a:lnTo>
                  <a:pt x="690563" y="1009650"/>
                </a:lnTo>
                <a:lnTo>
                  <a:pt x="690563" y="928688"/>
                </a:lnTo>
                <a:lnTo>
                  <a:pt x="676275" y="928688"/>
                </a:lnTo>
                <a:lnTo>
                  <a:pt x="676275" y="838200"/>
                </a:lnTo>
                <a:lnTo>
                  <a:pt x="676275" y="838200"/>
                </a:lnTo>
                <a:lnTo>
                  <a:pt x="676275" y="738188"/>
                </a:lnTo>
                <a:lnTo>
                  <a:pt x="647700" y="738188"/>
                </a:lnTo>
                <a:lnTo>
                  <a:pt x="647700" y="695325"/>
                </a:lnTo>
                <a:lnTo>
                  <a:pt x="647700" y="695325"/>
                </a:lnTo>
                <a:lnTo>
                  <a:pt x="623888" y="695325"/>
                </a:lnTo>
                <a:lnTo>
                  <a:pt x="623888" y="557213"/>
                </a:lnTo>
                <a:lnTo>
                  <a:pt x="609600" y="557213"/>
                </a:lnTo>
                <a:lnTo>
                  <a:pt x="609600" y="514350"/>
                </a:lnTo>
                <a:lnTo>
                  <a:pt x="600075" y="514350"/>
                </a:lnTo>
                <a:lnTo>
                  <a:pt x="600075" y="433388"/>
                </a:lnTo>
                <a:lnTo>
                  <a:pt x="576263" y="433388"/>
                </a:lnTo>
                <a:lnTo>
                  <a:pt x="576263" y="390525"/>
                </a:lnTo>
                <a:lnTo>
                  <a:pt x="538163" y="390525"/>
                </a:lnTo>
                <a:lnTo>
                  <a:pt x="538163" y="342900"/>
                </a:lnTo>
                <a:lnTo>
                  <a:pt x="495300" y="342900"/>
                </a:lnTo>
                <a:lnTo>
                  <a:pt x="495300" y="309563"/>
                </a:lnTo>
                <a:lnTo>
                  <a:pt x="419100" y="309563"/>
                </a:lnTo>
                <a:lnTo>
                  <a:pt x="419100" y="257175"/>
                </a:lnTo>
                <a:lnTo>
                  <a:pt x="371475" y="257175"/>
                </a:lnTo>
                <a:lnTo>
                  <a:pt x="371475" y="204788"/>
                </a:lnTo>
                <a:lnTo>
                  <a:pt x="352425" y="204788"/>
                </a:lnTo>
                <a:lnTo>
                  <a:pt x="352425" y="176213"/>
                </a:lnTo>
                <a:lnTo>
                  <a:pt x="314325" y="176213"/>
                </a:lnTo>
                <a:lnTo>
                  <a:pt x="314325" y="119063"/>
                </a:lnTo>
                <a:lnTo>
                  <a:pt x="247650" y="119063"/>
                </a:lnTo>
                <a:lnTo>
                  <a:pt x="247650" y="80963"/>
                </a:lnTo>
                <a:lnTo>
                  <a:pt x="204788" y="80963"/>
                </a:lnTo>
                <a:lnTo>
                  <a:pt x="204788" y="38101"/>
                </a:lnTo>
                <a:lnTo>
                  <a:pt x="104775" y="33338"/>
                </a:lnTo>
                <a:lnTo>
                  <a:pt x="104775" y="0"/>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9229" name="Group 9228">
            <a:extLst>
              <a:ext uri="{FF2B5EF4-FFF2-40B4-BE49-F238E27FC236}">
                <a16:creationId xmlns:a16="http://schemas.microsoft.com/office/drawing/2014/main" id="{E9F299F1-9761-15D1-B8DF-2E3A782F8AF3}"/>
              </a:ext>
            </a:extLst>
          </p:cNvPr>
          <p:cNvGrpSpPr/>
          <p:nvPr/>
        </p:nvGrpSpPr>
        <p:grpSpPr>
          <a:xfrm>
            <a:off x="7391995" y="4282744"/>
            <a:ext cx="92869" cy="92869"/>
            <a:chOff x="7391995" y="3860602"/>
            <a:chExt cx="92869" cy="92869"/>
          </a:xfrm>
        </p:grpSpPr>
        <p:cxnSp>
          <p:nvCxnSpPr>
            <p:cNvPr id="9227" name="Straight Connector 9226">
              <a:extLst>
                <a:ext uri="{FF2B5EF4-FFF2-40B4-BE49-F238E27FC236}">
                  <a16:creationId xmlns:a16="http://schemas.microsoft.com/office/drawing/2014/main" id="{4329E277-F122-7D6B-59A5-B9BEB3AEBD9E}"/>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28" name="Straight Connector 9227">
              <a:extLst>
                <a:ext uri="{FF2B5EF4-FFF2-40B4-BE49-F238E27FC236}">
                  <a16:creationId xmlns:a16="http://schemas.microsoft.com/office/drawing/2014/main" id="{267EC7D7-6230-1902-2C9D-E3AA405B2480}"/>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30" name="Group 9229">
            <a:extLst>
              <a:ext uri="{FF2B5EF4-FFF2-40B4-BE49-F238E27FC236}">
                <a16:creationId xmlns:a16="http://schemas.microsoft.com/office/drawing/2014/main" id="{B9B36D19-F2A0-9709-1517-C9ED462F57CA}"/>
              </a:ext>
            </a:extLst>
          </p:cNvPr>
          <p:cNvGrpSpPr/>
          <p:nvPr/>
        </p:nvGrpSpPr>
        <p:grpSpPr>
          <a:xfrm>
            <a:off x="7346751" y="4282744"/>
            <a:ext cx="92869" cy="92869"/>
            <a:chOff x="7391995" y="3860602"/>
            <a:chExt cx="92869" cy="92869"/>
          </a:xfrm>
        </p:grpSpPr>
        <p:cxnSp>
          <p:nvCxnSpPr>
            <p:cNvPr id="9231" name="Straight Connector 9230">
              <a:extLst>
                <a:ext uri="{FF2B5EF4-FFF2-40B4-BE49-F238E27FC236}">
                  <a16:creationId xmlns:a16="http://schemas.microsoft.com/office/drawing/2014/main" id="{9D94FD54-B42A-948F-B7E5-F17BC1D40BA0}"/>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32" name="Straight Connector 9231">
              <a:extLst>
                <a:ext uri="{FF2B5EF4-FFF2-40B4-BE49-F238E27FC236}">
                  <a16:creationId xmlns:a16="http://schemas.microsoft.com/office/drawing/2014/main" id="{123FB03D-F4C0-3076-5E17-7B6A9C9E10FE}"/>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33" name="Group 9232">
            <a:extLst>
              <a:ext uri="{FF2B5EF4-FFF2-40B4-BE49-F238E27FC236}">
                <a16:creationId xmlns:a16="http://schemas.microsoft.com/office/drawing/2014/main" id="{63ABA5F4-D72C-7240-3FF7-F578669106A7}"/>
              </a:ext>
            </a:extLst>
          </p:cNvPr>
          <p:cNvGrpSpPr/>
          <p:nvPr/>
        </p:nvGrpSpPr>
        <p:grpSpPr>
          <a:xfrm>
            <a:off x="6810764" y="4282744"/>
            <a:ext cx="92869" cy="92869"/>
            <a:chOff x="7391995" y="3860602"/>
            <a:chExt cx="92869" cy="92869"/>
          </a:xfrm>
        </p:grpSpPr>
        <p:cxnSp>
          <p:nvCxnSpPr>
            <p:cNvPr id="9234" name="Straight Connector 9233">
              <a:extLst>
                <a:ext uri="{FF2B5EF4-FFF2-40B4-BE49-F238E27FC236}">
                  <a16:creationId xmlns:a16="http://schemas.microsoft.com/office/drawing/2014/main" id="{F3DBB533-E3B9-7E24-CC73-9E9AFF1C186D}"/>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35" name="Straight Connector 9234">
              <a:extLst>
                <a:ext uri="{FF2B5EF4-FFF2-40B4-BE49-F238E27FC236}">
                  <a16:creationId xmlns:a16="http://schemas.microsoft.com/office/drawing/2014/main" id="{E35F87D0-9E88-E40A-69E0-7018DC3B3204}"/>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36" name="Group 9235">
            <a:extLst>
              <a:ext uri="{FF2B5EF4-FFF2-40B4-BE49-F238E27FC236}">
                <a16:creationId xmlns:a16="http://schemas.microsoft.com/office/drawing/2014/main" id="{0F8D8F8C-A6AE-C1D8-8F61-2727865951E7}"/>
              </a:ext>
            </a:extLst>
          </p:cNvPr>
          <p:cNvGrpSpPr/>
          <p:nvPr/>
        </p:nvGrpSpPr>
        <p:grpSpPr>
          <a:xfrm>
            <a:off x="6645333" y="4282744"/>
            <a:ext cx="92869" cy="92869"/>
            <a:chOff x="7391995" y="3860602"/>
            <a:chExt cx="92869" cy="92869"/>
          </a:xfrm>
        </p:grpSpPr>
        <p:cxnSp>
          <p:nvCxnSpPr>
            <p:cNvPr id="9237" name="Straight Connector 9236">
              <a:extLst>
                <a:ext uri="{FF2B5EF4-FFF2-40B4-BE49-F238E27FC236}">
                  <a16:creationId xmlns:a16="http://schemas.microsoft.com/office/drawing/2014/main" id="{F18CF258-44CA-5450-3A1B-45FBF020EC98}"/>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38" name="Straight Connector 9237">
              <a:extLst>
                <a:ext uri="{FF2B5EF4-FFF2-40B4-BE49-F238E27FC236}">
                  <a16:creationId xmlns:a16="http://schemas.microsoft.com/office/drawing/2014/main" id="{2810011E-4B84-C425-B016-FF06EA6D1DCA}"/>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39" name="Group 9238">
            <a:extLst>
              <a:ext uri="{FF2B5EF4-FFF2-40B4-BE49-F238E27FC236}">
                <a16:creationId xmlns:a16="http://schemas.microsoft.com/office/drawing/2014/main" id="{7C382F2F-D8E0-6F4B-8AA8-76D6B601528D}"/>
              </a:ext>
            </a:extLst>
          </p:cNvPr>
          <p:cNvGrpSpPr/>
          <p:nvPr/>
        </p:nvGrpSpPr>
        <p:grpSpPr>
          <a:xfrm>
            <a:off x="8035845" y="4420719"/>
            <a:ext cx="92869" cy="92869"/>
            <a:chOff x="7391995" y="3860602"/>
            <a:chExt cx="92869" cy="92869"/>
          </a:xfrm>
        </p:grpSpPr>
        <p:cxnSp>
          <p:nvCxnSpPr>
            <p:cNvPr id="9240" name="Straight Connector 9239">
              <a:extLst>
                <a:ext uri="{FF2B5EF4-FFF2-40B4-BE49-F238E27FC236}">
                  <a16:creationId xmlns:a16="http://schemas.microsoft.com/office/drawing/2014/main" id="{B9D483E7-86A7-0684-D9F6-3BABFD3752AC}"/>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41" name="Straight Connector 9240">
              <a:extLst>
                <a:ext uri="{FF2B5EF4-FFF2-40B4-BE49-F238E27FC236}">
                  <a16:creationId xmlns:a16="http://schemas.microsoft.com/office/drawing/2014/main" id="{F135F399-730D-27FB-267D-492227A699DD}"/>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42" name="Group 9241">
            <a:extLst>
              <a:ext uri="{FF2B5EF4-FFF2-40B4-BE49-F238E27FC236}">
                <a16:creationId xmlns:a16="http://schemas.microsoft.com/office/drawing/2014/main" id="{B82B3465-A968-FDD6-75CD-8ED14DE31928}"/>
              </a:ext>
            </a:extLst>
          </p:cNvPr>
          <p:cNvGrpSpPr/>
          <p:nvPr/>
        </p:nvGrpSpPr>
        <p:grpSpPr>
          <a:xfrm>
            <a:off x="8107283" y="4420719"/>
            <a:ext cx="92869" cy="92869"/>
            <a:chOff x="7391995" y="3860602"/>
            <a:chExt cx="92869" cy="92869"/>
          </a:xfrm>
        </p:grpSpPr>
        <p:cxnSp>
          <p:nvCxnSpPr>
            <p:cNvPr id="9243" name="Straight Connector 9242">
              <a:extLst>
                <a:ext uri="{FF2B5EF4-FFF2-40B4-BE49-F238E27FC236}">
                  <a16:creationId xmlns:a16="http://schemas.microsoft.com/office/drawing/2014/main" id="{EB453F92-4198-E291-1799-A3B2F6D75FBF}"/>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44" name="Straight Connector 9243">
              <a:extLst>
                <a:ext uri="{FF2B5EF4-FFF2-40B4-BE49-F238E27FC236}">
                  <a16:creationId xmlns:a16="http://schemas.microsoft.com/office/drawing/2014/main" id="{C315C046-65D5-2ABA-E479-C9B9F98FEB1F}"/>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45" name="Group 9244">
            <a:extLst>
              <a:ext uri="{FF2B5EF4-FFF2-40B4-BE49-F238E27FC236}">
                <a16:creationId xmlns:a16="http://schemas.microsoft.com/office/drawing/2014/main" id="{1B9071B6-1991-5418-9D81-3219DF7BA966}"/>
              </a:ext>
            </a:extLst>
          </p:cNvPr>
          <p:cNvGrpSpPr/>
          <p:nvPr/>
        </p:nvGrpSpPr>
        <p:grpSpPr>
          <a:xfrm>
            <a:off x="8753035" y="4620870"/>
            <a:ext cx="92869" cy="92869"/>
            <a:chOff x="7391995" y="3860602"/>
            <a:chExt cx="92869" cy="92869"/>
          </a:xfrm>
        </p:grpSpPr>
        <p:cxnSp>
          <p:nvCxnSpPr>
            <p:cNvPr id="9246" name="Straight Connector 9245">
              <a:extLst>
                <a:ext uri="{FF2B5EF4-FFF2-40B4-BE49-F238E27FC236}">
                  <a16:creationId xmlns:a16="http://schemas.microsoft.com/office/drawing/2014/main" id="{85614052-23FC-967F-3AA3-2272B6E36966}"/>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47" name="Straight Connector 9246">
              <a:extLst>
                <a:ext uri="{FF2B5EF4-FFF2-40B4-BE49-F238E27FC236}">
                  <a16:creationId xmlns:a16="http://schemas.microsoft.com/office/drawing/2014/main" id="{38940576-4D3F-A894-6378-76D796E422DD}"/>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48" name="Group 9247">
            <a:extLst>
              <a:ext uri="{FF2B5EF4-FFF2-40B4-BE49-F238E27FC236}">
                <a16:creationId xmlns:a16="http://schemas.microsoft.com/office/drawing/2014/main" id="{3FA4A70E-8838-70B9-6895-7628087C36BA}"/>
              </a:ext>
            </a:extLst>
          </p:cNvPr>
          <p:cNvGrpSpPr/>
          <p:nvPr/>
        </p:nvGrpSpPr>
        <p:grpSpPr>
          <a:xfrm>
            <a:off x="8786891" y="4620870"/>
            <a:ext cx="92869" cy="92869"/>
            <a:chOff x="7391995" y="3860602"/>
            <a:chExt cx="92869" cy="92869"/>
          </a:xfrm>
        </p:grpSpPr>
        <p:cxnSp>
          <p:nvCxnSpPr>
            <p:cNvPr id="9249" name="Straight Connector 9248">
              <a:extLst>
                <a:ext uri="{FF2B5EF4-FFF2-40B4-BE49-F238E27FC236}">
                  <a16:creationId xmlns:a16="http://schemas.microsoft.com/office/drawing/2014/main" id="{EE7D2E37-8230-AAC5-D5BF-7DB6542C36A9}"/>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50" name="Straight Connector 9249">
              <a:extLst>
                <a:ext uri="{FF2B5EF4-FFF2-40B4-BE49-F238E27FC236}">
                  <a16:creationId xmlns:a16="http://schemas.microsoft.com/office/drawing/2014/main" id="{42A27527-FEF5-0EF1-7C52-098232182094}"/>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51" name="Group 9250">
            <a:extLst>
              <a:ext uri="{FF2B5EF4-FFF2-40B4-BE49-F238E27FC236}">
                <a16:creationId xmlns:a16="http://schemas.microsoft.com/office/drawing/2014/main" id="{85361EE5-40C6-D620-269C-7B9A818E3DCA}"/>
              </a:ext>
            </a:extLst>
          </p:cNvPr>
          <p:cNvGrpSpPr/>
          <p:nvPr/>
        </p:nvGrpSpPr>
        <p:grpSpPr>
          <a:xfrm>
            <a:off x="9525819" y="4620870"/>
            <a:ext cx="92869" cy="92869"/>
            <a:chOff x="7391995" y="3860602"/>
            <a:chExt cx="92869" cy="92869"/>
          </a:xfrm>
        </p:grpSpPr>
        <p:cxnSp>
          <p:nvCxnSpPr>
            <p:cNvPr id="9252" name="Straight Connector 9251">
              <a:extLst>
                <a:ext uri="{FF2B5EF4-FFF2-40B4-BE49-F238E27FC236}">
                  <a16:creationId xmlns:a16="http://schemas.microsoft.com/office/drawing/2014/main" id="{0B90019C-F9E7-29EC-D98C-0EBB3B62AE60}"/>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53" name="Straight Connector 9252">
              <a:extLst>
                <a:ext uri="{FF2B5EF4-FFF2-40B4-BE49-F238E27FC236}">
                  <a16:creationId xmlns:a16="http://schemas.microsoft.com/office/drawing/2014/main" id="{379FB539-33E8-1F52-EC5D-5B9EC9D2E885}"/>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54" name="Group 9253">
            <a:extLst>
              <a:ext uri="{FF2B5EF4-FFF2-40B4-BE49-F238E27FC236}">
                <a16:creationId xmlns:a16="http://schemas.microsoft.com/office/drawing/2014/main" id="{ABA8ADF2-48C1-A5B5-CF4C-F6158EE714A2}"/>
              </a:ext>
            </a:extLst>
          </p:cNvPr>
          <p:cNvGrpSpPr/>
          <p:nvPr/>
        </p:nvGrpSpPr>
        <p:grpSpPr>
          <a:xfrm>
            <a:off x="6121950" y="4282744"/>
            <a:ext cx="92869" cy="92869"/>
            <a:chOff x="7391995" y="3860602"/>
            <a:chExt cx="92869" cy="92869"/>
          </a:xfrm>
        </p:grpSpPr>
        <p:cxnSp>
          <p:nvCxnSpPr>
            <p:cNvPr id="9255" name="Straight Connector 9254">
              <a:extLst>
                <a:ext uri="{FF2B5EF4-FFF2-40B4-BE49-F238E27FC236}">
                  <a16:creationId xmlns:a16="http://schemas.microsoft.com/office/drawing/2014/main" id="{F9189980-92F2-2B3C-E72F-620C82C3CEBA}"/>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56" name="Straight Connector 9255">
              <a:extLst>
                <a:ext uri="{FF2B5EF4-FFF2-40B4-BE49-F238E27FC236}">
                  <a16:creationId xmlns:a16="http://schemas.microsoft.com/office/drawing/2014/main" id="{EB57FD8A-6FC3-DB90-2D3E-47076E341DE0}"/>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57" name="Group 9256">
            <a:extLst>
              <a:ext uri="{FF2B5EF4-FFF2-40B4-BE49-F238E27FC236}">
                <a16:creationId xmlns:a16="http://schemas.microsoft.com/office/drawing/2014/main" id="{CF847DE0-0ED6-1B55-6FB9-DEDA0AE213D3}"/>
              </a:ext>
            </a:extLst>
          </p:cNvPr>
          <p:cNvGrpSpPr/>
          <p:nvPr/>
        </p:nvGrpSpPr>
        <p:grpSpPr>
          <a:xfrm>
            <a:off x="5983169" y="4210176"/>
            <a:ext cx="92869" cy="92869"/>
            <a:chOff x="7391995" y="3860602"/>
            <a:chExt cx="92869" cy="92869"/>
          </a:xfrm>
        </p:grpSpPr>
        <p:cxnSp>
          <p:nvCxnSpPr>
            <p:cNvPr id="9258" name="Straight Connector 9257">
              <a:extLst>
                <a:ext uri="{FF2B5EF4-FFF2-40B4-BE49-F238E27FC236}">
                  <a16:creationId xmlns:a16="http://schemas.microsoft.com/office/drawing/2014/main" id="{4EAB87C8-DA96-6C64-E5A8-30661F0EB7EB}"/>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59" name="Straight Connector 9258">
              <a:extLst>
                <a:ext uri="{FF2B5EF4-FFF2-40B4-BE49-F238E27FC236}">
                  <a16:creationId xmlns:a16="http://schemas.microsoft.com/office/drawing/2014/main" id="{7D8E75FD-FED9-5B94-ABA2-9F8B4A160FB3}"/>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60" name="Group 9259">
            <a:extLst>
              <a:ext uri="{FF2B5EF4-FFF2-40B4-BE49-F238E27FC236}">
                <a16:creationId xmlns:a16="http://schemas.microsoft.com/office/drawing/2014/main" id="{5CEF8E49-FBFF-4178-778F-4B18865B31A7}"/>
              </a:ext>
            </a:extLst>
          </p:cNvPr>
          <p:cNvGrpSpPr/>
          <p:nvPr/>
        </p:nvGrpSpPr>
        <p:grpSpPr>
          <a:xfrm>
            <a:off x="5859344" y="4129213"/>
            <a:ext cx="92869" cy="92869"/>
            <a:chOff x="7391995" y="3860602"/>
            <a:chExt cx="92869" cy="92869"/>
          </a:xfrm>
        </p:grpSpPr>
        <p:cxnSp>
          <p:nvCxnSpPr>
            <p:cNvPr id="9261" name="Straight Connector 9260">
              <a:extLst>
                <a:ext uri="{FF2B5EF4-FFF2-40B4-BE49-F238E27FC236}">
                  <a16:creationId xmlns:a16="http://schemas.microsoft.com/office/drawing/2014/main" id="{A4B9A576-BDB2-7D7E-0168-6C482CE5BB4D}"/>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62" name="Straight Connector 9261">
              <a:extLst>
                <a:ext uri="{FF2B5EF4-FFF2-40B4-BE49-F238E27FC236}">
                  <a16:creationId xmlns:a16="http://schemas.microsoft.com/office/drawing/2014/main" id="{9EB09701-B3D1-4B6F-5D87-B4299E1EEE06}"/>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63" name="Group 9262">
            <a:extLst>
              <a:ext uri="{FF2B5EF4-FFF2-40B4-BE49-F238E27FC236}">
                <a16:creationId xmlns:a16="http://schemas.microsoft.com/office/drawing/2014/main" id="{7FF7C32A-5060-B53F-2C51-F19906B8FD77}"/>
              </a:ext>
            </a:extLst>
          </p:cNvPr>
          <p:cNvGrpSpPr/>
          <p:nvPr/>
        </p:nvGrpSpPr>
        <p:grpSpPr>
          <a:xfrm>
            <a:off x="5248625" y="3934301"/>
            <a:ext cx="92869" cy="92869"/>
            <a:chOff x="7391995" y="3860602"/>
            <a:chExt cx="92869" cy="92869"/>
          </a:xfrm>
        </p:grpSpPr>
        <p:cxnSp>
          <p:nvCxnSpPr>
            <p:cNvPr id="9264" name="Straight Connector 9263">
              <a:extLst>
                <a:ext uri="{FF2B5EF4-FFF2-40B4-BE49-F238E27FC236}">
                  <a16:creationId xmlns:a16="http://schemas.microsoft.com/office/drawing/2014/main" id="{0F4749EF-F9A7-DB6C-7AF2-DDC8A591C98E}"/>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65" name="Straight Connector 9264">
              <a:extLst>
                <a:ext uri="{FF2B5EF4-FFF2-40B4-BE49-F238E27FC236}">
                  <a16:creationId xmlns:a16="http://schemas.microsoft.com/office/drawing/2014/main" id="{ECE74242-7DD5-0608-8C61-E068BAD644FA}"/>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66" name="Group 9265">
            <a:extLst>
              <a:ext uri="{FF2B5EF4-FFF2-40B4-BE49-F238E27FC236}">
                <a16:creationId xmlns:a16="http://schemas.microsoft.com/office/drawing/2014/main" id="{A1BB961E-4C5C-5BE4-0121-3BEC441AB9F3}"/>
              </a:ext>
            </a:extLst>
          </p:cNvPr>
          <p:cNvGrpSpPr/>
          <p:nvPr/>
        </p:nvGrpSpPr>
        <p:grpSpPr>
          <a:xfrm>
            <a:off x="5220050" y="3934301"/>
            <a:ext cx="92869" cy="92869"/>
            <a:chOff x="7391995" y="3860602"/>
            <a:chExt cx="92869" cy="92869"/>
          </a:xfrm>
        </p:grpSpPr>
        <p:cxnSp>
          <p:nvCxnSpPr>
            <p:cNvPr id="9267" name="Straight Connector 9266">
              <a:extLst>
                <a:ext uri="{FF2B5EF4-FFF2-40B4-BE49-F238E27FC236}">
                  <a16:creationId xmlns:a16="http://schemas.microsoft.com/office/drawing/2014/main" id="{33E6C266-01B5-9524-1B74-728D39E70514}"/>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68" name="Straight Connector 9267">
              <a:extLst>
                <a:ext uri="{FF2B5EF4-FFF2-40B4-BE49-F238E27FC236}">
                  <a16:creationId xmlns:a16="http://schemas.microsoft.com/office/drawing/2014/main" id="{F44909D4-E3C9-EDE4-9CFA-DBBAD97532F9}"/>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69" name="Group 9268">
            <a:extLst>
              <a:ext uri="{FF2B5EF4-FFF2-40B4-BE49-F238E27FC236}">
                <a16:creationId xmlns:a16="http://schemas.microsoft.com/office/drawing/2014/main" id="{52FF9874-F35F-8749-DBF6-DB840E0F0D38}"/>
              </a:ext>
            </a:extLst>
          </p:cNvPr>
          <p:cNvGrpSpPr/>
          <p:nvPr/>
        </p:nvGrpSpPr>
        <p:grpSpPr>
          <a:xfrm>
            <a:off x="5191713" y="3880246"/>
            <a:ext cx="92869" cy="92869"/>
            <a:chOff x="7391995" y="3860602"/>
            <a:chExt cx="92869" cy="92869"/>
          </a:xfrm>
        </p:grpSpPr>
        <p:cxnSp>
          <p:nvCxnSpPr>
            <p:cNvPr id="9270" name="Straight Connector 9269">
              <a:extLst>
                <a:ext uri="{FF2B5EF4-FFF2-40B4-BE49-F238E27FC236}">
                  <a16:creationId xmlns:a16="http://schemas.microsoft.com/office/drawing/2014/main" id="{BBB55283-559F-BD6E-EC00-3EC719AED39B}"/>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71" name="Straight Connector 9270">
              <a:extLst>
                <a:ext uri="{FF2B5EF4-FFF2-40B4-BE49-F238E27FC236}">
                  <a16:creationId xmlns:a16="http://schemas.microsoft.com/office/drawing/2014/main" id="{C18170AB-F805-0265-FAEB-24FC133C4C1F}"/>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72" name="Group 9271">
            <a:extLst>
              <a:ext uri="{FF2B5EF4-FFF2-40B4-BE49-F238E27FC236}">
                <a16:creationId xmlns:a16="http://schemas.microsoft.com/office/drawing/2014/main" id="{1446CA55-066C-6F25-BB16-47FC769943BA}"/>
              </a:ext>
            </a:extLst>
          </p:cNvPr>
          <p:cNvGrpSpPr/>
          <p:nvPr/>
        </p:nvGrpSpPr>
        <p:grpSpPr>
          <a:xfrm>
            <a:off x="4599650" y="3642509"/>
            <a:ext cx="92869" cy="92869"/>
            <a:chOff x="7391995" y="3860602"/>
            <a:chExt cx="92869" cy="92869"/>
          </a:xfrm>
        </p:grpSpPr>
        <p:cxnSp>
          <p:nvCxnSpPr>
            <p:cNvPr id="9273" name="Straight Connector 9272">
              <a:extLst>
                <a:ext uri="{FF2B5EF4-FFF2-40B4-BE49-F238E27FC236}">
                  <a16:creationId xmlns:a16="http://schemas.microsoft.com/office/drawing/2014/main" id="{A0124FDB-A700-A23F-94CD-B76D4FDC571E}"/>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74" name="Straight Connector 9273">
              <a:extLst>
                <a:ext uri="{FF2B5EF4-FFF2-40B4-BE49-F238E27FC236}">
                  <a16:creationId xmlns:a16="http://schemas.microsoft.com/office/drawing/2014/main" id="{5AEC90EB-8FFC-9792-CC80-2B25BF9814B7}"/>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75" name="Group 9274">
            <a:extLst>
              <a:ext uri="{FF2B5EF4-FFF2-40B4-BE49-F238E27FC236}">
                <a16:creationId xmlns:a16="http://schemas.microsoft.com/office/drawing/2014/main" id="{1F082BD3-71DB-07C0-EA6F-C8710B08F3A4}"/>
              </a:ext>
            </a:extLst>
          </p:cNvPr>
          <p:cNvGrpSpPr/>
          <p:nvPr/>
        </p:nvGrpSpPr>
        <p:grpSpPr>
          <a:xfrm>
            <a:off x="4553215" y="3642509"/>
            <a:ext cx="92869" cy="92869"/>
            <a:chOff x="7391995" y="3860602"/>
            <a:chExt cx="92869" cy="92869"/>
          </a:xfrm>
        </p:grpSpPr>
        <p:cxnSp>
          <p:nvCxnSpPr>
            <p:cNvPr id="9276" name="Straight Connector 9275">
              <a:extLst>
                <a:ext uri="{FF2B5EF4-FFF2-40B4-BE49-F238E27FC236}">
                  <a16:creationId xmlns:a16="http://schemas.microsoft.com/office/drawing/2014/main" id="{CF8835F0-F578-23B2-C4FC-7C2B131FFD2B}"/>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77" name="Straight Connector 9276">
              <a:extLst>
                <a:ext uri="{FF2B5EF4-FFF2-40B4-BE49-F238E27FC236}">
                  <a16:creationId xmlns:a16="http://schemas.microsoft.com/office/drawing/2014/main" id="{F496C2AE-DC7B-7322-FA37-4D7E358D2DEF}"/>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78" name="Group 9277">
            <a:extLst>
              <a:ext uri="{FF2B5EF4-FFF2-40B4-BE49-F238E27FC236}">
                <a16:creationId xmlns:a16="http://schemas.microsoft.com/office/drawing/2014/main" id="{02203306-F1BE-18CA-A23B-194E7175C0B8}"/>
              </a:ext>
            </a:extLst>
          </p:cNvPr>
          <p:cNvGrpSpPr/>
          <p:nvPr/>
        </p:nvGrpSpPr>
        <p:grpSpPr>
          <a:xfrm>
            <a:off x="4506781" y="3429000"/>
            <a:ext cx="92869" cy="92869"/>
            <a:chOff x="7391995" y="3860602"/>
            <a:chExt cx="92869" cy="92869"/>
          </a:xfrm>
        </p:grpSpPr>
        <p:cxnSp>
          <p:nvCxnSpPr>
            <p:cNvPr id="9279" name="Straight Connector 9278">
              <a:extLst>
                <a:ext uri="{FF2B5EF4-FFF2-40B4-BE49-F238E27FC236}">
                  <a16:creationId xmlns:a16="http://schemas.microsoft.com/office/drawing/2014/main" id="{F3977A48-AAE7-5F31-A094-FAACED51BAE8}"/>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80" name="Straight Connector 9279">
              <a:extLst>
                <a:ext uri="{FF2B5EF4-FFF2-40B4-BE49-F238E27FC236}">
                  <a16:creationId xmlns:a16="http://schemas.microsoft.com/office/drawing/2014/main" id="{B29DB232-9B57-2A8E-45AD-BD892427D97F}"/>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81" name="Group 9280">
            <a:extLst>
              <a:ext uri="{FF2B5EF4-FFF2-40B4-BE49-F238E27FC236}">
                <a16:creationId xmlns:a16="http://schemas.microsoft.com/office/drawing/2014/main" id="{403BC01F-B9A1-7A37-2D3F-670D8A7A7908}"/>
              </a:ext>
            </a:extLst>
          </p:cNvPr>
          <p:cNvGrpSpPr/>
          <p:nvPr/>
        </p:nvGrpSpPr>
        <p:grpSpPr>
          <a:xfrm>
            <a:off x="4455848" y="3366895"/>
            <a:ext cx="92869" cy="92869"/>
            <a:chOff x="7391995" y="3860602"/>
            <a:chExt cx="92869" cy="92869"/>
          </a:xfrm>
        </p:grpSpPr>
        <p:cxnSp>
          <p:nvCxnSpPr>
            <p:cNvPr id="9282" name="Straight Connector 9281">
              <a:extLst>
                <a:ext uri="{FF2B5EF4-FFF2-40B4-BE49-F238E27FC236}">
                  <a16:creationId xmlns:a16="http://schemas.microsoft.com/office/drawing/2014/main" id="{E2561D59-DA30-1358-7948-A6BA176416C7}"/>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83" name="Straight Connector 9282">
              <a:extLst>
                <a:ext uri="{FF2B5EF4-FFF2-40B4-BE49-F238E27FC236}">
                  <a16:creationId xmlns:a16="http://schemas.microsoft.com/office/drawing/2014/main" id="{87E6B5C9-BE53-AD6E-4696-4A813D3A5BC6}"/>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84" name="Group 9283">
            <a:extLst>
              <a:ext uri="{FF2B5EF4-FFF2-40B4-BE49-F238E27FC236}">
                <a16:creationId xmlns:a16="http://schemas.microsoft.com/office/drawing/2014/main" id="{29412CEB-22A4-E87C-1B89-EDD1EA1C1541}"/>
              </a:ext>
            </a:extLst>
          </p:cNvPr>
          <p:cNvGrpSpPr/>
          <p:nvPr/>
        </p:nvGrpSpPr>
        <p:grpSpPr>
          <a:xfrm>
            <a:off x="4236773" y="3267919"/>
            <a:ext cx="92869" cy="92869"/>
            <a:chOff x="7391995" y="3860602"/>
            <a:chExt cx="92869" cy="92869"/>
          </a:xfrm>
        </p:grpSpPr>
        <p:cxnSp>
          <p:nvCxnSpPr>
            <p:cNvPr id="9285" name="Straight Connector 9284">
              <a:extLst>
                <a:ext uri="{FF2B5EF4-FFF2-40B4-BE49-F238E27FC236}">
                  <a16:creationId xmlns:a16="http://schemas.microsoft.com/office/drawing/2014/main" id="{DCDCEF9E-B7B6-1B09-CEB9-D7CCF4770152}"/>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86" name="Straight Connector 9285">
              <a:extLst>
                <a:ext uri="{FF2B5EF4-FFF2-40B4-BE49-F238E27FC236}">
                  <a16:creationId xmlns:a16="http://schemas.microsoft.com/office/drawing/2014/main" id="{B0CE4F8E-228C-C065-05CA-68F398FDD655}"/>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87" name="Group 9286">
            <a:extLst>
              <a:ext uri="{FF2B5EF4-FFF2-40B4-BE49-F238E27FC236}">
                <a16:creationId xmlns:a16="http://schemas.microsoft.com/office/drawing/2014/main" id="{93A6A9C6-79D3-352A-C0C2-98E7C8AF1335}"/>
              </a:ext>
            </a:extLst>
          </p:cNvPr>
          <p:cNvGrpSpPr/>
          <p:nvPr/>
        </p:nvGrpSpPr>
        <p:grpSpPr>
          <a:xfrm>
            <a:off x="3832565" y="3214674"/>
            <a:ext cx="92869" cy="92869"/>
            <a:chOff x="7391995" y="3860602"/>
            <a:chExt cx="92869" cy="92869"/>
          </a:xfrm>
        </p:grpSpPr>
        <p:cxnSp>
          <p:nvCxnSpPr>
            <p:cNvPr id="9288" name="Straight Connector 9287">
              <a:extLst>
                <a:ext uri="{FF2B5EF4-FFF2-40B4-BE49-F238E27FC236}">
                  <a16:creationId xmlns:a16="http://schemas.microsoft.com/office/drawing/2014/main" id="{F9B40067-1598-EE9D-103F-C2F6EEE63348}"/>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89" name="Straight Connector 9288">
              <a:extLst>
                <a:ext uri="{FF2B5EF4-FFF2-40B4-BE49-F238E27FC236}">
                  <a16:creationId xmlns:a16="http://schemas.microsoft.com/office/drawing/2014/main" id="{D7DBEB04-E915-6B76-486F-B1CBA09D06FC}"/>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90" name="Group 9289">
            <a:extLst>
              <a:ext uri="{FF2B5EF4-FFF2-40B4-BE49-F238E27FC236}">
                <a16:creationId xmlns:a16="http://schemas.microsoft.com/office/drawing/2014/main" id="{4038F6EB-BE99-29E9-2A5A-193E4A313BF6}"/>
              </a:ext>
            </a:extLst>
          </p:cNvPr>
          <p:cNvGrpSpPr/>
          <p:nvPr/>
        </p:nvGrpSpPr>
        <p:grpSpPr>
          <a:xfrm>
            <a:off x="3832565" y="3126146"/>
            <a:ext cx="92869" cy="92869"/>
            <a:chOff x="7391995" y="3860602"/>
            <a:chExt cx="92869" cy="92869"/>
          </a:xfrm>
        </p:grpSpPr>
        <p:cxnSp>
          <p:nvCxnSpPr>
            <p:cNvPr id="9291" name="Straight Connector 9290">
              <a:extLst>
                <a:ext uri="{FF2B5EF4-FFF2-40B4-BE49-F238E27FC236}">
                  <a16:creationId xmlns:a16="http://schemas.microsoft.com/office/drawing/2014/main" id="{5211A4D2-B519-50E2-4593-0F9D8EA3EFC5}"/>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92" name="Straight Connector 9291">
              <a:extLst>
                <a:ext uri="{FF2B5EF4-FFF2-40B4-BE49-F238E27FC236}">
                  <a16:creationId xmlns:a16="http://schemas.microsoft.com/office/drawing/2014/main" id="{6A94FCDD-3B12-A5E1-EF7A-4172A9F83ACC}"/>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93" name="Group 9292">
            <a:extLst>
              <a:ext uri="{FF2B5EF4-FFF2-40B4-BE49-F238E27FC236}">
                <a16:creationId xmlns:a16="http://schemas.microsoft.com/office/drawing/2014/main" id="{A4505D90-B931-80F3-79FA-A0F0FA5E6A66}"/>
              </a:ext>
            </a:extLst>
          </p:cNvPr>
          <p:cNvGrpSpPr/>
          <p:nvPr/>
        </p:nvGrpSpPr>
        <p:grpSpPr>
          <a:xfrm>
            <a:off x="3129587" y="2716547"/>
            <a:ext cx="92869" cy="92869"/>
            <a:chOff x="7391995" y="3860602"/>
            <a:chExt cx="92869" cy="92869"/>
          </a:xfrm>
        </p:grpSpPr>
        <p:cxnSp>
          <p:nvCxnSpPr>
            <p:cNvPr id="9294" name="Straight Connector 9293">
              <a:extLst>
                <a:ext uri="{FF2B5EF4-FFF2-40B4-BE49-F238E27FC236}">
                  <a16:creationId xmlns:a16="http://schemas.microsoft.com/office/drawing/2014/main" id="{1FCDA973-FD40-5E36-CB1E-69BB36520D11}"/>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95" name="Straight Connector 9294">
              <a:extLst>
                <a:ext uri="{FF2B5EF4-FFF2-40B4-BE49-F238E27FC236}">
                  <a16:creationId xmlns:a16="http://schemas.microsoft.com/office/drawing/2014/main" id="{763EC84F-A2E6-3294-6B1E-0F98A31588AB}"/>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grpSp>
        <p:nvGrpSpPr>
          <p:cNvPr id="9296" name="Group 9295">
            <a:extLst>
              <a:ext uri="{FF2B5EF4-FFF2-40B4-BE49-F238E27FC236}">
                <a16:creationId xmlns:a16="http://schemas.microsoft.com/office/drawing/2014/main" id="{5D84CBEC-1F31-14AA-0885-0E59833701B8}"/>
              </a:ext>
            </a:extLst>
          </p:cNvPr>
          <p:cNvGrpSpPr/>
          <p:nvPr/>
        </p:nvGrpSpPr>
        <p:grpSpPr>
          <a:xfrm>
            <a:off x="3079015" y="2457368"/>
            <a:ext cx="92869" cy="92869"/>
            <a:chOff x="7391995" y="3860602"/>
            <a:chExt cx="92869" cy="92869"/>
          </a:xfrm>
        </p:grpSpPr>
        <p:cxnSp>
          <p:nvCxnSpPr>
            <p:cNvPr id="9297" name="Straight Connector 9296">
              <a:extLst>
                <a:ext uri="{FF2B5EF4-FFF2-40B4-BE49-F238E27FC236}">
                  <a16:creationId xmlns:a16="http://schemas.microsoft.com/office/drawing/2014/main" id="{9A54F8FD-1D67-67BC-385A-81CFD802C28D}"/>
                </a:ext>
              </a:extLst>
            </p:cNvPr>
            <p:cNvCxnSpPr>
              <a:cxnSpLocks/>
            </p:cNvCxnSpPr>
            <p:nvPr/>
          </p:nvCxnSpPr>
          <p:spPr bwMode="auto">
            <a:xfrm>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cxnSp>
          <p:nvCxnSpPr>
            <p:cNvPr id="9298" name="Straight Connector 9297">
              <a:extLst>
                <a:ext uri="{FF2B5EF4-FFF2-40B4-BE49-F238E27FC236}">
                  <a16:creationId xmlns:a16="http://schemas.microsoft.com/office/drawing/2014/main" id="{C14FD5EB-4337-DAAE-5801-2709D1281AF2}"/>
                </a:ext>
              </a:extLst>
            </p:cNvPr>
            <p:cNvCxnSpPr>
              <a:cxnSpLocks/>
            </p:cNvCxnSpPr>
            <p:nvPr/>
          </p:nvCxnSpPr>
          <p:spPr bwMode="auto">
            <a:xfrm rot="16200000">
              <a:off x="7438430" y="3860602"/>
              <a:ext cx="0" cy="92869"/>
            </a:xfrm>
            <a:prstGeom prst="line">
              <a:avLst/>
            </a:prstGeom>
            <a:noFill/>
            <a:ln w="28575" cap="flat" cmpd="sng" algn="ctr">
              <a:solidFill>
                <a:schemeClr val="accent1"/>
              </a:solidFill>
              <a:prstDash val="solid"/>
              <a:round/>
              <a:headEnd type="none" w="med" len="med"/>
              <a:tailEnd type="none" w="med" len="med"/>
            </a:ln>
            <a:effectLst/>
          </p:spPr>
        </p:cxnSp>
      </p:grpSp>
    </p:spTree>
    <p:extLst>
      <p:ext uri="{BB962C8B-B14F-4D97-AF65-F5344CB8AC3E}">
        <p14:creationId xmlns:p14="http://schemas.microsoft.com/office/powerpoint/2010/main" val="3170491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Adverse Events (Cohorts 1 and 2)</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8644930" y="1524320"/>
            <a:ext cx="3138097" cy="4876480"/>
          </a:xfrm>
        </p:spPr>
        <p:txBody>
          <a:bodyPr/>
          <a:lstStyle/>
          <a:p>
            <a:r>
              <a:rPr lang="en-US" altLang="en-US" sz="2000" dirty="0"/>
              <a:t>No grade 4/5 TRAEs reported</a:t>
            </a:r>
          </a:p>
          <a:p>
            <a:r>
              <a:rPr lang="en-US" altLang="en-US" sz="2000" dirty="0"/>
              <a:t>Dose reduction in </a:t>
            </a:r>
            <a:br>
              <a:rPr lang="en-US" altLang="en-US" sz="2000" dirty="0"/>
            </a:br>
            <a:r>
              <a:rPr lang="en-US" altLang="en-US" sz="2000" dirty="0"/>
              <a:t>3 patients due to:</a:t>
            </a:r>
          </a:p>
          <a:p>
            <a:pPr lvl="1"/>
            <a:r>
              <a:rPr lang="en-US" altLang="en-US" sz="1800" dirty="0"/>
              <a:t>Grade 3 diarrhea</a:t>
            </a:r>
          </a:p>
          <a:p>
            <a:pPr lvl="1"/>
            <a:r>
              <a:rPr lang="en-US" altLang="en-US" sz="1800" dirty="0"/>
              <a:t>Grade 3 diarrhea and nausea</a:t>
            </a:r>
          </a:p>
          <a:p>
            <a:pPr lvl="1"/>
            <a:r>
              <a:rPr lang="en-US" altLang="en-US" sz="1800" dirty="0"/>
              <a:t>Grade 2 weight decrease</a:t>
            </a:r>
          </a:p>
          <a:p>
            <a:r>
              <a:rPr lang="en-US" altLang="en-US" sz="2000" dirty="0"/>
              <a:t>Serious TRAEs occurred in 7 (8%) of patient; none in &gt;1 patient</a:t>
            </a:r>
          </a:p>
        </p:txBody>
      </p:sp>
      <p:graphicFrame>
        <p:nvGraphicFramePr>
          <p:cNvPr id="4" name="Group 32">
            <a:extLst>
              <a:ext uri="{FF2B5EF4-FFF2-40B4-BE49-F238E27FC236}">
                <a16:creationId xmlns:a16="http://schemas.microsoft.com/office/drawing/2014/main" id="{A4775EBC-2D52-F1CA-8CAB-92C9646A9B60}"/>
              </a:ext>
            </a:extLst>
          </p:cNvPr>
          <p:cNvGraphicFramePr>
            <a:graphicFrameLocks noGrp="1"/>
          </p:cNvGraphicFramePr>
          <p:nvPr>
            <p:extLst>
              <p:ext uri="{D42A27DB-BD31-4B8C-83A1-F6EECF244321}">
                <p14:modId xmlns:p14="http://schemas.microsoft.com/office/powerpoint/2010/main" val="2602398986"/>
              </p:ext>
            </p:extLst>
          </p:nvPr>
        </p:nvGraphicFramePr>
        <p:xfrm>
          <a:off x="719138" y="1338112"/>
          <a:ext cx="7898990" cy="4883136"/>
        </p:xfrm>
        <a:graphic>
          <a:graphicData uri="http://schemas.openxmlformats.org/drawingml/2006/table">
            <a:tbl>
              <a:tblPr/>
              <a:tblGrid>
                <a:gridCol w="3164093">
                  <a:extLst>
                    <a:ext uri="{9D8B030D-6E8A-4147-A177-3AD203B41FA5}">
                      <a16:colId xmlns:a16="http://schemas.microsoft.com/office/drawing/2014/main" val="20000"/>
                    </a:ext>
                  </a:extLst>
                </a:gridCol>
                <a:gridCol w="2775966">
                  <a:extLst>
                    <a:ext uri="{9D8B030D-6E8A-4147-A177-3AD203B41FA5}">
                      <a16:colId xmlns:a16="http://schemas.microsoft.com/office/drawing/2014/main" val="20002"/>
                    </a:ext>
                  </a:extLst>
                </a:gridCol>
                <a:gridCol w="1958931">
                  <a:extLst>
                    <a:ext uri="{9D8B030D-6E8A-4147-A177-3AD203B41FA5}">
                      <a16:colId xmlns:a16="http://schemas.microsoft.com/office/drawing/2014/main" val="1315700982"/>
                    </a:ext>
                  </a:extLst>
                </a:gridCol>
              </a:tblGrid>
              <a:tr h="402179">
                <a:tc rowSpan="2">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 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Cohorts 1 and 2</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87)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32845">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Grade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2166400692"/>
                  </a:ext>
                </a:extLst>
              </a:tr>
              <a:tr h="232845">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 (54)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(18)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32845">
                <a:tc>
                  <a:txBody>
                    <a:bodyPr/>
                    <a:lstStyle/>
                    <a:p>
                      <a:pPr marL="285750" marR="0" lvl="0" indent="-285750" algn="l" defTabSz="914400" rtl="0" eaLnBrk="1" fontAlgn="base" latinLnBrk="0" hangingPunct="1">
                        <a:lnSpc>
                          <a:spcPct val="90000"/>
                        </a:lnSpc>
                        <a:spcBef>
                          <a:spcPct val="0"/>
                        </a:spcBef>
                        <a:spcAft>
                          <a:spcPct val="25000"/>
                        </a:spcAft>
                        <a:buClr>
                          <a:schemeClr val="bg1"/>
                        </a:buClr>
                        <a:buSzTx/>
                        <a:buFont typeface="Wingdings" panose="05000000000000000000"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Infusion-related reaction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Ejection fraction decreased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22070671"/>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Nausea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84855545"/>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ALT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41846922"/>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AST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0539697"/>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05261355"/>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94261620"/>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Anemia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87456090"/>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Hypokalemia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16033358"/>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Platelet count decreased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11177585"/>
                  </a:ext>
                </a:extLst>
              </a:tr>
              <a:tr h="232845">
                <a:tc>
                  <a:txBody>
                    <a:bodyPr/>
                    <a:lstStyle/>
                    <a:p>
                      <a:pPr marL="285750" marR="0" lvl="0" indent="-285750" algn="l" defTabSz="914400" rtl="0" eaLnBrk="1" fontAlgn="base" latinLnBrk="0" hangingPunct="1">
                        <a:lnSpc>
                          <a:spcPct val="90000"/>
                        </a:lnSpc>
                        <a:spcBef>
                          <a:spcPct val="0"/>
                        </a:spcBef>
                        <a:spcAft>
                          <a:spcPct val="0"/>
                        </a:spcAft>
                        <a:buClr>
                          <a:schemeClr val="bg1"/>
                        </a:buClr>
                        <a:buSzTx/>
                        <a:buFont typeface="Wingdings" panose="05000000000000000000"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Blood bilirubin increased</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25027609"/>
                  </a:ext>
                </a:extLst>
              </a:tr>
            </a:tbl>
          </a:graphicData>
        </a:graphic>
      </p:graphicFrame>
      <p:sp>
        <p:nvSpPr>
          <p:cNvPr id="6" name="Text Box 11">
            <a:extLst>
              <a:ext uri="{FF2B5EF4-FFF2-40B4-BE49-F238E27FC236}">
                <a16:creationId xmlns:a16="http://schemas.microsoft.com/office/drawing/2014/main" id="{B41EED9B-BD3F-BCA4-1F5F-09BC94FB10A7}"/>
              </a:ext>
            </a:extLst>
          </p:cNvPr>
          <p:cNvSpPr txBox="1">
            <a:spLocks noChangeArrowheads="1"/>
          </p:cNvSpPr>
          <p:nvPr/>
        </p:nvSpPr>
        <p:spPr bwMode="auto">
          <a:xfrm>
            <a:off x="414339" y="636781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 Harding. Lancet Oncol. 2023;[Epub].</a:t>
            </a:r>
          </a:p>
        </p:txBody>
      </p:sp>
    </p:spTree>
    <p:extLst>
      <p:ext uri="{BB962C8B-B14F-4D97-AF65-F5344CB8AC3E}">
        <p14:creationId xmlns:p14="http://schemas.microsoft.com/office/powerpoint/2010/main" val="516557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500" dirty="0"/>
              <a:t>HERIZON-BTC-01: AEs of Special Interest (Cohorts 1 and 2)</a:t>
            </a:r>
          </a:p>
        </p:txBody>
      </p:sp>
      <p:graphicFrame>
        <p:nvGraphicFramePr>
          <p:cNvPr id="3" name="Group 32">
            <a:extLst>
              <a:ext uri="{FF2B5EF4-FFF2-40B4-BE49-F238E27FC236}">
                <a16:creationId xmlns:a16="http://schemas.microsoft.com/office/drawing/2014/main" id="{82FF5101-1E86-8658-76A8-058F0AF2798D}"/>
              </a:ext>
            </a:extLst>
          </p:cNvPr>
          <p:cNvGraphicFramePr>
            <a:graphicFrameLocks noGrp="1"/>
          </p:cNvGraphicFramePr>
          <p:nvPr>
            <p:extLst>
              <p:ext uri="{D42A27DB-BD31-4B8C-83A1-F6EECF244321}">
                <p14:modId xmlns:p14="http://schemas.microsoft.com/office/powerpoint/2010/main" val="3884461328"/>
              </p:ext>
            </p:extLst>
          </p:nvPr>
        </p:nvGraphicFramePr>
        <p:xfrm>
          <a:off x="719138" y="1341440"/>
          <a:ext cx="10763063" cy="2529904"/>
        </p:xfrm>
        <a:graphic>
          <a:graphicData uri="http://schemas.openxmlformats.org/drawingml/2006/table">
            <a:tbl>
              <a:tblPr/>
              <a:tblGrid>
                <a:gridCol w="3740904">
                  <a:extLst>
                    <a:ext uri="{9D8B030D-6E8A-4147-A177-3AD203B41FA5}">
                      <a16:colId xmlns:a16="http://schemas.microsoft.com/office/drawing/2014/main" val="20000"/>
                    </a:ext>
                  </a:extLst>
                </a:gridCol>
                <a:gridCol w="1867933">
                  <a:extLst>
                    <a:ext uri="{9D8B030D-6E8A-4147-A177-3AD203B41FA5}">
                      <a16:colId xmlns:a16="http://schemas.microsoft.com/office/drawing/2014/main" val="20001"/>
                    </a:ext>
                  </a:extLst>
                </a:gridCol>
                <a:gridCol w="1498958">
                  <a:extLst>
                    <a:ext uri="{9D8B030D-6E8A-4147-A177-3AD203B41FA5}">
                      <a16:colId xmlns:a16="http://schemas.microsoft.com/office/drawing/2014/main" val="3941952418"/>
                    </a:ext>
                  </a:extLst>
                </a:gridCol>
                <a:gridCol w="1854363">
                  <a:extLst>
                    <a:ext uri="{9D8B030D-6E8A-4147-A177-3AD203B41FA5}">
                      <a16:colId xmlns:a16="http://schemas.microsoft.com/office/drawing/2014/main" val="20002"/>
                    </a:ext>
                  </a:extLst>
                </a:gridCol>
                <a:gridCol w="1800905">
                  <a:extLst>
                    <a:ext uri="{9D8B030D-6E8A-4147-A177-3AD203B41FA5}">
                      <a16:colId xmlns:a16="http://schemas.microsoft.com/office/drawing/2014/main" val="1315700982"/>
                    </a:ext>
                  </a:extLst>
                </a:gridCol>
              </a:tblGrid>
              <a:tr h="232619">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Cohort 1 (n =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Cohorts 1 and 2 (N = 87)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13235">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Any 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2166400692"/>
                  </a:ext>
                </a:extLst>
              </a:tr>
              <a:tr h="755988">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AE of special interest</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IRR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Confirmed cardiac event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Non-infectious pulmonary toxicity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28 (35.0)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 (6.3)</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(1.3)</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3 (3.8)</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29 (33.3)</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 (5.7)</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(1.1)</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3 (3.4)</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 (1.1)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407075">
                <a:tc>
                  <a:txBody>
                    <a:bodyPr/>
                    <a:lstStyle/>
                    <a:p>
                      <a:pPr marL="0" marR="0" lvl="0" indent="0" algn="l"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Select AE</a:t>
                      </a:r>
                      <a:endPar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Diarrhea</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38 (47.5)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 (7.5)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38 (43.7)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 (6.9)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
        <p:nvSpPr>
          <p:cNvPr id="5" name="Content Placeholder 2">
            <a:extLst>
              <a:ext uri="{FF2B5EF4-FFF2-40B4-BE49-F238E27FC236}">
                <a16:creationId xmlns:a16="http://schemas.microsoft.com/office/drawing/2014/main" id="{2A5EC684-8D35-6FB9-D4FF-6787483AF066}"/>
              </a:ext>
            </a:extLst>
          </p:cNvPr>
          <p:cNvSpPr txBox="1">
            <a:spLocks/>
          </p:cNvSpPr>
          <p:nvPr/>
        </p:nvSpPr>
        <p:spPr bwMode="auto">
          <a:xfrm>
            <a:off x="609759" y="3913714"/>
            <a:ext cx="11148854" cy="25299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500"/>
              </a:spcBef>
            </a:pPr>
            <a:r>
              <a:rPr lang="en-US" sz="1800" b="0" dirty="0"/>
              <a:t>Most IRR events occurred in first treatment cycle (26/29), had no recurrence (26/29) and all resolved generally in ≤1 day</a:t>
            </a:r>
          </a:p>
          <a:p>
            <a:pPr>
              <a:spcBef>
                <a:spcPts val="500"/>
              </a:spcBef>
            </a:pPr>
            <a:r>
              <a:rPr lang="en-US" sz="1800" b="0" kern="0" dirty="0"/>
              <a:t>Confirmed cardiac events were clinically asymptomatic and confounded by pre-existing or concurrent conditions</a:t>
            </a:r>
          </a:p>
          <a:p>
            <a:pPr lvl="1">
              <a:spcBef>
                <a:spcPts val="500"/>
              </a:spcBef>
            </a:pPr>
            <a:r>
              <a:rPr lang="en-US" sz="1600" b="0" kern="0" dirty="0"/>
              <a:t>Decreased LVEF in 5 patients (5.7%)</a:t>
            </a:r>
          </a:p>
          <a:p>
            <a:pPr>
              <a:spcBef>
                <a:spcPts val="500"/>
              </a:spcBef>
            </a:pPr>
            <a:r>
              <a:rPr lang="en-US" sz="1800" b="0" kern="0" dirty="0"/>
              <a:t>Diarrhea generally managed in outpatient setting with loperamide (all but 2 Grade 3 events); most resolved at time of cutoff (87/99)</a:t>
            </a:r>
          </a:p>
          <a:p>
            <a:pPr lvl="1">
              <a:spcBef>
                <a:spcPts val="500"/>
              </a:spcBef>
            </a:pPr>
            <a:r>
              <a:rPr lang="en-US" sz="1600" b="0" kern="0" dirty="0"/>
              <a:t>Median time to resolution: 2.0 days (range: 1-267)</a:t>
            </a:r>
            <a:endParaRPr lang="en-US" sz="1800" b="0" kern="0" baseline="30000" dirty="0"/>
          </a:p>
          <a:p>
            <a:pPr>
              <a:spcBef>
                <a:spcPts val="500"/>
              </a:spcBef>
            </a:pPr>
            <a:endParaRPr lang="en-US" sz="1800" b="0" kern="0" baseline="30000" dirty="0"/>
          </a:p>
        </p:txBody>
      </p:sp>
      <p:sp>
        <p:nvSpPr>
          <p:cNvPr id="4" name="Text Box 11">
            <a:extLst>
              <a:ext uri="{FF2B5EF4-FFF2-40B4-BE49-F238E27FC236}">
                <a16:creationId xmlns:a16="http://schemas.microsoft.com/office/drawing/2014/main" id="{B4AFC02B-7D78-8775-49D0-E4F5D72E4AFF}"/>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 Harding. Lancet Oncol. 2023;[Epub].</a:t>
            </a:r>
          </a:p>
        </p:txBody>
      </p:sp>
    </p:spTree>
    <p:extLst>
      <p:ext uri="{BB962C8B-B14F-4D97-AF65-F5344CB8AC3E}">
        <p14:creationId xmlns:p14="http://schemas.microsoft.com/office/powerpoint/2010/main" val="16410018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HERIZON-BTC-01: Investigators’ </a:t>
            </a:r>
            <a:r>
              <a:rPr lang="en-US" dirty="0"/>
              <a:t>Conclusions </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45703"/>
            <a:ext cx="10877529" cy="4650686"/>
          </a:xfrm>
        </p:spPr>
        <p:txBody>
          <a:bodyPr/>
          <a:lstStyle/>
          <a:p>
            <a:r>
              <a:rPr lang="en-US" altLang="en-US" sz="2200" dirty="0"/>
              <a:t>Rapid and durable responses observed with zanidatamab in previously treated patients with HER2-amplified, locally advanced unresectable or metastatic BTC</a:t>
            </a:r>
          </a:p>
          <a:p>
            <a:pPr lvl="1"/>
            <a:r>
              <a:rPr lang="en-US" altLang="en-US" sz="2000" dirty="0"/>
              <a:t>Confirmed ORR per ICR: 41.3%</a:t>
            </a:r>
          </a:p>
          <a:p>
            <a:pPr lvl="1"/>
            <a:r>
              <a:rPr lang="en-US" altLang="en-US" sz="2000" dirty="0"/>
              <a:t>Median DoR: 12.9 mo</a:t>
            </a:r>
          </a:p>
          <a:p>
            <a:r>
              <a:rPr lang="en-US" altLang="en-US" sz="2200" dirty="0"/>
              <a:t>Manageable safety profile</a:t>
            </a:r>
          </a:p>
          <a:p>
            <a:pPr lvl="1"/>
            <a:r>
              <a:rPr lang="en-US" altLang="en-US" sz="2000" dirty="0"/>
              <a:t>Few treatment discontinuations</a:t>
            </a:r>
          </a:p>
          <a:p>
            <a:pPr lvl="1"/>
            <a:r>
              <a:rPr lang="en-US" altLang="en-US" sz="2000" dirty="0"/>
              <a:t>No grade 4 TRAEs or treatment-related deaths</a:t>
            </a:r>
          </a:p>
          <a:p>
            <a:pPr lvl="1"/>
            <a:r>
              <a:rPr lang="en-US" altLang="en-US" sz="2000" dirty="0"/>
              <a:t>Diarrhea and IRRs most the common AEs and were generally low grade and reversible</a:t>
            </a:r>
          </a:p>
          <a:p>
            <a:r>
              <a:rPr lang="en-US" altLang="en-US" sz="2200" dirty="0"/>
              <a:t>Investigators concluded that the results support the continued evaluation of zanidatamab</a:t>
            </a:r>
            <a:r>
              <a:rPr lang="en-US" altLang="en-US" sz="2200" b="1" dirty="0"/>
              <a:t> </a:t>
            </a:r>
            <a:r>
              <a:rPr lang="en-US" altLang="en-US" sz="2200" dirty="0"/>
              <a:t>as a potential treatment option in the future for patients with HER2-positive BTC</a:t>
            </a:r>
          </a:p>
        </p:txBody>
      </p:sp>
      <p:sp>
        <p:nvSpPr>
          <p:cNvPr id="2" name="Text Box 11">
            <a:extLst>
              <a:ext uri="{FF2B5EF4-FFF2-40B4-BE49-F238E27FC236}">
                <a16:creationId xmlns:a16="http://schemas.microsoft.com/office/drawing/2014/main" id="{2DAADE71-0439-81FB-C333-F81F0D622273}"/>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Pant. ASCO 2023. Abstr 4008.</a:t>
            </a:r>
          </a:p>
        </p:txBody>
      </p:sp>
    </p:spTree>
    <p:extLst>
      <p:ext uri="{BB962C8B-B14F-4D97-AF65-F5344CB8AC3E}">
        <p14:creationId xmlns:p14="http://schemas.microsoft.com/office/powerpoint/2010/main" val="26278684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B8DB48F16ED49A438FF5C1FEB46D9B71" ma:contentTypeVersion="1" ma:contentTypeDescription="Create a new document." ma:contentTypeScope="" ma:versionID="244bf493bf9ab48803762863174a9bab">
  <xsd:schema xmlns:xsd="http://www.w3.org/2001/XMLSchema" xmlns:xs="http://www.w3.org/2001/XMLSchema" xmlns:p="http://schemas.microsoft.com/office/2006/metadata/properties" xmlns:ns2="d54cbe69-32bd-412a-b004-9152f949605e" xmlns:ns3="edfdb5f7-c349-4285-b250-39703596f336" targetNamespace="http://schemas.microsoft.com/office/2006/metadata/properties" ma:root="true" ma:fieldsID="8d5a3ee641b3989b6d200de3ab96d7d9" ns2:_="" ns3:_="">
    <xsd:import namespace="d54cbe69-32bd-412a-b004-9152f949605e"/>
    <xsd:import namespace="edfdb5f7-c349-4285-b250-39703596f336"/>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dfdb5f7-c349-4285-b250-39703596f336"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56M7VY3CDVN5-628411692-2</_dlc_DocId>
    <_dlc_DocIdUrl xmlns="d54cbe69-32bd-412a-b004-9152f949605e">
      <Url>https://intranet.clinicaloptions.com/mews/oncology/ONC_2023_ASCO_CF_(PRP6243)/GI_4008_Pant/_layouts/15/DocIdRedir.aspx?ID=56M7VY3CDVN5-628411692-2</Url>
      <Description>56M7VY3CDVN5-628411692-2</Description>
    </_dlc_DocIdUrl>
    <Document_x0020_Category xmlns="edfdb5f7-c349-4285-b250-39703596f336">Conference Capsule Slides</Document_x0020_Category>
  </documentManagement>
</p:propertie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2.xml><?xml version="1.0" encoding="utf-8"?>
<ds:datastoreItem xmlns:ds="http://schemas.openxmlformats.org/officeDocument/2006/customXml" ds:itemID="{DB7CD213-2F95-429E-96D3-EB20727EB5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edfdb5f7-c349-4285-b250-39703596f33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edfdb5f7-c349-4285-b250-39703596f336"/>
    <ds:schemaRef ds:uri="http://schemas.microsoft.com/office/2006/metadata/properties"/>
    <ds:schemaRef ds:uri="http://purl.org/dc/terms/"/>
    <ds:schemaRef ds:uri="http://www.w3.org/XML/1998/namespace"/>
    <ds:schemaRef ds:uri="http://schemas.microsoft.com/office/infopath/2007/PartnerControls"/>
    <ds:schemaRef ds:uri="http://purl.org/dc/dcmitype/"/>
    <ds:schemaRef ds:uri="http://schemas.openxmlformats.org/package/2006/metadata/core-properties"/>
    <ds:schemaRef ds:uri="http://schemas.microsoft.com/office/2006/documentManagement/types"/>
    <ds:schemaRef ds:uri="http://purl.org/dc/elements/1.1/"/>
    <ds:schemaRef ds:uri="d54cbe69-32bd-412a-b004-9152f949605e"/>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4165</TotalTime>
  <Words>2670</Words>
  <Application>Microsoft Office PowerPoint</Application>
  <PresentationFormat>Widescreen</PresentationFormat>
  <Paragraphs>505</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Times</vt:lpstr>
      <vt:lpstr>Wingdings</vt:lpstr>
      <vt:lpstr>2022_CCO_Template</vt:lpstr>
      <vt:lpstr>HERIZON-BTC-01: Zanidatamab, a HER2-Targeted Bispecific Antibody, in Previously Treated HER2‑Amplified Biliary Tract Cancer</vt:lpstr>
      <vt:lpstr>About These Slides</vt:lpstr>
      <vt:lpstr>HERIZON-BTC-01: Background</vt:lpstr>
      <vt:lpstr>HERIZON-BTC-01: Study Design</vt:lpstr>
      <vt:lpstr>HERIZON-BTC-01: Baseline Characteristics  (Cohorts 1 and 2)</vt:lpstr>
      <vt:lpstr>HERIZON-BTC-01: Response (Cohorts 1 and 2)</vt:lpstr>
      <vt:lpstr>HERIZON-BTC-01: ORR by Subgroup by ICR (Cohorts 1)</vt:lpstr>
      <vt:lpstr>HERIZON-BTC-01: Change in Target Lesion Size From Baseline (Cohort 1)</vt:lpstr>
      <vt:lpstr>HERIZON-BTC-01: Treatment Duration for Patients With CR, PR, or SD per RECIST v1.1 by ICR (Cohort 1)</vt:lpstr>
      <vt:lpstr>HERIZON-BTC-01: PFS (Cohort 1)</vt:lpstr>
      <vt:lpstr>HERIZON-BTC-01: Adverse Events (Cohorts 1 and 2)</vt:lpstr>
      <vt:lpstr>HERIZON-BTC-01: AEs of Special Interest (Cohorts 1 and 2)</vt:lpstr>
      <vt:lpstr>HERIZON-BTC-01: Investigators’ Conclusions </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HERIZON-BTC-01: Zanidatamab, a HER2-Targeted Bispecific Antibody, in Previously Treated HER2‑Amplified Biliary Tract Cancer</dc:title>
  <dc:creator>Preferred User</dc:creator>
  <cp:lastModifiedBy>vwenzel@clinicaloptions.com</cp:lastModifiedBy>
  <cp:revision>92</cp:revision>
  <cp:lastPrinted>2016-09-26T20:21:49Z</cp:lastPrinted>
  <dcterms:created xsi:type="dcterms:W3CDTF">2005-05-27T15:08:01Z</dcterms:created>
  <dcterms:modified xsi:type="dcterms:W3CDTF">2023-06-08T20:59:10Z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9375df94-4ff5-4697-9887-7f8288ca8162</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0x010100B8DB48F16ED49A438FF5C1FEB46D9B71</vt:lpwstr>
  </property>
  <property fmtid="{D5CDD505-2E9C-101B-9397-08002B2CF9AE}" pid="9" name="MediaServiceImageTags">
    <vt:lpwstr/>
  </property>
</Properties>
</file>