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8" r:id="rId7"/>
  </p:sldMasterIdLst>
  <p:notesMasterIdLst>
    <p:notesMasterId r:id="rId20"/>
  </p:notesMasterIdLst>
  <p:handoutMasterIdLst>
    <p:handoutMasterId r:id="rId21"/>
  </p:handoutMasterIdLst>
  <p:sldIdLst>
    <p:sldId id="321" r:id="rId8"/>
    <p:sldId id="308" r:id="rId9"/>
    <p:sldId id="544" r:id="rId10"/>
    <p:sldId id="573" r:id="rId11"/>
    <p:sldId id="557" r:id="rId12"/>
    <p:sldId id="570" r:id="rId13"/>
    <p:sldId id="571" r:id="rId14"/>
    <p:sldId id="572" r:id="rId15"/>
    <p:sldId id="569" r:id="rId16"/>
    <p:sldId id="564" r:id="rId17"/>
    <p:sldId id="549" r:id="rId18"/>
    <p:sldId id="553" r:id="rId19"/>
  </p:sldIdLst>
  <p:sldSz cx="12192000" cy="6858000"/>
  <p:notesSz cx="7315200" cy="9601200"/>
  <p:custDataLst>
    <p:tags r:id="rId22"/>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880627-937B-931E-5FBC-5DC0BC732A34}" name="CLINICALOPTIONS\tquill" initials="C" userId="CLINICALOPTIONS\tquill" providerId="None"/>
  <p188:author id="{F2B9BA39-5BD7-B0E8-A0DD-9238FC7FC904}" name="Jill Sakai" initials="JS" userId="Jill Sakai" providerId="None"/>
  <p188:author id="{A3276F90-A649-1CB1-C48C-8DDA0FD9458D}" name="kbrandt@clinicaloptions.com" initials="k" userId="kbrandt@clinicaloptions.com" providerId="None"/>
  <p188:author id="{3CB1E8BA-9204-E1AA-A488-9864D6FB7E39}" name="Christy Seals" initials="CS" userId="S::cseals@clinicaloptions.com::0852e532-1f9e-4bbf-9b56-be19a9543a31" providerId="AD"/>
  <p188:author id="{A3B240CF-4505-16AB-9D0C-936D03A07AAD}" name="mcartwright@clinicaloptions.com" initials="m" userId="mcartwright@clinicaloptions.com"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DCF"/>
    <a:srgbClr val="F2F2F2"/>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0503" autoAdjust="0"/>
  </p:normalViewPr>
  <p:slideViewPr>
    <p:cSldViewPr snapToGrid="0">
      <p:cViewPr varScale="1">
        <p:scale>
          <a:sx n="103" d="100"/>
          <a:sy n="103" d="100"/>
        </p:scale>
        <p:origin x="114" y="102"/>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handoutMaster" Target="handoutMasters/handoutMaster1.xml"/><Relationship Id="rId7" Type="http://schemas.openxmlformats.org/officeDocument/2006/relationships/slideMaster" Target="slideMasters/slideMaster2.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commentAuthors" Target="commentAuthors.xml"/><Relationship Id="rId28" Type="http://schemas.microsoft.com/office/2018/10/relationships/authors" Target="author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tags" Target="tags/tag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MRD, measurable residual disease.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258218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LenR, lenalidomide/rituximab; MCL mantle cell lymphoma; MRD, minimal residual disease; ORR, overall response rate;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6380729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cfDNA, cell-free DNA; CR, complete response; LenR, lenalidomide/rituximab; MCL mantle cell lymphoma; MRD, minimal residual disease; NGS, next-generation sequencing; ORR, overall response rate; POD, progression of disease; R, rituximab.</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1493893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ECOG, Eastern Cooperative Oncology Group; LDH, lactate dehydrogenase; LenR, lenalidomide/rituximab; MCL mantle cell lymphoma; MIPI, Mantle Cell Lymphoma International Prognostic Index; PS,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1796545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LenR, lenalidomide/rituximab; MCL mantle cell lymphoma; MRD, minimal residual disease; ORR, overall response rate; PD, progressive disease; PR, partial response; SD, stable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41486492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LenR, lenalidomide/rituximab; MCL mantle cell lymphoma; MRD, minimal residual disease; PB, peripheral blood.</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34332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LenR, lenalidomide/rituximab; MCL mantle cell lymphoma; MIPI, Mantle Cell Lymphoma International Prognostic Index; OS, overall survival; PFS, progression-free survival.</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3157389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Gr, grade; LenR, lenalidomide/rituximab; MCL mantle cell lymphoma; URI, upper respiratory infection; UTI, urinary tract infection.</a:t>
            </a:r>
            <a:endParaRPr lang="en-US" i="0"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12317206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GI, gastrointestinal; Gr, grade; LenR, lenalidomide/rituximab; MCL mantle cell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634708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LenR, lenalidomide/rituximab; MCL mantle cell lymphoma; MRD, minimal residual disease; POD, progression of disease.</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17853673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09645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9833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935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6298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164330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212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2605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4696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3783582026"/>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2.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Acalabrutinib + Lenalidomide and </a:t>
            </a:r>
            <a:br>
              <a:rPr lang="en-US" sz="4000" dirty="0"/>
            </a:br>
            <a:r>
              <a:rPr lang="en-US" sz="4000" dirty="0"/>
              <a:t>Rituximab With MRD Monitoring in </a:t>
            </a:r>
            <a:br>
              <a:rPr lang="en-US" sz="4000" dirty="0"/>
            </a:br>
            <a:r>
              <a:rPr lang="en-US" sz="4000" dirty="0"/>
              <a:t>Previously Untreated Mantle Cell Lymphoma</a:t>
            </a:r>
            <a:endParaRPr lang="en-US" altLang="en-US" sz="4000" dirty="0"/>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38062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Acalabrutinib + LenR in Untreated MCL: Background</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Bef>
                <a:spcPts val="500"/>
              </a:spcBef>
            </a:pPr>
            <a:r>
              <a:rPr lang="en-US" altLang="en-US" sz="2000" dirty="0"/>
              <a:t>The role of targeted therapies in optimal frontline treatment of MCL is under investigation</a:t>
            </a:r>
            <a:r>
              <a:rPr lang="en-US" altLang="en-US" sz="2000" baseline="30000" dirty="0"/>
              <a:t>1</a:t>
            </a:r>
          </a:p>
          <a:p>
            <a:pPr>
              <a:spcBef>
                <a:spcPts val="500"/>
              </a:spcBef>
            </a:pPr>
            <a:r>
              <a:rPr lang="en-US" altLang="en-US" sz="2000" dirty="0"/>
              <a:t>In a phase II trial, induction and maintenance with LenR was associated with an ORR of 92% </a:t>
            </a:r>
            <a:br>
              <a:rPr lang="en-US" altLang="en-US" sz="2000" dirty="0"/>
            </a:br>
            <a:r>
              <a:rPr lang="en-US" altLang="en-US" sz="2000" dirty="0"/>
              <a:t>(CR in 64%) in previously untreated MCL</a:t>
            </a:r>
            <a:r>
              <a:rPr lang="en-US" altLang="en-US" sz="2000" baseline="30000" dirty="0"/>
              <a:t>2</a:t>
            </a:r>
            <a:endParaRPr lang="en-US" altLang="en-US" sz="2000" dirty="0"/>
          </a:p>
          <a:p>
            <a:pPr lvl="1">
              <a:spcBef>
                <a:spcPts val="500"/>
              </a:spcBef>
            </a:pPr>
            <a:r>
              <a:rPr lang="en-US" altLang="en-US" sz="1800" dirty="0"/>
              <a:t>5-yr PFS rate of 64% and 5-yr OS rate of 77%</a:t>
            </a:r>
            <a:r>
              <a:rPr lang="en-US" altLang="en-US" sz="1800" baseline="30000" dirty="0"/>
              <a:t>3</a:t>
            </a:r>
          </a:p>
          <a:p>
            <a:pPr>
              <a:spcBef>
                <a:spcPts val="500"/>
              </a:spcBef>
            </a:pPr>
            <a:r>
              <a:rPr lang="en-US" altLang="en-US" sz="2000" dirty="0"/>
              <a:t>The next-generation BTK inhibitor acalabrutinib has received accelerated approval for treatment of adults with MCL with ≥1 prior therapy, among other indications</a:t>
            </a:r>
            <a:r>
              <a:rPr lang="en-US" altLang="en-US" sz="2000" baseline="30000" dirty="0"/>
              <a:t>4</a:t>
            </a:r>
            <a:endParaRPr lang="en-US" altLang="en-US" sz="2000" dirty="0"/>
          </a:p>
          <a:p>
            <a:pPr lvl="1">
              <a:spcBef>
                <a:spcPts val="500"/>
              </a:spcBef>
            </a:pPr>
            <a:r>
              <a:rPr lang="en-US" altLang="en-US" sz="1800" dirty="0"/>
              <a:t>Approval based on ORR of 81% (CR in 40%) reported with acalabrutinib among patients with relapsed/refractory MCL enrolled on phase II ACE-LY-004 trial (3-yr PFS rate of 37.2%; 5-yr OS rate </a:t>
            </a:r>
            <a:br>
              <a:rPr lang="en-US" altLang="en-US" sz="1800" dirty="0"/>
            </a:br>
            <a:r>
              <a:rPr lang="en-US" altLang="en-US" sz="1800" dirty="0"/>
              <a:t>of 53.1% in those treated with 1 prior therapy)</a:t>
            </a:r>
            <a:r>
              <a:rPr lang="en-US" altLang="en-US" sz="1800" baseline="30000" dirty="0"/>
              <a:t>5,6</a:t>
            </a:r>
          </a:p>
          <a:p>
            <a:pPr>
              <a:spcBef>
                <a:spcPts val="500"/>
              </a:spcBef>
            </a:pPr>
            <a:r>
              <a:rPr lang="en-US" altLang="en-US" sz="2000" dirty="0"/>
              <a:t>Current report presents phase II efficacy and safety results with frontline acalabrutinib + LenR in patients with previously untreated MCL </a:t>
            </a:r>
          </a:p>
          <a:p>
            <a:pPr lvl="1">
              <a:spcBef>
                <a:spcPts val="500"/>
              </a:spcBef>
            </a:pPr>
            <a:r>
              <a:rPr lang="en-US" altLang="en-US" sz="1800" dirty="0"/>
              <a:t>Hypothesis: combination may enhance activity accelerating MRD- CR, thereby enabling response-adapted treatment adjustment to reduce likelihood of toxicity</a:t>
            </a:r>
            <a:r>
              <a:rPr lang="en-US" altLang="en-US" sz="1800" baseline="30000" dirty="0"/>
              <a:t>7</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0" y="6171591"/>
            <a:ext cx="8660911"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Kumar. Am Soc Clin Oncol Educ Book. 2022;42:1. 2. Ruan. NEJM. 2015;373:1835. 3. Ruan. Blood. 2018;132:2016.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Acalabrutinib PI. 5. Wang. Lancet. 2018;391:659. 6. Wang. Pan Pacific Lymphoma Conference 2021. 7. Ruan. ASH 2022. Abstr 73.</a:t>
            </a: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B90B4-73E2-4D18-8FBB-2C3E0049D883}"/>
              </a:ext>
            </a:extLst>
          </p:cNvPr>
          <p:cNvSpPr>
            <a:spLocks noGrp="1"/>
          </p:cNvSpPr>
          <p:nvPr>
            <p:ph type="title"/>
          </p:nvPr>
        </p:nvSpPr>
        <p:spPr/>
        <p:txBody>
          <a:bodyPr/>
          <a:lstStyle/>
          <a:p>
            <a:r>
              <a:rPr lang="en-US" dirty="0"/>
              <a:t>Acalabrutinib + LenR in Untreated MCL: Study Design</a:t>
            </a:r>
          </a:p>
        </p:txBody>
      </p:sp>
      <p:sp>
        <p:nvSpPr>
          <p:cNvPr id="3" name="Content Placeholder 2">
            <a:extLst>
              <a:ext uri="{FF2B5EF4-FFF2-40B4-BE49-F238E27FC236}">
                <a16:creationId xmlns:a16="http://schemas.microsoft.com/office/drawing/2014/main" id="{5AADDE8B-49A3-D40F-B5F9-7B2D88EF18E2}"/>
              </a:ext>
            </a:extLst>
          </p:cNvPr>
          <p:cNvSpPr>
            <a:spLocks noGrp="1"/>
          </p:cNvSpPr>
          <p:nvPr>
            <p:ph idx="1"/>
          </p:nvPr>
        </p:nvSpPr>
        <p:spPr>
          <a:xfrm>
            <a:off x="604675" y="1513047"/>
            <a:ext cx="10877529" cy="391953"/>
          </a:xfrm>
        </p:spPr>
        <p:txBody>
          <a:bodyPr/>
          <a:lstStyle/>
          <a:p>
            <a:r>
              <a:rPr lang="en-US" sz="2000" dirty="0"/>
              <a:t>Single-arm, open-label phase II trial</a:t>
            </a:r>
          </a:p>
        </p:txBody>
      </p:sp>
      <p:sp>
        <p:nvSpPr>
          <p:cNvPr id="4" name="Text Box 15">
            <a:extLst>
              <a:ext uri="{FF2B5EF4-FFF2-40B4-BE49-F238E27FC236}">
                <a16:creationId xmlns:a16="http://schemas.microsoft.com/office/drawing/2014/main" id="{AA055CED-06D5-5531-67BA-913E02181600}"/>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 NCT03863184.</a:t>
            </a:r>
            <a:endParaRPr lang="en-US" altLang="en-US" sz="1200" b="0" dirty="0">
              <a:solidFill>
                <a:schemeClr val="bg2"/>
              </a:solidFill>
              <a:latin typeface="Calibri" panose="020F0502020204030204" pitchFamily="34" charset="0"/>
            </a:endParaRPr>
          </a:p>
        </p:txBody>
      </p:sp>
      <p:sp>
        <p:nvSpPr>
          <p:cNvPr id="5" name="Content Placeholder 2">
            <a:extLst>
              <a:ext uri="{FF2B5EF4-FFF2-40B4-BE49-F238E27FC236}">
                <a16:creationId xmlns:a16="http://schemas.microsoft.com/office/drawing/2014/main" id="{33D082DA-E867-BB81-020E-BBA24EBC445B}"/>
              </a:ext>
            </a:extLst>
          </p:cNvPr>
          <p:cNvSpPr txBox="1">
            <a:spLocks/>
          </p:cNvSpPr>
          <p:nvPr/>
        </p:nvSpPr>
        <p:spPr bwMode="auto">
          <a:xfrm>
            <a:off x="601820" y="4686300"/>
            <a:ext cx="5309278" cy="658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kern="0" dirty="0"/>
              <a:t>Primary endpoint: </a:t>
            </a:r>
            <a:r>
              <a:rPr lang="en-US" sz="2000" b="0" kern="0" dirty="0"/>
              <a:t>MRD- CR rate at conclusion of induction</a:t>
            </a:r>
          </a:p>
          <a:p>
            <a:pPr lvl="1"/>
            <a:r>
              <a:rPr lang="en-US" sz="1800" b="0" kern="0" dirty="0"/>
              <a:t>MRD and imaging assessed periodically throughout induction and maintenance </a:t>
            </a:r>
          </a:p>
        </p:txBody>
      </p:sp>
      <p:sp>
        <p:nvSpPr>
          <p:cNvPr id="6" name="Content Placeholder 3">
            <a:extLst>
              <a:ext uri="{FF2B5EF4-FFF2-40B4-BE49-F238E27FC236}">
                <a16:creationId xmlns:a16="http://schemas.microsoft.com/office/drawing/2014/main" id="{BC38CE4E-60DA-2689-006E-CAE660677D5E}"/>
              </a:ext>
            </a:extLst>
          </p:cNvPr>
          <p:cNvSpPr txBox="1">
            <a:spLocks/>
          </p:cNvSpPr>
          <p:nvPr/>
        </p:nvSpPr>
        <p:spPr>
          <a:xfrm>
            <a:off x="6252634" y="4686790"/>
            <a:ext cx="5229570" cy="1503401"/>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1" kern="0" dirty="0"/>
              <a:t>Secondary endpoints: </a:t>
            </a:r>
            <a:r>
              <a:rPr lang="en-US" sz="2000" b="0" kern="0" dirty="0"/>
              <a:t>ORR, survival, safety</a:t>
            </a:r>
          </a:p>
          <a:p>
            <a:r>
              <a:rPr lang="en-US" sz="2000" b="1" kern="0" dirty="0"/>
              <a:t>Exploratory endpoints: </a:t>
            </a:r>
            <a:r>
              <a:rPr lang="en-US" sz="2000" b="0" kern="0" dirty="0"/>
              <a:t>MRD per clonoSEQ, cfDNA, NGS mutations per CAPP-Seq, immune and metabolic profiles</a:t>
            </a:r>
            <a:endParaRPr lang="en-US" sz="2000" b="1" kern="0" dirty="0"/>
          </a:p>
        </p:txBody>
      </p:sp>
      <p:sp>
        <p:nvSpPr>
          <p:cNvPr id="7" name="Text Box 45">
            <a:extLst>
              <a:ext uri="{FF2B5EF4-FFF2-40B4-BE49-F238E27FC236}">
                <a16:creationId xmlns:a16="http://schemas.microsoft.com/office/drawing/2014/main" id="{D3144775-070A-75AB-FC33-963ABF324176}"/>
              </a:ext>
            </a:extLst>
          </p:cNvPr>
          <p:cNvSpPr txBox="1">
            <a:spLocks noChangeArrowheads="1"/>
          </p:cNvSpPr>
          <p:nvPr/>
        </p:nvSpPr>
        <p:spPr bwMode="auto">
          <a:xfrm>
            <a:off x="627064" y="2124076"/>
            <a:ext cx="2568575"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Adults with previously untreated MCL (CD20+, CD5+, CD23-, CyclinD1+); tumor mass ≥1.5 cm; adequate organ function; ECOG PS 0-2</a:t>
            </a:r>
          </a:p>
          <a:p>
            <a:pPr algn="ctr">
              <a:lnSpc>
                <a:spcPct val="100000"/>
              </a:lnSpc>
              <a:spcBef>
                <a:spcPct val="0"/>
              </a:spcBef>
              <a:spcAft>
                <a:spcPct val="0"/>
              </a:spcAft>
              <a:buClrTx/>
              <a:buFontTx/>
              <a:buNone/>
            </a:pPr>
            <a:r>
              <a:rPr lang="en-GB" altLang="en-US" sz="1600" b="0" dirty="0">
                <a:solidFill>
                  <a:schemeClr val="bg1"/>
                </a:solidFill>
                <a:latin typeface="Calibri" panose="020F0502020204030204" pitchFamily="34" charset="0"/>
              </a:rPr>
              <a:t>(N = 24)</a:t>
            </a:r>
            <a:endParaRPr lang="en-US" altLang="en-US" sz="1600" b="0" dirty="0">
              <a:solidFill>
                <a:schemeClr val="bg1"/>
              </a:solidFill>
              <a:latin typeface="Calibri" panose="020F0502020204030204" pitchFamily="34" charset="0"/>
            </a:endParaRPr>
          </a:p>
        </p:txBody>
      </p:sp>
      <p:sp>
        <p:nvSpPr>
          <p:cNvPr id="8" name="Rectangle 46">
            <a:extLst>
              <a:ext uri="{FF2B5EF4-FFF2-40B4-BE49-F238E27FC236}">
                <a16:creationId xmlns:a16="http://schemas.microsoft.com/office/drawing/2014/main" id="{06E10FC8-F79B-1651-F26B-42C753EE9898}"/>
              </a:ext>
            </a:extLst>
          </p:cNvPr>
          <p:cNvSpPr>
            <a:spLocks noChangeArrowheads="1"/>
          </p:cNvSpPr>
          <p:nvPr/>
        </p:nvSpPr>
        <p:spPr bwMode="auto">
          <a:xfrm>
            <a:off x="3548363" y="2077904"/>
            <a:ext cx="153877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Induction </a:t>
            </a:r>
            <a:br>
              <a:rPr lang="en-US" altLang="en-US" sz="1600" dirty="0">
                <a:solidFill>
                  <a:schemeClr val="bg1"/>
                </a:solidFill>
                <a:latin typeface="Calibri" panose="020F0502020204030204" pitchFamily="34" charset="0"/>
              </a:rPr>
            </a:br>
            <a:r>
              <a:rPr lang="en-US" altLang="en-US" sz="1600" dirty="0">
                <a:solidFill>
                  <a:schemeClr val="bg1"/>
                </a:solidFill>
                <a:latin typeface="Calibri" panose="020F0502020204030204" pitchFamily="34" charset="0"/>
              </a:rPr>
              <a:t>(Cycles 1-12)</a:t>
            </a:r>
          </a:p>
        </p:txBody>
      </p:sp>
      <p:sp>
        <p:nvSpPr>
          <p:cNvPr id="10" name="Rectangle 49">
            <a:extLst>
              <a:ext uri="{FF2B5EF4-FFF2-40B4-BE49-F238E27FC236}">
                <a16:creationId xmlns:a16="http://schemas.microsoft.com/office/drawing/2014/main" id="{F96AE3C0-6D4B-3875-9395-FE1634BCC12F}"/>
              </a:ext>
            </a:extLst>
          </p:cNvPr>
          <p:cNvSpPr>
            <a:spLocks noChangeArrowheads="1"/>
          </p:cNvSpPr>
          <p:nvPr/>
        </p:nvSpPr>
        <p:spPr bwMode="auto">
          <a:xfrm>
            <a:off x="3472405" y="2680386"/>
            <a:ext cx="1690687" cy="70326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Acalabrutinib</a:t>
            </a:r>
            <a:r>
              <a:rPr lang="en-US" altLang="en-US" sz="1600" b="0" dirty="0">
                <a:solidFill>
                  <a:schemeClr val="tx1"/>
                </a:solidFill>
                <a:latin typeface="Calibri" panose="020F0502020204030204" pitchFamily="34" charset="0"/>
              </a:rPr>
              <a:t> + </a:t>
            </a:r>
          </a:p>
          <a:p>
            <a:pPr algn="ctr">
              <a:lnSpc>
                <a:spcPct val="100000"/>
              </a:lnSpc>
              <a:spcBef>
                <a:spcPct val="0"/>
              </a:spcBef>
              <a:spcAft>
                <a:spcPct val="0"/>
              </a:spcAft>
              <a:buClrTx/>
              <a:buFontTx/>
              <a:buNone/>
            </a:pPr>
            <a:r>
              <a:rPr lang="en-US" altLang="en-US" sz="1600" dirty="0" err="1">
                <a:solidFill>
                  <a:schemeClr val="tx1"/>
                </a:solidFill>
                <a:latin typeface="Calibri" panose="020F0502020204030204" pitchFamily="34" charset="0"/>
              </a:rPr>
              <a:t>LenR</a:t>
            </a:r>
            <a:r>
              <a:rPr lang="en-US" altLang="en-US" sz="1600" dirty="0">
                <a:solidFill>
                  <a:schemeClr val="tx1"/>
                </a:solidFill>
                <a:latin typeface="Calibri" panose="020F0502020204030204" pitchFamily="34" charset="0"/>
              </a:rPr>
              <a:t>*</a:t>
            </a:r>
          </a:p>
        </p:txBody>
      </p:sp>
      <p:sp>
        <p:nvSpPr>
          <p:cNvPr id="13" name="Line 52">
            <a:extLst>
              <a:ext uri="{FF2B5EF4-FFF2-40B4-BE49-F238E27FC236}">
                <a16:creationId xmlns:a16="http://schemas.microsoft.com/office/drawing/2014/main" id="{42F7DBF7-BBCC-42A7-D6EC-D474D25C3129}"/>
              </a:ext>
            </a:extLst>
          </p:cNvPr>
          <p:cNvSpPr>
            <a:spLocks noChangeShapeType="1"/>
          </p:cNvSpPr>
          <p:nvPr/>
        </p:nvSpPr>
        <p:spPr bwMode="auto">
          <a:xfrm>
            <a:off x="3016746" y="3032017"/>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solidFill>
                <a:schemeClr val="bg1"/>
              </a:solidFill>
              <a:latin typeface="Calibri" panose="020F0502020204030204" pitchFamily="34" charset="0"/>
            </a:endParaRPr>
          </a:p>
        </p:txBody>
      </p:sp>
      <p:sp>
        <p:nvSpPr>
          <p:cNvPr id="17" name="Rectangle 49">
            <a:extLst>
              <a:ext uri="{FF2B5EF4-FFF2-40B4-BE49-F238E27FC236}">
                <a16:creationId xmlns:a16="http://schemas.microsoft.com/office/drawing/2014/main" id="{1BB1E020-292B-B66C-8C3D-336B72E11368}"/>
              </a:ext>
            </a:extLst>
          </p:cNvPr>
          <p:cNvSpPr>
            <a:spLocks noChangeArrowheads="1"/>
          </p:cNvSpPr>
          <p:nvPr/>
        </p:nvSpPr>
        <p:spPr bwMode="auto">
          <a:xfrm>
            <a:off x="5708651" y="2680386"/>
            <a:ext cx="1690687" cy="70326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Acalabrutinib</a:t>
            </a:r>
            <a:r>
              <a:rPr lang="en-US" altLang="en-US" sz="1600" b="0" dirty="0">
                <a:solidFill>
                  <a:schemeClr val="tx1"/>
                </a:solidFill>
                <a:latin typeface="Calibri" panose="020F0502020204030204" pitchFamily="34" charset="0"/>
              </a:rPr>
              <a:t> + </a:t>
            </a:r>
          </a:p>
          <a:p>
            <a:pPr algn="ctr">
              <a:lnSpc>
                <a:spcPct val="100000"/>
              </a:lnSpc>
              <a:spcBef>
                <a:spcPct val="0"/>
              </a:spcBef>
              <a:spcAft>
                <a:spcPct val="0"/>
              </a:spcAft>
              <a:buClrTx/>
              <a:buFontTx/>
              <a:buNone/>
            </a:pPr>
            <a:r>
              <a:rPr lang="en-US" altLang="en-US" sz="1600" dirty="0" err="1">
                <a:solidFill>
                  <a:schemeClr val="tx1"/>
                </a:solidFill>
                <a:latin typeface="Calibri" panose="020F0502020204030204" pitchFamily="34" charset="0"/>
              </a:rPr>
              <a:t>LenR</a:t>
            </a:r>
            <a:r>
              <a:rPr lang="en-US" altLang="en-US" sz="1600" dirty="0">
                <a:solidFill>
                  <a:schemeClr val="tx1"/>
                </a:solidFill>
                <a:latin typeface="Calibri" panose="020F0502020204030204" pitchFamily="34" charset="0"/>
              </a:rPr>
              <a:t>*</a:t>
            </a:r>
          </a:p>
        </p:txBody>
      </p:sp>
      <p:sp>
        <p:nvSpPr>
          <p:cNvPr id="18" name="Rectangle 49">
            <a:extLst>
              <a:ext uri="{FF2B5EF4-FFF2-40B4-BE49-F238E27FC236}">
                <a16:creationId xmlns:a16="http://schemas.microsoft.com/office/drawing/2014/main" id="{55A1E011-F497-2C6D-3950-81927EECD17A}"/>
              </a:ext>
            </a:extLst>
          </p:cNvPr>
          <p:cNvSpPr>
            <a:spLocks noChangeArrowheads="1"/>
          </p:cNvSpPr>
          <p:nvPr/>
        </p:nvSpPr>
        <p:spPr bwMode="auto">
          <a:xfrm>
            <a:off x="8068467" y="3388559"/>
            <a:ext cx="1690687" cy="703262"/>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Acalabrutinib</a:t>
            </a:r>
            <a:r>
              <a:rPr lang="en-US" altLang="en-US" sz="1600" b="0" dirty="0">
                <a:solidFill>
                  <a:schemeClr val="tx1"/>
                </a:solidFill>
                <a:latin typeface="Calibri" panose="020F0502020204030204" pitchFamily="34" charset="0"/>
              </a:rPr>
              <a:t> + </a:t>
            </a:r>
          </a:p>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LenR</a:t>
            </a:r>
            <a:r>
              <a:rPr lang="en-US" altLang="en-US" sz="1600" b="0" dirty="0">
                <a:solidFill>
                  <a:schemeClr val="tx1"/>
                </a:solidFill>
                <a:latin typeface="Calibri" panose="020F0502020204030204" pitchFamily="34" charset="0"/>
              </a:rPr>
              <a:t> until POD</a:t>
            </a:r>
            <a:endParaRPr lang="en-US" altLang="en-US" sz="1600" dirty="0">
              <a:solidFill>
                <a:schemeClr val="tx1"/>
              </a:solidFill>
              <a:latin typeface="Calibri" panose="020F0502020204030204" pitchFamily="34" charset="0"/>
            </a:endParaRPr>
          </a:p>
        </p:txBody>
      </p:sp>
      <p:sp>
        <p:nvSpPr>
          <p:cNvPr id="19" name="Rectangle 49">
            <a:extLst>
              <a:ext uri="{FF2B5EF4-FFF2-40B4-BE49-F238E27FC236}">
                <a16:creationId xmlns:a16="http://schemas.microsoft.com/office/drawing/2014/main" id="{B833591B-22B2-45A9-A1BD-2AF0FDA64DD9}"/>
              </a:ext>
            </a:extLst>
          </p:cNvPr>
          <p:cNvSpPr>
            <a:spLocks noChangeArrowheads="1"/>
          </p:cNvSpPr>
          <p:nvPr/>
        </p:nvSpPr>
        <p:spPr bwMode="auto">
          <a:xfrm>
            <a:off x="8068467" y="1944151"/>
            <a:ext cx="1690687" cy="703262"/>
          </a:xfrm>
          <a:prstGeom prst="rect">
            <a:avLst/>
          </a:prstGeom>
          <a:solidFill>
            <a:schemeClr val="accent2"/>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tx1"/>
                </a:solidFill>
                <a:latin typeface="Calibri" panose="020F0502020204030204" pitchFamily="34" charset="0"/>
              </a:rPr>
              <a:t>De-escalation to R only</a:t>
            </a:r>
            <a:r>
              <a:rPr lang="en-US" altLang="en-US" sz="1600" b="0" dirty="0">
                <a:solidFill>
                  <a:schemeClr val="tx1"/>
                </a:solidFill>
                <a:latin typeface="Calibri" panose="020F0502020204030204" pitchFamily="34" charset="0"/>
              </a:rPr>
              <a:t> until POD</a:t>
            </a:r>
            <a:endParaRPr lang="en-US" altLang="en-US" sz="1600" dirty="0">
              <a:solidFill>
                <a:schemeClr val="tx1"/>
              </a:solidFill>
              <a:latin typeface="Calibri" panose="020F0502020204030204" pitchFamily="34" charset="0"/>
            </a:endParaRPr>
          </a:p>
        </p:txBody>
      </p:sp>
      <p:sp>
        <p:nvSpPr>
          <p:cNvPr id="21" name="Line 52">
            <a:extLst>
              <a:ext uri="{FF2B5EF4-FFF2-40B4-BE49-F238E27FC236}">
                <a16:creationId xmlns:a16="http://schemas.microsoft.com/office/drawing/2014/main" id="{12244859-7CC9-1CC4-B06A-55A209A32AF6}"/>
              </a:ext>
            </a:extLst>
          </p:cNvPr>
          <p:cNvSpPr>
            <a:spLocks noChangeShapeType="1"/>
          </p:cNvSpPr>
          <p:nvPr/>
        </p:nvSpPr>
        <p:spPr bwMode="auto">
          <a:xfrm>
            <a:off x="5252991" y="3032017"/>
            <a:ext cx="36576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solidFill>
                <a:schemeClr val="bg1"/>
              </a:solidFill>
              <a:latin typeface="Calibri" panose="020F0502020204030204" pitchFamily="34" charset="0"/>
            </a:endParaRPr>
          </a:p>
        </p:txBody>
      </p:sp>
      <p:sp>
        <p:nvSpPr>
          <p:cNvPr id="22" name="Rectangle 46">
            <a:extLst>
              <a:ext uri="{FF2B5EF4-FFF2-40B4-BE49-F238E27FC236}">
                <a16:creationId xmlns:a16="http://schemas.microsoft.com/office/drawing/2014/main" id="{AE44A32D-2AAA-F7EC-AD1F-2F6762DC93BA}"/>
              </a:ext>
            </a:extLst>
          </p:cNvPr>
          <p:cNvSpPr>
            <a:spLocks noChangeArrowheads="1"/>
          </p:cNvSpPr>
          <p:nvPr/>
        </p:nvSpPr>
        <p:spPr bwMode="auto">
          <a:xfrm>
            <a:off x="5784609" y="2077904"/>
            <a:ext cx="153877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Maintenance </a:t>
            </a:r>
            <a:br>
              <a:rPr lang="en-US" altLang="en-US" sz="1600" dirty="0">
                <a:solidFill>
                  <a:schemeClr val="bg1"/>
                </a:solidFill>
                <a:latin typeface="Calibri" panose="020F0502020204030204" pitchFamily="34" charset="0"/>
              </a:rPr>
            </a:br>
            <a:r>
              <a:rPr lang="en-US" altLang="en-US" sz="1600" dirty="0">
                <a:solidFill>
                  <a:schemeClr val="bg1"/>
                </a:solidFill>
                <a:latin typeface="Calibri" panose="020F0502020204030204" pitchFamily="34" charset="0"/>
              </a:rPr>
              <a:t>(Cycles 13-POD)</a:t>
            </a:r>
          </a:p>
        </p:txBody>
      </p:sp>
      <p:sp>
        <p:nvSpPr>
          <p:cNvPr id="23" name="Rectangle 46">
            <a:extLst>
              <a:ext uri="{FF2B5EF4-FFF2-40B4-BE49-F238E27FC236}">
                <a16:creationId xmlns:a16="http://schemas.microsoft.com/office/drawing/2014/main" id="{3AADC6AB-BC7E-C489-870B-B3B3E7FF6AE3}"/>
              </a:ext>
            </a:extLst>
          </p:cNvPr>
          <p:cNvSpPr>
            <a:spLocks noChangeArrowheads="1"/>
          </p:cNvSpPr>
          <p:nvPr/>
        </p:nvSpPr>
        <p:spPr bwMode="auto">
          <a:xfrm>
            <a:off x="8432198" y="1603304"/>
            <a:ext cx="9632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MRD- CR</a:t>
            </a:r>
          </a:p>
        </p:txBody>
      </p:sp>
      <p:sp>
        <p:nvSpPr>
          <p:cNvPr id="24" name="Rectangle 46">
            <a:extLst>
              <a:ext uri="{FF2B5EF4-FFF2-40B4-BE49-F238E27FC236}">
                <a16:creationId xmlns:a16="http://schemas.microsoft.com/office/drawing/2014/main" id="{82419ABB-F471-80EF-3D21-8FCBCBD69FA3}"/>
              </a:ext>
            </a:extLst>
          </p:cNvPr>
          <p:cNvSpPr>
            <a:spLocks noChangeArrowheads="1"/>
          </p:cNvSpPr>
          <p:nvPr/>
        </p:nvSpPr>
        <p:spPr bwMode="auto">
          <a:xfrm>
            <a:off x="8529118" y="3050005"/>
            <a:ext cx="76938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dirty="0">
                <a:solidFill>
                  <a:schemeClr val="bg1"/>
                </a:solidFill>
                <a:latin typeface="Calibri" panose="020F0502020204030204" pitchFamily="34" charset="0"/>
              </a:rPr>
              <a:t>MRD+</a:t>
            </a:r>
          </a:p>
        </p:txBody>
      </p:sp>
      <p:grpSp>
        <p:nvGrpSpPr>
          <p:cNvPr id="44" name="Group 43">
            <a:extLst>
              <a:ext uri="{FF2B5EF4-FFF2-40B4-BE49-F238E27FC236}">
                <a16:creationId xmlns:a16="http://schemas.microsoft.com/office/drawing/2014/main" id="{5C0EAD8B-A027-BA64-3523-2341C5CA4C53}"/>
              </a:ext>
            </a:extLst>
          </p:cNvPr>
          <p:cNvGrpSpPr/>
          <p:nvPr/>
        </p:nvGrpSpPr>
        <p:grpSpPr>
          <a:xfrm>
            <a:off x="7517026" y="2288639"/>
            <a:ext cx="473450" cy="1463040"/>
            <a:chOff x="7517026" y="2745839"/>
            <a:chExt cx="473450" cy="1463040"/>
          </a:xfrm>
        </p:grpSpPr>
        <p:cxnSp>
          <p:nvCxnSpPr>
            <p:cNvPr id="29" name="Straight Connector 28">
              <a:extLst>
                <a:ext uri="{FF2B5EF4-FFF2-40B4-BE49-F238E27FC236}">
                  <a16:creationId xmlns:a16="http://schemas.microsoft.com/office/drawing/2014/main" id="{91E20D2A-AFA7-793E-39EE-ED2F9AE664B9}"/>
                </a:ext>
              </a:extLst>
            </p:cNvPr>
            <p:cNvCxnSpPr>
              <a:cxnSpLocks/>
            </p:cNvCxnSpPr>
            <p:nvPr/>
          </p:nvCxnSpPr>
          <p:spPr bwMode="auto">
            <a:xfrm flipH="1">
              <a:off x="7517026" y="3471141"/>
              <a:ext cx="244060" cy="0"/>
            </a:xfrm>
            <a:prstGeom prst="line">
              <a:avLst/>
            </a:prstGeom>
            <a:noFill/>
            <a:ln w="28575" cap="flat" cmpd="sng" algn="ctr">
              <a:solidFill>
                <a:schemeClr val="bg1"/>
              </a:solidFill>
              <a:prstDash val="solid"/>
              <a:round/>
              <a:headEnd type="none" w="med" len="med"/>
              <a:tailEnd type="none" w="med" len="med"/>
            </a:ln>
            <a:effectLst/>
          </p:spPr>
        </p:cxnSp>
        <p:sp>
          <p:nvSpPr>
            <p:cNvPr id="38" name="Line 52">
              <a:extLst>
                <a:ext uri="{FF2B5EF4-FFF2-40B4-BE49-F238E27FC236}">
                  <a16:creationId xmlns:a16="http://schemas.microsoft.com/office/drawing/2014/main" id="{F2B2E688-D8F9-FF66-1955-872A320E8A27}"/>
                </a:ext>
              </a:extLst>
            </p:cNvPr>
            <p:cNvSpPr>
              <a:spLocks noChangeShapeType="1"/>
            </p:cNvSpPr>
            <p:nvPr/>
          </p:nvSpPr>
          <p:spPr bwMode="auto">
            <a:xfrm>
              <a:off x="7761876" y="2752982"/>
              <a:ext cx="22860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solidFill>
                  <a:schemeClr val="bg1"/>
                </a:solidFill>
                <a:latin typeface="Calibri" panose="020F0502020204030204" pitchFamily="34" charset="0"/>
              </a:endParaRPr>
            </a:p>
          </p:txBody>
        </p:sp>
        <p:sp>
          <p:nvSpPr>
            <p:cNvPr id="41" name="Line 52">
              <a:extLst>
                <a:ext uri="{FF2B5EF4-FFF2-40B4-BE49-F238E27FC236}">
                  <a16:creationId xmlns:a16="http://schemas.microsoft.com/office/drawing/2014/main" id="{FBEF5FF9-5DCF-087E-F285-B2731A9E0181}"/>
                </a:ext>
              </a:extLst>
            </p:cNvPr>
            <p:cNvSpPr>
              <a:spLocks noChangeShapeType="1"/>
            </p:cNvSpPr>
            <p:nvPr/>
          </p:nvSpPr>
          <p:spPr bwMode="auto">
            <a:xfrm>
              <a:off x="7761086" y="4197390"/>
              <a:ext cx="229390"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sz="1600" b="0" dirty="0">
                <a:solidFill>
                  <a:schemeClr val="bg1"/>
                </a:solidFill>
                <a:latin typeface="Calibri" panose="020F0502020204030204" pitchFamily="34" charset="0"/>
              </a:endParaRPr>
            </a:p>
          </p:txBody>
        </p:sp>
        <p:cxnSp>
          <p:nvCxnSpPr>
            <p:cNvPr id="43" name="Straight Connector 42">
              <a:extLst>
                <a:ext uri="{FF2B5EF4-FFF2-40B4-BE49-F238E27FC236}">
                  <a16:creationId xmlns:a16="http://schemas.microsoft.com/office/drawing/2014/main" id="{3BEB3A6F-B66A-EDFC-9DA0-EE44EA42A6AE}"/>
                </a:ext>
              </a:extLst>
            </p:cNvPr>
            <p:cNvCxnSpPr>
              <a:cxnSpLocks/>
            </p:cNvCxnSpPr>
            <p:nvPr/>
          </p:nvCxnSpPr>
          <p:spPr bwMode="auto">
            <a:xfrm flipV="1">
              <a:off x="7761086" y="2745839"/>
              <a:ext cx="0" cy="1463040"/>
            </a:xfrm>
            <a:prstGeom prst="line">
              <a:avLst/>
            </a:prstGeom>
            <a:noFill/>
            <a:ln w="28575" cap="flat" cmpd="sng" algn="ctr">
              <a:solidFill>
                <a:schemeClr val="bg1"/>
              </a:solidFill>
              <a:prstDash val="solid"/>
              <a:round/>
              <a:headEnd type="none" w="med" len="med"/>
              <a:tailEnd type="none" w="med" len="med"/>
            </a:ln>
            <a:effectLst/>
          </p:spPr>
        </p:cxnSp>
      </p:grpSp>
      <p:sp>
        <p:nvSpPr>
          <p:cNvPr id="45" name="TextBox 44">
            <a:extLst>
              <a:ext uri="{FF2B5EF4-FFF2-40B4-BE49-F238E27FC236}">
                <a16:creationId xmlns:a16="http://schemas.microsoft.com/office/drawing/2014/main" id="{152224EA-D3B7-A0B0-4B5D-8E25E9BCEB48}"/>
              </a:ext>
            </a:extLst>
          </p:cNvPr>
          <p:cNvSpPr txBox="1"/>
          <p:nvPr/>
        </p:nvSpPr>
        <p:spPr bwMode="auto">
          <a:xfrm>
            <a:off x="7771033" y="2717445"/>
            <a:ext cx="13305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After 24 cycles</a:t>
            </a:r>
          </a:p>
        </p:txBody>
      </p:sp>
      <p:sp>
        <p:nvSpPr>
          <p:cNvPr id="46" name="TextBox 45">
            <a:extLst>
              <a:ext uri="{FF2B5EF4-FFF2-40B4-BE49-F238E27FC236}">
                <a16:creationId xmlns:a16="http://schemas.microsoft.com/office/drawing/2014/main" id="{8590A4CB-AE22-653B-B26B-4813E3DFE8D1}"/>
              </a:ext>
            </a:extLst>
          </p:cNvPr>
          <p:cNvSpPr txBox="1"/>
          <p:nvPr/>
        </p:nvSpPr>
        <p:spPr bwMode="auto">
          <a:xfrm>
            <a:off x="4899992" y="2354644"/>
            <a:ext cx="104573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0" i="1" dirty="0">
                <a:solidFill>
                  <a:schemeClr val="bg1"/>
                </a:solidFill>
                <a:latin typeface="Calibri" panose="020F0502020204030204" pitchFamily="34" charset="0"/>
              </a:rPr>
              <a:t>CR/PR/</a:t>
            </a:r>
            <a:br>
              <a:rPr lang="en-US" sz="1600" b="0" i="1" dirty="0">
                <a:solidFill>
                  <a:schemeClr val="bg1"/>
                </a:solidFill>
                <a:latin typeface="Calibri" panose="020F0502020204030204" pitchFamily="34" charset="0"/>
              </a:rPr>
            </a:br>
            <a:r>
              <a:rPr lang="en-US" sz="1600" b="0" i="1" dirty="0">
                <a:solidFill>
                  <a:schemeClr val="bg1"/>
                </a:solidFill>
                <a:latin typeface="Calibri" panose="020F0502020204030204" pitchFamily="34" charset="0"/>
              </a:rPr>
              <a:t>SD</a:t>
            </a:r>
          </a:p>
        </p:txBody>
      </p:sp>
      <p:sp>
        <p:nvSpPr>
          <p:cNvPr id="47" name="Text Box 30">
            <a:extLst>
              <a:ext uri="{FF2B5EF4-FFF2-40B4-BE49-F238E27FC236}">
                <a16:creationId xmlns:a16="http://schemas.microsoft.com/office/drawing/2014/main" id="{872BA6D6-CD3F-4A6A-6E52-1E763368302A}"/>
              </a:ext>
            </a:extLst>
          </p:cNvPr>
          <p:cNvSpPr txBox="1">
            <a:spLocks noChangeArrowheads="1"/>
          </p:cNvSpPr>
          <p:nvPr/>
        </p:nvSpPr>
        <p:spPr bwMode="auto">
          <a:xfrm>
            <a:off x="727077" y="3897313"/>
            <a:ext cx="7043956" cy="7360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*Acalabrutinib at 100 mg PO BID; lenalidomide at 15 mg PO QD on D1-21 every 28-d cycle during induction; dose escalated to 20 mg if tolerated, then reduced to 15 mg during maintenance; rituximab IV weekly x 4 during cycle 1, then once every other cycle.</a:t>
            </a:r>
            <a:endParaRPr lang="en-US" altLang="en-US" sz="14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24355757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pPr eaLnBrk="1" hangingPunct="1"/>
            <a:r>
              <a:rPr lang="en-US" dirty="0"/>
              <a:t>Acalabrutinib + LenR in Untreated MCL: </a:t>
            </a:r>
            <a:br>
              <a:rPr lang="en-US" dirty="0"/>
            </a:br>
            <a:r>
              <a:rPr lang="en-US" dirty="0"/>
              <a:t>Baseline Characteristics</a:t>
            </a:r>
            <a:endParaRPr lang="en-US" altLang="en-US" dirty="0"/>
          </a:p>
        </p:txBody>
      </p:sp>
      <p:sp>
        <p:nvSpPr>
          <p:cNvPr id="6" name="Content Placeholder 5">
            <a:extLst>
              <a:ext uri="{FF2B5EF4-FFF2-40B4-BE49-F238E27FC236}">
                <a16:creationId xmlns:a16="http://schemas.microsoft.com/office/drawing/2014/main" id="{BDEDD6DE-E5B3-4AA3-1525-3D63ECEEE390}"/>
              </a:ext>
            </a:extLst>
          </p:cNvPr>
          <p:cNvSpPr>
            <a:spLocks noGrp="1"/>
          </p:cNvSpPr>
          <p:nvPr>
            <p:ph idx="1"/>
          </p:nvPr>
        </p:nvSpPr>
        <p:spPr>
          <a:xfrm>
            <a:off x="604675" y="5060419"/>
            <a:ext cx="10877529" cy="1103313"/>
          </a:xfrm>
        </p:spPr>
        <p:txBody>
          <a:bodyPr/>
          <a:lstStyle/>
          <a:p>
            <a:r>
              <a:rPr lang="en-US" dirty="0"/>
              <a:t>25% of patients harbored </a:t>
            </a:r>
            <a:r>
              <a:rPr lang="en-US" i="1" dirty="0"/>
              <a:t>TP53 </a:t>
            </a:r>
            <a:r>
              <a:rPr lang="en-US" dirty="0"/>
              <a:t>mutations</a:t>
            </a:r>
            <a:endParaRPr lang="en-US" i="1" dirty="0"/>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197957929"/>
              </p:ext>
            </p:extLst>
          </p:nvPr>
        </p:nvGraphicFramePr>
        <p:xfrm>
          <a:off x="719138" y="1610437"/>
          <a:ext cx="5376672" cy="3078592"/>
        </p:xfrm>
        <a:graphic>
          <a:graphicData uri="http://schemas.openxmlformats.org/drawingml/2006/table">
            <a:tbl>
              <a:tblPr/>
              <a:tblGrid>
                <a:gridCol w="3496779">
                  <a:extLst>
                    <a:ext uri="{9D8B030D-6E8A-4147-A177-3AD203B41FA5}">
                      <a16:colId xmlns:a16="http://schemas.microsoft.com/office/drawing/2014/main" val="20000"/>
                    </a:ext>
                  </a:extLst>
                </a:gridCol>
                <a:gridCol w="1879893">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64 (35-77)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Female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ECOG PS 0-1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Stage III-IV</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9781250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Elevated LDH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76327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Bone marrow involvement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 (96)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61655330"/>
                  </a:ext>
                </a:extLst>
              </a:tr>
            </a:tbl>
          </a:graphicData>
        </a:graphic>
      </p:graphicFrame>
      <p:sp>
        <p:nvSpPr>
          <p:cNvPr id="2" name="Text Box 15">
            <a:extLst>
              <a:ext uri="{FF2B5EF4-FFF2-40B4-BE49-F238E27FC236}">
                <a16:creationId xmlns:a16="http://schemas.microsoft.com/office/drawing/2014/main" id="{123A6F1C-B5FC-0BFB-1E99-B90FDB6A9D5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graphicFrame>
        <p:nvGraphicFramePr>
          <p:cNvPr id="5" name="Group 32">
            <a:extLst>
              <a:ext uri="{FF2B5EF4-FFF2-40B4-BE49-F238E27FC236}">
                <a16:creationId xmlns:a16="http://schemas.microsoft.com/office/drawing/2014/main" id="{5AD77E18-D1E6-2925-AC3C-9319C6DC7B40}"/>
              </a:ext>
            </a:extLst>
          </p:cNvPr>
          <p:cNvGraphicFramePr>
            <a:graphicFrameLocks noGrp="1"/>
          </p:cNvGraphicFramePr>
          <p:nvPr>
            <p:extLst>
              <p:ext uri="{D42A27DB-BD31-4B8C-83A1-F6EECF244321}">
                <p14:modId xmlns:p14="http://schemas.microsoft.com/office/powerpoint/2010/main" val="2673272174"/>
              </p:ext>
            </p:extLst>
          </p:nvPr>
        </p:nvGraphicFramePr>
        <p:xfrm>
          <a:off x="6384926" y="1610437"/>
          <a:ext cx="5376672" cy="3322368"/>
        </p:xfrm>
        <a:graphic>
          <a:graphicData uri="http://schemas.openxmlformats.org/drawingml/2006/table">
            <a:tbl>
              <a:tblPr/>
              <a:tblGrid>
                <a:gridCol w="3496780">
                  <a:extLst>
                    <a:ext uri="{9D8B030D-6E8A-4147-A177-3AD203B41FA5}">
                      <a16:colId xmlns:a16="http://schemas.microsoft.com/office/drawing/2014/main" val="20000"/>
                    </a:ext>
                  </a:extLst>
                </a:gridCol>
                <a:gridCol w="1879892">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MIPI risk score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Low (&lt;5.7)</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Intermediate (5.7 to &lt;6.2)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High (≥6.2)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(37)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 (42)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Ki-67</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&lt;30%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&gt;30%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 (63)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 (29)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 (8)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125548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Group 3">
            <a:extLst>
              <a:ext uri="{FF2B5EF4-FFF2-40B4-BE49-F238E27FC236}">
                <a16:creationId xmlns:a16="http://schemas.microsoft.com/office/drawing/2014/main" id="{1CFC072C-90A7-AAB7-C965-80DD43F27BA9}"/>
              </a:ext>
            </a:extLst>
          </p:cNvPr>
          <p:cNvGraphicFramePr>
            <a:graphicFrameLocks/>
          </p:cNvGraphicFramePr>
          <p:nvPr>
            <p:extLst>
              <p:ext uri="{D42A27DB-BD31-4B8C-83A1-F6EECF244321}">
                <p14:modId xmlns:p14="http://schemas.microsoft.com/office/powerpoint/2010/main" val="2577094569"/>
              </p:ext>
            </p:extLst>
          </p:nvPr>
        </p:nvGraphicFramePr>
        <p:xfrm>
          <a:off x="719138" y="1610437"/>
          <a:ext cx="5376672" cy="3383392"/>
        </p:xfrm>
        <a:graphic>
          <a:graphicData uri="http://schemas.openxmlformats.org/drawingml/2006/table">
            <a:tbl>
              <a:tblPr/>
              <a:tblGrid>
                <a:gridCol w="3478212">
                  <a:extLst>
                    <a:ext uri="{9D8B030D-6E8A-4147-A177-3AD203B41FA5}">
                      <a16:colId xmlns:a16="http://schemas.microsoft.com/office/drawing/2014/main" val="20000"/>
                    </a:ext>
                  </a:extLst>
                </a:gridCol>
                <a:gridCol w="1898460">
                  <a:extLst>
                    <a:ext uri="{9D8B030D-6E8A-4147-A177-3AD203B41FA5}">
                      <a16:colId xmlns:a16="http://schemas.microsoft.com/office/drawing/2014/main" val="20001"/>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Response per Lugano </a:t>
                      </a:r>
                      <a:br>
                        <a:rPr kumimoji="0" lang="en-GB" sz="2000" b="1" i="0" u="none" strike="noStrike" cap="none" normalizeH="0" baseline="0" dirty="0">
                          <a:ln>
                            <a:noFill/>
                          </a:ln>
                          <a:solidFill>
                            <a:schemeClr val="tx1"/>
                          </a:solidFill>
                          <a:effectLst/>
                          <a:latin typeface="Calibri" panose="020F0502020204030204" pitchFamily="34" charset="0"/>
                        </a:rPr>
                      </a:br>
                      <a:r>
                        <a:rPr kumimoji="0" lang="en-GB" sz="2000" b="1" i="0" u="none" strike="noStrike" cap="none" normalizeH="0" baseline="0" dirty="0">
                          <a:ln>
                            <a:noFill/>
                          </a:ln>
                          <a:solidFill>
                            <a:schemeClr val="tx1"/>
                          </a:solidFill>
                          <a:effectLst/>
                          <a:latin typeface="Calibri" panose="020F0502020204030204" pitchFamily="34" charset="0"/>
                        </a:rPr>
                        <a:t>Criteria at End of Induction </a:t>
                      </a:r>
                      <a:br>
                        <a:rPr kumimoji="0" lang="en-GB" sz="2000" b="1" i="0" u="none" strike="noStrike" cap="none" normalizeH="0" baseline="0" dirty="0">
                          <a:ln>
                            <a:noFill/>
                          </a:ln>
                          <a:solidFill>
                            <a:schemeClr val="tx1"/>
                          </a:solidFill>
                          <a:effectLst/>
                          <a:latin typeface="Calibri" panose="020F0502020204030204" pitchFamily="34" charset="0"/>
                        </a:rPr>
                      </a:br>
                      <a:r>
                        <a:rPr kumimoji="0" lang="en-GB" sz="2000" b="1" i="0" u="none" strike="noStrike" cap="none" normalizeH="0" baseline="0" dirty="0">
                          <a:ln>
                            <a:noFill/>
                          </a:ln>
                          <a:solidFill>
                            <a:schemeClr val="tx1"/>
                          </a:solidFill>
                          <a:effectLst/>
                          <a:latin typeface="Calibri" panose="020F0502020204030204" pitchFamily="34" charset="0"/>
                        </a:rPr>
                        <a:t>(12 Cycles),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ORR</a:t>
                      </a:r>
                      <a:endParaRPr kumimoji="0" lang="en-US" sz="2000" b="0" i="0" u="none" strike="noStrike" cap="none" normalizeH="0" baseline="0" dirty="0">
                        <a:ln>
                          <a:noFill/>
                        </a:ln>
                        <a:solidFill>
                          <a:schemeClr val="bg2">
                            <a:lumMod val="10000"/>
                          </a:schemeClr>
                        </a:solidFill>
                        <a:effectLst/>
                        <a:latin typeface="Calibri"/>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CR</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20 (83)</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SD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413110911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62297504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follow-up, mo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 (12-36)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638971677"/>
                  </a:ext>
                </a:extLst>
              </a:tr>
            </a:tbl>
          </a:graphicData>
        </a:graphic>
      </p:graphicFrame>
      <p:sp>
        <p:nvSpPr>
          <p:cNvPr id="2" name="Title 1">
            <a:extLst>
              <a:ext uri="{FF2B5EF4-FFF2-40B4-BE49-F238E27FC236}">
                <a16:creationId xmlns:a16="http://schemas.microsoft.com/office/drawing/2014/main" id="{0092C377-80E2-EB7F-44AE-13EB5218BFC3}"/>
              </a:ext>
            </a:extLst>
          </p:cNvPr>
          <p:cNvSpPr>
            <a:spLocks noGrp="1"/>
          </p:cNvSpPr>
          <p:nvPr>
            <p:ph type="title"/>
          </p:nvPr>
        </p:nvSpPr>
        <p:spPr/>
        <p:txBody>
          <a:bodyPr/>
          <a:lstStyle/>
          <a:p>
            <a:r>
              <a:rPr lang="en-US" dirty="0"/>
              <a:t>Acalabrutinib + LenR in Untreated MCL: Response</a:t>
            </a:r>
          </a:p>
        </p:txBody>
      </p:sp>
      <p:sp>
        <p:nvSpPr>
          <p:cNvPr id="4" name="Content Placeholder 3">
            <a:extLst>
              <a:ext uri="{FF2B5EF4-FFF2-40B4-BE49-F238E27FC236}">
                <a16:creationId xmlns:a16="http://schemas.microsoft.com/office/drawing/2014/main" id="{44F8191F-6239-5D88-EB24-1161A1CDA64E}"/>
              </a:ext>
            </a:extLst>
          </p:cNvPr>
          <p:cNvSpPr>
            <a:spLocks noGrp="1"/>
          </p:cNvSpPr>
          <p:nvPr>
            <p:ph sz="half" idx="2"/>
          </p:nvPr>
        </p:nvSpPr>
        <p:spPr>
          <a:xfrm>
            <a:off x="6252634" y="1510730"/>
            <a:ext cx="5376672" cy="4679462"/>
          </a:xfrm>
        </p:spPr>
        <p:txBody>
          <a:bodyPr/>
          <a:lstStyle/>
          <a:p>
            <a:r>
              <a:rPr lang="en-US" sz="2200" dirty="0"/>
              <a:t>Most patients (18/24) achieved </a:t>
            </a:r>
            <a:br>
              <a:rPr lang="en-US" sz="2200" dirty="0"/>
            </a:br>
            <a:r>
              <a:rPr lang="en-US" sz="2200" dirty="0"/>
              <a:t>MRD- CR, with most responses ongoing at time of analysis</a:t>
            </a:r>
          </a:p>
          <a:p>
            <a:pPr lvl="1"/>
            <a:r>
              <a:rPr lang="en-US" sz="2000" dirty="0"/>
              <a:t>2 achieved MRD+ CR</a:t>
            </a:r>
          </a:p>
          <a:p>
            <a:pPr lvl="1"/>
            <a:r>
              <a:rPr lang="en-US" sz="2000" dirty="0"/>
              <a:t>4 achieved MRD+ PR</a:t>
            </a:r>
          </a:p>
          <a:p>
            <a:pPr lvl="1"/>
            <a:r>
              <a:rPr lang="en-US" sz="2000" dirty="0"/>
              <a:t>2 cases of disease progression were observed, with 1 having previously achieved MRD- CR</a:t>
            </a:r>
          </a:p>
          <a:p>
            <a:r>
              <a:rPr lang="en-US" sz="2200" dirty="0"/>
              <a:t>Response was not associated </a:t>
            </a:r>
            <a:br>
              <a:rPr lang="en-US" sz="2200" dirty="0"/>
            </a:br>
            <a:r>
              <a:rPr lang="en-US" sz="2200" dirty="0"/>
              <a:t>with MIPI score, Ki-67 index, or </a:t>
            </a:r>
            <a:br>
              <a:rPr lang="en-US" sz="2200" dirty="0"/>
            </a:br>
            <a:r>
              <a:rPr lang="en-US" sz="2200" i="1" dirty="0"/>
              <a:t>TP53 </a:t>
            </a:r>
            <a:r>
              <a:rPr lang="en-US" sz="2200" dirty="0"/>
              <a:t>mutation status</a:t>
            </a:r>
          </a:p>
          <a:p>
            <a:r>
              <a:rPr lang="en-US" sz="2200" dirty="0"/>
              <a:t>1 death reported for patient with MRD- CR</a:t>
            </a:r>
          </a:p>
        </p:txBody>
      </p:sp>
      <p:sp>
        <p:nvSpPr>
          <p:cNvPr id="6" name="Text Box 15">
            <a:extLst>
              <a:ext uri="{FF2B5EF4-FFF2-40B4-BE49-F238E27FC236}">
                <a16:creationId xmlns:a16="http://schemas.microsoft.com/office/drawing/2014/main" id="{94DE76AB-FD53-333B-0DF8-BEE47D62F297}"/>
              </a:ext>
            </a:extLst>
          </p:cNvPr>
          <p:cNvSpPr txBox="1">
            <a:spLocks noChangeArrowheads="1"/>
          </p:cNvSpPr>
          <p:nvPr/>
        </p:nvSpPr>
        <p:spPr bwMode="auto">
          <a:xfrm>
            <a:off x="412751" y="6378029"/>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7152538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8AA56-E3CD-CC4A-4D8C-CED809CCCD88}"/>
              </a:ext>
            </a:extLst>
          </p:cNvPr>
          <p:cNvSpPr>
            <a:spLocks noGrp="1"/>
          </p:cNvSpPr>
          <p:nvPr>
            <p:ph type="title"/>
          </p:nvPr>
        </p:nvSpPr>
        <p:spPr/>
        <p:txBody>
          <a:bodyPr/>
          <a:lstStyle/>
          <a:p>
            <a:r>
              <a:rPr lang="en-US" dirty="0"/>
              <a:t>Acalabrutinib + LenR in Untreated MCL:</a:t>
            </a:r>
            <a:br>
              <a:rPr lang="en-US" dirty="0"/>
            </a:br>
            <a:r>
              <a:rPr lang="en-US" dirty="0"/>
              <a:t>Molecular Remission in Peripheral Blood</a:t>
            </a:r>
          </a:p>
        </p:txBody>
      </p:sp>
      <p:sp>
        <p:nvSpPr>
          <p:cNvPr id="5" name="Text Box 15">
            <a:extLst>
              <a:ext uri="{FF2B5EF4-FFF2-40B4-BE49-F238E27FC236}">
                <a16:creationId xmlns:a16="http://schemas.microsoft.com/office/drawing/2014/main" id="{AE55F17D-0ADF-3B39-126F-726BCE4CEBF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graphicFrame>
        <p:nvGraphicFramePr>
          <p:cNvPr id="7" name="Group 3">
            <a:extLst>
              <a:ext uri="{FF2B5EF4-FFF2-40B4-BE49-F238E27FC236}">
                <a16:creationId xmlns:a16="http://schemas.microsoft.com/office/drawing/2014/main" id="{5F153F1C-100F-8118-26CE-1FBB55A7063F}"/>
              </a:ext>
            </a:extLst>
          </p:cNvPr>
          <p:cNvGraphicFramePr>
            <a:graphicFrameLocks/>
          </p:cNvGraphicFramePr>
          <p:nvPr>
            <p:extLst>
              <p:ext uri="{D42A27DB-BD31-4B8C-83A1-F6EECF244321}">
                <p14:modId xmlns:p14="http://schemas.microsoft.com/office/powerpoint/2010/main" val="2740140988"/>
              </p:ext>
            </p:extLst>
          </p:nvPr>
        </p:nvGraphicFramePr>
        <p:xfrm>
          <a:off x="727076" y="1604963"/>
          <a:ext cx="10736267" cy="4084448"/>
        </p:xfrm>
        <a:graphic>
          <a:graphicData uri="http://schemas.openxmlformats.org/drawingml/2006/table">
            <a:tbl>
              <a:tblPr/>
              <a:tblGrid>
                <a:gridCol w="2892424">
                  <a:extLst>
                    <a:ext uri="{9D8B030D-6E8A-4147-A177-3AD203B41FA5}">
                      <a16:colId xmlns:a16="http://schemas.microsoft.com/office/drawing/2014/main" val="20000"/>
                    </a:ext>
                  </a:extLst>
                </a:gridCol>
                <a:gridCol w="1120549">
                  <a:extLst>
                    <a:ext uri="{9D8B030D-6E8A-4147-A177-3AD203B41FA5}">
                      <a16:colId xmlns:a16="http://schemas.microsoft.com/office/drawing/2014/main" val="20001"/>
                    </a:ext>
                  </a:extLst>
                </a:gridCol>
                <a:gridCol w="1120549">
                  <a:extLst>
                    <a:ext uri="{9D8B030D-6E8A-4147-A177-3AD203B41FA5}">
                      <a16:colId xmlns:a16="http://schemas.microsoft.com/office/drawing/2014/main" val="2108564672"/>
                    </a:ext>
                  </a:extLst>
                </a:gridCol>
                <a:gridCol w="1120549">
                  <a:extLst>
                    <a:ext uri="{9D8B030D-6E8A-4147-A177-3AD203B41FA5}">
                      <a16:colId xmlns:a16="http://schemas.microsoft.com/office/drawing/2014/main" val="20002"/>
                    </a:ext>
                  </a:extLst>
                </a:gridCol>
                <a:gridCol w="1120549">
                  <a:extLst>
                    <a:ext uri="{9D8B030D-6E8A-4147-A177-3AD203B41FA5}">
                      <a16:colId xmlns:a16="http://schemas.microsoft.com/office/drawing/2014/main" val="4223846244"/>
                    </a:ext>
                  </a:extLst>
                </a:gridCol>
                <a:gridCol w="1120549">
                  <a:extLst>
                    <a:ext uri="{9D8B030D-6E8A-4147-A177-3AD203B41FA5}">
                      <a16:colId xmlns:a16="http://schemas.microsoft.com/office/drawing/2014/main" val="2279947209"/>
                    </a:ext>
                  </a:extLst>
                </a:gridCol>
                <a:gridCol w="1120549">
                  <a:extLst>
                    <a:ext uri="{9D8B030D-6E8A-4147-A177-3AD203B41FA5}">
                      <a16:colId xmlns:a16="http://schemas.microsoft.com/office/drawing/2014/main" val="20003"/>
                    </a:ext>
                  </a:extLst>
                </a:gridCol>
                <a:gridCol w="1120549">
                  <a:extLst>
                    <a:ext uri="{9D8B030D-6E8A-4147-A177-3AD203B41FA5}">
                      <a16:colId xmlns:a16="http://schemas.microsoft.com/office/drawing/2014/main" val="854264631"/>
                    </a:ext>
                  </a:extLst>
                </a:gridCol>
              </a:tblGrid>
              <a:tr h="0">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MRD- in PB,* n (%)</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Induction</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E1471D"/>
                    </a:solidFill>
                  </a:tcPr>
                </a:tc>
                <a:tc gridSpan="5">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Maintenance</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solidFill>
                        <a:srgbClr val="FF0000"/>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3259519143"/>
                  </a:ext>
                </a:extLst>
              </a:tr>
              <a:tr h="0">
                <a:tc vMerge="1">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MRD- in PB,*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C6</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C12</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C16</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C24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C36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All patients</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24</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24</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21</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18</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12</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10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2"/>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MRD-</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 (50)</a:t>
                      </a:r>
                    </a:p>
                  </a:txBody>
                  <a:tcPr marL="121699" marR="121699" marT="45728" marB="45728" anchor="ctr" horzOverflow="overflow">
                    <a:lnL w="28575" cap="flat" cmpd="sng" algn="ctr">
                      <a:solidFill>
                        <a:schemeClr val="tx1"/>
                      </a:solid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 (67)</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 (76)</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 (72)</a:t>
                      </a:r>
                    </a:p>
                  </a:txBody>
                  <a:tcPr marL="121699" marR="121699"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 (83)</a:t>
                      </a:r>
                    </a:p>
                  </a:txBody>
                  <a:tcPr marL="121699" marR="121699" marT="45728" marB="45728" anchor="ctr"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(80)</a:t>
                      </a:r>
                    </a:p>
                  </a:txBody>
                  <a:tcPr marL="121699" marR="121699"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Patients with </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2000" b="0" i="0" u="none" strike="noStrike" cap="none" normalizeH="0" baseline="0" dirty="0">
                          <a:ln>
                            <a:noFill/>
                          </a:ln>
                          <a:solidFill>
                            <a:schemeClr val="bg2">
                              <a:lumMod val="10000"/>
                            </a:schemeClr>
                          </a:solidFill>
                          <a:effectLst/>
                          <a:latin typeface="Calibri" panose="020F0502020204030204" pitchFamily="34" charset="0"/>
                        </a:rPr>
                        <a:t> mutations</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6</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6</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5</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 =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 = 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004"/>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MRD-</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(50)</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5 (83)</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(75)</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 (50)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6348348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Patients with MRD response–adapted treatment de-escalation</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9</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9</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9</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n =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32573195"/>
                  </a:ext>
                </a:extLst>
              </a:tr>
              <a:tr h="0">
                <a:tc>
                  <a:txBody>
                    <a:bodyPr/>
                    <a:lstStyle/>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MRD-</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 (78)</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(89)</a:t>
                      </a:r>
                    </a:p>
                  </a:txBody>
                  <a:tcPr marL="121699" marR="121699"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 (89)</a:t>
                      </a:r>
                    </a:p>
                  </a:txBody>
                  <a:tcPr marL="121699" marR="121699"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7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4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251300457"/>
                  </a:ext>
                </a:extLst>
              </a:tr>
            </a:tbl>
          </a:graphicData>
        </a:graphic>
      </p:graphicFrame>
      <p:cxnSp>
        <p:nvCxnSpPr>
          <p:cNvPr id="11" name="Straight Arrow Connector 10">
            <a:extLst>
              <a:ext uri="{FF2B5EF4-FFF2-40B4-BE49-F238E27FC236}">
                <a16:creationId xmlns:a16="http://schemas.microsoft.com/office/drawing/2014/main" id="{B32A7FFE-5FCB-17ED-6D19-3642E75A476B}"/>
              </a:ext>
            </a:extLst>
          </p:cNvPr>
          <p:cNvCxnSpPr>
            <a:cxnSpLocks/>
          </p:cNvCxnSpPr>
          <p:nvPr/>
        </p:nvCxnSpPr>
        <p:spPr bwMode="auto">
          <a:xfrm>
            <a:off x="8161020" y="5232403"/>
            <a:ext cx="3302323" cy="0"/>
          </a:xfrm>
          <a:prstGeom prst="straightConnector1">
            <a:avLst/>
          </a:prstGeom>
          <a:noFill/>
          <a:ln w="28575" cap="flat" cmpd="sng" algn="ctr">
            <a:solidFill>
              <a:srgbClr val="FF0000"/>
            </a:solidFill>
            <a:prstDash val="solid"/>
            <a:round/>
            <a:headEnd type="none" w="med" len="med"/>
            <a:tailEnd type="triangle"/>
          </a:ln>
          <a:effectLst/>
        </p:spPr>
      </p:cxnSp>
      <p:sp>
        <p:nvSpPr>
          <p:cNvPr id="12" name="TextBox 11">
            <a:extLst>
              <a:ext uri="{FF2B5EF4-FFF2-40B4-BE49-F238E27FC236}">
                <a16:creationId xmlns:a16="http://schemas.microsoft.com/office/drawing/2014/main" id="{3B75CC79-CB51-870E-ECB5-D6B21D8F786B}"/>
              </a:ext>
            </a:extLst>
          </p:cNvPr>
          <p:cNvSpPr txBox="1"/>
          <p:nvPr/>
        </p:nvSpPr>
        <p:spPr bwMode="auto">
          <a:xfrm>
            <a:off x="8078040" y="4934507"/>
            <a:ext cx="14607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i="1" dirty="0">
                <a:solidFill>
                  <a:srgbClr val="FF0000"/>
                </a:solidFill>
                <a:latin typeface="Calibri" panose="020F0502020204030204" pitchFamily="34" charset="0"/>
              </a:rPr>
              <a:t>De-escalation</a:t>
            </a:r>
          </a:p>
        </p:txBody>
      </p:sp>
      <p:sp>
        <p:nvSpPr>
          <p:cNvPr id="14" name="Text Box 30">
            <a:extLst>
              <a:ext uri="{FF2B5EF4-FFF2-40B4-BE49-F238E27FC236}">
                <a16:creationId xmlns:a16="http://schemas.microsoft.com/office/drawing/2014/main" id="{0FDBD604-0177-DC43-471F-01DE46DF8FDC}"/>
              </a:ext>
            </a:extLst>
          </p:cNvPr>
          <p:cNvSpPr txBox="1">
            <a:spLocks noChangeArrowheads="1"/>
          </p:cNvSpPr>
          <p:nvPr/>
        </p:nvSpPr>
        <p:spPr bwMode="auto">
          <a:xfrm>
            <a:off x="727077" y="5700713"/>
            <a:ext cx="11069637" cy="305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488" tIns="44450" rIns="90488" bIns="44450">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35000"/>
              </a:spcBef>
              <a:spcAft>
                <a:spcPct val="25000"/>
              </a:spcAft>
              <a:buClr>
                <a:schemeClr val="folHlink"/>
              </a:buClr>
              <a:buFont typeface="Arial" panose="020B0604020202020204" pitchFamily="34" charset="0"/>
              <a:buNone/>
            </a:pPr>
            <a:r>
              <a:rPr lang="en-US" altLang="en-US" sz="1400" b="0" dirty="0">
                <a:solidFill>
                  <a:schemeClr val="bg1"/>
                </a:solidFill>
                <a:latin typeface="Calibri" panose="020F0502020204030204" pitchFamily="34" charset="0"/>
              </a:rPr>
              <a:t>*MRD clonoSEQ detection limit of &lt;1 x 10</a:t>
            </a:r>
            <a:r>
              <a:rPr lang="en-US" altLang="en-US" sz="1400" b="0" baseline="30000" dirty="0">
                <a:solidFill>
                  <a:schemeClr val="bg1"/>
                </a:solidFill>
                <a:latin typeface="Calibri" panose="020F0502020204030204" pitchFamily="34" charset="0"/>
              </a:rPr>
              <a:t>-6</a:t>
            </a:r>
            <a:r>
              <a:rPr lang="en-US" altLang="en-US" sz="1400" b="0" dirty="0">
                <a:solidFill>
                  <a:schemeClr val="bg1"/>
                </a:solidFill>
                <a:latin typeface="Calibri" panose="020F0502020204030204" pitchFamily="34" charset="0"/>
              </a:rPr>
              <a:t>.</a:t>
            </a:r>
          </a:p>
        </p:txBody>
      </p:sp>
    </p:spTree>
    <p:extLst>
      <p:ext uri="{BB962C8B-B14F-4D97-AF65-F5344CB8AC3E}">
        <p14:creationId xmlns:p14="http://schemas.microsoft.com/office/powerpoint/2010/main" val="344714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82716-8B17-90C9-63E6-82F8C5E14AA7}"/>
              </a:ext>
            </a:extLst>
          </p:cNvPr>
          <p:cNvSpPr>
            <a:spLocks noGrp="1"/>
          </p:cNvSpPr>
          <p:nvPr>
            <p:ph type="title"/>
          </p:nvPr>
        </p:nvSpPr>
        <p:spPr/>
        <p:txBody>
          <a:bodyPr/>
          <a:lstStyle/>
          <a:p>
            <a:r>
              <a:rPr lang="en-US" dirty="0"/>
              <a:t>Acalabrutinib + LenR in Untreated MCL: OS and PFS</a:t>
            </a:r>
          </a:p>
        </p:txBody>
      </p:sp>
      <p:sp>
        <p:nvSpPr>
          <p:cNvPr id="3" name="Content Placeholder 2">
            <a:extLst>
              <a:ext uri="{FF2B5EF4-FFF2-40B4-BE49-F238E27FC236}">
                <a16:creationId xmlns:a16="http://schemas.microsoft.com/office/drawing/2014/main" id="{EB2DF5E4-C1BA-FA82-87DD-F5F393DF92B5}"/>
              </a:ext>
            </a:extLst>
          </p:cNvPr>
          <p:cNvSpPr>
            <a:spLocks noGrp="1"/>
          </p:cNvSpPr>
          <p:nvPr>
            <p:ph idx="1"/>
          </p:nvPr>
        </p:nvSpPr>
        <p:spPr/>
        <p:txBody>
          <a:bodyPr/>
          <a:lstStyle/>
          <a:p>
            <a:r>
              <a:rPr lang="en-US" dirty="0"/>
              <a:t>2-yr OS rate was 100% (95% CI: 100%-100%)</a:t>
            </a:r>
          </a:p>
          <a:p>
            <a:r>
              <a:rPr lang="en-US" dirty="0"/>
              <a:t>2-yr PFS rate was 86.7% (95% CI: 69.5%-100%)</a:t>
            </a:r>
          </a:p>
          <a:p>
            <a:pPr lvl="1"/>
            <a:r>
              <a:rPr lang="en-US" dirty="0"/>
              <a:t>PFS was significantly worse in patients with mutated vs wild-type </a:t>
            </a:r>
            <a:r>
              <a:rPr lang="en-US" i="1" dirty="0"/>
              <a:t>TP53 </a:t>
            </a:r>
            <a:r>
              <a:rPr lang="en-US" dirty="0"/>
              <a:t>(log-rank </a:t>
            </a:r>
            <a:r>
              <a:rPr lang="en-US" i="1" dirty="0"/>
              <a:t>P </a:t>
            </a:r>
            <a:r>
              <a:rPr lang="en-US" dirty="0"/>
              <a:t>= .0023)</a:t>
            </a:r>
          </a:p>
          <a:p>
            <a:pPr lvl="1"/>
            <a:r>
              <a:rPr lang="en-US" dirty="0"/>
              <a:t>No significant differences in PFS observed by MIPI (log-rank </a:t>
            </a:r>
            <a:r>
              <a:rPr lang="en-US" i="1" dirty="0"/>
              <a:t>P </a:t>
            </a:r>
            <a:r>
              <a:rPr lang="en-US" dirty="0"/>
              <a:t>= .38) or </a:t>
            </a:r>
            <a:br>
              <a:rPr lang="en-US" dirty="0"/>
            </a:br>
            <a:r>
              <a:rPr lang="en-US" dirty="0"/>
              <a:t>Ki-67 index (≥ vs &lt;30%; </a:t>
            </a:r>
            <a:r>
              <a:rPr lang="en-US" i="1" dirty="0"/>
              <a:t>P </a:t>
            </a:r>
            <a:r>
              <a:rPr lang="en-US" dirty="0"/>
              <a:t>= .46)</a:t>
            </a:r>
          </a:p>
        </p:txBody>
      </p:sp>
      <p:sp>
        <p:nvSpPr>
          <p:cNvPr id="4" name="Text Box 15">
            <a:extLst>
              <a:ext uri="{FF2B5EF4-FFF2-40B4-BE49-F238E27FC236}">
                <a16:creationId xmlns:a16="http://schemas.microsoft.com/office/drawing/2014/main" id="{59707FBB-8075-60F8-B096-BFAF447797A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198180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pPr eaLnBrk="1" hangingPunct="1"/>
            <a:r>
              <a:rPr lang="en-US" dirty="0"/>
              <a:t>Acalabrutinib + LenR in Untreated MCL: </a:t>
            </a:r>
            <a:br>
              <a:rPr lang="en-US" dirty="0"/>
            </a:br>
            <a:r>
              <a:rPr lang="en-US" dirty="0"/>
              <a:t>Hematologic and Infectious Adverse Events</a:t>
            </a:r>
            <a:endParaRPr lang="en-US" altLang="en-US" dirty="0"/>
          </a:p>
        </p:txBody>
      </p:sp>
      <p:sp>
        <p:nvSpPr>
          <p:cNvPr id="8" name="Content Placeholder 7">
            <a:extLst>
              <a:ext uri="{FF2B5EF4-FFF2-40B4-BE49-F238E27FC236}">
                <a16:creationId xmlns:a16="http://schemas.microsoft.com/office/drawing/2014/main" id="{A114598C-4B3B-42D1-3315-AFB0D2214852}"/>
              </a:ext>
            </a:extLst>
          </p:cNvPr>
          <p:cNvSpPr>
            <a:spLocks noGrp="1"/>
          </p:cNvSpPr>
          <p:nvPr>
            <p:ph sz="half" idx="2"/>
          </p:nvPr>
        </p:nvSpPr>
        <p:spPr/>
        <p:txBody>
          <a:bodyPr/>
          <a:lstStyle/>
          <a:p>
            <a:r>
              <a:rPr lang="en-US" sz="2400" dirty="0"/>
              <a:t>Regimen generally well tolerated with no new safety signals identified</a:t>
            </a:r>
          </a:p>
          <a:p>
            <a:r>
              <a:rPr lang="en-US" sz="2400" dirty="0"/>
              <a:t>No febrile neutropenia observed</a:t>
            </a:r>
          </a:p>
          <a:p>
            <a:r>
              <a:rPr lang="en-US" sz="2400" dirty="0"/>
              <a:t>Start of maintenance coincided with COVID-19 omicron wave in New York City region</a:t>
            </a:r>
          </a:p>
          <a:p>
            <a:r>
              <a:rPr lang="en-US" sz="2400" dirty="0"/>
              <a:t>All patients with COVID-19 recovered with supportive care</a:t>
            </a:r>
          </a:p>
          <a:p>
            <a:endParaRPr lang="en-US" sz="2400" dirty="0"/>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2598700097"/>
              </p:ext>
            </p:extLst>
          </p:nvPr>
        </p:nvGraphicFramePr>
        <p:xfrm>
          <a:off x="757431" y="1610437"/>
          <a:ext cx="5376669" cy="4480784"/>
        </p:xfrm>
        <a:graphic>
          <a:graphicData uri="http://schemas.openxmlformats.org/drawingml/2006/table">
            <a:tbl>
              <a:tblPr/>
              <a:tblGrid>
                <a:gridCol w="1823621">
                  <a:extLst>
                    <a:ext uri="{9D8B030D-6E8A-4147-A177-3AD203B41FA5}">
                      <a16:colId xmlns:a16="http://schemas.microsoft.com/office/drawing/2014/main" val="20000"/>
                    </a:ext>
                  </a:extLst>
                </a:gridCol>
                <a:gridCol w="888262">
                  <a:extLst>
                    <a:ext uri="{9D8B030D-6E8A-4147-A177-3AD203B41FA5}">
                      <a16:colId xmlns:a16="http://schemas.microsoft.com/office/drawing/2014/main" val="20001"/>
                    </a:ext>
                  </a:extLst>
                </a:gridCol>
                <a:gridCol w="888262">
                  <a:extLst>
                    <a:ext uri="{9D8B030D-6E8A-4147-A177-3AD203B41FA5}">
                      <a16:colId xmlns:a16="http://schemas.microsoft.com/office/drawing/2014/main" val="1026550355"/>
                    </a:ext>
                  </a:extLst>
                </a:gridCol>
                <a:gridCol w="888262">
                  <a:extLst>
                    <a:ext uri="{9D8B030D-6E8A-4147-A177-3AD203B41FA5}">
                      <a16:colId xmlns:a16="http://schemas.microsoft.com/office/drawing/2014/main" val="4069657791"/>
                    </a:ext>
                  </a:extLst>
                </a:gridCol>
                <a:gridCol w="888262">
                  <a:extLst>
                    <a:ext uri="{9D8B030D-6E8A-4147-A177-3AD203B41FA5}">
                      <a16:colId xmlns:a16="http://schemas.microsoft.com/office/drawing/2014/main" val="3231440769"/>
                    </a:ext>
                  </a:extLst>
                </a:gridCol>
              </a:tblGrid>
              <a:tr h="27432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AE, %</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Induction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Maintenance </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74320">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754418555"/>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Hematologic</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10001"/>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36104359"/>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09869285"/>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Infectious</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1"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40000"/>
                        <a:lumOff val="60000"/>
                      </a:schemeClr>
                    </a:solidFill>
                  </a:tcPr>
                </a:tc>
                <a:extLst>
                  <a:ext uri="{0D108BD9-81ED-4DB2-BD59-A6C34878D82A}">
                    <a16:rowId xmlns:a16="http://schemas.microsoft.com/office/drawing/2014/main" val="242045573"/>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URI</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1993280488"/>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UTI</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05794584"/>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Sinusitis</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721266963"/>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Cellulitis</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05075703"/>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Zoster reactivation</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437308378"/>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3236985"/>
                  </a:ext>
                </a:extLst>
              </a:tr>
              <a:tr h="2743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COVID-19</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35534526"/>
                  </a:ext>
                </a:extLst>
              </a:tr>
            </a:tbl>
          </a:graphicData>
        </a:graphic>
      </p:graphicFrame>
      <p:sp>
        <p:nvSpPr>
          <p:cNvPr id="3" name="Text Box 15">
            <a:extLst>
              <a:ext uri="{FF2B5EF4-FFF2-40B4-BE49-F238E27FC236}">
                <a16:creationId xmlns:a16="http://schemas.microsoft.com/office/drawing/2014/main" id="{480765EE-C057-67E6-8941-8BAB4D3C885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6539528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733F22C4-763B-49A7-9CF7-DAEC5F28A5BE}"/>
              </a:ext>
            </a:extLst>
          </p:cNvPr>
          <p:cNvSpPr>
            <a:spLocks noGrp="1" noChangeArrowheads="1"/>
          </p:cNvSpPr>
          <p:nvPr>
            <p:ph type="title"/>
          </p:nvPr>
        </p:nvSpPr>
        <p:spPr/>
        <p:txBody>
          <a:bodyPr/>
          <a:lstStyle/>
          <a:p>
            <a:r>
              <a:rPr lang="en-US" dirty="0"/>
              <a:t>Acalabrutinib + LenR in Untreated MCL: </a:t>
            </a:r>
            <a:br>
              <a:rPr lang="en-US" dirty="0"/>
            </a:br>
            <a:r>
              <a:rPr lang="en-US" dirty="0"/>
              <a:t>Nonhematologic Adverse Events</a:t>
            </a:r>
            <a:endParaRPr lang="en-US" altLang="en-US" dirty="0"/>
          </a:p>
        </p:txBody>
      </p:sp>
      <p:sp>
        <p:nvSpPr>
          <p:cNvPr id="13" name="Content Placeholder 12">
            <a:extLst>
              <a:ext uri="{FF2B5EF4-FFF2-40B4-BE49-F238E27FC236}">
                <a16:creationId xmlns:a16="http://schemas.microsoft.com/office/drawing/2014/main" id="{A885D1BD-DCF3-13C0-6E52-1F1D92980966}"/>
              </a:ext>
            </a:extLst>
          </p:cNvPr>
          <p:cNvSpPr>
            <a:spLocks noGrp="1"/>
          </p:cNvSpPr>
          <p:nvPr>
            <p:ph sz="half" idx="1"/>
          </p:nvPr>
        </p:nvSpPr>
        <p:spPr>
          <a:xfrm>
            <a:off x="601820" y="5384800"/>
            <a:ext cx="5309278" cy="804668"/>
          </a:xfrm>
        </p:spPr>
        <p:txBody>
          <a:bodyPr/>
          <a:lstStyle/>
          <a:p>
            <a:r>
              <a:rPr lang="en-US" sz="2000" dirty="0"/>
              <a:t>n = 4 secondary malignancies observed </a:t>
            </a:r>
            <a:br>
              <a:rPr lang="en-US" sz="2000" dirty="0"/>
            </a:br>
            <a:r>
              <a:rPr lang="en-US" sz="2000" dirty="0"/>
              <a:t>(renal cell carcinoma requiring removal, n = 1; nonmelanomatous skin cancer, n = 3)</a:t>
            </a:r>
          </a:p>
        </p:txBody>
      </p:sp>
      <p:sp>
        <p:nvSpPr>
          <p:cNvPr id="14" name="Content Placeholder 13">
            <a:extLst>
              <a:ext uri="{FF2B5EF4-FFF2-40B4-BE49-F238E27FC236}">
                <a16:creationId xmlns:a16="http://schemas.microsoft.com/office/drawing/2014/main" id="{442BD36C-1548-4320-D22D-34B421CE14C4}"/>
              </a:ext>
            </a:extLst>
          </p:cNvPr>
          <p:cNvSpPr>
            <a:spLocks noGrp="1"/>
          </p:cNvSpPr>
          <p:nvPr>
            <p:ph sz="half" idx="2"/>
          </p:nvPr>
        </p:nvSpPr>
        <p:spPr>
          <a:xfrm>
            <a:off x="6252634" y="5385398"/>
            <a:ext cx="5229570" cy="804793"/>
          </a:xfrm>
        </p:spPr>
        <p:txBody>
          <a:bodyPr/>
          <a:lstStyle/>
          <a:p>
            <a:r>
              <a:rPr lang="en-US" sz="2000" dirty="0"/>
              <a:t>GI and fever events during maintenance generally coincided with COVID-19 infections</a:t>
            </a:r>
          </a:p>
        </p:txBody>
      </p:sp>
      <p:graphicFrame>
        <p:nvGraphicFramePr>
          <p:cNvPr id="46112" name="Group 32">
            <a:extLst>
              <a:ext uri="{FF2B5EF4-FFF2-40B4-BE49-F238E27FC236}">
                <a16:creationId xmlns:a16="http://schemas.microsoft.com/office/drawing/2014/main" id="{D7C5433A-81C8-4628-823D-0376ECD29BDF}"/>
              </a:ext>
            </a:extLst>
          </p:cNvPr>
          <p:cNvGraphicFramePr>
            <a:graphicFrameLocks noGrp="1"/>
          </p:cNvGraphicFramePr>
          <p:nvPr>
            <p:extLst>
              <p:ext uri="{D42A27DB-BD31-4B8C-83A1-F6EECF244321}">
                <p14:modId xmlns:p14="http://schemas.microsoft.com/office/powerpoint/2010/main" val="495044065"/>
              </p:ext>
            </p:extLst>
          </p:nvPr>
        </p:nvGraphicFramePr>
        <p:xfrm>
          <a:off x="719138" y="1610437"/>
          <a:ext cx="5376670" cy="3596800"/>
        </p:xfrm>
        <a:graphic>
          <a:graphicData uri="http://schemas.openxmlformats.org/drawingml/2006/table">
            <a:tbl>
              <a:tblPr/>
              <a:tblGrid>
                <a:gridCol w="1787526">
                  <a:extLst>
                    <a:ext uri="{9D8B030D-6E8A-4147-A177-3AD203B41FA5}">
                      <a16:colId xmlns:a16="http://schemas.microsoft.com/office/drawing/2014/main" val="20000"/>
                    </a:ext>
                  </a:extLst>
                </a:gridCol>
                <a:gridCol w="897286">
                  <a:extLst>
                    <a:ext uri="{9D8B030D-6E8A-4147-A177-3AD203B41FA5}">
                      <a16:colId xmlns:a16="http://schemas.microsoft.com/office/drawing/2014/main" val="20001"/>
                    </a:ext>
                  </a:extLst>
                </a:gridCol>
                <a:gridCol w="897286">
                  <a:extLst>
                    <a:ext uri="{9D8B030D-6E8A-4147-A177-3AD203B41FA5}">
                      <a16:colId xmlns:a16="http://schemas.microsoft.com/office/drawing/2014/main" val="1026550355"/>
                    </a:ext>
                  </a:extLst>
                </a:gridCol>
                <a:gridCol w="897286">
                  <a:extLst>
                    <a:ext uri="{9D8B030D-6E8A-4147-A177-3AD203B41FA5}">
                      <a16:colId xmlns:a16="http://schemas.microsoft.com/office/drawing/2014/main" val="4069657791"/>
                    </a:ext>
                  </a:extLst>
                </a:gridCol>
                <a:gridCol w="897286">
                  <a:extLst>
                    <a:ext uri="{9D8B030D-6E8A-4147-A177-3AD203B41FA5}">
                      <a16:colId xmlns:a16="http://schemas.microsoft.com/office/drawing/2014/main" val="3231440769"/>
                    </a:ext>
                  </a:extLst>
                </a:gridCol>
              </a:tblGrid>
              <a:tr h="33832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 %</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Induction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Maintenance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2647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 ≥3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Any Gr</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754418555"/>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Rash</a:t>
                      </a:r>
                    </a:p>
                  </a:txBody>
                  <a:tcPr marL="121881" marR="121881" marT="45728" marB="45728"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Fatigue</a:t>
                      </a:r>
                    </a:p>
                  </a:txBody>
                  <a:tcPr marL="121881" marR="121881" marT="45728" marB="45728" horzOverflow="overflow">
                    <a:lnL w="28575"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63</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36104359"/>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Headache</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58</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547042023"/>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Infusion reaction</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46</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82833296"/>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42</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61020006"/>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Nausea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747398276"/>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Dyspnea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08846701"/>
                  </a:ext>
                </a:extLst>
              </a:tr>
            </a:tbl>
          </a:graphicData>
        </a:graphic>
      </p:graphicFrame>
      <p:sp>
        <p:nvSpPr>
          <p:cNvPr id="3" name="Text Box 15">
            <a:extLst>
              <a:ext uri="{FF2B5EF4-FFF2-40B4-BE49-F238E27FC236}">
                <a16:creationId xmlns:a16="http://schemas.microsoft.com/office/drawing/2014/main" id="{480765EE-C057-67E6-8941-8BAB4D3C885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graphicFrame>
        <p:nvGraphicFramePr>
          <p:cNvPr id="4" name="Group 32">
            <a:extLst>
              <a:ext uri="{FF2B5EF4-FFF2-40B4-BE49-F238E27FC236}">
                <a16:creationId xmlns:a16="http://schemas.microsoft.com/office/drawing/2014/main" id="{532B8118-A61A-B513-9E6D-182D80FD4FAE}"/>
              </a:ext>
            </a:extLst>
          </p:cNvPr>
          <p:cNvGraphicFramePr>
            <a:graphicFrameLocks noGrp="1"/>
          </p:cNvGraphicFramePr>
          <p:nvPr>
            <p:extLst>
              <p:ext uri="{D42A27DB-BD31-4B8C-83A1-F6EECF244321}">
                <p14:modId xmlns:p14="http://schemas.microsoft.com/office/powerpoint/2010/main" val="1033571539"/>
              </p:ext>
            </p:extLst>
          </p:nvPr>
        </p:nvGraphicFramePr>
        <p:xfrm>
          <a:off x="6384926" y="1599551"/>
          <a:ext cx="5376670" cy="3261504"/>
        </p:xfrm>
        <a:graphic>
          <a:graphicData uri="http://schemas.openxmlformats.org/drawingml/2006/table">
            <a:tbl>
              <a:tblPr/>
              <a:tblGrid>
                <a:gridCol w="1787526">
                  <a:extLst>
                    <a:ext uri="{9D8B030D-6E8A-4147-A177-3AD203B41FA5}">
                      <a16:colId xmlns:a16="http://schemas.microsoft.com/office/drawing/2014/main" val="20000"/>
                    </a:ext>
                  </a:extLst>
                </a:gridCol>
                <a:gridCol w="897286">
                  <a:extLst>
                    <a:ext uri="{9D8B030D-6E8A-4147-A177-3AD203B41FA5}">
                      <a16:colId xmlns:a16="http://schemas.microsoft.com/office/drawing/2014/main" val="20001"/>
                    </a:ext>
                  </a:extLst>
                </a:gridCol>
                <a:gridCol w="897286">
                  <a:extLst>
                    <a:ext uri="{9D8B030D-6E8A-4147-A177-3AD203B41FA5}">
                      <a16:colId xmlns:a16="http://schemas.microsoft.com/office/drawing/2014/main" val="1026550355"/>
                    </a:ext>
                  </a:extLst>
                </a:gridCol>
                <a:gridCol w="897286">
                  <a:extLst>
                    <a:ext uri="{9D8B030D-6E8A-4147-A177-3AD203B41FA5}">
                      <a16:colId xmlns:a16="http://schemas.microsoft.com/office/drawing/2014/main" val="4069657791"/>
                    </a:ext>
                  </a:extLst>
                </a:gridCol>
                <a:gridCol w="897286">
                  <a:extLst>
                    <a:ext uri="{9D8B030D-6E8A-4147-A177-3AD203B41FA5}">
                      <a16:colId xmlns:a16="http://schemas.microsoft.com/office/drawing/2014/main" val="3231440769"/>
                    </a:ext>
                  </a:extLst>
                </a:gridCol>
              </a:tblGrid>
              <a:tr h="338328">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AE, %</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Induction </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24)</a:t>
                      </a:r>
                    </a:p>
                  </a:txBody>
                  <a:tcPr marL="121881" marR="121881" marT="45728" marB="45728" anchor="ct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Maintenance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26472">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 ≥3</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Any Gr</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 ≥3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754418555"/>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Abdominal pain</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84197710"/>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Fever</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563392614"/>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Arthralgia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11658277"/>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Myalgia</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33123577"/>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Easy bruisability</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898493943"/>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Cough</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3186727"/>
                  </a:ext>
                </a:extLst>
              </a:tr>
              <a:tr h="30175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Tumor flare</a:t>
                      </a:r>
                    </a:p>
                  </a:txBody>
                  <a:tcPr marL="121881" marR="121881" marT="45728" marB="45728"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28575"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46888887"/>
                  </a:ext>
                </a:extLst>
              </a:tr>
            </a:tbl>
          </a:graphicData>
        </a:graphic>
      </p:graphicFrame>
    </p:spTree>
    <p:extLst>
      <p:ext uri="{BB962C8B-B14F-4D97-AF65-F5344CB8AC3E}">
        <p14:creationId xmlns:p14="http://schemas.microsoft.com/office/powerpoint/2010/main" val="40694642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Acalabrutinib + LenR in Untreated MCL: </a:t>
            </a:r>
            <a:br>
              <a:rPr lang="en-US" dirty="0"/>
            </a:br>
            <a:r>
              <a:rPr lang="en-US" dirty="0"/>
              <a:t>Investigators’ Conclusions</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200" dirty="0"/>
              <a:t>In this current analysis of a phase II trial, frontline treatment with triple biologic combination of acalabrutinib + LenR in MCL was associated with high rates of response </a:t>
            </a:r>
            <a:br>
              <a:rPr lang="en-US" altLang="en-US" sz="2200" dirty="0"/>
            </a:br>
            <a:r>
              <a:rPr lang="en-US" altLang="en-US" sz="2200" dirty="0"/>
              <a:t>and molecular remission</a:t>
            </a:r>
          </a:p>
          <a:p>
            <a:pPr lvl="1"/>
            <a:r>
              <a:rPr lang="en-US" altLang="en-US" sz="2000" dirty="0"/>
              <a:t>18/24 patients achieved MRD- CR</a:t>
            </a:r>
          </a:p>
          <a:p>
            <a:pPr lvl="1"/>
            <a:r>
              <a:rPr lang="en-US" altLang="en-US" sz="2000" dirty="0"/>
              <a:t>Responses observed in subgroup with </a:t>
            </a:r>
            <a:r>
              <a:rPr lang="en-US" altLang="en-US" sz="2000" i="1" dirty="0"/>
              <a:t>TP53 </a:t>
            </a:r>
            <a:r>
              <a:rPr lang="en-US" altLang="en-US" sz="2000" dirty="0"/>
              <a:t>mutations</a:t>
            </a:r>
          </a:p>
          <a:p>
            <a:r>
              <a:rPr lang="en-US" altLang="en-US" sz="2200" i="1" dirty="0"/>
              <a:t>TP53 </a:t>
            </a:r>
            <a:r>
              <a:rPr lang="en-US" altLang="en-US" sz="2200" dirty="0"/>
              <a:t>mutations may be associated with increased risk of POD after an initial response</a:t>
            </a:r>
          </a:p>
          <a:p>
            <a:r>
              <a:rPr lang="en-US" altLang="en-US" sz="2200" dirty="0"/>
              <a:t>Acalabrutinib + LenR was well tolerated</a:t>
            </a:r>
          </a:p>
          <a:p>
            <a:r>
              <a:rPr lang="en-US" altLang="en-US" sz="2200" dirty="0"/>
              <a:t>Investigators concluded that real-time analysis of MRD enables response-adapted </a:t>
            </a:r>
            <a:br>
              <a:rPr lang="en-US" altLang="en-US" sz="2200" dirty="0"/>
            </a:br>
            <a:r>
              <a:rPr lang="en-US" altLang="en-US" sz="2200" dirty="0"/>
              <a:t>de-escalation during maintenance to decrease risk of toxicity and should be further studied</a:t>
            </a:r>
          </a:p>
          <a:p>
            <a:r>
              <a:rPr lang="en-US" altLang="en-US" sz="2200" dirty="0"/>
              <a:t>Expansion cohort of acalabrutinib, lenalidomide, and obinutuzumab being launched (NCT03863184)</a:t>
            </a:r>
          </a:p>
        </p:txBody>
      </p:sp>
      <p:sp>
        <p:nvSpPr>
          <p:cNvPr id="3" name="Text Box 15">
            <a:extLst>
              <a:ext uri="{FF2B5EF4-FFF2-40B4-BE49-F238E27FC236}">
                <a16:creationId xmlns:a16="http://schemas.microsoft.com/office/drawing/2014/main" id="{256CE416-BC49-397A-FFE4-F5368F4EE6C2}"/>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Ruan. ASH 2022. Abstr 73.</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56M7VY3CDVN5-1008189266-2</_dlc_DocId>
    <_dlc_DocIdUrl xmlns="d54cbe69-32bd-412a-b004-9152f949605e">
      <Url>https://intranet.clinicaloptions.com/mews/oncology/ONC_2022_ASH_CF_(5667)/LYMPH/_layouts/15/DocIdRedir.aspx?ID=56M7VY3CDVN5-1008189266-2</Url>
      <Description>56M7VY3CDVN5-1008189266-2</Description>
    </_dlc_DocIdUrl>
    <Document_x0020_Category xmlns="794f6a5d-f697-4006-9bd9-7d1c2658fa7a">Conference Capsule Slides</Document_x0020_Category>
  </documentManagement>
</p:properti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5.xml><?xml version="1.0" encoding="utf-8"?>
<ct:contentTypeSchema xmlns:ct="http://schemas.microsoft.com/office/2006/metadata/contentType" xmlns:ma="http://schemas.microsoft.com/office/2006/metadata/properties/metaAttributes" ct:_="" ma:_="" ma:contentTypeName="Document" ma:contentTypeID="0x0101006F3ECA5D3D39FF44B7D23B2FAA03FF3D" ma:contentTypeVersion="1" ma:contentTypeDescription="Create a new document." ma:contentTypeScope="" ma:versionID="0cb898f8251ac0e80e540d821fe060a2">
  <xsd:schema xmlns:xsd="http://www.w3.org/2001/XMLSchema" xmlns:xs="http://www.w3.org/2001/XMLSchema" xmlns:p="http://schemas.microsoft.com/office/2006/metadata/properties" xmlns:ns2="d54cbe69-32bd-412a-b004-9152f949605e" xmlns:ns3="794f6a5d-f697-4006-9bd9-7d1c2658fa7a" targetNamespace="http://schemas.microsoft.com/office/2006/metadata/properties" ma:root="true" ma:fieldsID="38f1d23e5da3ce1e9067b07e68355bb1" ns2:_="" ns3:_="">
    <xsd:import namespace="d54cbe69-32bd-412a-b004-9152f949605e"/>
    <xsd:import namespace="794f6a5d-f697-4006-9bd9-7d1c2658fa7a"/>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94f6a5d-f697-4006-9bd9-7d1c2658fa7a"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5BA55BC3-5A03-47C2-8EC3-D964C3B5E779}">
  <ds:schemaRefs>
    <ds:schemaRef ds:uri="d54cbe69-32bd-412a-b004-9152f949605e"/>
    <ds:schemaRef ds:uri="http://schemas.microsoft.com/office/infopath/2007/PartnerControls"/>
    <ds:schemaRef ds:uri="http://schemas.openxmlformats.org/package/2006/metadata/core-properties"/>
    <ds:schemaRef ds:uri="http://purl.org/dc/terms/"/>
    <ds:schemaRef ds:uri="http://www.w3.org/XML/1998/namespace"/>
    <ds:schemaRef ds:uri="http://schemas.microsoft.com/office/2006/documentManagement/types"/>
    <ds:schemaRef ds:uri="http://purl.org/dc/elements/1.1/"/>
    <ds:schemaRef ds:uri="794f6a5d-f697-4006-9bd9-7d1c2658fa7a"/>
    <ds:schemaRef ds:uri="http://schemas.microsoft.com/office/2006/metadata/properties"/>
    <ds:schemaRef ds:uri="http://purl.org/dc/dcmitype/"/>
  </ds:schemaRefs>
</ds:datastoreItem>
</file>

<file path=customXml/itemProps4.xml><?xml version="1.0" encoding="utf-8"?>
<ds:datastoreItem xmlns:ds="http://schemas.openxmlformats.org/officeDocument/2006/customXml" ds:itemID="{7CB9A37D-DDD4-438A-A0AF-411FF8A85DD4}">
  <ds:schemaRefs>
    <ds:schemaRef ds:uri="http://schemas.microsoft.com/sharepoint/events"/>
  </ds:schemaRefs>
</ds:datastoreItem>
</file>

<file path=customXml/itemProps5.xml><?xml version="1.0" encoding="utf-8"?>
<ds:datastoreItem xmlns:ds="http://schemas.openxmlformats.org/officeDocument/2006/customXml" ds:itemID="{4F38CC46-55D9-4787-81E3-ACDBEF8212C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94f6a5d-f697-4006-9bd9-7d1c2658fa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1551</TotalTime>
  <Words>2091</Words>
  <Application>Microsoft Office PowerPoint</Application>
  <PresentationFormat>Widescreen</PresentationFormat>
  <Paragraphs>370</Paragraphs>
  <Slides>12</Slides>
  <Notes>12</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12</vt:i4>
      </vt:variant>
    </vt:vector>
  </HeadingPairs>
  <TitlesOfParts>
    <vt:vector size="18" baseType="lpstr">
      <vt:lpstr>Arial</vt:lpstr>
      <vt:lpstr>Calibri</vt:lpstr>
      <vt:lpstr>Times</vt:lpstr>
      <vt:lpstr>Wingdings</vt:lpstr>
      <vt:lpstr>2022_CCO_Template</vt:lpstr>
      <vt:lpstr>4_2017_HTAA_Diabetes</vt:lpstr>
      <vt:lpstr>Acalabrutinib + Lenalidomide and  Rituximab With MRD Monitoring in  Previously Untreated Mantle Cell Lymphoma</vt:lpstr>
      <vt:lpstr>About These Slides</vt:lpstr>
      <vt:lpstr>Acalabrutinib + LenR in Untreated MCL: Background</vt:lpstr>
      <vt:lpstr>Acalabrutinib + LenR in Untreated MCL: Study Design</vt:lpstr>
      <vt:lpstr>Acalabrutinib + LenR in Untreated MCL:  Baseline Characteristics</vt:lpstr>
      <vt:lpstr>Acalabrutinib + LenR in Untreated MCL: Response</vt:lpstr>
      <vt:lpstr>Acalabrutinib + LenR in Untreated MCL: Molecular Remission in Peripheral Blood</vt:lpstr>
      <vt:lpstr>Acalabrutinib + LenR in Untreated MCL: OS and PFS</vt:lpstr>
      <vt:lpstr>Acalabrutinib + LenR in Untreated MCL:  Hematologic and Infectious Adverse Events</vt:lpstr>
      <vt:lpstr>Acalabrutinib + LenR in Untreated MCL:  Nonhematologic Adverse Events</vt:lpstr>
      <vt:lpstr>Acalabrutinib + LenR in Untreated MCL:  Investigators’ Conclusions</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Acalabrutinib + Lenalidomide and Rituximab With MRD Monitoring in Previously Untreated Mantle Cell Lymphoma</dc:title>
  <dc:creator>Preferred User</dc:creator>
  <cp:lastModifiedBy>Natalia Kolenko</cp:lastModifiedBy>
  <cp:revision>70</cp:revision>
  <cp:lastPrinted>2016-09-26T20:21:49Z</cp:lastPrinted>
  <dcterms:created xsi:type="dcterms:W3CDTF">2005-05-27T15:08:01Z</dcterms:created>
  <dcterms:modified xsi:type="dcterms:W3CDTF">2022-12-16T19:42:25Z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ff6acc16-78c1-4882-91ce-a3c0a397bf0b</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0x0101006F3ECA5D3D39FF44B7D23B2FAA03FF3D</vt:lpwstr>
  </property>
  <property fmtid="{D5CDD505-2E9C-101B-9397-08002B2CF9AE}" pid="9" name="MediaServiceImageTags">
    <vt:lpwstr/>
  </property>
</Properties>
</file>