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9"/>
  </p:notesMasterIdLst>
  <p:handoutMasterIdLst>
    <p:handoutMasterId r:id="rId20"/>
  </p:handoutMasterIdLst>
  <p:sldIdLst>
    <p:sldId id="321" r:id="rId7"/>
    <p:sldId id="573" r:id="rId8"/>
    <p:sldId id="559" r:id="rId9"/>
    <p:sldId id="558" r:id="rId10"/>
    <p:sldId id="560" r:id="rId11"/>
    <p:sldId id="561" r:id="rId12"/>
    <p:sldId id="566" r:id="rId13"/>
    <p:sldId id="567" r:id="rId14"/>
    <p:sldId id="569" r:id="rId15"/>
    <p:sldId id="565" r:id="rId16"/>
    <p:sldId id="568" r:id="rId17"/>
    <p:sldId id="572"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8"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Jacqueline Meredith" initials="JM" lastIdx="21" clrIdx="15">
    <p:extLst>
      <p:ext uri="{19B8F6BF-5375-455C-9EA6-DF929625EA0E}">
        <p15:presenceInfo xmlns:p15="http://schemas.microsoft.com/office/powerpoint/2012/main" userId="S::jmeredith@clinicaloptions.com::3663af5e-f64d-4686-a257-22a51d9ef505" providerId="AD"/>
      </p:ext>
    </p:extLst>
  </p:cmAuthor>
  <p:cmAuthor id="17" name="Vanessa Carter" initials="VC" lastIdx="14" clrIdx="16">
    <p:extLst>
      <p:ext uri="{19B8F6BF-5375-455C-9EA6-DF929625EA0E}">
        <p15:presenceInfo xmlns:p15="http://schemas.microsoft.com/office/powerpoint/2012/main" userId="S::vcarter@clinicaloptions.com::9ce73b1e-6b1e-4cab-b34f-91637f33dd50" providerId="AD"/>
      </p:ext>
    </p:extLst>
  </p:cmAuthor>
  <p:cmAuthor id="18" name="kbrandt@clinicaloptions.com" initials="k" lastIdx="15" clrIdx="17">
    <p:extLst>
      <p:ext uri="{19B8F6BF-5375-455C-9EA6-DF929625EA0E}">
        <p15:presenceInfo xmlns:p15="http://schemas.microsoft.com/office/powerpoint/2012/main" userId="kbrandt@clinicaloptions.com" providerId="None"/>
      </p:ext>
    </p:extLst>
  </p:cmAuthor>
  <p:cmAuthor id="19" name="CLINICALOPTIONS\tquill" initials="C" lastIdx="2" clrIdx="18">
    <p:extLst>
      <p:ext uri="{19B8F6BF-5375-455C-9EA6-DF929625EA0E}">
        <p15:presenceInfo xmlns:p15="http://schemas.microsoft.com/office/powerpoint/2012/main" userId="CLINICALOPTIONS\tquill" providerId="None"/>
      </p:ext>
    </p:extLst>
  </p:cmAuthor>
  <p:cmAuthor id="20" name="Christy Seals" initials="CS" lastIdx="1" clrIdx="19">
    <p:extLst>
      <p:ext uri="{19B8F6BF-5375-455C-9EA6-DF929625EA0E}">
        <p15:presenceInfo xmlns:p15="http://schemas.microsoft.com/office/powerpoint/2012/main" userId="S::cseals@clinicaloptions.com::0852e532-1f9e-4bbf-9b56-be19a9543a31" providerId="AD"/>
      </p:ext>
    </p:extLst>
  </p:cmAuthor>
  <p:cmAuthor id="21" name="droyal@clinicaloptions.com" initials="d" lastIdx="1" clrIdx="20">
    <p:extLst>
      <p:ext uri="{19B8F6BF-5375-455C-9EA6-DF929625EA0E}">
        <p15:presenceInfo xmlns:p15="http://schemas.microsoft.com/office/powerpoint/2012/main" userId="droyal@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CDCF"/>
    <a:srgbClr val="F2F2F2"/>
    <a:srgbClr val="E6E6E6"/>
    <a:srgbClr val="015873"/>
    <a:srgbClr val="E1471D"/>
    <a:srgbClr val="00823B"/>
    <a:srgbClr val="046376"/>
    <a:srgbClr val="013763"/>
    <a:srgbClr val="033453"/>
    <a:srgbClr val="0062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217538-38B9-40BE-948C-81D2C8B68EFA}" v="130" dt="2023-12-12T20:15:35.836"/>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23" autoAdjust="0"/>
    <p:restoredTop sz="85678" autoAdjust="0"/>
  </p:normalViewPr>
  <p:slideViewPr>
    <p:cSldViewPr snapToGrid="0">
      <p:cViewPr varScale="1">
        <p:scale>
          <a:sx n="73" d="100"/>
          <a:sy n="73" d="100"/>
        </p:scale>
        <p:origin x="989" y="72"/>
      </p:cViewPr>
      <p:guideLst/>
    </p:cSldViewPr>
  </p:slideViewPr>
  <p:notesTextViewPr>
    <p:cViewPr>
      <p:scale>
        <a:sx n="100" d="100"/>
        <a:sy n="100" d="100"/>
      </p:scale>
      <p:origin x="0" y="0"/>
    </p:cViewPr>
  </p:notesTextViewPr>
  <p:sorterViewPr>
    <p:cViewPr varScale="1">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commentAuthors" Target="commentAuthors.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5662256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ASCT, autologous stem cell transplant; d, dexamethasone; Isa, isatuximab; K, carfilzomib; MM, multiple myeloma; MRD, minimal residual disease; R, lenalidomide; V, bortezomib.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4172154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ASCT, autologous stem cell transplant; Cy, cyclophosphamide; d, dexamethasone; FISH, fluorescence in situ hybridization; G-CSF, granulocyte colony-stimulating factor; Isa, isatuximab; ISS, International Staging System; K, carfilzomib; MEL, melphalan; MM, multiple myeloma; MRD, minimal residual disease; NGS, next-generation sequencing; PFS, progression-free survival; R, lenalidomide.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7806718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d, dexamethasone; HRCA, high-risk cytogenetic abnormality; IMWG, International Myeloma Working Group; IQR, interquartile range; Isa, isatuximab; K, carfilzomib; R, lenalidomide; R-ISS, Revised International Staging System; R2-ISS, Second Revision of the International Staging System.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0981853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CV, cardiovascular; d, dexamethasone; DRESS, drug reaction with eosinophilia and systemic symptoms; G, grade; Isa, isatuximab; K, carfilzomib; R, lenalidomide; TLS, tumor lysis syndrome.</a:t>
            </a:r>
            <a:endParaRPr lang="en-US" b="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6528478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CR, complete response; d, dexamethasone; Isa, isatuximab; ITT, intention-to-treat; K, carfilzomib; MRD, minimal residual disease; R, lenalidomide; sCR, stringent complete response; VGPR, very good partial response. </a:t>
            </a:r>
            <a:endParaRPr lang="en-US" b="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40267800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ASCT, autologous stem cell transplant; d, dexamethasone; Isa, isatuximab; K, carfilzomib; MRD, minimal residual disease; NGS, next-generation sequencing; R, lenalidomide.</a:t>
            </a:r>
            <a:endParaRPr lang="en-US" b="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42247086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d, dexamethasone; HRCA, high-risk cytogenetic abnormality; Isa, isatuximab; K, carfilzomib; MRD, minimal residual disease; NGS, next-generation sequencing; R, lenalidomide.</a:t>
            </a:r>
            <a:endParaRPr lang="en-US" b="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0645069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 dexamethasone; Isa, isatuximab; K, carfilzomib; R, lenalidomide; TRAE, treatment-related adverse event.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29232404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 dexamethasone; Isa, isatuximab; K, carfilzomib; MRD, minimal residual disease; OS, overall survival; PFS, progression-free survival; R, lenalidomide.</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21661223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12</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IsKia EMN24: Phase III Trial of </a:t>
            </a:r>
            <a:br>
              <a:rPr lang="en-US" altLang="en-US" sz="4000" dirty="0"/>
            </a:br>
            <a:r>
              <a:rPr lang="en-US" altLang="en-US" sz="4000" dirty="0"/>
              <a:t>IsaKRd vs KRd in Transplant-Eligible Patients</a:t>
            </a:r>
            <a:br>
              <a:rPr lang="en-US" altLang="en-US" sz="4000" dirty="0"/>
            </a:br>
            <a:r>
              <a:rPr lang="en-US" altLang="en-US" sz="4000" dirty="0"/>
              <a:t>With Newly Diagnosed Multiple Myeloma</a:t>
            </a:r>
          </a:p>
        </p:txBody>
      </p:sp>
      <p:sp>
        <p:nvSpPr>
          <p:cNvPr id="2" name="Text Box 21">
            <a:extLst>
              <a:ext uri="{FF2B5EF4-FFF2-40B4-BE49-F238E27FC236}">
                <a16:creationId xmlns:a16="http://schemas.microsoft.com/office/drawing/2014/main" id="{1DEB666F-27B6-AD1B-704A-86751AE0734E}"/>
              </a:ext>
            </a:extLst>
          </p:cNvPr>
          <p:cNvSpPr txBox="1">
            <a:spLocks noChangeArrowheads="1"/>
          </p:cNvSpPr>
          <p:nvPr/>
        </p:nvSpPr>
        <p:spPr bwMode="auto">
          <a:xfrm>
            <a:off x="423864" y="6223602"/>
            <a:ext cx="7228562"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Inc.; AstraZeneca; Daiichi Sankyo, Inc.; Merck Sharp &amp; Dohme LLC; Novartis Pharmaceuticals Corporation; Regeneron Pharmaceuticals, Inc; and Seagen Inc.</a:t>
            </a:r>
          </a:p>
        </p:txBody>
      </p:sp>
      <p:sp>
        <p:nvSpPr>
          <p:cNvPr id="3" name="Rectangle 14">
            <a:extLst>
              <a:ext uri="{FF2B5EF4-FFF2-40B4-BE49-F238E27FC236}">
                <a16:creationId xmlns:a16="http://schemas.microsoft.com/office/drawing/2014/main" id="{CC642CF4-9E45-5767-6C1B-CE461F184D87}"/>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ASH Annual Meeting, December 9-12, 2023</a:t>
            </a:r>
            <a:endParaRPr lang="en-US" altLang="en-US" sz="1600" kern="0" dirty="0">
              <a:solidFill>
                <a:schemeClr val="bg2"/>
              </a:solidFill>
              <a:latin typeface="Calibri"/>
              <a:cs typeface="Calibri"/>
            </a:endParaRPr>
          </a:p>
        </p:txBody>
      </p:sp>
      <p:sp>
        <p:nvSpPr>
          <p:cNvPr id="4" name="Text Box 10">
            <a:extLst>
              <a:ext uri="{FF2B5EF4-FFF2-40B4-BE49-F238E27FC236}">
                <a16:creationId xmlns:a16="http://schemas.microsoft.com/office/drawing/2014/main" id="{BBF792D4-D13A-EC5D-6677-C3485D80BA07}"/>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5" name="Text Box 19">
            <a:extLst>
              <a:ext uri="{FF2B5EF4-FFF2-40B4-BE49-F238E27FC236}">
                <a16:creationId xmlns:a16="http://schemas.microsoft.com/office/drawing/2014/main" id="{FBB9EF2D-B9D7-57B3-4DD8-3894A7CA9885}"/>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266DD60-138A-2975-323F-E12CBDF85FA4}"/>
              </a:ext>
            </a:extLst>
          </p:cNvPr>
          <p:cNvSpPr>
            <a:spLocks noGrp="1"/>
          </p:cNvSpPr>
          <p:nvPr>
            <p:ph type="title"/>
          </p:nvPr>
        </p:nvSpPr>
        <p:spPr>
          <a:xfrm>
            <a:off x="609759" y="238127"/>
            <a:ext cx="10872444" cy="736961"/>
          </a:xfrm>
        </p:spPr>
        <p:txBody>
          <a:bodyPr/>
          <a:lstStyle/>
          <a:p>
            <a:r>
              <a:rPr lang="en-US" dirty="0"/>
              <a:t>IsKia EMN24: Background</a:t>
            </a:r>
          </a:p>
        </p:txBody>
      </p:sp>
      <p:sp>
        <p:nvSpPr>
          <p:cNvPr id="5" name="Content Placeholder 4">
            <a:extLst>
              <a:ext uri="{FF2B5EF4-FFF2-40B4-BE49-F238E27FC236}">
                <a16:creationId xmlns:a16="http://schemas.microsoft.com/office/drawing/2014/main" id="{FA3E0D8E-E312-4AAA-41D2-B3002BF8630E}"/>
              </a:ext>
            </a:extLst>
          </p:cNvPr>
          <p:cNvSpPr>
            <a:spLocks noGrp="1"/>
          </p:cNvSpPr>
          <p:nvPr>
            <p:ph idx="1"/>
          </p:nvPr>
        </p:nvSpPr>
        <p:spPr>
          <a:xfrm>
            <a:off x="604838" y="1339702"/>
            <a:ext cx="11350948" cy="4716968"/>
          </a:xfrm>
        </p:spPr>
        <p:txBody>
          <a:bodyPr/>
          <a:lstStyle/>
          <a:p>
            <a:r>
              <a:rPr lang="en-US" sz="2000" dirty="0"/>
              <a:t>IFM 2009, DETERMINATION trials: demonstrated PFS benefit with VRd/RVd induction and consolidation ± ASCT for transplant-eligible patients with newly diagnosed MM</a:t>
            </a:r>
            <a:r>
              <a:rPr lang="en-US" sz="2000" baseline="30000" dirty="0"/>
              <a:t>1,2</a:t>
            </a:r>
          </a:p>
          <a:p>
            <a:pPr lvl="1"/>
            <a:r>
              <a:rPr lang="en-US" sz="1800" dirty="0"/>
              <a:t>Efficacy of KRd + ASCT established in phase II FORTE trial</a:t>
            </a:r>
            <a:r>
              <a:rPr lang="en-US" sz="1800" baseline="30000" dirty="0"/>
              <a:t>3</a:t>
            </a:r>
            <a:endParaRPr lang="en-US" sz="1800" dirty="0"/>
          </a:p>
          <a:p>
            <a:r>
              <a:rPr lang="en-US" sz="2000" dirty="0"/>
              <a:t>MRD may be potential surrogate endpoint in MM, with MRD negativity shown to correlate with positive outcomes including PFS</a:t>
            </a:r>
            <a:r>
              <a:rPr lang="en-US" sz="2000" baseline="30000" dirty="0"/>
              <a:t>4</a:t>
            </a:r>
            <a:r>
              <a:rPr lang="en-US" sz="2000" dirty="0"/>
              <a:t> </a:t>
            </a:r>
          </a:p>
          <a:p>
            <a:pPr lvl="1"/>
            <a:r>
              <a:rPr lang="en-US" sz="1800" dirty="0"/>
              <a:t>Analyses ongoing (i</a:t>
            </a:r>
            <a:r>
              <a:rPr lang="en-US" sz="1800" baseline="30000" dirty="0"/>
              <a:t>2</a:t>
            </a:r>
            <a:r>
              <a:rPr lang="en-US" sz="1800" dirty="0"/>
              <a:t>TEAMM initiative)</a:t>
            </a:r>
            <a:r>
              <a:rPr lang="en-US" sz="1800" baseline="30000" dirty="0"/>
              <a:t>5</a:t>
            </a:r>
            <a:r>
              <a:rPr lang="en-US" sz="1800" dirty="0"/>
              <a:t> </a:t>
            </a:r>
          </a:p>
          <a:p>
            <a:r>
              <a:rPr lang="en-US" sz="2000" dirty="0"/>
              <a:t>Quadruplet regimens with addition of anti-CD38 monoclonal antibody (eg, daratumumab, isatuximab) to standard therapy have demonstrated clinical benefit</a:t>
            </a:r>
            <a:r>
              <a:rPr lang="en-US" sz="2000" baseline="30000" dirty="0"/>
              <a:t>6-9</a:t>
            </a:r>
          </a:p>
          <a:p>
            <a:pPr lvl="1"/>
            <a:r>
              <a:rPr lang="en-US" sz="1800" dirty="0"/>
              <a:t>GRIFFIN: 55% risk reduction of disease progression/death observed with addition of daratumumab to RVd </a:t>
            </a:r>
          </a:p>
          <a:p>
            <a:pPr lvl="1"/>
            <a:r>
              <a:rPr lang="en-US" sz="1800" dirty="0"/>
              <a:t>Addition of daratumumab (MASTER) and isatuximab (GMMG-CONCEPT) to KRd improved MRD negativity rates</a:t>
            </a:r>
          </a:p>
          <a:p>
            <a:r>
              <a:rPr lang="en-US" sz="2000" dirty="0"/>
              <a:t>Current analysis presents results of phase III IsKia EMN24 trial of IsaKRd vs KRd for newly diagnosed MM following post-ASCT consolidation</a:t>
            </a:r>
            <a:r>
              <a:rPr lang="en-US" sz="2000" baseline="30000" dirty="0"/>
              <a:t>10</a:t>
            </a:r>
            <a:r>
              <a:rPr lang="en-US" sz="2000" dirty="0"/>
              <a:t> </a:t>
            </a:r>
          </a:p>
        </p:txBody>
      </p:sp>
      <p:sp>
        <p:nvSpPr>
          <p:cNvPr id="8" name="Text Box 11">
            <a:extLst>
              <a:ext uri="{FF2B5EF4-FFF2-40B4-BE49-F238E27FC236}">
                <a16:creationId xmlns:a16="http://schemas.microsoft.com/office/drawing/2014/main" id="{B90CD378-B3B3-CE7A-551F-618246F68BAB}"/>
              </a:ext>
            </a:extLst>
          </p:cNvPr>
          <p:cNvSpPr txBox="1">
            <a:spLocks noChangeArrowheads="1"/>
          </p:cNvSpPr>
          <p:nvPr/>
        </p:nvSpPr>
        <p:spPr bwMode="auto">
          <a:xfrm>
            <a:off x="236214" y="6056670"/>
            <a:ext cx="878046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1. Attal. NEJM. 2017;376:1311. 2. Richardson. NEJM. 2022;387;132. 3. Gay. Lancet Oncol. 2021;22:1705.</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4. Munshi. Blood Adv. 2020;4:5988. 5. Paiva. Blood Adv. 2023;[Epub]. 6. Voorhees. Blood. 2020;136.936.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7. Voorhees. Lancet Haematol. 2023;10:e825. 8. Costa. JCO. 2022;40:2901. 9. Leypoldt. JCO. 2023;[Epub]. 10. Gay. ASH 2023. Abstr 4.</a:t>
            </a:r>
          </a:p>
        </p:txBody>
      </p:sp>
    </p:spTree>
    <p:extLst>
      <p:ext uri="{BB962C8B-B14F-4D97-AF65-F5344CB8AC3E}">
        <p14:creationId xmlns:p14="http://schemas.microsoft.com/office/powerpoint/2010/main" val="27040686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Content Placeholder 12">
            <a:extLst>
              <a:ext uri="{FF2B5EF4-FFF2-40B4-BE49-F238E27FC236}">
                <a16:creationId xmlns:a16="http://schemas.microsoft.com/office/drawing/2014/main" id="{341F1412-0777-41C5-B96D-0BFB8F36BDE0}"/>
              </a:ext>
            </a:extLst>
          </p:cNvPr>
          <p:cNvSpPr>
            <a:spLocks noGrp="1"/>
          </p:cNvSpPr>
          <p:nvPr>
            <p:ph idx="1"/>
          </p:nvPr>
        </p:nvSpPr>
        <p:spPr>
          <a:xfrm>
            <a:off x="604838" y="1225899"/>
            <a:ext cx="10877550" cy="5393974"/>
          </a:xfrm>
        </p:spPr>
        <p:txBody>
          <a:bodyPr rtlCol="0">
            <a:normAutofit fontScale="92500" lnSpcReduction="20000"/>
          </a:bodyPr>
          <a:lstStyle/>
          <a:p>
            <a:r>
              <a:rPr lang="en-US" sz="2200" dirty="0"/>
              <a:t>Open-label, randomized phase III trial</a:t>
            </a:r>
          </a:p>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a:p>
            <a:pPr marL="0" indent="0">
              <a:buNone/>
            </a:pPr>
            <a:endParaRPr lang="en-US" sz="3900" dirty="0"/>
          </a:p>
          <a:p>
            <a:r>
              <a:rPr lang="en-US" sz="2200" b="1" dirty="0"/>
              <a:t>Primary endpoint: </a:t>
            </a:r>
            <a:r>
              <a:rPr lang="en-US" sz="2200" dirty="0"/>
              <a:t>MRD negativity by NGS after post-ASCT consolidation</a:t>
            </a:r>
          </a:p>
          <a:p>
            <a:r>
              <a:rPr lang="en-US" sz="2200" b="1" dirty="0"/>
              <a:t>Secondary endpoints: </a:t>
            </a:r>
            <a:r>
              <a:rPr lang="en-US" sz="2200" dirty="0"/>
              <a:t>MRD negativity after induction, PFS, sustained MRD negativity</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154693" y="3113846"/>
            <a:ext cx="161508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rPr>
              <a:t>Transplant eligible patients aged &lt;70 yr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rPr>
              <a:t> with newly diagnosed MM</a:t>
            </a:r>
          </a:p>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600" b="0" dirty="0">
                <a:solidFill>
                  <a:srgbClr val="000000"/>
                </a:solidFill>
                <a:latin typeface="Calibri" panose="020F0502020204030204" pitchFamily="34" charset="0"/>
              </a:rPr>
              <a:t>(N = 302)</a:t>
            </a:r>
            <a:endPar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ndParaRP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2036611" y="3052799"/>
            <a:ext cx="3065186" cy="686191"/>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err="1">
                <a:ln>
                  <a:noFill/>
                </a:ln>
                <a:solidFill>
                  <a:srgbClr val="FFFFFF"/>
                </a:solidFill>
                <a:effectLst/>
                <a:uLnTx/>
                <a:uFillTx/>
                <a:latin typeface="Calibri" panose="020F0502020204030204" pitchFamily="34" charset="0"/>
                <a:ea typeface="+mn-ea"/>
                <a:cs typeface="Arial" panose="020B0604020202020204" pitchFamily="34" charset="0"/>
              </a:rPr>
              <a:t>IsaKRd</a:t>
            </a: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(n = 151)</a:t>
            </a: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2028186" y="4010793"/>
            <a:ext cx="3065186" cy="738663"/>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err="1">
                <a:ln>
                  <a:noFill/>
                </a:ln>
                <a:solidFill>
                  <a:srgbClr val="FFFFFF"/>
                </a:solidFill>
                <a:effectLst/>
                <a:uLnTx/>
                <a:uFillTx/>
                <a:latin typeface="Calibri" panose="020F0502020204030204" pitchFamily="34" charset="0"/>
                <a:ea typeface="+mn-ea"/>
                <a:cs typeface="Arial" panose="020B0604020202020204" pitchFamily="34" charset="0"/>
              </a:rPr>
              <a:t>KRd</a:t>
            </a: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(n = 151)</a:t>
            </a:r>
          </a:p>
        </p:txBody>
      </p:sp>
      <p:sp>
        <p:nvSpPr>
          <p:cNvPr id="19466" name="Line 52">
            <a:extLst>
              <a:ext uri="{FF2B5EF4-FFF2-40B4-BE49-F238E27FC236}">
                <a16:creationId xmlns:a16="http://schemas.microsoft.com/office/drawing/2014/main" id="{809AEC4D-D360-4462-B28D-A44E89AF0366}"/>
              </a:ext>
            </a:extLst>
          </p:cNvPr>
          <p:cNvSpPr>
            <a:spLocks noChangeShapeType="1"/>
          </p:cNvSpPr>
          <p:nvPr/>
        </p:nvSpPr>
        <p:spPr bwMode="auto">
          <a:xfrm>
            <a:off x="5198111" y="3419852"/>
            <a:ext cx="201619"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1617429" y="4230839"/>
            <a:ext cx="358501" cy="24184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1627602" y="3446839"/>
            <a:ext cx="318854" cy="24184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 name="Text Box 45">
            <a:extLst>
              <a:ext uri="{FF2B5EF4-FFF2-40B4-BE49-F238E27FC236}">
                <a16:creationId xmlns:a16="http://schemas.microsoft.com/office/drawing/2014/main" id="{EDE93250-72CE-70CC-4194-B42223835632}"/>
              </a:ext>
            </a:extLst>
          </p:cNvPr>
          <p:cNvSpPr txBox="1">
            <a:spLocks noChangeArrowheads="1"/>
          </p:cNvSpPr>
          <p:nvPr/>
        </p:nvSpPr>
        <p:spPr bwMode="auto">
          <a:xfrm>
            <a:off x="452827" y="1684068"/>
            <a:ext cx="251940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centralized FISH (standard risk/missing vs </a:t>
            </a:r>
            <a:b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high risk), </a:t>
            </a:r>
            <a:r>
              <a:rPr lang="en-GB" altLang="en-US" sz="1400" b="0" i="1" dirty="0">
                <a:solidFill>
                  <a:srgbClr val="000000"/>
                </a:solidFill>
                <a:latin typeface="Calibri" panose="020F0502020204030204" pitchFamily="34" charset="0"/>
              </a:rPr>
              <a:t>ISS (I vs II and III)</a:t>
            </a:r>
            <a:endPar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FA5C84DD-1253-38FD-30FF-0B83026300CD}"/>
              </a:ext>
            </a:extLst>
          </p:cNvPr>
          <p:cNvSpPr txBox="1"/>
          <p:nvPr/>
        </p:nvSpPr>
        <p:spPr bwMode="auto">
          <a:xfrm>
            <a:off x="2783121" y="2423826"/>
            <a:ext cx="176217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Induction          </a:t>
            </a:r>
            <a:r>
              <a:rPr lang="en-US" sz="1600" b="0" dirty="0">
                <a:solidFill>
                  <a:schemeClr val="bg1"/>
                </a:solidFill>
                <a:latin typeface="Calibri" panose="020F0502020204030204" pitchFamily="34" charset="0"/>
              </a:rPr>
              <a:t>(4 x 28-day cycles)</a:t>
            </a:r>
            <a:br>
              <a:rPr lang="en-US" sz="1600" b="0" dirty="0">
                <a:solidFill>
                  <a:schemeClr val="bg1"/>
                </a:solidFill>
                <a:latin typeface="Calibri" panose="020F0502020204030204" pitchFamily="34" charset="0"/>
              </a:rPr>
            </a:br>
            <a:endParaRPr lang="en-US" sz="1600" b="0" dirty="0">
              <a:solidFill>
                <a:schemeClr val="bg1"/>
              </a:solidFill>
              <a:latin typeface="Calibri" panose="020F0502020204030204" pitchFamily="34" charset="0"/>
            </a:endParaRPr>
          </a:p>
        </p:txBody>
      </p:sp>
      <p:sp>
        <p:nvSpPr>
          <p:cNvPr id="6" name="TextBox 5">
            <a:extLst>
              <a:ext uri="{FF2B5EF4-FFF2-40B4-BE49-F238E27FC236}">
                <a16:creationId xmlns:a16="http://schemas.microsoft.com/office/drawing/2014/main" id="{5304D017-F152-4615-31C7-59D5DF48445A}"/>
              </a:ext>
            </a:extLst>
          </p:cNvPr>
          <p:cNvSpPr txBox="1"/>
          <p:nvPr/>
        </p:nvSpPr>
        <p:spPr bwMode="auto">
          <a:xfrm>
            <a:off x="7281179" y="2196168"/>
            <a:ext cx="2197859"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Post-ASCT</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Consolidation                      </a:t>
            </a:r>
            <a:r>
              <a:rPr lang="en-US" sz="1600" b="0" dirty="0">
                <a:solidFill>
                  <a:schemeClr val="bg1"/>
                </a:solidFill>
                <a:latin typeface="Calibri" panose="020F0502020204030204" pitchFamily="34" charset="0"/>
              </a:rPr>
              <a:t>(4 x 28-day cycles)</a:t>
            </a:r>
            <a:br>
              <a:rPr lang="en-US" sz="1600" b="0" dirty="0">
                <a:solidFill>
                  <a:schemeClr val="bg1"/>
                </a:solidFill>
                <a:latin typeface="Calibri" panose="020F0502020204030204" pitchFamily="34" charset="0"/>
              </a:rPr>
            </a:br>
            <a:endParaRPr lang="en-US" sz="1600" b="0" dirty="0">
              <a:solidFill>
                <a:schemeClr val="bg1"/>
              </a:solidFill>
              <a:latin typeface="Calibri" panose="020F0502020204030204" pitchFamily="34" charset="0"/>
            </a:endParaRPr>
          </a:p>
        </p:txBody>
      </p:sp>
      <p:sp>
        <p:nvSpPr>
          <p:cNvPr id="8" name="TextBox 7">
            <a:extLst>
              <a:ext uri="{FF2B5EF4-FFF2-40B4-BE49-F238E27FC236}">
                <a16:creationId xmlns:a16="http://schemas.microsoft.com/office/drawing/2014/main" id="{DAA5E875-0404-D7D8-0AD4-6431D9D1D34F}"/>
              </a:ext>
            </a:extLst>
          </p:cNvPr>
          <p:cNvSpPr txBox="1"/>
          <p:nvPr/>
        </p:nvSpPr>
        <p:spPr bwMode="auto">
          <a:xfrm>
            <a:off x="5587503" y="2466117"/>
            <a:ext cx="13850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Mobilization</a:t>
            </a:r>
          </a:p>
        </p:txBody>
      </p:sp>
      <p:sp>
        <p:nvSpPr>
          <p:cNvPr id="9" name="Rectangle 49">
            <a:extLst>
              <a:ext uri="{FF2B5EF4-FFF2-40B4-BE49-F238E27FC236}">
                <a16:creationId xmlns:a16="http://schemas.microsoft.com/office/drawing/2014/main" id="{8CFEA876-F543-82B9-88AA-39E3FEE9D168}"/>
              </a:ext>
            </a:extLst>
          </p:cNvPr>
          <p:cNvSpPr>
            <a:spLocks noChangeArrowheads="1"/>
          </p:cNvSpPr>
          <p:nvPr/>
        </p:nvSpPr>
        <p:spPr bwMode="auto">
          <a:xfrm>
            <a:off x="7241920" y="3049779"/>
            <a:ext cx="2287801" cy="68580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err="1">
                <a:ln>
                  <a:noFill/>
                </a:ln>
                <a:solidFill>
                  <a:srgbClr val="FFFFFF"/>
                </a:solidFill>
                <a:effectLst/>
                <a:uLnTx/>
                <a:uFillTx/>
                <a:latin typeface="Calibri" panose="020F0502020204030204" pitchFamily="34" charset="0"/>
                <a:ea typeface="+mn-ea"/>
                <a:cs typeface="Arial" panose="020B0604020202020204" pitchFamily="34" charset="0"/>
              </a:rPr>
              <a:t>IsaKRd</a:t>
            </a:r>
            <a:b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endPar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 name="Rectangle 50">
            <a:extLst>
              <a:ext uri="{FF2B5EF4-FFF2-40B4-BE49-F238E27FC236}">
                <a16:creationId xmlns:a16="http://schemas.microsoft.com/office/drawing/2014/main" id="{C9BF4072-3A4D-11E7-B816-D496E2FFFD8D}"/>
              </a:ext>
            </a:extLst>
          </p:cNvPr>
          <p:cNvSpPr>
            <a:spLocks noChangeArrowheads="1"/>
          </p:cNvSpPr>
          <p:nvPr/>
        </p:nvSpPr>
        <p:spPr bwMode="auto">
          <a:xfrm>
            <a:off x="7236207" y="4070381"/>
            <a:ext cx="2287801" cy="68580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err="1">
                <a:ln>
                  <a:noFill/>
                </a:ln>
                <a:solidFill>
                  <a:srgbClr val="FFFFFF"/>
                </a:solidFill>
                <a:effectLst/>
                <a:uLnTx/>
                <a:uFillTx/>
                <a:latin typeface="Calibri" panose="020F0502020204030204" pitchFamily="34" charset="0"/>
                <a:ea typeface="+mn-ea"/>
                <a:cs typeface="Arial" panose="020B0604020202020204" pitchFamily="34" charset="0"/>
              </a:rPr>
              <a:t>KRd</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Text Box 11">
            <a:extLst>
              <a:ext uri="{FF2B5EF4-FFF2-40B4-BE49-F238E27FC236}">
                <a16:creationId xmlns:a16="http://schemas.microsoft.com/office/drawing/2014/main" id="{5665B79D-EE25-007F-0EB3-BE01F1E876BE}"/>
              </a:ext>
            </a:extLst>
          </p:cNvPr>
          <p:cNvSpPr txBox="1">
            <a:spLocks noChangeArrowheads="1"/>
          </p:cNvSpPr>
          <p:nvPr/>
        </p:nvSpPr>
        <p:spPr bwMode="auto">
          <a:xfrm>
            <a:off x="414339" y="639070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Gay. ASH 2023. Abstr 4. NCT04483739. </a:t>
            </a:r>
          </a:p>
        </p:txBody>
      </p:sp>
      <p:sp>
        <p:nvSpPr>
          <p:cNvPr id="13" name="TextBox 12">
            <a:extLst>
              <a:ext uri="{FF2B5EF4-FFF2-40B4-BE49-F238E27FC236}">
                <a16:creationId xmlns:a16="http://schemas.microsoft.com/office/drawing/2014/main" id="{EE3F6560-752B-90AF-2190-BEB0E0C6BDA2}"/>
              </a:ext>
            </a:extLst>
          </p:cNvPr>
          <p:cNvSpPr txBox="1"/>
          <p:nvPr/>
        </p:nvSpPr>
        <p:spPr bwMode="auto">
          <a:xfrm>
            <a:off x="5318021" y="3131692"/>
            <a:ext cx="180021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600" dirty="0">
                <a:solidFill>
                  <a:schemeClr val="bg1"/>
                </a:solidFill>
                <a:latin typeface="+mn-lt"/>
              </a:rPr>
              <a:t>Cy </a:t>
            </a:r>
            <a:r>
              <a:rPr lang="en-US" sz="1600" b="0" dirty="0">
                <a:solidFill>
                  <a:schemeClr val="bg1"/>
                </a:solidFill>
                <a:latin typeface="+mn-lt"/>
              </a:rPr>
              <a:t>2-3 g/m</a:t>
            </a:r>
            <a:r>
              <a:rPr lang="en-US" sz="1600" b="0" baseline="30000" dirty="0">
                <a:solidFill>
                  <a:schemeClr val="bg1"/>
                </a:solidFill>
                <a:latin typeface="+mn-lt"/>
              </a:rPr>
              <a:t>2</a:t>
            </a:r>
            <a:r>
              <a:rPr lang="en-US" sz="1600" b="0" dirty="0">
                <a:solidFill>
                  <a:schemeClr val="bg1"/>
                </a:solidFill>
                <a:latin typeface="+mn-lt"/>
              </a:rPr>
              <a:t> </a:t>
            </a:r>
            <a:br>
              <a:rPr lang="en-US" sz="1600" dirty="0">
                <a:solidFill>
                  <a:schemeClr val="bg1"/>
                </a:solidFill>
                <a:latin typeface="+mn-lt"/>
              </a:rPr>
            </a:br>
            <a:r>
              <a:rPr lang="en-US" sz="1600" b="0" dirty="0">
                <a:solidFill>
                  <a:schemeClr val="bg1"/>
                </a:solidFill>
                <a:latin typeface="+mn-lt"/>
              </a:rPr>
              <a:t>followed by </a:t>
            </a:r>
            <a:r>
              <a:rPr lang="en-US" sz="1600" dirty="0">
                <a:solidFill>
                  <a:schemeClr val="bg1"/>
                </a:solidFill>
                <a:latin typeface="+mn-lt"/>
              </a:rPr>
              <a:t>G-CSF</a:t>
            </a:r>
            <a:r>
              <a:rPr lang="en-US" sz="1600" b="0" dirty="0">
                <a:solidFill>
                  <a:schemeClr val="bg1"/>
                </a:solidFill>
                <a:latin typeface="+mn-lt"/>
              </a:rPr>
              <a:t> </a:t>
            </a:r>
            <a:br>
              <a:rPr lang="en-US" sz="1600" b="0" dirty="0">
                <a:solidFill>
                  <a:schemeClr val="bg1"/>
                </a:solidFill>
                <a:latin typeface="+mn-lt"/>
              </a:rPr>
            </a:br>
            <a:r>
              <a:rPr lang="en-US" sz="1600" b="0" i="1" dirty="0">
                <a:solidFill>
                  <a:schemeClr val="bg1"/>
                </a:solidFill>
                <a:latin typeface="+mn-lt"/>
              </a:rPr>
              <a:t>and</a:t>
            </a:r>
            <a:br>
              <a:rPr lang="en-US" sz="1600" dirty="0">
                <a:solidFill>
                  <a:schemeClr val="bg1"/>
                </a:solidFill>
                <a:latin typeface="+mn-lt"/>
              </a:rPr>
            </a:br>
            <a:r>
              <a:rPr lang="en-US" sz="1600" dirty="0">
                <a:solidFill>
                  <a:schemeClr val="bg1"/>
                </a:solidFill>
                <a:latin typeface="+mn-lt"/>
              </a:rPr>
              <a:t>MEL200-ASCT</a:t>
            </a:r>
            <a:br>
              <a:rPr lang="en-US" sz="1600" dirty="0">
                <a:solidFill>
                  <a:schemeClr val="bg1"/>
                </a:solidFill>
                <a:latin typeface="+mn-lt"/>
              </a:rPr>
            </a:br>
            <a:r>
              <a:rPr lang="en-US" sz="1600" dirty="0">
                <a:solidFill>
                  <a:schemeClr val="bg1"/>
                </a:solidFill>
                <a:latin typeface="+mn-lt"/>
              </a:rPr>
              <a:t>MEL </a:t>
            </a:r>
            <a:r>
              <a:rPr lang="en-US" sz="1600" b="0" dirty="0">
                <a:solidFill>
                  <a:schemeClr val="bg1"/>
                </a:solidFill>
                <a:latin typeface="+mn-lt"/>
              </a:rPr>
              <a:t>200 mg/m</a:t>
            </a:r>
            <a:r>
              <a:rPr lang="en-US" sz="1600" b="0" baseline="30000" dirty="0">
                <a:solidFill>
                  <a:schemeClr val="bg1"/>
                </a:solidFill>
                <a:latin typeface="+mn-lt"/>
              </a:rPr>
              <a:t>2</a:t>
            </a:r>
            <a:r>
              <a:rPr lang="en-US" sz="1600" b="0" dirty="0">
                <a:solidFill>
                  <a:schemeClr val="bg1"/>
                </a:solidFill>
                <a:latin typeface="+mn-lt"/>
              </a:rPr>
              <a:t> </a:t>
            </a:r>
            <a:br>
              <a:rPr lang="en-US" sz="1600" b="0" dirty="0">
                <a:solidFill>
                  <a:schemeClr val="bg1"/>
                </a:solidFill>
                <a:latin typeface="+mn-lt"/>
              </a:rPr>
            </a:br>
            <a:r>
              <a:rPr lang="en-US" sz="1600" b="0" dirty="0">
                <a:solidFill>
                  <a:schemeClr val="bg1"/>
                </a:solidFill>
                <a:latin typeface="+mn-lt"/>
              </a:rPr>
              <a:t>followed by ASCT</a:t>
            </a:r>
          </a:p>
        </p:txBody>
      </p:sp>
      <p:sp>
        <p:nvSpPr>
          <p:cNvPr id="16" name="TextBox 15">
            <a:extLst>
              <a:ext uri="{FF2B5EF4-FFF2-40B4-BE49-F238E27FC236}">
                <a16:creationId xmlns:a16="http://schemas.microsoft.com/office/drawing/2014/main" id="{2B99C195-209C-CFF3-B0A6-5947E56D22EC}"/>
              </a:ext>
            </a:extLst>
          </p:cNvPr>
          <p:cNvSpPr txBox="1"/>
          <p:nvPr/>
        </p:nvSpPr>
        <p:spPr bwMode="auto">
          <a:xfrm>
            <a:off x="9537719" y="2178582"/>
            <a:ext cx="2426471"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Light </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Consolidation               </a:t>
            </a:r>
            <a:r>
              <a:rPr lang="en-US" sz="1600" b="0" dirty="0">
                <a:solidFill>
                  <a:schemeClr val="bg1"/>
                </a:solidFill>
                <a:latin typeface="Calibri" panose="020F0502020204030204" pitchFamily="34" charset="0"/>
              </a:rPr>
              <a:t>(12 x 28-day cycles)</a:t>
            </a:r>
            <a:br>
              <a:rPr lang="en-US" sz="1600" b="0" dirty="0">
                <a:solidFill>
                  <a:schemeClr val="bg1"/>
                </a:solidFill>
                <a:latin typeface="Calibri" panose="020F0502020204030204" pitchFamily="34" charset="0"/>
              </a:rPr>
            </a:br>
            <a:endParaRPr lang="en-US" sz="1600" b="0" dirty="0">
              <a:solidFill>
                <a:schemeClr val="bg1"/>
              </a:solidFill>
              <a:latin typeface="Calibri" panose="020F0502020204030204" pitchFamily="34" charset="0"/>
            </a:endParaRPr>
          </a:p>
        </p:txBody>
      </p:sp>
      <p:sp>
        <p:nvSpPr>
          <p:cNvPr id="17" name="Rectangle 49">
            <a:extLst>
              <a:ext uri="{FF2B5EF4-FFF2-40B4-BE49-F238E27FC236}">
                <a16:creationId xmlns:a16="http://schemas.microsoft.com/office/drawing/2014/main" id="{3B5C8056-D73E-FD97-B986-89DAA4E0B835}"/>
              </a:ext>
            </a:extLst>
          </p:cNvPr>
          <p:cNvSpPr>
            <a:spLocks noChangeArrowheads="1"/>
          </p:cNvSpPr>
          <p:nvPr/>
        </p:nvSpPr>
        <p:spPr bwMode="auto">
          <a:xfrm>
            <a:off x="9744116" y="3052291"/>
            <a:ext cx="2013677" cy="685800"/>
          </a:xfrm>
          <a:prstGeom prst="rect">
            <a:avLst/>
          </a:prstGeom>
          <a:solidFill>
            <a:schemeClr val="accent2">
              <a:lumMod val="40000"/>
              <a:lumOff val="6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2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err="1">
                <a:ln>
                  <a:noFill/>
                </a:ln>
                <a:solidFill>
                  <a:schemeClr val="bg1"/>
                </a:solidFill>
                <a:effectLst/>
                <a:uLnTx/>
                <a:uFillTx/>
                <a:latin typeface="Calibri" panose="020F0502020204030204" pitchFamily="34" charset="0"/>
                <a:ea typeface="+mn-ea"/>
                <a:cs typeface="Arial" panose="020B0604020202020204" pitchFamily="34" charset="0"/>
              </a:rPr>
              <a:t>IsaKRd</a:t>
            </a:r>
            <a:br>
              <a:rPr kumimoji="0" lang="en-US" altLang="en-US" sz="14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br>
            <a:endPar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endParaRPr>
          </a:p>
        </p:txBody>
      </p:sp>
      <p:sp>
        <p:nvSpPr>
          <p:cNvPr id="18" name="Rectangle 50">
            <a:extLst>
              <a:ext uri="{FF2B5EF4-FFF2-40B4-BE49-F238E27FC236}">
                <a16:creationId xmlns:a16="http://schemas.microsoft.com/office/drawing/2014/main" id="{1211279A-169B-39F7-4CBC-2EF9F6FE231D}"/>
              </a:ext>
            </a:extLst>
          </p:cNvPr>
          <p:cNvSpPr>
            <a:spLocks noChangeArrowheads="1"/>
          </p:cNvSpPr>
          <p:nvPr/>
        </p:nvSpPr>
        <p:spPr bwMode="auto">
          <a:xfrm>
            <a:off x="9744116" y="4075257"/>
            <a:ext cx="2013677" cy="685800"/>
          </a:xfrm>
          <a:prstGeom prst="rect">
            <a:avLst/>
          </a:prstGeom>
          <a:solidFill>
            <a:schemeClr val="accent3">
              <a:lumMod val="40000"/>
              <a:lumOff val="6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8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err="1">
                <a:ln>
                  <a:noFill/>
                </a:ln>
                <a:solidFill>
                  <a:schemeClr val="bg1"/>
                </a:solidFill>
                <a:effectLst/>
                <a:uLnTx/>
                <a:uFillTx/>
                <a:latin typeface="Calibri" panose="020F0502020204030204" pitchFamily="34" charset="0"/>
                <a:ea typeface="+mn-ea"/>
                <a:cs typeface="Arial" panose="020B0604020202020204" pitchFamily="34" charset="0"/>
              </a:rPr>
              <a:t>KRd</a:t>
            </a:r>
            <a:endParaRPr kumimoji="0" lang="en-US" altLang="en-US" sz="18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endParaRPr>
          </a:p>
        </p:txBody>
      </p:sp>
      <p:sp>
        <p:nvSpPr>
          <p:cNvPr id="19" name="Line 52">
            <a:extLst>
              <a:ext uri="{FF2B5EF4-FFF2-40B4-BE49-F238E27FC236}">
                <a16:creationId xmlns:a16="http://schemas.microsoft.com/office/drawing/2014/main" id="{026419D2-95CD-6EF9-AA0F-58296E98251E}"/>
              </a:ext>
            </a:extLst>
          </p:cNvPr>
          <p:cNvSpPr>
            <a:spLocks noChangeShapeType="1"/>
          </p:cNvSpPr>
          <p:nvPr/>
        </p:nvSpPr>
        <p:spPr bwMode="auto">
          <a:xfrm>
            <a:off x="5231978" y="4401391"/>
            <a:ext cx="201619"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 name="Line 52">
            <a:extLst>
              <a:ext uri="{FF2B5EF4-FFF2-40B4-BE49-F238E27FC236}">
                <a16:creationId xmlns:a16="http://schemas.microsoft.com/office/drawing/2014/main" id="{CBCF6919-3314-09D7-3AF5-B8D07A479D65}"/>
              </a:ext>
            </a:extLst>
          </p:cNvPr>
          <p:cNvSpPr>
            <a:spLocks noChangeShapeType="1"/>
          </p:cNvSpPr>
          <p:nvPr/>
        </p:nvSpPr>
        <p:spPr bwMode="auto">
          <a:xfrm>
            <a:off x="6984579" y="3419852"/>
            <a:ext cx="201619"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 name="Line 52">
            <a:extLst>
              <a:ext uri="{FF2B5EF4-FFF2-40B4-BE49-F238E27FC236}">
                <a16:creationId xmlns:a16="http://schemas.microsoft.com/office/drawing/2014/main" id="{E202ECAA-1258-7B41-EA59-97AB74E6E5F9}"/>
              </a:ext>
            </a:extLst>
          </p:cNvPr>
          <p:cNvSpPr>
            <a:spLocks noChangeShapeType="1"/>
          </p:cNvSpPr>
          <p:nvPr/>
        </p:nvSpPr>
        <p:spPr bwMode="auto">
          <a:xfrm>
            <a:off x="7018446" y="4401391"/>
            <a:ext cx="201619"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 name="Line 52">
            <a:extLst>
              <a:ext uri="{FF2B5EF4-FFF2-40B4-BE49-F238E27FC236}">
                <a16:creationId xmlns:a16="http://schemas.microsoft.com/office/drawing/2014/main" id="{B8AAC028-920B-9C5A-9121-0FFB8C69FCF9}"/>
              </a:ext>
            </a:extLst>
          </p:cNvPr>
          <p:cNvSpPr>
            <a:spLocks noChangeShapeType="1"/>
          </p:cNvSpPr>
          <p:nvPr/>
        </p:nvSpPr>
        <p:spPr bwMode="auto">
          <a:xfrm>
            <a:off x="9537290" y="3419852"/>
            <a:ext cx="201619"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 name="Line 52">
            <a:extLst>
              <a:ext uri="{FF2B5EF4-FFF2-40B4-BE49-F238E27FC236}">
                <a16:creationId xmlns:a16="http://schemas.microsoft.com/office/drawing/2014/main" id="{A4C2BA94-E21C-65AC-759F-5AA6E765C15E}"/>
              </a:ext>
            </a:extLst>
          </p:cNvPr>
          <p:cNvSpPr>
            <a:spLocks noChangeShapeType="1"/>
          </p:cNvSpPr>
          <p:nvPr/>
        </p:nvSpPr>
        <p:spPr bwMode="auto">
          <a:xfrm>
            <a:off x="9571157" y="4401391"/>
            <a:ext cx="201619"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26" name="Straight Arrow Connector 25">
            <a:extLst>
              <a:ext uri="{FF2B5EF4-FFF2-40B4-BE49-F238E27FC236}">
                <a16:creationId xmlns:a16="http://schemas.microsoft.com/office/drawing/2014/main" id="{04819497-D688-E52E-6E1B-C39B3427A1F6}"/>
              </a:ext>
            </a:extLst>
          </p:cNvPr>
          <p:cNvCxnSpPr>
            <a:cxnSpLocks/>
          </p:cNvCxnSpPr>
          <p:nvPr/>
        </p:nvCxnSpPr>
        <p:spPr bwMode="auto">
          <a:xfrm flipH="1">
            <a:off x="1694229" y="2560153"/>
            <a:ext cx="1" cy="478510"/>
          </a:xfrm>
          <a:prstGeom prst="straightConnector1">
            <a:avLst/>
          </a:prstGeom>
          <a:noFill/>
          <a:ln w="28575" cap="flat" cmpd="sng" algn="ctr">
            <a:solidFill>
              <a:schemeClr val="bg1"/>
            </a:solidFill>
            <a:prstDash val="dash"/>
            <a:round/>
            <a:headEnd type="none" w="med" len="med"/>
            <a:tailEnd type="triangle"/>
          </a:ln>
          <a:effectLst/>
        </p:spPr>
      </p:cxnSp>
      <p:sp>
        <p:nvSpPr>
          <p:cNvPr id="27" name="Text Box 45">
            <a:extLst>
              <a:ext uri="{FF2B5EF4-FFF2-40B4-BE49-F238E27FC236}">
                <a16:creationId xmlns:a16="http://schemas.microsoft.com/office/drawing/2014/main" id="{1F49F7BD-B3B6-C538-DB71-0CDE3887624E}"/>
              </a:ext>
            </a:extLst>
          </p:cNvPr>
          <p:cNvSpPr txBox="1">
            <a:spLocks noChangeArrowheads="1"/>
          </p:cNvSpPr>
          <p:nvPr/>
        </p:nvSpPr>
        <p:spPr bwMode="auto">
          <a:xfrm>
            <a:off x="4933447" y="1684068"/>
            <a:ext cx="71891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MRD by NGS</a:t>
            </a: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0" name="Text Box 45">
            <a:extLst>
              <a:ext uri="{FF2B5EF4-FFF2-40B4-BE49-F238E27FC236}">
                <a16:creationId xmlns:a16="http://schemas.microsoft.com/office/drawing/2014/main" id="{117F164A-4B44-23B6-96FF-53E4500BCEC8}"/>
              </a:ext>
            </a:extLst>
          </p:cNvPr>
          <p:cNvSpPr txBox="1">
            <a:spLocks noChangeArrowheads="1"/>
          </p:cNvSpPr>
          <p:nvPr/>
        </p:nvSpPr>
        <p:spPr bwMode="auto">
          <a:xfrm>
            <a:off x="6790948" y="1684068"/>
            <a:ext cx="71891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MRD by NGS</a:t>
            </a: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2" name="Text Box 45">
            <a:extLst>
              <a:ext uri="{FF2B5EF4-FFF2-40B4-BE49-F238E27FC236}">
                <a16:creationId xmlns:a16="http://schemas.microsoft.com/office/drawing/2014/main" id="{A91B1FD9-0353-792C-3C74-8FF1314777E4}"/>
              </a:ext>
            </a:extLst>
          </p:cNvPr>
          <p:cNvSpPr txBox="1">
            <a:spLocks noChangeArrowheads="1"/>
          </p:cNvSpPr>
          <p:nvPr/>
        </p:nvSpPr>
        <p:spPr bwMode="auto">
          <a:xfrm>
            <a:off x="9333773" y="1684068"/>
            <a:ext cx="71891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MRD by NGS</a:t>
            </a: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4" name="Text Box 45">
            <a:extLst>
              <a:ext uri="{FF2B5EF4-FFF2-40B4-BE49-F238E27FC236}">
                <a16:creationId xmlns:a16="http://schemas.microsoft.com/office/drawing/2014/main" id="{1A18A20F-67EC-8DDD-067A-6F0CB8DCF520}"/>
              </a:ext>
            </a:extLst>
          </p:cNvPr>
          <p:cNvSpPr txBox="1">
            <a:spLocks noChangeArrowheads="1"/>
          </p:cNvSpPr>
          <p:nvPr/>
        </p:nvSpPr>
        <p:spPr bwMode="auto">
          <a:xfrm>
            <a:off x="11391930" y="1684068"/>
            <a:ext cx="7486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MRD by NGS</a:t>
            </a: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29" name="Straight Arrow Connector 28">
            <a:extLst>
              <a:ext uri="{FF2B5EF4-FFF2-40B4-BE49-F238E27FC236}">
                <a16:creationId xmlns:a16="http://schemas.microsoft.com/office/drawing/2014/main" id="{E5378F0E-BA82-22BC-FEFE-68AD0B0A4552}"/>
              </a:ext>
            </a:extLst>
          </p:cNvPr>
          <p:cNvCxnSpPr>
            <a:cxnSpLocks/>
          </p:cNvCxnSpPr>
          <p:nvPr/>
        </p:nvCxnSpPr>
        <p:spPr bwMode="auto">
          <a:xfrm>
            <a:off x="5292905" y="2158830"/>
            <a:ext cx="0" cy="294028"/>
          </a:xfrm>
          <a:prstGeom prst="straightConnector1">
            <a:avLst/>
          </a:prstGeom>
          <a:noFill/>
          <a:ln w="28575" cap="flat" cmpd="sng" algn="ctr">
            <a:solidFill>
              <a:schemeClr val="bg1"/>
            </a:solidFill>
            <a:prstDash val="solid"/>
            <a:round/>
            <a:headEnd type="none" w="med" len="med"/>
            <a:tailEnd type="triangle"/>
          </a:ln>
          <a:effectLst/>
        </p:spPr>
      </p:cxnSp>
      <p:cxnSp>
        <p:nvCxnSpPr>
          <p:cNvPr id="31" name="Straight Arrow Connector 30">
            <a:extLst>
              <a:ext uri="{FF2B5EF4-FFF2-40B4-BE49-F238E27FC236}">
                <a16:creationId xmlns:a16="http://schemas.microsoft.com/office/drawing/2014/main" id="{EF4C1F7F-78CF-B2A8-56B4-6F432C8AB4C0}"/>
              </a:ext>
            </a:extLst>
          </p:cNvPr>
          <p:cNvCxnSpPr>
            <a:cxnSpLocks/>
          </p:cNvCxnSpPr>
          <p:nvPr/>
        </p:nvCxnSpPr>
        <p:spPr bwMode="auto">
          <a:xfrm>
            <a:off x="7096316" y="2158830"/>
            <a:ext cx="0" cy="294028"/>
          </a:xfrm>
          <a:prstGeom prst="straightConnector1">
            <a:avLst/>
          </a:prstGeom>
          <a:noFill/>
          <a:ln w="28575" cap="flat" cmpd="sng" algn="ctr">
            <a:solidFill>
              <a:schemeClr val="bg1"/>
            </a:solidFill>
            <a:prstDash val="solid"/>
            <a:round/>
            <a:headEnd type="none" w="med" len="med"/>
            <a:tailEnd type="triangle"/>
          </a:ln>
          <a:effectLst/>
        </p:spPr>
      </p:cxnSp>
      <p:cxnSp>
        <p:nvCxnSpPr>
          <p:cNvPr id="33" name="Straight Arrow Connector 32">
            <a:extLst>
              <a:ext uri="{FF2B5EF4-FFF2-40B4-BE49-F238E27FC236}">
                <a16:creationId xmlns:a16="http://schemas.microsoft.com/office/drawing/2014/main" id="{55FD5612-1935-6C4D-A7DB-84034D262F82}"/>
              </a:ext>
            </a:extLst>
          </p:cNvPr>
          <p:cNvCxnSpPr>
            <a:cxnSpLocks/>
          </p:cNvCxnSpPr>
          <p:nvPr/>
        </p:nvCxnSpPr>
        <p:spPr bwMode="auto">
          <a:xfrm>
            <a:off x="9699817" y="2158830"/>
            <a:ext cx="0" cy="294028"/>
          </a:xfrm>
          <a:prstGeom prst="straightConnector1">
            <a:avLst/>
          </a:prstGeom>
          <a:noFill/>
          <a:ln w="28575" cap="flat" cmpd="sng" algn="ctr">
            <a:solidFill>
              <a:schemeClr val="bg1"/>
            </a:solidFill>
            <a:prstDash val="solid"/>
            <a:round/>
            <a:headEnd type="none" w="med" len="med"/>
            <a:tailEnd type="triangle"/>
          </a:ln>
          <a:effectLst/>
        </p:spPr>
      </p:cxnSp>
      <p:cxnSp>
        <p:nvCxnSpPr>
          <p:cNvPr id="35" name="Straight Arrow Connector 34">
            <a:extLst>
              <a:ext uri="{FF2B5EF4-FFF2-40B4-BE49-F238E27FC236}">
                <a16:creationId xmlns:a16="http://schemas.microsoft.com/office/drawing/2014/main" id="{C588F70A-0683-66D6-0553-CEF9A93772DB}"/>
              </a:ext>
            </a:extLst>
          </p:cNvPr>
          <p:cNvCxnSpPr>
            <a:cxnSpLocks/>
          </p:cNvCxnSpPr>
          <p:nvPr/>
        </p:nvCxnSpPr>
        <p:spPr bwMode="auto">
          <a:xfrm>
            <a:off x="11766278" y="2158830"/>
            <a:ext cx="0" cy="294028"/>
          </a:xfrm>
          <a:prstGeom prst="straightConnector1">
            <a:avLst/>
          </a:prstGeom>
          <a:noFill/>
          <a:ln w="28575" cap="flat" cmpd="sng" algn="ctr">
            <a:solidFill>
              <a:schemeClr val="bg1"/>
            </a:solidFill>
            <a:prstDash val="solid"/>
            <a:round/>
            <a:headEnd type="none" w="med" len="med"/>
            <a:tailEnd type="triangle"/>
          </a:ln>
          <a:effectLst/>
        </p:spPr>
      </p:cxnSp>
      <p:sp>
        <p:nvSpPr>
          <p:cNvPr id="2" name="TextBox 1">
            <a:extLst>
              <a:ext uri="{FF2B5EF4-FFF2-40B4-BE49-F238E27FC236}">
                <a16:creationId xmlns:a16="http://schemas.microsoft.com/office/drawing/2014/main" id="{5E320FD8-833F-DF33-457D-D1944226E48E}"/>
              </a:ext>
            </a:extLst>
          </p:cNvPr>
          <p:cNvSpPr txBox="1"/>
          <p:nvPr/>
        </p:nvSpPr>
        <p:spPr bwMode="auto">
          <a:xfrm>
            <a:off x="2004437" y="4753080"/>
            <a:ext cx="328983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defTabSz="914400" rtl="0" eaLnBrk="0" fontAlgn="base" latinLnBrk="0" hangingPunct="0">
              <a:lnSpc>
                <a:spcPct val="100000"/>
              </a:lnSpc>
              <a:spcBef>
                <a:spcPct val="0"/>
              </a:spcBef>
              <a:spcAft>
                <a:spcPct val="0"/>
              </a:spcAft>
              <a:buClrTx/>
              <a:buSzTx/>
              <a:buFontTx/>
              <a:buNone/>
              <a:tabLst/>
              <a:defRPr/>
            </a:pPr>
            <a:r>
              <a:rPr lang="en-US" altLang="en-US" sz="1200" dirty="0">
                <a:solidFill>
                  <a:schemeClr val="bg1"/>
                </a:solidFill>
                <a:latin typeface="Calibri" panose="020F0502020204030204" pitchFamily="34" charset="0"/>
              </a:rPr>
              <a:t>Isa: </a:t>
            </a:r>
            <a:r>
              <a:rPr lang="en-US" altLang="en-US" sz="1200" b="0" dirty="0">
                <a:solidFill>
                  <a:schemeClr val="bg1"/>
                </a:solidFill>
                <a:latin typeface="Calibri" panose="020F0502020204030204" pitchFamily="34" charset="0"/>
              </a:rPr>
              <a:t>10 mg/kg IV C1 D1,8,15,22, followed by</a:t>
            </a:r>
            <a:br>
              <a:rPr lang="en-US" altLang="en-US" sz="1200" b="0" dirty="0">
                <a:solidFill>
                  <a:schemeClr val="bg1"/>
                </a:solidFill>
                <a:latin typeface="Calibri" panose="020F0502020204030204" pitchFamily="34" charset="0"/>
              </a:rPr>
            </a:br>
            <a:r>
              <a:rPr lang="en-US" altLang="en-US" sz="1200" b="0" dirty="0">
                <a:solidFill>
                  <a:schemeClr val="bg1"/>
                </a:solidFill>
                <a:latin typeface="Calibri" panose="020F0502020204030204" pitchFamily="34" charset="0"/>
              </a:rPr>
              <a:t>C2-4 D1,15; </a:t>
            </a:r>
            <a:r>
              <a:rPr kumimoji="0" lang="en-US" altLang="en-US" sz="12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K: </a:t>
            </a:r>
            <a:r>
              <a:rPr kumimoji="0" lang="en-US" alt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20 mg/m</a:t>
            </a:r>
            <a:r>
              <a:rPr kumimoji="0" lang="en-US" altLang="en-US" sz="1200" b="0" i="0" u="none" strike="noStrike" kern="1200" cap="none" spc="0" normalizeH="0" baseline="30000" noProof="0" dirty="0">
                <a:ln>
                  <a:noFill/>
                </a:ln>
                <a:solidFill>
                  <a:schemeClr val="bg1"/>
                </a:solidFill>
                <a:effectLst/>
                <a:uLnTx/>
                <a:uFillTx/>
                <a:latin typeface="Calibri" panose="020F0502020204030204" pitchFamily="34" charset="0"/>
                <a:ea typeface="+mn-ea"/>
                <a:cs typeface="Arial" panose="020B0604020202020204" pitchFamily="34" charset="0"/>
              </a:rPr>
              <a:t>2</a:t>
            </a:r>
            <a:r>
              <a:rPr kumimoji="0" lang="en-US" alt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 IV C1 D1 only, followed by 56 mg/m</a:t>
            </a:r>
            <a:r>
              <a:rPr kumimoji="0" lang="en-US" altLang="en-US" sz="1200" b="0" i="0" u="none" strike="noStrike" kern="1200" cap="none" spc="0" normalizeH="0" baseline="30000" noProof="0" dirty="0">
                <a:ln>
                  <a:noFill/>
                </a:ln>
                <a:solidFill>
                  <a:schemeClr val="bg1"/>
                </a:solidFill>
                <a:effectLst/>
                <a:uLnTx/>
                <a:uFillTx/>
                <a:latin typeface="Calibri" panose="020F0502020204030204" pitchFamily="34" charset="0"/>
                <a:ea typeface="+mn-ea"/>
                <a:cs typeface="Arial" panose="020B0604020202020204" pitchFamily="34" charset="0"/>
              </a:rPr>
              <a:t>2</a:t>
            </a:r>
            <a:r>
              <a:rPr kumimoji="0" lang="en-US" alt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 C1 D8,15 and C2-4 D1,8,15; </a:t>
            </a:r>
            <a:br>
              <a:rPr kumimoji="0" lang="en-US" alt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br>
            <a:r>
              <a:rPr kumimoji="0" lang="en-US" altLang="en-US" sz="12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R: </a:t>
            </a:r>
            <a:r>
              <a:rPr kumimoji="0" lang="en-US" alt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25 mg PO QD D1-21; </a:t>
            </a:r>
            <a:r>
              <a:rPr kumimoji="0" lang="en-US" altLang="en-US" sz="12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d: </a:t>
            </a:r>
            <a:r>
              <a:rPr kumimoji="0" lang="en-US" alt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40 mg PO D1,8,15,22</a:t>
            </a:r>
          </a:p>
        </p:txBody>
      </p:sp>
      <p:sp>
        <p:nvSpPr>
          <p:cNvPr id="3" name="TextBox 2">
            <a:extLst>
              <a:ext uri="{FF2B5EF4-FFF2-40B4-BE49-F238E27FC236}">
                <a16:creationId xmlns:a16="http://schemas.microsoft.com/office/drawing/2014/main" id="{5B1C971C-C538-014D-E739-74D9ABAB7DAC}"/>
              </a:ext>
            </a:extLst>
          </p:cNvPr>
          <p:cNvSpPr txBox="1"/>
          <p:nvPr/>
        </p:nvSpPr>
        <p:spPr bwMode="auto">
          <a:xfrm>
            <a:off x="7211629" y="4753080"/>
            <a:ext cx="242647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defRPr/>
            </a:pPr>
            <a:r>
              <a:rPr lang="en-US" altLang="en-US" sz="1200" dirty="0">
                <a:solidFill>
                  <a:schemeClr val="bg1"/>
                </a:solidFill>
                <a:latin typeface="Calibri" panose="020F0502020204030204" pitchFamily="34" charset="0"/>
              </a:rPr>
              <a:t>Isa: </a:t>
            </a:r>
            <a:r>
              <a:rPr lang="en-US" altLang="en-US" sz="1200" b="0" dirty="0">
                <a:solidFill>
                  <a:schemeClr val="bg1"/>
                </a:solidFill>
                <a:latin typeface="Calibri" panose="020F0502020204030204" pitchFamily="34" charset="0"/>
              </a:rPr>
              <a:t>10 mg/kg IV C5-8 D1,15; </a:t>
            </a:r>
            <a:br>
              <a:rPr lang="en-US" altLang="en-US" sz="1200" b="0" dirty="0">
                <a:solidFill>
                  <a:schemeClr val="bg1"/>
                </a:solidFill>
                <a:latin typeface="Calibri" panose="020F0502020204030204" pitchFamily="34" charset="0"/>
              </a:rPr>
            </a:br>
            <a:r>
              <a:rPr kumimoji="0" lang="en-US" altLang="en-US" sz="12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K: </a:t>
            </a:r>
            <a:r>
              <a:rPr kumimoji="0" lang="en-US" alt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56 mg/m</a:t>
            </a:r>
            <a:r>
              <a:rPr kumimoji="0" lang="en-US" altLang="en-US" sz="1200" b="0" i="0" u="none" strike="noStrike" kern="1200" cap="none" spc="0" normalizeH="0" baseline="30000" noProof="0" dirty="0">
                <a:ln>
                  <a:noFill/>
                </a:ln>
                <a:solidFill>
                  <a:schemeClr val="bg1"/>
                </a:solidFill>
                <a:effectLst/>
                <a:uLnTx/>
                <a:uFillTx/>
                <a:latin typeface="Calibri" panose="020F0502020204030204" pitchFamily="34" charset="0"/>
                <a:ea typeface="+mn-ea"/>
                <a:cs typeface="Arial" panose="020B0604020202020204" pitchFamily="34" charset="0"/>
              </a:rPr>
              <a:t>2</a:t>
            </a:r>
            <a:r>
              <a:rPr kumimoji="0" lang="en-US" alt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 C5-8 D1,8,15; </a:t>
            </a:r>
            <a:br>
              <a:rPr kumimoji="0" lang="en-US" alt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br>
            <a:r>
              <a:rPr kumimoji="0" lang="en-US" altLang="en-US" sz="12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R: </a:t>
            </a:r>
            <a:r>
              <a:rPr kumimoji="0" lang="en-US" alt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25 mg PO QD D1-21; </a:t>
            </a:r>
            <a:br>
              <a:rPr kumimoji="0" lang="en-US" alt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br>
            <a:r>
              <a:rPr kumimoji="0" lang="en-US" altLang="en-US" sz="12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d: </a:t>
            </a:r>
            <a:r>
              <a:rPr kumimoji="0" lang="en-US" alt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40 mg PO D1,8,15,22</a:t>
            </a:r>
          </a:p>
        </p:txBody>
      </p:sp>
      <p:sp>
        <p:nvSpPr>
          <p:cNvPr id="7" name="TextBox 6">
            <a:extLst>
              <a:ext uri="{FF2B5EF4-FFF2-40B4-BE49-F238E27FC236}">
                <a16:creationId xmlns:a16="http://schemas.microsoft.com/office/drawing/2014/main" id="{B17169A1-1E26-CC48-2279-A45ACC7A35C0}"/>
              </a:ext>
            </a:extLst>
          </p:cNvPr>
          <p:cNvSpPr txBox="1"/>
          <p:nvPr/>
        </p:nvSpPr>
        <p:spPr bwMode="auto">
          <a:xfrm>
            <a:off x="9816805" y="4753080"/>
            <a:ext cx="214738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defRPr/>
            </a:pPr>
            <a:r>
              <a:rPr lang="en-US" altLang="en-US" sz="1200" dirty="0">
                <a:solidFill>
                  <a:schemeClr val="bg1"/>
                </a:solidFill>
                <a:latin typeface="Calibri" panose="020F0502020204030204" pitchFamily="34" charset="0"/>
              </a:rPr>
              <a:t>Isa: </a:t>
            </a:r>
            <a:r>
              <a:rPr lang="en-US" altLang="en-US" sz="1200" b="0" dirty="0">
                <a:solidFill>
                  <a:schemeClr val="bg1"/>
                </a:solidFill>
                <a:latin typeface="Calibri" panose="020F0502020204030204" pitchFamily="34" charset="0"/>
              </a:rPr>
              <a:t>10 mg/kg IV D1; </a:t>
            </a:r>
            <a:br>
              <a:rPr lang="en-US" altLang="en-US" sz="1200" b="0" dirty="0">
                <a:solidFill>
                  <a:schemeClr val="bg1"/>
                </a:solidFill>
                <a:latin typeface="Calibri" panose="020F0502020204030204" pitchFamily="34" charset="0"/>
              </a:rPr>
            </a:br>
            <a:r>
              <a:rPr kumimoji="0" lang="en-US" altLang="en-US" sz="12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K: </a:t>
            </a:r>
            <a:r>
              <a:rPr kumimoji="0" lang="en-US" alt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56 mg/m</a:t>
            </a:r>
            <a:r>
              <a:rPr kumimoji="0" lang="en-US" altLang="en-US" sz="1200" b="0" i="0" u="none" strike="noStrike" kern="1200" cap="none" spc="0" normalizeH="0" baseline="30000" noProof="0" dirty="0">
                <a:ln>
                  <a:noFill/>
                </a:ln>
                <a:solidFill>
                  <a:schemeClr val="bg1"/>
                </a:solidFill>
                <a:effectLst/>
                <a:uLnTx/>
                <a:uFillTx/>
                <a:latin typeface="Calibri" panose="020F0502020204030204" pitchFamily="34" charset="0"/>
                <a:ea typeface="+mn-ea"/>
                <a:cs typeface="Arial" panose="020B0604020202020204" pitchFamily="34" charset="0"/>
              </a:rPr>
              <a:t>2</a:t>
            </a:r>
            <a:r>
              <a:rPr kumimoji="0" lang="en-US" alt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 D1,15;</a:t>
            </a:r>
            <a:br>
              <a:rPr kumimoji="0" lang="en-US" alt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br>
            <a:r>
              <a:rPr kumimoji="0" lang="en-US" altLang="en-US" sz="12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R: </a:t>
            </a:r>
            <a:r>
              <a:rPr lang="en-US" altLang="en-US" sz="1200" b="0" dirty="0">
                <a:solidFill>
                  <a:schemeClr val="bg1"/>
                </a:solidFill>
                <a:latin typeface="Calibri" panose="020F0502020204030204" pitchFamily="34" charset="0"/>
              </a:rPr>
              <a:t>10</a:t>
            </a:r>
            <a:r>
              <a:rPr kumimoji="0" lang="en-US" alt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 mg PO QD D1-21;</a:t>
            </a:r>
            <a:br>
              <a:rPr kumimoji="0" lang="en-US" alt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br>
            <a:r>
              <a:rPr kumimoji="0" lang="en-US" altLang="en-US" sz="12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d: </a:t>
            </a:r>
            <a:r>
              <a:rPr lang="en-US" altLang="en-US" sz="1200" b="0" dirty="0">
                <a:solidFill>
                  <a:schemeClr val="bg1"/>
                </a:solidFill>
                <a:latin typeface="Calibri" panose="020F0502020204030204" pitchFamily="34" charset="0"/>
              </a:rPr>
              <a:t>20</a:t>
            </a:r>
            <a:r>
              <a:rPr kumimoji="0" lang="en-US" alt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 mg PO D1,15</a:t>
            </a:r>
          </a:p>
        </p:txBody>
      </p:sp>
      <p:sp>
        <p:nvSpPr>
          <p:cNvPr id="14" name="Title 3">
            <a:extLst>
              <a:ext uri="{FF2B5EF4-FFF2-40B4-BE49-F238E27FC236}">
                <a16:creationId xmlns:a16="http://schemas.microsoft.com/office/drawing/2014/main" id="{3D6DE601-CCA3-BF7C-E7D8-BED722846E8A}"/>
              </a:ext>
            </a:extLst>
          </p:cNvPr>
          <p:cNvSpPr>
            <a:spLocks noGrp="1"/>
          </p:cNvSpPr>
          <p:nvPr>
            <p:ph type="title"/>
          </p:nvPr>
        </p:nvSpPr>
        <p:spPr>
          <a:xfrm>
            <a:off x="609759" y="238127"/>
            <a:ext cx="10872444" cy="736961"/>
          </a:xfrm>
        </p:spPr>
        <p:txBody>
          <a:bodyPr/>
          <a:lstStyle/>
          <a:p>
            <a:r>
              <a:rPr lang="en-US" dirty="0"/>
              <a:t>IsKia EMN24: Study Design</a:t>
            </a:r>
          </a:p>
        </p:txBody>
      </p:sp>
    </p:spTree>
    <p:extLst>
      <p:ext uri="{BB962C8B-B14F-4D97-AF65-F5344CB8AC3E}">
        <p14:creationId xmlns:p14="http://schemas.microsoft.com/office/powerpoint/2010/main" val="18025351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oup 3">
            <a:extLst>
              <a:ext uri="{FF2B5EF4-FFF2-40B4-BE49-F238E27FC236}">
                <a16:creationId xmlns:a16="http://schemas.microsoft.com/office/drawing/2014/main" id="{0C67DB48-31F9-40E5-CC2B-F8F8874B808F}"/>
              </a:ext>
            </a:extLst>
          </p:cNvPr>
          <p:cNvGraphicFramePr>
            <a:graphicFrameLocks/>
          </p:cNvGraphicFramePr>
          <p:nvPr>
            <p:extLst>
              <p:ext uri="{D42A27DB-BD31-4B8C-83A1-F6EECF244321}">
                <p14:modId xmlns:p14="http://schemas.microsoft.com/office/powerpoint/2010/main" val="4119161805"/>
              </p:ext>
            </p:extLst>
          </p:nvPr>
        </p:nvGraphicFramePr>
        <p:xfrm>
          <a:off x="609759" y="1603375"/>
          <a:ext cx="5769270" cy="4114880"/>
        </p:xfrm>
        <a:graphic>
          <a:graphicData uri="http://schemas.openxmlformats.org/drawingml/2006/table">
            <a:tbl>
              <a:tblPr/>
              <a:tblGrid>
                <a:gridCol w="2985627">
                  <a:extLst>
                    <a:ext uri="{9D8B030D-6E8A-4147-A177-3AD203B41FA5}">
                      <a16:colId xmlns:a16="http://schemas.microsoft.com/office/drawing/2014/main" val="20000"/>
                    </a:ext>
                  </a:extLst>
                </a:gridCol>
                <a:gridCol w="1390242">
                  <a:extLst>
                    <a:ext uri="{9D8B030D-6E8A-4147-A177-3AD203B41FA5}">
                      <a16:colId xmlns:a16="http://schemas.microsoft.com/office/drawing/2014/main" val="20002"/>
                    </a:ext>
                  </a:extLst>
                </a:gridCol>
                <a:gridCol w="1393401">
                  <a:extLst>
                    <a:ext uri="{9D8B030D-6E8A-4147-A177-3AD203B41FA5}">
                      <a16:colId xmlns:a16="http://schemas.microsoft.com/office/drawing/2014/main" val="3430120438"/>
                    </a:ext>
                  </a:extLst>
                </a:gridCol>
              </a:tblGrid>
              <a:tr h="4503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mn-lt"/>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IsaKRd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(n = 151)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KRd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(n = 151)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64934">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pPr>
                      <a:r>
                        <a:rPr kumimoji="0" lang="en-US" sz="1600" b="0" i="0" u="none" strike="noStrike" cap="none" normalizeH="0" baseline="0" dirty="0">
                          <a:ln>
                            <a:noFill/>
                          </a:ln>
                          <a:solidFill>
                            <a:schemeClr val="bg2">
                              <a:lumMod val="10000"/>
                            </a:schemeClr>
                          </a:solidFill>
                          <a:effectLst/>
                          <a:latin typeface="+mn-lt"/>
                        </a:rPr>
                        <a:t>Median age, yr (IQR)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61 (55-66)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60 (54-63)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33577931"/>
                  </a:ext>
                </a:extLst>
              </a:tr>
              <a:tr h="264934">
                <a:tc>
                  <a:txBody>
                    <a:bodyPr/>
                    <a:lstStyle/>
                    <a:p>
                      <a:pPr marL="344488" marR="0" lvl="1" indent="-330200" algn="l" defTabSz="914400" rtl="0" eaLnBrk="1" fontAlgn="base" latinLnBrk="0" hangingPunct="1">
                        <a:lnSpc>
                          <a:spcPct val="100000"/>
                        </a:lnSpc>
                        <a:spcBef>
                          <a:spcPct val="0"/>
                        </a:spcBef>
                        <a:spcAft>
                          <a:spcPct val="0"/>
                        </a:spcAft>
                        <a:buClr>
                          <a:srgbClr val="000000"/>
                        </a:buClr>
                        <a:buSzPct val="120000"/>
                        <a:buFontTx/>
                        <a:buNone/>
                        <a:tabLst/>
                      </a:pPr>
                      <a:r>
                        <a:rPr kumimoji="0" lang="en-US" sz="1600" b="0" i="0" u="none" strike="noStrike" cap="none" normalizeH="0" baseline="0" dirty="0">
                          <a:ln>
                            <a:noFill/>
                          </a:ln>
                          <a:solidFill>
                            <a:schemeClr val="bg2">
                              <a:lumMod val="10000"/>
                            </a:schemeClr>
                          </a:solidFill>
                          <a:effectLst/>
                          <a:latin typeface="+mn-lt"/>
                        </a:rPr>
                        <a:t>Female sex,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72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67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25868536"/>
                  </a:ext>
                </a:extLst>
              </a:tr>
              <a:tr h="821266">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pPr>
                      <a:r>
                        <a:rPr kumimoji="0" lang="en-US" sz="1600" b="0" i="0" u="none" strike="noStrike" cap="none" normalizeH="0" baseline="0" dirty="0">
                          <a:ln>
                            <a:noFill/>
                          </a:ln>
                          <a:solidFill>
                            <a:schemeClr val="bg2">
                              <a:lumMod val="10000"/>
                            </a:schemeClr>
                          </a:solidFill>
                          <a:effectLst/>
                          <a:latin typeface="+mn-lt"/>
                        </a:rPr>
                        <a:t>Cytogenetic risk as per IMWG, </a:t>
                      </a:r>
                      <a:br>
                        <a:rPr kumimoji="0" lang="en-US" sz="1600" b="0" i="0" u="none" strike="noStrike" cap="none" normalizeH="0" baseline="0" dirty="0">
                          <a:ln>
                            <a:noFill/>
                          </a:ln>
                          <a:solidFill>
                            <a:schemeClr val="bg2">
                              <a:lumMod val="10000"/>
                            </a:schemeClr>
                          </a:solidFill>
                          <a:effectLst/>
                          <a:latin typeface="+mn-lt"/>
                        </a:rPr>
                      </a:br>
                      <a:r>
                        <a:rPr kumimoji="0" lang="en-US" sz="1600" b="0" i="0" u="none" strike="noStrike" cap="none" normalizeH="0" baseline="0" dirty="0">
                          <a:ln>
                            <a:noFill/>
                          </a:ln>
                          <a:solidFill>
                            <a:schemeClr val="bg2">
                              <a:lumMod val="10000"/>
                            </a:schemeClr>
                          </a:solidFill>
                          <a:effectLst/>
                          <a:latin typeface="+mn-lt"/>
                        </a:rPr>
                        <a:t>n (%)</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mn-lt"/>
                        </a:rPr>
                        <a:t>Standard</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mn-lt"/>
                        </a:rPr>
                        <a:t>High</a:t>
                      </a:r>
                      <a:r>
                        <a:rPr lang="en-US" sz="1600" b="0" baseline="30000" dirty="0">
                          <a:solidFill>
                            <a:schemeClr val="bg1"/>
                          </a:solidFill>
                          <a:latin typeface="+mn-lt"/>
                        </a:rPr>
                        <a:t>†</a:t>
                      </a:r>
                      <a:endParaRPr kumimoji="0" lang="en-US" sz="1600" b="0" i="0" u="none" strike="noStrike" cap="none" normalizeH="0" baseline="0" dirty="0">
                        <a:ln>
                          <a:noFill/>
                        </a:ln>
                        <a:solidFill>
                          <a:schemeClr val="bg2">
                            <a:lumMod val="10000"/>
                          </a:schemeClr>
                        </a:solidFill>
                        <a:effectLst/>
                        <a:latin typeface="+mn-lt"/>
                      </a:endParaRP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600" b="0" i="1" u="none" strike="noStrike" cap="none" normalizeH="0" baseline="0" dirty="0">
                          <a:ln>
                            <a:noFill/>
                          </a:ln>
                          <a:solidFill>
                            <a:schemeClr val="bg2">
                              <a:lumMod val="10000"/>
                            </a:schemeClr>
                          </a:solidFill>
                          <a:effectLst/>
                          <a:latin typeface="+mn-lt"/>
                        </a:rPr>
                        <a:t>Missing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115 (82)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25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mn-lt"/>
                        </a:rPr>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113 (81)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26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mn-lt"/>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79905294"/>
                  </a:ext>
                </a:extLst>
              </a:tr>
              <a:tr h="821266">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defRPr/>
                      </a:pPr>
                      <a:r>
                        <a:rPr kumimoji="0" lang="en-US" sz="1600" b="0" i="0" u="none" strike="noStrike" cap="none" normalizeH="0" baseline="0" dirty="0">
                          <a:ln>
                            <a:noFill/>
                          </a:ln>
                          <a:solidFill>
                            <a:schemeClr val="bg2">
                              <a:lumMod val="10000"/>
                            </a:schemeClr>
                          </a:solidFill>
                          <a:effectLst/>
                          <a:latin typeface="+mn-lt"/>
                        </a:rPr>
                        <a:t>HRCA risk: </a:t>
                      </a:r>
                      <a:br>
                        <a:rPr kumimoji="0" lang="en-US" sz="1600" b="0" i="0" u="none" strike="noStrike" cap="none" normalizeH="0" baseline="0" dirty="0">
                          <a:ln>
                            <a:noFill/>
                          </a:ln>
                          <a:solidFill>
                            <a:schemeClr val="bg2">
                              <a:lumMod val="10000"/>
                            </a:schemeClr>
                          </a:solidFill>
                          <a:effectLst/>
                          <a:latin typeface="+mn-lt"/>
                        </a:rPr>
                      </a:br>
                      <a:r>
                        <a:rPr kumimoji="0" lang="en-US" sz="1600" b="0" i="0" u="none" strike="noStrike" cap="none" normalizeH="0" baseline="0" dirty="0">
                          <a:ln>
                            <a:noFill/>
                          </a:ln>
                          <a:solidFill>
                            <a:schemeClr val="bg2">
                              <a:lumMod val="10000"/>
                            </a:schemeClr>
                          </a:solidFill>
                          <a:effectLst/>
                          <a:latin typeface="+mn-lt"/>
                        </a:rPr>
                        <a:t>0 vs 1 vs 2+ HRCAs, n (%)</a:t>
                      </a:r>
                      <a:r>
                        <a:rPr lang="en-US" sz="1600" b="0" baseline="30000" dirty="0">
                          <a:solidFill>
                            <a:schemeClr val="bg1"/>
                          </a:solidFill>
                          <a:latin typeface="+mn-lt"/>
                        </a:rPr>
                        <a:t>‡</a:t>
                      </a:r>
                      <a:endParaRPr kumimoji="0" lang="en-US" sz="1600" b="0" i="0" u="none" strike="noStrike" cap="none" normalizeH="0" baseline="0" dirty="0">
                        <a:ln>
                          <a:noFill/>
                        </a:ln>
                        <a:solidFill>
                          <a:schemeClr val="bg2">
                            <a:lumMod val="10000"/>
                          </a:schemeClr>
                        </a:solidFill>
                        <a:effectLst/>
                        <a:latin typeface="+mn-lt"/>
                      </a:endParaRP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mn-lt"/>
                        </a:rPr>
                        <a:t>0 HRCAs</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mn-lt"/>
                        </a:rPr>
                        <a:t>1 HRCA</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mn-lt"/>
                        </a:rPr>
                        <a:t>2+ HRCAs</a:t>
                      </a:r>
                      <a:endParaRPr lang="en-US" sz="1600" b="0" baseline="30000" dirty="0">
                        <a:solidFill>
                          <a:schemeClr val="bg1"/>
                        </a:solidFill>
                        <a:latin typeface="+mn-lt"/>
                      </a:endParaRP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lang="en-US" sz="1600" b="0" i="1" baseline="0" dirty="0">
                          <a:solidFill>
                            <a:schemeClr val="bg1"/>
                          </a:solidFill>
                          <a:latin typeface="+mn-lt"/>
                        </a:rPr>
                        <a:t>Missing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mn-lt"/>
                        </a:rPr>
                      </a:br>
                      <a:endParaRPr kumimoji="0" lang="en-US" sz="16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78 (56)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49 (35)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13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mn-lt"/>
                        </a:rPr>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mn-lt"/>
                        </a:rPr>
                      </a:br>
                      <a:endParaRPr kumimoji="0" lang="en-US" sz="16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75 (54)</a:t>
                      </a:r>
                      <a:br>
                        <a:rPr kumimoji="0" lang="en-US" sz="1600" b="0" i="0" u="none" strike="noStrike" cap="none" normalizeH="0" baseline="0" dirty="0">
                          <a:ln>
                            <a:noFill/>
                          </a:ln>
                          <a:solidFill>
                            <a:schemeClr val="bg2">
                              <a:lumMod val="10000"/>
                            </a:schemeClr>
                          </a:solidFill>
                          <a:effectLst/>
                          <a:latin typeface="+mn-lt"/>
                        </a:rPr>
                      </a:br>
                      <a:r>
                        <a:rPr kumimoji="0" lang="en-US" sz="1600" b="0" i="0" u="none" strike="noStrike" cap="none" normalizeH="0" baseline="0" dirty="0">
                          <a:ln>
                            <a:noFill/>
                          </a:ln>
                          <a:solidFill>
                            <a:schemeClr val="bg2">
                              <a:lumMod val="10000"/>
                            </a:schemeClr>
                          </a:solidFill>
                          <a:effectLst/>
                          <a:latin typeface="+mn-lt"/>
                        </a:rPr>
                        <a:t>49 (35)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15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mn-lt"/>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41971950"/>
                  </a:ext>
                </a:extLst>
              </a:tr>
            </a:tbl>
          </a:graphicData>
        </a:graphic>
      </p:graphicFrame>
      <p:sp>
        <p:nvSpPr>
          <p:cNvPr id="4" name="Text Box 11">
            <a:extLst>
              <a:ext uri="{FF2B5EF4-FFF2-40B4-BE49-F238E27FC236}">
                <a16:creationId xmlns:a16="http://schemas.microsoft.com/office/drawing/2014/main" id="{C6DE951E-D8C1-7BA1-D8E1-4FB681DD525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Gay. ASH 2023. Abstr 4.</a:t>
            </a:r>
          </a:p>
        </p:txBody>
      </p:sp>
      <p:sp>
        <p:nvSpPr>
          <p:cNvPr id="5" name="TextBox 4">
            <a:extLst>
              <a:ext uri="{FF2B5EF4-FFF2-40B4-BE49-F238E27FC236}">
                <a16:creationId xmlns:a16="http://schemas.microsoft.com/office/drawing/2014/main" id="{662A67F3-2DDA-606F-C11E-1A9AC596840A}"/>
              </a:ext>
            </a:extLst>
          </p:cNvPr>
          <p:cNvSpPr txBox="1"/>
          <p:nvPr/>
        </p:nvSpPr>
        <p:spPr bwMode="auto">
          <a:xfrm>
            <a:off x="609759" y="5718255"/>
            <a:ext cx="1121284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 calculated on number of patients whose data were available.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High risk: t(4;14), t(14;16), or del(17p). </a:t>
            </a:r>
            <a:br>
              <a:rPr lang="en-US" sz="1400" b="0" dirty="0">
                <a:solidFill>
                  <a:schemeClr val="bg1"/>
                </a:solidFill>
                <a:latin typeface="Calibri" panose="020F0502020204030204" pitchFamily="34" charset="0"/>
              </a:rPr>
            </a:b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del(17p13.1), t(4;14) (p16.3;q32.3), t(14;16) (q32.3q23), gain (1q21) or amp(1q21).</a:t>
            </a:r>
          </a:p>
        </p:txBody>
      </p:sp>
      <p:graphicFrame>
        <p:nvGraphicFramePr>
          <p:cNvPr id="7" name="Group 3">
            <a:extLst>
              <a:ext uri="{FF2B5EF4-FFF2-40B4-BE49-F238E27FC236}">
                <a16:creationId xmlns:a16="http://schemas.microsoft.com/office/drawing/2014/main" id="{F5D0EA59-B19B-11A5-CE54-B43A4E5B9A10}"/>
              </a:ext>
            </a:extLst>
          </p:cNvPr>
          <p:cNvGraphicFramePr>
            <a:graphicFrameLocks/>
          </p:cNvGraphicFramePr>
          <p:nvPr>
            <p:extLst>
              <p:ext uri="{D42A27DB-BD31-4B8C-83A1-F6EECF244321}">
                <p14:modId xmlns:p14="http://schemas.microsoft.com/office/powerpoint/2010/main" val="1800374832"/>
              </p:ext>
            </p:extLst>
          </p:nvPr>
        </p:nvGraphicFramePr>
        <p:xfrm>
          <a:off x="6695814" y="1603375"/>
          <a:ext cx="4810008" cy="3507179"/>
        </p:xfrm>
        <a:graphic>
          <a:graphicData uri="http://schemas.openxmlformats.org/drawingml/2006/table">
            <a:tbl>
              <a:tblPr/>
              <a:tblGrid>
                <a:gridCol w="2489204">
                  <a:extLst>
                    <a:ext uri="{9D8B030D-6E8A-4147-A177-3AD203B41FA5}">
                      <a16:colId xmlns:a16="http://schemas.microsoft.com/office/drawing/2014/main" val="20000"/>
                    </a:ext>
                  </a:extLst>
                </a:gridCol>
                <a:gridCol w="1159085">
                  <a:extLst>
                    <a:ext uri="{9D8B030D-6E8A-4147-A177-3AD203B41FA5}">
                      <a16:colId xmlns:a16="http://schemas.microsoft.com/office/drawing/2014/main" val="20002"/>
                    </a:ext>
                  </a:extLst>
                </a:gridCol>
                <a:gridCol w="1161719">
                  <a:extLst>
                    <a:ext uri="{9D8B030D-6E8A-4147-A177-3AD203B41FA5}">
                      <a16:colId xmlns:a16="http://schemas.microsoft.com/office/drawing/2014/main" val="3430120438"/>
                    </a:ext>
                  </a:extLst>
                </a:gridCol>
              </a:tblGrid>
              <a:tr h="5057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mn-lt"/>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IsaKRd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(n = 151)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KRd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(n = 151)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357548">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pPr>
                      <a:r>
                        <a:rPr kumimoji="0" lang="en-US" sz="1600" b="0" i="0" u="none" strike="noStrike" cap="none" normalizeH="0" baseline="0" dirty="0">
                          <a:ln>
                            <a:noFill/>
                          </a:ln>
                          <a:solidFill>
                            <a:schemeClr val="bg2">
                              <a:lumMod val="10000"/>
                            </a:schemeClr>
                          </a:solidFill>
                          <a:effectLst/>
                          <a:latin typeface="+mn-lt"/>
                        </a:rPr>
                        <a:t>R-ISS, n (%)</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mn-lt"/>
                        </a:rPr>
                        <a:t>I</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mn-lt"/>
                        </a:rPr>
                        <a:t>II</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mn-lt"/>
                        </a:rPr>
                        <a:t>III</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600" b="0" i="1" u="none" strike="noStrike" cap="none" normalizeH="0" baseline="0" dirty="0">
                          <a:ln>
                            <a:noFill/>
                          </a:ln>
                          <a:solidFill>
                            <a:schemeClr val="bg2">
                              <a:lumMod val="10000"/>
                            </a:schemeClr>
                          </a:solidFill>
                          <a:effectLst/>
                          <a:latin typeface="+mn-lt"/>
                        </a:rPr>
                        <a:t>Missing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50 (35)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82 (58)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10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mn-lt"/>
                        </a:rPr>
                        <a:t>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48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85 (59)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10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mn-lt"/>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13740121"/>
                  </a:ext>
                </a:extLst>
              </a:tr>
              <a:tr h="15704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R2-ISS, n (%)</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mn-lt"/>
                        </a:rPr>
                        <a:t>I</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mn-lt"/>
                        </a:rPr>
                        <a:t>II</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mn-lt"/>
                        </a:rPr>
                        <a:t>III</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mn-lt"/>
                        </a:rPr>
                        <a:t>IV</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600" b="0" i="1" u="none" strike="noStrike" cap="none" normalizeH="0" baseline="0" dirty="0">
                          <a:ln>
                            <a:noFill/>
                          </a:ln>
                          <a:solidFill>
                            <a:schemeClr val="bg2">
                              <a:lumMod val="10000"/>
                            </a:schemeClr>
                          </a:solidFill>
                          <a:effectLst/>
                          <a:latin typeface="+mn-lt"/>
                        </a:rPr>
                        <a:t>Missing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34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45 (32)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52 (37)</a:t>
                      </a:r>
                      <a:br>
                        <a:rPr kumimoji="0" lang="en-US" sz="1600" b="0" i="0" u="none" strike="noStrike" cap="none" normalizeH="0" baseline="0" dirty="0">
                          <a:ln>
                            <a:noFill/>
                          </a:ln>
                          <a:solidFill>
                            <a:schemeClr val="bg2">
                              <a:lumMod val="10000"/>
                            </a:schemeClr>
                          </a:solidFill>
                          <a:effectLst/>
                          <a:latin typeface="+mn-lt"/>
                        </a:rPr>
                      </a:br>
                      <a:r>
                        <a:rPr kumimoji="0" lang="en-US" sz="1600" b="0" i="0" u="none" strike="noStrike" cap="none" normalizeH="0" baseline="0" dirty="0">
                          <a:ln>
                            <a:noFill/>
                          </a:ln>
                          <a:solidFill>
                            <a:schemeClr val="bg2">
                              <a:lumMod val="10000"/>
                            </a:schemeClr>
                          </a:solidFill>
                          <a:effectLst/>
                          <a:latin typeface="+mn-lt"/>
                        </a:rPr>
                        <a:t>8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mn-lt"/>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35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47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51 (37)</a:t>
                      </a:r>
                      <a:br>
                        <a:rPr kumimoji="0" lang="en-US" sz="1600" b="0" i="0" u="none" strike="noStrike" cap="none" normalizeH="0" baseline="0" dirty="0">
                          <a:ln>
                            <a:noFill/>
                          </a:ln>
                          <a:solidFill>
                            <a:schemeClr val="bg2">
                              <a:lumMod val="10000"/>
                            </a:schemeClr>
                          </a:solidFill>
                          <a:effectLst/>
                          <a:latin typeface="+mn-lt"/>
                        </a:rPr>
                      </a:br>
                      <a:r>
                        <a:rPr kumimoji="0" lang="en-US" sz="1600" b="0" i="0" u="none" strike="noStrike" cap="none" normalizeH="0" baseline="0" dirty="0">
                          <a:ln>
                            <a:noFill/>
                          </a:ln>
                          <a:solidFill>
                            <a:schemeClr val="bg2">
                              <a:lumMod val="10000"/>
                            </a:schemeClr>
                          </a:solidFill>
                          <a:effectLst/>
                          <a:latin typeface="+mn-lt"/>
                        </a:rPr>
                        <a:t>6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mn-lt"/>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8" name="Title 3">
            <a:extLst>
              <a:ext uri="{FF2B5EF4-FFF2-40B4-BE49-F238E27FC236}">
                <a16:creationId xmlns:a16="http://schemas.microsoft.com/office/drawing/2014/main" id="{E1752DB5-7488-2C24-F218-51F3FC243740}"/>
              </a:ext>
            </a:extLst>
          </p:cNvPr>
          <p:cNvSpPr>
            <a:spLocks noGrp="1"/>
          </p:cNvSpPr>
          <p:nvPr>
            <p:ph type="title"/>
          </p:nvPr>
        </p:nvSpPr>
        <p:spPr>
          <a:xfrm>
            <a:off x="609759" y="238127"/>
            <a:ext cx="10872444" cy="736961"/>
          </a:xfrm>
        </p:spPr>
        <p:txBody>
          <a:bodyPr/>
          <a:lstStyle/>
          <a:p>
            <a:r>
              <a:rPr lang="en-US" dirty="0"/>
              <a:t>IsKia EMN24: Baseline Characteristics</a:t>
            </a:r>
          </a:p>
        </p:txBody>
      </p:sp>
    </p:spTree>
    <p:extLst>
      <p:ext uri="{BB962C8B-B14F-4D97-AF65-F5344CB8AC3E}">
        <p14:creationId xmlns:p14="http://schemas.microsoft.com/office/powerpoint/2010/main" val="15110366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D1EC9-A95D-ABC7-9C39-A0F4ADDD7EF4}"/>
              </a:ext>
            </a:extLst>
          </p:cNvPr>
          <p:cNvSpPr>
            <a:spLocks noGrp="1"/>
          </p:cNvSpPr>
          <p:nvPr>
            <p:ph type="title"/>
          </p:nvPr>
        </p:nvSpPr>
        <p:spPr/>
        <p:txBody>
          <a:bodyPr/>
          <a:lstStyle/>
          <a:p>
            <a:r>
              <a:rPr lang="en-US" dirty="0"/>
              <a:t>IsKia EMN24: Patient Disposition</a:t>
            </a:r>
          </a:p>
        </p:txBody>
      </p:sp>
      <p:sp>
        <p:nvSpPr>
          <p:cNvPr id="3" name="Content Placeholder 2">
            <a:extLst>
              <a:ext uri="{FF2B5EF4-FFF2-40B4-BE49-F238E27FC236}">
                <a16:creationId xmlns:a16="http://schemas.microsoft.com/office/drawing/2014/main" id="{E47B8A5E-D0FD-EC6C-D554-597409B5E396}"/>
              </a:ext>
            </a:extLst>
          </p:cNvPr>
          <p:cNvSpPr>
            <a:spLocks noGrp="1"/>
          </p:cNvSpPr>
          <p:nvPr>
            <p:ph idx="1"/>
          </p:nvPr>
        </p:nvSpPr>
        <p:spPr/>
        <p:txBody>
          <a:bodyPr/>
          <a:lstStyle/>
          <a:p>
            <a:r>
              <a:rPr lang="en-US" sz="2400" dirty="0"/>
              <a:t>Median follow-up: 21 mo</a:t>
            </a:r>
          </a:p>
          <a:p>
            <a:r>
              <a:rPr lang="en-US" sz="2400" dirty="0"/>
              <a:t>Induction and consolidation completed by 83% in IsaKRd arm and 90% in KRd arm</a:t>
            </a:r>
          </a:p>
        </p:txBody>
      </p:sp>
      <p:graphicFrame>
        <p:nvGraphicFramePr>
          <p:cNvPr id="4" name="Group 3">
            <a:extLst>
              <a:ext uri="{FF2B5EF4-FFF2-40B4-BE49-F238E27FC236}">
                <a16:creationId xmlns:a16="http://schemas.microsoft.com/office/drawing/2014/main" id="{10075FE6-3F67-16AE-D570-CE030FB2F9C3}"/>
              </a:ext>
            </a:extLst>
          </p:cNvPr>
          <p:cNvGraphicFramePr>
            <a:graphicFrameLocks/>
          </p:cNvGraphicFramePr>
          <p:nvPr>
            <p:extLst>
              <p:ext uri="{D42A27DB-BD31-4B8C-83A1-F6EECF244321}">
                <p14:modId xmlns:p14="http://schemas.microsoft.com/office/powerpoint/2010/main" val="2223880957"/>
              </p:ext>
            </p:extLst>
          </p:nvPr>
        </p:nvGraphicFramePr>
        <p:xfrm>
          <a:off x="754062" y="2595424"/>
          <a:ext cx="10728143" cy="2743248"/>
        </p:xfrm>
        <a:graphic>
          <a:graphicData uri="http://schemas.openxmlformats.org/drawingml/2006/table">
            <a:tbl>
              <a:tblPr/>
              <a:tblGrid>
                <a:gridCol w="5003627">
                  <a:extLst>
                    <a:ext uri="{9D8B030D-6E8A-4147-A177-3AD203B41FA5}">
                      <a16:colId xmlns:a16="http://schemas.microsoft.com/office/drawing/2014/main" val="20000"/>
                    </a:ext>
                  </a:extLst>
                </a:gridCol>
                <a:gridCol w="2862258">
                  <a:extLst>
                    <a:ext uri="{9D8B030D-6E8A-4147-A177-3AD203B41FA5}">
                      <a16:colId xmlns:a16="http://schemas.microsoft.com/office/drawing/2014/main" val="20002"/>
                    </a:ext>
                  </a:extLst>
                </a:gridCol>
                <a:gridCol w="2862258">
                  <a:extLst>
                    <a:ext uri="{9D8B030D-6E8A-4147-A177-3AD203B41FA5}">
                      <a16:colId xmlns:a16="http://schemas.microsoft.com/office/drawing/2014/main" val="3430120438"/>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mn-lt"/>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IsaKRd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(n = 151)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KRd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(n = 151)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pPr>
                      <a:r>
                        <a:rPr kumimoji="0" lang="en-US" sz="1800" b="0" i="0" u="none" strike="noStrike" cap="none" normalizeH="0" baseline="0" dirty="0">
                          <a:ln>
                            <a:noFill/>
                          </a:ln>
                          <a:solidFill>
                            <a:schemeClr val="bg2">
                              <a:lumMod val="10000"/>
                            </a:schemeClr>
                          </a:solidFill>
                          <a:effectLst/>
                          <a:latin typeface="+mn-lt"/>
                        </a:rPr>
                        <a:t>Discontinued study treatment,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25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15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33577931"/>
                  </a:ext>
                </a:extLst>
              </a:tr>
              <a:tr h="0">
                <a:tc>
                  <a:txBody>
                    <a:bodyPr/>
                    <a:lstStyle/>
                    <a:p>
                      <a:pPr marL="344488" marR="0" lvl="1" indent="-330200" algn="l" defTabSz="914400" rtl="0" eaLnBrk="1" fontAlgn="base" latinLnBrk="0" hangingPunct="1">
                        <a:lnSpc>
                          <a:spcPct val="100000"/>
                        </a:lnSpc>
                        <a:spcBef>
                          <a:spcPct val="0"/>
                        </a:spcBef>
                        <a:spcAft>
                          <a:spcPct val="0"/>
                        </a:spcAft>
                        <a:buClr>
                          <a:srgbClr val="000000"/>
                        </a:buClr>
                        <a:buSzPct val="120000"/>
                        <a:buFontTx/>
                        <a:buNone/>
                        <a:tabLst/>
                      </a:pPr>
                      <a:r>
                        <a:rPr kumimoji="0" lang="en-US" sz="1800" b="0" i="0" u="none" strike="noStrike" cap="none" normalizeH="0" baseline="0" dirty="0">
                          <a:ln>
                            <a:noFill/>
                          </a:ln>
                          <a:solidFill>
                            <a:schemeClr val="bg2">
                              <a:lumMod val="10000"/>
                            </a:schemeClr>
                          </a:solidFill>
                          <a:effectLst/>
                          <a:latin typeface="+mn-lt"/>
                        </a:rPr>
                        <a:t>Reasons for discontinuation, n (%)</a:t>
                      </a:r>
                    </a:p>
                    <a:p>
                      <a:pPr marL="344488" marR="0" lvl="1" indent="-33020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mn-lt"/>
                        </a:rPr>
                        <a:t>Adverse event*</a:t>
                      </a:r>
                    </a:p>
                    <a:p>
                      <a:pPr marL="344488" marR="0" lvl="1" indent="-33020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mn-lt"/>
                        </a:rPr>
                        <a:t>Progressive disease</a:t>
                      </a:r>
                    </a:p>
                    <a:p>
                      <a:pPr marL="344488" marR="0" lvl="1" indent="-33020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mn-lt"/>
                        </a:rPr>
                        <a:t>Medical decision</a:t>
                      </a:r>
                    </a:p>
                    <a:p>
                      <a:pPr marL="344488" marR="0" lvl="1" indent="-33020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mn-lt"/>
                        </a:rPr>
                        <a:t>Withdrawal of consent by patient</a:t>
                      </a:r>
                    </a:p>
                    <a:p>
                      <a:pPr marL="344488" marR="0" lvl="1" indent="-33020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mn-lt"/>
                        </a:rPr>
                        <a:t>Death</a:t>
                      </a:r>
                      <a:r>
                        <a:rPr lang="en-US" sz="1800" b="0" baseline="30000" dirty="0">
                          <a:solidFill>
                            <a:schemeClr val="bg1"/>
                          </a:solidFill>
                          <a:latin typeface="Calibri" panose="020F0502020204030204" pitchFamily="34" charset="0"/>
                        </a:rPr>
                        <a:t>†</a:t>
                      </a:r>
                      <a:endParaRPr kumimoji="0" lang="en-US" sz="18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9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3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4 (3)</a:t>
                      </a: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5 (3)</a:t>
                      </a: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4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7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3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0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4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 (&lt;1)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25868536"/>
                  </a:ext>
                </a:extLst>
              </a:tr>
            </a:tbl>
          </a:graphicData>
        </a:graphic>
      </p:graphicFrame>
      <p:sp>
        <p:nvSpPr>
          <p:cNvPr id="5" name="Text Box 11">
            <a:extLst>
              <a:ext uri="{FF2B5EF4-FFF2-40B4-BE49-F238E27FC236}">
                <a16:creationId xmlns:a16="http://schemas.microsoft.com/office/drawing/2014/main" id="{5902A8FE-1A55-B55B-6B74-C7D744857DF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Gay. ASH 2023. Abstr 4.</a:t>
            </a:r>
          </a:p>
        </p:txBody>
      </p:sp>
      <p:sp>
        <p:nvSpPr>
          <p:cNvPr id="6" name="TextBox 5">
            <a:extLst>
              <a:ext uri="{FF2B5EF4-FFF2-40B4-BE49-F238E27FC236}">
                <a16:creationId xmlns:a16="http://schemas.microsoft.com/office/drawing/2014/main" id="{525B5B50-6DB9-FF9E-0C2B-F3264489C69F}"/>
              </a:ext>
            </a:extLst>
          </p:cNvPr>
          <p:cNvSpPr txBox="1"/>
          <p:nvPr/>
        </p:nvSpPr>
        <p:spPr bwMode="auto">
          <a:xfrm>
            <a:off x="560410" y="5441473"/>
            <a:ext cx="1095725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*IsaKRd: DRESS syndrome G4 (n = 1); maculopapular rash G3 (n = 1); infection G1 (n = 2), G2 (n = 1); pancytopenia G4 (n = 2); renal failure G4 (n = 1); CV toxicity G2 (n = 2); KRd: anaphylactic reaction G4 (n = 1); vasculitis G3 (n = 1); rash G2 (n = 1); infection (n = 3); pancytopenia G2 (n = 1) TLS G3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(n = 1); CV toxicity G3 (n = 2), G4 (n = 1).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IsaKRd: progressive disease (n = 1), infection (n = 3); KRd: infection (n = 1).</a:t>
            </a:r>
          </a:p>
        </p:txBody>
      </p:sp>
    </p:spTree>
    <p:extLst>
      <p:ext uri="{BB962C8B-B14F-4D97-AF65-F5344CB8AC3E}">
        <p14:creationId xmlns:p14="http://schemas.microsoft.com/office/powerpoint/2010/main" val="29961617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0D9DF-D2AA-1338-5476-7914016A939F}"/>
              </a:ext>
            </a:extLst>
          </p:cNvPr>
          <p:cNvSpPr>
            <a:spLocks noGrp="1"/>
          </p:cNvSpPr>
          <p:nvPr>
            <p:ph type="title"/>
          </p:nvPr>
        </p:nvSpPr>
        <p:spPr/>
        <p:txBody>
          <a:bodyPr/>
          <a:lstStyle/>
          <a:p>
            <a:r>
              <a:rPr lang="en-US" dirty="0"/>
              <a:t>IsKia EMN24: Postconsolidation </a:t>
            </a:r>
            <a:br>
              <a:rPr lang="en-US" dirty="0"/>
            </a:br>
            <a:r>
              <a:rPr lang="en-US" dirty="0"/>
              <a:t>MRD Negativity (ITT) and Response</a:t>
            </a:r>
          </a:p>
        </p:txBody>
      </p:sp>
      <p:graphicFrame>
        <p:nvGraphicFramePr>
          <p:cNvPr id="4" name="Group 3">
            <a:extLst>
              <a:ext uri="{FF2B5EF4-FFF2-40B4-BE49-F238E27FC236}">
                <a16:creationId xmlns:a16="http://schemas.microsoft.com/office/drawing/2014/main" id="{CBB33822-404C-DFAB-F3FE-B7FA553E3FA5}"/>
              </a:ext>
            </a:extLst>
          </p:cNvPr>
          <p:cNvGraphicFramePr>
            <a:graphicFrameLocks/>
          </p:cNvGraphicFramePr>
          <p:nvPr>
            <p:extLst>
              <p:ext uri="{D42A27DB-BD31-4B8C-83A1-F6EECF244321}">
                <p14:modId xmlns:p14="http://schemas.microsoft.com/office/powerpoint/2010/main" val="3669709737"/>
              </p:ext>
            </p:extLst>
          </p:nvPr>
        </p:nvGraphicFramePr>
        <p:xfrm>
          <a:off x="723900" y="1603375"/>
          <a:ext cx="10755312" cy="2743248"/>
        </p:xfrm>
        <a:graphic>
          <a:graphicData uri="http://schemas.openxmlformats.org/drawingml/2006/table">
            <a:tbl>
              <a:tblPr/>
              <a:tblGrid>
                <a:gridCol w="4517420">
                  <a:extLst>
                    <a:ext uri="{9D8B030D-6E8A-4147-A177-3AD203B41FA5}">
                      <a16:colId xmlns:a16="http://schemas.microsoft.com/office/drawing/2014/main" val="20000"/>
                    </a:ext>
                  </a:extLst>
                </a:gridCol>
                <a:gridCol w="1559473">
                  <a:extLst>
                    <a:ext uri="{9D8B030D-6E8A-4147-A177-3AD203B41FA5}">
                      <a16:colId xmlns:a16="http://schemas.microsoft.com/office/drawing/2014/main" val="20002"/>
                    </a:ext>
                  </a:extLst>
                </a:gridCol>
                <a:gridCol w="1559473">
                  <a:extLst>
                    <a:ext uri="{9D8B030D-6E8A-4147-A177-3AD203B41FA5}">
                      <a16:colId xmlns:a16="http://schemas.microsoft.com/office/drawing/2014/main" val="3430120438"/>
                    </a:ext>
                  </a:extLst>
                </a:gridCol>
                <a:gridCol w="1559473">
                  <a:extLst>
                    <a:ext uri="{9D8B030D-6E8A-4147-A177-3AD203B41FA5}">
                      <a16:colId xmlns:a16="http://schemas.microsoft.com/office/drawing/2014/main" val="26001721"/>
                    </a:ext>
                  </a:extLst>
                </a:gridCol>
                <a:gridCol w="1559473">
                  <a:extLst>
                    <a:ext uri="{9D8B030D-6E8A-4147-A177-3AD203B41FA5}">
                      <a16:colId xmlns:a16="http://schemas.microsoft.com/office/drawing/2014/main" val="1324921603"/>
                    </a:ext>
                  </a:extLst>
                </a:gridCol>
              </a:tblGrid>
              <a:tr h="6356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mn-lt"/>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IsaKRd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(n = 151)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KRd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(n = 151)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Odds Ratio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mn-lt"/>
                        </a:rPr>
                        <a:t>P</a:t>
                      </a:r>
                      <a:r>
                        <a:rPr kumimoji="0" lang="en-US" sz="1800" b="1" i="0" u="none" strike="noStrike" cap="none" normalizeH="0" baseline="0" dirty="0">
                          <a:ln>
                            <a:noFill/>
                          </a:ln>
                          <a:solidFill>
                            <a:schemeClr val="tx1"/>
                          </a:solidFill>
                          <a:effectLst/>
                          <a:latin typeface="+mn-lt"/>
                        </a:rPr>
                        <a:t> Value</a:t>
                      </a:r>
                      <a:endParaRPr kumimoji="0" lang="en-US" sz="1800" b="1" i="1" u="none" strike="noStrike" cap="none" normalizeH="0" baseline="0" dirty="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908025">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pPr>
                      <a:r>
                        <a:rPr kumimoji="0" lang="en-US" sz="1800" b="0" i="0" u="none" strike="noStrike" cap="none" normalizeH="0" baseline="0" dirty="0">
                          <a:ln>
                            <a:noFill/>
                          </a:ln>
                          <a:solidFill>
                            <a:schemeClr val="bg2">
                              <a:lumMod val="10000"/>
                            </a:schemeClr>
                          </a:solidFill>
                          <a:effectLst/>
                          <a:latin typeface="+mn-lt"/>
                        </a:rPr>
                        <a:t>Postconsolidation MRD negativity by NGS, %</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mn-lt"/>
                        </a:rPr>
                        <a:t>10</a:t>
                      </a:r>
                      <a:r>
                        <a:rPr kumimoji="0" lang="en-US" sz="1800" b="0" i="0" u="none" strike="noStrike" cap="none" normalizeH="0" baseline="30000" dirty="0">
                          <a:ln>
                            <a:noFill/>
                          </a:ln>
                          <a:solidFill>
                            <a:schemeClr val="bg2">
                              <a:lumMod val="10000"/>
                            </a:schemeClr>
                          </a:solidFill>
                          <a:effectLst/>
                          <a:latin typeface="+mn-lt"/>
                        </a:rPr>
                        <a:t>-5 </a:t>
                      </a:r>
                      <a:r>
                        <a:rPr kumimoji="0" lang="en-US" sz="1800" b="0" i="0" u="none" strike="noStrike" cap="none" normalizeH="0" baseline="0" dirty="0">
                          <a:ln>
                            <a:noFill/>
                          </a:ln>
                          <a:solidFill>
                            <a:schemeClr val="bg2">
                              <a:lumMod val="10000"/>
                            </a:schemeClr>
                          </a:solidFill>
                          <a:effectLst/>
                          <a:latin typeface="+mn-lt"/>
                        </a:rPr>
                        <a:t>cutoff</a:t>
                      </a:r>
                      <a:endParaRPr kumimoji="0" lang="en-US" sz="1800" b="0" i="0" u="none" strike="noStrike" cap="none" normalizeH="0" baseline="30000" dirty="0">
                        <a:ln>
                          <a:noFill/>
                        </a:ln>
                        <a:solidFill>
                          <a:schemeClr val="bg2">
                            <a:lumMod val="10000"/>
                          </a:schemeClr>
                        </a:solidFill>
                        <a:effectLst/>
                        <a:latin typeface="+mn-lt"/>
                      </a:endParaRP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mn-lt"/>
                        </a:rPr>
                        <a:t>10</a:t>
                      </a:r>
                      <a:r>
                        <a:rPr kumimoji="0" lang="en-US" sz="1800" b="0" i="0" u="none" strike="noStrike" cap="none" normalizeH="0" baseline="30000" dirty="0">
                          <a:ln>
                            <a:noFill/>
                          </a:ln>
                          <a:solidFill>
                            <a:schemeClr val="bg2">
                              <a:lumMod val="10000"/>
                            </a:schemeClr>
                          </a:solidFill>
                          <a:effectLst/>
                          <a:latin typeface="+mn-lt"/>
                        </a:rPr>
                        <a:t>-6 </a:t>
                      </a:r>
                      <a:r>
                        <a:rPr kumimoji="0" lang="en-US" sz="1800" b="0" i="0" u="none" strike="noStrike" cap="none" normalizeH="0" baseline="0" dirty="0">
                          <a:ln>
                            <a:noFill/>
                          </a:ln>
                          <a:solidFill>
                            <a:schemeClr val="bg2">
                              <a:lumMod val="10000"/>
                            </a:schemeClr>
                          </a:solidFill>
                          <a:effectLst/>
                          <a:latin typeface="+mn-lt"/>
                        </a:rPr>
                        <a:t>cutoff</a:t>
                      </a:r>
                      <a:endParaRPr kumimoji="0" lang="en-US" sz="1800" b="0" i="0" u="none" strike="noStrike" cap="none" normalizeH="0" baseline="3000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77</a:t>
                      </a: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67</a:t>
                      </a: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1.67</a:t>
                      </a: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2.29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.049</a:t>
                      </a: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 &lt;.001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33577931"/>
                  </a:ext>
                </a:extLst>
              </a:tr>
              <a:tr h="1180428">
                <a:tc>
                  <a:txBody>
                    <a:bodyPr/>
                    <a:lstStyle/>
                    <a:p>
                      <a:pPr marL="14288" marR="0" lvl="1" indent="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None/>
                        <a:tabLst/>
                      </a:pPr>
                      <a:r>
                        <a:rPr kumimoji="0" lang="en-US" sz="1800" b="0" i="0" u="none" strike="noStrike" cap="none" normalizeH="0" baseline="0" dirty="0">
                          <a:ln>
                            <a:noFill/>
                          </a:ln>
                          <a:solidFill>
                            <a:schemeClr val="bg2">
                              <a:lumMod val="10000"/>
                            </a:schemeClr>
                          </a:solidFill>
                          <a:effectLst/>
                          <a:latin typeface="+mn-lt"/>
                        </a:rPr>
                        <a:t>Postconsolidation response, %</a:t>
                      </a:r>
                    </a:p>
                    <a:p>
                      <a:pPr marL="300038"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mn-lt"/>
                        </a:rPr>
                        <a:t>≥ VGPR</a:t>
                      </a:r>
                    </a:p>
                    <a:p>
                      <a:pPr marL="300038"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mn-lt"/>
                        </a:rPr>
                        <a:t>≥ CR</a:t>
                      </a:r>
                    </a:p>
                    <a:p>
                      <a:pPr marL="300038"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mn-lt"/>
                        </a:rPr>
                        <a:t>sCR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427052210"/>
                  </a:ext>
                </a:extLst>
              </a:tr>
            </a:tbl>
          </a:graphicData>
        </a:graphic>
      </p:graphicFrame>
      <p:sp>
        <p:nvSpPr>
          <p:cNvPr id="7" name="Text Box 11">
            <a:extLst>
              <a:ext uri="{FF2B5EF4-FFF2-40B4-BE49-F238E27FC236}">
                <a16:creationId xmlns:a16="http://schemas.microsoft.com/office/drawing/2014/main" id="{73AA95E1-9B6E-0685-46E8-B2E460FA8DD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Gay. ASH 2023. Abstr 4.</a:t>
            </a:r>
          </a:p>
        </p:txBody>
      </p:sp>
    </p:spTree>
    <p:extLst>
      <p:ext uri="{BB962C8B-B14F-4D97-AF65-F5344CB8AC3E}">
        <p14:creationId xmlns:p14="http://schemas.microsoft.com/office/powerpoint/2010/main" val="473815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C76B6-9C69-AF1C-C326-94470E978ECF}"/>
              </a:ext>
            </a:extLst>
          </p:cNvPr>
          <p:cNvSpPr>
            <a:spLocks noGrp="1"/>
          </p:cNvSpPr>
          <p:nvPr>
            <p:ph type="title"/>
          </p:nvPr>
        </p:nvSpPr>
        <p:spPr/>
        <p:txBody>
          <a:bodyPr/>
          <a:lstStyle/>
          <a:p>
            <a:r>
              <a:rPr lang="en-US" dirty="0"/>
              <a:t>IsKia EMN24: MRD Negativity by Treatment Phase</a:t>
            </a:r>
          </a:p>
        </p:txBody>
      </p:sp>
      <p:sp>
        <p:nvSpPr>
          <p:cNvPr id="3" name="Content Placeholder 2">
            <a:extLst>
              <a:ext uri="{FF2B5EF4-FFF2-40B4-BE49-F238E27FC236}">
                <a16:creationId xmlns:a16="http://schemas.microsoft.com/office/drawing/2014/main" id="{1235FA02-B362-7756-A356-15F91AF902FD}"/>
              </a:ext>
            </a:extLst>
          </p:cNvPr>
          <p:cNvSpPr>
            <a:spLocks noGrp="1"/>
          </p:cNvSpPr>
          <p:nvPr>
            <p:ph idx="1"/>
          </p:nvPr>
        </p:nvSpPr>
        <p:spPr>
          <a:xfrm>
            <a:off x="604674" y="1541317"/>
            <a:ext cx="10877529" cy="4931150"/>
          </a:xfrm>
        </p:spPr>
        <p:txBody>
          <a:bodyPr/>
          <a:lstStyle/>
          <a:p>
            <a:r>
              <a:rPr lang="en-US" sz="2400" dirty="0"/>
              <a:t>MRD negativity rates improved over time</a:t>
            </a:r>
          </a:p>
          <a:p>
            <a:endParaRPr lang="en-US" sz="2400" dirty="0"/>
          </a:p>
          <a:p>
            <a:endParaRPr lang="en-US" sz="2400" dirty="0"/>
          </a:p>
          <a:p>
            <a:endParaRPr lang="en-US" sz="2400" dirty="0"/>
          </a:p>
          <a:p>
            <a:endParaRPr lang="en-US" sz="2400" dirty="0"/>
          </a:p>
          <a:p>
            <a:endParaRPr lang="en-US" sz="2400" dirty="0"/>
          </a:p>
          <a:p>
            <a:pPr marL="0" indent="0">
              <a:buNone/>
            </a:pPr>
            <a:endParaRPr lang="en-US" sz="2400" dirty="0"/>
          </a:p>
          <a:p>
            <a:r>
              <a:rPr lang="en-US" sz="2400" dirty="0"/>
              <a:t>Increase in MRD negativity rate in IsaKRd arm observed in all subgroup analyses</a:t>
            </a:r>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p:txBody>
      </p:sp>
      <p:graphicFrame>
        <p:nvGraphicFramePr>
          <p:cNvPr id="4" name="Group 3">
            <a:extLst>
              <a:ext uri="{FF2B5EF4-FFF2-40B4-BE49-F238E27FC236}">
                <a16:creationId xmlns:a16="http://schemas.microsoft.com/office/drawing/2014/main" id="{CFECCD19-6ED5-D93E-4C00-CE64E9EC2484}"/>
              </a:ext>
            </a:extLst>
          </p:cNvPr>
          <p:cNvGraphicFramePr>
            <a:graphicFrameLocks/>
          </p:cNvGraphicFramePr>
          <p:nvPr>
            <p:extLst>
              <p:ext uri="{D42A27DB-BD31-4B8C-83A1-F6EECF244321}">
                <p14:modId xmlns:p14="http://schemas.microsoft.com/office/powerpoint/2010/main" val="1695627217"/>
              </p:ext>
            </p:extLst>
          </p:nvPr>
        </p:nvGraphicFramePr>
        <p:xfrm>
          <a:off x="723900" y="2097247"/>
          <a:ext cx="10758304" cy="3017568"/>
        </p:xfrm>
        <a:graphic>
          <a:graphicData uri="http://schemas.openxmlformats.org/drawingml/2006/table">
            <a:tbl>
              <a:tblPr/>
              <a:tblGrid>
                <a:gridCol w="6031113">
                  <a:extLst>
                    <a:ext uri="{9D8B030D-6E8A-4147-A177-3AD203B41FA5}">
                      <a16:colId xmlns:a16="http://schemas.microsoft.com/office/drawing/2014/main" val="20000"/>
                    </a:ext>
                  </a:extLst>
                </a:gridCol>
                <a:gridCol w="1441559">
                  <a:extLst>
                    <a:ext uri="{9D8B030D-6E8A-4147-A177-3AD203B41FA5}">
                      <a16:colId xmlns:a16="http://schemas.microsoft.com/office/drawing/2014/main" val="20002"/>
                    </a:ext>
                  </a:extLst>
                </a:gridCol>
                <a:gridCol w="1303671">
                  <a:extLst>
                    <a:ext uri="{9D8B030D-6E8A-4147-A177-3AD203B41FA5}">
                      <a16:colId xmlns:a16="http://schemas.microsoft.com/office/drawing/2014/main" val="3430120438"/>
                    </a:ext>
                  </a:extLst>
                </a:gridCol>
                <a:gridCol w="940147">
                  <a:extLst>
                    <a:ext uri="{9D8B030D-6E8A-4147-A177-3AD203B41FA5}">
                      <a16:colId xmlns:a16="http://schemas.microsoft.com/office/drawing/2014/main" val="26001721"/>
                    </a:ext>
                  </a:extLst>
                </a:gridCol>
                <a:gridCol w="1041814">
                  <a:extLst>
                    <a:ext uri="{9D8B030D-6E8A-4147-A177-3AD203B41FA5}">
                      <a16:colId xmlns:a16="http://schemas.microsoft.com/office/drawing/2014/main" val="1324921603"/>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mn-lt"/>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IsaKRd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(n = 151)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KRd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(n = 151)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Odds Ratio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mn-lt"/>
                        </a:rPr>
                        <a:t>P</a:t>
                      </a:r>
                      <a:r>
                        <a:rPr kumimoji="0" lang="en-US" sz="1800" b="1" i="0" u="none" strike="noStrike" cap="none" normalizeH="0" baseline="0" dirty="0">
                          <a:ln>
                            <a:noFill/>
                          </a:ln>
                          <a:solidFill>
                            <a:schemeClr val="tx1"/>
                          </a:solidFill>
                          <a:effectLst/>
                          <a:latin typeface="+mn-lt"/>
                        </a:rPr>
                        <a:t> Value</a:t>
                      </a:r>
                      <a:endParaRPr kumimoji="0" lang="en-US" sz="1800" b="1" i="1" u="none" strike="noStrike" cap="none" normalizeH="0" baseline="0" dirty="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344488" marR="0" lvl="1" indent="-330200" algn="l" defTabSz="914400" rtl="0" eaLnBrk="1" fontAlgn="base" latinLnBrk="0" hangingPunct="1">
                        <a:lnSpc>
                          <a:spcPct val="100000"/>
                        </a:lnSpc>
                        <a:spcBef>
                          <a:spcPct val="0"/>
                        </a:spcBef>
                        <a:spcAft>
                          <a:spcPct val="0"/>
                        </a:spcAft>
                        <a:buClr>
                          <a:srgbClr val="000000"/>
                        </a:buClr>
                        <a:buSzPct val="120000"/>
                        <a:buFontTx/>
                        <a:buNone/>
                        <a:tabLst/>
                      </a:pPr>
                      <a:r>
                        <a:rPr kumimoji="0" lang="en-US" sz="1800" b="0" i="0" u="none" strike="noStrike" cap="none" normalizeH="0" baseline="0" dirty="0">
                          <a:ln>
                            <a:noFill/>
                          </a:ln>
                          <a:solidFill>
                            <a:schemeClr val="bg2">
                              <a:lumMod val="10000"/>
                            </a:schemeClr>
                          </a:solidFill>
                          <a:effectLst/>
                          <a:latin typeface="+mn-lt"/>
                        </a:rPr>
                        <a:t>MRD negativity by treatment phase (NGS 10</a:t>
                      </a:r>
                      <a:r>
                        <a:rPr kumimoji="0" lang="en-US" sz="1800" b="0" i="0" u="none" strike="noStrike" cap="none" normalizeH="0" baseline="30000" dirty="0">
                          <a:ln>
                            <a:noFill/>
                          </a:ln>
                          <a:solidFill>
                            <a:schemeClr val="bg2">
                              <a:lumMod val="10000"/>
                            </a:schemeClr>
                          </a:solidFill>
                          <a:effectLst/>
                          <a:latin typeface="+mn-lt"/>
                        </a:rPr>
                        <a:t>-5 </a:t>
                      </a:r>
                      <a:r>
                        <a:rPr kumimoji="0" lang="en-US" sz="1800" b="0" i="0" u="none" strike="noStrike" cap="none" normalizeH="0" baseline="0" dirty="0">
                          <a:ln>
                            <a:noFill/>
                          </a:ln>
                          <a:solidFill>
                            <a:schemeClr val="bg2">
                              <a:lumMod val="10000"/>
                            </a:schemeClr>
                          </a:solidFill>
                          <a:effectLst/>
                          <a:latin typeface="+mn-lt"/>
                        </a:rPr>
                        <a:t>cutoff), %</a:t>
                      </a:r>
                    </a:p>
                    <a:p>
                      <a:pPr marL="344488" marR="0" lvl="1" indent="-33020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mn-lt"/>
                        </a:rPr>
                        <a:t>Post induction</a:t>
                      </a:r>
                    </a:p>
                    <a:p>
                      <a:pPr marL="344488" marR="0" lvl="1" indent="-33020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mn-lt"/>
                        </a:rPr>
                        <a:t>Post ASCT</a:t>
                      </a:r>
                    </a:p>
                    <a:p>
                      <a:pPr marL="344488" marR="0" lvl="1" indent="-33020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mn-lt"/>
                        </a:rPr>
                        <a:t>Post consolidation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45</a:t>
                      </a: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64</a:t>
                      </a: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26</a:t>
                      </a: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49</a:t>
                      </a: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2.34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1.93</a:t>
                      </a: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1.67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&lt;.001</a:t>
                      </a: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.006</a:t>
                      </a: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.049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84484391"/>
                  </a:ext>
                </a:extLst>
              </a:tr>
              <a:tr h="0">
                <a:tc>
                  <a:txBody>
                    <a:bodyPr/>
                    <a:lstStyle/>
                    <a:p>
                      <a:pPr marL="344488" marR="0" lvl="1" indent="-330200" algn="l" defTabSz="914400" rtl="0" eaLnBrk="1" fontAlgn="base" latinLnBrk="0" hangingPunct="1">
                        <a:lnSpc>
                          <a:spcPct val="100000"/>
                        </a:lnSpc>
                        <a:spcBef>
                          <a:spcPct val="0"/>
                        </a:spcBef>
                        <a:spcAft>
                          <a:spcPct val="0"/>
                        </a:spcAft>
                        <a:buClr>
                          <a:srgbClr val="000000"/>
                        </a:buClr>
                        <a:buSzPct val="120000"/>
                        <a:buFontTx/>
                        <a:buNone/>
                        <a:tabLst/>
                      </a:pPr>
                      <a:r>
                        <a:rPr kumimoji="0" lang="en-US" sz="1800" b="0" i="0" u="none" strike="noStrike" cap="none" normalizeH="0" baseline="0" dirty="0">
                          <a:ln>
                            <a:noFill/>
                          </a:ln>
                          <a:solidFill>
                            <a:schemeClr val="bg2">
                              <a:lumMod val="10000"/>
                            </a:schemeClr>
                          </a:solidFill>
                          <a:effectLst/>
                          <a:latin typeface="+mn-lt"/>
                        </a:rPr>
                        <a:t>MRD negativity by treatment phase (NGS 10</a:t>
                      </a:r>
                      <a:r>
                        <a:rPr kumimoji="0" lang="en-US" sz="1800" b="0" i="0" u="none" strike="noStrike" cap="none" normalizeH="0" baseline="30000" dirty="0">
                          <a:ln>
                            <a:noFill/>
                          </a:ln>
                          <a:solidFill>
                            <a:schemeClr val="bg2">
                              <a:lumMod val="10000"/>
                            </a:schemeClr>
                          </a:solidFill>
                          <a:effectLst/>
                          <a:latin typeface="+mn-lt"/>
                        </a:rPr>
                        <a:t>-6 </a:t>
                      </a:r>
                      <a:r>
                        <a:rPr kumimoji="0" lang="en-US" sz="1800" b="0" i="0" u="none" strike="noStrike" cap="none" normalizeH="0" baseline="0" dirty="0">
                          <a:ln>
                            <a:noFill/>
                          </a:ln>
                          <a:solidFill>
                            <a:schemeClr val="bg2">
                              <a:lumMod val="10000"/>
                            </a:schemeClr>
                          </a:solidFill>
                          <a:effectLst/>
                          <a:latin typeface="+mn-lt"/>
                        </a:rPr>
                        <a:t>cutoff), %</a:t>
                      </a:r>
                    </a:p>
                    <a:p>
                      <a:pPr marL="344488" marR="0" lvl="1" indent="-33020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mn-lt"/>
                        </a:rPr>
                        <a:t>Post induction</a:t>
                      </a:r>
                    </a:p>
                    <a:p>
                      <a:pPr marL="344488" marR="0" lvl="1" indent="-33020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mn-lt"/>
                        </a:rPr>
                        <a:t>Post ASCT</a:t>
                      </a:r>
                    </a:p>
                    <a:p>
                      <a:pPr marL="344488" marR="0" lvl="1" indent="-33020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mn-lt"/>
                        </a:rPr>
                        <a:t>Post consolidation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52</a:t>
                      </a: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14</a:t>
                      </a: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27</a:t>
                      </a: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2.36</a:t>
                      </a: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3.01</a:t>
                      </a: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2.29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.004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mn-lt"/>
                        </a:rPr>
                        <a:t>&lt;.001</a:t>
                      </a: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133577931"/>
                  </a:ext>
                </a:extLst>
              </a:tr>
            </a:tbl>
          </a:graphicData>
        </a:graphic>
      </p:graphicFrame>
      <p:sp>
        <p:nvSpPr>
          <p:cNvPr id="5" name="Text Box 11">
            <a:extLst>
              <a:ext uri="{FF2B5EF4-FFF2-40B4-BE49-F238E27FC236}">
                <a16:creationId xmlns:a16="http://schemas.microsoft.com/office/drawing/2014/main" id="{E745E65A-4678-F85E-3114-D61F85746A4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Gay. ASH 2023. Abstr 4.</a:t>
            </a:r>
          </a:p>
        </p:txBody>
      </p:sp>
    </p:spTree>
    <p:extLst>
      <p:ext uri="{BB962C8B-B14F-4D97-AF65-F5344CB8AC3E}">
        <p14:creationId xmlns:p14="http://schemas.microsoft.com/office/powerpoint/2010/main" val="17479973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C76B6-9C69-AF1C-C326-94470E978ECF}"/>
              </a:ext>
            </a:extLst>
          </p:cNvPr>
          <p:cNvSpPr>
            <a:spLocks noGrp="1"/>
          </p:cNvSpPr>
          <p:nvPr>
            <p:ph type="title"/>
          </p:nvPr>
        </p:nvSpPr>
        <p:spPr>
          <a:xfrm>
            <a:off x="609759" y="238127"/>
            <a:ext cx="10872444" cy="1103313"/>
          </a:xfrm>
        </p:spPr>
        <p:txBody>
          <a:bodyPr/>
          <a:lstStyle/>
          <a:p>
            <a:r>
              <a:rPr lang="en-US" dirty="0"/>
              <a:t>IsKia EMN24: MRD Negativity by Cytogenic Risk</a:t>
            </a:r>
          </a:p>
        </p:txBody>
      </p:sp>
      <p:graphicFrame>
        <p:nvGraphicFramePr>
          <p:cNvPr id="4" name="Group 3">
            <a:extLst>
              <a:ext uri="{FF2B5EF4-FFF2-40B4-BE49-F238E27FC236}">
                <a16:creationId xmlns:a16="http://schemas.microsoft.com/office/drawing/2014/main" id="{CFECCD19-6ED5-D93E-4C00-CE64E9EC2484}"/>
              </a:ext>
            </a:extLst>
          </p:cNvPr>
          <p:cNvGraphicFramePr>
            <a:graphicFrameLocks/>
          </p:cNvGraphicFramePr>
          <p:nvPr>
            <p:extLst>
              <p:ext uri="{D42A27DB-BD31-4B8C-83A1-F6EECF244321}">
                <p14:modId xmlns:p14="http://schemas.microsoft.com/office/powerpoint/2010/main" val="1368913113"/>
              </p:ext>
            </p:extLst>
          </p:nvPr>
        </p:nvGraphicFramePr>
        <p:xfrm>
          <a:off x="709798" y="1601670"/>
          <a:ext cx="10772406" cy="3277799"/>
        </p:xfrm>
        <a:graphic>
          <a:graphicData uri="http://schemas.openxmlformats.org/drawingml/2006/table">
            <a:tbl>
              <a:tblPr/>
              <a:tblGrid>
                <a:gridCol w="7402810">
                  <a:extLst>
                    <a:ext uri="{9D8B030D-6E8A-4147-A177-3AD203B41FA5}">
                      <a16:colId xmlns:a16="http://schemas.microsoft.com/office/drawing/2014/main" val="20000"/>
                    </a:ext>
                  </a:extLst>
                </a:gridCol>
                <a:gridCol w="1769423">
                  <a:extLst>
                    <a:ext uri="{9D8B030D-6E8A-4147-A177-3AD203B41FA5}">
                      <a16:colId xmlns:a16="http://schemas.microsoft.com/office/drawing/2014/main" val="20002"/>
                    </a:ext>
                  </a:extLst>
                </a:gridCol>
                <a:gridCol w="1600173">
                  <a:extLst>
                    <a:ext uri="{9D8B030D-6E8A-4147-A177-3AD203B41FA5}">
                      <a16:colId xmlns:a16="http://schemas.microsoft.com/office/drawing/2014/main" val="3430120438"/>
                    </a:ext>
                  </a:extLst>
                </a:gridCol>
              </a:tblGrid>
              <a:tr h="6952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mn-lt"/>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IsaKRd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(n = 151)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KRd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(n = 151)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291251">
                <a:tc>
                  <a:txBody>
                    <a:bodyPr/>
                    <a:lstStyle/>
                    <a:p>
                      <a:pPr marL="14288" marR="0" lvl="1" indent="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None/>
                        <a:tabLst/>
                      </a:pPr>
                      <a:r>
                        <a:rPr kumimoji="0" lang="en-US" sz="1800" b="0" i="0" u="none" strike="noStrike" cap="none" normalizeH="0" baseline="0" dirty="0">
                          <a:ln>
                            <a:noFill/>
                          </a:ln>
                          <a:solidFill>
                            <a:schemeClr val="bg2">
                              <a:lumMod val="10000"/>
                            </a:schemeClr>
                          </a:solidFill>
                          <a:effectLst/>
                          <a:latin typeface="+mn-lt"/>
                        </a:rPr>
                        <a:t>MRD negativity by cytogenic risk (NGS 10</a:t>
                      </a:r>
                      <a:r>
                        <a:rPr kumimoji="0" lang="en-US" sz="1800" b="0" i="0" u="none" strike="noStrike" cap="none" normalizeH="0" baseline="30000" dirty="0">
                          <a:ln>
                            <a:noFill/>
                          </a:ln>
                          <a:solidFill>
                            <a:schemeClr val="bg2">
                              <a:lumMod val="10000"/>
                            </a:schemeClr>
                          </a:solidFill>
                          <a:effectLst/>
                          <a:latin typeface="+mn-lt"/>
                        </a:rPr>
                        <a:t>-5 </a:t>
                      </a:r>
                      <a:r>
                        <a:rPr kumimoji="0" lang="en-US" sz="1800" b="0" i="0" u="none" strike="noStrike" cap="none" normalizeH="0" baseline="0" dirty="0">
                          <a:ln>
                            <a:noFill/>
                          </a:ln>
                          <a:solidFill>
                            <a:schemeClr val="bg2">
                              <a:lumMod val="10000"/>
                            </a:schemeClr>
                          </a:solidFill>
                          <a:effectLst/>
                          <a:latin typeface="+mn-lt"/>
                        </a:rPr>
                        <a:t>cutoff), %</a:t>
                      </a:r>
                      <a:endParaRPr kumimoji="0" lang="en-US" sz="1800" b="0" i="0" u="none" strike="noStrike" cap="none" normalizeH="0" baseline="30000" dirty="0">
                        <a:ln>
                          <a:noFill/>
                        </a:ln>
                        <a:solidFill>
                          <a:schemeClr val="bg2">
                            <a:lumMod val="10000"/>
                          </a:schemeClr>
                        </a:solidFill>
                        <a:effectLst/>
                        <a:latin typeface="+mn-lt"/>
                      </a:endParaRPr>
                    </a:p>
                    <a:p>
                      <a:pPr marL="300038"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mn-lt"/>
                        </a:rPr>
                        <a:t>0 HRCAs</a:t>
                      </a:r>
                    </a:p>
                    <a:p>
                      <a:pPr marL="300038"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mn-lt"/>
                        </a:rPr>
                        <a:t>1 HRCA</a:t>
                      </a:r>
                    </a:p>
                    <a:p>
                      <a:pPr marL="300038"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mn-lt"/>
                        </a:rPr>
                        <a:t>2+ HRCAs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79</a:t>
                      </a: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78</a:t>
                      </a: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72</a:t>
                      </a: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65</a:t>
                      </a: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84484391"/>
                  </a:ext>
                </a:extLst>
              </a:tr>
              <a:tr h="1291251">
                <a:tc>
                  <a:txBody>
                    <a:bodyPr/>
                    <a:lstStyle/>
                    <a:p>
                      <a:pPr marL="14288" marR="0" lvl="1" indent="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None/>
                        <a:tabLst/>
                      </a:pPr>
                      <a:r>
                        <a:rPr kumimoji="0" lang="en-US" sz="1800" b="0" i="0" u="none" strike="noStrike" cap="none" normalizeH="0" baseline="0" dirty="0">
                          <a:ln>
                            <a:noFill/>
                          </a:ln>
                          <a:solidFill>
                            <a:schemeClr val="bg2">
                              <a:lumMod val="10000"/>
                            </a:schemeClr>
                          </a:solidFill>
                          <a:effectLst/>
                          <a:latin typeface="+mn-lt"/>
                        </a:rPr>
                        <a:t>MRD negativity by cytogenic risk (NGS 10</a:t>
                      </a:r>
                      <a:r>
                        <a:rPr kumimoji="0" lang="en-US" sz="1800" b="0" i="0" u="none" strike="noStrike" cap="none" normalizeH="0" baseline="30000" dirty="0">
                          <a:ln>
                            <a:noFill/>
                          </a:ln>
                          <a:solidFill>
                            <a:schemeClr val="bg2">
                              <a:lumMod val="10000"/>
                            </a:schemeClr>
                          </a:solidFill>
                          <a:effectLst/>
                          <a:latin typeface="+mn-lt"/>
                        </a:rPr>
                        <a:t>-6 </a:t>
                      </a:r>
                      <a:r>
                        <a:rPr kumimoji="0" lang="en-US" sz="1800" b="0" i="0" u="none" strike="noStrike" cap="none" normalizeH="0" baseline="0" dirty="0">
                          <a:ln>
                            <a:noFill/>
                          </a:ln>
                          <a:solidFill>
                            <a:schemeClr val="bg2">
                              <a:lumMod val="10000"/>
                            </a:schemeClr>
                          </a:solidFill>
                          <a:effectLst/>
                          <a:latin typeface="+mn-lt"/>
                        </a:rPr>
                        <a:t>cutoff), %</a:t>
                      </a:r>
                      <a:endParaRPr kumimoji="0" lang="en-US" sz="1800" b="0" i="0" u="none" strike="noStrike" cap="none" normalizeH="0" baseline="30000" dirty="0">
                        <a:ln>
                          <a:noFill/>
                        </a:ln>
                        <a:solidFill>
                          <a:schemeClr val="bg2">
                            <a:lumMod val="10000"/>
                          </a:schemeClr>
                        </a:solidFill>
                        <a:effectLst/>
                        <a:latin typeface="+mn-lt"/>
                      </a:endParaRPr>
                    </a:p>
                    <a:p>
                      <a:pPr marL="300038"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mn-lt"/>
                        </a:rPr>
                        <a:t>0 HRCA</a:t>
                      </a:r>
                    </a:p>
                    <a:p>
                      <a:pPr marL="300038"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mn-lt"/>
                        </a:rPr>
                        <a:t>1 HRCA</a:t>
                      </a:r>
                    </a:p>
                    <a:p>
                      <a:pPr marL="300038"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mn-lt"/>
                        </a:rPr>
                        <a:t>2+ HRCA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65</a:t>
                      </a: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48</a:t>
                      </a: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53</a:t>
                      </a: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133577931"/>
                  </a:ext>
                </a:extLst>
              </a:tr>
            </a:tbl>
          </a:graphicData>
        </a:graphic>
      </p:graphicFrame>
      <p:sp>
        <p:nvSpPr>
          <p:cNvPr id="5" name="Text Box 11">
            <a:extLst>
              <a:ext uri="{FF2B5EF4-FFF2-40B4-BE49-F238E27FC236}">
                <a16:creationId xmlns:a16="http://schemas.microsoft.com/office/drawing/2014/main" id="{E745E65A-4678-F85E-3114-D61F85746A4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Gay. ASH 2023. Abstr 4.</a:t>
            </a:r>
          </a:p>
        </p:txBody>
      </p:sp>
      <p:sp>
        <p:nvSpPr>
          <p:cNvPr id="6" name="TextBox 5">
            <a:extLst>
              <a:ext uri="{FF2B5EF4-FFF2-40B4-BE49-F238E27FC236}">
                <a16:creationId xmlns:a16="http://schemas.microsoft.com/office/drawing/2014/main" id="{1E5446A7-4866-647D-21EA-5CF4190BD4DC}"/>
              </a:ext>
            </a:extLst>
          </p:cNvPr>
          <p:cNvSpPr txBox="1"/>
          <p:nvPr/>
        </p:nvSpPr>
        <p:spPr bwMode="auto">
          <a:xfrm>
            <a:off x="582541" y="4879470"/>
            <a:ext cx="107419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400" b="0" dirty="0">
                <a:solidFill>
                  <a:schemeClr val="bg1"/>
                </a:solidFill>
                <a:latin typeface="Calibri" panose="020F0502020204030204" pitchFamily="34" charset="0"/>
              </a:rPr>
              <a:t>HRCA defined as presence of del(17p13.1), t(4;14) (p16.3;q32.3), t(14;16) (q32.3q23), gain (1q21) or amp(1q21);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 HRCA categorized as very high risk.</a:t>
            </a:r>
            <a:endParaRPr lang="en-US" sz="1400" dirty="0"/>
          </a:p>
        </p:txBody>
      </p:sp>
    </p:spTree>
    <p:extLst>
      <p:ext uri="{BB962C8B-B14F-4D97-AF65-F5344CB8AC3E}">
        <p14:creationId xmlns:p14="http://schemas.microsoft.com/office/powerpoint/2010/main" val="36577244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101EF-BE2E-2BE0-A8CB-2F41886B3864}"/>
              </a:ext>
            </a:extLst>
          </p:cNvPr>
          <p:cNvSpPr>
            <a:spLocks noGrp="1"/>
          </p:cNvSpPr>
          <p:nvPr>
            <p:ph type="title"/>
          </p:nvPr>
        </p:nvSpPr>
        <p:spPr>
          <a:xfrm>
            <a:off x="609759" y="238128"/>
            <a:ext cx="10872444" cy="510017"/>
          </a:xfrm>
        </p:spPr>
        <p:txBody>
          <a:bodyPr/>
          <a:lstStyle/>
          <a:p>
            <a:r>
              <a:rPr lang="en-US" dirty="0"/>
              <a:t>IsKia EMN24: Safety</a:t>
            </a:r>
          </a:p>
        </p:txBody>
      </p:sp>
      <p:graphicFrame>
        <p:nvGraphicFramePr>
          <p:cNvPr id="4" name="Group 3">
            <a:extLst>
              <a:ext uri="{FF2B5EF4-FFF2-40B4-BE49-F238E27FC236}">
                <a16:creationId xmlns:a16="http://schemas.microsoft.com/office/drawing/2014/main" id="{2C959859-1B55-1656-4474-52281835562B}"/>
              </a:ext>
            </a:extLst>
          </p:cNvPr>
          <p:cNvGraphicFramePr>
            <a:graphicFrameLocks/>
          </p:cNvGraphicFramePr>
          <p:nvPr>
            <p:extLst>
              <p:ext uri="{D42A27DB-BD31-4B8C-83A1-F6EECF244321}">
                <p14:modId xmlns:p14="http://schemas.microsoft.com/office/powerpoint/2010/main" val="1413041717"/>
              </p:ext>
            </p:extLst>
          </p:nvPr>
        </p:nvGraphicFramePr>
        <p:xfrm>
          <a:off x="567356" y="855966"/>
          <a:ext cx="10957250" cy="5395024"/>
        </p:xfrm>
        <a:graphic>
          <a:graphicData uri="http://schemas.openxmlformats.org/drawingml/2006/table">
            <a:tbl>
              <a:tblPr/>
              <a:tblGrid>
                <a:gridCol w="4796709">
                  <a:extLst>
                    <a:ext uri="{9D8B030D-6E8A-4147-A177-3AD203B41FA5}">
                      <a16:colId xmlns:a16="http://schemas.microsoft.com/office/drawing/2014/main" val="20000"/>
                    </a:ext>
                  </a:extLst>
                </a:gridCol>
                <a:gridCol w="1525723">
                  <a:extLst>
                    <a:ext uri="{9D8B030D-6E8A-4147-A177-3AD203B41FA5}">
                      <a16:colId xmlns:a16="http://schemas.microsoft.com/office/drawing/2014/main" val="20002"/>
                    </a:ext>
                  </a:extLst>
                </a:gridCol>
                <a:gridCol w="1750080">
                  <a:extLst>
                    <a:ext uri="{9D8B030D-6E8A-4147-A177-3AD203B41FA5}">
                      <a16:colId xmlns:a16="http://schemas.microsoft.com/office/drawing/2014/main" val="3053295307"/>
                    </a:ext>
                  </a:extLst>
                </a:gridCol>
                <a:gridCol w="1488076">
                  <a:extLst>
                    <a:ext uri="{9D8B030D-6E8A-4147-A177-3AD203B41FA5}">
                      <a16:colId xmlns:a16="http://schemas.microsoft.com/office/drawing/2014/main" val="3430120438"/>
                    </a:ext>
                  </a:extLst>
                </a:gridCol>
                <a:gridCol w="1396662">
                  <a:extLst>
                    <a:ext uri="{9D8B030D-6E8A-4147-A177-3AD203B41FA5}">
                      <a16:colId xmlns:a16="http://schemas.microsoft.com/office/drawing/2014/main" val="803820185"/>
                    </a:ext>
                  </a:extLst>
                </a:gridCol>
              </a:tblGrid>
              <a:tr h="203682">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500" b="1" i="0" u="none" strike="noStrike" cap="none" normalizeH="0" baseline="0" dirty="0">
                          <a:ln>
                            <a:noFill/>
                          </a:ln>
                          <a:solidFill>
                            <a:schemeClr val="tx1"/>
                          </a:solidFill>
                          <a:effectLst/>
                          <a:latin typeface="+mn-lt"/>
                        </a:rPr>
                        <a:t>TRAEs,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mn-lt"/>
                        </a:rPr>
                        <a:t>IsaKRd (n = 151)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mn-lt"/>
                        </a:rPr>
                        <a:t>KRd (n = 151)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extLst>
                  <a:ext uri="{0D108BD9-81ED-4DB2-BD59-A6C34878D82A}">
                    <a16:rowId xmlns:a16="http://schemas.microsoft.com/office/drawing/2014/main" val="10001"/>
                  </a:ext>
                </a:extLst>
              </a:tr>
              <a:tr h="203682">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mn-lt"/>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mn-lt"/>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mn-lt"/>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mn-lt"/>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331086630"/>
                  </a:ext>
                </a:extLst>
              </a:tr>
              <a:tr h="640121">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pPr>
                      <a:r>
                        <a:rPr kumimoji="0" lang="en-US" sz="1500" b="0" i="0" u="none" strike="noStrike" cap="none" normalizeH="0" baseline="0" dirty="0">
                          <a:ln>
                            <a:noFill/>
                          </a:ln>
                          <a:solidFill>
                            <a:schemeClr val="bg2">
                              <a:lumMod val="10000"/>
                            </a:schemeClr>
                          </a:solidFill>
                          <a:effectLst/>
                          <a:latin typeface="+mn-lt"/>
                        </a:rPr>
                        <a:t>≥1 hematologic toxicity</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500" b="0" i="0" u="none" strike="noStrike" cap="none" normalizeH="0" baseline="0" dirty="0">
                          <a:ln>
                            <a:noFill/>
                          </a:ln>
                          <a:solidFill>
                            <a:schemeClr val="bg2">
                              <a:lumMod val="10000"/>
                            </a:schemeClr>
                          </a:solidFill>
                          <a:effectLst/>
                          <a:latin typeface="+mn-lt"/>
                        </a:rPr>
                        <a:t>Anemia</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500" b="0" i="0" u="none" strike="noStrike" cap="none" normalizeH="0" baseline="0" dirty="0">
                          <a:ln>
                            <a:noFill/>
                          </a:ln>
                          <a:solidFill>
                            <a:schemeClr val="bg2">
                              <a:lumMod val="10000"/>
                            </a:schemeClr>
                          </a:solidFill>
                          <a:effectLst/>
                          <a:latin typeface="+mn-lt"/>
                        </a:rPr>
                        <a:t>Neutropenia</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500" b="0" i="0" u="none" strike="noStrike" cap="none" normalizeH="0" baseline="0" dirty="0">
                          <a:ln>
                            <a:noFill/>
                          </a:ln>
                          <a:solidFill>
                            <a:schemeClr val="bg2">
                              <a:lumMod val="10000"/>
                            </a:schemeClr>
                          </a:solidFill>
                          <a:effectLst/>
                          <a:latin typeface="+mn-lt"/>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83 (55)</a:t>
                      </a:r>
                      <a:br>
                        <a:rPr kumimoji="0" lang="en-US" sz="1500" b="0" i="0" u="none" strike="noStrike" cap="none" normalizeH="0" baseline="0" dirty="0">
                          <a:ln>
                            <a:noFill/>
                          </a:ln>
                          <a:solidFill>
                            <a:schemeClr val="bg2">
                              <a:lumMod val="10000"/>
                            </a:schemeClr>
                          </a:solidFill>
                          <a:effectLst/>
                          <a:latin typeface="+mn-lt"/>
                        </a:rPr>
                      </a:br>
                      <a:r>
                        <a:rPr kumimoji="0" lang="en-US" sz="1500" b="0" i="0" u="none" strike="noStrike" cap="none" normalizeH="0" baseline="0" dirty="0">
                          <a:ln>
                            <a:noFill/>
                          </a:ln>
                          <a:solidFill>
                            <a:schemeClr val="bg2">
                              <a:lumMod val="10000"/>
                            </a:schemeClr>
                          </a:solidFill>
                          <a:effectLst/>
                          <a:latin typeface="+mn-lt"/>
                        </a:rPr>
                        <a:t>32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62 (41)</a:t>
                      </a:r>
                      <a:br>
                        <a:rPr kumimoji="0" lang="en-US" sz="1500" b="0" i="0" u="none" strike="noStrike" cap="none" normalizeH="0" baseline="0" dirty="0">
                          <a:ln>
                            <a:noFill/>
                          </a:ln>
                          <a:solidFill>
                            <a:schemeClr val="bg2">
                              <a:lumMod val="10000"/>
                            </a:schemeClr>
                          </a:solidFill>
                          <a:effectLst/>
                          <a:latin typeface="+mn-lt"/>
                        </a:rPr>
                      </a:br>
                      <a:r>
                        <a:rPr kumimoji="0" lang="en-US" sz="1500" b="0" i="0" u="none" strike="noStrike" cap="none" normalizeH="0" baseline="0" dirty="0">
                          <a:ln>
                            <a:noFill/>
                          </a:ln>
                          <a:solidFill>
                            <a:schemeClr val="bg2">
                              <a:lumMod val="10000"/>
                            </a:schemeClr>
                          </a:solidFill>
                          <a:effectLst/>
                          <a:latin typeface="+mn-lt"/>
                        </a:rPr>
                        <a:t>51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61 (40)</a:t>
                      </a:r>
                      <a:br>
                        <a:rPr kumimoji="0" lang="en-US" sz="1500" b="0" i="0" u="none" strike="noStrike" cap="none" normalizeH="0" baseline="0" dirty="0">
                          <a:ln>
                            <a:noFill/>
                          </a:ln>
                          <a:solidFill>
                            <a:schemeClr val="bg2">
                              <a:lumMod val="10000"/>
                            </a:schemeClr>
                          </a:solidFill>
                          <a:effectLst/>
                          <a:latin typeface="+mn-lt"/>
                        </a:rPr>
                      </a:br>
                      <a:r>
                        <a:rPr kumimoji="0" lang="en-US" sz="1500" b="0" i="0" u="none" strike="noStrike" cap="none" normalizeH="0" baseline="0" dirty="0">
                          <a:ln>
                            <a:noFill/>
                          </a:ln>
                          <a:solidFill>
                            <a:schemeClr val="bg2">
                              <a:lumMod val="10000"/>
                            </a:schemeClr>
                          </a:solidFill>
                          <a:effectLst/>
                          <a:latin typeface="+mn-lt"/>
                        </a:rPr>
                        <a:t>5 (3)</a:t>
                      </a:r>
                      <a:br>
                        <a:rPr kumimoji="0" lang="en-US" sz="1500" b="0" i="0" u="none" strike="noStrike" cap="none" normalizeH="0" baseline="0" dirty="0">
                          <a:ln>
                            <a:noFill/>
                          </a:ln>
                          <a:solidFill>
                            <a:schemeClr val="bg2">
                              <a:lumMod val="10000"/>
                            </a:schemeClr>
                          </a:solidFill>
                          <a:effectLst/>
                          <a:latin typeface="+mn-lt"/>
                        </a:rPr>
                      </a:br>
                      <a:r>
                        <a:rPr kumimoji="0" lang="en-US" sz="1500" b="0" i="0" u="none" strike="noStrike" cap="none" normalizeH="0" baseline="0" dirty="0">
                          <a:ln>
                            <a:noFill/>
                          </a:ln>
                          <a:solidFill>
                            <a:schemeClr val="bg2">
                              <a:lumMod val="10000"/>
                            </a:schemeClr>
                          </a:solidFill>
                          <a:effectLst/>
                          <a:latin typeface="+mn-lt"/>
                        </a:rPr>
                        <a:t>55 (36)*</a:t>
                      </a:r>
                      <a:br>
                        <a:rPr kumimoji="0" lang="en-US" sz="1500" b="0" i="0" u="none" strike="noStrike" cap="none" normalizeH="0" baseline="0" dirty="0">
                          <a:ln>
                            <a:noFill/>
                          </a:ln>
                          <a:solidFill>
                            <a:schemeClr val="bg2">
                              <a:lumMod val="10000"/>
                            </a:schemeClr>
                          </a:solidFill>
                          <a:effectLst/>
                          <a:latin typeface="+mn-lt"/>
                        </a:rPr>
                      </a:br>
                      <a:r>
                        <a:rPr kumimoji="0" lang="en-US" sz="1500" b="0" i="0" u="none" strike="noStrike" cap="none" normalizeH="0" baseline="0" dirty="0">
                          <a:ln>
                            <a:noFill/>
                          </a:ln>
                          <a:solidFill>
                            <a:schemeClr val="bg2">
                              <a:lumMod val="10000"/>
                            </a:schemeClr>
                          </a:solidFill>
                          <a:effectLst/>
                          <a:latin typeface="+mn-lt"/>
                        </a:rPr>
                        <a:t>22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67 (44)</a:t>
                      </a:r>
                      <a:br>
                        <a:rPr kumimoji="0" lang="en-US" sz="1500" b="0" i="0" u="none" strike="noStrike" cap="none" normalizeH="0" baseline="0" dirty="0">
                          <a:ln>
                            <a:noFill/>
                          </a:ln>
                          <a:solidFill>
                            <a:schemeClr val="bg2">
                              <a:lumMod val="10000"/>
                            </a:schemeClr>
                          </a:solidFill>
                          <a:effectLst/>
                          <a:latin typeface="+mn-lt"/>
                        </a:rPr>
                      </a:br>
                      <a:r>
                        <a:rPr kumimoji="0" lang="en-US" sz="1500" b="0" i="0" u="none" strike="noStrike" cap="none" normalizeH="0" baseline="0" dirty="0">
                          <a:ln>
                            <a:noFill/>
                          </a:ln>
                          <a:solidFill>
                            <a:schemeClr val="bg2">
                              <a:lumMod val="10000"/>
                            </a:schemeClr>
                          </a:solidFill>
                          <a:effectLst/>
                          <a:latin typeface="+mn-lt"/>
                        </a:rPr>
                        <a:t>28 (19)</a:t>
                      </a:r>
                      <a:br>
                        <a:rPr kumimoji="0" lang="en-US" sz="1500" b="0" i="0" u="none" strike="noStrike" cap="none" normalizeH="0" baseline="0" dirty="0">
                          <a:ln>
                            <a:noFill/>
                          </a:ln>
                          <a:solidFill>
                            <a:schemeClr val="bg2">
                              <a:lumMod val="10000"/>
                            </a:schemeClr>
                          </a:solidFill>
                          <a:effectLst/>
                          <a:latin typeface="+mn-lt"/>
                        </a:rPr>
                      </a:br>
                      <a:r>
                        <a:rPr kumimoji="0" lang="en-US" sz="1500" b="0" i="0" u="none" strike="noStrike" cap="none" normalizeH="0" baseline="0" dirty="0">
                          <a:ln>
                            <a:noFill/>
                          </a:ln>
                          <a:solidFill>
                            <a:schemeClr val="bg2">
                              <a:lumMod val="10000"/>
                            </a:schemeClr>
                          </a:solidFill>
                          <a:effectLst/>
                          <a:latin typeface="+mn-lt"/>
                        </a:rPr>
                        <a:t>39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38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46 (30)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5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33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25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33577931"/>
                  </a:ext>
                </a:extLst>
              </a:tr>
              <a:tr h="2385878">
                <a:tc>
                  <a:txBody>
                    <a:bodyPr/>
                    <a:lstStyle/>
                    <a:p>
                      <a:pPr marL="344488" marR="0" lvl="1" indent="-330200" algn="l" defTabSz="914400" rtl="0" eaLnBrk="1" fontAlgn="base" latinLnBrk="0" hangingPunct="1">
                        <a:lnSpc>
                          <a:spcPct val="100000"/>
                        </a:lnSpc>
                        <a:spcBef>
                          <a:spcPct val="0"/>
                        </a:spcBef>
                        <a:spcAft>
                          <a:spcPct val="0"/>
                        </a:spcAft>
                        <a:buClr>
                          <a:srgbClr val="000000"/>
                        </a:buClr>
                        <a:buSzPct val="120000"/>
                        <a:buFontTx/>
                        <a:buNone/>
                        <a:tabLst/>
                      </a:pPr>
                      <a:r>
                        <a:rPr kumimoji="0" lang="en-US" sz="1500" b="0" i="0" u="none" strike="noStrike" cap="none" normalizeH="0" baseline="0" dirty="0">
                          <a:ln>
                            <a:noFill/>
                          </a:ln>
                          <a:solidFill>
                            <a:schemeClr val="bg2">
                              <a:lumMod val="10000"/>
                            </a:schemeClr>
                          </a:solidFill>
                          <a:effectLst/>
                          <a:latin typeface="+mn-lt"/>
                        </a:rPr>
                        <a:t>≥1 nonhematologic toxicity</a:t>
                      </a:r>
                    </a:p>
                    <a:p>
                      <a:pPr marL="344488" marR="0" lvl="1" indent="-33020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500" b="0" i="0" u="none" strike="noStrike" cap="none" normalizeH="0" baseline="0" dirty="0">
                          <a:ln>
                            <a:noFill/>
                          </a:ln>
                          <a:solidFill>
                            <a:schemeClr val="bg2">
                              <a:lumMod val="10000"/>
                            </a:schemeClr>
                          </a:solidFill>
                          <a:effectLst/>
                          <a:latin typeface="+mn-lt"/>
                        </a:rPr>
                        <a:t>Infections (excluding COVID-19)</a:t>
                      </a:r>
                    </a:p>
                    <a:p>
                      <a:pPr marL="344488" marR="0" lvl="1" indent="-33020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500" b="0" i="0" u="none" strike="noStrike" cap="none" normalizeH="0" baseline="0" dirty="0">
                          <a:ln>
                            <a:noFill/>
                          </a:ln>
                          <a:solidFill>
                            <a:schemeClr val="bg2">
                              <a:lumMod val="10000"/>
                            </a:schemeClr>
                          </a:solidFill>
                          <a:effectLst/>
                          <a:latin typeface="+mn-lt"/>
                        </a:rPr>
                        <a:t>SARS-CoV-2 infection</a:t>
                      </a:r>
                    </a:p>
                    <a:p>
                      <a:pPr marL="344488" marR="0" lvl="1" indent="-33020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500" b="0" i="0" u="none" strike="noStrike" cap="none" normalizeH="0" baseline="0" dirty="0">
                          <a:ln>
                            <a:noFill/>
                          </a:ln>
                          <a:solidFill>
                            <a:schemeClr val="bg2">
                              <a:lumMod val="10000"/>
                            </a:schemeClr>
                          </a:solidFill>
                          <a:effectLst/>
                          <a:latin typeface="+mn-lt"/>
                        </a:rPr>
                        <a:t>Asthenia/fatigue</a:t>
                      </a:r>
                    </a:p>
                    <a:p>
                      <a:pPr marL="344488" marR="0" lvl="1" indent="-33020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500" b="0" i="0" u="none" strike="noStrike" cap="none" normalizeH="0" baseline="0" dirty="0">
                          <a:ln>
                            <a:noFill/>
                          </a:ln>
                          <a:solidFill>
                            <a:schemeClr val="bg2">
                              <a:lumMod val="10000"/>
                            </a:schemeClr>
                          </a:solidFill>
                          <a:effectLst/>
                          <a:latin typeface="+mn-lt"/>
                        </a:rPr>
                        <a:t>Dyspnea</a:t>
                      </a:r>
                    </a:p>
                    <a:p>
                      <a:pPr marL="344488" marR="0" lvl="1" indent="-33020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500" b="0" i="0" u="none" strike="noStrike" cap="none" normalizeH="0" baseline="0" dirty="0">
                          <a:ln>
                            <a:noFill/>
                          </a:ln>
                          <a:solidFill>
                            <a:schemeClr val="bg2">
                              <a:lumMod val="10000"/>
                            </a:schemeClr>
                          </a:solidFill>
                          <a:effectLst/>
                          <a:latin typeface="+mn-lt"/>
                        </a:rPr>
                        <a:t>Rash</a:t>
                      </a:r>
                    </a:p>
                    <a:p>
                      <a:pPr marL="344488" marR="0" lvl="1" indent="-33020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500" b="0" i="0" u="none" strike="noStrike" cap="none" normalizeH="0" baseline="0" dirty="0">
                          <a:ln>
                            <a:noFill/>
                          </a:ln>
                          <a:solidFill>
                            <a:schemeClr val="bg2">
                              <a:lumMod val="10000"/>
                            </a:schemeClr>
                          </a:solidFill>
                          <a:effectLst/>
                          <a:latin typeface="+mn-lt"/>
                        </a:rPr>
                        <a:t>Peripheral neuropathy</a:t>
                      </a:r>
                    </a:p>
                    <a:p>
                      <a:pPr marL="344488" marR="0" lvl="1" indent="-33020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500" b="0" i="0" u="none" strike="noStrike" cap="none" normalizeH="0" baseline="0" dirty="0">
                          <a:ln>
                            <a:noFill/>
                          </a:ln>
                          <a:solidFill>
                            <a:schemeClr val="bg2">
                              <a:lumMod val="10000"/>
                            </a:schemeClr>
                          </a:solidFill>
                          <a:effectLst/>
                          <a:latin typeface="+mn-lt"/>
                        </a:rPr>
                        <a:t>Infusion-related reactions</a:t>
                      </a:r>
                    </a:p>
                    <a:p>
                      <a:pPr marL="344488" marR="0" lvl="1" indent="-33020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500" b="0" i="0" u="none" strike="noStrike" cap="none" normalizeH="0" baseline="0" dirty="0">
                          <a:ln>
                            <a:noFill/>
                          </a:ln>
                          <a:solidFill>
                            <a:schemeClr val="bg2">
                              <a:lumMod val="10000"/>
                            </a:schemeClr>
                          </a:solidFill>
                          <a:effectLst/>
                          <a:latin typeface="+mn-lt"/>
                        </a:rPr>
                        <a:t>Cardiac disorders</a:t>
                      </a:r>
                    </a:p>
                    <a:p>
                      <a:pPr marL="344488" marR="0" lvl="1" indent="-33020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500" b="0" i="0" u="none" strike="noStrike" cap="none" normalizeH="0" baseline="0" dirty="0">
                          <a:ln>
                            <a:noFill/>
                          </a:ln>
                          <a:solidFill>
                            <a:schemeClr val="bg2">
                              <a:lumMod val="10000"/>
                            </a:schemeClr>
                          </a:solidFill>
                          <a:effectLst/>
                          <a:latin typeface="+mn-lt"/>
                        </a:rPr>
                        <a:t>Vascular disorders </a:t>
                      </a:r>
                    </a:p>
                    <a:p>
                      <a:pPr marL="471488" marR="0" lvl="2" indent="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None/>
                        <a:tabLst/>
                      </a:pPr>
                      <a:r>
                        <a:rPr kumimoji="0" lang="en-US" sz="1500" b="0" i="0" u="none" strike="noStrike" cap="none" normalizeH="0" baseline="0" dirty="0">
                          <a:ln>
                            <a:noFill/>
                          </a:ln>
                          <a:solidFill>
                            <a:schemeClr val="bg2">
                              <a:lumMod val="10000"/>
                            </a:schemeClr>
                          </a:solidFill>
                          <a:effectLst/>
                          <a:latin typeface="+mn-lt"/>
                        </a:rPr>
                        <a:t>Hypertension</a:t>
                      </a:r>
                    </a:p>
                    <a:p>
                      <a:pPr marL="471488" marR="0" lvl="2" indent="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None/>
                        <a:tabLst/>
                      </a:pPr>
                      <a:r>
                        <a:rPr kumimoji="0" lang="en-US" sz="1500" b="0" i="0" u="none" strike="noStrike" cap="none" normalizeH="0" baseline="0" dirty="0">
                          <a:ln>
                            <a:noFill/>
                          </a:ln>
                          <a:solidFill>
                            <a:schemeClr val="bg2">
                              <a:lumMod val="10000"/>
                            </a:schemeClr>
                          </a:solidFill>
                          <a:effectLst/>
                          <a:latin typeface="+mn-lt"/>
                        </a:rPr>
                        <a:t>Thromboembolism </a:t>
                      </a:r>
                    </a:p>
                    <a:p>
                      <a:pPr marL="344488" marR="0" lvl="1" indent="-33020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500" b="0" i="0" u="none" strike="noStrike" cap="none" normalizeH="0" baseline="0" dirty="0">
                          <a:ln>
                            <a:noFill/>
                          </a:ln>
                          <a:solidFill>
                            <a:schemeClr val="bg2">
                              <a:lumMod val="10000"/>
                            </a:schemeClr>
                          </a:solidFill>
                          <a:effectLst/>
                          <a:latin typeface="+mn-lt"/>
                        </a:rPr>
                        <a:t>Gastrointestinal disorders </a:t>
                      </a:r>
                    </a:p>
                    <a:p>
                      <a:pPr marL="471488" marR="0" lvl="2" indent="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None/>
                        <a:tabLst/>
                      </a:pPr>
                      <a:r>
                        <a:rPr kumimoji="0" lang="en-US" sz="1500" b="0" i="0" u="none" strike="noStrike" cap="none" normalizeH="0" baseline="0" dirty="0">
                          <a:ln>
                            <a:noFill/>
                          </a:ln>
                          <a:solidFill>
                            <a:schemeClr val="bg2">
                              <a:lumMod val="10000"/>
                            </a:schemeClr>
                          </a:solidFill>
                          <a:effectLst/>
                          <a:latin typeface="+mn-lt"/>
                        </a:rPr>
                        <a:t>Nausea</a:t>
                      </a:r>
                    </a:p>
                    <a:p>
                      <a:pPr marL="471488" marR="0" lvl="2" indent="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None/>
                        <a:tabLst/>
                      </a:pPr>
                      <a:r>
                        <a:rPr kumimoji="0" lang="en-US" sz="1500" b="0" i="0" u="none" strike="noStrike" cap="none" normalizeH="0" baseline="0" dirty="0">
                          <a:ln>
                            <a:noFill/>
                          </a:ln>
                          <a:solidFill>
                            <a:schemeClr val="bg2">
                              <a:lumMod val="10000"/>
                            </a:schemeClr>
                          </a:solidFill>
                          <a:effectLst/>
                          <a:latin typeface="+mn-lt"/>
                        </a:rPr>
                        <a:t>Vomiting</a:t>
                      </a:r>
                    </a:p>
                    <a:p>
                      <a:pPr marL="471488" marR="0" lvl="2" indent="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None/>
                        <a:tabLst/>
                      </a:pPr>
                      <a:r>
                        <a:rPr kumimoji="0" lang="en-US" sz="1500" b="0" i="0" u="none" strike="noStrike" cap="none" normalizeH="0" baseline="0" dirty="0">
                          <a:ln>
                            <a:noFill/>
                          </a:ln>
                          <a:solidFill>
                            <a:schemeClr val="bg2">
                              <a:lumMod val="10000"/>
                            </a:schemeClr>
                          </a:solidFill>
                          <a:effectLst/>
                          <a:latin typeface="+mn-lt"/>
                        </a:rPr>
                        <a:t>Diarrhea </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136 (90)</a:t>
                      </a:r>
                      <a:br>
                        <a:rPr kumimoji="0" lang="en-US" sz="1500" b="0" i="0" u="none" strike="noStrike" cap="none" normalizeH="0" baseline="0" dirty="0">
                          <a:ln>
                            <a:noFill/>
                          </a:ln>
                          <a:solidFill>
                            <a:schemeClr val="bg2">
                              <a:lumMod val="10000"/>
                            </a:schemeClr>
                          </a:solidFill>
                          <a:effectLst/>
                          <a:latin typeface="+mn-lt"/>
                        </a:rPr>
                      </a:br>
                      <a:r>
                        <a:rPr kumimoji="0" lang="en-US" sz="1500" b="0" i="0" u="none" strike="noStrike" cap="none" normalizeH="0" baseline="0" dirty="0">
                          <a:ln>
                            <a:noFill/>
                          </a:ln>
                          <a:solidFill>
                            <a:schemeClr val="bg2">
                              <a:lumMod val="10000"/>
                            </a:schemeClr>
                          </a:solidFill>
                          <a:effectLst/>
                          <a:latin typeface="+mn-lt"/>
                        </a:rPr>
                        <a:t>55 (36)</a:t>
                      </a:r>
                      <a:br>
                        <a:rPr kumimoji="0" lang="en-US" sz="1500" b="0" i="0" u="none" strike="noStrike" cap="none" normalizeH="0" baseline="0" dirty="0">
                          <a:ln>
                            <a:noFill/>
                          </a:ln>
                          <a:solidFill>
                            <a:schemeClr val="bg2">
                              <a:lumMod val="10000"/>
                            </a:schemeClr>
                          </a:solidFill>
                          <a:effectLst/>
                          <a:latin typeface="+mn-lt"/>
                        </a:rPr>
                      </a:br>
                      <a:r>
                        <a:rPr kumimoji="0" lang="en-US" sz="1500" b="0" i="0" u="none" strike="noStrike" cap="none" normalizeH="0" baseline="0" dirty="0">
                          <a:ln>
                            <a:noFill/>
                          </a:ln>
                          <a:solidFill>
                            <a:schemeClr val="bg2">
                              <a:lumMod val="10000"/>
                            </a:schemeClr>
                          </a:solidFill>
                          <a:effectLst/>
                          <a:latin typeface="+mn-lt"/>
                        </a:rPr>
                        <a:t>39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37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20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33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22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30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11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29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5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12 (8)</a:t>
                      </a:r>
                      <a:br>
                        <a:rPr kumimoji="0" lang="en-US" sz="1500" b="0" i="0" u="none" strike="noStrike" cap="none" normalizeH="0" baseline="0" dirty="0">
                          <a:ln>
                            <a:noFill/>
                          </a:ln>
                          <a:solidFill>
                            <a:schemeClr val="bg2">
                              <a:lumMod val="10000"/>
                            </a:schemeClr>
                          </a:solidFill>
                          <a:effectLst/>
                          <a:latin typeface="+mn-lt"/>
                        </a:rPr>
                      </a:br>
                      <a:r>
                        <a:rPr kumimoji="0" lang="en-US" sz="1500" b="0" i="0" u="none" strike="noStrike" cap="none" normalizeH="0" baseline="0" dirty="0">
                          <a:ln>
                            <a:noFill/>
                          </a:ln>
                          <a:solidFill>
                            <a:schemeClr val="bg2">
                              <a:lumMod val="10000"/>
                            </a:schemeClr>
                          </a:solidFill>
                          <a:effectLst/>
                          <a:latin typeface="+mn-lt"/>
                        </a:rPr>
                        <a:t>79 (52)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36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18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41 (27)</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61 (41)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23 (15)</a:t>
                      </a:r>
                      <a:br>
                        <a:rPr kumimoji="0" lang="en-US" sz="1500" b="0" i="0" u="none" strike="noStrike" cap="none" normalizeH="0" baseline="0" dirty="0">
                          <a:ln>
                            <a:noFill/>
                          </a:ln>
                          <a:solidFill>
                            <a:schemeClr val="bg2">
                              <a:lumMod val="10000"/>
                            </a:schemeClr>
                          </a:solidFill>
                          <a:effectLst/>
                          <a:latin typeface="+mn-lt"/>
                        </a:rPr>
                      </a:br>
                      <a:r>
                        <a:rPr kumimoji="0" lang="en-US" sz="1500" b="0" i="0" u="none" strike="noStrike" cap="none" normalizeH="0" baseline="0" dirty="0">
                          <a:ln>
                            <a:noFill/>
                          </a:ln>
                          <a:solidFill>
                            <a:schemeClr val="bg2">
                              <a:lumMod val="10000"/>
                            </a:schemeClr>
                          </a:solidFill>
                          <a:effectLst/>
                          <a:latin typeface="+mn-lt"/>
                        </a:rPr>
                        <a:t>3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5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2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5 (3)</a:t>
                      </a:r>
                      <a:br>
                        <a:rPr kumimoji="0" lang="en-US" sz="1500" b="0" i="0" u="none" strike="noStrike" cap="none" normalizeH="0" baseline="0" dirty="0">
                          <a:ln>
                            <a:noFill/>
                          </a:ln>
                          <a:solidFill>
                            <a:schemeClr val="bg2">
                              <a:lumMod val="10000"/>
                            </a:schemeClr>
                          </a:solidFill>
                          <a:effectLst/>
                          <a:latin typeface="+mn-lt"/>
                        </a:rPr>
                      </a:br>
                      <a:r>
                        <a:rPr kumimoji="0" lang="en-US" sz="1500" b="0" i="0" u="none" strike="noStrike" cap="none" normalizeH="0" baseline="0" dirty="0">
                          <a:ln>
                            <a:noFill/>
                          </a:ln>
                          <a:solidFill>
                            <a:schemeClr val="bg2">
                              <a:lumMod val="10000"/>
                            </a:schemeClr>
                          </a:solidFill>
                          <a:effectLst/>
                          <a:latin typeface="+mn-lt"/>
                        </a:rPr>
                        <a:t>0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5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1 (&lt;1)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7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2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4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10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4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2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6 (4)</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129 (85)</a:t>
                      </a:r>
                      <a:br>
                        <a:rPr kumimoji="0" lang="en-US" sz="1500" b="0" i="0" u="none" strike="noStrike" cap="none" normalizeH="0" baseline="0" dirty="0">
                          <a:ln>
                            <a:noFill/>
                          </a:ln>
                          <a:solidFill>
                            <a:schemeClr val="bg2">
                              <a:lumMod val="10000"/>
                            </a:schemeClr>
                          </a:solidFill>
                          <a:effectLst/>
                          <a:latin typeface="+mn-lt"/>
                        </a:rPr>
                      </a:br>
                      <a:r>
                        <a:rPr kumimoji="0" lang="en-US" sz="1500" b="0" i="0" u="none" strike="noStrike" cap="none" normalizeH="0" baseline="0" dirty="0">
                          <a:ln>
                            <a:noFill/>
                          </a:ln>
                          <a:solidFill>
                            <a:schemeClr val="bg2">
                              <a:lumMod val="10000"/>
                            </a:schemeClr>
                          </a:solidFill>
                          <a:effectLst/>
                          <a:latin typeface="+mn-lt"/>
                        </a:rPr>
                        <a:t>49 (32)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28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40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9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40 (26)</a:t>
                      </a:r>
                      <a:br>
                        <a:rPr kumimoji="0" lang="en-US" sz="1500" b="0" i="0" u="none" strike="noStrike" cap="none" normalizeH="0" baseline="0" dirty="0">
                          <a:ln>
                            <a:noFill/>
                          </a:ln>
                          <a:solidFill>
                            <a:schemeClr val="bg2">
                              <a:lumMod val="10000"/>
                            </a:schemeClr>
                          </a:solidFill>
                          <a:effectLst/>
                          <a:latin typeface="+mn-lt"/>
                        </a:rPr>
                      </a:br>
                      <a:r>
                        <a:rPr kumimoji="0" lang="en-US" sz="1500" b="0" i="0" u="none" strike="noStrike" cap="none" normalizeH="0" baseline="0" dirty="0">
                          <a:ln>
                            <a:noFill/>
                          </a:ln>
                          <a:solidFill>
                            <a:schemeClr val="bg2">
                              <a:lumMod val="10000"/>
                            </a:schemeClr>
                          </a:solidFill>
                          <a:effectLst/>
                          <a:latin typeface="+mn-lt"/>
                        </a:rPr>
                        <a:t>25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2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19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33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6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16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73 (48)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31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12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37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56 (37)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17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2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3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1 (&lt;1)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5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0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0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5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15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3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9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8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2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1 (&lt;1)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mn-lt"/>
                        </a:rPr>
                        <a:t>5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25868536"/>
                  </a:ext>
                </a:extLst>
              </a:tr>
            </a:tbl>
          </a:graphicData>
        </a:graphic>
      </p:graphicFrame>
      <p:sp>
        <p:nvSpPr>
          <p:cNvPr id="5" name="Text Box 11">
            <a:extLst>
              <a:ext uri="{FF2B5EF4-FFF2-40B4-BE49-F238E27FC236}">
                <a16:creationId xmlns:a16="http://schemas.microsoft.com/office/drawing/2014/main" id="{5851E331-73A4-08F2-E47D-9343894AACB0}"/>
              </a:ext>
            </a:extLst>
          </p:cNvPr>
          <p:cNvSpPr txBox="1">
            <a:spLocks noChangeArrowheads="1"/>
          </p:cNvSpPr>
          <p:nvPr/>
        </p:nvSpPr>
        <p:spPr bwMode="auto">
          <a:xfrm>
            <a:off x="414339" y="639070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Gay. ASH 2023. Abstr 4.</a:t>
            </a:r>
          </a:p>
        </p:txBody>
      </p:sp>
      <p:sp>
        <p:nvSpPr>
          <p:cNvPr id="6" name="TextBox 5">
            <a:extLst>
              <a:ext uri="{FF2B5EF4-FFF2-40B4-BE49-F238E27FC236}">
                <a16:creationId xmlns:a16="http://schemas.microsoft.com/office/drawing/2014/main" id="{AAEA9156-FDAC-C40D-2E5F-4C4E759DE31D}"/>
              </a:ext>
            </a:extLst>
          </p:cNvPr>
          <p:cNvSpPr txBox="1"/>
          <p:nvPr/>
        </p:nvSpPr>
        <p:spPr bwMode="auto">
          <a:xfrm>
            <a:off x="507981" y="6199740"/>
            <a:ext cx="21472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a:t>
            </a:r>
            <a:r>
              <a:rPr lang="en-US" sz="1200" b="0" i="1" dirty="0">
                <a:solidFill>
                  <a:schemeClr val="bg1"/>
                </a:solidFill>
                <a:latin typeface="Calibri" panose="020F0502020204030204" pitchFamily="34" charset="0"/>
              </a:rPr>
              <a:t>P </a:t>
            </a:r>
            <a:r>
              <a:rPr lang="en-US" sz="1200" b="0" dirty="0">
                <a:solidFill>
                  <a:schemeClr val="bg1"/>
                </a:solidFill>
                <a:latin typeface="Calibri" panose="020F0502020204030204" pitchFamily="34" charset="0"/>
              </a:rPr>
              <a:t>= .008</a:t>
            </a:r>
          </a:p>
        </p:txBody>
      </p:sp>
    </p:spTree>
    <p:extLst>
      <p:ext uri="{BB962C8B-B14F-4D97-AF65-F5344CB8AC3E}">
        <p14:creationId xmlns:p14="http://schemas.microsoft.com/office/powerpoint/2010/main" val="1356101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101EF-BE2E-2BE0-A8CB-2F41886B3864}"/>
              </a:ext>
            </a:extLst>
          </p:cNvPr>
          <p:cNvSpPr>
            <a:spLocks noGrp="1"/>
          </p:cNvSpPr>
          <p:nvPr>
            <p:ph type="title"/>
          </p:nvPr>
        </p:nvSpPr>
        <p:spPr>
          <a:xfrm>
            <a:off x="609759" y="238127"/>
            <a:ext cx="10872444" cy="1103313"/>
          </a:xfrm>
        </p:spPr>
        <p:txBody>
          <a:bodyPr/>
          <a:lstStyle/>
          <a:p>
            <a:r>
              <a:rPr lang="en-US" dirty="0"/>
              <a:t>IsKia EMN24: Investigators’ Conclusions</a:t>
            </a:r>
          </a:p>
        </p:txBody>
      </p:sp>
      <p:sp>
        <p:nvSpPr>
          <p:cNvPr id="3" name="Content Placeholder 2">
            <a:extLst>
              <a:ext uri="{FF2B5EF4-FFF2-40B4-BE49-F238E27FC236}">
                <a16:creationId xmlns:a16="http://schemas.microsoft.com/office/drawing/2014/main" id="{619977C4-89FD-9D20-5779-2F1882B9DC9F}"/>
              </a:ext>
            </a:extLst>
          </p:cNvPr>
          <p:cNvSpPr>
            <a:spLocks noGrp="1"/>
          </p:cNvSpPr>
          <p:nvPr>
            <p:ph idx="1"/>
          </p:nvPr>
        </p:nvSpPr>
        <p:spPr>
          <a:xfrm>
            <a:off x="604675" y="1513047"/>
            <a:ext cx="10877529" cy="4650686"/>
          </a:xfrm>
        </p:spPr>
        <p:txBody>
          <a:bodyPr/>
          <a:lstStyle/>
          <a:p>
            <a:r>
              <a:rPr lang="en-US" dirty="0"/>
              <a:t>Compared with KRd, IsaKRd resulted in significantly higher postconsolidation 10</a:t>
            </a:r>
            <a:r>
              <a:rPr lang="en-US" baseline="30000" dirty="0"/>
              <a:t>-5</a:t>
            </a:r>
            <a:r>
              <a:rPr lang="en-US" dirty="0"/>
              <a:t> and 10</a:t>
            </a:r>
            <a:r>
              <a:rPr lang="en-US" baseline="30000" dirty="0"/>
              <a:t>-6 </a:t>
            </a:r>
            <a:r>
              <a:rPr lang="en-US" dirty="0"/>
              <a:t>MRD negativity rates </a:t>
            </a:r>
          </a:p>
          <a:p>
            <a:pPr lvl="1"/>
            <a:r>
              <a:rPr lang="en-US" dirty="0"/>
              <a:t>Higher rates of 10</a:t>
            </a:r>
            <a:r>
              <a:rPr lang="en-US" baseline="30000" dirty="0"/>
              <a:t>-5</a:t>
            </a:r>
            <a:r>
              <a:rPr lang="en-US" dirty="0"/>
              <a:t> and 10</a:t>
            </a:r>
            <a:r>
              <a:rPr lang="en-US" baseline="30000" dirty="0"/>
              <a:t>-6</a:t>
            </a:r>
            <a:r>
              <a:rPr lang="en-US" dirty="0"/>
              <a:t> MRD negativity observed after each treatment phase (induction, transplantation, consolidation)</a:t>
            </a:r>
          </a:p>
          <a:p>
            <a:pPr lvl="1"/>
            <a:r>
              <a:rPr lang="en-US" dirty="0"/>
              <a:t>10</a:t>
            </a:r>
            <a:r>
              <a:rPr lang="en-US" baseline="30000" dirty="0"/>
              <a:t>-5</a:t>
            </a:r>
            <a:r>
              <a:rPr lang="en-US" dirty="0"/>
              <a:t> and 10</a:t>
            </a:r>
            <a:r>
              <a:rPr lang="en-US" baseline="30000" dirty="0"/>
              <a:t>-6</a:t>
            </a:r>
            <a:r>
              <a:rPr lang="en-US" dirty="0"/>
              <a:t> MRD negativity increases observed in all subgroups, including high-risk and very high</a:t>
            </a:r>
            <a:r>
              <a:rPr lang="en-US" dirty="0">
                <a:cs typeface="Calibri" panose="020F0502020204030204" pitchFamily="34" charset="0"/>
              </a:rPr>
              <a:t>–</a:t>
            </a:r>
            <a:r>
              <a:rPr lang="en-US" dirty="0"/>
              <a:t>risk disease </a:t>
            </a:r>
          </a:p>
          <a:p>
            <a:r>
              <a:rPr lang="en-US" dirty="0"/>
              <a:t>No new safety issues identified with IsaKRd </a:t>
            </a:r>
          </a:p>
          <a:p>
            <a:r>
              <a:rPr lang="en-US" dirty="0"/>
              <a:t>Correlation between depth of MRD negativity and PFS/OS to be assessed with longer follow-up, with additional data pending in 2024 </a:t>
            </a:r>
          </a:p>
        </p:txBody>
      </p:sp>
      <p:sp>
        <p:nvSpPr>
          <p:cNvPr id="4" name="Text Box 11">
            <a:extLst>
              <a:ext uri="{FF2B5EF4-FFF2-40B4-BE49-F238E27FC236}">
                <a16:creationId xmlns:a16="http://schemas.microsoft.com/office/drawing/2014/main" id="{A7BC1A61-F0F3-F350-0388-C84003FA3E63}"/>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Gay. ASH 2023. Abstr 4.</a:t>
            </a:r>
          </a:p>
        </p:txBody>
      </p:sp>
    </p:spTree>
    <p:extLst>
      <p:ext uri="{BB962C8B-B14F-4D97-AF65-F5344CB8AC3E}">
        <p14:creationId xmlns:p14="http://schemas.microsoft.com/office/powerpoint/2010/main" val="1480589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ASH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113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Myeloproliferative neoplasms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Nonmalignant hematologic disorders </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Lymphomas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dirty="0">
                <a:solidFill>
                  <a:srgbClr val="455560"/>
                </a:solidFill>
                <a:latin typeface="Calibri" panose="020F0502020204030204" pitchFamily="34" charset="0"/>
              </a:rPr>
              <a:t>Multiple myeloma</a:t>
            </a:r>
            <a:endPar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E6FFFB8AA0D224EB82C65FEC32362FD" ma:contentTypeVersion="1" ma:contentTypeDescription="Create a new document." ma:contentTypeScope="" ma:versionID="6ede30591f5f89ee5353b1587eaf4c68">
  <xsd:schema xmlns:xsd="http://www.w3.org/2001/XMLSchema" xmlns:xs="http://www.w3.org/2001/XMLSchema" xmlns:p="http://schemas.microsoft.com/office/2006/metadata/properties" xmlns:ns2="d54cbe69-32bd-412a-b004-9152f949605e" xmlns:ns3="a77218e9-c6fe-44cd-ad12-abea6da0b87f" targetNamespace="http://schemas.microsoft.com/office/2006/metadata/properties" ma:root="true" ma:fieldsID="d0a953911c7c1e8cea6dfc29bbb986fc" ns2:_="" ns3:_="">
    <xsd:import namespace="d54cbe69-32bd-412a-b004-9152f949605e"/>
    <xsd:import namespace="a77218e9-c6fe-44cd-ad12-abea6da0b87f"/>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a77218e9-c6fe-44cd-ad12-abea6da0b87f"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56M7VY3CDVN5-1347304596-2</_dlc_DocId>
    <_dlc_DocIdUrl xmlns="d54cbe69-32bd-412a-b004-9152f949605e">
      <Url>https://intranet.clinicaloptions.com/mews/oncology/ONC_2023_ASH_CF_(PRP6554)/MM_4_Gay/_layouts/15/DocIdRedir.aspx?ID=56M7VY3CDVN5-1347304596-2</Url>
      <Description>56M7VY3CDVN5-1347304596-2</Description>
    </_dlc_DocIdUrl>
    <Document_x0020_Category xmlns="a77218e9-c6fe-44cd-ad12-abea6da0b87f">Conference Capsule Slides</Document_x0020_Category>
  </documentManagement>
</p:properties>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4381B7E8-9F95-4F60-8AD9-00A973C1375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a77218e9-c6fe-44cd-ad12-abea6da0b8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C1F0F37-39A1-4AC4-A7EE-469F8309B607}">
  <ds:schemaRefs>
    <ds:schemaRef ds:uri="http://schemas.microsoft.com/sharepoint/events"/>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5BA55BC3-5A03-47C2-8EC3-D964C3B5E779}">
  <ds:schemaRefs>
    <ds:schemaRef ds:uri="http://purl.org/dc/terms/"/>
    <ds:schemaRef ds:uri="a77218e9-c6fe-44cd-ad12-abea6da0b87f"/>
    <ds:schemaRef ds:uri="http://schemas.microsoft.com/office/infopath/2007/PartnerControls"/>
    <ds:schemaRef ds:uri="http://schemas.openxmlformats.org/package/2006/metadata/core-properties"/>
    <ds:schemaRef ds:uri="http://purl.org/dc/elements/1.1/"/>
    <ds:schemaRef ds:uri="http://www.w3.org/XML/1998/namespace"/>
    <ds:schemaRef ds:uri="http://schemas.microsoft.com/office/2006/documentManagement/types"/>
    <ds:schemaRef ds:uri="d54cbe69-32bd-412a-b004-9152f949605e"/>
    <ds:schemaRef ds:uri="http://schemas.microsoft.com/office/2006/metadata/properties"/>
    <ds:schemaRef ds:uri="http://purl.org/dc/dcmitype/"/>
  </ds:schemaRefs>
</ds:datastoreItem>
</file>

<file path=customXml/itemProps5.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1953</TotalTime>
  <Words>2640</Words>
  <Application>Microsoft Office PowerPoint</Application>
  <PresentationFormat>Widescreen</PresentationFormat>
  <Paragraphs>393</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vt:lpstr>
      <vt:lpstr>Wingdings</vt:lpstr>
      <vt:lpstr>2022_CCO_Template</vt:lpstr>
      <vt:lpstr>IsKia EMN24: Phase III Trial of  IsaKRd vs KRd in Transplant-Eligible Patients With Newly Diagnosed Multiple Myeloma</vt:lpstr>
      <vt:lpstr>About These Slides</vt:lpstr>
      <vt:lpstr>IsKia EMN24: Background</vt:lpstr>
      <vt:lpstr>IsKia EMN24: Study Design</vt:lpstr>
      <vt:lpstr>IsKia EMN24: Baseline Characteristics</vt:lpstr>
      <vt:lpstr>IsKia EMN24: Patient Disposition</vt:lpstr>
      <vt:lpstr>IsKia EMN24: Postconsolidation  MRD Negativity (ITT) and Response</vt:lpstr>
      <vt:lpstr>IsKia EMN24: MRD Negativity by Treatment Phase</vt:lpstr>
      <vt:lpstr>IsKia EMN24: MRD Negativity by Cytogenic Risk</vt:lpstr>
      <vt:lpstr>IsKia EMN24: Safety</vt:lpstr>
      <vt:lpstr>IsKia EMN24: Investigators’ Conclusions</vt:lpstr>
      <vt:lpstr>Go Online for More CCO  Coverage of ASH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IsKia EMN24: Phase III Trial of IsaKRd vs KRd in Transplant-Eligible Patients With Newly Diagnosed Multiple Myeloma</dc:title>
  <dc:creator>Preferred User</dc:creator>
  <cp:lastModifiedBy>vwenzel@clinicaloptions.com</cp:lastModifiedBy>
  <cp:revision>34</cp:revision>
  <cp:lastPrinted>2016-09-26T20:21:49Z</cp:lastPrinted>
  <dcterms:created xsi:type="dcterms:W3CDTF">2005-05-27T15:08:01Z</dcterms:created>
  <dcterms:modified xsi:type="dcterms:W3CDTF">2023-12-12T22:46:30Z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a8b04dd0-3f86-454b-b1f2-1cf180690450</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0x0101001E6FFFB8AA0D224EB82C65FEC32362FD</vt:lpwstr>
  </property>
  <property fmtid="{D5CDD505-2E9C-101B-9397-08002B2CF9AE}" pid="9" name="MediaServiceImageTags">
    <vt:lpwstr/>
  </property>
</Properties>
</file>