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18"/>
  </p:notesMasterIdLst>
  <p:handoutMasterIdLst>
    <p:handoutMasterId r:id="rId19"/>
  </p:handoutMasterIdLst>
  <p:sldIdLst>
    <p:sldId id="321" r:id="rId6"/>
    <p:sldId id="308" r:id="rId7"/>
    <p:sldId id="575" r:id="rId8"/>
    <p:sldId id="572" r:id="rId9"/>
    <p:sldId id="559" r:id="rId10"/>
    <p:sldId id="566" r:id="rId11"/>
    <p:sldId id="574" r:id="rId12"/>
    <p:sldId id="567" r:id="rId13"/>
    <p:sldId id="564" r:id="rId14"/>
    <p:sldId id="571" r:id="rId15"/>
    <p:sldId id="569" r:id="rId16"/>
    <p:sldId id="318" r:id="rId17"/>
  </p:sldIdLst>
  <p:sldSz cx="12192000" cy="6858000"/>
  <p:notesSz cx="7315200" cy="9601200"/>
  <p:custDataLst>
    <p:tags r:id="rId2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8" pos="312" userDrawn="1">
          <p15:clr>
            <a:srgbClr val="A4A3A4"/>
          </p15:clr>
        </p15:guide>
        <p15:guide id="12" orient="horz" pos="216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5" clrIdx="6"/>
  <p:cmAuthor id="2" name="Melanie Couton" initials="MAC" lastIdx="4" clrIdx="3"/>
  <p:cmAuthor id="3" name="ralfieri" initials="ra" lastIdx="2" clrIdx="8"/>
  <p:cmAuthor id="4" name="Megan Capel" initials="MC" lastIdx="14"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9"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3" clrIdx="14">
    <p:extLst>
      <p:ext uri="{19B8F6BF-5375-455C-9EA6-DF929625EA0E}">
        <p15:presenceInfo xmlns:p15="http://schemas.microsoft.com/office/powerpoint/2012/main" userId="S::jeimers@clinicaloptions.com::e496f3f7-6a48-4339-9b0c-9f426a43f948" providerId="AD"/>
      </p:ext>
    </p:extLst>
  </p:cmAuthor>
  <p:cmAuthor id="16" name="Melanie Couton" initials="" lastIdx="3" clrIdx="15">
    <p:extLst>
      <p:ext uri="{19B8F6BF-5375-455C-9EA6-DF929625EA0E}">
        <p15:presenceInfo xmlns:p15="http://schemas.microsoft.com/office/powerpoint/2012/main" userId="S::mcouton@clinicaloptions.com::b5a8fb1e-a716-46a0-9a38-0d707f5e2bfc" providerId="AD"/>
      </p:ext>
    </p:extLst>
  </p:cmAuthor>
  <p:cmAuthor id="17" name="Kelly Brandt" initials="KB" lastIdx="8" clrIdx="16">
    <p:extLst>
      <p:ext uri="{19B8F6BF-5375-455C-9EA6-DF929625EA0E}">
        <p15:presenceInfo xmlns:p15="http://schemas.microsoft.com/office/powerpoint/2012/main" userId="S::kbrandt@clinicaloptions.com::c2ce0454-3868-4af6-8edb-27f1a98afcf2" providerId="AD"/>
      </p:ext>
    </p:extLst>
  </p:cmAuthor>
  <p:cmAuthor id="18" name="Hillary Tunggal" initials="HT" lastIdx="33" clrIdx="17">
    <p:extLst>
      <p:ext uri="{19B8F6BF-5375-455C-9EA6-DF929625EA0E}">
        <p15:presenceInfo xmlns:p15="http://schemas.microsoft.com/office/powerpoint/2012/main" userId="S::htunggal@cealliance.com::ad64bda3-5530-4833-84b4-5d3ed1bf5c1c" providerId="AD"/>
      </p:ext>
    </p:extLst>
  </p:cmAuthor>
  <p:cmAuthor id="19" name="Megan Cartwright" initials="MC" lastIdx="13" clrIdx="18">
    <p:extLst>
      <p:ext uri="{19B8F6BF-5375-455C-9EA6-DF929625EA0E}">
        <p15:presenceInfo xmlns:p15="http://schemas.microsoft.com/office/powerpoint/2012/main" userId="S::mcartwright@clinicaloptions.com::aaeaf566-570c-41b1-9c90-11c8d9ac162b" providerId="AD"/>
      </p:ext>
    </p:extLst>
  </p:cmAuthor>
  <p:cmAuthor id="20" name="Timothy Quill" initials="TQ" lastIdx="4" clrIdx="19">
    <p:extLst>
      <p:ext uri="{19B8F6BF-5375-455C-9EA6-DF929625EA0E}">
        <p15:presenceInfo xmlns:p15="http://schemas.microsoft.com/office/powerpoint/2012/main" userId="S::tquill@clinicaloptions.com::b1dc6efb-2995-45e7-a306-57a2c67aa886" providerId="AD"/>
      </p:ext>
    </p:extLst>
  </p:cmAuthor>
  <p:cmAuthor id="21" name="Andrea Boecler" initials="AB" lastIdx="2" clrIdx="20">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CDCF"/>
    <a:srgbClr val="F2F2F2"/>
    <a:srgbClr val="D77235"/>
    <a:srgbClr val="5895A5"/>
    <a:srgbClr val="E1471D"/>
    <a:srgbClr val="00823B"/>
    <a:srgbClr val="015873"/>
    <a:srgbClr val="046376"/>
    <a:srgbClr val="013763"/>
    <a:srgbClr val="03345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EFC9EF-E4DB-4C88-8944-21EC2EC0C28A}" v="4" dt="2024-04-29T18:52:39.922"/>
    <p1510:client id="{6A8DB49C-3906-42E6-AA1B-FE753F386E59}" v="183" dt="2024-04-29T18:20:13.686"/>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078" autoAdjust="0"/>
  </p:normalViewPr>
  <p:slideViewPr>
    <p:cSldViewPr snapToGrid="0">
      <p:cViewPr varScale="1">
        <p:scale>
          <a:sx n="103" d="100"/>
          <a:sy n="103" d="100"/>
        </p:scale>
        <p:origin x="114" y="96"/>
      </p:cViewPr>
      <p:guideLst>
        <p:guide pos="312"/>
        <p:guide orient="horz" pos="216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62B3FBE-92AA-E043-CDE5-264F3BF0FDBE}"/>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AE0E13BE-8FB4-4464-A011-749EAAD53AB8}" type="slidenum">
              <a:rPr lang="en-US" smtClean="0"/>
              <a:t>‹#›</a:t>
            </a:fld>
            <a:endParaRPr 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024" userDrawn="1">
          <p15:clr>
            <a:srgbClr val="F26B43"/>
          </p15:clr>
        </p15:guide>
        <p15:guide id="2" pos="2304"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CRT, </a:t>
            </a:r>
            <a:r>
              <a:rPr lang="en-US" sz="1200" i="1" dirty="0"/>
              <a:t>chemoradiotherapy; IO, </a:t>
            </a:r>
            <a:r>
              <a:rPr lang="en-US" i="1" dirty="0"/>
              <a:t>immunotherapy</a:t>
            </a:r>
            <a:r>
              <a:rPr lang="en-US" sz="1200" i="1" dirty="0"/>
              <a:t>; NSCLC, non-small-cell lung cancer; OS, overall survival; PD, progressive disease.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794935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BICR, blinded independent central review; carbo, carboplatin; cis, cisplatin; CR, complete response; CRT, chemoradiotherapy; CT, chemotherapy; DCR, disease control rate; DoR, duration of response; ECOG, Eastern Cooperative Oncology Group; HRQoL, health-related quality of life; NSCLC, non-small-cell lung cancer; ORR overall response rate; OS, overall survival; pac, paclitaxel; pem, pemetrexed; PD, progressive disease; PFS, progression-free survival; PK, pharmacokinetics; PR, partial response; PROs, patient-reported outcomes; PS, performance status; RECIST, Response Evaluation Criteria in Solid Tumors; RT, radiotherapy; SD, stable disease; SoC, standard of care; WHO, World Health Organization.</a:t>
            </a:r>
            <a:endParaRPr lang="en-US" b="0"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13189509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CRT, chemoradiotherapy; Durva, </a:t>
            </a:r>
            <a:r>
              <a:rPr kumimoji="0" lang="en-US" b="0" i="1" u="none" strike="noStrike" kern="1200" cap="none" spc="0" normalizeH="0" baseline="0" noProof="0" dirty="0">
                <a:ln>
                  <a:noFill/>
                </a:ln>
                <a:effectLst/>
                <a:uLnTx/>
                <a:uFillTx/>
                <a:latin typeface="Calibri" panose="020F0502020204030204" pitchFamily="34" charset="0"/>
              </a:rPr>
              <a:t>d</a:t>
            </a:r>
            <a:r>
              <a:rPr kumimoji="0" lang="en-US" altLang="en-US" b="0" i="1" u="none" strike="noStrike" kern="1200" cap="none" spc="0" normalizeH="0" baseline="0" noProof="0" dirty="0">
                <a:ln>
                  <a:noFill/>
                </a:ln>
                <a:effectLst/>
                <a:uLnTx/>
                <a:uFillTx/>
                <a:latin typeface="Calibri" panose="020F0502020204030204" pitchFamily="34" charset="0"/>
              </a:rPr>
              <a:t>urvalumab; ECOG, Eastern Cooperative Oncology Group; LN, lymph node; Pbo, placebo; PS, performance status; WHO, World Health Organization.</a:t>
            </a:r>
            <a:endParaRPr lang="en-US" b="0"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0622667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Carbo, carboplatin; Cis, cisplatin; CRT, chemoradiotherapy; CT, chemotherapy; d/c, discontinuation; Durva, </a:t>
            </a:r>
            <a:r>
              <a:rPr kumimoji="0" lang="en-US" b="0" i="1" u="none" strike="noStrike" kern="1200" cap="none" spc="0" normalizeH="0" baseline="0" noProof="0" dirty="0">
                <a:ln>
                  <a:noFill/>
                </a:ln>
                <a:effectLst/>
                <a:uLnTx/>
                <a:uFillTx/>
                <a:latin typeface="Calibri" panose="020F0502020204030204" pitchFamily="34" charset="0"/>
              </a:rPr>
              <a:t>d</a:t>
            </a:r>
            <a:r>
              <a:rPr kumimoji="0" lang="en-US" altLang="en-US" b="0" i="1" u="none" strike="noStrike" kern="1200" cap="none" spc="0" normalizeH="0" baseline="0" noProof="0" dirty="0">
                <a:ln>
                  <a:noFill/>
                </a:ln>
                <a:effectLst/>
                <a:uLnTx/>
                <a:uFillTx/>
                <a:latin typeface="Calibri" panose="020F0502020204030204" pitchFamily="34" charset="0"/>
              </a:rPr>
              <a:t>urvalumab; pac, paclitaxel; Pbo, placebo; PD, progressive disease; Pem, pemetrexed.</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7885409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BICR, blinded independent central review; CRT, chemoradiotherapy; Durva, </a:t>
            </a:r>
            <a:r>
              <a:rPr kumimoji="0" lang="en-US" b="0" i="1" u="none" strike="noStrike" kern="1200" cap="none" spc="0" normalizeH="0" baseline="0" noProof="0" dirty="0">
                <a:ln>
                  <a:noFill/>
                </a:ln>
                <a:effectLst/>
                <a:uLnTx/>
                <a:uFillTx/>
                <a:latin typeface="Calibri" panose="020F0502020204030204" pitchFamily="34" charset="0"/>
              </a:rPr>
              <a:t>d</a:t>
            </a:r>
            <a:r>
              <a:rPr kumimoji="0" lang="en-US" altLang="en-US" b="0" i="1" u="none" strike="noStrike" kern="1200" cap="none" spc="0" normalizeH="0" baseline="0" noProof="0" dirty="0">
                <a:ln>
                  <a:noFill/>
                </a:ln>
                <a:effectLst/>
                <a:uLnTx/>
                <a:uFillTx/>
                <a:latin typeface="Calibri" panose="020F0502020204030204" pitchFamily="34" charset="0"/>
              </a:rPr>
              <a:t>urvalumab; Pbo, placebo; </a:t>
            </a:r>
            <a:r>
              <a:rPr lang="en-US" i="1" dirty="0"/>
              <a:t>PFS, progression-free survival.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3062357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CRT, chemoradiotherapy; Durva, </a:t>
            </a:r>
            <a:r>
              <a:rPr kumimoji="0" lang="en-US" b="0" i="1" u="none" strike="noStrike" kern="1200" cap="none" spc="0" normalizeH="0" baseline="0" noProof="0" dirty="0">
                <a:ln>
                  <a:noFill/>
                </a:ln>
                <a:effectLst/>
                <a:uLnTx/>
                <a:uFillTx/>
                <a:latin typeface="Calibri" panose="020F0502020204030204" pitchFamily="34" charset="0"/>
              </a:rPr>
              <a:t>d</a:t>
            </a:r>
            <a:r>
              <a:rPr kumimoji="0" lang="en-US" altLang="en-US" b="0" i="1" u="none" strike="noStrike" kern="1200" cap="none" spc="0" normalizeH="0" baseline="0" noProof="0" dirty="0">
                <a:ln>
                  <a:noFill/>
                </a:ln>
                <a:effectLst/>
                <a:uLnTx/>
                <a:uFillTx/>
                <a:latin typeface="Calibri" panose="020F0502020204030204" pitchFamily="34" charset="0"/>
              </a:rPr>
              <a:t>urvalumab; ORR, overall response rate; OS, overall survival; Pbo, placebo; PFS, progression-free survival.</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8895975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CRT, chemoradiotherapy; d/c, discontinuation; Durva, </a:t>
            </a:r>
            <a:r>
              <a:rPr kumimoji="0" lang="en-US" b="0" i="1" u="none" strike="noStrike" kern="1200" cap="none" spc="0" normalizeH="0" baseline="0" noProof="0" dirty="0">
                <a:ln>
                  <a:noFill/>
                </a:ln>
                <a:effectLst/>
                <a:uLnTx/>
                <a:uFillTx/>
                <a:latin typeface="Calibri" panose="020F0502020204030204" pitchFamily="34" charset="0"/>
              </a:rPr>
              <a:t>d</a:t>
            </a:r>
            <a:r>
              <a:rPr kumimoji="0" lang="en-US" altLang="en-US" b="0" i="1" u="none" strike="noStrike" kern="1200" cap="none" spc="0" normalizeH="0" baseline="0" noProof="0" dirty="0">
                <a:ln>
                  <a:noFill/>
                </a:ln>
                <a:effectLst/>
                <a:uLnTx/>
                <a:uFillTx/>
                <a:latin typeface="Calibri" panose="020F0502020204030204" pitchFamily="34" charset="0"/>
              </a:rPr>
              <a:t>urvalumab; Pbo, placebo; SAE, serious adverse event; SoC, standard of care; TEAE, treatment-emergent adverse event.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1525282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CRT, chemoradiotherapy; Durva, </a:t>
            </a:r>
            <a:r>
              <a:rPr kumimoji="0" lang="en-US" b="0" i="1" u="none" strike="noStrike" kern="1200" cap="none" spc="0" normalizeH="0" baseline="0" noProof="0" dirty="0">
                <a:ln>
                  <a:noFill/>
                </a:ln>
                <a:effectLst/>
                <a:uLnTx/>
                <a:uFillTx/>
                <a:latin typeface="Calibri" panose="020F0502020204030204" pitchFamily="34" charset="0"/>
              </a:rPr>
              <a:t>d</a:t>
            </a:r>
            <a:r>
              <a:rPr kumimoji="0" lang="en-US" altLang="en-US" b="0" i="1" u="none" strike="noStrike" kern="1200" cap="none" spc="0" normalizeH="0" baseline="0" noProof="0" dirty="0">
                <a:ln>
                  <a:noFill/>
                </a:ln>
                <a:effectLst/>
                <a:uLnTx/>
                <a:uFillTx/>
                <a:latin typeface="Calibri" panose="020F0502020204030204" pitchFamily="34" charset="0"/>
              </a:rPr>
              <a:t>urvalumab; Pbo, placebo.</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16074789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CRT, chemoradiotherapy; d/c, discontinuation; NSCLC, non-small-cell lung cancer; OS, overall survival; PFS, progression-free survival; SoC, standard of care.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10459998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12</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pic>
        <p:nvPicPr>
          <p:cNvPr id="3" name="Picture 2" descr="A stone bridge with statues and a tower in the background&#10;&#10;Description automatically generated">
            <a:extLst>
              <a:ext uri="{FF2B5EF4-FFF2-40B4-BE49-F238E27FC236}">
                <a16:creationId xmlns:a16="http://schemas.microsoft.com/office/drawing/2014/main" id="{B4B7F0D9-3F4B-E435-1688-3C870736E95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t="5202" b="24587"/>
          <a:stretch/>
        </p:blipFill>
        <p:spPr>
          <a:xfrm>
            <a:off x="6114254" y="3657600"/>
            <a:ext cx="6077744" cy="3200400"/>
          </a:xfrm>
          <a:prstGeom prst="rect">
            <a:avLst/>
          </a:prstGeom>
        </p:spPr>
      </p:pic>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p>
        </p:txBody>
      </p:sp>
      <p:pic>
        <p:nvPicPr>
          <p:cNvPr id="11" name="Picture 10">
            <a:extLst>
              <a:ext uri="{FF2B5EF4-FFF2-40B4-BE49-F238E27FC236}">
                <a16:creationId xmlns:a16="http://schemas.microsoft.com/office/drawing/2014/main" id="{D2C404A3-49E3-6AE3-6316-79D1DE70A5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78E9B7-4949-28BD-165C-8A19BAED805F}"/>
              </a:ext>
            </a:extLst>
          </p:cNvPr>
          <p:cNvGrpSpPr/>
          <p:nvPr userDrawn="1"/>
        </p:nvGrpSpPr>
        <p:grpSpPr>
          <a:xfrm>
            <a:off x="8869472" y="6298815"/>
            <a:ext cx="2877113" cy="394353"/>
            <a:chOff x="8869472" y="6298815"/>
            <a:chExt cx="2877113" cy="394353"/>
          </a:xfrm>
        </p:grpSpPr>
        <p:pic>
          <p:nvPicPr>
            <p:cNvPr id="5" name="Picture 4">
              <a:extLst>
                <a:ext uri="{FF2B5EF4-FFF2-40B4-BE49-F238E27FC236}">
                  <a16:creationId xmlns:a16="http://schemas.microsoft.com/office/drawing/2014/main" id="{7E6E1A95-6077-6510-20C5-471AD5466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6" name="Rectangle 5">
              <a:extLst>
                <a:ext uri="{FF2B5EF4-FFF2-40B4-BE49-F238E27FC236}">
                  <a16:creationId xmlns:a16="http://schemas.microsoft.com/office/drawing/2014/main" id="{0C6C0729-2E40-00EB-212A-99D70594C81B}"/>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41A963A4-9BB1-F8FF-4636-271CB68984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82E1199-B50F-0114-1C29-82C8B63ED0EB}"/>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7F4C4F00-A86F-1C51-F733-91E92FCA18B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8" name="Rectangle 7">
              <a:extLst>
                <a:ext uri="{FF2B5EF4-FFF2-40B4-BE49-F238E27FC236}">
                  <a16:creationId xmlns:a16="http://schemas.microsoft.com/office/drawing/2014/main" id="{D20CF191-AD96-1DB9-DF2E-4B2B4833E87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5FB0C27F-8158-D95C-0270-6C5A18C09C1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1715040-51BB-5EAD-7551-4E1CFE3430F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C850B323-4A45-FF99-0514-1788CD0017E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71FCB4C5-8216-244E-3D93-41E212F40457}"/>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7CB3AFF3-C9AF-6406-A52C-986F17667A3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8BE472F0-4C6A-6FBF-3D23-4A0861C31415}"/>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03A659D-6BF1-8E0D-2D7B-19BCEFEA43F4}"/>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335B2744-BE30-7F59-641C-E8EE271BFEC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E061F54A-476D-1E85-D460-3390FD49765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E31A8939-5D7B-DDA0-442D-AFC6D9C41D0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630555755"/>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 id="2147484668"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2" userDrawn="1">
          <p15:clr>
            <a:srgbClr val="F26B43"/>
          </p15:clr>
        </p15:guide>
        <p15:guide id="3" orient="horz" pos="1008" userDrawn="1">
          <p15:clr>
            <a:srgbClr val="F26B43"/>
          </p15:clr>
        </p15:guide>
        <p15:guide id="4" orient="horz" pos="4128" userDrawn="1">
          <p15:clr>
            <a:srgbClr val="F26B43"/>
          </p15:clr>
        </p15:guide>
        <p15:guide id="5" orient="horz" pos="3888" userDrawn="1">
          <p15:clr>
            <a:srgbClr val="F26B43"/>
          </p15:clr>
        </p15:guide>
        <p15:guide id="6" orient="horz" pos="4032" userDrawn="1">
          <p15:clr>
            <a:srgbClr val="F26B43"/>
          </p15:clr>
        </p15:guide>
        <p15:guide id="7" pos="312" userDrawn="1">
          <p15:clr>
            <a:srgbClr val="F26B43"/>
          </p15:clr>
        </p15:guide>
        <p15:guide id="8" pos="7248" userDrawn="1">
          <p15:clr>
            <a:srgbClr val="F26B43"/>
          </p15:clr>
        </p15:guide>
        <p15:guide id="9" pos="741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hyperlink" Target="http://www.clinicaloptions.com/ELCCPrague2024Progra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PACIFIC-2: Final Analysis of Concurrent Durvalumab + CRT Followed by Consolidation Durvalumab for Unresectable Stage III NSCLC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8804"/>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Regeneron Pharmaceuticals, Inc.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2024 ELCC Annual Congress</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6123801"/>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9ECB9-DD4B-16CA-DD61-F692CC04F594}"/>
              </a:ext>
            </a:extLst>
          </p:cNvPr>
          <p:cNvSpPr>
            <a:spLocks noGrp="1"/>
          </p:cNvSpPr>
          <p:nvPr>
            <p:ph type="title"/>
          </p:nvPr>
        </p:nvSpPr>
        <p:spPr/>
        <p:txBody>
          <a:bodyPr/>
          <a:lstStyle/>
          <a:p>
            <a:r>
              <a:rPr lang="en-US" dirty="0"/>
              <a:t>PACIFIC-2: Background</a:t>
            </a:r>
          </a:p>
        </p:txBody>
      </p:sp>
      <p:sp>
        <p:nvSpPr>
          <p:cNvPr id="3" name="Content Placeholder 2">
            <a:extLst>
              <a:ext uri="{FF2B5EF4-FFF2-40B4-BE49-F238E27FC236}">
                <a16:creationId xmlns:a16="http://schemas.microsoft.com/office/drawing/2014/main" id="{E1116470-B42D-8B44-8220-1DBDFE948403}"/>
              </a:ext>
            </a:extLst>
          </p:cNvPr>
          <p:cNvSpPr>
            <a:spLocks noGrp="1"/>
          </p:cNvSpPr>
          <p:nvPr>
            <p:ph idx="1"/>
          </p:nvPr>
        </p:nvSpPr>
        <p:spPr/>
        <p:txBody>
          <a:bodyPr/>
          <a:lstStyle/>
          <a:p>
            <a:r>
              <a:rPr lang="en-US" sz="2000" dirty="0"/>
              <a:t>Phase III PACIFIC trial established concurrent chemoradiotherapy </a:t>
            </a:r>
            <a:r>
              <a:rPr lang="en-US" sz="2000" dirty="0">
                <a:latin typeface="Segoe UI Symbol" panose="020B0502040204020203" pitchFamily="34" charset="0"/>
                <a:ea typeface="Segoe UI Symbol" panose="020B0502040204020203" pitchFamily="34" charset="0"/>
              </a:rPr>
              <a:t>→</a:t>
            </a:r>
            <a:r>
              <a:rPr lang="en-US" sz="2000" dirty="0"/>
              <a:t> consolidation durvalumab x </a:t>
            </a:r>
            <a:br>
              <a:rPr lang="en-US" sz="2000" dirty="0"/>
            </a:br>
            <a:r>
              <a:rPr lang="en-US" sz="2000" dirty="0"/>
              <a:t>1 yr as SoC for unresectable stage III NSCLC</a:t>
            </a:r>
            <a:r>
              <a:rPr lang="en-US" sz="2000" baseline="30000" dirty="0"/>
              <a:t>1-4</a:t>
            </a:r>
          </a:p>
          <a:p>
            <a:pPr lvl="1"/>
            <a:r>
              <a:rPr lang="en-US" sz="1800" dirty="0"/>
              <a:t>Median OS significantly improved with CRT </a:t>
            </a:r>
            <a:r>
              <a:rPr lang="en-US" sz="1800" dirty="0">
                <a:latin typeface="Segoe UI Symbol" panose="020B0502040204020203" pitchFamily="34" charset="0"/>
                <a:ea typeface="Segoe UI Symbol" panose="020B0502040204020203" pitchFamily="34" charset="0"/>
              </a:rPr>
              <a:t>→</a:t>
            </a:r>
            <a:r>
              <a:rPr lang="en-US" sz="1800" dirty="0"/>
              <a:t> durvalumab vs CRT </a:t>
            </a:r>
            <a:r>
              <a:rPr lang="en-US" sz="1800" dirty="0">
                <a:latin typeface="Segoe UI Symbol" panose="020B0502040204020203" pitchFamily="34" charset="0"/>
                <a:ea typeface="Segoe UI Symbol" panose="020B0502040204020203" pitchFamily="34" charset="0"/>
              </a:rPr>
              <a:t>→</a:t>
            </a:r>
            <a:r>
              <a:rPr lang="en-US" sz="1800" dirty="0"/>
              <a:t> placebo (47.5 vs 29.1 mo, respectively; stratified HR: 0.72; 95% CI: 0.59-0.89)</a:t>
            </a:r>
            <a:r>
              <a:rPr lang="en-US" sz="1800" baseline="30000" dirty="0"/>
              <a:t>2</a:t>
            </a:r>
            <a:endParaRPr lang="en-US" sz="1800" dirty="0"/>
          </a:p>
          <a:p>
            <a:r>
              <a:rPr lang="en-US" sz="2000" dirty="0"/>
              <a:t>However, 15% to 50% of real-world patients are ineligible for consolidation durvalumab during or shortly after CRT due to PD or AEs</a:t>
            </a:r>
            <a:r>
              <a:rPr lang="en-US" sz="2000" baseline="30000" dirty="0"/>
              <a:t>5-9</a:t>
            </a:r>
          </a:p>
          <a:p>
            <a:r>
              <a:rPr lang="en-US" sz="2000" dirty="0"/>
              <a:t>Preclinical and early clinical data suggest that initiating IO concurrent with CRT may improve response</a:t>
            </a:r>
            <a:r>
              <a:rPr lang="en-US" sz="2000" baseline="30000" dirty="0"/>
              <a:t>10</a:t>
            </a:r>
            <a:endParaRPr lang="en-US" sz="2000" dirty="0"/>
          </a:p>
          <a:p>
            <a:r>
              <a:rPr lang="en-US" sz="2000" dirty="0"/>
              <a:t>Current report presents final results of phase III PACIFIC-2 trial comparing concurrent durvalumab + CRT </a:t>
            </a:r>
            <a:r>
              <a:rPr lang="en-US" sz="2000" dirty="0">
                <a:latin typeface="Segoe UI Symbol" panose="020B0502040204020203" pitchFamily="34" charset="0"/>
                <a:ea typeface="Segoe UI Symbol" panose="020B0502040204020203" pitchFamily="34" charset="0"/>
              </a:rPr>
              <a:t>→</a:t>
            </a:r>
            <a:r>
              <a:rPr lang="en-US" sz="2000" dirty="0"/>
              <a:t> consolidation durvalumab vs placebo + CRT </a:t>
            </a:r>
            <a:r>
              <a:rPr lang="en-US" sz="2000" dirty="0">
                <a:latin typeface="Segoe UI Symbol" panose="020B0502040204020203" pitchFamily="34" charset="0"/>
                <a:ea typeface="Segoe UI Symbol" panose="020B0502040204020203" pitchFamily="34" charset="0"/>
              </a:rPr>
              <a:t>→</a:t>
            </a:r>
            <a:r>
              <a:rPr lang="en-US" sz="2000" dirty="0"/>
              <a:t> placebo in unresectable stage III NSCLC</a:t>
            </a:r>
            <a:r>
              <a:rPr lang="en-US" sz="2000" baseline="30000" dirty="0"/>
              <a:t>11</a:t>
            </a:r>
            <a:endParaRPr lang="en-US" sz="2000" dirty="0"/>
          </a:p>
          <a:p>
            <a:pPr lvl="1"/>
            <a:r>
              <a:rPr lang="en-US" sz="1800" dirty="0"/>
              <a:t>Comparator arm does not reflect current SoC as trial was initiated before OS results available from PACIFIC</a:t>
            </a:r>
          </a:p>
          <a:p>
            <a:endParaRPr lang="en-US" sz="2000" dirty="0"/>
          </a:p>
        </p:txBody>
      </p:sp>
      <p:sp>
        <p:nvSpPr>
          <p:cNvPr id="4" name="Text Box 15">
            <a:extLst>
              <a:ext uri="{FF2B5EF4-FFF2-40B4-BE49-F238E27FC236}">
                <a16:creationId xmlns:a16="http://schemas.microsoft.com/office/drawing/2014/main" id="{922024DA-F3E8-B8B3-CCD7-694B952A9532}"/>
              </a:ext>
            </a:extLst>
          </p:cNvPr>
          <p:cNvSpPr txBox="1">
            <a:spLocks noChangeArrowheads="1"/>
          </p:cNvSpPr>
          <p:nvPr/>
        </p:nvSpPr>
        <p:spPr bwMode="auto">
          <a:xfrm>
            <a:off x="412751" y="5834917"/>
            <a:ext cx="7853362" cy="830997"/>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Antonia. NEJM. 2017;377:1919. 2. Spigel. JCO. 2022;40:1301. 3. Remon. Ann Oncol. 2021;32:1637.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4. Daly. JCO. 2021;40:1356. 5. Sakaguchi. Respir Invest. 2019;57:466. 6. Eichkorn. Front Oncol. 2020;10:586449. </a:t>
            </a:r>
            <a:br>
              <a:rPr lang="en-US" altLang="en-US" sz="1200" b="0" dirty="0">
                <a:solidFill>
                  <a:schemeClr val="bg2"/>
                </a:solidFill>
                <a:latin typeface="Calibri" panose="020F0502020204030204" pitchFamily="34" charset="0"/>
              </a:rPr>
            </a:br>
            <a:r>
              <a:rPr lang="en-US" altLang="en-US" sz="1200" b="0" dirty="0">
                <a:solidFill>
                  <a:schemeClr val="bg2"/>
                </a:solidFill>
                <a:latin typeface="Calibri" panose="020F0502020204030204" pitchFamily="34" charset="0"/>
              </a:rPr>
              <a:t>7. Mountzios. ELCC 2024. Abstr 149P. 8. Bruni. Front Oncol. 2021;11:744956. 9. Hosoya. Cancer Chemother Pharmacol. 2019;84:275. 10. Victor. Nature. 2015;520:373. 11. Bradley. ELCC 2024. Abstr LBA1. </a:t>
            </a:r>
          </a:p>
        </p:txBody>
      </p:sp>
    </p:spTree>
    <p:extLst>
      <p:ext uri="{BB962C8B-B14F-4D97-AF65-F5344CB8AC3E}">
        <p14:creationId xmlns:p14="http://schemas.microsoft.com/office/powerpoint/2010/main" val="29043378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PACIFIC-2: Study Design</a:t>
            </a:r>
          </a:p>
        </p:txBody>
      </p:sp>
      <p:sp>
        <p:nvSpPr>
          <p:cNvPr id="8" name="Content Placeholder 2">
            <a:extLst>
              <a:ext uri="{FF2B5EF4-FFF2-40B4-BE49-F238E27FC236}">
                <a16:creationId xmlns:a16="http://schemas.microsoft.com/office/drawing/2014/main" id="{DDC535C5-1F39-8C40-A237-F07614121FD9}"/>
              </a:ext>
            </a:extLst>
          </p:cNvPr>
          <p:cNvSpPr>
            <a:spLocks noGrp="1"/>
          </p:cNvSpPr>
          <p:nvPr>
            <p:ph idx="1"/>
          </p:nvPr>
        </p:nvSpPr>
        <p:spPr>
          <a:xfrm>
            <a:off x="604675" y="1513047"/>
            <a:ext cx="10877529" cy="4650686"/>
          </a:xfrm>
        </p:spPr>
        <p:txBody>
          <a:bodyPr/>
          <a:lstStyle/>
          <a:p>
            <a:r>
              <a:rPr lang="en-US" altLang="en-US" sz="2200" dirty="0"/>
              <a:t>Randomized, international, double-blind phase III trial (data cutoff: Sept 7, 2023; </a:t>
            </a:r>
            <a:br>
              <a:rPr lang="en-US" altLang="en-US" sz="2200" dirty="0"/>
            </a:br>
            <a:r>
              <a:rPr lang="en-US" altLang="en-US" sz="2200" dirty="0"/>
              <a:t>median follow-up: 30.5 mo)</a:t>
            </a:r>
          </a:p>
        </p:txBody>
      </p:sp>
      <p:sp>
        <p:nvSpPr>
          <p:cNvPr id="4" name="Text Box 15">
            <a:extLst>
              <a:ext uri="{FF2B5EF4-FFF2-40B4-BE49-F238E27FC236}">
                <a16:creationId xmlns:a16="http://schemas.microsoft.com/office/drawing/2014/main" id="{64EA308B-AE14-451D-83B6-8743C06B1BE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Bradley. ELCC 2024. Abstr LBA1. </a:t>
            </a:r>
          </a:p>
        </p:txBody>
      </p:sp>
      <p:sp>
        <p:nvSpPr>
          <p:cNvPr id="9" name="Text Box 45">
            <a:extLst>
              <a:ext uri="{FF2B5EF4-FFF2-40B4-BE49-F238E27FC236}">
                <a16:creationId xmlns:a16="http://schemas.microsoft.com/office/drawing/2014/main" id="{4DACB21B-989A-7B47-84B7-3F458C578607}"/>
              </a:ext>
            </a:extLst>
          </p:cNvPr>
          <p:cNvSpPr txBox="1">
            <a:spLocks noChangeArrowheads="1"/>
          </p:cNvSpPr>
          <p:nvPr/>
        </p:nvSpPr>
        <p:spPr bwMode="auto">
          <a:xfrm>
            <a:off x="341933" y="3068570"/>
            <a:ext cx="308331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lvl="0" algn="ctr"/>
            <a:r>
              <a:rPr kumimoji="0" lang="en-GB" altLang="en-US" b="0" i="0" u="none" strike="noStrike" kern="1200" cap="none" spc="0" normalizeH="0" baseline="0" noProof="0" dirty="0">
                <a:ln>
                  <a:noFill/>
                </a:ln>
                <a:solidFill>
                  <a:schemeClr val="bg1"/>
                </a:solidFill>
                <a:effectLst/>
                <a:uLnTx/>
                <a:uFillTx/>
                <a:latin typeface="Calibri" panose="020F0502020204030204" pitchFamily="34" charset="0"/>
              </a:rPr>
              <a:t>Adults with locally advanced, unresectable, stage III NSCLC</a:t>
            </a:r>
            <a:r>
              <a:rPr lang="en-GB" altLang="en-US" b="0" dirty="0">
                <a:solidFill>
                  <a:schemeClr val="bg1"/>
                </a:solidFill>
                <a:latin typeface="Calibri" panose="020F0502020204030204" pitchFamily="34" charset="0"/>
              </a:rPr>
              <a:t>; ECOG/WHO PS 0/1</a:t>
            </a:r>
          </a:p>
          <a:p>
            <a:pPr lvl="0" algn="ctr"/>
            <a:r>
              <a:rPr lang="en-GB" altLang="en-US" b="0" dirty="0">
                <a:solidFill>
                  <a:schemeClr val="bg1"/>
                </a:solidFill>
                <a:latin typeface="Calibri" panose="020F0502020204030204" pitchFamily="34" charset="0"/>
              </a:rPr>
              <a:t>(N = 328) </a:t>
            </a:r>
            <a:endParaRPr kumimoji="0" lang="en-GB" altLang="en-US" b="0" i="0" u="none" strike="noStrike" kern="1200" cap="none" spc="0" normalizeH="0" baseline="0" noProof="0" dirty="0">
              <a:ln>
                <a:noFill/>
              </a:ln>
              <a:solidFill>
                <a:schemeClr val="bg1"/>
              </a:solidFill>
              <a:effectLst/>
              <a:uLnTx/>
              <a:uFillTx/>
              <a:latin typeface="Calibri" panose="020F0502020204030204" pitchFamily="34" charset="0"/>
            </a:endParaRPr>
          </a:p>
        </p:txBody>
      </p:sp>
      <p:sp>
        <p:nvSpPr>
          <p:cNvPr id="10" name="Rectangle 49">
            <a:extLst>
              <a:ext uri="{FF2B5EF4-FFF2-40B4-BE49-F238E27FC236}">
                <a16:creationId xmlns:a16="http://schemas.microsoft.com/office/drawing/2014/main" id="{C8F22F35-736E-784F-9F51-394DC7BE7133}"/>
              </a:ext>
            </a:extLst>
          </p:cNvPr>
          <p:cNvSpPr>
            <a:spLocks noChangeArrowheads="1"/>
          </p:cNvSpPr>
          <p:nvPr/>
        </p:nvSpPr>
        <p:spPr bwMode="auto">
          <a:xfrm>
            <a:off x="4066480" y="2736088"/>
            <a:ext cx="3128978" cy="914400"/>
          </a:xfrm>
          <a:prstGeom prst="rect">
            <a:avLst/>
          </a:prstGeom>
          <a:solidFill>
            <a:schemeClr val="accent1"/>
          </a:solidFill>
          <a:ln>
            <a:noFill/>
          </a:ln>
        </p:spPr>
        <p:txBody>
          <a:bodyPr wrap="square" anchor="ctr" anchorCtr="1"/>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b="1" i="0" u="none" strike="noStrike" kern="1200" cap="none" spc="0" normalizeH="0" baseline="0" noProof="0" dirty="0">
                <a:ln>
                  <a:noFill/>
                </a:ln>
                <a:effectLst/>
                <a:uLnTx/>
                <a:uFillTx/>
                <a:latin typeface="Calibri" panose="020F0502020204030204" pitchFamily="34" charset="0"/>
              </a:rPr>
              <a:t>Durvalumab </a:t>
            </a:r>
            <a:r>
              <a:rPr kumimoji="0" lang="en-US" altLang="en-US" b="0" i="0" u="none" strike="noStrike" kern="1200" cap="none" spc="0" normalizeH="0" baseline="0" noProof="0" dirty="0">
                <a:ln>
                  <a:noFill/>
                </a:ln>
                <a:effectLst/>
                <a:uLnTx/>
                <a:uFillTx/>
                <a:latin typeface="Calibri" panose="020F0502020204030204" pitchFamily="34" charset="0"/>
              </a:rPr>
              <a:t>1500 mg IV Q4W</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b="0" i="0" u="none" strike="noStrike" kern="1200" cap="none" spc="0" normalizeH="0" baseline="0" noProof="0" dirty="0">
                <a:ln>
                  <a:noFill/>
                </a:ln>
                <a:effectLst/>
                <a:uLnTx/>
                <a:uFillTx/>
                <a:latin typeface="Calibri" panose="020F0502020204030204" pitchFamily="34" charset="0"/>
              </a:rPr>
              <a:t>+ </a:t>
            </a:r>
            <a:r>
              <a:rPr kumimoji="0" lang="en-US" altLang="en-US" i="0" u="none" strike="noStrike" kern="1200" cap="none" spc="0" normalizeH="0" baseline="0" noProof="0" dirty="0">
                <a:ln>
                  <a:noFill/>
                </a:ln>
                <a:effectLst/>
                <a:uLnTx/>
                <a:uFillTx/>
                <a:latin typeface="Calibri" panose="020F0502020204030204" pitchFamily="34" charset="0"/>
              </a:rPr>
              <a:t>SoC CRT</a:t>
            </a:r>
            <a:r>
              <a:rPr kumimoji="0" lang="en-US" altLang="en-US" b="0" i="0" u="none" strike="noStrike" kern="1200" cap="none" spc="0" normalizeH="0" baseline="0" noProof="0" dirty="0">
                <a:ln>
                  <a:noFill/>
                </a:ln>
                <a:effectLst/>
                <a:uLnTx/>
                <a:uFillTx/>
                <a:latin typeface="Calibri" panose="020F0502020204030204"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en-US" b="0" dirty="0">
                <a:latin typeface="Calibri" panose="020F0502020204030204" pitchFamily="34" charset="0"/>
              </a:rPr>
              <a:t>(n = 219)</a:t>
            </a:r>
            <a:endParaRPr kumimoji="0" lang="en-US" altLang="en-US" b="0" i="0" u="none" strike="noStrike" kern="1200" cap="none" spc="0" normalizeH="0" baseline="0" noProof="0" dirty="0">
              <a:ln>
                <a:noFill/>
              </a:ln>
              <a:effectLst/>
              <a:uLnTx/>
              <a:uFillTx/>
              <a:latin typeface="Calibri" panose="020F0502020204030204" pitchFamily="34" charset="0"/>
            </a:endParaRPr>
          </a:p>
        </p:txBody>
      </p:sp>
      <p:sp>
        <p:nvSpPr>
          <p:cNvPr id="11" name="Rectangle 50">
            <a:extLst>
              <a:ext uri="{FF2B5EF4-FFF2-40B4-BE49-F238E27FC236}">
                <a16:creationId xmlns:a16="http://schemas.microsoft.com/office/drawing/2014/main" id="{510D0BF7-F8A5-404B-AF68-E60E2CFB7471}"/>
              </a:ext>
            </a:extLst>
          </p:cNvPr>
          <p:cNvSpPr>
            <a:spLocks noChangeArrowheads="1"/>
          </p:cNvSpPr>
          <p:nvPr/>
        </p:nvSpPr>
        <p:spPr bwMode="auto">
          <a:xfrm>
            <a:off x="4066480" y="3686981"/>
            <a:ext cx="3128978" cy="91440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nchorCtr="1"/>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b="1" i="0" u="none" strike="noStrike" kern="1200" cap="none" spc="0" normalizeH="0" baseline="0" noProof="0" dirty="0">
                <a:ln>
                  <a:noFill/>
                </a:ln>
                <a:effectLst/>
                <a:uLnTx/>
                <a:uFillTx/>
                <a:latin typeface="Calibri" panose="020F0502020204030204" pitchFamily="34" charset="0"/>
              </a:rPr>
              <a:t>Placebo </a:t>
            </a:r>
            <a:r>
              <a:rPr kumimoji="0" lang="en-US" altLang="en-US" b="0" i="0" u="none" strike="noStrike" kern="1200" cap="none" spc="0" normalizeH="0" baseline="0" noProof="0" dirty="0">
                <a:ln>
                  <a:noFill/>
                </a:ln>
                <a:effectLst/>
                <a:uLnTx/>
                <a:uFillTx/>
                <a:latin typeface="Calibri" panose="020F0502020204030204" pitchFamily="34" charset="0"/>
              </a:rPr>
              <a:t>IV Q4W</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b="0" i="0" u="none" strike="noStrike" kern="1200" cap="none" spc="0" normalizeH="0" baseline="0" noProof="0" dirty="0">
                <a:ln>
                  <a:noFill/>
                </a:ln>
                <a:effectLst/>
                <a:uLnTx/>
                <a:uFillTx/>
                <a:latin typeface="Calibri" panose="020F0502020204030204" pitchFamily="34" charset="0"/>
              </a:rPr>
              <a:t>+ </a:t>
            </a:r>
            <a:r>
              <a:rPr kumimoji="0" lang="en-US" altLang="en-US" i="0" u="none" strike="noStrike" kern="1200" cap="none" spc="0" normalizeH="0" baseline="0" noProof="0" dirty="0">
                <a:ln>
                  <a:noFill/>
                </a:ln>
                <a:effectLst/>
                <a:uLnTx/>
                <a:uFillTx/>
                <a:latin typeface="Calibri" panose="020F0502020204030204" pitchFamily="34" charset="0"/>
              </a:rPr>
              <a:t>SoC CRT</a:t>
            </a:r>
            <a:r>
              <a:rPr kumimoji="0" lang="en-US" altLang="en-US" b="0" i="0" u="none" strike="noStrike" kern="1200" cap="none" spc="0" normalizeH="0" baseline="0" noProof="0" dirty="0">
                <a:ln>
                  <a:noFill/>
                </a:ln>
                <a:effectLst/>
                <a:uLnTx/>
                <a:uFillTx/>
                <a:latin typeface="Calibri" panose="020F0502020204030204"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b="0" i="0" u="none" strike="noStrike" kern="1200" cap="none" spc="0" normalizeH="0" baseline="0" noProof="0" dirty="0">
                <a:ln>
                  <a:noFill/>
                </a:ln>
                <a:effectLst/>
                <a:uLnTx/>
                <a:uFillTx/>
                <a:latin typeface="Calibri" panose="020F0502020204030204" pitchFamily="34" charset="0"/>
              </a:rPr>
              <a:t>(n = </a:t>
            </a:r>
            <a:r>
              <a:rPr lang="en-US" altLang="en-US" b="0" dirty="0">
                <a:latin typeface="Calibri" panose="020F0502020204030204" pitchFamily="34" charset="0"/>
              </a:rPr>
              <a:t>109</a:t>
            </a:r>
            <a:r>
              <a:rPr kumimoji="0" lang="en-US" altLang="en-US" b="0" i="0" u="none" strike="noStrike" kern="1200" cap="none" spc="0" normalizeH="0" baseline="0" noProof="0" dirty="0">
                <a:ln>
                  <a:noFill/>
                </a:ln>
                <a:effectLst/>
                <a:uLnTx/>
                <a:uFillTx/>
                <a:latin typeface="Calibri" panose="020F0502020204030204" pitchFamily="34" charset="0"/>
              </a:rPr>
              <a:t>)</a:t>
            </a:r>
          </a:p>
        </p:txBody>
      </p:sp>
      <p:sp>
        <p:nvSpPr>
          <p:cNvPr id="12" name="Line 53">
            <a:extLst>
              <a:ext uri="{FF2B5EF4-FFF2-40B4-BE49-F238E27FC236}">
                <a16:creationId xmlns:a16="http://schemas.microsoft.com/office/drawing/2014/main" id="{65699BEA-FD6E-C14E-A367-A4A32A2CC54F}"/>
              </a:ext>
            </a:extLst>
          </p:cNvPr>
          <p:cNvSpPr>
            <a:spLocks noChangeShapeType="1"/>
          </p:cNvSpPr>
          <p:nvPr/>
        </p:nvSpPr>
        <p:spPr bwMode="auto">
          <a:xfrm>
            <a:off x="3409366" y="3794137"/>
            <a:ext cx="466725" cy="35083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bg1"/>
              </a:solidFill>
              <a:effectLst/>
              <a:uLnTx/>
              <a:uFillTx/>
              <a:latin typeface="Calibri" panose="020F0502020204030204" pitchFamily="34" charset="0"/>
              <a:cs typeface="+mn-cs"/>
            </a:endParaRPr>
          </a:p>
        </p:txBody>
      </p:sp>
      <p:sp>
        <p:nvSpPr>
          <p:cNvPr id="13" name="Line 54">
            <a:extLst>
              <a:ext uri="{FF2B5EF4-FFF2-40B4-BE49-F238E27FC236}">
                <a16:creationId xmlns:a16="http://schemas.microsoft.com/office/drawing/2014/main" id="{F66EC60A-06C5-0E41-8220-83D4C0C7B7C7}"/>
              </a:ext>
            </a:extLst>
          </p:cNvPr>
          <p:cNvSpPr>
            <a:spLocks noChangeShapeType="1"/>
          </p:cNvSpPr>
          <p:nvPr/>
        </p:nvSpPr>
        <p:spPr bwMode="auto">
          <a:xfrm flipV="1">
            <a:off x="3409366" y="3192495"/>
            <a:ext cx="466725" cy="34766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schemeClr val="bg1"/>
              </a:solidFill>
              <a:effectLst/>
              <a:uLnTx/>
              <a:uFillTx/>
              <a:latin typeface="Calibri" panose="020F0502020204030204" pitchFamily="34" charset="0"/>
              <a:cs typeface="+mn-cs"/>
            </a:endParaRPr>
          </a:p>
        </p:txBody>
      </p:sp>
      <p:cxnSp>
        <p:nvCxnSpPr>
          <p:cNvPr id="15" name="Straight Arrow Connector 13">
            <a:extLst>
              <a:ext uri="{FF2B5EF4-FFF2-40B4-BE49-F238E27FC236}">
                <a16:creationId xmlns:a16="http://schemas.microsoft.com/office/drawing/2014/main" id="{BB6DA059-EA3D-FF49-9DDD-4B361FFAE73A}"/>
              </a:ext>
            </a:extLst>
          </p:cNvPr>
          <p:cNvCxnSpPr>
            <a:cxnSpLocks noChangeShapeType="1"/>
          </p:cNvCxnSpPr>
          <p:nvPr/>
        </p:nvCxnSpPr>
        <p:spPr bwMode="auto">
          <a:xfrm>
            <a:off x="7417304" y="3192495"/>
            <a:ext cx="523875" cy="1587"/>
          </a:xfrm>
          <a:prstGeom prst="straightConnector1">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cxnSp>
      <p:sp>
        <p:nvSpPr>
          <p:cNvPr id="16" name="TextBox 2">
            <a:extLst>
              <a:ext uri="{FF2B5EF4-FFF2-40B4-BE49-F238E27FC236}">
                <a16:creationId xmlns:a16="http://schemas.microsoft.com/office/drawing/2014/main" id="{2D55DD65-4777-844F-A28B-6DDC3ED8D781}"/>
              </a:ext>
            </a:extLst>
          </p:cNvPr>
          <p:cNvSpPr txBox="1">
            <a:spLocks noChangeArrowheads="1"/>
          </p:cNvSpPr>
          <p:nvPr/>
        </p:nvSpPr>
        <p:spPr bwMode="auto">
          <a:xfrm>
            <a:off x="2206490" y="2194398"/>
            <a:ext cx="2882347"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90000"/>
              </a:lnSpc>
              <a:spcBef>
                <a:spcPct val="35000"/>
              </a:spcBef>
              <a:spcAft>
                <a:spcPct val="25000"/>
              </a:spcAft>
              <a:buClr>
                <a:srgbClr val="8B3D9A"/>
              </a:buClr>
              <a:buSzTx/>
              <a:buFont typeface="Arial" panose="020B0604020202020204" pitchFamily="34" charset="0"/>
              <a:buNone/>
              <a:tabLst/>
              <a:defRPr/>
            </a:pPr>
            <a:r>
              <a:rPr kumimoji="0" lang="en-US" altLang="en-US" sz="1600" b="0" i="1" u="none" strike="noStrike" kern="0" cap="none" spc="0" normalizeH="0" baseline="0" noProof="0" dirty="0">
                <a:ln>
                  <a:noFill/>
                </a:ln>
                <a:solidFill>
                  <a:schemeClr val="bg1"/>
                </a:solidFill>
                <a:effectLst/>
                <a:uLnTx/>
                <a:uFillTx/>
                <a:latin typeface="Calibri" panose="020F0502020204030204" pitchFamily="34" charset="0"/>
                <a:ea typeface="ＭＳ Ｐゴシック" panose="020B0600070205080204" pitchFamily="34" charset="-128"/>
              </a:rPr>
              <a:t>Stratified by age (</a:t>
            </a:r>
            <a:r>
              <a:rPr lang="en-US" altLang="en-US" sz="1600" b="0" i="1" kern="0" dirty="0">
                <a:solidFill>
                  <a:schemeClr val="bg1"/>
                </a:solidFill>
                <a:latin typeface="Calibri" panose="020F0502020204030204" pitchFamily="34" charset="0"/>
                <a:ea typeface="ＭＳ Ｐゴシック" panose="020B0600070205080204" pitchFamily="34" charset="-128"/>
              </a:rPr>
              <a:t>&lt;65</a:t>
            </a:r>
            <a:r>
              <a:rPr kumimoji="0" lang="en-US" altLang="en-US" sz="1600" b="0" i="1" u="none" strike="noStrike" kern="0" cap="none" spc="0" normalizeH="0" baseline="0" noProof="0" dirty="0">
                <a:ln>
                  <a:noFill/>
                </a:ln>
                <a:solidFill>
                  <a:schemeClr val="bg1"/>
                </a:solidFill>
                <a:effectLst/>
                <a:uLnTx/>
                <a:uFillTx/>
                <a:latin typeface="Calibri" panose="020F0502020204030204" pitchFamily="34" charset="0"/>
                <a:ea typeface="ＭＳ Ｐゴシック" panose="020B0600070205080204" pitchFamily="34" charset="-128"/>
              </a:rPr>
              <a:t> vs ≥65 yr), stage (IIIA vs IIIB/C)</a:t>
            </a:r>
          </a:p>
        </p:txBody>
      </p:sp>
      <p:cxnSp>
        <p:nvCxnSpPr>
          <p:cNvPr id="18" name="Straight Arrow Connector 13">
            <a:extLst>
              <a:ext uri="{FF2B5EF4-FFF2-40B4-BE49-F238E27FC236}">
                <a16:creationId xmlns:a16="http://schemas.microsoft.com/office/drawing/2014/main" id="{6F612071-6C22-4D4D-B4AB-AAC98C1F7DAC}"/>
              </a:ext>
            </a:extLst>
          </p:cNvPr>
          <p:cNvCxnSpPr>
            <a:cxnSpLocks noChangeShapeType="1"/>
          </p:cNvCxnSpPr>
          <p:nvPr/>
        </p:nvCxnSpPr>
        <p:spPr bwMode="auto">
          <a:xfrm>
            <a:off x="3642728" y="2736088"/>
            <a:ext cx="0" cy="573642"/>
          </a:xfrm>
          <a:prstGeom prst="straightConnector1">
            <a:avLst/>
          </a:prstGeom>
          <a:noFill/>
          <a:ln w="28575">
            <a:solidFill>
              <a:schemeClr val="bg1"/>
            </a:solidFill>
            <a:prstDash val="sysDot"/>
            <a:round/>
            <a:headEnd/>
            <a:tailEnd type="triangle" w="med" len="med"/>
          </a:ln>
          <a:extLst>
            <a:ext uri="{909E8E84-426E-40DD-AFC4-6F175D3DCCD1}">
              <a14:hiddenFill xmlns:a14="http://schemas.microsoft.com/office/drawing/2010/main">
                <a:noFill/>
              </a14:hiddenFill>
            </a:ext>
          </a:extLst>
        </p:spPr>
      </p:cxnSp>
      <p:sp>
        <p:nvSpPr>
          <p:cNvPr id="3" name="TextBox 2">
            <a:extLst>
              <a:ext uri="{FF2B5EF4-FFF2-40B4-BE49-F238E27FC236}">
                <a16:creationId xmlns:a16="http://schemas.microsoft.com/office/drawing/2014/main" id="{679380C6-A041-4E89-BF8E-76C392CB4B97}"/>
              </a:ext>
            </a:extLst>
          </p:cNvPr>
          <p:cNvSpPr txBox="1"/>
          <p:nvPr/>
        </p:nvSpPr>
        <p:spPr bwMode="auto">
          <a:xfrm>
            <a:off x="4066480" y="4632747"/>
            <a:ext cx="543674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*Platinum-based CT regimens included cis/etoposide, carbo/pac, pem/cis (nonsquamous), pem/carbo (nonsquamous). RT comprised 5 fractions/wk x ~6 wk ± 3 d (total 60 Gy).</a:t>
            </a:r>
          </a:p>
        </p:txBody>
      </p:sp>
      <p:cxnSp>
        <p:nvCxnSpPr>
          <p:cNvPr id="19" name="Straight Arrow Connector 13">
            <a:extLst>
              <a:ext uri="{FF2B5EF4-FFF2-40B4-BE49-F238E27FC236}">
                <a16:creationId xmlns:a16="http://schemas.microsoft.com/office/drawing/2014/main" id="{F31DF13B-1C9B-BCF2-FE18-6F5DD2FE8F3B}"/>
              </a:ext>
            </a:extLst>
          </p:cNvPr>
          <p:cNvCxnSpPr>
            <a:cxnSpLocks noChangeShapeType="1"/>
          </p:cNvCxnSpPr>
          <p:nvPr/>
        </p:nvCxnSpPr>
        <p:spPr bwMode="auto">
          <a:xfrm>
            <a:off x="7417304" y="4143388"/>
            <a:ext cx="523875" cy="1587"/>
          </a:xfrm>
          <a:prstGeom prst="straightConnector1">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cxnSp>
      <p:sp>
        <p:nvSpPr>
          <p:cNvPr id="20" name="Rectangle 49">
            <a:extLst>
              <a:ext uri="{FF2B5EF4-FFF2-40B4-BE49-F238E27FC236}">
                <a16:creationId xmlns:a16="http://schemas.microsoft.com/office/drawing/2014/main" id="{A194F7DB-159B-765C-1344-A7C2023CFAAD}"/>
              </a:ext>
            </a:extLst>
          </p:cNvPr>
          <p:cNvSpPr>
            <a:spLocks noChangeArrowheads="1"/>
          </p:cNvSpPr>
          <p:nvPr/>
        </p:nvSpPr>
        <p:spPr bwMode="auto">
          <a:xfrm>
            <a:off x="8163025" y="2736088"/>
            <a:ext cx="1479350" cy="914400"/>
          </a:xfrm>
          <a:prstGeom prst="rect">
            <a:avLst/>
          </a:prstGeom>
          <a:solidFill>
            <a:schemeClr val="accent1"/>
          </a:solidFill>
          <a:ln>
            <a:noFill/>
          </a:ln>
        </p:spPr>
        <p:txBody>
          <a:bodyPr wrap="square" anchor="ctr" anchorCtr="1"/>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b="1" i="0" u="none" strike="noStrike" kern="1200" cap="none" spc="0" normalizeH="0" baseline="0" noProof="0" dirty="0">
                <a:ln>
                  <a:noFill/>
                </a:ln>
                <a:effectLst/>
                <a:uLnTx/>
                <a:uFillTx/>
                <a:latin typeface="Calibri" panose="020F0502020204030204" pitchFamily="34" charset="0"/>
              </a:rPr>
              <a:t>Durvalumab</a:t>
            </a:r>
            <a:endParaRPr kumimoji="0" lang="en-US" altLang="en-US" b="0" i="0" u="none" strike="noStrike" kern="1200" cap="none" spc="0" normalizeH="0" baseline="0" noProof="0" dirty="0">
              <a:ln>
                <a:noFill/>
              </a:ln>
              <a:effectLst/>
              <a:uLnTx/>
              <a:uFillTx/>
              <a:latin typeface="Calibri" panose="020F0502020204030204" pitchFamily="34" charset="0"/>
            </a:endParaRPr>
          </a:p>
        </p:txBody>
      </p:sp>
      <p:sp>
        <p:nvSpPr>
          <p:cNvPr id="21" name="Rectangle 50">
            <a:extLst>
              <a:ext uri="{FF2B5EF4-FFF2-40B4-BE49-F238E27FC236}">
                <a16:creationId xmlns:a16="http://schemas.microsoft.com/office/drawing/2014/main" id="{00F4C4BB-C3BF-DC9D-07F4-C6BB59A82E7F}"/>
              </a:ext>
            </a:extLst>
          </p:cNvPr>
          <p:cNvSpPr>
            <a:spLocks noChangeArrowheads="1"/>
          </p:cNvSpPr>
          <p:nvPr/>
        </p:nvSpPr>
        <p:spPr bwMode="auto">
          <a:xfrm>
            <a:off x="8163025" y="3686981"/>
            <a:ext cx="1479350" cy="914400"/>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nchorCtr="1"/>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b="1" i="0" u="none" strike="noStrike" kern="1200" cap="none" spc="0" normalizeH="0" baseline="0" noProof="0" dirty="0">
                <a:ln>
                  <a:noFill/>
                </a:ln>
                <a:effectLst/>
                <a:uLnTx/>
                <a:uFillTx/>
                <a:latin typeface="Calibri" panose="020F0502020204030204" pitchFamily="34" charset="0"/>
              </a:rPr>
              <a:t>Placebo</a:t>
            </a:r>
            <a:endParaRPr kumimoji="0" lang="en-US" altLang="en-US" b="0" i="0" u="none" strike="noStrike" kern="1200" cap="none" spc="0" normalizeH="0" baseline="0" noProof="0" dirty="0">
              <a:ln>
                <a:noFill/>
              </a:ln>
              <a:effectLst/>
              <a:uLnTx/>
              <a:uFillTx/>
              <a:latin typeface="Calibri" panose="020F0502020204030204" pitchFamily="34" charset="0"/>
            </a:endParaRPr>
          </a:p>
        </p:txBody>
      </p:sp>
      <p:sp>
        <p:nvSpPr>
          <p:cNvPr id="23" name="TextBox 22">
            <a:extLst>
              <a:ext uri="{FF2B5EF4-FFF2-40B4-BE49-F238E27FC236}">
                <a16:creationId xmlns:a16="http://schemas.microsoft.com/office/drawing/2014/main" id="{4281C02B-AEC9-391E-6E75-E9B20996BCD2}"/>
              </a:ext>
            </a:extLst>
          </p:cNvPr>
          <p:cNvSpPr txBox="1"/>
          <p:nvPr/>
        </p:nvSpPr>
        <p:spPr bwMode="auto">
          <a:xfrm>
            <a:off x="5024596" y="2359387"/>
            <a:ext cx="12127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IO + CRT</a:t>
            </a:r>
          </a:p>
        </p:txBody>
      </p:sp>
      <p:sp>
        <p:nvSpPr>
          <p:cNvPr id="24" name="TextBox 23">
            <a:extLst>
              <a:ext uri="{FF2B5EF4-FFF2-40B4-BE49-F238E27FC236}">
                <a16:creationId xmlns:a16="http://schemas.microsoft.com/office/drawing/2014/main" id="{2CEE757B-031E-8E7F-0ED9-B2BD1D48E9A4}"/>
              </a:ext>
            </a:extLst>
          </p:cNvPr>
          <p:cNvSpPr txBox="1"/>
          <p:nvPr/>
        </p:nvSpPr>
        <p:spPr bwMode="auto">
          <a:xfrm>
            <a:off x="8048722" y="2359387"/>
            <a:ext cx="1658966" cy="369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Consolidation</a:t>
            </a:r>
          </a:p>
        </p:txBody>
      </p:sp>
      <p:cxnSp>
        <p:nvCxnSpPr>
          <p:cNvPr id="14" name="Straight Arrow Connector 13">
            <a:extLst>
              <a:ext uri="{FF2B5EF4-FFF2-40B4-BE49-F238E27FC236}">
                <a16:creationId xmlns:a16="http://schemas.microsoft.com/office/drawing/2014/main" id="{C69A4A0D-C2FD-4150-FE56-B1E31515573F}"/>
              </a:ext>
            </a:extLst>
          </p:cNvPr>
          <p:cNvCxnSpPr>
            <a:cxnSpLocks noChangeShapeType="1"/>
          </p:cNvCxnSpPr>
          <p:nvPr/>
        </p:nvCxnSpPr>
        <p:spPr bwMode="auto">
          <a:xfrm>
            <a:off x="9791891" y="3667941"/>
            <a:ext cx="523875" cy="1587"/>
          </a:xfrm>
          <a:prstGeom prst="straightConnector1">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cxnSp>
      <p:sp>
        <p:nvSpPr>
          <p:cNvPr id="17" name="Text Box 45">
            <a:extLst>
              <a:ext uri="{FF2B5EF4-FFF2-40B4-BE49-F238E27FC236}">
                <a16:creationId xmlns:a16="http://schemas.microsoft.com/office/drawing/2014/main" id="{B87E63B8-AFC7-02FE-73B8-E1F323AF0FC3}"/>
              </a:ext>
            </a:extLst>
          </p:cNvPr>
          <p:cNvSpPr txBox="1">
            <a:spLocks noChangeArrowheads="1"/>
          </p:cNvSpPr>
          <p:nvPr/>
        </p:nvSpPr>
        <p:spPr bwMode="auto">
          <a:xfrm>
            <a:off x="10315766" y="3484069"/>
            <a:ext cx="11952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lvl="0" algn="ctr"/>
            <a:r>
              <a:rPr lang="en-GB" altLang="en-US" b="0" i="1" dirty="0">
                <a:solidFill>
                  <a:schemeClr val="bg1"/>
                </a:solidFill>
                <a:latin typeface="Calibri" panose="020F0502020204030204" pitchFamily="34" charset="0"/>
              </a:rPr>
              <a:t>Until PD</a:t>
            </a:r>
            <a:endParaRPr kumimoji="0" lang="en-GB" altLang="en-US" b="0" i="1" u="none" strike="noStrike" kern="1200" cap="none" spc="0" normalizeH="0" baseline="0" noProof="0" dirty="0">
              <a:ln>
                <a:noFill/>
              </a:ln>
              <a:solidFill>
                <a:schemeClr val="bg1"/>
              </a:solidFill>
              <a:effectLst/>
              <a:uLnTx/>
              <a:uFillTx/>
              <a:latin typeface="Calibri" panose="020F0502020204030204" pitchFamily="34" charset="0"/>
            </a:endParaRPr>
          </a:p>
        </p:txBody>
      </p:sp>
      <p:sp>
        <p:nvSpPr>
          <p:cNvPr id="5" name="Text Box 45">
            <a:extLst>
              <a:ext uri="{FF2B5EF4-FFF2-40B4-BE49-F238E27FC236}">
                <a16:creationId xmlns:a16="http://schemas.microsoft.com/office/drawing/2014/main" id="{A223193D-113C-0E7C-381B-17AF6DBD1900}"/>
              </a:ext>
            </a:extLst>
          </p:cNvPr>
          <p:cNvSpPr txBox="1">
            <a:spLocks noChangeArrowheads="1"/>
          </p:cNvSpPr>
          <p:nvPr/>
        </p:nvSpPr>
        <p:spPr bwMode="auto">
          <a:xfrm>
            <a:off x="7119152" y="3376347"/>
            <a:ext cx="112018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b="1">
                <a:solidFill>
                  <a:schemeClr val="tx1"/>
                </a:solidFill>
                <a:latin typeface="Arial" panose="020B0604020202020204" pitchFamily="34" charset="0"/>
                <a:ea typeface="MS PGothic" panose="020B0600070205080204" pitchFamily="34" charset="-128"/>
              </a:defRPr>
            </a:lvl1pPr>
            <a:lvl2pPr marL="742950" indent="-285750">
              <a:defRPr b="1">
                <a:solidFill>
                  <a:schemeClr val="tx1"/>
                </a:solidFill>
                <a:latin typeface="Arial" panose="020B0604020202020204" pitchFamily="34" charset="0"/>
                <a:ea typeface="MS PGothic" panose="020B0600070205080204" pitchFamily="34" charset="-128"/>
              </a:defRPr>
            </a:lvl2pPr>
            <a:lvl3pPr marL="1143000" indent="-228600">
              <a:defRPr b="1">
                <a:solidFill>
                  <a:schemeClr val="tx1"/>
                </a:solidFill>
                <a:latin typeface="Arial" panose="020B0604020202020204" pitchFamily="34" charset="0"/>
                <a:ea typeface="MS PGothic" panose="020B0600070205080204" pitchFamily="34" charset="-128"/>
              </a:defRPr>
            </a:lvl3pPr>
            <a:lvl4pPr marL="1600200" indent="-228600">
              <a:defRPr b="1">
                <a:solidFill>
                  <a:schemeClr val="tx1"/>
                </a:solidFill>
                <a:latin typeface="Arial" panose="020B0604020202020204" pitchFamily="34" charset="0"/>
                <a:ea typeface="MS PGothic" panose="020B0600070205080204" pitchFamily="34" charset="-128"/>
              </a:defRPr>
            </a:lvl4pPr>
            <a:lvl5pPr marL="2057400" indent="-228600">
              <a:defRPr b="1">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MS PGothic" panose="020B0600070205080204" pitchFamily="34" charset="-128"/>
              </a:defRPr>
            </a:lvl9pPr>
          </a:lstStyle>
          <a:p>
            <a:pPr lvl="0" algn="ctr"/>
            <a:r>
              <a:rPr lang="en-GB" altLang="en-US" sz="1600" b="0" i="1" dirty="0">
                <a:solidFill>
                  <a:schemeClr val="bg1"/>
                </a:solidFill>
                <a:latin typeface="Calibri" panose="020F0502020204030204" pitchFamily="34" charset="0"/>
              </a:rPr>
              <a:t>CR/PR/SD at 16 wk</a:t>
            </a:r>
            <a:endParaRPr kumimoji="0" lang="en-GB" altLang="en-US" sz="1600" b="0" i="1" u="none" strike="noStrike" kern="1200" cap="none" spc="0" normalizeH="0" baseline="0" noProof="0" dirty="0">
              <a:ln>
                <a:noFill/>
              </a:ln>
              <a:solidFill>
                <a:schemeClr val="bg1"/>
              </a:solidFill>
              <a:effectLst/>
              <a:uLnTx/>
              <a:uFillTx/>
              <a:latin typeface="Calibri" panose="020F0502020204030204" pitchFamily="34" charset="0"/>
            </a:endParaRPr>
          </a:p>
        </p:txBody>
      </p:sp>
      <p:sp>
        <p:nvSpPr>
          <p:cNvPr id="30" name="Content Placeholder 2">
            <a:extLst>
              <a:ext uri="{FF2B5EF4-FFF2-40B4-BE49-F238E27FC236}">
                <a16:creationId xmlns:a16="http://schemas.microsoft.com/office/drawing/2014/main" id="{45C80447-A715-4FB2-0FC1-63B08F66B14D}"/>
              </a:ext>
            </a:extLst>
          </p:cNvPr>
          <p:cNvSpPr txBox="1">
            <a:spLocks/>
          </p:cNvSpPr>
          <p:nvPr/>
        </p:nvSpPr>
        <p:spPr bwMode="auto">
          <a:xfrm>
            <a:off x="601820" y="5317434"/>
            <a:ext cx="5309278" cy="872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200" b="1" kern="0" dirty="0"/>
              <a:t>Primary endpoint: </a:t>
            </a:r>
            <a:r>
              <a:rPr lang="en-US" altLang="en-US" sz="2200" b="0" kern="0" dirty="0"/>
              <a:t>PFS by BICR per </a:t>
            </a:r>
            <a:br>
              <a:rPr lang="en-US" altLang="en-US" sz="2200" b="0" kern="0" dirty="0"/>
            </a:br>
            <a:r>
              <a:rPr lang="en-US" altLang="en-US" sz="2200" b="0" kern="0" dirty="0"/>
              <a:t>RECIST v1.1 </a:t>
            </a:r>
          </a:p>
          <a:p>
            <a:endParaRPr lang="en-US" sz="2200" b="0" kern="0" dirty="0"/>
          </a:p>
          <a:p>
            <a:endParaRPr lang="en-US" sz="2200" b="0" kern="0" dirty="0"/>
          </a:p>
        </p:txBody>
      </p:sp>
      <p:sp>
        <p:nvSpPr>
          <p:cNvPr id="31" name="Content Placeholder 3">
            <a:extLst>
              <a:ext uri="{FF2B5EF4-FFF2-40B4-BE49-F238E27FC236}">
                <a16:creationId xmlns:a16="http://schemas.microsoft.com/office/drawing/2014/main" id="{36FB5A14-24F6-C144-B5A8-D0ED19CC3E1F}"/>
              </a:ext>
            </a:extLst>
          </p:cNvPr>
          <p:cNvSpPr txBox="1">
            <a:spLocks/>
          </p:cNvSpPr>
          <p:nvPr/>
        </p:nvSpPr>
        <p:spPr>
          <a:xfrm>
            <a:off x="6252634" y="5318024"/>
            <a:ext cx="5229570" cy="872168"/>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200" b="1" kern="0" dirty="0"/>
              <a:t>Key secondary endpoints: </a:t>
            </a:r>
            <a:r>
              <a:rPr lang="en-US" altLang="en-US" sz="2200" b="0" kern="0" dirty="0"/>
              <a:t>OS, ORR, OS24, PFS2, DoR, time to death/distant metastasis, DCR, PK, HRQoL, safety</a:t>
            </a:r>
          </a:p>
          <a:p>
            <a:endParaRPr lang="en-US" sz="2200" b="0" kern="0" dirty="0"/>
          </a:p>
        </p:txBody>
      </p:sp>
    </p:spTree>
    <p:extLst>
      <p:ext uri="{BB962C8B-B14F-4D97-AF65-F5344CB8AC3E}">
        <p14:creationId xmlns:p14="http://schemas.microsoft.com/office/powerpoint/2010/main" val="729500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BCE30-3451-91B5-D845-F4613AFC23B2}"/>
              </a:ext>
            </a:extLst>
          </p:cNvPr>
          <p:cNvSpPr>
            <a:spLocks noGrp="1"/>
          </p:cNvSpPr>
          <p:nvPr>
            <p:ph type="title"/>
          </p:nvPr>
        </p:nvSpPr>
        <p:spPr/>
        <p:txBody>
          <a:bodyPr/>
          <a:lstStyle/>
          <a:p>
            <a:r>
              <a:rPr lang="en-US" dirty="0"/>
              <a:t>PACIFIC-2: Baseline Characteristics</a:t>
            </a:r>
          </a:p>
        </p:txBody>
      </p:sp>
      <p:graphicFrame>
        <p:nvGraphicFramePr>
          <p:cNvPr id="4" name="Group 32">
            <a:extLst>
              <a:ext uri="{FF2B5EF4-FFF2-40B4-BE49-F238E27FC236}">
                <a16:creationId xmlns:a16="http://schemas.microsoft.com/office/drawing/2014/main" id="{D08A522D-48E0-1BF7-AC61-A5478A676D67}"/>
              </a:ext>
            </a:extLst>
          </p:cNvPr>
          <p:cNvGraphicFramePr>
            <a:graphicFrameLocks noGrp="1"/>
          </p:cNvGraphicFramePr>
          <p:nvPr>
            <p:extLst>
              <p:ext uri="{D42A27DB-BD31-4B8C-83A1-F6EECF244321}">
                <p14:modId xmlns:p14="http://schemas.microsoft.com/office/powerpoint/2010/main" val="1061853239"/>
              </p:ext>
            </p:extLst>
          </p:nvPr>
        </p:nvGraphicFramePr>
        <p:xfrm>
          <a:off x="522288" y="1610437"/>
          <a:ext cx="5376672" cy="4785488"/>
        </p:xfrm>
        <a:graphic>
          <a:graphicData uri="http://schemas.openxmlformats.org/drawingml/2006/table">
            <a:tbl>
              <a:tblPr/>
              <a:tblGrid>
                <a:gridCol w="1499616">
                  <a:extLst>
                    <a:ext uri="{9D8B030D-6E8A-4147-A177-3AD203B41FA5}">
                      <a16:colId xmlns:a16="http://schemas.microsoft.com/office/drawing/2014/main" val="20000"/>
                    </a:ext>
                  </a:extLst>
                </a:gridCol>
                <a:gridCol w="1499616">
                  <a:extLst>
                    <a:ext uri="{9D8B030D-6E8A-4147-A177-3AD203B41FA5}">
                      <a16:colId xmlns:a16="http://schemas.microsoft.com/office/drawing/2014/main" val="3558092234"/>
                    </a:ext>
                  </a:extLst>
                </a:gridCol>
                <a:gridCol w="1188720">
                  <a:extLst>
                    <a:ext uri="{9D8B030D-6E8A-4147-A177-3AD203B41FA5}">
                      <a16:colId xmlns:a16="http://schemas.microsoft.com/office/drawing/2014/main" val="20001"/>
                    </a:ext>
                  </a:extLst>
                </a:gridCol>
                <a:gridCol w="1188720">
                  <a:extLst>
                    <a:ext uri="{9D8B030D-6E8A-4147-A177-3AD203B41FA5}">
                      <a16:colId xmlns:a16="http://schemas.microsoft.com/office/drawing/2014/main" val="20002"/>
                    </a:ext>
                  </a:extLst>
                </a:gridCol>
              </a:tblGrid>
              <a:tr h="0">
                <a:tc grid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Characteristics,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hMerge="1">
                  <a:txBody>
                    <a:bodyPr/>
                    <a:lstStyle/>
                    <a:p>
                      <a:endParaRPr lang="en-US"/>
                    </a:p>
                  </a:txBody>
                  <a:tcPr>
                    <a:lnL w="12700" cmpd="sng">
                      <a:noFill/>
                      <a:prstDash val="solid"/>
                    </a:ln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Durva + CRT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219)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Pbo + CRT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(n = 109)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Age group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&lt;50 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≥50 to &lt;65 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≥65 to &lt;75 yr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≥75 yr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(8.2)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107 (48.9)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75 (34.2)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(8.7)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(11.0)</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50 (45.9)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40 (36.7)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gridSpan="2">
                  <a:txBody>
                    <a:bodyPr/>
                    <a:lstStyle/>
                    <a:p>
                      <a:pPr marL="0" marR="0" lvl="0" indent="0" algn="l"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hMerge="1">
                  <a:txBody>
                    <a:bodyPr/>
                    <a:lstStyle/>
                    <a:p>
                      <a:endParaRPr lang="en-US"/>
                    </a:p>
                  </a:txBody>
                  <a:tcPr>
                    <a:lnL w="12700" cmpd="sng">
                      <a:noFill/>
                      <a:prstDash val="solid"/>
                    </a:lnL>
                    <a:lnT w="12700" cmpd="sng">
                      <a:noFill/>
                      <a:prstDash val="solid"/>
                    </a:lnT>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63.0 (36-84)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63.0 (38-84)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gridSpan="2">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lnL w="12700" cmpd="sng">
                      <a:noFill/>
                      <a:prstDash val="solid"/>
                    </a:ln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166 (75.8)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80 (73.4)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gridSpan="2">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Race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Black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American Indian or Alaska Native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Other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141 (64.4)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65 (29.7)</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7 (3.2)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62 (56.9)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 (35.8)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(6.4)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0">
                <a:tc gridSpan="2">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ECOG/WHO PS 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lnL w="12700" cmpd="sng">
                      <a:noFill/>
                      <a:prstDash val="solid"/>
                    </a:lnL>
                    <a:lnT w="12700" cmpd="sng">
                      <a:noFill/>
                      <a:prstDash val="solid"/>
                    </a:lnT>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121 (55.3)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56 (51.4)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21582815"/>
                  </a:ext>
                </a:extLst>
              </a:tr>
              <a:tr h="0">
                <a:tc gridSpan="2">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Squamous histology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lnL w="12700" cmpd="sng">
                      <a:noFill/>
                      <a:prstDash val="solid"/>
                    </a:ln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121 (55.3)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 (47.7)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52134444"/>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PD-L1 status*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Unknown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86 (39.3)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113 (51.6)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(33.0)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 (55.0)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(11.9)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751024015"/>
                  </a:ext>
                </a:extLst>
              </a:tr>
            </a:tbl>
          </a:graphicData>
        </a:graphic>
      </p:graphicFrame>
      <p:sp>
        <p:nvSpPr>
          <p:cNvPr id="5" name="Text Box 11">
            <a:extLst>
              <a:ext uri="{FF2B5EF4-FFF2-40B4-BE49-F238E27FC236}">
                <a16:creationId xmlns:a16="http://schemas.microsoft.com/office/drawing/2014/main" id="{52298013-4868-D223-FFE8-108646750606}"/>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Bradley. ELCC 2024. Abstr LBA1. </a:t>
            </a:r>
          </a:p>
        </p:txBody>
      </p:sp>
      <p:graphicFrame>
        <p:nvGraphicFramePr>
          <p:cNvPr id="6" name="Group 32">
            <a:extLst>
              <a:ext uri="{FF2B5EF4-FFF2-40B4-BE49-F238E27FC236}">
                <a16:creationId xmlns:a16="http://schemas.microsoft.com/office/drawing/2014/main" id="{6F120E93-9865-D338-F27C-2F746E5EDD45}"/>
              </a:ext>
            </a:extLst>
          </p:cNvPr>
          <p:cNvGraphicFramePr>
            <a:graphicFrameLocks noGrp="1"/>
          </p:cNvGraphicFramePr>
          <p:nvPr>
            <p:extLst>
              <p:ext uri="{D42A27DB-BD31-4B8C-83A1-F6EECF244321}">
                <p14:modId xmlns:p14="http://schemas.microsoft.com/office/powerpoint/2010/main" val="230464892"/>
              </p:ext>
            </p:extLst>
          </p:nvPr>
        </p:nvGraphicFramePr>
        <p:xfrm>
          <a:off x="6384926" y="1610437"/>
          <a:ext cx="5376672" cy="4602576"/>
        </p:xfrm>
        <a:graphic>
          <a:graphicData uri="http://schemas.openxmlformats.org/drawingml/2006/table">
            <a:tbl>
              <a:tblPr/>
              <a:tblGrid>
                <a:gridCol w="1499616">
                  <a:extLst>
                    <a:ext uri="{9D8B030D-6E8A-4147-A177-3AD203B41FA5}">
                      <a16:colId xmlns:a16="http://schemas.microsoft.com/office/drawing/2014/main" val="20000"/>
                    </a:ext>
                  </a:extLst>
                </a:gridCol>
                <a:gridCol w="1499616">
                  <a:extLst>
                    <a:ext uri="{9D8B030D-6E8A-4147-A177-3AD203B41FA5}">
                      <a16:colId xmlns:a16="http://schemas.microsoft.com/office/drawing/2014/main" val="2501847817"/>
                    </a:ext>
                  </a:extLst>
                </a:gridCol>
                <a:gridCol w="1188720">
                  <a:extLst>
                    <a:ext uri="{9D8B030D-6E8A-4147-A177-3AD203B41FA5}">
                      <a16:colId xmlns:a16="http://schemas.microsoft.com/office/drawing/2014/main" val="20001"/>
                    </a:ext>
                  </a:extLst>
                </a:gridCol>
                <a:gridCol w="1188720">
                  <a:extLst>
                    <a:ext uri="{9D8B030D-6E8A-4147-A177-3AD203B41FA5}">
                      <a16:colId xmlns:a16="http://schemas.microsoft.com/office/drawing/2014/main" val="20002"/>
                    </a:ext>
                  </a:extLst>
                </a:gridCol>
              </a:tblGrid>
              <a:tr h="0">
                <a:tc grid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Characteristics,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Durva + CRT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219)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Pbo + CRT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(n = 109)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EGFR</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mutation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Positive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Negative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Unknown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112 (51.1)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100 (45.7)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(5.5)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 (55.0)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 (39.4)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ts val="0"/>
                        </a:spcBef>
                        <a:spcAft>
                          <a:spcPts val="0"/>
                        </a:spcAft>
                        <a:buClrTx/>
                        <a:buSzTx/>
                        <a:buFont typeface="Wingdings" panose="05000000000000000000"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AJCC stage </a:t>
                      </a:r>
                    </a:p>
                    <a:p>
                      <a:pPr marL="0" marR="0" lvl="0" indent="0" algn="l" defTabSz="914400" rtl="0" eaLnBrk="1" fontAlgn="base" latinLnBrk="0" hangingPunct="1">
                        <a:lnSpc>
                          <a:spcPct val="100000"/>
                        </a:lnSpc>
                        <a:spcBef>
                          <a:spcPts val="0"/>
                        </a:spcBef>
                        <a:spcAft>
                          <a:spcPts val="0"/>
                        </a:spcAft>
                        <a:buClrTx/>
                        <a:buSzTx/>
                        <a:buFont typeface="Wingdings" panose="05000000000000000000"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(8th 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IIIA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IIIB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IIIC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IV</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76 (34.7)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109 (49.8)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(15.1)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(33.9)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51 (46.8)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(18.3)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Primary tumor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TX</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(0.9)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(6.8)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(16.9)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 (17.8)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126 (57.5)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(9.2)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(11.9)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(29.4)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53 (48.6)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Regional LNs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(11.4)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(7.3)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124 (56.6)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54 (24.7)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(6.4)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(12.8)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 (55.0)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(25.7)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0">
                <a:tc gridSpan="2">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M1b</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21582815"/>
                  </a:ext>
                </a:extLst>
              </a:tr>
            </a:tbl>
          </a:graphicData>
        </a:graphic>
      </p:graphicFrame>
      <p:sp>
        <p:nvSpPr>
          <p:cNvPr id="8" name="Text Box 30">
            <a:extLst>
              <a:ext uri="{FF2B5EF4-FFF2-40B4-BE49-F238E27FC236}">
                <a16:creationId xmlns:a16="http://schemas.microsoft.com/office/drawing/2014/main" id="{63E84B3C-DEFF-AD7F-114E-9D596015C1AC}"/>
              </a:ext>
            </a:extLst>
          </p:cNvPr>
          <p:cNvSpPr txBox="1">
            <a:spLocks noChangeArrowheads="1"/>
          </p:cNvSpPr>
          <p:nvPr/>
        </p:nvSpPr>
        <p:spPr bwMode="auto">
          <a:xfrm>
            <a:off x="522288" y="6395925"/>
            <a:ext cx="5376672"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*Assessed retrospectively and centrally.</a:t>
            </a:r>
          </a:p>
        </p:txBody>
      </p:sp>
      <p:sp>
        <p:nvSpPr>
          <p:cNvPr id="9" name="Rectangle 8">
            <a:extLst>
              <a:ext uri="{FF2B5EF4-FFF2-40B4-BE49-F238E27FC236}">
                <a16:creationId xmlns:a16="http://schemas.microsoft.com/office/drawing/2014/main" id="{AFD7A7E6-2288-D6C0-E77D-B77FD3342B8F}"/>
              </a:ext>
            </a:extLst>
          </p:cNvPr>
          <p:cNvSpPr/>
          <p:nvPr/>
        </p:nvSpPr>
        <p:spPr bwMode="auto">
          <a:xfrm>
            <a:off x="7884542" y="4689645"/>
            <a:ext cx="3877056" cy="246888"/>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Rectangle 9">
            <a:extLst>
              <a:ext uri="{FF2B5EF4-FFF2-40B4-BE49-F238E27FC236}">
                <a16:creationId xmlns:a16="http://schemas.microsoft.com/office/drawing/2014/main" id="{5677DE24-1D79-D422-E7EA-17EAE646897D}"/>
              </a:ext>
            </a:extLst>
          </p:cNvPr>
          <p:cNvSpPr/>
          <p:nvPr/>
        </p:nvSpPr>
        <p:spPr bwMode="auto">
          <a:xfrm>
            <a:off x="522288" y="5086202"/>
            <a:ext cx="5376672" cy="246888"/>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Rectangle 10">
            <a:extLst>
              <a:ext uri="{FF2B5EF4-FFF2-40B4-BE49-F238E27FC236}">
                <a16:creationId xmlns:a16="http://schemas.microsoft.com/office/drawing/2014/main" id="{0EEF689B-20EA-624E-CBAF-5FD518DD608A}"/>
              </a:ext>
            </a:extLst>
          </p:cNvPr>
          <p:cNvSpPr/>
          <p:nvPr/>
        </p:nvSpPr>
        <p:spPr bwMode="auto">
          <a:xfrm>
            <a:off x="7884542" y="2586700"/>
            <a:ext cx="3877056" cy="246888"/>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Rectangle 12">
            <a:extLst>
              <a:ext uri="{FF2B5EF4-FFF2-40B4-BE49-F238E27FC236}">
                <a16:creationId xmlns:a16="http://schemas.microsoft.com/office/drawing/2014/main" id="{20C5601B-B096-179E-A677-1520B947FF17}"/>
              </a:ext>
            </a:extLst>
          </p:cNvPr>
          <p:cNvSpPr/>
          <p:nvPr/>
        </p:nvSpPr>
        <p:spPr bwMode="auto">
          <a:xfrm>
            <a:off x="522288" y="5379640"/>
            <a:ext cx="5376672" cy="246888"/>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2079272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BCE30-3451-91B5-D845-F4613AFC23B2}"/>
              </a:ext>
            </a:extLst>
          </p:cNvPr>
          <p:cNvSpPr>
            <a:spLocks noGrp="1"/>
          </p:cNvSpPr>
          <p:nvPr>
            <p:ph type="title"/>
          </p:nvPr>
        </p:nvSpPr>
        <p:spPr/>
        <p:txBody>
          <a:bodyPr/>
          <a:lstStyle/>
          <a:p>
            <a:r>
              <a:rPr lang="en-US" dirty="0"/>
              <a:t>PACIFIC-2: Patient Disposition</a:t>
            </a:r>
          </a:p>
        </p:txBody>
      </p:sp>
      <p:sp>
        <p:nvSpPr>
          <p:cNvPr id="9" name="Content Placeholder 8">
            <a:extLst>
              <a:ext uri="{FF2B5EF4-FFF2-40B4-BE49-F238E27FC236}">
                <a16:creationId xmlns:a16="http://schemas.microsoft.com/office/drawing/2014/main" id="{574DA68B-E246-9135-DF35-283EE6AAD32E}"/>
              </a:ext>
            </a:extLst>
          </p:cNvPr>
          <p:cNvSpPr>
            <a:spLocks noGrp="1"/>
          </p:cNvSpPr>
          <p:nvPr>
            <p:ph sz="half" idx="2"/>
          </p:nvPr>
        </p:nvSpPr>
        <p:spPr>
          <a:xfrm>
            <a:off x="6252634" y="5086878"/>
            <a:ext cx="5229570" cy="1103313"/>
          </a:xfrm>
        </p:spPr>
        <p:txBody>
          <a:bodyPr/>
          <a:lstStyle/>
          <a:p>
            <a:r>
              <a:rPr lang="en-US" sz="2000" dirty="0"/>
              <a:t>Most common CT regimen was carbo/pac</a:t>
            </a:r>
          </a:p>
          <a:p>
            <a:r>
              <a:rPr lang="en-US" sz="2000" dirty="0"/>
              <a:t>Durva arm had higher rates of AEs leading to discontinuation of CRT and durva consolidation</a:t>
            </a:r>
          </a:p>
        </p:txBody>
      </p:sp>
      <p:graphicFrame>
        <p:nvGraphicFramePr>
          <p:cNvPr id="4" name="Group 32">
            <a:extLst>
              <a:ext uri="{FF2B5EF4-FFF2-40B4-BE49-F238E27FC236}">
                <a16:creationId xmlns:a16="http://schemas.microsoft.com/office/drawing/2014/main" id="{D08A522D-48E0-1BF7-AC61-A5478A676D67}"/>
              </a:ext>
            </a:extLst>
          </p:cNvPr>
          <p:cNvGraphicFramePr>
            <a:graphicFrameLocks noGrp="1"/>
          </p:cNvGraphicFramePr>
          <p:nvPr>
            <p:extLst>
              <p:ext uri="{D42A27DB-BD31-4B8C-83A1-F6EECF244321}">
                <p14:modId xmlns:p14="http://schemas.microsoft.com/office/powerpoint/2010/main" val="976339590"/>
              </p:ext>
            </p:extLst>
          </p:nvPr>
        </p:nvGraphicFramePr>
        <p:xfrm>
          <a:off x="522288" y="1610437"/>
          <a:ext cx="5367528" cy="4206304"/>
        </p:xfrm>
        <a:graphic>
          <a:graphicData uri="http://schemas.openxmlformats.org/drawingml/2006/table">
            <a:tbl>
              <a:tblPr/>
              <a:tblGrid>
                <a:gridCol w="2496312">
                  <a:extLst>
                    <a:ext uri="{9D8B030D-6E8A-4147-A177-3AD203B41FA5}">
                      <a16:colId xmlns:a16="http://schemas.microsoft.com/office/drawing/2014/main" val="20000"/>
                    </a:ext>
                  </a:extLst>
                </a:gridCol>
                <a:gridCol w="1435608">
                  <a:extLst>
                    <a:ext uri="{9D8B030D-6E8A-4147-A177-3AD203B41FA5}">
                      <a16:colId xmlns:a16="http://schemas.microsoft.com/office/drawing/2014/main" val="20001"/>
                    </a:ext>
                  </a:extLst>
                </a:gridCol>
                <a:gridCol w="1435608">
                  <a:extLst>
                    <a:ext uri="{9D8B030D-6E8A-4147-A177-3AD203B41FA5}">
                      <a16:colId xmlns:a16="http://schemas.microsoft.com/office/drawing/2014/main" val="20002"/>
                    </a:ext>
                  </a:extLst>
                </a:gridCol>
              </a:tblGrid>
              <a:tr h="44169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CRT Disposition,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Durva + CRT            (n = 219)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Pbo + CRT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109)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999601">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Received CRT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Cis/etoposide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Carbo/pac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Pem/cis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Pem/carbo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218 (99.5)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 (5.0)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166 (75.8)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 (8.2)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23 (10.5)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215 (98.2)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109 (100)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 (10.1)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81 (74.3)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 (7.3)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 (8.3)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107 (98.2)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01412">
                <a:tc>
                  <a:txBody>
                    <a:bodyPr/>
                    <a:lstStyle/>
                    <a:p>
                      <a:pPr marL="0" marR="0" lvl="0" indent="0" algn="l"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Completed CRT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192 (88.1)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99 (90.8)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Discontinued CRT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Patient decision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Other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26 (11.9)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 (9.2)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 (1.8)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(0.9)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 (9.2)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(4.6)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(1.8)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(0.9)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5" name="Text Box 11">
            <a:extLst>
              <a:ext uri="{FF2B5EF4-FFF2-40B4-BE49-F238E27FC236}">
                <a16:creationId xmlns:a16="http://schemas.microsoft.com/office/drawing/2014/main" id="{52298013-4868-D223-FFE8-108646750606}"/>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Bradley. ELCC 2024. Abstr LBA1. </a:t>
            </a:r>
          </a:p>
        </p:txBody>
      </p:sp>
      <p:graphicFrame>
        <p:nvGraphicFramePr>
          <p:cNvPr id="6" name="Group 32">
            <a:extLst>
              <a:ext uri="{FF2B5EF4-FFF2-40B4-BE49-F238E27FC236}">
                <a16:creationId xmlns:a16="http://schemas.microsoft.com/office/drawing/2014/main" id="{6F120E93-9865-D338-F27C-2F746E5EDD45}"/>
              </a:ext>
            </a:extLst>
          </p:cNvPr>
          <p:cNvGraphicFramePr>
            <a:graphicFrameLocks noGrp="1"/>
          </p:cNvGraphicFramePr>
          <p:nvPr>
            <p:extLst>
              <p:ext uri="{D42A27DB-BD31-4B8C-83A1-F6EECF244321}">
                <p14:modId xmlns:p14="http://schemas.microsoft.com/office/powerpoint/2010/main" val="2993029457"/>
              </p:ext>
            </p:extLst>
          </p:nvPr>
        </p:nvGraphicFramePr>
        <p:xfrm>
          <a:off x="6384926" y="1610437"/>
          <a:ext cx="5376673" cy="3291888"/>
        </p:xfrm>
        <a:graphic>
          <a:graphicData uri="http://schemas.openxmlformats.org/drawingml/2006/table">
            <a:tbl>
              <a:tblPr/>
              <a:tblGrid>
                <a:gridCol w="2499895">
                  <a:extLst>
                    <a:ext uri="{9D8B030D-6E8A-4147-A177-3AD203B41FA5}">
                      <a16:colId xmlns:a16="http://schemas.microsoft.com/office/drawing/2014/main" val="20000"/>
                    </a:ext>
                  </a:extLst>
                </a:gridCol>
                <a:gridCol w="1438389">
                  <a:extLst>
                    <a:ext uri="{9D8B030D-6E8A-4147-A177-3AD203B41FA5}">
                      <a16:colId xmlns:a16="http://schemas.microsoft.com/office/drawing/2014/main" val="20001"/>
                    </a:ext>
                  </a:extLst>
                </a:gridCol>
                <a:gridCol w="1438389">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Durva/Pbo Disposition,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Durva + CRT            (n = 219)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Pbo + CRT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109)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Received durva/pbo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218 (99.5)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109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Discontinued durva/pbo at any time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Patient decision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Met study-specific d/c criteria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Other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183 (83.9)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58 (26.6)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117 (53.7)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 (2.3)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92 (84.4)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 (13.8)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67 (61.5)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(6.4)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(0.9)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1676598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Freeform: Shape 133">
            <a:extLst>
              <a:ext uri="{FF2B5EF4-FFF2-40B4-BE49-F238E27FC236}">
                <a16:creationId xmlns:a16="http://schemas.microsoft.com/office/drawing/2014/main" id="{7CD8CCC0-872C-BBEE-68B5-115468DD9B5D}"/>
              </a:ext>
            </a:extLst>
          </p:cNvPr>
          <p:cNvSpPr/>
          <p:nvPr/>
        </p:nvSpPr>
        <p:spPr bwMode="auto">
          <a:xfrm>
            <a:off x="3447495" y="1444102"/>
            <a:ext cx="6782540" cy="2090496"/>
          </a:xfrm>
          <a:custGeom>
            <a:avLst/>
            <a:gdLst>
              <a:gd name="connsiteX0" fmla="*/ 0 w 6782540"/>
              <a:gd name="connsiteY0" fmla="*/ 0 h 2098089"/>
              <a:gd name="connsiteX1" fmla="*/ 59185 w 6782540"/>
              <a:gd name="connsiteY1" fmla="*/ 0 h 2098089"/>
              <a:gd name="connsiteX2" fmla="*/ 59185 w 6782540"/>
              <a:gd name="connsiteY2" fmla="*/ 29592 h 2098089"/>
              <a:gd name="connsiteX3" fmla="*/ 153880 w 6782540"/>
              <a:gd name="connsiteY3" fmla="*/ 29592 h 2098089"/>
              <a:gd name="connsiteX4" fmla="*/ 153880 w 6782540"/>
              <a:gd name="connsiteY4" fmla="*/ 50307 h 2098089"/>
              <a:gd name="connsiteX5" fmla="*/ 189390 w 6782540"/>
              <a:gd name="connsiteY5" fmla="*/ 50307 h 2098089"/>
              <a:gd name="connsiteX6" fmla="*/ 189390 w 6782540"/>
              <a:gd name="connsiteY6" fmla="*/ 71021 h 2098089"/>
              <a:gd name="connsiteX7" fmla="*/ 313678 w 6782540"/>
              <a:gd name="connsiteY7" fmla="*/ 71021 h 2098089"/>
              <a:gd name="connsiteX8" fmla="*/ 313678 w 6782540"/>
              <a:gd name="connsiteY8" fmla="*/ 97654 h 2098089"/>
              <a:gd name="connsiteX9" fmla="*/ 349188 w 6782540"/>
              <a:gd name="connsiteY9" fmla="*/ 97654 h 2098089"/>
              <a:gd name="connsiteX10" fmla="*/ 349188 w 6782540"/>
              <a:gd name="connsiteY10" fmla="*/ 118369 h 2098089"/>
              <a:gd name="connsiteX11" fmla="*/ 375822 w 6782540"/>
              <a:gd name="connsiteY11" fmla="*/ 118369 h 2098089"/>
              <a:gd name="connsiteX12" fmla="*/ 375822 w 6782540"/>
              <a:gd name="connsiteY12" fmla="*/ 260412 h 2098089"/>
              <a:gd name="connsiteX13" fmla="*/ 381740 w 6782540"/>
              <a:gd name="connsiteY13" fmla="*/ 260412 h 2098089"/>
              <a:gd name="connsiteX14" fmla="*/ 381740 w 6782540"/>
              <a:gd name="connsiteY14" fmla="*/ 355107 h 2098089"/>
              <a:gd name="connsiteX15" fmla="*/ 381740 w 6782540"/>
              <a:gd name="connsiteY15" fmla="*/ 355107 h 2098089"/>
              <a:gd name="connsiteX16" fmla="*/ 381740 w 6782540"/>
              <a:gd name="connsiteY16" fmla="*/ 355107 h 2098089"/>
              <a:gd name="connsiteX17" fmla="*/ 381740 w 6782540"/>
              <a:gd name="connsiteY17" fmla="*/ 461639 h 2098089"/>
              <a:gd name="connsiteX18" fmla="*/ 423169 w 6782540"/>
              <a:gd name="connsiteY18" fmla="*/ 461639 h 2098089"/>
              <a:gd name="connsiteX19" fmla="*/ 423169 w 6782540"/>
              <a:gd name="connsiteY19" fmla="*/ 532660 h 2098089"/>
              <a:gd name="connsiteX20" fmla="*/ 440924 w 6782540"/>
              <a:gd name="connsiteY20" fmla="*/ 532660 h 2098089"/>
              <a:gd name="connsiteX21" fmla="*/ 440924 w 6782540"/>
              <a:gd name="connsiteY21" fmla="*/ 544497 h 2098089"/>
              <a:gd name="connsiteX22" fmla="*/ 538579 w 6782540"/>
              <a:gd name="connsiteY22" fmla="*/ 544497 h 2098089"/>
              <a:gd name="connsiteX23" fmla="*/ 538579 w 6782540"/>
              <a:gd name="connsiteY23" fmla="*/ 565212 h 2098089"/>
              <a:gd name="connsiteX24" fmla="*/ 559293 w 6782540"/>
              <a:gd name="connsiteY24" fmla="*/ 565212 h 2098089"/>
              <a:gd name="connsiteX25" fmla="*/ 559293 w 6782540"/>
              <a:gd name="connsiteY25" fmla="*/ 615518 h 2098089"/>
              <a:gd name="connsiteX26" fmla="*/ 585926 w 6782540"/>
              <a:gd name="connsiteY26" fmla="*/ 615518 h 2098089"/>
              <a:gd name="connsiteX27" fmla="*/ 585926 w 6782540"/>
              <a:gd name="connsiteY27" fmla="*/ 677662 h 2098089"/>
              <a:gd name="connsiteX28" fmla="*/ 591845 w 6782540"/>
              <a:gd name="connsiteY28" fmla="*/ 683581 h 2098089"/>
              <a:gd name="connsiteX29" fmla="*/ 591845 w 6782540"/>
              <a:gd name="connsiteY29" fmla="*/ 745724 h 2098089"/>
              <a:gd name="connsiteX30" fmla="*/ 651029 w 6782540"/>
              <a:gd name="connsiteY30" fmla="*/ 745724 h 2098089"/>
              <a:gd name="connsiteX31" fmla="*/ 651029 w 6782540"/>
              <a:gd name="connsiteY31" fmla="*/ 772357 h 2098089"/>
              <a:gd name="connsiteX32" fmla="*/ 766439 w 6782540"/>
              <a:gd name="connsiteY32" fmla="*/ 772357 h 2098089"/>
              <a:gd name="connsiteX33" fmla="*/ 766439 w 6782540"/>
              <a:gd name="connsiteY33" fmla="*/ 822664 h 2098089"/>
              <a:gd name="connsiteX34" fmla="*/ 778276 w 6782540"/>
              <a:gd name="connsiteY34" fmla="*/ 822664 h 2098089"/>
              <a:gd name="connsiteX35" fmla="*/ 778276 w 6782540"/>
              <a:gd name="connsiteY35" fmla="*/ 867052 h 2098089"/>
              <a:gd name="connsiteX36" fmla="*/ 784195 w 6782540"/>
              <a:gd name="connsiteY36" fmla="*/ 872971 h 2098089"/>
              <a:gd name="connsiteX37" fmla="*/ 784195 w 6782540"/>
              <a:gd name="connsiteY37" fmla="*/ 958788 h 2098089"/>
              <a:gd name="connsiteX38" fmla="*/ 804909 w 6782540"/>
              <a:gd name="connsiteY38" fmla="*/ 958788 h 2098089"/>
              <a:gd name="connsiteX39" fmla="*/ 804909 w 6782540"/>
              <a:gd name="connsiteY39" fmla="*/ 1035728 h 2098089"/>
              <a:gd name="connsiteX40" fmla="*/ 932155 w 6782540"/>
              <a:gd name="connsiteY40" fmla="*/ 1035728 h 2098089"/>
              <a:gd name="connsiteX41" fmla="*/ 932155 w 6782540"/>
              <a:gd name="connsiteY41" fmla="*/ 1068280 h 2098089"/>
              <a:gd name="connsiteX42" fmla="*/ 967666 w 6782540"/>
              <a:gd name="connsiteY42" fmla="*/ 1068280 h 2098089"/>
              <a:gd name="connsiteX43" fmla="*/ 967666 w 6782540"/>
              <a:gd name="connsiteY43" fmla="*/ 1124505 h 2098089"/>
              <a:gd name="connsiteX44" fmla="*/ 985422 w 6782540"/>
              <a:gd name="connsiteY44" fmla="*/ 1124505 h 2098089"/>
              <a:gd name="connsiteX45" fmla="*/ 985422 w 6782540"/>
              <a:gd name="connsiteY45" fmla="*/ 1198485 h 2098089"/>
              <a:gd name="connsiteX46" fmla="*/ 1000218 w 6782540"/>
              <a:gd name="connsiteY46" fmla="*/ 1198485 h 2098089"/>
              <a:gd name="connsiteX47" fmla="*/ 1000218 w 6782540"/>
              <a:gd name="connsiteY47" fmla="*/ 1219200 h 2098089"/>
              <a:gd name="connsiteX48" fmla="*/ 1180730 w 6782540"/>
              <a:gd name="connsiteY48" fmla="*/ 1219200 h 2098089"/>
              <a:gd name="connsiteX49" fmla="*/ 1180730 w 6782540"/>
              <a:gd name="connsiteY49" fmla="*/ 1266548 h 2098089"/>
              <a:gd name="connsiteX50" fmla="*/ 1207363 w 6782540"/>
              <a:gd name="connsiteY50" fmla="*/ 1266548 h 2098089"/>
              <a:gd name="connsiteX51" fmla="*/ 1207363 w 6782540"/>
              <a:gd name="connsiteY51" fmla="*/ 1287262 h 2098089"/>
              <a:gd name="connsiteX52" fmla="*/ 1378998 w 6782540"/>
              <a:gd name="connsiteY52" fmla="*/ 1287262 h 2098089"/>
              <a:gd name="connsiteX53" fmla="*/ 1378998 w 6782540"/>
              <a:gd name="connsiteY53" fmla="*/ 1328691 h 2098089"/>
              <a:gd name="connsiteX54" fmla="*/ 1447060 w 6782540"/>
              <a:gd name="connsiteY54" fmla="*/ 1328691 h 2098089"/>
              <a:gd name="connsiteX55" fmla="*/ 1447060 w 6782540"/>
              <a:gd name="connsiteY55" fmla="*/ 1364202 h 2098089"/>
              <a:gd name="connsiteX56" fmla="*/ 1470734 w 6782540"/>
              <a:gd name="connsiteY56" fmla="*/ 1364202 h 2098089"/>
              <a:gd name="connsiteX57" fmla="*/ 1470734 w 6782540"/>
              <a:gd name="connsiteY57" fmla="*/ 1432264 h 2098089"/>
              <a:gd name="connsiteX58" fmla="*/ 1757779 w 6782540"/>
              <a:gd name="connsiteY58" fmla="*/ 1432264 h 2098089"/>
              <a:gd name="connsiteX59" fmla="*/ 1757779 w 6782540"/>
              <a:gd name="connsiteY59" fmla="*/ 1452979 h 2098089"/>
              <a:gd name="connsiteX60" fmla="*/ 1790330 w 6782540"/>
              <a:gd name="connsiteY60" fmla="*/ 1452979 h 2098089"/>
              <a:gd name="connsiteX61" fmla="*/ 1790330 w 6782540"/>
              <a:gd name="connsiteY61" fmla="*/ 1506245 h 2098089"/>
              <a:gd name="connsiteX62" fmla="*/ 2068497 w 6782540"/>
              <a:gd name="connsiteY62" fmla="*/ 1506245 h 2098089"/>
              <a:gd name="connsiteX63" fmla="*/ 2068497 w 6782540"/>
              <a:gd name="connsiteY63" fmla="*/ 1565429 h 2098089"/>
              <a:gd name="connsiteX64" fmla="*/ 2334827 w 6782540"/>
              <a:gd name="connsiteY64" fmla="*/ 1565429 h 2098089"/>
              <a:gd name="connsiteX65" fmla="*/ 2334827 w 6782540"/>
              <a:gd name="connsiteY65" fmla="*/ 1595021 h 2098089"/>
              <a:gd name="connsiteX66" fmla="*/ 2334827 w 6782540"/>
              <a:gd name="connsiteY66" fmla="*/ 1595021 h 2098089"/>
              <a:gd name="connsiteX67" fmla="*/ 2334827 w 6782540"/>
              <a:gd name="connsiteY67" fmla="*/ 1624614 h 2098089"/>
              <a:gd name="connsiteX68" fmla="*/ 2376256 w 6782540"/>
              <a:gd name="connsiteY68" fmla="*/ 1624614 h 2098089"/>
              <a:gd name="connsiteX69" fmla="*/ 2376256 w 6782540"/>
              <a:gd name="connsiteY69" fmla="*/ 1651247 h 2098089"/>
              <a:gd name="connsiteX70" fmla="*/ 2402889 w 6782540"/>
              <a:gd name="connsiteY70" fmla="*/ 1651247 h 2098089"/>
              <a:gd name="connsiteX71" fmla="*/ 2402889 w 6782540"/>
              <a:gd name="connsiteY71" fmla="*/ 1666043 h 2098089"/>
              <a:gd name="connsiteX72" fmla="*/ 2639627 w 6782540"/>
              <a:gd name="connsiteY72" fmla="*/ 1666043 h 2098089"/>
              <a:gd name="connsiteX73" fmla="*/ 2639627 w 6782540"/>
              <a:gd name="connsiteY73" fmla="*/ 1710431 h 2098089"/>
              <a:gd name="connsiteX74" fmla="*/ 2663301 w 6782540"/>
              <a:gd name="connsiteY74" fmla="*/ 1710431 h 2098089"/>
              <a:gd name="connsiteX75" fmla="*/ 2663301 w 6782540"/>
              <a:gd name="connsiteY75" fmla="*/ 1731146 h 2098089"/>
              <a:gd name="connsiteX76" fmla="*/ 2962183 w 6782540"/>
              <a:gd name="connsiteY76" fmla="*/ 1731146 h 2098089"/>
              <a:gd name="connsiteX77" fmla="*/ 2962183 w 6782540"/>
              <a:gd name="connsiteY77" fmla="*/ 1757779 h 2098089"/>
              <a:gd name="connsiteX78" fmla="*/ 3272901 w 6782540"/>
              <a:gd name="connsiteY78" fmla="*/ 1757779 h 2098089"/>
              <a:gd name="connsiteX79" fmla="*/ 3272901 w 6782540"/>
              <a:gd name="connsiteY79" fmla="*/ 1757779 h 2098089"/>
              <a:gd name="connsiteX80" fmla="*/ 3272901 w 6782540"/>
              <a:gd name="connsiteY80" fmla="*/ 1781452 h 2098089"/>
              <a:gd name="connsiteX81" fmla="*/ 4722921 w 6782540"/>
              <a:gd name="connsiteY81" fmla="*/ 1781452 h 2098089"/>
              <a:gd name="connsiteX82" fmla="*/ 4722921 w 6782540"/>
              <a:gd name="connsiteY82" fmla="*/ 1808085 h 2098089"/>
              <a:gd name="connsiteX83" fmla="*/ 4805779 w 6782540"/>
              <a:gd name="connsiteY83" fmla="*/ 1808085 h 2098089"/>
              <a:gd name="connsiteX84" fmla="*/ 4805779 w 6782540"/>
              <a:gd name="connsiteY84" fmla="*/ 1861351 h 2098089"/>
              <a:gd name="connsiteX85" fmla="*/ 4941903 w 6782540"/>
              <a:gd name="connsiteY85" fmla="*/ 1861351 h 2098089"/>
              <a:gd name="connsiteX86" fmla="*/ 4941903 w 6782540"/>
              <a:gd name="connsiteY86" fmla="*/ 1896862 h 2098089"/>
              <a:gd name="connsiteX87" fmla="*/ 4983332 w 6782540"/>
              <a:gd name="connsiteY87" fmla="*/ 1896862 h 2098089"/>
              <a:gd name="connsiteX88" fmla="*/ 4983332 w 6782540"/>
              <a:gd name="connsiteY88" fmla="*/ 1917577 h 2098089"/>
              <a:gd name="connsiteX89" fmla="*/ 6421515 w 6782540"/>
              <a:gd name="connsiteY89" fmla="*/ 1917577 h 2098089"/>
              <a:gd name="connsiteX90" fmla="*/ 6421515 w 6782540"/>
              <a:gd name="connsiteY90" fmla="*/ 2098089 h 2098089"/>
              <a:gd name="connsiteX91" fmla="*/ 6782540 w 6782540"/>
              <a:gd name="connsiteY91" fmla="*/ 2098089 h 2098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6782540" h="2098089">
                <a:moveTo>
                  <a:pt x="0" y="0"/>
                </a:moveTo>
                <a:lnTo>
                  <a:pt x="59185" y="0"/>
                </a:lnTo>
                <a:lnTo>
                  <a:pt x="59185" y="29592"/>
                </a:lnTo>
                <a:lnTo>
                  <a:pt x="153880" y="29592"/>
                </a:lnTo>
                <a:lnTo>
                  <a:pt x="153880" y="50307"/>
                </a:lnTo>
                <a:lnTo>
                  <a:pt x="189390" y="50307"/>
                </a:lnTo>
                <a:lnTo>
                  <a:pt x="189390" y="71021"/>
                </a:lnTo>
                <a:lnTo>
                  <a:pt x="313678" y="71021"/>
                </a:lnTo>
                <a:lnTo>
                  <a:pt x="313678" y="97654"/>
                </a:lnTo>
                <a:lnTo>
                  <a:pt x="349188" y="97654"/>
                </a:lnTo>
                <a:lnTo>
                  <a:pt x="349188" y="118369"/>
                </a:lnTo>
                <a:lnTo>
                  <a:pt x="375822" y="118369"/>
                </a:lnTo>
                <a:lnTo>
                  <a:pt x="375822" y="260412"/>
                </a:lnTo>
                <a:lnTo>
                  <a:pt x="381740" y="260412"/>
                </a:lnTo>
                <a:lnTo>
                  <a:pt x="381740" y="355107"/>
                </a:lnTo>
                <a:lnTo>
                  <a:pt x="381740" y="355107"/>
                </a:lnTo>
                <a:lnTo>
                  <a:pt x="381740" y="355107"/>
                </a:lnTo>
                <a:lnTo>
                  <a:pt x="381740" y="461639"/>
                </a:lnTo>
                <a:lnTo>
                  <a:pt x="423169" y="461639"/>
                </a:lnTo>
                <a:lnTo>
                  <a:pt x="423169" y="532660"/>
                </a:lnTo>
                <a:lnTo>
                  <a:pt x="440924" y="532660"/>
                </a:lnTo>
                <a:lnTo>
                  <a:pt x="440924" y="544497"/>
                </a:lnTo>
                <a:lnTo>
                  <a:pt x="538579" y="544497"/>
                </a:lnTo>
                <a:lnTo>
                  <a:pt x="538579" y="565212"/>
                </a:lnTo>
                <a:lnTo>
                  <a:pt x="559293" y="565212"/>
                </a:lnTo>
                <a:lnTo>
                  <a:pt x="559293" y="615518"/>
                </a:lnTo>
                <a:lnTo>
                  <a:pt x="585926" y="615518"/>
                </a:lnTo>
                <a:lnTo>
                  <a:pt x="585926" y="677662"/>
                </a:lnTo>
                <a:lnTo>
                  <a:pt x="591845" y="683581"/>
                </a:lnTo>
                <a:lnTo>
                  <a:pt x="591845" y="745724"/>
                </a:lnTo>
                <a:lnTo>
                  <a:pt x="651029" y="745724"/>
                </a:lnTo>
                <a:lnTo>
                  <a:pt x="651029" y="772357"/>
                </a:lnTo>
                <a:lnTo>
                  <a:pt x="766439" y="772357"/>
                </a:lnTo>
                <a:lnTo>
                  <a:pt x="766439" y="822664"/>
                </a:lnTo>
                <a:lnTo>
                  <a:pt x="778276" y="822664"/>
                </a:lnTo>
                <a:lnTo>
                  <a:pt x="778276" y="867052"/>
                </a:lnTo>
                <a:lnTo>
                  <a:pt x="784195" y="872971"/>
                </a:lnTo>
                <a:lnTo>
                  <a:pt x="784195" y="958788"/>
                </a:lnTo>
                <a:lnTo>
                  <a:pt x="804909" y="958788"/>
                </a:lnTo>
                <a:lnTo>
                  <a:pt x="804909" y="1035728"/>
                </a:lnTo>
                <a:lnTo>
                  <a:pt x="932155" y="1035728"/>
                </a:lnTo>
                <a:lnTo>
                  <a:pt x="932155" y="1068280"/>
                </a:lnTo>
                <a:lnTo>
                  <a:pt x="967666" y="1068280"/>
                </a:lnTo>
                <a:lnTo>
                  <a:pt x="967666" y="1124505"/>
                </a:lnTo>
                <a:lnTo>
                  <a:pt x="985422" y="1124505"/>
                </a:lnTo>
                <a:lnTo>
                  <a:pt x="985422" y="1198485"/>
                </a:lnTo>
                <a:lnTo>
                  <a:pt x="1000218" y="1198485"/>
                </a:lnTo>
                <a:lnTo>
                  <a:pt x="1000218" y="1219200"/>
                </a:lnTo>
                <a:lnTo>
                  <a:pt x="1180730" y="1219200"/>
                </a:lnTo>
                <a:lnTo>
                  <a:pt x="1180730" y="1266548"/>
                </a:lnTo>
                <a:lnTo>
                  <a:pt x="1207363" y="1266548"/>
                </a:lnTo>
                <a:lnTo>
                  <a:pt x="1207363" y="1287262"/>
                </a:lnTo>
                <a:lnTo>
                  <a:pt x="1378998" y="1287262"/>
                </a:lnTo>
                <a:lnTo>
                  <a:pt x="1378998" y="1328691"/>
                </a:lnTo>
                <a:lnTo>
                  <a:pt x="1447060" y="1328691"/>
                </a:lnTo>
                <a:lnTo>
                  <a:pt x="1447060" y="1364202"/>
                </a:lnTo>
                <a:lnTo>
                  <a:pt x="1470734" y="1364202"/>
                </a:lnTo>
                <a:lnTo>
                  <a:pt x="1470734" y="1432264"/>
                </a:lnTo>
                <a:lnTo>
                  <a:pt x="1757779" y="1432264"/>
                </a:lnTo>
                <a:lnTo>
                  <a:pt x="1757779" y="1452979"/>
                </a:lnTo>
                <a:lnTo>
                  <a:pt x="1790330" y="1452979"/>
                </a:lnTo>
                <a:lnTo>
                  <a:pt x="1790330" y="1506245"/>
                </a:lnTo>
                <a:lnTo>
                  <a:pt x="2068497" y="1506245"/>
                </a:lnTo>
                <a:lnTo>
                  <a:pt x="2068497" y="1565429"/>
                </a:lnTo>
                <a:lnTo>
                  <a:pt x="2334827" y="1565429"/>
                </a:lnTo>
                <a:lnTo>
                  <a:pt x="2334827" y="1595021"/>
                </a:lnTo>
                <a:lnTo>
                  <a:pt x="2334827" y="1595021"/>
                </a:lnTo>
                <a:lnTo>
                  <a:pt x="2334827" y="1624614"/>
                </a:lnTo>
                <a:lnTo>
                  <a:pt x="2376256" y="1624614"/>
                </a:lnTo>
                <a:lnTo>
                  <a:pt x="2376256" y="1651247"/>
                </a:lnTo>
                <a:lnTo>
                  <a:pt x="2402889" y="1651247"/>
                </a:lnTo>
                <a:lnTo>
                  <a:pt x="2402889" y="1666043"/>
                </a:lnTo>
                <a:lnTo>
                  <a:pt x="2639627" y="1666043"/>
                </a:lnTo>
                <a:lnTo>
                  <a:pt x="2639627" y="1710431"/>
                </a:lnTo>
                <a:lnTo>
                  <a:pt x="2663301" y="1710431"/>
                </a:lnTo>
                <a:lnTo>
                  <a:pt x="2663301" y="1731146"/>
                </a:lnTo>
                <a:lnTo>
                  <a:pt x="2962183" y="1731146"/>
                </a:lnTo>
                <a:lnTo>
                  <a:pt x="2962183" y="1757779"/>
                </a:lnTo>
                <a:lnTo>
                  <a:pt x="3272901" y="1757779"/>
                </a:lnTo>
                <a:lnTo>
                  <a:pt x="3272901" y="1757779"/>
                </a:lnTo>
                <a:lnTo>
                  <a:pt x="3272901" y="1781452"/>
                </a:lnTo>
                <a:lnTo>
                  <a:pt x="4722921" y="1781452"/>
                </a:lnTo>
                <a:lnTo>
                  <a:pt x="4722921" y="1808085"/>
                </a:lnTo>
                <a:lnTo>
                  <a:pt x="4805779" y="1808085"/>
                </a:lnTo>
                <a:lnTo>
                  <a:pt x="4805779" y="1861351"/>
                </a:lnTo>
                <a:lnTo>
                  <a:pt x="4941903" y="1861351"/>
                </a:lnTo>
                <a:lnTo>
                  <a:pt x="4941903" y="1896862"/>
                </a:lnTo>
                <a:lnTo>
                  <a:pt x="4983332" y="1896862"/>
                </a:lnTo>
                <a:lnTo>
                  <a:pt x="4983332" y="1917577"/>
                </a:lnTo>
                <a:lnTo>
                  <a:pt x="6421515" y="1917577"/>
                </a:lnTo>
                <a:lnTo>
                  <a:pt x="6421515" y="2098089"/>
                </a:lnTo>
                <a:lnTo>
                  <a:pt x="6782540" y="2098089"/>
                </a:lnTo>
              </a:path>
            </a:pathLst>
          </a:custGeom>
          <a:noFill/>
          <a:ln w="28575">
            <a:solidFill>
              <a:schemeClr val="accent3"/>
            </a:solidFill>
            <a:miter lim="800000"/>
            <a:headEnd/>
            <a:tailEnd/>
          </a:ln>
        </p:spPr>
        <p:txBody>
          <a:bodyPr rtlCol="0" anchor="ctr"/>
          <a:lstStyle/>
          <a:p>
            <a:pPr algn="ctr"/>
            <a:endParaRPr lang="en-US"/>
          </a:p>
        </p:txBody>
      </p:sp>
      <p:sp>
        <p:nvSpPr>
          <p:cNvPr id="133" name="Freeform: Shape 132">
            <a:extLst>
              <a:ext uri="{FF2B5EF4-FFF2-40B4-BE49-F238E27FC236}">
                <a16:creationId xmlns:a16="http://schemas.microsoft.com/office/drawing/2014/main" id="{383BB0AC-3064-373A-341F-B16585EC7453}"/>
              </a:ext>
            </a:extLst>
          </p:cNvPr>
          <p:cNvSpPr/>
          <p:nvPr/>
        </p:nvSpPr>
        <p:spPr bwMode="auto">
          <a:xfrm>
            <a:off x="3420862" y="1450019"/>
            <a:ext cx="6525088" cy="1834719"/>
          </a:xfrm>
          <a:custGeom>
            <a:avLst/>
            <a:gdLst>
              <a:gd name="connsiteX0" fmla="*/ 0 w 6525088"/>
              <a:gd name="connsiteY0" fmla="*/ 0 h 1834719"/>
              <a:gd name="connsiteX1" fmla="*/ 71021 w 6525088"/>
              <a:gd name="connsiteY1" fmla="*/ 0 h 1834719"/>
              <a:gd name="connsiteX2" fmla="*/ 71021 w 6525088"/>
              <a:gd name="connsiteY2" fmla="*/ 26633 h 1834719"/>
              <a:gd name="connsiteX3" fmla="*/ 124288 w 6525088"/>
              <a:gd name="connsiteY3" fmla="*/ 26633 h 1834719"/>
              <a:gd name="connsiteX4" fmla="*/ 124288 w 6525088"/>
              <a:gd name="connsiteY4" fmla="*/ 50307 h 1834719"/>
              <a:gd name="connsiteX5" fmla="*/ 168676 w 6525088"/>
              <a:gd name="connsiteY5" fmla="*/ 50307 h 1834719"/>
              <a:gd name="connsiteX6" fmla="*/ 168676 w 6525088"/>
              <a:gd name="connsiteY6" fmla="*/ 88777 h 1834719"/>
              <a:gd name="connsiteX7" fmla="*/ 233779 w 6525088"/>
              <a:gd name="connsiteY7" fmla="*/ 88777 h 1834719"/>
              <a:gd name="connsiteX8" fmla="*/ 233779 w 6525088"/>
              <a:gd name="connsiteY8" fmla="*/ 112451 h 1834719"/>
              <a:gd name="connsiteX9" fmla="*/ 269289 w 6525088"/>
              <a:gd name="connsiteY9" fmla="*/ 112451 h 1834719"/>
              <a:gd name="connsiteX10" fmla="*/ 269289 w 6525088"/>
              <a:gd name="connsiteY10" fmla="*/ 133165 h 1834719"/>
              <a:gd name="connsiteX11" fmla="*/ 331433 w 6525088"/>
              <a:gd name="connsiteY11" fmla="*/ 133165 h 1834719"/>
              <a:gd name="connsiteX12" fmla="*/ 331433 w 6525088"/>
              <a:gd name="connsiteY12" fmla="*/ 147962 h 1834719"/>
              <a:gd name="connsiteX13" fmla="*/ 366944 w 6525088"/>
              <a:gd name="connsiteY13" fmla="*/ 147962 h 1834719"/>
              <a:gd name="connsiteX14" fmla="*/ 366944 w 6525088"/>
              <a:gd name="connsiteY14" fmla="*/ 180513 h 1834719"/>
              <a:gd name="connsiteX15" fmla="*/ 402455 w 6525088"/>
              <a:gd name="connsiteY15" fmla="*/ 180513 h 1834719"/>
              <a:gd name="connsiteX16" fmla="*/ 402455 w 6525088"/>
              <a:gd name="connsiteY16" fmla="*/ 248575 h 1834719"/>
              <a:gd name="connsiteX17" fmla="*/ 414291 w 6525088"/>
              <a:gd name="connsiteY17" fmla="*/ 248575 h 1834719"/>
              <a:gd name="connsiteX18" fmla="*/ 414291 w 6525088"/>
              <a:gd name="connsiteY18" fmla="*/ 337352 h 1834719"/>
              <a:gd name="connsiteX19" fmla="*/ 426128 w 6525088"/>
              <a:gd name="connsiteY19" fmla="*/ 337352 h 1834719"/>
              <a:gd name="connsiteX20" fmla="*/ 426128 w 6525088"/>
              <a:gd name="connsiteY20" fmla="*/ 384699 h 1834719"/>
              <a:gd name="connsiteX21" fmla="*/ 446843 w 6525088"/>
              <a:gd name="connsiteY21" fmla="*/ 384699 h 1834719"/>
              <a:gd name="connsiteX22" fmla="*/ 446843 w 6525088"/>
              <a:gd name="connsiteY22" fmla="*/ 396536 h 1834719"/>
              <a:gd name="connsiteX23" fmla="*/ 482354 w 6525088"/>
              <a:gd name="connsiteY23" fmla="*/ 396536 h 1834719"/>
              <a:gd name="connsiteX24" fmla="*/ 482354 w 6525088"/>
              <a:gd name="connsiteY24" fmla="*/ 423169 h 1834719"/>
              <a:gd name="connsiteX25" fmla="*/ 526742 w 6525088"/>
              <a:gd name="connsiteY25" fmla="*/ 423169 h 1834719"/>
              <a:gd name="connsiteX26" fmla="*/ 526742 w 6525088"/>
              <a:gd name="connsiteY26" fmla="*/ 494191 h 1834719"/>
              <a:gd name="connsiteX27" fmla="*/ 565212 w 6525088"/>
              <a:gd name="connsiteY27" fmla="*/ 494191 h 1834719"/>
              <a:gd name="connsiteX28" fmla="*/ 565212 w 6525088"/>
              <a:gd name="connsiteY28" fmla="*/ 526742 h 1834719"/>
              <a:gd name="connsiteX29" fmla="*/ 585926 w 6525088"/>
              <a:gd name="connsiteY29" fmla="*/ 526742 h 1834719"/>
              <a:gd name="connsiteX30" fmla="*/ 585926 w 6525088"/>
              <a:gd name="connsiteY30" fmla="*/ 582967 h 1834719"/>
              <a:gd name="connsiteX31" fmla="*/ 618478 w 6525088"/>
              <a:gd name="connsiteY31" fmla="*/ 582967 h 1834719"/>
              <a:gd name="connsiteX32" fmla="*/ 618478 w 6525088"/>
              <a:gd name="connsiteY32" fmla="*/ 674703 h 1834719"/>
              <a:gd name="connsiteX33" fmla="*/ 651029 w 6525088"/>
              <a:gd name="connsiteY33" fmla="*/ 674703 h 1834719"/>
              <a:gd name="connsiteX34" fmla="*/ 651029 w 6525088"/>
              <a:gd name="connsiteY34" fmla="*/ 736847 h 1834719"/>
              <a:gd name="connsiteX35" fmla="*/ 686540 w 6525088"/>
              <a:gd name="connsiteY35" fmla="*/ 736847 h 1834719"/>
              <a:gd name="connsiteX36" fmla="*/ 686540 w 6525088"/>
              <a:gd name="connsiteY36" fmla="*/ 772358 h 1834719"/>
              <a:gd name="connsiteX37" fmla="*/ 695418 w 6525088"/>
              <a:gd name="connsiteY37" fmla="*/ 772358 h 1834719"/>
              <a:gd name="connsiteX38" fmla="*/ 695418 w 6525088"/>
              <a:gd name="connsiteY38" fmla="*/ 816746 h 1834719"/>
              <a:gd name="connsiteX39" fmla="*/ 787154 w 6525088"/>
              <a:gd name="connsiteY39" fmla="*/ 816746 h 1834719"/>
              <a:gd name="connsiteX40" fmla="*/ 787154 w 6525088"/>
              <a:gd name="connsiteY40" fmla="*/ 849298 h 1834719"/>
              <a:gd name="connsiteX41" fmla="*/ 804909 w 6525088"/>
              <a:gd name="connsiteY41" fmla="*/ 849298 h 1834719"/>
              <a:gd name="connsiteX42" fmla="*/ 804909 w 6525088"/>
              <a:gd name="connsiteY42" fmla="*/ 899604 h 1834719"/>
              <a:gd name="connsiteX43" fmla="*/ 867053 w 6525088"/>
              <a:gd name="connsiteY43" fmla="*/ 899604 h 1834719"/>
              <a:gd name="connsiteX44" fmla="*/ 875930 w 6525088"/>
              <a:gd name="connsiteY44" fmla="*/ 908481 h 1834719"/>
              <a:gd name="connsiteX45" fmla="*/ 917359 w 6525088"/>
              <a:gd name="connsiteY45" fmla="*/ 908481 h 1834719"/>
              <a:gd name="connsiteX46" fmla="*/ 917359 w 6525088"/>
              <a:gd name="connsiteY46" fmla="*/ 926237 h 1834719"/>
              <a:gd name="connsiteX47" fmla="*/ 979503 w 6525088"/>
              <a:gd name="connsiteY47" fmla="*/ 926237 h 1834719"/>
              <a:gd name="connsiteX48" fmla="*/ 979503 w 6525088"/>
              <a:gd name="connsiteY48" fmla="*/ 946952 h 1834719"/>
              <a:gd name="connsiteX49" fmla="*/ 1003177 w 6525088"/>
              <a:gd name="connsiteY49" fmla="*/ 946952 h 1834719"/>
              <a:gd name="connsiteX50" fmla="*/ 1003177 w 6525088"/>
              <a:gd name="connsiteY50" fmla="*/ 985422 h 1834719"/>
              <a:gd name="connsiteX51" fmla="*/ 1026851 w 6525088"/>
              <a:gd name="connsiteY51" fmla="*/ 985422 h 1834719"/>
              <a:gd name="connsiteX52" fmla="*/ 1026851 w 6525088"/>
              <a:gd name="connsiteY52" fmla="*/ 985422 h 1834719"/>
              <a:gd name="connsiteX53" fmla="*/ 1026851 w 6525088"/>
              <a:gd name="connsiteY53" fmla="*/ 1006136 h 1834719"/>
              <a:gd name="connsiteX54" fmla="*/ 1026851 w 6525088"/>
              <a:gd name="connsiteY54" fmla="*/ 1032769 h 1834719"/>
              <a:gd name="connsiteX55" fmla="*/ 1074198 w 6525088"/>
              <a:gd name="connsiteY55" fmla="*/ 1032769 h 1834719"/>
              <a:gd name="connsiteX56" fmla="*/ 1074198 w 6525088"/>
              <a:gd name="connsiteY56" fmla="*/ 1047565 h 1834719"/>
              <a:gd name="connsiteX57" fmla="*/ 1198486 w 6525088"/>
              <a:gd name="connsiteY57" fmla="*/ 1047565 h 1834719"/>
              <a:gd name="connsiteX58" fmla="*/ 1198486 w 6525088"/>
              <a:gd name="connsiteY58" fmla="*/ 1109709 h 1834719"/>
              <a:gd name="connsiteX59" fmla="*/ 1260629 w 6525088"/>
              <a:gd name="connsiteY59" fmla="*/ 1109709 h 1834719"/>
              <a:gd name="connsiteX60" fmla="*/ 1260629 w 6525088"/>
              <a:gd name="connsiteY60" fmla="*/ 1133383 h 1834719"/>
              <a:gd name="connsiteX61" fmla="*/ 1272466 w 6525088"/>
              <a:gd name="connsiteY61" fmla="*/ 1133383 h 1834719"/>
              <a:gd name="connsiteX62" fmla="*/ 1272466 w 6525088"/>
              <a:gd name="connsiteY62" fmla="*/ 1160016 h 1834719"/>
              <a:gd name="connsiteX63" fmla="*/ 1302058 w 6525088"/>
              <a:gd name="connsiteY63" fmla="*/ 1160016 h 1834719"/>
              <a:gd name="connsiteX64" fmla="*/ 1302058 w 6525088"/>
              <a:gd name="connsiteY64" fmla="*/ 1177771 h 1834719"/>
              <a:gd name="connsiteX65" fmla="*/ 1479612 w 6525088"/>
              <a:gd name="connsiteY65" fmla="*/ 1177771 h 1834719"/>
              <a:gd name="connsiteX66" fmla="*/ 1479612 w 6525088"/>
              <a:gd name="connsiteY66" fmla="*/ 1216241 h 1834719"/>
              <a:gd name="connsiteX67" fmla="*/ 1503286 w 6525088"/>
              <a:gd name="connsiteY67" fmla="*/ 1216241 h 1834719"/>
              <a:gd name="connsiteX68" fmla="*/ 1503286 w 6525088"/>
              <a:gd name="connsiteY68" fmla="*/ 1236956 h 1834719"/>
              <a:gd name="connsiteX69" fmla="*/ 1606858 w 6525088"/>
              <a:gd name="connsiteY69" fmla="*/ 1236956 h 1834719"/>
              <a:gd name="connsiteX70" fmla="*/ 1606858 w 6525088"/>
              <a:gd name="connsiteY70" fmla="*/ 1254711 h 1834719"/>
              <a:gd name="connsiteX71" fmla="*/ 1639410 w 6525088"/>
              <a:gd name="connsiteY71" fmla="*/ 1254711 h 1834719"/>
              <a:gd name="connsiteX72" fmla="*/ 1645328 w 6525088"/>
              <a:gd name="connsiteY72" fmla="*/ 1260629 h 1834719"/>
              <a:gd name="connsiteX73" fmla="*/ 1766656 w 6525088"/>
              <a:gd name="connsiteY73" fmla="*/ 1260629 h 1834719"/>
              <a:gd name="connsiteX74" fmla="*/ 1766656 w 6525088"/>
              <a:gd name="connsiteY74" fmla="*/ 1322773 h 1834719"/>
              <a:gd name="connsiteX75" fmla="*/ 1787371 w 6525088"/>
              <a:gd name="connsiteY75" fmla="*/ 1322773 h 1834719"/>
              <a:gd name="connsiteX76" fmla="*/ 1787371 w 6525088"/>
              <a:gd name="connsiteY76" fmla="*/ 1337569 h 1834719"/>
              <a:gd name="connsiteX77" fmla="*/ 1814004 w 6525088"/>
              <a:gd name="connsiteY77" fmla="*/ 1337569 h 1834719"/>
              <a:gd name="connsiteX78" fmla="*/ 1814004 w 6525088"/>
              <a:gd name="connsiteY78" fmla="*/ 1373080 h 1834719"/>
              <a:gd name="connsiteX79" fmla="*/ 1988598 w 6525088"/>
              <a:gd name="connsiteY79" fmla="*/ 1373080 h 1834719"/>
              <a:gd name="connsiteX80" fmla="*/ 1988598 w 6525088"/>
              <a:gd name="connsiteY80" fmla="*/ 1393795 h 1834719"/>
              <a:gd name="connsiteX81" fmla="*/ 2018190 w 6525088"/>
              <a:gd name="connsiteY81" fmla="*/ 1393795 h 1834719"/>
              <a:gd name="connsiteX82" fmla="*/ 2018190 w 6525088"/>
              <a:gd name="connsiteY82" fmla="*/ 1414509 h 1834719"/>
              <a:gd name="connsiteX83" fmla="*/ 2101049 w 6525088"/>
              <a:gd name="connsiteY83" fmla="*/ 1414509 h 1834719"/>
              <a:gd name="connsiteX84" fmla="*/ 2101049 w 6525088"/>
              <a:gd name="connsiteY84" fmla="*/ 1447061 h 1834719"/>
              <a:gd name="connsiteX85" fmla="*/ 2234214 w 6525088"/>
              <a:gd name="connsiteY85" fmla="*/ 1447061 h 1834719"/>
              <a:gd name="connsiteX86" fmla="*/ 2234214 w 6525088"/>
              <a:gd name="connsiteY86" fmla="*/ 1458898 h 1834719"/>
              <a:gd name="connsiteX87" fmla="*/ 2388093 w 6525088"/>
              <a:gd name="connsiteY87" fmla="*/ 1458898 h 1834719"/>
              <a:gd name="connsiteX88" fmla="*/ 2388093 w 6525088"/>
              <a:gd name="connsiteY88" fmla="*/ 1500327 h 1834719"/>
              <a:gd name="connsiteX89" fmla="*/ 2553810 w 6525088"/>
              <a:gd name="connsiteY89" fmla="*/ 1500327 h 1834719"/>
              <a:gd name="connsiteX90" fmla="*/ 2553810 w 6525088"/>
              <a:gd name="connsiteY90" fmla="*/ 1515123 h 1834719"/>
              <a:gd name="connsiteX91" fmla="*/ 2678097 w 6525088"/>
              <a:gd name="connsiteY91" fmla="*/ 1515123 h 1834719"/>
              <a:gd name="connsiteX92" fmla="*/ 2678097 w 6525088"/>
              <a:gd name="connsiteY92" fmla="*/ 1541756 h 1834719"/>
              <a:gd name="connsiteX93" fmla="*/ 2678097 w 6525088"/>
              <a:gd name="connsiteY93" fmla="*/ 1541756 h 1834719"/>
              <a:gd name="connsiteX94" fmla="*/ 2701771 w 6525088"/>
              <a:gd name="connsiteY94" fmla="*/ 1541756 h 1834719"/>
              <a:gd name="connsiteX95" fmla="*/ 2686975 w 6525088"/>
              <a:gd name="connsiteY95" fmla="*/ 1556552 h 1834719"/>
              <a:gd name="connsiteX96" fmla="*/ 2802385 w 6525088"/>
              <a:gd name="connsiteY96" fmla="*/ 1556552 h 1834719"/>
              <a:gd name="connsiteX97" fmla="*/ 2802385 w 6525088"/>
              <a:gd name="connsiteY97" fmla="*/ 1571348 h 1834719"/>
              <a:gd name="connsiteX98" fmla="*/ 3018408 w 6525088"/>
              <a:gd name="connsiteY98" fmla="*/ 1571348 h 1834719"/>
              <a:gd name="connsiteX99" fmla="*/ 3018408 w 6525088"/>
              <a:gd name="connsiteY99" fmla="*/ 1580226 h 1834719"/>
              <a:gd name="connsiteX100" fmla="*/ 3207798 w 6525088"/>
              <a:gd name="connsiteY100" fmla="*/ 1580226 h 1834719"/>
              <a:gd name="connsiteX101" fmla="*/ 3207798 w 6525088"/>
              <a:gd name="connsiteY101" fmla="*/ 1603899 h 1834719"/>
              <a:gd name="connsiteX102" fmla="*/ 3409025 w 6525088"/>
              <a:gd name="connsiteY102" fmla="*/ 1603899 h 1834719"/>
              <a:gd name="connsiteX103" fmla="*/ 3409025 w 6525088"/>
              <a:gd name="connsiteY103" fmla="*/ 1612777 h 1834719"/>
              <a:gd name="connsiteX104" fmla="*/ 3710866 w 6525088"/>
              <a:gd name="connsiteY104" fmla="*/ 1612777 h 1834719"/>
              <a:gd name="connsiteX105" fmla="*/ 3710866 w 6525088"/>
              <a:gd name="connsiteY105" fmla="*/ 1639410 h 1834719"/>
              <a:gd name="connsiteX106" fmla="*/ 3944645 w 6525088"/>
              <a:gd name="connsiteY106" fmla="*/ 1639410 h 1834719"/>
              <a:gd name="connsiteX107" fmla="*/ 3953523 w 6525088"/>
              <a:gd name="connsiteY107" fmla="*/ 1648288 h 1834719"/>
              <a:gd name="connsiteX108" fmla="*/ 4018625 w 6525088"/>
              <a:gd name="connsiteY108" fmla="*/ 1648288 h 1834719"/>
              <a:gd name="connsiteX109" fmla="*/ 4018625 w 6525088"/>
              <a:gd name="connsiteY109" fmla="*/ 1666043 h 1834719"/>
              <a:gd name="connsiteX110" fmla="*/ 4057095 w 6525088"/>
              <a:gd name="connsiteY110" fmla="*/ 1666043 h 1834719"/>
              <a:gd name="connsiteX111" fmla="*/ 4057095 w 6525088"/>
              <a:gd name="connsiteY111" fmla="*/ 1674921 h 1834719"/>
              <a:gd name="connsiteX112" fmla="*/ 4154750 w 6525088"/>
              <a:gd name="connsiteY112" fmla="*/ 1674921 h 1834719"/>
              <a:gd name="connsiteX113" fmla="*/ 4154750 w 6525088"/>
              <a:gd name="connsiteY113" fmla="*/ 1689717 h 1834719"/>
              <a:gd name="connsiteX114" fmla="*/ 4196179 w 6525088"/>
              <a:gd name="connsiteY114" fmla="*/ 1689717 h 1834719"/>
              <a:gd name="connsiteX115" fmla="*/ 4196179 w 6525088"/>
              <a:gd name="connsiteY115" fmla="*/ 1695635 h 1834719"/>
              <a:gd name="connsiteX116" fmla="*/ 4243526 w 6525088"/>
              <a:gd name="connsiteY116" fmla="*/ 1710431 h 1834719"/>
              <a:gd name="connsiteX117" fmla="*/ 4424039 w 6525088"/>
              <a:gd name="connsiteY117" fmla="*/ 1710431 h 1834719"/>
              <a:gd name="connsiteX118" fmla="*/ 4438835 w 6525088"/>
              <a:gd name="connsiteY118" fmla="*/ 1710431 h 1834719"/>
              <a:gd name="connsiteX119" fmla="*/ 4746594 w 6525088"/>
              <a:gd name="connsiteY119" fmla="*/ 1710431 h 1834719"/>
              <a:gd name="connsiteX120" fmla="*/ 4746594 w 6525088"/>
              <a:gd name="connsiteY120" fmla="*/ 1710431 h 1834719"/>
              <a:gd name="connsiteX121" fmla="*/ 4746594 w 6525088"/>
              <a:gd name="connsiteY121" fmla="*/ 1737064 h 1834719"/>
              <a:gd name="connsiteX122" fmla="*/ 4876800 w 6525088"/>
              <a:gd name="connsiteY122" fmla="*/ 1737064 h 1834719"/>
              <a:gd name="connsiteX123" fmla="*/ 4894555 w 6525088"/>
              <a:gd name="connsiteY123" fmla="*/ 1737064 h 1834719"/>
              <a:gd name="connsiteX124" fmla="*/ 5137212 w 6525088"/>
              <a:gd name="connsiteY124" fmla="*/ 1737064 h 1834719"/>
              <a:gd name="connsiteX125" fmla="*/ 5137212 w 6525088"/>
              <a:gd name="connsiteY125" fmla="*/ 1763698 h 1834719"/>
              <a:gd name="connsiteX126" fmla="*/ 5474563 w 6525088"/>
              <a:gd name="connsiteY126" fmla="*/ 1763698 h 1834719"/>
              <a:gd name="connsiteX127" fmla="*/ 5474563 w 6525088"/>
              <a:gd name="connsiteY127" fmla="*/ 1784412 h 1834719"/>
              <a:gd name="connsiteX128" fmla="*/ 5983550 w 6525088"/>
              <a:gd name="connsiteY128" fmla="*/ 1784412 h 1834719"/>
              <a:gd name="connsiteX129" fmla="*/ 5983550 w 6525088"/>
              <a:gd name="connsiteY129" fmla="*/ 1834719 h 1834719"/>
              <a:gd name="connsiteX130" fmla="*/ 6525088 w 6525088"/>
              <a:gd name="connsiteY130" fmla="*/ 1834719 h 1834719"/>
              <a:gd name="connsiteX0" fmla="*/ 0 w 6525088"/>
              <a:gd name="connsiteY0" fmla="*/ 0 h 1834719"/>
              <a:gd name="connsiteX1" fmla="*/ 71021 w 6525088"/>
              <a:gd name="connsiteY1" fmla="*/ 0 h 1834719"/>
              <a:gd name="connsiteX2" fmla="*/ 71021 w 6525088"/>
              <a:gd name="connsiteY2" fmla="*/ 26633 h 1834719"/>
              <a:gd name="connsiteX3" fmla="*/ 124288 w 6525088"/>
              <a:gd name="connsiteY3" fmla="*/ 26633 h 1834719"/>
              <a:gd name="connsiteX4" fmla="*/ 124288 w 6525088"/>
              <a:gd name="connsiteY4" fmla="*/ 50307 h 1834719"/>
              <a:gd name="connsiteX5" fmla="*/ 168676 w 6525088"/>
              <a:gd name="connsiteY5" fmla="*/ 50307 h 1834719"/>
              <a:gd name="connsiteX6" fmla="*/ 168676 w 6525088"/>
              <a:gd name="connsiteY6" fmla="*/ 88777 h 1834719"/>
              <a:gd name="connsiteX7" fmla="*/ 233779 w 6525088"/>
              <a:gd name="connsiteY7" fmla="*/ 88777 h 1834719"/>
              <a:gd name="connsiteX8" fmla="*/ 233779 w 6525088"/>
              <a:gd name="connsiteY8" fmla="*/ 112451 h 1834719"/>
              <a:gd name="connsiteX9" fmla="*/ 269289 w 6525088"/>
              <a:gd name="connsiteY9" fmla="*/ 112451 h 1834719"/>
              <a:gd name="connsiteX10" fmla="*/ 269289 w 6525088"/>
              <a:gd name="connsiteY10" fmla="*/ 133165 h 1834719"/>
              <a:gd name="connsiteX11" fmla="*/ 331433 w 6525088"/>
              <a:gd name="connsiteY11" fmla="*/ 133165 h 1834719"/>
              <a:gd name="connsiteX12" fmla="*/ 331433 w 6525088"/>
              <a:gd name="connsiteY12" fmla="*/ 147962 h 1834719"/>
              <a:gd name="connsiteX13" fmla="*/ 366944 w 6525088"/>
              <a:gd name="connsiteY13" fmla="*/ 147962 h 1834719"/>
              <a:gd name="connsiteX14" fmla="*/ 366944 w 6525088"/>
              <a:gd name="connsiteY14" fmla="*/ 180513 h 1834719"/>
              <a:gd name="connsiteX15" fmla="*/ 402455 w 6525088"/>
              <a:gd name="connsiteY15" fmla="*/ 180513 h 1834719"/>
              <a:gd name="connsiteX16" fmla="*/ 402455 w 6525088"/>
              <a:gd name="connsiteY16" fmla="*/ 248575 h 1834719"/>
              <a:gd name="connsiteX17" fmla="*/ 414291 w 6525088"/>
              <a:gd name="connsiteY17" fmla="*/ 248575 h 1834719"/>
              <a:gd name="connsiteX18" fmla="*/ 414291 w 6525088"/>
              <a:gd name="connsiteY18" fmla="*/ 337352 h 1834719"/>
              <a:gd name="connsiteX19" fmla="*/ 426128 w 6525088"/>
              <a:gd name="connsiteY19" fmla="*/ 337352 h 1834719"/>
              <a:gd name="connsiteX20" fmla="*/ 426128 w 6525088"/>
              <a:gd name="connsiteY20" fmla="*/ 384699 h 1834719"/>
              <a:gd name="connsiteX21" fmla="*/ 446843 w 6525088"/>
              <a:gd name="connsiteY21" fmla="*/ 384699 h 1834719"/>
              <a:gd name="connsiteX22" fmla="*/ 446843 w 6525088"/>
              <a:gd name="connsiteY22" fmla="*/ 396536 h 1834719"/>
              <a:gd name="connsiteX23" fmla="*/ 482354 w 6525088"/>
              <a:gd name="connsiteY23" fmla="*/ 396536 h 1834719"/>
              <a:gd name="connsiteX24" fmla="*/ 482354 w 6525088"/>
              <a:gd name="connsiteY24" fmla="*/ 423169 h 1834719"/>
              <a:gd name="connsiteX25" fmla="*/ 526742 w 6525088"/>
              <a:gd name="connsiteY25" fmla="*/ 423169 h 1834719"/>
              <a:gd name="connsiteX26" fmla="*/ 526742 w 6525088"/>
              <a:gd name="connsiteY26" fmla="*/ 494191 h 1834719"/>
              <a:gd name="connsiteX27" fmla="*/ 565212 w 6525088"/>
              <a:gd name="connsiteY27" fmla="*/ 494191 h 1834719"/>
              <a:gd name="connsiteX28" fmla="*/ 565212 w 6525088"/>
              <a:gd name="connsiteY28" fmla="*/ 526742 h 1834719"/>
              <a:gd name="connsiteX29" fmla="*/ 585926 w 6525088"/>
              <a:gd name="connsiteY29" fmla="*/ 526742 h 1834719"/>
              <a:gd name="connsiteX30" fmla="*/ 585926 w 6525088"/>
              <a:gd name="connsiteY30" fmla="*/ 582967 h 1834719"/>
              <a:gd name="connsiteX31" fmla="*/ 618478 w 6525088"/>
              <a:gd name="connsiteY31" fmla="*/ 582967 h 1834719"/>
              <a:gd name="connsiteX32" fmla="*/ 618478 w 6525088"/>
              <a:gd name="connsiteY32" fmla="*/ 674703 h 1834719"/>
              <a:gd name="connsiteX33" fmla="*/ 651029 w 6525088"/>
              <a:gd name="connsiteY33" fmla="*/ 674703 h 1834719"/>
              <a:gd name="connsiteX34" fmla="*/ 651029 w 6525088"/>
              <a:gd name="connsiteY34" fmla="*/ 736847 h 1834719"/>
              <a:gd name="connsiteX35" fmla="*/ 686540 w 6525088"/>
              <a:gd name="connsiteY35" fmla="*/ 736847 h 1834719"/>
              <a:gd name="connsiteX36" fmla="*/ 686540 w 6525088"/>
              <a:gd name="connsiteY36" fmla="*/ 772358 h 1834719"/>
              <a:gd name="connsiteX37" fmla="*/ 695418 w 6525088"/>
              <a:gd name="connsiteY37" fmla="*/ 772358 h 1834719"/>
              <a:gd name="connsiteX38" fmla="*/ 695418 w 6525088"/>
              <a:gd name="connsiteY38" fmla="*/ 816746 h 1834719"/>
              <a:gd name="connsiteX39" fmla="*/ 787154 w 6525088"/>
              <a:gd name="connsiteY39" fmla="*/ 816746 h 1834719"/>
              <a:gd name="connsiteX40" fmla="*/ 787154 w 6525088"/>
              <a:gd name="connsiteY40" fmla="*/ 849298 h 1834719"/>
              <a:gd name="connsiteX41" fmla="*/ 804909 w 6525088"/>
              <a:gd name="connsiteY41" fmla="*/ 849298 h 1834719"/>
              <a:gd name="connsiteX42" fmla="*/ 804909 w 6525088"/>
              <a:gd name="connsiteY42" fmla="*/ 899604 h 1834719"/>
              <a:gd name="connsiteX43" fmla="*/ 867053 w 6525088"/>
              <a:gd name="connsiteY43" fmla="*/ 899604 h 1834719"/>
              <a:gd name="connsiteX44" fmla="*/ 875930 w 6525088"/>
              <a:gd name="connsiteY44" fmla="*/ 908481 h 1834719"/>
              <a:gd name="connsiteX45" fmla="*/ 917359 w 6525088"/>
              <a:gd name="connsiteY45" fmla="*/ 908481 h 1834719"/>
              <a:gd name="connsiteX46" fmla="*/ 917359 w 6525088"/>
              <a:gd name="connsiteY46" fmla="*/ 926237 h 1834719"/>
              <a:gd name="connsiteX47" fmla="*/ 979503 w 6525088"/>
              <a:gd name="connsiteY47" fmla="*/ 926237 h 1834719"/>
              <a:gd name="connsiteX48" fmla="*/ 979503 w 6525088"/>
              <a:gd name="connsiteY48" fmla="*/ 946952 h 1834719"/>
              <a:gd name="connsiteX49" fmla="*/ 1003177 w 6525088"/>
              <a:gd name="connsiteY49" fmla="*/ 946952 h 1834719"/>
              <a:gd name="connsiteX50" fmla="*/ 1003177 w 6525088"/>
              <a:gd name="connsiteY50" fmla="*/ 985422 h 1834719"/>
              <a:gd name="connsiteX51" fmla="*/ 1026851 w 6525088"/>
              <a:gd name="connsiteY51" fmla="*/ 985422 h 1834719"/>
              <a:gd name="connsiteX52" fmla="*/ 1026851 w 6525088"/>
              <a:gd name="connsiteY52" fmla="*/ 985422 h 1834719"/>
              <a:gd name="connsiteX53" fmla="*/ 1026851 w 6525088"/>
              <a:gd name="connsiteY53" fmla="*/ 1006136 h 1834719"/>
              <a:gd name="connsiteX54" fmla="*/ 1026851 w 6525088"/>
              <a:gd name="connsiteY54" fmla="*/ 1032769 h 1834719"/>
              <a:gd name="connsiteX55" fmla="*/ 1074198 w 6525088"/>
              <a:gd name="connsiteY55" fmla="*/ 1032769 h 1834719"/>
              <a:gd name="connsiteX56" fmla="*/ 1074198 w 6525088"/>
              <a:gd name="connsiteY56" fmla="*/ 1047565 h 1834719"/>
              <a:gd name="connsiteX57" fmla="*/ 1198486 w 6525088"/>
              <a:gd name="connsiteY57" fmla="*/ 1047565 h 1834719"/>
              <a:gd name="connsiteX58" fmla="*/ 1198486 w 6525088"/>
              <a:gd name="connsiteY58" fmla="*/ 1109709 h 1834719"/>
              <a:gd name="connsiteX59" fmla="*/ 1260629 w 6525088"/>
              <a:gd name="connsiteY59" fmla="*/ 1109709 h 1834719"/>
              <a:gd name="connsiteX60" fmla="*/ 1260629 w 6525088"/>
              <a:gd name="connsiteY60" fmla="*/ 1133383 h 1834719"/>
              <a:gd name="connsiteX61" fmla="*/ 1272466 w 6525088"/>
              <a:gd name="connsiteY61" fmla="*/ 1133383 h 1834719"/>
              <a:gd name="connsiteX62" fmla="*/ 1272466 w 6525088"/>
              <a:gd name="connsiteY62" fmla="*/ 1160016 h 1834719"/>
              <a:gd name="connsiteX63" fmla="*/ 1302058 w 6525088"/>
              <a:gd name="connsiteY63" fmla="*/ 1160016 h 1834719"/>
              <a:gd name="connsiteX64" fmla="*/ 1302058 w 6525088"/>
              <a:gd name="connsiteY64" fmla="*/ 1177771 h 1834719"/>
              <a:gd name="connsiteX65" fmla="*/ 1479612 w 6525088"/>
              <a:gd name="connsiteY65" fmla="*/ 1177771 h 1834719"/>
              <a:gd name="connsiteX66" fmla="*/ 1479612 w 6525088"/>
              <a:gd name="connsiteY66" fmla="*/ 1216241 h 1834719"/>
              <a:gd name="connsiteX67" fmla="*/ 1503286 w 6525088"/>
              <a:gd name="connsiteY67" fmla="*/ 1216241 h 1834719"/>
              <a:gd name="connsiteX68" fmla="*/ 1503286 w 6525088"/>
              <a:gd name="connsiteY68" fmla="*/ 1236956 h 1834719"/>
              <a:gd name="connsiteX69" fmla="*/ 1606858 w 6525088"/>
              <a:gd name="connsiteY69" fmla="*/ 1236956 h 1834719"/>
              <a:gd name="connsiteX70" fmla="*/ 1606858 w 6525088"/>
              <a:gd name="connsiteY70" fmla="*/ 1254711 h 1834719"/>
              <a:gd name="connsiteX71" fmla="*/ 1639410 w 6525088"/>
              <a:gd name="connsiteY71" fmla="*/ 1254711 h 1834719"/>
              <a:gd name="connsiteX72" fmla="*/ 1645328 w 6525088"/>
              <a:gd name="connsiteY72" fmla="*/ 1260629 h 1834719"/>
              <a:gd name="connsiteX73" fmla="*/ 1766656 w 6525088"/>
              <a:gd name="connsiteY73" fmla="*/ 1260629 h 1834719"/>
              <a:gd name="connsiteX74" fmla="*/ 1766656 w 6525088"/>
              <a:gd name="connsiteY74" fmla="*/ 1322773 h 1834719"/>
              <a:gd name="connsiteX75" fmla="*/ 1787371 w 6525088"/>
              <a:gd name="connsiteY75" fmla="*/ 1322773 h 1834719"/>
              <a:gd name="connsiteX76" fmla="*/ 1787371 w 6525088"/>
              <a:gd name="connsiteY76" fmla="*/ 1337569 h 1834719"/>
              <a:gd name="connsiteX77" fmla="*/ 1814004 w 6525088"/>
              <a:gd name="connsiteY77" fmla="*/ 1337569 h 1834719"/>
              <a:gd name="connsiteX78" fmla="*/ 1814004 w 6525088"/>
              <a:gd name="connsiteY78" fmla="*/ 1373080 h 1834719"/>
              <a:gd name="connsiteX79" fmla="*/ 1988598 w 6525088"/>
              <a:gd name="connsiteY79" fmla="*/ 1373080 h 1834719"/>
              <a:gd name="connsiteX80" fmla="*/ 1988598 w 6525088"/>
              <a:gd name="connsiteY80" fmla="*/ 1393795 h 1834719"/>
              <a:gd name="connsiteX81" fmla="*/ 2018190 w 6525088"/>
              <a:gd name="connsiteY81" fmla="*/ 1393795 h 1834719"/>
              <a:gd name="connsiteX82" fmla="*/ 2018190 w 6525088"/>
              <a:gd name="connsiteY82" fmla="*/ 1414509 h 1834719"/>
              <a:gd name="connsiteX83" fmla="*/ 2101049 w 6525088"/>
              <a:gd name="connsiteY83" fmla="*/ 1414509 h 1834719"/>
              <a:gd name="connsiteX84" fmla="*/ 2101049 w 6525088"/>
              <a:gd name="connsiteY84" fmla="*/ 1447061 h 1834719"/>
              <a:gd name="connsiteX85" fmla="*/ 2234214 w 6525088"/>
              <a:gd name="connsiteY85" fmla="*/ 1447061 h 1834719"/>
              <a:gd name="connsiteX86" fmla="*/ 2234214 w 6525088"/>
              <a:gd name="connsiteY86" fmla="*/ 1458898 h 1834719"/>
              <a:gd name="connsiteX87" fmla="*/ 2388093 w 6525088"/>
              <a:gd name="connsiteY87" fmla="*/ 1458898 h 1834719"/>
              <a:gd name="connsiteX88" fmla="*/ 2388093 w 6525088"/>
              <a:gd name="connsiteY88" fmla="*/ 1500327 h 1834719"/>
              <a:gd name="connsiteX89" fmla="*/ 2553810 w 6525088"/>
              <a:gd name="connsiteY89" fmla="*/ 1500327 h 1834719"/>
              <a:gd name="connsiteX90" fmla="*/ 2553810 w 6525088"/>
              <a:gd name="connsiteY90" fmla="*/ 1515123 h 1834719"/>
              <a:gd name="connsiteX91" fmla="*/ 2678097 w 6525088"/>
              <a:gd name="connsiteY91" fmla="*/ 1515123 h 1834719"/>
              <a:gd name="connsiteX92" fmla="*/ 2678097 w 6525088"/>
              <a:gd name="connsiteY92" fmla="*/ 1541756 h 1834719"/>
              <a:gd name="connsiteX93" fmla="*/ 2678097 w 6525088"/>
              <a:gd name="connsiteY93" fmla="*/ 1541756 h 1834719"/>
              <a:gd name="connsiteX94" fmla="*/ 2701771 w 6525088"/>
              <a:gd name="connsiteY94" fmla="*/ 1541756 h 1834719"/>
              <a:gd name="connsiteX95" fmla="*/ 2710649 w 6525088"/>
              <a:gd name="connsiteY95" fmla="*/ 1556552 h 1834719"/>
              <a:gd name="connsiteX96" fmla="*/ 2802385 w 6525088"/>
              <a:gd name="connsiteY96" fmla="*/ 1556552 h 1834719"/>
              <a:gd name="connsiteX97" fmla="*/ 2802385 w 6525088"/>
              <a:gd name="connsiteY97" fmla="*/ 1571348 h 1834719"/>
              <a:gd name="connsiteX98" fmla="*/ 3018408 w 6525088"/>
              <a:gd name="connsiteY98" fmla="*/ 1571348 h 1834719"/>
              <a:gd name="connsiteX99" fmla="*/ 3018408 w 6525088"/>
              <a:gd name="connsiteY99" fmla="*/ 1580226 h 1834719"/>
              <a:gd name="connsiteX100" fmla="*/ 3207798 w 6525088"/>
              <a:gd name="connsiteY100" fmla="*/ 1580226 h 1834719"/>
              <a:gd name="connsiteX101" fmla="*/ 3207798 w 6525088"/>
              <a:gd name="connsiteY101" fmla="*/ 1603899 h 1834719"/>
              <a:gd name="connsiteX102" fmla="*/ 3409025 w 6525088"/>
              <a:gd name="connsiteY102" fmla="*/ 1603899 h 1834719"/>
              <a:gd name="connsiteX103" fmla="*/ 3409025 w 6525088"/>
              <a:gd name="connsiteY103" fmla="*/ 1612777 h 1834719"/>
              <a:gd name="connsiteX104" fmla="*/ 3710866 w 6525088"/>
              <a:gd name="connsiteY104" fmla="*/ 1612777 h 1834719"/>
              <a:gd name="connsiteX105" fmla="*/ 3710866 w 6525088"/>
              <a:gd name="connsiteY105" fmla="*/ 1639410 h 1834719"/>
              <a:gd name="connsiteX106" fmla="*/ 3944645 w 6525088"/>
              <a:gd name="connsiteY106" fmla="*/ 1639410 h 1834719"/>
              <a:gd name="connsiteX107" fmla="*/ 3953523 w 6525088"/>
              <a:gd name="connsiteY107" fmla="*/ 1648288 h 1834719"/>
              <a:gd name="connsiteX108" fmla="*/ 4018625 w 6525088"/>
              <a:gd name="connsiteY108" fmla="*/ 1648288 h 1834719"/>
              <a:gd name="connsiteX109" fmla="*/ 4018625 w 6525088"/>
              <a:gd name="connsiteY109" fmla="*/ 1666043 h 1834719"/>
              <a:gd name="connsiteX110" fmla="*/ 4057095 w 6525088"/>
              <a:gd name="connsiteY110" fmla="*/ 1666043 h 1834719"/>
              <a:gd name="connsiteX111" fmla="*/ 4057095 w 6525088"/>
              <a:gd name="connsiteY111" fmla="*/ 1674921 h 1834719"/>
              <a:gd name="connsiteX112" fmla="*/ 4154750 w 6525088"/>
              <a:gd name="connsiteY112" fmla="*/ 1674921 h 1834719"/>
              <a:gd name="connsiteX113" fmla="*/ 4154750 w 6525088"/>
              <a:gd name="connsiteY113" fmla="*/ 1689717 h 1834719"/>
              <a:gd name="connsiteX114" fmla="*/ 4196179 w 6525088"/>
              <a:gd name="connsiteY114" fmla="*/ 1689717 h 1834719"/>
              <a:gd name="connsiteX115" fmla="*/ 4196179 w 6525088"/>
              <a:gd name="connsiteY115" fmla="*/ 1695635 h 1834719"/>
              <a:gd name="connsiteX116" fmla="*/ 4243526 w 6525088"/>
              <a:gd name="connsiteY116" fmla="*/ 1710431 h 1834719"/>
              <a:gd name="connsiteX117" fmla="*/ 4424039 w 6525088"/>
              <a:gd name="connsiteY117" fmla="*/ 1710431 h 1834719"/>
              <a:gd name="connsiteX118" fmla="*/ 4438835 w 6525088"/>
              <a:gd name="connsiteY118" fmla="*/ 1710431 h 1834719"/>
              <a:gd name="connsiteX119" fmla="*/ 4746594 w 6525088"/>
              <a:gd name="connsiteY119" fmla="*/ 1710431 h 1834719"/>
              <a:gd name="connsiteX120" fmla="*/ 4746594 w 6525088"/>
              <a:gd name="connsiteY120" fmla="*/ 1710431 h 1834719"/>
              <a:gd name="connsiteX121" fmla="*/ 4746594 w 6525088"/>
              <a:gd name="connsiteY121" fmla="*/ 1737064 h 1834719"/>
              <a:gd name="connsiteX122" fmla="*/ 4876800 w 6525088"/>
              <a:gd name="connsiteY122" fmla="*/ 1737064 h 1834719"/>
              <a:gd name="connsiteX123" fmla="*/ 4894555 w 6525088"/>
              <a:gd name="connsiteY123" fmla="*/ 1737064 h 1834719"/>
              <a:gd name="connsiteX124" fmla="*/ 5137212 w 6525088"/>
              <a:gd name="connsiteY124" fmla="*/ 1737064 h 1834719"/>
              <a:gd name="connsiteX125" fmla="*/ 5137212 w 6525088"/>
              <a:gd name="connsiteY125" fmla="*/ 1763698 h 1834719"/>
              <a:gd name="connsiteX126" fmla="*/ 5474563 w 6525088"/>
              <a:gd name="connsiteY126" fmla="*/ 1763698 h 1834719"/>
              <a:gd name="connsiteX127" fmla="*/ 5474563 w 6525088"/>
              <a:gd name="connsiteY127" fmla="*/ 1784412 h 1834719"/>
              <a:gd name="connsiteX128" fmla="*/ 5983550 w 6525088"/>
              <a:gd name="connsiteY128" fmla="*/ 1784412 h 1834719"/>
              <a:gd name="connsiteX129" fmla="*/ 5983550 w 6525088"/>
              <a:gd name="connsiteY129" fmla="*/ 1834719 h 1834719"/>
              <a:gd name="connsiteX130" fmla="*/ 6525088 w 6525088"/>
              <a:gd name="connsiteY130" fmla="*/ 1834719 h 1834719"/>
              <a:gd name="connsiteX0" fmla="*/ 0 w 6525088"/>
              <a:gd name="connsiteY0" fmla="*/ 0 h 1834719"/>
              <a:gd name="connsiteX1" fmla="*/ 71021 w 6525088"/>
              <a:gd name="connsiteY1" fmla="*/ 0 h 1834719"/>
              <a:gd name="connsiteX2" fmla="*/ 71021 w 6525088"/>
              <a:gd name="connsiteY2" fmla="*/ 26633 h 1834719"/>
              <a:gd name="connsiteX3" fmla="*/ 124288 w 6525088"/>
              <a:gd name="connsiteY3" fmla="*/ 26633 h 1834719"/>
              <a:gd name="connsiteX4" fmla="*/ 124288 w 6525088"/>
              <a:gd name="connsiteY4" fmla="*/ 50307 h 1834719"/>
              <a:gd name="connsiteX5" fmla="*/ 168676 w 6525088"/>
              <a:gd name="connsiteY5" fmla="*/ 50307 h 1834719"/>
              <a:gd name="connsiteX6" fmla="*/ 168676 w 6525088"/>
              <a:gd name="connsiteY6" fmla="*/ 88777 h 1834719"/>
              <a:gd name="connsiteX7" fmla="*/ 233779 w 6525088"/>
              <a:gd name="connsiteY7" fmla="*/ 88777 h 1834719"/>
              <a:gd name="connsiteX8" fmla="*/ 233779 w 6525088"/>
              <a:gd name="connsiteY8" fmla="*/ 112451 h 1834719"/>
              <a:gd name="connsiteX9" fmla="*/ 269289 w 6525088"/>
              <a:gd name="connsiteY9" fmla="*/ 112451 h 1834719"/>
              <a:gd name="connsiteX10" fmla="*/ 269289 w 6525088"/>
              <a:gd name="connsiteY10" fmla="*/ 133165 h 1834719"/>
              <a:gd name="connsiteX11" fmla="*/ 331433 w 6525088"/>
              <a:gd name="connsiteY11" fmla="*/ 133165 h 1834719"/>
              <a:gd name="connsiteX12" fmla="*/ 331433 w 6525088"/>
              <a:gd name="connsiteY12" fmla="*/ 147962 h 1834719"/>
              <a:gd name="connsiteX13" fmla="*/ 366944 w 6525088"/>
              <a:gd name="connsiteY13" fmla="*/ 147962 h 1834719"/>
              <a:gd name="connsiteX14" fmla="*/ 366944 w 6525088"/>
              <a:gd name="connsiteY14" fmla="*/ 180513 h 1834719"/>
              <a:gd name="connsiteX15" fmla="*/ 402455 w 6525088"/>
              <a:gd name="connsiteY15" fmla="*/ 180513 h 1834719"/>
              <a:gd name="connsiteX16" fmla="*/ 402455 w 6525088"/>
              <a:gd name="connsiteY16" fmla="*/ 248575 h 1834719"/>
              <a:gd name="connsiteX17" fmla="*/ 414291 w 6525088"/>
              <a:gd name="connsiteY17" fmla="*/ 248575 h 1834719"/>
              <a:gd name="connsiteX18" fmla="*/ 414291 w 6525088"/>
              <a:gd name="connsiteY18" fmla="*/ 337352 h 1834719"/>
              <a:gd name="connsiteX19" fmla="*/ 426128 w 6525088"/>
              <a:gd name="connsiteY19" fmla="*/ 337352 h 1834719"/>
              <a:gd name="connsiteX20" fmla="*/ 426128 w 6525088"/>
              <a:gd name="connsiteY20" fmla="*/ 384699 h 1834719"/>
              <a:gd name="connsiteX21" fmla="*/ 446843 w 6525088"/>
              <a:gd name="connsiteY21" fmla="*/ 384699 h 1834719"/>
              <a:gd name="connsiteX22" fmla="*/ 446843 w 6525088"/>
              <a:gd name="connsiteY22" fmla="*/ 396536 h 1834719"/>
              <a:gd name="connsiteX23" fmla="*/ 482354 w 6525088"/>
              <a:gd name="connsiteY23" fmla="*/ 396536 h 1834719"/>
              <a:gd name="connsiteX24" fmla="*/ 482354 w 6525088"/>
              <a:gd name="connsiteY24" fmla="*/ 423169 h 1834719"/>
              <a:gd name="connsiteX25" fmla="*/ 526742 w 6525088"/>
              <a:gd name="connsiteY25" fmla="*/ 423169 h 1834719"/>
              <a:gd name="connsiteX26" fmla="*/ 526742 w 6525088"/>
              <a:gd name="connsiteY26" fmla="*/ 494191 h 1834719"/>
              <a:gd name="connsiteX27" fmla="*/ 565212 w 6525088"/>
              <a:gd name="connsiteY27" fmla="*/ 494191 h 1834719"/>
              <a:gd name="connsiteX28" fmla="*/ 565212 w 6525088"/>
              <a:gd name="connsiteY28" fmla="*/ 526742 h 1834719"/>
              <a:gd name="connsiteX29" fmla="*/ 585926 w 6525088"/>
              <a:gd name="connsiteY29" fmla="*/ 526742 h 1834719"/>
              <a:gd name="connsiteX30" fmla="*/ 585926 w 6525088"/>
              <a:gd name="connsiteY30" fmla="*/ 582967 h 1834719"/>
              <a:gd name="connsiteX31" fmla="*/ 618478 w 6525088"/>
              <a:gd name="connsiteY31" fmla="*/ 582967 h 1834719"/>
              <a:gd name="connsiteX32" fmla="*/ 618478 w 6525088"/>
              <a:gd name="connsiteY32" fmla="*/ 674703 h 1834719"/>
              <a:gd name="connsiteX33" fmla="*/ 651029 w 6525088"/>
              <a:gd name="connsiteY33" fmla="*/ 674703 h 1834719"/>
              <a:gd name="connsiteX34" fmla="*/ 651029 w 6525088"/>
              <a:gd name="connsiteY34" fmla="*/ 736847 h 1834719"/>
              <a:gd name="connsiteX35" fmla="*/ 686540 w 6525088"/>
              <a:gd name="connsiteY35" fmla="*/ 736847 h 1834719"/>
              <a:gd name="connsiteX36" fmla="*/ 686540 w 6525088"/>
              <a:gd name="connsiteY36" fmla="*/ 772358 h 1834719"/>
              <a:gd name="connsiteX37" fmla="*/ 695418 w 6525088"/>
              <a:gd name="connsiteY37" fmla="*/ 772358 h 1834719"/>
              <a:gd name="connsiteX38" fmla="*/ 695418 w 6525088"/>
              <a:gd name="connsiteY38" fmla="*/ 816746 h 1834719"/>
              <a:gd name="connsiteX39" fmla="*/ 787154 w 6525088"/>
              <a:gd name="connsiteY39" fmla="*/ 816746 h 1834719"/>
              <a:gd name="connsiteX40" fmla="*/ 787154 w 6525088"/>
              <a:gd name="connsiteY40" fmla="*/ 849298 h 1834719"/>
              <a:gd name="connsiteX41" fmla="*/ 804909 w 6525088"/>
              <a:gd name="connsiteY41" fmla="*/ 849298 h 1834719"/>
              <a:gd name="connsiteX42" fmla="*/ 804909 w 6525088"/>
              <a:gd name="connsiteY42" fmla="*/ 899604 h 1834719"/>
              <a:gd name="connsiteX43" fmla="*/ 867053 w 6525088"/>
              <a:gd name="connsiteY43" fmla="*/ 899604 h 1834719"/>
              <a:gd name="connsiteX44" fmla="*/ 875930 w 6525088"/>
              <a:gd name="connsiteY44" fmla="*/ 908481 h 1834719"/>
              <a:gd name="connsiteX45" fmla="*/ 917359 w 6525088"/>
              <a:gd name="connsiteY45" fmla="*/ 908481 h 1834719"/>
              <a:gd name="connsiteX46" fmla="*/ 917359 w 6525088"/>
              <a:gd name="connsiteY46" fmla="*/ 926237 h 1834719"/>
              <a:gd name="connsiteX47" fmla="*/ 979503 w 6525088"/>
              <a:gd name="connsiteY47" fmla="*/ 926237 h 1834719"/>
              <a:gd name="connsiteX48" fmla="*/ 979503 w 6525088"/>
              <a:gd name="connsiteY48" fmla="*/ 946952 h 1834719"/>
              <a:gd name="connsiteX49" fmla="*/ 1003177 w 6525088"/>
              <a:gd name="connsiteY49" fmla="*/ 946952 h 1834719"/>
              <a:gd name="connsiteX50" fmla="*/ 1003177 w 6525088"/>
              <a:gd name="connsiteY50" fmla="*/ 985422 h 1834719"/>
              <a:gd name="connsiteX51" fmla="*/ 1026851 w 6525088"/>
              <a:gd name="connsiteY51" fmla="*/ 985422 h 1834719"/>
              <a:gd name="connsiteX52" fmla="*/ 1026851 w 6525088"/>
              <a:gd name="connsiteY52" fmla="*/ 985422 h 1834719"/>
              <a:gd name="connsiteX53" fmla="*/ 1026851 w 6525088"/>
              <a:gd name="connsiteY53" fmla="*/ 1006136 h 1834719"/>
              <a:gd name="connsiteX54" fmla="*/ 1026851 w 6525088"/>
              <a:gd name="connsiteY54" fmla="*/ 1032769 h 1834719"/>
              <a:gd name="connsiteX55" fmla="*/ 1074198 w 6525088"/>
              <a:gd name="connsiteY55" fmla="*/ 1032769 h 1834719"/>
              <a:gd name="connsiteX56" fmla="*/ 1074198 w 6525088"/>
              <a:gd name="connsiteY56" fmla="*/ 1047565 h 1834719"/>
              <a:gd name="connsiteX57" fmla="*/ 1198486 w 6525088"/>
              <a:gd name="connsiteY57" fmla="*/ 1047565 h 1834719"/>
              <a:gd name="connsiteX58" fmla="*/ 1198486 w 6525088"/>
              <a:gd name="connsiteY58" fmla="*/ 1109709 h 1834719"/>
              <a:gd name="connsiteX59" fmla="*/ 1260629 w 6525088"/>
              <a:gd name="connsiteY59" fmla="*/ 1109709 h 1834719"/>
              <a:gd name="connsiteX60" fmla="*/ 1260629 w 6525088"/>
              <a:gd name="connsiteY60" fmla="*/ 1133383 h 1834719"/>
              <a:gd name="connsiteX61" fmla="*/ 1272466 w 6525088"/>
              <a:gd name="connsiteY61" fmla="*/ 1133383 h 1834719"/>
              <a:gd name="connsiteX62" fmla="*/ 1272466 w 6525088"/>
              <a:gd name="connsiteY62" fmla="*/ 1160016 h 1834719"/>
              <a:gd name="connsiteX63" fmla="*/ 1302058 w 6525088"/>
              <a:gd name="connsiteY63" fmla="*/ 1160016 h 1834719"/>
              <a:gd name="connsiteX64" fmla="*/ 1302058 w 6525088"/>
              <a:gd name="connsiteY64" fmla="*/ 1177771 h 1834719"/>
              <a:gd name="connsiteX65" fmla="*/ 1479612 w 6525088"/>
              <a:gd name="connsiteY65" fmla="*/ 1177771 h 1834719"/>
              <a:gd name="connsiteX66" fmla="*/ 1479612 w 6525088"/>
              <a:gd name="connsiteY66" fmla="*/ 1216241 h 1834719"/>
              <a:gd name="connsiteX67" fmla="*/ 1503286 w 6525088"/>
              <a:gd name="connsiteY67" fmla="*/ 1216241 h 1834719"/>
              <a:gd name="connsiteX68" fmla="*/ 1503286 w 6525088"/>
              <a:gd name="connsiteY68" fmla="*/ 1236956 h 1834719"/>
              <a:gd name="connsiteX69" fmla="*/ 1606858 w 6525088"/>
              <a:gd name="connsiteY69" fmla="*/ 1236956 h 1834719"/>
              <a:gd name="connsiteX70" fmla="*/ 1606858 w 6525088"/>
              <a:gd name="connsiteY70" fmla="*/ 1254711 h 1834719"/>
              <a:gd name="connsiteX71" fmla="*/ 1639410 w 6525088"/>
              <a:gd name="connsiteY71" fmla="*/ 1254711 h 1834719"/>
              <a:gd name="connsiteX72" fmla="*/ 1645328 w 6525088"/>
              <a:gd name="connsiteY72" fmla="*/ 1260629 h 1834719"/>
              <a:gd name="connsiteX73" fmla="*/ 1766656 w 6525088"/>
              <a:gd name="connsiteY73" fmla="*/ 1260629 h 1834719"/>
              <a:gd name="connsiteX74" fmla="*/ 1766656 w 6525088"/>
              <a:gd name="connsiteY74" fmla="*/ 1322773 h 1834719"/>
              <a:gd name="connsiteX75" fmla="*/ 1787371 w 6525088"/>
              <a:gd name="connsiteY75" fmla="*/ 1322773 h 1834719"/>
              <a:gd name="connsiteX76" fmla="*/ 1787371 w 6525088"/>
              <a:gd name="connsiteY76" fmla="*/ 1337569 h 1834719"/>
              <a:gd name="connsiteX77" fmla="*/ 1814004 w 6525088"/>
              <a:gd name="connsiteY77" fmla="*/ 1337569 h 1834719"/>
              <a:gd name="connsiteX78" fmla="*/ 1814004 w 6525088"/>
              <a:gd name="connsiteY78" fmla="*/ 1373080 h 1834719"/>
              <a:gd name="connsiteX79" fmla="*/ 1988598 w 6525088"/>
              <a:gd name="connsiteY79" fmla="*/ 1373080 h 1834719"/>
              <a:gd name="connsiteX80" fmla="*/ 1988598 w 6525088"/>
              <a:gd name="connsiteY80" fmla="*/ 1393795 h 1834719"/>
              <a:gd name="connsiteX81" fmla="*/ 2018190 w 6525088"/>
              <a:gd name="connsiteY81" fmla="*/ 1393795 h 1834719"/>
              <a:gd name="connsiteX82" fmla="*/ 2018190 w 6525088"/>
              <a:gd name="connsiteY82" fmla="*/ 1414509 h 1834719"/>
              <a:gd name="connsiteX83" fmla="*/ 2101049 w 6525088"/>
              <a:gd name="connsiteY83" fmla="*/ 1414509 h 1834719"/>
              <a:gd name="connsiteX84" fmla="*/ 2101049 w 6525088"/>
              <a:gd name="connsiteY84" fmla="*/ 1447061 h 1834719"/>
              <a:gd name="connsiteX85" fmla="*/ 2234214 w 6525088"/>
              <a:gd name="connsiteY85" fmla="*/ 1447061 h 1834719"/>
              <a:gd name="connsiteX86" fmla="*/ 2234214 w 6525088"/>
              <a:gd name="connsiteY86" fmla="*/ 1458898 h 1834719"/>
              <a:gd name="connsiteX87" fmla="*/ 2388093 w 6525088"/>
              <a:gd name="connsiteY87" fmla="*/ 1458898 h 1834719"/>
              <a:gd name="connsiteX88" fmla="*/ 2388093 w 6525088"/>
              <a:gd name="connsiteY88" fmla="*/ 1500327 h 1834719"/>
              <a:gd name="connsiteX89" fmla="*/ 2553810 w 6525088"/>
              <a:gd name="connsiteY89" fmla="*/ 1500327 h 1834719"/>
              <a:gd name="connsiteX90" fmla="*/ 2553810 w 6525088"/>
              <a:gd name="connsiteY90" fmla="*/ 1515123 h 1834719"/>
              <a:gd name="connsiteX91" fmla="*/ 2678097 w 6525088"/>
              <a:gd name="connsiteY91" fmla="*/ 1515123 h 1834719"/>
              <a:gd name="connsiteX92" fmla="*/ 2678097 w 6525088"/>
              <a:gd name="connsiteY92" fmla="*/ 1541756 h 1834719"/>
              <a:gd name="connsiteX93" fmla="*/ 2678097 w 6525088"/>
              <a:gd name="connsiteY93" fmla="*/ 1541756 h 1834719"/>
              <a:gd name="connsiteX94" fmla="*/ 2701771 w 6525088"/>
              <a:gd name="connsiteY94" fmla="*/ 1541756 h 1834719"/>
              <a:gd name="connsiteX95" fmla="*/ 2704730 w 6525088"/>
              <a:gd name="connsiteY95" fmla="*/ 1556552 h 1834719"/>
              <a:gd name="connsiteX96" fmla="*/ 2802385 w 6525088"/>
              <a:gd name="connsiteY96" fmla="*/ 1556552 h 1834719"/>
              <a:gd name="connsiteX97" fmla="*/ 2802385 w 6525088"/>
              <a:gd name="connsiteY97" fmla="*/ 1571348 h 1834719"/>
              <a:gd name="connsiteX98" fmla="*/ 3018408 w 6525088"/>
              <a:gd name="connsiteY98" fmla="*/ 1571348 h 1834719"/>
              <a:gd name="connsiteX99" fmla="*/ 3018408 w 6525088"/>
              <a:gd name="connsiteY99" fmla="*/ 1580226 h 1834719"/>
              <a:gd name="connsiteX100" fmla="*/ 3207798 w 6525088"/>
              <a:gd name="connsiteY100" fmla="*/ 1580226 h 1834719"/>
              <a:gd name="connsiteX101" fmla="*/ 3207798 w 6525088"/>
              <a:gd name="connsiteY101" fmla="*/ 1603899 h 1834719"/>
              <a:gd name="connsiteX102" fmla="*/ 3409025 w 6525088"/>
              <a:gd name="connsiteY102" fmla="*/ 1603899 h 1834719"/>
              <a:gd name="connsiteX103" fmla="*/ 3409025 w 6525088"/>
              <a:gd name="connsiteY103" fmla="*/ 1612777 h 1834719"/>
              <a:gd name="connsiteX104" fmla="*/ 3710866 w 6525088"/>
              <a:gd name="connsiteY104" fmla="*/ 1612777 h 1834719"/>
              <a:gd name="connsiteX105" fmla="*/ 3710866 w 6525088"/>
              <a:gd name="connsiteY105" fmla="*/ 1639410 h 1834719"/>
              <a:gd name="connsiteX106" fmla="*/ 3944645 w 6525088"/>
              <a:gd name="connsiteY106" fmla="*/ 1639410 h 1834719"/>
              <a:gd name="connsiteX107" fmla="*/ 3953523 w 6525088"/>
              <a:gd name="connsiteY107" fmla="*/ 1648288 h 1834719"/>
              <a:gd name="connsiteX108" fmla="*/ 4018625 w 6525088"/>
              <a:gd name="connsiteY108" fmla="*/ 1648288 h 1834719"/>
              <a:gd name="connsiteX109" fmla="*/ 4018625 w 6525088"/>
              <a:gd name="connsiteY109" fmla="*/ 1666043 h 1834719"/>
              <a:gd name="connsiteX110" fmla="*/ 4057095 w 6525088"/>
              <a:gd name="connsiteY110" fmla="*/ 1666043 h 1834719"/>
              <a:gd name="connsiteX111" fmla="*/ 4057095 w 6525088"/>
              <a:gd name="connsiteY111" fmla="*/ 1674921 h 1834719"/>
              <a:gd name="connsiteX112" fmla="*/ 4154750 w 6525088"/>
              <a:gd name="connsiteY112" fmla="*/ 1674921 h 1834719"/>
              <a:gd name="connsiteX113" fmla="*/ 4154750 w 6525088"/>
              <a:gd name="connsiteY113" fmla="*/ 1689717 h 1834719"/>
              <a:gd name="connsiteX114" fmla="*/ 4196179 w 6525088"/>
              <a:gd name="connsiteY114" fmla="*/ 1689717 h 1834719"/>
              <a:gd name="connsiteX115" fmla="*/ 4196179 w 6525088"/>
              <a:gd name="connsiteY115" fmla="*/ 1695635 h 1834719"/>
              <a:gd name="connsiteX116" fmla="*/ 4243526 w 6525088"/>
              <a:gd name="connsiteY116" fmla="*/ 1710431 h 1834719"/>
              <a:gd name="connsiteX117" fmla="*/ 4424039 w 6525088"/>
              <a:gd name="connsiteY117" fmla="*/ 1710431 h 1834719"/>
              <a:gd name="connsiteX118" fmla="*/ 4438835 w 6525088"/>
              <a:gd name="connsiteY118" fmla="*/ 1710431 h 1834719"/>
              <a:gd name="connsiteX119" fmla="*/ 4746594 w 6525088"/>
              <a:gd name="connsiteY119" fmla="*/ 1710431 h 1834719"/>
              <a:gd name="connsiteX120" fmla="*/ 4746594 w 6525088"/>
              <a:gd name="connsiteY120" fmla="*/ 1710431 h 1834719"/>
              <a:gd name="connsiteX121" fmla="*/ 4746594 w 6525088"/>
              <a:gd name="connsiteY121" fmla="*/ 1737064 h 1834719"/>
              <a:gd name="connsiteX122" fmla="*/ 4876800 w 6525088"/>
              <a:gd name="connsiteY122" fmla="*/ 1737064 h 1834719"/>
              <a:gd name="connsiteX123" fmla="*/ 4894555 w 6525088"/>
              <a:gd name="connsiteY123" fmla="*/ 1737064 h 1834719"/>
              <a:gd name="connsiteX124" fmla="*/ 5137212 w 6525088"/>
              <a:gd name="connsiteY124" fmla="*/ 1737064 h 1834719"/>
              <a:gd name="connsiteX125" fmla="*/ 5137212 w 6525088"/>
              <a:gd name="connsiteY125" fmla="*/ 1763698 h 1834719"/>
              <a:gd name="connsiteX126" fmla="*/ 5474563 w 6525088"/>
              <a:gd name="connsiteY126" fmla="*/ 1763698 h 1834719"/>
              <a:gd name="connsiteX127" fmla="*/ 5474563 w 6525088"/>
              <a:gd name="connsiteY127" fmla="*/ 1784412 h 1834719"/>
              <a:gd name="connsiteX128" fmla="*/ 5983550 w 6525088"/>
              <a:gd name="connsiteY128" fmla="*/ 1784412 h 1834719"/>
              <a:gd name="connsiteX129" fmla="*/ 5983550 w 6525088"/>
              <a:gd name="connsiteY129" fmla="*/ 1834719 h 1834719"/>
              <a:gd name="connsiteX130" fmla="*/ 6525088 w 6525088"/>
              <a:gd name="connsiteY130" fmla="*/ 1834719 h 1834719"/>
              <a:gd name="connsiteX0" fmla="*/ 0 w 6525088"/>
              <a:gd name="connsiteY0" fmla="*/ 0 h 1834719"/>
              <a:gd name="connsiteX1" fmla="*/ 71021 w 6525088"/>
              <a:gd name="connsiteY1" fmla="*/ 0 h 1834719"/>
              <a:gd name="connsiteX2" fmla="*/ 71021 w 6525088"/>
              <a:gd name="connsiteY2" fmla="*/ 26633 h 1834719"/>
              <a:gd name="connsiteX3" fmla="*/ 124288 w 6525088"/>
              <a:gd name="connsiteY3" fmla="*/ 26633 h 1834719"/>
              <a:gd name="connsiteX4" fmla="*/ 124288 w 6525088"/>
              <a:gd name="connsiteY4" fmla="*/ 50307 h 1834719"/>
              <a:gd name="connsiteX5" fmla="*/ 168676 w 6525088"/>
              <a:gd name="connsiteY5" fmla="*/ 50307 h 1834719"/>
              <a:gd name="connsiteX6" fmla="*/ 168676 w 6525088"/>
              <a:gd name="connsiteY6" fmla="*/ 88777 h 1834719"/>
              <a:gd name="connsiteX7" fmla="*/ 233779 w 6525088"/>
              <a:gd name="connsiteY7" fmla="*/ 88777 h 1834719"/>
              <a:gd name="connsiteX8" fmla="*/ 233779 w 6525088"/>
              <a:gd name="connsiteY8" fmla="*/ 112451 h 1834719"/>
              <a:gd name="connsiteX9" fmla="*/ 269289 w 6525088"/>
              <a:gd name="connsiteY9" fmla="*/ 112451 h 1834719"/>
              <a:gd name="connsiteX10" fmla="*/ 269289 w 6525088"/>
              <a:gd name="connsiteY10" fmla="*/ 133165 h 1834719"/>
              <a:gd name="connsiteX11" fmla="*/ 331433 w 6525088"/>
              <a:gd name="connsiteY11" fmla="*/ 133165 h 1834719"/>
              <a:gd name="connsiteX12" fmla="*/ 331433 w 6525088"/>
              <a:gd name="connsiteY12" fmla="*/ 147962 h 1834719"/>
              <a:gd name="connsiteX13" fmla="*/ 366944 w 6525088"/>
              <a:gd name="connsiteY13" fmla="*/ 147962 h 1834719"/>
              <a:gd name="connsiteX14" fmla="*/ 366944 w 6525088"/>
              <a:gd name="connsiteY14" fmla="*/ 180513 h 1834719"/>
              <a:gd name="connsiteX15" fmla="*/ 402455 w 6525088"/>
              <a:gd name="connsiteY15" fmla="*/ 180513 h 1834719"/>
              <a:gd name="connsiteX16" fmla="*/ 402455 w 6525088"/>
              <a:gd name="connsiteY16" fmla="*/ 248575 h 1834719"/>
              <a:gd name="connsiteX17" fmla="*/ 414291 w 6525088"/>
              <a:gd name="connsiteY17" fmla="*/ 248575 h 1834719"/>
              <a:gd name="connsiteX18" fmla="*/ 414291 w 6525088"/>
              <a:gd name="connsiteY18" fmla="*/ 337352 h 1834719"/>
              <a:gd name="connsiteX19" fmla="*/ 426128 w 6525088"/>
              <a:gd name="connsiteY19" fmla="*/ 337352 h 1834719"/>
              <a:gd name="connsiteX20" fmla="*/ 426128 w 6525088"/>
              <a:gd name="connsiteY20" fmla="*/ 384699 h 1834719"/>
              <a:gd name="connsiteX21" fmla="*/ 446843 w 6525088"/>
              <a:gd name="connsiteY21" fmla="*/ 384699 h 1834719"/>
              <a:gd name="connsiteX22" fmla="*/ 446843 w 6525088"/>
              <a:gd name="connsiteY22" fmla="*/ 396536 h 1834719"/>
              <a:gd name="connsiteX23" fmla="*/ 482354 w 6525088"/>
              <a:gd name="connsiteY23" fmla="*/ 396536 h 1834719"/>
              <a:gd name="connsiteX24" fmla="*/ 482354 w 6525088"/>
              <a:gd name="connsiteY24" fmla="*/ 423169 h 1834719"/>
              <a:gd name="connsiteX25" fmla="*/ 526742 w 6525088"/>
              <a:gd name="connsiteY25" fmla="*/ 423169 h 1834719"/>
              <a:gd name="connsiteX26" fmla="*/ 526742 w 6525088"/>
              <a:gd name="connsiteY26" fmla="*/ 494191 h 1834719"/>
              <a:gd name="connsiteX27" fmla="*/ 565212 w 6525088"/>
              <a:gd name="connsiteY27" fmla="*/ 494191 h 1834719"/>
              <a:gd name="connsiteX28" fmla="*/ 565212 w 6525088"/>
              <a:gd name="connsiteY28" fmla="*/ 526742 h 1834719"/>
              <a:gd name="connsiteX29" fmla="*/ 585926 w 6525088"/>
              <a:gd name="connsiteY29" fmla="*/ 526742 h 1834719"/>
              <a:gd name="connsiteX30" fmla="*/ 585926 w 6525088"/>
              <a:gd name="connsiteY30" fmla="*/ 582967 h 1834719"/>
              <a:gd name="connsiteX31" fmla="*/ 618478 w 6525088"/>
              <a:gd name="connsiteY31" fmla="*/ 582967 h 1834719"/>
              <a:gd name="connsiteX32" fmla="*/ 618478 w 6525088"/>
              <a:gd name="connsiteY32" fmla="*/ 674703 h 1834719"/>
              <a:gd name="connsiteX33" fmla="*/ 651029 w 6525088"/>
              <a:gd name="connsiteY33" fmla="*/ 674703 h 1834719"/>
              <a:gd name="connsiteX34" fmla="*/ 651029 w 6525088"/>
              <a:gd name="connsiteY34" fmla="*/ 736847 h 1834719"/>
              <a:gd name="connsiteX35" fmla="*/ 686540 w 6525088"/>
              <a:gd name="connsiteY35" fmla="*/ 736847 h 1834719"/>
              <a:gd name="connsiteX36" fmla="*/ 686540 w 6525088"/>
              <a:gd name="connsiteY36" fmla="*/ 772358 h 1834719"/>
              <a:gd name="connsiteX37" fmla="*/ 695418 w 6525088"/>
              <a:gd name="connsiteY37" fmla="*/ 772358 h 1834719"/>
              <a:gd name="connsiteX38" fmla="*/ 695418 w 6525088"/>
              <a:gd name="connsiteY38" fmla="*/ 816746 h 1834719"/>
              <a:gd name="connsiteX39" fmla="*/ 787154 w 6525088"/>
              <a:gd name="connsiteY39" fmla="*/ 816746 h 1834719"/>
              <a:gd name="connsiteX40" fmla="*/ 787154 w 6525088"/>
              <a:gd name="connsiteY40" fmla="*/ 849298 h 1834719"/>
              <a:gd name="connsiteX41" fmla="*/ 804909 w 6525088"/>
              <a:gd name="connsiteY41" fmla="*/ 849298 h 1834719"/>
              <a:gd name="connsiteX42" fmla="*/ 804909 w 6525088"/>
              <a:gd name="connsiteY42" fmla="*/ 899604 h 1834719"/>
              <a:gd name="connsiteX43" fmla="*/ 867053 w 6525088"/>
              <a:gd name="connsiteY43" fmla="*/ 899604 h 1834719"/>
              <a:gd name="connsiteX44" fmla="*/ 875930 w 6525088"/>
              <a:gd name="connsiteY44" fmla="*/ 908481 h 1834719"/>
              <a:gd name="connsiteX45" fmla="*/ 917359 w 6525088"/>
              <a:gd name="connsiteY45" fmla="*/ 908481 h 1834719"/>
              <a:gd name="connsiteX46" fmla="*/ 917359 w 6525088"/>
              <a:gd name="connsiteY46" fmla="*/ 926237 h 1834719"/>
              <a:gd name="connsiteX47" fmla="*/ 979503 w 6525088"/>
              <a:gd name="connsiteY47" fmla="*/ 926237 h 1834719"/>
              <a:gd name="connsiteX48" fmla="*/ 979503 w 6525088"/>
              <a:gd name="connsiteY48" fmla="*/ 946952 h 1834719"/>
              <a:gd name="connsiteX49" fmla="*/ 1003177 w 6525088"/>
              <a:gd name="connsiteY49" fmla="*/ 946952 h 1834719"/>
              <a:gd name="connsiteX50" fmla="*/ 1003177 w 6525088"/>
              <a:gd name="connsiteY50" fmla="*/ 985422 h 1834719"/>
              <a:gd name="connsiteX51" fmla="*/ 1026851 w 6525088"/>
              <a:gd name="connsiteY51" fmla="*/ 985422 h 1834719"/>
              <a:gd name="connsiteX52" fmla="*/ 1026851 w 6525088"/>
              <a:gd name="connsiteY52" fmla="*/ 985422 h 1834719"/>
              <a:gd name="connsiteX53" fmla="*/ 1026851 w 6525088"/>
              <a:gd name="connsiteY53" fmla="*/ 1006136 h 1834719"/>
              <a:gd name="connsiteX54" fmla="*/ 1026851 w 6525088"/>
              <a:gd name="connsiteY54" fmla="*/ 1032769 h 1834719"/>
              <a:gd name="connsiteX55" fmla="*/ 1074198 w 6525088"/>
              <a:gd name="connsiteY55" fmla="*/ 1032769 h 1834719"/>
              <a:gd name="connsiteX56" fmla="*/ 1074198 w 6525088"/>
              <a:gd name="connsiteY56" fmla="*/ 1047565 h 1834719"/>
              <a:gd name="connsiteX57" fmla="*/ 1198486 w 6525088"/>
              <a:gd name="connsiteY57" fmla="*/ 1047565 h 1834719"/>
              <a:gd name="connsiteX58" fmla="*/ 1198486 w 6525088"/>
              <a:gd name="connsiteY58" fmla="*/ 1109709 h 1834719"/>
              <a:gd name="connsiteX59" fmla="*/ 1260629 w 6525088"/>
              <a:gd name="connsiteY59" fmla="*/ 1109709 h 1834719"/>
              <a:gd name="connsiteX60" fmla="*/ 1260629 w 6525088"/>
              <a:gd name="connsiteY60" fmla="*/ 1133383 h 1834719"/>
              <a:gd name="connsiteX61" fmla="*/ 1272466 w 6525088"/>
              <a:gd name="connsiteY61" fmla="*/ 1133383 h 1834719"/>
              <a:gd name="connsiteX62" fmla="*/ 1272466 w 6525088"/>
              <a:gd name="connsiteY62" fmla="*/ 1160016 h 1834719"/>
              <a:gd name="connsiteX63" fmla="*/ 1302058 w 6525088"/>
              <a:gd name="connsiteY63" fmla="*/ 1160016 h 1834719"/>
              <a:gd name="connsiteX64" fmla="*/ 1302058 w 6525088"/>
              <a:gd name="connsiteY64" fmla="*/ 1177771 h 1834719"/>
              <a:gd name="connsiteX65" fmla="*/ 1479612 w 6525088"/>
              <a:gd name="connsiteY65" fmla="*/ 1177771 h 1834719"/>
              <a:gd name="connsiteX66" fmla="*/ 1479612 w 6525088"/>
              <a:gd name="connsiteY66" fmla="*/ 1216241 h 1834719"/>
              <a:gd name="connsiteX67" fmla="*/ 1503286 w 6525088"/>
              <a:gd name="connsiteY67" fmla="*/ 1216241 h 1834719"/>
              <a:gd name="connsiteX68" fmla="*/ 1503286 w 6525088"/>
              <a:gd name="connsiteY68" fmla="*/ 1236956 h 1834719"/>
              <a:gd name="connsiteX69" fmla="*/ 1606858 w 6525088"/>
              <a:gd name="connsiteY69" fmla="*/ 1236956 h 1834719"/>
              <a:gd name="connsiteX70" fmla="*/ 1606858 w 6525088"/>
              <a:gd name="connsiteY70" fmla="*/ 1254711 h 1834719"/>
              <a:gd name="connsiteX71" fmla="*/ 1639410 w 6525088"/>
              <a:gd name="connsiteY71" fmla="*/ 1254711 h 1834719"/>
              <a:gd name="connsiteX72" fmla="*/ 1645328 w 6525088"/>
              <a:gd name="connsiteY72" fmla="*/ 1260629 h 1834719"/>
              <a:gd name="connsiteX73" fmla="*/ 1766656 w 6525088"/>
              <a:gd name="connsiteY73" fmla="*/ 1260629 h 1834719"/>
              <a:gd name="connsiteX74" fmla="*/ 1766656 w 6525088"/>
              <a:gd name="connsiteY74" fmla="*/ 1322773 h 1834719"/>
              <a:gd name="connsiteX75" fmla="*/ 1787371 w 6525088"/>
              <a:gd name="connsiteY75" fmla="*/ 1322773 h 1834719"/>
              <a:gd name="connsiteX76" fmla="*/ 1787371 w 6525088"/>
              <a:gd name="connsiteY76" fmla="*/ 1337569 h 1834719"/>
              <a:gd name="connsiteX77" fmla="*/ 1814004 w 6525088"/>
              <a:gd name="connsiteY77" fmla="*/ 1337569 h 1834719"/>
              <a:gd name="connsiteX78" fmla="*/ 1814004 w 6525088"/>
              <a:gd name="connsiteY78" fmla="*/ 1373080 h 1834719"/>
              <a:gd name="connsiteX79" fmla="*/ 1988598 w 6525088"/>
              <a:gd name="connsiteY79" fmla="*/ 1373080 h 1834719"/>
              <a:gd name="connsiteX80" fmla="*/ 1988598 w 6525088"/>
              <a:gd name="connsiteY80" fmla="*/ 1393795 h 1834719"/>
              <a:gd name="connsiteX81" fmla="*/ 2018190 w 6525088"/>
              <a:gd name="connsiteY81" fmla="*/ 1393795 h 1834719"/>
              <a:gd name="connsiteX82" fmla="*/ 2018190 w 6525088"/>
              <a:gd name="connsiteY82" fmla="*/ 1414509 h 1834719"/>
              <a:gd name="connsiteX83" fmla="*/ 2101049 w 6525088"/>
              <a:gd name="connsiteY83" fmla="*/ 1414509 h 1834719"/>
              <a:gd name="connsiteX84" fmla="*/ 2101049 w 6525088"/>
              <a:gd name="connsiteY84" fmla="*/ 1447061 h 1834719"/>
              <a:gd name="connsiteX85" fmla="*/ 2234214 w 6525088"/>
              <a:gd name="connsiteY85" fmla="*/ 1447061 h 1834719"/>
              <a:gd name="connsiteX86" fmla="*/ 2234214 w 6525088"/>
              <a:gd name="connsiteY86" fmla="*/ 1458898 h 1834719"/>
              <a:gd name="connsiteX87" fmla="*/ 2388093 w 6525088"/>
              <a:gd name="connsiteY87" fmla="*/ 1458898 h 1834719"/>
              <a:gd name="connsiteX88" fmla="*/ 2388093 w 6525088"/>
              <a:gd name="connsiteY88" fmla="*/ 1500327 h 1834719"/>
              <a:gd name="connsiteX89" fmla="*/ 2553810 w 6525088"/>
              <a:gd name="connsiteY89" fmla="*/ 1500327 h 1834719"/>
              <a:gd name="connsiteX90" fmla="*/ 2553810 w 6525088"/>
              <a:gd name="connsiteY90" fmla="*/ 1515123 h 1834719"/>
              <a:gd name="connsiteX91" fmla="*/ 2678097 w 6525088"/>
              <a:gd name="connsiteY91" fmla="*/ 1515123 h 1834719"/>
              <a:gd name="connsiteX92" fmla="*/ 2678097 w 6525088"/>
              <a:gd name="connsiteY92" fmla="*/ 1541756 h 1834719"/>
              <a:gd name="connsiteX93" fmla="*/ 2678097 w 6525088"/>
              <a:gd name="connsiteY93" fmla="*/ 1541756 h 1834719"/>
              <a:gd name="connsiteX94" fmla="*/ 2701771 w 6525088"/>
              <a:gd name="connsiteY94" fmla="*/ 1541756 h 1834719"/>
              <a:gd name="connsiteX95" fmla="*/ 2704730 w 6525088"/>
              <a:gd name="connsiteY95" fmla="*/ 1556552 h 1834719"/>
              <a:gd name="connsiteX96" fmla="*/ 2802385 w 6525088"/>
              <a:gd name="connsiteY96" fmla="*/ 1556552 h 1834719"/>
              <a:gd name="connsiteX97" fmla="*/ 2802385 w 6525088"/>
              <a:gd name="connsiteY97" fmla="*/ 1571348 h 1834719"/>
              <a:gd name="connsiteX98" fmla="*/ 3018408 w 6525088"/>
              <a:gd name="connsiteY98" fmla="*/ 1571348 h 1834719"/>
              <a:gd name="connsiteX99" fmla="*/ 3018408 w 6525088"/>
              <a:gd name="connsiteY99" fmla="*/ 1580226 h 1834719"/>
              <a:gd name="connsiteX100" fmla="*/ 3207798 w 6525088"/>
              <a:gd name="connsiteY100" fmla="*/ 1580226 h 1834719"/>
              <a:gd name="connsiteX101" fmla="*/ 3207798 w 6525088"/>
              <a:gd name="connsiteY101" fmla="*/ 1603899 h 1834719"/>
              <a:gd name="connsiteX102" fmla="*/ 3409025 w 6525088"/>
              <a:gd name="connsiteY102" fmla="*/ 1603899 h 1834719"/>
              <a:gd name="connsiteX103" fmla="*/ 3409025 w 6525088"/>
              <a:gd name="connsiteY103" fmla="*/ 1612777 h 1834719"/>
              <a:gd name="connsiteX104" fmla="*/ 3710866 w 6525088"/>
              <a:gd name="connsiteY104" fmla="*/ 1612777 h 1834719"/>
              <a:gd name="connsiteX105" fmla="*/ 3710866 w 6525088"/>
              <a:gd name="connsiteY105" fmla="*/ 1639410 h 1834719"/>
              <a:gd name="connsiteX106" fmla="*/ 3944645 w 6525088"/>
              <a:gd name="connsiteY106" fmla="*/ 1639410 h 1834719"/>
              <a:gd name="connsiteX107" fmla="*/ 3953523 w 6525088"/>
              <a:gd name="connsiteY107" fmla="*/ 1648288 h 1834719"/>
              <a:gd name="connsiteX108" fmla="*/ 4018625 w 6525088"/>
              <a:gd name="connsiteY108" fmla="*/ 1648288 h 1834719"/>
              <a:gd name="connsiteX109" fmla="*/ 4018625 w 6525088"/>
              <a:gd name="connsiteY109" fmla="*/ 1666043 h 1834719"/>
              <a:gd name="connsiteX110" fmla="*/ 4057095 w 6525088"/>
              <a:gd name="connsiteY110" fmla="*/ 1666043 h 1834719"/>
              <a:gd name="connsiteX111" fmla="*/ 4057095 w 6525088"/>
              <a:gd name="connsiteY111" fmla="*/ 1674921 h 1834719"/>
              <a:gd name="connsiteX112" fmla="*/ 4154750 w 6525088"/>
              <a:gd name="connsiteY112" fmla="*/ 1674921 h 1834719"/>
              <a:gd name="connsiteX113" fmla="*/ 4154750 w 6525088"/>
              <a:gd name="connsiteY113" fmla="*/ 1689717 h 1834719"/>
              <a:gd name="connsiteX114" fmla="*/ 4196179 w 6525088"/>
              <a:gd name="connsiteY114" fmla="*/ 1689717 h 1834719"/>
              <a:gd name="connsiteX115" fmla="*/ 4196179 w 6525088"/>
              <a:gd name="connsiteY115" fmla="*/ 1695635 h 1834719"/>
              <a:gd name="connsiteX116" fmla="*/ 4237608 w 6525088"/>
              <a:gd name="connsiteY116" fmla="*/ 1692676 h 1834719"/>
              <a:gd name="connsiteX117" fmla="*/ 4424039 w 6525088"/>
              <a:gd name="connsiteY117" fmla="*/ 1710431 h 1834719"/>
              <a:gd name="connsiteX118" fmla="*/ 4438835 w 6525088"/>
              <a:gd name="connsiteY118" fmla="*/ 1710431 h 1834719"/>
              <a:gd name="connsiteX119" fmla="*/ 4746594 w 6525088"/>
              <a:gd name="connsiteY119" fmla="*/ 1710431 h 1834719"/>
              <a:gd name="connsiteX120" fmla="*/ 4746594 w 6525088"/>
              <a:gd name="connsiteY120" fmla="*/ 1710431 h 1834719"/>
              <a:gd name="connsiteX121" fmla="*/ 4746594 w 6525088"/>
              <a:gd name="connsiteY121" fmla="*/ 1737064 h 1834719"/>
              <a:gd name="connsiteX122" fmla="*/ 4876800 w 6525088"/>
              <a:gd name="connsiteY122" fmla="*/ 1737064 h 1834719"/>
              <a:gd name="connsiteX123" fmla="*/ 4894555 w 6525088"/>
              <a:gd name="connsiteY123" fmla="*/ 1737064 h 1834719"/>
              <a:gd name="connsiteX124" fmla="*/ 5137212 w 6525088"/>
              <a:gd name="connsiteY124" fmla="*/ 1737064 h 1834719"/>
              <a:gd name="connsiteX125" fmla="*/ 5137212 w 6525088"/>
              <a:gd name="connsiteY125" fmla="*/ 1763698 h 1834719"/>
              <a:gd name="connsiteX126" fmla="*/ 5474563 w 6525088"/>
              <a:gd name="connsiteY126" fmla="*/ 1763698 h 1834719"/>
              <a:gd name="connsiteX127" fmla="*/ 5474563 w 6525088"/>
              <a:gd name="connsiteY127" fmla="*/ 1784412 h 1834719"/>
              <a:gd name="connsiteX128" fmla="*/ 5983550 w 6525088"/>
              <a:gd name="connsiteY128" fmla="*/ 1784412 h 1834719"/>
              <a:gd name="connsiteX129" fmla="*/ 5983550 w 6525088"/>
              <a:gd name="connsiteY129" fmla="*/ 1834719 h 1834719"/>
              <a:gd name="connsiteX130" fmla="*/ 6525088 w 6525088"/>
              <a:gd name="connsiteY130" fmla="*/ 1834719 h 1834719"/>
              <a:gd name="connsiteX0" fmla="*/ 0 w 6525088"/>
              <a:gd name="connsiteY0" fmla="*/ 0 h 1834719"/>
              <a:gd name="connsiteX1" fmla="*/ 71021 w 6525088"/>
              <a:gd name="connsiteY1" fmla="*/ 0 h 1834719"/>
              <a:gd name="connsiteX2" fmla="*/ 71021 w 6525088"/>
              <a:gd name="connsiteY2" fmla="*/ 26633 h 1834719"/>
              <a:gd name="connsiteX3" fmla="*/ 124288 w 6525088"/>
              <a:gd name="connsiteY3" fmla="*/ 26633 h 1834719"/>
              <a:gd name="connsiteX4" fmla="*/ 124288 w 6525088"/>
              <a:gd name="connsiteY4" fmla="*/ 50307 h 1834719"/>
              <a:gd name="connsiteX5" fmla="*/ 168676 w 6525088"/>
              <a:gd name="connsiteY5" fmla="*/ 50307 h 1834719"/>
              <a:gd name="connsiteX6" fmla="*/ 168676 w 6525088"/>
              <a:gd name="connsiteY6" fmla="*/ 88777 h 1834719"/>
              <a:gd name="connsiteX7" fmla="*/ 233779 w 6525088"/>
              <a:gd name="connsiteY7" fmla="*/ 88777 h 1834719"/>
              <a:gd name="connsiteX8" fmla="*/ 233779 w 6525088"/>
              <a:gd name="connsiteY8" fmla="*/ 112451 h 1834719"/>
              <a:gd name="connsiteX9" fmla="*/ 269289 w 6525088"/>
              <a:gd name="connsiteY9" fmla="*/ 112451 h 1834719"/>
              <a:gd name="connsiteX10" fmla="*/ 269289 w 6525088"/>
              <a:gd name="connsiteY10" fmla="*/ 133165 h 1834719"/>
              <a:gd name="connsiteX11" fmla="*/ 331433 w 6525088"/>
              <a:gd name="connsiteY11" fmla="*/ 133165 h 1834719"/>
              <a:gd name="connsiteX12" fmla="*/ 331433 w 6525088"/>
              <a:gd name="connsiteY12" fmla="*/ 147962 h 1834719"/>
              <a:gd name="connsiteX13" fmla="*/ 366944 w 6525088"/>
              <a:gd name="connsiteY13" fmla="*/ 147962 h 1834719"/>
              <a:gd name="connsiteX14" fmla="*/ 366944 w 6525088"/>
              <a:gd name="connsiteY14" fmla="*/ 180513 h 1834719"/>
              <a:gd name="connsiteX15" fmla="*/ 402455 w 6525088"/>
              <a:gd name="connsiteY15" fmla="*/ 180513 h 1834719"/>
              <a:gd name="connsiteX16" fmla="*/ 402455 w 6525088"/>
              <a:gd name="connsiteY16" fmla="*/ 248575 h 1834719"/>
              <a:gd name="connsiteX17" fmla="*/ 414291 w 6525088"/>
              <a:gd name="connsiteY17" fmla="*/ 248575 h 1834719"/>
              <a:gd name="connsiteX18" fmla="*/ 414291 w 6525088"/>
              <a:gd name="connsiteY18" fmla="*/ 337352 h 1834719"/>
              <a:gd name="connsiteX19" fmla="*/ 426128 w 6525088"/>
              <a:gd name="connsiteY19" fmla="*/ 337352 h 1834719"/>
              <a:gd name="connsiteX20" fmla="*/ 426128 w 6525088"/>
              <a:gd name="connsiteY20" fmla="*/ 384699 h 1834719"/>
              <a:gd name="connsiteX21" fmla="*/ 446843 w 6525088"/>
              <a:gd name="connsiteY21" fmla="*/ 384699 h 1834719"/>
              <a:gd name="connsiteX22" fmla="*/ 446843 w 6525088"/>
              <a:gd name="connsiteY22" fmla="*/ 396536 h 1834719"/>
              <a:gd name="connsiteX23" fmla="*/ 482354 w 6525088"/>
              <a:gd name="connsiteY23" fmla="*/ 396536 h 1834719"/>
              <a:gd name="connsiteX24" fmla="*/ 482354 w 6525088"/>
              <a:gd name="connsiteY24" fmla="*/ 423169 h 1834719"/>
              <a:gd name="connsiteX25" fmla="*/ 526742 w 6525088"/>
              <a:gd name="connsiteY25" fmla="*/ 423169 h 1834719"/>
              <a:gd name="connsiteX26" fmla="*/ 526742 w 6525088"/>
              <a:gd name="connsiteY26" fmla="*/ 494191 h 1834719"/>
              <a:gd name="connsiteX27" fmla="*/ 565212 w 6525088"/>
              <a:gd name="connsiteY27" fmla="*/ 494191 h 1834719"/>
              <a:gd name="connsiteX28" fmla="*/ 565212 w 6525088"/>
              <a:gd name="connsiteY28" fmla="*/ 526742 h 1834719"/>
              <a:gd name="connsiteX29" fmla="*/ 585926 w 6525088"/>
              <a:gd name="connsiteY29" fmla="*/ 526742 h 1834719"/>
              <a:gd name="connsiteX30" fmla="*/ 585926 w 6525088"/>
              <a:gd name="connsiteY30" fmla="*/ 582967 h 1834719"/>
              <a:gd name="connsiteX31" fmla="*/ 618478 w 6525088"/>
              <a:gd name="connsiteY31" fmla="*/ 582967 h 1834719"/>
              <a:gd name="connsiteX32" fmla="*/ 618478 w 6525088"/>
              <a:gd name="connsiteY32" fmla="*/ 674703 h 1834719"/>
              <a:gd name="connsiteX33" fmla="*/ 651029 w 6525088"/>
              <a:gd name="connsiteY33" fmla="*/ 674703 h 1834719"/>
              <a:gd name="connsiteX34" fmla="*/ 651029 w 6525088"/>
              <a:gd name="connsiteY34" fmla="*/ 736847 h 1834719"/>
              <a:gd name="connsiteX35" fmla="*/ 686540 w 6525088"/>
              <a:gd name="connsiteY35" fmla="*/ 736847 h 1834719"/>
              <a:gd name="connsiteX36" fmla="*/ 686540 w 6525088"/>
              <a:gd name="connsiteY36" fmla="*/ 772358 h 1834719"/>
              <a:gd name="connsiteX37" fmla="*/ 695418 w 6525088"/>
              <a:gd name="connsiteY37" fmla="*/ 772358 h 1834719"/>
              <a:gd name="connsiteX38" fmla="*/ 695418 w 6525088"/>
              <a:gd name="connsiteY38" fmla="*/ 816746 h 1834719"/>
              <a:gd name="connsiteX39" fmla="*/ 787154 w 6525088"/>
              <a:gd name="connsiteY39" fmla="*/ 816746 h 1834719"/>
              <a:gd name="connsiteX40" fmla="*/ 787154 w 6525088"/>
              <a:gd name="connsiteY40" fmla="*/ 849298 h 1834719"/>
              <a:gd name="connsiteX41" fmla="*/ 804909 w 6525088"/>
              <a:gd name="connsiteY41" fmla="*/ 849298 h 1834719"/>
              <a:gd name="connsiteX42" fmla="*/ 804909 w 6525088"/>
              <a:gd name="connsiteY42" fmla="*/ 899604 h 1834719"/>
              <a:gd name="connsiteX43" fmla="*/ 867053 w 6525088"/>
              <a:gd name="connsiteY43" fmla="*/ 899604 h 1834719"/>
              <a:gd name="connsiteX44" fmla="*/ 875930 w 6525088"/>
              <a:gd name="connsiteY44" fmla="*/ 908481 h 1834719"/>
              <a:gd name="connsiteX45" fmla="*/ 917359 w 6525088"/>
              <a:gd name="connsiteY45" fmla="*/ 908481 h 1834719"/>
              <a:gd name="connsiteX46" fmla="*/ 917359 w 6525088"/>
              <a:gd name="connsiteY46" fmla="*/ 926237 h 1834719"/>
              <a:gd name="connsiteX47" fmla="*/ 979503 w 6525088"/>
              <a:gd name="connsiteY47" fmla="*/ 926237 h 1834719"/>
              <a:gd name="connsiteX48" fmla="*/ 979503 w 6525088"/>
              <a:gd name="connsiteY48" fmla="*/ 946952 h 1834719"/>
              <a:gd name="connsiteX49" fmla="*/ 1003177 w 6525088"/>
              <a:gd name="connsiteY49" fmla="*/ 946952 h 1834719"/>
              <a:gd name="connsiteX50" fmla="*/ 1003177 w 6525088"/>
              <a:gd name="connsiteY50" fmla="*/ 985422 h 1834719"/>
              <a:gd name="connsiteX51" fmla="*/ 1026851 w 6525088"/>
              <a:gd name="connsiteY51" fmla="*/ 985422 h 1834719"/>
              <a:gd name="connsiteX52" fmla="*/ 1026851 w 6525088"/>
              <a:gd name="connsiteY52" fmla="*/ 985422 h 1834719"/>
              <a:gd name="connsiteX53" fmla="*/ 1026851 w 6525088"/>
              <a:gd name="connsiteY53" fmla="*/ 1006136 h 1834719"/>
              <a:gd name="connsiteX54" fmla="*/ 1026851 w 6525088"/>
              <a:gd name="connsiteY54" fmla="*/ 1032769 h 1834719"/>
              <a:gd name="connsiteX55" fmla="*/ 1074198 w 6525088"/>
              <a:gd name="connsiteY55" fmla="*/ 1032769 h 1834719"/>
              <a:gd name="connsiteX56" fmla="*/ 1074198 w 6525088"/>
              <a:gd name="connsiteY56" fmla="*/ 1047565 h 1834719"/>
              <a:gd name="connsiteX57" fmla="*/ 1198486 w 6525088"/>
              <a:gd name="connsiteY57" fmla="*/ 1047565 h 1834719"/>
              <a:gd name="connsiteX58" fmla="*/ 1198486 w 6525088"/>
              <a:gd name="connsiteY58" fmla="*/ 1109709 h 1834719"/>
              <a:gd name="connsiteX59" fmla="*/ 1260629 w 6525088"/>
              <a:gd name="connsiteY59" fmla="*/ 1109709 h 1834719"/>
              <a:gd name="connsiteX60" fmla="*/ 1260629 w 6525088"/>
              <a:gd name="connsiteY60" fmla="*/ 1133383 h 1834719"/>
              <a:gd name="connsiteX61" fmla="*/ 1272466 w 6525088"/>
              <a:gd name="connsiteY61" fmla="*/ 1133383 h 1834719"/>
              <a:gd name="connsiteX62" fmla="*/ 1272466 w 6525088"/>
              <a:gd name="connsiteY62" fmla="*/ 1160016 h 1834719"/>
              <a:gd name="connsiteX63" fmla="*/ 1302058 w 6525088"/>
              <a:gd name="connsiteY63" fmla="*/ 1160016 h 1834719"/>
              <a:gd name="connsiteX64" fmla="*/ 1302058 w 6525088"/>
              <a:gd name="connsiteY64" fmla="*/ 1177771 h 1834719"/>
              <a:gd name="connsiteX65" fmla="*/ 1479612 w 6525088"/>
              <a:gd name="connsiteY65" fmla="*/ 1177771 h 1834719"/>
              <a:gd name="connsiteX66" fmla="*/ 1479612 w 6525088"/>
              <a:gd name="connsiteY66" fmla="*/ 1216241 h 1834719"/>
              <a:gd name="connsiteX67" fmla="*/ 1503286 w 6525088"/>
              <a:gd name="connsiteY67" fmla="*/ 1216241 h 1834719"/>
              <a:gd name="connsiteX68" fmla="*/ 1503286 w 6525088"/>
              <a:gd name="connsiteY68" fmla="*/ 1236956 h 1834719"/>
              <a:gd name="connsiteX69" fmla="*/ 1606858 w 6525088"/>
              <a:gd name="connsiteY69" fmla="*/ 1236956 h 1834719"/>
              <a:gd name="connsiteX70" fmla="*/ 1606858 w 6525088"/>
              <a:gd name="connsiteY70" fmla="*/ 1254711 h 1834719"/>
              <a:gd name="connsiteX71" fmla="*/ 1639410 w 6525088"/>
              <a:gd name="connsiteY71" fmla="*/ 1254711 h 1834719"/>
              <a:gd name="connsiteX72" fmla="*/ 1645328 w 6525088"/>
              <a:gd name="connsiteY72" fmla="*/ 1260629 h 1834719"/>
              <a:gd name="connsiteX73" fmla="*/ 1766656 w 6525088"/>
              <a:gd name="connsiteY73" fmla="*/ 1260629 h 1834719"/>
              <a:gd name="connsiteX74" fmla="*/ 1766656 w 6525088"/>
              <a:gd name="connsiteY74" fmla="*/ 1322773 h 1834719"/>
              <a:gd name="connsiteX75" fmla="*/ 1787371 w 6525088"/>
              <a:gd name="connsiteY75" fmla="*/ 1322773 h 1834719"/>
              <a:gd name="connsiteX76" fmla="*/ 1787371 w 6525088"/>
              <a:gd name="connsiteY76" fmla="*/ 1337569 h 1834719"/>
              <a:gd name="connsiteX77" fmla="*/ 1814004 w 6525088"/>
              <a:gd name="connsiteY77" fmla="*/ 1337569 h 1834719"/>
              <a:gd name="connsiteX78" fmla="*/ 1814004 w 6525088"/>
              <a:gd name="connsiteY78" fmla="*/ 1373080 h 1834719"/>
              <a:gd name="connsiteX79" fmla="*/ 1988598 w 6525088"/>
              <a:gd name="connsiteY79" fmla="*/ 1373080 h 1834719"/>
              <a:gd name="connsiteX80" fmla="*/ 1988598 w 6525088"/>
              <a:gd name="connsiteY80" fmla="*/ 1393795 h 1834719"/>
              <a:gd name="connsiteX81" fmla="*/ 2018190 w 6525088"/>
              <a:gd name="connsiteY81" fmla="*/ 1393795 h 1834719"/>
              <a:gd name="connsiteX82" fmla="*/ 2018190 w 6525088"/>
              <a:gd name="connsiteY82" fmla="*/ 1414509 h 1834719"/>
              <a:gd name="connsiteX83" fmla="*/ 2101049 w 6525088"/>
              <a:gd name="connsiteY83" fmla="*/ 1414509 h 1834719"/>
              <a:gd name="connsiteX84" fmla="*/ 2101049 w 6525088"/>
              <a:gd name="connsiteY84" fmla="*/ 1447061 h 1834719"/>
              <a:gd name="connsiteX85" fmla="*/ 2234214 w 6525088"/>
              <a:gd name="connsiteY85" fmla="*/ 1447061 h 1834719"/>
              <a:gd name="connsiteX86" fmla="*/ 2234214 w 6525088"/>
              <a:gd name="connsiteY86" fmla="*/ 1458898 h 1834719"/>
              <a:gd name="connsiteX87" fmla="*/ 2388093 w 6525088"/>
              <a:gd name="connsiteY87" fmla="*/ 1458898 h 1834719"/>
              <a:gd name="connsiteX88" fmla="*/ 2388093 w 6525088"/>
              <a:gd name="connsiteY88" fmla="*/ 1500327 h 1834719"/>
              <a:gd name="connsiteX89" fmla="*/ 2553810 w 6525088"/>
              <a:gd name="connsiteY89" fmla="*/ 1500327 h 1834719"/>
              <a:gd name="connsiteX90" fmla="*/ 2553810 w 6525088"/>
              <a:gd name="connsiteY90" fmla="*/ 1515123 h 1834719"/>
              <a:gd name="connsiteX91" fmla="*/ 2678097 w 6525088"/>
              <a:gd name="connsiteY91" fmla="*/ 1515123 h 1834719"/>
              <a:gd name="connsiteX92" fmla="*/ 2678097 w 6525088"/>
              <a:gd name="connsiteY92" fmla="*/ 1541756 h 1834719"/>
              <a:gd name="connsiteX93" fmla="*/ 2678097 w 6525088"/>
              <a:gd name="connsiteY93" fmla="*/ 1541756 h 1834719"/>
              <a:gd name="connsiteX94" fmla="*/ 2701771 w 6525088"/>
              <a:gd name="connsiteY94" fmla="*/ 1541756 h 1834719"/>
              <a:gd name="connsiteX95" fmla="*/ 2704730 w 6525088"/>
              <a:gd name="connsiteY95" fmla="*/ 1556552 h 1834719"/>
              <a:gd name="connsiteX96" fmla="*/ 2802385 w 6525088"/>
              <a:gd name="connsiteY96" fmla="*/ 1556552 h 1834719"/>
              <a:gd name="connsiteX97" fmla="*/ 2802385 w 6525088"/>
              <a:gd name="connsiteY97" fmla="*/ 1571348 h 1834719"/>
              <a:gd name="connsiteX98" fmla="*/ 3018408 w 6525088"/>
              <a:gd name="connsiteY98" fmla="*/ 1571348 h 1834719"/>
              <a:gd name="connsiteX99" fmla="*/ 3018408 w 6525088"/>
              <a:gd name="connsiteY99" fmla="*/ 1580226 h 1834719"/>
              <a:gd name="connsiteX100" fmla="*/ 3207798 w 6525088"/>
              <a:gd name="connsiteY100" fmla="*/ 1580226 h 1834719"/>
              <a:gd name="connsiteX101" fmla="*/ 3207798 w 6525088"/>
              <a:gd name="connsiteY101" fmla="*/ 1603899 h 1834719"/>
              <a:gd name="connsiteX102" fmla="*/ 3409025 w 6525088"/>
              <a:gd name="connsiteY102" fmla="*/ 1603899 h 1834719"/>
              <a:gd name="connsiteX103" fmla="*/ 3409025 w 6525088"/>
              <a:gd name="connsiteY103" fmla="*/ 1612777 h 1834719"/>
              <a:gd name="connsiteX104" fmla="*/ 3710866 w 6525088"/>
              <a:gd name="connsiteY104" fmla="*/ 1612777 h 1834719"/>
              <a:gd name="connsiteX105" fmla="*/ 3710866 w 6525088"/>
              <a:gd name="connsiteY105" fmla="*/ 1639410 h 1834719"/>
              <a:gd name="connsiteX106" fmla="*/ 3944645 w 6525088"/>
              <a:gd name="connsiteY106" fmla="*/ 1639410 h 1834719"/>
              <a:gd name="connsiteX107" fmla="*/ 3953523 w 6525088"/>
              <a:gd name="connsiteY107" fmla="*/ 1648288 h 1834719"/>
              <a:gd name="connsiteX108" fmla="*/ 4018625 w 6525088"/>
              <a:gd name="connsiteY108" fmla="*/ 1648288 h 1834719"/>
              <a:gd name="connsiteX109" fmla="*/ 4018625 w 6525088"/>
              <a:gd name="connsiteY109" fmla="*/ 1666043 h 1834719"/>
              <a:gd name="connsiteX110" fmla="*/ 4057095 w 6525088"/>
              <a:gd name="connsiteY110" fmla="*/ 1666043 h 1834719"/>
              <a:gd name="connsiteX111" fmla="*/ 4057095 w 6525088"/>
              <a:gd name="connsiteY111" fmla="*/ 1674921 h 1834719"/>
              <a:gd name="connsiteX112" fmla="*/ 4154750 w 6525088"/>
              <a:gd name="connsiteY112" fmla="*/ 1674921 h 1834719"/>
              <a:gd name="connsiteX113" fmla="*/ 4154750 w 6525088"/>
              <a:gd name="connsiteY113" fmla="*/ 1689717 h 1834719"/>
              <a:gd name="connsiteX114" fmla="*/ 4196179 w 6525088"/>
              <a:gd name="connsiteY114" fmla="*/ 1689717 h 1834719"/>
              <a:gd name="connsiteX115" fmla="*/ 4196179 w 6525088"/>
              <a:gd name="connsiteY115" fmla="*/ 1695635 h 1834719"/>
              <a:gd name="connsiteX116" fmla="*/ 4237608 w 6525088"/>
              <a:gd name="connsiteY116" fmla="*/ 1692676 h 1834719"/>
              <a:gd name="connsiteX117" fmla="*/ 4424039 w 6525088"/>
              <a:gd name="connsiteY117" fmla="*/ 1710431 h 1834719"/>
              <a:gd name="connsiteX118" fmla="*/ 4462508 w 6525088"/>
              <a:gd name="connsiteY118" fmla="*/ 1728186 h 1834719"/>
              <a:gd name="connsiteX119" fmla="*/ 4746594 w 6525088"/>
              <a:gd name="connsiteY119" fmla="*/ 1710431 h 1834719"/>
              <a:gd name="connsiteX120" fmla="*/ 4746594 w 6525088"/>
              <a:gd name="connsiteY120" fmla="*/ 1710431 h 1834719"/>
              <a:gd name="connsiteX121" fmla="*/ 4746594 w 6525088"/>
              <a:gd name="connsiteY121" fmla="*/ 1737064 h 1834719"/>
              <a:gd name="connsiteX122" fmla="*/ 4876800 w 6525088"/>
              <a:gd name="connsiteY122" fmla="*/ 1737064 h 1834719"/>
              <a:gd name="connsiteX123" fmla="*/ 4894555 w 6525088"/>
              <a:gd name="connsiteY123" fmla="*/ 1737064 h 1834719"/>
              <a:gd name="connsiteX124" fmla="*/ 5137212 w 6525088"/>
              <a:gd name="connsiteY124" fmla="*/ 1737064 h 1834719"/>
              <a:gd name="connsiteX125" fmla="*/ 5137212 w 6525088"/>
              <a:gd name="connsiteY125" fmla="*/ 1763698 h 1834719"/>
              <a:gd name="connsiteX126" fmla="*/ 5474563 w 6525088"/>
              <a:gd name="connsiteY126" fmla="*/ 1763698 h 1834719"/>
              <a:gd name="connsiteX127" fmla="*/ 5474563 w 6525088"/>
              <a:gd name="connsiteY127" fmla="*/ 1784412 h 1834719"/>
              <a:gd name="connsiteX128" fmla="*/ 5983550 w 6525088"/>
              <a:gd name="connsiteY128" fmla="*/ 1784412 h 1834719"/>
              <a:gd name="connsiteX129" fmla="*/ 5983550 w 6525088"/>
              <a:gd name="connsiteY129" fmla="*/ 1834719 h 1834719"/>
              <a:gd name="connsiteX130" fmla="*/ 6525088 w 6525088"/>
              <a:gd name="connsiteY130" fmla="*/ 1834719 h 1834719"/>
              <a:gd name="connsiteX0" fmla="*/ 0 w 6525088"/>
              <a:gd name="connsiteY0" fmla="*/ 0 h 1834719"/>
              <a:gd name="connsiteX1" fmla="*/ 71021 w 6525088"/>
              <a:gd name="connsiteY1" fmla="*/ 0 h 1834719"/>
              <a:gd name="connsiteX2" fmla="*/ 71021 w 6525088"/>
              <a:gd name="connsiteY2" fmla="*/ 26633 h 1834719"/>
              <a:gd name="connsiteX3" fmla="*/ 124288 w 6525088"/>
              <a:gd name="connsiteY3" fmla="*/ 26633 h 1834719"/>
              <a:gd name="connsiteX4" fmla="*/ 124288 w 6525088"/>
              <a:gd name="connsiteY4" fmla="*/ 50307 h 1834719"/>
              <a:gd name="connsiteX5" fmla="*/ 168676 w 6525088"/>
              <a:gd name="connsiteY5" fmla="*/ 50307 h 1834719"/>
              <a:gd name="connsiteX6" fmla="*/ 168676 w 6525088"/>
              <a:gd name="connsiteY6" fmla="*/ 88777 h 1834719"/>
              <a:gd name="connsiteX7" fmla="*/ 233779 w 6525088"/>
              <a:gd name="connsiteY7" fmla="*/ 88777 h 1834719"/>
              <a:gd name="connsiteX8" fmla="*/ 233779 w 6525088"/>
              <a:gd name="connsiteY8" fmla="*/ 112451 h 1834719"/>
              <a:gd name="connsiteX9" fmla="*/ 269289 w 6525088"/>
              <a:gd name="connsiteY9" fmla="*/ 112451 h 1834719"/>
              <a:gd name="connsiteX10" fmla="*/ 269289 w 6525088"/>
              <a:gd name="connsiteY10" fmla="*/ 133165 h 1834719"/>
              <a:gd name="connsiteX11" fmla="*/ 331433 w 6525088"/>
              <a:gd name="connsiteY11" fmla="*/ 133165 h 1834719"/>
              <a:gd name="connsiteX12" fmla="*/ 331433 w 6525088"/>
              <a:gd name="connsiteY12" fmla="*/ 147962 h 1834719"/>
              <a:gd name="connsiteX13" fmla="*/ 366944 w 6525088"/>
              <a:gd name="connsiteY13" fmla="*/ 147962 h 1834719"/>
              <a:gd name="connsiteX14" fmla="*/ 366944 w 6525088"/>
              <a:gd name="connsiteY14" fmla="*/ 180513 h 1834719"/>
              <a:gd name="connsiteX15" fmla="*/ 402455 w 6525088"/>
              <a:gd name="connsiteY15" fmla="*/ 180513 h 1834719"/>
              <a:gd name="connsiteX16" fmla="*/ 402455 w 6525088"/>
              <a:gd name="connsiteY16" fmla="*/ 248575 h 1834719"/>
              <a:gd name="connsiteX17" fmla="*/ 414291 w 6525088"/>
              <a:gd name="connsiteY17" fmla="*/ 248575 h 1834719"/>
              <a:gd name="connsiteX18" fmla="*/ 414291 w 6525088"/>
              <a:gd name="connsiteY18" fmla="*/ 337352 h 1834719"/>
              <a:gd name="connsiteX19" fmla="*/ 426128 w 6525088"/>
              <a:gd name="connsiteY19" fmla="*/ 337352 h 1834719"/>
              <a:gd name="connsiteX20" fmla="*/ 426128 w 6525088"/>
              <a:gd name="connsiteY20" fmla="*/ 384699 h 1834719"/>
              <a:gd name="connsiteX21" fmla="*/ 446843 w 6525088"/>
              <a:gd name="connsiteY21" fmla="*/ 384699 h 1834719"/>
              <a:gd name="connsiteX22" fmla="*/ 446843 w 6525088"/>
              <a:gd name="connsiteY22" fmla="*/ 396536 h 1834719"/>
              <a:gd name="connsiteX23" fmla="*/ 482354 w 6525088"/>
              <a:gd name="connsiteY23" fmla="*/ 396536 h 1834719"/>
              <a:gd name="connsiteX24" fmla="*/ 482354 w 6525088"/>
              <a:gd name="connsiteY24" fmla="*/ 423169 h 1834719"/>
              <a:gd name="connsiteX25" fmla="*/ 526742 w 6525088"/>
              <a:gd name="connsiteY25" fmla="*/ 423169 h 1834719"/>
              <a:gd name="connsiteX26" fmla="*/ 526742 w 6525088"/>
              <a:gd name="connsiteY26" fmla="*/ 494191 h 1834719"/>
              <a:gd name="connsiteX27" fmla="*/ 565212 w 6525088"/>
              <a:gd name="connsiteY27" fmla="*/ 494191 h 1834719"/>
              <a:gd name="connsiteX28" fmla="*/ 565212 w 6525088"/>
              <a:gd name="connsiteY28" fmla="*/ 526742 h 1834719"/>
              <a:gd name="connsiteX29" fmla="*/ 585926 w 6525088"/>
              <a:gd name="connsiteY29" fmla="*/ 526742 h 1834719"/>
              <a:gd name="connsiteX30" fmla="*/ 585926 w 6525088"/>
              <a:gd name="connsiteY30" fmla="*/ 582967 h 1834719"/>
              <a:gd name="connsiteX31" fmla="*/ 618478 w 6525088"/>
              <a:gd name="connsiteY31" fmla="*/ 582967 h 1834719"/>
              <a:gd name="connsiteX32" fmla="*/ 618478 w 6525088"/>
              <a:gd name="connsiteY32" fmla="*/ 674703 h 1834719"/>
              <a:gd name="connsiteX33" fmla="*/ 651029 w 6525088"/>
              <a:gd name="connsiteY33" fmla="*/ 674703 h 1834719"/>
              <a:gd name="connsiteX34" fmla="*/ 651029 w 6525088"/>
              <a:gd name="connsiteY34" fmla="*/ 736847 h 1834719"/>
              <a:gd name="connsiteX35" fmla="*/ 686540 w 6525088"/>
              <a:gd name="connsiteY35" fmla="*/ 736847 h 1834719"/>
              <a:gd name="connsiteX36" fmla="*/ 686540 w 6525088"/>
              <a:gd name="connsiteY36" fmla="*/ 772358 h 1834719"/>
              <a:gd name="connsiteX37" fmla="*/ 695418 w 6525088"/>
              <a:gd name="connsiteY37" fmla="*/ 772358 h 1834719"/>
              <a:gd name="connsiteX38" fmla="*/ 695418 w 6525088"/>
              <a:gd name="connsiteY38" fmla="*/ 816746 h 1834719"/>
              <a:gd name="connsiteX39" fmla="*/ 787154 w 6525088"/>
              <a:gd name="connsiteY39" fmla="*/ 816746 h 1834719"/>
              <a:gd name="connsiteX40" fmla="*/ 787154 w 6525088"/>
              <a:gd name="connsiteY40" fmla="*/ 849298 h 1834719"/>
              <a:gd name="connsiteX41" fmla="*/ 804909 w 6525088"/>
              <a:gd name="connsiteY41" fmla="*/ 849298 h 1834719"/>
              <a:gd name="connsiteX42" fmla="*/ 804909 w 6525088"/>
              <a:gd name="connsiteY42" fmla="*/ 899604 h 1834719"/>
              <a:gd name="connsiteX43" fmla="*/ 867053 w 6525088"/>
              <a:gd name="connsiteY43" fmla="*/ 899604 h 1834719"/>
              <a:gd name="connsiteX44" fmla="*/ 875930 w 6525088"/>
              <a:gd name="connsiteY44" fmla="*/ 908481 h 1834719"/>
              <a:gd name="connsiteX45" fmla="*/ 917359 w 6525088"/>
              <a:gd name="connsiteY45" fmla="*/ 908481 h 1834719"/>
              <a:gd name="connsiteX46" fmla="*/ 917359 w 6525088"/>
              <a:gd name="connsiteY46" fmla="*/ 926237 h 1834719"/>
              <a:gd name="connsiteX47" fmla="*/ 979503 w 6525088"/>
              <a:gd name="connsiteY47" fmla="*/ 926237 h 1834719"/>
              <a:gd name="connsiteX48" fmla="*/ 979503 w 6525088"/>
              <a:gd name="connsiteY48" fmla="*/ 946952 h 1834719"/>
              <a:gd name="connsiteX49" fmla="*/ 1003177 w 6525088"/>
              <a:gd name="connsiteY49" fmla="*/ 946952 h 1834719"/>
              <a:gd name="connsiteX50" fmla="*/ 1003177 w 6525088"/>
              <a:gd name="connsiteY50" fmla="*/ 985422 h 1834719"/>
              <a:gd name="connsiteX51" fmla="*/ 1026851 w 6525088"/>
              <a:gd name="connsiteY51" fmla="*/ 985422 h 1834719"/>
              <a:gd name="connsiteX52" fmla="*/ 1026851 w 6525088"/>
              <a:gd name="connsiteY52" fmla="*/ 985422 h 1834719"/>
              <a:gd name="connsiteX53" fmla="*/ 1026851 w 6525088"/>
              <a:gd name="connsiteY53" fmla="*/ 1006136 h 1834719"/>
              <a:gd name="connsiteX54" fmla="*/ 1026851 w 6525088"/>
              <a:gd name="connsiteY54" fmla="*/ 1032769 h 1834719"/>
              <a:gd name="connsiteX55" fmla="*/ 1074198 w 6525088"/>
              <a:gd name="connsiteY55" fmla="*/ 1032769 h 1834719"/>
              <a:gd name="connsiteX56" fmla="*/ 1074198 w 6525088"/>
              <a:gd name="connsiteY56" fmla="*/ 1047565 h 1834719"/>
              <a:gd name="connsiteX57" fmla="*/ 1198486 w 6525088"/>
              <a:gd name="connsiteY57" fmla="*/ 1047565 h 1834719"/>
              <a:gd name="connsiteX58" fmla="*/ 1198486 w 6525088"/>
              <a:gd name="connsiteY58" fmla="*/ 1109709 h 1834719"/>
              <a:gd name="connsiteX59" fmla="*/ 1260629 w 6525088"/>
              <a:gd name="connsiteY59" fmla="*/ 1109709 h 1834719"/>
              <a:gd name="connsiteX60" fmla="*/ 1260629 w 6525088"/>
              <a:gd name="connsiteY60" fmla="*/ 1133383 h 1834719"/>
              <a:gd name="connsiteX61" fmla="*/ 1272466 w 6525088"/>
              <a:gd name="connsiteY61" fmla="*/ 1133383 h 1834719"/>
              <a:gd name="connsiteX62" fmla="*/ 1272466 w 6525088"/>
              <a:gd name="connsiteY62" fmla="*/ 1160016 h 1834719"/>
              <a:gd name="connsiteX63" fmla="*/ 1302058 w 6525088"/>
              <a:gd name="connsiteY63" fmla="*/ 1160016 h 1834719"/>
              <a:gd name="connsiteX64" fmla="*/ 1302058 w 6525088"/>
              <a:gd name="connsiteY64" fmla="*/ 1177771 h 1834719"/>
              <a:gd name="connsiteX65" fmla="*/ 1479612 w 6525088"/>
              <a:gd name="connsiteY65" fmla="*/ 1177771 h 1834719"/>
              <a:gd name="connsiteX66" fmla="*/ 1479612 w 6525088"/>
              <a:gd name="connsiteY66" fmla="*/ 1216241 h 1834719"/>
              <a:gd name="connsiteX67" fmla="*/ 1503286 w 6525088"/>
              <a:gd name="connsiteY67" fmla="*/ 1216241 h 1834719"/>
              <a:gd name="connsiteX68" fmla="*/ 1503286 w 6525088"/>
              <a:gd name="connsiteY68" fmla="*/ 1236956 h 1834719"/>
              <a:gd name="connsiteX69" fmla="*/ 1606858 w 6525088"/>
              <a:gd name="connsiteY69" fmla="*/ 1236956 h 1834719"/>
              <a:gd name="connsiteX70" fmla="*/ 1606858 w 6525088"/>
              <a:gd name="connsiteY70" fmla="*/ 1254711 h 1834719"/>
              <a:gd name="connsiteX71" fmla="*/ 1639410 w 6525088"/>
              <a:gd name="connsiteY71" fmla="*/ 1254711 h 1834719"/>
              <a:gd name="connsiteX72" fmla="*/ 1645328 w 6525088"/>
              <a:gd name="connsiteY72" fmla="*/ 1260629 h 1834719"/>
              <a:gd name="connsiteX73" fmla="*/ 1766656 w 6525088"/>
              <a:gd name="connsiteY73" fmla="*/ 1260629 h 1834719"/>
              <a:gd name="connsiteX74" fmla="*/ 1766656 w 6525088"/>
              <a:gd name="connsiteY74" fmla="*/ 1322773 h 1834719"/>
              <a:gd name="connsiteX75" fmla="*/ 1787371 w 6525088"/>
              <a:gd name="connsiteY75" fmla="*/ 1322773 h 1834719"/>
              <a:gd name="connsiteX76" fmla="*/ 1787371 w 6525088"/>
              <a:gd name="connsiteY76" fmla="*/ 1337569 h 1834719"/>
              <a:gd name="connsiteX77" fmla="*/ 1814004 w 6525088"/>
              <a:gd name="connsiteY77" fmla="*/ 1337569 h 1834719"/>
              <a:gd name="connsiteX78" fmla="*/ 1814004 w 6525088"/>
              <a:gd name="connsiteY78" fmla="*/ 1373080 h 1834719"/>
              <a:gd name="connsiteX79" fmla="*/ 1988598 w 6525088"/>
              <a:gd name="connsiteY79" fmla="*/ 1373080 h 1834719"/>
              <a:gd name="connsiteX80" fmla="*/ 1988598 w 6525088"/>
              <a:gd name="connsiteY80" fmla="*/ 1393795 h 1834719"/>
              <a:gd name="connsiteX81" fmla="*/ 2018190 w 6525088"/>
              <a:gd name="connsiteY81" fmla="*/ 1393795 h 1834719"/>
              <a:gd name="connsiteX82" fmla="*/ 2018190 w 6525088"/>
              <a:gd name="connsiteY82" fmla="*/ 1414509 h 1834719"/>
              <a:gd name="connsiteX83" fmla="*/ 2101049 w 6525088"/>
              <a:gd name="connsiteY83" fmla="*/ 1414509 h 1834719"/>
              <a:gd name="connsiteX84" fmla="*/ 2101049 w 6525088"/>
              <a:gd name="connsiteY84" fmla="*/ 1447061 h 1834719"/>
              <a:gd name="connsiteX85" fmla="*/ 2234214 w 6525088"/>
              <a:gd name="connsiteY85" fmla="*/ 1447061 h 1834719"/>
              <a:gd name="connsiteX86" fmla="*/ 2234214 w 6525088"/>
              <a:gd name="connsiteY86" fmla="*/ 1458898 h 1834719"/>
              <a:gd name="connsiteX87" fmla="*/ 2388093 w 6525088"/>
              <a:gd name="connsiteY87" fmla="*/ 1458898 h 1834719"/>
              <a:gd name="connsiteX88" fmla="*/ 2388093 w 6525088"/>
              <a:gd name="connsiteY88" fmla="*/ 1500327 h 1834719"/>
              <a:gd name="connsiteX89" fmla="*/ 2553810 w 6525088"/>
              <a:gd name="connsiteY89" fmla="*/ 1500327 h 1834719"/>
              <a:gd name="connsiteX90" fmla="*/ 2553810 w 6525088"/>
              <a:gd name="connsiteY90" fmla="*/ 1515123 h 1834719"/>
              <a:gd name="connsiteX91" fmla="*/ 2678097 w 6525088"/>
              <a:gd name="connsiteY91" fmla="*/ 1515123 h 1834719"/>
              <a:gd name="connsiteX92" fmla="*/ 2678097 w 6525088"/>
              <a:gd name="connsiteY92" fmla="*/ 1541756 h 1834719"/>
              <a:gd name="connsiteX93" fmla="*/ 2678097 w 6525088"/>
              <a:gd name="connsiteY93" fmla="*/ 1541756 h 1834719"/>
              <a:gd name="connsiteX94" fmla="*/ 2701771 w 6525088"/>
              <a:gd name="connsiteY94" fmla="*/ 1541756 h 1834719"/>
              <a:gd name="connsiteX95" fmla="*/ 2704730 w 6525088"/>
              <a:gd name="connsiteY95" fmla="*/ 1556552 h 1834719"/>
              <a:gd name="connsiteX96" fmla="*/ 2802385 w 6525088"/>
              <a:gd name="connsiteY96" fmla="*/ 1556552 h 1834719"/>
              <a:gd name="connsiteX97" fmla="*/ 2802385 w 6525088"/>
              <a:gd name="connsiteY97" fmla="*/ 1571348 h 1834719"/>
              <a:gd name="connsiteX98" fmla="*/ 3018408 w 6525088"/>
              <a:gd name="connsiteY98" fmla="*/ 1571348 h 1834719"/>
              <a:gd name="connsiteX99" fmla="*/ 3018408 w 6525088"/>
              <a:gd name="connsiteY99" fmla="*/ 1580226 h 1834719"/>
              <a:gd name="connsiteX100" fmla="*/ 3207798 w 6525088"/>
              <a:gd name="connsiteY100" fmla="*/ 1580226 h 1834719"/>
              <a:gd name="connsiteX101" fmla="*/ 3207798 w 6525088"/>
              <a:gd name="connsiteY101" fmla="*/ 1603899 h 1834719"/>
              <a:gd name="connsiteX102" fmla="*/ 3409025 w 6525088"/>
              <a:gd name="connsiteY102" fmla="*/ 1603899 h 1834719"/>
              <a:gd name="connsiteX103" fmla="*/ 3409025 w 6525088"/>
              <a:gd name="connsiteY103" fmla="*/ 1612777 h 1834719"/>
              <a:gd name="connsiteX104" fmla="*/ 3710866 w 6525088"/>
              <a:gd name="connsiteY104" fmla="*/ 1612777 h 1834719"/>
              <a:gd name="connsiteX105" fmla="*/ 3710866 w 6525088"/>
              <a:gd name="connsiteY105" fmla="*/ 1639410 h 1834719"/>
              <a:gd name="connsiteX106" fmla="*/ 3944645 w 6525088"/>
              <a:gd name="connsiteY106" fmla="*/ 1639410 h 1834719"/>
              <a:gd name="connsiteX107" fmla="*/ 3953523 w 6525088"/>
              <a:gd name="connsiteY107" fmla="*/ 1648288 h 1834719"/>
              <a:gd name="connsiteX108" fmla="*/ 4018625 w 6525088"/>
              <a:gd name="connsiteY108" fmla="*/ 1648288 h 1834719"/>
              <a:gd name="connsiteX109" fmla="*/ 4018625 w 6525088"/>
              <a:gd name="connsiteY109" fmla="*/ 1666043 h 1834719"/>
              <a:gd name="connsiteX110" fmla="*/ 4057095 w 6525088"/>
              <a:gd name="connsiteY110" fmla="*/ 1666043 h 1834719"/>
              <a:gd name="connsiteX111" fmla="*/ 4057095 w 6525088"/>
              <a:gd name="connsiteY111" fmla="*/ 1674921 h 1834719"/>
              <a:gd name="connsiteX112" fmla="*/ 4154750 w 6525088"/>
              <a:gd name="connsiteY112" fmla="*/ 1674921 h 1834719"/>
              <a:gd name="connsiteX113" fmla="*/ 4154750 w 6525088"/>
              <a:gd name="connsiteY113" fmla="*/ 1689717 h 1834719"/>
              <a:gd name="connsiteX114" fmla="*/ 4196179 w 6525088"/>
              <a:gd name="connsiteY114" fmla="*/ 1689717 h 1834719"/>
              <a:gd name="connsiteX115" fmla="*/ 4196179 w 6525088"/>
              <a:gd name="connsiteY115" fmla="*/ 1695635 h 1834719"/>
              <a:gd name="connsiteX116" fmla="*/ 4237608 w 6525088"/>
              <a:gd name="connsiteY116" fmla="*/ 1692676 h 1834719"/>
              <a:gd name="connsiteX117" fmla="*/ 4397406 w 6525088"/>
              <a:gd name="connsiteY117" fmla="*/ 1689717 h 1834719"/>
              <a:gd name="connsiteX118" fmla="*/ 4462508 w 6525088"/>
              <a:gd name="connsiteY118" fmla="*/ 1728186 h 1834719"/>
              <a:gd name="connsiteX119" fmla="*/ 4746594 w 6525088"/>
              <a:gd name="connsiteY119" fmla="*/ 1710431 h 1834719"/>
              <a:gd name="connsiteX120" fmla="*/ 4746594 w 6525088"/>
              <a:gd name="connsiteY120" fmla="*/ 1710431 h 1834719"/>
              <a:gd name="connsiteX121" fmla="*/ 4746594 w 6525088"/>
              <a:gd name="connsiteY121" fmla="*/ 1737064 h 1834719"/>
              <a:gd name="connsiteX122" fmla="*/ 4876800 w 6525088"/>
              <a:gd name="connsiteY122" fmla="*/ 1737064 h 1834719"/>
              <a:gd name="connsiteX123" fmla="*/ 4894555 w 6525088"/>
              <a:gd name="connsiteY123" fmla="*/ 1737064 h 1834719"/>
              <a:gd name="connsiteX124" fmla="*/ 5137212 w 6525088"/>
              <a:gd name="connsiteY124" fmla="*/ 1737064 h 1834719"/>
              <a:gd name="connsiteX125" fmla="*/ 5137212 w 6525088"/>
              <a:gd name="connsiteY125" fmla="*/ 1763698 h 1834719"/>
              <a:gd name="connsiteX126" fmla="*/ 5474563 w 6525088"/>
              <a:gd name="connsiteY126" fmla="*/ 1763698 h 1834719"/>
              <a:gd name="connsiteX127" fmla="*/ 5474563 w 6525088"/>
              <a:gd name="connsiteY127" fmla="*/ 1784412 h 1834719"/>
              <a:gd name="connsiteX128" fmla="*/ 5983550 w 6525088"/>
              <a:gd name="connsiteY128" fmla="*/ 1784412 h 1834719"/>
              <a:gd name="connsiteX129" fmla="*/ 5983550 w 6525088"/>
              <a:gd name="connsiteY129" fmla="*/ 1834719 h 1834719"/>
              <a:gd name="connsiteX130" fmla="*/ 6525088 w 6525088"/>
              <a:gd name="connsiteY130" fmla="*/ 1834719 h 1834719"/>
              <a:gd name="connsiteX0" fmla="*/ 0 w 6525088"/>
              <a:gd name="connsiteY0" fmla="*/ 0 h 1834719"/>
              <a:gd name="connsiteX1" fmla="*/ 71021 w 6525088"/>
              <a:gd name="connsiteY1" fmla="*/ 0 h 1834719"/>
              <a:gd name="connsiteX2" fmla="*/ 71021 w 6525088"/>
              <a:gd name="connsiteY2" fmla="*/ 26633 h 1834719"/>
              <a:gd name="connsiteX3" fmla="*/ 124288 w 6525088"/>
              <a:gd name="connsiteY3" fmla="*/ 26633 h 1834719"/>
              <a:gd name="connsiteX4" fmla="*/ 124288 w 6525088"/>
              <a:gd name="connsiteY4" fmla="*/ 50307 h 1834719"/>
              <a:gd name="connsiteX5" fmla="*/ 168676 w 6525088"/>
              <a:gd name="connsiteY5" fmla="*/ 50307 h 1834719"/>
              <a:gd name="connsiteX6" fmla="*/ 168676 w 6525088"/>
              <a:gd name="connsiteY6" fmla="*/ 88777 h 1834719"/>
              <a:gd name="connsiteX7" fmla="*/ 233779 w 6525088"/>
              <a:gd name="connsiteY7" fmla="*/ 88777 h 1834719"/>
              <a:gd name="connsiteX8" fmla="*/ 233779 w 6525088"/>
              <a:gd name="connsiteY8" fmla="*/ 112451 h 1834719"/>
              <a:gd name="connsiteX9" fmla="*/ 269289 w 6525088"/>
              <a:gd name="connsiteY9" fmla="*/ 112451 h 1834719"/>
              <a:gd name="connsiteX10" fmla="*/ 269289 w 6525088"/>
              <a:gd name="connsiteY10" fmla="*/ 133165 h 1834719"/>
              <a:gd name="connsiteX11" fmla="*/ 331433 w 6525088"/>
              <a:gd name="connsiteY11" fmla="*/ 133165 h 1834719"/>
              <a:gd name="connsiteX12" fmla="*/ 331433 w 6525088"/>
              <a:gd name="connsiteY12" fmla="*/ 147962 h 1834719"/>
              <a:gd name="connsiteX13" fmla="*/ 366944 w 6525088"/>
              <a:gd name="connsiteY13" fmla="*/ 147962 h 1834719"/>
              <a:gd name="connsiteX14" fmla="*/ 366944 w 6525088"/>
              <a:gd name="connsiteY14" fmla="*/ 180513 h 1834719"/>
              <a:gd name="connsiteX15" fmla="*/ 402455 w 6525088"/>
              <a:gd name="connsiteY15" fmla="*/ 180513 h 1834719"/>
              <a:gd name="connsiteX16" fmla="*/ 402455 w 6525088"/>
              <a:gd name="connsiteY16" fmla="*/ 248575 h 1834719"/>
              <a:gd name="connsiteX17" fmla="*/ 414291 w 6525088"/>
              <a:gd name="connsiteY17" fmla="*/ 248575 h 1834719"/>
              <a:gd name="connsiteX18" fmla="*/ 414291 w 6525088"/>
              <a:gd name="connsiteY18" fmla="*/ 337352 h 1834719"/>
              <a:gd name="connsiteX19" fmla="*/ 426128 w 6525088"/>
              <a:gd name="connsiteY19" fmla="*/ 337352 h 1834719"/>
              <a:gd name="connsiteX20" fmla="*/ 426128 w 6525088"/>
              <a:gd name="connsiteY20" fmla="*/ 384699 h 1834719"/>
              <a:gd name="connsiteX21" fmla="*/ 446843 w 6525088"/>
              <a:gd name="connsiteY21" fmla="*/ 384699 h 1834719"/>
              <a:gd name="connsiteX22" fmla="*/ 446843 w 6525088"/>
              <a:gd name="connsiteY22" fmla="*/ 396536 h 1834719"/>
              <a:gd name="connsiteX23" fmla="*/ 482354 w 6525088"/>
              <a:gd name="connsiteY23" fmla="*/ 396536 h 1834719"/>
              <a:gd name="connsiteX24" fmla="*/ 482354 w 6525088"/>
              <a:gd name="connsiteY24" fmla="*/ 423169 h 1834719"/>
              <a:gd name="connsiteX25" fmla="*/ 526742 w 6525088"/>
              <a:gd name="connsiteY25" fmla="*/ 423169 h 1834719"/>
              <a:gd name="connsiteX26" fmla="*/ 526742 w 6525088"/>
              <a:gd name="connsiteY26" fmla="*/ 494191 h 1834719"/>
              <a:gd name="connsiteX27" fmla="*/ 565212 w 6525088"/>
              <a:gd name="connsiteY27" fmla="*/ 494191 h 1834719"/>
              <a:gd name="connsiteX28" fmla="*/ 565212 w 6525088"/>
              <a:gd name="connsiteY28" fmla="*/ 526742 h 1834719"/>
              <a:gd name="connsiteX29" fmla="*/ 585926 w 6525088"/>
              <a:gd name="connsiteY29" fmla="*/ 526742 h 1834719"/>
              <a:gd name="connsiteX30" fmla="*/ 585926 w 6525088"/>
              <a:gd name="connsiteY30" fmla="*/ 582967 h 1834719"/>
              <a:gd name="connsiteX31" fmla="*/ 618478 w 6525088"/>
              <a:gd name="connsiteY31" fmla="*/ 582967 h 1834719"/>
              <a:gd name="connsiteX32" fmla="*/ 618478 w 6525088"/>
              <a:gd name="connsiteY32" fmla="*/ 674703 h 1834719"/>
              <a:gd name="connsiteX33" fmla="*/ 651029 w 6525088"/>
              <a:gd name="connsiteY33" fmla="*/ 674703 h 1834719"/>
              <a:gd name="connsiteX34" fmla="*/ 651029 w 6525088"/>
              <a:gd name="connsiteY34" fmla="*/ 736847 h 1834719"/>
              <a:gd name="connsiteX35" fmla="*/ 686540 w 6525088"/>
              <a:gd name="connsiteY35" fmla="*/ 736847 h 1834719"/>
              <a:gd name="connsiteX36" fmla="*/ 686540 w 6525088"/>
              <a:gd name="connsiteY36" fmla="*/ 772358 h 1834719"/>
              <a:gd name="connsiteX37" fmla="*/ 695418 w 6525088"/>
              <a:gd name="connsiteY37" fmla="*/ 772358 h 1834719"/>
              <a:gd name="connsiteX38" fmla="*/ 695418 w 6525088"/>
              <a:gd name="connsiteY38" fmla="*/ 816746 h 1834719"/>
              <a:gd name="connsiteX39" fmla="*/ 787154 w 6525088"/>
              <a:gd name="connsiteY39" fmla="*/ 816746 h 1834719"/>
              <a:gd name="connsiteX40" fmla="*/ 787154 w 6525088"/>
              <a:gd name="connsiteY40" fmla="*/ 849298 h 1834719"/>
              <a:gd name="connsiteX41" fmla="*/ 804909 w 6525088"/>
              <a:gd name="connsiteY41" fmla="*/ 849298 h 1834719"/>
              <a:gd name="connsiteX42" fmla="*/ 804909 w 6525088"/>
              <a:gd name="connsiteY42" fmla="*/ 899604 h 1834719"/>
              <a:gd name="connsiteX43" fmla="*/ 867053 w 6525088"/>
              <a:gd name="connsiteY43" fmla="*/ 899604 h 1834719"/>
              <a:gd name="connsiteX44" fmla="*/ 875930 w 6525088"/>
              <a:gd name="connsiteY44" fmla="*/ 908481 h 1834719"/>
              <a:gd name="connsiteX45" fmla="*/ 917359 w 6525088"/>
              <a:gd name="connsiteY45" fmla="*/ 908481 h 1834719"/>
              <a:gd name="connsiteX46" fmla="*/ 917359 w 6525088"/>
              <a:gd name="connsiteY46" fmla="*/ 926237 h 1834719"/>
              <a:gd name="connsiteX47" fmla="*/ 979503 w 6525088"/>
              <a:gd name="connsiteY47" fmla="*/ 926237 h 1834719"/>
              <a:gd name="connsiteX48" fmla="*/ 979503 w 6525088"/>
              <a:gd name="connsiteY48" fmla="*/ 946952 h 1834719"/>
              <a:gd name="connsiteX49" fmla="*/ 1003177 w 6525088"/>
              <a:gd name="connsiteY49" fmla="*/ 946952 h 1834719"/>
              <a:gd name="connsiteX50" fmla="*/ 1003177 w 6525088"/>
              <a:gd name="connsiteY50" fmla="*/ 985422 h 1834719"/>
              <a:gd name="connsiteX51" fmla="*/ 1026851 w 6525088"/>
              <a:gd name="connsiteY51" fmla="*/ 985422 h 1834719"/>
              <a:gd name="connsiteX52" fmla="*/ 1026851 w 6525088"/>
              <a:gd name="connsiteY52" fmla="*/ 985422 h 1834719"/>
              <a:gd name="connsiteX53" fmla="*/ 1026851 w 6525088"/>
              <a:gd name="connsiteY53" fmla="*/ 1006136 h 1834719"/>
              <a:gd name="connsiteX54" fmla="*/ 1026851 w 6525088"/>
              <a:gd name="connsiteY54" fmla="*/ 1032769 h 1834719"/>
              <a:gd name="connsiteX55" fmla="*/ 1074198 w 6525088"/>
              <a:gd name="connsiteY55" fmla="*/ 1032769 h 1834719"/>
              <a:gd name="connsiteX56" fmla="*/ 1074198 w 6525088"/>
              <a:gd name="connsiteY56" fmla="*/ 1047565 h 1834719"/>
              <a:gd name="connsiteX57" fmla="*/ 1198486 w 6525088"/>
              <a:gd name="connsiteY57" fmla="*/ 1047565 h 1834719"/>
              <a:gd name="connsiteX58" fmla="*/ 1198486 w 6525088"/>
              <a:gd name="connsiteY58" fmla="*/ 1109709 h 1834719"/>
              <a:gd name="connsiteX59" fmla="*/ 1260629 w 6525088"/>
              <a:gd name="connsiteY59" fmla="*/ 1109709 h 1834719"/>
              <a:gd name="connsiteX60" fmla="*/ 1260629 w 6525088"/>
              <a:gd name="connsiteY60" fmla="*/ 1133383 h 1834719"/>
              <a:gd name="connsiteX61" fmla="*/ 1272466 w 6525088"/>
              <a:gd name="connsiteY61" fmla="*/ 1133383 h 1834719"/>
              <a:gd name="connsiteX62" fmla="*/ 1272466 w 6525088"/>
              <a:gd name="connsiteY62" fmla="*/ 1160016 h 1834719"/>
              <a:gd name="connsiteX63" fmla="*/ 1302058 w 6525088"/>
              <a:gd name="connsiteY63" fmla="*/ 1160016 h 1834719"/>
              <a:gd name="connsiteX64" fmla="*/ 1302058 w 6525088"/>
              <a:gd name="connsiteY64" fmla="*/ 1177771 h 1834719"/>
              <a:gd name="connsiteX65" fmla="*/ 1479612 w 6525088"/>
              <a:gd name="connsiteY65" fmla="*/ 1177771 h 1834719"/>
              <a:gd name="connsiteX66" fmla="*/ 1479612 w 6525088"/>
              <a:gd name="connsiteY66" fmla="*/ 1216241 h 1834719"/>
              <a:gd name="connsiteX67" fmla="*/ 1503286 w 6525088"/>
              <a:gd name="connsiteY67" fmla="*/ 1216241 h 1834719"/>
              <a:gd name="connsiteX68" fmla="*/ 1503286 w 6525088"/>
              <a:gd name="connsiteY68" fmla="*/ 1236956 h 1834719"/>
              <a:gd name="connsiteX69" fmla="*/ 1606858 w 6525088"/>
              <a:gd name="connsiteY69" fmla="*/ 1236956 h 1834719"/>
              <a:gd name="connsiteX70" fmla="*/ 1606858 w 6525088"/>
              <a:gd name="connsiteY70" fmla="*/ 1254711 h 1834719"/>
              <a:gd name="connsiteX71" fmla="*/ 1639410 w 6525088"/>
              <a:gd name="connsiteY71" fmla="*/ 1254711 h 1834719"/>
              <a:gd name="connsiteX72" fmla="*/ 1645328 w 6525088"/>
              <a:gd name="connsiteY72" fmla="*/ 1260629 h 1834719"/>
              <a:gd name="connsiteX73" fmla="*/ 1766656 w 6525088"/>
              <a:gd name="connsiteY73" fmla="*/ 1260629 h 1834719"/>
              <a:gd name="connsiteX74" fmla="*/ 1766656 w 6525088"/>
              <a:gd name="connsiteY74" fmla="*/ 1322773 h 1834719"/>
              <a:gd name="connsiteX75" fmla="*/ 1787371 w 6525088"/>
              <a:gd name="connsiteY75" fmla="*/ 1322773 h 1834719"/>
              <a:gd name="connsiteX76" fmla="*/ 1787371 w 6525088"/>
              <a:gd name="connsiteY76" fmla="*/ 1337569 h 1834719"/>
              <a:gd name="connsiteX77" fmla="*/ 1814004 w 6525088"/>
              <a:gd name="connsiteY77" fmla="*/ 1337569 h 1834719"/>
              <a:gd name="connsiteX78" fmla="*/ 1814004 w 6525088"/>
              <a:gd name="connsiteY78" fmla="*/ 1373080 h 1834719"/>
              <a:gd name="connsiteX79" fmla="*/ 1988598 w 6525088"/>
              <a:gd name="connsiteY79" fmla="*/ 1373080 h 1834719"/>
              <a:gd name="connsiteX80" fmla="*/ 1988598 w 6525088"/>
              <a:gd name="connsiteY80" fmla="*/ 1393795 h 1834719"/>
              <a:gd name="connsiteX81" fmla="*/ 2018190 w 6525088"/>
              <a:gd name="connsiteY81" fmla="*/ 1393795 h 1834719"/>
              <a:gd name="connsiteX82" fmla="*/ 2018190 w 6525088"/>
              <a:gd name="connsiteY82" fmla="*/ 1414509 h 1834719"/>
              <a:gd name="connsiteX83" fmla="*/ 2101049 w 6525088"/>
              <a:gd name="connsiteY83" fmla="*/ 1414509 h 1834719"/>
              <a:gd name="connsiteX84" fmla="*/ 2101049 w 6525088"/>
              <a:gd name="connsiteY84" fmla="*/ 1447061 h 1834719"/>
              <a:gd name="connsiteX85" fmla="*/ 2234214 w 6525088"/>
              <a:gd name="connsiteY85" fmla="*/ 1447061 h 1834719"/>
              <a:gd name="connsiteX86" fmla="*/ 2234214 w 6525088"/>
              <a:gd name="connsiteY86" fmla="*/ 1458898 h 1834719"/>
              <a:gd name="connsiteX87" fmla="*/ 2388093 w 6525088"/>
              <a:gd name="connsiteY87" fmla="*/ 1458898 h 1834719"/>
              <a:gd name="connsiteX88" fmla="*/ 2388093 w 6525088"/>
              <a:gd name="connsiteY88" fmla="*/ 1500327 h 1834719"/>
              <a:gd name="connsiteX89" fmla="*/ 2553810 w 6525088"/>
              <a:gd name="connsiteY89" fmla="*/ 1500327 h 1834719"/>
              <a:gd name="connsiteX90" fmla="*/ 2553810 w 6525088"/>
              <a:gd name="connsiteY90" fmla="*/ 1515123 h 1834719"/>
              <a:gd name="connsiteX91" fmla="*/ 2678097 w 6525088"/>
              <a:gd name="connsiteY91" fmla="*/ 1515123 h 1834719"/>
              <a:gd name="connsiteX92" fmla="*/ 2678097 w 6525088"/>
              <a:gd name="connsiteY92" fmla="*/ 1541756 h 1834719"/>
              <a:gd name="connsiteX93" fmla="*/ 2678097 w 6525088"/>
              <a:gd name="connsiteY93" fmla="*/ 1541756 h 1834719"/>
              <a:gd name="connsiteX94" fmla="*/ 2701771 w 6525088"/>
              <a:gd name="connsiteY94" fmla="*/ 1541756 h 1834719"/>
              <a:gd name="connsiteX95" fmla="*/ 2704730 w 6525088"/>
              <a:gd name="connsiteY95" fmla="*/ 1556552 h 1834719"/>
              <a:gd name="connsiteX96" fmla="*/ 2802385 w 6525088"/>
              <a:gd name="connsiteY96" fmla="*/ 1556552 h 1834719"/>
              <a:gd name="connsiteX97" fmla="*/ 2802385 w 6525088"/>
              <a:gd name="connsiteY97" fmla="*/ 1571348 h 1834719"/>
              <a:gd name="connsiteX98" fmla="*/ 3018408 w 6525088"/>
              <a:gd name="connsiteY98" fmla="*/ 1571348 h 1834719"/>
              <a:gd name="connsiteX99" fmla="*/ 3018408 w 6525088"/>
              <a:gd name="connsiteY99" fmla="*/ 1580226 h 1834719"/>
              <a:gd name="connsiteX100" fmla="*/ 3207798 w 6525088"/>
              <a:gd name="connsiteY100" fmla="*/ 1580226 h 1834719"/>
              <a:gd name="connsiteX101" fmla="*/ 3207798 w 6525088"/>
              <a:gd name="connsiteY101" fmla="*/ 1603899 h 1834719"/>
              <a:gd name="connsiteX102" fmla="*/ 3409025 w 6525088"/>
              <a:gd name="connsiteY102" fmla="*/ 1603899 h 1834719"/>
              <a:gd name="connsiteX103" fmla="*/ 3409025 w 6525088"/>
              <a:gd name="connsiteY103" fmla="*/ 1612777 h 1834719"/>
              <a:gd name="connsiteX104" fmla="*/ 3710866 w 6525088"/>
              <a:gd name="connsiteY104" fmla="*/ 1612777 h 1834719"/>
              <a:gd name="connsiteX105" fmla="*/ 3710866 w 6525088"/>
              <a:gd name="connsiteY105" fmla="*/ 1639410 h 1834719"/>
              <a:gd name="connsiteX106" fmla="*/ 3944645 w 6525088"/>
              <a:gd name="connsiteY106" fmla="*/ 1639410 h 1834719"/>
              <a:gd name="connsiteX107" fmla="*/ 3953523 w 6525088"/>
              <a:gd name="connsiteY107" fmla="*/ 1648288 h 1834719"/>
              <a:gd name="connsiteX108" fmla="*/ 4018625 w 6525088"/>
              <a:gd name="connsiteY108" fmla="*/ 1648288 h 1834719"/>
              <a:gd name="connsiteX109" fmla="*/ 4018625 w 6525088"/>
              <a:gd name="connsiteY109" fmla="*/ 1666043 h 1834719"/>
              <a:gd name="connsiteX110" fmla="*/ 4057095 w 6525088"/>
              <a:gd name="connsiteY110" fmla="*/ 1666043 h 1834719"/>
              <a:gd name="connsiteX111" fmla="*/ 4057095 w 6525088"/>
              <a:gd name="connsiteY111" fmla="*/ 1674921 h 1834719"/>
              <a:gd name="connsiteX112" fmla="*/ 4154750 w 6525088"/>
              <a:gd name="connsiteY112" fmla="*/ 1674921 h 1834719"/>
              <a:gd name="connsiteX113" fmla="*/ 4154750 w 6525088"/>
              <a:gd name="connsiteY113" fmla="*/ 1689717 h 1834719"/>
              <a:gd name="connsiteX114" fmla="*/ 4196179 w 6525088"/>
              <a:gd name="connsiteY114" fmla="*/ 1689717 h 1834719"/>
              <a:gd name="connsiteX115" fmla="*/ 4196179 w 6525088"/>
              <a:gd name="connsiteY115" fmla="*/ 1695635 h 1834719"/>
              <a:gd name="connsiteX116" fmla="*/ 4237608 w 6525088"/>
              <a:gd name="connsiteY116" fmla="*/ 1692676 h 1834719"/>
              <a:gd name="connsiteX117" fmla="*/ 4385569 w 6525088"/>
              <a:gd name="connsiteY117" fmla="*/ 1689717 h 1834719"/>
              <a:gd name="connsiteX118" fmla="*/ 4462508 w 6525088"/>
              <a:gd name="connsiteY118" fmla="*/ 1728186 h 1834719"/>
              <a:gd name="connsiteX119" fmla="*/ 4746594 w 6525088"/>
              <a:gd name="connsiteY119" fmla="*/ 1710431 h 1834719"/>
              <a:gd name="connsiteX120" fmla="*/ 4746594 w 6525088"/>
              <a:gd name="connsiteY120" fmla="*/ 1710431 h 1834719"/>
              <a:gd name="connsiteX121" fmla="*/ 4746594 w 6525088"/>
              <a:gd name="connsiteY121" fmla="*/ 1737064 h 1834719"/>
              <a:gd name="connsiteX122" fmla="*/ 4876800 w 6525088"/>
              <a:gd name="connsiteY122" fmla="*/ 1737064 h 1834719"/>
              <a:gd name="connsiteX123" fmla="*/ 4894555 w 6525088"/>
              <a:gd name="connsiteY123" fmla="*/ 1737064 h 1834719"/>
              <a:gd name="connsiteX124" fmla="*/ 5137212 w 6525088"/>
              <a:gd name="connsiteY124" fmla="*/ 1737064 h 1834719"/>
              <a:gd name="connsiteX125" fmla="*/ 5137212 w 6525088"/>
              <a:gd name="connsiteY125" fmla="*/ 1763698 h 1834719"/>
              <a:gd name="connsiteX126" fmla="*/ 5474563 w 6525088"/>
              <a:gd name="connsiteY126" fmla="*/ 1763698 h 1834719"/>
              <a:gd name="connsiteX127" fmla="*/ 5474563 w 6525088"/>
              <a:gd name="connsiteY127" fmla="*/ 1784412 h 1834719"/>
              <a:gd name="connsiteX128" fmla="*/ 5983550 w 6525088"/>
              <a:gd name="connsiteY128" fmla="*/ 1784412 h 1834719"/>
              <a:gd name="connsiteX129" fmla="*/ 5983550 w 6525088"/>
              <a:gd name="connsiteY129" fmla="*/ 1834719 h 1834719"/>
              <a:gd name="connsiteX130" fmla="*/ 6525088 w 6525088"/>
              <a:gd name="connsiteY130" fmla="*/ 1834719 h 1834719"/>
              <a:gd name="connsiteX0" fmla="*/ 0 w 6525088"/>
              <a:gd name="connsiteY0" fmla="*/ 0 h 1834719"/>
              <a:gd name="connsiteX1" fmla="*/ 71021 w 6525088"/>
              <a:gd name="connsiteY1" fmla="*/ 0 h 1834719"/>
              <a:gd name="connsiteX2" fmla="*/ 71021 w 6525088"/>
              <a:gd name="connsiteY2" fmla="*/ 26633 h 1834719"/>
              <a:gd name="connsiteX3" fmla="*/ 124288 w 6525088"/>
              <a:gd name="connsiteY3" fmla="*/ 26633 h 1834719"/>
              <a:gd name="connsiteX4" fmla="*/ 124288 w 6525088"/>
              <a:gd name="connsiteY4" fmla="*/ 50307 h 1834719"/>
              <a:gd name="connsiteX5" fmla="*/ 168676 w 6525088"/>
              <a:gd name="connsiteY5" fmla="*/ 50307 h 1834719"/>
              <a:gd name="connsiteX6" fmla="*/ 168676 w 6525088"/>
              <a:gd name="connsiteY6" fmla="*/ 88777 h 1834719"/>
              <a:gd name="connsiteX7" fmla="*/ 233779 w 6525088"/>
              <a:gd name="connsiteY7" fmla="*/ 88777 h 1834719"/>
              <a:gd name="connsiteX8" fmla="*/ 233779 w 6525088"/>
              <a:gd name="connsiteY8" fmla="*/ 112451 h 1834719"/>
              <a:gd name="connsiteX9" fmla="*/ 269289 w 6525088"/>
              <a:gd name="connsiteY9" fmla="*/ 112451 h 1834719"/>
              <a:gd name="connsiteX10" fmla="*/ 269289 w 6525088"/>
              <a:gd name="connsiteY10" fmla="*/ 133165 h 1834719"/>
              <a:gd name="connsiteX11" fmla="*/ 331433 w 6525088"/>
              <a:gd name="connsiteY11" fmla="*/ 133165 h 1834719"/>
              <a:gd name="connsiteX12" fmla="*/ 331433 w 6525088"/>
              <a:gd name="connsiteY12" fmla="*/ 147962 h 1834719"/>
              <a:gd name="connsiteX13" fmla="*/ 366944 w 6525088"/>
              <a:gd name="connsiteY13" fmla="*/ 147962 h 1834719"/>
              <a:gd name="connsiteX14" fmla="*/ 366944 w 6525088"/>
              <a:gd name="connsiteY14" fmla="*/ 180513 h 1834719"/>
              <a:gd name="connsiteX15" fmla="*/ 402455 w 6525088"/>
              <a:gd name="connsiteY15" fmla="*/ 180513 h 1834719"/>
              <a:gd name="connsiteX16" fmla="*/ 402455 w 6525088"/>
              <a:gd name="connsiteY16" fmla="*/ 248575 h 1834719"/>
              <a:gd name="connsiteX17" fmla="*/ 414291 w 6525088"/>
              <a:gd name="connsiteY17" fmla="*/ 248575 h 1834719"/>
              <a:gd name="connsiteX18" fmla="*/ 414291 w 6525088"/>
              <a:gd name="connsiteY18" fmla="*/ 337352 h 1834719"/>
              <a:gd name="connsiteX19" fmla="*/ 426128 w 6525088"/>
              <a:gd name="connsiteY19" fmla="*/ 337352 h 1834719"/>
              <a:gd name="connsiteX20" fmla="*/ 426128 w 6525088"/>
              <a:gd name="connsiteY20" fmla="*/ 384699 h 1834719"/>
              <a:gd name="connsiteX21" fmla="*/ 446843 w 6525088"/>
              <a:gd name="connsiteY21" fmla="*/ 384699 h 1834719"/>
              <a:gd name="connsiteX22" fmla="*/ 446843 w 6525088"/>
              <a:gd name="connsiteY22" fmla="*/ 396536 h 1834719"/>
              <a:gd name="connsiteX23" fmla="*/ 482354 w 6525088"/>
              <a:gd name="connsiteY23" fmla="*/ 396536 h 1834719"/>
              <a:gd name="connsiteX24" fmla="*/ 482354 w 6525088"/>
              <a:gd name="connsiteY24" fmla="*/ 423169 h 1834719"/>
              <a:gd name="connsiteX25" fmla="*/ 526742 w 6525088"/>
              <a:gd name="connsiteY25" fmla="*/ 423169 h 1834719"/>
              <a:gd name="connsiteX26" fmla="*/ 526742 w 6525088"/>
              <a:gd name="connsiteY26" fmla="*/ 494191 h 1834719"/>
              <a:gd name="connsiteX27" fmla="*/ 565212 w 6525088"/>
              <a:gd name="connsiteY27" fmla="*/ 494191 h 1834719"/>
              <a:gd name="connsiteX28" fmla="*/ 565212 w 6525088"/>
              <a:gd name="connsiteY28" fmla="*/ 526742 h 1834719"/>
              <a:gd name="connsiteX29" fmla="*/ 585926 w 6525088"/>
              <a:gd name="connsiteY29" fmla="*/ 526742 h 1834719"/>
              <a:gd name="connsiteX30" fmla="*/ 585926 w 6525088"/>
              <a:gd name="connsiteY30" fmla="*/ 582967 h 1834719"/>
              <a:gd name="connsiteX31" fmla="*/ 618478 w 6525088"/>
              <a:gd name="connsiteY31" fmla="*/ 582967 h 1834719"/>
              <a:gd name="connsiteX32" fmla="*/ 618478 w 6525088"/>
              <a:gd name="connsiteY32" fmla="*/ 674703 h 1834719"/>
              <a:gd name="connsiteX33" fmla="*/ 651029 w 6525088"/>
              <a:gd name="connsiteY33" fmla="*/ 674703 h 1834719"/>
              <a:gd name="connsiteX34" fmla="*/ 651029 w 6525088"/>
              <a:gd name="connsiteY34" fmla="*/ 736847 h 1834719"/>
              <a:gd name="connsiteX35" fmla="*/ 686540 w 6525088"/>
              <a:gd name="connsiteY35" fmla="*/ 736847 h 1834719"/>
              <a:gd name="connsiteX36" fmla="*/ 686540 w 6525088"/>
              <a:gd name="connsiteY36" fmla="*/ 772358 h 1834719"/>
              <a:gd name="connsiteX37" fmla="*/ 695418 w 6525088"/>
              <a:gd name="connsiteY37" fmla="*/ 772358 h 1834719"/>
              <a:gd name="connsiteX38" fmla="*/ 695418 w 6525088"/>
              <a:gd name="connsiteY38" fmla="*/ 816746 h 1834719"/>
              <a:gd name="connsiteX39" fmla="*/ 787154 w 6525088"/>
              <a:gd name="connsiteY39" fmla="*/ 816746 h 1834719"/>
              <a:gd name="connsiteX40" fmla="*/ 787154 w 6525088"/>
              <a:gd name="connsiteY40" fmla="*/ 849298 h 1834719"/>
              <a:gd name="connsiteX41" fmla="*/ 804909 w 6525088"/>
              <a:gd name="connsiteY41" fmla="*/ 849298 h 1834719"/>
              <a:gd name="connsiteX42" fmla="*/ 804909 w 6525088"/>
              <a:gd name="connsiteY42" fmla="*/ 899604 h 1834719"/>
              <a:gd name="connsiteX43" fmla="*/ 867053 w 6525088"/>
              <a:gd name="connsiteY43" fmla="*/ 899604 h 1834719"/>
              <a:gd name="connsiteX44" fmla="*/ 875930 w 6525088"/>
              <a:gd name="connsiteY44" fmla="*/ 908481 h 1834719"/>
              <a:gd name="connsiteX45" fmla="*/ 917359 w 6525088"/>
              <a:gd name="connsiteY45" fmla="*/ 908481 h 1834719"/>
              <a:gd name="connsiteX46" fmla="*/ 917359 w 6525088"/>
              <a:gd name="connsiteY46" fmla="*/ 926237 h 1834719"/>
              <a:gd name="connsiteX47" fmla="*/ 979503 w 6525088"/>
              <a:gd name="connsiteY47" fmla="*/ 926237 h 1834719"/>
              <a:gd name="connsiteX48" fmla="*/ 979503 w 6525088"/>
              <a:gd name="connsiteY48" fmla="*/ 946952 h 1834719"/>
              <a:gd name="connsiteX49" fmla="*/ 1003177 w 6525088"/>
              <a:gd name="connsiteY49" fmla="*/ 946952 h 1834719"/>
              <a:gd name="connsiteX50" fmla="*/ 1003177 w 6525088"/>
              <a:gd name="connsiteY50" fmla="*/ 985422 h 1834719"/>
              <a:gd name="connsiteX51" fmla="*/ 1026851 w 6525088"/>
              <a:gd name="connsiteY51" fmla="*/ 985422 h 1834719"/>
              <a:gd name="connsiteX52" fmla="*/ 1026851 w 6525088"/>
              <a:gd name="connsiteY52" fmla="*/ 985422 h 1834719"/>
              <a:gd name="connsiteX53" fmla="*/ 1026851 w 6525088"/>
              <a:gd name="connsiteY53" fmla="*/ 1006136 h 1834719"/>
              <a:gd name="connsiteX54" fmla="*/ 1026851 w 6525088"/>
              <a:gd name="connsiteY54" fmla="*/ 1032769 h 1834719"/>
              <a:gd name="connsiteX55" fmla="*/ 1074198 w 6525088"/>
              <a:gd name="connsiteY55" fmla="*/ 1032769 h 1834719"/>
              <a:gd name="connsiteX56" fmla="*/ 1074198 w 6525088"/>
              <a:gd name="connsiteY56" fmla="*/ 1047565 h 1834719"/>
              <a:gd name="connsiteX57" fmla="*/ 1198486 w 6525088"/>
              <a:gd name="connsiteY57" fmla="*/ 1047565 h 1834719"/>
              <a:gd name="connsiteX58" fmla="*/ 1198486 w 6525088"/>
              <a:gd name="connsiteY58" fmla="*/ 1109709 h 1834719"/>
              <a:gd name="connsiteX59" fmla="*/ 1260629 w 6525088"/>
              <a:gd name="connsiteY59" fmla="*/ 1109709 h 1834719"/>
              <a:gd name="connsiteX60" fmla="*/ 1260629 w 6525088"/>
              <a:gd name="connsiteY60" fmla="*/ 1133383 h 1834719"/>
              <a:gd name="connsiteX61" fmla="*/ 1272466 w 6525088"/>
              <a:gd name="connsiteY61" fmla="*/ 1133383 h 1834719"/>
              <a:gd name="connsiteX62" fmla="*/ 1272466 w 6525088"/>
              <a:gd name="connsiteY62" fmla="*/ 1160016 h 1834719"/>
              <a:gd name="connsiteX63" fmla="*/ 1302058 w 6525088"/>
              <a:gd name="connsiteY63" fmla="*/ 1160016 h 1834719"/>
              <a:gd name="connsiteX64" fmla="*/ 1302058 w 6525088"/>
              <a:gd name="connsiteY64" fmla="*/ 1177771 h 1834719"/>
              <a:gd name="connsiteX65" fmla="*/ 1479612 w 6525088"/>
              <a:gd name="connsiteY65" fmla="*/ 1177771 h 1834719"/>
              <a:gd name="connsiteX66" fmla="*/ 1479612 w 6525088"/>
              <a:gd name="connsiteY66" fmla="*/ 1216241 h 1834719"/>
              <a:gd name="connsiteX67" fmla="*/ 1503286 w 6525088"/>
              <a:gd name="connsiteY67" fmla="*/ 1216241 h 1834719"/>
              <a:gd name="connsiteX68" fmla="*/ 1503286 w 6525088"/>
              <a:gd name="connsiteY68" fmla="*/ 1236956 h 1834719"/>
              <a:gd name="connsiteX69" fmla="*/ 1606858 w 6525088"/>
              <a:gd name="connsiteY69" fmla="*/ 1236956 h 1834719"/>
              <a:gd name="connsiteX70" fmla="*/ 1606858 w 6525088"/>
              <a:gd name="connsiteY70" fmla="*/ 1254711 h 1834719"/>
              <a:gd name="connsiteX71" fmla="*/ 1639410 w 6525088"/>
              <a:gd name="connsiteY71" fmla="*/ 1254711 h 1834719"/>
              <a:gd name="connsiteX72" fmla="*/ 1645328 w 6525088"/>
              <a:gd name="connsiteY72" fmla="*/ 1260629 h 1834719"/>
              <a:gd name="connsiteX73" fmla="*/ 1766656 w 6525088"/>
              <a:gd name="connsiteY73" fmla="*/ 1260629 h 1834719"/>
              <a:gd name="connsiteX74" fmla="*/ 1766656 w 6525088"/>
              <a:gd name="connsiteY74" fmla="*/ 1322773 h 1834719"/>
              <a:gd name="connsiteX75" fmla="*/ 1787371 w 6525088"/>
              <a:gd name="connsiteY75" fmla="*/ 1322773 h 1834719"/>
              <a:gd name="connsiteX76" fmla="*/ 1787371 w 6525088"/>
              <a:gd name="connsiteY76" fmla="*/ 1337569 h 1834719"/>
              <a:gd name="connsiteX77" fmla="*/ 1814004 w 6525088"/>
              <a:gd name="connsiteY77" fmla="*/ 1337569 h 1834719"/>
              <a:gd name="connsiteX78" fmla="*/ 1814004 w 6525088"/>
              <a:gd name="connsiteY78" fmla="*/ 1373080 h 1834719"/>
              <a:gd name="connsiteX79" fmla="*/ 1988598 w 6525088"/>
              <a:gd name="connsiteY79" fmla="*/ 1373080 h 1834719"/>
              <a:gd name="connsiteX80" fmla="*/ 1988598 w 6525088"/>
              <a:gd name="connsiteY80" fmla="*/ 1393795 h 1834719"/>
              <a:gd name="connsiteX81" fmla="*/ 2018190 w 6525088"/>
              <a:gd name="connsiteY81" fmla="*/ 1393795 h 1834719"/>
              <a:gd name="connsiteX82" fmla="*/ 2018190 w 6525088"/>
              <a:gd name="connsiteY82" fmla="*/ 1414509 h 1834719"/>
              <a:gd name="connsiteX83" fmla="*/ 2101049 w 6525088"/>
              <a:gd name="connsiteY83" fmla="*/ 1414509 h 1834719"/>
              <a:gd name="connsiteX84" fmla="*/ 2101049 w 6525088"/>
              <a:gd name="connsiteY84" fmla="*/ 1447061 h 1834719"/>
              <a:gd name="connsiteX85" fmla="*/ 2234214 w 6525088"/>
              <a:gd name="connsiteY85" fmla="*/ 1447061 h 1834719"/>
              <a:gd name="connsiteX86" fmla="*/ 2234214 w 6525088"/>
              <a:gd name="connsiteY86" fmla="*/ 1458898 h 1834719"/>
              <a:gd name="connsiteX87" fmla="*/ 2388093 w 6525088"/>
              <a:gd name="connsiteY87" fmla="*/ 1458898 h 1834719"/>
              <a:gd name="connsiteX88" fmla="*/ 2388093 w 6525088"/>
              <a:gd name="connsiteY88" fmla="*/ 1500327 h 1834719"/>
              <a:gd name="connsiteX89" fmla="*/ 2553810 w 6525088"/>
              <a:gd name="connsiteY89" fmla="*/ 1500327 h 1834719"/>
              <a:gd name="connsiteX90" fmla="*/ 2553810 w 6525088"/>
              <a:gd name="connsiteY90" fmla="*/ 1515123 h 1834719"/>
              <a:gd name="connsiteX91" fmla="*/ 2678097 w 6525088"/>
              <a:gd name="connsiteY91" fmla="*/ 1515123 h 1834719"/>
              <a:gd name="connsiteX92" fmla="*/ 2678097 w 6525088"/>
              <a:gd name="connsiteY92" fmla="*/ 1541756 h 1834719"/>
              <a:gd name="connsiteX93" fmla="*/ 2678097 w 6525088"/>
              <a:gd name="connsiteY93" fmla="*/ 1541756 h 1834719"/>
              <a:gd name="connsiteX94" fmla="*/ 2701771 w 6525088"/>
              <a:gd name="connsiteY94" fmla="*/ 1541756 h 1834719"/>
              <a:gd name="connsiteX95" fmla="*/ 2704730 w 6525088"/>
              <a:gd name="connsiteY95" fmla="*/ 1556552 h 1834719"/>
              <a:gd name="connsiteX96" fmla="*/ 2802385 w 6525088"/>
              <a:gd name="connsiteY96" fmla="*/ 1556552 h 1834719"/>
              <a:gd name="connsiteX97" fmla="*/ 2802385 w 6525088"/>
              <a:gd name="connsiteY97" fmla="*/ 1571348 h 1834719"/>
              <a:gd name="connsiteX98" fmla="*/ 3018408 w 6525088"/>
              <a:gd name="connsiteY98" fmla="*/ 1571348 h 1834719"/>
              <a:gd name="connsiteX99" fmla="*/ 3018408 w 6525088"/>
              <a:gd name="connsiteY99" fmla="*/ 1580226 h 1834719"/>
              <a:gd name="connsiteX100" fmla="*/ 3207798 w 6525088"/>
              <a:gd name="connsiteY100" fmla="*/ 1580226 h 1834719"/>
              <a:gd name="connsiteX101" fmla="*/ 3207798 w 6525088"/>
              <a:gd name="connsiteY101" fmla="*/ 1603899 h 1834719"/>
              <a:gd name="connsiteX102" fmla="*/ 3409025 w 6525088"/>
              <a:gd name="connsiteY102" fmla="*/ 1603899 h 1834719"/>
              <a:gd name="connsiteX103" fmla="*/ 3409025 w 6525088"/>
              <a:gd name="connsiteY103" fmla="*/ 1612777 h 1834719"/>
              <a:gd name="connsiteX104" fmla="*/ 3710866 w 6525088"/>
              <a:gd name="connsiteY104" fmla="*/ 1612777 h 1834719"/>
              <a:gd name="connsiteX105" fmla="*/ 3710866 w 6525088"/>
              <a:gd name="connsiteY105" fmla="*/ 1639410 h 1834719"/>
              <a:gd name="connsiteX106" fmla="*/ 3944645 w 6525088"/>
              <a:gd name="connsiteY106" fmla="*/ 1639410 h 1834719"/>
              <a:gd name="connsiteX107" fmla="*/ 3953523 w 6525088"/>
              <a:gd name="connsiteY107" fmla="*/ 1648288 h 1834719"/>
              <a:gd name="connsiteX108" fmla="*/ 4018625 w 6525088"/>
              <a:gd name="connsiteY108" fmla="*/ 1648288 h 1834719"/>
              <a:gd name="connsiteX109" fmla="*/ 4018625 w 6525088"/>
              <a:gd name="connsiteY109" fmla="*/ 1666043 h 1834719"/>
              <a:gd name="connsiteX110" fmla="*/ 4057095 w 6525088"/>
              <a:gd name="connsiteY110" fmla="*/ 1666043 h 1834719"/>
              <a:gd name="connsiteX111" fmla="*/ 4057095 w 6525088"/>
              <a:gd name="connsiteY111" fmla="*/ 1674921 h 1834719"/>
              <a:gd name="connsiteX112" fmla="*/ 4154750 w 6525088"/>
              <a:gd name="connsiteY112" fmla="*/ 1674921 h 1834719"/>
              <a:gd name="connsiteX113" fmla="*/ 4154750 w 6525088"/>
              <a:gd name="connsiteY113" fmla="*/ 1689717 h 1834719"/>
              <a:gd name="connsiteX114" fmla="*/ 4196179 w 6525088"/>
              <a:gd name="connsiteY114" fmla="*/ 1689717 h 1834719"/>
              <a:gd name="connsiteX115" fmla="*/ 4196179 w 6525088"/>
              <a:gd name="connsiteY115" fmla="*/ 1695635 h 1834719"/>
              <a:gd name="connsiteX116" fmla="*/ 4237608 w 6525088"/>
              <a:gd name="connsiteY116" fmla="*/ 1692676 h 1834719"/>
              <a:gd name="connsiteX117" fmla="*/ 4385569 w 6525088"/>
              <a:gd name="connsiteY117" fmla="*/ 1689717 h 1834719"/>
              <a:gd name="connsiteX118" fmla="*/ 4397406 w 6525088"/>
              <a:gd name="connsiteY118" fmla="*/ 1710430 h 1834719"/>
              <a:gd name="connsiteX119" fmla="*/ 4746594 w 6525088"/>
              <a:gd name="connsiteY119" fmla="*/ 1710431 h 1834719"/>
              <a:gd name="connsiteX120" fmla="*/ 4746594 w 6525088"/>
              <a:gd name="connsiteY120" fmla="*/ 1710431 h 1834719"/>
              <a:gd name="connsiteX121" fmla="*/ 4746594 w 6525088"/>
              <a:gd name="connsiteY121" fmla="*/ 1737064 h 1834719"/>
              <a:gd name="connsiteX122" fmla="*/ 4876800 w 6525088"/>
              <a:gd name="connsiteY122" fmla="*/ 1737064 h 1834719"/>
              <a:gd name="connsiteX123" fmla="*/ 4894555 w 6525088"/>
              <a:gd name="connsiteY123" fmla="*/ 1737064 h 1834719"/>
              <a:gd name="connsiteX124" fmla="*/ 5137212 w 6525088"/>
              <a:gd name="connsiteY124" fmla="*/ 1737064 h 1834719"/>
              <a:gd name="connsiteX125" fmla="*/ 5137212 w 6525088"/>
              <a:gd name="connsiteY125" fmla="*/ 1763698 h 1834719"/>
              <a:gd name="connsiteX126" fmla="*/ 5474563 w 6525088"/>
              <a:gd name="connsiteY126" fmla="*/ 1763698 h 1834719"/>
              <a:gd name="connsiteX127" fmla="*/ 5474563 w 6525088"/>
              <a:gd name="connsiteY127" fmla="*/ 1784412 h 1834719"/>
              <a:gd name="connsiteX128" fmla="*/ 5983550 w 6525088"/>
              <a:gd name="connsiteY128" fmla="*/ 1784412 h 1834719"/>
              <a:gd name="connsiteX129" fmla="*/ 5983550 w 6525088"/>
              <a:gd name="connsiteY129" fmla="*/ 1834719 h 1834719"/>
              <a:gd name="connsiteX130" fmla="*/ 6525088 w 6525088"/>
              <a:gd name="connsiteY130" fmla="*/ 1834719 h 1834719"/>
              <a:gd name="connsiteX0" fmla="*/ 0 w 6525088"/>
              <a:gd name="connsiteY0" fmla="*/ 0 h 1834719"/>
              <a:gd name="connsiteX1" fmla="*/ 71021 w 6525088"/>
              <a:gd name="connsiteY1" fmla="*/ 0 h 1834719"/>
              <a:gd name="connsiteX2" fmla="*/ 71021 w 6525088"/>
              <a:gd name="connsiteY2" fmla="*/ 26633 h 1834719"/>
              <a:gd name="connsiteX3" fmla="*/ 124288 w 6525088"/>
              <a:gd name="connsiteY3" fmla="*/ 26633 h 1834719"/>
              <a:gd name="connsiteX4" fmla="*/ 124288 w 6525088"/>
              <a:gd name="connsiteY4" fmla="*/ 50307 h 1834719"/>
              <a:gd name="connsiteX5" fmla="*/ 168676 w 6525088"/>
              <a:gd name="connsiteY5" fmla="*/ 50307 h 1834719"/>
              <a:gd name="connsiteX6" fmla="*/ 168676 w 6525088"/>
              <a:gd name="connsiteY6" fmla="*/ 88777 h 1834719"/>
              <a:gd name="connsiteX7" fmla="*/ 233779 w 6525088"/>
              <a:gd name="connsiteY7" fmla="*/ 88777 h 1834719"/>
              <a:gd name="connsiteX8" fmla="*/ 233779 w 6525088"/>
              <a:gd name="connsiteY8" fmla="*/ 112451 h 1834719"/>
              <a:gd name="connsiteX9" fmla="*/ 269289 w 6525088"/>
              <a:gd name="connsiteY9" fmla="*/ 112451 h 1834719"/>
              <a:gd name="connsiteX10" fmla="*/ 269289 w 6525088"/>
              <a:gd name="connsiteY10" fmla="*/ 133165 h 1834719"/>
              <a:gd name="connsiteX11" fmla="*/ 331433 w 6525088"/>
              <a:gd name="connsiteY11" fmla="*/ 133165 h 1834719"/>
              <a:gd name="connsiteX12" fmla="*/ 331433 w 6525088"/>
              <a:gd name="connsiteY12" fmla="*/ 147962 h 1834719"/>
              <a:gd name="connsiteX13" fmla="*/ 366944 w 6525088"/>
              <a:gd name="connsiteY13" fmla="*/ 147962 h 1834719"/>
              <a:gd name="connsiteX14" fmla="*/ 366944 w 6525088"/>
              <a:gd name="connsiteY14" fmla="*/ 180513 h 1834719"/>
              <a:gd name="connsiteX15" fmla="*/ 402455 w 6525088"/>
              <a:gd name="connsiteY15" fmla="*/ 180513 h 1834719"/>
              <a:gd name="connsiteX16" fmla="*/ 402455 w 6525088"/>
              <a:gd name="connsiteY16" fmla="*/ 248575 h 1834719"/>
              <a:gd name="connsiteX17" fmla="*/ 414291 w 6525088"/>
              <a:gd name="connsiteY17" fmla="*/ 248575 h 1834719"/>
              <a:gd name="connsiteX18" fmla="*/ 414291 w 6525088"/>
              <a:gd name="connsiteY18" fmla="*/ 337352 h 1834719"/>
              <a:gd name="connsiteX19" fmla="*/ 426128 w 6525088"/>
              <a:gd name="connsiteY19" fmla="*/ 337352 h 1834719"/>
              <a:gd name="connsiteX20" fmla="*/ 426128 w 6525088"/>
              <a:gd name="connsiteY20" fmla="*/ 384699 h 1834719"/>
              <a:gd name="connsiteX21" fmla="*/ 446843 w 6525088"/>
              <a:gd name="connsiteY21" fmla="*/ 384699 h 1834719"/>
              <a:gd name="connsiteX22" fmla="*/ 446843 w 6525088"/>
              <a:gd name="connsiteY22" fmla="*/ 396536 h 1834719"/>
              <a:gd name="connsiteX23" fmla="*/ 482354 w 6525088"/>
              <a:gd name="connsiteY23" fmla="*/ 396536 h 1834719"/>
              <a:gd name="connsiteX24" fmla="*/ 482354 w 6525088"/>
              <a:gd name="connsiteY24" fmla="*/ 423169 h 1834719"/>
              <a:gd name="connsiteX25" fmla="*/ 526742 w 6525088"/>
              <a:gd name="connsiteY25" fmla="*/ 423169 h 1834719"/>
              <a:gd name="connsiteX26" fmla="*/ 526742 w 6525088"/>
              <a:gd name="connsiteY26" fmla="*/ 494191 h 1834719"/>
              <a:gd name="connsiteX27" fmla="*/ 565212 w 6525088"/>
              <a:gd name="connsiteY27" fmla="*/ 494191 h 1834719"/>
              <a:gd name="connsiteX28" fmla="*/ 565212 w 6525088"/>
              <a:gd name="connsiteY28" fmla="*/ 526742 h 1834719"/>
              <a:gd name="connsiteX29" fmla="*/ 585926 w 6525088"/>
              <a:gd name="connsiteY29" fmla="*/ 526742 h 1834719"/>
              <a:gd name="connsiteX30" fmla="*/ 585926 w 6525088"/>
              <a:gd name="connsiteY30" fmla="*/ 582967 h 1834719"/>
              <a:gd name="connsiteX31" fmla="*/ 618478 w 6525088"/>
              <a:gd name="connsiteY31" fmla="*/ 582967 h 1834719"/>
              <a:gd name="connsiteX32" fmla="*/ 618478 w 6525088"/>
              <a:gd name="connsiteY32" fmla="*/ 674703 h 1834719"/>
              <a:gd name="connsiteX33" fmla="*/ 651029 w 6525088"/>
              <a:gd name="connsiteY33" fmla="*/ 674703 h 1834719"/>
              <a:gd name="connsiteX34" fmla="*/ 651029 w 6525088"/>
              <a:gd name="connsiteY34" fmla="*/ 736847 h 1834719"/>
              <a:gd name="connsiteX35" fmla="*/ 686540 w 6525088"/>
              <a:gd name="connsiteY35" fmla="*/ 736847 h 1834719"/>
              <a:gd name="connsiteX36" fmla="*/ 686540 w 6525088"/>
              <a:gd name="connsiteY36" fmla="*/ 772358 h 1834719"/>
              <a:gd name="connsiteX37" fmla="*/ 695418 w 6525088"/>
              <a:gd name="connsiteY37" fmla="*/ 772358 h 1834719"/>
              <a:gd name="connsiteX38" fmla="*/ 695418 w 6525088"/>
              <a:gd name="connsiteY38" fmla="*/ 816746 h 1834719"/>
              <a:gd name="connsiteX39" fmla="*/ 787154 w 6525088"/>
              <a:gd name="connsiteY39" fmla="*/ 816746 h 1834719"/>
              <a:gd name="connsiteX40" fmla="*/ 787154 w 6525088"/>
              <a:gd name="connsiteY40" fmla="*/ 849298 h 1834719"/>
              <a:gd name="connsiteX41" fmla="*/ 804909 w 6525088"/>
              <a:gd name="connsiteY41" fmla="*/ 849298 h 1834719"/>
              <a:gd name="connsiteX42" fmla="*/ 804909 w 6525088"/>
              <a:gd name="connsiteY42" fmla="*/ 899604 h 1834719"/>
              <a:gd name="connsiteX43" fmla="*/ 867053 w 6525088"/>
              <a:gd name="connsiteY43" fmla="*/ 899604 h 1834719"/>
              <a:gd name="connsiteX44" fmla="*/ 875930 w 6525088"/>
              <a:gd name="connsiteY44" fmla="*/ 908481 h 1834719"/>
              <a:gd name="connsiteX45" fmla="*/ 917359 w 6525088"/>
              <a:gd name="connsiteY45" fmla="*/ 908481 h 1834719"/>
              <a:gd name="connsiteX46" fmla="*/ 917359 w 6525088"/>
              <a:gd name="connsiteY46" fmla="*/ 926237 h 1834719"/>
              <a:gd name="connsiteX47" fmla="*/ 979503 w 6525088"/>
              <a:gd name="connsiteY47" fmla="*/ 926237 h 1834719"/>
              <a:gd name="connsiteX48" fmla="*/ 979503 w 6525088"/>
              <a:gd name="connsiteY48" fmla="*/ 946952 h 1834719"/>
              <a:gd name="connsiteX49" fmla="*/ 1003177 w 6525088"/>
              <a:gd name="connsiteY49" fmla="*/ 946952 h 1834719"/>
              <a:gd name="connsiteX50" fmla="*/ 1003177 w 6525088"/>
              <a:gd name="connsiteY50" fmla="*/ 985422 h 1834719"/>
              <a:gd name="connsiteX51" fmla="*/ 1026851 w 6525088"/>
              <a:gd name="connsiteY51" fmla="*/ 985422 h 1834719"/>
              <a:gd name="connsiteX52" fmla="*/ 1026851 w 6525088"/>
              <a:gd name="connsiteY52" fmla="*/ 985422 h 1834719"/>
              <a:gd name="connsiteX53" fmla="*/ 1026851 w 6525088"/>
              <a:gd name="connsiteY53" fmla="*/ 1006136 h 1834719"/>
              <a:gd name="connsiteX54" fmla="*/ 1026851 w 6525088"/>
              <a:gd name="connsiteY54" fmla="*/ 1032769 h 1834719"/>
              <a:gd name="connsiteX55" fmla="*/ 1074198 w 6525088"/>
              <a:gd name="connsiteY55" fmla="*/ 1032769 h 1834719"/>
              <a:gd name="connsiteX56" fmla="*/ 1074198 w 6525088"/>
              <a:gd name="connsiteY56" fmla="*/ 1047565 h 1834719"/>
              <a:gd name="connsiteX57" fmla="*/ 1198486 w 6525088"/>
              <a:gd name="connsiteY57" fmla="*/ 1047565 h 1834719"/>
              <a:gd name="connsiteX58" fmla="*/ 1198486 w 6525088"/>
              <a:gd name="connsiteY58" fmla="*/ 1109709 h 1834719"/>
              <a:gd name="connsiteX59" fmla="*/ 1260629 w 6525088"/>
              <a:gd name="connsiteY59" fmla="*/ 1109709 h 1834719"/>
              <a:gd name="connsiteX60" fmla="*/ 1260629 w 6525088"/>
              <a:gd name="connsiteY60" fmla="*/ 1133383 h 1834719"/>
              <a:gd name="connsiteX61" fmla="*/ 1272466 w 6525088"/>
              <a:gd name="connsiteY61" fmla="*/ 1133383 h 1834719"/>
              <a:gd name="connsiteX62" fmla="*/ 1272466 w 6525088"/>
              <a:gd name="connsiteY62" fmla="*/ 1160016 h 1834719"/>
              <a:gd name="connsiteX63" fmla="*/ 1302058 w 6525088"/>
              <a:gd name="connsiteY63" fmla="*/ 1160016 h 1834719"/>
              <a:gd name="connsiteX64" fmla="*/ 1302058 w 6525088"/>
              <a:gd name="connsiteY64" fmla="*/ 1177771 h 1834719"/>
              <a:gd name="connsiteX65" fmla="*/ 1479612 w 6525088"/>
              <a:gd name="connsiteY65" fmla="*/ 1177771 h 1834719"/>
              <a:gd name="connsiteX66" fmla="*/ 1479612 w 6525088"/>
              <a:gd name="connsiteY66" fmla="*/ 1216241 h 1834719"/>
              <a:gd name="connsiteX67" fmla="*/ 1503286 w 6525088"/>
              <a:gd name="connsiteY67" fmla="*/ 1216241 h 1834719"/>
              <a:gd name="connsiteX68" fmla="*/ 1503286 w 6525088"/>
              <a:gd name="connsiteY68" fmla="*/ 1236956 h 1834719"/>
              <a:gd name="connsiteX69" fmla="*/ 1606858 w 6525088"/>
              <a:gd name="connsiteY69" fmla="*/ 1236956 h 1834719"/>
              <a:gd name="connsiteX70" fmla="*/ 1606858 w 6525088"/>
              <a:gd name="connsiteY70" fmla="*/ 1254711 h 1834719"/>
              <a:gd name="connsiteX71" fmla="*/ 1639410 w 6525088"/>
              <a:gd name="connsiteY71" fmla="*/ 1254711 h 1834719"/>
              <a:gd name="connsiteX72" fmla="*/ 1645328 w 6525088"/>
              <a:gd name="connsiteY72" fmla="*/ 1260629 h 1834719"/>
              <a:gd name="connsiteX73" fmla="*/ 1766656 w 6525088"/>
              <a:gd name="connsiteY73" fmla="*/ 1260629 h 1834719"/>
              <a:gd name="connsiteX74" fmla="*/ 1766656 w 6525088"/>
              <a:gd name="connsiteY74" fmla="*/ 1322773 h 1834719"/>
              <a:gd name="connsiteX75" fmla="*/ 1787371 w 6525088"/>
              <a:gd name="connsiteY75" fmla="*/ 1322773 h 1834719"/>
              <a:gd name="connsiteX76" fmla="*/ 1787371 w 6525088"/>
              <a:gd name="connsiteY76" fmla="*/ 1337569 h 1834719"/>
              <a:gd name="connsiteX77" fmla="*/ 1814004 w 6525088"/>
              <a:gd name="connsiteY77" fmla="*/ 1337569 h 1834719"/>
              <a:gd name="connsiteX78" fmla="*/ 1814004 w 6525088"/>
              <a:gd name="connsiteY78" fmla="*/ 1373080 h 1834719"/>
              <a:gd name="connsiteX79" fmla="*/ 1988598 w 6525088"/>
              <a:gd name="connsiteY79" fmla="*/ 1373080 h 1834719"/>
              <a:gd name="connsiteX80" fmla="*/ 1988598 w 6525088"/>
              <a:gd name="connsiteY80" fmla="*/ 1393795 h 1834719"/>
              <a:gd name="connsiteX81" fmla="*/ 2018190 w 6525088"/>
              <a:gd name="connsiteY81" fmla="*/ 1393795 h 1834719"/>
              <a:gd name="connsiteX82" fmla="*/ 2018190 w 6525088"/>
              <a:gd name="connsiteY82" fmla="*/ 1414509 h 1834719"/>
              <a:gd name="connsiteX83" fmla="*/ 2101049 w 6525088"/>
              <a:gd name="connsiteY83" fmla="*/ 1414509 h 1834719"/>
              <a:gd name="connsiteX84" fmla="*/ 2101049 w 6525088"/>
              <a:gd name="connsiteY84" fmla="*/ 1447061 h 1834719"/>
              <a:gd name="connsiteX85" fmla="*/ 2234214 w 6525088"/>
              <a:gd name="connsiteY85" fmla="*/ 1447061 h 1834719"/>
              <a:gd name="connsiteX86" fmla="*/ 2234214 w 6525088"/>
              <a:gd name="connsiteY86" fmla="*/ 1458898 h 1834719"/>
              <a:gd name="connsiteX87" fmla="*/ 2388093 w 6525088"/>
              <a:gd name="connsiteY87" fmla="*/ 1458898 h 1834719"/>
              <a:gd name="connsiteX88" fmla="*/ 2388093 w 6525088"/>
              <a:gd name="connsiteY88" fmla="*/ 1500327 h 1834719"/>
              <a:gd name="connsiteX89" fmla="*/ 2553810 w 6525088"/>
              <a:gd name="connsiteY89" fmla="*/ 1500327 h 1834719"/>
              <a:gd name="connsiteX90" fmla="*/ 2553810 w 6525088"/>
              <a:gd name="connsiteY90" fmla="*/ 1515123 h 1834719"/>
              <a:gd name="connsiteX91" fmla="*/ 2678097 w 6525088"/>
              <a:gd name="connsiteY91" fmla="*/ 1515123 h 1834719"/>
              <a:gd name="connsiteX92" fmla="*/ 2678097 w 6525088"/>
              <a:gd name="connsiteY92" fmla="*/ 1541756 h 1834719"/>
              <a:gd name="connsiteX93" fmla="*/ 2678097 w 6525088"/>
              <a:gd name="connsiteY93" fmla="*/ 1541756 h 1834719"/>
              <a:gd name="connsiteX94" fmla="*/ 2701771 w 6525088"/>
              <a:gd name="connsiteY94" fmla="*/ 1541756 h 1834719"/>
              <a:gd name="connsiteX95" fmla="*/ 2704730 w 6525088"/>
              <a:gd name="connsiteY95" fmla="*/ 1556552 h 1834719"/>
              <a:gd name="connsiteX96" fmla="*/ 2802385 w 6525088"/>
              <a:gd name="connsiteY96" fmla="*/ 1556552 h 1834719"/>
              <a:gd name="connsiteX97" fmla="*/ 2802385 w 6525088"/>
              <a:gd name="connsiteY97" fmla="*/ 1571348 h 1834719"/>
              <a:gd name="connsiteX98" fmla="*/ 3018408 w 6525088"/>
              <a:gd name="connsiteY98" fmla="*/ 1571348 h 1834719"/>
              <a:gd name="connsiteX99" fmla="*/ 3018408 w 6525088"/>
              <a:gd name="connsiteY99" fmla="*/ 1580226 h 1834719"/>
              <a:gd name="connsiteX100" fmla="*/ 3207798 w 6525088"/>
              <a:gd name="connsiteY100" fmla="*/ 1580226 h 1834719"/>
              <a:gd name="connsiteX101" fmla="*/ 3207798 w 6525088"/>
              <a:gd name="connsiteY101" fmla="*/ 1603899 h 1834719"/>
              <a:gd name="connsiteX102" fmla="*/ 3409025 w 6525088"/>
              <a:gd name="connsiteY102" fmla="*/ 1603899 h 1834719"/>
              <a:gd name="connsiteX103" fmla="*/ 3409025 w 6525088"/>
              <a:gd name="connsiteY103" fmla="*/ 1612777 h 1834719"/>
              <a:gd name="connsiteX104" fmla="*/ 3710866 w 6525088"/>
              <a:gd name="connsiteY104" fmla="*/ 1612777 h 1834719"/>
              <a:gd name="connsiteX105" fmla="*/ 3710866 w 6525088"/>
              <a:gd name="connsiteY105" fmla="*/ 1639410 h 1834719"/>
              <a:gd name="connsiteX106" fmla="*/ 3944645 w 6525088"/>
              <a:gd name="connsiteY106" fmla="*/ 1639410 h 1834719"/>
              <a:gd name="connsiteX107" fmla="*/ 3953523 w 6525088"/>
              <a:gd name="connsiteY107" fmla="*/ 1648288 h 1834719"/>
              <a:gd name="connsiteX108" fmla="*/ 4018625 w 6525088"/>
              <a:gd name="connsiteY108" fmla="*/ 1648288 h 1834719"/>
              <a:gd name="connsiteX109" fmla="*/ 4018625 w 6525088"/>
              <a:gd name="connsiteY109" fmla="*/ 1666043 h 1834719"/>
              <a:gd name="connsiteX110" fmla="*/ 4057095 w 6525088"/>
              <a:gd name="connsiteY110" fmla="*/ 1666043 h 1834719"/>
              <a:gd name="connsiteX111" fmla="*/ 4057095 w 6525088"/>
              <a:gd name="connsiteY111" fmla="*/ 1674921 h 1834719"/>
              <a:gd name="connsiteX112" fmla="*/ 4154750 w 6525088"/>
              <a:gd name="connsiteY112" fmla="*/ 1674921 h 1834719"/>
              <a:gd name="connsiteX113" fmla="*/ 4154750 w 6525088"/>
              <a:gd name="connsiteY113" fmla="*/ 1689717 h 1834719"/>
              <a:gd name="connsiteX114" fmla="*/ 4196179 w 6525088"/>
              <a:gd name="connsiteY114" fmla="*/ 1689717 h 1834719"/>
              <a:gd name="connsiteX115" fmla="*/ 4196179 w 6525088"/>
              <a:gd name="connsiteY115" fmla="*/ 1695635 h 1834719"/>
              <a:gd name="connsiteX116" fmla="*/ 4237608 w 6525088"/>
              <a:gd name="connsiteY116" fmla="*/ 1692676 h 1834719"/>
              <a:gd name="connsiteX117" fmla="*/ 4403324 w 6525088"/>
              <a:gd name="connsiteY117" fmla="*/ 1698594 h 1834719"/>
              <a:gd name="connsiteX118" fmla="*/ 4397406 w 6525088"/>
              <a:gd name="connsiteY118" fmla="*/ 1710430 h 1834719"/>
              <a:gd name="connsiteX119" fmla="*/ 4746594 w 6525088"/>
              <a:gd name="connsiteY119" fmla="*/ 1710431 h 1834719"/>
              <a:gd name="connsiteX120" fmla="*/ 4746594 w 6525088"/>
              <a:gd name="connsiteY120" fmla="*/ 1710431 h 1834719"/>
              <a:gd name="connsiteX121" fmla="*/ 4746594 w 6525088"/>
              <a:gd name="connsiteY121" fmla="*/ 1737064 h 1834719"/>
              <a:gd name="connsiteX122" fmla="*/ 4876800 w 6525088"/>
              <a:gd name="connsiteY122" fmla="*/ 1737064 h 1834719"/>
              <a:gd name="connsiteX123" fmla="*/ 4894555 w 6525088"/>
              <a:gd name="connsiteY123" fmla="*/ 1737064 h 1834719"/>
              <a:gd name="connsiteX124" fmla="*/ 5137212 w 6525088"/>
              <a:gd name="connsiteY124" fmla="*/ 1737064 h 1834719"/>
              <a:gd name="connsiteX125" fmla="*/ 5137212 w 6525088"/>
              <a:gd name="connsiteY125" fmla="*/ 1763698 h 1834719"/>
              <a:gd name="connsiteX126" fmla="*/ 5474563 w 6525088"/>
              <a:gd name="connsiteY126" fmla="*/ 1763698 h 1834719"/>
              <a:gd name="connsiteX127" fmla="*/ 5474563 w 6525088"/>
              <a:gd name="connsiteY127" fmla="*/ 1784412 h 1834719"/>
              <a:gd name="connsiteX128" fmla="*/ 5983550 w 6525088"/>
              <a:gd name="connsiteY128" fmla="*/ 1784412 h 1834719"/>
              <a:gd name="connsiteX129" fmla="*/ 5983550 w 6525088"/>
              <a:gd name="connsiteY129" fmla="*/ 1834719 h 1834719"/>
              <a:gd name="connsiteX130" fmla="*/ 6525088 w 6525088"/>
              <a:gd name="connsiteY130" fmla="*/ 1834719 h 1834719"/>
              <a:gd name="connsiteX0" fmla="*/ 0 w 6525088"/>
              <a:gd name="connsiteY0" fmla="*/ 0 h 1834719"/>
              <a:gd name="connsiteX1" fmla="*/ 71021 w 6525088"/>
              <a:gd name="connsiteY1" fmla="*/ 0 h 1834719"/>
              <a:gd name="connsiteX2" fmla="*/ 71021 w 6525088"/>
              <a:gd name="connsiteY2" fmla="*/ 26633 h 1834719"/>
              <a:gd name="connsiteX3" fmla="*/ 124288 w 6525088"/>
              <a:gd name="connsiteY3" fmla="*/ 26633 h 1834719"/>
              <a:gd name="connsiteX4" fmla="*/ 124288 w 6525088"/>
              <a:gd name="connsiteY4" fmla="*/ 50307 h 1834719"/>
              <a:gd name="connsiteX5" fmla="*/ 168676 w 6525088"/>
              <a:gd name="connsiteY5" fmla="*/ 50307 h 1834719"/>
              <a:gd name="connsiteX6" fmla="*/ 168676 w 6525088"/>
              <a:gd name="connsiteY6" fmla="*/ 88777 h 1834719"/>
              <a:gd name="connsiteX7" fmla="*/ 233779 w 6525088"/>
              <a:gd name="connsiteY7" fmla="*/ 88777 h 1834719"/>
              <a:gd name="connsiteX8" fmla="*/ 233779 w 6525088"/>
              <a:gd name="connsiteY8" fmla="*/ 112451 h 1834719"/>
              <a:gd name="connsiteX9" fmla="*/ 269289 w 6525088"/>
              <a:gd name="connsiteY9" fmla="*/ 112451 h 1834719"/>
              <a:gd name="connsiteX10" fmla="*/ 269289 w 6525088"/>
              <a:gd name="connsiteY10" fmla="*/ 133165 h 1834719"/>
              <a:gd name="connsiteX11" fmla="*/ 331433 w 6525088"/>
              <a:gd name="connsiteY11" fmla="*/ 133165 h 1834719"/>
              <a:gd name="connsiteX12" fmla="*/ 331433 w 6525088"/>
              <a:gd name="connsiteY12" fmla="*/ 147962 h 1834719"/>
              <a:gd name="connsiteX13" fmla="*/ 366944 w 6525088"/>
              <a:gd name="connsiteY13" fmla="*/ 147962 h 1834719"/>
              <a:gd name="connsiteX14" fmla="*/ 366944 w 6525088"/>
              <a:gd name="connsiteY14" fmla="*/ 180513 h 1834719"/>
              <a:gd name="connsiteX15" fmla="*/ 402455 w 6525088"/>
              <a:gd name="connsiteY15" fmla="*/ 180513 h 1834719"/>
              <a:gd name="connsiteX16" fmla="*/ 402455 w 6525088"/>
              <a:gd name="connsiteY16" fmla="*/ 248575 h 1834719"/>
              <a:gd name="connsiteX17" fmla="*/ 414291 w 6525088"/>
              <a:gd name="connsiteY17" fmla="*/ 248575 h 1834719"/>
              <a:gd name="connsiteX18" fmla="*/ 414291 w 6525088"/>
              <a:gd name="connsiteY18" fmla="*/ 337352 h 1834719"/>
              <a:gd name="connsiteX19" fmla="*/ 426128 w 6525088"/>
              <a:gd name="connsiteY19" fmla="*/ 337352 h 1834719"/>
              <a:gd name="connsiteX20" fmla="*/ 426128 w 6525088"/>
              <a:gd name="connsiteY20" fmla="*/ 384699 h 1834719"/>
              <a:gd name="connsiteX21" fmla="*/ 446843 w 6525088"/>
              <a:gd name="connsiteY21" fmla="*/ 384699 h 1834719"/>
              <a:gd name="connsiteX22" fmla="*/ 446843 w 6525088"/>
              <a:gd name="connsiteY22" fmla="*/ 396536 h 1834719"/>
              <a:gd name="connsiteX23" fmla="*/ 482354 w 6525088"/>
              <a:gd name="connsiteY23" fmla="*/ 396536 h 1834719"/>
              <a:gd name="connsiteX24" fmla="*/ 482354 w 6525088"/>
              <a:gd name="connsiteY24" fmla="*/ 423169 h 1834719"/>
              <a:gd name="connsiteX25" fmla="*/ 526742 w 6525088"/>
              <a:gd name="connsiteY25" fmla="*/ 423169 h 1834719"/>
              <a:gd name="connsiteX26" fmla="*/ 526742 w 6525088"/>
              <a:gd name="connsiteY26" fmla="*/ 494191 h 1834719"/>
              <a:gd name="connsiteX27" fmla="*/ 565212 w 6525088"/>
              <a:gd name="connsiteY27" fmla="*/ 494191 h 1834719"/>
              <a:gd name="connsiteX28" fmla="*/ 565212 w 6525088"/>
              <a:gd name="connsiteY28" fmla="*/ 526742 h 1834719"/>
              <a:gd name="connsiteX29" fmla="*/ 585926 w 6525088"/>
              <a:gd name="connsiteY29" fmla="*/ 526742 h 1834719"/>
              <a:gd name="connsiteX30" fmla="*/ 585926 w 6525088"/>
              <a:gd name="connsiteY30" fmla="*/ 582967 h 1834719"/>
              <a:gd name="connsiteX31" fmla="*/ 618478 w 6525088"/>
              <a:gd name="connsiteY31" fmla="*/ 582967 h 1834719"/>
              <a:gd name="connsiteX32" fmla="*/ 618478 w 6525088"/>
              <a:gd name="connsiteY32" fmla="*/ 674703 h 1834719"/>
              <a:gd name="connsiteX33" fmla="*/ 651029 w 6525088"/>
              <a:gd name="connsiteY33" fmla="*/ 674703 h 1834719"/>
              <a:gd name="connsiteX34" fmla="*/ 651029 w 6525088"/>
              <a:gd name="connsiteY34" fmla="*/ 736847 h 1834719"/>
              <a:gd name="connsiteX35" fmla="*/ 686540 w 6525088"/>
              <a:gd name="connsiteY35" fmla="*/ 736847 h 1834719"/>
              <a:gd name="connsiteX36" fmla="*/ 686540 w 6525088"/>
              <a:gd name="connsiteY36" fmla="*/ 772358 h 1834719"/>
              <a:gd name="connsiteX37" fmla="*/ 695418 w 6525088"/>
              <a:gd name="connsiteY37" fmla="*/ 772358 h 1834719"/>
              <a:gd name="connsiteX38" fmla="*/ 695418 w 6525088"/>
              <a:gd name="connsiteY38" fmla="*/ 816746 h 1834719"/>
              <a:gd name="connsiteX39" fmla="*/ 787154 w 6525088"/>
              <a:gd name="connsiteY39" fmla="*/ 816746 h 1834719"/>
              <a:gd name="connsiteX40" fmla="*/ 787154 w 6525088"/>
              <a:gd name="connsiteY40" fmla="*/ 849298 h 1834719"/>
              <a:gd name="connsiteX41" fmla="*/ 804909 w 6525088"/>
              <a:gd name="connsiteY41" fmla="*/ 849298 h 1834719"/>
              <a:gd name="connsiteX42" fmla="*/ 804909 w 6525088"/>
              <a:gd name="connsiteY42" fmla="*/ 899604 h 1834719"/>
              <a:gd name="connsiteX43" fmla="*/ 867053 w 6525088"/>
              <a:gd name="connsiteY43" fmla="*/ 899604 h 1834719"/>
              <a:gd name="connsiteX44" fmla="*/ 875930 w 6525088"/>
              <a:gd name="connsiteY44" fmla="*/ 908481 h 1834719"/>
              <a:gd name="connsiteX45" fmla="*/ 917359 w 6525088"/>
              <a:gd name="connsiteY45" fmla="*/ 908481 h 1834719"/>
              <a:gd name="connsiteX46" fmla="*/ 917359 w 6525088"/>
              <a:gd name="connsiteY46" fmla="*/ 926237 h 1834719"/>
              <a:gd name="connsiteX47" fmla="*/ 979503 w 6525088"/>
              <a:gd name="connsiteY47" fmla="*/ 926237 h 1834719"/>
              <a:gd name="connsiteX48" fmla="*/ 979503 w 6525088"/>
              <a:gd name="connsiteY48" fmla="*/ 946952 h 1834719"/>
              <a:gd name="connsiteX49" fmla="*/ 1003177 w 6525088"/>
              <a:gd name="connsiteY49" fmla="*/ 946952 h 1834719"/>
              <a:gd name="connsiteX50" fmla="*/ 1003177 w 6525088"/>
              <a:gd name="connsiteY50" fmla="*/ 985422 h 1834719"/>
              <a:gd name="connsiteX51" fmla="*/ 1026851 w 6525088"/>
              <a:gd name="connsiteY51" fmla="*/ 985422 h 1834719"/>
              <a:gd name="connsiteX52" fmla="*/ 1026851 w 6525088"/>
              <a:gd name="connsiteY52" fmla="*/ 985422 h 1834719"/>
              <a:gd name="connsiteX53" fmla="*/ 1026851 w 6525088"/>
              <a:gd name="connsiteY53" fmla="*/ 1006136 h 1834719"/>
              <a:gd name="connsiteX54" fmla="*/ 1026851 w 6525088"/>
              <a:gd name="connsiteY54" fmla="*/ 1032769 h 1834719"/>
              <a:gd name="connsiteX55" fmla="*/ 1074198 w 6525088"/>
              <a:gd name="connsiteY55" fmla="*/ 1032769 h 1834719"/>
              <a:gd name="connsiteX56" fmla="*/ 1074198 w 6525088"/>
              <a:gd name="connsiteY56" fmla="*/ 1047565 h 1834719"/>
              <a:gd name="connsiteX57" fmla="*/ 1198486 w 6525088"/>
              <a:gd name="connsiteY57" fmla="*/ 1047565 h 1834719"/>
              <a:gd name="connsiteX58" fmla="*/ 1198486 w 6525088"/>
              <a:gd name="connsiteY58" fmla="*/ 1109709 h 1834719"/>
              <a:gd name="connsiteX59" fmla="*/ 1260629 w 6525088"/>
              <a:gd name="connsiteY59" fmla="*/ 1109709 h 1834719"/>
              <a:gd name="connsiteX60" fmla="*/ 1260629 w 6525088"/>
              <a:gd name="connsiteY60" fmla="*/ 1133383 h 1834719"/>
              <a:gd name="connsiteX61" fmla="*/ 1272466 w 6525088"/>
              <a:gd name="connsiteY61" fmla="*/ 1133383 h 1834719"/>
              <a:gd name="connsiteX62" fmla="*/ 1272466 w 6525088"/>
              <a:gd name="connsiteY62" fmla="*/ 1160016 h 1834719"/>
              <a:gd name="connsiteX63" fmla="*/ 1302058 w 6525088"/>
              <a:gd name="connsiteY63" fmla="*/ 1160016 h 1834719"/>
              <a:gd name="connsiteX64" fmla="*/ 1302058 w 6525088"/>
              <a:gd name="connsiteY64" fmla="*/ 1177771 h 1834719"/>
              <a:gd name="connsiteX65" fmla="*/ 1479612 w 6525088"/>
              <a:gd name="connsiteY65" fmla="*/ 1177771 h 1834719"/>
              <a:gd name="connsiteX66" fmla="*/ 1479612 w 6525088"/>
              <a:gd name="connsiteY66" fmla="*/ 1216241 h 1834719"/>
              <a:gd name="connsiteX67" fmla="*/ 1503286 w 6525088"/>
              <a:gd name="connsiteY67" fmla="*/ 1216241 h 1834719"/>
              <a:gd name="connsiteX68" fmla="*/ 1503286 w 6525088"/>
              <a:gd name="connsiteY68" fmla="*/ 1236956 h 1834719"/>
              <a:gd name="connsiteX69" fmla="*/ 1606858 w 6525088"/>
              <a:gd name="connsiteY69" fmla="*/ 1236956 h 1834719"/>
              <a:gd name="connsiteX70" fmla="*/ 1606858 w 6525088"/>
              <a:gd name="connsiteY70" fmla="*/ 1254711 h 1834719"/>
              <a:gd name="connsiteX71" fmla="*/ 1639410 w 6525088"/>
              <a:gd name="connsiteY71" fmla="*/ 1254711 h 1834719"/>
              <a:gd name="connsiteX72" fmla="*/ 1645328 w 6525088"/>
              <a:gd name="connsiteY72" fmla="*/ 1260629 h 1834719"/>
              <a:gd name="connsiteX73" fmla="*/ 1766656 w 6525088"/>
              <a:gd name="connsiteY73" fmla="*/ 1260629 h 1834719"/>
              <a:gd name="connsiteX74" fmla="*/ 1766656 w 6525088"/>
              <a:gd name="connsiteY74" fmla="*/ 1322773 h 1834719"/>
              <a:gd name="connsiteX75" fmla="*/ 1787371 w 6525088"/>
              <a:gd name="connsiteY75" fmla="*/ 1322773 h 1834719"/>
              <a:gd name="connsiteX76" fmla="*/ 1787371 w 6525088"/>
              <a:gd name="connsiteY76" fmla="*/ 1337569 h 1834719"/>
              <a:gd name="connsiteX77" fmla="*/ 1814004 w 6525088"/>
              <a:gd name="connsiteY77" fmla="*/ 1337569 h 1834719"/>
              <a:gd name="connsiteX78" fmla="*/ 1814004 w 6525088"/>
              <a:gd name="connsiteY78" fmla="*/ 1373080 h 1834719"/>
              <a:gd name="connsiteX79" fmla="*/ 1988598 w 6525088"/>
              <a:gd name="connsiteY79" fmla="*/ 1373080 h 1834719"/>
              <a:gd name="connsiteX80" fmla="*/ 1988598 w 6525088"/>
              <a:gd name="connsiteY80" fmla="*/ 1393795 h 1834719"/>
              <a:gd name="connsiteX81" fmla="*/ 2018190 w 6525088"/>
              <a:gd name="connsiteY81" fmla="*/ 1393795 h 1834719"/>
              <a:gd name="connsiteX82" fmla="*/ 2018190 w 6525088"/>
              <a:gd name="connsiteY82" fmla="*/ 1414509 h 1834719"/>
              <a:gd name="connsiteX83" fmla="*/ 2101049 w 6525088"/>
              <a:gd name="connsiteY83" fmla="*/ 1414509 h 1834719"/>
              <a:gd name="connsiteX84" fmla="*/ 2101049 w 6525088"/>
              <a:gd name="connsiteY84" fmla="*/ 1447061 h 1834719"/>
              <a:gd name="connsiteX85" fmla="*/ 2234214 w 6525088"/>
              <a:gd name="connsiteY85" fmla="*/ 1447061 h 1834719"/>
              <a:gd name="connsiteX86" fmla="*/ 2234214 w 6525088"/>
              <a:gd name="connsiteY86" fmla="*/ 1458898 h 1834719"/>
              <a:gd name="connsiteX87" fmla="*/ 2388093 w 6525088"/>
              <a:gd name="connsiteY87" fmla="*/ 1458898 h 1834719"/>
              <a:gd name="connsiteX88" fmla="*/ 2388093 w 6525088"/>
              <a:gd name="connsiteY88" fmla="*/ 1500327 h 1834719"/>
              <a:gd name="connsiteX89" fmla="*/ 2553810 w 6525088"/>
              <a:gd name="connsiteY89" fmla="*/ 1500327 h 1834719"/>
              <a:gd name="connsiteX90" fmla="*/ 2553810 w 6525088"/>
              <a:gd name="connsiteY90" fmla="*/ 1515123 h 1834719"/>
              <a:gd name="connsiteX91" fmla="*/ 2678097 w 6525088"/>
              <a:gd name="connsiteY91" fmla="*/ 1515123 h 1834719"/>
              <a:gd name="connsiteX92" fmla="*/ 2678097 w 6525088"/>
              <a:gd name="connsiteY92" fmla="*/ 1541756 h 1834719"/>
              <a:gd name="connsiteX93" fmla="*/ 2678097 w 6525088"/>
              <a:gd name="connsiteY93" fmla="*/ 1541756 h 1834719"/>
              <a:gd name="connsiteX94" fmla="*/ 2701771 w 6525088"/>
              <a:gd name="connsiteY94" fmla="*/ 1541756 h 1834719"/>
              <a:gd name="connsiteX95" fmla="*/ 2704730 w 6525088"/>
              <a:gd name="connsiteY95" fmla="*/ 1556552 h 1834719"/>
              <a:gd name="connsiteX96" fmla="*/ 2802385 w 6525088"/>
              <a:gd name="connsiteY96" fmla="*/ 1556552 h 1834719"/>
              <a:gd name="connsiteX97" fmla="*/ 2802385 w 6525088"/>
              <a:gd name="connsiteY97" fmla="*/ 1571348 h 1834719"/>
              <a:gd name="connsiteX98" fmla="*/ 3018408 w 6525088"/>
              <a:gd name="connsiteY98" fmla="*/ 1571348 h 1834719"/>
              <a:gd name="connsiteX99" fmla="*/ 3018408 w 6525088"/>
              <a:gd name="connsiteY99" fmla="*/ 1580226 h 1834719"/>
              <a:gd name="connsiteX100" fmla="*/ 3207798 w 6525088"/>
              <a:gd name="connsiteY100" fmla="*/ 1580226 h 1834719"/>
              <a:gd name="connsiteX101" fmla="*/ 3207798 w 6525088"/>
              <a:gd name="connsiteY101" fmla="*/ 1603899 h 1834719"/>
              <a:gd name="connsiteX102" fmla="*/ 3409025 w 6525088"/>
              <a:gd name="connsiteY102" fmla="*/ 1603899 h 1834719"/>
              <a:gd name="connsiteX103" fmla="*/ 3409025 w 6525088"/>
              <a:gd name="connsiteY103" fmla="*/ 1612777 h 1834719"/>
              <a:gd name="connsiteX104" fmla="*/ 3710866 w 6525088"/>
              <a:gd name="connsiteY104" fmla="*/ 1612777 h 1834719"/>
              <a:gd name="connsiteX105" fmla="*/ 3710866 w 6525088"/>
              <a:gd name="connsiteY105" fmla="*/ 1639410 h 1834719"/>
              <a:gd name="connsiteX106" fmla="*/ 3944645 w 6525088"/>
              <a:gd name="connsiteY106" fmla="*/ 1639410 h 1834719"/>
              <a:gd name="connsiteX107" fmla="*/ 3953523 w 6525088"/>
              <a:gd name="connsiteY107" fmla="*/ 1648288 h 1834719"/>
              <a:gd name="connsiteX108" fmla="*/ 4018625 w 6525088"/>
              <a:gd name="connsiteY108" fmla="*/ 1648288 h 1834719"/>
              <a:gd name="connsiteX109" fmla="*/ 4018625 w 6525088"/>
              <a:gd name="connsiteY109" fmla="*/ 1666043 h 1834719"/>
              <a:gd name="connsiteX110" fmla="*/ 4057095 w 6525088"/>
              <a:gd name="connsiteY110" fmla="*/ 1666043 h 1834719"/>
              <a:gd name="connsiteX111" fmla="*/ 4057095 w 6525088"/>
              <a:gd name="connsiteY111" fmla="*/ 1674921 h 1834719"/>
              <a:gd name="connsiteX112" fmla="*/ 4154750 w 6525088"/>
              <a:gd name="connsiteY112" fmla="*/ 1674921 h 1834719"/>
              <a:gd name="connsiteX113" fmla="*/ 4154750 w 6525088"/>
              <a:gd name="connsiteY113" fmla="*/ 1689717 h 1834719"/>
              <a:gd name="connsiteX114" fmla="*/ 4196179 w 6525088"/>
              <a:gd name="connsiteY114" fmla="*/ 1689717 h 1834719"/>
              <a:gd name="connsiteX115" fmla="*/ 4196179 w 6525088"/>
              <a:gd name="connsiteY115" fmla="*/ 1695635 h 1834719"/>
              <a:gd name="connsiteX116" fmla="*/ 4237608 w 6525088"/>
              <a:gd name="connsiteY116" fmla="*/ 1692676 h 1834719"/>
              <a:gd name="connsiteX117" fmla="*/ 4394447 w 6525088"/>
              <a:gd name="connsiteY117" fmla="*/ 1698594 h 1834719"/>
              <a:gd name="connsiteX118" fmla="*/ 4397406 w 6525088"/>
              <a:gd name="connsiteY118" fmla="*/ 1710430 h 1834719"/>
              <a:gd name="connsiteX119" fmla="*/ 4746594 w 6525088"/>
              <a:gd name="connsiteY119" fmla="*/ 1710431 h 1834719"/>
              <a:gd name="connsiteX120" fmla="*/ 4746594 w 6525088"/>
              <a:gd name="connsiteY120" fmla="*/ 1710431 h 1834719"/>
              <a:gd name="connsiteX121" fmla="*/ 4746594 w 6525088"/>
              <a:gd name="connsiteY121" fmla="*/ 1737064 h 1834719"/>
              <a:gd name="connsiteX122" fmla="*/ 4876800 w 6525088"/>
              <a:gd name="connsiteY122" fmla="*/ 1737064 h 1834719"/>
              <a:gd name="connsiteX123" fmla="*/ 4894555 w 6525088"/>
              <a:gd name="connsiteY123" fmla="*/ 1737064 h 1834719"/>
              <a:gd name="connsiteX124" fmla="*/ 5137212 w 6525088"/>
              <a:gd name="connsiteY124" fmla="*/ 1737064 h 1834719"/>
              <a:gd name="connsiteX125" fmla="*/ 5137212 w 6525088"/>
              <a:gd name="connsiteY125" fmla="*/ 1763698 h 1834719"/>
              <a:gd name="connsiteX126" fmla="*/ 5474563 w 6525088"/>
              <a:gd name="connsiteY126" fmla="*/ 1763698 h 1834719"/>
              <a:gd name="connsiteX127" fmla="*/ 5474563 w 6525088"/>
              <a:gd name="connsiteY127" fmla="*/ 1784412 h 1834719"/>
              <a:gd name="connsiteX128" fmla="*/ 5983550 w 6525088"/>
              <a:gd name="connsiteY128" fmla="*/ 1784412 h 1834719"/>
              <a:gd name="connsiteX129" fmla="*/ 5983550 w 6525088"/>
              <a:gd name="connsiteY129" fmla="*/ 1834719 h 1834719"/>
              <a:gd name="connsiteX130" fmla="*/ 6525088 w 6525088"/>
              <a:gd name="connsiteY130" fmla="*/ 1834719 h 1834719"/>
              <a:gd name="connsiteX0" fmla="*/ 0 w 6525088"/>
              <a:gd name="connsiteY0" fmla="*/ 0 h 1834719"/>
              <a:gd name="connsiteX1" fmla="*/ 71021 w 6525088"/>
              <a:gd name="connsiteY1" fmla="*/ 0 h 1834719"/>
              <a:gd name="connsiteX2" fmla="*/ 71021 w 6525088"/>
              <a:gd name="connsiteY2" fmla="*/ 26633 h 1834719"/>
              <a:gd name="connsiteX3" fmla="*/ 124288 w 6525088"/>
              <a:gd name="connsiteY3" fmla="*/ 26633 h 1834719"/>
              <a:gd name="connsiteX4" fmla="*/ 124288 w 6525088"/>
              <a:gd name="connsiteY4" fmla="*/ 50307 h 1834719"/>
              <a:gd name="connsiteX5" fmla="*/ 168676 w 6525088"/>
              <a:gd name="connsiteY5" fmla="*/ 50307 h 1834719"/>
              <a:gd name="connsiteX6" fmla="*/ 168676 w 6525088"/>
              <a:gd name="connsiteY6" fmla="*/ 88777 h 1834719"/>
              <a:gd name="connsiteX7" fmla="*/ 233779 w 6525088"/>
              <a:gd name="connsiteY7" fmla="*/ 88777 h 1834719"/>
              <a:gd name="connsiteX8" fmla="*/ 233779 w 6525088"/>
              <a:gd name="connsiteY8" fmla="*/ 112451 h 1834719"/>
              <a:gd name="connsiteX9" fmla="*/ 269289 w 6525088"/>
              <a:gd name="connsiteY9" fmla="*/ 112451 h 1834719"/>
              <a:gd name="connsiteX10" fmla="*/ 269289 w 6525088"/>
              <a:gd name="connsiteY10" fmla="*/ 133165 h 1834719"/>
              <a:gd name="connsiteX11" fmla="*/ 331433 w 6525088"/>
              <a:gd name="connsiteY11" fmla="*/ 133165 h 1834719"/>
              <a:gd name="connsiteX12" fmla="*/ 331433 w 6525088"/>
              <a:gd name="connsiteY12" fmla="*/ 147962 h 1834719"/>
              <a:gd name="connsiteX13" fmla="*/ 366944 w 6525088"/>
              <a:gd name="connsiteY13" fmla="*/ 147962 h 1834719"/>
              <a:gd name="connsiteX14" fmla="*/ 366944 w 6525088"/>
              <a:gd name="connsiteY14" fmla="*/ 180513 h 1834719"/>
              <a:gd name="connsiteX15" fmla="*/ 402455 w 6525088"/>
              <a:gd name="connsiteY15" fmla="*/ 180513 h 1834719"/>
              <a:gd name="connsiteX16" fmla="*/ 402455 w 6525088"/>
              <a:gd name="connsiteY16" fmla="*/ 248575 h 1834719"/>
              <a:gd name="connsiteX17" fmla="*/ 414291 w 6525088"/>
              <a:gd name="connsiteY17" fmla="*/ 248575 h 1834719"/>
              <a:gd name="connsiteX18" fmla="*/ 414291 w 6525088"/>
              <a:gd name="connsiteY18" fmla="*/ 337352 h 1834719"/>
              <a:gd name="connsiteX19" fmla="*/ 426128 w 6525088"/>
              <a:gd name="connsiteY19" fmla="*/ 337352 h 1834719"/>
              <a:gd name="connsiteX20" fmla="*/ 426128 w 6525088"/>
              <a:gd name="connsiteY20" fmla="*/ 384699 h 1834719"/>
              <a:gd name="connsiteX21" fmla="*/ 446843 w 6525088"/>
              <a:gd name="connsiteY21" fmla="*/ 384699 h 1834719"/>
              <a:gd name="connsiteX22" fmla="*/ 446843 w 6525088"/>
              <a:gd name="connsiteY22" fmla="*/ 396536 h 1834719"/>
              <a:gd name="connsiteX23" fmla="*/ 482354 w 6525088"/>
              <a:gd name="connsiteY23" fmla="*/ 396536 h 1834719"/>
              <a:gd name="connsiteX24" fmla="*/ 482354 w 6525088"/>
              <a:gd name="connsiteY24" fmla="*/ 423169 h 1834719"/>
              <a:gd name="connsiteX25" fmla="*/ 526742 w 6525088"/>
              <a:gd name="connsiteY25" fmla="*/ 423169 h 1834719"/>
              <a:gd name="connsiteX26" fmla="*/ 526742 w 6525088"/>
              <a:gd name="connsiteY26" fmla="*/ 494191 h 1834719"/>
              <a:gd name="connsiteX27" fmla="*/ 565212 w 6525088"/>
              <a:gd name="connsiteY27" fmla="*/ 494191 h 1834719"/>
              <a:gd name="connsiteX28" fmla="*/ 565212 w 6525088"/>
              <a:gd name="connsiteY28" fmla="*/ 526742 h 1834719"/>
              <a:gd name="connsiteX29" fmla="*/ 585926 w 6525088"/>
              <a:gd name="connsiteY29" fmla="*/ 526742 h 1834719"/>
              <a:gd name="connsiteX30" fmla="*/ 585926 w 6525088"/>
              <a:gd name="connsiteY30" fmla="*/ 582967 h 1834719"/>
              <a:gd name="connsiteX31" fmla="*/ 618478 w 6525088"/>
              <a:gd name="connsiteY31" fmla="*/ 582967 h 1834719"/>
              <a:gd name="connsiteX32" fmla="*/ 618478 w 6525088"/>
              <a:gd name="connsiteY32" fmla="*/ 674703 h 1834719"/>
              <a:gd name="connsiteX33" fmla="*/ 651029 w 6525088"/>
              <a:gd name="connsiteY33" fmla="*/ 674703 h 1834719"/>
              <a:gd name="connsiteX34" fmla="*/ 651029 w 6525088"/>
              <a:gd name="connsiteY34" fmla="*/ 736847 h 1834719"/>
              <a:gd name="connsiteX35" fmla="*/ 686540 w 6525088"/>
              <a:gd name="connsiteY35" fmla="*/ 736847 h 1834719"/>
              <a:gd name="connsiteX36" fmla="*/ 686540 w 6525088"/>
              <a:gd name="connsiteY36" fmla="*/ 772358 h 1834719"/>
              <a:gd name="connsiteX37" fmla="*/ 695418 w 6525088"/>
              <a:gd name="connsiteY37" fmla="*/ 772358 h 1834719"/>
              <a:gd name="connsiteX38" fmla="*/ 695418 w 6525088"/>
              <a:gd name="connsiteY38" fmla="*/ 816746 h 1834719"/>
              <a:gd name="connsiteX39" fmla="*/ 787154 w 6525088"/>
              <a:gd name="connsiteY39" fmla="*/ 816746 h 1834719"/>
              <a:gd name="connsiteX40" fmla="*/ 787154 w 6525088"/>
              <a:gd name="connsiteY40" fmla="*/ 849298 h 1834719"/>
              <a:gd name="connsiteX41" fmla="*/ 804909 w 6525088"/>
              <a:gd name="connsiteY41" fmla="*/ 849298 h 1834719"/>
              <a:gd name="connsiteX42" fmla="*/ 804909 w 6525088"/>
              <a:gd name="connsiteY42" fmla="*/ 899604 h 1834719"/>
              <a:gd name="connsiteX43" fmla="*/ 867053 w 6525088"/>
              <a:gd name="connsiteY43" fmla="*/ 899604 h 1834719"/>
              <a:gd name="connsiteX44" fmla="*/ 875930 w 6525088"/>
              <a:gd name="connsiteY44" fmla="*/ 908481 h 1834719"/>
              <a:gd name="connsiteX45" fmla="*/ 917359 w 6525088"/>
              <a:gd name="connsiteY45" fmla="*/ 908481 h 1834719"/>
              <a:gd name="connsiteX46" fmla="*/ 917359 w 6525088"/>
              <a:gd name="connsiteY46" fmla="*/ 926237 h 1834719"/>
              <a:gd name="connsiteX47" fmla="*/ 979503 w 6525088"/>
              <a:gd name="connsiteY47" fmla="*/ 926237 h 1834719"/>
              <a:gd name="connsiteX48" fmla="*/ 979503 w 6525088"/>
              <a:gd name="connsiteY48" fmla="*/ 946952 h 1834719"/>
              <a:gd name="connsiteX49" fmla="*/ 1003177 w 6525088"/>
              <a:gd name="connsiteY49" fmla="*/ 946952 h 1834719"/>
              <a:gd name="connsiteX50" fmla="*/ 1003177 w 6525088"/>
              <a:gd name="connsiteY50" fmla="*/ 985422 h 1834719"/>
              <a:gd name="connsiteX51" fmla="*/ 1026851 w 6525088"/>
              <a:gd name="connsiteY51" fmla="*/ 985422 h 1834719"/>
              <a:gd name="connsiteX52" fmla="*/ 1026851 w 6525088"/>
              <a:gd name="connsiteY52" fmla="*/ 985422 h 1834719"/>
              <a:gd name="connsiteX53" fmla="*/ 1026851 w 6525088"/>
              <a:gd name="connsiteY53" fmla="*/ 1006136 h 1834719"/>
              <a:gd name="connsiteX54" fmla="*/ 1026851 w 6525088"/>
              <a:gd name="connsiteY54" fmla="*/ 1032769 h 1834719"/>
              <a:gd name="connsiteX55" fmla="*/ 1074198 w 6525088"/>
              <a:gd name="connsiteY55" fmla="*/ 1032769 h 1834719"/>
              <a:gd name="connsiteX56" fmla="*/ 1074198 w 6525088"/>
              <a:gd name="connsiteY56" fmla="*/ 1047565 h 1834719"/>
              <a:gd name="connsiteX57" fmla="*/ 1198486 w 6525088"/>
              <a:gd name="connsiteY57" fmla="*/ 1047565 h 1834719"/>
              <a:gd name="connsiteX58" fmla="*/ 1198486 w 6525088"/>
              <a:gd name="connsiteY58" fmla="*/ 1109709 h 1834719"/>
              <a:gd name="connsiteX59" fmla="*/ 1260629 w 6525088"/>
              <a:gd name="connsiteY59" fmla="*/ 1109709 h 1834719"/>
              <a:gd name="connsiteX60" fmla="*/ 1260629 w 6525088"/>
              <a:gd name="connsiteY60" fmla="*/ 1133383 h 1834719"/>
              <a:gd name="connsiteX61" fmla="*/ 1272466 w 6525088"/>
              <a:gd name="connsiteY61" fmla="*/ 1133383 h 1834719"/>
              <a:gd name="connsiteX62" fmla="*/ 1272466 w 6525088"/>
              <a:gd name="connsiteY62" fmla="*/ 1160016 h 1834719"/>
              <a:gd name="connsiteX63" fmla="*/ 1302058 w 6525088"/>
              <a:gd name="connsiteY63" fmla="*/ 1160016 h 1834719"/>
              <a:gd name="connsiteX64" fmla="*/ 1302058 w 6525088"/>
              <a:gd name="connsiteY64" fmla="*/ 1177771 h 1834719"/>
              <a:gd name="connsiteX65" fmla="*/ 1479612 w 6525088"/>
              <a:gd name="connsiteY65" fmla="*/ 1177771 h 1834719"/>
              <a:gd name="connsiteX66" fmla="*/ 1479612 w 6525088"/>
              <a:gd name="connsiteY66" fmla="*/ 1216241 h 1834719"/>
              <a:gd name="connsiteX67" fmla="*/ 1503286 w 6525088"/>
              <a:gd name="connsiteY67" fmla="*/ 1216241 h 1834719"/>
              <a:gd name="connsiteX68" fmla="*/ 1503286 w 6525088"/>
              <a:gd name="connsiteY68" fmla="*/ 1236956 h 1834719"/>
              <a:gd name="connsiteX69" fmla="*/ 1606858 w 6525088"/>
              <a:gd name="connsiteY69" fmla="*/ 1236956 h 1834719"/>
              <a:gd name="connsiteX70" fmla="*/ 1606858 w 6525088"/>
              <a:gd name="connsiteY70" fmla="*/ 1254711 h 1834719"/>
              <a:gd name="connsiteX71" fmla="*/ 1639410 w 6525088"/>
              <a:gd name="connsiteY71" fmla="*/ 1254711 h 1834719"/>
              <a:gd name="connsiteX72" fmla="*/ 1645328 w 6525088"/>
              <a:gd name="connsiteY72" fmla="*/ 1260629 h 1834719"/>
              <a:gd name="connsiteX73" fmla="*/ 1766656 w 6525088"/>
              <a:gd name="connsiteY73" fmla="*/ 1260629 h 1834719"/>
              <a:gd name="connsiteX74" fmla="*/ 1766656 w 6525088"/>
              <a:gd name="connsiteY74" fmla="*/ 1322773 h 1834719"/>
              <a:gd name="connsiteX75" fmla="*/ 1787371 w 6525088"/>
              <a:gd name="connsiteY75" fmla="*/ 1322773 h 1834719"/>
              <a:gd name="connsiteX76" fmla="*/ 1787371 w 6525088"/>
              <a:gd name="connsiteY76" fmla="*/ 1337569 h 1834719"/>
              <a:gd name="connsiteX77" fmla="*/ 1814004 w 6525088"/>
              <a:gd name="connsiteY77" fmla="*/ 1337569 h 1834719"/>
              <a:gd name="connsiteX78" fmla="*/ 1814004 w 6525088"/>
              <a:gd name="connsiteY78" fmla="*/ 1373080 h 1834719"/>
              <a:gd name="connsiteX79" fmla="*/ 1988598 w 6525088"/>
              <a:gd name="connsiteY79" fmla="*/ 1373080 h 1834719"/>
              <a:gd name="connsiteX80" fmla="*/ 1988598 w 6525088"/>
              <a:gd name="connsiteY80" fmla="*/ 1393795 h 1834719"/>
              <a:gd name="connsiteX81" fmla="*/ 2018190 w 6525088"/>
              <a:gd name="connsiteY81" fmla="*/ 1393795 h 1834719"/>
              <a:gd name="connsiteX82" fmla="*/ 2018190 w 6525088"/>
              <a:gd name="connsiteY82" fmla="*/ 1414509 h 1834719"/>
              <a:gd name="connsiteX83" fmla="*/ 2101049 w 6525088"/>
              <a:gd name="connsiteY83" fmla="*/ 1414509 h 1834719"/>
              <a:gd name="connsiteX84" fmla="*/ 2101049 w 6525088"/>
              <a:gd name="connsiteY84" fmla="*/ 1447061 h 1834719"/>
              <a:gd name="connsiteX85" fmla="*/ 2234214 w 6525088"/>
              <a:gd name="connsiteY85" fmla="*/ 1447061 h 1834719"/>
              <a:gd name="connsiteX86" fmla="*/ 2234214 w 6525088"/>
              <a:gd name="connsiteY86" fmla="*/ 1458898 h 1834719"/>
              <a:gd name="connsiteX87" fmla="*/ 2388093 w 6525088"/>
              <a:gd name="connsiteY87" fmla="*/ 1458898 h 1834719"/>
              <a:gd name="connsiteX88" fmla="*/ 2388093 w 6525088"/>
              <a:gd name="connsiteY88" fmla="*/ 1500327 h 1834719"/>
              <a:gd name="connsiteX89" fmla="*/ 2553810 w 6525088"/>
              <a:gd name="connsiteY89" fmla="*/ 1500327 h 1834719"/>
              <a:gd name="connsiteX90" fmla="*/ 2553810 w 6525088"/>
              <a:gd name="connsiteY90" fmla="*/ 1515123 h 1834719"/>
              <a:gd name="connsiteX91" fmla="*/ 2678097 w 6525088"/>
              <a:gd name="connsiteY91" fmla="*/ 1515123 h 1834719"/>
              <a:gd name="connsiteX92" fmla="*/ 2678097 w 6525088"/>
              <a:gd name="connsiteY92" fmla="*/ 1541756 h 1834719"/>
              <a:gd name="connsiteX93" fmla="*/ 2678097 w 6525088"/>
              <a:gd name="connsiteY93" fmla="*/ 1541756 h 1834719"/>
              <a:gd name="connsiteX94" fmla="*/ 2701771 w 6525088"/>
              <a:gd name="connsiteY94" fmla="*/ 1541756 h 1834719"/>
              <a:gd name="connsiteX95" fmla="*/ 2704730 w 6525088"/>
              <a:gd name="connsiteY95" fmla="*/ 1556552 h 1834719"/>
              <a:gd name="connsiteX96" fmla="*/ 2802385 w 6525088"/>
              <a:gd name="connsiteY96" fmla="*/ 1556552 h 1834719"/>
              <a:gd name="connsiteX97" fmla="*/ 2802385 w 6525088"/>
              <a:gd name="connsiteY97" fmla="*/ 1571348 h 1834719"/>
              <a:gd name="connsiteX98" fmla="*/ 3018408 w 6525088"/>
              <a:gd name="connsiteY98" fmla="*/ 1571348 h 1834719"/>
              <a:gd name="connsiteX99" fmla="*/ 3018408 w 6525088"/>
              <a:gd name="connsiteY99" fmla="*/ 1580226 h 1834719"/>
              <a:gd name="connsiteX100" fmla="*/ 3207798 w 6525088"/>
              <a:gd name="connsiteY100" fmla="*/ 1580226 h 1834719"/>
              <a:gd name="connsiteX101" fmla="*/ 3207798 w 6525088"/>
              <a:gd name="connsiteY101" fmla="*/ 1603899 h 1834719"/>
              <a:gd name="connsiteX102" fmla="*/ 3409025 w 6525088"/>
              <a:gd name="connsiteY102" fmla="*/ 1603899 h 1834719"/>
              <a:gd name="connsiteX103" fmla="*/ 3409025 w 6525088"/>
              <a:gd name="connsiteY103" fmla="*/ 1612777 h 1834719"/>
              <a:gd name="connsiteX104" fmla="*/ 3710866 w 6525088"/>
              <a:gd name="connsiteY104" fmla="*/ 1612777 h 1834719"/>
              <a:gd name="connsiteX105" fmla="*/ 3710866 w 6525088"/>
              <a:gd name="connsiteY105" fmla="*/ 1639410 h 1834719"/>
              <a:gd name="connsiteX106" fmla="*/ 3944645 w 6525088"/>
              <a:gd name="connsiteY106" fmla="*/ 1639410 h 1834719"/>
              <a:gd name="connsiteX107" fmla="*/ 3953523 w 6525088"/>
              <a:gd name="connsiteY107" fmla="*/ 1648288 h 1834719"/>
              <a:gd name="connsiteX108" fmla="*/ 4018625 w 6525088"/>
              <a:gd name="connsiteY108" fmla="*/ 1648288 h 1834719"/>
              <a:gd name="connsiteX109" fmla="*/ 4018625 w 6525088"/>
              <a:gd name="connsiteY109" fmla="*/ 1666043 h 1834719"/>
              <a:gd name="connsiteX110" fmla="*/ 4057095 w 6525088"/>
              <a:gd name="connsiteY110" fmla="*/ 1666043 h 1834719"/>
              <a:gd name="connsiteX111" fmla="*/ 4057095 w 6525088"/>
              <a:gd name="connsiteY111" fmla="*/ 1674921 h 1834719"/>
              <a:gd name="connsiteX112" fmla="*/ 4154750 w 6525088"/>
              <a:gd name="connsiteY112" fmla="*/ 1674921 h 1834719"/>
              <a:gd name="connsiteX113" fmla="*/ 4154750 w 6525088"/>
              <a:gd name="connsiteY113" fmla="*/ 1689717 h 1834719"/>
              <a:gd name="connsiteX114" fmla="*/ 4196179 w 6525088"/>
              <a:gd name="connsiteY114" fmla="*/ 1689717 h 1834719"/>
              <a:gd name="connsiteX115" fmla="*/ 4196179 w 6525088"/>
              <a:gd name="connsiteY115" fmla="*/ 1695635 h 1834719"/>
              <a:gd name="connsiteX116" fmla="*/ 4237608 w 6525088"/>
              <a:gd name="connsiteY116" fmla="*/ 1692676 h 1834719"/>
              <a:gd name="connsiteX117" fmla="*/ 4391488 w 6525088"/>
              <a:gd name="connsiteY117" fmla="*/ 1698594 h 1834719"/>
              <a:gd name="connsiteX118" fmla="*/ 4397406 w 6525088"/>
              <a:gd name="connsiteY118" fmla="*/ 1710430 h 1834719"/>
              <a:gd name="connsiteX119" fmla="*/ 4746594 w 6525088"/>
              <a:gd name="connsiteY119" fmla="*/ 1710431 h 1834719"/>
              <a:gd name="connsiteX120" fmla="*/ 4746594 w 6525088"/>
              <a:gd name="connsiteY120" fmla="*/ 1710431 h 1834719"/>
              <a:gd name="connsiteX121" fmla="*/ 4746594 w 6525088"/>
              <a:gd name="connsiteY121" fmla="*/ 1737064 h 1834719"/>
              <a:gd name="connsiteX122" fmla="*/ 4876800 w 6525088"/>
              <a:gd name="connsiteY122" fmla="*/ 1737064 h 1834719"/>
              <a:gd name="connsiteX123" fmla="*/ 4894555 w 6525088"/>
              <a:gd name="connsiteY123" fmla="*/ 1737064 h 1834719"/>
              <a:gd name="connsiteX124" fmla="*/ 5137212 w 6525088"/>
              <a:gd name="connsiteY124" fmla="*/ 1737064 h 1834719"/>
              <a:gd name="connsiteX125" fmla="*/ 5137212 w 6525088"/>
              <a:gd name="connsiteY125" fmla="*/ 1763698 h 1834719"/>
              <a:gd name="connsiteX126" fmla="*/ 5474563 w 6525088"/>
              <a:gd name="connsiteY126" fmla="*/ 1763698 h 1834719"/>
              <a:gd name="connsiteX127" fmla="*/ 5474563 w 6525088"/>
              <a:gd name="connsiteY127" fmla="*/ 1784412 h 1834719"/>
              <a:gd name="connsiteX128" fmla="*/ 5983550 w 6525088"/>
              <a:gd name="connsiteY128" fmla="*/ 1784412 h 1834719"/>
              <a:gd name="connsiteX129" fmla="*/ 5983550 w 6525088"/>
              <a:gd name="connsiteY129" fmla="*/ 1834719 h 1834719"/>
              <a:gd name="connsiteX130" fmla="*/ 6525088 w 6525088"/>
              <a:gd name="connsiteY130" fmla="*/ 1834719 h 1834719"/>
              <a:gd name="connsiteX0" fmla="*/ 0 w 6525088"/>
              <a:gd name="connsiteY0" fmla="*/ 0 h 1834719"/>
              <a:gd name="connsiteX1" fmla="*/ 71021 w 6525088"/>
              <a:gd name="connsiteY1" fmla="*/ 0 h 1834719"/>
              <a:gd name="connsiteX2" fmla="*/ 71021 w 6525088"/>
              <a:gd name="connsiteY2" fmla="*/ 26633 h 1834719"/>
              <a:gd name="connsiteX3" fmla="*/ 124288 w 6525088"/>
              <a:gd name="connsiteY3" fmla="*/ 26633 h 1834719"/>
              <a:gd name="connsiteX4" fmla="*/ 124288 w 6525088"/>
              <a:gd name="connsiteY4" fmla="*/ 50307 h 1834719"/>
              <a:gd name="connsiteX5" fmla="*/ 168676 w 6525088"/>
              <a:gd name="connsiteY5" fmla="*/ 50307 h 1834719"/>
              <a:gd name="connsiteX6" fmla="*/ 168676 w 6525088"/>
              <a:gd name="connsiteY6" fmla="*/ 88777 h 1834719"/>
              <a:gd name="connsiteX7" fmla="*/ 233779 w 6525088"/>
              <a:gd name="connsiteY7" fmla="*/ 88777 h 1834719"/>
              <a:gd name="connsiteX8" fmla="*/ 233779 w 6525088"/>
              <a:gd name="connsiteY8" fmla="*/ 112451 h 1834719"/>
              <a:gd name="connsiteX9" fmla="*/ 269289 w 6525088"/>
              <a:gd name="connsiteY9" fmla="*/ 112451 h 1834719"/>
              <a:gd name="connsiteX10" fmla="*/ 269289 w 6525088"/>
              <a:gd name="connsiteY10" fmla="*/ 133165 h 1834719"/>
              <a:gd name="connsiteX11" fmla="*/ 331433 w 6525088"/>
              <a:gd name="connsiteY11" fmla="*/ 133165 h 1834719"/>
              <a:gd name="connsiteX12" fmla="*/ 331433 w 6525088"/>
              <a:gd name="connsiteY12" fmla="*/ 147962 h 1834719"/>
              <a:gd name="connsiteX13" fmla="*/ 366944 w 6525088"/>
              <a:gd name="connsiteY13" fmla="*/ 147962 h 1834719"/>
              <a:gd name="connsiteX14" fmla="*/ 366944 w 6525088"/>
              <a:gd name="connsiteY14" fmla="*/ 180513 h 1834719"/>
              <a:gd name="connsiteX15" fmla="*/ 402455 w 6525088"/>
              <a:gd name="connsiteY15" fmla="*/ 180513 h 1834719"/>
              <a:gd name="connsiteX16" fmla="*/ 402455 w 6525088"/>
              <a:gd name="connsiteY16" fmla="*/ 248575 h 1834719"/>
              <a:gd name="connsiteX17" fmla="*/ 414291 w 6525088"/>
              <a:gd name="connsiteY17" fmla="*/ 248575 h 1834719"/>
              <a:gd name="connsiteX18" fmla="*/ 414291 w 6525088"/>
              <a:gd name="connsiteY18" fmla="*/ 337352 h 1834719"/>
              <a:gd name="connsiteX19" fmla="*/ 426128 w 6525088"/>
              <a:gd name="connsiteY19" fmla="*/ 337352 h 1834719"/>
              <a:gd name="connsiteX20" fmla="*/ 426128 w 6525088"/>
              <a:gd name="connsiteY20" fmla="*/ 384699 h 1834719"/>
              <a:gd name="connsiteX21" fmla="*/ 446843 w 6525088"/>
              <a:gd name="connsiteY21" fmla="*/ 384699 h 1834719"/>
              <a:gd name="connsiteX22" fmla="*/ 446843 w 6525088"/>
              <a:gd name="connsiteY22" fmla="*/ 396536 h 1834719"/>
              <a:gd name="connsiteX23" fmla="*/ 482354 w 6525088"/>
              <a:gd name="connsiteY23" fmla="*/ 396536 h 1834719"/>
              <a:gd name="connsiteX24" fmla="*/ 482354 w 6525088"/>
              <a:gd name="connsiteY24" fmla="*/ 423169 h 1834719"/>
              <a:gd name="connsiteX25" fmla="*/ 526742 w 6525088"/>
              <a:gd name="connsiteY25" fmla="*/ 423169 h 1834719"/>
              <a:gd name="connsiteX26" fmla="*/ 526742 w 6525088"/>
              <a:gd name="connsiteY26" fmla="*/ 494191 h 1834719"/>
              <a:gd name="connsiteX27" fmla="*/ 565212 w 6525088"/>
              <a:gd name="connsiteY27" fmla="*/ 494191 h 1834719"/>
              <a:gd name="connsiteX28" fmla="*/ 565212 w 6525088"/>
              <a:gd name="connsiteY28" fmla="*/ 526742 h 1834719"/>
              <a:gd name="connsiteX29" fmla="*/ 585926 w 6525088"/>
              <a:gd name="connsiteY29" fmla="*/ 526742 h 1834719"/>
              <a:gd name="connsiteX30" fmla="*/ 585926 w 6525088"/>
              <a:gd name="connsiteY30" fmla="*/ 582967 h 1834719"/>
              <a:gd name="connsiteX31" fmla="*/ 618478 w 6525088"/>
              <a:gd name="connsiteY31" fmla="*/ 582967 h 1834719"/>
              <a:gd name="connsiteX32" fmla="*/ 618478 w 6525088"/>
              <a:gd name="connsiteY32" fmla="*/ 674703 h 1834719"/>
              <a:gd name="connsiteX33" fmla="*/ 651029 w 6525088"/>
              <a:gd name="connsiteY33" fmla="*/ 674703 h 1834719"/>
              <a:gd name="connsiteX34" fmla="*/ 651029 w 6525088"/>
              <a:gd name="connsiteY34" fmla="*/ 736847 h 1834719"/>
              <a:gd name="connsiteX35" fmla="*/ 686540 w 6525088"/>
              <a:gd name="connsiteY35" fmla="*/ 736847 h 1834719"/>
              <a:gd name="connsiteX36" fmla="*/ 686540 w 6525088"/>
              <a:gd name="connsiteY36" fmla="*/ 772358 h 1834719"/>
              <a:gd name="connsiteX37" fmla="*/ 695418 w 6525088"/>
              <a:gd name="connsiteY37" fmla="*/ 772358 h 1834719"/>
              <a:gd name="connsiteX38" fmla="*/ 695418 w 6525088"/>
              <a:gd name="connsiteY38" fmla="*/ 816746 h 1834719"/>
              <a:gd name="connsiteX39" fmla="*/ 787154 w 6525088"/>
              <a:gd name="connsiteY39" fmla="*/ 816746 h 1834719"/>
              <a:gd name="connsiteX40" fmla="*/ 787154 w 6525088"/>
              <a:gd name="connsiteY40" fmla="*/ 849298 h 1834719"/>
              <a:gd name="connsiteX41" fmla="*/ 804909 w 6525088"/>
              <a:gd name="connsiteY41" fmla="*/ 849298 h 1834719"/>
              <a:gd name="connsiteX42" fmla="*/ 804909 w 6525088"/>
              <a:gd name="connsiteY42" fmla="*/ 899604 h 1834719"/>
              <a:gd name="connsiteX43" fmla="*/ 867053 w 6525088"/>
              <a:gd name="connsiteY43" fmla="*/ 899604 h 1834719"/>
              <a:gd name="connsiteX44" fmla="*/ 875930 w 6525088"/>
              <a:gd name="connsiteY44" fmla="*/ 908481 h 1834719"/>
              <a:gd name="connsiteX45" fmla="*/ 917359 w 6525088"/>
              <a:gd name="connsiteY45" fmla="*/ 908481 h 1834719"/>
              <a:gd name="connsiteX46" fmla="*/ 917359 w 6525088"/>
              <a:gd name="connsiteY46" fmla="*/ 926237 h 1834719"/>
              <a:gd name="connsiteX47" fmla="*/ 979503 w 6525088"/>
              <a:gd name="connsiteY47" fmla="*/ 926237 h 1834719"/>
              <a:gd name="connsiteX48" fmla="*/ 979503 w 6525088"/>
              <a:gd name="connsiteY48" fmla="*/ 946952 h 1834719"/>
              <a:gd name="connsiteX49" fmla="*/ 1003177 w 6525088"/>
              <a:gd name="connsiteY49" fmla="*/ 946952 h 1834719"/>
              <a:gd name="connsiteX50" fmla="*/ 1003177 w 6525088"/>
              <a:gd name="connsiteY50" fmla="*/ 985422 h 1834719"/>
              <a:gd name="connsiteX51" fmla="*/ 1026851 w 6525088"/>
              <a:gd name="connsiteY51" fmla="*/ 985422 h 1834719"/>
              <a:gd name="connsiteX52" fmla="*/ 1026851 w 6525088"/>
              <a:gd name="connsiteY52" fmla="*/ 985422 h 1834719"/>
              <a:gd name="connsiteX53" fmla="*/ 1026851 w 6525088"/>
              <a:gd name="connsiteY53" fmla="*/ 1006136 h 1834719"/>
              <a:gd name="connsiteX54" fmla="*/ 1026851 w 6525088"/>
              <a:gd name="connsiteY54" fmla="*/ 1032769 h 1834719"/>
              <a:gd name="connsiteX55" fmla="*/ 1074198 w 6525088"/>
              <a:gd name="connsiteY55" fmla="*/ 1032769 h 1834719"/>
              <a:gd name="connsiteX56" fmla="*/ 1074198 w 6525088"/>
              <a:gd name="connsiteY56" fmla="*/ 1047565 h 1834719"/>
              <a:gd name="connsiteX57" fmla="*/ 1198486 w 6525088"/>
              <a:gd name="connsiteY57" fmla="*/ 1047565 h 1834719"/>
              <a:gd name="connsiteX58" fmla="*/ 1198486 w 6525088"/>
              <a:gd name="connsiteY58" fmla="*/ 1109709 h 1834719"/>
              <a:gd name="connsiteX59" fmla="*/ 1260629 w 6525088"/>
              <a:gd name="connsiteY59" fmla="*/ 1109709 h 1834719"/>
              <a:gd name="connsiteX60" fmla="*/ 1260629 w 6525088"/>
              <a:gd name="connsiteY60" fmla="*/ 1133383 h 1834719"/>
              <a:gd name="connsiteX61" fmla="*/ 1272466 w 6525088"/>
              <a:gd name="connsiteY61" fmla="*/ 1133383 h 1834719"/>
              <a:gd name="connsiteX62" fmla="*/ 1272466 w 6525088"/>
              <a:gd name="connsiteY62" fmla="*/ 1160016 h 1834719"/>
              <a:gd name="connsiteX63" fmla="*/ 1302058 w 6525088"/>
              <a:gd name="connsiteY63" fmla="*/ 1160016 h 1834719"/>
              <a:gd name="connsiteX64" fmla="*/ 1302058 w 6525088"/>
              <a:gd name="connsiteY64" fmla="*/ 1177771 h 1834719"/>
              <a:gd name="connsiteX65" fmla="*/ 1479612 w 6525088"/>
              <a:gd name="connsiteY65" fmla="*/ 1177771 h 1834719"/>
              <a:gd name="connsiteX66" fmla="*/ 1479612 w 6525088"/>
              <a:gd name="connsiteY66" fmla="*/ 1216241 h 1834719"/>
              <a:gd name="connsiteX67" fmla="*/ 1503286 w 6525088"/>
              <a:gd name="connsiteY67" fmla="*/ 1216241 h 1834719"/>
              <a:gd name="connsiteX68" fmla="*/ 1503286 w 6525088"/>
              <a:gd name="connsiteY68" fmla="*/ 1236956 h 1834719"/>
              <a:gd name="connsiteX69" fmla="*/ 1606858 w 6525088"/>
              <a:gd name="connsiteY69" fmla="*/ 1236956 h 1834719"/>
              <a:gd name="connsiteX70" fmla="*/ 1606858 w 6525088"/>
              <a:gd name="connsiteY70" fmla="*/ 1254711 h 1834719"/>
              <a:gd name="connsiteX71" fmla="*/ 1639410 w 6525088"/>
              <a:gd name="connsiteY71" fmla="*/ 1254711 h 1834719"/>
              <a:gd name="connsiteX72" fmla="*/ 1645328 w 6525088"/>
              <a:gd name="connsiteY72" fmla="*/ 1260629 h 1834719"/>
              <a:gd name="connsiteX73" fmla="*/ 1766656 w 6525088"/>
              <a:gd name="connsiteY73" fmla="*/ 1260629 h 1834719"/>
              <a:gd name="connsiteX74" fmla="*/ 1766656 w 6525088"/>
              <a:gd name="connsiteY74" fmla="*/ 1322773 h 1834719"/>
              <a:gd name="connsiteX75" fmla="*/ 1787371 w 6525088"/>
              <a:gd name="connsiteY75" fmla="*/ 1322773 h 1834719"/>
              <a:gd name="connsiteX76" fmla="*/ 1787371 w 6525088"/>
              <a:gd name="connsiteY76" fmla="*/ 1337569 h 1834719"/>
              <a:gd name="connsiteX77" fmla="*/ 1814004 w 6525088"/>
              <a:gd name="connsiteY77" fmla="*/ 1337569 h 1834719"/>
              <a:gd name="connsiteX78" fmla="*/ 1814004 w 6525088"/>
              <a:gd name="connsiteY78" fmla="*/ 1373080 h 1834719"/>
              <a:gd name="connsiteX79" fmla="*/ 1988598 w 6525088"/>
              <a:gd name="connsiteY79" fmla="*/ 1373080 h 1834719"/>
              <a:gd name="connsiteX80" fmla="*/ 1988598 w 6525088"/>
              <a:gd name="connsiteY80" fmla="*/ 1393795 h 1834719"/>
              <a:gd name="connsiteX81" fmla="*/ 2018190 w 6525088"/>
              <a:gd name="connsiteY81" fmla="*/ 1393795 h 1834719"/>
              <a:gd name="connsiteX82" fmla="*/ 2018190 w 6525088"/>
              <a:gd name="connsiteY82" fmla="*/ 1414509 h 1834719"/>
              <a:gd name="connsiteX83" fmla="*/ 2101049 w 6525088"/>
              <a:gd name="connsiteY83" fmla="*/ 1414509 h 1834719"/>
              <a:gd name="connsiteX84" fmla="*/ 2101049 w 6525088"/>
              <a:gd name="connsiteY84" fmla="*/ 1447061 h 1834719"/>
              <a:gd name="connsiteX85" fmla="*/ 2234214 w 6525088"/>
              <a:gd name="connsiteY85" fmla="*/ 1447061 h 1834719"/>
              <a:gd name="connsiteX86" fmla="*/ 2234214 w 6525088"/>
              <a:gd name="connsiteY86" fmla="*/ 1458898 h 1834719"/>
              <a:gd name="connsiteX87" fmla="*/ 2388093 w 6525088"/>
              <a:gd name="connsiteY87" fmla="*/ 1458898 h 1834719"/>
              <a:gd name="connsiteX88" fmla="*/ 2388093 w 6525088"/>
              <a:gd name="connsiteY88" fmla="*/ 1500327 h 1834719"/>
              <a:gd name="connsiteX89" fmla="*/ 2553810 w 6525088"/>
              <a:gd name="connsiteY89" fmla="*/ 1500327 h 1834719"/>
              <a:gd name="connsiteX90" fmla="*/ 2553810 w 6525088"/>
              <a:gd name="connsiteY90" fmla="*/ 1515123 h 1834719"/>
              <a:gd name="connsiteX91" fmla="*/ 2678097 w 6525088"/>
              <a:gd name="connsiteY91" fmla="*/ 1515123 h 1834719"/>
              <a:gd name="connsiteX92" fmla="*/ 2678097 w 6525088"/>
              <a:gd name="connsiteY92" fmla="*/ 1541756 h 1834719"/>
              <a:gd name="connsiteX93" fmla="*/ 2678097 w 6525088"/>
              <a:gd name="connsiteY93" fmla="*/ 1541756 h 1834719"/>
              <a:gd name="connsiteX94" fmla="*/ 2701771 w 6525088"/>
              <a:gd name="connsiteY94" fmla="*/ 1541756 h 1834719"/>
              <a:gd name="connsiteX95" fmla="*/ 2704730 w 6525088"/>
              <a:gd name="connsiteY95" fmla="*/ 1556552 h 1834719"/>
              <a:gd name="connsiteX96" fmla="*/ 2802385 w 6525088"/>
              <a:gd name="connsiteY96" fmla="*/ 1556552 h 1834719"/>
              <a:gd name="connsiteX97" fmla="*/ 2802385 w 6525088"/>
              <a:gd name="connsiteY97" fmla="*/ 1571348 h 1834719"/>
              <a:gd name="connsiteX98" fmla="*/ 3018408 w 6525088"/>
              <a:gd name="connsiteY98" fmla="*/ 1571348 h 1834719"/>
              <a:gd name="connsiteX99" fmla="*/ 3018408 w 6525088"/>
              <a:gd name="connsiteY99" fmla="*/ 1580226 h 1834719"/>
              <a:gd name="connsiteX100" fmla="*/ 3207798 w 6525088"/>
              <a:gd name="connsiteY100" fmla="*/ 1580226 h 1834719"/>
              <a:gd name="connsiteX101" fmla="*/ 3207798 w 6525088"/>
              <a:gd name="connsiteY101" fmla="*/ 1603899 h 1834719"/>
              <a:gd name="connsiteX102" fmla="*/ 3409025 w 6525088"/>
              <a:gd name="connsiteY102" fmla="*/ 1603899 h 1834719"/>
              <a:gd name="connsiteX103" fmla="*/ 3409025 w 6525088"/>
              <a:gd name="connsiteY103" fmla="*/ 1612777 h 1834719"/>
              <a:gd name="connsiteX104" fmla="*/ 3710866 w 6525088"/>
              <a:gd name="connsiteY104" fmla="*/ 1612777 h 1834719"/>
              <a:gd name="connsiteX105" fmla="*/ 3710866 w 6525088"/>
              <a:gd name="connsiteY105" fmla="*/ 1639410 h 1834719"/>
              <a:gd name="connsiteX106" fmla="*/ 3944645 w 6525088"/>
              <a:gd name="connsiteY106" fmla="*/ 1639410 h 1834719"/>
              <a:gd name="connsiteX107" fmla="*/ 3953523 w 6525088"/>
              <a:gd name="connsiteY107" fmla="*/ 1648288 h 1834719"/>
              <a:gd name="connsiteX108" fmla="*/ 4018625 w 6525088"/>
              <a:gd name="connsiteY108" fmla="*/ 1648288 h 1834719"/>
              <a:gd name="connsiteX109" fmla="*/ 4018625 w 6525088"/>
              <a:gd name="connsiteY109" fmla="*/ 1666043 h 1834719"/>
              <a:gd name="connsiteX110" fmla="*/ 4057095 w 6525088"/>
              <a:gd name="connsiteY110" fmla="*/ 1666043 h 1834719"/>
              <a:gd name="connsiteX111" fmla="*/ 4057095 w 6525088"/>
              <a:gd name="connsiteY111" fmla="*/ 1674921 h 1834719"/>
              <a:gd name="connsiteX112" fmla="*/ 4154750 w 6525088"/>
              <a:gd name="connsiteY112" fmla="*/ 1674921 h 1834719"/>
              <a:gd name="connsiteX113" fmla="*/ 4154750 w 6525088"/>
              <a:gd name="connsiteY113" fmla="*/ 1689717 h 1834719"/>
              <a:gd name="connsiteX114" fmla="*/ 4196179 w 6525088"/>
              <a:gd name="connsiteY114" fmla="*/ 1689717 h 1834719"/>
              <a:gd name="connsiteX115" fmla="*/ 4196179 w 6525088"/>
              <a:gd name="connsiteY115" fmla="*/ 1695635 h 1834719"/>
              <a:gd name="connsiteX116" fmla="*/ 4237608 w 6525088"/>
              <a:gd name="connsiteY116" fmla="*/ 1692676 h 1834719"/>
              <a:gd name="connsiteX117" fmla="*/ 4391488 w 6525088"/>
              <a:gd name="connsiteY117" fmla="*/ 1692676 h 1834719"/>
              <a:gd name="connsiteX118" fmla="*/ 4397406 w 6525088"/>
              <a:gd name="connsiteY118" fmla="*/ 1710430 h 1834719"/>
              <a:gd name="connsiteX119" fmla="*/ 4746594 w 6525088"/>
              <a:gd name="connsiteY119" fmla="*/ 1710431 h 1834719"/>
              <a:gd name="connsiteX120" fmla="*/ 4746594 w 6525088"/>
              <a:gd name="connsiteY120" fmla="*/ 1710431 h 1834719"/>
              <a:gd name="connsiteX121" fmla="*/ 4746594 w 6525088"/>
              <a:gd name="connsiteY121" fmla="*/ 1737064 h 1834719"/>
              <a:gd name="connsiteX122" fmla="*/ 4876800 w 6525088"/>
              <a:gd name="connsiteY122" fmla="*/ 1737064 h 1834719"/>
              <a:gd name="connsiteX123" fmla="*/ 4894555 w 6525088"/>
              <a:gd name="connsiteY123" fmla="*/ 1737064 h 1834719"/>
              <a:gd name="connsiteX124" fmla="*/ 5137212 w 6525088"/>
              <a:gd name="connsiteY124" fmla="*/ 1737064 h 1834719"/>
              <a:gd name="connsiteX125" fmla="*/ 5137212 w 6525088"/>
              <a:gd name="connsiteY125" fmla="*/ 1763698 h 1834719"/>
              <a:gd name="connsiteX126" fmla="*/ 5474563 w 6525088"/>
              <a:gd name="connsiteY126" fmla="*/ 1763698 h 1834719"/>
              <a:gd name="connsiteX127" fmla="*/ 5474563 w 6525088"/>
              <a:gd name="connsiteY127" fmla="*/ 1784412 h 1834719"/>
              <a:gd name="connsiteX128" fmla="*/ 5983550 w 6525088"/>
              <a:gd name="connsiteY128" fmla="*/ 1784412 h 1834719"/>
              <a:gd name="connsiteX129" fmla="*/ 5983550 w 6525088"/>
              <a:gd name="connsiteY129" fmla="*/ 1834719 h 1834719"/>
              <a:gd name="connsiteX130" fmla="*/ 6525088 w 6525088"/>
              <a:gd name="connsiteY130" fmla="*/ 1834719 h 1834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6525088" h="1834719">
                <a:moveTo>
                  <a:pt x="0" y="0"/>
                </a:moveTo>
                <a:lnTo>
                  <a:pt x="71021" y="0"/>
                </a:lnTo>
                <a:lnTo>
                  <a:pt x="71021" y="26633"/>
                </a:lnTo>
                <a:lnTo>
                  <a:pt x="124288" y="26633"/>
                </a:lnTo>
                <a:lnTo>
                  <a:pt x="124288" y="50307"/>
                </a:lnTo>
                <a:lnTo>
                  <a:pt x="168676" y="50307"/>
                </a:lnTo>
                <a:lnTo>
                  <a:pt x="168676" y="88777"/>
                </a:lnTo>
                <a:lnTo>
                  <a:pt x="233779" y="88777"/>
                </a:lnTo>
                <a:lnTo>
                  <a:pt x="233779" y="112451"/>
                </a:lnTo>
                <a:lnTo>
                  <a:pt x="269289" y="112451"/>
                </a:lnTo>
                <a:lnTo>
                  <a:pt x="269289" y="133165"/>
                </a:lnTo>
                <a:lnTo>
                  <a:pt x="331433" y="133165"/>
                </a:lnTo>
                <a:lnTo>
                  <a:pt x="331433" y="147962"/>
                </a:lnTo>
                <a:lnTo>
                  <a:pt x="366944" y="147962"/>
                </a:lnTo>
                <a:lnTo>
                  <a:pt x="366944" y="180513"/>
                </a:lnTo>
                <a:lnTo>
                  <a:pt x="402455" y="180513"/>
                </a:lnTo>
                <a:lnTo>
                  <a:pt x="402455" y="248575"/>
                </a:lnTo>
                <a:lnTo>
                  <a:pt x="414291" y="248575"/>
                </a:lnTo>
                <a:lnTo>
                  <a:pt x="414291" y="337352"/>
                </a:lnTo>
                <a:lnTo>
                  <a:pt x="426128" y="337352"/>
                </a:lnTo>
                <a:lnTo>
                  <a:pt x="426128" y="384699"/>
                </a:lnTo>
                <a:lnTo>
                  <a:pt x="446843" y="384699"/>
                </a:lnTo>
                <a:lnTo>
                  <a:pt x="446843" y="396536"/>
                </a:lnTo>
                <a:lnTo>
                  <a:pt x="482354" y="396536"/>
                </a:lnTo>
                <a:lnTo>
                  <a:pt x="482354" y="423169"/>
                </a:lnTo>
                <a:lnTo>
                  <a:pt x="526742" y="423169"/>
                </a:lnTo>
                <a:lnTo>
                  <a:pt x="526742" y="494191"/>
                </a:lnTo>
                <a:lnTo>
                  <a:pt x="565212" y="494191"/>
                </a:lnTo>
                <a:lnTo>
                  <a:pt x="565212" y="526742"/>
                </a:lnTo>
                <a:lnTo>
                  <a:pt x="585926" y="526742"/>
                </a:lnTo>
                <a:lnTo>
                  <a:pt x="585926" y="582967"/>
                </a:lnTo>
                <a:lnTo>
                  <a:pt x="618478" y="582967"/>
                </a:lnTo>
                <a:lnTo>
                  <a:pt x="618478" y="674703"/>
                </a:lnTo>
                <a:lnTo>
                  <a:pt x="651029" y="674703"/>
                </a:lnTo>
                <a:lnTo>
                  <a:pt x="651029" y="736847"/>
                </a:lnTo>
                <a:lnTo>
                  <a:pt x="686540" y="736847"/>
                </a:lnTo>
                <a:lnTo>
                  <a:pt x="686540" y="772358"/>
                </a:lnTo>
                <a:lnTo>
                  <a:pt x="695418" y="772358"/>
                </a:lnTo>
                <a:lnTo>
                  <a:pt x="695418" y="816746"/>
                </a:lnTo>
                <a:lnTo>
                  <a:pt x="787154" y="816746"/>
                </a:lnTo>
                <a:lnTo>
                  <a:pt x="787154" y="849298"/>
                </a:lnTo>
                <a:lnTo>
                  <a:pt x="804909" y="849298"/>
                </a:lnTo>
                <a:lnTo>
                  <a:pt x="804909" y="899604"/>
                </a:lnTo>
                <a:lnTo>
                  <a:pt x="867053" y="899604"/>
                </a:lnTo>
                <a:lnTo>
                  <a:pt x="875930" y="908481"/>
                </a:lnTo>
                <a:lnTo>
                  <a:pt x="917359" y="908481"/>
                </a:lnTo>
                <a:lnTo>
                  <a:pt x="917359" y="926237"/>
                </a:lnTo>
                <a:lnTo>
                  <a:pt x="979503" y="926237"/>
                </a:lnTo>
                <a:lnTo>
                  <a:pt x="979503" y="946952"/>
                </a:lnTo>
                <a:lnTo>
                  <a:pt x="1003177" y="946952"/>
                </a:lnTo>
                <a:lnTo>
                  <a:pt x="1003177" y="985422"/>
                </a:lnTo>
                <a:lnTo>
                  <a:pt x="1026851" y="985422"/>
                </a:lnTo>
                <a:lnTo>
                  <a:pt x="1026851" y="985422"/>
                </a:lnTo>
                <a:lnTo>
                  <a:pt x="1026851" y="1006136"/>
                </a:lnTo>
                <a:lnTo>
                  <a:pt x="1026851" y="1032769"/>
                </a:lnTo>
                <a:lnTo>
                  <a:pt x="1074198" y="1032769"/>
                </a:lnTo>
                <a:lnTo>
                  <a:pt x="1074198" y="1047565"/>
                </a:lnTo>
                <a:lnTo>
                  <a:pt x="1198486" y="1047565"/>
                </a:lnTo>
                <a:lnTo>
                  <a:pt x="1198486" y="1109709"/>
                </a:lnTo>
                <a:lnTo>
                  <a:pt x="1260629" y="1109709"/>
                </a:lnTo>
                <a:lnTo>
                  <a:pt x="1260629" y="1133383"/>
                </a:lnTo>
                <a:lnTo>
                  <a:pt x="1272466" y="1133383"/>
                </a:lnTo>
                <a:lnTo>
                  <a:pt x="1272466" y="1160016"/>
                </a:lnTo>
                <a:lnTo>
                  <a:pt x="1302058" y="1160016"/>
                </a:lnTo>
                <a:lnTo>
                  <a:pt x="1302058" y="1177771"/>
                </a:lnTo>
                <a:lnTo>
                  <a:pt x="1479612" y="1177771"/>
                </a:lnTo>
                <a:lnTo>
                  <a:pt x="1479612" y="1216241"/>
                </a:lnTo>
                <a:lnTo>
                  <a:pt x="1503286" y="1216241"/>
                </a:lnTo>
                <a:lnTo>
                  <a:pt x="1503286" y="1236956"/>
                </a:lnTo>
                <a:lnTo>
                  <a:pt x="1606858" y="1236956"/>
                </a:lnTo>
                <a:lnTo>
                  <a:pt x="1606858" y="1254711"/>
                </a:lnTo>
                <a:lnTo>
                  <a:pt x="1639410" y="1254711"/>
                </a:lnTo>
                <a:lnTo>
                  <a:pt x="1645328" y="1260629"/>
                </a:lnTo>
                <a:lnTo>
                  <a:pt x="1766656" y="1260629"/>
                </a:lnTo>
                <a:lnTo>
                  <a:pt x="1766656" y="1322773"/>
                </a:lnTo>
                <a:lnTo>
                  <a:pt x="1787371" y="1322773"/>
                </a:lnTo>
                <a:lnTo>
                  <a:pt x="1787371" y="1337569"/>
                </a:lnTo>
                <a:lnTo>
                  <a:pt x="1814004" y="1337569"/>
                </a:lnTo>
                <a:lnTo>
                  <a:pt x="1814004" y="1373080"/>
                </a:lnTo>
                <a:lnTo>
                  <a:pt x="1988598" y="1373080"/>
                </a:lnTo>
                <a:lnTo>
                  <a:pt x="1988598" y="1393795"/>
                </a:lnTo>
                <a:lnTo>
                  <a:pt x="2018190" y="1393795"/>
                </a:lnTo>
                <a:lnTo>
                  <a:pt x="2018190" y="1414509"/>
                </a:lnTo>
                <a:lnTo>
                  <a:pt x="2101049" y="1414509"/>
                </a:lnTo>
                <a:lnTo>
                  <a:pt x="2101049" y="1447061"/>
                </a:lnTo>
                <a:lnTo>
                  <a:pt x="2234214" y="1447061"/>
                </a:lnTo>
                <a:lnTo>
                  <a:pt x="2234214" y="1458898"/>
                </a:lnTo>
                <a:lnTo>
                  <a:pt x="2388093" y="1458898"/>
                </a:lnTo>
                <a:lnTo>
                  <a:pt x="2388093" y="1500327"/>
                </a:lnTo>
                <a:lnTo>
                  <a:pt x="2553810" y="1500327"/>
                </a:lnTo>
                <a:lnTo>
                  <a:pt x="2553810" y="1515123"/>
                </a:lnTo>
                <a:lnTo>
                  <a:pt x="2678097" y="1515123"/>
                </a:lnTo>
                <a:lnTo>
                  <a:pt x="2678097" y="1541756"/>
                </a:lnTo>
                <a:lnTo>
                  <a:pt x="2678097" y="1541756"/>
                </a:lnTo>
                <a:lnTo>
                  <a:pt x="2701771" y="1541756"/>
                </a:lnTo>
                <a:lnTo>
                  <a:pt x="2704730" y="1556552"/>
                </a:lnTo>
                <a:lnTo>
                  <a:pt x="2802385" y="1556552"/>
                </a:lnTo>
                <a:lnTo>
                  <a:pt x="2802385" y="1571348"/>
                </a:lnTo>
                <a:lnTo>
                  <a:pt x="3018408" y="1571348"/>
                </a:lnTo>
                <a:lnTo>
                  <a:pt x="3018408" y="1580226"/>
                </a:lnTo>
                <a:lnTo>
                  <a:pt x="3207798" y="1580226"/>
                </a:lnTo>
                <a:lnTo>
                  <a:pt x="3207798" y="1603899"/>
                </a:lnTo>
                <a:lnTo>
                  <a:pt x="3409025" y="1603899"/>
                </a:lnTo>
                <a:lnTo>
                  <a:pt x="3409025" y="1612777"/>
                </a:lnTo>
                <a:lnTo>
                  <a:pt x="3710866" y="1612777"/>
                </a:lnTo>
                <a:lnTo>
                  <a:pt x="3710866" y="1639410"/>
                </a:lnTo>
                <a:lnTo>
                  <a:pt x="3944645" y="1639410"/>
                </a:lnTo>
                <a:lnTo>
                  <a:pt x="3953523" y="1648288"/>
                </a:lnTo>
                <a:lnTo>
                  <a:pt x="4018625" y="1648288"/>
                </a:lnTo>
                <a:lnTo>
                  <a:pt x="4018625" y="1666043"/>
                </a:lnTo>
                <a:lnTo>
                  <a:pt x="4057095" y="1666043"/>
                </a:lnTo>
                <a:lnTo>
                  <a:pt x="4057095" y="1674921"/>
                </a:lnTo>
                <a:lnTo>
                  <a:pt x="4154750" y="1674921"/>
                </a:lnTo>
                <a:lnTo>
                  <a:pt x="4154750" y="1689717"/>
                </a:lnTo>
                <a:lnTo>
                  <a:pt x="4196179" y="1689717"/>
                </a:lnTo>
                <a:lnTo>
                  <a:pt x="4196179" y="1695635"/>
                </a:lnTo>
                <a:lnTo>
                  <a:pt x="4237608" y="1692676"/>
                </a:lnTo>
                <a:lnTo>
                  <a:pt x="4391488" y="1692676"/>
                </a:lnTo>
                <a:lnTo>
                  <a:pt x="4397406" y="1710430"/>
                </a:lnTo>
                <a:lnTo>
                  <a:pt x="4746594" y="1710431"/>
                </a:lnTo>
                <a:lnTo>
                  <a:pt x="4746594" y="1710431"/>
                </a:lnTo>
                <a:lnTo>
                  <a:pt x="4746594" y="1737064"/>
                </a:lnTo>
                <a:lnTo>
                  <a:pt x="4876800" y="1737064"/>
                </a:lnTo>
                <a:lnTo>
                  <a:pt x="4894555" y="1737064"/>
                </a:lnTo>
                <a:lnTo>
                  <a:pt x="5137212" y="1737064"/>
                </a:lnTo>
                <a:lnTo>
                  <a:pt x="5137212" y="1763698"/>
                </a:lnTo>
                <a:lnTo>
                  <a:pt x="5474563" y="1763698"/>
                </a:lnTo>
                <a:lnTo>
                  <a:pt x="5474563" y="1784412"/>
                </a:lnTo>
                <a:lnTo>
                  <a:pt x="5983550" y="1784412"/>
                </a:lnTo>
                <a:lnTo>
                  <a:pt x="5983550" y="1834719"/>
                </a:lnTo>
                <a:lnTo>
                  <a:pt x="6525088" y="1834719"/>
                </a:lnTo>
              </a:path>
            </a:pathLst>
          </a:custGeom>
          <a:noFill/>
          <a:ln w="28575">
            <a:solidFill>
              <a:schemeClr val="accent1"/>
            </a:solidFill>
            <a:miter lim="800000"/>
            <a:headEnd/>
            <a:tailEnd/>
          </a:ln>
        </p:spPr>
        <p:txBody>
          <a:bodyPr rtlCol="0" anchor="ctr"/>
          <a:lstStyle/>
          <a:p>
            <a:pPr algn="ctr"/>
            <a:endParaRPr lang="en-US"/>
          </a:p>
        </p:txBody>
      </p:sp>
      <p:sp>
        <p:nvSpPr>
          <p:cNvPr id="2" name="Title 1">
            <a:extLst>
              <a:ext uri="{FF2B5EF4-FFF2-40B4-BE49-F238E27FC236}">
                <a16:creationId xmlns:a16="http://schemas.microsoft.com/office/drawing/2014/main" id="{89A6CEC8-BA51-FF80-A834-46635D558314}"/>
              </a:ext>
            </a:extLst>
          </p:cNvPr>
          <p:cNvSpPr>
            <a:spLocks noGrp="1"/>
          </p:cNvSpPr>
          <p:nvPr>
            <p:ph type="title"/>
          </p:nvPr>
        </p:nvSpPr>
        <p:spPr/>
        <p:txBody>
          <a:bodyPr/>
          <a:lstStyle/>
          <a:p>
            <a:r>
              <a:rPr lang="en-US" dirty="0"/>
              <a:t>PACIFIC-2: PFS by BICR (Primary Endpoint)</a:t>
            </a:r>
          </a:p>
        </p:txBody>
      </p:sp>
      <p:sp>
        <p:nvSpPr>
          <p:cNvPr id="4" name="Content Placeholder 3">
            <a:extLst>
              <a:ext uri="{FF2B5EF4-FFF2-40B4-BE49-F238E27FC236}">
                <a16:creationId xmlns:a16="http://schemas.microsoft.com/office/drawing/2014/main" id="{2C7B0F76-B899-1893-29E0-72A7BBA355C8}"/>
              </a:ext>
            </a:extLst>
          </p:cNvPr>
          <p:cNvSpPr>
            <a:spLocks noGrp="1"/>
          </p:cNvSpPr>
          <p:nvPr>
            <p:ph idx="1"/>
          </p:nvPr>
        </p:nvSpPr>
        <p:spPr>
          <a:xfrm>
            <a:off x="604675" y="5188185"/>
            <a:ext cx="10877529" cy="975547"/>
          </a:xfrm>
        </p:spPr>
        <p:txBody>
          <a:bodyPr/>
          <a:lstStyle/>
          <a:p>
            <a:r>
              <a:rPr lang="en-US" sz="2000" dirty="0"/>
              <a:t>No significant difference in PFS with durva + CRT vs pbo + CRT (</a:t>
            </a:r>
            <a:r>
              <a:rPr lang="en-US" sz="2000" i="1" dirty="0"/>
              <a:t>P </a:t>
            </a:r>
            <a:r>
              <a:rPr lang="en-US" sz="2000" dirty="0"/>
              <a:t>= .247)</a:t>
            </a:r>
          </a:p>
          <a:p>
            <a:r>
              <a:rPr lang="en-US" sz="2000" dirty="0"/>
              <a:t>Subgroup analyses suggested potential benefit with durva + CRT in some patients: women, </a:t>
            </a:r>
            <a:br>
              <a:rPr lang="en-US" sz="2000" dirty="0"/>
            </a:br>
            <a:r>
              <a:rPr lang="en-US" sz="2000" dirty="0"/>
              <a:t>aged &lt;65 yr, in Europe, with smaller tumors (&lt;450 cm</a:t>
            </a:r>
            <a:r>
              <a:rPr lang="en-US" sz="2000" baseline="30000" dirty="0"/>
              <a:t>3</a:t>
            </a:r>
            <a:r>
              <a:rPr lang="en-US" sz="2000" dirty="0"/>
              <a:t>)</a:t>
            </a:r>
          </a:p>
          <a:p>
            <a:endParaRPr lang="en-US" dirty="0"/>
          </a:p>
        </p:txBody>
      </p:sp>
      <p:sp>
        <p:nvSpPr>
          <p:cNvPr id="5" name="Text Box 11">
            <a:extLst>
              <a:ext uri="{FF2B5EF4-FFF2-40B4-BE49-F238E27FC236}">
                <a16:creationId xmlns:a16="http://schemas.microsoft.com/office/drawing/2014/main" id="{24679C3E-F176-2BC2-3257-DFFAACBC6511}"/>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Bradley. ELCC 2024. Abstr LBA1. Reproduced with permission.</a:t>
            </a:r>
          </a:p>
        </p:txBody>
      </p:sp>
      <p:sp>
        <p:nvSpPr>
          <p:cNvPr id="9" name="Rectangle 8">
            <a:extLst>
              <a:ext uri="{FF2B5EF4-FFF2-40B4-BE49-F238E27FC236}">
                <a16:creationId xmlns:a16="http://schemas.microsoft.com/office/drawing/2014/main" id="{2A136E72-CB45-B807-B1F2-69AEF7886F94}"/>
              </a:ext>
            </a:extLst>
          </p:cNvPr>
          <p:cNvSpPr/>
          <p:nvPr/>
        </p:nvSpPr>
        <p:spPr bwMode="auto">
          <a:xfrm>
            <a:off x="5672666" y="4306529"/>
            <a:ext cx="2576599" cy="245806"/>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TextBox 9">
            <a:extLst>
              <a:ext uri="{FF2B5EF4-FFF2-40B4-BE49-F238E27FC236}">
                <a16:creationId xmlns:a16="http://schemas.microsoft.com/office/drawing/2014/main" id="{4DDEEED1-5E72-A77C-ED0A-1251D9CFE446}"/>
              </a:ext>
            </a:extLst>
          </p:cNvPr>
          <p:cNvSpPr txBox="1"/>
          <p:nvPr/>
        </p:nvSpPr>
        <p:spPr bwMode="auto">
          <a:xfrm>
            <a:off x="5676686" y="4234934"/>
            <a:ext cx="25524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 From Randomization</a:t>
            </a:r>
          </a:p>
        </p:txBody>
      </p:sp>
      <p:sp>
        <p:nvSpPr>
          <p:cNvPr id="12" name="Rectangle 11">
            <a:extLst>
              <a:ext uri="{FF2B5EF4-FFF2-40B4-BE49-F238E27FC236}">
                <a16:creationId xmlns:a16="http://schemas.microsoft.com/office/drawing/2014/main" id="{BB17FD75-6AB4-E0A7-B092-375663740C83}"/>
              </a:ext>
            </a:extLst>
          </p:cNvPr>
          <p:cNvSpPr/>
          <p:nvPr/>
        </p:nvSpPr>
        <p:spPr bwMode="auto">
          <a:xfrm>
            <a:off x="1627231" y="4306529"/>
            <a:ext cx="1440434" cy="839983"/>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 name="Rectangle 15">
            <a:extLst>
              <a:ext uri="{FF2B5EF4-FFF2-40B4-BE49-F238E27FC236}">
                <a16:creationId xmlns:a16="http://schemas.microsoft.com/office/drawing/2014/main" id="{2009F6F6-E096-B5EB-44F9-DB292E936CB0}"/>
              </a:ext>
            </a:extLst>
          </p:cNvPr>
          <p:cNvSpPr/>
          <p:nvPr/>
        </p:nvSpPr>
        <p:spPr bwMode="auto">
          <a:xfrm>
            <a:off x="6282814" y="1323917"/>
            <a:ext cx="4380263" cy="1648301"/>
          </a:xfrm>
          <a:prstGeom prst="rect">
            <a:avLst/>
          </a:prstGeom>
          <a:solidFill>
            <a:schemeClr val="tx1"/>
          </a:solidFill>
          <a:ln w="0">
            <a:solidFill>
              <a:schemeClr val="tx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aphicFrame>
        <p:nvGraphicFramePr>
          <p:cNvPr id="17" name="Group 32">
            <a:extLst>
              <a:ext uri="{FF2B5EF4-FFF2-40B4-BE49-F238E27FC236}">
                <a16:creationId xmlns:a16="http://schemas.microsoft.com/office/drawing/2014/main" id="{2445046A-0882-CF82-CD86-CACFBE8E941C}"/>
              </a:ext>
            </a:extLst>
          </p:cNvPr>
          <p:cNvGraphicFramePr>
            <a:graphicFrameLocks noGrp="1"/>
          </p:cNvGraphicFramePr>
          <p:nvPr>
            <p:extLst>
              <p:ext uri="{D42A27DB-BD31-4B8C-83A1-F6EECF244321}">
                <p14:modId xmlns:p14="http://schemas.microsoft.com/office/powerpoint/2010/main" val="1439028517"/>
              </p:ext>
            </p:extLst>
          </p:nvPr>
        </p:nvGraphicFramePr>
        <p:xfrm>
          <a:off x="5584176" y="1154627"/>
          <a:ext cx="4754880" cy="1432624"/>
        </p:xfrm>
        <a:graphic>
          <a:graphicData uri="http://schemas.openxmlformats.org/drawingml/2006/table">
            <a:tbl>
              <a:tblPr/>
              <a:tblGrid>
                <a:gridCol w="2011680">
                  <a:extLst>
                    <a:ext uri="{9D8B030D-6E8A-4147-A177-3AD203B41FA5}">
                      <a16:colId xmlns:a16="http://schemas.microsoft.com/office/drawing/2014/main" val="20000"/>
                    </a:ext>
                  </a:extLst>
                </a:gridCol>
                <a:gridCol w="1371600">
                  <a:extLst>
                    <a:ext uri="{9D8B030D-6E8A-4147-A177-3AD203B41FA5}">
                      <a16:colId xmlns:a16="http://schemas.microsoft.com/office/drawing/2014/main" val="20001"/>
                    </a:ext>
                  </a:extLst>
                </a:gridCol>
                <a:gridCol w="1371600">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Durva + CRT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Pbo + CRT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(n = 109)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 events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147 (67.1)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80 (73.4)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mPFS, mo (95% CI)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13.8 (9.5-16.9)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9.4 (7.5-16.6)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377527359"/>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HR (95% CI)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0.85 (0.65-1.12; </a:t>
                      </a:r>
                      <a:r>
                        <a:rPr kumimoji="0" lang="en-US" sz="1400" b="0" i="1" u="none" strike="noStrike" cap="none" normalizeH="0" baseline="0" dirty="0">
                          <a:ln>
                            <a:noFill/>
                          </a:ln>
                          <a:solidFill>
                            <a:schemeClr val="bg2">
                              <a:lumMod val="10000"/>
                            </a:schemeClr>
                          </a:solidFill>
                          <a:effectLst/>
                          <a:latin typeface="Calibri" panose="020F0502020204030204" pitchFamily="34" charset="0"/>
                        </a:rPr>
                        <a:t>P </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.247)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5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66717186"/>
                  </a:ext>
                </a:extLst>
              </a:tr>
            </a:tbl>
          </a:graphicData>
        </a:graphic>
      </p:graphicFrame>
      <p:sp>
        <p:nvSpPr>
          <p:cNvPr id="6" name="TextBox 5">
            <a:extLst>
              <a:ext uri="{FF2B5EF4-FFF2-40B4-BE49-F238E27FC236}">
                <a16:creationId xmlns:a16="http://schemas.microsoft.com/office/drawing/2014/main" id="{BA6F89E1-2476-1A1E-A3E5-9D2C5CC84485}"/>
              </a:ext>
            </a:extLst>
          </p:cNvPr>
          <p:cNvSpPr txBox="1"/>
          <p:nvPr/>
        </p:nvSpPr>
        <p:spPr bwMode="auto">
          <a:xfrm>
            <a:off x="3913237" y="3210616"/>
            <a:ext cx="1341649" cy="646331"/>
          </a:xfrm>
          <a:prstGeom prst="rect">
            <a:avLst/>
          </a:prstGeom>
          <a:solidFill>
            <a:schemeClr val="tx1"/>
          </a:solidFill>
          <a:ln>
            <a:noFill/>
          </a:ln>
        </p:spPr>
        <p:txBody>
          <a:bodyPr wrap="non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Durva + CRT</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Pbo + CRT</a:t>
            </a:r>
          </a:p>
        </p:txBody>
      </p:sp>
      <p:sp>
        <p:nvSpPr>
          <p:cNvPr id="3" name="Freeform: Shape 2">
            <a:extLst>
              <a:ext uri="{FF2B5EF4-FFF2-40B4-BE49-F238E27FC236}">
                <a16:creationId xmlns:a16="http://schemas.microsoft.com/office/drawing/2014/main" id="{997E0FBE-55E8-03C0-2D0D-51E54B934FD2}"/>
              </a:ext>
            </a:extLst>
          </p:cNvPr>
          <p:cNvSpPr/>
          <p:nvPr/>
        </p:nvSpPr>
        <p:spPr bwMode="auto">
          <a:xfrm>
            <a:off x="3441469" y="1440873"/>
            <a:ext cx="7065818" cy="2432858"/>
          </a:xfrm>
          <a:custGeom>
            <a:avLst/>
            <a:gdLst>
              <a:gd name="connsiteX0" fmla="*/ 0 w 7065818"/>
              <a:gd name="connsiteY0" fmla="*/ 0 h 2432858"/>
              <a:gd name="connsiteX1" fmla="*/ 0 w 7065818"/>
              <a:gd name="connsiteY1" fmla="*/ 2432858 h 2432858"/>
              <a:gd name="connsiteX2" fmla="*/ 7065818 w 7065818"/>
              <a:gd name="connsiteY2" fmla="*/ 2432858 h 2432858"/>
            </a:gdLst>
            <a:ahLst/>
            <a:cxnLst>
              <a:cxn ang="0">
                <a:pos x="connsiteX0" y="connsiteY0"/>
              </a:cxn>
              <a:cxn ang="0">
                <a:pos x="connsiteX1" y="connsiteY1"/>
              </a:cxn>
              <a:cxn ang="0">
                <a:pos x="connsiteX2" y="connsiteY2"/>
              </a:cxn>
            </a:cxnLst>
            <a:rect l="l" t="t" r="r" b="b"/>
            <a:pathLst>
              <a:path w="7065818" h="2432858">
                <a:moveTo>
                  <a:pt x="0" y="0"/>
                </a:moveTo>
                <a:lnTo>
                  <a:pt x="0" y="2432858"/>
                </a:lnTo>
                <a:lnTo>
                  <a:pt x="7065818" y="2432858"/>
                </a:lnTo>
              </a:path>
            </a:pathLst>
          </a:custGeom>
          <a:noFill/>
          <a:ln w="28575">
            <a:solidFill>
              <a:schemeClr val="bg1"/>
            </a:solidFill>
            <a:miter lim="800000"/>
            <a:headEnd/>
            <a:tailEnd/>
          </a:ln>
        </p:spPr>
        <p:txBody>
          <a:bodyPr rtlCol="0" anchor="ctr"/>
          <a:lstStyle/>
          <a:p>
            <a:pPr algn="ctr"/>
            <a:endParaRPr lang="en-US"/>
          </a:p>
        </p:txBody>
      </p:sp>
      <p:grpSp>
        <p:nvGrpSpPr>
          <p:cNvPr id="21" name="Group 20">
            <a:extLst>
              <a:ext uri="{FF2B5EF4-FFF2-40B4-BE49-F238E27FC236}">
                <a16:creationId xmlns:a16="http://schemas.microsoft.com/office/drawing/2014/main" id="{6F2E95FD-CC0D-B02E-7757-18201ECE7062}"/>
              </a:ext>
            </a:extLst>
          </p:cNvPr>
          <p:cNvGrpSpPr/>
          <p:nvPr/>
        </p:nvGrpSpPr>
        <p:grpSpPr>
          <a:xfrm>
            <a:off x="3353513" y="1451957"/>
            <a:ext cx="87956" cy="2424387"/>
            <a:chOff x="3353513" y="1451957"/>
            <a:chExt cx="87956" cy="2424387"/>
          </a:xfrm>
        </p:grpSpPr>
        <p:cxnSp>
          <p:nvCxnSpPr>
            <p:cNvPr id="11" name="Straight Connector 10">
              <a:extLst>
                <a:ext uri="{FF2B5EF4-FFF2-40B4-BE49-F238E27FC236}">
                  <a16:creationId xmlns:a16="http://schemas.microsoft.com/office/drawing/2014/main" id="{1CC00E33-0C8C-FD83-FD41-CB381106AF73}"/>
                </a:ext>
              </a:extLst>
            </p:cNvPr>
            <p:cNvCxnSpPr>
              <a:cxnSpLocks/>
            </p:cNvCxnSpPr>
            <p:nvPr/>
          </p:nvCxnSpPr>
          <p:spPr bwMode="auto">
            <a:xfrm>
              <a:off x="3353513" y="1451957"/>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A52014CD-6853-5754-0495-35622599E61F}"/>
                </a:ext>
              </a:extLst>
            </p:cNvPr>
            <p:cNvCxnSpPr>
              <a:cxnSpLocks/>
            </p:cNvCxnSpPr>
            <p:nvPr/>
          </p:nvCxnSpPr>
          <p:spPr bwMode="auto">
            <a:xfrm>
              <a:off x="3353513" y="1936834"/>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695C077D-F275-539D-DE08-CFB3D2D908AC}"/>
                </a:ext>
              </a:extLst>
            </p:cNvPr>
            <p:cNvCxnSpPr>
              <a:cxnSpLocks/>
            </p:cNvCxnSpPr>
            <p:nvPr/>
          </p:nvCxnSpPr>
          <p:spPr bwMode="auto">
            <a:xfrm>
              <a:off x="3353513" y="2421711"/>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2D479F05-9BD4-535A-442F-F2BEA0B272B3}"/>
                </a:ext>
              </a:extLst>
            </p:cNvPr>
            <p:cNvCxnSpPr>
              <a:cxnSpLocks/>
            </p:cNvCxnSpPr>
            <p:nvPr/>
          </p:nvCxnSpPr>
          <p:spPr bwMode="auto">
            <a:xfrm>
              <a:off x="3353513" y="2906588"/>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1A23E60F-5A61-58E4-3D9A-51F979321CC0}"/>
                </a:ext>
              </a:extLst>
            </p:cNvPr>
            <p:cNvCxnSpPr>
              <a:cxnSpLocks/>
            </p:cNvCxnSpPr>
            <p:nvPr/>
          </p:nvCxnSpPr>
          <p:spPr bwMode="auto">
            <a:xfrm>
              <a:off x="3353513" y="3391465"/>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A6BE8716-BB0D-1C79-188F-6CA4E5725FBD}"/>
                </a:ext>
              </a:extLst>
            </p:cNvPr>
            <p:cNvCxnSpPr>
              <a:cxnSpLocks/>
            </p:cNvCxnSpPr>
            <p:nvPr/>
          </p:nvCxnSpPr>
          <p:spPr bwMode="auto">
            <a:xfrm>
              <a:off x="3353513" y="3876344"/>
              <a:ext cx="87956" cy="0"/>
            </a:xfrm>
            <a:prstGeom prst="line">
              <a:avLst/>
            </a:prstGeom>
            <a:noFill/>
            <a:ln w="28575" cap="flat" cmpd="sng" algn="ctr">
              <a:solidFill>
                <a:schemeClr val="bg1"/>
              </a:solidFill>
              <a:prstDash val="solid"/>
              <a:round/>
              <a:headEnd type="none" w="med" len="med"/>
              <a:tailEnd type="none" w="med" len="med"/>
            </a:ln>
            <a:effectLst/>
          </p:spPr>
        </p:cxnSp>
      </p:grpSp>
      <p:grpSp>
        <p:nvGrpSpPr>
          <p:cNvPr id="50" name="Group 49">
            <a:extLst>
              <a:ext uri="{FF2B5EF4-FFF2-40B4-BE49-F238E27FC236}">
                <a16:creationId xmlns:a16="http://schemas.microsoft.com/office/drawing/2014/main" id="{34CCFE6A-E285-13F3-412D-7DB5D8EB350F}"/>
              </a:ext>
            </a:extLst>
          </p:cNvPr>
          <p:cNvGrpSpPr/>
          <p:nvPr/>
        </p:nvGrpSpPr>
        <p:grpSpPr>
          <a:xfrm>
            <a:off x="3441469" y="3863063"/>
            <a:ext cx="7055619" cy="93753"/>
            <a:chOff x="3441469" y="3863063"/>
            <a:chExt cx="7055619" cy="93753"/>
          </a:xfrm>
        </p:grpSpPr>
        <p:grpSp>
          <p:nvGrpSpPr>
            <p:cNvPr id="22" name="Group 21">
              <a:extLst>
                <a:ext uri="{FF2B5EF4-FFF2-40B4-BE49-F238E27FC236}">
                  <a16:creationId xmlns:a16="http://schemas.microsoft.com/office/drawing/2014/main" id="{ADE672D8-114C-B8CD-D826-B60172DD16FD}"/>
                </a:ext>
              </a:extLst>
            </p:cNvPr>
            <p:cNvGrpSpPr/>
            <p:nvPr/>
          </p:nvGrpSpPr>
          <p:grpSpPr>
            <a:xfrm rot="5400000">
              <a:off x="4196407" y="3113095"/>
              <a:ext cx="86167" cy="1596044"/>
              <a:chOff x="3353513" y="1451957"/>
              <a:chExt cx="87956" cy="2424387"/>
            </a:xfrm>
          </p:grpSpPr>
          <p:cxnSp>
            <p:nvCxnSpPr>
              <p:cNvPr id="23" name="Straight Connector 22">
                <a:extLst>
                  <a:ext uri="{FF2B5EF4-FFF2-40B4-BE49-F238E27FC236}">
                    <a16:creationId xmlns:a16="http://schemas.microsoft.com/office/drawing/2014/main" id="{D5C85F86-1865-AB13-CC6D-FF5BDD9E1809}"/>
                  </a:ext>
                </a:extLst>
              </p:cNvPr>
              <p:cNvCxnSpPr>
                <a:cxnSpLocks/>
              </p:cNvCxnSpPr>
              <p:nvPr/>
            </p:nvCxnSpPr>
            <p:spPr bwMode="auto">
              <a:xfrm>
                <a:off x="3353513" y="1451957"/>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D5DC9E52-9C13-5415-59AA-8FDBE86AB150}"/>
                  </a:ext>
                </a:extLst>
              </p:cNvPr>
              <p:cNvCxnSpPr>
                <a:cxnSpLocks/>
              </p:cNvCxnSpPr>
              <p:nvPr/>
            </p:nvCxnSpPr>
            <p:spPr bwMode="auto">
              <a:xfrm>
                <a:off x="3353513" y="1936834"/>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DC82003A-4C45-FCD3-5351-FD9BCE68ED0F}"/>
                  </a:ext>
                </a:extLst>
              </p:cNvPr>
              <p:cNvCxnSpPr>
                <a:cxnSpLocks/>
              </p:cNvCxnSpPr>
              <p:nvPr/>
            </p:nvCxnSpPr>
            <p:spPr bwMode="auto">
              <a:xfrm>
                <a:off x="3353513" y="2421711"/>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B3737A2F-91E0-987D-497D-3C8D59293E7B}"/>
                  </a:ext>
                </a:extLst>
              </p:cNvPr>
              <p:cNvCxnSpPr>
                <a:cxnSpLocks/>
              </p:cNvCxnSpPr>
              <p:nvPr/>
            </p:nvCxnSpPr>
            <p:spPr bwMode="auto">
              <a:xfrm>
                <a:off x="3353513" y="2906588"/>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6F22FDDD-FDE0-EE6D-F8FA-235A41FEAF7D}"/>
                  </a:ext>
                </a:extLst>
              </p:cNvPr>
              <p:cNvCxnSpPr>
                <a:cxnSpLocks/>
              </p:cNvCxnSpPr>
              <p:nvPr/>
            </p:nvCxnSpPr>
            <p:spPr bwMode="auto">
              <a:xfrm>
                <a:off x="3353513" y="3391465"/>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AD9DC961-71CB-92A5-0930-75181428106A}"/>
                  </a:ext>
                </a:extLst>
              </p:cNvPr>
              <p:cNvCxnSpPr>
                <a:cxnSpLocks/>
              </p:cNvCxnSpPr>
              <p:nvPr/>
            </p:nvCxnSpPr>
            <p:spPr bwMode="auto">
              <a:xfrm>
                <a:off x="3353513" y="3876344"/>
                <a:ext cx="87956" cy="0"/>
              </a:xfrm>
              <a:prstGeom prst="line">
                <a:avLst/>
              </a:prstGeom>
              <a:noFill/>
              <a:ln w="28575" cap="flat" cmpd="sng" algn="ctr">
                <a:solidFill>
                  <a:schemeClr val="bg1"/>
                </a:solidFill>
                <a:prstDash val="solid"/>
                <a:round/>
                <a:headEnd type="none" w="med" len="med"/>
                <a:tailEnd type="none" w="med" len="med"/>
              </a:ln>
              <a:effectLst/>
            </p:spPr>
          </p:cxnSp>
        </p:grpSp>
        <p:grpSp>
          <p:nvGrpSpPr>
            <p:cNvPr id="29" name="Group 28">
              <a:extLst>
                <a:ext uri="{FF2B5EF4-FFF2-40B4-BE49-F238E27FC236}">
                  <a16:creationId xmlns:a16="http://schemas.microsoft.com/office/drawing/2014/main" id="{73296085-9D41-2CF1-27C0-DCF7BD15D84A}"/>
                </a:ext>
              </a:extLst>
            </p:cNvPr>
            <p:cNvGrpSpPr/>
            <p:nvPr/>
          </p:nvGrpSpPr>
          <p:grpSpPr>
            <a:xfrm rot="5400000">
              <a:off x="6125401" y="3115711"/>
              <a:ext cx="86167" cy="1596044"/>
              <a:chOff x="3353513" y="1451957"/>
              <a:chExt cx="87956" cy="2424387"/>
            </a:xfrm>
          </p:grpSpPr>
          <p:cxnSp>
            <p:nvCxnSpPr>
              <p:cNvPr id="30" name="Straight Connector 29">
                <a:extLst>
                  <a:ext uri="{FF2B5EF4-FFF2-40B4-BE49-F238E27FC236}">
                    <a16:creationId xmlns:a16="http://schemas.microsoft.com/office/drawing/2014/main" id="{23FB7B51-D6A7-3573-4BFE-58647927F73E}"/>
                  </a:ext>
                </a:extLst>
              </p:cNvPr>
              <p:cNvCxnSpPr>
                <a:cxnSpLocks/>
              </p:cNvCxnSpPr>
              <p:nvPr/>
            </p:nvCxnSpPr>
            <p:spPr bwMode="auto">
              <a:xfrm>
                <a:off x="3353513" y="1451957"/>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D46BBC6F-CB07-D214-D47B-1154C306BBDE}"/>
                  </a:ext>
                </a:extLst>
              </p:cNvPr>
              <p:cNvCxnSpPr>
                <a:cxnSpLocks/>
              </p:cNvCxnSpPr>
              <p:nvPr/>
            </p:nvCxnSpPr>
            <p:spPr bwMode="auto">
              <a:xfrm>
                <a:off x="3353513" y="1936834"/>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8C102EE5-F7AF-53BA-BD9A-86E405899C09}"/>
                  </a:ext>
                </a:extLst>
              </p:cNvPr>
              <p:cNvCxnSpPr>
                <a:cxnSpLocks/>
              </p:cNvCxnSpPr>
              <p:nvPr/>
            </p:nvCxnSpPr>
            <p:spPr bwMode="auto">
              <a:xfrm>
                <a:off x="3353513" y="2421711"/>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14BDCA32-2C57-6A9F-D008-3B0CD069D960}"/>
                  </a:ext>
                </a:extLst>
              </p:cNvPr>
              <p:cNvCxnSpPr>
                <a:cxnSpLocks/>
              </p:cNvCxnSpPr>
              <p:nvPr/>
            </p:nvCxnSpPr>
            <p:spPr bwMode="auto">
              <a:xfrm>
                <a:off x="3353513" y="2906588"/>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D418BF43-DBAC-C6E5-9E13-BE05B5A51510}"/>
                  </a:ext>
                </a:extLst>
              </p:cNvPr>
              <p:cNvCxnSpPr>
                <a:cxnSpLocks/>
              </p:cNvCxnSpPr>
              <p:nvPr/>
            </p:nvCxnSpPr>
            <p:spPr bwMode="auto">
              <a:xfrm>
                <a:off x="3353513" y="3391465"/>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792C8D23-EE7E-4CE2-73D2-3FCD680E6B6A}"/>
                  </a:ext>
                </a:extLst>
              </p:cNvPr>
              <p:cNvCxnSpPr>
                <a:cxnSpLocks/>
              </p:cNvCxnSpPr>
              <p:nvPr/>
            </p:nvCxnSpPr>
            <p:spPr bwMode="auto">
              <a:xfrm>
                <a:off x="3353513" y="3876344"/>
                <a:ext cx="87956" cy="0"/>
              </a:xfrm>
              <a:prstGeom prst="line">
                <a:avLst/>
              </a:prstGeom>
              <a:noFill/>
              <a:ln w="28575" cap="flat" cmpd="sng" algn="ctr">
                <a:solidFill>
                  <a:schemeClr val="bg1"/>
                </a:solidFill>
                <a:prstDash val="solid"/>
                <a:round/>
                <a:headEnd type="none" w="med" len="med"/>
                <a:tailEnd type="none" w="med" len="med"/>
              </a:ln>
              <a:effectLst/>
            </p:spPr>
          </p:cxnSp>
        </p:grpSp>
        <p:grpSp>
          <p:nvGrpSpPr>
            <p:cNvPr id="36" name="Group 35">
              <a:extLst>
                <a:ext uri="{FF2B5EF4-FFF2-40B4-BE49-F238E27FC236}">
                  <a16:creationId xmlns:a16="http://schemas.microsoft.com/office/drawing/2014/main" id="{A5E18579-77AE-DE85-670F-2476BBD61ECD}"/>
                </a:ext>
              </a:extLst>
            </p:cNvPr>
            <p:cNvGrpSpPr/>
            <p:nvPr/>
          </p:nvGrpSpPr>
          <p:grpSpPr>
            <a:xfrm rot="5400000">
              <a:off x="8046197" y="3108125"/>
              <a:ext cx="86167" cy="1596044"/>
              <a:chOff x="3353513" y="1451957"/>
              <a:chExt cx="87956" cy="2424387"/>
            </a:xfrm>
          </p:grpSpPr>
          <p:cxnSp>
            <p:nvCxnSpPr>
              <p:cNvPr id="37" name="Straight Connector 36">
                <a:extLst>
                  <a:ext uri="{FF2B5EF4-FFF2-40B4-BE49-F238E27FC236}">
                    <a16:creationId xmlns:a16="http://schemas.microsoft.com/office/drawing/2014/main" id="{CD8C0745-C446-42CF-0B1D-9D86070B061F}"/>
                  </a:ext>
                </a:extLst>
              </p:cNvPr>
              <p:cNvCxnSpPr>
                <a:cxnSpLocks/>
              </p:cNvCxnSpPr>
              <p:nvPr/>
            </p:nvCxnSpPr>
            <p:spPr bwMode="auto">
              <a:xfrm>
                <a:off x="3353513" y="1451957"/>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09C0132E-A89F-8237-4D52-429249C9C5CE}"/>
                  </a:ext>
                </a:extLst>
              </p:cNvPr>
              <p:cNvCxnSpPr>
                <a:cxnSpLocks/>
              </p:cNvCxnSpPr>
              <p:nvPr/>
            </p:nvCxnSpPr>
            <p:spPr bwMode="auto">
              <a:xfrm>
                <a:off x="3353513" y="1936834"/>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B6B6F5E8-8BF5-B99A-69F2-A338BE57D7C6}"/>
                  </a:ext>
                </a:extLst>
              </p:cNvPr>
              <p:cNvCxnSpPr>
                <a:cxnSpLocks/>
              </p:cNvCxnSpPr>
              <p:nvPr/>
            </p:nvCxnSpPr>
            <p:spPr bwMode="auto">
              <a:xfrm>
                <a:off x="3353513" y="2421711"/>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1681C125-A342-B062-74B2-8DB76EB74D42}"/>
                  </a:ext>
                </a:extLst>
              </p:cNvPr>
              <p:cNvCxnSpPr>
                <a:cxnSpLocks/>
              </p:cNvCxnSpPr>
              <p:nvPr/>
            </p:nvCxnSpPr>
            <p:spPr bwMode="auto">
              <a:xfrm>
                <a:off x="3353513" y="2906588"/>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7909EF05-2788-6550-EDFC-DF26AE4A4840}"/>
                  </a:ext>
                </a:extLst>
              </p:cNvPr>
              <p:cNvCxnSpPr>
                <a:cxnSpLocks/>
              </p:cNvCxnSpPr>
              <p:nvPr/>
            </p:nvCxnSpPr>
            <p:spPr bwMode="auto">
              <a:xfrm>
                <a:off x="3353513" y="3391465"/>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6F9760FC-3479-57DA-7EDC-8040F039EA6A}"/>
                  </a:ext>
                </a:extLst>
              </p:cNvPr>
              <p:cNvCxnSpPr>
                <a:cxnSpLocks/>
              </p:cNvCxnSpPr>
              <p:nvPr/>
            </p:nvCxnSpPr>
            <p:spPr bwMode="auto">
              <a:xfrm>
                <a:off x="3353513" y="3876344"/>
                <a:ext cx="87956" cy="0"/>
              </a:xfrm>
              <a:prstGeom prst="line">
                <a:avLst/>
              </a:prstGeom>
              <a:noFill/>
              <a:ln w="28575" cap="flat" cmpd="sng" algn="ctr">
                <a:solidFill>
                  <a:schemeClr val="bg1"/>
                </a:solidFill>
                <a:prstDash val="solid"/>
                <a:round/>
                <a:headEnd type="none" w="med" len="med"/>
                <a:tailEnd type="none" w="med" len="med"/>
              </a:ln>
              <a:effectLst/>
            </p:spPr>
          </p:cxnSp>
        </p:grpSp>
        <p:grpSp>
          <p:nvGrpSpPr>
            <p:cNvPr id="43" name="Group 42">
              <a:extLst>
                <a:ext uri="{FF2B5EF4-FFF2-40B4-BE49-F238E27FC236}">
                  <a16:creationId xmlns:a16="http://schemas.microsoft.com/office/drawing/2014/main" id="{3CD54405-12CC-BCC3-7D99-CB41BD64C7DB}"/>
                </a:ext>
              </a:extLst>
            </p:cNvPr>
            <p:cNvGrpSpPr/>
            <p:nvPr/>
          </p:nvGrpSpPr>
          <p:grpSpPr>
            <a:xfrm rot="5400000">
              <a:off x="9815587" y="3270346"/>
              <a:ext cx="86167" cy="1276835"/>
              <a:chOff x="3353513" y="1936834"/>
              <a:chExt cx="87956" cy="1939510"/>
            </a:xfrm>
          </p:grpSpPr>
          <p:cxnSp>
            <p:nvCxnSpPr>
              <p:cNvPr id="45" name="Straight Connector 44">
                <a:extLst>
                  <a:ext uri="{FF2B5EF4-FFF2-40B4-BE49-F238E27FC236}">
                    <a16:creationId xmlns:a16="http://schemas.microsoft.com/office/drawing/2014/main" id="{F532E29F-5B1C-C427-D26A-884ED39AE4A2}"/>
                  </a:ext>
                </a:extLst>
              </p:cNvPr>
              <p:cNvCxnSpPr>
                <a:cxnSpLocks/>
              </p:cNvCxnSpPr>
              <p:nvPr/>
            </p:nvCxnSpPr>
            <p:spPr bwMode="auto">
              <a:xfrm>
                <a:off x="3353513" y="1936834"/>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2777E798-6F1A-3B12-A3F3-DB77B7BFC059}"/>
                  </a:ext>
                </a:extLst>
              </p:cNvPr>
              <p:cNvCxnSpPr>
                <a:cxnSpLocks/>
              </p:cNvCxnSpPr>
              <p:nvPr/>
            </p:nvCxnSpPr>
            <p:spPr bwMode="auto">
              <a:xfrm>
                <a:off x="3353513" y="2421711"/>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0BCA2E2A-C16D-A383-2789-642F9484BBEC}"/>
                  </a:ext>
                </a:extLst>
              </p:cNvPr>
              <p:cNvCxnSpPr>
                <a:cxnSpLocks/>
              </p:cNvCxnSpPr>
              <p:nvPr/>
            </p:nvCxnSpPr>
            <p:spPr bwMode="auto">
              <a:xfrm>
                <a:off x="3353513" y="2906588"/>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1D46673D-305E-674E-4257-87838F8634F3}"/>
                  </a:ext>
                </a:extLst>
              </p:cNvPr>
              <p:cNvCxnSpPr>
                <a:cxnSpLocks/>
              </p:cNvCxnSpPr>
              <p:nvPr/>
            </p:nvCxnSpPr>
            <p:spPr bwMode="auto">
              <a:xfrm>
                <a:off x="3353513" y="3391465"/>
                <a:ext cx="87956"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40849375-670E-07F9-23D2-0E2B4BD39B1C}"/>
                  </a:ext>
                </a:extLst>
              </p:cNvPr>
              <p:cNvCxnSpPr>
                <a:cxnSpLocks/>
              </p:cNvCxnSpPr>
              <p:nvPr/>
            </p:nvCxnSpPr>
            <p:spPr bwMode="auto">
              <a:xfrm>
                <a:off x="3353513" y="3876344"/>
                <a:ext cx="87956" cy="0"/>
              </a:xfrm>
              <a:prstGeom prst="line">
                <a:avLst/>
              </a:prstGeom>
              <a:noFill/>
              <a:ln w="28575" cap="flat" cmpd="sng" algn="ctr">
                <a:solidFill>
                  <a:schemeClr val="bg1"/>
                </a:solidFill>
                <a:prstDash val="solid"/>
                <a:round/>
                <a:headEnd type="none" w="med" len="med"/>
                <a:tailEnd type="none" w="med" len="med"/>
              </a:ln>
              <a:effectLst/>
            </p:spPr>
          </p:cxnSp>
        </p:grpSp>
      </p:grpSp>
      <p:sp>
        <p:nvSpPr>
          <p:cNvPr id="51" name="TextBox 50">
            <a:extLst>
              <a:ext uri="{FF2B5EF4-FFF2-40B4-BE49-F238E27FC236}">
                <a16:creationId xmlns:a16="http://schemas.microsoft.com/office/drawing/2014/main" id="{C384BD89-6F3D-EB16-DCF9-5C327A265BF1}"/>
              </a:ext>
            </a:extLst>
          </p:cNvPr>
          <p:cNvSpPr txBox="1"/>
          <p:nvPr/>
        </p:nvSpPr>
        <p:spPr bwMode="auto">
          <a:xfrm>
            <a:off x="2925504" y="1245020"/>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52" name="TextBox 51">
            <a:extLst>
              <a:ext uri="{FF2B5EF4-FFF2-40B4-BE49-F238E27FC236}">
                <a16:creationId xmlns:a16="http://schemas.microsoft.com/office/drawing/2014/main" id="{3EFF55B6-F59D-0AC7-55C0-F9FA6EBD1102}"/>
              </a:ext>
            </a:extLst>
          </p:cNvPr>
          <p:cNvSpPr txBox="1"/>
          <p:nvPr/>
        </p:nvSpPr>
        <p:spPr bwMode="auto">
          <a:xfrm>
            <a:off x="2921874" y="1763148"/>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0.8</a:t>
            </a:r>
          </a:p>
        </p:txBody>
      </p:sp>
      <p:sp>
        <p:nvSpPr>
          <p:cNvPr id="53" name="TextBox 52">
            <a:extLst>
              <a:ext uri="{FF2B5EF4-FFF2-40B4-BE49-F238E27FC236}">
                <a16:creationId xmlns:a16="http://schemas.microsoft.com/office/drawing/2014/main" id="{09434950-0EAA-712C-0006-BD3A7D1F6B20}"/>
              </a:ext>
            </a:extLst>
          </p:cNvPr>
          <p:cNvSpPr txBox="1"/>
          <p:nvPr/>
        </p:nvSpPr>
        <p:spPr bwMode="auto">
          <a:xfrm>
            <a:off x="2923332" y="2206617"/>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0.6</a:t>
            </a:r>
          </a:p>
        </p:txBody>
      </p:sp>
      <p:sp>
        <p:nvSpPr>
          <p:cNvPr id="54" name="TextBox 53">
            <a:extLst>
              <a:ext uri="{FF2B5EF4-FFF2-40B4-BE49-F238E27FC236}">
                <a16:creationId xmlns:a16="http://schemas.microsoft.com/office/drawing/2014/main" id="{5EDB09F2-22C4-F28E-7B40-6A44537B9D38}"/>
              </a:ext>
            </a:extLst>
          </p:cNvPr>
          <p:cNvSpPr txBox="1"/>
          <p:nvPr/>
        </p:nvSpPr>
        <p:spPr bwMode="auto">
          <a:xfrm>
            <a:off x="2919702" y="2697035"/>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0.4</a:t>
            </a:r>
          </a:p>
        </p:txBody>
      </p:sp>
      <p:sp>
        <p:nvSpPr>
          <p:cNvPr id="55" name="TextBox 54">
            <a:extLst>
              <a:ext uri="{FF2B5EF4-FFF2-40B4-BE49-F238E27FC236}">
                <a16:creationId xmlns:a16="http://schemas.microsoft.com/office/drawing/2014/main" id="{1B75BD9F-CA67-617B-221C-34243925D476}"/>
              </a:ext>
            </a:extLst>
          </p:cNvPr>
          <p:cNvSpPr txBox="1"/>
          <p:nvPr/>
        </p:nvSpPr>
        <p:spPr bwMode="auto">
          <a:xfrm>
            <a:off x="2929904" y="3190351"/>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a:t>
            </a:r>
          </a:p>
        </p:txBody>
      </p:sp>
      <p:sp>
        <p:nvSpPr>
          <p:cNvPr id="56" name="TextBox 55">
            <a:extLst>
              <a:ext uri="{FF2B5EF4-FFF2-40B4-BE49-F238E27FC236}">
                <a16:creationId xmlns:a16="http://schemas.microsoft.com/office/drawing/2014/main" id="{ABFDDF41-8F78-0CB6-8F45-3C53D220E8B4}"/>
              </a:ext>
            </a:extLst>
          </p:cNvPr>
          <p:cNvSpPr txBox="1"/>
          <p:nvPr/>
        </p:nvSpPr>
        <p:spPr bwMode="auto">
          <a:xfrm>
            <a:off x="3101000" y="3680769"/>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7" name="TextBox 56">
            <a:extLst>
              <a:ext uri="{FF2B5EF4-FFF2-40B4-BE49-F238E27FC236}">
                <a16:creationId xmlns:a16="http://schemas.microsoft.com/office/drawing/2014/main" id="{4A7CA85F-6C5B-B225-FD00-4B63FEF9D3D5}"/>
              </a:ext>
            </a:extLst>
          </p:cNvPr>
          <p:cNvSpPr txBox="1"/>
          <p:nvPr/>
        </p:nvSpPr>
        <p:spPr bwMode="auto">
          <a:xfrm>
            <a:off x="3288299" y="391595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58" name="TextBox 57">
            <a:extLst>
              <a:ext uri="{FF2B5EF4-FFF2-40B4-BE49-F238E27FC236}">
                <a16:creationId xmlns:a16="http://schemas.microsoft.com/office/drawing/2014/main" id="{D0477349-FAB7-1707-43DA-6E95E57B1297}"/>
              </a:ext>
            </a:extLst>
          </p:cNvPr>
          <p:cNvSpPr txBox="1"/>
          <p:nvPr/>
        </p:nvSpPr>
        <p:spPr bwMode="auto">
          <a:xfrm>
            <a:off x="3618147" y="391595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59" name="TextBox 58">
            <a:extLst>
              <a:ext uri="{FF2B5EF4-FFF2-40B4-BE49-F238E27FC236}">
                <a16:creationId xmlns:a16="http://schemas.microsoft.com/office/drawing/2014/main" id="{9B73F63E-CC6C-10DC-6E1D-6E800A5F4EE9}"/>
              </a:ext>
            </a:extLst>
          </p:cNvPr>
          <p:cNvSpPr txBox="1"/>
          <p:nvPr/>
        </p:nvSpPr>
        <p:spPr bwMode="auto">
          <a:xfrm>
            <a:off x="3933689" y="391595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60" name="TextBox 59">
            <a:extLst>
              <a:ext uri="{FF2B5EF4-FFF2-40B4-BE49-F238E27FC236}">
                <a16:creationId xmlns:a16="http://schemas.microsoft.com/office/drawing/2014/main" id="{6A170F47-3C6E-9474-CC7C-535DD5D6FA13}"/>
              </a:ext>
            </a:extLst>
          </p:cNvPr>
          <p:cNvSpPr txBox="1"/>
          <p:nvPr/>
        </p:nvSpPr>
        <p:spPr bwMode="auto">
          <a:xfrm>
            <a:off x="4263537" y="3915950"/>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61" name="TextBox 60">
            <a:extLst>
              <a:ext uri="{FF2B5EF4-FFF2-40B4-BE49-F238E27FC236}">
                <a16:creationId xmlns:a16="http://schemas.microsoft.com/office/drawing/2014/main" id="{DD31D9CE-3971-B9CE-7D1E-B6B9C8333F03}"/>
              </a:ext>
            </a:extLst>
          </p:cNvPr>
          <p:cNvSpPr txBox="1"/>
          <p:nvPr/>
        </p:nvSpPr>
        <p:spPr bwMode="auto">
          <a:xfrm>
            <a:off x="4505586"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62" name="TextBox 61">
            <a:extLst>
              <a:ext uri="{FF2B5EF4-FFF2-40B4-BE49-F238E27FC236}">
                <a16:creationId xmlns:a16="http://schemas.microsoft.com/office/drawing/2014/main" id="{5FD03BBB-7F39-90A1-3518-1913B7C63709}"/>
              </a:ext>
            </a:extLst>
          </p:cNvPr>
          <p:cNvSpPr txBox="1"/>
          <p:nvPr/>
        </p:nvSpPr>
        <p:spPr bwMode="auto">
          <a:xfrm>
            <a:off x="4835434"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63" name="TextBox 62">
            <a:extLst>
              <a:ext uri="{FF2B5EF4-FFF2-40B4-BE49-F238E27FC236}">
                <a16:creationId xmlns:a16="http://schemas.microsoft.com/office/drawing/2014/main" id="{AFBF42CF-7C28-F20E-933E-73BED1E5013E}"/>
              </a:ext>
            </a:extLst>
          </p:cNvPr>
          <p:cNvSpPr txBox="1"/>
          <p:nvPr/>
        </p:nvSpPr>
        <p:spPr bwMode="auto">
          <a:xfrm>
            <a:off x="5150976"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64" name="TextBox 63">
            <a:extLst>
              <a:ext uri="{FF2B5EF4-FFF2-40B4-BE49-F238E27FC236}">
                <a16:creationId xmlns:a16="http://schemas.microsoft.com/office/drawing/2014/main" id="{3D46929A-EC89-151F-96E1-0F63F3BEBCFD}"/>
              </a:ext>
            </a:extLst>
          </p:cNvPr>
          <p:cNvSpPr txBox="1"/>
          <p:nvPr/>
        </p:nvSpPr>
        <p:spPr bwMode="auto">
          <a:xfrm>
            <a:off x="5480824"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65" name="TextBox 64">
            <a:extLst>
              <a:ext uri="{FF2B5EF4-FFF2-40B4-BE49-F238E27FC236}">
                <a16:creationId xmlns:a16="http://schemas.microsoft.com/office/drawing/2014/main" id="{A9057E5C-8299-7256-9DFB-A7E22172EC4D}"/>
              </a:ext>
            </a:extLst>
          </p:cNvPr>
          <p:cNvSpPr txBox="1"/>
          <p:nvPr/>
        </p:nvSpPr>
        <p:spPr bwMode="auto">
          <a:xfrm>
            <a:off x="5798632"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66" name="TextBox 65">
            <a:extLst>
              <a:ext uri="{FF2B5EF4-FFF2-40B4-BE49-F238E27FC236}">
                <a16:creationId xmlns:a16="http://schemas.microsoft.com/office/drawing/2014/main" id="{946ACC78-BF48-B98C-BB75-2F5126CCBA00}"/>
              </a:ext>
            </a:extLst>
          </p:cNvPr>
          <p:cNvSpPr txBox="1"/>
          <p:nvPr/>
        </p:nvSpPr>
        <p:spPr bwMode="auto">
          <a:xfrm>
            <a:off x="6128480"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67" name="TextBox 66">
            <a:extLst>
              <a:ext uri="{FF2B5EF4-FFF2-40B4-BE49-F238E27FC236}">
                <a16:creationId xmlns:a16="http://schemas.microsoft.com/office/drawing/2014/main" id="{9241D214-2288-14AD-1B0F-AF5A6D54EC69}"/>
              </a:ext>
            </a:extLst>
          </p:cNvPr>
          <p:cNvSpPr txBox="1"/>
          <p:nvPr/>
        </p:nvSpPr>
        <p:spPr bwMode="auto">
          <a:xfrm>
            <a:off x="6444022"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68" name="TextBox 67">
            <a:extLst>
              <a:ext uri="{FF2B5EF4-FFF2-40B4-BE49-F238E27FC236}">
                <a16:creationId xmlns:a16="http://schemas.microsoft.com/office/drawing/2014/main" id="{6632B0A7-85B0-C715-4651-EBBE44C4FC6E}"/>
              </a:ext>
            </a:extLst>
          </p:cNvPr>
          <p:cNvSpPr txBox="1"/>
          <p:nvPr/>
        </p:nvSpPr>
        <p:spPr bwMode="auto">
          <a:xfrm>
            <a:off x="6773870"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69" name="TextBox 68">
            <a:extLst>
              <a:ext uri="{FF2B5EF4-FFF2-40B4-BE49-F238E27FC236}">
                <a16:creationId xmlns:a16="http://schemas.microsoft.com/office/drawing/2014/main" id="{B8FAA4F8-61D2-A13B-6B04-3313EFC84D73}"/>
              </a:ext>
            </a:extLst>
          </p:cNvPr>
          <p:cNvSpPr txBox="1"/>
          <p:nvPr/>
        </p:nvSpPr>
        <p:spPr bwMode="auto">
          <a:xfrm>
            <a:off x="7074428"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70" name="TextBox 69">
            <a:extLst>
              <a:ext uri="{FF2B5EF4-FFF2-40B4-BE49-F238E27FC236}">
                <a16:creationId xmlns:a16="http://schemas.microsoft.com/office/drawing/2014/main" id="{57441F81-2870-6E02-48C8-16888B173BEE}"/>
              </a:ext>
            </a:extLst>
          </p:cNvPr>
          <p:cNvSpPr txBox="1"/>
          <p:nvPr/>
        </p:nvSpPr>
        <p:spPr bwMode="auto">
          <a:xfrm>
            <a:off x="7404276"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71" name="TextBox 70">
            <a:extLst>
              <a:ext uri="{FF2B5EF4-FFF2-40B4-BE49-F238E27FC236}">
                <a16:creationId xmlns:a16="http://schemas.microsoft.com/office/drawing/2014/main" id="{F0DD2F49-288A-1604-2991-AF440E5AE0B0}"/>
              </a:ext>
            </a:extLst>
          </p:cNvPr>
          <p:cNvSpPr txBox="1"/>
          <p:nvPr/>
        </p:nvSpPr>
        <p:spPr bwMode="auto">
          <a:xfrm>
            <a:off x="7719818"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72" name="TextBox 71">
            <a:extLst>
              <a:ext uri="{FF2B5EF4-FFF2-40B4-BE49-F238E27FC236}">
                <a16:creationId xmlns:a16="http://schemas.microsoft.com/office/drawing/2014/main" id="{A5CAE096-B702-204E-3413-52E5BF175CFE}"/>
              </a:ext>
            </a:extLst>
          </p:cNvPr>
          <p:cNvSpPr txBox="1"/>
          <p:nvPr/>
        </p:nvSpPr>
        <p:spPr bwMode="auto">
          <a:xfrm>
            <a:off x="8049666"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sp>
        <p:nvSpPr>
          <p:cNvPr id="73" name="TextBox 72">
            <a:extLst>
              <a:ext uri="{FF2B5EF4-FFF2-40B4-BE49-F238E27FC236}">
                <a16:creationId xmlns:a16="http://schemas.microsoft.com/office/drawing/2014/main" id="{7AEE0CE1-4868-81FA-2DD3-0BFDC8B4BADE}"/>
              </a:ext>
            </a:extLst>
          </p:cNvPr>
          <p:cNvSpPr txBox="1"/>
          <p:nvPr/>
        </p:nvSpPr>
        <p:spPr bwMode="auto">
          <a:xfrm>
            <a:off x="8360006"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74" name="TextBox 73">
            <a:extLst>
              <a:ext uri="{FF2B5EF4-FFF2-40B4-BE49-F238E27FC236}">
                <a16:creationId xmlns:a16="http://schemas.microsoft.com/office/drawing/2014/main" id="{1B46DD1F-3321-00BF-EE8B-0CB114694484}"/>
              </a:ext>
            </a:extLst>
          </p:cNvPr>
          <p:cNvSpPr txBox="1"/>
          <p:nvPr/>
        </p:nvSpPr>
        <p:spPr bwMode="auto">
          <a:xfrm>
            <a:off x="8689854"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51</a:t>
            </a:r>
          </a:p>
        </p:txBody>
      </p:sp>
      <p:sp>
        <p:nvSpPr>
          <p:cNvPr id="75" name="TextBox 74">
            <a:extLst>
              <a:ext uri="{FF2B5EF4-FFF2-40B4-BE49-F238E27FC236}">
                <a16:creationId xmlns:a16="http://schemas.microsoft.com/office/drawing/2014/main" id="{F78B2DA4-48F8-DAB2-DAF5-9D4616E259B8}"/>
              </a:ext>
            </a:extLst>
          </p:cNvPr>
          <p:cNvSpPr txBox="1"/>
          <p:nvPr/>
        </p:nvSpPr>
        <p:spPr bwMode="auto">
          <a:xfrm>
            <a:off x="9005396"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54</a:t>
            </a:r>
          </a:p>
        </p:txBody>
      </p:sp>
      <p:sp>
        <p:nvSpPr>
          <p:cNvPr id="76" name="TextBox 75">
            <a:extLst>
              <a:ext uri="{FF2B5EF4-FFF2-40B4-BE49-F238E27FC236}">
                <a16:creationId xmlns:a16="http://schemas.microsoft.com/office/drawing/2014/main" id="{3A7DDD16-932B-540D-F936-B49A7FFA9897}"/>
              </a:ext>
            </a:extLst>
          </p:cNvPr>
          <p:cNvSpPr txBox="1"/>
          <p:nvPr/>
        </p:nvSpPr>
        <p:spPr bwMode="auto">
          <a:xfrm>
            <a:off x="9335244"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57</a:t>
            </a:r>
          </a:p>
        </p:txBody>
      </p:sp>
      <p:sp>
        <p:nvSpPr>
          <p:cNvPr id="77" name="TextBox 76">
            <a:extLst>
              <a:ext uri="{FF2B5EF4-FFF2-40B4-BE49-F238E27FC236}">
                <a16:creationId xmlns:a16="http://schemas.microsoft.com/office/drawing/2014/main" id="{CD623A4C-112B-4900-DBFF-9EDC6471B43A}"/>
              </a:ext>
            </a:extLst>
          </p:cNvPr>
          <p:cNvSpPr txBox="1"/>
          <p:nvPr/>
        </p:nvSpPr>
        <p:spPr bwMode="auto">
          <a:xfrm>
            <a:off x="9635802"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78" name="TextBox 77">
            <a:extLst>
              <a:ext uri="{FF2B5EF4-FFF2-40B4-BE49-F238E27FC236}">
                <a16:creationId xmlns:a16="http://schemas.microsoft.com/office/drawing/2014/main" id="{F7A84224-82B2-EC90-F732-03DE45105715}"/>
              </a:ext>
            </a:extLst>
          </p:cNvPr>
          <p:cNvSpPr txBox="1"/>
          <p:nvPr/>
        </p:nvSpPr>
        <p:spPr bwMode="auto">
          <a:xfrm>
            <a:off x="9965650"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63</a:t>
            </a:r>
          </a:p>
        </p:txBody>
      </p:sp>
      <p:sp>
        <p:nvSpPr>
          <p:cNvPr id="79" name="TextBox 78">
            <a:extLst>
              <a:ext uri="{FF2B5EF4-FFF2-40B4-BE49-F238E27FC236}">
                <a16:creationId xmlns:a16="http://schemas.microsoft.com/office/drawing/2014/main" id="{17022541-E4E1-3859-A120-050C5BF889CB}"/>
              </a:ext>
            </a:extLst>
          </p:cNvPr>
          <p:cNvSpPr txBox="1"/>
          <p:nvPr/>
        </p:nvSpPr>
        <p:spPr bwMode="auto">
          <a:xfrm>
            <a:off x="10281192" y="3915950"/>
            <a:ext cx="41870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66</a:t>
            </a:r>
          </a:p>
        </p:txBody>
      </p:sp>
      <p:sp>
        <p:nvSpPr>
          <p:cNvPr id="81" name="TextBox 80">
            <a:extLst>
              <a:ext uri="{FF2B5EF4-FFF2-40B4-BE49-F238E27FC236}">
                <a16:creationId xmlns:a16="http://schemas.microsoft.com/office/drawing/2014/main" id="{C25D7155-72CA-D6FB-FDE3-BCB70735EC7C}"/>
              </a:ext>
            </a:extLst>
          </p:cNvPr>
          <p:cNvSpPr txBox="1"/>
          <p:nvPr/>
        </p:nvSpPr>
        <p:spPr bwMode="auto">
          <a:xfrm rot="16200000">
            <a:off x="1836848" y="2481001"/>
            <a:ext cx="1866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Probability of PFS</a:t>
            </a:r>
          </a:p>
        </p:txBody>
      </p:sp>
      <p:sp>
        <p:nvSpPr>
          <p:cNvPr id="106" name="TextBox 105">
            <a:extLst>
              <a:ext uri="{FF2B5EF4-FFF2-40B4-BE49-F238E27FC236}">
                <a16:creationId xmlns:a16="http://schemas.microsoft.com/office/drawing/2014/main" id="{54B17A77-5000-0DC6-D4B1-AA981A6FDC4E}"/>
              </a:ext>
            </a:extLst>
          </p:cNvPr>
          <p:cNvSpPr txBox="1"/>
          <p:nvPr/>
        </p:nvSpPr>
        <p:spPr bwMode="auto">
          <a:xfrm>
            <a:off x="3180250" y="4541854"/>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219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109</a:t>
            </a:r>
          </a:p>
        </p:txBody>
      </p:sp>
      <p:sp>
        <p:nvSpPr>
          <p:cNvPr id="107" name="TextBox 106">
            <a:extLst>
              <a:ext uri="{FF2B5EF4-FFF2-40B4-BE49-F238E27FC236}">
                <a16:creationId xmlns:a16="http://schemas.microsoft.com/office/drawing/2014/main" id="{1AE331A8-2DF2-FB13-2C82-945CDD8EB15F}"/>
              </a:ext>
            </a:extLst>
          </p:cNvPr>
          <p:cNvSpPr txBox="1"/>
          <p:nvPr/>
        </p:nvSpPr>
        <p:spPr bwMode="auto">
          <a:xfrm>
            <a:off x="3510098" y="4541854"/>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199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104</a:t>
            </a:r>
          </a:p>
        </p:txBody>
      </p:sp>
      <p:sp>
        <p:nvSpPr>
          <p:cNvPr id="108" name="TextBox 107">
            <a:extLst>
              <a:ext uri="{FF2B5EF4-FFF2-40B4-BE49-F238E27FC236}">
                <a16:creationId xmlns:a16="http://schemas.microsoft.com/office/drawing/2014/main" id="{815EADFF-EF34-D444-EB9C-407CB3ED48BA}"/>
              </a:ext>
            </a:extLst>
          </p:cNvPr>
          <p:cNvSpPr txBox="1"/>
          <p:nvPr/>
        </p:nvSpPr>
        <p:spPr bwMode="auto">
          <a:xfrm>
            <a:off x="3825640" y="4541854"/>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145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72</a:t>
            </a:r>
          </a:p>
        </p:txBody>
      </p:sp>
      <p:sp>
        <p:nvSpPr>
          <p:cNvPr id="109" name="TextBox 108">
            <a:extLst>
              <a:ext uri="{FF2B5EF4-FFF2-40B4-BE49-F238E27FC236}">
                <a16:creationId xmlns:a16="http://schemas.microsoft.com/office/drawing/2014/main" id="{55EAD7B3-C04E-D442-6224-17AE6DD71CFC}"/>
              </a:ext>
            </a:extLst>
          </p:cNvPr>
          <p:cNvSpPr txBox="1"/>
          <p:nvPr/>
        </p:nvSpPr>
        <p:spPr bwMode="auto">
          <a:xfrm>
            <a:off x="4155488" y="4541854"/>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58</a:t>
            </a:r>
          </a:p>
        </p:txBody>
      </p:sp>
      <p:sp>
        <p:nvSpPr>
          <p:cNvPr id="110" name="TextBox 109">
            <a:extLst>
              <a:ext uri="{FF2B5EF4-FFF2-40B4-BE49-F238E27FC236}">
                <a16:creationId xmlns:a16="http://schemas.microsoft.com/office/drawing/2014/main" id="{5C6346EC-1407-A6A6-116D-DB0DAD501878}"/>
              </a:ext>
            </a:extLst>
          </p:cNvPr>
          <p:cNvSpPr txBox="1"/>
          <p:nvPr/>
        </p:nvSpPr>
        <p:spPr bwMode="auto">
          <a:xfrm>
            <a:off x="4456046" y="4541854"/>
            <a:ext cx="4972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102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44</a:t>
            </a:r>
          </a:p>
        </p:txBody>
      </p:sp>
      <p:sp>
        <p:nvSpPr>
          <p:cNvPr id="111" name="TextBox 110">
            <a:extLst>
              <a:ext uri="{FF2B5EF4-FFF2-40B4-BE49-F238E27FC236}">
                <a16:creationId xmlns:a16="http://schemas.microsoft.com/office/drawing/2014/main" id="{118EB2DB-C076-D51D-C12E-20BDCC3F8553}"/>
              </a:ext>
            </a:extLst>
          </p:cNvPr>
          <p:cNvSpPr txBox="1"/>
          <p:nvPr/>
        </p:nvSpPr>
        <p:spPr bwMode="auto">
          <a:xfrm>
            <a:off x="4837992"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94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38</a:t>
            </a:r>
          </a:p>
        </p:txBody>
      </p:sp>
      <p:sp>
        <p:nvSpPr>
          <p:cNvPr id="112" name="TextBox 111">
            <a:extLst>
              <a:ext uri="{FF2B5EF4-FFF2-40B4-BE49-F238E27FC236}">
                <a16:creationId xmlns:a16="http://schemas.microsoft.com/office/drawing/2014/main" id="{C21B4D5A-F21F-748A-CDA9-22387D38B440}"/>
              </a:ext>
            </a:extLst>
          </p:cNvPr>
          <p:cNvSpPr txBox="1"/>
          <p:nvPr/>
        </p:nvSpPr>
        <p:spPr bwMode="auto">
          <a:xfrm>
            <a:off x="5153534"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34</a:t>
            </a:r>
          </a:p>
        </p:txBody>
      </p:sp>
      <p:sp>
        <p:nvSpPr>
          <p:cNvPr id="113" name="TextBox 112">
            <a:extLst>
              <a:ext uri="{FF2B5EF4-FFF2-40B4-BE49-F238E27FC236}">
                <a16:creationId xmlns:a16="http://schemas.microsoft.com/office/drawing/2014/main" id="{BFEAB8AE-ACCA-6F68-2AC6-2DC4B107F55E}"/>
              </a:ext>
            </a:extLst>
          </p:cNvPr>
          <p:cNvSpPr txBox="1"/>
          <p:nvPr/>
        </p:nvSpPr>
        <p:spPr bwMode="auto">
          <a:xfrm>
            <a:off x="5483382"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32</a:t>
            </a:r>
          </a:p>
        </p:txBody>
      </p:sp>
      <p:sp>
        <p:nvSpPr>
          <p:cNvPr id="114" name="TextBox 113">
            <a:extLst>
              <a:ext uri="{FF2B5EF4-FFF2-40B4-BE49-F238E27FC236}">
                <a16:creationId xmlns:a16="http://schemas.microsoft.com/office/drawing/2014/main" id="{8BE6CA8C-0FE5-81A4-3B93-136E4D605F58}"/>
              </a:ext>
            </a:extLst>
          </p:cNvPr>
          <p:cNvSpPr txBox="1"/>
          <p:nvPr/>
        </p:nvSpPr>
        <p:spPr bwMode="auto">
          <a:xfrm>
            <a:off x="5801190"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28</a:t>
            </a:r>
          </a:p>
        </p:txBody>
      </p:sp>
      <p:sp>
        <p:nvSpPr>
          <p:cNvPr id="115" name="TextBox 114">
            <a:extLst>
              <a:ext uri="{FF2B5EF4-FFF2-40B4-BE49-F238E27FC236}">
                <a16:creationId xmlns:a16="http://schemas.microsoft.com/office/drawing/2014/main" id="{3B719E07-D37A-86AB-45F2-D7B0F5F5FAC5}"/>
              </a:ext>
            </a:extLst>
          </p:cNvPr>
          <p:cNvSpPr txBox="1"/>
          <p:nvPr/>
        </p:nvSpPr>
        <p:spPr bwMode="auto">
          <a:xfrm>
            <a:off x="6131038"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26</a:t>
            </a:r>
          </a:p>
        </p:txBody>
      </p:sp>
      <p:sp>
        <p:nvSpPr>
          <p:cNvPr id="116" name="TextBox 115">
            <a:extLst>
              <a:ext uri="{FF2B5EF4-FFF2-40B4-BE49-F238E27FC236}">
                <a16:creationId xmlns:a16="http://schemas.microsoft.com/office/drawing/2014/main" id="{D2B8DF0B-E920-F8C9-3903-C8FCA08AABF8}"/>
              </a:ext>
            </a:extLst>
          </p:cNvPr>
          <p:cNvSpPr txBox="1"/>
          <p:nvPr/>
        </p:nvSpPr>
        <p:spPr bwMode="auto">
          <a:xfrm>
            <a:off x="6446580"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25</a:t>
            </a:r>
          </a:p>
        </p:txBody>
      </p:sp>
      <p:sp>
        <p:nvSpPr>
          <p:cNvPr id="117" name="TextBox 116">
            <a:extLst>
              <a:ext uri="{FF2B5EF4-FFF2-40B4-BE49-F238E27FC236}">
                <a16:creationId xmlns:a16="http://schemas.microsoft.com/office/drawing/2014/main" id="{557BE4DD-D9A3-EDDA-B876-932A370A421A}"/>
              </a:ext>
            </a:extLst>
          </p:cNvPr>
          <p:cNvSpPr txBox="1"/>
          <p:nvPr/>
        </p:nvSpPr>
        <p:spPr bwMode="auto">
          <a:xfrm>
            <a:off x="6776428"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24</a:t>
            </a:r>
          </a:p>
        </p:txBody>
      </p:sp>
      <p:sp>
        <p:nvSpPr>
          <p:cNvPr id="118" name="TextBox 117">
            <a:extLst>
              <a:ext uri="{FF2B5EF4-FFF2-40B4-BE49-F238E27FC236}">
                <a16:creationId xmlns:a16="http://schemas.microsoft.com/office/drawing/2014/main" id="{66A1CB7E-66B4-B829-4B65-970E7477DFB2}"/>
              </a:ext>
            </a:extLst>
          </p:cNvPr>
          <p:cNvSpPr txBox="1"/>
          <p:nvPr/>
        </p:nvSpPr>
        <p:spPr bwMode="auto">
          <a:xfrm>
            <a:off x="7076986"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24</a:t>
            </a:r>
          </a:p>
        </p:txBody>
      </p:sp>
      <p:sp>
        <p:nvSpPr>
          <p:cNvPr id="119" name="TextBox 118">
            <a:extLst>
              <a:ext uri="{FF2B5EF4-FFF2-40B4-BE49-F238E27FC236}">
                <a16:creationId xmlns:a16="http://schemas.microsoft.com/office/drawing/2014/main" id="{DE836FE3-357F-E82B-491B-EFC3ECBA15B2}"/>
              </a:ext>
            </a:extLst>
          </p:cNvPr>
          <p:cNvSpPr txBox="1"/>
          <p:nvPr/>
        </p:nvSpPr>
        <p:spPr bwMode="auto">
          <a:xfrm>
            <a:off x="7406834"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24</a:t>
            </a:r>
          </a:p>
        </p:txBody>
      </p:sp>
      <p:sp>
        <p:nvSpPr>
          <p:cNvPr id="120" name="TextBox 119">
            <a:extLst>
              <a:ext uri="{FF2B5EF4-FFF2-40B4-BE49-F238E27FC236}">
                <a16:creationId xmlns:a16="http://schemas.microsoft.com/office/drawing/2014/main" id="{CB8E5746-86FE-B827-FAC5-650F2625CCFC}"/>
              </a:ext>
            </a:extLst>
          </p:cNvPr>
          <p:cNvSpPr txBox="1"/>
          <p:nvPr/>
        </p:nvSpPr>
        <p:spPr bwMode="auto">
          <a:xfrm>
            <a:off x="7722376"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24</a:t>
            </a:r>
          </a:p>
        </p:txBody>
      </p:sp>
      <p:sp>
        <p:nvSpPr>
          <p:cNvPr id="121" name="TextBox 120">
            <a:extLst>
              <a:ext uri="{FF2B5EF4-FFF2-40B4-BE49-F238E27FC236}">
                <a16:creationId xmlns:a16="http://schemas.microsoft.com/office/drawing/2014/main" id="{BB8EC0CB-00FA-9F64-3E75-352E11EC9C6A}"/>
              </a:ext>
            </a:extLst>
          </p:cNvPr>
          <p:cNvSpPr txBox="1"/>
          <p:nvPr/>
        </p:nvSpPr>
        <p:spPr bwMode="auto">
          <a:xfrm>
            <a:off x="8052223"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23</a:t>
            </a:r>
          </a:p>
        </p:txBody>
      </p:sp>
      <p:sp>
        <p:nvSpPr>
          <p:cNvPr id="122" name="TextBox 121">
            <a:extLst>
              <a:ext uri="{FF2B5EF4-FFF2-40B4-BE49-F238E27FC236}">
                <a16:creationId xmlns:a16="http://schemas.microsoft.com/office/drawing/2014/main" id="{57A020A3-3BF6-9F3A-0D7B-806FB0424E47}"/>
              </a:ext>
            </a:extLst>
          </p:cNvPr>
          <p:cNvSpPr txBox="1"/>
          <p:nvPr/>
        </p:nvSpPr>
        <p:spPr bwMode="auto">
          <a:xfrm>
            <a:off x="8362564"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19</a:t>
            </a:r>
          </a:p>
        </p:txBody>
      </p:sp>
      <p:sp>
        <p:nvSpPr>
          <p:cNvPr id="123" name="TextBox 122">
            <a:extLst>
              <a:ext uri="{FF2B5EF4-FFF2-40B4-BE49-F238E27FC236}">
                <a16:creationId xmlns:a16="http://schemas.microsoft.com/office/drawing/2014/main" id="{2FCFBF64-9D7B-6A70-9CFF-868B1F568107}"/>
              </a:ext>
            </a:extLst>
          </p:cNvPr>
          <p:cNvSpPr txBox="1"/>
          <p:nvPr/>
        </p:nvSpPr>
        <p:spPr bwMode="auto">
          <a:xfrm>
            <a:off x="8692412"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15</a:t>
            </a:r>
          </a:p>
        </p:txBody>
      </p:sp>
      <p:sp>
        <p:nvSpPr>
          <p:cNvPr id="124" name="TextBox 123">
            <a:extLst>
              <a:ext uri="{FF2B5EF4-FFF2-40B4-BE49-F238E27FC236}">
                <a16:creationId xmlns:a16="http://schemas.microsoft.com/office/drawing/2014/main" id="{034C0C72-62AA-4487-4200-644220DA7083}"/>
              </a:ext>
            </a:extLst>
          </p:cNvPr>
          <p:cNvSpPr txBox="1"/>
          <p:nvPr/>
        </p:nvSpPr>
        <p:spPr bwMode="auto">
          <a:xfrm>
            <a:off x="9007954"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a:t>
            </a:r>
          </a:p>
        </p:txBody>
      </p:sp>
      <p:sp>
        <p:nvSpPr>
          <p:cNvPr id="125" name="TextBox 124">
            <a:extLst>
              <a:ext uri="{FF2B5EF4-FFF2-40B4-BE49-F238E27FC236}">
                <a16:creationId xmlns:a16="http://schemas.microsoft.com/office/drawing/2014/main" id="{60470818-085F-5B99-D721-2613261CC6AF}"/>
              </a:ext>
            </a:extLst>
          </p:cNvPr>
          <p:cNvSpPr txBox="1"/>
          <p:nvPr/>
        </p:nvSpPr>
        <p:spPr bwMode="auto">
          <a:xfrm>
            <a:off x="9337802" y="4541854"/>
            <a:ext cx="3930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a:t>
            </a:r>
          </a:p>
        </p:txBody>
      </p:sp>
      <p:sp>
        <p:nvSpPr>
          <p:cNvPr id="126" name="TextBox 125">
            <a:extLst>
              <a:ext uri="{FF2B5EF4-FFF2-40B4-BE49-F238E27FC236}">
                <a16:creationId xmlns:a16="http://schemas.microsoft.com/office/drawing/2014/main" id="{B2379FB2-C79A-7A3A-010E-458081BA8AFD}"/>
              </a:ext>
            </a:extLst>
          </p:cNvPr>
          <p:cNvSpPr txBox="1"/>
          <p:nvPr/>
        </p:nvSpPr>
        <p:spPr bwMode="auto">
          <a:xfrm>
            <a:off x="9690457" y="4541854"/>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p:txBody>
      </p:sp>
      <p:sp>
        <p:nvSpPr>
          <p:cNvPr id="127" name="TextBox 126">
            <a:extLst>
              <a:ext uri="{FF2B5EF4-FFF2-40B4-BE49-F238E27FC236}">
                <a16:creationId xmlns:a16="http://schemas.microsoft.com/office/drawing/2014/main" id="{70A0F58C-5CD5-9818-B9A1-47C289963AFB}"/>
              </a:ext>
            </a:extLst>
          </p:cNvPr>
          <p:cNvSpPr txBox="1"/>
          <p:nvPr/>
        </p:nvSpPr>
        <p:spPr bwMode="auto">
          <a:xfrm>
            <a:off x="10020305" y="4541854"/>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p:txBody>
      </p:sp>
      <p:sp>
        <p:nvSpPr>
          <p:cNvPr id="128" name="TextBox 127">
            <a:extLst>
              <a:ext uri="{FF2B5EF4-FFF2-40B4-BE49-F238E27FC236}">
                <a16:creationId xmlns:a16="http://schemas.microsoft.com/office/drawing/2014/main" id="{74A6FF58-CA79-E8F2-47B9-389EEF54BD85}"/>
              </a:ext>
            </a:extLst>
          </p:cNvPr>
          <p:cNvSpPr txBox="1"/>
          <p:nvPr/>
        </p:nvSpPr>
        <p:spPr bwMode="auto">
          <a:xfrm>
            <a:off x="10335847" y="4541854"/>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sp>
        <p:nvSpPr>
          <p:cNvPr id="129" name="TextBox 128">
            <a:extLst>
              <a:ext uri="{FF2B5EF4-FFF2-40B4-BE49-F238E27FC236}">
                <a16:creationId xmlns:a16="http://schemas.microsoft.com/office/drawing/2014/main" id="{3792C67B-F53F-EDF3-C407-1397556A58F6}"/>
              </a:ext>
            </a:extLst>
          </p:cNvPr>
          <p:cNvSpPr txBox="1"/>
          <p:nvPr/>
        </p:nvSpPr>
        <p:spPr bwMode="auto">
          <a:xfrm>
            <a:off x="1574159" y="4304573"/>
            <a:ext cx="170290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600" dirty="0">
                <a:solidFill>
                  <a:schemeClr val="bg1"/>
                </a:solidFill>
                <a:latin typeface="Calibri" panose="020F0502020204030204" pitchFamily="34" charset="0"/>
              </a:rPr>
              <a:t>Patients at Risk, n</a:t>
            </a:r>
          </a:p>
          <a:p>
            <a:pPr algn="r">
              <a:lnSpc>
                <a:spcPct val="100000"/>
              </a:lnSpc>
              <a:spcBef>
                <a:spcPts val="0"/>
              </a:spcBef>
              <a:spcAft>
                <a:spcPct val="0"/>
              </a:spcAft>
              <a:buClrTx/>
              <a:buFontTx/>
              <a:buNone/>
            </a:pPr>
            <a:r>
              <a:rPr lang="en-US" sz="1600" dirty="0">
                <a:solidFill>
                  <a:schemeClr val="accent1"/>
                </a:solidFill>
                <a:latin typeface="Calibri" panose="020F0502020204030204" pitchFamily="34" charset="0"/>
              </a:rPr>
              <a:t>Durva + CRT</a:t>
            </a:r>
          </a:p>
          <a:p>
            <a:pPr algn="r">
              <a:lnSpc>
                <a:spcPct val="100000"/>
              </a:lnSpc>
              <a:spcBef>
                <a:spcPts val="0"/>
              </a:spcBef>
              <a:spcAft>
                <a:spcPct val="0"/>
              </a:spcAft>
              <a:buClrTx/>
              <a:buFontTx/>
              <a:buNone/>
            </a:pPr>
            <a:r>
              <a:rPr lang="en-US" sz="1600" dirty="0" err="1">
                <a:solidFill>
                  <a:schemeClr val="accent3"/>
                </a:solidFill>
                <a:latin typeface="Calibri" panose="020F0502020204030204" pitchFamily="34" charset="0"/>
              </a:rPr>
              <a:t>Pbo</a:t>
            </a:r>
            <a:r>
              <a:rPr lang="en-US" sz="1600" dirty="0">
                <a:solidFill>
                  <a:schemeClr val="accent3"/>
                </a:solidFill>
                <a:latin typeface="Calibri" panose="020F0502020204030204" pitchFamily="34" charset="0"/>
              </a:rPr>
              <a:t> + CRT</a:t>
            </a:r>
          </a:p>
        </p:txBody>
      </p:sp>
      <p:grpSp>
        <p:nvGrpSpPr>
          <p:cNvPr id="149" name="Group 148">
            <a:extLst>
              <a:ext uri="{FF2B5EF4-FFF2-40B4-BE49-F238E27FC236}">
                <a16:creationId xmlns:a16="http://schemas.microsoft.com/office/drawing/2014/main" id="{9CE0BB67-CB2C-6F81-01A5-41CD22F2E118}"/>
              </a:ext>
            </a:extLst>
          </p:cNvPr>
          <p:cNvGrpSpPr/>
          <p:nvPr/>
        </p:nvGrpSpPr>
        <p:grpSpPr>
          <a:xfrm>
            <a:off x="4149569" y="2151449"/>
            <a:ext cx="6077507" cy="1444001"/>
            <a:chOff x="4149569" y="2151449"/>
            <a:chExt cx="6077507" cy="1444001"/>
          </a:xfrm>
        </p:grpSpPr>
        <p:cxnSp>
          <p:nvCxnSpPr>
            <p:cNvPr id="136" name="Straight Connector 135">
              <a:extLst>
                <a:ext uri="{FF2B5EF4-FFF2-40B4-BE49-F238E27FC236}">
                  <a16:creationId xmlns:a16="http://schemas.microsoft.com/office/drawing/2014/main" id="{BF20E112-5FCD-A4F1-1ED6-C3477CBC4449}"/>
                </a:ext>
              </a:extLst>
            </p:cNvPr>
            <p:cNvCxnSpPr/>
            <p:nvPr/>
          </p:nvCxnSpPr>
          <p:spPr bwMode="auto">
            <a:xfrm>
              <a:off x="4149569" y="2151449"/>
              <a:ext cx="0" cy="121705"/>
            </a:xfrm>
            <a:prstGeom prst="line">
              <a:avLst/>
            </a:prstGeom>
            <a:noFill/>
            <a:ln w="19050" cap="flat" cmpd="sng" algn="ctr">
              <a:solidFill>
                <a:schemeClr val="accent3"/>
              </a:solidFill>
              <a:prstDash val="solid"/>
              <a:round/>
              <a:headEnd type="none" w="med" len="med"/>
              <a:tailEnd type="none" w="med" len="med"/>
            </a:ln>
            <a:effectLst/>
          </p:spPr>
        </p:cxnSp>
        <p:cxnSp>
          <p:nvCxnSpPr>
            <p:cNvPr id="137" name="Straight Connector 136">
              <a:extLst>
                <a:ext uri="{FF2B5EF4-FFF2-40B4-BE49-F238E27FC236}">
                  <a16:creationId xmlns:a16="http://schemas.microsoft.com/office/drawing/2014/main" id="{A6EC6059-C003-3EE4-7E93-CC5DF754CEFD}"/>
                </a:ext>
              </a:extLst>
            </p:cNvPr>
            <p:cNvCxnSpPr/>
            <p:nvPr/>
          </p:nvCxnSpPr>
          <p:spPr bwMode="auto">
            <a:xfrm>
              <a:off x="4253129" y="2415793"/>
              <a:ext cx="0" cy="121705"/>
            </a:xfrm>
            <a:prstGeom prst="line">
              <a:avLst/>
            </a:prstGeom>
            <a:noFill/>
            <a:ln w="19050" cap="flat" cmpd="sng" algn="ctr">
              <a:solidFill>
                <a:schemeClr val="accent3"/>
              </a:solidFill>
              <a:prstDash val="solid"/>
              <a:round/>
              <a:headEnd type="none" w="med" len="med"/>
              <a:tailEnd type="none" w="med" len="med"/>
            </a:ln>
            <a:effectLst/>
          </p:spPr>
        </p:cxnSp>
        <p:cxnSp>
          <p:nvCxnSpPr>
            <p:cNvPr id="138" name="Straight Connector 137">
              <a:extLst>
                <a:ext uri="{FF2B5EF4-FFF2-40B4-BE49-F238E27FC236}">
                  <a16:creationId xmlns:a16="http://schemas.microsoft.com/office/drawing/2014/main" id="{1857B2BB-C463-9E2E-BE54-E4726A8A1A57}"/>
                </a:ext>
              </a:extLst>
            </p:cNvPr>
            <p:cNvCxnSpPr/>
            <p:nvPr/>
          </p:nvCxnSpPr>
          <p:spPr bwMode="auto">
            <a:xfrm>
              <a:off x="4464923" y="2617231"/>
              <a:ext cx="0" cy="121705"/>
            </a:xfrm>
            <a:prstGeom prst="line">
              <a:avLst/>
            </a:prstGeom>
            <a:noFill/>
            <a:ln w="19050" cap="flat" cmpd="sng" algn="ctr">
              <a:solidFill>
                <a:schemeClr val="accent3"/>
              </a:solidFill>
              <a:prstDash val="solid"/>
              <a:round/>
              <a:headEnd type="none" w="med" len="med"/>
              <a:tailEnd type="none" w="med" len="med"/>
            </a:ln>
            <a:effectLst/>
          </p:spPr>
        </p:cxnSp>
        <p:cxnSp>
          <p:nvCxnSpPr>
            <p:cNvPr id="139" name="Straight Connector 138">
              <a:extLst>
                <a:ext uri="{FF2B5EF4-FFF2-40B4-BE49-F238E27FC236}">
                  <a16:creationId xmlns:a16="http://schemas.microsoft.com/office/drawing/2014/main" id="{D3727F90-0B2B-68CA-0E7A-1AF440AB76D2}"/>
                </a:ext>
              </a:extLst>
            </p:cNvPr>
            <p:cNvCxnSpPr/>
            <p:nvPr/>
          </p:nvCxnSpPr>
          <p:spPr bwMode="auto">
            <a:xfrm>
              <a:off x="4736057" y="2678083"/>
              <a:ext cx="0" cy="121705"/>
            </a:xfrm>
            <a:prstGeom prst="line">
              <a:avLst/>
            </a:prstGeom>
            <a:noFill/>
            <a:ln w="19050" cap="flat" cmpd="sng" algn="ctr">
              <a:solidFill>
                <a:schemeClr val="accent3"/>
              </a:solidFill>
              <a:prstDash val="solid"/>
              <a:round/>
              <a:headEnd type="none" w="med" len="med"/>
              <a:tailEnd type="none" w="med" len="med"/>
            </a:ln>
            <a:effectLst/>
          </p:spPr>
        </p:cxnSp>
        <p:cxnSp>
          <p:nvCxnSpPr>
            <p:cNvPr id="140" name="Straight Connector 139">
              <a:extLst>
                <a:ext uri="{FF2B5EF4-FFF2-40B4-BE49-F238E27FC236}">
                  <a16:creationId xmlns:a16="http://schemas.microsoft.com/office/drawing/2014/main" id="{81430E74-B2A2-FDCA-8362-AFFF96303673}"/>
                </a:ext>
              </a:extLst>
            </p:cNvPr>
            <p:cNvCxnSpPr/>
            <p:nvPr/>
          </p:nvCxnSpPr>
          <p:spPr bwMode="auto">
            <a:xfrm>
              <a:off x="5142837" y="2817542"/>
              <a:ext cx="0" cy="121705"/>
            </a:xfrm>
            <a:prstGeom prst="line">
              <a:avLst/>
            </a:prstGeom>
            <a:noFill/>
            <a:ln w="19050" cap="flat" cmpd="sng" algn="ctr">
              <a:solidFill>
                <a:schemeClr val="accent3"/>
              </a:solidFill>
              <a:prstDash val="solid"/>
              <a:round/>
              <a:headEnd type="none" w="med" len="med"/>
              <a:tailEnd type="none" w="med" len="med"/>
            </a:ln>
            <a:effectLst/>
          </p:spPr>
        </p:cxnSp>
        <p:cxnSp>
          <p:nvCxnSpPr>
            <p:cNvPr id="141" name="Straight Connector 140">
              <a:extLst>
                <a:ext uri="{FF2B5EF4-FFF2-40B4-BE49-F238E27FC236}">
                  <a16:creationId xmlns:a16="http://schemas.microsoft.com/office/drawing/2014/main" id="{9060CB12-F392-185F-0995-7FDE7E8CBADC}"/>
                </a:ext>
              </a:extLst>
            </p:cNvPr>
            <p:cNvCxnSpPr/>
            <p:nvPr/>
          </p:nvCxnSpPr>
          <p:spPr bwMode="auto">
            <a:xfrm>
              <a:off x="8749702" y="3302478"/>
              <a:ext cx="0" cy="121705"/>
            </a:xfrm>
            <a:prstGeom prst="line">
              <a:avLst/>
            </a:prstGeom>
            <a:noFill/>
            <a:ln w="19050" cap="flat" cmpd="sng" algn="ctr">
              <a:solidFill>
                <a:schemeClr val="accent3"/>
              </a:solidFill>
              <a:prstDash val="solid"/>
              <a:round/>
              <a:headEnd type="none" w="med" len="med"/>
              <a:tailEnd type="none" w="med" len="med"/>
            </a:ln>
            <a:effectLst/>
          </p:spPr>
        </p:cxnSp>
        <p:cxnSp>
          <p:nvCxnSpPr>
            <p:cNvPr id="142" name="Straight Connector 141">
              <a:extLst>
                <a:ext uri="{FF2B5EF4-FFF2-40B4-BE49-F238E27FC236}">
                  <a16:creationId xmlns:a16="http://schemas.microsoft.com/office/drawing/2014/main" id="{96EA5750-D90D-497C-6082-14004BE73DF6}"/>
                </a:ext>
              </a:extLst>
            </p:cNvPr>
            <p:cNvCxnSpPr/>
            <p:nvPr/>
          </p:nvCxnSpPr>
          <p:spPr bwMode="auto">
            <a:xfrm>
              <a:off x="8806357" y="3302478"/>
              <a:ext cx="0" cy="121705"/>
            </a:xfrm>
            <a:prstGeom prst="line">
              <a:avLst/>
            </a:prstGeom>
            <a:noFill/>
            <a:ln w="19050" cap="flat" cmpd="sng" algn="ctr">
              <a:solidFill>
                <a:schemeClr val="accent3"/>
              </a:solidFill>
              <a:prstDash val="solid"/>
              <a:round/>
              <a:headEnd type="none" w="med" len="med"/>
              <a:tailEnd type="none" w="med" len="med"/>
            </a:ln>
            <a:effectLst/>
          </p:spPr>
        </p:cxnSp>
        <p:cxnSp>
          <p:nvCxnSpPr>
            <p:cNvPr id="143" name="Straight Connector 142">
              <a:extLst>
                <a:ext uri="{FF2B5EF4-FFF2-40B4-BE49-F238E27FC236}">
                  <a16:creationId xmlns:a16="http://schemas.microsoft.com/office/drawing/2014/main" id="{18940C96-0ABB-5939-A12C-2A49DD4B71EA}"/>
                </a:ext>
              </a:extLst>
            </p:cNvPr>
            <p:cNvCxnSpPr/>
            <p:nvPr/>
          </p:nvCxnSpPr>
          <p:spPr bwMode="auto">
            <a:xfrm>
              <a:off x="9058837" y="3302478"/>
              <a:ext cx="0" cy="121705"/>
            </a:xfrm>
            <a:prstGeom prst="line">
              <a:avLst/>
            </a:prstGeom>
            <a:noFill/>
            <a:ln w="19050" cap="flat" cmpd="sng" algn="ctr">
              <a:solidFill>
                <a:schemeClr val="accent3"/>
              </a:solidFill>
              <a:prstDash val="solid"/>
              <a:round/>
              <a:headEnd type="none" w="med" len="med"/>
              <a:tailEnd type="none" w="med" len="med"/>
            </a:ln>
            <a:effectLst/>
          </p:spPr>
        </p:cxnSp>
        <p:cxnSp>
          <p:nvCxnSpPr>
            <p:cNvPr id="144" name="Straight Connector 143">
              <a:extLst>
                <a:ext uri="{FF2B5EF4-FFF2-40B4-BE49-F238E27FC236}">
                  <a16:creationId xmlns:a16="http://schemas.microsoft.com/office/drawing/2014/main" id="{88DA752A-39C8-E38E-9B20-3F154E50B01D}"/>
                </a:ext>
              </a:extLst>
            </p:cNvPr>
            <p:cNvCxnSpPr/>
            <p:nvPr/>
          </p:nvCxnSpPr>
          <p:spPr bwMode="auto">
            <a:xfrm>
              <a:off x="9314237" y="3301377"/>
              <a:ext cx="0" cy="121705"/>
            </a:xfrm>
            <a:prstGeom prst="line">
              <a:avLst/>
            </a:prstGeom>
            <a:noFill/>
            <a:ln w="19050" cap="flat" cmpd="sng" algn="ctr">
              <a:solidFill>
                <a:schemeClr val="accent3"/>
              </a:solidFill>
              <a:prstDash val="solid"/>
              <a:round/>
              <a:headEnd type="none" w="med" len="med"/>
              <a:tailEnd type="none" w="med" len="med"/>
            </a:ln>
            <a:effectLst/>
          </p:spPr>
        </p:cxnSp>
        <p:cxnSp>
          <p:nvCxnSpPr>
            <p:cNvPr id="145" name="Straight Connector 144">
              <a:extLst>
                <a:ext uri="{FF2B5EF4-FFF2-40B4-BE49-F238E27FC236}">
                  <a16:creationId xmlns:a16="http://schemas.microsoft.com/office/drawing/2014/main" id="{1189B0D5-8E29-340B-9E31-EE605CF969FC}"/>
                </a:ext>
              </a:extLst>
            </p:cNvPr>
            <p:cNvCxnSpPr/>
            <p:nvPr/>
          </p:nvCxnSpPr>
          <p:spPr bwMode="auto">
            <a:xfrm>
              <a:off x="9344121" y="3301377"/>
              <a:ext cx="0" cy="121705"/>
            </a:xfrm>
            <a:prstGeom prst="line">
              <a:avLst/>
            </a:prstGeom>
            <a:noFill/>
            <a:ln w="19050" cap="flat" cmpd="sng" algn="ctr">
              <a:solidFill>
                <a:schemeClr val="accent3"/>
              </a:solidFill>
              <a:prstDash val="solid"/>
              <a:round/>
              <a:headEnd type="none" w="med" len="med"/>
              <a:tailEnd type="none" w="med" len="med"/>
            </a:ln>
            <a:effectLst/>
          </p:spPr>
        </p:cxnSp>
        <p:cxnSp>
          <p:nvCxnSpPr>
            <p:cNvPr id="146" name="Straight Connector 145">
              <a:extLst>
                <a:ext uri="{FF2B5EF4-FFF2-40B4-BE49-F238E27FC236}">
                  <a16:creationId xmlns:a16="http://schemas.microsoft.com/office/drawing/2014/main" id="{1EAAD309-1247-EFA2-29E6-2B00EE0C4646}"/>
                </a:ext>
              </a:extLst>
            </p:cNvPr>
            <p:cNvCxnSpPr/>
            <p:nvPr/>
          </p:nvCxnSpPr>
          <p:spPr bwMode="auto">
            <a:xfrm>
              <a:off x="9635802" y="3301377"/>
              <a:ext cx="0" cy="121705"/>
            </a:xfrm>
            <a:prstGeom prst="line">
              <a:avLst/>
            </a:prstGeom>
            <a:noFill/>
            <a:ln w="19050" cap="flat" cmpd="sng" algn="ctr">
              <a:solidFill>
                <a:schemeClr val="accent3"/>
              </a:solidFill>
              <a:prstDash val="solid"/>
              <a:round/>
              <a:headEnd type="none" w="med" len="med"/>
              <a:tailEnd type="none" w="med" len="med"/>
            </a:ln>
            <a:effectLst/>
          </p:spPr>
        </p:cxnSp>
        <p:cxnSp>
          <p:nvCxnSpPr>
            <p:cNvPr id="147" name="Straight Connector 146">
              <a:extLst>
                <a:ext uri="{FF2B5EF4-FFF2-40B4-BE49-F238E27FC236}">
                  <a16:creationId xmlns:a16="http://schemas.microsoft.com/office/drawing/2014/main" id="{FD54A8B8-079A-18E2-8EDD-ACB9F70B4E43}"/>
                </a:ext>
              </a:extLst>
            </p:cNvPr>
            <p:cNvCxnSpPr/>
            <p:nvPr/>
          </p:nvCxnSpPr>
          <p:spPr bwMode="auto">
            <a:xfrm>
              <a:off x="9928196" y="3473745"/>
              <a:ext cx="0" cy="121705"/>
            </a:xfrm>
            <a:prstGeom prst="line">
              <a:avLst/>
            </a:prstGeom>
            <a:noFill/>
            <a:ln w="19050" cap="flat" cmpd="sng" algn="ctr">
              <a:solidFill>
                <a:schemeClr val="accent3"/>
              </a:solidFill>
              <a:prstDash val="solid"/>
              <a:round/>
              <a:headEnd type="none" w="med" len="med"/>
              <a:tailEnd type="none" w="med" len="med"/>
            </a:ln>
            <a:effectLst/>
          </p:spPr>
        </p:cxnSp>
        <p:cxnSp>
          <p:nvCxnSpPr>
            <p:cNvPr id="148" name="Straight Connector 147">
              <a:extLst>
                <a:ext uri="{FF2B5EF4-FFF2-40B4-BE49-F238E27FC236}">
                  <a16:creationId xmlns:a16="http://schemas.microsoft.com/office/drawing/2014/main" id="{B6B92FD8-D9FC-3127-0E84-D772D567F1B9}"/>
                </a:ext>
              </a:extLst>
            </p:cNvPr>
            <p:cNvCxnSpPr/>
            <p:nvPr/>
          </p:nvCxnSpPr>
          <p:spPr bwMode="auto">
            <a:xfrm>
              <a:off x="10227076" y="3470591"/>
              <a:ext cx="0" cy="121705"/>
            </a:xfrm>
            <a:prstGeom prst="line">
              <a:avLst/>
            </a:prstGeom>
            <a:noFill/>
            <a:ln w="19050" cap="flat" cmpd="sng" algn="ctr">
              <a:solidFill>
                <a:schemeClr val="accent3"/>
              </a:solidFill>
              <a:prstDash val="solid"/>
              <a:round/>
              <a:headEnd type="none" w="med" len="med"/>
              <a:tailEnd type="none" w="med" len="med"/>
            </a:ln>
            <a:effectLst/>
          </p:spPr>
        </p:cxnSp>
      </p:grpSp>
      <p:grpSp>
        <p:nvGrpSpPr>
          <p:cNvPr id="184" name="Group 183">
            <a:extLst>
              <a:ext uri="{FF2B5EF4-FFF2-40B4-BE49-F238E27FC236}">
                <a16:creationId xmlns:a16="http://schemas.microsoft.com/office/drawing/2014/main" id="{6BAD9B5D-E043-377B-16CD-A64989DDD05C}"/>
              </a:ext>
            </a:extLst>
          </p:cNvPr>
          <p:cNvGrpSpPr/>
          <p:nvPr/>
        </p:nvGrpSpPr>
        <p:grpSpPr>
          <a:xfrm>
            <a:off x="3451847" y="1383248"/>
            <a:ext cx="6502422" cy="2286437"/>
            <a:chOff x="3451847" y="1383248"/>
            <a:chExt cx="6502422" cy="2286437"/>
          </a:xfrm>
        </p:grpSpPr>
        <p:cxnSp>
          <p:nvCxnSpPr>
            <p:cNvPr id="131" name="Straight Connector 130">
              <a:extLst>
                <a:ext uri="{FF2B5EF4-FFF2-40B4-BE49-F238E27FC236}">
                  <a16:creationId xmlns:a16="http://schemas.microsoft.com/office/drawing/2014/main" id="{B1B2BD40-3A77-1E87-4439-F78C8D750FE2}"/>
                </a:ext>
              </a:extLst>
            </p:cNvPr>
            <p:cNvCxnSpPr>
              <a:cxnSpLocks/>
            </p:cNvCxnSpPr>
            <p:nvPr/>
          </p:nvCxnSpPr>
          <p:spPr bwMode="auto">
            <a:xfrm>
              <a:off x="3628178" y="3395621"/>
              <a:ext cx="235736" cy="0"/>
            </a:xfrm>
            <a:prstGeom prst="line">
              <a:avLst/>
            </a:prstGeom>
            <a:noFill/>
            <a:ln w="28575" cap="flat" cmpd="sng" algn="ctr">
              <a:solidFill>
                <a:schemeClr val="accent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0FCCACF9-3EA4-9B15-4DC0-391E7642F582}"/>
                </a:ext>
              </a:extLst>
            </p:cNvPr>
            <p:cNvCxnSpPr>
              <a:cxnSpLocks/>
            </p:cNvCxnSpPr>
            <p:nvPr/>
          </p:nvCxnSpPr>
          <p:spPr bwMode="auto">
            <a:xfrm>
              <a:off x="3628178" y="3669685"/>
              <a:ext cx="235736" cy="0"/>
            </a:xfrm>
            <a:prstGeom prst="line">
              <a:avLst/>
            </a:prstGeom>
            <a:noFill/>
            <a:ln w="28575" cap="flat" cmpd="sng" algn="ctr">
              <a:solidFill>
                <a:schemeClr val="accent3"/>
              </a:solidFill>
              <a:prstDash val="solid"/>
              <a:round/>
              <a:headEnd type="none" w="med" len="med"/>
              <a:tailEnd type="none" w="med" len="med"/>
            </a:ln>
            <a:effectLst/>
          </p:spPr>
        </p:cxnSp>
        <p:cxnSp>
          <p:nvCxnSpPr>
            <p:cNvPr id="151" name="Straight Connector 150">
              <a:extLst>
                <a:ext uri="{FF2B5EF4-FFF2-40B4-BE49-F238E27FC236}">
                  <a16:creationId xmlns:a16="http://schemas.microsoft.com/office/drawing/2014/main" id="{0423245D-F526-8A48-4065-9FE8DBB5D8B4}"/>
                </a:ext>
              </a:extLst>
            </p:cNvPr>
            <p:cNvCxnSpPr/>
            <p:nvPr/>
          </p:nvCxnSpPr>
          <p:spPr bwMode="auto">
            <a:xfrm>
              <a:off x="3451847" y="1383248"/>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52" name="Straight Connector 151">
              <a:extLst>
                <a:ext uri="{FF2B5EF4-FFF2-40B4-BE49-F238E27FC236}">
                  <a16:creationId xmlns:a16="http://schemas.microsoft.com/office/drawing/2014/main" id="{30923D82-A13C-4BF6-807D-23E47EC98804}"/>
                </a:ext>
              </a:extLst>
            </p:cNvPr>
            <p:cNvCxnSpPr/>
            <p:nvPr/>
          </p:nvCxnSpPr>
          <p:spPr bwMode="auto">
            <a:xfrm>
              <a:off x="3546529" y="1441142"/>
              <a:ext cx="0" cy="121705"/>
            </a:xfrm>
            <a:prstGeom prst="line">
              <a:avLst/>
            </a:prstGeom>
            <a:noFill/>
            <a:ln w="57150" cap="flat" cmpd="sng" algn="ctr">
              <a:solidFill>
                <a:schemeClr val="accent1"/>
              </a:solidFill>
              <a:prstDash val="solid"/>
              <a:round/>
              <a:headEnd type="none" w="med" len="med"/>
              <a:tailEnd type="none" w="med" len="med"/>
            </a:ln>
            <a:effectLst/>
          </p:spPr>
        </p:cxnSp>
        <p:cxnSp>
          <p:nvCxnSpPr>
            <p:cNvPr id="153" name="Straight Connector 152">
              <a:extLst>
                <a:ext uri="{FF2B5EF4-FFF2-40B4-BE49-F238E27FC236}">
                  <a16:creationId xmlns:a16="http://schemas.microsoft.com/office/drawing/2014/main" id="{B556692D-6757-94AD-76A7-E60C3CEF0D39}"/>
                </a:ext>
              </a:extLst>
            </p:cNvPr>
            <p:cNvCxnSpPr/>
            <p:nvPr/>
          </p:nvCxnSpPr>
          <p:spPr bwMode="auto">
            <a:xfrm>
              <a:off x="4039449" y="1963883"/>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9BC8C82A-1694-8D37-EBAD-88FED7E45678}"/>
                </a:ext>
              </a:extLst>
            </p:cNvPr>
            <p:cNvCxnSpPr/>
            <p:nvPr/>
          </p:nvCxnSpPr>
          <p:spPr bwMode="auto">
            <a:xfrm>
              <a:off x="4157441" y="2212301"/>
              <a:ext cx="0" cy="121705"/>
            </a:xfrm>
            <a:prstGeom prst="line">
              <a:avLst/>
            </a:prstGeom>
            <a:noFill/>
            <a:ln w="38100" cap="flat" cmpd="sng" algn="ctr">
              <a:solidFill>
                <a:schemeClr val="accent1"/>
              </a:solidFill>
              <a:prstDash val="solid"/>
              <a:round/>
              <a:headEnd type="none" w="med" len="med"/>
              <a:tailEnd type="none" w="med" len="med"/>
            </a:ln>
            <a:effectLst/>
          </p:spPr>
        </p:cxnSp>
        <p:cxnSp>
          <p:nvCxnSpPr>
            <p:cNvPr id="155" name="Straight Connector 154">
              <a:extLst>
                <a:ext uri="{FF2B5EF4-FFF2-40B4-BE49-F238E27FC236}">
                  <a16:creationId xmlns:a16="http://schemas.microsoft.com/office/drawing/2014/main" id="{75DD13AC-3352-C012-8F4E-2E3F7887FDB5}"/>
                </a:ext>
              </a:extLst>
            </p:cNvPr>
            <p:cNvCxnSpPr/>
            <p:nvPr/>
          </p:nvCxnSpPr>
          <p:spPr bwMode="auto">
            <a:xfrm>
              <a:off x="4417339" y="2336965"/>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56" name="Straight Connector 155">
              <a:extLst>
                <a:ext uri="{FF2B5EF4-FFF2-40B4-BE49-F238E27FC236}">
                  <a16:creationId xmlns:a16="http://schemas.microsoft.com/office/drawing/2014/main" id="{5D92DA1E-E0AF-8600-566A-EDC031EB8AEE}"/>
                </a:ext>
              </a:extLst>
            </p:cNvPr>
            <p:cNvCxnSpPr/>
            <p:nvPr/>
          </p:nvCxnSpPr>
          <p:spPr bwMode="auto">
            <a:xfrm>
              <a:off x="7513402" y="3062697"/>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57" name="Straight Connector 156">
              <a:extLst>
                <a:ext uri="{FF2B5EF4-FFF2-40B4-BE49-F238E27FC236}">
                  <a16:creationId xmlns:a16="http://schemas.microsoft.com/office/drawing/2014/main" id="{B42F5FC8-2DDA-801B-C3FB-0DA7D41CA6EE}"/>
                </a:ext>
              </a:extLst>
            </p:cNvPr>
            <p:cNvCxnSpPr/>
            <p:nvPr/>
          </p:nvCxnSpPr>
          <p:spPr bwMode="auto">
            <a:xfrm>
              <a:off x="8173738" y="3122042"/>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245B211C-A110-7652-1A94-0E7C457C23E2}"/>
                </a:ext>
              </a:extLst>
            </p:cNvPr>
            <p:cNvCxnSpPr/>
            <p:nvPr/>
          </p:nvCxnSpPr>
          <p:spPr bwMode="auto">
            <a:xfrm>
              <a:off x="8551524" y="3146804"/>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12C0D98B-300F-3C95-EA42-491765579972}"/>
                </a:ext>
              </a:extLst>
            </p:cNvPr>
            <p:cNvCxnSpPr/>
            <p:nvPr/>
          </p:nvCxnSpPr>
          <p:spPr bwMode="auto">
            <a:xfrm>
              <a:off x="8754294" y="3149762"/>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60" name="Straight Connector 159">
              <a:extLst>
                <a:ext uri="{FF2B5EF4-FFF2-40B4-BE49-F238E27FC236}">
                  <a16:creationId xmlns:a16="http://schemas.microsoft.com/office/drawing/2014/main" id="{70941C91-C081-E08A-A3A9-8FCA839FC565}"/>
                </a:ext>
              </a:extLst>
            </p:cNvPr>
            <p:cNvCxnSpPr/>
            <p:nvPr/>
          </p:nvCxnSpPr>
          <p:spPr bwMode="auto">
            <a:xfrm>
              <a:off x="8726030" y="3149763"/>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61" name="Straight Connector 160">
              <a:extLst>
                <a:ext uri="{FF2B5EF4-FFF2-40B4-BE49-F238E27FC236}">
                  <a16:creationId xmlns:a16="http://schemas.microsoft.com/office/drawing/2014/main" id="{A9F9CBBA-F46D-1030-C2F5-F90611969D4A}"/>
                </a:ext>
              </a:extLst>
            </p:cNvPr>
            <p:cNvCxnSpPr/>
            <p:nvPr/>
          </p:nvCxnSpPr>
          <p:spPr bwMode="auto">
            <a:xfrm>
              <a:off x="8809316" y="3149762"/>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62" name="Straight Connector 161">
              <a:extLst>
                <a:ext uri="{FF2B5EF4-FFF2-40B4-BE49-F238E27FC236}">
                  <a16:creationId xmlns:a16="http://schemas.microsoft.com/office/drawing/2014/main" id="{E9630E20-62E9-4238-B189-6F9246DC7D2A}"/>
                </a:ext>
              </a:extLst>
            </p:cNvPr>
            <p:cNvCxnSpPr/>
            <p:nvPr/>
          </p:nvCxnSpPr>
          <p:spPr bwMode="auto">
            <a:xfrm>
              <a:off x="8949347" y="3174017"/>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63" name="Straight Connector 162">
              <a:extLst>
                <a:ext uri="{FF2B5EF4-FFF2-40B4-BE49-F238E27FC236}">
                  <a16:creationId xmlns:a16="http://schemas.microsoft.com/office/drawing/2014/main" id="{A8A68A19-F6E2-AC0E-DA8A-CE55CFBF0D54}"/>
                </a:ext>
              </a:extLst>
            </p:cNvPr>
            <p:cNvCxnSpPr/>
            <p:nvPr/>
          </p:nvCxnSpPr>
          <p:spPr bwMode="auto">
            <a:xfrm>
              <a:off x="9032206" y="3174017"/>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64" name="Straight Connector 163">
              <a:extLst>
                <a:ext uri="{FF2B5EF4-FFF2-40B4-BE49-F238E27FC236}">
                  <a16:creationId xmlns:a16="http://schemas.microsoft.com/office/drawing/2014/main" id="{70A15667-385A-2BB0-25D1-86AC3E096588}"/>
                </a:ext>
              </a:extLst>
            </p:cNvPr>
            <p:cNvCxnSpPr/>
            <p:nvPr/>
          </p:nvCxnSpPr>
          <p:spPr bwMode="auto">
            <a:xfrm>
              <a:off x="4628923" y="2483432"/>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65" name="Straight Connector 164">
              <a:extLst>
                <a:ext uri="{FF2B5EF4-FFF2-40B4-BE49-F238E27FC236}">
                  <a16:creationId xmlns:a16="http://schemas.microsoft.com/office/drawing/2014/main" id="{7F0B0D31-850D-AB9A-5E19-4245281B76AF}"/>
                </a:ext>
              </a:extLst>
            </p:cNvPr>
            <p:cNvCxnSpPr/>
            <p:nvPr/>
          </p:nvCxnSpPr>
          <p:spPr bwMode="auto">
            <a:xfrm>
              <a:off x="5042616" y="2639548"/>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66" name="Straight Connector 165">
              <a:extLst>
                <a:ext uri="{FF2B5EF4-FFF2-40B4-BE49-F238E27FC236}">
                  <a16:creationId xmlns:a16="http://schemas.microsoft.com/office/drawing/2014/main" id="{CF4C9B40-6AEB-C659-53B2-AD02467C8A14}"/>
                </a:ext>
              </a:extLst>
            </p:cNvPr>
            <p:cNvCxnSpPr/>
            <p:nvPr/>
          </p:nvCxnSpPr>
          <p:spPr bwMode="auto">
            <a:xfrm>
              <a:off x="4060168" y="2074586"/>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67" name="Straight Connector 166">
              <a:extLst>
                <a:ext uri="{FF2B5EF4-FFF2-40B4-BE49-F238E27FC236}">
                  <a16:creationId xmlns:a16="http://schemas.microsoft.com/office/drawing/2014/main" id="{9583D2AB-DE35-4693-E5EE-9B6D6B67B28F}"/>
                </a:ext>
              </a:extLst>
            </p:cNvPr>
            <p:cNvCxnSpPr/>
            <p:nvPr/>
          </p:nvCxnSpPr>
          <p:spPr bwMode="auto">
            <a:xfrm>
              <a:off x="4100703" y="2148489"/>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68" name="Straight Connector 167">
              <a:extLst>
                <a:ext uri="{FF2B5EF4-FFF2-40B4-BE49-F238E27FC236}">
                  <a16:creationId xmlns:a16="http://schemas.microsoft.com/office/drawing/2014/main" id="{8BA291FB-A7D7-5E50-6339-843CD8754D55}"/>
                </a:ext>
              </a:extLst>
            </p:cNvPr>
            <p:cNvCxnSpPr/>
            <p:nvPr/>
          </p:nvCxnSpPr>
          <p:spPr bwMode="auto">
            <a:xfrm>
              <a:off x="5374119" y="2773047"/>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69" name="Straight Connector 168">
              <a:extLst>
                <a:ext uri="{FF2B5EF4-FFF2-40B4-BE49-F238E27FC236}">
                  <a16:creationId xmlns:a16="http://schemas.microsoft.com/office/drawing/2014/main" id="{37467F65-B1FB-0466-F5AF-4448CC97B6A1}"/>
                </a:ext>
              </a:extLst>
            </p:cNvPr>
            <p:cNvCxnSpPr/>
            <p:nvPr/>
          </p:nvCxnSpPr>
          <p:spPr bwMode="auto">
            <a:xfrm>
              <a:off x="5512729" y="2833899"/>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70" name="Straight Connector 169">
              <a:extLst>
                <a:ext uri="{FF2B5EF4-FFF2-40B4-BE49-F238E27FC236}">
                  <a16:creationId xmlns:a16="http://schemas.microsoft.com/office/drawing/2014/main" id="{0DD7FD6A-650F-A931-EDCF-8399598BAE6D}"/>
                </a:ext>
              </a:extLst>
            </p:cNvPr>
            <p:cNvCxnSpPr/>
            <p:nvPr/>
          </p:nvCxnSpPr>
          <p:spPr bwMode="auto">
            <a:xfrm>
              <a:off x="5831352" y="2900669"/>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71" name="Straight Connector 170">
              <a:extLst>
                <a:ext uri="{FF2B5EF4-FFF2-40B4-BE49-F238E27FC236}">
                  <a16:creationId xmlns:a16="http://schemas.microsoft.com/office/drawing/2014/main" id="{0960CC37-766A-4CDB-FBE3-5031B2EC5211}"/>
                </a:ext>
              </a:extLst>
            </p:cNvPr>
            <p:cNvCxnSpPr/>
            <p:nvPr/>
          </p:nvCxnSpPr>
          <p:spPr bwMode="auto">
            <a:xfrm>
              <a:off x="6224897" y="2963818"/>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72" name="Straight Connector 171">
              <a:extLst>
                <a:ext uri="{FF2B5EF4-FFF2-40B4-BE49-F238E27FC236}">
                  <a16:creationId xmlns:a16="http://schemas.microsoft.com/office/drawing/2014/main" id="{5AB63E8C-9C91-628A-EE69-DD8E5E632CFA}"/>
                </a:ext>
              </a:extLst>
            </p:cNvPr>
            <p:cNvCxnSpPr/>
            <p:nvPr/>
          </p:nvCxnSpPr>
          <p:spPr bwMode="auto">
            <a:xfrm>
              <a:off x="6361676" y="2966300"/>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73" name="Straight Connector 172">
              <a:extLst>
                <a:ext uri="{FF2B5EF4-FFF2-40B4-BE49-F238E27FC236}">
                  <a16:creationId xmlns:a16="http://schemas.microsoft.com/office/drawing/2014/main" id="{E2AFB760-97F1-B8B1-83FA-71FE8C279C03}"/>
                </a:ext>
              </a:extLst>
            </p:cNvPr>
            <p:cNvCxnSpPr/>
            <p:nvPr/>
          </p:nvCxnSpPr>
          <p:spPr bwMode="auto">
            <a:xfrm>
              <a:off x="6491226" y="2969736"/>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74" name="Straight Connector 173">
              <a:extLst>
                <a:ext uri="{FF2B5EF4-FFF2-40B4-BE49-F238E27FC236}">
                  <a16:creationId xmlns:a16="http://schemas.microsoft.com/office/drawing/2014/main" id="{3AD030B9-45D0-2281-85D8-10AC94D15CD1}"/>
                </a:ext>
              </a:extLst>
            </p:cNvPr>
            <p:cNvCxnSpPr/>
            <p:nvPr/>
          </p:nvCxnSpPr>
          <p:spPr bwMode="auto">
            <a:xfrm>
              <a:off x="7380472" y="3015604"/>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75" name="Straight Connector 174">
              <a:extLst>
                <a:ext uri="{FF2B5EF4-FFF2-40B4-BE49-F238E27FC236}">
                  <a16:creationId xmlns:a16="http://schemas.microsoft.com/office/drawing/2014/main" id="{3E39BC4D-4B66-AA59-4E27-1A184B485130}"/>
                </a:ext>
              </a:extLst>
            </p:cNvPr>
            <p:cNvCxnSpPr/>
            <p:nvPr/>
          </p:nvCxnSpPr>
          <p:spPr bwMode="auto">
            <a:xfrm>
              <a:off x="9061796" y="3175935"/>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76" name="Straight Connector 175">
              <a:extLst>
                <a:ext uri="{FF2B5EF4-FFF2-40B4-BE49-F238E27FC236}">
                  <a16:creationId xmlns:a16="http://schemas.microsoft.com/office/drawing/2014/main" id="{04CABA4D-427F-6DA5-AE27-FCAF7F1162A9}"/>
                </a:ext>
              </a:extLst>
            </p:cNvPr>
            <p:cNvCxnSpPr/>
            <p:nvPr/>
          </p:nvCxnSpPr>
          <p:spPr bwMode="auto">
            <a:xfrm>
              <a:off x="9314237" y="3174017"/>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77" name="Straight Connector 176">
              <a:extLst>
                <a:ext uri="{FF2B5EF4-FFF2-40B4-BE49-F238E27FC236}">
                  <a16:creationId xmlns:a16="http://schemas.microsoft.com/office/drawing/2014/main" id="{8E1E60E3-C512-D483-CA29-9DDF2EBD3F08}"/>
                </a:ext>
              </a:extLst>
            </p:cNvPr>
            <p:cNvCxnSpPr/>
            <p:nvPr/>
          </p:nvCxnSpPr>
          <p:spPr bwMode="auto">
            <a:xfrm>
              <a:off x="9344121" y="3174855"/>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78" name="Straight Connector 177">
              <a:extLst>
                <a:ext uri="{FF2B5EF4-FFF2-40B4-BE49-F238E27FC236}">
                  <a16:creationId xmlns:a16="http://schemas.microsoft.com/office/drawing/2014/main" id="{6FEAA573-0FEA-5F25-C00E-B622B9F04CE3}"/>
                </a:ext>
              </a:extLst>
            </p:cNvPr>
            <p:cNvCxnSpPr/>
            <p:nvPr/>
          </p:nvCxnSpPr>
          <p:spPr bwMode="auto">
            <a:xfrm>
              <a:off x="9389830" y="3210615"/>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79" name="Straight Connector 178">
              <a:extLst>
                <a:ext uri="{FF2B5EF4-FFF2-40B4-BE49-F238E27FC236}">
                  <a16:creationId xmlns:a16="http://schemas.microsoft.com/office/drawing/2014/main" id="{86DC0EAE-3A51-9BE1-7372-19CDEDCCBD4D}"/>
                </a:ext>
              </a:extLst>
            </p:cNvPr>
            <p:cNvCxnSpPr/>
            <p:nvPr/>
          </p:nvCxnSpPr>
          <p:spPr bwMode="auto">
            <a:xfrm>
              <a:off x="9412265" y="3210615"/>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80" name="Straight Connector 179">
              <a:extLst>
                <a:ext uri="{FF2B5EF4-FFF2-40B4-BE49-F238E27FC236}">
                  <a16:creationId xmlns:a16="http://schemas.microsoft.com/office/drawing/2014/main" id="{FDFAEBAE-D5D3-4D18-EC80-4D19B5E3C599}"/>
                </a:ext>
              </a:extLst>
            </p:cNvPr>
            <p:cNvCxnSpPr/>
            <p:nvPr/>
          </p:nvCxnSpPr>
          <p:spPr bwMode="auto">
            <a:xfrm>
              <a:off x="9585380" y="3217967"/>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81" name="Straight Connector 180">
              <a:extLst>
                <a:ext uri="{FF2B5EF4-FFF2-40B4-BE49-F238E27FC236}">
                  <a16:creationId xmlns:a16="http://schemas.microsoft.com/office/drawing/2014/main" id="{600237BE-CF4D-A1CC-79C0-3DD2CAF2D8D0}"/>
                </a:ext>
              </a:extLst>
            </p:cNvPr>
            <p:cNvCxnSpPr/>
            <p:nvPr/>
          </p:nvCxnSpPr>
          <p:spPr bwMode="auto">
            <a:xfrm>
              <a:off x="9909417" y="3213574"/>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82" name="Straight Connector 181">
              <a:extLst>
                <a:ext uri="{FF2B5EF4-FFF2-40B4-BE49-F238E27FC236}">
                  <a16:creationId xmlns:a16="http://schemas.microsoft.com/office/drawing/2014/main" id="{49503250-9566-7232-AFAE-EDBD59CF3786}"/>
                </a:ext>
              </a:extLst>
            </p:cNvPr>
            <p:cNvCxnSpPr/>
            <p:nvPr/>
          </p:nvCxnSpPr>
          <p:spPr bwMode="auto">
            <a:xfrm>
              <a:off x="9954269" y="3212048"/>
              <a:ext cx="0" cy="121705"/>
            </a:xfrm>
            <a:prstGeom prst="line">
              <a:avLst/>
            </a:prstGeom>
            <a:noFill/>
            <a:ln w="19050" cap="flat" cmpd="sng" algn="ctr">
              <a:solidFill>
                <a:schemeClr val="accent1"/>
              </a:solidFill>
              <a:prstDash val="solid"/>
              <a:round/>
              <a:headEnd type="none" w="med" len="med"/>
              <a:tailEnd type="none" w="med" len="med"/>
            </a:ln>
            <a:effectLst/>
          </p:spPr>
        </p:cxnSp>
        <p:cxnSp>
          <p:nvCxnSpPr>
            <p:cNvPr id="183" name="Straight Connector 182">
              <a:extLst>
                <a:ext uri="{FF2B5EF4-FFF2-40B4-BE49-F238E27FC236}">
                  <a16:creationId xmlns:a16="http://schemas.microsoft.com/office/drawing/2014/main" id="{377C47B3-F0EA-A6EF-3E78-B5DBF48DE3A8}"/>
                </a:ext>
              </a:extLst>
            </p:cNvPr>
            <p:cNvCxnSpPr/>
            <p:nvPr/>
          </p:nvCxnSpPr>
          <p:spPr bwMode="auto">
            <a:xfrm>
              <a:off x="9638761" y="3217967"/>
              <a:ext cx="0" cy="121705"/>
            </a:xfrm>
            <a:prstGeom prst="line">
              <a:avLst/>
            </a:prstGeom>
            <a:noFill/>
            <a:ln w="76200" cap="flat" cmpd="sng" algn="ctr">
              <a:solidFill>
                <a:schemeClr val="accent1"/>
              </a:solidFill>
              <a:prstDash val="solid"/>
              <a:round/>
              <a:headEnd type="none" w="med" len="med"/>
              <a:tailEnd type="none" w="med" len="med"/>
            </a:ln>
            <a:effectLst/>
          </p:spPr>
        </p:cxnSp>
      </p:grpSp>
    </p:spTree>
    <p:extLst>
      <p:ext uri="{BB962C8B-B14F-4D97-AF65-F5344CB8AC3E}">
        <p14:creationId xmlns:p14="http://schemas.microsoft.com/office/powerpoint/2010/main" val="304574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6CEC8-BA51-FF80-A834-46635D558314}"/>
              </a:ext>
            </a:extLst>
          </p:cNvPr>
          <p:cNvSpPr>
            <a:spLocks noGrp="1"/>
          </p:cNvSpPr>
          <p:nvPr>
            <p:ph type="title"/>
          </p:nvPr>
        </p:nvSpPr>
        <p:spPr/>
        <p:txBody>
          <a:bodyPr/>
          <a:lstStyle/>
          <a:p>
            <a:r>
              <a:rPr lang="en-US" dirty="0"/>
              <a:t>PACIFIC-2: OS and ORR</a:t>
            </a:r>
          </a:p>
        </p:txBody>
      </p:sp>
      <p:sp>
        <p:nvSpPr>
          <p:cNvPr id="3" name="Content Placeholder 2">
            <a:extLst>
              <a:ext uri="{FF2B5EF4-FFF2-40B4-BE49-F238E27FC236}">
                <a16:creationId xmlns:a16="http://schemas.microsoft.com/office/drawing/2014/main" id="{A7E00038-6DE3-8ACA-B9F4-3E1ABDA08F85}"/>
              </a:ext>
            </a:extLst>
          </p:cNvPr>
          <p:cNvSpPr>
            <a:spLocks noGrp="1"/>
          </p:cNvSpPr>
          <p:nvPr>
            <p:ph idx="1"/>
          </p:nvPr>
        </p:nvSpPr>
        <p:spPr>
          <a:xfrm>
            <a:off x="604675" y="4203699"/>
            <a:ext cx="10877529" cy="1960033"/>
          </a:xfrm>
        </p:spPr>
        <p:txBody>
          <a:bodyPr/>
          <a:lstStyle/>
          <a:p>
            <a:r>
              <a:rPr lang="en-US" sz="2400" dirty="0"/>
              <a:t>No significant difference in OS between arms (</a:t>
            </a:r>
            <a:r>
              <a:rPr lang="en-US" sz="2400" i="1" dirty="0"/>
              <a:t>P </a:t>
            </a:r>
            <a:r>
              <a:rPr lang="en-US" sz="2400" dirty="0"/>
              <a:t>= .823)</a:t>
            </a:r>
          </a:p>
          <a:p>
            <a:pPr lvl="1"/>
            <a:r>
              <a:rPr lang="en-US" sz="2200" dirty="0"/>
              <a:t>Subgroup analyses suggested potential OS benefit with durva + CRT in same patients who had PFS benefit: women, aged &lt;65 yr, in Europe, with smaller tumors (&lt;450 cm</a:t>
            </a:r>
            <a:r>
              <a:rPr lang="en-US" sz="2200" baseline="30000" dirty="0"/>
              <a:t>3</a:t>
            </a:r>
            <a:r>
              <a:rPr lang="en-US" sz="2200" dirty="0"/>
              <a:t>)</a:t>
            </a:r>
          </a:p>
          <a:p>
            <a:r>
              <a:rPr lang="en-US" sz="2400" dirty="0"/>
              <a:t>No significant difference in ORR between arms (</a:t>
            </a:r>
            <a:r>
              <a:rPr lang="en-US" sz="2400" i="1" dirty="0"/>
              <a:t>P </a:t>
            </a:r>
            <a:r>
              <a:rPr lang="en-US" sz="2400" dirty="0"/>
              <a:t>= .976)</a:t>
            </a:r>
          </a:p>
        </p:txBody>
      </p:sp>
      <p:graphicFrame>
        <p:nvGraphicFramePr>
          <p:cNvPr id="4" name="Group 32">
            <a:extLst>
              <a:ext uri="{FF2B5EF4-FFF2-40B4-BE49-F238E27FC236}">
                <a16:creationId xmlns:a16="http://schemas.microsoft.com/office/drawing/2014/main" id="{A763270A-650F-00BD-563A-BE006D1703D2}"/>
              </a:ext>
            </a:extLst>
          </p:cNvPr>
          <p:cNvGraphicFramePr>
            <a:graphicFrameLocks noGrp="1"/>
          </p:cNvGraphicFramePr>
          <p:nvPr>
            <p:extLst>
              <p:ext uri="{D42A27DB-BD31-4B8C-83A1-F6EECF244321}">
                <p14:modId xmlns:p14="http://schemas.microsoft.com/office/powerpoint/2010/main" val="3311721992"/>
              </p:ext>
            </p:extLst>
          </p:nvPr>
        </p:nvGraphicFramePr>
        <p:xfrm>
          <a:off x="727076" y="1604963"/>
          <a:ext cx="10735055" cy="2468976"/>
        </p:xfrm>
        <a:graphic>
          <a:graphicData uri="http://schemas.openxmlformats.org/drawingml/2006/table">
            <a:tbl>
              <a:tblPr/>
              <a:tblGrid>
                <a:gridCol w="4935341">
                  <a:extLst>
                    <a:ext uri="{9D8B030D-6E8A-4147-A177-3AD203B41FA5}">
                      <a16:colId xmlns:a16="http://schemas.microsoft.com/office/drawing/2014/main" val="20000"/>
                    </a:ext>
                  </a:extLst>
                </a:gridCol>
                <a:gridCol w="2899857">
                  <a:extLst>
                    <a:ext uri="{9D8B030D-6E8A-4147-A177-3AD203B41FA5}">
                      <a16:colId xmlns:a16="http://schemas.microsoft.com/office/drawing/2014/main" val="20001"/>
                    </a:ext>
                  </a:extLst>
                </a:gridCol>
                <a:gridCol w="2899857">
                  <a:extLst>
                    <a:ext uri="{9D8B030D-6E8A-4147-A177-3AD203B41FA5}">
                      <a16:colId xmlns:a16="http://schemas.microsoft.com/office/drawing/2014/main" val="20002"/>
                    </a:ext>
                  </a:extLst>
                </a:gridCol>
              </a:tblGrid>
              <a:tr h="513588">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Outcome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Durva + CRT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Pbo + CRT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109)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43442">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OS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87484325"/>
                  </a:ext>
                </a:extLst>
              </a:tr>
              <a:tr h="24344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No. events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142 (64.8)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69 (63.3)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1"/>
                  </a:ext>
                </a:extLst>
              </a:tr>
              <a:tr h="245917">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OS, mo (95% CI)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36.4 (26.2-45.6)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29.5 (23.2-45.1)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377527359"/>
                  </a:ext>
                </a:extLst>
              </a:tr>
              <a:tr h="243442">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HR (95% CI)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1.03 (0.78-1.39; </a:t>
                      </a:r>
                      <a:r>
                        <a:rPr kumimoji="0" lang="en-US" sz="1800" b="0" i="1" u="none" strike="noStrike" cap="none" normalizeH="0" baseline="0" dirty="0">
                          <a:ln>
                            <a:noFill/>
                          </a:ln>
                          <a:solidFill>
                            <a:schemeClr val="bg2">
                              <a:lumMod val="10000"/>
                            </a:schemeClr>
                          </a:solidFill>
                          <a:effectLst/>
                          <a:latin typeface="Calibri" panose="020F0502020204030204" pitchFamily="34" charset="0"/>
                        </a:rPr>
                        <a:t>P </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.823)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5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66717186"/>
                  </a:ext>
                </a:extLst>
              </a:tr>
              <a:tr h="243442">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ORR,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60.6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15105501"/>
                  </a:ext>
                </a:extLst>
              </a:tr>
            </a:tbl>
          </a:graphicData>
        </a:graphic>
      </p:graphicFrame>
      <p:sp>
        <p:nvSpPr>
          <p:cNvPr id="5" name="Text Box 11">
            <a:extLst>
              <a:ext uri="{FF2B5EF4-FFF2-40B4-BE49-F238E27FC236}">
                <a16:creationId xmlns:a16="http://schemas.microsoft.com/office/drawing/2014/main" id="{70D870A6-ABCB-7B03-C2A1-F8878A701BC1}"/>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Bradley. ELCC 2024. Abstr LBA1. </a:t>
            </a:r>
          </a:p>
        </p:txBody>
      </p:sp>
    </p:spTree>
    <p:extLst>
      <p:ext uri="{BB962C8B-B14F-4D97-AF65-F5344CB8AC3E}">
        <p14:creationId xmlns:p14="http://schemas.microsoft.com/office/powerpoint/2010/main" val="7682275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8ED91-D076-3016-23EF-C157A32A858E}"/>
              </a:ext>
            </a:extLst>
          </p:cNvPr>
          <p:cNvSpPr>
            <a:spLocks noGrp="1"/>
          </p:cNvSpPr>
          <p:nvPr>
            <p:ph type="title"/>
          </p:nvPr>
        </p:nvSpPr>
        <p:spPr/>
        <p:txBody>
          <a:bodyPr/>
          <a:lstStyle/>
          <a:p>
            <a:r>
              <a:rPr lang="en-US" dirty="0"/>
              <a:t>PACIFIC-2: Safety</a:t>
            </a:r>
          </a:p>
        </p:txBody>
      </p:sp>
      <p:sp>
        <p:nvSpPr>
          <p:cNvPr id="8" name="Content Placeholder 7">
            <a:extLst>
              <a:ext uri="{FF2B5EF4-FFF2-40B4-BE49-F238E27FC236}">
                <a16:creationId xmlns:a16="http://schemas.microsoft.com/office/drawing/2014/main" id="{621294D6-2CEC-E109-7B0F-95B9CA98241B}"/>
              </a:ext>
            </a:extLst>
          </p:cNvPr>
          <p:cNvSpPr>
            <a:spLocks noGrp="1"/>
          </p:cNvSpPr>
          <p:nvPr>
            <p:ph idx="1"/>
          </p:nvPr>
        </p:nvSpPr>
        <p:spPr>
          <a:xfrm>
            <a:off x="604675" y="4414683"/>
            <a:ext cx="10877529" cy="1749049"/>
          </a:xfrm>
        </p:spPr>
        <p:txBody>
          <a:bodyPr/>
          <a:lstStyle/>
          <a:p>
            <a:r>
              <a:rPr lang="en-US" sz="2200" dirty="0"/>
              <a:t>Most common TEAEs: </a:t>
            </a:r>
          </a:p>
          <a:p>
            <a:pPr lvl="1"/>
            <a:r>
              <a:rPr lang="en-US" sz="2000" dirty="0"/>
              <a:t>Durva + CT: anemia (42.0%), pneumonitis/radiation pneumonitis (28.8%, grade ≥3: 4.6%), neutropenia (27.4%), nausea (25.6%)</a:t>
            </a:r>
          </a:p>
          <a:p>
            <a:pPr lvl="1"/>
            <a:r>
              <a:rPr lang="en-US" sz="2000" dirty="0"/>
              <a:t>Pbo + CT: anemia (38.0%), constipation (28.7%), pneumonitis/radiation pneumonitis (28.7%, grade ≥3: 5.6%), neutropenia (25.9%) </a:t>
            </a:r>
          </a:p>
          <a:p>
            <a:endParaRPr lang="en-US" sz="2200" dirty="0"/>
          </a:p>
          <a:p>
            <a:endParaRPr lang="en-US" sz="2200" dirty="0"/>
          </a:p>
        </p:txBody>
      </p:sp>
      <p:graphicFrame>
        <p:nvGraphicFramePr>
          <p:cNvPr id="4" name="Group 32">
            <a:extLst>
              <a:ext uri="{FF2B5EF4-FFF2-40B4-BE49-F238E27FC236}">
                <a16:creationId xmlns:a16="http://schemas.microsoft.com/office/drawing/2014/main" id="{98D8240C-656B-8846-0FE4-00C81083071D}"/>
              </a:ext>
            </a:extLst>
          </p:cNvPr>
          <p:cNvGraphicFramePr>
            <a:graphicFrameLocks noGrp="1"/>
          </p:cNvGraphicFramePr>
          <p:nvPr>
            <p:extLst>
              <p:ext uri="{D42A27DB-BD31-4B8C-83A1-F6EECF244321}">
                <p14:modId xmlns:p14="http://schemas.microsoft.com/office/powerpoint/2010/main" val="2274110168"/>
              </p:ext>
            </p:extLst>
          </p:nvPr>
        </p:nvGraphicFramePr>
        <p:xfrm>
          <a:off x="727076" y="1604963"/>
          <a:ext cx="10735056" cy="2712768"/>
        </p:xfrm>
        <a:graphic>
          <a:graphicData uri="http://schemas.openxmlformats.org/drawingml/2006/table">
            <a:tbl>
              <a:tblPr/>
              <a:tblGrid>
                <a:gridCol w="5943600">
                  <a:extLst>
                    <a:ext uri="{9D8B030D-6E8A-4147-A177-3AD203B41FA5}">
                      <a16:colId xmlns:a16="http://schemas.microsoft.com/office/drawing/2014/main" val="20000"/>
                    </a:ext>
                  </a:extLst>
                </a:gridCol>
                <a:gridCol w="2395728">
                  <a:extLst>
                    <a:ext uri="{9D8B030D-6E8A-4147-A177-3AD203B41FA5}">
                      <a16:colId xmlns:a16="http://schemas.microsoft.com/office/drawing/2014/main" val="20001"/>
                    </a:ext>
                  </a:extLst>
                </a:gridCol>
                <a:gridCol w="2395728">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Durva + CRT  (n = 219)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Pbo + CRT (n = 108)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 AE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Maximum grade 3/4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Outcome of death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SAE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216 (98.6)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117 (53.4)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(13.7)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103 (47.0)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108 (100)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 (59.3)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(10.2)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 (51.9)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 AE leading to d/c of durva/pbo from start of treatment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(approximate treatment period)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0 to 4 mo (durva + CRT → first postbaseline scan)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&gt;4 to ≤16 mo (consolidation durva in SoC PACIFIC regimen)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&gt;16 mo (after consolidation durva in SoC PACIFIC regimen)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 (25.6)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 (14.2)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(5.5)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(12.0)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(5.6)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(5.6)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377527359"/>
                  </a:ext>
                </a:extLst>
              </a:tr>
            </a:tbl>
          </a:graphicData>
        </a:graphic>
      </p:graphicFrame>
      <p:sp>
        <p:nvSpPr>
          <p:cNvPr id="5" name="Text Box 11">
            <a:extLst>
              <a:ext uri="{FF2B5EF4-FFF2-40B4-BE49-F238E27FC236}">
                <a16:creationId xmlns:a16="http://schemas.microsoft.com/office/drawing/2014/main" id="{AE758B81-C042-A522-B65F-E7F53463E5F5}"/>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Bradley. ELCC 2024. Abstr LBA1. </a:t>
            </a:r>
          </a:p>
        </p:txBody>
      </p:sp>
      <p:sp>
        <p:nvSpPr>
          <p:cNvPr id="12" name="Rectangle 11">
            <a:extLst>
              <a:ext uri="{FF2B5EF4-FFF2-40B4-BE49-F238E27FC236}">
                <a16:creationId xmlns:a16="http://schemas.microsoft.com/office/drawing/2014/main" id="{AA46CDF4-F356-FF83-A2FE-7997A05A0CAF}"/>
              </a:ext>
            </a:extLst>
          </p:cNvPr>
          <p:cNvSpPr/>
          <p:nvPr/>
        </p:nvSpPr>
        <p:spPr bwMode="auto">
          <a:xfrm>
            <a:off x="727076" y="3522876"/>
            <a:ext cx="10735056" cy="274320"/>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772912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8ED91-D076-3016-23EF-C157A32A858E}"/>
              </a:ext>
            </a:extLst>
          </p:cNvPr>
          <p:cNvSpPr>
            <a:spLocks noGrp="1"/>
          </p:cNvSpPr>
          <p:nvPr>
            <p:ph type="title"/>
          </p:nvPr>
        </p:nvSpPr>
        <p:spPr/>
        <p:txBody>
          <a:bodyPr/>
          <a:lstStyle/>
          <a:p>
            <a:r>
              <a:rPr lang="en-US" dirty="0"/>
              <a:t>PACIFIC-2: Time to Onset of AEs and Type of Fatal AEs</a:t>
            </a:r>
          </a:p>
        </p:txBody>
      </p:sp>
      <p:sp>
        <p:nvSpPr>
          <p:cNvPr id="6" name="Content Placeholder 5">
            <a:extLst>
              <a:ext uri="{FF2B5EF4-FFF2-40B4-BE49-F238E27FC236}">
                <a16:creationId xmlns:a16="http://schemas.microsoft.com/office/drawing/2014/main" id="{30FE8EE7-6315-CC63-0BAD-B41B501E3C93}"/>
              </a:ext>
            </a:extLst>
          </p:cNvPr>
          <p:cNvSpPr>
            <a:spLocks noGrp="1"/>
          </p:cNvSpPr>
          <p:nvPr>
            <p:ph sz="half" idx="1"/>
          </p:nvPr>
        </p:nvSpPr>
        <p:spPr>
          <a:xfrm>
            <a:off x="601820" y="3753852"/>
            <a:ext cx="5309278" cy="2435615"/>
          </a:xfrm>
        </p:spPr>
        <p:txBody>
          <a:bodyPr/>
          <a:lstStyle/>
          <a:p>
            <a:r>
              <a:rPr lang="en-US" sz="2000" dirty="0"/>
              <a:t>More grade 3/4 AEs and AEs leading to death occurred from 0 to ≤4 mo with durva + CRT</a:t>
            </a:r>
          </a:p>
          <a:p>
            <a:pPr lvl="1"/>
            <a:r>
              <a:rPr lang="en-US" sz="1800" dirty="0"/>
              <a:t>Infection was main type of fatal AE driving difference between arms</a:t>
            </a:r>
          </a:p>
          <a:p>
            <a:pPr lvl="1"/>
            <a:r>
              <a:rPr lang="en-US" sz="1800" dirty="0"/>
              <a:t>Fatal hemoptysis/pulmonary hemorrhage also more common (in 2.3% vs 0% with placebo)</a:t>
            </a:r>
          </a:p>
        </p:txBody>
      </p:sp>
      <p:graphicFrame>
        <p:nvGraphicFramePr>
          <p:cNvPr id="4" name="Group 32">
            <a:extLst>
              <a:ext uri="{FF2B5EF4-FFF2-40B4-BE49-F238E27FC236}">
                <a16:creationId xmlns:a16="http://schemas.microsoft.com/office/drawing/2014/main" id="{98D8240C-656B-8846-0FE4-00C81083071D}"/>
              </a:ext>
            </a:extLst>
          </p:cNvPr>
          <p:cNvGraphicFramePr>
            <a:graphicFrameLocks noGrp="1"/>
          </p:cNvGraphicFramePr>
          <p:nvPr>
            <p:extLst>
              <p:ext uri="{D42A27DB-BD31-4B8C-83A1-F6EECF244321}">
                <p14:modId xmlns:p14="http://schemas.microsoft.com/office/powerpoint/2010/main" val="83708444"/>
              </p:ext>
            </p:extLst>
          </p:nvPr>
        </p:nvGraphicFramePr>
        <p:xfrm>
          <a:off x="727076" y="1604963"/>
          <a:ext cx="10735058" cy="2042256"/>
        </p:xfrm>
        <a:graphic>
          <a:graphicData uri="http://schemas.openxmlformats.org/drawingml/2006/table">
            <a:tbl>
              <a:tblPr/>
              <a:tblGrid>
                <a:gridCol w="1496366">
                  <a:extLst>
                    <a:ext uri="{9D8B030D-6E8A-4147-A177-3AD203B41FA5}">
                      <a16:colId xmlns:a16="http://schemas.microsoft.com/office/drawing/2014/main" val="20000"/>
                    </a:ext>
                  </a:extLst>
                </a:gridCol>
                <a:gridCol w="1539782">
                  <a:extLst>
                    <a:ext uri="{9D8B030D-6E8A-4147-A177-3AD203B41FA5}">
                      <a16:colId xmlns:a16="http://schemas.microsoft.com/office/drawing/2014/main" val="20001"/>
                    </a:ext>
                  </a:extLst>
                </a:gridCol>
                <a:gridCol w="1539782">
                  <a:extLst>
                    <a:ext uri="{9D8B030D-6E8A-4147-A177-3AD203B41FA5}">
                      <a16:colId xmlns:a16="http://schemas.microsoft.com/office/drawing/2014/main" val="3397104907"/>
                    </a:ext>
                  </a:extLst>
                </a:gridCol>
                <a:gridCol w="1539782">
                  <a:extLst>
                    <a:ext uri="{9D8B030D-6E8A-4147-A177-3AD203B41FA5}">
                      <a16:colId xmlns:a16="http://schemas.microsoft.com/office/drawing/2014/main" val="20002"/>
                    </a:ext>
                  </a:extLst>
                </a:gridCol>
                <a:gridCol w="1539782">
                  <a:extLst>
                    <a:ext uri="{9D8B030D-6E8A-4147-A177-3AD203B41FA5}">
                      <a16:colId xmlns:a16="http://schemas.microsoft.com/office/drawing/2014/main" val="4244173472"/>
                    </a:ext>
                  </a:extLst>
                </a:gridCol>
                <a:gridCol w="1539782">
                  <a:extLst>
                    <a:ext uri="{9D8B030D-6E8A-4147-A177-3AD203B41FA5}">
                      <a16:colId xmlns:a16="http://schemas.microsoft.com/office/drawing/2014/main" val="258607712"/>
                    </a:ext>
                  </a:extLst>
                </a:gridCol>
                <a:gridCol w="1539782">
                  <a:extLst>
                    <a:ext uri="{9D8B030D-6E8A-4147-A177-3AD203B41FA5}">
                      <a16:colId xmlns:a16="http://schemas.microsoft.com/office/drawing/2014/main" val="802366030"/>
                    </a:ext>
                  </a:extLst>
                </a:gridCol>
              </a:tblGrid>
              <a:tr h="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Time to Onset of AE, n (%)</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a:t>
                      </a:r>
                    </a:p>
                  </a:txBody>
                  <a:tcPr marL="121881" marR="121881"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lumOff val="35000"/>
                      </a:schemeClr>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Maximum Grade 3/4</a:t>
                      </a:r>
                    </a:p>
                  </a:txBody>
                  <a:tcPr marL="121881" marR="121881"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lumOff val="35000"/>
                      </a:schemeClr>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Leading to Death</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65000"/>
                        <a:lumOff val="35000"/>
                      </a:schemeClr>
                    </a:solidFill>
                  </a:tcPr>
                </a:tc>
                <a:tc hMerge="1">
                  <a:txBody>
                    <a:bodyPr/>
                    <a:lstStyle/>
                    <a:p>
                      <a:endParaRPr lang="en-US"/>
                    </a:p>
                  </a:txBody>
                  <a:tcPr/>
                </a:tc>
                <a:extLst>
                  <a:ext uri="{0D108BD9-81ED-4DB2-BD59-A6C34878D82A}">
                    <a16:rowId xmlns:a16="http://schemas.microsoft.com/office/drawing/2014/main" val="10000"/>
                  </a:ext>
                </a:extLst>
              </a:tr>
              <a:tr h="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Durva + CRT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219)</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Pbo + CRT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(n = 108)</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Durva + CRT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219)</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Pbo + CRT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(n = 108)</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Durva + CRT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219)</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Pbo + CRT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(n = 108)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2493054351"/>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 time</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216 (98.6)</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108 (100)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117 (53.4)</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64 (59.3)</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 (13.7)</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(10.2)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 to ≤4 mo</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216 (98.6)</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107 (99.1)</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125 (57.1)</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 (52.8)</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(6.8)</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(4.6)</a:t>
                      </a:r>
                    </a:p>
                  </a:txBody>
                  <a:tcPr marL="121881" marR="121881"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77527359"/>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&gt;4 to ≤16 mo</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142 (64.8)</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74 (68.5)</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 (15.5)</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(14.8)</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(2.3)</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10561488"/>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&gt;16 mo</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67 (30.6)</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(29.6)</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(7.3)</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(12.0)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(4.6)</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79880945"/>
                  </a:ext>
                </a:extLst>
              </a:tr>
            </a:tbl>
          </a:graphicData>
        </a:graphic>
      </p:graphicFrame>
      <p:sp>
        <p:nvSpPr>
          <p:cNvPr id="5" name="Text Box 11">
            <a:extLst>
              <a:ext uri="{FF2B5EF4-FFF2-40B4-BE49-F238E27FC236}">
                <a16:creationId xmlns:a16="http://schemas.microsoft.com/office/drawing/2014/main" id="{AE758B81-C042-A522-B65F-E7F53463E5F5}"/>
              </a:ext>
            </a:extLst>
          </p:cNvPr>
          <p:cNvSpPr txBox="1">
            <a:spLocks noChangeArrowheads="1"/>
          </p:cNvSpPr>
          <p:nvPr/>
        </p:nvSpPr>
        <p:spPr bwMode="auto">
          <a:xfrm>
            <a:off x="414339" y="6363968"/>
            <a:ext cx="801052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Bradley. ELCC 2024. Abstr LBA1. </a:t>
            </a:r>
          </a:p>
        </p:txBody>
      </p:sp>
      <p:graphicFrame>
        <p:nvGraphicFramePr>
          <p:cNvPr id="8" name="Group 32">
            <a:extLst>
              <a:ext uri="{FF2B5EF4-FFF2-40B4-BE49-F238E27FC236}">
                <a16:creationId xmlns:a16="http://schemas.microsoft.com/office/drawing/2014/main" id="{C85084B6-EBCA-4592-1F03-EC4AE1B3FCDE}"/>
              </a:ext>
            </a:extLst>
          </p:cNvPr>
          <p:cNvGraphicFramePr>
            <a:graphicFrameLocks noGrp="1"/>
          </p:cNvGraphicFramePr>
          <p:nvPr>
            <p:extLst>
              <p:ext uri="{D42A27DB-BD31-4B8C-83A1-F6EECF244321}">
                <p14:modId xmlns:p14="http://schemas.microsoft.com/office/powerpoint/2010/main" val="905935886"/>
              </p:ext>
            </p:extLst>
          </p:nvPr>
        </p:nvGraphicFramePr>
        <p:xfrm>
          <a:off x="6085462" y="3866982"/>
          <a:ext cx="5376672" cy="2164160"/>
        </p:xfrm>
        <a:graphic>
          <a:graphicData uri="http://schemas.openxmlformats.org/drawingml/2006/table">
            <a:tbl>
              <a:tblPr/>
              <a:tblGrid>
                <a:gridCol w="2304288">
                  <a:extLst>
                    <a:ext uri="{9D8B030D-6E8A-4147-A177-3AD203B41FA5}">
                      <a16:colId xmlns:a16="http://schemas.microsoft.com/office/drawing/2014/main" val="20000"/>
                    </a:ext>
                  </a:extLst>
                </a:gridCol>
                <a:gridCol w="1536192">
                  <a:extLst>
                    <a:ext uri="{9D8B030D-6E8A-4147-A177-3AD203B41FA5}">
                      <a16:colId xmlns:a16="http://schemas.microsoft.com/office/drawing/2014/main" val="258607712"/>
                    </a:ext>
                  </a:extLst>
                </a:gridCol>
                <a:gridCol w="1536192">
                  <a:extLst>
                    <a:ext uri="{9D8B030D-6E8A-4147-A177-3AD203B41FA5}">
                      <a16:colId xmlns:a16="http://schemas.microsoft.com/office/drawing/2014/main" val="802366030"/>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Type of Fatal AEs With Onset of 0 to ≤4 Mo,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lumMod val="65000"/>
                        <a:lumOff val="3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Durva + CRT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Pbo + CRT </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(n = 108)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493054351"/>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Infections/infestations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Cardiac disorders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77527359"/>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Respiratory, thoracic, and mediastinal disorders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(2.8)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10561488"/>
                  </a:ext>
                </a:extLst>
              </a:tr>
              <a:tr h="0">
                <a:tc>
                  <a:txBody>
                    <a:bodyPr/>
                    <a:lstStyle/>
                    <a:p>
                      <a:pPr marL="0" marR="0" lvl="0" indent="0" algn="l" defTabSz="914400" rtl="0" eaLnBrk="1" fontAlgn="base" latinLnBrk="0" hangingPunct="1">
                        <a:lnSpc>
                          <a:spcPct val="100000"/>
                        </a:lnSpc>
                        <a:spcBef>
                          <a:spcPct val="0"/>
                        </a:spcBef>
                        <a:spcAft>
                          <a:spcPts val="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Injury, poisoning, and procedural complications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(0.9)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79880945"/>
                  </a:ext>
                </a:extLst>
              </a:tr>
            </a:tbl>
          </a:graphicData>
        </a:graphic>
      </p:graphicFrame>
      <p:sp>
        <p:nvSpPr>
          <p:cNvPr id="11" name="Rectangle 10">
            <a:extLst>
              <a:ext uri="{FF2B5EF4-FFF2-40B4-BE49-F238E27FC236}">
                <a16:creationId xmlns:a16="http://schemas.microsoft.com/office/drawing/2014/main" id="{C9B99628-ED08-843D-7DF1-79213729A4F2}"/>
              </a:ext>
            </a:extLst>
          </p:cNvPr>
          <p:cNvSpPr/>
          <p:nvPr/>
        </p:nvSpPr>
        <p:spPr bwMode="auto">
          <a:xfrm>
            <a:off x="5317366" y="2751351"/>
            <a:ext cx="6144768" cy="246888"/>
          </a:xfrm>
          <a:prstGeom prst="rect">
            <a:avLst/>
          </a:prstGeom>
          <a:noFill/>
          <a:ln w="28575">
            <a:solidFill>
              <a:srgbClr val="FF0000"/>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Tree>
    <p:extLst>
      <p:ext uri="{BB962C8B-B14F-4D97-AF65-F5344CB8AC3E}">
        <p14:creationId xmlns:p14="http://schemas.microsoft.com/office/powerpoint/2010/main" val="1748051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C14CB-068C-972F-7BFB-A3BF5789FCFA}"/>
              </a:ext>
            </a:extLst>
          </p:cNvPr>
          <p:cNvSpPr>
            <a:spLocks noGrp="1"/>
          </p:cNvSpPr>
          <p:nvPr>
            <p:ph type="title"/>
          </p:nvPr>
        </p:nvSpPr>
        <p:spPr/>
        <p:txBody>
          <a:bodyPr/>
          <a:lstStyle/>
          <a:p>
            <a:r>
              <a:rPr lang="en-US" dirty="0"/>
              <a:t>PACIFIC-2: Investigators’ Conclusions</a:t>
            </a:r>
          </a:p>
        </p:txBody>
      </p:sp>
      <p:sp>
        <p:nvSpPr>
          <p:cNvPr id="3" name="Content Placeholder 2">
            <a:extLst>
              <a:ext uri="{FF2B5EF4-FFF2-40B4-BE49-F238E27FC236}">
                <a16:creationId xmlns:a16="http://schemas.microsoft.com/office/drawing/2014/main" id="{D5D389EB-E37B-02E7-97C5-AEFA5F29C0F3}"/>
              </a:ext>
            </a:extLst>
          </p:cNvPr>
          <p:cNvSpPr>
            <a:spLocks noGrp="1"/>
          </p:cNvSpPr>
          <p:nvPr>
            <p:ph idx="1"/>
          </p:nvPr>
        </p:nvSpPr>
        <p:spPr/>
        <p:txBody>
          <a:bodyPr/>
          <a:lstStyle/>
          <a:p>
            <a:r>
              <a:rPr lang="en-US" sz="2600" dirty="0"/>
              <a:t>In this final analysis of the phase III PACIFIC-2 trial, concurrent durvalumab + CRT followed by consolidation durvalumab did not significantly improve PFS or OS in patients with unresectable stage III NSCLC </a:t>
            </a:r>
          </a:p>
          <a:p>
            <a:r>
              <a:rPr lang="en-US" sz="2600" dirty="0"/>
              <a:t>Durvalumab arm experienced more AEs leading to death or d/c within the initial 4 mo of treatment</a:t>
            </a:r>
          </a:p>
          <a:p>
            <a:r>
              <a:rPr lang="en-US" sz="2600" dirty="0"/>
              <a:t>AEs were consistent with established safety profiles</a:t>
            </a:r>
          </a:p>
          <a:p>
            <a:pPr lvl="1"/>
            <a:r>
              <a:rPr lang="en-US" sz="2400" dirty="0"/>
              <a:t>Incidence and severity of pneumonitis/radiation pneumonitis were similar between arms</a:t>
            </a:r>
          </a:p>
          <a:p>
            <a:r>
              <a:rPr lang="en-US" sz="2600" dirty="0"/>
              <a:t>Investigators concluded that the PACIFIC regimen of concurrent CRT followed by consolidation durvalumab should remain SoC for patients with unresectable stage III NSCLC</a:t>
            </a:r>
          </a:p>
        </p:txBody>
      </p:sp>
    </p:spTree>
    <p:extLst>
      <p:ext uri="{BB962C8B-B14F-4D97-AF65-F5344CB8AC3E}">
        <p14:creationId xmlns:p14="http://schemas.microsoft.com/office/powerpoint/2010/main" val="3022124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dirty="0">
              <a:solidFill>
                <a:srgbClr val="00823B"/>
              </a:solidFill>
            </a:endParaRPr>
          </a:p>
          <a:p>
            <a:pPr marL="0" indent="0">
              <a:buNone/>
            </a:pPr>
            <a:r>
              <a:rPr lang="en-US" sz="2400" b="1" u="sng" dirty="0">
                <a:solidFill>
                  <a:srgbClr val="E1471D"/>
                </a:solidFill>
                <a:hlinkClick r:id="rId4"/>
              </a:rPr>
              <a:t>clinicaloptions.com/ELCCPrague2024Program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ELCC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CME-certified text module </a:t>
            </a:r>
            <a:r>
              <a:rPr lang="en-US" sz="2200" b="0" dirty="0"/>
              <a:t>and </a:t>
            </a:r>
            <a:r>
              <a:rPr lang="en-US" sz="2200" dirty="0">
                <a:solidFill>
                  <a:srgbClr val="E1471D"/>
                </a:solidFill>
              </a:rPr>
              <a:t>ClinicalThought commentary </a:t>
            </a:r>
            <a:r>
              <a:rPr lang="en-US" sz="2200" b="0" dirty="0"/>
              <a:t>featuring expert faculty insights on clinical implications of the key studies</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e6220211-95fd-4cdd-8a8d-bd8a673b303b">
      <Terms xmlns="http://schemas.microsoft.com/office/infopath/2007/PartnerControls"/>
    </lcf76f155ced4ddcb4097134ff3c332f>
    <TaxCatchAll xmlns="22fd6914-46d4-4c7e-bbad-46e82841b69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187DEEC625BAC46B141A0742EFF1464" ma:contentTypeVersion="14" ma:contentTypeDescription="Create a new document." ma:contentTypeScope="" ma:versionID="03852552aedf874c45e48da2dd7bb2f4">
  <xsd:schema xmlns:xsd="http://www.w3.org/2001/XMLSchema" xmlns:xs="http://www.w3.org/2001/XMLSchema" xmlns:p="http://schemas.microsoft.com/office/2006/metadata/properties" xmlns:ns2="e6220211-95fd-4cdd-8a8d-bd8a673b303b" xmlns:ns3="22fd6914-46d4-4c7e-bbad-46e82841b69d" targetNamespace="http://schemas.microsoft.com/office/2006/metadata/properties" ma:root="true" ma:fieldsID="b6b8477a0b4f431d7aa167f53aeaa259" ns2:_="" ns3:_="">
    <xsd:import namespace="e6220211-95fd-4cdd-8a8d-bd8a673b303b"/>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6220211-95fd-4cdd-8a8d-bd8a673b30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LongProperties xmlns="http://schemas.microsoft.com/office/2006/metadata/long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5BA55BC3-5A03-47C2-8EC3-D964C3B5E779}">
  <ds:schemaRefs>
    <ds:schemaRef ds:uri="http://schemas.microsoft.com/office/2006/metadata/properties"/>
    <ds:schemaRef ds:uri="http://schemas.microsoft.com/office/infopath/2007/PartnerControls"/>
    <ds:schemaRef ds:uri="http://schemas.microsoft.com/office/2006/documentManagement/types"/>
    <ds:schemaRef ds:uri="22fd6914-46d4-4c7e-bbad-46e82841b69d"/>
    <ds:schemaRef ds:uri="http://purl.org/dc/elements/1.1/"/>
    <ds:schemaRef ds:uri="http://schemas.openxmlformats.org/package/2006/metadata/core-properties"/>
    <ds:schemaRef ds:uri="e6220211-95fd-4cdd-8a8d-bd8a673b303b"/>
    <ds:schemaRef ds:uri="http://www.w3.org/XML/1998/namespace"/>
    <ds:schemaRef ds:uri="http://purl.org/dc/dcmitype/"/>
    <ds:schemaRef ds:uri="http://purl.org/dc/terms/"/>
  </ds:schemaRefs>
</ds:datastoreItem>
</file>

<file path=customXml/itemProps3.xml><?xml version="1.0" encoding="utf-8"?>
<ds:datastoreItem xmlns:ds="http://schemas.openxmlformats.org/officeDocument/2006/customXml" ds:itemID="{FAF0D473-DEB6-45AC-812B-ADB663242B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6220211-95fd-4cdd-8a8d-bd8a673b303b"/>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809</TotalTime>
  <Words>2826</Words>
  <Application>Microsoft Office PowerPoint</Application>
  <PresentationFormat>Widescreen</PresentationFormat>
  <Paragraphs>483</Paragraphs>
  <Slides>12</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Segoe UI Symbol</vt:lpstr>
      <vt:lpstr>Times</vt:lpstr>
      <vt:lpstr>Wingdings</vt:lpstr>
      <vt:lpstr>2022_CCO_Template</vt:lpstr>
      <vt:lpstr>PACIFIC-2: Final Analysis of Concurrent Durvalumab + CRT Followed by Consolidation Durvalumab for Unresectable Stage III NSCLC</vt:lpstr>
      <vt:lpstr>About These Slides</vt:lpstr>
      <vt:lpstr>PACIFIC-2: Background</vt:lpstr>
      <vt:lpstr>PACIFIC-2: Study Design</vt:lpstr>
      <vt:lpstr>PACIFIC-2: Baseline Characteristics</vt:lpstr>
      <vt:lpstr>PACIFIC-2: Patient Disposition</vt:lpstr>
      <vt:lpstr>PACIFIC-2: PFS by BICR (Primary Endpoint)</vt:lpstr>
      <vt:lpstr>PACIFIC-2: OS and ORR</vt:lpstr>
      <vt:lpstr>PACIFIC-2: Safety</vt:lpstr>
      <vt:lpstr>PACIFIC-2: Time to Onset of AEs and Type of Fatal AEs</vt:lpstr>
      <vt:lpstr>PACIFIC-2: Investigators’ Conclusions</vt:lpstr>
      <vt:lpstr>Go Online for More CCO  Coverage of ELCC 2024!</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PACIFIC-2: Final Analysis of Concurrent Durvalumab + CRT Followed by Consolidation Durvalumab for Unresectable Stage III NSCLC</dc:title>
  <dc:creator>Preferred User</dc:creator>
  <cp:lastModifiedBy>Natalia Kolenko</cp:lastModifiedBy>
  <cp:revision>5</cp:revision>
  <cp:lastPrinted>2016-09-26T20:21:49Z</cp:lastPrinted>
  <dcterms:created xsi:type="dcterms:W3CDTF">2005-05-27T15:08:01Z</dcterms:created>
  <dcterms:modified xsi:type="dcterms:W3CDTF">2024-04-29T19:27:14Z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f6b19e28-ce23-4e45-8ab9-80e12fd2421e</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0x0101005187DEEC625BAC46B141A0742EFF1464</vt:lpwstr>
  </property>
  <property fmtid="{D5CDD505-2E9C-101B-9397-08002B2CF9AE}" pid="9" name="MediaServiceImageTags">
    <vt:lpwstr/>
  </property>
</Properties>
</file>