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Lst>
  <p:notesMasterIdLst>
    <p:notesMasterId r:id="rId20"/>
  </p:notesMasterIdLst>
  <p:sldIdLst>
    <p:sldId id="552" r:id="rId7"/>
    <p:sldId id="308" r:id="rId8"/>
    <p:sldId id="531" r:id="rId9"/>
    <p:sldId id="263" r:id="rId10"/>
    <p:sldId id="545" r:id="rId11"/>
    <p:sldId id="1671" r:id="rId12"/>
    <p:sldId id="1670" r:id="rId13"/>
    <p:sldId id="1666" r:id="rId14"/>
    <p:sldId id="1667" r:id="rId15"/>
    <p:sldId id="1668" r:id="rId16"/>
    <p:sldId id="1672" r:id="rId17"/>
    <p:sldId id="1664" r:id="rId18"/>
    <p:sldId id="31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8" clrIdx="0"/>
  <p:cmAuthor id="2" name=" " initials="MAC" lastIdx="11" clrIdx="1"/>
  <p:cmAuthor id="3" name="Andrew Bowser" initials="AB" lastIdx="1" clrIdx="2"/>
  <p:cmAuthor id="4" name="Melanie Couton" initials="MAC" lastIdx="1" clrIdx="3"/>
  <p:cmAuthor id="5" name="LT Fowler" initials="LF" lastIdx="10"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Bing-E Xu" initials="BEX" lastIdx="21" clrIdx="7">
    <p:extLst>
      <p:ext uri="{19B8F6BF-5375-455C-9EA6-DF929625EA0E}">
        <p15:presenceInfo xmlns:p15="http://schemas.microsoft.com/office/powerpoint/2012/main" userId="87a7fe42d5b00958" providerId="Windows Live"/>
      </p:ext>
    </p:extLst>
  </p:cmAuthor>
  <p:cmAuthor id="9" name="jolin@clinicaloptions.com" initials="j" lastIdx="2" clrIdx="8">
    <p:extLst>
      <p:ext uri="{19B8F6BF-5375-455C-9EA6-DF929625EA0E}">
        <p15:presenceInfo xmlns:p15="http://schemas.microsoft.com/office/powerpoint/2012/main" userId="jolin@clinicaloptions.com" providerId="None"/>
      </p:ext>
    </p:extLst>
  </p:cmAuthor>
  <p:cmAuthor id="10" name="Kemi Obajimi" initials="KO" lastIdx="19" clrIdx="9">
    <p:extLst>
      <p:ext uri="{19B8F6BF-5375-455C-9EA6-DF929625EA0E}">
        <p15:presenceInfo xmlns:p15="http://schemas.microsoft.com/office/powerpoint/2012/main" userId="S::kobajimi@clinicaloptions.com::81894e25-3cbc-45b7-be28-dda6fb8d19a9" providerId="AD"/>
      </p:ext>
    </p:extLst>
  </p:cmAuthor>
  <p:cmAuthor id="11" name="CLINICALOPTIONS\tquill" initials="C" lastIdx="3" clrIdx="10">
    <p:extLst>
      <p:ext uri="{19B8F6BF-5375-455C-9EA6-DF929625EA0E}">
        <p15:presenceInfo xmlns:p15="http://schemas.microsoft.com/office/powerpoint/2012/main" userId="CLINICALOPTIONS\tquill" providerId="None"/>
      </p:ext>
    </p:extLst>
  </p:cmAuthor>
  <p:cmAuthor id="12" name="aboecler@clinicaloptions.com" initials="a" lastIdx="3" clrIdx="11">
    <p:extLst>
      <p:ext uri="{19B8F6BF-5375-455C-9EA6-DF929625EA0E}">
        <p15:presenceInfo xmlns:p15="http://schemas.microsoft.com/office/powerpoint/2012/main" userId="aboecler@clinicaloptions.com" providerId="None"/>
      </p:ext>
    </p:extLst>
  </p:cmAuthor>
  <p:cmAuthor id="13" name="LT Fowler" initials="LF [2]" lastIdx="13" clrIdx="12">
    <p:extLst>
      <p:ext uri="{19B8F6BF-5375-455C-9EA6-DF929625EA0E}">
        <p15:presenceInfo xmlns:p15="http://schemas.microsoft.com/office/powerpoint/2012/main" userId="S::lt@ltfowler.design::149bf7a0-b034-4478-a6c0-1b1c00ee4e11" providerId="AD"/>
      </p:ext>
    </p:extLst>
  </p:cmAuthor>
  <p:cmAuthor id="14" name="CLINICALOPTIONS\mbecker" initials="C" lastIdx="6" clrIdx="13">
    <p:extLst>
      <p:ext uri="{19B8F6BF-5375-455C-9EA6-DF929625EA0E}">
        <p15:presenceInfo xmlns:p15="http://schemas.microsoft.com/office/powerpoint/2012/main" userId="CLINICALOPTIONS\mbec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97" autoAdjust="0"/>
    <p:restoredTop sz="81221" autoAdjust="0"/>
  </p:normalViewPr>
  <p:slideViewPr>
    <p:cSldViewPr snapToGrid="0">
      <p:cViewPr varScale="1">
        <p:scale>
          <a:sx n="54" d="100"/>
          <a:sy n="54" d="100"/>
        </p:scale>
        <p:origin x="968"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281165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Dab, dabrafenib; TRAM, trametinib; IO, immuno-oncology; Nivo, nivolumab; pCR, pathologic complete response; pPR, pathologic partial response; pNR, pathologic near response; PS, performance status; RECIST, Response Evaluation Criteria in Solid Tumors; RT, radiation therapy; TLND, therapeutic lymph node dissection;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63094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PS, performance status;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63040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ILND, index lymph node dissection; </a:t>
            </a:r>
            <a:r>
              <a:rPr lang="en-US" i="1" dirty="0" err="1"/>
              <a:t>pRR</a:t>
            </a:r>
            <a:r>
              <a:rPr lang="en-US" i="1" dirty="0"/>
              <a:t>, pathologic response rate; MPR, major pathologic response; </a:t>
            </a:r>
            <a:r>
              <a:rPr lang="en-US" i="1" dirty="0" err="1"/>
              <a:t>pCR</a:t>
            </a:r>
            <a:r>
              <a:rPr lang="en-US" i="1" dirty="0"/>
              <a:t>, pathologic complete response; </a:t>
            </a:r>
            <a:r>
              <a:rPr lang="en-US" i="1" dirty="0" err="1"/>
              <a:t>pPR</a:t>
            </a:r>
            <a:r>
              <a:rPr lang="en-US" i="1" dirty="0"/>
              <a:t>, pathologic partial response; </a:t>
            </a:r>
            <a:r>
              <a:rPr lang="en-US" i="1" dirty="0" err="1"/>
              <a:t>pNR</a:t>
            </a:r>
            <a:r>
              <a:rPr lang="en-US" i="1" dirty="0"/>
              <a:t>, pathologic near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1761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Calibri" panose="020F0502020204030204" pitchFamily="34" charset="0"/>
                <a:cs typeface="Calibri" panose="020F0502020204030204" pitchFamily="34" charset="0"/>
              </a:rPr>
              <a:t>AE, adverse event; ALT, alanine aminotransferase; AST, aspartate aminotransferase; GGT, </a:t>
            </a:r>
            <a:r>
              <a:rPr lang="en-US" b="0" i="1" dirty="0">
                <a:solidFill>
                  <a:srgbClr val="333333"/>
                </a:solidFill>
                <a:effectLst/>
                <a:latin typeface="Calibri" panose="020F0502020204030204" pitchFamily="34" charset="0"/>
                <a:cs typeface="Calibri" panose="020F0502020204030204" pitchFamily="34" charset="0"/>
              </a:rPr>
              <a:t>gamma-glutamyl transferase.</a:t>
            </a:r>
            <a:endParaRPr lang="en-US" i="1"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67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ILN, index lymph node; TLND, therapeutic lymph node dissection.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86058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TLND, therapeutic lymph node dissection.</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6785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RFS, relapse-free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85580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BL, baseline; DMFS, distant metastasis-free survival; MPR, major pathologic response; pNR, pathologic near response; pPR, pathologic partial response; RFS, relapse-free survival; TLND, therapeutic lymph node dissection..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56177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MPR, major pathologic response; pNR, pathologic near response; pPR, pathologic partial response; QoL, quality of life; RFS, relapse-free survival; RT, radiation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46111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01D687A0-C348-D100-CCAF-80C82D50C723}"/>
              </a:ext>
            </a:extLst>
          </p:cNvPr>
          <p:cNvGrpSpPr/>
          <p:nvPr userDrawn="1"/>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57F81112-A12D-1376-4894-529EB77FC4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A4FD8D2A-7CF5-3A60-CC00-8B13C5C10A7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760528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6F9DC995-19F5-3A6A-CCA8-B0E773EA301F}"/>
              </a:ext>
            </a:extLst>
          </p:cNvPr>
          <p:cNvGrpSpPr/>
          <p:nvPr userDrawn="1"/>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1CB66140-2E19-6CDD-5BA6-E68C1AB6A3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C4729817-52B3-C2F2-CBC6-60C9BCCAFB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418709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DF07BFF1-04EF-1806-B4DB-89DA3E43F996}"/>
              </a:ext>
            </a:extLst>
          </p:cNvPr>
          <p:cNvGrpSpPr/>
          <p:nvPr userDrawn="1"/>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15DEF419-63D9-F748-C268-011B86073D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AB11F6C8-6B6B-E149-2C57-3CB66FD25FF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07060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9DE065B4-9430-7DE1-E614-7560867A0DB0}"/>
              </a:ext>
            </a:extLst>
          </p:cNvPr>
          <p:cNvGrpSpPr/>
          <p:nvPr userDrawn="1"/>
        </p:nvGrpSpPr>
        <p:grpSpPr>
          <a:xfrm>
            <a:off x="9392911" y="6207927"/>
            <a:ext cx="2488502" cy="454909"/>
            <a:chOff x="9392911" y="6207927"/>
            <a:chExt cx="2488502" cy="454909"/>
          </a:xfrm>
        </p:grpSpPr>
        <p:pic>
          <p:nvPicPr>
            <p:cNvPr id="4" name="Picture 3" descr="A picture containing text, ax, wheel&#10;&#10;Description automatically generated">
              <a:extLst>
                <a:ext uri="{FF2B5EF4-FFF2-40B4-BE49-F238E27FC236}">
                  <a16:creationId xmlns:a16="http://schemas.microsoft.com/office/drawing/2014/main" id="{8D8858E0-D0E1-2178-1C67-473BD3F92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 name="Rectangle 4">
              <a:extLst>
                <a:ext uri="{FF2B5EF4-FFF2-40B4-BE49-F238E27FC236}">
                  <a16:creationId xmlns:a16="http://schemas.microsoft.com/office/drawing/2014/main" id="{535C2506-79A4-B5CB-2697-04B66375BFF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400080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C01B881-8404-4FE6-EE09-746EADA6E18C}"/>
              </a:ext>
            </a:extLst>
          </p:cNvPr>
          <p:cNvGrpSpPr/>
          <p:nvPr userDrawn="1"/>
        </p:nvGrpSpPr>
        <p:grpSpPr>
          <a:xfrm>
            <a:off x="9392911" y="6207927"/>
            <a:ext cx="2488502" cy="454909"/>
            <a:chOff x="9392911" y="6207927"/>
            <a:chExt cx="2488502" cy="454909"/>
          </a:xfrm>
        </p:grpSpPr>
        <p:pic>
          <p:nvPicPr>
            <p:cNvPr id="3" name="Picture 2" descr="A picture containing text, ax, wheel&#10;&#10;Description automatically generated">
              <a:extLst>
                <a:ext uri="{FF2B5EF4-FFF2-40B4-BE49-F238E27FC236}">
                  <a16:creationId xmlns:a16="http://schemas.microsoft.com/office/drawing/2014/main" id="{7311E5C2-2D1E-C81B-D9FA-D0C973B805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 name="Rectangle 3">
              <a:extLst>
                <a:ext uri="{FF2B5EF4-FFF2-40B4-BE49-F238E27FC236}">
                  <a16:creationId xmlns:a16="http://schemas.microsoft.com/office/drawing/2014/main" id="{3BC3A99E-C496-8720-3F3C-5867DCFA07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474106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17085305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669DE197-CCC1-7C79-561A-F18C4135FC60}"/>
              </a:ext>
            </a:extLst>
          </p:cNvPr>
          <p:cNvGrpSpPr/>
          <p:nvPr userDrawn="1"/>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948A0C8E-50B7-EF88-52AD-9E29E5FC1C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4BA0AACC-954F-E941-1474-CBEFF0AB7C8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4254320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4740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0FF7AEF5-27B5-E0F2-25F1-09A2A6975E7B}"/>
              </a:ext>
            </a:extLst>
          </p:cNvPr>
          <p:cNvGrpSpPr/>
          <p:nvPr userDrawn="1"/>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A47678B6-0194-ED46-811E-7181D5D0B0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C8412307-3927-1071-F93B-E615AA7BA0B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996017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78DC34C2-F0BA-977E-BE6A-7773E6AF3A5E}"/>
              </a:ext>
            </a:extLst>
          </p:cNvPr>
          <p:cNvGrpSpPr/>
          <p:nvPr userDrawn="1"/>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19C00868-1A19-6E6B-388E-40838F939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E167CE34-D5DE-6321-054C-CF496EBA81E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626891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20435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29983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427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83"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091315451"/>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PRADO: Phase II Trial of Response-Directed Surgery and Adjuvant Therapy Following Neoadjuvant Ipilimumab and Nivolumab in Stage III Melanoma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5655"/>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Supported by educational grants from Bristol Myers Squibb and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PRADO: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pPr>
              <a:spcBef>
                <a:spcPts val="700"/>
              </a:spcBef>
            </a:pPr>
            <a:r>
              <a:rPr lang="en-US" sz="2000" dirty="0"/>
              <a:t>In stage III melanoma, neoadjuvant immune checkpoint inhibition has the potential to produce a more robust T-cell response</a:t>
            </a:r>
            <a:r>
              <a:rPr lang="en-US" sz="2000" baseline="30000" dirty="0"/>
              <a:t>1</a:t>
            </a:r>
          </a:p>
          <a:p>
            <a:pPr>
              <a:spcBef>
                <a:spcPts val="700"/>
              </a:spcBef>
            </a:pPr>
            <a:r>
              <a:rPr lang="en-US" sz="2000" dirty="0"/>
              <a:t>Neoadjuvant immune checkpoint inhibition induces high pathologic response rates that are associated with improved recurrence-free survival</a:t>
            </a:r>
            <a:r>
              <a:rPr lang="en-US" sz="2000" baseline="30000" dirty="0"/>
              <a:t>2 </a:t>
            </a:r>
          </a:p>
          <a:p>
            <a:pPr>
              <a:spcBef>
                <a:spcPts val="700"/>
              </a:spcBef>
            </a:pPr>
            <a:r>
              <a:rPr lang="en-US" sz="2000" dirty="0"/>
              <a:t>Pathologic response in the index lymph node after neoadjuvant immune checkpoint inhibition in stage III melanoma is suggested to be representative of response for the entire tumor bed</a:t>
            </a:r>
            <a:r>
              <a:rPr lang="en-US" sz="2000" baseline="30000" dirty="0"/>
              <a:t>3 </a:t>
            </a:r>
          </a:p>
          <a:p>
            <a:pPr>
              <a:spcBef>
                <a:spcPts val="700"/>
              </a:spcBef>
            </a:pPr>
            <a:r>
              <a:rPr lang="en-US" sz="2000" dirty="0"/>
              <a:t>The OpACIN-neo phase II trial was designed to identify an effective and safe dosing schedule for the combination of neoadjuvant ipilimumab and nivolumab in stage III melanoma</a:t>
            </a:r>
            <a:r>
              <a:rPr lang="en-US" sz="2000" baseline="30000" dirty="0"/>
              <a:t>4</a:t>
            </a:r>
            <a:r>
              <a:rPr lang="en-US" sz="2000" dirty="0"/>
              <a:t> </a:t>
            </a:r>
          </a:p>
          <a:p>
            <a:pPr>
              <a:spcBef>
                <a:spcPts val="700"/>
              </a:spcBef>
            </a:pPr>
            <a:r>
              <a:rPr lang="en-US" sz="2000" dirty="0"/>
              <a:t>PRADO, an extension cohort of the OpACIN-neo trial, aims to confirm the pathologic response rate and safety of neoadjuvant ipilimumab 1 mg/kg and nivolumab 3 mg/kg to assess response-driven subsequent therapy in stage III melanoma</a:t>
            </a:r>
            <a:r>
              <a:rPr lang="en-US" sz="2000" baseline="30000" dirty="0"/>
              <a:t>5,6</a:t>
            </a:r>
          </a:p>
          <a:p>
            <a:pPr lvl="1">
              <a:spcBef>
                <a:spcPts val="700"/>
              </a:spcBef>
            </a:pPr>
            <a:r>
              <a:rPr lang="en-US" sz="2000" dirty="0"/>
              <a:t>Current analysis reports the feasibility, efficacy and safety of utilizing pathologic response status following neoadjuvant ipilimumab + nivolumab in determining further personalization of therapy</a:t>
            </a:r>
            <a:r>
              <a:rPr lang="en-US" sz="2000" baseline="30000" dirty="0"/>
              <a:t>5</a:t>
            </a:r>
            <a:endParaRPr lang="en-US" sz="2000" dirty="0"/>
          </a:p>
        </p:txBody>
      </p:sp>
      <p:sp>
        <p:nvSpPr>
          <p:cNvPr id="4" name="Text Box 15">
            <a:extLst>
              <a:ext uri="{FF2B5EF4-FFF2-40B4-BE49-F238E27FC236}">
                <a16:creationId xmlns:a16="http://schemas.microsoft.com/office/drawing/2014/main" id="{352FA189-2364-47FA-AD8B-C41F2C4A16EF}"/>
              </a:ext>
            </a:extLst>
          </p:cNvPr>
          <p:cNvSpPr txBox="1">
            <a:spLocks noChangeArrowheads="1"/>
          </p:cNvSpPr>
          <p:nvPr/>
        </p:nvSpPr>
        <p:spPr bwMode="auto">
          <a:xfrm>
            <a:off x="450613" y="6176324"/>
            <a:ext cx="881951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Witt. Ther Adv Med Oncol. 2022;[Epub].</a:t>
            </a:r>
            <a:r>
              <a:rPr lang="en-US" altLang="en-US" sz="1200" b="0" spc="-10" dirty="0">
                <a:solidFill>
                  <a:schemeClr val="bg2"/>
                </a:solidFill>
                <a:latin typeface="Calibri" panose="020F0502020204030204" pitchFamily="34" charset="0"/>
                <a:cs typeface="+mn-cs"/>
              </a:rPr>
              <a:t> </a:t>
            </a:r>
            <a:r>
              <a:rPr lang="en-US" altLang="en-US" sz="1200" b="0" spc="-10" dirty="0">
                <a:solidFill>
                  <a:schemeClr val="bg2"/>
                </a:solidFill>
                <a:latin typeface="Calibri" panose="020F0502020204030204" pitchFamily="34" charset="0"/>
              </a:rPr>
              <a:t>2</a:t>
            </a:r>
            <a:r>
              <a:rPr lang="en-US" altLang="en-US" sz="1200" b="0" spc="-10" dirty="0">
                <a:solidFill>
                  <a:schemeClr val="bg2"/>
                </a:solidFill>
                <a:latin typeface="Calibri" panose="020F0502020204030204" pitchFamily="34" charset="0"/>
                <a:cs typeface="+mn-cs"/>
              </a:rPr>
              <a:t>. Menzies. Nat Med. 2021;27:301. 3. Reijers. JAMA Surg.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2022;157:335. </a:t>
            </a:r>
            <a:r>
              <a:rPr lang="en-US" altLang="en-US" sz="1200" b="0" spc="-10" dirty="0">
                <a:solidFill>
                  <a:schemeClr val="bg2"/>
                </a:solidFill>
                <a:latin typeface="Calibri" panose="020F0502020204030204" pitchFamily="34" charset="0"/>
              </a:rPr>
              <a:t>4</a:t>
            </a:r>
            <a:r>
              <a:rPr lang="en-US" altLang="en-US" sz="1200" b="0" spc="-10" dirty="0">
                <a:solidFill>
                  <a:schemeClr val="bg2"/>
                </a:solidFill>
                <a:latin typeface="Calibri" panose="020F0502020204030204" pitchFamily="34" charset="0"/>
                <a:cs typeface="+mn-cs"/>
              </a:rPr>
              <a:t>. Rozeman. Lancet Oncology. 2019:20;948. 5. Blank. ASCO 2022. Abstr 9501. 6. NCT02977052.</a:t>
            </a:r>
          </a:p>
        </p:txBody>
      </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PRADO: Study Design</a:t>
            </a:r>
            <a:endParaRPr lang="en-US" altLang="en-US" dirty="0"/>
          </a:p>
        </p:txBody>
      </p:sp>
      <p:sp>
        <p:nvSpPr>
          <p:cNvPr id="4" name="Content Placeholder 3">
            <a:extLst>
              <a:ext uri="{FF2B5EF4-FFF2-40B4-BE49-F238E27FC236}">
                <a16:creationId xmlns:a16="http://schemas.microsoft.com/office/drawing/2014/main" id="{797991DD-29FB-4C5E-A8FE-3F2EF2922676}"/>
              </a:ext>
            </a:extLst>
          </p:cNvPr>
          <p:cNvSpPr>
            <a:spLocks noGrp="1"/>
          </p:cNvSpPr>
          <p:nvPr>
            <p:ph idx="1"/>
          </p:nvPr>
        </p:nvSpPr>
        <p:spPr>
          <a:xfrm>
            <a:off x="604675" y="1360647"/>
            <a:ext cx="10877529" cy="4650686"/>
          </a:xfrm>
        </p:spPr>
        <p:txBody>
          <a:bodyPr/>
          <a:lstStyle/>
          <a:p>
            <a:r>
              <a:rPr lang="en-US" sz="2200" b="0" kern="0" dirty="0"/>
              <a:t>Extension cohort of the phase II OpACIN-neo study</a:t>
            </a:r>
          </a:p>
          <a:p>
            <a:endParaRPr lang="en-US" sz="2400" b="0" kern="0" dirty="0"/>
          </a:p>
          <a:p>
            <a:endParaRPr lang="en-US" sz="2400" b="0" kern="0" dirty="0"/>
          </a:p>
          <a:p>
            <a:endParaRPr lang="en-US" sz="2400" b="0" kern="0" dirty="0"/>
          </a:p>
          <a:p>
            <a:pPr marL="0" indent="0">
              <a:buNone/>
            </a:pPr>
            <a:endParaRPr lang="en-US" b="0" kern="0" dirty="0"/>
          </a:p>
          <a:p>
            <a:pPr marL="0" indent="0">
              <a:spcAft>
                <a:spcPts val="0"/>
              </a:spcAft>
              <a:buNone/>
            </a:pPr>
            <a:endParaRPr lang="en-US" sz="2200" kern="0" dirty="0"/>
          </a:p>
          <a:p>
            <a:pPr marL="0" indent="0">
              <a:spcAft>
                <a:spcPts val="0"/>
              </a:spcAft>
              <a:buNone/>
            </a:pPr>
            <a:endParaRPr lang="en-US" sz="2200" dirty="0"/>
          </a:p>
          <a:p>
            <a:pPr marL="0" indent="0">
              <a:spcAft>
                <a:spcPts val="0"/>
              </a:spcAft>
              <a:buNone/>
            </a:pPr>
            <a:endParaRPr lang="en-US" sz="2200" dirty="0"/>
          </a:p>
          <a:p>
            <a:pPr>
              <a:spcAft>
                <a:spcPts val="0"/>
              </a:spcAft>
            </a:pPr>
            <a:endParaRPr lang="en-US" sz="2200" kern="0" dirty="0"/>
          </a:p>
          <a:p>
            <a:pPr>
              <a:spcAft>
                <a:spcPts val="0"/>
              </a:spcAft>
            </a:pPr>
            <a:r>
              <a:rPr lang="en-US" sz="2200" b="1" kern="0" dirty="0"/>
              <a:t>Primary endpoints: </a:t>
            </a:r>
            <a:r>
              <a:rPr lang="en-US" sz="2200" b="0" kern="0" dirty="0"/>
              <a:t>pathologic response rate in the index lymph node and RFS at 2 yr</a:t>
            </a:r>
          </a:p>
        </p:txBody>
      </p:sp>
      <p:sp>
        <p:nvSpPr>
          <p:cNvPr id="24" name="Text Box 15">
            <a:extLst>
              <a:ext uri="{FF2B5EF4-FFF2-40B4-BE49-F238E27FC236}">
                <a16:creationId xmlns:a16="http://schemas.microsoft.com/office/drawing/2014/main" id="{BEB4AE8E-D54D-0841-95AF-9C51463E2436}"/>
              </a:ext>
            </a:extLst>
          </p:cNvPr>
          <p:cNvSpPr txBox="1">
            <a:spLocks noChangeArrowheads="1"/>
          </p:cNvSpPr>
          <p:nvPr/>
        </p:nvSpPr>
        <p:spPr bwMode="auto">
          <a:xfrm>
            <a:off x="432415" y="63713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Blank. ASCO 2022. Abstr 9501. </a:t>
            </a:r>
            <a:endParaRPr lang="en-US" altLang="en-US" sz="1200" b="0" dirty="0">
              <a:solidFill>
                <a:schemeClr val="bg2"/>
              </a:solidFill>
              <a:latin typeface="Calibri" panose="020F0502020204030204" pitchFamily="34" charset="0"/>
            </a:endParaRP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368246" y="1863354"/>
            <a:ext cx="167016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aged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≥18 yr with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stage IIIB/C de novo or recurrent melanoma; measurable disease by RECIST 1.1; WHO PS 0/1; no prior IO or RT</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a:t>
            </a:r>
            <a:r>
              <a:rPr lang="en-GB" altLang="en-US" sz="1600" dirty="0">
                <a:solidFill>
                  <a:schemeClr val="bg1"/>
                </a:solidFill>
                <a:latin typeface="Calibri" panose="020F0502020204030204" pitchFamily="34" charset="0"/>
              </a:rPr>
              <a:t>9</a:t>
            </a:r>
            <a:r>
              <a:rPr lang="en-GB" altLang="en-US" sz="1600" b="0" dirty="0">
                <a:solidFill>
                  <a:schemeClr val="bg1"/>
                </a:solidFill>
                <a:latin typeface="Calibri" panose="020F0502020204030204" pitchFamily="34" charset="0"/>
              </a:rPr>
              <a:t>9)</a:t>
            </a:r>
            <a:endParaRPr lang="en-US" altLang="en-US" sz="1600" b="0" dirty="0">
              <a:solidFill>
                <a:schemeClr val="bg1"/>
              </a:solidFill>
              <a:latin typeface="Calibri" panose="020F0502020204030204" pitchFamily="34" charset="0"/>
            </a:endParaRPr>
          </a:p>
        </p:txBody>
      </p:sp>
      <p:sp>
        <p:nvSpPr>
          <p:cNvPr id="20494" name="Line 33">
            <a:extLst>
              <a:ext uri="{FF2B5EF4-FFF2-40B4-BE49-F238E27FC236}">
                <a16:creationId xmlns:a16="http://schemas.microsoft.com/office/drawing/2014/main" id="{5C9F2226-A200-4132-9525-3EE0F543DF4E}"/>
              </a:ext>
            </a:extLst>
          </p:cNvPr>
          <p:cNvSpPr>
            <a:spLocks noChangeShapeType="1"/>
          </p:cNvSpPr>
          <p:nvPr/>
        </p:nvSpPr>
        <p:spPr bwMode="auto">
          <a:xfrm>
            <a:off x="1800770" y="303857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2237429" y="2544675"/>
            <a:ext cx="1326828" cy="1003307"/>
          </a:xfrm>
          <a:prstGeom prst="rect">
            <a:avLst/>
          </a:prstGeom>
          <a:solidFill>
            <a:schemeClr val="bg2"/>
          </a:solidFill>
          <a:ln w="9525">
            <a:noFill/>
            <a:miter lim="800000"/>
            <a:headEnd/>
            <a:tailEnd/>
          </a:ln>
        </p:spPr>
        <p:txBody>
          <a:bodyPr wrap="none" anchor="ctr" anchorCtr="1"/>
          <a:lstStyle/>
          <a:p>
            <a:pPr algn="ctr">
              <a:defRPr/>
            </a:pPr>
            <a:r>
              <a:rPr lang="en-US" sz="1600" b="1" dirty="0">
                <a:latin typeface="Calibri" panose="020F0502020204030204" pitchFamily="34" charset="0"/>
                <a:cs typeface="Arial" charset="0"/>
              </a:rPr>
              <a:t>Ipilimumab*</a:t>
            </a:r>
          </a:p>
          <a:p>
            <a:pPr algn="ctr">
              <a:defRPr/>
            </a:pPr>
            <a:r>
              <a:rPr lang="en-US" sz="1600" dirty="0">
                <a:latin typeface="Calibri" panose="020F0502020204030204" pitchFamily="34" charset="0"/>
                <a:cs typeface="Arial" charset="0"/>
              </a:rPr>
              <a:t>+ </a:t>
            </a:r>
          </a:p>
          <a:p>
            <a:pPr algn="ctr">
              <a:defRPr/>
            </a:pPr>
            <a:r>
              <a:rPr lang="en-US" sz="1600" b="1" dirty="0">
                <a:latin typeface="Calibri" panose="020F0502020204030204" pitchFamily="34" charset="0"/>
                <a:cs typeface="Arial" charset="0"/>
              </a:rPr>
              <a:t>Nivolumab</a:t>
            </a:r>
            <a:r>
              <a:rPr lang="en-US" sz="1600" b="0" baseline="30000" dirty="0">
                <a:latin typeface="Calibri" panose="020F0502020204030204" pitchFamily="34" charset="0"/>
              </a:rPr>
              <a:t>†</a:t>
            </a:r>
            <a:r>
              <a:rPr lang="en-US" sz="1600" dirty="0">
                <a:latin typeface="Calibri" panose="020F0502020204030204" pitchFamily="34" charset="0"/>
                <a:cs typeface="Arial" charset="0"/>
              </a:rPr>
              <a:t> </a:t>
            </a:r>
          </a:p>
          <a:p>
            <a:pPr algn="ctr">
              <a:defRPr/>
            </a:pPr>
            <a:r>
              <a:rPr lang="en-US" sz="1600" b="0" dirty="0">
                <a:latin typeface="Calibri" panose="020F0502020204030204" pitchFamily="34" charset="0"/>
                <a:cs typeface="Arial" charset="0"/>
              </a:rPr>
              <a:t>2 cycles Q3W</a:t>
            </a:r>
          </a:p>
        </p:txBody>
      </p:sp>
      <p:sp>
        <p:nvSpPr>
          <p:cNvPr id="32" name="Line 33">
            <a:extLst>
              <a:ext uri="{FF2B5EF4-FFF2-40B4-BE49-F238E27FC236}">
                <a16:creationId xmlns:a16="http://schemas.microsoft.com/office/drawing/2014/main" id="{356DBBDA-F67F-594F-A93E-157FFFA1CE7C}"/>
              </a:ext>
            </a:extLst>
          </p:cNvPr>
          <p:cNvSpPr>
            <a:spLocks noChangeShapeType="1"/>
          </p:cNvSpPr>
          <p:nvPr/>
        </p:nvSpPr>
        <p:spPr bwMode="auto">
          <a:xfrm>
            <a:off x="3638558" y="3027970"/>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6" name="Rectangle 24">
            <a:extLst>
              <a:ext uri="{FF2B5EF4-FFF2-40B4-BE49-F238E27FC236}">
                <a16:creationId xmlns:a16="http://schemas.microsoft.com/office/drawing/2014/main" id="{361EF3AC-071E-38C7-B09D-6F6250257DC4}"/>
              </a:ext>
            </a:extLst>
          </p:cNvPr>
          <p:cNvSpPr>
            <a:spLocks noChangeArrowheads="1"/>
          </p:cNvSpPr>
          <p:nvPr/>
        </p:nvSpPr>
        <p:spPr bwMode="auto">
          <a:xfrm>
            <a:off x="4072859" y="2544675"/>
            <a:ext cx="880278" cy="1003307"/>
          </a:xfrm>
          <a:prstGeom prst="rect">
            <a:avLst/>
          </a:prstGeom>
          <a:solidFill>
            <a:schemeClr val="bg2"/>
          </a:solidFill>
          <a:ln w="9525">
            <a:noFill/>
            <a:miter lim="800000"/>
            <a:headEnd/>
            <a:tailEnd/>
          </a:ln>
        </p:spPr>
        <p:txBody>
          <a:bodyPr wrap="none" anchor="ctr" anchorCtr="1"/>
          <a:lstStyle/>
          <a:p>
            <a:pPr algn="ctr">
              <a:defRPr/>
            </a:pPr>
            <a:r>
              <a:rPr lang="en-US" sz="1600" dirty="0">
                <a:latin typeface="Calibri" panose="020F0502020204030204" pitchFamily="34" charset="0"/>
                <a:cs typeface="Arial" charset="0"/>
              </a:rPr>
              <a:t>Index</a:t>
            </a:r>
          </a:p>
          <a:p>
            <a:pPr algn="ctr">
              <a:defRPr/>
            </a:pPr>
            <a:r>
              <a:rPr lang="en-US" sz="1600" dirty="0">
                <a:latin typeface="Calibri" panose="020F0502020204030204" pitchFamily="34" charset="0"/>
                <a:cs typeface="Arial" charset="0"/>
              </a:rPr>
              <a:t>n</a:t>
            </a:r>
            <a:r>
              <a:rPr lang="en-US" sz="1600" b="0" dirty="0">
                <a:latin typeface="Calibri" panose="020F0502020204030204" pitchFamily="34" charset="0"/>
                <a:cs typeface="Arial" charset="0"/>
              </a:rPr>
              <a:t>ode</a:t>
            </a:r>
          </a:p>
          <a:p>
            <a:pPr algn="ctr">
              <a:defRPr/>
            </a:pPr>
            <a:r>
              <a:rPr lang="en-US" sz="1600" dirty="0">
                <a:latin typeface="Calibri" panose="020F0502020204030204" pitchFamily="34" charset="0"/>
                <a:cs typeface="Arial" charset="0"/>
              </a:rPr>
              <a:t>resection</a:t>
            </a:r>
            <a:endParaRPr lang="en-US" sz="1600" b="0" dirty="0">
              <a:latin typeface="Calibri" panose="020F0502020204030204" pitchFamily="34" charset="0"/>
              <a:cs typeface="Arial" charset="0"/>
            </a:endParaRPr>
          </a:p>
        </p:txBody>
      </p:sp>
      <p:sp>
        <p:nvSpPr>
          <p:cNvPr id="27" name="Rectangle 24">
            <a:extLst>
              <a:ext uri="{FF2B5EF4-FFF2-40B4-BE49-F238E27FC236}">
                <a16:creationId xmlns:a16="http://schemas.microsoft.com/office/drawing/2014/main" id="{964D5CF5-ECB1-B9A0-BA63-15F29292EEC0}"/>
              </a:ext>
            </a:extLst>
          </p:cNvPr>
          <p:cNvSpPr>
            <a:spLocks noChangeArrowheads="1"/>
          </p:cNvSpPr>
          <p:nvPr/>
        </p:nvSpPr>
        <p:spPr bwMode="auto">
          <a:xfrm>
            <a:off x="5633863" y="1721715"/>
            <a:ext cx="1999412" cy="822960"/>
          </a:xfrm>
          <a:prstGeom prst="rect">
            <a:avLst/>
          </a:prstGeom>
          <a:solidFill>
            <a:schemeClr val="accent1"/>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pCR or near-pCR</a:t>
            </a:r>
          </a:p>
          <a:p>
            <a:pPr algn="ctr">
              <a:defRPr/>
            </a:pPr>
            <a:r>
              <a:rPr lang="en-US" sz="1600" dirty="0">
                <a:latin typeface="Calibri" panose="020F0502020204030204" pitchFamily="34" charset="0"/>
                <a:cs typeface="Arial" charset="0"/>
              </a:rPr>
              <a:t>(≤10% viable tumor)</a:t>
            </a:r>
          </a:p>
        </p:txBody>
      </p:sp>
      <p:sp>
        <p:nvSpPr>
          <p:cNvPr id="28" name="Rectangle 25">
            <a:extLst>
              <a:ext uri="{FF2B5EF4-FFF2-40B4-BE49-F238E27FC236}">
                <a16:creationId xmlns:a16="http://schemas.microsoft.com/office/drawing/2014/main" id="{9D5FFC3B-908B-73AD-80B6-47324BDFC598}"/>
              </a:ext>
            </a:extLst>
          </p:cNvPr>
          <p:cNvSpPr>
            <a:spLocks noChangeArrowheads="1"/>
          </p:cNvSpPr>
          <p:nvPr/>
        </p:nvSpPr>
        <p:spPr bwMode="auto">
          <a:xfrm>
            <a:off x="5633862" y="3506065"/>
            <a:ext cx="1999413" cy="822960"/>
          </a:xfrm>
          <a:prstGeom prst="rect">
            <a:avLst/>
          </a:prstGeom>
          <a:solidFill>
            <a:schemeClr val="accent4"/>
          </a:solidFill>
          <a:ln w="9525">
            <a:noFill/>
            <a:miter lim="800000"/>
            <a:headEnd/>
            <a:tailEnd/>
          </a:ln>
        </p:spPr>
        <p:txBody>
          <a:bodyPr wrap="square" anchor="ctr" anchorCtr="1"/>
          <a:lstStyle/>
          <a:p>
            <a:pPr algn="ctr">
              <a:defRPr/>
            </a:pPr>
            <a:r>
              <a:rPr lang="en-US" sz="1400" dirty="0">
                <a:latin typeface="Calibri" panose="020F0502020204030204" pitchFamily="34" charset="0"/>
                <a:cs typeface="Arial" charset="0"/>
              </a:rPr>
              <a:t>pNR</a:t>
            </a:r>
          </a:p>
          <a:p>
            <a:pPr algn="ctr">
              <a:defRPr/>
            </a:pPr>
            <a:r>
              <a:rPr lang="en-US" sz="1400" dirty="0">
                <a:latin typeface="Calibri" panose="020F0502020204030204" pitchFamily="34" charset="0"/>
                <a:cs typeface="Arial" charset="0"/>
              </a:rPr>
              <a:t>(&gt;50% viable tumor)</a:t>
            </a:r>
          </a:p>
        </p:txBody>
      </p:sp>
      <p:sp>
        <p:nvSpPr>
          <p:cNvPr id="29" name="Rectangle 28">
            <a:extLst>
              <a:ext uri="{FF2B5EF4-FFF2-40B4-BE49-F238E27FC236}">
                <a16:creationId xmlns:a16="http://schemas.microsoft.com/office/drawing/2014/main" id="{C18ECBF4-4A37-60B6-851E-8039F00D30A8}"/>
              </a:ext>
            </a:extLst>
          </p:cNvPr>
          <p:cNvSpPr>
            <a:spLocks noChangeArrowheads="1"/>
          </p:cNvSpPr>
          <p:nvPr/>
        </p:nvSpPr>
        <p:spPr bwMode="auto">
          <a:xfrm>
            <a:off x="5633862" y="2613890"/>
            <a:ext cx="1999413" cy="822960"/>
          </a:xfrm>
          <a:prstGeom prst="rect">
            <a:avLst/>
          </a:prstGeom>
          <a:solidFill>
            <a:schemeClr val="accent3"/>
          </a:solidFill>
          <a:ln w="9525">
            <a:noFill/>
            <a:miter lim="800000"/>
            <a:headEnd/>
            <a:tailEnd/>
          </a:ln>
        </p:spPr>
        <p:txBody>
          <a:bodyPr wrap="square" anchor="ctr" anchorCtr="1"/>
          <a:lstStyle/>
          <a:p>
            <a:pPr algn="ctr">
              <a:defRPr/>
            </a:pPr>
            <a:r>
              <a:rPr lang="en-US" sz="1400" dirty="0">
                <a:latin typeface="Calibri" panose="020F0502020204030204" pitchFamily="34" charset="0"/>
                <a:cs typeface="Arial" charset="0"/>
              </a:rPr>
              <a:t>pPR</a:t>
            </a:r>
          </a:p>
          <a:p>
            <a:pPr algn="ctr">
              <a:defRPr/>
            </a:pPr>
            <a:r>
              <a:rPr lang="en-US" sz="1400" dirty="0">
                <a:latin typeface="Calibri" panose="020F0502020204030204" pitchFamily="34" charset="0"/>
                <a:cs typeface="Arial" charset="0"/>
              </a:rPr>
              <a:t>(&gt;10 to ≤50% viable tumor)</a:t>
            </a:r>
          </a:p>
        </p:txBody>
      </p:sp>
      <p:sp>
        <p:nvSpPr>
          <p:cNvPr id="30" name="Line 32">
            <a:extLst>
              <a:ext uri="{FF2B5EF4-FFF2-40B4-BE49-F238E27FC236}">
                <a16:creationId xmlns:a16="http://schemas.microsoft.com/office/drawing/2014/main" id="{599348C8-D1F8-DA59-EFBF-FEAC41ABDBA0}"/>
              </a:ext>
            </a:extLst>
          </p:cNvPr>
          <p:cNvSpPr>
            <a:spLocks noChangeShapeType="1"/>
          </p:cNvSpPr>
          <p:nvPr/>
        </p:nvSpPr>
        <p:spPr bwMode="auto">
          <a:xfrm>
            <a:off x="5027438" y="3025370"/>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1" name="Line 32">
            <a:extLst>
              <a:ext uri="{FF2B5EF4-FFF2-40B4-BE49-F238E27FC236}">
                <a16:creationId xmlns:a16="http://schemas.microsoft.com/office/drawing/2014/main" id="{F40B4824-9327-AF75-379B-D750807B9600}"/>
              </a:ext>
            </a:extLst>
          </p:cNvPr>
          <p:cNvSpPr>
            <a:spLocks noChangeShapeType="1"/>
          </p:cNvSpPr>
          <p:nvPr/>
        </p:nvSpPr>
        <p:spPr bwMode="auto">
          <a:xfrm>
            <a:off x="5027438" y="3235665"/>
            <a:ext cx="479425" cy="6818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3" name="Line 32">
            <a:extLst>
              <a:ext uri="{FF2B5EF4-FFF2-40B4-BE49-F238E27FC236}">
                <a16:creationId xmlns:a16="http://schemas.microsoft.com/office/drawing/2014/main" id="{1B6A1E99-D64C-F4DD-2F08-738CB508CD67}"/>
              </a:ext>
            </a:extLst>
          </p:cNvPr>
          <p:cNvSpPr>
            <a:spLocks noChangeShapeType="1"/>
          </p:cNvSpPr>
          <p:nvPr/>
        </p:nvSpPr>
        <p:spPr bwMode="auto">
          <a:xfrm flipV="1">
            <a:off x="5027438" y="2133195"/>
            <a:ext cx="479425" cy="68188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4" name="Line 33">
            <a:extLst>
              <a:ext uri="{FF2B5EF4-FFF2-40B4-BE49-F238E27FC236}">
                <a16:creationId xmlns:a16="http://schemas.microsoft.com/office/drawing/2014/main" id="{8CF909C4-875D-AE23-C4D0-1B52CFE8C40D}"/>
              </a:ext>
            </a:extLst>
          </p:cNvPr>
          <p:cNvSpPr>
            <a:spLocks noChangeShapeType="1"/>
          </p:cNvSpPr>
          <p:nvPr/>
        </p:nvSpPr>
        <p:spPr bwMode="auto">
          <a:xfrm>
            <a:off x="7700807" y="221341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5" name="Rectangle 24">
            <a:extLst>
              <a:ext uri="{FF2B5EF4-FFF2-40B4-BE49-F238E27FC236}">
                <a16:creationId xmlns:a16="http://schemas.microsoft.com/office/drawing/2014/main" id="{594E80DC-5590-A1F0-C0CE-A9F41FF60F38}"/>
              </a:ext>
            </a:extLst>
          </p:cNvPr>
          <p:cNvSpPr>
            <a:spLocks noChangeArrowheads="1"/>
          </p:cNvSpPr>
          <p:nvPr/>
        </p:nvSpPr>
        <p:spPr bwMode="auto">
          <a:xfrm>
            <a:off x="8138478" y="1721715"/>
            <a:ext cx="682469" cy="822960"/>
          </a:xfrm>
          <a:prstGeom prst="rect">
            <a:avLst/>
          </a:prstGeom>
          <a:solidFill>
            <a:schemeClr val="accent1"/>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No</a:t>
            </a:r>
          </a:p>
          <a:p>
            <a:pPr algn="ctr">
              <a:defRPr/>
            </a:pPr>
            <a:r>
              <a:rPr lang="en-US" sz="1600" dirty="0">
                <a:latin typeface="Calibri" panose="020F0502020204030204" pitchFamily="34" charset="0"/>
                <a:cs typeface="Arial" charset="0"/>
              </a:rPr>
              <a:t>TLND</a:t>
            </a:r>
          </a:p>
        </p:txBody>
      </p:sp>
      <p:sp>
        <p:nvSpPr>
          <p:cNvPr id="38" name="Line 33">
            <a:extLst>
              <a:ext uri="{FF2B5EF4-FFF2-40B4-BE49-F238E27FC236}">
                <a16:creationId xmlns:a16="http://schemas.microsoft.com/office/drawing/2014/main" id="{CB8D246A-5ADE-1814-D1A1-73688429F6B5}"/>
              </a:ext>
            </a:extLst>
          </p:cNvPr>
          <p:cNvSpPr>
            <a:spLocks noChangeShapeType="1"/>
          </p:cNvSpPr>
          <p:nvPr/>
        </p:nvSpPr>
        <p:spPr bwMode="auto">
          <a:xfrm>
            <a:off x="8913601" y="221341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9" name="Rectangle 24">
            <a:extLst>
              <a:ext uri="{FF2B5EF4-FFF2-40B4-BE49-F238E27FC236}">
                <a16:creationId xmlns:a16="http://schemas.microsoft.com/office/drawing/2014/main" id="{0650B16E-F694-ECCA-10C6-7DAF8C996DC4}"/>
              </a:ext>
            </a:extLst>
          </p:cNvPr>
          <p:cNvSpPr>
            <a:spLocks noChangeArrowheads="1"/>
          </p:cNvSpPr>
          <p:nvPr/>
        </p:nvSpPr>
        <p:spPr bwMode="auto">
          <a:xfrm>
            <a:off x="9351271" y="1721715"/>
            <a:ext cx="2291352" cy="822960"/>
          </a:xfrm>
          <a:prstGeom prst="rect">
            <a:avLst/>
          </a:prstGeom>
          <a:solidFill>
            <a:schemeClr val="accent1"/>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Follow-up</a:t>
            </a:r>
          </a:p>
          <a:p>
            <a:pPr algn="ctr">
              <a:defRPr/>
            </a:pPr>
            <a:r>
              <a:rPr lang="en-US" sz="1600" dirty="0">
                <a:latin typeface="Calibri" panose="020F0502020204030204" pitchFamily="34" charset="0"/>
                <a:cs typeface="Arial" charset="0"/>
              </a:rPr>
              <a:t>CT + ultrasound Q12W</a:t>
            </a:r>
          </a:p>
        </p:txBody>
      </p:sp>
      <p:sp>
        <p:nvSpPr>
          <p:cNvPr id="40" name="Line 33">
            <a:extLst>
              <a:ext uri="{FF2B5EF4-FFF2-40B4-BE49-F238E27FC236}">
                <a16:creationId xmlns:a16="http://schemas.microsoft.com/office/drawing/2014/main" id="{F1E3DE4B-B5AE-B938-2B22-94CEBF78499E}"/>
              </a:ext>
            </a:extLst>
          </p:cNvPr>
          <p:cNvSpPr>
            <a:spLocks noChangeShapeType="1"/>
          </p:cNvSpPr>
          <p:nvPr/>
        </p:nvSpPr>
        <p:spPr bwMode="auto">
          <a:xfrm>
            <a:off x="7700807" y="3097743"/>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1" name="Rectangle 24">
            <a:extLst>
              <a:ext uri="{FF2B5EF4-FFF2-40B4-BE49-F238E27FC236}">
                <a16:creationId xmlns:a16="http://schemas.microsoft.com/office/drawing/2014/main" id="{0A9A94BD-8A29-AEBB-D5B1-D7B1C78030FD}"/>
              </a:ext>
            </a:extLst>
          </p:cNvPr>
          <p:cNvSpPr>
            <a:spLocks noChangeArrowheads="1"/>
          </p:cNvSpPr>
          <p:nvPr/>
        </p:nvSpPr>
        <p:spPr bwMode="auto">
          <a:xfrm>
            <a:off x="8138478" y="2606040"/>
            <a:ext cx="682469" cy="822960"/>
          </a:xfrm>
          <a:prstGeom prst="rect">
            <a:avLst/>
          </a:prstGeom>
          <a:solidFill>
            <a:schemeClr val="accent3"/>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TLND</a:t>
            </a:r>
          </a:p>
        </p:txBody>
      </p:sp>
      <p:sp>
        <p:nvSpPr>
          <p:cNvPr id="43" name="Line 33">
            <a:extLst>
              <a:ext uri="{FF2B5EF4-FFF2-40B4-BE49-F238E27FC236}">
                <a16:creationId xmlns:a16="http://schemas.microsoft.com/office/drawing/2014/main" id="{C31C6E3B-8CCF-FE6F-E889-046FB77FE18D}"/>
              </a:ext>
            </a:extLst>
          </p:cNvPr>
          <p:cNvSpPr>
            <a:spLocks noChangeShapeType="1"/>
          </p:cNvSpPr>
          <p:nvPr/>
        </p:nvSpPr>
        <p:spPr bwMode="auto">
          <a:xfrm>
            <a:off x="8913601" y="3097743"/>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4" name="Rectangle 24">
            <a:extLst>
              <a:ext uri="{FF2B5EF4-FFF2-40B4-BE49-F238E27FC236}">
                <a16:creationId xmlns:a16="http://schemas.microsoft.com/office/drawing/2014/main" id="{03392A65-3971-C651-E807-469DABE74F15}"/>
              </a:ext>
            </a:extLst>
          </p:cNvPr>
          <p:cNvSpPr>
            <a:spLocks noChangeArrowheads="1"/>
          </p:cNvSpPr>
          <p:nvPr/>
        </p:nvSpPr>
        <p:spPr bwMode="auto">
          <a:xfrm>
            <a:off x="9351271" y="2606040"/>
            <a:ext cx="2291352" cy="822960"/>
          </a:xfrm>
          <a:prstGeom prst="rect">
            <a:avLst/>
          </a:prstGeom>
          <a:solidFill>
            <a:schemeClr val="accent3"/>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Follow-up</a:t>
            </a:r>
          </a:p>
          <a:p>
            <a:pPr algn="ctr">
              <a:defRPr/>
            </a:pPr>
            <a:r>
              <a:rPr lang="en-US" sz="1600" dirty="0">
                <a:latin typeface="Calibri" panose="020F0502020204030204" pitchFamily="34" charset="0"/>
                <a:cs typeface="Arial" charset="0"/>
              </a:rPr>
              <a:t>CT Q12W</a:t>
            </a:r>
          </a:p>
        </p:txBody>
      </p:sp>
      <p:sp>
        <p:nvSpPr>
          <p:cNvPr id="45" name="Line 33">
            <a:extLst>
              <a:ext uri="{FF2B5EF4-FFF2-40B4-BE49-F238E27FC236}">
                <a16:creationId xmlns:a16="http://schemas.microsoft.com/office/drawing/2014/main" id="{86F4C0A1-A0AD-473C-72AC-B09387FD63EF}"/>
              </a:ext>
            </a:extLst>
          </p:cNvPr>
          <p:cNvSpPr>
            <a:spLocks noChangeShapeType="1"/>
          </p:cNvSpPr>
          <p:nvPr/>
        </p:nvSpPr>
        <p:spPr bwMode="auto">
          <a:xfrm>
            <a:off x="7700807" y="399776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6" name="Rectangle 24">
            <a:extLst>
              <a:ext uri="{FF2B5EF4-FFF2-40B4-BE49-F238E27FC236}">
                <a16:creationId xmlns:a16="http://schemas.microsoft.com/office/drawing/2014/main" id="{3643CC5F-BA81-8C93-71CD-7BB6EA80C051}"/>
              </a:ext>
            </a:extLst>
          </p:cNvPr>
          <p:cNvSpPr>
            <a:spLocks noChangeArrowheads="1"/>
          </p:cNvSpPr>
          <p:nvPr/>
        </p:nvSpPr>
        <p:spPr bwMode="auto">
          <a:xfrm>
            <a:off x="8138478" y="3506065"/>
            <a:ext cx="682469" cy="822960"/>
          </a:xfrm>
          <a:prstGeom prst="rect">
            <a:avLst/>
          </a:prstGeom>
          <a:solidFill>
            <a:schemeClr val="accent4"/>
          </a:solidFill>
          <a:ln w="9525">
            <a:noFill/>
            <a:miter lim="800000"/>
            <a:headEnd/>
            <a:tailEnd/>
          </a:ln>
        </p:spPr>
        <p:txBody>
          <a:bodyPr wrap="square" anchor="ctr" anchorCtr="1"/>
          <a:lstStyle/>
          <a:p>
            <a:pPr algn="ctr">
              <a:defRPr/>
            </a:pPr>
            <a:r>
              <a:rPr lang="en-US" sz="1600" dirty="0">
                <a:latin typeface="Calibri" panose="020F0502020204030204" pitchFamily="34" charset="0"/>
                <a:cs typeface="Arial" charset="0"/>
              </a:rPr>
              <a:t>TLND</a:t>
            </a:r>
          </a:p>
        </p:txBody>
      </p:sp>
      <p:sp>
        <p:nvSpPr>
          <p:cNvPr id="47" name="Line 33">
            <a:extLst>
              <a:ext uri="{FF2B5EF4-FFF2-40B4-BE49-F238E27FC236}">
                <a16:creationId xmlns:a16="http://schemas.microsoft.com/office/drawing/2014/main" id="{9E1E76DD-96FF-DD73-4BE4-8A38577ECD9C}"/>
              </a:ext>
            </a:extLst>
          </p:cNvPr>
          <p:cNvSpPr>
            <a:spLocks noChangeShapeType="1"/>
          </p:cNvSpPr>
          <p:nvPr/>
        </p:nvSpPr>
        <p:spPr bwMode="auto">
          <a:xfrm>
            <a:off x="8913601" y="3997768"/>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8" name="Rectangle 24">
            <a:extLst>
              <a:ext uri="{FF2B5EF4-FFF2-40B4-BE49-F238E27FC236}">
                <a16:creationId xmlns:a16="http://schemas.microsoft.com/office/drawing/2014/main" id="{A9A236B6-10B2-95AF-8ADB-817A21F48833}"/>
              </a:ext>
            </a:extLst>
          </p:cNvPr>
          <p:cNvSpPr>
            <a:spLocks noChangeArrowheads="1"/>
          </p:cNvSpPr>
          <p:nvPr/>
        </p:nvSpPr>
        <p:spPr bwMode="auto">
          <a:xfrm>
            <a:off x="9351271" y="3506065"/>
            <a:ext cx="2291352" cy="822960"/>
          </a:xfrm>
          <a:prstGeom prst="rect">
            <a:avLst/>
          </a:prstGeom>
          <a:solidFill>
            <a:schemeClr val="accent4"/>
          </a:solidFill>
          <a:ln w="9525">
            <a:noFill/>
            <a:miter lim="800000"/>
            <a:headEnd/>
            <a:tailEnd/>
          </a:ln>
        </p:spPr>
        <p:txBody>
          <a:bodyPr wrap="square" anchor="ctr" anchorCtr="1"/>
          <a:lstStyle/>
          <a:p>
            <a:pPr algn="ctr">
              <a:defRPr/>
            </a:pPr>
            <a:r>
              <a:rPr lang="en-US" sz="1600" b="1" dirty="0">
                <a:latin typeface="Calibri" panose="020F0502020204030204" pitchFamily="34" charset="0"/>
                <a:cs typeface="Arial" charset="0"/>
              </a:rPr>
              <a:t>Nivo</a:t>
            </a:r>
            <a:r>
              <a:rPr lang="en-US" sz="1600" dirty="0">
                <a:latin typeface="Calibri" panose="020F0502020204030204" pitchFamily="34" charset="0"/>
                <a:cs typeface="Arial" charset="0"/>
              </a:rPr>
              <a:t> Q4W or </a:t>
            </a:r>
            <a:r>
              <a:rPr lang="en-US" sz="1600" b="1" dirty="0">
                <a:latin typeface="Calibri" panose="020F0502020204030204" pitchFamily="34" charset="0"/>
                <a:cs typeface="Arial" charset="0"/>
              </a:rPr>
              <a:t>Dab + Tram</a:t>
            </a:r>
            <a:r>
              <a:rPr lang="en-US" sz="1600" dirty="0">
                <a:latin typeface="Calibri" panose="020F0502020204030204" pitchFamily="34" charset="0"/>
                <a:cs typeface="Arial" charset="0"/>
              </a:rPr>
              <a:t> for BRAF+ patients ± RT </a:t>
            </a:r>
          </a:p>
          <a:p>
            <a:pPr algn="ctr">
              <a:defRPr/>
            </a:pPr>
            <a:r>
              <a:rPr lang="en-US" sz="1600" dirty="0">
                <a:latin typeface="Calibri" panose="020F0502020204030204" pitchFamily="34" charset="0"/>
                <a:cs typeface="Arial" charset="0"/>
              </a:rPr>
              <a:t>CT Q12W</a:t>
            </a:r>
          </a:p>
        </p:txBody>
      </p:sp>
      <p:cxnSp>
        <p:nvCxnSpPr>
          <p:cNvPr id="8" name="Straight Connector 7">
            <a:extLst>
              <a:ext uri="{FF2B5EF4-FFF2-40B4-BE49-F238E27FC236}">
                <a16:creationId xmlns:a16="http://schemas.microsoft.com/office/drawing/2014/main" id="{529DC296-3FE1-3C92-3593-A582D384486D}"/>
              </a:ext>
            </a:extLst>
          </p:cNvPr>
          <p:cNvCxnSpPr>
            <a:cxnSpLocks/>
          </p:cNvCxnSpPr>
          <p:nvPr/>
        </p:nvCxnSpPr>
        <p:spPr bwMode="auto">
          <a:xfrm>
            <a:off x="1232478" y="5363589"/>
            <a:ext cx="1004951"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E904F3E1-63C3-FE6C-2092-EE90208D01EC}"/>
              </a:ext>
            </a:extLst>
          </p:cNvPr>
          <p:cNvSpPr txBox="1"/>
          <p:nvPr/>
        </p:nvSpPr>
        <p:spPr bwMode="auto">
          <a:xfrm>
            <a:off x="402447" y="4379094"/>
            <a:ext cx="1728621" cy="584775"/>
          </a:xfrm>
          <a:prstGeom prst="rect">
            <a:avLst/>
          </a:prstGeom>
          <a:solidFill>
            <a:schemeClr val="tx2"/>
          </a:solidFill>
          <a:ln w="9525" algn="ctr">
            <a:solidFill>
              <a:srgbClr val="000000"/>
            </a:solidFill>
            <a:miter lim="800000"/>
            <a:headEnd/>
            <a:tailEnd/>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Index node marker placement</a:t>
            </a:r>
          </a:p>
        </p:txBody>
      </p:sp>
      <p:cxnSp>
        <p:nvCxnSpPr>
          <p:cNvPr id="50" name="Straight Connector 49">
            <a:extLst>
              <a:ext uri="{FF2B5EF4-FFF2-40B4-BE49-F238E27FC236}">
                <a16:creationId xmlns:a16="http://schemas.microsoft.com/office/drawing/2014/main" id="{34F8A1BC-0DE8-6527-0FDF-F72A7ED70C2D}"/>
              </a:ext>
            </a:extLst>
          </p:cNvPr>
          <p:cNvCxnSpPr>
            <a:cxnSpLocks/>
          </p:cNvCxnSpPr>
          <p:nvPr/>
        </p:nvCxnSpPr>
        <p:spPr bwMode="auto">
          <a:xfrm>
            <a:off x="2559306" y="5363589"/>
            <a:ext cx="2183624"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86C38DE-97A2-38B3-5C28-4947AF016DF1}"/>
              </a:ext>
            </a:extLst>
          </p:cNvPr>
          <p:cNvCxnSpPr>
            <a:cxnSpLocks/>
          </p:cNvCxnSpPr>
          <p:nvPr/>
        </p:nvCxnSpPr>
        <p:spPr bwMode="auto">
          <a:xfrm>
            <a:off x="5164608" y="5363589"/>
            <a:ext cx="438538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A742999-71B4-C351-9847-8E6BC441931A}"/>
              </a:ext>
            </a:extLst>
          </p:cNvPr>
          <p:cNvCxnSpPr>
            <a:cxnSpLocks/>
          </p:cNvCxnSpPr>
          <p:nvPr/>
        </p:nvCxnSpPr>
        <p:spPr bwMode="auto">
          <a:xfrm>
            <a:off x="9854867" y="5363589"/>
            <a:ext cx="1257332" cy="0"/>
          </a:xfrm>
          <a:prstGeom prst="line">
            <a:avLst/>
          </a:prstGeom>
          <a:noFill/>
          <a:ln w="28575" cap="flat" cmpd="sng" algn="ctr">
            <a:solidFill>
              <a:schemeClr val="bg1"/>
            </a:solidFill>
            <a:prstDash val="solid"/>
            <a:round/>
            <a:headEnd type="none" w="med" len="med"/>
            <a:tailEnd type="none" w="med" len="med"/>
          </a:ln>
          <a:effectLst/>
        </p:spPr>
      </p:cxnSp>
      <p:sp>
        <p:nvSpPr>
          <p:cNvPr id="55" name="Line 33">
            <a:extLst>
              <a:ext uri="{FF2B5EF4-FFF2-40B4-BE49-F238E27FC236}">
                <a16:creationId xmlns:a16="http://schemas.microsoft.com/office/drawing/2014/main" id="{DE0694EF-7D9E-05F8-4345-314251E1D504}"/>
              </a:ext>
            </a:extLst>
          </p:cNvPr>
          <p:cNvSpPr>
            <a:spLocks noChangeShapeType="1"/>
          </p:cNvSpPr>
          <p:nvPr/>
        </p:nvSpPr>
        <p:spPr bwMode="auto">
          <a:xfrm>
            <a:off x="11541806" y="5363589"/>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C766FC07-830F-E185-A679-018A9F51E20F}"/>
              </a:ext>
            </a:extLst>
          </p:cNvPr>
          <p:cNvSpPr txBox="1"/>
          <p:nvPr/>
        </p:nvSpPr>
        <p:spPr bwMode="auto">
          <a:xfrm flipH="1">
            <a:off x="592835" y="5195423"/>
            <a:ext cx="8078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Week</a:t>
            </a:r>
          </a:p>
        </p:txBody>
      </p:sp>
      <p:sp>
        <p:nvSpPr>
          <p:cNvPr id="53" name="TextBox 52">
            <a:extLst>
              <a:ext uri="{FF2B5EF4-FFF2-40B4-BE49-F238E27FC236}">
                <a16:creationId xmlns:a16="http://schemas.microsoft.com/office/drawing/2014/main" id="{70C0C55F-6FC8-5D74-80EC-196478CFE328}"/>
              </a:ext>
            </a:extLst>
          </p:cNvPr>
          <p:cNvSpPr txBox="1"/>
          <p:nvPr/>
        </p:nvSpPr>
        <p:spPr bwMode="auto">
          <a:xfrm>
            <a:off x="2262490" y="5195424"/>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111A2DC9-EC30-0704-7CD0-CA2D4705C4DB}"/>
              </a:ext>
            </a:extLst>
          </p:cNvPr>
          <p:cNvSpPr txBox="1"/>
          <p:nvPr/>
        </p:nvSpPr>
        <p:spPr bwMode="auto">
          <a:xfrm>
            <a:off x="4813302" y="519542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a:t>
            </a:r>
            <a:endParaRPr lang="en-US" sz="1600" b="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B1CEC8E7-F6A4-CC1E-6735-ADB138C1CDAA}"/>
              </a:ext>
            </a:extLst>
          </p:cNvPr>
          <p:cNvSpPr txBox="1"/>
          <p:nvPr/>
        </p:nvSpPr>
        <p:spPr bwMode="auto">
          <a:xfrm>
            <a:off x="9506013" y="519431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0" name="TextBox 59">
            <a:extLst>
              <a:ext uri="{FF2B5EF4-FFF2-40B4-BE49-F238E27FC236}">
                <a16:creationId xmlns:a16="http://schemas.microsoft.com/office/drawing/2014/main" id="{7E53C3CD-9157-98E2-E598-6E06F24E04F6}"/>
              </a:ext>
            </a:extLst>
          </p:cNvPr>
          <p:cNvSpPr txBox="1"/>
          <p:nvPr/>
        </p:nvSpPr>
        <p:spPr bwMode="auto">
          <a:xfrm>
            <a:off x="11112199" y="518573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64</a:t>
            </a:r>
            <a:endParaRPr lang="en-US" sz="1600" b="0" dirty="0">
              <a:solidFill>
                <a:schemeClr val="bg1"/>
              </a:solidFill>
              <a:latin typeface="Calibri" panose="020F0502020204030204" pitchFamily="34" charset="0"/>
            </a:endParaRPr>
          </a:p>
        </p:txBody>
      </p:sp>
      <p:sp>
        <p:nvSpPr>
          <p:cNvPr id="61" name="Line 33">
            <a:extLst>
              <a:ext uri="{FF2B5EF4-FFF2-40B4-BE49-F238E27FC236}">
                <a16:creationId xmlns:a16="http://schemas.microsoft.com/office/drawing/2014/main" id="{59378910-3CE3-CB25-DB92-F79480B46D5D}"/>
              </a:ext>
            </a:extLst>
          </p:cNvPr>
          <p:cNvSpPr>
            <a:spLocks noChangeShapeType="1"/>
          </p:cNvSpPr>
          <p:nvPr/>
        </p:nvSpPr>
        <p:spPr bwMode="auto">
          <a:xfrm rot="16200000">
            <a:off x="1062649" y="5169444"/>
            <a:ext cx="3600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58683300-0E91-2A68-1BD9-FF20B7691897}"/>
              </a:ext>
            </a:extLst>
          </p:cNvPr>
          <p:cNvSpPr txBox="1"/>
          <p:nvPr/>
        </p:nvSpPr>
        <p:spPr bwMode="auto">
          <a:xfrm>
            <a:off x="2131068" y="3634694"/>
            <a:ext cx="22913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indent="0">
              <a:spcAft>
                <a:spcPts val="0"/>
              </a:spcAft>
              <a:buNone/>
            </a:pPr>
            <a:r>
              <a:rPr lang="en-US" sz="1400" dirty="0">
                <a:solidFill>
                  <a:schemeClr val="bg1"/>
                </a:solidFill>
              </a:rPr>
              <a:t>*Ipilimumab 1 mg/kg</a:t>
            </a:r>
            <a:br>
              <a:rPr lang="en-US" sz="1400" dirty="0">
                <a:solidFill>
                  <a:schemeClr val="bg1"/>
                </a:solidFill>
              </a:rPr>
            </a:br>
            <a:r>
              <a:rPr lang="en-US" sz="1400" dirty="0">
                <a:solidFill>
                  <a:schemeClr val="bg1"/>
                </a:solidFill>
              </a:rPr>
              <a:t> </a:t>
            </a:r>
            <a:r>
              <a:rPr lang="en-US" sz="1400" b="0" baseline="30000" dirty="0">
                <a:solidFill>
                  <a:schemeClr val="bg1"/>
                </a:solidFill>
                <a:latin typeface="Calibri" panose="020F0502020204030204" pitchFamily="34" charset="0"/>
              </a:rPr>
              <a:t>†</a:t>
            </a:r>
            <a:r>
              <a:rPr lang="en-US" sz="1400" dirty="0">
                <a:solidFill>
                  <a:schemeClr val="bg1"/>
                </a:solidFill>
              </a:rPr>
              <a:t>Nivolumab 3 mg/kg</a:t>
            </a:r>
            <a:endParaRPr lang="en-US" b="0" dirty="0">
              <a:solidFill>
                <a:schemeClr val="bg1"/>
              </a:solidFill>
              <a:latin typeface="Calibri" panose="020F050202020403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PRADO: Baseline Characteristics</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Blank. ASCO 2022. Abstr 9501.</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extLst>
              <p:ext uri="{D42A27DB-BD31-4B8C-83A1-F6EECF244321}">
                <p14:modId xmlns:p14="http://schemas.microsoft.com/office/powerpoint/2010/main" val="1109314206"/>
              </p:ext>
            </p:extLst>
          </p:nvPr>
        </p:nvGraphicFramePr>
        <p:xfrm>
          <a:off x="719138" y="1600200"/>
          <a:ext cx="5306423" cy="4114880"/>
        </p:xfrm>
        <a:graphic>
          <a:graphicData uri="http://schemas.openxmlformats.org/drawingml/2006/table">
            <a:tbl>
              <a:tblPr/>
              <a:tblGrid>
                <a:gridCol w="3459457">
                  <a:extLst>
                    <a:ext uri="{9D8B030D-6E8A-4147-A177-3AD203B41FA5}">
                      <a16:colId xmlns:a16="http://schemas.microsoft.com/office/drawing/2014/main" val="20000"/>
                    </a:ext>
                  </a:extLst>
                </a:gridCol>
                <a:gridCol w="1846966">
                  <a:extLst>
                    <a:ext uri="{9D8B030D-6E8A-4147-A177-3AD203B41FA5}">
                      <a16:colId xmlns:a16="http://schemas.microsoft.com/office/drawing/2014/main" val="20001"/>
                    </a:ext>
                  </a:extLst>
                </a:gridCol>
              </a:tblGrid>
              <a:tr h="4492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Total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00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 (19-85)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00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2600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WHO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2057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 stage at 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T1a/b</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T2a/b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T3a/b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T4a/b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Unknown primary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graphicFrame>
        <p:nvGraphicFramePr>
          <p:cNvPr id="11" name="Group 3">
            <a:extLst>
              <a:ext uri="{FF2B5EF4-FFF2-40B4-BE49-F238E27FC236}">
                <a16:creationId xmlns:a16="http://schemas.microsoft.com/office/drawing/2014/main" id="{1349FD82-E455-7F49-8A37-2805930DB116}"/>
              </a:ext>
            </a:extLst>
          </p:cNvPr>
          <p:cNvGraphicFramePr>
            <a:graphicFrameLocks/>
          </p:cNvGraphicFramePr>
          <p:nvPr>
            <p:extLst>
              <p:ext uri="{D42A27DB-BD31-4B8C-83A1-F6EECF244321}">
                <p14:modId xmlns:p14="http://schemas.microsoft.com/office/powerpoint/2010/main" val="3107326740"/>
              </p:ext>
            </p:extLst>
          </p:nvPr>
        </p:nvGraphicFramePr>
        <p:xfrm>
          <a:off x="6166441" y="1626173"/>
          <a:ext cx="5315947" cy="3254081"/>
        </p:xfrm>
        <a:graphic>
          <a:graphicData uri="http://schemas.openxmlformats.org/drawingml/2006/table">
            <a:tbl>
              <a:tblPr/>
              <a:tblGrid>
                <a:gridCol w="3545118">
                  <a:extLst>
                    <a:ext uri="{9D8B030D-6E8A-4147-A177-3AD203B41FA5}">
                      <a16:colId xmlns:a16="http://schemas.microsoft.com/office/drawing/2014/main" val="20000"/>
                    </a:ext>
                  </a:extLst>
                </a:gridCol>
                <a:gridCol w="1770829">
                  <a:extLst>
                    <a:ext uri="{9D8B030D-6E8A-4147-A177-3AD203B41FA5}">
                      <a16:colId xmlns:a16="http://schemas.microsoft.com/office/drawing/2014/main" val="20001"/>
                    </a:ext>
                  </a:extLst>
                </a:gridCol>
              </a:tblGrid>
              <a:tr h="6979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Total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3896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Positive nodes on BL PET/CT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7822172"/>
                  </a:ext>
                </a:extLst>
              </a:tr>
              <a:tr h="4201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With ulceration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8318083"/>
                  </a:ext>
                </a:extLst>
              </a:tr>
              <a:tr h="74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Positive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BRAF </a:t>
                      </a:r>
                      <a:r>
                        <a:rPr kumimoji="0" lang="en-US" sz="2000" b="0" i="0" u="none" strike="noStrike" cap="none" normalizeH="0" baseline="0" dirty="0">
                          <a:ln>
                            <a:noFill/>
                          </a:ln>
                          <a:solidFill>
                            <a:schemeClr val="bg2">
                              <a:lumMod val="10000"/>
                            </a:schemeClr>
                          </a:solidFill>
                          <a:effectLst/>
                          <a:latin typeface="Calibri" panose="020F0502020204030204" pitchFamily="34" charset="0"/>
                        </a:rPr>
                        <a:t>V600E/K mutation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72640004"/>
                  </a:ext>
                </a:extLst>
              </a:tr>
            </a:tbl>
          </a:graphicData>
        </a:graphic>
      </p:graphicFrame>
    </p:spTree>
    <p:extLst>
      <p:ext uri="{BB962C8B-B14F-4D97-AF65-F5344CB8AC3E}">
        <p14:creationId xmlns:p14="http://schemas.microsoft.com/office/powerpoint/2010/main" val="1844671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PRADO: Pathologic Response Rate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Blank. ASCO 2022. Abstr 9501. Reproduced with permission.</a:t>
            </a:r>
          </a:p>
        </p:txBody>
      </p:sp>
      <p:sp>
        <p:nvSpPr>
          <p:cNvPr id="12" name="Content Placeholder 1">
            <a:extLst>
              <a:ext uri="{FF2B5EF4-FFF2-40B4-BE49-F238E27FC236}">
                <a16:creationId xmlns:a16="http://schemas.microsoft.com/office/drawing/2014/main" id="{BD3E2E1F-C772-7291-5D35-8B3DEF1C5D2C}"/>
              </a:ext>
            </a:extLst>
          </p:cNvPr>
          <p:cNvSpPr txBox="1">
            <a:spLocks/>
          </p:cNvSpPr>
          <p:nvPr/>
        </p:nvSpPr>
        <p:spPr bwMode="auto">
          <a:xfrm>
            <a:off x="818147" y="1700464"/>
            <a:ext cx="5646821" cy="4380592"/>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800"/>
              </a:spcBef>
              <a:spcAft>
                <a:spcPts val="500"/>
              </a:spcAft>
            </a:pPr>
            <a:r>
              <a:rPr lang="en-US" kern="0" dirty="0"/>
              <a:t>Pathologic response rate obtained in OpACIN-neo were confirmed in PRADO</a:t>
            </a:r>
          </a:p>
          <a:p>
            <a:pPr>
              <a:spcBef>
                <a:spcPts val="800"/>
              </a:spcBef>
              <a:spcAft>
                <a:spcPts val="500"/>
              </a:spcAft>
            </a:pPr>
            <a:r>
              <a:rPr lang="en-US" kern="0" dirty="0"/>
              <a:t>Of the 99 patients on study, </a:t>
            </a:r>
            <a:br>
              <a:rPr lang="en-US" kern="0" dirty="0"/>
            </a:br>
            <a:r>
              <a:rPr lang="en-US" kern="0" dirty="0"/>
              <a:t>90 patients underwent ILND</a:t>
            </a:r>
          </a:p>
          <a:p>
            <a:pPr lvl="1">
              <a:spcBef>
                <a:spcPts val="800"/>
              </a:spcBef>
              <a:spcAft>
                <a:spcPts val="500"/>
              </a:spcAft>
            </a:pPr>
            <a:r>
              <a:rPr lang="en-US" sz="2800" kern="0" dirty="0"/>
              <a:t>Achieved pCR/near pCR (n = 60)</a:t>
            </a:r>
          </a:p>
          <a:p>
            <a:pPr lvl="1">
              <a:spcBef>
                <a:spcPts val="800"/>
              </a:spcBef>
              <a:spcAft>
                <a:spcPts val="500"/>
              </a:spcAft>
            </a:pPr>
            <a:r>
              <a:rPr lang="en-US" sz="2800" kern="0" dirty="0"/>
              <a:t>Achieved pPR (n = 11)</a:t>
            </a:r>
          </a:p>
          <a:p>
            <a:pPr lvl="1">
              <a:spcBef>
                <a:spcPts val="800"/>
              </a:spcBef>
              <a:spcAft>
                <a:spcPts val="500"/>
              </a:spcAft>
            </a:pPr>
            <a:r>
              <a:rPr lang="en-US" sz="2800" kern="0" dirty="0"/>
              <a:t>Achieved pNR (n = 21)</a:t>
            </a:r>
          </a:p>
          <a:p>
            <a:pPr>
              <a:spcBef>
                <a:spcPts val="800"/>
              </a:spcBef>
              <a:spcAft>
                <a:spcPts val="500"/>
              </a:spcAft>
            </a:pPr>
            <a:endParaRPr lang="en-US" kern="0" dirty="0"/>
          </a:p>
        </p:txBody>
      </p:sp>
      <p:grpSp>
        <p:nvGrpSpPr>
          <p:cNvPr id="10" name="Group 9">
            <a:extLst>
              <a:ext uri="{FF2B5EF4-FFF2-40B4-BE49-F238E27FC236}">
                <a16:creationId xmlns:a16="http://schemas.microsoft.com/office/drawing/2014/main" id="{CB13802E-546E-DFF0-A236-2AF659E8EA7F}"/>
              </a:ext>
            </a:extLst>
          </p:cNvPr>
          <p:cNvGrpSpPr/>
          <p:nvPr/>
        </p:nvGrpSpPr>
        <p:grpSpPr>
          <a:xfrm>
            <a:off x="7458075" y="1243012"/>
            <a:ext cx="3990316" cy="5060098"/>
            <a:chOff x="7458075" y="1243012"/>
            <a:chExt cx="3990316" cy="5060098"/>
          </a:xfrm>
        </p:grpSpPr>
        <p:grpSp>
          <p:nvGrpSpPr>
            <p:cNvPr id="13" name="Group 12">
              <a:extLst>
                <a:ext uri="{FF2B5EF4-FFF2-40B4-BE49-F238E27FC236}">
                  <a16:creationId xmlns:a16="http://schemas.microsoft.com/office/drawing/2014/main" id="{B1F5B789-5F74-A667-E334-B07F2A20B39B}"/>
                </a:ext>
              </a:extLst>
            </p:cNvPr>
            <p:cNvGrpSpPr/>
            <p:nvPr/>
          </p:nvGrpSpPr>
          <p:grpSpPr>
            <a:xfrm>
              <a:off x="7458075" y="1243012"/>
              <a:ext cx="3543300" cy="4226624"/>
              <a:chOff x="8243888" y="1400175"/>
              <a:chExt cx="3543300" cy="4226624"/>
            </a:xfrm>
          </p:grpSpPr>
          <p:grpSp>
            <p:nvGrpSpPr>
              <p:cNvPr id="16" name="Group 15">
                <a:extLst>
                  <a:ext uri="{FF2B5EF4-FFF2-40B4-BE49-F238E27FC236}">
                    <a16:creationId xmlns:a16="http://schemas.microsoft.com/office/drawing/2014/main" id="{485E1E1C-36AC-6784-17E7-81A0E17775F3}"/>
                  </a:ext>
                </a:extLst>
              </p:cNvPr>
              <p:cNvGrpSpPr/>
              <p:nvPr/>
            </p:nvGrpSpPr>
            <p:grpSpPr>
              <a:xfrm>
                <a:off x="8482589" y="1902835"/>
                <a:ext cx="3065898" cy="3054928"/>
                <a:chOff x="7376967" y="1745673"/>
                <a:chExt cx="3065898" cy="3054928"/>
              </a:xfrm>
            </p:grpSpPr>
            <p:sp>
              <p:nvSpPr>
                <p:cNvPr id="19" name="Pie 18">
                  <a:extLst>
                    <a:ext uri="{FF2B5EF4-FFF2-40B4-BE49-F238E27FC236}">
                      <a16:creationId xmlns:a16="http://schemas.microsoft.com/office/drawing/2014/main" id="{713306A3-28F6-7EE4-B369-4B767B56C206}"/>
                    </a:ext>
                  </a:extLst>
                </p:cNvPr>
                <p:cNvSpPr/>
                <p:nvPr/>
              </p:nvSpPr>
              <p:spPr bwMode="auto">
                <a:xfrm flipH="1">
                  <a:off x="7387937" y="1745673"/>
                  <a:ext cx="3054928" cy="3054928"/>
                </a:xfrm>
                <a:prstGeom prst="pie">
                  <a:avLst>
                    <a:gd name="adj1" fmla="val 5608518"/>
                    <a:gd name="adj2" fmla="val 16200000"/>
                  </a:avLst>
                </a:prstGeom>
                <a:solidFill>
                  <a:schemeClr val="accent1"/>
                </a:solidFill>
                <a:ln w="12700">
                  <a:solidFill>
                    <a:schemeClr val="tx1"/>
                  </a:solidFill>
                  <a:miter lim="800000"/>
                  <a:headEnd/>
                  <a:tailEnd/>
                </a:ln>
              </p:spPr>
              <p:txBody>
                <a:bodyPr rtlCol="0" anchor="ctr"/>
                <a:lstStyle/>
                <a:p>
                  <a:pPr algn="r" eaLnBrk="1" hangingPunct="1">
                    <a:spcBef>
                      <a:spcPct val="35000"/>
                    </a:spcBef>
                    <a:spcAft>
                      <a:spcPct val="25000"/>
                    </a:spcAft>
                    <a:buClr>
                      <a:schemeClr val="folHlink"/>
                    </a:buClr>
                    <a:buNone/>
                  </a:pPr>
                  <a:r>
                    <a:rPr lang="en-US" b="1" dirty="0">
                      <a:latin typeface="Calibri" panose="020F0502020204030204" pitchFamily="34" charset="0"/>
                    </a:rPr>
                    <a:t>49%</a:t>
                  </a:r>
                </a:p>
              </p:txBody>
            </p:sp>
            <p:sp>
              <p:nvSpPr>
                <p:cNvPr id="20" name="Pie 19">
                  <a:extLst>
                    <a:ext uri="{FF2B5EF4-FFF2-40B4-BE49-F238E27FC236}">
                      <a16:creationId xmlns:a16="http://schemas.microsoft.com/office/drawing/2014/main" id="{98E42BF7-4E6F-669D-82ED-0B538534F139}"/>
                    </a:ext>
                  </a:extLst>
                </p:cNvPr>
                <p:cNvSpPr/>
                <p:nvPr/>
              </p:nvSpPr>
              <p:spPr bwMode="auto">
                <a:xfrm flipH="1">
                  <a:off x="7376967" y="1745673"/>
                  <a:ext cx="3054928" cy="3054928"/>
                </a:xfrm>
                <a:prstGeom prst="pie">
                  <a:avLst>
                    <a:gd name="adj1" fmla="val 2957861"/>
                    <a:gd name="adj2" fmla="val 5567900"/>
                  </a:avLst>
                </a:prstGeom>
                <a:solidFill>
                  <a:schemeClr val="accent4"/>
                </a:solidFill>
                <a:ln w="12700">
                  <a:solidFill>
                    <a:schemeClr val="tx1"/>
                  </a:solidFill>
                  <a:miter lim="800000"/>
                  <a:headEnd/>
                  <a:tailEnd/>
                </a:ln>
              </p:spPr>
              <p:txBody>
                <a:bodyPr lIns="640080" rtlCol="0" anchor="b"/>
                <a:lstStyle/>
                <a:p>
                  <a:pPr eaLnBrk="1" hangingPunct="1">
                    <a:spcBef>
                      <a:spcPct val="35000"/>
                    </a:spcBef>
                    <a:spcAft>
                      <a:spcPct val="25000"/>
                    </a:spcAft>
                    <a:buClr>
                      <a:schemeClr val="folHlink"/>
                    </a:buClr>
                    <a:buNone/>
                  </a:pPr>
                  <a:r>
                    <a:rPr lang="en-US" b="1" dirty="0">
                      <a:latin typeface="Calibri" panose="020F0502020204030204" pitchFamily="34" charset="0"/>
                    </a:rPr>
                    <a:t>12%</a:t>
                  </a:r>
                </a:p>
              </p:txBody>
            </p:sp>
            <p:sp>
              <p:nvSpPr>
                <p:cNvPr id="21" name="Pie 20">
                  <a:extLst>
                    <a:ext uri="{FF2B5EF4-FFF2-40B4-BE49-F238E27FC236}">
                      <a16:creationId xmlns:a16="http://schemas.microsoft.com/office/drawing/2014/main" id="{AD5D9843-E784-C80F-9EFD-DAB85BA09F9D}"/>
                    </a:ext>
                  </a:extLst>
                </p:cNvPr>
                <p:cNvSpPr/>
                <p:nvPr/>
              </p:nvSpPr>
              <p:spPr bwMode="auto">
                <a:xfrm flipH="1">
                  <a:off x="7376967" y="1745673"/>
                  <a:ext cx="3054928" cy="3054928"/>
                </a:xfrm>
                <a:prstGeom prst="pie">
                  <a:avLst>
                    <a:gd name="adj1" fmla="val 620153"/>
                    <a:gd name="adj2" fmla="val 2958883"/>
                  </a:avLst>
                </a:prstGeom>
                <a:solidFill>
                  <a:schemeClr val="accent5"/>
                </a:solidFill>
                <a:ln w="12700">
                  <a:solidFill>
                    <a:schemeClr val="tx1"/>
                  </a:solidFill>
                  <a:miter lim="800000"/>
                  <a:headEnd/>
                  <a:tailEnd/>
                </a:ln>
              </p:spPr>
              <p:txBody>
                <a:bodyPr lIns="0" tIns="0" rIns="0" bIns="365760" rtlCol="0" anchor="b"/>
                <a:lstStyle/>
                <a:p>
                  <a:pPr eaLnBrk="1" hangingPunct="1">
                    <a:spcBef>
                      <a:spcPct val="35000"/>
                    </a:spcBef>
                    <a:spcAft>
                      <a:spcPct val="25000"/>
                    </a:spcAft>
                    <a:buClr>
                      <a:schemeClr val="folHlink"/>
                    </a:buClr>
                    <a:buNone/>
                  </a:pPr>
                  <a:r>
                    <a:rPr lang="en-US" b="1" dirty="0">
                      <a:solidFill>
                        <a:schemeClr val="bg1"/>
                      </a:solidFill>
                      <a:latin typeface="Calibri" panose="020F0502020204030204" pitchFamily="34" charset="0"/>
                    </a:rPr>
                    <a:t>11%</a:t>
                  </a:r>
                </a:p>
              </p:txBody>
            </p:sp>
            <p:sp>
              <p:nvSpPr>
                <p:cNvPr id="22" name="Pie 21">
                  <a:extLst>
                    <a:ext uri="{FF2B5EF4-FFF2-40B4-BE49-F238E27FC236}">
                      <a16:creationId xmlns:a16="http://schemas.microsoft.com/office/drawing/2014/main" id="{82061D31-FD56-80B3-3390-04E0DD720C59}"/>
                    </a:ext>
                  </a:extLst>
                </p:cNvPr>
                <p:cNvSpPr/>
                <p:nvPr/>
              </p:nvSpPr>
              <p:spPr bwMode="auto">
                <a:xfrm flipH="1">
                  <a:off x="7376967" y="1745673"/>
                  <a:ext cx="3054928" cy="3054928"/>
                </a:xfrm>
                <a:prstGeom prst="pie">
                  <a:avLst>
                    <a:gd name="adj1" fmla="val 17891249"/>
                    <a:gd name="adj2" fmla="val 651625"/>
                  </a:avLst>
                </a:prstGeom>
                <a:solidFill>
                  <a:schemeClr val="accent3"/>
                </a:solidFill>
                <a:ln w="12700">
                  <a:solidFill>
                    <a:schemeClr val="tx1"/>
                  </a:solidFill>
                  <a:miter lim="800000"/>
                  <a:headEnd/>
                  <a:tailEnd/>
                </a:ln>
              </p:spPr>
              <p:txBody>
                <a:bodyPr tIns="457200" rtlCol="0" anchor="t"/>
                <a:lstStyle/>
                <a:p>
                  <a:pPr eaLnBrk="1" hangingPunct="1">
                    <a:spcBef>
                      <a:spcPct val="35000"/>
                    </a:spcBef>
                    <a:spcAft>
                      <a:spcPct val="25000"/>
                    </a:spcAft>
                    <a:buClr>
                      <a:schemeClr val="folHlink"/>
                    </a:buClr>
                    <a:buNone/>
                  </a:pPr>
                  <a:r>
                    <a:rPr lang="en-US" b="1" dirty="0">
                      <a:latin typeface="Calibri" panose="020F0502020204030204" pitchFamily="34" charset="0"/>
                    </a:rPr>
                    <a:t>21%</a:t>
                  </a:r>
                </a:p>
              </p:txBody>
            </p:sp>
            <p:sp>
              <p:nvSpPr>
                <p:cNvPr id="23" name="Pie 22">
                  <a:extLst>
                    <a:ext uri="{FF2B5EF4-FFF2-40B4-BE49-F238E27FC236}">
                      <a16:creationId xmlns:a16="http://schemas.microsoft.com/office/drawing/2014/main" id="{BE2FA856-D47A-BDAC-5EFD-A2C143DB9326}"/>
                    </a:ext>
                  </a:extLst>
                </p:cNvPr>
                <p:cNvSpPr/>
                <p:nvPr/>
              </p:nvSpPr>
              <p:spPr bwMode="auto">
                <a:xfrm flipH="1">
                  <a:off x="7376967" y="1745673"/>
                  <a:ext cx="3054928" cy="3054928"/>
                </a:xfrm>
                <a:prstGeom prst="pie">
                  <a:avLst>
                    <a:gd name="adj1" fmla="val 16448854"/>
                    <a:gd name="adj2" fmla="val 17875946"/>
                  </a:avLst>
                </a:prstGeom>
                <a:solidFill>
                  <a:schemeClr val="tx2"/>
                </a:solidFill>
                <a:ln w="12700">
                  <a:solidFill>
                    <a:schemeClr val="tx1"/>
                  </a:solidFill>
                  <a:miter lim="800000"/>
                  <a:headEnd/>
                  <a:tailEnd/>
                </a:ln>
              </p:spPr>
              <p:txBody>
                <a:bodyPr lIns="685800" tIns="0" rIns="0" rtlCol="0" anchor="t"/>
                <a:lstStyle/>
                <a:p>
                  <a:pPr eaLnBrk="1" hangingPunct="1">
                    <a:buClr>
                      <a:schemeClr val="folHlink"/>
                    </a:buClr>
                    <a:buNone/>
                  </a:pPr>
                  <a:r>
                    <a:rPr lang="en-US" b="1" dirty="0">
                      <a:solidFill>
                        <a:schemeClr val="bg1"/>
                      </a:solidFill>
                      <a:latin typeface="Calibri" panose="020F0502020204030204" pitchFamily="34" charset="0"/>
                    </a:rPr>
                    <a:t>6%</a:t>
                  </a:r>
                </a:p>
              </p:txBody>
            </p:sp>
            <p:sp>
              <p:nvSpPr>
                <p:cNvPr id="24" name="Pie 23">
                  <a:extLst>
                    <a:ext uri="{FF2B5EF4-FFF2-40B4-BE49-F238E27FC236}">
                      <a16:creationId xmlns:a16="http://schemas.microsoft.com/office/drawing/2014/main" id="{CBED328C-5847-9745-8A05-FB0D3F889252}"/>
                    </a:ext>
                  </a:extLst>
                </p:cNvPr>
                <p:cNvSpPr/>
                <p:nvPr/>
              </p:nvSpPr>
              <p:spPr bwMode="auto">
                <a:xfrm flipH="1">
                  <a:off x="7376967" y="1745673"/>
                  <a:ext cx="3054928" cy="3054928"/>
                </a:xfrm>
                <a:prstGeom prst="pie">
                  <a:avLst>
                    <a:gd name="adj1" fmla="val 16165228"/>
                    <a:gd name="adj2" fmla="val 16426984"/>
                  </a:avLst>
                </a:prstGeom>
                <a:solidFill>
                  <a:schemeClr val="bg2"/>
                </a:solidFill>
                <a:ln w="1270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2400" b="0" dirty="0">
                    <a:latin typeface="Calibri" panose="020F0502020204030204" pitchFamily="34" charset="0"/>
                  </a:endParaRPr>
                </a:p>
              </p:txBody>
            </p:sp>
          </p:grpSp>
          <p:sp>
            <p:nvSpPr>
              <p:cNvPr id="17" name="TextBox 16">
                <a:extLst>
                  <a:ext uri="{FF2B5EF4-FFF2-40B4-BE49-F238E27FC236}">
                    <a16:creationId xmlns:a16="http://schemas.microsoft.com/office/drawing/2014/main" id="{11A217E3-B0AE-C193-4CA1-7AB75D14A012}"/>
                  </a:ext>
                </a:extLst>
              </p:cNvPr>
              <p:cNvSpPr txBox="1"/>
              <p:nvPr/>
            </p:nvSpPr>
            <p:spPr bwMode="auto">
              <a:xfrm>
                <a:off x="8243888" y="1400175"/>
                <a:ext cx="3543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Pathological response (n = 99)</a:t>
                </a:r>
              </a:p>
            </p:txBody>
          </p:sp>
          <p:sp>
            <p:nvSpPr>
              <p:cNvPr id="18" name="TextBox 17">
                <a:extLst>
                  <a:ext uri="{FF2B5EF4-FFF2-40B4-BE49-F238E27FC236}">
                    <a16:creationId xmlns:a16="http://schemas.microsoft.com/office/drawing/2014/main" id="{556B1F58-C789-6A62-44FC-382703908891}"/>
                  </a:ext>
                </a:extLst>
              </p:cNvPr>
              <p:cNvSpPr txBox="1"/>
              <p:nvPr/>
            </p:nvSpPr>
            <p:spPr bwMode="auto">
              <a:xfrm>
                <a:off x="8243888" y="5029200"/>
                <a:ext cx="3543300" cy="59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100"/>
                  </a:spcBef>
                  <a:spcAft>
                    <a:spcPct val="0"/>
                  </a:spcAft>
                  <a:buClrTx/>
                  <a:buFontTx/>
                  <a:buNone/>
                </a:pPr>
                <a:r>
                  <a:rPr lang="en-US" sz="1600" b="1" dirty="0" err="1">
                    <a:solidFill>
                      <a:schemeClr val="bg1"/>
                    </a:solidFill>
                    <a:latin typeface="Calibri" panose="020F0502020204030204" pitchFamily="34" charset="0"/>
                  </a:rPr>
                  <a:t>pRR</a:t>
                </a:r>
                <a:r>
                  <a:rPr lang="en-US" sz="1600" b="1" dirty="0">
                    <a:solidFill>
                      <a:schemeClr val="bg1"/>
                    </a:solidFill>
                    <a:latin typeface="Calibri" panose="020F0502020204030204" pitchFamily="34" charset="0"/>
                  </a:rPr>
                  <a:t> = 72% (95% CI: 62-80)</a:t>
                </a:r>
              </a:p>
              <a:p>
                <a:pPr algn="ctr">
                  <a:lnSpc>
                    <a:spcPct val="100000"/>
                  </a:lnSpc>
                  <a:spcBef>
                    <a:spcPts val="100"/>
                  </a:spcBef>
                  <a:spcAft>
                    <a:spcPct val="0"/>
                  </a:spcAft>
                  <a:buClrTx/>
                  <a:buFontTx/>
                  <a:buNone/>
                </a:pPr>
                <a:r>
                  <a:rPr lang="en-US" sz="1600" b="1" dirty="0">
                    <a:solidFill>
                      <a:schemeClr val="bg1"/>
                    </a:solidFill>
                    <a:latin typeface="Calibri" panose="020F0502020204030204" pitchFamily="34" charset="0"/>
                  </a:rPr>
                  <a:t>MPR = 61% (95% CI: 50-70)</a:t>
                </a:r>
              </a:p>
            </p:txBody>
          </p:sp>
        </p:grpSp>
        <p:sp>
          <p:nvSpPr>
            <p:cNvPr id="14" name="TextBox 13">
              <a:extLst>
                <a:ext uri="{FF2B5EF4-FFF2-40B4-BE49-F238E27FC236}">
                  <a16:creationId xmlns:a16="http://schemas.microsoft.com/office/drawing/2014/main" id="{8DC3EACF-CC92-E5C5-66D7-60796BFFF8D5}"/>
                </a:ext>
              </a:extLst>
            </p:cNvPr>
            <p:cNvSpPr txBox="1"/>
            <p:nvPr/>
          </p:nvSpPr>
          <p:spPr bwMode="auto">
            <a:xfrm>
              <a:off x="7891463" y="5472113"/>
              <a:ext cx="1485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82563" indent="-182563">
                <a:spcAft>
                  <a:spcPct val="0"/>
                </a:spcAft>
                <a:buClr>
                  <a:schemeClr val="accent1"/>
                </a:buClr>
                <a:buFont typeface="Wingdings" pitchFamily="2" charset="2"/>
                <a:buChar char="§"/>
              </a:pPr>
              <a:r>
                <a:rPr lang="en-US" sz="1600" dirty="0" err="1">
                  <a:solidFill>
                    <a:schemeClr val="bg1"/>
                  </a:solidFill>
                  <a:latin typeface="Calibri" panose="020F0502020204030204" pitchFamily="34" charset="0"/>
                </a:rPr>
                <a:t>pCR</a:t>
              </a:r>
              <a:endParaRPr lang="en-US" sz="1600" dirty="0">
                <a:solidFill>
                  <a:schemeClr val="bg1"/>
                </a:solidFill>
                <a:latin typeface="Calibri" panose="020F0502020204030204" pitchFamily="34" charset="0"/>
              </a:endParaRPr>
            </a:p>
            <a:p>
              <a:pPr marL="182563" indent="-182563" algn="l">
                <a:lnSpc>
                  <a:spcPct val="100000"/>
                </a:lnSpc>
                <a:spcAft>
                  <a:spcPct val="0"/>
                </a:spcAft>
                <a:buClr>
                  <a:schemeClr val="accent4"/>
                </a:buClr>
                <a:buFont typeface="Wingdings" pitchFamily="2" charset="2"/>
                <a:buChar char="§"/>
              </a:pPr>
              <a:r>
                <a:rPr lang="en-US" sz="1600" dirty="0">
                  <a:solidFill>
                    <a:schemeClr val="bg1"/>
                  </a:solidFill>
                  <a:latin typeface="Calibri" panose="020F0502020204030204" pitchFamily="34" charset="0"/>
                </a:rPr>
                <a:t>near-</a:t>
              </a:r>
              <a:r>
                <a:rPr lang="en-US" sz="1600" dirty="0" err="1">
                  <a:solidFill>
                    <a:schemeClr val="bg1"/>
                  </a:solidFill>
                  <a:latin typeface="Calibri" panose="020F0502020204030204" pitchFamily="34" charset="0"/>
                </a:rPr>
                <a:t>pCR</a:t>
              </a:r>
              <a:endParaRPr lang="en-US" sz="1600" dirty="0">
                <a:solidFill>
                  <a:schemeClr val="bg1"/>
                </a:solidFill>
                <a:latin typeface="Calibri" panose="020F0502020204030204" pitchFamily="34" charset="0"/>
              </a:endParaRPr>
            </a:p>
            <a:p>
              <a:pPr marL="182563" indent="-182563" algn="l">
                <a:lnSpc>
                  <a:spcPct val="100000"/>
                </a:lnSpc>
                <a:spcAft>
                  <a:spcPct val="0"/>
                </a:spcAft>
                <a:buClr>
                  <a:schemeClr val="accent5"/>
                </a:buClr>
                <a:buFont typeface="Wingdings" pitchFamily="2" charset="2"/>
                <a:buChar char="§"/>
              </a:pPr>
              <a:r>
                <a:rPr lang="en-US" sz="1600" dirty="0" err="1">
                  <a:solidFill>
                    <a:schemeClr val="bg1"/>
                  </a:solidFill>
                  <a:latin typeface="Calibri" panose="020F0502020204030204" pitchFamily="34" charset="0"/>
                </a:rPr>
                <a:t>pPR</a:t>
              </a:r>
              <a:endParaRPr lang="en-US" sz="16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B22909A7-D660-EE30-4B17-7D350300A5EF}"/>
                </a:ext>
              </a:extLst>
            </p:cNvPr>
            <p:cNvSpPr txBox="1"/>
            <p:nvPr/>
          </p:nvSpPr>
          <p:spPr bwMode="auto">
            <a:xfrm>
              <a:off x="8978160" y="5472113"/>
              <a:ext cx="24702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82563" indent="-182563" algn="l">
                <a:lnSpc>
                  <a:spcPct val="100000"/>
                </a:lnSpc>
                <a:spcAft>
                  <a:spcPct val="0"/>
                </a:spcAft>
                <a:buClr>
                  <a:schemeClr val="accent3"/>
                </a:buClr>
                <a:buFont typeface="Wingdings" pitchFamily="2" charset="2"/>
                <a:buChar char="§"/>
              </a:pPr>
              <a:r>
                <a:rPr lang="en-US" sz="1600" b="0" dirty="0" err="1">
                  <a:solidFill>
                    <a:schemeClr val="bg1"/>
                  </a:solidFill>
                  <a:latin typeface="Calibri" panose="020F0502020204030204" pitchFamily="34" charset="0"/>
                </a:rPr>
                <a:t>pNR</a:t>
              </a:r>
              <a:endParaRPr lang="en-US" sz="1600" b="0" dirty="0">
                <a:solidFill>
                  <a:schemeClr val="bg1"/>
                </a:solidFill>
                <a:latin typeface="Calibri" panose="020F0502020204030204" pitchFamily="34" charset="0"/>
              </a:endParaRPr>
            </a:p>
            <a:p>
              <a:pPr marL="182563" indent="-182563" algn="l">
                <a:lnSpc>
                  <a:spcPct val="100000"/>
                </a:lnSpc>
                <a:spcAft>
                  <a:spcPct val="0"/>
                </a:spcAft>
                <a:buClr>
                  <a:schemeClr val="tx2"/>
                </a:buClr>
                <a:buFont typeface="Wingdings" pitchFamily="2" charset="2"/>
                <a:buChar char="§"/>
              </a:pPr>
              <a:r>
                <a:rPr lang="en-US" sz="1600" dirty="0">
                  <a:solidFill>
                    <a:schemeClr val="bg1"/>
                  </a:solidFill>
                  <a:latin typeface="Calibri" panose="020F0502020204030204" pitchFamily="34" charset="0"/>
                </a:rPr>
                <a:t>distant metastases</a:t>
              </a:r>
            </a:p>
            <a:p>
              <a:pPr marL="182563" indent="-182563" algn="l">
                <a:lnSpc>
                  <a:spcPct val="100000"/>
                </a:lnSpc>
                <a:spcAft>
                  <a:spcPct val="0"/>
                </a:spcAft>
                <a:buClr>
                  <a:schemeClr val="bg2"/>
                </a:buClr>
                <a:buFont typeface="Wingdings" pitchFamily="2" charset="2"/>
                <a:buChar char="§"/>
              </a:pPr>
              <a:r>
                <a:rPr lang="en-US" sz="1600" dirty="0">
                  <a:solidFill>
                    <a:schemeClr val="bg1"/>
                  </a:solidFill>
                  <a:latin typeface="Calibri" panose="020F0502020204030204" pitchFamily="34" charset="0"/>
                </a:rPr>
                <a:t>n</a:t>
              </a:r>
              <a:r>
                <a:rPr lang="en-US" sz="1600" b="0" dirty="0">
                  <a:solidFill>
                    <a:schemeClr val="bg1"/>
                  </a:solidFill>
                  <a:latin typeface="Calibri" panose="020F0502020204030204" pitchFamily="34" charset="0"/>
                </a:rPr>
                <a:t>ot evaluable</a:t>
              </a:r>
            </a:p>
          </p:txBody>
        </p:sp>
      </p:grpSp>
    </p:spTree>
    <p:extLst>
      <p:ext uri="{BB962C8B-B14F-4D97-AF65-F5344CB8AC3E}">
        <p14:creationId xmlns:p14="http://schemas.microsoft.com/office/powerpoint/2010/main" val="2948284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PRADO: Immune-Related AEs</a:t>
            </a:r>
            <a:endParaRPr lang="en-US"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Blank. ASCO 2022. Abstr 9501.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8" name="Group 3">
            <a:extLst>
              <a:ext uri="{FF2B5EF4-FFF2-40B4-BE49-F238E27FC236}">
                <a16:creationId xmlns:a16="http://schemas.microsoft.com/office/drawing/2014/main" id="{7A684E6B-8B1D-C94A-BBB0-C9C1E75F8387}"/>
              </a:ext>
            </a:extLst>
          </p:cNvPr>
          <p:cNvGraphicFramePr>
            <a:graphicFrameLocks/>
          </p:cNvGraphicFramePr>
          <p:nvPr>
            <p:extLst>
              <p:ext uri="{D42A27DB-BD31-4B8C-83A1-F6EECF244321}">
                <p14:modId xmlns:p14="http://schemas.microsoft.com/office/powerpoint/2010/main" val="1483753021"/>
              </p:ext>
            </p:extLst>
          </p:nvPr>
        </p:nvGraphicFramePr>
        <p:xfrm>
          <a:off x="656078" y="1169934"/>
          <a:ext cx="5306422" cy="4694144"/>
        </p:xfrm>
        <a:graphic>
          <a:graphicData uri="http://schemas.openxmlformats.org/drawingml/2006/table">
            <a:tbl>
              <a:tblPr/>
              <a:tblGrid>
                <a:gridCol w="2566244">
                  <a:extLst>
                    <a:ext uri="{9D8B030D-6E8A-4147-A177-3AD203B41FA5}">
                      <a16:colId xmlns:a16="http://schemas.microsoft.com/office/drawing/2014/main" val="20000"/>
                    </a:ext>
                  </a:extLst>
                </a:gridCol>
                <a:gridCol w="1370089">
                  <a:extLst>
                    <a:ext uri="{9D8B030D-6E8A-4147-A177-3AD203B41FA5}">
                      <a16:colId xmlns:a16="http://schemas.microsoft.com/office/drawing/2014/main" val="4184466512"/>
                    </a:ext>
                  </a:extLst>
                </a:gridCol>
                <a:gridCol w="1370089">
                  <a:extLst>
                    <a:ext uri="{9D8B030D-6E8A-4147-A177-3AD203B41FA5}">
                      <a16:colId xmlns:a16="http://schemas.microsoft.com/office/drawing/2014/main" val="20001"/>
                    </a:ext>
                  </a:extLst>
                </a:gridCol>
              </a:tblGrid>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Pruritus</a:t>
                      </a:r>
                      <a:endParaRPr kumimoji="0" lang="en-US" sz="16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55276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9340340"/>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43107834"/>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674320"/>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327530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Hyperthyroidism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2580775"/>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62137455"/>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Dry mouth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368287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 hypopigmentation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18250862"/>
                  </a:ext>
                </a:extLst>
              </a:tr>
            </a:tbl>
          </a:graphicData>
        </a:graphic>
      </p:graphicFrame>
      <p:graphicFrame>
        <p:nvGraphicFramePr>
          <p:cNvPr id="12" name="Group 3">
            <a:extLst>
              <a:ext uri="{FF2B5EF4-FFF2-40B4-BE49-F238E27FC236}">
                <a16:creationId xmlns:a16="http://schemas.microsoft.com/office/drawing/2014/main" id="{E405902C-013A-7333-5AC0-E9922D28908D}"/>
              </a:ext>
            </a:extLst>
          </p:cNvPr>
          <p:cNvGraphicFramePr>
            <a:graphicFrameLocks/>
          </p:cNvGraphicFramePr>
          <p:nvPr>
            <p:extLst>
              <p:ext uri="{D42A27DB-BD31-4B8C-83A1-F6EECF244321}">
                <p14:modId xmlns:p14="http://schemas.microsoft.com/office/powerpoint/2010/main" val="3277471272"/>
              </p:ext>
            </p:extLst>
          </p:nvPr>
        </p:nvGraphicFramePr>
        <p:xfrm>
          <a:off x="6250891" y="1169934"/>
          <a:ext cx="5306422" cy="4694144"/>
        </p:xfrm>
        <a:graphic>
          <a:graphicData uri="http://schemas.openxmlformats.org/drawingml/2006/table">
            <a:tbl>
              <a:tblPr/>
              <a:tblGrid>
                <a:gridCol w="2566244">
                  <a:extLst>
                    <a:ext uri="{9D8B030D-6E8A-4147-A177-3AD203B41FA5}">
                      <a16:colId xmlns:a16="http://schemas.microsoft.com/office/drawing/2014/main" val="20000"/>
                    </a:ext>
                  </a:extLst>
                </a:gridCol>
                <a:gridCol w="1370089">
                  <a:extLst>
                    <a:ext uri="{9D8B030D-6E8A-4147-A177-3AD203B41FA5}">
                      <a16:colId xmlns:a16="http://schemas.microsoft.com/office/drawing/2014/main" val="4184466512"/>
                    </a:ext>
                  </a:extLst>
                </a:gridCol>
                <a:gridCol w="1370089">
                  <a:extLst>
                    <a:ext uri="{9D8B030D-6E8A-4147-A177-3AD203B41FA5}">
                      <a16:colId xmlns:a16="http://schemas.microsoft.com/office/drawing/2014/main" val="20001"/>
                    </a:ext>
                  </a:extLst>
                </a:gridCol>
              </a:tblGrid>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Serum lipase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865127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Myalgia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Creatine kinase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Serum amylase increased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55276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Dry skin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9340340"/>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Infusion-related reaction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43107834"/>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Colitis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674320"/>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Adrenal insufficiency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9327530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2580775"/>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62137455"/>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Dry eye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03682878"/>
                  </a:ext>
                </a:extLst>
              </a:tr>
              <a:tr h="1529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18250862"/>
                  </a:ext>
                </a:extLst>
              </a:tr>
            </a:tbl>
          </a:graphicData>
        </a:graphic>
      </p:graphicFrame>
      <p:sp>
        <p:nvSpPr>
          <p:cNvPr id="3" name="TextBox 2">
            <a:extLst>
              <a:ext uri="{FF2B5EF4-FFF2-40B4-BE49-F238E27FC236}">
                <a16:creationId xmlns:a16="http://schemas.microsoft.com/office/drawing/2014/main" id="{0F70A3EE-A32B-B8B7-5141-D1D63F1AE8B5}"/>
              </a:ext>
            </a:extLst>
          </p:cNvPr>
          <p:cNvSpPr txBox="1"/>
          <p:nvPr/>
        </p:nvSpPr>
        <p:spPr bwMode="auto">
          <a:xfrm>
            <a:off x="609760" y="5890258"/>
            <a:ext cx="98179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*Total no. of patients (n = 99); additional g</a:t>
            </a:r>
            <a:r>
              <a:rPr lang="en-US" sz="1400" b="0" dirty="0">
                <a:solidFill>
                  <a:schemeClr val="bg1"/>
                </a:solidFill>
                <a:latin typeface="Calibri" panose="020F0502020204030204" pitchFamily="34" charset="0"/>
              </a:rPr>
              <a:t>rade 3/4 AEs included myocarditis (n = 2), and increased GGT, neuropathy, peripheral motor neuropathy, acrocyanose, cholangitis,</a:t>
            </a: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functional decline, myelitis transversa-like syndrome (n = 1 each)</a:t>
            </a:r>
          </a:p>
        </p:txBody>
      </p:sp>
    </p:spTree>
    <p:extLst>
      <p:ext uri="{BB962C8B-B14F-4D97-AF65-F5344CB8AC3E}">
        <p14:creationId xmlns:p14="http://schemas.microsoft.com/office/powerpoint/2010/main" val="1481541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PRADO: Surgery-Related AEs</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Blank. ASCO 2022. Abstr 9501. Reproduced with permission.</a:t>
            </a:r>
          </a:p>
        </p:txBody>
      </p:sp>
      <p:grpSp>
        <p:nvGrpSpPr>
          <p:cNvPr id="10" name="Group 9">
            <a:extLst>
              <a:ext uri="{FF2B5EF4-FFF2-40B4-BE49-F238E27FC236}">
                <a16:creationId xmlns:a16="http://schemas.microsoft.com/office/drawing/2014/main" id="{EA36F1C5-E025-AFB0-FFED-955C1E896596}"/>
              </a:ext>
            </a:extLst>
          </p:cNvPr>
          <p:cNvGrpSpPr/>
          <p:nvPr/>
        </p:nvGrpSpPr>
        <p:grpSpPr>
          <a:xfrm>
            <a:off x="295483" y="1676021"/>
            <a:ext cx="11574784" cy="4775578"/>
            <a:chOff x="295483" y="1676021"/>
            <a:chExt cx="11574784" cy="4775578"/>
          </a:xfrm>
        </p:grpSpPr>
        <p:grpSp>
          <p:nvGrpSpPr>
            <p:cNvPr id="12" name="Group 11">
              <a:extLst>
                <a:ext uri="{FF2B5EF4-FFF2-40B4-BE49-F238E27FC236}">
                  <a16:creationId xmlns:a16="http://schemas.microsoft.com/office/drawing/2014/main" id="{6C6403E0-F417-6266-2672-384A207D4C4C}"/>
                </a:ext>
              </a:extLst>
            </p:cNvPr>
            <p:cNvGrpSpPr/>
            <p:nvPr/>
          </p:nvGrpSpPr>
          <p:grpSpPr>
            <a:xfrm>
              <a:off x="8171384" y="2150598"/>
              <a:ext cx="2740186" cy="1314963"/>
              <a:chOff x="7735649" y="1066800"/>
              <a:chExt cx="2740186" cy="1314963"/>
            </a:xfrm>
          </p:grpSpPr>
          <p:sp>
            <p:nvSpPr>
              <p:cNvPr id="104" name="Rectangle 10">
                <a:extLst>
                  <a:ext uri="{FF2B5EF4-FFF2-40B4-BE49-F238E27FC236}">
                    <a16:creationId xmlns:a16="http://schemas.microsoft.com/office/drawing/2014/main" id="{31353621-C549-7C60-B8B3-48CE09830550}"/>
                  </a:ext>
                </a:extLst>
              </p:cNvPr>
              <p:cNvSpPr>
                <a:spLocks noChangeArrowheads="1"/>
              </p:cNvSpPr>
              <p:nvPr/>
            </p:nvSpPr>
            <p:spPr bwMode="auto">
              <a:xfrm>
                <a:off x="7735649" y="1653884"/>
                <a:ext cx="2131681" cy="727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eaLnBrk="0" fontAlgn="base" hangingPunct="0">
                  <a:spcBef>
                    <a:spcPct val="0"/>
                  </a:spcBef>
                  <a:spcAft>
                    <a:spcPts val="600"/>
                  </a:spcAft>
                </a:pPr>
                <a:r>
                  <a:rPr lang="en-US" b="0" dirty="0">
                    <a:solidFill>
                      <a:schemeClr val="bg1"/>
                    </a:solidFill>
                    <a:latin typeface="Calibri" panose="020F0502020204030204" pitchFamily="34" charset="0"/>
                    <a:cs typeface="Calibri" panose="020F0502020204030204" pitchFamily="34" charset="0"/>
                  </a:rPr>
                  <a:t>ILN &amp; TLND (n = 31)</a:t>
                </a:r>
              </a:p>
              <a:p>
                <a:pPr eaLnBrk="0" fontAlgn="base" hangingPunct="0">
                  <a:spcBef>
                    <a:spcPct val="0"/>
                  </a:spcBef>
                  <a:spcAft>
                    <a:spcPts val="600"/>
                  </a:spcAft>
                </a:pPr>
                <a:r>
                  <a:rPr lang="en-US" b="0" dirty="0">
                    <a:solidFill>
                      <a:schemeClr val="bg1"/>
                    </a:solidFill>
                    <a:latin typeface="Calibri" panose="020F0502020204030204" pitchFamily="34" charset="0"/>
                    <a:cs typeface="Calibri" panose="020F0502020204030204" pitchFamily="34" charset="0"/>
                  </a:rPr>
                  <a:t>ILN only (n = 61)</a:t>
                </a:r>
              </a:p>
            </p:txBody>
          </p:sp>
          <p:sp>
            <p:nvSpPr>
              <p:cNvPr id="105" name="Rectangle 10">
                <a:extLst>
                  <a:ext uri="{FF2B5EF4-FFF2-40B4-BE49-F238E27FC236}">
                    <a16:creationId xmlns:a16="http://schemas.microsoft.com/office/drawing/2014/main" id="{1652C32D-2FF1-8EC4-554F-EEDE7261B42C}"/>
                  </a:ext>
                </a:extLst>
              </p:cNvPr>
              <p:cNvSpPr>
                <a:spLocks noChangeArrowheads="1"/>
              </p:cNvSpPr>
              <p:nvPr/>
            </p:nvSpPr>
            <p:spPr bwMode="auto">
              <a:xfrm>
                <a:off x="9671754" y="1066800"/>
                <a:ext cx="804081" cy="65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Grade</a:t>
                </a:r>
              </a:p>
              <a:p>
                <a:pPr algn="ct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1-2   3</a:t>
                </a:r>
                <a:endParaRPr lang="en-US" b="0" dirty="0">
                  <a:solidFill>
                    <a:schemeClr val="bg1"/>
                  </a:solidFill>
                  <a:latin typeface="Calibri" panose="020F0502020204030204" pitchFamily="34" charset="0"/>
                  <a:cs typeface="Calibri" panose="020F0502020204030204" pitchFamily="34" charset="0"/>
                </a:endParaRPr>
              </a:p>
            </p:txBody>
          </p:sp>
          <p:grpSp>
            <p:nvGrpSpPr>
              <p:cNvPr id="106" name="Group 105">
                <a:extLst>
                  <a:ext uri="{FF2B5EF4-FFF2-40B4-BE49-F238E27FC236}">
                    <a16:creationId xmlns:a16="http://schemas.microsoft.com/office/drawing/2014/main" id="{354FC958-EA2A-23A8-2A74-C5A1BC285427}"/>
                  </a:ext>
                </a:extLst>
              </p:cNvPr>
              <p:cNvGrpSpPr/>
              <p:nvPr/>
            </p:nvGrpSpPr>
            <p:grpSpPr>
              <a:xfrm>
                <a:off x="9818725" y="1755620"/>
                <a:ext cx="642346" cy="580778"/>
                <a:chOff x="9666108" y="1805957"/>
                <a:chExt cx="411442" cy="372006"/>
              </a:xfrm>
            </p:grpSpPr>
            <p:grpSp>
              <p:nvGrpSpPr>
                <p:cNvPr id="107" name="Group 106">
                  <a:extLst>
                    <a:ext uri="{FF2B5EF4-FFF2-40B4-BE49-F238E27FC236}">
                      <a16:creationId xmlns:a16="http://schemas.microsoft.com/office/drawing/2014/main" id="{F501F69A-D99B-CB02-27FE-7EB83D191CA2}"/>
                    </a:ext>
                  </a:extLst>
                </p:cNvPr>
                <p:cNvGrpSpPr/>
                <p:nvPr/>
              </p:nvGrpSpPr>
              <p:grpSpPr>
                <a:xfrm>
                  <a:off x="9666108" y="1805957"/>
                  <a:ext cx="157277" cy="372006"/>
                  <a:chOff x="9666108" y="1805957"/>
                  <a:chExt cx="157277" cy="372006"/>
                </a:xfrm>
              </p:grpSpPr>
              <p:sp>
                <p:nvSpPr>
                  <p:cNvPr id="111" name="Rectangle 110">
                    <a:extLst>
                      <a:ext uri="{FF2B5EF4-FFF2-40B4-BE49-F238E27FC236}">
                        <a16:creationId xmlns:a16="http://schemas.microsoft.com/office/drawing/2014/main" id="{A14D7F43-FEAE-5FAC-0E2B-8C049B539892}"/>
                      </a:ext>
                    </a:extLst>
                  </p:cNvPr>
                  <p:cNvSpPr/>
                  <p:nvPr/>
                </p:nvSpPr>
                <p:spPr bwMode="auto">
                  <a:xfrm>
                    <a:off x="9667508" y="1805957"/>
                    <a:ext cx="155877" cy="155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026C60C2-6013-380A-E034-90AD35C29B61}"/>
                      </a:ext>
                    </a:extLst>
                  </p:cNvPr>
                  <p:cNvSpPr/>
                  <p:nvPr/>
                </p:nvSpPr>
                <p:spPr bwMode="auto">
                  <a:xfrm>
                    <a:off x="9666108" y="2022086"/>
                    <a:ext cx="155877" cy="15587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8" name="Group 107">
                  <a:extLst>
                    <a:ext uri="{FF2B5EF4-FFF2-40B4-BE49-F238E27FC236}">
                      <a16:creationId xmlns:a16="http://schemas.microsoft.com/office/drawing/2014/main" id="{E50FDB22-B1C4-38E6-33C8-803FC776103C}"/>
                    </a:ext>
                  </a:extLst>
                </p:cNvPr>
                <p:cNvGrpSpPr/>
                <p:nvPr/>
              </p:nvGrpSpPr>
              <p:grpSpPr>
                <a:xfrm>
                  <a:off x="9920277" y="1805957"/>
                  <a:ext cx="157273" cy="372006"/>
                  <a:chOff x="9770152" y="1958357"/>
                  <a:chExt cx="157273" cy="372006"/>
                </a:xfrm>
              </p:grpSpPr>
              <p:sp>
                <p:nvSpPr>
                  <p:cNvPr id="109" name="Rectangle 108">
                    <a:extLst>
                      <a:ext uri="{FF2B5EF4-FFF2-40B4-BE49-F238E27FC236}">
                        <a16:creationId xmlns:a16="http://schemas.microsoft.com/office/drawing/2014/main" id="{5815333D-9DAE-029B-EF4C-ED7E93DA65F4}"/>
                      </a:ext>
                    </a:extLst>
                  </p:cNvPr>
                  <p:cNvSpPr/>
                  <p:nvPr/>
                </p:nvSpPr>
                <p:spPr bwMode="auto">
                  <a:xfrm>
                    <a:off x="9771548" y="1958357"/>
                    <a:ext cx="155877" cy="15587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8AF487CF-F0BC-4E91-0A85-ADB5B6BD5998}"/>
                      </a:ext>
                    </a:extLst>
                  </p:cNvPr>
                  <p:cNvSpPr/>
                  <p:nvPr/>
                </p:nvSpPr>
                <p:spPr bwMode="auto">
                  <a:xfrm>
                    <a:off x="9770152" y="2174486"/>
                    <a:ext cx="155877" cy="15587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sp>
          <p:nvSpPr>
            <p:cNvPr id="13" name="Line 20">
              <a:extLst>
                <a:ext uri="{FF2B5EF4-FFF2-40B4-BE49-F238E27FC236}">
                  <a16:creationId xmlns:a16="http://schemas.microsoft.com/office/drawing/2014/main" id="{402A7DF3-B622-25C1-BE93-69B782324D6C}"/>
                </a:ext>
              </a:extLst>
            </p:cNvPr>
            <p:cNvSpPr>
              <a:spLocks noChangeShapeType="1"/>
            </p:cNvSpPr>
            <p:nvPr/>
          </p:nvSpPr>
          <p:spPr bwMode="auto">
            <a:xfrm rot="16200000">
              <a:off x="1146118"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14" name="Line 22">
              <a:extLst>
                <a:ext uri="{FF2B5EF4-FFF2-40B4-BE49-F238E27FC236}">
                  <a16:creationId xmlns:a16="http://schemas.microsoft.com/office/drawing/2014/main" id="{1C5675CA-B198-4002-8A41-BBA421CC3360}"/>
                </a:ext>
              </a:extLst>
            </p:cNvPr>
            <p:cNvSpPr>
              <a:spLocks noChangeShapeType="1"/>
            </p:cNvSpPr>
            <p:nvPr/>
          </p:nvSpPr>
          <p:spPr bwMode="auto">
            <a:xfrm rot="16200000">
              <a:off x="5902754"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15" name="Line 26">
              <a:extLst>
                <a:ext uri="{FF2B5EF4-FFF2-40B4-BE49-F238E27FC236}">
                  <a16:creationId xmlns:a16="http://schemas.microsoft.com/office/drawing/2014/main" id="{8936CD6D-945B-B713-B1C5-A454973724FB}"/>
                </a:ext>
              </a:extLst>
            </p:cNvPr>
            <p:cNvSpPr>
              <a:spLocks noChangeShapeType="1"/>
            </p:cNvSpPr>
            <p:nvPr/>
          </p:nvSpPr>
          <p:spPr bwMode="auto">
            <a:xfrm rot="16200000">
              <a:off x="8281072"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16" name="Line 26">
              <a:extLst>
                <a:ext uri="{FF2B5EF4-FFF2-40B4-BE49-F238E27FC236}">
                  <a16:creationId xmlns:a16="http://schemas.microsoft.com/office/drawing/2014/main" id="{9616FC45-C7F5-85ED-BC0F-94CEFA55F697}"/>
                </a:ext>
              </a:extLst>
            </p:cNvPr>
            <p:cNvSpPr>
              <a:spLocks noChangeShapeType="1"/>
            </p:cNvSpPr>
            <p:nvPr/>
          </p:nvSpPr>
          <p:spPr bwMode="auto">
            <a:xfrm rot="16200000">
              <a:off x="7091913"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17" name="Line 26">
              <a:extLst>
                <a:ext uri="{FF2B5EF4-FFF2-40B4-BE49-F238E27FC236}">
                  <a16:creationId xmlns:a16="http://schemas.microsoft.com/office/drawing/2014/main" id="{E4F9891D-8432-4E26-6CF7-1DBAE4F1C47B}"/>
                </a:ext>
              </a:extLst>
            </p:cNvPr>
            <p:cNvSpPr>
              <a:spLocks noChangeShapeType="1"/>
            </p:cNvSpPr>
            <p:nvPr/>
          </p:nvSpPr>
          <p:spPr bwMode="auto">
            <a:xfrm rot="16200000">
              <a:off x="3524436"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18" name="Line 26">
              <a:extLst>
                <a:ext uri="{FF2B5EF4-FFF2-40B4-BE49-F238E27FC236}">
                  <a16:creationId xmlns:a16="http://schemas.microsoft.com/office/drawing/2014/main" id="{17688A79-2ABB-D995-9588-0D9BC2D29F93}"/>
                </a:ext>
              </a:extLst>
            </p:cNvPr>
            <p:cNvSpPr>
              <a:spLocks noChangeShapeType="1"/>
            </p:cNvSpPr>
            <p:nvPr/>
          </p:nvSpPr>
          <p:spPr bwMode="auto">
            <a:xfrm rot="16200000">
              <a:off x="2335277"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19" name="Rectangle 10">
              <a:extLst>
                <a:ext uri="{FF2B5EF4-FFF2-40B4-BE49-F238E27FC236}">
                  <a16:creationId xmlns:a16="http://schemas.microsoft.com/office/drawing/2014/main" id="{B6B2EDB7-FBC2-3274-5326-CDC296739AE9}"/>
                </a:ext>
              </a:extLst>
            </p:cNvPr>
            <p:cNvSpPr>
              <a:spLocks noChangeArrowheads="1"/>
            </p:cNvSpPr>
            <p:nvPr/>
          </p:nvSpPr>
          <p:spPr bwMode="auto">
            <a:xfrm rot="16200000">
              <a:off x="-696896" y="3306889"/>
              <a:ext cx="2339961" cy="3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Patients (%)</a:t>
              </a:r>
            </a:p>
          </p:txBody>
        </p:sp>
        <p:sp>
          <p:nvSpPr>
            <p:cNvPr id="20" name="Line 26">
              <a:extLst>
                <a:ext uri="{FF2B5EF4-FFF2-40B4-BE49-F238E27FC236}">
                  <a16:creationId xmlns:a16="http://schemas.microsoft.com/office/drawing/2014/main" id="{AEF12061-D991-81C9-5C95-A36F32C3A733}"/>
                </a:ext>
              </a:extLst>
            </p:cNvPr>
            <p:cNvSpPr>
              <a:spLocks noChangeShapeType="1"/>
            </p:cNvSpPr>
            <p:nvPr/>
          </p:nvSpPr>
          <p:spPr bwMode="auto">
            <a:xfrm rot="16200000">
              <a:off x="9470231"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1" name="Freeform: Shape 71">
              <a:extLst>
                <a:ext uri="{FF2B5EF4-FFF2-40B4-BE49-F238E27FC236}">
                  <a16:creationId xmlns:a16="http://schemas.microsoft.com/office/drawing/2014/main" id="{1B479322-43F5-88A6-4C8A-B732A0A2752F}"/>
                </a:ext>
              </a:extLst>
            </p:cNvPr>
            <p:cNvSpPr/>
            <p:nvPr/>
          </p:nvSpPr>
          <p:spPr bwMode="auto">
            <a:xfrm>
              <a:off x="1168024" y="1852834"/>
              <a:ext cx="10702243" cy="3263314"/>
            </a:xfrm>
            <a:custGeom>
              <a:avLst/>
              <a:gdLst>
                <a:gd name="connsiteX0" fmla="*/ 0 w 4743450"/>
                <a:gd name="connsiteY0" fmla="*/ 0 h 3743325"/>
                <a:gd name="connsiteX1" fmla="*/ 0 w 4743450"/>
                <a:gd name="connsiteY1" fmla="*/ 3743325 h 3743325"/>
                <a:gd name="connsiteX2" fmla="*/ 4743450 w 4743450"/>
                <a:gd name="connsiteY2" fmla="*/ 3743325 h 3743325"/>
              </a:gdLst>
              <a:ahLst/>
              <a:cxnLst>
                <a:cxn ang="0">
                  <a:pos x="connsiteX0" y="connsiteY0"/>
                </a:cxn>
                <a:cxn ang="0">
                  <a:pos x="connsiteX1" y="connsiteY1"/>
                </a:cxn>
                <a:cxn ang="0">
                  <a:pos x="connsiteX2" y="connsiteY2"/>
                </a:cxn>
              </a:cxnLst>
              <a:rect l="l" t="t" r="r" b="b"/>
              <a:pathLst>
                <a:path w="4743450" h="3743325">
                  <a:moveTo>
                    <a:pt x="0" y="0"/>
                  </a:moveTo>
                  <a:lnTo>
                    <a:pt x="0" y="3743325"/>
                  </a:lnTo>
                  <a:lnTo>
                    <a:pt x="4743450" y="3743325"/>
                  </a:lnTo>
                </a:path>
              </a:pathLst>
            </a:custGeom>
            <a:noFill/>
            <a:ln w="28575">
              <a:solidFill>
                <a:schemeClr val="bg1"/>
              </a:solidFill>
              <a:miter lim="800000"/>
              <a:headEnd/>
              <a:tailEnd/>
            </a:ln>
          </p:spPr>
          <p:txBody>
            <a:bodyPr rtlCol="0" anchor="ctr"/>
            <a:lstStyle/>
            <a:p>
              <a:pPr algn="ctr"/>
              <a:endParaRPr lang="en-US" dirty="0"/>
            </a:p>
          </p:txBody>
        </p:sp>
        <p:sp>
          <p:nvSpPr>
            <p:cNvPr id="22" name="Line 26">
              <a:extLst>
                <a:ext uri="{FF2B5EF4-FFF2-40B4-BE49-F238E27FC236}">
                  <a16:creationId xmlns:a16="http://schemas.microsoft.com/office/drawing/2014/main" id="{552571FA-A260-6188-227A-CA5DF4246011}"/>
                </a:ext>
              </a:extLst>
            </p:cNvPr>
            <p:cNvSpPr>
              <a:spLocks noChangeShapeType="1"/>
            </p:cNvSpPr>
            <p:nvPr/>
          </p:nvSpPr>
          <p:spPr bwMode="auto">
            <a:xfrm rot="16200000">
              <a:off x="10659390"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3" name="Rectangle 10">
              <a:extLst>
                <a:ext uri="{FF2B5EF4-FFF2-40B4-BE49-F238E27FC236}">
                  <a16:creationId xmlns:a16="http://schemas.microsoft.com/office/drawing/2014/main" id="{32B09C66-F2AF-0208-44A7-7444BBCF149C}"/>
                </a:ext>
              </a:extLst>
            </p:cNvPr>
            <p:cNvSpPr>
              <a:spLocks noChangeArrowheads="1"/>
            </p:cNvSpPr>
            <p:nvPr/>
          </p:nvSpPr>
          <p:spPr bwMode="auto">
            <a:xfrm>
              <a:off x="820380" y="3674578"/>
              <a:ext cx="337415" cy="26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40</a:t>
              </a:r>
            </a:p>
          </p:txBody>
        </p:sp>
        <p:sp>
          <p:nvSpPr>
            <p:cNvPr id="24" name="Line 15">
              <a:extLst>
                <a:ext uri="{FF2B5EF4-FFF2-40B4-BE49-F238E27FC236}">
                  <a16:creationId xmlns:a16="http://schemas.microsoft.com/office/drawing/2014/main" id="{BBD06E7E-6559-F1EF-42D3-1E7E5BB6C942}"/>
                </a:ext>
              </a:extLst>
            </p:cNvPr>
            <p:cNvSpPr>
              <a:spLocks noChangeShapeType="1"/>
            </p:cNvSpPr>
            <p:nvPr/>
          </p:nvSpPr>
          <p:spPr bwMode="auto">
            <a:xfrm>
              <a:off x="1109725" y="3824921"/>
              <a:ext cx="58383"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25" name="Rectangle 10">
              <a:extLst>
                <a:ext uri="{FF2B5EF4-FFF2-40B4-BE49-F238E27FC236}">
                  <a16:creationId xmlns:a16="http://schemas.microsoft.com/office/drawing/2014/main" id="{DE152E22-9D74-9DD9-76DB-9B33AB676846}"/>
                </a:ext>
              </a:extLst>
            </p:cNvPr>
            <p:cNvSpPr>
              <a:spLocks noChangeArrowheads="1"/>
            </p:cNvSpPr>
            <p:nvPr/>
          </p:nvSpPr>
          <p:spPr bwMode="auto">
            <a:xfrm>
              <a:off x="820380" y="4329374"/>
              <a:ext cx="337415" cy="26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a:t>
              </a:r>
            </a:p>
          </p:txBody>
        </p:sp>
        <p:sp>
          <p:nvSpPr>
            <p:cNvPr id="26" name="Line 17">
              <a:extLst>
                <a:ext uri="{FF2B5EF4-FFF2-40B4-BE49-F238E27FC236}">
                  <a16:creationId xmlns:a16="http://schemas.microsoft.com/office/drawing/2014/main" id="{A48D38B1-DBC7-7B78-78E0-CD28356957F3}"/>
                </a:ext>
              </a:extLst>
            </p:cNvPr>
            <p:cNvSpPr>
              <a:spLocks noChangeShapeType="1"/>
            </p:cNvSpPr>
            <p:nvPr/>
          </p:nvSpPr>
          <p:spPr bwMode="auto">
            <a:xfrm>
              <a:off x="1109725" y="4458108"/>
              <a:ext cx="58383"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27" name="Rectangle 10">
              <a:extLst>
                <a:ext uri="{FF2B5EF4-FFF2-40B4-BE49-F238E27FC236}">
                  <a16:creationId xmlns:a16="http://schemas.microsoft.com/office/drawing/2014/main" id="{3286D2C0-4848-0937-9C3D-8B28CC7D676D}"/>
                </a:ext>
              </a:extLst>
            </p:cNvPr>
            <p:cNvSpPr>
              <a:spLocks noChangeArrowheads="1"/>
            </p:cNvSpPr>
            <p:nvPr/>
          </p:nvSpPr>
          <p:spPr bwMode="auto">
            <a:xfrm>
              <a:off x="931536" y="4984169"/>
              <a:ext cx="226260" cy="26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a:t>
              </a:r>
            </a:p>
          </p:txBody>
        </p:sp>
        <p:sp>
          <p:nvSpPr>
            <p:cNvPr id="28" name="Line 19">
              <a:extLst>
                <a:ext uri="{FF2B5EF4-FFF2-40B4-BE49-F238E27FC236}">
                  <a16:creationId xmlns:a16="http://schemas.microsoft.com/office/drawing/2014/main" id="{E8C2F756-2E16-4703-1F13-307291705C95}"/>
                </a:ext>
              </a:extLst>
            </p:cNvPr>
            <p:cNvSpPr>
              <a:spLocks noChangeShapeType="1"/>
            </p:cNvSpPr>
            <p:nvPr/>
          </p:nvSpPr>
          <p:spPr bwMode="auto">
            <a:xfrm>
              <a:off x="1109725" y="5120081"/>
              <a:ext cx="58383"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29" name="Rectangle 10">
              <a:extLst>
                <a:ext uri="{FF2B5EF4-FFF2-40B4-BE49-F238E27FC236}">
                  <a16:creationId xmlns:a16="http://schemas.microsoft.com/office/drawing/2014/main" id="{1410A882-D7F2-803D-5E5E-043F69974E54}"/>
                </a:ext>
              </a:extLst>
            </p:cNvPr>
            <p:cNvSpPr>
              <a:spLocks noChangeArrowheads="1"/>
            </p:cNvSpPr>
            <p:nvPr/>
          </p:nvSpPr>
          <p:spPr bwMode="auto">
            <a:xfrm>
              <a:off x="833402" y="3019783"/>
              <a:ext cx="337415" cy="26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60</a:t>
              </a:r>
            </a:p>
          </p:txBody>
        </p:sp>
        <p:sp>
          <p:nvSpPr>
            <p:cNvPr id="30" name="Line 19">
              <a:extLst>
                <a:ext uri="{FF2B5EF4-FFF2-40B4-BE49-F238E27FC236}">
                  <a16:creationId xmlns:a16="http://schemas.microsoft.com/office/drawing/2014/main" id="{B657303A-2D2A-C76E-A4C7-B751F737E8B4}"/>
                </a:ext>
              </a:extLst>
            </p:cNvPr>
            <p:cNvSpPr>
              <a:spLocks noChangeShapeType="1"/>
            </p:cNvSpPr>
            <p:nvPr/>
          </p:nvSpPr>
          <p:spPr bwMode="auto">
            <a:xfrm>
              <a:off x="1112985" y="3160038"/>
              <a:ext cx="58383"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31" name="Line 19">
              <a:extLst>
                <a:ext uri="{FF2B5EF4-FFF2-40B4-BE49-F238E27FC236}">
                  <a16:creationId xmlns:a16="http://schemas.microsoft.com/office/drawing/2014/main" id="{FCE03CBF-70C4-D704-95CF-32FA5873E8DE}"/>
                </a:ext>
              </a:extLst>
            </p:cNvPr>
            <p:cNvSpPr>
              <a:spLocks noChangeShapeType="1"/>
            </p:cNvSpPr>
            <p:nvPr/>
          </p:nvSpPr>
          <p:spPr bwMode="auto">
            <a:xfrm>
              <a:off x="1110560" y="1842609"/>
              <a:ext cx="58383"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32" name="Rectangle 10">
              <a:extLst>
                <a:ext uri="{FF2B5EF4-FFF2-40B4-BE49-F238E27FC236}">
                  <a16:creationId xmlns:a16="http://schemas.microsoft.com/office/drawing/2014/main" id="{BFFC727F-BF3B-6FF7-933F-45C20BAE6DBC}"/>
                </a:ext>
              </a:extLst>
            </p:cNvPr>
            <p:cNvSpPr>
              <a:spLocks noChangeArrowheads="1"/>
            </p:cNvSpPr>
            <p:nvPr/>
          </p:nvSpPr>
          <p:spPr bwMode="auto">
            <a:xfrm>
              <a:off x="722642" y="1710192"/>
              <a:ext cx="448573" cy="26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10</a:t>
              </a:r>
              <a:r>
                <a:rPr lang="en-US" b="0" dirty="0">
                  <a:solidFill>
                    <a:schemeClr val="bg1"/>
                  </a:solidFill>
                  <a:latin typeface="Calibri" panose="020F0502020204030204" pitchFamily="34" charset="0"/>
                  <a:cs typeface="Calibri" panose="020F0502020204030204" pitchFamily="34" charset="0"/>
                </a:rPr>
                <a:t>0</a:t>
              </a:r>
            </a:p>
          </p:txBody>
        </p:sp>
        <p:sp>
          <p:nvSpPr>
            <p:cNvPr id="33" name="Line 9">
              <a:extLst>
                <a:ext uri="{FF2B5EF4-FFF2-40B4-BE49-F238E27FC236}">
                  <a16:creationId xmlns:a16="http://schemas.microsoft.com/office/drawing/2014/main" id="{9037269D-198A-9B11-46EE-7744DA9574A1}"/>
                </a:ext>
              </a:extLst>
            </p:cNvPr>
            <p:cNvSpPr>
              <a:spLocks noChangeShapeType="1"/>
            </p:cNvSpPr>
            <p:nvPr/>
          </p:nvSpPr>
          <p:spPr bwMode="auto">
            <a:xfrm>
              <a:off x="1107299" y="2496234"/>
              <a:ext cx="58383"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34" name="Rectangle 10">
              <a:extLst>
                <a:ext uri="{FF2B5EF4-FFF2-40B4-BE49-F238E27FC236}">
                  <a16:creationId xmlns:a16="http://schemas.microsoft.com/office/drawing/2014/main" id="{0C6449C5-EB56-A130-AC13-B7BB9CFF160F}"/>
                </a:ext>
              </a:extLst>
            </p:cNvPr>
            <p:cNvSpPr>
              <a:spLocks noChangeArrowheads="1"/>
            </p:cNvSpPr>
            <p:nvPr/>
          </p:nvSpPr>
          <p:spPr bwMode="auto">
            <a:xfrm>
              <a:off x="833800" y="2364987"/>
              <a:ext cx="337415" cy="263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8</a:t>
              </a:r>
              <a:r>
                <a:rPr lang="en-US" b="0" dirty="0">
                  <a:solidFill>
                    <a:schemeClr val="bg1"/>
                  </a:solidFill>
                  <a:latin typeface="Calibri" panose="020F0502020204030204" pitchFamily="34" charset="0"/>
                  <a:cs typeface="Calibri" panose="020F0502020204030204" pitchFamily="34" charset="0"/>
                </a:rPr>
                <a:t>0</a:t>
              </a:r>
            </a:p>
          </p:txBody>
        </p:sp>
        <p:sp>
          <p:nvSpPr>
            <p:cNvPr id="35" name="TextBox 34">
              <a:extLst>
                <a:ext uri="{FF2B5EF4-FFF2-40B4-BE49-F238E27FC236}">
                  <a16:creationId xmlns:a16="http://schemas.microsoft.com/office/drawing/2014/main" id="{6DFFB8E1-C5FC-DDDD-7900-46E491373552}"/>
                </a:ext>
              </a:extLst>
            </p:cNvPr>
            <p:cNvSpPr txBox="1"/>
            <p:nvPr/>
          </p:nvSpPr>
          <p:spPr bwMode="auto">
            <a:xfrm>
              <a:off x="1286865" y="1676021"/>
              <a:ext cx="93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u="sng" dirty="0">
                  <a:solidFill>
                    <a:schemeClr val="bg1"/>
                  </a:solidFill>
                  <a:latin typeface="Calibri" panose="020F0502020204030204" pitchFamily="34" charset="0"/>
                  <a:cs typeface="Calibri" panose="020F0502020204030204" pitchFamily="34" charset="0"/>
                </a:rPr>
                <a:t>P </a:t>
              </a:r>
              <a:r>
                <a:rPr lang="en-US" b="0" i="0" u="sng" dirty="0">
                  <a:solidFill>
                    <a:srgbClr val="212121"/>
                  </a:solidFill>
                  <a:effectLst/>
                  <a:latin typeface="Calibri" panose="020F0502020204030204" pitchFamily="34" charset="0"/>
                  <a:cs typeface="Calibri" panose="020F0502020204030204" pitchFamily="34" charset="0"/>
                </a:rPr>
                <a:t>&lt; .001</a:t>
              </a:r>
            </a:p>
          </p:txBody>
        </p:sp>
        <p:sp>
          <p:nvSpPr>
            <p:cNvPr id="36" name="Rectangle 10">
              <a:extLst>
                <a:ext uri="{FF2B5EF4-FFF2-40B4-BE49-F238E27FC236}">
                  <a16:creationId xmlns:a16="http://schemas.microsoft.com/office/drawing/2014/main" id="{B686BD0E-35F0-BF0D-F3E1-99EDC3F33E85}"/>
                </a:ext>
              </a:extLst>
            </p:cNvPr>
            <p:cNvSpPr>
              <a:spLocks noChangeArrowheads="1"/>
            </p:cNvSpPr>
            <p:nvPr/>
          </p:nvSpPr>
          <p:spPr bwMode="auto">
            <a:xfrm rot="18553788">
              <a:off x="699212" y="5509846"/>
              <a:ext cx="1323653" cy="55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Any adverse event</a:t>
              </a:r>
            </a:p>
          </p:txBody>
        </p:sp>
        <p:grpSp>
          <p:nvGrpSpPr>
            <p:cNvPr id="37" name="Group 36">
              <a:extLst>
                <a:ext uri="{FF2B5EF4-FFF2-40B4-BE49-F238E27FC236}">
                  <a16:creationId xmlns:a16="http://schemas.microsoft.com/office/drawing/2014/main" id="{3282B27A-1E4F-14CD-71C4-1625D40834F9}"/>
                </a:ext>
              </a:extLst>
            </p:cNvPr>
            <p:cNvGrpSpPr/>
            <p:nvPr/>
          </p:nvGrpSpPr>
          <p:grpSpPr>
            <a:xfrm>
              <a:off x="1323565" y="1965734"/>
              <a:ext cx="557613" cy="3150147"/>
              <a:chOff x="2343700" y="1981200"/>
              <a:chExt cx="587020" cy="3316279"/>
            </a:xfrm>
          </p:grpSpPr>
          <p:sp>
            <p:nvSpPr>
              <p:cNvPr id="101" name="Rectangle 100">
                <a:extLst>
                  <a:ext uri="{FF2B5EF4-FFF2-40B4-BE49-F238E27FC236}">
                    <a16:creationId xmlns:a16="http://schemas.microsoft.com/office/drawing/2014/main" id="{2E432E57-5AF2-C2E3-D98B-7E0160A26071}"/>
                  </a:ext>
                </a:extLst>
              </p:cNvPr>
              <p:cNvSpPr/>
              <p:nvPr/>
            </p:nvSpPr>
            <p:spPr bwMode="auto">
              <a:xfrm>
                <a:off x="2401259" y="2820472"/>
                <a:ext cx="471902" cy="24770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2" name="Rectangle 101">
                <a:extLst>
                  <a:ext uri="{FF2B5EF4-FFF2-40B4-BE49-F238E27FC236}">
                    <a16:creationId xmlns:a16="http://schemas.microsoft.com/office/drawing/2014/main" id="{A73F5B5C-7188-491D-23E1-8CD9498441A9}"/>
                  </a:ext>
                </a:extLst>
              </p:cNvPr>
              <p:cNvSpPr/>
              <p:nvPr/>
            </p:nvSpPr>
            <p:spPr bwMode="auto">
              <a:xfrm>
                <a:off x="2401259" y="2395470"/>
                <a:ext cx="471902" cy="42500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3" name="TextBox 102">
                <a:extLst>
                  <a:ext uri="{FF2B5EF4-FFF2-40B4-BE49-F238E27FC236}">
                    <a16:creationId xmlns:a16="http://schemas.microsoft.com/office/drawing/2014/main" id="{502CAF50-C974-45F4-727E-9A01D178652B}"/>
                  </a:ext>
                </a:extLst>
              </p:cNvPr>
              <p:cNvSpPr txBox="1"/>
              <p:nvPr/>
            </p:nvSpPr>
            <p:spPr bwMode="auto">
              <a:xfrm>
                <a:off x="2343700" y="1981200"/>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84%</a:t>
                </a:r>
                <a:endParaRPr lang="en-US" b="1" dirty="0">
                  <a:solidFill>
                    <a:srgbClr val="212121"/>
                  </a:solidFill>
                  <a:effectLst/>
                  <a:latin typeface="Calibri" panose="020F0502020204030204" pitchFamily="34" charset="0"/>
                  <a:cs typeface="Calibri" panose="020F0502020204030204" pitchFamily="34" charset="0"/>
                </a:endParaRPr>
              </a:p>
            </p:txBody>
          </p:sp>
        </p:grpSp>
        <p:grpSp>
          <p:nvGrpSpPr>
            <p:cNvPr id="38" name="Group 37">
              <a:extLst>
                <a:ext uri="{FF2B5EF4-FFF2-40B4-BE49-F238E27FC236}">
                  <a16:creationId xmlns:a16="http://schemas.microsoft.com/office/drawing/2014/main" id="{AC3EB668-4ECA-D84E-1090-29C7312FD50C}"/>
                </a:ext>
              </a:extLst>
            </p:cNvPr>
            <p:cNvGrpSpPr/>
            <p:nvPr/>
          </p:nvGrpSpPr>
          <p:grpSpPr>
            <a:xfrm>
              <a:off x="1761939" y="2991325"/>
              <a:ext cx="557613" cy="2131661"/>
              <a:chOff x="2779435" y="3060879"/>
              <a:chExt cx="587020" cy="2244081"/>
            </a:xfrm>
          </p:grpSpPr>
          <p:sp>
            <p:nvSpPr>
              <p:cNvPr id="98" name="Rectangle 97">
                <a:extLst>
                  <a:ext uri="{FF2B5EF4-FFF2-40B4-BE49-F238E27FC236}">
                    <a16:creationId xmlns:a16="http://schemas.microsoft.com/office/drawing/2014/main" id="{EA438D99-E682-6E68-48D5-CF7319833429}"/>
                  </a:ext>
                </a:extLst>
              </p:cNvPr>
              <p:cNvSpPr/>
              <p:nvPr/>
            </p:nvSpPr>
            <p:spPr bwMode="auto">
              <a:xfrm>
                <a:off x="2845216" y="3841107"/>
                <a:ext cx="471902" cy="14638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9" name="Rectangle 98">
                <a:extLst>
                  <a:ext uri="{FF2B5EF4-FFF2-40B4-BE49-F238E27FC236}">
                    <a16:creationId xmlns:a16="http://schemas.microsoft.com/office/drawing/2014/main" id="{AA03CCB8-9A36-5562-3CAE-31022B981E93}"/>
                  </a:ext>
                </a:extLst>
              </p:cNvPr>
              <p:cNvSpPr/>
              <p:nvPr/>
            </p:nvSpPr>
            <p:spPr bwMode="auto">
              <a:xfrm>
                <a:off x="2845216" y="3673682"/>
                <a:ext cx="471902" cy="167425"/>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0" name="TextBox 99">
                <a:extLst>
                  <a:ext uri="{FF2B5EF4-FFF2-40B4-BE49-F238E27FC236}">
                    <a16:creationId xmlns:a16="http://schemas.microsoft.com/office/drawing/2014/main" id="{95A989D3-A24B-C201-B9F8-C583584697FE}"/>
                  </a:ext>
                </a:extLst>
              </p:cNvPr>
              <p:cNvSpPr txBox="1"/>
              <p:nvPr/>
            </p:nvSpPr>
            <p:spPr bwMode="auto">
              <a:xfrm>
                <a:off x="2779435" y="3060879"/>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46%</a:t>
                </a:r>
                <a:endParaRPr lang="en-US" b="1" dirty="0">
                  <a:solidFill>
                    <a:srgbClr val="212121"/>
                  </a:solidFill>
                  <a:effectLst/>
                  <a:latin typeface="Calibri" panose="020F0502020204030204" pitchFamily="34" charset="0"/>
                  <a:cs typeface="Calibri" panose="020F0502020204030204" pitchFamily="34" charset="0"/>
                </a:endParaRPr>
              </a:p>
            </p:txBody>
          </p:sp>
        </p:grpSp>
        <p:sp>
          <p:nvSpPr>
            <p:cNvPr id="39" name="TextBox 38">
              <a:extLst>
                <a:ext uri="{FF2B5EF4-FFF2-40B4-BE49-F238E27FC236}">
                  <a16:creationId xmlns:a16="http://schemas.microsoft.com/office/drawing/2014/main" id="{F02F752A-8785-4E06-9703-70991A3C1A9F}"/>
                </a:ext>
              </a:extLst>
            </p:cNvPr>
            <p:cNvSpPr txBox="1"/>
            <p:nvPr/>
          </p:nvSpPr>
          <p:spPr bwMode="auto">
            <a:xfrm>
              <a:off x="2505865" y="2615821"/>
              <a:ext cx="93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u="sng" dirty="0">
                  <a:solidFill>
                    <a:schemeClr val="bg1"/>
                  </a:solidFill>
                  <a:latin typeface="Calibri" panose="020F0502020204030204" pitchFamily="34" charset="0"/>
                  <a:cs typeface="Calibri" panose="020F0502020204030204" pitchFamily="34" charset="0"/>
                </a:rPr>
                <a:t>P </a:t>
              </a:r>
              <a:r>
                <a:rPr lang="en-US" b="0" i="0" u="sng" dirty="0">
                  <a:solidFill>
                    <a:srgbClr val="212121"/>
                  </a:solidFill>
                  <a:effectLst/>
                  <a:latin typeface="Calibri" panose="020F0502020204030204" pitchFamily="34" charset="0"/>
                  <a:cs typeface="Calibri" panose="020F0502020204030204" pitchFamily="34" charset="0"/>
                </a:rPr>
                <a:t>&lt; .113</a:t>
              </a:r>
            </a:p>
          </p:txBody>
        </p:sp>
        <p:sp>
          <p:nvSpPr>
            <p:cNvPr id="40" name="Rectangle 10">
              <a:extLst>
                <a:ext uri="{FF2B5EF4-FFF2-40B4-BE49-F238E27FC236}">
                  <a16:creationId xmlns:a16="http://schemas.microsoft.com/office/drawing/2014/main" id="{4D244225-2E7A-7036-BED2-063E43A14223}"/>
                </a:ext>
              </a:extLst>
            </p:cNvPr>
            <p:cNvSpPr>
              <a:spLocks noChangeArrowheads="1"/>
            </p:cNvSpPr>
            <p:nvPr/>
          </p:nvSpPr>
          <p:spPr bwMode="auto">
            <a:xfrm rot="18553788">
              <a:off x="1918213" y="5626789"/>
              <a:ext cx="1323653" cy="325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Seroma</a:t>
              </a:r>
            </a:p>
          </p:txBody>
        </p:sp>
        <p:grpSp>
          <p:nvGrpSpPr>
            <p:cNvPr id="41" name="Group 40">
              <a:extLst>
                <a:ext uri="{FF2B5EF4-FFF2-40B4-BE49-F238E27FC236}">
                  <a16:creationId xmlns:a16="http://schemas.microsoft.com/office/drawing/2014/main" id="{5AB5B445-1159-7482-3471-1AB25B670A85}"/>
                </a:ext>
              </a:extLst>
            </p:cNvPr>
            <p:cNvGrpSpPr/>
            <p:nvPr/>
          </p:nvGrpSpPr>
          <p:grpSpPr>
            <a:xfrm>
              <a:off x="2542566" y="2981735"/>
              <a:ext cx="557613" cy="2134147"/>
              <a:chOff x="2343700" y="3050782"/>
              <a:chExt cx="587020" cy="2246697"/>
            </a:xfrm>
          </p:grpSpPr>
          <p:sp>
            <p:nvSpPr>
              <p:cNvPr id="96" name="Rectangle 95">
                <a:extLst>
                  <a:ext uri="{FF2B5EF4-FFF2-40B4-BE49-F238E27FC236}">
                    <a16:creationId xmlns:a16="http://schemas.microsoft.com/office/drawing/2014/main" id="{46EB8DED-64D3-3CCA-3CEF-D5FE959569D9}"/>
                  </a:ext>
                </a:extLst>
              </p:cNvPr>
              <p:cNvSpPr/>
              <p:nvPr/>
            </p:nvSpPr>
            <p:spPr bwMode="auto">
              <a:xfrm>
                <a:off x="2401259" y="3441417"/>
                <a:ext cx="471902" cy="18560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7" name="TextBox 96">
                <a:extLst>
                  <a:ext uri="{FF2B5EF4-FFF2-40B4-BE49-F238E27FC236}">
                    <a16:creationId xmlns:a16="http://schemas.microsoft.com/office/drawing/2014/main" id="{DDFD30F6-0E77-1F91-B98C-55B036103792}"/>
                  </a:ext>
                </a:extLst>
              </p:cNvPr>
              <p:cNvSpPr txBox="1"/>
              <p:nvPr/>
            </p:nvSpPr>
            <p:spPr bwMode="auto">
              <a:xfrm>
                <a:off x="2343700" y="3050782"/>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52%</a:t>
                </a:r>
                <a:endParaRPr lang="en-US" b="1" dirty="0">
                  <a:solidFill>
                    <a:srgbClr val="212121"/>
                  </a:solidFill>
                  <a:effectLst/>
                  <a:latin typeface="Calibri" panose="020F0502020204030204" pitchFamily="34" charset="0"/>
                  <a:cs typeface="Calibri" panose="020F0502020204030204" pitchFamily="34" charset="0"/>
                </a:endParaRPr>
              </a:p>
            </p:txBody>
          </p:sp>
        </p:grpSp>
        <p:grpSp>
          <p:nvGrpSpPr>
            <p:cNvPr id="42" name="Group 41">
              <a:extLst>
                <a:ext uri="{FF2B5EF4-FFF2-40B4-BE49-F238E27FC236}">
                  <a16:creationId xmlns:a16="http://schemas.microsoft.com/office/drawing/2014/main" id="{DF2691FF-CA4D-8B35-FE00-4BEACD130EAB}"/>
                </a:ext>
              </a:extLst>
            </p:cNvPr>
            <p:cNvGrpSpPr/>
            <p:nvPr/>
          </p:nvGrpSpPr>
          <p:grpSpPr>
            <a:xfrm>
              <a:off x="2966235" y="3664426"/>
              <a:ext cx="587020" cy="1451455"/>
              <a:chOff x="2763955" y="3769477"/>
              <a:chExt cx="617978" cy="1528002"/>
            </a:xfrm>
          </p:grpSpPr>
          <p:sp>
            <p:nvSpPr>
              <p:cNvPr id="94" name="Rectangle 93">
                <a:extLst>
                  <a:ext uri="{FF2B5EF4-FFF2-40B4-BE49-F238E27FC236}">
                    <a16:creationId xmlns:a16="http://schemas.microsoft.com/office/drawing/2014/main" id="{B10DF77B-FCFD-7B97-16AF-BD1E39C7EFA8}"/>
                  </a:ext>
                </a:extLst>
              </p:cNvPr>
              <p:cNvSpPr/>
              <p:nvPr/>
            </p:nvSpPr>
            <p:spPr bwMode="auto">
              <a:xfrm>
                <a:off x="2845216" y="4123275"/>
                <a:ext cx="471902" cy="11742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5" name="TextBox 94">
                <a:extLst>
                  <a:ext uri="{FF2B5EF4-FFF2-40B4-BE49-F238E27FC236}">
                    <a16:creationId xmlns:a16="http://schemas.microsoft.com/office/drawing/2014/main" id="{DC7088A0-25E7-9BFE-B864-5C9C9B60FCF0}"/>
                  </a:ext>
                </a:extLst>
              </p:cNvPr>
              <p:cNvSpPr txBox="1"/>
              <p:nvPr/>
            </p:nvSpPr>
            <p:spPr bwMode="auto">
              <a:xfrm>
                <a:off x="2763955" y="3769477"/>
                <a:ext cx="617978" cy="388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33%</a:t>
                </a:r>
                <a:endParaRPr lang="en-US" b="1" dirty="0">
                  <a:solidFill>
                    <a:srgbClr val="212121"/>
                  </a:solidFill>
                  <a:effectLst/>
                  <a:latin typeface="Calibri" panose="020F0502020204030204" pitchFamily="34" charset="0"/>
                  <a:cs typeface="Calibri" panose="020F0502020204030204" pitchFamily="34" charset="0"/>
                </a:endParaRPr>
              </a:p>
            </p:txBody>
          </p:sp>
        </p:grpSp>
        <p:grpSp>
          <p:nvGrpSpPr>
            <p:cNvPr id="43" name="Group 42">
              <a:extLst>
                <a:ext uri="{FF2B5EF4-FFF2-40B4-BE49-F238E27FC236}">
                  <a16:creationId xmlns:a16="http://schemas.microsoft.com/office/drawing/2014/main" id="{12D704FF-8C53-69A1-235C-6C2AEC029B5A}"/>
                </a:ext>
              </a:extLst>
            </p:cNvPr>
            <p:cNvGrpSpPr/>
            <p:nvPr/>
          </p:nvGrpSpPr>
          <p:grpSpPr>
            <a:xfrm>
              <a:off x="3636056" y="3161921"/>
              <a:ext cx="1077687" cy="3289678"/>
              <a:chOff x="3636056" y="3161921"/>
              <a:chExt cx="1077687" cy="3289678"/>
            </a:xfrm>
          </p:grpSpPr>
          <p:sp>
            <p:nvSpPr>
              <p:cNvPr id="86" name="TextBox 85">
                <a:extLst>
                  <a:ext uri="{FF2B5EF4-FFF2-40B4-BE49-F238E27FC236}">
                    <a16:creationId xmlns:a16="http://schemas.microsoft.com/office/drawing/2014/main" id="{E66549AA-D4A0-D46B-E4B1-1A024164D0F6}"/>
                  </a:ext>
                </a:extLst>
              </p:cNvPr>
              <p:cNvSpPr txBox="1"/>
              <p:nvPr/>
            </p:nvSpPr>
            <p:spPr bwMode="auto">
              <a:xfrm>
                <a:off x="3724866" y="3161921"/>
                <a:ext cx="93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u="sng" dirty="0">
                    <a:solidFill>
                      <a:schemeClr val="bg1"/>
                    </a:solidFill>
                    <a:latin typeface="Calibri" panose="020F0502020204030204" pitchFamily="34" charset="0"/>
                    <a:cs typeface="Calibri" panose="020F0502020204030204" pitchFamily="34" charset="0"/>
                  </a:rPr>
                  <a:t>P </a:t>
                </a:r>
                <a:r>
                  <a:rPr lang="en-US" b="0" i="0" u="sng" dirty="0">
                    <a:solidFill>
                      <a:srgbClr val="212121"/>
                    </a:solidFill>
                    <a:effectLst/>
                    <a:latin typeface="Calibri" panose="020F0502020204030204" pitchFamily="34" charset="0"/>
                    <a:cs typeface="Calibri" panose="020F0502020204030204" pitchFamily="34" charset="0"/>
                  </a:rPr>
                  <a:t>&lt; .001</a:t>
                </a:r>
              </a:p>
            </p:txBody>
          </p:sp>
          <p:sp>
            <p:nvSpPr>
              <p:cNvPr id="87" name="Rectangle 10">
                <a:extLst>
                  <a:ext uri="{FF2B5EF4-FFF2-40B4-BE49-F238E27FC236}">
                    <a16:creationId xmlns:a16="http://schemas.microsoft.com/office/drawing/2014/main" id="{DF307889-3C63-1A6C-0FA6-D513A5DA6471}"/>
                  </a:ext>
                </a:extLst>
              </p:cNvPr>
              <p:cNvSpPr>
                <a:spLocks noChangeArrowheads="1"/>
              </p:cNvSpPr>
              <p:nvPr/>
            </p:nvSpPr>
            <p:spPr bwMode="auto">
              <a:xfrm rot="18553788">
                <a:off x="3137213" y="5626789"/>
                <a:ext cx="1323653" cy="325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Lymphedema</a:t>
                </a:r>
              </a:p>
            </p:txBody>
          </p:sp>
          <p:grpSp>
            <p:nvGrpSpPr>
              <p:cNvPr id="88" name="Group 87">
                <a:extLst>
                  <a:ext uri="{FF2B5EF4-FFF2-40B4-BE49-F238E27FC236}">
                    <a16:creationId xmlns:a16="http://schemas.microsoft.com/office/drawing/2014/main" id="{34926B40-D34A-8AA0-5661-1FE399614822}"/>
                  </a:ext>
                </a:extLst>
              </p:cNvPr>
              <p:cNvGrpSpPr/>
              <p:nvPr/>
            </p:nvGrpSpPr>
            <p:grpSpPr>
              <a:xfrm>
                <a:off x="3746861" y="3451633"/>
                <a:ext cx="587020" cy="1664247"/>
                <a:chOff x="2328220" y="3545463"/>
                <a:chExt cx="617978" cy="1752016"/>
              </a:xfrm>
            </p:grpSpPr>
            <p:sp>
              <p:nvSpPr>
                <p:cNvPr id="92" name="Rectangle 91">
                  <a:extLst>
                    <a:ext uri="{FF2B5EF4-FFF2-40B4-BE49-F238E27FC236}">
                      <a16:creationId xmlns:a16="http://schemas.microsoft.com/office/drawing/2014/main" id="{E622DB27-B2EE-23DE-767F-9D8A5A8191B2}"/>
                    </a:ext>
                  </a:extLst>
                </p:cNvPr>
                <p:cNvSpPr/>
                <p:nvPr/>
              </p:nvSpPr>
              <p:spPr bwMode="auto">
                <a:xfrm>
                  <a:off x="2401259" y="3895989"/>
                  <a:ext cx="471902" cy="14014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3" name="TextBox 92">
                  <a:extLst>
                    <a:ext uri="{FF2B5EF4-FFF2-40B4-BE49-F238E27FC236}">
                      <a16:creationId xmlns:a16="http://schemas.microsoft.com/office/drawing/2014/main" id="{C9E6D83E-60A3-D1F8-4FD1-56A6C05AE939}"/>
                    </a:ext>
                  </a:extLst>
                </p:cNvPr>
                <p:cNvSpPr txBox="1"/>
                <p:nvPr/>
              </p:nvSpPr>
              <p:spPr bwMode="auto">
                <a:xfrm>
                  <a:off x="2328220" y="3545463"/>
                  <a:ext cx="617978" cy="388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39%</a:t>
                  </a:r>
                  <a:endParaRPr lang="en-US" b="1" dirty="0">
                    <a:solidFill>
                      <a:srgbClr val="212121"/>
                    </a:solidFill>
                    <a:effectLst/>
                    <a:latin typeface="Calibri" panose="020F0502020204030204" pitchFamily="34" charset="0"/>
                    <a:cs typeface="Calibri" panose="020F0502020204030204" pitchFamily="34" charset="0"/>
                  </a:endParaRPr>
                </a:p>
              </p:txBody>
            </p:sp>
          </p:grpSp>
          <p:grpSp>
            <p:nvGrpSpPr>
              <p:cNvPr id="89" name="Group 88">
                <a:extLst>
                  <a:ext uri="{FF2B5EF4-FFF2-40B4-BE49-F238E27FC236}">
                    <a16:creationId xmlns:a16="http://schemas.microsoft.com/office/drawing/2014/main" id="{886BD6BA-9908-F26C-0DEE-70C2F1296DCA}"/>
                  </a:ext>
                </a:extLst>
              </p:cNvPr>
              <p:cNvGrpSpPr/>
              <p:nvPr/>
            </p:nvGrpSpPr>
            <p:grpSpPr>
              <a:xfrm>
                <a:off x="4243743" y="4591530"/>
                <a:ext cx="470000" cy="524355"/>
                <a:chOff x="2825551" y="4745471"/>
                <a:chExt cx="494787" cy="552008"/>
              </a:xfrm>
            </p:grpSpPr>
            <p:sp>
              <p:nvSpPr>
                <p:cNvPr id="90" name="Rectangle 89">
                  <a:extLst>
                    <a:ext uri="{FF2B5EF4-FFF2-40B4-BE49-F238E27FC236}">
                      <a16:creationId xmlns:a16="http://schemas.microsoft.com/office/drawing/2014/main" id="{31639601-8D9A-B23E-FDC8-58EEC1A7AAFC}"/>
                    </a:ext>
                  </a:extLst>
                </p:cNvPr>
                <p:cNvSpPr/>
                <p:nvPr/>
              </p:nvSpPr>
              <p:spPr bwMode="auto">
                <a:xfrm>
                  <a:off x="2845216" y="5126008"/>
                  <a:ext cx="471902" cy="1714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91" name="TextBox 90">
                  <a:extLst>
                    <a:ext uri="{FF2B5EF4-FFF2-40B4-BE49-F238E27FC236}">
                      <a16:creationId xmlns:a16="http://schemas.microsoft.com/office/drawing/2014/main" id="{301B73EF-BCD4-A6D2-FD90-E23D9E5BC8C6}"/>
                    </a:ext>
                  </a:extLst>
                </p:cNvPr>
                <p:cNvSpPr txBox="1"/>
                <p:nvPr/>
              </p:nvSpPr>
              <p:spPr bwMode="auto">
                <a:xfrm>
                  <a:off x="2825551" y="4745471"/>
                  <a:ext cx="494787" cy="388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5%</a:t>
                  </a:r>
                  <a:endParaRPr lang="en-US" b="1" dirty="0">
                    <a:solidFill>
                      <a:srgbClr val="212121"/>
                    </a:solidFill>
                    <a:effectLst/>
                    <a:latin typeface="Calibri" panose="020F0502020204030204" pitchFamily="34" charset="0"/>
                    <a:cs typeface="Calibri" panose="020F0502020204030204" pitchFamily="34" charset="0"/>
                  </a:endParaRPr>
                </a:p>
              </p:txBody>
            </p:sp>
          </p:grpSp>
        </p:grpSp>
        <p:grpSp>
          <p:nvGrpSpPr>
            <p:cNvPr id="44" name="Group 43">
              <a:extLst>
                <a:ext uri="{FF2B5EF4-FFF2-40B4-BE49-F238E27FC236}">
                  <a16:creationId xmlns:a16="http://schemas.microsoft.com/office/drawing/2014/main" id="{444B25C5-948D-381B-7DB3-AE4E08DD5FE3}"/>
                </a:ext>
              </a:extLst>
            </p:cNvPr>
            <p:cNvGrpSpPr/>
            <p:nvPr/>
          </p:nvGrpSpPr>
          <p:grpSpPr>
            <a:xfrm>
              <a:off x="10748022" y="4595977"/>
              <a:ext cx="745390" cy="1855622"/>
              <a:chOff x="9820922" y="4595977"/>
              <a:chExt cx="745390" cy="1855622"/>
            </a:xfrm>
          </p:grpSpPr>
          <p:sp>
            <p:nvSpPr>
              <p:cNvPr id="82" name="Rectangle 10">
                <a:extLst>
                  <a:ext uri="{FF2B5EF4-FFF2-40B4-BE49-F238E27FC236}">
                    <a16:creationId xmlns:a16="http://schemas.microsoft.com/office/drawing/2014/main" id="{397D3436-48A2-69DC-472A-4DFD4016D090}"/>
                  </a:ext>
                </a:extLst>
              </p:cNvPr>
              <p:cNvSpPr>
                <a:spLocks noChangeArrowheads="1"/>
              </p:cNvSpPr>
              <p:nvPr/>
            </p:nvSpPr>
            <p:spPr bwMode="auto">
              <a:xfrm rot="18553788">
                <a:off x="9439022" y="5509846"/>
                <a:ext cx="1323653" cy="55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Wound</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complication</a:t>
                </a:r>
              </a:p>
            </p:txBody>
          </p:sp>
          <p:grpSp>
            <p:nvGrpSpPr>
              <p:cNvPr id="83" name="Group 82">
                <a:extLst>
                  <a:ext uri="{FF2B5EF4-FFF2-40B4-BE49-F238E27FC236}">
                    <a16:creationId xmlns:a16="http://schemas.microsoft.com/office/drawing/2014/main" id="{845A8582-01C1-1714-A39F-B4CD89E02FA5}"/>
                  </a:ext>
                </a:extLst>
              </p:cNvPr>
              <p:cNvGrpSpPr/>
              <p:nvPr/>
            </p:nvGrpSpPr>
            <p:grpSpPr>
              <a:xfrm>
                <a:off x="10118050" y="4595977"/>
                <a:ext cx="448262" cy="515854"/>
                <a:chOff x="2401259" y="4750156"/>
                <a:chExt cx="471902" cy="543059"/>
              </a:xfrm>
            </p:grpSpPr>
            <p:sp>
              <p:nvSpPr>
                <p:cNvPr id="84" name="Rectangle 83">
                  <a:extLst>
                    <a:ext uri="{FF2B5EF4-FFF2-40B4-BE49-F238E27FC236}">
                      <a16:creationId xmlns:a16="http://schemas.microsoft.com/office/drawing/2014/main" id="{7E12B6BF-8C10-1CCC-A9FF-1A8997EA51E1}"/>
                    </a:ext>
                  </a:extLst>
                </p:cNvPr>
                <p:cNvSpPr/>
                <p:nvPr/>
              </p:nvSpPr>
              <p:spPr bwMode="auto">
                <a:xfrm>
                  <a:off x="2401259" y="5213455"/>
                  <a:ext cx="471902" cy="797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85" name="TextBox 84">
                  <a:extLst>
                    <a:ext uri="{FF2B5EF4-FFF2-40B4-BE49-F238E27FC236}">
                      <a16:creationId xmlns:a16="http://schemas.microsoft.com/office/drawing/2014/main" id="{7F69B028-1B13-F12D-B977-3DB84339423C}"/>
                    </a:ext>
                  </a:extLst>
                </p:cNvPr>
                <p:cNvSpPr txBox="1"/>
                <p:nvPr/>
              </p:nvSpPr>
              <p:spPr bwMode="auto">
                <a:xfrm>
                  <a:off x="2402209" y="4750156"/>
                  <a:ext cx="470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3%</a:t>
                  </a:r>
                  <a:endParaRPr lang="en-US" b="1" dirty="0">
                    <a:solidFill>
                      <a:srgbClr val="212121"/>
                    </a:solidFill>
                    <a:effectLst/>
                    <a:latin typeface="Calibri" panose="020F0502020204030204" pitchFamily="34" charset="0"/>
                    <a:cs typeface="Calibri" panose="020F0502020204030204" pitchFamily="34" charset="0"/>
                  </a:endParaRPr>
                </a:p>
              </p:txBody>
            </p:sp>
          </p:grpSp>
        </p:grpSp>
        <p:grpSp>
          <p:nvGrpSpPr>
            <p:cNvPr id="45" name="Group 44">
              <a:extLst>
                <a:ext uri="{FF2B5EF4-FFF2-40B4-BE49-F238E27FC236}">
                  <a16:creationId xmlns:a16="http://schemas.microsoft.com/office/drawing/2014/main" id="{69A19479-9C41-2A1D-E746-0486EC5029A0}"/>
                </a:ext>
              </a:extLst>
            </p:cNvPr>
            <p:cNvGrpSpPr/>
            <p:nvPr/>
          </p:nvGrpSpPr>
          <p:grpSpPr>
            <a:xfrm>
              <a:off x="9423815" y="4595977"/>
              <a:ext cx="942819" cy="1855622"/>
              <a:chOff x="8395115" y="4595977"/>
              <a:chExt cx="942819" cy="1855622"/>
            </a:xfrm>
          </p:grpSpPr>
          <p:sp>
            <p:nvSpPr>
              <p:cNvPr id="78" name="Rectangle 10">
                <a:extLst>
                  <a:ext uri="{FF2B5EF4-FFF2-40B4-BE49-F238E27FC236}">
                    <a16:creationId xmlns:a16="http://schemas.microsoft.com/office/drawing/2014/main" id="{F51BE256-F943-7517-ABE4-D8A2FD9A0C01}"/>
                  </a:ext>
                </a:extLst>
              </p:cNvPr>
              <p:cNvSpPr>
                <a:spLocks noChangeArrowheads="1"/>
              </p:cNvSpPr>
              <p:nvPr/>
            </p:nvSpPr>
            <p:spPr bwMode="auto">
              <a:xfrm rot="18553788">
                <a:off x="8013215" y="5509846"/>
                <a:ext cx="1323653" cy="55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Difficulty</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mobilizing</a:t>
                </a:r>
              </a:p>
            </p:txBody>
          </p:sp>
          <p:grpSp>
            <p:nvGrpSpPr>
              <p:cNvPr id="79" name="Group 78">
                <a:extLst>
                  <a:ext uri="{FF2B5EF4-FFF2-40B4-BE49-F238E27FC236}">
                    <a16:creationId xmlns:a16="http://schemas.microsoft.com/office/drawing/2014/main" id="{C1142C19-D7B0-04D2-0DEC-229633ECBFB2}"/>
                  </a:ext>
                </a:extLst>
              </p:cNvPr>
              <p:cNvGrpSpPr/>
              <p:nvPr/>
            </p:nvGrpSpPr>
            <p:grpSpPr>
              <a:xfrm>
                <a:off x="8889672" y="4595977"/>
                <a:ext cx="448262" cy="515854"/>
                <a:chOff x="2401259" y="4750156"/>
                <a:chExt cx="471902" cy="543059"/>
              </a:xfrm>
            </p:grpSpPr>
            <p:sp>
              <p:nvSpPr>
                <p:cNvPr id="80" name="Rectangle 79">
                  <a:extLst>
                    <a:ext uri="{FF2B5EF4-FFF2-40B4-BE49-F238E27FC236}">
                      <a16:creationId xmlns:a16="http://schemas.microsoft.com/office/drawing/2014/main" id="{2E86F0DE-2420-CF41-CC37-6238C2E69521}"/>
                    </a:ext>
                  </a:extLst>
                </p:cNvPr>
                <p:cNvSpPr/>
                <p:nvPr/>
              </p:nvSpPr>
              <p:spPr bwMode="auto">
                <a:xfrm>
                  <a:off x="2401259" y="5213455"/>
                  <a:ext cx="471902" cy="797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81" name="TextBox 80">
                  <a:extLst>
                    <a:ext uri="{FF2B5EF4-FFF2-40B4-BE49-F238E27FC236}">
                      <a16:creationId xmlns:a16="http://schemas.microsoft.com/office/drawing/2014/main" id="{41F42683-CC6F-9ED0-8943-296A3DF8447D}"/>
                    </a:ext>
                  </a:extLst>
                </p:cNvPr>
                <p:cNvSpPr txBox="1"/>
                <p:nvPr/>
              </p:nvSpPr>
              <p:spPr bwMode="auto">
                <a:xfrm>
                  <a:off x="2402209" y="4750156"/>
                  <a:ext cx="470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3%</a:t>
                  </a:r>
                  <a:endParaRPr lang="en-US" b="1" dirty="0">
                    <a:solidFill>
                      <a:srgbClr val="212121"/>
                    </a:solidFill>
                    <a:effectLst/>
                    <a:latin typeface="Calibri" panose="020F0502020204030204" pitchFamily="34" charset="0"/>
                    <a:cs typeface="Calibri" panose="020F0502020204030204" pitchFamily="34" charset="0"/>
                  </a:endParaRPr>
                </a:p>
              </p:txBody>
            </p:sp>
          </p:grpSp>
        </p:grpSp>
        <p:grpSp>
          <p:nvGrpSpPr>
            <p:cNvPr id="46" name="Group 45">
              <a:extLst>
                <a:ext uri="{FF2B5EF4-FFF2-40B4-BE49-F238E27FC236}">
                  <a16:creationId xmlns:a16="http://schemas.microsoft.com/office/drawing/2014/main" id="{79DD3E16-C1B5-6300-8AE1-AEC3DA2392E3}"/>
                </a:ext>
              </a:extLst>
            </p:cNvPr>
            <p:cNvGrpSpPr/>
            <p:nvPr/>
          </p:nvGrpSpPr>
          <p:grpSpPr>
            <a:xfrm>
              <a:off x="8204814" y="4595977"/>
              <a:ext cx="959515" cy="1855622"/>
              <a:chOff x="7176114" y="4595977"/>
              <a:chExt cx="959515" cy="1855622"/>
            </a:xfrm>
          </p:grpSpPr>
          <p:sp>
            <p:nvSpPr>
              <p:cNvPr id="74" name="Rectangle 10">
                <a:extLst>
                  <a:ext uri="{FF2B5EF4-FFF2-40B4-BE49-F238E27FC236}">
                    <a16:creationId xmlns:a16="http://schemas.microsoft.com/office/drawing/2014/main" id="{25893E13-B200-491A-F330-3BBFB37E2ABD}"/>
                  </a:ext>
                </a:extLst>
              </p:cNvPr>
              <p:cNvSpPr>
                <a:spLocks noChangeArrowheads="1"/>
              </p:cNvSpPr>
              <p:nvPr/>
            </p:nvSpPr>
            <p:spPr bwMode="auto">
              <a:xfrm rot="18553788">
                <a:off x="6794214" y="5509846"/>
                <a:ext cx="1323653" cy="55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Complicated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wound healing</a:t>
                </a:r>
              </a:p>
            </p:txBody>
          </p:sp>
          <p:grpSp>
            <p:nvGrpSpPr>
              <p:cNvPr id="75" name="Group 74">
                <a:extLst>
                  <a:ext uri="{FF2B5EF4-FFF2-40B4-BE49-F238E27FC236}">
                    <a16:creationId xmlns:a16="http://schemas.microsoft.com/office/drawing/2014/main" id="{EB5EEF22-752D-EF02-79F3-0E1A5A675AC8}"/>
                  </a:ext>
                </a:extLst>
              </p:cNvPr>
              <p:cNvGrpSpPr/>
              <p:nvPr/>
            </p:nvGrpSpPr>
            <p:grpSpPr>
              <a:xfrm>
                <a:off x="7687367" y="4595977"/>
                <a:ext cx="448262" cy="515854"/>
                <a:chOff x="2401259" y="4750156"/>
                <a:chExt cx="471902" cy="543059"/>
              </a:xfrm>
            </p:grpSpPr>
            <p:sp>
              <p:nvSpPr>
                <p:cNvPr id="76" name="Rectangle 75">
                  <a:extLst>
                    <a:ext uri="{FF2B5EF4-FFF2-40B4-BE49-F238E27FC236}">
                      <a16:creationId xmlns:a16="http://schemas.microsoft.com/office/drawing/2014/main" id="{1CB16481-207A-C3D1-CD34-7C3EB15FD48D}"/>
                    </a:ext>
                  </a:extLst>
                </p:cNvPr>
                <p:cNvSpPr/>
                <p:nvPr/>
              </p:nvSpPr>
              <p:spPr bwMode="auto">
                <a:xfrm>
                  <a:off x="2401259" y="5213455"/>
                  <a:ext cx="471902" cy="797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77" name="TextBox 76">
                  <a:extLst>
                    <a:ext uri="{FF2B5EF4-FFF2-40B4-BE49-F238E27FC236}">
                      <a16:creationId xmlns:a16="http://schemas.microsoft.com/office/drawing/2014/main" id="{A57CB426-DB08-ABAF-858B-15E6295E3461}"/>
                    </a:ext>
                  </a:extLst>
                </p:cNvPr>
                <p:cNvSpPr txBox="1"/>
                <p:nvPr/>
              </p:nvSpPr>
              <p:spPr bwMode="auto">
                <a:xfrm>
                  <a:off x="2402209" y="4750156"/>
                  <a:ext cx="470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3%</a:t>
                  </a:r>
                  <a:endParaRPr lang="en-US" b="1" dirty="0">
                    <a:solidFill>
                      <a:srgbClr val="212121"/>
                    </a:solidFill>
                    <a:effectLst/>
                    <a:latin typeface="Calibri" panose="020F0502020204030204" pitchFamily="34" charset="0"/>
                    <a:cs typeface="Calibri" panose="020F0502020204030204" pitchFamily="34" charset="0"/>
                  </a:endParaRPr>
                </a:p>
              </p:txBody>
            </p:sp>
          </p:grpSp>
        </p:grpSp>
        <p:grpSp>
          <p:nvGrpSpPr>
            <p:cNvPr id="47" name="Group 46">
              <a:extLst>
                <a:ext uri="{FF2B5EF4-FFF2-40B4-BE49-F238E27FC236}">
                  <a16:creationId xmlns:a16="http://schemas.microsoft.com/office/drawing/2014/main" id="{B5D256B2-F59E-02F1-AAC7-A8CFD4306A04}"/>
                </a:ext>
              </a:extLst>
            </p:cNvPr>
            <p:cNvGrpSpPr/>
            <p:nvPr/>
          </p:nvGrpSpPr>
          <p:grpSpPr>
            <a:xfrm>
              <a:off x="7020034" y="4595977"/>
              <a:ext cx="903449" cy="1855622"/>
              <a:chOff x="5991334" y="4595977"/>
              <a:chExt cx="903449" cy="1855622"/>
            </a:xfrm>
          </p:grpSpPr>
          <p:sp>
            <p:nvSpPr>
              <p:cNvPr id="70" name="Rectangle 10">
                <a:extLst>
                  <a:ext uri="{FF2B5EF4-FFF2-40B4-BE49-F238E27FC236}">
                    <a16:creationId xmlns:a16="http://schemas.microsoft.com/office/drawing/2014/main" id="{82E39D56-EFF8-1040-4EF7-0DABAA736135}"/>
                  </a:ext>
                </a:extLst>
              </p:cNvPr>
              <p:cNvSpPr>
                <a:spLocks noChangeArrowheads="1"/>
              </p:cNvSpPr>
              <p:nvPr/>
            </p:nvSpPr>
            <p:spPr bwMode="auto">
              <a:xfrm rot="18553788">
                <a:off x="5492491" y="5626789"/>
                <a:ext cx="1323653" cy="325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Dizziness</a:t>
                </a:r>
              </a:p>
            </p:txBody>
          </p:sp>
          <p:grpSp>
            <p:nvGrpSpPr>
              <p:cNvPr id="71" name="Group 70">
                <a:extLst>
                  <a:ext uri="{FF2B5EF4-FFF2-40B4-BE49-F238E27FC236}">
                    <a16:creationId xmlns:a16="http://schemas.microsoft.com/office/drawing/2014/main" id="{F64039C5-BA0B-0E21-584D-88914400A393}"/>
                  </a:ext>
                </a:extLst>
              </p:cNvPr>
              <p:cNvGrpSpPr/>
              <p:nvPr/>
            </p:nvGrpSpPr>
            <p:grpSpPr>
              <a:xfrm>
                <a:off x="6446521" y="4595977"/>
                <a:ext cx="448262" cy="515854"/>
                <a:chOff x="2401259" y="4750156"/>
                <a:chExt cx="471902" cy="543059"/>
              </a:xfrm>
            </p:grpSpPr>
            <p:sp>
              <p:nvSpPr>
                <p:cNvPr id="72" name="Rectangle 71">
                  <a:extLst>
                    <a:ext uri="{FF2B5EF4-FFF2-40B4-BE49-F238E27FC236}">
                      <a16:creationId xmlns:a16="http://schemas.microsoft.com/office/drawing/2014/main" id="{EAB3A8B2-2824-7FBC-D439-1A9EA4688DAA}"/>
                    </a:ext>
                  </a:extLst>
                </p:cNvPr>
                <p:cNvSpPr/>
                <p:nvPr/>
              </p:nvSpPr>
              <p:spPr bwMode="auto">
                <a:xfrm>
                  <a:off x="2401259" y="5213455"/>
                  <a:ext cx="471902" cy="797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73" name="TextBox 72">
                  <a:extLst>
                    <a:ext uri="{FF2B5EF4-FFF2-40B4-BE49-F238E27FC236}">
                      <a16:creationId xmlns:a16="http://schemas.microsoft.com/office/drawing/2014/main" id="{2D2CC8DB-4373-66B6-C9B2-D1C05BAA4D0B}"/>
                    </a:ext>
                  </a:extLst>
                </p:cNvPr>
                <p:cNvSpPr txBox="1"/>
                <p:nvPr/>
              </p:nvSpPr>
              <p:spPr bwMode="auto">
                <a:xfrm>
                  <a:off x="2402209" y="4750156"/>
                  <a:ext cx="470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3%</a:t>
                  </a:r>
                  <a:endParaRPr lang="en-US" b="1" dirty="0">
                    <a:solidFill>
                      <a:srgbClr val="212121"/>
                    </a:solidFill>
                    <a:effectLst/>
                    <a:latin typeface="Calibri" panose="020F0502020204030204" pitchFamily="34" charset="0"/>
                    <a:cs typeface="Calibri" panose="020F0502020204030204" pitchFamily="34" charset="0"/>
                  </a:endParaRPr>
                </a:p>
              </p:txBody>
            </p:sp>
          </p:grpSp>
        </p:grpSp>
        <p:sp>
          <p:nvSpPr>
            <p:cNvPr id="48" name="Line 26">
              <a:extLst>
                <a:ext uri="{FF2B5EF4-FFF2-40B4-BE49-F238E27FC236}">
                  <a16:creationId xmlns:a16="http://schemas.microsoft.com/office/drawing/2014/main" id="{6671F35C-8690-45BE-A956-3FC2A13C9222}"/>
                </a:ext>
              </a:extLst>
            </p:cNvPr>
            <p:cNvSpPr>
              <a:spLocks noChangeShapeType="1"/>
            </p:cNvSpPr>
            <p:nvPr/>
          </p:nvSpPr>
          <p:spPr bwMode="auto">
            <a:xfrm rot="16200000">
              <a:off x="4713595"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Calibri" panose="020F0502020204030204" pitchFamily="34" charset="0"/>
                <a:cs typeface="Calibri" panose="020F0502020204030204" pitchFamily="34" charset="0"/>
              </a:endParaRPr>
            </a:p>
          </p:txBody>
        </p:sp>
        <p:grpSp>
          <p:nvGrpSpPr>
            <p:cNvPr id="49" name="Group 48">
              <a:extLst>
                <a:ext uri="{FF2B5EF4-FFF2-40B4-BE49-F238E27FC236}">
                  <a16:creationId xmlns:a16="http://schemas.microsoft.com/office/drawing/2014/main" id="{23B43948-E5EC-3EB1-3C77-9111DFF0C4B6}"/>
                </a:ext>
              </a:extLst>
            </p:cNvPr>
            <p:cNvGrpSpPr/>
            <p:nvPr/>
          </p:nvGrpSpPr>
          <p:grpSpPr>
            <a:xfrm>
              <a:off x="4738114" y="3394740"/>
              <a:ext cx="1272855" cy="3056859"/>
              <a:chOff x="4738114" y="3394740"/>
              <a:chExt cx="1272855" cy="3056859"/>
            </a:xfrm>
          </p:grpSpPr>
          <p:grpSp>
            <p:nvGrpSpPr>
              <p:cNvPr id="61" name="Group 60">
                <a:extLst>
                  <a:ext uri="{FF2B5EF4-FFF2-40B4-BE49-F238E27FC236}">
                    <a16:creationId xmlns:a16="http://schemas.microsoft.com/office/drawing/2014/main" id="{D1092D27-B04D-8487-A4BF-E8CB0D813DAB}"/>
                  </a:ext>
                </a:extLst>
              </p:cNvPr>
              <p:cNvGrpSpPr/>
              <p:nvPr/>
            </p:nvGrpSpPr>
            <p:grpSpPr>
              <a:xfrm>
                <a:off x="4738114" y="3767737"/>
                <a:ext cx="814767" cy="2683862"/>
                <a:chOff x="4738114" y="3767737"/>
                <a:chExt cx="814767" cy="2683862"/>
              </a:xfrm>
            </p:grpSpPr>
            <p:sp>
              <p:nvSpPr>
                <p:cNvPr id="66" name="Rectangle 10">
                  <a:extLst>
                    <a:ext uri="{FF2B5EF4-FFF2-40B4-BE49-F238E27FC236}">
                      <a16:creationId xmlns:a16="http://schemas.microsoft.com/office/drawing/2014/main" id="{551479E8-B18F-1C1D-4F53-533F68CB13E0}"/>
                    </a:ext>
                  </a:extLst>
                </p:cNvPr>
                <p:cNvSpPr>
                  <a:spLocks noChangeArrowheads="1"/>
                </p:cNvSpPr>
                <p:nvPr/>
              </p:nvSpPr>
              <p:spPr bwMode="auto">
                <a:xfrm rot="18553788">
                  <a:off x="4356214" y="5509846"/>
                  <a:ext cx="1323653" cy="559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Wound</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infection</a:t>
                  </a:r>
                </a:p>
              </p:txBody>
            </p:sp>
            <p:grpSp>
              <p:nvGrpSpPr>
                <p:cNvPr id="67" name="Group 66">
                  <a:extLst>
                    <a:ext uri="{FF2B5EF4-FFF2-40B4-BE49-F238E27FC236}">
                      <a16:creationId xmlns:a16="http://schemas.microsoft.com/office/drawing/2014/main" id="{874EC260-A8B7-5688-35C3-DBDBE115352B}"/>
                    </a:ext>
                  </a:extLst>
                </p:cNvPr>
                <p:cNvGrpSpPr/>
                <p:nvPr/>
              </p:nvGrpSpPr>
              <p:grpSpPr>
                <a:xfrm>
                  <a:off x="4965861" y="3767737"/>
                  <a:ext cx="587020" cy="1348144"/>
                  <a:chOff x="2328220" y="3878236"/>
                  <a:chExt cx="617978" cy="1419243"/>
                </a:xfrm>
              </p:grpSpPr>
              <p:sp>
                <p:nvSpPr>
                  <p:cNvPr id="68" name="Rectangle 67">
                    <a:extLst>
                      <a:ext uri="{FF2B5EF4-FFF2-40B4-BE49-F238E27FC236}">
                        <a16:creationId xmlns:a16="http://schemas.microsoft.com/office/drawing/2014/main" id="{38941A26-DF0B-8F0F-F7A0-2327919213BC}"/>
                      </a:ext>
                    </a:extLst>
                  </p:cNvPr>
                  <p:cNvSpPr/>
                  <p:nvPr/>
                </p:nvSpPr>
                <p:spPr bwMode="auto">
                  <a:xfrm>
                    <a:off x="2394899" y="4512810"/>
                    <a:ext cx="471902" cy="7846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94ABC1C2-7438-1352-84D8-85B59D68BF15}"/>
                      </a:ext>
                    </a:extLst>
                  </p:cNvPr>
                  <p:cNvSpPr txBox="1"/>
                  <p:nvPr/>
                </p:nvSpPr>
                <p:spPr bwMode="auto">
                  <a:xfrm>
                    <a:off x="2328220" y="3878236"/>
                    <a:ext cx="617978" cy="388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26%</a:t>
                    </a:r>
                    <a:endParaRPr lang="en-US" b="1" dirty="0">
                      <a:solidFill>
                        <a:srgbClr val="212121"/>
                      </a:solidFill>
                      <a:effectLst/>
                      <a:latin typeface="Calibri" panose="020F0502020204030204" pitchFamily="34" charset="0"/>
                      <a:cs typeface="Calibri" panose="020F0502020204030204" pitchFamily="34" charset="0"/>
                    </a:endParaRPr>
                  </a:p>
                </p:txBody>
              </p:sp>
              <p:sp>
                <p:nvSpPr>
                  <p:cNvPr id="113" name="Rectangle 112">
                    <a:extLst>
                      <a:ext uri="{FF2B5EF4-FFF2-40B4-BE49-F238E27FC236}">
                        <a16:creationId xmlns:a16="http://schemas.microsoft.com/office/drawing/2014/main" id="{CA855332-4947-0914-83B8-9EE52134E940}"/>
                      </a:ext>
                    </a:extLst>
                  </p:cNvPr>
                  <p:cNvSpPr/>
                  <p:nvPr/>
                </p:nvSpPr>
                <p:spPr bwMode="auto">
                  <a:xfrm>
                    <a:off x="2394899" y="4323821"/>
                    <a:ext cx="471902" cy="21477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grpSp>
          <p:grpSp>
            <p:nvGrpSpPr>
              <p:cNvPr id="62" name="Group 61">
                <a:extLst>
                  <a:ext uri="{FF2B5EF4-FFF2-40B4-BE49-F238E27FC236}">
                    <a16:creationId xmlns:a16="http://schemas.microsoft.com/office/drawing/2014/main" id="{A76D88C2-CD9F-CE8D-21AB-41ED43A3C940}"/>
                  </a:ext>
                </a:extLst>
              </p:cNvPr>
              <p:cNvGrpSpPr/>
              <p:nvPr/>
            </p:nvGrpSpPr>
            <p:grpSpPr>
              <a:xfrm>
                <a:off x="5423949" y="4357438"/>
                <a:ext cx="587020" cy="754393"/>
                <a:chOff x="2328220" y="4499037"/>
                <a:chExt cx="617977" cy="794178"/>
              </a:xfrm>
            </p:grpSpPr>
            <p:sp>
              <p:nvSpPr>
                <p:cNvPr id="64" name="Rectangle 63">
                  <a:extLst>
                    <a:ext uri="{FF2B5EF4-FFF2-40B4-BE49-F238E27FC236}">
                      <a16:creationId xmlns:a16="http://schemas.microsoft.com/office/drawing/2014/main" id="{A935B973-6D7E-2253-8F8B-6C0F08A513F2}"/>
                    </a:ext>
                  </a:extLst>
                </p:cNvPr>
                <p:cNvSpPr/>
                <p:nvPr/>
              </p:nvSpPr>
              <p:spPr bwMode="auto">
                <a:xfrm>
                  <a:off x="2392889" y="4984404"/>
                  <a:ext cx="471901" cy="3088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65" name="TextBox 64">
                  <a:extLst>
                    <a:ext uri="{FF2B5EF4-FFF2-40B4-BE49-F238E27FC236}">
                      <a16:creationId xmlns:a16="http://schemas.microsoft.com/office/drawing/2014/main" id="{CB5E9EFB-61F1-ADDA-E0F5-CA526BF79493}"/>
                    </a:ext>
                  </a:extLst>
                </p:cNvPr>
                <p:cNvSpPr txBox="1"/>
                <p:nvPr/>
              </p:nvSpPr>
              <p:spPr bwMode="auto">
                <a:xfrm>
                  <a:off x="2328220" y="4499037"/>
                  <a:ext cx="617977" cy="388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11%</a:t>
                  </a:r>
                  <a:endParaRPr lang="en-US" b="1" dirty="0">
                    <a:solidFill>
                      <a:srgbClr val="212121"/>
                    </a:solidFill>
                    <a:effectLst/>
                    <a:latin typeface="Calibri" panose="020F0502020204030204" pitchFamily="34" charset="0"/>
                    <a:cs typeface="Calibri" panose="020F0502020204030204" pitchFamily="34" charset="0"/>
                  </a:endParaRPr>
                </a:p>
              </p:txBody>
            </p:sp>
            <p:sp>
              <p:nvSpPr>
                <p:cNvPr id="114" name="Rectangle 113">
                  <a:extLst>
                    <a:ext uri="{FF2B5EF4-FFF2-40B4-BE49-F238E27FC236}">
                      <a16:creationId xmlns:a16="http://schemas.microsoft.com/office/drawing/2014/main" id="{F182FB88-D3F2-3C3E-24A6-919E28D63FE5}"/>
                    </a:ext>
                  </a:extLst>
                </p:cNvPr>
                <p:cNvSpPr/>
                <p:nvPr/>
              </p:nvSpPr>
              <p:spPr bwMode="auto">
                <a:xfrm>
                  <a:off x="2392889" y="4885353"/>
                  <a:ext cx="471901" cy="107423"/>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grpSp>
          <p:sp>
            <p:nvSpPr>
              <p:cNvPr id="63" name="TextBox 62">
                <a:extLst>
                  <a:ext uri="{FF2B5EF4-FFF2-40B4-BE49-F238E27FC236}">
                    <a16:creationId xmlns:a16="http://schemas.microsoft.com/office/drawing/2014/main" id="{DD35506E-B8A9-322B-8B97-910D407BFB68}"/>
                  </a:ext>
                </a:extLst>
              </p:cNvPr>
              <p:cNvSpPr txBox="1"/>
              <p:nvPr/>
            </p:nvSpPr>
            <p:spPr bwMode="auto">
              <a:xfrm>
                <a:off x="4943866" y="3394740"/>
                <a:ext cx="93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i="1" u="sng" dirty="0">
                    <a:solidFill>
                      <a:schemeClr val="bg1"/>
                    </a:solidFill>
                    <a:latin typeface="Calibri" panose="020F0502020204030204" pitchFamily="34" charset="0"/>
                  </a:rPr>
                  <a:t>P </a:t>
                </a:r>
                <a:r>
                  <a:rPr lang="en-US" u="sng" dirty="0">
                    <a:solidFill>
                      <a:srgbClr val="212121"/>
                    </a:solidFill>
                    <a:latin typeface="BlinkMacSystemFont"/>
                  </a:rPr>
                  <a:t>&lt; .133</a:t>
                </a:r>
              </a:p>
            </p:txBody>
          </p:sp>
        </p:grpSp>
        <p:sp>
          <p:nvSpPr>
            <p:cNvPr id="50" name="Line 26">
              <a:extLst>
                <a:ext uri="{FF2B5EF4-FFF2-40B4-BE49-F238E27FC236}">
                  <a16:creationId xmlns:a16="http://schemas.microsoft.com/office/drawing/2014/main" id="{D222F8FB-4FD2-9656-0597-EE13E4B8644A}"/>
                </a:ext>
              </a:extLst>
            </p:cNvPr>
            <p:cNvSpPr>
              <a:spLocks noChangeShapeType="1"/>
            </p:cNvSpPr>
            <p:nvPr/>
          </p:nvSpPr>
          <p:spPr bwMode="auto">
            <a:xfrm rot="16200000">
              <a:off x="11848552" y="5155427"/>
              <a:ext cx="4342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grpSp>
          <p:nvGrpSpPr>
            <p:cNvPr id="51" name="Group 50">
              <a:extLst>
                <a:ext uri="{FF2B5EF4-FFF2-40B4-BE49-F238E27FC236}">
                  <a16:creationId xmlns:a16="http://schemas.microsoft.com/office/drawing/2014/main" id="{8DAC7717-7E20-8ED9-6619-F19EBCB0F78D}"/>
                </a:ext>
              </a:extLst>
            </p:cNvPr>
            <p:cNvGrpSpPr/>
            <p:nvPr/>
          </p:nvGrpSpPr>
          <p:grpSpPr>
            <a:xfrm>
              <a:off x="5700237" y="3630714"/>
              <a:ext cx="1218238" cy="2820885"/>
              <a:chOff x="4723351" y="3630714"/>
              <a:chExt cx="1218238" cy="2820885"/>
            </a:xfrm>
          </p:grpSpPr>
          <p:grpSp>
            <p:nvGrpSpPr>
              <p:cNvPr id="52" name="Group 51">
                <a:extLst>
                  <a:ext uri="{FF2B5EF4-FFF2-40B4-BE49-F238E27FC236}">
                    <a16:creationId xmlns:a16="http://schemas.microsoft.com/office/drawing/2014/main" id="{22D34EC8-9C1F-6BAC-843D-80B755D7B51F}"/>
                  </a:ext>
                </a:extLst>
              </p:cNvPr>
              <p:cNvGrpSpPr/>
              <p:nvPr/>
            </p:nvGrpSpPr>
            <p:grpSpPr>
              <a:xfrm>
                <a:off x="4723351" y="4003711"/>
                <a:ext cx="814828" cy="2447888"/>
                <a:chOff x="4723351" y="4003711"/>
                <a:chExt cx="814828" cy="2447888"/>
              </a:xfrm>
            </p:grpSpPr>
            <p:sp>
              <p:nvSpPr>
                <p:cNvPr id="57" name="Rectangle 10">
                  <a:extLst>
                    <a:ext uri="{FF2B5EF4-FFF2-40B4-BE49-F238E27FC236}">
                      <a16:creationId xmlns:a16="http://schemas.microsoft.com/office/drawing/2014/main" id="{44D491CF-1924-5725-D313-E116DDA0C709}"/>
                    </a:ext>
                  </a:extLst>
                </p:cNvPr>
                <p:cNvSpPr>
                  <a:spLocks noChangeArrowheads="1"/>
                </p:cNvSpPr>
                <p:nvPr/>
              </p:nvSpPr>
              <p:spPr bwMode="auto">
                <a:xfrm rot="18553788">
                  <a:off x="4356214" y="5495083"/>
                  <a:ext cx="1323653" cy="58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Wound</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dehiscence</a:t>
                  </a:r>
                </a:p>
              </p:txBody>
            </p:sp>
            <p:grpSp>
              <p:nvGrpSpPr>
                <p:cNvPr id="58" name="Group 57">
                  <a:extLst>
                    <a:ext uri="{FF2B5EF4-FFF2-40B4-BE49-F238E27FC236}">
                      <a16:creationId xmlns:a16="http://schemas.microsoft.com/office/drawing/2014/main" id="{B0811293-9342-E2A2-2DF2-6E43C1E820BF}"/>
                    </a:ext>
                  </a:extLst>
                </p:cNvPr>
                <p:cNvGrpSpPr/>
                <p:nvPr/>
              </p:nvGrpSpPr>
              <p:grpSpPr>
                <a:xfrm>
                  <a:off x="4980566" y="4003711"/>
                  <a:ext cx="557613" cy="1112170"/>
                  <a:chOff x="2343700" y="4126655"/>
                  <a:chExt cx="587020" cy="1170824"/>
                </a:xfrm>
              </p:grpSpPr>
              <p:sp>
                <p:nvSpPr>
                  <p:cNvPr id="59" name="Rectangle 58">
                    <a:extLst>
                      <a:ext uri="{FF2B5EF4-FFF2-40B4-BE49-F238E27FC236}">
                        <a16:creationId xmlns:a16="http://schemas.microsoft.com/office/drawing/2014/main" id="{E720A069-C8A3-4A1D-2CC9-DEE09AA63AAE}"/>
                      </a:ext>
                    </a:extLst>
                  </p:cNvPr>
                  <p:cNvSpPr/>
                  <p:nvPr/>
                </p:nvSpPr>
                <p:spPr bwMode="auto">
                  <a:xfrm>
                    <a:off x="2401259" y="4512810"/>
                    <a:ext cx="471902" cy="7846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60" name="TextBox 59">
                    <a:extLst>
                      <a:ext uri="{FF2B5EF4-FFF2-40B4-BE49-F238E27FC236}">
                        <a16:creationId xmlns:a16="http://schemas.microsoft.com/office/drawing/2014/main" id="{018E703E-342C-CBC4-9E4A-AA700B431C89}"/>
                      </a:ext>
                    </a:extLst>
                  </p:cNvPr>
                  <p:cNvSpPr txBox="1"/>
                  <p:nvPr/>
                </p:nvSpPr>
                <p:spPr bwMode="auto">
                  <a:xfrm>
                    <a:off x="2343700" y="4126655"/>
                    <a:ext cx="5870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23%</a:t>
                    </a:r>
                    <a:endParaRPr lang="en-US" b="1" dirty="0">
                      <a:solidFill>
                        <a:srgbClr val="212121"/>
                      </a:solidFill>
                      <a:effectLst/>
                      <a:latin typeface="Calibri" panose="020F0502020204030204" pitchFamily="34" charset="0"/>
                      <a:cs typeface="Calibri" panose="020F0502020204030204" pitchFamily="34" charset="0"/>
                    </a:endParaRPr>
                  </a:p>
                </p:txBody>
              </p:sp>
            </p:grpSp>
          </p:grpSp>
          <p:grpSp>
            <p:nvGrpSpPr>
              <p:cNvPr id="53" name="Group 52">
                <a:extLst>
                  <a:ext uri="{FF2B5EF4-FFF2-40B4-BE49-F238E27FC236}">
                    <a16:creationId xmlns:a16="http://schemas.microsoft.com/office/drawing/2014/main" id="{6E45C612-EEBC-B2AB-9530-213E3DBCE901}"/>
                  </a:ext>
                </a:extLst>
              </p:cNvPr>
              <p:cNvGrpSpPr/>
              <p:nvPr/>
            </p:nvGrpSpPr>
            <p:grpSpPr>
              <a:xfrm>
                <a:off x="5493327" y="4595977"/>
                <a:ext cx="448262" cy="515854"/>
                <a:chOff x="2401259" y="4750156"/>
                <a:chExt cx="471902" cy="543059"/>
              </a:xfrm>
            </p:grpSpPr>
            <p:sp>
              <p:nvSpPr>
                <p:cNvPr id="55" name="Rectangle 54">
                  <a:extLst>
                    <a:ext uri="{FF2B5EF4-FFF2-40B4-BE49-F238E27FC236}">
                      <a16:creationId xmlns:a16="http://schemas.microsoft.com/office/drawing/2014/main" id="{343CEA86-AE48-F4DF-FA34-ECA3D3E0B536}"/>
                    </a:ext>
                  </a:extLst>
                </p:cNvPr>
                <p:cNvSpPr/>
                <p:nvPr/>
              </p:nvSpPr>
              <p:spPr bwMode="auto">
                <a:xfrm>
                  <a:off x="2401259" y="5213455"/>
                  <a:ext cx="471902" cy="797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9D1A31BF-599E-D30E-BF2A-CA129DA0F0E5}"/>
                    </a:ext>
                  </a:extLst>
                </p:cNvPr>
                <p:cNvSpPr txBox="1"/>
                <p:nvPr/>
              </p:nvSpPr>
              <p:spPr bwMode="auto">
                <a:xfrm>
                  <a:off x="2402209" y="4750156"/>
                  <a:ext cx="470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3%</a:t>
                  </a:r>
                  <a:endParaRPr lang="en-US" b="1" dirty="0">
                    <a:solidFill>
                      <a:srgbClr val="212121"/>
                    </a:solidFill>
                    <a:effectLst/>
                    <a:latin typeface="Calibri" panose="020F0502020204030204" pitchFamily="34" charset="0"/>
                    <a:cs typeface="Calibri" panose="020F0502020204030204" pitchFamily="34" charset="0"/>
                  </a:endParaRPr>
                </a:p>
              </p:txBody>
            </p:sp>
          </p:grpSp>
          <p:sp>
            <p:nvSpPr>
              <p:cNvPr id="54" name="TextBox 53">
                <a:extLst>
                  <a:ext uri="{FF2B5EF4-FFF2-40B4-BE49-F238E27FC236}">
                    <a16:creationId xmlns:a16="http://schemas.microsoft.com/office/drawing/2014/main" id="{378D8C82-27E3-AA23-B90A-ACBF4DBA2E4E}"/>
                  </a:ext>
                </a:extLst>
              </p:cNvPr>
              <p:cNvSpPr txBox="1"/>
              <p:nvPr/>
            </p:nvSpPr>
            <p:spPr bwMode="auto">
              <a:xfrm>
                <a:off x="4943866" y="3630714"/>
                <a:ext cx="9332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i="1" u="sng" dirty="0">
                    <a:solidFill>
                      <a:schemeClr val="bg1"/>
                    </a:solidFill>
                    <a:latin typeface="Calibri" panose="020F0502020204030204" pitchFamily="34" charset="0"/>
                    <a:cs typeface="Calibri" panose="020F0502020204030204" pitchFamily="34" charset="0"/>
                  </a:rPr>
                  <a:t>P </a:t>
                </a:r>
                <a:r>
                  <a:rPr lang="en-US" b="0" i="0" u="sng" dirty="0">
                    <a:solidFill>
                      <a:srgbClr val="212121"/>
                    </a:solidFill>
                    <a:effectLst/>
                    <a:latin typeface="Calibri" panose="020F0502020204030204" pitchFamily="34" charset="0"/>
                    <a:cs typeface="Calibri" panose="020F0502020204030204" pitchFamily="34" charset="0"/>
                  </a:rPr>
                  <a:t>&lt; .006</a:t>
                </a:r>
              </a:p>
            </p:txBody>
          </p:sp>
        </p:grpSp>
      </p:grpSp>
    </p:spTree>
    <p:extLst>
      <p:ext uri="{BB962C8B-B14F-4D97-AF65-F5344CB8AC3E}">
        <p14:creationId xmlns:p14="http://schemas.microsoft.com/office/powerpoint/2010/main" val="3993389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PRADO: Quality of Life</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Blank. ASCO 2022. Abstr 9501. Reproduced with permission.</a:t>
            </a:r>
          </a:p>
        </p:txBody>
      </p:sp>
      <p:grpSp>
        <p:nvGrpSpPr>
          <p:cNvPr id="10" name="Group 9">
            <a:extLst>
              <a:ext uri="{FF2B5EF4-FFF2-40B4-BE49-F238E27FC236}">
                <a16:creationId xmlns:a16="http://schemas.microsoft.com/office/drawing/2014/main" id="{C4FE7599-B64E-3636-0247-C06F51839A9D}"/>
              </a:ext>
            </a:extLst>
          </p:cNvPr>
          <p:cNvGrpSpPr/>
          <p:nvPr/>
        </p:nvGrpSpPr>
        <p:grpSpPr>
          <a:xfrm>
            <a:off x="6427045" y="3274789"/>
            <a:ext cx="271835" cy="2930852"/>
            <a:chOff x="6018297" y="3274789"/>
            <a:chExt cx="271835" cy="2930852"/>
          </a:xfrm>
        </p:grpSpPr>
        <p:cxnSp>
          <p:nvCxnSpPr>
            <p:cNvPr id="12" name="Straight Connector 11">
              <a:extLst>
                <a:ext uri="{FF2B5EF4-FFF2-40B4-BE49-F238E27FC236}">
                  <a16:creationId xmlns:a16="http://schemas.microsoft.com/office/drawing/2014/main" id="{37BDE017-FFD6-A0B1-9F60-C613D5DE583C}"/>
                </a:ext>
              </a:extLst>
            </p:cNvPr>
            <p:cNvCxnSpPr/>
            <p:nvPr/>
          </p:nvCxnSpPr>
          <p:spPr bwMode="auto">
            <a:xfrm>
              <a:off x="6156747" y="3275174"/>
              <a:ext cx="0" cy="75979"/>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761F958F-F7B5-E5B0-753C-F1F17A7FAEC2}"/>
                </a:ext>
              </a:extLst>
            </p:cNvPr>
            <p:cNvSpPr txBox="1"/>
            <p:nvPr/>
          </p:nvSpPr>
          <p:spPr bwMode="auto">
            <a:xfrm>
              <a:off x="6018297" y="3274789"/>
              <a:ext cx="27183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14" name="Straight Connector 13">
              <a:extLst>
                <a:ext uri="{FF2B5EF4-FFF2-40B4-BE49-F238E27FC236}">
                  <a16:creationId xmlns:a16="http://schemas.microsoft.com/office/drawing/2014/main" id="{E2FC72FE-D07E-F9D4-9508-DCB4E578C661}"/>
                </a:ext>
              </a:extLst>
            </p:cNvPr>
            <p:cNvCxnSpPr/>
            <p:nvPr/>
          </p:nvCxnSpPr>
          <p:spPr bwMode="auto">
            <a:xfrm>
              <a:off x="6156747" y="5915624"/>
              <a:ext cx="0" cy="75979"/>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6B2A2DFA-172C-4095-67CF-145116B2FAEA}"/>
                </a:ext>
              </a:extLst>
            </p:cNvPr>
            <p:cNvSpPr txBox="1"/>
            <p:nvPr/>
          </p:nvSpPr>
          <p:spPr bwMode="auto">
            <a:xfrm>
              <a:off x="6018297" y="5915239"/>
              <a:ext cx="27183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6" name="Group 15">
            <a:extLst>
              <a:ext uri="{FF2B5EF4-FFF2-40B4-BE49-F238E27FC236}">
                <a16:creationId xmlns:a16="http://schemas.microsoft.com/office/drawing/2014/main" id="{5BF022F2-D2FB-579D-9F9D-24502509AFD1}"/>
              </a:ext>
            </a:extLst>
          </p:cNvPr>
          <p:cNvGrpSpPr/>
          <p:nvPr/>
        </p:nvGrpSpPr>
        <p:grpSpPr>
          <a:xfrm>
            <a:off x="445345" y="1095758"/>
            <a:ext cx="5107028" cy="2775358"/>
            <a:chOff x="445345" y="1095758"/>
            <a:chExt cx="5107028" cy="2775358"/>
          </a:xfrm>
        </p:grpSpPr>
        <p:sp>
          <p:nvSpPr>
            <p:cNvPr id="17" name="TextBox 16">
              <a:extLst>
                <a:ext uri="{FF2B5EF4-FFF2-40B4-BE49-F238E27FC236}">
                  <a16:creationId xmlns:a16="http://schemas.microsoft.com/office/drawing/2014/main" id="{2ED82124-1DC2-70F2-50E3-67F1A83F064A}"/>
                </a:ext>
              </a:extLst>
            </p:cNvPr>
            <p:cNvSpPr txBox="1"/>
            <p:nvPr/>
          </p:nvSpPr>
          <p:spPr bwMode="auto">
            <a:xfrm>
              <a:off x="887920" y="1095758"/>
              <a:ext cx="44549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Physical functioning</a:t>
              </a:r>
            </a:p>
          </p:txBody>
        </p:sp>
        <p:sp>
          <p:nvSpPr>
            <p:cNvPr id="18" name="TextBox 17">
              <a:extLst>
                <a:ext uri="{FF2B5EF4-FFF2-40B4-BE49-F238E27FC236}">
                  <a16:creationId xmlns:a16="http://schemas.microsoft.com/office/drawing/2014/main" id="{F0B5A8A2-D119-2D6C-5569-2879544CB266}"/>
                </a:ext>
              </a:extLst>
            </p:cNvPr>
            <p:cNvSpPr txBox="1"/>
            <p:nvPr/>
          </p:nvSpPr>
          <p:spPr bwMode="auto">
            <a:xfrm>
              <a:off x="1244535" y="3508189"/>
              <a:ext cx="4083820"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Weeks</a:t>
              </a:r>
            </a:p>
          </p:txBody>
        </p:sp>
        <p:sp>
          <p:nvSpPr>
            <p:cNvPr id="19" name="TextBox 18">
              <a:extLst>
                <a:ext uri="{FF2B5EF4-FFF2-40B4-BE49-F238E27FC236}">
                  <a16:creationId xmlns:a16="http://schemas.microsoft.com/office/drawing/2014/main" id="{A1804B6B-13FB-712D-814C-7CCEA41A4407}"/>
                </a:ext>
              </a:extLst>
            </p:cNvPr>
            <p:cNvSpPr txBox="1"/>
            <p:nvPr/>
          </p:nvSpPr>
          <p:spPr bwMode="auto">
            <a:xfrm rot="16200000">
              <a:off x="-304822" y="2059254"/>
              <a:ext cx="1994015" cy="49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QLQ C30 Physical functioning score</a:t>
              </a:r>
            </a:p>
          </p:txBody>
        </p:sp>
        <p:sp>
          <p:nvSpPr>
            <p:cNvPr id="20" name="Freeform: Shape 27">
              <a:extLst>
                <a:ext uri="{FF2B5EF4-FFF2-40B4-BE49-F238E27FC236}">
                  <a16:creationId xmlns:a16="http://schemas.microsoft.com/office/drawing/2014/main" id="{B99B99D0-3227-7517-B371-0FAB64173111}"/>
                </a:ext>
              </a:extLst>
            </p:cNvPr>
            <p:cNvSpPr/>
            <p:nvPr/>
          </p:nvSpPr>
          <p:spPr bwMode="auto">
            <a:xfrm>
              <a:off x="1259371" y="1488569"/>
              <a:ext cx="4064639" cy="1826862"/>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21" name="Straight Connector 20">
              <a:extLst>
                <a:ext uri="{FF2B5EF4-FFF2-40B4-BE49-F238E27FC236}">
                  <a16:creationId xmlns:a16="http://schemas.microsoft.com/office/drawing/2014/main" id="{69F9F775-E3BE-D421-9DE8-C8ADB2F36E39}"/>
                </a:ext>
              </a:extLst>
            </p:cNvPr>
            <p:cNvCxnSpPr>
              <a:cxnSpLocks/>
            </p:cNvCxnSpPr>
            <p:nvPr/>
          </p:nvCxnSpPr>
          <p:spPr bwMode="auto">
            <a:xfrm>
              <a:off x="1176639" y="3315430"/>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2947220-EE7F-18C9-1D08-86B4E8177B22}"/>
                </a:ext>
              </a:extLst>
            </p:cNvPr>
            <p:cNvCxnSpPr>
              <a:cxnSpLocks/>
            </p:cNvCxnSpPr>
            <p:nvPr/>
          </p:nvCxnSpPr>
          <p:spPr bwMode="auto">
            <a:xfrm>
              <a:off x="1176639" y="2952424"/>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2E9AB18-DA95-1264-2369-DBA033F7C363}"/>
                </a:ext>
              </a:extLst>
            </p:cNvPr>
            <p:cNvCxnSpPr>
              <a:cxnSpLocks/>
            </p:cNvCxnSpPr>
            <p:nvPr/>
          </p:nvCxnSpPr>
          <p:spPr bwMode="auto">
            <a:xfrm>
              <a:off x="1176639" y="2589415"/>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DD81270-9758-74C5-9DC8-3E3D4168D82F}"/>
                </a:ext>
              </a:extLst>
            </p:cNvPr>
            <p:cNvCxnSpPr>
              <a:cxnSpLocks/>
            </p:cNvCxnSpPr>
            <p:nvPr/>
          </p:nvCxnSpPr>
          <p:spPr bwMode="auto">
            <a:xfrm>
              <a:off x="1176639" y="2226406"/>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6C30A4EF-820D-39F6-6E2B-7FA545C75D00}"/>
                </a:ext>
              </a:extLst>
            </p:cNvPr>
            <p:cNvCxnSpPr>
              <a:cxnSpLocks/>
            </p:cNvCxnSpPr>
            <p:nvPr/>
          </p:nvCxnSpPr>
          <p:spPr bwMode="auto">
            <a:xfrm>
              <a:off x="1176639" y="186339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84B1747-9B50-4A16-37A8-371CE101128B}"/>
                </a:ext>
              </a:extLst>
            </p:cNvPr>
            <p:cNvCxnSpPr>
              <a:cxnSpLocks/>
            </p:cNvCxnSpPr>
            <p:nvPr/>
          </p:nvCxnSpPr>
          <p:spPr bwMode="auto">
            <a:xfrm>
              <a:off x="1176639" y="1500389"/>
              <a:ext cx="70914"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5925C047-418C-DC39-A2F1-AD35C7785910}"/>
                </a:ext>
              </a:extLst>
            </p:cNvPr>
            <p:cNvSpPr txBox="1"/>
            <p:nvPr/>
          </p:nvSpPr>
          <p:spPr bwMode="auto">
            <a:xfrm>
              <a:off x="970652" y="3149967"/>
              <a:ext cx="27183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862202DD-BFBB-8164-933D-0A3E9BB23E16}"/>
                </a:ext>
              </a:extLst>
            </p:cNvPr>
            <p:cNvSpPr txBox="1"/>
            <p:nvPr/>
          </p:nvSpPr>
          <p:spPr bwMode="auto">
            <a:xfrm>
              <a:off x="886233" y="2785271"/>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9" name="TextBox 28">
              <a:extLst>
                <a:ext uri="{FF2B5EF4-FFF2-40B4-BE49-F238E27FC236}">
                  <a16:creationId xmlns:a16="http://schemas.microsoft.com/office/drawing/2014/main" id="{0C5BF8C0-833B-B971-5575-0DCEF3732C75}"/>
                </a:ext>
              </a:extLst>
            </p:cNvPr>
            <p:cNvSpPr txBox="1"/>
            <p:nvPr/>
          </p:nvSpPr>
          <p:spPr bwMode="auto">
            <a:xfrm>
              <a:off x="886233" y="2423950"/>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0" name="TextBox 29">
              <a:extLst>
                <a:ext uri="{FF2B5EF4-FFF2-40B4-BE49-F238E27FC236}">
                  <a16:creationId xmlns:a16="http://schemas.microsoft.com/office/drawing/2014/main" id="{6C7E2ECC-2FF2-60BC-F746-E913746D3F03}"/>
                </a:ext>
              </a:extLst>
            </p:cNvPr>
            <p:cNvSpPr txBox="1"/>
            <p:nvPr/>
          </p:nvSpPr>
          <p:spPr bwMode="auto">
            <a:xfrm>
              <a:off x="886233" y="2057564"/>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 name="TextBox 30">
              <a:extLst>
                <a:ext uri="{FF2B5EF4-FFF2-40B4-BE49-F238E27FC236}">
                  <a16:creationId xmlns:a16="http://schemas.microsoft.com/office/drawing/2014/main" id="{61784EA4-E1FB-6CAE-AF2D-A8814723555C}"/>
                </a:ext>
              </a:extLst>
            </p:cNvPr>
            <p:cNvSpPr txBox="1"/>
            <p:nvPr/>
          </p:nvSpPr>
          <p:spPr bwMode="auto">
            <a:xfrm>
              <a:off x="886233" y="1696244"/>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854AAC31-EA94-BDC2-CE78-F7FCD737EE46}"/>
                </a:ext>
              </a:extLst>
            </p:cNvPr>
            <p:cNvSpPr txBox="1"/>
            <p:nvPr/>
          </p:nvSpPr>
          <p:spPr bwMode="auto">
            <a:xfrm>
              <a:off x="795057" y="1339988"/>
              <a:ext cx="489641"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33" name="Group 32">
              <a:extLst>
                <a:ext uri="{FF2B5EF4-FFF2-40B4-BE49-F238E27FC236}">
                  <a16:creationId xmlns:a16="http://schemas.microsoft.com/office/drawing/2014/main" id="{4C09787D-3B0E-6A7D-967C-0FAF486972BE}"/>
                </a:ext>
              </a:extLst>
            </p:cNvPr>
            <p:cNvGrpSpPr/>
            <p:nvPr/>
          </p:nvGrpSpPr>
          <p:grpSpPr>
            <a:xfrm>
              <a:off x="1434111" y="3304545"/>
              <a:ext cx="271835" cy="290402"/>
              <a:chOff x="1590806" y="3619614"/>
              <a:chExt cx="288099" cy="307777"/>
            </a:xfrm>
          </p:grpSpPr>
          <p:cxnSp>
            <p:nvCxnSpPr>
              <p:cNvPr id="108" name="Straight Connector 107">
                <a:extLst>
                  <a:ext uri="{FF2B5EF4-FFF2-40B4-BE49-F238E27FC236}">
                    <a16:creationId xmlns:a16="http://schemas.microsoft.com/office/drawing/2014/main" id="{27AC273D-0DE2-FD88-CD0E-ECC68A15CCD8}"/>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9" name="TextBox 108">
                <a:extLst>
                  <a:ext uri="{FF2B5EF4-FFF2-40B4-BE49-F238E27FC236}">
                    <a16:creationId xmlns:a16="http://schemas.microsoft.com/office/drawing/2014/main" id="{FF0A2C6E-6CBF-D53B-BEF9-69965C2CFECC}"/>
                  </a:ext>
                </a:extLst>
              </p:cNvPr>
              <p:cNvSpPr txBox="1"/>
              <p:nvPr/>
            </p:nvSpPr>
            <p:spPr bwMode="auto">
              <a:xfrm>
                <a:off x="1590806" y="3619614"/>
                <a:ext cx="2880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grpSp>
        <p:grpSp>
          <p:nvGrpSpPr>
            <p:cNvPr id="34" name="Group 33">
              <a:extLst>
                <a:ext uri="{FF2B5EF4-FFF2-40B4-BE49-F238E27FC236}">
                  <a16:creationId xmlns:a16="http://schemas.microsoft.com/office/drawing/2014/main" id="{544563FD-7A1B-6265-1660-9F5A09181594}"/>
                </a:ext>
              </a:extLst>
            </p:cNvPr>
            <p:cNvGrpSpPr/>
            <p:nvPr/>
          </p:nvGrpSpPr>
          <p:grpSpPr>
            <a:xfrm>
              <a:off x="5052266" y="3304545"/>
              <a:ext cx="500107" cy="290402"/>
              <a:chOff x="5303520" y="3619614"/>
              <a:chExt cx="530029" cy="307777"/>
            </a:xfrm>
          </p:grpSpPr>
          <p:cxnSp>
            <p:nvCxnSpPr>
              <p:cNvPr id="106" name="Straight Connector 105">
                <a:extLst>
                  <a:ext uri="{FF2B5EF4-FFF2-40B4-BE49-F238E27FC236}">
                    <a16:creationId xmlns:a16="http://schemas.microsoft.com/office/drawing/2014/main" id="{F66075D9-D399-11F1-DB7F-44040E3BE84D}"/>
                  </a:ext>
                </a:extLst>
              </p:cNvPr>
              <p:cNvCxnSpPr/>
              <p:nvPr/>
            </p:nvCxnSpPr>
            <p:spPr bwMode="auto">
              <a:xfrm>
                <a:off x="5568534"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7" name="TextBox 106">
                <a:extLst>
                  <a:ext uri="{FF2B5EF4-FFF2-40B4-BE49-F238E27FC236}">
                    <a16:creationId xmlns:a16="http://schemas.microsoft.com/office/drawing/2014/main" id="{F340C67A-0FF2-BF69-CE24-46C84DC86E8C}"/>
                  </a:ext>
                </a:extLst>
              </p:cNvPr>
              <p:cNvSpPr txBox="1"/>
              <p:nvPr/>
            </p:nvSpPr>
            <p:spPr bwMode="auto">
              <a:xfrm>
                <a:off x="5303520" y="3619614"/>
                <a:ext cx="530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104</a:t>
                </a:r>
              </a:p>
            </p:txBody>
          </p:sp>
        </p:grpSp>
        <p:grpSp>
          <p:nvGrpSpPr>
            <p:cNvPr id="35" name="Group 34">
              <a:extLst>
                <a:ext uri="{FF2B5EF4-FFF2-40B4-BE49-F238E27FC236}">
                  <a16:creationId xmlns:a16="http://schemas.microsoft.com/office/drawing/2014/main" id="{EFD20311-6CEE-2B4E-434E-86D2AD1433EF}"/>
                </a:ext>
              </a:extLst>
            </p:cNvPr>
            <p:cNvGrpSpPr/>
            <p:nvPr/>
          </p:nvGrpSpPr>
          <p:grpSpPr>
            <a:xfrm>
              <a:off x="1599941" y="3304545"/>
              <a:ext cx="391362" cy="290402"/>
              <a:chOff x="1731014" y="3601326"/>
              <a:chExt cx="414778" cy="307777"/>
            </a:xfrm>
          </p:grpSpPr>
          <p:cxnSp>
            <p:nvCxnSpPr>
              <p:cNvPr id="104" name="Straight Connector 103">
                <a:extLst>
                  <a:ext uri="{FF2B5EF4-FFF2-40B4-BE49-F238E27FC236}">
                    <a16:creationId xmlns:a16="http://schemas.microsoft.com/office/drawing/2014/main" id="{3693DA7D-2D4D-1A0D-F00B-021B959EFD4A}"/>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5" name="TextBox 104">
                <a:extLst>
                  <a:ext uri="{FF2B5EF4-FFF2-40B4-BE49-F238E27FC236}">
                    <a16:creationId xmlns:a16="http://schemas.microsoft.com/office/drawing/2014/main" id="{B12E5011-BC85-45EF-498F-418E4152AB2E}"/>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endParaRPr lang="en-US" sz="1400" b="0" dirty="0">
                  <a:solidFill>
                    <a:schemeClr val="bg1"/>
                  </a:solidFill>
                  <a:latin typeface="Calibri" panose="020F0502020204030204" pitchFamily="34" charset="0"/>
                </a:endParaRPr>
              </a:p>
            </p:txBody>
          </p:sp>
        </p:grpSp>
        <p:grpSp>
          <p:nvGrpSpPr>
            <p:cNvPr id="36" name="Group 35">
              <a:extLst>
                <a:ext uri="{FF2B5EF4-FFF2-40B4-BE49-F238E27FC236}">
                  <a16:creationId xmlns:a16="http://schemas.microsoft.com/office/drawing/2014/main" id="{5EB14A4C-8823-FFDB-2912-B73EAC0B27E6}"/>
                </a:ext>
              </a:extLst>
            </p:cNvPr>
            <p:cNvGrpSpPr/>
            <p:nvPr/>
          </p:nvGrpSpPr>
          <p:grpSpPr>
            <a:xfrm>
              <a:off x="2050828" y="3304545"/>
              <a:ext cx="391362" cy="290402"/>
              <a:chOff x="1731014" y="3601326"/>
              <a:chExt cx="414778" cy="307777"/>
            </a:xfrm>
          </p:grpSpPr>
          <p:cxnSp>
            <p:nvCxnSpPr>
              <p:cNvPr id="102" name="Straight Connector 101">
                <a:extLst>
                  <a:ext uri="{FF2B5EF4-FFF2-40B4-BE49-F238E27FC236}">
                    <a16:creationId xmlns:a16="http://schemas.microsoft.com/office/drawing/2014/main" id="{B4B71CBD-6AF0-F9E3-5371-2AA0C3E0A9D2}"/>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3" name="TextBox 102">
                <a:extLst>
                  <a:ext uri="{FF2B5EF4-FFF2-40B4-BE49-F238E27FC236}">
                    <a16:creationId xmlns:a16="http://schemas.microsoft.com/office/drawing/2014/main" id="{29909A94-DB5D-9DFB-7E1D-06966523254E}"/>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endParaRPr lang="en-US" sz="1400" b="0" dirty="0">
                  <a:solidFill>
                    <a:schemeClr val="bg1"/>
                  </a:solidFill>
                  <a:latin typeface="Calibri" panose="020F0502020204030204" pitchFamily="34" charset="0"/>
                </a:endParaRPr>
              </a:p>
            </p:txBody>
          </p:sp>
        </p:grpSp>
        <p:grpSp>
          <p:nvGrpSpPr>
            <p:cNvPr id="37" name="Group 36">
              <a:extLst>
                <a:ext uri="{FF2B5EF4-FFF2-40B4-BE49-F238E27FC236}">
                  <a16:creationId xmlns:a16="http://schemas.microsoft.com/office/drawing/2014/main" id="{50F768BB-75D1-3368-8F47-18C2E57F33DC}"/>
                </a:ext>
              </a:extLst>
            </p:cNvPr>
            <p:cNvGrpSpPr/>
            <p:nvPr/>
          </p:nvGrpSpPr>
          <p:grpSpPr>
            <a:xfrm>
              <a:off x="2509027" y="3304545"/>
              <a:ext cx="391362" cy="290402"/>
              <a:chOff x="1731014" y="3601326"/>
              <a:chExt cx="414778" cy="307777"/>
            </a:xfrm>
          </p:grpSpPr>
          <p:cxnSp>
            <p:nvCxnSpPr>
              <p:cNvPr id="100" name="Straight Connector 99">
                <a:extLst>
                  <a:ext uri="{FF2B5EF4-FFF2-40B4-BE49-F238E27FC236}">
                    <a16:creationId xmlns:a16="http://schemas.microsoft.com/office/drawing/2014/main" id="{8298009C-210C-C028-2674-886DBF7C0EFA}"/>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1" name="TextBox 100">
                <a:extLst>
                  <a:ext uri="{FF2B5EF4-FFF2-40B4-BE49-F238E27FC236}">
                    <a16:creationId xmlns:a16="http://schemas.microsoft.com/office/drawing/2014/main" id="{55050B7E-895B-C517-BF25-A3829FA47018}"/>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endParaRPr lang="en-US" sz="1400" b="0" dirty="0">
                  <a:solidFill>
                    <a:schemeClr val="bg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3B3A1305-D332-4732-916E-84C93D3FC404}"/>
                </a:ext>
              </a:extLst>
            </p:cNvPr>
            <p:cNvGrpSpPr/>
            <p:nvPr/>
          </p:nvGrpSpPr>
          <p:grpSpPr>
            <a:xfrm>
              <a:off x="2959915" y="3304545"/>
              <a:ext cx="391362" cy="290402"/>
              <a:chOff x="1731014" y="3601326"/>
              <a:chExt cx="414778" cy="307777"/>
            </a:xfrm>
          </p:grpSpPr>
          <p:cxnSp>
            <p:nvCxnSpPr>
              <p:cNvPr id="98" name="Straight Connector 97">
                <a:extLst>
                  <a:ext uri="{FF2B5EF4-FFF2-40B4-BE49-F238E27FC236}">
                    <a16:creationId xmlns:a16="http://schemas.microsoft.com/office/drawing/2014/main" id="{B4488858-4405-F735-02D2-54F963B6CCD5}"/>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99" name="TextBox 98">
                <a:extLst>
                  <a:ext uri="{FF2B5EF4-FFF2-40B4-BE49-F238E27FC236}">
                    <a16:creationId xmlns:a16="http://schemas.microsoft.com/office/drawing/2014/main" id="{A2D3B59C-15EF-B298-541B-F8CBCD97957C}"/>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a:t>
                </a:r>
                <a:endParaRPr lang="en-US" sz="1400" b="0" dirty="0">
                  <a:solidFill>
                    <a:schemeClr val="bg1"/>
                  </a:solidFill>
                  <a:latin typeface="Calibri" panose="020F0502020204030204" pitchFamily="34" charset="0"/>
                </a:endParaRPr>
              </a:p>
            </p:txBody>
          </p:sp>
        </p:grpSp>
        <p:grpSp>
          <p:nvGrpSpPr>
            <p:cNvPr id="39" name="Group 38">
              <a:extLst>
                <a:ext uri="{FF2B5EF4-FFF2-40B4-BE49-F238E27FC236}">
                  <a16:creationId xmlns:a16="http://schemas.microsoft.com/office/drawing/2014/main" id="{6B026774-3194-D6FD-7227-AF8B9D61F179}"/>
                </a:ext>
              </a:extLst>
            </p:cNvPr>
            <p:cNvGrpSpPr/>
            <p:nvPr/>
          </p:nvGrpSpPr>
          <p:grpSpPr>
            <a:xfrm>
              <a:off x="3418114" y="3304545"/>
              <a:ext cx="391362" cy="290402"/>
              <a:chOff x="1731014" y="3601326"/>
              <a:chExt cx="414778" cy="307777"/>
            </a:xfrm>
          </p:grpSpPr>
          <p:cxnSp>
            <p:nvCxnSpPr>
              <p:cNvPr id="96" name="Straight Connector 95">
                <a:extLst>
                  <a:ext uri="{FF2B5EF4-FFF2-40B4-BE49-F238E27FC236}">
                    <a16:creationId xmlns:a16="http://schemas.microsoft.com/office/drawing/2014/main" id="{CE647BCB-AE3D-27CA-DDED-8846CF15E3AF}"/>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31C9B16C-44BE-DD3E-C2AD-34AF3FE971A4}"/>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sp>
          <p:nvSpPr>
            <p:cNvPr id="40" name="TextBox 39">
              <a:extLst>
                <a:ext uri="{FF2B5EF4-FFF2-40B4-BE49-F238E27FC236}">
                  <a16:creationId xmlns:a16="http://schemas.microsoft.com/office/drawing/2014/main" id="{151C406B-F0DD-ECAE-D165-545BE839D5F7}"/>
                </a:ext>
              </a:extLst>
            </p:cNvPr>
            <p:cNvSpPr txBox="1"/>
            <p:nvPr/>
          </p:nvSpPr>
          <p:spPr bwMode="auto">
            <a:xfrm>
              <a:off x="1134080" y="3609755"/>
              <a:ext cx="843281" cy="26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Surgery</a:t>
              </a:r>
            </a:p>
          </p:txBody>
        </p:sp>
        <p:cxnSp>
          <p:nvCxnSpPr>
            <p:cNvPr id="41" name="Straight Arrow Connector 40">
              <a:extLst>
                <a:ext uri="{FF2B5EF4-FFF2-40B4-BE49-F238E27FC236}">
                  <a16:creationId xmlns:a16="http://schemas.microsoft.com/office/drawing/2014/main" id="{797EA0BC-C2EB-6C3F-77E5-A46E936B0CA5}"/>
                </a:ext>
              </a:extLst>
            </p:cNvPr>
            <p:cNvCxnSpPr>
              <a:cxnSpLocks/>
            </p:cNvCxnSpPr>
            <p:nvPr/>
          </p:nvCxnSpPr>
          <p:spPr bwMode="auto">
            <a:xfrm flipV="1">
              <a:off x="1567907" y="3553067"/>
              <a:ext cx="0" cy="137160"/>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Connector 41">
              <a:extLst>
                <a:ext uri="{FF2B5EF4-FFF2-40B4-BE49-F238E27FC236}">
                  <a16:creationId xmlns:a16="http://schemas.microsoft.com/office/drawing/2014/main" id="{C3BF02CF-53B2-E752-B96C-7964E0F44BEB}"/>
                </a:ext>
              </a:extLst>
            </p:cNvPr>
            <p:cNvCxnSpPr/>
            <p:nvPr/>
          </p:nvCxnSpPr>
          <p:spPr bwMode="auto">
            <a:xfrm>
              <a:off x="1334674" y="3322185"/>
              <a:ext cx="0" cy="75979"/>
            </a:xfrm>
            <a:prstGeom prst="line">
              <a:avLst/>
            </a:prstGeom>
            <a:noFill/>
            <a:ln w="28575" cap="flat" cmpd="sng" algn="ctr">
              <a:solidFill>
                <a:schemeClr val="bg1"/>
              </a:solidFill>
              <a:prstDash val="solid"/>
              <a:round/>
              <a:headEnd type="none" w="med" len="med"/>
              <a:tailEnd type="none" w="med" len="med"/>
            </a:ln>
            <a:effectLst/>
          </p:spPr>
        </p:cxnSp>
        <p:sp>
          <p:nvSpPr>
            <p:cNvPr id="43" name="TextBox 42">
              <a:extLst>
                <a:ext uri="{FF2B5EF4-FFF2-40B4-BE49-F238E27FC236}">
                  <a16:creationId xmlns:a16="http://schemas.microsoft.com/office/drawing/2014/main" id="{37321AD3-B5B4-30F9-1FF9-9AC7F75883EE}"/>
                </a:ext>
              </a:extLst>
            </p:cNvPr>
            <p:cNvSpPr txBox="1"/>
            <p:nvPr/>
          </p:nvSpPr>
          <p:spPr bwMode="auto">
            <a:xfrm>
              <a:off x="1196224" y="3321800"/>
              <a:ext cx="27183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4" name="Freeform 43">
              <a:extLst>
                <a:ext uri="{FF2B5EF4-FFF2-40B4-BE49-F238E27FC236}">
                  <a16:creationId xmlns:a16="http://schemas.microsoft.com/office/drawing/2014/main" id="{41C40193-A188-DFEB-917E-18647BA0A4B4}"/>
                </a:ext>
              </a:extLst>
            </p:cNvPr>
            <p:cNvSpPr/>
            <p:nvPr/>
          </p:nvSpPr>
          <p:spPr bwMode="auto">
            <a:xfrm>
              <a:off x="1340878" y="1653656"/>
              <a:ext cx="3940022" cy="309162"/>
            </a:xfrm>
            <a:custGeom>
              <a:avLst/>
              <a:gdLst>
                <a:gd name="connsiteX0" fmla="*/ 0 w 4175760"/>
                <a:gd name="connsiteY0" fmla="*/ 0 h 327660"/>
                <a:gd name="connsiteX1" fmla="*/ 259080 w 4175760"/>
                <a:gd name="connsiteY1" fmla="*/ 83820 h 327660"/>
                <a:gd name="connsiteX2" fmla="*/ 487680 w 4175760"/>
                <a:gd name="connsiteY2" fmla="*/ 327660 h 327660"/>
                <a:gd name="connsiteX3" fmla="*/ 975360 w 4175760"/>
                <a:gd name="connsiteY3" fmla="*/ 160020 h 327660"/>
                <a:gd name="connsiteX4" fmla="*/ 1463040 w 4175760"/>
                <a:gd name="connsiteY4" fmla="*/ 83820 h 327660"/>
                <a:gd name="connsiteX5" fmla="*/ 1935480 w 4175760"/>
                <a:gd name="connsiteY5" fmla="*/ 106680 h 327660"/>
                <a:gd name="connsiteX6" fmla="*/ 2407920 w 4175760"/>
                <a:gd name="connsiteY6" fmla="*/ 76200 h 327660"/>
                <a:gd name="connsiteX7" fmla="*/ 4175760 w 4175760"/>
                <a:gd name="connsiteY7" fmla="*/ 30480 h 327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75760" h="327660">
                  <a:moveTo>
                    <a:pt x="0" y="0"/>
                  </a:moveTo>
                  <a:lnTo>
                    <a:pt x="259080" y="83820"/>
                  </a:lnTo>
                  <a:lnTo>
                    <a:pt x="487680" y="327660"/>
                  </a:lnTo>
                  <a:lnTo>
                    <a:pt x="975360" y="160020"/>
                  </a:lnTo>
                  <a:lnTo>
                    <a:pt x="1463040" y="83820"/>
                  </a:lnTo>
                  <a:lnTo>
                    <a:pt x="1935480" y="106680"/>
                  </a:lnTo>
                  <a:lnTo>
                    <a:pt x="2407920" y="76200"/>
                  </a:lnTo>
                  <a:lnTo>
                    <a:pt x="4175760" y="30480"/>
                  </a:lnTo>
                </a:path>
              </a:pathLst>
            </a:custGeom>
            <a:noFill/>
            <a:ln w="28575">
              <a:solidFill>
                <a:schemeClr val="accent3"/>
              </a:solidFill>
              <a:miter lim="800000"/>
              <a:headEnd/>
              <a:tailEnd/>
            </a:ln>
          </p:spPr>
          <p:txBody>
            <a:bodyPr rtlCol="0" anchor="ctr"/>
            <a:lstStyle/>
            <a:p>
              <a:pPr algn="ctr"/>
              <a:endParaRPr lang="en-US"/>
            </a:p>
          </p:txBody>
        </p:sp>
        <p:cxnSp>
          <p:nvCxnSpPr>
            <p:cNvPr id="45" name="Straight Connector 44">
              <a:extLst>
                <a:ext uri="{FF2B5EF4-FFF2-40B4-BE49-F238E27FC236}">
                  <a16:creationId xmlns:a16="http://schemas.microsoft.com/office/drawing/2014/main" id="{A1540A89-979C-3829-698B-92E86012FFAB}"/>
                </a:ext>
              </a:extLst>
            </p:cNvPr>
            <p:cNvCxnSpPr>
              <a:cxnSpLocks/>
            </p:cNvCxnSpPr>
            <p:nvPr/>
          </p:nvCxnSpPr>
          <p:spPr bwMode="auto">
            <a:xfrm flipV="1">
              <a:off x="1795474" y="1785094"/>
              <a:ext cx="0" cy="368960"/>
            </a:xfrm>
            <a:prstGeom prst="line">
              <a:avLst/>
            </a:prstGeom>
            <a:noFill/>
            <a:ln w="28575"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B0E87D2-FC7B-F7FB-5F5C-634331427590}"/>
                </a:ext>
              </a:extLst>
            </p:cNvPr>
            <p:cNvCxnSpPr>
              <a:cxnSpLocks/>
            </p:cNvCxnSpPr>
            <p:nvPr/>
          </p:nvCxnSpPr>
          <p:spPr bwMode="auto">
            <a:xfrm>
              <a:off x="1761958" y="1785094"/>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FB96946-F019-E100-168A-853412137C18}"/>
                </a:ext>
              </a:extLst>
            </p:cNvPr>
            <p:cNvCxnSpPr>
              <a:cxnSpLocks/>
            </p:cNvCxnSpPr>
            <p:nvPr/>
          </p:nvCxnSpPr>
          <p:spPr bwMode="auto">
            <a:xfrm>
              <a:off x="1761958" y="2147666"/>
              <a:ext cx="67032" cy="0"/>
            </a:xfrm>
            <a:prstGeom prst="line">
              <a:avLst/>
            </a:prstGeom>
            <a:noFill/>
            <a:ln w="28575" cap="flat" cmpd="sng" algn="ctr">
              <a:solidFill>
                <a:schemeClr val="accent3"/>
              </a:solidFill>
              <a:prstDash val="solid"/>
              <a:round/>
              <a:headEnd type="none" w="med" len="med"/>
              <a:tailEnd type="none" w="med" len="med"/>
            </a:ln>
            <a:effectLst/>
          </p:spPr>
        </p:cxnSp>
        <p:grpSp>
          <p:nvGrpSpPr>
            <p:cNvPr id="48" name="Group 47">
              <a:extLst>
                <a:ext uri="{FF2B5EF4-FFF2-40B4-BE49-F238E27FC236}">
                  <a16:creationId xmlns:a16="http://schemas.microsoft.com/office/drawing/2014/main" id="{F9E74CE9-052D-67E7-0634-0406187D51F3}"/>
                </a:ext>
              </a:extLst>
            </p:cNvPr>
            <p:cNvGrpSpPr/>
            <p:nvPr/>
          </p:nvGrpSpPr>
          <p:grpSpPr>
            <a:xfrm>
              <a:off x="2218791" y="1604278"/>
              <a:ext cx="67033" cy="262008"/>
              <a:chOff x="2325051" y="1899305"/>
              <a:chExt cx="71043" cy="277683"/>
            </a:xfrm>
          </p:grpSpPr>
          <p:cxnSp>
            <p:nvCxnSpPr>
              <p:cNvPr id="94" name="Straight Connector 93">
                <a:extLst>
                  <a:ext uri="{FF2B5EF4-FFF2-40B4-BE49-F238E27FC236}">
                    <a16:creationId xmlns:a16="http://schemas.microsoft.com/office/drawing/2014/main" id="{11550F86-0747-A119-D897-B282CCEBB151}"/>
                  </a:ext>
                </a:extLst>
              </p:cNvPr>
              <p:cNvCxnSpPr>
                <a:cxnSpLocks/>
              </p:cNvCxnSpPr>
              <p:nvPr/>
            </p:nvCxnSpPr>
            <p:spPr bwMode="auto">
              <a:xfrm flipV="1">
                <a:off x="2360572" y="1899305"/>
                <a:ext cx="0" cy="277683"/>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F7A945E-9FBB-5202-31F3-C0BCEEA89903}"/>
                  </a:ext>
                </a:extLst>
              </p:cNvPr>
              <p:cNvCxnSpPr>
                <a:cxnSpLocks/>
              </p:cNvCxnSpPr>
              <p:nvPr/>
            </p:nvCxnSpPr>
            <p:spPr bwMode="auto">
              <a:xfrm>
                <a:off x="2325051" y="1899305"/>
                <a:ext cx="71043"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C4D43609-F88E-3EC0-26D0-1FB74C437920}"/>
                </a:ext>
              </a:extLst>
            </p:cNvPr>
            <p:cNvGrpSpPr/>
            <p:nvPr/>
          </p:nvGrpSpPr>
          <p:grpSpPr>
            <a:xfrm>
              <a:off x="2218934" y="1698612"/>
              <a:ext cx="67033" cy="262008"/>
              <a:chOff x="2325051" y="1899305"/>
              <a:chExt cx="71043" cy="277683"/>
            </a:xfrm>
          </p:grpSpPr>
          <p:cxnSp>
            <p:nvCxnSpPr>
              <p:cNvPr id="91" name="Straight Connector 90">
                <a:extLst>
                  <a:ext uri="{FF2B5EF4-FFF2-40B4-BE49-F238E27FC236}">
                    <a16:creationId xmlns:a16="http://schemas.microsoft.com/office/drawing/2014/main" id="{F8EF4543-B1CD-D269-00B3-CF579E8EEFFA}"/>
                  </a:ext>
                </a:extLst>
              </p:cNvPr>
              <p:cNvCxnSpPr>
                <a:cxnSpLocks/>
              </p:cNvCxnSpPr>
              <p:nvPr/>
            </p:nvCxnSpPr>
            <p:spPr bwMode="auto">
              <a:xfrm flipV="1">
                <a:off x="2360572" y="1899305"/>
                <a:ext cx="0" cy="277683"/>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32B7516F-0535-4DFC-11C2-ED94C201CC14}"/>
                  </a:ext>
                </a:extLst>
              </p:cNvPr>
              <p:cNvCxnSpPr>
                <a:cxnSpLocks/>
              </p:cNvCxnSpPr>
              <p:nvPr/>
            </p:nvCxnSpPr>
            <p:spPr bwMode="auto">
              <a:xfrm>
                <a:off x="2325051" y="1899305"/>
                <a:ext cx="71043" cy="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FA7080E-A329-B8D8-4D7F-0B598AAC921F}"/>
                  </a:ext>
                </a:extLst>
              </p:cNvPr>
              <p:cNvCxnSpPr>
                <a:cxnSpLocks/>
              </p:cNvCxnSpPr>
              <p:nvPr/>
            </p:nvCxnSpPr>
            <p:spPr bwMode="auto">
              <a:xfrm>
                <a:off x="2325051" y="2172930"/>
                <a:ext cx="71043"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50" name="Straight Connector 49">
              <a:extLst>
                <a:ext uri="{FF2B5EF4-FFF2-40B4-BE49-F238E27FC236}">
                  <a16:creationId xmlns:a16="http://schemas.microsoft.com/office/drawing/2014/main" id="{1B66615C-3394-7ED8-2A3B-B046FF6CAD3C}"/>
                </a:ext>
              </a:extLst>
            </p:cNvPr>
            <p:cNvCxnSpPr>
              <a:cxnSpLocks/>
            </p:cNvCxnSpPr>
            <p:nvPr/>
          </p:nvCxnSpPr>
          <p:spPr bwMode="auto">
            <a:xfrm flipV="1">
              <a:off x="3616076" y="1602104"/>
              <a:ext cx="0" cy="159994"/>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2EF25ED-CE06-CCEB-9BEE-DE964F596B09}"/>
                </a:ext>
              </a:extLst>
            </p:cNvPr>
            <p:cNvCxnSpPr>
              <a:cxnSpLocks/>
            </p:cNvCxnSpPr>
            <p:nvPr/>
          </p:nvCxnSpPr>
          <p:spPr bwMode="auto">
            <a:xfrm flipV="1">
              <a:off x="3615448" y="1702843"/>
              <a:ext cx="0" cy="122677"/>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2F3F4F7-5E96-DFBA-CB28-FEDEB10417A5}"/>
                </a:ext>
              </a:extLst>
            </p:cNvPr>
            <p:cNvCxnSpPr>
              <a:cxnSpLocks/>
            </p:cNvCxnSpPr>
            <p:nvPr/>
          </p:nvCxnSpPr>
          <p:spPr bwMode="auto">
            <a:xfrm>
              <a:off x="3581933" y="1702843"/>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9BC147A-2139-2FA2-6609-3469FC70F074}"/>
                </a:ext>
              </a:extLst>
            </p:cNvPr>
            <p:cNvCxnSpPr>
              <a:cxnSpLocks/>
            </p:cNvCxnSpPr>
            <p:nvPr/>
          </p:nvCxnSpPr>
          <p:spPr bwMode="auto">
            <a:xfrm>
              <a:off x="3581933" y="1832064"/>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B2E7D79-7631-D7D6-06E9-52256319F4C1}"/>
                </a:ext>
              </a:extLst>
            </p:cNvPr>
            <p:cNvCxnSpPr>
              <a:cxnSpLocks/>
            </p:cNvCxnSpPr>
            <p:nvPr/>
          </p:nvCxnSpPr>
          <p:spPr bwMode="auto">
            <a:xfrm>
              <a:off x="3579157" y="1590137"/>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1410383-FA9A-BDC9-B223-F9F786FA1D8D}"/>
                </a:ext>
              </a:extLst>
            </p:cNvPr>
            <p:cNvCxnSpPr>
              <a:cxnSpLocks/>
            </p:cNvCxnSpPr>
            <p:nvPr/>
          </p:nvCxnSpPr>
          <p:spPr bwMode="auto">
            <a:xfrm>
              <a:off x="1536689" y="1631184"/>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464E613-2592-26DA-89DC-4DC176971E99}"/>
                </a:ext>
              </a:extLst>
            </p:cNvPr>
            <p:cNvCxnSpPr>
              <a:cxnSpLocks/>
            </p:cNvCxnSpPr>
            <p:nvPr/>
          </p:nvCxnSpPr>
          <p:spPr bwMode="auto">
            <a:xfrm flipV="1">
              <a:off x="1570205" y="1633055"/>
              <a:ext cx="0" cy="79916"/>
            </a:xfrm>
            <a:prstGeom prst="line">
              <a:avLst/>
            </a:prstGeom>
            <a:noFill/>
            <a:ln w="28575" cap="flat" cmpd="sng" algn="ctr">
              <a:solidFill>
                <a:schemeClr val="accent1"/>
              </a:solidFill>
              <a:prstDash val="solid"/>
              <a:round/>
              <a:headEnd type="none" w="med" len="med"/>
              <a:tailEnd type="none" w="med" len="med"/>
            </a:ln>
            <a:effectLst/>
          </p:spPr>
        </p:cxnSp>
        <p:grpSp>
          <p:nvGrpSpPr>
            <p:cNvPr id="57" name="Group 56">
              <a:extLst>
                <a:ext uri="{FF2B5EF4-FFF2-40B4-BE49-F238E27FC236}">
                  <a16:creationId xmlns:a16="http://schemas.microsoft.com/office/drawing/2014/main" id="{C59EF7E2-1205-D876-EFA3-A8A73583B59A}"/>
                </a:ext>
              </a:extLst>
            </p:cNvPr>
            <p:cNvGrpSpPr/>
            <p:nvPr/>
          </p:nvGrpSpPr>
          <p:grpSpPr>
            <a:xfrm>
              <a:off x="1536689" y="1700988"/>
              <a:ext cx="67032" cy="115586"/>
              <a:chOff x="1601985" y="1901825"/>
              <a:chExt cx="71043" cy="122502"/>
            </a:xfrm>
          </p:grpSpPr>
          <p:cxnSp>
            <p:nvCxnSpPr>
              <p:cNvPr id="89" name="Straight Connector 88">
                <a:extLst>
                  <a:ext uri="{FF2B5EF4-FFF2-40B4-BE49-F238E27FC236}">
                    <a16:creationId xmlns:a16="http://schemas.microsoft.com/office/drawing/2014/main" id="{8938C4EC-ED37-6359-BB1D-EDFA2469A0DE}"/>
                  </a:ext>
                </a:extLst>
              </p:cNvPr>
              <p:cNvCxnSpPr>
                <a:cxnSpLocks/>
              </p:cNvCxnSpPr>
              <p:nvPr/>
            </p:nvCxnSpPr>
            <p:spPr bwMode="auto">
              <a:xfrm>
                <a:off x="1601985" y="2024327"/>
                <a:ext cx="71043" cy="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12D606D-D7CC-BB25-B278-93272A8290A4}"/>
                  </a:ext>
                </a:extLst>
              </p:cNvPr>
              <p:cNvCxnSpPr>
                <a:cxnSpLocks/>
              </p:cNvCxnSpPr>
              <p:nvPr/>
            </p:nvCxnSpPr>
            <p:spPr bwMode="auto">
              <a:xfrm flipV="1">
                <a:off x="1635995" y="1901825"/>
                <a:ext cx="0" cy="122502"/>
              </a:xfrm>
              <a:prstGeom prst="line">
                <a:avLst/>
              </a:prstGeom>
              <a:noFill/>
              <a:ln w="28575" cap="flat" cmpd="sng" algn="ctr">
                <a:solidFill>
                  <a:schemeClr val="accent3"/>
                </a:solidFill>
                <a:prstDash val="solid"/>
                <a:round/>
                <a:headEnd type="none" w="med" len="med"/>
                <a:tailEnd type="none" w="med" len="med"/>
              </a:ln>
              <a:effectLst/>
            </p:spPr>
          </p:cxnSp>
        </p:grpSp>
        <p:cxnSp>
          <p:nvCxnSpPr>
            <p:cNvPr id="58" name="Straight Connector 57">
              <a:extLst>
                <a:ext uri="{FF2B5EF4-FFF2-40B4-BE49-F238E27FC236}">
                  <a16:creationId xmlns:a16="http://schemas.microsoft.com/office/drawing/2014/main" id="{3357B3CE-32BE-647E-B4B4-D1BA30CD0435}"/>
                </a:ext>
              </a:extLst>
            </p:cNvPr>
            <p:cNvCxnSpPr>
              <a:cxnSpLocks/>
            </p:cNvCxnSpPr>
            <p:nvPr/>
          </p:nvCxnSpPr>
          <p:spPr bwMode="auto">
            <a:xfrm>
              <a:off x="1764365" y="1592239"/>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E0F6343-98D6-5372-3B30-350699CB2690}"/>
                </a:ext>
              </a:extLst>
            </p:cNvPr>
            <p:cNvCxnSpPr>
              <a:cxnSpLocks/>
            </p:cNvCxnSpPr>
            <p:nvPr/>
          </p:nvCxnSpPr>
          <p:spPr bwMode="auto">
            <a:xfrm flipV="1">
              <a:off x="1797881" y="1594110"/>
              <a:ext cx="0" cy="100886"/>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D4CA35D-37AF-28C6-25BD-2FAC923FFB5B}"/>
                </a:ext>
              </a:extLst>
            </p:cNvPr>
            <p:cNvCxnSpPr>
              <a:cxnSpLocks/>
            </p:cNvCxnSpPr>
            <p:nvPr/>
          </p:nvCxnSpPr>
          <p:spPr bwMode="auto">
            <a:xfrm>
              <a:off x="1764365" y="1691099"/>
              <a:ext cx="67032" cy="0"/>
            </a:xfrm>
            <a:prstGeom prst="line">
              <a:avLst/>
            </a:prstGeom>
            <a:noFill/>
            <a:ln w="28575" cap="flat" cmpd="sng" algn="ctr">
              <a:solidFill>
                <a:schemeClr val="accent1"/>
              </a:solidFill>
              <a:prstDash val="solid"/>
              <a:round/>
              <a:headEnd type="none" w="med" len="med"/>
              <a:tailEnd type="none" w="med" len="med"/>
            </a:ln>
            <a:effectLst/>
          </p:spPr>
        </p:cxnSp>
        <p:sp>
          <p:nvSpPr>
            <p:cNvPr id="61" name="Freeform 60">
              <a:extLst>
                <a:ext uri="{FF2B5EF4-FFF2-40B4-BE49-F238E27FC236}">
                  <a16:creationId xmlns:a16="http://schemas.microsoft.com/office/drawing/2014/main" id="{CD6350F1-AA41-FE35-AFAF-DDDCDD0FEC1D}"/>
                </a:ext>
              </a:extLst>
            </p:cNvPr>
            <p:cNvSpPr/>
            <p:nvPr/>
          </p:nvSpPr>
          <p:spPr bwMode="auto">
            <a:xfrm>
              <a:off x="1339852" y="1597848"/>
              <a:ext cx="3950980" cy="82170"/>
            </a:xfrm>
            <a:custGeom>
              <a:avLst/>
              <a:gdLst>
                <a:gd name="connsiteX0" fmla="*/ 0 w 4187372"/>
                <a:gd name="connsiteY0" fmla="*/ 0 h 87086"/>
                <a:gd name="connsiteX1" fmla="*/ 246743 w 4187372"/>
                <a:gd name="connsiteY1" fmla="*/ 87086 h 87086"/>
                <a:gd name="connsiteX2" fmla="*/ 478972 w 4187372"/>
                <a:gd name="connsiteY2" fmla="*/ 43543 h 87086"/>
                <a:gd name="connsiteX3" fmla="*/ 4187372 w 4187372"/>
                <a:gd name="connsiteY3" fmla="*/ 14515 h 87086"/>
              </a:gdLst>
              <a:ahLst/>
              <a:cxnLst>
                <a:cxn ang="0">
                  <a:pos x="connsiteX0" y="connsiteY0"/>
                </a:cxn>
                <a:cxn ang="0">
                  <a:pos x="connsiteX1" y="connsiteY1"/>
                </a:cxn>
                <a:cxn ang="0">
                  <a:pos x="connsiteX2" y="connsiteY2"/>
                </a:cxn>
                <a:cxn ang="0">
                  <a:pos x="connsiteX3" y="connsiteY3"/>
                </a:cxn>
              </a:cxnLst>
              <a:rect l="l" t="t" r="r" b="b"/>
              <a:pathLst>
                <a:path w="4187372" h="87086">
                  <a:moveTo>
                    <a:pt x="0" y="0"/>
                  </a:moveTo>
                  <a:lnTo>
                    <a:pt x="246743" y="87086"/>
                  </a:lnTo>
                  <a:lnTo>
                    <a:pt x="478972" y="43543"/>
                  </a:lnTo>
                  <a:lnTo>
                    <a:pt x="4187372" y="14515"/>
                  </a:lnTo>
                </a:path>
              </a:pathLst>
            </a:custGeom>
            <a:noFill/>
            <a:ln w="28575">
              <a:solidFill>
                <a:schemeClr val="accent1"/>
              </a:solidFill>
              <a:miter lim="800000"/>
              <a:headEnd/>
              <a:tailEnd/>
            </a:ln>
          </p:spPr>
          <p:txBody>
            <a:bodyPr rtlCol="0" anchor="ctr"/>
            <a:lstStyle/>
            <a:p>
              <a:pPr algn="ctr"/>
              <a:endParaRPr lang="en-US"/>
            </a:p>
          </p:txBody>
        </p:sp>
        <p:cxnSp>
          <p:nvCxnSpPr>
            <p:cNvPr id="62" name="Straight Connector 61">
              <a:extLst>
                <a:ext uri="{FF2B5EF4-FFF2-40B4-BE49-F238E27FC236}">
                  <a16:creationId xmlns:a16="http://schemas.microsoft.com/office/drawing/2014/main" id="{A012CB26-EC3E-39E8-77EF-4C10A3B45FDE}"/>
                </a:ext>
              </a:extLst>
            </p:cNvPr>
            <p:cNvCxnSpPr>
              <a:cxnSpLocks/>
            </p:cNvCxnSpPr>
            <p:nvPr/>
          </p:nvCxnSpPr>
          <p:spPr bwMode="auto">
            <a:xfrm flipV="1">
              <a:off x="2710520" y="1586756"/>
              <a:ext cx="0" cy="111953"/>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F3E8244-7D53-1EC5-6962-E8546676320C}"/>
                </a:ext>
              </a:extLst>
            </p:cNvPr>
            <p:cNvCxnSpPr>
              <a:cxnSpLocks/>
            </p:cNvCxnSpPr>
            <p:nvPr/>
          </p:nvCxnSpPr>
          <p:spPr bwMode="auto">
            <a:xfrm flipV="1">
              <a:off x="2709966" y="1642831"/>
              <a:ext cx="0" cy="198040"/>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547F064-5470-4EF3-6A22-3B9471ABFBFE}"/>
                </a:ext>
              </a:extLst>
            </p:cNvPr>
            <p:cNvCxnSpPr>
              <a:cxnSpLocks/>
            </p:cNvCxnSpPr>
            <p:nvPr/>
          </p:nvCxnSpPr>
          <p:spPr bwMode="auto">
            <a:xfrm>
              <a:off x="2676450" y="1696755"/>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458DB52-3DF0-D0B7-EED6-773F17CC2EAA}"/>
                </a:ext>
              </a:extLst>
            </p:cNvPr>
            <p:cNvCxnSpPr>
              <a:cxnSpLocks/>
            </p:cNvCxnSpPr>
            <p:nvPr/>
          </p:nvCxnSpPr>
          <p:spPr bwMode="auto">
            <a:xfrm>
              <a:off x="2676450" y="164283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31F5697-8CF0-9195-4A51-17DC1BE30FA3}"/>
                </a:ext>
              </a:extLst>
            </p:cNvPr>
            <p:cNvCxnSpPr>
              <a:cxnSpLocks/>
            </p:cNvCxnSpPr>
            <p:nvPr/>
          </p:nvCxnSpPr>
          <p:spPr bwMode="auto">
            <a:xfrm>
              <a:off x="2676450" y="184267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E107F6D-5109-0427-5D11-3EFDC7883A60}"/>
                </a:ext>
              </a:extLst>
            </p:cNvPr>
            <p:cNvCxnSpPr>
              <a:cxnSpLocks/>
            </p:cNvCxnSpPr>
            <p:nvPr/>
          </p:nvCxnSpPr>
          <p:spPr bwMode="auto">
            <a:xfrm>
              <a:off x="2676450" y="1597374"/>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3A25322-F05C-156B-94C3-4FB4E02A514B}"/>
                </a:ext>
              </a:extLst>
            </p:cNvPr>
            <p:cNvCxnSpPr>
              <a:cxnSpLocks/>
            </p:cNvCxnSpPr>
            <p:nvPr/>
          </p:nvCxnSpPr>
          <p:spPr bwMode="auto">
            <a:xfrm flipV="1">
              <a:off x="5276028" y="1627727"/>
              <a:ext cx="0" cy="117286"/>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946578D-8A87-DAB7-24E3-1FAC7A25E507}"/>
                </a:ext>
              </a:extLst>
            </p:cNvPr>
            <p:cNvCxnSpPr>
              <a:cxnSpLocks/>
            </p:cNvCxnSpPr>
            <p:nvPr/>
          </p:nvCxnSpPr>
          <p:spPr bwMode="auto">
            <a:xfrm>
              <a:off x="5242512" y="1757097"/>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3195B79-0993-7287-AE5C-C5AEB8EC8847}"/>
                </a:ext>
              </a:extLst>
            </p:cNvPr>
            <p:cNvCxnSpPr>
              <a:cxnSpLocks/>
            </p:cNvCxnSpPr>
            <p:nvPr/>
          </p:nvCxnSpPr>
          <p:spPr bwMode="auto">
            <a:xfrm>
              <a:off x="5242512" y="1639464"/>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B6762E3-BAD1-0243-32B6-147FF4A87797}"/>
                </a:ext>
              </a:extLst>
            </p:cNvPr>
            <p:cNvCxnSpPr>
              <a:cxnSpLocks/>
            </p:cNvCxnSpPr>
            <p:nvPr/>
          </p:nvCxnSpPr>
          <p:spPr bwMode="auto">
            <a:xfrm flipV="1">
              <a:off x="5276028" y="1575973"/>
              <a:ext cx="0" cy="79915"/>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DA4F27E-1FBF-7099-6108-5F542C58182B}"/>
                </a:ext>
              </a:extLst>
            </p:cNvPr>
            <p:cNvCxnSpPr>
              <a:cxnSpLocks/>
            </p:cNvCxnSpPr>
            <p:nvPr/>
          </p:nvCxnSpPr>
          <p:spPr bwMode="auto">
            <a:xfrm>
              <a:off x="5242512" y="1569745"/>
              <a:ext cx="67032" cy="0"/>
            </a:xfrm>
            <a:prstGeom prst="line">
              <a:avLst/>
            </a:prstGeom>
            <a:noFill/>
            <a:ln w="28575" cap="flat" cmpd="sng" algn="ctr">
              <a:solidFill>
                <a:schemeClr val="accent1"/>
              </a:solidFill>
              <a:prstDash val="solid"/>
              <a:round/>
              <a:headEnd type="none" w="med" len="med"/>
              <a:tailEnd type="none" w="med" len="med"/>
            </a:ln>
            <a:effectLst/>
          </p:spPr>
        </p:cxnSp>
        <p:grpSp>
          <p:nvGrpSpPr>
            <p:cNvPr id="73" name="Group 72">
              <a:extLst>
                <a:ext uri="{FF2B5EF4-FFF2-40B4-BE49-F238E27FC236}">
                  <a16:creationId xmlns:a16="http://schemas.microsoft.com/office/drawing/2014/main" id="{ABC5898A-2D7A-2834-8C65-0F8DE1026B63}"/>
                </a:ext>
              </a:extLst>
            </p:cNvPr>
            <p:cNvGrpSpPr/>
            <p:nvPr/>
          </p:nvGrpSpPr>
          <p:grpSpPr>
            <a:xfrm>
              <a:off x="3125143" y="1662276"/>
              <a:ext cx="70172" cy="190631"/>
              <a:chOff x="3285478" y="1860798"/>
              <a:chExt cx="74370" cy="202036"/>
            </a:xfrm>
          </p:grpSpPr>
          <p:cxnSp>
            <p:nvCxnSpPr>
              <p:cNvPr id="86" name="Straight Connector 85">
                <a:extLst>
                  <a:ext uri="{FF2B5EF4-FFF2-40B4-BE49-F238E27FC236}">
                    <a16:creationId xmlns:a16="http://schemas.microsoft.com/office/drawing/2014/main" id="{597AD68F-4CF5-A141-EA08-FE9C5881BC48}"/>
                  </a:ext>
                </a:extLst>
              </p:cNvPr>
              <p:cNvCxnSpPr>
                <a:cxnSpLocks/>
              </p:cNvCxnSpPr>
              <p:nvPr/>
            </p:nvCxnSpPr>
            <p:spPr bwMode="auto">
              <a:xfrm>
                <a:off x="3285478" y="1893407"/>
                <a:ext cx="71043" cy="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A32BD43-C0C5-5B77-4E65-7DDE17BDF776}"/>
                  </a:ext>
                </a:extLst>
              </p:cNvPr>
              <p:cNvCxnSpPr>
                <a:cxnSpLocks/>
              </p:cNvCxnSpPr>
              <p:nvPr/>
            </p:nvCxnSpPr>
            <p:spPr bwMode="auto">
              <a:xfrm flipV="1">
                <a:off x="3324326" y="1860798"/>
                <a:ext cx="0" cy="199043"/>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6061E08-E7D6-0A8B-3EED-8173D71EFE88}"/>
                  </a:ext>
                </a:extLst>
              </p:cNvPr>
              <p:cNvCxnSpPr>
                <a:cxnSpLocks/>
              </p:cNvCxnSpPr>
              <p:nvPr/>
            </p:nvCxnSpPr>
            <p:spPr bwMode="auto">
              <a:xfrm>
                <a:off x="3288805" y="2062834"/>
                <a:ext cx="71043"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74" name="Straight Connector 73">
              <a:extLst>
                <a:ext uri="{FF2B5EF4-FFF2-40B4-BE49-F238E27FC236}">
                  <a16:creationId xmlns:a16="http://schemas.microsoft.com/office/drawing/2014/main" id="{C5B9B5E6-FB32-07A7-28F3-986FE53180BB}"/>
                </a:ext>
              </a:extLst>
            </p:cNvPr>
            <p:cNvCxnSpPr>
              <a:cxnSpLocks/>
            </p:cNvCxnSpPr>
            <p:nvPr/>
          </p:nvCxnSpPr>
          <p:spPr bwMode="auto">
            <a:xfrm flipV="1">
              <a:off x="3160789" y="1583980"/>
              <a:ext cx="0" cy="111953"/>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1860BDD-CE45-EC37-1275-C0C3B793F13E}"/>
                </a:ext>
              </a:extLst>
            </p:cNvPr>
            <p:cNvCxnSpPr>
              <a:cxnSpLocks/>
            </p:cNvCxnSpPr>
            <p:nvPr/>
          </p:nvCxnSpPr>
          <p:spPr bwMode="auto">
            <a:xfrm>
              <a:off x="3126718" y="1594598"/>
              <a:ext cx="67033" cy="0"/>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D5C7540-B8DF-A71F-6A0A-E4B9618DAA8E}"/>
                </a:ext>
              </a:extLst>
            </p:cNvPr>
            <p:cNvCxnSpPr>
              <a:cxnSpLocks/>
            </p:cNvCxnSpPr>
            <p:nvPr/>
          </p:nvCxnSpPr>
          <p:spPr bwMode="auto">
            <a:xfrm>
              <a:off x="3128282" y="1662276"/>
              <a:ext cx="67033" cy="0"/>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20FF26B-0740-42BD-420B-CCFD0AB1DFB6}"/>
                </a:ext>
              </a:extLst>
            </p:cNvPr>
            <p:cNvCxnSpPr>
              <a:cxnSpLocks/>
            </p:cNvCxnSpPr>
            <p:nvPr/>
          </p:nvCxnSpPr>
          <p:spPr bwMode="auto">
            <a:xfrm flipV="1">
              <a:off x="1340805" y="1577468"/>
              <a:ext cx="0" cy="144574"/>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FCC9F55-E840-FA7E-028F-59C2FD51D6E1}"/>
                </a:ext>
              </a:extLst>
            </p:cNvPr>
            <p:cNvCxnSpPr>
              <a:cxnSpLocks/>
            </p:cNvCxnSpPr>
            <p:nvPr/>
          </p:nvCxnSpPr>
          <p:spPr bwMode="auto">
            <a:xfrm>
              <a:off x="1307289" y="1577468"/>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E0B2216-C64E-5E81-7375-11BAA1A46D64}"/>
                </a:ext>
              </a:extLst>
            </p:cNvPr>
            <p:cNvCxnSpPr>
              <a:cxnSpLocks/>
            </p:cNvCxnSpPr>
            <p:nvPr/>
          </p:nvCxnSpPr>
          <p:spPr bwMode="auto">
            <a:xfrm>
              <a:off x="1307289" y="1722042"/>
              <a:ext cx="67032" cy="0"/>
            </a:xfrm>
            <a:prstGeom prst="line">
              <a:avLst/>
            </a:prstGeom>
            <a:noFill/>
            <a:ln w="28575" cap="flat" cmpd="sng" algn="ctr">
              <a:solidFill>
                <a:schemeClr val="accent3"/>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DF713B31-D2BC-5318-277B-A28D0890B9AC}"/>
                </a:ext>
              </a:extLst>
            </p:cNvPr>
            <p:cNvSpPr txBox="1"/>
            <p:nvPr/>
          </p:nvSpPr>
          <p:spPr bwMode="auto">
            <a:xfrm>
              <a:off x="1624401" y="1314792"/>
              <a:ext cx="3753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81" name="TextBox 80">
              <a:extLst>
                <a:ext uri="{FF2B5EF4-FFF2-40B4-BE49-F238E27FC236}">
                  <a16:creationId xmlns:a16="http://schemas.microsoft.com/office/drawing/2014/main" id="{770F3354-B411-1E88-6E2E-916058AB93DB}"/>
                </a:ext>
              </a:extLst>
            </p:cNvPr>
            <p:cNvSpPr txBox="1"/>
            <p:nvPr/>
          </p:nvSpPr>
          <p:spPr bwMode="auto">
            <a:xfrm>
              <a:off x="2529555" y="1314792"/>
              <a:ext cx="395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82" name="TextBox 81">
              <a:extLst>
                <a:ext uri="{FF2B5EF4-FFF2-40B4-BE49-F238E27FC236}">
                  <a16:creationId xmlns:a16="http://schemas.microsoft.com/office/drawing/2014/main" id="{1010019D-152D-E50A-9B75-17937628D320}"/>
                </a:ext>
              </a:extLst>
            </p:cNvPr>
            <p:cNvSpPr txBox="1"/>
            <p:nvPr/>
          </p:nvSpPr>
          <p:spPr bwMode="auto">
            <a:xfrm>
              <a:off x="2058813" y="1314792"/>
              <a:ext cx="3753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83" name="TextBox 82">
              <a:extLst>
                <a:ext uri="{FF2B5EF4-FFF2-40B4-BE49-F238E27FC236}">
                  <a16:creationId xmlns:a16="http://schemas.microsoft.com/office/drawing/2014/main" id="{F0AD506D-A637-C2E8-C48A-86786C08B1DD}"/>
                </a:ext>
              </a:extLst>
            </p:cNvPr>
            <p:cNvSpPr txBox="1"/>
            <p:nvPr/>
          </p:nvSpPr>
          <p:spPr bwMode="auto">
            <a:xfrm>
              <a:off x="3040155" y="1314792"/>
              <a:ext cx="2485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84" name="TextBox 83">
              <a:extLst>
                <a:ext uri="{FF2B5EF4-FFF2-40B4-BE49-F238E27FC236}">
                  <a16:creationId xmlns:a16="http://schemas.microsoft.com/office/drawing/2014/main" id="{E8EA91FC-97D7-C1D3-741D-AB0FAB63EAFF}"/>
                </a:ext>
              </a:extLst>
            </p:cNvPr>
            <p:cNvSpPr txBox="1"/>
            <p:nvPr/>
          </p:nvSpPr>
          <p:spPr bwMode="auto">
            <a:xfrm>
              <a:off x="3478138" y="1314792"/>
              <a:ext cx="2706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85" name="TextBox 84">
              <a:extLst>
                <a:ext uri="{FF2B5EF4-FFF2-40B4-BE49-F238E27FC236}">
                  <a16:creationId xmlns:a16="http://schemas.microsoft.com/office/drawing/2014/main" id="{326DB43A-571E-EEA5-D354-159306D50E8F}"/>
                </a:ext>
              </a:extLst>
            </p:cNvPr>
            <p:cNvSpPr txBox="1"/>
            <p:nvPr/>
          </p:nvSpPr>
          <p:spPr bwMode="auto">
            <a:xfrm>
              <a:off x="5165210" y="1314792"/>
              <a:ext cx="2485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grpSp>
      <p:grpSp>
        <p:nvGrpSpPr>
          <p:cNvPr id="110" name="Group 109">
            <a:extLst>
              <a:ext uri="{FF2B5EF4-FFF2-40B4-BE49-F238E27FC236}">
                <a16:creationId xmlns:a16="http://schemas.microsoft.com/office/drawing/2014/main" id="{C789D9CD-487E-8FA7-EDCF-DAEC45D49467}"/>
              </a:ext>
            </a:extLst>
          </p:cNvPr>
          <p:cNvGrpSpPr/>
          <p:nvPr/>
        </p:nvGrpSpPr>
        <p:grpSpPr>
          <a:xfrm>
            <a:off x="5657284" y="1095758"/>
            <a:ext cx="5107028" cy="2728347"/>
            <a:chOff x="5882367" y="1095758"/>
            <a:chExt cx="5107028" cy="2728347"/>
          </a:xfrm>
        </p:grpSpPr>
        <p:sp>
          <p:nvSpPr>
            <p:cNvPr id="111" name="TextBox 110">
              <a:extLst>
                <a:ext uri="{FF2B5EF4-FFF2-40B4-BE49-F238E27FC236}">
                  <a16:creationId xmlns:a16="http://schemas.microsoft.com/office/drawing/2014/main" id="{903EF840-015F-B6DB-3C39-3A25F5AEBAFC}"/>
                </a:ext>
              </a:extLst>
            </p:cNvPr>
            <p:cNvSpPr txBox="1"/>
            <p:nvPr/>
          </p:nvSpPr>
          <p:spPr bwMode="auto">
            <a:xfrm>
              <a:off x="6324942" y="1095758"/>
              <a:ext cx="44549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b="1" dirty="0">
                  <a:solidFill>
                    <a:schemeClr val="bg1"/>
                  </a:solidFill>
                  <a:latin typeface="Calibri" panose="020F0502020204030204" pitchFamily="34" charset="0"/>
                </a:rPr>
                <a:t>Role functioning</a:t>
              </a:r>
            </a:p>
          </p:txBody>
        </p:sp>
        <p:sp>
          <p:nvSpPr>
            <p:cNvPr id="112" name="TextBox 111">
              <a:extLst>
                <a:ext uri="{FF2B5EF4-FFF2-40B4-BE49-F238E27FC236}">
                  <a16:creationId xmlns:a16="http://schemas.microsoft.com/office/drawing/2014/main" id="{5155828A-3D4C-F711-3897-0379C67823E5}"/>
                </a:ext>
              </a:extLst>
            </p:cNvPr>
            <p:cNvSpPr txBox="1"/>
            <p:nvPr/>
          </p:nvSpPr>
          <p:spPr bwMode="auto">
            <a:xfrm>
              <a:off x="6681557" y="3461178"/>
              <a:ext cx="4083820"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Weeks</a:t>
              </a:r>
            </a:p>
          </p:txBody>
        </p:sp>
        <p:sp>
          <p:nvSpPr>
            <p:cNvPr id="113" name="TextBox 112">
              <a:extLst>
                <a:ext uri="{FF2B5EF4-FFF2-40B4-BE49-F238E27FC236}">
                  <a16:creationId xmlns:a16="http://schemas.microsoft.com/office/drawing/2014/main" id="{E85CFA88-EBD8-9DAE-8104-752205E5C6E8}"/>
                </a:ext>
              </a:extLst>
            </p:cNvPr>
            <p:cNvSpPr txBox="1"/>
            <p:nvPr/>
          </p:nvSpPr>
          <p:spPr bwMode="auto">
            <a:xfrm rot="16200000">
              <a:off x="5132200" y="2012243"/>
              <a:ext cx="1994015" cy="49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QLQ C30 Role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functioning score</a:t>
              </a:r>
            </a:p>
          </p:txBody>
        </p:sp>
        <p:sp>
          <p:nvSpPr>
            <p:cNvPr id="114" name="Freeform: Shape 27">
              <a:extLst>
                <a:ext uri="{FF2B5EF4-FFF2-40B4-BE49-F238E27FC236}">
                  <a16:creationId xmlns:a16="http://schemas.microsoft.com/office/drawing/2014/main" id="{B2B4DB0D-6237-8967-1DEE-9BB581E0F405}"/>
                </a:ext>
              </a:extLst>
            </p:cNvPr>
            <p:cNvSpPr/>
            <p:nvPr/>
          </p:nvSpPr>
          <p:spPr bwMode="auto">
            <a:xfrm>
              <a:off x="6696393" y="1441558"/>
              <a:ext cx="4064639" cy="1826862"/>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115" name="Straight Connector 114">
              <a:extLst>
                <a:ext uri="{FF2B5EF4-FFF2-40B4-BE49-F238E27FC236}">
                  <a16:creationId xmlns:a16="http://schemas.microsoft.com/office/drawing/2014/main" id="{AA5C7A23-0CDC-A3A0-4E56-DBD2E9DB6C36}"/>
                </a:ext>
              </a:extLst>
            </p:cNvPr>
            <p:cNvCxnSpPr>
              <a:cxnSpLocks/>
            </p:cNvCxnSpPr>
            <p:nvPr/>
          </p:nvCxnSpPr>
          <p:spPr bwMode="auto">
            <a:xfrm>
              <a:off x="6613661" y="3268419"/>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5C41D30-9B26-33AF-984E-8F85EF6DDBE9}"/>
                </a:ext>
              </a:extLst>
            </p:cNvPr>
            <p:cNvCxnSpPr>
              <a:cxnSpLocks/>
            </p:cNvCxnSpPr>
            <p:nvPr/>
          </p:nvCxnSpPr>
          <p:spPr bwMode="auto">
            <a:xfrm>
              <a:off x="6613661" y="2905413"/>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4B5AC47-51EA-B03C-CDE3-BACF71955D3E}"/>
                </a:ext>
              </a:extLst>
            </p:cNvPr>
            <p:cNvCxnSpPr>
              <a:cxnSpLocks/>
            </p:cNvCxnSpPr>
            <p:nvPr/>
          </p:nvCxnSpPr>
          <p:spPr bwMode="auto">
            <a:xfrm>
              <a:off x="6613661" y="2542404"/>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EF784B4-4BEF-830F-B7E2-81D662EDC775}"/>
                </a:ext>
              </a:extLst>
            </p:cNvPr>
            <p:cNvCxnSpPr>
              <a:cxnSpLocks/>
            </p:cNvCxnSpPr>
            <p:nvPr/>
          </p:nvCxnSpPr>
          <p:spPr bwMode="auto">
            <a:xfrm>
              <a:off x="6613661" y="2179395"/>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C9780C6-0444-FC8B-63EB-654ED34B6EC9}"/>
                </a:ext>
              </a:extLst>
            </p:cNvPr>
            <p:cNvCxnSpPr>
              <a:cxnSpLocks/>
            </p:cNvCxnSpPr>
            <p:nvPr/>
          </p:nvCxnSpPr>
          <p:spPr bwMode="auto">
            <a:xfrm>
              <a:off x="6613661" y="1816387"/>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DAB7A81-5C77-D444-E44E-BC4AC8457E98}"/>
                </a:ext>
              </a:extLst>
            </p:cNvPr>
            <p:cNvCxnSpPr>
              <a:cxnSpLocks/>
            </p:cNvCxnSpPr>
            <p:nvPr/>
          </p:nvCxnSpPr>
          <p:spPr bwMode="auto">
            <a:xfrm>
              <a:off x="6613661" y="1453378"/>
              <a:ext cx="70914" cy="0"/>
            </a:xfrm>
            <a:prstGeom prst="line">
              <a:avLst/>
            </a:prstGeom>
            <a:noFill/>
            <a:ln w="28575" cap="flat" cmpd="sng" algn="ctr">
              <a:solidFill>
                <a:schemeClr val="bg1"/>
              </a:solidFill>
              <a:prstDash val="solid"/>
              <a:round/>
              <a:headEnd type="none" w="med" len="med"/>
              <a:tailEnd type="none" w="med" len="med"/>
            </a:ln>
            <a:effectLst/>
          </p:spPr>
        </p:cxnSp>
        <p:sp>
          <p:nvSpPr>
            <p:cNvPr id="121" name="TextBox 120">
              <a:extLst>
                <a:ext uri="{FF2B5EF4-FFF2-40B4-BE49-F238E27FC236}">
                  <a16:creationId xmlns:a16="http://schemas.microsoft.com/office/drawing/2014/main" id="{A73CA9C8-B7F4-1368-4774-37E2E2225C13}"/>
                </a:ext>
              </a:extLst>
            </p:cNvPr>
            <p:cNvSpPr txBox="1"/>
            <p:nvPr/>
          </p:nvSpPr>
          <p:spPr bwMode="auto">
            <a:xfrm>
              <a:off x="6407674" y="3102956"/>
              <a:ext cx="27183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2" name="TextBox 121">
              <a:extLst>
                <a:ext uri="{FF2B5EF4-FFF2-40B4-BE49-F238E27FC236}">
                  <a16:creationId xmlns:a16="http://schemas.microsoft.com/office/drawing/2014/main" id="{D58CE700-B776-8201-A442-C8E0947453EE}"/>
                </a:ext>
              </a:extLst>
            </p:cNvPr>
            <p:cNvSpPr txBox="1"/>
            <p:nvPr/>
          </p:nvSpPr>
          <p:spPr bwMode="auto">
            <a:xfrm>
              <a:off x="6323255" y="2738260"/>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23" name="TextBox 122">
              <a:extLst>
                <a:ext uri="{FF2B5EF4-FFF2-40B4-BE49-F238E27FC236}">
                  <a16:creationId xmlns:a16="http://schemas.microsoft.com/office/drawing/2014/main" id="{6D50201B-332F-258F-CB86-152EF7F61C18}"/>
                </a:ext>
              </a:extLst>
            </p:cNvPr>
            <p:cNvSpPr txBox="1"/>
            <p:nvPr/>
          </p:nvSpPr>
          <p:spPr bwMode="auto">
            <a:xfrm>
              <a:off x="6323255" y="2376939"/>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24" name="TextBox 123">
              <a:extLst>
                <a:ext uri="{FF2B5EF4-FFF2-40B4-BE49-F238E27FC236}">
                  <a16:creationId xmlns:a16="http://schemas.microsoft.com/office/drawing/2014/main" id="{95651D0F-9450-F29F-FC93-A81163F90D24}"/>
                </a:ext>
              </a:extLst>
            </p:cNvPr>
            <p:cNvSpPr txBox="1"/>
            <p:nvPr/>
          </p:nvSpPr>
          <p:spPr bwMode="auto">
            <a:xfrm>
              <a:off x="6323255" y="2010553"/>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25" name="TextBox 124">
              <a:extLst>
                <a:ext uri="{FF2B5EF4-FFF2-40B4-BE49-F238E27FC236}">
                  <a16:creationId xmlns:a16="http://schemas.microsoft.com/office/drawing/2014/main" id="{C6AC52FB-D110-1504-265B-769F41877462}"/>
                </a:ext>
              </a:extLst>
            </p:cNvPr>
            <p:cNvSpPr txBox="1"/>
            <p:nvPr/>
          </p:nvSpPr>
          <p:spPr bwMode="auto">
            <a:xfrm>
              <a:off x="6323255" y="1649233"/>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26" name="TextBox 125">
              <a:extLst>
                <a:ext uri="{FF2B5EF4-FFF2-40B4-BE49-F238E27FC236}">
                  <a16:creationId xmlns:a16="http://schemas.microsoft.com/office/drawing/2014/main" id="{64D9F733-E06E-50F2-2E46-7FB7C8FA98F8}"/>
                </a:ext>
              </a:extLst>
            </p:cNvPr>
            <p:cNvSpPr txBox="1"/>
            <p:nvPr/>
          </p:nvSpPr>
          <p:spPr bwMode="auto">
            <a:xfrm>
              <a:off x="6232079" y="1292977"/>
              <a:ext cx="489641"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127" name="Group 126">
              <a:extLst>
                <a:ext uri="{FF2B5EF4-FFF2-40B4-BE49-F238E27FC236}">
                  <a16:creationId xmlns:a16="http://schemas.microsoft.com/office/drawing/2014/main" id="{E4076636-A5E9-09F4-AE24-7A2F3286DD73}"/>
                </a:ext>
              </a:extLst>
            </p:cNvPr>
            <p:cNvGrpSpPr/>
            <p:nvPr/>
          </p:nvGrpSpPr>
          <p:grpSpPr>
            <a:xfrm>
              <a:off x="6871133" y="3257536"/>
              <a:ext cx="4118262" cy="298494"/>
              <a:chOff x="1493270" y="3601326"/>
              <a:chExt cx="4364663" cy="316353"/>
            </a:xfrm>
          </p:grpSpPr>
          <p:grpSp>
            <p:nvGrpSpPr>
              <p:cNvPr id="186" name="Group 185">
                <a:extLst>
                  <a:ext uri="{FF2B5EF4-FFF2-40B4-BE49-F238E27FC236}">
                    <a16:creationId xmlns:a16="http://schemas.microsoft.com/office/drawing/2014/main" id="{88DD326A-BDF9-0730-2CB4-8C3B62E6CC4C}"/>
                  </a:ext>
                </a:extLst>
              </p:cNvPr>
              <p:cNvGrpSpPr/>
              <p:nvPr/>
            </p:nvGrpSpPr>
            <p:grpSpPr>
              <a:xfrm>
                <a:off x="1493270" y="3601734"/>
                <a:ext cx="288099" cy="315945"/>
                <a:chOff x="1590806" y="3620022"/>
                <a:chExt cx="288099" cy="315945"/>
              </a:xfrm>
            </p:grpSpPr>
            <p:cxnSp>
              <p:nvCxnSpPr>
                <p:cNvPr id="205" name="Straight Connector 204">
                  <a:extLst>
                    <a:ext uri="{FF2B5EF4-FFF2-40B4-BE49-F238E27FC236}">
                      <a16:creationId xmlns:a16="http://schemas.microsoft.com/office/drawing/2014/main" id="{EA784112-F167-2B1F-B948-CD3974617355}"/>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206" name="TextBox 205">
                  <a:extLst>
                    <a:ext uri="{FF2B5EF4-FFF2-40B4-BE49-F238E27FC236}">
                      <a16:creationId xmlns:a16="http://schemas.microsoft.com/office/drawing/2014/main" id="{6E06F615-2E84-EC6D-83C0-BCCD4F98899D}"/>
                    </a:ext>
                  </a:extLst>
                </p:cNvPr>
                <p:cNvSpPr txBox="1"/>
                <p:nvPr/>
              </p:nvSpPr>
              <p:spPr bwMode="auto">
                <a:xfrm>
                  <a:off x="1590806" y="3628190"/>
                  <a:ext cx="2880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grpSp>
          <p:grpSp>
            <p:nvGrpSpPr>
              <p:cNvPr id="187" name="Group 186">
                <a:extLst>
                  <a:ext uri="{FF2B5EF4-FFF2-40B4-BE49-F238E27FC236}">
                    <a16:creationId xmlns:a16="http://schemas.microsoft.com/office/drawing/2014/main" id="{E9AED879-9CB0-190B-0785-4F13E116AA27}"/>
                  </a:ext>
                </a:extLst>
              </p:cNvPr>
              <p:cNvGrpSpPr/>
              <p:nvPr/>
            </p:nvGrpSpPr>
            <p:grpSpPr>
              <a:xfrm>
                <a:off x="5327904" y="3601326"/>
                <a:ext cx="530029" cy="307777"/>
                <a:chOff x="5303520" y="3619614"/>
                <a:chExt cx="530029" cy="307777"/>
              </a:xfrm>
            </p:grpSpPr>
            <p:cxnSp>
              <p:nvCxnSpPr>
                <p:cNvPr id="203" name="Straight Connector 202">
                  <a:extLst>
                    <a:ext uri="{FF2B5EF4-FFF2-40B4-BE49-F238E27FC236}">
                      <a16:creationId xmlns:a16="http://schemas.microsoft.com/office/drawing/2014/main" id="{240E68E5-0858-D343-46BC-DA95B5183A2C}"/>
                    </a:ext>
                  </a:extLst>
                </p:cNvPr>
                <p:cNvCxnSpPr/>
                <p:nvPr/>
              </p:nvCxnSpPr>
              <p:spPr bwMode="auto">
                <a:xfrm>
                  <a:off x="5568534"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204" name="TextBox 203">
                  <a:extLst>
                    <a:ext uri="{FF2B5EF4-FFF2-40B4-BE49-F238E27FC236}">
                      <a16:creationId xmlns:a16="http://schemas.microsoft.com/office/drawing/2014/main" id="{B87BD693-57CC-C3D8-32A2-01F448984DB9}"/>
                    </a:ext>
                  </a:extLst>
                </p:cNvPr>
                <p:cNvSpPr txBox="1"/>
                <p:nvPr/>
              </p:nvSpPr>
              <p:spPr bwMode="auto">
                <a:xfrm>
                  <a:off x="5303520" y="3619614"/>
                  <a:ext cx="530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104</a:t>
                  </a:r>
                </a:p>
              </p:txBody>
            </p:sp>
          </p:grpSp>
          <p:grpSp>
            <p:nvGrpSpPr>
              <p:cNvPr id="188" name="Group 187">
                <a:extLst>
                  <a:ext uri="{FF2B5EF4-FFF2-40B4-BE49-F238E27FC236}">
                    <a16:creationId xmlns:a16="http://schemas.microsoft.com/office/drawing/2014/main" id="{2546A2C4-1A10-A4CF-F1D2-3D782589EE0E}"/>
                  </a:ext>
                </a:extLst>
              </p:cNvPr>
              <p:cNvGrpSpPr/>
              <p:nvPr/>
            </p:nvGrpSpPr>
            <p:grpSpPr>
              <a:xfrm>
                <a:off x="1669022" y="3601326"/>
                <a:ext cx="414778" cy="307777"/>
                <a:chOff x="1731014" y="3601326"/>
                <a:chExt cx="414778" cy="307777"/>
              </a:xfrm>
            </p:grpSpPr>
            <p:cxnSp>
              <p:nvCxnSpPr>
                <p:cNvPr id="201" name="Straight Connector 200">
                  <a:extLst>
                    <a:ext uri="{FF2B5EF4-FFF2-40B4-BE49-F238E27FC236}">
                      <a16:creationId xmlns:a16="http://schemas.microsoft.com/office/drawing/2014/main" id="{6657F86F-31DC-3FC0-6DAC-88617C04088A}"/>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202" name="TextBox 201">
                  <a:extLst>
                    <a:ext uri="{FF2B5EF4-FFF2-40B4-BE49-F238E27FC236}">
                      <a16:creationId xmlns:a16="http://schemas.microsoft.com/office/drawing/2014/main" id="{6CEFF81D-B58B-1823-CDAE-3621EA898C8A}"/>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endParaRPr lang="en-US" sz="1400" b="0" dirty="0">
                    <a:solidFill>
                      <a:schemeClr val="bg1"/>
                    </a:solidFill>
                    <a:latin typeface="Calibri" panose="020F0502020204030204" pitchFamily="34" charset="0"/>
                  </a:endParaRPr>
                </a:p>
              </p:txBody>
            </p:sp>
          </p:grpSp>
          <p:grpSp>
            <p:nvGrpSpPr>
              <p:cNvPr id="189" name="Group 188">
                <a:extLst>
                  <a:ext uri="{FF2B5EF4-FFF2-40B4-BE49-F238E27FC236}">
                    <a16:creationId xmlns:a16="http://schemas.microsoft.com/office/drawing/2014/main" id="{2EEFB96A-87D6-C624-C1E4-252680015D73}"/>
                  </a:ext>
                </a:extLst>
              </p:cNvPr>
              <p:cNvGrpSpPr/>
              <p:nvPr/>
            </p:nvGrpSpPr>
            <p:grpSpPr>
              <a:xfrm>
                <a:off x="2146886" y="3601326"/>
                <a:ext cx="414778" cy="307777"/>
                <a:chOff x="1731014" y="3601326"/>
                <a:chExt cx="414778" cy="307777"/>
              </a:xfrm>
            </p:grpSpPr>
            <p:cxnSp>
              <p:nvCxnSpPr>
                <p:cNvPr id="199" name="Straight Connector 198">
                  <a:extLst>
                    <a:ext uri="{FF2B5EF4-FFF2-40B4-BE49-F238E27FC236}">
                      <a16:creationId xmlns:a16="http://schemas.microsoft.com/office/drawing/2014/main" id="{D0CAE2EF-2058-3912-1C8B-76E00F0F1223}"/>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200" name="TextBox 199">
                  <a:extLst>
                    <a:ext uri="{FF2B5EF4-FFF2-40B4-BE49-F238E27FC236}">
                      <a16:creationId xmlns:a16="http://schemas.microsoft.com/office/drawing/2014/main" id="{014C3689-A39D-C146-FC4D-5FE4E7CFE200}"/>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endParaRPr lang="en-US" sz="1400" b="0" dirty="0">
                    <a:solidFill>
                      <a:schemeClr val="bg1"/>
                    </a:solidFill>
                    <a:latin typeface="Calibri" panose="020F0502020204030204" pitchFamily="34" charset="0"/>
                  </a:endParaRPr>
                </a:p>
              </p:txBody>
            </p:sp>
          </p:grpSp>
          <p:grpSp>
            <p:nvGrpSpPr>
              <p:cNvPr id="190" name="Group 189">
                <a:extLst>
                  <a:ext uri="{FF2B5EF4-FFF2-40B4-BE49-F238E27FC236}">
                    <a16:creationId xmlns:a16="http://schemas.microsoft.com/office/drawing/2014/main" id="{2C5EF1FA-E31C-198B-C46F-492AE2AA12C9}"/>
                  </a:ext>
                </a:extLst>
              </p:cNvPr>
              <p:cNvGrpSpPr/>
              <p:nvPr/>
            </p:nvGrpSpPr>
            <p:grpSpPr>
              <a:xfrm>
                <a:off x="2632500" y="3601326"/>
                <a:ext cx="414778" cy="307777"/>
                <a:chOff x="1731014" y="3601326"/>
                <a:chExt cx="414778" cy="307777"/>
              </a:xfrm>
            </p:grpSpPr>
            <p:cxnSp>
              <p:nvCxnSpPr>
                <p:cNvPr id="197" name="Straight Connector 196">
                  <a:extLst>
                    <a:ext uri="{FF2B5EF4-FFF2-40B4-BE49-F238E27FC236}">
                      <a16:creationId xmlns:a16="http://schemas.microsoft.com/office/drawing/2014/main" id="{2ED1EE46-8AB0-6A67-3A15-4CDA39CEAF2C}"/>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89AE5A32-0B5F-F83D-0646-71BD56F7C2FB}"/>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endParaRPr lang="en-US" sz="1400" b="0" dirty="0">
                    <a:solidFill>
                      <a:schemeClr val="bg1"/>
                    </a:solidFill>
                    <a:latin typeface="Calibri" panose="020F0502020204030204" pitchFamily="34" charset="0"/>
                  </a:endParaRPr>
                </a:p>
              </p:txBody>
            </p:sp>
          </p:grpSp>
          <p:grpSp>
            <p:nvGrpSpPr>
              <p:cNvPr id="191" name="Group 190">
                <a:extLst>
                  <a:ext uri="{FF2B5EF4-FFF2-40B4-BE49-F238E27FC236}">
                    <a16:creationId xmlns:a16="http://schemas.microsoft.com/office/drawing/2014/main" id="{79D89DBD-80DD-659E-88B5-62F4AADC9085}"/>
                  </a:ext>
                </a:extLst>
              </p:cNvPr>
              <p:cNvGrpSpPr/>
              <p:nvPr/>
            </p:nvGrpSpPr>
            <p:grpSpPr>
              <a:xfrm>
                <a:off x="3110365" y="3601326"/>
                <a:ext cx="414778" cy="307777"/>
                <a:chOff x="1731014" y="3601326"/>
                <a:chExt cx="414778" cy="307777"/>
              </a:xfrm>
            </p:grpSpPr>
            <p:cxnSp>
              <p:nvCxnSpPr>
                <p:cNvPr id="195" name="Straight Connector 194">
                  <a:extLst>
                    <a:ext uri="{FF2B5EF4-FFF2-40B4-BE49-F238E27FC236}">
                      <a16:creationId xmlns:a16="http://schemas.microsoft.com/office/drawing/2014/main" id="{667F8161-306F-0E94-0652-CFF55C07577D}"/>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96" name="TextBox 195">
                  <a:extLst>
                    <a:ext uri="{FF2B5EF4-FFF2-40B4-BE49-F238E27FC236}">
                      <a16:creationId xmlns:a16="http://schemas.microsoft.com/office/drawing/2014/main" id="{871FED7C-0394-F897-AFDA-76A8D20CDEDD}"/>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a:t>
                  </a:r>
                  <a:endParaRPr lang="en-US" sz="1400" b="0" dirty="0">
                    <a:solidFill>
                      <a:schemeClr val="bg1"/>
                    </a:solidFill>
                    <a:latin typeface="Calibri" panose="020F0502020204030204" pitchFamily="34" charset="0"/>
                  </a:endParaRPr>
                </a:p>
              </p:txBody>
            </p:sp>
          </p:grpSp>
          <p:grpSp>
            <p:nvGrpSpPr>
              <p:cNvPr id="192" name="Group 191">
                <a:extLst>
                  <a:ext uri="{FF2B5EF4-FFF2-40B4-BE49-F238E27FC236}">
                    <a16:creationId xmlns:a16="http://schemas.microsoft.com/office/drawing/2014/main" id="{8788A3A3-E8DC-392A-70F5-FF5FCFF5E6FE}"/>
                  </a:ext>
                </a:extLst>
              </p:cNvPr>
              <p:cNvGrpSpPr/>
              <p:nvPr/>
            </p:nvGrpSpPr>
            <p:grpSpPr>
              <a:xfrm>
                <a:off x="3595979" y="3601326"/>
                <a:ext cx="414778" cy="307777"/>
                <a:chOff x="1731014" y="3601326"/>
                <a:chExt cx="414778" cy="307777"/>
              </a:xfrm>
            </p:grpSpPr>
            <p:cxnSp>
              <p:nvCxnSpPr>
                <p:cNvPr id="193" name="Straight Connector 192">
                  <a:extLst>
                    <a:ext uri="{FF2B5EF4-FFF2-40B4-BE49-F238E27FC236}">
                      <a16:creationId xmlns:a16="http://schemas.microsoft.com/office/drawing/2014/main" id="{DBEB9DE0-49CF-50FA-1B69-9D439D0F23A3}"/>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94" name="TextBox 193">
                  <a:extLst>
                    <a:ext uri="{FF2B5EF4-FFF2-40B4-BE49-F238E27FC236}">
                      <a16:creationId xmlns:a16="http://schemas.microsoft.com/office/drawing/2014/main" id="{ABDBBB6D-7B16-EF93-69EE-33648D24E7F6}"/>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grpSp>
        <p:cxnSp>
          <p:nvCxnSpPr>
            <p:cNvPr id="128" name="Straight Arrow Connector 127">
              <a:extLst>
                <a:ext uri="{FF2B5EF4-FFF2-40B4-BE49-F238E27FC236}">
                  <a16:creationId xmlns:a16="http://schemas.microsoft.com/office/drawing/2014/main" id="{763D9CEE-DDC9-688F-F4E2-6B5F302F7AE6}"/>
                </a:ext>
              </a:extLst>
            </p:cNvPr>
            <p:cNvCxnSpPr>
              <a:cxnSpLocks/>
            </p:cNvCxnSpPr>
            <p:nvPr/>
          </p:nvCxnSpPr>
          <p:spPr bwMode="auto">
            <a:xfrm flipV="1">
              <a:off x="7004929" y="3520440"/>
              <a:ext cx="0" cy="137160"/>
            </a:xfrm>
            <a:prstGeom prst="straightConnector1">
              <a:avLst/>
            </a:prstGeom>
            <a:noFill/>
            <a:ln w="28575" cap="flat" cmpd="sng" algn="ctr">
              <a:solidFill>
                <a:schemeClr val="bg1"/>
              </a:solidFill>
              <a:prstDash val="solid"/>
              <a:round/>
              <a:headEnd type="none" w="med" len="med"/>
              <a:tailEnd type="triangle"/>
            </a:ln>
            <a:effectLst/>
          </p:spPr>
        </p:cxnSp>
        <p:sp>
          <p:nvSpPr>
            <p:cNvPr id="129" name="Freeform 128">
              <a:extLst>
                <a:ext uri="{FF2B5EF4-FFF2-40B4-BE49-F238E27FC236}">
                  <a16:creationId xmlns:a16="http://schemas.microsoft.com/office/drawing/2014/main" id="{04C68119-C7E3-E0EB-94A7-7B945E00C366}"/>
                </a:ext>
              </a:extLst>
            </p:cNvPr>
            <p:cNvSpPr/>
            <p:nvPr/>
          </p:nvSpPr>
          <p:spPr bwMode="auto">
            <a:xfrm>
              <a:off x="6781038" y="1653300"/>
              <a:ext cx="3946153" cy="657692"/>
            </a:xfrm>
            <a:custGeom>
              <a:avLst/>
              <a:gdLst>
                <a:gd name="connsiteX0" fmla="*/ 0 w 4182256"/>
                <a:gd name="connsiteY0" fmla="*/ 44971 h 697043"/>
                <a:gd name="connsiteX1" fmla="*/ 247337 w 4182256"/>
                <a:gd name="connsiteY1" fmla="*/ 292308 h 697043"/>
                <a:gd name="connsiteX2" fmla="*/ 479685 w 4182256"/>
                <a:gd name="connsiteY2" fmla="*/ 697043 h 697043"/>
                <a:gd name="connsiteX3" fmla="*/ 959371 w 4182256"/>
                <a:gd name="connsiteY3" fmla="*/ 389745 h 697043"/>
                <a:gd name="connsiteX4" fmla="*/ 1446551 w 4182256"/>
                <a:gd name="connsiteY4" fmla="*/ 239843 h 697043"/>
                <a:gd name="connsiteX5" fmla="*/ 1933731 w 4182256"/>
                <a:gd name="connsiteY5" fmla="*/ 337279 h 697043"/>
                <a:gd name="connsiteX6" fmla="*/ 4182256 w 4182256"/>
                <a:gd name="connsiteY6" fmla="*/ 0 h 697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2256" h="697043">
                  <a:moveTo>
                    <a:pt x="0" y="44971"/>
                  </a:moveTo>
                  <a:lnTo>
                    <a:pt x="247337" y="292308"/>
                  </a:lnTo>
                  <a:lnTo>
                    <a:pt x="479685" y="697043"/>
                  </a:lnTo>
                  <a:lnTo>
                    <a:pt x="959371" y="389745"/>
                  </a:lnTo>
                  <a:lnTo>
                    <a:pt x="1446551" y="239843"/>
                  </a:lnTo>
                  <a:lnTo>
                    <a:pt x="1933731" y="337279"/>
                  </a:lnTo>
                  <a:lnTo>
                    <a:pt x="4182256" y="0"/>
                  </a:lnTo>
                </a:path>
              </a:pathLst>
            </a:custGeom>
            <a:noFill/>
            <a:ln w="28575">
              <a:solidFill>
                <a:schemeClr val="accent3"/>
              </a:solidFill>
              <a:miter lim="800000"/>
              <a:headEnd/>
              <a:tailEnd/>
            </a:ln>
          </p:spPr>
          <p:txBody>
            <a:bodyPr rtlCol="0" anchor="ctr"/>
            <a:lstStyle/>
            <a:p>
              <a:pPr algn="ctr"/>
              <a:endParaRPr lang="en-US"/>
            </a:p>
          </p:txBody>
        </p:sp>
        <p:sp>
          <p:nvSpPr>
            <p:cNvPr id="130" name="Freeform 129">
              <a:extLst>
                <a:ext uri="{FF2B5EF4-FFF2-40B4-BE49-F238E27FC236}">
                  <a16:creationId xmlns:a16="http://schemas.microsoft.com/office/drawing/2014/main" id="{DC73D2DC-32B6-D1EE-DFBE-A8814C01ADCD}"/>
                </a:ext>
              </a:extLst>
            </p:cNvPr>
            <p:cNvSpPr/>
            <p:nvPr/>
          </p:nvSpPr>
          <p:spPr bwMode="auto">
            <a:xfrm>
              <a:off x="6781038" y="1586621"/>
              <a:ext cx="3939081" cy="313910"/>
            </a:xfrm>
            <a:custGeom>
              <a:avLst/>
              <a:gdLst>
                <a:gd name="connsiteX0" fmla="*/ 4174761 w 4174761"/>
                <a:gd name="connsiteY0" fmla="*/ 0 h 352269"/>
                <a:gd name="connsiteX1" fmla="*/ 2413416 w 4174761"/>
                <a:gd name="connsiteY1" fmla="*/ 149902 h 352269"/>
                <a:gd name="connsiteX2" fmla="*/ 1933731 w 4174761"/>
                <a:gd name="connsiteY2" fmla="*/ 127416 h 352269"/>
                <a:gd name="connsiteX3" fmla="*/ 479685 w 4174761"/>
                <a:gd name="connsiteY3" fmla="*/ 247338 h 352269"/>
                <a:gd name="connsiteX4" fmla="*/ 239843 w 4174761"/>
                <a:gd name="connsiteY4" fmla="*/ 352269 h 352269"/>
                <a:gd name="connsiteX5" fmla="*/ 0 w 4174761"/>
                <a:gd name="connsiteY5" fmla="*/ 97436 h 352269"/>
                <a:gd name="connsiteX0" fmla="*/ 4174761 w 4174761"/>
                <a:gd name="connsiteY0" fmla="*/ 0 h 318008"/>
                <a:gd name="connsiteX1" fmla="*/ 2413416 w 4174761"/>
                <a:gd name="connsiteY1" fmla="*/ 115641 h 318008"/>
                <a:gd name="connsiteX2" fmla="*/ 1933731 w 4174761"/>
                <a:gd name="connsiteY2" fmla="*/ 93155 h 318008"/>
                <a:gd name="connsiteX3" fmla="*/ 479685 w 4174761"/>
                <a:gd name="connsiteY3" fmla="*/ 213077 h 318008"/>
                <a:gd name="connsiteX4" fmla="*/ 239843 w 4174761"/>
                <a:gd name="connsiteY4" fmla="*/ 318008 h 318008"/>
                <a:gd name="connsiteX5" fmla="*/ 0 w 4174761"/>
                <a:gd name="connsiteY5" fmla="*/ 63175 h 318008"/>
                <a:gd name="connsiteX0" fmla="*/ 4174761 w 4174761"/>
                <a:gd name="connsiteY0" fmla="*/ 0 h 318008"/>
                <a:gd name="connsiteX1" fmla="*/ 2413416 w 4174761"/>
                <a:gd name="connsiteY1" fmla="*/ 140114 h 318008"/>
                <a:gd name="connsiteX2" fmla="*/ 1933731 w 4174761"/>
                <a:gd name="connsiteY2" fmla="*/ 93155 h 318008"/>
                <a:gd name="connsiteX3" fmla="*/ 479685 w 4174761"/>
                <a:gd name="connsiteY3" fmla="*/ 213077 h 318008"/>
                <a:gd name="connsiteX4" fmla="*/ 239843 w 4174761"/>
                <a:gd name="connsiteY4" fmla="*/ 318008 h 318008"/>
                <a:gd name="connsiteX5" fmla="*/ 0 w 4174761"/>
                <a:gd name="connsiteY5" fmla="*/ 63175 h 318008"/>
                <a:gd name="connsiteX0" fmla="*/ 4174761 w 4174761"/>
                <a:gd name="connsiteY0" fmla="*/ 0 h 318008"/>
                <a:gd name="connsiteX1" fmla="*/ 2413416 w 4174761"/>
                <a:gd name="connsiteY1" fmla="*/ 140114 h 318008"/>
                <a:gd name="connsiteX2" fmla="*/ 1938626 w 4174761"/>
                <a:gd name="connsiteY2" fmla="*/ 112733 h 318008"/>
                <a:gd name="connsiteX3" fmla="*/ 479685 w 4174761"/>
                <a:gd name="connsiteY3" fmla="*/ 213077 h 318008"/>
                <a:gd name="connsiteX4" fmla="*/ 239843 w 4174761"/>
                <a:gd name="connsiteY4" fmla="*/ 318008 h 318008"/>
                <a:gd name="connsiteX5" fmla="*/ 0 w 4174761"/>
                <a:gd name="connsiteY5" fmla="*/ 63175 h 318008"/>
                <a:gd name="connsiteX0" fmla="*/ 4174761 w 4174761"/>
                <a:gd name="connsiteY0" fmla="*/ 0 h 318008"/>
                <a:gd name="connsiteX1" fmla="*/ 2413416 w 4174761"/>
                <a:gd name="connsiteY1" fmla="*/ 140114 h 318008"/>
                <a:gd name="connsiteX2" fmla="*/ 1938626 w 4174761"/>
                <a:gd name="connsiteY2" fmla="*/ 112733 h 318008"/>
                <a:gd name="connsiteX3" fmla="*/ 504157 w 4174761"/>
                <a:gd name="connsiteY3" fmla="*/ 227760 h 318008"/>
                <a:gd name="connsiteX4" fmla="*/ 239843 w 4174761"/>
                <a:gd name="connsiteY4" fmla="*/ 318008 h 318008"/>
                <a:gd name="connsiteX5" fmla="*/ 0 w 4174761"/>
                <a:gd name="connsiteY5" fmla="*/ 63175 h 318008"/>
                <a:gd name="connsiteX0" fmla="*/ 4174761 w 4174761"/>
                <a:gd name="connsiteY0" fmla="*/ 0 h 332692"/>
                <a:gd name="connsiteX1" fmla="*/ 2413416 w 4174761"/>
                <a:gd name="connsiteY1" fmla="*/ 140114 h 332692"/>
                <a:gd name="connsiteX2" fmla="*/ 1938626 w 4174761"/>
                <a:gd name="connsiteY2" fmla="*/ 112733 h 332692"/>
                <a:gd name="connsiteX3" fmla="*/ 504157 w 4174761"/>
                <a:gd name="connsiteY3" fmla="*/ 227760 h 332692"/>
                <a:gd name="connsiteX4" fmla="*/ 254526 w 4174761"/>
                <a:gd name="connsiteY4" fmla="*/ 332692 h 332692"/>
                <a:gd name="connsiteX5" fmla="*/ 0 w 4174761"/>
                <a:gd name="connsiteY5" fmla="*/ 63175 h 33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74761" h="332692">
                  <a:moveTo>
                    <a:pt x="4174761" y="0"/>
                  </a:moveTo>
                  <a:lnTo>
                    <a:pt x="2413416" y="140114"/>
                  </a:lnTo>
                  <a:lnTo>
                    <a:pt x="1938626" y="112733"/>
                  </a:lnTo>
                  <a:lnTo>
                    <a:pt x="504157" y="227760"/>
                  </a:lnTo>
                  <a:lnTo>
                    <a:pt x="254526" y="332692"/>
                  </a:lnTo>
                  <a:lnTo>
                    <a:pt x="0" y="63175"/>
                  </a:lnTo>
                </a:path>
              </a:pathLst>
            </a:custGeom>
            <a:noFill/>
            <a:ln w="28575">
              <a:solidFill>
                <a:schemeClr val="accent1"/>
              </a:solidFill>
              <a:miter lim="800000"/>
              <a:headEnd/>
              <a:tailEnd/>
            </a:ln>
          </p:spPr>
          <p:txBody>
            <a:bodyPr rtlCol="0" anchor="ctr"/>
            <a:lstStyle/>
            <a:p>
              <a:pPr algn="ctr"/>
              <a:endParaRPr lang="en-US"/>
            </a:p>
          </p:txBody>
        </p:sp>
        <p:cxnSp>
          <p:nvCxnSpPr>
            <p:cNvPr id="131" name="Straight Connector 130">
              <a:extLst>
                <a:ext uri="{FF2B5EF4-FFF2-40B4-BE49-F238E27FC236}">
                  <a16:creationId xmlns:a16="http://schemas.microsoft.com/office/drawing/2014/main" id="{1D60286D-2701-11B9-A1E1-D84497DF1925}"/>
                </a:ext>
              </a:extLst>
            </p:cNvPr>
            <p:cNvCxnSpPr>
              <a:cxnSpLocks/>
            </p:cNvCxnSpPr>
            <p:nvPr/>
          </p:nvCxnSpPr>
          <p:spPr bwMode="auto">
            <a:xfrm flipV="1">
              <a:off x="7249990" y="2052948"/>
              <a:ext cx="0" cy="523997"/>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AAE85143-2F37-1A54-5925-F9AF16643C35}"/>
                </a:ext>
              </a:extLst>
            </p:cNvPr>
            <p:cNvCxnSpPr>
              <a:cxnSpLocks/>
            </p:cNvCxnSpPr>
            <p:nvPr/>
          </p:nvCxnSpPr>
          <p:spPr bwMode="auto">
            <a:xfrm flipV="1">
              <a:off x="7249990" y="1691092"/>
              <a:ext cx="0" cy="225453"/>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90C0446-A21A-E905-BEB5-7A59BCDEB1ED}"/>
                </a:ext>
              </a:extLst>
            </p:cNvPr>
            <p:cNvCxnSpPr>
              <a:cxnSpLocks/>
            </p:cNvCxnSpPr>
            <p:nvPr/>
          </p:nvCxnSpPr>
          <p:spPr bwMode="auto">
            <a:xfrm>
              <a:off x="7216474" y="168922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79995B9-4F8B-8343-EFA0-53096553EE24}"/>
                </a:ext>
              </a:extLst>
            </p:cNvPr>
            <p:cNvCxnSpPr>
              <a:cxnSpLocks/>
            </p:cNvCxnSpPr>
            <p:nvPr/>
          </p:nvCxnSpPr>
          <p:spPr bwMode="auto">
            <a:xfrm>
              <a:off x="7216474" y="1922007"/>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14E4AE9-2529-FA51-6E2D-EE22751C0FE2}"/>
                </a:ext>
              </a:extLst>
            </p:cNvPr>
            <p:cNvCxnSpPr>
              <a:cxnSpLocks/>
            </p:cNvCxnSpPr>
            <p:nvPr/>
          </p:nvCxnSpPr>
          <p:spPr bwMode="auto">
            <a:xfrm>
              <a:off x="7216474" y="2060554"/>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FC20737-5282-0EB2-6A6F-0C0F4CFF6FEF}"/>
                </a:ext>
              </a:extLst>
            </p:cNvPr>
            <p:cNvCxnSpPr>
              <a:cxnSpLocks/>
            </p:cNvCxnSpPr>
            <p:nvPr/>
          </p:nvCxnSpPr>
          <p:spPr bwMode="auto">
            <a:xfrm>
              <a:off x="7216474" y="2568554"/>
              <a:ext cx="67032" cy="0"/>
            </a:xfrm>
            <a:prstGeom prst="line">
              <a:avLst/>
            </a:prstGeom>
            <a:noFill/>
            <a:ln w="28575" cap="flat" cmpd="sng" algn="ctr">
              <a:solidFill>
                <a:schemeClr val="accent3"/>
              </a:solidFill>
              <a:prstDash val="solid"/>
              <a:round/>
              <a:headEnd type="none" w="med" len="med"/>
              <a:tailEnd type="none" w="med" len="med"/>
            </a:ln>
            <a:effectLst/>
          </p:spPr>
        </p:cxnSp>
        <p:grpSp>
          <p:nvGrpSpPr>
            <p:cNvPr id="137" name="Group 136">
              <a:extLst>
                <a:ext uri="{FF2B5EF4-FFF2-40B4-BE49-F238E27FC236}">
                  <a16:creationId xmlns:a16="http://schemas.microsoft.com/office/drawing/2014/main" id="{59A3B110-0799-C7BE-EEB7-67083E1EDABC}"/>
                </a:ext>
              </a:extLst>
            </p:cNvPr>
            <p:cNvGrpSpPr/>
            <p:nvPr/>
          </p:nvGrpSpPr>
          <p:grpSpPr>
            <a:xfrm>
              <a:off x="7671365" y="1652275"/>
              <a:ext cx="67032" cy="606016"/>
              <a:chOff x="7131719" y="1652275"/>
              <a:chExt cx="67032" cy="606016"/>
            </a:xfrm>
          </p:grpSpPr>
          <p:cxnSp>
            <p:nvCxnSpPr>
              <p:cNvPr id="180" name="Straight Connector 179">
                <a:extLst>
                  <a:ext uri="{FF2B5EF4-FFF2-40B4-BE49-F238E27FC236}">
                    <a16:creationId xmlns:a16="http://schemas.microsoft.com/office/drawing/2014/main" id="{4E8F6763-9888-FF78-2A00-920EBDC40056}"/>
                  </a:ext>
                </a:extLst>
              </p:cNvPr>
              <p:cNvCxnSpPr>
                <a:cxnSpLocks/>
              </p:cNvCxnSpPr>
              <p:nvPr/>
            </p:nvCxnSpPr>
            <p:spPr bwMode="auto">
              <a:xfrm>
                <a:off x="7131719" y="1835893"/>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37725BD-BA37-D4F6-5813-4F1A08D4279E}"/>
                  </a:ext>
                </a:extLst>
              </p:cNvPr>
              <p:cNvCxnSpPr>
                <a:cxnSpLocks/>
              </p:cNvCxnSpPr>
              <p:nvPr/>
            </p:nvCxnSpPr>
            <p:spPr bwMode="auto">
              <a:xfrm flipV="1">
                <a:off x="7165235" y="1658765"/>
                <a:ext cx="0" cy="216217"/>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11C9DB2-9C70-C9AD-773A-413584013526}"/>
                  </a:ext>
                </a:extLst>
              </p:cNvPr>
              <p:cNvCxnSpPr>
                <a:cxnSpLocks/>
              </p:cNvCxnSpPr>
              <p:nvPr/>
            </p:nvCxnSpPr>
            <p:spPr bwMode="auto">
              <a:xfrm>
                <a:off x="7131719" y="1652275"/>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C1683D5-1B36-B5D4-C706-882FE17E8401}"/>
                  </a:ext>
                </a:extLst>
              </p:cNvPr>
              <p:cNvCxnSpPr>
                <a:cxnSpLocks/>
              </p:cNvCxnSpPr>
              <p:nvPr/>
            </p:nvCxnSpPr>
            <p:spPr bwMode="auto">
              <a:xfrm>
                <a:off x="7131719" y="188506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09CB4CB-AAC0-C8E6-ACC5-AF5CD09DD6B4}"/>
                  </a:ext>
                </a:extLst>
              </p:cNvPr>
              <p:cNvCxnSpPr>
                <a:cxnSpLocks/>
              </p:cNvCxnSpPr>
              <p:nvPr/>
            </p:nvCxnSpPr>
            <p:spPr bwMode="auto">
              <a:xfrm>
                <a:off x="7131719" y="2254517"/>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E561CB2-C79E-9781-0E79-13B9C5208432}"/>
                  </a:ext>
                </a:extLst>
              </p:cNvPr>
              <p:cNvCxnSpPr>
                <a:cxnSpLocks/>
              </p:cNvCxnSpPr>
              <p:nvPr/>
            </p:nvCxnSpPr>
            <p:spPr bwMode="auto">
              <a:xfrm flipV="1">
                <a:off x="7165235" y="1835894"/>
                <a:ext cx="0" cy="42239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F6DEEB56-1C62-257C-BAAE-F2D076AE5EE4}"/>
                </a:ext>
              </a:extLst>
            </p:cNvPr>
            <p:cNvGrpSpPr/>
            <p:nvPr/>
          </p:nvGrpSpPr>
          <p:grpSpPr>
            <a:xfrm>
              <a:off x="8121638" y="1629183"/>
              <a:ext cx="67032" cy="448564"/>
              <a:chOff x="7581992" y="1629183"/>
              <a:chExt cx="67032" cy="448564"/>
            </a:xfrm>
          </p:grpSpPr>
          <p:cxnSp>
            <p:nvCxnSpPr>
              <p:cNvPr id="175" name="Straight Connector 174">
                <a:extLst>
                  <a:ext uri="{FF2B5EF4-FFF2-40B4-BE49-F238E27FC236}">
                    <a16:creationId xmlns:a16="http://schemas.microsoft.com/office/drawing/2014/main" id="{CD8A7EDF-87B7-B745-61B6-6369874D6748}"/>
                  </a:ext>
                </a:extLst>
              </p:cNvPr>
              <p:cNvCxnSpPr>
                <a:cxnSpLocks/>
              </p:cNvCxnSpPr>
              <p:nvPr/>
            </p:nvCxnSpPr>
            <p:spPr bwMode="auto">
              <a:xfrm flipV="1">
                <a:off x="7615508" y="1635674"/>
                <a:ext cx="0" cy="193126"/>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561E0D8-73B2-78A1-EC3B-CE102393AF70}"/>
                  </a:ext>
                </a:extLst>
              </p:cNvPr>
              <p:cNvCxnSpPr>
                <a:cxnSpLocks/>
              </p:cNvCxnSpPr>
              <p:nvPr/>
            </p:nvCxnSpPr>
            <p:spPr bwMode="auto">
              <a:xfrm>
                <a:off x="7581992" y="1629183"/>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3EA911B-C7F9-16D2-2E1E-104F62972FE9}"/>
                  </a:ext>
                </a:extLst>
              </p:cNvPr>
              <p:cNvCxnSpPr>
                <a:cxnSpLocks/>
              </p:cNvCxnSpPr>
              <p:nvPr/>
            </p:nvCxnSpPr>
            <p:spPr bwMode="auto">
              <a:xfrm>
                <a:off x="7581992" y="1825023"/>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7D1792D-AF2F-197A-F11D-2F9FA75A7717}"/>
                  </a:ext>
                </a:extLst>
              </p:cNvPr>
              <p:cNvCxnSpPr>
                <a:cxnSpLocks/>
              </p:cNvCxnSpPr>
              <p:nvPr/>
            </p:nvCxnSpPr>
            <p:spPr bwMode="auto">
              <a:xfrm>
                <a:off x="7581992" y="2069789"/>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3A7B7CC-B841-8669-4D46-62069810DF95}"/>
                  </a:ext>
                </a:extLst>
              </p:cNvPr>
              <p:cNvCxnSpPr>
                <a:cxnSpLocks/>
              </p:cNvCxnSpPr>
              <p:nvPr/>
            </p:nvCxnSpPr>
            <p:spPr bwMode="auto">
              <a:xfrm flipV="1">
                <a:off x="7615508" y="1833418"/>
                <a:ext cx="0" cy="24432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65188A8F-5047-2D93-CB86-38CB74D4D8EF}"/>
                </a:ext>
              </a:extLst>
            </p:cNvPr>
            <p:cNvGrpSpPr/>
            <p:nvPr/>
          </p:nvGrpSpPr>
          <p:grpSpPr>
            <a:xfrm>
              <a:off x="8570305" y="1603352"/>
              <a:ext cx="67032" cy="567193"/>
              <a:chOff x="8030659" y="1603352"/>
              <a:chExt cx="67032" cy="567193"/>
            </a:xfrm>
          </p:grpSpPr>
          <p:cxnSp>
            <p:nvCxnSpPr>
              <p:cNvPr id="169" name="Straight Connector 168">
                <a:extLst>
                  <a:ext uri="{FF2B5EF4-FFF2-40B4-BE49-F238E27FC236}">
                    <a16:creationId xmlns:a16="http://schemas.microsoft.com/office/drawing/2014/main" id="{5F4DFAE0-F308-C93C-BD66-D529014003F3}"/>
                  </a:ext>
                </a:extLst>
              </p:cNvPr>
              <p:cNvCxnSpPr>
                <a:cxnSpLocks/>
              </p:cNvCxnSpPr>
              <p:nvPr/>
            </p:nvCxnSpPr>
            <p:spPr bwMode="auto">
              <a:xfrm flipV="1">
                <a:off x="8064175" y="1612583"/>
                <a:ext cx="0" cy="174653"/>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0B81311-1F78-93DA-2FE1-A3FC9FF5A4E3}"/>
                  </a:ext>
                </a:extLst>
              </p:cNvPr>
              <p:cNvCxnSpPr>
                <a:cxnSpLocks/>
              </p:cNvCxnSpPr>
              <p:nvPr/>
            </p:nvCxnSpPr>
            <p:spPr bwMode="auto">
              <a:xfrm>
                <a:off x="8030659" y="1783460"/>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9D0E1E1-E3C8-5EAC-AF09-3492CB261D77}"/>
                  </a:ext>
                </a:extLst>
              </p:cNvPr>
              <p:cNvCxnSpPr>
                <a:cxnSpLocks/>
              </p:cNvCxnSpPr>
              <p:nvPr/>
            </p:nvCxnSpPr>
            <p:spPr bwMode="auto">
              <a:xfrm>
                <a:off x="8030659" y="1603352"/>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54DC87F4-E512-B125-6DC7-5BAD1AEDDA2F}"/>
                  </a:ext>
                </a:extLst>
              </p:cNvPr>
              <p:cNvCxnSpPr>
                <a:cxnSpLocks/>
              </p:cNvCxnSpPr>
              <p:nvPr/>
            </p:nvCxnSpPr>
            <p:spPr bwMode="auto">
              <a:xfrm>
                <a:off x="8030659" y="1797316"/>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918BE155-E0B3-DCDE-3760-7F3535155453}"/>
                  </a:ext>
                </a:extLst>
              </p:cNvPr>
              <p:cNvCxnSpPr>
                <a:cxnSpLocks/>
              </p:cNvCxnSpPr>
              <p:nvPr/>
            </p:nvCxnSpPr>
            <p:spPr bwMode="auto">
              <a:xfrm>
                <a:off x="8030659" y="2166770"/>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FFB7FBB-7B0F-7A0B-252F-F0C4FE677645}"/>
                  </a:ext>
                </a:extLst>
              </p:cNvPr>
              <p:cNvCxnSpPr>
                <a:cxnSpLocks/>
              </p:cNvCxnSpPr>
              <p:nvPr/>
            </p:nvCxnSpPr>
            <p:spPr bwMode="auto">
              <a:xfrm flipV="1">
                <a:off x="8064175" y="1810327"/>
                <a:ext cx="0" cy="360218"/>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F795AECF-BEA7-F26C-B322-1AB29D9BEF54}"/>
                </a:ext>
              </a:extLst>
            </p:cNvPr>
            <p:cNvGrpSpPr/>
            <p:nvPr/>
          </p:nvGrpSpPr>
          <p:grpSpPr>
            <a:xfrm>
              <a:off x="9032123" y="1617208"/>
              <a:ext cx="67032" cy="475671"/>
              <a:chOff x="8492477" y="1617208"/>
              <a:chExt cx="67032" cy="475671"/>
            </a:xfrm>
          </p:grpSpPr>
          <p:cxnSp>
            <p:nvCxnSpPr>
              <p:cNvPr id="164" name="Straight Connector 163">
                <a:extLst>
                  <a:ext uri="{FF2B5EF4-FFF2-40B4-BE49-F238E27FC236}">
                    <a16:creationId xmlns:a16="http://schemas.microsoft.com/office/drawing/2014/main" id="{8275102B-BFE3-474E-8F60-CF91CD72A7E5}"/>
                  </a:ext>
                </a:extLst>
              </p:cNvPr>
              <p:cNvCxnSpPr>
                <a:cxnSpLocks/>
              </p:cNvCxnSpPr>
              <p:nvPr/>
            </p:nvCxnSpPr>
            <p:spPr bwMode="auto">
              <a:xfrm flipV="1">
                <a:off x="8525993" y="1626438"/>
                <a:ext cx="0" cy="174653"/>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57FF201-B4F5-9855-D433-F02194E86847}"/>
                  </a:ext>
                </a:extLst>
              </p:cNvPr>
              <p:cNvCxnSpPr>
                <a:cxnSpLocks/>
              </p:cNvCxnSpPr>
              <p:nvPr/>
            </p:nvCxnSpPr>
            <p:spPr bwMode="auto">
              <a:xfrm>
                <a:off x="8492477" y="1617208"/>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B3B46542-593D-63CD-6E40-96BC95FAB81B}"/>
                  </a:ext>
                </a:extLst>
              </p:cNvPr>
              <p:cNvCxnSpPr>
                <a:cxnSpLocks/>
              </p:cNvCxnSpPr>
              <p:nvPr/>
            </p:nvCxnSpPr>
            <p:spPr bwMode="auto">
              <a:xfrm>
                <a:off x="8492477" y="1792700"/>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140BD02F-1E9F-D401-9850-6270361323C7}"/>
                  </a:ext>
                </a:extLst>
              </p:cNvPr>
              <p:cNvCxnSpPr>
                <a:cxnSpLocks/>
              </p:cNvCxnSpPr>
              <p:nvPr/>
            </p:nvCxnSpPr>
            <p:spPr bwMode="auto">
              <a:xfrm>
                <a:off x="8492477" y="2092879"/>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335D07D-D6AC-CF3F-5F21-D8F772024256}"/>
                  </a:ext>
                </a:extLst>
              </p:cNvPr>
              <p:cNvCxnSpPr>
                <a:cxnSpLocks/>
              </p:cNvCxnSpPr>
              <p:nvPr/>
            </p:nvCxnSpPr>
            <p:spPr bwMode="auto">
              <a:xfrm flipV="1">
                <a:off x="8525993" y="1796139"/>
                <a:ext cx="0" cy="29589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63DAA894-F4EA-2496-3DD5-942ADDAFA541}"/>
                </a:ext>
              </a:extLst>
            </p:cNvPr>
            <p:cNvGrpSpPr/>
            <p:nvPr/>
          </p:nvGrpSpPr>
          <p:grpSpPr>
            <a:xfrm>
              <a:off x="10694668" y="1529463"/>
              <a:ext cx="67032" cy="240143"/>
              <a:chOff x="10155022" y="1529463"/>
              <a:chExt cx="67032" cy="240143"/>
            </a:xfrm>
          </p:grpSpPr>
          <p:cxnSp>
            <p:nvCxnSpPr>
              <p:cNvPr id="158" name="Straight Connector 157">
                <a:extLst>
                  <a:ext uri="{FF2B5EF4-FFF2-40B4-BE49-F238E27FC236}">
                    <a16:creationId xmlns:a16="http://schemas.microsoft.com/office/drawing/2014/main" id="{13B15001-FF38-CCAE-B6F8-318A694B5D7E}"/>
                  </a:ext>
                </a:extLst>
              </p:cNvPr>
              <p:cNvCxnSpPr>
                <a:cxnSpLocks/>
              </p:cNvCxnSpPr>
              <p:nvPr/>
            </p:nvCxnSpPr>
            <p:spPr bwMode="auto">
              <a:xfrm flipV="1">
                <a:off x="10188538" y="1538693"/>
                <a:ext cx="0" cy="91525"/>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6D9E2D8-16A1-834F-BAC1-9DA261997186}"/>
                  </a:ext>
                </a:extLst>
              </p:cNvPr>
              <p:cNvCxnSpPr>
                <a:cxnSpLocks/>
              </p:cNvCxnSpPr>
              <p:nvPr/>
            </p:nvCxnSpPr>
            <p:spPr bwMode="auto">
              <a:xfrm>
                <a:off x="10155022" y="1626445"/>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09F2989-46AB-E59A-FFCE-2608C1500C4F}"/>
                  </a:ext>
                </a:extLst>
              </p:cNvPr>
              <p:cNvCxnSpPr>
                <a:cxnSpLocks/>
              </p:cNvCxnSpPr>
              <p:nvPr/>
            </p:nvCxnSpPr>
            <p:spPr bwMode="auto">
              <a:xfrm>
                <a:off x="10155022" y="1529463"/>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EA1276E-E2CA-36D3-5778-87F24F445E52}"/>
                  </a:ext>
                </a:extLst>
              </p:cNvPr>
              <p:cNvCxnSpPr>
                <a:cxnSpLocks/>
              </p:cNvCxnSpPr>
              <p:nvPr/>
            </p:nvCxnSpPr>
            <p:spPr bwMode="auto">
              <a:xfrm>
                <a:off x="10155022" y="1769606"/>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319864C-E7D5-BD70-EEF9-22B65ECEB199}"/>
                  </a:ext>
                </a:extLst>
              </p:cNvPr>
              <p:cNvCxnSpPr>
                <a:cxnSpLocks/>
              </p:cNvCxnSpPr>
              <p:nvPr/>
            </p:nvCxnSpPr>
            <p:spPr bwMode="auto">
              <a:xfrm>
                <a:off x="10155022" y="155255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F16D206-978B-B253-A315-8F49289E5AEC}"/>
                  </a:ext>
                </a:extLst>
              </p:cNvPr>
              <p:cNvCxnSpPr>
                <a:cxnSpLocks/>
              </p:cNvCxnSpPr>
              <p:nvPr/>
            </p:nvCxnSpPr>
            <p:spPr bwMode="auto">
              <a:xfrm flipV="1">
                <a:off x="10188538" y="1553518"/>
                <a:ext cx="0" cy="2060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FD17407C-6DA8-D4A6-EC16-5EFDAF6DE0F0}"/>
                </a:ext>
              </a:extLst>
            </p:cNvPr>
            <p:cNvGrpSpPr/>
            <p:nvPr/>
          </p:nvGrpSpPr>
          <p:grpSpPr>
            <a:xfrm>
              <a:off x="6762286" y="1583002"/>
              <a:ext cx="67032" cy="250416"/>
              <a:chOff x="6222640" y="1583002"/>
              <a:chExt cx="67032" cy="250416"/>
            </a:xfrm>
          </p:grpSpPr>
          <p:cxnSp>
            <p:nvCxnSpPr>
              <p:cNvPr id="153" name="Straight Connector 152">
                <a:extLst>
                  <a:ext uri="{FF2B5EF4-FFF2-40B4-BE49-F238E27FC236}">
                    <a16:creationId xmlns:a16="http://schemas.microsoft.com/office/drawing/2014/main" id="{D8C77B8D-A230-3907-99B1-463E1229B22B}"/>
                  </a:ext>
                </a:extLst>
              </p:cNvPr>
              <p:cNvCxnSpPr>
                <a:cxnSpLocks/>
              </p:cNvCxnSpPr>
              <p:nvPr/>
            </p:nvCxnSpPr>
            <p:spPr bwMode="auto">
              <a:xfrm>
                <a:off x="6222640" y="1583002"/>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BFEFB597-C4F3-DF26-B3DA-664BEA3157C3}"/>
                  </a:ext>
                </a:extLst>
              </p:cNvPr>
              <p:cNvCxnSpPr>
                <a:cxnSpLocks/>
              </p:cNvCxnSpPr>
              <p:nvPr/>
            </p:nvCxnSpPr>
            <p:spPr bwMode="auto">
              <a:xfrm>
                <a:off x="6222640" y="1751134"/>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494DBF0-D99F-1603-529E-D37DFD93F3EF}"/>
                  </a:ext>
                </a:extLst>
              </p:cNvPr>
              <p:cNvCxnSpPr>
                <a:cxnSpLocks/>
              </p:cNvCxnSpPr>
              <p:nvPr/>
            </p:nvCxnSpPr>
            <p:spPr bwMode="auto">
              <a:xfrm flipV="1">
                <a:off x="6256156" y="1584874"/>
                <a:ext cx="0" cy="170035"/>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A9E6C18-65A2-6121-2BE7-13084E965E45}"/>
                  </a:ext>
                </a:extLst>
              </p:cNvPr>
              <p:cNvCxnSpPr>
                <a:cxnSpLocks/>
              </p:cNvCxnSpPr>
              <p:nvPr/>
            </p:nvCxnSpPr>
            <p:spPr bwMode="auto">
              <a:xfrm>
                <a:off x="6222640" y="1825028"/>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3E6EEE26-4E08-0A15-46C3-D5B6D0745317}"/>
                  </a:ext>
                </a:extLst>
              </p:cNvPr>
              <p:cNvCxnSpPr>
                <a:cxnSpLocks/>
              </p:cNvCxnSpPr>
              <p:nvPr/>
            </p:nvCxnSpPr>
            <p:spPr bwMode="auto">
              <a:xfrm flipV="1">
                <a:off x="6256156" y="1757384"/>
                <a:ext cx="0" cy="7603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B3843D6A-7B30-29C6-E668-21708CE3488C}"/>
                </a:ext>
              </a:extLst>
            </p:cNvPr>
            <p:cNvGrpSpPr/>
            <p:nvPr/>
          </p:nvGrpSpPr>
          <p:grpSpPr>
            <a:xfrm>
              <a:off x="6987874" y="1764991"/>
              <a:ext cx="67032" cy="322427"/>
              <a:chOff x="6448228" y="1764991"/>
              <a:chExt cx="67032" cy="322427"/>
            </a:xfrm>
          </p:grpSpPr>
          <p:cxnSp>
            <p:nvCxnSpPr>
              <p:cNvPr id="147" name="Straight Connector 146">
                <a:extLst>
                  <a:ext uri="{FF2B5EF4-FFF2-40B4-BE49-F238E27FC236}">
                    <a16:creationId xmlns:a16="http://schemas.microsoft.com/office/drawing/2014/main" id="{27E2B853-54C4-1E48-25D3-2494DBD823C9}"/>
                  </a:ext>
                </a:extLst>
              </p:cNvPr>
              <p:cNvCxnSpPr>
                <a:cxnSpLocks/>
              </p:cNvCxnSpPr>
              <p:nvPr/>
            </p:nvCxnSpPr>
            <p:spPr bwMode="auto">
              <a:xfrm flipV="1">
                <a:off x="6481744" y="1792692"/>
                <a:ext cx="0" cy="225453"/>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13F3DD8-4A02-CDA5-AD72-A04B9B629552}"/>
                  </a:ext>
                </a:extLst>
              </p:cNvPr>
              <p:cNvCxnSpPr>
                <a:cxnSpLocks/>
              </p:cNvCxnSpPr>
              <p:nvPr/>
            </p:nvCxnSpPr>
            <p:spPr bwMode="auto">
              <a:xfrm>
                <a:off x="6448228" y="1786202"/>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AC481B8-79CE-1D81-F1B8-61B77FE7BFD4}"/>
                  </a:ext>
                </a:extLst>
              </p:cNvPr>
              <p:cNvCxnSpPr>
                <a:cxnSpLocks/>
              </p:cNvCxnSpPr>
              <p:nvPr/>
            </p:nvCxnSpPr>
            <p:spPr bwMode="auto">
              <a:xfrm>
                <a:off x="6448228" y="2018988"/>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4E620E4-A424-DABB-574C-5E336720A5C2}"/>
                  </a:ext>
                </a:extLst>
              </p:cNvPr>
              <p:cNvCxnSpPr>
                <a:cxnSpLocks/>
              </p:cNvCxnSpPr>
              <p:nvPr/>
            </p:nvCxnSpPr>
            <p:spPr bwMode="auto">
              <a:xfrm>
                <a:off x="6448228" y="176499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BECB634-B864-AF8B-7876-38EC65B945D1}"/>
                  </a:ext>
                </a:extLst>
              </p:cNvPr>
              <p:cNvCxnSpPr>
                <a:cxnSpLocks/>
              </p:cNvCxnSpPr>
              <p:nvPr/>
            </p:nvCxnSpPr>
            <p:spPr bwMode="auto">
              <a:xfrm>
                <a:off x="6448228" y="2083646"/>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813B3108-0F91-23E9-DCCB-81C250BAFA4A}"/>
                  </a:ext>
                </a:extLst>
              </p:cNvPr>
              <p:cNvCxnSpPr>
                <a:cxnSpLocks/>
              </p:cNvCxnSpPr>
              <p:nvPr/>
            </p:nvCxnSpPr>
            <p:spPr bwMode="auto">
              <a:xfrm flipV="1">
                <a:off x="6481744" y="2011384"/>
                <a:ext cx="0" cy="76034"/>
              </a:xfrm>
              <a:prstGeom prst="line">
                <a:avLst/>
              </a:prstGeom>
              <a:noFill/>
              <a:ln w="28575" cap="flat" cmpd="sng" algn="ctr">
                <a:solidFill>
                  <a:schemeClr val="accent3"/>
                </a:solidFill>
                <a:prstDash val="solid"/>
                <a:round/>
                <a:headEnd type="none" w="med" len="med"/>
                <a:tailEnd type="none" w="med" len="med"/>
              </a:ln>
              <a:effectLst/>
            </p:spPr>
          </p:cxnSp>
        </p:grpSp>
        <p:sp>
          <p:nvSpPr>
            <p:cNvPr id="144" name="TextBox 143">
              <a:extLst>
                <a:ext uri="{FF2B5EF4-FFF2-40B4-BE49-F238E27FC236}">
                  <a16:creationId xmlns:a16="http://schemas.microsoft.com/office/drawing/2014/main" id="{F10910E9-B970-C674-3CB6-60852B6180FA}"/>
                </a:ext>
              </a:extLst>
            </p:cNvPr>
            <p:cNvSpPr txBox="1"/>
            <p:nvPr/>
          </p:nvSpPr>
          <p:spPr bwMode="auto">
            <a:xfrm>
              <a:off x="7518875" y="1339005"/>
              <a:ext cx="395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145" name="TextBox 144">
              <a:extLst>
                <a:ext uri="{FF2B5EF4-FFF2-40B4-BE49-F238E27FC236}">
                  <a16:creationId xmlns:a16="http://schemas.microsoft.com/office/drawing/2014/main" id="{48CE98C1-3BEE-AC92-61D9-B5AC7BD8B9C1}"/>
                </a:ext>
              </a:extLst>
            </p:cNvPr>
            <p:cNvSpPr txBox="1"/>
            <p:nvPr/>
          </p:nvSpPr>
          <p:spPr bwMode="auto">
            <a:xfrm>
              <a:off x="7048133" y="1339005"/>
              <a:ext cx="3753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146" name="TextBox 145">
              <a:extLst>
                <a:ext uri="{FF2B5EF4-FFF2-40B4-BE49-F238E27FC236}">
                  <a16:creationId xmlns:a16="http://schemas.microsoft.com/office/drawing/2014/main" id="{212640FA-6FF6-EC70-8E86-C215B29268D7}"/>
                </a:ext>
              </a:extLst>
            </p:cNvPr>
            <p:cNvSpPr txBox="1"/>
            <p:nvPr/>
          </p:nvSpPr>
          <p:spPr bwMode="auto">
            <a:xfrm>
              <a:off x="6571102" y="3562744"/>
              <a:ext cx="843281" cy="26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Surgery</a:t>
              </a:r>
            </a:p>
          </p:txBody>
        </p:sp>
      </p:grpSp>
      <p:grpSp>
        <p:nvGrpSpPr>
          <p:cNvPr id="207" name="Group 206">
            <a:extLst>
              <a:ext uri="{FF2B5EF4-FFF2-40B4-BE49-F238E27FC236}">
                <a16:creationId xmlns:a16="http://schemas.microsoft.com/office/drawing/2014/main" id="{496951E0-F3AE-F3A4-A276-687C3BE60D97}"/>
              </a:ext>
            </a:extLst>
          </p:cNvPr>
          <p:cNvGrpSpPr/>
          <p:nvPr/>
        </p:nvGrpSpPr>
        <p:grpSpPr>
          <a:xfrm>
            <a:off x="5750236" y="3902526"/>
            <a:ext cx="5014076" cy="2562030"/>
            <a:chOff x="5975319" y="3902526"/>
            <a:chExt cx="5014076" cy="2562030"/>
          </a:xfrm>
        </p:grpSpPr>
        <p:cxnSp>
          <p:nvCxnSpPr>
            <p:cNvPr id="208" name="Straight Connector 207">
              <a:extLst>
                <a:ext uri="{FF2B5EF4-FFF2-40B4-BE49-F238E27FC236}">
                  <a16:creationId xmlns:a16="http://schemas.microsoft.com/office/drawing/2014/main" id="{981F9DD6-C18B-73F5-129E-14890AE9CAA1}"/>
                </a:ext>
              </a:extLst>
            </p:cNvPr>
            <p:cNvCxnSpPr>
              <a:cxnSpLocks/>
            </p:cNvCxnSpPr>
            <p:nvPr/>
          </p:nvCxnSpPr>
          <p:spPr bwMode="auto">
            <a:xfrm flipV="1">
              <a:off x="9067322" y="5450541"/>
              <a:ext cx="0" cy="160244"/>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1DCD93D3-8A0D-1F86-F4EB-817CAC30B639}"/>
                </a:ext>
              </a:extLst>
            </p:cNvPr>
            <p:cNvCxnSpPr>
              <a:cxnSpLocks/>
            </p:cNvCxnSpPr>
            <p:nvPr/>
          </p:nvCxnSpPr>
          <p:spPr bwMode="auto">
            <a:xfrm>
              <a:off x="9033806" y="5440580"/>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321566D-A115-8905-0EB3-3CF279AED5E9}"/>
                </a:ext>
              </a:extLst>
            </p:cNvPr>
            <p:cNvCxnSpPr>
              <a:cxnSpLocks/>
            </p:cNvCxnSpPr>
            <p:nvPr/>
          </p:nvCxnSpPr>
          <p:spPr bwMode="auto">
            <a:xfrm>
              <a:off x="9033806" y="5611503"/>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9B75A4C5-0B78-116D-7BA1-30EB6D17B541}"/>
                </a:ext>
              </a:extLst>
            </p:cNvPr>
            <p:cNvCxnSpPr>
              <a:cxnSpLocks/>
            </p:cNvCxnSpPr>
            <p:nvPr/>
          </p:nvCxnSpPr>
          <p:spPr bwMode="auto">
            <a:xfrm>
              <a:off x="6980790" y="5211858"/>
              <a:ext cx="67032" cy="0"/>
            </a:xfrm>
            <a:prstGeom prst="line">
              <a:avLst/>
            </a:prstGeom>
            <a:noFill/>
            <a:ln w="28575" cap="flat" cmpd="sng" algn="ctr">
              <a:solidFill>
                <a:schemeClr val="accent1"/>
              </a:solidFill>
              <a:prstDash val="solid"/>
              <a:round/>
              <a:headEnd type="none" w="med" len="med"/>
              <a:tailEnd type="none" w="med" len="med"/>
            </a:ln>
            <a:effectLst/>
          </p:spPr>
        </p:cxnSp>
        <p:sp>
          <p:nvSpPr>
            <p:cNvPr id="212" name="TextBox 211">
              <a:extLst>
                <a:ext uri="{FF2B5EF4-FFF2-40B4-BE49-F238E27FC236}">
                  <a16:creationId xmlns:a16="http://schemas.microsoft.com/office/drawing/2014/main" id="{28B946F4-F9B7-8363-0F89-282DA0A54D10}"/>
                </a:ext>
              </a:extLst>
            </p:cNvPr>
            <p:cNvSpPr txBox="1"/>
            <p:nvPr/>
          </p:nvSpPr>
          <p:spPr bwMode="auto">
            <a:xfrm>
              <a:off x="6324942" y="3971413"/>
              <a:ext cx="44549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400" b="1" dirty="0">
                  <a:solidFill>
                    <a:schemeClr val="bg1"/>
                  </a:solidFill>
                  <a:latin typeface="Calibri" panose="020F0502020204030204" pitchFamily="34" charset="0"/>
                </a:rPr>
                <a:t>Fatigue</a:t>
              </a:r>
            </a:p>
          </p:txBody>
        </p:sp>
        <p:sp>
          <p:nvSpPr>
            <p:cNvPr id="213" name="TextBox 212">
              <a:extLst>
                <a:ext uri="{FF2B5EF4-FFF2-40B4-BE49-F238E27FC236}">
                  <a16:creationId xmlns:a16="http://schemas.microsoft.com/office/drawing/2014/main" id="{2B5FF7D4-FFBF-73CC-02C0-B847D489E2D1}"/>
                </a:ext>
              </a:extLst>
            </p:cNvPr>
            <p:cNvSpPr txBox="1"/>
            <p:nvPr/>
          </p:nvSpPr>
          <p:spPr bwMode="auto">
            <a:xfrm>
              <a:off x="6681557" y="6101628"/>
              <a:ext cx="4083820"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Weeks</a:t>
              </a:r>
            </a:p>
          </p:txBody>
        </p:sp>
        <p:sp>
          <p:nvSpPr>
            <p:cNvPr id="214" name="TextBox 213">
              <a:extLst>
                <a:ext uri="{FF2B5EF4-FFF2-40B4-BE49-F238E27FC236}">
                  <a16:creationId xmlns:a16="http://schemas.microsoft.com/office/drawing/2014/main" id="{664C8926-0DA1-57D6-4382-70D2F6E486DE}"/>
                </a:ext>
              </a:extLst>
            </p:cNvPr>
            <p:cNvSpPr txBox="1"/>
            <p:nvPr/>
          </p:nvSpPr>
          <p:spPr bwMode="auto">
            <a:xfrm rot="16200000">
              <a:off x="5132200" y="4745645"/>
              <a:ext cx="1994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QLQ C30 Fatigue score</a:t>
              </a:r>
            </a:p>
          </p:txBody>
        </p:sp>
        <p:sp>
          <p:nvSpPr>
            <p:cNvPr id="215" name="Freeform: Shape 27">
              <a:extLst>
                <a:ext uri="{FF2B5EF4-FFF2-40B4-BE49-F238E27FC236}">
                  <a16:creationId xmlns:a16="http://schemas.microsoft.com/office/drawing/2014/main" id="{D7B72D9A-782E-49FE-B5F4-3C8FC2E43C08}"/>
                </a:ext>
              </a:extLst>
            </p:cNvPr>
            <p:cNvSpPr/>
            <p:nvPr/>
          </p:nvSpPr>
          <p:spPr bwMode="auto">
            <a:xfrm>
              <a:off x="6696393" y="4082008"/>
              <a:ext cx="4064639" cy="1826862"/>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216" name="Straight Connector 215">
              <a:extLst>
                <a:ext uri="{FF2B5EF4-FFF2-40B4-BE49-F238E27FC236}">
                  <a16:creationId xmlns:a16="http://schemas.microsoft.com/office/drawing/2014/main" id="{1AE8432F-526B-8C62-FF8E-49D6040A1230}"/>
                </a:ext>
              </a:extLst>
            </p:cNvPr>
            <p:cNvCxnSpPr>
              <a:cxnSpLocks/>
            </p:cNvCxnSpPr>
            <p:nvPr/>
          </p:nvCxnSpPr>
          <p:spPr bwMode="auto">
            <a:xfrm>
              <a:off x="6613661" y="5908870"/>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677EDB4D-AB9E-2540-9004-1FA00CA6357D}"/>
                </a:ext>
              </a:extLst>
            </p:cNvPr>
            <p:cNvCxnSpPr>
              <a:cxnSpLocks/>
            </p:cNvCxnSpPr>
            <p:nvPr/>
          </p:nvCxnSpPr>
          <p:spPr bwMode="auto">
            <a:xfrm>
              <a:off x="6613661" y="5545863"/>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68DB7249-1D3E-7A17-F23F-78EBFC0C9352}"/>
                </a:ext>
              </a:extLst>
            </p:cNvPr>
            <p:cNvCxnSpPr>
              <a:cxnSpLocks/>
            </p:cNvCxnSpPr>
            <p:nvPr/>
          </p:nvCxnSpPr>
          <p:spPr bwMode="auto">
            <a:xfrm>
              <a:off x="6613661" y="5182854"/>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DFBDDDB-21C7-4A24-BAA4-881276A6F8AD}"/>
                </a:ext>
              </a:extLst>
            </p:cNvPr>
            <p:cNvCxnSpPr>
              <a:cxnSpLocks/>
            </p:cNvCxnSpPr>
            <p:nvPr/>
          </p:nvCxnSpPr>
          <p:spPr bwMode="auto">
            <a:xfrm>
              <a:off x="6613661" y="4819845"/>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B77F358-80AC-1A07-0D84-9BE58A99904E}"/>
                </a:ext>
              </a:extLst>
            </p:cNvPr>
            <p:cNvCxnSpPr>
              <a:cxnSpLocks/>
            </p:cNvCxnSpPr>
            <p:nvPr/>
          </p:nvCxnSpPr>
          <p:spPr bwMode="auto">
            <a:xfrm>
              <a:off x="6613661" y="4456837"/>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5CEA1EC-867B-C776-CC3D-65765494BEBC}"/>
                </a:ext>
              </a:extLst>
            </p:cNvPr>
            <p:cNvCxnSpPr>
              <a:cxnSpLocks/>
            </p:cNvCxnSpPr>
            <p:nvPr/>
          </p:nvCxnSpPr>
          <p:spPr bwMode="auto">
            <a:xfrm>
              <a:off x="6613661" y="4093828"/>
              <a:ext cx="70914" cy="0"/>
            </a:xfrm>
            <a:prstGeom prst="line">
              <a:avLst/>
            </a:prstGeom>
            <a:noFill/>
            <a:ln w="28575" cap="flat" cmpd="sng" algn="ctr">
              <a:solidFill>
                <a:schemeClr val="bg1"/>
              </a:solidFill>
              <a:prstDash val="solid"/>
              <a:round/>
              <a:headEnd type="none" w="med" len="med"/>
              <a:tailEnd type="none" w="med" len="med"/>
            </a:ln>
            <a:effectLst/>
          </p:spPr>
        </p:cxnSp>
        <p:sp>
          <p:nvSpPr>
            <p:cNvPr id="222" name="TextBox 221">
              <a:extLst>
                <a:ext uri="{FF2B5EF4-FFF2-40B4-BE49-F238E27FC236}">
                  <a16:creationId xmlns:a16="http://schemas.microsoft.com/office/drawing/2014/main" id="{57B3F88F-83BA-A9F2-11E7-C12A271DE12B}"/>
                </a:ext>
              </a:extLst>
            </p:cNvPr>
            <p:cNvSpPr txBox="1"/>
            <p:nvPr/>
          </p:nvSpPr>
          <p:spPr bwMode="auto">
            <a:xfrm>
              <a:off x="6407674" y="5743406"/>
              <a:ext cx="27183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23" name="TextBox 222">
              <a:extLst>
                <a:ext uri="{FF2B5EF4-FFF2-40B4-BE49-F238E27FC236}">
                  <a16:creationId xmlns:a16="http://schemas.microsoft.com/office/drawing/2014/main" id="{839863D3-EFC4-C40D-CFA4-62638051C041}"/>
                </a:ext>
              </a:extLst>
            </p:cNvPr>
            <p:cNvSpPr txBox="1"/>
            <p:nvPr/>
          </p:nvSpPr>
          <p:spPr bwMode="auto">
            <a:xfrm>
              <a:off x="6323255" y="5378710"/>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24" name="TextBox 223">
              <a:extLst>
                <a:ext uri="{FF2B5EF4-FFF2-40B4-BE49-F238E27FC236}">
                  <a16:creationId xmlns:a16="http://schemas.microsoft.com/office/drawing/2014/main" id="{BC7B31EA-51EC-60BA-CEF9-1BD3C2512C8A}"/>
                </a:ext>
              </a:extLst>
            </p:cNvPr>
            <p:cNvSpPr txBox="1"/>
            <p:nvPr/>
          </p:nvSpPr>
          <p:spPr bwMode="auto">
            <a:xfrm>
              <a:off x="6323255" y="5017389"/>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25" name="TextBox 224">
              <a:extLst>
                <a:ext uri="{FF2B5EF4-FFF2-40B4-BE49-F238E27FC236}">
                  <a16:creationId xmlns:a16="http://schemas.microsoft.com/office/drawing/2014/main" id="{83340F6F-7903-7CBC-31C7-BEE0ABCDCDCB}"/>
                </a:ext>
              </a:extLst>
            </p:cNvPr>
            <p:cNvSpPr txBox="1"/>
            <p:nvPr/>
          </p:nvSpPr>
          <p:spPr bwMode="auto">
            <a:xfrm>
              <a:off x="6323255" y="4651004"/>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26" name="TextBox 225">
              <a:extLst>
                <a:ext uri="{FF2B5EF4-FFF2-40B4-BE49-F238E27FC236}">
                  <a16:creationId xmlns:a16="http://schemas.microsoft.com/office/drawing/2014/main" id="{8AD96BBE-1460-0FD6-2CFD-F8A3B2C1C4A7}"/>
                </a:ext>
              </a:extLst>
            </p:cNvPr>
            <p:cNvSpPr txBox="1"/>
            <p:nvPr/>
          </p:nvSpPr>
          <p:spPr bwMode="auto">
            <a:xfrm>
              <a:off x="6323255" y="4289683"/>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27" name="TextBox 226">
              <a:extLst>
                <a:ext uri="{FF2B5EF4-FFF2-40B4-BE49-F238E27FC236}">
                  <a16:creationId xmlns:a16="http://schemas.microsoft.com/office/drawing/2014/main" id="{F3892E23-C957-DF4D-C323-EF08F8B486EB}"/>
                </a:ext>
              </a:extLst>
            </p:cNvPr>
            <p:cNvSpPr txBox="1"/>
            <p:nvPr/>
          </p:nvSpPr>
          <p:spPr bwMode="auto">
            <a:xfrm>
              <a:off x="6232079" y="3933427"/>
              <a:ext cx="489641"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228" name="Group 227">
              <a:extLst>
                <a:ext uri="{FF2B5EF4-FFF2-40B4-BE49-F238E27FC236}">
                  <a16:creationId xmlns:a16="http://schemas.microsoft.com/office/drawing/2014/main" id="{0E94C534-C644-BE44-5896-7BE5EB099BD8}"/>
                </a:ext>
              </a:extLst>
            </p:cNvPr>
            <p:cNvGrpSpPr/>
            <p:nvPr/>
          </p:nvGrpSpPr>
          <p:grpSpPr>
            <a:xfrm>
              <a:off x="6871133" y="5897984"/>
              <a:ext cx="4118262" cy="290402"/>
              <a:chOff x="1493270" y="3601326"/>
              <a:chExt cx="4364663" cy="307777"/>
            </a:xfrm>
          </p:grpSpPr>
          <p:grpSp>
            <p:nvGrpSpPr>
              <p:cNvPr id="279" name="Group 278">
                <a:extLst>
                  <a:ext uri="{FF2B5EF4-FFF2-40B4-BE49-F238E27FC236}">
                    <a16:creationId xmlns:a16="http://schemas.microsoft.com/office/drawing/2014/main" id="{EA4C4A7B-C3D3-4F24-543F-0EFDAAAA0EB3}"/>
                  </a:ext>
                </a:extLst>
              </p:cNvPr>
              <p:cNvGrpSpPr/>
              <p:nvPr/>
            </p:nvGrpSpPr>
            <p:grpSpPr>
              <a:xfrm>
                <a:off x="1493270" y="3601326"/>
                <a:ext cx="288099" cy="307777"/>
                <a:chOff x="1590806" y="3619614"/>
                <a:chExt cx="288099" cy="307777"/>
              </a:xfrm>
            </p:grpSpPr>
            <p:cxnSp>
              <p:nvCxnSpPr>
                <p:cNvPr id="298" name="Straight Connector 297">
                  <a:extLst>
                    <a:ext uri="{FF2B5EF4-FFF2-40B4-BE49-F238E27FC236}">
                      <a16:creationId xmlns:a16="http://schemas.microsoft.com/office/drawing/2014/main" id="{B5D0679F-9BF4-296D-114F-009A5455201F}"/>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299" name="TextBox 298">
                  <a:extLst>
                    <a:ext uri="{FF2B5EF4-FFF2-40B4-BE49-F238E27FC236}">
                      <a16:creationId xmlns:a16="http://schemas.microsoft.com/office/drawing/2014/main" id="{F0FBE2A8-A855-84BC-CE47-909390B3EBAA}"/>
                    </a:ext>
                  </a:extLst>
                </p:cNvPr>
                <p:cNvSpPr txBox="1"/>
                <p:nvPr/>
              </p:nvSpPr>
              <p:spPr bwMode="auto">
                <a:xfrm>
                  <a:off x="1590806" y="3619614"/>
                  <a:ext cx="2880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grpSp>
          <p:grpSp>
            <p:nvGrpSpPr>
              <p:cNvPr id="280" name="Group 279">
                <a:extLst>
                  <a:ext uri="{FF2B5EF4-FFF2-40B4-BE49-F238E27FC236}">
                    <a16:creationId xmlns:a16="http://schemas.microsoft.com/office/drawing/2014/main" id="{F8DF575D-B1C1-77EA-2EB5-D23DCDCD4C30}"/>
                  </a:ext>
                </a:extLst>
              </p:cNvPr>
              <p:cNvGrpSpPr/>
              <p:nvPr/>
            </p:nvGrpSpPr>
            <p:grpSpPr>
              <a:xfrm>
                <a:off x="5327904" y="3601326"/>
                <a:ext cx="530029" cy="307777"/>
                <a:chOff x="5303520" y="3619614"/>
                <a:chExt cx="530029" cy="307777"/>
              </a:xfrm>
            </p:grpSpPr>
            <p:cxnSp>
              <p:nvCxnSpPr>
                <p:cNvPr id="296" name="Straight Connector 295">
                  <a:extLst>
                    <a:ext uri="{FF2B5EF4-FFF2-40B4-BE49-F238E27FC236}">
                      <a16:creationId xmlns:a16="http://schemas.microsoft.com/office/drawing/2014/main" id="{FE2A1A54-9057-DED8-7A71-7227CC084C59}"/>
                    </a:ext>
                  </a:extLst>
                </p:cNvPr>
                <p:cNvCxnSpPr/>
                <p:nvPr/>
              </p:nvCxnSpPr>
              <p:spPr bwMode="auto">
                <a:xfrm>
                  <a:off x="5568534"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297" name="TextBox 296">
                  <a:extLst>
                    <a:ext uri="{FF2B5EF4-FFF2-40B4-BE49-F238E27FC236}">
                      <a16:creationId xmlns:a16="http://schemas.microsoft.com/office/drawing/2014/main" id="{38A0D46D-BC0D-FD08-6AE3-7A302C7D596D}"/>
                    </a:ext>
                  </a:extLst>
                </p:cNvPr>
                <p:cNvSpPr txBox="1"/>
                <p:nvPr/>
              </p:nvSpPr>
              <p:spPr bwMode="auto">
                <a:xfrm>
                  <a:off x="5303520" y="3619614"/>
                  <a:ext cx="530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104</a:t>
                  </a:r>
                </a:p>
              </p:txBody>
            </p:sp>
          </p:grpSp>
          <p:grpSp>
            <p:nvGrpSpPr>
              <p:cNvPr id="281" name="Group 280">
                <a:extLst>
                  <a:ext uri="{FF2B5EF4-FFF2-40B4-BE49-F238E27FC236}">
                    <a16:creationId xmlns:a16="http://schemas.microsoft.com/office/drawing/2014/main" id="{1D290FE2-EDB3-77BA-679E-FE4097F519FF}"/>
                  </a:ext>
                </a:extLst>
              </p:cNvPr>
              <p:cNvGrpSpPr/>
              <p:nvPr/>
            </p:nvGrpSpPr>
            <p:grpSpPr>
              <a:xfrm>
                <a:off x="1669022" y="3601326"/>
                <a:ext cx="414778" cy="307777"/>
                <a:chOff x="1731014" y="3601326"/>
                <a:chExt cx="414778" cy="307777"/>
              </a:xfrm>
            </p:grpSpPr>
            <p:cxnSp>
              <p:nvCxnSpPr>
                <p:cNvPr id="294" name="Straight Connector 293">
                  <a:extLst>
                    <a:ext uri="{FF2B5EF4-FFF2-40B4-BE49-F238E27FC236}">
                      <a16:creationId xmlns:a16="http://schemas.microsoft.com/office/drawing/2014/main" id="{CD6E93D9-AC1A-1AE2-28F5-6E0AA41830C1}"/>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295" name="TextBox 294">
                  <a:extLst>
                    <a:ext uri="{FF2B5EF4-FFF2-40B4-BE49-F238E27FC236}">
                      <a16:creationId xmlns:a16="http://schemas.microsoft.com/office/drawing/2014/main" id="{0F326ED3-4731-1589-FD02-33AD90B514F6}"/>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endParaRPr lang="en-US" sz="1400" b="0" dirty="0">
                    <a:solidFill>
                      <a:schemeClr val="bg1"/>
                    </a:solidFill>
                    <a:latin typeface="Calibri" panose="020F0502020204030204" pitchFamily="34" charset="0"/>
                  </a:endParaRPr>
                </a:p>
              </p:txBody>
            </p:sp>
          </p:grpSp>
          <p:grpSp>
            <p:nvGrpSpPr>
              <p:cNvPr id="282" name="Group 281">
                <a:extLst>
                  <a:ext uri="{FF2B5EF4-FFF2-40B4-BE49-F238E27FC236}">
                    <a16:creationId xmlns:a16="http://schemas.microsoft.com/office/drawing/2014/main" id="{F9AC9DE0-31C4-C1A5-3E0C-204545719EDB}"/>
                  </a:ext>
                </a:extLst>
              </p:cNvPr>
              <p:cNvGrpSpPr/>
              <p:nvPr/>
            </p:nvGrpSpPr>
            <p:grpSpPr>
              <a:xfrm>
                <a:off x="2146886" y="3601326"/>
                <a:ext cx="414778" cy="307777"/>
                <a:chOff x="1731014" y="3601326"/>
                <a:chExt cx="414778" cy="307777"/>
              </a:xfrm>
            </p:grpSpPr>
            <p:cxnSp>
              <p:nvCxnSpPr>
                <p:cNvPr id="292" name="Straight Connector 291">
                  <a:extLst>
                    <a:ext uri="{FF2B5EF4-FFF2-40B4-BE49-F238E27FC236}">
                      <a16:creationId xmlns:a16="http://schemas.microsoft.com/office/drawing/2014/main" id="{DE0A628B-1183-AA81-7596-F6F416706F0C}"/>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293" name="TextBox 292">
                  <a:extLst>
                    <a:ext uri="{FF2B5EF4-FFF2-40B4-BE49-F238E27FC236}">
                      <a16:creationId xmlns:a16="http://schemas.microsoft.com/office/drawing/2014/main" id="{4D51D827-539C-7579-0948-2623610035B6}"/>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endParaRPr lang="en-US" sz="1400" b="0" dirty="0">
                    <a:solidFill>
                      <a:schemeClr val="bg1"/>
                    </a:solidFill>
                    <a:latin typeface="Calibri" panose="020F0502020204030204" pitchFamily="34" charset="0"/>
                  </a:endParaRPr>
                </a:p>
              </p:txBody>
            </p:sp>
          </p:grpSp>
          <p:grpSp>
            <p:nvGrpSpPr>
              <p:cNvPr id="283" name="Group 282">
                <a:extLst>
                  <a:ext uri="{FF2B5EF4-FFF2-40B4-BE49-F238E27FC236}">
                    <a16:creationId xmlns:a16="http://schemas.microsoft.com/office/drawing/2014/main" id="{F07E7484-E2DD-1790-0AD1-1AF12D45CF78}"/>
                  </a:ext>
                </a:extLst>
              </p:cNvPr>
              <p:cNvGrpSpPr/>
              <p:nvPr/>
            </p:nvGrpSpPr>
            <p:grpSpPr>
              <a:xfrm>
                <a:off x="2632500" y="3601326"/>
                <a:ext cx="414778" cy="307777"/>
                <a:chOff x="1731014" y="3601326"/>
                <a:chExt cx="414778" cy="307777"/>
              </a:xfrm>
            </p:grpSpPr>
            <p:cxnSp>
              <p:nvCxnSpPr>
                <p:cNvPr id="290" name="Straight Connector 289">
                  <a:extLst>
                    <a:ext uri="{FF2B5EF4-FFF2-40B4-BE49-F238E27FC236}">
                      <a16:creationId xmlns:a16="http://schemas.microsoft.com/office/drawing/2014/main" id="{3B194FEC-3952-EB32-445F-FADD2A1CDEDC}"/>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291" name="TextBox 290">
                  <a:extLst>
                    <a:ext uri="{FF2B5EF4-FFF2-40B4-BE49-F238E27FC236}">
                      <a16:creationId xmlns:a16="http://schemas.microsoft.com/office/drawing/2014/main" id="{59F31338-2DD0-6DED-82F5-5D01D074E083}"/>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endParaRPr lang="en-US" sz="1400" b="0" dirty="0">
                    <a:solidFill>
                      <a:schemeClr val="bg1"/>
                    </a:solidFill>
                    <a:latin typeface="Calibri" panose="020F0502020204030204" pitchFamily="34" charset="0"/>
                  </a:endParaRPr>
                </a:p>
              </p:txBody>
            </p:sp>
          </p:grpSp>
          <p:grpSp>
            <p:nvGrpSpPr>
              <p:cNvPr id="284" name="Group 283">
                <a:extLst>
                  <a:ext uri="{FF2B5EF4-FFF2-40B4-BE49-F238E27FC236}">
                    <a16:creationId xmlns:a16="http://schemas.microsoft.com/office/drawing/2014/main" id="{E2E6806A-4D82-8CDB-897B-8C09D366C5F5}"/>
                  </a:ext>
                </a:extLst>
              </p:cNvPr>
              <p:cNvGrpSpPr/>
              <p:nvPr/>
            </p:nvGrpSpPr>
            <p:grpSpPr>
              <a:xfrm>
                <a:off x="3110365" y="3601326"/>
                <a:ext cx="414778" cy="307777"/>
                <a:chOff x="1731014" y="3601326"/>
                <a:chExt cx="414778" cy="307777"/>
              </a:xfrm>
            </p:grpSpPr>
            <p:cxnSp>
              <p:nvCxnSpPr>
                <p:cNvPr id="288" name="Straight Connector 287">
                  <a:extLst>
                    <a:ext uri="{FF2B5EF4-FFF2-40B4-BE49-F238E27FC236}">
                      <a16:creationId xmlns:a16="http://schemas.microsoft.com/office/drawing/2014/main" id="{8B5D0A92-50B5-E7DD-C83F-A9F834C407AC}"/>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289" name="TextBox 288">
                  <a:extLst>
                    <a:ext uri="{FF2B5EF4-FFF2-40B4-BE49-F238E27FC236}">
                      <a16:creationId xmlns:a16="http://schemas.microsoft.com/office/drawing/2014/main" id="{6117BBF4-16A0-D601-68A9-5E765F610D90}"/>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a:t>
                  </a:r>
                  <a:endParaRPr lang="en-US" sz="1400" b="0" dirty="0">
                    <a:solidFill>
                      <a:schemeClr val="bg1"/>
                    </a:solidFill>
                    <a:latin typeface="Calibri" panose="020F0502020204030204" pitchFamily="34" charset="0"/>
                  </a:endParaRPr>
                </a:p>
              </p:txBody>
            </p:sp>
          </p:grpSp>
          <p:grpSp>
            <p:nvGrpSpPr>
              <p:cNvPr id="285" name="Group 284">
                <a:extLst>
                  <a:ext uri="{FF2B5EF4-FFF2-40B4-BE49-F238E27FC236}">
                    <a16:creationId xmlns:a16="http://schemas.microsoft.com/office/drawing/2014/main" id="{FC511E0B-9750-F3D4-B64A-8A04106C8DB8}"/>
                  </a:ext>
                </a:extLst>
              </p:cNvPr>
              <p:cNvGrpSpPr/>
              <p:nvPr/>
            </p:nvGrpSpPr>
            <p:grpSpPr>
              <a:xfrm>
                <a:off x="3595979" y="3601326"/>
                <a:ext cx="414778" cy="307777"/>
                <a:chOff x="1731014" y="3601326"/>
                <a:chExt cx="414778" cy="307777"/>
              </a:xfrm>
            </p:grpSpPr>
            <p:cxnSp>
              <p:nvCxnSpPr>
                <p:cNvPr id="286" name="Straight Connector 285">
                  <a:extLst>
                    <a:ext uri="{FF2B5EF4-FFF2-40B4-BE49-F238E27FC236}">
                      <a16:creationId xmlns:a16="http://schemas.microsoft.com/office/drawing/2014/main" id="{D1C43B31-7E43-B5C1-608E-493DF35C5872}"/>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287" name="TextBox 286">
                  <a:extLst>
                    <a:ext uri="{FF2B5EF4-FFF2-40B4-BE49-F238E27FC236}">
                      <a16:creationId xmlns:a16="http://schemas.microsoft.com/office/drawing/2014/main" id="{BFFDE7FA-30A1-8991-10F5-A4716601AAA0}"/>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grpSp>
        <p:sp>
          <p:nvSpPr>
            <p:cNvPr id="229" name="TextBox 228">
              <a:extLst>
                <a:ext uri="{FF2B5EF4-FFF2-40B4-BE49-F238E27FC236}">
                  <a16:creationId xmlns:a16="http://schemas.microsoft.com/office/drawing/2014/main" id="{E5DF091A-6B58-4BD9-5793-73338F38C982}"/>
                </a:ext>
              </a:extLst>
            </p:cNvPr>
            <p:cNvSpPr txBox="1"/>
            <p:nvPr/>
          </p:nvSpPr>
          <p:spPr bwMode="auto">
            <a:xfrm>
              <a:off x="6571102" y="6203195"/>
              <a:ext cx="843281" cy="26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Surgery</a:t>
              </a:r>
            </a:p>
          </p:txBody>
        </p:sp>
        <p:cxnSp>
          <p:nvCxnSpPr>
            <p:cNvPr id="230" name="Straight Arrow Connector 229">
              <a:extLst>
                <a:ext uri="{FF2B5EF4-FFF2-40B4-BE49-F238E27FC236}">
                  <a16:creationId xmlns:a16="http://schemas.microsoft.com/office/drawing/2014/main" id="{4DE3CF1C-62E5-81F1-90B2-250315CFE1BC}"/>
                </a:ext>
              </a:extLst>
            </p:cNvPr>
            <p:cNvCxnSpPr>
              <a:cxnSpLocks/>
            </p:cNvCxnSpPr>
            <p:nvPr/>
          </p:nvCxnSpPr>
          <p:spPr bwMode="auto">
            <a:xfrm flipV="1">
              <a:off x="7004929" y="6163056"/>
              <a:ext cx="0" cy="137160"/>
            </a:xfrm>
            <a:prstGeom prst="straightConnector1">
              <a:avLst/>
            </a:prstGeom>
            <a:noFill/>
            <a:ln w="28575" cap="flat" cmpd="sng" algn="ctr">
              <a:solidFill>
                <a:schemeClr val="bg1"/>
              </a:solidFill>
              <a:prstDash val="solid"/>
              <a:round/>
              <a:headEnd type="none" w="med" len="med"/>
              <a:tailEnd type="triangle"/>
            </a:ln>
            <a:effectLst/>
          </p:spPr>
        </p:cxnSp>
        <p:sp>
          <p:nvSpPr>
            <p:cNvPr id="231" name="Freeform 230">
              <a:extLst>
                <a:ext uri="{FF2B5EF4-FFF2-40B4-BE49-F238E27FC236}">
                  <a16:creationId xmlns:a16="http://schemas.microsoft.com/office/drawing/2014/main" id="{1BBB3B0F-C886-FA41-AA38-4DDC703A51DD}"/>
                </a:ext>
              </a:extLst>
            </p:cNvPr>
            <p:cNvSpPr/>
            <p:nvPr/>
          </p:nvSpPr>
          <p:spPr bwMode="auto">
            <a:xfrm>
              <a:off x="6788046" y="5130800"/>
              <a:ext cx="3937000" cy="336550"/>
            </a:xfrm>
            <a:custGeom>
              <a:avLst/>
              <a:gdLst>
                <a:gd name="connsiteX0" fmla="*/ 0 w 3937000"/>
                <a:gd name="connsiteY0" fmla="*/ 336550 h 336550"/>
                <a:gd name="connsiteX1" fmla="*/ 234950 w 3937000"/>
                <a:gd name="connsiteY1" fmla="*/ 114300 h 336550"/>
                <a:gd name="connsiteX2" fmla="*/ 469900 w 3937000"/>
                <a:gd name="connsiteY2" fmla="*/ 0 h 336550"/>
                <a:gd name="connsiteX3" fmla="*/ 914400 w 3937000"/>
                <a:gd name="connsiteY3" fmla="*/ 139700 h 336550"/>
                <a:gd name="connsiteX4" fmla="*/ 2266950 w 3937000"/>
                <a:gd name="connsiteY4" fmla="*/ 304800 h 336550"/>
                <a:gd name="connsiteX5" fmla="*/ 3937000 w 3937000"/>
                <a:gd name="connsiteY5" fmla="*/ 33655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37000" h="336550">
                  <a:moveTo>
                    <a:pt x="0" y="336550"/>
                  </a:moveTo>
                  <a:lnTo>
                    <a:pt x="234950" y="114300"/>
                  </a:lnTo>
                  <a:lnTo>
                    <a:pt x="469900" y="0"/>
                  </a:lnTo>
                  <a:lnTo>
                    <a:pt x="914400" y="139700"/>
                  </a:lnTo>
                  <a:lnTo>
                    <a:pt x="2266950" y="304800"/>
                  </a:lnTo>
                  <a:lnTo>
                    <a:pt x="3937000" y="336550"/>
                  </a:lnTo>
                </a:path>
              </a:pathLst>
            </a:custGeom>
            <a:noFill/>
            <a:ln w="28575">
              <a:solidFill>
                <a:schemeClr val="accent3"/>
              </a:solidFill>
              <a:miter lim="800000"/>
              <a:headEnd/>
              <a:tailEnd/>
            </a:ln>
          </p:spPr>
          <p:txBody>
            <a:bodyPr rtlCol="0" anchor="ctr"/>
            <a:lstStyle/>
            <a:p>
              <a:pPr algn="ctr"/>
              <a:endParaRPr lang="en-US"/>
            </a:p>
          </p:txBody>
        </p:sp>
        <p:sp>
          <p:nvSpPr>
            <p:cNvPr id="232" name="Freeform 231">
              <a:extLst>
                <a:ext uri="{FF2B5EF4-FFF2-40B4-BE49-F238E27FC236}">
                  <a16:creationId xmlns:a16="http://schemas.microsoft.com/office/drawing/2014/main" id="{8FD0D16A-B61B-3BE7-810D-7A3DC84F0165}"/>
                </a:ext>
              </a:extLst>
            </p:cNvPr>
            <p:cNvSpPr/>
            <p:nvPr/>
          </p:nvSpPr>
          <p:spPr bwMode="auto">
            <a:xfrm>
              <a:off x="6794396" y="5308600"/>
              <a:ext cx="3930650" cy="355600"/>
            </a:xfrm>
            <a:custGeom>
              <a:avLst/>
              <a:gdLst>
                <a:gd name="connsiteX0" fmla="*/ 0 w 3930650"/>
                <a:gd name="connsiteY0" fmla="*/ 273050 h 355600"/>
                <a:gd name="connsiteX1" fmla="*/ 222250 w 3930650"/>
                <a:gd name="connsiteY1" fmla="*/ 0 h 355600"/>
                <a:gd name="connsiteX2" fmla="*/ 444500 w 3930650"/>
                <a:gd name="connsiteY2" fmla="*/ 133350 h 355600"/>
                <a:gd name="connsiteX3" fmla="*/ 908050 w 3930650"/>
                <a:gd name="connsiteY3" fmla="*/ 165100 h 355600"/>
                <a:gd name="connsiteX4" fmla="*/ 1352550 w 3930650"/>
                <a:gd name="connsiteY4" fmla="*/ 273050 h 355600"/>
                <a:gd name="connsiteX5" fmla="*/ 2266950 w 3930650"/>
                <a:gd name="connsiteY5" fmla="*/ 222250 h 355600"/>
                <a:gd name="connsiteX6" fmla="*/ 3930650 w 3930650"/>
                <a:gd name="connsiteY6" fmla="*/ 35560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0650" h="355600">
                  <a:moveTo>
                    <a:pt x="0" y="273050"/>
                  </a:moveTo>
                  <a:lnTo>
                    <a:pt x="222250" y="0"/>
                  </a:lnTo>
                  <a:lnTo>
                    <a:pt x="444500" y="133350"/>
                  </a:lnTo>
                  <a:lnTo>
                    <a:pt x="908050" y="165100"/>
                  </a:lnTo>
                  <a:lnTo>
                    <a:pt x="1352550" y="273050"/>
                  </a:lnTo>
                  <a:lnTo>
                    <a:pt x="2266950" y="222250"/>
                  </a:lnTo>
                  <a:lnTo>
                    <a:pt x="3930650" y="355600"/>
                  </a:lnTo>
                </a:path>
              </a:pathLst>
            </a:custGeom>
            <a:noFill/>
            <a:ln w="28575">
              <a:solidFill>
                <a:schemeClr val="accent1"/>
              </a:solidFill>
              <a:miter lim="800000"/>
              <a:headEnd/>
              <a:tailEnd/>
            </a:ln>
          </p:spPr>
          <p:txBody>
            <a:bodyPr rtlCol="0" anchor="ctr"/>
            <a:lstStyle/>
            <a:p>
              <a:pPr algn="ctr"/>
              <a:endParaRPr lang="en-US"/>
            </a:p>
          </p:txBody>
        </p:sp>
        <p:cxnSp>
          <p:nvCxnSpPr>
            <p:cNvPr id="233" name="Straight Connector 232">
              <a:extLst>
                <a:ext uri="{FF2B5EF4-FFF2-40B4-BE49-F238E27FC236}">
                  <a16:creationId xmlns:a16="http://schemas.microsoft.com/office/drawing/2014/main" id="{51FEE5BD-1704-C777-B2D6-CB6549A72346}"/>
                </a:ext>
              </a:extLst>
            </p:cNvPr>
            <p:cNvCxnSpPr>
              <a:cxnSpLocks/>
            </p:cNvCxnSpPr>
            <p:nvPr/>
          </p:nvCxnSpPr>
          <p:spPr bwMode="auto">
            <a:xfrm flipV="1">
              <a:off x="7249192" y="4943760"/>
              <a:ext cx="0" cy="384655"/>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4B0A8CE4-C33F-15DE-A2A3-857A644F1E0A}"/>
                </a:ext>
              </a:extLst>
            </p:cNvPr>
            <p:cNvCxnSpPr>
              <a:cxnSpLocks/>
            </p:cNvCxnSpPr>
            <p:nvPr/>
          </p:nvCxnSpPr>
          <p:spPr bwMode="auto">
            <a:xfrm flipV="1">
              <a:off x="7698630" y="5354424"/>
              <a:ext cx="0" cy="225453"/>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92BCEE6E-AD22-52BA-CB0B-0DA089A04C3E}"/>
                </a:ext>
              </a:extLst>
            </p:cNvPr>
            <p:cNvCxnSpPr>
              <a:cxnSpLocks/>
            </p:cNvCxnSpPr>
            <p:nvPr/>
          </p:nvCxnSpPr>
          <p:spPr bwMode="auto">
            <a:xfrm>
              <a:off x="7665114" y="5352553"/>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8C3B64D3-C486-6165-B323-953FF56841C3}"/>
                </a:ext>
              </a:extLst>
            </p:cNvPr>
            <p:cNvCxnSpPr>
              <a:cxnSpLocks/>
            </p:cNvCxnSpPr>
            <p:nvPr/>
          </p:nvCxnSpPr>
          <p:spPr bwMode="auto">
            <a:xfrm>
              <a:off x="7665114" y="5585339"/>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265815B0-6B73-5650-4983-9182CC5DE19F}"/>
                </a:ext>
              </a:extLst>
            </p:cNvPr>
            <p:cNvCxnSpPr>
              <a:cxnSpLocks/>
            </p:cNvCxnSpPr>
            <p:nvPr/>
          </p:nvCxnSpPr>
          <p:spPr bwMode="auto">
            <a:xfrm>
              <a:off x="7215676" y="4951366"/>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D2E7C6B6-414E-E5D0-3D5F-56FAC1E2539F}"/>
                </a:ext>
              </a:extLst>
            </p:cNvPr>
            <p:cNvCxnSpPr>
              <a:cxnSpLocks/>
            </p:cNvCxnSpPr>
            <p:nvPr/>
          </p:nvCxnSpPr>
          <p:spPr bwMode="auto">
            <a:xfrm>
              <a:off x="7215676" y="5330105"/>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8D5DA79E-5378-E854-7D21-8A3FBD81CF67}"/>
                </a:ext>
              </a:extLst>
            </p:cNvPr>
            <p:cNvCxnSpPr>
              <a:cxnSpLocks/>
            </p:cNvCxnSpPr>
            <p:nvPr/>
          </p:nvCxnSpPr>
          <p:spPr bwMode="auto">
            <a:xfrm flipV="1">
              <a:off x="7698413" y="5067436"/>
              <a:ext cx="0" cy="384655"/>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9AAD3751-5C02-31FE-D25E-A1B3FE81EBB1}"/>
                </a:ext>
              </a:extLst>
            </p:cNvPr>
            <p:cNvCxnSpPr>
              <a:cxnSpLocks/>
            </p:cNvCxnSpPr>
            <p:nvPr/>
          </p:nvCxnSpPr>
          <p:spPr bwMode="auto">
            <a:xfrm>
              <a:off x="7664897" y="5075042"/>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02F5212A-CE67-70E0-5687-F8F6BCAA8C08}"/>
                </a:ext>
              </a:extLst>
            </p:cNvPr>
            <p:cNvCxnSpPr>
              <a:cxnSpLocks/>
            </p:cNvCxnSpPr>
            <p:nvPr/>
          </p:nvCxnSpPr>
          <p:spPr bwMode="auto">
            <a:xfrm>
              <a:off x="7664897" y="545378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70C12A3-D7CE-9908-C2CC-865355EFD7AF}"/>
                </a:ext>
              </a:extLst>
            </p:cNvPr>
            <p:cNvCxnSpPr>
              <a:cxnSpLocks/>
            </p:cNvCxnSpPr>
            <p:nvPr/>
          </p:nvCxnSpPr>
          <p:spPr bwMode="auto">
            <a:xfrm flipV="1">
              <a:off x="8147634" y="5167175"/>
              <a:ext cx="0" cy="343162"/>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12F25649-5076-1D98-9DFB-248DBF81D95B}"/>
                </a:ext>
              </a:extLst>
            </p:cNvPr>
            <p:cNvCxnSpPr>
              <a:cxnSpLocks/>
            </p:cNvCxnSpPr>
            <p:nvPr/>
          </p:nvCxnSpPr>
          <p:spPr bwMode="auto">
            <a:xfrm>
              <a:off x="8114118" y="517478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68998C24-3438-A313-B6E8-73D544E6BBBC}"/>
                </a:ext>
              </a:extLst>
            </p:cNvPr>
            <p:cNvCxnSpPr>
              <a:cxnSpLocks/>
            </p:cNvCxnSpPr>
            <p:nvPr/>
          </p:nvCxnSpPr>
          <p:spPr bwMode="auto">
            <a:xfrm>
              <a:off x="8114118" y="5510433"/>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35875C8-B3E7-47E1-F70C-97DF68F9E5CF}"/>
                </a:ext>
              </a:extLst>
            </p:cNvPr>
            <p:cNvCxnSpPr>
              <a:cxnSpLocks/>
            </p:cNvCxnSpPr>
            <p:nvPr/>
          </p:nvCxnSpPr>
          <p:spPr bwMode="auto">
            <a:xfrm flipV="1">
              <a:off x="8606430" y="5257800"/>
              <a:ext cx="0" cy="285251"/>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AC198FD3-CA9E-FCE9-05F7-838BD23B9BF1}"/>
                </a:ext>
              </a:extLst>
            </p:cNvPr>
            <p:cNvCxnSpPr>
              <a:cxnSpLocks/>
            </p:cNvCxnSpPr>
            <p:nvPr/>
          </p:nvCxnSpPr>
          <p:spPr bwMode="auto">
            <a:xfrm>
              <a:off x="8572914" y="5247839"/>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26EECF1F-F607-B570-CB78-36C91724217A}"/>
                </a:ext>
              </a:extLst>
            </p:cNvPr>
            <p:cNvCxnSpPr>
              <a:cxnSpLocks/>
            </p:cNvCxnSpPr>
            <p:nvPr/>
          </p:nvCxnSpPr>
          <p:spPr bwMode="auto">
            <a:xfrm>
              <a:off x="8572914" y="5543147"/>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244A2C31-AC3B-EB5C-CC69-6E5E74070E06}"/>
                </a:ext>
              </a:extLst>
            </p:cNvPr>
            <p:cNvCxnSpPr>
              <a:cxnSpLocks/>
            </p:cNvCxnSpPr>
            <p:nvPr/>
          </p:nvCxnSpPr>
          <p:spPr bwMode="auto">
            <a:xfrm flipV="1">
              <a:off x="9066517" y="5259063"/>
              <a:ext cx="0" cy="317693"/>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02D8888-EC83-01D7-A280-14CD83926CF2}"/>
                </a:ext>
              </a:extLst>
            </p:cNvPr>
            <p:cNvCxnSpPr>
              <a:cxnSpLocks/>
            </p:cNvCxnSpPr>
            <p:nvPr/>
          </p:nvCxnSpPr>
          <p:spPr bwMode="auto">
            <a:xfrm>
              <a:off x="9033001" y="5266669"/>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648ACB0E-C386-A17A-2084-1CB2D7F7F87B}"/>
                </a:ext>
              </a:extLst>
            </p:cNvPr>
            <p:cNvCxnSpPr>
              <a:cxnSpLocks/>
            </p:cNvCxnSpPr>
            <p:nvPr/>
          </p:nvCxnSpPr>
          <p:spPr bwMode="auto">
            <a:xfrm>
              <a:off x="9033001" y="5576565"/>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23C1BC41-C482-3ED7-6E76-160CF16B41CF}"/>
                </a:ext>
              </a:extLst>
            </p:cNvPr>
            <p:cNvCxnSpPr>
              <a:cxnSpLocks/>
            </p:cNvCxnSpPr>
            <p:nvPr/>
          </p:nvCxnSpPr>
          <p:spPr bwMode="auto">
            <a:xfrm flipV="1">
              <a:off x="10728350" y="5307248"/>
              <a:ext cx="0" cy="343162"/>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013E2389-8DB3-6913-AB73-C5EDE9601917}"/>
                </a:ext>
              </a:extLst>
            </p:cNvPr>
            <p:cNvCxnSpPr>
              <a:cxnSpLocks/>
            </p:cNvCxnSpPr>
            <p:nvPr/>
          </p:nvCxnSpPr>
          <p:spPr bwMode="auto">
            <a:xfrm>
              <a:off x="10694834" y="5314854"/>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FE13DA0B-E34C-7E5C-52C2-3CDC34EFFD15}"/>
                </a:ext>
              </a:extLst>
            </p:cNvPr>
            <p:cNvCxnSpPr>
              <a:cxnSpLocks/>
            </p:cNvCxnSpPr>
            <p:nvPr/>
          </p:nvCxnSpPr>
          <p:spPr bwMode="auto">
            <a:xfrm>
              <a:off x="10694834" y="5650506"/>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69C07E38-4A6E-571F-57FB-421E8C453E9B}"/>
                </a:ext>
              </a:extLst>
            </p:cNvPr>
            <p:cNvCxnSpPr>
              <a:cxnSpLocks/>
            </p:cNvCxnSpPr>
            <p:nvPr/>
          </p:nvCxnSpPr>
          <p:spPr bwMode="auto">
            <a:xfrm flipV="1">
              <a:off x="7018351" y="5086075"/>
              <a:ext cx="0" cy="316281"/>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0693BFA-1AB7-14FB-C604-4756A59B41CF}"/>
                </a:ext>
              </a:extLst>
            </p:cNvPr>
            <p:cNvCxnSpPr>
              <a:cxnSpLocks/>
            </p:cNvCxnSpPr>
            <p:nvPr/>
          </p:nvCxnSpPr>
          <p:spPr bwMode="auto">
            <a:xfrm>
              <a:off x="6984835" y="509368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7C48383-D639-4F31-E55D-39163859C0CF}"/>
                </a:ext>
              </a:extLst>
            </p:cNvPr>
            <p:cNvCxnSpPr>
              <a:cxnSpLocks/>
            </p:cNvCxnSpPr>
            <p:nvPr/>
          </p:nvCxnSpPr>
          <p:spPr bwMode="auto">
            <a:xfrm>
              <a:off x="6984835" y="5405184"/>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911F2ADB-E342-1D8C-233D-48007EDDC345}"/>
                </a:ext>
              </a:extLst>
            </p:cNvPr>
            <p:cNvCxnSpPr>
              <a:cxnSpLocks/>
              <a:stCxn id="232" idx="0"/>
            </p:cNvCxnSpPr>
            <p:nvPr/>
          </p:nvCxnSpPr>
          <p:spPr bwMode="auto">
            <a:xfrm flipV="1">
              <a:off x="6794396" y="5359499"/>
              <a:ext cx="0" cy="222151"/>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C70BE9C-ADCC-BA5D-86F7-44F5EF666147}"/>
                </a:ext>
              </a:extLst>
            </p:cNvPr>
            <p:cNvCxnSpPr>
              <a:cxnSpLocks/>
            </p:cNvCxnSpPr>
            <p:nvPr/>
          </p:nvCxnSpPr>
          <p:spPr bwMode="auto">
            <a:xfrm>
              <a:off x="6760880" y="5367105"/>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2C81A195-8064-A093-7829-5813FD37877A}"/>
                </a:ext>
              </a:extLst>
            </p:cNvPr>
            <p:cNvCxnSpPr>
              <a:cxnSpLocks/>
            </p:cNvCxnSpPr>
            <p:nvPr/>
          </p:nvCxnSpPr>
          <p:spPr bwMode="auto">
            <a:xfrm>
              <a:off x="6760880" y="5574394"/>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73593691-2C1A-5F20-7A7B-D63F01409872}"/>
                </a:ext>
              </a:extLst>
            </p:cNvPr>
            <p:cNvCxnSpPr>
              <a:cxnSpLocks/>
            </p:cNvCxnSpPr>
            <p:nvPr/>
          </p:nvCxnSpPr>
          <p:spPr bwMode="auto">
            <a:xfrm flipV="1">
              <a:off x="8604189" y="5487521"/>
              <a:ext cx="0" cy="160244"/>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B4D02311-8DC1-9247-66D8-9A525B98CE81}"/>
                </a:ext>
              </a:extLst>
            </p:cNvPr>
            <p:cNvCxnSpPr>
              <a:cxnSpLocks/>
            </p:cNvCxnSpPr>
            <p:nvPr/>
          </p:nvCxnSpPr>
          <p:spPr bwMode="auto">
            <a:xfrm>
              <a:off x="8570673" y="5477560"/>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160C61FF-EFEC-3EE8-4B18-EC16E0D064A4}"/>
                </a:ext>
              </a:extLst>
            </p:cNvPr>
            <p:cNvCxnSpPr>
              <a:cxnSpLocks/>
            </p:cNvCxnSpPr>
            <p:nvPr/>
          </p:nvCxnSpPr>
          <p:spPr bwMode="auto">
            <a:xfrm>
              <a:off x="8570673" y="5648483"/>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A396C64-45D5-2CB0-F122-8770C5EB3F00}"/>
                </a:ext>
              </a:extLst>
            </p:cNvPr>
            <p:cNvCxnSpPr>
              <a:cxnSpLocks/>
            </p:cNvCxnSpPr>
            <p:nvPr/>
          </p:nvCxnSpPr>
          <p:spPr bwMode="auto">
            <a:xfrm flipV="1">
              <a:off x="8148110" y="5520018"/>
              <a:ext cx="0" cy="128868"/>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62F9B88-F329-E72F-2579-82B9B704DBA1}"/>
                </a:ext>
              </a:extLst>
            </p:cNvPr>
            <p:cNvCxnSpPr>
              <a:cxnSpLocks/>
            </p:cNvCxnSpPr>
            <p:nvPr/>
          </p:nvCxnSpPr>
          <p:spPr bwMode="auto">
            <a:xfrm>
              <a:off x="8114594" y="547868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9992276E-DC17-8FEE-D3AD-701E2DAEB4AC}"/>
                </a:ext>
              </a:extLst>
            </p:cNvPr>
            <p:cNvCxnSpPr>
              <a:cxnSpLocks/>
            </p:cNvCxnSpPr>
            <p:nvPr/>
          </p:nvCxnSpPr>
          <p:spPr bwMode="auto">
            <a:xfrm>
              <a:off x="8114594" y="5649604"/>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DF956AFD-6D25-BADC-E508-219807DD4759}"/>
                </a:ext>
              </a:extLst>
            </p:cNvPr>
            <p:cNvCxnSpPr>
              <a:cxnSpLocks/>
            </p:cNvCxnSpPr>
            <p:nvPr/>
          </p:nvCxnSpPr>
          <p:spPr bwMode="auto">
            <a:xfrm flipV="1">
              <a:off x="7248277" y="5358653"/>
              <a:ext cx="0" cy="180416"/>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38654B6-8D0C-B115-9512-CE677D2C4875}"/>
                </a:ext>
              </a:extLst>
            </p:cNvPr>
            <p:cNvCxnSpPr>
              <a:cxnSpLocks/>
            </p:cNvCxnSpPr>
            <p:nvPr/>
          </p:nvCxnSpPr>
          <p:spPr bwMode="auto">
            <a:xfrm>
              <a:off x="7214761" y="5358778"/>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0E28EA33-908D-B462-F15B-1E6E7611C768}"/>
                </a:ext>
              </a:extLst>
            </p:cNvPr>
            <p:cNvCxnSpPr>
              <a:cxnSpLocks/>
            </p:cNvCxnSpPr>
            <p:nvPr/>
          </p:nvCxnSpPr>
          <p:spPr bwMode="auto">
            <a:xfrm>
              <a:off x="7214761" y="5539787"/>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0E4DC08-61F1-FEBB-8386-329C42D3B248}"/>
                </a:ext>
              </a:extLst>
            </p:cNvPr>
            <p:cNvCxnSpPr>
              <a:cxnSpLocks/>
            </p:cNvCxnSpPr>
            <p:nvPr/>
          </p:nvCxnSpPr>
          <p:spPr bwMode="auto">
            <a:xfrm flipV="1">
              <a:off x="6797427" y="5513294"/>
              <a:ext cx="0" cy="144557"/>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F5137577-94BA-8D05-65B2-3E2C8ECF5C84}"/>
                </a:ext>
              </a:extLst>
            </p:cNvPr>
            <p:cNvCxnSpPr>
              <a:cxnSpLocks/>
            </p:cNvCxnSpPr>
            <p:nvPr/>
          </p:nvCxnSpPr>
          <p:spPr bwMode="auto">
            <a:xfrm>
              <a:off x="6763911" y="5511178"/>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E4F8988-10F1-8A1C-C1D5-F5CE66F2D379}"/>
                </a:ext>
              </a:extLst>
            </p:cNvPr>
            <p:cNvCxnSpPr>
              <a:cxnSpLocks/>
            </p:cNvCxnSpPr>
            <p:nvPr/>
          </p:nvCxnSpPr>
          <p:spPr bwMode="auto">
            <a:xfrm>
              <a:off x="6763911" y="5658569"/>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8B67CCF8-B7BD-5757-EBB6-40C70713BFC9}"/>
                </a:ext>
              </a:extLst>
            </p:cNvPr>
            <p:cNvCxnSpPr>
              <a:cxnSpLocks/>
            </p:cNvCxnSpPr>
            <p:nvPr/>
          </p:nvCxnSpPr>
          <p:spPr bwMode="auto">
            <a:xfrm flipV="1">
              <a:off x="10726583" y="5610785"/>
              <a:ext cx="0" cy="108698"/>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7F893E88-4603-48FA-A2C8-10B121F728EA}"/>
                </a:ext>
              </a:extLst>
            </p:cNvPr>
            <p:cNvCxnSpPr>
              <a:cxnSpLocks/>
            </p:cNvCxnSpPr>
            <p:nvPr/>
          </p:nvCxnSpPr>
          <p:spPr bwMode="auto">
            <a:xfrm>
              <a:off x="10693067" y="5603066"/>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7BF8667-8E12-742D-FECA-F2D61FE45D57}"/>
                </a:ext>
              </a:extLst>
            </p:cNvPr>
            <p:cNvCxnSpPr>
              <a:cxnSpLocks/>
            </p:cNvCxnSpPr>
            <p:nvPr/>
          </p:nvCxnSpPr>
          <p:spPr bwMode="auto">
            <a:xfrm>
              <a:off x="10693067" y="5720201"/>
              <a:ext cx="67032" cy="0"/>
            </a:xfrm>
            <a:prstGeom prst="line">
              <a:avLst/>
            </a:prstGeom>
            <a:noFill/>
            <a:ln w="28575" cap="flat" cmpd="sng" algn="ctr">
              <a:solidFill>
                <a:schemeClr val="accent1"/>
              </a:solidFill>
              <a:prstDash val="solid"/>
              <a:round/>
              <a:headEnd type="none" w="med" len="med"/>
              <a:tailEnd type="none" w="med" len="med"/>
            </a:ln>
            <a:effectLst/>
          </p:spPr>
        </p:cxnSp>
        <p:sp>
          <p:nvSpPr>
            <p:cNvPr id="275" name="TextBox 274">
              <a:extLst>
                <a:ext uri="{FF2B5EF4-FFF2-40B4-BE49-F238E27FC236}">
                  <a16:creationId xmlns:a16="http://schemas.microsoft.com/office/drawing/2014/main" id="{35EE7783-5E43-FCB1-00FC-C566ED2DD44A}"/>
                </a:ext>
              </a:extLst>
            </p:cNvPr>
            <p:cNvSpPr txBox="1"/>
            <p:nvPr/>
          </p:nvSpPr>
          <p:spPr bwMode="auto">
            <a:xfrm>
              <a:off x="7514865" y="4788057"/>
              <a:ext cx="395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276" name="TextBox 275">
              <a:extLst>
                <a:ext uri="{FF2B5EF4-FFF2-40B4-BE49-F238E27FC236}">
                  <a16:creationId xmlns:a16="http://schemas.microsoft.com/office/drawing/2014/main" id="{76D81A8C-68F9-D433-F6E0-A9930AF605F2}"/>
                </a:ext>
              </a:extLst>
            </p:cNvPr>
            <p:cNvSpPr txBox="1"/>
            <p:nvPr/>
          </p:nvSpPr>
          <p:spPr bwMode="auto">
            <a:xfrm>
              <a:off x="7044123" y="4643678"/>
              <a:ext cx="3753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277" name="TextBox 276">
              <a:extLst>
                <a:ext uri="{FF2B5EF4-FFF2-40B4-BE49-F238E27FC236}">
                  <a16:creationId xmlns:a16="http://schemas.microsoft.com/office/drawing/2014/main" id="{5548086D-1834-E112-2C74-FDCA68DC4301}"/>
                </a:ext>
              </a:extLst>
            </p:cNvPr>
            <p:cNvSpPr txBox="1"/>
            <p:nvPr/>
          </p:nvSpPr>
          <p:spPr bwMode="auto">
            <a:xfrm>
              <a:off x="10530780" y="5060773"/>
              <a:ext cx="3954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278" name="TextBox 277">
              <a:extLst>
                <a:ext uri="{FF2B5EF4-FFF2-40B4-BE49-F238E27FC236}">
                  <a16:creationId xmlns:a16="http://schemas.microsoft.com/office/drawing/2014/main" id="{8ED498FE-5405-B03B-47DE-AB251359121B}"/>
                </a:ext>
              </a:extLst>
            </p:cNvPr>
            <p:cNvSpPr txBox="1"/>
            <p:nvPr/>
          </p:nvSpPr>
          <p:spPr bwMode="auto">
            <a:xfrm>
              <a:off x="7954512" y="4832173"/>
              <a:ext cx="3753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grpSp>
      <p:grpSp>
        <p:nvGrpSpPr>
          <p:cNvPr id="300" name="Group 299">
            <a:extLst>
              <a:ext uri="{FF2B5EF4-FFF2-40B4-BE49-F238E27FC236}">
                <a16:creationId xmlns:a16="http://schemas.microsoft.com/office/drawing/2014/main" id="{7D65AC9E-E505-5DFB-1786-D606367B8434}"/>
              </a:ext>
            </a:extLst>
          </p:cNvPr>
          <p:cNvGrpSpPr/>
          <p:nvPr/>
        </p:nvGrpSpPr>
        <p:grpSpPr>
          <a:xfrm>
            <a:off x="538297" y="3902527"/>
            <a:ext cx="5014076" cy="2562029"/>
            <a:chOff x="538297" y="3902527"/>
            <a:chExt cx="5014076" cy="2562029"/>
          </a:xfrm>
        </p:grpSpPr>
        <p:cxnSp>
          <p:nvCxnSpPr>
            <p:cNvPr id="301" name="Straight Connector 300">
              <a:extLst>
                <a:ext uri="{FF2B5EF4-FFF2-40B4-BE49-F238E27FC236}">
                  <a16:creationId xmlns:a16="http://schemas.microsoft.com/office/drawing/2014/main" id="{EC33B0D2-CB97-1484-0698-C4EAF7470BAB}"/>
                </a:ext>
              </a:extLst>
            </p:cNvPr>
            <p:cNvCxnSpPr>
              <a:cxnSpLocks/>
            </p:cNvCxnSpPr>
            <p:nvPr/>
          </p:nvCxnSpPr>
          <p:spPr bwMode="auto">
            <a:xfrm flipV="1">
              <a:off x="2699581" y="5607315"/>
              <a:ext cx="0" cy="136260"/>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B0FABBE8-83A3-AD25-2D2D-3333C6B13BD6}"/>
                </a:ext>
              </a:extLst>
            </p:cNvPr>
            <p:cNvCxnSpPr>
              <a:cxnSpLocks/>
            </p:cNvCxnSpPr>
            <p:nvPr/>
          </p:nvCxnSpPr>
          <p:spPr bwMode="auto">
            <a:xfrm>
              <a:off x="2666189" y="5545641"/>
              <a:ext cx="67032" cy="0"/>
            </a:xfrm>
            <a:prstGeom prst="line">
              <a:avLst/>
            </a:prstGeom>
            <a:noFill/>
            <a:ln w="28575" cap="flat" cmpd="sng" algn="ctr">
              <a:solidFill>
                <a:schemeClr val="accent3"/>
              </a:solidFill>
              <a:prstDash val="solid"/>
              <a:round/>
              <a:headEnd type="none" w="med" len="med"/>
              <a:tailEnd type="none" w="med" len="med"/>
            </a:ln>
            <a:effectLst/>
          </p:spPr>
        </p:cxnSp>
        <p:sp>
          <p:nvSpPr>
            <p:cNvPr id="303" name="TextBox 302">
              <a:extLst>
                <a:ext uri="{FF2B5EF4-FFF2-40B4-BE49-F238E27FC236}">
                  <a16:creationId xmlns:a16="http://schemas.microsoft.com/office/drawing/2014/main" id="{77EAD9AD-3C8F-C85A-4CD2-2819CD287723}"/>
                </a:ext>
              </a:extLst>
            </p:cNvPr>
            <p:cNvSpPr txBox="1"/>
            <p:nvPr/>
          </p:nvSpPr>
          <p:spPr bwMode="auto">
            <a:xfrm>
              <a:off x="887920" y="3909422"/>
              <a:ext cx="44549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Pain</a:t>
              </a:r>
            </a:p>
          </p:txBody>
        </p:sp>
        <p:sp>
          <p:nvSpPr>
            <p:cNvPr id="304" name="TextBox 303">
              <a:extLst>
                <a:ext uri="{FF2B5EF4-FFF2-40B4-BE49-F238E27FC236}">
                  <a16:creationId xmlns:a16="http://schemas.microsoft.com/office/drawing/2014/main" id="{73333B85-43A3-CBC3-E15C-AEF0D69218A5}"/>
                </a:ext>
              </a:extLst>
            </p:cNvPr>
            <p:cNvSpPr txBox="1"/>
            <p:nvPr/>
          </p:nvSpPr>
          <p:spPr bwMode="auto">
            <a:xfrm>
              <a:off x="1244535" y="6101629"/>
              <a:ext cx="4083820"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Weeks</a:t>
              </a:r>
            </a:p>
          </p:txBody>
        </p:sp>
        <p:sp>
          <p:nvSpPr>
            <p:cNvPr id="305" name="TextBox 304">
              <a:extLst>
                <a:ext uri="{FF2B5EF4-FFF2-40B4-BE49-F238E27FC236}">
                  <a16:creationId xmlns:a16="http://schemas.microsoft.com/office/drawing/2014/main" id="{9C777B01-96E9-9D66-D86A-9E51903D40A3}"/>
                </a:ext>
              </a:extLst>
            </p:cNvPr>
            <p:cNvSpPr txBox="1"/>
            <p:nvPr/>
          </p:nvSpPr>
          <p:spPr bwMode="auto">
            <a:xfrm rot="16200000">
              <a:off x="-304822" y="4745646"/>
              <a:ext cx="1994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QLQ C30 Pain score</a:t>
              </a:r>
            </a:p>
          </p:txBody>
        </p:sp>
        <p:sp>
          <p:nvSpPr>
            <p:cNvPr id="306" name="Freeform: Shape 27">
              <a:extLst>
                <a:ext uri="{FF2B5EF4-FFF2-40B4-BE49-F238E27FC236}">
                  <a16:creationId xmlns:a16="http://schemas.microsoft.com/office/drawing/2014/main" id="{93B6BDE2-B5AF-3212-889D-B87BE7296CB6}"/>
                </a:ext>
              </a:extLst>
            </p:cNvPr>
            <p:cNvSpPr/>
            <p:nvPr/>
          </p:nvSpPr>
          <p:spPr bwMode="auto">
            <a:xfrm>
              <a:off x="1259371" y="4082009"/>
              <a:ext cx="4064639" cy="1826862"/>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307" name="Straight Connector 306">
              <a:extLst>
                <a:ext uri="{FF2B5EF4-FFF2-40B4-BE49-F238E27FC236}">
                  <a16:creationId xmlns:a16="http://schemas.microsoft.com/office/drawing/2014/main" id="{6884DB82-A514-49BA-CF96-AF8A494F40FD}"/>
                </a:ext>
              </a:extLst>
            </p:cNvPr>
            <p:cNvCxnSpPr>
              <a:cxnSpLocks/>
            </p:cNvCxnSpPr>
            <p:nvPr/>
          </p:nvCxnSpPr>
          <p:spPr bwMode="auto">
            <a:xfrm>
              <a:off x="1176639" y="5908871"/>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18AF84E8-75FA-B0FF-387D-F42E3D44A508}"/>
                </a:ext>
              </a:extLst>
            </p:cNvPr>
            <p:cNvCxnSpPr>
              <a:cxnSpLocks/>
            </p:cNvCxnSpPr>
            <p:nvPr/>
          </p:nvCxnSpPr>
          <p:spPr bwMode="auto">
            <a:xfrm>
              <a:off x="1176639" y="5545864"/>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16831FAF-AF46-C280-BE9C-AD0083F1BAF2}"/>
                </a:ext>
              </a:extLst>
            </p:cNvPr>
            <p:cNvCxnSpPr>
              <a:cxnSpLocks/>
            </p:cNvCxnSpPr>
            <p:nvPr/>
          </p:nvCxnSpPr>
          <p:spPr bwMode="auto">
            <a:xfrm>
              <a:off x="1176639" y="5182855"/>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55F23A38-2167-1478-269E-10B57C8310C7}"/>
                </a:ext>
              </a:extLst>
            </p:cNvPr>
            <p:cNvCxnSpPr>
              <a:cxnSpLocks/>
            </p:cNvCxnSpPr>
            <p:nvPr/>
          </p:nvCxnSpPr>
          <p:spPr bwMode="auto">
            <a:xfrm>
              <a:off x="1176639" y="4819846"/>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9444F74F-035E-96EB-3B67-78E730C4116D}"/>
                </a:ext>
              </a:extLst>
            </p:cNvPr>
            <p:cNvCxnSpPr>
              <a:cxnSpLocks/>
            </p:cNvCxnSpPr>
            <p:nvPr/>
          </p:nvCxnSpPr>
          <p:spPr bwMode="auto">
            <a:xfrm>
              <a:off x="1176639" y="445683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3D5F449F-C508-E22B-D359-B0F159858332}"/>
                </a:ext>
              </a:extLst>
            </p:cNvPr>
            <p:cNvCxnSpPr>
              <a:cxnSpLocks/>
            </p:cNvCxnSpPr>
            <p:nvPr/>
          </p:nvCxnSpPr>
          <p:spPr bwMode="auto">
            <a:xfrm>
              <a:off x="1176639" y="4093829"/>
              <a:ext cx="70914" cy="0"/>
            </a:xfrm>
            <a:prstGeom prst="line">
              <a:avLst/>
            </a:prstGeom>
            <a:noFill/>
            <a:ln w="28575" cap="flat" cmpd="sng" algn="ctr">
              <a:solidFill>
                <a:schemeClr val="bg1"/>
              </a:solidFill>
              <a:prstDash val="solid"/>
              <a:round/>
              <a:headEnd type="none" w="med" len="med"/>
              <a:tailEnd type="none" w="med" len="med"/>
            </a:ln>
            <a:effectLst/>
          </p:spPr>
        </p:cxnSp>
        <p:sp>
          <p:nvSpPr>
            <p:cNvPr id="313" name="TextBox 312">
              <a:extLst>
                <a:ext uri="{FF2B5EF4-FFF2-40B4-BE49-F238E27FC236}">
                  <a16:creationId xmlns:a16="http://schemas.microsoft.com/office/drawing/2014/main" id="{8D4087FA-C701-2AC1-DF43-2DC7F8BD191E}"/>
                </a:ext>
              </a:extLst>
            </p:cNvPr>
            <p:cNvSpPr txBox="1"/>
            <p:nvPr/>
          </p:nvSpPr>
          <p:spPr bwMode="auto">
            <a:xfrm>
              <a:off x="970652" y="5743407"/>
              <a:ext cx="27183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314" name="Straight Connector 313">
              <a:extLst>
                <a:ext uri="{FF2B5EF4-FFF2-40B4-BE49-F238E27FC236}">
                  <a16:creationId xmlns:a16="http://schemas.microsoft.com/office/drawing/2014/main" id="{5FAC23EF-AFD3-BA89-517D-4AA3E73BBBB9}"/>
                </a:ext>
              </a:extLst>
            </p:cNvPr>
            <p:cNvCxnSpPr/>
            <p:nvPr/>
          </p:nvCxnSpPr>
          <p:spPr bwMode="auto">
            <a:xfrm>
              <a:off x="1334674" y="5915625"/>
              <a:ext cx="0" cy="75979"/>
            </a:xfrm>
            <a:prstGeom prst="line">
              <a:avLst/>
            </a:prstGeom>
            <a:noFill/>
            <a:ln w="28575" cap="flat" cmpd="sng" algn="ctr">
              <a:solidFill>
                <a:schemeClr val="bg1"/>
              </a:solidFill>
              <a:prstDash val="solid"/>
              <a:round/>
              <a:headEnd type="none" w="med" len="med"/>
              <a:tailEnd type="none" w="med" len="med"/>
            </a:ln>
            <a:effectLst/>
          </p:spPr>
        </p:cxnSp>
        <p:sp>
          <p:nvSpPr>
            <p:cNvPr id="315" name="TextBox 314">
              <a:extLst>
                <a:ext uri="{FF2B5EF4-FFF2-40B4-BE49-F238E27FC236}">
                  <a16:creationId xmlns:a16="http://schemas.microsoft.com/office/drawing/2014/main" id="{5C644BEB-A1AD-0EDE-4856-30934B50A642}"/>
                </a:ext>
              </a:extLst>
            </p:cNvPr>
            <p:cNvSpPr txBox="1"/>
            <p:nvPr/>
          </p:nvSpPr>
          <p:spPr bwMode="auto">
            <a:xfrm>
              <a:off x="1196224" y="5915240"/>
              <a:ext cx="27183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6" name="TextBox 315">
              <a:extLst>
                <a:ext uri="{FF2B5EF4-FFF2-40B4-BE49-F238E27FC236}">
                  <a16:creationId xmlns:a16="http://schemas.microsoft.com/office/drawing/2014/main" id="{0E105B9C-6D16-0496-4BDB-7EAAC80D12CC}"/>
                </a:ext>
              </a:extLst>
            </p:cNvPr>
            <p:cNvSpPr txBox="1"/>
            <p:nvPr/>
          </p:nvSpPr>
          <p:spPr bwMode="auto">
            <a:xfrm>
              <a:off x="886233" y="5378711"/>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7" name="TextBox 316">
              <a:extLst>
                <a:ext uri="{FF2B5EF4-FFF2-40B4-BE49-F238E27FC236}">
                  <a16:creationId xmlns:a16="http://schemas.microsoft.com/office/drawing/2014/main" id="{595A6D7A-3DF3-4D00-06C4-891C37090E1C}"/>
                </a:ext>
              </a:extLst>
            </p:cNvPr>
            <p:cNvSpPr txBox="1"/>
            <p:nvPr/>
          </p:nvSpPr>
          <p:spPr bwMode="auto">
            <a:xfrm>
              <a:off x="886233" y="5017390"/>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18" name="TextBox 317">
              <a:extLst>
                <a:ext uri="{FF2B5EF4-FFF2-40B4-BE49-F238E27FC236}">
                  <a16:creationId xmlns:a16="http://schemas.microsoft.com/office/drawing/2014/main" id="{BBD16DA9-1CDC-DB39-4823-A16610260E71}"/>
                </a:ext>
              </a:extLst>
            </p:cNvPr>
            <p:cNvSpPr txBox="1"/>
            <p:nvPr/>
          </p:nvSpPr>
          <p:spPr bwMode="auto">
            <a:xfrm>
              <a:off x="886233" y="4651005"/>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19" name="TextBox 318">
              <a:extLst>
                <a:ext uri="{FF2B5EF4-FFF2-40B4-BE49-F238E27FC236}">
                  <a16:creationId xmlns:a16="http://schemas.microsoft.com/office/drawing/2014/main" id="{1E7E61C8-E430-7DC1-EEE3-18B53E6222A4}"/>
                </a:ext>
              </a:extLst>
            </p:cNvPr>
            <p:cNvSpPr txBox="1"/>
            <p:nvPr/>
          </p:nvSpPr>
          <p:spPr bwMode="auto">
            <a:xfrm>
              <a:off x="886233" y="4289684"/>
              <a:ext cx="398465"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20" name="TextBox 319">
              <a:extLst>
                <a:ext uri="{FF2B5EF4-FFF2-40B4-BE49-F238E27FC236}">
                  <a16:creationId xmlns:a16="http://schemas.microsoft.com/office/drawing/2014/main" id="{59EFAAD9-2F10-75C3-AD67-94DB8313D42C}"/>
                </a:ext>
              </a:extLst>
            </p:cNvPr>
            <p:cNvSpPr txBox="1"/>
            <p:nvPr/>
          </p:nvSpPr>
          <p:spPr bwMode="auto">
            <a:xfrm>
              <a:off x="795057" y="3933428"/>
              <a:ext cx="489641" cy="29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321" name="Group 320">
              <a:extLst>
                <a:ext uri="{FF2B5EF4-FFF2-40B4-BE49-F238E27FC236}">
                  <a16:creationId xmlns:a16="http://schemas.microsoft.com/office/drawing/2014/main" id="{AFAB1E5A-C11A-15D0-564E-A1E2B8F1D0D9}"/>
                </a:ext>
              </a:extLst>
            </p:cNvPr>
            <p:cNvGrpSpPr/>
            <p:nvPr/>
          </p:nvGrpSpPr>
          <p:grpSpPr>
            <a:xfrm>
              <a:off x="1434111" y="5898366"/>
              <a:ext cx="271835" cy="299070"/>
              <a:chOff x="1590806" y="3620022"/>
              <a:chExt cx="288099" cy="316964"/>
            </a:xfrm>
          </p:grpSpPr>
          <p:cxnSp>
            <p:nvCxnSpPr>
              <p:cNvPr id="389" name="Straight Connector 388">
                <a:extLst>
                  <a:ext uri="{FF2B5EF4-FFF2-40B4-BE49-F238E27FC236}">
                    <a16:creationId xmlns:a16="http://schemas.microsoft.com/office/drawing/2014/main" id="{ED5CFDF9-23DF-4F11-7296-E0EA1BE244D9}"/>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390" name="TextBox 389">
                <a:extLst>
                  <a:ext uri="{FF2B5EF4-FFF2-40B4-BE49-F238E27FC236}">
                    <a16:creationId xmlns:a16="http://schemas.microsoft.com/office/drawing/2014/main" id="{B58C0DBD-7157-2351-EE74-B70E074ED470}"/>
                  </a:ext>
                </a:extLst>
              </p:cNvPr>
              <p:cNvSpPr txBox="1"/>
              <p:nvPr/>
            </p:nvSpPr>
            <p:spPr bwMode="auto">
              <a:xfrm>
                <a:off x="1590806" y="3629209"/>
                <a:ext cx="2880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grpSp>
        <p:grpSp>
          <p:nvGrpSpPr>
            <p:cNvPr id="322" name="Group 321">
              <a:extLst>
                <a:ext uri="{FF2B5EF4-FFF2-40B4-BE49-F238E27FC236}">
                  <a16:creationId xmlns:a16="http://schemas.microsoft.com/office/drawing/2014/main" id="{9DD50359-D74D-C998-7EE7-6FDBFC7E8A93}"/>
                </a:ext>
              </a:extLst>
            </p:cNvPr>
            <p:cNvGrpSpPr/>
            <p:nvPr/>
          </p:nvGrpSpPr>
          <p:grpSpPr>
            <a:xfrm>
              <a:off x="5052266" y="5897985"/>
              <a:ext cx="500107" cy="290402"/>
              <a:chOff x="5303520" y="3619614"/>
              <a:chExt cx="530029" cy="307777"/>
            </a:xfrm>
          </p:grpSpPr>
          <p:cxnSp>
            <p:nvCxnSpPr>
              <p:cNvPr id="387" name="Straight Connector 386">
                <a:extLst>
                  <a:ext uri="{FF2B5EF4-FFF2-40B4-BE49-F238E27FC236}">
                    <a16:creationId xmlns:a16="http://schemas.microsoft.com/office/drawing/2014/main" id="{CA3D28A4-4994-980B-254C-C9480E13D95A}"/>
                  </a:ext>
                </a:extLst>
              </p:cNvPr>
              <p:cNvCxnSpPr/>
              <p:nvPr/>
            </p:nvCxnSpPr>
            <p:spPr bwMode="auto">
              <a:xfrm>
                <a:off x="5568534"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388" name="TextBox 387">
                <a:extLst>
                  <a:ext uri="{FF2B5EF4-FFF2-40B4-BE49-F238E27FC236}">
                    <a16:creationId xmlns:a16="http://schemas.microsoft.com/office/drawing/2014/main" id="{9564CDAA-BC08-B920-2474-DC6AF55E0D89}"/>
                  </a:ext>
                </a:extLst>
              </p:cNvPr>
              <p:cNvSpPr txBox="1"/>
              <p:nvPr/>
            </p:nvSpPr>
            <p:spPr bwMode="auto">
              <a:xfrm>
                <a:off x="5303520" y="3619614"/>
                <a:ext cx="530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104</a:t>
                </a:r>
              </a:p>
            </p:txBody>
          </p:sp>
        </p:grpSp>
        <p:grpSp>
          <p:nvGrpSpPr>
            <p:cNvPr id="323" name="Group 322">
              <a:extLst>
                <a:ext uri="{FF2B5EF4-FFF2-40B4-BE49-F238E27FC236}">
                  <a16:creationId xmlns:a16="http://schemas.microsoft.com/office/drawing/2014/main" id="{F6DBE1B1-67F0-8C15-F462-38E4EC798916}"/>
                </a:ext>
              </a:extLst>
            </p:cNvPr>
            <p:cNvGrpSpPr/>
            <p:nvPr/>
          </p:nvGrpSpPr>
          <p:grpSpPr>
            <a:xfrm>
              <a:off x="1599941" y="5897985"/>
              <a:ext cx="391362" cy="290402"/>
              <a:chOff x="1731014" y="3601326"/>
              <a:chExt cx="414778" cy="307777"/>
            </a:xfrm>
          </p:grpSpPr>
          <p:cxnSp>
            <p:nvCxnSpPr>
              <p:cNvPr id="385" name="Straight Connector 384">
                <a:extLst>
                  <a:ext uri="{FF2B5EF4-FFF2-40B4-BE49-F238E27FC236}">
                    <a16:creationId xmlns:a16="http://schemas.microsoft.com/office/drawing/2014/main" id="{00E03549-BD9F-2605-12E8-FA0439ED0746}"/>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386" name="TextBox 385">
                <a:extLst>
                  <a:ext uri="{FF2B5EF4-FFF2-40B4-BE49-F238E27FC236}">
                    <a16:creationId xmlns:a16="http://schemas.microsoft.com/office/drawing/2014/main" id="{1AE87AF1-82DC-4B71-4172-81C531AE6995}"/>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endParaRPr lang="en-US" sz="1400" b="0" dirty="0">
                  <a:solidFill>
                    <a:schemeClr val="bg1"/>
                  </a:solidFill>
                  <a:latin typeface="Calibri" panose="020F0502020204030204" pitchFamily="34" charset="0"/>
                </a:endParaRPr>
              </a:p>
            </p:txBody>
          </p:sp>
        </p:grpSp>
        <p:grpSp>
          <p:nvGrpSpPr>
            <p:cNvPr id="324" name="Group 323">
              <a:extLst>
                <a:ext uri="{FF2B5EF4-FFF2-40B4-BE49-F238E27FC236}">
                  <a16:creationId xmlns:a16="http://schemas.microsoft.com/office/drawing/2014/main" id="{9A436004-C008-C8DD-A88A-9DAFEA5EA6BE}"/>
                </a:ext>
              </a:extLst>
            </p:cNvPr>
            <p:cNvGrpSpPr/>
            <p:nvPr/>
          </p:nvGrpSpPr>
          <p:grpSpPr>
            <a:xfrm>
              <a:off x="2050828" y="5897985"/>
              <a:ext cx="391362" cy="290402"/>
              <a:chOff x="1731014" y="3601326"/>
              <a:chExt cx="414778" cy="307777"/>
            </a:xfrm>
          </p:grpSpPr>
          <p:cxnSp>
            <p:nvCxnSpPr>
              <p:cNvPr id="383" name="Straight Connector 382">
                <a:extLst>
                  <a:ext uri="{FF2B5EF4-FFF2-40B4-BE49-F238E27FC236}">
                    <a16:creationId xmlns:a16="http://schemas.microsoft.com/office/drawing/2014/main" id="{CA000FAB-C6C8-15EF-095F-FCD243D3F8D6}"/>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384" name="TextBox 383">
                <a:extLst>
                  <a:ext uri="{FF2B5EF4-FFF2-40B4-BE49-F238E27FC236}">
                    <a16:creationId xmlns:a16="http://schemas.microsoft.com/office/drawing/2014/main" id="{1E79990A-397C-3B3C-A866-96C948DB2578}"/>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endParaRPr lang="en-US" sz="1400" b="0" dirty="0">
                  <a:solidFill>
                    <a:schemeClr val="bg1"/>
                  </a:solidFill>
                  <a:latin typeface="Calibri" panose="020F0502020204030204" pitchFamily="34" charset="0"/>
                </a:endParaRPr>
              </a:p>
            </p:txBody>
          </p:sp>
        </p:grpSp>
        <p:grpSp>
          <p:nvGrpSpPr>
            <p:cNvPr id="325" name="Group 324">
              <a:extLst>
                <a:ext uri="{FF2B5EF4-FFF2-40B4-BE49-F238E27FC236}">
                  <a16:creationId xmlns:a16="http://schemas.microsoft.com/office/drawing/2014/main" id="{5DCBB760-9EAD-0B2F-FCC5-82C67F9D9C6E}"/>
                </a:ext>
              </a:extLst>
            </p:cNvPr>
            <p:cNvGrpSpPr/>
            <p:nvPr/>
          </p:nvGrpSpPr>
          <p:grpSpPr>
            <a:xfrm>
              <a:off x="2509027" y="5897985"/>
              <a:ext cx="391362" cy="290402"/>
              <a:chOff x="1731014" y="3601326"/>
              <a:chExt cx="414778" cy="307777"/>
            </a:xfrm>
          </p:grpSpPr>
          <p:cxnSp>
            <p:nvCxnSpPr>
              <p:cNvPr id="381" name="Straight Connector 380">
                <a:extLst>
                  <a:ext uri="{FF2B5EF4-FFF2-40B4-BE49-F238E27FC236}">
                    <a16:creationId xmlns:a16="http://schemas.microsoft.com/office/drawing/2014/main" id="{F0009EE1-65B8-F17B-A072-E87AE8B6FE4F}"/>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382" name="TextBox 381">
                <a:extLst>
                  <a:ext uri="{FF2B5EF4-FFF2-40B4-BE49-F238E27FC236}">
                    <a16:creationId xmlns:a16="http://schemas.microsoft.com/office/drawing/2014/main" id="{140CBD5B-39D0-E5A4-485C-54B4159D7E33}"/>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endParaRPr lang="en-US" sz="1400" b="0" dirty="0">
                  <a:solidFill>
                    <a:schemeClr val="bg1"/>
                  </a:solidFill>
                  <a:latin typeface="Calibri" panose="020F0502020204030204" pitchFamily="34" charset="0"/>
                </a:endParaRPr>
              </a:p>
            </p:txBody>
          </p:sp>
        </p:grpSp>
        <p:grpSp>
          <p:nvGrpSpPr>
            <p:cNvPr id="326" name="Group 325">
              <a:extLst>
                <a:ext uri="{FF2B5EF4-FFF2-40B4-BE49-F238E27FC236}">
                  <a16:creationId xmlns:a16="http://schemas.microsoft.com/office/drawing/2014/main" id="{00CF7AF8-F448-93E3-3A22-9799A5B7553D}"/>
                </a:ext>
              </a:extLst>
            </p:cNvPr>
            <p:cNvGrpSpPr/>
            <p:nvPr/>
          </p:nvGrpSpPr>
          <p:grpSpPr>
            <a:xfrm>
              <a:off x="2959915" y="5897985"/>
              <a:ext cx="391362" cy="290402"/>
              <a:chOff x="1731014" y="3601326"/>
              <a:chExt cx="414778" cy="307777"/>
            </a:xfrm>
          </p:grpSpPr>
          <p:cxnSp>
            <p:nvCxnSpPr>
              <p:cNvPr id="379" name="Straight Connector 378">
                <a:extLst>
                  <a:ext uri="{FF2B5EF4-FFF2-40B4-BE49-F238E27FC236}">
                    <a16:creationId xmlns:a16="http://schemas.microsoft.com/office/drawing/2014/main" id="{590A290D-D49B-A063-DFB8-05896C2E17AB}"/>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380" name="TextBox 379">
                <a:extLst>
                  <a:ext uri="{FF2B5EF4-FFF2-40B4-BE49-F238E27FC236}">
                    <a16:creationId xmlns:a16="http://schemas.microsoft.com/office/drawing/2014/main" id="{8CAA0C74-ACD4-0BE0-8B7E-83B4B49F56C3}"/>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a:t>
                </a:r>
                <a:endParaRPr lang="en-US" sz="1400" b="0" dirty="0">
                  <a:solidFill>
                    <a:schemeClr val="bg1"/>
                  </a:solidFill>
                  <a:latin typeface="Calibri" panose="020F0502020204030204" pitchFamily="34" charset="0"/>
                </a:endParaRPr>
              </a:p>
            </p:txBody>
          </p:sp>
        </p:grpSp>
        <p:grpSp>
          <p:nvGrpSpPr>
            <p:cNvPr id="327" name="Group 326">
              <a:extLst>
                <a:ext uri="{FF2B5EF4-FFF2-40B4-BE49-F238E27FC236}">
                  <a16:creationId xmlns:a16="http://schemas.microsoft.com/office/drawing/2014/main" id="{03BF41B0-0FCA-435E-EDEC-6A3881B7011D}"/>
                </a:ext>
              </a:extLst>
            </p:cNvPr>
            <p:cNvGrpSpPr/>
            <p:nvPr/>
          </p:nvGrpSpPr>
          <p:grpSpPr>
            <a:xfrm>
              <a:off x="3418114" y="5897985"/>
              <a:ext cx="391362" cy="290402"/>
              <a:chOff x="1731014" y="3601326"/>
              <a:chExt cx="414778" cy="307777"/>
            </a:xfrm>
          </p:grpSpPr>
          <p:cxnSp>
            <p:nvCxnSpPr>
              <p:cNvPr id="377" name="Straight Connector 376">
                <a:extLst>
                  <a:ext uri="{FF2B5EF4-FFF2-40B4-BE49-F238E27FC236}">
                    <a16:creationId xmlns:a16="http://schemas.microsoft.com/office/drawing/2014/main" id="{2EF16309-C810-D04C-E8B1-7A43A6285757}"/>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378" name="TextBox 377">
                <a:extLst>
                  <a:ext uri="{FF2B5EF4-FFF2-40B4-BE49-F238E27FC236}">
                    <a16:creationId xmlns:a16="http://schemas.microsoft.com/office/drawing/2014/main" id="{38870063-68D8-0AB0-2727-16B77D8A9481}"/>
                  </a:ext>
                </a:extLst>
              </p:cNvPr>
              <p:cNvSpPr txBox="1"/>
              <p:nvPr/>
            </p:nvSpPr>
            <p:spPr bwMode="auto">
              <a:xfrm>
                <a:off x="1731014" y="3601326"/>
                <a:ext cx="4147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grpSp>
        <p:sp>
          <p:nvSpPr>
            <p:cNvPr id="328" name="TextBox 327">
              <a:extLst>
                <a:ext uri="{FF2B5EF4-FFF2-40B4-BE49-F238E27FC236}">
                  <a16:creationId xmlns:a16="http://schemas.microsoft.com/office/drawing/2014/main" id="{FCDDAFFD-7621-3C39-42FE-BC08A2A8E1A8}"/>
                </a:ext>
              </a:extLst>
            </p:cNvPr>
            <p:cNvSpPr txBox="1"/>
            <p:nvPr/>
          </p:nvSpPr>
          <p:spPr bwMode="auto">
            <a:xfrm>
              <a:off x="1134080" y="6203195"/>
              <a:ext cx="843281" cy="261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Surgery</a:t>
              </a:r>
            </a:p>
          </p:txBody>
        </p:sp>
        <p:cxnSp>
          <p:nvCxnSpPr>
            <p:cNvPr id="329" name="Straight Arrow Connector 328">
              <a:extLst>
                <a:ext uri="{FF2B5EF4-FFF2-40B4-BE49-F238E27FC236}">
                  <a16:creationId xmlns:a16="http://schemas.microsoft.com/office/drawing/2014/main" id="{010DB593-74F8-88EC-A013-C4DC0B0A5275}"/>
                </a:ext>
              </a:extLst>
            </p:cNvPr>
            <p:cNvCxnSpPr>
              <a:cxnSpLocks/>
            </p:cNvCxnSpPr>
            <p:nvPr/>
          </p:nvCxnSpPr>
          <p:spPr bwMode="auto">
            <a:xfrm flipV="1">
              <a:off x="1567907" y="6163056"/>
              <a:ext cx="0" cy="137160"/>
            </a:xfrm>
            <a:prstGeom prst="straightConnector1">
              <a:avLst/>
            </a:prstGeom>
            <a:noFill/>
            <a:ln w="28575" cap="flat" cmpd="sng" algn="ctr">
              <a:solidFill>
                <a:schemeClr val="bg1"/>
              </a:solidFill>
              <a:prstDash val="solid"/>
              <a:round/>
              <a:headEnd type="none" w="med" len="med"/>
              <a:tailEnd type="triangle"/>
            </a:ln>
            <a:effectLst/>
          </p:spPr>
        </p:cxnSp>
        <p:sp>
          <p:nvSpPr>
            <p:cNvPr id="330" name="Freeform 329">
              <a:extLst>
                <a:ext uri="{FF2B5EF4-FFF2-40B4-BE49-F238E27FC236}">
                  <a16:creationId xmlns:a16="http://schemas.microsoft.com/office/drawing/2014/main" id="{C5D5B501-BE76-1AE6-9914-56F376421589}"/>
                </a:ext>
              </a:extLst>
            </p:cNvPr>
            <p:cNvSpPr/>
            <p:nvPr/>
          </p:nvSpPr>
          <p:spPr bwMode="auto">
            <a:xfrm>
              <a:off x="1320800" y="5327650"/>
              <a:ext cx="3930650" cy="374904"/>
            </a:xfrm>
            <a:custGeom>
              <a:avLst/>
              <a:gdLst>
                <a:gd name="connsiteX0" fmla="*/ 0 w 3930650"/>
                <a:gd name="connsiteY0" fmla="*/ 285750 h 374650"/>
                <a:gd name="connsiteX1" fmla="*/ 222250 w 3930650"/>
                <a:gd name="connsiteY1" fmla="*/ 273050 h 374650"/>
                <a:gd name="connsiteX2" fmla="*/ 450850 w 3930650"/>
                <a:gd name="connsiteY2" fmla="*/ 0 h 374650"/>
                <a:gd name="connsiteX3" fmla="*/ 901700 w 3930650"/>
                <a:gd name="connsiteY3" fmla="*/ 241300 h 374650"/>
                <a:gd name="connsiteX4" fmla="*/ 1358900 w 3930650"/>
                <a:gd name="connsiteY4" fmla="*/ 342900 h 374650"/>
                <a:gd name="connsiteX5" fmla="*/ 1809750 w 3930650"/>
                <a:gd name="connsiteY5" fmla="*/ 234950 h 374650"/>
                <a:gd name="connsiteX6" fmla="*/ 3930650 w 3930650"/>
                <a:gd name="connsiteY6" fmla="*/ 374650 h 37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0650" h="374650">
                  <a:moveTo>
                    <a:pt x="0" y="285750"/>
                  </a:moveTo>
                  <a:lnTo>
                    <a:pt x="222250" y="273050"/>
                  </a:lnTo>
                  <a:lnTo>
                    <a:pt x="450850" y="0"/>
                  </a:lnTo>
                  <a:lnTo>
                    <a:pt x="901700" y="241300"/>
                  </a:lnTo>
                  <a:lnTo>
                    <a:pt x="1358900" y="342900"/>
                  </a:lnTo>
                  <a:lnTo>
                    <a:pt x="1809750" y="234950"/>
                  </a:lnTo>
                  <a:lnTo>
                    <a:pt x="3930650" y="374650"/>
                  </a:lnTo>
                </a:path>
              </a:pathLst>
            </a:custGeom>
            <a:noFill/>
            <a:ln w="28575">
              <a:solidFill>
                <a:schemeClr val="accent3"/>
              </a:solidFill>
              <a:miter lim="800000"/>
              <a:headEnd/>
              <a:tailEnd/>
            </a:ln>
          </p:spPr>
          <p:txBody>
            <a:bodyPr rtlCol="0" anchor="ctr"/>
            <a:lstStyle/>
            <a:p>
              <a:pPr algn="ctr"/>
              <a:endParaRPr lang="en-US" dirty="0"/>
            </a:p>
          </p:txBody>
        </p:sp>
        <p:sp>
          <p:nvSpPr>
            <p:cNvPr id="331" name="Freeform 330">
              <a:extLst>
                <a:ext uri="{FF2B5EF4-FFF2-40B4-BE49-F238E27FC236}">
                  <a16:creationId xmlns:a16="http://schemas.microsoft.com/office/drawing/2014/main" id="{D731B9EF-9679-83FA-8D86-C3449213B337}"/>
                </a:ext>
              </a:extLst>
            </p:cNvPr>
            <p:cNvSpPr/>
            <p:nvPr/>
          </p:nvSpPr>
          <p:spPr bwMode="auto">
            <a:xfrm>
              <a:off x="1320800" y="5645150"/>
              <a:ext cx="3930650" cy="146304"/>
            </a:xfrm>
            <a:custGeom>
              <a:avLst/>
              <a:gdLst>
                <a:gd name="connsiteX0" fmla="*/ 0 w 3930650"/>
                <a:gd name="connsiteY0" fmla="*/ 12700 h 146050"/>
                <a:gd name="connsiteX1" fmla="*/ 222250 w 3930650"/>
                <a:gd name="connsiteY1" fmla="*/ 12700 h 146050"/>
                <a:gd name="connsiteX2" fmla="*/ 444500 w 3930650"/>
                <a:gd name="connsiteY2" fmla="*/ 63500 h 146050"/>
                <a:gd name="connsiteX3" fmla="*/ 901700 w 3930650"/>
                <a:gd name="connsiteY3" fmla="*/ 69850 h 146050"/>
                <a:gd name="connsiteX4" fmla="*/ 1358900 w 3930650"/>
                <a:gd name="connsiteY4" fmla="*/ 38100 h 146050"/>
                <a:gd name="connsiteX5" fmla="*/ 1816100 w 3930650"/>
                <a:gd name="connsiteY5" fmla="*/ 57150 h 146050"/>
                <a:gd name="connsiteX6" fmla="*/ 2260600 w 3930650"/>
                <a:gd name="connsiteY6" fmla="*/ 0 h 146050"/>
                <a:gd name="connsiteX7" fmla="*/ 3930650 w 3930650"/>
                <a:gd name="connsiteY7" fmla="*/ 146050 h 14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30650" h="146050">
                  <a:moveTo>
                    <a:pt x="0" y="12700"/>
                  </a:moveTo>
                  <a:lnTo>
                    <a:pt x="222250" y="12700"/>
                  </a:lnTo>
                  <a:lnTo>
                    <a:pt x="444500" y="63500"/>
                  </a:lnTo>
                  <a:lnTo>
                    <a:pt x="901700" y="69850"/>
                  </a:lnTo>
                  <a:lnTo>
                    <a:pt x="1358900" y="38100"/>
                  </a:lnTo>
                  <a:lnTo>
                    <a:pt x="1816100" y="57150"/>
                  </a:lnTo>
                  <a:lnTo>
                    <a:pt x="2260600" y="0"/>
                  </a:lnTo>
                  <a:lnTo>
                    <a:pt x="3930650" y="146050"/>
                  </a:lnTo>
                </a:path>
              </a:pathLst>
            </a:custGeom>
            <a:noFill/>
            <a:ln w="28575">
              <a:solidFill>
                <a:schemeClr val="accent1"/>
              </a:solidFill>
              <a:miter lim="800000"/>
              <a:headEnd/>
              <a:tailEnd/>
            </a:ln>
          </p:spPr>
          <p:txBody>
            <a:bodyPr rtlCol="0" anchor="ctr"/>
            <a:lstStyle/>
            <a:p>
              <a:pPr algn="ctr"/>
              <a:endParaRPr lang="en-US"/>
            </a:p>
          </p:txBody>
        </p:sp>
        <p:cxnSp>
          <p:nvCxnSpPr>
            <p:cNvPr id="332" name="Straight Connector 331">
              <a:extLst>
                <a:ext uri="{FF2B5EF4-FFF2-40B4-BE49-F238E27FC236}">
                  <a16:creationId xmlns:a16="http://schemas.microsoft.com/office/drawing/2014/main" id="{81E3695D-288F-4E59-503E-95421AFA847B}"/>
                </a:ext>
              </a:extLst>
            </p:cNvPr>
            <p:cNvCxnSpPr>
              <a:cxnSpLocks/>
            </p:cNvCxnSpPr>
            <p:nvPr/>
          </p:nvCxnSpPr>
          <p:spPr bwMode="auto">
            <a:xfrm>
              <a:off x="1758015" y="5634019"/>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8A74F0D3-85DE-75C9-5F55-FA2CD25475AB}"/>
                </a:ext>
              </a:extLst>
            </p:cNvPr>
            <p:cNvCxnSpPr>
              <a:cxnSpLocks/>
            </p:cNvCxnSpPr>
            <p:nvPr/>
          </p:nvCxnSpPr>
          <p:spPr bwMode="auto">
            <a:xfrm flipV="1">
              <a:off x="1791531" y="5635890"/>
              <a:ext cx="0" cy="136260"/>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F8A7C14-998D-6916-CB5A-6CEA3CB1B03F}"/>
                </a:ext>
              </a:extLst>
            </p:cNvPr>
            <p:cNvCxnSpPr>
              <a:cxnSpLocks/>
            </p:cNvCxnSpPr>
            <p:nvPr/>
          </p:nvCxnSpPr>
          <p:spPr bwMode="auto">
            <a:xfrm>
              <a:off x="1758015" y="5767804"/>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10E01756-84F5-DE54-6020-0D275344D766}"/>
                </a:ext>
              </a:extLst>
            </p:cNvPr>
            <p:cNvCxnSpPr>
              <a:cxnSpLocks/>
            </p:cNvCxnSpPr>
            <p:nvPr/>
          </p:nvCxnSpPr>
          <p:spPr bwMode="auto">
            <a:xfrm flipV="1">
              <a:off x="1785305" y="5133468"/>
              <a:ext cx="0" cy="391032"/>
            </a:xfrm>
            <a:prstGeom prst="line">
              <a:avLst/>
            </a:prstGeom>
            <a:noFill/>
            <a:ln w="28575"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0160E658-CF3B-627E-C3A9-247B6B637BFF}"/>
                </a:ext>
              </a:extLst>
            </p:cNvPr>
            <p:cNvCxnSpPr>
              <a:cxnSpLocks/>
            </p:cNvCxnSpPr>
            <p:nvPr/>
          </p:nvCxnSpPr>
          <p:spPr bwMode="auto">
            <a:xfrm>
              <a:off x="1751789" y="5133468"/>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140D924-DF84-A3BE-F987-F84CABAAE750}"/>
                </a:ext>
              </a:extLst>
            </p:cNvPr>
            <p:cNvCxnSpPr>
              <a:cxnSpLocks/>
            </p:cNvCxnSpPr>
            <p:nvPr/>
          </p:nvCxnSpPr>
          <p:spPr bwMode="auto">
            <a:xfrm>
              <a:off x="1751789" y="5520497"/>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874FCEE-3444-AE9B-EDE0-ACB75229C834}"/>
                </a:ext>
              </a:extLst>
            </p:cNvPr>
            <p:cNvCxnSpPr>
              <a:cxnSpLocks/>
            </p:cNvCxnSpPr>
            <p:nvPr/>
          </p:nvCxnSpPr>
          <p:spPr bwMode="auto">
            <a:xfrm flipV="1">
              <a:off x="2242360" y="5431341"/>
              <a:ext cx="0" cy="200532"/>
            </a:xfrm>
            <a:prstGeom prst="line">
              <a:avLst/>
            </a:prstGeom>
            <a:noFill/>
            <a:ln w="28575"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DCDC4DA6-7E74-CE2C-CCBA-55C9C73E5EA3}"/>
                </a:ext>
              </a:extLst>
            </p:cNvPr>
            <p:cNvCxnSpPr>
              <a:cxnSpLocks/>
            </p:cNvCxnSpPr>
            <p:nvPr/>
          </p:nvCxnSpPr>
          <p:spPr bwMode="auto">
            <a:xfrm>
              <a:off x="2208844" y="543134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9D5A8315-EE73-6708-812B-652C5A5D8153}"/>
                </a:ext>
              </a:extLst>
            </p:cNvPr>
            <p:cNvCxnSpPr>
              <a:cxnSpLocks/>
            </p:cNvCxnSpPr>
            <p:nvPr/>
          </p:nvCxnSpPr>
          <p:spPr bwMode="auto">
            <a:xfrm flipV="1">
              <a:off x="2699705" y="5545641"/>
              <a:ext cx="0" cy="67759"/>
            </a:xfrm>
            <a:prstGeom prst="line">
              <a:avLst/>
            </a:prstGeom>
            <a:noFill/>
            <a:ln w="28575"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50E1C915-D292-F1CB-66A2-8B7564A753DE}"/>
                </a:ext>
              </a:extLst>
            </p:cNvPr>
            <p:cNvCxnSpPr>
              <a:cxnSpLocks/>
            </p:cNvCxnSpPr>
            <p:nvPr/>
          </p:nvCxnSpPr>
          <p:spPr bwMode="auto">
            <a:xfrm flipV="1">
              <a:off x="3149977" y="5400168"/>
              <a:ext cx="0" cy="221314"/>
            </a:xfrm>
            <a:prstGeom prst="line">
              <a:avLst/>
            </a:prstGeom>
            <a:noFill/>
            <a:ln w="28575"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9FB46172-E34B-5966-2B35-3D00DD1D21BB}"/>
                </a:ext>
              </a:extLst>
            </p:cNvPr>
            <p:cNvCxnSpPr>
              <a:cxnSpLocks/>
            </p:cNvCxnSpPr>
            <p:nvPr/>
          </p:nvCxnSpPr>
          <p:spPr bwMode="auto">
            <a:xfrm>
              <a:off x="3116461" y="5400168"/>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03F275D8-DAF5-A736-121F-673EF2907179}"/>
                </a:ext>
              </a:extLst>
            </p:cNvPr>
            <p:cNvCxnSpPr>
              <a:cxnSpLocks/>
            </p:cNvCxnSpPr>
            <p:nvPr/>
          </p:nvCxnSpPr>
          <p:spPr bwMode="auto">
            <a:xfrm flipV="1">
              <a:off x="1333500" y="5511800"/>
              <a:ext cx="0" cy="113145"/>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B14DF46C-207C-30AA-2356-417DDF07245B}"/>
                </a:ext>
              </a:extLst>
            </p:cNvPr>
            <p:cNvCxnSpPr>
              <a:cxnSpLocks/>
            </p:cNvCxnSpPr>
            <p:nvPr/>
          </p:nvCxnSpPr>
          <p:spPr bwMode="auto">
            <a:xfrm>
              <a:off x="1299984" y="5500613"/>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74F42DD2-D120-7959-C9B5-212D0AE9904F}"/>
                </a:ext>
              </a:extLst>
            </p:cNvPr>
            <p:cNvCxnSpPr>
              <a:cxnSpLocks/>
            </p:cNvCxnSpPr>
            <p:nvPr/>
          </p:nvCxnSpPr>
          <p:spPr bwMode="auto">
            <a:xfrm flipV="1">
              <a:off x="1562100" y="5467350"/>
              <a:ext cx="0" cy="78220"/>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5E7EAFC2-51EF-3411-BAB3-6303CC4CBE3E}"/>
                </a:ext>
              </a:extLst>
            </p:cNvPr>
            <p:cNvCxnSpPr>
              <a:cxnSpLocks/>
            </p:cNvCxnSpPr>
            <p:nvPr/>
          </p:nvCxnSpPr>
          <p:spPr bwMode="auto">
            <a:xfrm>
              <a:off x="1528584" y="5468863"/>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420B18E7-910C-C363-1D5F-E8D80DE66932}"/>
                </a:ext>
              </a:extLst>
            </p:cNvPr>
            <p:cNvCxnSpPr>
              <a:cxnSpLocks/>
            </p:cNvCxnSpPr>
            <p:nvPr/>
          </p:nvCxnSpPr>
          <p:spPr bwMode="auto">
            <a:xfrm>
              <a:off x="2669364" y="5767891"/>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6347446D-FF28-DF48-4B6E-1A942DA80122}"/>
                </a:ext>
              </a:extLst>
            </p:cNvPr>
            <p:cNvCxnSpPr>
              <a:cxnSpLocks/>
            </p:cNvCxnSpPr>
            <p:nvPr/>
          </p:nvCxnSpPr>
          <p:spPr bwMode="auto">
            <a:xfrm>
              <a:off x="2672539" y="573614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AFEBBE00-5617-11E2-6294-B1E67CCBD6E7}"/>
                </a:ext>
              </a:extLst>
            </p:cNvPr>
            <p:cNvCxnSpPr>
              <a:cxnSpLocks/>
            </p:cNvCxnSpPr>
            <p:nvPr/>
          </p:nvCxnSpPr>
          <p:spPr bwMode="auto">
            <a:xfrm>
              <a:off x="2208844" y="5637716"/>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2986F634-5E5E-415F-996D-9C3BD8347ACD}"/>
                </a:ext>
              </a:extLst>
            </p:cNvPr>
            <p:cNvCxnSpPr>
              <a:cxnSpLocks/>
            </p:cNvCxnSpPr>
            <p:nvPr/>
          </p:nvCxnSpPr>
          <p:spPr bwMode="auto">
            <a:xfrm>
              <a:off x="2208844" y="578694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F4BD143-4BD7-213B-BEA8-D89BBB85F3BC}"/>
                </a:ext>
              </a:extLst>
            </p:cNvPr>
            <p:cNvCxnSpPr>
              <a:cxnSpLocks/>
            </p:cNvCxnSpPr>
            <p:nvPr/>
          </p:nvCxnSpPr>
          <p:spPr bwMode="auto">
            <a:xfrm flipV="1">
              <a:off x="2242360" y="5648325"/>
              <a:ext cx="0" cy="142298"/>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D15942F4-0D99-D6D1-4008-E9FD9F618F94}"/>
                </a:ext>
              </a:extLst>
            </p:cNvPr>
            <p:cNvCxnSpPr>
              <a:cxnSpLocks/>
            </p:cNvCxnSpPr>
            <p:nvPr/>
          </p:nvCxnSpPr>
          <p:spPr bwMode="auto">
            <a:xfrm>
              <a:off x="1299984" y="5580566"/>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6DEF898-6C42-5BD4-3FB2-16FA68DF09BA}"/>
                </a:ext>
              </a:extLst>
            </p:cNvPr>
            <p:cNvCxnSpPr>
              <a:cxnSpLocks/>
            </p:cNvCxnSpPr>
            <p:nvPr/>
          </p:nvCxnSpPr>
          <p:spPr bwMode="auto">
            <a:xfrm>
              <a:off x="1299984" y="572979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A8E97D33-5C3F-6403-AC11-A73AA974BC84}"/>
                </a:ext>
              </a:extLst>
            </p:cNvPr>
            <p:cNvCxnSpPr>
              <a:cxnSpLocks/>
            </p:cNvCxnSpPr>
            <p:nvPr/>
          </p:nvCxnSpPr>
          <p:spPr bwMode="auto">
            <a:xfrm flipV="1">
              <a:off x="1333500" y="5591175"/>
              <a:ext cx="0" cy="142298"/>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C7DD2E74-00EC-8CBD-979E-2CF58DC3AAF8}"/>
                </a:ext>
              </a:extLst>
            </p:cNvPr>
            <p:cNvCxnSpPr>
              <a:cxnSpLocks/>
            </p:cNvCxnSpPr>
            <p:nvPr/>
          </p:nvCxnSpPr>
          <p:spPr bwMode="auto">
            <a:xfrm>
              <a:off x="1530949" y="5561516"/>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BA8CF721-0E5C-BF31-58EC-74F26604497E}"/>
                </a:ext>
              </a:extLst>
            </p:cNvPr>
            <p:cNvCxnSpPr>
              <a:cxnSpLocks/>
            </p:cNvCxnSpPr>
            <p:nvPr/>
          </p:nvCxnSpPr>
          <p:spPr bwMode="auto">
            <a:xfrm>
              <a:off x="1530949" y="5720266"/>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1A03041E-45DB-2E66-0CE4-398849A37946}"/>
                </a:ext>
              </a:extLst>
            </p:cNvPr>
            <p:cNvCxnSpPr>
              <a:cxnSpLocks/>
            </p:cNvCxnSpPr>
            <p:nvPr/>
          </p:nvCxnSpPr>
          <p:spPr bwMode="auto">
            <a:xfrm flipV="1">
              <a:off x="1564465" y="5572125"/>
              <a:ext cx="0" cy="142298"/>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097B83AA-7B5E-BA98-A759-8457FA1FF899}"/>
                </a:ext>
              </a:extLst>
            </p:cNvPr>
            <p:cNvCxnSpPr>
              <a:cxnSpLocks/>
            </p:cNvCxnSpPr>
            <p:nvPr/>
          </p:nvCxnSpPr>
          <p:spPr bwMode="auto">
            <a:xfrm>
              <a:off x="3116915" y="5723354"/>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4C8E778-14B2-0BAA-E3C4-8B438F8A3531}"/>
                </a:ext>
              </a:extLst>
            </p:cNvPr>
            <p:cNvCxnSpPr>
              <a:cxnSpLocks/>
            </p:cNvCxnSpPr>
            <p:nvPr/>
          </p:nvCxnSpPr>
          <p:spPr bwMode="auto">
            <a:xfrm>
              <a:off x="3116915" y="5621319"/>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25942DA8-7079-38DA-86C5-B737D5479AE1}"/>
                </a:ext>
              </a:extLst>
            </p:cNvPr>
            <p:cNvCxnSpPr>
              <a:cxnSpLocks/>
            </p:cNvCxnSpPr>
            <p:nvPr/>
          </p:nvCxnSpPr>
          <p:spPr bwMode="auto">
            <a:xfrm flipV="1">
              <a:off x="3150431" y="5623190"/>
              <a:ext cx="0" cy="136260"/>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D95C5751-E4E7-4EE3-0DAD-0AC2D2BDC74C}"/>
                </a:ext>
              </a:extLst>
            </p:cNvPr>
            <p:cNvCxnSpPr>
              <a:cxnSpLocks/>
            </p:cNvCxnSpPr>
            <p:nvPr/>
          </p:nvCxnSpPr>
          <p:spPr bwMode="auto">
            <a:xfrm>
              <a:off x="3116915" y="5755104"/>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6DA861A-EABA-3428-828A-6DA3E8391291}"/>
                </a:ext>
              </a:extLst>
            </p:cNvPr>
            <p:cNvCxnSpPr>
              <a:cxnSpLocks/>
            </p:cNvCxnSpPr>
            <p:nvPr/>
          </p:nvCxnSpPr>
          <p:spPr bwMode="auto">
            <a:xfrm>
              <a:off x="2669364" y="560914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D9872896-A23B-826D-6C8F-481A8F9E7E94}"/>
                </a:ext>
              </a:extLst>
            </p:cNvPr>
            <p:cNvCxnSpPr>
              <a:cxnSpLocks/>
            </p:cNvCxnSpPr>
            <p:nvPr/>
          </p:nvCxnSpPr>
          <p:spPr bwMode="auto">
            <a:xfrm flipV="1">
              <a:off x="3604002" y="5406518"/>
              <a:ext cx="0" cy="221314"/>
            </a:xfrm>
            <a:prstGeom prst="line">
              <a:avLst/>
            </a:prstGeom>
            <a:noFill/>
            <a:ln w="28575"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F56B735E-0D21-6146-07F2-5F605BB91014}"/>
                </a:ext>
              </a:extLst>
            </p:cNvPr>
            <p:cNvCxnSpPr>
              <a:cxnSpLocks/>
            </p:cNvCxnSpPr>
            <p:nvPr/>
          </p:nvCxnSpPr>
          <p:spPr bwMode="auto">
            <a:xfrm>
              <a:off x="3570486" y="5406518"/>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0F5BCFBC-5356-A95B-1490-AC3C76396B0B}"/>
                </a:ext>
              </a:extLst>
            </p:cNvPr>
            <p:cNvCxnSpPr>
              <a:cxnSpLocks/>
            </p:cNvCxnSpPr>
            <p:nvPr/>
          </p:nvCxnSpPr>
          <p:spPr bwMode="auto">
            <a:xfrm>
              <a:off x="3570940" y="5729702"/>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868C11A4-16BA-3461-FAD3-BDD4DA5561A5}"/>
                </a:ext>
              </a:extLst>
            </p:cNvPr>
            <p:cNvCxnSpPr>
              <a:cxnSpLocks/>
            </p:cNvCxnSpPr>
            <p:nvPr/>
          </p:nvCxnSpPr>
          <p:spPr bwMode="auto">
            <a:xfrm>
              <a:off x="3570940" y="553559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11C3BC98-AE33-D663-1DFF-12C94845515A}"/>
                </a:ext>
              </a:extLst>
            </p:cNvPr>
            <p:cNvCxnSpPr>
              <a:cxnSpLocks/>
            </p:cNvCxnSpPr>
            <p:nvPr/>
          </p:nvCxnSpPr>
          <p:spPr bwMode="auto">
            <a:xfrm flipV="1">
              <a:off x="3604456" y="5537200"/>
              <a:ext cx="0" cy="228597"/>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DA065BBF-9950-F98D-38BD-0AC0B6A964D2}"/>
                </a:ext>
              </a:extLst>
            </p:cNvPr>
            <p:cNvCxnSpPr>
              <a:cxnSpLocks/>
            </p:cNvCxnSpPr>
            <p:nvPr/>
          </p:nvCxnSpPr>
          <p:spPr bwMode="auto">
            <a:xfrm>
              <a:off x="3570940" y="5761451"/>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8B182F17-B540-6F60-69AF-C0A16D86498E}"/>
                </a:ext>
              </a:extLst>
            </p:cNvPr>
            <p:cNvCxnSpPr>
              <a:cxnSpLocks/>
            </p:cNvCxnSpPr>
            <p:nvPr/>
          </p:nvCxnSpPr>
          <p:spPr bwMode="auto">
            <a:xfrm flipV="1">
              <a:off x="5261352" y="5565775"/>
              <a:ext cx="0" cy="274819"/>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C905C883-45C9-A6B7-D54C-40DE1EFBA612}"/>
                </a:ext>
              </a:extLst>
            </p:cNvPr>
            <p:cNvCxnSpPr>
              <a:cxnSpLocks/>
            </p:cNvCxnSpPr>
            <p:nvPr/>
          </p:nvCxnSpPr>
          <p:spPr bwMode="auto">
            <a:xfrm>
              <a:off x="5227836" y="5558918"/>
              <a:ext cx="67032" cy="0"/>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14264FE5-3D7F-9046-7EFE-C8A19DB8085E}"/>
                </a:ext>
              </a:extLst>
            </p:cNvPr>
            <p:cNvCxnSpPr>
              <a:cxnSpLocks/>
            </p:cNvCxnSpPr>
            <p:nvPr/>
          </p:nvCxnSpPr>
          <p:spPr bwMode="auto">
            <a:xfrm flipV="1">
              <a:off x="5261806" y="5734048"/>
              <a:ext cx="0" cy="104769"/>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8BE32C31-09E3-AFB9-17B7-37BA57A7A352}"/>
                </a:ext>
              </a:extLst>
            </p:cNvPr>
            <p:cNvCxnSpPr>
              <a:cxnSpLocks/>
            </p:cNvCxnSpPr>
            <p:nvPr/>
          </p:nvCxnSpPr>
          <p:spPr bwMode="auto">
            <a:xfrm>
              <a:off x="5228290" y="5802722"/>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956BD8BD-E48E-92FE-123D-18D754F04F6D}"/>
                </a:ext>
              </a:extLst>
            </p:cNvPr>
            <p:cNvCxnSpPr>
              <a:cxnSpLocks/>
            </p:cNvCxnSpPr>
            <p:nvPr/>
          </p:nvCxnSpPr>
          <p:spPr bwMode="auto">
            <a:xfrm>
              <a:off x="5228290" y="5732436"/>
              <a:ext cx="67032" cy="0"/>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8C22FC11-8156-4CC7-4CCA-7918C90B28CC}"/>
                </a:ext>
              </a:extLst>
            </p:cNvPr>
            <p:cNvCxnSpPr>
              <a:cxnSpLocks/>
            </p:cNvCxnSpPr>
            <p:nvPr/>
          </p:nvCxnSpPr>
          <p:spPr bwMode="auto">
            <a:xfrm>
              <a:off x="5228290" y="5834471"/>
              <a:ext cx="67032" cy="0"/>
            </a:xfrm>
            <a:prstGeom prst="line">
              <a:avLst/>
            </a:prstGeom>
            <a:noFill/>
            <a:ln w="28575" cap="flat" cmpd="sng" algn="ctr">
              <a:solidFill>
                <a:schemeClr val="accent3"/>
              </a:solidFill>
              <a:prstDash val="solid"/>
              <a:round/>
              <a:headEnd type="none" w="med" len="med"/>
              <a:tailEnd type="none" w="med" len="med"/>
            </a:ln>
            <a:effectLst/>
          </p:spPr>
        </p:cxnSp>
        <p:sp>
          <p:nvSpPr>
            <p:cNvPr id="375" name="TextBox 374">
              <a:extLst>
                <a:ext uri="{FF2B5EF4-FFF2-40B4-BE49-F238E27FC236}">
                  <a16:creationId xmlns:a16="http://schemas.microsoft.com/office/drawing/2014/main" id="{531237FB-9CB2-7319-82D4-9AB8E2B2D605}"/>
                </a:ext>
              </a:extLst>
            </p:cNvPr>
            <p:cNvSpPr txBox="1"/>
            <p:nvPr/>
          </p:nvSpPr>
          <p:spPr bwMode="auto">
            <a:xfrm>
              <a:off x="1664543" y="4895364"/>
              <a:ext cx="2485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376" name="TextBox 375">
              <a:extLst>
                <a:ext uri="{FF2B5EF4-FFF2-40B4-BE49-F238E27FC236}">
                  <a16:creationId xmlns:a16="http://schemas.microsoft.com/office/drawing/2014/main" id="{70F8FD4D-3B91-E5DE-2D8D-955ABED3B2FD}"/>
                </a:ext>
              </a:extLst>
            </p:cNvPr>
            <p:cNvSpPr txBox="1"/>
            <p:nvPr/>
          </p:nvSpPr>
          <p:spPr bwMode="auto">
            <a:xfrm>
              <a:off x="2573082" y="5317395"/>
              <a:ext cx="2485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grpSp>
      <p:sp>
        <p:nvSpPr>
          <p:cNvPr id="391" name="TextBox 390">
            <a:extLst>
              <a:ext uri="{FF2B5EF4-FFF2-40B4-BE49-F238E27FC236}">
                <a16:creationId xmlns:a16="http://schemas.microsoft.com/office/drawing/2014/main" id="{AD9044D9-AC4B-D936-CE22-F76164EBFD56}"/>
              </a:ext>
            </a:extLst>
          </p:cNvPr>
          <p:cNvSpPr txBox="1"/>
          <p:nvPr/>
        </p:nvSpPr>
        <p:spPr bwMode="auto">
          <a:xfrm>
            <a:off x="9900727" y="3950539"/>
            <a:ext cx="22912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1450" indent="-171450">
              <a:lnSpc>
                <a:spcPct val="100000"/>
              </a:lnSpc>
              <a:spcAft>
                <a:spcPct val="0"/>
              </a:spcAft>
              <a:buClr>
                <a:schemeClr val="accent1"/>
              </a:buClr>
              <a:buSzPct val="130000"/>
              <a:buFont typeface="Wingdings" pitchFamily="2" charset="2"/>
              <a:buChar char="§"/>
            </a:pPr>
            <a:r>
              <a:rPr lang="en-US" sz="1200" b="0" dirty="0">
                <a:solidFill>
                  <a:schemeClr val="bg1"/>
                </a:solidFill>
                <a:latin typeface="Calibri" panose="020F0502020204030204" pitchFamily="34" charset="0"/>
              </a:rPr>
              <a:t>Major pathologic response</a:t>
            </a:r>
          </a:p>
          <a:p>
            <a:pPr marL="171450" indent="-171450">
              <a:spcAft>
                <a:spcPct val="0"/>
              </a:spcAft>
              <a:buClr>
                <a:schemeClr val="accent3"/>
              </a:buClr>
              <a:buSzPct val="130000"/>
              <a:buFont typeface="Wingdings" pitchFamily="2" charset="2"/>
              <a:buChar char="§"/>
            </a:pPr>
            <a:r>
              <a:rPr lang="en-US" sz="1200" dirty="0">
                <a:solidFill>
                  <a:schemeClr val="bg1"/>
                </a:solidFill>
                <a:latin typeface="Calibri" panose="020F0502020204030204" pitchFamily="34" charset="0"/>
              </a:rPr>
              <a:t>No major pathologic response</a:t>
            </a:r>
          </a:p>
          <a:p>
            <a:pPr marL="171450" indent="-171450">
              <a:spcAft>
                <a:spcPct val="0"/>
              </a:spcAft>
              <a:buFont typeface="System Font Regular"/>
              <a:buChar char="*"/>
            </a:pPr>
            <a:r>
              <a:rPr lang="en-US" sz="1200" dirty="0">
                <a:solidFill>
                  <a:schemeClr val="bg1"/>
                </a:solidFill>
                <a:latin typeface="Calibri" panose="020F0502020204030204" pitchFamily="34" charset="0"/>
              </a:rPr>
              <a:t>Statistically significant</a:t>
            </a:r>
          </a:p>
          <a:p>
            <a:pPr marL="171450" indent="-171450">
              <a:spcAft>
                <a:spcPct val="0"/>
              </a:spcAft>
              <a:buFont typeface="System Font Regular"/>
              <a:buChar char="#"/>
            </a:pPr>
            <a:r>
              <a:rPr lang="en-US" sz="1200" dirty="0">
                <a:solidFill>
                  <a:schemeClr val="bg1"/>
                </a:solidFill>
                <a:latin typeface="Calibri" panose="020F0502020204030204" pitchFamily="34" charset="0"/>
              </a:rPr>
              <a:t>Clinically relevant</a:t>
            </a:r>
          </a:p>
        </p:txBody>
      </p:sp>
    </p:spTree>
    <p:extLst>
      <p:ext uri="{BB962C8B-B14F-4D97-AF65-F5344CB8AC3E}">
        <p14:creationId xmlns:p14="http://schemas.microsoft.com/office/powerpoint/2010/main" val="2312656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PRADO: RFS and DMFS in All Patients</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Blank. ASCO 2022. Abstr 9501. Reproduced with permission.</a:t>
            </a:r>
          </a:p>
        </p:txBody>
      </p:sp>
      <p:cxnSp>
        <p:nvCxnSpPr>
          <p:cNvPr id="13" name="Straight Connector 12">
            <a:extLst>
              <a:ext uri="{FF2B5EF4-FFF2-40B4-BE49-F238E27FC236}">
                <a16:creationId xmlns:a16="http://schemas.microsoft.com/office/drawing/2014/main" id="{F5130224-9E7F-1458-4AB0-E2D893696739}"/>
              </a:ext>
            </a:extLst>
          </p:cNvPr>
          <p:cNvCxnSpPr>
            <a:cxnSpLocks/>
          </p:cNvCxnSpPr>
          <p:nvPr/>
        </p:nvCxnSpPr>
        <p:spPr bwMode="auto">
          <a:xfrm>
            <a:off x="3534574" y="2621221"/>
            <a:ext cx="0" cy="2224549"/>
          </a:xfrm>
          <a:prstGeom prst="line">
            <a:avLst/>
          </a:prstGeom>
          <a:noFill/>
          <a:ln w="28575" cap="flat" cmpd="sng" algn="ctr">
            <a:solidFill>
              <a:schemeClr val="tx2"/>
            </a:solidFill>
            <a:prstDash val="dash"/>
            <a:round/>
            <a:headEnd type="none" w="med" len="med"/>
            <a:tailEnd type="none" w="med" len="med"/>
          </a:ln>
          <a:effectLst/>
        </p:spPr>
      </p:cxnSp>
      <p:cxnSp>
        <p:nvCxnSpPr>
          <p:cNvPr id="14" name="Straight Connector 13">
            <a:extLst>
              <a:ext uri="{FF2B5EF4-FFF2-40B4-BE49-F238E27FC236}">
                <a16:creationId xmlns:a16="http://schemas.microsoft.com/office/drawing/2014/main" id="{949B231E-BA91-75D8-745B-9A67E15B37E3}"/>
              </a:ext>
            </a:extLst>
          </p:cNvPr>
          <p:cNvCxnSpPr>
            <a:cxnSpLocks/>
          </p:cNvCxnSpPr>
          <p:nvPr/>
        </p:nvCxnSpPr>
        <p:spPr bwMode="auto">
          <a:xfrm>
            <a:off x="5143193" y="2768705"/>
            <a:ext cx="0" cy="2040194"/>
          </a:xfrm>
          <a:prstGeom prst="line">
            <a:avLst/>
          </a:prstGeom>
          <a:noFill/>
          <a:ln w="28575" cap="flat" cmpd="sng" algn="ctr">
            <a:solidFill>
              <a:schemeClr val="tx2"/>
            </a:solidFill>
            <a:prstDash val="dash"/>
            <a:round/>
            <a:headEnd type="none" w="med" len="med"/>
            <a:tailEnd type="none" w="med" len="med"/>
          </a:ln>
          <a:effectLst/>
        </p:spPr>
      </p:cxnSp>
      <p:sp>
        <p:nvSpPr>
          <p:cNvPr id="15" name="TextBox 14">
            <a:extLst>
              <a:ext uri="{FF2B5EF4-FFF2-40B4-BE49-F238E27FC236}">
                <a16:creationId xmlns:a16="http://schemas.microsoft.com/office/drawing/2014/main" id="{ECD0B621-BDA7-4035-2C45-B79B4170DD77}"/>
              </a:ext>
            </a:extLst>
          </p:cNvPr>
          <p:cNvSpPr txBox="1"/>
          <p:nvPr/>
        </p:nvSpPr>
        <p:spPr bwMode="auto">
          <a:xfrm>
            <a:off x="1540118" y="2001471"/>
            <a:ext cx="4454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RFS</a:t>
            </a:r>
          </a:p>
        </p:txBody>
      </p:sp>
      <p:sp>
        <p:nvSpPr>
          <p:cNvPr id="16" name="TextBox 15">
            <a:extLst>
              <a:ext uri="{FF2B5EF4-FFF2-40B4-BE49-F238E27FC236}">
                <a16:creationId xmlns:a16="http://schemas.microsoft.com/office/drawing/2014/main" id="{30188731-AD3E-1B30-7F68-23143EBEC29E}"/>
              </a:ext>
            </a:extLst>
          </p:cNvPr>
          <p:cNvSpPr txBox="1"/>
          <p:nvPr/>
        </p:nvSpPr>
        <p:spPr bwMode="auto">
          <a:xfrm>
            <a:off x="1896733" y="5107553"/>
            <a:ext cx="40838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Mos</a:t>
            </a:r>
          </a:p>
        </p:txBody>
      </p:sp>
      <p:sp>
        <p:nvSpPr>
          <p:cNvPr id="17" name="TextBox 16">
            <a:extLst>
              <a:ext uri="{FF2B5EF4-FFF2-40B4-BE49-F238E27FC236}">
                <a16:creationId xmlns:a16="http://schemas.microsoft.com/office/drawing/2014/main" id="{EC4A7935-5B03-14BD-267E-FC7EFD725378}"/>
              </a:ext>
            </a:extLst>
          </p:cNvPr>
          <p:cNvSpPr txBox="1"/>
          <p:nvPr/>
        </p:nvSpPr>
        <p:spPr bwMode="auto">
          <a:xfrm rot="16200000">
            <a:off x="-29779" y="3296833"/>
            <a:ext cx="2748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18" name="Freeform: Shape 27">
            <a:extLst>
              <a:ext uri="{FF2B5EF4-FFF2-40B4-BE49-F238E27FC236}">
                <a16:creationId xmlns:a16="http://schemas.microsoft.com/office/drawing/2014/main" id="{272647B7-5F05-5543-6780-1524540628BE}"/>
              </a:ext>
            </a:extLst>
          </p:cNvPr>
          <p:cNvSpPr/>
          <p:nvPr/>
        </p:nvSpPr>
        <p:spPr bwMode="auto">
          <a:xfrm>
            <a:off x="1911569" y="2323936"/>
            <a:ext cx="4064639" cy="2517941"/>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19" name="Straight Connector 18">
            <a:extLst>
              <a:ext uri="{FF2B5EF4-FFF2-40B4-BE49-F238E27FC236}">
                <a16:creationId xmlns:a16="http://schemas.microsoft.com/office/drawing/2014/main" id="{5B8F88EC-4680-471F-334E-FA6A9924DF27}"/>
              </a:ext>
            </a:extLst>
          </p:cNvPr>
          <p:cNvCxnSpPr>
            <a:cxnSpLocks/>
          </p:cNvCxnSpPr>
          <p:nvPr/>
        </p:nvCxnSpPr>
        <p:spPr bwMode="auto">
          <a:xfrm>
            <a:off x="1828837" y="4841876"/>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8203205-624B-D1EC-D44A-FEBFF47063C8}"/>
              </a:ext>
            </a:extLst>
          </p:cNvPr>
          <p:cNvCxnSpPr>
            <a:cxnSpLocks/>
          </p:cNvCxnSpPr>
          <p:nvPr/>
        </p:nvCxnSpPr>
        <p:spPr bwMode="auto">
          <a:xfrm>
            <a:off x="1828837" y="4341549"/>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B4709F7-E296-1273-A42F-CC5187098EDC}"/>
              </a:ext>
            </a:extLst>
          </p:cNvPr>
          <p:cNvCxnSpPr>
            <a:cxnSpLocks/>
          </p:cNvCxnSpPr>
          <p:nvPr/>
        </p:nvCxnSpPr>
        <p:spPr bwMode="auto">
          <a:xfrm>
            <a:off x="1828837" y="384121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748EAE5-505C-8997-5314-905CCC17AF08}"/>
              </a:ext>
            </a:extLst>
          </p:cNvPr>
          <p:cNvCxnSpPr>
            <a:cxnSpLocks/>
          </p:cNvCxnSpPr>
          <p:nvPr/>
        </p:nvCxnSpPr>
        <p:spPr bwMode="auto">
          <a:xfrm>
            <a:off x="1828837" y="334088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A970536-C18C-A44B-D2D8-FD6395AFAABA}"/>
              </a:ext>
            </a:extLst>
          </p:cNvPr>
          <p:cNvCxnSpPr>
            <a:cxnSpLocks/>
          </p:cNvCxnSpPr>
          <p:nvPr/>
        </p:nvCxnSpPr>
        <p:spPr bwMode="auto">
          <a:xfrm>
            <a:off x="1828837" y="284055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03F696A-6F14-D76F-CB4D-117644B98AA4}"/>
              </a:ext>
            </a:extLst>
          </p:cNvPr>
          <p:cNvCxnSpPr>
            <a:cxnSpLocks/>
          </p:cNvCxnSpPr>
          <p:nvPr/>
        </p:nvCxnSpPr>
        <p:spPr bwMode="auto">
          <a:xfrm>
            <a:off x="1828837" y="2340228"/>
            <a:ext cx="70914"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070F8FED-E81C-224D-23D7-C0C2658977F5}"/>
              </a:ext>
            </a:extLst>
          </p:cNvPr>
          <p:cNvSpPr txBox="1"/>
          <p:nvPr/>
        </p:nvSpPr>
        <p:spPr bwMode="auto">
          <a:xfrm>
            <a:off x="1602302" y="4685736"/>
            <a:ext cx="27183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7B338015-BD55-256C-3410-374B49D1B4B9}"/>
              </a:ext>
            </a:extLst>
          </p:cNvPr>
          <p:cNvSpPr txBox="1"/>
          <p:nvPr/>
        </p:nvSpPr>
        <p:spPr bwMode="auto">
          <a:xfrm>
            <a:off x="1517883" y="4183082"/>
            <a:ext cx="39846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58163C9B-6AD0-CFB7-AD2F-3D4BCE79984E}"/>
              </a:ext>
            </a:extLst>
          </p:cNvPr>
          <p:cNvSpPr txBox="1"/>
          <p:nvPr/>
        </p:nvSpPr>
        <p:spPr bwMode="auto">
          <a:xfrm>
            <a:off x="1517883" y="3685076"/>
            <a:ext cx="39846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627994DA-78FD-DA30-1067-292FF0F70929}"/>
              </a:ext>
            </a:extLst>
          </p:cNvPr>
          <p:cNvSpPr txBox="1"/>
          <p:nvPr/>
        </p:nvSpPr>
        <p:spPr bwMode="auto">
          <a:xfrm>
            <a:off x="1517883" y="3180091"/>
            <a:ext cx="39846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7165CE63-15E4-4FE7-3C93-F4D55D0A8DE1}"/>
              </a:ext>
            </a:extLst>
          </p:cNvPr>
          <p:cNvSpPr txBox="1"/>
          <p:nvPr/>
        </p:nvSpPr>
        <p:spPr bwMode="auto">
          <a:xfrm>
            <a:off x="1517883" y="2682088"/>
            <a:ext cx="39846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89DA9FAE-3D19-9F4A-AEF9-D3380E82B613}"/>
              </a:ext>
            </a:extLst>
          </p:cNvPr>
          <p:cNvSpPr txBox="1"/>
          <p:nvPr/>
        </p:nvSpPr>
        <p:spPr bwMode="auto">
          <a:xfrm>
            <a:off x="1426707" y="2191065"/>
            <a:ext cx="489641"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31" name="Group 30">
            <a:extLst>
              <a:ext uri="{FF2B5EF4-FFF2-40B4-BE49-F238E27FC236}">
                <a16:creationId xmlns:a16="http://schemas.microsoft.com/office/drawing/2014/main" id="{E805A223-F8BA-44F0-EDA3-6A32EA90B908}"/>
              </a:ext>
            </a:extLst>
          </p:cNvPr>
          <p:cNvGrpSpPr/>
          <p:nvPr/>
        </p:nvGrpSpPr>
        <p:grpSpPr>
          <a:xfrm>
            <a:off x="2509919" y="4827395"/>
            <a:ext cx="447328" cy="769348"/>
            <a:chOff x="1526199" y="3620022"/>
            <a:chExt cx="474092" cy="591590"/>
          </a:xfrm>
        </p:grpSpPr>
        <p:cxnSp>
          <p:nvCxnSpPr>
            <p:cNvPr id="125" name="Straight Connector 124">
              <a:extLst>
                <a:ext uri="{FF2B5EF4-FFF2-40B4-BE49-F238E27FC236}">
                  <a16:creationId xmlns:a16="http://schemas.microsoft.com/office/drawing/2014/main" id="{3DCD6968-1330-6C1E-1716-5DAF00D123E6}"/>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26" name="TextBox 125">
              <a:extLst>
                <a:ext uri="{FF2B5EF4-FFF2-40B4-BE49-F238E27FC236}">
                  <a16:creationId xmlns:a16="http://schemas.microsoft.com/office/drawing/2014/main" id="{A7DB1DBE-E40B-E4EC-CC59-372A1F62E0AF}"/>
                </a:ext>
              </a:extLst>
            </p:cNvPr>
            <p:cNvSpPr txBox="1"/>
            <p:nvPr/>
          </p:nvSpPr>
          <p:spPr bwMode="auto">
            <a:xfrm>
              <a:off x="1526199" y="3667283"/>
              <a:ext cx="474092" cy="5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6</a:t>
              </a:r>
            </a:p>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87</a:t>
              </a:r>
              <a:endParaRPr lang="en-US" sz="1400" b="0" dirty="0">
                <a:solidFill>
                  <a:schemeClr val="bg1"/>
                </a:solidFill>
                <a:latin typeface="Calibri" panose="020F0502020204030204" pitchFamily="34" charset="0"/>
              </a:endParaRPr>
            </a:p>
          </p:txBody>
        </p:sp>
      </p:grpSp>
      <p:grpSp>
        <p:nvGrpSpPr>
          <p:cNvPr id="32" name="Group 31">
            <a:extLst>
              <a:ext uri="{FF2B5EF4-FFF2-40B4-BE49-F238E27FC236}">
                <a16:creationId xmlns:a16="http://schemas.microsoft.com/office/drawing/2014/main" id="{12F9EB18-9DF0-7A6E-588D-03D8C418CB88}"/>
              </a:ext>
            </a:extLst>
          </p:cNvPr>
          <p:cNvGrpSpPr/>
          <p:nvPr/>
        </p:nvGrpSpPr>
        <p:grpSpPr>
          <a:xfrm>
            <a:off x="5714796" y="4827395"/>
            <a:ext cx="500107" cy="769348"/>
            <a:chOff x="5303520" y="3620022"/>
            <a:chExt cx="530029" cy="591590"/>
          </a:xfrm>
        </p:grpSpPr>
        <p:cxnSp>
          <p:nvCxnSpPr>
            <p:cNvPr id="123" name="Straight Connector 122">
              <a:extLst>
                <a:ext uri="{FF2B5EF4-FFF2-40B4-BE49-F238E27FC236}">
                  <a16:creationId xmlns:a16="http://schemas.microsoft.com/office/drawing/2014/main" id="{33C81043-31ED-27D4-6548-052BBEDD858A}"/>
                </a:ext>
              </a:extLst>
            </p:cNvPr>
            <p:cNvCxnSpPr/>
            <p:nvPr/>
          </p:nvCxnSpPr>
          <p:spPr bwMode="auto">
            <a:xfrm>
              <a:off x="5568534"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56366BE6-5B89-F7B4-47D9-9104408BDAA0}"/>
                </a:ext>
              </a:extLst>
            </p:cNvPr>
            <p:cNvSpPr txBox="1"/>
            <p:nvPr/>
          </p:nvSpPr>
          <p:spPr bwMode="auto">
            <a:xfrm>
              <a:off x="5303520" y="3667283"/>
              <a:ext cx="530029" cy="5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30</a:t>
              </a:r>
            </a:p>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23</a:t>
              </a:r>
              <a:endParaRPr lang="en-US" sz="1400" b="0" dirty="0">
                <a:solidFill>
                  <a:schemeClr val="bg1"/>
                </a:solidFill>
                <a:latin typeface="Calibri" panose="020F0502020204030204" pitchFamily="34" charset="0"/>
              </a:endParaRPr>
            </a:p>
          </p:txBody>
        </p:sp>
      </p:grpSp>
      <p:grpSp>
        <p:nvGrpSpPr>
          <p:cNvPr id="33" name="Group 32">
            <a:extLst>
              <a:ext uri="{FF2B5EF4-FFF2-40B4-BE49-F238E27FC236}">
                <a16:creationId xmlns:a16="http://schemas.microsoft.com/office/drawing/2014/main" id="{82F65BDF-021D-B43B-96FD-4F90FAF6CFC5}"/>
              </a:ext>
            </a:extLst>
          </p:cNvPr>
          <p:cNvGrpSpPr/>
          <p:nvPr/>
        </p:nvGrpSpPr>
        <p:grpSpPr>
          <a:xfrm>
            <a:off x="3338651" y="4827402"/>
            <a:ext cx="391362" cy="769348"/>
            <a:chOff x="1731014" y="3601734"/>
            <a:chExt cx="414778" cy="591589"/>
          </a:xfrm>
        </p:grpSpPr>
        <p:cxnSp>
          <p:nvCxnSpPr>
            <p:cNvPr id="121" name="Straight Connector 120">
              <a:extLst>
                <a:ext uri="{FF2B5EF4-FFF2-40B4-BE49-F238E27FC236}">
                  <a16:creationId xmlns:a16="http://schemas.microsoft.com/office/drawing/2014/main" id="{FE75A546-D4B6-3EB9-6161-0B2A5250F7DA}"/>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22" name="TextBox 121">
              <a:extLst>
                <a:ext uri="{FF2B5EF4-FFF2-40B4-BE49-F238E27FC236}">
                  <a16:creationId xmlns:a16="http://schemas.microsoft.com/office/drawing/2014/main" id="{5BC9BE7B-9DF6-73F0-8FC4-A2A55EAFD8D8}"/>
                </a:ext>
              </a:extLst>
            </p:cNvPr>
            <p:cNvSpPr txBox="1"/>
            <p:nvPr/>
          </p:nvSpPr>
          <p:spPr bwMode="auto">
            <a:xfrm>
              <a:off x="1731014" y="3648995"/>
              <a:ext cx="414778" cy="54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12</a:t>
              </a:r>
            </a:p>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82</a:t>
              </a:r>
            </a:p>
          </p:txBody>
        </p:sp>
      </p:grpSp>
      <p:grpSp>
        <p:nvGrpSpPr>
          <p:cNvPr id="34" name="Group 33">
            <a:extLst>
              <a:ext uri="{FF2B5EF4-FFF2-40B4-BE49-F238E27FC236}">
                <a16:creationId xmlns:a16="http://schemas.microsoft.com/office/drawing/2014/main" id="{98083812-E12C-D7FE-E672-5B5F391F5694}"/>
              </a:ext>
            </a:extLst>
          </p:cNvPr>
          <p:cNvGrpSpPr/>
          <p:nvPr/>
        </p:nvGrpSpPr>
        <p:grpSpPr>
          <a:xfrm>
            <a:off x="4947512" y="4827402"/>
            <a:ext cx="391362" cy="769348"/>
            <a:chOff x="1731014" y="3601734"/>
            <a:chExt cx="414778" cy="591589"/>
          </a:xfrm>
        </p:grpSpPr>
        <p:cxnSp>
          <p:nvCxnSpPr>
            <p:cNvPr id="119" name="Straight Connector 118">
              <a:extLst>
                <a:ext uri="{FF2B5EF4-FFF2-40B4-BE49-F238E27FC236}">
                  <a16:creationId xmlns:a16="http://schemas.microsoft.com/office/drawing/2014/main" id="{8E9D88AF-6DB6-F039-9580-45BDC50FD141}"/>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20" name="TextBox 119">
              <a:extLst>
                <a:ext uri="{FF2B5EF4-FFF2-40B4-BE49-F238E27FC236}">
                  <a16:creationId xmlns:a16="http://schemas.microsoft.com/office/drawing/2014/main" id="{CAE55760-0E54-95B8-B8F4-3483F947DD6E}"/>
                </a:ext>
              </a:extLst>
            </p:cNvPr>
            <p:cNvSpPr txBox="1"/>
            <p:nvPr/>
          </p:nvSpPr>
          <p:spPr bwMode="auto">
            <a:xfrm>
              <a:off x="1731014" y="3648995"/>
              <a:ext cx="414778" cy="54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24</a:t>
              </a:r>
            </a:p>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43</a:t>
              </a:r>
            </a:p>
          </p:txBody>
        </p:sp>
      </p:grpSp>
      <p:grpSp>
        <p:nvGrpSpPr>
          <p:cNvPr id="35" name="Group 34">
            <a:extLst>
              <a:ext uri="{FF2B5EF4-FFF2-40B4-BE49-F238E27FC236}">
                <a16:creationId xmlns:a16="http://schemas.microsoft.com/office/drawing/2014/main" id="{157B0F41-4CBE-5D85-347F-F2020DE012EE}"/>
              </a:ext>
            </a:extLst>
          </p:cNvPr>
          <p:cNvGrpSpPr/>
          <p:nvPr/>
        </p:nvGrpSpPr>
        <p:grpSpPr>
          <a:xfrm>
            <a:off x="1692621" y="4827395"/>
            <a:ext cx="457201" cy="769348"/>
            <a:chOff x="1503993" y="3620022"/>
            <a:chExt cx="484556" cy="591590"/>
          </a:xfrm>
        </p:grpSpPr>
        <p:cxnSp>
          <p:nvCxnSpPr>
            <p:cNvPr id="117" name="Straight Connector 116">
              <a:extLst>
                <a:ext uri="{FF2B5EF4-FFF2-40B4-BE49-F238E27FC236}">
                  <a16:creationId xmlns:a16="http://schemas.microsoft.com/office/drawing/2014/main" id="{4AE390D6-307A-9D2D-65B3-B341C177BE77}"/>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18" name="TextBox 117">
              <a:extLst>
                <a:ext uri="{FF2B5EF4-FFF2-40B4-BE49-F238E27FC236}">
                  <a16:creationId xmlns:a16="http://schemas.microsoft.com/office/drawing/2014/main" id="{E5F29E1C-2006-497A-A3DC-31A9D068B48F}"/>
                </a:ext>
              </a:extLst>
            </p:cNvPr>
            <p:cNvSpPr txBox="1"/>
            <p:nvPr/>
          </p:nvSpPr>
          <p:spPr bwMode="auto">
            <a:xfrm>
              <a:off x="1503993" y="3667283"/>
              <a:ext cx="484556" cy="5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0</a:t>
              </a:r>
            </a:p>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92</a:t>
              </a:r>
              <a:endParaRPr lang="en-US" sz="1400" b="0" dirty="0">
                <a:solidFill>
                  <a:schemeClr val="bg1"/>
                </a:solidFill>
                <a:latin typeface="Calibri" panose="020F0502020204030204" pitchFamily="34" charset="0"/>
              </a:endParaRPr>
            </a:p>
          </p:txBody>
        </p:sp>
      </p:grpSp>
      <p:grpSp>
        <p:nvGrpSpPr>
          <p:cNvPr id="36" name="Group 35">
            <a:extLst>
              <a:ext uri="{FF2B5EF4-FFF2-40B4-BE49-F238E27FC236}">
                <a16:creationId xmlns:a16="http://schemas.microsoft.com/office/drawing/2014/main" id="{F70EED75-09B6-9581-7370-EC89E0DCC249}"/>
              </a:ext>
            </a:extLst>
          </p:cNvPr>
          <p:cNvGrpSpPr/>
          <p:nvPr/>
        </p:nvGrpSpPr>
        <p:grpSpPr>
          <a:xfrm>
            <a:off x="4134509" y="4827395"/>
            <a:ext cx="391362" cy="769348"/>
            <a:chOff x="1731014" y="3601734"/>
            <a:chExt cx="414778" cy="591590"/>
          </a:xfrm>
        </p:grpSpPr>
        <p:cxnSp>
          <p:nvCxnSpPr>
            <p:cNvPr id="115" name="Straight Connector 114">
              <a:extLst>
                <a:ext uri="{FF2B5EF4-FFF2-40B4-BE49-F238E27FC236}">
                  <a16:creationId xmlns:a16="http://schemas.microsoft.com/office/drawing/2014/main" id="{4F1C5362-F96C-0EB0-FF53-6AC355DCEAA2}"/>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16" name="TextBox 115">
              <a:extLst>
                <a:ext uri="{FF2B5EF4-FFF2-40B4-BE49-F238E27FC236}">
                  <a16:creationId xmlns:a16="http://schemas.microsoft.com/office/drawing/2014/main" id="{416A4AEF-6D95-5E26-9897-EDFC5537DC46}"/>
                </a:ext>
              </a:extLst>
            </p:cNvPr>
            <p:cNvSpPr txBox="1"/>
            <p:nvPr/>
          </p:nvSpPr>
          <p:spPr bwMode="auto">
            <a:xfrm>
              <a:off x="1731014" y="3648995"/>
              <a:ext cx="414778" cy="5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18</a:t>
              </a:r>
            </a:p>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79</a:t>
              </a:r>
            </a:p>
          </p:txBody>
        </p:sp>
      </p:grpSp>
      <p:sp>
        <p:nvSpPr>
          <p:cNvPr id="37" name="Freeform 36">
            <a:extLst>
              <a:ext uri="{FF2B5EF4-FFF2-40B4-BE49-F238E27FC236}">
                <a16:creationId xmlns:a16="http://schemas.microsoft.com/office/drawing/2014/main" id="{4DDCBFF5-429A-A5A0-8D36-E5CA0E30A515}"/>
              </a:ext>
            </a:extLst>
          </p:cNvPr>
          <p:cNvSpPr/>
          <p:nvPr/>
        </p:nvSpPr>
        <p:spPr bwMode="auto">
          <a:xfrm>
            <a:off x="1934522" y="2335679"/>
            <a:ext cx="4030935" cy="512064"/>
          </a:xfrm>
          <a:custGeom>
            <a:avLst/>
            <a:gdLst>
              <a:gd name="connsiteX0" fmla="*/ 0 w 4030935"/>
              <a:gd name="connsiteY0" fmla="*/ 0 h 514012"/>
              <a:gd name="connsiteX1" fmla="*/ 535655 w 4030935"/>
              <a:gd name="connsiteY1" fmla="*/ 0 h 514012"/>
              <a:gd name="connsiteX2" fmla="*/ 535655 w 4030935"/>
              <a:gd name="connsiteY2" fmla="*/ 32464 h 514012"/>
              <a:gd name="connsiteX3" fmla="*/ 562708 w 4030935"/>
              <a:gd name="connsiteY3" fmla="*/ 32464 h 514012"/>
              <a:gd name="connsiteX4" fmla="*/ 562708 w 4030935"/>
              <a:gd name="connsiteY4" fmla="*/ 75749 h 514012"/>
              <a:gd name="connsiteX5" fmla="*/ 654689 w 4030935"/>
              <a:gd name="connsiteY5" fmla="*/ 75749 h 514012"/>
              <a:gd name="connsiteX6" fmla="*/ 654689 w 4030935"/>
              <a:gd name="connsiteY6" fmla="*/ 108213 h 514012"/>
              <a:gd name="connsiteX7" fmla="*/ 735849 w 4030935"/>
              <a:gd name="connsiteY7" fmla="*/ 108213 h 514012"/>
              <a:gd name="connsiteX8" fmla="*/ 735849 w 4030935"/>
              <a:gd name="connsiteY8" fmla="*/ 135266 h 514012"/>
              <a:gd name="connsiteX9" fmla="*/ 887347 w 4030935"/>
              <a:gd name="connsiteY9" fmla="*/ 135266 h 514012"/>
              <a:gd name="connsiteX10" fmla="*/ 887347 w 4030935"/>
              <a:gd name="connsiteY10" fmla="*/ 167730 h 514012"/>
              <a:gd name="connsiteX11" fmla="*/ 887347 w 4030935"/>
              <a:gd name="connsiteY11" fmla="*/ 167730 h 514012"/>
              <a:gd name="connsiteX12" fmla="*/ 914400 w 4030935"/>
              <a:gd name="connsiteY12" fmla="*/ 194783 h 514012"/>
              <a:gd name="connsiteX13" fmla="*/ 914400 w 4030935"/>
              <a:gd name="connsiteY13" fmla="*/ 194783 h 514012"/>
              <a:gd name="connsiteX14" fmla="*/ 941454 w 4030935"/>
              <a:gd name="connsiteY14" fmla="*/ 221837 h 514012"/>
              <a:gd name="connsiteX15" fmla="*/ 1174112 w 4030935"/>
              <a:gd name="connsiteY15" fmla="*/ 221837 h 514012"/>
              <a:gd name="connsiteX16" fmla="*/ 1174112 w 4030935"/>
              <a:gd name="connsiteY16" fmla="*/ 221837 h 514012"/>
              <a:gd name="connsiteX17" fmla="*/ 1195754 w 4030935"/>
              <a:gd name="connsiteY17" fmla="*/ 243479 h 514012"/>
              <a:gd name="connsiteX18" fmla="*/ 1195754 w 4030935"/>
              <a:gd name="connsiteY18" fmla="*/ 243479 h 514012"/>
              <a:gd name="connsiteX19" fmla="*/ 1644838 w 4030935"/>
              <a:gd name="connsiteY19" fmla="*/ 243479 h 514012"/>
              <a:gd name="connsiteX20" fmla="*/ 1644838 w 4030935"/>
              <a:gd name="connsiteY20" fmla="*/ 302996 h 514012"/>
              <a:gd name="connsiteX21" fmla="*/ 2050637 w 4030935"/>
              <a:gd name="connsiteY21" fmla="*/ 302996 h 514012"/>
              <a:gd name="connsiteX22" fmla="*/ 2050637 w 4030935"/>
              <a:gd name="connsiteY22" fmla="*/ 340871 h 514012"/>
              <a:gd name="connsiteX23" fmla="*/ 2386097 w 4030935"/>
              <a:gd name="connsiteY23" fmla="*/ 340871 h 514012"/>
              <a:gd name="connsiteX24" fmla="*/ 2386097 w 4030935"/>
              <a:gd name="connsiteY24" fmla="*/ 340871 h 514012"/>
              <a:gd name="connsiteX25" fmla="*/ 2759432 w 4030935"/>
              <a:gd name="connsiteY25" fmla="*/ 340871 h 514012"/>
              <a:gd name="connsiteX26" fmla="*/ 2759432 w 4030935"/>
              <a:gd name="connsiteY26" fmla="*/ 394977 h 514012"/>
              <a:gd name="connsiteX27" fmla="*/ 3722528 w 4030935"/>
              <a:gd name="connsiteY27" fmla="*/ 394977 h 514012"/>
              <a:gd name="connsiteX28" fmla="*/ 3722528 w 4030935"/>
              <a:gd name="connsiteY28" fmla="*/ 449084 h 514012"/>
              <a:gd name="connsiteX29" fmla="*/ 3857794 w 4030935"/>
              <a:gd name="connsiteY29" fmla="*/ 449084 h 514012"/>
              <a:gd name="connsiteX30" fmla="*/ 3857794 w 4030935"/>
              <a:gd name="connsiteY30" fmla="*/ 514012 h 514012"/>
              <a:gd name="connsiteX31" fmla="*/ 4030935 w 4030935"/>
              <a:gd name="connsiteY31" fmla="*/ 514012 h 514012"/>
              <a:gd name="connsiteX0" fmla="*/ 0 w 4030935"/>
              <a:gd name="connsiteY0" fmla="*/ 0 h 514012"/>
              <a:gd name="connsiteX1" fmla="*/ 535655 w 4030935"/>
              <a:gd name="connsiteY1" fmla="*/ 0 h 514012"/>
              <a:gd name="connsiteX2" fmla="*/ 535655 w 4030935"/>
              <a:gd name="connsiteY2" fmla="*/ 32464 h 514012"/>
              <a:gd name="connsiteX3" fmla="*/ 562708 w 4030935"/>
              <a:gd name="connsiteY3" fmla="*/ 32464 h 514012"/>
              <a:gd name="connsiteX4" fmla="*/ 562708 w 4030935"/>
              <a:gd name="connsiteY4" fmla="*/ 75749 h 514012"/>
              <a:gd name="connsiteX5" fmla="*/ 654689 w 4030935"/>
              <a:gd name="connsiteY5" fmla="*/ 75749 h 514012"/>
              <a:gd name="connsiteX6" fmla="*/ 654689 w 4030935"/>
              <a:gd name="connsiteY6" fmla="*/ 108213 h 514012"/>
              <a:gd name="connsiteX7" fmla="*/ 735849 w 4030935"/>
              <a:gd name="connsiteY7" fmla="*/ 108213 h 514012"/>
              <a:gd name="connsiteX8" fmla="*/ 735849 w 4030935"/>
              <a:gd name="connsiteY8" fmla="*/ 135266 h 514012"/>
              <a:gd name="connsiteX9" fmla="*/ 887347 w 4030935"/>
              <a:gd name="connsiteY9" fmla="*/ 135266 h 514012"/>
              <a:gd name="connsiteX10" fmla="*/ 887347 w 4030935"/>
              <a:gd name="connsiteY10" fmla="*/ 167730 h 514012"/>
              <a:gd name="connsiteX11" fmla="*/ 887347 w 4030935"/>
              <a:gd name="connsiteY11" fmla="*/ 167730 h 514012"/>
              <a:gd name="connsiteX12" fmla="*/ 914400 w 4030935"/>
              <a:gd name="connsiteY12" fmla="*/ 194783 h 514012"/>
              <a:gd name="connsiteX13" fmla="*/ 914400 w 4030935"/>
              <a:gd name="connsiteY13" fmla="*/ 194783 h 514012"/>
              <a:gd name="connsiteX14" fmla="*/ 941454 w 4030935"/>
              <a:gd name="connsiteY14" fmla="*/ 221837 h 514012"/>
              <a:gd name="connsiteX15" fmla="*/ 1174112 w 4030935"/>
              <a:gd name="connsiteY15" fmla="*/ 221837 h 514012"/>
              <a:gd name="connsiteX16" fmla="*/ 1174112 w 4030935"/>
              <a:gd name="connsiteY16" fmla="*/ 221837 h 514012"/>
              <a:gd name="connsiteX17" fmla="*/ 1195754 w 4030935"/>
              <a:gd name="connsiteY17" fmla="*/ 243479 h 514012"/>
              <a:gd name="connsiteX18" fmla="*/ 1191579 w 4030935"/>
              <a:gd name="connsiteY18" fmla="*/ 273744 h 514012"/>
              <a:gd name="connsiteX19" fmla="*/ 1644838 w 4030935"/>
              <a:gd name="connsiteY19" fmla="*/ 243479 h 514012"/>
              <a:gd name="connsiteX20" fmla="*/ 1644838 w 4030935"/>
              <a:gd name="connsiteY20" fmla="*/ 302996 h 514012"/>
              <a:gd name="connsiteX21" fmla="*/ 2050637 w 4030935"/>
              <a:gd name="connsiteY21" fmla="*/ 302996 h 514012"/>
              <a:gd name="connsiteX22" fmla="*/ 2050637 w 4030935"/>
              <a:gd name="connsiteY22" fmla="*/ 340871 h 514012"/>
              <a:gd name="connsiteX23" fmla="*/ 2386097 w 4030935"/>
              <a:gd name="connsiteY23" fmla="*/ 340871 h 514012"/>
              <a:gd name="connsiteX24" fmla="*/ 2386097 w 4030935"/>
              <a:gd name="connsiteY24" fmla="*/ 340871 h 514012"/>
              <a:gd name="connsiteX25" fmla="*/ 2759432 w 4030935"/>
              <a:gd name="connsiteY25" fmla="*/ 340871 h 514012"/>
              <a:gd name="connsiteX26" fmla="*/ 2759432 w 4030935"/>
              <a:gd name="connsiteY26" fmla="*/ 394977 h 514012"/>
              <a:gd name="connsiteX27" fmla="*/ 3722528 w 4030935"/>
              <a:gd name="connsiteY27" fmla="*/ 394977 h 514012"/>
              <a:gd name="connsiteX28" fmla="*/ 3722528 w 4030935"/>
              <a:gd name="connsiteY28" fmla="*/ 449084 h 514012"/>
              <a:gd name="connsiteX29" fmla="*/ 3857794 w 4030935"/>
              <a:gd name="connsiteY29" fmla="*/ 449084 h 514012"/>
              <a:gd name="connsiteX30" fmla="*/ 3857794 w 4030935"/>
              <a:gd name="connsiteY30" fmla="*/ 514012 h 514012"/>
              <a:gd name="connsiteX31" fmla="*/ 4030935 w 4030935"/>
              <a:gd name="connsiteY31" fmla="*/ 514012 h 514012"/>
              <a:gd name="connsiteX0" fmla="*/ 0 w 4030935"/>
              <a:gd name="connsiteY0" fmla="*/ 0 h 514012"/>
              <a:gd name="connsiteX1" fmla="*/ 535655 w 4030935"/>
              <a:gd name="connsiteY1" fmla="*/ 0 h 514012"/>
              <a:gd name="connsiteX2" fmla="*/ 535655 w 4030935"/>
              <a:gd name="connsiteY2" fmla="*/ 32464 h 514012"/>
              <a:gd name="connsiteX3" fmla="*/ 562708 w 4030935"/>
              <a:gd name="connsiteY3" fmla="*/ 32464 h 514012"/>
              <a:gd name="connsiteX4" fmla="*/ 562708 w 4030935"/>
              <a:gd name="connsiteY4" fmla="*/ 75749 h 514012"/>
              <a:gd name="connsiteX5" fmla="*/ 654689 w 4030935"/>
              <a:gd name="connsiteY5" fmla="*/ 75749 h 514012"/>
              <a:gd name="connsiteX6" fmla="*/ 654689 w 4030935"/>
              <a:gd name="connsiteY6" fmla="*/ 108213 h 514012"/>
              <a:gd name="connsiteX7" fmla="*/ 735849 w 4030935"/>
              <a:gd name="connsiteY7" fmla="*/ 108213 h 514012"/>
              <a:gd name="connsiteX8" fmla="*/ 735849 w 4030935"/>
              <a:gd name="connsiteY8" fmla="*/ 135266 h 514012"/>
              <a:gd name="connsiteX9" fmla="*/ 887347 w 4030935"/>
              <a:gd name="connsiteY9" fmla="*/ 135266 h 514012"/>
              <a:gd name="connsiteX10" fmla="*/ 887347 w 4030935"/>
              <a:gd name="connsiteY10" fmla="*/ 167730 h 514012"/>
              <a:gd name="connsiteX11" fmla="*/ 887347 w 4030935"/>
              <a:gd name="connsiteY11" fmla="*/ 167730 h 514012"/>
              <a:gd name="connsiteX12" fmla="*/ 914400 w 4030935"/>
              <a:gd name="connsiteY12" fmla="*/ 194783 h 514012"/>
              <a:gd name="connsiteX13" fmla="*/ 914400 w 4030935"/>
              <a:gd name="connsiteY13" fmla="*/ 194783 h 514012"/>
              <a:gd name="connsiteX14" fmla="*/ 941454 w 4030935"/>
              <a:gd name="connsiteY14" fmla="*/ 221837 h 514012"/>
              <a:gd name="connsiteX15" fmla="*/ 1174112 w 4030935"/>
              <a:gd name="connsiteY15" fmla="*/ 221837 h 514012"/>
              <a:gd name="connsiteX16" fmla="*/ 1174112 w 4030935"/>
              <a:gd name="connsiteY16" fmla="*/ 221837 h 514012"/>
              <a:gd name="connsiteX17" fmla="*/ 1195754 w 4030935"/>
              <a:gd name="connsiteY17" fmla="*/ 243479 h 514012"/>
              <a:gd name="connsiteX18" fmla="*/ 1191579 w 4030935"/>
              <a:gd name="connsiteY18" fmla="*/ 273744 h 514012"/>
              <a:gd name="connsiteX19" fmla="*/ 1644838 w 4030935"/>
              <a:gd name="connsiteY19" fmla="*/ 277009 h 514012"/>
              <a:gd name="connsiteX20" fmla="*/ 1644838 w 4030935"/>
              <a:gd name="connsiteY20" fmla="*/ 302996 h 514012"/>
              <a:gd name="connsiteX21" fmla="*/ 2050637 w 4030935"/>
              <a:gd name="connsiteY21" fmla="*/ 302996 h 514012"/>
              <a:gd name="connsiteX22" fmla="*/ 2050637 w 4030935"/>
              <a:gd name="connsiteY22" fmla="*/ 340871 h 514012"/>
              <a:gd name="connsiteX23" fmla="*/ 2386097 w 4030935"/>
              <a:gd name="connsiteY23" fmla="*/ 340871 h 514012"/>
              <a:gd name="connsiteX24" fmla="*/ 2386097 w 4030935"/>
              <a:gd name="connsiteY24" fmla="*/ 340871 h 514012"/>
              <a:gd name="connsiteX25" fmla="*/ 2759432 w 4030935"/>
              <a:gd name="connsiteY25" fmla="*/ 340871 h 514012"/>
              <a:gd name="connsiteX26" fmla="*/ 2759432 w 4030935"/>
              <a:gd name="connsiteY26" fmla="*/ 394977 h 514012"/>
              <a:gd name="connsiteX27" fmla="*/ 3722528 w 4030935"/>
              <a:gd name="connsiteY27" fmla="*/ 394977 h 514012"/>
              <a:gd name="connsiteX28" fmla="*/ 3722528 w 4030935"/>
              <a:gd name="connsiteY28" fmla="*/ 449084 h 514012"/>
              <a:gd name="connsiteX29" fmla="*/ 3857794 w 4030935"/>
              <a:gd name="connsiteY29" fmla="*/ 449084 h 514012"/>
              <a:gd name="connsiteX30" fmla="*/ 3857794 w 4030935"/>
              <a:gd name="connsiteY30" fmla="*/ 514012 h 514012"/>
              <a:gd name="connsiteX31" fmla="*/ 4030935 w 4030935"/>
              <a:gd name="connsiteY31" fmla="*/ 514012 h 514012"/>
              <a:gd name="connsiteX0" fmla="*/ 0 w 4030935"/>
              <a:gd name="connsiteY0" fmla="*/ 0 h 514012"/>
              <a:gd name="connsiteX1" fmla="*/ 535655 w 4030935"/>
              <a:gd name="connsiteY1" fmla="*/ 0 h 514012"/>
              <a:gd name="connsiteX2" fmla="*/ 535655 w 4030935"/>
              <a:gd name="connsiteY2" fmla="*/ 32464 h 514012"/>
              <a:gd name="connsiteX3" fmla="*/ 562708 w 4030935"/>
              <a:gd name="connsiteY3" fmla="*/ 32464 h 514012"/>
              <a:gd name="connsiteX4" fmla="*/ 562708 w 4030935"/>
              <a:gd name="connsiteY4" fmla="*/ 75749 h 514012"/>
              <a:gd name="connsiteX5" fmla="*/ 654689 w 4030935"/>
              <a:gd name="connsiteY5" fmla="*/ 75749 h 514012"/>
              <a:gd name="connsiteX6" fmla="*/ 654689 w 4030935"/>
              <a:gd name="connsiteY6" fmla="*/ 108213 h 514012"/>
              <a:gd name="connsiteX7" fmla="*/ 735849 w 4030935"/>
              <a:gd name="connsiteY7" fmla="*/ 108213 h 514012"/>
              <a:gd name="connsiteX8" fmla="*/ 735849 w 4030935"/>
              <a:gd name="connsiteY8" fmla="*/ 135266 h 514012"/>
              <a:gd name="connsiteX9" fmla="*/ 887347 w 4030935"/>
              <a:gd name="connsiteY9" fmla="*/ 135266 h 514012"/>
              <a:gd name="connsiteX10" fmla="*/ 887347 w 4030935"/>
              <a:gd name="connsiteY10" fmla="*/ 167730 h 514012"/>
              <a:gd name="connsiteX11" fmla="*/ 887347 w 4030935"/>
              <a:gd name="connsiteY11" fmla="*/ 167730 h 514012"/>
              <a:gd name="connsiteX12" fmla="*/ 914400 w 4030935"/>
              <a:gd name="connsiteY12" fmla="*/ 194783 h 514012"/>
              <a:gd name="connsiteX13" fmla="*/ 914400 w 4030935"/>
              <a:gd name="connsiteY13" fmla="*/ 194783 h 514012"/>
              <a:gd name="connsiteX14" fmla="*/ 941454 w 4030935"/>
              <a:gd name="connsiteY14" fmla="*/ 221837 h 514012"/>
              <a:gd name="connsiteX15" fmla="*/ 1174112 w 4030935"/>
              <a:gd name="connsiteY15" fmla="*/ 221837 h 514012"/>
              <a:gd name="connsiteX16" fmla="*/ 1174112 w 4030935"/>
              <a:gd name="connsiteY16" fmla="*/ 221837 h 514012"/>
              <a:gd name="connsiteX17" fmla="*/ 1195754 w 4030935"/>
              <a:gd name="connsiteY17" fmla="*/ 243479 h 514012"/>
              <a:gd name="connsiteX18" fmla="*/ 1191579 w 4030935"/>
              <a:gd name="connsiteY18" fmla="*/ 273744 h 514012"/>
              <a:gd name="connsiteX19" fmla="*/ 1644838 w 4030935"/>
              <a:gd name="connsiteY19" fmla="*/ 268627 h 514012"/>
              <a:gd name="connsiteX20" fmla="*/ 1644838 w 4030935"/>
              <a:gd name="connsiteY20" fmla="*/ 302996 h 514012"/>
              <a:gd name="connsiteX21" fmla="*/ 2050637 w 4030935"/>
              <a:gd name="connsiteY21" fmla="*/ 302996 h 514012"/>
              <a:gd name="connsiteX22" fmla="*/ 2050637 w 4030935"/>
              <a:gd name="connsiteY22" fmla="*/ 340871 h 514012"/>
              <a:gd name="connsiteX23" fmla="*/ 2386097 w 4030935"/>
              <a:gd name="connsiteY23" fmla="*/ 340871 h 514012"/>
              <a:gd name="connsiteX24" fmla="*/ 2386097 w 4030935"/>
              <a:gd name="connsiteY24" fmla="*/ 340871 h 514012"/>
              <a:gd name="connsiteX25" fmla="*/ 2759432 w 4030935"/>
              <a:gd name="connsiteY25" fmla="*/ 340871 h 514012"/>
              <a:gd name="connsiteX26" fmla="*/ 2759432 w 4030935"/>
              <a:gd name="connsiteY26" fmla="*/ 394977 h 514012"/>
              <a:gd name="connsiteX27" fmla="*/ 3722528 w 4030935"/>
              <a:gd name="connsiteY27" fmla="*/ 394977 h 514012"/>
              <a:gd name="connsiteX28" fmla="*/ 3722528 w 4030935"/>
              <a:gd name="connsiteY28" fmla="*/ 449084 h 514012"/>
              <a:gd name="connsiteX29" fmla="*/ 3857794 w 4030935"/>
              <a:gd name="connsiteY29" fmla="*/ 449084 h 514012"/>
              <a:gd name="connsiteX30" fmla="*/ 3857794 w 4030935"/>
              <a:gd name="connsiteY30" fmla="*/ 514012 h 514012"/>
              <a:gd name="connsiteX31" fmla="*/ 4030935 w 4030935"/>
              <a:gd name="connsiteY31" fmla="*/ 514012 h 514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30935" h="514012">
                <a:moveTo>
                  <a:pt x="0" y="0"/>
                </a:moveTo>
                <a:lnTo>
                  <a:pt x="535655" y="0"/>
                </a:lnTo>
                <a:lnTo>
                  <a:pt x="535655" y="32464"/>
                </a:lnTo>
                <a:lnTo>
                  <a:pt x="562708" y="32464"/>
                </a:lnTo>
                <a:lnTo>
                  <a:pt x="562708" y="75749"/>
                </a:lnTo>
                <a:lnTo>
                  <a:pt x="654689" y="75749"/>
                </a:lnTo>
                <a:lnTo>
                  <a:pt x="654689" y="108213"/>
                </a:lnTo>
                <a:lnTo>
                  <a:pt x="735849" y="108213"/>
                </a:lnTo>
                <a:lnTo>
                  <a:pt x="735849" y="135266"/>
                </a:lnTo>
                <a:lnTo>
                  <a:pt x="887347" y="135266"/>
                </a:lnTo>
                <a:lnTo>
                  <a:pt x="887347" y="167730"/>
                </a:lnTo>
                <a:lnTo>
                  <a:pt x="887347" y="167730"/>
                </a:lnTo>
                <a:lnTo>
                  <a:pt x="914400" y="194783"/>
                </a:lnTo>
                <a:lnTo>
                  <a:pt x="914400" y="194783"/>
                </a:lnTo>
                <a:lnTo>
                  <a:pt x="941454" y="221837"/>
                </a:lnTo>
                <a:lnTo>
                  <a:pt x="1174112" y="221837"/>
                </a:lnTo>
                <a:lnTo>
                  <a:pt x="1174112" y="221837"/>
                </a:lnTo>
                <a:lnTo>
                  <a:pt x="1195754" y="243479"/>
                </a:lnTo>
                <a:lnTo>
                  <a:pt x="1191579" y="273744"/>
                </a:lnTo>
                <a:lnTo>
                  <a:pt x="1644838" y="268627"/>
                </a:lnTo>
                <a:lnTo>
                  <a:pt x="1644838" y="302996"/>
                </a:lnTo>
                <a:lnTo>
                  <a:pt x="2050637" y="302996"/>
                </a:lnTo>
                <a:lnTo>
                  <a:pt x="2050637" y="340871"/>
                </a:lnTo>
                <a:lnTo>
                  <a:pt x="2386097" y="340871"/>
                </a:lnTo>
                <a:lnTo>
                  <a:pt x="2386097" y="340871"/>
                </a:lnTo>
                <a:lnTo>
                  <a:pt x="2759432" y="340871"/>
                </a:lnTo>
                <a:lnTo>
                  <a:pt x="2759432" y="394977"/>
                </a:lnTo>
                <a:lnTo>
                  <a:pt x="3722528" y="394977"/>
                </a:lnTo>
                <a:lnTo>
                  <a:pt x="3722528" y="449084"/>
                </a:lnTo>
                <a:lnTo>
                  <a:pt x="3857794" y="449084"/>
                </a:lnTo>
                <a:lnTo>
                  <a:pt x="3857794" y="514012"/>
                </a:lnTo>
                <a:lnTo>
                  <a:pt x="4030935" y="514012"/>
                </a:lnTo>
              </a:path>
            </a:pathLst>
          </a:custGeom>
          <a:noFill/>
          <a:ln w="28575">
            <a:solidFill>
              <a:schemeClr val="accent1"/>
            </a:solidFill>
            <a:miter lim="800000"/>
            <a:headEnd/>
            <a:tailEnd/>
          </a:ln>
        </p:spPr>
        <p:txBody>
          <a:bodyPr rtlCol="0" anchor="ctr"/>
          <a:lstStyle/>
          <a:p>
            <a:pPr algn="ctr"/>
            <a:endParaRPr lang="en-US"/>
          </a:p>
        </p:txBody>
      </p:sp>
      <p:cxnSp>
        <p:nvCxnSpPr>
          <p:cNvPr id="38" name="Straight Connector 37">
            <a:extLst>
              <a:ext uri="{FF2B5EF4-FFF2-40B4-BE49-F238E27FC236}">
                <a16:creationId xmlns:a16="http://schemas.microsoft.com/office/drawing/2014/main" id="{3B2C2C2B-81D9-2F3E-A0EA-F95C73B7BDA7}"/>
              </a:ext>
            </a:extLst>
          </p:cNvPr>
          <p:cNvCxnSpPr/>
          <p:nvPr/>
        </p:nvCxnSpPr>
        <p:spPr bwMode="auto">
          <a:xfrm>
            <a:off x="4894817"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49B3ECA-B27B-C9A9-202E-D9E7768EEA0F}"/>
              </a:ext>
            </a:extLst>
          </p:cNvPr>
          <p:cNvCxnSpPr/>
          <p:nvPr/>
        </p:nvCxnSpPr>
        <p:spPr bwMode="auto">
          <a:xfrm>
            <a:off x="4939062"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0150D01-E79A-3F23-3300-D1A9DFEE14AD}"/>
              </a:ext>
            </a:extLst>
          </p:cNvPr>
          <p:cNvCxnSpPr/>
          <p:nvPr/>
        </p:nvCxnSpPr>
        <p:spPr bwMode="auto">
          <a:xfrm>
            <a:off x="4978391"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ADE8411-7B5F-A244-8A57-EE9D9F49B11A}"/>
              </a:ext>
            </a:extLst>
          </p:cNvPr>
          <p:cNvCxnSpPr/>
          <p:nvPr/>
        </p:nvCxnSpPr>
        <p:spPr bwMode="auto">
          <a:xfrm>
            <a:off x="5022636"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B9C884C-2019-1E5E-D995-7C171881939B}"/>
              </a:ext>
            </a:extLst>
          </p:cNvPr>
          <p:cNvCxnSpPr/>
          <p:nvPr/>
        </p:nvCxnSpPr>
        <p:spPr bwMode="auto">
          <a:xfrm>
            <a:off x="5061965"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406DDDF-D736-D3F4-B283-4495570B13B3}"/>
              </a:ext>
            </a:extLst>
          </p:cNvPr>
          <p:cNvCxnSpPr/>
          <p:nvPr/>
        </p:nvCxnSpPr>
        <p:spPr bwMode="auto">
          <a:xfrm>
            <a:off x="5106210"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634F8C1-ACBE-8B89-16C0-ACAF7BB89EC6}"/>
              </a:ext>
            </a:extLst>
          </p:cNvPr>
          <p:cNvCxnSpPr/>
          <p:nvPr/>
        </p:nvCxnSpPr>
        <p:spPr bwMode="auto">
          <a:xfrm>
            <a:off x="5219281"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55EA6BF-5D06-E695-CFF0-4727F6E8C2CF}"/>
              </a:ext>
            </a:extLst>
          </p:cNvPr>
          <p:cNvCxnSpPr/>
          <p:nvPr/>
        </p:nvCxnSpPr>
        <p:spPr bwMode="auto">
          <a:xfrm>
            <a:off x="5263526"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78C6775-F9FE-7D6B-7CEC-7AEB9C46EA4D}"/>
              </a:ext>
            </a:extLst>
          </p:cNvPr>
          <p:cNvCxnSpPr/>
          <p:nvPr/>
        </p:nvCxnSpPr>
        <p:spPr bwMode="auto">
          <a:xfrm>
            <a:off x="5386429"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C578E8A-7FC6-D25B-60FC-F3FE5880EBC0}"/>
              </a:ext>
            </a:extLst>
          </p:cNvPr>
          <p:cNvCxnSpPr/>
          <p:nvPr/>
        </p:nvCxnSpPr>
        <p:spPr bwMode="auto">
          <a:xfrm>
            <a:off x="5430674"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0978131-6C5C-4F65-22B7-9EB9028E3A9E}"/>
              </a:ext>
            </a:extLst>
          </p:cNvPr>
          <p:cNvCxnSpPr/>
          <p:nvPr/>
        </p:nvCxnSpPr>
        <p:spPr bwMode="auto">
          <a:xfrm>
            <a:off x="5553577"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EFE0EB2-BD29-3716-9AB0-C82EF936D5EF}"/>
              </a:ext>
            </a:extLst>
          </p:cNvPr>
          <p:cNvCxnSpPr/>
          <p:nvPr/>
        </p:nvCxnSpPr>
        <p:spPr bwMode="auto">
          <a:xfrm>
            <a:off x="5484751" y="2675299"/>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BDABCF5-359D-6126-23AA-48927FE4BBC8}"/>
              </a:ext>
            </a:extLst>
          </p:cNvPr>
          <p:cNvCxnSpPr/>
          <p:nvPr/>
        </p:nvCxnSpPr>
        <p:spPr bwMode="auto">
          <a:xfrm>
            <a:off x="5858377" y="2798202"/>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CF8A38E-910F-8D95-7358-FE6EE7B8AA29}"/>
              </a:ext>
            </a:extLst>
          </p:cNvPr>
          <p:cNvCxnSpPr/>
          <p:nvPr/>
        </p:nvCxnSpPr>
        <p:spPr bwMode="auto">
          <a:xfrm>
            <a:off x="5789551" y="2798202"/>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07E327D-471A-5DB5-20E6-6F7C0734F8C9}"/>
              </a:ext>
            </a:extLst>
          </p:cNvPr>
          <p:cNvCxnSpPr/>
          <p:nvPr/>
        </p:nvCxnSpPr>
        <p:spPr bwMode="auto">
          <a:xfrm>
            <a:off x="5823964" y="2798202"/>
            <a:ext cx="0" cy="98323"/>
          </a:xfrm>
          <a:prstGeom prst="line">
            <a:avLst/>
          </a:prstGeom>
          <a:noFill/>
          <a:ln w="28575" cap="flat" cmpd="sng" algn="ctr">
            <a:solidFill>
              <a:schemeClr val="accent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F8E67571-3969-A420-2DE9-65D868E64064}"/>
              </a:ext>
            </a:extLst>
          </p:cNvPr>
          <p:cNvSpPr txBox="1"/>
          <p:nvPr/>
        </p:nvSpPr>
        <p:spPr bwMode="auto">
          <a:xfrm>
            <a:off x="1985698" y="3240654"/>
            <a:ext cx="14539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1-year RFS = 89%</a:t>
            </a:r>
          </a:p>
        </p:txBody>
      </p:sp>
      <p:sp>
        <p:nvSpPr>
          <p:cNvPr id="54" name="TextBox 53">
            <a:extLst>
              <a:ext uri="{FF2B5EF4-FFF2-40B4-BE49-F238E27FC236}">
                <a16:creationId xmlns:a16="http://schemas.microsoft.com/office/drawing/2014/main" id="{66FA7A13-586D-49E7-18E8-1B942D743B10}"/>
              </a:ext>
            </a:extLst>
          </p:cNvPr>
          <p:cNvSpPr txBox="1"/>
          <p:nvPr/>
        </p:nvSpPr>
        <p:spPr bwMode="auto">
          <a:xfrm>
            <a:off x="3637518" y="3683105"/>
            <a:ext cx="14539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-year RFS = 85%</a:t>
            </a:r>
          </a:p>
        </p:txBody>
      </p:sp>
      <p:sp>
        <p:nvSpPr>
          <p:cNvPr id="55" name="TextBox 54">
            <a:extLst>
              <a:ext uri="{FF2B5EF4-FFF2-40B4-BE49-F238E27FC236}">
                <a16:creationId xmlns:a16="http://schemas.microsoft.com/office/drawing/2014/main" id="{BF590504-35D9-E876-AB2F-126FD73B64A7}"/>
              </a:ext>
            </a:extLst>
          </p:cNvPr>
          <p:cNvSpPr txBox="1"/>
          <p:nvPr/>
        </p:nvSpPr>
        <p:spPr bwMode="auto">
          <a:xfrm>
            <a:off x="261993" y="4960070"/>
            <a:ext cx="156143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Total</a:t>
            </a:r>
          </a:p>
        </p:txBody>
      </p:sp>
      <p:cxnSp>
        <p:nvCxnSpPr>
          <p:cNvPr id="56" name="Straight Connector 55">
            <a:extLst>
              <a:ext uri="{FF2B5EF4-FFF2-40B4-BE49-F238E27FC236}">
                <a16:creationId xmlns:a16="http://schemas.microsoft.com/office/drawing/2014/main" id="{2B502972-AACB-4DA7-75B3-BE621AB39D32}"/>
              </a:ext>
            </a:extLst>
          </p:cNvPr>
          <p:cNvCxnSpPr>
            <a:cxnSpLocks/>
          </p:cNvCxnSpPr>
          <p:nvPr/>
        </p:nvCxnSpPr>
        <p:spPr bwMode="auto">
          <a:xfrm>
            <a:off x="9233493" y="2492669"/>
            <a:ext cx="0" cy="2353101"/>
          </a:xfrm>
          <a:prstGeom prst="line">
            <a:avLst/>
          </a:prstGeom>
          <a:noFill/>
          <a:ln w="28575" cap="flat" cmpd="sng" algn="ctr">
            <a:solidFill>
              <a:schemeClr val="tx2"/>
            </a:solidFill>
            <a:prstDash val="dash"/>
            <a:round/>
            <a:headEnd type="none" w="med" len="med"/>
            <a:tailEnd type="none" w="med" len="med"/>
          </a:ln>
          <a:effectLst/>
        </p:spPr>
      </p:cxnSp>
      <p:cxnSp>
        <p:nvCxnSpPr>
          <p:cNvPr id="57" name="Straight Connector 56">
            <a:extLst>
              <a:ext uri="{FF2B5EF4-FFF2-40B4-BE49-F238E27FC236}">
                <a16:creationId xmlns:a16="http://schemas.microsoft.com/office/drawing/2014/main" id="{694B85D3-1EFF-6AEC-EE00-04980CE23948}"/>
              </a:ext>
            </a:extLst>
          </p:cNvPr>
          <p:cNvCxnSpPr>
            <a:cxnSpLocks/>
          </p:cNvCxnSpPr>
          <p:nvPr/>
        </p:nvCxnSpPr>
        <p:spPr bwMode="auto">
          <a:xfrm>
            <a:off x="10843505" y="2588203"/>
            <a:ext cx="0" cy="2220696"/>
          </a:xfrm>
          <a:prstGeom prst="line">
            <a:avLst/>
          </a:prstGeom>
          <a:noFill/>
          <a:ln w="28575" cap="flat" cmpd="sng" algn="ctr">
            <a:solidFill>
              <a:schemeClr val="tx2"/>
            </a:solidFill>
            <a:prstDash val="dash"/>
            <a:round/>
            <a:headEnd type="none" w="med" len="med"/>
            <a:tailEnd type="none" w="med" len="med"/>
          </a:ln>
          <a:effectLst/>
        </p:spPr>
      </p:cxnSp>
      <p:sp>
        <p:nvSpPr>
          <p:cNvPr id="58" name="TextBox 57">
            <a:extLst>
              <a:ext uri="{FF2B5EF4-FFF2-40B4-BE49-F238E27FC236}">
                <a16:creationId xmlns:a16="http://schemas.microsoft.com/office/drawing/2014/main" id="{C00A192B-619A-82C4-094B-6E80D6CCE6E0}"/>
              </a:ext>
            </a:extLst>
          </p:cNvPr>
          <p:cNvSpPr txBox="1"/>
          <p:nvPr/>
        </p:nvSpPr>
        <p:spPr bwMode="auto">
          <a:xfrm>
            <a:off x="7255222" y="2001471"/>
            <a:ext cx="44549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DMFS</a:t>
            </a:r>
          </a:p>
        </p:txBody>
      </p:sp>
      <p:sp>
        <p:nvSpPr>
          <p:cNvPr id="59" name="TextBox 58">
            <a:extLst>
              <a:ext uri="{FF2B5EF4-FFF2-40B4-BE49-F238E27FC236}">
                <a16:creationId xmlns:a16="http://schemas.microsoft.com/office/drawing/2014/main" id="{91852563-E7E1-5BDE-0A44-27AFB54A63F0}"/>
              </a:ext>
            </a:extLst>
          </p:cNvPr>
          <p:cNvSpPr txBox="1"/>
          <p:nvPr/>
        </p:nvSpPr>
        <p:spPr bwMode="auto">
          <a:xfrm>
            <a:off x="7611837" y="5107553"/>
            <a:ext cx="40838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Mos</a:t>
            </a:r>
          </a:p>
        </p:txBody>
      </p:sp>
      <p:sp>
        <p:nvSpPr>
          <p:cNvPr id="60" name="TextBox 59">
            <a:extLst>
              <a:ext uri="{FF2B5EF4-FFF2-40B4-BE49-F238E27FC236}">
                <a16:creationId xmlns:a16="http://schemas.microsoft.com/office/drawing/2014/main" id="{DFEB4A08-4322-7D30-F5A3-3C3A24499B88}"/>
              </a:ext>
            </a:extLst>
          </p:cNvPr>
          <p:cNvSpPr txBox="1"/>
          <p:nvPr/>
        </p:nvSpPr>
        <p:spPr bwMode="auto">
          <a:xfrm rot="16200000">
            <a:off x="5685325" y="3296833"/>
            <a:ext cx="2748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DMFS (%)</a:t>
            </a:r>
          </a:p>
        </p:txBody>
      </p:sp>
      <p:sp>
        <p:nvSpPr>
          <p:cNvPr id="61" name="Freeform: Shape 27">
            <a:extLst>
              <a:ext uri="{FF2B5EF4-FFF2-40B4-BE49-F238E27FC236}">
                <a16:creationId xmlns:a16="http://schemas.microsoft.com/office/drawing/2014/main" id="{7D90C6BF-BECC-C5F9-6FF8-610B5A628E3A}"/>
              </a:ext>
            </a:extLst>
          </p:cNvPr>
          <p:cNvSpPr/>
          <p:nvPr/>
        </p:nvSpPr>
        <p:spPr bwMode="auto">
          <a:xfrm>
            <a:off x="7626673" y="2323936"/>
            <a:ext cx="4064639" cy="2517941"/>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62" name="Straight Connector 61">
            <a:extLst>
              <a:ext uri="{FF2B5EF4-FFF2-40B4-BE49-F238E27FC236}">
                <a16:creationId xmlns:a16="http://schemas.microsoft.com/office/drawing/2014/main" id="{E41DCF5C-2433-9F1E-2461-05EC1FC1B8BE}"/>
              </a:ext>
            </a:extLst>
          </p:cNvPr>
          <p:cNvCxnSpPr>
            <a:cxnSpLocks/>
          </p:cNvCxnSpPr>
          <p:nvPr/>
        </p:nvCxnSpPr>
        <p:spPr bwMode="auto">
          <a:xfrm>
            <a:off x="7543941" y="4841876"/>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92E5C2D-D971-4BA6-8AB8-95C11194925D}"/>
              </a:ext>
            </a:extLst>
          </p:cNvPr>
          <p:cNvCxnSpPr>
            <a:cxnSpLocks/>
          </p:cNvCxnSpPr>
          <p:nvPr/>
        </p:nvCxnSpPr>
        <p:spPr bwMode="auto">
          <a:xfrm>
            <a:off x="7543941" y="4341549"/>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D614EAB-288A-67ED-BF53-1871520331D3}"/>
              </a:ext>
            </a:extLst>
          </p:cNvPr>
          <p:cNvCxnSpPr>
            <a:cxnSpLocks/>
          </p:cNvCxnSpPr>
          <p:nvPr/>
        </p:nvCxnSpPr>
        <p:spPr bwMode="auto">
          <a:xfrm>
            <a:off x="7543941" y="384121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FBA3575-EAC0-8560-FC7E-E39C12469083}"/>
              </a:ext>
            </a:extLst>
          </p:cNvPr>
          <p:cNvCxnSpPr>
            <a:cxnSpLocks/>
          </p:cNvCxnSpPr>
          <p:nvPr/>
        </p:nvCxnSpPr>
        <p:spPr bwMode="auto">
          <a:xfrm>
            <a:off x="7543941" y="334088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7CA243C-AF74-C571-B066-EB8A4C2FC3D7}"/>
              </a:ext>
            </a:extLst>
          </p:cNvPr>
          <p:cNvCxnSpPr>
            <a:cxnSpLocks/>
          </p:cNvCxnSpPr>
          <p:nvPr/>
        </p:nvCxnSpPr>
        <p:spPr bwMode="auto">
          <a:xfrm>
            <a:off x="7543941" y="284055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13B7A32-160C-8433-1D31-B8DFA937E7B2}"/>
              </a:ext>
            </a:extLst>
          </p:cNvPr>
          <p:cNvCxnSpPr>
            <a:cxnSpLocks/>
          </p:cNvCxnSpPr>
          <p:nvPr/>
        </p:nvCxnSpPr>
        <p:spPr bwMode="auto">
          <a:xfrm>
            <a:off x="7543941" y="2340228"/>
            <a:ext cx="70914" cy="0"/>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4BBBD8EF-701D-8CDD-137F-C87BD7CE4F04}"/>
              </a:ext>
            </a:extLst>
          </p:cNvPr>
          <p:cNvSpPr txBox="1"/>
          <p:nvPr/>
        </p:nvSpPr>
        <p:spPr bwMode="auto">
          <a:xfrm>
            <a:off x="7317406" y="4685736"/>
            <a:ext cx="27183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9" name="TextBox 68">
            <a:extLst>
              <a:ext uri="{FF2B5EF4-FFF2-40B4-BE49-F238E27FC236}">
                <a16:creationId xmlns:a16="http://schemas.microsoft.com/office/drawing/2014/main" id="{4AAABC8D-F209-3342-78FF-1D1915A76F1B}"/>
              </a:ext>
            </a:extLst>
          </p:cNvPr>
          <p:cNvSpPr txBox="1"/>
          <p:nvPr/>
        </p:nvSpPr>
        <p:spPr bwMode="auto">
          <a:xfrm>
            <a:off x="7232987" y="4183082"/>
            <a:ext cx="39846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17CA97FA-31BC-3A2E-B03B-668E2FFA3253}"/>
              </a:ext>
            </a:extLst>
          </p:cNvPr>
          <p:cNvSpPr txBox="1"/>
          <p:nvPr/>
        </p:nvSpPr>
        <p:spPr bwMode="auto">
          <a:xfrm>
            <a:off x="7232987" y="3685076"/>
            <a:ext cx="39846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1" name="TextBox 70">
            <a:extLst>
              <a:ext uri="{FF2B5EF4-FFF2-40B4-BE49-F238E27FC236}">
                <a16:creationId xmlns:a16="http://schemas.microsoft.com/office/drawing/2014/main" id="{637CE6BC-E318-DD11-4735-AA4565088AE4}"/>
              </a:ext>
            </a:extLst>
          </p:cNvPr>
          <p:cNvSpPr txBox="1"/>
          <p:nvPr/>
        </p:nvSpPr>
        <p:spPr bwMode="auto">
          <a:xfrm>
            <a:off x="7232987" y="3180091"/>
            <a:ext cx="39846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2" name="TextBox 71">
            <a:extLst>
              <a:ext uri="{FF2B5EF4-FFF2-40B4-BE49-F238E27FC236}">
                <a16:creationId xmlns:a16="http://schemas.microsoft.com/office/drawing/2014/main" id="{E8851491-4893-5D62-6FAB-8488F6821471}"/>
              </a:ext>
            </a:extLst>
          </p:cNvPr>
          <p:cNvSpPr txBox="1"/>
          <p:nvPr/>
        </p:nvSpPr>
        <p:spPr bwMode="auto">
          <a:xfrm>
            <a:off x="7232987" y="2682088"/>
            <a:ext cx="398465"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3" name="TextBox 72">
            <a:extLst>
              <a:ext uri="{FF2B5EF4-FFF2-40B4-BE49-F238E27FC236}">
                <a16:creationId xmlns:a16="http://schemas.microsoft.com/office/drawing/2014/main" id="{FD887B72-1463-5807-371B-045C5893CB08}"/>
              </a:ext>
            </a:extLst>
          </p:cNvPr>
          <p:cNvSpPr txBox="1"/>
          <p:nvPr/>
        </p:nvSpPr>
        <p:spPr bwMode="auto">
          <a:xfrm>
            <a:off x="7141811" y="2191065"/>
            <a:ext cx="489641" cy="40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74" name="Group 73">
            <a:extLst>
              <a:ext uri="{FF2B5EF4-FFF2-40B4-BE49-F238E27FC236}">
                <a16:creationId xmlns:a16="http://schemas.microsoft.com/office/drawing/2014/main" id="{7D27B1FA-7888-41AC-DE9F-4A58238C5B7C}"/>
              </a:ext>
            </a:extLst>
          </p:cNvPr>
          <p:cNvGrpSpPr/>
          <p:nvPr/>
        </p:nvGrpSpPr>
        <p:grpSpPr>
          <a:xfrm>
            <a:off x="8221853" y="4827395"/>
            <a:ext cx="447328" cy="769348"/>
            <a:chOff x="1526199" y="3620022"/>
            <a:chExt cx="474092" cy="591590"/>
          </a:xfrm>
        </p:grpSpPr>
        <p:cxnSp>
          <p:nvCxnSpPr>
            <p:cNvPr id="113" name="Straight Connector 112">
              <a:extLst>
                <a:ext uri="{FF2B5EF4-FFF2-40B4-BE49-F238E27FC236}">
                  <a16:creationId xmlns:a16="http://schemas.microsoft.com/office/drawing/2014/main" id="{966FC585-B6A0-4403-E206-A5F0213DF40F}"/>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14" name="TextBox 113">
              <a:extLst>
                <a:ext uri="{FF2B5EF4-FFF2-40B4-BE49-F238E27FC236}">
                  <a16:creationId xmlns:a16="http://schemas.microsoft.com/office/drawing/2014/main" id="{2900B9EB-BE1C-A406-DCC1-A0880949FFD6}"/>
                </a:ext>
              </a:extLst>
            </p:cNvPr>
            <p:cNvSpPr txBox="1"/>
            <p:nvPr/>
          </p:nvSpPr>
          <p:spPr bwMode="auto">
            <a:xfrm>
              <a:off x="1526199" y="3667283"/>
              <a:ext cx="474092" cy="5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6</a:t>
              </a:r>
            </a:p>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89</a:t>
              </a:r>
              <a:endParaRPr lang="en-US" sz="1400" b="0" dirty="0">
                <a:solidFill>
                  <a:schemeClr val="bg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4BAD1AD6-8651-F495-7418-53B910784B2B}"/>
              </a:ext>
            </a:extLst>
          </p:cNvPr>
          <p:cNvGrpSpPr/>
          <p:nvPr/>
        </p:nvGrpSpPr>
        <p:grpSpPr>
          <a:xfrm>
            <a:off x="11429900" y="4827395"/>
            <a:ext cx="500107" cy="769348"/>
            <a:chOff x="5303520" y="3620022"/>
            <a:chExt cx="530029" cy="591590"/>
          </a:xfrm>
        </p:grpSpPr>
        <p:cxnSp>
          <p:nvCxnSpPr>
            <p:cNvPr id="111" name="Straight Connector 110">
              <a:extLst>
                <a:ext uri="{FF2B5EF4-FFF2-40B4-BE49-F238E27FC236}">
                  <a16:creationId xmlns:a16="http://schemas.microsoft.com/office/drawing/2014/main" id="{12370899-5EFD-2820-28C1-29E15BFAFE5E}"/>
                </a:ext>
              </a:extLst>
            </p:cNvPr>
            <p:cNvCxnSpPr/>
            <p:nvPr/>
          </p:nvCxnSpPr>
          <p:spPr bwMode="auto">
            <a:xfrm>
              <a:off x="5568534"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19F5FC39-99CB-31BE-4BCF-BF547091B9E6}"/>
                </a:ext>
              </a:extLst>
            </p:cNvPr>
            <p:cNvSpPr txBox="1"/>
            <p:nvPr/>
          </p:nvSpPr>
          <p:spPr bwMode="auto">
            <a:xfrm>
              <a:off x="5303520" y="3667283"/>
              <a:ext cx="530029" cy="5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30</a:t>
              </a:r>
            </a:p>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25</a:t>
              </a:r>
              <a:endParaRPr lang="en-US" sz="1400" b="0" dirty="0">
                <a:solidFill>
                  <a:schemeClr val="bg1"/>
                </a:solidFill>
                <a:latin typeface="Calibri" panose="020F0502020204030204" pitchFamily="34" charset="0"/>
              </a:endParaRPr>
            </a:p>
          </p:txBody>
        </p:sp>
      </p:grpSp>
      <p:grpSp>
        <p:nvGrpSpPr>
          <p:cNvPr id="76" name="Group 75">
            <a:extLst>
              <a:ext uri="{FF2B5EF4-FFF2-40B4-BE49-F238E27FC236}">
                <a16:creationId xmlns:a16="http://schemas.microsoft.com/office/drawing/2014/main" id="{70CF0926-3693-F6E1-7329-3CA8B6BCAD51}"/>
              </a:ext>
            </a:extLst>
          </p:cNvPr>
          <p:cNvGrpSpPr/>
          <p:nvPr/>
        </p:nvGrpSpPr>
        <p:grpSpPr>
          <a:xfrm>
            <a:off x="9037570" y="4827402"/>
            <a:ext cx="391362" cy="769348"/>
            <a:chOff x="1731014" y="3601734"/>
            <a:chExt cx="414778" cy="591589"/>
          </a:xfrm>
        </p:grpSpPr>
        <p:cxnSp>
          <p:nvCxnSpPr>
            <p:cNvPr id="109" name="Straight Connector 108">
              <a:extLst>
                <a:ext uri="{FF2B5EF4-FFF2-40B4-BE49-F238E27FC236}">
                  <a16:creationId xmlns:a16="http://schemas.microsoft.com/office/drawing/2014/main" id="{4AF30D10-9A85-06E6-FCFF-A703E7FC10CF}"/>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10" name="TextBox 109">
              <a:extLst>
                <a:ext uri="{FF2B5EF4-FFF2-40B4-BE49-F238E27FC236}">
                  <a16:creationId xmlns:a16="http://schemas.microsoft.com/office/drawing/2014/main" id="{A07B26B5-8656-BF7C-071C-A5AE59A65A91}"/>
                </a:ext>
              </a:extLst>
            </p:cNvPr>
            <p:cNvSpPr txBox="1"/>
            <p:nvPr/>
          </p:nvSpPr>
          <p:spPr bwMode="auto">
            <a:xfrm>
              <a:off x="1731014" y="3648995"/>
              <a:ext cx="414778" cy="54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12</a:t>
              </a:r>
            </a:p>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86</a:t>
              </a:r>
            </a:p>
          </p:txBody>
        </p:sp>
      </p:grpSp>
      <p:grpSp>
        <p:nvGrpSpPr>
          <p:cNvPr id="77" name="Group 76">
            <a:extLst>
              <a:ext uri="{FF2B5EF4-FFF2-40B4-BE49-F238E27FC236}">
                <a16:creationId xmlns:a16="http://schemas.microsoft.com/office/drawing/2014/main" id="{98E7BB84-C648-EFB9-009D-090ADA8BE65D}"/>
              </a:ext>
            </a:extLst>
          </p:cNvPr>
          <p:cNvGrpSpPr/>
          <p:nvPr/>
        </p:nvGrpSpPr>
        <p:grpSpPr>
          <a:xfrm>
            <a:off x="10647824" y="4827402"/>
            <a:ext cx="391362" cy="769348"/>
            <a:chOff x="1731014" y="3601734"/>
            <a:chExt cx="414778" cy="591589"/>
          </a:xfrm>
        </p:grpSpPr>
        <p:cxnSp>
          <p:nvCxnSpPr>
            <p:cNvPr id="107" name="Straight Connector 106">
              <a:extLst>
                <a:ext uri="{FF2B5EF4-FFF2-40B4-BE49-F238E27FC236}">
                  <a16:creationId xmlns:a16="http://schemas.microsoft.com/office/drawing/2014/main" id="{06277018-6437-6E4C-B6C3-57B0CD75236A}"/>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1391602C-C14C-14E4-F0B3-D51A9BAF34D3}"/>
                </a:ext>
              </a:extLst>
            </p:cNvPr>
            <p:cNvSpPr txBox="1"/>
            <p:nvPr/>
          </p:nvSpPr>
          <p:spPr bwMode="auto">
            <a:xfrm>
              <a:off x="1731014" y="3648995"/>
              <a:ext cx="414778" cy="54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24</a:t>
              </a:r>
            </a:p>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46</a:t>
              </a:r>
            </a:p>
          </p:txBody>
        </p:sp>
      </p:grpSp>
      <p:grpSp>
        <p:nvGrpSpPr>
          <p:cNvPr id="78" name="Group 77">
            <a:extLst>
              <a:ext uri="{FF2B5EF4-FFF2-40B4-BE49-F238E27FC236}">
                <a16:creationId xmlns:a16="http://schemas.microsoft.com/office/drawing/2014/main" id="{7971A2CB-5855-5FEA-B575-74FEAA0CD310}"/>
              </a:ext>
            </a:extLst>
          </p:cNvPr>
          <p:cNvGrpSpPr/>
          <p:nvPr/>
        </p:nvGrpSpPr>
        <p:grpSpPr>
          <a:xfrm>
            <a:off x="7407725" y="4827395"/>
            <a:ext cx="457201" cy="769348"/>
            <a:chOff x="1503993" y="3620022"/>
            <a:chExt cx="484556" cy="591590"/>
          </a:xfrm>
        </p:grpSpPr>
        <p:cxnSp>
          <p:nvCxnSpPr>
            <p:cNvPr id="105" name="Straight Connector 104">
              <a:extLst>
                <a:ext uri="{FF2B5EF4-FFF2-40B4-BE49-F238E27FC236}">
                  <a16:creationId xmlns:a16="http://schemas.microsoft.com/office/drawing/2014/main" id="{11EA8B92-6D12-B449-99D0-8F5CD9604776}"/>
                </a:ext>
              </a:extLst>
            </p:cNvPr>
            <p:cNvCxnSpPr/>
            <p:nvPr/>
          </p:nvCxnSpPr>
          <p:spPr bwMode="auto">
            <a:xfrm>
              <a:off x="1736823" y="3620022"/>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6" name="TextBox 105">
              <a:extLst>
                <a:ext uri="{FF2B5EF4-FFF2-40B4-BE49-F238E27FC236}">
                  <a16:creationId xmlns:a16="http://schemas.microsoft.com/office/drawing/2014/main" id="{5A2C5EB3-8489-B230-3047-28C1C601EEB5}"/>
                </a:ext>
              </a:extLst>
            </p:cNvPr>
            <p:cNvSpPr txBox="1"/>
            <p:nvPr/>
          </p:nvSpPr>
          <p:spPr bwMode="auto">
            <a:xfrm>
              <a:off x="1503993" y="3667283"/>
              <a:ext cx="484556" cy="5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0</a:t>
              </a:r>
            </a:p>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92</a:t>
              </a:r>
              <a:endParaRPr lang="en-US" sz="1400" b="0" dirty="0">
                <a:solidFill>
                  <a:schemeClr val="bg1"/>
                </a:solidFill>
                <a:latin typeface="Calibri" panose="020F0502020204030204" pitchFamily="34" charset="0"/>
              </a:endParaRPr>
            </a:p>
          </p:txBody>
        </p:sp>
      </p:grpSp>
      <p:grpSp>
        <p:nvGrpSpPr>
          <p:cNvPr id="79" name="Group 78">
            <a:extLst>
              <a:ext uri="{FF2B5EF4-FFF2-40B4-BE49-F238E27FC236}">
                <a16:creationId xmlns:a16="http://schemas.microsoft.com/office/drawing/2014/main" id="{C1D5CCD9-3F2C-8110-E0BB-855943D4F1C3}"/>
              </a:ext>
            </a:extLst>
          </p:cNvPr>
          <p:cNvGrpSpPr/>
          <p:nvPr/>
        </p:nvGrpSpPr>
        <p:grpSpPr>
          <a:xfrm>
            <a:off x="9835013" y="4827395"/>
            <a:ext cx="391362" cy="769348"/>
            <a:chOff x="1731014" y="3601734"/>
            <a:chExt cx="414778" cy="591590"/>
          </a:xfrm>
        </p:grpSpPr>
        <p:cxnSp>
          <p:nvCxnSpPr>
            <p:cNvPr id="103" name="Straight Connector 102">
              <a:extLst>
                <a:ext uri="{FF2B5EF4-FFF2-40B4-BE49-F238E27FC236}">
                  <a16:creationId xmlns:a16="http://schemas.microsoft.com/office/drawing/2014/main" id="{CF65DA12-8114-FF4E-CDC2-ECE0174E26AD}"/>
                </a:ext>
              </a:extLst>
            </p:cNvPr>
            <p:cNvCxnSpPr/>
            <p:nvPr/>
          </p:nvCxnSpPr>
          <p:spPr bwMode="auto">
            <a:xfrm>
              <a:off x="1938403" y="3601734"/>
              <a:ext cx="0" cy="80525"/>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5768BA3B-1201-CEE8-F830-A56C3A3F31A0}"/>
                </a:ext>
              </a:extLst>
            </p:cNvPr>
            <p:cNvSpPr txBox="1"/>
            <p:nvPr/>
          </p:nvSpPr>
          <p:spPr bwMode="auto">
            <a:xfrm>
              <a:off x="1731014" y="3648995"/>
              <a:ext cx="414778" cy="5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ts val="600"/>
                </a:spcAft>
                <a:buClrTx/>
                <a:buFontTx/>
                <a:buNone/>
              </a:pPr>
              <a:r>
                <a:rPr lang="en-US" sz="1400" dirty="0">
                  <a:solidFill>
                    <a:schemeClr val="bg1"/>
                  </a:solidFill>
                  <a:latin typeface="Calibri" panose="020F0502020204030204" pitchFamily="34" charset="0"/>
                </a:rPr>
                <a:t>18</a:t>
              </a:r>
            </a:p>
            <a:p>
              <a:pPr algn="ctr">
                <a:lnSpc>
                  <a:spcPct val="100000"/>
                </a:lnSpc>
                <a:spcBef>
                  <a:spcPct val="50000"/>
                </a:spcBef>
                <a:spcAft>
                  <a:spcPts val="600"/>
                </a:spcAft>
                <a:buClrTx/>
                <a:buFontTx/>
                <a:buNone/>
              </a:pPr>
              <a:r>
                <a:rPr lang="en-US" sz="1400" b="0" dirty="0">
                  <a:solidFill>
                    <a:schemeClr val="bg1"/>
                  </a:solidFill>
                  <a:latin typeface="Calibri" panose="020F0502020204030204" pitchFamily="34" charset="0"/>
                </a:rPr>
                <a:t>84</a:t>
              </a:r>
            </a:p>
          </p:txBody>
        </p:sp>
      </p:grpSp>
      <p:cxnSp>
        <p:nvCxnSpPr>
          <p:cNvPr id="80" name="Straight Connector 79">
            <a:extLst>
              <a:ext uri="{FF2B5EF4-FFF2-40B4-BE49-F238E27FC236}">
                <a16:creationId xmlns:a16="http://schemas.microsoft.com/office/drawing/2014/main" id="{39BAFFB2-6223-0B2C-A42B-85D6A795641A}"/>
              </a:ext>
            </a:extLst>
          </p:cNvPr>
          <p:cNvCxnSpPr/>
          <p:nvPr/>
        </p:nvCxnSpPr>
        <p:spPr bwMode="auto">
          <a:xfrm>
            <a:off x="10557259" y="2531676"/>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6F73F40-042F-7A16-F916-B32518C4B650}"/>
              </a:ext>
            </a:extLst>
          </p:cNvPr>
          <p:cNvCxnSpPr/>
          <p:nvPr/>
        </p:nvCxnSpPr>
        <p:spPr bwMode="auto">
          <a:xfrm>
            <a:off x="10601504" y="2531676"/>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5CA5E619-29E2-767B-0BB4-B731F9E0E93B}"/>
              </a:ext>
            </a:extLst>
          </p:cNvPr>
          <p:cNvCxnSpPr/>
          <p:nvPr/>
        </p:nvCxnSpPr>
        <p:spPr bwMode="auto">
          <a:xfrm>
            <a:off x="10675503" y="2531676"/>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C8BB739-725F-E4C2-5A87-F688DC5237FC}"/>
              </a:ext>
            </a:extLst>
          </p:cNvPr>
          <p:cNvCxnSpPr/>
          <p:nvPr/>
        </p:nvCxnSpPr>
        <p:spPr bwMode="auto">
          <a:xfrm>
            <a:off x="10743556" y="2550826"/>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897CDD2-B858-68E5-D7E4-9178391175BE}"/>
              </a:ext>
            </a:extLst>
          </p:cNvPr>
          <p:cNvCxnSpPr/>
          <p:nvPr/>
        </p:nvCxnSpPr>
        <p:spPr bwMode="auto">
          <a:xfrm>
            <a:off x="10787801" y="2565188"/>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E4C985D-282F-08E6-56C3-EB8F837BC2D4}"/>
              </a:ext>
            </a:extLst>
          </p:cNvPr>
          <p:cNvCxnSpPr>
            <a:cxnSpLocks/>
          </p:cNvCxnSpPr>
          <p:nvPr/>
        </p:nvCxnSpPr>
        <p:spPr bwMode="auto">
          <a:xfrm>
            <a:off x="10953122" y="2559770"/>
            <a:ext cx="0" cy="108528"/>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0D271AE-02C2-2740-5977-04DFE0DD3136}"/>
              </a:ext>
            </a:extLst>
          </p:cNvPr>
          <p:cNvCxnSpPr/>
          <p:nvPr/>
        </p:nvCxnSpPr>
        <p:spPr bwMode="auto">
          <a:xfrm>
            <a:off x="11145777" y="2565188"/>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B556B7A-85ED-6B65-C16A-4A4E93D85281}"/>
              </a:ext>
            </a:extLst>
          </p:cNvPr>
          <p:cNvCxnSpPr/>
          <p:nvPr/>
        </p:nvCxnSpPr>
        <p:spPr bwMode="auto">
          <a:xfrm>
            <a:off x="11268680" y="2565188"/>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227E33C-69BF-3A41-AA59-47418FAB47C1}"/>
              </a:ext>
            </a:extLst>
          </p:cNvPr>
          <p:cNvCxnSpPr/>
          <p:nvPr/>
        </p:nvCxnSpPr>
        <p:spPr bwMode="auto">
          <a:xfrm>
            <a:off x="11199854" y="2565188"/>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D44DC1E-E3DF-A43A-10C1-1A4F445F43AC}"/>
              </a:ext>
            </a:extLst>
          </p:cNvPr>
          <p:cNvCxnSpPr/>
          <p:nvPr/>
        </p:nvCxnSpPr>
        <p:spPr bwMode="auto">
          <a:xfrm>
            <a:off x="11554330" y="2621067"/>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C9DBEB3-0C30-0D65-8C23-ECAF918BC9CB}"/>
              </a:ext>
            </a:extLst>
          </p:cNvPr>
          <p:cNvCxnSpPr/>
          <p:nvPr/>
        </p:nvCxnSpPr>
        <p:spPr bwMode="auto">
          <a:xfrm>
            <a:off x="11485504" y="2621067"/>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6913DEF-3ED9-E097-C749-29273738509C}"/>
              </a:ext>
            </a:extLst>
          </p:cNvPr>
          <p:cNvCxnSpPr/>
          <p:nvPr/>
        </p:nvCxnSpPr>
        <p:spPr bwMode="auto">
          <a:xfrm>
            <a:off x="11519917" y="2621067"/>
            <a:ext cx="0" cy="98323"/>
          </a:xfrm>
          <a:prstGeom prst="line">
            <a:avLst/>
          </a:prstGeom>
          <a:noFill/>
          <a:ln w="28575" cap="flat" cmpd="sng" algn="ctr">
            <a:solidFill>
              <a:schemeClr val="accent1"/>
            </a:solidFill>
            <a:prstDash val="solid"/>
            <a:round/>
            <a:headEnd type="none" w="med" len="med"/>
            <a:tailEnd type="none" w="med" len="med"/>
          </a:ln>
          <a:effectLst/>
        </p:spPr>
      </p:cxnSp>
      <p:sp>
        <p:nvSpPr>
          <p:cNvPr id="92" name="TextBox 91">
            <a:extLst>
              <a:ext uri="{FF2B5EF4-FFF2-40B4-BE49-F238E27FC236}">
                <a16:creationId xmlns:a16="http://schemas.microsoft.com/office/drawing/2014/main" id="{9B7AA697-3B83-A3F7-5EDE-31C332B1E930}"/>
              </a:ext>
            </a:extLst>
          </p:cNvPr>
          <p:cNvSpPr txBox="1"/>
          <p:nvPr/>
        </p:nvSpPr>
        <p:spPr bwMode="auto">
          <a:xfrm>
            <a:off x="7568827" y="3240654"/>
            <a:ext cx="16471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1-year DMFS = 94%</a:t>
            </a:r>
          </a:p>
        </p:txBody>
      </p:sp>
      <p:sp>
        <p:nvSpPr>
          <p:cNvPr id="93" name="TextBox 92">
            <a:extLst>
              <a:ext uri="{FF2B5EF4-FFF2-40B4-BE49-F238E27FC236}">
                <a16:creationId xmlns:a16="http://schemas.microsoft.com/office/drawing/2014/main" id="{F293253B-8FC2-095C-46B0-ADE051970CF0}"/>
              </a:ext>
            </a:extLst>
          </p:cNvPr>
          <p:cNvSpPr txBox="1"/>
          <p:nvPr/>
        </p:nvSpPr>
        <p:spPr bwMode="auto">
          <a:xfrm>
            <a:off x="9215998" y="3683105"/>
            <a:ext cx="15905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-year DMFS = 89%</a:t>
            </a:r>
          </a:p>
        </p:txBody>
      </p:sp>
      <p:sp>
        <p:nvSpPr>
          <p:cNvPr id="94" name="TextBox 93">
            <a:extLst>
              <a:ext uri="{FF2B5EF4-FFF2-40B4-BE49-F238E27FC236}">
                <a16:creationId xmlns:a16="http://schemas.microsoft.com/office/drawing/2014/main" id="{3591608C-13CD-90B0-CE08-3277FE64CAC7}"/>
              </a:ext>
            </a:extLst>
          </p:cNvPr>
          <p:cNvSpPr txBox="1"/>
          <p:nvPr/>
        </p:nvSpPr>
        <p:spPr bwMode="auto">
          <a:xfrm>
            <a:off x="5977097" y="4960070"/>
            <a:ext cx="156143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Total</a:t>
            </a:r>
          </a:p>
        </p:txBody>
      </p:sp>
      <p:sp>
        <p:nvSpPr>
          <p:cNvPr id="95" name="Freeform 94">
            <a:extLst>
              <a:ext uri="{FF2B5EF4-FFF2-40B4-BE49-F238E27FC236}">
                <a16:creationId xmlns:a16="http://schemas.microsoft.com/office/drawing/2014/main" id="{ED9DADBF-F237-B864-9010-2A79EBD5959D}"/>
              </a:ext>
            </a:extLst>
          </p:cNvPr>
          <p:cNvSpPr/>
          <p:nvPr/>
        </p:nvSpPr>
        <p:spPr bwMode="auto">
          <a:xfrm>
            <a:off x="7633429" y="2336755"/>
            <a:ext cx="4026233" cy="344696"/>
          </a:xfrm>
          <a:custGeom>
            <a:avLst/>
            <a:gdLst>
              <a:gd name="connsiteX0" fmla="*/ 0 w 4026233"/>
              <a:gd name="connsiteY0" fmla="*/ 0 h 344696"/>
              <a:gd name="connsiteX1" fmla="*/ 531406 w 4026233"/>
              <a:gd name="connsiteY1" fmla="*/ 0 h 344696"/>
              <a:gd name="connsiteX2" fmla="*/ 531406 w 4026233"/>
              <a:gd name="connsiteY2" fmla="*/ 38300 h 344696"/>
              <a:gd name="connsiteX3" fmla="*/ 646304 w 4026233"/>
              <a:gd name="connsiteY3" fmla="*/ 38300 h 344696"/>
              <a:gd name="connsiteX4" fmla="*/ 646304 w 4026233"/>
              <a:gd name="connsiteY4" fmla="*/ 38300 h 344696"/>
              <a:gd name="connsiteX5" fmla="*/ 727690 w 4026233"/>
              <a:gd name="connsiteY5" fmla="*/ 38300 h 344696"/>
              <a:gd name="connsiteX6" fmla="*/ 727690 w 4026233"/>
              <a:gd name="connsiteY6" fmla="*/ 86174 h 344696"/>
              <a:gd name="connsiteX7" fmla="*/ 895251 w 4026233"/>
              <a:gd name="connsiteY7" fmla="*/ 86174 h 344696"/>
              <a:gd name="connsiteX8" fmla="*/ 895251 w 4026233"/>
              <a:gd name="connsiteY8" fmla="*/ 110111 h 344696"/>
              <a:gd name="connsiteX9" fmla="*/ 1158559 w 4026233"/>
              <a:gd name="connsiteY9" fmla="*/ 110111 h 344696"/>
              <a:gd name="connsiteX10" fmla="*/ 1158559 w 4026233"/>
              <a:gd name="connsiteY10" fmla="*/ 134049 h 344696"/>
              <a:gd name="connsiteX11" fmla="*/ 1158559 w 4026233"/>
              <a:gd name="connsiteY11" fmla="*/ 134049 h 344696"/>
              <a:gd name="connsiteX12" fmla="*/ 1182497 w 4026233"/>
              <a:gd name="connsiteY12" fmla="*/ 157987 h 344696"/>
              <a:gd name="connsiteX13" fmla="*/ 2345843 w 4026233"/>
              <a:gd name="connsiteY13" fmla="*/ 157987 h 344696"/>
              <a:gd name="connsiteX14" fmla="*/ 2345843 w 4026233"/>
              <a:gd name="connsiteY14" fmla="*/ 196285 h 344696"/>
              <a:gd name="connsiteX15" fmla="*/ 2384143 w 4026233"/>
              <a:gd name="connsiteY15" fmla="*/ 196285 h 344696"/>
              <a:gd name="connsiteX16" fmla="*/ 2384143 w 4026233"/>
              <a:gd name="connsiteY16" fmla="*/ 220222 h 344696"/>
              <a:gd name="connsiteX17" fmla="*/ 2733625 w 4026233"/>
              <a:gd name="connsiteY17" fmla="*/ 220222 h 344696"/>
              <a:gd name="connsiteX18" fmla="*/ 2733625 w 4026233"/>
              <a:gd name="connsiteY18" fmla="*/ 220222 h 344696"/>
              <a:gd name="connsiteX19" fmla="*/ 3116620 w 4026233"/>
              <a:gd name="connsiteY19" fmla="*/ 220222 h 344696"/>
              <a:gd name="connsiteX20" fmla="*/ 3116620 w 4026233"/>
              <a:gd name="connsiteY20" fmla="*/ 292034 h 344696"/>
              <a:gd name="connsiteX21" fmla="*/ 3705475 w 4026233"/>
              <a:gd name="connsiteY21" fmla="*/ 292034 h 344696"/>
              <a:gd name="connsiteX22" fmla="*/ 3705475 w 4026233"/>
              <a:gd name="connsiteY22" fmla="*/ 344696 h 344696"/>
              <a:gd name="connsiteX23" fmla="*/ 4026233 w 4026233"/>
              <a:gd name="connsiteY23" fmla="*/ 344696 h 34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26233" h="344696">
                <a:moveTo>
                  <a:pt x="0" y="0"/>
                </a:moveTo>
                <a:lnTo>
                  <a:pt x="531406" y="0"/>
                </a:lnTo>
                <a:lnTo>
                  <a:pt x="531406" y="38300"/>
                </a:lnTo>
                <a:lnTo>
                  <a:pt x="646304" y="38300"/>
                </a:lnTo>
                <a:lnTo>
                  <a:pt x="646304" y="38300"/>
                </a:lnTo>
                <a:lnTo>
                  <a:pt x="727690" y="38300"/>
                </a:lnTo>
                <a:lnTo>
                  <a:pt x="727690" y="86174"/>
                </a:lnTo>
                <a:lnTo>
                  <a:pt x="895251" y="86174"/>
                </a:lnTo>
                <a:lnTo>
                  <a:pt x="895251" y="110111"/>
                </a:lnTo>
                <a:lnTo>
                  <a:pt x="1158559" y="110111"/>
                </a:lnTo>
                <a:lnTo>
                  <a:pt x="1158559" y="134049"/>
                </a:lnTo>
                <a:lnTo>
                  <a:pt x="1158559" y="134049"/>
                </a:lnTo>
                <a:lnTo>
                  <a:pt x="1182497" y="157987"/>
                </a:lnTo>
                <a:lnTo>
                  <a:pt x="2345843" y="157987"/>
                </a:lnTo>
                <a:lnTo>
                  <a:pt x="2345843" y="196285"/>
                </a:lnTo>
                <a:lnTo>
                  <a:pt x="2384143" y="196285"/>
                </a:lnTo>
                <a:lnTo>
                  <a:pt x="2384143" y="220222"/>
                </a:lnTo>
                <a:lnTo>
                  <a:pt x="2733625" y="220222"/>
                </a:lnTo>
                <a:lnTo>
                  <a:pt x="2733625" y="220222"/>
                </a:lnTo>
                <a:lnTo>
                  <a:pt x="3116620" y="220222"/>
                </a:lnTo>
                <a:lnTo>
                  <a:pt x="3116620" y="292034"/>
                </a:lnTo>
                <a:lnTo>
                  <a:pt x="3705475" y="292034"/>
                </a:lnTo>
                <a:lnTo>
                  <a:pt x="3705475" y="344696"/>
                </a:lnTo>
                <a:lnTo>
                  <a:pt x="4026233" y="344696"/>
                </a:lnTo>
              </a:path>
            </a:pathLst>
          </a:custGeom>
          <a:noFill/>
          <a:ln w="28575">
            <a:solidFill>
              <a:schemeClr val="accent1"/>
            </a:solidFill>
            <a:miter lim="800000"/>
            <a:headEnd/>
            <a:tailEnd/>
          </a:ln>
        </p:spPr>
        <p:txBody>
          <a:bodyPr rtlCol="0" anchor="ctr"/>
          <a:lstStyle/>
          <a:p>
            <a:pPr algn="ctr"/>
            <a:endParaRPr lang="en-US"/>
          </a:p>
        </p:txBody>
      </p:sp>
      <p:cxnSp>
        <p:nvCxnSpPr>
          <p:cNvPr id="96" name="Straight Connector 95">
            <a:extLst>
              <a:ext uri="{FF2B5EF4-FFF2-40B4-BE49-F238E27FC236}">
                <a16:creationId xmlns:a16="http://schemas.microsoft.com/office/drawing/2014/main" id="{B6D03F9B-1A4C-E776-5C72-538262E8F177}"/>
              </a:ext>
            </a:extLst>
          </p:cNvPr>
          <p:cNvCxnSpPr/>
          <p:nvPr/>
        </p:nvCxnSpPr>
        <p:spPr bwMode="auto">
          <a:xfrm>
            <a:off x="11098731" y="2565188"/>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CCE14A2-3A38-B654-6C81-A634002F1C09}"/>
              </a:ext>
            </a:extLst>
          </p:cNvPr>
          <p:cNvCxnSpPr/>
          <p:nvPr/>
        </p:nvCxnSpPr>
        <p:spPr bwMode="auto">
          <a:xfrm>
            <a:off x="11055648" y="2565188"/>
            <a:ext cx="0" cy="98323"/>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734D921-F341-F4EF-643E-B5BA9358B4A4}"/>
              </a:ext>
            </a:extLst>
          </p:cNvPr>
          <p:cNvCxnSpPr>
            <a:cxnSpLocks/>
          </p:cNvCxnSpPr>
          <p:nvPr/>
        </p:nvCxnSpPr>
        <p:spPr bwMode="auto">
          <a:xfrm>
            <a:off x="10894875" y="2558972"/>
            <a:ext cx="0" cy="108528"/>
          </a:xfrm>
          <a:prstGeom prst="line">
            <a:avLst/>
          </a:prstGeom>
          <a:noFill/>
          <a:ln w="28575" cap="flat" cmpd="sng" algn="ctr">
            <a:solidFill>
              <a:schemeClr val="accent1"/>
            </a:solidFill>
            <a:prstDash val="solid"/>
            <a:round/>
            <a:headEnd type="none" w="med" len="med"/>
            <a:tailEnd type="none" w="med" len="med"/>
          </a:ln>
          <a:effectLst/>
        </p:spPr>
      </p:cxnSp>
      <p:sp>
        <p:nvSpPr>
          <p:cNvPr id="99" name="TextBox 98">
            <a:extLst>
              <a:ext uri="{FF2B5EF4-FFF2-40B4-BE49-F238E27FC236}">
                <a16:creationId xmlns:a16="http://schemas.microsoft.com/office/drawing/2014/main" id="{7430FC6B-37F2-F672-98A7-E9AB4B9A5E4B}"/>
              </a:ext>
            </a:extLst>
          </p:cNvPr>
          <p:cNvSpPr txBox="1"/>
          <p:nvPr/>
        </p:nvSpPr>
        <p:spPr bwMode="auto">
          <a:xfrm>
            <a:off x="10697386" y="2279306"/>
            <a:ext cx="493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89%</a:t>
            </a:r>
          </a:p>
        </p:txBody>
      </p:sp>
      <p:sp>
        <p:nvSpPr>
          <p:cNvPr id="100" name="TextBox 99">
            <a:extLst>
              <a:ext uri="{FF2B5EF4-FFF2-40B4-BE49-F238E27FC236}">
                <a16:creationId xmlns:a16="http://schemas.microsoft.com/office/drawing/2014/main" id="{4FF630F7-F015-F982-1B65-12B7E3A333D7}"/>
              </a:ext>
            </a:extLst>
          </p:cNvPr>
          <p:cNvSpPr txBox="1"/>
          <p:nvPr/>
        </p:nvSpPr>
        <p:spPr bwMode="auto">
          <a:xfrm>
            <a:off x="9135884" y="2192335"/>
            <a:ext cx="493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94</a:t>
            </a:r>
            <a:r>
              <a:rPr lang="en-US" sz="1400" b="0" dirty="0">
                <a:solidFill>
                  <a:schemeClr val="accent1"/>
                </a:solidFill>
                <a:latin typeface="Calibri" panose="020F0502020204030204" pitchFamily="34" charset="0"/>
              </a:rPr>
              <a:t>%</a:t>
            </a:r>
          </a:p>
        </p:txBody>
      </p:sp>
      <p:sp>
        <p:nvSpPr>
          <p:cNvPr id="101" name="TextBox 100">
            <a:extLst>
              <a:ext uri="{FF2B5EF4-FFF2-40B4-BE49-F238E27FC236}">
                <a16:creationId xmlns:a16="http://schemas.microsoft.com/office/drawing/2014/main" id="{7C62CE09-0A2B-E795-A17E-28A29918CEA9}"/>
              </a:ext>
            </a:extLst>
          </p:cNvPr>
          <p:cNvSpPr txBox="1"/>
          <p:nvPr/>
        </p:nvSpPr>
        <p:spPr bwMode="auto">
          <a:xfrm>
            <a:off x="3393750" y="2301077"/>
            <a:ext cx="493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89%</a:t>
            </a:r>
          </a:p>
        </p:txBody>
      </p:sp>
      <p:sp>
        <p:nvSpPr>
          <p:cNvPr id="102" name="TextBox 101">
            <a:extLst>
              <a:ext uri="{FF2B5EF4-FFF2-40B4-BE49-F238E27FC236}">
                <a16:creationId xmlns:a16="http://schemas.microsoft.com/office/drawing/2014/main" id="{0DFB3841-902A-4E0E-93A5-3BF809E0E18B}"/>
              </a:ext>
            </a:extLst>
          </p:cNvPr>
          <p:cNvSpPr txBox="1"/>
          <p:nvPr/>
        </p:nvSpPr>
        <p:spPr bwMode="auto">
          <a:xfrm>
            <a:off x="5006522" y="2410049"/>
            <a:ext cx="493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85</a:t>
            </a:r>
            <a:r>
              <a:rPr lang="en-US" sz="1400" b="0" dirty="0">
                <a:solidFill>
                  <a:schemeClr val="accent1"/>
                </a:solidFill>
                <a:latin typeface="Calibri" panose="020F0502020204030204" pitchFamily="34" charset="0"/>
              </a:rPr>
              <a:t>%</a:t>
            </a:r>
          </a:p>
        </p:txBody>
      </p:sp>
    </p:spTree>
    <p:extLst>
      <p:ext uri="{BB962C8B-B14F-4D97-AF65-F5344CB8AC3E}">
        <p14:creationId xmlns:p14="http://schemas.microsoft.com/office/powerpoint/2010/main" val="950849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a:extLst>
              <a:ext uri="{FF2B5EF4-FFF2-40B4-BE49-F238E27FC236}">
                <a16:creationId xmlns:a16="http://schemas.microsoft.com/office/drawing/2014/main" id="{BCDA9108-6B13-E170-3278-A4626682BE9D}"/>
              </a:ext>
            </a:extLst>
          </p:cNvPr>
          <p:cNvSpPr txBox="1"/>
          <p:nvPr/>
        </p:nvSpPr>
        <p:spPr bwMode="auto">
          <a:xfrm>
            <a:off x="4289778" y="2790241"/>
            <a:ext cx="391362" cy="83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31</a:t>
            </a:r>
          </a:p>
          <a:p>
            <a:pPr algn="ctr">
              <a:lnSpc>
                <a:spcPct val="100000"/>
              </a:lnSpc>
              <a:spcAft>
                <a:spcPct val="0"/>
              </a:spcAft>
              <a:buClrTx/>
              <a:buFontTx/>
              <a:buNone/>
            </a:pPr>
            <a:r>
              <a:rPr lang="en-US" sz="1000" dirty="0">
                <a:solidFill>
                  <a:schemeClr val="bg1"/>
                </a:solidFill>
                <a:latin typeface="Calibri" panose="020F0502020204030204" pitchFamily="34" charset="0"/>
              </a:rPr>
              <a:t>4</a:t>
            </a:r>
          </a:p>
          <a:p>
            <a:pPr algn="ctr">
              <a:lnSpc>
                <a:spcPct val="100000"/>
              </a:lnSpc>
              <a:spcAft>
                <a:spcPct val="0"/>
              </a:spcAft>
              <a:buClrTx/>
              <a:buFontTx/>
              <a:buNone/>
            </a:pPr>
            <a:r>
              <a:rPr lang="en-US" sz="1000" dirty="0">
                <a:solidFill>
                  <a:schemeClr val="bg1"/>
                </a:solidFill>
                <a:latin typeface="Calibri" panose="020F0502020204030204" pitchFamily="34" charset="0"/>
              </a:rPr>
              <a:t>8</a:t>
            </a:r>
            <a:endParaRPr lang="en-US" sz="1400" dirty="0">
              <a:solidFill>
                <a:schemeClr val="bg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PRADO: RFS and DMFS by Pathologic Response</a:t>
            </a:r>
            <a:endParaRPr lang="en-US" altLang="en-US" dirty="0"/>
          </a:p>
        </p:txBody>
      </p:sp>
      <p:sp>
        <p:nvSpPr>
          <p:cNvPr id="11" name="Text Box 11">
            <a:extLst>
              <a:ext uri="{FF2B5EF4-FFF2-40B4-BE49-F238E27FC236}">
                <a16:creationId xmlns:a16="http://schemas.microsoft.com/office/drawing/2014/main" id="{CC83C19B-98FC-624B-99CC-8AB5D8B93BDB}"/>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Blank. ASCO 2022. Abstr 9501. Reproduced with permission.</a:t>
            </a:r>
          </a:p>
        </p:txBody>
      </p:sp>
      <p:sp>
        <p:nvSpPr>
          <p:cNvPr id="4" name="TextBox 3">
            <a:extLst>
              <a:ext uri="{FF2B5EF4-FFF2-40B4-BE49-F238E27FC236}">
                <a16:creationId xmlns:a16="http://schemas.microsoft.com/office/drawing/2014/main" id="{3652FE33-D475-33F8-D905-8A4E2272F10E}"/>
              </a:ext>
            </a:extLst>
          </p:cNvPr>
          <p:cNvSpPr txBox="1"/>
          <p:nvPr/>
        </p:nvSpPr>
        <p:spPr bwMode="auto">
          <a:xfrm>
            <a:off x="5650170" y="1277394"/>
            <a:ext cx="6108443" cy="477053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who achieved MPR (n = 60)</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4 patients relapsed at 2 yr (3 with regional metastasis and 1 with M1a disease)</a:t>
            </a:r>
          </a:p>
          <a:p>
            <a:pPr marL="457200" lvl="2" indent="-285750">
              <a:spcAft>
                <a:spcPct val="0"/>
              </a:spcAft>
              <a:buFont typeface="Courier New" panose="02070309020205020404" pitchFamily="49" charset="0"/>
              <a:buChar char="o"/>
              <a:tabLst>
                <a:tab pos="973138" algn="l"/>
              </a:tabLst>
            </a:pPr>
            <a:r>
              <a:rPr lang="en-US" sz="1600" dirty="0">
                <a:solidFill>
                  <a:schemeClr val="bg1"/>
                </a:solidFill>
                <a:latin typeface="Calibri" panose="020F0502020204030204" pitchFamily="34" charset="0"/>
              </a:rPr>
              <a:t>All 4 patients had ≥2 positive nodes on BL PET scan</a:t>
            </a:r>
          </a:p>
          <a:p>
            <a:pPr marL="627063" lvl="3"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4/28 (14%) relapses in patients with ≥2 positive nodes at BL </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Primary endpoint was not met</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TLND omission may be safe</a:t>
            </a:r>
          </a:p>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who achieved pPR (n = 11)</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4 patients relapsed at 2 yr (3 with distant metastasis and 1 with regional </a:t>
            </a:r>
            <a:r>
              <a:rPr lang="en-US" sz="1600" dirty="0">
                <a:solidFill>
                  <a:schemeClr val="bg1"/>
                </a:solidFill>
                <a:latin typeface="Calibri" panose="020F0502020204030204" pitchFamily="34" charset="0"/>
                <a:sym typeface="Wingdings" panose="05000000000000000000" pitchFamily="2" charset="2"/>
              </a:rPr>
              <a:t> distant metastases</a:t>
            </a:r>
            <a:r>
              <a:rPr lang="en-US" sz="1600" dirty="0">
                <a:solidFill>
                  <a:schemeClr val="bg1"/>
                </a:solidFill>
                <a:latin typeface="Calibri" panose="020F0502020204030204" pitchFamily="34" charset="0"/>
              </a:rPr>
              <a:t>)</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All 4 patients had undergone TLND</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Patients with a pPR may benefit from adjuvant systemic therapy</a:t>
            </a:r>
            <a:endParaRPr lang="en-US" sz="1600" b="1" dirty="0">
              <a:solidFill>
                <a:schemeClr val="bg1"/>
              </a:solidFill>
              <a:latin typeface="Calibri" panose="020F0502020204030204" pitchFamily="34" charset="0"/>
            </a:endParaRPr>
          </a:p>
          <a:p>
            <a:pPr algn="l">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who achieved pNR  (n = 21)</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6 patients relapsed/died at 2 yr (1 with regional metastasis, 3 with distant metastases and 1 with regional </a:t>
            </a:r>
            <a:r>
              <a:rPr lang="en-US" sz="1600" dirty="0">
                <a:solidFill>
                  <a:schemeClr val="bg1"/>
                </a:solidFill>
                <a:latin typeface="Calibri" panose="020F0502020204030204" pitchFamily="34" charset="0"/>
                <a:sym typeface="Wingdings" panose="05000000000000000000" pitchFamily="2" charset="2"/>
              </a:rPr>
              <a:t> distant metastases</a:t>
            </a:r>
            <a:r>
              <a:rPr lang="en-US" sz="1600" dirty="0">
                <a:solidFill>
                  <a:schemeClr val="bg1"/>
                </a:solidFill>
                <a:latin typeface="Calibri" panose="020F0502020204030204" pitchFamily="34" charset="0"/>
              </a:rPr>
              <a:t>)</a:t>
            </a:r>
          </a:p>
          <a:p>
            <a:pPr marL="457200" lvl="2" indent="-288925" defTabSz="114300">
              <a:spcAft>
                <a:spcPct val="0"/>
              </a:spcAft>
              <a:buFont typeface="Courier New" panose="02070309020205020404" pitchFamily="49" charset="0"/>
              <a:buChar char="o"/>
            </a:pPr>
            <a:r>
              <a:rPr lang="en-US" sz="1600" dirty="0">
                <a:solidFill>
                  <a:schemeClr val="bg1"/>
                </a:solidFill>
                <a:latin typeface="Calibri" panose="020F0502020204030204" pitchFamily="34" charset="0"/>
              </a:rPr>
              <a:t>Improved 2-yr in PRADO (71%) vs OpACIN-neo (36%)</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2-yr RFS with nivolumab: 71%</a:t>
            </a:r>
          </a:p>
          <a:p>
            <a:pPr marL="177800" lvl="1" indent="-177800">
              <a:spcAft>
                <a:spcPct val="0"/>
              </a:spcAft>
              <a:buFont typeface="Wingdings" panose="05000000000000000000" pitchFamily="2" charset="2"/>
              <a:buChar char="§"/>
            </a:pPr>
            <a:r>
              <a:rPr lang="en-US" sz="1600" dirty="0">
                <a:solidFill>
                  <a:schemeClr val="bg1"/>
                </a:solidFill>
                <a:latin typeface="Calibri" panose="020F0502020204030204" pitchFamily="34" charset="0"/>
              </a:rPr>
              <a:t>2-yr RFS with BRAF inhibitor/MEK inhibitor: 90%</a:t>
            </a:r>
          </a:p>
        </p:txBody>
      </p:sp>
      <p:sp>
        <p:nvSpPr>
          <p:cNvPr id="14" name="TextBox 13">
            <a:extLst>
              <a:ext uri="{FF2B5EF4-FFF2-40B4-BE49-F238E27FC236}">
                <a16:creationId xmlns:a16="http://schemas.microsoft.com/office/drawing/2014/main" id="{8D450430-E2BF-E27A-476E-2217FC33962A}"/>
              </a:ext>
            </a:extLst>
          </p:cNvPr>
          <p:cNvSpPr txBox="1"/>
          <p:nvPr/>
        </p:nvSpPr>
        <p:spPr bwMode="auto">
          <a:xfrm>
            <a:off x="-361008" y="2978520"/>
            <a:ext cx="15614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000" dirty="0">
                <a:solidFill>
                  <a:schemeClr val="bg1"/>
                </a:solidFill>
                <a:latin typeface="Calibri" panose="020F0502020204030204" pitchFamily="34" charset="0"/>
              </a:rPr>
              <a:t>Patients at Risk, n</a:t>
            </a:r>
          </a:p>
          <a:p>
            <a:pPr algn="r">
              <a:lnSpc>
                <a:spcPct val="100000"/>
              </a:lnSpc>
              <a:spcAft>
                <a:spcPct val="0"/>
              </a:spcAft>
              <a:buClrTx/>
              <a:buFontTx/>
              <a:buNone/>
            </a:pPr>
            <a:r>
              <a:rPr lang="en-US" sz="1000" dirty="0">
                <a:solidFill>
                  <a:schemeClr val="accent1"/>
                </a:solidFill>
                <a:latin typeface="Calibri" panose="020F0502020204030204" pitchFamily="34" charset="0"/>
              </a:rPr>
              <a:t>MPR</a:t>
            </a:r>
          </a:p>
          <a:p>
            <a:pPr algn="r">
              <a:lnSpc>
                <a:spcPct val="100000"/>
              </a:lnSpc>
              <a:spcAft>
                <a:spcPct val="0"/>
              </a:spcAft>
              <a:buClrTx/>
              <a:buFontTx/>
              <a:buNone/>
            </a:pPr>
            <a:r>
              <a:rPr lang="en-US" sz="1000" dirty="0" err="1">
                <a:solidFill>
                  <a:schemeClr val="accent3"/>
                </a:solidFill>
                <a:latin typeface="Calibri" panose="020F0502020204030204" pitchFamily="34" charset="0"/>
              </a:rPr>
              <a:t>pPR</a:t>
            </a:r>
            <a:endParaRPr lang="en-US" sz="1000" dirty="0">
              <a:solidFill>
                <a:schemeClr val="accent3"/>
              </a:solidFill>
              <a:latin typeface="Calibri" panose="020F0502020204030204" pitchFamily="34" charset="0"/>
            </a:endParaRPr>
          </a:p>
          <a:p>
            <a:pPr algn="r">
              <a:lnSpc>
                <a:spcPct val="100000"/>
              </a:lnSpc>
              <a:spcAft>
                <a:spcPct val="0"/>
              </a:spcAft>
              <a:buClrTx/>
              <a:buFontTx/>
              <a:buNone/>
            </a:pPr>
            <a:r>
              <a:rPr lang="en-US" sz="1000" dirty="0" err="1">
                <a:solidFill>
                  <a:schemeClr val="accent4"/>
                </a:solidFill>
                <a:latin typeface="Calibri" panose="020F0502020204030204" pitchFamily="34" charset="0"/>
              </a:rPr>
              <a:t>pNR</a:t>
            </a:r>
            <a:endParaRPr lang="en-US" sz="1000" dirty="0">
              <a:solidFill>
                <a:schemeClr val="accent4"/>
              </a:solidFill>
              <a:latin typeface="Calibri" panose="020F0502020204030204" pitchFamily="34" charset="0"/>
            </a:endParaRPr>
          </a:p>
        </p:txBody>
      </p:sp>
      <p:sp>
        <p:nvSpPr>
          <p:cNvPr id="16" name="TextBox 15">
            <a:extLst>
              <a:ext uri="{FF2B5EF4-FFF2-40B4-BE49-F238E27FC236}">
                <a16:creationId xmlns:a16="http://schemas.microsoft.com/office/drawing/2014/main" id="{EC52E353-9F60-A8A2-6C3C-38A3325A82C1}"/>
              </a:ext>
            </a:extLst>
          </p:cNvPr>
          <p:cNvSpPr txBox="1"/>
          <p:nvPr/>
        </p:nvSpPr>
        <p:spPr bwMode="auto">
          <a:xfrm rot="16200000">
            <a:off x="-207330" y="1719864"/>
            <a:ext cx="1799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RFS (%)</a:t>
            </a:r>
          </a:p>
        </p:txBody>
      </p:sp>
      <p:sp>
        <p:nvSpPr>
          <p:cNvPr id="17" name="Freeform: Shape 27">
            <a:extLst>
              <a:ext uri="{FF2B5EF4-FFF2-40B4-BE49-F238E27FC236}">
                <a16:creationId xmlns:a16="http://schemas.microsoft.com/office/drawing/2014/main" id="{EE65AA3B-C62A-EE8B-EACC-1AB9BC50ABBF}"/>
              </a:ext>
            </a:extLst>
          </p:cNvPr>
          <p:cNvSpPr/>
          <p:nvPr/>
        </p:nvSpPr>
        <p:spPr bwMode="auto">
          <a:xfrm>
            <a:off x="1259371" y="1136168"/>
            <a:ext cx="4064639" cy="1648222"/>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18" name="Straight Connector 17">
            <a:extLst>
              <a:ext uri="{FF2B5EF4-FFF2-40B4-BE49-F238E27FC236}">
                <a16:creationId xmlns:a16="http://schemas.microsoft.com/office/drawing/2014/main" id="{A11FB662-A82D-0661-0469-346676580052}"/>
              </a:ext>
            </a:extLst>
          </p:cNvPr>
          <p:cNvCxnSpPr>
            <a:cxnSpLocks/>
          </p:cNvCxnSpPr>
          <p:nvPr/>
        </p:nvCxnSpPr>
        <p:spPr bwMode="auto">
          <a:xfrm>
            <a:off x="1176639" y="2784390"/>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04F624C-6276-BB12-C91B-C5F9E9C11028}"/>
              </a:ext>
            </a:extLst>
          </p:cNvPr>
          <p:cNvCxnSpPr>
            <a:cxnSpLocks/>
          </p:cNvCxnSpPr>
          <p:nvPr/>
        </p:nvCxnSpPr>
        <p:spPr bwMode="auto">
          <a:xfrm>
            <a:off x="1176639" y="2456880"/>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DACDC96-E931-321B-BF54-88BBA3F32946}"/>
              </a:ext>
            </a:extLst>
          </p:cNvPr>
          <p:cNvCxnSpPr>
            <a:cxnSpLocks/>
          </p:cNvCxnSpPr>
          <p:nvPr/>
        </p:nvCxnSpPr>
        <p:spPr bwMode="auto">
          <a:xfrm>
            <a:off x="1176639" y="2129368"/>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826F87A-D601-8EC1-A80B-7101B39FE345}"/>
              </a:ext>
            </a:extLst>
          </p:cNvPr>
          <p:cNvCxnSpPr>
            <a:cxnSpLocks/>
          </p:cNvCxnSpPr>
          <p:nvPr/>
        </p:nvCxnSpPr>
        <p:spPr bwMode="auto">
          <a:xfrm>
            <a:off x="1176639" y="1801856"/>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D39B147-C7A1-3B17-45EA-266ECBC081F2}"/>
              </a:ext>
            </a:extLst>
          </p:cNvPr>
          <p:cNvCxnSpPr>
            <a:cxnSpLocks/>
          </p:cNvCxnSpPr>
          <p:nvPr/>
        </p:nvCxnSpPr>
        <p:spPr bwMode="auto">
          <a:xfrm>
            <a:off x="1176639" y="1474345"/>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36474CB-25E5-9CDD-A17F-FF61D2F22754}"/>
              </a:ext>
            </a:extLst>
          </p:cNvPr>
          <p:cNvCxnSpPr>
            <a:cxnSpLocks/>
          </p:cNvCxnSpPr>
          <p:nvPr/>
        </p:nvCxnSpPr>
        <p:spPr bwMode="auto">
          <a:xfrm>
            <a:off x="1176639" y="1146833"/>
            <a:ext cx="70914"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5DF5D5AF-128E-0BD5-0D4D-CB4B216995DA}"/>
              </a:ext>
            </a:extLst>
          </p:cNvPr>
          <p:cNvSpPr txBox="1"/>
          <p:nvPr/>
        </p:nvSpPr>
        <p:spPr bwMode="auto">
          <a:xfrm>
            <a:off x="970652" y="2635107"/>
            <a:ext cx="27183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47665176-3164-02B0-2A60-7419208B85CD}"/>
              </a:ext>
            </a:extLst>
          </p:cNvPr>
          <p:cNvSpPr txBox="1"/>
          <p:nvPr/>
        </p:nvSpPr>
        <p:spPr bwMode="auto">
          <a:xfrm>
            <a:off x="886233" y="2306072"/>
            <a:ext cx="39846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6" name="TextBox 25">
            <a:extLst>
              <a:ext uri="{FF2B5EF4-FFF2-40B4-BE49-F238E27FC236}">
                <a16:creationId xmlns:a16="http://schemas.microsoft.com/office/drawing/2014/main" id="{4177570A-5BC2-44C5-F48C-CC4C4BC06325}"/>
              </a:ext>
            </a:extLst>
          </p:cNvPr>
          <p:cNvSpPr txBox="1"/>
          <p:nvPr/>
        </p:nvSpPr>
        <p:spPr bwMode="auto">
          <a:xfrm>
            <a:off x="886233" y="1980083"/>
            <a:ext cx="39846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7" name="TextBox 26">
            <a:extLst>
              <a:ext uri="{FF2B5EF4-FFF2-40B4-BE49-F238E27FC236}">
                <a16:creationId xmlns:a16="http://schemas.microsoft.com/office/drawing/2014/main" id="{87EF7C83-2CB7-774C-6550-E40C02FDF95B}"/>
              </a:ext>
            </a:extLst>
          </p:cNvPr>
          <p:cNvSpPr txBox="1"/>
          <p:nvPr/>
        </p:nvSpPr>
        <p:spPr bwMode="auto">
          <a:xfrm>
            <a:off x="886233" y="1649524"/>
            <a:ext cx="39846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D0537B67-C940-2424-5E5B-27390DC8DF05}"/>
              </a:ext>
            </a:extLst>
          </p:cNvPr>
          <p:cNvSpPr txBox="1"/>
          <p:nvPr/>
        </p:nvSpPr>
        <p:spPr bwMode="auto">
          <a:xfrm>
            <a:off x="886233" y="1323536"/>
            <a:ext cx="39846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9" name="TextBox 28">
            <a:extLst>
              <a:ext uri="{FF2B5EF4-FFF2-40B4-BE49-F238E27FC236}">
                <a16:creationId xmlns:a16="http://schemas.microsoft.com/office/drawing/2014/main" id="{5B6515D2-760B-BD79-60C4-44BD5E928FD5}"/>
              </a:ext>
            </a:extLst>
          </p:cNvPr>
          <p:cNvSpPr txBox="1"/>
          <p:nvPr/>
        </p:nvSpPr>
        <p:spPr bwMode="auto">
          <a:xfrm>
            <a:off x="795057" y="1002116"/>
            <a:ext cx="489641"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0" name="TextBox 29">
            <a:extLst>
              <a:ext uri="{FF2B5EF4-FFF2-40B4-BE49-F238E27FC236}">
                <a16:creationId xmlns:a16="http://schemas.microsoft.com/office/drawing/2014/main" id="{670B511C-A794-B853-A73C-D7B768CB6951}"/>
              </a:ext>
            </a:extLst>
          </p:cNvPr>
          <p:cNvSpPr txBox="1"/>
          <p:nvPr/>
        </p:nvSpPr>
        <p:spPr bwMode="auto">
          <a:xfrm>
            <a:off x="1244535" y="2935800"/>
            <a:ext cx="4083820" cy="27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Mos</a:t>
            </a:r>
          </a:p>
        </p:txBody>
      </p:sp>
      <p:grpSp>
        <p:nvGrpSpPr>
          <p:cNvPr id="31" name="Group 30">
            <a:extLst>
              <a:ext uri="{FF2B5EF4-FFF2-40B4-BE49-F238E27FC236}">
                <a16:creationId xmlns:a16="http://schemas.microsoft.com/office/drawing/2014/main" id="{B3E150DB-1FE2-16CF-D96B-D19FECE8DA30}"/>
              </a:ext>
            </a:extLst>
          </p:cNvPr>
          <p:cNvGrpSpPr/>
          <p:nvPr/>
        </p:nvGrpSpPr>
        <p:grpSpPr>
          <a:xfrm>
            <a:off x="1811867" y="2790241"/>
            <a:ext cx="433047" cy="833042"/>
            <a:chOff x="1357566" y="3321915"/>
            <a:chExt cx="433047" cy="923330"/>
          </a:xfrm>
        </p:grpSpPr>
        <p:cxnSp>
          <p:nvCxnSpPr>
            <p:cNvPr id="83" name="Straight Connector 82">
              <a:extLst>
                <a:ext uri="{FF2B5EF4-FFF2-40B4-BE49-F238E27FC236}">
                  <a16:creationId xmlns:a16="http://schemas.microsoft.com/office/drawing/2014/main" id="{51C63F3A-AEE1-A3F3-48CE-FE37FECF3881}"/>
                </a:ext>
              </a:extLst>
            </p:cNvPr>
            <p:cNvCxnSpPr>
              <a:cxnSpLocks/>
            </p:cNvCxnSpPr>
            <p:nvPr/>
          </p:nvCxnSpPr>
          <p:spPr bwMode="auto">
            <a:xfrm>
              <a:off x="1571885" y="3322185"/>
              <a:ext cx="0" cy="75979"/>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13C683FE-996A-B2AB-D256-1BB8FFC8BFA8}"/>
                </a:ext>
              </a:extLst>
            </p:cNvPr>
            <p:cNvSpPr txBox="1"/>
            <p:nvPr/>
          </p:nvSpPr>
          <p:spPr bwMode="auto">
            <a:xfrm>
              <a:off x="1357566" y="3321915"/>
              <a:ext cx="43304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58</a:t>
              </a:r>
            </a:p>
            <a:p>
              <a:pPr algn="ctr">
                <a:lnSpc>
                  <a:spcPct val="100000"/>
                </a:lnSpc>
                <a:spcAft>
                  <a:spcPct val="0"/>
                </a:spcAft>
                <a:buClrTx/>
                <a:buFontTx/>
                <a:buNone/>
              </a:pPr>
              <a:r>
                <a:rPr lang="en-US" sz="1000" b="0" dirty="0">
                  <a:solidFill>
                    <a:schemeClr val="bg1"/>
                  </a:solidFill>
                  <a:latin typeface="Calibri" panose="020F0502020204030204" pitchFamily="34" charset="0"/>
                </a:rPr>
                <a:t>1</a:t>
              </a:r>
              <a:r>
                <a:rPr lang="en-US" sz="1000" dirty="0">
                  <a:solidFill>
                    <a:schemeClr val="bg1"/>
                  </a:solidFill>
                  <a:latin typeface="Calibri" panose="020F0502020204030204" pitchFamily="34" charset="0"/>
                </a:rPr>
                <a:t>0</a:t>
              </a:r>
            </a:p>
            <a:p>
              <a:pPr algn="ctr">
                <a:lnSpc>
                  <a:spcPct val="100000"/>
                </a:lnSpc>
                <a:spcAft>
                  <a:spcPct val="0"/>
                </a:spcAft>
                <a:buClrTx/>
                <a:buFontTx/>
                <a:buNone/>
              </a:pPr>
              <a:r>
                <a:rPr lang="en-US" sz="1000" b="0" dirty="0">
                  <a:solidFill>
                    <a:schemeClr val="bg1"/>
                  </a:solidFill>
                  <a:latin typeface="Calibri" panose="020F0502020204030204" pitchFamily="34" charset="0"/>
                </a:rPr>
                <a:t>19</a:t>
              </a:r>
            </a:p>
          </p:txBody>
        </p:sp>
      </p:grpSp>
      <p:cxnSp>
        <p:nvCxnSpPr>
          <p:cNvPr id="32" name="Straight Connector 31">
            <a:extLst>
              <a:ext uri="{FF2B5EF4-FFF2-40B4-BE49-F238E27FC236}">
                <a16:creationId xmlns:a16="http://schemas.microsoft.com/office/drawing/2014/main" id="{09844286-B478-A4B2-25FF-86F41FD69FE8}"/>
              </a:ext>
            </a:extLst>
          </p:cNvPr>
          <p:cNvCxnSpPr>
            <a:cxnSpLocks/>
          </p:cNvCxnSpPr>
          <p:nvPr/>
        </p:nvCxnSpPr>
        <p:spPr bwMode="auto">
          <a:xfrm>
            <a:off x="5307363" y="2790484"/>
            <a:ext cx="0" cy="68549"/>
          </a:xfrm>
          <a:prstGeom prst="line">
            <a:avLst/>
          </a:prstGeom>
          <a:noFill/>
          <a:ln w="28575" cap="flat" cmpd="sng" algn="ctr">
            <a:solidFill>
              <a:schemeClr val="bg1"/>
            </a:solidFill>
            <a:prstDash val="solid"/>
            <a:round/>
            <a:headEnd type="none" w="med" len="med"/>
            <a:tailEnd type="none" w="med" len="med"/>
          </a:ln>
          <a:effectLst/>
        </p:spPr>
      </p:cxnSp>
      <p:grpSp>
        <p:nvGrpSpPr>
          <p:cNvPr id="33" name="Group 32">
            <a:extLst>
              <a:ext uri="{FF2B5EF4-FFF2-40B4-BE49-F238E27FC236}">
                <a16:creationId xmlns:a16="http://schemas.microsoft.com/office/drawing/2014/main" id="{60FEA51B-E13C-4912-E734-398924BEB2AE}"/>
              </a:ext>
            </a:extLst>
          </p:cNvPr>
          <p:cNvGrpSpPr/>
          <p:nvPr/>
        </p:nvGrpSpPr>
        <p:grpSpPr>
          <a:xfrm>
            <a:off x="2671424" y="2790241"/>
            <a:ext cx="391362" cy="833042"/>
            <a:chOff x="1599941" y="3321915"/>
            <a:chExt cx="391362" cy="923330"/>
          </a:xfrm>
        </p:grpSpPr>
        <p:cxnSp>
          <p:nvCxnSpPr>
            <p:cNvPr id="81" name="Straight Connector 80">
              <a:extLst>
                <a:ext uri="{FF2B5EF4-FFF2-40B4-BE49-F238E27FC236}">
                  <a16:creationId xmlns:a16="http://schemas.microsoft.com/office/drawing/2014/main" id="{B5B44976-FC27-F327-C4B2-7083D740B2EA}"/>
                </a:ext>
              </a:extLst>
            </p:cNvPr>
            <p:cNvCxnSpPr>
              <a:cxnSpLocks/>
            </p:cNvCxnSpPr>
            <p:nvPr/>
          </p:nvCxnSpPr>
          <p:spPr bwMode="auto">
            <a:xfrm>
              <a:off x="1795622" y="3322185"/>
              <a:ext cx="0" cy="75979"/>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1EC16396-08A9-8032-10FB-C142A0BE1A2A}"/>
                </a:ext>
              </a:extLst>
            </p:cNvPr>
            <p:cNvSpPr txBox="1"/>
            <p:nvPr/>
          </p:nvSpPr>
          <p:spPr bwMode="auto">
            <a:xfrm>
              <a:off x="1599941" y="3321915"/>
              <a:ext cx="3913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57</a:t>
              </a:r>
            </a:p>
            <a:p>
              <a:pPr algn="ctr">
                <a:lnSpc>
                  <a:spcPct val="100000"/>
                </a:lnSpc>
                <a:spcAft>
                  <a:spcPct val="0"/>
                </a:spcAft>
                <a:buClrTx/>
                <a:buFontTx/>
                <a:buNone/>
              </a:pPr>
              <a:r>
                <a:rPr lang="en-US" sz="1000" dirty="0">
                  <a:solidFill>
                    <a:schemeClr val="bg1"/>
                  </a:solidFill>
                  <a:latin typeface="Calibri" panose="020F0502020204030204" pitchFamily="34" charset="0"/>
                </a:rPr>
                <a:t>8</a:t>
              </a:r>
            </a:p>
            <a:p>
              <a:pPr algn="ctr">
                <a:lnSpc>
                  <a:spcPct val="100000"/>
                </a:lnSpc>
                <a:spcAft>
                  <a:spcPct val="0"/>
                </a:spcAft>
                <a:buClrTx/>
                <a:buFontTx/>
                <a:buNone/>
              </a:pPr>
              <a:r>
                <a:rPr lang="en-US" sz="1000" dirty="0">
                  <a:solidFill>
                    <a:schemeClr val="bg1"/>
                  </a:solidFill>
                  <a:latin typeface="Calibri" panose="020F0502020204030204" pitchFamily="34" charset="0"/>
                </a:rPr>
                <a:t>17</a:t>
              </a:r>
              <a:endParaRPr lang="en-US" sz="1400" dirty="0">
                <a:solidFill>
                  <a:schemeClr val="bg1"/>
                </a:solidFill>
                <a:latin typeface="Calibri" panose="020F0502020204030204" pitchFamily="34" charset="0"/>
              </a:endParaRPr>
            </a:p>
          </p:txBody>
        </p:sp>
      </p:grpSp>
      <p:grpSp>
        <p:nvGrpSpPr>
          <p:cNvPr id="34" name="Group 33">
            <a:extLst>
              <a:ext uri="{FF2B5EF4-FFF2-40B4-BE49-F238E27FC236}">
                <a16:creationId xmlns:a16="http://schemas.microsoft.com/office/drawing/2014/main" id="{9E82C4EF-7780-2123-C0F2-84BEF4B2DF7C}"/>
              </a:ext>
            </a:extLst>
          </p:cNvPr>
          <p:cNvGrpSpPr/>
          <p:nvPr/>
        </p:nvGrpSpPr>
        <p:grpSpPr>
          <a:xfrm>
            <a:off x="4270072" y="2790241"/>
            <a:ext cx="391362" cy="277681"/>
            <a:chOff x="4054556" y="3321915"/>
            <a:chExt cx="391362" cy="307777"/>
          </a:xfrm>
        </p:grpSpPr>
        <p:cxnSp>
          <p:nvCxnSpPr>
            <p:cNvPr id="79" name="Straight Connector 78">
              <a:extLst>
                <a:ext uri="{FF2B5EF4-FFF2-40B4-BE49-F238E27FC236}">
                  <a16:creationId xmlns:a16="http://schemas.microsoft.com/office/drawing/2014/main" id="{E5053839-10CD-8A10-ABB3-E82232345EAC}"/>
                </a:ext>
              </a:extLst>
            </p:cNvPr>
            <p:cNvCxnSpPr>
              <a:cxnSpLocks/>
            </p:cNvCxnSpPr>
            <p:nvPr/>
          </p:nvCxnSpPr>
          <p:spPr bwMode="auto">
            <a:xfrm>
              <a:off x="4250237" y="3322185"/>
              <a:ext cx="0" cy="75979"/>
            </a:xfrm>
            <a:prstGeom prst="line">
              <a:avLst/>
            </a:prstGeom>
            <a:noFill/>
            <a:ln w="28575" cap="flat" cmpd="sng" algn="ctr">
              <a:solidFill>
                <a:schemeClr val="bg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4E1C01A4-512B-790D-65BD-90243BEE07F5}"/>
                </a:ext>
              </a:extLst>
            </p:cNvPr>
            <p:cNvSpPr txBox="1"/>
            <p:nvPr/>
          </p:nvSpPr>
          <p:spPr bwMode="auto">
            <a:xfrm>
              <a:off x="4054556" y="3321915"/>
              <a:ext cx="391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p:txBody>
        </p:sp>
      </p:grpSp>
      <p:grpSp>
        <p:nvGrpSpPr>
          <p:cNvPr id="35" name="Group 34">
            <a:extLst>
              <a:ext uri="{FF2B5EF4-FFF2-40B4-BE49-F238E27FC236}">
                <a16:creationId xmlns:a16="http://schemas.microsoft.com/office/drawing/2014/main" id="{558AB36F-A299-1F40-0DA1-4846429CAACF}"/>
              </a:ext>
            </a:extLst>
          </p:cNvPr>
          <p:cNvGrpSpPr/>
          <p:nvPr/>
        </p:nvGrpSpPr>
        <p:grpSpPr>
          <a:xfrm>
            <a:off x="1100665" y="2790241"/>
            <a:ext cx="327368" cy="833042"/>
            <a:chOff x="1100665" y="3321915"/>
            <a:chExt cx="327368" cy="923330"/>
          </a:xfrm>
        </p:grpSpPr>
        <p:sp>
          <p:nvSpPr>
            <p:cNvPr id="77" name="TextBox 76">
              <a:extLst>
                <a:ext uri="{FF2B5EF4-FFF2-40B4-BE49-F238E27FC236}">
                  <a16:creationId xmlns:a16="http://schemas.microsoft.com/office/drawing/2014/main" id="{ECA96899-531B-CD44-B886-35B58B5A05A3}"/>
                </a:ext>
              </a:extLst>
            </p:cNvPr>
            <p:cNvSpPr txBox="1"/>
            <p:nvPr/>
          </p:nvSpPr>
          <p:spPr bwMode="auto">
            <a:xfrm>
              <a:off x="1100665" y="3321915"/>
              <a:ext cx="32736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60</a:t>
              </a:r>
            </a:p>
            <a:p>
              <a:pPr algn="ctr">
                <a:lnSpc>
                  <a:spcPct val="100000"/>
                </a:lnSpc>
                <a:spcAft>
                  <a:spcPct val="0"/>
                </a:spcAft>
                <a:buClrTx/>
                <a:buFontTx/>
                <a:buNone/>
              </a:pPr>
              <a:r>
                <a:rPr lang="en-US" sz="1000" b="0" dirty="0">
                  <a:solidFill>
                    <a:schemeClr val="bg1"/>
                  </a:solidFill>
                  <a:latin typeface="Calibri" panose="020F0502020204030204" pitchFamily="34" charset="0"/>
                </a:rPr>
                <a:t>11</a:t>
              </a:r>
            </a:p>
            <a:p>
              <a:pPr algn="ctr">
                <a:lnSpc>
                  <a:spcPct val="100000"/>
                </a:lnSpc>
                <a:spcAft>
                  <a:spcPct val="0"/>
                </a:spcAft>
                <a:buClrTx/>
                <a:buFontTx/>
                <a:buNone/>
              </a:pPr>
              <a:r>
                <a:rPr lang="en-US" sz="1000" dirty="0">
                  <a:solidFill>
                    <a:schemeClr val="bg1"/>
                  </a:solidFill>
                  <a:latin typeface="Calibri" panose="020F0502020204030204" pitchFamily="34" charset="0"/>
                </a:rPr>
                <a:t>21</a:t>
              </a:r>
              <a:endParaRPr lang="en-US" sz="1000" b="0" dirty="0">
                <a:solidFill>
                  <a:schemeClr val="bg1"/>
                </a:solidFill>
                <a:latin typeface="Calibri" panose="020F0502020204030204" pitchFamily="34" charset="0"/>
              </a:endParaRPr>
            </a:p>
          </p:txBody>
        </p:sp>
        <p:cxnSp>
          <p:nvCxnSpPr>
            <p:cNvPr id="78" name="Straight Connector 77">
              <a:extLst>
                <a:ext uri="{FF2B5EF4-FFF2-40B4-BE49-F238E27FC236}">
                  <a16:creationId xmlns:a16="http://schemas.microsoft.com/office/drawing/2014/main" id="{E6CFE92A-B798-B689-8973-4C44F478B4D0}"/>
                </a:ext>
              </a:extLst>
            </p:cNvPr>
            <p:cNvCxnSpPr>
              <a:cxnSpLocks/>
            </p:cNvCxnSpPr>
            <p:nvPr/>
          </p:nvCxnSpPr>
          <p:spPr bwMode="auto">
            <a:xfrm>
              <a:off x="1260783" y="3322185"/>
              <a:ext cx="0" cy="75979"/>
            </a:xfrm>
            <a:prstGeom prst="line">
              <a:avLst/>
            </a:prstGeom>
            <a:noFill/>
            <a:ln w="28575" cap="flat" cmpd="sng" algn="ctr">
              <a:solidFill>
                <a:schemeClr val="bg1"/>
              </a:solidFill>
              <a:prstDash val="solid"/>
              <a:round/>
              <a:headEnd type="none" w="med" len="med"/>
              <a:tailEnd type="none" w="med" len="med"/>
            </a:ln>
            <a:effectLst/>
          </p:spPr>
        </p:cxnSp>
      </p:grpSp>
      <p:cxnSp>
        <p:nvCxnSpPr>
          <p:cNvPr id="36" name="Straight Connector 35">
            <a:extLst>
              <a:ext uri="{FF2B5EF4-FFF2-40B4-BE49-F238E27FC236}">
                <a16:creationId xmlns:a16="http://schemas.microsoft.com/office/drawing/2014/main" id="{AC343E79-E2F7-E2A8-0A84-2E73A3D757D6}"/>
              </a:ext>
            </a:extLst>
          </p:cNvPr>
          <p:cNvCxnSpPr>
            <a:cxnSpLocks/>
          </p:cNvCxnSpPr>
          <p:nvPr/>
        </p:nvCxnSpPr>
        <p:spPr bwMode="auto">
          <a:xfrm flipV="1">
            <a:off x="2867105" y="1244523"/>
            <a:ext cx="0" cy="1545718"/>
          </a:xfrm>
          <a:prstGeom prst="line">
            <a:avLst/>
          </a:prstGeom>
          <a:noFill/>
          <a:ln w="28575" cap="flat" cmpd="sng" algn="ctr">
            <a:solidFill>
              <a:schemeClr val="tx2"/>
            </a:solidFill>
            <a:prstDash val="dash"/>
            <a:round/>
            <a:headEnd type="none" w="med" len="med"/>
            <a:tailEnd type="none" w="med" len="med"/>
          </a:ln>
          <a:effectLst/>
        </p:spPr>
      </p:cxnSp>
      <p:cxnSp>
        <p:nvCxnSpPr>
          <p:cNvPr id="37" name="Straight Connector 36">
            <a:extLst>
              <a:ext uri="{FF2B5EF4-FFF2-40B4-BE49-F238E27FC236}">
                <a16:creationId xmlns:a16="http://schemas.microsoft.com/office/drawing/2014/main" id="{497DB164-A5A5-5740-D066-97708E53B443}"/>
              </a:ext>
            </a:extLst>
          </p:cNvPr>
          <p:cNvCxnSpPr>
            <a:cxnSpLocks/>
          </p:cNvCxnSpPr>
          <p:nvPr/>
        </p:nvCxnSpPr>
        <p:spPr bwMode="auto">
          <a:xfrm flipV="1">
            <a:off x="4468999" y="1244523"/>
            <a:ext cx="0" cy="1545718"/>
          </a:xfrm>
          <a:prstGeom prst="line">
            <a:avLst/>
          </a:prstGeom>
          <a:noFill/>
          <a:ln w="28575" cap="flat" cmpd="sng" algn="ctr">
            <a:solidFill>
              <a:schemeClr val="tx2"/>
            </a:solidFill>
            <a:prstDash val="dash"/>
            <a:round/>
            <a:headEnd type="none" w="med" len="med"/>
            <a:tailEnd type="none" w="med" len="med"/>
          </a:ln>
          <a:effectLst/>
        </p:spPr>
      </p:cxnSp>
      <p:sp>
        <p:nvSpPr>
          <p:cNvPr id="38" name="Freeform 37">
            <a:extLst>
              <a:ext uri="{FF2B5EF4-FFF2-40B4-BE49-F238E27FC236}">
                <a16:creationId xmlns:a16="http://schemas.microsoft.com/office/drawing/2014/main" id="{E5CA4B2F-674E-976A-5446-C868BF4B2601}"/>
              </a:ext>
            </a:extLst>
          </p:cNvPr>
          <p:cNvSpPr/>
          <p:nvPr/>
        </p:nvSpPr>
        <p:spPr bwMode="auto">
          <a:xfrm>
            <a:off x="1275644" y="1137579"/>
            <a:ext cx="3990623" cy="101850"/>
          </a:xfrm>
          <a:custGeom>
            <a:avLst/>
            <a:gdLst>
              <a:gd name="connsiteX0" fmla="*/ 0 w 3990623"/>
              <a:gd name="connsiteY0" fmla="*/ 0 h 112889"/>
              <a:gd name="connsiteX1" fmla="*/ 485423 w 3990623"/>
              <a:gd name="connsiteY1" fmla="*/ 0 h 112889"/>
              <a:gd name="connsiteX2" fmla="*/ 485423 w 3990623"/>
              <a:gd name="connsiteY2" fmla="*/ 79023 h 112889"/>
              <a:gd name="connsiteX3" fmla="*/ 891823 w 3990623"/>
              <a:gd name="connsiteY3" fmla="*/ 79023 h 112889"/>
              <a:gd name="connsiteX4" fmla="*/ 891823 w 3990623"/>
              <a:gd name="connsiteY4" fmla="*/ 112889 h 112889"/>
              <a:gd name="connsiteX5" fmla="*/ 2009423 w 3990623"/>
              <a:gd name="connsiteY5" fmla="*/ 112889 h 112889"/>
              <a:gd name="connsiteX6" fmla="*/ 2009423 w 3990623"/>
              <a:gd name="connsiteY6" fmla="*/ 112889 h 112889"/>
              <a:gd name="connsiteX7" fmla="*/ 3990623 w 3990623"/>
              <a:gd name="connsiteY7" fmla="*/ 112889 h 11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90623" h="112889">
                <a:moveTo>
                  <a:pt x="0" y="0"/>
                </a:moveTo>
                <a:lnTo>
                  <a:pt x="485423" y="0"/>
                </a:lnTo>
                <a:lnTo>
                  <a:pt x="485423" y="79023"/>
                </a:lnTo>
                <a:lnTo>
                  <a:pt x="891823" y="79023"/>
                </a:lnTo>
                <a:lnTo>
                  <a:pt x="891823" y="112889"/>
                </a:lnTo>
                <a:lnTo>
                  <a:pt x="2009423" y="112889"/>
                </a:lnTo>
                <a:lnTo>
                  <a:pt x="2009423" y="112889"/>
                </a:lnTo>
                <a:lnTo>
                  <a:pt x="3990623" y="112889"/>
                </a:lnTo>
              </a:path>
            </a:pathLst>
          </a:custGeom>
          <a:noFill/>
          <a:ln w="28575">
            <a:solidFill>
              <a:schemeClr val="accent1"/>
            </a:solidFill>
            <a:miter lim="800000"/>
            <a:headEnd/>
            <a:tailEnd/>
          </a:ln>
        </p:spPr>
        <p:txBody>
          <a:bodyPr rtlCol="0" anchor="ctr"/>
          <a:lstStyle/>
          <a:p>
            <a:pPr algn="ctr"/>
            <a:endParaRPr lang="en-US"/>
          </a:p>
        </p:txBody>
      </p:sp>
      <p:sp>
        <p:nvSpPr>
          <p:cNvPr id="39" name="TextBox 38">
            <a:extLst>
              <a:ext uri="{FF2B5EF4-FFF2-40B4-BE49-F238E27FC236}">
                <a16:creationId xmlns:a16="http://schemas.microsoft.com/office/drawing/2014/main" id="{9A74193A-FC1E-2B7D-DA23-763D13BC393D}"/>
              </a:ext>
            </a:extLst>
          </p:cNvPr>
          <p:cNvSpPr txBox="1"/>
          <p:nvPr/>
        </p:nvSpPr>
        <p:spPr bwMode="auto">
          <a:xfrm>
            <a:off x="2849315" y="994919"/>
            <a:ext cx="677334" cy="27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95%</a:t>
            </a:r>
          </a:p>
        </p:txBody>
      </p:sp>
      <p:sp>
        <p:nvSpPr>
          <p:cNvPr id="40" name="TextBox 39">
            <a:extLst>
              <a:ext uri="{FF2B5EF4-FFF2-40B4-BE49-F238E27FC236}">
                <a16:creationId xmlns:a16="http://schemas.microsoft.com/office/drawing/2014/main" id="{038859F1-4C5E-592E-2F57-19D04010C105}"/>
              </a:ext>
            </a:extLst>
          </p:cNvPr>
          <p:cNvSpPr txBox="1"/>
          <p:nvPr/>
        </p:nvSpPr>
        <p:spPr bwMode="auto">
          <a:xfrm>
            <a:off x="4495800" y="960194"/>
            <a:ext cx="677334" cy="27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93%</a:t>
            </a:r>
          </a:p>
        </p:txBody>
      </p:sp>
      <p:sp>
        <p:nvSpPr>
          <p:cNvPr id="41" name="Freeform 40">
            <a:extLst>
              <a:ext uri="{FF2B5EF4-FFF2-40B4-BE49-F238E27FC236}">
                <a16:creationId xmlns:a16="http://schemas.microsoft.com/office/drawing/2014/main" id="{0EC09627-4D94-BB48-DB01-63038E21C7A6}"/>
              </a:ext>
            </a:extLst>
          </p:cNvPr>
          <p:cNvSpPr/>
          <p:nvPr/>
        </p:nvSpPr>
        <p:spPr bwMode="auto">
          <a:xfrm>
            <a:off x="1298222" y="1132487"/>
            <a:ext cx="3979334" cy="611100"/>
          </a:xfrm>
          <a:custGeom>
            <a:avLst/>
            <a:gdLst>
              <a:gd name="connsiteX0" fmla="*/ 0 w 3979334"/>
              <a:gd name="connsiteY0" fmla="*/ 0 h 677333"/>
              <a:gd name="connsiteX1" fmla="*/ 575734 w 3979334"/>
              <a:gd name="connsiteY1" fmla="*/ 0 h 677333"/>
              <a:gd name="connsiteX2" fmla="*/ 575734 w 3979334"/>
              <a:gd name="connsiteY2" fmla="*/ 174978 h 677333"/>
              <a:gd name="connsiteX3" fmla="*/ 818445 w 3979334"/>
              <a:gd name="connsiteY3" fmla="*/ 174978 h 677333"/>
              <a:gd name="connsiteX4" fmla="*/ 818445 w 3979334"/>
              <a:gd name="connsiteY4" fmla="*/ 344311 h 677333"/>
              <a:gd name="connsiteX5" fmla="*/ 818445 w 3979334"/>
              <a:gd name="connsiteY5" fmla="*/ 344311 h 677333"/>
              <a:gd name="connsiteX6" fmla="*/ 874889 w 3979334"/>
              <a:gd name="connsiteY6" fmla="*/ 344311 h 677333"/>
              <a:gd name="connsiteX7" fmla="*/ 874889 w 3979334"/>
              <a:gd name="connsiteY7" fmla="*/ 508000 h 677333"/>
              <a:gd name="connsiteX8" fmla="*/ 2314222 w 3979334"/>
              <a:gd name="connsiteY8" fmla="*/ 508000 h 677333"/>
              <a:gd name="connsiteX9" fmla="*/ 2314222 w 3979334"/>
              <a:gd name="connsiteY9" fmla="*/ 677333 h 677333"/>
              <a:gd name="connsiteX10" fmla="*/ 3979334 w 3979334"/>
              <a:gd name="connsiteY10" fmla="*/ 677333 h 67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79334" h="677333">
                <a:moveTo>
                  <a:pt x="0" y="0"/>
                </a:moveTo>
                <a:lnTo>
                  <a:pt x="575734" y="0"/>
                </a:lnTo>
                <a:lnTo>
                  <a:pt x="575734" y="174978"/>
                </a:lnTo>
                <a:lnTo>
                  <a:pt x="818445" y="174978"/>
                </a:lnTo>
                <a:lnTo>
                  <a:pt x="818445" y="344311"/>
                </a:lnTo>
                <a:lnTo>
                  <a:pt x="818445" y="344311"/>
                </a:lnTo>
                <a:lnTo>
                  <a:pt x="874889" y="344311"/>
                </a:lnTo>
                <a:lnTo>
                  <a:pt x="874889" y="508000"/>
                </a:lnTo>
                <a:lnTo>
                  <a:pt x="2314222" y="508000"/>
                </a:lnTo>
                <a:lnTo>
                  <a:pt x="2314222" y="677333"/>
                </a:lnTo>
                <a:lnTo>
                  <a:pt x="3979334" y="677333"/>
                </a:lnTo>
              </a:path>
            </a:pathLst>
          </a:custGeom>
          <a:noFill/>
          <a:ln w="28575">
            <a:solidFill>
              <a:schemeClr val="accent3"/>
            </a:solidFill>
            <a:miter lim="800000"/>
            <a:headEnd/>
            <a:tailEnd/>
          </a:ln>
        </p:spPr>
        <p:txBody>
          <a:bodyPr rtlCol="0" anchor="ctr"/>
          <a:lstStyle/>
          <a:p>
            <a:pPr algn="ctr"/>
            <a:endParaRPr lang="en-US"/>
          </a:p>
        </p:txBody>
      </p:sp>
      <p:sp>
        <p:nvSpPr>
          <p:cNvPr id="42" name="TextBox 41">
            <a:extLst>
              <a:ext uri="{FF2B5EF4-FFF2-40B4-BE49-F238E27FC236}">
                <a16:creationId xmlns:a16="http://schemas.microsoft.com/office/drawing/2014/main" id="{C9C84160-6F94-528A-6986-F424B8F8FADF}"/>
              </a:ext>
            </a:extLst>
          </p:cNvPr>
          <p:cNvSpPr txBox="1"/>
          <p:nvPr/>
        </p:nvSpPr>
        <p:spPr bwMode="auto">
          <a:xfrm>
            <a:off x="2849315" y="1211126"/>
            <a:ext cx="677334" cy="27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81%</a:t>
            </a:r>
          </a:p>
        </p:txBody>
      </p:sp>
      <p:sp>
        <p:nvSpPr>
          <p:cNvPr id="43" name="TextBox 42">
            <a:extLst>
              <a:ext uri="{FF2B5EF4-FFF2-40B4-BE49-F238E27FC236}">
                <a16:creationId xmlns:a16="http://schemas.microsoft.com/office/drawing/2014/main" id="{E3CEE4F5-30E9-3B26-B041-FEC295E4A4AC}"/>
              </a:ext>
            </a:extLst>
          </p:cNvPr>
          <p:cNvSpPr txBox="1"/>
          <p:nvPr/>
        </p:nvSpPr>
        <p:spPr bwMode="auto">
          <a:xfrm>
            <a:off x="4495800" y="1338438"/>
            <a:ext cx="677334" cy="27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71%</a:t>
            </a:r>
          </a:p>
        </p:txBody>
      </p:sp>
      <p:sp>
        <p:nvSpPr>
          <p:cNvPr id="44" name="TextBox 43">
            <a:extLst>
              <a:ext uri="{FF2B5EF4-FFF2-40B4-BE49-F238E27FC236}">
                <a16:creationId xmlns:a16="http://schemas.microsoft.com/office/drawing/2014/main" id="{FE5B3134-D8B9-09CA-6289-26632807904D}"/>
              </a:ext>
            </a:extLst>
          </p:cNvPr>
          <p:cNvSpPr txBox="1"/>
          <p:nvPr/>
        </p:nvSpPr>
        <p:spPr bwMode="auto">
          <a:xfrm>
            <a:off x="2849315" y="1567896"/>
            <a:ext cx="677334" cy="27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73%</a:t>
            </a:r>
          </a:p>
        </p:txBody>
      </p:sp>
      <p:sp>
        <p:nvSpPr>
          <p:cNvPr id="45" name="TextBox 44">
            <a:extLst>
              <a:ext uri="{FF2B5EF4-FFF2-40B4-BE49-F238E27FC236}">
                <a16:creationId xmlns:a16="http://schemas.microsoft.com/office/drawing/2014/main" id="{EF6CB013-25BD-2D4A-DD2D-3AA824976F01}"/>
              </a:ext>
            </a:extLst>
          </p:cNvPr>
          <p:cNvSpPr txBox="1"/>
          <p:nvPr/>
        </p:nvSpPr>
        <p:spPr bwMode="auto">
          <a:xfrm>
            <a:off x="4495800" y="1715579"/>
            <a:ext cx="677334" cy="27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64%</a:t>
            </a:r>
          </a:p>
        </p:txBody>
      </p:sp>
      <p:cxnSp>
        <p:nvCxnSpPr>
          <p:cNvPr id="46" name="Straight Connector 45">
            <a:extLst>
              <a:ext uri="{FF2B5EF4-FFF2-40B4-BE49-F238E27FC236}">
                <a16:creationId xmlns:a16="http://schemas.microsoft.com/office/drawing/2014/main" id="{61D3798F-3274-80BD-9D23-BFC71B3C9EBC}"/>
              </a:ext>
            </a:extLst>
          </p:cNvPr>
          <p:cNvCxnSpPr>
            <a:cxnSpLocks/>
          </p:cNvCxnSpPr>
          <p:nvPr/>
        </p:nvCxnSpPr>
        <p:spPr bwMode="auto">
          <a:xfrm>
            <a:off x="3678302" y="2790484"/>
            <a:ext cx="0" cy="68549"/>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3935F4A6-02DD-6B17-373D-9258E0B2BF56}"/>
              </a:ext>
            </a:extLst>
          </p:cNvPr>
          <p:cNvSpPr txBox="1"/>
          <p:nvPr/>
        </p:nvSpPr>
        <p:spPr bwMode="auto">
          <a:xfrm>
            <a:off x="3482621" y="2790241"/>
            <a:ext cx="391362" cy="83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56</a:t>
            </a:r>
          </a:p>
          <a:p>
            <a:pPr algn="ctr">
              <a:lnSpc>
                <a:spcPct val="100000"/>
              </a:lnSpc>
              <a:spcAft>
                <a:spcPct val="0"/>
              </a:spcAft>
              <a:buClrTx/>
              <a:buFontTx/>
              <a:buNone/>
            </a:pPr>
            <a:r>
              <a:rPr lang="en-US" sz="1000" dirty="0">
                <a:solidFill>
                  <a:schemeClr val="bg1"/>
                </a:solidFill>
                <a:latin typeface="Calibri" panose="020F0502020204030204" pitchFamily="34" charset="0"/>
              </a:rPr>
              <a:t>7</a:t>
            </a:r>
          </a:p>
          <a:p>
            <a:pPr algn="ctr">
              <a:lnSpc>
                <a:spcPct val="100000"/>
              </a:lnSpc>
              <a:spcAft>
                <a:spcPct val="0"/>
              </a:spcAft>
              <a:buClrTx/>
              <a:buFontTx/>
              <a:buNone/>
            </a:pPr>
            <a:r>
              <a:rPr lang="en-US" sz="1000" dirty="0">
                <a:solidFill>
                  <a:schemeClr val="bg1"/>
                </a:solidFill>
                <a:latin typeface="Calibri" panose="020F0502020204030204" pitchFamily="34" charset="0"/>
              </a:rPr>
              <a:t>16</a:t>
            </a:r>
            <a:endParaRPr lang="en-US" sz="1400" dirty="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D7F8308A-9C2A-E076-7F8A-13F3658D70D1}"/>
              </a:ext>
            </a:extLst>
          </p:cNvPr>
          <p:cNvSpPr txBox="1"/>
          <p:nvPr/>
        </p:nvSpPr>
        <p:spPr bwMode="auto">
          <a:xfrm>
            <a:off x="5105400" y="2790241"/>
            <a:ext cx="391362" cy="83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19</a:t>
            </a:r>
          </a:p>
          <a:p>
            <a:pPr algn="ctr">
              <a:lnSpc>
                <a:spcPct val="100000"/>
              </a:lnSpc>
              <a:spcAft>
                <a:spcPct val="0"/>
              </a:spcAft>
              <a:buClrTx/>
              <a:buFontTx/>
              <a:buNone/>
            </a:pPr>
            <a:r>
              <a:rPr lang="en-US" sz="1000" dirty="0">
                <a:solidFill>
                  <a:schemeClr val="bg1"/>
                </a:solidFill>
                <a:latin typeface="Calibri" panose="020F0502020204030204" pitchFamily="34" charset="0"/>
              </a:rPr>
              <a:t>2</a:t>
            </a:r>
          </a:p>
          <a:p>
            <a:pPr algn="ctr">
              <a:lnSpc>
                <a:spcPct val="100000"/>
              </a:lnSpc>
              <a:spcAft>
                <a:spcPct val="0"/>
              </a:spcAft>
              <a:buClrTx/>
              <a:buFontTx/>
              <a:buNone/>
            </a:pPr>
            <a:r>
              <a:rPr lang="en-US" sz="1000" dirty="0">
                <a:solidFill>
                  <a:schemeClr val="bg1"/>
                </a:solidFill>
                <a:latin typeface="Calibri" panose="020F0502020204030204" pitchFamily="34" charset="0"/>
              </a:rPr>
              <a:t>2</a:t>
            </a:r>
            <a:endParaRPr lang="en-US" sz="1400" dirty="0">
              <a:solidFill>
                <a:schemeClr val="bg1"/>
              </a:solidFill>
              <a:latin typeface="Calibri" panose="020F0502020204030204" pitchFamily="34" charset="0"/>
            </a:endParaRPr>
          </a:p>
        </p:txBody>
      </p:sp>
      <p:cxnSp>
        <p:nvCxnSpPr>
          <p:cNvPr id="50" name="Straight Connector 49">
            <a:extLst>
              <a:ext uri="{FF2B5EF4-FFF2-40B4-BE49-F238E27FC236}">
                <a16:creationId xmlns:a16="http://schemas.microsoft.com/office/drawing/2014/main" id="{651E29A6-925F-3DD8-F847-FF4F3AF6B9C1}"/>
              </a:ext>
            </a:extLst>
          </p:cNvPr>
          <p:cNvCxnSpPr>
            <a:cxnSpLocks/>
          </p:cNvCxnSpPr>
          <p:nvPr/>
        </p:nvCxnSpPr>
        <p:spPr bwMode="auto">
          <a:xfrm>
            <a:off x="4219575"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CFB80CD-F51E-8EA0-4292-91717293021F}"/>
              </a:ext>
            </a:extLst>
          </p:cNvPr>
          <p:cNvCxnSpPr>
            <a:cxnSpLocks/>
          </p:cNvCxnSpPr>
          <p:nvPr/>
        </p:nvCxnSpPr>
        <p:spPr bwMode="auto">
          <a:xfrm>
            <a:off x="4271962"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04298F5-CCFA-9B1E-BCF6-1B5727396CE4}"/>
              </a:ext>
            </a:extLst>
          </p:cNvPr>
          <p:cNvCxnSpPr>
            <a:cxnSpLocks/>
          </p:cNvCxnSpPr>
          <p:nvPr/>
        </p:nvCxnSpPr>
        <p:spPr bwMode="auto">
          <a:xfrm>
            <a:off x="4305300"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180DF63-3D9E-FC1B-5569-2D4FB66B6834}"/>
              </a:ext>
            </a:extLst>
          </p:cNvPr>
          <p:cNvCxnSpPr>
            <a:cxnSpLocks/>
          </p:cNvCxnSpPr>
          <p:nvPr/>
        </p:nvCxnSpPr>
        <p:spPr bwMode="auto">
          <a:xfrm>
            <a:off x="4357687"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6AFC893-2FED-FFD1-252D-92581A4EBA2F}"/>
              </a:ext>
            </a:extLst>
          </p:cNvPr>
          <p:cNvCxnSpPr>
            <a:cxnSpLocks/>
          </p:cNvCxnSpPr>
          <p:nvPr/>
        </p:nvCxnSpPr>
        <p:spPr bwMode="auto">
          <a:xfrm>
            <a:off x="4391025"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95B122E-BE3A-7895-0660-3F3189B5EED7}"/>
              </a:ext>
            </a:extLst>
          </p:cNvPr>
          <p:cNvCxnSpPr>
            <a:cxnSpLocks/>
          </p:cNvCxnSpPr>
          <p:nvPr/>
        </p:nvCxnSpPr>
        <p:spPr bwMode="auto">
          <a:xfrm>
            <a:off x="4443412"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849E1D5-AB24-2684-73E4-D321BED1391A}"/>
              </a:ext>
            </a:extLst>
          </p:cNvPr>
          <p:cNvCxnSpPr>
            <a:cxnSpLocks/>
          </p:cNvCxnSpPr>
          <p:nvPr/>
        </p:nvCxnSpPr>
        <p:spPr bwMode="auto">
          <a:xfrm>
            <a:off x="4519613"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1F86566-992B-951D-1BA8-2322DA281DC6}"/>
              </a:ext>
            </a:extLst>
          </p:cNvPr>
          <p:cNvCxnSpPr>
            <a:cxnSpLocks/>
          </p:cNvCxnSpPr>
          <p:nvPr/>
        </p:nvCxnSpPr>
        <p:spPr bwMode="auto">
          <a:xfrm>
            <a:off x="4572000"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8006057-05D8-B5B6-88A1-4B9141D59EAC}"/>
              </a:ext>
            </a:extLst>
          </p:cNvPr>
          <p:cNvCxnSpPr>
            <a:cxnSpLocks/>
          </p:cNvCxnSpPr>
          <p:nvPr/>
        </p:nvCxnSpPr>
        <p:spPr bwMode="auto">
          <a:xfrm>
            <a:off x="4695825"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21E2FD4-4732-72F5-BED4-5DBEEB9CCF47}"/>
              </a:ext>
            </a:extLst>
          </p:cNvPr>
          <p:cNvCxnSpPr>
            <a:cxnSpLocks/>
          </p:cNvCxnSpPr>
          <p:nvPr/>
        </p:nvCxnSpPr>
        <p:spPr bwMode="auto">
          <a:xfrm>
            <a:off x="4743450"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8C02598-0609-820B-4260-0FD0BC71D7B5}"/>
              </a:ext>
            </a:extLst>
          </p:cNvPr>
          <p:cNvCxnSpPr>
            <a:cxnSpLocks/>
          </p:cNvCxnSpPr>
          <p:nvPr/>
        </p:nvCxnSpPr>
        <p:spPr bwMode="auto">
          <a:xfrm>
            <a:off x="4872037"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830E4B4-7ED3-FEC1-D412-7F09ED6CDB5D}"/>
              </a:ext>
            </a:extLst>
          </p:cNvPr>
          <p:cNvCxnSpPr>
            <a:cxnSpLocks/>
          </p:cNvCxnSpPr>
          <p:nvPr/>
        </p:nvCxnSpPr>
        <p:spPr bwMode="auto">
          <a:xfrm>
            <a:off x="5124449"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DA2CFC1-A9F1-12FF-AE15-46D14F867980}"/>
              </a:ext>
            </a:extLst>
          </p:cNvPr>
          <p:cNvCxnSpPr>
            <a:cxnSpLocks/>
          </p:cNvCxnSpPr>
          <p:nvPr/>
        </p:nvCxnSpPr>
        <p:spPr bwMode="auto">
          <a:xfrm>
            <a:off x="5176836" y="1198213"/>
            <a:ext cx="0" cy="98826"/>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FA263BA-3771-E3FA-8B6F-C3785049E4B7}"/>
              </a:ext>
            </a:extLst>
          </p:cNvPr>
          <p:cNvCxnSpPr>
            <a:cxnSpLocks/>
          </p:cNvCxnSpPr>
          <p:nvPr/>
        </p:nvCxnSpPr>
        <p:spPr bwMode="auto">
          <a:xfrm>
            <a:off x="5133973" y="1907186"/>
            <a:ext cx="0" cy="98826"/>
          </a:xfrm>
          <a:prstGeom prst="line">
            <a:avLst/>
          </a:prstGeom>
          <a:noFill/>
          <a:ln w="28575" cap="flat" cmpd="sng" algn="ctr">
            <a:solidFill>
              <a:schemeClr val="accent4"/>
            </a:solidFill>
            <a:prstDash val="solid"/>
            <a:round/>
            <a:headEnd type="none" w="med" len="med"/>
            <a:tailEnd type="none" w="med" len="med"/>
          </a:ln>
          <a:effectLst/>
        </p:spPr>
      </p:cxnSp>
      <p:sp>
        <p:nvSpPr>
          <p:cNvPr id="64" name="Freeform 63">
            <a:extLst>
              <a:ext uri="{FF2B5EF4-FFF2-40B4-BE49-F238E27FC236}">
                <a16:creationId xmlns:a16="http://schemas.microsoft.com/office/drawing/2014/main" id="{A04D81F5-6AA9-DE6C-EC2A-F1DD861F5238}"/>
              </a:ext>
            </a:extLst>
          </p:cNvPr>
          <p:cNvSpPr/>
          <p:nvPr/>
        </p:nvSpPr>
        <p:spPr bwMode="auto">
          <a:xfrm>
            <a:off x="1303867" y="1147765"/>
            <a:ext cx="3968044" cy="804615"/>
          </a:xfrm>
          <a:custGeom>
            <a:avLst/>
            <a:gdLst>
              <a:gd name="connsiteX0" fmla="*/ 0 w 3968044"/>
              <a:gd name="connsiteY0" fmla="*/ 0 h 891822"/>
              <a:gd name="connsiteX1" fmla="*/ 451555 w 3968044"/>
              <a:gd name="connsiteY1" fmla="*/ 0 h 891822"/>
              <a:gd name="connsiteX2" fmla="*/ 451555 w 3968044"/>
              <a:gd name="connsiteY2" fmla="*/ 90311 h 891822"/>
              <a:gd name="connsiteX3" fmla="*/ 643466 w 3968044"/>
              <a:gd name="connsiteY3" fmla="*/ 90311 h 891822"/>
              <a:gd name="connsiteX4" fmla="*/ 643466 w 3968044"/>
              <a:gd name="connsiteY4" fmla="*/ 163689 h 891822"/>
              <a:gd name="connsiteX5" fmla="*/ 1083733 w 3968044"/>
              <a:gd name="connsiteY5" fmla="*/ 163689 h 891822"/>
              <a:gd name="connsiteX6" fmla="*/ 1083733 w 3968044"/>
              <a:gd name="connsiteY6" fmla="*/ 254000 h 891822"/>
              <a:gd name="connsiteX7" fmla="*/ 1083733 w 3968044"/>
              <a:gd name="connsiteY7" fmla="*/ 254000 h 891822"/>
              <a:gd name="connsiteX8" fmla="*/ 1140177 w 3968044"/>
              <a:gd name="connsiteY8" fmla="*/ 254000 h 891822"/>
              <a:gd name="connsiteX9" fmla="*/ 1140177 w 3968044"/>
              <a:gd name="connsiteY9" fmla="*/ 344311 h 891822"/>
              <a:gd name="connsiteX10" fmla="*/ 1563511 w 3968044"/>
              <a:gd name="connsiteY10" fmla="*/ 344311 h 891822"/>
              <a:gd name="connsiteX11" fmla="*/ 1563511 w 3968044"/>
              <a:gd name="connsiteY11" fmla="*/ 423334 h 891822"/>
              <a:gd name="connsiteX12" fmla="*/ 2675466 w 3968044"/>
              <a:gd name="connsiteY12" fmla="*/ 423334 h 891822"/>
              <a:gd name="connsiteX13" fmla="*/ 2675466 w 3968044"/>
              <a:gd name="connsiteY13" fmla="*/ 524934 h 891822"/>
              <a:gd name="connsiteX14" fmla="*/ 3640666 w 3968044"/>
              <a:gd name="connsiteY14" fmla="*/ 524934 h 891822"/>
              <a:gd name="connsiteX15" fmla="*/ 3640666 w 3968044"/>
              <a:gd name="connsiteY15" fmla="*/ 705556 h 891822"/>
              <a:gd name="connsiteX16" fmla="*/ 3787422 w 3968044"/>
              <a:gd name="connsiteY16" fmla="*/ 705556 h 891822"/>
              <a:gd name="connsiteX17" fmla="*/ 3787422 w 3968044"/>
              <a:gd name="connsiteY17" fmla="*/ 891822 h 891822"/>
              <a:gd name="connsiteX18" fmla="*/ 3968044 w 3968044"/>
              <a:gd name="connsiteY18" fmla="*/ 891822 h 891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8044" h="891822">
                <a:moveTo>
                  <a:pt x="0" y="0"/>
                </a:moveTo>
                <a:lnTo>
                  <a:pt x="451555" y="0"/>
                </a:lnTo>
                <a:lnTo>
                  <a:pt x="451555" y="90311"/>
                </a:lnTo>
                <a:lnTo>
                  <a:pt x="643466" y="90311"/>
                </a:lnTo>
                <a:lnTo>
                  <a:pt x="643466" y="163689"/>
                </a:lnTo>
                <a:lnTo>
                  <a:pt x="1083733" y="163689"/>
                </a:lnTo>
                <a:lnTo>
                  <a:pt x="1083733" y="254000"/>
                </a:lnTo>
                <a:lnTo>
                  <a:pt x="1083733" y="254000"/>
                </a:lnTo>
                <a:lnTo>
                  <a:pt x="1140177" y="254000"/>
                </a:lnTo>
                <a:lnTo>
                  <a:pt x="1140177" y="344311"/>
                </a:lnTo>
                <a:lnTo>
                  <a:pt x="1563511" y="344311"/>
                </a:lnTo>
                <a:lnTo>
                  <a:pt x="1563511" y="423334"/>
                </a:lnTo>
                <a:lnTo>
                  <a:pt x="2675466" y="423334"/>
                </a:lnTo>
                <a:lnTo>
                  <a:pt x="2675466" y="524934"/>
                </a:lnTo>
                <a:lnTo>
                  <a:pt x="3640666" y="524934"/>
                </a:lnTo>
                <a:lnTo>
                  <a:pt x="3640666" y="705556"/>
                </a:lnTo>
                <a:lnTo>
                  <a:pt x="3787422" y="705556"/>
                </a:lnTo>
                <a:lnTo>
                  <a:pt x="3787422" y="891822"/>
                </a:lnTo>
                <a:lnTo>
                  <a:pt x="3968044" y="891822"/>
                </a:lnTo>
              </a:path>
            </a:pathLst>
          </a:custGeom>
          <a:noFill/>
          <a:ln w="28575">
            <a:solidFill>
              <a:schemeClr val="accent4"/>
            </a:solidFill>
            <a:miter lim="800000"/>
            <a:headEnd/>
            <a:tailEnd/>
          </a:ln>
        </p:spPr>
        <p:txBody>
          <a:bodyPr rtlCol="0" anchor="ctr"/>
          <a:lstStyle/>
          <a:p>
            <a:pPr algn="ctr"/>
            <a:endParaRPr lang="en-US"/>
          </a:p>
        </p:txBody>
      </p:sp>
      <p:grpSp>
        <p:nvGrpSpPr>
          <p:cNvPr id="65" name="Group 64">
            <a:extLst>
              <a:ext uri="{FF2B5EF4-FFF2-40B4-BE49-F238E27FC236}">
                <a16:creationId xmlns:a16="http://schemas.microsoft.com/office/drawing/2014/main" id="{80623296-DF9B-09EE-3DF7-ADA6B97A136C}"/>
              </a:ext>
            </a:extLst>
          </p:cNvPr>
          <p:cNvGrpSpPr/>
          <p:nvPr/>
        </p:nvGrpSpPr>
        <p:grpSpPr>
          <a:xfrm>
            <a:off x="4195760" y="1572036"/>
            <a:ext cx="319086" cy="98826"/>
            <a:chOff x="4195760" y="1971677"/>
            <a:chExt cx="319086" cy="109537"/>
          </a:xfrm>
        </p:grpSpPr>
        <p:cxnSp>
          <p:nvCxnSpPr>
            <p:cNvPr id="72" name="Straight Connector 71">
              <a:extLst>
                <a:ext uri="{FF2B5EF4-FFF2-40B4-BE49-F238E27FC236}">
                  <a16:creationId xmlns:a16="http://schemas.microsoft.com/office/drawing/2014/main" id="{CD6A5609-67F7-283D-F71B-FB0D212D9122}"/>
                </a:ext>
              </a:extLst>
            </p:cNvPr>
            <p:cNvCxnSpPr>
              <a:cxnSpLocks/>
            </p:cNvCxnSpPr>
            <p:nvPr/>
          </p:nvCxnSpPr>
          <p:spPr bwMode="auto">
            <a:xfrm>
              <a:off x="4195760" y="1971677"/>
              <a:ext cx="0" cy="109537"/>
            </a:xfrm>
            <a:prstGeom prst="line">
              <a:avLst/>
            </a:prstGeom>
            <a:noFill/>
            <a:ln w="28575" cap="flat" cmpd="sng" algn="ctr">
              <a:solidFill>
                <a:schemeClr val="accent4"/>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D663919-0DF0-E54F-FE14-3AD1533295F9}"/>
                </a:ext>
              </a:extLst>
            </p:cNvPr>
            <p:cNvCxnSpPr>
              <a:cxnSpLocks/>
            </p:cNvCxnSpPr>
            <p:nvPr/>
          </p:nvCxnSpPr>
          <p:spPr bwMode="auto">
            <a:xfrm>
              <a:off x="4276722" y="1971677"/>
              <a:ext cx="0" cy="109537"/>
            </a:xfrm>
            <a:prstGeom prst="line">
              <a:avLst/>
            </a:prstGeom>
            <a:noFill/>
            <a:ln w="28575" cap="flat" cmpd="sng" algn="ctr">
              <a:solidFill>
                <a:schemeClr val="accent4"/>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6161D58-7693-C89E-3CFA-40D1E9D46FA9}"/>
                </a:ext>
              </a:extLst>
            </p:cNvPr>
            <p:cNvCxnSpPr>
              <a:cxnSpLocks/>
            </p:cNvCxnSpPr>
            <p:nvPr/>
          </p:nvCxnSpPr>
          <p:spPr bwMode="auto">
            <a:xfrm>
              <a:off x="4357684" y="1971677"/>
              <a:ext cx="0" cy="109537"/>
            </a:xfrm>
            <a:prstGeom prst="line">
              <a:avLst/>
            </a:prstGeom>
            <a:noFill/>
            <a:ln w="28575" cap="flat" cmpd="sng" algn="ctr">
              <a:solidFill>
                <a:schemeClr val="accent4"/>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ED46BA9-B2E8-CFE3-AC4B-CCE47775A28E}"/>
                </a:ext>
              </a:extLst>
            </p:cNvPr>
            <p:cNvCxnSpPr>
              <a:cxnSpLocks/>
            </p:cNvCxnSpPr>
            <p:nvPr/>
          </p:nvCxnSpPr>
          <p:spPr bwMode="auto">
            <a:xfrm>
              <a:off x="4324346" y="1971677"/>
              <a:ext cx="0" cy="109537"/>
            </a:xfrm>
            <a:prstGeom prst="line">
              <a:avLst/>
            </a:prstGeom>
            <a:noFill/>
            <a:ln w="28575" cap="flat" cmpd="sng" algn="ctr">
              <a:solidFill>
                <a:schemeClr val="accent4"/>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981428A9-332E-7A3D-82A8-CD76F385C3C3}"/>
                </a:ext>
              </a:extLst>
            </p:cNvPr>
            <p:cNvCxnSpPr>
              <a:cxnSpLocks/>
            </p:cNvCxnSpPr>
            <p:nvPr/>
          </p:nvCxnSpPr>
          <p:spPr bwMode="auto">
            <a:xfrm>
              <a:off x="4514846" y="1971677"/>
              <a:ext cx="0" cy="109537"/>
            </a:xfrm>
            <a:prstGeom prst="line">
              <a:avLst/>
            </a:prstGeom>
            <a:noFill/>
            <a:ln w="28575" cap="flat" cmpd="sng" algn="ctr">
              <a:solidFill>
                <a:schemeClr val="accent4"/>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CECEE33C-4A3C-327C-4F33-FA80AC4C404A}"/>
              </a:ext>
            </a:extLst>
          </p:cNvPr>
          <p:cNvGrpSpPr/>
          <p:nvPr/>
        </p:nvGrpSpPr>
        <p:grpSpPr>
          <a:xfrm>
            <a:off x="4324348" y="1688052"/>
            <a:ext cx="757238" cy="98826"/>
            <a:chOff x="4324348" y="2100268"/>
            <a:chExt cx="757238" cy="109537"/>
          </a:xfrm>
        </p:grpSpPr>
        <p:cxnSp>
          <p:nvCxnSpPr>
            <p:cNvPr id="67" name="Straight Connector 66">
              <a:extLst>
                <a:ext uri="{FF2B5EF4-FFF2-40B4-BE49-F238E27FC236}">
                  <a16:creationId xmlns:a16="http://schemas.microsoft.com/office/drawing/2014/main" id="{208E80EB-F76B-DA9B-10FA-AEA09B76A1C2}"/>
                </a:ext>
              </a:extLst>
            </p:cNvPr>
            <p:cNvCxnSpPr>
              <a:cxnSpLocks/>
            </p:cNvCxnSpPr>
            <p:nvPr/>
          </p:nvCxnSpPr>
          <p:spPr bwMode="auto">
            <a:xfrm>
              <a:off x="5081586" y="2100268"/>
              <a:ext cx="0" cy="109537"/>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F216C69-907F-146C-84C5-6C5CDFC62368}"/>
                </a:ext>
              </a:extLst>
            </p:cNvPr>
            <p:cNvCxnSpPr>
              <a:cxnSpLocks/>
            </p:cNvCxnSpPr>
            <p:nvPr/>
          </p:nvCxnSpPr>
          <p:spPr bwMode="auto">
            <a:xfrm>
              <a:off x="4567236" y="2100268"/>
              <a:ext cx="0" cy="109537"/>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DB93ACE-97D1-7398-A7BD-688CD26ABA06}"/>
                </a:ext>
              </a:extLst>
            </p:cNvPr>
            <p:cNvCxnSpPr>
              <a:cxnSpLocks/>
            </p:cNvCxnSpPr>
            <p:nvPr/>
          </p:nvCxnSpPr>
          <p:spPr bwMode="auto">
            <a:xfrm>
              <a:off x="4324348" y="2100268"/>
              <a:ext cx="0" cy="109537"/>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4A3F52E-D41B-F95E-353D-FCEEC6602003}"/>
                </a:ext>
              </a:extLst>
            </p:cNvPr>
            <p:cNvCxnSpPr>
              <a:cxnSpLocks/>
            </p:cNvCxnSpPr>
            <p:nvPr/>
          </p:nvCxnSpPr>
          <p:spPr bwMode="auto">
            <a:xfrm>
              <a:off x="4362447" y="2100268"/>
              <a:ext cx="0" cy="109537"/>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4F3819E-CC7E-3F5A-ECE5-B1C2E9454218}"/>
                </a:ext>
              </a:extLst>
            </p:cNvPr>
            <p:cNvCxnSpPr>
              <a:cxnSpLocks/>
            </p:cNvCxnSpPr>
            <p:nvPr/>
          </p:nvCxnSpPr>
          <p:spPr bwMode="auto">
            <a:xfrm>
              <a:off x="4400546" y="2100268"/>
              <a:ext cx="0" cy="109537"/>
            </a:xfrm>
            <a:prstGeom prst="line">
              <a:avLst/>
            </a:prstGeom>
            <a:noFill/>
            <a:ln w="28575" cap="flat" cmpd="sng" algn="ctr">
              <a:solidFill>
                <a:schemeClr val="accent3"/>
              </a:solidFill>
              <a:prstDash val="solid"/>
              <a:round/>
              <a:headEnd type="none" w="med" len="med"/>
              <a:tailEnd type="none" w="med" len="med"/>
            </a:ln>
            <a:effectLst/>
          </p:spPr>
        </p:cxnSp>
      </p:grpSp>
      <p:sp>
        <p:nvSpPr>
          <p:cNvPr id="86" name="TextBox 85">
            <a:extLst>
              <a:ext uri="{FF2B5EF4-FFF2-40B4-BE49-F238E27FC236}">
                <a16:creationId xmlns:a16="http://schemas.microsoft.com/office/drawing/2014/main" id="{314440FB-7E91-C442-5B28-DC85C3AEB14F}"/>
              </a:ext>
            </a:extLst>
          </p:cNvPr>
          <p:cNvSpPr txBox="1"/>
          <p:nvPr/>
        </p:nvSpPr>
        <p:spPr bwMode="auto">
          <a:xfrm>
            <a:off x="-324518" y="5680664"/>
            <a:ext cx="15614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000" dirty="0">
                <a:solidFill>
                  <a:schemeClr val="bg1"/>
                </a:solidFill>
                <a:latin typeface="Calibri" panose="020F0502020204030204" pitchFamily="34" charset="0"/>
              </a:rPr>
              <a:t>Patients at Risk, n</a:t>
            </a:r>
          </a:p>
          <a:p>
            <a:pPr algn="r">
              <a:lnSpc>
                <a:spcPct val="100000"/>
              </a:lnSpc>
              <a:spcAft>
                <a:spcPct val="0"/>
              </a:spcAft>
              <a:buClrTx/>
              <a:buFontTx/>
              <a:buNone/>
            </a:pPr>
            <a:r>
              <a:rPr lang="en-US" sz="1000" dirty="0">
                <a:solidFill>
                  <a:schemeClr val="accent1"/>
                </a:solidFill>
                <a:latin typeface="Calibri" panose="020F0502020204030204" pitchFamily="34" charset="0"/>
              </a:rPr>
              <a:t>MPR</a:t>
            </a:r>
          </a:p>
          <a:p>
            <a:pPr algn="r">
              <a:lnSpc>
                <a:spcPct val="100000"/>
              </a:lnSpc>
              <a:spcAft>
                <a:spcPct val="0"/>
              </a:spcAft>
              <a:buClrTx/>
              <a:buFontTx/>
              <a:buNone/>
            </a:pPr>
            <a:r>
              <a:rPr lang="en-US" sz="1000" dirty="0" err="1">
                <a:solidFill>
                  <a:schemeClr val="accent3"/>
                </a:solidFill>
                <a:latin typeface="Calibri" panose="020F0502020204030204" pitchFamily="34" charset="0"/>
              </a:rPr>
              <a:t>pPR</a:t>
            </a:r>
            <a:endParaRPr lang="en-US" sz="1000" dirty="0">
              <a:solidFill>
                <a:schemeClr val="accent3"/>
              </a:solidFill>
              <a:latin typeface="Calibri" panose="020F0502020204030204" pitchFamily="34" charset="0"/>
            </a:endParaRPr>
          </a:p>
          <a:p>
            <a:pPr algn="r">
              <a:lnSpc>
                <a:spcPct val="100000"/>
              </a:lnSpc>
              <a:spcAft>
                <a:spcPct val="0"/>
              </a:spcAft>
              <a:buClrTx/>
              <a:buFontTx/>
              <a:buNone/>
            </a:pPr>
            <a:r>
              <a:rPr lang="en-US" sz="1000" dirty="0" err="1">
                <a:solidFill>
                  <a:schemeClr val="accent4"/>
                </a:solidFill>
                <a:latin typeface="Calibri" panose="020F0502020204030204" pitchFamily="34" charset="0"/>
              </a:rPr>
              <a:t>pNR</a:t>
            </a:r>
            <a:endParaRPr lang="en-US" sz="1000" dirty="0">
              <a:solidFill>
                <a:schemeClr val="accent4"/>
              </a:solidFill>
              <a:latin typeface="Calibri" panose="020F0502020204030204" pitchFamily="34" charset="0"/>
            </a:endParaRPr>
          </a:p>
        </p:txBody>
      </p:sp>
      <p:sp>
        <p:nvSpPr>
          <p:cNvPr id="87" name="TextBox 86">
            <a:extLst>
              <a:ext uri="{FF2B5EF4-FFF2-40B4-BE49-F238E27FC236}">
                <a16:creationId xmlns:a16="http://schemas.microsoft.com/office/drawing/2014/main" id="{C9061060-5E38-FDF3-0533-4F29E537DAE4}"/>
              </a:ext>
            </a:extLst>
          </p:cNvPr>
          <p:cNvSpPr txBox="1"/>
          <p:nvPr/>
        </p:nvSpPr>
        <p:spPr bwMode="auto">
          <a:xfrm rot="16200000">
            <a:off x="-170840" y="4422009"/>
            <a:ext cx="1799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DMFS (%)</a:t>
            </a:r>
          </a:p>
        </p:txBody>
      </p:sp>
      <p:sp>
        <p:nvSpPr>
          <p:cNvPr id="88" name="Freeform: Shape 27">
            <a:extLst>
              <a:ext uri="{FF2B5EF4-FFF2-40B4-BE49-F238E27FC236}">
                <a16:creationId xmlns:a16="http://schemas.microsoft.com/office/drawing/2014/main" id="{4AD4D653-B811-B227-460B-654778ABB2D4}"/>
              </a:ext>
            </a:extLst>
          </p:cNvPr>
          <p:cNvSpPr/>
          <p:nvPr/>
        </p:nvSpPr>
        <p:spPr bwMode="auto">
          <a:xfrm>
            <a:off x="1295861" y="3838313"/>
            <a:ext cx="4064639" cy="1648222"/>
          </a:xfrm>
          <a:custGeom>
            <a:avLst/>
            <a:gdLst>
              <a:gd name="connsiteX0" fmla="*/ 0 w 4280323"/>
              <a:gd name="connsiteY0" fmla="*/ 0 h 1936166"/>
              <a:gd name="connsiteX1" fmla="*/ 0 w 4280323"/>
              <a:gd name="connsiteY1" fmla="*/ 1936166 h 1936166"/>
              <a:gd name="connsiteX2" fmla="*/ 4280323 w 4280323"/>
              <a:gd name="connsiteY2" fmla="*/ 1936166 h 1936166"/>
            </a:gdLst>
            <a:ahLst/>
            <a:cxnLst>
              <a:cxn ang="0">
                <a:pos x="connsiteX0" y="connsiteY0"/>
              </a:cxn>
              <a:cxn ang="0">
                <a:pos x="connsiteX1" y="connsiteY1"/>
              </a:cxn>
              <a:cxn ang="0">
                <a:pos x="connsiteX2" y="connsiteY2"/>
              </a:cxn>
            </a:cxnLst>
            <a:rect l="l" t="t" r="r" b="b"/>
            <a:pathLst>
              <a:path w="4280323" h="1936166">
                <a:moveTo>
                  <a:pt x="0" y="0"/>
                </a:moveTo>
                <a:lnTo>
                  <a:pt x="0" y="1936166"/>
                </a:lnTo>
                <a:lnTo>
                  <a:pt x="4280323" y="1936166"/>
                </a:lnTo>
              </a:path>
            </a:pathLst>
          </a:custGeom>
          <a:noFill/>
          <a:ln w="28575">
            <a:solidFill>
              <a:schemeClr val="bg1"/>
            </a:solidFill>
            <a:miter lim="800000"/>
            <a:headEnd/>
            <a:tailEnd/>
          </a:ln>
        </p:spPr>
        <p:txBody>
          <a:bodyPr rtlCol="0" anchor="ctr"/>
          <a:lstStyle/>
          <a:p>
            <a:pPr algn="ctr"/>
            <a:endParaRPr lang="en-US" dirty="0"/>
          </a:p>
        </p:txBody>
      </p:sp>
      <p:cxnSp>
        <p:nvCxnSpPr>
          <p:cNvPr id="89" name="Straight Connector 88">
            <a:extLst>
              <a:ext uri="{FF2B5EF4-FFF2-40B4-BE49-F238E27FC236}">
                <a16:creationId xmlns:a16="http://schemas.microsoft.com/office/drawing/2014/main" id="{7BB3FDD5-A1E2-370B-BC28-562E18B37B89}"/>
              </a:ext>
            </a:extLst>
          </p:cNvPr>
          <p:cNvCxnSpPr>
            <a:cxnSpLocks/>
          </p:cNvCxnSpPr>
          <p:nvPr/>
        </p:nvCxnSpPr>
        <p:spPr bwMode="auto">
          <a:xfrm>
            <a:off x="1213129" y="5486535"/>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8E73D6E-6852-4A26-99A4-9EAC22C57B43}"/>
              </a:ext>
            </a:extLst>
          </p:cNvPr>
          <p:cNvCxnSpPr>
            <a:cxnSpLocks/>
          </p:cNvCxnSpPr>
          <p:nvPr/>
        </p:nvCxnSpPr>
        <p:spPr bwMode="auto">
          <a:xfrm>
            <a:off x="1213129" y="5159025"/>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C7F8152-F02E-6D6C-14B5-1E7063F81423}"/>
              </a:ext>
            </a:extLst>
          </p:cNvPr>
          <p:cNvCxnSpPr>
            <a:cxnSpLocks/>
          </p:cNvCxnSpPr>
          <p:nvPr/>
        </p:nvCxnSpPr>
        <p:spPr bwMode="auto">
          <a:xfrm>
            <a:off x="1213129" y="4831513"/>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25CD11E-B445-9F6E-685D-CCE4849474BA}"/>
              </a:ext>
            </a:extLst>
          </p:cNvPr>
          <p:cNvCxnSpPr>
            <a:cxnSpLocks/>
          </p:cNvCxnSpPr>
          <p:nvPr/>
        </p:nvCxnSpPr>
        <p:spPr bwMode="auto">
          <a:xfrm>
            <a:off x="1213129" y="4504001"/>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A012DF7-6317-98C0-7000-BDD1B8F7FCF9}"/>
              </a:ext>
            </a:extLst>
          </p:cNvPr>
          <p:cNvCxnSpPr>
            <a:cxnSpLocks/>
          </p:cNvCxnSpPr>
          <p:nvPr/>
        </p:nvCxnSpPr>
        <p:spPr bwMode="auto">
          <a:xfrm>
            <a:off x="1213129" y="4176490"/>
            <a:ext cx="70914"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201161E-CA00-6090-9AFC-6A143F190121}"/>
              </a:ext>
            </a:extLst>
          </p:cNvPr>
          <p:cNvCxnSpPr>
            <a:cxnSpLocks/>
          </p:cNvCxnSpPr>
          <p:nvPr/>
        </p:nvCxnSpPr>
        <p:spPr bwMode="auto">
          <a:xfrm>
            <a:off x="1213129" y="3848978"/>
            <a:ext cx="70914" cy="0"/>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39A5F5C9-ACFE-F244-6105-96C227A08AF2}"/>
              </a:ext>
            </a:extLst>
          </p:cNvPr>
          <p:cNvSpPr txBox="1"/>
          <p:nvPr/>
        </p:nvSpPr>
        <p:spPr bwMode="auto">
          <a:xfrm>
            <a:off x="1007142" y="5337252"/>
            <a:ext cx="27183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6" name="TextBox 95">
            <a:extLst>
              <a:ext uri="{FF2B5EF4-FFF2-40B4-BE49-F238E27FC236}">
                <a16:creationId xmlns:a16="http://schemas.microsoft.com/office/drawing/2014/main" id="{CCB7A1E8-6114-9BEB-BE62-B2C77054E49D}"/>
              </a:ext>
            </a:extLst>
          </p:cNvPr>
          <p:cNvSpPr txBox="1"/>
          <p:nvPr/>
        </p:nvSpPr>
        <p:spPr bwMode="auto">
          <a:xfrm>
            <a:off x="922723" y="5008217"/>
            <a:ext cx="39846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7" name="TextBox 96">
            <a:extLst>
              <a:ext uri="{FF2B5EF4-FFF2-40B4-BE49-F238E27FC236}">
                <a16:creationId xmlns:a16="http://schemas.microsoft.com/office/drawing/2014/main" id="{16EC989D-53D1-373C-C3AF-09F52676C23A}"/>
              </a:ext>
            </a:extLst>
          </p:cNvPr>
          <p:cNvSpPr txBox="1"/>
          <p:nvPr/>
        </p:nvSpPr>
        <p:spPr bwMode="auto">
          <a:xfrm>
            <a:off x="922723" y="4682228"/>
            <a:ext cx="39846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8" name="TextBox 97">
            <a:extLst>
              <a:ext uri="{FF2B5EF4-FFF2-40B4-BE49-F238E27FC236}">
                <a16:creationId xmlns:a16="http://schemas.microsoft.com/office/drawing/2014/main" id="{58437265-528E-249C-EBC8-910686EE253E}"/>
              </a:ext>
            </a:extLst>
          </p:cNvPr>
          <p:cNvSpPr txBox="1"/>
          <p:nvPr/>
        </p:nvSpPr>
        <p:spPr bwMode="auto">
          <a:xfrm>
            <a:off x="922723" y="4351669"/>
            <a:ext cx="39846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9" name="TextBox 98">
            <a:extLst>
              <a:ext uri="{FF2B5EF4-FFF2-40B4-BE49-F238E27FC236}">
                <a16:creationId xmlns:a16="http://schemas.microsoft.com/office/drawing/2014/main" id="{0E1FEC54-1239-3994-935D-3E349B5D7B98}"/>
              </a:ext>
            </a:extLst>
          </p:cNvPr>
          <p:cNvSpPr txBox="1"/>
          <p:nvPr/>
        </p:nvSpPr>
        <p:spPr bwMode="auto">
          <a:xfrm>
            <a:off x="922723" y="4025681"/>
            <a:ext cx="398465"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00" name="TextBox 99">
            <a:extLst>
              <a:ext uri="{FF2B5EF4-FFF2-40B4-BE49-F238E27FC236}">
                <a16:creationId xmlns:a16="http://schemas.microsoft.com/office/drawing/2014/main" id="{0E576B78-62B9-A862-11C8-03DDEBC3D561}"/>
              </a:ext>
            </a:extLst>
          </p:cNvPr>
          <p:cNvSpPr txBox="1"/>
          <p:nvPr/>
        </p:nvSpPr>
        <p:spPr bwMode="auto">
          <a:xfrm>
            <a:off x="831547" y="3704261"/>
            <a:ext cx="489641" cy="262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01" name="TextBox 100">
            <a:extLst>
              <a:ext uri="{FF2B5EF4-FFF2-40B4-BE49-F238E27FC236}">
                <a16:creationId xmlns:a16="http://schemas.microsoft.com/office/drawing/2014/main" id="{0063F0F6-4517-C965-DE61-7BD9FB55DFBE}"/>
              </a:ext>
            </a:extLst>
          </p:cNvPr>
          <p:cNvSpPr txBox="1"/>
          <p:nvPr/>
        </p:nvSpPr>
        <p:spPr bwMode="auto">
          <a:xfrm>
            <a:off x="1281025" y="5637944"/>
            <a:ext cx="4083820" cy="27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Mos</a:t>
            </a:r>
          </a:p>
        </p:txBody>
      </p:sp>
      <p:grpSp>
        <p:nvGrpSpPr>
          <p:cNvPr id="102" name="Group 101">
            <a:extLst>
              <a:ext uri="{FF2B5EF4-FFF2-40B4-BE49-F238E27FC236}">
                <a16:creationId xmlns:a16="http://schemas.microsoft.com/office/drawing/2014/main" id="{78F4A5EC-3395-DEBB-C4C8-26409B67C4B1}"/>
              </a:ext>
            </a:extLst>
          </p:cNvPr>
          <p:cNvGrpSpPr/>
          <p:nvPr/>
        </p:nvGrpSpPr>
        <p:grpSpPr>
          <a:xfrm>
            <a:off x="1899156" y="5500853"/>
            <a:ext cx="433047" cy="923330"/>
            <a:chOff x="1357566" y="3321915"/>
            <a:chExt cx="433047" cy="1023404"/>
          </a:xfrm>
        </p:grpSpPr>
        <p:cxnSp>
          <p:nvCxnSpPr>
            <p:cNvPr id="150" name="Straight Connector 149">
              <a:extLst>
                <a:ext uri="{FF2B5EF4-FFF2-40B4-BE49-F238E27FC236}">
                  <a16:creationId xmlns:a16="http://schemas.microsoft.com/office/drawing/2014/main" id="{7C7E576D-7538-8EF0-2DD2-64754B08B997}"/>
                </a:ext>
              </a:extLst>
            </p:cNvPr>
            <p:cNvCxnSpPr>
              <a:cxnSpLocks/>
            </p:cNvCxnSpPr>
            <p:nvPr/>
          </p:nvCxnSpPr>
          <p:spPr bwMode="auto">
            <a:xfrm>
              <a:off x="1571885" y="3322185"/>
              <a:ext cx="0" cy="75979"/>
            </a:xfrm>
            <a:prstGeom prst="line">
              <a:avLst/>
            </a:prstGeom>
            <a:noFill/>
            <a:ln w="28575" cap="flat" cmpd="sng" algn="ctr">
              <a:solidFill>
                <a:schemeClr val="bg1"/>
              </a:solidFill>
              <a:prstDash val="solid"/>
              <a:round/>
              <a:headEnd type="none" w="med" len="med"/>
              <a:tailEnd type="none" w="med" len="med"/>
            </a:ln>
            <a:effectLst/>
          </p:spPr>
        </p:cxnSp>
        <p:sp>
          <p:nvSpPr>
            <p:cNvPr id="151" name="TextBox 150">
              <a:extLst>
                <a:ext uri="{FF2B5EF4-FFF2-40B4-BE49-F238E27FC236}">
                  <a16:creationId xmlns:a16="http://schemas.microsoft.com/office/drawing/2014/main" id="{72B91218-8B24-49CB-FF63-14F11569A73A}"/>
                </a:ext>
              </a:extLst>
            </p:cNvPr>
            <p:cNvSpPr txBox="1"/>
            <p:nvPr/>
          </p:nvSpPr>
          <p:spPr bwMode="auto">
            <a:xfrm>
              <a:off x="1357566" y="3321915"/>
              <a:ext cx="433047" cy="1023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60</a:t>
              </a:r>
            </a:p>
            <a:p>
              <a:pPr algn="ctr">
                <a:lnSpc>
                  <a:spcPct val="100000"/>
                </a:lnSpc>
                <a:spcAft>
                  <a:spcPct val="0"/>
                </a:spcAft>
                <a:buClrTx/>
                <a:buFontTx/>
                <a:buNone/>
              </a:pPr>
              <a:r>
                <a:rPr lang="en-US" sz="1000" b="0" dirty="0">
                  <a:solidFill>
                    <a:schemeClr val="bg1"/>
                  </a:solidFill>
                  <a:latin typeface="Calibri" panose="020F0502020204030204" pitchFamily="34" charset="0"/>
                </a:rPr>
                <a:t>1</a:t>
              </a:r>
              <a:r>
                <a:rPr lang="en-US" sz="1000" dirty="0">
                  <a:solidFill>
                    <a:schemeClr val="bg1"/>
                  </a:solidFill>
                  <a:latin typeface="Calibri" panose="020F0502020204030204" pitchFamily="34" charset="0"/>
                </a:rPr>
                <a:t>0</a:t>
              </a:r>
            </a:p>
            <a:p>
              <a:pPr algn="ctr">
                <a:lnSpc>
                  <a:spcPct val="100000"/>
                </a:lnSpc>
                <a:spcAft>
                  <a:spcPct val="0"/>
                </a:spcAft>
                <a:buClrTx/>
                <a:buFontTx/>
                <a:buNone/>
              </a:pPr>
              <a:r>
                <a:rPr lang="en-US" sz="1000" b="0" dirty="0">
                  <a:solidFill>
                    <a:schemeClr val="bg1"/>
                  </a:solidFill>
                  <a:latin typeface="Calibri" panose="020F0502020204030204" pitchFamily="34" charset="0"/>
                </a:rPr>
                <a:t>19</a:t>
              </a:r>
            </a:p>
          </p:txBody>
        </p:sp>
      </p:grpSp>
      <p:cxnSp>
        <p:nvCxnSpPr>
          <p:cNvPr id="103" name="Straight Connector 102">
            <a:extLst>
              <a:ext uri="{FF2B5EF4-FFF2-40B4-BE49-F238E27FC236}">
                <a16:creationId xmlns:a16="http://schemas.microsoft.com/office/drawing/2014/main" id="{5FBACB5C-3151-F17D-4C97-B571460CAC8E}"/>
              </a:ext>
            </a:extLst>
          </p:cNvPr>
          <p:cNvCxnSpPr>
            <a:cxnSpLocks/>
          </p:cNvCxnSpPr>
          <p:nvPr/>
        </p:nvCxnSpPr>
        <p:spPr bwMode="auto">
          <a:xfrm>
            <a:off x="5343853" y="5492629"/>
            <a:ext cx="0" cy="68549"/>
          </a:xfrm>
          <a:prstGeom prst="line">
            <a:avLst/>
          </a:prstGeom>
          <a:noFill/>
          <a:ln w="28575" cap="flat" cmpd="sng" algn="ctr">
            <a:solidFill>
              <a:schemeClr val="bg1"/>
            </a:solidFill>
            <a:prstDash val="solid"/>
            <a:round/>
            <a:headEnd type="none" w="med" len="med"/>
            <a:tailEnd type="none" w="med" len="med"/>
          </a:ln>
          <a:effectLst/>
        </p:spPr>
      </p:cxnSp>
      <p:grpSp>
        <p:nvGrpSpPr>
          <p:cNvPr id="104" name="Group 103">
            <a:extLst>
              <a:ext uri="{FF2B5EF4-FFF2-40B4-BE49-F238E27FC236}">
                <a16:creationId xmlns:a16="http://schemas.microsoft.com/office/drawing/2014/main" id="{ACB03010-C6FC-820E-F524-AEE14715AE17}"/>
              </a:ext>
            </a:extLst>
          </p:cNvPr>
          <p:cNvGrpSpPr/>
          <p:nvPr/>
        </p:nvGrpSpPr>
        <p:grpSpPr>
          <a:xfrm>
            <a:off x="2716381" y="5492386"/>
            <a:ext cx="391362" cy="923330"/>
            <a:chOff x="1599941" y="3321915"/>
            <a:chExt cx="391362" cy="1023404"/>
          </a:xfrm>
        </p:grpSpPr>
        <p:cxnSp>
          <p:nvCxnSpPr>
            <p:cNvPr id="148" name="Straight Connector 147">
              <a:extLst>
                <a:ext uri="{FF2B5EF4-FFF2-40B4-BE49-F238E27FC236}">
                  <a16:creationId xmlns:a16="http://schemas.microsoft.com/office/drawing/2014/main" id="{437A9B4F-1D2D-DEE1-F2F8-B6DB5197317A}"/>
                </a:ext>
              </a:extLst>
            </p:cNvPr>
            <p:cNvCxnSpPr>
              <a:cxnSpLocks/>
            </p:cNvCxnSpPr>
            <p:nvPr/>
          </p:nvCxnSpPr>
          <p:spPr bwMode="auto">
            <a:xfrm>
              <a:off x="1795622" y="3322185"/>
              <a:ext cx="0" cy="75979"/>
            </a:xfrm>
            <a:prstGeom prst="line">
              <a:avLst/>
            </a:prstGeom>
            <a:noFill/>
            <a:ln w="28575" cap="flat" cmpd="sng" algn="ctr">
              <a:solidFill>
                <a:schemeClr val="bg1"/>
              </a:solidFill>
              <a:prstDash val="solid"/>
              <a:round/>
              <a:headEnd type="none" w="med" len="med"/>
              <a:tailEnd type="none" w="med" len="med"/>
            </a:ln>
            <a:effectLst/>
          </p:spPr>
        </p:cxnSp>
        <p:sp>
          <p:nvSpPr>
            <p:cNvPr id="149" name="TextBox 148">
              <a:extLst>
                <a:ext uri="{FF2B5EF4-FFF2-40B4-BE49-F238E27FC236}">
                  <a16:creationId xmlns:a16="http://schemas.microsoft.com/office/drawing/2014/main" id="{7EEAC4AD-0E6D-3542-397A-9C5527CA9D69}"/>
                </a:ext>
              </a:extLst>
            </p:cNvPr>
            <p:cNvSpPr txBox="1"/>
            <p:nvPr/>
          </p:nvSpPr>
          <p:spPr bwMode="auto">
            <a:xfrm>
              <a:off x="1599941" y="3321915"/>
              <a:ext cx="391362" cy="1023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60</a:t>
              </a:r>
            </a:p>
            <a:p>
              <a:pPr algn="ctr">
                <a:lnSpc>
                  <a:spcPct val="100000"/>
                </a:lnSpc>
                <a:spcAft>
                  <a:spcPct val="0"/>
                </a:spcAft>
                <a:buClrTx/>
                <a:buFontTx/>
                <a:buNone/>
              </a:pPr>
              <a:r>
                <a:rPr lang="en-US" sz="1000" dirty="0">
                  <a:solidFill>
                    <a:schemeClr val="bg1"/>
                  </a:solidFill>
                  <a:latin typeface="Calibri" panose="020F0502020204030204" pitchFamily="34" charset="0"/>
                </a:rPr>
                <a:t>9</a:t>
              </a:r>
            </a:p>
            <a:p>
              <a:pPr algn="ctr">
                <a:lnSpc>
                  <a:spcPct val="100000"/>
                </a:lnSpc>
                <a:spcAft>
                  <a:spcPct val="0"/>
                </a:spcAft>
                <a:buClrTx/>
                <a:buFontTx/>
                <a:buNone/>
              </a:pPr>
              <a:r>
                <a:rPr lang="en-US" sz="1000" dirty="0">
                  <a:solidFill>
                    <a:schemeClr val="bg1"/>
                  </a:solidFill>
                  <a:latin typeface="Calibri" panose="020F0502020204030204" pitchFamily="34" charset="0"/>
                </a:rPr>
                <a:t>17</a:t>
              </a:r>
              <a:endParaRPr lang="en-US" sz="1400" dirty="0">
                <a:solidFill>
                  <a:schemeClr val="bg1"/>
                </a:solidFill>
                <a:latin typeface="Calibri" panose="020F0502020204030204" pitchFamily="34" charset="0"/>
              </a:endParaRPr>
            </a:p>
          </p:txBody>
        </p:sp>
      </p:grpSp>
      <p:grpSp>
        <p:nvGrpSpPr>
          <p:cNvPr id="105" name="Group 104">
            <a:extLst>
              <a:ext uri="{FF2B5EF4-FFF2-40B4-BE49-F238E27FC236}">
                <a16:creationId xmlns:a16="http://schemas.microsoft.com/office/drawing/2014/main" id="{2CA0BB68-FED9-88B1-E721-1F87DFAE9ABE}"/>
              </a:ext>
            </a:extLst>
          </p:cNvPr>
          <p:cNvGrpSpPr/>
          <p:nvPr/>
        </p:nvGrpSpPr>
        <p:grpSpPr>
          <a:xfrm>
            <a:off x="4335193" y="5492386"/>
            <a:ext cx="391362" cy="277681"/>
            <a:chOff x="4054556" y="3321915"/>
            <a:chExt cx="391362" cy="307777"/>
          </a:xfrm>
        </p:grpSpPr>
        <p:cxnSp>
          <p:nvCxnSpPr>
            <p:cNvPr id="146" name="Straight Connector 145">
              <a:extLst>
                <a:ext uri="{FF2B5EF4-FFF2-40B4-BE49-F238E27FC236}">
                  <a16:creationId xmlns:a16="http://schemas.microsoft.com/office/drawing/2014/main" id="{249ECB64-E803-786B-35D0-922796A46E15}"/>
                </a:ext>
              </a:extLst>
            </p:cNvPr>
            <p:cNvCxnSpPr>
              <a:cxnSpLocks/>
            </p:cNvCxnSpPr>
            <p:nvPr/>
          </p:nvCxnSpPr>
          <p:spPr bwMode="auto">
            <a:xfrm>
              <a:off x="4250237" y="3322185"/>
              <a:ext cx="0" cy="75979"/>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F42224B1-C9D3-02B1-468F-D875B6F8017B}"/>
                </a:ext>
              </a:extLst>
            </p:cNvPr>
            <p:cNvSpPr txBox="1"/>
            <p:nvPr/>
          </p:nvSpPr>
          <p:spPr bwMode="auto">
            <a:xfrm>
              <a:off x="4054556" y="3321915"/>
              <a:ext cx="3913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endParaRPr lang="en-US" sz="1400" b="0" dirty="0">
                <a:solidFill>
                  <a:schemeClr val="bg1"/>
                </a:solidFill>
                <a:latin typeface="Calibri" panose="020F0502020204030204" pitchFamily="34" charset="0"/>
              </a:endParaRPr>
            </a:p>
          </p:txBody>
        </p:sp>
      </p:grpSp>
      <p:grpSp>
        <p:nvGrpSpPr>
          <p:cNvPr id="106" name="Group 105">
            <a:extLst>
              <a:ext uri="{FF2B5EF4-FFF2-40B4-BE49-F238E27FC236}">
                <a16:creationId xmlns:a16="http://schemas.microsoft.com/office/drawing/2014/main" id="{1758D78F-3519-45CA-DF54-B1D36229F8F2}"/>
              </a:ext>
            </a:extLst>
          </p:cNvPr>
          <p:cNvGrpSpPr/>
          <p:nvPr/>
        </p:nvGrpSpPr>
        <p:grpSpPr>
          <a:xfrm>
            <a:off x="1137155" y="5492386"/>
            <a:ext cx="327368" cy="833042"/>
            <a:chOff x="1100665" y="3321915"/>
            <a:chExt cx="327368" cy="923330"/>
          </a:xfrm>
        </p:grpSpPr>
        <p:sp>
          <p:nvSpPr>
            <p:cNvPr id="144" name="TextBox 143">
              <a:extLst>
                <a:ext uri="{FF2B5EF4-FFF2-40B4-BE49-F238E27FC236}">
                  <a16:creationId xmlns:a16="http://schemas.microsoft.com/office/drawing/2014/main" id="{DE3F2B3E-C79D-D0DF-75E0-ED6DC91A4A93}"/>
                </a:ext>
              </a:extLst>
            </p:cNvPr>
            <p:cNvSpPr txBox="1"/>
            <p:nvPr/>
          </p:nvSpPr>
          <p:spPr bwMode="auto">
            <a:xfrm>
              <a:off x="1100665" y="3321915"/>
              <a:ext cx="32736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60</a:t>
              </a:r>
            </a:p>
            <a:p>
              <a:pPr algn="ctr">
                <a:lnSpc>
                  <a:spcPct val="100000"/>
                </a:lnSpc>
                <a:spcAft>
                  <a:spcPct val="0"/>
                </a:spcAft>
                <a:buClrTx/>
                <a:buFontTx/>
                <a:buNone/>
              </a:pPr>
              <a:r>
                <a:rPr lang="en-US" sz="1000" b="0" dirty="0">
                  <a:solidFill>
                    <a:schemeClr val="bg1"/>
                  </a:solidFill>
                  <a:latin typeface="Calibri" panose="020F0502020204030204" pitchFamily="34" charset="0"/>
                </a:rPr>
                <a:t>11</a:t>
              </a:r>
            </a:p>
            <a:p>
              <a:pPr algn="ctr">
                <a:lnSpc>
                  <a:spcPct val="100000"/>
                </a:lnSpc>
                <a:spcAft>
                  <a:spcPct val="0"/>
                </a:spcAft>
                <a:buClrTx/>
                <a:buFontTx/>
                <a:buNone/>
              </a:pPr>
              <a:r>
                <a:rPr lang="en-US" sz="1000" dirty="0">
                  <a:solidFill>
                    <a:schemeClr val="bg1"/>
                  </a:solidFill>
                  <a:latin typeface="Calibri" panose="020F0502020204030204" pitchFamily="34" charset="0"/>
                </a:rPr>
                <a:t>21</a:t>
              </a:r>
              <a:endParaRPr lang="en-US" sz="1000" b="0" dirty="0">
                <a:solidFill>
                  <a:schemeClr val="bg1"/>
                </a:solidFill>
                <a:latin typeface="Calibri" panose="020F0502020204030204" pitchFamily="34" charset="0"/>
              </a:endParaRPr>
            </a:p>
          </p:txBody>
        </p:sp>
        <p:cxnSp>
          <p:nvCxnSpPr>
            <p:cNvPr id="145" name="Straight Connector 144">
              <a:extLst>
                <a:ext uri="{FF2B5EF4-FFF2-40B4-BE49-F238E27FC236}">
                  <a16:creationId xmlns:a16="http://schemas.microsoft.com/office/drawing/2014/main" id="{47E4EB4E-B960-C27D-94AD-9E75024803EA}"/>
                </a:ext>
              </a:extLst>
            </p:cNvPr>
            <p:cNvCxnSpPr>
              <a:cxnSpLocks/>
            </p:cNvCxnSpPr>
            <p:nvPr/>
          </p:nvCxnSpPr>
          <p:spPr bwMode="auto">
            <a:xfrm>
              <a:off x="1260783" y="3322185"/>
              <a:ext cx="0" cy="75979"/>
            </a:xfrm>
            <a:prstGeom prst="line">
              <a:avLst/>
            </a:prstGeom>
            <a:noFill/>
            <a:ln w="28575" cap="flat" cmpd="sng" algn="ctr">
              <a:solidFill>
                <a:schemeClr val="bg1"/>
              </a:solidFill>
              <a:prstDash val="solid"/>
              <a:round/>
              <a:headEnd type="none" w="med" len="med"/>
              <a:tailEnd type="none" w="med" len="med"/>
            </a:ln>
            <a:effectLst/>
          </p:spPr>
        </p:cxnSp>
      </p:grpSp>
      <p:cxnSp>
        <p:nvCxnSpPr>
          <p:cNvPr id="107" name="Straight Connector 106">
            <a:extLst>
              <a:ext uri="{FF2B5EF4-FFF2-40B4-BE49-F238E27FC236}">
                <a16:creationId xmlns:a16="http://schemas.microsoft.com/office/drawing/2014/main" id="{4081392D-4C25-881C-9A3F-2F37FFC2D14B}"/>
              </a:ext>
            </a:extLst>
          </p:cNvPr>
          <p:cNvCxnSpPr>
            <a:cxnSpLocks/>
          </p:cNvCxnSpPr>
          <p:nvPr/>
        </p:nvCxnSpPr>
        <p:spPr bwMode="auto">
          <a:xfrm flipV="1">
            <a:off x="2912062" y="3828336"/>
            <a:ext cx="0" cy="1664050"/>
          </a:xfrm>
          <a:prstGeom prst="line">
            <a:avLst/>
          </a:prstGeom>
          <a:noFill/>
          <a:ln w="28575" cap="flat" cmpd="sng" algn="ctr">
            <a:solidFill>
              <a:schemeClr val="tx2"/>
            </a:solidFill>
            <a:prstDash val="dash"/>
            <a:round/>
            <a:headEnd type="none" w="med" len="med"/>
            <a:tailEnd type="none" w="med" len="med"/>
          </a:ln>
          <a:effectLst/>
        </p:spPr>
      </p:cxnSp>
      <p:cxnSp>
        <p:nvCxnSpPr>
          <p:cNvPr id="108" name="Straight Connector 107">
            <a:extLst>
              <a:ext uri="{FF2B5EF4-FFF2-40B4-BE49-F238E27FC236}">
                <a16:creationId xmlns:a16="http://schemas.microsoft.com/office/drawing/2014/main" id="{CC290C7B-2FB2-215C-3F49-27760B20AC42}"/>
              </a:ext>
            </a:extLst>
          </p:cNvPr>
          <p:cNvCxnSpPr>
            <a:cxnSpLocks/>
          </p:cNvCxnSpPr>
          <p:nvPr/>
        </p:nvCxnSpPr>
        <p:spPr bwMode="auto">
          <a:xfrm flipV="1">
            <a:off x="4522422" y="3946668"/>
            <a:ext cx="0" cy="1545718"/>
          </a:xfrm>
          <a:prstGeom prst="line">
            <a:avLst/>
          </a:prstGeom>
          <a:noFill/>
          <a:ln w="28575" cap="flat" cmpd="sng" algn="ctr">
            <a:solidFill>
              <a:schemeClr val="tx2"/>
            </a:solidFill>
            <a:prstDash val="dash"/>
            <a:round/>
            <a:headEnd type="none" w="med" len="med"/>
            <a:tailEnd type="none" w="med" len="med"/>
          </a:ln>
          <a:effectLst/>
        </p:spPr>
      </p:cxnSp>
      <p:sp>
        <p:nvSpPr>
          <p:cNvPr id="109" name="TextBox 108">
            <a:extLst>
              <a:ext uri="{FF2B5EF4-FFF2-40B4-BE49-F238E27FC236}">
                <a16:creationId xmlns:a16="http://schemas.microsoft.com/office/drawing/2014/main" id="{D04F2377-E976-EBB5-C7F1-F57FA0042711}"/>
              </a:ext>
            </a:extLst>
          </p:cNvPr>
          <p:cNvSpPr txBox="1"/>
          <p:nvPr/>
        </p:nvSpPr>
        <p:spPr bwMode="auto">
          <a:xfrm>
            <a:off x="2891029" y="3828372"/>
            <a:ext cx="677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100</a:t>
            </a:r>
            <a:r>
              <a:rPr lang="en-US" sz="14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644F137D-813A-2E87-6609-8C0D92897D24}"/>
              </a:ext>
            </a:extLst>
          </p:cNvPr>
          <p:cNvSpPr txBox="1"/>
          <p:nvPr/>
        </p:nvSpPr>
        <p:spPr bwMode="auto">
          <a:xfrm>
            <a:off x="4544487" y="3933314"/>
            <a:ext cx="677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98%</a:t>
            </a:r>
          </a:p>
        </p:txBody>
      </p:sp>
      <p:sp>
        <p:nvSpPr>
          <p:cNvPr id="111" name="TextBox 110">
            <a:extLst>
              <a:ext uri="{FF2B5EF4-FFF2-40B4-BE49-F238E27FC236}">
                <a16:creationId xmlns:a16="http://schemas.microsoft.com/office/drawing/2014/main" id="{A4D4A3E8-CC18-1330-D890-59D3E76E65C8}"/>
              </a:ext>
            </a:extLst>
          </p:cNvPr>
          <p:cNvSpPr txBox="1"/>
          <p:nvPr/>
        </p:nvSpPr>
        <p:spPr bwMode="auto">
          <a:xfrm>
            <a:off x="2917979" y="4088836"/>
            <a:ext cx="677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82%</a:t>
            </a:r>
          </a:p>
        </p:txBody>
      </p:sp>
      <p:sp>
        <p:nvSpPr>
          <p:cNvPr id="112" name="TextBox 111">
            <a:extLst>
              <a:ext uri="{FF2B5EF4-FFF2-40B4-BE49-F238E27FC236}">
                <a16:creationId xmlns:a16="http://schemas.microsoft.com/office/drawing/2014/main" id="{EE0C2E61-36E1-8769-30CF-FB7711900977}"/>
              </a:ext>
            </a:extLst>
          </p:cNvPr>
          <p:cNvSpPr txBox="1"/>
          <p:nvPr/>
        </p:nvSpPr>
        <p:spPr bwMode="auto">
          <a:xfrm>
            <a:off x="4522031" y="4196455"/>
            <a:ext cx="677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76%</a:t>
            </a:r>
          </a:p>
        </p:txBody>
      </p:sp>
      <p:sp>
        <p:nvSpPr>
          <p:cNvPr id="113" name="TextBox 112">
            <a:extLst>
              <a:ext uri="{FF2B5EF4-FFF2-40B4-BE49-F238E27FC236}">
                <a16:creationId xmlns:a16="http://schemas.microsoft.com/office/drawing/2014/main" id="{7C7F641A-56CE-88C5-7903-E6DB0CFD2589}"/>
              </a:ext>
            </a:extLst>
          </p:cNvPr>
          <p:cNvSpPr txBox="1"/>
          <p:nvPr/>
        </p:nvSpPr>
        <p:spPr bwMode="auto">
          <a:xfrm>
            <a:off x="2917979" y="4270041"/>
            <a:ext cx="677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81</a:t>
            </a:r>
            <a:r>
              <a:rPr lang="en-US" sz="1400"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B9081B1F-AD7D-B179-DC57-A41A8503FF57}"/>
              </a:ext>
            </a:extLst>
          </p:cNvPr>
          <p:cNvSpPr txBox="1"/>
          <p:nvPr/>
        </p:nvSpPr>
        <p:spPr bwMode="auto">
          <a:xfrm>
            <a:off x="4515357" y="4417724"/>
            <a:ext cx="6773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84</a:t>
            </a:r>
            <a:r>
              <a:rPr lang="en-US" sz="1400" b="0" dirty="0">
                <a:solidFill>
                  <a:schemeClr val="accent3"/>
                </a:solidFill>
                <a:latin typeface="Calibri" panose="020F0502020204030204" pitchFamily="34" charset="0"/>
              </a:rPr>
              <a:t>%</a:t>
            </a:r>
          </a:p>
        </p:txBody>
      </p:sp>
      <p:cxnSp>
        <p:nvCxnSpPr>
          <p:cNvPr id="115" name="Straight Connector 114">
            <a:extLst>
              <a:ext uri="{FF2B5EF4-FFF2-40B4-BE49-F238E27FC236}">
                <a16:creationId xmlns:a16="http://schemas.microsoft.com/office/drawing/2014/main" id="{64F87F7E-FD3F-4EDA-548C-150A57BF253B}"/>
              </a:ext>
            </a:extLst>
          </p:cNvPr>
          <p:cNvCxnSpPr>
            <a:cxnSpLocks/>
          </p:cNvCxnSpPr>
          <p:nvPr/>
        </p:nvCxnSpPr>
        <p:spPr bwMode="auto">
          <a:xfrm>
            <a:off x="3723258" y="5492629"/>
            <a:ext cx="0" cy="68549"/>
          </a:xfrm>
          <a:prstGeom prst="line">
            <a:avLst/>
          </a:prstGeom>
          <a:noFill/>
          <a:ln w="28575" cap="flat" cmpd="sng" algn="ctr">
            <a:solidFill>
              <a:schemeClr val="bg1"/>
            </a:solidFill>
            <a:prstDash val="solid"/>
            <a:round/>
            <a:headEnd type="none" w="med" len="med"/>
            <a:tailEnd type="none" w="med" len="med"/>
          </a:ln>
          <a:effectLst/>
        </p:spPr>
      </p:cxnSp>
      <p:sp>
        <p:nvSpPr>
          <p:cNvPr id="116" name="TextBox 115">
            <a:extLst>
              <a:ext uri="{FF2B5EF4-FFF2-40B4-BE49-F238E27FC236}">
                <a16:creationId xmlns:a16="http://schemas.microsoft.com/office/drawing/2014/main" id="{86226B8C-C6D5-3712-6D14-89122C832173}"/>
              </a:ext>
            </a:extLst>
          </p:cNvPr>
          <p:cNvSpPr txBox="1"/>
          <p:nvPr/>
        </p:nvSpPr>
        <p:spPr bwMode="auto">
          <a:xfrm>
            <a:off x="3527577" y="5492386"/>
            <a:ext cx="3913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60</a:t>
            </a:r>
          </a:p>
          <a:p>
            <a:pPr algn="ctr">
              <a:lnSpc>
                <a:spcPct val="100000"/>
              </a:lnSpc>
              <a:spcAft>
                <a:spcPct val="0"/>
              </a:spcAft>
              <a:buClrTx/>
              <a:buFontTx/>
              <a:buNone/>
            </a:pPr>
            <a:r>
              <a:rPr lang="en-US" sz="1000" dirty="0">
                <a:solidFill>
                  <a:schemeClr val="bg1"/>
                </a:solidFill>
                <a:latin typeface="Calibri" panose="020F0502020204030204" pitchFamily="34" charset="0"/>
              </a:rPr>
              <a:t>7</a:t>
            </a:r>
          </a:p>
          <a:p>
            <a:pPr algn="ctr">
              <a:lnSpc>
                <a:spcPct val="100000"/>
              </a:lnSpc>
              <a:spcAft>
                <a:spcPct val="0"/>
              </a:spcAft>
              <a:buClrTx/>
              <a:buFontTx/>
              <a:buNone/>
            </a:pPr>
            <a:r>
              <a:rPr lang="en-US" sz="1000" dirty="0">
                <a:solidFill>
                  <a:schemeClr val="bg1"/>
                </a:solidFill>
                <a:latin typeface="Calibri" panose="020F0502020204030204" pitchFamily="34" charset="0"/>
              </a:rPr>
              <a:t>17</a:t>
            </a:r>
            <a:endParaRPr lang="en-US" sz="1400" dirty="0">
              <a:solidFill>
                <a:schemeClr val="bg1"/>
              </a:solidFill>
              <a:latin typeface="Calibri" panose="020F0502020204030204" pitchFamily="34" charset="0"/>
            </a:endParaRPr>
          </a:p>
        </p:txBody>
      </p:sp>
      <p:sp>
        <p:nvSpPr>
          <p:cNvPr id="117" name="TextBox 116">
            <a:extLst>
              <a:ext uri="{FF2B5EF4-FFF2-40B4-BE49-F238E27FC236}">
                <a16:creationId xmlns:a16="http://schemas.microsoft.com/office/drawing/2014/main" id="{D79DA140-D5E8-4705-16F3-E06564845AD4}"/>
              </a:ext>
            </a:extLst>
          </p:cNvPr>
          <p:cNvSpPr txBox="1"/>
          <p:nvPr/>
        </p:nvSpPr>
        <p:spPr bwMode="auto">
          <a:xfrm>
            <a:off x="4343201" y="5492386"/>
            <a:ext cx="3913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33</a:t>
            </a:r>
          </a:p>
          <a:p>
            <a:pPr algn="ctr">
              <a:lnSpc>
                <a:spcPct val="100000"/>
              </a:lnSpc>
              <a:spcAft>
                <a:spcPct val="0"/>
              </a:spcAft>
              <a:buClrTx/>
              <a:buFontTx/>
              <a:buNone/>
            </a:pPr>
            <a:r>
              <a:rPr lang="en-US" sz="1000" dirty="0">
                <a:solidFill>
                  <a:schemeClr val="bg1"/>
                </a:solidFill>
                <a:latin typeface="Calibri" panose="020F0502020204030204" pitchFamily="34" charset="0"/>
              </a:rPr>
              <a:t>4</a:t>
            </a:r>
          </a:p>
          <a:p>
            <a:pPr algn="ctr">
              <a:lnSpc>
                <a:spcPct val="100000"/>
              </a:lnSpc>
              <a:spcAft>
                <a:spcPct val="0"/>
              </a:spcAft>
              <a:buClrTx/>
              <a:buFontTx/>
              <a:buNone/>
            </a:pPr>
            <a:r>
              <a:rPr lang="en-US" sz="1000" dirty="0">
                <a:solidFill>
                  <a:schemeClr val="bg1"/>
                </a:solidFill>
                <a:latin typeface="Calibri" panose="020F0502020204030204" pitchFamily="34" charset="0"/>
              </a:rPr>
              <a:t>9</a:t>
            </a:r>
            <a:endParaRPr lang="en-US" sz="1400" dirty="0">
              <a:solidFill>
                <a:schemeClr val="bg1"/>
              </a:solidFill>
              <a:latin typeface="Calibri" panose="020F0502020204030204" pitchFamily="34" charset="0"/>
            </a:endParaRPr>
          </a:p>
        </p:txBody>
      </p:sp>
      <p:sp>
        <p:nvSpPr>
          <p:cNvPr id="118" name="TextBox 117">
            <a:extLst>
              <a:ext uri="{FF2B5EF4-FFF2-40B4-BE49-F238E27FC236}">
                <a16:creationId xmlns:a16="http://schemas.microsoft.com/office/drawing/2014/main" id="{A570AB5B-40E7-07F5-0C88-632090D8EAD4}"/>
              </a:ext>
            </a:extLst>
          </p:cNvPr>
          <p:cNvSpPr txBox="1"/>
          <p:nvPr/>
        </p:nvSpPr>
        <p:spPr bwMode="auto">
          <a:xfrm>
            <a:off x="5141890" y="5492386"/>
            <a:ext cx="3913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a:p>
            <a:pPr algn="ctr">
              <a:lnSpc>
                <a:spcPct val="100000"/>
              </a:lnSpc>
              <a:spcBef>
                <a:spcPts val="1200"/>
              </a:spcBef>
              <a:spcAft>
                <a:spcPct val="0"/>
              </a:spcAft>
              <a:buClrTx/>
              <a:buFontTx/>
              <a:buNone/>
            </a:pPr>
            <a:r>
              <a:rPr lang="en-US" sz="1000" dirty="0">
                <a:solidFill>
                  <a:schemeClr val="bg1"/>
                </a:solidFill>
                <a:latin typeface="Calibri" panose="020F0502020204030204" pitchFamily="34" charset="0"/>
              </a:rPr>
              <a:t>19</a:t>
            </a:r>
          </a:p>
          <a:p>
            <a:pPr algn="ctr">
              <a:lnSpc>
                <a:spcPct val="100000"/>
              </a:lnSpc>
              <a:spcAft>
                <a:spcPct val="0"/>
              </a:spcAft>
              <a:buClrTx/>
              <a:buFontTx/>
              <a:buNone/>
            </a:pPr>
            <a:r>
              <a:rPr lang="en-US" sz="1000" dirty="0">
                <a:solidFill>
                  <a:schemeClr val="bg1"/>
                </a:solidFill>
                <a:latin typeface="Calibri" panose="020F0502020204030204" pitchFamily="34" charset="0"/>
              </a:rPr>
              <a:t>2</a:t>
            </a:r>
          </a:p>
          <a:p>
            <a:pPr algn="ctr">
              <a:lnSpc>
                <a:spcPct val="100000"/>
              </a:lnSpc>
              <a:spcAft>
                <a:spcPct val="0"/>
              </a:spcAft>
              <a:buClrTx/>
              <a:buFontTx/>
              <a:buNone/>
            </a:pPr>
            <a:r>
              <a:rPr lang="en-US" sz="1000" dirty="0">
                <a:solidFill>
                  <a:schemeClr val="bg1"/>
                </a:solidFill>
                <a:latin typeface="Calibri" panose="020F0502020204030204" pitchFamily="34" charset="0"/>
              </a:rPr>
              <a:t>4</a:t>
            </a:r>
            <a:endParaRPr lang="en-US" sz="1400" dirty="0">
              <a:solidFill>
                <a:schemeClr val="bg1"/>
              </a:solidFill>
              <a:latin typeface="Calibri" panose="020F0502020204030204" pitchFamily="34" charset="0"/>
            </a:endParaRPr>
          </a:p>
        </p:txBody>
      </p:sp>
      <p:sp>
        <p:nvSpPr>
          <p:cNvPr id="119" name="Freeform 118">
            <a:extLst>
              <a:ext uri="{FF2B5EF4-FFF2-40B4-BE49-F238E27FC236}">
                <a16:creationId xmlns:a16="http://schemas.microsoft.com/office/drawing/2014/main" id="{FCDC9516-0F1D-BD2C-BF18-8AE4DE5448AF}"/>
              </a:ext>
            </a:extLst>
          </p:cNvPr>
          <p:cNvSpPr/>
          <p:nvPr/>
        </p:nvSpPr>
        <p:spPr bwMode="auto">
          <a:xfrm>
            <a:off x="1307306" y="3833868"/>
            <a:ext cx="4057650" cy="85725"/>
          </a:xfrm>
          <a:custGeom>
            <a:avLst/>
            <a:gdLst>
              <a:gd name="connsiteX0" fmla="*/ 0 w 4057650"/>
              <a:gd name="connsiteY0" fmla="*/ 0 h 85725"/>
              <a:gd name="connsiteX1" fmla="*/ 3143250 w 4057650"/>
              <a:gd name="connsiteY1" fmla="*/ 0 h 85725"/>
              <a:gd name="connsiteX2" fmla="*/ 3143250 w 4057650"/>
              <a:gd name="connsiteY2" fmla="*/ 0 h 85725"/>
              <a:gd name="connsiteX3" fmla="*/ 3150394 w 4057650"/>
              <a:gd name="connsiteY3" fmla="*/ 85725 h 85725"/>
              <a:gd name="connsiteX4" fmla="*/ 4057650 w 4057650"/>
              <a:gd name="connsiteY4" fmla="*/ 8572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57650" h="85725">
                <a:moveTo>
                  <a:pt x="0" y="0"/>
                </a:moveTo>
                <a:lnTo>
                  <a:pt x="3143250" y="0"/>
                </a:lnTo>
                <a:lnTo>
                  <a:pt x="3143250" y="0"/>
                </a:lnTo>
                <a:lnTo>
                  <a:pt x="3150394" y="85725"/>
                </a:lnTo>
                <a:lnTo>
                  <a:pt x="4057650" y="85725"/>
                </a:lnTo>
              </a:path>
            </a:pathLst>
          </a:custGeom>
          <a:noFill/>
          <a:ln w="28575">
            <a:solidFill>
              <a:schemeClr val="accent1"/>
            </a:solidFill>
            <a:miter lim="800000"/>
            <a:headEnd/>
            <a:tailEnd/>
          </a:ln>
        </p:spPr>
        <p:txBody>
          <a:bodyPr rtlCol="0" anchor="ctr"/>
          <a:lstStyle/>
          <a:p>
            <a:pPr algn="ctr"/>
            <a:endParaRPr lang="en-US"/>
          </a:p>
        </p:txBody>
      </p:sp>
      <p:sp>
        <p:nvSpPr>
          <p:cNvPr id="120" name="Freeform 119">
            <a:extLst>
              <a:ext uri="{FF2B5EF4-FFF2-40B4-BE49-F238E27FC236}">
                <a16:creationId xmlns:a16="http://schemas.microsoft.com/office/drawing/2014/main" id="{0C7676DF-966E-EEE9-27A8-3C6A56967575}"/>
              </a:ext>
            </a:extLst>
          </p:cNvPr>
          <p:cNvSpPr/>
          <p:nvPr/>
        </p:nvSpPr>
        <p:spPr bwMode="auto">
          <a:xfrm>
            <a:off x="1321594" y="3826725"/>
            <a:ext cx="4043362" cy="600075"/>
          </a:xfrm>
          <a:custGeom>
            <a:avLst/>
            <a:gdLst>
              <a:gd name="connsiteX0" fmla="*/ 0 w 4043362"/>
              <a:gd name="connsiteY0" fmla="*/ 0 h 600075"/>
              <a:gd name="connsiteX1" fmla="*/ 642937 w 4043362"/>
              <a:gd name="connsiteY1" fmla="*/ 0 h 600075"/>
              <a:gd name="connsiteX2" fmla="*/ 642937 w 4043362"/>
              <a:gd name="connsiteY2" fmla="*/ 164306 h 600075"/>
              <a:gd name="connsiteX3" fmla="*/ 907256 w 4043362"/>
              <a:gd name="connsiteY3" fmla="*/ 164306 h 600075"/>
              <a:gd name="connsiteX4" fmla="*/ 907256 w 4043362"/>
              <a:gd name="connsiteY4" fmla="*/ 314325 h 600075"/>
              <a:gd name="connsiteX5" fmla="*/ 2343150 w 4043362"/>
              <a:gd name="connsiteY5" fmla="*/ 314325 h 600075"/>
              <a:gd name="connsiteX6" fmla="*/ 2343150 w 4043362"/>
              <a:gd name="connsiteY6" fmla="*/ 457200 h 600075"/>
              <a:gd name="connsiteX7" fmla="*/ 2343150 w 4043362"/>
              <a:gd name="connsiteY7" fmla="*/ 457200 h 600075"/>
              <a:gd name="connsiteX8" fmla="*/ 2421731 w 4043362"/>
              <a:gd name="connsiteY8" fmla="*/ 457200 h 600075"/>
              <a:gd name="connsiteX9" fmla="*/ 2421731 w 4043362"/>
              <a:gd name="connsiteY9" fmla="*/ 600075 h 600075"/>
              <a:gd name="connsiteX10" fmla="*/ 4043362 w 4043362"/>
              <a:gd name="connsiteY10" fmla="*/ 600075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43362" h="600075">
                <a:moveTo>
                  <a:pt x="0" y="0"/>
                </a:moveTo>
                <a:lnTo>
                  <a:pt x="642937" y="0"/>
                </a:lnTo>
                <a:lnTo>
                  <a:pt x="642937" y="164306"/>
                </a:lnTo>
                <a:lnTo>
                  <a:pt x="907256" y="164306"/>
                </a:lnTo>
                <a:lnTo>
                  <a:pt x="907256" y="314325"/>
                </a:lnTo>
                <a:lnTo>
                  <a:pt x="2343150" y="314325"/>
                </a:lnTo>
                <a:lnTo>
                  <a:pt x="2343150" y="457200"/>
                </a:lnTo>
                <a:lnTo>
                  <a:pt x="2343150" y="457200"/>
                </a:lnTo>
                <a:lnTo>
                  <a:pt x="2421731" y="457200"/>
                </a:lnTo>
                <a:lnTo>
                  <a:pt x="2421731" y="600075"/>
                </a:lnTo>
                <a:lnTo>
                  <a:pt x="4043362" y="600075"/>
                </a:lnTo>
              </a:path>
            </a:pathLst>
          </a:custGeom>
          <a:noFill/>
          <a:ln w="28575">
            <a:solidFill>
              <a:schemeClr val="accent3"/>
            </a:solidFill>
            <a:miter lim="800000"/>
            <a:headEnd/>
            <a:tailEnd/>
          </a:ln>
        </p:spPr>
        <p:txBody>
          <a:bodyPr rtlCol="0" anchor="ctr"/>
          <a:lstStyle/>
          <a:p>
            <a:pPr algn="ctr"/>
            <a:endParaRPr lang="en-US"/>
          </a:p>
        </p:txBody>
      </p:sp>
      <p:sp>
        <p:nvSpPr>
          <p:cNvPr id="121" name="Freeform 120">
            <a:extLst>
              <a:ext uri="{FF2B5EF4-FFF2-40B4-BE49-F238E27FC236}">
                <a16:creationId xmlns:a16="http://schemas.microsoft.com/office/drawing/2014/main" id="{F146B2EF-688C-06CF-5386-D37683143BEB}"/>
              </a:ext>
            </a:extLst>
          </p:cNvPr>
          <p:cNvSpPr/>
          <p:nvPr/>
        </p:nvSpPr>
        <p:spPr bwMode="auto">
          <a:xfrm>
            <a:off x="1307306" y="3826725"/>
            <a:ext cx="4050507" cy="564356"/>
          </a:xfrm>
          <a:custGeom>
            <a:avLst/>
            <a:gdLst>
              <a:gd name="connsiteX0" fmla="*/ 0 w 4050507"/>
              <a:gd name="connsiteY0" fmla="*/ 0 h 564356"/>
              <a:gd name="connsiteX1" fmla="*/ 528638 w 4050507"/>
              <a:gd name="connsiteY1" fmla="*/ 0 h 564356"/>
              <a:gd name="connsiteX2" fmla="*/ 528638 w 4050507"/>
              <a:gd name="connsiteY2" fmla="*/ 92868 h 564356"/>
              <a:gd name="connsiteX3" fmla="*/ 750094 w 4050507"/>
              <a:gd name="connsiteY3" fmla="*/ 92868 h 564356"/>
              <a:gd name="connsiteX4" fmla="*/ 750094 w 4050507"/>
              <a:gd name="connsiteY4" fmla="*/ 164306 h 564356"/>
              <a:gd name="connsiteX5" fmla="*/ 1178719 w 4050507"/>
              <a:gd name="connsiteY5" fmla="*/ 164306 h 564356"/>
              <a:gd name="connsiteX6" fmla="*/ 1178719 w 4050507"/>
              <a:gd name="connsiteY6" fmla="*/ 257175 h 564356"/>
              <a:gd name="connsiteX7" fmla="*/ 1178719 w 4050507"/>
              <a:gd name="connsiteY7" fmla="*/ 257175 h 564356"/>
              <a:gd name="connsiteX8" fmla="*/ 1235869 w 4050507"/>
              <a:gd name="connsiteY8" fmla="*/ 314325 h 564356"/>
              <a:gd name="connsiteX9" fmla="*/ 2771775 w 4050507"/>
              <a:gd name="connsiteY9" fmla="*/ 314325 h 564356"/>
              <a:gd name="connsiteX10" fmla="*/ 2771775 w 4050507"/>
              <a:gd name="connsiteY10" fmla="*/ 407193 h 564356"/>
              <a:gd name="connsiteX11" fmla="*/ 3736182 w 4050507"/>
              <a:gd name="connsiteY11" fmla="*/ 407193 h 564356"/>
              <a:gd name="connsiteX12" fmla="*/ 3736182 w 4050507"/>
              <a:gd name="connsiteY12" fmla="*/ 564356 h 564356"/>
              <a:gd name="connsiteX13" fmla="*/ 4050507 w 4050507"/>
              <a:gd name="connsiteY13" fmla="*/ 564356 h 564356"/>
              <a:gd name="connsiteX0" fmla="*/ 0 w 4050507"/>
              <a:gd name="connsiteY0" fmla="*/ 0 h 564356"/>
              <a:gd name="connsiteX1" fmla="*/ 528638 w 4050507"/>
              <a:gd name="connsiteY1" fmla="*/ 0 h 564356"/>
              <a:gd name="connsiteX2" fmla="*/ 528638 w 4050507"/>
              <a:gd name="connsiteY2" fmla="*/ 92868 h 564356"/>
              <a:gd name="connsiteX3" fmla="*/ 750094 w 4050507"/>
              <a:gd name="connsiteY3" fmla="*/ 92868 h 564356"/>
              <a:gd name="connsiteX4" fmla="*/ 750094 w 4050507"/>
              <a:gd name="connsiteY4" fmla="*/ 164306 h 564356"/>
              <a:gd name="connsiteX5" fmla="*/ 1178719 w 4050507"/>
              <a:gd name="connsiteY5" fmla="*/ 164306 h 564356"/>
              <a:gd name="connsiteX6" fmla="*/ 1178719 w 4050507"/>
              <a:gd name="connsiteY6" fmla="*/ 257175 h 564356"/>
              <a:gd name="connsiteX7" fmla="*/ 1178719 w 4050507"/>
              <a:gd name="connsiteY7" fmla="*/ 257175 h 564356"/>
              <a:gd name="connsiteX8" fmla="*/ 1177002 w 4050507"/>
              <a:gd name="connsiteY8" fmla="*/ 318250 h 564356"/>
              <a:gd name="connsiteX9" fmla="*/ 2771775 w 4050507"/>
              <a:gd name="connsiteY9" fmla="*/ 314325 h 564356"/>
              <a:gd name="connsiteX10" fmla="*/ 2771775 w 4050507"/>
              <a:gd name="connsiteY10" fmla="*/ 407193 h 564356"/>
              <a:gd name="connsiteX11" fmla="*/ 3736182 w 4050507"/>
              <a:gd name="connsiteY11" fmla="*/ 407193 h 564356"/>
              <a:gd name="connsiteX12" fmla="*/ 3736182 w 4050507"/>
              <a:gd name="connsiteY12" fmla="*/ 564356 h 564356"/>
              <a:gd name="connsiteX13" fmla="*/ 4050507 w 4050507"/>
              <a:gd name="connsiteY13" fmla="*/ 564356 h 564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50507" h="564356">
                <a:moveTo>
                  <a:pt x="0" y="0"/>
                </a:moveTo>
                <a:lnTo>
                  <a:pt x="528638" y="0"/>
                </a:lnTo>
                <a:lnTo>
                  <a:pt x="528638" y="92868"/>
                </a:lnTo>
                <a:lnTo>
                  <a:pt x="750094" y="92868"/>
                </a:lnTo>
                <a:lnTo>
                  <a:pt x="750094" y="164306"/>
                </a:lnTo>
                <a:lnTo>
                  <a:pt x="1178719" y="164306"/>
                </a:lnTo>
                <a:lnTo>
                  <a:pt x="1178719" y="257175"/>
                </a:lnTo>
                <a:lnTo>
                  <a:pt x="1178719" y="257175"/>
                </a:lnTo>
                <a:cubicBezTo>
                  <a:pt x="1178147" y="277533"/>
                  <a:pt x="1177574" y="297892"/>
                  <a:pt x="1177002" y="318250"/>
                </a:cubicBezTo>
                <a:lnTo>
                  <a:pt x="2771775" y="314325"/>
                </a:lnTo>
                <a:lnTo>
                  <a:pt x="2771775" y="407193"/>
                </a:lnTo>
                <a:lnTo>
                  <a:pt x="3736182" y="407193"/>
                </a:lnTo>
                <a:lnTo>
                  <a:pt x="3736182" y="564356"/>
                </a:lnTo>
                <a:lnTo>
                  <a:pt x="4050507" y="564356"/>
                </a:lnTo>
              </a:path>
            </a:pathLst>
          </a:custGeom>
          <a:noFill/>
          <a:ln w="28575">
            <a:solidFill>
              <a:schemeClr val="accent4"/>
            </a:solidFill>
            <a:miter lim="800000"/>
            <a:headEnd/>
            <a:tailEnd/>
          </a:ln>
        </p:spPr>
        <p:txBody>
          <a:bodyPr rtlCol="0" anchor="ctr"/>
          <a:lstStyle/>
          <a:p>
            <a:pPr algn="ctr"/>
            <a:endParaRPr lang="en-US"/>
          </a:p>
        </p:txBody>
      </p:sp>
      <p:cxnSp>
        <p:nvCxnSpPr>
          <p:cNvPr id="122" name="Straight Connector 121">
            <a:extLst>
              <a:ext uri="{FF2B5EF4-FFF2-40B4-BE49-F238E27FC236}">
                <a16:creationId xmlns:a16="http://schemas.microsoft.com/office/drawing/2014/main" id="{C1497C8A-80AD-5969-BD63-C96553CF11D3}"/>
              </a:ext>
            </a:extLst>
          </p:cNvPr>
          <p:cNvCxnSpPr/>
          <p:nvPr/>
        </p:nvCxnSpPr>
        <p:spPr bwMode="auto">
          <a:xfrm>
            <a:off x="4252686" y="3794899"/>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9D03DE7-18B9-A8C2-D6C0-8DBCE590CF1D}"/>
              </a:ext>
            </a:extLst>
          </p:cNvPr>
          <p:cNvCxnSpPr/>
          <p:nvPr/>
        </p:nvCxnSpPr>
        <p:spPr bwMode="auto">
          <a:xfrm>
            <a:off x="4318000" y="3797318"/>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9E069B4F-8EA7-F3C7-53C0-F7DCA3CFD07F}"/>
              </a:ext>
            </a:extLst>
          </p:cNvPr>
          <p:cNvCxnSpPr/>
          <p:nvPr/>
        </p:nvCxnSpPr>
        <p:spPr bwMode="auto">
          <a:xfrm>
            <a:off x="4383314" y="3799737"/>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8204BB0-C9AA-57E7-62E2-FA0FC443647E}"/>
              </a:ext>
            </a:extLst>
          </p:cNvPr>
          <p:cNvCxnSpPr/>
          <p:nvPr/>
        </p:nvCxnSpPr>
        <p:spPr bwMode="auto">
          <a:xfrm>
            <a:off x="4414762" y="3802156"/>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68BAB18-D3CD-DFC2-43F0-9C9630565429}"/>
              </a:ext>
            </a:extLst>
          </p:cNvPr>
          <p:cNvCxnSpPr/>
          <p:nvPr/>
        </p:nvCxnSpPr>
        <p:spPr bwMode="auto">
          <a:xfrm>
            <a:off x="4441372" y="3804575"/>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3779749-D15D-7296-7B79-7E7CC06A9FE1}"/>
              </a:ext>
            </a:extLst>
          </p:cNvPr>
          <p:cNvCxnSpPr>
            <a:cxnSpLocks/>
          </p:cNvCxnSpPr>
          <p:nvPr/>
        </p:nvCxnSpPr>
        <p:spPr bwMode="auto">
          <a:xfrm>
            <a:off x="4492172" y="3860212"/>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82AB119-8EA4-A1D5-DCAE-C7224C2824D5}"/>
              </a:ext>
            </a:extLst>
          </p:cNvPr>
          <p:cNvCxnSpPr>
            <a:cxnSpLocks/>
          </p:cNvCxnSpPr>
          <p:nvPr/>
        </p:nvCxnSpPr>
        <p:spPr bwMode="auto">
          <a:xfrm>
            <a:off x="4542972" y="3860212"/>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C026135-CEA3-AAEA-4131-60D367ACC921}"/>
              </a:ext>
            </a:extLst>
          </p:cNvPr>
          <p:cNvCxnSpPr>
            <a:cxnSpLocks/>
          </p:cNvCxnSpPr>
          <p:nvPr/>
        </p:nvCxnSpPr>
        <p:spPr bwMode="auto">
          <a:xfrm>
            <a:off x="4605868" y="3867469"/>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90F7135-2ADD-D04A-D217-A069A9DAC16B}"/>
              </a:ext>
            </a:extLst>
          </p:cNvPr>
          <p:cNvCxnSpPr>
            <a:cxnSpLocks/>
          </p:cNvCxnSpPr>
          <p:nvPr/>
        </p:nvCxnSpPr>
        <p:spPr bwMode="auto">
          <a:xfrm>
            <a:off x="4796970" y="3867469"/>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52268A1-2D3D-7E3A-1AC0-4918645C6FD3}"/>
              </a:ext>
            </a:extLst>
          </p:cNvPr>
          <p:cNvCxnSpPr>
            <a:cxnSpLocks/>
          </p:cNvCxnSpPr>
          <p:nvPr/>
        </p:nvCxnSpPr>
        <p:spPr bwMode="auto">
          <a:xfrm>
            <a:off x="4835676" y="3874726"/>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863A1B5-A3E0-02F2-B9ED-EC598BD06CDF}"/>
              </a:ext>
            </a:extLst>
          </p:cNvPr>
          <p:cNvCxnSpPr>
            <a:cxnSpLocks/>
          </p:cNvCxnSpPr>
          <p:nvPr/>
        </p:nvCxnSpPr>
        <p:spPr bwMode="auto">
          <a:xfrm>
            <a:off x="4867124" y="3874726"/>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4C84EFE-E5FE-B78D-0B59-3BE25655288C}"/>
              </a:ext>
            </a:extLst>
          </p:cNvPr>
          <p:cNvCxnSpPr>
            <a:cxnSpLocks/>
          </p:cNvCxnSpPr>
          <p:nvPr/>
        </p:nvCxnSpPr>
        <p:spPr bwMode="auto">
          <a:xfrm>
            <a:off x="4971143" y="3881983"/>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81909E6-1B2B-9D97-5146-CABCF705FAF8}"/>
              </a:ext>
            </a:extLst>
          </p:cNvPr>
          <p:cNvCxnSpPr>
            <a:cxnSpLocks/>
          </p:cNvCxnSpPr>
          <p:nvPr/>
        </p:nvCxnSpPr>
        <p:spPr bwMode="auto">
          <a:xfrm>
            <a:off x="5234819" y="3889240"/>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CE2D0A1-5F1E-741B-E71F-F30951E8D64D}"/>
              </a:ext>
            </a:extLst>
          </p:cNvPr>
          <p:cNvCxnSpPr>
            <a:cxnSpLocks/>
          </p:cNvCxnSpPr>
          <p:nvPr/>
        </p:nvCxnSpPr>
        <p:spPr bwMode="auto">
          <a:xfrm>
            <a:off x="5295295" y="3896497"/>
            <a:ext cx="0" cy="82248"/>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2A6D3EC-86D9-DAD0-0652-C519EB73D226}"/>
              </a:ext>
            </a:extLst>
          </p:cNvPr>
          <p:cNvCxnSpPr>
            <a:cxnSpLocks/>
          </p:cNvCxnSpPr>
          <p:nvPr/>
        </p:nvCxnSpPr>
        <p:spPr bwMode="auto">
          <a:xfrm>
            <a:off x="5229981" y="4348859"/>
            <a:ext cx="0" cy="82248"/>
          </a:xfrm>
          <a:prstGeom prst="line">
            <a:avLst/>
          </a:prstGeom>
          <a:noFill/>
          <a:ln w="28575" cap="flat" cmpd="sng" algn="ctr">
            <a:solidFill>
              <a:schemeClr val="accent4"/>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A84501E-5869-9942-48D0-FC476E434F1E}"/>
              </a:ext>
            </a:extLst>
          </p:cNvPr>
          <p:cNvCxnSpPr>
            <a:cxnSpLocks/>
          </p:cNvCxnSpPr>
          <p:nvPr/>
        </p:nvCxnSpPr>
        <p:spPr bwMode="auto">
          <a:xfrm>
            <a:off x="4472819" y="4181944"/>
            <a:ext cx="0" cy="82248"/>
          </a:xfrm>
          <a:prstGeom prst="line">
            <a:avLst/>
          </a:prstGeom>
          <a:noFill/>
          <a:ln w="28575" cap="flat" cmpd="sng" algn="ctr">
            <a:solidFill>
              <a:schemeClr val="accent4"/>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5B1FDB1-B2E3-9DC3-30FD-A2A626FF26BA}"/>
              </a:ext>
            </a:extLst>
          </p:cNvPr>
          <p:cNvCxnSpPr>
            <a:cxnSpLocks/>
          </p:cNvCxnSpPr>
          <p:nvPr/>
        </p:nvCxnSpPr>
        <p:spPr bwMode="auto">
          <a:xfrm>
            <a:off x="4388152" y="4181944"/>
            <a:ext cx="0" cy="82248"/>
          </a:xfrm>
          <a:prstGeom prst="line">
            <a:avLst/>
          </a:prstGeom>
          <a:noFill/>
          <a:ln w="28575" cap="flat" cmpd="sng" algn="ctr">
            <a:solidFill>
              <a:schemeClr val="accent4"/>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A74E82F-266D-D3D6-75BF-C7C08EDF23ED}"/>
              </a:ext>
            </a:extLst>
          </p:cNvPr>
          <p:cNvCxnSpPr>
            <a:cxnSpLocks/>
          </p:cNvCxnSpPr>
          <p:nvPr/>
        </p:nvCxnSpPr>
        <p:spPr bwMode="auto">
          <a:xfrm>
            <a:off x="4610705" y="4181944"/>
            <a:ext cx="0" cy="82248"/>
          </a:xfrm>
          <a:prstGeom prst="line">
            <a:avLst/>
          </a:prstGeom>
          <a:noFill/>
          <a:ln w="28575" cap="flat" cmpd="sng" algn="ctr">
            <a:solidFill>
              <a:schemeClr val="accent4"/>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D288F14-AD13-217E-80E0-91397E631FB9}"/>
              </a:ext>
            </a:extLst>
          </p:cNvPr>
          <p:cNvCxnSpPr>
            <a:cxnSpLocks/>
          </p:cNvCxnSpPr>
          <p:nvPr/>
        </p:nvCxnSpPr>
        <p:spPr bwMode="auto">
          <a:xfrm>
            <a:off x="4298648" y="4181944"/>
            <a:ext cx="0" cy="82248"/>
          </a:xfrm>
          <a:prstGeom prst="line">
            <a:avLst/>
          </a:prstGeom>
          <a:noFill/>
          <a:ln w="28575" cap="flat" cmpd="sng" algn="ctr">
            <a:solidFill>
              <a:schemeClr val="accent4"/>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D79AF946-1BBC-1F66-E853-3DD23BD83764}"/>
              </a:ext>
            </a:extLst>
          </p:cNvPr>
          <p:cNvCxnSpPr>
            <a:cxnSpLocks/>
          </p:cNvCxnSpPr>
          <p:nvPr/>
        </p:nvCxnSpPr>
        <p:spPr bwMode="auto">
          <a:xfrm>
            <a:off x="4494591" y="4385144"/>
            <a:ext cx="0" cy="82248"/>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DEB6C9A-0ACA-25AF-827C-974EC52024D4}"/>
              </a:ext>
            </a:extLst>
          </p:cNvPr>
          <p:cNvCxnSpPr>
            <a:cxnSpLocks/>
          </p:cNvCxnSpPr>
          <p:nvPr/>
        </p:nvCxnSpPr>
        <p:spPr bwMode="auto">
          <a:xfrm>
            <a:off x="4676019" y="4385144"/>
            <a:ext cx="0" cy="82248"/>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B9400D7-10F2-1EC3-9AF2-68C0A884F978}"/>
              </a:ext>
            </a:extLst>
          </p:cNvPr>
          <p:cNvCxnSpPr>
            <a:cxnSpLocks/>
          </p:cNvCxnSpPr>
          <p:nvPr/>
        </p:nvCxnSpPr>
        <p:spPr bwMode="auto">
          <a:xfrm>
            <a:off x="5186438" y="4397240"/>
            <a:ext cx="0" cy="82248"/>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357689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PRADO: Conclusions</a:t>
            </a:r>
            <a:endParaRPr lang="en-US" altLang="en-US" dirty="0"/>
          </a:p>
        </p:txBody>
      </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376567"/>
            <a:ext cx="10877529" cy="4650686"/>
          </a:xfrm>
        </p:spPr>
        <p:txBody>
          <a:bodyPr/>
          <a:lstStyle/>
          <a:p>
            <a:r>
              <a:rPr lang="en-US" sz="2600" dirty="0"/>
              <a:t>Analysis of the PRADO extension cohort confirmed the safety and high pathologic response rate of the neoadjuvant ipilimumab and nivolumab regimen used in the OpACIN-neo trial</a:t>
            </a:r>
          </a:p>
          <a:p>
            <a:pPr lvl="1"/>
            <a:r>
              <a:rPr lang="en-US" sz="2400" dirty="0"/>
              <a:t>Patients who achieved MPR in PRADO: 61% (95% CI: 50-70)</a:t>
            </a:r>
          </a:p>
          <a:p>
            <a:pPr lvl="1"/>
            <a:r>
              <a:rPr lang="en-US" sz="2400" dirty="0"/>
              <a:t>For those with MPR, the omission of therapeutic lymph node dissection and adjuvant therapy was associated with a better QoL and high 2-yr survival rates</a:t>
            </a:r>
          </a:p>
          <a:p>
            <a:pPr lvl="2"/>
            <a:r>
              <a:rPr lang="en-US" sz="2200" dirty="0"/>
              <a:t>2-yr RFS rate of 93%; 2-yr DMFS rate of 98%</a:t>
            </a:r>
          </a:p>
          <a:p>
            <a:r>
              <a:rPr lang="en-US" sz="2600" dirty="0"/>
              <a:t>The investigators concluded that patients with pPR appear to relapse at a higher rate and additional adjuvant therapy may be beneficial to them</a:t>
            </a:r>
          </a:p>
          <a:p>
            <a:pPr lvl="1"/>
            <a:r>
              <a:rPr lang="en-US" sz="2400" dirty="0"/>
              <a:t>For patients who achieve pNR, the addition of adjuvant systemic therapy ± RT may improve the 2-yr RFS rate compared to historical data</a:t>
            </a:r>
          </a:p>
        </p:txBody>
      </p:sp>
      <p:sp>
        <p:nvSpPr>
          <p:cNvPr id="11" name="Text Box 11">
            <a:extLst>
              <a:ext uri="{FF2B5EF4-FFF2-40B4-BE49-F238E27FC236}">
                <a16:creationId xmlns:a16="http://schemas.microsoft.com/office/drawing/2014/main" id="{0C217C18-1C7B-D442-A70F-6CC77AFB7404}"/>
              </a:ext>
            </a:extLst>
          </p:cNvPr>
          <p:cNvSpPr txBox="1">
            <a:spLocks noChangeArrowheads="1"/>
          </p:cNvSpPr>
          <p:nvPr/>
        </p:nvSpPr>
        <p:spPr bwMode="auto">
          <a:xfrm>
            <a:off x="431591"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Blank. ASCO 2022. Abstr </a:t>
            </a:r>
            <a:r>
              <a:rPr lang="fr-FR" altLang="en-US" sz="1200" dirty="0">
                <a:solidFill>
                  <a:srgbClr val="455560"/>
                </a:solidFill>
                <a:latin typeface="Calibri" panose="020F0502020204030204" pitchFamily="34" charset="0"/>
                <a:cs typeface="Arial" panose="020B0604020202020204" pitchFamily="34" charset="0"/>
              </a:rPr>
              <a:t>9501</a:t>
            </a: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1578798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204a8343-5ab4-47c7-abec-5af61d90105c">Conference Capsule Slides</Document_x0020_Category>
    <_dlc_DocId xmlns="d54cbe69-32bd-412a-b004-9152f949605e">56M7VY3CDVN5-1243385919-2</_dlc_DocId>
    <_dlc_DocIdUrl xmlns="d54cbe69-32bd-412a-b004-9152f949605e">
      <Url>https://intranet.clinicaloptions.com/mews/oncology/ONC_2022_ASCO_CF_(PRP5083)/SKIN_9501_Blank/_layouts/15/DocIdRedir.aspx?ID=56M7VY3CDVN5-1243385919-2</Url>
      <Description>56M7VY3CDVN5-1243385919-2</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E86B8B37E4341941B5394C18467BFBC5" ma:contentTypeVersion="1" ma:contentTypeDescription="Create a new document." ma:contentTypeScope="" ma:versionID="bf63f1b8e5b1d0134a2549c76f664edc">
  <xsd:schema xmlns:xsd="http://www.w3.org/2001/XMLSchema" xmlns:xs="http://www.w3.org/2001/XMLSchema" xmlns:p="http://schemas.microsoft.com/office/2006/metadata/properties" xmlns:ns2="d54cbe69-32bd-412a-b004-9152f949605e" xmlns:ns3="204a8343-5ab4-47c7-abec-5af61d90105c" targetNamespace="http://schemas.microsoft.com/office/2006/metadata/properties" ma:root="true" ma:fieldsID="886d9e0dd3d6bdfd4a0f4b2997cd3797" ns2:_="" ns3:_="">
    <xsd:import namespace="d54cbe69-32bd-412a-b004-9152f949605e"/>
    <xsd:import namespace="204a8343-5ab4-47c7-abec-5af61d90105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04a8343-5ab4-47c7-abec-5af61d90105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C30AC4-561E-4888-98BA-01F76D1D361D}">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204a8343-5ab4-47c7-abec-5af61d90105c"/>
    <ds:schemaRef ds:uri="d54cbe69-32bd-412a-b004-9152f949605e"/>
    <ds:schemaRef ds:uri="http://www.w3.org/XML/1998/namespace"/>
    <ds:schemaRef ds:uri="http://purl.org/dc/dcmitype/"/>
  </ds:schemaRefs>
</ds:datastoreItem>
</file>

<file path=customXml/itemProps2.xml><?xml version="1.0" encoding="utf-8"?>
<ds:datastoreItem xmlns:ds="http://schemas.openxmlformats.org/officeDocument/2006/customXml" ds:itemID="{8A8B0D38-9A82-41D6-BC7D-78FE2BC9901F}">
  <ds:schemaRefs>
    <ds:schemaRef ds:uri="http://schemas.microsoft.com/sharepoint/v3/contenttype/forms"/>
  </ds:schemaRefs>
</ds:datastoreItem>
</file>

<file path=customXml/itemProps3.xml><?xml version="1.0" encoding="utf-8"?>
<ds:datastoreItem xmlns:ds="http://schemas.openxmlformats.org/officeDocument/2006/customXml" ds:itemID="{961777C1-09B8-4A7C-A21D-71B81956F0A0}">
  <ds:schemaRefs>
    <ds:schemaRef ds:uri="http://schemas.microsoft.com/sharepoint/events"/>
  </ds:schemaRefs>
</ds:datastoreItem>
</file>

<file path=customXml/itemProps4.xml><?xml version="1.0" encoding="utf-8"?>
<ds:datastoreItem xmlns:ds="http://schemas.openxmlformats.org/officeDocument/2006/customXml" ds:itemID="{85418782-F42D-4E18-998A-7E6409A6D7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04a8343-5ab4-47c7-abec-5af61d9010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3605</TotalTime>
  <Words>2155</Words>
  <Application>Microsoft Office PowerPoint</Application>
  <PresentationFormat>Widescreen</PresentationFormat>
  <Paragraphs>541</Paragraphs>
  <Slides>13</Slides>
  <Notes>12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Arial</vt:lpstr>
      <vt:lpstr>BlinkMacSystemFont</vt:lpstr>
      <vt:lpstr>Calibri</vt:lpstr>
      <vt:lpstr>Courier New</vt:lpstr>
      <vt:lpstr>System Font Regular</vt:lpstr>
      <vt:lpstr>Times</vt:lpstr>
      <vt:lpstr>Wingdings</vt:lpstr>
      <vt:lpstr>2022_CCO_Template</vt:lpstr>
      <vt:lpstr>4_2017_HTAA_Diabetes</vt:lpstr>
      <vt:lpstr>PRADO: Phase II Trial of Response-Directed Surgery and Adjuvant Therapy Following Neoadjuvant Ipilimumab and Nivolumab in Stage III Melanoma</vt:lpstr>
      <vt:lpstr>About These Slides</vt:lpstr>
      <vt:lpstr>PRADO: Background</vt:lpstr>
      <vt:lpstr>PRADO: Study Design</vt:lpstr>
      <vt:lpstr>PRADO: Baseline Characteristics</vt:lpstr>
      <vt:lpstr>PRADO: Pathologic Response Rate</vt:lpstr>
      <vt:lpstr>PRADO: Immune-Related AEs</vt:lpstr>
      <vt:lpstr>PRADO: Surgery-Related AEs</vt:lpstr>
      <vt:lpstr>PRADO: Quality of Life</vt:lpstr>
      <vt:lpstr>PRADO: RFS and DMFS in All Patients</vt:lpstr>
      <vt:lpstr>PRADO: RFS and DMFS by Pathologic Response</vt:lpstr>
      <vt:lpstr>PRADO: Conclusions</vt:lpstr>
      <vt:lpstr>Go Online for More CCO  Coverage of ASCO 2022!</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PRADO: Phase II Trial of Response-Directed Surgery and Adjuvant Therapy Following Neoadjuvant Ipilimumab and Nivolumab in Stage III Melanoma</dc:title>
  <dc:subject/>
  <dc:creator>Timothy Quill</dc:creator>
  <cp:keywords/>
  <dc:description/>
  <cp:lastModifiedBy>Jessica Buckley</cp:lastModifiedBy>
  <cp:revision>51</cp:revision>
  <dcterms:created xsi:type="dcterms:W3CDTF">2022-06-02T23:20:10Z</dcterms:created>
  <dcterms:modified xsi:type="dcterms:W3CDTF">2022-06-13T22:16:42Z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0x010100E86B8B37E4341941B5394C18467BFBC5</vt:lpwstr>
  </property>
  <property fmtid="{D5CDD505-2E9C-101B-9397-08002B2CF9AE}" pid="3" name="_dlc_DocIdItemGuid">
    <vt:lpwstr>a6d2d810-8dea-4589-85ca-a4446db9b048</vt:lpwstr>
  </property>
</Properties>
</file>