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4" r:id="rId5"/>
  </p:sldMasterIdLst>
  <p:notesMasterIdLst>
    <p:notesMasterId r:id="rId49"/>
  </p:notesMasterIdLst>
  <p:handoutMasterIdLst>
    <p:handoutMasterId r:id="rId50"/>
  </p:handoutMasterIdLst>
  <p:sldIdLst>
    <p:sldId id="321" r:id="rId6"/>
    <p:sldId id="322" r:id="rId7"/>
    <p:sldId id="2147473663" r:id="rId8"/>
    <p:sldId id="2147473664" r:id="rId9"/>
    <p:sldId id="2147482782" r:id="rId10"/>
    <p:sldId id="2147473667" r:id="rId11"/>
    <p:sldId id="2147482897" r:id="rId12"/>
    <p:sldId id="2147482917" r:id="rId13"/>
    <p:sldId id="2147482894" r:id="rId14"/>
    <p:sldId id="2147482899" r:id="rId15"/>
    <p:sldId id="2147473670" r:id="rId16"/>
    <p:sldId id="2147473671" r:id="rId17"/>
    <p:sldId id="2147473672" r:id="rId18"/>
    <p:sldId id="2147473673" r:id="rId19"/>
    <p:sldId id="2147482918" r:id="rId20"/>
    <p:sldId id="2147482781" r:id="rId21"/>
    <p:sldId id="2147482784" r:id="rId22"/>
    <p:sldId id="2147482779" r:id="rId23"/>
    <p:sldId id="2147473668" r:id="rId24"/>
    <p:sldId id="2147482883" r:id="rId25"/>
    <p:sldId id="2147482800" r:id="rId26"/>
    <p:sldId id="2147482783" r:id="rId27"/>
    <p:sldId id="2147482904" r:id="rId28"/>
    <p:sldId id="2147482905" r:id="rId29"/>
    <p:sldId id="2147482911" r:id="rId30"/>
    <p:sldId id="2147482912" r:id="rId31"/>
    <p:sldId id="2147482891" r:id="rId32"/>
    <p:sldId id="2147482893" r:id="rId33"/>
    <p:sldId id="2147482892" r:id="rId34"/>
    <p:sldId id="2147482869" r:id="rId35"/>
    <p:sldId id="2147482870" r:id="rId36"/>
    <p:sldId id="2147482913" r:id="rId37"/>
    <p:sldId id="2147482786" r:id="rId38"/>
    <p:sldId id="2147473669" r:id="rId39"/>
    <p:sldId id="2147482919" r:id="rId40"/>
    <p:sldId id="2147482908" r:id="rId41"/>
    <p:sldId id="2147482920" r:id="rId42"/>
    <p:sldId id="2147482921" r:id="rId43"/>
    <p:sldId id="2147482909" r:id="rId44"/>
    <p:sldId id="2147482896" r:id="rId45"/>
    <p:sldId id="2147482900" r:id="rId46"/>
    <p:sldId id="2147482910" r:id="rId47"/>
    <p:sldId id="2076137075" r:id="rId48"/>
  </p:sldIdLst>
  <p:sldSz cx="12192000" cy="6858000"/>
  <p:notesSz cx="7315200" cy="9601200"/>
  <p:custDataLst>
    <p:tags r:id="rId5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8" pos="312" userDrawn="1">
          <p15:clr>
            <a:srgbClr val="A4A3A4"/>
          </p15:clr>
        </p15:guide>
        <p15:guide id="12" orient="horz" pos="21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5" clrIdx="6"/>
  <p:cmAuthor id="2" name="Melanie Couton" initials="MAC" lastIdx="4" clrIdx="3"/>
  <p:cmAuthor id="3" name="ralfieri" initials="ra" lastIdx="2" clrIdx="8"/>
  <p:cmAuthor id="4" name="Megan Capel" initials="MC" lastIdx="11" clrIdx="0"/>
  <p:cmAuthor id="5" name="Andrew Bowser" initials="AB" lastIdx="8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27" clrIdx="1"/>
  <p:cmAuthor id="11" name="alison.heintz@gmail.com" initials="a" lastIdx="5" clrIdx="10">
    <p:extLst>
      <p:ext uri="{19B8F6BF-5375-455C-9EA6-DF929625EA0E}">
        <p15:presenceInfo xmlns:p15="http://schemas.microsoft.com/office/powerpoint/2012/main" userId="1e1cc34837a9f52c" providerId="Windows Live"/>
      </p:ext>
    </p:extLst>
  </p:cmAuthor>
  <p:cmAuthor id="12" name="Sophia Kelley" initials="SK" lastIdx="1" clrIdx="11">
    <p:extLst>
      <p:ext uri="{19B8F6BF-5375-455C-9EA6-DF929625EA0E}">
        <p15:presenceInfo xmlns:p15="http://schemas.microsoft.com/office/powerpoint/2012/main" userId="S::skelley@clinicaloptions.com::16bcb5eb-2eda-4b05-8f8e-003f962fc12c" providerId="AD"/>
      </p:ext>
    </p:extLst>
  </p:cmAuthor>
  <p:cmAuthor id="13" name="LT Fowler" initials="LF" lastIdx="19" clrIdx="12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14" name="Melanie Couton" initials="MC" lastIdx="1" clrIdx="13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15" name="Jennifer Eimers" initials="JE" lastIdx="3" clrIdx="14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6" name="Melanie Couton" initials="" lastIdx="3" clrIdx="15">
    <p:extLst>
      <p:ext uri="{19B8F6BF-5375-455C-9EA6-DF929625EA0E}">
        <p15:presenceInfo xmlns:p15="http://schemas.microsoft.com/office/powerpoint/2012/main" userId="S::mcouton@clinicaloptions.com::b5a8fb1e-a716-46a0-9a38-0d707f5e2bfc" providerId="AD"/>
      </p:ext>
    </p:extLst>
  </p:cmAuthor>
  <p:cmAuthor id="17" name="Dussadee Royal" initials="DR" lastIdx="12" clrIdx="16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18" name="Kristen Rosenthal" initials="KR" lastIdx="2" clrIdx="17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19" name="Zachary Schwartz" initials="ZS" lastIdx="6" clrIdx="18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20" name="Logan Van Ravenswaay" initials="LR" lastIdx="32" clrIdx="19">
    <p:extLst>
      <p:ext uri="{19B8F6BF-5375-455C-9EA6-DF929625EA0E}">
        <p15:presenceInfo xmlns:p15="http://schemas.microsoft.com/office/powerpoint/2012/main" userId="S::lravenswaay@cealliance.com::ff45f3ce-8ae0-4c98-9733-7ffda45a5278" providerId="AD"/>
      </p:ext>
    </p:extLst>
  </p:cmAuthor>
  <p:cmAuthor id="21" name="Kim McFarland" initials="KM" lastIdx="1" clrIdx="20">
    <p:extLst>
      <p:ext uri="{19B8F6BF-5375-455C-9EA6-DF929625EA0E}">
        <p15:presenceInfo xmlns:p15="http://schemas.microsoft.com/office/powerpoint/2012/main" userId="S::kmcfarland@cealliance.com::1982f2ba-237f-4893-a273-f06a34beffb0" providerId="AD"/>
      </p:ext>
    </p:extLst>
  </p:cmAuthor>
  <p:cmAuthor id="22" name="Maddelynne Parker" initials="MP" lastIdx="77" clrIdx="21">
    <p:extLst>
      <p:ext uri="{19B8F6BF-5375-455C-9EA6-DF929625EA0E}">
        <p15:presenceInfo xmlns:p15="http://schemas.microsoft.com/office/powerpoint/2012/main" userId="Maddelynne Parker" providerId="None"/>
      </p:ext>
    </p:extLst>
  </p:cmAuthor>
  <p:cmAuthor id="23" name="Sowmya Daram" initials="SD" lastIdx="5" clrIdx="22">
    <p:extLst>
      <p:ext uri="{19B8F6BF-5375-455C-9EA6-DF929625EA0E}">
        <p15:presenceInfo xmlns:p15="http://schemas.microsoft.com/office/powerpoint/2012/main" userId="S::sdaram@cealliance.com::cb26149f-20a2-4dc1-bfac-f2d1656fce07" providerId="AD"/>
      </p:ext>
    </p:extLst>
  </p:cmAuthor>
  <p:cmAuthor id="24" name="Jaime Flores" initials="JF" lastIdx="5" clrIdx="23">
    <p:extLst>
      <p:ext uri="{19B8F6BF-5375-455C-9EA6-DF929625EA0E}">
        <p15:presenceInfo xmlns:p15="http://schemas.microsoft.com/office/powerpoint/2012/main" userId="S::jaime@jaime-flores.com::8b2dc643-5a6a-415b-b6b2-7c918b013cb7" providerId="AD"/>
      </p:ext>
    </p:extLst>
  </p:cmAuthor>
  <p:cmAuthor id="25" name="Liz Donohue" initials="LD" lastIdx="5" clrIdx="24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471D"/>
    <a:srgbClr val="00823B"/>
    <a:srgbClr val="015873"/>
    <a:srgbClr val="046376"/>
    <a:srgbClr val="013763"/>
    <a:srgbClr val="033453"/>
    <a:srgbClr val="006264"/>
    <a:srgbClr val="FDB338"/>
    <a:srgbClr val="682E74"/>
    <a:srgbClr val="052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6598F0-FD0A-4608-AD78-2AC33F23B6F3}" v="4" dt="2025-05-01T19:14:21.109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66" autoAdjust="0"/>
    <p:restoredTop sz="84028" autoAdjust="0"/>
  </p:normalViewPr>
  <p:slideViewPr>
    <p:cSldViewPr snapToGrid="0">
      <p:cViewPr varScale="1">
        <p:scale>
          <a:sx n="65" d="100"/>
          <a:sy n="65" d="100"/>
        </p:scale>
        <p:origin x="436" y="56"/>
      </p:cViewPr>
      <p:guideLst>
        <p:guide pos="312"/>
        <p:guide orient="horz" pos="21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handoutMaster" Target="handoutMasters/handoutMaster1.xml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tags" Target="tags/tag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57" Type="http://schemas.microsoft.com/office/2015/10/relationships/revisionInfo" Target="revisionInfo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baseline="0"/>
              <a:t>Endoscopic Remission in Crohn’s Disease</a:t>
            </a:r>
            <a:endParaRPr lang="en-US" sz="1800" b="1"/>
          </a:p>
        </c:rich>
      </c:tx>
      <c:layout>
        <c:manualLayout>
          <c:xMode val="edge"/>
          <c:yMode val="edge"/>
          <c:x val="0.1424341514601098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Placebo (n = 46)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patients with CD</c:v>
                </c:pt>
                <c:pt idx="1">
                  <c:v>With prior advanced therapy</c:v>
                </c:pt>
                <c:pt idx="2">
                  <c:v>No prior advanced therapy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0.13</c:v>
                </c:pt>
                <c:pt idx="1">
                  <c:v>0.04</c:v>
                </c:pt>
                <c:pt idx="2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D6-4AB3-AB0C-F3C70B1AE9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Duvakitug 450 mg (n = 46)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patients with CD</c:v>
                </c:pt>
                <c:pt idx="1">
                  <c:v>With prior advanced therapy</c:v>
                </c:pt>
                <c:pt idx="2">
                  <c:v>No prior advanced therapy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0.26</c:v>
                </c:pt>
                <c:pt idx="1">
                  <c:v>0.11</c:v>
                </c:pt>
                <c:pt idx="2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D6-4AB3-AB0C-F3C70B1AE9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Duvakitug 900 mg (n=46)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patients with CD</c:v>
                </c:pt>
                <c:pt idx="1">
                  <c:v>With prior advanced therapy</c:v>
                </c:pt>
                <c:pt idx="2">
                  <c:v>No prior advanced therapy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0.48</c:v>
                </c:pt>
                <c:pt idx="1">
                  <c:v>0.48</c:v>
                </c:pt>
                <c:pt idx="2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D6-4AB3-AB0C-F3C70B1AE92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0170000"/>
        <c:axId val="90175280"/>
      </c:barChart>
      <c:catAx>
        <c:axId val="9017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75280"/>
        <c:crosses val="autoZero"/>
        <c:auto val="1"/>
        <c:lblAlgn val="ctr"/>
        <c:lblOffset val="100"/>
        <c:noMultiLvlLbl val="0"/>
      </c:catAx>
      <c:valAx>
        <c:axId val="901752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latin typeface="+mn-lt"/>
                  </a:rPr>
                  <a:t>Response Rate</a:t>
                </a:r>
                <a:r>
                  <a:rPr lang="en-US" sz="1600" b="1" baseline="0">
                    <a:latin typeface="+mn-lt"/>
                  </a:rPr>
                  <a:t> (%)</a:t>
                </a:r>
                <a:endParaRPr lang="en-US" sz="1600" b="1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"/>
              <c:y val="0.307896482222998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 w="28575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7000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336702658227266"/>
          <c:y val="0.91136126414232355"/>
          <c:w val="0.82478949763503728"/>
          <c:h val="7.22564832979495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u="none" strike="noStrike" kern="1200" spc="0" baseline="0">
                <a:solidFill>
                  <a:srgbClr val="000000"/>
                </a:solidFill>
              </a:rPr>
              <a:t>Clinical Remission in Ulcerative Colitis</a:t>
            </a:r>
          </a:p>
        </c:rich>
      </c:tx>
      <c:layout>
        <c:manualLayout>
          <c:xMode val="edge"/>
          <c:yMode val="edge"/>
          <c:x val="0.12272903257998945"/>
          <c:y val="2.730375426621160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Placebo (n = 44)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patients with UC</c:v>
                </c:pt>
                <c:pt idx="1">
                  <c:v>With prior advanced therapy</c:v>
                </c:pt>
                <c:pt idx="2">
                  <c:v>No prior advanced therapy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</c:v>
                </c:pt>
                <c:pt idx="1">
                  <c:v>7.0000000000000007E-2</c:v>
                </c:pt>
                <c:pt idx="2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B4-4A7B-BFE4-6D3914A681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Duvakitug 450 mg (n = 47)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patients with UC</c:v>
                </c:pt>
                <c:pt idx="1">
                  <c:v>With prior advanced therapy</c:v>
                </c:pt>
                <c:pt idx="2">
                  <c:v>No prior advanced therapy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0.36</c:v>
                </c:pt>
                <c:pt idx="1">
                  <c:v>0.28999999999999998</c:v>
                </c:pt>
                <c:pt idx="2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B4-4A7B-BFE4-6D3914A681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Duvakitug 900 mg (n = 46)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All patients with UC</c:v>
                </c:pt>
                <c:pt idx="1">
                  <c:v>With prior advanced therapy</c:v>
                </c:pt>
                <c:pt idx="2">
                  <c:v>No prior advanced therapy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0.48</c:v>
                </c:pt>
                <c:pt idx="1">
                  <c:v>0.36</c:v>
                </c:pt>
                <c:pt idx="2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B4-4A7B-BFE4-6D3914A681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0170000"/>
        <c:axId val="90175280"/>
      </c:barChart>
      <c:catAx>
        <c:axId val="9017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75280"/>
        <c:crosses val="autoZero"/>
        <c:auto val="1"/>
        <c:lblAlgn val="ctr"/>
        <c:lblOffset val="100"/>
        <c:noMultiLvlLbl val="0"/>
      </c:catAx>
      <c:valAx>
        <c:axId val="901752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Response Rate (%)</a:t>
                </a:r>
              </a:p>
            </c:rich>
          </c:tx>
          <c:layout>
            <c:manualLayout>
              <c:xMode val="edge"/>
              <c:yMode val="edge"/>
              <c:x val="0"/>
              <c:y val="0.34126166993630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 w="28575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7000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336702658227266"/>
          <c:y val="0.91136126414232355"/>
          <c:w val="0.82478949763503728"/>
          <c:h val="7.22564832979495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237A8E-5F91-4DC9-8DCC-24AE37A42A9F}" type="doc">
      <dgm:prSet loTypeId="urn:microsoft.com/office/officeart/2005/8/layout/h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B1E04AE-DAD7-4D5F-A700-5A389500B01E}">
      <dgm:prSet phldrT="[Text]" custT="1"/>
      <dgm:spPr/>
      <dgm:t>
        <a:bodyPr/>
        <a:lstStyle/>
        <a:p>
          <a:r>
            <a:rPr lang="en-US" sz="2800" b="1"/>
            <a:t>Inflammatory Bowel Disease</a:t>
          </a:r>
        </a:p>
      </dgm:t>
    </dgm:pt>
    <dgm:pt modelId="{896565F5-9526-451D-8470-41B85C89B11F}" type="parTrans" cxnId="{EB53068C-7A18-4967-A9E5-FA1F2A971C8B}">
      <dgm:prSet/>
      <dgm:spPr/>
      <dgm:t>
        <a:bodyPr/>
        <a:lstStyle/>
        <a:p>
          <a:endParaRPr lang="en-US" sz="1400"/>
        </a:p>
      </dgm:t>
    </dgm:pt>
    <dgm:pt modelId="{CA0C280E-D385-4402-926F-893E5EE30ACF}" type="sibTrans" cxnId="{EB53068C-7A18-4967-A9E5-FA1F2A971C8B}">
      <dgm:prSet/>
      <dgm:spPr/>
      <dgm:t>
        <a:bodyPr/>
        <a:lstStyle/>
        <a:p>
          <a:endParaRPr lang="en-US" sz="1400"/>
        </a:p>
      </dgm:t>
    </dgm:pt>
    <dgm:pt modelId="{12C98972-9D4B-4C33-B430-C30F3FE8ABB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2800" b="0">
              <a:solidFill>
                <a:schemeClr val="bg1"/>
              </a:solidFill>
            </a:rPr>
            <a:t>721 per 100,000 people</a:t>
          </a:r>
        </a:p>
      </dgm:t>
    </dgm:pt>
    <dgm:pt modelId="{05B65310-6CE6-4E0C-958A-66E0323AA124}" type="parTrans" cxnId="{7EAA307F-CC2F-4510-B210-9611DD0F5B38}">
      <dgm:prSet/>
      <dgm:spPr/>
      <dgm:t>
        <a:bodyPr/>
        <a:lstStyle/>
        <a:p>
          <a:endParaRPr lang="en-US" sz="1400"/>
        </a:p>
      </dgm:t>
    </dgm:pt>
    <dgm:pt modelId="{D95546EC-26DE-4C40-9559-78D21840C212}" type="sibTrans" cxnId="{7EAA307F-CC2F-4510-B210-9611DD0F5B38}">
      <dgm:prSet/>
      <dgm:spPr/>
      <dgm:t>
        <a:bodyPr/>
        <a:lstStyle/>
        <a:p>
          <a:endParaRPr lang="en-US" sz="1400"/>
        </a:p>
      </dgm:t>
    </dgm:pt>
    <dgm:pt modelId="{AC45ABD9-050C-4663-877C-AAF9BFE5890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2800" b="0">
              <a:solidFill>
                <a:schemeClr val="bg1"/>
              </a:solidFill>
            </a:rPr>
            <a:t>~2.39 million Americans in 2020</a:t>
          </a:r>
        </a:p>
      </dgm:t>
    </dgm:pt>
    <dgm:pt modelId="{D1A695AE-5145-4F77-BF66-008D0EF00D14}" type="parTrans" cxnId="{BBB859FE-D972-4AC9-9F84-0E178F5C5624}">
      <dgm:prSet/>
      <dgm:spPr/>
      <dgm:t>
        <a:bodyPr/>
        <a:lstStyle/>
        <a:p>
          <a:endParaRPr lang="en-US" sz="1400"/>
        </a:p>
      </dgm:t>
    </dgm:pt>
    <dgm:pt modelId="{6AE839F4-BF60-4EE2-AF78-9B39B6BEED37}" type="sibTrans" cxnId="{BBB859FE-D972-4AC9-9F84-0E178F5C5624}">
      <dgm:prSet/>
      <dgm:spPr/>
      <dgm:t>
        <a:bodyPr/>
        <a:lstStyle/>
        <a:p>
          <a:endParaRPr lang="en-US" sz="1400"/>
        </a:p>
      </dgm:t>
    </dgm:pt>
    <dgm:pt modelId="{02A93781-B31C-412E-ABE2-ABD926A4207A}">
      <dgm:prSet phldrT="[Text]" custT="1"/>
      <dgm:spPr/>
      <dgm:t>
        <a:bodyPr/>
        <a:lstStyle/>
        <a:p>
          <a:r>
            <a:rPr lang="en-US" sz="2800" b="1"/>
            <a:t>Crohn’s Disease</a:t>
          </a:r>
        </a:p>
      </dgm:t>
    </dgm:pt>
    <dgm:pt modelId="{31AE13B0-ED66-46F1-941F-8C8FCB767EAC}" type="parTrans" cxnId="{36B02E24-C380-4EF8-B687-F84FDAC10A8A}">
      <dgm:prSet/>
      <dgm:spPr/>
      <dgm:t>
        <a:bodyPr/>
        <a:lstStyle/>
        <a:p>
          <a:endParaRPr lang="en-US" sz="1400"/>
        </a:p>
      </dgm:t>
    </dgm:pt>
    <dgm:pt modelId="{9A19FB8A-E355-49D9-BDD4-E35C4D62E307}" type="sibTrans" cxnId="{36B02E24-C380-4EF8-B687-F84FDAC10A8A}">
      <dgm:prSet/>
      <dgm:spPr/>
      <dgm:t>
        <a:bodyPr/>
        <a:lstStyle/>
        <a:p>
          <a:endParaRPr lang="en-US" sz="1400"/>
        </a:p>
      </dgm:t>
    </dgm:pt>
    <dgm:pt modelId="{B9510D6D-F13B-49BC-9F48-1EAF71758744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2800" b="0">
              <a:solidFill>
                <a:schemeClr val="bg1"/>
              </a:solidFill>
            </a:rPr>
            <a:t>305 per 100,000 people</a:t>
          </a:r>
        </a:p>
      </dgm:t>
    </dgm:pt>
    <dgm:pt modelId="{783299E1-B521-489D-950F-8D68AFEF030B}" type="parTrans" cxnId="{BA2ABB39-A307-4235-BD8D-E28A031CC1AF}">
      <dgm:prSet/>
      <dgm:spPr/>
      <dgm:t>
        <a:bodyPr/>
        <a:lstStyle/>
        <a:p>
          <a:endParaRPr lang="en-US" sz="1400"/>
        </a:p>
      </dgm:t>
    </dgm:pt>
    <dgm:pt modelId="{D773BF39-E280-4AAD-987E-1FA54D2EA570}" type="sibTrans" cxnId="{BA2ABB39-A307-4235-BD8D-E28A031CC1AF}">
      <dgm:prSet/>
      <dgm:spPr/>
      <dgm:t>
        <a:bodyPr/>
        <a:lstStyle/>
        <a:p>
          <a:endParaRPr lang="en-US" sz="1400"/>
        </a:p>
      </dgm:t>
    </dgm:pt>
    <dgm:pt modelId="{6AE5E909-CF6D-473D-9479-0AFF2FEBD08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2800" b="0">
              <a:solidFill>
                <a:schemeClr val="bg1"/>
              </a:solidFill>
            </a:rPr>
            <a:t>~1.01 million Americans in 2020</a:t>
          </a:r>
        </a:p>
      </dgm:t>
    </dgm:pt>
    <dgm:pt modelId="{E0F244EA-61FD-49DB-A1F9-95D0F6197CA5}" type="parTrans" cxnId="{AE0669A1-4A6D-4532-ADB5-C5DC2F3186FE}">
      <dgm:prSet/>
      <dgm:spPr/>
      <dgm:t>
        <a:bodyPr/>
        <a:lstStyle/>
        <a:p>
          <a:endParaRPr lang="en-US" sz="1400"/>
        </a:p>
      </dgm:t>
    </dgm:pt>
    <dgm:pt modelId="{815AD65D-5B4A-4CEF-B40A-F01C230A1544}" type="sibTrans" cxnId="{AE0669A1-4A6D-4532-ADB5-C5DC2F3186FE}">
      <dgm:prSet/>
      <dgm:spPr/>
      <dgm:t>
        <a:bodyPr/>
        <a:lstStyle/>
        <a:p>
          <a:endParaRPr lang="en-US" sz="1400"/>
        </a:p>
      </dgm:t>
    </dgm:pt>
    <dgm:pt modelId="{8385CA1A-6FE3-4948-94A2-CC9422C56526}">
      <dgm:prSet phldrT="[Text]" custT="1"/>
      <dgm:spPr/>
      <dgm:t>
        <a:bodyPr/>
        <a:lstStyle/>
        <a:p>
          <a:r>
            <a:rPr lang="en-US" sz="2800" b="1"/>
            <a:t>Ulcerative Colitis</a:t>
          </a:r>
        </a:p>
      </dgm:t>
    </dgm:pt>
    <dgm:pt modelId="{97BE7DCD-338C-4389-9C3E-85EB53FABEE9}" type="parTrans" cxnId="{E9916FEF-2579-48DE-899C-42426C3256FC}">
      <dgm:prSet/>
      <dgm:spPr/>
      <dgm:t>
        <a:bodyPr/>
        <a:lstStyle/>
        <a:p>
          <a:endParaRPr lang="en-US" sz="1400"/>
        </a:p>
      </dgm:t>
    </dgm:pt>
    <dgm:pt modelId="{6BB3CC45-A9E6-45FD-AC2A-9955C6D5F751}" type="sibTrans" cxnId="{E9916FEF-2579-48DE-899C-42426C3256FC}">
      <dgm:prSet/>
      <dgm:spPr/>
      <dgm:t>
        <a:bodyPr/>
        <a:lstStyle/>
        <a:p>
          <a:endParaRPr lang="en-US" sz="1400"/>
        </a:p>
      </dgm:t>
    </dgm:pt>
    <dgm:pt modelId="{23412D44-7C6B-4D13-89E6-F824E54294A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2800" b="0">
              <a:solidFill>
                <a:schemeClr val="bg1"/>
              </a:solidFill>
            </a:rPr>
            <a:t>378 per 100,000 people</a:t>
          </a:r>
        </a:p>
      </dgm:t>
    </dgm:pt>
    <dgm:pt modelId="{960BE921-792F-4BCF-8BCA-45694ED97AA0}" type="parTrans" cxnId="{1B0CD145-8A85-4D2C-99C5-2FA7541ADC1E}">
      <dgm:prSet/>
      <dgm:spPr/>
      <dgm:t>
        <a:bodyPr/>
        <a:lstStyle/>
        <a:p>
          <a:endParaRPr lang="en-US" sz="1400"/>
        </a:p>
      </dgm:t>
    </dgm:pt>
    <dgm:pt modelId="{58088C07-D4E3-4BCE-AA46-A81B9EE1DB98}" type="sibTrans" cxnId="{1B0CD145-8A85-4D2C-99C5-2FA7541ADC1E}">
      <dgm:prSet/>
      <dgm:spPr/>
      <dgm:t>
        <a:bodyPr/>
        <a:lstStyle/>
        <a:p>
          <a:endParaRPr lang="en-US" sz="1400"/>
        </a:p>
      </dgm:t>
    </dgm:pt>
    <dgm:pt modelId="{747CED49-5E66-423A-9E83-AB0205D8706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2800" b="0">
              <a:solidFill>
                <a:schemeClr val="bg1"/>
              </a:solidFill>
            </a:rPr>
            <a:t>~1.25 million Americans in 2020</a:t>
          </a:r>
        </a:p>
      </dgm:t>
    </dgm:pt>
    <dgm:pt modelId="{B5092A26-7AB1-4940-A7FB-4473415151F1}" type="parTrans" cxnId="{7329F110-DAAF-4D33-9940-8CDE85513454}">
      <dgm:prSet/>
      <dgm:spPr/>
      <dgm:t>
        <a:bodyPr/>
        <a:lstStyle/>
        <a:p>
          <a:endParaRPr lang="en-US" sz="1400"/>
        </a:p>
      </dgm:t>
    </dgm:pt>
    <dgm:pt modelId="{40E03BCD-2395-4EE4-B772-DA0286BEE417}" type="sibTrans" cxnId="{7329F110-DAAF-4D33-9940-8CDE85513454}">
      <dgm:prSet/>
      <dgm:spPr/>
      <dgm:t>
        <a:bodyPr/>
        <a:lstStyle/>
        <a:p>
          <a:endParaRPr lang="en-US" sz="1400"/>
        </a:p>
      </dgm:t>
    </dgm:pt>
    <dgm:pt modelId="{932B0C06-52D7-4471-8B57-586B6031507C}" type="pres">
      <dgm:prSet presAssocID="{F0237A8E-5F91-4DC9-8DCC-24AE37A42A9F}" presName="Name0" presStyleCnt="0">
        <dgm:presLayoutVars>
          <dgm:dir/>
          <dgm:animLvl val="lvl"/>
          <dgm:resizeHandles val="exact"/>
        </dgm:presLayoutVars>
      </dgm:prSet>
      <dgm:spPr/>
    </dgm:pt>
    <dgm:pt modelId="{44183EEC-F01C-404B-9B33-2BD295206238}" type="pres">
      <dgm:prSet presAssocID="{FB1E04AE-DAD7-4D5F-A700-5A389500B01E}" presName="composite" presStyleCnt="0"/>
      <dgm:spPr/>
    </dgm:pt>
    <dgm:pt modelId="{FD3908C2-F6A3-4DFE-9924-6A52B4596D0A}" type="pres">
      <dgm:prSet presAssocID="{FB1E04AE-DAD7-4D5F-A700-5A389500B01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250415C1-1F0C-4825-B8D4-5941CB12282F}" type="pres">
      <dgm:prSet presAssocID="{FB1E04AE-DAD7-4D5F-A700-5A389500B01E}" presName="desTx" presStyleLbl="alignAccFollowNode1" presStyleIdx="0" presStyleCnt="3">
        <dgm:presLayoutVars>
          <dgm:bulletEnabled val="1"/>
        </dgm:presLayoutVars>
      </dgm:prSet>
      <dgm:spPr/>
    </dgm:pt>
    <dgm:pt modelId="{C8E04634-9ADD-4C65-83DD-0C915285E3F2}" type="pres">
      <dgm:prSet presAssocID="{CA0C280E-D385-4402-926F-893E5EE30ACF}" presName="space" presStyleCnt="0"/>
      <dgm:spPr/>
    </dgm:pt>
    <dgm:pt modelId="{0612FD9A-9564-4A68-93D4-59FB7A3F45AA}" type="pres">
      <dgm:prSet presAssocID="{02A93781-B31C-412E-ABE2-ABD926A4207A}" presName="composite" presStyleCnt="0"/>
      <dgm:spPr/>
    </dgm:pt>
    <dgm:pt modelId="{D8CB13D8-01F9-422A-91F1-8F98B2424B19}" type="pres">
      <dgm:prSet presAssocID="{02A93781-B31C-412E-ABE2-ABD926A4207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E05209F-CF0D-4966-B598-F65D237FEFF8}" type="pres">
      <dgm:prSet presAssocID="{02A93781-B31C-412E-ABE2-ABD926A4207A}" presName="desTx" presStyleLbl="alignAccFollowNode1" presStyleIdx="1" presStyleCnt="3">
        <dgm:presLayoutVars>
          <dgm:bulletEnabled val="1"/>
        </dgm:presLayoutVars>
      </dgm:prSet>
      <dgm:spPr/>
    </dgm:pt>
    <dgm:pt modelId="{86FC361E-17D7-41E6-943B-E46741B919E3}" type="pres">
      <dgm:prSet presAssocID="{9A19FB8A-E355-49D9-BDD4-E35C4D62E307}" presName="space" presStyleCnt="0"/>
      <dgm:spPr/>
    </dgm:pt>
    <dgm:pt modelId="{F134F917-FB2D-46D7-BC3E-E9A8C10EF856}" type="pres">
      <dgm:prSet presAssocID="{8385CA1A-6FE3-4948-94A2-CC9422C56526}" presName="composite" presStyleCnt="0"/>
      <dgm:spPr/>
    </dgm:pt>
    <dgm:pt modelId="{54854E8A-DFAF-49AB-89EF-737C71355778}" type="pres">
      <dgm:prSet presAssocID="{8385CA1A-6FE3-4948-94A2-CC9422C5652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3E74BEA-B61C-44D8-BC81-1F573952B6D3}" type="pres">
      <dgm:prSet presAssocID="{8385CA1A-6FE3-4948-94A2-CC9422C5652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0763207-8AF6-4421-B00D-4BB88958CA8D}" type="presOf" srcId="{12C98972-9D4B-4C33-B430-C30F3FE8ABBF}" destId="{250415C1-1F0C-4825-B8D4-5941CB12282F}" srcOrd="0" destOrd="0" presId="urn:microsoft.com/office/officeart/2005/8/layout/hList1"/>
    <dgm:cxn modelId="{84649F0B-1A3D-408A-BA76-B849DFABC6DB}" type="presOf" srcId="{6AE5E909-CF6D-473D-9479-0AFF2FEBD08A}" destId="{AE05209F-CF0D-4966-B598-F65D237FEFF8}" srcOrd="0" destOrd="1" presId="urn:microsoft.com/office/officeart/2005/8/layout/hList1"/>
    <dgm:cxn modelId="{7329F110-DAAF-4D33-9940-8CDE85513454}" srcId="{8385CA1A-6FE3-4948-94A2-CC9422C56526}" destId="{747CED49-5E66-423A-9E83-AB0205D8706B}" srcOrd="1" destOrd="0" parTransId="{B5092A26-7AB1-4940-A7FB-4473415151F1}" sibTransId="{40E03BCD-2395-4EE4-B772-DA0286BEE417}"/>
    <dgm:cxn modelId="{926E0023-2F79-4456-B4FC-11BD5ED77D49}" type="presOf" srcId="{747CED49-5E66-423A-9E83-AB0205D8706B}" destId="{73E74BEA-B61C-44D8-BC81-1F573952B6D3}" srcOrd="0" destOrd="1" presId="urn:microsoft.com/office/officeart/2005/8/layout/hList1"/>
    <dgm:cxn modelId="{36B02E24-C380-4EF8-B687-F84FDAC10A8A}" srcId="{F0237A8E-5F91-4DC9-8DCC-24AE37A42A9F}" destId="{02A93781-B31C-412E-ABE2-ABD926A4207A}" srcOrd="1" destOrd="0" parTransId="{31AE13B0-ED66-46F1-941F-8C8FCB767EAC}" sibTransId="{9A19FB8A-E355-49D9-BDD4-E35C4D62E307}"/>
    <dgm:cxn modelId="{FC83682F-9924-478C-B801-FD0C8550D4A5}" type="presOf" srcId="{23412D44-7C6B-4D13-89E6-F824E54294AF}" destId="{73E74BEA-B61C-44D8-BC81-1F573952B6D3}" srcOrd="0" destOrd="0" presId="urn:microsoft.com/office/officeart/2005/8/layout/hList1"/>
    <dgm:cxn modelId="{BA2ABB39-A307-4235-BD8D-E28A031CC1AF}" srcId="{02A93781-B31C-412E-ABE2-ABD926A4207A}" destId="{B9510D6D-F13B-49BC-9F48-1EAF71758744}" srcOrd="0" destOrd="0" parTransId="{783299E1-B521-489D-950F-8D68AFEF030B}" sibTransId="{D773BF39-E280-4AAD-987E-1FA54D2EA570}"/>
    <dgm:cxn modelId="{1B0CD145-8A85-4D2C-99C5-2FA7541ADC1E}" srcId="{8385CA1A-6FE3-4948-94A2-CC9422C56526}" destId="{23412D44-7C6B-4D13-89E6-F824E54294AF}" srcOrd="0" destOrd="0" parTransId="{960BE921-792F-4BCF-8BCA-45694ED97AA0}" sibTransId="{58088C07-D4E3-4BCE-AA46-A81B9EE1DB98}"/>
    <dgm:cxn modelId="{7EAA307F-CC2F-4510-B210-9611DD0F5B38}" srcId="{FB1E04AE-DAD7-4D5F-A700-5A389500B01E}" destId="{12C98972-9D4B-4C33-B430-C30F3FE8ABBF}" srcOrd="0" destOrd="0" parTransId="{05B65310-6CE6-4E0C-958A-66E0323AA124}" sibTransId="{D95546EC-26DE-4C40-9559-78D21840C212}"/>
    <dgm:cxn modelId="{57AF5282-6A5C-4081-A976-2DF5D9A3D656}" type="presOf" srcId="{F0237A8E-5F91-4DC9-8DCC-24AE37A42A9F}" destId="{932B0C06-52D7-4471-8B57-586B6031507C}" srcOrd="0" destOrd="0" presId="urn:microsoft.com/office/officeart/2005/8/layout/hList1"/>
    <dgm:cxn modelId="{EB53068C-7A18-4967-A9E5-FA1F2A971C8B}" srcId="{F0237A8E-5F91-4DC9-8DCC-24AE37A42A9F}" destId="{FB1E04AE-DAD7-4D5F-A700-5A389500B01E}" srcOrd="0" destOrd="0" parTransId="{896565F5-9526-451D-8470-41B85C89B11F}" sibTransId="{CA0C280E-D385-4402-926F-893E5EE30ACF}"/>
    <dgm:cxn modelId="{AE0669A1-4A6D-4532-ADB5-C5DC2F3186FE}" srcId="{02A93781-B31C-412E-ABE2-ABD926A4207A}" destId="{6AE5E909-CF6D-473D-9479-0AFF2FEBD08A}" srcOrd="1" destOrd="0" parTransId="{E0F244EA-61FD-49DB-A1F9-95D0F6197CA5}" sibTransId="{815AD65D-5B4A-4CEF-B40A-F01C230A1544}"/>
    <dgm:cxn modelId="{8EF750D2-0BD6-4AF5-AAEC-02DC1CA74860}" type="presOf" srcId="{FB1E04AE-DAD7-4D5F-A700-5A389500B01E}" destId="{FD3908C2-F6A3-4DFE-9924-6A52B4596D0A}" srcOrd="0" destOrd="0" presId="urn:microsoft.com/office/officeart/2005/8/layout/hList1"/>
    <dgm:cxn modelId="{4BF6CFDB-4B01-4554-81EF-9906442D1F96}" type="presOf" srcId="{8385CA1A-6FE3-4948-94A2-CC9422C56526}" destId="{54854E8A-DFAF-49AB-89EF-737C71355778}" srcOrd="0" destOrd="0" presId="urn:microsoft.com/office/officeart/2005/8/layout/hList1"/>
    <dgm:cxn modelId="{CA3114DE-E35A-470B-BF74-920BC42AB71F}" type="presOf" srcId="{02A93781-B31C-412E-ABE2-ABD926A4207A}" destId="{D8CB13D8-01F9-422A-91F1-8F98B2424B19}" srcOrd="0" destOrd="0" presId="urn:microsoft.com/office/officeart/2005/8/layout/hList1"/>
    <dgm:cxn modelId="{8D0D88ED-251F-4FEB-8B19-D65EFC913FF4}" type="presOf" srcId="{AC45ABD9-050C-4663-877C-AAF9BFE5890F}" destId="{250415C1-1F0C-4825-B8D4-5941CB12282F}" srcOrd="0" destOrd="1" presId="urn:microsoft.com/office/officeart/2005/8/layout/hList1"/>
    <dgm:cxn modelId="{E9916FEF-2579-48DE-899C-42426C3256FC}" srcId="{F0237A8E-5F91-4DC9-8DCC-24AE37A42A9F}" destId="{8385CA1A-6FE3-4948-94A2-CC9422C56526}" srcOrd="2" destOrd="0" parTransId="{97BE7DCD-338C-4389-9C3E-85EB53FABEE9}" sibTransId="{6BB3CC45-A9E6-45FD-AC2A-9955C6D5F751}"/>
    <dgm:cxn modelId="{CDAC60F9-9FEA-4593-B05E-5BE565328CDE}" type="presOf" srcId="{B9510D6D-F13B-49BC-9F48-1EAF71758744}" destId="{AE05209F-CF0D-4966-B598-F65D237FEFF8}" srcOrd="0" destOrd="0" presId="urn:microsoft.com/office/officeart/2005/8/layout/hList1"/>
    <dgm:cxn modelId="{BBB859FE-D972-4AC9-9F84-0E178F5C5624}" srcId="{FB1E04AE-DAD7-4D5F-A700-5A389500B01E}" destId="{AC45ABD9-050C-4663-877C-AAF9BFE5890F}" srcOrd="1" destOrd="0" parTransId="{D1A695AE-5145-4F77-BF66-008D0EF00D14}" sibTransId="{6AE839F4-BF60-4EE2-AF78-9B39B6BEED37}"/>
    <dgm:cxn modelId="{F08F6C62-BC19-452F-A079-CA54A973C145}" type="presParOf" srcId="{932B0C06-52D7-4471-8B57-586B6031507C}" destId="{44183EEC-F01C-404B-9B33-2BD295206238}" srcOrd="0" destOrd="0" presId="urn:microsoft.com/office/officeart/2005/8/layout/hList1"/>
    <dgm:cxn modelId="{10907195-46FB-4E59-A432-2F1BF76BD066}" type="presParOf" srcId="{44183EEC-F01C-404B-9B33-2BD295206238}" destId="{FD3908C2-F6A3-4DFE-9924-6A52B4596D0A}" srcOrd="0" destOrd="0" presId="urn:microsoft.com/office/officeart/2005/8/layout/hList1"/>
    <dgm:cxn modelId="{E41CC97F-F8E3-4B37-9E5A-34E6E524D042}" type="presParOf" srcId="{44183EEC-F01C-404B-9B33-2BD295206238}" destId="{250415C1-1F0C-4825-B8D4-5941CB12282F}" srcOrd="1" destOrd="0" presId="urn:microsoft.com/office/officeart/2005/8/layout/hList1"/>
    <dgm:cxn modelId="{9E9DF682-9AD7-44D4-A01E-3E622D6DBC07}" type="presParOf" srcId="{932B0C06-52D7-4471-8B57-586B6031507C}" destId="{C8E04634-9ADD-4C65-83DD-0C915285E3F2}" srcOrd="1" destOrd="0" presId="urn:microsoft.com/office/officeart/2005/8/layout/hList1"/>
    <dgm:cxn modelId="{C2ADD721-F33F-4485-A7F4-E08A41E30787}" type="presParOf" srcId="{932B0C06-52D7-4471-8B57-586B6031507C}" destId="{0612FD9A-9564-4A68-93D4-59FB7A3F45AA}" srcOrd="2" destOrd="0" presId="urn:microsoft.com/office/officeart/2005/8/layout/hList1"/>
    <dgm:cxn modelId="{37AD07A7-3C68-49DA-BB44-0F53581B73BC}" type="presParOf" srcId="{0612FD9A-9564-4A68-93D4-59FB7A3F45AA}" destId="{D8CB13D8-01F9-422A-91F1-8F98B2424B19}" srcOrd="0" destOrd="0" presId="urn:microsoft.com/office/officeart/2005/8/layout/hList1"/>
    <dgm:cxn modelId="{AE2C0AEC-917B-470C-AFE2-FB2575138876}" type="presParOf" srcId="{0612FD9A-9564-4A68-93D4-59FB7A3F45AA}" destId="{AE05209F-CF0D-4966-B598-F65D237FEFF8}" srcOrd="1" destOrd="0" presId="urn:microsoft.com/office/officeart/2005/8/layout/hList1"/>
    <dgm:cxn modelId="{8EE694E8-EC8F-4336-ACAA-B30D609C8129}" type="presParOf" srcId="{932B0C06-52D7-4471-8B57-586B6031507C}" destId="{86FC361E-17D7-41E6-943B-E46741B919E3}" srcOrd="3" destOrd="0" presId="urn:microsoft.com/office/officeart/2005/8/layout/hList1"/>
    <dgm:cxn modelId="{3900C502-9B61-4597-9B5B-921A2125E89C}" type="presParOf" srcId="{932B0C06-52D7-4471-8B57-586B6031507C}" destId="{F134F917-FB2D-46D7-BC3E-E9A8C10EF856}" srcOrd="4" destOrd="0" presId="urn:microsoft.com/office/officeart/2005/8/layout/hList1"/>
    <dgm:cxn modelId="{6E9A07D0-B04D-4BBD-A977-D7A74F1DBF38}" type="presParOf" srcId="{F134F917-FB2D-46D7-BC3E-E9A8C10EF856}" destId="{54854E8A-DFAF-49AB-89EF-737C71355778}" srcOrd="0" destOrd="0" presId="urn:microsoft.com/office/officeart/2005/8/layout/hList1"/>
    <dgm:cxn modelId="{A115DB8E-ED61-46DC-B7F2-9BAD545203AB}" type="presParOf" srcId="{F134F917-FB2D-46D7-BC3E-E9A8C10EF856}" destId="{73E74BEA-B61C-44D8-BC81-1F573952B6D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BF3B6C-88F7-4981-8270-415F3F87680C}" type="doc">
      <dgm:prSet loTypeId="urn:microsoft.com/office/officeart/2005/8/layout/process4" loCatId="process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1D3D2CA9-D8A6-4FF7-9868-9D73B93C6D64}">
      <dgm:prSet/>
      <dgm:spPr/>
      <dgm:t>
        <a:bodyPr/>
        <a:lstStyle/>
        <a:p>
          <a:r>
            <a:rPr lang="en-US" b="1">
              <a:solidFill>
                <a:schemeClr val="bg1"/>
              </a:solidFill>
            </a:rPr>
            <a:t>Initial assessment: </a:t>
          </a:r>
          <a:r>
            <a:rPr lang="en-US" b="0">
              <a:solidFill>
                <a:schemeClr val="bg1"/>
              </a:solidFill>
            </a:rPr>
            <a:t>Establish baseline disease activity through clinical, endoscopic, and biomarker evaluations</a:t>
          </a:r>
        </a:p>
      </dgm:t>
    </dgm:pt>
    <dgm:pt modelId="{DF529EB2-BC00-4240-B9F4-531EF2A53480}" type="parTrans" cxnId="{5773C7A8-CEF1-4434-93FE-E7BB00B426D3}">
      <dgm:prSet/>
      <dgm:spPr/>
      <dgm:t>
        <a:bodyPr/>
        <a:lstStyle/>
        <a:p>
          <a:endParaRPr lang="en-US"/>
        </a:p>
      </dgm:t>
    </dgm:pt>
    <dgm:pt modelId="{B5DA9B79-BA59-4727-86F3-F89B7FD31A3A}" type="sibTrans" cxnId="{5773C7A8-CEF1-4434-93FE-E7BB00B426D3}">
      <dgm:prSet/>
      <dgm:spPr/>
      <dgm:t>
        <a:bodyPr/>
        <a:lstStyle/>
        <a:p>
          <a:endParaRPr lang="en-US"/>
        </a:p>
      </dgm:t>
    </dgm:pt>
    <dgm:pt modelId="{A2648366-894A-4714-9DFA-AD0350F054AE}">
      <dgm:prSet/>
      <dgm:spPr/>
      <dgm:t>
        <a:bodyPr/>
        <a:lstStyle/>
        <a:p>
          <a:r>
            <a:rPr lang="en-US" b="1">
              <a:solidFill>
                <a:schemeClr val="bg1"/>
              </a:solidFill>
            </a:rPr>
            <a:t>Define target: </a:t>
          </a:r>
          <a:r>
            <a:rPr lang="en-US" b="0">
              <a:solidFill>
                <a:schemeClr val="bg1"/>
              </a:solidFill>
            </a:rPr>
            <a:t>Mucosal healing, biomarker normalization, symptom control</a:t>
          </a:r>
        </a:p>
      </dgm:t>
    </dgm:pt>
    <dgm:pt modelId="{0C38FEE8-08F1-4751-8871-6B16AC45A5F9}" type="parTrans" cxnId="{BB4E9F48-A75C-4A07-BB7A-10FF2CCBB7AF}">
      <dgm:prSet/>
      <dgm:spPr/>
      <dgm:t>
        <a:bodyPr/>
        <a:lstStyle/>
        <a:p>
          <a:endParaRPr lang="en-US"/>
        </a:p>
      </dgm:t>
    </dgm:pt>
    <dgm:pt modelId="{0C3A7BC8-3EFE-45C8-863B-90E122AA62A3}" type="sibTrans" cxnId="{BB4E9F48-A75C-4A07-BB7A-10FF2CCBB7AF}">
      <dgm:prSet/>
      <dgm:spPr/>
      <dgm:t>
        <a:bodyPr/>
        <a:lstStyle/>
        <a:p>
          <a:endParaRPr lang="en-US"/>
        </a:p>
      </dgm:t>
    </dgm:pt>
    <dgm:pt modelId="{A767EB08-5D36-4D42-8520-B6348BCBFFA0}">
      <dgm:prSet/>
      <dgm:spPr/>
      <dgm:t>
        <a:bodyPr/>
        <a:lstStyle/>
        <a:p>
          <a:r>
            <a:rPr lang="en-US" b="1">
              <a:solidFill>
                <a:schemeClr val="bg1"/>
              </a:solidFill>
            </a:rPr>
            <a:t>Monitor regularly: </a:t>
          </a:r>
          <a:r>
            <a:rPr lang="en-US" b="0">
              <a:solidFill>
                <a:schemeClr val="bg1"/>
              </a:solidFill>
            </a:rPr>
            <a:t>Schedule routine assessments (endoscopy, imaging, labs)</a:t>
          </a:r>
        </a:p>
      </dgm:t>
    </dgm:pt>
    <dgm:pt modelId="{3F789015-3B98-4794-A3B2-EC356F071A5C}" type="parTrans" cxnId="{CA7160F0-ED36-4611-8E2C-A17B17BF3E57}">
      <dgm:prSet/>
      <dgm:spPr/>
      <dgm:t>
        <a:bodyPr/>
        <a:lstStyle/>
        <a:p>
          <a:endParaRPr lang="en-US"/>
        </a:p>
      </dgm:t>
    </dgm:pt>
    <dgm:pt modelId="{23A1A03E-6AA9-4AC3-8A33-2892790DF163}" type="sibTrans" cxnId="{CA7160F0-ED36-4611-8E2C-A17B17BF3E57}">
      <dgm:prSet/>
      <dgm:spPr/>
      <dgm:t>
        <a:bodyPr/>
        <a:lstStyle/>
        <a:p>
          <a:endParaRPr lang="en-US"/>
        </a:p>
      </dgm:t>
    </dgm:pt>
    <dgm:pt modelId="{5D2F9A5B-DE00-4DF1-A10F-05493B2EA00F}">
      <dgm:prSet/>
      <dgm:spPr/>
      <dgm:t>
        <a:bodyPr/>
        <a:lstStyle/>
        <a:p>
          <a:r>
            <a:rPr lang="en-US" b="1">
              <a:solidFill>
                <a:schemeClr val="bg1"/>
              </a:solidFill>
            </a:rPr>
            <a:t>Adjust therapy: </a:t>
          </a:r>
          <a:r>
            <a:rPr lang="en-US" b="0">
              <a:solidFill>
                <a:schemeClr val="bg1"/>
              </a:solidFill>
            </a:rPr>
            <a:t>Escalate or modify treatment if target is not met</a:t>
          </a:r>
        </a:p>
      </dgm:t>
    </dgm:pt>
    <dgm:pt modelId="{8CC874DE-A60B-4237-B15A-AC5D6AFEA666}" type="parTrans" cxnId="{A0367AB9-B177-4A7A-BA54-F4040CA39277}">
      <dgm:prSet/>
      <dgm:spPr/>
      <dgm:t>
        <a:bodyPr/>
        <a:lstStyle/>
        <a:p>
          <a:endParaRPr lang="en-US"/>
        </a:p>
      </dgm:t>
    </dgm:pt>
    <dgm:pt modelId="{F3CFD5F1-C7AE-444A-967A-A4789A59FCDD}" type="sibTrans" cxnId="{A0367AB9-B177-4A7A-BA54-F4040CA39277}">
      <dgm:prSet/>
      <dgm:spPr/>
      <dgm:t>
        <a:bodyPr/>
        <a:lstStyle/>
        <a:p>
          <a:endParaRPr lang="en-US"/>
        </a:p>
      </dgm:t>
    </dgm:pt>
    <dgm:pt modelId="{E41F428D-914A-4786-A610-E3F31A466579}">
      <dgm:prSet custT="1"/>
      <dgm:spPr/>
      <dgm:t>
        <a:bodyPr/>
        <a:lstStyle/>
        <a:p>
          <a:r>
            <a:rPr lang="en-US" sz="1800" b="1" kern="1200">
              <a:solidFill>
                <a:srgbClr val="000000"/>
              </a:solidFill>
              <a:latin typeface="Calibri"/>
              <a:ea typeface="+mn-ea"/>
              <a:cs typeface="+mn-cs"/>
            </a:rPr>
            <a:t>Inform patient: </a:t>
          </a:r>
          <a:r>
            <a:rPr lang="en-US" sz="1800" b="0" kern="1200">
              <a:solidFill>
                <a:srgbClr val="000000"/>
              </a:solidFill>
              <a:latin typeface="Calibri"/>
              <a:ea typeface="+mn-ea"/>
              <a:cs typeface="+mn-cs"/>
            </a:rPr>
            <a:t>Discuss risk of treatment vs risks of the disease, costs associated with medications, and consideration of time horizon for individual patient </a:t>
          </a:r>
        </a:p>
      </dgm:t>
    </dgm:pt>
    <dgm:pt modelId="{0E2ABDD1-A29F-4416-82EE-76A664204E97}" type="parTrans" cxnId="{0C108186-5D07-47C4-9AE3-21785506170B}">
      <dgm:prSet/>
      <dgm:spPr/>
    </dgm:pt>
    <dgm:pt modelId="{F6E6FD7D-A19C-4E3D-9980-DF09C09C8AA5}" type="sibTrans" cxnId="{0C108186-5D07-47C4-9AE3-21785506170B}">
      <dgm:prSet/>
      <dgm:spPr/>
    </dgm:pt>
    <dgm:pt modelId="{159B66BC-26E0-479B-BE90-CF617F75D7C8}" type="pres">
      <dgm:prSet presAssocID="{AFBF3B6C-88F7-4981-8270-415F3F87680C}" presName="Name0" presStyleCnt="0">
        <dgm:presLayoutVars>
          <dgm:dir/>
          <dgm:animLvl val="lvl"/>
          <dgm:resizeHandles val="exact"/>
        </dgm:presLayoutVars>
      </dgm:prSet>
      <dgm:spPr/>
    </dgm:pt>
    <dgm:pt modelId="{416DBB1B-2B43-4FB2-B0EB-9DDE104A736E}" type="pres">
      <dgm:prSet presAssocID="{5D2F9A5B-DE00-4DF1-A10F-05493B2EA00F}" presName="boxAndChildren" presStyleCnt="0"/>
      <dgm:spPr/>
    </dgm:pt>
    <dgm:pt modelId="{D1973DCF-C04E-43D2-9943-67EB5F0B9E19}" type="pres">
      <dgm:prSet presAssocID="{5D2F9A5B-DE00-4DF1-A10F-05493B2EA00F}" presName="parentTextBox" presStyleLbl="node1" presStyleIdx="0" presStyleCnt="5"/>
      <dgm:spPr/>
    </dgm:pt>
    <dgm:pt modelId="{FD6C3F73-C1CE-4D1E-99D0-146F2675B6CB}" type="pres">
      <dgm:prSet presAssocID="{23A1A03E-6AA9-4AC3-8A33-2892790DF163}" presName="sp" presStyleCnt="0"/>
      <dgm:spPr/>
    </dgm:pt>
    <dgm:pt modelId="{44F56D98-3BB4-4516-8D75-A431D5EC3091}" type="pres">
      <dgm:prSet presAssocID="{A767EB08-5D36-4D42-8520-B6348BCBFFA0}" presName="arrowAndChildren" presStyleCnt="0"/>
      <dgm:spPr/>
    </dgm:pt>
    <dgm:pt modelId="{C53E6F3A-238D-46F8-A4E4-743EDE3156A2}" type="pres">
      <dgm:prSet presAssocID="{A767EB08-5D36-4D42-8520-B6348BCBFFA0}" presName="parentTextArrow" presStyleLbl="node1" presStyleIdx="1" presStyleCnt="5"/>
      <dgm:spPr/>
    </dgm:pt>
    <dgm:pt modelId="{B7777433-FDA7-4685-803B-7768C7C58127}" type="pres">
      <dgm:prSet presAssocID="{0C3A7BC8-3EFE-45C8-863B-90E122AA62A3}" presName="sp" presStyleCnt="0"/>
      <dgm:spPr/>
    </dgm:pt>
    <dgm:pt modelId="{84497EA3-ADB2-4B93-8BAC-EAE5E8004AF8}" type="pres">
      <dgm:prSet presAssocID="{A2648366-894A-4714-9DFA-AD0350F054AE}" presName="arrowAndChildren" presStyleCnt="0"/>
      <dgm:spPr/>
    </dgm:pt>
    <dgm:pt modelId="{947DB3B2-EB7D-40E0-82D4-758BC354F1ED}" type="pres">
      <dgm:prSet presAssocID="{A2648366-894A-4714-9DFA-AD0350F054AE}" presName="parentTextArrow" presStyleLbl="node1" presStyleIdx="2" presStyleCnt="5" custLinFactNeighborX="482" custLinFactNeighborY="116"/>
      <dgm:spPr/>
    </dgm:pt>
    <dgm:pt modelId="{0D0FB4BE-F632-4A99-B615-249BF8B58785}" type="pres">
      <dgm:prSet presAssocID="{F6E6FD7D-A19C-4E3D-9980-DF09C09C8AA5}" presName="sp" presStyleCnt="0"/>
      <dgm:spPr/>
    </dgm:pt>
    <dgm:pt modelId="{93C9BDE1-D653-47C3-A870-235CDDE4F168}" type="pres">
      <dgm:prSet presAssocID="{E41F428D-914A-4786-A610-E3F31A466579}" presName="arrowAndChildren" presStyleCnt="0"/>
      <dgm:spPr/>
    </dgm:pt>
    <dgm:pt modelId="{4A45FACC-761B-4A7A-8CC1-47C85149F75A}" type="pres">
      <dgm:prSet presAssocID="{E41F428D-914A-4786-A610-E3F31A466579}" presName="parentTextArrow" presStyleLbl="node1" presStyleIdx="3" presStyleCnt="5"/>
      <dgm:spPr/>
    </dgm:pt>
    <dgm:pt modelId="{82937CF7-1445-467A-8FC4-0126F61E861F}" type="pres">
      <dgm:prSet presAssocID="{B5DA9B79-BA59-4727-86F3-F89B7FD31A3A}" presName="sp" presStyleCnt="0"/>
      <dgm:spPr/>
    </dgm:pt>
    <dgm:pt modelId="{9CE1DB9F-3BD7-4AF6-8807-592248D1F11D}" type="pres">
      <dgm:prSet presAssocID="{1D3D2CA9-D8A6-4FF7-9868-9D73B93C6D64}" presName="arrowAndChildren" presStyleCnt="0"/>
      <dgm:spPr/>
    </dgm:pt>
    <dgm:pt modelId="{CC74B56C-9AA1-420C-A846-DF4D07A152A0}" type="pres">
      <dgm:prSet presAssocID="{1D3D2CA9-D8A6-4FF7-9868-9D73B93C6D64}" presName="parentTextArrow" presStyleLbl="node1" presStyleIdx="4" presStyleCnt="5"/>
      <dgm:spPr/>
    </dgm:pt>
  </dgm:ptLst>
  <dgm:cxnLst>
    <dgm:cxn modelId="{82570125-B227-4222-840C-41CED8BA4ACC}" type="presOf" srcId="{1D3D2CA9-D8A6-4FF7-9868-9D73B93C6D64}" destId="{CC74B56C-9AA1-420C-A846-DF4D07A152A0}" srcOrd="0" destOrd="0" presId="urn:microsoft.com/office/officeart/2005/8/layout/process4"/>
    <dgm:cxn modelId="{34A6912D-D4C4-472A-AB00-88FE38D25139}" type="presOf" srcId="{A2648366-894A-4714-9DFA-AD0350F054AE}" destId="{947DB3B2-EB7D-40E0-82D4-758BC354F1ED}" srcOrd="0" destOrd="0" presId="urn:microsoft.com/office/officeart/2005/8/layout/process4"/>
    <dgm:cxn modelId="{A39F742F-247A-4C64-9CAE-582C7D98B207}" type="presOf" srcId="{5D2F9A5B-DE00-4DF1-A10F-05493B2EA00F}" destId="{D1973DCF-C04E-43D2-9943-67EB5F0B9E19}" srcOrd="0" destOrd="0" presId="urn:microsoft.com/office/officeart/2005/8/layout/process4"/>
    <dgm:cxn modelId="{BB4E9F48-A75C-4A07-BB7A-10FF2CCBB7AF}" srcId="{AFBF3B6C-88F7-4981-8270-415F3F87680C}" destId="{A2648366-894A-4714-9DFA-AD0350F054AE}" srcOrd="2" destOrd="0" parTransId="{0C38FEE8-08F1-4751-8871-6B16AC45A5F9}" sibTransId="{0C3A7BC8-3EFE-45C8-863B-90E122AA62A3}"/>
    <dgm:cxn modelId="{B48D016E-3A80-4C6C-92AF-7913194AAD4D}" type="presOf" srcId="{A767EB08-5D36-4D42-8520-B6348BCBFFA0}" destId="{C53E6F3A-238D-46F8-A4E4-743EDE3156A2}" srcOrd="0" destOrd="0" presId="urn:microsoft.com/office/officeart/2005/8/layout/process4"/>
    <dgm:cxn modelId="{0C108186-5D07-47C4-9AE3-21785506170B}" srcId="{AFBF3B6C-88F7-4981-8270-415F3F87680C}" destId="{E41F428D-914A-4786-A610-E3F31A466579}" srcOrd="1" destOrd="0" parTransId="{0E2ABDD1-A29F-4416-82EE-76A664204E97}" sibTransId="{F6E6FD7D-A19C-4E3D-9980-DF09C09C8AA5}"/>
    <dgm:cxn modelId="{5773C7A8-CEF1-4434-93FE-E7BB00B426D3}" srcId="{AFBF3B6C-88F7-4981-8270-415F3F87680C}" destId="{1D3D2CA9-D8A6-4FF7-9868-9D73B93C6D64}" srcOrd="0" destOrd="0" parTransId="{DF529EB2-BC00-4240-B9F4-531EF2A53480}" sibTransId="{B5DA9B79-BA59-4727-86F3-F89B7FD31A3A}"/>
    <dgm:cxn modelId="{8FD178B3-9EAA-42EB-81E1-1E1E5A5499E0}" type="presOf" srcId="{E41F428D-914A-4786-A610-E3F31A466579}" destId="{4A45FACC-761B-4A7A-8CC1-47C85149F75A}" srcOrd="0" destOrd="0" presId="urn:microsoft.com/office/officeart/2005/8/layout/process4"/>
    <dgm:cxn modelId="{A0367AB9-B177-4A7A-BA54-F4040CA39277}" srcId="{AFBF3B6C-88F7-4981-8270-415F3F87680C}" destId="{5D2F9A5B-DE00-4DF1-A10F-05493B2EA00F}" srcOrd="4" destOrd="0" parTransId="{8CC874DE-A60B-4237-B15A-AC5D6AFEA666}" sibTransId="{F3CFD5F1-C7AE-444A-967A-A4789A59FCDD}"/>
    <dgm:cxn modelId="{BAC54FBA-DE40-4D3C-9320-719C0908E60D}" type="presOf" srcId="{AFBF3B6C-88F7-4981-8270-415F3F87680C}" destId="{159B66BC-26E0-479B-BE90-CF617F75D7C8}" srcOrd="0" destOrd="0" presId="urn:microsoft.com/office/officeart/2005/8/layout/process4"/>
    <dgm:cxn modelId="{CA7160F0-ED36-4611-8E2C-A17B17BF3E57}" srcId="{AFBF3B6C-88F7-4981-8270-415F3F87680C}" destId="{A767EB08-5D36-4D42-8520-B6348BCBFFA0}" srcOrd="3" destOrd="0" parTransId="{3F789015-3B98-4794-A3B2-EC356F071A5C}" sibTransId="{23A1A03E-6AA9-4AC3-8A33-2892790DF163}"/>
    <dgm:cxn modelId="{5EF72ACC-49F1-41A1-8043-A8C5C0E6129B}" type="presParOf" srcId="{159B66BC-26E0-479B-BE90-CF617F75D7C8}" destId="{416DBB1B-2B43-4FB2-B0EB-9DDE104A736E}" srcOrd="0" destOrd="0" presId="urn:microsoft.com/office/officeart/2005/8/layout/process4"/>
    <dgm:cxn modelId="{9CE4D2A8-6D8C-4771-865D-CD2B2C168492}" type="presParOf" srcId="{416DBB1B-2B43-4FB2-B0EB-9DDE104A736E}" destId="{D1973DCF-C04E-43D2-9943-67EB5F0B9E19}" srcOrd="0" destOrd="0" presId="urn:microsoft.com/office/officeart/2005/8/layout/process4"/>
    <dgm:cxn modelId="{3BECBD3B-5024-4437-B673-07D4CC8D627D}" type="presParOf" srcId="{159B66BC-26E0-479B-BE90-CF617F75D7C8}" destId="{FD6C3F73-C1CE-4D1E-99D0-146F2675B6CB}" srcOrd="1" destOrd="0" presId="urn:microsoft.com/office/officeart/2005/8/layout/process4"/>
    <dgm:cxn modelId="{B06A050A-B636-47AD-B595-1A4508254394}" type="presParOf" srcId="{159B66BC-26E0-479B-BE90-CF617F75D7C8}" destId="{44F56D98-3BB4-4516-8D75-A431D5EC3091}" srcOrd="2" destOrd="0" presId="urn:microsoft.com/office/officeart/2005/8/layout/process4"/>
    <dgm:cxn modelId="{2F0ED2D5-DA9E-4957-931A-D16EDEE3C727}" type="presParOf" srcId="{44F56D98-3BB4-4516-8D75-A431D5EC3091}" destId="{C53E6F3A-238D-46F8-A4E4-743EDE3156A2}" srcOrd="0" destOrd="0" presId="urn:microsoft.com/office/officeart/2005/8/layout/process4"/>
    <dgm:cxn modelId="{4F498D38-B4E1-4E2E-881B-43E30791B972}" type="presParOf" srcId="{159B66BC-26E0-479B-BE90-CF617F75D7C8}" destId="{B7777433-FDA7-4685-803B-7768C7C58127}" srcOrd="3" destOrd="0" presId="urn:microsoft.com/office/officeart/2005/8/layout/process4"/>
    <dgm:cxn modelId="{20EDE3B3-ED71-49E6-BDD0-C566FF32F7F0}" type="presParOf" srcId="{159B66BC-26E0-479B-BE90-CF617F75D7C8}" destId="{84497EA3-ADB2-4B93-8BAC-EAE5E8004AF8}" srcOrd="4" destOrd="0" presId="urn:microsoft.com/office/officeart/2005/8/layout/process4"/>
    <dgm:cxn modelId="{AB5ED37F-B750-444C-8769-96883787EBFB}" type="presParOf" srcId="{84497EA3-ADB2-4B93-8BAC-EAE5E8004AF8}" destId="{947DB3B2-EB7D-40E0-82D4-758BC354F1ED}" srcOrd="0" destOrd="0" presId="urn:microsoft.com/office/officeart/2005/8/layout/process4"/>
    <dgm:cxn modelId="{26FC8487-A06F-412F-A3BC-995535EBC271}" type="presParOf" srcId="{159B66BC-26E0-479B-BE90-CF617F75D7C8}" destId="{0D0FB4BE-F632-4A99-B615-249BF8B58785}" srcOrd="5" destOrd="0" presId="urn:microsoft.com/office/officeart/2005/8/layout/process4"/>
    <dgm:cxn modelId="{7B8BA785-421C-432B-8763-C4922FB0BE1E}" type="presParOf" srcId="{159B66BC-26E0-479B-BE90-CF617F75D7C8}" destId="{93C9BDE1-D653-47C3-A870-235CDDE4F168}" srcOrd="6" destOrd="0" presId="urn:microsoft.com/office/officeart/2005/8/layout/process4"/>
    <dgm:cxn modelId="{DF8F618B-0EF2-46A9-B76E-CB7215CD414F}" type="presParOf" srcId="{93C9BDE1-D653-47C3-A870-235CDDE4F168}" destId="{4A45FACC-761B-4A7A-8CC1-47C85149F75A}" srcOrd="0" destOrd="0" presId="urn:microsoft.com/office/officeart/2005/8/layout/process4"/>
    <dgm:cxn modelId="{208BE688-2DEC-4F2A-BB43-BC04EAF3CD1E}" type="presParOf" srcId="{159B66BC-26E0-479B-BE90-CF617F75D7C8}" destId="{82937CF7-1445-467A-8FC4-0126F61E861F}" srcOrd="7" destOrd="0" presId="urn:microsoft.com/office/officeart/2005/8/layout/process4"/>
    <dgm:cxn modelId="{A3453DA9-CE09-4774-B93A-6ABE829173EC}" type="presParOf" srcId="{159B66BC-26E0-479B-BE90-CF617F75D7C8}" destId="{9CE1DB9F-3BD7-4AF6-8807-592248D1F11D}" srcOrd="8" destOrd="0" presId="urn:microsoft.com/office/officeart/2005/8/layout/process4"/>
    <dgm:cxn modelId="{3636963F-FB61-4837-8B2F-8780DD307554}" type="presParOf" srcId="{9CE1DB9F-3BD7-4AF6-8807-592248D1F11D}" destId="{CC74B56C-9AA1-420C-A846-DF4D07A152A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51B7F9-E0BD-4EBE-8BF4-90DCDFC8C345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47CEB01-F8B4-4567-B0EE-28C12EEFD4BA}">
      <dgm:prSet custT="1"/>
      <dgm:spPr>
        <a:solidFill>
          <a:schemeClr val="accent1"/>
        </a:solidFill>
      </dgm:spPr>
      <dgm:t>
        <a:bodyPr/>
        <a:lstStyle/>
        <a:p>
          <a:r>
            <a:rPr lang="en-US" sz="2400">
              <a:latin typeface="+mn-lt"/>
            </a:rPr>
            <a:t>Intestinal ultrasound</a:t>
          </a:r>
        </a:p>
      </dgm:t>
    </dgm:pt>
    <dgm:pt modelId="{47BDC380-0677-468B-8EFA-EF3420E37527}" type="parTrans" cxnId="{1CC4E2D7-3DA9-4A58-8250-F6B15CB3CFE7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C139A183-9E09-425A-8FB3-CC1DE01B7CBD}" type="sibTrans" cxnId="{1CC4E2D7-3DA9-4A58-8250-F6B15CB3CFE7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0425A827-4634-480E-9827-D6BD40E330CD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600" b="0">
              <a:solidFill>
                <a:schemeClr val="bg1"/>
              </a:solidFill>
              <a:latin typeface="+mn-lt"/>
            </a:rPr>
            <a:t>Real-time imaging; no radiation required </a:t>
          </a:r>
        </a:p>
      </dgm:t>
    </dgm:pt>
    <dgm:pt modelId="{C1610660-FB6C-4147-8BFC-7817692F68AE}" type="parTrans" cxnId="{A630C846-50B9-46A0-89CE-E3CA70C76FA5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79C0C266-C620-4B26-ABFD-31A993A36CB5}" type="sibTrans" cxnId="{A630C846-50B9-46A0-89CE-E3CA70C76FA5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0A322801-EDCB-406B-A995-FA8BCA85D657}">
      <dgm:prSet custT="1"/>
      <dgm:spPr/>
      <dgm:t>
        <a:bodyPr/>
        <a:lstStyle/>
        <a:p>
          <a:r>
            <a:rPr lang="en-US" sz="2400">
              <a:latin typeface="+mn-lt"/>
            </a:rPr>
            <a:t>Magnetic resonance enterography</a:t>
          </a:r>
        </a:p>
      </dgm:t>
    </dgm:pt>
    <dgm:pt modelId="{E997DFF5-FBF6-4E31-8628-E96B253A7EAA}" type="parTrans" cxnId="{837FAA86-A3D2-4F23-80FA-46F3C49E691A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8066458B-6469-457C-9159-F4AA938EC94F}" type="sibTrans" cxnId="{837FAA86-A3D2-4F23-80FA-46F3C49E691A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27F5C063-1E59-45EE-A0BC-5BF5A2C2DACB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600">
              <a:solidFill>
                <a:schemeClr val="bg1"/>
              </a:solidFill>
              <a:latin typeface="+mn-lt"/>
            </a:rPr>
            <a:t>Real-time and detailed imaging of bowel wall and mesentery </a:t>
          </a:r>
        </a:p>
      </dgm:t>
    </dgm:pt>
    <dgm:pt modelId="{7ED2EFF2-0462-45B7-9351-1E79963713FB}" type="parTrans" cxnId="{BD33FFA5-2BD6-473D-9150-7E8E0F7D00CC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EE9A1535-D877-478B-916D-387BB1810D92}" type="sibTrans" cxnId="{BD33FFA5-2BD6-473D-9150-7E8E0F7D00CC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1569987E-0EE2-4A85-B3DC-47DA27E0689D}">
      <dgm:prSet custT="1"/>
      <dgm:spPr/>
      <dgm:t>
        <a:bodyPr/>
        <a:lstStyle/>
        <a:p>
          <a:r>
            <a:rPr lang="en-US" sz="2400">
              <a:latin typeface="+mn-lt"/>
            </a:rPr>
            <a:t>Computed tomography enterography</a:t>
          </a:r>
        </a:p>
      </dgm:t>
    </dgm:pt>
    <dgm:pt modelId="{0B80DCB8-A5DE-45D2-93FA-F9F25DD6C366}" type="parTrans" cxnId="{861E1ABA-E94D-4709-8D3C-9933AB7DAEC6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C221D10E-27FC-4D0F-A8F3-5AA2CFD68091}" type="sibTrans" cxnId="{861E1ABA-E94D-4709-8D3C-9933AB7DAEC6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7311919D-7E8D-45FF-85B4-B06645518C74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600">
              <a:solidFill>
                <a:schemeClr val="bg1"/>
              </a:solidFill>
              <a:latin typeface="+mn-lt"/>
            </a:rPr>
            <a:t>High spatial resolution of bowel lumen and wall</a:t>
          </a:r>
        </a:p>
      </dgm:t>
    </dgm:pt>
    <dgm:pt modelId="{640863E3-D014-4444-AB33-8459924A5EC1}" type="parTrans" cxnId="{EB804583-D6FC-436B-8D6B-B2BE9F4E051E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97A92631-7ED4-4CE1-B380-B0C9E5DF1881}" type="sibTrans" cxnId="{EB804583-D6FC-436B-8D6B-B2BE9F4E051E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4B0996A7-C876-4804-89A6-8233EEEF4C9B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600" b="0">
              <a:solidFill>
                <a:schemeClr val="bg1"/>
              </a:solidFill>
              <a:latin typeface="+mn-lt"/>
            </a:rPr>
            <a:t>Effective in monitoring treatment response and detecting complications </a:t>
          </a:r>
        </a:p>
      </dgm:t>
    </dgm:pt>
    <dgm:pt modelId="{1B2124B7-25DE-491E-B3B4-905DC222FAB5}" type="parTrans" cxnId="{CC5EA768-8FFA-4C35-B8E4-DA001DFE70D5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243F6AD8-B4E0-4666-A3B8-244DD50E18AF}" type="sibTrans" cxnId="{CC5EA768-8FFA-4C35-B8E4-DA001DFE70D5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492E9EE4-4339-487D-BABB-116FBBAB0DD3}">
      <dgm:prSet custT="1"/>
      <dgm:spPr/>
      <dgm:t>
        <a:bodyPr/>
        <a:lstStyle/>
        <a:p>
          <a:pPr rtl="0">
            <a:buFont typeface="Wingdings" panose="05000000000000000000" pitchFamily="2" charset="2"/>
            <a:buChar char="§"/>
          </a:pPr>
          <a:r>
            <a:rPr lang="en-US" sz="1600" b="0">
              <a:solidFill>
                <a:schemeClr val="bg1"/>
              </a:solidFill>
              <a:latin typeface="+mn-lt"/>
            </a:rPr>
            <a:t>Accurate for assessing bowel wall thickness and vascularization</a:t>
          </a:r>
        </a:p>
      </dgm:t>
    </dgm:pt>
    <dgm:pt modelId="{467CD260-6555-48D2-81A9-2C2866D74C32}" type="parTrans" cxnId="{00A0CD51-9726-44B2-9923-A800DA38BC74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E0B3A9B9-272E-464B-A4AD-3872FF4ABA55}" type="sibTrans" cxnId="{00A0CD51-9726-44B2-9923-A800DA38BC74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5DE28E0B-12C5-4E28-9620-C24DCA9C30DA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600" b="0">
              <a:solidFill>
                <a:schemeClr val="bg1"/>
              </a:solidFill>
              <a:latin typeface="+mn-lt"/>
            </a:rPr>
            <a:t>Correlates with endoscopic severity in UC </a:t>
          </a:r>
        </a:p>
      </dgm:t>
    </dgm:pt>
    <dgm:pt modelId="{BCE53D6B-E40A-4E2C-A086-2593821A84C0}" type="parTrans" cxnId="{26BFE3D9-0907-4A8D-A4EA-E07FCDB031A8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2D540756-0834-4EFA-9BDC-E03D71733235}" type="sibTrans" cxnId="{26BFE3D9-0907-4A8D-A4EA-E07FCDB031A8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581839B1-C8E7-4D41-924C-6E1B1A13C1C2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600">
              <a:solidFill>
                <a:schemeClr val="bg1"/>
              </a:solidFill>
              <a:latin typeface="+mn-lt"/>
            </a:rPr>
            <a:t>High sensitivity for detecting transmural complications; preferred method for evaluating fistulas</a:t>
          </a:r>
        </a:p>
      </dgm:t>
    </dgm:pt>
    <dgm:pt modelId="{D4B80C9A-275D-4E1D-8F90-9B8237167C96}" type="parTrans" cxnId="{A3658E39-FC95-463B-89AC-6859F6D461A2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8C6DD80D-E4FB-4C7F-AB26-85A4E672AC17}" type="sibTrans" cxnId="{A3658E39-FC95-463B-89AC-6859F6D461A2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FB1C2C3D-4368-43B1-83AD-F203BA917CB8}">
      <dgm:prSet custT="1"/>
      <dgm:spPr/>
      <dgm:t>
        <a:bodyPr/>
        <a:lstStyle/>
        <a:p>
          <a:pPr rtl="0">
            <a:buFont typeface="Wingdings" panose="05000000000000000000" pitchFamily="2" charset="2"/>
            <a:buChar char="§"/>
          </a:pPr>
          <a:r>
            <a:rPr lang="en-US" sz="1600">
              <a:solidFill>
                <a:schemeClr val="bg1"/>
              </a:solidFill>
              <a:latin typeface="+mn-lt"/>
            </a:rPr>
            <a:t>Requires patient cooperation with remaining still and holding the breath</a:t>
          </a:r>
        </a:p>
      </dgm:t>
    </dgm:pt>
    <dgm:pt modelId="{424F9DB2-08C2-4228-920D-15806C1D0017}" type="parTrans" cxnId="{5C014B3C-1AFC-4FA2-8C6C-D05F2F758A67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1DDB8603-B8F8-41D8-9CFA-A896C0E0495A}" type="sibTrans" cxnId="{5C014B3C-1AFC-4FA2-8C6C-D05F2F758A67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8E9C8DCC-D815-4222-B5F1-ECAAAD0C3CC1}">
      <dgm:prSet custT="1"/>
      <dgm:spPr/>
      <dgm:t>
        <a:bodyPr/>
        <a:lstStyle/>
        <a:p>
          <a:pPr rtl="0">
            <a:buFont typeface="Wingdings" panose="05000000000000000000" pitchFamily="2" charset="2"/>
            <a:buChar char="§"/>
          </a:pPr>
          <a:r>
            <a:rPr lang="en-US" sz="1600">
              <a:solidFill>
                <a:schemeClr val="bg1"/>
              </a:solidFill>
              <a:latin typeface="+mn-lt"/>
            </a:rPr>
            <a:t>Less accessible due to higher costs and availability</a:t>
          </a:r>
        </a:p>
      </dgm:t>
    </dgm:pt>
    <dgm:pt modelId="{F515D62F-D99C-4E5C-96DF-2A0F2A0980D2}" type="parTrans" cxnId="{068BD678-E958-4F7F-A87B-0D67527DF3B2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7FD29BC8-94DB-433A-8495-E109CA0FFACB}" type="sibTrans" cxnId="{068BD678-E958-4F7F-A87B-0D67527DF3B2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D45C9F10-4F50-4055-A03B-D2AEC7EEDE61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600">
              <a:solidFill>
                <a:schemeClr val="bg1"/>
              </a:solidFill>
              <a:latin typeface="+mn-lt"/>
            </a:rPr>
            <a:t>Useful for evaluating transmural complications</a:t>
          </a:r>
        </a:p>
      </dgm:t>
    </dgm:pt>
    <dgm:pt modelId="{B749B98C-392B-42AE-B6E5-22881A8471A4}" type="parTrans" cxnId="{2A92CCE4-565E-44CB-82EF-5FE75870AAB2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B335A56C-7BCA-446E-880F-857D2270170F}" type="sibTrans" cxnId="{2A92CCE4-565E-44CB-82EF-5FE75870AAB2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4ACF36E5-02C8-4139-ADD5-04E8EDEC8759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600">
              <a:solidFill>
                <a:schemeClr val="bg1"/>
              </a:solidFill>
              <a:latin typeface="+mn-lt"/>
            </a:rPr>
            <a:t>IV and oral contrast; limit repeat use due to radiation- and contrast-related risks</a:t>
          </a:r>
        </a:p>
      </dgm:t>
    </dgm:pt>
    <dgm:pt modelId="{BD46123C-8DD1-4BB9-856A-8F7080F042F4}" type="parTrans" cxnId="{3130E01D-1F38-4535-9BEF-856735717D7E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495E1ADF-D15C-4DCA-A2D7-BE0FB17E0D03}" type="sibTrans" cxnId="{3130E01D-1F38-4535-9BEF-856735717D7E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5EE6B0A6-B15C-4D21-AA5C-C696C6C8B48E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600">
              <a:solidFill>
                <a:schemeClr val="bg1"/>
              </a:solidFill>
              <a:latin typeface="+mn-lt"/>
            </a:rPr>
            <a:t>IV and oral contrast; no radiation required</a:t>
          </a:r>
        </a:p>
      </dgm:t>
    </dgm:pt>
    <dgm:pt modelId="{BF4BF996-6551-445D-B4AF-3EBA60A53131}" type="parTrans" cxnId="{28D774BE-BD20-4899-BB9F-FA4E65214205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53A14491-C7C0-43AC-9851-1306C64AB82B}" type="sibTrans" cxnId="{28D774BE-BD20-4899-BB9F-FA4E65214205}">
      <dgm:prSet/>
      <dgm:spPr/>
      <dgm:t>
        <a:bodyPr/>
        <a:lstStyle/>
        <a:p>
          <a:endParaRPr lang="en-US" sz="1400">
            <a:latin typeface="+mn-lt"/>
          </a:endParaRPr>
        </a:p>
      </dgm:t>
    </dgm:pt>
    <dgm:pt modelId="{39A20B52-38D4-4A6B-B2B8-C59FB2CC5B19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600">
              <a:solidFill>
                <a:schemeClr val="bg1"/>
              </a:solidFill>
              <a:latin typeface="+mn-lt"/>
            </a:rPr>
            <a:t>Often widely available </a:t>
          </a:r>
        </a:p>
      </dgm:t>
    </dgm:pt>
    <dgm:pt modelId="{91599D5D-FB0D-486F-8413-81BF0ACA46EE}" type="parTrans" cxnId="{D80649B0-BEC0-40F7-A3CB-56AC2635C277}">
      <dgm:prSet/>
      <dgm:spPr/>
      <dgm:t>
        <a:bodyPr/>
        <a:lstStyle/>
        <a:p>
          <a:endParaRPr lang="en-US"/>
        </a:p>
      </dgm:t>
    </dgm:pt>
    <dgm:pt modelId="{A542D199-C403-47D0-9B5E-D02DF4EBD85F}" type="sibTrans" cxnId="{D80649B0-BEC0-40F7-A3CB-56AC2635C277}">
      <dgm:prSet/>
      <dgm:spPr/>
      <dgm:t>
        <a:bodyPr/>
        <a:lstStyle/>
        <a:p>
          <a:endParaRPr lang="en-US"/>
        </a:p>
      </dgm:t>
    </dgm:pt>
    <dgm:pt modelId="{E0B33EFB-B2CC-41EF-98DA-7F29BFC28F8B}" type="pres">
      <dgm:prSet presAssocID="{5451B7F9-E0BD-4EBE-8BF4-90DCDFC8C345}" presName="Name0" presStyleCnt="0">
        <dgm:presLayoutVars>
          <dgm:dir/>
          <dgm:animLvl val="lvl"/>
          <dgm:resizeHandles val="exact"/>
        </dgm:presLayoutVars>
      </dgm:prSet>
      <dgm:spPr/>
    </dgm:pt>
    <dgm:pt modelId="{0B4EEA3A-BEDA-40D9-9FA3-8ECACF2FC5C6}" type="pres">
      <dgm:prSet presAssocID="{347CEB01-F8B4-4567-B0EE-28C12EEFD4BA}" presName="linNode" presStyleCnt="0"/>
      <dgm:spPr/>
    </dgm:pt>
    <dgm:pt modelId="{5FB93A75-39CE-43D0-993D-6D32B07EF544}" type="pres">
      <dgm:prSet presAssocID="{347CEB01-F8B4-4567-B0EE-28C12EEFD4BA}" presName="parentText" presStyleLbl="node1" presStyleIdx="0" presStyleCnt="3" custScaleX="103782" custLinFactNeighborX="-362">
        <dgm:presLayoutVars>
          <dgm:chMax val="1"/>
          <dgm:bulletEnabled val="1"/>
        </dgm:presLayoutVars>
      </dgm:prSet>
      <dgm:spPr/>
    </dgm:pt>
    <dgm:pt modelId="{00007F02-F71A-4AFF-BFBB-6C2FCAC919B3}" type="pres">
      <dgm:prSet presAssocID="{347CEB01-F8B4-4567-B0EE-28C12EEFD4BA}" presName="descendantText" presStyleLbl="alignAccFollowNode1" presStyleIdx="0" presStyleCnt="3" custScaleX="130829" custScaleY="106698" custLinFactNeighborX="1" custLinFactNeighborY="-27">
        <dgm:presLayoutVars>
          <dgm:bulletEnabled val="1"/>
        </dgm:presLayoutVars>
      </dgm:prSet>
      <dgm:spPr/>
    </dgm:pt>
    <dgm:pt modelId="{5CEC147B-86A2-4131-A003-791062FAD8D2}" type="pres">
      <dgm:prSet presAssocID="{C139A183-9E09-425A-8FB3-CC1DE01B7CBD}" presName="sp" presStyleCnt="0"/>
      <dgm:spPr/>
    </dgm:pt>
    <dgm:pt modelId="{31F76A78-3709-4FDA-8F73-C35D74E4140B}" type="pres">
      <dgm:prSet presAssocID="{0A322801-EDCB-406B-A995-FA8BCA85D657}" presName="linNode" presStyleCnt="0"/>
      <dgm:spPr/>
    </dgm:pt>
    <dgm:pt modelId="{0AEF697E-D7F6-4670-AB9D-948D007E8FE6}" type="pres">
      <dgm:prSet presAssocID="{0A322801-EDCB-406B-A995-FA8BCA85D657}" presName="parentText" presStyleLbl="node1" presStyleIdx="1" presStyleCnt="3" custScaleX="99471">
        <dgm:presLayoutVars>
          <dgm:chMax val="1"/>
          <dgm:bulletEnabled val="1"/>
        </dgm:presLayoutVars>
      </dgm:prSet>
      <dgm:spPr/>
    </dgm:pt>
    <dgm:pt modelId="{0D0E16DF-BC79-4826-A5FF-51F7B6CD9539}" type="pres">
      <dgm:prSet presAssocID="{0A322801-EDCB-406B-A995-FA8BCA85D657}" presName="descendantText" presStyleLbl="alignAccFollowNode1" presStyleIdx="1" presStyleCnt="3" custScaleX="126165" custScaleY="128748">
        <dgm:presLayoutVars>
          <dgm:bulletEnabled val="1"/>
        </dgm:presLayoutVars>
      </dgm:prSet>
      <dgm:spPr/>
    </dgm:pt>
    <dgm:pt modelId="{131308FC-273B-4127-9148-EF6F46D45817}" type="pres">
      <dgm:prSet presAssocID="{8066458B-6469-457C-9159-F4AA938EC94F}" presName="sp" presStyleCnt="0"/>
      <dgm:spPr/>
    </dgm:pt>
    <dgm:pt modelId="{9E80A764-81A7-4B59-A476-D03DB2CDB435}" type="pres">
      <dgm:prSet presAssocID="{1569987E-0EE2-4A85-B3DC-47DA27E0689D}" presName="linNode" presStyleCnt="0"/>
      <dgm:spPr/>
    </dgm:pt>
    <dgm:pt modelId="{3F80D2CD-8A8E-4C8F-9B17-14CBBFAB13D0}" type="pres">
      <dgm:prSet presAssocID="{1569987E-0EE2-4A85-B3DC-47DA27E0689D}" presName="parentText" presStyleLbl="node1" presStyleIdx="2" presStyleCnt="3" custScaleX="90758">
        <dgm:presLayoutVars>
          <dgm:chMax val="1"/>
          <dgm:bulletEnabled val="1"/>
        </dgm:presLayoutVars>
      </dgm:prSet>
      <dgm:spPr/>
    </dgm:pt>
    <dgm:pt modelId="{3DAEF32B-57A5-4854-909D-6CD7756481E2}" type="pres">
      <dgm:prSet presAssocID="{1569987E-0EE2-4A85-B3DC-47DA27E0689D}" presName="descendantText" presStyleLbl="alignAccFollowNode1" presStyleIdx="2" presStyleCnt="3" custScaleX="115175" custScaleY="118718">
        <dgm:presLayoutVars>
          <dgm:bulletEnabled val="1"/>
        </dgm:presLayoutVars>
      </dgm:prSet>
      <dgm:spPr/>
    </dgm:pt>
  </dgm:ptLst>
  <dgm:cxnLst>
    <dgm:cxn modelId="{8C5CA412-A026-4E43-B3A8-1CE197C07302}" type="presOf" srcId="{5451B7F9-E0BD-4EBE-8BF4-90DCDFC8C345}" destId="{E0B33EFB-B2CC-41EF-98DA-7F29BFC28F8B}" srcOrd="0" destOrd="0" presId="urn:microsoft.com/office/officeart/2005/8/layout/vList5"/>
    <dgm:cxn modelId="{97767516-123D-4182-96B2-5CF3DB4AEC9A}" type="presOf" srcId="{8E9C8DCC-D815-4222-B5F1-ECAAAD0C3CC1}" destId="{0D0E16DF-BC79-4826-A5FF-51F7B6CD9539}" srcOrd="0" destOrd="4" presId="urn:microsoft.com/office/officeart/2005/8/layout/vList5"/>
    <dgm:cxn modelId="{3130E01D-1F38-4535-9BEF-856735717D7E}" srcId="{1569987E-0EE2-4A85-B3DC-47DA27E0689D}" destId="{4ACF36E5-02C8-4139-ADD5-04E8EDEC8759}" srcOrd="3" destOrd="0" parTransId="{BD46123C-8DD1-4BB9-856A-8F7080F042F4}" sibTransId="{495E1ADF-D15C-4DCA-A2D7-BE0FB17E0D03}"/>
    <dgm:cxn modelId="{5DD5EC25-1165-45C7-8F82-3154AB528887}" type="presOf" srcId="{347CEB01-F8B4-4567-B0EE-28C12EEFD4BA}" destId="{5FB93A75-39CE-43D0-993D-6D32B07EF544}" srcOrd="0" destOrd="0" presId="urn:microsoft.com/office/officeart/2005/8/layout/vList5"/>
    <dgm:cxn modelId="{BEBEA127-282D-44F4-92D1-256F0480739F}" type="presOf" srcId="{39A20B52-38D4-4A6B-B2B8-C59FB2CC5B19}" destId="{3DAEF32B-57A5-4854-909D-6CD7756481E2}" srcOrd="0" destOrd="2" presId="urn:microsoft.com/office/officeart/2005/8/layout/vList5"/>
    <dgm:cxn modelId="{A3658E39-FC95-463B-89AC-6859F6D461A2}" srcId="{0A322801-EDCB-406B-A995-FA8BCA85D657}" destId="{581839B1-C8E7-4D41-924C-6E1B1A13C1C2}" srcOrd="1" destOrd="0" parTransId="{D4B80C9A-275D-4E1D-8F90-9B8237167C96}" sibTransId="{8C6DD80D-E4FB-4C7F-AB26-85A4E672AC17}"/>
    <dgm:cxn modelId="{5C014B3C-1AFC-4FA2-8C6C-D05F2F758A67}" srcId="{0A322801-EDCB-406B-A995-FA8BCA85D657}" destId="{FB1C2C3D-4368-43B1-83AD-F203BA917CB8}" srcOrd="2" destOrd="0" parTransId="{424F9DB2-08C2-4228-920D-15806C1D0017}" sibTransId="{1DDB8603-B8F8-41D8-9CFA-A896C0E0495A}"/>
    <dgm:cxn modelId="{7E000C41-F674-42D1-B10A-47B50B4D4ABC}" type="presOf" srcId="{7311919D-7E8D-45FF-85B4-B06645518C74}" destId="{3DAEF32B-57A5-4854-909D-6CD7756481E2}" srcOrd="0" destOrd="0" presId="urn:microsoft.com/office/officeart/2005/8/layout/vList5"/>
    <dgm:cxn modelId="{92321765-F92E-4FAD-BD49-6BBD87D96734}" type="presOf" srcId="{492E9EE4-4339-487D-BABB-116FBBAB0DD3}" destId="{00007F02-F71A-4AFF-BFBB-6C2FCAC919B3}" srcOrd="0" destOrd="1" presId="urn:microsoft.com/office/officeart/2005/8/layout/vList5"/>
    <dgm:cxn modelId="{A630C846-50B9-46A0-89CE-E3CA70C76FA5}" srcId="{347CEB01-F8B4-4567-B0EE-28C12EEFD4BA}" destId="{0425A827-4634-480E-9827-D6BD40E330CD}" srcOrd="0" destOrd="0" parTransId="{C1610660-FB6C-4147-8BFC-7817692F68AE}" sibTransId="{79C0C266-C620-4B26-ABFD-31A993A36CB5}"/>
    <dgm:cxn modelId="{CC5EA768-8FFA-4C35-B8E4-DA001DFE70D5}" srcId="{347CEB01-F8B4-4567-B0EE-28C12EEFD4BA}" destId="{4B0996A7-C876-4804-89A6-8233EEEF4C9B}" srcOrd="3" destOrd="0" parTransId="{1B2124B7-25DE-491E-B3B4-905DC222FAB5}" sibTransId="{243F6AD8-B4E0-4666-A3B8-244DD50E18AF}"/>
    <dgm:cxn modelId="{53853E4F-EEE6-46CC-8812-7CF00C1AA660}" type="presOf" srcId="{581839B1-C8E7-4D41-924C-6E1B1A13C1C2}" destId="{0D0E16DF-BC79-4826-A5FF-51F7B6CD9539}" srcOrd="0" destOrd="1" presId="urn:microsoft.com/office/officeart/2005/8/layout/vList5"/>
    <dgm:cxn modelId="{00A0CD51-9726-44B2-9923-A800DA38BC74}" srcId="{347CEB01-F8B4-4567-B0EE-28C12EEFD4BA}" destId="{492E9EE4-4339-487D-BABB-116FBBAB0DD3}" srcOrd="1" destOrd="0" parTransId="{467CD260-6555-48D2-81A9-2C2866D74C32}" sibTransId="{E0B3A9B9-272E-464B-A4AD-3872FF4ABA55}"/>
    <dgm:cxn modelId="{75D53B57-889E-42B6-AB17-A84F63DE6FBA}" type="presOf" srcId="{1569987E-0EE2-4A85-B3DC-47DA27E0689D}" destId="{3F80D2CD-8A8E-4C8F-9B17-14CBBFAB13D0}" srcOrd="0" destOrd="0" presId="urn:microsoft.com/office/officeart/2005/8/layout/vList5"/>
    <dgm:cxn modelId="{068BD678-E958-4F7F-A87B-0D67527DF3B2}" srcId="{0A322801-EDCB-406B-A995-FA8BCA85D657}" destId="{8E9C8DCC-D815-4222-B5F1-ECAAAD0C3CC1}" srcOrd="4" destOrd="0" parTransId="{F515D62F-D99C-4E5C-96DF-2A0F2A0980D2}" sibTransId="{7FD29BC8-94DB-433A-8495-E109CA0FFACB}"/>
    <dgm:cxn modelId="{CE5D535A-7B17-408B-97E3-AD32EE65CEA2}" type="presOf" srcId="{FB1C2C3D-4368-43B1-83AD-F203BA917CB8}" destId="{0D0E16DF-BC79-4826-A5FF-51F7B6CD9539}" srcOrd="0" destOrd="2" presId="urn:microsoft.com/office/officeart/2005/8/layout/vList5"/>
    <dgm:cxn modelId="{EB804583-D6FC-436B-8D6B-B2BE9F4E051E}" srcId="{1569987E-0EE2-4A85-B3DC-47DA27E0689D}" destId="{7311919D-7E8D-45FF-85B4-B06645518C74}" srcOrd="0" destOrd="0" parTransId="{640863E3-D014-4444-AB33-8459924A5EC1}" sibTransId="{97A92631-7ED4-4CE1-B380-B0C9E5DF1881}"/>
    <dgm:cxn modelId="{837FAA86-A3D2-4F23-80FA-46F3C49E691A}" srcId="{5451B7F9-E0BD-4EBE-8BF4-90DCDFC8C345}" destId="{0A322801-EDCB-406B-A995-FA8BCA85D657}" srcOrd="1" destOrd="0" parTransId="{E997DFF5-FBF6-4E31-8628-E96B253A7EAA}" sibTransId="{8066458B-6469-457C-9159-F4AA938EC94F}"/>
    <dgm:cxn modelId="{72C88D8E-CA47-49EB-9F72-E5BDC5397EF9}" type="presOf" srcId="{0425A827-4634-480E-9827-D6BD40E330CD}" destId="{00007F02-F71A-4AFF-BFBB-6C2FCAC919B3}" srcOrd="0" destOrd="0" presId="urn:microsoft.com/office/officeart/2005/8/layout/vList5"/>
    <dgm:cxn modelId="{38F88D9D-B1D5-4CD1-937E-E45ED84E800E}" type="presOf" srcId="{27F5C063-1E59-45EE-A0BC-5BF5A2C2DACB}" destId="{0D0E16DF-BC79-4826-A5FF-51F7B6CD9539}" srcOrd="0" destOrd="0" presId="urn:microsoft.com/office/officeart/2005/8/layout/vList5"/>
    <dgm:cxn modelId="{B0092AA2-E5F5-432F-AEBE-1AE05131D368}" type="presOf" srcId="{D45C9F10-4F50-4055-A03B-D2AEC7EEDE61}" destId="{3DAEF32B-57A5-4854-909D-6CD7756481E2}" srcOrd="0" destOrd="1" presId="urn:microsoft.com/office/officeart/2005/8/layout/vList5"/>
    <dgm:cxn modelId="{A826EAA2-6D67-4831-A29A-AB39EE1ADB65}" type="presOf" srcId="{5EE6B0A6-B15C-4D21-AA5C-C696C6C8B48E}" destId="{0D0E16DF-BC79-4826-A5FF-51F7B6CD9539}" srcOrd="0" destOrd="3" presId="urn:microsoft.com/office/officeart/2005/8/layout/vList5"/>
    <dgm:cxn modelId="{BD33FFA5-2BD6-473D-9150-7E8E0F7D00CC}" srcId="{0A322801-EDCB-406B-A995-FA8BCA85D657}" destId="{27F5C063-1E59-45EE-A0BC-5BF5A2C2DACB}" srcOrd="0" destOrd="0" parTransId="{7ED2EFF2-0462-45B7-9351-1E79963713FB}" sibTransId="{EE9A1535-D877-478B-916D-387BB1810D92}"/>
    <dgm:cxn modelId="{05145FAD-2583-4441-8C61-C0EF844231E5}" type="presOf" srcId="{5DE28E0B-12C5-4E28-9620-C24DCA9C30DA}" destId="{00007F02-F71A-4AFF-BFBB-6C2FCAC919B3}" srcOrd="0" destOrd="2" presId="urn:microsoft.com/office/officeart/2005/8/layout/vList5"/>
    <dgm:cxn modelId="{D80649B0-BEC0-40F7-A3CB-56AC2635C277}" srcId="{1569987E-0EE2-4A85-B3DC-47DA27E0689D}" destId="{39A20B52-38D4-4A6B-B2B8-C59FB2CC5B19}" srcOrd="2" destOrd="0" parTransId="{91599D5D-FB0D-486F-8413-81BF0ACA46EE}" sibTransId="{A542D199-C403-47D0-9B5E-D02DF4EBD85F}"/>
    <dgm:cxn modelId="{861E1ABA-E94D-4709-8D3C-9933AB7DAEC6}" srcId="{5451B7F9-E0BD-4EBE-8BF4-90DCDFC8C345}" destId="{1569987E-0EE2-4A85-B3DC-47DA27E0689D}" srcOrd="2" destOrd="0" parTransId="{0B80DCB8-A5DE-45D2-93FA-F9F25DD6C366}" sibTransId="{C221D10E-27FC-4D0F-A8F3-5AA2CFD68091}"/>
    <dgm:cxn modelId="{FEEAF8BA-CC11-45D6-8C0A-065055962AF1}" type="presOf" srcId="{4ACF36E5-02C8-4139-ADD5-04E8EDEC8759}" destId="{3DAEF32B-57A5-4854-909D-6CD7756481E2}" srcOrd="0" destOrd="3" presId="urn:microsoft.com/office/officeart/2005/8/layout/vList5"/>
    <dgm:cxn modelId="{28D774BE-BD20-4899-BB9F-FA4E65214205}" srcId="{0A322801-EDCB-406B-A995-FA8BCA85D657}" destId="{5EE6B0A6-B15C-4D21-AA5C-C696C6C8B48E}" srcOrd="3" destOrd="0" parTransId="{BF4BF996-6551-445D-B4AF-3EBA60A53131}" sibTransId="{53A14491-C7C0-43AC-9851-1306C64AB82B}"/>
    <dgm:cxn modelId="{E5DC22CF-FE7C-4DAE-B181-89D466D485EE}" type="presOf" srcId="{4B0996A7-C876-4804-89A6-8233EEEF4C9B}" destId="{00007F02-F71A-4AFF-BFBB-6C2FCAC919B3}" srcOrd="0" destOrd="3" presId="urn:microsoft.com/office/officeart/2005/8/layout/vList5"/>
    <dgm:cxn modelId="{1CC4E2D7-3DA9-4A58-8250-F6B15CB3CFE7}" srcId="{5451B7F9-E0BD-4EBE-8BF4-90DCDFC8C345}" destId="{347CEB01-F8B4-4567-B0EE-28C12EEFD4BA}" srcOrd="0" destOrd="0" parTransId="{47BDC380-0677-468B-8EFA-EF3420E37527}" sibTransId="{C139A183-9E09-425A-8FB3-CC1DE01B7CBD}"/>
    <dgm:cxn modelId="{26BFE3D9-0907-4A8D-A4EA-E07FCDB031A8}" srcId="{347CEB01-F8B4-4567-B0EE-28C12EEFD4BA}" destId="{5DE28E0B-12C5-4E28-9620-C24DCA9C30DA}" srcOrd="2" destOrd="0" parTransId="{BCE53D6B-E40A-4E2C-A086-2593821A84C0}" sibTransId="{2D540756-0834-4EFA-9BDC-E03D71733235}"/>
    <dgm:cxn modelId="{E08B34DC-1736-4E55-BEFA-C843CB68877D}" type="presOf" srcId="{0A322801-EDCB-406B-A995-FA8BCA85D657}" destId="{0AEF697E-D7F6-4670-AB9D-948D007E8FE6}" srcOrd="0" destOrd="0" presId="urn:microsoft.com/office/officeart/2005/8/layout/vList5"/>
    <dgm:cxn modelId="{2A92CCE4-565E-44CB-82EF-5FE75870AAB2}" srcId="{1569987E-0EE2-4A85-B3DC-47DA27E0689D}" destId="{D45C9F10-4F50-4055-A03B-D2AEC7EEDE61}" srcOrd="1" destOrd="0" parTransId="{B749B98C-392B-42AE-B6E5-22881A8471A4}" sibTransId="{B335A56C-7BCA-446E-880F-857D2270170F}"/>
    <dgm:cxn modelId="{3ACC3B27-26AA-4689-92B4-E683041273FB}" type="presParOf" srcId="{E0B33EFB-B2CC-41EF-98DA-7F29BFC28F8B}" destId="{0B4EEA3A-BEDA-40D9-9FA3-8ECACF2FC5C6}" srcOrd="0" destOrd="0" presId="urn:microsoft.com/office/officeart/2005/8/layout/vList5"/>
    <dgm:cxn modelId="{3F5AFB10-42CF-4478-BBA5-23D155A818C4}" type="presParOf" srcId="{0B4EEA3A-BEDA-40D9-9FA3-8ECACF2FC5C6}" destId="{5FB93A75-39CE-43D0-993D-6D32B07EF544}" srcOrd="0" destOrd="0" presId="urn:microsoft.com/office/officeart/2005/8/layout/vList5"/>
    <dgm:cxn modelId="{455F51CA-4F67-4980-940A-30D48AD564A4}" type="presParOf" srcId="{0B4EEA3A-BEDA-40D9-9FA3-8ECACF2FC5C6}" destId="{00007F02-F71A-4AFF-BFBB-6C2FCAC919B3}" srcOrd="1" destOrd="0" presId="urn:microsoft.com/office/officeart/2005/8/layout/vList5"/>
    <dgm:cxn modelId="{42B71298-5E5D-48AB-BCDB-A6D08850F95E}" type="presParOf" srcId="{E0B33EFB-B2CC-41EF-98DA-7F29BFC28F8B}" destId="{5CEC147B-86A2-4131-A003-791062FAD8D2}" srcOrd="1" destOrd="0" presId="urn:microsoft.com/office/officeart/2005/8/layout/vList5"/>
    <dgm:cxn modelId="{CCA92FF3-6563-4B94-A873-6CDF0E12A41F}" type="presParOf" srcId="{E0B33EFB-B2CC-41EF-98DA-7F29BFC28F8B}" destId="{31F76A78-3709-4FDA-8F73-C35D74E4140B}" srcOrd="2" destOrd="0" presId="urn:microsoft.com/office/officeart/2005/8/layout/vList5"/>
    <dgm:cxn modelId="{5161E1D5-BAB9-42D5-B0A3-FE582211722B}" type="presParOf" srcId="{31F76A78-3709-4FDA-8F73-C35D74E4140B}" destId="{0AEF697E-D7F6-4670-AB9D-948D007E8FE6}" srcOrd="0" destOrd="0" presId="urn:microsoft.com/office/officeart/2005/8/layout/vList5"/>
    <dgm:cxn modelId="{6FFB2B61-DC58-4783-9E5B-9D702AD003E0}" type="presParOf" srcId="{31F76A78-3709-4FDA-8F73-C35D74E4140B}" destId="{0D0E16DF-BC79-4826-A5FF-51F7B6CD9539}" srcOrd="1" destOrd="0" presId="urn:microsoft.com/office/officeart/2005/8/layout/vList5"/>
    <dgm:cxn modelId="{CCDAFBB3-172F-45B1-8BAF-63071CFF861D}" type="presParOf" srcId="{E0B33EFB-B2CC-41EF-98DA-7F29BFC28F8B}" destId="{131308FC-273B-4127-9148-EF6F46D45817}" srcOrd="3" destOrd="0" presId="urn:microsoft.com/office/officeart/2005/8/layout/vList5"/>
    <dgm:cxn modelId="{B3B63ABB-6E1A-4D9E-927B-1EB4AD5106E7}" type="presParOf" srcId="{E0B33EFB-B2CC-41EF-98DA-7F29BFC28F8B}" destId="{9E80A764-81A7-4B59-A476-D03DB2CDB435}" srcOrd="4" destOrd="0" presId="urn:microsoft.com/office/officeart/2005/8/layout/vList5"/>
    <dgm:cxn modelId="{7B030073-DED6-4963-A5D0-5CB2BE97024F}" type="presParOf" srcId="{9E80A764-81A7-4B59-A476-D03DB2CDB435}" destId="{3F80D2CD-8A8E-4C8F-9B17-14CBBFAB13D0}" srcOrd="0" destOrd="0" presId="urn:microsoft.com/office/officeart/2005/8/layout/vList5"/>
    <dgm:cxn modelId="{83892C7D-F3D0-4305-AADF-70E1861DF82A}" type="presParOf" srcId="{9E80A764-81A7-4B59-A476-D03DB2CDB435}" destId="{3DAEF32B-57A5-4854-909D-6CD7756481E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908C2-F6A3-4DFE-9924-6A52B4596D0A}">
      <dsp:nvSpPr>
        <dsp:cNvPr id="0" name=""/>
        <dsp:cNvSpPr/>
      </dsp:nvSpPr>
      <dsp:spPr>
        <a:xfrm>
          <a:off x="3399" y="235436"/>
          <a:ext cx="3314253" cy="13257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Inflammatory Bowel Disease</a:t>
          </a:r>
        </a:p>
      </dsp:txBody>
      <dsp:txXfrm>
        <a:off x="3399" y="235436"/>
        <a:ext cx="3314253" cy="1325701"/>
      </dsp:txXfrm>
    </dsp:sp>
    <dsp:sp modelId="{250415C1-1F0C-4825-B8D4-5941CB12282F}">
      <dsp:nvSpPr>
        <dsp:cNvPr id="0" name=""/>
        <dsp:cNvSpPr/>
      </dsp:nvSpPr>
      <dsp:spPr>
        <a:xfrm>
          <a:off x="3399" y="1561138"/>
          <a:ext cx="3314253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800" b="0" kern="1200">
              <a:solidFill>
                <a:schemeClr val="bg1"/>
              </a:solidFill>
            </a:rPr>
            <a:t>721 per 100,000 people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800" b="0" kern="1200">
              <a:solidFill>
                <a:schemeClr val="bg1"/>
              </a:solidFill>
            </a:rPr>
            <a:t>~2.39 million Americans in 2020</a:t>
          </a:r>
        </a:p>
      </dsp:txBody>
      <dsp:txXfrm>
        <a:off x="3399" y="1561138"/>
        <a:ext cx="3314253" cy="2854800"/>
      </dsp:txXfrm>
    </dsp:sp>
    <dsp:sp modelId="{D8CB13D8-01F9-422A-91F1-8F98B2424B19}">
      <dsp:nvSpPr>
        <dsp:cNvPr id="0" name=""/>
        <dsp:cNvSpPr/>
      </dsp:nvSpPr>
      <dsp:spPr>
        <a:xfrm>
          <a:off x="3781648" y="235436"/>
          <a:ext cx="3314253" cy="13257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Crohn’s Disease</a:t>
          </a:r>
        </a:p>
      </dsp:txBody>
      <dsp:txXfrm>
        <a:off x="3781648" y="235436"/>
        <a:ext cx="3314253" cy="1325701"/>
      </dsp:txXfrm>
    </dsp:sp>
    <dsp:sp modelId="{AE05209F-CF0D-4966-B598-F65D237FEFF8}">
      <dsp:nvSpPr>
        <dsp:cNvPr id="0" name=""/>
        <dsp:cNvSpPr/>
      </dsp:nvSpPr>
      <dsp:spPr>
        <a:xfrm>
          <a:off x="3781648" y="1561138"/>
          <a:ext cx="3314253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800" b="0" kern="1200">
              <a:solidFill>
                <a:schemeClr val="bg1"/>
              </a:solidFill>
            </a:rPr>
            <a:t>305 per 100,000 people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800" b="0" kern="1200">
              <a:solidFill>
                <a:schemeClr val="bg1"/>
              </a:solidFill>
            </a:rPr>
            <a:t>~1.01 million Americans in 2020</a:t>
          </a:r>
        </a:p>
      </dsp:txBody>
      <dsp:txXfrm>
        <a:off x="3781648" y="1561138"/>
        <a:ext cx="3314253" cy="2854800"/>
      </dsp:txXfrm>
    </dsp:sp>
    <dsp:sp modelId="{54854E8A-DFAF-49AB-89EF-737C71355778}">
      <dsp:nvSpPr>
        <dsp:cNvPr id="0" name=""/>
        <dsp:cNvSpPr/>
      </dsp:nvSpPr>
      <dsp:spPr>
        <a:xfrm>
          <a:off x="7559897" y="235436"/>
          <a:ext cx="3314253" cy="13257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Ulcerative Colitis</a:t>
          </a:r>
        </a:p>
      </dsp:txBody>
      <dsp:txXfrm>
        <a:off x="7559897" y="235436"/>
        <a:ext cx="3314253" cy="1325701"/>
      </dsp:txXfrm>
    </dsp:sp>
    <dsp:sp modelId="{73E74BEA-B61C-44D8-BC81-1F573952B6D3}">
      <dsp:nvSpPr>
        <dsp:cNvPr id="0" name=""/>
        <dsp:cNvSpPr/>
      </dsp:nvSpPr>
      <dsp:spPr>
        <a:xfrm>
          <a:off x="7559897" y="1561138"/>
          <a:ext cx="3314253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800" b="0" kern="1200">
              <a:solidFill>
                <a:schemeClr val="bg1"/>
              </a:solidFill>
            </a:rPr>
            <a:t>378 per 100,000 people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800" b="0" kern="1200">
              <a:solidFill>
                <a:schemeClr val="bg1"/>
              </a:solidFill>
            </a:rPr>
            <a:t>~1.25 million Americans in 2020</a:t>
          </a:r>
        </a:p>
      </dsp:txBody>
      <dsp:txXfrm>
        <a:off x="7559897" y="1561138"/>
        <a:ext cx="3314253" cy="2854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73DCF-C04E-43D2-9943-67EB5F0B9E19}">
      <dsp:nvSpPr>
        <dsp:cNvPr id="0" name=""/>
        <dsp:cNvSpPr/>
      </dsp:nvSpPr>
      <dsp:spPr>
        <a:xfrm>
          <a:off x="0" y="3993916"/>
          <a:ext cx="10748962" cy="6552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1"/>
              </a:solidFill>
            </a:rPr>
            <a:t>Adjust therapy: </a:t>
          </a:r>
          <a:r>
            <a:rPr lang="en-US" sz="1800" b="0" kern="1200">
              <a:solidFill>
                <a:schemeClr val="bg1"/>
              </a:solidFill>
            </a:rPr>
            <a:t>Escalate or modify treatment if target is not met</a:t>
          </a:r>
        </a:p>
      </dsp:txBody>
      <dsp:txXfrm>
        <a:off x="0" y="3993916"/>
        <a:ext cx="10748962" cy="655235"/>
      </dsp:txXfrm>
    </dsp:sp>
    <dsp:sp modelId="{C53E6F3A-238D-46F8-A4E4-743EDE3156A2}">
      <dsp:nvSpPr>
        <dsp:cNvPr id="0" name=""/>
        <dsp:cNvSpPr/>
      </dsp:nvSpPr>
      <dsp:spPr>
        <a:xfrm rot="10800000">
          <a:off x="0" y="2995993"/>
          <a:ext cx="10748962" cy="1007751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1"/>
              </a:solidFill>
            </a:rPr>
            <a:t>Monitor regularly: </a:t>
          </a:r>
          <a:r>
            <a:rPr lang="en-US" sz="1800" b="0" kern="1200">
              <a:solidFill>
                <a:schemeClr val="bg1"/>
              </a:solidFill>
            </a:rPr>
            <a:t>Schedule routine assessments (endoscopy, imaging, labs)</a:t>
          </a:r>
        </a:p>
      </dsp:txBody>
      <dsp:txXfrm rot="10800000">
        <a:off x="0" y="2995993"/>
        <a:ext cx="10748962" cy="654806"/>
      </dsp:txXfrm>
    </dsp:sp>
    <dsp:sp modelId="{947DB3B2-EB7D-40E0-82D4-758BC354F1ED}">
      <dsp:nvSpPr>
        <dsp:cNvPr id="0" name=""/>
        <dsp:cNvSpPr/>
      </dsp:nvSpPr>
      <dsp:spPr>
        <a:xfrm rot="10800000">
          <a:off x="0" y="1999238"/>
          <a:ext cx="10748962" cy="1007751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1"/>
              </a:solidFill>
            </a:rPr>
            <a:t>Define target: </a:t>
          </a:r>
          <a:r>
            <a:rPr lang="en-US" sz="1800" b="0" kern="1200">
              <a:solidFill>
                <a:schemeClr val="bg1"/>
              </a:solidFill>
            </a:rPr>
            <a:t>Mucosal healing, biomarker normalization, symptom control</a:t>
          </a:r>
        </a:p>
      </dsp:txBody>
      <dsp:txXfrm rot="10800000">
        <a:off x="0" y="1999238"/>
        <a:ext cx="10748962" cy="654806"/>
      </dsp:txXfrm>
    </dsp:sp>
    <dsp:sp modelId="{4A45FACC-761B-4A7A-8CC1-47C85149F75A}">
      <dsp:nvSpPr>
        <dsp:cNvPr id="0" name=""/>
        <dsp:cNvSpPr/>
      </dsp:nvSpPr>
      <dsp:spPr>
        <a:xfrm rot="10800000">
          <a:off x="0" y="1000146"/>
          <a:ext cx="10748962" cy="1007751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rgbClr val="000000"/>
              </a:solidFill>
              <a:latin typeface="Calibri"/>
              <a:ea typeface="+mn-ea"/>
              <a:cs typeface="+mn-cs"/>
            </a:rPr>
            <a:t>Inform patient: </a:t>
          </a:r>
          <a:r>
            <a:rPr lang="en-US" sz="1800" b="0" kern="1200">
              <a:solidFill>
                <a:srgbClr val="000000"/>
              </a:solidFill>
              <a:latin typeface="Calibri"/>
              <a:ea typeface="+mn-ea"/>
              <a:cs typeface="+mn-cs"/>
            </a:rPr>
            <a:t>Discuss risk of treatment vs risks of the disease, costs associated with medications, and consideration of time horizon for individual patient </a:t>
          </a:r>
        </a:p>
      </dsp:txBody>
      <dsp:txXfrm rot="10800000">
        <a:off x="0" y="1000146"/>
        <a:ext cx="10748962" cy="654806"/>
      </dsp:txXfrm>
    </dsp:sp>
    <dsp:sp modelId="{CC74B56C-9AA1-420C-A846-DF4D07A152A0}">
      <dsp:nvSpPr>
        <dsp:cNvPr id="0" name=""/>
        <dsp:cNvSpPr/>
      </dsp:nvSpPr>
      <dsp:spPr>
        <a:xfrm rot="10800000">
          <a:off x="0" y="2223"/>
          <a:ext cx="10748962" cy="1007751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1"/>
              </a:solidFill>
            </a:rPr>
            <a:t>Initial assessment: </a:t>
          </a:r>
          <a:r>
            <a:rPr lang="en-US" sz="1800" b="0" kern="1200">
              <a:solidFill>
                <a:schemeClr val="bg1"/>
              </a:solidFill>
            </a:rPr>
            <a:t>Establish baseline disease activity through clinical, endoscopic, and biomarker evaluations</a:t>
          </a:r>
        </a:p>
      </dsp:txBody>
      <dsp:txXfrm rot="10800000">
        <a:off x="0" y="2223"/>
        <a:ext cx="10748962" cy="6548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07F02-F71A-4AFF-BFBB-6C2FCAC919B3}">
      <dsp:nvSpPr>
        <dsp:cNvPr id="0" name=""/>
        <dsp:cNvSpPr/>
      </dsp:nvSpPr>
      <dsp:spPr>
        <a:xfrm rot="5400000">
          <a:off x="6438499" y="-2964965"/>
          <a:ext cx="1352158" cy="7515741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b="0" kern="1200">
              <a:solidFill>
                <a:schemeClr val="bg1"/>
              </a:solidFill>
              <a:latin typeface="+mn-lt"/>
            </a:rPr>
            <a:t>Real-time imaging; no radiation required 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b="0" kern="1200">
              <a:solidFill>
                <a:schemeClr val="bg1"/>
              </a:solidFill>
              <a:latin typeface="+mn-lt"/>
            </a:rPr>
            <a:t>Accurate for assessing bowel wall thickness and vascularization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b="0" kern="1200">
              <a:solidFill>
                <a:schemeClr val="bg1"/>
              </a:solidFill>
              <a:latin typeface="+mn-lt"/>
            </a:rPr>
            <a:t>Correlates with endoscopic severity in UC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b="0" kern="1200">
              <a:solidFill>
                <a:schemeClr val="bg1"/>
              </a:solidFill>
              <a:latin typeface="+mn-lt"/>
            </a:rPr>
            <a:t>Effective in monitoring treatment response and detecting complications </a:t>
          </a:r>
        </a:p>
      </dsp:txBody>
      <dsp:txXfrm rot="-5400000">
        <a:off x="3356708" y="182833"/>
        <a:ext cx="7449734" cy="1220144"/>
      </dsp:txXfrm>
    </dsp:sp>
    <dsp:sp modelId="{5FB93A75-39CE-43D0-993D-6D32B07EF544}">
      <dsp:nvSpPr>
        <dsp:cNvPr id="0" name=""/>
        <dsp:cNvSpPr/>
      </dsp:nvSpPr>
      <dsp:spPr>
        <a:xfrm>
          <a:off x="0" y="1199"/>
          <a:ext cx="3353608" cy="1584095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Intestinal ultrasound</a:t>
          </a:r>
        </a:p>
      </dsp:txBody>
      <dsp:txXfrm>
        <a:off x="77329" y="78528"/>
        <a:ext cx="3198950" cy="1429437"/>
      </dsp:txXfrm>
    </dsp:sp>
    <dsp:sp modelId="{0D0E16DF-BC79-4826-A5FF-51F7B6CD9539}">
      <dsp:nvSpPr>
        <dsp:cNvPr id="0" name=""/>
        <dsp:cNvSpPr/>
      </dsp:nvSpPr>
      <dsp:spPr>
        <a:xfrm rot="5400000">
          <a:off x="6292531" y="-1285132"/>
          <a:ext cx="1631593" cy="753085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kern="1200">
              <a:solidFill>
                <a:schemeClr val="bg1"/>
              </a:solidFill>
              <a:latin typeface="+mn-lt"/>
            </a:rPr>
            <a:t>Real-time and detailed imaging of bowel wall and mesentery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kern="1200">
              <a:solidFill>
                <a:schemeClr val="bg1"/>
              </a:solidFill>
              <a:latin typeface="+mn-lt"/>
            </a:rPr>
            <a:t>High sensitivity for detecting transmural complications; preferred method for evaluating fistulas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kern="1200">
              <a:solidFill>
                <a:schemeClr val="bg1"/>
              </a:solidFill>
              <a:latin typeface="+mn-lt"/>
            </a:rPr>
            <a:t>Requires patient cooperation with remaining still and holding the breath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kern="1200">
              <a:solidFill>
                <a:schemeClr val="bg1"/>
              </a:solidFill>
              <a:latin typeface="+mn-lt"/>
            </a:rPr>
            <a:t>IV and oral contrast; no radiation required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kern="1200">
              <a:solidFill>
                <a:schemeClr val="bg1"/>
              </a:solidFill>
              <a:latin typeface="+mn-lt"/>
            </a:rPr>
            <a:t>Less accessible due to higher costs and availability</a:t>
          </a:r>
        </a:p>
      </dsp:txBody>
      <dsp:txXfrm rot="-5400000">
        <a:off x="3342899" y="1744148"/>
        <a:ext cx="7451210" cy="1472297"/>
      </dsp:txXfrm>
    </dsp:sp>
    <dsp:sp modelId="{0AEF697E-D7F6-4670-AB9D-948D007E8FE6}">
      <dsp:nvSpPr>
        <dsp:cNvPr id="0" name=""/>
        <dsp:cNvSpPr/>
      </dsp:nvSpPr>
      <dsp:spPr>
        <a:xfrm>
          <a:off x="3067" y="1688249"/>
          <a:ext cx="3339832" cy="158409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Magnetic resonance enterography</a:t>
          </a:r>
        </a:p>
      </dsp:txBody>
      <dsp:txXfrm>
        <a:off x="80396" y="1765578"/>
        <a:ext cx="3185174" cy="1429437"/>
      </dsp:txXfrm>
    </dsp:sp>
    <dsp:sp modelId="{3DAEF32B-57A5-4854-909D-6CD7756481E2}">
      <dsp:nvSpPr>
        <dsp:cNvPr id="0" name=""/>
        <dsp:cNvSpPr/>
      </dsp:nvSpPr>
      <dsp:spPr>
        <a:xfrm rot="5400000">
          <a:off x="6355944" y="401050"/>
          <a:ext cx="1504485" cy="753259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kern="1200">
              <a:solidFill>
                <a:schemeClr val="bg1"/>
              </a:solidFill>
              <a:latin typeface="+mn-lt"/>
            </a:rPr>
            <a:t>High spatial resolution of bowel lumen and wall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kern="1200">
              <a:solidFill>
                <a:schemeClr val="bg1"/>
              </a:solidFill>
              <a:latin typeface="+mn-lt"/>
            </a:rPr>
            <a:t>Useful for evaluating transmural complications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kern="1200">
              <a:solidFill>
                <a:schemeClr val="bg1"/>
              </a:solidFill>
              <a:latin typeface="+mn-lt"/>
            </a:rPr>
            <a:t>Often widely available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600" kern="1200">
              <a:solidFill>
                <a:schemeClr val="bg1"/>
              </a:solidFill>
              <a:latin typeface="+mn-lt"/>
            </a:rPr>
            <a:t>IV and oral contrast; limit repeat use due to radiation- and contrast-related risks</a:t>
          </a:r>
        </a:p>
      </dsp:txBody>
      <dsp:txXfrm rot="-5400000">
        <a:off x="3341892" y="3488546"/>
        <a:ext cx="7459148" cy="1357599"/>
      </dsp:txXfrm>
    </dsp:sp>
    <dsp:sp modelId="{3F80D2CD-8A8E-4C8F-9B17-14CBBFAB13D0}">
      <dsp:nvSpPr>
        <dsp:cNvPr id="0" name=""/>
        <dsp:cNvSpPr/>
      </dsp:nvSpPr>
      <dsp:spPr>
        <a:xfrm>
          <a:off x="3067" y="3375298"/>
          <a:ext cx="3338824" cy="158409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Computed tomography enterography</a:t>
          </a:r>
        </a:p>
      </dsp:txBody>
      <dsp:txXfrm>
        <a:off x="80396" y="3452627"/>
        <a:ext cx="3184166" cy="1429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2B3FBE-92AA-E043-CDE5-264F3BF0FD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E13BE-8FB4-4464-A011-749EAAD53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13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IBD, inflammatory bowel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874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/>
              <a:t>Overview of Patient Outcomes with Current Therapies</a:t>
            </a:r>
            <a:endParaRPr lang="en-US"/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/>
              <a:t>Snapshot of guideline-recommended treatment targets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/>
              <a:t>Low remission rates and recognizing unmet needs for patients not currently achieving desired clinical outcomes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/>
              <a:t>Disease flares/recurrence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9152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C9C0D-432F-1D75-C947-697555C95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C77B2A-4F84-0D8E-AB47-7AF50BAE1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E8A146-0338-D52C-F1DF-234C1D024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CD, Crohn’s disease; IBD, inflammatory bowel disease; UC, ulcerative colitis; US, United States.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89EBC-1691-9ADD-483B-362246C728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251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CD, Crohn’s disease; IBD, irritable bowel disease; UC, ulcerative colitis; US, United States.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0863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CD, Crohn’s disease; EQ-5D, five-dimensional questionnaire; </a:t>
            </a:r>
            <a:r>
              <a:rPr lang="en-US" i="1" err="1"/>
              <a:t>HRQoL</a:t>
            </a:r>
            <a:r>
              <a:rPr lang="en-US" i="1"/>
              <a:t>; health-related quality of life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32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latin typeface="Arial"/>
                <a:cs typeface="Arial"/>
              </a:rPr>
              <a:t>CD, Crohn’s disease; CRP, C-reactive protein; IBD, inflammatory bowel disease.</a:t>
            </a:r>
            <a:endParaRPr lang="en-US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26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65EF-ED6C-99F4-CCAC-CA9202345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51403E-9B77-4FBB-E942-F5B62FB281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20990D-A9D3-B37B-EFEE-838502D01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IBD, inflammatory bowel disease; QoL, quality of life.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14191D-23AC-91B0-561B-D8D3E523A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242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B541E-BC96-0781-9103-F41E978CE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F9B57B-0C09-139D-3FEB-98664397ED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7F9ECF-BCF6-DFE9-E343-A793F297D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IBD, inflammatory bowel disease; </a:t>
            </a:r>
            <a:endParaRPr lang="en-US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08974-F650-095C-1A3A-03CB0F048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771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CD, Crohn’s disease; CRP, C-reactive protein; FC, fecal calprotectin; IBD, inflammatory bowel disease; QoL, quality of life; UC, ulcerative colitis.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B4DF14-1FF1-814E-B1A7-AE2EA3C22F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647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CD, Crohn’s disease; IBD, inflammatory bowel disease; IUS, intestinal ultrasound; UC, ulcerative colitis.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632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CD, Crohn’s disease; CRP, C-reactive protein; FC, fecal calprotectin; HBI, Harvey-Bradshaw Index; </a:t>
            </a:r>
            <a:r>
              <a:rPr lang="en-US" i="1" err="1"/>
              <a:t>HRQoL</a:t>
            </a:r>
            <a:r>
              <a:rPr lang="en-US" i="1"/>
              <a:t>, health-related quality of life; MES; Mayo endoscopic </a:t>
            </a:r>
            <a:r>
              <a:rPr lang="en-US" i="1" err="1"/>
              <a:t>subscore</a:t>
            </a:r>
            <a:r>
              <a:rPr lang="en-US" i="1"/>
              <a:t>; PRO2: patient-reported outcomes 2; RB, rectal bleeding; SES-CD, Simple Endoscopic Score – Crohn’s disease; SF, stool frequency; UC, ulcerative colitis; UCEIS, Ulcerative Colitis Endoscopic Index of Severity; ULN, upper limit of normal.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471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CD, Crohn’s disease; CLIQ, Crohn’s life impact questionnaire; CUCQ8, Crohn’s and ulcerative colitis questionnaire-8; IBDQ, inflammatory bowel disease questionnaire; UC, ulcerative colitis; QoL, quality of life.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773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CD, Crohn’s disease; </a:t>
            </a:r>
            <a:r>
              <a:rPr lang="en-US" i="1"/>
              <a:t>CDAI, Crohn’s disease activity index; CDEIS, Crohn’s disease endoscopic index of severity; CRP, C-reactive protein; </a:t>
            </a:r>
            <a:r>
              <a:rPr lang="en-US"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IBD, inflammatory bowel disease; T2T, treat to target; UC, ulcerative colitis.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F31AEC-7403-D04A-9651-418A41A27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742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/>
              <a:t>Role of Biomarkers in IBD Management</a:t>
            </a:r>
            <a:endParaRPr lang="en-US"/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/>
              <a:t>Biomarker-based treat-to-target approaches in CD and UC</a:t>
            </a:r>
          </a:p>
          <a:p>
            <a:pPr marL="285750" lvl="1" indent="-285750">
              <a:buFont typeface="Arial"/>
              <a:buChar char="•"/>
            </a:pPr>
            <a:r>
              <a:rPr lang="en-US"/>
              <a:t>Clinical trial evidence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/>
              <a:t>Guideline-recommended biomarkers</a:t>
            </a:r>
          </a:p>
          <a:p>
            <a:pPr marL="285750" lvl="1" indent="-285750">
              <a:buFont typeface="Arial"/>
              <a:buChar char="•"/>
            </a:pPr>
            <a:r>
              <a:rPr lang="en-US"/>
              <a:t>CD: Fecal calprotectin, serum C-reactive protein (CRP)</a:t>
            </a:r>
          </a:p>
          <a:p>
            <a:pPr marL="285750" lvl="1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UC: Fecal calprotectin, fecal lactoferrin, serum CRP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Additional available biomarkers</a:t>
            </a:r>
          </a:p>
          <a:p>
            <a:pPr marL="285750" lvl="1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Endoscopic healing index</a:t>
            </a:r>
          </a:p>
          <a:p>
            <a:pPr marL="285750" lvl="1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Proteinase 3 anti–neutrophil cytoplasmic antibodies (PRA-ANCA)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Emerging biomarkers and diagnostics</a:t>
            </a:r>
          </a:p>
          <a:p>
            <a:pPr marL="285750" lvl="1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Companion diagnostics for targeted therapies, </a:t>
            </a:r>
            <a:r>
              <a:rPr lang="en-US" i="1">
                <a:latin typeface="Arial"/>
                <a:cs typeface="Arial"/>
              </a:rPr>
              <a:t>including faculty audio clip sharing expert viewpoints on early evidence for companion diagnostics assessing genetic markers</a:t>
            </a:r>
            <a:endParaRPr lang="en-US">
              <a:latin typeface="Arial"/>
              <a:cs typeface="Arial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45561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AI, artificial intelligence; CRP, C-reactive protein; IBD, inflammatory bowel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1CFC3-F39B-4442-AEC0-B46DB973A11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15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335E9-49A8-3646-96D3-78C811D78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B155D5-1CC6-0658-1FEB-8AC952341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26FD19-4F03-5F91-A6AC-4521752C0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CD, Crohn’s disease.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DED33-7B53-43CE-044D-AAEC04E9F0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190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Ab, antibody; CD, Crohn’s disease; IBD, inflammatory bowel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29985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CRP, C-reactive protein; FC, fecal calprotectin; CD, Crohn’s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81588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CRP, C-reactive protein; FC, fecal calprotectin; </a:t>
            </a:r>
            <a:r>
              <a:rPr lang="en-US"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UC, ulcerative colitis.</a:t>
            </a:r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18226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ANCA, </a:t>
            </a:r>
            <a:r>
              <a:rPr lang="en-US" b="0" i="1">
                <a:solidFill>
                  <a:srgbClr val="2A2A2A"/>
                </a:solidFill>
                <a:effectLst/>
                <a:latin typeface="Merriweather" panose="00000500000000000000" pitchFamily="2" charset="0"/>
              </a:rPr>
              <a:t>antineutrophil cytoplasmic antibodies; CD, Crohn’s disease; IBD, inflammatory bowel disease; PR3, proteinase 3; UC, ulcerative colitis.</a:t>
            </a:r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46796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CD, Crohn’s disease; CRP, C-reactive protein; FC, fecal calprotectin; ULN, upper limit of normal; QoL, quality of life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6279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IFX, infliximab; </a:t>
            </a:r>
            <a:r>
              <a:rPr lang="en-US" i="1" err="1"/>
              <a:t>IMiD</a:t>
            </a:r>
            <a:r>
              <a:rPr lang="en-US" i="1"/>
              <a:t>, immunomodulatory drugs; SoC, standard of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58116-BAB1-46E4-AD3B-F5AB98E9A3C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32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CD, Crohn’s disease; CDAI, Crohn’s disease activity index; CRP, C-reactive protein; FC, fecal calprotectin.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58116-BAB1-46E4-AD3B-F5AB98E9A3C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7677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35EA8-8529-06DC-B8DB-589A03410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FEFCAC-89EF-6B0E-9A87-C95E9A3BD7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013EE1-6B8E-916F-EA4F-2F4CF5E00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CD, Crohn’s disease.</a:t>
            </a:r>
          </a:p>
          <a:p>
            <a:endParaRPr lang="en-US">
              <a:cs typeface="Arial"/>
            </a:endParaRP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47A8B-2FB5-ED8E-5169-79BAD0DB5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5508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CDAI, Crohn’s disease activity index; CDEIS, Crohn’s disease endoscopic index of severity; CRP, C-reactive protein; CM, clinical management; FC, fecal calprotectin TC, tight control.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58116-BAB1-46E4-AD3B-F5AB98E9A3C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9011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19E23C-DD53-9841-B8DE-03FA1723C95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2583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3912-D027-BA6C-ACD2-DC4EC0765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00A357-6834-6C7B-1172-9A149C8EB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57B004-B6A4-6CF7-D24E-A62929D663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4A0AB-C2B7-9073-0EB0-5AC1E94C3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19E23C-DD53-9841-B8DE-03FA1723C95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8333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132D6-E6FE-5E04-C3FE-0C58C85B9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5DF889-4271-93BD-44EB-CB12D0251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E0BBA6-7C99-D9D7-8920-252E49CC2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CT, computed tomography; IBD, inflammatory bowel disease; IUS, intestinal ultrasound; MRI, magnetic resonance imaging; QoL, quality of life.</a:t>
            </a:r>
          </a:p>
          <a:p>
            <a:endParaRPr lang="en-US" i="1"/>
          </a:p>
          <a:p>
            <a:endParaRPr lang="en-US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5E8BD-6ED1-831B-4778-A955877B7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5634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0" i="1"/>
              <a:t>IBD, inflammatory bowel disease; </a:t>
            </a:r>
            <a:r>
              <a:rPr lang="en-US" i="1"/>
              <a:t>TL1A, tumor necrosis factor–like ligand 1A.</a:t>
            </a:r>
            <a:endParaRPr lang="en-US" b="0" i="1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b="1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/>
              <a:t>Emerging Evidence for TL1A Blockade in IBD</a:t>
            </a:r>
            <a:endParaRPr lang="en-US"/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/>
              <a:t>Pathogenic rationale for targeting TL1A</a:t>
            </a:r>
          </a:p>
          <a:p>
            <a:pPr marL="285750" lvl="1" indent="-285750">
              <a:buFont typeface="Arial"/>
              <a:buChar char="•"/>
            </a:pPr>
            <a:r>
              <a:rPr lang="en-US"/>
              <a:t>Dual promoter of inflammation and fibrosis</a:t>
            </a:r>
          </a:p>
          <a:p>
            <a:pPr lvl="1"/>
            <a:r>
              <a:rPr lang="en-US" i="1"/>
              <a:t>This section will be guided by a pathogenic video animation with faculty voiceover detailing the interaction of TL1A with DR3 receptor that promotes intestinal inflammation and upregulation of pro-inflammatory cytokines and fibrotic pathways. </a:t>
            </a:r>
            <a:endParaRPr lang="en-US"/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Phase II clinical trial data</a:t>
            </a:r>
          </a:p>
          <a:p>
            <a:pPr marL="285750" lvl="1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Moderate to severe CD</a:t>
            </a:r>
          </a:p>
          <a:p>
            <a:pPr marL="285750" lvl="1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Moderate to severe UC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Ongoing phase III investigations in CD and UC</a:t>
            </a:r>
          </a:p>
          <a:p>
            <a:pPr marL="285750" lvl="1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Patient enrollment criteria </a:t>
            </a:r>
          </a:p>
          <a:p>
            <a:pPr marL="285750" lvl="1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Referral resources </a:t>
            </a:r>
          </a:p>
          <a:p>
            <a:r>
              <a:rPr lang="en-US" i="1">
                <a:latin typeface="Arial"/>
                <a:cs typeface="Arial"/>
              </a:rPr>
              <a:t>This section will include faculty audio clips about clinical trial data on emerging TL1A blockers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7402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IBD, inflammatory bowel disease; TL1A, tumor necrosis factor–like ligand 1A.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7668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/>
              <a:t>CD, Crohn’s disease; TL1A, tumor necrosis factor–like ligand 1A; UC, ulcerative colitis.</a:t>
            </a:r>
          </a:p>
          <a:p>
            <a:endParaRPr lang="en-US" b="1"/>
          </a:p>
          <a:p>
            <a:r>
              <a:rPr lang="en-US" b="1"/>
              <a:t>APOLLO-CD:</a:t>
            </a:r>
          </a:p>
          <a:p>
            <a:pPr lvl="1"/>
            <a:r>
              <a:rPr lang="en-US" b="0"/>
              <a:t>Inclusion criteria: moderately to severe active CD (CDAI ≥220 and ≤450); endoscopically active disease (SES-CD ≥6 [≥4 isolated ileal disease]); History of insufficient response, loss of response and/or intolerance to convenience and/or advanced therapies</a:t>
            </a:r>
          </a:p>
          <a:p>
            <a:pPr lvl="1"/>
            <a:r>
              <a:rPr lang="en-US" b="0"/>
              <a:t>Primary endpoint: Endoscopic response at week 12</a:t>
            </a:r>
          </a:p>
          <a:p>
            <a:pPr lvl="1"/>
            <a:r>
              <a:rPr lang="en-US" b="0"/>
              <a:t>Endpoints at Week 50: Endoscopic response; clinical remission; clinical response; composite endoscopic and clinical response and/or clinical remission; composite biomarker (</a:t>
            </a:r>
            <a:r>
              <a:rPr lang="en-US" b="0" err="1"/>
              <a:t>hsCRP</a:t>
            </a:r>
            <a:r>
              <a:rPr lang="en-US" b="0"/>
              <a:t>, FC) and clinical response and/or clinical remission; PRO-2 remission; normalization of </a:t>
            </a:r>
            <a:r>
              <a:rPr lang="en-US" b="0" err="1"/>
              <a:t>hsCRP</a:t>
            </a:r>
            <a:r>
              <a:rPr lang="en-US" b="0"/>
              <a:t> or FC among patients with elevated levels at baseline</a:t>
            </a:r>
          </a:p>
          <a:p>
            <a:r>
              <a:rPr lang="en-US" b="1"/>
              <a:t>ARTEMIS-UC:</a:t>
            </a:r>
          </a:p>
          <a:p>
            <a:pPr lvl="1"/>
            <a:r>
              <a:rPr lang="en-US" b="0"/>
              <a:t>Inclusion criteria: moderately to severe active UC (</a:t>
            </a:r>
            <a:r>
              <a:rPr lang="en-US" b="0" err="1"/>
              <a:t>mMS</a:t>
            </a:r>
            <a:r>
              <a:rPr lang="en-US" b="0"/>
              <a:t> 4-9); centrally read endoscopy </a:t>
            </a:r>
            <a:r>
              <a:rPr lang="en-US" b="0" err="1"/>
              <a:t>subscore</a:t>
            </a:r>
            <a:r>
              <a:rPr lang="en-US" b="0"/>
              <a:t> ≥2; rectal bleeding </a:t>
            </a:r>
            <a:r>
              <a:rPr lang="en-US" b="0" err="1"/>
              <a:t>subscore</a:t>
            </a:r>
            <a:r>
              <a:rPr lang="en-US" b="0"/>
              <a:t> ≥1; history of insufficient response, loss of response, and/or intolerance to conventional and/or advanced therapies</a:t>
            </a:r>
          </a:p>
          <a:p>
            <a:pPr lvl="1"/>
            <a:r>
              <a:rPr lang="en-US" b="0"/>
              <a:t>Primary endpoint: clinical remission at week 12</a:t>
            </a:r>
          </a:p>
          <a:p>
            <a:pPr lvl="1"/>
            <a:r>
              <a:rPr lang="en-US" b="0"/>
              <a:t>Secondary endpoints: clinical outcomes (clinical remission, clinical response); endoscopic and/or histologic improvement, histologic-endoscopic mucosal improvement, mucosal healing; symptomatic outcomes; biomarker outcomes: fold change in </a:t>
            </a:r>
            <a:r>
              <a:rPr lang="en-US" b="0" err="1"/>
              <a:t>hsCRP</a:t>
            </a:r>
            <a:r>
              <a:rPr lang="en-US" b="0"/>
              <a:t> and fecal calprotectin from baseline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11830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AE, adverse event; CD, Crohn’s disease; TUL, tulisokibart; UTI, urinary tract infection; URTI, upper respiratory tract infection.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4838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AE, adverse event; TUL, tulisokibart; URTI, upper respiratory tract infection; UC, ulcerative colitis.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34691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AEs, adverse event; LS, least squares; </a:t>
            </a:r>
            <a:r>
              <a:rPr lang="en-US" i="1" err="1"/>
              <a:t>mMS</a:t>
            </a:r>
            <a:r>
              <a:rPr lang="en-US" i="1"/>
              <a:t>, modified Mayo Score; PBO, placebo; PRO, patient-reported outcome; RB, rectal bleeding; RBS, rectal bleeding score; SF, stool frequency; TEAE, treatment-emergent adverse events; </a:t>
            </a:r>
            <a:r>
              <a:rPr lang="en-US" b="0" i="1"/>
              <a:t>TL1A, tumor necrosis factor–like ligand 1A; </a:t>
            </a:r>
            <a:r>
              <a:rPr lang="en-US" i="1"/>
              <a:t>UC, ulcerative colitis; UTI, urinary tract infection.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3099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EA6EB-F533-F34F-47B6-87A8B79AD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61EE25-3604-C8A9-7669-67B86970B8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41A0BB-77DD-90C3-0223-956220798C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ADA, antidrug antibody; AT, advanced therapies; CD, Crohn’s disease; CDAI, Crohn’s disease activity index; CRP, C-reactive protein; SES-CD, </a:t>
            </a:r>
            <a:r>
              <a:rPr lang="en-US" b="0" i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Simple Endoscopic Score for Crohn's Disease; </a:t>
            </a:r>
            <a:r>
              <a:rPr lang="en-US" b="0" i="1"/>
              <a:t>TL1A, tumor necrosis factor–like ligand 1A; UC, ulcerative colitis</a:t>
            </a:r>
            <a:r>
              <a:rPr lang="en-US" i="1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D1555-8548-F6F8-86F3-5FB989705D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58116-BAB1-46E4-AD3B-F5AB98E9A3C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431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CD, Crohn’s disease; UC, ulcerative colitis.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3841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CRP, C-reactive protein; FC, fecal calprotectin; IBD, inflammatory bowel disease; </a:t>
            </a:r>
            <a:r>
              <a:rPr lang="en-US" b="0" i="1"/>
              <a:t>TL1A, tumor necrosis factor–like ligand 1A.</a:t>
            </a:r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20970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practicingclinicians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icroscope and a large intestine&#10;&#10;AI-generated content may be incorrect.">
            <a:extLst>
              <a:ext uri="{FF2B5EF4-FFF2-40B4-BE49-F238E27FC236}">
                <a16:creationId xmlns:a16="http://schemas.microsoft.com/office/drawing/2014/main" id="{D6201FDB-0C90-85A1-FB4E-F2F8D4A53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58"/>
          <a:stretch/>
        </p:blipFill>
        <p:spPr>
          <a:xfrm>
            <a:off x="6114253" y="3678239"/>
            <a:ext cx="6092039" cy="3179762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3305A3CD-7086-A94C-D7E1-AAD89583CF1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930" y="244938"/>
            <a:ext cx="1728355" cy="65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01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550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83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0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092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860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967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20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055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306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37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816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80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220CCEF-B0B6-7B20-F8F0-DD599EB59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688" y="6292233"/>
            <a:ext cx="9949543" cy="166687"/>
          </a:xfrm>
          <a:prstGeom prst="rect">
            <a:avLst/>
          </a:prstGeom>
        </p:spPr>
        <p:txBody>
          <a:bodyPr vert="horz" lIns="27432" tIns="0" rIns="0" bIns="0" rtlCol="0" anchor="b" anchorCtr="0"/>
          <a:lstStyle>
            <a:lvl1pPr algn="l"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99B951-D12F-AAFC-01EB-79AA1C51847E}"/>
              </a:ext>
            </a:extLst>
          </p:cNvPr>
          <p:cNvSpPr/>
          <p:nvPr userDrawn="1"/>
        </p:nvSpPr>
        <p:spPr>
          <a:xfrm>
            <a:off x="0" y="1"/>
            <a:ext cx="181185" cy="14719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21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: Shape 1">
            <a:extLst>
              <a:ext uri="{FF2B5EF4-FFF2-40B4-BE49-F238E27FC236}">
                <a16:creationId xmlns:a16="http://schemas.microsoft.com/office/drawing/2014/main" id="{6D381198-7443-B1E4-B946-82650EC5612F}"/>
              </a:ext>
            </a:extLst>
          </p:cNvPr>
          <p:cNvSpPr/>
          <p:nvPr userDrawn="1"/>
        </p:nvSpPr>
        <p:spPr>
          <a:xfrm>
            <a:off x="11686512" y="6455570"/>
            <a:ext cx="507075" cy="307181"/>
          </a:xfrm>
          <a:custGeom>
            <a:avLst/>
            <a:gdLst>
              <a:gd name="connsiteX0" fmla="*/ 0 w 507207"/>
              <a:gd name="connsiteY0" fmla="*/ 307181 h 307181"/>
              <a:gd name="connsiteX1" fmla="*/ 116682 w 507207"/>
              <a:gd name="connsiteY1" fmla="*/ 0 h 307181"/>
              <a:gd name="connsiteX2" fmla="*/ 507207 w 507207"/>
              <a:gd name="connsiteY2" fmla="*/ 0 h 307181"/>
              <a:gd name="connsiteX3" fmla="*/ 507207 w 507207"/>
              <a:gd name="connsiteY3" fmla="*/ 307181 h 307181"/>
              <a:gd name="connsiteX4" fmla="*/ 0 w 507207"/>
              <a:gd name="connsiteY4" fmla="*/ 307181 h 30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207" h="307181">
                <a:moveTo>
                  <a:pt x="0" y="307181"/>
                </a:moveTo>
                <a:lnTo>
                  <a:pt x="116682" y="0"/>
                </a:lnTo>
                <a:lnTo>
                  <a:pt x="507207" y="0"/>
                </a:lnTo>
                <a:lnTo>
                  <a:pt x="507207" y="307181"/>
                </a:lnTo>
                <a:lnTo>
                  <a:pt x="0" y="3071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2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5C853-A3E9-C5E9-B688-7084866EEC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04651" y="6455570"/>
            <a:ext cx="384174" cy="307181"/>
          </a:xfrm>
          <a:prstGeom prst="rect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2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B3AC2E-D0A7-4F43-A8C5-981F0AA32F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5E398FE9-53E5-2D3F-8A8A-3B10A0ADF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14300"/>
            <a:ext cx="11350688" cy="1368171"/>
          </a:xfrm>
          <a:prstGeom prst="rect">
            <a:avLst/>
          </a:prstGeom>
        </p:spPr>
        <p:txBody>
          <a:bodyPr lIns="27432" tIns="0" rIns="0" bIns="0" anchor="b">
            <a:normAutofit/>
          </a:bodyPr>
          <a:lstStyle>
            <a:lvl1pPr>
              <a:defRPr sz="380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E3B704-2C7D-9C0B-BE74-E47F871BA602}"/>
              </a:ext>
            </a:extLst>
          </p:cNvPr>
          <p:cNvCxnSpPr/>
          <p:nvPr userDrawn="1"/>
        </p:nvCxnSpPr>
        <p:spPr>
          <a:xfrm>
            <a:off x="0" y="1656080"/>
            <a:ext cx="1218882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16CAD-4E8B-DFB5-DBF0-98429D6F761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3121" y="1840160"/>
            <a:ext cx="11348191" cy="4351338"/>
          </a:xfrm>
          <a:prstGeom prst="rect">
            <a:avLst/>
          </a:prstGeom>
        </p:spPr>
        <p:txBody>
          <a:bodyPr vert="horz" lIns="27432" tIns="0" rIns="0" bIns="0" rtlCol="0">
            <a:normAutofit/>
          </a:bodyPr>
          <a:lstStyle>
            <a:lvl1pPr marL="350838" indent="-341313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338328">
              <a:lnSpc>
                <a:spcPct val="100000"/>
              </a:lnSpc>
              <a:spcAft>
                <a:spcPts val="600"/>
              </a:spcAft>
              <a:buFont typeface="System Font Regular"/>
              <a:buChar char="–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38328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indent="-338328">
              <a:lnSpc>
                <a:spcPct val="100000"/>
              </a:lnSpc>
              <a:spcAft>
                <a:spcPts val="600"/>
              </a:spcAft>
              <a:buFont typeface="System Font Regular"/>
              <a:buChar char="–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38328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89D3CA0-FC81-0FDC-0D77-AFB55D2530CA}"/>
              </a:ext>
            </a:extLst>
          </p:cNvPr>
          <p:cNvGrpSpPr/>
          <p:nvPr userDrawn="1"/>
        </p:nvGrpSpPr>
        <p:grpSpPr>
          <a:xfrm>
            <a:off x="8420280" y="6444289"/>
            <a:ext cx="3175990" cy="394353"/>
            <a:chOff x="8570594" y="6298815"/>
            <a:chExt cx="3175990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C41BC6C-C38B-77BD-EDFF-4AADAEFADF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1" cy="394353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478B4C9-68B3-FB1B-1975-09CBD25DD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0594" y="6355059"/>
              <a:ext cx="243912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accent6"/>
                  </a:solidFill>
                  <a:latin typeface="Calibri" panose="020F050202020403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practicingclinicians.com</a:t>
              </a:r>
              <a:endParaRPr lang="en-US" altLang="en-US" sz="1200" b="0">
                <a:solidFill>
                  <a:schemeClr val="accent6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8249F72-0E5F-861A-A192-30F8B41C27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37" y="6530808"/>
            <a:ext cx="739411" cy="27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99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orient="horz" pos="4224">
          <p15:clr>
            <a:srgbClr val="FBAE40"/>
          </p15:clr>
        </p15:guide>
        <p15:guide id="4" pos="264">
          <p15:clr>
            <a:srgbClr val="FBAE40"/>
          </p15:clr>
        </p15:guide>
        <p15:guide id="5" pos="74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7123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63" r:id="rId3"/>
    <p:sldLayoutId id="2147484657" r:id="rId4"/>
    <p:sldLayoutId id="2147484658" r:id="rId5"/>
    <p:sldLayoutId id="2147484664" r:id="rId6"/>
    <p:sldLayoutId id="2147484659" r:id="rId7"/>
    <p:sldLayoutId id="2147484667" r:id="rId8"/>
    <p:sldLayoutId id="2147484660" r:id="rId9"/>
    <p:sldLayoutId id="2147484665" r:id="rId10"/>
    <p:sldLayoutId id="2147484661" r:id="rId11"/>
    <p:sldLayoutId id="2147484666" r:id="rId12"/>
    <p:sldLayoutId id="2147484662" r:id="rId13"/>
    <p:sldLayoutId id="2147484668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 userDrawn="1">
          <p15:clr>
            <a:srgbClr val="F26B43"/>
          </p15:clr>
        </p15:guide>
        <p15:guide id="2" pos="452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4128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orient="horz" pos="4032" userDrawn="1">
          <p15:clr>
            <a:srgbClr val="F26B43"/>
          </p15:clr>
        </p15:guide>
        <p15:guide id="7" pos="312" userDrawn="1">
          <p15:clr>
            <a:srgbClr val="F26B43"/>
          </p15:clr>
        </p15:guide>
        <p15:guide id="8" pos="7248" userDrawn="1">
          <p15:clr>
            <a:srgbClr val="F26B43"/>
          </p15:clr>
        </p15:guide>
        <p15:guide id="9" pos="74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18" Type="http://schemas.openxmlformats.org/officeDocument/2006/relationships/image" Target="../media/image28.emf"/><Relationship Id="rId3" Type="http://schemas.openxmlformats.org/officeDocument/2006/relationships/image" Target="../media/image13.png"/><Relationship Id="rId21" Type="http://schemas.openxmlformats.org/officeDocument/2006/relationships/image" Target="../media/image31.sv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17" Type="http://schemas.openxmlformats.org/officeDocument/2006/relationships/image" Target="../media/image27.emf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6.sv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svg"/><Relationship Id="rId10" Type="http://schemas.openxmlformats.org/officeDocument/2006/relationships/image" Target="../media/image20.svg"/><Relationship Id="rId19" Type="http://schemas.openxmlformats.org/officeDocument/2006/relationships/image" Target="../media/image29.emf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Relationship Id="rId22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creativecommons.org/licenses/by-nc/4.0/" TargetMode="External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svg"/><Relationship Id="rId5" Type="http://schemas.openxmlformats.org/officeDocument/2006/relationships/image" Target="../media/image43.png"/><Relationship Id="rId10" Type="http://schemas.openxmlformats.org/officeDocument/2006/relationships/image" Target="../media/image52.svg"/><Relationship Id="rId4" Type="http://schemas.openxmlformats.org/officeDocument/2006/relationships/image" Target="../media/image49.svg"/><Relationship Id="rId9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clinicaloptions.com/program/dermatology/beyond-basics-in-atopic-dermatitis-care/36557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599" y="1600200"/>
            <a:ext cx="10015729" cy="2057400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IBD Innovations: Advancing Frontiers in Precision Medicine and Practice Implications of Emerging Data</a:t>
            </a:r>
          </a:p>
        </p:txBody>
      </p:sp>
      <p:sp>
        <p:nvSpPr>
          <p:cNvPr id="9" name="Text Box 21">
            <a:extLst>
              <a:ext uri="{FF2B5EF4-FFF2-40B4-BE49-F238E27FC236}">
                <a16:creationId xmlns:a16="http://schemas.microsoft.com/office/drawing/2014/main" id="{29C97272-D98D-4B80-A5DE-809F0B118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015" y="6190149"/>
            <a:ext cx="46490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This activity is supported through an independent educational grant from Merck &amp; Co., Inc., Rahway, NJ, USA.</a:t>
            </a: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7DD45807-ED90-402F-BBFD-2C736FFD6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576" y="1043214"/>
            <a:ext cx="40402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None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Provided by Clinical Care Options, LLC in partnership </a:t>
            </a:r>
            <a:b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with the American Gastroenterological Association (AGA)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>
            <a:extLst>
              <a:ext uri="{FF2B5EF4-FFF2-40B4-BE49-F238E27FC236}">
                <a16:creationId xmlns:a16="http://schemas.microsoft.com/office/drawing/2014/main" id="{BF0A1BCB-4573-42FC-B2B5-F4F0EB65AB5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invGray">
          <a:xfrm>
            <a:off x="609600" y="4041650"/>
            <a:ext cx="5181600" cy="1120775"/>
          </a:xfrm>
        </p:spPr>
        <p:txBody>
          <a:bodyPr/>
          <a:lstStyle/>
          <a:p>
            <a:r>
              <a:rPr lang="en-US" altLang="en-US"/>
              <a:t>Jordan E. Axelrad, MD, MPH, FACG</a:t>
            </a:r>
            <a:br>
              <a:rPr lang="en-US" altLang="en-US"/>
            </a:br>
            <a:r>
              <a:rPr lang="en-US" sz="1600" b="0"/>
              <a:t>Co-Director, Inflammatory Bowel Disease Center at NYU Langone Health, Associate Professor of Medicine</a:t>
            </a:r>
            <a:br>
              <a:rPr lang="en-US" sz="1600" b="0"/>
            </a:br>
            <a:r>
              <a:rPr lang="en-US" sz="1600" b="0"/>
              <a:t>NYU Grossman School of Medicine</a:t>
            </a:r>
            <a:br>
              <a:rPr lang="en-US" sz="1600" b="0"/>
            </a:br>
            <a:r>
              <a:rPr lang="en-US" sz="1600" b="0"/>
              <a:t>New York, New York</a:t>
            </a:r>
          </a:p>
        </p:txBody>
      </p:sp>
      <p:sp>
        <p:nvSpPr>
          <p:cNvPr id="8195" name="Rectangle 7">
            <a:extLst>
              <a:ext uri="{FF2B5EF4-FFF2-40B4-BE49-F238E27FC236}">
                <a16:creationId xmlns:a16="http://schemas.microsoft.com/office/drawing/2014/main" id="{0E81FCD2-40DC-4171-ABA4-037A0968117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1" y="1600200"/>
            <a:ext cx="10061448" cy="2057400"/>
          </a:xfrm>
        </p:spPr>
        <p:txBody>
          <a:bodyPr>
            <a:normAutofit/>
          </a:bodyPr>
          <a:lstStyle/>
          <a:p>
            <a:r>
              <a:rPr lang="en-US" altLang="en-US"/>
              <a:t>IBD Innovations: Advancing Frontiers in Precision Medicine and Practice Implications of Emerging Data</a:t>
            </a:r>
          </a:p>
        </p:txBody>
      </p:sp>
      <p:sp>
        <p:nvSpPr>
          <p:cNvPr id="4" name="Text Box 21">
            <a:extLst>
              <a:ext uri="{FF2B5EF4-FFF2-40B4-BE49-F238E27FC236}">
                <a16:creationId xmlns:a16="http://schemas.microsoft.com/office/drawing/2014/main" id="{0E44C630-A8AE-2D67-5DFC-01876618C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015" y="6190149"/>
            <a:ext cx="46490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This activity is supported through an independent educational grant from Merck &amp; Co., Inc., Rahway, NJ, USA.</a:t>
            </a:r>
          </a:p>
        </p:txBody>
      </p:sp>
      <p:sp>
        <p:nvSpPr>
          <p:cNvPr id="5" name="Text Box 19">
            <a:extLst>
              <a:ext uri="{FF2B5EF4-FFF2-40B4-BE49-F238E27FC236}">
                <a16:creationId xmlns:a16="http://schemas.microsoft.com/office/drawing/2014/main" id="{18F8D794-D935-8350-238B-64B63595B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576" y="1043214"/>
            <a:ext cx="40402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None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Provided by Clinical Care Options, LLC in partnership </a:t>
            </a:r>
            <a:b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with the American Gastroenterological Association (AGA)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06911-40BE-6BB8-790C-D3E9D0F04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Faculty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E5071-1E1E-29BF-EB04-A338353E6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9720922" cy="4650686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Jordan E. Axelrad, MD, MPH, FACG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Calibri"/>
                <a:ea typeface="Calibri"/>
                <a:cs typeface="Calibri"/>
              </a:rPr>
              <a:t>Co-Director</a:t>
            </a:r>
            <a:br>
              <a:rPr lang="en-US" sz="2600">
                <a:ea typeface="Calibri"/>
                <a:cs typeface="Calibri"/>
              </a:rPr>
            </a:br>
            <a:r>
              <a:rPr lang="en-US" sz="2600">
                <a:latin typeface="Calibri"/>
                <a:ea typeface="Calibri"/>
                <a:cs typeface="Calibri"/>
              </a:rPr>
              <a:t>Inflammatory Bowel Disease Center at NYU Langone Health</a:t>
            </a:r>
            <a:br>
              <a:rPr lang="en-US" sz="2600">
                <a:ea typeface="Calibri"/>
                <a:cs typeface="Calibri"/>
              </a:rPr>
            </a:br>
            <a:r>
              <a:rPr lang="en-US" sz="2600">
                <a:latin typeface="Calibri"/>
                <a:ea typeface="Calibri"/>
                <a:cs typeface="Calibri"/>
              </a:rPr>
              <a:t>Associate Professor of Medicine</a:t>
            </a:r>
            <a:br>
              <a:rPr lang="en-US" sz="2600">
                <a:ea typeface="Calibri"/>
                <a:cs typeface="Calibri"/>
              </a:rPr>
            </a:br>
            <a:r>
              <a:rPr lang="en-US" sz="2600">
                <a:latin typeface="Calibri"/>
                <a:ea typeface="Calibri"/>
                <a:cs typeface="Calibri"/>
              </a:rPr>
              <a:t>NYU Grossman School of Medicine</a:t>
            </a:r>
            <a:br>
              <a:rPr lang="en-US" sz="2600">
                <a:ea typeface="Calibri"/>
                <a:cs typeface="Calibri"/>
              </a:rPr>
            </a:br>
            <a:r>
              <a:rPr lang="en-US" sz="2600">
                <a:latin typeface="Calibri"/>
                <a:ea typeface="Calibri"/>
                <a:cs typeface="Calibri"/>
              </a:rPr>
              <a:t>New York, New York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88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A6B11-FCDC-D0AE-02CC-DFB6D098D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34500-F171-C575-3423-44A95A239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Faculty Disclosures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BA612-7015-ABC7-6960-0963EFD2A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9720922" cy="4650686"/>
          </a:xfrm>
        </p:spPr>
        <p:txBody>
          <a:bodyPr/>
          <a:lstStyle/>
          <a:p>
            <a:pPr marL="0" indent="0">
              <a:buNone/>
            </a:pPr>
            <a:r>
              <a:rPr lang="en-US" b="1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Jordan E. Axelrad, MD, MPH, FACG:</a:t>
            </a:r>
            <a:r>
              <a:rPr lang="en-US" b="1">
                <a:latin typeface="Calibri"/>
                <a:ea typeface="Calibri"/>
                <a:cs typeface="Calibri"/>
              </a:rPr>
              <a:t> </a:t>
            </a:r>
            <a:r>
              <a:rPr lang="en-US" i="1">
                <a:latin typeface="Calibri"/>
                <a:ea typeface="Calibri"/>
                <a:cs typeface="Calibri"/>
              </a:rPr>
              <a:t>consultant/advisor/speaker: </a:t>
            </a:r>
            <a:r>
              <a:rPr lang="en-US">
                <a:latin typeface="Calibri"/>
                <a:ea typeface="Calibri"/>
                <a:cs typeface="Calibri"/>
              </a:rPr>
              <a:t>AbbVie, </a:t>
            </a:r>
            <a:r>
              <a:rPr lang="en-US" err="1">
                <a:latin typeface="Calibri"/>
                <a:ea typeface="Calibri"/>
                <a:cs typeface="Calibri"/>
              </a:rPr>
              <a:t>Abviax</a:t>
            </a:r>
            <a:r>
              <a:rPr lang="en-US">
                <a:latin typeface="Calibri"/>
                <a:ea typeface="Calibri"/>
                <a:cs typeface="Calibri"/>
              </a:rPr>
              <a:t>, </a:t>
            </a:r>
            <a:r>
              <a:rPr lang="en-US" err="1">
                <a:latin typeface="Calibri"/>
                <a:ea typeface="Calibri"/>
                <a:cs typeface="Calibri"/>
              </a:rPr>
              <a:t>Adiso</a:t>
            </a:r>
            <a:r>
              <a:rPr lang="en-US">
                <a:latin typeface="Calibri"/>
                <a:ea typeface="Calibri"/>
                <a:cs typeface="Calibri"/>
              </a:rPr>
              <a:t>, bioMérieux, Bristol Myers Squibb, Celltrion, Ferring, Fresenius, Janssen, Merck, Pfizer, Vedanta; </a:t>
            </a:r>
            <a:r>
              <a:rPr lang="en-US" i="1">
                <a:latin typeface="Calibri"/>
                <a:ea typeface="Calibri"/>
                <a:cs typeface="Calibri"/>
              </a:rPr>
              <a:t>researcher: </a:t>
            </a:r>
            <a:r>
              <a:rPr lang="en-US" err="1">
                <a:latin typeface="Calibri"/>
                <a:ea typeface="Calibri"/>
                <a:cs typeface="Calibri"/>
              </a:rPr>
              <a:t>BioFire</a:t>
            </a:r>
            <a:r>
              <a:rPr lang="en-US">
                <a:latin typeface="Calibri"/>
                <a:ea typeface="Calibri"/>
                <a:cs typeface="Calibri"/>
              </a:rPr>
              <a:t> Diagnostics, Genentech, Janssen.</a:t>
            </a:r>
          </a:p>
        </p:txBody>
      </p:sp>
    </p:spTree>
    <p:extLst>
      <p:ext uri="{BB962C8B-B14F-4D97-AF65-F5344CB8AC3E}">
        <p14:creationId xmlns:p14="http://schemas.microsoft.com/office/powerpoint/2010/main" val="461242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7F498-6137-765A-E4D7-6F21C8A4A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111A5-4469-240C-1F4E-18FA21D8B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Detail available and emerging biomarkers and diagnostics informing treatment decisions in IBD</a:t>
            </a:r>
            <a:endParaRPr lang="en-US">
              <a:latin typeface="+mn-lt"/>
              <a:cs typeface="Arial"/>
            </a:endParaRPr>
          </a:p>
          <a:p>
            <a:r>
              <a:rPr lang="en-US">
                <a:latin typeface="+mn-lt"/>
                <a:cs typeface="Arial"/>
              </a:rPr>
              <a:t>Incorporate available biomarkers appropriately into clinical practice based on guideline recommendations and expert consensus</a:t>
            </a:r>
          </a:p>
          <a:p>
            <a:r>
              <a:rPr lang="en-US" sz="2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Evaluate evidence for the utility of TL1A blockade in IBD treatment</a:t>
            </a:r>
            <a:endParaRPr lang="en-US">
              <a:latin typeface="+mn-lt"/>
              <a:cs typeface="Arial"/>
            </a:endParaRPr>
          </a:p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235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2E3E8-001E-61F5-BC0C-BDC0014A5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Overview of Guideline-Recommended </a:t>
            </a:r>
            <a:br>
              <a:rPr lang="en-US">
                <a:latin typeface="Calibri"/>
                <a:ea typeface="Calibri"/>
                <a:cs typeface="Calibri"/>
              </a:rPr>
            </a:br>
            <a:r>
              <a:rPr lang="en-US">
                <a:latin typeface="Calibri"/>
                <a:ea typeface="Calibri"/>
                <a:cs typeface="Calibri"/>
              </a:rPr>
              <a:t>Treatment Targets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65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FFB2A-E6B5-EE52-8B2E-727A73325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Inflammatory Bowel Disease Prevalence in the US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05DA789-B954-82CD-1576-84F9A988A7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5205258"/>
              </p:ext>
            </p:extLst>
          </p:nvPr>
        </p:nvGraphicFramePr>
        <p:xfrm>
          <a:off x="713277" y="1375946"/>
          <a:ext cx="10877550" cy="465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Box 15">
            <a:extLst>
              <a:ext uri="{FF2B5EF4-FFF2-40B4-BE49-F238E27FC236}">
                <a16:creationId xmlns:a16="http://schemas.microsoft.com/office/drawing/2014/main" id="{BFA43FA0-DC33-E46B-77A9-9A6586C0B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6600"/>
            <a:ext cx="684928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Lewis. Gastroenterology. 2023;165:1197.</a:t>
            </a:r>
          </a:p>
        </p:txBody>
      </p:sp>
    </p:spTree>
    <p:extLst>
      <p:ext uri="{BB962C8B-B14F-4D97-AF65-F5344CB8AC3E}">
        <p14:creationId xmlns:p14="http://schemas.microsoft.com/office/powerpoint/2010/main" val="3052612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D7221-C394-970E-0A4A-6D4C4BC24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CEB51-3A83-92C2-CAA0-37A33925D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78" y="210967"/>
            <a:ext cx="10872444" cy="110331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Inflammatory Bowel Disease Activity in US Patients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8D04F6-5B5B-3BF5-D011-0E28C9AAB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1" y="6371400"/>
            <a:ext cx="2926080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Dignass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. Curr Med Res </a:t>
            </a: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Opin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. 2023;39:1695.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E1B15-A0F2-8C97-8C87-8BFC20E3D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437985"/>
            <a:ext cx="10982650" cy="520757"/>
          </a:xfrm>
        </p:spPr>
        <p:txBody>
          <a:bodyPr/>
          <a:lstStyle/>
          <a:p>
            <a:r>
              <a:rPr lang="en-US"/>
              <a:t>IBD is a chronic, relapsing, and remitting gastrointestinal condition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6CE80C-8CA0-0C98-E8E4-7FD85EE59F24}"/>
              </a:ext>
            </a:extLst>
          </p:cNvPr>
          <p:cNvSpPr txBox="1"/>
          <p:nvPr/>
        </p:nvSpPr>
        <p:spPr bwMode="auto">
          <a:xfrm>
            <a:off x="2426225" y="1997238"/>
            <a:ext cx="3619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Disease Activity in Patients With UC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4474C9-5097-652A-B612-5BBAAFA8BCCA}"/>
              </a:ext>
            </a:extLst>
          </p:cNvPr>
          <p:cNvSpPr txBox="1"/>
          <p:nvPr/>
        </p:nvSpPr>
        <p:spPr bwMode="auto">
          <a:xfrm>
            <a:off x="6488397" y="1997238"/>
            <a:ext cx="3619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Disease Activity in Patients With CD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1EA1BDE-204C-D3AC-810E-1F7C92AA56E6}"/>
              </a:ext>
            </a:extLst>
          </p:cNvPr>
          <p:cNvGrpSpPr/>
          <p:nvPr/>
        </p:nvGrpSpPr>
        <p:grpSpPr>
          <a:xfrm>
            <a:off x="2152800" y="2280962"/>
            <a:ext cx="3650704" cy="4115907"/>
            <a:chOff x="2327611" y="2280962"/>
            <a:chExt cx="3650704" cy="4115907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5345B4B0-A3E6-BD68-1675-60D1301838B9}"/>
                </a:ext>
              </a:extLst>
            </p:cNvPr>
            <p:cNvCxnSpPr/>
            <p:nvPr/>
          </p:nvCxnSpPr>
          <p:spPr bwMode="auto">
            <a:xfrm flipV="1">
              <a:off x="5491014" y="5437358"/>
              <a:ext cx="186254" cy="14978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9466610D-ABAC-A05C-19A5-CD293514276C}"/>
                </a:ext>
              </a:extLst>
            </p:cNvPr>
            <p:cNvCxnSpPr/>
            <p:nvPr/>
          </p:nvCxnSpPr>
          <p:spPr bwMode="auto">
            <a:xfrm flipV="1">
              <a:off x="4201423" y="5421952"/>
              <a:ext cx="186254" cy="14978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BBE4F4-1E20-CC90-40B4-4D5B431FF532}"/>
                </a:ext>
              </a:extLst>
            </p:cNvPr>
            <p:cNvSpPr txBox="1"/>
            <p:nvPr/>
          </p:nvSpPr>
          <p:spPr bwMode="auto">
            <a:xfrm>
              <a:off x="3152402" y="5603498"/>
              <a:ext cx="119729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Standard</a:t>
              </a:r>
              <a:b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(n = 229)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C20C5F-4A83-0C1E-CA20-D3466F65F81F}"/>
                </a:ext>
              </a:extLst>
            </p:cNvPr>
            <p:cNvSpPr txBox="1"/>
            <p:nvPr/>
          </p:nvSpPr>
          <p:spPr bwMode="auto">
            <a:xfrm>
              <a:off x="4449702" y="5620850"/>
              <a:ext cx="119729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Escalated</a:t>
              </a:r>
              <a:b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(n = 56)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2C1CEA-DF6E-435D-535A-D92AF4FFBB7D}"/>
                </a:ext>
              </a:extLst>
            </p:cNvPr>
            <p:cNvSpPr txBox="1"/>
            <p:nvPr/>
          </p:nvSpPr>
          <p:spPr bwMode="auto">
            <a:xfrm>
              <a:off x="3308854" y="6089092"/>
              <a:ext cx="22186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solidFill>
                    <a:schemeClr val="bg1"/>
                  </a:solidFill>
                  <a:latin typeface="Calibri" panose="020F0502020204030204" pitchFamily="34" charset="0"/>
                </a:rPr>
                <a:t>Dosing of Targeted Therapy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ABDDE36-864D-D841-F723-935DA0026BAE}"/>
                </a:ext>
              </a:extLst>
            </p:cNvPr>
            <p:cNvSpPr txBox="1"/>
            <p:nvPr/>
          </p:nvSpPr>
          <p:spPr bwMode="auto">
            <a:xfrm>
              <a:off x="3994386" y="2280962"/>
              <a:ext cx="78636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i="1">
                  <a:solidFill>
                    <a:schemeClr val="bg1"/>
                  </a:solidFill>
                  <a:latin typeface="Calibri" panose="020F0502020204030204" pitchFamily="34" charset="0"/>
                </a:rPr>
                <a:t>P</a:t>
              </a: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 = .28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1AA5CF5-0416-B1F5-E324-E19D15B35945}"/>
                </a:ext>
              </a:extLst>
            </p:cNvPr>
            <p:cNvGrpSpPr/>
            <p:nvPr/>
          </p:nvGrpSpPr>
          <p:grpSpPr>
            <a:xfrm>
              <a:off x="2557284" y="2463334"/>
              <a:ext cx="476991" cy="3284417"/>
              <a:chOff x="3247380" y="2463334"/>
              <a:chExt cx="476991" cy="3284417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3E3825B-B363-473C-1265-CC18601A8096}"/>
                  </a:ext>
                </a:extLst>
              </p:cNvPr>
              <p:cNvSpPr txBox="1"/>
              <p:nvPr/>
            </p:nvSpPr>
            <p:spPr bwMode="auto">
              <a:xfrm>
                <a:off x="3247380" y="2463334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100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CBCE7A8-4D62-3F67-6D8F-25E8FD0CF729}"/>
                  </a:ext>
                </a:extLst>
              </p:cNvPr>
              <p:cNvSpPr txBox="1"/>
              <p:nvPr/>
            </p:nvSpPr>
            <p:spPr bwMode="auto">
              <a:xfrm>
                <a:off x="3247380" y="3058662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80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014373C-95DC-E558-B1FB-11316399C268}"/>
                  </a:ext>
                </a:extLst>
              </p:cNvPr>
              <p:cNvSpPr txBox="1"/>
              <p:nvPr/>
            </p:nvSpPr>
            <p:spPr bwMode="auto">
              <a:xfrm>
                <a:off x="3247380" y="3653990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60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500EC4C-64D0-5932-4077-E4B4C7CBE47A}"/>
                  </a:ext>
                </a:extLst>
              </p:cNvPr>
              <p:cNvSpPr txBox="1"/>
              <p:nvPr/>
            </p:nvSpPr>
            <p:spPr bwMode="auto">
              <a:xfrm>
                <a:off x="3247380" y="4249318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40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853A45E-8CB6-23C2-B8EA-FC28E47C8691}"/>
                  </a:ext>
                </a:extLst>
              </p:cNvPr>
              <p:cNvSpPr txBox="1"/>
              <p:nvPr/>
            </p:nvSpPr>
            <p:spPr bwMode="auto">
              <a:xfrm>
                <a:off x="3247380" y="4844646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9246A77-01AA-783F-6D8C-C7E9D5735212}"/>
                  </a:ext>
                </a:extLst>
              </p:cNvPr>
              <p:cNvSpPr txBox="1"/>
              <p:nvPr/>
            </p:nvSpPr>
            <p:spPr bwMode="auto">
              <a:xfrm>
                <a:off x="3247380" y="5439974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B30A2D4-C5A8-8B6C-4B4E-B8EDDC876FE6}"/>
                </a:ext>
              </a:extLst>
            </p:cNvPr>
            <p:cNvGrpSpPr/>
            <p:nvPr/>
          </p:nvGrpSpPr>
          <p:grpSpPr>
            <a:xfrm>
              <a:off x="2327611" y="2585156"/>
              <a:ext cx="3650704" cy="3117144"/>
              <a:chOff x="2327611" y="2585156"/>
              <a:chExt cx="3650704" cy="3117144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ADD374A-7307-D795-B89B-D5CB581B6914}"/>
                  </a:ext>
                </a:extLst>
              </p:cNvPr>
              <p:cNvSpPr txBox="1"/>
              <p:nvPr/>
            </p:nvSpPr>
            <p:spPr bwMode="auto">
              <a:xfrm rot="16200000">
                <a:off x="1211013" y="3932569"/>
                <a:ext cx="257175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6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Percentage of Patients</a:t>
                </a: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2B76117F-0EB2-7F7C-8F29-608236EBDE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077150" y="2585156"/>
                <a:ext cx="0" cy="3117144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BD1668E5-99E4-BD21-7DB7-FB5840F323BC}"/>
                  </a:ext>
                </a:extLst>
              </p:cNvPr>
              <p:cNvGrpSpPr/>
              <p:nvPr/>
            </p:nvGrpSpPr>
            <p:grpSpPr>
              <a:xfrm>
                <a:off x="2986840" y="2620430"/>
                <a:ext cx="91440" cy="2385412"/>
                <a:chOff x="3302000" y="2620430"/>
                <a:chExt cx="91440" cy="2385412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88C2817D-2AAF-F7E9-6576-61A9BB319DF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302000" y="2620430"/>
                  <a:ext cx="9144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2F4042CF-4DB1-88AC-C243-E2ECA6F815B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302000" y="3216783"/>
                  <a:ext cx="9144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2C50260B-F6CC-6870-381F-263A90C8B14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302000" y="3813136"/>
                  <a:ext cx="9144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996394A2-5AC0-803B-39E4-4CAFC70EB83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302000" y="4409489"/>
                  <a:ext cx="9144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0CB2413B-F2AB-D9DE-2080-EDD1C5939D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302000" y="5005842"/>
                  <a:ext cx="9144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33F9E97-CB51-A5CC-2360-C0D7CCE6B3A7}"/>
                  </a:ext>
                </a:extLst>
              </p:cNvPr>
              <p:cNvSpPr/>
              <p:nvPr/>
            </p:nvSpPr>
            <p:spPr bwMode="auto">
              <a:xfrm>
                <a:off x="3310481" y="2620430"/>
                <a:ext cx="894451" cy="1511303"/>
              </a:xfrm>
              <a:prstGeom prst="rect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5440EDF-908C-F390-18CC-2170D9D3280A}"/>
                  </a:ext>
                </a:extLst>
              </p:cNvPr>
              <p:cNvSpPr/>
              <p:nvPr/>
            </p:nvSpPr>
            <p:spPr bwMode="auto">
              <a:xfrm>
                <a:off x="3310481" y="4125799"/>
                <a:ext cx="894451" cy="820740"/>
              </a:xfrm>
              <a:prstGeom prst="rect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0CD8234-EE90-0443-A4D0-4802F7D1C6CA}"/>
                  </a:ext>
                </a:extLst>
              </p:cNvPr>
              <p:cNvSpPr/>
              <p:nvPr/>
            </p:nvSpPr>
            <p:spPr bwMode="auto">
              <a:xfrm>
                <a:off x="3310481" y="4930091"/>
                <a:ext cx="894451" cy="61979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15FEDE0-D3CC-DBFC-9730-C1300EBE83F6}"/>
                  </a:ext>
                </a:extLst>
              </p:cNvPr>
              <p:cNvSpPr/>
              <p:nvPr/>
            </p:nvSpPr>
            <p:spPr bwMode="auto">
              <a:xfrm>
                <a:off x="3310481" y="5548610"/>
                <a:ext cx="894451" cy="54864"/>
              </a:xfrm>
              <a:prstGeom prst="rect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11B4244-7A4B-6401-CFCC-5CBDB09AC2E0}"/>
                  </a:ext>
                </a:extLst>
              </p:cNvPr>
              <p:cNvSpPr txBox="1"/>
              <p:nvPr/>
            </p:nvSpPr>
            <p:spPr bwMode="auto">
              <a:xfrm>
                <a:off x="3472452" y="3252446"/>
                <a:ext cx="5705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>
                    <a:latin typeface="Calibri" panose="020F0502020204030204" pitchFamily="34" charset="0"/>
                  </a:rPr>
                  <a:t>50.8%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8B55F46-5C8F-01E4-A3C4-85E949BEE137}"/>
                  </a:ext>
                </a:extLst>
              </p:cNvPr>
              <p:cNvSpPr txBox="1"/>
              <p:nvPr/>
            </p:nvSpPr>
            <p:spPr bwMode="auto">
              <a:xfrm>
                <a:off x="3472452" y="4409489"/>
                <a:ext cx="5705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>
                    <a:latin typeface="Calibri" panose="020F0502020204030204" pitchFamily="34" charset="0"/>
                  </a:rPr>
                  <a:t>27.4%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3F24618-B059-5CB6-3544-D0657C1F6E5C}"/>
                  </a:ext>
                </a:extLst>
              </p:cNvPr>
              <p:cNvSpPr txBox="1"/>
              <p:nvPr/>
            </p:nvSpPr>
            <p:spPr bwMode="auto">
              <a:xfrm>
                <a:off x="4118215" y="5205038"/>
                <a:ext cx="5705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1.4%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73CAA3D-A138-22E5-71CF-E6143664FB10}"/>
                  </a:ext>
                </a:extLst>
              </p:cNvPr>
              <p:cNvSpPr txBox="1"/>
              <p:nvPr/>
            </p:nvSpPr>
            <p:spPr bwMode="auto">
              <a:xfrm>
                <a:off x="3472452" y="5123510"/>
                <a:ext cx="5705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20.4%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8FB1BE8-C65D-1A9F-504C-968F9DFF3544}"/>
                  </a:ext>
                </a:extLst>
              </p:cNvPr>
              <p:cNvSpPr/>
              <p:nvPr/>
            </p:nvSpPr>
            <p:spPr bwMode="auto">
              <a:xfrm>
                <a:off x="4606515" y="2610174"/>
                <a:ext cx="894451" cy="1139335"/>
              </a:xfrm>
              <a:prstGeom prst="rect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C0A16A3-C0FA-6205-AA0C-1C45C08091F4}"/>
                  </a:ext>
                </a:extLst>
              </p:cNvPr>
              <p:cNvSpPr/>
              <p:nvPr/>
            </p:nvSpPr>
            <p:spPr bwMode="auto">
              <a:xfrm>
                <a:off x="4606515" y="3759379"/>
                <a:ext cx="894451" cy="1111276"/>
              </a:xfrm>
              <a:prstGeom prst="rect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20FBC87-CD47-A72B-8D26-C424BFFAD8E2}"/>
                  </a:ext>
                </a:extLst>
              </p:cNvPr>
              <p:cNvSpPr/>
              <p:nvPr/>
            </p:nvSpPr>
            <p:spPr bwMode="auto">
              <a:xfrm>
                <a:off x="4606515" y="4869440"/>
                <a:ext cx="894451" cy="72031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2EA13A4-906D-8C59-CFE1-7464E4D955EE}"/>
                  </a:ext>
                </a:extLst>
              </p:cNvPr>
              <p:cNvSpPr txBox="1"/>
              <p:nvPr/>
            </p:nvSpPr>
            <p:spPr bwMode="auto">
              <a:xfrm>
                <a:off x="4768486" y="3014137"/>
                <a:ext cx="5705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>
                    <a:latin typeface="Calibri" panose="020F0502020204030204" pitchFamily="34" charset="0"/>
                  </a:rPr>
                  <a:t>37.6%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BC8A492-2DDD-7CBB-4BAA-3F4C6674ED87}"/>
                  </a:ext>
                </a:extLst>
              </p:cNvPr>
              <p:cNvSpPr txBox="1"/>
              <p:nvPr/>
            </p:nvSpPr>
            <p:spPr bwMode="auto">
              <a:xfrm>
                <a:off x="4768486" y="4175910"/>
                <a:ext cx="5705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>
                    <a:latin typeface="Calibri" panose="020F0502020204030204" pitchFamily="34" charset="0"/>
                  </a:rPr>
                  <a:t>38.5%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5B7B936-CF2D-BE7F-207B-A333831B610E}"/>
                  </a:ext>
                </a:extLst>
              </p:cNvPr>
              <p:cNvSpPr txBox="1"/>
              <p:nvPr/>
            </p:nvSpPr>
            <p:spPr bwMode="auto">
              <a:xfrm>
                <a:off x="4768486" y="5112844"/>
                <a:ext cx="5705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23.9%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B9EBC8D-160A-4116-DBFB-CE80F2C28AAA}"/>
                  </a:ext>
                </a:extLst>
              </p:cNvPr>
              <p:cNvSpPr txBox="1"/>
              <p:nvPr/>
            </p:nvSpPr>
            <p:spPr bwMode="auto">
              <a:xfrm>
                <a:off x="5407806" y="5220444"/>
                <a:ext cx="5705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0.0%</a:t>
                </a:r>
              </a:p>
            </p:txBody>
          </p:sp>
        </p:grp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4B11CB7-1A5D-9A9E-DC62-BEACEBC3EA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86840" y="5602197"/>
              <a:ext cx="29260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F1348F8-ADE1-4F51-7274-8CCA4017E861}"/>
              </a:ext>
            </a:extLst>
          </p:cNvPr>
          <p:cNvGrpSpPr/>
          <p:nvPr/>
        </p:nvGrpSpPr>
        <p:grpSpPr>
          <a:xfrm>
            <a:off x="6239898" y="2280962"/>
            <a:ext cx="3650923" cy="4153533"/>
            <a:chOff x="6414709" y="2280962"/>
            <a:chExt cx="3650923" cy="415353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3C182B-E814-2E06-A498-EDF74C865DD2}"/>
                </a:ext>
              </a:extLst>
            </p:cNvPr>
            <p:cNvSpPr txBox="1"/>
            <p:nvPr/>
          </p:nvSpPr>
          <p:spPr bwMode="auto">
            <a:xfrm>
              <a:off x="7273768" y="5620850"/>
              <a:ext cx="119729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Standard</a:t>
              </a:r>
              <a:b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(n = 95)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0039AF-C162-5F07-833C-4A3C7EF0A4FA}"/>
                </a:ext>
              </a:extLst>
            </p:cNvPr>
            <p:cNvSpPr txBox="1"/>
            <p:nvPr/>
          </p:nvSpPr>
          <p:spPr bwMode="auto">
            <a:xfrm>
              <a:off x="8558072" y="5622320"/>
              <a:ext cx="119729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Escalated</a:t>
              </a:r>
              <a:b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(n = 30)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9250D52-B4DA-EE91-EDF4-CCDCC909F387}"/>
                </a:ext>
              </a:extLst>
            </p:cNvPr>
            <p:cNvSpPr txBox="1"/>
            <p:nvPr/>
          </p:nvSpPr>
          <p:spPr bwMode="auto">
            <a:xfrm>
              <a:off x="7368434" y="6126718"/>
              <a:ext cx="22186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solidFill>
                    <a:schemeClr val="bg1"/>
                  </a:solidFill>
                  <a:latin typeface="Calibri" panose="020F0502020204030204" pitchFamily="34" charset="0"/>
                </a:rPr>
                <a:t>Dosing of Targeted Therapy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D064E14-0705-40EF-FE50-A525E7394F58}"/>
                </a:ext>
              </a:extLst>
            </p:cNvPr>
            <p:cNvSpPr txBox="1"/>
            <p:nvPr/>
          </p:nvSpPr>
          <p:spPr bwMode="auto">
            <a:xfrm>
              <a:off x="8128313" y="2280962"/>
              <a:ext cx="78636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i="1">
                  <a:solidFill>
                    <a:schemeClr val="bg1"/>
                  </a:solidFill>
                  <a:latin typeface="Calibri" panose="020F0502020204030204" pitchFamily="34" charset="0"/>
                </a:rPr>
                <a:t>P</a:t>
              </a: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 = .17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774C83F-3898-FA67-9D66-997ECA8C523A}"/>
                </a:ext>
              </a:extLst>
            </p:cNvPr>
            <p:cNvSpPr txBox="1"/>
            <p:nvPr/>
          </p:nvSpPr>
          <p:spPr bwMode="auto">
            <a:xfrm rot="16200000">
              <a:off x="5298111" y="3941659"/>
              <a:ext cx="2571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</a:rPr>
                <a:t>Percentage of Patients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85BD04A-4D7F-20A7-4C18-B868E5A0CB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64467" y="2580161"/>
              <a:ext cx="0" cy="312213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0CEC79E-A210-6780-1764-60DCF31CF6CA}"/>
                </a:ext>
              </a:extLst>
            </p:cNvPr>
            <p:cNvGrpSpPr/>
            <p:nvPr/>
          </p:nvGrpSpPr>
          <p:grpSpPr>
            <a:xfrm>
              <a:off x="7074157" y="2615435"/>
              <a:ext cx="91440" cy="2385412"/>
              <a:chOff x="3302000" y="2620430"/>
              <a:chExt cx="91440" cy="2385412"/>
            </a:xfrm>
          </p:grpSpPr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9994675D-BBA6-2A59-4096-170235E121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302000" y="2620430"/>
                <a:ext cx="9144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6FDE7E0A-8385-AD61-D20B-1D0003088B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302000" y="3216783"/>
                <a:ext cx="9144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968C12E5-9105-A3B1-F6F8-EF05F176B14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302000" y="3813136"/>
                <a:ext cx="9144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7E6BDDF6-6D72-8CAC-7CA4-03B146DDA64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302000" y="4409489"/>
                <a:ext cx="9144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B011FE1C-3238-3E84-B631-0A617C953A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302000" y="5005842"/>
                <a:ext cx="9144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D9A6F26-B77B-45AB-8459-D87C32858BC3}"/>
                </a:ext>
              </a:extLst>
            </p:cNvPr>
            <p:cNvSpPr/>
            <p:nvPr/>
          </p:nvSpPr>
          <p:spPr bwMode="auto">
            <a:xfrm>
              <a:off x="7397798" y="2615435"/>
              <a:ext cx="894451" cy="233753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189FBEC1-0E55-67A1-88B7-D38E9ABFE43F}"/>
                </a:ext>
              </a:extLst>
            </p:cNvPr>
            <p:cNvSpPr/>
            <p:nvPr/>
          </p:nvSpPr>
          <p:spPr bwMode="auto">
            <a:xfrm>
              <a:off x="7397798" y="4948355"/>
              <a:ext cx="894451" cy="466340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CD34D1B-949A-9ECD-2D8D-17B916879182}"/>
                </a:ext>
              </a:extLst>
            </p:cNvPr>
            <p:cNvSpPr/>
            <p:nvPr/>
          </p:nvSpPr>
          <p:spPr bwMode="auto">
            <a:xfrm>
              <a:off x="7397798" y="5414695"/>
              <a:ext cx="894451" cy="13606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8E7BB87-D66F-9466-C95B-E3A397E28FF4}"/>
                </a:ext>
              </a:extLst>
            </p:cNvPr>
            <p:cNvSpPr/>
            <p:nvPr/>
          </p:nvSpPr>
          <p:spPr bwMode="auto">
            <a:xfrm>
              <a:off x="7397798" y="5559490"/>
              <a:ext cx="894451" cy="36576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F76A6A9-309F-9E2A-1300-12F5848C9589}"/>
                </a:ext>
              </a:extLst>
            </p:cNvPr>
            <p:cNvSpPr txBox="1"/>
            <p:nvPr/>
          </p:nvSpPr>
          <p:spPr bwMode="auto">
            <a:xfrm>
              <a:off x="7559769" y="3644686"/>
              <a:ext cx="57050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latin typeface="Calibri" panose="020F0502020204030204" pitchFamily="34" charset="0"/>
                </a:rPr>
                <a:t>78.6%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BCCEA4D-B803-6601-574B-DEBB4C9DB061}"/>
                </a:ext>
              </a:extLst>
            </p:cNvPr>
            <p:cNvSpPr txBox="1"/>
            <p:nvPr/>
          </p:nvSpPr>
          <p:spPr bwMode="auto">
            <a:xfrm>
              <a:off x="7559769" y="5042669"/>
              <a:ext cx="57050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latin typeface="Calibri" panose="020F0502020204030204" pitchFamily="34" charset="0"/>
                </a:rPr>
                <a:t>15.6%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2DAF696-D5D2-3CBF-4D27-096471D04239}"/>
                </a:ext>
              </a:extLst>
            </p:cNvPr>
            <p:cNvSpPr txBox="1"/>
            <p:nvPr/>
          </p:nvSpPr>
          <p:spPr bwMode="auto">
            <a:xfrm>
              <a:off x="8205532" y="5200043"/>
              <a:ext cx="57050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1.1%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945BB0F-2B14-CC86-69E3-925CFC5F66AC}"/>
                </a:ext>
              </a:extLst>
            </p:cNvPr>
            <p:cNvSpPr txBox="1"/>
            <p:nvPr/>
          </p:nvSpPr>
          <p:spPr bwMode="auto">
            <a:xfrm>
              <a:off x="7559769" y="5356259"/>
              <a:ext cx="57050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4.7%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E72617D-616C-021F-8A2E-6642755930E5}"/>
                </a:ext>
              </a:extLst>
            </p:cNvPr>
            <p:cNvSpPr/>
            <p:nvPr/>
          </p:nvSpPr>
          <p:spPr bwMode="auto">
            <a:xfrm>
              <a:off x="8693832" y="2605179"/>
              <a:ext cx="894451" cy="2045444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D6A76F5-E482-1267-81BE-7BEB18886B78}"/>
                </a:ext>
              </a:extLst>
            </p:cNvPr>
            <p:cNvSpPr/>
            <p:nvPr/>
          </p:nvSpPr>
          <p:spPr bwMode="auto">
            <a:xfrm>
              <a:off x="8693832" y="4639000"/>
              <a:ext cx="894451" cy="364637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0D70275-901B-7BDD-09B9-E8B98E97A4DD}"/>
                </a:ext>
              </a:extLst>
            </p:cNvPr>
            <p:cNvSpPr/>
            <p:nvPr/>
          </p:nvSpPr>
          <p:spPr bwMode="auto">
            <a:xfrm>
              <a:off x="8693832" y="4998185"/>
              <a:ext cx="894451" cy="51284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BDFB5F7-36CB-A9C6-684E-5E6EC3619DF9}"/>
                </a:ext>
              </a:extLst>
            </p:cNvPr>
            <p:cNvSpPr txBox="1"/>
            <p:nvPr/>
          </p:nvSpPr>
          <p:spPr bwMode="auto">
            <a:xfrm>
              <a:off x="8855803" y="3505195"/>
              <a:ext cx="57050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latin typeface="Calibri" panose="020F0502020204030204" pitchFamily="34" charset="0"/>
                </a:rPr>
                <a:t>68.1%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6669E41-2157-D017-97D6-23F82481EB0E}"/>
                </a:ext>
              </a:extLst>
            </p:cNvPr>
            <p:cNvSpPr txBox="1"/>
            <p:nvPr/>
          </p:nvSpPr>
          <p:spPr bwMode="auto">
            <a:xfrm>
              <a:off x="8855803" y="4675740"/>
              <a:ext cx="57050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latin typeface="Calibri" panose="020F0502020204030204" pitchFamily="34" charset="0"/>
                </a:rPr>
                <a:t>12.6%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BE3A82E-07C5-32E5-80C7-D933DA35F9E3}"/>
                </a:ext>
              </a:extLst>
            </p:cNvPr>
            <p:cNvSpPr txBox="1"/>
            <p:nvPr/>
          </p:nvSpPr>
          <p:spPr bwMode="auto">
            <a:xfrm>
              <a:off x="8855803" y="5107849"/>
              <a:ext cx="57050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16.2%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D4AAB6F-AB5D-5E94-2EB6-066FED39B7E7}"/>
                </a:ext>
              </a:extLst>
            </p:cNvPr>
            <p:cNvCxnSpPr/>
            <p:nvPr/>
          </p:nvCxnSpPr>
          <p:spPr bwMode="auto">
            <a:xfrm flipV="1">
              <a:off x="8288740" y="5416957"/>
              <a:ext cx="186254" cy="14978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1272727-8BC9-00D6-C522-10C2CCE2CF51}"/>
                </a:ext>
              </a:extLst>
            </p:cNvPr>
            <p:cNvSpPr txBox="1"/>
            <p:nvPr/>
          </p:nvSpPr>
          <p:spPr bwMode="auto">
            <a:xfrm>
              <a:off x="9495123" y="5215449"/>
              <a:ext cx="57050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3.2%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8F6178E-D799-F0E8-E940-A4B961B7A59B}"/>
                </a:ext>
              </a:extLst>
            </p:cNvPr>
            <p:cNvCxnSpPr/>
            <p:nvPr/>
          </p:nvCxnSpPr>
          <p:spPr bwMode="auto">
            <a:xfrm flipV="1">
              <a:off x="9578331" y="5432363"/>
              <a:ext cx="186254" cy="14978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020B62D4-BFB9-31D2-1F94-3FE473D79860}"/>
                </a:ext>
              </a:extLst>
            </p:cNvPr>
            <p:cNvGrpSpPr/>
            <p:nvPr/>
          </p:nvGrpSpPr>
          <p:grpSpPr>
            <a:xfrm>
              <a:off x="6652098" y="2473329"/>
              <a:ext cx="476991" cy="3284417"/>
              <a:chOff x="3247380" y="2463334"/>
              <a:chExt cx="476991" cy="3284417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57314B1-55FE-F9BF-00DE-1C2D0FB60D1B}"/>
                  </a:ext>
                </a:extLst>
              </p:cNvPr>
              <p:cNvSpPr txBox="1"/>
              <p:nvPr/>
            </p:nvSpPr>
            <p:spPr bwMode="auto">
              <a:xfrm>
                <a:off x="3247380" y="2463334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100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3C35F75A-E421-2E84-0A55-B5CA36369C8D}"/>
                  </a:ext>
                </a:extLst>
              </p:cNvPr>
              <p:cNvSpPr txBox="1"/>
              <p:nvPr/>
            </p:nvSpPr>
            <p:spPr bwMode="auto">
              <a:xfrm>
                <a:off x="3247380" y="3058662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80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12A90A9C-7151-8033-796C-C28362A80A11}"/>
                  </a:ext>
                </a:extLst>
              </p:cNvPr>
              <p:cNvSpPr txBox="1"/>
              <p:nvPr/>
            </p:nvSpPr>
            <p:spPr bwMode="auto">
              <a:xfrm>
                <a:off x="3247380" y="3653990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60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E0D87F6-F5D2-CCAE-9B54-0EC17C747E95}"/>
                  </a:ext>
                </a:extLst>
              </p:cNvPr>
              <p:cNvSpPr txBox="1"/>
              <p:nvPr/>
            </p:nvSpPr>
            <p:spPr bwMode="auto">
              <a:xfrm>
                <a:off x="3247380" y="4249318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40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45793EDA-B3CF-C5CF-3963-0C7C1EBBE379}"/>
                  </a:ext>
                </a:extLst>
              </p:cNvPr>
              <p:cNvSpPr txBox="1"/>
              <p:nvPr/>
            </p:nvSpPr>
            <p:spPr bwMode="auto">
              <a:xfrm>
                <a:off x="3247380" y="4844646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756CCB7-187B-BBAF-060A-239B22E2FCF9}"/>
                  </a:ext>
                </a:extLst>
              </p:cNvPr>
              <p:cNvSpPr txBox="1"/>
              <p:nvPr/>
            </p:nvSpPr>
            <p:spPr bwMode="auto">
              <a:xfrm>
                <a:off x="3247380" y="5439974"/>
                <a:ext cx="47699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</p:grp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F0ABBD98-1794-7C99-A33B-03E1F038F509}"/>
                </a:ext>
              </a:extLst>
            </p:cNvPr>
            <p:cNvSpPr/>
            <p:nvPr/>
          </p:nvSpPr>
          <p:spPr bwMode="auto">
            <a:xfrm>
              <a:off x="8697679" y="5508574"/>
              <a:ext cx="894451" cy="81369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3EAE249-3F25-81BA-4DD8-1B98296AE4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74157" y="5597202"/>
              <a:ext cx="29260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87E7DCC-2B10-36C2-64A6-D30310794BD4}"/>
              </a:ext>
            </a:extLst>
          </p:cNvPr>
          <p:cNvGrpSpPr/>
          <p:nvPr/>
        </p:nvGrpSpPr>
        <p:grpSpPr>
          <a:xfrm>
            <a:off x="9851827" y="3837355"/>
            <a:ext cx="1700747" cy="954107"/>
            <a:chOff x="10014744" y="3361336"/>
            <a:chExt cx="1700747" cy="95410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FA0849-FC43-53C7-C8EF-19603DEF115B}"/>
                </a:ext>
              </a:extLst>
            </p:cNvPr>
            <p:cNvSpPr txBox="1"/>
            <p:nvPr/>
          </p:nvSpPr>
          <p:spPr bwMode="auto">
            <a:xfrm>
              <a:off x="10124816" y="3361336"/>
              <a:ext cx="1590675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Remission</a:t>
              </a:r>
              <a:b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Mild disease</a:t>
              </a:r>
              <a:b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Moderate disease</a:t>
              </a:r>
              <a:b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Severe disease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96B17B3-4A84-142D-1D2E-C034978E6225}"/>
                </a:ext>
              </a:extLst>
            </p:cNvPr>
            <p:cNvSpPr/>
            <p:nvPr/>
          </p:nvSpPr>
          <p:spPr bwMode="auto">
            <a:xfrm>
              <a:off x="10014744" y="3438957"/>
              <a:ext cx="139700" cy="15557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A644E02-8781-B99E-7B77-6B206287F044}"/>
                </a:ext>
              </a:extLst>
            </p:cNvPr>
            <p:cNvSpPr/>
            <p:nvPr/>
          </p:nvSpPr>
          <p:spPr bwMode="auto">
            <a:xfrm>
              <a:off x="10014744" y="3651162"/>
              <a:ext cx="139700" cy="15557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89845E2-9BCD-3460-9A7A-9314603BB0B1}"/>
                </a:ext>
              </a:extLst>
            </p:cNvPr>
            <p:cNvSpPr/>
            <p:nvPr/>
          </p:nvSpPr>
          <p:spPr bwMode="auto">
            <a:xfrm>
              <a:off x="10014744" y="3863367"/>
              <a:ext cx="139700" cy="15557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753BE4B-8708-10D5-7E7E-B3ADE0274163}"/>
                </a:ext>
              </a:extLst>
            </p:cNvPr>
            <p:cNvSpPr/>
            <p:nvPr/>
          </p:nvSpPr>
          <p:spPr bwMode="auto">
            <a:xfrm>
              <a:off x="10014744" y="4075572"/>
              <a:ext cx="139700" cy="155575"/>
            </a:xfrm>
            <a:prstGeom prst="rect">
              <a:avLst/>
            </a:prstGeom>
            <a:solidFill>
              <a:srgbClr val="E1471D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2479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7DE2B-7F63-629B-824B-DAF9FA5FA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78" y="210967"/>
            <a:ext cx="10872444" cy="110331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Symptom Impact in IBD as Reported by US Patients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30B82B40-B38F-9EBA-FDA5-EB0E905E7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995" y="6371824"/>
            <a:ext cx="684928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Dignass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. Curr Med Res </a:t>
            </a: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Opin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. 2023;39:1695.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DEC1E85-6A5E-1281-A45E-0EEC0A8CE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675990"/>
              </p:ext>
            </p:extLst>
          </p:nvPr>
        </p:nvGraphicFramePr>
        <p:xfrm>
          <a:off x="717550" y="1600200"/>
          <a:ext cx="5260556" cy="38100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363070">
                  <a:extLst>
                    <a:ext uri="{9D8B030D-6E8A-4147-A177-3AD203B41FA5}">
                      <a16:colId xmlns:a16="http://schemas.microsoft.com/office/drawing/2014/main" val="364817343"/>
                    </a:ext>
                  </a:extLst>
                </a:gridCol>
                <a:gridCol w="935194">
                  <a:extLst>
                    <a:ext uri="{9D8B030D-6E8A-4147-A177-3AD203B41FA5}">
                      <a16:colId xmlns:a16="http://schemas.microsoft.com/office/drawing/2014/main" val="823777706"/>
                    </a:ext>
                  </a:extLst>
                </a:gridCol>
                <a:gridCol w="1220695">
                  <a:extLst>
                    <a:ext uri="{9D8B030D-6E8A-4147-A177-3AD203B41FA5}">
                      <a16:colId xmlns:a16="http://schemas.microsoft.com/office/drawing/2014/main" val="1424266022"/>
                    </a:ext>
                  </a:extLst>
                </a:gridCol>
                <a:gridCol w="935194">
                  <a:extLst>
                    <a:ext uri="{9D8B030D-6E8A-4147-A177-3AD203B41FA5}">
                      <a16:colId xmlns:a16="http://schemas.microsoft.com/office/drawing/2014/main" val="4118670857"/>
                    </a:ext>
                  </a:extLst>
                </a:gridCol>
                <a:gridCol w="806403">
                  <a:extLst>
                    <a:ext uri="{9D8B030D-6E8A-4147-A177-3AD203B41FA5}">
                      <a16:colId xmlns:a16="http://schemas.microsoft.com/office/drawing/2014/main" val="1245696103"/>
                    </a:ext>
                  </a:extLst>
                </a:gridCol>
              </a:tblGrid>
              <a:tr h="318559">
                <a:tc gridSpan="4">
                  <a:txBody>
                    <a:bodyPr/>
                    <a:lstStyle/>
                    <a:p>
                      <a:r>
                        <a:rPr lang="en-US" sz="1600"/>
                        <a:t>Symptom Severity for Mild to Moderate UC, Marginal Mean (SE)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/>
                        <a:t>P</a:t>
                      </a:r>
                      <a:r>
                        <a:rPr lang="en-US" sz="1600"/>
                        <a:t> Value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64548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3.1 (0.1)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3.5 (0.2)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Abdominal 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pain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2.8 (0.1)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3.3 (0.1)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77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Sleep disturbance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2.5 (0.2)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3.4 (0.3)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.01*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07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Fatigue/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tiredness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2.9 (0.2)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3.2 (0.3)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72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Anxiety/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stress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2.7 (0.2)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3.1 (0.3)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80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Depression/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low mood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2.7 (0.2)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3.3 (0.3)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93015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49E818D-9BB8-E479-C4CB-34132EC0B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953762"/>
              </p:ext>
            </p:extLst>
          </p:nvPr>
        </p:nvGraphicFramePr>
        <p:xfrm>
          <a:off x="6096000" y="1600200"/>
          <a:ext cx="5570215" cy="38100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174812">
                  <a:extLst>
                    <a:ext uri="{9D8B030D-6E8A-4147-A177-3AD203B41FA5}">
                      <a16:colId xmlns:a16="http://schemas.microsoft.com/office/drawing/2014/main" val="364817343"/>
                    </a:ext>
                  </a:extLst>
                </a:gridCol>
                <a:gridCol w="932155">
                  <a:extLst>
                    <a:ext uri="{9D8B030D-6E8A-4147-A177-3AD203B41FA5}">
                      <a16:colId xmlns:a16="http://schemas.microsoft.com/office/drawing/2014/main" val="823777706"/>
                    </a:ext>
                  </a:extLst>
                </a:gridCol>
                <a:gridCol w="1619133">
                  <a:extLst>
                    <a:ext uri="{9D8B030D-6E8A-4147-A177-3AD203B41FA5}">
                      <a16:colId xmlns:a16="http://schemas.microsoft.com/office/drawing/2014/main" val="1424266022"/>
                    </a:ext>
                  </a:extLst>
                </a:gridCol>
                <a:gridCol w="1089740">
                  <a:extLst>
                    <a:ext uri="{9D8B030D-6E8A-4147-A177-3AD203B41FA5}">
                      <a16:colId xmlns:a16="http://schemas.microsoft.com/office/drawing/2014/main" val="4118670857"/>
                    </a:ext>
                  </a:extLst>
                </a:gridCol>
                <a:gridCol w="754375">
                  <a:extLst>
                    <a:ext uri="{9D8B030D-6E8A-4147-A177-3AD203B41FA5}">
                      <a16:colId xmlns:a16="http://schemas.microsoft.com/office/drawing/2014/main" val="1245696103"/>
                    </a:ext>
                  </a:extLst>
                </a:gridCol>
              </a:tblGrid>
              <a:tr h="318559">
                <a:tc gridSpan="4">
                  <a:txBody>
                    <a:bodyPr/>
                    <a:lstStyle/>
                    <a:p>
                      <a:r>
                        <a:rPr lang="en-US" sz="1600"/>
                        <a:t>Symptom Severity for Mild to Moderate CD, </a:t>
                      </a:r>
                      <a:br>
                        <a:rPr lang="en-US" sz="1600"/>
                      </a:br>
                      <a:r>
                        <a:rPr lang="en-US" sz="1600"/>
                        <a:t>Marginal Mean (SE)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/>
                        <a:t>P</a:t>
                      </a:r>
                      <a:r>
                        <a:rPr lang="en-US" sz="1600"/>
                        <a:t> Value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64548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</a:t>
                      </a:r>
                    </a:p>
                  </a:txBody>
                  <a:tcPr marR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1.7 (0.1)</a:t>
                      </a: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2.1 (0.1)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Abdominal 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pain</a:t>
                      </a:r>
                    </a:p>
                  </a:txBody>
                  <a:tcPr mar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1.4 (0.1)</a:t>
                      </a: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1.9 (0.1)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77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Sleep disturbance</a:t>
                      </a:r>
                    </a:p>
                  </a:txBody>
                  <a:tcPr mar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1.0 (0.1)</a:t>
                      </a: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1.6 (0.1)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07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Fatigue/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tiredness</a:t>
                      </a:r>
                    </a:p>
                  </a:txBody>
                  <a:tcPr mar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1.5 (0.1)</a:t>
                      </a: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1.9 (0.1)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72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Anxiety/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stress</a:t>
                      </a:r>
                    </a:p>
                  </a:txBody>
                  <a:tcPr mar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1.4 (0.1)</a:t>
                      </a: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1.9 (0.1)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80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Depression/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low mood</a:t>
                      </a:r>
                    </a:p>
                  </a:txBody>
                  <a:tcPr mar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3.0 (0.6)</a:t>
                      </a: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3.4 (0.5)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.56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93015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9602841-86DD-FCA4-3007-CA0383600C15}"/>
              </a:ext>
            </a:extLst>
          </p:cNvPr>
          <p:cNvSpPr txBox="1"/>
          <p:nvPr/>
        </p:nvSpPr>
        <p:spPr bwMode="auto">
          <a:xfrm>
            <a:off x="412751" y="6195165"/>
            <a:ext cx="3752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*Statistical significance at </a:t>
            </a:r>
            <a:r>
              <a:rPr lang="el-GR" sz="1200" b="0">
                <a:solidFill>
                  <a:schemeClr val="bg1"/>
                </a:solidFill>
                <a:latin typeface="Calibri" panose="020F0502020204030204" pitchFamily="34" charset="0"/>
              </a:rPr>
              <a:t>α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= .05.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952E61B-231C-5B02-D6D0-331567AE90E9}"/>
              </a:ext>
            </a:extLst>
          </p:cNvPr>
          <p:cNvGrpSpPr/>
          <p:nvPr/>
        </p:nvGrpSpPr>
        <p:grpSpPr>
          <a:xfrm>
            <a:off x="1278222" y="5546378"/>
            <a:ext cx="4320322" cy="727796"/>
            <a:chOff x="1278222" y="5546378"/>
            <a:chExt cx="4320322" cy="72779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5D45123-2B88-BBDD-CD8A-B5B16C5059A6}"/>
                </a:ext>
              </a:extLst>
            </p:cNvPr>
            <p:cNvSpPr txBox="1"/>
            <p:nvPr/>
          </p:nvSpPr>
          <p:spPr bwMode="auto">
            <a:xfrm>
              <a:off x="1278222" y="5750954"/>
              <a:ext cx="5790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None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E5D057A-EB6B-D34C-1C71-54817368F403}"/>
                </a:ext>
              </a:extLst>
            </p:cNvPr>
            <p:cNvSpPr txBox="1"/>
            <p:nvPr/>
          </p:nvSpPr>
          <p:spPr bwMode="auto">
            <a:xfrm>
              <a:off x="1832473" y="5750954"/>
              <a:ext cx="8739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Very mild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51A5D3B-7D6E-7E7B-E94C-4D56994A4A2A}"/>
                </a:ext>
              </a:extLst>
            </p:cNvPr>
            <p:cNvSpPr txBox="1"/>
            <p:nvPr/>
          </p:nvSpPr>
          <p:spPr bwMode="auto">
            <a:xfrm>
              <a:off x="2714246" y="5750954"/>
              <a:ext cx="51648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Mild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BBC7829-C2E6-0AC8-55F6-393A223CE6BF}"/>
                </a:ext>
              </a:extLst>
            </p:cNvPr>
            <p:cNvSpPr txBox="1"/>
            <p:nvPr/>
          </p:nvSpPr>
          <p:spPr bwMode="auto">
            <a:xfrm>
              <a:off x="3216770" y="5750954"/>
              <a:ext cx="9099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Moderate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F012C2C-551A-F781-E959-8440FE1EEBC6}"/>
                </a:ext>
              </a:extLst>
            </p:cNvPr>
            <p:cNvSpPr txBox="1"/>
            <p:nvPr/>
          </p:nvSpPr>
          <p:spPr bwMode="auto">
            <a:xfrm>
              <a:off x="4025168" y="5750954"/>
              <a:ext cx="6749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Severe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FC93CE3-6D4F-C73B-7B76-DB4A89382E46}"/>
                </a:ext>
              </a:extLst>
            </p:cNvPr>
            <p:cNvSpPr txBox="1"/>
            <p:nvPr/>
          </p:nvSpPr>
          <p:spPr bwMode="auto">
            <a:xfrm>
              <a:off x="4523088" y="5750954"/>
              <a:ext cx="107545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Extremely severe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6D08D18-0C8D-B864-6A54-22B5CB30970D}"/>
                </a:ext>
              </a:extLst>
            </p:cNvPr>
            <p:cNvGrpSpPr/>
            <p:nvPr/>
          </p:nvGrpSpPr>
          <p:grpSpPr>
            <a:xfrm>
              <a:off x="1429705" y="5546378"/>
              <a:ext cx="3779954" cy="307777"/>
              <a:chOff x="1429705" y="5443538"/>
              <a:chExt cx="3779954" cy="307777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9643084-BEC0-59BC-E5F5-7421D86896A5}"/>
                  </a:ext>
                </a:extLst>
              </p:cNvPr>
              <p:cNvSpPr txBox="1"/>
              <p:nvPr/>
            </p:nvSpPr>
            <p:spPr bwMode="auto">
              <a:xfrm>
                <a:off x="2841749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E796E30-D497-88CD-7668-08767AD2E543}"/>
                  </a:ext>
                </a:extLst>
              </p:cNvPr>
              <p:cNvSpPr txBox="1"/>
              <p:nvPr/>
            </p:nvSpPr>
            <p:spPr bwMode="auto">
              <a:xfrm>
                <a:off x="2137807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EF5F1BD-4945-52D1-FBDD-70850C7473D6}"/>
                  </a:ext>
                </a:extLst>
              </p:cNvPr>
              <p:cNvSpPr txBox="1"/>
              <p:nvPr/>
            </p:nvSpPr>
            <p:spPr bwMode="auto">
              <a:xfrm>
                <a:off x="1429705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84555DE-EA40-619A-436F-3ED5D4BFC4AE}"/>
                  </a:ext>
                </a:extLst>
              </p:cNvPr>
              <p:cNvSpPr txBox="1"/>
              <p:nvPr/>
            </p:nvSpPr>
            <p:spPr bwMode="auto">
              <a:xfrm>
                <a:off x="4933621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5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DEE0DFA-41D6-D4F7-6C50-3202FA410A4E}"/>
                  </a:ext>
                </a:extLst>
              </p:cNvPr>
              <p:cNvSpPr txBox="1"/>
              <p:nvPr/>
            </p:nvSpPr>
            <p:spPr bwMode="auto">
              <a:xfrm>
                <a:off x="4234442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F902CE4-9E0E-9079-444F-FE8D6CED2E1C}"/>
                  </a:ext>
                </a:extLst>
              </p:cNvPr>
              <p:cNvSpPr txBox="1"/>
              <p:nvPr/>
            </p:nvSpPr>
            <p:spPr bwMode="auto">
              <a:xfrm>
                <a:off x="3535866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3</a:t>
                </a:r>
              </a:p>
            </p:txBody>
          </p:sp>
        </p:grp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82A382F-BE8D-E00C-1FEC-B71C75AE47B8}"/>
              </a:ext>
            </a:extLst>
          </p:cNvPr>
          <p:cNvCxnSpPr/>
          <p:nvPr/>
        </p:nvCxnSpPr>
        <p:spPr bwMode="auto">
          <a:xfrm>
            <a:off x="1566863" y="5529742"/>
            <a:ext cx="350520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60608C-A6FB-8902-5980-9CC1E659FDC3}"/>
              </a:ext>
            </a:extLst>
          </p:cNvPr>
          <p:cNvGrpSpPr/>
          <p:nvPr/>
        </p:nvGrpSpPr>
        <p:grpSpPr>
          <a:xfrm>
            <a:off x="1569975" y="5525876"/>
            <a:ext cx="3502088" cy="91499"/>
            <a:chOff x="1569975" y="5393532"/>
            <a:chExt cx="3502088" cy="15716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A2384A6-80E2-48FE-FE27-0D532442176B}"/>
                </a:ext>
              </a:extLst>
            </p:cNvPr>
            <p:cNvCxnSpPr/>
            <p:nvPr/>
          </p:nvCxnSpPr>
          <p:spPr bwMode="auto">
            <a:xfrm>
              <a:off x="1569975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FC9BEF7-583B-20FC-2072-35D43C893E4D}"/>
                </a:ext>
              </a:extLst>
            </p:cNvPr>
            <p:cNvCxnSpPr/>
            <p:nvPr/>
          </p:nvCxnSpPr>
          <p:spPr bwMode="auto">
            <a:xfrm>
              <a:off x="2274825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D69FA21-9DC3-FB9A-3CCD-1C4E15056CFD}"/>
                </a:ext>
              </a:extLst>
            </p:cNvPr>
            <p:cNvCxnSpPr/>
            <p:nvPr/>
          </p:nvCxnSpPr>
          <p:spPr bwMode="auto">
            <a:xfrm>
              <a:off x="2970150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3C017BC-D2B5-A66D-14EF-DBB66F4DABEE}"/>
                </a:ext>
              </a:extLst>
            </p:cNvPr>
            <p:cNvCxnSpPr/>
            <p:nvPr/>
          </p:nvCxnSpPr>
          <p:spPr bwMode="auto">
            <a:xfrm>
              <a:off x="3675000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4177680-8D89-E650-1F8E-781D86C99A8B}"/>
                </a:ext>
              </a:extLst>
            </p:cNvPr>
            <p:cNvCxnSpPr/>
            <p:nvPr/>
          </p:nvCxnSpPr>
          <p:spPr bwMode="auto">
            <a:xfrm>
              <a:off x="4367213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562D663-6590-39C2-94BD-B2F6830AB020}"/>
                </a:ext>
              </a:extLst>
            </p:cNvPr>
            <p:cNvCxnSpPr/>
            <p:nvPr/>
          </p:nvCxnSpPr>
          <p:spPr bwMode="auto">
            <a:xfrm>
              <a:off x="5072063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86555C-E256-4F94-A36C-D15264C17E59}"/>
              </a:ext>
            </a:extLst>
          </p:cNvPr>
          <p:cNvGrpSpPr/>
          <p:nvPr/>
        </p:nvGrpSpPr>
        <p:grpSpPr>
          <a:xfrm>
            <a:off x="3714750" y="2298469"/>
            <a:ext cx="346138" cy="85725"/>
            <a:chOff x="3714750" y="1800225"/>
            <a:chExt cx="346138" cy="85725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DEEA8E1-05C8-98D9-F00D-75E42E600F8A}"/>
                </a:ext>
              </a:extLst>
            </p:cNvPr>
            <p:cNvCxnSpPr/>
            <p:nvPr/>
          </p:nvCxnSpPr>
          <p:spPr bwMode="auto">
            <a:xfrm>
              <a:off x="3757613" y="1847851"/>
              <a:ext cx="26755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9B9BA85-BAF0-B9A4-6C88-9FE00F09FD6A}"/>
                </a:ext>
              </a:extLst>
            </p:cNvPr>
            <p:cNvSpPr/>
            <p:nvPr/>
          </p:nvSpPr>
          <p:spPr bwMode="auto">
            <a:xfrm>
              <a:off x="3714750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C286320-6E74-169E-02A2-6690218D17C8}"/>
                </a:ext>
              </a:extLst>
            </p:cNvPr>
            <p:cNvSpPr/>
            <p:nvPr/>
          </p:nvSpPr>
          <p:spPr bwMode="auto">
            <a:xfrm>
              <a:off x="3975163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0ACC8DC-FEE8-A895-3300-3E4F28EE2F85}"/>
              </a:ext>
            </a:extLst>
          </p:cNvPr>
          <p:cNvGrpSpPr/>
          <p:nvPr/>
        </p:nvGrpSpPr>
        <p:grpSpPr>
          <a:xfrm>
            <a:off x="3478429" y="2774481"/>
            <a:ext cx="391670" cy="85725"/>
            <a:chOff x="3669218" y="1800225"/>
            <a:chExt cx="391670" cy="85725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CE3905E-462E-5B38-F9CD-0DE38B47D858}"/>
                </a:ext>
              </a:extLst>
            </p:cNvPr>
            <p:cNvCxnSpPr/>
            <p:nvPr/>
          </p:nvCxnSpPr>
          <p:spPr bwMode="auto">
            <a:xfrm>
              <a:off x="3735138" y="1847851"/>
              <a:ext cx="26755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1C75041-DF86-0B7D-016B-D5CED25DA18D}"/>
                </a:ext>
              </a:extLst>
            </p:cNvPr>
            <p:cNvSpPr/>
            <p:nvPr/>
          </p:nvSpPr>
          <p:spPr bwMode="auto">
            <a:xfrm>
              <a:off x="3669218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54C3E22-EA3E-4791-585B-C57D91BC3F5A}"/>
                </a:ext>
              </a:extLst>
            </p:cNvPr>
            <p:cNvSpPr/>
            <p:nvPr/>
          </p:nvSpPr>
          <p:spPr bwMode="auto">
            <a:xfrm>
              <a:off x="3975163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7C2BF7C-4D97-28EE-DE92-E71941E2F0DF}"/>
              </a:ext>
            </a:extLst>
          </p:cNvPr>
          <p:cNvGrpSpPr/>
          <p:nvPr/>
        </p:nvGrpSpPr>
        <p:grpSpPr>
          <a:xfrm>
            <a:off x="3276600" y="3345564"/>
            <a:ext cx="724467" cy="85725"/>
            <a:chOff x="3467389" y="1800225"/>
            <a:chExt cx="724467" cy="85725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1F57802-9AF5-15D8-DA40-F6B93AD6B9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38617" y="1847851"/>
              <a:ext cx="6146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468179A-E1B8-C8EB-ACDE-53AB180F0177}"/>
                </a:ext>
              </a:extLst>
            </p:cNvPr>
            <p:cNvSpPr/>
            <p:nvPr/>
          </p:nvSpPr>
          <p:spPr bwMode="auto">
            <a:xfrm>
              <a:off x="3467389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1D8ADDB-CC66-9C4D-3205-04FA906EC28A}"/>
                </a:ext>
              </a:extLst>
            </p:cNvPr>
            <p:cNvSpPr/>
            <p:nvPr/>
          </p:nvSpPr>
          <p:spPr bwMode="auto">
            <a:xfrm>
              <a:off x="4106131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95BEC3B-A7D8-732E-216E-7A067CB1D62B}"/>
              </a:ext>
            </a:extLst>
          </p:cNvPr>
          <p:cNvGrpSpPr/>
          <p:nvPr/>
        </p:nvGrpSpPr>
        <p:grpSpPr>
          <a:xfrm>
            <a:off x="3549745" y="3931097"/>
            <a:ext cx="301249" cy="85725"/>
            <a:chOff x="3759639" y="1800225"/>
            <a:chExt cx="301249" cy="85725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85D8252-0D76-8E69-067A-F26F1DD724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36538" y="1847851"/>
              <a:ext cx="16615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F984938-10F9-A0CB-E99B-7E34F99C8894}"/>
                </a:ext>
              </a:extLst>
            </p:cNvPr>
            <p:cNvSpPr/>
            <p:nvPr/>
          </p:nvSpPr>
          <p:spPr bwMode="auto">
            <a:xfrm>
              <a:off x="3759639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20F5432-40C0-2826-D785-980C9341C634}"/>
                </a:ext>
              </a:extLst>
            </p:cNvPr>
            <p:cNvSpPr/>
            <p:nvPr/>
          </p:nvSpPr>
          <p:spPr bwMode="auto">
            <a:xfrm>
              <a:off x="3975163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A32CEE0-A462-B938-932A-6CE84308982B}"/>
              </a:ext>
            </a:extLst>
          </p:cNvPr>
          <p:cNvGrpSpPr/>
          <p:nvPr/>
        </p:nvGrpSpPr>
        <p:grpSpPr>
          <a:xfrm>
            <a:off x="3413529" y="4504334"/>
            <a:ext cx="386946" cy="85725"/>
            <a:chOff x="3759639" y="1800225"/>
            <a:chExt cx="386946" cy="85725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2538FBF-CFAC-7B1A-12C7-BB06DE00A5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36538" y="1847851"/>
              <a:ext cx="26718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69C8EF1-6DE6-E3A0-7CCC-114F9708DA48}"/>
                </a:ext>
              </a:extLst>
            </p:cNvPr>
            <p:cNvSpPr/>
            <p:nvPr/>
          </p:nvSpPr>
          <p:spPr bwMode="auto">
            <a:xfrm>
              <a:off x="3759639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5A512E5-C481-DCF6-D7FC-C52A50EBA231}"/>
                </a:ext>
              </a:extLst>
            </p:cNvPr>
            <p:cNvSpPr/>
            <p:nvPr/>
          </p:nvSpPr>
          <p:spPr bwMode="auto">
            <a:xfrm>
              <a:off x="4060860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9C329AF-C197-C6DC-B033-CED062A184A1}"/>
              </a:ext>
            </a:extLst>
          </p:cNvPr>
          <p:cNvGrpSpPr/>
          <p:nvPr/>
        </p:nvGrpSpPr>
        <p:grpSpPr>
          <a:xfrm>
            <a:off x="3396862" y="5078343"/>
            <a:ext cx="517781" cy="85725"/>
            <a:chOff x="3759639" y="1800225"/>
            <a:chExt cx="517781" cy="85725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26D0FD2-E1B6-A004-18AA-D02E3F0B44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36538" y="1847851"/>
              <a:ext cx="3772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E41C47B-D9DF-F1FC-1E73-7791DA62BB18}"/>
                </a:ext>
              </a:extLst>
            </p:cNvPr>
            <p:cNvSpPr/>
            <p:nvPr/>
          </p:nvSpPr>
          <p:spPr bwMode="auto">
            <a:xfrm>
              <a:off x="3759639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7ACA235-8B11-C83C-B588-C8C31B05D5CE}"/>
                </a:ext>
              </a:extLst>
            </p:cNvPr>
            <p:cNvSpPr/>
            <p:nvPr/>
          </p:nvSpPr>
          <p:spPr bwMode="auto">
            <a:xfrm>
              <a:off x="4191695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58E8FE9-895E-8A36-2783-C2F4D52BE49F}"/>
              </a:ext>
            </a:extLst>
          </p:cNvPr>
          <p:cNvGrpSpPr/>
          <p:nvPr/>
        </p:nvGrpSpPr>
        <p:grpSpPr>
          <a:xfrm>
            <a:off x="7123321" y="5546378"/>
            <a:ext cx="4334063" cy="727796"/>
            <a:chOff x="1278222" y="5546378"/>
            <a:chExt cx="4334063" cy="72779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2BF479F-6FCE-B39C-DC83-6A8AC2467826}"/>
                </a:ext>
              </a:extLst>
            </p:cNvPr>
            <p:cNvSpPr txBox="1"/>
            <p:nvPr/>
          </p:nvSpPr>
          <p:spPr bwMode="auto">
            <a:xfrm>
              <a:off x="1278222" y="5750954"/>
              <a:ext cx="5790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None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101A60A-6D8C-77FE-63F6-2E60E6E139C8}"/>
                </a:ext>
              </a:extLst>
            </p:cNvPr>
            <p:cNvSpPr txBox="1"/>
            <p:nvPr/>
          </p:nvSpPr>
          <p:spPr bwMode="auto">
            <a:xfrm>
              <a:off x="1832473" y="5750954"/>
              <a:ext cx="8739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Very mild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77E9F54-CE84-BF7A-0187-851DB109BCF1}"/>
                </a:ext>
              </a:extLst>
            </p:cNvPr>
            <p:cNvSpPr txBox="1"/>
            <p:nvPr/>
          </p:nvSpPr>
          <p:spPr bwMode="auto">
            <a:xfrm>
              <a:off x="2714246" y="5750954"/>
              <a:ext cx="51648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Mild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297BA76-5514-EB42-D704-B5A290F8F486}"/>
                </a:ext>
              </a:extLst>
            </p:cNvPr>
            <p:cNvSpPr txBox="1"/>
            <p:nvPr/>
          </p:nvSpPr>
          <p:spPr bwMode="auto">
            <a:xfrm>
              <a:off x="3216770" y="5750954"/>
              <a:ext cx="9099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Moderate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8B12B57-1D2F-656D-EE76-18957641210A}"/>
                </a:ext>
              </a:extLst>
            </p:cNvPr>
            <p:cNvSpPr txBox="1"/>
            <p:nvPr/>
          </p:nvSpPr>
          <p:spPr bwMode="auto">
            <a:xfrm>
              <a:off x="4025168" y="5750954"/>
              <a:ext cx="6749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Severe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E0893F9-F695-1067-D80E-CC8D8C593B22}"/>
                </a:ext>
              </a:extLst>
            </p:cNvPr>
            <p:cNvSpPr txBox="1"/>
            <p:nvPr/>
          </p:nvSpPr>
          <p:spPr bwMode="auto">
            <a:xfrm>
              <a:off x="4536829" y="5750954"/>
              <a:ext cx="107545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Extremely severe</a:t>
              </a: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4D1F9D0-517E-51B9-6EAD-A77933CF811A}"/>
                </a:ext>
              </a:extLst>
            </p:cNvPr>
            <p:cNvGrpSpPr/>
            <p:nvPr/>
          </p:nvGrpSpPr>
          <p:grpSpPr>
            <a:xfrm>
              <a:off x="1429705" y="5546378"/>
              <a:ext cx="3779954" cy="307777"/>
              <a:chOff x="1429705" y="5443538"/>
              <a:chExt cx="3779954" cy="307777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FE77CCC-79C9-5EB7-E6AF-175E3169B2CE}"/>
                  </a:ext>
                </a:extLst>
              </p:cNvPr>
              <p:cNvSpPr txBox="1"/>
              <p:nvPr/>
            </p:nvSpPr>
            <p:spPr bwMode="auto">
              <a:xfrm>
                <a:off x="2841749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608C941-7D3E-6BCA-7D13-77C9C75A5161}"/>
                  </a:ext>
                </a:extLst>
              </p:cNvPr>
              <p:cNvSpPr txBox="1"/>
              <p:nvPr/>
            </p:nvSpPr>
            <p:spPr bwMode="auto">
              <a:xfrm>
                <a:off x="2137807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675169F-BB9D-DFF7-56EC-103D44455536}"/>
                  </a:ext>
                </a:extLst>
              </p:cNvPr>
              <p:cNvSpPr txBox="1"/>
              <p:nvPr/>
            </p:nvSpPr>
            <p:spPr bwMode="auto">
              <a:xfrm>
                <a:off x="1429705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6903BB98-23DE-A9C4-2781-D14A04E84DB7}"/>
                  </a:ext>
                </a:extLst>
              </p:cNvPr>
              <p:cNvSpPr txBox="1"/>
              <p:nvPr/>
            </p:nvSpPr>
            <p:spPr bwMode="auto">
              <a:xfrm>
                <a:off x="4933621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5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F4159F6-7CEE-C6D0-F8CE-6AF720F796E7}"/>
                  </a:ext>
                </a:extLst>
              </p:cNvPr>
              <p:cNvSpPr txBox="1"/>
              <p:nvPr/>
            </p:nvSpPr>
            <p:spPr bwMode="auto">
              <a:xfrm>
                <a:off x="4234442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FB45DD6-6DF6-34A6-6FAF-0AFC40F32A63}"/>
                  </a:ext>
                </a:extLst>
              </p:cNvPr>
              <p:cNvSpPr txBox="1"/>
              <p:nvPr/>
            </p:nvSpPr>
            <p:spPr bwMode="auto">
              <a:xfrm>
                <a:off x="3535866" y="5443538"/>
                <a:ext cx="2760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3</a:t>
                </a:r>
              </a:p>
            </p:txBody>
          </p:sp>
        </p:grpSp>
      </p:grp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CF780DBF-56D1-17DD-F1CD-30F1C066E709}"/>
              </a:ext>
            </a:extLst>
          </p:cNvPr>
          <p:cNvCxnSpPr/>
          <p:nvPr/>
        </p:nvCxnSpPr>
        <p:spPr bwMode="auto">
          <a:xfrm>
            <a:off x="7411962" y="5529742"/>
            <a:ext cx="350520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E2F794B-9940-BC5A-4A6F-B386E61A61C7}"/>
              </a:ext>
            </a:extLst>
          </p:cNvPr>
          <p:cNvGrpSpPr/>
          <p:nvPr/>
        </p:nvGrpSpPr>
        <p:grpSpPr>
          <a:xfrm>
            <a:off x="7415074" y="5525876"/>
            <a:ext cx="3502088" cy="91499"/>
            <a:chOff x="1569975" y="5393532"/>
            <a:chExt cx="3502088" cy="157162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F95D6A9-3D41-8FD6-769D-85657BA92755}"/>
                </a:ext>
              </a:extLst>
            </p:cNvPr>
            <p:cNvCxnSpPr/>
            <p:nvPr/>
          </p:nvCxnSpPr>
          <p:spPr bwMode="auto">
            <a:xfrm>
              <a:off x="1569975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FCCA269-89BF-1FBB-04CE-B6DDF496C29B}"/>
                </a:ext>
              </a:extLst>
            </p:cNvPr>
            <p:cNvCxnSpPr/>
            <p:nvPr/>
          </p:nvCxnSpPr>
          <p:spPr bwMode="auto">
            <a:xfrm>
              <a:off x="2274825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EE24650-CE64-4BCA-D1F8-A486E05BC36D}"/>
                </a:ext>
              </a:extLst>
            </p:cNvPr>
            <p:cNvCxnSpPr/>
            <p:nvPr/>
          </p:nvCxnSpPr>
          <p:spPr bwMode="auto">
            <a:xfrm>
              <a:off x="2970150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FA12E02-7609-1FBA-8043-A83FF133519B}"/>
                </a:ext>
              </a:extLst>
            </p:cNvPr>
            <p:cNvCxnSpPr/>
            <p:nvPr/>
          </p:nvCxnSpPr>
          <p:spPr bwMode="auto">
            <a:xfrm>
              <a:off x="3675000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14FEF4F-73CD-FAA4-C7F5-F274B59FDA21}"/>
                </a:ext>
              </a:extLst>
            </p:cNvPr>
            <p:cNvCxnSpPr/>
            <p:nvPr/>
          </p:nvCxnSpPr>
          <p:spPr bwMode="auto">
            <a:xfrm>
              <a:off x="4367213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D69C115-25C4-6836-2A98-5123A4678107}"/>
                </a:ext>
              </a:extLst>
            </p:cNvPr>
            <p:cNvCxnSpPr/>
            <p:nvPr/>
          </p:nvCxnSpPr>
          <p:spPr bwMode="auto">
            <a:xfrm>
              <a:off x="5072063" y="5393532"/>
              <a:ext cx="0" cy="1571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F11D28E-6312-20EB-3259-76D7A80515F1}"/>
              </a:ext>
            </a:extLst>
          </p:cNvPr>
          <p:cNvGrpSpPr/>
          <p:nvPr/>
        </p:nvGrpSpPr>
        <p:grpSpPr>
          <a:xfrm>
            <a:off x="9476716" y="5078343"/>
            <a:ext cx="389029" cy="85725"/>
            <a:chOff x="3888391" y="1800225"/>
            <a:chExt cx="389029" cy="85725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B1CA83F5-4FD2-DB70-D662-8B8A145E78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58900" y="1847851"/>
              <a:ext cx="254871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05AF8A24-D1EB-76BB-E335-C21730F69DD9}"/>
                </a:ext>
              </a:extLst>
            </p:cNvPr>
            <p:cNvSpPr/>
            <p:nvPr/>
          </p:nvSpPr>
          <p:spPr bwMode="auto">
            <a:xfrm>
              <a:off x="3888391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E1410070-D5DA-9C3E-C5BB-502F09CB6348}"/>
                </a:ext>
              </a:extLst>
            </p:cNvPr>
            <p:cNvSpPr/>
            <p:nvPr/>
          </p:nvSpPr>
          <p:spPr bwMode="auto">
            <a:xfrm>
              <a:off x="4191695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6AFB07B-6B15-5679-5335-B1D3842AB1A1}"/>
              </a:ext>
            </a:extLst>
          </p:cNvPr>
          <p:cNvGrpSpPr/>
          <p:nvPr/>
        </p:nvGrpSpPr>
        <p:grpSpPr>
          <a:xfrm>
            <a:off x="8318381" y="4504334"/>
            <a:ext cx="454192" cy="85725"/>
            <a:chOff x="3888391" y="1800225"/>
            <a:chExt cx="454192" cy="85725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BC4B89FA-DB4B-8EA4-5BD3-5570C1D153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58900" y="1847851"/>
              <a:ext cx="31852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2DF734DB-D637-D861-8E11-56FFC2A1790F}"/>
                </a:ext>
              </a:extLst>
            </p:cNvPr>
            <p:cNvSpPr/>
            <p:nvPr/>
          </p:nvSpPr>
          <p:spPr bwMode="auto">
            <a:xfrm>
              <a:off x="3888391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7F433CB0-75CC-E562-92B2-158DC5F892E8}"/>
                </a:ext>
              </a:extLst>
            </p:cNvPr>
            <p:cNvSpPr/>
            <p:nvPr/>
          </p:nvSpPr>
          <p:spPr bwMode="auto">
            <a:xfrm>
              <a:off x="4256858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9B261A1-C64A-B4B6-1633-B876664B92F3}"/>
              </a:ext>
            </a:extLst>
          </p:cNvPr>
          <p:cNvGrpSpPr/>
          <p:nvPr/>
        </p:nvGrpSpPr>
        <p:grpSpPr>
          <a:xfrm>
            <a:off x="8404106" y="3931097"/>
            <a:ext cx="413571" cy="85725"/>
            <a:chOff x="3929012" y="1800225"/>
            <a:chExt cx="413571" cy="85725"/>
          </a:xfrm>
        </p:grpSpPr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91039570-6F1E-334D-8F55-15D5533665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02156" y="1847851"/>
              <a:ext cx="2752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42D17C80-6C4B-15C7-0739-4116272DCA54}"/>
                </a:ext>
              </a:extLst>
            </p:cNvPr>
            <p:cNvSpPr/>
            <p:nvPr/>
          </p:nvSpPr>
          <p:spPr bwMode="auto">
            <a:xfrm>
              <a:off x="3929012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41D0E20E-1B37-1DAC-12E0-AA652F16AC70}"/>
                </a:ext>
              </a:extLst>
            </p:cNvPr>
            <p:cNvSpPr/>
            <p:nvPr/>
          </p:nvSpPr>
          <p:spPr bwMode="auto">
            <a:xfrm>
              <a:off x="4256858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2DCB7F6-5644-962C-9543-9AF50599D052}"/>
              </a:ext>
            </a:extLst>
          </p:cNvPr>
          <p:cNvGrpSpPr/>
          <p:nvPr/>
        </p:nvGrpSpPr>
        <p:grpSpPr>
          <a:xfrm>
            <a:off x="8078062" y="3345564"/>
            <a:ext cx="481283" cy="85725"/>
            <a:chOff x="3861300" y="1800225"/>
            <a:chExt cx="481283" cy="85725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A873230-3A7A-BB3F-A19C-7513349A06E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04163" y="1847851"/>
              <a:ext cx="37325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465C95F1-E24B-DBA3-67B9-A6F2679DD67F}"/>
                </a:ext>
              </a:extLst>
            </p:cNvPr>
            <p:cNvSpPr/>
            <p:nvPr/>
          </p:nvSpPr>
          <p:spPr bwMode="auto">
            <a:xfrm>
              <a:off x="3861300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846D9299-451B-1DDB-AFC8-27B9A66B1E6E}"/>
                </a:ext>
              </a:extLst>
            </p:cNvPr>
            <p:cNvSpPr/>
            <p:nvPr/>
          </p:nvSpPr>
          <p:spPr bwMode="auto">
            <a:xfrm>
              <a:off x="4256858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B002A9F-A079-122A-67B4-29D107E56C37}"/>
              </a:ext>
            </a:extLst>
          </p:cNvPr>
          <p:cNvGrpSpPr/>
          <p:nvPr/>
        </p:nvGrpSpPr>
        <p:grpSpPr>
          <a:xfrm>
            <a:off x="8343850" y="2774481"/>
            <a:ext cx="444941" cy="85725"/>
            <a:chOff x="3897642" y="1800225"/>
            <a:chExt cx="444941" cy="85725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20CBA24F-9788-FCE8-D43E-3B932AAE58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04163" y="1847851"/>
              <a:ext cx="37325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9120DAD5-5233-D9C3-E02A-26DCF545C353}"/>
                </a:ext>
              </a:extLst>
            </p:cNvPr>
            <p:cNvSpPr/>
            <p:nvPr/>
          </p:nvSpPr>
          <p:spPr bwMode="auto">
            <a:xfrm>
              <a:off x="3897642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63E94F94-7519-7CBD-61F1-28221F408151}"/>
                </a:ext>
              </a:extLst>
            </p:cNvPr>
            <p:cNvSpPr/>
            <p:nvPr/>
          </p:nvSpPr>
          <p:spPr bwMode="auto">
            <a:xfrm>
              <a:off x="4256858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A707C26-39AA-DA64-3CCC-D77CB4674FDC}"/>
              </a:ext>
            </a:extLst>
          </p:cNvPr>
          <p:cNvGrpSpPr/>
          <p:nvPr/>
        </p:nvGrpSpPr>
        <p:grpSpPr>
          <a:xfrm>
            <a:off x="8546835" y="2298469"/>
            <a:ext cx="337447" cy="85725"/>
            <a:chOff x="4005136" y="1800225"/>
            <a:chExt cx="337447" cy="85725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3CDF50E9-0BA3-E844-DFE7-22D20E334C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49851" y="1847851"/>
              <a:ext cx="22756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8FA86AE8-4760-8445-0E93-2DE4329FD353}"/>
                </a:ext>
              </a:extLst>
            </p:cNvPr>
            <p:cNvSpPr/>
            <p:nvPr/>
          </p:nvSpPr>
          <p:spPr bwMode="auto">
            <a:xfrm>
              <a:off x="4005136" y="1800225"/>
              <a:ext cx="85725" cy="85725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D2612A1E-D652-1680-3DA5-DA314D174F69}"/>
                </a:ext>
              </a:extLst>
            </p:cNvPr>
            <p:cNvSpPr/>
            <p:nvPr/>
          </p:nvSpPr>
          <p:spPr bwMode="auto">
            <a:xfrm>
              <a:off x="4256858" y="1800225"/>
              <a:ext cx="85725" cy="85725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7533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C6691-DE4E-C075-D461-70812F46C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Impact of Disease Flares and Progression in CD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BD302-4035-E3FB-076E-E1173ED06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1518568"/>
            <a:ext cx="5309278" cy="4678738"/>
          </a:xfrm>
        </p:spPr>
        <p:txBody>
          <a:bodyPr/>
          <a:lstStyle/>
          <a:p>
            <a:r>
              <a:rPr lang="en-US" sz="2600"/>
              <a:t>Factors consistently associated with impaired </a:t>
            </a:r>
            <a:r>
              <a:rPr lang="en-US" sz="2600" err="1"/>
              <a:t>HRQoL</a:t>
            </a:r>
            <a:r>
              <a:rPr lang="en-US" sz="2600"/>
              <a:t>:</a:t>
            </a:r>
          </a:p>
          <a:p>
            <a:pPr lvl="1"/>
            <a:r>
              <a:rPr lang="en-US" sz="2400"/>
              <a:t>Increased disease activity</a:t>
            </a:r>
          </a:p>
          <a:p>
            <a:pPr lvl="1"/>
            <a:r>
              <a:rPr lang="en-US" sz="2400"/>
              <a:t>Number of relapses</a:t>
            </a:r>
          </a:p>
          <a:p>
            <a:pPr lvl="1"/>
            <a:r>
              <a:rPr lang="en-US" sz="2400"/>
              <a:t>Hospitalization rate</a:t>
            </a:r>
          </a:p>
          <a:p>
            <a:pPr lvl="1"/>
            <a:r>
              <a:rPr lang="en-US" sz="2400"/>
              <a:t>Work disability</a:t>
            </a:r>
          </a:p>
          <a:p>
            <a:r>
              <a:rPr lang="en-US" sz="2600"/>
              <a:t>Significant association with biologic therapy and improved </a:t>
            </a:r>
            <a:r>
              <a:rPr lang="en-US" sz="2600" err="1"/>
              <a:t>HRQoL</a:t>
            </a:r>
            <a:endParaRPr lang="en-US" sz="26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1140AF-DBB8-8764-250C-79CC269C8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88921" y="1518568"/>
            <a:ext cx="5229570" cy="4679462"/>
          </a:xfrm>
        </p:spPr>
        <p:txBody>
          <a:bodyPr/>
          <a:lstStyle/>
          <a:p>
            <a:r>
              <a:rPr lang="en-US" sz="2600"/>
              <a:t>In a survey, </a:t>
            </a:r>
            <a:r>
              <a:rPr lang="en-US" sz="2600" err="1"/>
              <a:t>HRQoL</a:t>
            </a:r>
            <a:r>
              <a:rPr lang="en-US" sz="2600"/>
              <a:t> worsened with increased flare frequency</a:t>
            </a:r>
          </a:p>
          <a:p>
            <a:pPr lvl="1"/>
            <a:r>
              <a:rPr lang="en-US" sz="2400"/>
              <a:t>Of the patients who were not taking prescribed therapy, 56% had mild disease</a:t>
            </a:r>
          </a:p>
          <a:p>
            <a:pPr lvl="1"/>
            <a:r>
              <a:rPr lang="en-US" sz="2400"/>
              <a:t>Lower mean EQ-5D summary score led to decreased </a:t>
            </a:r>
            <a:r>
              <a:rPr lang="en-US" sz="2400" err="1"/>
              <a:t>HRQoL</a:t>
            </a:r>
            <a:r>
              <a:rPr lang="en-US" sz="2400"/>
              <a:t> and increased flares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1E550E2A-C86C-06CC-4F8D-0B532696C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1936"/>
            <a:ext cx="6849286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van der Have. J </a:t>
            </a: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Crohns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 Colitis. 2104;8:93. Dubon-Garcia. J </a:t>
            </a: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Crohns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 Colitis. 2024;18:i714.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8D376C-AE7B-4854-EE1B-9D1BE389E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950314"/>
              </p:ext>
            </p:extLst>
          </p:nvPr>
        </p:nvGraphicFramePr>
        <p:xfrm>
          <a:off x="6088921" y="4716688"/>
          <a:ext cx="5556996" cy="14833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551557">
                  <a:extLst>
                    <a:ext uri="{9D8B030D-6E8A-4147-A177-3AD203B41FA5}">
                      <a16:colId xmlns:a16="http://schemas.microsoft.com/office/drawing/2014/main" val="3735523744"/>
                    </a:ext>
                  </a:extLst>
                </a:gridCol>
                <a:gridCol w="3005439">
                  <a:extLst>
                    <a:ext uri="{9D8B030D-6E8A-4147-A177-3AD203B41FA5}">
                      <a16:colId xmlns:a16="http://schemas.microsoft.com/office/drawing/2014/main" val="1187506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Flare Frequency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Mean EQ-5D Summary Score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278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Infrequent (0-2/yr)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0.77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59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Intermediate (3-6/yr)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0.66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28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Frequent (&gt;1/mo-&lt;7/wk)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0.63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5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951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6A75-1819-C04F-F6D1-32A786061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Treat to Target?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0CCA1-EC5D-D6BF-A78C-C32C5D749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1197465" cy="4650686"/>
          </a:xfrm>
        </p:spPr>
        <p:txBody>
          <a:bodyPr/>
          <a:lstStyle/>
          <a:p>
            <a:r>
              <a:rPr lang="en-US"/>
              <a:t>Medical management strategy in IBD focused on achieving deep remission</a:t>
            </a:r>
          </a:p>
          <a:p>
            <a:pPr lvl="1"/>
            <a:r>
              <a:rPr lang="en-US"/>
              <a:t>Symptom control and biomarker normalization (</a:t>
            </a:r>
            <a:r>
              <a:rPr lang="en-US" err="1"/>
              <a:t>eg</a:t>
            </a:r>
            <a:r>
              <a:rPr lang="en-US"/>
              <a:t>, CRP, fecal calprotectin)</a:t>
            </a:r>
          </a:p>
          <a:p>
            <a:r>
              <a:rPr lang="en-US"/>
              <a:t>Target measurable outcome of mucosal healing in CD</a:t>
            </a:r>
          </a:p>
          <a:p>
            <a:r>
              <a:rPr lang="en-US"/>
              <a:t>Continuous assessment and adjustment of therapy </a:t>
            </a: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030CD2FE-59F8-DAE8-B2E1-846CF9486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71915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Colombel. Gastroenterol. 2017;152:351. Colombel. J </a:t>
            </a: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</a:rPr>
              <a:t>Crohns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 Colitis. 2020;14:254. </a:t>
            </a:r>
          </a:p>
        </p:txBody>
      </p:sp>
    </p:spTree>
    <p:extLst>
      <p:ext uri="{BB962C8B-B14F-4D97-AF65-F5344CB8AC3E}">
        <p14:creationId xmlns:p14="http://schemas.microsoft.com/office/powerpoint/2010/main" val="3519031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8F186-0748-6BB3-9B12-B6132E11C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9FA48-ED0A-D4E8-A709-E45C1582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Is Treat to Target Important in IBD?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D0153-87C9-9BFA-8B68-FB3186429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Reduce long-term disease complications</a:t>
            </a:r>
          </a:p>
          <a:p>
            <a:r>
              <a:rPr lang="en-US"/>
              <a:t>Improve QoL</a:t>
            </a:r>
          </a:p>
          <a:p>
            <a:r>
              <a:rPr lang="en-US"/>
              <a:t>Lower hospitalization and surgery rates</a:t>
            </a:r>
          </a:p>
          <a:p>
            <a:r>
              <a:rPr lang="en-US"/>
              <a:t>Enhance remission rates vs conventional therapy</a:t>
            </a:r>
          </a:p>
          <a:p>
            <a:r>
              <a:rPr lang="en-US"/>
              <a:t>Align treatment goals with patient preferences and outcomes </a:t>
            </a: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24414802-B2EB-E590-0C71-68E8A701C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71915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Colombel. Gastroenterol. 2017;152:351. Colombel. J </a:t>
            </a: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</a:rPr>
              <a:t>Crohns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 Colitis. 2020;14:254. </a:t>
            </a:r>
          </a:p>
        </p:txBody>
      </p:sp>
    </p:spTree>
    <p:extLst>
      <p:ext uri="{BB962C8B-B14F-4D97-AF65-F5344CB8AC3E}">
        <p14:creationId xmlns:p14="http://schemas.microsoft.com/office/powerpoint/2010/main" val="240270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9B1C5-1640-A165-C4F8-AD0301F91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3936A-10A7-0600-4079-8B3E6D030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/>
              <a:t>How Does Treat to Target Work in IBD?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DD9758-553C-8FFD-BE35-8BAAB426A8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449489"/>
              </p:ext>
            </p:extLst>
          </p:nvPr>
        </p:nvGraphicFramePr>
        <p:xfrm>
          <a:off x="733241" y="1520825"/>
          <a:ext cx="10748962" cy="465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 Box 11">
            <a:extLst>
              <a:ext uri="{FF2B5EF4-FFF2-40B4-BE49-F238E27FC236}">
                <a16:creationId xmlns:a16="http://schemas.microsoft.com/office/drawing/2014/main" id="{C7A79724-B592-FCD1-3C07-4B35BFED6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939" y="6187249"/>
            <a:ext cx="8010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</a:rPr>
              <a:t>Peyrin-Biroulet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. Am J Gastroenterol. 2015;110:1324. </a:t>
            </a:r>
            <a:b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</a:rPr>
              <a:t>Bouguen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. Clin Gastroenterol Hepatol. 2015;13:1042. Agrawal. </a:t>
            </a: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</a:rPr>
              <a:t>Gastrointest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err="1">
                <a:solidFill>
                  <a:schemeClr val="bg2"/>
                </a:solidFill>
                <a:latin typeface="Calibri" panose="020F0502020204030204" pitchFamily="34" charset="0"/>
              </a:rPr>
              <a:t>Endosc</a:t>
            </a: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 Clin N Am. 2019;29:421.</a:t>
            </a:r>
          </a:p>
        </p:txBody>
      </p:sp>
    </p:spTree>
    <p:extLst>
      <p:ext uri="{BB962C8B-B14F-4D97-AF65-F5344CB8AC3E}">
        <p14:creationId xmlns:p14="http://schemas.microsoft.com/office/powerpoint/2010/main" val="1724914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0BA13B-6423-175E-0E06-847A4312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STRIDE-II: Dynamic Treat to Target in IBD</a:t>
            </a:r>
            <a:endParaRPr lang="en-US"/>
          </a:p>
        </p:txBody>
      </p:sp>
      <p:sp>
        <p:nvSpPr>
          <p:cNvPr id="6" name="Bent Arrow 47">
            <a:extLst>
              <a:ext uri="{FF2B5EF4-FFF2-40B4-BE49-F238E27FC236}">
                <a16:creationId xmlns:a16="http://schemas.microsoft.com/office/drawing/2014/main" id="{3EB41A6A-150B-45F9-8BFC-5F24D6677D0C}"/>
              </a:ext>
            </a:extLst>
          </p:cNvPr>
          <p:cNvSpPr/>
          <p:nvPr/>
        </p:nvSpPr>
        <p:spPr>
          <a:xfrm rot="5400000" flipH="1">
            <a:off x="2397611" y="5088196"/>
            <a:ext cx="1391953" cy="964177"/>
          </a:xfrm>
          <a:prstGeom prst="bentArrow">
            <a:avLst>
              <a:gd name="adj1" fmla="val 26692"/>
              <a:gd name="adj2" fmla="val 16096"/>
              <a:gd name="adj3" fmla="val 4818"/>
              <a:gd name="adj4" fmla="val 99371"/>
            </a:avLst>
          </a:prstGeom>
          <a:gradFill>
            <a:gsLst>
              <a:gs pos="62978">
                <a:schemeClr val="accent5"/>
              </a:gs>
              <a:gs pos="37000">
                <a:schemeClr val="accent3"/>
              </a:gs>
              <a:gs pos="0">
                <a:schemeClr val="accent3"/>
              </a:gs>
              <a:gs pos="98000">
                <a:schemeClr val="accent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Bent Arrow 47">
            <a:extLst>
              <a:ext uri="{FF2B5EF4-FFF2-40B4-BE49-F238E27FC236}">
                <a16:creationId xmlns:a16="http://schemas.microsoft.com/office/drawing/2014/main" id="{4C9F73BB-A923-7A7D-23E1-115725D01B65}"/>
              </a:ext>
            </a:extLst>
          </p:cNvPr>
          <p:cNvSpPr/>
          <p:nvPr/>
        </p:nvSpPr>
        <p:spPr>
          <a:xfrm rot="5400000" flipH="1">
            <a:off x="4801812" y="4715969"/>
            <a:ext cx="2114265" cy="986320"/>
          </a:xfrm>
          <a:prstGeom prst="bentArrow">
            <a:avLst>
              <a:gd name="adj1" fmla="val 28536"/>
              <a:gd name="adj2" fmla="val 20547"/>
              <a:gd name="adj3" fmla="val 4818"/>
              <a:gd name="adj4" fmla="val 99371"/>
            </a:avLst>
          </a:prstGeom>
          <a:gradFill>
            <a:gsLst>
              <a:gs pos="62978">
                <a:schemeClr val="accent6"/>
              </a:gs>
              <a:gs pos="37000">
                <a:schemeClr val="accent3"/>
              </a:gs>
              <a:gs pos="0">
                <a:schemeClr val="accent3"/>
              </a:gs>
              <a:gs pos="98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Bent Arrow 47">
            <a:extLst>
              <a:ext uri="{FF2B5EF4-FFF2-40B4-BE49-F238E27FC236}">
                <a16:creationId xmlns:a16="http://schemas.microsoft.com/office/drawing/2014/main" id="{D83311A4-CFEA-F171-593A-1CDC9D9E319B}"/>
              </a:ext>
            </a:extLst>
          </p:cNvPr>
          <p:cNvSpPr/>
          <p:nvPr/>
        </p:nvSpPr>
        <p:spPr>
          <a:xfrm rot="5400000" flipH="1">
            <a:off x="7242330" y="4340123"/>
            <a:ext cx="2944608" cy="907670"/>
          </a:xfrm>
          <a:prstGeom prst="bentArrow">
            <a:avLst>
              <a:gd name="adj1" fmla="val 32192"/>
              <a:gd name="adj2" fmla="val 19805"/>
              <a:gd name="adj3" fmla="val 4818"/>
              <a:gd name="adj4" fmla="val 60799"/>
            </a:avLst>
          </a:prstGeom>
          <a:gradFill>
            <a:gsLst>
              <a:gs pos="62978">
                <a:schemeClr val="accent2"/>
              </a:gs>
              <a:gs pos="37000">
                <a:schemeClr val="accent3"/>
              </a:gs>
              <a:gs pos="0">
                <a:schemeClr val="accent3"/>
              </a:gs>
              <a:gs pos="98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5F9588-BBB7-7E1C-296A-206E9F4553A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25738" y="2875597"/>
            <a:ext cx="1379999" cy="203549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EA79DCE-6A6C-86A1-5130-713456F8B075}"/>
              </a:ext>
            </a:extLst>
          </p:cNvPr>
          <p:cNvSpPr/>
          <p:nvPr/>
        </p:nvSpPr>
        <p:spPr>
          <a:xfrm>
            <a:off x="2271429" y="2669993"/>
            <a:ext cx="2279837" cy="22798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Symptomatic</a:t>
            </a:r>
          </a:p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response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D4A47B-D9D1-FB90-E6EF-FCF33FF177ED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464239" y="4633385"/>
            <a:ext cx="529545" cy="1089725"/>
          </a:xfrm>
          <a:prstGeom prst="rect">
            <a:avLst/>
          </a:prstGeom>
        </p:spPr>
      </p:pic>
      <p:sp>
        <p:nvSpPr>
          <p:cNvPr id="14" name="Chevron 23">
            <a:extLst>
              <a:ext uri="{FF2B5EF4-FFF2-40B4-BE49-F238E27FC236}">
                <a16:creationId xmlns:a16="http://schemas.microsoft.com/office/drawing/2014/main" id="{C48DCD48-9F45-A350-CF61-ED08614C286D}"/>
              </a:ext>
            </a:extLst>
          </p:cNvPr>
          <p:cNvSpPr/>
          <p:nvPr/>
        </p:nvSpPr>
        <p:spPr>
          <a:xfrm>
            <a:off x="1011382" y="5039316"/>
            <a:ext cx="361260" cy="31165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5971E6-BC44-6F2B-D897-6BE72978546A}"/>
              </a:ext>
            </a:extLst>
          </p:cNvPr>
          <p:cNvSpPr txBox="1"/>
          <p:nvPr/>
        </p:nvSpPr>
        <p:spPr>
          <a:xfrm>
            <a:off x="277274" y="5727319"/>
            <a:ext cx="930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Active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disease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CC816C-EAC9-BF67-A318-982C4B23FA0F}"/>
              </a:ext>
            </a:extLst>
          </p:cNvPr>
          <p:cNvSpPr txBox="1"/>
          <p:nvPr/>
        </p:nvSpPr>
        <p:spPr>
          <a:xfrm>
            <a:off x="1258464" y="4763892"/>
            <a:ext cx="1198009" cy="830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Therapy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according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to risk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2418539-B0AA-E1CC-38E3-50E81D0C5914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2248459" y="5035908"/>
            <a:ext cx="756700" cy="73793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F58E3EC-A26F-D9D1-1664-443A7D65D918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4517965" y="4449057"/>
            <a:ext cx="775461" cy="8505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A8EBE9-E7E4-A7AE-8F4D-1B1A3B1F0C61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</a:blip>
          <a:stretch>
            <a:fillRect/>
          </a:stretch>
        </p:blipFill>
        <p:spPr>
          <a:xfrm>
            <a:off x="7237886" y="3650179"/>
            <a:ext cx="700417" cy="95681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DBA5539-7163-6334-FAD3-86A90C7ACD48}"/>
              </a:ext>
            </a:extLst>
          </p:cNvPr>
          <p:cNvSpPr txBox="1"/>
          <p:nvPr/>
        </p:nvSpPr>
        <p:spPr>
          <a:xfrm rot="20939844">
            <a:off x="5261185" y="2320084"/>
            <a:ext cx="1505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INTERMEDIATE</a:t>
            </a:r>
          </a:p>
        </p:txBody>
      </p:sp>
      <p:sp>
        <p:nvSpPr>
          <p:cNvPr id="23" name="Bent Arrow 42">
            <a:extLst>
              <a:ext uri="{FF2B5EF4-FFF2-40B4-BE49-F238E27FC236}">
                <a16:creationId xmlns:a16="http://schemas.microsoft.com/office/drawing/2014/main" id="{936B9D07-47B5-E1BE-54EF-7BC958133E3A}"/>
              </a:ext>
            </a:extLst>
          </p:cNvPr>
          <p:cNvSpPr/>
          <p:nvPr/>
        </p:nvSpPr>
        <p:spPr>
          <a:xfrm rot="16200000">
            <a:off x="1594838" y="5627800"/>
            <a:ext cx="676220" cy="600703"/>
          </a:xfrm>
          <a:prstGeom prst="bentArrow">
            <a:avLst>
              <a:gd name="adj1" fmla="val 49832"/>
              <a:gd name="adj2" fmla="val 40153"/>
              <a:gd name="adj3" fmla="val 34989"/>
              <a:gd name="adj4" fmla="val 1953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DD39D8-7DE1-879A-E5A9-111D1DCC7AF2}"/>
              </a:ext>
            </a:extLst>
          </p:cNvPr>
          <p:cNvSpPr/>
          <p:nvPr/>
        </p:nvSpPr>
        <p:spPr>
          <a:xfrm>
            <a:off x="2096785" y="5977180"/>
            <a:ext cx="6288988" cy="2890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2E7ED389-6536-3637-B428-2619D7BE6EFB}"/>
              </a:ext>
            </a:extLst>
          </p:cNvPr>
          <p:cNvSpPr txBox="1"/>
          <p:nvPr/>
        </p:nvSpPr>
        <p:spPr>
          <a:xfrm>
            <a:off x="9243930" y="4974595"/>
            <a:ext cx="2273970" cy="1192634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Consider (not </a:t>
            </a:r>
          </a:p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formal targets) for:</a:t>
            </a:r>
          </a:p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CD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transmural healing</a:t>
            </a:r>
          </a:p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UC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histologic healing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E28068-4587-C004-6533-C5F552BABF50}"/>
              </a:ext>
            </a:extLst>
          </p:cNvPr>
          <p:cNvSpPr txBox="1"/>
          <p:nvPr/>
        </p:nvSpPr>
        <p:spPr>
          <a:xfrm>
            <a:off x="4507627" y="5949222"/>
            <a:ext cx="2424988" cy="338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Targets not reached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3F4317E-8CA2-5917-8A80-645B87A83CB1}"/>
              </a:ext>
            </a:extLst>
          </p:cNvPr>
          <p:cNvSpPr/>
          <p:nvPr/>
        </p:nvSpPr>
        <p:spPr>
          <a:xfrm>
            <a:off x="4981420" y="1958166"/>
            <a:ext cx="2279837" cy="22798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Symptomatic</a:t>
            </a:r>
            <a:b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remission</a:t>
            </a:r>
          </a:p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CRP normalization</a:t>
            </a:r>
          </a:p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FC decrease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to acceptable 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range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29965FE-BA17-FD11-11B1-9C81E0FDF8B4}"/>
              </a:ext>
            </a:extLst>
          </p:cNvPr>
          <p:cNvSpPr/>
          <p:nvPr/>
        </p:nvSpPr>
        <p:spPr>
          <a:xfrm>
            <a:off x="7777875" y="1319103"/>
            <a:ext cx="2279837" cy="22798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Endoscopic</a:t>
            </a:r>
            <a:b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healing</a:t>
            </a:r>
          </a:p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QoL normalization</a:t>
            </a:r>
          </a:p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Absence of disability</a:t>
            </a:r>
          </a:p>
          <a:p>
            <a:pPr marL="0" marR="0" lvl="0" indent="0" algn="ctr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Normal growth (children)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Footer Placeholder 1">
            <a:extLst>
              <a:ext uri="{FF2B5EF4-FFF2-40B4-BE49-F238E27FC236}">
                <a16:creationId xmlns:a16="http://schemas.microsoft.com/office/drawing/2014/main" id="{29B04F2F-1B1D-215B-297A-9F750DCED004}"/>
              </a:ext>
            </a:extLst>
          </p:cNvPr>
          <p:cNvSpPr txBox="1">
            <a:spLocks/>
          </p:cNvSpPr>
          <p:nvPr/>
        </p:nvSpPr>
        <p:spPr>
          <a:xfrm>
            <a:off x="513443" y="6443465"/>
            <a:ext cx="7345800" cy="18466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spcBef>
                <a:spcPts val="600"/>
              </a:spcBef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Adapted from Turner. Gastroenterology. 2021;160:1570.</a:t>
            </a:r>
          </a:p>
        </p:txBody>
      </p:sp>
      <p:pic>
        <p:nvPicPr>
          <p:cNvPr id="5" name="Picture 4" descr="A yellow and green rectangle with white text&#10;&#10;Description automatically generated">
            <a:extLst>
              <a:ext uri="{FF2B5EF4-FFF2-40B4-BE49-F238E27FC236}">
                <a16:creationId xmlns:a16="http://schemas.microsoft.com/office/drawing/2014/main" id="{839E6E10-A871-EEA9-36F4-7D9AA26709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3997" y="4052066"/>
            <a:ext cx="8024005" cy="224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705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BC91CE73-411A-2934-7153-9EA6680D6B64}"/>
              </a:ext>
            </a:extLst>
          </p:cNvPr>
          <p:cNvGrpSpPr/>
          <p:nvPr/>
        </p:nvGrpSpPr>
        <p:grpSpPr>
          <a:xfrm>
            <a:off x="2407534" y="-105382"/>
            <a:ext cx="6192455" cy="7116519"/>
            <a:chOff x="2407534" y="-105382"/>
            <a:chExt cx="6192455" cy="711651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225169-6F09-734D-7B5E-9643A4AD3002}"/>
                </a:ext>
              </a:extLst>
            </p:cNvPr>
            <p:cNvSpPr/>
            <p:nvPr/>
          </p:nvSpPr>
          <p:spPr bwMode="auto">
            <a:xfrm>
              <a:off x="4818888" y="1448790"/>
              <a:ext cx="1572768" cy="974370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D63BE8-882F-2C8C-439E-A96687FD25D2}"/>
                </a:ext>
              </a:extLst>
            </p:cNvPr>
            <p:cNvSpPr/>
            <p:nvPr/>
          </p:nvSpPr>
          <p:spPr bwMode="auto">
            <a:xfrm>
              <a:off x="3397170" y="3967651"/>
              <a:ext cx="4242121" cy="65943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DAEBE8-F304-374E-2569-D2BA9D7E7A25}"/>
                </a:ext>
              </a:extLst>
            </p:cNvPr>
            <p:cNvSpPr/>
            <p:nvPr/>
          </p:nvSpPr>
          <p:spPr bwMode="auto">
            <a:xfrm>
              <a:off x="2909873" y="4706396"/>
              <a:ext cx="5151894" cy="65943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678D1CE-09B1-C2C3-15D9-C3F005871062}"/>
                </a:ext>
              </a:extLst>
            </p:cNvPr>
            <p:cNvSpPr/>
            <p:nvPr/>
          </p:nvSpPr>
          <p:spPr bwMode="auto">
            <a:xfrm>
              <a:off x="2407534" y="5445142"/>
              <a:ext cx="6192455" cy="65943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5AA03A8-EEEC-33B8-5244-8CFA9AC97BE8}"/>
                </a:ext>
              </a:extLst>
            </p:cNvPr>
            <p:cNvSpPr/>
            <p:nvPr/>
          </p:nvSpPr>
          <p:spPr bwMode="auto">
            <a:xfrm rot="1979447">
              <a:off x="3475437" y="-105382"/>
              <a:ext cx="765035" cy="6835026"/>
            </a:xfrm>
            <a:prstGeom prst="rect">
              <a:avLst/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9E89CAD-169D-6DB3-C589-3A053F2219B9}"/>
                </a:ext>
              </a:extLst>
            </p:cNvPr>
            <p:cNvSpPr/>
            <p:nvPr/>
          </p:nvSpPr>
          <p:spPr bwMode="auto">
            <a:xfrm>
              <a:off x="4276846" y="2490161"/>
              <a:ext cx="2453832" cy="65943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42F7CA4-3297-D33F-5F47-471A84CF780A}"/>
                </a:ext>
              </a:extLst>
            </p:cNvPr>
            <p:cNvSpPr/>
            <p:nvPr/>
          </p:nvSpPr>
          <p:spPr bwMode="auto">
            <a:xfrm>
              <a:off x="3842795" y="3228906"/>
              <a:ext cx="3263355" cy="65943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896E71D-FC0B-908C-5C89-4BD9FA7CFD26}"/>
                </a:ext>
              </a:extLst>
            </p:cNvPr>
            <p:cNvSpPr/>
            <p:nvPr/>
          </p:nvSpPr>
          <p:spPr bwMode="auto">
            <a:xfrm rot="19608448">
              <a:off x="6937707" y="176111"/>
              <a:ext cx="889074" cy="6835026"/>
            </a:xfrm>
            <a:prstGeom prst="rect">
              <a:avLst/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408F98A-C3EA-716C-3DA6-88265BE5E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latin typeface="+mn-lt"/>
                <a:cs typeface="Arial" panose="020B0604020202020204" pitchFamily="34" charset="0"/>
              </a:rPr>
              <a:t>Treat to Target: Defining the Target in IBD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42B2A4-7E36-0D5E-7D74-6033C915E547}"/>
              </a:ext>
            </a:extLst>
          </p:cNvPr>
          <p:cNvSpPr txBox="1"/>
          <p:nvPr/>
        </p:nvSpPr>
        <p:spPr bwMode="auto">
          <a:xfrm>
            <a:off x="436476" y="6362815"/>
            <a:ext cx="83172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Adapted from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Fanizzi. Best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Pract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Res Clin Gastroenterol. 2025;[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Epub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].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C3256E-553F-4DE0-2716-52323E98AA7D}"/>
              </a:ext>
            </a:extLst>
          </p:cNvPr>
          <p:cNvSpPr txBox="1"/>
          <p:nvPr/>
        </p:nvSpPr>
        <p:spPr bwMode="auto">
          <a:xfrm>
            <a:off x="7102283" y="1714009"/>
            <a:ext cx="13787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accent3"/>
                </a:solidFill>
                <a:latin typeface="Calibri" panose="020F0502020204030204" pitchFamily="34" charset="0"/>
              </a:rPr>
              <a:t>Future</a:t>
            </a:r>
            <a:br>
              <a:rPr lang="en-US">
                <a:solidFill>
                  <a:schemeClr val="accent3"/>
                </a:solidFill>
                <a:latin typeface="Calibri" panose="020F0502020204030204" pitchFamily="34" charset="0"/>
              </a:rPr>
            </a:br>
            <a:r>
              <a:rPr lang="en-US">
                <a:solidFill>
                  <a:schemeClr val="accent3"/>
                </a:solidFill>
                <a:latin typeface="Calibri" panose="020F0502020204030204" pitchFamily="34" charset="0"/>
              </a:rPr>
              <a:t>perspectives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680469-21E2-7FA9-084F-77C2F9CEB4A8}"/>
              </a:ext>
            </a:extLst>
          </p:cNvPr>
          <p:cNvSpPr txBox="1"/>
          <p:nvPr/>
        </p:nvSpPr>
        <p:spPr bwMode="auto">
          <a:xfrm>
            <a:off x="7568038" y="2723159"/>
            <a:ext cx="23785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accent3"/>
                </a:solidFill>
                <a:latin typeface="Calibri" panose="020F0502020204030204" pitchFamily="34" charset="0"/>
              </a:rPr>
              <a:t>Established adjunctive measures, yet to be defined as targets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547D98-5836-E38B-6B88-62422A785D32}"/>
              </a:ext>
            </a:extLst>
          </p:cNvPr>
          <p:cNvSpPr txBox="1"/>
          <p:nvPr/>
        </p:nvSpPr>
        <p:spPr bwMode="auto">
          <a:xfrm>
            <a:off x="9176639" y="4297370"/>
            <a:ext cx="12847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accent1"/>
                </a:solidFill>
                <a:latin typeface="Calibri" panose="020F0502020204030204" pitchFamily="34" charset="0"/>
              </a:rPr>
              <a:t>STRIDE-2</a:t>
            </a:r>
            <a:br>
              <a:rPr lang="en-US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>
                <a:solidFill>
                  <a:schemeClr val="accent1"/>
                </a:solidFill>
                <a:latin typeface="Calibri" panose="020F0502020204030204" pitchFamily="34" charset="0"/>
              </a:rPr>
              <a:t>established </a:t>
            </a:r>
            <a:br>
              <a:rPr lang="en-US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>
                <a:solidFill>
                  <a:schemeClr val="accent1"/>
                </a:solidFill>
                <a:latin typeface="Calibri" panose="020F0502020204030204" pitchFamily="34" charset="0"/>
              </a:rPr>
              <a:t>targets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28D814-234E-7EC7-DCD0-DB796FD51D3E}"/>
              </a:ext>
            </a:extLst>
          </p:cNvPr>
          <p:cNvSpPr txBox="1"/>
          <p:nvPr/>
        </p:nvSpPr>
        <p:spPr bwMode="auto">
          <a:xfrm>
            <a:off x="5011652" y="1970083"/>
            <a:ext cx="941283" cy="50270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Molecular</a:t>
            </a:r>
            <a:br>
              <a:rPr lang="en-US" sz="1400">
                <a:latin typeface="Calibri" panose="020F0502020204030204" pitchFamily="34" charset="0"/>
              </a:rPr>
            </a:br>
            <a:r>
              <a:rPr lang="en-US" sz="1400">
                <a:latin typeface="Calibri" panose="020F0502020204030204" pitchFamily="34" charset="0"/>
              </a:rPr>
              <a:t>targets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CF8180-BAA2-F55E-B7A5-C79A6DB966F9}"/>
              </a:ext>
            </a:extLst>
          </p:cNvPr>
          <p:cNvSpPr txBox="1"/>
          <p:nvPr/>
        </p:nvSpPr>
        <p:spPr bwMode="auto">
          <a:xfrm>
            <a:off x="4876478" y="2582416"/>
            <a:ext cx="1154482" cy="50552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Radiologic/</a:t>
            </a:r>
            <a:br>
              <a:rPr lang="en-US" sz="1600">
                <a:latin typeface="Calibri" panose="020F0502020204030204" pitchFamily="34" charset="0"/>
              </a:rPr>
            </a:br>
            <a:r>
              <a:rPr lang="en-US" sz="1600">
                <a:latin typeface="Calibri" panose="020F0502020204030204" pitchFamily="34" charset="0"/>
              </a:rPr>
              <a:t>IUS targets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A01525-5FB2-27BD-F1CF-7EDBD5DA69FC}"/>
              </a:ext>
            </a:extLst>
          </p:cNvPr>
          <p:cNvSpPr txBox="1"/>
          <p:nvPr/>
        </p:nvSpPr>
        <p:spPr bwMode="auto">
          <a:xfrm>
            <a:off x="4462064" y="3409284"/>
            <a:ext cx="1983311" cy="3003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Histologic targets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DB1B8A-C015-CCD7-87B4-0E6D8057CF03}"/>
              </a:ext>
            </a:extLst>
          </p:cNvPr>
          <p:cNvSpPr txBox="1"/>
          <p:nvPr/>
        </p:nvSpPr>
        <p:spPr bwMode="auto">
          <a:xfrm>
            <a:off x="4462064" y="4123757"/>
            <a:ext cx="1983311" cy="3003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Endoscopic targets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216A35-E8BB-C37D-2230-55DF62512D6E}"/>
              </a:ext>
            </a:extLst>
          </p:cNvPr>
          <p:cNvSpPr txBox="1"/>
          <p:nvPr/>
        </p:nvSpPr>
        <p:spPr bwMode="auto">
          <a:xfrm>
            <a:off x="4090707" y="4744238"/>
            <a:ext cx="2726025" cy="5055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Patient well-being and quality of life assessment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B327EF-0CF3-7661-9F0F-CC8B88B6064F}"/>
              </a:ext>
            </a:extLst>
          </p:cNvPr>
          <p:cNvSpPr txBox="1"/>
          <p:nvPr/>
        </p:nvSpPr>
        <p:spPr bwMode="auto">
          <a:xfrm>
            <a:off x="4462064" y="5528067"/>
            <a:ext cx="1983311" cy="5055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Clinical targets and biochemical targets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8ACE1B6-7006-D781-8DED-DD7437CCC9F4}"/>
              </a:ext>
            </a:extLst>
          </p:cNvPr>
          <p:cNvSpPr/>
          <p:nvPr/>
        </p:nvSpPr>
        <p:spPr bwMode="auto">
          <a:xfrm>
            <a:off x="1852580" y="2495277"/>
            <a:ext cx="2517791" cy="683288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8B43FE26-F6DE-8F50-2313-C5908FD307F3}"/>
              </a:ext>
            </a:extLst>
          </p:cNvPr>
          <p:cNvSpPr/>
          <p:nvPr/>
        </p:nvSpPr>
        <p:spPr bwMode="auto">
          <a:xfrm>
            <a:off x="1852580" y="3200006"/>
            <a:ext cx="2517791" cy="683288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A6BB16-E97D-A875-A321-CA5794808854}"/>
              </a:ext>
            </a:extLst>
          </p:cNvPr>
          <p:cNvSpPr txBox="1"/>
          <p:nvPr/>
        </p:nvSpPr>
        <p:spPr bwMode="auto">
          <a:xfrm>
            <a:off x="1894157" y="2471454"/>
            <a:ext cx="24192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CD</a:t>
            </a:r>
            <a:b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chemeClr val="accent4"/>
                </a:solidFill>
                <a:latin typeface="Calibri" panose="020F0502020204030204" pitchFamily="34" charset="0"/>
              </a:rPr>
              <a:t>TRANSMURAL REMISSION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E07994-2D1E-1A2C-B7AD-669EEA142E29}"/>
              </a:ext>
            </a:extLst>
          </p:cNvPr>
          <p:cNvSpPr txBox="1"/>
          <p:nvPr/>
        </p:nvSpPr>
        <p:spPr bwMode="auto">
          <a:xfrm>
            <a:off x="1942184" y="3217223"/>
            <a:ext cx="2323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UC</a:t>
            </a:r>
            <a:b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chemeClr val="accent6"/>
                </a:solidFill>
                <a:latin typeface="Calibri" panose="020F0502020204030204" pitchFamily="34" charset="0"/>
              </a:rPr>
              <a:t>HISTOLOGIC REMISSION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946E6EE-7FD8-D00A-0166-61C53F619687}"/>
              </a:ext>
            </a:extLst>
          </p:cNvPr>
          <p:cNvGrpSpPr/>
          <p:nvPr/>
        </p:nvGrpSpPr>
        <p:grpSpPr>
          <a:xfrm>
            <a:off x="8613546" y="4769462"/>
            <a:ext cx="514350" cy="438150"/>
            <a:chOff x="10218601" y="5290370"/>
            <a:chExt cx="514350" cy="43815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D0239F8-C42A-136A-3AB4-F67F9D3ADADF}"/>
                </a:ext>
              </a:extLst>
            </p:cNvPr>
            <p:cNvSpPr/>
            <p:nvPr/>
          </p:nvSpPr>
          <p:spPr>
            <a:xfrm>
              <a:off x="10418626" y="5290370"/>
              <a:ext cx="114300" cy="85725"/>
            </a:xfrm>
            <a:custGeom>
              <a:avLst/>
              <a:gdLst>
                <a:gd name="connsiteX0" fmla="*/ 0 w 114300"/>
                <a:gd name="connsiteY0" fmla="*/ 0 h 85725"/>
                <a:gd name="connsiteX1" fmla="*/ 114300 w 114300"/>
                <a:gd name="connsiteY1" fmla="*/ 0 h 85725"/>
                <a:gd name="connsiteX2" fmla="*/ 114300 w 114300"/>
                <a:gd name="connsiteY2" fmla="*/ 85725 h 85725"/>
                <a:gd name="connsiteX3" fmla="*/ 0 w 114300"/>
                <a:gd name="connsiteY3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85725">
                  <a:moveTo>
                    <a:pt x="0" y="0"/>
                  </a:moveTo>
                  <a:lnTo>
                    <a:pt x="114300" y="0"/>
                  </a:lnTo>
                  <a:lnTo>
                    <a:pt x="114300" y="85725"/>
                  </a:lnTo>
                  <a:lnTo>
                    <a:pt x="0" y="85725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AC6E9E4-00F6-D7EF-EE6D-43D579A790EF}"/>
                </a:ext>
              </a:extLst>
            </p:cNvPr>
            <p:cNvSpPr/>
            <p:nvPr/>
          </p:nvSpPr>
          <p:spPr>
            <a:xfrm>
              <a:off x="10428151" y="5642795"/>
              <a:ext cx="95250" cy="47625"/>
            </a:xfrm>
            <a:custGeom>
              <a:avLst/>
              <a:gdLst>
                <a:gd name="connsiteX0" fmla="*/ 0 w 95250"/>
                <a:gd name="connsiteY0" fmla="*/ 0 h 47625"/>
                <a:gd name="connsiteX1" fmla="*/ 47625 w 95250"/>
                <a:gd name="connsiteY1" fmla="*/ 47625 h 47625"/>
                <a:gd name="connsiteX2" fmla="*/ 95250 w 95250"/>
                <a:gd name="connsiteY2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47625">
                  <a:moveTo>
                    <a:pt x="0" y="0"/>
                  </a:moveTo>
                  <a:cubicBezTo>
                    <a:pt x="0" y="26289"/>
                    <a:pt x="21336" y="47625"/>
                    <a:pt x="47625" y="47625"/>
                  </a:cubicBezTo>
                  <a:cubicBezTo>
                    <a:pt x="73914" y="47625"/>
                    <a:pt x="95250" y="26289"/>
                    <a:pt x="95250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A46E9CF-094F-5771-2062-22B305C0D8D6}"/>
                </a:ext>
              </a:extLst>
            </p:cNvPr>
            <p:cNvSpPr/>
            <p:nvPr/>
          </p:nvSpPr>
          <p:spPr>
            <a:xfrm>
              <a:off x="10428151" y="5442770"/>
              <a:ext cx="9525" cy="171450"/>
            </a:xfrm>
            <a:custGeom>
              <a:avLst/>
              <a:gdLst>
                <a:gd name="connsiteX0" fmla="*/ 0 w 9525"/>
                <a:gd name="connsiteY0" fmla="*/ 171450 h 171450"/>
                <a:gd name="connsiteX1" fmla="*/ 0 w 9525"/>
                <a:gd name="connsiteY1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0" y="17145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1B34F42-6B20-3989-9F48-B314D6C12F46}"/>
                </a:ext>
              </a:extLst>
            </p:cNvPr>
            <p:cNvSpPr/>
            <p:nvPr/>
          </p:nvSpPr>
          <p:spPr>
            <a:xfrm>
              <a:off x="10523401" y="5442770"/>
              <a:ext cx="9525" cy="171450"/>
            </a:xfrm>
            <a:custGeom>
              <a:avLst/>
              <a:gdLst>
                <a:gd name="connsiteX0" fmla="*/ 0 w 9525"/>
                <a:gd name="connsiteY0" fmla="*/ 171450 h 171450"/>
                <a:gd name="connsiteX1" fmla="*/ 0 w 9525"/>
                <a:gd name="connsiteY1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0" y="17145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F397BE6-66AD-86DF-7D6C-9BE774E768A2}"/>
                </a:ext>
              </a:extLst>
            </p:cNvPr>
            <p:cNvSpPr/>
            <p:nvPr/>
          </p:nvSpPr>
          <p:spPr>
            <a:xfrm>
              <a:off x="10428151" y="5376095"/>
              <a:ext cx="9525" cy="38100"/>
            </a:xfrm>
            <a:custGeom>
              <a:avLst/>
              <a:gdLst>
                <a:gd name="connsiteX0" fmla="*/ 0 w 9525"/>
                <a:gd name="connsiteY0" fmla="*/ 38100 h 38100"/>
                <a:gd name="connsiteX1" fmla="*/ 0 w 9525"/>
                <a:gd name="connsiteY1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3810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AB9EE75-ECCE-6CA5-535E-AED7FBE2B6CE}"/>
                </a:ext>
              </a:extLst>
            </p:cNvPr>
            <p:cNvSpPr/>
            <p:nvPr/>
          </p:nvSpPr>
          <p:spPr>
            <a:xfrm>
              <a:off x="10523401" y="5376095"/>
              <a:ext cx="9525" cy="38100"/>
            </a:xfrm>
            <a:custGeom>
              <a:avLst/>
              <a:gdLst>
                <a:gd name="connsiteX0" fmla="*/ 0 w 9525"/>
                <a:gd name="connsiteY0" fmla="*/ 38100 h 38100"/>
                <a:gd name="connsiteX1" fmla="*/ 0 w 9525"/>
                <a:gd name="connsiteY1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3810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8BC9ADE-EC3F-F69B-D78F-D997AA4CB9FD}"/>
                </a:ext>
              </a:extLst>
            </p:cNvPr>
            <p:cNvSpPr/>
            <p:nvPr/>
          </p:nvSpPr>
          <p:spPr>
            <a:xfrm>
              <a:off x="10494826" y="5290370"/>
              <a:ext cx="9525" cy="85725"/>
            </a:xfrm>
            <a:custGeom>
              <a:avLst/>
              <a:gdLst>
                <a:gd name="connsiteX0" fmla="*/ 0 w 9525"/>
                <a:gd name="connsiteY0" fmla="*/ 0 h 85725"/>
                <a:gd name="connsiteX1" fmla="*/ 0 w 9525"/>
                <a:gd name="connsiteY1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EEDD606-0282-6A17-35F7-545EA3008D40}"/>
                </a:ext>
              </a:extLst>
            </p:cNvPr>
            <p:cNvSpPr/>
            <p:nvPr/>
          </p:nvSpPr>
          <p:spPr>
            <a:xfrm>
              <a:off x="10456726" y="5290370"/>
              <a:ext cx="9525" cy="85725"/>
            </a:xfrm>
            <a:custGeom>
              <a:avLst/>
              <a:gdLst>
                <a:gd name="connsiteX0" fmla="*/ 0 w 9525"/>
                <a:gd name="connsiteY0" fmla="*/ 0 h 85725"/>
                <a:gd name="connsiteX1" fmla="*/ 0 w 9525"/>
                <a:gd name="connsiteY1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D10CEFD-8DD3-F535-8DFE-1BFA2C3DD55B}"/>
                </a:ext>
              </a:extLst>
            </p:cNvPr>
            <p:cNvSpPr/>
            <p:nvPr/>
          </p:nvSpPr>
          <p:spPr>
            <a:xfrm>
              <a:off x="10571026" y="5290370"/>
              <a:ext cx="114300" cy="85725"/>
            </a:xfrm>
            <a:custGeom>
              <a:avLst/>
              <a:gdLst>
                <a:gd name="connsiteX0" fmla="*/ 0 w 114300"/>
                <a:gd name="connsiteY0" fmla="*/ 0 h 85725"/>
                <a:gd name="connsiteX1" fmla="*/ 114300 w 114300"/>
                <a:gd name="connsiteY1" fmla="*/ 0 h 85725"/>
                <a:gd name="connsiteX2" fmla="*/ 114300 w 114300"/>
                <a:gd name="connsiteY2" fmla="*/ 85725 h 85725"/>
                <a:gd name="connsiteX3" fmla="*/ 0 w 114300"/>
                <a:gd name="connsiteY3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85725">
                  <a:moveTo>
                    <a:pt x="0" y="0"/>
                  </a:moveTo>
                  <a:lnTo>
                    <a:pt x="114300" y="0"/>
                  </a:lnTo>
                  <a:lnTo>
                    <a:pt x="114300" y="85725"/>
                  </a:lnTo>
                  <a:lnTo>
                    <a:pt x="0" y="85725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81B5AFF-5E1E-880C-CE9B-6504D28CEA37}"/>
                </a:ext>
              </a:extLst>
            </p:cNvPr>
            <p:cNvSpPr/>
            <p:nvPr/>
          </p:nvSpPr>
          <p:spPr>
            <a:xfrm>
              <a:off x="10580551" y="5642795"/>
              <a:ext cx="95250" cy="47625"/>
            </a:xfrm>
            <a:custGeom>
              <a:avLst/>
              <a:gdLst>
                <a:gd name="connsiteX0" fmla="*/ 0 w 95250"/>
                <a:gd name="connsiteY0" fmla="*/ 0 h 47625"/>
                <a:gd name="connsiteX1" fmla="*/ 47625 w 95250"/>
                <a:gd name="connsiteY1" fmla="*/ 47625 h 47625"/>
                <a:gd name="connsiteX2" fmla="*/ 95250 w 95250"/>
                <a:gd name="connsiteY2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47625">
                  <a:moveTo>
                    <a:pt x="0" y="0"/>
                  </a:moveTo>
                  <a:cubicBezTo>
                    <a:pt x="0" y="26289"/>
                    <a:pt x="21336" y="47625"/>
                    <a:pt x="47625" y="47625"/>
                  </a:cubicBezTo>
                  <a:cubicBezTo>
                    <a:pt x="73914" y="47625"/>
                    <a:pt x="95250" y="26289"/>
                    <a:pt x="95250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0E5D99A-633A-2F42-DBE3-6CB593BCBB6A}"/>
                </a:ext>
              </a:extLst>
            </p:cNvPr>
            <p:cNvSpPr/>
            <p:nvPr/>
          </p:nvSpPr>
          <p:spPr>
            <a:xfrm>
              <a:off x="10580551" y="5442770"/>
              <a:ext cx="9525" cy="171450"/>
            </a:xfrm>
            <a:custGeom>
              <a:avLst/>
              <a:gdLst>
                <a:gd name="connsiteX0" fmla="*/ 0 w 9525"/>
                <a:gd name="connsiteY0" fmla="*/ 171450 h 171450"/>
                <a:gd name="connsiteX1" fmla="*/ 0 w 9525"/>
                <a:gd name="connsiteY1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0" y="17145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AD267C1-D762-2350-FC21-AFD80DF602F8}"/>
                </a:ext>
              </a:extLst>
            </p:cNvPr>
            <p:cNvSpPr/>
            <p:nvPr/>
          </p:nvSpPr>
          <p:spPr>
            <a:xfrm>
              <a:off x="10675801" y="5442770"/>
              <a:ext cx="9525" cy="171450"/>
            </a:xfrm>
            <a:custGeom>
              <a:avLst/>
              <a:gdLst>
                <a:gd name="connsiteX0" fmla="*/ 0 w 9525"/>
                <a:gd name="connsiteY0" fmla="*/ 171450 h 171450"/>
                <a:gd name="connsiteX1" fmla="*/ 0 w 9525"/>
                <a:gd name="connsiteY1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0" y="17145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0B1E4FA-C62F-1369-2175-75AF53DEA0C2}"/>
                </a:ext>
              </a:extLst>
            </p:cNvPr>
            <p:cNvSpPr/>
            <p:nvPr/>
          </p:nvSpPr>
          <p:spPr>
            <a:xfrm>
              <a:off x="10580551" y="5376095"/>
              <a:ext cx="9525" cy="38100"/>
            </a:xfrm>
            <a:custGeom>
              <a:avLst/>
              <a:gdLst>
                <a:gd name="connsiteX0" fmla="*/ 0 w 9525"/>
                <a:gd name="connsiteY0" fmla="*/ 38100 h 38100"/>
                <a:gd name="connsiteX1" fmla="*/ 0 w 9525"/>
                <a:gd name="connsiteY1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3810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4C81921-52CE-D9B6-41D5-AE7006BCB792}"/>
                </a:ext>
              </a:extLst>
            </p:cNvPr>
            <p:cNvSpPr/>
            <p:nvPr/>
          </p:nvSpPr>
          <p:spPr>
            <a:xfrm>
              <a:off x="10675801" y="5376095"/>
              <a:ext cx="9525" cy="38100"/>
            </a:xfrm>
            <a:custGeom>
              <a:avLst/>
              <a:gdLst>
                <a:gd name="connsiteX0" fmla="*/ 0 w 9525"/>
                <a:gd name="connsiteY0" fmla="*/ 38100 h 38100"/>
                <a:gd name="connsiteX1" fmla="*/ 0 w 9525"/>
                <a:gd name="connsiteY1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3810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64EFD63-0CFD-E3B2-2863-078984376412}"/>
                </a:ext>
              </a:extLst>
            </p:cNvPr>
            <p:cNvSpPr/>
            <p:nvPr/>
          </p:nvSpPr>
          <p:spPr>
            <a:xfrm>
              <a:off x="10647226" y="5290370"/>
              <a:ext cx="9525" cy="85725"/>
            </a:xfrm>
            <a:custGeom>
              <a:avLst/>
              <a:gdLst>
                <a:gd name="connsiteX0" fmla="*/ 0 w 9525"/>
                <a:gd name="connsiteY0" fmla="*/ 0 h 85725"/>
                <a:gd name="connsiteX1" fmla="*/ 0 w 9525"/>
                <a:gd name="connsiteY1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306033E-43CA-38DB-917D-1685E2294FB7}"/>
                </a:ext>
              </a:extLst>
            </p:cNvPr>
            <p:cNvSpPr/>
            <p:nvPr/>
          </p:nvSpPr>
          <p:spPr>
            <a:xfrm>
              <a:off x="10609126" y="5290370"/>
              <a:ext cx="9525" cy="85725"/>
            </a:xfrm>
            <a:custGeom>
              <a:avLst/>
              <a:gdLst>
                <a:gd name="connsiteX0" fmla="*/ 0 w 9525"/>
                <a:gd name="connsiteY0" fmla="*/ 0 h 85725"/>
                <a:gd name="connsiteX1" fmla="*/ 0 w 9525"/>
                <a:gd name="connsiteY1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DFE6704-6473-F318-7275-EEF426E73DA9}"/>
                </a:ext>
              </a:extLst>
            </p:cNvPr>
            <p:cNvSpPr/>
            <p:nvPr/>
          </p:nvSpPr>
          <p:spPr>
            <a:xfrm>
              <a:off x="10266226" y="5290370"/>
              <a:ext cx="114300" cy="85725"/>
            </a:xfrm>
            <a:custGeom>
              <a:avLst/>
              <a:gdLst>
                <a:gd name="connsiteX0" fmla="*/ 0 w 114300"/>
                <a:gd name="connsiteY0" fmla="*/ 0 h 85725"/>
                <a:gd name="connsiteX1" fmla="*/ 114300 w 114300"/>
                <a:gd name="connsiteY1" fmla="*/ 0 h 85725"/>
                <a:gd name="connsiteX2" fmla="*/ 114300 w 114300"/>
                <a:gd name="connsiteY2" fmla="*/ 85725 h 85725"/>
                <a:gd name="connsiteX3" fmla="*/ 0 w 114300"/>
                <a:gd name="connsiteY3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85725">
                  <a:moveTo>
                    <a:pt x="0" y="0"/>
                  </a:moveTo>
                  <a:lnTo>
                    <a:pt x="114300" y="0"/>
                  </a:lnTo>
                  <a:lnTo>
                    <a:pt x="114300" y="85725"/>
                  </a:lnTo>
                  <a:lnTo>
                    <a:pt x="0" y="85725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36A6283-E3DF-1085-A387-0FCFC6B3F602}"/>
                </a:ext>
              </a:extLst>
            </p:cNvPr>
            <p:cNvSpPr/>
            <p:nvPr/>
          </p:nvSpPr>
          <p:spPr>
            <a:xfrm>
              <a:off x="10275751" y="5642795"/>
              <a:ext cx="95250" cy="47625"/>
            </a:xfrm>
            <a:custGeom>
              <a:avLst/>
              <a:gdLst>
                <a:gd name="connsiteX0" fmla="*/ 0 w 95250"/>
                <a:gd name="connsiteY0" fmla="*/ 0 h 47625"/>
                <a:gd name="connsiteX1" fmla="*/ 47625 w 95250"/>
                <a:gd name="connsiteY1" fmla="*/ 47625 h 47625"/>
                <a:gd name="connsiteX2" fmla="*/ 95250 w 95250"/>
                <a:gd name="connsiteY2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47625">
                  <a:moveTo>
                    <a:pt x="0" y="0"/>
                  </a:moveTo>
                  <a:cubicBezTo>
                    <a:pt x="0" y="26289"/>
                    <a:pt x="21336" y="47625"/>
                    <a:pt x="47625" y="47625"/>
                  </a:cubicBezTo>
                  <a:cubicBezTo>
                    <a:pt x="73914" y="47625"/>
                    <a:pt x="95250" y="26289"/>
                    <a:pt x="95250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88A7F40-6EF9-4F8C-4BE8-C9DC2106FDC5}"/>
                </a:ext>
              </a:extLst>
            </p:cNvPr>
            <p:cNvSpPr/>
            <p:nvPr/>
          </p:nvSpPr>
          <p:spPr>
            <a:xfrm>
              <a:off x="10275751" y="5442770"/>
              <a:ext cx="9525" cy="171450"/>
            </a:xfrm>
            <a:custGeom>
              <a:avLst/>
              <a:gdLst>
                <a:gd name="connsiteX0" fmla="*/ 0 w 9525"/>
                <a:gd name="connsiteY0" fmla="*/ 171450 h 171450"/>
                <a:gd name="connsiteX1" fmla="*/ 0 w 9525"/>
                <a:gd name="connsiteY1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0" y="17145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9F68793-C988-3B5B-B1D1-A612009EFEAF}"/>
                </a:ext>
              </a:extLst>
            </p:cNvPr>
            <p:cNvSpPr/>
            <p:nvPr/>
          </p:nvSpPr>
          <p:spPr>
            <a:xfrm>
              <a:off x="10371001" y="5442770"/>
              <a:ext cx="9525" cy="171450"/>
            </a:xfrm>
            <a:custGeom>
              <a:avLst/>
              <a:gdLst>
                <a:gd name="connsiteX0" fmla="*/ 0 w 9525"/>
                <a:gd name="connsiteY0" fmla="*/ 171450 h 171450"/>
                <a:gd name="connsiteX1" fmla="*/ 0 w 9525"/>
                <a:gd name="connsiteY1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0" y="17145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2E14F7D-5B61-0DB4-284A-533DBBDFA30B}"/>
                </a:ext>
              </a:extLst>
            </p:cNvPr>
            <p:cNvSpPr/>
            <p:nvPr/>
          </p:nvSpPr>
          <p:spPr>
            <a:xfrm>
              <a:off x="10275751" y="5376095"/>
              <a:ext cx="9525" cy="38100"/>
            </a:xfrm>
            <a:custGeom>
              <a:avLst/>
              <a:gdLst>
                <a:gd name="connsiteX0" fmla="*/ 0 w 9525"/>
                <a:gd name="connsiteY0" fmla="*/ 38100 h 38100"/>
                <a:gd name="connsiteX1" fmla="*/ 0 w 9525"/>
                <a:gd name="connsiteY1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3810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35209B5-065C-03F7-3275-D6F1204286BD}"/>
                </a:ext>
              </a:extLst>
            </p:cNvPr>
            <p:cNvSpPr/>
            <p:nvPr/>
          </p:nvSpPr>
          <p:spPr>
            <a:xfrm>
              <a:off x="10371001" y="5376095"/>
              <a:ext cx="9525" cy="38100"/>
            </a:xfrm>
            <a:custGeom>
              <a:avLst/>
              <a:gdLst>
                <a:gd name="connsiteX0" fmla="*/ 0 w 9525"/>
                <a:gd name="connsiteY0" fmla="*/ 38100 h 38100"/>
                <a:gd name="connsiteX1" fmla="*/ 0 w 9525"/>
                <a:gd name="connsiteY1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3810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87D4B21-DA05-85AA-0C9F-8596E28AB0A1}"/>
                </a:ext>
              </a:extLst>
            </p:cNvPr>
            <p:cNvSpPr/>
            <p:nvPr/>
          </p:nvSpPr>
          <p:spPr>
            <a:xfrm>
              <a:off x="10342426" y="5290370"/>
              <a:ext cx="9525" cy="85725"/>
            </a:xfrm>
            <a:custGeom>
              <a:avLst/>
              <a:gdLst>
                <a:gd name="connsiteX0" fmla="*/ 0 w 9525"/>
                <a:gd name="connsiteY0" fmla="*/ 0 h 85725"/>
                <a:gd name="connsiteX1" fmla="*/ 0 w 9525"/>
                <a:gd name="connsiteY1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5275E65-1519-B0E3-651C-757A644E554E}"/>
                </a:ext>
              </a:extLst>
            </p:cNvPr>
            <p:cNvSpPr/>
            <p:nvPr/>
          </p:nvSpPr>
          <p:spPr>
            <a:xfrm>
              <a:off x="10304326" y="5290370"/>
              <a:ext cx="9525" cy="85725"/>
            </a:xfrm>
            <a:custGeom>
              <a:avLst/>
              <a:gdLst>
                <a:gd name="connsiteX0" fmla="*/ 0 w 9525"/>
                <a:gd name="connsiteY0" fmla="*/ 0 h 85725"/>
                <a:gd name="connsiteX1" fmla="*/ 0 w 9525"/>
                <a:gd name="connsiteY1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AB792DC-1798-F37C-3CF8-13C7A630D412}"/>
                </a:ext>
              </a:extLst>
            </p:cNvPr>
            <p:cNvSpPr/>
            <p:nvPr/>
          </p:nvSpPr>
          <p:spPr>
            <a:xfrm>
              <a:off x="10218601" y="5642795"/>
              <a:ext cx="514350" cy="85725"/>
            </a:xfrm>
            <a:custGeom>
              <a:avLst/>
              <a:gdLst>
                <a:gd name="connsiteX0" fmla="*/ 0 w 514350"/>
                <a:gd name="connsiteY0" fmla="*/ 0 h 85725"/>
                <a:gd name="connsiteX1" fmla="*/ 514350 w 514350"/>
                <a:gd name="connsiteY1" fmla="*/ 0 h 85725"/>
                <a:gd name="connsiteX2" fmla="*/ 514350 w 514350"/>
                <a:gd name="connsiteY2" fmla="*/ 85725 h 85725"/>
                <a:gd name="connsiteX3" fmla="*/ 0 w 514350"/>
                <a:gd name="connsiteY3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350" h="85725">
                  <a:moveTo>
                    <a:pt x="0" y="0"/>
                  </a:moveTo>
                  <a:lnTo>
                    <a:pt x="514350" y="0"/>
                  </a:lnTo>
                  <a:lnTo>
                    <a:pt x="514350" y="85725"/>
                  </a:lnTo>
                  <a:lnTo>
                    <a:pt x="0" y="85725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0B2E498-C30E-4918-CCDA-B88F01F07A93}"/>
                </a:ext>
              </a:extLst>
            </p:cNvPr>
            <p:cNvSpPr/>
            <p:nvPr/>
          </p:nvSpPr>
          <p:spPr>
            <a:xfrm>
              <a:off x="10237651" y="5442770"/>
              <a:ext cx="476250" cy="200025"/>
            </a:xfrm>
            <a:custGeom>
              <a:avLst/>
              <a:gdLst>
                <a:gd name="connsiteX0" fmla="*/ 0 w 476250"/>
                <a:gd name="connsiteY0" fmla="*/ 200025 h 200025"/>
                <a:gd name="connsiteX1" fmla="*/ 0 w 476250"/>
                <a:gd name="connsiteY1" fmla="*/ 0 h 200025"/>
                <a:gd name="connsiteX2" fmla="*/ 476250 w 476250"/>
                <a:gd name="connsiteY2" fmla="*/ 0 h 200025"/>
                <a:gd name="connsiteX3" fmla="*/ 476250 w 476250"/>
                <a:gd name="connsiteY3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0" h="200025">
                  <a:moveTo>
                    <a:pt x="0" y="200025"/>
                  </a:moveTo>
                  <a:lnTo>
                    <a:pt x="0" y="0"/>
                  </a:lnTo>
                  <a:lnTo>
                    <a:pt x="476250" y="0"/>
                  </a:lnTo>
                  <a:lnTo>
                    <a:pt x="476250" y="20002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C89B150-2BEC-AB5F-7D1F-FFD1D0296047}"/>
                </a:ext>
              </a:extLst>
            </p:cNvPr>
            <p:cNvSpPr/>
            <p:nvPr/>
          </p:nvSpPr>
          <p:spPr>
            <a:xfrm>
              <a:off x="10580551" y="5518970"/>
              <a:ext cx="95250" cy="9525"/>
            </a:xfrm>
            <a:custGeom>
              <a:avLst/>
              <a:gdLst>
                <a:gd name="connsiteX0" fmla="*/ 0 w 95250"/>
                <a:gd name="connsiteY0" fmla="*/ 0 h 9525"/>
                <a:gd name="connsiteX1" fmla="*/ 95250 w 952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525">
                  <a:moveTo>
                    <a:pt x="0" y="0"/>
                  </a:moveTo>
                  <a:lnTo>
                    <a:pt x="9525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808671E-40EB-6AA1-F713-FCCCB3ECF563}"/>
                </a:ext>
              </a:extLst>
            </p:cNvPr>
            <p:cNvSpPr/>
            <p:nvPr/>
          </p:nvSpPr>
          <p:spPr>
            <a:xfrm>
              <a:off x="10428151" y="5490395"/>
              <a:ext cx="95250" cy="9525"/>
            </a:xfrm>
            <a:custGeom>
              <a:avLst/>
              <a:gdLst>
                <a:gd name="connsiteX0" fmla="*/ 0 w 95250"/>
                <a:gd name="connsiteY0" fmla="*/ 0 h 9525"/>
                <a:gd name="connsiteX1" fmla="*/ 95250 w 952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525">
                  <a:moveTo>
                    <a:pt x="0" y="0"/>
                  </a:moveTo>
                  <a:lnTo>
                    <a:pt x="9525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3AA4D95-AA8B-57A3-C2ED-B5FC2292703B}"/>
                </a:ext>
              </a:extLst>
            </p:cNvPr>
            <p:cNvSpPr/>
            <p:nvPr/>
          </p:nvSpPr>
          <p:spPr>
            <a:xfrm>
              <a:off x="10275751" y="5547545"/>
              <a:ext cx="95250" cy="9525"/>
            </a:xfrm>
            <a:custGeom>
              <a:avLst/>
              <a:gdLst>
                <a:gd name="connsiteX0" fmla="*/ 0 w 95250"/>
                <a:gd name="connsiteY0" fmla="*/ 0 h 9525"/>
                <a:gd name="connsiteX1" fmla="*/ 95250 w 952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525">
                  <a:moveTo>
                    <a:pt x="0" y="0"/>
                  </a:moveTo>
                  <a:lnTo>
                    <a:pt x="9525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CD45550-61A7-AE51-E8E7-490FEE661E86}"/>
              </a:ext>
            </a:extLst>
          </p:cNvPr>
          <p:cNvGrpSpPr/>
          <p:nvPr/>
        </p:nvGrpSpPr>
        <p:grpSpPr>
          <a:xfrm>
            <a:off x="8044814" y="4678457"/>
            <a:ext cx="495299" cy="514350"/>
            <a:chOff x="10598800" y="4633685"/>
            <a:chExt cx="495299" cy="51435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6214E9F-F900-FA43-76BF-A86494265792}"/>
                </a:ext>
              </a:extLst>
            </p:cNvPr>
            <p:cNvSpPr/>
            <p:nvPr/>
          </p:nvSpPr>
          <p:spPr>
            <a:xfrm>
              <a:off x="10760725" y="4633685"/>
              <a:ext cx="57150" cy="95250"/>
            </a:xfrm>
            <a:custGeom>
              <a:avLst/>
              <a:gdLst>
                <a:gd name="connsiteX0" fmla="*/ 6572 w 57150"/>
                <a:gd name="connsiteY0" fmla="*/ 46863 h 95250"/>
                <a:gd name="connsiteX1" fmla="*/ 10001 w 57150"/>
                <a:gd name="connsiteY1" fmla="*/ 65056 h 95250"/>
                <a:gd name="connsiteX2" fmla="*/ 0 w 57150"/>
                <a:gd name="connsiteY2" fmla="*/ 95250 h 95250"/>
                <a:gd name="connsiteX3" fmla="*/ 57150 w 57150"/>
                <a:gd name="connsiteY3" fmla="*/ 95250 h 95250"/>
                <a:gd name="connsiteX4" fmla="*/ 47149 w 57150"/>
                <a:gd name="connsiteY4" fmla="*/ 65056 h 95250"/>
                <a:gd name="connsiteX5" fmla="*/ 50578 w 57150"/>
                <a:gd name="connsiteY5" fmla="*/ 46863 h 95250"/>
                <a:gd name="connsiteX6" fmla="*/ 57150 w 57150"/>
                <a:gd name="connsiteY6" fmla="*/ 28575 h 95250"/>
                <a:gd name="connsiteX7" fmla="*/ 28575 w 57150"/>
                <a:gd name="connsiteY7" fmla="*/ 0 h 95250"/>
                <a:gd name="connsiteX8" fmla="*/ 0 w 57150"/>
                <a:gd name="connsiteY8" fmla="*/ 28575 h 95250"/>
                <a:gd name="connsiteX9" fmla="*/ 6572 w 57150"/>
                <a:gd name="connsiteY9" fmla="*/ 4686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50" h="95250">
                  <a:moveTo>
                    <a:pt x="6572" y="46863"/>
                  </a:moveTo>
                  <a:cubicBezTo>
                    <a:pt x="10763" y="51911"/>
                    <a:pt x="12097" y="58865"/>
                    <a:pt x="10001" y="65056"/>
                  </a:cubicBezTo>
                  <a:lnTo>
                    <a:pt x="0" y="95250"/>
                  </a:lnTo>
                  <a:lnTo>
                    <a:pt x="57150" y="95250"/>
                  </a:lnTo>
                  <a:lnTo>
                    <a:pt x="47149" y="65056"/>
                  </a:lnTo>
                  <a:cubicBezTo>
                    <a:pt x="45053" y="58769"/>
                    <a:pt x="46387" y="51911"/>
                    <a:pt x="50578" y="46863"/>
                  </a:cubicBezTo>
                  <a:cubicBezTo>
                    <a:pt x="54673" y="41910"/>
                    <a:pt x="57150" y="35528"/>
                    <a:pt x="57150" y="28575"/>
                  </a:cubicBezTo>
                  <a:cubicBezTo>
                    <a:pt x="57150" y="12763"/>
                    <a:pt x="44387" y="0"/>
                    <a:pt x="28575" y="0"/>
                  </a:cubicBezTo>
                  <a:cubicBezTo>
                    <a:pt x="12764" y="0"/>
                    <a:pt x="0" y="12763"/>
                    <a:pt x="0" y="28575"/>
                  </a:cubicBezTo>
                  <a:cubicBezTo>
                    <a:pt x="0" y="35528"/>
                    <a:pt x="2477" y="41910"/>
                    <a:pt x="6572" y="46863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8DA1556-BBF4-9DA7-3F29-AC4219DFD400}"/>
                </a:ext>
              </a:extLst>
            </p:cNvPr>
            <p:cNvSpPr/>
            <p:nvPr/>
          </p:nvSpPr>
          <p:spPr>
            <a:xfrm>
              <a:off x="10722625" y="4671785"/>
              <a:ext cx="39719" cy="57150"/>
            </a:xfrm>
            <a:custGeom>
              <a:avLst/>
              <a:gdLst>
                <a:gd name="connsiteX0" fmla="*/ 38100 w 39719"/>
                <a:gd name="connsiteY0" fmla="*/ 57150 h 57150"/>
                <a:gd name="connsiteX1" fmla="*/ 0 w 39719"/>
                <a:gd name="connsiteY1" fmla="*/ 57150 h 57150"/>
                <a:gd name="connsiteX2" fmla="*/ 0 w 39719"/>
                <a:gd name="connsiteY2" fmla="*/ 0 h 57150"/>
                <a:gd name="connsiteX3" fmla="*/ 39719 w 39719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19" h="57150">
                  <a:moveTo>
                    <a:pt x="38100" y="57150"/>
                  </a:moveTo>
                  <a:lnTo>
                    <a:pt x="0" y="57150"/>
                  </a:lnTo>
                  <a:lnTo>
                    <a:pt x="0" y="0"/>
                  </a:lnTo>
                  <a:lnTo>
                    <a:pt x="39719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C07D32B-C916-00C6-8556-5F574B4BE8C3}"/>
                </a:ext>
              </a:extLst>
            </p:cNvPr>
            <p:cNvSpPr/>
            <p:nvPr/>
          </p:nvSpPr>
          <p:spPr>
            <a:xfrm>
              <a:off x="10816255" y="4671785"/>
              <a:ext cx="39719" cy="57150"/>
            </a:xfrm>
            <a:custGeom>
              <a:avLst/>
              <a:gdLst>
                <a:gd name="connsiteX0" fmla="*/ 0 w 39719"/>
                <a:gd name="connsiteY0" fmla="*/ 0 h 57150"/>
                <a:gd name="connsiteX1" fmla="*/ 39719 w 39719"/>
                <a:gd name="connsiteY1" fmla="*/ 0 h 57150"/>
                <a:gd name="connsiteX2" fmla="*/ 39719 w 39719"/>
                <a:gd name="connsiteY2" fmla="*/ 57150 h 57150"/>
                <a:gd name="connsiteX3" fmla="*/ 1619 w 39719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19" h="57150">
                  <a:moveTo>
                    <a:pt x="0" y="0"/>
                  </a:moveTo>
                  <a:lnTo>
                    <a:pt x="39719" y="0"/>
                  </a:lnTo>
                  <a:lnTo>
                    <a:pt x="39719" y="57150"/>
                  </a:lnTo>
                  <a:lnTo>
                    <a:pt x="1619" y="571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8A9DD92-A358-CB9B-D695-6844206A7C1F}"/>
                </a:ext>
              </a:extLst>
            </p:cNvPr>
            <p:cNvSpPr/>
            <p:nvPr/>
          </p:nvSpPr>
          <p:spPr>
            <a:xfrm>
              <a:off x="10598800" y="4681310"/>
              <a:ext cx="381000" cy="466725"/>
            </a:xfrm>
            <a:custGeom>
              <a:avLst/>
              <a:gdLst>
                <a:gd name="connsiteX0" fmla="*/ 381000 w 381000"/>
                <a:gd name="connsiteY0" fmla="*/ 240125 h 466725"/>
                <a:gd name="connsiteX1" fmla="*/ 381000 w 381000"/>
                <a:gd name="connsiteY1" fmla="*/ 428625 h 466725"/>
                <a:gd name="connsiteX2" fmla="*/ 342900 w 381000"/>
                <a:gd name="connsiteY2" fmla="*/ 466725 h 466725"/>
                <a:gd name="connsiteX3" fmla="*/ 38100 w 381000"/>
                <a:gd name="connsiteY3" fmla="*/ 466725 h 466725"/>
                <a:gd name="connsiteX4" fmla="*/ 0 w 381000"/>
                <a:gd name="connsiteY4" fmla="*/ 428625 h 466725"/>
                <a:gd name="connsiteX5" fmla="*/ 0 w 381000"/>
                <a:gd name="connsiteY5" fmla="*/ 38100 h 466725"/>
                <a:gd name="connsiteX6" fmla="*/ 38100 w 381000"/>
                <a:gd name="connsiteY6" fmla="*/ 0 h 466725"/>
                <a:gd name="connsiteX7" fmla="*/ 123825 w 381000"/>
                <a:gd name="connsiteY7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466725">
                  <a:moveTo>
                    <a:pt x="381000" y="240125"/>
                  </a:moveTo>
                  <a:lnTo>
                    <a:pt x="381000" y="428625"/>
                  </a:lnTo>
                  <a:cubicBezTo>
                    <a:pt x="381000" y="449675"/>
                    <a:pt x="363950" y="466725"/>
                    <a:pt x="342900" y="466725"/>
                  </a:cubicBezTo>
                  <a:lnTo>
                    <a:pt x="38100" y="466725"/>
                  </a:lnTo>
                  <a:cubicBezTo>
                    <a:pt x="17050" y="466725"/>
                    <a:pt x="0" y="449675"/>
                    <a:pt x="0" y="428625"/>
                  </a:cubicBezTo>
                  <a:lnTo>
                    <a:pt x="0" y="38100"/>
                  </a:lnTo>
                  <a:cubicBezTo>
                    <a:pt x="0" y="17050"/>
                    <a:pt x="17050" y="0"/>
                    <a:pt x="38100" y="0"/>
                  </a:cubicBezTo>
                  <a:lnTo>
                    <a:pt x="12382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0384C7B-DDA0-7EB6-2805-EFF170643AE2}"/>
                </a:ext>
              </a:extLst>
            </p:cNvPr>
            <p:cNvSpPr/>
            <p:nvPr/>
          </p:nvSpPr>
          <p:spPr>
            <a:xfrm>
              <a:off x="10855975" y="4681310"/>
              <a:ext cx="123825" cy="140874"/>
            </a:xfrm>
            <a:custGeom>
              <a:avLst/>
              <a:gdLst>
                <a:gd name="connsiteX0" fmla="*/ 0 w 123825"/>
                <a:gd name="connsiteY0" fmla="*/ 0 h 140874"/>
                <a:gd name="connsiteX1" fmla="*/ 85725 w 123825"/>
                <a:gd name="connsiteY1" fmla="*/ 0 h 140874"/>
                <a:gd name="connsiteX2" fmla="*/ 123825 w 123825"/>
                <a:gd name="connsiteY2" fmla="*/ 38100 h 140874"/>
                <a:gd name="connsiteX3" fmla="*/ 123825 w 123825"/>
                <a:gd name="connsiteY3" fmla="*/ 140875 h 140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40874">
                  <a:moveTo>
                    <a:pt x="0" y="0"/>
                  </a:moveTo>
                  <a:lnTo>
                    <a:pt x="85725" y="0"/>
                  </a:lnTo>
                  <a:cubicBezTo>
                    <a:pt x="106775" y="0"/>
                    <a:pt x="123825" y="17050"/>
                    <a:pt x="123825" y="38100"/>
                  </a:cubicBezTo>
                  <a:lnTo>
                    <a:pt x="123825" y="1408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AB7EFE0-2707-CA79-3ADE-934116DD5CB2}"/>
                </a:ext>
              </a:extLst>
            </p:cNvPr>
            <p:cNvSpPr/>
            <p:nvPr/>
          </p:nvSpPr>
          <p:spPr>
            <a:xfrm>
              <a:off x="10636900" y="4719410"/>
              <a:ext cx="304800" cy="390525"/>
            </a:xfrm>
            <a:custGeom>
              <a:avLst/>
              <a:gdLst>
                <a:gd name="connsiteX0" fmla="*/ 304800 w 304800"/>
                <a:gd name="connsiteY0" fmla="*/ 240125 h 390525"/>
                <a:gd name="connsiteX1" fmla="*/ 304800 w 304800"/>
                <a:gd name="connsiteY1" fmla="*/ 390525 h 390525"/>
                <a:gd name="connsiteX2" fmla="*/ 0 w 304800"/>
                <a:gd name="connsiteY2" fmla="*/ 390525 h 390525"/>
                <a:gd name="connsiteX3" fmla="*/ 0 w 304800"/>
                <a:gd name="connsiteY3" fmla="*/ 0 h 390525"/>
                <a:gd name="connsiteX4" fmla="*/ 85725 w 304800"/>
                <a:gd name="connsiteY4" fmla="*/ 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0" h="390525">
                  <a:moveTo>
                    <a:pt x="304800" y="240125"/>
                  </a:moveTo>
                  <a:lnTo>
                    <a:pt x="304800" y="390525"/>
                  </a:lnTo>
                  <a:lnTo>
                    <a:pt x="0" y="390525"/>
                  </a:lnTo>
                  <a:lnTo>
                    <a:pt x="0" y="0"/>
                  </a:lnTo>
                  <a:lnTo>
                    <a:pt x="8572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1AE3075-0607-0DBD-5CA2-B42DE664F4E1}"/>
                </a:ext>
              </a:extLst>
            </p:cNvPr>
            <p:cNvSpPr/>
            <p:nvPr/>
          </p:nvSpPr>
          <p:spPr>
            <a:xfrm>
              <a:off x="10855975" y="4719410"/>
              <a:ext cx="85725" cy="140874"/>
            </a:xfrm>
            <a:custGeom>
              <a:avLst/>
              <a:gdLst>
                <a:gd name="connsiteX0" fmla="*/ 0 w 85725"/>
                <a:gd name="connsiteY0" fmla="*/ 0 h 140874"/>
                <a:gd name="connsiteX1" fmla="*/ 85725 w 85725"/>
                <a:gd name="connsiteY1" fmla="*/ 0 h 140874"/>
                <a:gd name="connsiteX2" fmla="*/ 85725 w 85725"/>
                <a:gd name="connsiteY2" fmla="*/ 140875 h 140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40874">
                  <a:moveTo>
                    <a:pt x="0" y="0"/>
                  </a:moveTo>
                  <a:lnTo>
                    <a:pt x="85725" y="0"/>
                  </a:lnTo>
                  <a:lnTo>
                    <a:pt x="85725" y="1408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397A693-E64C-A973-5653-8B06B12EB74E}"/>
                </a:ext>
              </a:extLst>
            </p:cNvPr>
            <p:cNvSpPr/>
            <p:nvPr/>
          </p:nvSpPr>
          <p:spPr>
            <a:xfrm>
              <a:off x="10694050" y="4786085"/>
              <a:ext cx="95250" cy="95250"/>
            </a:xfrm>
            <a:custGeom>
              <a:avLst/>
              <a:gdLst>
                <a:gd name="connsiteX0" fmla="*/ 66675 w 95250"/>
                <a:gd name="connsiteY0" fmla="*/ 66675 h 95250"/>
                <a:gd name="connsiteX1" fmla="*/ 66675 w 95250"/>
                <a:gd name="connsiteY1" fmla="*/ 95250 h 95250"/>
                <a:gd name="connsiteX2" fmla="*/ 28575 w 95250"/>
                <a:gd name="connsiteY2" fmla="*/ 95250 h 95250"/>
                <a:gd name="connsiteX3" fmla="*/ 28575 w 95250"/>
                <a:gd name="connsiteY3" fmla="*/ 66675 h 95250"/>
                <a:gd name="connsiteX4" fmla="*/ 0 w 95250"/>
                <a:gd name="connsiteY4" fmla="*/ 66675 h 95250"/>
                <a:gd name="connsiteX5" fmla="*/ 0 w 95250"/>
                <a:gd name="connsiteY5" fmla="*/ 28575 h 95250"/>
                <a:gd name="connsiteX6" fmla="*/ 28575 w 95250"/>
                <a:gd name="connsiteY6" fmla="*/ 28575 h 95250"/>
                <a:gd name="connsiteX7" fmla="*/ 28575 w 95250"/>
                <a:gd name="connsiteY7" fmla="*/ 0 h 95250"/>
                <a:gd name="connsiteX8" fmla="*/ 66675 w 95250"/>
                <a:gd name="connsiteY8" fmla="*/ 0 h 95250"/>
                <a:gd name="connsiteX9" fmla="*/ 66675 w 95250"/>
                <a:gd name="connsiteY9" fmla="*/ 28575 h 95250"/>
                <a:gd name="connsiteX10" fmla="*/ 95250 w 95250"/>
                <a:gd name="connsiteY10" fmla="*/ 28575 h 95250"/>
                <a:gd name="connsiteX11" fmla="*/ 95250 w 95250"/>
                <a:gd name="connsiteY11" fmla="*/ 66675 h 95250"/>
                <a:gd name="connsiteX12" fmla="*/ 66675 w 95250"/>
                <a:gd name="connsiteY12" fmla="*/ 6667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250" h="95250">
                  <a:moveTo>
                    <a:pt x="66675" y="66675"/>
                  </a:moveTo>
                  <a:lnTo>
                    <a:pt x="66675" y="95250"/>
                  </a:lnTo>
                  <a:lnTo>
                    <a:pt x="28575" y="95250"/>
                  </a:lnTo>
                  <a:lnTo>
                    <a:pt x="28575" y="66675"/>
                  </a:lnTo>
                  <a:lnTo>
                    <a:pt x="0" y="66675"/>
                  </a:lnTo>
                  <a:lnTo>
                    <a:pt x="0" y="28575"/>
                  </a:lnTo>
                  <a:lnTo>
                    <a:pt x="28575" y="28575"/>
                  </a:lnTo>
                  <a:lnTo>
                    <a:pt x="28575" y="0"/>
                  </a:lnTo>
                  <a:lnTo>
                    <a:pt x="66675" y="0"/>
                  </a:lnTo>
                  <a:lnTo>
                    <a:pt x="66675" y="28575"/>
                  </a:lnTo>
                  <a:lnTo>
                    <a:pt x="95250" y="28575"/>
                  </a:lnTo>
                  <a:lnTo>
                    <a:pt x="95250" y="66675"/>
                  </a:lnTo>
                  <a:lnTo>
                    <a:pt x="66675" y="66675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BD414C0-57D2-05E3-C49B-D6C5D8DB1DD5}"/>
                </a:ext>
              </a:extLst>
            </p:cNvPr>
            <p:cNvSpPr/>
            <p:nvPr/>
          </p:nvSpPr>
          <p:spPr>
            <a:xfrm>
              <a:off x="10836925" y="4833710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14B3DE-19C7-1A23-FC52-E4825507991E}"/>
                </a:ext>
              </a:extLst>
            </p:cNvPr>
            <p:cNvSpPr/>
            <p:nvPr/>
          </p:nvSpPr>
          <p:spPr>
            <a:xfrm>
              <a:off x="10836925" y="4795610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855C76-9FB2-1339-DF32-580789C2242E}"/>
                </a:ext>
              </a:extLst>
            </p:cNvPr>
            <p:cNvSpPr/>
            <p:nvPr/>
          </p:nvSpPr>
          <p:spPr>
            <a:xfrm>
              <a:off x="10836925" y="4871810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91FDE2E-2897-25F1-83A1-A9FA29220D32}"/>
                </a:ext>
              </a:extLst>
            </p:cNvPr>
            <p:cNvSpPr/>
            <p:nvPr/>
          </p:nvSpPr>
          <p:spPr>
            <a:xfrm>
              <a:off x="10732150" y="5005160"/>
              <a:ext cx="76200" cy="9525"/>
            </a:xfrm>
            <a:custGeom>
              <a:avLst/>
              <a:gdLst>
                <a:gd name="connsiteX0" fmla="*/ 0 w 76200"/>
                <a:gd name="connsiteY0" fmla="*/ 0 h 9525"/>
                <a:gd name="connsiteX1" fmla="*/ 76200 w 762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9525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0A2928A-42CA-3532-42E7-A001E26FDD36}"/>
                </a:ext>
              </a:extLst>
            </p:cNvPr>
            <p:cNvSpPr/>
            <p:nvPr/>
          </p:nvSpPr>
          <p:spPr>
            <a:xfrm>
              <a:off x="10732150" y="4957535"/>
              <a:ext cx="76200" cy="9525"/>
            </a:xfrm>
            <a:custGeom>
              <a:avLst/>
              <a:gdLst>
                <a:gd name="connsiteX0" fmla="*/ 0 w 76200"/>
                <a:gd name="connsiteY0" fmla="*/ 0 h 9525"/>
                <a:gd name="connsiteX1" fmla="*/ 76200 w 762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9525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AC0373B-F702-3179-1AAE-BCB260A4B947}"/>
                </a:ext>
              </a:extLst>
            </p:cNvPr>
            <p:cNvSpPr/>
            <p:nvPr/>
          </p:nvSpPr>
          <p:spPr>
            <a:xfrm>
              <a:off x="10732150" y="5052785"/>
              <a:ext cx="76200" cy="9525"/>
            </a:xfrm>
            <a:custGeom>
              <a:avLst/>
              <a:gdLst>
                <a:gd name="connsiteX0" fmla="*/ 0 w 76200"/>
                <a:gd name="connsiteY0" fmla="*/ 0 h 9525"/>
                <a:gd name="connsiteX1" fmla="*/ 76200 w 762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9525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63C5105-A1DF-0631-E080-09C6DEBE7962}"/>
                </a:ext>
              </a:extLst>
            </p:cNvPr>
            <p:cNvSpPr/>
            <p:nvPr/>
          </p:nvSpPr>
          <p:spPr>
            <a:xfrm>
              <a:off x="10679762" y="4943247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424242"/>
            </a:solidFill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BD01757-9452-A413-EF7F-E32F457FB986}"/>
                </a:ext>
              </a:extLst>
            </p:cNvPr>
            <p:cNvSpPr/>
            <p:nvPr/>
          </p:nvSpPr>
          <p:spPr>
            <a:xfrm>
              <a:off x="10679762" y="4990872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424242"/>
            </a:solidFill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7C8825E-45F1-DD5F-D14F-D84739EF9E70}"/>
                </a:ext>
              </a:extLst>
            </p:cNvPr>
            <p:cNvSpPr/>
            <p:nvPr/>
          </p:nvSpPr>
          <p:spPr>
            <a:xfrm>
              <a:off x="10679762" y="5038497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424242"/>
            </a:solidFill>
            <a:ln w="952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143283B-D17F-6CAD-5458-B21FD022DA7E}"/>
                </a:ext>
              </a:extLst>
            </p:cNvPr>
            <p:cNvSpPr/>
            <p:nvPr/>
          </p:nvSpPr>
          <p:spPr>
            <a:xfrm>
              <a:off x="10855975" y="4795610"/>
              <a:ext cx="219075" cy="219075"/>
            </a:xfrm>
            <a:custGeom>
              <a:avLst/>
              <a:gdLst>
                <a:gd name="connsiteX0" fmla="*/ 29623 w 219075"/>
                <a:gd name="connsiteY0" fmla="*/ 212026 h 219075"/>
                <a:gd name="connsiteX1" fmla="*/ 47720 w 219075"/>
                <a:gd name="connsiteY1" fmla="*/ 201930 h 219075"/>
                <a:gd name="connsiteX2" fmla="*/ 219075 w 219075"/>
                <a:gd name="connsiteY2" fmla="*/ 30575 h 219075"/>
                <a:gd name="connsiteX3" fmla="*/ 188500 w 219075"/>
                <a:gd name="connsiteY3" fmla="*/ 0 h 219075"/>
                <a:gd name="connsiteX4" fmla="*/ 17145 w 219075"/>
                <a:gd name="connsiteY4" fmla="*/ 171355 h 219075"/>
                <a:gd name="connsiteX5" fmla="*/ 7048 w 219075"/>
                <a:gd name="connsiteY5" fmla="*/ 189452 h 219075"/>
                <a:gd name="connsiteX6" fmla="*/ 0 w 219075"/>
                <a:gd name="connsiteY6" fmla="*/ 219075 h 219075"/>
                <a:gd name="connsiteX7" fmla="*/ 29623 w 219075"/>
                <a:gd name="connsiteY7" fmla="*/ 21202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075" h="219075">
                  <a:moveTo>
                    <a:pt x="29623" y="212026"/>
                  </a:moveTo>
                  <a:cubicBezTo>
                    <a:pt x="36481" y="210407"/>
                    <a:pt x="42767" y="206883"/>
                    <a:pt x="47720" y="201930"/>
                  </a:cubicBezTo>
                  <a:lnTo>
                    <a:pt x="219075" y="30575"/>
                  </a:lnTo>
                  <a:lnTo>
                    <a:pt x="188500" y="0"/>
                  </a:lnTo>
                  <a:lnTo>
                    <a:pt x="17145" y="171355"/>
                  </a:lnTo>
                  <a:cubicBezTo>
                    <a:pt x="12192" y="176308"/>
                    <a:pt x="8668" y="182594"/>
                    <a:pt x="7048" y="189452"/>
                  </a:cubicBezTo>
                  <a:lnTo>
                    <a:pt x="0" y="219075"/>
                  </a:lnTo>
                  <a:lnTo>
                    <a:pt x="29623" y="212026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222B62B-BA9C-1CF6-8657-6441342D7BDE}"/>
                </a:ext>
              </a:extLst>
            </p:cNvPr>
            <p:cNvSpPr/>
            <p:nvPr/>
          </p:nvSpPr>
          <p:spPr>
            <a:xfrm>
              <a:off x="10888360" y="4951820"/>
              <a:ext cx="30575" cy="30575"/>
            </a:xfrm>
            <a:custGeom>
              <a:avLst/>
              <a:gdLst>
                <a:gd name="connsiteX0" fmla="*/ 30575 w 30575"/>
                <a:gd name="connsiteY0" fmla="*/ 30575 h 30575"/>
                <a:gd name="connsiteX1" fmla="*/ 0 w 30575"/>
                <a:gd name="connsiteY1" fmla="*/ 0 h 3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575" h="30575">
                  <a:moveTo>
                    <a:pt x="30575" y="30575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78F3040-9565-17AF-149B-598B9B2CB60B}"/>
                </a:ext>
              </a:extLst>
            </p:cNvPr>
            <p:cNvSpPr/>
            <p:nvPr/>
          </p:nvSpPr>
          <p:spPr>
            <a:xfrm>
              <a:off x="11017900" y="4814660"/>
              <a:ext cx="57150" cy="104775"/>
            </a:xfrm>
            <a:custGeom>
              <a:avLst/>
              <a:gdLst>
                <a:gd name="connsiteX0" fmla="*/ 9525 w 57150"/>
                <a:gd name="connsiteY0" fmla="*/ 104775 h 104775"/>
                <a:gd name="connsiteX1" fmla="*/ 57150 w 57150"/>
                <a:gd name="connsiteY1" fmla="*/ 57150 h 104775"/>
                <a:gd name="connsiteX2" fmla="*/ 0 w 57150"/>
                <a:gd name="connsiteY2" fmla="*/ 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04775">
                  <a:moveTo>
                    <a:pt x="9525" y="104775"/>
                  </a:moveTo>
                  <a:lnTo>
                    <a:pt x="57150" y="5715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100360D-C357-172C-5E7C-FC0F8C219692}"/>
                </a:ext>
              </a:extLst>
            </p:cNvPr>
            <p:cNvSpPr/>
            <p:nvPr/>
          </p:nvSpPr>
          <p:spPr>
            <a:xfrm>
              <a:off x="11050285" y="4776560"/>
              <a:ext cx="43814" cy="43910"/>
            </a:xfrm>
            <a:custGeom>
              <a:avLst/>
              <a:gdLst>
                <a:gd name="connsiteX0" fmla="*/ 0 w 43814"/>
                <a:gd name="connsiteY0" fmla="*/ 24860 h 43910"/>
                <a:gd name="connsiteX1" fmla="*/ 24765 w 43814"/>
                <a:gd name="connsiteY1" fmla="*/ 0 h 43910"/>
                <a:gd name="connsiteX2" fmla="*/ 43815 w 43814"/>
                <a:gd name="connsiteY2" fmla="*/ 19050 h 43910"/>
                <a:gd name="connsiteX3" fmla="*/ 19050 w 43814"/>
                <a:gd name="connsiteY3" fmla="*/ 43910 h 4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14" h="43910">
                  <a:moveTo>
                    <a:pt x="0" y="24860"/>
                  </a:moveTo>
                  <a:lnTo>
                    <a:pt x="24765" y="0"/>
                  </a:lnTo>
                  <a:lnTo>
                    <a:pt x="43815" y="19050"/>
                  </a:lnTo>
                  <a:lnTo>
                    <a:pt x="19050" y="4391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DCDE7774-C215-2267-0C8C-8E998108A25E}"/>
              </a:ext>
            </a:extLst>
          </p:cNvPr>
          <p:cNvGrpSpPr/>
          <p:nvPr/>
        </p:nvGrpSpPr>
        <p:grpSpPr>
          <a:xfrm>
            <a:off x="7074587" y="3264163"/>
            <a:ext cx="361950" cy="514350"/>
            <a:chOff x="5915025" y="3171825"/>
            <a:chExt cx="361950" cy="514350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31A86DD-3F8C-B7ED-8442-22BED286778B}"/>
                </a:ext>
              </a:extLst>
            </p:cNvPr>
            <p:cNvSpPr/>
            <p:nvPr/>
          </p:nvSpPr>
          <p:spPr>
            <a:xfrm rot="18900000">
              <a:off x="5992718" y="3289415"/>
              <a:ext cx="35052" cy="126587"/>
            </a:xfrm>
            <a:custGeom>
              <a:avLst/>
              <a:gdLst>
                <a:gd name="connsiteX0" fmla="*/ 0 w 35052"/>
                <a:gd name="connsiteY0" fmla="*/ 0 h 126587"/>
                <a:gd name="connsiteX1" fmla="*/ 35052 w 35052"/>
                <a:gd name="connsiteY1" fmla="*/ 0 h 126587"/>
                <a:gd name="connsiteX2" fmla="*/ 35052 w 35052"/>
                <a:gd name="connsiteY2" fmla="*/ 126587 h 126587"/>
                <a:gd name="connsiteX3" fmla="*/ 0 w 35052"/>
                <a:gd name="connsiteY3" fmla="*/ 126587 h 12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52" h="126587">
                  <a:moveTo>
                    <a:pt x="0" y="0"/>
                  </a:moveTo>
                  <a:lnTo>
                    <a:pt x="35052" y="0"/>
                  </a:lnTo>
                  <a:lnTo>
                    <a:pt x="35052" y="126587"/>
                  </a:lnTo>
                  <a:lnTo>
                    <a:pt x="0" y="126587"/>
                  </a:ln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37D6B9D-0B07-A084-A26C-28CA6BACED3C}"/>
                </a:ext>
              </a:extLst>
            </p:cNvPr>
            <p:cNvSpPr/>
            <p:nvPr/>
          </p:nvSpPr>
          <p:spPr>
            <a:xfrm>
              <a:off x="5915025" y="3609975"/>
              <a:ext cx="361950" cy="38100"/>
            </a:xfrm>
            <a:custGeom>
              <a:avLst/>
              <a:gdLst>
                <a:gd name="connsiteX0" fmla="*/ 0 w 361950"/>
                <a:gd name="connsiteY0" fmla="*/ 0 h 38100"/>
                <a:gd name="connsiteX1" fmla="*/ 361950 w 361950"/>
                <a:gd name="connsiteY1" fmla="*/ 0 h 38100"/>
                <a:gd name="connsiteX2" fmla="*/ 361950 w 361950"/>
                <a:gd name="connsiteY2" fmla="*/ 38100 h 38100"/>
                <a:gd name="connsiteX3" fmla="*/ 0 w 361950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950" h="38100">
                  <a:moveTo>
                    <a:pt x="0" y="0"/>
                  </a:moveTo>
                  <a:lnTo>
                    <a:pt x="361950" y="0"/>
                  </a:lnTo>
                  <a:lnTo>
                    <a:pt x="361950" y="38100"/>
                  </a:lnTo>
                  <a:lnTo>
                    <a:pt x="0" y="38100"/>
                  </a:ln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D34C141-7D10-243B-B64B-0AA5399AA876}"/>
                </a:ext>
              </a:extLst>
            </p:cNvPr>
            <p:cNvSpPr/>
            <p:nvPr/>
          </p:nvSpPr>
          <p:spPr>
            <a:xfrm>
              <a:off x="6143625" y="3476625"/>
              <a:ext cx="133350" cy="133350"/>
            </a:xfrm>
            <a:custGeom>
              <a:avLst/>
              <a:gdLst>
                <a:gd name="connsiteX0" fmla="*/ 133350 w 133350"/>
                <a:gd name="connsiteY0" fmla="*/ 133350 h 133350"/>
                <a:gd name="connsiteX1" fmla="*/ 133350 w 133350"/>
                <a:gd name="connsiteY1" fmla="*/ 0 h 133350"/>
                <a:gd name="connsiteX2" fmla="*/ 0 w 133350"/>
                <a:gd name="connsiteY2" fmla="*/ 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133350" y="133350"/>
                  </a:moveTo>
                  <a:lnTo>
                    <a:pt x="133350" y="0"/>
                  </a:lnTo>
                  <a:lnTo>
                    <a:pt x="0" y="0"/>
                  </a:lnTo>
                  <a:lnTo>
                    <a:pt x="0" y="13335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BF8D4C6-818F-1180-BCE5-93A8B69FC193}"/>
                </a:ext>
              </a:extLst>
            </p:cNvPr>
            <p:cNvSpPr/>
            <p:nvPr/>
          </p:nvSpPr>
          <p:spPr>
            <a:xfrm>
              <a:off x="5981700" y="3533775"/>
              <a:ext cx="95250" cy="76200"/>
            </a:xfrm>
            <a:custGeom>
              <a:avLst/>
              <a:gdLst>
                <a:gd name="connsiteX0" fmla="*/ 95250 w 95250"/>
                <a:gd name="connsiteY0" fmla="*/ 76200 h 76200"/>
                <a:gd name="connsiteX1" fmla="*/ 95250 w 95250"/>
                <a:gd name="connsiteY1" fmla="*/ 0 h 76200"/>
                <a:gd name="connsiteX2" fmla="*/ 0 w 95250"/>
                <a:gd name="connsiteY2" fmla="*/ 0 h 76200"/>
                <a:gd name="connsiteX3" fmla="*/ 0 w 95250"/>
                <a:gd name="connsiteY3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76200">
                  <a:moveTo>
                    <a:pt x="95250" y="76200"/>
                  </a:moveTo>
                  <a:lnTo>
                    <a:pt x="95250" y="0"/>
                  </a:lnTo>
                  <a:lnTo>
                    <a:pt x="0" y="0"/>
                  </a:lnTo>
                  <a:lnTo>
                    <a:pt x="0" y="7620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AE47EFB-45D7-28A0-8412-F767CE0AE7AA}"/>
                </a:ext>
              </a:extLst>
            </p:cNvPr>
            <p:cNvSpPr/>
            <p:nvPr/>
          </p:nvSpPr>
          <p:spPr>
            <a:xfrm>
              <a:off x="6181725" y="3514725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0 h 57150"/>
                <a:gd name="connsiteX2" fmla="*/ 0 w 57150"/>
                <a:gd name="connsiteY2" fmla="*/ 28575 h 57150"/>
                <a:gd name="connsiteX3" fmla="*/ 28575 w 57150"/>
                <a:gd name="connsiteY3" fmla="*/ 5715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12764"/>
                    <a:pt x="44387" y="0"/>
                    <a:pt x="28575" y="0"/>
                  </a:cubicBezTo>
                  <a:cubicBezTo>
                    <a:pt x="12764" y="0"/>
                    <a:pt x="0" y="12764"/>
                    <a:pt x="0" y="28575"/>
                  </a:cubicBezTo>
                  <a:cubicBezTo>
                    <a:pt x="0" y="44387"/>
                    <a:pt x="12764" y="57150"/>
                    <a:pt x="28575" y="57150"/>
                  </a:cubicBezTo>
                  <a:cubicBezTo>
                    <a:pt x="44387" y="57150"/>
                    <a:pt x="57150" y="44387"/>
                    <a:pt x="57150" y="28575"/>
                  </a:cubicBez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3F208E2-0B6E-9C9F-0491-454FA3E2F2F5}"/>
                </a:ext>
              </a:extLst>
            </p:cNvPr>
            <p:cNvSpPr/>
            <p:nvPr/>
          </p:nvSpPr>
          <p:spPr>
            <a:xfrm>
              <a:off x="5934075" y="3495675"/>
              <a:ext cx="209550" cy="9525"/>
            </a:xfrm>
            <a:custGeom>
              <a:avLst/>
              <a:gdLst>
                <a:gd name="connsiteX0" fmla="*/ 209550 w 209550"/>
                <a:gd name="connsiteY0" fmla="*/ 0 h 9525"/>
                <a:gd name="connsiteX1" fmla="*/ 0 w 2095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50" h="9525">
                  <a:moveTo>
                    <a:pt x="209550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A1B92311-B47B-FDF0-E3F7-D5862C359E91}"/>
                </a:ext>
              </a:extLst>
            </p:cNvPr>
            <p:cNvSpPr/>
            <p:nvPr/>
          </p:nvSpPr>
          <p:spPr>
            <a:xfrm>
              <a:off x="6000750" y="3228975"/>
              <a:ext cx="104775" cy="145256"/>
            </a:xfrm>
            <a:custGeom>
              <a:avLst/>
              <a:gdLst>
                <a:gd name="connsiteX0" fmla="*/ 0 w 104775"/>
                <a:gd name="connsiteY0" fmla="*/ 89535 h 145256"/>
                <a:gd name="connsiteX1" fmla="*/ 0 w 104775"/>
                <a:gd name="connsiteY1" fmla="*/ 47625 h 145256"/>
                <a:gd name="connsiteX2" fmla="*/ 47625 w 104775"/>
                <a:gd name="connsiteY2" fmla="*/ 0 h 145256"/>
                <a:gd name="connsiteX3" fmla="*/ 104775 w 104775"/>
                <a:gd name="connsiteY3" fmla="*/ 57150 h 145256"/>
                <a:gd name="connsiteX4" fmla="*/ 104775 w 104775"/>
                <a:gd name="connsiteY4" fmla="*/ 104775 h 145256"/>
                <a:gd name="connsiteX5" fmla="*/ 55721 w 104775"/>
                <a:gd name="connsiteY5" fmla="*/ 145256 h 14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45256">
                  <a:moveTo>
                    <a:pt x="0" y="89535"/>
                  </a:moveTo>
                  <a:lnTo>
                    <a:pt x="0" y="47625"/>
                  </a:lnTo>
                  <a:lnTo>
                    <a:pt x="47625" y="0"/>
                  </a:lnTo>
                  <a:lnTo>
                    <a:pt x="104775" y="57150"/>
                  </a:lnTo>
                  <a:lnTo>
                    <a:pt x="104775" y="104775"/>
                  </a:lnTo>
                  <a:lnTo>
                    <a:pt x="55721" y="145256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BA896E9-6597-FA13-D741-513CA2DD73B6}"/>
                </a:ext>
              </a:extLst>
            </p:cNvPr>
            <p:cNvSpPr/>
            <p:nvPr/>
          </p:nvSpPr>
          <p:spPr>
            <a:xfrm>
              <a:off x="6191250" y="3648075"/>
              <a:ext cx="57150" cy="38100"/>
            </a:xfrm>
            <a:custGeom>
              <a:avLst/>
              <a:gdLst>
                <a:gd name="connsiteX0" fmla="*/ 57150 w 57150"/>
                <a:gd name="connsiteY0" fmla="*/ 0 h 38100"/>
                <a:gd name="connsiteX1" fmla="*/ 57150 w 57150"/>
                <a:gd name="connsiteY1" fmla="*/ 38100 h 38100"/>
                <a:gd name="connsiteX2" fmla="*/ 0 w 57150"/>
                <a:gd name="connsiteY2" fmla="*/ 38100 h 38100"/>
                <a:gd name="connsiteX3" fmla="*/ 0 w 57150"/>
                <a:gd name="connsiteY3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38100">
                  <a:moveTo>
                    <a:pt x="57150" y="0"/>
                  </a:moveTo>
                  <a:lnTo>
                    <a:pt x="57150" y="38100"/>
                  </a:lnTo>
                  <a:lnTo>
                    <a:pt x="0" y="3810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3902570-DC2E-650B-60C4-F5F2C40F25C7}"/>
                </a:ext>
              </a:extLst>
            </p:cNvPr>
            <p:cNvSpPr/>
            <p:nvPr/>
          </p:nvSpPr>
          <p:spPr>
            <a:xfrm>
              <a:off x="5943600" y="3648075"/>
              <a:ext cx="57150" cy="38100"/>
            </a:xfrm>
            <a:custGeom>
              <a:avLst/>
              <a:gdLst>
                <a:gd name="connsiteX0" fmla="*/ 57150 w 57150"/>
                <a:gd name="connsiteY0" fmla="*/ 0 h 38100"/>
                <a:gd name="connsiteX1" fmla="*/ 57150 w 57150"/>
                <a:gd name="connsiteY1" fmla="*/ 38100 h 38100"/>
                <a:gd name="connsiteX2" fmla="*/ 0 w 57150"/>
                <a:gd name="connsiteY2" fmla="*/ 38100 h 38100"/>
                <a:gd name="connsiteX3" fmla="*/ 0 w 57150"/>
                <a:gd name="connsiteY3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38100">
                  <a:moveTo>
                    <a:pt x="57150" y="0"/>
                  </a:moveTo>
                  <a:lnTo>
                    <a:pt x="57150" y="38100"/>
                  </a:lnTo>
                  <a:lnTo>
                    <a:pt x="0" y="3810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BF82C03-CE32-BAE8-6B1D-B88C9CCC9FB6}"/>
                </a:ext>
              </a:extLst>
            </p:cNvPr>
            <p:cNvSpPr/>
            <p:nvPr/>
          </p:nvSpPr>
          <p:spPr>
            <a:xfrm>
              <a:off x="6105525" y="3286125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1240 w 142875"/>
                <a:gd name="connsiteY1" fmla="*/ 3715 h 190500"/>
                <a:gd name="connsiteX2" fmla="*/ 142875 w 142875"/>
                <a:gd name="connsiteY2" fmla="*/ 142875 h 190500"/>
                <a:gd name="connsiteX3" fmla="*/ 142875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1240" y="3715"/>
                  </a:lnTo>
                  <a:cubicBezTo>
                    <a:pt x="133350" y="28575"/>
                    <a:pt x="142875" y="142875"/>
                    <a:pt x="142875" y="142875"/>
                  </a:cubicBezTo>
                  <a:lnTo>
                    <a:pt x="142875" y="19050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239884D-989C-6193-CC88-D41FD175C40D}"/>
                </a:ext>
              </a:extLst>
            </p:cNvPr>
            <p:cNvSpPr/>
            <p:nvPr/>
          </p:nvSpPr>
          <p:spPr>
            <a:xfrm>
              <a:off x="6105525" y="3333750"/>
              <a:ext cx="57150" cy="142875"/>
            </a:xfrm>
            <a:custGeom>
              <a:avLst/>
              <a:gdLst>
                <a:gd name="connsiteX0" fmla="*/ 0 w 57150"/>
                <a:gd name="connsiteY0" fmla="*/ 0 h 142875"/>
                <a:gd name="connsiteX1" fmla="*/ 57150 w 57150"/>
                <a:gd name="connsiteY1" fmla="*/ 106775 h 142875"/>
                <a:gd name="connsiteX2" fmla="*/ 57150 w 57150"/>
                <a:gd name="connsiteY2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42875">
                  <a:moveTo>
                    <a:pt x="0" y="0"/>
                  </a:moveTo>
                  <a:cubicBezTo>
                    <a:pt x="35719" y="23813"/>
                    <a:pt x="57150" y="63913"/>
                    <a:pt x="57150" y="106775"/>
                  </a:cubicBezTo>
                  <a:lnTo>
                    <a:pt x="57150" y="142875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8807E7F-7EA5-FB9B-9975-9F0418859D39}"/>
                </a:ext>
              </a:extLst>
            </p:cNvPr>
            <p:cNvSpPr/>
            <p:nvPr/>
          </p:nvSpPr>
          <p:spPr>
            <a:xfrm>
              <a:off x="6067806" y="3171825"/>
              <a:ext cx="104393" cy="104394"/>
            </a:xfrm>
            <a:custGeom>
              <a:avLst/>
              <a:gdLst>
                <a:gd name="connsiteX0" fmla="*/ 27813 w 104393"/>
                <a:gd name="connsiteY0" fmla="*/ 104394 h 104394"/>
                <a:gd name="connsiteX1" fmla="*/ 104394 w 104393"/>
                <a:gd name="connsiteY1" fmla="*/ 27813 h 104394"/>
                <a:gd name="connsiteX2" fmla="*/ 76581 w 104393"/>
                <a:gd name="connsiteY2" fmla="*/ 0 h 104394"/>
                <a:gd name="connsiteX3" fmla="*/ 0 w 104393"/>
                <a:gd name="connsiteY3" fmla="*/ 76581 h 104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393" h="104394">
                  <a:moveTo>
                    <a:pt x="27813" y="104394"/>
                  </a:moveTo>
                  <a:lnTo>
                    <a:pt x="104394" y="27813"/>
                  </a:lnTo>
                  <a:lnTo>
                    <a:pt x="76581" y="0"/>
                  </a:lnTo>
                  <a:lnTo>
                    <a:pt x="0" y="76581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2C6FB19C-382D-A07C-7FB4-DDFB68E29650}"/>
                </a:ext>
              </a:extLst>
            </p:cNvPr>
            <p:cNvSpPr/>
            <p:nvPr/>
          </p:nvSpPr>
          <p:spPr>
            <a:xfrm>
              <a:off x="5924550" y="3333464"/>
              <a:ext cx="66960" cy="66960"/>
            </a:xfrm>
            <a:custGeom>
              <a:avLst/>
              <a:gdLst>
                <a:gd name="connsiteX0" fmla="*/ 41624 w 66960"/>
                <a:gd name="connsiteY0" fmla="*/ 0 h 66960"/>
                <a:gd name="connsiteX1" fmla="*/ 0 w 66960"/>
                <a:gd name="connsiteY1" fmla="*/ 41624 h 66960"/>
                <a:gd name="connsiteX2" fmla="*/ 25336 w 66960"/>
                <a:gd name="connsiteY2" fmla="*/ 66961 h 66960"/>
                <a:gd name="connsiteX3" fmla="*/ 66961 w 66960"/>
                <a:gd name="connsiteY3" fmla="*/ 25336 h 6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60" h="66960">
                  <a:moveTo>
                    <a:pt x="41624" y="0"/>
                  </a:moveTo>
                  <a:lnTo>
                    <a:pt x="0" y="41624"/>
                  </a:lnTo>
                  <a:lnTo>
                    <a:pt x="25336" y="66961"/>
                  </a:lnTo>
                  <a:lnTo>
                    <a:pt x="66961" y="25336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A2B2D20-D816-81FB-BE69-7B3B2D7A662D}"/>
                </a:ext>
              </a:extLst>
            </p:cNvPr>
            <p:cNvSpPr/>
            <p:nvPr/>
          </p:nvSpPr>
          <p:spPr>
            <a:xfrm>
              <a:off x="6000750" y="3368040"/>
              <a:ext cx="38100" cy="70484"/>
            </a:xfrm>
            <a:custGeom>
              <a:avLst/>
              <a:gdLst>
                <a:gd name="connsiteX0" fmla="*/ 38100 w 38100"/>
                <a:gd name="connsiteY0" fmla="*/ 38100 h 70484"/>
                <a:gd name="connsiteX1" fmla="*/ 38100 w 38100"/>
                <a:gd name="connsiteY1" fmla="*/ 70485 h 70484"/>
                <a:gd name="connsiteX2" fmla="*/ 0 w 38100"/>
                <a:gd name="connsiteY2" fmla="*/ 70485 h 70484"/>
                <a:gd name="connsiteX3" fmla="*/ 0 w 38100"/>
                <a:gd name="connsiteY3" fmla="*/ 0 h 7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70484">
                  <a:moveTo>
                    <a:pt x="38100" y="38100"/>
                  </a:moveTo>
                  <a:lnTo>
                    <a:pt x="38100" y="70485"/>
                  </a:lnTo>
                  <a:lnTo>
                    <a:pt x="0" y="70485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9EE29C41-156F-1DDD-8AF5-49A0DC96C5A6}"/>
              </a:ext>
            </a:extLst>
          </p:cNvPr>
          <p:cNvGrpSpPr/>
          <p:nvPr/>
        </p:nvGrpSpPr>
        <p:grpSpPr>
          <a:xfrm>
            <a:off x="6668105" y="1865520"/>
            <a:ext cx="266700" cy="504825"/>
            <a:chOff x="5962650" y="3181350"/>
            <a:chExt cx="266700" cy="504825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1A04FE4-4EAC-FEFC-7BB2-DCEE20C7089C}"/>
                </a:ext>
              </a:extLst>
            </p:cNvPr>
            <p:cNvSpPr/>
            <p:nvPr/>
          </p:nvSpPr>
          <p:spPr>
            <a:xfrm>
              <a:off x="5962650" y="3327654"/>
              <a:ext cx="228600" cy="348995"/>
            </a:xfrm>
            <a:custGeom>
              <a:avLst/>
              <a:gdLst>
                <a:gd name="connsiteX0" fmla="*/ 0 w 228600"/>
                <a:gd name="connsiteY0" fmla="*/ 348996 h 348995"/>
                <a:gd name="connsiteX1" fmla="*/ 96679 w 228600"/>
                <a:gd name="connsiteY1" fmla="*/ 225457 h 348995"/>
                <a:gd name="connsiteX2" fmla="*/ 123253 w 228600"/>
                <a:gd name="connsiteY2" fmla="*/ 209264 h 348995"/>
                <a:gd name="connsiteX3" fmla="*/ 133350 w 228600"/>
                <a:gd name="connsiteY3" fmla="*/ 203168 h 348995"/>
                <a:gd name="connsiteX4" fmla="*/ 228600 w 228600"/>
                <a:gd name="connsiteY4" fmla="*/ 101346 h 348995"/>
                <a:gd name="connsiteX5" fmla="*/ 133350 w 228600"/>
                <a:gd name="connsiteY5" fmla="*/ 0 h 34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600" h="348995">
                  <a:moveTo>
                    <a:pt x="0" y="348996"/>
                  </a:moveTo>
                  <a:cubicBezTo>
                    <a:pt x="0" y="292894"/>
                    <a:pt x="45625" y="257270"/>
                    <a:pt x="96679" y="225457"/>
                  </a:cubicBezTo>
                  <a:cubicBezTo>
                    <a:pt x="105442" y="219932"/>
                    <a:pt x="114395" y="214598"/>
                    <a:pt x="123253" y="209264"/>
                  </a:cubicBezTo>
                  <a:cubicBezTo>
                    <a:pt x="126683" y="207264"/>
                    <a:pt x="130016" y="205169"/>
                    <a:pt x="133350" y="203168"/>
                  </a:cubicBezTo>
                  <a:cubicBezTo>
                    <a:pt x="183737" y="172784"/>
                    <a:pt x="228600" y="143256"/>
                    <a:pt x="228600" y="101346"/>
                  </a:cubicBezTo>
                  <a:cubicBezTo>
                    <a:pt x="228600" y="59436"/>
                    <a:pt x="183547" y="30194"/>
                    <a:pt x="133350" y="0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F5D5F39-3E4D-50E2-BF59-A805AD25E9DD}"/>
                </a:ext>
              </a:extLst>
            </p:cNvPr>
            <p:cNvSpPr/>
            <p:nvPr/>
          </p:nvSpPr>
          <p:spPr>
            <a:xfrm>
              <a:off x="6000845" y="3305460"/>
              <a:ext cx="228504" cy="371189"/>
            </a:xfrm>
            <a:custGeom>
              <a:avLst/>
              <a:gdLst>
                <a:gd name="connsiteX0" fmla="*/ 131731 w 228504"/>
                <a:gd name="connsiteY0" fmla="*/ 0 h 371189"/>
                <a:gd name="connsiteX1" fmla="*/ 228505 w 228504"/>
                <a:gd name="connsiteY1" fmla="*/ 123539 h 371189"/>
                <a:gd name="connsiteX2" fmla="*/ 131826 w 228504"/>
                <a:gd name="connsiteY2" fmla="*/ 247650 h 371189"/>
                <a:gd name="connsiteX3" fmla="*/ 131826 w 228504"/>
                <a:gd name="connsiteY3" fmla="*/ 247650 h 371189"/>
                <a:gd name="connsiteX4" fmla="*/ 105061 w 228504"/>
                <a:gd name="connsiteY4" fmla="*/ 263938 h 371189"/>
                <a:gd name="connsiteX5" fmla="*/ 95250 w 228504"/>
                <a:gd name="connsiteY5" fmla="*/ 269843 h 371189"/>
                <a:gd name="connsiteX6" fmla="*/ 0 w 228504"/>
                <a:gd name="connsiteY6" fmla="*/ 371189 h 37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504" h="371189">
                  <a:moveTo>
                    <a:pt x="131731" y="0"/>
                  </a:moveTo>
                  <a:cubicBezTo>
                    <a:pt x="182975" y="31909"/>
                    <a:pt x="228505" y="67532"/>
                    <a:pt x="228505" y="123539"/>
                  </a:cubicBezTo>
                  <a:cubicBezTo>
                    <a:pt x="228505" y="179546"/>
                    <a:pt x="182975" y="215741"/>
                    <a:pt x="131826" y="247650"/>
                  </a:cubicBezTo>
                  <a:lnTo>
                    <a:pt x="131826" y="247650"/>
                  </a:lnTo>
                  <a:cubicBezTo>
                    <a:pt x="122968" y="253175"/>
                    <a:pt x="114014" y="258508"/>
                    <a:pt x="105061" y="263938"/>
                  </a:cubicBezTo>
                  <a:cubicBezTo>
                    <a:pt x="101727" y="265938"/>
                    <a:pt x="98489" y="267843"/>
                    <a:pt x="95250" y="269843"/>
                  </a:cubicBezTo>
                  <a:cubicBezTo>
                    <a:pt x="44863" y="300228"/>
                    <a:pt x="0" y="329660"/>
                    <a:pt x="0" y="371189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B0154D2-7A03-1DDA-9C95-67B909ED44FC}"/>
                </a:ext>
              </a:extLst>
            </p:cNvPr>
            <p:cNvSpPr/>
            <p:nvPr/>
          </p:nvSpPr>
          <p:spPr>
            <a:xfrm>
              <a:off x="6000750" y="3181350"/>
              <a:ext cx="95250" cy="101822"/>
            </a:xfrm>
            <a:custGeom>
              <a:avLst/>
              <a:gdLst>
                <a:gd name="connsiteX0" fmla="*/ 0 w 95250"/>
                <a:gd name="connsiteY0" fmla="*/ 0 h 101822"/>
                <a:gd name="connsiteX1" fmla="*/ 95250 w 95250"/>
                <a:gd name="connsiteY1" fmla="*/ 101822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101822">
                  <a:moveTo>
                    <a:pt x="0" y="0"/>
                  </a:moveTo>
                  <a:cubicBezTo>
                    <a:pt x="0" y="42005"/>
                    <a:pt x="45053" y="71533"/>
                    <a:pt x="95250" y="101822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321C23F-B7C5-7435-6AD6-B5849B3D44EF}"/>
                </a:ext>
              </a:extLst>
            </p:cNvPr>
            <p:cNvSpPr/>
            <p:nvPr/>
          </p:nvSpPr>
          <p:spPr>
            <a:xfrm>
              <a:off x="5962650" y="3181350"/>
              <a:ext cx="96678" cy="124110"/>
            </a:xfrm>
            <a:custGeom>
              <a:avLst/>
              <a:gdLst>
                <a:gd name="connsiteX0" fmla="*/ 96679 w 96678"/>
                <a:gd name="connsiteY0" fmla="*/ 124111 h 124110"/>
                <a:gd name="connsiteX1" fmla="*/ 0 w 96678"/>
                <a:gd name="connsiteY1" fmla="*/ 0 h 124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678" h="124110">
                  <a:moveTo>
                    <a:pt x="96679" y="124111"/>
                  </a:moveTo>
                  <a:cubicBezTo>
                    <a:pt x="45434" y="92107"/>
                    <a:pt x="0" y="56388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9A22DC8-7A41-F78D-19A3-3A986B9E23C5}"/>
                </a:ext>
              </a:extLst>
            </p:cNvPr>
            <p:cNvSpPr/>
            <p:nvPr/>
          </p:nvSpPr>
          <p:spPr>
            <a:xfrm>
              <a:off x="5962650" y="3181350"/>
              <a:ext cx="228600" cy="371760"/>
            </a:xfrm>
            <a:custGeom>
              <a:avLst/>
              <a:gdLst>
                <a:gd name="connsiteX0" fmla="*/ 228600 w 228600"/>
                <a:gd name="connsiteY0" fmla="*/ 0 h 371760"/>
                <a:gd name="connsiteX1" fmla="*/ 133350 w 228600"/>
                <a:gd name="connsiteY1" fmla="*/ 101822 h 371760"/>
                <a:gd name="connsiteX2" fmla="*/ 123253 w 228600"/>
                <a:gd name="connsiteY2" fmla="*/ 107918 h 371760"/>
                <a:gd name="connsiteX3" fmla="*/ 96679 w 228600"/>
                <a:gd name="connsiteY3" fmla="*/ 124111 h 371760"/>
                <a:gd name="connsiteX4" fmla="*/ 0 w 228600"/>
                <a:gd name="connsiteY4" fmla="*/ 247650 h 371760"/>
                <a:gd name="connsiteX5" fmla="*/ 96679 w 228600"/>
                <a:gd name="connsiteY5" fmla="*/ 371761 h 37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600" h="371760">
                  <a:moveTo>
                    <a:pt x="228600" y="0"/>
                  </a:moveTo>
                  <a:cubicBezTo>
                    <a:pt x="228600" y="41910"/>
                    <a:pt x="183737" y="71438"/>
                    <a:pt x="133350" y="101822"/>
                  </a:cubicBezTo>
                  <a:cubicBezTo>
                    <a:pt x="130016" y="103823"/>
                    <a:pt x="126683" y="105918"/>
                    <a:pt x="123253" y="107918"/>
                  </a:cubicBezTo>
                  <a:cubicBezTo>
                    <a:pt x="114395" y="113252"/>
                    <a:pt x="105442" y="118586"/>
                    <a:pt x="96679" y="124111"/>
                  </a:cubicBezTo>
                  <a:cubicBezTo>
                    <a:pt x="45625" y="155924"/>
                    <a:pt x="0" y="191548"/>
                    <a:pt x="0" y="247650"/>
                  </a:cubicBezTo>
                  <a:cubicBezTo>
                    <a:pt x="0" y="303752"/>
                    <a:pt x="45434" y="339757"/>
                    <a:pt x="96679" y="371761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4457CEF2-D0E5-97A7-E0EB-8E2CECB14E30}"/>
                </a:ext>
              </a:extLst>
            </p:cNvPr>
            <p:cNvSpPr/>
            <p:nvPr/>
          </p:nvSpPr>
          <p:spPr>
            <a:xfrm>
              <a:off x="6000750" y="3181350"/>
              <a:ext cx="228600" cy="349472"/>
            </a:xfrm>
            <a:custGeom>
              <a:avLst/>
              <a:gdLst>
                <a:gd name="connsiteX0" fmla="*/ 95250 w 228600"/>
                <a:gd name="connsiteY0" fmla="*/ 349472 h 349472"/>
                <a:gd name="connsiteX1" fmla="*/ 0 w 228600"/>
                <a:gd name="connsiteY1" fmla="*/ 247650 h 349472"/>
                <a:gd name="connsiteX2" fmla="*/ 95250 w 228600"/>
                <a:gd name="connsiteY2" fmla="*/ 146304 h 349472"/>
                <a:gd name="connsiteX3" fmla="*/ 105061 w 228600"/>
                <a:gd name="connsiteY3" fmla="*/ 140399 h 349472"/>
                <a:gd name="connsiteX4" fmla="*/ 131826 w 228600"/>
                <a:gd name="connsiteY4" fmla="*/ 124111 h 349472"/>
                <a:gd name="connsiteX5" fmla="*/ 228600 w 228600"/>
                <a:gd name="connsiteY5" fmla="*/ 0 h 34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600" h="349472">
                  <a:moveTo>
                    <a:pt x="95250" y="349472"/>
                  </a:moveTo>
                  <a:cubicBezTo>
                    <a:pt x="45053" y="319183"/>
                    <a:pt x="0" y="289655"/>
                    <a:pt x="0" y="247650"/>
                  </a:cubicBezTo>
                  <a:cubicBezTo>
                    <a:pt x="0" y="205645"/>
                    <a:pt x="44863" y="176689"/>
                    <a:pt x="95250" y="146304"/>
                  </a:cubicBezTo>
                  <a:cubicBezTo>
                    <a:pt x="98489" y="144304"/>
                    <a:pt x="101727" y="142399"/>
                    <a:pt x="105061" y="140399"/>
                  </a:cubicBezTo>
                  <a:cubicBezTo>
                    <a:pt x="114014" y="134969"/>
                    <a:pt x="122968" y="129635"/>
                    <a:pt x="131826" y="124111"/>
                  </a:cubicBezTo>
                  <a:cubicBezTo>
                    <a:pt x="182975" y="92202"/>
                    <a:pt x="228600" y="56579"/>
                    <a:pt x="228600" y="0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F2D3886-3466-4F18-7DC2-E97CB781C14A}"/>
                </a:ext>
              </a:extLst>
            </p:cNvPr>
            <p:cNvSpPr/>
            <p:nvPr/>
          </p:nvSpPr>
          <p:spPr>
            <a:xfrm>
              <a:off x="6132671" y="3553110"/>
              <a:ext cx="96678" cy="123539"/>
            </a:xfrm>
            <a:custGeom>
              <a:avLst/>
              <a:gdLst>
                <a:gd name="connsiteX0" fmla="*/ 96679 w 96678"/>
                <a:gd name="connsiteY0" fmla="*/ 123539 h 123539"/>
                <a:gd name="connsiteX1" fmla="*/ 0 w 96678"/>
                <a:gd name="connsiteY1" fmla="*/ 0 h 123539"/>
                <a:gd name="connsiteX2" fmla="*/ 0 w 96678"/>
                <a:gd name="connsiteY2" fmla="*/ 0 h 12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678" h="123539">
                  <a:moveTo>
                    <a:pt x="96679" y="123539"/>
                  </a:moveTo>
                  <a:cubicBezTo>
                    <a:pt x="96679" y="67532"/>
                    <a:pt x="51149" y="31909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7959F37C-63CA-FC66-2FA8-C739F55922CC}"/>
                </a:ext>
              </a:extLst>
            </p:cNvPr>
            <p:cNvSpPr/>
            <p:nvPr/>
          </p:nvSpPr>
          <p:spPr>
            <a:xfrm>
              <a:off x="6096000" y="3575304"/>
              <a:ext cx="95250" cy="101345"/>
            </a:xfrm>
            <a:custGeom>
              <a:avLst/>
              <a:gdLst>
                <a:gd name="connsiteX0" fmla="*/ 0 w 95250"/>
                <a:gd name="connsiteY0" fmla="*/ 0 h 101345"/>
                <a:gd name="connsiteX1" fmla="*/ 95250 w 95250"/>
                <a:gd name="connsiteY1" fmla="*/ 101346 h 10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101345">
                  <a:moveTo>
                    <a:pt x="0" y="0"/>
                  </a:moveTo>
                  <a:cubicBezTo>
                    <a:pt x="50197" y="30194"/>
                    <a:pt x="95250" y="59722"/>
                    <a:pt x="95250" y="101346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D5B4A962-FC46-4327-EA71-014939537100}"/>
                </a:ext>
              </a:extLst>
            </p:cNvPr>
            <p:cNvSpPr/>
            <p:nvPr/>
          </p:nvSpPr>
          <p:spPr>
            <a:xfrm>
              <a:off x="6000750" y="3429000"/>
              <a:ext cx="190500" cy="9525"/>
            </a:xfrm>
            <a:custGeom>
              <a:avLst/>
              <a:gdLst>
                <a:gd name="connsiteX0" fmla="*/ 0 w 190500"/>
                <a:gd name="connsiteY0" fmla="*/ 0 h 9525"/>
                <a:gd name="connsiteX1" fmla="*/ 190500 w 1905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0" h="9525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C120402-74FE-95A3-26D5-526D208A4BC6}"/>
                </a:ext>
              </a:extLst>
            </p:cNvPr>
            <p:cNvSpPr/>
            <p:nvPr/>
          </p:nvSpPr>
          <p:spPr>
            <a:xfrm>
              <a:off x="6022276" y="3381375"/>
              <a:ext cx="147542" cy="9525"/>
            </a:xfrm>
            <a:custGeom>
              <a:avLst/>
              <a:gdLst>
                <a:gd name="connsiteX0" fmla="*/ 147542 w 147542"/>
                <a:gd name="connsiteY0" fmla="*/ 0 h 9525"/>
                <a:gd name="connsiteX1" fmla="*/ 0 w 1475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542" h="9525">
                  <a:moveTo>
                    <a:pt x="147542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9912980-FB93-6F31-06BB-201B32476019}"/>
                </a:ext>
              </a:extLst>
            </p:cNvPr>
            <p:cNvSpPr/>
            <p:nvPr/>
          </p:nvSpPr>
          <p:spPr>
            <a:xfrm>
              <a:off x="6021895" y="3476625"/>
              <a:ext cx="148113" cy="9525"/>
            </a:xfrm>
            <a:custGeom>
              <a:avLst/>
              <a:gdLst>
                <a:gd name="connsiteX0" fmla="*/ 148114 w 148113"/>
                <a:gd name="connsiteY0" fmla="*/ 0 h 9525"/>
                <a:gd name="connsiteX1" fmla="*/ 0 w 14811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113" h="9525">
                  <a:moveTo>
                    <a:pt x="148114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B791C25-161F-E8FC-A192-54A5DB3C1ED0}"/>
                </a:ext>
              </a:extLst>
            </p:cNvPr>
            <p:cNvSpPr/>
            <p:nvPr/>
          </p:nvSpPr>
          <p:spPr>
            <a:xfrm>
              <a:off x="6022276" y="3629025"/>
              <a:ext cx="147542" cy="9525"/>
            </a:xfrm>
            <a:custGeom>
              <a:avLst/>
              <a:gdLst>
                <a:gd name="connsiteX0" fmla="*/ 147542 w 147542"/>
                <a:gd name="connsiteY0" fmla="*/ 0 h 9525"/>
                <a:gd name="connsiteX1" fmla="*/ 0 w 1475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542" h="9525">
                  <a:moveTo>
                    <a:pt x="147542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726616E-2AA5-DA65-2B39-06507EF21FCD}"/>
                </a:ext>
              </a:extLst>
            </p:cNvPr>
            <p:cNvSpPr/>
            <p:nvPr/>
          </p:nvSpPr>
          <p:spPr>
            <a:xfrm>
              <a:off x="6000750" y="3676650"/>
              <a:ext cx="190500" cy="9525"/>
            </a:xfrm>
            <a:custGeom>
              <a:avLst/>
              <a:gdLst>
                <a:gd name="connsiteX0" fmla="*/ 0 w 190500"/>
                <a:gd name="connsiteY0" fmla="*/ 0 h 9525"/>
                <a:gd name="connsiteX1" fmla="*/ 190500 w 1905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0" h="9525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3529F833-D637-A17E-4C4B-9B2479BD3630}"/>
                </a:ext>
              </a:extLst>
            </p:cNvPr>
            <p:cNvSpPr/>
            <p:nvPr/>
          </p:nvSpPr>
          <p:spPr>
            <a:xfrm>
              <a:off x="6000750" y="3181350"/>
              <a:ext cx="190500" cy="9525"/>
            </a:xfrm>
            <a:custGeom>
              <a:avLst/>
              <a:gdLst>
                <a:gd name="connsiteX0" fmla="*/ 0 w 190500"/>
                <a:gd name="connsiteY0" fmla="*/ 0 h 9525"/>
                <a:gd name="connsiteX1" fmla="*/ 190500 w 1905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0" h="9525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236EBBD-8F8D-0D08-4822-43DF0F0F4E7E}"/>
                </a:ext>
              </a:extLst>
            </p:cNvPr>
            <p:cNvSpPr/>
            <p:nvPr/>
          </p:nvSpPr>
          <p:spPr>
            <a:xfrm>
              <a:off x="6021895" y="3228975"/>
              <a:ext cx="148113" cy="9525"/>
            </a:xfrm>
            <a:custGeom>
              <a:avLst/>
              <a:gdLst>
                <a:gd name="connsiteX0" fmla="*/ 148114 w 148113"/>
                <a:gd name="connsiteY0" fmla="*/ 0 h 9525"/>
                <a:gd name="connsiteX1" fmla="*/ 0 w 14811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113" h="9525">
                  <a:moveTo>
                    <a:pt x="148114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D9EECE80-52A0-40FF-9132-68B7FD779556}"/>
              </a:ext>
            </a:extLst>
          </p:cNvPr>
          <p:cNvGrpSpPr/>
          <p:nvPr/>
        </p:nvGrpSpPr>
        <p:grpSpPr>
          <a:xfrm>
            <a:off x="6580027" y="2543271"/>
            <a:ext cx="611369" cy="525053"/>
            <a:chOff x="5915025" y="3271837"/>
            <a:chExt cx="366330" cy="314610"/>
          </a:xfrm>
          <a:solidFill>
            <a:schemeClr val="accent3"/>
          </a:solidFill>
        </p:grpSpPr>
        <p:grpSp>
          <p:nvGrpSpPr>
            <p:cNvPr id="129" name="Graphic 126">
              <a:extLst>
                <a:ext uri="{FF2B5EF4-FFF2-40B4-BE49-F238E27FC236}">
                  <a16:creationId xmlns:a16="http://schemas.microsoft.com/office/drawing/2014/main" id="{8D431B00-C878-D459-9C29-399797B2AA71}"/>
                </a:ext>
              </a:extLst>
            </p:cNvPr>
            <p:cNvGrpSpPr/>
            <p:nvPr/>
          </p:nvGrpSpPr>
          <p:grpSpPr>
            <a:xfrm>
              <a:off x="5915025" y="3271837"/>
              <a:ext cx="297846" cy="278130"/>
              <a:chOff x="5915025" y="3271837"/>
              <a:chExt cx="297846" cy="278130"/>
            </a:xfrm>
            <a:grpFill/>
          </p:grpSpPr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EC478AF-137E-A842-4B73-51E40476CD4E}"/>
                  </a:ext>
                </a:extLst>
              </p:cNvPr>
              <p:cNvSpPr/>
              <p:nvPr/>
            </p:nvSpPr>
            <p:spPr>
              <a:xfrm>
                <a:off x="5941885" y="3271837"/>
                <a:ext cx="244125" cy="184689"/>
              </a:xfrm>
              <a:custGeom>
                <a:avLst/>
                <a:gdLst>
                  <a:gd name="connsiteX0" fmla="*/ 244126 w 244125"/>
                  <a:gd name="connsiteY0" fmla="*/ 184690 h 184689"/>
                  <a:gd name="connsiteX1" fmla="*/ 0 w 244125"/>
                  <a:gd name="connsiteY1" fmla="*/ 184690 h 184689"/>
                  <a:gd name="connsiteX2" fmla="*/ 0 w 244125"/>
                  <a:gd name="connsiteY2" fmla="*/ 0 h 184689"/>
                  <a:gd name="connsiteX3" fmla="*/ 244126 w 244125"/>
                  <a:gd name="connsiteY3" fmla="*/ 0 h 184689"/>
                  <a:gd name="connsiteX4" fmla="*/ 244126 w 244125"/>
                  <a:gd name="connsiteY4" fmla="*/ 184690 h 184689"/>
                  <a:gd name="connsiteX5" fmla="*/ 9525 w 244125"/>
                  <a:gd name="connsiteY5" fmla="*/ 175165 h 184689"/>
                  <a:gd name="connsiteX6" fmla="*/ 234601 w 244125"/>
                  <a:gd name="connsiteY6" fmla="*/ 175165 h 184689"/>
                  <a:gd name="connsiteX7" fmla="*/ 234601 w 244125"/>
                  <a:gd name="connsiteY7" fmla="*/ 9525 h 184689"/>
                  <a:gd name="connsiteX8" fmla="*/ 9525 w 244125"/>
                  <a:gd name="connsiteY8" fmla="*/ 9525 h 184689"/>
                  <a:gd name="connsiteX9" fmla="*/ 9525 w 244125"/>
                  <a:gd name="connsiteY9" fmla="*/ 175165 h 184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4125" h="184689">
                    <a:moveTo>
                      <a:pt x="244126" y="184690"/>
                    </a:moveTo>
                    <a:lnTo>
                      <a:pt x="0" y="184690"/>
                    </a:lnTo>
                    <a:lnTo>
                      <a:pt x="0" y="0"/>
                    </a:lnTo>
                    <a:lnTo>
                      <a:pt x="244126" y="0"/>
                    </a:lnTo>
                    <a:lnTo>
                      <a:pt x="244126" y="184690"/>
                    </a:lnTo>
                    <a:close/>
                    <a:moveTo>
                      <a:pt x="9525" y="175165"/>
                    </a:moveTo>
                    <a:lnTo>
                      <a:pt x="234601" y="175165"/>
                    </a:lnTo>
                    <a:lnTo>
                      <a:pt x="234601" y="9525"/>
                    </a:lnTo>
                    <a:lnTo>
                      <a:pt x="9525" y="9525"/>
                    </a:lnTo>
                    <a:lnTo>
                      <a:pt x="9525" y="1751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577C367E-6D5B-A3BE-C8FF-21AAF771BC65}"/>
                  </a:ext>
                </a:extLst>
              </p:cNvPr>
              <p:cNvSpPr/>
              <p:nvPr/>
            </p:nvSpPr>
            <p:spPr>
              <a:xfrm>
                <a:off x="6033896" y="3447001"/>
                <a:ext cx="60102" cy="38100"/>
              </a:xfrm>
              <a:custGeom>
                <a:avLst/>
                <a:gdLst>
                  <a:gd name="connsiteX0" fmla="*/ 60103 w 60102"/>
                  <a:gd name="connsiteY0" fmla="*/ 38100 h 38100"/>
                  <a:gd name="connsiteX1" fmla="*/ 0 w 60102"/>
                  <a:gd name="connsiteY1" fmla="*/ 38100 h 38100"/>
                  <a:gd name="connsiteX2" fmla="*/ 0 w 60102"/>
                  <a:gd name="connsiteY2" fmla="*/ 0 h 38100"/>
                  <a:gd name="connsiteX3" fmla="*/ 60103 w 60102"/>
                  <a:gd name="connsiteY3" fmla="*/ 0 h 38100"/>
                  <a:gd name="connsiteX4" fmla="*/ 60103 w 60102"/>
                  <a:gd name="connsiteY4" fmla="*/ 38100 h 38100"/>
                  <a:gd name="connsiteX5" fmla="*/ 9525 w 60102"/>
                  <a:gd name="connsiteY5" fmla="*/ 28575 h 38100"/>
                  <a:gd name="connsiteX6" fmla="*/ 50578 w 60102"/>
                  <a:gd name="connsiteY6" fmla="*/ 28575 h 38100"/>
                  <a:gd name="connsiteX7" fmla="*/ 50578 w 60102"/>
                  <a:gd name="connsiteY7" fmla="*/ 9525 h 38100"/>
                  <a:gd name="connsiteX8" fmla="*/ 9525 w 60102"/>
                  <a:gd name="connsiteY8" fmla="*/ 9525 h 38100"/>
                  <a:gd name="connsiteX9" fmla="*/ 9525 w 60102"/>
                  <a:gd name="connsiteY9" fmla="*/ 28575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102" h="38100">
                    <a:moveTo>
                      <a:pt x="60103" y="38100"/>
                    </a:moveTo>
                    <a:lnTo>
                      <a:pt x="0" y="38100"/>
                    </a:lnTo>
                    <a:lnTo>
                      <a:pt x="0" y="0"/>
                    </a:lnTo>
                    <a:lnTo>
                      <a:pt x="60103" y="0"/>
                    </a:lnTo>
                    <a:lnTo>
                      <a:pt x="60103" y="38100"/>
                    </a:lnTo>
                    <a:close/>
                    <a:moveTo>
                      <a:pt x="9525" y="28575"/>
                    </a:moveTo>
                    <a:lnTo>
                      <a:pt x="50578" y="28575"/>
                    </a:lnTo>
                    <a:lnTo>
                      <a:pt x="50578" y="9525"/>
                    </a:lnTo>
                    <a:lnTo>
                      <a:pt x="9525" y="9525"/>
                    </a:lnTo>
                    <a:lnTo>
                      <a:pt x="9525" y="2857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32" name="Graphic 126">
                <a:extLst>
                  <a:ext uri="{FF2B5EF4-FFF2-40B4-BE49-F238E27FC236}">
                    <a16:creationId xmlns:a16="http://schemas.microsoft.com/office/drawing/2014/main" id="{8E0D6A66-BE39-4623-5FFE-8952104B2EE9}"/>
                  </a:ext>
                </a:extLst>
              </p:cNvPr>
              <p:cNvGrpSpPr/>
              <p:nvPr/>
            </p:nvGrpSpPr>
            <p:grpSpPr>
              <a:xfrm>
                <a:off x="5915025" y="3475576"/>
                <a:ext cx="297846" cy="74390"/>
                <a:chOff x="5915025" y="3475576"/>
                <a:chExt cx="297846" cy="74390"/>
              </a:xfrm>
              <a:grpFill/>
            </p:grpSpPr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A716A9B5-2283-3980-28FC-CD06F6903A97}"/>
                    </a:ext>
                  </a:extLst>
                </p:cNvPr>
                <p:cNvSpPr/>
                <p:nvPr/>
              </p:nvSpPr>
              <p:spPr>
                <a:xfrm>
                  <a:off x="5915025" y="3475576"/>
                  <a:ext cx="297846" cy="74390"/>
                </a:xfrm>
                <a:custGeom>
                  <a:avLst/>
                  <a:gdLst>
                    <a:gd name="connsiteX0" fmla="*/ 280988 w 297846"/>
                    <a:gd name="connsiteY0" fmla="*/ 74390 h 74390"/>
                    <a:gd name="connsiteX1" fmla="*/ 16859 w 297846"/>
                    <a:gd name="connsiteY1" fmla="*/ 74390 h 74390"/>
                    <a:gd name="connsiteX2" fmla="*/ 0 w 297846"/>
                    <a:gd name="connsiteY2" fmla="*/ 57531 h 74390"/>
                    <a:gd name="connsiteX3" fmla="*/ 0 w 297846"/>
                    <a:gd name="connsiteY3" fmla="*/ 16859 h 74390"/>
                    <a:gd name="connsiteX4" fmla="*/ 16859 w 297846"/>
                    <a:gd name="connsiteY4" fmla="*/ 0 h 74390"/>
                    <a:gd name="connsiteX5" fmla="*/ 280988 w 297846"/>
                    <a:gd name="connsiteY5" fmla="*/ 0 h 74390"/>
                    <a:gd name="connsiteX6" fmla="*/ 297847 w 297846"/>
                    <a:gd name="connsiteY6" fmla="*/ 16859 h 74390"/>
                    <a:gd name="connsiteX7" fmla="*/ 297847 w 297846"/>
                    <a:gd name="connsiteY7" fmla="*/ 57531 h 74390"/>
                    <a:gd name="connsiteX8" fmla="*/ 280988 w 297846"/>
                    <a:gd name="connsiteY8" fmla="*/ 74390 h 74390"/>
                    <a:gd name="connsiteX9" fmla="*/ 16859 w 297846"/>
                    <a:gd name="connsiteY9" fmla="*/ 9525 h 74390"/>
                    <a:gd name="connsiteX10" fmla="*/ 9525 w 297846"/>
                    <a:gd name="connsiteY10" fmla="*/ 16859 h 74390"/>
                    <a:gd name="connsiteX11" fmla="*/ 9525 w 297846"/>
                    <a:gd name="connsiteY11" fmla="*/ 57531 h 74390"/>
                    <a:gd name="connsiteX12" fmla="*/ 16859 w 297846"/>
                    <a:gd name="connsiteY12" fmla="*/ 64865 h 74390"/>
                    <a:gd name="connsiteX13" fmla="*/ 280988 w 297846"/>
                    <a:gd name="connsiteY13" fmla="*/ 64865 h 74390"/>
                    <a:gd name="connsiteX14" fmla="*/ 288322 w 297846"/>
                    <a:gd name="connsiteY14" fmla="*/ 57531 h 74390"/>
                    <a:gd name="connsiteX15" fmla="*/ 288322 w 297846"/>
                    <a:gd name="connsiteY15" fmla="*/ 16859 h 74390"/>
                    <a:gd name="connsiteX16" fmla="*/ 280988 w 297846"/>
                    <a:gd name="connsiteY16" fmla="*/ 9525 h 74390"/>
                    <a:gd name="connsiteX17" fmla="*/ 16859 w 297846"/>
                    <a:gd name="connsiteY17" fmla="*/ 9525 h 74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97846" h="74390">
                      <a:moveTo>
                        <a:pt x="280988" y="74390"/>
                      </a:moveTo>
                      <a:lnTo>
                        <a:pt x="16859" y="74390"/>
                      </a:lnTo>
                      <a:cubicBezTo>
                        <a:pt x="7620" y="74390"/>
                        <a:pt x="0" y="66866"/>
                        <a:pt x="0" y="57531"/>
                      </a:cubicBezTo>
                      <a:lnTo>
                        <a:pt x="0" y="16859"/>
                      </a:lnTo>
                      <a:cubicBezTo>
                        <a:pt x="0" y="7620"/>
                        <a:pt x="7525" y="0"/>
                        <a:pt x="16859" y="0"/>
                      </a:cubicBezTo>
                      <a:lnTo>
                        <a:pt x="280988" y="0"/>
                      </a:lnTo>
                      <a:cubicBezTo>
                        <a:pt x="290227" y="0"/>
                        <a:pt x="297847" y="7525"/>
                        <a:pt x="297847" y="16859"/>
                      </a:cubicBezTo>
                      <a:lnTo>
                        <a:pt x="297847" y="57531"/>
                      </a:lnTo>
                      <a:cubicBezTo>
                        <a:pt x="297847" y="66770"/>
                        <a:pt x="290322" y="74390"/>
                        <a:pt x="280988" y="74390"/>
                      </a:cubicBezTo>
                      <a:close/>
                      <a:moveTo>
                        <a:pt x="16859" y="9525"/>
                      </a:moveTo>
                      <a:cubicBezTo>
                        <a:pt x="12859" y="9525"/>
                        <a:pt x="9525" y="12764"/>
                        <a:pt x="9525" y="16859"/>
                      </a:cubicBezTo>
                      <a:lnTo>
                        <a:pt x="9525" y="57531"/>
                      </a:lnTo>
                      <a:cubicBezTo>
                        <a:pt x="9525" y="61532"/>
                        <a:pt x="12764" y="64865"/>
                        <a:pt x="16859" y="64865"/>
                      </a:cubicBezTo>
                      <a:lnTo>
                        <a:pt x="280988" y="64865"/>
                      </a:lnTo>
                      <a:cubicBezTo>
                        <a:pt x="284988" y="64865"/>
                        <a:pt x="288322" y="61627"/>
                        <a:pt x="288322" y="57531"/>
                      </a:cubicBezTo>
                      <a:lnTo>
                        <a:pt x="288322" y="16859"/>
                      </a:lnTo>
                      <a:cubicBezTo>
                        <a:pt x="288322" y="12859"/>
                        <a:pt x="285083" y="9525"/>
                        <a:pt x="280988" y="9525"/>
                      </a:cubicBezTo>
                      <a:lnTo>
                        <a:pt x="16859" y="952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DB3FE4A9-88AC-40AA-9801-3B3A5277770B}"/>
                    </a:ext>
                  </a:extLst>
                </p:cNvPr>
                <p:cNvSpPr/>
                <p:nvPr/>
              </p:nvSpPr>
              <p:spPr>
                <a:xfrm>
                  <a:off x="5934836" y="3495293"/>
                  <a:ext cx="35052" cy="35052"/>
                </a:xfrm>
                <a:custGeom>
                  <a:avLst/>
                  <a:gdLst>
                    <a:gd name="connsiteX0" fmla="*/ 17526 w 35052"/>
                    <a:gd name="connsiteY0" fmla="*/ 35052 h 35052"/>
                    <a:gd name="connsiteX1" fmla="*/ 0 w 35052"/>
                    <a:gd name="connsiteY1" fmla="*/ 17526 h 35052"/>
                    <a:gd name="connsiteX2" fmla="*/ 17526 w 35052"/>
                    <a:gd name="connsiteY2" fmla="*/ 0 h 35052"/>
                    <a:gd name="connsiteX3" fmla="*/ 35052 w 35052"/>
                    <a:gd name="connsiteY3" fmla="*/ 17526 h 35052"/>
                    <a:gd name="connsiteX4" fmla="*/ 17526 w 35052"/>
                    <a:gd name="connsiteY4" fmla="*/ 35052 h 35052"/>
                    <a:gd name="connsiteX5" fmla="*/ 17526 w 35052"/>
                    <a:gd name="connsiteY5" fmla="*/ 9525 h 35052"/>
                    <a:gd name="connsiteX6" fmla="*/ 9525 w 35052"/>
                    <a:gd name="connsiteY6" fmla="*/ 17526 h 35052"/>
                    <a:gd name="connsiteX7" fmla="*/ 17526 w 35052"/>
                    <a:gd name="connsiteY7" fmla="*/ 25527 h 35052"/>
                    <a:gd name="connsiteX8" fmla="*/ 25527 w 35052"/>
                    <a:gd name="connsiteY8" fmla="*/ 17526 h 35052"/>
                    <a:gd name="connsiteX9" fmla="*/ 17526 w 35052"/>
                    <a:gd name="connsiteY9" fmla="*/ 9525 h 35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5052" h="35052">
                      <a:moveTo>
                        <a:pt x="17526" y="35052"/>
                      </a:moveTo>
                      <a:cubicBezTo>
                        <a:pt x="7811" y="35052"/>
                        <a:pt x="0" y="27146"/>
                        <a:pt x="0" y="17526"/>
                      </a:cubicBezTo>
                      <a:cubicBezTo>
                        <a:pt x="0" y="7906"/>
                        <a:pt x="7906" y="0"/>
                        <a:pt x="17526" y="0"/>
                      </a:cubicBezTo>
                      <a:cubicBezTo>
                        <a:pt x="27146" y="0"/>
                        <a:pt x="35052" y="7906"/>
                        <a:pt x="35052" y="17526"/>
                      </a:cubicBezTo>
                      <a:cubicBezTo>
                        <a:pt x="35052" y="27146"/>
                        <a:pt x="27146" y="35052"/>
                        <a:pt x="17526" y="35052"/>
                      </a:cubicBezTo>
                      <a:close/>
                      <a:moveTo>
                        <a:pt x="17526" y="9525"/>
                      </a:moveTo>
                      <a:cubicBezTo>
                        <a:pt x="13145" y="9525"/>
                        <a:pt x="9525" y="13145"/>
                        <a:pt x="9525" y="17526"/>
                      </a:cubicBezTo>
                      <a:cubicBezTo>
                        <a:pt x="9525" y="21908"/>
                        <a:pt x="13145" y="25527"/>
                        <a:pt x="17526" y="25527"/>
                      </a:cubicBezTo>
                      <a:cubicBezTo>
                        <a:pt x="21908" y="25527"/>
                        <a:pt x="25527" y="21908"/>
                        <a:pt x="25527" y="17526"/>
                      </a:cubicBezTo>
                      <a:cubicBezTo>
                        <a:pt x="25527" y="13145"/>
                        <a:pt x="21908" y="9525"/>
                        <a:pt x="17526" y="952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23E7C79A-409C-C62E-FBBA-3F2BDA76203D}"/>
                    </a:ext>
                  </a:extLst>
                </p:cNvPr>
                <p:cNvSpPr/>
                <p:nvPr/>
              </p:nvSpPr>
              <p:spPr>
                <a:xfrm>
                  <a:off x="5983605" y="3508057"/>
                  <a:ext cx="25050" cy="9525"/>
                </a:xfrm>
                <a:custGeom>
                  <a:avLst/>
                  <a:gdLst>
                    <a:gd name="connsiteX0" fmla="*/ 0 w 25050"/>
                    <a:gd name="connsiteY0" fmla="*/ 0 h 9525"/>
                    <a:gd name="connsiteX1" fmla="*/ 25051 w 25050"/>
                    <a:gd name="connsiteY1" fmla="*/ 0 h 9525"/>
                    <a:gd name="connsiteX2" fmla="*/ 25051 w 25050"/>
                    <a:gd name="connsiteY2" fmla="*/ 9525 h 9525"/>
                    <a:gd name="connsiteX3" fmla="*/ 0 w 25050"/>
                    <a:gd name="connsiteY3" fmla="*/ 952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050" h="9525">
                      <a:moveTo>
                        <a:pt x="0" y="0"/>
                      </a:moveTo>
                      <a:lnTo>
                        <a:pt x="25051" y="0"/>
                      </a:lnTo>
                      <a:lnTo>
                        <a:pt x="25051" y="9525"/>
                      </a:lnTo>
                      <a:lnTo>
                        <a:pt x="0" y="952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5E5E6923-20D5-B393-04BA-12ED27CA8323}"/>
                    </a:ext>
                  </a:extLst>
                </p:cNvPr>
                <p:cNvSpPr/>
                <p:nvPr/>
              </p:nvSpPr>
              <p:spPr>
                <a:xfrm>
                  <a:off x="6018276" y="3508057"/>
                  <a:ext cx="9525" cy="9525"/>
                </a:xfrm>
                <a:custGeom>
                  <a:avLst/>
                  <a:gdLst>
                    <a:gd name="connsiteX0" fmla="*/ 0 w 9525"/>
                    <a:gd name="connsiteY0" fmla="*/ 0 h 9525"/>
                    <a:gd name="connsiteX1" fmla="*/ 9525 w 9525"/>
                    <a:gd name="connsiteY1" fmla="*/ 0 h 9525"/>
                    <a:gd name="connsiteX2" fmla="*/ 9525 w 9525"/>
                    <a:gd name="connsiteY2" fmla="*/ 9525 h 9525"/>
                    <a:gd name="connsiteX3" fmla="*/ 0 w 9525"/>
                    <a:gd name="connsiteY3" fmla="*/ 9525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9525" y="0"/>
                      </a:lnTo>
                      <a:lnTo>
                        <a:pt x="9525" y="9525"/>
                      </a:lnTo>
                      <a:lnTo>
                        <a:pt x="0" y="952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D6D7FE84-639F-D8FA-D48E-2266D6A68FC0}"/>
                  </a:ext>
                </a:extLst>
              </p:cNvPr>
              <p:cNvSpPr/>
              <p:nvPr/>
            </p:nvSpPr>
            <p:spPr>
              <a:xfrm>
                <a:off x="5985129" y="3318319"/>
                <a:ext cx="157543" cy="90106"/>
              </a:xfrm>
              <a:custGeom>
                <a:avLst/>
                <a:gdLst>
                  <a:gd name="connsiteX0" fmla="*/ 78772 w 157543"/>
                  <a:gd name="connsiteY0" fmla="*/ 90107 h 90106"/>
                  <a:gd name="connsiteX1" fmla="*/ 4382 w 157543"/>
                  <a:gd name="connsiteY1" fmla="*/ 75057 h 90106"/>
                  <a:gd name="connsiteX2" fmla="*/ 0 w 157543"/>
                  <a:gd name="connsiteY2" fmla="*/ 73152 h 90106"/>
                  <a:gd name="connsiteX3" fmla="*/ 30861 w 157543"/>
                  <a:gd name="connsiteY3" fmla="*/ 0 h 90106"/>
                  <a:gd name="connsiteX4" fmla="*/ 35243 w 157543"/>
                  <a:gd name="connsiteY4" fmla="*/ 1810 h 90106"/>
                  <a:gd name="connsiteX5" fmla="*/ 122301 w 157543"/>
                  <a:gd name="connsiteY5" fmla="*/ 1810 h 90106"/>
                  <a:gd name="connsiteX6" fmla="*/ 126683 w 157543"/>
                  <a:gd name="connsiteY6" fmla="*/ 0 h 90106"/>
                  <a:gd name="connsiteX7" fmla="*/ 157544 w 157543"/>
                  <a:gd name="connsiteY7" fmla="*/ 73152 h 90106"/>
                  <a:gd name="connsiteX8" fmla="*/ 153162 w 157543"/>
                  <a:gd name="connsiteY8" fmla="*/ 75057 h 90106"/>
                  <a:gd name="connsiteX9" fmla="*/ 78772 w 157543"/>
                  <a:gd name="connsiteY9" fmla="*/ 90107 h 90106"/>
                  <a:gd name="connsiteX10" fmla="*/ 12478 w 157543"/>
                  <a:gd name="connsiteY10" fmla="*/ 68199 h 90106"/>
                  <a:gd name="connsiteX11" fmla="*/ 145066 w 157543"/>
                  <a:gd name="connsiteY11" fmla="*/ 68199 h 90106"/>
                  <a:gd name="connsiteX12" fmla="*/ 121539 w 157543"/>
                  <a:gd name="connsiteY12" fmla="*/ 12573 h 90106"/>
                  <a:gd name="connsiteX13" fmla="*/ 35909 w 157543"/>
                  <a:gd name="connsiteY13" fmla="*/ 12573 h 90106"/>
                  <a:gd name="connsiteX14" fmla="*/ 12382 w 157543"/>
                  <a:gd name="connsiteY14" fmla="*/ 68199 h 9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7543" h="90106">
                    <a:moveTo>
                      <a:pt x="78772" y="90107"/>
                    </a:moveTo>
                    <a:cubicBezTo>
                      <a:pt x="52959" y="90107"/>
                      <a:pt x="27908" y="85058"/>
                      <a:pt x="4382" y="75057"/>
                    </a:cubicBezTo>
                    <a:lnTo>
                      <a:pt x="0" y="73152"/>
                    </a:lnTo>
                    <a:lnTo>
                      <a:pt x="30861" y="0"/>
                    </a:lnTo>
                    <a:lnTo>
                      <a:pt x="35243" y="1810"/>
                    </a:lnTo>
                    <a:cubicBezTo>
                      <a:pt x="62770" y="13430"/>
                      <a:pt x="94678" y="13430"/>
                      <a:pt x="122301" y="1810"/>
                    </a:cubicBezTo>
                    <a:lnTo>
                      <a:pt x="126683" y="0"/>
                    </a:lnTo>
                    <a:lnTo>
                      <a:pt x="157544" y="73152"/>
                    </a:lnTo>
                    <a:lnTo>
                      <a:pt x="153162" y="75057"/>
                    </a:lnTo>
                    <a:cubicBezTo>
                      <a:pt x="129540" y="85058"/>
                      <a:pt x="104585" y="90107"/>
                      <a:pt x="78772" y="90107"/>
                    </a:cubicBezTo>
                    <a:close/>
                    <a:moveTo>
                      <a:pt x="12478" y="68199"/>
                    </a:moveTo>
                    <a:cubicBezTo>
                      <a:pt x="54674" y="84773"/>
                      <a:pt x="102870" y="84773"/>
                      <a:pt x="145066" y="68199"/>
                    </a:cubicBezTo>
                    <a:lnTo>
                      <a:pt x="121539" y="12573"/>
                    </a:lnTo>
                    <a:cubicBezTo>
                      <a:pt x="94202" y="22860"/>
                      <a:pt x="63246" y="22860"/>
                      <a:pt x="35909" y="12573"/>
                    </a:cubicBezTo>
                    <a:lnTo>
                      <a:pt x="12382" y="6819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91E1C9D-500A-34FE-FC8F-0F9A09C7B88F}"/>
                </a:ext>
              </a:extLst>
            </p:cNvPr>
            <p:cNvSpPr/>
            <p:nvPr/>
          </p:nvSpPr>
          <p:spPr>
            <a:xfrm>
              <a:off x="5961221" y="3290887"/>
              <a:ext cx="21907" cy="9525"/>
            </a:xfrm>
            <a:custGeom>
              <a:avLst/>
              <a:gdLst>
                <a:gd name="connsiteX0" fmla="*/ 0 w 21907"/>
                <a:gd name="connsiteY0" fmla="*/ 0 h 9525"/>
                <a:gd name="connsiteX1" fmla="*/ 21908 w 21907"/>
                <a:gd name="connsiteY1" fmla="*/ 0 h 9525"/>
                <a:gd name="connsiteX2" fmla="*/ 21908 w 21907"/>
                <a:gd name="connsiteY2" fmla="*/ 9525 h 9525"/>
                <a:gd name="connsiteX3" fmla="*/ 0 w 21907"/>
                <a:gd name="connsiteY3" fmla="*/ 9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" h="9525">
                  <a:moveTo>
                    <a:pt x="0" y="0"/>
                  </a:moveTo>
                  <a:lnTo>
                    <a:pt x="21908" y="0"/>
                  </a:lnTo>
                  <a:lnTo>
                    <a:pt x="21908" y="9525"/>
                  </a:lnTo>
                  <a:lnTo>
                    <a:pt x="0" y="95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5796EA9-40BD-5B24-559C-DBCC89F82522}"/>
                </a:ext>
              </a:extLst>
            </p:cNvPr>
            <p:cNvSpPr/>
            <p:nvPr/>
          </p:nvSpPr>
          <p:spPr>
            <a:xfrm>
              <a:off x="5961221" y="3309937"/>
              <a:ext cx="43910" cy="9525"/>
            </a:xfrm>
            <a:custGeom>
              <a:avLst/>
              <a:gdLst>
                <a:gd name="connsiteX0" fmla="*/ 0 w 43910"/>
                <a:gd name="connsiteY0" fmla="*/ 0 h 9525"/>
                <a:gd name="connsiteX1" fmla="*/ 43910 w 43910"/>
                <a:gd name="connsiteY1" fmla="*/ 0 h 9525"/>
                <a:gd name="connsiteX2" fmla="*/ 43910 w 43910"/>
                <a:gd name="connsiteY2" fmla="*/ 9525 h 9525"/>
                <a:gd name="connsiteX3" fmla="*/ 0 w 43910"/>
                <a:gd name="connsiteY3" fmla="*/ 9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910" h="9525">
                  <a:moveTo>
                    <a:pt x="0" y="0"/>
                  </a:moveTo>
                  <a:lnTo>
                    <a:pt x="43910" y="0"/>
                  </a:lnTo>
                  <a:lnTo>
                    <a:pt x="43910" y="9525"/>
                  </a:lnTo>
                  <a:lnTo>
                    <a:pt x="0" y="95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71C2F58-0F9B-1C7C-2265-41C8FDA1A8A4}"/>
                </a:ext>
              </a:extLst>
            </p:cNvPr>
            <p:cNvSpPr/>
            <p:nvPr/>
          </p:nvSpPr>
          <p:spPr>
            <a:xfrm>
              <a:off x="6059138" y="3403758"/>
              <a:ext cx="198786" cy="182689"/>
            </a:xfrm>
            <a:custGeom>
              <a:avLst/>
              <a:gdLst>
                <a:gd name="connsiteX0" fmla="*/ 164783 w 198786"/>
                <a:gd name="connsiteY0" fmla="*/ 182689 h 182689"/>
                <a:gd name="connsiteX1" fmla="*/ 34004 w 198786"/>
                <a:gd name="connsiteY1" fmla="*/ 182689 h 182689"/>
                <a:gd name="connsiteX2" fmla="*/ 0 w 198786"/>
                <a:gd name="connsiteY2" fmla="*/ 148685 h 182689"/>
                <a:gd name="connsiteX3" fmla="*/ 0 w 198786"/>
                <a:gd name="connsiteY3" fmla="*/ 109061 h 182689"/>
                <a:gd name="connsiteX4" fmla="*/ 9525 w 198786"/>
                <a:gd name="connsiteY4" fmla="*/ 109061 h 182689"/>
                <a:gd name="connsiteX5" fmla="*/ 9525 w 198786"/>
                <a:gd name="connsiteY5" fmla="*/ 148685 h 182689"/>
                <a:gd name="connsiteX6" fmla="*/ 34004 w 198786"/>
                <a:gd name="connsiteY6" fmla="*/ 173164 h 182689"/>
                <a:gd name="connsiteX7" fmla="*/ 164783 w 198786"/>
                <a:gd name="connsiteY7" fmla="*/ 173164 h 182689"/>
                <a:gd name="connsiteX8" fmla="*/ 189262 w 198786"/>
                <a:gd name="connsiteY8" fmla="*/ 148685 h 182689"/>
                <a:gd name="connsiteX9" fmla="*/ 189262 w 198786"/>
                <a:gd name="connsiteY9" fmla="*/ 0 h 182689"/>
                <a:gd name="connsiteX10" fmla="*/ 198787 w 198786"/>
                <a:gd name="connsiteY10" fmla="*/ 0 h 182689"/>
                <a:gd name="connsiteX11" fmla="*/ 198787 w 198786"/>
                <a:gd name="connsiteY11" fmla="*/ 148685 h 182689"/>
                <a:gd name="connsiteX12" fmla="*/ 164783 w 198786"/>
                <a:gd name="connsiteY12" fmla="*/ 182689 h 18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786" h="182689">
                  <a:moveTo>
                    <a:pt x="164783" y="182689"/>
                  </a:moveTo>
                  <a:lnTo>
                    <a:pt x="34004" y="182689"/>
                  </a:lnTo>
                  <a:cubicBezTo>
                    <a:pt x="15240" y="182689"/>
                    <a:pt x="0" y="167450"/>
                    <a:pt x="0" y="148685"/>
                  </a:cubicBezTo>
                  <a:lnTo>
                    <a:pt x="0" y="109061"/>
                  </a:lnTo>
                  <a:lnTo>
                    <a:pt x="9525" y="109061"/>
                  </a:lnTo>
                  <a:lnTo>
                    <a:pt x="9525" y="148685"/>
                  </a:lnTo>
                  <a:cubicBezTo>
                    <a:pt x="9525" y="162211"/>
                    <a:pt x="20479" y="173164"/>
                    <a:pt x="34004" y="173164"/>
                  </a:cubicBezTo>
                  <a:lnTo>
                    <a:pt x="164783" y="173164"/>
                  </a:lnTo>
                  <a:cubicBezTo>
                    <a:pt x="178308" y="173164"/>
                    <a:pt x="189262" y="162211"/>
                    <a:pt x="189262" y="148685"/>
                  </a:cubicBezTo>
                  <a:lnTo>
                    <a:pt x="189262" y="0"/>
                  </a:lnTo>
                  <a:lnTo>
                    <a:pt x="198787" y="0"/>
                  </a:lnTo>
                  <a:lnTo>
                    <a:pt x="198787" y="148685"/>
                  </a:lnTo>
                  <a:cubicBezTo>
                    <a:pt x="198787" y="167450"/>
                    <a:pt x="183547" y="182689"/>
                    <a:pt x="164783" y="1826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D570F820-031A-77F2-55FC-D99FEA67C3FE}"/>
                </a:ext>
              </a:extLst>
            </p:cNvPr>
            <p:cNvSpPr/>
            <p:nvPr/>
          </p:nvSpPr>
          <p:spPr>
            <a:xfrm>
              <a:off x="6234017" y="3377373"/>
              <a:ext cx="38385" cy="31051"/>
            </a:xfrm>
            <a:custGeom>
              <a:avLst/>
              <a:gdLst>
                <a:gd name="connsiteX0" fmla="*/ 26289 w 38385"/>
                <a:gd name="connsiteY0" fmla="*/ 31052 h 31051"/>
                <a:gd name="connsiteX1" fmla="*/ 12097 w 38385"/>
                <a:gd name="connsiteY1" fmla="*/ 31052 h 31051"/>
                <a:gd name="connsiteX2" fmla="*/ 0 w 38385"/>
                <a:gd name="connsiteY2" fmla="*/ 18955 h 31051"/>
                <a:gd name="connsiteX3" fmla="*/ 0 w 38385"/>
                <a:gd name="connsiteY3" fmla="*/ 0 h 31051"/>
                <a:gd name="connsiteX4" fmla="*/ 9525 w 38385"/>
                <a:gd name="connsiteY4" fmla="*/ 0 h 31051"/>
                <a:gd name="connsiteX5" fmla="*/ 9525 w 38385"/>
                <a:gd name="connsiteY5" fmla="*/ 18955 h 31051"/>
                <a:gd name="connsiteX6" fmla="*/ 12097 w 38385"/>
                <a:gd name="connsiteY6" fmla="*/ 21527 h 31051"/>
                <a:gd name="connsiteX7" fmla="*/ 26289 w 38385"/>
                <a:gd name="connsiteY7" fmla="*/ 21527 h 31051"/>
                <a:gd name="connsiteX8" fmla="*/ 28861 w 38385"/>
                <a:gd name="connsiteY8" fmla="*/ 18955 h 31051"/>
                <a:gd name="connsiteX9" fmla="*/ 28861 w 38385"/>
                <a:gd name="connsiteY9" fmla="*/ 0 h 31051"/>
                <a:gd name="connsiteX10" fmla="*/ 38386 w 38385"/>
                <a:gd name="connsiteY10" fmla="*/ 0 h 31051"/>
                <a:gd name="connsiteX11" fmla="*/ 38386 w 38385"/>
                <a:gd name="connsiteY11" fmla="*/ 18955 h 31051"/>
                <a:gd name="connsiteX12" fmla="*/ 26289 w 38385"/>
                <a:gd name="connsiteY12" fmla="*/ 31052 h 3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85" h="31051">
                  <a:moveTo>
                    <a:pt x="26289" y="31052"/>
                  </a:moveTo>
                  <a:lnTo>
                    <a:pt x="12097" y="31052"/>
                  </a:lnTo>
                  <a:cubicBezTo>
                    <a:pt x="5429" y="31052"/>
                    <a:pt x="0" y="25622"/>
                    <a:pt x="0" y="18955"/>
                  </a:cubicBezTo>
                  <a:lnTo>
                    <a:pt x="0" y="0"/>
                  </a:lnTo>
                  <a:lnTo>
                    <a:pt x="9525" y="0"/>
                  </a:lnTo>
                  <a:lnTo>
                    <a:pt x="9525" y="18955"/>
                  </a:lnTo>
                  <a:cubicBezTo>
                    <a:pt x="9525" y="20384"/>
                    <a:pt x="10668" y="21527"/>
                    <a:pt x="12097" y="21527"/>
                  </a:cubicBezTo>
                  <a:lnTo>
                    <a:pt x="26289" y="21527"/>
                  </a:lnTo>
                  <a:cubicBezTo>
                    <a:pt x="27718" y="21527"/>
                    <a:pt x="28861" y="20384"/>
                    <a:pt x="28861" y="18955"/>
                  </a:cubicBezTo>
                  <a:lnTo>
                    <a:pt x="28861" y="0"/>
                  </a:lnTo>
                  <a:lnTo>
                    <a:pt x="38386" y="0"/>
                  </a:lnTo>
                  <a:lnTo>
                    <a:pt x="38386" y="18955"/>
                  </a:lnTo>
                  <a:cubicBezTo>
                    <a:pt x="38386" y="25622"/>
                    <a:pt x="32956" y="31052"/>
                    <a:pt x="26289" y="310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4FC87A04-999D-8EE8-780D-FAE198741289}"/>
                </a:ext>
              </a:extLst>
            </p:cNvPr>
            <p:cNvSpPr/>
            <p:nvPr/>
          </p:nvSpPr>
          <p:spPr>
            <a:xfrm>
              <a:off x="6224968" y="3321462"/>
              <a:ext cx="56387" cy="64960"/>
            </a:xfrm>
            <a:custGeom>
              <a:avLst/>
              <a:gdLst>
                <a:gd name="connsiteX0" fmla="*/ 28194 w 56387"/>
                <a:gd name="connsiteY0" fmla="*/ 64960 h 64960"/>
                <a:gd name="connsiteX1" fmla="*/ 0 w 56387"/>
                <a:gd name="connsiteY1" fmla="*/ 36766 h 64960"/>
                <a:gd name="connsiteX2" fmla="*/ 0 w 56387"/>
                <a:gd name="connsiteY2" fmla="*/ 0 h 64960"/>
                <a:gd name="connsiteX3" fmla="*/ 56388 w 56387"/>
                <a:gd name="connsiteY3" fmla="*/ 0 h 64960"/>
                <a:gd name="connsiteX4" fmla="*/ 56388 w 56387"/>
                <a:gd name="connsiteY4" fmla="*/ 36766 h 64960"/>
                <a:gd name="connsiteX5" fmla="*/ 28194 w 56387"/>
                <a:gd name="connsiteY5" fmla="*/ 64960 h 64960"/>
                <a:gd name="connsiteX6" fmla="*/ 9525 w 56387"/>
                <a:gd name="connsiteY6" fmla="*/ 9525 h 64960"/>
                <a:gd name="connsiteX7" fmla="*/ 9525 w 56387"/>
                <a:gd name="connsiteY7" fmla="*/ 36766 h 64960"/>
                <a:gd name="connsiteX8" fmla="*/ 28194 w 56387"/>
                <a:gd name="connsiteY8" fmla="*/ 55435 h 64960"/>
                <a:gd name="connsiteX9" fmla="*/ 46863 w 56387"/>
                <a:gd name="connsiteY9" fmla="*/ 36766 h 64960"/>
                <a:gd name="connsiteX10" fmla="*/ 46863 w 56387"/>
                <a:gd name="connsiteY10" fmla="*/ 9525 h 64960"/>
                <a:gd name="connsiteX11" fmla="*/ 9525 w 56387"/>
                <a:gd name="connsiteY11" fmla="*/ 9525 h 6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6387" h="64960">
                  <a:moveTo>
                    <a:pt x="28194" y="64960"/>
                  </a:moveTo>
                  <a:cubicBezTo>
                    <a:pt x="12668" y="64960"/>
                    <a:pt x="0" y="52292"/>
                    <a:pt x="0" y="36766"/>
                  </a:cubicBezTo>
                  <a:lnTo>
                    <a:pt x="0" y="0"/>
                  </a:lnTo>
                  <a:lnTo>
                    <a:pt x="56388" y="0"/>
                  </a:lnTo>
                  <a:lnTo>
                    <a:pt x="56388" y="36766"/>
                  </a:lnTo>
                  <a:cubicBezTo>
                    <a:pt x="56388" y="52292"/>
                    <a:pt x="43720" y="64960"/>
                    <a:pt x="28194" y="64960"/>
                  </a:cubicBezTo>
                  <a:close/>
                  <a:moveTo>
                    <a:pt x="9525" y="9525"/>
                  </a:moveTo>
                  <a:lnTo>
                    <a:pt x="9525" y="36766"/>
                  </a:lnTo>
                  <a:cubicBezTo>
                    <a:pt x="9525" y="47053"/>
                    <a:pt x="17907" y="55435"/>
                    <a:pt x="28194" y="55435"/>
                  </a:cubicBezTo>
                  <a:cubicBezTo>
                    <a:pt x="38481" y="55435"/>
                    <a:pt x="46863" y="47053"/>
                    <a:pt x="46863" y="36766"/>
                  </a:cubicBezTo>
                  <a:lnTo>
                    <a:pt x="46863" y="9525"/>
                  </a:lnTo>
                  <a:lnTo>
                    <a:pt x="9525" y="95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01902BC-FBA1-4BE8-3272-E8A63BB095DF}"/>
                </a:ext>
              </a:extLst>
            </p:cNvPr>
            <p:cNvSpPr/>
            <p:nvPr/>
          </p:nvSpPr>
          <p:spPr>
            <a:xfrm>
              <a:off x="6229731" y="3340512"/>
              <a:ext cx="46863" cy="9525"/>
            </a:xfrm>
            <a:custGeom>
              <a:avLst/>
              <a:gdLst>
                <a:gd name="connsiteX0" fmla="*/ 0 w 46863"/>
                <a:gd name="connsiteY0" fmla="*/ 0 h 9525"/>
                <a:gd name="connsiteX1" fmla="*/ 46863 w 46863"/>
                <a:gd name="connsiteY1" fmla="*/ 0 h 9525"/>
                <a:gd name="connsiteX2" fmla="*/ 46863 w 46863"/>
                <a:gd name="connsiteY2" fmla="*/ 9525 h 9525"/>
                <a:gd name="connsiteX3" fmla="*/ 0 w 46863"/>
                <a:gd name="connsiteY3" fmla="*/ 9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63" h="9525">
                  <a:moveTo>
                    <a:pt x="0" y="0"/>
                  </a:moveTo>
                  <a:lnTo>
                    <a:pt x="46863" y="0"/>
                  </a:lnTo>
                  <a:lnTo>
                    <a:pt x="46863" y="9525"/>
                  </a:lnTo>
                  <a:lnTo>
                    <a:pt x="0" y="95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1ADE2622-4003-4BA2-F400-71CCA6CFBF61}"/>
                </a:ext>
              </a:extLst>
            </p:cNvPr>
            <p:cNvSpPr/>
            <p:nvPr/>
          </p:nvSpPr>
          <p:spPr>
            <a:xfrm>
              <a:off x="6044850" y="3508057"/>
              <a:ext cx="38100" cy="9525"/>
            </a:xfrm>
            <a:custGeom>
              <a:avLst/>
              <a:gdLst>
                <a:gd name="connsiteX0" fmla="*/ 0 w 38100"/>
                <a:gd name="connsiteY0" fmla="*/ 0 h 9525"/>
                <a:gd name="connsiteX1" fmla="*/ 38100 w 38100"/>
                <a:gd name="connsiteY1" fmla="*/ 0 h 9525"/>
                <a:gd name="connsiteX2" fmla="*/ 38100 w 38100"/>
                <a:gd name="connsiteY2" fmla="*/ 9525 h 9525"/>
                <a:gd name="connsiteX3" fmla="*/ 0 w 38100"/>
                <a:gd name="connsiteY3" fmla="*/ 9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9525">
                  <a:moveTo>
                    <a:pt x="0" y="0"/>
                  </a:moveTo>
                  <a:lnTo>
                    <a:pt x="38100" y="0"/>
                  </a:lnTo>
                  <a:lnTo>
                    <a:pt x="38100" y="9525"/>
                  </a:lnTo>
                  <a:lnTo>
                    <a:pt x="0" y="95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354CFD2E-6440-44A8-3073-44625F9309E2}"/>
              </a:ext>
            </a:extLst>
          </p:cNvPr>
          <p:cNvGrpSpPr/>
          <p:nvPr/>
        </p:nvGrpSpPr>
        <p:grpSpPr>
          <a:xfrm>
            <a:off x="6102095" y="1764523"/>
            <a:ext cx="486642" cy="586296"/>
            <a:chOff x="5948362" y="3248025"/>
            <a:chExt cx="299084" cy="360330"/>
          </a:xfrm>
          <a:solidFill>
            <a:schemeClr val="accent3"/>
          </a:solidFill>
        </p:grpSpPr>
        <p:grpSp>
          <p:nvGrpSpPr>
            <p:cNvPr id="149" name="Graphic 146">
              <a:extLst>
                <a:ext uri="{FF2B5EF4-FFF2-40B4-BE49-F238E27FC236}">
                  <a16:creationId xmlns:a16="http://schemas.microsoft.com/office/drawing/2014/main" id="{1EB248E2-7A79-EA87-852A-77A9A766D9C3}"/>
                </a:ext>
              </a:extLst>
            </p:cNvPr>
            <p:cNvGrpSpPr/>
            <p:nvPr/>
          </p:nvGrpSpPr>
          <p:grpSpPr>
            <a:xfrm>
              <a:off x="6016751" y="3380517"/>
              <a:ext cx="227838" cy="227838"/>
              <a:chOff x="6016751" y="3380517"/>
              <a:chExt cx="227838" cy="227838"/>
            </a:xfrm>
            <a:grpFill/>
          </p:grpSpPr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89C86F9D-5C63-0D0B-C99C-1B930B8F2DAD}"/>
                  </a:ext>
                </a:extLst>
              </p:cNvPr>
              <p:cNvSpPr/>
              <p:nvPr/>
            </p:nvSpPr>
            <p:spPr>
              <a:xfrm>
                <a:off x="6016751" y="3380517"/>
                <a:ext cx="166115" cy="166211"/>
              </a:xfrm>
              <a:custGeom>
                <a:avLst/>
                <a:gdLst>
                  <a:gd name="connsiteX0" fmla="*/ 83058 w 166115"/>
                  <a:gd name="connsiteY0" fmla="*/ 166211 h 166211"/>
                  <a:gd name="connsiteX1" fmla="*/ 24289 w 166115"/>
                  <a:gd name="connsiteY1" fmla="*/ 141923 h 166211"/>
                  <a:gd name="connsiteX2" fmla="*/ 24289 w 166115"/>
                  <a:gd name="connsiteY2" fmla="*/ 24384 h 166211"/>
                  <a:gd name="connsiteX3" fmla="*/ 83058 w 166115"/>
                  <a:gd name="connsiteY3" fmla="*/ 0 h 166211"/>
                  <a:gd name="connsiteX4" fmla="*/ 141827 w 166115"/>
                  <a:gd name="connsiteY4" fmla="*/ 24384 h 166211"/>
                  <a:gd name="connsiteX5" fmla="*/ 141827 w 166115"/>
                  <a:gd name="connsiteY5" fmla="*/ 141923 h 166211"/>
                  <a:gd name="connsiteX6" fmla="*/ 83058 w 166115"/>
                  <a:gd name="connsiteY6" fmla="*/ 166211 h 166211"/>
                  <a:gd name="connsiteX7" fmla="*/ 83058 w 166115"/>
                  <a:gd name="connsiteY7" fmla="*/ 9525 h 166211"/>
                  <a:gd name="connsiteX8" fmla="*/ 31051 w 166115"/>
                  <a:gd name="connsiteY8" fmla="*/ 31052 h 166211"/>
                  <a:gd name="connsiteX9" fmla="*/ 31051 w 166115"/>
                  <a:gd name="connsiteY9" fmla="*/ 135160 h 166211"/>
                  <a:gd name="connsiteX10" fmla="*/ 135160 w 166115"/>
                  <a:gd name="connsiteY10" fmla="*/ 135160 h 166211"/>
                  <a:gd name="connsiteX11" fmla="*/ 135160 w 166115"/>
                  <a:gd name="connsiteY11" fmla="*/ 31052 h 166211"/>
                  <a:gd name="connsiteX12" fmla="*/ 83153 w 166115"/>
                  <a:gd name="connsiteY12" fmla="*/ 9525 h 166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6115" h="166211">
                    <a:moveTo>
                      <a:pt x="83058" y="166211"/>
                    </a:moveTo>
                    <a:cubicBezTo>
                      <a:pt x="61817" y="166211"/>
                      <a:pt x="40481" y="158115"/>
                      <a:pt x="24289" y="141923"/>
                    </a:cubicBezTo>
                    <a:cubicBezTo>
                      <a:pt x="-8096" y="109538"/>
                      <a:pt x="-8096" y="56769"/>
                      <a:pt x="24289" y="24384"/>
                    </a:cubicBezTo>
                    <a:cubicBezTo>
                      <a:pt x="40005" y="8668"/>
                      <a:pt x="60865" y="0"/>
                      <a:pt x="83058" y="0"/>
                    </a:cubicBezTo>
                    <a:cubicBezTo>
                      <a:pt x="105251" y="0"/>
                      <a:pt x="126111" y="8668"/>
                      <a:pt x="141827" y="24384"/>
                    </a:cubicBezTo>
                    <a:cubicBezTo>
                      <a:pt x="174212" y="56769"/>
                      <a:pt x="174212" y="109538"/>
                      <a:pt x="141827" y="141923"/>
                    </a:cubicBezTo>
                    <a:cubicBezTo>
                      <a:pt x="125635" y="158115"/>
                      <a:pt x="104299" y="166211"/>
                      <a:pt x="83058" y="166211"/>
                    </a:cubicBezTo>
                    <a:close/>
                    <a:moveTo>
                      <a:pt x="83058" y="9525"/>
                    </a:moveTo>
                    <a:cubicBezTo>
                      <a:pt x="63437" y="9525"/>
                      <a:pt x="44958" y="17145"/>
                      <a:pt x="31051" y="31052"/>
                    </a:cubicBezTo>
                    <a:cubicBezTo>
                      <a:pt x="2381" y="59722"/>
                      <a:pt x="2381" y="106394"/>
                      <a:pt x="31051" y="135160"/>
                    </a:cubicBezTo>
                    <a:cubicBezTo>
                      <a:pt x="59722" y="163830"/>
                      <a:pt x="106394" y="163830"/>
                      <a:pt x="135160" y="135160"/>
                    </a:cubicBezTo>
                    <a:cubicBezTo>
                      <a:pt x="163830" y="106490"/>
                      <a:pt x="163830" y="59817"/>
                      <a:pt x="135160" y="31052"/>
                    </a:cubicBezTo>
                    <a:cubicBezTo>
                      <a:pt x="121253" y="17145"/>
                      <a:pt x="102775" y="9525"/>
                      <a:pt x="83153" y="952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2F9004C3-0AC1-40A2-74C0-A3E8ECA2E515}"/>
                  </a:ext>
                </a:extLst>
              </p:cNvPr>
              <p:cNvSpPr/>
              <p:nvPr/>
            </p:nvSpPr>
            <p:spPr>
              <a:xfrm>
                <a:off x="6150577" y="3514343"/>
                <a:ext cx="94011" cy="94011"/>
              </a:xfrm>
              <a:custGeom>
                <a:avLst/>
                <a:gdLst>
                  <a:gd name="connsiteX0" fmla="*/ 70580 w 94011"/>
                  <a:gd name="connsiteY0" fmla="*/ 94012 h 94011"/>
                  <a:gd name="connsiteX1" fmla="*/ 54007 w 94011"/>
                  <a:gd name="connsiteY1" fmla="*/ 87154 h 94011"/>
                  <a:gd name="connsiteX2" fmla="*/ 0 w 94011"/>
                  <a:gd name="connsiteY2" fmla="*/ 33147 h 94011"/>
                  <a:gd name="connsiteX3" fmla="*/ 33147 w 94011"/>
                  <a:gd name="connsiteY3" fmla="*/ 0 h 94011"/>
                  <a:gd name="connsiteX4" fmla="*/ 87154 w 94011"/>
                  <a:gd name="connsiteY4" fmla="*/ 54007 h 94011"/>
                  <a:gd name="connsiteX5" fmla="*/ 87154 w 94011"/>
                  <a:gd name="connsiteY5" fmla="*/ 87154 h 94011"/>
                  <a:gd name="connsiteX6" fmla="*/ 70580 w 94011"/>
                  <a:gd name="connsiteY6" fmla="*/ 94012 h 94011"/>
                  <a:gd name="connsiteX7" fmla="*/ 13526 w 94011"/>
                  <a:gd name="connsiteY7" fmla="*/ 33147 h 94011"/>
                  <a:gd name="connsiteX8" fmla="*/ 60770 w 94011"/>
                  <a:gd name="connsiteY8" fmla="*/ 80391 h 94011"/>
                  <a:gd name="connsiteX9" fmla="*/ 80391 w 94011"/>
                  <a:gd name="connsiteY9" fmla="*/ 80391 h 94011"/>
                  <a:gd name="connsiteX10" fmla="*/ 80391 w 94011"/>
                  <a:gd name="connsiteY10" fmla="*/ 60770 h 94011"/>
                  <a:gd name="connsiteX11" fmla="*/ 33147 w 94011"/>
                  <a:gd name="connsiteY11" fmla="*/ 13526 h 94011"/>
                  <a:gd name="connsiteX12" fmla="*/ 13526 w 94011"/>
                  <a:gd name="connsiteY12" fmla="*/ 33147 h 94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4011" h="94011">
                    <a:moveTo>
                      <a:pt x="70580" y="94012"/>
                    </a:moveTo>
                    <a:cubicBezTo>
                      <a:pt x="64580" y="94012"/>
                      <a:pt x="58579" y="91726"/>
                      <a:pt x="54007" y="87154"/>
                    </a:cubicBezTo>
                    <a:lnTo>
                      <a:pt x="0" y="33147"/>
                    </a:lnTo>
                    <a:lnTo>
                      <a:pt x="33147" y="0"/>
                    </a:lnTo>
                    <a:lnTo>
                      <a:pt x="87154" y="54007"/>
                    </a:lnTo>
                    <a:cubicBezTo>
                      <a:pt x="96298" y="63151"/>
                      <a:pt x="96298" y="78010"/>
                      <a:pt x="87154" y="87154"/>
                    </a:cubicBezTo>
                    <a:cubicBezTo>
                      <a:pt x="82582" y="91726"/>
                      <a:pt x="76581" y="94012"/>
                      <a:pt x="70580" y="94012"/>
                    </a:cubicBezTo>
                    <a:close/>
                    <a:moveTo>
                      <a:pt x="13526" y="33147"/>
                    </a:moveTo>
                    <a:lnTo>
                      <a:pt x="60770" y="80391"/>
                    </a:lnTo>
                    <a:cubicBezTo>
                      <a:pt x="66199" y="85820"/>
                      <a:pt x="74962" y="85820"/>
                      <a:pt x="80391" y="80391"/>
                    </a:cubicBezTo>
                    <a:cubicBezTo>
                      <a:pt x="85820" y="74962"/>
                      <a:pt x="85820" y="66104"/>
                      <a:pt x="80391" y="60770"/>
                    </a:cubicBezTo>
                    <a:lnTo>
                      <a:pt x="33147" y="13526"/>
                    </a:lnTo>
                    <a:lnTo>
                      <a:pt x="13526" y="33147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627CA615-AED6-9956-90F6-F5710BEB5FD6}"/>
                  </a:ext>
                </a:extLst>
              </p:cNvPr>
              <p:cNvSpPr/>
              <p:nvPr/>
            </p:nvSpPr>
            <p:spPr>
              <a:xfrm>
                <a:off x="6144767" y="3508533"/>
                <a:ext cx="39242" cy="39338"/>
              </a:xfrm>
              <a:custGeom>
                <a:avLst/>
                <a:gdLst>
                  <a:gd name="connsiteX0" fmla="*/ 18955 w 39242"/>
                  <a:gd name="connsiteY0" fmla="*/ 39338 h 39338"/>
                  <a:gd name="connsiteX1" fmla="*/ 0 w 39242"/>
                  <a:gd name="connsiteY1" fmla="*/ 20288 h 39338"/>
                  <a:gd name="connsiteX2" fmla="*/ 6763 w 39242"/>
                  <a:gd name="connsiteY2" fmla="*/ 13621 h 39338"/>
                  <a:gd name="connsiteX3" fmla="*/ 18955 w 39242"/>
                  <a:gd name="connsiteY3" fmla="*/ 25813 h 39338"/>
                  <a:gd name="connsiteX4" fmla="*/ 25813 w 39242"/>
                  <a:gd name="connsiteY4" fmla="*/ 18955 h 39338"/>
                  <a:gd name="connsiteX5" fmla="*/ 13621 w 39242"/>
                  <a:gd name="connsiteY5" fmla="*/ 6763 h 39338"/>
                  <a:gd name="connsiteX6" fmla="*/ 20288 w 39242"/>
                  <a:gd name="connsiteY6" fmla="*/ 0 h 39338"/>
                  <a:gd name="connsiteX7" fmla="*/ 39243 w 39242"/>
                  <a:gd name="connsiteY7" fmla="*/ 18955 h 39338"/>
                  <a:gd name="connsiteX8" fmla="*/ 18955 w 39242"/>
                  <a:gd name="connsiteY8" fmla="*/ 39338 h 39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242" h="39338">
                    <a:moveTo>
                      <a:pt x="18955" y="39338"/>
                    </a:moveTo>
                    <a:lnTo>
                      <a:pt x="0" y="20288"/>
                    </a:lnTo>
                    <a:lnTo>
                      <a:pt x="6763" y="13621"/>
                    </a:lnTo>
                    <a:lnTo>
                      <a:pt x="18955" y="25813"/>
                    </a:lnTo>
                    <a:lnTo>
                      <a:pt x="25813" y="18955"/>
                    </a:lnTo>
                    <a:lnTo>
                      <a:pt x="13621" y="6763"/>
                    </a:lnTo>
                    <a:lnTo>
                      <a:pt x="20288" y="0"/>
                    </a:lnTo>
                    <a:lnTo>
                      <a:pt x="39243" y="18955"/>
                    </a:lnTo>
                    <a:lnTo>
                      <a:pt x="18955" y="39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3" name="Graphic 146">
              <a:extLst>
                <a:ext uri="{FF2B5EF4-FFF2-40B4-BE49-F238E27FC236}">
                  <a16:creationId xmlns:a16="http://schemas.microsoft.com/office/drawing/2014/main" id="{55305760-85A9-8ECE-4A20-BA5B6132BC4A}"/>
                </a:ext>
              </a:extLst>
            </p:cNvPr>
            <p:cNvGrpSpPr/>
            <p:nvPr/>
          </p:nvGrpSpPr>
          <p:grpSpPr>
            <a:xfrm>
              <a:off x="5948362" y="3248025"/>
              <a:ext cx="299084" cy="359759"/>
              <a:chOff x="5948362" y="3248025"/>
              <a:chExt cx="299084" cy="359759"/>
            </a:xfrm>
            <a:grpFill/>
          </p:grpSpPr>
          <p:grpSp>
            <p:nvGrpSpPr>
              <p:cNvPr id="154" name="Graphic 146">
                <a:extLst>
                  <a:ext uri="{FF2B5EF4-FFF2-40B4-BE49-F238E27FC236}">
                    <a16:creationId xmlns:a16="http://schemas.microsoft.com/office/drawing/2014/main" id="{310E6720-D69E-C855-A0C2-F69FE002F6E6}"/>
                  </a:ext>
                </a:extLst>
              </p:cNvPr>
              <p:cNvGrpSpPr/>
              <p:nvPr/>
            </p:nvGrpSpPr>
            <p:grpSpPr>
              <a:xfrm>
                <a:off x="6069234" y="3248025"/>
                <a:ext cx="57340" cy="94869"/>
                <a:chOff x="6069234" y="3248025"/>
                <a:chExt cx="57340" cy="94869"/>
              </a:xfrm>
              <a:grpFill/>
            </p:grpSpPr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F11D07D3-9E7A-D1A4-CE37-5EDBD613B215}"/>
                    </a:ext>
                  </a:extLst>
                </p:cNvPr>
                <p:cNvSpPr/>
                <p:nvPr/>
              </p:nvSpPr>
              <p:spPr>
                <a:xfrm>
                  <a:off x="6069234" y="3248025"/>
                  <a:ext cx="57340" cy="75819"/>
                </a:xfrm>
                <a:custGeom>
                  <a:avLst/>
                  <a:gdLst>
                    <a:gd name="connsiteX0" fmla="*/ 28670 w 57340"/>
                    <a:gd name="connsiteY0" fmla="*/ 75819 h 75819"/>
                    <a:gd name="connsiteX1" fmla="*/ 18098 w 57340"/>
                    <a:gd name="connsiteY1" fmla="*/ 72771 h 75819"/>
                    <a:gd name="connsiteX2" fmla="*/ 0 w 57340"/>
                    <a:gd name="connsiteY2" fmla="*/ 49149 h 75819"/>
                    <a:gd name="connsiteX3" fmla="*/ 0 w 57340"/>
                    <a:gd name="connsiteY3" fmla="*/ 28670 h 75819"/>
                    <a:gd name="connsiteX4" fmla="*/ 28670 w 57340"/>
                    <a:gd name="connsiteY4" fmla="*/ 0 h 75819"/>
                    <a:gd name="connsiteX5" fmla="*/ 57340 w 57340"/>
                    <a:gd name="connsiteY5" fmla="*/ 28670 h 75819"/>
                    <a:gd name="connsiteX6" fmla="*/ 57340 w 57340"/>
                    <a:gd name="connsiteY6" fmla="*/ 49149 h 75819"/>
                    <a:gd name="connsiteX7" fmla="*/ 39243 w 57340"/>
                    <a:gd name="connsiteY7" fmla="*/ 72771 h 75819"/>
                    <a:gd name="connsiteX8" fmla="*/ 28670 w 57340"/>
                    <a:gd name="connsiteY8" fmla="*/ 75819 h 75819"/>
                    <a:gd name="connsiteX9" fmla="*/ 28670 w 57340"/>
                    <a:gd name="connsiteY9" fmla="*/ 9525 h 75819"/>
                    <a:gd name="connsiteX10" fmla="*/ 9525 w 57340"/>
                    <a:gd name="connsiteY10" fmla="*/ 28670 h 75819"/>
                    <a:gd name="connsiteX11" fmla="*/ 9525 w 57340"/>
                    <a:gd name="connsiteY11" fmla="*/ 49149 h 75819"/>
                    <a:gd name="connsiteX12" fmla="*/ 23146 w 57340"/>
                    <a:gd name="connsiteY12" fmla="*/ 64675 h 75819"/>
                    <a:gd name="connsiteX13" fmla="*/ 34195 w 57340"/>
                    <a:gd name="connsiteY13" fmla="*/ 64675 h 75819"/>
                    <a:gd name="connsiteX14" fmla="*/ 47815 w 57340"/>
                    <a:gd name="connsiteY14" fmla="*/ 49149 h 75819"/>
                    <a:gd name="connsiteX15" fmla="*/ 47815 w 57340"/>
                    <a:gd name="connsiteY15" fmla="*/ 28670 h 75819"/>
                    <a:gd name="connsiteX16" fmla="*/ 28670 w 57340"/>
                    <a:gd name="connsiteY16" fmla="*/ 9525 h 75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7340" h="75819">
                      <a:moveTo>
                        <a:pt x="28670" y="75819"/>
                      </a:moveTo>
                      <a:cubicBezTo>
                        <a:pt x="25051" y="75819"/>
                        <a:pt x="21336" y="74771"/>
                        <a:pt x="18098" y="72771"/>
                      </a:cubicBezTo>
                      <a:cubicBezTo>
                        <a:pt x="9811" y="67628"/>
                        <a:pt x="0" y="59341"/>
                        <a:pt x="0" y="49149"/>
                      </a:cubicBezTo>
                      <a:lnTo>
                        <a:pt x="0" y="28670"/>
                      </a:lnTo>
                      <a:cubicBezTo>
                        <a:pt x="0" y="12859"/>
                        <a:pt x="12859" y="0"/>
                        <a:pt x="28670" y="0"/>
                      </a:cubicBezTo>
                      <a:cubicBezTo>
                        <a:pt x="44482" y="0"/>
                        <a:pt x="57340" y="12859"/>
                        <a:pt x="57340" y="28670"/>
                      </a:cubicBezTo>
                      <a:lnTo>
                        <a:pt x="57340" y="49149"/>
                      </a:lnTo>
                      <a:cubicBezTo>
                        <a:pt x="57340" y="59341"/>
                        <a:pt x="47530" y="67628"/>
                        <a:pt x="39243" y="72771"/>
                      </a:cubicBezTo>
                      <a:cubicBezTo>
                        <a:pt x="36004" y="74771"/>
                        <a:pt x="32290" y="75819"/>
                        <a:pt x="28670" y="75819"/>
                      </a:cubicBezTo>
                      <a:close/>
                      <a:moveTo>
                        <a:pt x="28670" y="9525"/>
                      </a:moveTo>
                      <a:cubicBezTo>
                        <a:pt x="18098" y="9525"/>
                        <a:pt x="9525" y="18098"/>
                        <a:pt x="9525" y="28670"/>
                      </a:cubicBezTo>
                      <a:lnTo>
                        <a:pt x="9525" y="49149"/>
                      </a:lnTo>
                      <a:cubicBezTo>
                        <a:pt x="9525" y="53626"/>
                        <a:pt x="14478" y="59245"/>
                        <a:pt x="23146" y="64675"/>
                      </a:cubicBezTo>
                      <a:cubicBezTo>
                        <a:pt x="26575" y="66770"/>
                        <a:pt x="30766" y="66770"/>
                        <a:pt x="34195" y="64675"/>
                      </a:cubicBezTo>
                      <a:cubicBezTo>
                        <a:pt x="42863" y="59245"/>
                        <a:pt x="47815" y="53626"/>
                        <a:pt x="47815" y="49149"/>
                      </a:cubicBezTo>
                      <a:lnTo>
                        <a:pt x="47815" y="28670"/>
                      </a:lnTo>
                      <a:cubicBezTo>
                        <a:pt x="47815" y="18098"/>
                        <a:pt x="39243" y="9525"/>
                        <a:pt x="28670" y="9525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accent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D005B9B3-8FAD-6C6E-7DDB-9FEE1C2E5403}"/>
                    </a:ext>
                  </a:extLst>
                </p:cNvPr>
                <p:cNvSpPr/>
                <p:nvPr/>
              </p:nvSpPr>
              <p:spPr>
                <a:xfrm>
                  <a:off x="6077235" y="3310413"/>
                  <a:ext cx="41433" cy="32480"/>
                </a:xfrm>
                <a:custGeom>
                  <a:avLst/>
                  <a:gdLst>
                    <a:gd name="connsiteX0" fmla="*/ 20669 w 41433"/>
                    <a:gd name="connsiteY0" fmla="*/ 32480 h 32480"/>
                    <a:gd name="connsiteX1" fmla="*/ 191 w 41433"/>
                    <a:gd name="connsiteY1" fmla="*/ 17145 h 32480"/>
                    <a:gd name="connsiteX2" fmla="*/ 0 w 41433"/>
                    <a:gd name="connsiteY2" fmla="*/ 16002 h 32480"/>
                    <a:gd name="connsiteX3" fmla="*/ 5429 w 41433"/>
                    <a:gd name="connsiteY3" fmla="*/ 95 h 32480"/>
                    <a:gd name="connsiteX4" fmla="*/ 14478 w 41433"/>
                    <a:gd name="connsiteY4" fmla="*/ 3143 h 32480"/>
                    <a:gd name="connsiteX5" fmla="*/ 9906 w 41433"/>
                    <a:gd name="connsiteY5" fmla="*/ 16764 h 32480"/>
                    <a:gd name="connsiteX6" fmla="*/ 20765 w 41433"/>
                    <a:gd name="connsiteY6" fmla="*/ 22955 h 32480"/>
                    <a:gd name="connsiteX7" fmla="*/ 31718 w 41433"/>
                    <a:gd name="connsiteY7" fmla="*/ 16764 h 32480"/>
                    <a:gd name="connsiteX8" fmla="*/ 26956 w 41433"/>
                    <a:gd name="connsiteY8" fmla="*/ 3143 h 32480"/>
                    <a:gd name="connsiteX9" fmla="*/ 35909 w 41433"/>
                    <a:gd name="connsiteY9" fmla="*/ 0 h 32480"/>
                    <a:gd name="connsiteX10" fmla="*/ 41434 w 41433"/>
                    <a:gd name="connsiteY10" fmla="*/ 15907 h 32480"/>
                    <a:gd name="connsiteX11" fmla="*/ 41434 w 41433"/>
                    <a:gd name="connsiteY11" fmla="*/ 16954 h 32480"/>
                    <a:gd name="connsiteX12" fmla="*/ 20669 w 41433"/>
                    <a:gd name="connsiteY12" fmla="*/ 32385 h 32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1433" h="32480">
                      <a:moveTo>
                        <a:pt x="20669" y="32480"/>
                      </a:moveTo>
                      <a:cubicBezTo>
                        <a:pt x="11906" y="32480"/>
                        <a:pt x="1334" y="26194"/>
                        <a:pt x="191" y="17145"/>
                      </a:cubicBezTo>
                      <a:lnTo>
                        <a:pt x="0" y="16002"/>
                      </a:lnTo>
                      <a:lnTo>
                        <a:pt x="5429" y="95"/>
                      </a:lnTo>
                      <a:lnTo>
                        <a:pt x="14478" y="3143"/>
                      </a:lnTo>
                      <a:lnTo>
                        <a:pt x="9906" y="16764"/>
                      </a:lnTo>
                      <a:cubicBezTo>
                        <a:pt x="11049" y="19907"/>
                        <a:pt x="16288" y="22955"/>
                        <a:pt x="20765" y="22955"/>
                      </a:cubicBezTo>
                      <a:cubicBezTo>
                        <a:pt x="25241" y="22955"/>
                        <a:pt x="30575" y="19812"/>
                        <a:pt x="31718" y="16764"/>
                      </a:cubicBezTo>
                      <a:lnTo>
                        <a:pt x="26956" y="3143"/>
                      </a:lnTo>
                      <a:lnTo>
                        <a:pt x="35909" y="0"/>
                      </a:lnTo>
                      <a:lnTo>
                        <a:pt x="41434" y="15907"/>
                      </a:lnTo>
                      <a:lnTo>
                        <a:pt x="41434" y="16954"/>
                      </a:lnTo>
                      <a:cubicBezTo>
                        <a:pt x="40005" y="26098"/>
                        <a:pt x="29337" y="32385"/>
                        <a:pt x="20669" y="32385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accent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7" name="Graphic 146">
                <a:extLst>
                  <a:ext uri="{FF2B5EF4-FFF2-40B4-BE49-F238E27FC236}">
                    <a16:creationId xmlns:a16="http://schemas.microsoft.com/office/drawing/2014/main" id="{AFBF0650-83AC-9A26-A63D-EC3638A97765}"/>
                  </a:ext>
                </a:extLst>
              </p:cNvPr>
              <p:cNvGrpSpPr/>
              <p:nvPr/>
            </p:nvGrpSpPr>
            <p:grpSpPr>
              <a:xfrm>
                <a:off x="6097904" y="3322129"/>
                <a:ext cx="149542" cy="285654"/>
                <a:chOff x="6097904" y="3322129"/>
                <a:chExt cx="149542" cy="285654"/>
              </a:xfrm>
              <a:grpFill/>
            </p:grpSpPr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D97BF8EC-7FFF-BD0D-B181-24623B6C387C}"/>
                    </a:ext>
                  </a:extLst>
                </p:cNvPr>
                <p:cNvSpPr/>
                <p:nvPr/>
              </p:nvSpPr>
              <p:spPr>
                <a:xfrm>
                  <a:off x="6097904" y="3550253"/>
                  <a:ext cx="46577" cy="57531"/>
                </a:xfrm>
                <a:custGeom>
                  <a:avLst/>
                  <a:gdLst>
                    <a:gd name="connsiteX0" fmla="*/ 40958 w 46577"/>
                    <a:gd name="connsiteY0" fmla="*/ 57531 h 57531"/>
                    <a:gd name="connsiteX1" fmla="*/ 0 w 46577"/>
                    <a:gd name="connsiteY1" fmla="*/ 57531 h 57531"/>
                    <a:gd name="connsiteX2" fmla="*/ 0 w 46577"/>
                    <a:gd name="connsiteY2" fmla="*/ 48006 h 57531"/>
                    <a:gd name="connsiteX3" fmla="*/ 37052 w 46577"/>
                    <a:gd name="connsiteY3" fmla="*/ 48006 h 57531"/>
                    <a:gd name="connsiteX4" fmla="*/ 37052 w 46577"/>
                    <a:gd name="connsiteY4" fmla="*/ 0 h 57531"/>
                    <a:gd name="connsiteX5" fmla="*/ 46577 w 46577"/>
                    <a:gd name="connsiteY5" fmla="*/ 0 h 57531"/>
                    <a:gd name="connsiteX6" fmla="*/ 46577 w 46577"/>
                    <a:gd name="connsiteY6" fmla="*/ 52006 h 57531"/>
                    <a:gd name="connsiteX7" fmla="*/ 41053 w 46577"/>
                    <a:gd name="connsiteY7" fmla="*/ 57531 h 57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6577" h="57531">
                      <a:moveTo>
                        <a:pt x="40958" y="57531"/>
                      </a:moveTo>
                      <a:lnTo>
                        <a:pt x="0" y="57531"/>
                      </a:lnTo>
                      <a:lnTo>
                        <a:pt x="0" y="48006"/>
                      </a:lnTo>
                      <a:lnTo>
                        <a:pt x="37052" y="48006"/>
                      </a:lnTo>
                      <a:lnTo>
                        <a:pt x="37052" y="0"/>
                      </a:lnTo>
                      <a:lnTo>
                        <a:pt x="46577" y="0"/>
                      </a:lnTo>
                      <a:lnTo>
                        <a:pt x="46577" y="52006"/>
                      </a:lnTo>
                      <a:cubicBezTo>
                        <a:pt x="46577" y="55054"/>
                        <a:pt x="44101" y="57531"/>
                        <a:pt x="41053" y="57531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accent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A7D97DBC-C61E-7C34-A049-A250A0816093}"/>
                    </a:ext>
                  </a:extLst>
                </p:cNvPr>
                <p:cNvSpPr/>
                <p:nvPr/>
              </p:nvSpPr>
              <p:spPr>
                <a:xfrm>
                  <a:off x="6112763" y="3322129"/>
                  <a:ext cx="134683" cy="56102"/>
                </a:xfrm>
                <a:custGeom>
                  <a:avLst/>
                  <a:gdLst>
                    <a:gd name="connsiteX0" fmla="*/ 31718 w 134683"/>
                    <a:gd name="connsiteY0" fmla="*/ 56102 h 56102"/>
                    <a:gd name="connsiteX1" fmla="*/ 22193 w 134683"/>
                    <a:gd name="connsiteY1" fmla="*/ 56102 h 56102"/>
                    <a:gd name="connsiteX2" fmla="*/ 22193 w 134683"/>
                    <a:gd name="connsiteY2" fmla="*/ 43815 h 56102"/>
                    <a:gd name="connsiteX3" fmla="*/ 39529 w 134683"/>
                    <a:gd name="connsiteY3" fmla="*/ 26480 h 56102"/>
                    <a:gd name="connsiteX4" fmla="*/ 120110 w 134683"/>
                    <a:gd name="connsiteY4" fmla="*/ 26480 h 56102"/>
                    <a:gd name="connsiteX5" fmla="*/ 125254 w 134683"/>
                    <a:gd name="connsiteY5" fmla="*/ 21336 h 56102"/>
                    <a:gd name="connsiteX6" fmla="*/ 120110 w 134683"/>
                    <a:gd name="connsiteY6" fmla="*/ 16192 h 56102"/>
                    <a:gd name="connsiteX7" fmla="*/ 52673 w 134683"/>
                    <a:gd name="connsiteY7" fmla="*/ 16192 h 56102"/>
                    <a:gd name="connsiteX8" fmla="*/ 6477 w 134683"/>
                    <a:gd name="connsiteY8" fmla="*/ 10763 h 56102"/>
                    <a:gd name="connsiteX9" fmla="*/ 0 w 134683"/>
                    <a:gd name="connsiteY9" fmla="*/ 9239 h 56102"/>
                    <a:gd name="connsiteX10" fmla="*/ 2191 w 134683"/>
                    <a:gd name="connsiteY10" fmla="*/ 0 h 56102"/>
                    <a:gd name="connsiteX11" fmla="*/ 8668 w 134683"/>
                    <a:gd name="connsiteY11" fmla="*/ 1524 h 56102"/>
                    <a:gd name="connsiteX12" fmla="*/ 52578 w 134683"/>
                    <a:gd name="connsiteY12" fmla="*/ 6667 h 56102"/>
                    <a:gd name="connsiteX13" fmla="*/ 120015 w 134683"/>
                    <a:gd name="connsiteY13" fmla="*/ 6667 h 56102"/>
                    <a:gd name="connsiteX14" fmla="*/ 134684 w 134683"/>
                    <a:gd name="connsiteY14" fmla="*/ 21336 h 56102"/>
                    <a:gd name="connsiteX15" fmla="*/ 120015 w 134683"/>
                    <a:gd name="connsiteY15" fmla="*/ 36005 h 56102"/>
                    <a:gd name="connsiteX16" fmla="*/ 39433 w 134683"/>
                    <a:gd name="connsiteY16" fmla="*/ 36005 h 56102"/>
                    <a:gd name="connsiteX17" fmla="*/ 31623 w 134683"/>
                    <a:gd name="connsiteY17" fmla="*/ 43815 h 56102"/>
                    <a:gd name="connsiteX18" fmla="*/ 31623 w 134683"/>
                    <a:gd name="connsiteY18" fmla="*/ 56102 h 56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34683" h="56102">
                      <a:moveTo>
                        <a:pt x="31718" y="56102"/>
                      </a:moveTo>
                      <a:lnTo>
                        <a:pt x="22193" y="56102"/>
                      </a:lnTo>
                      <a:lnTo>
                        <a:pt x="22193" y="43815"/>
                      </a:lnTo>
                      <a:cubicBezTo>
                        <a:pt x="22193" y="34290"/>
                        <a:pt x="30004" y="26480"/>
                        <a:pt x="39529" y="26480"/>
                      </a:cubicBezTo>
                      <a:lnTo>
                        <a:pt x="120110" y="26480"/>
                      </a:lnTo>
                      <a:cubicBezTo>
                        <a:pt x="122873" y="26480"/>
                        <a:pt x="125254" y="24193"/>
                        <a:pt x="125254" y="21336"/>
                      </a:cubicBezTo>
                      <a:cubicBezTo>
                        <a:pt x="125254" y="18479"/>
                        <a:pt x="122968" y="16192"/>
                        <a:pt x="120110" y="16192"/>
                      </a:cubicBezTo>
                      <a:lnTo>
                        <a:pt x="52673" y="16192"/>
                      </a:lnTo>
                      <a:cubicBezTo>
                        <a:pt x="37147" y="16192"/>
                        <a:pt x="21622" y="14383"/>
                        <a:pt x="6477" y="10763"/>
                      </a:cubicBezTo>
                      <a:lnTo>
                        <a:pt x="0" y="9239"/>
                      </a:lnTo>
                      <a:lnTo>
                        <a:pt x="2191" y="0"/>
                      </a:lnTo>
                      <a:lnTo>
                        <a:pt x="8668" y="1524"/>
                      </a:lnTo>
                      <a:cubicBezTo>
                        <a:pt x="23051" y="4953"/>
                        <a:pt x="37814" y="6667"/>
                        <a:pt x="52578" y="6667"/>
                      </a:cubicBezTo>
                      <a:lnTo>
                        <a:pt x="120015" y="6667"/>
                      </a:lnTo>
                      <a:cubicBezTo>
                        <a:pt x="128111" y="6667"/>
                        <a:pt x="134684" y="13240"/>
                        <a:pt x="134684" y="21336"/>
                      </a:cubicBezTo>
                      <a:cubicBezTo>
                        <a:pt x="134684" y="29432"/>
                        <a:pt x="128111" y="36005"/>
                        <a:pt x="120015" y="36005"/>
                      </a:cubicBezTo>
                      <a:lnTo>
                        <a:pt x="39433" y="36005"/>
                      </a:lnTo>
                      <a:cubicBezTo>
                        <a:pt x="35147" y="36005"/>
                        <a:pt x="31623" y="39529"/>
                        <a:pt x="31623" y="43815"/>
                      </a:cubicBezTo>
                      <a:lnTo>
                        <a:pt x="31623" y="56102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accent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0" name="Graphic 146">
                <a:extLst>
                  <a:ext uri="{FF2B5EF4-FFF2-40B4-BE49-F238E27FC236}">
                    <a16:creationId xmlns:a16="http://schemas.microsoft.com/office/drawing/2014/main" id="{79BA6C35-2CD7-1FA3-45F7-989C93C846E8}"/>
                  </a:ext>
                </a:extLst>
              </p:cNvPr>
              <p:cNvGrpSpPr/>
              <p:nvPr/>
            </p:nvGrpSpPr>
            <p:grpSpPr>
              <a:xfrm>
                <a:off x="5948362" y="3322224"/>
                <a:ext cx="154400" cy="285559"/>
                <a:chOff x="5948362" y="3322224"/>
                <a:chExt cx="154400" cy="285559"/>
              </a:xfrm>
              <a:grpFill/>
            </p:grpSpPr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DB48BC89-4A93-D3A2-772C-F8BA10E446C8}"/>
                    </a:ext>
                  </a:extLst>
                </p:cNvPr>
                <p:cNvSpPr/>
                <p:nvPr/>
              </p:nvSpPr>
              <p:spPr>
                <a:xfrm>
                  <a:off x="6051422" y="3550253"/>
                  <a:ext cx="51339" cy="57531"/>
                </a:xfrm>
                <a:custGeom>
                  <a:avLst/>
                  <a:gdLst>
                    <a:gd name="connsiteX0" fmla="*/ 51245 w 51339"/>
                    <a:gd name="connsiteY0" fmla="*/ 57531 h 57531"/>
                    <a:gd name="connsiteX1" fmla="*/ 5524 w 51339"/>
                    <a:gd name="connsiteY1" fmla="*/ 57531 h 57531"/>
                    <a:gd name="connsiteX2" fmla="*/ 0 w 51339"/>
                    <a:gd name="connsiteY2" fmla="*/ 52006 h 57531"/>
                    <a:gd name="connsiteX3" fmla="*/ 0 w 51339"/>
                    <a:gd name="connsiteY3" fmla="*/ 0 h 57531"/>
                    <a:gd name="connsiteX4" fmla="*/ 9525 w 51339"/>
                    <a:gd name="connsiteY4" fmla="*/ 0 h 57531"/>
                    <a:gd name="connsiteX5" fmla="*/ 9525 w 51339"/>
                    <a:gd name="connsiteY5" fmla="*/ 48006 h 57531"/>
                    <a:gd name="connsiteX6" fmla="*/ 41815 w 51339"/>
                    <a:gd name="connsiteY6" fmla="*/ 48006 h 57531"/>
                    <a:gd name="connsiteX7" fmla="*/ 41815 w 51339"/>
                    <a:gd name="connsiteY7" fmla="*/ 6953 h 57531"/>
                    <a:gd name="connsiteX8" fmla="*/ 51340 w 51339"/>
                    <a:gd name="connsiteY8" fmla="*/ 6953 h 57531"/>
                    <a:gd name="connsiteX9" fmla="*/ 51340 w 51339"/>
                    <a:gd name="connsiteY9" fmla="*/ 57531 h 57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1339" h="57531">
                      <a:moveTo>
                        <a:pt x="51245" y="57531"/>
                      </a:moveTo>
                      <a:lnTo>
                        <a:pt x="5524" y="57531"/>
                      </a:lnTo>
                      <a:cubicBezTo>
                        <a:pt x="2477" y="57531"/>
                        <a:pt x="0" y="55054"/>
                        <a:pt x="0" y="52006"/>
                      </a:cubicBezTo>
                      <a:lnTo>
                        <a:pt x="0" y="0"/>
                      </a:lnTo>
                      <a:lnTo>
                        <a:pt x="9525" y="0"/>
                      </a:lnTo>
                      <a:lnTo>
                        <a:pt x="9525" y="48006"/>
                      </a:lnTo>
                      <a:lnTo>
                        <a:pt x="41815" y="48006"/>
                      </a:lnTo>
                      <a:lnTo>
                        <a:pt x="41815" y="6953"/>
                      </a:lnTo>
                      <a:lnTo>
                        <a:pt x="51340" y="6953"/>
                      </a:lnTo>
                      <a:lnTo>
                        <a:pt x="51340" y="57531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accent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C111BC1A-FCB9-31BF-AB5C-E02C8744CAC5}"/>
                    </a:ext>
                  </a:extLst>
                </p:cNvPr>
                <p:cNvSpPr/>
                <p:nvPr/>
              </p:nvSpPr>
              <p:spPr>
                <a:xfrm>
                  <a:off x="5948362" y="3322224"/>
                  <a:ext cx="134683" cy="58102"/>
                </a:xfrm>
                <a:custGeom>
                  <a:avLst/>
                  <a:gdLst>
                    <a:gd name="connsiteX0" fmla="*/ 112490 w 134683"/>
                    <a:gd name="connsiteY0" fmla="*/ 58103 h 58102"/>
                    <a:gd name="connsiteX1" fmla="*/ 102965 w 134683"/>
                    <a:gd name="connsiteY1" fmla="*/ 58103 h 58102"/>
                    <a:gd name="connsiteX2" fmla="*/ 102965 w 134683"/>
                    <a:gd name="connsiteY2" fmla="*/ 43815 h 58102"/>
                    <a:gd name="connsiteX3" fmla="*/ 95155 w 134683"/>
                    <a:gd name="connsiteY3" fmla="*/ 36004 h 58102"/>
                    <a:gd name="connsiteX4" fmla="*/ 14669 w 134683"/>
                    <a:gd name="connsiteY4" fmla="*/ 36004 h 58102"/>
                    <a:gd name="connsiteX5" fmla="*/ 0 w 134683"/>
                    <a:gd name="connsiteY5" fmla="*/ 21336 h 58102"/>
                    <a:gd name="connsiteX6" fmla="*/ 14669 w 134683"/>
                    <a:gd name="connsiteY6" fmla="*/ 6667 h 58102"/>
                    <a:gd name="connsiteX7" fmla="*/ 82106 w 134683"/>
                    <a:gd name="connsiteY7" fmla="*/ 6667 h 58102"/>
                    <a:gd name="connsiteX8" fmla="*/ 126016 w 134683"/>
                    <a:gd name="connsiteY8" fmla="*/ 1524 h 58102"/>
                    <a:gd name="connsiteX9" fmla="*/ 132493 w 134683"/>
                    <a:gd name="connsiteY9" fmla="*/ 0 h 58102"/>
                    <a:gd name="connsiteX10" fmla="*/ 134684 w 134683"/>
                    <a:gd name="connsiteY10" fmla="*/ 9239 h 58102"/>
                    <a:gd name="connsiteX11" fmla="*/ 128207 w 134683"/>
                    <a:gd name="connsiteY11" fmla="*/ 10763 h 58102"/>
                    <a:gd name="connsiteX12" fmla="*/ 82010 w 134683"/>
                    <a:gd name="connsiteY12" fmla="*/ 16192 h 58102"/>
                    <a:gd name="connsiteX13" fmla="*/ 14669 w 134683"/>
                    <a:gd name="connsiteY13" fmla="*/ 16192 h 58102"/>
                    <a:gd name="connsiteX14" fmla="*/ 9525 w 134683"/>
                    <a:gd name="connsiteY14" fmla="*/ 21336 h 58102"/>
                    <a:gd name="connsiteX15" fmla="*/ 14669 w 134683"/>
                    <a:gd name="connsiteY15" fmla="*/ 26479 h 58102"/>
                    <a:gd name="connsiteX16" fmla="*/ 95250 w 134683"/>
                    <a:gd name="connsiteY16" fmla="*/ 26479 h 58102"/>
                    <a:gd name="connsiteX17" fmla="*/ 112586 w 134683"/>
                    <a:gd name="connsiteY17" fmla="*/ 43815 h 58102"/>
                    <a:gd name="connsiteX18" fmla="*/ 112586 w 134683"/>
                    <a:gd name="connsiteY18" fmla="*/ 58103 h 58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34683" h="58102">
                      <a:moveTo>
                        <a:pt x="112490" y="58103"/>
                      </a:moveTo>
                      <a:lnTo>
                        <a:pt x="102965" y="58103"/>
                      </a:lnTo>
                      <a:lnTo>
                        <a:pt x="102965" y="43815"/>
                      </a:lnTo>
                      <a:cubicBezTo>
                        <a:pt x="102965" y="39529"/>
                        <a:pt x="99441" y="36004"/>
                        <a:pt x="95155" y="36004"/>
                      </a:cubicBezTo>
                      <a:lnTo>
                        <a:pt x="14669" y="36004"/>
                      </a:lnTo>
                      <a:cubicBezTo>
                        <a:pt x="6572" y="36004"/>
                        <a:pt x="0" y="29432"/>
                        <a:pt x="0" y="21336"/>
                      </a:cubicBezTo>
                      <a:cubicBezTo>
                        <a:pt x="0" y="13240"/>
                        <a:pt x="6572" y="6667"/>
                        <a:pt x="14669" y="6667"/>
                      </a:cubicBezTo>
                      <a:lnTo>
                        <a:pt x="82106" y="6667"/>
                      </a:lnTo>
                      <a:cubicBezTo>
                        <a:pt x="96869" y="6667"/>
                        <a:pt x="111633" y="4953"/>
                        <a:pt x="126016" y="1524"/>
                      </a:cubicBezTo>
                      <a:lnTo>
                        <a:pt x="132493" y="0"/>
                      </a:lnTo>
                      <a:lnTo>
                        <a:pt x="134684" y="9239"/>
                      </a:lnTo>
                      <a:lnTo>
                        <a:pt x="128207" y="10763"/>
                      </a:lnTo>
                      <a:cubicBezTo>
                        <a:pt x="113062" y="14383"/>
                        <a:pt x="97536" y="16192"/>
                        <a:pt x="82010" y="16192"/>
                      </a:cubicBezTo>
                      <a:lnTo>
                        <a:pt x="14669" y="16192"/>
                      </a:lnTo>
                      <a:cubicBezTo>
                        <a:pt x="11906" y="16192"/>
                        <a:pt x="9525" y="18478"/>
                        <a:pt x="9525" y="21336"/>
                      </a:cubicBezTo>
                      <a:cubicBezTo>
                        <a:pt x="9525" y="24194"/>
                        <a:pt x="11811" y="26479"/>
                        <a:pt x="14669" y="26479"/>
                      </a:cubicBezTo>
                      <a:lnTo>
                        <a:pt x="95250" y="26479"/>
                      </a:lnTo>
                      <a:cubicBezTo>
                        <a:pt x="104775" y="26479"/>
                        <a:pt x="112586" y="34290"/>
                        <a:pt x="112586" y="43815"/>
                      </a:cubicBezTo>
                      <a:lnTo>
                        <a:pt x="112586" y="58103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accent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39E452DB-7BEA-F768-9D8C-BCD4E6DF44D2}"/>
                  </a:ext>
                </a:extLst>
              </p:cNvPr>
              <p:cNvSpPr/>
              <p:nvPr/>
            </p:nvSpPr>
            <p:spPr>
              <a:xfrm>
                <a:off x="6093142" y="3338131"/>
                <a:ext cx="9525" cy="14382"/>
              </a:xfrm>
              <a:custGeom>
                <a:avLst/>
                <a:gdLst>
                  <a:gd name="connsiteX0" fmla="*/ 0 w 9525"/>
                  <a:gd name="connsiteY0" fmla="*/ 0 h 14382"/>
                  <a:gd name="connsiteX1" fmla="*/ 9525 w 9525"/>
                  <a:gd name="connsiteY1" fmla="*/ 0 h 14382"/>
                  <a:gd name="connsiteX2" fmla="*/ 9525 w 9525"/>
                  <a:gd name="connsiteY2" fmla="*/ 14383 h 14382"/>
                  <a:gd name="connsiteX3" fmla="*/ 0 w 9525"/>
                  <a:gd name="connsiteY3" fmla="*/ 14383 h 14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" h="14382">
                    <a:moveTo>
                      <a:pt x="0" y="0"/>
                    </a:moveTo>
                    <a:lnTo>
                      <a:pt x="9525" y="0"/>
                    </a:lnTo>
                    <a:lnTo>
                      <a:pt x="9525" y="14383"/>
                    </a:lnTo>
                    <a:lnTo>
                      <a:pt x="0" y="14383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EDE3B39D-A45E-3BDF-9DD8-79486944A080}"/>
                </a:ext>
              </a:extLst>
            </p:cNvPr>
            <p:cNvSpPr/>
            <p:nvPr/>
          </p:nvSpPr>
          <p:spPr>
            <a:xfrm>
              <a:off x="6051327" y="3472338"/>
              <a:ext cx="9525" cy="29146"/>
            </a:xfrm>
            <a:custGeom>
              <a:avLst/>
              <a:gdLst>
                <a:gd name="connsiteX0" fmla="*/ 0 w 9525"/>
                <a:gd name="connsiteY0" fmla="*/ 0 h 29146"/>
                <a:gd name="connsiteX1" fmla="*/ 9525 w 9525"/>
                <a:gd name="connsiteY1" fmla="*/ 0 h 29146"/>
                <a:gd name="connsiteX2" fmla="*/ 9525 w 9525"/>
                <a:gd name="connsiteY2" fmla="*/ 29146 h 29146"/>
                <a:gd name="connsiteX3" fmla="*/ 0 w 9525"/>
                <a:gd name="connsiteY3" fmla="*/ 29146 h 2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29146">
                  <a:moveTo>
                    <a:pt x="0" y="0"/>
                  </a:moveTo>
                  <a:lnTo>
                    <a:pt x="9525" y="0"/>
                  </a:lnTo>
                  <a:lnTo>
                    <a:pt x="9525" y="29146"/>
                  </a:lnTo>
                  <a:lnTo>
                    <a:pt x="0" y="29146"/>
                  </a:lnTo>
                  <a:close/>
                </a:path>
              </a:pathLst>
            </a:custGeom>
            <a:grpFill/>
            <a:ln w="952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184D7427-46E0-5902-0041-2932B71E7F74}"/>
                </a:ext>
              </a:extLst>
            </p:cNvPr>
            <p:cNvSpPr/>
            <p:nvPr/>
          </p:nvSpPr>
          <p:spPr>
            <a:xfrm>
              <a:off x="6093142" y="3507390"/>
              <a:ext cx="9525" cy="19907"/>
            </a:xfrm>
            <a:custGeom>
              <a:avLst/>
              <a:gdLst>
                <a:gd name="connsiteX0" fmla="*/ 0 w 9525"/>
                <a:gd name="connsiteY0" fmla="*/ 0 h 19907"/>
                <a:gd name="connsiteX1" fmla="*/ 9525 w 9525"/>
                <a:gd name="connsiteY1" fmla="*/ 0 h 19907"/>
                <a:gd name="connsiteX2" fmla="*/ 9525 w 9525"/>
                <a:gd name="connsiteY2" fmla="*/ 19907 h 19907"/>
                <a:gd name="connsiteX3" fmla="*/ 0 w 9525"/>
                <a:gd name="connsiteY3" fmla="*/ 19907 h 1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9907">
                  <a:moveTo>
                    <a:pt x="0" y="0"/>
                  </a:moveTo>
                  <a:lnTo>
                    <a:pt x="9525" y="0"/>
                  </a:lnTo>
                  <a:lnTo>
                    <a:pt x="9525" y="19907"/>
                  </a:lnTo>
                  <a:lnTo>
                    <a:pt x="0" y="19907"/>
                  </a:lnTo>
                  <a:close/>
                </a:path>
              </a:pathLst>
            </a:custGeom>
            <a:grpFill/>
            <a:ln w="952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50A54A69-3E2F-7FE6-E767-37E9A9C2DA4C}"/>
                </a:ext>
              </a:extLst>
            </p:cNvPr>
            <p:cNvSpPr/>
            <p:nvPr/>
          </p:nvSpPr>
          <p:spPr>
            <a:xfrm>
              <a:off x="6093142" y="3399091"/>
              <a:ext cx="9525" cy="58769"/>
            </a:xfrm>
            <a:custGeom>
              <a:avLst/>
              <a:gdLst>
                <a:gd name="connsiteX0" fmla="*/ 0 w 9525"/>
                <a:gd name="connsiteY0" fmla="*/ 0 h 58769"/>
                <a:gd name="connsiteX1" fmla="*/ 9525 w 9525"/>
                <a:gd name="connsiteY1" fmla="*/ 0 h 58769"/>
                <a:gd name="connsiteX2" fmla="*/ 9525 w 9525"/>
                <a:gd name="connsiteY2" fmla="*/ 58769 h 58769"/>
                <a:gd name="connsiteX3" fmla="*/ 0 w 9525"/>
                <a:gd name="connsiteY3" fmla="*/ 58769 h 58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58769">
                  <a:moveTo>
                    <a:pt x="0" y="0"/>
                  </a:moveTo>
                  <a:lnTo>
                    <a:pt x="9525" y="0"/>
                  </a:lnTo>
                  <a:lnTo>
                    <a:pt x="9525" y="58769"/>
                  </a:lnTo>
                  <a:lnTo>
                    <a:pt x="0" y="58769"/>
                  </a:lnTo>
                  <a:close/>
                </a:path>
              </a:pathLst>
            </a:custGeom>
            <a:grpFill/>
            <a:ln w="952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C388E7A0-AEA1-73AE-C454-90535F4FC4DF}"/>
                </a:ext>
              </a:extLst>
            </p:cNvPr>
            <p:cNvSpPr/>
            <p:nvPr/>
          </p:nvSpPr>
          <p:spPr>
            <a:xfrm>
              <a:off x="6134956" y="3422142"/>
              <a:ext cx="9525" cy="26288"/>
            </a:xfrm>
            <a:custGeom>
              <a:avLst/>
              <a:gdLst>
                <a:gd name="connsiteX0" fmla="*/ 0 w 9525"/>
                <a:gd name="connsiteY0" fmla="*/ 0 h 26288"/>
                <a:gd name="connsiteX1" fmla="*/ 9525 w 9525"/>
                <a:gd name="connsiteY1" fmla="*/ 0 h 26288"/>
                <a:gd name="connsiteX2" fmla="*/ 9525 w 9525"/>
                <a:gd name="connsiteY2" fmla="*/ 26289 h 26288"/>
                <a:gd name="connsiteX3" fmla="*/ 0 w 9525"/>
                <a:gd name="connsiteY3" fmla="*/ 26289 h 2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26288">
                  <a:moveTo>
                    <a:pt x="0" y="0"/>
                  </a:moveTo>
                  <a:lnTo>
                    <a:pt x="9525" y="0"/>
                  </a:lnTo>
                  <a:lnTo>
                    <a:pt x="9525" y="26289"/>
                  </a:lnTo>
                  <a:lnTo>
                    <a:pt x="0" y="26289"/>
                  </a:lnTo>
                  <a:close/>
                </a:path>
              </a:pathLst>
            </a:custGeom>
            <a:grpFill/>
            <a:ln w="952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0521E6E9-8B38-F9B1-51FB-42967BEB3E6C}"/>
                </a:ext>
              </a:extLst>
            </p:cNvPr>
            <p:cNvSpPr/>
            <p:nvPr/>
          </p:nvSpPr>
          <p:spPr>
            <a:xfrm>
              <a:off x="6036849" y="3438620"/>
              <a:ext cx="38480" cy="38480"/>
            </a:xfrm>
            <a:custGeom>
              <a:avLst/>
              <a:gdLst>
                <a:gd name="connsiteX0" fmla="*/ 19241 w 38480"/>
                <a:gd name="connsiteY0" fmla="*/ 38481 h 38480"/>
                <a:gd name="connsiteX1" fmla="*/ 0 w 38480"/>
                <a:gd name="connsiteY1" fmla="*/ 19241 h 38480"/>
                <a:gd name="connsiteX2" fmla="*/ 19241 w 38480"/>
                <a:gd name="connsiteY2" fmla="*/ 0 h 38480"/>
                <a:gd name="connsiteX3" fmla="*/ 38481 w 38480"/>
                <a:gd name="connsiteY3" fmla="*/ 19241 h 38480"/>
                <a:gd name="connsiteX4" fmla="*/ 19241 w 38480"/>
                <a:gd name="connsiteY4" fmla="*/ 38481 h 38480"/>
                <a:gd name="connsiteX5" fmla="*/ 19241 w 38480"/>
                <a:gd name="connsiteY5" fmla="*/ 9525 h 38480"/>
                <a:gd name="connsiteX6" fmla="*/ 9525 w 38480"/>
                <a:gd name="connsiteY6" fmla="*/ 19241 h 38480"/>
                <a:gd name="connsiteX7" fmla="*/ 19241 w 38480"/>
                <a:gd name="connsiteY7" fmla="*/ 28956 h 38480"/>
                <a:gd name="connsiteX8" fmla="*/ 28956 w 38480"/>
                <a:gd name="connsiteY8" fmla="*/ 19241 h 38480"/>
                <a:gd name="connsiteX9" fmla="*/ 19241 w 38480"/>
                <a:gd name="connsiteY9" fmla="*/ 9525 h 3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480" h="38480">
                  <a:moveTo>
                    <a:pt x="19241" y="38481"/>
                  </a:moveTo>
                  <a:cubicBezTo>
                    <a:pt x="8668" y="38481"/>
                    <a:pt x="0" y="29813"/>
                    <a:pt x="0" y="19241"/>
                  </a:cubicBezTo>
                  <a:cubicBezTo>
                    <a:pt x="0" y="8668"/>
                    <a:pt x="8668" y="0"/>
                    <a:pt x="19241" y="0"/>
                  </a:cubicBezTo>
                  <a:cubicBezTo>
                    <a:pt x="29813" y="0"/>
                    <a:pt x="38481" y="8668"/>
                    <a:pt x="38481" y="19241"/>
                  </a:cubicBezTo>
                  <a:cubicBezTo>
                    <a:pt x="38481" y="29813"/>
                    <a:pt x="29813" y="38481"/>
                    <a:pt x="19241" y="38481"/>
                  </a:cubicBezTo>
                  <a:close/>
                  <a:moveTo>
                    <a:pt x="19241" y="9525"/>
                  </a:moveTo>
                  <a:cubicBezTo>
                    <a:pt x="13907" y="9525"/>
                    <a:pt x="9525" y="13906"/>
                    <a:pt x="9525" y="19241"/>
                  </a:cubicBezTo>
                  <a:cubicBezTo>
                    <a:pt x="9525" y="24575"/>
                    <a:pt x="13907" y="28956"/>
                    <a:pt x="19241" y="28956"/>
                  </a:cubicBezTo>
                  <a:cubicBezTo>
                    <a:pt x="24575" y="28956"/>
                    <a:pt x="28956" y="24575"/>
                    <a:pt x="28956" y="19241"/>
                  </a:cubicBezTo>
                  <a:cubicBezTo>
                    <a:pt x="28956" y="13906"/>
                    <a:pt x="24575" y="9525"/>
                    <a:pt x="19241" y="9525"/>
                  </a:cubicBezTo>
                  <a:close/>
                </a:path>
              </a:pathLst>
            </a:custGeom>
            <a:grpFill/>
            <a:ln w="952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372577C6-AFCA-4307-63D7-E73167253671}"/>
                </a:ext>
              </a:extLst>
            </p:cNvPr>
            <p:cNvSpPr/>
            <p:nvPr/>
          </p:nvSpPr>
          <p:spPr>
            <a:xfrm>
              <a:off x="6078949" y="3449288"/>
              <a:ext cx="65532" cy="65532"/>
            </a:xfrm>
            <a:custGeom>
              <a:avLst/>
              <a:gdLst>
                <a:gd name="connsiteX0" fmla="*/ 32766 w 65532"/>
                <a:gd name="connsiteY0" fmla="*/ 65532 h 65532"/>
                <a:gd name="connsiteX1" fmla="*/ 0 w 65532"/>
                <a:gd name="connsiteY1" fmla="*/ 32766 h 65532"/>
                <a:gd name="connsiteX2" fmla="*/ 32766 w 65532"/>
                <a:gd name="connsiteY2" fmla="*/ 0 h 65532"/>
                <a:gd name="connsiteX3" fmla="*/ 65532 w 65532"/>
                <a:gd name="connsiteY3" fmla="*/ 32766 h 65532"/>
                <a:gd name="connsiteX4" fmla="*/ 32766 w 65532"/>
                <a:gd name="connsiteY4" fmla="*/ 65532 h 65532"/>
                <a:gd name="connsiteX5" fmla="*/ 32766 w 65532"/>
                <a:gd name="connsiteY5" fmla="*/ 9620 h 65532"/>
                <a:gd name="connsiteX6" fmla="*/ 9525 w 65532"/>
                <a:gd name="connsiteY6" fmla="*/ 32861 h 65532"/>
                <a:gd name="connsiteX7" fmla="*/ 32766 w 65532"/>
                <a:gd name="connsiteY7" fmla="*/ 56102 h 65532"/>
                <a:gd name="connsiteX8" fmla="*/ 56007 w 65532"/>
                <a:gd name="connsiteY8" fmla="*/ 32861 h 65532"/>
                <a:gd name="connsiteX9" fmla="*/ 32766 w 65532"/>
                <a:gd name="connsiteY9" fmla="*/ 9620 h 65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5532" h="65532">
                  <a:moveTo>
                    <a:pt x="32766" y="65532"/>
                  </a:moveTo>
                  <a:cubicBezTo>
                    <a:pt x="14764" y="65532"/>
                    <a:pt x="0" y="50864"/>
                    <a:pt x="0" y="32766"/>
                  </a:cubicBezTo>
                  <a:cubicBezTo>
                    <a:pt x="0" y="14669"/>
                    <a:pt x="14669" y="0"/>
                    <a:pt x="32766" y="0"/>
                  </a:cubicBezTo>
                  <a:cubicBezTo>
                    <a:pt x="50863" y="0"/>
                    <a:pt x="65532" y="14669"/>
                    <a:pt x="65532" y="32766"/>
                  </a:cubicBezTo>
                  <a:cubicBezTo>
                    <a:pt x="65532" y="50864"/>
                    <a:pt x="50863" y="65532"/>
                    <a:pt x="32766" y="65532"/>
                  </a:cubicBezTo>
                  <a:close/>
                  <a:moveTo>
                    <a:pt x="32766" y="9620"/>
                  </a:moveTo>
                  <a:cubicBezTo>
                    <a:pt x="20003" y="9620"/>
                    <a:pt x="9525" y="20003"/>
                    <a:pt x="9525" y="32861"/>
                  </a:cubicBezTo>
                  <a:cubicBezTo>
                    <a:pt x="9525" y="45720"/>
                    <a:pt x="19907" y="56102"/>
                    <a:pt x="32766" y="56102"/>
                  </a:cubicBezTo>
                  <a:cubicBezTo>
                    <a:pt x="45625" y="56102"/>
                    <a:pt x="56007" y="45720"/>
                    <a:pt x="56007" y="32861"/>
                  </a:cubicBezTo>
                  <a:cubicBezTo>
                    <a:pt x="56007" y="20003"/>
                    <a:pt x="45625" y="9620"/>
                    <a:pt x="32766" y="9620"/>
                  </a:cubicBezTo>
                  <a:close/>
                </a:path>
              </a:pathLst>
            </a:custGeom>
            <a:grpFill/>
            <a:ln w="952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BF50EE7-8B20-08BB-798A-F803609C2176}"/>
                </a:ext>
              </a:extLst>
            </p:cNvPr>
            <p:cNvSpPr/>
            <p:nvPr/>
          </p:nvSpPr>
          <p:spPr>
            <a:xfrm>
              <a:off x="6051327" y="3426714"/>
              <a:ext cx="9525" cy="16668"/>
            </a:xfrm>
            <a:custGeom>
              <a:avLst/>
              <a:gdLst>
                <a:gd name="connsiteX0" fmla="*/ 0 w 9525"/>
                <a:gd name="connsiteY0" fmla="*/ 0 h 16668"/>
                <a:gd name="connsiteX1" fmla="*/ 9525 w 9525"/>
                <a:gd name="connsiteY1" fmla="*/ 0 h 16668"/>
                <a:gd name="connsiteX2" fmla="*/ 9525 w 9525"/>
                <a:gd name="connsiteY2" fmla="*/ 16669 h 16668"/>
                <a:gd name="connsiteX3" fmla="*/ 0 w 9525"/>
                <a:gd name="connsiteY3" fmla="*/ 16669 h 1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16668">
                  <a:moveTo>
                    <a:pt x="0" y="0"/>
                  </a:moveTo>
                  <a:lnTo>
                    <a:pt x="9525" y="0"/>
                  </a:lnTo>
                  <a:lnTo>
                    <a:pt x="9525" y="16669"/>
                  </a:lnTo>
                  <a:lnTo>
                    <a:pt x="0" y="16669"/>
                  </a:lnTo>
                  <a:close/>
                </a:path>
              </a:pathLst>
            </a:custGeom>
            <a:grpFill/>
            <a:ln w="9525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B09CFA6E-D2B8-9B4C-55E9-C2BE92BAF384}"/>
              </a:ext>
            </a:extLst>
          </p:cNvPr>
          <p:cNvGrpSpPr/>
          <p:nvPr/>
        </p:nvGrpSpPr>
        <p:grpSpPr>
          <a:xfrm>
            <a:off x="8318797" y="5337334"/>
            <a:ext cx="491122" cy="381465"/>
            <a:chOff x="4891468" y="2491168"/>
            <a:chExt cx="2411530" cy="1873091"/>
          </a:xfrm>
        </p:grpSpPr>
        <p:grpSp>
          <p:nvGrpSpPr>
            <p:cNvPr id="175" name="Graphic 172">
              <a:extLst>
                <a:ext uri="{FF2B5EF4-FFF2-40B4-BE49-F238E27FC236}">
                  <a16:creationId xmlns:a16="http://schemas.microsoft.com/office/drawing/2014/main" id="{A406585E-93A4-3F95-3A7E-22B2ABDD56F6}"/>
                </a:ext>
              </a:extLst>
            </p:cNvPr>
            <p:cNvGrpSpPr/>
            <p:nvPr/>
          </p:nvGrpSpPr>
          <p:grpSpPr>
            <a:xfrm>
              <a:off x="4891468" y="2491168"/>
              <a:ext cx="1690877" cy="1873091"/>
              <a:chOff x="4891468" y="2491168"/>
              <a:chExt cx="1690877" cy="1873091"/>
            </a:xfrm>
            <a:noFill/>
          </p:grpSpPr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DA1D55A5-2F21-C777-19F4-9EADC778F954}"/>
                  </a:ext>
                </a:extLst>
              </p:cNvPr>
              <p:cNvSpPr/>
              <p:nvPr/>
            </p:nvSpPr>
            <p:spPr>
              <a:xfrm>
                <a:off x="5222862" y="3582501"/>
                <a:ext cx="1025823" cy="540204"/>
              </a:xfrm>
              <a:custGeom>
                <a:avLst/>
                <a:gdLst>
                  <a:gd name="connsiteX0" fmla="*/ 1025823 w 1025823"/>
                  <a:gd name="connsiteY0" fmla="*/ 275600 h 540204"/>
                  <a:gd name="connsiteX1" fmla="*/ 830847 w 1025823"/>
                  <a:gd name="connsiteY1" fmla="*/ 502295 h 540204"/>
                  <a:gd name="connsiteX2" fmla="*/ 513855 w 1025823"/>
                  <a:gd name="connsiteY2" fmla="*/ 540205 h 540204"/>
                  <a:gd name="connsiteX3" fmla="*/ 196863 w 1025823"/>
                  <a:gd name="connsiteY3" fmla="*/ 502295 h 540204"/>
                  <a:gd name="connsiteX4" fmla="*/ 28461 w 1025823"/>
                  <a:gd name="connsiteY4" fmla="*/ 116342 h 540204"/>
                  <a:gd name="connsiteX5" fmla="*/ 360312 w 1025823"/>
                  <a:gd name="connsiteY5" fmla="*/ 67384 h 540204"/>
                  <a:gd name="connsiteX6" fmla="*/ 785032 w 1025823"/>
                  <a:gd name="connsiteY6" fmla="*/ 151013 h 54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5823" h="540204">
                    <a:moveTo>
                      <a:pt x="1025823" y="275600"/>
                    </a:moveTo>
                    <a:cubicBezTo>
                      <a:pt x="1013251" y="373898"/>
                      <a:pt x="946004" y="461242"/>
                      <a:pt x="830847" y="502295"/>
                    </a:cubicBezTo>
                    <a:cubicBezTo>
                      <a:pt x="744455" y="533061"/>
                      <a:pt x="633584" y="540205"/>
                      <a:pt x="513855" y="540205"/>
                    </a:cubicBezTo>
                    <a:cubicBezTo>
                      <a:pt x="394125" y="540205"/>
                      <a:pt x="283254" y="533061"/>
                      <a:pt x="196863" y="502295"/>
                    </a:cubicBezTo>
                    <a:cubicBezTo>
                      <a:pt x="21031" y="439716"/>
                      <a:pt x="-42405" y="269218"/>
                      <a:pt x="28461" y="116342"/>
                    </a:cubicBezTo>
                    <a:cubicBezTo>
                      <a:pt x="92088" y="-20913"/>
                      <a:pt x="226009" y="-36058"/>
                      <a:pt x="360312" y="67384"/>
                    </a:cubicBezTo>
                    <a:cubicBezTo>
                      <a:pt x="518236" y="189018"/>
                      <a:pt x="651967" y="197686"/>
                      <a:pt x="785032" y="151013"/>
                    </a:cubicBezTo>
                  </a:path>
                </a:pathLst>
              </a:custGeom>
              <a:noFill/>
              <a:ln w="2222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D2FD61E-0D6A-3AC5-1B02-715D5719BE00}"/>
                  </a:ext>
                </a:extLst>
              </p:cNvPr>
              <p:cNvSpPr/>
              <p:nvPr/>
            </p:nvSpPr>
            <p:spPr>
              <a:xfrm>
                <a:off x="5498210" y="3257888"/>
                <a:ext cx="378618" cy="206734"/>
              </a:xfrm>
              <a:custGeom>
                <a:avLst/>
                <a:gdLst>
                  <a:gd name="connsiteX0" fmla="*/ 0 w 378618"/>
                  <a:gd name="connsiteY0" fmla="*/ 206735 h 206734"/>
                  <a:gd name="connsiteX1" fmla="*/ 217646 w 378618"/>
                  <a:gd name="connsiteY1" fmla="*/ 1947 h 206734"/>
                  <a:gd name="connsiteX2" fmla="*/ 248126 w 378618"/>
                  <a:gd name="connsiteY2" fmla="*/ 12139 h 206734"/>
                  <a:gd name="connsiteX3" fmla="*/ 378619 w 378618"/>
                  <a:gd name="connsiteY3" fmla="*/ 153300 h 206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8618" h="206734">
                    <a:moveTo>
                      <a:pt x="0" y="206735"/>
                    </a:moveTo>
                    <a:cubicBezTo>
                      <a:pt x="44672" y="120724"/>
                      <a:pt x="111728" y="46715"/>
                      <a:pt x="217646" y="1947"/>
                    </a:cubicBezTo>
                    <a:cubicBezTo>
                      <a:pt x="228981" y="-2815"/>
                      <a:pt x="242221" y="1376"/>
                      <a:pt x="248126" y="12139"/>
                    </a:cubicBezTo>
                    <a:cubicBezTo>
                      <a:pt x="280607" y="70527"/>
                      <a:pt x="327470" y="115485"/>
                      <a:pt x="378619" y="153300"/>
                    </a:cubicBezTo>
                  </a:path>
                </a:pathLst>
              </a:custGeom>
              <a:noFill/>
              <a:ln w="2222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78" name="Graphic 172">
                <a:extLst>
                  <a:ext uri="{FF2B5EF4-FFF2-40B4-BE49-F238E27FC236}">
                    <a16:creationId xmlns:a16="http://schemas.microsoft.com/office/drawing/2014/main" id="{6CA01EAD-0FD8-76F4-7910-E647A36CFB1F}"/>
                  </a:ext>
                </a:extLst>
              </p:cNvPr>
              <p:cNvGrpSpPr/>
              <p:nvPr/>
            </p:nvGrpSpPr>
            <p:grpSpPr>
              <a:xfrm>
                <a:off x="4891468" y="2491168"/>
                <a:ext cx="1690877" cy="1873091"/>
                <a:chOff x="4891468" y="2491168"/>
                <a:chExt cx="1690877" cy="1873091"/>
              </a:xfrm>
              <a:noFill/>
            </p:grpSpPr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145AA3D2-1295-41F4-649B-8CE595DB3CC7}"/>
                    </a:ext>
                  </a:extLst>
                </p:cNvPr>
                <p:cNvSpPr/>
                <p:nvPr/>
              </p:nvSpPr>
              <p:spPr>
                <a:xfrm>
                  <a:off x="5050155" y="3024759"/>
                  <a:ext cx="1359884" cy="1339500"/>
                </a:xfrm>
                <a:custGeom>
                  <a:avLst/>
                  <a:gdLst>
                    <a:gd name="connsiteX0" fmla="*/ 1359884 w 1359884"/>
                    <a:gd name="connsiteY0" fmla="*/ 773525 h 1339500"/>
                    <a:gd name="connsiteX1" fmla="*/ 1350931 w 1359884"/>
                    <a:gd name="connsiteY1" fmla="*/ 1282351 h 1339500"/>
                    <a:gd name="connsiteX2" fmla="*/ 1292924 w 1359884"/>
                    <a:gd name="connsiteY2" fmla="*/ 1339501 h 1339500"/>
                    <a:gd name="connsiteX3" fmla="*/ 80581 w 1359884"/>
                    <a:gd name="connsiteY3" fmla="*/ 1339501 h 1339500"/>
                    <a:gd name="connsiteX4" fmla="*/ 22574 w 1359884"/>
                    <a:gd name="connsiteY4" fmla="*/ 1282351 h 1339500"/>
                    <a:gd name="connsiteX5" fmla="*/ 0 w 1359884"/>
                    <a:gd name="connsiteY5" fmla="*/ 0 h 1339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59884" h="1339500">
                      <a:moveTo>
                        <a:pt x="1359884" y="773525"/>
                      </a:moveTo>
                      <a:lnTo>
                        <a:pt x="1350931" y="1282351"/>
                      </a:lnTo>
                      <a:cubicBezTo>
                        <a:pt x="1350455" y="1314069"/>
                        <a:pt x="1324642" y="1339501"/>
                        <a:pt x="1292924" y="1339501"/>
                      </a:cubicBezTo>
                      <a:lnTo>
                        <a:pt x="80581" y="1339501"/>
                      </a:lnTo>
                      <a:cubicBezTo>
                        <a:pt x="48863" y="1339501"/>
                        <a:pt x="23051" y="1314069"/>
                        <a:pt x="22574" y="1282351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22225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53A8FE7E-E1DF-9D7C-185F-9E94C3237196}"/>
                    </a:ext>
                  </a:extLst>
                </p:cNvPr>
                <p:cNvSpPr/>
                <p:nvPr/>
              </p:nvSpPr>
              <p:spPr>
                <a:xfrm>
                  <a:off x="4891468" y="2491168"/>
                  <a:ext cx="1690877" cy="525875"/>
                </a:xfrm>
                <a:custGeom>
                  <a:avLst/>
                  <a:gdLst>
                    <a:gd name="connsiteX0" fmla="*/ 1130999 w 1690877"/>
                    <a:gd name="connsiteY0" fmla="*/ 525875 h 525875"/>
                    <a:gd name="connsiteX1" fmla="*/ 11621 w 1690877"/>
                    <a:gd name="connsiteY1" fmla="*/ 525875 h 525875"/>
                    <a:gd name="connsiteX2" fmla="*/ 0 w 1690877"/>
                    <a:gd name="connsiteY2" fmla="*/ 514255 h 525875"/>
                    <a:gd name="connsiteX3" fmla="*/ 0 w 1690877"/>
                    <a:gd name="connsiteY3" fmla="*/ 165925 h 525875"/>
                    <a:gd name="connsiteX4" fmla="*/ 165925 w 1690877"/>
                    <a:gd name="connsiteY4" fmla="*/ 0 h 525875"/>
                    <a:gd name="connsiteX5" fmla="*/ 1524953 w 1690877"/>
                    <a:gd name="connsiteY5" fmla="*/ 0 h 525875"/>
                    <a:gd name="connsiteX6" fmla="*/ 1690878 w 1690877"/>
                    <a:gd name="connsiteY6" fmla="*/ 165925 h 525875"/>
                    <a:gd name="connsiteX7" fmla="*/ 1690878 w 1690877"/>
                    <a:gd name="connsiteY7" fmla="*/ 204311 h 525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90877" h="525875">
                      <a:moveTo>
                        <a:pt x="1130999" y="525875"/>
                      </a:moveTo>
                      <a:lnTo>
                        <a:pt x="11621" y="525875"/>
                      </a:lnTo>
                      <a:cubicBezTo>
                        <a:pt x="5239" y="525875"/>
                        <a:pt x="0" y="520637"/>
                        <a:pt x="0" y="514255"/>
                      </a:cubicBezTo>
                      <a:lnTo>
                        <a:pt x="0" y="165925"/>
                      </a:lnTo>
                      <a:cubicBezTo>
                        <a:pt x="0" y="40291"/>
                        <a:pt x="74295" y="0"/>
                        <a:pt x="165925" y="0"/>
                      </a:cubicBezTo>
                      <a:lnTo>
                        <a:pt x="1524953" y="0"/>
                      </a:lnTo>
                      <a:cubicBezTo>
                        <a:pt x="1616583" y="0"/>
                        <a:pt x="1690878" y="40196"/>
                        <a:pt x="1690878" y="165925"/>
                      </a:cubicBezTo>
                      <a:lnTo>
                        <a:pt x="1690878" y="204311"/>
                      </a:lnTo>
                    </a:path>
                  </a:pathLst>
                </a:custGeom>
                <a:noFill/>
                <a:ln w="22225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81" name="Graphic 172">
              <a:extLst>
                <a:ext uri="{FF2B5EF4-FFF2-40B4-BE49-F238E27FC236}">
                  <a16:creationId xmlns:a16="http://schemas.microsoft.com/office/drawing/2014/main" id="{4F6E30F8-6D0F-A370-A3A2-3A121BD31D73}"/>
                </a:ext>
              </a:extLst>
            </p:cNvPr>
            <p:cNvGrpSpPr/>
            <p:nvPr/>
          </p:nvGrpSpPr>
          <p:grpSpPr>
            <a:xfrm>
              <a:off x="5970651" y="2693098"/>
              <a:ext cx="1332347" cy="1619591"/>
              <a:chOff x="5970651" y="2693098"/>
              <a:chExt cx="1332347" cy="1619591"/>
            </a:xfrm>
            <a:noFill/>
          </p:grpSpPr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FDC70F5A-1724-7C44-AC32-04B7EA3A56F6}"/>
                  </a:ext>
                </a:extLst>
              </p:cNvPr>
              <p:cNvSpPr/>
              <p:nvPr/>
            </p:nvSpPr>
            <p:spPr>
              <a:xfrm>
                <a:off x="6734270" y="3632835"/>
                <a:ext cx="568728" cy="679855"/>
              </a:xfrm>
              <a:custGeom>
                <a:avLst/>
                <a:gdLst>
                  <a:gd name="connsiteX0" fmla="*/ 204597 w 568728"/>
                  <a:gd name="connsiteY0" fmla="*/ 0 h 679855"/>
                  <a:gd name="connsiteX1" fmla="*/ 544068 w 568728"/>
                  <a:gd name="connsiteY1" fmla="*/ 451199 h 679855"/>
                  <a:gd name="connsiteX2" fmla="*/ 295656 w 568728"/>
                  <a:gd name="connsiteY2" fmla="*/ 620458 h 679855"/>
                  <a:gd name="connsiteX3" fmla="*/ 0 w 568728"/>
                  <a:gd name="connsiteY3" fmla="*/ 139446 h 679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8728" h="679855">
                    <a:moveTo>
                      <a:pt x="204597" y="0"/>
                    </a:moveTo>
                    <a:lnTo>
                      <a:pt x="544068" y="451199"/>
                    </a:lnTo>
                    <a:cubicBezTo>
                      <a:pt x="647414" y="602932"/>
                      <a:pt x="399002" y="772192"/>
                      <a:pt x="295656" y="620458"/>
                    </a:cubicBezTo>
                    <a:lnTo>
                      <a:pt x="0" y="139446"/>
                    </a:lnTo>
                  </a:path>
                </a:pathLst>
              </a:custGeom>
              <a:noFill/>
              <a:ln w="2222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8FBDF91B-1C74-E2D6-3EFC-8CCCEBA469DE}"/>
                  </a:ext>
                </a:extLst>
              </p:cNvPr>
              <p:cNvSpPr/>
              <p:nvPr/>
            </p:nvSpPr>
            <p:spPr>
              <a:xfrm>
                <a:off x="5970651" y="2693098"/>
                <a:ext cx="1118616" cy="1118616"/>
              </a:xfrm>
              <a:custGeom>
                <a:avLst/>
                <a:gdLst>
                  <a:gd name="connsiteX0" fmla="*/ 1118616 w 1118616"/>
                  <a:gd name="connsiteY0" fmla="*/ 559308 h 1118616"/>
                  <a:gd name="connsiteX1" fmla="*/ 559308 w 1118616"/>
                  <a:gd name="connsiteY1" fmla="*/ 1118616 h 1118616"/>
                  <a:gd name="connsiteX2" fmla="*/ 0 w 1118616"/>
                  <a:gd name="connsiteY2" fmla="*/ 559308 h 1118616"/>
                  <a:gd name="connsiteX3" fmla="*/ 559308 w 1118616"/>
                  <a:gd name="connsiteY3" fmla="*/ 0 h 1118616"/>
                  <a:gd name="connsiteX4" fmla="*/ 1118616 w 1118616"/>
                  <a:gd name="connsiteY4" fmla="*/ 559308 h 1118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8616" h="1118616">
                    <a:moveTo>
                      <a:pt x="1118616" y="559308"/>
                    </a:moveTo>
                    <a:cubicBezTo>
                      <a:pt x="1118616" y="868205"/>
                      <a:pt x="868205" y="1118616"/>
                      <a:pt x="559308" y="1118616"/>
                    </a:cubicBezTo>
                    <a:cubicBezTo>
                      <a:pt x="250411" y="1118616"/>
                      <a:pt x="0" y="868205"/>
                      <a:pt x="0" y="559308"/>
                    </a:cubicBezTo>
                    <a:cubicBezTo>
                      <a:pt x="0" y="250411"/>
                      <a:pt x="250411" y="0"/>
                      <a:pt x="559308" y="0"/>
                    </a:cubicBezTo>
                    <a:cubicBezTo>
                      <a:pt x="868205" y="0"/>
                      <a:pt x="1118616" y="250411"/>
                      <a:pt x="1118616" y="559308"/>
                    </a:cubicBezTo>
                    <a:close/>
                  </a:path>
                </a:pathLst>
              </a:custGeom>
              <a:noFill/>
              <a:ln w="2222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27357A77-71A3-271C-B558-036F16A1CC76}"/>
                  </a:ext>
                </a:extLst>
              </p:cNvPr>
              <p:cNvSpPr/>
              <p:nvPr/>
            </p:nvSpPr>
            <p:spPr>
              <a:xfrm>
                <a:off x="6181106" y="2903649"/>
                <a:ext cx="643175" cy="535732"/>
              </a:xfrm>
              <a:custGeom>
                <a:avLst/>
                <a:gdLst>
                  <a:gd name="connsiteX0" fmla="*/ 54435 w 643175"/>
                  <a:gd name="connsiteY0" fmla="*/ 535733 h 535732"/>
                  <a:gd name="connsiteX1" fmla="*/ 8429 w 643175"/>
                  <a:gd name="connsiteY1" fmla="*/ 272843 h 535732"/>
                  <a:gd name="connsiteX2" fmla="*/ 161877 w 643175"/>
                  <a:gd name="connsiteY2" fmla="*/ 54435 h 535732"/>
                  <a:gd name="connsiteX3" fmla="*/ 424767 w 643175"/>
                  <a:gd name="connsiteY3" fmla="*/ 8429 h 535732"/>
                  <a:gd name="connsiteX4" fmla="*/ 643175 w 643175"/>
                  <a:gd name="connsiteY4" fmla="*/ 161877 h 53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3175" h="535732">
                    <a:moveTo>
                      <a:pt x="54435" y="535733"/>
                    </a:moveTo>
                    <a:cubicBezTo>
                      <a:pt x="6619" y="460390"/>
                      <a:pt x="-12526" y="366759"/>
                      <a:pt x="8429" y="272843"/>
                    </a:cubicBezTo>
                    <a:cubicBezTo>
                      <a:pt x="29384" y="178831"/>
                      <a:pt x="86534" y="102250"/>
                      <a:pt x="161877" y="54435"/>
                    </a:cubicBezTo>
                    <a:cubicBezTo>
                      <a:pt x="237219" y="6619"/>
                      <a:pt x="330850" y="-12526"/>
                      <a:pt x="424767" y="8429"/>
                    </a:cubicBezTo>
                    <a:cubicBezTo>
                      <a:pt x="518778" y="29384"/>
                      <a:pt x="595360" y="86534"/>
                      <a:pt x="643175" y="161877"/>
                    </a:cubicBezTo>
                  </a:path>
                </a:pathLst>
              </a:custGeom>
              <a:noFill/>
              <a:ln w="22225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8D7BD2E9-8DAB-E4D9-82A5-908B742C595E}"/>
              </a:ext>
            </a:extLst>
          </p:cNvPr>
          <p:cNvGrpSpPr/>
          <p:nvPr/>
        </p:nvGrpSpPr>
        <p:grpSpPr>
          <a:xfrm>
            <a:off x="7520828" y="4125683"/>
            <a:ext cx="639595" cy="298413"/>
            <a:chOff x="11601212" y="3337847"/>
            <a:chExt cx="1025358" cy="478396"/>
          </a:xfrm>
        </p:grpSpPr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9D2FFF2-C95A-B631-33A0-D8328D114AEC}"/>
                </a:ext>
              </a:extLst>
            </p:cNvPr>
            <p:cNvSpPr/>
            <p:nvPr/>
          </p:nvSpPr>
          <p:spPr bwMode="auto">
            <a:xfrm>
              <a:off x="11601212" y="3409284"/>
              <a:ext cx="639595" cy="406959"/>
            </a:xfrm>
            <a:custGeom>
              <a:avLst/>
              <a:gdLst>
                <a:gd name="connsiteX0" fmla="*/ 528638 w 528638"/>
                <a:gd name="connsiteY0" fmla="*/ 376238 h 381000"/>
                <a:gd name="connsiteX1" fmla="*/ 138113 w 528638"/>
                <a:gd name="connsiteY1" fmla="*/ 381000 h 381000"/>
                <a:gd name="connsiteX2" fmla="*/ 171450 w 528638"/>
                <a:gd name="connsiteY2" fmla="*/ 133350 h 381000"/>
                <a:gd name="connsiteX3" fmla="*/ 0 w 528638"/>
                <a:gd name="connsiteY3" fmla="*/ 347663 h 381000"/>
                <a:gd name="connsiteX4" fmla="*/ 19050 w 528638"/>
                <a:gd name="connsiteY4" fmla="*/ 0 h 381000"/>
                <a:gd name="connsiteX0" fmla="*/ 604991 w 604991"/>
                <a:gd name="connsiteY0" fmla="*/ 376238 h 381000"/>
                <a:gd name="connsiteX1" fmla="*/ 214466 w 604991"/>
                <a:gd name="connsiteY1" fmla="*/ 381000 h 381000"/>
                <a:gd name="connsiteX2" fmla="*/ 247803 w 604991"/>
                <a:gd name="connsiteY2" fmla="*/ 133350 h 381000"/>
                <a:gd name="connsiteX3" fmla="*/ 76353 w 604991"/>
                <a:gd name="connsiteY3" fmla="*/ 347663 h 381000"/>
                <a:gd name="connsiteX4" fmla="*/ 95403 w 604991"/>
                <a:gd name="connsiteY4" fmla="*/ 0 h 381000"/>
                <a:gd name="connsiteX0" fmla="*/ 651403 w 651403"/>
                <a:gd name="connsiteY0" fmla="*/ 376238 h 381000"/>
                <a:gd name="connsiteX1" fmla="*/ 260878 w 651403"/>
                <a:gd name="connsiteY1" fmla="*/ 381000 h 381000"/>
                <a:gd name="connsiteX2" fmla="*/ 294215 w 651403"/>
                <a:gd name="connsiteY2" fmla="*/ 133350 h 381000"/>
                <a:gd name="connsiteX3" fmla="*/ 122765 w 651403"/>
                <a:gd name="connsiteY3" fmla="*/ 347663 h 381000"/>
                <a:gd name="connsiteX4" fmla="*/ 141815 w 651403"/>
                <a:gd name="connsiteY4" fmla="*/ 0 h 381000"/>
                <a:gd name="connsiteX0" fmla="*/ 651403 w 651403"/>
                <a:gd name="connsiteY0" fmla="*/ 376238 h 381000"/>
                <a:gd name="connsiteX1" fmla="*/ 260878 w 651403"/>
                <a:gd name="connsiteY1" fmla="*/ 381000 h 381000"/>
                <a:gd name="connsiteX2" fmla="*/ 294215 w 651403"/>
                <a:gd name="connsiteY2" fmla="*/ 133350 h 381000"/>
                <a:gd name="connsiteX3" fmla="*/ 122765 w 651403"/>
                <a:gd name="connsiteY3" fmla="*/ 347663 h 381000"/>
                <a:gd name="connsiteX4" fmla="*/ 141815 w 651403"/>
                <a:gd name="connsiteY4" fmla="*/ 0 h 381000"/>
                <a:gd name="connsiteX0" fmla="*/ 651403 w 651403"/>
                <a:gd name="connsiteY0" fmla="*/ 376238 h 381000"/>
                <a:gd name="connsiteX1" fmla="*/ 260878 w 651403"/>
                <a:gd name="connsiteY1" fmla="*/ 381000 h 381000"/>
                <a:gd name="connsiteX2" fmla="*/ 294215 w 651403"/>
                <a:gd name="connsiteY2" fmla="*/ 133350 h 381000"/>
                <a:gd name="connsiteX3" fmla="*/ 122765 w 651403"/>
                <a:gd name="connsiteY3" fmla="*/ 347663 h 381000"/>
                <a:gd name="connsiteX4" fmla="*/ 141815 w 651403"/>
                <a:gd name="connsiteY4" fmla="*/ 0 h 381000"/>
                <a:gd name="connsiteX0" fmla="*/ 651403 w 651403"/>
                <a:gd name="connsiteY0" fmla="*/ 376238 h 406959"/>
                <a:gd name="connsiteX1" fmla="*/ 260878 w 651403"/>
                <a:gd name="connsiteY1" fmla="*/ 381000 h 406959"/>
                <a:gd name="connsiteX2" fmla="*/ 294215 w 651403"/>
                <a:gd name="connsiteY2" fmla="*/ 133350 h 406959"/>
                <a:gd name="connsiteX3" fmla="*/ 122765 w 651403"/>
                <a:gd name="connsiteY3" fmla="*/ 347663 h 406959"/>
                <a:gd name="connsiteX4" fmla="*/ 141815 w 651403"/>
                <a:gd name="connsiteY4" fmla="*/ 0 h 406959"/>
                <a:gd name="connsiteX0" fmla="*/ 651403 w 651403"/>
                <a:gd name="connsiteY0" fmla="*/ 376238 h 406959"/>
                <a:gd name="connsiteX1" fmla="*/ 260878 w 651403"/>
                <a:gd name="connsiteY1" fmla="*/ 381000 h 406959"/>
                <a:gd name="connsiteX2" fmla="*/ 294215 w 651403"/>
                <a:gd name="connsiteY2" fmla="*/ 133350 h 406959"/>
                <a:gd name="connsiteX3" fmla="*/ 122765 w 651403"/>
                <a:gd name="connsiteY3" fmla="*/ 347663 h 406959"/>
                <a:gd name="connsiteX4" fmla="*/ 141815 w 651403"/>
                <a:gd name="connsiteY4" fmla="*/ 0 h 406959"/>
                <a:gd name="connsiteX0" fmla="*/ 651403 w 651403"/>
                <a:gd name="connsiteY0" fmla="*/ 376238 h 406959"/>
                <a:gd name="connsiteX1" fmla="*/ 260878 w 651403"/>
                <a:gd name="connsiteY1" fmla="*/ 381000 h 406959"/>
                <a:gd name="connsiteX2" fmla="*/ 294215 w 651403"/>
                <a:gd name="connsiteY2" fmla="*/ 133350 h 406959"/>
                <a:gd name="connsiteX3" fmla="*/ 122765 w 651403"/>
                <a:gd name="connsiteY3" fmla="*/ 347663 h 406959"/>
                <a:gd name="connsiteX4" fmla="*/ 141815 w 651403"/>
                <a:gd name="connsiteY4" fmla="*/ 0 h 406959"/>
                <a:gd name="connsiteX0" fmla="*/ 651403 w 651403"/>
                <a:gd name="connsiteY0" fmla="*/ 376238 h 406959"/>
                <a:gd name="connsiteX1" fmla="*/ 260878 w 651403"/>
                <a:gd name="connsiteY1" fmla="*/ 381000 h 406959"/>
                <a:gd name="connsiteX2" fmla="*/ 294215 w 651403"/>
                <a:gd name="connsiteY2" fmla="*/ 133350 h 406959"/>
                <a:gd name="connsiteX3" fmla="*/ 122765 w 651403"/>
                <a:gd name="connsiteY3" fmla="*/ 347663 h 406959"/>
                <a:gd name="connsiteX4" fmla="*/ 141815 w 651403"/>
                <a:gd name="connsiteY4" fmla="*/ 0 h 406959"/>
                <a:gd name="connsiteX0" fmla="*/ 651403 w 651403"/>
                <a:gd name="connsiteY0" fmla="*/ 376238 h 406959"/>
                <a:gd name="connsiteX1" fmla="*/ 260878 w 651403"/>
                <a:gd name="connsiteY1" fmla="*/ 381000 h 406959"/>
                <a:gd name="connsiteX2" fmla="*/ 294215 w 651403"/>
                <a:gd name="connsiteY2" fmla="*/ 133350 h 406959"/>
                <a:gd name="connsiteX3" fmla="*/ 122765 w 651403"/>
                <a:gd name="connsiteY3" fmla="*/ 347663 h 406959"/>
                <a:gd name="connsiteX4" fmla="*/ 141815 w 651403"/>
                <a:gd name="connsiteY4" fmla="*/ 0 h 406959"/>
                <a:gd name="connsiteX0" fmla="*/ 622401 w 622401"/>
                <a:gd name="connsiteY0" fmla="*/ 376238 h 406959"/>
                <a:gd name="connsiteX1" fmla="*/ 231876 w 622401"/>
                <a:gd name="connsiteY1" fmla="*/ 381000 h 406959"/>
                <a:gd name="connsiteX2" fmla="*/ 265213 w 622401"/>
                <a:gd name="connsiteY2" fmla="*/ 133350 h 406959"/>
                <a:gd name="connsiteX3" fmla="*/ 165200 w 622401"/>
                <a:gd name="connsiteY3" fmla="*/ 366713 h 406959"/>
                <a:gd name="connsiteX4" fmla="*/ 112813 w 622401"/>
                <a:gd name="connsiteY4" fmla="*/ 0 h 406959"/>
                <a:gd name="connsiteX0" fmla="*/ 647441 w 647441"/>
                <a:gd name="connsiteY0" fmla="*/ 376238 h 406959"/>
                <a:gd name="connsiteX1" fmla="*/ 256916 w 647441"/>
                <a:gd name="connsiteY1" fmla="*/ 381000 h 406959"/>
                <a:gd name="connsiteX2" fmla="*/ 290253 w 647441"/>
                <a:gd name="connsiteY2" fmla="*/ 133350 h 406959"/>
                <a:gd name="connsiteX3" fmla="*/ 190240 w 647441"/>
                <a:gd name="connsiteY3" fmla="*/ 366713 h 406959"/>
                <a:gd name="connsiteX4" fmla="*/ 137853 w 647441"/>
                <a:gd name="connsiteY4" fmla="*/ 0 h 406959"/>
                <a:gd name="connsiteX0" fmla="*/ 647441 w 647441"/>
                <a:gd name="connsiteY0" fmla="*/ 376238 h 406959"/>
                <a:gd name="connsiteX1" fmla="*/ 256916 w 647441"/>
                <a:gd name="connsiteY1" fmla="*/ 381000 h 406959"/>
                <a:gd name="connsiteX2" fmla="*/ 290253 w 647441"/>
                <a:gd name="connsiteY2" fmla="*/ 133350 h 406959"/>
                <a:gd name="connsiteX3" fmla="*/ 190240 w 647441"/>
                <a:gd name="connsiteY3" fmla="*/ 366713 h 406959"/>
                <a:gd name="connsiteX4" fmla="*/ 137853 w 647441"/>
                <a:gd name="connsiteY4" fmla="*/ 0 h 406959"/>
                <a:gd name="connsiteX0" fmla="*/ 647441 w 647441"/>
                <a:gd name="connsiteY0" fmla="*/ 376238 h 406959"/>
                <a:gd name="connsiteX1" fmla="*/ 256916 w 647441"/>
                <a:gd name="connsiteY1" fmla="*/ 381000 h 406959"/>
                <a:gd name="connsiteX2" fmla="*/ 290253 w 647441"/>
                <a:gd name="connsiteY2" fmla="*/ 133350 h 406959"/>
                <a:gd name="connsiteX3" fmla="*/ 190240 w 647441"/>
                <a:gd name="connsiteY3" fmla="*/ 366713 h 406959"/>
                <a:gd name="connsiteX4" fmla="*/ 137853 w 647441"/>
                <a:gd name="connsiteY4" fmla="*/ 0 h 406959"/>
                <a:gd name="connsiteX0" fmla="*/ 647441 w 647441"/>
                <a:gd name="connsiteY0" fmla="*/ 376238 h 406959"/>
                <a:gd name="connsiteX1" fmla="*/ 252153 w 647441"/>
                <a:gd name="connsiteY1" fmla="*/ 381000 h 406959"/>
                <a:gd name="connsiteX2" fmla="*/ 290253 w 647441"/>
                <a:gd name="connsiteY2" fmla="*/ 133350 h 406959"/>
                <a:gd name="connsiteX3" fmla="*/ 190240 w 647441"/>
                <a:gd name="connsiteY3" fmla="*/ 366713 h 406959"/>
                <a:gd name="connsiteX4" fmla="*/ 137853 w 647441"/>
                <a:gd name="connsiteY4" fmla="*/ 0 h 406959"/>
                <a:gd name="connsiteX0" fmla="*/ 639595 w 639595"/>
                <a:gd name="connsiteY0" fmla="*/ 376238 h 406959"/>
                <a:gd name="connsiteX1" fmla="*/ 244307 w 639595"/>
                <a:gd name="connsiteY1" fmla="*/ 381000 h 406959"/>
                <a:gd name="connsiteX2" fmla="*/ 282407 w 639595"/>
                <a:gd name="connsiteY2" fmla="*/ 133350 h 406959"/>
                <a:gd name="connsiteX3" fmla="*/ 201444 w 639595"/>
                <a:gd name="connsiteY3" fmla="*/ 381001 h 406959"/>
                <a:gd name="connsiteX4" fmla="*/ 130007 w 639595"/>
                <a:gd name="connsiteY4" fmla="*/ 0 h 406959"/>
                <a:gd name="connsiteX0" fmla="*/ 639595 w 639595"/>
                <a:gd name="connsiteY0" fmla="*/ 376238 h 406959"/>
                <a:gd name="connsiteX1" fmla="*/ 244307 w 639595"/>
                <a:gd name="connsiteY1" fmla="*/ 381000 h 406959"/>
                <a:gd name="connsiteX2" fmla="*/ 282407 w 639595"/>
                <a:gd name="connsiteY2" fmla="*/ 133350 h 406959"/>
                <a:gd name="connsiteX3" fmla="*/ 201444 w 639595"/>
                <a:gd name="connsiteY3" fmla="*/ 381001 h 406959"/>
                <a:gd name="connsiteX4" fmla="*/ 130007 w 639595"/>
                <a:gd name="connsiteY4" fmla="*/ 0 h 406959"/>
                <a:gd name="connsiteX0" fmla="*/ 639595 w 639595"/>
                <a:gd name="connsiteY0" fmla="*/ 376238 h 406959"/>
                <a:gd name="connsiteX1" fmla="*/ 244307 w 639595"/>
                <a:gd name="connsiteY1" fmla="*/ 381000 h 406959"/>
                <a:gd name="connsiteX2" fmla="*/ 282407 w 639595"/>
                <a:gd name="connsiteY2" fmla="*/ 133350 h 406959"/>
                <a:gd name="connsiteX3" fmla="*/ 201444 w 639595"/>
                <a:gd name="connsiteY3" fmla="*/ 381001 h 406959"/>
                <a:gd name="connsiteX4" fmla="*/ 130007 w 639595"/>
                <a:gd name="connsiteY4" fmla="*/ 0 h 406959"/>
                <a:gd name="connsiteX0" fmla="*/ 639595 w 639595"/>
                <a:gd name="connsiteY0" fmla="*/ 376238 h 406959"/>
                <a:gd name="connsiteX1" fmla="*/ 244307 w 639595"/>
                <a:gd name="connsiteY1" fmla="*/ 381000 h 406959"/>
                <a:gd name="connsiteX2" fmla="*/ 282407 w 639595"/>
                <a:gd name="connsiteY2" fmla="*/ 133350 h 406959"/>
                <a:gd name="connsiteX3" fmla="*/ 201444 w 639595"/>
                <a:gd name="connsiteY3" fmla="*/ 381001 h 406959"/>
                <a:gd name="connsiteX4" fmla="*/ 130007 w 639595"/>
                <a:gd name="connsiteY4" fmla="*/ 0 h 40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595" h="406959">
                  <a:moveTo>
                    <a:pt x="639595" y="376238"/>
                  </a:moveTo>
                  <a:cubicBezTo>
                    <a:pt x="509420" y="377825"/>
                    <a:pt x="450682" y="441325"/>
                    <a:pt x="244307" y="381000"/>
                  </a:cubicBezTo>
                  <a:cubicBezTo>
                    <a:pt x="407820" y="393700"/>
                    <a:pt x="523708" y="177800"/>
                    <a:pt x="282407" y="133350"/>
                  </a:cubicBezTo>
                  <a:cubicBezTo>
                    <a:pt x="-55729" y="214313"/>
                    <a:pt x="353843" y="447675"/>
                    <a:pt x="201444" y="381001"/>
                  </a:cubicBezTo>
                  <a:cubicBezTo>
                    <a:pt x="-25569" y="327025"/>
                    <a:pt x="-76368" y="134938"/>
                    <a:pt x="130007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63098E8A-336D-6DEA-0905-AE95C71E7D1B}"/>
                </a:ext>
              </a:extLst>
            </p:cNvPr>
            <p:cNvSpPr/>
            <p:nvPr/>
          </p:nvSpPr>
          <p:spPr bwMode="auto">
            <a:xfrm>
              <a:off x="11912195" y="3466434"/>
              <a:ext cx="714375" cy="342900"/>
            </a:xfrm>
            <a:custGeom>
              <a:avLst/>
              <a:gdLst>
                <a:gd name="connsiteX0" fmla="*/ 714375 w 714375"/>
                <a:gd name="connsiteY0" fmla="*/ 342938 h 342938"/>
                <a:gd name="connsiteX1" fmla="*/ 57150 w 714375"/>
                <a:gd name="connsiteY1" fmla="*/ 14326 h 342938"/>
                <a:gd name="connsiteX2" fmla="*/ 0 w 714375"/>
                <a:gd name="connsiteY2" fmla="*/ 38 h 342938"/>
                <a:gd name="connsiteX3" fmla="*/ 0 w 714375"/>
                <a:gd name="connsiteY3" fmla="*/ 38 h 342938"/>
                <a:gd name="connsiteX0" fmla="*/ 714375 w 714375"/>
                <a:gd name="connsiteY0" fmla="*/ 342900 h 342900"/>
                <a:gd name="connsiteX1" fmla="*/ 238125 w 714375"/>
                <a:gd name="connsiteY1" fmla="*/ 85726 h 342900"/>
                <a:gd name="connsiteX2" fmla="*/ 0 w 714375"/>
                <a:gd name="connsiteY2" fmla="*/ 0 h 342900"/>
                <a:gd name="connsiteX3" fmla="*/ 0 w 714375"/>
                <a:gd name="connsiteY3" fmla="*/ 0 h 342900"/>
                <a:gd name="connsiteX0" fmla="*/ 714375 w 714375"/>
                <a:gd name="connsiteY0" fmla="*/ 342900 h 342900"/>
                <a:gd name="connsiteX1" fmla="*/ 238125 w 714375"/>
                <a:gd name="connsiteY1" fmla="*/ 85726 h 342900"/>
                <a:gd name="connsiteX2" fmla="*/ 0 w 714375"/>
                <a:gd name="connsiteY2" fmla="*/ 0 h 342900"/>
                <a:gd name="connsiteX3" fmla="*/ 0 w 714375"/>
                <a:gd name="connsiteY3" fmla="*/ 0 h 342900"/>
                <a:gd name="connsiteX0" fmla="*/ 714375 w 714375"/>
                <a:gd name="connsiteY0" fmla="*/ 342900 h 342900"/>
                <a:gd name="connsiteX1" fmla="*/ 238125 w 714375"/>
                <a:gd name="connsiteY1" fmla="*/ 85726 h 342900"/>
                <a:gd name="connsiteX2" fmla="*/ 0 w 714375"/>
                <a:gd name="connsiteY2" fmla="*/ 0 h 342900"/>
                <a:gd name="connsiteX3" fmla="*/ 0 w 714375"/>
                <a:gd name="connsiteY3" fmla="*/ 0 h 342900"/>
                <a:gd name="connsiteX0" fmla="*/ 714375 w 714375"/>
                <a:gd name="connsiteY0" fmla="*/ 342900 h 342900"/>
                <a:gd name="connsiteX1" fmla="*/ 238125 w 714375"/>
                <a:gd name="connsiteY1" fmla="*/ 85726 h 342900"/>
                <a:gd name="connsiteX2" fmla="*/ 0 w 714375"/>
                <a:gd name="connsiteY2" fmla="*/ 0 h 342900"/>
                <a:gd name="connsiteX3" fmla="*/ 0 w 714375"/>
                <a:gd name="connsiteY3" fmla="*/ 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5" h="342900">
                  <a:moveTo>
                    <a:pt x="714375" y="342900"/>
                  </a:moveTo>
                  <a:cubicBezTo>
                    <a:pt x="633413" y="300038"/>
                    <a:pt x="623887" y="180976"/>
                    <a:pt x="238125" y="85726"/>
                  </a:cubicBezTo>
                  <a:cubicBezTo>
                    <a:pt x="190745" y="69932"/>
                    <a:pt x="29348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2449B5A9-5A6C-777F-20AA-1CD510FA8BC8}"/>
                </a:ext>
              </a:extLst>
            </p:cNvPr>
            <p:cNvSpPr/>
            <p:nvPr/>
          </p:nvSpPr>
          <p:spPr bwMode="auto">
            <a:xfrm>
              <a:off x="11664545" y="3337847"/>
              <a:ext cx="361950" cy="166687"/>
            </a:xfrm>
            <a:custGeom>
              <a:avLst/>
              <a:gdLst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304800 w 361950"/>
                <a:gd name="connsiteY2" fmla="*/ 147637 h 166687"/>
                <a:gd name="connsiteX3" fmla="*/ 361950 w 361950"/>
                <a:gd name="connsiteY3" fmla="*/ 166687 h 166687"/>
                <a:gd name="connsiteX4" fmla="*/ 138113 w 361950"/>
                <a:gd name="connsiteY4" fmla="*/ 28575 h 166687"/>
                <a:gd name="connsiteX5" fmla="*/ 19050 w 361950"/>
                <a:gd name="connsiteY5" fmla="*/ 0 h 166687"/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304800 w 361950"/>
                <a:gd name="connsiteY2" fmla="*/ 147637 h 166687"/>
                <a:gd name="connsiteX3" fmla="*/ 361950 w 361950"/>
                <a:gd name="connsiteY3" fmla="*/ 166687 h 166687"/>
                <a:gd name="connsiteX4" fmla="*/ 182563 w 361950"/>
                <a:gd name="connsiteY4" fmla="*/ 31750 h 166687"/>
                <a:gd name="connsiteX5" fmla="*/ 19050 w 361950"/>
                <a:gd name="connsiteY5" fmla="*/ 0 h 166687"/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304800 w 361950"/>
                <a:gd name="connsiteY2" fmla="*/ 147637 h 166687"/>
                <a:gd name="connsiteX3" fmla="*/ 361950 w 361950"/>
                <a:gd name="connsiteY3" fmla="*/ 166687 h 166687"/>
                <a:gd name="connsiteX4" fmla="*/ 182563 w 361950"/>
                <a:gd name="connsiteY4" fmla="*/ 31750 h 166687"/>
                <a:gd name="connsiteX5" fmla="*/ 19050 w 361950"/>
                <a:gd name="connsiteY5" fmla="*/ 0 h 166687"/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304800 w 361950"/>
                <a:gd name="connsiteY2" fmla="*/ 147637 h 166687"/>
                <a:gd name="connsiteX3" fmla="*/ 361950 w 361950"/>
                <a:gd name="connsiteY3" fmla="*/ 166687 h 166687"/>
                <a:gd name="connsiteX4" fmla="*/ 182563 w 361950"/>
                <a:gd name="connsiteY4" fmla="*/ 31750 h 166687"/>
                <a:gd name="connsiteX5" fmla="*/ 19050 w 361950"/>
                <a:gd name="connsiteY5" fmla="*/ 0 h 166687"/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304800 w 361950"/>
                <a:gd name="connsiteY2" fmla="*/ 147637 h 166687"/>
                <a:gd name="connsiteX3" fmla="*/ 361950 w 361950"/>
                <a:gd name="connsiteY3" fmla="*/ 166687 h 166687"/>
                <a:gd name="connsiteX4" fmla="*/ 182563 w 361950"/>
                <a:gd name="connsiteY4" fmla="*/ 31750 h 166687"/>
                <a:gd name="connsiteX5" fmla="*/ 19050 w 361950"/>
                <a:gd name="connsiteY5" fmla="*/ 0 h 166687"/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269875 w 361950"/>
                <a:gd name="connsiteY2" fmla="*/ 160337 h 166687"/>
                <a:gd name="connsiteX3" fmla="*/ 361950 w 361950"/>
                <a:gd name="connsiteY3" fmla="*/ 166687 h 166687"/>
                <a:gd name="connsiteX4" fmla="*/ 182563 w 361950"/>
                <a:gd name="connsiteY4" fmla="*/ 31750 h 166687"/>
                <a:gd name="connsiteX5" fmla="*/ 19050 w 361950"/>
                <a:gd name="connsiteY5" fmla="*/ 0 h 166687"/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171450 w 361950"/>
                <a:gd name="connsiteY2" fmla="*/ 122237 h 166687"/>
                <a:gd name="connsiteX3" fmla="*/ 361950 w 361950"/>
                <a:gd name="connsiteY3" fmla="*/ 166687 h 166687"/>
                <a:gd name="connsiteX4" fmla="*/ 182563 w 361950"/>
                <a:gd name="connsiteY4" fmla="*/ 31750 h 166687"/>
                <a:gd name="connsiteX5" fmla="*/ 19050 w 361950"/>
                <a:gd name="connsiteY5" fmla="*/ 0 h 166687"/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171450 w 361950"/>
                <a:gd name="connsiteY2" fmla="*/ 122237 h 166687"/>
                <a:gd name="connsiteX3" fmla="*/ 361950 w 361950"/>
                <a:gd name="connsiteY3" fmla="*/ 166687 h 166687"/>
                <a:gd name="connsiteX4" fmla="*/ 182563 w 361950"/>
                <a:gd name="connsiteY4" fmla="*/ 31750 h 166687"/>
                <a:gd name="connsiteX5" fmla="*/ 19050 w 361950"/>
                <a:gd name="connsiteY5" fmla="*/ 0 h 166687"/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171450 w 361950"/>
                <a:gd name="connsiteY2" fmla="*/ 122237 h 166687"/>
                <a:gd name="connsiteX3" fmla="*/ 361950 w 361950"/>
                <a:gd name="connsiteY3" fmla="*/ 166687 h 166687"/>
                <a:gd name="connsiteX4" fmla="*/ 182563 w 361950"/>
                <a:gd name="connsiteY4" fmla="*/ 31750 h 166687"/>
                <a:gd name="connsiteX5" fmla="*/ 19050 w 361950"/>
                <a:gd name="connsiteY5" fmla="*/ 0 h 166687"/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146050 w 361950"/>
                <a:gd name="connsiteY2" fmla="*/ 112712 h 166687"/>
                <a:gd name="connsiteX3" fmla="*/ 361950 w 361950"/>
                <a:gd name="connsiteY3" fmla="*/ 166687 h 166687"/>
                <a:gd name="connsiteX4" fmla="*/ 182563 w 361950"/>
                <a:gd name="connsiteY4" fmla="*/ 31750 h 166687"/>
                <a:gd name="connsiteX5" fmla="*/ 19050 w 361950"/>
                <a:gd name="connsiteY5" fmla="*/ 0 h 166687"/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146050 w 361950"/>
                <a:gd name="connsiteY2" fmla="*/ 112712 h 166687"/>
                <a:gd name="connsiteX3" fmla="*/ 361950 w 361950"/>
                <a:gd name="connsiteY3" fmla="*/ 166687 h 166687"/>
                <a:gd name="connsiteX4" fmla="*/ 182563 w 361950"/>
                <a:gd name="connsiteY4" fmla="*/ 31750 h 166687"/>
                <a:gd name="connsiteX5" fmla="*/ 19050 w 361950"/>
                <a:gd name="connsiteY5" fmla="*/ 0 h 166687"/>
                <a:gd name="connsiteX0" fmla="*/ 19050 w 361950"/>
                <a:gd name="connsiteY0" fmla="*/ 0 h 166687"/>
                <a:gd name="connsiteX1" fmla="*/ 0 w 361950"/>
                <a:gd name="connsiteY1" fmla="*/ 47625 h 166687"/>
                <a:gd name="connsiteX2" fmla="*/ 146050 w 361950"/>
                <a:gd name="connsiteY2" fmla="*/ 112712 h 166687"/>
                <a:gd name="connsiteX3" fmla="*/ 361950 w 361950"/>
                <a:gd name="connsiteY3" fmla="*/ 166687 h 166687"/>
                <a:gd name="connsiteX4" fmla="*/ 182563 w 361950"/>
                <a:gd name="connsiteY4" fmla="*/ 31750 h 166687"/>
                <a:gd name="connsiteX5" fmla="*/ 19050 w 361950"/>
                <a:gd name="connsiteY5" fmla="*/ 0 h 16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50" h="166687">
                  <a:moveTo>
                    <a:pt x="19050" y="0"/>
                  </a:moveTo>
                  <a:lnTo>
                    <a:pt x="0" y="47625"/>
                  </a:lnTo>
                  <a:cubicBezTo>
                    <a:pt x="57150" y="72496"/>
                    <a:pt x="38100" y="81491"/>
                    <a:pt x="146050" y="112712"/>
                  </a:cubicBezTo>
                  <a:cubicBezTo>
                    <a:pt x="266700" y="156104"/>
                    <a:pt x="298450" y="151870"/>
                    <a:pt x="361950" y="166687"/>
                  </a:cubicBezTo>
                  <a:cubicBezTo>
                    <a:pt x="321204" y="102658"/>
                    <a:pt x="286809" y="76729"/>
                    <a:pt x="182563" y="31750"/>
                  </a:cubicBezTo>
                  <a:cubicBezTo>
                    <a:pt x="105834" y="5292"/>
                    <a:pt x="73554" y="10583"/>
                    <a:pt x="1905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7908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0F06A-FFEE-B6D4-DA83-C2279F3C1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BEE9E465-1033-BA2C-9824-3ADA08979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 altLang="en-US"/>
              <a:t>Treat-to-Target Strategies in IBD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D7D7EC-A71D-61D2-DD13-356425A5C6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027965"/>
              </p:ext>
            </p:extLst>
          </p:nvPr>
        </p:nvGraphicFramePr>
        <p:xfrm>
          <a:off x="717550" y="1591900"/>
          <a:ext cx="10940123" cy="4628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6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7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6131">
                  <a:extLst>
                    <a:ext uri="{9D8B030D-6E8A-4147-A177-3AD203B41FA5}">
                      <a16:colId xmlns:a16="http://schemas.microsoft.com/office/drawing/2014/main" val="2009323331"/>
                    </a:ext>
                  </a:extLst>
                </a:gridCol>
              </a:tblGrid>
              <a:tr h="374261">
                <a:tc>
                  <a:txBody>
                    <a:bodyPr/>
                    <a:lstStyle/>
                    <a:p>
                      <a:r>
                        <a:rPr lang="en-US" sz="1600">
                          <a:latin typeface="Calibri" panose="020F0502020204030204" pitchFamily="34" charset="0"/>
                        </a:rPr>
                        <a:t>Current and Future Targets in T2T</a:t>
                      </a:r>
                    </a:p>
                  </a:txBody>
                  <a:tcPr marL="122673" marR="122673" marT="46011" marB="4601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</a:rPr>
                        <a:t>Ulcerative Colitis</a:t>
                      </a:r>
                    </a:p>
                  </a:txBody>
                  <a:tcPr marL="122673" marR="122673" marT="46011" marB="4601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 panose="020F0502020204030204" pitchFamily="34" charset="0"/>
                        </a:rPr>
                        <a:t>Crohn’s Disease</a:t>
                      </a:r>
                    </a:p>
                  </a:txBody>
                  <a:tcPr marL="122673" marR="122673" marT="46011" marB="4601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76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Clinical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Response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Remission</a:t>
                      </a:r>
                    </a:p>
                  </a:txBody>
                  <a:tcPr marL="122673" marR="122673" marT="46011" marB="46011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2">
                            <a:lumMod val="1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≥50% decrease in PRO2 (RB, SF)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PRO2 (RB/SF = 0) or </a:t>
                      </a:r>
                      <a:b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partial Mayo (&lt;3, no score &gt;1)</a:t>
                      </a:r>
                    </a:p>
                  </a:txBody>
                  <a:tcPr marL="122673" marR="122673" marT="46011" marB="46011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2">
                            <a:lumMod val="1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≥50% decrease in PRO2 (abdominal pain, SF)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PRO2 (abdominal pain ≤1, SF ≤3) or HBI &lt;5</a:t>
                      </a:r>
                    </a:p>
                  </a:txBody>
                  <a:tcPr marL="122673" marR="122673" marT="46011" marB="46011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2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Biomarker</a:t>
                      </a:r>
                    </a:p>
                  </a:txBody>
                  <a:tcPr marL="122673" marR="122673" marT="46011" marB="4601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CRP (values under ULN) and FC (100-250 mg/g) normalization</a:t>
                      </a:r>
                    </a:p>
                  </a:txBody>
                  <a:tcPr marL="122673" marR="122673" marT="46011" marB="46011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261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Endoscopic</a:t>
                      </a:r>
                    </a:p>
                  </a:txBody>
                  <a:tcPr marL="122673" marR="122673" marT="46011" marB="4601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MES = 0 or UCEIS ≤1</a:t>
                      </a:r>
                    </a:p>
                  </a:txBody>
                  <a:tcPr marL="122673" marR="122673" marT="46011" marB="46011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SES-CD &lt;3 or no ulcerations</a:t>
                      </a:r>
                    </a:p>
                  </a:txBody>
                  <a:tcPr marL="122673" marR="122673" marT="46011" marB="46011" anchor="ctr" anchorCtr="1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6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Histology</a:t>
                      </a:r>
                    </a:p>
                  </a:txBody>
                  <a:tcPr marL="122673" marR="122673" marT="46011" marB="4601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An important adjunctive measure, not a formal target</a:t>
                      </a:r>
                    </a:p>
                  </a:txBody>
                  <a:tcPr marL="122673" marR="122673" marT="46011" marB="46011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51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Radiologic</a:t>
                      </a:r>
                    </a:p>
                  </a:txBody>
                  <a:tcPr marL="122673" marR="122673" marT="46011" marB="4601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IUS to assess colonic wall thickening; </a:t>
                      </a:r>
                      <a:b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echo-stratification/doppler signal to evaluate disease activity</a:t>
                      </a:r>
                    </a:p>
                  </a:txBody>
                  <a:tcPr marL="122673" marR="122673" marT="46011" marB="46011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IUS to assess ileum, mesenteric fat inflammation, vascularization, and bowel wall thickness; CT/MRE also helps with evaluating transmural healing</a:t>
                      </a:r>
                    </a:p>
                  </a:txBody>
                  <a:tcPr marL="122673" marR="122673" marT="46011" marB="46011" anchor="ctr" anchorCtr="1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21523"/>
                  </a:ext>
                </a:extLst>
              </a:tr>
              <a:tr h="3742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Quality of life</a:t>
                      </a:r>
                    </a:p>
                  </a:txBody>
                  <a:tcPr marL="122673" marR="122673" marT="46011" marB="4601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No disability and </a:t>
                      </a:r>
                      <a:r>
                        <a:rPr lang="en-US" sz="160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HRQoL</a:t>
                      </a: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 normalization are formal targets</a:t>
                      </a:r>
                    </a:p>
                  </a:txBody>
                  <a:tcPr marL="122673" marR="122673" marT="46011" marB="46011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99856726"/>
                  </a:ext>
                </a:extLst>
              </a:tr>
              <a:tr h="3742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Molecular</a:t>
                      </a:r>
                    </a:p>
                  </a:txBody>
                  <a:tcPr marL="122673" marR="122673" marT="46011" marB="4601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</a:rPr>
                        <a:t>Understanding of molecular/genetic mechanisms is expanding, may enable novel targets in future</a:t>
                      </a:r>
                    </a:p>
                  </a:txBody>
                  <a:tcPr marL="122673" marR="122673" marT="46011" marB="46011" anchor="ctr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84300171"/>
                  </a:ext>
                </a:extLst>
              </a:tr>
            </a:tbl>
          </a:graphicData>
        </a:graphic>
      </p:graphicFrame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7BC17EAA-021A-F164-ADD1-EAD1046172DE}"/>
              </a:ext>
            </a:extLst>
          </p:cNvPr>
          <p:cNvSpPr txBox="1">
            <a:spLocks/>
          </p:cNvSpPr>
          <p:nvPr/>
        </p:nvSpPr>
        <p:spPr>
          <a:xfrm>
            <a:off x="494393" y="6414890"/>
            <a:ext cx="7345800" cy="18466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spcBef>
                <a:spcPts val="600"/>
              </a:spcBef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Fanizzi. Best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Pract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Res Clin Gastroenterol. 2025;[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Epub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].</a:t>
            </a:r>
          </a:p>
        </p:txBody>
      </p:sp>
    </p:spTree>
    <p:extLst>
      <p:ext uri="{BB962C8B-B14F-4D97-AF65-F5344CB8AC3E}">
        <p14:creationId xmlns:p14="http://schemas.microsoft.com/office/powerpoint/2010/main" val="3924894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5D3CA-F046-F21B-9FCE-CD4A4235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/>
              <a:t>Factors Influencing Quality of Life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A66AB681-AABF-ADA7-1435-A676C0E96D31}"/>
              </a:ext>
            </a:extLst>
          </p:cNvPr>
          <p:cNvSpPr txBox="1">
            <a:spLocks/>
          </p:cNvSpPr>
          <p:nvPr/>
        </p:nvSpPr>
        <p:spPr>
          <a:xfrm>
            <a:off x="513443" y="6412729"/>
            <a:ext cx="7345800" cy="18466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spcBef>
                <a:spcPts val="600"/>
              </a:spcBef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Khan. Dis Mon. 2024;70:101672.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8896E6-5C3B-65D8-A3F3-AFBADD05879D}"/>
              </a:ext>
            </a:extLst>
          </p:cNvPr>
          <p:cNvSpPr txBox="1"/>
          <p:nvPr/>
        </p:nvSpPr>
        <p:spPr bwMode="auto">
          <a:xfrm>
            <a:off x="1336602" y="1517924"/>
            <a:ext cx="32907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Inflammatory bowel disease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0EEC2-0FD8-F41E-A615-E8E303741B7A}"/>
              </a:ext>
            </a:extLst>
          </p:cNvPr>
          <p:cNvSpPr txBox="1"/>
          <p:nvPr/>
        </p:nvSpPr>
        <p:spPr bwMode="auto">
          <a:xfrm>
            <a:off x="1826096" y="5355855"/>
            <a:ext cx="10172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UC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AED905-644F-D4F0-94DC-F99DF83EE3C9}"/>
              </a:ext>
            </a:extLst>
          </p:cNvPr>
          <p:cNvSpPr txBox="1"/>
          <p:nvPr/>
        </p:nvSpPr>
        <p:spPr bwMode="auto">
          <a:xfrm>
            <a:off x="2773669" y="5355855"/>
            <a:ext cx="11228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CD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D16C6F-F894-B945-80EC-39528822BB17}"/>
              </a:ext>
            </a:extLst>
          </p:cNvPr>
          <p:cNvSpPr txBox="1"/>
          <p:nvPr/>
        </p:nvSpPr>
        <p:spPr bwMode="auto">
          <a:xfrm>
            <a:off x="5796571" y="2093107"/>
            <a:ext cx="1906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Chronic pain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F06A06-77E7-5F28-6861-8C3F7D73CBF1}"/>
              </a:ext>
            </a:extLst>
          </p:cNvPr>
          <p:cNvSpPr txBox="1"/>
          <p:nvPr/>
        </p:nvSpPr>
        <p:spPr bwMode="auto">
          <a:xfrm>
            <a:off x="5796571" y="2494360"/>
            <a:ext cx="1906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Diet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93C458-9327-0B7A-EE21-F1DC9CB7B9D0}"/>
              </a:ext>
            </a:extLst>
          </p:cNvPr>
          <p:cNvSpPr txBox="1"/>
          <p:nvPr/>
        </p:nvSpPr>
        <p:spPr bwMode="auto">
          <a:xfrm>
            <a:off x="5796571" y="3029440"/>
            <a:ext cx="19632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Physical activity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D4CDB5-C138-F563-8777-ADEF1B903FD0}"/>
              </a:ext>
            </a:extLst>
          </p:cNvPr>
          <p:cNvSpPr txBox="1"/>
          <p:nvPr/>
        </p:nvSpPr>
        <p:spPr bwMode="auto">
          <a:xfrm>
            <a:off x="5796571" y="3541530"/>
            <a:ext cx="1906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Mental health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6C9930-F07F-6CEA-EA28-1DF5C9C47A15}"/>
              </a:ext>
            </a:extLst>
          </p:cNvPr>
          <p:cNvSpPr txBox="1"/>
          <p:nvPr/>
        </p:nvSpPr>
        <p:spPr bwMode="auto">
          <a:xfrm>
            <a:off x="5796571" y="3953897"/>
            <a:ext cx="1906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Social factors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53D67B-EEA0-7019-FA56-67ECF241ACC0}"/>
              </a:ext>
            </a:extLst>
          </p:cNvPr>
          <p:cNvSpPr txBox="1"/>
          <p:nvPr/>
        </p:nvSpPr>
        <p:spPr bwMode="auto">
          <a:xfrm>
            <a:off x="9129589" y="2785307"/>
            <a:ext cx="1906500" cy="923330"/>
          </a:xfrm>
          <a:prstGeom prst="rect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latin typeface="Calibri" panose="020F0502020204030204" pitchFamily="34" charset="0"/>
              </a:rPr>
              <a:t>Disease management and improved QoL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1A4023-99C9-669D-3B0C-19841AA26778}"/>
              </a:ext>
            </a:extLst>
          </p:cNvPr>
          <p:cNvSpPr txBox="1"/>
          <p:nvPr/>
        </p:nvSpPr>
        <p:spPr bwMode="auto">
          <a:xfrm>
            <a:off x="7663874" y="4652100"/>
            <a:ext cx="24089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QoL Questionnaires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C89793-7469-548E-4B08-95F9FB93676E}"/>
              </a:ext>
            </a:extLst>
          </p:cNvPr>
          <p:cNvSpPr txBox="1"/>
          <p:nvPr/>
        </p:nvSpPr>
        <p:spPr bwMode="auto">
          <a:xfrm>
            <a:off x="6084097" y="5348204"/>
            <a:ext cx="1906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IMPACT III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7A729D-1A22-DE66-866B-D227D747D2DB}"/>
              </a:ext>
            </a:extLst>
          </p:cNvPr>
          <p:cNvSpPr txBox="1"/>
          <p:nvPr/>
        </p:nvSpPr>
        <p:spPr bwMode="auto">
          <a:xfrm>
            <a:off x="7395298" y="5348204"/>
            <a:ext cx="1906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IBDQ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2F67A3-73E4-1359-6EF5-067C90F0F653}"/>
              </a:ext>
            </a:extLst>
          </p:cNvPr>
          <p:cNvSpPr txBox="1"/>
          <p:nvPr/>
        </p:nvSpPr>
        <p:spPr bwMode="auto">
          <a:xfrm>
            <a:off x="8681099" y="5348204"/>
            <a:ext cx="1906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CLIQ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7B8319-2143-1FCA-365B-63B4364FFB09}"/>
              </a:ext>
            </a:extLst>
          </p:cNvPr>
          <p:cNvSpPr txBox="1"/>
          <p:nvPr/>
        </p:nvSpPr>
        <p:spPr bwMode="auto">
          <a:xfrm>
            <a:off x="9956551" y="5348204"/>
            <a:ext cx="1906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CUCQ8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E90FCB6-1119-A5E1-4582-1671F3EB9A9B}"/>
              </a:ext>
            </a:extLst>
          </p:cNvPr>
          <p:cNvGrpSpPr/>
          <p:nvPr/>
        </p:nvGrpSpPr>
        <p:grpSpPr>
          <a:xfrm>
            <a:off x="1691568" y="2085117"/>
            <a:ext cx="2341449" cy="2848442"/>
            <a:chOff x="-985089" y="2085117"/>
            <a:chExt cx="2341449" cy="2848442"/>
          </a:xfrm>
        </p:grpSpPr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CB95B9A0-CA52-77B5-65E3-D3DF4A744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985089" y="2085117"/>
              <a:ext cx="2307699" cy="2848442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FA1BDB9-B3EC-F6C9-5674-E18498C1D2AC}"/>
                </a:ext>
              </a:extLst>
            </p:cNvPr>
            <p:cNvSpPr/>
            <p:nvPr/>
          </p:nvSpPr>
          <p:spPr bwMode="auto">
            <a:xfrm>
              <a:off x="-888913" y="2374645"/>
              <a:ext cx="389319" cy="430820"/>
            </a:xfrm>
            <a:custGeom>
              <a:avLst/>
              <a:gdLst>
                <a:gd name="connsiteX0" fmla="*/ 91440 w 389319"/>
                <a:gd name="connsiteY0" fmla="*/ 4100 h 430820"/>
                <a:gd name="connsiteX1" fmla="*/ 91440 w 389319"/>
                <a:gd name="connsiteY1" fmla="*/ 4100 h 430820"/>
                <a:gd name="connsiteX2" fmla="*/ 144780 w 389319"/>
                <a:gd name="connsiteY2" fmla="*/ 42200 h 430820"/>
                <a:gd name="connsiteX3" fmla="*/ 198120 w 389319"/>
                <a:gd name="connsiteY3" fmla="*/ 95540 h 430820"/>
                <a:gd name="connsiteX4" fmla="*/ 220980 w 389319"/>
                <a:gd name="connsiteY4" fmla="*/ 103160 h 430820"/>
                <a:gd name="connsiteX5" fmla="*/ 259080 w 389319"/>
                <a:gd name="connsiteY5" fmla="*/ 118400 h 430820"/>
                <a:gd name="connsiteX6" fmla="*/ 251460 w 389319"/>
                <a:gd name="connsiteY6" fmla="*/ 164120 h 430820"/>
                <a:gd name="connsiteX7" fmla="*/ 259080 w 389319"/>
                <a:gd name="connsiteY7" fmla="*/ 186980 h 430820"/>
                <a:gd name="connsiteX8" fmla="*/ 281940 w 389319"/>
                <a:gd name="connsiteY8" fmla="*/ 194600 h 430820"/>
                <a:gd name="connsiteX9" fmla="*/ 373380 w 389319"/>
                <a:gd name="connsiteY9" fmla="*/ 209840 h 430820"/>
                <a:gd name="connsiteX10" fmla="*/ 388620 w 389319"/>
                <a:gd name="connsiteY10" fmla="*/ 240320 h 430820"/>
                <a:gd name="connsiteX11" fmla="*/ 350520 w 389319"/>
                <a:gd name="connsiteY11" fmla="*/ 270800 h 430820"/>
                <a:gd name="connsiteX12" fmla="*/ 342900 w 389319"/>
                <a:gd name="connsiteY12" fmla="*/ 293660 h 430820"/>
                <a:gd name="connsiteX13" fmla="*/ 365760 w 389319"/>
                <a:gd name="connsiteY13" fmla="*/ 331760 h 430820"/>
                <a:gd name="connsiteX14" fmla="*/ 381000 w 389319"/>
                <a:gd name="connsiteY14" fmla="*/ 377480 h 430820"/>
                <a:gd name="connsiteX15" fmla="*/ 365760 w 389319"/>
                <a:gd name="connsiteY15" fmla="*/ 423200 h 430820"/>
                <a:gd name="connsiteX16" fmla="*/ 342900 w 389319"/>
                <a:gd name="connsiteY16" fmla="*/ 430820 h 430820"/>
                <a:gd name="connsiteX17" fmla="*/ 281940 w 389319"/>
                <a:gd name="connsiteY17" fmla="*/ 423200 h 430820"/>
                <a:gd name="connsiteX18" fmla="*/ 236220 w 389319"/>
                <a:gd name="connsiteY18" fmla="*/ 385100 h 430820"/>
                <a:gd name="connsiteX19" fmla="*/ 190500 w 389319"/>
                <a:gd name="connsiteY19" fmla="*/ 339380 h 430820"/>
                <a:gd name="connsiteX20" fmla="*/ 45720 w 389319"/>
                <a:gd name="connsiteY20" fmla="*/ 324140 h 430820"/>
                <a:gd name="connsiteX21" fmla="*/ 22860 w 389319"/>
                <a:gd name="connsiteY21" fmla="*/ 301280 h 430820"/>
                <a:gd name="connsiteX22" fmla="*/ 15240 w 389319"/>
                <a:gd name="connsiteY22" fmla="*/ 270800 h 430820"/>
                <a:gd name="connsiteX23" fmla="*/ 0 w 389319"/>
                <a:gd name="connsiteY23" fmla="*/ 225080 h 430820"/>
                <a:gd name="connsiteX24" fmla="*/ 38100 w 389319"/>
                <a:gd name="connsiteY24" fmla="*/ 126020 h 430820"/>
                <a:gd name="connsiteX25" fmla="*/ 60960 w 389319"/>
                <a:gd name="connsiteY25" fmla="*/ 110780 h 430820"/>
                <a:gd name="connsiteX26" fmla="*/ 60960 w 389319"/>
                <a:gd name="connsiteY26" fmla="*/ 4100 h 430820"/>
                <a:gd name="connsiteX27" fmla="*/ 91440 w 389319"/>
                <a:gd name="connsiteY27" fmla="*/ 4100 h 430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89319" h="430820">
                  <a:moveTo>
                    <a:pt x="91440" y="4100"/>
                  </a:moveTo>
                  <a:lnTo>
                    <a:pt x="91440" y="4100"/>
                  </a:lnTo>
                  <a:cubicBezTo>
                    <a:pt x="109220" y="16800"/>
                    <a:pt x="128539" y="27583"/>
                    <a:pt x="144780" y="42200"/>
                  </a:cubicBezTo>
                  <a:cubicBezTo>
                    <a:pt x="193371" y="85932"/>
                    <a:pt x="139369" y="61968"/>
                    <a:pt x="198120" y="95540"/>
                  </a:cubicBezTo>
                  <a:cubicBezTo>
                    <a:pt x="205094" y="99525"/>
                    <a:pt x="213459" y="100340"/>
                    <a:pt x="220980" y="103160"/>
                  </a:cubicBezTo>
                  <a:cubicBezTo>
                    <a:pt x="233787" y="107963"/>
                    <a:pt x="246380" y="113320"/>
                    <a:pt x="259080" y="118400"/>
                  </a:cubicBezTo>
                  <a:cubicBezTo>
                    <a:pt x="256540" y="133640"/>
                    <a:pt x="251460" y="148670"/>
                    <a:pt x="251460" y="164120"/>
                  </a:cubicBezTo>
                  <a:cubicBezTo>
                    <a:pt x="251460" y="172152"/>
                    <a:pt x="253400" y="181300"/>
                    <a:pt x="259080" y="186980"/>
                  </a:cubicBezTo>
                  <a:cubicBezTo>
                    <a:pt x="264760" y="192660"/>
                    <a:pt x="274064" y="193025"/>
                    <a:pt x="281940" y="194600"/>
                  </a:cubicBezTo>
                  <a:cubicBezTo>
                    <a:pt x="312240" y="200660"/>
                    <a:pt x="342900" y="204760"/>
                    <a:pt x="373380" y="209840"/>
                  </a:cubicBezTo>
                  <a:cubicBezTo>
                    <a:pt x="378460" y="220000"/>
                    <a:pt x="392608" y="229684"/>
                    <a:pt x="388620" y="240320"/>
                  </a:cubicBezTo>
                  <a:cubicBezTo>
                    <a:pt x="382909" y="255548"/>
                    <a:pt x="361104" y="258451"/>
                    <a:pt x="350520" y="270800"/>
                  </a:cubicBezTo>
                  <a:cubicBezTo>
                    <a:pt x="345293" y="276898"/>
                    <a:pt x="345440" y="286040"/>
                    <a:pt x="342900" y="293660"/>
                  </a:cubicBezTo>
                  <a:cubicBezTo>
                    <a:pt x="350520" y="306360"/>
                    <a:pt x="359631" y="318277"/>
                    <a:pt x="365760" y="331760"/>
                  </a:cubicBezTo>
                  <a:cubicBezTo>
                    <a:pt x="372407" y="346384"/>
                    <a:pt x="381000" y="377480"/>
                    <a:pt x="381000" y="377480"/>
                  </a:cubicBezTo>
                  <a:cubicBezTo>
                    <a:pt x="375920" y="392720"/>
                    <a:pt x="375097" y="410128"/>
                    <a:pt x="365760" y="423200"/>
                  </a:cubicBezTo>
                  <a:cubicBezTo>
                    <a:pt x="361091" y="429736"/>
                    <a:pt x="350932" y="430820"/>
                    <a:pt x="342900" y="430820"/>
                  </a:cubicBezTo>
                  <a:cubicBezTo>
                    <a:pt x="322422" y="430820"/>
                    <a:pt x="302260" y="425740"/>
                    <a:pt x="281940" y="423200"/>
                  </a:cubicBezTo>
                  <a:cubicBezTo>
                    <a:pt x="259463" y="408215"/>
                    <a:pt x="254555" y="407102"/>
                    <a:pt x="236220" y="385100"/>
                  </a:cubicBezTo>
                  <a:cubicBezTo>
                    <a:pt x="221909" y="367927"/>
                    <a:pt x="217249" y="345195"/>
                    <a:pt x="190500" y="339380"/>
                  </a:cubicBezTo>
                  <a:cubicBezTo>
                    <a:pt x="143081" y="329072"/>
                    <a:pt x="93980" y="329220"/>
                    <a:pt x="45720" y="324140"/>
                  </a:cubicBezTo>
                  <a:cubicBezTo>
                    <a:pt x="38100" y="316520"/>
                    <a:pt x="28207" y="310636"/>
                    <a:pt x="22860" y="301280"/>
                  </a:cubicBezTo>
                  <a:cubicBezTo>
                    <a:pt x="17664" y="292187"/>
                    <a:pt x="18249" y="280831"/>
                    <a:pt x="15240" y="270800"/>
                  </a:cubicBezTo>
                  <a:cubicBezTo>
                    <a:pt x="10624" y="255413"/>
                    <a:pt x="5080" y="240320"/>
                    <a:pt x="0" y="225080"/>
                  </a:cubicBezTo>
                  <a:cubicBezTo>
                    <a:pt x="13394" y="158108"/>
                    <a:pt x="-1429" y="158961"/>
                    <a:pt x="38100" y="126020"/>
                  </a:cubicBezTo>
                  <a:cubicBezTo>
                    <a:pt x="45135" y="120157"/>
                    <a:pt x="53340" y="115860"/>
                    <a:pt x="60960" y="110780"/>
                  </a:cubicBezTo>
                  <a:cubicBezTo>
                    <a:pt x="59091" y="93957"/>
                    <a:pt x="44786" y="28362"/>
                    <a:pt x="60960" y="4100"/>
                  </a:cubicBezTo>
                  <a:cubicBezTo>
                    <a:pt x="67111" y="-5126"/>
                    <a:pt x="86360" y="4100"/>
                    <a:pt x="91440" y="410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AAC2FA8-39FC-E8C7-F60B-D21E05D9C03E}"/>
                </a:ext>
              </a:extLst>
            </p:cNvPr>
            <p:cNvSpPr/>
            <p:nvPr/>
          </p:nvSpPr>
          <p:spPr bwMode="auto">
            <a:xfrm>
              <a:off x="-480060" y="2293620"/>
              <a:ext cx="366233" cy="413683"/>
            </a:xfrm>
            <a:custGeom>
              <a:avLst/>
              <a:gdLst>
                <a:gd name="connsiteX0" fmla="*/ 0 w 366233"/>
                <a:gd name="connsiteY0" fmla="*/ 30480 h 413683"/>
                <a:gd name="connsiteX1" fmla="*/ 0 w 366233"/>
                <a:gd name="connsiteY1" fmla="*/ 30480 h 413683"/>
                <a:gd name="connsiteX2" fmla="*/ 76200 w 366233"/>
                <a:gd name="connsiteY2" fmla="*/ 91440 h 413683"/>
                <a:gd name="connsiteX3" fmla="*/ 106680 w 366233"/>
                <a:gd name="connsiteY3" fmla="*/ 129540 h 413683"/>
                <a:gd name="connsiteX4" fmla="*/ 91440 w 366233"/>
                <a:gd name="connsiteY4" fmla="*/ 182880 h 413683"/>
                <a:gd name="connsiteX5" fmla="*/ 83820 w 366233"/>
                <a:gd name="connsiteY5" fmla="*/ 213360 h 413683"/>
                <a:gd name="connsiteX6" fmla="*/ 106680 w 366233"/>
                <a:gd name="connsiteY6" fmla="*/ 243840 h 413683"/>
                <a:gd name="connsiteX7" fmla="*/ 83820 w 366233"/>
                <a:gd name="connsiteY7" fmla="*/ 274320 h 413683"/>
                <a:gd name="connsiteX8" fmla="*/ 76200 w 366233"/>
                <a:gd name="connsiteY8" fmla="*/ 304800 h 413683"/>
                <a:gd name="connsiteX9" fmla="*/ 99060 w 366233"/>
                <a:gd name="connsiteY9" fmla="*/ 327660 h 413683"/>
                <a:gd name="connsiteX10" fmla="*/ 76200 w 366233"/>
                <a:gd name="connsiteY10" fmla="*/ 381000 h 413683"/>
                <a:gd name="connsiteX11" fmla="*/ 129540 w 366233"/>
                <a:gd name="connsiteY11" fmla="*/ 396240 h 413683"/>
                <a:gd name="connsiteX12" fmla="*/ 144780 w 366233"/>
                <a:gd name="connsiteY12" fmla="*/ 312420 h 413683"/>
                <a:gd name="connsiteX13" fmla="*/ 152400 w 366233"/>
                <a:gd name="connsiteY13" fmla="*/ 289560 h 413683"/>
                <a:gd name="connsiteX14" fmla="*/ 175260 w 366233"/>
                <a:gd name="connsiteY14" fmla="*/ 274320 h 413683"/>
                <a:gd name="connsiteX15" fmla="*/ 213360 w 366233"/>
                <a:gd name="connsiteY15" fmla="*/ 297180 h 413683"/>
                <a:gd name="connsiteX16" fmla="*/ 228600 w 366233"/>
                <a:gd name="connsiteY16" fmla="*/ 152400 h 413683"/>
                <a:gd name="connsiteX17" fmla="*/ 327660 w 366233"/>
                <a:gd name="connsiteY17" fmla="*/ 167640 h 413683"/>
                <a:gd name="connsiteX18" fmla="*/ 335280 w 366233"/>
                <a:gd name="connsiteY18" fmla="*/ 137160 h 413683"/>
                <a:gd name="connsiteX19" fmla="*/ 358140 w 366233"/>
                <a:gd name="connsiteY19" fmla="*/ 144780 h 413683"/>
                <a:gd name="connsiteX20" fmla="*/ 358140 w 366233"/>
                <a:gd name="connsiteY20" fmla="*/ 60960 h 413683"/>
                <a:gd name="connsiteX21" fmla="*/ 335280 w 366233"/>
                <a:gd name="connsiteY21" fmla="*/ 38100 h 413683"/>
                <a:gd name="connsiteX22" fmla="*/ 236220 w 366233"/>
                <a:gd name="connsiteY22" fmla="*/ 76200 h 413683"/>
                <a:gd name="connsiteX23" fmla="*/ 228600 w 366233"/>
                <a:gd name="connsiteY23" fmla="*/ 99060 h 413683"/>
                <a:gd name="connsiteX24" fmla="*/ 190500 w 366233"/>
                <a:gd name="connsiteY24" fmla="*/ 91440 h 413683"/>
                <a:gd name="connsiteX25" fmla="*/ 160020 w 366233"/>
                <a:gd name="connsiteY25" fmla="*/ 45720 h 413683"/>
                <a:gd name="connsiteX26" fmla="*/ 99060 w 366233"/>
                <a:gd name="connsiteY26" fmla="*/ 22860 h 413683"/>
                <a:gd name="connsiteX27" fmla="*/ 76200 w 366233"/>
                <a:gd name="connsiteY27" fmla="*/ 7620 h 413683"/>
                <a:gd name="connsiteX28" fmla="*/ 45720 w 366233"/>
                <a:gd name="connsiteY28" fmla="*/ 0 h 413683"/>
                <a:gd name="connsiteX29" fmla="*/ 15240 w 366233"/>
                <a:gd name="connsiteY29" fmla="*/ 30480 h 413683"/>
                <a:gd name="connsiteX30" fmla="*/ 0 w 366233"/>
                <a:gd name="connsiteY30" fmla="*/ 30480 h 413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233" h="413683">
                  <a:moveTo>
                    <a:pt x="0" y="30480"/>
                  </a:moveTo>
                  <a:lnTo>
                    <a:pt x="0" y="30480"/>
                  </a:lnTo>
                  <a:cubicBezTo>
                    <a:pt x="25400" y="50800"/>
                    <a:pt x="52364" y="69306"/>
                    <a:pt x="76200" y="91440"/>
                  </a:cubicBezTo>
                  <a:cubicBezTo>
                    <a:pt x="88118" y="102507"/>
                    <a:pt x="104006" y="113497"/>
                    <a:pt x="106680" y="129540"/>
                  </a:cubicBezTo>
                  <a:cubicBezTo>
                    <a:pt x="109720" y="147780"/>
                    <a:pt x="96305" y="165040"/>
                    <a:pt x="91440" y="182880"/>
                  </a:cubicBezTo>
                  <a:cubicBezTo>
                    <a:pt x="88684" y="192984"/>
                    <a:pt x="86360" y="203200"/>
                    <a:pt x="83820" y="213360"/>
                  </a:cubicBezTo>
                  <a:cubicBezTo>
                    <a:pt x="91440" y="223520"/>
                    <a:pt x="106680" y="231140"/>
                    <a:pt x="106680" y="243840"/>
                  </a:cubicBezTo>
                  <a:cubicBezTo>
                    <a:pt x="106680" y="256540"/>
                    <a:pt x="89500" y="262961"/>
                    <a:pt x="83820" y="274320"/>
                  </a:cubicBezTo>
                  <a:cubicBezTo>
                    <a:pt x="79136" y="283687"/>
                    <a:pt x="78740" y="294640"/>
                    <a:pt x="76200" y="304800"/>
                  </a:cubicBezTo>
                  <a:cubicBezTo>
                    <a:pt x="83820" y="312420"/>
                    <a:pt x="96100" y="317298"/>
                    <a:pt x="99060" y="327660"/>
                  </a:cubicBezTo>
                  <a:cubicBezTo>
                    <a:pt x="103981" y="344882"/>
                    <a:pt x="84340" y="368789"/>
                    <a:pt x="76200" y="381000"/>
                  </a:cubicBezTo>
                  <a:cubicBezTo>
                    <a:pt x="82941" y="391111"/>
                    <a:pt x="104640" y="438926"/>
                    <a:pt x="129540" y="396240"/>
                  </a:cubicBezTo>
                  <a:cubicBezTo>
                    <a:pt x="143849" y="371710"/>
                    <a:pt x="138830" y="340188"/>
                    <a:pt x="144780" y="312420"/>
                  </a:cubicBezTo>
                  <a:cubicBezTo>
                    <a:pt x="146463" y="304566"/>
                    <a:pt x="147382" y="295832"/>
                    <a:pt x="152400" y="289560"/>
                  </a:cubicBezTo>
                  <a:cubicBezTo>
                    <a:pt x="158121" y="282409"/>
                    <a:pt x="167640" y="279400"/>
                    <a:pt x="175260" y="274320"/>
                  </a:cubicBezTo>
                  <a:cubicBezTo>
                    <a:pt x="187960" y="281940"/>
                    <a:pt x="207424" y="310749"/>
                    <a:pt x="213360" y="297180"/>
                  </a:cubicBezTo>
                  <a:cubicBezTo>
                    <a:pt x="232810" y="252722"/>
                    <a:pt x="228600" y="152400"/>
                    <a:pt x="228600" y="152400"/>
                  </a:cubicBezTo>
                  <a:cubicBezTo>
                    <a:pt x="253531" y="162372"/>
                    <a:pt x="302048" y="206059"/>
                    <a:pt x="327660" y="167640"/>
                  </a:cubicBezTo>
                  <a:cubicBezTo>
                    <a:pt x="333469" y="158926"/>
                    <a:pt x="332740" y="147320"/>
                    <a:pt x="335280" y="137160"/>
                  </a:cubicBezTo>
                  <a:cubicBezTo>
                    <a:pt x="342900" y="139700"/>
                    <a:pt x="353685" y="151463"/>
                    <a:pt x="358140" y="144780"/>
                  </a:cubicBezTo>
                  <a:cubicBezTo>
                    <a:pt x="368424" y="129354"/>
                    <a:pt x="369426" y="80711"/>
                    <a:pt x="358140" y="60960"/>
                  </a:cubicBezTo>
                  <a:cubicBezTo>
                    <a:pt x="352793" y="51604"/>
                    <a:pt x="342900" y="45720"/>
                    <a:pt x="335280" y="38100"/>
                  </a:cubicBezTo>
                  <a:cubicBezTo>
                    <a:pt x="250349" y="45821"/>
                    <a:pt x="259876" y="21002"/>
                    <a:pt x="236220" y="76200"/>
                  </a:cubicBezTo>
                  <a:cubicBezTo>
                    <a:pt x="233056" y="83583"/>
                    <a:pt x="231140" y="91440"/>
                    <a:pt x="228600" y="99060"/>
                  </a:cubicBezTo>
                  <a:cubicBezTo>
                    <a:pt x="215900" y="96520"/>
                    <a:pt x="200723" y="99391"/>
                    <a:pt x="190500" y="91440"/>
                  </a:cubicBezTo>
                  <a:cubicBezTo>
                    <a:pt x="176042" y="80195"/>
                    <a:pt x="177789" y="50162"/>
                    <a:pt x="160020" y="45720"/>
                  </a:cubicBezTo>
                  <a:cubicBezTo>
                    <a:pt x="126684" y="37386"/>
                    <a:pt x="130052" y="40570"/>
                    <a:pt x="99060" y="22860"/>
                  </a:cubicBezTo>
                  <a:cubicBezTo>
                    <a:pt x="91109" y="18316"/>
                    <a:pt x="84618" y="11228"/>
                    <a:pt x="76200" y="7620"/>
                  </a:cubicBezTo>
                  <a:cubicBezTo>
                    <a:pt x="66574" y="3495"/>
                    <a:pt x="55880" y="2540"/>
                    <a:pt x="45720" y="0"/>
                  </a:cubicBezTo>
                  <a:cubicBezTo>
                    <a:pt x="-4754" y="10095"/>
                    <a:pt x="6314" y="-5225"/>
                    <a:pt x="15240" y="30480"/>
                  </a:cubicBezTo>
                  <a:cubicBezTo>
                    <a:pt x="15856" y="32944"/>
                    <a:pt x="2540" y="30480"/>
                    <a:pt x="0" y="3048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C3FDADD-508F-9FD8-1429-5F0522E8F645}"/>
                </a:ext>
              </a:extLst>
            </p:cNvPr>
            <p:cNvSpPr/>
            <p:nvPr/>
          </p:nvSpPr>
          <p:spPr bwMode="auto">
            <a:xfrm>
              <a:off x="144521" y="2224769"/>
              <a:ext cx="442920" cy="221251"/>
            </a:xfrm>
            <a:custGeom>
              <a:avLst/>
              <a:gdLst>
                <a:gd name="connsiteX0" fmla="*/ 106939 w 442920"/>
                <a:gd name="connsiteY0" fmla="*/ 91711 h 221251"/>
                <a:gd name="connsiteX1" fmla="*/ 106939 w 442920"/>
                <a:gd name="connsiteY1" fmla="*/ 91711 h 221251"/>
                <a:gd name="connsiteX2" fmla="*/ 190759 w 442920"/>
                <a:gd name="connsiteY2" fmla="*/ 38371 h 221251"/>
                <a:gd name="connsiteX3" fmla="*/ 236479 w 442920"/>
                <a:gd name="connsiteY3" fmla="*/ 53611 h 221251"/>
                <a:gd name="connsiteX4" fmla="*/ 266959 w 442920"/>
                <a:gd name="connsiteY4" fmla="*/ 76471 h 221251"/>
                <a:gd name="connsiteX5" fmla="*/ 305059 w 442920"/>
                <a:gd name="connsiteY5" fmla="*/ 45991 h 221251"/>
                <a:gd name="connsiteX6" fmla="*/ 327919 w 442920"/>
                <a:gd name="connsiteY6" fmla="*/ 38371 h 221251"/>
                <a:gd name="connsiteX7" fmla="*/ 366019 w 442920"/>
                <a:gd name="connsiteY7" fmla="*/ 271 h 221251"/>
                <a:gd name="connsiteX8" fmla="*/ 411739 w 442920"/>
                <a:gd name="connsiteY8" fmla="*/ 7891 h 221251"/>
                <a:gd name="connsiteX9" fmla="*/ 434599 w 442920"/>
                <a:gd name="connsiteY9" fmla="*/ 30751 h 221251"/>
                <a:gd name="connsiteX10" fmla="*/ 434599 w 442920"/>
                <a:gd name="connsiteY10" fmla="*/ 106951 h 221251"/>
                <a:gd name="connsiteX11" fmla="*/ 411739 w 442920"/>
                <a:gd name="connsiteY11" fmla="*/ 114571 h 221251"/>
                <a:gd name="connsiteX12" fmla="*/ 373639 w 442920"/>
                <a:gd name="connsiteY12" fmla="*/ 122191 h 221251"/>
                <a:gd name="connsiteX13" fmla="*/ 358399 w 442920"/>
                <a:gd name="connsiteY13" fmla="*/ 167911 h 221251"/>
                <a:gd name="connsiteX14" fmla="*/ 282199 w 442920"/>
                <a:gd name="connsiteY14" fmla="*/ 175531 h 221251"/>
                <a:gd name="connsiteX15" fmla="*/ 175519 w 442920"/>
                <a:gd name="connsiteY15" fmla="*/ 198391 h 221251"/>
                <a:gd name="connsiteX16" fmla="*/ 152659 w 442920"/>
                <a:gd name="connsiteY16" fmla="*/ 221251 h 221251"/>
                <a:gd name="connsiteX17" fmla="*/ 61219 w 442920"/>
                <a:gd name="connsiteY17" fmla="*/ 213631 h 221251"/>
                <a:gd name="connsiteX18" fmla="*/ 38359 w 442920"/>
                <a:gd name="connsiteY18" fmla="*/ 206011 h 221251"/>
                <a:gd name="connsiteX19" fmla="*/ 15499 w 442920"/>
                <a:gd name="connsiteY19" fmla="*/ 183151 h 221251"/>
                <a:gd name="connsiteX20" fmla="*/ 259 w 442920"/>
                <a:gd name="connsiteY20" fmla="*/ 145051 h 221251"/>
                <a:gd name="connsiteX21" fmla="*/ 76459 w 442920"/>
                <a:gd name="connsiteY21" fmla="*/ 99331 h 221251"/>
                <a:gd name="connsiteX22" fmla="*/ 106939 w 442920"/>
                <a:gd name="connsiteY22" fmla="*/ 91711 h 221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42920" h="221251">
                  <a:moveTo>
                    <a:pt x="106939" y="91711"/>
                  </a:moveTo>
                  <a:lnTo>
                    <a:pt x="106939" y="91711"/>
                  </a:lnTo>
                  <a:cubicBezTo>
                    <a:pt x="124732" y="76460"/>
                    <a:pt x="157014" y="34996"/>
                    <a:pt x="190759" y="38371"/>
                  </a:cubicBezTo>
                  <a:cubicBezTo>
                    <a:pt x="206744" y="39969"/>
                    <a:pt x="236479" y="53611"/>
                    <a:pt x="236479" y="53611"/>
                  </a:cubicBezTo>
                  <a:cubicBezTo>
                    <a:pt x="246639" y="61231"/>
                    <a:pt x="254638" y="73391"/>
                    <a:pt x="266959" y="76471"/>
                  </a:cubicBezTo>
                  <a:cubicBezTo>
                    <a:pt x="312728" y="87913"/>
                    <a:pt x="288378" y="62672"/>
                    <a:pt x="305059" y="45991"/>
                  </a:cubicBezTo>
                  <a:cubicBezTo>
                    <a:pt x="310739" y="40311"/>
                    <a:pt x="320299" y="40911"/>
                    <a:pt x="327919" y="38371"/>
                  </a:cubicBezTo>
                  <a:cubicBezTo>
                    <a:pt x="336047" y="26179"/>
                    <a:pt x="347731" y="2303"/>
                    <a:pt x="366019" y="271"/>
                  </a:cubicBezTo>
                  <a:cubicBezTo>
                    <a:pt x="381375" y="-1435"/>
                    <a:pt x="396499" y="5351"/>
                    <a:pt x="411739" y="7891"/>
                  </a:cubicBezTo>
                  <a:cubicBezTo>
                    <a:pt x="419359" y="15511"/>
                    <a:pt x="428621" y="21785"/>
                    <a:pt x="434599" y="30751"/>
                  </a:cubicBezTo>
                  <a:cubicBezTo>
                    <a:pt x="448004" y="50859"/>
                    <a:pt x="443118" y="89913"/>
                    <a:pt x="434599" y="106951"/>
                  </a:cubicBezTo>
                  <a:cubicBezTo>
                    <a:pt x="431007" y="114135"/>
                    <a:pt x="419531" y="112623"/>
                    <a:pt x="411739" y="114571"/>
                  </a:cubicBezTo>
                  <a:cubicBezTo>
                    <a:pt x="399174" y="117712"/>
                    <a:pt x="386339" y="119651"/>
                    <a:pt x="373639" y="122191"/>
                  </a:cubicBezTo>
                  <a:cubicBezTo>
                    <a:pt x="368559" y="137431"/>
                    <a:pt x="366913" y="154288"/>
                    <a:pt x="358399" y="167911"/>
                  </a:cubicBezTo>
                  <a:cubicBezTo>
                    <a:pt x="340840" y="196006"/>
                    <a:pt x="304902" y="178774"/>
                    <a:pt x="282199" y="175531"/>
                  </a:cubicBezTo>
                  <a:cubicBezTo>
                    <a:pt x="220482" y="216676"/>
                    <a:pt x="315986" y="158258"/>
                    <a:pt x="175519" y="198391"/>
                  </a:cubicBezTo>
                  <a:cubicBezTo>
                    <a:pt x="165157" y="201351"/>
                    <a:pt x="160279" y="213631"/>
                    <a:pt x="152659" y="221251"/>
                  </a:cubicBezTo>
                  <a:cubicBezTo>
                    <a:pt x="122179" y="218711"/>
                    <a:pt x="91536" y="217673"/>
                    <a:pt x="61219" y="213631"/>
                  </a:cubicBezTo>
                  <a:cubicBezTo>
                    <a:pt x="53257" y="212569"/>
                    <a:pt x="45042" y="210466"/>
                    <a:pt x="38359" y="206011"/>
                  </a:cubicBezTo>
                  <a:cubicBezTo>
                    <a:pt x="29393" y="200033"/>
                    <a:pt x="23119" y="190771"/>
                    <a:pt x="15499" y="183151"/>
                  </a:cubicBezTo>
                  <a:cubicBezTo>
                    <a:pt x="10419" y="170451"/>
                    <a:pt x="1956" y="158624"/>
                    <a:pt x="259" y="145051"/>
                  </a:cubicBezTo>
                  <a:cubicBezTo>
                    <a:pt x="-4618" y="106037"/>
                    <a:pt x="60609" y="104614"/>
                    <a:pt x="76459" y="99331"/>
                  </a:cubicBezTo>
                  <a:cubicBezTo>
                    <a:pt x="84882" y="74061"/>
                    <a:pt x="101859" y="92981"/>
                    <a:pt x="106939" y="91711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D9AE794-A2CD-9D24-1249-A33BF3A51022}"/>
                </a:ext>
              </a:extLst>
            </p:cNvPr>
            <p:cNvSpPr/>
            <p:nvPr/>
          </p:nvSpPr>
          <p:spPr bwMode="auto">
            <a:xfrm>
              <a:off x="45720" y="2491740"/>
              <a:ext cx="650393" cy="350520"/>
            </a:xfrm>
            <a:custGeom>
              <a:avLst/>
              <a:gdLst>
                <a:gd name="connsiteX0" fmla="*/ 0 w 650393"/>
                <a:gd name="connsiteY0" fmla="*/ 327660 h 350520"/>
                <a:gd name="connsiteX1" fmla="*/ 0 w 650393"/>
                <a:gd name="connsiteY1" fmla="*/ 327660 h 350520"/>
                <a:gd name="connsiteX2" fmla="*/ 60960 w 650393"/>
                <a:gd name="connsiteY2" fmla="*/ 289560 h 350520"/>
                <a:gd name="connsiteX3" fmla="*/ 68580 w 650393"/>
                <a:gd name="connsiteY3" fmla="*/ 251460 h 350520"/>
                <a:gd name="connsiteX4" fmla="*/ 114300 w 650393"/>
                <a:gd name="connsiteY4" fmla="*/ 198120 h 350520"/>
                <a:gd name="connsiteX5" fmla="*/ 137160 w 650393"/>
                <a:gd name="connsiteY5" fmla="*/ 167640 h 350520"/>
                <a:gd name="connsiteX6" fmla="*/ 152400 w 650393"/>
                <a:gd name="connsiteY6" fmla="*/ 137160 h 350520"/>
                <a:gd name="connsiteX7" fmla="*/ 182880 w 650393"/>
                <a:gd name="connsiteY7" fmla="*/ 114300 h 350520"/>
                <a:gd name="connsiteX8" fmla="*/ 213360 w 650393"/>
                <a:gd name="connsiteY8" fmla="*/ 129540 h 350520"/>
                <a:gd name="connsiteX9" fmla="*/ 236220 w 650393"/>
                <a:gd name="connsiteY9" fmla="*/ 144780 h 350520"/>
                <a:gd name="connsiteX10" fmla="*/ 266700 w 650393"/>
                <a:gd name="connsiteY10" fmla="*/ 137160 h 350520"/>
                <a:gd name="connsiteX11" fmla="*/ 281940 w 650393"/>
                <a:gd name="connsiteY11" fmla="*/ 106680 h 350520"/>
                <a:gd name="connsiteX12" fmla="*/ 289560 w 650393"/>
                <a:gd name="connsiteY12" fmla="*/ 83820 h 350520"/>
                <a:gd name="connsiteX13" fmla="*/ 327660 w 650393"/>
                <a:gd name="connsiteY13" fmla="*/ 76200 h 350520"/>
                <a:gd name="connsiteX14" fmla="*/ 358140 w 650393"/>
                <a:gd name="connsiteY14" fmla="*/ 106680 h 350520"/>
                <a:gd name="connsiteX15" fmla="*/ 396240 w 650393"/>
                <a:gd name="connsiteY15" fmla="*/ 68580 h 350520"/>
                <a:gd name="connsiteX16" fmla="*/ 464820 w 650393"/>
                <a:gd name="connsiteY16" fmla="*/ 45720 h 350520"/>
                <a:gd name="connsiteX17" fmla="*/ 495300 w 650393"/>
                <a:gd name="connsiteY17" fmla="*/ 68580 h 350520"/>
                <a:gd name="connsiteX18" fmla="*/ 510540 w 650393"/>
                <a:gd name="connsiteY18" fmla="*/ 106680 h 350520"/>
                <a:gd name="connsiteX19" fmla="*/ 541020 w 650393"/>
                <a:gd name="connsiteY19" fmla="*/ 83820 h 350520"/>
                <a:gd name="connsiteX20" fmla="*/ 563880 w 650393"/>
                <a:gd name="connsiteY20" fmla="*/ 68580 h 350520"/>
                <a:gd name="connsiteX21" fmla="*/ 594360 w 650393"/>
                <a:gd name="connsiteY21" fmla="*/ 7620 h 350520"/>
                <a:gd name="connsiteX22" fmla="*/ 617220 w 650393"/>
                <a:gd name="connsiteY22" fmla="*/ 0 h 350520"/>
                <a:gd name="connsiteX23" fmla="*/ 647700 w 650393"/>
                <a:gd name="connsiteY23" fmla="*/ 15240 h 350520"/>
                <a:gd name="connsiteX24" fmla="*/ 640080 w 650393"/>
                <a:gd name="connsiteY24" fmla="*/ 182880 h 350520"/>
                <a:gd name="connsiteX25" fmla="*/ 624840 w 650393"/>
                <a:gd name="connsiteY25" fmla="*/ 205740 h 350520"/>
                <a:gd name="connsiteX26" fmla="*/ 571500 w 650393"/>
                <a:gd name="connsiteY26" fmla="*/ 220980 h 350520"/>
                <a:gd name="connsiteX27" fmla="*/ 411480 w 650393"/>
                <a:gd name="connsiteY27" fmla="*/ 220980 h 350520"/>
                <a:gd name="connsiteX28" fmla="*/ 396240 w 650393"/>
                <a:gd name="connsiteY28" fmla="*/ 243840 h 350520"/>
                <a:gd name="connsiteX29" fmla="*/ 373380 w 650393"/>
                <a:gd name="connsiteY29" fmla="*/ 304800 h 350520"/>
                <a:gd name="connsiteX30" fmla="*/ 312420 w 650393"/>
                <a:gd name="connsiteY30" fmla="*/ 312420 h 350520"/>
                <a:gd name="connsiteX31" fmla="*/ 259080 w 650393"/>
                <a:gd name="connsiteY31" fmla="*/ 297180 h 350520"/>
                <a:gd name="connsiteX32" fmla="*/ 236220 w 650393"/>
                <a:gd name="connsiteY32" fmla="*/ 274320 h 350520"/>
                <a:gd name="connsiteX33" fmla="*/ 220980 w 650393"/>
                <a:gd name="connsiteY33" fmla="*/ 320040 h 350520"/>
                <a:gd name="connsiteX34" fmla="*/ 198120 w 650393"/>
                <a:gd name="connsiteY34" fmla="*/ 335280 h 350520"/>
                <a:gd name="connsiteX35" fmla="*/ 160020 w 650393"/>
                <a:gd name="connsiteY35" fmla="*/ 342900 h 350520"/>
                <a:gd name="connsiteX36" fmla="*/ 129540 w 650393"/>
                <a:gd name="connsiteY36" fmla="*/ 350520 h 350520"/>
                <a:gd name="connsiteX37" fmla="*/ 83820 w 650393"/>
                <a:gd name="connsiteY37" fmla="*/ 342900 h 350520"/>
                <a:gd name="connsiteX38" fmla="*/ 22860 w 650393"/>
                <a:gd name="connsiteY38" fmla="*/ 327660 h 350520"/>
                <a:gd name="connsiteX39" fmla="*/ 0 w 650393"/>
                <a:gd name="connsiteY39" fmla="*/ 327660 h 3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50393" h="350520">
                  <a:moveTo>
                    <a:pt x="0" y="327660"/>
                  </a:moveTo>
                  <a:lnTo>
                    <a:pt x="0" y="327660"/>
                  </a:lnTo>
                  <a:cubicBezTo>
                    <a:pt x="20320" y="314960"/>
                    <a:pt x="44930" y="307371"/>
                    <a:pt x="60960" y="289560"/>
                  </a:cubicBezTo>
                  <a:cubicBezTo>
                    <a:pt x="69624" y="279933"/>
                    <a:pt x="63320" y="263295"/>
                    <a:pt x="68580" y="251460"/>
                  </a:cubicBezTo>
                  <a:cubicBezTo>
                    <a:pt x="78865" y="228320"/>
                    <a:pt x="98617" y="216417"/>
                    <a:pt x="114300" y="198120"/>
                  </a:cubicBezTo>
                  <a:cubicBezTo>
                    <a:pt x="122565" y="188477"/>
                    <a:pt x="130429" y="178410"/>
                    <a:pt x="137160" y="167640"/>
                  </a:cubicBezTo>
                  <a:cubicBezTo>
                    <a:pt x="143180" y="158007"/>
                    <a:pt x="145008" y="145785"/>
                    <a:pt x="152400" y="137160"/>
                  </a:cubicBezTo>
                  <a:cubicBezTo>
                    <a:pt x="160665" y="127517"/>
                    <a:pt x="172720" y="121920"/>
                    <a:pt x="182880" y="114300"/>
                  </a:cubicBezTo>
                  <a:cubicBezTo>
                    <a:pt x="193040" y="119380"/>
                    <a:pt x="203497" y="123904"/>
                    <a:pt x="213360" y="129540"/>
                  </a:cubicBezTo>
                  <a:cubicBezTo>
                    <a:pt x="221311" y="134084"/>
                    <a:pt x="227154" y="143485"/>
                    <a:pt x="236220" y="144780"/>
                  </a:cubicBezTo>
                  <a:cubicBezTo>
                    <a:pt x="246587" y="146261"/>
                    <a:pt x="256540" y="139700"/>
                    <a:pt x="266700" y="137160"/>
                  </a:cubicBezTo>
                  <a:cubicBezTo>
                    <a:pt x="271780" y="127000"/>
                    <a:pt x="277465" y="117121"/>
                    <a:pt x="281940" y="106680"/>
                  </a:cubicBezTo>
                  <a:cubicBezTo>
                    <a:pt x="285104" y="99297"/>
                    <a:pt x="282877" y="88275"/>
                    <a:pt x="289560" y="83820"/>
                  </a:cubicBezTo>
                  <a:cubicBezTo>
                    <a:pt x="300336" y="76636"/>
                    <a:pt x="314960" y="78740"/>
                    <a:pt x="327660" y="76200"/>
                  </a:cubicBezTo>
                  <a:cubicBezTo>
                    <a:pt x="337820" y="86360"/>
                    <a:pt x="343859" y="108267"/>
                    <a:pt x="358140" y="106680"/>
                  </a:cubicBezTo>
                  <a:cubicBezTo>
                    <a:pt x="375991" y="104697"/>
                    <a:pt x="382063" y="79607"/>
                    <a:pt x="396240" y="68580"/>
                  </a:cubicBezTo>
                  <a:cubicBezTo>
                    <a:pt x="418081" y="51593"/>
                    <a:pt x="438639" y="50956"/>
                    <a:pt x="464820" y="45720"/>
                  </a:cubicBezTo>
                  <a:cubicBezTo>
                    <a:pt x="474980" y="53340"/>
                    <a:pt x="487680" y="58420"/>
                    <a:pt x="495300" y="68580"/>
                  </a:cubicBezTo>
                  <a:cubicBezTo>
                    <a:pt x="503507" y="79523"/>
                    <a:pt x="497564" y="102355"/>
                    <a:pt x="510540" y="106680"/>
                  </a:cubicBezTo>
                  <a:cubicBezTo>
                    <a:pt x="522588" y="110696"/>
                    <a:pt x="530686" y="91202"/>
                    <a:pt x="541020" y="83820"/>
                  </a:cubicBezTo>
                  <a:cubicBezTo>
                    <a:pt x="548472" y="78497"/>
                    <a:pt x="556260" y="73660"/>
                    <a:pt x="563880" y="68580"/>
                  </a:cubicBezTo>
                  <a:cubicBezTo>
                    <a:pt x="568482" y="57074"/>
                    <a:pt x="580932" y="18362"/>
                    <a:pt x="594360" y="7620"/>
                  </a:cubicBezTo>
                  <a:cubicBezTo>
                    <a:pt x="600632" y="2602"/>
                    <a:pt x="609600" y="2540"/>
                    <a:pt x="617220" y="0"/>
                  </a:cubicBezTo>
                  <a:cubicBezTo>
                    <a:pt x="627380" y="5080"/>
                    <a:pt x="646291" y="3968"/>
                    <a:pt x="647700" y="15240"/>
                  </a:cubicBezTo>
                  <a:cubicBezTo>
                    <a:pt x="654638" y="70746"/>
                    <a:pt x="646745" y="127341"/>
                    <a:pt x="640080" y="182880"/>
                  </a:cubicBezTo>
                  <a:cubicBezTo>
                    <a:pt x="638989" y="191973"/>
                    <a:pt x="631991" y="200019"/>
                    <a:pt x="624840" y="205740"/>
                  </a:cubicBezTo>
                  <a:cubicBezTo>
                    <a:pt x="619871" y="209715"/>
                    <a:pt x="573491" y="220482"/>
                    <a:pt x="571500" y="220980"/>
                  </a:cubicBezTo>
                  <a:cubicBezTo>
                    <a:pt x="539512" y="218519"/>
                    <a:pt x="451203" y="205091"/>
                    <a:pt x="411480" y="220980"/>
                  </a:cubicBezTo>
                  <a:cubicBezTo>
                    <a:pt x="402977" y="224381"/>
                    <a:pt x="401320" y="236220"/>
                    <a:pt x="396240" y="243840"/>
                  </a:cubicBezTo>
                  <a:cubicBezTo>
                    <a:pt x="393737" y="253851"/>
                    <a:pt x="384765" y="299108"/>
                    <a:pt x="373380" y="304800"/>
                  </a:cubicBezTo>
                  <a:cubicBezTo>
                    <a:pt x="355064" y="313958"/>
                    <a:pt x="332740" y="309880"/>
                    <a:pt x="312420" y="312420"/>
                  </a:cubicBezTo>
                  <a:cubicBezTo>
                    <a:pt x="308355" y="311404"/>
                    <a:pt x="265639" y="301553"/>
                    <a:pt x="259080" y="297180"/>
                  </a:cubicBezTo>
                  <a:cubicBezTo>
                    <a:pt x="250114" y="291202"/>
                    <a:pt x="243840" y="281940"/>
                    <a:pt x="236220" y="274320"/>
                  </a:cubicBezTo>
                  <a:cubicBezTo>
                    <a:pt x="231140" y="289560"/>
                    <a:pt x="234346" y="311129"/>
                    <a:pt x="220980" y="320040"/>
                  </a:cubicBezTo>
                  <a:cubicBezTo>
                    <a:pt x="213360" y="325120"/>
                    <a:pt x="206695" y="332064"/>
                    <a:pt x="198120" y="335280"/>
                  </a:cubicBezTo>
                  <a:cubicBezTo>
                    <a:pt x="185993" y="339828"/>
                    <a:pt x="172663" y="340090"/>
                    <a:pt x="160020" y="342900"/>
                  </a:cubicBezTo>
                  <a:cubicBezTo>
                    <a:pt x="149797" y="345172"/>
                    <a:pt x="139700" y="347980"/>
                    <a:pt x="129540" y="350520"/>
                  </a:cubicBezTo>
                  <a:cubicBezTo>
                    <a:pt x="114300" y="347980"/>
                    <a:pt x="98927" y="346137"/>
                    <a:pt x="83820" y="342900"/>
                  </a:cubicBezTo>
                  <a:cubicBezTo>
                    <a:pt x="63340" y="338511"/>
                    <a:pt x="43805" y="327660"/>
                    <a:pt x="22860" y="327660"/>
                  </a:cubicBezTo>
                  <a:lnTo>
                    <a:pt x="0" y="327660"/>
                  </a:ln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48563-DEB0-2433-54DB-9B707473DE60}"/>
                </a:ext>
              </a:extLst>
            </p:cNvPr>
            <p:cNvSpPr/>
            <p:nvPr/>
          </p:nvSpPr>
          <p:spPr bwMode="auto">
            <a:xfrm>
              <a:off x="746760" y="2940275"/>
              <a:ext cx="198120" cy="436047"/>
            </a:xfrm>
            <a:custGeom>
              <a:avLst/>
              <a:gdLst>
                <a:gd name="connsiteX0" fmla="*/ 53340 w 198120"/>
                <a:gd name="connsiteY0" fmla="*/ 16285 h 436047"/>
                <a:gd name="connsiteX1" fmla="*/ 53340 w 198120"/>
                <a:gd name="connsiteY1" fmla="*/ 16285 h 436047"/>
                <a:gd name="connsiteX2" fmla="*/ 114300 w 198120"/>
                <a:gd name="connsiteY2" fmla="*/ 46765 h 436047"/>
                <a:gd name="connsiteX3" fmla="*/ 198120 w 198120"/>
                <a:gd name="connsiteY3" fmla="*/ 84865 h 436047"/>
                <a:gd name="connsiteX4" fmla="*/ 190500 w 198120"/>
                <a:gd name="connsiteY4" fmla="*/ 138205 h 436047"/>
                <a:gd name="connsiteX5" fmla="*/ 175260 w 198120"/>
                <a:gd name="connsiteY5" fmla="*/ 168685 h 436047"/>
                <a:gd name="connsiteX6" fmla="*/ 198120 w 198120"/>
                <a:gd name="connsiteY6" fmla="*/ 199165 h 436047"/>
                <a:gd name="connsiteX7" fmla="*/ 190500 w 198120"/>
                <a:gd name="connsiteY7" fmla="*/ 237265 h 436047"/>
                <a:gd name="connsiteX8" fmla="*/ 152400 w 198120"/>
                <a:gd name="connsiteY8" fmla="*/ 244885 h 436047"/>
                <a:gd name="connsiteX9" fmla="*/ 121920 w 198120"/>
                <a:gd name="connsiteY9" fmla="*/ 267745 h 436047"/>
                <a:gd name="connsiteX10" fmla="*/ 114300 w 198120"/>
                <a:gd name="connsiteY10" fmla="*/ 298225 h 436047"/>
                <a:gd name="connsiteX11" fmla="*/ 129540 w 198120"/>
                <a:gd name="connsiteY11" fmla="*/ 366805 h 436047"/>
                <a:gd name="connsiteX12" fmla="*/ 144780 w 198120"/>
                <a:gd name="connsiteY12" fmla="*/ 389665 h 436047"/>
                <a:gd name="connsiteX13" fmla="*/ 99060 w 198120"/>
                <a:gd name="connsiteY13" fmla="*/ 435385 h 436047"/>
                <a:gd name="connsiteX14" fmla="*/ 60960 w 198120"/>
                <a:gd name="connsiteY14" fmla="*/ 404905 h 436047"/>
                <a:gd name="connsiteX15" fmla="*/ 7620 w 198120"/>
                <a:gd name="connsiteY15" fmla="*/ 336325 h 436047"/>
                <a:gd name="connsiteX16" fmla="*/ 0 w 198120"/>
                <a:gd name="connsiteY16" fmla="*/ 313465 h 436047"/>
                <a:gd name="connsiteX17" fmla="*/ 7620 w 198120"/>
                <a:gd name="connsiteY17" fmla="*/ 252505 h 436047"/>
                <a:gd name="connsiteX18" fmla="*/ 60960 w 198120"/>
                <a:gd name="connsiteY18" fmla="*/ 183925 h 436047"/>
                <a:gd name="connsiteX19" fmla="*/ 68580 w 198120"/>
                <a:gd name="connsiteY19" fmla="*/ 161065 h 436047"/>
                <a:gd name="connsiteX20" fmla="*/ 60960 w 198120"/>
                <a:gd name="connsiteY20" fmla="*/ 1045 h 436047"/>
                <a:gd name="connsiteX21" fmla="*/ 53340 w 198120"/>
                <a:gd name="connsiteY21" fmla="*/ 16285 h 43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120" h="436047">
                  <a:moveTo>
                    <a:pt x="53340" y="16285"/>
                  </a:moveTo>
                  <a:lnTo>
                    <a:pt x="53340" y="16285"/>
                  </a:lnTo>
                  <a:cubicBezTo>
                    <a:pt x="73660" y="26445"/>
                    <a:pt x="92747" y="39581"/>
                    <a:pt x="114300" y="46765"/>
                  </a:cubicBezTo>
                  <a:cubicBezTo>
                    <a:pt x="201168" y="75721"/>
                    <a:pt x="139497" y="26242"/>
                    <a:pt x="198120" y="84865"/>
                  </a:cubicBezTo>
                  <a:cubicBezTo>
                    <a:pt x="195580" y="102645"/>
                    <a:pt x="195226" y="120877"/>
                    <a:pt x="190500" y="138205"/>
                  </a:cubicBezTo>
                  <a:cubicBezTo>
                    <a:pt x="187511" y="149164"/>
                    <a:pt x="173851" y="157413"/>
                    <a:pt x="175260" y="168685"/>
                  </a:cubicBezTo>
                  <a:cubicBezTo>
                    <a:pt x="176835" y="181287"/>
                    <a:pt x="190500" y="189005"/>
                    <a:pt x="198120" y="199165"/>
                  </a:cubicBezTo>
                  <a:cubicBezTo>
                    <a:pt x="195580" y="211865"/>
                    <a:pt x="199658" y="228107"/>
                    <a:pt x="190500" y="237265"/>
                  </a:cubicBezTo>
                  <a:cubicBezTo>
                    <a:pt x="181342" y="246423"/>
                    <a:pt x="164235" y="239625"/>
                    <a:pt x="152400" y="244885"/>
                  </a:cubicBezTo>
                  <a:cubicBezTo>
                    <a:pt x="140795" y="250043"/>
                    <a:pt x="132080" y="260125"/>
                    <a:pt x="121920" y="267745"/>
                  </a:cubicBezTo>
                  <a:cubicBezTo>
                    <a:pt x="119380" y="277905"/>
                    <a:pt x="114300" y="287752"/>
                    <a:pt x="114300" y="298225"/>
                  </a:cubicBezTo>
                  <a:cubicBezTo>
                    <a:pt x="114300" y="309932"/>
                    <a:pt x="121682" y="351089"/>
                    <a:pt x="129540" y="366805"/>
                  </a:cubicBezTo>
                  <a:cubicBezTo>
                    <a:pt x="133636" y="374996"/>
                    <a:pt x="139700" y="382045"/>
                    <a:pt x="144780" y="389665"/>
                  </a:cubicBezTo>
                  <a:cubicBezTo>
                    <a:pt x="137668" y="403889"/>
                    <a:pt x="126492" y="441481"/>
                    <a:pt x="99060" y="435385"/>
                  </a:cubicBezTo>
                  <a:cubicBezTo>
                    <a:pt x="83183" y="431857"/>
                    <a:pt x="73116" y="415710"/>
                    <a:pt x="60960" y="404905"/>
                  </a:cubicBezTo>
                  <a:cubicBezTo>
                    <a:pt x="32907" y="379969"/>
                    <a:pt x="24575" y="370236"/>
                    <a:pt x="7620" y="336325"/>
                  </a:cubicBezTo>
                  <a:cubicBezTo>
                    <a:pt x="4028" y="329141"/>
                    <a:pt x="2540" y="321085"/>
                    <a:pt x="0" y="313465"/>
                  </a:cubicBezTo>
                  <a:cubicBezTo>
                    <a:pt x="2540" y="293145"/>
                    <a:pt x="732" y="271790"/>
                    <a:pt x="7620" y="252505"/>
                  </a:cubicBezTo>
                  <a:cubicBezTo>
                    <a:pt x="17747" y="224149"/>
                    <a:pt x="40640" y="204245"/>
                    <a:pt x="60960" y="183925"/>
                  </a:cubicBezTo>
                  <a:cubicBezTo>
                    <a:pt x="63500" y="176305"/>
                    <a:pt x="69307" y="169064"/>
                    <a:pt x="68580" y="161065"/>
                  </a:cubicBezTo>
                  <a:cubicBezTo>
                    <a:pt x="58810" y="53594"/>
                    <a:pt x="30385" y="143729"/>
                    <a:pt x="60960" y="1045"/>
                  </a:cubicBezTo>
                  <a:cubicBezTo>
                    <a:pt x="62150" y="-4509"/>
                    <a:pt x="54610" y="13745"/>
                    <a:pt x="53340" y="16285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B9330E0-D712-4457-5D82-F1DADD10FD49}"/>
                </a:ext>
              </a:extLst>
            </p:cNvPr>
            <p:cNvSpPr/>
            <p:nvPr/>
          </p:nvSpPr>
          <p:spPr bwMode="auto">
            <a:xfrm>
              <a:off x="1043940" y="2628900"/>
              <a:ext cx="167640" cy="182880"/>
            </a:xfrm>
            <a:custGeom>
              <a:avLst/>
              <a:gdLst>
                <a:gd name="connsiteX0" fmla="*/ 0 w 167640"/>
                <a:gd name="connsiteY0" fmla="*/ 0 h 182880"/>
                <a:gd name="connsiteX1" fmla="*/ 0 w 167640"/>
                <a:gd name="connsiteY1" fmla="*/ 0 h 182880"/>
                <a:gd name="connsiteX2" fmla="*/ 129540 w 167640"/>
                <a:gd name="connsiteY2" fmla="*/ 22860 h 182880"/>
                <a:gd name="connsiteX3" fmla="*/ 152400 w 167640"/>
                <a:gd name="connsiteY3" fmla="*/ 45720 h 182880"/>
                <a:gd name="connsiteX4" fmla="*/ 167640 w 167640"/>
                <a:gd name="connsiteY4" fmla="*/ 76200 h 182880"/>
                <a:gd name="connsiteX5" fmla="*/ 152400 w 167640"/>
                <a:gd name="connsiteY5" fmla="*/ 114300 h 182880"/>
                <a:gd name="connsiteX6" fmla="*/ 137160 w 167640"/>
                <a:gd name="connsiteY6" fmla="*/ 137160 h 182880"/>
                <a:gd name="connsiteX7" fmla="*/ 106680 w 167640"/>
                <a:gd name="connsiteY7" fmla="*/ 182880 h 182880"/>
                <a:gd name="connsiteX8" fmla="*/ 53340 w 167640"/>
                <a:gd name="connsiteY8" fmla="*/ 167640 h 182880"/>
                <a:gd name="connsiteX9" fmla="*/ 22860 w 167640"/>
                <a:gd name="connsiteY9" fmla="*/ 144780 h 182880"/>
                <a:gd name="connsiteX10" fmla="*/ 7620 w 167640"/>
                <a:gd name="connsiteY10" fmla="*/ 114300 h 182880"/>
                <a:gd name="connsiteX11" fmla="*/ 22860 w 167640"/>
                <a:gd name="connsiteY11" fmla="*/ 45720 h 182880"/>
                <a:gd name="connsiteX12" fmla="*/ 7620 w 167640"/>
                <a:gd name="connsiteY12" fmla="*/ 15240 h 182880"/>
                <a:gd name="connsiteX13" fmla="*/ 0 w 167640"/>
                <a:gd name="connsiteY13" fmla="*/ 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640" h="182880">
                  <a:moveTo>
                    <a:pt x="0" y="0"/>
                  </a:moveTo>
                  <a:lnTo>
                    <a:pt x="0" y="0"/>
                  </a:lnTo>
                  <a:cubicBezTo>
                    <a:pt x="51474" y="3960"/>
                    <a:pt x="89645" y="-5636"/>
                    <a:pt x="129540" y="22860"/>
                  </a:cubicBezTo>
                  <a:cubicBezTo>
                    <a:pt x="138309" y="29124"/>
                    <a:pt x="146136" y="36951"/>
                    <a:pt x="152400" y="45720"/>
                  </a:cubicBezTo>
                  <a:cubicBezTo>
                    <a:pt x="159002" y="54963"/>
                    <a:pt x="162560" y="66040"/>
                    <a:pt x="167640" y="76200"/>
                  </a:cubicBezTo>
                  <a:cubicBezTo>
                    <a:pt x="162560" y="88900"/>
                    <a:pt x="158517" y="102066"/>
                    <a:pt x="152400" y="114300"/>
                  </a:cubicBezTo>
                  <a:cubicBezTo>
                    <a:pt x="148304" y="122491"/>
                    <a:pt x="140768" y="128742"/>
                    <a:pt x="137160" y="137160"/>
                  </a:cubicBezTo>
                  <a:cubicBezTo>
                    <a:pt x="117478" y="183085"/>
                    <a:pt x="146860" y="156094"/>
                    <a:pt x="106680" y="182880"/>
                  </a:cubicBezTo>
                  <a:cubicBezTo>
                    <a:pt x="100082" y="181230"/>
                    <a:pt x="61842" y="172499"/>
                    <a:pt x="53340" y="167640"/>
                  </a:cubicBezTo>
                  <a:cubicBezTo>
                    <a:pt x="42313" y="161339"/>
                    <a:pt x="33020" y="152400"/>
                    <a:pt x="22860" y="144780"/>
                  </a:cubicBezTo>
                  <a:cubicBezTo>
                    <a:pt x="17780" y="134620"/>
                    <a:pt x="8750" y="125603"/>
                    <a:pt x="7620" y="114300"/>
                  </a:cubicBezTo>
                  <a:cubicBezTo>
                    <a:pt x="5557" y="93668"/>
                    <a:pt x="16075" y="66076"/>
                    <a:pt x="22860" y="45720"/>
                  </a:cubicBezTo>
                  <a:cubicBezTo>
                    <a:pt x="17780" y="35560"/>
                    <a:pt x="7620" y="26599"/>
                    <a:pt x="7620" y="15240"/>
                  </a:cubicBezTo>
                  <a:cubicBezTo>
                    <a:pt x="7620" y="6082"/>
                    <a:pt x="1270" y="254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54BDA63-42B1-B11B-CE5B-24250EDA7772}"/>
                </a:ext>
              </a:extLst>
            </p:cNvPr>
            <p:cNvSpPr/>
            <p:nvPr/>
          </p:nvSpPr>
          <p:spPr bwMode="auto">
            <a:xfrm>
              <a:off x="1117621" y="3192780"/>
              <a:ext cx="238739" cy="549056"/>
            </a:xfrm>
            <a:custGeom>
              <a:avLst/>
              <a:gdLst>
                <a:gd name="connsiteX0" fmla="*/ 154919 w 238739"/>
                <a:gd name="connsiteY0" fmla="*/ 0 h 549056"/>
                <a:gd name="connsiteX1" fmla="*/ 154919 w 238739"/>
                <a:gd name="connsiteY1" fmla="*/ 0 h 549056"/>
                <a:gd name="connsiteX2" fmla="*/ 93959 w 238739"/>
                <a:gd name="connsiteY2" fmla="*/ 45720 h 549056"/>
                <a:gd name="connsiteX3" fmla="*/ 71099 w 238739"/>
                <a:gd name="connsiteY3" fmla="*/ 68580 h 549056"/>
                <a:gd name="connsiteX4" fmla="*/ 63479 w 238739"/>
                <a:gd name="connsiteY4" fmla="*/ 99060 h 549056"/>
                <a:gd name="connsiteX5" fmla="*/ 71099 w 238739"/>
                <a:gd name="connsiteY5" fmla="*/ 144780 h 549056"/>
                <a:gd name="connsiteX6" fmla="*/ 86339 w 238739"/>
                <a:gd name="connsiteY6" fmla="*/ 167640 h 549056"/>
                <a:gd name="connsiteX7" fmla="*/ 63479 w 238739"/>
                <a:gd name="connsiteY7" fmla="*/ 190500 h 549056"/>
                <a:gd name="connsiteX8" fmla="*/ 48239 w 238739"/>
                <a:gd name="connsiteY8" fmla="*/ 213360 h 549056"/>
                <a:gd name="connsiteX9" fmla="*/ 63479 w 238739"/>
                <a:gd name="connsiteY9" fmla="*/ 259080 h 549056"/>
                <a:gd name="connsiteX10" fmla="*/ 78719 w 238739"/>
                <a:gd name="connsiteY10" fmla="*/ 289560 h 549056"/>
                <a:gd name="connsiteX11" fmla="*/ 40619 w 238739"/>
                <a:gd name="connsiteY11" fmla="*/ 335280 h 549056"/>
                <a:gd name="connsiteX12" fmla="*/ 10139 w 238739"/>
                <a:gd name="connsiteY12" fmla="*/ 396240 h 549056"/>
                <a:gd name="connsiteX13" fmla="*/ 25379 w 238739"/>
                <a:gd name="connsiteY13" fmla="*/ 472440 h 549056"/>
                <a:gd name="connsiteX14" fmla="*/ 10139 w 238739"/>
                <a:gd name="connsiteY14" fmla="*/ 525780 h 549056"/>
                <a:gd name="connsiteX15" fmla="*/ 2519 w 238739"/>
                <a:gd name="connsiteY15" fmla="*/ 548640 h 549056"/>
                <a:gd name="connsiteX16" fmla="*/ 71099 w 238739"/>
                <a:gd name="connsiteY16" fmla="*/ 533400 h 549056"/>
                <a:gd name="connsiteX17" fmla="*/ 93959 w 238739"/>
                <a:gd name="connsiteY17" fmla="*/ 518160 h 549056"/>
                <a:gd name="connsiteX18" fmla="*/ 154919 w 238739"/>
                <a:gd name="connsiteY18" fmla="*/ 472440 h 549056"/>
                <a:gd name="connsiteX19" fmla="*/ 177779 w 238739"/>
                <a:gd name="connsiteY19" fmla="*/ 434340 h 549056"/>
                <a:gd name="connsiteX20" fmla="*/ 177779 w 238739"/>
                <a:gd name="connsiteY20" fmla="*/ 289560 h 549056"/>
                <a:gd name="connsiteX21" fmla="*/ 193019 w 238739"/>
                <a:gd name="connsiteY21" fmla="*/ 182880 h 549056"/>
                <a:gd name="connsiteX22" fmla="*/ 208259 w 238739"/>
                <a:gd name="connsiteY22" fmla="*/ 160020 h 549056"/>
                <a:gd name="connsiteX23" fmla="*/ 238739 w 238739"/>
                <a:gd name="connsiteY23" fmla="*/ 99060 h 549056"/>
                <a:gd name="connsiteX24" fmla="*/ 231119 w 238739"/>
                <a:gd name="connsiteY24" fmla="*/ 45720 h 549056"/>
                <a:gd name="connsiteX25" fmla="*/ 162539 w 238739"/>
                <a:gd name="connsiteY25" fmla="*/ 7620 h 549056"/>
                <a:gd name="connsiteX26" fmla="*/ 154919 w 238739"/>
                <a:gd name="connsiteY26" fmla="*/ 0 h 54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8739" h="549056">
                  <a:moveTo>
                    <a:pt x="154919" y="0"/>
                  </a:moveTo>
                  <a:lnTo>
                    <a:pt x="154919" y="0"/>
                  </a:lnTo>
                  <a:cubicBezTo>
                    <a:pt x="134599" y="15240"/>
                    <a:pt x="113618" y="29636"/>
                    <a:pt x="93959" y="45720"/>
                  </a:cubicBezTo>
                  <a:cubicBezTo>
                    <a:pt x="85619" y="52544"/>
                    <a:pt x="76446" y="59224"/>
                    <a:pt x="71099" y="68580"/>
                  </a:cubicBezTo>
                  <a:cubicBezTo>
                    <a:pt x="65903" y="77673"/>
                    <a:pt x="66019" y="88900"/>
                    <a:pt x="63479" y="99060"/>
                  </a:cubicBezTo>
                  <a:cubicBezTo>
                    <a:pt x="66019" y="114300"/>
                    <a:pt x="66213" y="130123"/>
                    <a:pt x="71099" y="144780"/>
                  </a:cubicBezTo>
                  <a:cubicBezTo>
                    <a:pt x="73995" y="153468"/>
                    <a:pt x="87845" y="158607"/>
                    <a:pt x="86339" y="167640"/>
                  </a:cubicBezTo>
                  <a:cubicBezTo>
                    <a:pt x="84567" y="178270"/>
                    <a:pt x="70378" y="182221"/>
                    <a:pt x="63479" y="190500"/>
                  </a:cubicBezTo>
                  <a:cubicBezTo>
                    <a:pt x="57616" y="197535"/>
                    <a:pt x="53319" y="205740"/>
                    <a:pt x="48239" y="213360"/>
                  </a:cubicBezTo>
                  <a:cubicBezTo>
                    <a:pt x="53319" y="228600"/>
                    <a:pt x="57513" y="244165"/>
                    <a:pt x="63479" y="259080"/>
                  </a:cubicBezTo>
                  <a:cubicBezTo>
                    <a:pt x="67698" y="269627"/>
                    <a:pt x="78719" y="278201"/>
                    <a:pt x="78719" y="289560"/>
                  </a:cubicBezTo>
                  <a:cubicBezTo>
                    <a:pt x="78719" y="300911"/>
                    <a:pt x="44988" y="330037"/>
                    <a:pt x="40619" y="335280"/>
                  </a:cubicBezTo>
                  <a:cubicBezTo>
                    <a:pt x="23059" y="356351"/>
                    <a:pt x="20912" y="369307"/>
                    <a:pt x="10139" y="396240"/>
                  </a:cubicBezTo>
                  <a:cubicBezTo>
                    <a:pt x="15219" y="421640"/>
                    <a:pt x="25379" y="446537"/>
                    <a:pt x="25379" y="472440"/>
                  </a:cubicBezTo>
                  <a:cubicBezTo>
                    <a:pt x="25379" y="490931"/>
                    <a:pt x="15452" y="508068"/>
                    <a:pt x="10139" y="525780"/>
                  </a:cubicBezTo>
                  <a:cubicBezTo>
                    <a:pt x="7831" y="533473"/>
                    <a:pt x="-5451" y="547644"/>
                    <a:pt x="2519" y="548640"/>
                  </a:cubicBezTo>
                  <a:cubicBezTo>
                    <a:pt x="25756" y="551545"/>
                    <a:pt x="48239" y="538480"/>
                    <a:pt x="71099" y="533400"/>
                  </a:cubicBezTo>
                  <a:cubicBezTo>
                    <a:pt x="78719" y="528320"/>
                    <a:pt x="86553" y="523547"/>
                    <a:pt x="93959" y="518160"/>
                  </a:cubicBezTo>
                  <a:cubicBezTo>
                    <a:pt x="114501" y="503220"/>
                    <a:pt x="154919" y="472440"/>
                    <a:pt x="154919" y="472440"/>
                  </a:cubicBezTo>
                  <a:cubicBezTo>
                    <a:pt x="162539" y="459740"/>
                    <a:pt x="171155" y="447587"/>
                    <a:pt x="177779" y="434340"/>
                  </a:cubicBezTo>
                  <a:cubicBezTo>
                    <a:pt x="199414" y="391069"/>
                    <a:pt x="180127" y="327134"/>
                    <a:pt x="177779" y="289560"/>
                  </a:cubicBezTo>
                  <a:cubicBezTo>
                    <a:pt x="179123" y="276122"/>
                    <a:pt x="182210" y="208100"/>
                    <a:pt x="193019" y="182880"/>
                  </a:cubicBezTo>
                  <a:cubicBezTo>
                    <a:pt x="196627" y="174462"/>
                    <a:pt x="204163" y="168211"/>
                    <a:pt x="208259" y="160020"/>
                  </a:cubicBezTo>
                  <a:cubicBezTo>
                    <a:pt x="245541" y="85455"/>
                    <a:pt x="203431" y="152022"/>
                    <a:pt x="238739" y="99060"/>
                  </a:cubicBezTo>
                  <a:cubicBezTo>
                    <a:pt x="236199" y="81280"/>
                    <a:pt x="240762" y="60873"/>
                    <a:pt x="231119" y="45720"/>
                  </a:cubicBezTo>
                  <a:cubicBezTo>
                    <a:pt x="213968" y="18769"/>
                    <a:pt x="187316" y="17531"/>
                    <a:pt x="162539" y="7620"/>
                  </a:cubicBezTo>
                  <a:cubicBezTo>
                    <a:pt x="157266" y="5511"/>
                    <a:pt x="156189" y="1270"/>
                    <a:pt x="154919" y="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0086A23-D276-BC8E-F029-6FDC7E900D40}"/>
                </a:ext>
              </a:extLst>
            </p:cNvPr>
            <p:cNvSpPr/>
            <p:nvPr/>
          </p:nvSpPr>
          <p:spPr bwMode="auto">
            <a:xfrm>
              <a:off x="-961602" y="3131820"/>
              <a:ext cx="138642" cy="434340"/>
            </a:xfrm>
            <a:custGeom>
              <a:avLst/>
              <a:gdLst>
                <a:gd name="connsiteX0" fmla="*/ 9102 w 138642"/>
                <a:gd name="connsiteY0" fmla="*/ 0 h 434340"/>
                <a:gd name="connsiteX1" fmla="*/ 9102 w 138642"/>
                <a:gd name="connsiteY1" fmla="*/ 0 h 434340"/>
                <a:gd name="connsiteX2" fmla="*/ 77682 w 138642"/>
                <a:gd name="connsiteY2" fmla="*/ 68580 h 434340"/>
                <a:gd name="connsiteX3" fmla="*/ 62442 w 138642"/>
                <a:gd name="connsiteY3" fmla="*/ 99060 h 434340"/>
                <a:gd name="connsiteX4" fmla="*/ 77682 w 138642"/>
                <a:gd name="connsiteY4" fmla="*/ 144780 h 434340"/>
                <a:gd name="connsiteX5" fmla="*/ 138642 w 138642"/>
                <a:gd name="connsiteY5" fmla="*/ 175260 h 434340"/>
                <a:gd name="connsiteX6" fmla="*/ 115782 w 138642"/>
                <a:gd name="connsiteY6" fmla="*/ 182880 h 434340"/>
                <a:gd name="connsiteX7" fmla="*/ 85302 w 138642"/>
                <a:gd name="connsiteY7" fmla="*/ 190500 h 434340"/>
                <a:gd name="connsiteX8" fmla="*/ 70062 w 138642"/>
                <a:gd name="connsiteY8" fmla="*/ 213360 h 434340"/>
                <a:gd name="connsiteX9" fmla="*/ 77682 w 138642"/>
                <a:gd name="connsiteY9" fmla="*/ 251460 h 434340"/>
                <a:gd name="connsiteX10" fmla="*/ 115782 w 138642"/>
                <a:gd name="connsiteY10" fmla="*/ 304800 h 434340"/>
                <a:gd name="connsiteX11" fmla="*/ 123402 w 138642"/>
                <a:gd name="connsiteY11" fmla="*/ 342900 h 434340"/>
                <a:gd name="connsiteX12" fmla="*/ 115782 w 138642"/>
                <a:gd name="connsiteY12" fmla="*/ 373380 h 434340"/>
                <a:gd name="connsiteX13" fmla="*/ 62442 w 138642"/>
                <a:gd name="connsiteY13" fmla="*/ 426720 h 434340"/>
                <a:gd name="connsiteX14" fmla="*/ 39582 w 138642"/>
                <a:gd name="connsiteY14" fmla="*/ 434340 h 434340"/>
                <a:gd name="connsiteX15" fmla="*/ 1482 w 138642"/>
                <a:gd name="connsiteY15" fmla="*/ 419100 h 434340"/>
                <a:gd name="connsiteX16" fmla="*/ 31962 w 138642"/>
                <a:gd name="connsiteY16" fmla="*/ 342900 h 434340"/>
                <a:gd name="connsiteX17" fmla="*/ 24342 w 138642"/>
                <a:gd name="connsiteY17" fmla="*/ 243840 h 434340"/>
                <a:gd name="connsiteX18" fmla="*/ 1482 w 138642"/>
                <a:gd name="connsiteY18" fmla="*/ 175260 h 434340"/>
                <a:gd name="connsiteX19" fmla="*/ 9102 w 138642"/>
                <a:gd name="connsiteY19" fmla="*/ 83820 h 434340"/>
                <a:gd name="connsiteX20" fmla="*/ 16722 w 138642"/>
                <a:gd name="connsiteY20" fmla="*/ 60960 h 434340"/>
                <a:gd name="connsiteX21" fmla="*/ 24342 w 138642"/>
                <a:gd name="connsiteY21" fmla="*/ 15240 h 434340"/>
                <a:gd name="connsiteX22" fmla="*/ 9102 w 138642"/>
                <a:gd name="connsiteY22" fmla="*/ 0 h 43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8642" h="434340">
                  <a:moveTo>
                    <a:pt x="9102" y="0"/>
                  </a:moveTo>
                  <a:lnTo>
                    <a:pt x="9102" y="0"/>
                  </a:lnTo>
                  <a:cubicBezTo>
                    <a:pt x="12621" y="2639"/>
                    <a:pt x="82226" y="36771"/>
                    <a:pt x="77682" y="68580"/>
                  </a:cubicBezTo>
                  <a:cubicBezTo>
                    <a:pt x="76076" y="79825"/>
                    <a:pt x="67522" y="88900"/>
                    <a:pt x="62442" y="99060"/>
                  </a:cubicBezTo>
                  <a:cubicBezTo>
                    <a:pt x="67522" y="114300"/>
                    <a:pt x="65002" y="134917"/>
                    <a:pt x="77682" y="144780"/>
                  </a:cubicBezTo>
                  <a:cubicBezTo>
                    <a:pt x="156485" y="206071"/>
                    <a:pt x="117511" y="111867"/>
                    <a:pt x="138642" y="175260"/>
                  </a:cubicBezTo>
                  <a:cubicBezTo>
                    <a:pt x="131022" y="177800"/>
                    <a:pt x="123505" y="180673"/>
                    <a:pt x="115782" y="182880"/>
                  </a:cubicBezTo>
                  <a:cubicBezTo>
                    <a:pt x="105712" y="185757"/>
                    <a:pt x="94016" y="184691"/>
                    <a:pt x="85302" y="190500"/>
                  </a:cubicBezTo>
                  <a:cubicBezTo>
                    <a:pt x="77682" y="195580"/>
                    <a:pt x="75142" y="205740"/>
                    <a:pt x="70062" y="213360"/>
                  </a:cubicBezTo>
                  <a:cubicBezTo>
                    <a:pt x="72602" y="226060"/>
                    <a:pt x="73134" y="239333"/>
                    <a:pt x="77682" y="251460"/>
                  </a:cubicBezTo>
                  <a:cubicBezTo>
                    <a:pt x="80468" y="258888"/>
                    <a:pt x="114468" y="303047"/>
                    <a:pt x="115782" y="304800"/>
                  </a:cubicBezTo>
                  <a:cubicBezTo>
                    <a:pt x="118322" y="317500"/>
                    <a:pt x="123402" y="329948"/>
                    <a:pt x="123402" y="342900"/>
                  </a:cubicBezTo>
                  <a:cubicBezTo>
                    <a:pt x="123402" y="353373"/>
                    <a:pt x="120868" y="364225"/>
                    <a:pt x="115782" y="373380"/>
                  </a:cubicBezTo>
                  <a:cubicBezTo>
                    <a:pt x="103183" y="396059"/>
                    <a:pt x="85544" y="415169"/>
                    <a:pt x="62442" y="426720"/>
                  </a:cubicBezTo>
                  <a:cubicBezTo>
                    <a:pt x="55258" y="430312"/>
                    <a:pt x="47202" y="431800"/>
                    <a:pt x="39582" y="434340"/>
                  </a:cubicBezTo>
                  <a:cubicBezTo>
                    <a:pt x="26882" y="429260"/>
                    <a:pt x="5807" y="432076"/>
                    <a:pt x="1482" y="419100"/>
                  </a:cubicBezTo>
                  <a:cubicBezTo>
                    <a:pt x="-6410" y="395425"/>
                    <a:pt x="19167" y="362093"/>
                    <a:pt x="31962" y="342900"/>
                  </a:cubicBezTo>
                  <a:cubicBezTo>
                    <a:pt x="29422" y="309880"/>
                    <a:pt x="30266" y="276423"/>
                    <a:pt x="24342" y="243840"/>
                  </a:cubicBezTo>
                  <a:cubicBezTo>
                    <a:pt x="20031" y="220132"/>
                    <a:pt x="1482" y="175260"/>
                    <a:pt x="1482" y="175260"/>
                  </a:cubicBezTo>
                  <a:cubicBezTo>
                    <a:pt x="4022" y="144780"/>
                    <a:pt x="5060" y="114137"/>
                    <a:pt x="9102" y="83820"/>
                  </a:cubicBezTo>
                  <a:cubicBezTo>
                    <a:pt x="10164" y="75858"/>
                    <a:pt x="14980" y="68801"/>
                    <a:pt x="16722" y="60960"/>
                  </a:cubicBezTo>
                  <a:cubicBezTo>
                    <a:pt x="20074" y="45878"/>
                    <a:pt x="19456" y="29897"/>
                    <a:pt x="24342" y="15240"/>
                  </a:cubicBezTo>
                  <a:cubicBezTo>
                    <a:pt x="27238" y="6552"/>
                    <a:pt x="11642" y="2540"/>
                    <a:pt x="9102" y="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8FEA0CD-F021-F9CF-F455-F8D499DFDDEE}"/>
                </a:ext>
              </a:extLst>
            </p:cNvPr>
            <p:cNvSpPr/>
            <p:nvPr/>
          </p:nvSpPr>
          <p:spPr bwMode="auto">
            <a:xfrm>
              <a:off x="-601980" y="3322320"/>
              <a:ext cx="129540" cy="289560"/>
            </a:xfrm>
            <a:custGeom>
              <a:avLst/>
              <a:gdLst>
                <a:gd name="connsiteX0" fmla="*/ 7620 w 129540"/>
                <a:gd name="connsiteY0" fmla="*/ 0 h 289560"/>
                <a:gd name="connsiteX1" fmla="*/ 7620 w 129540"/>
                <a:gd name="connsiteY1" fmla="*/ 0 h 289560"/>
                <a:gd name="connsiteX2" fmla="*/ 121920 w 129540"/>
                <a:gd name="connsiteY2" fmla="*/ 68580 h 289560"/>
                <a:gd name="connsiteX3" fmla="*/ 129540 w 129540"/>
                <a:gd name="connsiteY3" fmla="*/ 121920 h 289560"/>
                <a:gd name="connsiteX4" fmla="*/ 121920 w 129540"/>
                <a:gd name="connsiteY4" fmla="*/ 152400 h 289560"/>
                <a:gd name="connsiteX5" fmla="*/ 114300 w 129540"/>
                <a:gd name="connsiteY5" fmla="*/ 175260 h 289560"/>
                <a:gd name="connsiteX6" fmla="*/ 129540 w 129540"/>
                <a:gd name="connsiteY6" fmla="*/ 228600 h 289560"/>
                <a:gd name="connsiteX7" fmla="*/ 121920 w 129540"/>
                <a:gd name="connsiteY7" fmla="*/ 281940 h 289560"/>
                <a:gd name="connsiteX8" fmla="*/ 99060 w 129540"/>
                <a:gd name="connsiteY8" fmla="*/ 289560 h 289560"/>
                <a:gd name="connsiteX9" fmla="*/ 53340 w 129540"/>
                <a:gd name="connsiteY9" fmla="*/ 281940 h 289560"/>
                <a:gd name="connsiteX10" fmla="*/ 30480 w 129540"/>
                <a:gd name="connsiteY10" fmla="*/ 243840 h 289560"/>
                <a:gd name="connsiteX11" fmla="*/ 7620 w 129540"/>
                <a:gd name="connsiteY11" fmla="*/ 83820 h 289560"/>
                <a:gd name="connsiteX12" fmla="*/ 0 w 129540"/>
                <a:gd name="connsiteY12" fmla="*/ 45720 h 289560"/>
                <a:gd name="connsiteX13" fmla="*/ 7620 w 129540"/>
                <a:gd name="connsiteY13" fmla="*/ 0 h 289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9540" h="289560">
                  <a:moveTo>
                    <a:pt x="7620" y="0"/>
                  </a:moveTo>
                  <a:lnTo>
                    <a:pt x="7620" y="0"/>
                  </a:lnTo>
                  <a:cubicBezTo>
                    <a:pt x="45811" y="15276"/>
                    <a:pt x="100378" y="25497"/>
                    <a:pt x="121920" y="68580"/>
                  </a:cubicBezTo>
                  <a:cubicBezTo>
                    <a:pt x="129952" y="84644"/>
                    <a:pt x="127000" y="104140"/>
                    <a:pt x="129540" y="121920"/>
                  </a:cubicBezTo>
                  <a:cubicBezTo>
                    <a:pt x="127000" y="132080"/>
                    <a:pt x="124797" y="142330"/>
                    <a:pt x="121920" y="152400"/>
                  </a:cubicBezTo>
                  <a:cubicBezTo>
                    <a:pt x="119713" y="160123"/>
                    <a:pt x="114300" y="167228"/>
                    <a:pt x="114300" y="175260"/>
                  </a:cubicBezTo>
                  <a:cubicBezTo>
                    <a:pt x="114300" y="184828"/>
                    <a:pt x="125947" y="217820"/>
                    <a:pt x="129540" y="228600"/>
                  </a:cubicBezTo>
                  <a:cubicBezTo>
                    <a:pt x="127000" y="246380"/>
                    <a:pt x="129952" y="265876"/>
                    <a:pt x="121920" y="281940"/>
                  </a:cubicBezTo>
                  <a:cubicBezTo>
                    <a:pt x="118328" y="289124"/>
                    <a:pt x="107092" y="289560"/>
                    <a:pt x="99060" y="289560"/>
                  </a:cubicBezTo>
                  <a:cubicBezTo>
                    <a:pt x="83610" y="289560"/>
                    <a:pt x="68580" y="284480"/>
                    <a:pt x="53340" y="281940"/>
                  </a:cubicBezTo>
                  <a:cubicBezTo>
                    <a:pt x="45720" y="269240"/>
                    <a:pt x="33129" y="258412"/>
                    <a:pt x="30480" y="243840"/>
                  </a:cubicBezTo>
                  <a:cubicBezTo>
                    <a:pt x="-5036" y="48503"/>
                    <a:pt x="49355" y="167289"/>
                    <a:pt x="7620" y="83820"/>
                  </a:cubicBezTo>
                  <a:cubicBezTo>
                    <a:pt x="5080" y="71120"/>
                    <a:pt x="0" y="58672"/>
                    <a:pt x="0" y="45720"/>
                  </a:cubicBezTo>
                  <a:cubicBezTo>
                    <a:pt x="0" y="-4227"/>
                    <a:pt x="6350" y="7620"/>
                    <a:pt x="7620" y="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B752665-3C93-FA0A-3D7A-86463B53FD8B}"/>
                </a:ext>
              </a:extLst>
            </p:cNvPr>
            <p:cNvSpPr/>
            <p:nvPr/>
          </p:nvSpPr>
          <p:spPr bwMode="auto">
            <a:xfrm>
              <a:off x="-975360" y="3771900"/>
              <a:ext cx="457200" cy="381000"/>
            </a:xfrm>
            <a:custGeom>
              <a:avLst/>
              <a:gdLst>
                <a:gd name="connsiteX0" fmla="*/ 60960 w 457200"/>
                <a:gd name="connsiteY0" fmla="*/ 22860 h 381000"/>
                <a:gd name="connsiteX1" fmla="*/ 60960 w 457200"/>
                <a:gd name="connsiteY1" fmla="*/ 22860 h 381000"/>
                <a:gd name="connsiteX2" fmla="*/ 175260 w 457200"/>
                <a:gd name="connsiteY2" fmla="*/ 99060 h 381000"/>
                <a:gd name="connsiteX3" fmla="*/ 198120 w 457200"/>
                <a:gd name="connsiteY3" fmla="*/ 198120 h 381000"/>
                <a:gd name="connsiteX4" fmla="*/ 220980 w 457200"/>
                <a:gd name="connsiteY4" fmla="*/ 213360 h 381000"/>
                <a:gd name="connsiteX5" fmla="*/ 259080 w 457200"/>
                <a:gd name="connsiteY5" fmla="*/ 220980 h 381000"/>
                <a:gd name="connsiteX6" fmla="*/ 327660 w 457200"/>
                <a:gd name="connsiteY6" fmla="*/ 266700 h 381000"/>
                <a:gd name="connsiteX7" fmla="*/ 350520 w 457200"/>
                <a:gd name="connsiteY7" fmla="*/ 259080 h 381000"/>
                <a:gd name="connsiteX8" fmla="*/ 365760 w 457200"/>
                <a:gd name="connsiteY8" fmla="*/ 236220 h 381000"/>
                <a:gd name="connsiteX9" fmla="*/ 426720 w 457200"/>
                <a:gd name="connsiteY9" fmla="*/ 266700 h 381000"/>
                <a:gd name="connsiteX10" fmla="*/ 457200 w 457200"/>
                <a:gd name="connsiteY10" fmla="*/ 335280 h 381000"/>
                <a:gd name="connsiteX11" fmla="*/ 449580 w 457200"/>
                <a:gd name="connsiteY11" fmla="*/ 358140 h 381000"/>
                <a:gd name="connsiteX12" fmla="*/ 381000 w 457200"/>
                <a:gd name="connsiteY12" fmla="*/ 381000 h 381000"/>
                <a:gd name="connsiteX13" fmla="*/ 228600 w 457200"/>
                <a:gd name="connsiteY13" fmla="*/ 365760 h 381000"/>
                <a:gd name="connsiteX14" fmla="*/ 182880 w 457200"/>
                <a:gd name="connsiteY14" fmla="*/ 320040 h 381000"/>
                <a:gd name="connsiteX15" fmla="*/ 160020 w 457200"/>
                <a:gd name="connsiteY15" fmla="*/ 304800 h 381000"/>
                <a:gd name="connsiteX16" fmla="*/ 144780 w 457200"/>
                <a:gd name="connsiteY16" fmla="*/ 274320 h 381000"/>
                <a:gd name="connsiteX17" fmla="*/ 106680 w 457200"/>
                <a:gd name="connsiteY17" fmla="*/ 220980 h 381000"/>
                <a:gd name="connsiteX18" fmla="*/ 99060 w 457200"/>
                <a:gd name="connsiteY18" fmla="*/ 160020 h 381000"/>
                <a:gd name="connsiteX19" fmla="*/ 68580 w 457200"/>
                <a:gd name="connsiteY19" fmla="*/ 137160 h 381000"/>
                <a:gd name="connsiteX20" fmla="*/ 22860 w 457200"/>
                <a:gd name="connsiteY20" fmla="*/ 106680 h 381000"/>
                <a:gd name="connsiteX21" fmla="*/ 0 w 457200"/>
                <a:gd name="connsiteY21" fmla="*/ 45720 h 381000"/>
                <a:gd name="connsiteX22" fmla="*/ 7620 w 457200"/>
                <a:gd name="connsiteY22" fmla="*/ 0 h 381000"/>
                <a:gd name="connsiteX23" fmla="*/ 60960 w 457200"/>
                <a:gd name="connsiteY23" fmla="*/ 2286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7200" h="381000">
                  <a:moveTo>
                    <a:pt x="60960" y="22860"/>
                  </a:moveTo>
                  <a:lnTo>
                    <a:pt x="60960" y="22860"/>
                  </a:lnTo>
                  <a:cubicBezTo>
                    <a:pt x="108590" y="44510"/>
                    <a:pt x="152632" y="49278"/>
                    <a:pt x="175260" y="99060"/>
                  </a:cubicBezTo>
                  <a:cubicBezTo>
                    <a:pt x="218000" y="193088"/>
                    <a:pt x="140241" y="93937"/>
                    <a:pt x="198120" y="198120"/>
                  </a:cubicBezTo>
                  <a:cubicBezTo>
                    <a:pt x="202568" y="206126"/>
                    <a:pt x="212405" y="210144"/>
                    <a:pt x="220980" y="213360"/>
                  </a:cubicBezTo>
                  <a:cubicBezTo>
                    <a:pt x="233107" y="217908"/>
                    <a:pt x="246380" y="218440"/>
                    <a:pt x="259080" y="220980"/>
                  </a:cubicBezTo>
                  <a:cubicBezTo>
                    <a:pt x="284047" y="245947"/>
                    <a:pt x="291732" y="266700"/>
                    <a:pt x="327660" y="266700"/>
                  </a:cubicBezTo>
                  <a:cubicBezTo>
                    <a:pt x="335692" y="266700"/>
                    <a:pt x="342900" y="261620"/>
                    <a:pt x="350520" y="259080"/>
                  </a:cubicBezTo>
                  <a:cubicBezTo>
                    <a:pt x="355600" y="251460"/>
                    <a:pt x="356647" y="235309"/>
                    <a:pt x="365760" y="236220"/>
                  </a:cubicBezTo>
                  <a:cubicBezTo>
                    <a:pt x="388366" y="238481"/>
                    <a:pt x="426720" y="266700"/>
                    <a:pt x="426720" y="266700"/>
                  </a:cubicBezTo>
                  <a:cubicBezTo>
                    <a:pt x="439112" y="287353"/>
                    <a:pt x="457200" y="309118"/>
                    <a:pt x="457200" y="335280"/>
                  </a:cubicBezTo>
                  <a:cubicBezTo>
                    <a:pt x="457200" y="343312"/>
                    <a:pt x="456468" y="354007"/>
                    <a:pt x="449580" y="358140"/>
                  </a:cubicBezTo>
                  <a:cubicBezTo>
                    <a:pt x="428917" y="370538"/>
                    <a:pt x="381000" y="381000"/>
                    <a:pt x="381000" y="381000"/>
                  </a:cubicBezTo>
                  <a:cubicBezTo>
                    <a:pt x="330200" y="375920"/>
                    <a:pt x="277396" y="380774"/>
                    <a:pt x="228600" y="365760"/>
                  </a:cubicBezTo>
                  <a:cubicBezTo>
                    <a:pt x="208000" y="359422"/>
                    <a:pt x="200813" y="331995"/>
                    <a:pt x="182880" y="320040"/>
                  </a:cubicBezTo>
                  <a:lnTo>
                    <a:pt x="160020" y="304800"/>
                  </a:lnTo>
                  <a:cubicBezTo>
                    <a:pt x="154940" y="294640"/>
                    <a:pt x="151382" y="283563"/>
                    <a:pt x="144780" y="274320"/>
                  </a:cubicBezTo>
                  <a:cubicBezTo>
                    <a:pt x="93293" y="202238"/>
                    <a:pt x="148448" y="304516"/>
                    <a:pt x="106680" y="220980"/>
                  </a:cubicBezTo>
                  <a:cubicBezTo>
                    <a:pt x="104140" y="200660"/>
                    <a:pt x="107534" y="178663"/>
                    <a:pt x="99060" y="160020"/>
                  </a:cubicBezTo>
                  <a:cubicBezTo>
                    <a:pt x="93805" y="148458"/>
                    <a:pt x="78223" y="145425"/>
                    <a:pt x="68580" y="137160"/>
                  </a:cubicBezTo>
                  <a:cubicBezTo>
                    <a:pt x="32257" y="106026"/>
                    <a:pt x="61745" y="119642"/>
                    <a:pt x="22860" y="106680"/>
                  </a:cubicBezTo>
                  <a:cubicBezTo>
                    <a:pt x="14190" y="89340"/>
                    <a:pt x="0" y="66470"/>
                    <a:pt x="0" y="45720"/>
                  </a:cubicBezTo>
                  <a:cubicBezTo>
                    <a:pt x="0" y="30270"/>
                    <a:pt x="5080" y="15240"/>
                    <a:pt x="7620" y="0"/>
                  </a:cubicBezTo>
                  <a:cubicBezTo>
                    <a:pt x="86311" y="15738"/>
                    <a:pt x="52070" y="19050"/>
                    <a:pt x="60960" y="2286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6F4A4B8-8CAA-EEAB-705D-B2ECEA954E7C}"/>
                </a:ext>
              </a:extLst>
            </p:cNvPr>
            <p:cNvSpPr/>
            <p:nvPr/>
          </p:nvSpPr>
          <p:spPr bwMode="auto">
            <a:xfrm>
              <a:off x="-129540" y="3306765"/>
              <a:ext cx="579120" cy="327975"/>
            </a:xfrm>
            <a:custGeom>
              <a:avLst/>
              <a:gdLst>
                <a:gd name="connsiteX0" fmla="*/ 22860 w 579120"/>
                <a:gd name="connsiteY0" fmla="*/ 46035 h 327975"/>
                <a:gd name="connsiteX1" fmla="*/ 22860 w 579120"/>
                <a:gd name="connsiteY1" fmla="*/ 46035 h 327975"/>
                <a:gd name="connsiteX2" fmla="*/ 114300 w 579120"/>
                <a:gd name="connsiteY2" fmla="*/ 315 h 327975"/>
                <a:gd name="connsiteX3" fmla="*/ 220980 w 579120"/>
                <a:gd name="connsiteY3" fmla="*/ 30795 h 327975"/>
                <a:gd name="connsiteX4" fmla="*/ 236220 w 579120"/>
                <a:gd name="connsiteY4" fmla="*/ 61275 h 327975"/>
                <a:gd name="connsiteX5" fmla="*/ 259080 w 579120"/>
                <a:gd name="connsiteY5" fmla="*/ 129855 h 327975"/>
                <a:gd name="connsiteX6" fmla="*/ 289560 w 579120"/>
                <a:gd name="connsiteY6" fmla="*/ 152715 h 327975"/>
                <a:gd name="connsiteX7" fmla="*/ 312420 w 579120"/>
                <a:gd name="connsiteY7" fmla="*/ 175575 h 327975"/>
                <a:gd name="connsiteX8" fmla="*/ 327660 w 579120"/>
                <a:gd name="connsiteY8" fmla="*/ 213675 h 327975"/>
                <a:gd name="connsiteX9" fmla="*/ 342900 w 579120"/>
                <a:gd name="connsiteY9" fmla="*/ 175575 h 327975"/>
                <a:gd name="connsiteX10" fmla="*/ 358140 w 579120"/>
                <a:gd name="connsiteY10" fmla="*/ 145095 h 327975"/>
                <a:gd name="connsiteX11" fmla="*/ 365760 w 579120"/>
                <a:gd name="connsiteY11" fmla="*/ 114615 h 327975"/>
                <a:gd name="connsiteX12" fmla="*/ 464820 w 579120"/>
                <a:gd name="connsiteY12" fmla="*/ 91755 h 327975"/>
                <a:gd name="connsiteX13" fmla="*/ 487680 w 579120"/>
                <a:gd name="connsiteY13" fmla="*/ 99375 h 327975"/>
                <a:gd name="connsiteX14" fmla="*/ 541020 w 579120"/>
                <a:gd name="connsiteY14" fmla="*/ 106995 h 327975"/>
                <a:gd name="connsiteX15" fmla="*/ 579120 w 579120"/>
                <a:gd name="connsiteY15" fmla="*/ 190815 h 327975"/>
                <a:gd name="connsiteX16" fmla="*/ 548640 w 579120"/>
                <a:gd name="connsiteY16" fmla="*/ 236535 h 327975"/>
                <a:gd name="connsiteX17" fmla="*/ 510540 w 579120"/>
                <a:gd name="connsiteY17" fmla="*/ 244155 h 327975"/>
                <a:gd name="connsiteX18" fmla="*/ 419100 w 579120"/>
                <a:gd name="connsiteY18" fmla="*/ 259395 h 327975"/>
                <a:gd name="connsiteX19" fmla="*/ 381000 w 579120"/>
                <a:gd name="connsiteY19" fmla="*/ 305115 h 327975"/>
                <a:gd name="connsiteX20" fmla="*/ 350520 w 579120"/>
                <a:gd name="connsiteY20" fmla="*/ 327975 h 327975"/>
                <a:gd name="connsiteX21" fmla="*/ 259080 w 579120"/>
                <a:gd name="connsiteY21" fmla="*/ 320355 h 327975"/>
                <a:gd name="connsiteX22" fmla="*/ 213360 w 579120"/>
                <a:gd name="connsiteY22" fmla="*/ 267015 h 327975"/>
                <a:gd name="connsiteX23" fmla="*/ 198120 w 579120"/>
                <a:gd name="connsiteY23" fmla="*/ 221295 h 327975"/>
                <a:gd name="connsiteX24" fmla="*/ 160020 w 579120"/>
                <a:gd name="connsiteY24" fmla="*/ 206055 h 327975"/>
                <a:gd name="connsiteX25" fmla="*/ 129540 w 579120"/>
                <a:gd name="connsiteY25" fmla="*/ 175575 h 327975"/>
                <a:gd name="connsiteX26" fmla="*/ 129540 w 579120"/>
                <a:gd name="connsiteY26" fmla="*/ 106995 h 327975"/>
                <a:gd name="connsiteX27" fmla="*/ 7620 w 579120"/>
                <a:gd name="connsiteY27" fmla="*/ 76515 h 327975"/>
                <a:gd name="connsiteX28" fmla="*/ 0 w 579120"/>
                <a:gd name="connsiteY28" fmla="*/ 38415 h 327975"/>
                <a:gd name="connsiteX29" fmla="*/ 22860 w 579120"/>
                <a:gd name="connsiteY29" fmla="*/ 46035 h 327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79120" h="327975">
                  <a:moveTo>
                    <a:pt x="22860" y="46035"/>
                  </a:moveTo>
                  <a:lnTo>
                    <a:pt x="22860" y="46035"/>
                  </a:lnTo>
                  <a:cubicBezTo>
                    <a:pt x="53340" y="30795"/>
                    <a:pt x="80323" y="2929"/>
                    <a:pt x="114300" y="315"/>
                  </a:cubicBezTo>
                  <a:cubicBezTo>
                    <a:pt x="151174" y="-2521"/>
                    <a:pt x="187901" y="14256"/>
                    <a:pt x="220980" y="30795"/>
                  </a:cubicBezTo>
                  <a:cubicBezTo>
                    <a:pt x="231140" y="35875"/>
                    <a:pt x="232232" y="50639"/>
                    <a:pt x="236220" y="61275"/>
                  </a:cubicBezTo>
                  <a:cubicBezTo>
                    <a:pt x="245279" y="85434"/>
                    <a:pt x="242403" y="107620"/>
                    <a:pt x="259080" y="129855"/>
                  </a:cubicBezTo>
                  <a:cubicBezTo>
                    <a:pt x="266700" y="140015"/>
                    <a:pt x="279917" y="144450"/>
                    <a:pt x="289560" y="152715"/>
                  </a:cubicBezTo>
                  <a:cubicBezTo>
                    <a:pt x="297742" y="159728"/>
                    <a:pt x="304800" y="167955"/>
                    <a:pt x="312420" y="175575"/>
                  </a:cubicBezTo>
                  <a:cubicBezTo>
                    <a:pt x="317500" y="188275"/>
                    <a:pt x="313982" y="213675"/>
                    <a:pt x="327660" y="213675"/>
                  </a:cubicBezTo>
                  <a:cubicBezTo>
                    <a:pt x="341338" y="213675"/>
                    <a:pt x="337345" y="188074"/>
                    <a:pt x="342900" y="175575"/>
                  </a:cubicBezTo>
                  <a:cubicBezTo>
                    <a:pt x="347513" y="165195"/>
                    <a:pt x="354152" y="155731"/>
                    <a:pt x="358140" y="145095"/>
                  </a:cubicBezTo>
                  <a:cubicBezTo>
                    <a:pt x="361817" y="135289"/>
                    <a:pt x="359951" y="123329"/>
                    <a:pt x="365760" y="114615"/>
                  </a:cubicBezTo>
                  <a:cubicBezTo>
                    <a:pt x="383610" y="87840"/>
                    <a:pt x="452674" y="92970"/>
                    <a:pt x="464820" y="91755"/>
                  </a:cubicBezTo>
                  <a:cubicBezTo>
                    <a:pt x="472440" y="94295"/>
                    <a:pt x="479804" y="97800"/>
                    <a:pt x="487680" y="99375"/>
                  </a:cubicBezTo>
                  <a:cubicBezTo>
                    <a:pt x="505292" y="102897"/>
                    <a:pt x="526306" y="96695"/>
                    <a:pt x="541020" y="106995"/>
                  </a:cubicBezTo>
                  <a:cubicBezTo>
                    <a:pt x="549069" y="112629"/>
                    <a:pt x="574352" y="178896"/>
                    <a:pt x="579120" y="190815"/>
                  </a:cubicBezTo>
                  <a:cubicBezTo>
                    <a:pt x="572347" y="211135"/>
                    <a:pt x="571472" y="225119"/>
                    <a:pt x="548640" y="236535"/>
                  </a:cubicBezTo>
                  <a:cubicBezTo>
                    <a:pt x="537056" y="242327"/>
                    <a:pt x="523183" y="241345"/>
                    <a:pt x="510540" y="244155"/>
                  </a:cubicBezTo>
                  <a:cubicBezTo>
                    <a:pt x="445809" y="258540"/>
                    <a:pt x="518580" y="246960"/>
                    <a:pt x="419100" y="259395"/>
                  </a:cubicBezTo>
                  <a:cubicBezTo>
                    <a:pt x="360807" y="298257"/>
                    <a:pt x="432562" y="244960"/>
                    <a:pt x="381000" y="305115"/>
                  </a:cubicBezTo>
                  <a:cubicBezTo>
                    <a:pt x="372735" y="314758"/>
                    <a:pt x="360680" y="320355"/>
                    <a:pt x="350520" y="327975"/>
                  </a:cubicBezTo>
                  <a:cubicBezTo>
                    <a:pt x="320040" y="325435"/>
                    <a:pt x="288752" y="327773"/>
                    <a:pt x="259080" y="320355"/>
                  </a:cubicBezTo>
                  <a:cubicBezTo>
                    <a:pt x="233503" y="313961"/>
                    <a:pt x="221766" y="288031"/>
                    <a:pt x="213360" y="267015"/>
                  </a:cubicBezTo>
                  <a:cubicBezTo>
                    <a:pt x="207394" y="252100"/>
                    <a:pt x="213035" y="227261"/>
                    <a:pt x="198120" y="221295"/>
                  </a:cubicBezTo>
                  <a:lnTo>
                    <a:pt x="160020" y="206055"/>
                  </a:lnTo>
                  <a:cubicBezTo>
                    <a:pt x="149860" y="195895"/>
                    <a:pt x="136518" y="188135"/>
                    <a:pt x="129540" y="175575"/>
                  </a:cubicBezTo>
                  <a:cubicBezTo>
                    <a:pt x="114529" y="148555"/>
                    <a:pt x="123095" y="132777"/>
                    <a:pt x="129540" y="106995"/>
                  </a:cubicBezTo>
                  <a:cubicBezTo>
                    <a:pt x="99403" y="100968"/>
                    <a:pt x="22630" y="86522"/>
                    <a:pt x="7620" y="76515"/>
                  </a:cubicBezTo>
                  <a:cubicBezTo>
                    <a:pt x="-3156" y="69331"/>
                    <a:pt x="2540" y="51115"/>
                    <a:pt x="0" y="38415"/>
                  </a:cubicBezTo>
                  <a:cubicBezTo>
                    <a:pt x="20876" y="7101"/>
                    <a:pt x="19050" y="44765"/>
                    <a:pt x="22860" y="46035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2343A64-6BA9-D477-009F-F822ECD13144}"/>
                </a:ext>
              </a:extLst>
            </p:cNvPr>
            <p:cNvSpPr/>
            <p:nvPr/>
          </p:nvSpPr>
          <p:spPr bwMode="auto">
            <a:xfrm>
              <a:off x="-480550" y="3649980"/>
              <a:ext cx="427210" cy="335280"/>
            </a:xfrm>
            <a:custGeom>
              <a:avLst/>
              <a:gdLst>
                <a:gd name="connsiteX0" fmla="*/ 76690 w 427210"/>
                <a:gd name="connsiteY0" fmla="*/ 114300 h 335280"/>
                <a:gd name="connsiteX1" fmla="*/ 76690 w 427210"/>
                <a:gd name="connsiteY1" fmla="*/ 114300 h 335280"/>
                <a:gd name="connsiteX2" fmla="*/ 175750 w 427210"/>
                <a:gd name="connsiteY2" fmla="*/ 114300 h 335280"/>
                <a:gd name="connsiteX3" fmla="*/ 190990 w 427210"/>
                <a:gd name="connsiteY3" fmla="*/ 83820 h 335280"/>
                <a:gd name="connsiteX4" fmla="*/ 290050 w 427210"/>
                <a:gd name="connsiteY4" fmla="*/ 38100 h 335280"/>
                <a:gd name="connsiteX5" fmla="*/ 305290 w 427210"/>
                <a:gd name="connsiteY5" fmla="*/ 15240 h 335280"/>
                <a:gd name="connsiteX6" fmla="*/ 343390 w 427210"/>
                <a:gd name="connsiteY6" fmla="*/ 0 h 335280"/>
                <a:gd name="connsiteX7" fmla="*/ 366250 w 427210"/>
                <a:gd name="connsiteY7" fmla="*/ 15240 h 335280"/>
                <a:gd name="connsiteX8" fmla="*/ 404350 w 427210"/>
                <a:gd name="connsiteY8" fmla="*/ 60960 h 335280"/>
                <a:gd name="connsiteX9" fmla="*/ 411970 w 427210"/>
                <a:gd name="connsiteY9" fmla="*/ 99060 h 335280"/>
                <a:gd name="connsiteX10" fmla="*/ 427210 w 427210"/>
                <a:gd name="connsiteY10" fmla="*/ 274320 h 335280"/>
                <a:gd name="connsiteX11" fmla="*/ 411970 w 427210"/>
                <a:gd name="connsiteY11" fmla="*/ 320040 h 335280"/>
                <a:gd name="connsiteX12" fmla="*/ 381490 w 427210"/>
                <a:gd name="connsiteY12" fmla="*/ 327660 h 335280"/>
                <a:gd name="connsiteX13" fmla="*/ 190990 w 427210"/>
                <a:gd name="connsiteY13" fmla="*/ 335280 h 335280"/>
                <a:gd name="connsiteX14" fmla="*/ 107170 w 427210"/>
                <a:gd name="connsiteY14" fmla="*/ 320040 h 335280"/>
                <a:gd name="connsiteX15" fmla="*/ 91930 w 427210"/>
                <a:gd name="connsiteY15" fmla="*/ 297180 h 335280"/>
                <a:gd name="connsiteX16" fmla="*/ 69070 w 427210"/>
                <a:gd name="connsiteY16" fmla="*/ 266700 h 335280"/>
                <a:gd name="connsiteX17" fmla="*/ 61450 w 427210"/>
                <a:gd name="connsiteY17" fmla="*/ 243840 h 335280"/>
                <a:gd name="connsiteX18" fmla="*/ 38590 w 427210"/>
                <a:gd name="connsiteY18" fmla="*/ 167640 h 335280"/>
                <a:gd name="connsiteX19" fmla="*/ 15730 w 427210"/>
                <a:gd name="connsiteY19" fmla="*/ 144780 h 335280"/>
                <a:gd name="connsiteX20" fmla="*/ 23350 w 427210"/>
                <a:gd name="connsiteY20" fmla="*/ 76200 h 335280"/>
                <a:gd name="connsiteX21" fmla="*/ 76690 w 427210"/>
                <a:gd name="connsiteY21" fmla="*/ 114300 h 335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7210" h="335280">
                  <a:moveTo>
                    <a:pt x="76690" y="114300"/>
                  </a:moveTo>
                  <a:lnTo>
                    <a:pt x="76690" y="114300"/>
                  </a:lnTo>
                  <a:cubicBezTo>
                    <a:pt x="112988" y="122366"/>
                    <a:pt x="145362" y="144688"/>
                    <a:pt x="175750" y="114300"/>
                  </a:cubicBezTo>
                  <a:cubicBezTo>
                    <a:pt x="183782" y="106268"/>
                    <a:pt x="185910" y="93980"/>
                    <a:pt x="190990" y="83820"/>
                  </a:cubicBezTo>
                  <a:cubicBezTo>
                    <a:pt x="206505" y="6244"/>
                    <a:pt x="181224" y="69193"/>
                    <a:pt x="290050" y="38100"/>
                  </a:cubicBezTo>
                  <a:cubicBezTo>
                    <a:pt x="298856" y="35584"/>
                    <a:pt x="297838" y="20563"/>
                    <a:pt x="305290" y="15240"/>
                  </a:cubicBezTo>
                  <a:cubicBezTo>
                    <a:pt x="316421" y="7290"/>
                    <a:pt x="330690" y="5080"/>
                    <a:pt x="343390" y="0"/>
                  </a:cubicBezTo>
                  <a:cubicBezTo>
                    <a:pt x="351010" y="5080"/>
                    <a:pt x="359215" y="9377"/>
                    <a:pt x="366250" y="15240"/>
                  </a:cubicBezTo>
                  <a:cubicBezTo>
                    <a:pt x="388252" y="33575"/>
                    <a:pt x="389365" y="38483"/>
                    <a:pt x="404350" y="60960"/>
                  </a:cubicBezTo>
                  <a:cubicBezTo>
                    <a:pt x="406890" y="73660"/>
                    <a:pt x="410937" y="86150"/>
                    <a:pt x="411970" y="99060"/>
                  </a:cubicBezTo>
                  <a:cubicBezTo>
                    <a:pt x="426324" y="278480"/>
                    <a:pt x="402506" y="200207"/>
                    <a:pt x="427210" y="274320"/>
                  </a:cubicBezTo>
                  <a:cubicBezTo>
                    <a:pt x="422130" y="289560"/>
                    <a:pt x="422425" y="307843"/>
                    <a:pt x="411970" y="320040"/>
                  </a:cubicBezTo>
                  <a:cubicBezTo>
                    <a:pt x="405154" y="327991"/>
                    <a:pt x="391938" y="326939"/>
                    <a:pt x="381490" y="327660"/>
                  </a:cubicBezTo>
                  <a:cubicBezTo>
                    <a:pt x="318090" y="332032"/>
                    <a:pt x="254490" y="332740"/>
                    <a:pt x="190990" y="335280"/>
                  </a:cubicBezTo>
                  <a:cubicBezTo>
                    <a:pt x="163050" y="330200"/>
                    <a:pt x="133675" y="330234"/>
                    <a:pt x="107170" y="320040"/>
                  </a:cubicBezTo>
                  <a:cubicBezTo>
                    <a:pt x="98622" y="316752"/>
                    <a:pt x="97253" y="304632"/>
                    <a:pt x="91930" y="297180"/>
                  </a:cubicBezTo>
                  <a:cubicBezTo>
                    <a:pt x="84548" y="286846"/>
                    <a:pt x="76690" y="276860"/>
                    <a:pt x="69070" y="266700"/>
                  </a:cubicBezTo>
                  <a:cubicBezTo>
                    <a:pt x="66530" y="259080"/>
                    <a:pt x="63812" y="251517"/>
                    <a:pt x="61450" y="243840"/>
                  </a:cubicBezTo>
                  <a:cubicBezTo>
                    <a:pt x="53651" y="218494"/>
                    <a:pt x="49703" y="191718"/>
                    <a:pt x="38590" y="167640"/>
                  </a:cubicBezTo>
                  <a:cubicBezTo>
                    <a:pt x="34074" y="157856"/>
                    <a:pt x="23350" y="152400"/>
                    <a:pt x="15730" y="144780"/>
                  </a:cubicBezTo>
                  <a:cubicBezTo>
                    <a:pt x="8955" y="127842"/>
                    <a:pt x="-19956" y="87026"/>
                    <a:pt x="23350" y="76200"/>
                  </a:cubicBezTo>
                  <a:cubicBezTo>
                    <a:pt x="45664" y="70622"/>
                    <a:pt x="67800" y="107950"/>
                    <a:pt x="76690" y="11430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1EBC7C3-E3BC-6226-3CC3-86BC17829EB0}"/>
                </a:ext>
              </a:extLst>
            </p:cNvPr>
            <p:cNvSpPr/>
            <p:nvPr/>
          </p:nvSpPr>
          <p:spPr bwMode="auto">
            <a:xfrm>
              <a:off x="493290" y="3558540"/>
              <a:ext cx="338874" cy="274320"/>
            </a:xfrm>
            <a:custGeom>
              <a:avLst/>
              <a:gdLst>
                <a:gd name="connsiteX0" fmla="*/ 32490 w 338874"/>
                <a:gd name="connsiteY0" fmla="*/ 198120 h 274320"/>
                <a:gd name="connsiteX1" fmla="*/ 32490 w 338874"/>
                <a:gd name="connsiteY1" fmla="*/ 198120 h 274320"/>
                <a:gd name="connsiteX2" fmla="*/ 55350 w 338874"/>
                <a:gd name="connsiteY2" fmla="*/ 129540 h 274320"/>
                <a:gd name="connsiteX3" fmla="*/ 154410 w 338874"/>
                <a:gd name="connsiteY3" fmla="*/ 114300 h 274320"/>
                <a:gd name="connsiteX4" fmla="*/ 184890 w 338874"/>
                <a:gd name="connsiteY4" fmla="*/ 91440 h 274320"/>
                <a:gd name="connsiteX5" fmla="*/ 222990 w 338874"/>
                <a:gd name="connsiteY5" fmla="*/ 83820 h 274320"/>
                <a:gd name="connsiteX6" fmla="*/ 253470 w 338874"/>
                <a:gd name="connsiteY6" fmla="*/ 60960 h 274320"/>
                <a:gd name="connsiteX7" fmla="*/ 283950 w 338874"/>
                <a:gd name="connsiteY7" fmla="*/ 0 h 274320"/>
                <a:gd name="connsiteX8" fmla="*/ 337290 w 338874"/>
                <a:gd name="connsiteY8" fmla="*/ 15240 h 274320"/>
                <a:gd name="connsiteX9" fmla="*/ 314430 w 338874"/>
                <a:gd name="connsiteY9" fmla="*/ 68580 h 274320"/>
                <a:gd name="connsiteX10" fmla="*/ 283950 w 338874"/>
                <a:gd name="connsiteY10" fmla="*/ 121920 h 274320"/>
                <a:gd name="connsiteX11" fmla="*/ 268710 w 338874"/>
                <a:gd name="connsiteY11" fmla="*/ 167640 h 274320"/>
                <a:gd name="connsiteX12" fmla="*/ 253470 w 338874"/>
                <a:gd name="connsiteY12" fmla="*/ 274320 h 274320"/>
                <a:gd name="connsiteX13" fmla="*/ 207750 w 338874"/>
                <a:gd name="connsiteY13" fmla="*/ 266700 h 274320"/>
                <a:gd name="connsiteX14" fmla="*/ 146790 w 338874"/>
                <a:gd name="connsiteY14" fmla="*/ 228600 h 274320"/>
                <a:gd name="connsiteX15" fmla="*/ 2010 w 338874"/>
                <a:gd name="connsiteY15" fmla="*/ 220980 h 274320"/>
                <a:gd name="connsiteX16" fmla="*/ 32490 w 338874"/>
                <a:gd name="connsiteY16" fmla="*/ 198120 h 27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8874" h="274320">
                  <a:moveTo>
                    <a:pt x="32490" y="198120"/>
                  </a:moveTo>
                  <a:lnTo>
                    <a:pt x="32490" y="198120"/>
                  </a:lnTo>
                  <a:cubicBezTo>
                    <a:pt x="40110" y="175260"/>
                    <a:pt x="35493" y="143191"/>
                    <a:pt x="55350" y="129540"/>
                  </a:cubicBezTo>
                  <a:cubicBezTo>
                    <a:pt x="82880" y="110613"/>
                    <a:pt x="122359" y="123727"/>
                    <a:pt x="154410" y="114300"/>
                  </a:cubicBezTo>
                  <a:cubicBezTo>
                    <a:pt x="166594" y="110716"/>
                    <a:pt x="173285" y="96598"/>
                    <a:pt x="184890" y="91440"/>
                  </a:cubicBezTo>
                  <a:cubicBezTo>
                    <a:pt x="196725" y="86180"/>
                    <a:pt x="210290" y="86360"/>
                    <a:pt x="222990" y="83820"/>
                  </a:cubicBezTo>
                  <a:cubicBezTo>
                    <a:pt x="233150" y="76200"/>
                    <a:pt x="246739" y="71730"/>
                    <a:pt x="253470" y="60960"/>
                  </a:cubicBezTo>
                  <a:cubicBezTo>
                    <a:pt x="318359" y="-42863"/>
                    <a:pt x="206039" y="77911"/>
                    <a:pt x="283950" y="0"/>
                  </a:cubicBezTo>
                  <a:cubicBezTo>
                    <a:pt x="301730" y="5080"/>
                    <a:pt x="329780" y="-1658"/>
                    <a:pt x="337290" y="15240"/>
                  </a:cubicBezTo>
                  <a:cubicBezTo>
                    <a:pt x="345146" y="32917"/>
                    <a:pt x="321614" y="50619"/>
                    <a:pt x="314430" y="68580"/>
                  </a:cubicBezTo>
                  <a:cubicBezTo>
                    <a:pt x="297807" y="110137"/>
                    <a:pt x="319514" y="74501"/>
                    <a:pt x="283950" y="121920"/>
                  </a:cubicBezTo>
                  <a:cubicBezTo>
                    <a:pt x="278870" y="137160"/>
                    <a:pt x="269601" y="151600"/>
                    <a:pt x="268710" y="167640"/>
                  </a:cubicBezTo>
                  <a:cubicBezTo>
                    <a:pt x="262586" y="277876"/>
                    <a:pt x="306122" y="239219"/>
                    <a:pt x="253470" y="274320"/>
                  </a:cubicBezTo>
                  <a:cubicBezTo>
                    <a:pt x="238230" y="271780"/>
                    <a:pt x="221569" y="273610"/>
                    <a:pt x="207750" y="266700"/>
                  </a:cubicBezTo>
                  <a:cubicBezTo>
                    <a:pt x="137457" y="231554"/>
                    <a:pt x="282136" y="244842"/>
                    <a:pt x="146790" y="228600"/>
                  </a:cubicBezTo>
                  <a:cubicBezTo>
                    <a:pt x="98807" y="222842"/>
                    <a:pt x="50270" y="223520"/>
                    <a:pt x="2010" y="220980"/>
                  </a:cubicBezTo>
                  <a:cubicBezTo>
                    <a:pt x="-8823" y="188481"/>
                    <a:pt x="27410" y="201930"/>
                    <a:pt x="32490" y="19812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2F52AEF-5A03-2305-40DC-536DB424E384}"/>
                </a:ext>
              </a:extLst>
            </p:cNvPr>
            <p:cNvSpPr/>
            <p:nvPr/>
          </p:nvSpPr>
          <p:spPr bwMode="auto">
            <a:xfrm>
              <a:off x="281940" y="4046220"/>
              <a:ext cx="838200" cy="297180"/>
            </a:xfrm>
            <a:custGeom>
              <a:avLst/>
              <a:gdLst>
                <a:gd name="connsiteX0" fmla="*/ 0 w 838200"/>
                <a:gd name="connsiteY0" fmla="*/ 83820 h 297180"/>
                <a:gd name="connsiteX1" fmla="*/ 0 w 838200"/>
                <a:gd name="connsiteY1" fmla="*/ 83820 h 297180"/>
                <a:gd name="connsiteX2" fmla="*/ 99060 w 838200"/>
                <a:gd name="connsiteY2" fmla="*/ 53340 h 297180"/>
                <a:gd name="connsiteX3" fmla="*/ 137160 w 838200"/>
                <a:gd name="connsiteY3" fmla="*/ 45720 h 297180"/>
                <a:gd name="connsiteX4" fmla="*/ 228600 w 838200"/>
                <a:gd name="connsiteY4" fmla="*/ 76200 h 297180"/>
                <a:gd name="connsiteX5" fmla="*/ 297180 w 838200"/>
                <a:gd name="connsiteY5" fmla="*/ 91440 h 297180"/>
                <a:gd name="connsiteX6" fmla="*/ 381000 w 838200"/>
                <a:gd name="connsiteY6" fmla="*/ 76200 h 297180"/>
                <a:gd name="connsiteX7" fmla="*/ 449580 w 838200"/>
                <a:gd name="connsiteY7" fmla="*/ 38100 h 297180"/>
                <a:gd name="connsiteX8" fmla="*/ 464820 w 838200"/>
                <a:gd name="connsiteY8" fmla="*/ 15240 h 297180"/>
                <a:gd name="connsiteX9" fmla="*/ 487680 w 838200"/>
                <a:gd name="connsiteY9" fmla="*/ 0 h 297180"/>
                <a:gd name="connsiteX10" fmla="*/ 541020 w 838200"/>
                <a:gd name="connsiteY10" fmla="*/ 7620 h 297180"/>
                <a:gd name="connsiteX11" fmla="*/ 586740 w 838200"/>
                <a:gd name="connsiteY11" fmla="*/ 60960 h 297180"/>
                <a:gd name="connsiteX12" fmla="*/ 601980 w 838200"/>
                <a:gd name="connsiteY12" fmla="*/ 83820 h 297180"/>
                <a:gd name="connsiteX13" fmla="*/ 617220 w 838200"/>
                <a:gd name="connsiteY13" fmla="*/ 114300 h 297180"/>
                <a:gd name="connsiteX14" fmla="*/ 647700 w 838200"/>
                <a:gd name="connsiteY14" fmla="*/ 129540 h 297180"/>
                <a:gd name="connsiteX15" fmla="*/ 701040 w 838200"/>
                <a:gd name="connsiteY15" fmla="*/ 60960 h 297180"/>
                <a:gd name="connsiteX16" fmla="*/ 708660 w 838200"/>
                <a:gd name="connsiteY16" fmla="*/ 38100 h 297180"/>
                <a:gd name="connsiteX17" fmla="*/ 746760 w 838200"/>
                <a:gd name="connsiteY17" fmla="*/ 30480 h 297180"/>
                <a:gd name="connsiteX18" fmla="*/ 807720 w 838200"/>
                <a:gd name="connsiteY18" fmla="*/ 45720 h 297180"/>
                <a:gd name="connsiteX19" fmla="*/ 838200 w 838200"/>
                <a:gd name="connsiteY19" fmla="*/ 114300 h 297180"/>
                <a:gd name="connsiteX20" fmla="*/ 822960 w 838200"/>
                <a:gd name="connsiteY20" fmla="*/ 167640 h 297180"/>
                <a:gd name="connsiteX21" fmla="*/ 800100 w 838200"/>
                <a:gd name="connsiteY21" fmla="*/ 175260 h 297180"/>
                <a:gd name="connsiteX22" fmla="*/ 777240 w 838200"/>
                <a:gd name="connsiteY22" fmla="*/ 190500 h 297180"/>
                <a:gd name="connsiteX23" fmla="*/ 655320 w 838200"/>
                <a:gd name="connsiteY23" fmla="*/ 213360 h 297180"/>
                <a:gd name="connsiteX24" fmla="*/ 647700 w 838200"/>
                <a:gd name="connsiteY24" fmla="*/ 243840 h 297180"/>
                <a:gd name="connsiteX25" fmla="*/ 624840 w 838200"/>
                <a:gd name="connsiteY25" fmla="*/ 259080 h 297180"/>
                <a:gd name="connsiteX26" fmla="*/ 571500 w 838200"/>
                <a:gd name="connsiteY26" fmla="*/ 297180 h 297180"/>
                <a:gd name="connsiteX27" fmla="*/ 426720 w 838200"/>
                <a:gd name="connsiteY27" fmla="*/ 289560 h 297180"/>
                <a:gd name="connsiteX28" fmla="*/ 373380 w 838200"/>
                <a:gd name="connsiteY28" fmla="*/ 259080 h 297180"/>
                <a:gd name="connsiteX29" fmla="*/ 350520 w 838200"/>
                <a:gd name="connsiteY29" fmla="*/ 251460 h 297180"/>
                <a:gd name="connsiteX30" fmla="*/ 335280 w 838200"/>
                <a:gd name="connsiteY30" fmla="*/ 228600 h 297180"/>
                <a:gd name="connsiteX31" fmla="*/ 304800 w 838200"/>
                <a:gd name="connsiteY31" fmla="*/ 182880 h 297180"/>
                <a:gd name="connsiteX32" fmla="*/ 259080 w 838200"/>
                <a:gd name="connsiteY32" fmla="*/ 167640 h 297180"/>
                <a:gd name="connsiteX33" fmla="*/ 190500 w 838200"/>
                <a:gd name="connsiteY33" fmla="*/ 205740 h 297180"/>
                <a:gd name="connsiteX34" fmla="*/ 167640 w 838200"/>
                <a:gd name="connsiteY34" fmla="*/ 213360 h 297180"/>
                <a:gd name="connsiteX35" fmla="*/ 53340 w 838200"/>
                <a:gd name="connsiteY35" fmla="*/ 198120 h 297180"/>
                <a:gd name="connsiteX36" fmla="*/ 22860 w 838200"/>
                <a:gd name="connsiteY36" fmla="*/ 175260 h 297180"/>
                <a:gd name="connsiteX37" fmla="*/ 0 w 838200"/>
                <a:gd name="connsiteY37" fmla="*/ 114300 h 297180"/>
                <a:gd name="connsiteX38" fmla="*/ 38100 w 838200"/>
                <a:gd name="connsiteY38" fmla="*/ 91440 h 297180"/>
                <a:gd name="connsiteX39" fmla="*/ 60960 w 838200"/>
                <a:gd name="connsiteY39" fmla="*/ 83820 h 297180"/>
                <a:gd name="connsiteX40" fmla="*/ 60960 w 838200"/>
                <a:gd name="connsiteY40" fmla="*/ 76200 h 297180"/>
                <a:gd name="connsiteX41" fmla="*/ 0 w 838200"/>
                <a:gd name="connsiteY41" fmla="*/ 83820 h 297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838200" h="297180">
                  <a:moveTo>
                    <a:pt x="0" y="83820"/>
                  </a:moveTo>
                  <a:lnTo>
                    <a:pt x="0" y="83820"/>
                  </a:lnTo>
                  <a:cubicBezTo>
                    <a:pt x="33020" y="73660"/>
                    <a:pt x="65773" y="62586"/>
                    <a:pt x="99060" y="53340"/>
                  </a:cubicBezTo>
                  <a:cubicBezTo>
                    <a:pt x="111539" y="49874"/>
                    <a:pt x="124406" y="43469"/>
                    <a:pt x="137160" y="45720"/>
                  </a:cubicBezTo>
                  <a:cubicBezTo>
                    <a:pt x="168800" y="51304"/>
                    <a:pt x="197431" y="68408"/>
                    <a:pt x="228600" y="76200"/>
                  </a:cubicBezTo>
                  <a:cubicBezTo>
                    <a:pt x="271645" y="86961"/>
                    <a:pt x="248811" y="81766"/>
                    <a:pt x="297180" y="91440"/>
                  </a:cubicBezTo>
                  <a:cubicBezTo>
                    <a:pt x="329131" y="43514"/>
                    <a:pt x="293392" y="82458"/>
                    <a:pt x="381000" y="76200"/>
                  </a:cubicBezTo>
                  <a:cubicBezTo>
                    <a:pt x="401226" y="74755"/>
                    <a:pt x="435701" y="51979"/>
                    <a:pt x="449580" y="38100"/>
                  </a:cubicBezTo>
                  <a:cubicBezTo>
                    <a:pt x="456056" y="31624"/>
                    <a:pt x="458344" y="21716"/>
                    <a:pt x="464820" y="15240"/>
                  </a:cubicBezTo>
                  <a:cubicBezTo>
                    <a:pt x="471296" y="8764"/>
                    <a:pt x="480060" y="5080"/>
                    <a:pt x="487680" y="0"/>
                  </a:cubicBezTo>
                  <a:cubicBezTo>
                    <a:pt x="505460" y="2540"/>
                    <a:pt x="524141" y="1482"/>
                    <a:pt x="541020" y="7620"/>
                  </a:cubicBezTo>
                  <a:cubicBezTo>
                    <a:pt x="573778" y="19532"/>
                    <a:pt x="571911" y="35009"/>
                    <a:pt x="586740" y="60960"/>
                  </a:cubicBezTo>
                  <a:cubicBezTo>
                    <a:pt x="591284" y="68911"/>
                    <a:pt x="597436" y="75869"/>
                    <a:pt x="601980" y="83820"/>
                  </a:cubicBezTo>
                  <a:cubicBezTo>
                    <a:pt x="607616" y="93683"/>
                    <a:pt x="609188" y="106268"/>
                    <a:pt x="617220" y="114300"/>
                  </a:cubicBezTo>
                  <a:cubicBezTo>
                    <a:pt x="625252" y="122332"/>
                    <a:pt x="637540" y="124460"/>
                    <a:pt x="647700" y="129540"/>
                  </a:cubicBezTo>
                  <a:cubicBezTo>
                    <a:pt x="667424" y="109816"/>
                    <a:pt x="691926" y="88303"/>
                    <a:pt x="701040" y="60960"/>
                  </a:cubicBezTo>
                  <a:cubicBezTo>
                    <a:pt x="703580" y="53340"/>
                    <a:pt x="701977" y="42555"/>
                    <a:pt x="708660" y="38100"/>
                  </a:cubicBezTo>
                  <a:cubicBezTo>
                    <a:pt x="719436" y="30916"/>
                    <a:pt x="734060" y="33020"/>
                    <a:pt x="746760" y="30480"/>
                  </a:cubicBezTo>
                  <a:cubicBezTo>
                    <a:pt x="767080" y="35560"/>
                    <a:pt x="789759" y="34944"/>
                    <a:pt x="807720" y="45720"/>
                  </a:cubicBezTo>
                  <a:cubicBezTo>
                    <a:pt x="813340" y="49092"/>
                    <a:pt x="837691" y="113027"/>
                    <a:pt x="838200" y="114300"/>
                  </a:cubicBezTo>
                  <a:cubicBezTo>
                    <a:pt x="833120" y="132080"/>
                    <a:pt x="832760" y="151959"/>
                    <a:pt x="822960" y="167640"/>
                  </a:cubicBezTo>
                  <a:cubicBezTo>
                    <a:pt x="818703" y="174451"/>
                    <a:pt x="807284" y="171668"/>
                    <a:pt x="800100" y="175260"/>
                  </a:cubicBezTo>
                  <a:cubicBezTo>
                    <a:pt x="791909" y="179356"/>
                    <a:pt x="786097" y="188169"/>
                    <a:pt x="777240" y="190500"/>
                  </a:cubicBezTo>
                  <a:cubicBezTo>
                    <a:pt x="737253" y="201023"/>
                    <a:pt x="695960" y="205740"/>
                    <a:pt x="655320" y="213360"/>
                  </a:cubicBezTo>
                  <a:cubicBezTo>
                    <a:pt x="652780" y="223520"/>
                    <a:pt x="653509" y="235126"/>
                    <a:pt x="647700" y="243840"/>
                  </a:cubicBezTo>
                  <a:cubicBezTo>
                    <a:pt x="642620" y="251460"/>
                    <a:pt x="631875" y="253217"/>
                    <a:pt x="624840" y="259080"/>
                  </a:cubicBezTo>
                  <a:cubicBezTo>
                    <a:pt x="578502" y="297695"/>
                    <a:pt x="627900" y="268980"/>
                    <a:pt x="571500" y="297180"/>
                  </a:cubicBezTo>
                  <a:cubicBezTo>
                    <a:pt x="523240" y="294640"/>
                    <a:pt x="474641" y="295811"/>
                    <a:pt x="426720" y="289560"/>
                  </a:cubicBezTo>
                  <a:cubicBezTo>
                    <a:pt x="408646" y="287203"/>
                    <a:pt x="389086" y="266933"/>
                    <a:pt x="373380" y="259080"/>
                  </a:cubicBezTo>
                  <a:cubicBezTo>
                    <a:pt x="366196" y="255488"/>
                    <a:pt x="358140" y="254000"/>
                    <a:pt x="350520" y="251460"/>
                  </a:cubicBezTo>
                  <a:cubicBezTo>
                    <a:pt x="345440" y="243840"/>
                    <a:pt x="339376" y="236791"/>
                    <a:pt x="335280" y="228600"/>
                  </a:cubicBezTo>
                  <a:cubicBezTo>
                    <a:pt x="323163" y="204366"/>
                    <a:pt x="334801" y="199547"/>
                    <a:pt x="304800" y="182880"/>
                  </a:cubicBezTo>
                  <a:cubicBezTo>
                    <a:pt x="290757" y="175078"/>
                    <a:pt x="274320" y="172720"/>
                    <a:pt x="259080" y="167640"/>
                  </a:cubicBezTo>
                  <a:cubicBezTo>
                    <a:pt x="236220" y="180340"/>
                    <a:pt x="213890" y="194045"/>
                    <a:pt x="190500" y="205740"/>
                  </a:cubicBezTo>
                  <a:cubicBezTo>
                    <a:pt x="183316" y="209332"/>
                    <a:pt x="175660" y="213806"/>
                    <a:pt x="167640" y="213360"/>
                  </a:cubicBezTo>
                  <a:cubicBezTo>
                    <a:pt x="129262" y="211228"/>
                    <a:pt x="91440" y="203200"/>
                    <a:pt x="53340" y="198120"/>
                  </a:cubicBezTo>
                  <a:cubicBezTo>
                    <a:pt x="43180" y="190500"/>
                    <a:pt x="30480" y="185420"/>
                    <a:pt x="22860" y="175260"/>
                  </a:cubicBezTo>
                  <a:cubicBezTo>
                    <a:pt x="17393" y="167971"/>
                    <a:pt x="4455" y="127664"/>
                    <a:pt x="0" y="114300"/>
                  </a:cubicBezTo>
                  <a:cubicBezTo>
                    <a:pt x="12700" y="106680"/>
                    <a:pt x="24853" y="98064"/>
                    <a:pt x="38100" y="91440"/>
                  </a:cubicBezTo>
                  <a:cubicBezTo>
                    <a:pt x="45284" y="87848"/>
                    <a:pt x="54277" y="88275"/>
                    <a:pt x="60960" y="83820"/>
                  </a:cubicBezTo>
                  <a:cubicBezTo>
                    <a:pt x="63073" y="82411"/>
                    <a:pt x="60960" y="78740"/>
                    <a:pt x="60960" y="76200"/>
                  </a:cubicBezTo>
                  <a:lnTo>
                    <a:pt x="0" y="83820"/>
                  </a:ln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0C3516B-E753-DE1F-A115-EBBA84670C90}"/>
              </a:ext>
            </a:extLst>
          </p:cNvPr>
          <p:cNvCxnSpPr>
            <a:cxnSpLocks/>
          </p:cNvCxnSpPr>
          <p:nvPr/>
        </p:nvCxnSpPr>
        <p:spPr bwMode="auto">
          <a:xfrm>
            <a:off x="2903675" y="4964187"/>
            <a:ext cx="445124" cy="43387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0CB0AFB-BDB5-AA47-E4E7-BEF586793AA5}"/>
              </a:ext>
            </a:extLst>
          </p:cNvPr>
          <p:cNvCxnSpPr>
            <a:cxnSpLocks/>
          </p:cNvCxnSpPr>
          <p:nvPr/>
        </p:nvCxnSpPr>
        <p:spPr bwMode="auto">
          <a:xfrm flipH="1">
            <a:off x="2365416" y="4964187"/>
            <a:ext cx="445124" cy="43387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817682E-5E1D-71B7-33E4-DE93A33A3A40}"/>
              </a:ext>
            </a:extLst>
          </p:cNvPr>
          <p:cNvCxnSpPr>
            <a:cxnSpLocks/>
          </p:cNvCxnSpPr>
          <p:nvPr/>
        </p:nvCxnSpPr>
        <p:spPr bwMode="auto">
          <a:xfrm flipV="1">
            <a:off x="4051909" y="2293620"/>
            <a:ext cx="1669110" cy="325189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6CFE116-000B-3C1F-DC7E-B7E9F189F61A}"/>
              </a:ext>
            </a:extLst>
          </p:cNvPr>
          <p:cNvCxnSpPr>
            <a:cxnSpLocks/>
          </p:cNvCxnSpPr>
          <p:nvPr/>
        </p:nvCxnSpPr>
        <p:spPr bwMode="auto">
          <a:xfrm flipV="1">
            <a:off x="4102941" y="2706631"/>
            <a:ext cx="1612069" cy="203965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7DC84F7-07D2-FE3A-1889-B413C4CEC809}"/>
              </a:ext>
            </a:extLst>
          </p:cNvPr>
          <p:cNvCxnSpPr>
            <a:cxnSpLocks/>
          </p:cNvCxnSpPr>
          <p:nvPr/>
        </p:nvCxnSpPr>
        <p:spPr bwMode="auto">
          <a:xfrm flipV="1">
            <a:off x="4186343" y="3202230"/>
            <a:ext cx="1612069" cy="1379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0CE6094-8908-1B67-5FC8-CE205C3A7081}"/>
              </a:ext>
            </a:extLst>
          </p:cNvPr>
          <p:cNvCxnSpPr>
            <a:cxnSpLocks/>
          </p:cNvCxnSpPr>
          <p:nvPr/>
        </p:nvCxnSpPr>
        <p:spPr bwMode="auto">
          <a:xfrm>
            <a:off x="4172008" y="3503901"/>
            <a:ext cx="1612069" cy="203965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5B1C3DC-5503-F9C9-96F7-488B8D6B112B}"/>
              </a:ext>
            </a:extLst>
          </p:cNvPr>
          <p:cNvCxnSpPr>
            <a:cxnSpLocks/>
          </p:cNvCxnSpPr>
          <p:nvPr/>
        </p:nvCxnSpPr>
        <p:spPr bwMode="auto">
          <a:xfrm>
            <a:off x="4102941" y="3767531"/>
            <a:ext cx="1669110" cy="325189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AF229909-0EDA-8A12-4316-87F80447C11C}"/>
              </a:ext>
            </a:extLst>
          </p:cNvPr>
          <p:cNvSpPr/>
          <p:nvPr/>
        </p:nvSpPr>
        <p:spPr bwMode="auto">
          <a:xfrm>
            <a:off x="7587650" y="2611398"/>
            <a:ext cx="1521796" cy="1271147"/>
          </a:xfrm>
          <a:prstGeom prst="rightArrow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618FE5-FC84-1535-8459-EDD47399C642}"/>
              </a:ext>
            </a:extLst>
          </p:cNvPr>
          <p:cNvSpPr txBox="1"/>
          <p:nvPr/>
        </p:nvSpPr>
        <p:spPr bwMode="auto">
          <a:xfrm>
            <a:off x="7535605" y="2915721"/>
            <a:ext cx="13585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latin typeface="Calibri" panose="020F0502020204030204" pitchFamily="34" charset="0"/>
              </a:rPr>
              <a:t>Treatment goals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E88759D-56A0-01D5-4753-42428B2F96EA}"/>
              </a:ext>
            </a:extLst>
          </p:cNvPr>
          <p:cNvCxnSpPr/>
          <p:nvPr/>
        </p:nvCxnSpPr>
        <p:spPr bwMode="auto">
          <a:xfrm>
            <a:off x="7035722" y="5055921"/>
            <a:ext cx="38826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7D78514-D584-3235-4C23-75555C9531F0}"/>
              </a:ext>
            </a:extLst>
          </p:cNvPr>
          <p:cNvGrpSpPr/>
          <p:nvPr/>
        </p:nvGrpSpPr>
        <p:grpSpPr>
          <a:xfrm>
            <a:off x="7039909" y="5048902"/>
            <a:ext cx="3869892" cy="348400"/>
            <a:chOff x="6560196" y="5006925"/>
            <a:chExt cx="3869892" cy="348400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2BB357EF-38CE-6967-899F-BB37456A34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30088" y="5006925"/>
              <a:ext cx="0" cy="34840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F1D235D0-4214-C403-B400-A759DA219D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42972" y="5006925"/>
              <a:ext cx="0" cy="34840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62C0FE51-BEC8-BDEE-7086-DF2BDE2D22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55857" y="5006925"/>
              <a:ext cx="0" cy="34840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7545A8D-8A0F-3E71-573E-31B16C8EAB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0196" y="5006925"/>
              <a:ext cx="0" cy="34840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CD05845-0FC9-4C08-C241-512E908D25C1}"/>
              </a:ext>
            </a:extLst>
          </p:cNvPr>
          <p:cNvCxnSpPr/>
          <p:nvPr/>
        </p:nvCxnSpPr>
        <p:spPr bwMode="auto">
          <a:xfrm>
            <a:off x="10077232" y="3695700"/>
            <a:ext cx="0" cy="1356945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85288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C06279E-D21B-4548-6301-BF871F74F9CC}"/>
              </a:ext>
            </a:extLst>
          </p:cNvPr>
          <p:cNvSpPr/>
          <p:nvPr/>
        </p:nvSpPr>
        <p:spPr bwMode="auto">
          <a:xfrm>
            <a:off x="7267575" y="3889375"/>
            <a:ext cx="4168775" cy="231775"/>
          </a:xfrm>
          <a:custGeom>
            <a:avLst/>
            <a:gdLst>
              <a:gd name="connsiteX0" fmla="*/ 4168775 w 4168775"/>
              <a:gd name="connsiteY0" fmla="*/ 47625 h 231775"/>
              <a:gd name="connsiteX1" fmla="*/ 4168775 w 4168775"/>
              <a:gd name="connsiteY1" fmla="*/ 231775 h 231775"/>
              <a:gd name="connsiteX2" fmla="*/ 0 w 4168775"/>
              <a:gd name="connsiteY2" fmla="*/ 231775 h 231775"/>
              <a:gd name="connsiteX3" fmla="*/ 0 w 4168775"/>
              <a:gd name="connsiteY3" fmla="*/ 209550 h 231775"/>
              <a:gd name="connsiteX4" fmla="*/ 3070225 w 4168775"/>
              <a:gd name="connsiteY4" fmla="*/ 47625 h 231775"/>
              <a:gd name="connsiteX5" fmla="*/ 3063875 w 4168775"/>
              <a:gd name="connsiteY5" fmla="*/ 0 h 231775"/>
              <a:gd name="connsiteX6" fmla="*/ 4168775 w 4168775"/>
              <a:gd name="connsiteY6" fmla="*/ 47625 h 2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8775" h="231775">
                <a:moveTo>
                  <a:pt x="4168775" y="47625"/>
                </a:moveTo>
                <a:lnTo>
                  <a:pt x="4168775" y="231775"/>
                </a:lnTo>
                <a:lnTo>
                  <a:pt x="0" y="231775"/>
                </a:lnTo>
                <a:lnTo>
                  <a:pt x="0" y="209550"/>
                </a:lnTo>
                <a:lnTo>
                  <a:pt x="3070225" y="47625"/>
                </a:lnTo>
                <a:lnTo>
                  <a:pt x="3063875" y="0"/>
                </a:lnTo>
                <a:lnTo>
                  <a:pt x="4168775" y="47625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20000"/>
                  <a:lumOff val="80000"/>
                  <a:alpha val="75000"/>
                </a:schemeClr>
              </a:gs>
              <a:gs pos="75000">
                <a:schemeClr val="accent2">
                  <a:lumMod val="20000"/>
                  <a:lumOff val="80000"/>
                  <a:alpha val="60000"/>
                </a:schemeClr>
              </a:gs>
            </a:gsLst>
            <a:lin ang="0" scaled="1"/>
          </a:gra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0A0071-00CB-1815-E1D9-188B4CB62EA4}"/>
              </a:ext>
            </a:extLst>
          </p:cNvPr>
          <p:cNvSpPr/>
          <p:nvPr/>
        </p:nvSpPr>
        <p:spPr bwMode="auto">
          <a:xfrm>
            <a:off x="1946487" y="1864010"/>
            <a:ext cx="1527996" cy="22718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65138A6-0B50-6A79-BFA0-4A09667ED0F9}"/>
              </a:ext>
            </a:extLst>
          </p:cNvPr>
          <p:cNvSpPr/>
          <p:nvPr/>
        </p:nvSpPr>
        <p:spPr bwMode="auto">
          <a:xfrm>
            <a:off x="1196975" y="2473325"/>
            <a:ext cx="4518025" cy="1657350"/>
          </a:xfrm>
          <a:custGeom>
            <a:avLst/>
            <a:gdLst>
              <a:gd name="connsiteX0" fmla="*/ 4518025 w 4518025"/>
              <a:gd name="connsiteY0" fmla="*/ 0 h 1657350"/>
              <a:gd name="connsiteX1" fmla="*/ 4518025 w 4518025"/>
              <a:gd name="connsiteY1" fmla="*/ 1657350 h 1657350"/>
              <a:gd name="connsiteX2" fmla="*/ 0 w 4518025"/>
              <a:gd name="connsiteY2" fmla="*/ 1657350 h 1657350"/>
              <a:gd name="connsiteX3" fmla="*/ 146050 w 4518025"/>
              <a:gd name="connsiteY3" fmla="*/ 1631950 h 1657350"/>
              <a:gd name="connsiteX4" fmla="*/ 149225 w 4518025"/>
              <a:gd name="connsiteY4" fmla="*/ 1593850 h 1657350"/>
              <a:gd name="connsiteX5" fmla="*/ 254000 w 4518025"/>
              <a:gd name="connsiteY5" fmla="*/ 1549400 h 1657350"/>
              <a:gd name="connsiteX6" fmla="*/ 952500 w 4518025"/>
              <a:gd name="connsiteY6" fmla="*/ 1504950 h 1657350"/>
              <a:gd name="connsiteX7" fmla="*/ 1035050 w 4518025"/>
              <a:gd name="connsiteY7" fmla="*/ 1485900 h 1657350"/>
              <a:gd name="connsiteX8" fmla="*/ 1158875 w 4518025"/>
              <a:gd name="connsiteY8" fmla="*/ 1435100 h 1657350"/>
              <a:gd name="connsiteX9" fmla="*/ 1200150 w 4518025"/>
              <a:gd name="connsiteY9" fmla="*/ 1406525 h 1657350"/>
              <a:gd name="connsiteX10" fmla="*/ 2085975 w 4518025"/>
              <a:gd name="connsiteY10" fmla="*/ 1165225 h 1657350"/>
              <a:gd name="connsiteX11" fmla="*/ 2374900 w 4518025"/>
              <a:gd name="connsiteY11" fmla="*/ 977900 h 1657350"/>
              <a:gd name="connsiteX12" fmla="*/ 2422525 w 4518025"/>
              <a:gd name="connsiteY12" fmla="*/ 974725 h 1657350"/>
              <a:gd name="connsiteX13" fmla="*/ 3346450 w 4518025"/>
              <a:gd name="connsiteY13" fmla="*/ 765175 h 1657350"/>
              <a:gd name="connsiteX14" fmla="*/ 3346450 w 4518025"/>
              <a:gd name="connsiteY14" fmla="*/ 419100 h 1657350"/>
              <a:gd name="connsiteX15" fmla="*/ 3940175 w 4518025"/>
              <a:gd name="connsiteY15" fmla="*/ 260350 h 1657350"/>
              <a:gd name="connsiteX16" fmla="*/ 4051300 w 4518025"/>
              <a:gd name="connsiteY16" fmla="*/ 104775 h 1657350"/>
              <a:gd name="connsiteX17" fmla="*/ 4518025 w 4518025"/>
              <a:gd name="connsiteY17" fmla="*/ 0 h 165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518025" h="1657350">
                <a:moveTo>
                  <a:pt x="4518025" y="0"/>
                </a:moveTo>
                <a:lnTo>
                  <a:pt x="4518025" y="1657350"/>
                </a:lnTo>
                <a:lnTo>
                  <a:pt x="0" y="1657350"/>
                </a:lnTo>
                <a:lnTo>
                  <a:pt x="146050" y="1631950"/>
                </a:lnTo>
                <a:lnTo>
                  <a:pt x="149225" y="1593850"/>
                </a:lnTo>
                <a:lnTo>
                  <a:pt x="254000" y="1549400"/>
                </a:lnTo>
                <a:lnTo>
                  <a:pt x="952500" y="1504950"/>
                </a:lnTo>
                <a:lnTo>
                  <a:pt x="1035050" y="1485900"/>
                </a:lnTo>
                <a:lnTo>
                  <a:pt x="1158875" y="1435100"/>
                </a:lnTo>
                <a:lnTo>
                  <a:pt x="1200150" y="1406525"/>
                </a:lnTo>
                <a:lnTo>
                  <a:pt x="2085975" y="1165225"/>
                </a:lnTo>
                <a:lnTo>
                  <a:pt x="2374900" y="977900"/>
                </a:lnTo>
                <a:lnTo>
                  <a:pt x="2422525" y="974725"/>
                </a:lnTo>
                <a:lnTo>
                  <a:pt x="3346450" y="765175"/>
                </a:lnTo>
                <a:lnTo>
                  <a:pt x="3346450" y="419100"/>
                </a:lnTo>
                <a:lnTo>
                  <a:pt x="3940175" y="260350"/>
                </a:lnTo>
                <a:lnTo>
                  <a:pt x="4051300" y="104775"/>
                </a:lnTo>
                <a:lnTo>
                  <a:pt x="451802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  <a:alpha val="75000"/>
                </a:schemeClr>
              </a:gs>
              <a:gs pos="75000">
                <a:schemeClr val="accent2">
                  <a:lumMod val="20000"/>
                  <a:lumOff val="80000"/>
                  <a:alpha val="60000"/>
                </a:schemeClr>
              </a:gs>
            </a:gsLst>
            <a:lin ang="0" scaled="1"/>
            <a:tileRect/>
          </a:gra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6F9108-B69D-41DC-B30A-935582A7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 panose="020F0502020204030204" pitchFamily="34" charset="0"/>
              </a:rPr>
              <a:t>Why Is Early Treatment Important?</a:t>
            </a: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B0B7451E-5E38-45C9-9FC3-A149D7F90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5074918"/>
            <a:ext cx="10877529" cy="1088814"/>
          </a:xfrm>
        </p:spPr>
        <p:txBody>
          <a:bodyPr/>
          <a:lstStyle/>
          <a:p>
            <a:r>
              <a:rPr lang="en-US" sz="2400">
                <a:latin typeface="Calibri"/>
                <a:ea typeface="Calibri"/>
                <a:cs typeface="Calibri"/>
              </a:rPr>
              <a:t>Effective treatment needed in UC and CD to provide adequate control of symptoms and mucosal inflammation (T2T approach)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5CCC61E-CA76-44E0-9843-41F40527BF78}"/>
              </a:ext>
            </a:extLst>
          </p:cNvPr>
          <p:cNvSpPr/>
          <p:nvPr/>
        </p:nvSpPr>
        <p:spPr>
          <a:xfrm>
            <a:off x="6391221" y="1211429"/>
            <a:ext cx="4991416" cy="63958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Theoretical Impact of Early Treatment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A1719F-A577-47CE-9DCC-6921CD3168A7}"/>
              </a:ext>
            </a:extLst>
          </p:cNvPr>
          <p:cNvSpPr/>
          <p:nvPr/>
        </p:nvSpPr>
        <p:spPr>
          <a:xfrm>
            <a:off x="713162" y="1211429"/>
            <a:ext cx="4954768" cy="63958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Natural Course of Crohn’s Disease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5D0A6C1-DBB6-4ED7-806D-AA5D05645073}"/>
              </a:ext>
            </a:extLst>
          </p:cNvPr>
          <p:cNvSpPr txBox="1"/>
          <p:nvPr/>
        </p:nvSpPr>
        <p:spPr>
          <a:xfrm>
            <a:off x="407563" y="4178686"/>
            <a:ext cx="1298817" cy="505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Subclinical</a:t>
            </a:r>
          </a:p>
          <a:p>
            <a:pPr marL="0" marR="0" lvl="0" indent="0" algn="ctr" defTabSz="609585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inflammation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0CED8F-6284-4EBD-9BCC-C70C621D7618}"/>
              </a:ext>
            </a:extLst>
          </p:cNvPr>
          <p:cNvSpPr txBox="1"/>
          <p:nvPr/>
        </p:nvSpPr>
        <p:spPr>
          <a:xfrm>
            <a:off x="1540517" y="4559819"/>
            <a:ext cx="9749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Diagnosis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804708F-38C8-4206-B41B-FB7B4944FBCC}"/>
              </a:ext>
            </a:extLst>
          </p:cNvPr>
          <p:cNvSpPr txBox="1"/>
          <p:nvPr/>
        </p:nvSpPr>
        <p:spPr>
          <a:xfrm>
            <a:off x="2219648" y="4168086"/>
            <a:ext cx="12552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Early disease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D31153D-35B0-436B-829A-4C6D459FF014}"/>
              </a:ext>
            </a:extLst>
          </p:cNvPr>
          <p:cNvSpPr txBox="1"/>
          <p:nvPr/>
        </p:nvSpPr>
        <p:spPr>
          <a:xfrm rot="16200000">
            <a:off x="-320828" y="2709657"/>
            <a:ext cx="1703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Digestive Damage</a:t>
            </a:r>
            <a:endParaRPr kumimoji="0" lang="en-US" sz="15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B8B849-F77E-49ED-A5C1-F701355D5DDC}"/>
              </a:ext>
            </a:extLst>
          </p:cNvPr>
          <p:cNvSpPr txBox="1"/>
          <p:nvPr/>
        </p:nvSpPr>
        <p:spPr>
          <a:xfrm rot="5400000">
            <a:off x="4861850" y="2898291"/>
            <a:ext cx="2145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Inflammatory </a:t>
            </a: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en-US" sz="16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ctivity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*</a:t>
            </a:r>
            <a:endParaRPr kumimoji="0" lang="en-US" sz="1600" b="1" i="0" u="none" strike="noStrike" kern="1200" cap="none" spc="0" normalizeH="0" baseline="30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6660D9F-41DC-4C8A-821F-238FAD111256}"/>
              </a:ext>
            </a:extLst>
          </p:cNvPr>
          <p:cNvSpPr txBox="1"/>
          <p:nvPr/>
        </p:nvSpPr>
        <p:spPr>
          <a:xfrm>
            <a:off x="2624604" y="3176616"/>
            <a:ext cx="9017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Stricture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FDA37A0-4AAF-4A38-A29B-1DA65A40C166}"/>
              </a:ext>
            </a:extLst>
          </p:cNvPr>
          <p:cNvSpPr txBox="1"/>
          <p:nvPr/>
        </p:nvSpPr>
        <p:spPr>
          <a:xfrm>
            <a:off x="3574942" y="2727775"/>
            <a:ext cx="8184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Fistula/</a:t>
            </a: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abscess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59122D-E541-4F32-8F42-F620195110A8}"/>
              </a:ext>
            </a:extLst>
          </p:cNvPr>
          <p:cNvSpPr txBox="1"/>
          <p:nvPr/>
        </p:nvSpPr>
        <p:spPr>
          <a:xfrm>
            <a:off x="4115317" y="2391191"/>
            <a:ext cx="819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Surgery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22B2F64-2F5C-4B2C-9DE5-49FB534A79A0}"/>
              </a:ext>
            </a:extLst>
          </p:cNvPr>
          <p:cNvSpPr txBox="1"/>
          <p:nvPr/>
        </p:nvSpPr>
        <p:spPr>
          <a:xfrm>
            <a:off x="4766208" y="2112799"/>
            <a:ext cx="9017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Stricture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060083D-D781-4A39-A3E9-A484177198A5}"/>
              </a:ext>
            </a:extLst>
          </p:cNvPr>
          <p:cNvSpPr txBox="1"/>
          <p:nvPr/>
        </p:nvSpPr>
        <p:spPr>
          <a:xfrm>
            <a:off x="4037184" y="4184403"/>
            <a:ext cx="1200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Late disease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8936562-D2E8-4FEC-9F5A-5E055D7F5582}"/>
              </a:ext>
            </a:extLst>
          </p:cNvPr>
          <p:cNvSpPr txBox="1"/>
          <p:nvPr/>
        </p:nvSpPr>
        <p:spPr>
          <a:xfrm>
            <a:off x="1899521" y="2040555"/>
            <a:ext cx="1673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Window of opportunity</a:t>
            </a:r>
            <a:endParaRPr kumimoji="0" lang="en-US" sz="15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8" name="Down Arrow 2">
            <a:extLst>
              <a:ext uri="{FF2B5EF4-FFF2-40B4-BE49-F238E27FC236}">
                <a16:creationId xmlns:a16="http://schemas.microsoft.com/office/drawing/2014/main" id="{82D0C899-0D8A-4942-8366-F30BCA0B8400}"/>
              </a:ext>
            </a:extLst>
          </p:cNvPr>
          <p:cNvSpPr/>
          <p:nvPr/>
        </p:nvSpPr>
        <p:spPr>
          <a:xfrm>
            <a:off x="1739753" y="4192838"/>
            <a:ext cx="413469" cy="402865"/>
          </a:xfrm>
          <a:prstGeom prst="downArrow">
            <a:avLst/>
          </a:prstGeom>
          <a:solidFill>
            <a:schemeClr val="accent3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29F069F-9D45-4D68-A85A-5C02CD0F289B}"/>
              </a:ext>
            </a:extLst>
          </p:cNvPr>
          <p:cNvSpPr txBox="1"/>
          <p:nvPr/>
        </p:nvSpPr>
        <p:spPr>
          <a:xfrm>
            <a:off x="6204506" y="4111893"/>
            <a:ext cx="1298817" cy="505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Subclinical</a:t>
            </a:r>
          </a:p>
          <a:p>
            <a:pPr marL="0" marR="0" lvl="0" indent="0" algn="ctr" defTabSz="609585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inflammation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876FC2E-2ADD-452F-8088-AD44A8E64F2C}"/>
              </a:ext>
            </a:extLst>
          </p:cNvPr>
          <p:cNvSpPr txBox="1"/>
          <p:nvPr/>
        </p:nvSpPr>
        <p:spPr>
          <a:xfrm>
            <a:off x="7295053" y="4514231"/>
            <a:ext cx="9749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Diagnosis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C78A463-1186-4BDE-87F3-1B3D0816899F}"/>
              </a:ext>
            </a:extLst>
          </p:cNvPr>
          <p:cNvSpPr txBox="1"/>
          <p:nvPr/>
        </p:nvSpPr>
        <p:spPr>
          <a:xfrm>
            <a:off x="8016591" y="4101292"/>
            <a:ext cx="12552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Early disease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725C444-B805-4DA7-9FBA-B575FBD1B54C}"/>
              </a:ext>
            </a:extLst>
          </p:cNvPr>
          <p:cNvSpPr txBox="1"/>
          <p:nvPr/>
        </p:nvSpPr>
        <p:spPr>
          <a:xfrm rot="16200000">
            <a:off x="5404740" y="2738279"/>
            <a:ext cx="1703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Digestive Damage</a:t>
            </a:r>
            <a:endParaRPr kumimoji="0" lang="en-US" sz="15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09D691-224F-4620-9F70-3946F84174DC}"/>
              </a:ext>
            </a:extLst>
          </p:cNvPr>
          <p:cNvSpPr txBox="1"/>
          <p:nvPr/>
        </p:nvSpPr>
        <p:spPr>
          <a:xfrm>
            <a:off x="9834127" y="4117610"/>
            <a:ext cx="1200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Late disease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4" name="Down Arrow 33">
            <a:extLst>
              <a:ext uri="{FF2B5EF4-FFF2-40B4-BE49-F238E27FC236}">
                <a16:creationId xmlns:a16="http://schemas.microsoft.com/office/drawing/2014/main" id="{3C675465-FCB5-4340-A07E-B824DE383F64}"/>
              </a:ext>
            </a:extLst>
          </p:cNvPr>
          <p:cNvSpPr/>
          <p:nvPr/>
        </p:nvSpPr>
        <p:spPr>
          <a:xfrm>
            <a:off x="7554727" y="4192838"/>
            <a:ext cx="413469" cy="402865"/>
          </a:xfrm>
          <a:prstGeom prst="downArrow">
            <a:avLst/>
          </a:prstGeom>
          <a:solidFill>
            <a:schemeClr val="accent3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34A9F21-6323-4CED-9924-AF82F399A238}"/>
              </a:ext>
            </a:extLst>
          </p:cNvPr>
          <p:cNvSpPr txBox="1"/>
          <p:nvPr/>
        </p:nvSpPr>
        <p:spPr>
          <a:xfrm rot="5400000">
            <a:off x="10546050" y="2833005"/>
            <a:ext cx="2145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Inflammatory </a:t>
            </a: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en-US" sz="16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ctivity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*</a:t>
            </a:r>
            <a:endParaRPr kumimoji="0" lang="en-US" sz="1600" b="1" i="0" u="none" strike="noStrike" kern="1200" cap="none" spc="0" normalizeH="0" baseline="30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99F938B-7FA5-4D38-A15C-2A1719CF3809}"/>
              </a:ext>
            </a:extLst>
          </p:cNvPr>
          <p:cNvSpPr txBox="1"/>
          <p:nvPr/>
        </p:nvSpPr>
        <p:spPr>
          <a:xfrm>
            <a:off x="8296716" y="3258038"/>
            <a:ext cx="27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Tight control and monitoring</a:t>
            </a:r>
            <a:endParaRPr kumimoji="0" lang="en-US" sz="15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4ACC8BD-1CD1-4836-82C5-CE27F031044E}"/>
              </a:ext>
            </a:extLst>
          </p:cNvPr>
          <p:cNvSpPr txBox="1"/>
          <p:nvPr/>
        </p:nvSpPr>
        <p:spPr bwMode="auto">
          <a:xfrm>
            <a:off x="8596492" y="4585497"/>
            <a:ext cx="29828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*Assessed by CDAI, CDEIS, and/or CRP.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50848D81-F779-D651-B128-27073B7CC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215" y="6373772"/>
            <a:ext cx="6867788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Adapted from Colombel. Gastroenterol. 2017;152:351. Cai. Front Med (Lausanne). 2021;8:765474.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247191-5C73-F800-4455-1B8454169F77}"/>
              </a:ext>
            </a:extLst>
          </p:cNvPr>
          <p:cNvSpPr txBox="1"/>
          <p:nvPr/>
        </p:nvSpPr>
        <p:spPr bwMode="auto">
          <a:xfrm>
            <a:off x="609246" y="5991753"/>
            <a:ext cx="26744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*Measured by CDAI, CDEIS, CRP.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1A67303-7386-18B3-80A5-39EFDCB6094B}"/>
              </a:ext>
            </a:extLst>
          </p:cNvPr>
          <p:cNvCxnSpPr/>
          <p:nvPr/>
        </p:nvCxnSpPr>
        <p:spPr bwMode="auto">
          <a:xfrm>
            <a:off x="693198" y="4128468"/>
            <a:ext cx="5089238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EF71F6-3528-D0E9-2F28-ACAD35797EDE}"/>
              </a:ext>
            </a:extLst>
          </p:cNvPr>
          <p:cNvCxnSpPr>
            <a:cxnSpLocks/>
          </p:cNvCxnSpPr>
          <p:nvPr/>
        </p:nvCxnSpPr>
        <p:spPr bwMode="auto">
          <a:xfrm flipV="1">
            <a:off x="693198" y="1851010"/>
            <a:ext cx="0" cy="2256120"/>
          </a:xfrm>
          <a:prstGeom prst="straightConnector1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C0459C8-3BCD-0193-DF56-4BFCA5CE1EF5}"/>
              </a:ext>
            </a:extLst>
          </p:cNvPr>
          <p:cNvCxnSpPr>
            <a:cxnSpLocks/>
          </p:cNvCxnSpPr>
          <p:nvPr/>
        </p:nvCxnSpPr>
        <p:spPr bwMode="auto">
          <a:xfrm flipV="1">
            <a:off x="5727161" y="1851010"/>
            <a:ext cx="0" cy="2256120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2E0625B-04A5-FCD4-33E2-1D6B73C3FAD8}"/>
              </a:ext>
            </a:extLst>
          </p:cNvPr>
          <p:cNvSpPr/>
          <p:nvPr/>
        </p:nvSpPr>
        <p:spPr bwMode="auto">
          <a:xfrm>
            <a:off x="1190625" y="2470150"/>
            <a:ext cx="4521200" cy="1641475"/>
          </a:xfrm>
          <a:custGeom>
            <a:avLst/>
            <a:gdLst>
              <a:gd name="connsiteX0" fmla="*/ 0 w 4521200"/>
              <a:gd name="connsiteY0" fmla="*/ 1641475 h 1641475"/>
              <a:gd name="connsiteX1" fmla="*/ 139700 w 4521200"/>
              <a:gd name="connsiteY1" fmla="*/ 1638300 h 1641475"/>
              <a:gd name="connsiteX2" fmla="*/ 165100 w 4521200"/>
              <a:gd name="connsiteY2" fmla="*/ 1600200 h 1641475"/>
              <a:gd name="connsiteX3" fmla="*/ 263525 w 4521200"/>
              <a:gd name="connsiteY3" fmla="*/ 1552575 h 1641475"/>
              <a:gd name="connsiteX4" fmla="*/ 914400 w 4521200"/>
              <a:gd name="connsiteY4" fmla="*/ 1504950 h 1641475"/>
              <a:gd name="connsiteX5" fmla="*/ 974725 w 4521200"/>
              <a:gd name="connsiteY5" fmla="*/ 1501775 h 1641475"/>
              <a:gd name="connsiteX6" fmla="*/ 1063625 w 4521200"/>
              <a:gd name="connsiteY6" fmla="*/ 1479550 h 1641475"/>
              <a:gd name="connsiteX7" fmla="*/ 1171575 w 4521200"/>
              <a:gd name="connsiteY7" fmla="*/ 1435100 h 1641475"/>
              <a:gd name="connsiteX8" fmla="*/ 1190625 w 4521200"/>
              <a:gd name="connsiteY8" fmla="*/ 1412875 h 1641475"/>
              <a:gd name="connsiteX9" fmla="*/ 2073275 w 4521200"/>
              <a:gd name="connsiteY9" fmla="*/ 1171575 h 1641475"/>
              <a:gd name="connsiteX10" fmla="*/ 2374900 w 4521200"/>
              <a:gd name="connsiteY10" fmla="*/ 987425 h 1641475"/>
              <a:gd name="connsiteX11" fmla="*/ 2425700 w 4521200"/>
              <a:gd name="connsiteY11" fmla="*/ 981075 h 1641475"/>
              <a:gd name="connsiteX12" fmla="*/ 3346450 w 4521200"/>
              <a:gd name="connsiteY12" fmla="*/ 774700 h 1641475"/>
              <a:gd name="connsiteX13" fmla="*/ 3346450 w 4521200"/>
              <a:gd name="connsiteY13" fmla="*/ 419100 h 1641475"/>
              <a:gd name="connsiteX14" fmla="*/ 3943350 w 4521200"/>
              <a:gd name="connsiteY14" fmla="*/ 263525 h 1641475"/>
              <a:gd name="connsiteX15" fmla="*/ 4048125 w 4521200"/>
              <a:gd name="connsiteY15" fmla="*/ 114300 h 1641475"/>
              <a:gd name="connsiteX16" fmla="*/ 4521200 w 4521200"/>
              <a:gd name="connsiteY16" fmla="*/ 0 h 164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21200" h="1641475">
                <a:moveTo>
                  <a:pt x="0" y="1641475"/>
                </a:moveTo>
                <a:lnTo>
                  <a:pt x="139700" y="1638300"/>
                </a:lnTo>
                <a:lnTo>
                  <a:pt x="165100" y="1600200"/>
                </a:lnTo>
                <a:lnTo>
                  <a:pt x="263525" y="1552575"/>
                </a:lnTo>
                <a:lnTo>
                  <a:pt x="914400" y="1504950"/>
                </a:lnTo>
                <a:lnTo>
                  <a:pt x="974725" y="1501775"/>
                </a:lnTo>
                <a:lnTo>
                  <a:pt x="1063625" y="1479550"/>
                </a:lnTo>
                <a:lnTo>
                  <a:pt x="1171575" y="1435100"/>
                </a:lnTo>
                <a:lnTo>
                  <a:pt x="1190625" y="1412875"/>
                </a:lnTo>
                <a:lnTo>
                  <a:pt x="2073275" y="1171575"/>
                </a:lnTo>
                <a:lnTo>
                  <a:pt x="2374900" y="987425"/>
                </a:lnTo>
                <a:lnTo>
                  <a:pt x="2425700" y="981075"/>
                </a:lnTo>
                <a:lnTo>
                  <a:pt x="3346450" y="774700"/>
                </a:lnTo>
                <a:lnTo>
                  <a:pt x="3346450" y="419100"/>
                </a:lnTo>
                <a:lnTo>
                  <a:pt x="3943350" y="263525"/>
                </a:lnTo>
                <a:lnTo>
                  <a:pt x="4048125" y="114300"/>
                </a:lnTo>
                <a:lnTo>
                  <a:pt x="452120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682710D-4E2F-7D17-1BC6-F611AA761A81}"/>
              </a:ext>
            </a:extLst>
          </p:cNvPr>
          <p:cNvSpPr/>
          <p:nvPr/>
        </p:nvSpPr>
        <p:spPr bwMode="auto">
          <a:xfrm>
            <a:off x="1143000" y="3520522"/>
            <a:ext cx="4565650" cy="591102"/>
          </a:xfrm>
          <a:custGeom>
            <a:avLst/>
            <a:gdLst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20875 w 4565650"/>
              <a:gd name="connsiteY35" fmla="*/ 574675 h 590550"/>
              <a:gd name="connsiteX36" fmla="*/ 1958975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20875 w 4565650"/>
              <a:gd name="connsiteY35" fmla="*/ 574675 h 590550"/>
              <a:gd name="connsiteX36" fmla="*/ 1958975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20875 w 4565650"/>
              <a:gd name="connsiteY35" fmla="*/ 574675 h 590550"/>
              <a:gd name="connsiteX36" fmla="*/ 1958975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20875 w 4565650"/>
              <a:gd name="connsiteY35" fmla="*/ 574675 h 590550"/>
              <a:gd name="connsiteX36" fmla="*/ 1958975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20875 w 4565650"/>
              <a:gd name="connsiteY35" fmla="*/ 574675 h 590550"/>
              <a:gd name="connsiteX36" fmla="*/ 1958975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20875 w 4565650"/>
              <a:gd name="connsiteY35" fmla="*/ 574675 h 590550"/>
              <a:gd name="connsiteX36" fmla="*/ 1958975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20875 w 4565650"/>
              <a:gd name="connsiteY35" fmla="*/ 574675 h 590550"/>
              <a:gd name="connsiteX36" fmla="*/ 1958975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20875 w 4565650"/>
              <a:gd name="connsiteY35" fmla="*/ 574675 h 590550"/>
              <a:gd name="connsiteX36" fmla="*/ 1958975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58975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93675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504825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20750 w 4565650"/>
              <a:gd name="connsiteY18" fmla="*/ 488950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895350 w 4565650"/>
              <a:gd name="connsiteY17" fmla="*/ 511175 h 590550"/>
              <a:gd name="connsiteX18" fmla="*/ 932656 w 4565650"/>
              <a:gd name="connsiteY18" fmla="*/ 491331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3125 w 4565650"/>
              <a:gd name="connsiteY16" fmla="*/ 523875 h 590550"/>
              <a:gd name="connsiteX17" fmla="*/ 902494 w 4565650"/>
              <a:gd name="connsiteY17" fmla="*/ 513556 h 590550"/>
              <a:gd name="connsiteX18" fmla="*/ 932656 w 4565650"/>
              <a:gd name="connsiteY18" fmla="*/ 491331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7050 h 590550"/>
              <a:gd name="connsiteX16" fmla="*/ 877887 w 4565650"/>
              <a:gd name="connsiteY16" fmla="*/ 526256 h 590550"/>
              <a:gd name="connsiteX17" fmla="*/ 902494 w 4565650"/>
              <a:gd name="connsiteY17" fmla="*/ 513556 h 590550"/>
              <a:gd name="connsiteX18" fmla="*/ 932656 w 4565650"/>
              <a:gd name="connsiteY18" fmla="*/ 491331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9432 h 590550"/>
              <a:gd name="connsiteX16" fmla="*/ 877887 w 4565650"/>
              <a:gd name="connsiteY16" fmla="*/ 526256 h 590550"/>
              <a:gd name="connsiteX17" fmla="*/ 902494 w 4565650"/>
              <a:gd name="connsiteY17" fmla="*/ 513556 h 590550"/>
              <a:gd name="connsiteX18" fmla="*/ 932656 w 4565650"/>
              <a:gd name="connsiteY18" fmla="*/ 491331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9432 h 590550"/>
              <a:gd name="connsiteX16" fmla="*/ 877887 w 4565650"/>
              <a:gd name="connsiteY16" fmla="*/ 526256 h 590550"/>
              <a:gd name="connsiteX17" fmla="*/ 902494 w 4565650"/>
              <a:gd name="connsiteY17" fmla="*/ 513556 h 590550"/>
              <a:gd name="connsiteX18" fmla="*/ 932656 w 4565650"/>
              <a:gd name="connsiteY18" fmla="*/ 491331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9432 h 590550"/>
              <a:gd name="connsiteX16" fmla="*/ 877887 w 4565650"/>
              <a:gd name="connsiteY16" fmla="*/ 526256 h 590550"/>
              <a:gd name="connsiteX17" fmla="*/ 902494 w 4565650"/>
              <a:gd name="connsiteY17" fmla="*/ 513556 h 590550"/>
              <a:gd name="connsiteX18" fmla="*/ 932656 w 4565650"/>
              <a:gd name="connsiteY18" fmla="*/ 491331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61975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9432 h 590550"/>
              <a:gd name="connsiteX16" fmla="*/ 877887 w 4565650"/>
              <a:gd name="connsiteY16" fmla="*/ 526256 h 590550"/>
              <a:gd name="connsiteX17" fmla="*/ 902494 w 4565650"/>
              <a:gd name="connsiteY17" fmla="*/ 513556 h 590550"/>
              <a:gd name="connsiteX18" fmla="*/ 932656 w 4565650"/>
              <a:gd name="connsiteY18" fmla="*/ 491331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692150 w 4565650"/>
              <a:gd name="connsiteY10" fmla="*/ 539750 h 590550"/>
              <a:gd name="connsiteX11" fmla="*/ 739775 w 4565650"/>
              <a:gd name="connsiteY11" fmla="*/ 559594 h 590550"/>
              <a:gd name="connsiteX12" fmla="*/ 796925 w 4565650"/>
              <a:gd name="connsiteY12" fmla="*/ 552450 h 590550"/>
              <a:gd name="connsiteX13" fmla="*/ 822325 w 4565650"/>
              <a:gd name="connsiteY13" fmla="*/ 539750 h 590550"/>
              <a:gd name="connsiteX14" fmla="*/ 831850 w 4565650"/>
              <a:gd name="connsiteY14" fmla="*/ 536575 h 590550"/>
              <a:gd name="connsiteX15" fmla="*/ 850900 w 4565650"/>
              <a:gd name="connsiteY15" fmla="*/ 529432 h 590550"/>
              <a:gd name="connsiteX16" fmla="*/ 877887 w 4565650"/>
              <a:gd name="connsiteY16" fmla="*/ 526256 h 590550"/>
              <a:gd name="connsiteX17" fmla="*/ 902494 w 4565650"/>
              <a:gd name="connsiteY17" fmla="*/ 513556 h 590550"/>
              <a:gd name="connsiteX18" fmla="*/ 932656 w 4565650"/>
              <a:gd name="connsiteY18" fmla="*/ 491331 h 590550"/>
              <a:gd name="connsiteX19" fmla="*/ 968375 w 4565650"/>
              <a:gd name="connsiteY19" fmla="*/ 438150 h 590550"/>
              <a:gd name="connsiteX20" fmla="*/ 1152525 w 4565650"/>
              <a:gd name="connsiteY20" fmla="*/ 53975 h 590550"/>
              <a:gd name="connsiteX21" fmla="*/ 1292225 w 4565650"/>
              <a:gd name="connsiteY21" fmla="*/ 504825 h 590550"/>
              <a:gd name="connsiteX22" fmla="*/ 1317625 w 4565650"/>
              <a:gd name="connsiteY22" fmla="*/ 514350 h 590550"/>
              <a:gd name="connsiteX23" fmla="*/ 1333500 w 4565650"/>
              <a:gd name="connsiteY23" fmla="*/ 523875 h 590550"/>
              <a:gd name="connsiteX24" fmla="*/ 1355725 w 4565650"/>
              <a:gd name="connsiteY24" fmla="*/ 530225 h 590550"/>
              <a:gd name="connsiteX25" fmla="*/ 1365250 w 4565650"/>
              <a:gd name="connsiteY25" fmla="*/ 536575 h 590550"/>
              <a:gd name="connsiteX26" fmla="*/ 1374775 w 4565650"/>
              <a:gd name="connsiteY26" fmla="*/ 546100 h 590550"/>
              <a:gd name="connsiteX27" fmla="*/ 1384300 w 4565650"/>
              <a:gd name="connsiteY27" fmla="*/ 549275 h 590550"/>
              <a:gd name="connsiteX28" fmla="*/ 1393825 w 4565650"/>
              <a:gd name="connsiteY28" fmla="*/ 558800 h 590550"/>
              <a:gd name="connsiteX29" fmla="*/ 1419225 w 4565650"/>
              <a:gd name="connsiteY29" fmla="*/ 565150 h 590550"/>
              <a:gd name="connsiteX30" fmla="*/ 1435100 w 4565650"/>
              <a:gd name="connsiteY30" fmla="*/ 558800 h 590550"/>
              <a:gd name="connsiteX31" fmla="*/ 1454150 w 4565650"/>
              <a:gd name="connsiteY31" fmla="*/ 552450 h 590550"/>
              <a:gd name="connsiteX32" fmla="*/ 1470025 w 4565650"/>
              <a:gd name="connsiteY32" fmla="*/ 542925 h 590550"/>
              <a:gd name="connsiteX33" fmla="*/ 1730375 w 4565650"/>
              <a:gd name="connsiteY33" fmla="*/ 574675 h 590550"/>
              <a:gd name="connsiteX34" fmla="*/ 1828800 w 4565650"/>
              <a:gd name="connsiteY34" fmla="*/ 549275 h 590550"/>
              <a:gd name="connsiteX35" fmla="*/ 1913732 w 4565650"/>
              <a:gd name="connsiteY35" fmla="*/ 579437 h 590550"/>
              <a:gd name="connsiteX36" fmla="*/ 1980406 w 4565650"/>
              <a:gd name="connsiteY36" fmla="*/ 533400 h 590550"/>
              <a:gd name="connsiteX37" fmla="*/ 2286000 w 4565650"/>
              <a:gd name="connsiteY37" fmla="*/ 69850 h 590550"/>
              <a:gd name="connsiteX38" fmla="*/ 2508250 w 4565650"/>
              <a:gd name="connsiteY38" fmla="*/ 463550 h 590550"/>
              <a:gd name="connsiteX39" fmla="*/ 2641600 w 4565650"/>
              <a:gd name="connsiteY39" fmla="*/ 498475 h 590550"/>
              <a:gd name="connsiteX40" fmla="*/ 2698750 w 4565650"/>
              <a:gd name="connsiteY40" fmla="*/ 561975 h 590550"/>
              <a:gd name="connsiteX41" fmla="*/ 2882900 w 4565650"/>
              <a:gd name="connsiteY41" fmla="*/ 520700 h 590550"/>
              <a:gd name="connsiteX42" fmla="*/ 3054350 w 4565650"/>
              <a:gd name="connsiteY42" fmla="*/ 485775 h 590550"/>
              <a:gd name="connsiteX43" fmla="*/ 3187700 w 4565650"/>
              <a:gd name="connsiteY43" fmla="*/ 542925 h 590550"/>
              <a:gd name="connsiteX44" fmla="*/ 3273425 w 4565650"/>
              <a:gd name="connsiteY44" fmla="*/ 479425 h 590550"/>
              <a:gd name="connsiteX45" fmla="*/ 3397250 w 4565650"/>
              <a:gd name="connsiteY45" fmla="*/ 0 h 590550"/>
              <a:gd name="connsiteX46" fmla="*/ 3552825 w 4565650"/>
              <a:gd name="connsiteY46" fmla="*/ 508000 h 590550"/>
              <a:gd name="connsiteX47" fmla="*/ 3657600 w 4565650"/>
              <a:gd name="connsiteY47" fmla="*/ 574675 h 590550"/>
              <a:gd name="connsiteX48" fmla="*/ 3873500 w 4565650"/>
              <a:gd name="connsiteY48" fmla="*/ 533400 h 590550"/>
              <a:gd name="connsiteX49" fmla="*/ 4041775 w 4565650"/>
              <a:gd name="connsiteY49" fmla="*/ 317500 h 590550"/>
              <a:gd name="connsiteX50" fmla="*/ 4203700 w 4565650"/>
              <a:gd name="connsiteY50" fmla="*/ 520700 h 590550"/>
              <a:gd name="connsiteX51" fmla="*/ 4565650 w 4565650"/>
              <a:gd name="connsiteY51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54350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41600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0550 h 590550"/>
              <a:gd name="connsiteX1" fmla="*/ 117475 w 4565650"/>
              <a:gd name="connsiteY1" fmla="*/ 565150 h 590550"/>
              <a:gd name="connsiteX2" fmla="*/ 179387 w 4565650"/>
              <a:gd name="connsiteY2" fmla="*/ 561975 h 590550"/>
              <a:gd name="connsiteX3" fmla="*/ 231775 w 4565650"/>
              <a:gd name="connsiteY3" fmla="*/ 577850 h 590550"/>
              <a:gd name="connsiteX4" fmla="*/ 311150 w 4565650"/>
              <a:gd name="connsiteY4" fmla="*/ 542925 h 590550"/>
              <a:gd name="connsiteX5" fmla="*/ 497681 w 4565650"/>
              <a:gd name="connsiteY5" fmla="*/ 533400 h 590550"/>
              <a:gd name="connsiteX6" fmla="*/ 533400 w 4565650"/>
              <a:gd name="connsiteY6" fmla="*/ 533400 h 590550"/>
              <a:gd name="connsiteX7" fmla="*/ 596900 w 4565650"/>
              <a:gd name="connsiteY7" fmla="*/ 571500 h 590550"/>
              <a:gd name="connsiteX8" fmla="*/ 622300 w 4565650"/>
              <a:gd name="connsiteY8" fmla="*/ 568325 h 590550"/>
              <a:gd name="connsiteX9" fmla="*/ 669925 w 4565650"/>
              <a:gd name="connsiteY9" fmla="*/ 539750 h 590550"/>
              <a:gd name="connsiteX10" fmla="*/ 739775 w 4565650"/>
              <a:gd name="connsiteY10" fmla="*/ 559594 h 590550"/>
              <a:gd name="connsiteX11" fmla="*/ 796925 w 4565650"/>
              <a:gd name="connsiteY11" fmla="*/ 552450 h 590550"/>
              <a:gd name="connsiteX12" fmla="*/ 822325 w 4565650"/>
              <a:gd name="connsiteY12" fmla="*/ 539750 h 590550"/>
              <a:gd name="connsiteX13" fmla="*/ 831850 w 4565650"/>
              <a:gd name="connsiteY13" fmla="*/ 536575 h 590550"/>
              <a:gd name="connsiteX14" fmla="*/ 850900 w 4565650"/>
              <a:gd name="connsiteY14" fmla="*/ 529432 h 590550"/>
              <a:gd name="connsiteX15" fmla="*/ 877887 w 4565650"/>
              <a:gd name="connsiteY15" fmla="*/ 526256 h 590550"/>
              <a:gd name="connsiteX16" fmla="*/ 902494 w 4565650"/>
              <a:gd name="connsiteY16" fmla="*/ 513556 h 590550"/>
              <a:gd name="connsiteX17" fmla="*/ 932656 w 4565650"/>
              <a:gd name="connsiteY17" fmla="*/ 491331 h 590550"/>
              <a:gd name="connsiteX18" fmla="*/ 968375 w 4565650"/>
              <a:gd name="connsiteY18" fmla="*/ 438150 h 590550"/>
              <a:gd name="connsiteX19" fmla="*/ 1152525 w 4565650"/>
              <a:gd name="connsiteY19" fmla="*/ 53975 h 590550"/>
              <a:gd name="connsiteX20" fmla="*/ 1292225 w 4565650"/>
              <a:gd name="connsiteY20" fmla="*/ 504825 h 590550"/>
              <a:gd name="connsiteX21" fmla="*/ 1317625 w 4565650"/>
              <a:gd name="connsiteY21" fmla="*/ 514350 h 590550"/>
              <a:gd name="connsiteX22" fmla="*/ 1333500 w 4565650"/>
              <a:gd name="connsiteY22" fmla="*/ 523875 h 590550"/>
              <a:gd name="connsiteX23" fmla="*/ 1355725 w 4565650"/>
              <a:gd name="connsiteY23" fmla="*/ 530225 h 590550"/>
              <a:gd name="connsiteX24" fmla="*/ 1365250 w 4565650"/>
              <a:gd name="connsiteY24" fmla="*/ 536575 h 590550"/>
              <a:gd name="connsiteX25" fmla="*/ 1374775 w 4565650"/>
              <a:gd name="connsiteY25" fmla="*/ 546100 h 590550"/>
              <a:gd name="connsiteX26" fmla="*/ 1384300 w 4565650"/>
              <a:gd name="connsiteY26" fmla="*/ 549275 h 590550"/>
              <a:gd name="connsiteX27" fmla="*/ 1393825 w 4565650"/>
              <a:gd name="connsiteY27" fmla="*/ 558800 h 590550"/>
              <a:gd name="connsiteX28" fmla="*/ 1419225 w 4565650"/>
              <a:gd name="connsiteY28" fmla="*/ 565150 h 590550"/>
              <a:gd name="connsiteX29" fmla="*/ 1435100 w 4565650"/>
              <a:gd name="connsiteY29" fmla="*/ 558800 h 590550"/>
              <a:gd name="connsiteX30" fmla="*/ 1454150 w 4565650"/>
              <a:gd name="connsiteY30" fmla="*/ 552450 h 590550"/>
              <a:gd name="connsiteX31" fmla="*/ 1470025 w 4565650"/>
              <a:gd name="connsiteY31" fmla="*/ 542925 h 590550"/>
              <a:gd name="connsiteX32" fmla="*/ 1730375 w 4565650"/>
              <a:gd name="connsiteY32" fmla="*/ 574675 h 590550"/>
              <a:gd name="connsiteX33" fmla="*/ 1828800 w 4565650"/>
              <a:gd name="connsiteY33" fmla="*/ 549275 h 590550"/>
              <a:gd name="connsiteX34" fmla="*/ 1913732 w 4565650"/>
              <a:gd name="connsiteY34" fmla="*/ 579437 h 590550"/>
              <a:gd name="connsiteX35" fmla="*/ 1980406 w 4565650"/>
              <a:gd name="connsiteY35" fmla="*/ 533400 h 590550"/>
              <a:gd name="connsiteX36" fmla="*/ 2286000 w 4565650"/>
              <a:gd name="connsiteY36" fmla="*/ 69850 h 590550"/>
              <a:gd name="connsiteX37" fmla="*/ 2508250 w 4565650"/>
              <a:gd name="connsiteY37" fmla="*/ 463550 h 590550"/>
              <a:gd name="connsiteX38" fmla="*/ 2629694 w 4565650"/>
              <a:gd name="connsiteY38" fmla="*/ 498475 h 590550"/>
              <a:gd name="connsiteX39" fmla="*/ 2698750 w 4565650"/>
              <a:gd name="connsiteY39" fmla="*/ 561975 h 590550"/>
              <a:gd name="connsiteX40" fmla="*/ 2882900 w 4565650"/>
              <a:gd name="connsiteY40" fmla="*/ 520700 h 590550"/>
              <a:gd name="connsiteX41" fmla="*/ 3028156 w 4565650"/>
              <a:gd name="connsiteY41" fmla="*/ 485775 h 590550"/>
              <a:gd name="connsiteX42" fmla="*/ 3187700 w 4565650"/>
              <a:gd name="connsiteY42" fmla="*/ 542925 h 590550"/>
              <a:gd name="connsiteX43" fmla="*/ 3273425 w 4565650"/>
              <a:gd name="connsiteY43" fmla="*/ 479425 h 590550"/>
              <a:gd name="connsiteX44" fmla="*/ 3397250 w 4565650"/>
              <a:gd name="connsiteY44" fmla="*/ 0 h 590550"/>
              <a:gd name="connsiteX45" fmla="*/ 3552825 w 4565650"/>
              <a:gd name="connsiteY45" fmla="*/ 508000 h 590550"/>
              <a:gd name="connsiteX46" fmla="*/ 3657600 w 4565650"/>
              <a:gd name="connsiteY46" fmla="*/ 574675 h 590550"/>
              <a:gd name="connsiteX47" fmla="*/ 3873500 w 4565650"/>
              <a:gd name="connsiteY47" fmla="*/ 533400 h 590550"/>
              <a:gd name="connsiteX48" fmla="*/ 4041775 w 4565650"/>
              <a:gd name="connsiteY48" fmla="*/ 317500 h 590550"/>
              <a:gd name="connsiteX49" fmla="*/ 4203700 w 4565650"/>
              <a:gd name="connsiteY49" fmla="*/ 520700 h 590550"/>
              <a:gd name="connsiteX50" fmla="*/ 4565650 w 4565650"/>
              <a:gd name="connsiteY50" fmla="*/ 555625 h 590550"/>
              <a:gd name="connsiteX0" fmla="*/ 0 w 4565650"/>
              <a:gd name="connsiteY0" fmla="*/ 591099 h 591099"/>
              <a:gd name="connsiteX1" fmla="*/ 117475 w 4565650"/>
              <a:gd name="connsiteY1" fmla="*/ 565699 h 591099"/>
              <a:gd name="connsiteX2" fmla="*/ 179387 w 4565650"/>
              <a:gd name="connsiteY2" fmla="*/ 562524 h 591099"/>
              <a:gd name="connsiteX3" fmla="*/ 231775 w 4565650"/>
              <a:gd name="connsiteY3" fmla="*/ 578399 h 591099"/>
              <a:gd name="connsiteX4" fmla="*/ 311150 w 4565650"/>
              <a:gd name="connsiteY4" fmla="*/ 543474 h 591099"/>
              <a:gd name="connsiteX5" fmla="*/ 497681 w 4565650"/>
              <a:gd name="connsiteY5" fmla="*/ 533949 h 591099"/>
              <a:gd name="connsiteX6" fmla="*/ 533400 w 4565650"/>
              <a:gd name="connsiteY6" fmla="*/ 533949 h 591099"/>
              <a:gd name="connsiteX7" fmla="*/ 596900 w 4565650"/>
              <a:gd name="connsiteY7" fmla="*/ 572049 h 591099"/>
              <a:gd name="connsiteX8" fmla="*/ 622300 w 4565650"/>
              <a:gd name="connsiteY8" fmla="*/ 568874 h 591099"/>
              <a:gd name="connsiteX9" fmla="*/ 669925 w 4565650"/>
              <a:gd name="connsiteY9" fmla="*/ 540299 h 591099"/>
              <a:gd name="connsiteX10" fmla="*/ 739775 w 4565650"/>
              <a:gd name="connsiteY10" fmla="*/ 560143 h 591099"/>
              <a:gd name="connsiteX11" fmla="*/ 796925 w 4565650"/>
              <a:gd name="connsiteY11" fmla="*/ 552999 h 591099"/>
              <a:gd name="connsiteX12" fmla="*/ 822325 w 4565650"/>
              <a:gd name="connsiteY12" fmla="*/ 540299 h 591099"/>
              <a:gd name="connsiteX13" fmla="*/ 831850 w 4565650"/>
              <a:gd name="connsiteY13" fmla="*/ 537124 h 591099"/>
              <a:gd name="connsiteX14" fmla="*/ 850900 w 4565650"/>
              <a:gd name="connsiteY14" fmla="*/ 529981 h 591099"/>
              <a:gd name="connsiteX15" fmla="*/ 877887 w 4565650"/>
              <a:gd name="connsiteY15" fmla="*/ 526805 h 591099"/>
              <a:gd name="connsiteX16" fmla="*/ 902494 w 4565650"/>
              <a:gd name="connsiteY16" fmla="*/ 514105 h 591099"/>
              <a:gd name="connsiteX17" fmla="*/ 932656 w 4565650"/>
              <a:gd name="connsiteY17" fmla="*/ 491880 h 591099"/>
              <a:gd name="connsiteX18" fmla="*/ 968375 w 4565650"/>
              <a:gd name="connsiteY18" fmla="*/ 438699 h 591099"/>
              <a:gd name="connsiteX19" fmla="*/ 1152525 w 4565650"/>
              <a:gd name="connsiteY19" fmla="*/ 54524 h 591099"/>
              <a:gd name="connsiteX20" fmla="*/ 1292225 w 4565650"/>
              <a:gd name="connsiteY20" fmla="*/ 505374 h 591099"/>
              <a:gd name="connsiteX21" fmla="*/ 1317625 w 4565650"/>
              <a:gd name="connsiteY21" fmla="*/ 514899 h 591099"/>
              <a:gd name="connsiteX22" fmla="*/ 1333500 w 4565650"/>
              <a:gd name="connsiteY22" fmla="*/ 524424 h 591099"/>
              <a:gd name="connsiteX23" fmla="*/ 1355725 w 4565650"/>
              <a:gd name="connsiteY23" fmla="*/ 530774 h 591099"/>
              <a:gd name="connsiteX24" fmla="*/ 1365250 w 4565650"/>
              <a:gd name="connsiteY24" fmla="*/ 537124 h 591099"/>
              <a:gd name="connsiteX25" fmla="*/ 1374775 w 4565650"/>
              <a:gd name="connsiteY25" fmla="*/ 546649 h 591099"/>
              <a:gd name="connsiteX26" fmla="*/ 1384300 w 4565650"/>
              <a:gd name="connsiteY26" fmla="*/ 549824 h 591099"/>
              <a:gd name="connsiteX27" fmla="*/ 1393825 w 4565650"/>
              <a:gd name="connsiteY27" fmla="*/ 559349 h 591099"/>
              <a:gd name="connsiteX28" fmla="*/ 1419225 w 4565650"/>
              <a:gd name="connsiteY28" fmla="*/ 565699 h 591099"/>
              <a:gd name="connsiteX29" fmla="*/ 1435100 w 4565650"/>
              <a:gd name="connsiteY29" fmla="*/ 559349 h 591099"/>
              <a:gd name="connsiteX30" fmla="*/ 1454150 w 4565650"/>
              <a:gd name="connsiteY30" fmla="*/ 552999 h 591099"/>
              <a:gd name="connsiteX31" fmla="*/ 1470025 w 4565650"/>
              <a:gd name="connsiteY31" fmla="*/ 543474 h 591099"/>
              <a:gd name="connsiteX32" fmla="*/ 1730375 w 4565650"/>
              <a:gd name="connsiteY32" fmla="*/ 575224 h 591099"/>
              <a:gd name="connsiteX33" fmla="*/ 1828800 w 4565650"/>
              <a:gd name="connsiteY33" fmla="*/ 549824 h 591099"/>
              <a:gd name="connsiteX34" fmla="*/ 1913732 w 4565650"/>
              <a:gd name="connsiteY34" fmla="*/ 579986 h 591099"/>
              <a:gd name="connsiteX35" fmla="*/ 1980406 w 4565650"/>
              <a:gd name="connsiteY35" fmla="*/ 533949 h 591099"/>
              <a:gd name="connsiteX36" fmla="*/ 2286000 w 4565650"/>
              <a:gd name="connsiteY36" fmla="*/ 70399 h 591099"/>
              <a:gd name="connsiteX37" fmla="*/ 2508250 w 4565650"/>
              <a:gd name="connsiteY37" fmla="*/ 464099 h 591099"/>
              <a:gd name="connsiteX38" fmla="*/ 2629694 w 4565650"/>
              <a:gd name="connsiteY38" fmla="*/ 499024 h 591099"/>
              <a:gd name="connsiteX39" fmla="*/ 2698750 w 4565650"/>
              <a:gd name="connsiteY39" fmla="*/ 562524 h 591099"/>
              <a:gd name="connsiteX40" fmla="*/ 2882900 w 4565650"/>
              <a:gd name="connsiteY40" fmla="*/ 521249 h 591099"/>
              <a:gd name="connsiteX41" fmla="*/ 3028156 w 4565650"/>
              <a:gd name="connsiteY41" fmla="*/ 486324 h 591099"/>
              <a:gd name="connsiteX42" fmla="*/ 3187700 w 4565650"/>
              <a:gd name="connsiteY42" fmla="*/ 543474 h 591099"/>
              <a:gd name="connsiteX43" fmla="*/ 3273425 w 4565650"/>
              <a:gd name="connsiteY43" fmla="*/ 479974 h 591099"/>
              <a:gd name="connsiteX44" fmla="*/ 3397250 w 4565650"/>
              <a:gd name="connsiteY44" fmla="*/ 549 h 591099"/>
              <a:gd name="connsiteX45" fmla="*/ 3552825 w 4565650"/>
              <a:gd name="connsiteY45" fmla="*/ 508549 h 591099"/>
              <a:gd name="connsiteX46" fmla="*/ 3657600 w 4565650"/>
              <a:gd name="connsiteY46" fmla="*/ 575224 h 591099"/>
              <a:gd name="connsiteX47" fmla="*/ 3873500 w 4565650"/>
              <a:gd name="connsiteY47" fmla="*/ 533949 h 591099"/>
              <a:gd name="connsiteX48" fmla="*/ 4041775 w 4565650"/>
              <a:gd name="connsiteY48" fmla="*/ 318049 h 591099"/>
              <a:gd name="connsiteX49" fmla="*/ 4203700 w 4565650"/>
              <a:gd name="connsiteY49" fmla="*/ 521249 h 591099"/>
              <a:gd name="connsiteX50" fmla="*/ 4565650 w 4565650"/>
              <a:gd name="connsiteY50" fmla="*/ 556174 h 591099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1252 h 591102"/>
              <a:gd name="connsiteX50" fmla="*/ 4565650 w 4565650"/>
              <a:gd name="connsiteY50" fmla="*/ 556177 h 591102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1252 h 591102"/>
              <a:gd name="connsiteX50" fmla="*/ 4565650 w 4565650"/>
              <a:gd name="connsiteY50" fmla="*/ 556177 h 591102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1252 h 591102"/>
              <a:gd name="connsiteX50" fmla="*/ 4565650 w 4565650"/>
              <a:gd name="connsiteY50" fmla="*/ 556177 h 591102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1252 h 591102"/>
              <a:gd name="connsiteX50" fmla="*/ 4565650 w 4565650"/>
              <a:gd name="connsiteY50" fmla="*/ 556177 h 591102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1252 h 591102"/>
              <a:gd name="connsiteX50" fmla="*/ 4565650 w 4565650"/>
              <a:gd name="connsiteY50" fmla="*/ 556177 h 591102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1252 h 591102"/>
              <a:gd name="connsiteX50" fmla="*/ 4565650 w 4565650"/>
              <a:gd name="connsiteY50" fmla="*/ 556177 h 591102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1252 h 591102"/>
              <a:gd name="connsiteX50" fmla="*/ 4565650 w 4565650"/>
              <a:gd name="connsiteY50" fmla="*/ 556177 h 591102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1252 h 591102"/>
              <a:gd name="connsiteX50" fmla="*/ 4565650 w 4565650"/>
              <a:gd name="connsiteY50" fmla="*/ 556177 h 591102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1252 h 591102"/>
              <a:gd name="connsiteX50" fmla="*/ 4565650 w 4565650"/>
              <a:gd name="connsiteY50" fmla="*/ 556177 h 591102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1252 h 591102"/>
              <a:gd name="connsiteX50" fmla="*/ 4565650 w 4565650"/>
              <a:gd name="connsiteY50" fmla="*/ 556177 h 591102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1252 h 591102"/>
              <a:gd name="connsiteX50" fmla="*/ 4565650 w 4565650"/>
              <a:gd name="connsiteY50" fmla="*/ 556177 h 591102"/>
              <a:gd name="connsiteX0" fmla="*/ 0 w 4565650"/>
              <a:gd name="connsiteY0" fmla="*/ 591102 h 591102"/>
              <a:gd name="connsiteX1" fmla="*/ 117475 w 4565650"/>
              <a:gd name="connsiteY1" fmla="*/ 565702 h 591102"/>
              <a:gd name="connsiteX2" fmla="*/ 179387 w 4565650"/>
              <a:gd name="connsiteY2" fmla="*/ 562527 h 591102"/>
              <a:gd name="connsiteX3" fmla="*/ 231775 w 4565650"/>
              <a:gd name="connsiteY3" fmla="*/ 578402 h 591102"/>
              <a:gd name="connsiteX4" fmla="*/ 311150 w 4565650"/>
              <a:gd name="connsiteY4" fmla="*/ 543477 h 591102"/>
              <a:gd name="connsiteX5" fmla="*/ 497681 w 4565650"/>
              <a:gd name="connsiteY5" fmla="*/ 533952 h 591102"/>
              <a:gd name="connsiteX6" fmla="*/ 533400 w 4565650"/>
              <a:gd name="connsiteY6" fmla="*/ 533952 h 591102"/>
              <a:gd name="connsiteX7" fmla="*/ 596900 w 4565650"/>
              <a:gd name="connsiteY7" fmla="*/ 572052 h 591102"/>
              <a:gd name="connsiteX8" fmla="*/ 622300 w 4565650"/>
              <a:gd name="connsiteY8" fmla="*/ 568877 h 591102"/>
              <a:gd name="connsiteX9" fmla="*/ 669925 w 4565650"/>
              <a:gd name="connsiteY9" fmla="*/ 540302 h 591102"/>
              <a:gd name="connsiteX10" fmla="*/ 739775 w 4565650"/>
              <a:gd name="connsiteY10" fmla="*/ 560146 h 591102"/>
              <a:gd name="connsiteX11" fmla="*/ 796925 w 4565650"/>
              <a:gd name="connsiteY11" fmla="*/ 553002 h 591102"/>
              <a:gd name="connsiteX12" fmla="*/ 822325 w 4565650"/>
              <a:gd name="connsiteY12" fmla="*/ 540302 h 591102"/>
              <a:gd name="connsiteX13" fmla="*/ 831850 w 4565650"/>
              <a:gd name="connsiteY13" fmla="*/ 537127 h 591102"/>
              <a:gd name="connsiteX14" fmla="*/ 850900 w 4565650"/>
              <a:gd name="connsiteY14" fmla="*/ 529984 h 591102"/>
              <a:gd name="connsiteX15" fmla="*/ 877887 w 4565650"/>
              <a:gd name="connsiteY15" fmla="*/ 526808 h 591102"/>
              <a:gd name="connsiteX16" fmla="*/ 902494 w 4565650"/>
              <a:gd name="connsiteY16" fmla="*/ 514108 h 591102"/>
              <a:gd name="connsiteX17" fmla="*/ 932656 w 4565650"/>
              <a:gd name="connsiteY17" fmla="*/ 491883 h 591102"/>
              <a:gd name="connsiteX18" fmla="*/ 968375 w 4565650"/>
              <a:gd name="connsiteY18" fmla="*/ 438702 h 591102"/>
              <a:gd name="connsiteX19" fmla="*/ 1152525 w 4565650"/>
              <a:gd name="connsiteY19" fmla="*/ 54527 h 591102"/>
              <a:gd name="connsiteX20" fmla="*/ 1292225 w 4565650"/>
              <a:gd name="connsiteY20" fmla="*/ 505377 h 591102"/>
              <a:gd name="connsiteX21" fmla="*/ 1317625 w 4565650"/>
              <a:gd name="connsiteY21" fmla="*/ 514902 h 591102"/>
              <a:gd name="connsiteX22" fmla="*/ 1333500 w 4565650"/>
              <a:gd name="connsiteY22" fmla="*/ 524427 h 591102"/>
              <a:gd name="connsiteX23" fmla="*/ 1355725 w 4565650"/>
              <a:gd name="connsiteY23" fmla="*/ 530777 h 591102"/>
              <a:gd name="connsiteX24" fmla="*/ 1365250 w 4565650"/>
              <a:gd name="connsiteY24" fmla="*/ 537127 h 591102"/>
              <a:gd name="connsiteX25" fmla="*/ 1374775 w 4565650"/>
              <a:gd name="connsiteY25" fmla="*/ 546652 h 591102"/>
              <a:gd name="connsiteX26" fmla="*/ 1384300 w 4565650"/>
              <a:gd name="connsiteY26" fmla="*/ 549827 h 591102"/>
              <a:gd name="connsiteX27" fmla="*/ 1393825 w 4565650"/>
              <a:gd name="connsiteY27" fmla="*/ 559352 h 591102"/>
              <a:gd name="connsiteX28" fmla="*/ 1419225 w 4565650"/>
              <a:gd name="connsiteY28" fmla="*/ 565702 h 591102"/>
              <a:gd name="connsiteX29" fmla="*/ 1435100 w 4565650"/>
              <a:gd name="connsiteY29" fmla="*/ 559352 h 591102"/>
              <a:gd name="connsiteX30" fmla="*/ 1454150 w 4565650"/>
              <a:gd name="connsiteY30" fmla="*/ 553002 h 591102"/>
              <a:gd name="connsiteX31" fmla="*/ 1470025 w 4565650"/>
              <a:gd name="connsiteY31" fmla="*/ 543477 h 591102"/>
              <a:gd name="connsiteX32" fmla="*/ 1730375 w 4565650"/>
              <a:gd name="connsiteY32" fmla="*/ 575227 h 591102"/>
              <a:gd name="connsiteX33" fmla="*/ 1828800 w 4565650"/>
              <a:gd name="connsiteY33" fmla="*/ 549827 h 591102"/>
              <a:gd name="connsiteX34" fmla="*/ 1913732 w 4565650"/>
              <a:gd name="connsiteY34" fmla="*/ 579989 h 591102"/>
              <a:gd name="connsiteX35" fmla="*/ 1980406 w 4565650"/>
              <a:gd name="connsiteY35" fmla="*/ 533952 h 591102"/>
              <a:gd name="connsiteX36" fmla="*/ 2286000 w 4565650"/>
              <a:gd name="connsiteY36" fmla="*/ 70402 h 591102"/>
              <a:gd name="connsiteX37" fmla="*/ 2508250 w 4565650"/>
              <a:gd name="connsiteY37" fmla="*/ 464102 h 591102"/>
              <a:gd name="connsiteX38" fmla="*/ 2629694 w 4565650"/>
              <a:gd name="connsiteY38" fmla="*/ 499027 h 591102"/>
              <a:gd name="connsiteX39" fmla="*/ 2698750 w 4565650"/>
              <a:gd name="connsiteY39" fmla="*/ 562527 h 591102"/>
              <a:gd name="connsiteX40" fmla="*/ 2882900 w 4565650"/>
              <a:gd name="connsiteY40" fmla="*/ 521252 h 591102"/>
              <a:gd name="connsiteX41" fmla="*/ 3028156 w 4565650"/>
              <a:gd name="connsiteY41" fmla="*/ 486327 h 591102"/>
              <a:gd name="connsiteX42" fmla="*/ 3187700 w 4565650"/>
              <a:gd name="connsiteY42" fmla="*/ 543477 h 591102"/>
              <a:gd name="connsiteX43" fmla="*/ 3273425 w 4565650"/>
              <a:gd name="connsiteY43" fmla="*/ 479977 h 591102"/>
              <a:gd name="connsiteX44" fmla="*/ 3397250 w 4565650"/>
              <a:gd name="connsiteY44" fmla="*/ 552 h 591102"/>
              <a:gd name="connsiteX45" fmla="*/ 3552825 w 4565650"/>
              <a:gd name="connsiteY45" fmla="*/ 508552 h 591102"/>
              <a:gd name="connsiteX46" fmla="*/ 3657600 w 4565650"/>
              <a:gd name="connsiteY46" fmla="*/ 575227 h 591102"/>
              <a:gd name="connsiteX47" fmla="*/ 3873500 w 4565650"/>
              <a:gd name="connsiteY47" fmla="*/ 533952 h 591102"/>
              <a:gd name="connsiteX48" fmla="*/ 4041775 w 4565650"/>
              <a:gd name="connsiteY48" fmla="*/ 318052 h 591102"/>
              <a:gd name="connsiteX49" fmla="*/ 4203700 w 4565650"/>
              <a:gd name="connsiteY49" fmla="*/ 528396 h 591102"/>
              <a:gd name="connsiteX50" fmla="*/ 4565650 w 4565650"/>
              <a:gd name="connsiteY50" fmla="*/ 556177 h 59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565650" h="591102">
                <a:moveTo>
                  <a:pt x="0" y="591102"/>
                </a:moveTo>
                <a:lnTo>
                  <a:pt x="117475" y="565702"/>
                </a:lnTo>
                <a:lnTo>
                  <a:pt x="179387" y="562527"/>
                </a:lnTo>
                <a:lnTo>
                  <a:pt x="231775" y="578402"/>
                </a:lnTo>
                <a:cubicBezTo>
                  <a:pt x="279664" y="566760"/>
                  <a:pt x="284692" y="555119"/>
                  <a:pt x="311150" y="543477"/>
                </a:cubicBezTo>
                <a:cubicBezTo>
                  <a:pt x="394758" y="540302"/>
                  <a:pt x="433123" y="537127"/>
                  <a:pt x="497681" y="533952"/>
                </a:cubicBezTo>
                <a:lnTo>
                  <a:pt x="533400" y="533952"/>
                </a:lnTo>
                <a:lnTo>
                  <a:pt x="596900" y="572052"/>
                </a:lnTo>
                <a:lnTo>
                  <a:pt x="622300" y="568877"/>
                </a:lnTo>
                <a:cubicBezTo>
                  <a:pt x="638175" y="559352"/>
                  <a:pt x="646907" y="549827"/>
                  <a:pt x="669925" y="540302"/>
                </a:cubicBezTo>
                <a:cubicBezTo>
                  <a:pt x="695590" y="539773"/>
                  <a:pt x="716492" y="553531"/>
                  <a:pt x="739775" y="560146"/>
                </a:cubicBezTo>
                <a:cubicBezTo>
                  <a:pt x="749300" y="571259"/>
                  <a:pt x="780256" y="572846"/>
                  <a:pt x="796925" y="553002"/>
                </a:cubicBezTo>
                <a:cubicBezTo>
                  <a:pt x="805392" y="548769"/>
                  <a:pt x="813707" y="544219"/>
                  <a:pt x="822325" y="540302"/>
                </a:cubicBezTo>
                <a:cubicBezTo>
                  <a:pt x="825372" y="538917"/>
                  <a:pt x="827088" y="538847"/>
                  <a:pt x="831850" y="537127"/>
                </a:cubicBezTo>
                <a:cubicBezTo>
                  <a:pt x="836613" y="535407"/>
                  <a:pt x="843227" y="531704"/>
                  <a:pt x="850900" y="529984"/>
                </a:cubicBezTo>
                <a:cubicBezTo>
                  <a:pt x="858573" y="528264"/>
                  <a:pt x="870479" y="527866"/>
                  <a:pt x="877887" y="526808"/>
                </a:cubicBezTo>
                <a:cubicBezTo>
                  <a:pt x="889858" y="522818"/>
                  <a:pt x="893366" y="519929"/>
                  <a:pt x="902494" y="514108"/>
                </a:cubicBezTo>
                <a:cubicBezTo>
                  <a:pt x="911622" y="508287"/>
                  <a:pt x="916909" y="499757"/>
                  <a:pt x="932656" y="491883"/>
                </a:cubicBezTo>
                <a:lnTo>
                  <a:pt x="968375" y="438702"/>
                </a:lnTo>
                <a:cubicBezTo>
                  <a:pt x="1029758" y="310644"/>
                  <a:pt x="1074473" y="82573"/>
                  <a:pt x="1152525" y="54527"/>
                </a:cubicBezTo>
                <a:cubicBezTo>
                  <a:pt x="1218142" y="54791"/>
                  <a:pt x="1245658" y="355094"/>
                  <a:pt x="1292225" y="505377"/>
                </a:cubicBezTo>
                <a:cubicBezTo>
                  <a:pt x="1300692" y="508552"/>
                  <a:pt x="1309415" y="511113"/>
                  <a:pt x="1317625" y="514902"/>
                </a:cubicBezTo>
                <a:cubicBezTo>
                  <a:pt x="1323228" y="517488"/>
                  <a:pt x="1327980" y="521667"/>
                  <a:pt x="1333500" y="524427"/>
                </a:cubicBezTo>
                <a:cubicBezTo>
                  <a:pt x="1338055" y="526704"/>
                  <a:pt x="1351656" y="529760"/>
                  <a:pt x="1355725" y="530777"/>
                </a:cubicBezTo>
                <a:cubicBezTo>
                  <a:pt x="1358900" y="532894"/>
                  <a:pt x="1362319" y="534684"/>
                  <a:pt x="1365250" y="537127"/>
                </a:cubicBezTo>
                <a:cubicBezTo>
                  <a:pt x="1368699" y="540002"/>
                  <a:pt x="1371039" y="544161"/>
                  <a:pt x="1374775" y="546652"/>
                </a:cubicBezTo>
                <a:cubicBezTo>
                  <a:pt x="1377560" y="548508"/>
                  <a:pt x="1381125" y="548769"/>
                  <a:pt x="1384300" y="549827"/>
                </a:cubicBezTo>
                <a:cubicBezTo>
                  <a:pt x="1387475" y="553002"/>
                  <a:pt x="1390089" y="556861"/>
                  <a:pt x="1393825" y="559352"/>
                </a:cubicBezTo>
                <a:cubicBezTo>
                  <a:pt x="1398009" y="562141"/>
                  <a:pt x="1416935" y="565244"/>
                  <a:pt x="1419225" y="565702"/>
                </a:cubicBezTo>
                <a:cubicBezTo>
                  <a:pt x="1424517" y="563585"/>
                  <a:pt x="1429744" y="561300"/>
                  <a:pt x="1435100" y="559352"/>
                </a:cubicBezTo>
                <a:cubicBezTo>
                  <a:pt x="1441390" y="557065"/>
                  <a:pt x="1454150" y="553002"/>
                  <a:pt x="1454150" y="553002"/>
                </a:cubicBezTo>
                <a:cubicBezTo>
                  <a:pt x="1462261" y="540835"/>
                  <a:pt x="1456684" y="543477"/>
                  <a:pt x="1470025" y="543477"/>
                </a:cubicBezTo>
                <a:cubicBezTo>
                  <a:pt x="1575858" y="504054"/>
                  <a:pt x="1643592" y="564644"/>
                  <a:pt x="1730375" y="575227"/>
                </a:cubicBezTo>
                <a:cubicBezTo>
                  <a:pt x="1786996" y="571522"/>
                  <a:pt x="1807898" y="544007"/>
                  <a:pt x="1828800" y="549827"/>
                </a:cubicBezTo>
                <a:cubicBezTo>
                  <a:pt x="1861873" y="541626"/>
                  <a:pt x="1883040" y="571522"/>
                  <a:pt x="1913732" y="579989"/>
                </a:cubicBezTo>
                <a:lnTo>
                  <a:pt x="1980406" y="533952"/>
                </a:lnTo>
                <a:cubicBezTo>
                  <a:pt x="2187046" y="529454"/>
                  <a:pt x="2174610" y="53469"/>
                  <a:pt x="2286000" y="70402"/>
                </a:cubicBezTo>
                <a:cubicBezTo>
                  <a:pt x="2369607" y="58760"/>
                  <a:pt x="2403210" y="380493"/>
                  <a:pt x="2508250" y="464102"/>
                </a:cubicBezTo>
                <a:lnTo>
                  <a:pt x="2629694" y="499027"/>
                </a:lnTo>
                <a:cubicBezTo>
                  <a:pt x="2670176" y="508288"/>
                  <a:pt x="2651125" y="565172"/>
                  <a:pt x="2698750" y="562527"/>
                </a:cubicBezTo>
                <a:cubicBezTo>
                  <a:pt x="2736322" y="522576"/>
                  <a:pt x="2814374" y="542154"/>
                  <a:pt x="2882900" y="521252"/>
                </a:cubicBezTo>
                <a:cubicBezTo>
                  <a:pt x="2949575" y="502466"/>
                  <a:pt x="2968623" y="486062"/>
                  <a:pt x="3028156" y="486327"/>
                </a:cubicBezTo>
                <a:cubicBezTo>
                  <a:pt x="3093243" y="476802"/>
                  <a:pt x="3117850" y="524427"/>
                  <a:pt x="3187700" y="543477"/>
                </a:cubicBezTo>
                <a:cubicBezTo>
                  <a:pt x="3230563" y="531836"/>
                  <a:pt x="3244850" y="501144"/>
                  <a:pt x="3273425" y="479977"/>
                </a:cubicBezTo>
                <a:cubicBezTo>
                  <a:pt x="3307556" y="315406"/>
                  <a:pt x="3315494" y="36535"/>
                  <a:pt x="3397250" y="552"/>
                </a:cubicBezTo>
                <a:cubicBezTo>
                  <a:pt x="3458633" y="-15852"/>
                  <a:pt x="3477155" y="336838"/>
                  <a:pt x="3552825" y="508552"/>
                </a:cubicBezTo>
                <a:cubicBezTo>
                  <a:pt x="3587750" y="530777"/>
                  <a:pt x="3625056" y="533953"/>
                  <a:pt x="3657600" y="575227"/>
                </a:cubicBezTo>
                <a:cubicBezTo>
                  <a:pt x="3710517" y="535276"/>
                  <a:pt x="3784864" y="576285"/>
                  <a:pt x="3873500" y="533952"/>
                </a:cubicBezTo>
                <a:cubicBezTo>
                  <a:pt x="3912922" y="509610"/>
                  <a:pt x="3966633" y="320963"/>
                  <a:pt x="4041775" y="318052"/>
                </a:cubicBezTo>
                <a:cubicBezTo>
                  <a:pt x="4112419" y="316729"/>
                  <a:pt x="4140200" y="484475"/>
                  <a:pt x="4203700" y="528396"/>
                </a:cubicBezTo>
                <a:cubicBezTo>
                  <a:pt x="4295775" y="582900"/>
                  <a:pt x="4445000" y="544535"/>
                  <a:pt x="4565650" y="556177"/>
                </a:cubicBez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753DC5F-143A-8A61-8ED3-1E04C90E1BA6}"/>
              </a:ext>
            </a:extLst>
          </p:cNvPr>
          <p:cNvCxnSpPr/>
          <p:nvPr/>
        </p:nvCxnSpPr>
        <p:spPr bwMode="auto">
          <a:xfrm>
            <a:off x="6391221" y="4128468"/>
            <a:ext cx="5089238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8299EFC-43C1-5AF1-7E23-05CA34988E64}"/>
              </a:ext>
            </a:extLst>
          </p:cNvPr>
          <p:cNvCxnSpPr>
            <a:cxnSpLocks/>
          </p:cNvCxnSpPr>
          <p:nvPr/>
        </p:nvCxnSpPr>
        <p:spPr bwMode="auto">
          <a:xfrm flipV="1">
            <a:off x="6403867" y="1851010"/>
            <a:ext cx="0" cy="2256120"/>
          </a:xfrm>
          <a:prstGeom prst="straightConnector1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8C6F0EC-7EE1-ED85-565D-60AF5E5145EE}"/>
              </a:ext>
            </a:extLst>
          </p:cNvPr>
          <p:cNvCxnSpPr>
            <a:cxnSpLocks/>
          </p:cNvCxnSpPr>
          <p:nvPr/>
        </p:nvCxnSpPr>
        <p:spPr bwMode="auto">
          <a:xfrm flipV="1">
            <a:off x="11444234" y="1851010"/>
            <a:ext cx="0" cy="2256120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02EE049-74CD-0705-B865-47C5EF8EE946}"/>
              </a:ext>
            </a:extLst>
          </p:cNvPr>
          <p:cNvSpPr/>
          <p:nvPr/>
        </p:nvSpPr>
        <p:spPr bwMode="auto">
          <a:xfrm>
            <a:off x="6416675" y="3889375"/>
            <a:ext cx="5026025" cy="215900"/>
          </a:xfrm>
          <a:custGeom>
            <a:avLst/>
            <a:gdLst>
              <a:gd name="connsiteX0" fmla="*/ 0 w 5026025"/>
              <a:gd name="connsiteY0" fmla="*/ 215900 h 215900"/>
              <a:gd name="connsiteX1" fmla="*/ 171450 w 5026025"/>
              <a:gd name="connsiteY1" fmla="*/ 85725 h 215900"/>
              <a:gd name="connsiteX2" fmla="*/ 323850 w 5026025"/>
              <a:gd name="connsiteY2" fmla="*/ 82550 h 215900"/>
              <a:gd name="connsiteX3" fmla="*/ 628650 w 5026025"/>
              <a:gd name="connsiteY3" fmla="*/ 212725 h 215900"/>
              <a:gd name="connsiteX4" fmla="*/ 3911600 w 5026025"/>
              <a:gd name="connsiteY4" fmla="*/ 50800 h 215900"/>
              <a:gd name="connsiteX5" fmla="*/ 3911600 w 5026025"/>
              <a:gd name="connsiteY5" fmla="*/ 0 h 215900"/>
              <a:gd name="connsiteX6" fmla="*/ 5026025 w 5026025"/>
              <a:gd name="connsiteY6" fmla="*/ 47625 h 215900"/>
              <a:gd name="connsiteX0" fmla="*/ 0 w 5026025"/>
              <a:gd name="connsiteY0" fmla="*/ 215900 h 215900"/>
              <a:gd name="connsiteX1" fmla="*/ 171450 w 5026025"/>
              <a:gd name="connsiteY1" fmla="*/ 85725 h 215900"/>
              <a:gd name="connsiteX2" fmla="*/ 323850 w 5026025"/>
              <a:gd name="connsiteY2" fmla="*/ 82550 h 215900"/>
              <a:gd name="connsiteX3" fmla="*/ 628650 w 5026025"/>
              <a:gd name="connsiteY3" fmla="*/ 212725 h 215900"/>
              <a:gd name="connsiteX4" fmla="*/ 3911600 w 5026025"/>
              <a:gd name="connsiteY4" fmla="*/ 50800 h 215900"/>
              <a:gd name="connsiteX5" fmla="*/ 3911600 w 5026025"/>
              <a:gd name="connsiteY5" fmla="*/ 0 h 215900"/>
              <a:gd name="connsiteX6" fmla="*/ 5026025 w 5026025"/>
              <a:gd name="connsiteY6" fmla="*/ 47625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26025" h="215900">
                <a:moveTo>
                  <a:pt x="0" y="215900"/>
                </a:moveTo>
                <a:lnTo>
                  <a:pt x="171450" y="85725"/>
                </a:lnTo>
                <a:lnTo>
                  <a:pt x="323850" y="82550"/>
                </a:lnTo>
                <a:cubicBezTo>
                  <a:pt x="406400" y="94192"/>
                  <a:pt x="527050" y="169333"/>
                  <a:pt x="628650" y="212725"/>
                </a:cubicBezTo>
                <a:lnTo>
                  <a:pt x="3911600" y="50800"/>
                </a:lnTo>
                <a:lnTo>
                  <a:pt x="3911600" y="0"/>
                </a:lnTo>
                <a:lnTo>
                  <a:pt x="5026025" y="47625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0C02828-F782-DFF2-318E-00957E09E060}"/>
              </a:ext>
            </a:extLst>
          </p:cNvPr>
          <p:cNvSpPr/>
          <p:nvPr/>
        </p:nvSpPr>
        <p:spPr bwMode="auto">
          <a:xfrm>
            <a:off x="6864350" y="3481388"/>
            <a:ext cx="4578350" cy="627002"/>
          </a:xfrm>
          <a:custGeom>
            <a:avLst/>
            <a:gdLst>
              <a:gd name="connsiteX0" fmla="*/ 0 w 4578350"/>
              <a:gd name="connsiteY0" fmla="*/ 615950 h 615950"/>
              <a:gd name="connsiteX1" fmla="*/ 381000 w 4578350"/>
              <a:gd name="connsiteY1" fmla="*/ 571500 h 615950"/>
              <a:gd name="connsiteX2" fmla="*/ 542925 w 4578350"/>
              <a:gd name="connsiteY2" fmla="*/ 561975 h 615950"/>
              <a:gd name="connsiteX3" fmla="*/ 628650 w 4578350"/>
              <a:gd name="connsiteY3" fmla="*/ 593725 h 615950"/>
              <a:gd name="connsiteX4" fmla="*/ 688975 w 4578350"/>
              <a:gd name="connsiteY4" fmla="*/ 568325 h 615950"/>
              <a:gd name="connsiteX5" fmla="*/ 762000 w 4578350"/>
              <a:gd name="connsiteY5" fmla="*/ 565150 h 615950"/>
              <a:gd name="connsiteX6" fmla="*/ 790575 w 4578350"/>
              <a:gd name="connsiteY6" fmla="*/ 561975 h 615950"/>
              <a:gd name="connsiteX7" fmla="*/ 803275 w 4578350"/>
              <a:gd name="connsiteY7" fmla="*/ 555625 h 615950"/>
              <a:gd name="connsiteX8" fmla="*/ 815975 w 4578350"/>
              <a:gd name="connsiteY8" fmla="*/ 552450 h 615950"/>
              <a:gd name="connsiteX9" fmla="*/ 923925 w 4578350"/>
              <a:gd name="connsiteY9" fmla="*/ 555625 h 615950"/>
              <a:gd name="connsiteX10" fmla="*/ 1012825 w 4578350"/>
              <a:gd name="connsiteY10" fmla="*/ 498475 h 615950"/>
              <a:gd name="connsiteX11" fmla="*/ 1069975 w 4578350"/>
              <a:gd name="connsiteY11" fmla="*/ 352425 h 615950"/>
              <a:gd name="connsiteX12" fmla="*/ 1127125 w 4578350"/>
              <a:gd name="connsiteY12" fmla="*/ 0 h 615950"/>
              <a:gd name="connsiteX13" fmla="*/ 1146175 w 4578350"/>
              <a:gd name="connsiteY13" fmla="*/ 180975 h 615950"/>
              <a:gd name="connsiteX14" fmla="*/ 1196975 w 4578350"/>
              <a:gd name="connsiteY14" fmla="*/ 517525 h 615950"/>
              <a:gd name="connsiteX15" fmla="*/ 1358900 w 4578350"/>
              <a:gd name="connsiteY15" fmla="*/ 539750 h 615950"/>
              <a:gd name="connsiteX16" fmla="*/ 1628775 w 4578350"/>
              <a:gd name="connsiteY16" fmla="*/ 542925 h 615950"/>
              <a:gd name="connsiteX17" fmla="*/ 1876425 w 4578350"/>
              <a:gd name="connsiteY17" fmla="*/ 517525 h 615950"/>
              <a:gd name="connsiteX18" fmla="*/ 2251075 w 4578350"/>
              <a:gd name="connsiteY18" fmla="*/ 323850 h 615950"/>
              <a:gd name="connsiteX19" fmla="*/ 2552700 w 4578350"/>
              <a:gd name="connsiteY19" fmla="*/ 498475 h 615950"/>
              <a:gd name="connsiteX20" fmla="*/ 2749550 w 4578350"/>
              <a:gd name="connsiteY20" fmla="*/ 485775 h 615950"/>
              <a:gd name="connsiteX21" fmla="*/ 3213100 w 4578350"/>
              <a:gd name="connsiteY21" fmla="*/ 323850 h 615950"/>
              <a:gd name="connsiteX22" fmla="*/ 3517900 w 4578350"/>
              <a:gd name="connsiteY22" fmla="*/ 457200 h 615950"/>
              <a:gd name="connsiteX23" fmla="*/ 3679825 w 4578350"/>
              <a:gd name="connsiteY23" fmla="*/ 422275 h 615950"/>
              <a:gd name="connsiteX24" fmla="*/ 3886200 w 4578350"/>
              <a:gd name="connsiteY24" fmla="*/ 479425 h 615950"/>
              <a:gd name="connsiteX25" fmla="*/ 4070350 w 4578350"/>
              <a:gd name="connsiteY25" fmla="*/ 444500 h 615950"/>
              <a:gd name="connsiteX26" fmla="*/ 4165600 w 4578350"/>
              <a:gd name="connsiteY26" fmla="*/ 463550 h 615950"/>
              <a:gd name="connsiteX27" fmla="*/ 4295775 w 4578350"/>
              <a:gd name="connsiteY27" fmla="*/ 454025 h 615950"/>
              <a:gd name="connsiteX28" fmla="*/ 4441825 w 4578350"/>
              <a:gd name="connsiteY28" fmla="*/ 511175 h 615950"/>
              <a:gd name="connsiteX29" fmla="*/ 4578350 w 4578350"/>
              <a:gd name="connsiteY29" fmla="*/ 476250 h 615950"/>
              <a:gd name="connsiteX0" fmla="*/ 0 w 4578350"/>
              <a:gd name="connsiteY0" fmla="*/ 615950 h 633013"/>
              <a:gd name="connsiteX1" fmla="*/ 381000 w 4578350"/>
              <a:gd name="connsiteY1" fmla="*/ 571500 h 633013"/>
              <a:gd name="connsiteX2" fmla="*/ 542925 w 4578350"/>
              <a:gd name="connsiteY2" fmla="*/ 561975 h 633013"/>
              <a:gd name="connsiteX3" fmla="*/ 628650 w 4578350"/>
              <a:gd name="connsiteY3" fmla="*/ 593725 h 633013"/>
              <a:gd name="connsiteX4" fmla="*/ 688975 w 4578350"/>
              <a:gd name="connsiteY4" fmla="*/ 568325 h 633013"/>
              <a:gd name="connsiteX5" fmla="*/ 762000 w 4578350"/>
              <a:gd name="connsiteY5" fmla="*/ 565150 h 633013"/>
              <a:gd name="connsiteX6" fmla="*/ 790575 w 4578350"/>
              <a:gd name="connsiteY6" fmla="*/ 561975 h 633013"/>
              <a:gd name="connsiteX7" fmla="*/ 803275 w 4578350"/>
              <a:gd name="connsiteY7" fmla="*/ 555625 h 633013"/>
              <a:gd name="connsiteX8" fmla="*/ 815975 w 4578350"/>
              <a:gd name="connsiteY8" fmla="*/ 552450 h 633013"/>
              <a:gd name="connsiteX9" fmla="*/ 923925 w 4578350"/>
              <a:gd name="connsiteY9" fmla="*/ 555625 h 633013"/>
              <a:gd name="connsiteX10" fmla="*/ 1012825 w 4578350"/>
              <a:gd name="connsiteY10" fmla="*/ 498475 h 633013"/>
              <a:gd name="connsiteX11" fmla="*/ 1069975 w 4578350"/>
              <a:gd name="connsiteY11" fmla="*/ 352425 h 633013"/>
              <a:gd name="connsiteX12" fmla="*/ 1127125 w 4578350"/>
              <a:gd name="connsiteY12" fmla="*/ 0 h 633013"/>
              <a:gd name="connsiteX13" fmla="*/ 1146175 w 4578350"/>
              <a:gd name="connsiteY13" fmla="*/ 180975 h 633013"/>
              <a:gd name="connsiteX14" fmla="*/ 1196975 w 4578350"/>
              <a:gd name="connsiteY14" fmla="*/ 517525 h 633013"/>
              <a:gd name="connsiteX15" fmla="*/ 1358900 w 4578350"/>
              <a:gd name="connsiteY15" fmla="*/ 539750 h 633013"/>
              <a:gd name="connsiteX16" fmla="*/ 1628775 w 4578350"/>
              <a:gd name="connsiteY16" fmla="*/ 542925 h 633013"/>
              <a:gd name="connsiteX17" fmla="*/ 1876425 w 4578350"/>
              <a:gd name="connsiteY17" fmla="*/ 517525 h 633013"/>
              <a:gd name="connsiteX18" fmla="*/ 2251075 w 4578350"/>
              <a:gd name="connsiteY18" fmla="*/ 323850 h 633013"/>
              <a:gd name="connsiteX19" fmla="*/ 2552700 w 4578350"/>
              <a:gd name="connsiteY19" fmla="*/ 498475 h 633013"/>
              <a:gd name="connsiteX20" fmla="*/ 2749550 w 4578350"/>
              <a:gd name="connsiteY20" fmla="*/ 485775 h 633013"/>
              <a:gd name="connsiteX21" fmla="*/ 3213100 w 4578350"/>
              <a:gd name="connsiteY21" fmla="*/ 323850 h 633013"/>
              <a:gd name="connsiteX22" fmla="*/ 3517900 w 4578350"/>
              <a:gd name="connsiteY22" fmla="*/ 457200 h 633013"/>
              <a:gd name="connsiteX23" fmla="*/ 3679825 w 4578350"/>
              <a:gd name="connsiteY23" fmla="*/ 422275 h 633013"/>
              <a:gd name="connsiteX24" fmla="*/ 3886200 w 4578350"/>
              <a:gd name="connsiteY24" fmla="*/ 479425 h 633013"/>
              <a:gd name="connsiteX25" fmla="*/ 4070350 w 4578350"/>
              <a:gd name="connsiteY25" fmla="*/ 444500 h 633013"/>
              <a:gd name="connsiteX26" fmla="*/ 4165600 w 4578350"/>
              <a:gd name="connsiteY26" fmla="*/ 463550 h 633013"/>
              <a:gd name="connsiteX27" fmla="*/ 4295775 w 4578350"/>
              <a:gd name="connsiteY27" fmla="*/ 454025 h 633013"/>
              <a:gd name="connsiteX28" fmla="*/ 4441825 w 4578350"/>
              <a:gd name="connsiteY28" fmla="*/ 511175 h 633013"/>
              <a:gd name="connsiteX29" fmla="*/ 4578350 w 4578350"/>
              <a:gd name="connsiteY29" fmla="*/ 476250 h 633013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62000 w 4578350"/>
              <a:gd name="connsiteY5" fmla="*/ 565150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15975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62000 w 4578350"/>
              <a:gd name="connsiteY5" fmla="*/ 565150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15975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62000 w 4578350"/>
              <a:gd name="connsiteY5" fmla="*/ 565150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15975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62000 w 4578350"/>
              <a:gd name="connsiteY5" fmla="*/ 565150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15975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62000 w 4578350"/>
              <a:gd name="connsiteY5" fmla="*/ 565150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15975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52475 w 4578350"/>
              <a:gd name="connsiteY5" fmla="*/ 569913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15975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52475 w 4578350"/>
              <a:gd name="connsiteY5" fmla="*/ 569913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30263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52475 w 4578350"/>
              <a:gd name="connsiteY5" fmla="*/ 569913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30263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52475 w 4578350"/>
              <a:gd name="connsiteY5" fmla="*/ 569913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30263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52475 w 4578350"/>
              <a:gd name="connsiteY5" fmla="*/ 569913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30263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52475 w 4578350"/>
              <a:gd name="connsiteY5" fmla="*/ 569913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30263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52475 w 4578350"/>
              <a:gd name="connsiteY5" fmla="*/ 569913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30263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52475 w 4578350"/>
              <a:gd name="connsiteY5" fmla="*/ 569913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30263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52475 w 4578350"/>
              <a:gd name="connsiteY5" fmla="*/ 569913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30263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52475 w 4578350"/>
              <a:gd name="connsiteY5" fmla="*/ 569913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30263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25475 h 641289"/>
              <a:gd name="connsiteX1" fmla="*/ 381000 w 4578350"/>
              <a:gd name="connsiteY1" fmla="*/ 571500 h 641289"/>
              <a:gd name="connsiteX2" fmla="*/ 542925 w 4578350"/>
              <a:gd name="connsiteY2" fmla="*/ 561975 h 641289"/>
              <a:gd name="connsiteX3" fmla="*/ 628650 w 4578350"/>
              <a:gd name="connsiteY3" fmla="*/ 593725 h 641289"/>
              <a:gd name="connsiteX4" fmla="*/ 688975 w 4578350"/>
              <a:gd name="connsiteY4" fmla="*/ 568325 h 641289"/>
              <a:gd name="connsiteX5" fmla="*/ 752475 w 4578350"/>
              <a:gd name="connsiteY5" fmla="*/ 569913 h 641289"/>
              <a:gd name="connsiteX6" fmla="*/ 790575 w 4578350"/>
              <a:gd name="connsiteY6" fmla="*/ 561975 h 641289"/>
              <a:gd name="connsiteX7" fmla="*/ 803275 w 4578350"/>
              <a:gd name="connsiteY7" fmla="*/ 555625 h 641289"/>
              <a:gd name="connsiteX8" fmla="*/ 830263 w 4578350"/>
              <a:gd name="connsiteY8" fmla="*/ 552450 h 641289"/>
              <a:gd name="connsiteX9" fmla="*/ 923925 w 4578350"/>
              <a:gd name="connsiteY9" fmla="*/ 555625 h 641289"/>
              <a:gd name="connsiteX10" fmla="*/ 1012825 w 4578350"/>
              <a:gd name="connsiteY10" fmla="*/ 498475 h 641289"/>
              <a:gd name="connsiteX11" fmla="*/ 1069975 w 4578350"/>
              <a:gd name="connsiteY11" fmla="*/ 352425 h 641289"/>
              <a:gd name="connsiteX12" fmla="*/ 1127125 w 4578350"/>
              <a:gd name="connsiteY12" fmla="*/ 0 h 641289"/>
              <a:gd name="connsiteX13" fmla="*/ 1146175 w 4578350"/>
              <a:gd name="connsiteY13" fmla="*/ 180975 h 641289"/>
              <a:gd name="connsiteX14" fmla="*/ 1196975 w 4578350"/>
              <a:gd name="connsiteY14" fmla="*/ 517525 h 641289"/>
              <a:gd name="connsiteX15" fmla="*/ 1358900 w 4578350"/>
              <a:gd name="connsiteY15" fmla="*/ 539750 h 641289"/>
              <a:gd name="connsiteX16" fmla="*/ 1628775 w 4578350"/>
              <a:gd name="connsiteY16" fmla="*/ 542925 h 641289"/>
              <a:gd name="connsiteX17" fmla="*/ 1876425 w 4578350"/>
              <a:gd name="connsiteY17" fmla="*/ 517525 h 641289"/>
              <a:gd name="connsiteX18" fmla="*/ 2251075 w 4578350"/>
              <a:gd name="connsiteY18" fmla="*/ 323850 h 641289"/>
              <a:gd name="connsiteX19" fmla="*/ 2552700 w 4578350"/>
              <a:gd name="connsiteY19" fmla="*/ 498475 h 641289"/>
              <a:gd name="connsiteX20" fmla="*/ 2749550 w 4578350"/>
              <a:gd name="connsiteY20" fmla="*/ 485775 h 641289"/>
              <a:gd name="connsiteX21" fmla="*/ 3213100 w 4578350"/>
              <a:gd name="connsiteY21" fmla="*/ 323850 h 641289"/>
              <a:gd name="connsiteX22" fmla="*/ 3517900 w 4578350"/>
              <a:gd name="connsiteY22" fmla="*/ 457200 h 641289"/>
              <a:gd name="connsiteX23" fmla="*/ 3679825 w 4578350"/>
              <a:gd name="connsiteY23" fmla="*/ 422275 h 641289"/>
              <a:gd name="connsiteX24" fmla="*/ 3886200 w 4578350"/>
              <a:gd name="connsiteY24" fmla="*/ 479425 h 641289"/>
              <a:gd name="connsiteX25" fmla="*/ 4070350 w 4578350"/>
              <a:gd name="connsiteY25" fmla="*/ 444500 h 641289"/>
              <a:gd name="connsiteX26" fmla="*/ 4165600 w 4578350"/>
              <a:gd name="connsiteY26" fmla="*/ 463550 h 641289"/>
              <a:gd name="connsiteX27" fmla="*/ 4295775 w 4578350"/>
              <a:gd name="connsiteY27" fmla="*/ 454025 h 641289"/>
              <a:gd name="connsiteX28" fmla="*/ 4441825 w 4578350"/>
              <a:gd name="connsiteY28" fmla="*/ 511175 h 641289"/>
              <a:gd name="connsiteX29" fmla="*/ 4578350 w 4578350"/>
              <a:gd name="connsiteY29" fmla="*/ 476250 h 641289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96975 w 4578350"/>
              <a:gd name="connsiteY14" fmla="*/ 503238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96975 w 4578350"/>
              <a:gd name="connsiteY14" fmla="*/ 503238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96975 w 4578350"/>
              <a:gd name="connsiteY14" fmla="*/ 503238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96975 w 4578350"/>
              <a:gd name="connsiteY14" fmla="*/ 503238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96975 w 4578350"/>
              <a:gd name="connsiteY14" fmla="*/ 503238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96975 w 4578350"/>
              <a:gd name="connsiteY14" fmla="*/ 503238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96975 w 4578350"/>
              <a:gd name="connsiteY14" fmla="*/ 503238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206500 w 4578350"/>
              <a:gd name="connsiteY14" fmla="*/ 503238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206500 w 4578350"/>
              <a:gd name="connsiteY14" fmla="*/ 503238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206500 w 4578350"/>
              <a:gd name="connsiteY14" fmla="*/ 503238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552700 w 4578350"/>
              <a:gd name="connsiteY19" fmla="*/ 484188 h 627002"/>
              <a:gd name="connsiteX20" fmla="*/ 2749550 w 4578350"/>
              <a:gd name="connsiteY20" fmla="*/ 471488 h 627002"/>
              <a:gd name="connsiteX21" fmla="*/ 3213100 w 4578350"/>
              <a:gd name="connsiteY21" fmla="*/ 309563 h 627002"/>
              <a:gd name="connsiteX22" fmla="*/ 3517900 w 4578350"/>
              <a:gd name="connsiteY22" fmla="*/ 442913 h 627002"/>
              <a:gd name="connsiteX23" fmla="*/ 3679825 w 4578350"/>
              <a:gd name="connsiteY23" fmla="*/ 407988 h 627002"/>
              <a:gd name="connsiteX24" fmla="*/ 3886200 w 4578350"/>
              <a:gd name="connsiteY24" fmla="*/ 465138 h 627002"/>
              <a:gd name="connsiteX25" fmla="*/ 4070350 w 4578350"/>
              <a:gd name="connsiteY25" fmla="*/ 430213 h 627002"/>
              <a:gd name="connsiteX26" fmla="*/ 4165600 w 4578350"/>
              <a:gd name="connsiteY26" fmla="*/ 449263 h 627002"/>
              <a:gd name="connsiteX27" fmla="*/ 4295775 w 4578350"/>
              <a:gd name="connsiteY27" fmla="*/ 439738 h 627002"/>
              <a:gd name="connsiteX28" fmla="*/ 4441825 w 4578350"/>
              <a:gd name="connsiteY28" fmla="*/ 496888 h 627002"/>
              <a:gd name="connsiteX29" fmla="*/ 4578350 w 4578350"/>
              <a:gd name="connsiteY29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58231 w 4578350"/>
              <a:gd name="connsiteY19" fmla="*/ 366712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4900 w 4578350"/>
              <a:gd name="connsiteY19" fmla="*/ 385762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4900 w 4578350"/>
              <a:gd name="connsiteY19" fmla="*/ 385762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4900 w 4578350"/>
              <a:gd name="connsiteY19" fmla="*/ 385762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67756 w 4578350"/>
              <a:gd name="connsiteY19" fmla="*/ 376237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62993 w 4578350"/>
              <a:gd name="connsiteY19" fmla="*/ 383381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62993 w 4578350"/>
              <a:gd name="connsiteY19" fmla="*/ 383381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62993 w 4578350"/>
              <a:gd name="connsiteY19" fmla="*/ 383381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3100 w 4578350"/>
              <a:gd name="connsiteY22" fmla="*/ 309563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79825 w 4578350"/>
              <a:gd name="connsiteY24" fmla="*/ 407988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67918 w 4578350"/>
              <a:gd name="connsiteY24" fmla="*/ 417513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67918 w 4578350"/>
              <a:gd name="connsiteY24" fmla="*/ 417513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67918 w 4578350"/>
              <a:gd name="connsiteY24" fmla="*/ 417513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67918 w 4578350"/>
              <a:gd name="connsiteY24" fmla="*/ 417513 h 627002"/>
              <a:gd name="connsiteX25" fmla="*/ 3886200 w 4578350"/>
              <a:gd name="connsiteY25" fmla="*/ 465138 h 627002"/>
              <a:gd name="connsiteX26" fmla="*/ 4070350 w 4578350"/>
              <a:gd name="connsiteY26" fmla="*/ 430213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67918 w 4578350"/>
              <a:gd name="connsiteY24" fmla="*/ 417513 h 627002"/>
              <a:gd name="connsiteX25" fmla="*/ 3886200 w 4578350"/>
              <a:gd name="connsiteY25" fmla="*/ 465138 h 627002"/>
              <a:gd name="connsiteX26" fmla="*/ 4058444 w 4578350"/>
              <a:gd name="connsiteY26" fmla="*/ 442119 h 627002"/>
              <a:gd name="connsiteX27" fmla="*/ 4165600 w 4578350"/>
              <a:gd name="connsiteY27" fmla="*/ 449263 h 627002"/>
              <a:gd name="connsiteX28" fmla="*/ 4295775 w 4578350"/>
              <a:gd name="connsiteY28" fmla="*/ 439738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67918 w 4578350"/>
              <a:gd name="connsiteY24" fmla="*/ 417513 h 627002"/>
              <a:gd name="connsiteX25" fmla="*/ 3886200 w 4578350"/>
              <a:gd name="connsiteY25" fmla="*/ 465138 h 627002"/>
              <a:gd name="connsiteX26" fmla="*/ 4058444 w 4578350"/>
              <a:gd name="connsiteY26" fmla="*/ 442119 h 627002"/>
              <a:gd name="connsiteX27" fmla="*/ 4165600 w 4578350"/>
              <a:gd name="connsiteY27" fmla="*/ 449263 h 627002"/>
              <a:gd name="connsiteX28" fmla="*/ 4288632 w 4578350"/>
              <a:gd name="connsiteY28" fmla="*/ 444501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67918 w 4578350"/>
              <a:gd name="connsiteY24" fmla="*/ 417513 h 627002"/>
              <a:gd name="connsiteX25" fmla="*/ 3886200 w 4578350"/>
              <a:gd name="connsiteY25" fmla="*/ 465138 h 627002"/>
              <a:gd name="connsiteX26" fmla="*/ 4058444 w 4578350"/>
              <a:gd name="connsiteY26" fmla="*/ 442119 h 627002"/>
              <a:gd name="connsiteX27" fmla="*/ 4165600 w 4578350"/>
              <a:gd name="connsiteY27" fmla="*/ 449263 h 627002"/>
              <a:gd name="connsiteX28" fmla="*/ 4288632 w 4578350"/>
              <a:gd name="connsiteY28" fmla="*/ 444501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67918 w 4578350"/>
              <a:gd name="connsiteY24" fmla="*/ 417513 h 627002"/>
              <a:gd name="connsiteX25" fmla="*/ 3886200 w 4578350"/>
              <a:gd name="connsiteY25" fmla="*/ 465138 h 627002"/>
              <a:gd name="connsiteX26" fmla="*/ 4058444 w 4578350"/>
              <a:gd name="connsiteY26" fmla="*/ 442119 h 627002"/>
              <a:gd name="connsiteX27" fmla="*/ 4165600 w 4578350"/>
              <a:gd name="connsiteY27" fmla="*/ 449263 h 627002"/>
              <a:gd name="connsiteX28" fmla="*/ 4288632 w 4578350"/>
              <a:gd name="connsiteY28" fmla="*/ 444501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  <a:gd name="connsiteX0" fmla="*/ 0 w 4578350"/>
              <a:gd name="connsiteY0" fmla="*/ 611188 h 627002"/>
              <a:gd name="connsiteX1" fmla="*/ 381000 w 4578350"/>
              <a:gd name="connsiteY1" fmla="*/ 557213 h 627002"/>
              <a:gd name="connsiteX2" fmla="*/ 542925 w 4578350"/>
              <a:gd name="connsiteY2" fmla="*/ 547688 h 627002"/>
              <a:gd name="connsiteX3" fmla="*/ 628650 w 4578350"/>
              <a:gd name="connsiteY3" fmla="*/ 579438 h 627002"/>
              <a:gd name="connsiteX4" fmla="*/ 688975 w 4578350"/>
              <a:gd name="connsiteY4" fmla="*/ 554038 h 627002"/>
              <a:gd name="connsiteX5" fmla="*/ 752475 w 4578350"/>
              <a:gd name="connsiteY5" fmla="*/ 555626 h 627002"/>
              <a:gd name="connsiteX6" fmla="*/ 790575 w 4578350"/>
              <a:gd name="connsiteY6" fmla="*/ 547688 h 627002"/>
              <a:gd name="connsiteX7" fmla="*/ 803275 w 4578350"/>
              <a:gd name="connsiteY7" fmla="*/ 541338 h 627002"/>
              <a:gd name="connsiteX8" fmla="*/ 830263 w 4578350"/>
              <a:gd name="connsiteY8" fmla="*/ 538163 h 627002"/>
              <a:gd name="connsiteX9" fmla="*/ 923925 w 4578350"/>
              <a:gd name="connsiteY9" fmla="*/ 541338 h 627002"/>
              <a:gd name="connsiteX10" fmla="*/ 1012825 w 4578350"/>
              <a:gd name="connsiteY10" fmla="*/ 484188 h 627002"/>
              <a:gd name="connsiteX11" fmla="*/ 1069975 w 4578350"/>
              <a:gd name="connsiteY11" fmla="*/ 338138 h 627002"/>
              <a:gd name="connsiteX12" fmla="*/ 1124744 w 4578350"/>
              <a:gd name="connsiteY12" fmla="*/ 0 h 627002"/>
              <a:gd name="connsiteX13" fmla="*/ 1146175 w 4578350"/>
              <a:gd name="connsiteY13" fmla="*/ 166688 h 627002"/>
              <a:gd name="connsiteX14" fmla="*/ 1189831 w 4578350"/>
              <a:gd name="connsiteY14" fmla="*/ 481807 h 627002"/>
              <a:gd name="connsiteX15" fmla="*/ 1358900 w 4578350"/>
              <a:gd name="connsiteY15" fmla="*/ 525463 h 627002"/>
              <a:gd name="connsiteX16" fmla="*/ 1628775 w 4578350"/>
              <a:gd name="connsiteY16" fmla="*/ 528638 h 627002"/>
              <a:gd name="connsiteX17" fmla="*/ 1876425 w 4578350"/>
              <a:gd name="connsiteY17" fmla="*/ 503238 h 627002"/>
              <a:gd name="connsiteX18" fmla="*/ 2251075 w 4578350"/>
              <a:gd name="connsiteY18" fmla="*/ 309563 h 627002"/>
              <a:gd name="connsiteX19" fmla="*/ 2377280 w 4578350"/>
              <a:gd name="connsiteY19" fmla="*/ 390524 h 627002"/>
              <a:gd name="connsiteX20" fmla="*/ 2552700 w 4578350"/>
              <a:gd name="connsiteY20" fmla="*/ 484188 h 627002"/>
              <a:gd name="connsiteX21" fmla="*/ 2749550 w 4578350"/>
              <a:gd name="connsiteY21" fmla="*/ 471488 h 627002"/>
              <a:gd name="connsiteX22" fmla="*/ 3210719 w 4578350"/>
              <a:gd name="connsiteY22" fmla="*/ 321469 h 627002"/>
              <a:gd name="connsiteX23" fmla="*/ 3517900 w 4578350"/>
              <a:gd name="connsiteY23" fmla="*/ 442913 h 627002"/>
              <a:gd name="connsiteX24" fmla="*/ 3667918 w 4578350"/>
              <a:gd name="connsiteY24" fmla="*/ 417513 h 627002"/>
              <a:gd name="connsiteX25" fmla="*/ 3886200 w 4578350"/>
              <a:gd name="connsiteY25" fmla="*/ 465138 h 627002"/>
              <a:gd name="connsiteX26" fmla="*/ 4058444 w 4578350"/>
              <a:gd name="connsiteY26" fmla="*/ 442119 h 627002"/>
              <a:gd name="connsiteX27" fmla="*/ 4165600 w 4578350"/>
              <a:gd name="connsiteY27" fmla="*/ 449263 h 627002"/>
              <a:gd name="connsiteX28" fmla="*/ 4300538 w 4578350"/>
              <a:gd name="connsiteY28" fmla="*/ 449264 h 627002"/>
              <a:gd name="connsiteX29" fmla="*/ 4441825 w 4578350"/>
              <a:gd name="connsiteY29" fmla="*/ 496888 h 627002"/>
              <a:gd name="connsiteX30" fmla="*/ 4578350 w 4578350"/>
              <a:gd name="connsiteY30" fmla="*/ 461963 h 627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578350" h="627002">
                <a:moveTo>
                  <a:pt x="0" y="611188"/>
                </a:moveTo>
                <a:cubicBezTo>
                  <a:pt x="82550" y="663046"/>
                  <a:pt x="254000" y="572030"/>
                  <a:pt x="381000" y="557213"/>
                </a:cubicBezTo>
                <a:cubicBezTo>
                  <a:pt x="434975" y="554038"/>
                  <a:pt x="488950" y="541338"/>
                  <a:pt x="542925" y="547688"/>
                </a:cubicBezTo>
                <a:cubicBezTo>
                  <a:pt x="597694" y="586846"/>
                  <a:pt x="600075" y="568855"/>
                  <a:pt x="628650" y="579438"/>
                </a:cubicBezTo>
                <a:cubicBezTo>
                  <a:pt x="648758" y="570971"/>
                  <a:pt x="666486" y="579173"/>
                  <a:pt x="688975" y="554038"/>
                </a:cubicBezTo>
                <a:lnTo>
                  <a:pt x="752475" y="555626"/>
                </a:lnTo>
                <a:cubicBezTo>
                  <a:pt x="762000" y="554568"/>
                  <a:pt x="782108" y="550069"/>
                  <a:pt x="790575" y="547688"/>
                </a:cubicBezTo>
                <a:cubicBezTo>
                  <a:pt x="799042" y="545307"/>
                  <a:pt x="796660" y="542925"/>
                  <a:pt x="803275" y="541338"/>
                </a:cubicBezTo>
                <a:cubicBezTo>
                  <a:pt x="809890" y="539751"/>
                  <a:pt x="826030" y="539221"/>
                  <a:pt x="830263" y="538163"/>
                </a:cubicBezTo>
                <a:cubicBezTo>
                  <a:pt x="931861" y="541440"/>
                  <a:pt x="872050" y="546100"/>
                  <a:pt x="923925" y="541338"/>
                </a:cubicBezTo>
                <a:cubicBezTo>
                  <a:pt x="953558" y="538957"/>
                  <a:pt x="983192" y="510382"/>
                  <a:pt x="1012825" y="484188"/>
                </a:cubicBezTo>
                <a:cubicBezTo>
                  <a:pt x="1050925" y="440267"/>
                  <a:pt x="1062832" y="398727"/>
                  <a:pt x="1069975" y="338138"/>
                </a:cubicBezTo>
                <a:cubicBezTo>
                  <a:pt x="1041400" y="142082"/>
                  <a:pt x="1084263" y="15081"/>
                  <a:pt x="1124744" y="0"/>
                </a:cubicBezTo>
                <a:cubicBezTo>
                  <a:pt x="1190625" y="15082"/>
                  <a:pt x="1144588" y="92076"/>
                  <a:pt x="1146175" y="166688"/>
                </a:cubicBezTo>
                <a:cubicBezTo>
                  <a:pt x="1186921" y="274108"/>
                  <a:pt x="1201473" y="300567"/>
                  <a:pt x="1189831" y="481807"/>
                </a:cubicBezTo>
                <a:cubicBezTo>
                  <a:pt x="1208088" y="555890"/>
                  <a:pt x="1281112" y="563298"/>
                  <a:pt x="1358900" y="525463"/>
                </a:cubicBezTo>
                <a:cubicBezTo>
                  <a:pt x="1451239" y="455083"/>
                  <a:pt x="1538817" y="527580"/>
                  <a:pt x="1628775" y="528638"/>
                </a:cubicBezTo>
                <a:cubicBezTo>
                  <a:pt x="1727994" y="529696"/>
                  <a:pt x="1793875" y="511705"/>
                  <a:pt x="1876425" y="503238"/>
                </a:cubicBezTo>
                <a:cubicBezTo>
                  <a:pt x="2029883" y="474399"/>
                  <a:pt x="2190486" y="295540"/>
                  <a:pt x="2251075" y="309563"/>
                </a:cubicBezTo>
                <a:cubicBezTo>
                  <a:pt x="2300419" y="320147"/>
                  <a:pt x="2343678" y="380470"/>
                  <a:pt x="2377280" y="390524"/>
                </a:cubicBezTo>
                <a:cubicBezTo>
                  <a:pt x="2460888" y="417247"/>
                  <a:pt x="2485099" y="459582"/>
                  <a:pt x="2552700" y="484188"/>
                </a:cubicBezTo>
                <a:cubicBezTo>
                  <a:pt x="2630224" y="468049"/>
                  <a:pt x="2683933" y="475721"/>
                  <a:pt x="2749550" y="471488"/>
                </a:cubicBezTo>
                <a:cubicBezTo>
                  <a:pt x="2904067" y="417513"/>
                  <a:pt x="3182408" y="292101"/>
                  <a:pt x="3210719" y="321469"/>
                </a:cubicBezTo>
                <a:cubicBezTo>
                  <a:pt x="3248026" y="320675"/>
                  <a:pt x="3352006" y="419894"/>
                  <a:pt x="3517900" y="442913"/>
                </a:cubicBezTo>
                <a:cubicBezTo>
                  <a:pt x="3567906" y="434446"/>
                  <a:pt x="3613150" y="416455"/>
                  <a:pt x="3667918" y="417513"/>
                </a:cubicBezTo>
                <a:cubicBezTo>
                  <a:pt x="3764491" y="433388"/>
                  <a:pt x="3813439" y="449263"/>
                  <a:pt x="3886200" y="465138"/>
                </a:cubicBezTo>
                <a:cubicBezTo>
                  <a:pt x="3976158" y="470164"/>
                  <a:pt x="3997061" y="453761"/>
                  <a:pt x="4058444" y="442119"/>
                </a:cubicBezTo>
                <a:lnTo>
                  <a:pt x="4165600" y="449263"/>
                </a:lnTo>
                <a:lnTo>
                  <a:pt x="4300538" y="449264"/>
                </a:lnTo>
                <a:cubicBezTo>
                  <a:pt x="4351602" y="466726"/>
                  <a:pt x="4369330" y="488951"/>
                  <a:pt x="4441825" y="496888"/>
                </a:cubicBezTo>
                <a:cubicBezTo>
                  <a:pt x="4499240" y="509059"/>
                  <a:pt x="4532842" y="473605"/>
                  <a:pt x="4578350" y="461963"/>
                </a:cubicBez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73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16D88-B434-E2CC-9700-ADC11CF41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Role of Biomarkers in IBD Management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592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16-Point Star 47">
            <a:extLst>
              <a:ext uri="{FF2B5EF4-FFF2-40B4-BE49-F238E27FC236}">
                <a16:creationId xmlns:a16="http://schemas.microsoft.com/office/drawing/2014/main" id="{0F87F8C3-6351-0294-1D71-719A0B01DF7A}"/>
              </a:ext>
            </a:extLst>
          </p:cNvPr>
          <p:cNvSpPr/>
          <p:nvPr/>
        </p:nvSpPr>
        <p:spPr bwMode="auto">
          <a:xfrm rot="530506">
            <a:off x="10518716" y="2829621"/>
            <a:ext cx="972115" cy="972115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solidFill>
              <a:schemeClr val="accent5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9FC708-A27A-2D86-50C7-B9AA4EA28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Novel Tools and Improved Monitoring Will Advance IBD Treatment Goals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F3D646A0-FEB1-96BB-A6CC-2CF369534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376850"/>
            <a:ext cx="7816849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Adapted from Turner. </a:t>
            </a:r>
            <a:r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Gastroenterol</a:t>
            </a:r>
            <a:r>
              <a:rPr lang="en-US" sz="1200" b="0">
                <a:solidFill>
                  <a:schemeClr val="bg2"/>
                </a:solidFill>
                <a:latin typeface="+mn-lt"/>
                <a:cs typeface="Arial" panose="020B0604020202020204" pitchFamily="34" charset="0"/>
              </a:rPr>
              <a:t>.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2021;160:1570.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0EAD24-BC41-272B-9278-74A66B273198}"/>
              </a:ext>
            </a:extLst>
          </p:cNvPr>
          <p:cNvSpPr txBox="1"/>
          <p:nvPr/>
        </p:nvSpPr>
        <p:spPr bwMode="auto">
          <a:xfrm>
            <a:off x="2031137" y="2535278"/>
            <a:ext cx="1132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Present</a:t>
            </a:r>
            <a:endParaRPr lang="en-US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1508EA-FD09-E186-0F52-6F17A6CFD110}"/>
              </a:ext>
            </a:extLst>
          </p:cNvPr>
          <p:cNvSpPr txBox="1"/>
          <p:nvPr/>
        </p:nvSpPr>
        <p:spPr bwMode="auto">
          <a:xfrm>
            <a:off x="1339024" y="1991679"/>
            <a:ext cx="1132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Therapy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AFB7B4-D626-4640-9323-BE4695E1E74B}"/>
              </a:ext>
            </a:extLst>
          </p:cNvPr>
          <p:cNvSpPr txBox="1"/>
          <p:nvPr/>
        </p:nvSpPr>
        <p:spPr bwMode="auto">
          <a:xfrm>
            <a:off x="2014333" y="3805665"/>
            <a:ext cx="11326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Clinical response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1B68E2-C9EB-2E45-5F53-E492BD672544}"/>
              </a:ext>
            </a:extLst>
          </p:cNvPr>
          <p:cNvSpPr txBox="1"/>
          <p:nvPr/>
        </p:nvSpPr>
        <p:spPr bwMode="auto">
          <a:xfrm>
            <a:off x="3290653" y="3782923"/>
            <a:ext cx="141835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Clinical remission, normalized biomarkers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AA6255-3235-ED9D-858F-5CFC93D3B1E6}"/>
              </a:ext>
            </a:extLst>
          </p:cNvPr>
          <p:cNvSpPr txBox="1"/>
          <p:nvPr/>
        </p:nvSpPr>
        <p:spPr bwMode="auto">
          <a:xfrm>
            <a:off x="4705770" y="3782923"/>
            <a:ext cx="14183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Normalized FC, growth (children)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70E801-C961-4A66-9D08-5B83240E7209}"/>
              </a:ext>
            </a:extLst>
          </p:cNvPr>
          <p:cNvSpPr txBox="1"/>
          <p:nvPr/>
        </p:nvSpPr>
        <p:spPr bwMode="auto">
          <a:xfrm>
            <a:off x="6167084" y="3799244"/>
            <a:ext cx="13117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Endoscopic healing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3D620C-14A1-E55F-526B-8C6514E26328}"/>
              </a:ext>
            </a:extLst>
          </p:cNvPr>
          <p:cNvSpPr txBox="1"/>
          <p:nvPr/>
        </p:nvSpPr>
        <p:spPr bwMode="auto">
          <a:xfrm>
            <a:off x="7571168" y="3818741"/>
            <a:ext cx="14183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Transmural healing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360E3F-3C6D-E836-F010-D447C29B5CBC}"/>
              </a:ext>
            </a:extLst>
          </p:cNvPr>
          <p:cNvSpPr txBox="1"/>
          <p:nvPr/>
        </p:nvSpPr>
        <p:spPr bwMode="auto">
          <a:xfrm>
            <a:off x="7654941" y="2535278"/>
            <a:ext cx="1132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Future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666774-355A-F3B8-199B-77691E4BC962}"/>
              </a:ext>
            </a:extLst>
          </p:cNvPr>
          <p:cNvSpPr txBox="1"/>
          <p:nvPr/>
        </p:nvSpPr>
        <p:spPr bwMode="auto">
          <a:xfrm>
            <a:off x="8738573" y="3818741"/>
            <a:ext cx="18751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Machine learning/</a:t>
            </a:r>
            <a:b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disease modification </a:t>
            </a:r>
            <a:b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with AI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154CD6-55A4-B173-01EB-065506CCBDE1}"/>
              </a:ext>
            </a:extLst>
          </p:cNvPr>
          <p:cNvSpPr txBox="1"/>
          <p:nvPr/>
        </p:nvSpPr>
        <p:spPr bwMode="auto">
          <a:xfrm>
            <a:off x="10447262" y="3821809"/>
            <a:ext cx="11326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Cure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17BA6AB-CD4C-4B04-592A-954AC7E364C1}"/>
              </a:ext>
            </a:extLst>
          </p:cNvPr>
          <p:cNvSpPr/>
          <p:nvPr/>
        </p:nvSpPr>
        <p:spPr bwMode="auto">
          <a:xfrm>
            <a:off x="4952144" y="2884844"/>
            <a:ext cx="914400" cy="914400"/>
          </a:xfrm>
          <a:prstGeom prst="roundRect">
            <a:avLst>
              <a:gd name="adj" fmla="val 8975"/>
            </a:avLst>
          </a:prstGeom>
          <a:solidFill>
            <a:schemeClr val="tx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DDC0D54-F614-2056-4927-272530DD16A8}"/>
              </a:ext>
            </a:extLst>
          </p:cNvPr>
          <p:cNvSpPr/>
          <p:nvPr/>
        </p:nvSpPr>
        <p:spPr bwMode="auto">
          <a:xfrm>
            <a:off x="6358095" y="2884844"/>
            <a:ext cx="914400" cy="914400"/>
          </a:xfrm>
          <a:prstGeom prst="roundRect">
            <a:avLst>
              <a:gd name="adj" fmla="val 8975"/>
            </a:avLst>
          </a:prstGeom>
          <a:solidFill>
            <a:schemeClr val="tx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92DA010-8103-1915-BE54-78EE00E48E16}"/>
              </a:ext>
            </a:extLst>
          </p:cNvPr>
          <p:cNvSpPr/>
          <p:nvPr/>
        </p:nvSpPr>
        <p:spPr bwMode="auto">
          <a:xfrm>
            <a:off x="7764046" y="2884844"/>
            <a:ext cx="914400" cy="914400"/>
          </a:xfrm>
          <a:prstGeom prst="roundRect">
            <a:avLst>
              <a:gd name="adj" fmla="val 8975"/>
            </a:avLst>
          </a:prstGeom>
          <a:solidFill>
            <a:schemeClr val="tx1"/>
          </a:solidFill>
          <a:ln w="28575">
            <a:solidFill>
              <a:schemeClr val="bg1"/>
            </a:solidFill>
            <a:prstDash val="sysDash"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1ED7747-E8A8-0907-C4F2-195A53A01CD7}"/>
              </a:ext>
            </a:extLst>
          </p:cNvPr>
          <p:cNvSpPr/>
          <p:nvPr/>
        </p:nvSpPr>
        <p:spPr bwMode="auto">
          <a:xfrm>
            <a:off x="9169997" y="2884844"/>
            <a:ext cx="914400" cy="914400"/>
          </a:xfrm>
          <a:prstGeom prst="roundRect">
            <a:avLst>
              <a:gd name="adj" fmla="val 8975"/>
            </a:avLst>
          </a:prstGeom>
          <a:solidFill>
            <a:schemeClr val="tx1"/>
          </a:solidFill>
          <a:ln w="28575">
            <a:solidFill>
              <a:schemeClr val="bg1"/>
            </a:solidFill>
            <a:prstDash val="sysDash"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8FC1E14-984F-8EB4-5B95-7610AA53D8B0}"/>
              </a:ext>
            </a:extLst>
          </p:cNvPr>
          <p:cNvSpPr/>
          <p:nvPr/>
        </p:nvSpPr>
        <p:spPr bwMode="auto">
          <a:xfrm>
            <a:off x="3546193" y="2884844"/>
            <a:ext cx="914400" cy="914400"/>
          </a:xfrm>
          <a:prstGeom prst="roundRect">
            <a:avLst>
              <a:gd name="adj" fmla="val 8975"/>
            </a:avLst>
          </a:prstGeom>
          <a:solidFill>
            <a:schemeClr val="tx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9EF6C8F-8717-7FF9-A056-4E3BE145C475}"/>
              </a:ext>
            </a:extLst>
          </p:cNvPr>
          <p:cNvSpPr/>
          <p:nvPr/>
        </p:nvSpPr>
        <p:spPr bwMode="auto">
          <a:xfrm>
            <a:off x="2140242" y="2884844"/>
            <a:ext cx="914400" cy="914400"/>
          </a:xfrm>
          <a:prstGeom prst="roundRect">
            <a:avLst>
              <a:gd name="adj" fmla="val 8975"/>
            </a:avLst>
          </a:prstGeom>
          <a:solidFill>
            <a:schemeClr val="tx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826EA62-DDEB-20BF-CDE6-65E25E5D3C18}"/>
              </a:ext>
            </a:extLst>
          </p:cNvPr>
          <p:cNvCxnSpPr>
            <a:cxnSpLocks/>
          </p:cNvCxnSpPr>
          <p:nvPr/>
        </p:nvCxnSpPr>
        <p:spPr bwMode="auto">
          <a:xfrm>
            <a:off x="1648691" y="3342044"/>
            <a:ext cx="491551" cy="0"/>
          </a:xfrm>
          <a:prstGeom prst="straightConnector1">
            <a:avLst/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C2B1602-AEB3-E551-095E-720A89482842}"/>
              </a:ext>
            </a:extLst>
          </p:cNvPr>
          <p:cNvCxnSpPr>
            <a:cxnSpLocks/>
          </p:cNvCxnSpPr>
          <p:nvPr/>
        </p:nvCxnSpPr>
        <p:spPr bwMode="auto">
          <a:xfrm>
            <a:off x="3054642" y="3342044"/>
            <a:ext cx="491551" cy="0"/>
          </a:xfrm>
          <a:prstGeom prst="straightConnector1">
            <a:avLst/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78D4648-9A28-9FA5-B599-D14B1422462C}"/>
              </a:ext>
            </a:extLst>
          </p:cNvPr>
          <p:cNvCxnSpPr>
            <a:cxnSpLocks/>
          </p:cNvCxnSpPr>
          <p:nvPr/>
        </p:nvCxnSpPr>
        <p:spPr bwMode="auto">
          <a:xfrm>
            <a:off x="4462229" y="3342044"/>
            <a:ext cx="491551" cy="0"/>
          </a:xfrm>
          <a:prstGeom prst="straightConnector1">
            <a:avLst/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B3C3E20-F54C-7738-FD59-42E344B155B8}"/>
              </a:ext>
            </a:extLst>
          </p:cNvPr>
          <p:cNvCxnSpPr>
            <a:cxnSpLocks/>
          </p:cNvCxnSpPr>
          <p:nvPr/>
        </p:nvCxnSpPr>
        <p:spPr bwMode="auto">
          <a:xfrm>
            <a:off x="5868180" y="3342044"/>
            <a:ext cx="491551" cy="0"/>
          </a:xfrm>
          <a:prstGeom prst="straightConnector1">
            <a:avLst/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8C182B9-C3B5-C927-77AF-C3CBAD1E27D7}"/>
              </a:ext>
            </a:extLst>
          </p:cNvPr>
          <p:cNvCxnSpPr>
            <a:cxnSpLocks/>
          </p:cNvCxnSpPr>
          <p:nvPr/>
        </p:nvCxnSpPr>
        <p:spPr bwMode="auto">
          <a:xfrm>
            <a:off x="7272495" y="3342044"/>
            <a:ext cx="491551" cy="0"/>
          </a:xfrm>
          <a:prstGeom prst="straightConnector1">
            <a:avLst/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8DBBE82-EF44-FDC6-7A23-79A75D40BD38}"/>
              </a:ext>
            </a:extLst>
          </p:cNvPr>
          <p:cNvCxnSpPr>
            <a:cxnSpLocks/>
          </p:cNvCxnSpPr>
          <p:nvPr/>
        </p:nvCxnSpPr>
        <p:spPr bwMode="auto">
          <a:xfrm>
            <a:off x="8680082" y="3342044"/>
            <a:ext cx="491551" cy="0"/>
          </a:xfrm>
          <a:prstGeom prst="straightConnector1">
            <a:avLst/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FA4F743-DB4D-85DC-607F-7EF8F86EDAC3}"/>
              </a:ext>
            </a:extLst>
          </p:cNvPr>
          <p:cNvCxnSpPr>
            <a:cxnSpLocks/>
          </p:cNvCxnSpPr>
          <p:nvPr/>
        </p:nvCxnSpPr>
        <p:spPr bwMode="auto">
          <a:xfrm>
            <a:off x="10086033" y="3342044"/>
            <a:ext cx="491551" cy="0"/>
          </a:xfrm>
          <a:prstGeom prst="straightConnector1">
            <a:avLst/>
          </a:pr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40" name="Graphic 39">
            <a:extLst>
              <a:ext uri="{FF2B5EF4-FFF2-40B4-BE49-F238E27FC236}">
                <a16:creationId xmlns:a16="http://schemas.microsoft.com/office/drawing/2014/main" id="{48B80824-0D63-E5FB-B3D2-775CC55F1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868" y="2922519"/>
            <a:ext cx="1060238" cy="91298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28BC1579-A3E4-9949-9021-B9F0F09EA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4101" y="2922519"/>
            <a:ext cx="1060238" cy="912983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2C3A9555-EF67-9692-6B48-4546D62E0C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4309" y="2937340"/>
            <a:ext cx="839609" cy="722997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11007DE2-34D4-8361-F893-96049A2C4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36566" y="2937275"/>
            <a:ext cx="1060238" cy="912983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F036F637-EB47-60C1-3164-C3F558D5FF34}"/>
              </a:ext>
            </a:extLst>
          </p:cNvPr>
          <p:cNvGrpSpPr/>
          <p:nvPr/>
        </p:nvGrpSpPr>
        <p:grpSpPr>
          <a:xfrm>
            <a:off x="3949699" y="3127927"/>
            <a:ext cx="701905" cy="741617"/>
            <a:chOff x="1430348" y="4469019"/>
            <a:chExt cx="1296112" cy="1369442"/>
          </a:xfrm>
        </p:grpSpPr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F3C1C021-7497-D2BD-5B98-D8B4C1496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42511" y="4911802"/>
              <a:ext cx="625023" cy="926659"/>
            </a:xfrm>
            <a:prstGeom prst="rect">
              <a:avLst/>
            </a:prstGeom>
          </p:spPr>
        </p:pic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4E7C412-933F-7684-A2EA-8F20CCA9BD97}"/>
                </a:ext>
              </a:extLst>
            </p:cNvPr>
            <p:cNvGrpSpPr/>
            <p:nvPr/>
          </p:nvGrpSpPr>
          <p:grpSpPr>
            <a:xfrm>
              <a:off x="1881515" y="4613660"/>
              <a:ext cx="347014" cy="752424"/>
              <a:chOff x="1881515" y="4613660"/>
              <a:chExt cx="347014" cy="752424"/>
            </a:xfrm>
          </p:grpSpPr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3D1A7D75-E37F-FE17-F0F9-4788E854D3FF}"/>
                  </a:ext>
                </a:extLst>
              </p:cNvPr>
              <p:cNvSpPr/>
              <p:nvPr/>
            </p:nvSpPr>
            <p:spPr bwMode="auto">
              <a:xfrm>
                <a:off x="2014333" y="5019070"/>
                <a:ext cx="180227" cy="347014"/>
              </a:xfrm>
              <a:prstGeom prst="roundRect">
                <a:avLst/>
              </a:prstGeom>
              <a:solidFill>
                <a:schemeClr val="tx1">
                  <a:lumMod val="95000"/>
                </a:schemeClr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6A2CAA83-551A-1489-1AF1-39319FC4D71F}"/>
                  </a:ext>
                </a:extLst>
              </p:cNvPr>
              <p:cNvSpPr/>
              <p:nvPr/>
            </p:nvSpPr>
            <p:spPr bwMode="auto">
              <a:xfrm rot="5400000">
                <a:off x="1936284" y="4558891"/>
                <a:ext cx="237476" cy="347014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2CF4DF97-0988-792A-25D2-20219C0E5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30348" y="4469019"/>
              <a:ext cx="1296112" cy="1150071"/>
            </a:xfrm>
            <a:prstGeom prst="rect">
              <a:avLst/>
            </a:prstGeom>
          </p:spPr>
        </p:pic>
      </p:grpSp>
      <p:pic>
        <p:nvPicPr>
          <p:cNvPr id="58" name="Graphic 57" descr="Linear Graph with solid fill">
            <a:extLst>
              <a:ext uri="{FF2B5EF4-FFF2-40B4-BE49-F238E27FC236}">
                <a16:creationId xmlns:a16="http://schemas.microsoft.com/office/drawing/2014/main" id="{CA83394A-567B-1D14-0A8A-0BC8B9BE72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24796" y="2889015"/>
            <a:ext cx="942566" cy="942566"/>
          </a:xfrm>
          <a:prstGeom prst="rect">
            <a:avLst/>
          </a:prstGeom>
        </p:spPr>
      </p:pic>
      <p:pic>
        <p:nvPicPr>
          <p:cNvPr id="60" name="Graphic 59" descr="Baby with solid fill">
            <a:extLst>
              <a:ext uri="{FF2B5EF4-FFF2-40B4-BE49-F238E27FC236}">
                <a16:creationId xmlns:a16="http://schemas.microsoft.com/office/drawing/2014/main" id="{DF020762-5E48-65BC-31A4-B6E6ACAE8F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09093" y="3458748"/>
            <a:ext cx="307247" cy="307247"/>
          </a:xfrm>
          <a:prstGeom prst="rect">
            <a:avLst/>
          </a:prstGeom>
        </p:spPr>
      </p:pic>
      <p:pic>
        <p:nvPicPr>
          <p:cNvPr id="62" name="Graphic 61" descr="Woman with solid fill">
            <a:extLst>
              <a:ext uri="{FF2B5EF4-FFF2-40B4-BE49-F238E27FC236}">
                <a16:creationId xmlns:a16="http://schemas.microsoft.com/office/drawing/2014/main" id="{7CA5DA11-BA1F-EA6D-FF30-97C134B3D0A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46194" y="3184669"/>
            <a:ext cx="510723" cy="510723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50702C42-D996-6D4D-68E4-1D9A43AB739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10492" y="2937415"/>
            <a:ext cx="456871" cy="461837"/>
          </a:xfrm>
          <a:prstGeom prst="rect">
            <a:avLst/>
          </a:prstGeom>
        </p:spPr>
      </p:pic>
      <p:sp>
        <p:nvSpPr>
          <p:cNvPr id="65" name="Oval 64">
            <a:extLst>
              <a:ext uri="{FF2B5EF4-FFF2-40B4-BE49-F238E27FC236}">
                <a16:creationId xmlns:a16="http://schemas.microsoft.com/office/drawing/2014/main" id="{9561F6DB-48C9-9761-9EFF-C417BA863B07}"/>
              </a:ext>
            </a:extLst>
          </p:cNvPr>
          <p:cNvSpPr/>
          <p:nvPr/>
        </p:nvSpPr>
        <p:spPr bwMode="auto">
          <a:xfrm>
            <a:off x="6434580" y="2945484"/>
            <a:ext cx="761658" cy="761658"/>
          </a:xfrm>
          <a:prstGeom prst="ellipse">
            <a:avLst/>
          </a:prstGeom>
          <a:blipFill>
            <a:blip r:embed="rId18"/>
            <a:stretch>
              <a:fillRect/>
            </a:stretch>
          </a:blipFill>
          <a:ln w="1270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7CFE585C-C605-7BE9-2476-D761A509867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07382" y="2976562"/>
            <a:ext cx="794807" cy="730580"/>
          </a:xfrm>
          <a:prstGeom prst="rect">
            <a:avLst/>
          </a:prstGeom>
        </p:spPr>
      </p:pic>
      <p:pic>
        <p:nvPicPr>
          <p:cNvPr id="68" name="Graphic 67" descr="DNA with solid fill">
            <a:extLst>
              <a:ext uri="{FF2B5EF4-FFF2-40B4-BE49-F238E27FC236}">
                <a16:creationId xmlns:a16="http://schemas.microsoft.com/office/drawing/2014/main" id="{69A180AE-37C8-19AC-0138-AE734E91974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5400000">
            <a:off x="9351903" y="3309271"/>
            <a:ext cx="568650" cy="568650"/>
          </a:xfrm>
          <a:prstGeom prst="rect">
            <a:avLst/>
          </a:prstGeom>
        </p:spPr>
      </p:pic>
      <p:pic>
        <p:nvPicPr>
          <p:cNvPr id="70" name="Graphic 69" descr="Server with solid fill">
            <a:extLst>
              <a:ext uri="{FF2B5EF4-FFF2-40B4-BE49-F238E27FC236}">
                <a16:creationId xmlns:a16="http://schemas.microsoft.com/office/drawing/2014/main" id="{A779F946-93A8-BC1D-3114-A5354D40C9F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369352" y="2919790"/>
            <a:ext cx="538958" cy="53895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0031517-3A3A-2335-7763-7DA3095B6E72}"/>
              </a:ext>
            </a:extLst>
          </p:cNvPr>
          <p:cNvCxnSpPr>
            <a:cxnSpLocks/>
            <a:stCxn id="10" idx="2"/>
          </p:cNvCxnSpPr>
          <p:nvPr/>
        </p:nvCxnSpPr>
        <p:spPr bwMode="auto">
          <a:xfrm flipH="1">
            <a:off x="1905328" y="2361011"/>
            <a:ext cx="1" cy="66581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268FE78-3662-314C-3C51-0770E20093A1}"/>
              </a:ext>
            </a:extLst>
          </p:cNvPr>
          <p:cNvSpPr txBox="1"/>
          <p:nvPr/>
        </p:nvSpPr>
        <p:spPr bwMode="auto">
          <a:xfrm>
            <a:off x="498909" y="2465320"/>
            <a:ext cx="1658504" cy="3693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Active disease</a:t>
            </a:r>
          </a:p>
        </p:txBody>
      </p:sp>
    </p:spTree>
    <p:extLst>
      <p:ext uri="{BB962C8B-B14F-4D97-AF65-F5344CB8AC3E}">
        <p14:creationId xmlns:p14="http://schemas.microsoft.com/office/powerpoint/2010/main" val="4027464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47EEC-7345-55D2-6C3A-37C01FC10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A66AD6-4C4F-89EB-9C58-4A6E80FE9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/>
              <a:t>Noninvasive Imaging Modalities </a:t>
            </a:r>
          </a:p>
        </p:txBody>
      </p:sp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3FEA41B7-CCAF-8E52-FDC1-4363AF3F71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532837"/>
              </p:ext>
            </p:extLst>
          </p:nvPr>
        </p:nvGraphicFramePr>
        <p:xfrm>
          <a:off x="657225" y="1254642"/>
          <a:ext cx="10877550" cy="496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 Box 15">
            <a:extLst>
              <a:ext uri="{FF2B5EF4-FFF2-40B4-BE49-F238E27FC236}">
                <a16:creationId xmlns:a16="http://schemas.microsoft.com/office/drawing/2014/main" id="{7F45B925-C4C2-2A06-DE5B-863FB35DE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192184"/>
            <a:ext cx="7816849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Lin. J Med Ultrasound. 2023;31:86. Haas. World J Radio. 2016;8:124. Younis.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Cureus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2014;16:e73134. </a:t>
            </a:r>
            <a:b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Moy. Gastroenterol Res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Pract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2015;2016:8168695. Park. Clin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Endosc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2013:46:327. </a:t>
            </a:r>
          </a:p>
        </p:txBody>
      </p:sp>
    </p:spTree>
    <p:extLst>
      <p:ext uri="{BB962C8B-B14F-4D97-AF65-F5344CB8AC3E}">
        <p14:creationId xmlns:p14="http://schemas.microsoft.com/office/powerpoint/2010/main" val="1831369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817E7-8B51-8E4A-6B56-5870C58B0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 wrap="square" anchor="ctr">
            <a:normAutofit/>
          </a:bodyPr>
          <a:lstStyle/>
          <a:p>
            <a:r>
              <a:rPr lang="en-US"/>
              <a:t>Biomarkers in IBD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674A5B36-7377-B10B-FC9A-B719E9A43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265" y="6377454"/>
            <a:ext cx="6867788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Clough.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Therap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Adv Gastroenterol. 2024;17:17562848241251600.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CC BY-NC 4.0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Changes made.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732E3E-93C3-D356-2992-6D1224AF4B44}"/>
              </a:ext>
            </a:extLst>
          </p:cNvPr>
          <p:cNvSpPr txBox="1"/>
          <p:nvPr/>
        </p:nvSpPr>
        <p:spPr bwMode="auto">
          <a:xfrm>
            <a:off x="1797309" y="1481496"/>
            <a:ext cx="25962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accent1"/>
                </a:solidFill>
                <a:latin typeface="Calibri" panose="020F0502020204030204" pitchFamily="34" charset="0"/>
              </a:rPr>
              <a:t>Current Biomarkers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7BDD0-B0C1-99EA-0DA7-292DB4666C8D}"/>
              </a:ext>
            </a:extLst>
          </p:cNvPr>
          <p:cNvSpPr txBox="1"/>
          <p:nvPr/>
        </p:nvSpPr>
        <p:spPr bwMode="auto">
          <a:xfrm>
            <a:off x="6929328" y="1481496"/>
            <a:ext cx="40990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accent3"/>
                </a:solidFill>
                <a:latin typeface="Calibri" panose="020F0502020204030204" pitchFamily="34" charset="0"/>
              </a:rPr>
              <a:t>Potential Biomarkers of the Future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F1A123-9F71-EE44-3F18-7ED5F1B27C55}"/>
              </a:ext>
            </a:extLst>
          </p:cNvPr>
          <p:cNvSpPr txBox="1"/>
          <p:nvPr/>
        </p:nvSpPr>
        <p:spPr bwMode="auto">
          <a:xfrm>
            <a:off x="1664377" y="1979079"/>
            <a:ext cx="222220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C-reactive Protein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Widely available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Inexpensive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Not specific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Sensitivity varies per disease phenotype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115981-62EC-E989-F331-EDE0F274DACF}"/>
              </a:ext>
            </a:extLst>
          </p:cNvPr>
          <p:cNvSpPr txBox="1"/>
          <p:nvPr/>
        </p:nvSpPr>
        <p:spPr bwMode="auto">
          <a:xfrm>
            <a:off x="719197" y="3494154"/>
            <a:ext cx="3498032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Fecal Calprotectin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Widely available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Inexpensive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Not specific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Sensitive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Doesn’t perform as well in small bowel in CD vs colonic disease</a:t>
            </a:r>
            <a:b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</a:br>
            <a:endParaRPr lang="en-US" sz="1600" b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Fecal Immunochemical Test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Used for colorectal cancer screening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Sensitive, not specific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D04EFA-89C5-67C6-4330-5D00FE50D15E}"/>
              </a:ext>
            </a:extLst>
          </p:cNvPr>
          <p:cNvSpPr txBox="1"/>
          <p:nvPr/>
        </p:nvSpPr>
        <p:spPr bwMode="auto">
          <a:xfrm>
            <a:off x="8407493" y="1901709"/>
            <a:ext cx="222220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Blood Test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 err="1">
                <a:solidFill>
                  <a:schemeClr val="bg1"/>
                </a:solidFill>
                <a:latin typeface="Calibri" panose="020F0502020204030204" pitchFamily="34" charset="0"/>
              </a:rPr>
              <a:t>Oncostatin</a:t>
            </a: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 M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 err="1">
                <a:solidFill>
                  <a:schemeClr val="bg1"/>
                </a:solidFill>
                <a:latin typeface="Calibri" panose="020F0502020204030204" pitchFamily="34" charset="0"/>
              </a:rPr>
              <a:t>Glycome</a:t>
            </a: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 profiling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Anti-integrin Ab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Antimicrobial Ab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3B32F1-5090-0F05-0A6F-7F652C47B17D}"/>
              </a:ext>
            </a:extLst>
          </p:cNvPr>
          <p:cNvSpPr txBox="1"/>
          <p:nvPr/>
        </p:nvSpPr>
        <p:spPr bwMode="auto">
          <a:xfrm>
            <a:off x="8407493" y="3373775"/>
            <a:ext cx="282338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err="1">
                <a:solidFill>
                  <a:schemeClr val="bg1"/>
                </a:solidFill>
                <a:latin typeface="Calibri" panose="020F0502020204030204" pitchFamily="34" charset="0"/>
              </a:rPr>
              <a:t>Fibrostenotic</a:t>
            </a: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 Imaging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Antimicrobial Ab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Collagen, matrix proteins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Genetic variants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275793-DD0D-6244-2C76-0D0C365BC49E}"/>
              </a:ext>
            </a:extLst>
          </p:cNvPr>
          <p:cNvSpPr txBox="1"/>
          <p:nvPr/>
        </p:nvSpPr>
        <p:spPr bwMode="auto">
          <a:xfrm>
            <a:off x="8407493" y="4908756"/>
            <a:ext cx="262092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Stool Sample/Test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Fecal myeloperoxidase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Fecal </a:t>
            </a:r>
            <a:r>
              <a:rPr lang="en-US" sz="1600" b="0" err="1">
                <a:solidFill>
                  <a:schemeClr val="bg1"/>
                </a:solidFill>
                <a:latin typeface="Calibri" panose="020F0502020204030204" pitchFamily="34" charset="0"/>
              </a:rPr>
              <a:t>oncostatin</a:t>
            </a: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 M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Fecal microRNAs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D4B520B-077E-FC11-8695-D242A4C84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62980" y="4024345"/>
            <a:ext cx="293936" cy="819304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0F9975A-A0D2-B5A7-60E4-8EC4D442A2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67086" y="2312698"/>
            <a:ext cx="255083" cy="82606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99611EBC-DB50-B6B6-0C4C-7AD415476833}"/>
              </a:ext>
            </a:extLst>
          </p:cNvPr>
          <p:cNvGrpSpPr/>
          <p:nvPr/>
        </p:nvGrpSpPr>
        <p:grpSpPr>
          <a:xfrm>
            <a:off x="5401388" y="1600199"/>
            <a:ext cx="1341025" cy="4420579"/>
            <a:chOff x="5056180" y="-53"/>
            <a:chExt cx="2079970" cy="6856449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D385C22-1F63-3274-B609-D56E3B2AFAF8}"/>
                </a:ext>
              </a:extLst>
            </p:cNvPr>
            <p:cNvSpPr/>
            <p:nvPr/>
          </p:nvSpPr>
          <p:spPr>
            <a:xfrm>
              <a:off x="5056180" y="-53"/>
              <a:ext cx="2079970" cy="6856449"/>
            </a:xfrm>
            <a:custGeom>
              <a:avLst/>
              <a:gdLst>
                <a:gd name="connsiteX0" fmla="*/ 2058007 w 2079970"/>
                <a:gd name="connsiteY0" fmla="*/ 3550311 h 6856449"/>
                <a:gd name="connsiteX1" fmla="*/ 2065576 w 2079970"/>
                <a:gd name="connsiteY1" fmla="*/ 3458718 h 6856449"/>
                <a:gd name="connsiteX2" fmla="*/ 2057854 w 2079970"/>
                <a:gd name="connsiteY2" fmla="*/ 3378593 h 6856449"/>
                <a:gd name="connsiteX3" fmla="*/ 2050782 w 2079970"/>
                <a:gd name="connsiteY3" fmla="*/ 3006373 h 6856449"/>
                <a:gd name="connsiteX4" fmla="*/ 2035224 w 2079970"/>
                <a:gd name="connsiteY4" fmla="*/ 2605711 h 6856449"/>
                <a:gd name="connsiteX5" fmla="*/ 1990000 w 2079970"/>
                <a:gd name="connsiteY5" fmla="*/ 2424743 h 6856449"/>
                <a:gd name="connsiteX6" fmla="*/ 1973027 w 2079970"/>
                <a:gd name="connsiteY6" fmla="*/ 1609849 h 6856449"/>
                <a:gd name="connsiteX7" fmla="*/ 1882543 w 2079970"/>
                <a:gd name="connsiteY7" fmla="*/ 1241948 h 6856449"/>
                <a:gd name="connsiteX8" fmla="*/ 1662009 w 2079970"/>
                <a:gd name="connsiteY8" fmla="*/ 1107884 h 6856449"/>
                <a:gd name="connsiteX9" fmla="*/ 1459098 w 2079970"/>
                <a:gd name="connsiteY9" fmla="*/ 1046338 h 6856449"/>
                <a:gd name="connsiteX10" fmla="*/ 1241890 w 2079970"/>
                <a:gd name="connsiteY10" fmla="*/ 950693 h 6856449"/>
                <a:gd name="connsiteX11" fmla="*/ 1239787 w 2079970"/>
                <a:gd name="connsiteY11" fmla="*/ 945380 h 6856449"/>
                <a:gd name="connsiteX12" fmla="*/ 1234779 w 2079970"/>
                <a:gd name="connsiteY12" fmla="*/ 839337 h 6856449"/>
                <a:gd name="connsiteX13" fmla="*/ 1309667 w 2079970"/>
                <a:gd name="connsiteY13" fmla="*/ 829436 h 6856449"/>
                <a:gd name="connsiteX14" fmla="*/ 1407453 w 2079970"/>
                <a:gd name="connsiteY14" fmla="*/ 817623 h 6856449"/>
                <a:gd name="connsiteX15" fmla="*/ 1418883 w 2079970"/>
                <a:gd name="connsiteY15" fmla="*/ 741398 h 6856449"/>
                <a:gd name="connsiteX16" fmla="*/ 1417965 w 2079970"/>
                <a:gd name="connsiteY16" fmla="*/ 727216 h 6856449"/>
                <a:gd name="connsiteX17" fmla="*/ 1430083 w 2079970"/>
                <a:gd name="connsiteY17" fmla="*/ 701603 h 6856449"/>
                <a:gd name="connsiteX18" fmla="*/ 1440328 w 2079970"/>
                <a:gd name="connsiteY18" fmla="*/ 664064 h 6856449"/>
                <a:gd name="connsiteX19" fmla="*/ 1433791 w 2079970"/>
                <a:gd name="connsiteY19" fmla="*/ 649652 h 6856449"/>
                <a:gd name="connsiteX20" fmla="*/ 1462386 w 2079970"/>
                <a:gd name="connsiteY20" fmla="*/ 623237 h 6856449"/>
                <a:gd name="connsiteX21" fmla="*/ 1458333 w 2079970"/>
                <a:gd name="connsiteY21" fmla="*/ 595752 h 6856449"/>
                <a:gd name="connsiteX22" fmla="*/ 1455887 w 2079970"/>
                <a:gd name="connsiteY22" fmla="*/ 566737 h 6856449"/>
                <a:gd name="connsiteX23" fmla="*/ 1466438 w 2079970"/>
                <a:gd name="connsiteY23" fmla="*/ 564902 h 6856449"/>
                <a:gd name="connsiteX24" fmla="*/ 1509979 w 2079970"/>
                <a:gd name="connsiteY24" fmla="*/ 536767 h 6856449"/>
                <a:gd name="connsiteX25" fmla="*/ 1462730 w 2079970"/>
                <a:gd name="connsiteY25" fmla="*/ 428507 h 6856449"/>
                <a:gd name="connsiteX26" fmla="*/ 1440061 w 2079970"/>
                <a:gd name="connsiteY26" fmla="*/ 367916 h 6856449"/>
                <a:gd name="connsiteX27" fmla="*/ 1444380 w 2079970"/>
                <a:gd name="connsiteY27" fmla="*/ 350446 h 6856449"/>
                <a:gd name="connsiteX28" fmla="*/ 1449885 w 2079970"/>
                <a:gd name="connsiteY28" fmla="*/ 331600 h 6856449"/>
                <a:gd name="connsiteX29" fmla="*/ 1400610 w 2079970"/>
                <a:gd name="connsiteY29" fmla="*/ 151014 h 6856449"/>
                <a:gd name="connsiteX30" fmla="*/ 1151100 w 2079970"/>
                <a:gd name="connsiteY30" fmla="*/ 5558 h 6856449"/>
                <a:gd name="connsiteX31" fmla="*/ 906788 w 2079970"/>
                <a:gd name="connsiteY31" fmla="*/ 35337 h 6856449"/>
                <a:gd name="connsiteX32" fmla="*/ 796884 w 2079970"/>
                <a:gd name="connsiteY32" fmla="*/ 111372 h 6856449"/>
                <a:gd name="connsiteX33" fmla="*/ 698907 w 2079970"/>
                <a:gd name="connsiteY33" fmla="*/ 344292 h 6856449"/>
                <a:gd name="connsiteX34" fmla="*/ 788704 w 2079970"/>
                <a:gd name="connsiteY34" fmla="*/ 626907 h 6856449"/>
                <a:gd name="connsiteX35" fmla="*/ 839622 w 2079970"/>
                <a:gd name="connsiteY35" fmla="*/ 808258 h 6856449"/>
                <a:gd name="connsiteX36" fmla="*/ 816801 w 2079970"/>
                <a:gd name="connsiteY36" fmla="*/ 962582 h 6856449"/>
                <a:gd name="connsiteX37" fmla="*/ 615954 w 2079970"/>
                <a:gd name="connsiteY37" fmla="*/ 1046262 h 6856449"/>
                <a:gd name="connsiteX38" fmla="*/ 418242 w 2079970"/>
                <a:gd name="connsiteY38" fmla="*/ 1107808 h 6856449"/>
                <a:gd name="connsiteX39" fmla="*/ 197708 w 2079970"/>
                <a:gd name="connsiteY39" fmla="*/ 1241872 h 6856449"/>
                <a:gd name="connsiteX40" fmla="*/ 107223 w 2079970"/>
                <a:gd name="connsiteY40" fmla="*/ 1609772 h 6856449"/>
                <a:gd name="connsiteX41" fmla="*/ 90250 w 2079970"/>
                <a:gd name="connsiteY41" fmla="*/ 2424666 h 6856449"/>
                <a:gd name="connsiteX42" fmla="*/ 45027 w 2079970"/>
                <a:gd name="connsiteY42" fmla="*/ 2605635 h 6856449"/>
                <a:gd name="connsiteX43" fmla="*/ 29469 w 2079970"/>
                <a:gd name="connsiteY43" fmla="*/ 3006296 h 6856449"/>
                <a:gd name="connsiteX44" fmla="*/ 22397 w 2079970"/>
                <a:gd name="connsiteY44" fmla="*/ 3378517 h 6856449"/>
                <a:gd name="connsiteX45" fmla="*/ 14675 w 2079970"/>
                <a:gd name="connsiteY45" fmla="*/ 3458642 h 6856449"/>
                <a:gd name="connsiteX46" fmla="*/ 22244 w 2079970"/>
                <a:gd name="connsiteY46" fmla="*/ 3550235 h 6856449"/>
                <a:gd name="connsiteX47" fmla="*/ 2748 w 2079970"/>
                <a:gd name="connsiteY47" fmla="*/ 3817712 h 6856449"/>
                <a:gd name="connsiteX48" fmla="*/ 100189 w 2079970"/>
                <a:gd name="connsiteY48" fmla="*/ 4024140 h 6856449"/>
                <a:gd name="connsiteX49" fmla="*/ 259330 w 2079970"/>
                <a:gd name="connsiteY49" fmla="*/ 4111528 h 6856449"/>
                <a:gd name="connsiteX50" fmla="*/ 262579 w 2079970"/>
                <a:gd name="connsiteY50" fmla="*/ 4061871 h 6856449"/>
                <a:gd name="connsiteX51" fmla="*/ 182455 w 2079970"/>
                <a:gd name="connsiteY51" fmla="*/ 3982893 h 6856449"/>
                <a:gd name="connsiteX52" fmla="*/ 159709 w 2079970"/>
                <a:gd name="connsiteY52" fmla="*/ 3841031 h 6856449"/>
                <a:gd name="connsiteX53" fmla="*/ 194343 w 2079970"/>
                <a:gd name="connsiteY53" fmla="*/ 3785027 h 6856449"/>
                <a:gd name="connsiteX54" fmla="*/ 218159 w 2079970"/>
                <a:gd name="connsiteY54" fmla="*/ 3816489 h 6856449"/>
                <a:gd name="connsiteX55" fmla="*/ 221409 w 2079970"/>
                <a:gd name="connsiteY55" fmla="*/ 3890153 h 6856449"/>
                <a:gd name="connsiteX56" fmla="*/ 271219 w 2079970"/>
                <a:gd name="connsiteY56" fmla="*/ 3982893 h 6856449"/>
                <a:gd name="connsiteX57" fmla="*/ 300463 w 2079970"/>
                <a:gd name="connsiteY57" fmla="*/ 3968786 h 6856449"/>
                <a:gd name="connsiteX58" fmla="*/ 298284 w 2079970"/>
                <a:gd name="connsiteY58" fmla="*/ 3898372 h 6856449"/>
                <a:gd name="connsiteX59" fmla="*/ 295035 w 2079970"/>
                <a:gd name="connsiteY59" fmla="*/ 3841031 h 6856449"/>
                <a:gd name="connsiteX60" fmla="*/ 292856 w 2079970"/>
                <a:gd name="connsiteY60" fmla="*/ 3723405 h 6856449"/>
                <a:gd name="connsiteX61" fmla="*/ 248474 w 2079970"/>
                <a:gd name="connsiteY61" fmla="*/ 3601956 h 6856449"/>
                <a:gd name="connsiteX62" fmla="*/ 192165 w 2079970"/>
                <a:gd name="connsiteY62" fmla="*/ 3514607 h 6856449"/>
                <a:gd name="connsiteX63" fmla="*/ 195414 w 2079970"/>
                <a:gd name="connsiteY63" fmla="*/ 3387959 h 6856449"/>
                <a:gd name="connsiteX64" fmla="*/ 321488 w 2079970"/>
                <a:gd name="connsiteY64" fmla="*/ 2924375 h 6856449"/>
                <a:gd name="connsiteX65" fmla="*/ 388998 w 2079970"/>
                <a:gd name="connsiteY65" fmla="*/ 2450737 h 6856449"/>
                <a:gd name="connsiteX66" fmla="*/ 422943 w 2079970"/>
                <a:gd name="connsiteY66" fmla="*/ 2107532 h 6856449"/>
                <a:gd name="connsiteX67" fmla="*/ 425963 w 2079970"/>
                <a:gd name="connsiteY67" fmla="*/ 2088494 h 6856449"/>
                <a:gd name="connsiteX68" fmla="*/ 422943 w 2079970"/>
                <a:gd name="connsiteY68" fmla="*/ 2107532 h 6856449"/>
                <a:gd name="connsiteX69" fmla="*/ 481202 w 2079970"/>
                <a:gd name="connsiteY69" fmla="*/ 2460294 h 6856449"/>
                <a:gd name="connsiteX70" fmla="*/ 457081 w 2079970"/>
                <a:gd name="connsiteY70" fmla="*/ 2907708 h 6856449"/>
                <a:gd name="connsiteX71" fmla="*/ 333300 w 2079970"/>
                <a:gd name="connsiteY71" fmla="*/ 3486471 h 6856449"/>
                <a:gd name="connsiteX72" fmla="*/ 360633 w 2079970"/>
                <a:gd name="connsiteY72" fmla="*/ 4164511 h 6856449"/>
                <a:gd name="connsiteX73" fmla="*/ 442592 w 2079970"/>
                <a:gd name="connsiteY73" fmla="*/ 4665329 h 6856449"/>
                <a:gd name="connsiteX74" fmla="*/ 447409 w 2079970"/>
                <a:gd name="connsiteY74" fmla="*/ 4859218 h 6856449"/>
                <a:gd name="connsiteX75" fmla="*/ 449817 w 2079970"/>
                <a:gd name="connsiteY75" fmla="*/ 5034414 h 6856449"/>
                <a:gd name="connsiteX76" fmla="*/ 403371 w 2079970"/>
                <a:gd name="connsiteY76" fmla="*/ 5373836 h 6856449"/>
                <a:gd name="connsiteX77" fmla="*/ 493244 w 2079970"/>
                <a:gd name="connsiteY77" fmla="*/ 6137008 h 6856449"/>
                <a:gd name="connsiteX78" fmla="*/ 520232 w 2079970"/>
                <a:gd name="connsiteY78" fmla="*/ 6356816 h 6856449"/>
                <a:gd name="connsiteX79" fmla="*/ 417209 w 2079970"/>
                <a:gd name="connsiteY79" fmla="*/ 6519282 h 6856449"/>
                <a:gd name="connsiteX80" fmla="*/ 310784 w 2079970"/>
                <a:gd name="connsiteY80" fmla="*/ 6604606 h 6856449"/>
                <a:gd name="connsiteX81" fmla="*/ 250500 w 2079970"/>
                <a:gd name="connsiteY81" fmla="*/ 6654301 h 6856449"/>
                <a:gd name="connsiteX82" fmla="*/ 203136 w 2079970"/>
                <a:gd name="connsiteY82" fmla="*/ 6692108 h 6856449"/>
                <a:gd name="connsiteX83" fmla="*/ 201951 w 2079970"/>
                <a:gd name="connsiteY83" fmla="*/ 6719403 h 6856449"/>
                <a:gd name="connsiteX84" fmla="*/ 200536 w 2079970"/>
                <a:gd name="connsiteY84" fmla="*/ 6752202 h 6856449"/>
                <a:gd name="connsiteX85" fmla="*/ 215101 w 2079970"/>
                <a:gd name="connsiteY85" fmla="*/ 6778885 h 6856449"/>
                <a:gd name="connsiteX86" fmla="*/ 238420 w 2079970"/>
                <a:gd name="connsiteY86" fmla="*/ 6804879 h 6856449"/>
                <a:gd name="connsiteX87" fmla="*/ 311434 w 2079970"/>
                <a:gd name="connsiteY87" fmla="*/ 6818297 h 6856449"/>
                <a:gd name="connsiteX88" fmla="*/ 387927 w 2079970"/>
                <a:gd name="connsiteY88" fmla="*/ 6855187 h 6856449"/>
                <a:gd name="connsiteX89" fmla="*/ 474551 w 2079970"/>
                <a:gd name="connsiteY89" fmla="*/ 6820132 h 6856449"/>
                <a:gd name="connsiteX90" fmla="*/ 506470 w 2079970"/>
                <a:gd name="connsiteY90" fmla="*/ 6781025 h 6856449"/>
                <a:gd name="connsiteX91" fmla="*/ 613660 w 2079970"/>
                <a:gd name="connsiteY91" fmla="*/ 6674065 h 6856449"/>
                <a:gd name="connsiteX92" fmla="*/ 766990 w 2079970"/>
                <a:gd name="connsiteY92" fmla="*/ 6580331 h 6856449"/>
                <a:gd name="connsiteX93" fmla="*/ 768558 w 2079970"/>
                <a:gd name="connsiteY93" fmla="*/ 6466681 h 6856449"/>
                <a:gd name="connsiteX94" fmla="*/ 751852 w 2079970"/>
                <a:gd name="connsiteY94" fmla="*/ 6388697 h 6856449"/>
                <a:gd name="connsiteX95" fmla="*/ 755178 w 2079970"/>
                <a:gd name="connsiteY95" fmla="*/ 6333382 h 6856449"/>
                <a:gd name="connsiteX96" fmla="*/ 770851 w 2079970"/>
                <a:gd name="connsiteY96" fmla="*/ 5885892 h 6856449"/>
                <a:gd name="connsiteX97" fmla="*/ 823491 w 2079970"/>
                <a:gd name="connsiteY97" fmla="*/ 5527013 h 6856449"/>
                <a:gd name="connsiteX98" fmla="*/ 815960 w 2079970"/>
                <a:gd name="connsiteY98" fmla="*/ 5301012 h 6856449"/>
                <a:gd name="connsiteX99" fmla="*/ 900289 w 2079970"/>
                <a:gd name="connsiteY99" fmla="*/ 4840372 h 6856449"/>
                <a:gd name="connsiteX100" fmla="*/ 956675 w 2079970"/>
                <a:gd name="connsiteY100" fmla="*/ 4119976 h 6856449"/>
                <a:gd name="connsiteX101" fmla="*/ 996967 w 2079970"/>
                <a:gd name="connsiteY101" fmla="*/ 3898066 h 6856449"/>
                <a:gd name="connsiteX102" fmla="*/ 1027816 w 2079970"/>
                <a:gd name="connsiteY102" fmla="*/ 3755592 h 6856449"/>
                <a:gd name="connsiteX103" fmla="*/ 1038405 w 2079970"/>
                <a:gd name="connsiteY103" fmla="*/ 3756892 h 6856449"/>
                <a:gd name="connsiteX104" fmla="*/ 1049912 w 2079970"/>
                <a:gd name="connsiteY104" fmla="*/ 3755134 h 6856449"/>
                <a:gd name="connsiteX105" fmla="*/ 1081182 w 2079970"/>
                <a:gd name="connsiteY105" fmla="*/ 3898028 h 6856449"/>
                <a:gd name="connsiteX106" fmla="*/ 1121473 w 2079970"/>
                <a:gd name="connsiteY106" fmla="*/ 4119938 h 6856449"/>
                <a:gd name="connsiteX107" fmla="*/ 1177859 w 2079970"/>
                <a:gd name="connsiteY107" fmla="*/ 4840334 h 6856449"/>
                <a:gd name="connsiteX108" fmla="*/ 1262189 w 2079970"/>
                <a:gd name="connsiteY108" fmla="*/ 5300975 h 6856449"/>
                <a:gd name="connsiteX109" fmla="*/ 1254658 w 2079970"/>
                <a:gd name="connsiteY109" fmla="*/ 5526975 h 6856449"/>
                <a:gd name="connsiteX110" fmla="*/ 1307297 w 2079970"/>
                <a:gd name="connsiteY110" fmla="*/ 5885854 h 6856449"/>
                <a:gd name="connsiteX111" fmla="*/ 1322970 w 2079970"/>
                <a:gd name="connsiteY111" fmla="*/ 6333344 h 6856449"/>
                <a:gd name="connsiteX112" fmla="*/ 1326296 w 2079970"/>
                <a:gd name="connsiteY112" fmla="*/ 6388659 h 6856449"/>
                <a:gd name="connsiteX113" fmla="*/ 1309591 w 2079970"/>
                <a:gd name="connsiteY113" fmla="*/ 6466643 h 6856449"/>
                <a:gd name="connsiteX114" fmla="*/ 1311158 w 2079970"/>
                <a:gd name="connsiteY114" fmla="*/ 6580293 h 6856449"/>
                <a:gd name="connsiteX115" fmla="*/ 1464488 w 2079970"/>
                <a:gd name="connsiteY115" fmla="*/ 6674027 h 6856449"/>
                <a:gd name="connsiteX116" fmla="*/ 1571678 w 2079970"/>
                <a:gd name="connsiteY116" fmla="*/ 6780987 h 6856449"/>
                <a:gd name="connsiteX117" fmla="*/ 1603598 w 2079970"/>
                <a:gd name="connsiteY117" fmla="*/ 6820094 h 6856449"/>
                <a:gd name="connsiteX118" fmla="*/ 1690221 w 2079970"/>
                <a:gd name="connsiteY118" fmla="*/ 6855148 h 6856449"/>
                <a:gd name="connsiteX119" fmla="*/ 1766714 w 2079970"/>
                <a:gd name="connsiteY119" fmla="*/ 6818259 h 6856449"/>
                <a:gd name="connsiteX120" fmla="*/ 1839728 w 2079970"/>
                <a:gd name="connsiteY120" fmla="*/ 6804841 h 6856449"/>
                <a:gd name="connsiteX121" fmla="*/ 1863047 w 2079970"/>
                <a:gd name="connsiteY121" fmla="*/ 6778847 h 6856449"/>
                <a:gd name="connsiteX122" fmla="*/ 1877612 w 2079970"/>
                <a:gd name="connsiteY122" fmla="*/ 6752164 h 6856449"/>
                <a:gd name="connsiteX123" fmla="*/ 1876197 w 2079970"/>
                <a:gd name="connsiteY123" fmla="*/ 6719365 h 6856449"/>
                <a:gd name="connsiteX124" fmla="*/ 1875012 w 2079970"/>
                <a:gd name="connsiteY124" fmla="*/ 6692070 h 6856449"/>
                <a:gd name="connsiteX125" fmla="*/ 1827649 w 2079970"/>
                <a:gd name="connsiteY125" fmla="*/ 6654263 h 6856449"/>
                <a:gd name="connsiteX126" fmla="*/ 1767364 w 2079970"/>
                <a:gd name="connsiteY126" fmla="*/ 6604568 h 6856449"/>
                <a:gd name="connsiteX127" fmla="*/ 1660939 w 2079970"/>
                <a:gd name="connsiteY127" fmla="*/ 6519244 h 6856449"/>
                <a:gd name="connsiteX128" fmla="*/ 1557916 w 2079970"/>
                <a:gd name="connsiteY128" fmla="*/ 6356778 h 6856449"/>
                <a:gd name="connsiteX129" fmla="*/ 1584904 w 2079970"/>
                <a:gd name="connsiteY129" fmla="*/ 6136970 h 6856449"/>
                <a:gd name="connsiteX130" fmla="*/ 1674777 w 2079970"/>
                <a:gd name="connsiteY130" fmla="*/ 5373797 h 6856449"/>
                <a:gd name="connsiteX131" fmla="*/ 1628331 w 2079970"/>
                <a:gd name="connsiteY131" fmla="*/ 5034376 h 6856449"/>
                <a:gd name="connsiteX132" fmla="*/ 1630739 w 2079970"/>
                <a:gd name="connsiteY132" fmla="*/ 4859180 h 6856449"/>
                <a:gd name="connsiteX133" fmla="*/ 1635556 w 2079970"/>
                <a:gd name="connsiteY133" fmla="*/ 4665291 h 6856449"/>
                <a:gd name="connsiteX134" fmla="*/ 1717515 w 2079970"/>
                <a:gd name="connsiteY134" fmla="*/ 4164473 h 6856449"/>
                <a:gd name="connsiteX135" fmla="*/ 1744848 w 2079970"/>
                <a:gd name="connsiteY135" fmla="*/ 3486433 h 6856449"/>
                <a:gd name="connsiteX136" fmla="*/ 1621068 w 2079970"/>
                <a:gd name="connsiteY136" fmla="*/ 2907670 h 6856449"/>
                <a:gd name="connsiteX137" fmla="*/ 1596946 w 2079970"/>
                <a:gd name="connsiteY137" fmla="*/ 2460256 h 6856449"/>
                <a:gd name="connsiteX138" fmla="*/ 1630701 w 2079970"/>
                <a:gd name="connsiteY138" fmla="*/ 2084022 h 6856449"/>
                <a:gd name="connsiteX139" fmla="*/ 1690986 w 2079970"/>
                <a:gd name="connsiteY139" fmla="*/ 2450737 h 6856449"/>
                <a:gd name="connsiteX140" fmla="*/ 1758495 w 2079970"/>
                <a:gd name="connsiteY140" fmla="*/ 2924375 h 6856449"/>
                <a:gd name="connsiteX141" fmla="*/ 1884569 w 2079970"/>
                <a:gd name="connsiteY141" fmla="*/ 3387959 h 6856449"/>
                <a:gd name="connsiteX142" fmla="*/ 1887818 w 2079970"/>
                <a:gd name="connsiteY142" fmla="*/ 3514607 h 6856449"/>
                <a:gd name="connsiteX143" fmla="*/ 1831510 w 2079970"/>
                <a:gd name="connsiteY143" fmla="*/ 3601956 h 6856449"/>
                <a:gd name="connsiteX144" fmla="*/ 1787127 w 2079970"/>
                <a:gd name="connsiteY144" fmla="*/ 3723405 h 6856449"/>
                <a:gd name="connsiteX145" fmla="*/ 1784949 w 2079970"/>
                <a:gd name="connsiteY145" fmla="*/ 3841031 h 6856449"/>
                <a:gd name="connsiteX146" fmla="*/ 1781699 w 2079970"/>
                <a:gd name="connsiteY146" fmla="*/ 3898372 h 6856449"/>
                <a:gd name="connsiteX147" fmla="*/ 1779520 w 2079970"/>
                <a:gd name="connsiteY147" fmla="*/ 3968786 h 6856449"/>
                <a:gd name="connsiteX148" fmla="*/ 1808764 w 2079970"/>
                <a:gd name="connsiteY148" fmla="*/ 3982893 h 6856449"/>
                <a:gd name="connsiteX149" fmla="*/ 1858575 w 2079970"/>
                <a:gd name="connsiteY149" fmla="*/ 3890153 h 6856449"/>
                <a:gd name="connsiteX150" fmla="*/ 1861824 w 2079970"/>
                <a:gd name="connsiteY150" fmla="*/ 3816489 h 6856449"/>
                <a:gd name="connsiteX151" fmla="*/ 1885640 w 2079970"/>
                <a:gd name="connsiteY151" fmla="*/ 3785027 h 6856449"/>
                <a:gd name="connsiteX152" fmla="*/ 1920274 w 2079970"/>
                <a:gd name="connsiteY152" fmla="*/ 3841031 h 6856449"/>
                <a:gd name="connsiteX153" fmla="*/ 1897528 w 2079970"/>
                <a:gd name="connsiteY153" fmla="*/ 3982893 h 6856449"/>
                <a:gd name="connsiteX154" fmla="*/ 1817404 w 2079970"/>
                <a:gd name="connsiteY154" fmla="*/ 4061871 h 6856449"/>
                <a:gd name="connsiteX155" fmla="*/ 1820653 w 2079970"/>
                <a:gd name="connsiteY155" fmla="*/ 4111528 h 6856449"/>
                <a:gd name="connsiteX156" fmla="*/ 1979794 w 2079970"/>
                <a:gd name="connsiteY156" fmla="*/ 4024140 h 6856449"/>
                <a:gd name="connsiteX157" fmla="*/ 2077235 w 2079970"/>
                <a:gd name="connsiteY157" fmla="*/ 3817712 h 6856449"/>
                <a:gd name="connsiteX158" fmla="*/ 2057740 w 2079970"/>
                <a:gd name="connsiteY158" fmla="*/ 3550235 h 685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</a:cxnLst>
              <a:rect l="l" t="t" r="r" b="b"/>
              <a:pathLst>
                <a:path w="2079970" h="6856449">
                  <a:moveTo>
                    <a:pt x="2058007" y="3550311"/>
                  </a:moveTo>
                  <a:cubicBezTo>
                    <a:pt x="2058198" y="3520685"/>
                    <a:pt x="2063474" y="3488421"/>
                    <a:pt x="2065576" y="3458718"/>
                  </a:cubicBezTo>
                  <a:cubicBezTo>
                    <a:pt x="2067449" y="3432532"/>
                    <a:pt x="2059039" y="3404626"/>
                    <a:pt x="2057854" y="3378593"/>
                  </a:cubicBezTo>
                  <a:cubicBezTo>
                    <a:pt x="2052464" y="3258751"/>
                    <a:pt x="2053649" y="3130421"/>
                    <a:pt x="2050782" y="3006373"/>
                  </a:cubicBezTo>
                  <a:cubicBezTo>
                    <a:pt x="2047724" y="2874527"/>
                    <a:pt x="2056249" y="2733620"/>
                    <a:pt x="2035224" y="2605711"/>
                  </a:cubicBezTo>
                  <a:cubicBezTo>
                    <a:pt x="2025323" y="2545541"/>
                    <a:pt x="2001430" y="2484530"/>
                    <a:pt x="1990000" y="2424743"/>
                  </a:cubicBezTo>
                  <a:cubicBezTo>
                    <a:pt x="1955749" y="2245800"/>
                    <a:pt x="1973219" y="1795366"/>
                    <a:pt x="1973027" y="1609849"/>
                  </a:cubicBezTo>
                  <a:cubicBezTo>
                    <a:pt x="1972913" y="1487292"/>
                    <a:pt x="1950703" y="1345697"/>
                    <a:pt x="1882543" y="1241948"/>
                  </a:cubicBezTo>
                  <a:cubicBezTo>
                    <a:pt x="1834835" y="1169316"/>
                    <a:pt x="1745154" y="1126386"/>
                    <a:pt x="1662009" y="1107884"/>
                  </a:cubicBezTo>
                  <a:cubicBezTo>
                    <a:pt x="1593964" y="1088809"/>
                    <a:pt x="1526264" y="1068395"/>
                    <a:pt x="1459098" y="1046338"/>
                  </a:cubicBezTo>
                  <a:cubicBezTo>
                    <a:pt x="1402407" y="1027683"/>
                    <a:pt x="1264406" y="1001344"/>
                    <a:pt x="1241890" y="950693"/>
                  </a:cubicBezTo>
                  <a:cubicBezTo>
                    <a:pt x="1241125" y="948935"/>
                    <a:pt x="1240475" y="947138"/>
                    <a:pt x="1239787" y="945380"/>
                  </a:cubicBezTo>
                  <a:cubicBezTo>
                    <a:pt x="1232639" y="920799"/>
                    <a:pt x="1218456" y="861509"/>
                    <a:pt x="1234779" y="839337"/>
                  </a:cubicBezTo>
                  <a:cubicBezTo>
                    <a:pt x="1249841" y="818885"/>
                    <a:pt x="1277556" y="823778"/>
                    <a:pt x="1309667" y="829436"/>
                  </a:cubicBezTo>
                  <a:cubicBezTo>
                    <a:pt x="1342734" y="835285"/>
                    <a:pt x="1380197" y="841898"/>
                    <a:pt x="1407453" y="817623"/>
                  </a:cubicBezTo>
                  <a:cubicBezTo>
                    <a:pt x="1425037" y="801950"/>
                    <a:pt x="1421176" y="764067"/>
                    <a:pt x="1418883" y="741398"/>
                  </a:cubicBezTo>
                  <a:cubicBezTo>
                    <a:pt x="1418233" y="735090"/>
                    <a:pt x="1417659" y="729127"/>
                    <a:pt x="1417965" y="727216"/>
                  </a:cubicBezTo>
                  <a:cubicBezTo>
                    <a:pt x="1419571" y="717582"/>
                    <a:pt x="1424923" y="709478"/>
                    <a:pt x="1430083" y="701603"/>
                  </a:cubicBezTo>
                  <a:cubicBezTo>
                    <a:pt x="1437423" y="690441"/>
                    <a:pt x="1445030" y="678896"/>
                    <a:pt x="1440328" y="664064"/>
                  </a:cubicBezTo>
                  <a:cubicBezTo>
                    <a:pt x="1438149" y="657183"/>
                    <a:pt x="1435741" y="652596"/>
                    <a:pt x="1433791" y="649652"/>
                  </a:cubicBezTo>
                  <a:cubicBezTo>
                    <a:pt x="1442087" y="645409"/>
                    <a:pt x="1458410" y="635699"/>
                    <a:pt x="1462386" y="623237"/>
                  </a:cubicBezTo>
                  <a:cubicBezTo>
                    <a:pt x="1464870" y="615400"/>
                    <a:pt x="1461697" y="605844"/>
                    <a:pt x="1458333" y="595752"/>
                  </a:cubicBezTo>
                  <a:cubicBezTo>
                    <a:pt x="1454664" y="584704"/>
                    <a:pt x="1450841" y="573274"/>
                    <a:pt x="1455887" y="566737"/>
                  </a:cubicBezTo>
                  <a:cubicBezTo>
                    <a:pt x="1456881" y="565667"/>
                    <a:pt x="1462424" y="565246"/>
                    <a:pt x="1466438" y="564902"/>
                  </a:cubicBezTo>
                  <a:cubicBezTo>
                    <a:pt x="1479817" y="563832"/>
                    <a:pt x="1502180" y="562035"/>
                    <a:pt x="1509979" y="536767"/>
                  </a:cubicBezTo>
                  <a:cubicBezTo>
                    <a:pt x="1518924" y="507905"/>
                    <a:pt x="1482149" y="467766"/>
                    <a:pt x="1462730" y="428507"/>
                  </a:cubicBezTo>
                  <a:cubicBezTo>
                    <a:pt x="1452790" y="408399"/>
                    <a:pt x="1441169" y="375065"/>
                    <a:pt x="1440061" y="367916"/>
                  </a:cubicBezTo>
                  <a:cubicBezTo>
                    <a:pt x="1439181" y="361991"/>
                    <a:pt x="1441704" y="356371"/>
                    <a:pt x="1444380" y="350446"/>
                  </a:cubicBezTo>
                  <a:cubicBezTo>
                    <a:pt x="1446980" y="344674"/>
                    <a:pt x="1449694" y="338672"/>
                    <a:pt x="1449885" y="331600"/>
                  </a:cubicBezTo>
                  <a:cubicBezTo>
                    <a:pt x="1451452" y="267531"/>
                    <a:pt x="1434250" y="204417"/>
                    <a:pt x="1400610" y="151014"/>
                  </a:cubicBezTo>
                  <a:cubicBezTo>
                    <a:pt x="1348582" y="68442"/>
                    <a:pt x="1241431" y="19702"/>
                    <a:pt x="1151100" y="5558"/>
                  </a:cubicBezTo>
                  <a:cubicBezTo>
                    <a:pt x="1069713" y="-7210"/>
                    <a:pt x="982899" y="1736"/>
                    <a:pt x="906788" y="35337"/>
                  </a:cubicBezTo>
                  <a:cubicBezTo>
                    <a:pt x="866382" y="53190"/>
                    <a:pt x="829225" y="80560"/>
                    <a:pt x="796884" y="111372"/>
                  </a:cubicBezTo>
                  <a:cubicBezTo>
                    <a:pt x="734153" y="171045"/>
                    <a:pt x="702157" y="258930"/>
                    <a:pt x="698907" y="344292"/>
                  </a:cubicBezTo>
                  <a:cubicBezTo>
                    <a:pt x="694779" y="451978"/>
                    <a:pt x="744283" y="536499"/>
                    <a:pt x="788704" y="626907"/>
                  </a:cubicBezTo>
                  <a:cubicBezTo>
                    <a:pt x="815080" y="680616"/>
                    <a:pt x="840387" y="744762"/>
                    <a:pt x="839622" y="808258"/>
                  </a:cubicBezTo>
                  <a:cubicBezTo>
                    <a:pt x="839087" y="851493"/>
                    <a:pt x="842184" y="924775"/>
                    <a:pt x="816801" y="962582"/>
                  </a:cubicBezTo>
                  <a:cubicBezTo>
                    <a:pt x="781364" y="1005014"/>
                    <a:pt x="667561" y="1028868"/>
                    <a:pt x="615954" y="1046262"/>
                  </a:cubicBezTo>
                  <a:cubicBezTo>
                    <a:pt x="550547" y="1068319"/>
                    <a:pt x="484566" y="1088732"/>
                    <a:pt x="418242" y="1107808"/>
                  </a:cubicBezTo>
                  <a:cubicBezTo>
                    <a:pt x="335097" y="1126310"/>
                    <a:pt x="245415" y="1169201"/>
                    <a:pt x="197708" y="1241872"/>
                  </a:cubicBezTo>
                  <a:cubicBezTo>
                    <a:pt x="129548" y="1345621"/>
                    <a:pt x="107338" y="1487177"/>
                    <a:pt x="107223" y="1609772"/>
                  </a:cubicBezTo>
                  <a:cubicBezTo>
                    <a:pt x="107032" y="1795290"/>
                    <a:pt x="124540" y="2245724"/>
                    <a:pt x="90250" y="2424666"/>
                  </a:cubicBezTo>
                  <a:cubicBezTo>
                    <a:pt x="78820" y="2484454"/>
                    <a:pt x="54890" y="2545465"/>
                    <a:pt x="45027" y="2605635"/>
                  </a:cubicBezTo>
                  <a:cubicBezTo>
                    <a:pt x="24002" y="2733544"/>
                    <a:pt x="32527" y="2874450"/>
                    <a:pt x="29469" y="3006296"/>
                  </a:cubicBezTo>
                  <a:cubicBezTo>
                    <a:pt x="26602" y="3130345"/>
                    <a:pt x="27787" y="3258674"/>
                    <a:pt x="22397" y="3378517"/>
                  </a:cubicBezTo>
                  <a:cubicBezTo>
                    <a:pt x="21211" y="3404550"/>
                    <a:pt x="12801" y="3432456"/>
                    <a:pt x="14675" y="3458642"/>
                  </a:cubicBezTo>
                  <a:cubicBezTo>
                    <a:pt x="16815" y="3488344"/>
                    <a:pt x="22091" y="3520647"/>
                    <a:pt x="22244" y="3550235"/>
                  </a:cubicBezTo>
                  <a:cubicBezTo>
                    <a:pt x="22741" y="3635367"/>
                    <a:pt x="-9409" y="3735408"/>
                    <a:pt x="2748" y="3817712"/>
                  </a:cubicBezTo>
                  <a:cubicBezTo>
                    <a:pt x="11808" y="3879105"/>
                    <a:pt x="56381" y="3986868"/>
                    <a:pt x="100189" y="4024140"/>
                  </a:cubicBezTo>
                  <a:cubicBezTo>
                    <a:pt x="138952" y="4057092"/>
                    <a:pt x="219344" y="4109234"/>
                    <a:pt x="259330" y="4111528"/>
                  </a:cubicBezTo>
                  <a:cubicBezTo>
                    <a:pt x="262388" y="4111719"/>
                    <a:pt x="272175" y="4081863"/>
                    <a:pt x="262579" y="4061871"/>
                  </a:cubicBezTo>
                  <a:cubicBezTo>
                    <a:pt x="247480" y="4030371"/>
                    <a:pt x="196025" y="4006593"/>
                    <a:pt x="182455" y="3982893"/>
                  </a:cubicBezTo>
                  <a:cubicBezTo>
                    <a:pt x="165100" y="3952502"/>
                    <a:pt x="165482" y="3887859"/>
                    <a:pt x="159709" y="3841031"/>
                  </a:cubicBezTo>
                  <a:cubicBezTo>
                    <a:pt x="158563" y="3831741"/>
                    <a:pt x="191094" y="3785027"/>
                    <a:pt x="194343" y="3785027"/>
                  </a:cubicBezTo>
                  <a:cubicBezTo>
                    <a:pt x="197593" y="3785027"/>
                    <a:pt x="216362" y="3802765"/>
                    <a:pt x="218159" y="3816489"/>
                  </a:cubicBezTo>
                  <a:cubicBezTo>
                    <a:pt x="221294" y="3840304"/>
                    <a:pt x="219459" y="3866719"/>
                    <a:pt x="221409" y="3890153"/>
                  </a:cubicBezTo>
                  <a:cubicBezTo>
                    <a:pt x="223855" y="3919244"/>
                    <a:pt x="242242" y="3978458"/>
                    <a:pt x="271219" y="3982893"/>
                  </a:cubicBezTo>
                  <a:cubicBezTo>
                    <a:pt x="293926" y="3986371"/>
                    <a:pt x="295035" y="3979376"/>
                    <a:pt x="300463" y="3968786"/>
                  </a:cubicBezTo>
                  <a:cubicBezTo>
                    <a:pt x="305891" y="3958198"/>
                    <a:pt x="293964" y="3913586"/>
                    <a:pt x="298284" y="3898372"/>
                  </a:cubicBezTo>
                  <a:cubicBezTo>
                    <a:pt x="302604" y="3883157"/>
                    <a:pt x="297902" y="3854143"/>
                    <a:pt x="295035" y="3841031"/>
                  </a:cubicBezTo>
                  <a:cubicBezTo>
                    <a:pt x="287389" y="3805938"/>
                    <a:pt x="297710" y="3760982"/>
                    <a:pt x="292856" y="3723405"/>
                  </a:cubicBezTo>
                  <a:cubicBezTo>
                    <a:pt x="287848" y="3684260"/>
                    <a:pt x="271563" y="3634335"/>
                    <a:pt x="248474" y="3601956"/>
                  </a:cubicBezTo>
                  <a:cubicBezTo>
                    <a:pt x="229130" y="3574853"/>
                    <a:pt x="200880" y="3546068"/>
                    <a:pt x="192165" y="3514607"/>
                  </a:cubicBezTo>
                  <a:cubicBezTo>
                    <a:pt x="181958" y="3477679"/>
                    <a:pt x="184404" y="3426531"/>
                    <a:pt x="195414" y="3387959"/>
                  </a:cubicBezTo>
                  <a:cubicBezTo>
                    <a:pt x="238190" y="3238108"/>
                    <a:pt x="295608" y="3081452"/>
                    <a:pt x="321488" y="2924375"/>
                  </a:cubicBezTo>
                  <a:cubicBezTo>
                    <a:pt x="347291" y="2767528"/>
                    <a:pt x="369960" y="2606552"/>
                    <a:pt x="388998" y="2450737"/>
                  </a:cubicBezTo>
                  <a:cubicBezTo>
                    <a:pt x="396223" y="2391638"/>
                    <a:pt x="411284" y="2190065"/>
                    <a:pt x="422943" y="2107532"/>
                  </a:cubicBezTo>
                  <a:cubicBezTo>
                    <a:pt x="423058" y="2097592"/>
                    <a:pt x="424014" y="2090864"/>
                    <a:pt x="425963" y="2088494"/>
                  </a:cubicBezTo>
                  <a:cubicBezTo>
                    <a:pt x="425008" y="2093770"/>
                    <a:pt x="423976" y="2100230"/>
                    <a:pt x="422943" y="2107532"/>
                  </a:cubicBezTo>
                  <a:cubicBezTo>
                    <a:pt x="422179" y="2167013"/>
                    <a:pt x="451423" y="2346300"/>
                    <a:pt x="481202" y="2460294"/>
                  </a:cubicBezTo>
                  <a:cubicBezTo>
                    <a:pt x="501042" y="2536176"/>
                    <a:pt x="483916" y="2736449"/>
                    <a:pt x="457081" y="2907708"/>
                  </a:cubicBezTo>
                  <a:cubicBezTo>
                    <a:pt x="430130" y="3079808"/>
                    <a:pt x="348744" y="3206073"/>
                    <a:pt x="333300" y="3486471"/>
                  </a:cubicBezTo>
                  <a:cubicBezTo>
                    <a:pt x="320991" y="3709758"/>
                    <a:pt x="340487" y="3940422"/>
                    <a:pt x="360633" y="4164511"/>
                  </a:cubicBezTo>
                  <a:cubicBezTo>
                    <a:pt x="375771" y="4332827"/>
                    <a:pt x="407461" y="4501792"/>
                    <a:pt x="442592" y="4665329"/>
                  </a:cubicBezTo>
                  <a:cubicBezTo>
                    <a:pt x="455857" y="4727104"/>
                    <a:pt x="450123" y="4795722"/>
                    <a:pt x="447409" y="4859218"/>
                  </a:cubicBezTo>
                  <a:cubicBezTo>
                    <a:pt x="444924" y="4917630"/>
                    <a:pt x="453373" y="4977188"/>
                    <a:pt x="449817" y="5034414"/>
                  </a:cubicBezTo>
                  <a:cubicBezTo>
                    <a:pt x="442822" y="5146612"/>
                    <a:pt x="401689" y="5259880"/>
                    <a:pt x="403371" y="5373836"/>
                  </a:cubicBezTo>
                  <a:cubicBezTo>
                    <a:pt x="407041" y="5623728"/>
                    <a:pt x="457310" y="5886313"/>
                    <a:pt x="493244" y="6137008"/>
                  </a:cubicBezTo>
                  <a:cubicBezTo>
                    <a:pt x="503145" y="6206238"/>
                    <a:pt x="537626" y="6298672"/>
                    <a:pt x="520232" y="6356816"/>
                  </a:cubicBezTo>
                  <a:cubicBezTo>
                    <a:pt x="504750" y="6408538"/>
                    <a:pt x="446262" y="6463203"/>
                    <a:pt x="417209" y="6519282"/>
                  </a:cubicBezTo>
                  <a:cubicBezTo>
                    <a:pt x="397713" y="6556936"/>
                    <a:pt x="344424" y="6581861"/>
                    <a:pt x="310784" y="6604606"/>
                  </a:cubicBezTo>
                  <a:cubicBezTo>
                    <a:pt x="289415" y="6619056"/>
                    <a:pt x="270416" y="6638437"/>
                    <a:pt x="250500" y="6654301"/>
                  </a:cubicBezTo>
                  <a:cubicBezTo>
                    <a:pt x="241860" y="6661144"/>
                    <a:pt x="212119" y="6678767"/>
                    <a:pt x="203136" y="6692108"/>
                  </a:cubicBezTo>
                  <a:cubicBezTo>
                    <a:pt x="190712" y="6710611"/>
                    <a:pt x="199504" y="6719135"/>
                    <a:pt x="201951" y="6719403"/>
                  </a:cubicBezTo>
                  <a:cubicBezTo>
                    <a:pt x="189527" y="6730718"/>
                    <a:pt x="189833" y="6750902"/>
                    <a:pt x="200536" y="6752202"/>
                  </a:cubicBezTo>
                  <a:cubicBezTo>
                    <a:pt x="193808" y="6770360"/>
                    <a:pt x="204053" y="6780987"/>
                    <a:pt x="215101" y="6778885"/>
                  </a:cubicBezTo>
                  <a:cubicBezTo>
                    <a:pt x="207647" y="6793832"/>
                    <a:pt x="223549" y="6809581"/>
                    <a:pt x="238420" y="6804879"/>
                  </a:cubicBezTo>
                  <a:cubicBezTo>
                    <a:pt x="246715" y="6835920"/>
                    <a:pt x="290065" y="6829154"/>
                    <a:pt x="311434" y="6818297"/>
                  </a:cubicBezTo>
                  <a:cubicBezTo>
                    <a:pt x="314645" y="6852473"/>
                    <a:pt x="361741" y="6859850"/>
                    <a:pt x="387927" y="6855187"/>
                  </a:cubicBezTo>
                  <a:cubicBezTo>
                    <a:pt x="419159" y="6849606"/>
                    <a:pt x="448632" y="6840201"/>
                    <a:pt x="474551" y="6820132"/>
                  </a:cubicBezTo>
                  <a:cubicBezTo>
                    <a:pt x="485598" y="6811569"/>
                    <a:pt x="500086" y="6786416"/>
                    <a:pt x="506470" y="6781025"/>
                  </a:cubicBezTo>
                  <a:cubicBezTo>
                    <a:pt x="526731" y="6763938"/>
                    <a:pt x="601313" y="6692415"/>
                    <a:pt x="613660" y="6674065"/>
                  </a:cubicBezTo>
                  <a:cubicBezTo>
                    <a:pt x="626008" y="6655678"/>
                    <a:pt x="751661" y="6614469"/>
                    <a:pt x="766990" y="6580331"/>
                  </a:cubicBezTo>
                  <a:cubicBezTo>
                    <a:pt x="781899" y="6547189"/>
                    <a:pt x="776853" y="6501353"/>
                    <a:pt x="768558" y="6466681"/>
                  </a:cubicBezTo>
                  <a:cubicBezTo>
                    <a:pt x="762480" y="6441260"/>
                    <a:pt x="751432" y="6414042"/>
                    <a:pt x="751852" y="6388697"/>
                  </a:cubicBezTo>
                  <a:cubicBezTo>
                    <a:pt x="752005" y="6380058"/>
                    <a:pt x="758733" y="6357618"/>
                    <a:pt x="755178" y="6333382"/>
                  </a:cubicBezTo>
                  <a:cubicBezTo>
                    <a:pt x="751241" y="6306585"/>
                    <a:pt x="753878" y="5976720"/>
                    <a:pt x="770851" y="5885892"/>
                  </a:cubicBezTo>
                  <a:cubicBezTo>
                    <a:pt x="792985" y="5767425"/>
                    <a:pt x="818177" y="5646894"/>
                    <a:pt x="823491" y="5527013"/>
                  </a:cubicBezTo>
                  <a:cubicBezTo>
                    <a:pt x="826816" y="5451820"/>
                    <a:pt x="824408" y="5376321"/>
                    <a:pt x="815960" y="5301012"/>
                  </a:cubicBezTo>
                  <a:cubicBezTo>
                    <a:pt x="811411" y="5260377"/>
                    <a:pt x="884578" y="4954748"/>
                    <a:pt x="900289" y="4840372"/>
                  </a:cubicBezTo>
                  <a:cubicBezTo>
                    <a:pt x="915504" y="4729627"/>
                    <a:pt x="936720" y="4247388"/>
                    <a:pt x="956675" y="4119976"/>
                  </a:cubicBezTo>
                  <a:cubicBezTo>
                    <a:pt x="968296" y="4045738"/>
                    <a:pt x="980338" y="3971348"/>
                    <a:pt x="996967" y="3898066"/>
                  </a:cubicBezTo>
                  <a:cubicBezTo>
                    <a:pt x="1002624" y="3873180"/>
                    <a:pt x="1010652" y="3770921"/>
                    <a:pt x="1027816" y="3755592"/>
                  </a:cubicBezTo>
                  <a:cubicBezTo>
                    <a:pt x="1028657" y="3754866"/>
                    <a:pt x="1033474" y="3757007"/>
                    <a:pt x="1038405" y="3756892"/>
                  </a:cubicBezTo>
                  <a:cubicBezTo>
                    <a:pt x="1043681" y="3756777"/>
                    <a:pt x="1049071" y="3754445"/>
                    <a:pt x="1049912" y="3755134"/>
                  </a:cubicBezTo>
                  <a:cubicBezTo>
                    <a:pt x="1067649" y="3769775"/>
                    <a:pt x="1075448" y="3872798"/>
                    <a:pt x="1081182" y="3898028"/>
                  </a:cubicBezTo>
                  <a:cubicBezTo>
                    <a:pt x="1097811" y="3971310"/>
                    <a:pt x="1109852" y="4045738"/>
                    <a:pt x="1121473" y="4119938"/>
                  </a:cubicBezTo>
                  <a:cubicBezTo>
                    <a:pt x="1141428" y="4247350"/>
                    <a:pt x="1162644" y="4729589"/>
                    <a:pt x="1177859" y="4840334"/>
                  </a:cubicBezTo>
                  <a:cubicBezTo>
                    <a:pt x="1193570" y="4954710"/>
                    <a:pt x="1266776" y="5260300"/>
                    <a:pt x="1262189" y="5300975"/>
                  </a:cubicBezTo>
                  <a:cubicBezTo>
                    <a:pt x="1253740" y="5376282"/>
                    <a:pt x="1251332" y="5451743"/>
                    <a:pt x="1254658" y="5526975"/>
                  </a:cubicBezTo>
                  <a:cubicBezTo>
                    <a:pt x="1259971" y="5646856"/>
                    <a:pt x="1285163" y="5767387"/>
                    <a:pt x="1307297" y="5885854"/>
                  </a:cubicBezTo>
                  <a:cubicBezTo>
                    <a:pt x="1324270" y="5976682"/>
                    <a:pt x="1326946" y="6306547"/>
                    <a:pt x="1322970" y="6333344"/>
                  </a:cubicBezTo>
                  <a:cubicBezTo>
                    <a:pt x="1319377" y="6357580"/>
                    <a:pt x="1326143" y="6380020"/>
                    <a:pt x="1326296" y="6388659"/>
                  </a:cubicBezTo>
                  <a:cubicBezTo>
                    <a:pt x="1326716" y="6414004"/>
                    <a:pt x="1315325" y="6441413"/>
                    <a:pt x="1309591" y="6466643"/>
                  </a:cubicBezTo>
                  <a:cubicBezTo>
                    <a:pt x="1301563" y="6501850"/>
                    <a:pt x="1295370" y="6548220"/>
                    <a:pt x="1311158" y="6580293"/>
                  </a:cubicBezTo>
                  <a:cubicBezTo>
                    <a:pt x="1327328" y="6613207"/>
                    <a:pt x="1452141" y="6655640"/>
                    <a:pt x="1464488" y="6674027"/>
                  </a:cubicBezTo>
                  <a:cubicBezTo>
                    <a:pt x="1476797" y="6692376"/>
                    <a:pt x="1551379" y="6763900"/>
                    <a:pt x="1571678" y="6780987"/>
                  </a:cubicBezTo>
                  <a:cubicBezTo>
                    <a:pt x="1578100" y="6786416"/>
                    <a:pt x="1592588" y="6811531"/>
                    <a:pt x="1603598" y="6820094"/>
                  </a:cubicBezTo>
                  <a:cubicBezTo>
                    <a:pt x="1629478" y="6840163"/>
                    <a:pt x="1659715" y="6850561"/>
                    <a:pt x="1690221" y="6855148"/>
                  </a:cubicBezTo>
                  <a:cubicBezTo>
                    <a:pt x="1716177" y="6859048"/>
                    <a:pt x="1763235" y="6853658"/>
                    <a:pt x="1766714" y="6818259"/>
                  </a:cubicBezTo>
                  <a:cubicBezTo>
                    <a:pt x="1788274" y="6829345"/>
                    <a:pt x="1831280" y="6835767"/>
                    <a:pt x="1839728" y="6804841"/>
                  </a:cubicBezTo>
                  <a:cubicBezTo>
                    <a:pt x="1854599" y="6809543"/>
                    <a:pt x="1870501" y="6793793"/>
                    <a:pt x="1863047" y="6778847"/>
                  </a:cubicBezTo>
                  <a:cubicBezTo>
                    <a:pt x="1874133" y="6780949"/>
                    <a:pt x="1884340" y="6770284"/>
                    <a:pt x="1877612" y="6752164"/>
                  </a:cubicBezTo>
                  <a:cubicBezTo>
                    <a:pt x="1888315" y="6750902"/>
                    <a:pt x="1888621" y="6730680"/>
                    <a:pt x="1876197" y="6719365"/>
                  </a:cubicBezTo>
                  <a:cubicBezTo>
                    <a:pt x="1878644" y="6719097"/>
                    <a:pt x="1887436" y="6710573"/>
                    <a:pt x="1875012" y="6692070"/>
                  </a:cubicBezTo>
                  <a:cubicBezTo>
                    <a:pt x="1866029" y="6678729"/>
                    <a:pt x="1836288" y="6661106"/>
                    <a:pt x="1827649" y="6654263"/>
                  </a:cubicBezTo>
                  <a:cubicBezTo>
                    <a:pt x="1807732" y="6638399"/>
                    <a:pt x="1788733" y="6619018"/>
                    <a:pt x="1767364" y="6604568"/>
                  </a:cubicBezTo>
                  <a:cubicBezTo>
                    <a:pt x="1732692" y="6581135"/>
                    <a:pt x="1681085" y="6555790"/>
                    <a:pt x="1660939" y="6519244"/>
                  </a:cubicBezTo>
                  <a:cubicBezTo>
                    <a:pt x="1631274" y="6465420"/>
                    <a:pt x="1573169" y="6408385"/>
                    <a:pt x="1557916" y="6356778"/>
                  </a:cubicBezTo>
                  <a:cubicBezTo>
                    <a:pt x="1540828" y="6299016"/>
                    <a:pt x="1575042" y="6205817"/>
                    <a:pt x="1584904" y="6136970"/>
                  </a:cubicBezTo>
                  <a:cubicBezTo>
                    <a:pt x="1620800" y="5886465"/>
                    <a:pt x="1671413" y="5623920"/>
                    <a:pt x="1674777" y="5373797"/>
                  </a:cubicBezTo>
                  <a:cubicBezTo>
                    <a:pt x="1676306" y="5259612"/>
                    <a:pt x="1635326" y="5146688"/>
                    <a:pt x="1628331" y="5034376"/>
                  </a:cubicBezTo>
                  <a:cubicBezTo>
                    <a:pt x="1624776" y="4977150"/>
                    <a:pt x="1632995" y="4917400"/>
                    <a:pt x="1630739" y="4859180"/>
                  </a:cubicBezTo>
                  <a:cubicBezTo>
                    <a:pt x="1628293" y="4795914"/>
                    <a:pt x="1622291" y="4727104"/>
                    <a:pt x="1635556" y="4665291"/>
                  </a:cubicBezTo>
                  <a:cubicBezTo>
                    <a:pt x="1670687" y="4501677"/>
                    <a:pt x="1702377" y="4332788"/>
                    <a:pt x="1717515" y="4164473"/>
                  </a:cubicBezTo>
                  <a:cubicBezTo>
                    <a:pt x="1737661" y="3940269"/>
                    <a:pt x="1749626" y="3709872"/>
                    <a:pt x="1744848" y="3486433"/>
                  </a:cubicBezTo>
                  <a:cubicBezTo>
                    <a:pt x="1738082" y="3170139"/>
                    <a:pt x="1649088" y="3079043"/>
                    <a:pt x="1621068" y="2907670"/>
                  </a:cubicBezTo>
                  <a:cubicBezTo>
                    <a:pt x="1593200" y="2737290"/>
                    <a:pt x="1583987" y="2539463"/>
                    <a:pt x="1596946" y="2460256"/>
                  </a:cubicBezTo>
                  <a:cubicBezTo>
                    <a:pt x="1617971" y="2332118"/>
                    <a:pt x="1640411" y="2158680"/>
                    <a:pt x="1630701" y="2084022"/>
                  </a:cubicBezTo>
                  <a:cubicBezTo>
                    <a:pt x="1637849" y="2115597"/>
                    <a:pt x="1683302" y="2384604"/>
                    <a:pt x="1690986" y="2450737"/>
                  </a:cubicBezTo>
                  <a:cubicBezTo>
                    <a:pt x="1709258" y="2607929"/>
                    <a:pt x="1732692" y="2767490"/>
                    <a:pt x="1758495" y="2924375"/>
                  </a:cubicBezTo>
                  <a:cubicBezTo>
                    <a:pt x="1784337" y="3081490"/>
                    <a:pt x="1843169" y="3238910"/>
                    <a:pt x="1884569" y="3387959"/>
                  </a:cubicBezTo>
                  <a:cubicBezTo>
                    <a:pt x="1895196" y="3426225"/>
                    <a:pt x="1898446" y="3477411"/>
                    <a:pt x="1887818" y="3514607"/>
                  </a:cubicBezTo>
                  <a:cubicBezTo>
                    <a:pt x="1878797" y="3546259"/>
                    <a:pt x="1850853" y="3574853"/>
                    <a:pt x="1831510" y="3601956"/>
                  </a:cubicBezTo>
                  <a:cubicBezTo>
                    <a:pt x="1808420" y="3634335"/>
                    <a:pt x="1792135" y="3684260"/>
                    <a:pt x="1787127" y="3723405"/>
                  </a:cubicBezTo>
                  <a:cubicBezTo>
                    <a:pt x="1782311" y="3760982"/>
                    <a:pt x="1792594" y="3805938"/>
                    <a:pt x="1784949" y="3841031"/>
                  </a:cubicBezTo>
                  <a:cubicBezTo>
                    <a:pt x="1782082" y="3854143"/>
                    <a:pt x="1777380" y="3883119"/>
                    <a:pt x="1781699" y="3898372"/>
                  </a:cubicBezTo>
                  <a:cubicBezTo>
                    <a:pt x="1786019" y="3913586"/>
                    <a:pt x="1774130" y="3958198"/>
                    <a:pt x="1779520" y="3968786"/>
                  </a:cubicBezTo>
                  <a:cubicBezTo>
                    <a:pt x="1784949" y="3979376"/>
                    <a:pt x="1798099" y="3987212"/>
                    <a:pt x="1808764" y="3982893"/>
                  </a:cubicBezTo>
                  <a:cubicBezTo>
                    <a:pt x="1837320" y="3971310"/>
                    <a:pt x="1856090" y="3920888"/>
                    <a:pt x="1858575" y="3890153"/>
                  </a:cubicBezTo>
                  <a:cubicBezTo>
                    <a:pt x="1860448" y="3866605"/>
                    <a:pt x="1858689" y="3840304"/>
                    <a:pt x="1861824" y="3816489"/>
                  </a:cubicBezTo>
                  <a:cubicBezTo>
                    <a:pt x="1863621" y="3802765"/>
                    <a:pt x="1882390" y="3785027"/>
                    <a:pt x="1885640" y="3785027"/>
                  </a:cubicBezTo>
                  <a:cubicBezTo>
                    <a:pt x="1888889" y="3785027"/>
                    <a:pt x="1921420" y="3831741"/>
                    <a:pt x="1920274" y="3841031"/>
                  </a:cubicBezTo>
                  <a:cubicBezTo>
                    <a:pt x="1914540" y="3887630"/>
                    <a:pt x="1915266" y="3952502"/>
                    <a:pt x="1897528" y="3982893"/>
                  </a:cubicBezTo>
                  <a:cubicBezTo>
                    <a:pt x="1883537" y="4006823"/>
                    <a:pt x="1832503" y="4030371"/>
                    <a:pt x="1817404" y="4061871"/>
                  </a:cubicBezTo>
                  <a:cubicBezTo>
                    <a:pt x="1807809" y="4081863"/>
                    <a:pt x="1817633" y="4111681"/>
                    <a:pt x="1820653" y="4111528"/>
                  </a:cubicBezTo>
                  <a:cubicBezTo>
                    <a:pt x="1860906" y="4109234"/>
                    <a:pt x="1941069" y="4057092"/>
                    <a:pt x="1979794" y="4024140"/>
                  </a:cubicBezTo>
                  <a:cubicBezTo>
                    <a:pt x="2023602" y="3986868"/>
                    <a:pt x="2068176" y="3879067"/>
                    <a:pt x="2077235" y="3817712"/>
                  </a:cubicBezTo>
                  <a:cubicBezTo>
                    <a:pt x="2089353" y="3735408"/>
                    <a:pt x="2057243" y="3635329"/>
                    <a:pt x="2057740" y="3550235"/>
                  </a:cubicBezTo>
                  <a:close/>
                </a:path>
              </a:pathLst>
            </a:custGeom>
            <a:solidFill>
              <a:srgbClr val="F2CFC7"/>
            </a:solidFill>
            <a:ln w="38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0" name="Graphic 16">
              <a:extLst>
                <a:ext uri="{FF2B5EF4-FFF2-40B4-BE49-F238E27FC236}">
                  <a16:creationId xmlns:a16="http://schemas.microsoft.com/office/drawing/2014/main" id="{8E82B697-F824-CCEA-1164-453F0EBAD163}"/>
                </a:ext>
              </a:extLst>
            </p:cNvPr>
            <p:cNvGrpSpPr/>
            <p:nvPr/>
          </p:nvGrpSpPr>
          <p:grpSpPr>
            <a:xfrm>
              <a:off x="5583656" y="2613441"/>
              <a:ext cx="986277" cy="1098441"/>
              <a:chOff x="5583656" y="2613441"/>
              <a:chExt cx="986277" cy="1098441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517120F-1DDD-8C36-51BA-BB7B67DC1E42}"/>
                  </a:ext>
                </a:extLst>
              </p:cNvPr>
              <p:cNvSpPr/>
              <p:nvPr/>
            </p:nvSpPr>
            <p:spPr>
              <a:xfrm>
                <a:off x="5826202" y="2865012"/>
                <a:ext cx="514049" cy="459932"/>
              </a:xfrm>
              <a:custGeom>
                <a:avLst/>
                <a:gdLst>
                  <a:gd name="connsiteX0" fmla="*/ 391284 w 514049"/>
                  <a:gd name="connsiteY0" fmla="*/ 233282 h 459932"/>
                  <a:gd name="connsiteX1" fmla="*/ 367086 w 514049"/>
                  <a:gd name="connsiteY1" fmla="*/ 339057 h 459932"/>
                  <a:gd name="connsiteX2" fmla="*/ 377828 w 514049"/>
                  <a:gd name="connsiteY2" fmla="*/ 329424 h 459932"/>
                  <a:gd name="connsiteX3" fmla="*/ 404587 w 514049"/>
                  <a:gd name="connsiteY3" fmla="*/ 228198 h 459932"/>
                  <a:gd name="connsiteX4" fmla="*/ 391284 w 514049"/>
                  <a:gd name="connsiteY4" fmla="*/ 233282 h 459932"/>
                  <a:gd name="connsiteX5" fmla="*/ 120213 w 514049"/>
                  <a:gd name="connsiteY5" fmla="*/ 344524 h 459932"/>
                  <a:gd name="connsiteX6" fmla="*/ 133325 w 514049"/>
                  <a:gd name="connsiteY6" fmla="*/ 388027 h 459932"/>
                  <a:gd name="connsiteX7" fmla="*/ 135886 w 514049"/>
                  <a:gd name="connsiteY7" fmla="*/ 368722 h 459932"/>
                  <a:gd name="connsiteX8" fmla="*/ 131337 w 514049"/>
                  <a:gd name="connsiteY8" fmla="*/ 329195 h 459932"/>
                  <a:gd name="connsiteX9" fmla="*/ 120251 w 514049"/>
                  <a:gd name="connsiteY9" fmla="*/ 344486 h 459932"/>
                  <a:gd name="connsiteX10" fmla="*/ 113829 w 514049"/>
                  <a:gd name="connsiteY10" fmla="*/ 11716 h 459932"/>
                  <a:gd name="connsiteX11" fmla="*/ 101635 w 514049"/>
                  <a:gd name="connsiteY11" fmla="*/ 148073 h 459932"/>
                  <a:gd name="connsiteX12" fmla="*/ 111841 w 514049"/>
                  <a:gd name="connsiteY12" fmla="*/ 167187 h 459932"/>
                  <a:gd name="connsiteX13" fmla="*/ 128050 w 514049"/>
                  <a:gd name="connsiteY13" fmla="*/ 25898 h 459932"/>
                  <a:gd name="connsiteX14" fmla="*/ 113829 w 514049"/>
                  <a:gd name="connsiteY14" fmla="*/ 11716 h 459932"/>
                  <a:gd name="connsiteX15" fmla="*/ 455926 w 514049"/>
                  <a:gd name="connsiteY15" fmla="*/ 232709 h 459932"/>
                  <a:gd name="connsiteX16" fmla="*/ 404587 w 514049"/>
                  <a:gd name="connsiteY16" fmla="*/ 228160 h 459932"/>
                  <a:gd name="connsiteX17" fmla="*/ 391284 w 514049"/>
                  <a:gd name="connsiteY17" fmla="*/ 233244 h 459932"/>
                  <a:gd name="connsiteX18" fmla="*/ 375802 w 514049"/>
                  <a:gd name="connsiteY18" fmla="*/ 243259 h 459932"/>
                  <a:gd name="connsiteX19" fmla="*/ 352139 w 514049"/>
                  <a:gd name="connsiteY19" fmla="*/ 273650 h 459932"/>
                  <a:gd name="connsiteX20" fmla="*/ 336466 w 514049"/>
                  <a:gd name="connsiteY20" fmla="*/ 295325 h 459932"/>
                  <a:gd name="connsiteX21" fmla="*/ 332834 w 514049"/>
                  <a:gd name="connsiteY21" fmla="*/ 290394 h 459932"/>
                  <a:gd name="connsiteX22" fmla="*/ 322627 w 514049"/>
                  <a:gd name="connsiteY22" fmla="*/ 277282 h 459932"/>
                  <a:gd name="connsiteX23" fmla="*/ 235583 w 514049"/>
                  <a:gd name="connsiteY23" fmla="*/ 265814 h 459932"/>
                  <a:gd name="connsiteX24" fmla="*/ 213373 w 514049"/>
                  <a:gd name="connsiteY24" fmla="*/ 271280 h 459932"/>
                  <a:gd name="connsiteX25" fmla="*/ 200644 w 514049"/>
                  <a:gd name="connsiteY25" fmla="*/ 265814 h 459932"/>
                  <a:gd name="connsiteX26" fmla="*/ 202096 w 514049"/>
                  <a:gd name="connsiteY26" fmla="*/ 249988 h 459932"/>
                  <a:gd name="connsiteX27" fmla="*/ 231952 w 514049"/>
                  <a:gd name="connsiteY27" fmla="*/ 223572 h 459932"/>
                  <a:gd name="connsiteX28" fmla="*/ 242694 w 514049"/>
                  <a:gd name="connsiteY28" fmla="*/ 215201 h 459932"/>
                  <a:gd name="connsiteX29" fmla="*/ 262725 w 514049"/>
                  <a:gd name="connsiteY29" fmla="*/ 200101 h 459932"/>
                  <a:gd name="connsiteX30" fmla="*/ 278016 w 514049"/>
                  <a:gd name="connsiteY30" fmla="*/ 228886 h 459932"/>
                  <a:gd name="connsiteX31" fmla="*/ 301335 w 514049"/>
                  <a:gd name="connsiteY31" fmla="*/ 255110 h 459932"/>
                  <a:gd name="connsiteX32" fmla="*/ 368347 w 514049"/>
                  <a:gd name="connsiteY32" fmla="*/ 224719 h 459932"/>
                  <a:gd name="connsiteX33" fmla="*/ 370717 w 514049"/>
                  <a:gd name="connsiteY33" fmla="*/ 219788 h 459932"/>
                  <a:gd name="connsiteX34" fmla="*/ 398012 w 514049"/>
                  <a:gd name="connsiteY34" fmla="*/ 184122 h 459932"/>
                  <a:gd name="connsiteX35" fmla="*/ 403478 w 514049"/>
                  <a:gd name="connsiteY35" fmla="*/ 185383 h 459932"/>
                  <a:gd name="connsiteX36" fmla="*/ 408754 w 514049"/>
                  <a:gd name="connsiteY36" fmla="*/ 187944 h 459932"/>
                  <a:gd name="connsiteX37" fmla="*/ 440062 w 514049"/>
                  <a:gd name="connsiteY37" fmla="*/ 216156 h 459932"/>
                  <a:gd name="connsiteX38" fmla="*/ 491401 w 514049"/>
                  <a:gd name="connsiteY38" fmla="*/ 212525 h 459932"/>
                  <a:gd name="connsiteX39" fmla="*/ 508145 w 514049"/>
                  <a:gd name="connsiteY39" fmla="*/ 151705 h 459932"/>
                  <a:gd name="connsiteX40" fmla="*/ 498512 w 514049"/>
                  <a:gd name="connsiteY40" fmla="*/ 101627 h 459932"/>
                  <a:gd name="connsiteX41" fmla="*/ 500882 w 514049"/>
                  <a:gd name="connsiteY41" fmla="*/ 95090 h 459932"/>
                  <a:gd name="connsiteX42" fmla="*/ 507801 w 514049"/>
                  <a:gd name="connsiteY42" fmla="*/ 64699 h 459932"/>
                  <a:gd name="connsiteX43" fmla="*/ 478672 w 514049"/>
                  <a:gd name="connsiteY43" fmla="*/ 26281 h 459932"/>
                  <a:gd name="connsiteX44" fmla="*/ 399847 w 514049"/>
                  <a:gd name="connsiteY44" fmla="*/ 34653 h 459932"/>
                  <a:gd name="connsiteX45" fmla="*/ 387843 w 514049"/>
                  <a:gd name="connsiteY45" fmla="*/ 40845 h 459932"/>
                  <a:gd name="connsiteX46" fmla="*/ 375114 w 514049"/>
                  <a:gd name="connsiteY46" fmla="*/ 48491 h 459932"/>
                  <a:gd name="connsiteX47" fmla="*/ 346902 w 514049"/>
                  <a:gd name="connsiteY47" fmla="*/ 71083 h 459932"/>
                  <a:gd name="connsiteX48" fmla="*/ 308292 w 514049"/>
                  <a:gd name="connsiteY48" fmla="*/ 88935 h 459932"/>
                  <a:gd name="connsiteX49" fmla="*/ 288452 w 514049"/>
                  <a:gd name="connsiteY49" fmla="*/ 75097 h 459932"/>
                  <a:gd name="connsiteX50" fmla="*/ 284438 w 514049"/>
                  <a:gd name="connsiteY50" fmla="*/ 69631 h 459932"/>
                  <a:gd name="connsiteX51" fmla="*/ 243458 w 514049"/>
                  <a:gd name="connsiteY51" fmla="*/ 41763 h 459932"/>
                  <a:gd name="connsiteX52" fmla="*/ 172470 w 514049"/>
                  <a:gd name="connsiteY52" fmla="*/ 104379 h 459932"/>
                  <a:gd name="connsiteX53" fmla="*/ 159358 w 514049"/>
                  <a:gd name="connsiteY53" fmla="*/ 137140 h 459932"/>
                  <a:gd name="connsiteX54" fmla="*/ 156453 w 514049"/>
                  <a:gd name="connsiteY54" fmla="*/ 137523 h 459932"/>
                  <a:gd name="connsiteX55" fmla="*/ 147699 w 514049"/>
                  <a:gd name="connsiteY55" fmla="*/ 116956 h 459932"/>
                  <a:gd name="connsiteX56" fmla="*/ 141506 w 514049"/>
                  <a:gd name="connsiteY56" fmla="*/ 73071 h 459932"/>
                  <a:gd name="connsiteX57" fmla="*/ 139671 w 514049"/>
                  <a:gd name="connsiteY57" fmla="*/ 55754 h 459932"/>
                  <a:gd name="connsiteX58" fmla="*/ 128012 w 514049"/>
                  <a:gd name="connsiteY58" fmla="*/ 25898 h 459932"/>
                  <a:gd name="connsiteX59" fmla="*/ 113791 w 514049"/>
                  <a:gd name="connsiteY59" fmla="*/ 11716 h 459932"/>
                  <a:gd name="connsiteX60" fmla="*/ 98882 w 514049"/>
                  <a:gd name="connsiteY60" fmla="*/ 3879 h 459932"/>
                  <a:gd name="connsiteX61" fmla="*/ 22771 w 514049"/>
                  <a:gd name="connsiteY61" fmla="*/ 21005 h 459932"/>
                  <a:gd name="connsiteX62" fmla="*/ 20057 w 514049"/>
                  <a:gd name="connsiteY62" fmla="*/ 107476 h 459932"/>
                  <a:gd name="connsiteX63" fmla="*/ 28238 w 514049"/>
                  <a:gd name="connsiteY63" fmla="*/ 126590 h 459932"/>
                  <a:gd name="connsiteX64" fmla="*/ 20401 w 514049"/>
                  <a:gd name="connsiteY64" fmla="*/ 150979 h 459932"/>
                  <a:gd name="connsiteX65" fmla="*/ 5454 w 514049"/>
                  <a:gd name="connsiteY65" fmla="*/ 176820 h 459932"/>
                  <a:gd name="connsiteX66" fmla="*/ 5072 w 514049"/>
                  <a:gd name="connsiteY66" fmla="*/ 225446 h 459932"/>
                  <a:gd name="connsiteX67" fmla="*/ 41312 w 514049"/>
                  <a:gd name="connsiteY67" fmla="*/ 251287 h 459932"/>
                  <a:gd name="connsiteX68" fmla="*/ 69332 w 514049"/>
                  <a:gd name="connsiteY68" fmla="*/ 246012 h 459932"/>
                  <a:gd name="connsiteX69" fmla="*/ 76060 w 514049"/>
                  <a:gd name="connsiteY69" fmla="*/ 243642 h 459932"/>
                  <a:gd name="connsiteX70" fmla="*/ 79157 w 514049"/>
                  <a:gd name="connsiteY70" fmla="*/ 247465 h 459932"/>
                  <a:gd name="connsiteX71" fmla="*/ 54041 w 514049"/>
                  <a:gd name="connsiteY71" fmla="*/ 300448 h 459932"/>
                  <a:gd name="connsiteX72" fmla="*/ 31296 w 514049"/>
                  <a:gd name="connsiteY72" fmla="*/ 342154 h 459932"/>
                  <a:gd name="connsiteX73" fmla="*/ 43147 w 514049"/>
                  <a:gd name="connsiteY73" fmla="*/ 411690 h 459932"/>
                  <a:gd name="connsiteX74" fmla="*/ 102132 w 514049"/>
                  <a:gd name="connsiteY74" fmla="*/ 444107 h 459932"/>
                  <a:gd name="connsiteX75" fmla="*/ 107216 w 514049"/>
                  <a:gd name="connsiteY75" fmla="*/ 445941 h 459932"/>
                  <a:gd name="connsiteX76" fmla="*/ 113217 w 514049"/>
                  <a:gd name="connsiteY76" fmla="*/ 448120 h 459932"/>
                  <a:gd name="connsiteX77" fmla="*/ 118684 w 514049"/>
                  <a:gd name="connsiteY77" fmla="*/ 450299 h 459932"/>
                  <a:gd name="connsiteX78" fmla="*/ 160543 w 514049"/>
                  <a:gd name="connsiteY78" fmla="*/ 459933 h 459932"/>
                  <a:gd name="connsiteX79" fmla="*/ 205154 w 514049"/>
                  <a:gd name="connsiteY79" fmla="*/ 439175 h 459932"/>
                  <a:gd name="connsiteX80" fmla="*/ 206072 w 514049"/>
                  <a:gd name="connsiteY80" fmla="*/ 386727 h 459932"/>
                  <a:gd name="connsiteX81" fmla="*/ 206072 w 514049"/>
                  <a:gd name="connsiteY81" fmla="*/ 386536 h 459932"/>
                  <a:gd name="connsiteX82" fmla="*/ 233557 w 514049"/>
                  <a:gd name="connsiteY82" fmla="*/ 388715 h 459932"/>
                  <a:gd name="connsiteX83" fmla="*/ 282336 w 514049"/>
                  <a:gd name="connsiteY83" fmla="*/ 401101 h 459932"/>
                  <a:gd name="connsiteX84" fmla="*/ 326756 w 514049"/>
                  <a:gd name="connsiteY84" fmla="*/ 420750 h 459932"/>
                  <a:gd name="connsiteX85" fmla="*/ 371176 w 514049"/>
                  <a:gd name="connsiteY85" fmla="*/ 406720 h 459932"/>
                  <a:gd name="connsiteX86" fmla="*/ 374464 w 514049"/>
                  <a:gd name="connsiteY86" fmla="*/ 405076 h 459932"/>
                  <a:gd name="connsiteX87" fmla="*/ 380465 w 514049"/>
                  <a:gd name="connsiteY87" fmla="*/ 402171 h 459932"/>
                  <a:gd name="connsiteX88" fmla="*/ 386658 w 514049"/>
                  <a:gd name="connsiteY88" fmla="*/ 399610 h 459932"/>
                  <a:gd name="connsiteX89" fmla="*/ 419266 w 514049"/>
                  <a:gd name="connsiteY89" fmla="*/ 399610 h 459932"/>
                  <a:gd name="connsiteX90" fmla="*/ 423280 w 514049"/>
                  <a:gd name="connsiteY90" fmla="*/ 401062 h 459932"/>
                  <a:gd name="connsiteX91" fmla="*/ 469535 w 514049"/>
                  <a:gd name="connsiteY91" fmla="*/ 402897 h 459932"/>
                  <a:gd name="connsiteX92" fmla="*/ 497021 w 514049"/>
                  <a:gd name="connsiteY92" fmla="*/ 364861 h 459932"/>
                  <a:gd name="connsiteX93" fmla="*/ 486814 w 514049"/>
                  <a:gd name="connsiteY93" fmla="*/ 267993 h 459932"/>
                  <a:gd name="connsiteX94" fmla="*/ 455850 w 514049"/>
                  <a:gd name="connsiteY94" fmla="*/ 232671 h 459932"/>
                  <a:gd name="connsiteX95" fmla="*/ 449925 w 514049"/>
                  <a:gd name="connsiteY95" fmla="*/ 343071 h 459932"/>
                  <a:gd name="connsiteX96" fmla="*/ 417508 w 514049"/>
                  <a:gd name="connsiteY96" fmla="*/ 348538 h 459932"/>
                  <a:gd name="connsiteX97" fmla="*/ 374731 w 514049"/>
                  <a:gd name="connsiteY97" fmla="*/ 347621 h 459932"/>
                  <a:gd name="connsiteX98" fmla="*/ 374540 w 514049"/>
                  <a:gd name="connsiteY98" fmla="*/ 347621 h 459932"/>
                  <a:gd name="connsiteX99" fmla="*/ 369265 w 514049"/>
                  <a:gd name="connsiteY99" fmla="*/ 349264 h 459932"/>
                  <a:gd name="connsiteX100" fmla="*/ 365824 w 514049"/>
                  <a:gd name="connsiteY100" fmla="*/ 350526 h 459932"/>
                  <a:gd name="connsiteX101" fmla="*/ 347437 w 514049"/>
                  <a:gd name="connsiteY101" fmla="*/ 358897 h 459932"/>
                  <a:gd name="connsiteX102" fmla="*/ 293919 w 514049"/>
                  <a:gd name="connsiteY102" fmla="*/ 346168 h 459932"/>
                  <a:gd name="connsiteX103" fmla="*/ 230385 w 514049"/>
                  <a:gd name="connsiteY103" fmla="*/ 335426 h 459932"/>
                  <a:gd name="connsiteX104" fmla="*/ 199420 w 514049"/>
                  <a:gd name="connsiteY104" fmla="*/ 329615 h 459932"/>
                  <a:gd name="connsiteX105" fmla="*/ 155191 w 514049"/>
                  <a:gd name="connsiteY105" fmla="*/ 321779 h 459932"/>
                  <a:gd name="connsiteX106" fmla="*/ 139900 w 514049"/>
                  <a:gd name="connsiteY106" fmla="*/ 324531 h 459932"/>
                  <a:gd name="connsiteX107" fmla="*/ 131337 w 514049"/>
                  <a:gd name="connsiteY107" fmla="*/ 329271 h 459932"/>
                  <a:gd name="connsiteX108" fmla="*/ 120251 w 514049"/>
                  <a:gd name="connsiteY108" fmla="*/ 344562 h 459932"/>
                  <a:gd name="connsiteX109" fmla="*/ 133363 w 514049"/>
                  <a:gd name="connsiteY109" fmla="*/ 388065 h 459932"/>
                  <a:gd name="connsiteX110" fmla="*/ 137912 w 514049"/>
                  <a:gd name="connsiteY110" fmla="*/ 392423 h 459932"/>
                  <a:gd name="connsiteX111" fmla="*/ 139174 w 514049"/>
                  <a:gd name="connsiteY111" fmla="*/ 393531 h 459932"/>
                  <a:gd name="connsiteX112" fmla="*/ 151751 w 514049"/>
                  <a:gd name="connsiteY112" fmla="*/ 405000 h 459932"/>
                  <a:gd name="connsiteX113" fmla="*/ 136651 w 514049"/>
                  <a:gd name="connsiteY113" fmla="*/ 400260 h 459932"/>
                  <a:gd name="connsiteX114" fmla="*/ 130458 w 514049"/>
                  <a:gd name="connsiteY114" fmla="*/ 397698 h 459932"/>
                  <a:gd name="connsiteX115" fmla="*/ 120098 w 514049"/>
                  <a:gd name="connsiteY115" fmla="*/ 393685 h 459932"/>
                  <a:gd name="connsiteX116" fmla="*/ 83324 w 514049"/>
                  <a:gd name="connsiteY116" fmla="*/ 376215 h 459932"/>
                  <a:gd name="connsiteX117" fmla="*/ 82215 w 514049"/>
                  <a:gd name="connsiteY117" fmla="*/ 358554 h 459932"/>
                  <a:gd name="connsiteX118" fmla="*/ 98959 w 514049"/>
                  <a:gd name="connsiteY118" fmla="*/ 329806 h 459932"/>
                  <a:gd name="connsiteX119" fmla="*/ 121169 w 514049"/>
                  <a:gd name="connsiteY119" fmla="*/ 292305 h 459932"/>
                  <a:gd name="connsiteX120" fmla="*/ 128470 w 514049"/>
                  <a:gd name="connsiteY120" fmla="*/ 274835 h 459932"/>
                  <a:gd name="connsiteX121" fmla="*/ 131184 w 514049"/>
                  <a:gd name="connsiteY121" fmla="*/ 235308 h 459932"/>
                  <a:gd name="connsiteX122" fmla="*/ 112797 w 514049"/>
                  <a:gd name="connsiteY122" fmla="*/ 204917 h 459932"/>
                  <a:gd name="connsiteX123" fmla="*/ 100946 w 514049"/>
                  <a:gd name="connsiteY123" fmla="*/ 196010 h 459932"/>
                  <a:gd name="connsiteX124" fmla="*/ 100755 w 514049"/>
                  <a:gd name="connsiteY124" fmla="*/ 196010 h 459932"/>
                  <a:gd name="connsiteX125" fmla="*/ 78163 w 514049"/>
                  <a:gd name="connsiteY125" fmla="*/ 189818 h 459932"/>
                  <a:gd name="connsiteX126" fmla="*/ 56488 w 514049"/>
                  <a:gd name="connsiteY126" fmla="*/ 193831 h 459932"/>
                  <a:gd name="connsiteX127" fmla="*/ 64516 w 514049"/>
                  <a:gd name="connsiteY127" fmla="*/ 181446 h 459932"/>
                  <a:gd name="connsiteX128" fmla="*/ 80724 w 514049"/>
                  <a:gd name="connsiteY128" fmla="*/ 116268 h 459932"/>
                  <a:gd name="connsiteX129" fmla="*/ 67994 w 514049"/>
                  <a:gd name="connsiteY129" fmla="*/ 83851 h 459932"/>
                  <a:gd name="connsiteX130" fmla="*/ 60731 w 514049"/>
                  <a:gd name="connsiteY130" fmla="*/ 58545 h 459932"/>
                  <a:gd name="connsiteX131" fmla="*/ 80762 w 514049"/>
                  <a:gd name="connsiteY131" fmla="*/ 54340 h 459932"/>
                  <a:gd name="connsiteX132" fmla="*/ 86955 w 514049"/>
                  <a:gd name="connsiteY132" fmla="*/ 63438 h 459932"/>
                  <a:gd name="connsiteX133" fmla="*/ 88408 w 514049"/>
                  <a:gd name="connsiteY133" fmla="*/ 78002 h 459932"/>
                  <a:gd name="connsiteX134" fmla="*/ 101711 w 514049"/>
                  <a:gd name="connsiteY134" fmla="*/ 148112 h 459932"/>
                  <a:gd name="connsiteX135" fmla="*/ 111918 w 514049"/>
                  <a:gd name="connsiteY135" fmla="*/ 167225 h 459932"/>
                  <a:gd name="connsiteX136" fmla="*/ 126674 w 514049"/>
                  <a:gd name="connsiteY136" fmla="*/ 181981 h 459932"/>
                  <a:gd name="connsiteX137" fmla="*/ 174190 w 514049"/>
                  <a:gd name="connsiteY137" fmla="*/ 188365 h 459932"/>
                  <a:gd name="connsiteX138" fmla="*/ 216623 w 514049"/>
                  <a:gd name="connsiteY138" fmla="*/ 148838 h 459932"/>
                  <a:gd name="connsiteX139" fmla="*/ 232449 w 514049"/>
                  <a:gd name="connsiteY139" fmla="*/ 98225 h 459932"/>
                  <a:gd name="connsiteX140" fmla="*/ 289599 w 514049"/>
                  <a:gd name="connsiteY140" fmla="*/ 139013 h 459932"/>
                  <a:gd name="connsiteX141" fmla="*/ 382988 w 514049"/>
                  <a:gd name="connsiteY141" fmla="*/ 110610 h 459932"/>
                  <a:gd name="connsiteX142" fmla="*/ 393004 w 514049"/>
                  <a:gd name="connsiteY142" fmla="*/ 101512 h 459932"/>
                  <a:gd name="connsiteX143" fmla="*/ 403211 w 514049"/>
                  <a:gd name="connsiteY143" fmla="*/ 94058 h 459932"/>
                  <a:gd name="connsiteX144" fmla="*/ 404319 w 514049"/>
                  <a:gd name="connsiteY144" fmla="*/ 93332 h 459932"/>
                  <a:gd name="connsiteX145" fmla="*/ 447822 w 514049"/>
                  <a:gd name="connsiteY145" fmla="*/ 84960 h 459932"/>
                  <a:gd name="connsiteX146" fmla="*/ 445070 w 514049"/>
                  <a:gd name="connsiteY146" fmla="*/ 133738 h 459932"/>
                  <a:gd name="connsiteX147" fmla="*/ 454550 w 514049"/>
                  <a:gd name="connsiteY147" fmla="*/ 165964 h 459932"/>
                  <a:gd name="connsiteX148" fmla="*/ 449810 w 514049"/>
                  <a:gd name="connsiteY148" fmla="*/ 165428 h 459932"/>
                  <a:gd name="connsiteX149" fmla="*/ 447975 w 514049"/>
                  <a:gd name="connsiteY149" fmla="*/ 160153 h 459932"/>
                  <a:gd name="connsiteX150" fmla="*/ 424503 w 514049"/>
                  <a:gd name="connsiteY150" fmla="*/ 126666 h 459932"/>
                  <a:gd name="connsiteX151" fmla="*/ 406307 w 514049"/>
                  <a:gd name="connsiteY151" fmla="*/ 120473 h 459932"/>
                  <a:gd name="connsiteX152" fmla="*/ 394648 w 514049"/>
                  <a:gd name="connsiteY152" fmla="*/ 120473 h 459932"/>
                  <a:gd name="connsiteX153" fmla="*/ 385015 w 514049"/>
                  <a:gd name="connsiteY153" fmla="*/ 122461 h 459932"/>
                  <a:gd name="connsiteX154" fmla="*/ 322551 w 514049"/>
                  <a:gd name="connsiteY154" fmla="*/ 197119 h 459932"/>
                  <a:gd name="connsiteX155" fmla="*/ 322360 w 514049"/>
                  <a:gd name="connsiteY155" fmla="*/ 197310 h 459932"/>
                  <a:gd name="connsiteX156" fmla="*/ 322016 w 514049"/>
                  <a:gd name="connsiteY156" fmla="*/ 195858 h 459932"/>
                  <a:gd name="connsiteX157" fmla="*/ 291625 w 514049"/>
                  <a:gd name="connsiteY157" fmla="*/ 149449 h 459932"/>
                  <a:gd name="connsiteX158" fmla="*/ 209321 w 514049"/>
                  <a:gd name="connsiteY158" fmla="*/ 173647 h 459932"/>
                  <a:gd name="connsiteX159" fmla="*/ 201293 w 514049"/>
                  <a:gd name="connsiteY159" fmla="*/ 179840 h 459932"/>
                  <a:gd name="connsiteX160" fmla="*/ 156873 w 514049"/>
                  <a:gd name="connsiteY160" fmla="*/ 221890 h 459932"/>
                  <a:gd name="connsiteX161" fmla="*/ 154694 w 514049"/>
                  <a:gd name="connsiteY161" fmla="*/ 293070 h 459932"/>
                  <a:gd name="connsiteX162" fmla="*/ 216240 w 514049"/>
                  <a:gd name="connsiteY162" fmla="*/ 324760 h 459932"/>
                  <a:gd name="connsiteX163" fmla="*/ 251754 w 514049"/>
                  <a:gd name="connsiteY163" fmla="*/ 316924 h 459932"/>
                  <a:gd name="connsiteX164" fmla="*/ 283979 w 514049"/>
                  <a:gd name="connsiteY164" fmla="*/ 314363 h 459932"/>
                  <a:gd name="connsiteX165" fmla="*/ 289255 w 514049"/>
                  <a:gd name="connsiteY165" fmla="*/ 321091 h 459932"/>
                  <a:gd name="connsiteX166" fmla="*/ 324195 w 514049"/>
                  <a:gd name="connsiteY166" fmla="*/ 348385 h 459932"/>
                  <a:gd name="connsiteX167" fmla="*/ 367162 w 514049"/>
                  <a:gd name="connsiteY167" fmla="*/ 339096 h 459932"/>
                  <a:gd name="connsiteX168" fmla="*/ 377904 w 514049"/>
                  <a:gd name="connsiteY168" fmla="*/ 329463 h 459932"/>
                  <a:gd name="connsiteX169" fmla="*/ 397553 w 514049"/>
                  <a:gd name="connsiteY169" fmla="*/ 301977 h 459932"/>
                  <a:gd name="connsiteX170" fmla="*/ 409939 w 514049"/>
                  <a:gd name="connsiteY170" fmla="*/ 284698 h 459932"/>
                  <a:gd name="connsiteX171" fmla="*/ 429779 w 514049"/>
                  <a:gd name="connsiteY171" fmla="*/ 279423 h 459932"/>
                  <a:gd name="connsiteX172" fmla="*/ 438877 w 514049"/>
                  <a:gd name="connsiteY172" fmla="*/ 291617 h 459932"/>
                  <a:gd name="connsiteX173" fmla="*/ 449963 w 514049"/>
                  <a:gd name="connsiteY173" fmla="*/ 343148 h 45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</a:cxnLst>
                <a:rect l="l" t="t" r="r" b="b"/>
                <a:pathLst>
                  <a:path w="514049" h="459932">
                    <a:moveTo>
                      <a:pt x="391284" y="233282"/>
                    </a:moveTo>
                    <a:cubicBezTo>
                      <a:pt x="383638" y="266769"/>
                      <a:pt x="371635" y="303735"/>
                      <a:pt x="367086" y="339057"/>
                    </a:cubicBezTo>
                    <a:cubicBezTo>
                      <a:pt x="370909" y="336152"/>
                      <a:pt x="374540" y="332865"/>
                      <a:pt x="377828" y="329424"/>
                    </a:cubicBezTo>
                    <a:cubicBezTo>
                      <a:pt x="384747" y="297734"/>
                      <a:pt x="397859" y="267343"/>
                      <a:pt x="404587" y="228198"/>
                    </a:cubicBezTo>
                    <a:cubicBezTo>
                      <a:pt x="400038" y="229307"/>
                      <a:pt x="395680" y="231103"/>
                      <a:pt x="391284" y="233282"/>
                    </a:cubicBezTo>
                    <a:close/>
                    <a:moveTo>
                      <a:pt x="120213" y="344524"/>
                    </a:moveTo>
                    <a:cubicBezTo>
                      <a:pt x="114020" y="362185"/>
                      <a:pt x="124418" y="378929"/>
                      <a:pt x="133325" y="388027"/>
                    </a:cubicBezTo>
                    <a:cubicBezTo>
                      <a:pt x="134969" y="381643"/>
                      <a:pt x="135886" y="375297"/>
                      <a:pt x="135886" y="368722"/>
                    </a:cubicBezTo>
                    <a:cubicBezTo>
                      <a:pt x="135886" y="354884"/>
                      <a:pt x="134051" y="341963"/>
                      <a:pt x="131337" y="329195"/>
                    </a:cubicBezTo>
                    <a:cubicBezTo>
                      <a:pt x="124227" y="334661"/>
                      <a:pt x="121322" y="341581"/>
                      <a:pt x="120251" y="344486"/>
                    </a:cubicBezTo>
                    <a:close/>
                    <a:moveTo>
                      <a:pt x="113829" y="11716"/>
                    </a:moveTo>
                    <a:cubicBezTo>
                      <a:pt x="113294" y="82896"/>
                      <a:pt x="105075" y="113860"/>
                      <a:pt x="101635" y="148073"/>
                    </a:cubicBezTo>
                    <a:cubicBezTo>
                      <a:pt x="104349" y="154992"/>
                      <a:pt x="107636" y="161529"/>
                      <a:pt x="111841" y="167187"/>
                    </a:cubicBezTo>
                    <a:cubicBezTo>
                      <a:pt x="114403" y="125137"/>
                      <a:pt x="124762" y="69975"/>
                      <a:pt x="128050" y="25898"/>
                    </a:cubicBezTo>
                    <a:cubicBezTo>
                      <a:pt x="124227" y="20432"/>
                      <a:pt x="119487" y="15501"/>
                      <a:pt x="113829" y="11716"/>
                    </a:cubicBezTo>
                    <a:close/>
                    <a:moveTo>
                      <a:pt x="455926" y="232709"/>
                    </a:moveTo>
                    <a:cubicBezTo>
                      <a:pt x="440635" y="224146"/>
                      <a:pt x="422248" y="222884"/>
                      <a:pt x="404587" y="228160"/>
                    </a:cubicBezTo>
                    <a:cubicBezTo>
                      <a:pt x="400038" y="229268"/>
                      <a:pt x="395680" y="231065"/>
                      <a:pt x="391284" y="233244"/>
                    </a:cubicBezTo>
                    <a:cubicBezTo>
                      <a:pt x="385817" y="235996"/>
                      <a:pt x="380733" y="239246"/>
                      <a:pt x="375802" y="243259"/>
                    </a:cubicBezTo>
                    <a:cubicBezTo>
                      <a:pt x="366168" y="251440"/>
                      <a:pt x="359058" y="262756"/>
                      <a:pt x="352139" y="273650"/>
                    </a:cubicBezTo>
                    <a:cubicBezTo>
                      <a:pt x="348125" y="280187"/>
                      <a:pt x="341015" y="291656"/>
                      <a:pt x="336466" y="295325"/>
                    </a:cubicBezTo>
                    <a:cubicBezTo>
                      <a:pt x="335204" y="293873"/>
                      <a:pt x="333904" y="291885"/>
                      <a:pt x="332834" y="290394"/>
                    </a:cubicBezTo>
                    <a:cubicBezTo>
                      <a:pt x="329929" y="286189"/>
                      <a:pt x="326832" y="281640"/>
                      <a:pt x="322627" y="277282"/>
                    </a:cubicBezTo>
                    <a:cubicBezTo>
                      <a:pt x="294033" y="247426"/>
                      <a:pt x="258902" y="258512"/>
                      <a:pt x="235583" y="265814"/>
                    </a:cubicBezTo>
                    <a:cubicBezTo>
                      <a:pt x="227212" y="268566"/>
                      <a:pt x="219184" y="270898"/>
                      <a:pt x="213373" y="271280"/>
                    </a:cubicBezTo>
                    <a:cubicBezTo>
                      <a:pt x="207372" y="271663"/>
                      <a:pt x="202823" y="269636"/>
                      <a:pt x="200644" y="265814"/>
                    </a:cubicBezTo>
                    <a:cubicBezTo>
                      <a:pt x="198082" y="261609"/>
                      <a:pt x="198656" y="255607"/>
                      <a:pt x="202096" y="249988"/>
                    </a:cubicBezTo>
                    <a:cubicBezTo>
                      <a:pt x="208289" y="239972"/>
                      <a:pt x="220292" y="231600"/>
                      <a:pt x="231952" y="223572"/>
                    </a:cubicBezTo>
                    <a:cubicBezTo>
                      <a:pt x="235239" y="221202"/>
                      <a:pt x="238871" y="218297"/>
                      <a:pt x="242694" y="215201"/>
                    </a:cubicBezTo>
                    <a:cubicBezTo>
                      <a:pt x="247778" y="211187"/>
                      <a:pt x="255997" y="201171"/>
                      <a:pt x="262725" y="200101"/>
                    </a:cubicBezTo>
                    <a:cubicBezTo>
                      <a:pt x="272932" y="198266"/>
                      <a:pt x="275455" y="222311"/>
                      <a:pt x="278016" y="228886"/>
                    </a:cubicBezTo>
                    <a:cubicBezTo>
                      <a:pt x="282756" y="239972"/>
                      <a:pt x="290210" y="249835"/>
                      <a:pt x="301335" y="255110"/>
                    </a:cubicBezTo>
                    <a:cubicBezTo>
                      <a:pt x="326832" y="267305"/>
                      <a:pt x="353592" y="254919"/>
                      <a:pt x="368347" y="224719"/>
                    </a:cubicBezTo>
                    <a:cubicBezTo>
                      <a:pt x="369074" y="223267"/>
                      <a:pt x="369800" y="221623"/>
                      <a:pt x="370717" y="219788"/>
                    </a:cubicBezTo>
                    <a:cubicBezTo>
                      <a:pt x="376719" y="206867"/>
                      <a:pt x="383103" y="183548"/>
                      <a:pt x="398012" y="184122"/>
                    </a:cubicBezTo>
                    <a:cubicBezTo>
                      <a:pt x="399656" y="184122"/>
                      <a:pt x="401452" y="184466"/>
                      <a:pt x="403478" y="185383"/>
                    </a:cubicBezTo>
                    <a:cubicBezTo>
                      <a:pt x="405313" y="186110"/>
                      <a:pt x="407110" y="187027"/>
                      <a:pt x="408754" y="187944"/>
                    </a:cubicBezTo>
                    <a:cubicBezTo>
                      <a:pt x="420413" y="195399"/>
                      <a:pt x="427523" y="210499"/>
                      <a:pt x="440062" y="216156"/>
                    </a:cubicBezTo>
                    <a:cubicBezTo>
                      <a:pt x="457341" y="223611"/>
                      <a:pt x="475193" y="221814"/>
                      <a:pt x="491401" y="212525"/>
                    </a:cubicBezTo>
                    <a:cubicBezTo>
                      <a:pt x="513420" y="199795"/>
                      <a:pt x="520187" y="175368"/>
                      <a:pt x="508145" y="151705"/>
                    </a:cubicBezTo>
                    <a:cubicBezTo>
                      <a:pt x="496868" y="130030"/>
                      <a:pt x="494116" y="114930"/>
                      <a:pt x="498512" y="101627"/>
                    </a:cubicBezTo>
                    <a:cubicBezTo>
                      <a:pt x="499047" y="99792"/>
                      <a:pt x="499964" y="97422"/>
                      <a:pt x="500882" y="95090"/>
                    </a:cubicBezTo>
                    <a:cubicBezTo>
                      <a:pt x="504169" y="86718"/>
                      <a:pt x="508336" y="76320"/>
                      <a:pt x="507801" y="64699"/>
                    </a:cubicBezTo>
                    <a:cubicBezTo>
                      <a:pt x="507266" y="54684"/>
                      <a:pt x="502717" y="36296"/>
                      <a:pt x="478672" y="26281"/>
                    </a:cubicBezTo>
                    <a:cubicBezTo>
                      <a:pt x="450995" y="15004"/>
                      <a:pt x="421675" y="24102"/>
                      <a:pt x="399847" y="34653"/>
                    </a:cubicBezTo>
                    <a:cubicBezTo>
                      <a:pt x="395489" y="36640"/>
                      <a:pt x="391475" y="38858"/>
                      <a:pt x="387843" y="40845"/>
                    </a:cubicBezTo>
                    <a:cubicBezTo>
                      <a:pt x="382912" y="43751"/>
                      <a:pt x="378554" y="46312"/>
                      <a:pt x="375114" y="48491"/>
                    </a:cubicBezTo>
                    <a:cubicBezTo>
                      <a:pt x="364372" y="55066"/>
                      <a:pt x="355082" y="63591"/>
                      <a:pt x="346902" y="71083"/>
                    </a:cubicBezTo>
                    <a:cubicBezTo>
                      <a:pt x="326679" y="89471"/>
                      <a:pt x="320143" y="93484"/>
                      <a:pt x="308292" y="88935"/>
                    </a:cubicBezTo>
                    <a:cubicBezTo>
                      <a:pt x="300838" y="86221"/>
                      <a:pt x="293536" y="81099"/>
                      <a:pt x="288452" y="75097"/>
                    </a:cubicBezTo>
                    <a:cubicBezTo>
                      <a:pt x="287343" y="73644"/>
                      <a:pt x="285891" y="71657"/>
                      <a:pt x="284438" y="69631"/>
                    </a:cubicBezTo>
                    <a:cubicBezTo>
                      <a:pt x="277519" y="60150"/>
                      <a:pt x="266242" y="44324"/>
                      <a:pt x="243458" y="41763"/>
                    </a:cubicBezTo>
                    <a:cubicBezTo>
                      <a:pt x="208327" y="37558"/>
                      <a:pt x="176446" y="72001"/>
                      <a:pt x="172470" y="104379"/>
                    </a:cubicBezTo>
                    <a:cubicBezTo>
                      <a:pt x="169756" y="125672"/>
                      <a:pt x="165933" y="135152"/>
                      <a:pt x="159358" y="137140"/>
                    </a:cubicBezTo>
                    <a:cubicBezTo>
                      <a:pt x="157905" y="137523"/>
                      <a:pt x="156988" y="137523"/>
                      <a:pt x="156453" y="137523"/>
                    </a:cubicBezTo>
                    <a:cubicBezTo>
                      <a:pt x="155535" y="136605"/>
                      <a:pt x="151368" y="132056"/>
                      <a:pt x="147699" y="116956"/>
                    </a:cubicBezTo>
                    <a:cubicBezTo>
                      <a:pt x="144220" y="102927"/>
                      <a:pt x="142767" y="86374"/>
                      <a:pt x="141506" y="73071"/>
                    </a:cubicBezTo>
                    <a:cubicBezTo>
                      <a:pt x="140971" y="66343"/>
                      <a:pt x="140397" y="60685"/>
                      <a:pt x="139671" y="55754"/>
                    </a:cubicBezTo>
                    <a:cubicBezTo>
                      <a:pt x="138027" y="44286"/>
                      <a:pt x="134013" y="34270"/>
                      <a:pt x="128012" y="25898"/>
                    </a:cubicBezTo>
                    <a:cubicBezTo>
                      <a:pt x="124189" y="20432"/>
                      <a:pt x="119449" y="15501"/>
                      <a:pt x="113791" y="11716"/>
                    </a:cubicBezTo>
                    <a:cubicBezTo>
                      <a:pt x="109242" y="8428"/>
                      <a:pt x="104311" y="5906"/>
                      <a:pt x="98882" y="3879"/>
                    </a:cubicBezTo>
                    <a:cubicBezTo>
                      <a:pt x="73958" y="-5027"/>
                      <a:pt x="44064" y="1700"/>
                      <a:pt x="22771" y="21005"/>
                    </a:cubicBezTo>
                    <a:cubicBezTo>
                      <a:pt x="-8728" y="49408"/>
                      <a:pt x="10042" y="87292"/>
                      <a:pt x="20057" y="107476"/>
                    </a:cubicBezTo>
                    <a:cubicBezTo>
                      <a:pt x="23498" y="114395"/>
                      <a:pt x="27320" y="122232"/>
                      <a:pt x="28238" y="126590"/>
                    </a:cubicBezTo>
                    <a:cubicBezTo>
                      <a:pt x="30226" y="136796"/>
                      <a:pt x="28238" y="139702"/>
                      <a:pt x="20401" y="150979"/>
                    </a:cubicBezTo>
                    <a:cubicBezTo>
                      <a:pt x="15852" y="157515"/>
                      <a:pt x="10042" y="165925"/>
                      <a:pt x="5454" y="176820"/>
                    </a:cubicBezTo>
                    <a:cubicBezTo>
                      <a:pt x="-1656" y="193220"/>
                      <a:pt x="-1847" y="211034"/>
                      <a:pt x="5072" y="225446"/>
                    </a:cubicBezTo>
                    <a:cubicBezTo>
                      <a:pt x="15279" y="246585"/>
                      <a:pt x="32214" y="250752"/>
                      <a:pt x="41312" y="251287"/>
                    </a:cubicBezTo>
                    <a:cubicBezTo>
                      <a:pt x="52054" y="252014"/>
                      <a:pt x="61687" y="248726"/>
                      <a:pt x="69332" y="246012"/>
                    </a:cubicBezTo>
                    <a:cubicBezTo>
                      <a:pt x="71320" y="245286"/>
                      <a:pt x="74073" y="244177"/>
                      <a:pt x="76060" y="243642"/>
                    </a:cubicBezTo>
                    <a:cubicBezTo>
                      <a:pt x="77704" y="244903"/>
                      <a:pt x="78775" y="246394"/>
                      <a:pt x="79157" y="247465"/>
                    </a:cubicBezTo>
                    <a:cubicBezTo>
                      <a:pt x="81718" y="258207"/>
                      <a:pt x="64401" y="284775"/>
                      <a:pt x="54041" y="300448"/>
                    </a:cubicBezTo>
                    <a:cubicBezTo>
                      <a:pt x="44408" y="315204"/>
                      <a:pt x="35463" y="329042"/>
                      <a:pt x="31296" y="342154"/>
                    </a:cubicBezTo>
                    <a:cubicBezTo>
                      <a:pt x="23115" y="367461"/>
                      <a:pt x="27665" y="394220"/>
                      <a:pt x="43147" y="411690"/>
                    </a:cubicBezTo>
                    <a:cubicBezTo>
                      <a:pt x="57902" y="428433"/>
                      <a:pt x="81374" y="436614"/>
                      <a:pt x="102132" y="444107"/>
                    </a:cubicBezTo>
                    <a:cubicBezTo>
                      <a:pt x="103775" y="444642"/>
                      <a:pt x="105572" y="445215"/>
                      <a:pt x="107216" y="445941"/>
                    </a:cubicBezTo>
                    <a:cubicBezTo>
                      <a:pt x="109204" y="446668"/>
                      <a:pt x="111421" y="447394"/>
                      <a:pt x="113217" y="448120"/>
                    </a:cubicBezTo>
                    <a:cubicBezTo>
                      <a:pt x="115205" y="448847"/>
                      <a:pt x="117040" y="449573"/>
                      <a:pt x="118684" y="450299"/>
                    </a:cubicBezTo>
                    <a:cubicBezTo>
                      <a:pt x="133631" y="456683"/>
                      <a:pt x="147813" y="459933"/>
                      <a:pt x="160543" y="459933"/>
                    </a:cubicBezTo>
                    <a:cubicBezTo>
                      <a:pt x="179466" y="459933"/>
                      <a:pt x="195330" y="452822"/>
                      <a:pt x="205154" y="439175"/>
                    </a:cubicBezTo>
                    <a:cubicBezTo>
                      <a:pt x="215896" y="424419"/>
                      <a:pt x="216279" y="403853"/>
                      <a:pt x="206072" y="386727"/>
                    </a:cubicBezTo>
                    <a:lnTo>
                      <a:pt x="206072" y="386536"/>
                    </a:lnTo>
                    <a:cubicBezTo>
                      <a:pt x="214635" y="388371"/>
                      <a:pt x="223733" y="389250"/>
                      <a:pt x="233557" y="388715"/>
                    </a:cubicBezTo>
                    <a:cubicBezTo>
                      <a:pt x="253053" y="387645"/>
                      <a:pt x="265974" y="390168"/>
                      <a:pt x="282336" y="401101"/>
                    </a:cubicBezTo>
                    <a:cubicBezTo>
                      <a:pt x="296174" y="410581"/>
                      <a:pt x="308904" y="421667"/>
                      <a:pt x="326756" y="420750"/>
                    </a:cubicBezTo>
                    <a:cubicBezTo>
                      <a:pt x="344417" y="420023"/>
                      <a:pt x="358599" y="412913"/>
                      <a:pt x="371176" y="406720"/>
                    </a:cubicBezTo>
                    <a:cubicBezTo>
                      <a:pt x="372285" y="406185"/>
                      <a:pt x="373355" y="405611"/>
                      <a:pt x="374464" y="405076"/>
                    </a:cubicBezTo>
                    <a:cubicBezTo>
                      <a:pt x="376452" y="403968"/>
                      <a:pt x="378478" y="403088"/>
                      <a:pt x="380465" y="402171"/>
                    </a:cubicBezTo>
                    <a:cubicBezTo>
                      <a:pt x="382644" y="401253"/>
                      <a:pt x="384670" y="400336"/>
                      <a:pt x="386658" y="399610"/>
                    </a:cubicBezTo>
                    <a:cubicBezTo>
                      <a:pt x="397056" y="396169"/>
                      <a:pt x="408868" y="396169"/>
                      <a:pt x="419266" y="399610"/>
                    </a:cubicBezTo>
                    <a:cubicBezTo>
                      <a:pt x="420528" y="400145"/>
                      <a:pt x="421980" y="400527"/>
                      <a:pt x="423280" y="401062"/>
                    </a:cubicBezTo>
                    <a:cubicBezTo>
                      <a:pt x="433831" y="404885"/>
                      <a:pt x="451301" y="411422"/>
                      <a:pt x="469535" y="402897"/>
                    </a:cubicBezTo>
                    <a:cubicBezTo>
                      <a:pt x="483183" y="396513"/>
                      <a:pt x="492472" y="383592"/>
                      <a:pt x="497021" y="364861"/>
                    </a:cubicBezTo>
                    <a:cubicBezTo>
                      <a:pt x="505049" y="332444"/>
                      <a:pt x="501379" y="298039"/>
                      <a:pt x="486814" y="267993"/>
                    </a:cubicBezTo>
                    <a:cubicBezTo>
                      <a:pt x="478633" y="251440"/>
                      <a:pt x="468618" y="239781"/>
                      <a:pt x="455850" y="232671"/>
                    </a:cubicBezTo>
                    <a:close/>
                    <a:moveTo>
                      <a:pt x="449925" y="343071"/>
                    </a:moveTo>
                    <a:cubicBezTo>
                      <a:pt x="444649" y="354004"/>
                      <a:pt x="426988" y="349991"/>
                      <a:pt x="417508" y="348538"/>
                    </a:cubicBezTo>
                    <a:cubicBezTo>
                      <a:pt x="402943" y="346359"/>
                      <a:pt x="388914" y="344180"/>
                      <a:pt x="374731" y="347621"/>
                    </a:cubicBezTo>
                    <a:lnTo>
                      <a:pt x="374540" y="347621"/>
                    </a:lnTo>
                    <a:cubicBezTo>
                      <a:pt x="372705" y="348156"/>
                      <a:pt x="371061" y="348691"/>
                      <a:pt x="369265" y="349264"/>
                    </a:cubicBezTo>
                    <a:cubicBezTo>
                      <a:pt x="368003" y="349646"/>
                      <a:pt x="366895" y="350182"/>
                      <a:pt x="365824" y="350526"/>
                    </a:cubicBezTo>
                    <a:cubicBezTo>
                      <a:pt x="359096" y="353087"/>
                      <a:pt x="352903" y="356183"/>
                      <a:pt x="347437" y="358897"/>
                    </a:cubicBezTo>
                    <a:cubicBezTo>
                      <a:pt x="319760" y="372545"/>
                      <a:pt x="317390" y="359624"/>
                      <a:pt x="293919" y="346168"/>
                    </a:cubicBezTo>
                    <a:cubicBezTo>
                      <a:pt x="272817" y="333973"/>
                      <a:pt x="250033" y="334317"/>
                      <a:pt x="230385" y="335426"/>
                    </a:cubicBezTo>
                    <a:cubicBezTo>
                      <a:pt x="220904" y="335961"/>
                      <a:pt x="210889" y="333056"/>
                      <a:pt x="199420" y="329615"/>
                    </a:cubicBezTo>
                    <a:cubicBezTo>
                      <a:pt x="186499" y="325984"/>
                      <a:pt x="171744" y="321588"/>
                      <a:pt x="155191" y="321779"/>
                    </a:cubicBezTo>
                    <a:cubicBezTo>
                      <a:pt x="149189" y="321779"/>
                      <a:pt x="144067" y="322887"/>
                      <a:pt x="139900" y="324531"/>
                    </a:cubicBezTo>
                    <a:cubicBezTo>
                      <a:pt x="136422" y="325793"/>
                      <a:pt x="133516" y="327436"/>
                      <a:pt x="131337" y="329271"/>
                    </a:cubicBezTo>
                    <a:cubicBezTo>
                      <a:pt x="124227" y="334738"/>
                      <a:pt x="121322" y="341657"/>
                      <a:pt x="120251" y="344562"/>
                    </a:cubicBezTo>
                    <a:cubicBezTo>
                      <a:pt x="114058" y="362223"/>
                      <a:pt x="124456" y="378967"/>
                      <a:pt x="133363" y="388065"/>
                    </a:cubicBezTo>
                    <a:cubicBezTo>
                      <a:pt x="134816" y="389900"/>
                      <a:pt x="136460" y="391353"/>
                      <a:pt x="137912" y="392423"/>
                    </a:cubicBezTo>
                    <a:cubicBezTo>
                      <a:pt x="138295" y="392805"/>
                      <a:pt x="138830" y="393149"/>
                      <a:pt x="139174" y="393531"/>
                    </a:cubicBezTo>
                    <a:cubicBezTo>
                      <a:pt x="143723" y="396972"/>
                      <a:pt x="148081" y="400642"/>
                      <a:pt x="151751" y="405000"/>
                    </a:cubicBezTo>
                    <a:cubicBezTo>
                      <a:pt x="146666" y="403891"/>
                      <a:pt x="141544" y="402286"/>
                      <a:pt x="136651" y="400260"/>
                    </a:cubicBezTo>
                    <a:cubicBezTo>
                      <a:pt x="134663" y="399342"/>
                      <a:pt x="132637" y="398616"/>
                      <a:pt x="130458" y="397698"/>
                    </a:cubicBezTo>
                    <a:cubicBezTo>
                      <a:pt x="126979" y="396246"/>
                      <a:pt x="123539" y="394946"/>
                      <a:pt x="120098" y="393685"/>
                    </a:cubicBezTo>
                    <a:cubicBezTo>
                      <a:pt x="107713" y="389327"/>
                      <a:pt x="88981" y="382598"/>
                      <a:pt x="83324" y="376215"/>
                    </a:cubicBezTo>
                    <a:cubicBezTo>
                      <a:pt x="80418" y="373118"/>
                      <a:pt x="80036" y="365473"/>
                      <a:pt x="82215" y="358554"/>
                    </a:cubicBezTo>
                    <a:cubicBezTo>
                      <a:pt x="84203" y="352361"/>
                      <a:pt x="92039" y="340357"/>
                      <a:pt x="98959" y="329806"/>
                    </a:cubicBezTo>
                    <a:cubicBezTo>
                      <a:pt x="106795" y="317956"/>
                      <a:pt x="114976" y="305417"/>
                      <a:pt x="121169" y="292305"/>
                    </a:cubicBezTo>
                    <a:cubicBezTo>
                      <a:pt x="124074" y="286648"/>
                      <a:pt x="126635" y="280646"/>
                      <a:pt x="128470" y="274835"/>
                    </a:cubicBezTo>
                    <a:cubicBezTo>
                      <a:pt x="132828" y="261914"/>
                      <a:pt x="134281" y="248611"/>
                      <a:pt x="131184" y="235308"/>
                    </a:cubicBezTo>
                    <a:cubicBezTo>
                      <a:pt x="129197" y="226554"/>
                      <a:pt x="124265" y="215086"/>
                      <a:pt x="112797" y="204917"/>
                    </a:cubicBezTo>
                    <a:cubicBezTo>
                      <a:pt x="109509" y="201630"/>
                      <a:pt x="105534" y="198725"/>
                      <a:pt x="100946" y="196010"/>
                    </a:cubicBezTo>
                    <a:lnTo>
                      <a:pt x="100755" y="196010"/>
                    </a:lnTo>
                    <a:cubicBezTo>
                      <a:pt x="93110" y="191461"/>
                      <a:pt x="85273" y="189818"/>
                      <a:pt x="78163" y="189818"/>
                    </a:cubicBezTo>
                    <a:cubicBezTo>
                      <a:pt x="69982" y="189818"/>
                      <a:pt x="62490" y="191806"/>
                      <a:pt x="56488" y="193831"/>
                    </a:cubicBezTo>
                    <a:cubicBezTo>
                      <a:pt x="58858" y="189627"/>
                      <a:pt x="61572" y="185651"/>
                      <a:pt x="64516" y="181446"/>
                    </a:cubicBezTo>
                    <a:cubicBezTo>
                      <a:pt x="73996" y="167607"/>
                      <a:pt x="87108" y="148494"/>
                      <a:pt x="80724" y="116268"/>
                    </a:cubicBezTo>
                    <a:cubicBezTo>
                      <a:pt x="78354" y="104991"/>
                      <a:pt x="73079" y="94249"/>
                      <a:pt x="67994" y="83851"/>
                    </a:cubicBezTo>
                    <a:cubicBezTo>
                      <a:pt x="64898" y="77658"/>
                      <a:pt x="55991" y="65655"/>
                      <a:pt x="60731" y="58545"/>
                    </a:cubicBezTo>
                    <a:cubicBezTo>
                      <a:pt x="64172" y="53613"/>
                      <a:pt x="75487" y="52352"/>
                      <a:pt x="80762" y="54340"/>
                    </a:cubicBezTo>
                    <a:cubicBezTo>
                      <a:pt x="82406" y="54875"/>
                      <a:pt x="85847" y="56174"/>
                      <a:pt x="86955" y="63438"/>
                    </a:cubicBezTo>
                    <a:cubicBezTo>
                      <a:pt x="87490" y="66878"/>
                      <a:pt x="87873" y="72001"/>
                      <a:pt x="88408" y="78002"/>
                    </a:cubicBezTo>
                    <a:cubicBezTo>
                      <a:pt x="90396" y="98378"/>
                      <a:pt x="92766" y="125519"/>
                      <a:pt x="101711" y="148112"/>
                    </a:cubicBezTo>
                    <a:cubicBezTo>
                      <a:pt x="104425" y="155031"/>
                      <a:pt x="107713" y="161567"/>
                      <a:pt x="111918" y="167225"/>
                    </a:cubicBezTo>
                    <a:cubicBezTo>
                      <a:pt x="115932" y="173036"/>
                      <a:pt x="120825" y="177967"/>
                      <a:pt x="126674" y="181981"/>
                    </a:cubicBezTo>
                    <a:cubicBezTo>
                      <a:pt x="136154" y="188518"/>
                      <a:pt x="152171" y="194902"/>
                      <a:pt x="174190" y="188365"/>
                    </a:cubicBezTo>
                    <a:cubicBezTo>
                      <a:pt x="194413" y="182554"/>
                      <a:pt x="208595" y="167990"/>
                      <a:pt x="216623" y="148838"/>
                    </a:cubicBezTo>
                    <a:cubicBezTo>
                      <a:pt x="222815" y="134655"/>
                      <a:pt x="218802" y="108584"/>
                      <a:pt x="232449" y="98225"/>
                    </a:cubicBezTo>
                    <a:cubicBezTo>
                      <a:pt x="237189" y="94593"/>
                      <a:pt x="278857" y="135000"/>
                      <a:pt x="289599" y="139013"/>
                    </a:cubicBezTo>
                    <a:cubicBezTo>
                      <a:pt x="333675" y="155413"/>
                      <a:pt x="363340" y="128463"/>
                      <a:pt x="382988" y="110610"/>
                    </a:cubicBezTo>
                    <a:cubicBezTo>
                      <a:pt x="386429" y="107514"/>
                      <a:pt x="389716" y="104418"/>
                      <a:pt x="393004" y="101512"/>
                    </a:cubicBezTo>
                    <a:cubicBezTo>
                      <a:pt x="396445" y="98760"/>
                      <a:pt x="399732" y="96046"/>
                      <a:pt x="403211" y="94058"/>
                    </a:cubicBezTo>
                    <a:cubicBezTo>
                      <a:pt x="403593" y="93867"/>
                      <a:pt x="403937" y="93676"/>
                      <a:pt x="404319" y="93332"/>
                    </a:cubicBezTo>
                    <a:cubicBezTo>
                      <a:pt x="414335" y="87139"/>
                      <a:pt x="455659" y="61488"/>
                      <a:pt x="447822" y="84960"/>
                    </a:cubicBezTo>
                    <a:cubicBezTo>
                      <a:pt x="442738" y="100786"/>
                      <a:pt x="442164" y="117568"/>
                      <a:pt x="445070" y="133738"/>
                    </a:cubicBezTo>
                    <a:cubicBezTo>
                      <a:pt x="445605" y="136108"/>
                      <a:pt x="455276" y="165582"/>
                      <a:pt x="454550" y="165964"/>
                    </a:cubicBezTo>
                    <a:cubicBezTo>
                      <a:pt x="453633" y="166499"/>
                      <a:pt x="450345" y="166881"/>
                      <a:pt x="449810" y="165428"/>
                    </a:cubicBezTo>
                    <a:cubicBezTo>
                      <a:pt x="449275" y="164167"/>
                      <a:pt x="448549" y="161797"/>
                      <a:pt x="447975" y="160153"/>
                    </a:cubicBezTo>
                    <a:cubicBezTo>
                      <a:pt x="445070" y="151055"/>
                      <a:pt x="440330" y="135573"/>
                      <a:pt x="424503" y="126666"/>
                    </a:cubicBezTo>
                    <a:cubicBezTo>
                      <a:pt x="418693" y="123378"/>
                      <a:pt x="412500" y="121390"/>
                      <a:pt x="406307" y="120473"/>
                    </a:cubicBezTo>
                    <a:cubicBezTo>
                      <a:pt x="402484" y="120091"/>
                      <a:pt x="398662" y="119938"/>
                      <a:pt x="394648" y="120473"/>
                    </a:cubicBezTo>
                    <a:cubicBezTo>
                      <a:pt x="391360" y="120817"/>
                      <a:pt x="388264" y="121390"/>
                      <a:pt x="385015" y="122461"/>
                    </a:cubicBezTo>
                    <a:cubicBezTo>
                      <a:pt x="352980" y="132859"/>
                      <a:pt x="333140" y="174527"/>
                      <a:pt x="322551" y="197119"/>
                    </a:cubicBezTo>
                    <a:cubicBezTo>
                      <a:pt x="322360" y="197119"/>
                      <a:pt x="322360" y="197310"/>
                      <a:pt x="322360" y="197310"/>
                    </a:cubicBezTo>
                    <a:cubicBezTo>
                      <a:pt x="322169" y="196775"/>
                      <a:pt x="322169" y="196393"/>
                      <a:pt x="322016" y="195858"/>
                    </a:cubicBezTo>
                    <a:cubicBezTo>
                      <a:pt x="318728" y="181828"/>
                      <a:pt x="313835" y="160536"/>
                      <a:pt x="291625" y="149449"/>
                    </a:cubicBezTo>
                    <a:cubicBezTo>
                      <a:pt x="259781" y="133432"/>
                      <a:pt x="228282" y="158739"/>
                      <a:pt x="209321" y="173647"/>
                    </a:cubicBezTo>
                    <a:cubicBezTo>
                      <a:pt x="206225" y="176209"/>
                      <a:pt x="203320" y="178579"/>
                      <a:pt x="201293" y="179840"/>
                    </a:cubicBezTo>
                    <a:cubicBezTo>
                      <a:pt x="186920" y="190047"/>
                      <a:pt x="168877" y="202586"/>
                      <a:pt x="156873" y="221890"/>
                    </a:cubicBezTo>
                    <a:cubicBezTo>
                      <a:pt x="142844" y="244483"/>
                      <a:pt x="142117" y="271777"/>
                      <a:pt x="154694" y="293070"/>
                    </a:cubicBezTo>
                    <a:cubicBezTo>
                      <a:pt x="167271" y="314172"/>
                      <a:pt x="190208" y="326022"/>
                      <a:pt x="216240" y="324760"/>
                    </a:cubicBezTo>
                    <a:cubicBezTo>
                      <a:pt x="228817" y="324034"/>
                      <a:pt x="240438" y="320403"/>
                      <a:pt x="251754" y="316924"/>
                    </a:cubicBezTo>
                    <a:cubicBezTo>
                      <a:pt x="273429" y="310005"/>
                      <a:pt x="279622" y="309660"/>
                      <a:pt x="283979" y="314363"/>
                    </a:cubicBezTo>
                    <a:cubicBezTo>
                      <a:pt x="285432" y="315815"/>
                      <a:pt x="287267" y="318376"/>
                      <a:pt x="289255" y="321091"/>
                    </a:cubicBezTo>
                    <a:cubicBezTo>
                      <a:pt x="295792" y="330380"/>
                      <a:pt x="305654" y="344409"/>
                      <a:pt x="324195" y="348385"/>
                    </a:cubicBezTo>
                    <a:cubicBezTo>
                      <a:pt x="341856" y="352208"/>
                      <a:pt x="355885" y="347467"/>
                      <a:pt x="367162" y="339096"/>
                    </a:cubicBezTo>
                    <a:cubicBezTo>
                      <a:pt x="370985" y="336190"/>
                      <a:pt x="374617" y="332903"/>
                      <a:pt x="377904" y="329463"/>
                    </a:cubicBezTo>
                    <a:cubicBezTo>
                      <a:pt x="386085" y="320364"/>
                      <a:pt x="392469" y="310157"/>
                      <a:pt x="397553" y="301977"/>
                    </a:cubicBezTo>
                    <a:cubicBezTo>
                      <a:pt x="401567" y="295784"/>
                      <a:pt x="406842" y="287068"/>
                      <a:pt x="409939" y="284698"/>
                    </a:cubicBezTo>
                    <a:cubicBezTo>
                      <a:pt x="416323" y="279423"/>
                      <a:pt x="425421" y="277053"/>
                      <a:pt x="429779" y="279423"/>
                    </a:cubicBezTo>
                    <a:cubicBezTo>
                      <a:pt x="431423" y="280340"/>
                      <a:pt x="434710" y="283054"/>
                      <a:pt x="438877" y="291617"/>
                    </a:cubicBezTo>
                    <a:cubicBezTo>
                      <a:pt x="443961" y="301977"/>
                      <a:pt x="455276" y="332024"/>
                      <a:pt x="449963" y="343148"/>
                    </a:cubicBezTo>
                    <a:close/>
                  </a:path>
                </a:pathLst>
              </a:custGeom>
              <a:solidFill>
                <a:srgbClr val="E85663"/>
              </a:solidFill>
              <a:ln w="38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907B418-1488-3312-9AE8-7A77D67504F4}"/>
                  </a:ext>
                </a:extLst>
              </p:cNvPr>
              <p:cNvSpPr/>
              <p:nvPr/>
            </p:nvSpPr>
            <p:spPr>
              <a:xfrm>
                <a:off x="5583656" y="2613441"/>
                <a:ext cx="986277" cy="1098441"/>
              </a:xfrm>
              <a:custGeom>
                <a:avLst/>
                <a:gdLst>
                  <a:gd name="connsiteX0" fmla="*/ 965568 w 986277"/>
                  <a:gd name="connsiteY0" fmla="*/ 227582 h 1098441"/>
                  <a:gd name="connsiteX1" fmla="*/ 985943 w 986277"/>
                  <a:gd name="connsiteY1" fmla="*/ 178613 h 1098441"/>
                  <a:gd name="connsiteX2" fmla="*/ 955170 w 986277"/>
                  <a:gd name="connsiteY2" fmla="*/ 123451 h 1098441"/>
                  <a:gd name="connsiteX3" fmla="*/ 952991 w 986277"/>
                  <a:gd name="connsiteY3" fmla="*/ 122342 h 1098441"/>
                  <a:gd name="connsiteX4" fmla="*/ 953718 w 986277"/>
                  <a:gd name="connsiteY4" fmla="*/ 121424 h 1098441"/>
                  <a:gd name="connsiteX5" fmla="*/ 969009 w 986277"/>
                  <a:gd name="connsiteY5" fmla="*/ 84268 h 1098441"/>
                  <a:gd name="connsiteX6" fmla="*/ 915299 w 986277"/>
                  <a:gd name="connsiteY6" fmla="*/ 6360 h 1098441"/>
                  <a:gd name="connsiteX7" fmla="*/ 903296 w 986277"/>
                  <a:gd name="connsiteY7" fmla="*/ 2002 h 1098441"/>
                  <a:gd name="connsiteX8" fmla="*/ 840297 w 986277"/>
                  <a:gd name="connsiteY8" fmla="*/ 20389 h 1098441"/>
                  <a:gd name="connsiteX9" fmla="*/ 836092 w 986277"/>
                  <a:gd name="connsiteY9" fmla="*/ 23295 h 1098441"/>
                  <a:gd name="connsiteX10" fmla="*/ 826994 w 986277"/>
                  <a:gd name="connsiteY10" fmla="*/ 23677 h 1098441"/>
                  <a:gd name="connsiteX11" fmla="*/ 798208 w 986277"/>
                  <a:gd name="connsiteY11" fmla="*/ 27500 h 1098441"/>
                  <a:gd name="connsiteX12" fmla="*/ 784026 w 986277"/>
                  <a:gd name="connsiteY12" fmla="*/ 42064 h 1098441"/>
                  <a:gd name="connsiteX13" fmla="*/ 778942 w 986277"/>
                  <a:gd name="connsiteY13" fmla="*/ 48448 h 1098441"/>
                  <a:gd name="connsiteX14" fmla="*/ 770188 w 986277"/>
                  <a:gd name="connsiteY14" fmla="*/ 49519 h 1098441"/>
                  <a:gd name="connsiteX15" fmla="*/ 732304 w 986277"/>
                  <a:gd name="connsiteY15" fmla="*/ 56973 h 1098441"/>
                  <a:gd name="connsiteX16" fmla="*/ 700461 w 986277"/>
                  <a:gd name="connsiteY16" fmla="*/ 78113 h 1098441"/>
                  <a:gd name="connsiteX17" fmla="*/ 696256 w 986277"/>
                  <a:gd name="connsiteY17" fmla="*/ 82127 h 1098441"/>
                  <a:gd name="connsiteX18" fmla="*/ 694994 w 986277"/>
                  <a:gd name="connsiteY18" fmla="*/ 82127 h 1098441"/>
                  <a:gd name="connsiteX19" fmla="*/ 684061 w 986277"/>
                  <a:gd name="connsiteY19" fmla="*/ 79948 h 1098441"/>
                  <a:gd name="connsiteX20" fmla="*/ 647095 w 986277"/>
                  <a:gd name="connsiteY20" fmla="*/ 74290 h 1098441"/>
                  <a:gd name="connsiteX21" fmla="*/ 631804 w 986277"/>
                  <a:gd name="connsiteY21" fmla="*/ 75017 h 1098441"/>
                  <a:gd name="connsiteX22" fmla="*/ 631460 w 986277"/>
                  <a:gd name="connsiteY22" fmla="*/ 75017 h 1098441"/>
                  <a:gd name="connsiteX23" fmla="*/ 609594 w 986277"/>
                  <a:gd name="connsiteY23" fmla="*/ 82662 h 1098441"/>
                  <a:gd name="connsiteX24" fmla="*/ 601567 w 986277"/>
                  <a:gd name="connsiteY24" fmla="*/ 87593 h 1098441"/>
                  <a:gd name="connsiteX25" fmla="*/ 590672 w 986277"/>
                  <a:gd name="connsiteY25" fmla="*/ 95812 h 1098441"/>
                  <a:gd name="connsiteX26" fmla="*/ 582262 w 986277"/>
                  <a:gd name="connsiteY26" fmla="*/ 101814 h 1098441"/>
                  <a:gd name="connsiteX27" fmla="*/ 574616 w 986277"/>
                  <a:gd name="connsiteY27" fmla="*/ 99253 h 1098441"/>
                  <a:gd name="connsiteX28" fmla="*/ 548201 w 986277"/>
                  <a:gd name="connsiteY28" fmla="*/ 92142 h 1098441"/>
                  <a:gd name="connsiteX29" fmla="*/ 542008 w 986277"/>
                  <a:gd name="connsiteY29" fmla="*/ 92333 h 1098441"/>
                  <a:gd name="connsiteX30" fmla="*/ 534554 w 986277"/>
                  <a:gd name="connsiteY30" fmla="*/ 93251 h 1098441"/>
                  <a:gd name="connsiteX31" fmla="*/ 508865 w 986277"/>
                  <a:gd name="connsiteY31" fmla="*/ 104719 h 1098441"/>
                  <a:gd name="connsiteX32" fmla="*/ 497206 w 986277"/>
                  <a:gd name="connsiteY32" fmla="*/ 110186 h 1098441"/>
                  <a:gd name="connsiteX33" fmla="*/ 488452 w 986277"/>
                  <a:gd name="connsiteY33" fmla="*/ 105828 h 1098441"/>
                  <a:gd name="connsiteX34" fmla="*/ 460775 w 986277"/>
                  <a:gd name="connsiteY34" fmla="*/ 94704 h 1098441"/>
                  <a:gd name="connsiteX35" fmla="*/ 426905 w 986277"/>
                  <a:gd name="connsiteY35" fmla="*/ 105828 h 1098441"/>
                  <a:gd name="connsiteX36" fmla="*/ 418342 w 986277"/>
                  <a:gd name="connsiteY36" fmla="*/ 110186 h 1098441"/>
                  <a:gd name="connsiteX37" fmla="*/ 413258 w 986277"/>
                  <a:gd name="connsiteY37" fmla="*/ 105445 h 1098441"/>
                  <a:gd name="connsiteX38" fmla="*/ 383747 w 986277"/>
                  <a:gd name="connsiteY38" fmla="*/ 87784 h 1098441"/>
                  <a:gd name="connsiteX39" fmla="*/ 349533 w 986277"/>
                  <a:gd name="connsiteY39" fmla="*/ 94168 h 1098441"/>
                  <a:gd name="connsiteX40" fmla="*/ 344602 w 986277"/>
                  <a:gd name="connsiteY40" fmla="*/ 96003 h 1098441"/>
                  <a:gd name="connsiteX41" fmla="*/ 341123 w 986277"/>
                  <a:gd name="connsiteY41" fmla="*/ 90002 h 1098441"/>
                  <a:gd name="connsiteX42" fmla="*/ 308897 w 986277"/>
                  <a:gd name="connsiteY42" fmla="*/ 53036 h 1098441"/>
                  <a:gd name="connsiteX43" fmla="*/ 291045 w 986277"/>
                  <a:gd name="connsiteY43" fmla="*/ 46116 h 1098441"/>
                  <a:gd name="connsiteX44" fmla="*/ 264286 w 986277"/>
                  <a:gd name="connsiteY44" fmla="*/ 43938 h 1098441"/>
                  <a:gd name="connsiteX45" fmla="*/ 254461 w 986277"/>
                  <a:gd name="connsiteY45" fmla="*/ 43402 h 1098441"/>
                  <a:gd name="connsiteX46" fmla="*/ 250256 w 986277"/>
                  <a:gd name="connsiteY46" fmla="*/ 36483 h 1098441"/>
                  <a:gd name="connsiteX47" fmla="*/ 221509 w 986277"/>
                  <a:gd name="connsiteY47" fmla="*/ 5175 h 1098441"/>
                  <a:gd name="connsiteX48" fmla="*/ 168909 w 986277"/>
                  <a:gd name="connsiteY48" fmla="*/ 6628 h 1098441"/>
                  <a:gd name="connsiteX49" fmla="*/ 160881 w 986277"/>
                  <a:gd name="connsiteY49" fmla="*/ 8998 h 1098441"/>
                  <a:gd name="connsiteX50" fmla="*/ 153618 w 986277"/>
                  <a:gd name="connsiteY50" fmla="*/ 7010 h 1098441"/>
                  <a:gd name="connsiteX51" fmla="*/ 97729 w 986277"/>
                  <a:gd name="connsiteY51" fmla="*/ 6475 h 1098441"/>
                  <a:gd name="connsiteX52" fmla="*/ 87331 w 986277"/>
                  <a:gd name="connsiteY52" fmla="*/ 12667 h 1098441"/>
                  <a:gd name="connsiteX53" fmla="*/ 72767 w 986277"/>
                  <a:gd name="connsiteY53" fmla="*/ 41453 h 1098441"/>
                  <a:gd name="connsiteX54" fmla="*/ 69861 w 986277"/>
                  <a:gd name="connsiteY54" fmla="*/ 50742 h 1098441"/>
                  <a:gd name="connsiteX55" fmla="*/ 62751 w 986277"/>
                  <a:gd name="connsiteY55" fmla="*/ 54756 h 1098441"/>
                  <a:gd name="connsiteX56" fmla="*/ 25441 w 986277"/>
                  <a:gd name="connsiteY56" fmla="*/ 104834 h 1098441"/>
                  <a:gd name="connsiteX57" fmla="*/ 47116 w 986277"/>
                  <a:gd name="connsiteY57" fmla="*/ 152542 h 1098441"/>
                  <a:gd name="connsiteX58" fmla="*/ 52047 w 986277"/>
                  <a:gd name="connsiteY58" fmla="*/ 155829 h 1098441"/>
                  <a:gd name="connsiteX59" fmla="*/ 48607 w 986277"/>
                  <a:gd name="connsiteY59" fmla="*/ 164583 h 1098441"/>
                  <a:gd name="connsiteX60" fmla="*/ 39509 w 986277"/>
                  <a:gd name="connsiteY60" fmla="*/ 193713 h 1098441"/>
                  <a:gd name="connsiteX61" fmla="*/ 52621 w 986277"/>
                  <a:gd name="connsiteY61" fmla="*/ 218293 h 1098441"/>
                  <a:gd name="connsiteX62" fmla="*/ 57705 w 986277"/>
                  <a:gd name="connsiteY62" fmla="*/ 223377 h 1098441"/>
                  <a:gd name="connsiteX63" fmla="*/ 50977 w 986277"/>
                  <a:gd name="connsiteY63" fmla="*/ 235954 h 1098441"/>
                  <a:gd name="connsiteX64" fmla="*/ 35304 w 986277"/>
                  <a:gd name="connsiteY64" fmla="*/ 273837 h 1098441"/>
                  <a:gd name="connsiteX65" fmla="*/ 47880 w 986277"/>
                  <a:gd name="connsiteY65" fmla="*/ 313708 h 1098441"/>
                  <a:gd name="connsiteX66" fmla="*/ 52086 w 986277"/>
                  <a:gd name="connsiteY66" fmla="*/ 321889 h 1098441"/>
                  <a:gd name="connsiteX67" fmla="*/ 48645 w 986277"/>
                  <a:gd name="connsiteY67" fmla="*/ 329344 h 1098441"/>
                  <a:gd name="connsiteX68" fmla="*/ 38094 w 986277"/>
                  <a:gd name="connsiteY68" fmla="*/ 365583 h 1098441"/>
                  <a:gd name="connsiteX69" fmla="*/ 58125 w 986277"/>
                  <a:gd name="connsiteY69" fmla="*/ 404193 h 1098441"/>
                  <a:gd name="connsiteX70" fmla="*/ 61566 w 986277"/>
                  <a:gd name="connsiteY70" fmla="*/ 407633 h 1098441"/>
                  <a:gd name="connsiteX71" fmla="*/ 57552 w 986277"/>
                  <a:gd name="connsiteY71" fmla="*/ 411456 h 1098441"/>
                  <a:gd name="connsiteX72" fmla="*/ 35342 w 986277"/>
                  <a:gd name="connsiteY72" fmla="*/ 455876 h 1098441"/>
                  <a:gd name="connsiteX73" fmla="*/ 60457 w 986277"/>
                  <a:gd name="connsiteY73" fmla="*/ 492307 h 1098441"/>
                  <a:gd name="connsiteX74" fmla="*/ 67568 w 986277"/>
                  <a:gd name="connsiteY74" fmla="*/ 498309 h 1098441"/>
                  <a:gd name="connsiteX75" fmla="*/ 59922 w 986277"/>
                  <a:gd name="connsiteY75" fmla="*/ 503049 h 1098441"/>
                  <a:gd name="connsiteX76" fmla="*/ 20 w 986277"/>
                  <a:gd name="connsiteY76" fmla="*/ 596247 h 1098441"/>
                  <a:gd name="connsiteX77" fmla="*/ 937 w 986277"/>
                  <a:gd name="connsiteY77" fmla="*/ 608824 h 1098441"/>
                  <a:gd name="connsiteX78" fmla="*/ 37903 w 986277"/>
                  <a:gd name="connsiteY78" fmla="*/ 682756 h 1098441"/>
                  <a:gd name="connsiteX79" fmla="*/ 131675 w 986277"/>
                  <a:gd name="connsiteY79" fmla="*/ 714982 h 1098441"/>
                  <a:gd name="connsiteX80" fmla="*/ 195400 w 986277"/>
                  <a:gd name="connsiteY80" fmla="*/ 669453 h 1098441"/>
                  <a:gd name="connsiteX81" fmla="*/ 197961 w 986277"/>
                  <a:gd name="connsiteY81" fmla="*/ 665095 h 1098441"/>
                  <a:gd name="connsiteX82" fmla="*/ 206142 w 986277"/>
                  <a:gd name="connsiteY82" fmla="*/ 651983 h 1098441"/>
                  <a:gd name="connsiteX83" fmla="*/ 209774 w 986277"/>
                  <a:gd name="connsiteY83" fmla="*/ 647969 h 1098441"/>
                  <a:gd name="connsiteX84" fmla="*/ 220172 w 986277"/>
                  <a:gd name="connsiteY84" fmla="*/ 639941 h 1098441"/>
                  <a:gd name="connsiteX85" fmla="*/ 259852 w 986277"/>
                  <a:gd name="connsiteY85" fmla="*/ 592616 h 1098441"/>
                  <a:gd name="connsiteX86" fmla="*/ 265662 w 986277"/>
                  <a:gd name="connsiteY86" fmla="*/ 562569 h 1098441"/>
                  <a:gd name="connsiteX87" fmla="*/ 223956 w 986277"/>
                  <a:gd name="connsiteY87" fmla="*/ 502475 h 1098441"/>
                  <a:gd name="connsiteX88" fmla="*/ 212297 w 986277"/>
                  <a:gd name="connsiteY88" fmla="*/ 493377 h 1098441"/>
                  <a:gd name="connsiteX89" fmla="*/ 214132 w 986277"/>
                  <a:gd name="connsiteY89" fmla="*/ 486458 h 1098441"/>
                  <a:gd name="connsiteX90" fmla="*/ 219216 w 986277"/>
                  <a:gd name="connsiteY90" fmla="*/ 449683 h 1098441"/>
                  <a:gd name="connsiteX91" fmla="*/ 205033 w 986277"/>
                  <a:gd name="connsiteY91" fmla="*/ 414170 h 1098441"/>
                  <a:gd name="connsiteX92" fmla="*/ 201020 w 986277"/>
                  <a:gd name="connsiteY92" fmla="*/ 407786 h 1098441"/>
                  <a:gd name="connsiteX93" fmla="*/ 207748 w 986277"/>
                  <a:gd name="connsiteY93" fmla="*/ 399758 h 1098441"/>
                  <a:gd name="connsiteX94" fmla="*/ 227779 w 986277"/>
                  <a:gd name="connsiteY94" fmla="*/ 364092 h 1098441"/>
                  <a:gd name="connsiteX95" fmla="*/ 210653 w 986277"/>
                  <a:gd name="connsiteY95" fmla="*/ 323304 h 1098441"/>
                  <a:gd name="connsiteX96" fmla="*/ 205186 w 986277"/>
                  <a:gd name="connsiteY96" fmla="*/ 314205 h 1098441"/>
                  <a:gd name="connsiteX97" fmla="*/ 212297 w 986277"/>
                  <a:gd name="connsiteY97" fmla="*/ 301629 h 1098441"/>
                  <a:gd name="connsiteX98" fmla="*/ 227779 w 986277"/>
                  <a:gd name="connsiteY98" fmla="*/ 265389 h 1098441"/>
                  <a:gd name="connsiteX99" fmla="*/ 218298 w 986277"/>
                  <a:gd name="connsiteY99" fmla="*/ 243905 h 1098441"/>
                  <a:gd name="connsiteX100" fmla="*/ 211761 w 986277"/>
                  <a:gd name="connsiteY100" fmla="*/ 236986 h 1098441"/>
                  <a:gd name="connsiteX101" fmla="*/ 208130 w 986277"/>
                  <a:gd name="connsiteY101" fmla="*/ 232972 h 1098441"/>
                  <a:gd name="connsiteX102" fmla="*/ 211226 w 986277"/>
                  <a:gd name="connsiteY102" fmla="*/ 228958 h 1098441"/>
                  <a:gd name="connsiteX103" fmla="*/ 220707 w 986277"/>
                  <a:gd name="connsiteY103" fmla="*/ 211106 h 1098441"/>
                  <a:gd name="connsiteX104" fmla="*/ 217801 w 986277"/>
                  <a:gd name="connsiteY104" fmla="*/ 197077 h 1098441"/>
                  <a:gd name="connsiteX105" fmla="*/ 218719 w 986277"/>
                  <a:gd name="connsiteY105" fmla="*/ 197803 h 1098441"/>
                  <a:gd name="connsiteX106" fmla="*/ 256755 w 986277"/>
                  <a:gd name="connsiteY106" fmla="*/ 222192 h 1098441"/>
                  <a:gd name="connsiteX107" fmla="*/ 260960 w 986277"/>
                  <a:gd name="connsiteY107" fmla="*/ 223645 h 1098441"/>
                  <a:gd name="connsiteX108" fmla="*/ 298844 w 986277"/>
                  <a:gd name="connsiteY108" fmla="*/ 222536 h 1098441"/>
                  <a:gd name="connsiteX109" fmla="*/ 310503 w 986277"/>
                  <a:gd name="connsiteY109" fmla="*/ 220892 h 1098441"/>
                  <a:gd name="connsiteX110" fmla="*/ 319601 w 986277"/>
                  <a:gd name="connsiteY110" fmla="*/ 227085 h 1098441"/>
                  <a:gd name="connsiteX111" fmla="*/ 356567 w 986277"/>
                  <a:gd name="connsiteY111" fmla="*/ 246199 h 1098441"/>
                  <a:gd name="connsiteX112" fmla="*/ 357484 w 986277"/>
                  <a:gd name="connsiteY112" fmla="*/ 246390 h 1098441"/>
                  <a:gd name="connsiteX113" fmla="*/ 371667 w 986277"/>
                  <a:gd name="connsiteY113" fmla="*/ 246925 h 1098441"/>
                  <a:gd name="connsiteX114" fmla="*/ 401331 w 986277"/>
                  <a:gd name="connsiteY114" fmla="*/ 241841 h 1098441"/>
                  <a:gd name="connsiteX115" fmla="*/ 417349 w 986277"/>
                  <a:gd name="connsiteY115" fmla="*/ 239280 h 1098441"/>
                  <a:gd name="connsiteX116" fmla="*/ 423159 w 986277"/>
                  <a:gd name="connsiteY116" fmla="*/ 246008 h 1098441"/>
                  <a:gd name="connsiteX117" fmla="*/ 458825 w 986277"/>
                  <a:gd name="connsiteY117" fmla="*/ 270206 h 1098441"/>
                  <a:gd name="connsiteX118" fmla="*/ 493765 w 986277"/>
                  <a:gd name="connsiteY118" fmla="*/ 259808 h 1098441"/>
                  <a:gd name="connsiteX119" fmla="*/ 501411 w 986277"/>
                  <a:gd name="connsiteY119" fmla="*/ 256176 h 1098441"/>
                  <a:gd name="connsiteX120" fmla="*/ 511044 w 986277"/>
                  <a:gd name="connsiteY120" fmla="*/ 261108 h 1098441"/>
                  <a:gd name="connsiteX121" fmla="*/ 552024 w 986277"/>
                  <a:gd name="connsiteY121" fmla="*/ 275863 h 1098441"/>
                  <a:gd name="connsiteX122" fmla="*/ 590060 w 986277"/>
                  <a:gd name="connsiteY122" fmla="*/ 257476 h 1098441"/>
                  <a:gd name="connsiteX123" fmla="*/ 602637 w 986277"/>
                  <a:gd name="connsiteY123" fmla="*/ 249295 h 1098441"/>
                  <a:gd name="connsiteX124" fmla="*/ 614831 w 986277"/>
                  <a:gd name="connsiteY124" fmla="*/ 251665 h 1098441"/>
                  <a:gd name="connsiteX125" fmla="*/ 627408 w 986277"/>
                  <a:gd name="connsiteY125" fmla="*/ 254571 h 1098441"/>
                  <a:gd name="connsiteX126" fmla="*/ 640329 w 986277"/>
                  <a:gd name="connsiteY126" fmla="*/ 256941 h 1098441"/>
                  <a:gd name="connsiteX127" fmla="*/ 690560 w 986277"/>
                  <a:gd name="connsiteY127" fmla="*/ 257476 h 1098441"/>
                  <a:gd name="connsiteX128" fmla="*/ 746831 w 986277"/>
                  <a:gd name="connsiteY128" fmla="*/ 224524 h 1098441"/>
                  <a:gd name="connsiteX129" fmla="*/ 752106 w 986277"/>
                  <a:gd name="connsiteY129" fmla="*/ 219784 h 1098441"/>
                  <a:gd name="connsiteX130" fmla="*/ 759561 w 986277"/>
                  <a:gd name="connsiteY130" fmla="*/ 223224 h 1098441"/>
                  <a:gd name="connsiteX131" fmla="*/ 781427 w 986277"/>
                  <a:gd name="connsiteY131" fmla="*/ 230870 h 1098441"/>
                  <a:gd name="connsiteX132" fmla="*/ 798896 w 986277"/>
                  <a:gd name="connsiteY132" fmla="*/ 225059 h 1098441"/>
                  <a:gd name="connsiteX133" fmla="*/ 806007 w 986277"/>
                  <a:gd name="connsiteY133" fmla="*/ 221963 h 1098441"/>
                  <a:gd name="connsiteX134" fmla="*/ 802910 w 986277"/>
                  <a:gd name="connsiteY134" fmla="*/ 228156 h 1098441"/>
                  <a:gd name="connsiteX135" fmla="*/ 794730 w 986277"/>
                  <a:gd name="connsiteY135" fmla="*/ 251474 h 1098441"/>
                  <a:gd name="connsiteX136" fmla="*/ 804936 w 986277"/>
                  <a:gd name="connsiteY136" fmla="*/ 289511 h 1098441"/>
                  <a:gd name="connsiteX137" fmla="*/ 807498 w 986277"/>
                  <a:gd name="connsiteY137" fmla="*/ 296965 h 1098441"/>
                  <a:gd name="connsiteX138" fmla="*/ 799317 w 986277"/>
                  <a:gd name="connsiteY138" fmla="*/ 310994 h 1098441"/>
                  <a:gd name="connsiteX139" fmla="*/ 775119 w 986277"/>
                  <a:gd name="connsiteY139" fmla="*/ 365430 h 1098441"/>
                  <a:gd name="connsiteX140" fmla="*/ 790792 w 986277"/>
                  <a:gd name="connsiteY140" fmla="*/ 412412 h 1098441"/>
                  <a:gd name="connsiteX141" fmla="*/ 797711 w 986277"/>
                  <a:gd name="connsiteY141" fmla="*/ 429538 h 1098441"/>
                  <a:gd name="connsiteX142" fmla="*/ 791175 w 986277"/>
                  <a:gd name="connsiteY142" fmla="*/ 440280 h 1098441"/>
                  <a:gd name="connsiteX143" fmla="*/ 779515 w 986277"/>
                  <a:gd name="connsiteY143" fmla="*/ 465204 h 1098441"/>
                  <a:gd name="connsiteX144" fmla="*/ 788613 w 986277"/>
                  <a:gd name="connsiteY144" fmla="*/ 484509 h 1098441"/>
                  <a:gd name="connsiteX145" fmla="*/ 793545 w 986277"/>
                  <a:gd name="connsiteY145" fmla="*/ 491963 h 1098441"/>
                  <a:gd name="connsiteX146" fmla="*/ 786817 w 986277"/>
                  <a:gd name="connsiteY146" fmla="*/ 508172 h 1098441"/>
                  <a:gd name="connsiteX147" fmla="*/ 775348 w 986277"/>
                  <a:gd name="connsiteY147" fmla="*/ 544220 h 1098441"/>
                  <a:gd name="connsiteX148" fmla="*/ 786090 w 986277"/>
                  <a:gd name="connsiteY148" fmla="*/ 576063 h 1098441"/>
                  <a:gd name="connsiteX149" fmla="*/ 792283 w 986277"/>
                  <a:gd name="connsiteY149" fmla="*/ 592463 h 1098441"/>
                  <a:gd name="connsiteX150" fmla="*/ 787734 w 986277"/>
                  <a:gd name="connsiteY150" fmla="*/ 598273 h 1098441"/>
                  <a:gd name="connsiteX151" fmla="*/ 770991 w 986277"/>
                  <a:gd name="connsiteY151" fmla="*/ 638680 h 1098441"/>
                  <a:gd name="connsiteX152" fmla="*/ 781006 w 986277"/>
                  <a:gd name="connsiteY152" fmla="*/ 667083 h 1098441"/>
                  <a:gd name="connsiteX153" fmla="*/ 784294 w 986277"/>
                  <a:gd name="connsiteY153" fmla="*/ 674346 h 1098441"/>
                  <a:gd name="connsiteX154" fmla="*/ 773017 w 986277"/>
                  <a:gd name="connsiteY154" fmla="*/ 675263 h 1098441"/>
                  <a:gd name="connsiteX155" fmla="*/ 730049 w 986277"/>
                  <a:gd name="connsiteY155" fmla="*/ 680004 h 1098441"/>
                  <a:gd name="connsiteX156" fmla="*/ 708565 w 986277"/>
                  <a:gd name="connsiteY156" fmla="*/ 691663 h 1098441"/>
                  <a:gd name="connsiteX157" fmla="*/ 697097 w 986277"/>
                  <a:gd name="connsiteY157" fmla="*/ 698047 h 1098441"/>
                  <a:gd name="connsiteX158" fmla="*/ 683067 w 986277"/>
                  <a:gd name="connsiteY158" fmla="*/ 691854 h 1098441"/>
                  <a:gd name="connsiteX159" fmla="*/ 636812 w 986277"/>
                  <a:gd name="connsiteY159" fmla="*/ 675646 h 1098441"/>
                  <a:gd name="connsiteX160" fmla="*/ 633181 w 986277"/>
                  <a:gd name="connsiteY160" fmla="*/ 675455 h 1098441"/>
                  <a:gd name="connsiteX161" fmla="*/ 626070 w 986277"/>
                  <a:gd name="connsiteY161" fmla="*/ 675646 h 1098441"/>
                  <a:gd name="connsiteX162" fmla="*/ 596941 w 986277"/>
                  <a:gd name="connsiteY162" fmla="*/ 684935 h 1098441"/>
                  <a:gd name="connsiteX163" fmla="*/ 585091 w 986277"/>
                  <a:gd name="connsiteY163" fmla="*/ 689866 h 1098441"/>
                  <a:gd name="connsiteX164" fmla="*/ 557605 w 986277"/>
                  <a:gd name="connsiteY164" fmla="*/ 685661 h 1098441"/>
                  <a:gd name="connsiteX165" fmla="*/ 508445 w 986277"/>
                  <a:gd name="connsiteY165" fmla="*/ 678360 h 1098441"/>
                  <a:gd name="connsiteX166" fmla="*/ 434704 w 986277"/>
                  <a:gd name="connsiteY166" fmla="*/ 752101 h 1098441"/>
                  <a:gd name="connsiteX167" fmla="*/ 429237 w 986277"/>
                  <a:gd name="connsiteY167" fmla="*/ 779777 h 1098441"/>
                  <a:gd name="connsiteX168" fmla="*/ 443267 w 986277"/>
                  <a:gd name="connsiteY168" fmla="*/ 877372 h 1098441"/>
                  <a:gd name="connsiteX169" fmla="*/ 451639 w 986277"/>
                  <a:gd name="connsiteY169" fmla="*/ 902870 h 1098441"/>
                  <a:gd name="connsiteX170" fmla="*/ 445981 w 986277"/>
                  <a:gd name="connsiteY170" fmla="*/ 930011 h 1098441"/>
                  <a:gd name="connsiteX171" fmla="*/ 438871 w 986277"/>
                  <a:gd name="connsiteY171" fmla="*/ 956770 h 1098441"/>
                  <a:gd name="connsiteX172" fmla="*/ 440706 w 986277"/>
                  <a:gd name="connsiteY172" fmla="*/ 1000846 h 1098441"/>
                  <a:gd name="connsiteX173" fmla="*/ 484591 w 986277"/>
                  <a:gd name="connsiteY173" fmla="*/ 1079480 h 1098441"/>
                  <a:gd name="connsiteX174" fmla="*/ 493154 w 986277"/>
                  <a:gd name="connsiteY174" fmla="*/ 1091675 h 1098441"/>
                  <a:gd name="connsiteX175" fmla="*/ 493689 w 986277"/>
                  <a:gd name="connsiteY175" fmla="*/ 1097485 h 1098441"/>
                  <a:gd name="connsiteX176" fmla="*/ 498429 w 986277"/>
                  <a:gd name="connsiteY176" fmla="*/ 1097677 h 1098441"/>
                  <a:gd name="connsiteX177" fmla="*/ 503513 w 986277"/>
                  <a:gd name="connsiteY177" fmla="*/ 1096415 h 1098441"/>
                  <a:gd name="connsiteX178" fmla="*/ 513146 w 986277"/>
                  <a:gd name="connsiteY178" fmla="*/ 1096224 h 1098441"/>
                  <a:gd name="connsiteX179" fmla="*/ 518804 w 986277"/>
                  <a:gd name="connsiteY179" fmla="*/ 1096415 h 1098441"/>
                  <a:gd name="connsiteX180" fmla="*/ 520448 w 986277"/>
                  <a:gd name="connsiteY180" fmla="*/ 1096950 h 1098441"/>
                  <a:gd name="connsiteX181" fmla="*/ 524080 w 986277"/>
                  <a:gd name="connsiteY181" fmla="*/ 1098059 h 1098441"/>
                  <a:gd name="connsiteX182" fmla="*/ 524462 w 986277"/>
                  <a:gd name="connsiteY182" fmla="*/ 1098059 h 1098441"/>
                  <a:gd name="connsiteX183" fmla="*/ 526450 w 986277"/>
                  <a:gd name="connsiteY183" fmla="*/ 1098441 h 1098441"/>
                  <a:gd name="connsiteX184" fmla="*/ 529011 w 986277"/>
                  <a:gd name="connsiteY184" fmla="*/ 1097715 h 1098441"/>
                  <a:gd name="connsiteX185" fmla="*/ 530272 w 986277"/>
                  <a:gd name="connsiteY185" fmla="*/ 1096988 h 1098441"/>
                  <a:gd name="connsiteX186" fmla="*/ 531190 w 986277"/>
                  <a:gd name="connsiteY186" fmla="*/ 1089343 h 1098441"/>
                  <a:gd name="connsiteX187" fmla="*/ 540479 w 986277"/>
                  <a:gd name="connsiteY187" fmla="*/ 1076422 h 1098441"/>
                  <a:gd name="connsiteX188" fmla="*/ 570870 w 986277"/>
                  <a:gd name="connsiteY188" fmla="*/ 1027453 h 1098441"/>
                  <a:gd name="connsiteX189" fmla="*/ 583064 w 986277"/>
                  <a:gd name="connsiteY189" fmla="*/ 947328 h 1098441"/>
                  <a:gd name="connsiteX190" fmla="*/ 583447 w 986277"/>
                  <a:gd name="connsiteY190" fmla="*/ 927106 h 1098441"/>
                  <a:gd name="connsiteX191" fmla="*/ 585091 w 986277"/>
                  <a:gd name="connsiteY191" fmla="*/ 900691 h 1098441"/>
                  <a:gd name="connsiteX192" fmla="*/ 600037 w 986277"/>
                  <a:gd name="connsiteY192" fmla="*/ 866286 h 1098441"/>
                  <a:gd name="connsiteX193" fmla="*/ 601490 w 986277"/>
                  <a:gd name="connsiteY193" fmla="*/ 863572 h 1098441"/>
                  <a:gd name="connsiteX194" fmla="*/ 605122 w 986277"/>
                  <a:gd name="connsiteY194" fmla="*/ 846828 h 1098441"/>
                  <a:gd name="connsiteX195" fmla="*/ 605122 w 986277"/>
                  <a:gd name="connsiteY195" fmla="*/ 846293 h 1098441"/>
                  <a:gd name="connsiteX196" fmla="*/ 643158 w 986277"/>
                  <a:gd name="connsiteY196" fmla="*/ 863954 h 1098441"/>
                  <a:gd name="connsiteX197" fmla="*/ 651186 w 986277"/>
                  <a:gd name="connsiteY197" fmla="*/ 864680 h 1098441"/>
                  <a:gd name="connsiteX198" fmla="*/ 696867 w 986277"/>
                  <a:gd name="connsiteY198" fmla="*/ 853212 h 1098441"/>
                  <a:gd name="connsiteX199" fmla="*/ 705431 w 986277"/>
                  <a:gd name="connsiteY199" fmla="*/ 849925 h 1098441"/>
                  <a:gd name="connsiteX200" fmla="*/ 713458 w 986277"/>
                  <a:gd name="connsiteY200" fmla="*/ 857188 h 1098441"/>
                  <a:gd name="connsiteX201" fmla="*/ 750768 w 986277"/>
                  <a:gd name="connsiteY201" fmla="*/ 877945 h 1098441"/>
                  <a:gd name="connsiteX202" fmla="*/ 782803 w 986277"/>
                  <a:gd name="connsiteY202" fmla="*/ 859749 h 1098441"/>
                  <a:gd name="connsiteX203" fmla="*/ 789187 w 986277"/>
                  <a:gd name="connsiteY203" fmla="*/ 853938 h 1098441"/>
                  <a:gd name="connsiteX204" fmla="*/ 799585 w 986277"/>
                  <a:gd name="connsiteY204" fmla="*/ 857417 h 1098441"/>
                  <a:gd name="connsiteX205" fmla="*/ 854403 w 986277"/>
                  <a:gd name="connsiteY205" fmla="*/ 863801 h 1098441"/>
                  <a:gd name="connsiteX206" fmla="*/ 892630 w 986277"/>
                  <a:gd name="connsiteY206" fmla="*/ 822477 h 1098441"/>
                  <a:gd name="connsiteX207" fmla="*/ 897370 w 986277"/>
                  <a:gd name="connsiteY207" fmla="*/ 814105 h 1098441"/>
                  <a:gd name="connsiteX208" fmla="*/ 904672 w 986277"/>
                  <a:gd name="connsiteY208" fmla="*/ 811009 h 1098441"/>
                  <a:gd name="connsiteX209" fmla="*/ 957273 w 986277"/>
                  <a:gd name="connsiteY209" fmla="*/ 773852 h 1098441"/>
                  <a:gd name="connsiteX210" fmla="*/ 963466 w 986277"/>
                  <a:gd name="connsiteY210" fmla="*/ 761275 h 1098441"/>
                  <a:gd name="connsiteX211" fmla="*/ 961096 w 986277"/>
                  <a:gd name="connsiteY211" fmla="*/ 702481 h 1098441"/>
                  <a:gd name="connsiteX212" fmla="*/ 959261 w 986277"/>
                  <a:gd name="connsiteY212" fmla="*/ 693918 h 1098441"/>
                  <a:gd name="connsiteX213" fmla="*/ 962892 w 986277"/>
                  <a:gd name="connsiteY213" fmla="*/ 689178 h 1098441"/>
                  <a:gd name="connsiteX214" fmla="*/ 983267 w 986277"/>
                  <a:gd name="connsiteY214" fmla="*/ 641279 h 1098441"/>
                  <a:gd name="connsiteX215" fmla="*/ 964880 w 986277"/>
                  <a:gd name="connsiteY215" fmla="*/ 593228 h 1098441"/>
                  <a:gd name="connsiteX216" fmla="*/ 959222 w 986277"/>
                  <a:gd name="connsiteY216" fmla="*/ 584856 h 1098441"/>
                  <a:gd name="connsiteX217" fmla="*/ 964307 w 986277"/>
                  <a:gd name="connsiteY217" fmla="*/ 575758 h 1098441"/>
                  <a:gd name="connsiteX218" fmla="*/ 977610 w 986277"/>
                  <a:gd name="connsiteY218" fmla="*/ 541162 h 1098441"/>
                  <a:gd name="connsiteX219" fmla="*/ 964154 w 986277"/>
                  <a:gd name="connsiteY219" fmla="*/ 503852 h 1098441"/>
                  <a:gd name="connsiteX220" fmla="*/ 959222 w 986277"/>
                  <a:gd name="connsiteY220" fmla="*/ 494027 h 1098441"/>
                  <a:gd name="connsiteX221" fmla="*/ 963963 w 986277"/>
                  <a:gd name="connsiteY221" fmla="*/ 486573 h 1098441"/>
                  <a:gd name="connsiteX222" fmla="*/ 976157 w 986277"/>
                  <a:gd name="connsiteY222" fmla="*/ 456908 h 1098441"/>
                  <a:gd name="connsiteX223" fmla="*/ 958687 w 986277"/>
                  <a:gd name="connsiteY223" fmla="*/ 432137 h 1098441"/>
                  <a:gd name="connsiteX224" fmla="*/ 953756 w 986277"/>
                  <a:gd name="connsiteY224" fmla="*/ 428505 h 1098441"/>
                  <a:gd name="connsiteX225" fmla="*/ 958305 w 986277"/>
                  <a:gd name="connsiteY225" fmla="*/ 421586 h 1098441"/>
                  <a:gd name="connsiteX226" fmla="*/ 980324 w 986277"/>
                  <a:gd name="connsiteY226" fmla="*/ 364054 h 1098441"/>
                  <a:gd name="connsiteX227" fmla="*/ 963045 w 986277"/>
                  <a:gd name="connsiteY227" fmla="*/ 307974 h 1098441"/>
                  <a:gd name="connsiteX228" fmla="*/ 959222 w 986277"/>
                  <a:gd name="connsiteY228" fmla="*/ 300864 h 1098441"/>
                  <a:gd name="connsiteX229" fmla="*/ 964307 w 986277"/>
                  <a:gd name="connsiteY229" fmla="*/ 292301 h 1098441"/>
                  <a:gd name="connsiteX230" fmla="*/ 978871 w 986277"/>
                  <a:gd name="connsiteY230" fmla="*/ 260267 h 1098441"/>
                  <a:gd name="connsiteX231" fmla="*/ 967021 w 986277"/>
                  <a:gd name="connsiteY231" fmla="*/ 237330 h 1098441"/>
                  <a:gd name="connsiteX232" fmla="*/ 962089 w 986277"/>
                  <a:gd name="connsiteY232" fmla="*/ 231864 h 1098441"/>
                  <a:gd name="connsiteX233" fmla="*/ 965530 w 986277"/>
                  <a:gd name="connsiteY233" fmla="*/ 227659 h 109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</a:cxnLst>
                <a:rect l="l" t="t" r="r" b="b"/>
                <a:pathLst>
                  <a:path w="986277" h="1098441">
                    <a:moveTo>
                      <a:pt x="965568" y="227582"/>
                    </a:moveTo>
                    <a:cubicBezTo>
                      <a:pt x="971952" y="221771"/>
                      <a:pt x="982847" y="211909"/>
                      <a:pt x="985943" y="178613"/>
                    </a:cubicBezTo>
                    <a:cubicBezTo>
                      <a:pt x="989384" y="139659"/>
                      <a:pt x="965377" y="128191"/>
                      <a:pt x="955170" y="123451"/>
                    </a:cubicBezTo>
                    <a:cubicBezTo>
                      <a:pt x="954444" y="123068"/>
                      <a:pt x="953526" y="122724"/>
                      <a:pt x="952991" y="122342"/>
                    </a:cubicBezTo>
                    <a:cubicBezTo>
                      <a:pt x="953182" y="121960"/>
                      <a:pt x="953526" y="121616"/>
                      <a:pt x="953718" y="121424"/>
                    </a:cubicBezTo>
                    <a:cubicBezTo>
                      <a:pt x="958458" y="116684"/>
                      <a:pt x="967021" y="107969"/>
                      <a:pt x="969009" y="84268"/>
                    </a:cubicBezTo>
                    <a:cubicBezTo>
                      <a:pt x="971723" y="53341"/>
                      <a:pt x="943893" y="19816"/>
                      <a:pt x="915299" y="6360"/>
                    </a:cubicBezTo>
                    <a:cubicBezTo>
                      <a:pt x="911285" y="4525"/>
                      <a:pt x="907271" y="3073"/>
                      <a:pt x="903296" y="2002"/>
                    </a:cubicBezTo>
                    <a:cubicBezTo>
                      <a:pt x="874893" y="-5452"/>
                      <a:pt x="850695" y="12553"/>
                      <a:pt x="840297" y="20389"/>
                    </a:cubicBezTo>
                    <a:cubicBezTo>
                      <a:pt x="838462" y="21651"/>
                      <a:pt x="836818" y="22951"/>
                      <a:pt x="836092" y="23295"/>
                    </a:cubicBezTo>
                    <a:cubicBezTo>
                      <a:pt x="834830" y="24021"/>
                      <a:pt x="830816" y="23830"/>
                      <a:pt x="826994" y="23677"/>
                    </a:cubicBezTo>
                    <a:cubicBezTo>
                      <a:pt x="819157" y="23295"/>
                      <a:pt x="808415" y="22759"/>
                      <a:pt x="798208" y="27500"/>
                    </a:cubicBezTo>
                    <a:cubicBezTo>
                      <a:pt x="792398" y="30061"/>
                      <a:pt x="787811" y="36789"/>
                      <a:pt x="784026" y="42064"/>
                    </a:cubicBezTo>
                    <a:cubicBezTo>
                      <a:pt x="782191" y="44626"/>
                      <a:pt x="779821" y="47875"/>
                      <a:pt x="778942" y="48448"/>
                    </a:cubicBezTo>
                    <a:cubicBezTo>
                      <a:pt x="777833" y="48831"/>
                      <a:pt x="774011" y="49175"/>
                      <a:pt x="770188" y="49519"/>
                    </a:cubicBezTo>
                    <a:cubicBezTo>
                      <a:pt x="759981" y="50627"/>
                      <a:pt x="744537" y="52424"/>
                      <a:pt x="732304" y="56973"/>
                    </a:cubicBezTo>
                    <a:cubicBezTo>
                      <a:pt x="713726" y="63701"/>
                      <a:pt x="705354" y="72799"/>
                      <a:pt x="700461" y="78113"/>
                    </a:cubicBezTo>
                    <a:cubicBezTo>
                      <a:pt x="698817" y="79948"/>
                      <a:pt x="696982" y="81936"/>
                      <a:pt x="696256" y="82127"/>
                    </a:cubicBezTo>
                    <a:lnTo>
                      <a:pt x="694994" y="82127"/>
                    </a:lnTo>
                    <a:cubicBezTo>
                      <a:pt x="692624" y="81744"/>
                      <a:pt x="688075" y="80865"/>
                      <a:pt x="684061" y="79948"/>
                    </a:cubicBezTo>
                    <a:cubicBezTo>
                      <a:pt x="674237" y="77769"/>
                      <a:pt x="660743" y="74672"/>
                      <a:pt x="647095" y="74290"/>
                    </a:cubicBezTo>
                    <a:cubicBezTo>
                      <a:pt x="642011" y="73908"/>
                      <a:pt x="636889" y="74290"/>
                      <a:pt x="631804" y="75017"/>
                    </a:cubicBezTo>
                    <a:lnTo>
                      <a:pt x="631460" y="75017"/>
                    </a:lnTo>
                    <a:cubicBezTo>
                      <a:pt x="623089" y="76278"/>
                      <a:pt x="615787" y="79221"/>
                      <a:pt x="609594" y="82662"/>
                    </a:cubicBezTo>
                    <a:cubicBezTo>
                      <a:pt x="606880" y="84306"/>
                      <a:pt x="604128" y="85950"/>
                      <a:pt x="601567" y="87593"/>
                    </a:cubicBezTo>
                    <a:cubicBezTo>
                      <a:pt x="597361" y="90499"/>
                      <a:pt x="593577" y="93251"/>
                      <a:pt x="590672" y="95812"/>
                    </a:cubicBezTo>
                    <a:cubicBezTo>
                      <a:pt x="587193" y="98526"/>
                      <a:pt x="583905" y="101432"/>
                      <a:pt x="582262" y="101814"/>
                    </a:cubicBezTo>
                    <a:cubicBezTo>
                      <a:pt x="581153" y="102005"/>
                      <a:pt x="577904" y="100552"/>
                      <a:pt x="574616" y="99253"/>
                    </a:cubicBezTo>
                    <a:cubicBezTo>
                      <a:pt x="568423" y="96347"/>
                      <a:pt x="559860" y="92333"/>
                      <a:pt x="548201" y="92142"/>
                    </a:cubicBezTo>
                    <a:cubicBezTo>
                      <a:pt x="546213" y="91951"/>
                      <a:pt x="544187" y="92142"/>
                      <a:pt x="542008" y="92333"/>
                    </a:cubicBezTo>
                    <a:cubicBezTo>
                      <a:pt x="539638" y="92525"/>
                      <a:pt x="537077" y="92716"/>
                      <a:pt x="534554" y="93251"/>
                    </a:cubicBezTo>
                    <a:cubicBezTo>
                      <a:pt x="524729" y="95430"/>
                      <a:pt x="515975" y="100514"/>
                      <a:pt x="508865" y="104719"/>
                    </a:cubicBezTo>
                    <a:cubicBezTo>
                      <a:pt x="504125" y="107433"/>
                      <a:pt x="499385" y="110186"/>
                      <a:pt x="497206" y="110186"/>
                    </a:cubicBezTo>
                    <a:cubicBezTo>
                      <a:pt x="495371" y="110186"/>
                      <a:pt x="491930" y="107816"/>
                      <a:pt x="488452" y="105828"/>
                    </a:cubicBezTo>
                    <a:cubicBezTo>
                      <a:pt x="481915" y="101279"/>
                      <a:pt x="472778" y="95430"/>
                      <a:pt x="460775" y="94704"/>
                    </a:cubicBezTo>
                    <a:cubicBezTo>
                      <a:pt x="444375" y="93786"/>
                      <a:pt x="434207" y="100705"/>
                      <a:pt x="426905" y="105828"/>
                    </a:cubicBezTo>
                    <a:cubicBezTo>
                      <a:pt x="423427" y="108198"/>
                      <a:pt x="420369" y="110186"/>
                      <a:pt x="418342" y="110186"/>
                    </a:cubicBezTo>
                    <a:cubicBezTo>
                      <a:pt x="416890" y="110186"/>
                      <a:pt x="415628" y="108542"/>
                      <a:pt x="413258" y="105445"/>
                    </a:cubicBezTo>
                    <a:cubicBezTo>
                      <a:pt x="408709" y="99635"/>
                      <a:pt x="401790" y="90499"/>
                      <a:pt x="383747" y="87784"/>
                    </a:cubicBezTo>
                    <a:cubicBezTo>
                      <a:pt x="370635" y="85605"/>
                      <a:pt x="357331" y="90881"/>
                      <a:pt x="349533" y="94168"/>
                    </a:cubicBezTo>
                    <a:cubicBezTo>
                      <a:pt x="347889" y="94704"/>
                      <a:pt x="345902" y="95621"/>
                      <a:pt x="344602" y="96003"/>
                    </a:cubicBezTo>
                    <a:cubicBezTo>
                      <a:pt x="343684" y="94742"/>
                      <a:pt x="342423" y="92181"/>
                      <a:pt x="341123" y="90002"/>
                    </a:cubicBezTo>
                    <a:cubicBezTo>
                      <a:pt x="335848" y="79795"/>
                      <a:pt x="326750" y="62860"/>
                      <a:pt x="308897" y="53036"/>
                    </a:cubicBezTo>
                    <a:cubicBezTo>
                      <a:pt x="302705" y="49557"/>
                      <a:pt x="296703" y="47378"/>
                      <a:pt x="291045" y="46116"/>
                    </a:cubicBezTo>
                    <a:cubicBezTo>
                      <a:pt x="280685" y="43555"/>
                      <a:pt x="271396" y="43746"/>
                      <a:pt x="264286" y="43938"/>
                    </a:cubicBezTo>
                    <a:cubicBezTo>
                      <a:pt x="260272" y="44129"/>
                      <a:pt x="255379" y="44129"/>
                      <a:pt x="254461" y="43402"/>
                    </a:cubicBezTo>
                    <a:cubicBezTo>
                      <a:pt x="253353" y="42485"/>
                      <a:pt x="251900" y="39580"/>
                      <a:pt x="250256" y="36483"/>
                    </a:cubicBezTo>
                    <a:cubicBezTo>
                      <a:pt x="245899" y="27729"/>
                      <a:pt x="239132" y="14464"/>
                      <a:pt x="221509" y="5175"/>
                    </a:cubicBezTo>
                    <a:cubicBezTo>
                      <a:pt x="202396" y="-5032"/>
                      <a:pt x="181447" y="2270"/>
                      <a:pt x="168909" y="6628"/>
                    </a:cubicBezTo>
                    <a:cubicBezTo>
                      <a:pt x="165621" y="7698"/>
                      <a:pt x="162180" y="8998"/>
                      <a:pt x="160881" y="8998"/>
                    </a:cubicBezTo>
                    <a:cubicBezTo>
                      <a:pt x="159772" y="8998"/>
                      <a:pt x="156676" y="7927"/>
                      <a:pt x="153618" y="7010"/>
                    </a:cubicBezTo>
                    <a:cubicBezTo>
                      <a:pt x="141958" y="3187"/>
                      <a:pt x="120130" y="-3732"/>
                      <a:pt x="97729" y="6475"/>
                    </a:cubicBezTo>
                    <a:cubicBezTo>
                      <a:pt x="93524" y="8310"/>
                      <a:pt x="90084" y="10489"/>
                      <a:pt x="87331" y="12667"/>
                    </a:cubicBezTo>
                    <a:cubicBezTo>
                      <a:pt x="76054" y="21766"/>
                      <a:pt x="74028" y="33234"/>
                      <a:pt x="72767" y="41453"/>
                    </a:cubicBezTo>
                    <a:cubicBezTo>
                      <a:pt x="72040" y="45658"/>
                      <a:pt x="71505" y="49289"/>
                      <a:pt x="69861" y="50742"/>
                    </a:cubicBezTo>
                    <a:cubicBezTo>
                      <a:pt x="68753" y="52004"/>
                      <a:pt x="65847" y="53303"/>
                      <a:pt x="62751" y="54756"/>
                    </a:cubicBezTo>
                    <a:cubicBezTo>
                      <a:pt x="50365" y="60222"/>
                      <a:pt x="29799" y="69512"/>
                      <a:pt x="25441" y="104834"/>
                    </a:cubicBezTo>
                    <a:cubicBezTo>
                      <a:pt x="21083" y="137595"/>
                      <a:pt x="38018" y="147266"/>
                      <a:pt x="47116" y="152542"/>
                    </a:cubicBezTo>
                    <a:cubicBezTo>
                      <a:pt x="49104" y="153650"/>
                      <a:pt x="51856" y="155256"/>
                      <a:pt x="52047" y="155829"/>
                    </a:cubicBezTo>
                    <a:cubicBezTo>
                      <a:pt x="52047" y="158391"/>
                      <a:pt x="50595" y="161105"/>
                      <a:pt x="48607" y="164583"/>
                    </a:cubicBezTo>
                    <a:cubicBezTo>
                      <a:pt x="45128" y="170776"/>
                      <a:pt x="40426" y="179339"/>
                      <a:pt x="39509" y="193713"/>
                    </a:cubicBezTo>
                    <a:cubicBezTo>
                      <a:pt x="38400" y="209386"/>
                      <a:pt x="46963" y="214661"/>
                      <a:pt x="52621" y="218293"/>
                    </a:cubicBezTo>
                    <a:cubicBezTo>
                      <a:pt x="56252" y="220472"/>
                      <a:pt x="57705" y="221580"/>
                      <a:pt x="57705" y="223377"/>
                    </a:cubicBezTo>
                    <a:cubicBezTo>
                      <a:pt x="57705" y="226282"/>
                      <a:pt x="54417" y="231023"/>
                      <a:pt x="50977" y="235954"/>
                    </a:cubicBezTo>
                    <a:cubicBezTo>
                      <a:pt x="44784" y="245052"/>
                      <a:pt x="36030" y="257629"/>
                      <a:pt x="35304" y="273837"/>
                    </a:cubicBezTo>
                    <a:cubicBezTo>
                      <a:pt x="34195" y="291842"/>
                      <a:pt x="42414" y="304954"/>
                      <a:pt x="47880" y="313708"/>
                    </a:cubicBezTo>
                    <a:cubicBezTo>
                      <a:pt x="49868" y="316805"/>
                      <a:pt x="52086" y="320436"/>
                      <a:pt x="52086" y="321889"/>
                    </a:cubicBezTo>
                    <a:cubicBezTo>
                      <a:pt x="52086" y="323342"/>
                      <a:pt x="50442" y="326247"/>
                      <a:pt x="48645" y="329344"/>
                    </a:cubicBezTo>
                    <a:cubicBezTo>
                      <a:pt x="44440" y="336798"/>
                      <a:pt x="38094" y="347922"/>
                      <a:pt x="38094" y="365583"/>
                    </a:cubicBezTo>
                    <a:cubicBezTo>
                      <a:pt x="38094" y="384888"/>
                      <a:pt x="51206" y="397427"/>
                      <a:pt x="58125" y="404193"/>
                    </a:cubicBezTo>
                    <a:cubicBezTo>
                      <a:pt x="59387" y="405454"/>
                      <a:pt x="60687" y="406754"/>
                      <a:pt x="61566" y="407633"/>
                    </a:cubicBezTo>
                    <a:cubicBezTo>
                      <a:pt x="60648" y="408551"/>
                      <a:pt x="59005" y="410195"/>
                      <a:pt x="57552" y="411456"/>
                    </a:cubicBezTo>
                    <a:cubicBezTo>
                      <a:pt x="48989" y="419637"/>
                      <a:pt x="32972" y="434775"/>
                      <a:pt x="35342" y="455876"/>
                    </a:cubicBezTo>
                    <a:cubicBezTo>
                      <a:pt x="37177" y="474264"/>
                      <a:pt x="51168" y="485197"/>
                      <a:pt x="60457" y="492307"/>
                    </a:cubicBezTo>
                    <a:cubicBezTo>
                      <a:pt x="63171" y="494295"/>
                      <a:pt x="66650" y="497238"/>
                      <a:pt x="67568" y="498309"/>
                    </a:cubicBezTo>
                    <a:cubicBezTo>
                      <a:pt x="66306" y="499226"/>
                      <a:pt x="62827" y="501214"/>
                      <a:pt x="59922" y="503049"/>
                    </a:cubicBezTo>
                    <a:cubicBezTo>
                      <a:pt x="41726" y="513256"/>
                      <a:pt x="-1051" y="537645"/>
                      <a:pt x="20" y="596247"/>
                    </a:cubicBezTo>
                    <a:cubicBezTo>
                      <a:pt x="211" y="600452"/>
                      <a:pt x="364" y="604619"/>
                      <a:pt x="937" y="608824"/>
                    </a:cubicBezTo>
                    <a:cubicBezTo>
                      <a:pt x="4225" y="637571"/>
                      <a:pt x="17146" y="663604"/>
                      <a:pt x="37903" y="682756"/>
                    </a:cubicBezTo>
                    <a:cubicBezTo>
                      <a:pt x="62674" y="705501"/>
                      <a:pt x="96888" y="717161"/>
                      <a:pt x="131675" y="714982"/>
                    </a:cubicBezTo>
                    <a:cubicBezTo>
                      <a:pt x="168259" y="712612"/>
                      <a:pt x="184276" y="688758"/>
                      <a:pt x="195400" y="669453"/>
                    </a:cubicBezTo>
                    <a:cubicBezTo>
                      <a:pt x="196318" y="668000"/>
                      <a:pt x="197235" y="666548"/>
                      <a:pt x="197961" y="665095"/>
                    </a:cubicBezTo>
                    <a:cubicBezTo>
                      <a:pt x="200867" y="660011"/>
                      <a:pt x="203428" y="655462"/>
                      <a:pt x="206142" y="651983"/>
                    </a:cubicBezTo>
                    <a:cubicBezTo>
                      <a:pt x="207404" y="650339"/>
                      <a:pt x="208512" y="649078"/>
                      <a:pt x="209774" y="647969"/>
                    </a:cubicBezTo>
                    <a:cubicBezTo>
                      <a:pt x="212526" y="645408"/>
                      <a:pt x="216158" y="642885"/>
                      <a:pt x="220172" y="639941"/>
                    </a:cubicBezTo>
                    <a:cubicBezTo>
                      <a:pt x="233628" y="630461"/>
                      <a:pt x="250945" y="618075"/>
                      <a:pt x="259852" y="592616"/>
                    </a:cubicBezTo>
                    <a:cubicBezTo>
                      <a:pt x="262757" y="584244"/>
                      <a:pt x="264936" y="574419"/>
                      <a:pt x="265662" y="562569"/>
                    </a:cubicBezTo>
                    <a:cubicBezTo>
                      <a:pt x="267841" y="530879"/>
                      <a:pt x="240356" y="513026"/>
                      <a:pt x="223956" y="502475"/>
                    </a:cubicBezTo>
                    <a:cubicBezTo>
                      <a:pt x="219025" y="499188"/>
                      <a:pt x="212870" y="495174"/>
                      <a:pt x="212297" y="493377"/>
                    </a:cubicBezTo>
                    <a:cubicBezTo>
                      <a:pt x="212297" y="491734"/>
                      <a:pt x="213023" y="489363"/>
                      <a:pt x="214132" y="486458"/>
                    </a:cubicBezTo>
                    <a:cubicBezTo>
                      <a:pt x="216502" y="479348"/>
                      <a:pt x="220324" y="468453"/>
                      <a:pt x="219216" y="449683"/>
                    </a:cubicBezTo>
                    <a:cubicBezTo>
                      <a:pt x="218298" y="431105"/>
                      <a:pt x="210309" y="420936"/>
                      <a:pt x="205033" y="414170"/>
                    </a:cubicBezTo>
                    <a:cubicBezTo>
                      <a:pt x="203046" y="411609"/>
                      <a:pt x="201020" y="408895"/>
                      <a:pt x="201020" y="407786"/>
                    </a:cubicBezTo>
                    <a:cubicBezTo>
                      <a:pt x="201211" y="406334"/>
                      <a:pt x="205033" y="402511"/>
                      <a:pt x="207748" y="399758"/>
                    </a:cubicBezTo>
                    <a:cubicBezTo>
                      <a:pt x="215775" y="391731"/>
                      <a:pt x="227779" y="379918"/>
                      <a:pt x="227779" y="364092"/>
                    </a:cubicBezTo>
                    <a:cubicBezTo>
                      <a:pt x="227779" y="348266"/>
                      <a:pt x="217419" y="332975"/>
                      <a:pt x="210653" y="323304"/>
                    </a:cubicBezTo>
                    <a:cubicBezTo>
                      <a:pt x="208092" y="319481"/>
                      <a:pt x="205377" y="315658"/>
                      <a:pt x="205186" y="314205"/>
                    </a:cubicBezTo>
                    <a:cubicBezTo>
                      <a:pt x="204995" y="312371"/>
                      <a:pt x="209200" y="306178"/>
                      <a:pt x="212297" y="301629"/>
                    </a:cubicBezTo>
                    <a:cubicBezTo>
                      <a:pt x="219560" y="290887"/>
                      <a:pt x="228696" y="277431"/>
                      <a:pt x="227779" y="265389"/>
                    </a:cubicBezTo>
                    <a:cubicBezTo>
                      <a:pt x="227052" y="256482"/>
                      <a:pt x="222694" y="249372"/>
                      <a:pt x="218298" y="243905"/>
                    </a:cubicBezTo>
                    <a:cubicBezTo>
                      <a:pt x="215928" y="241153"/>
                      <a:pt x="213558" y="238821"/>
                      <a:pt x="211761" y="236986"/>
                    </a:cubicBezTo>
                    <a:cubicBezTo>
                      <a:pt x="210500" y="235725"/>
                      <a:pt x="208665" y="233890"/>
                      <a:pt x="208130" y="232972"/>
                    </a:cubicBezTo>
                    <a:cubicBezTo>
                      <a:pt x="208665" y="232055"/>
                      <a:pt x="210118" y="230258"/>
                      <a:pt x="211226" y="228958"/>
                    </a:cubicBezTo>
                    <a:cubicBezTo>
                      <a:pt x="214858" y="224753"/>
                      <a:pt x="219789" y="218943"/>
                      <a:pt x="220707" y="211106"/>
                    </a:cubicBezTo>
                    <a:cubicBezTo>
                      <a:pt x="221433" y="205831"/>
                      <a:pt x="219789" y="201091"/>
                      <a:pt x="217801" y="197077"/>
                    </a:cubicBezTo>
                    <a:cubicBezTo>
                      <a:pt x="218184" y="197268"/>
                      <a:pt x="218528" y="197612"/>
                      <a:pt x="218719" y="197803"/>
                    </a:cubicBezTo>
                    <a:cubicBezTo>
                      <a:pt x="228008" y="205066"/>
                      <a:pt x="241655" y="215999"/>
                      <a:pt x="256755" y="222192"/>
                    </a:cubicBezTo>
                    <a:cubicBezTo>
                      <a:pt x="258208" y="222727"/>
                      <a:pt x="259660" y="223301"/>
                      <a:pt x="260960" y="223645"/>
                    </a:cubicBezTo>
                    <a:cubicBezTo>
                      <a:pt x="275716" y="228385"/>
                      <a:pt x="288981" y="225097"/>
                      <a:pt x="298844" y="222536"/>
                    </a:cubicBezTo>
                    <a:cubicBezTo>
                      <a:pt x="303775" y="221466"/>
                      <a:pt x="308477" y="220166"/>
                      <a:pt x="310503" y="220892"/>
                    </a:cubicBezTo>
                    <a:cubicBezTo>
                      <a:pt x="312682" y="221619"/>
                      <a:pt x="315969" y="224180"/>
                      <a:pt x="319601" y="227085"/>
                    </a:cubicBezTo>
                    <a:cubicBezTo>
                      <a:pt x="327782" y="233813"/>
                      <a:pt x="339250" y="242911"/>
                      <a:pt x="356567" y="246199"/>
                    </a:cubicBezTo>
                    <a:cubicBezTo>
                      <a:pt x="356949" y="246199"/>
                      <a:pt x="357102" y="246390"/>
                      <a:pt x="357484" y="246390"/>
                    </a:cubicBezTo>
                    <a:cubicBezTo>
                      <a:pt x="362225" y="247116"/>
                      <a:pt x="367118" y="247307"/>
                      <a:pt x="371667" y="246925"/>
                    </a:cubicBezTo>
                    <a:cubicBezTo>
                      <a:pt x="382600" y="246543"/>
                      <a:pt x="393151" y="243829"/>
                      <a:pt x="401331" y="241841"/>
                    </a:cubicBezTo>
                    <a:cubicBezTo>
                      <a:pt x="408059" y="240006"/>
                      <a:pt x="414978" y="238401"/>
                      <a:pt x="417349" y="239280"/>
                    </a:cubicBezTo>
                    <a:cubicBezTo>
                      <a:pt x="418992" y="239815"/>
                      <a:pt x="420980" y="242720"/>
                      <a:pt x="423159" y="246008"/>
                    </a:cubicBezTo>
                    <a:cubicBezTo>
                      <a:pt x="428817" y="254571"/>
                      <a:pt x="437189" y="267492"/>
                      <a:pt x="458825" y="270206"/>
                    </a:cubicBezTo>
                    <a:cubicBezTo>
                      <a:pt x="472281" y="272041"/>
                      <a:pt x="485240" y="264739"/>
                      <a:pt x="493765" y="259808"/>
                    </a:cubicBezTo>
                    <a:cubicBezTo>
                      <a:pt x="496670" y="258355"/>
                      <a:pt x="500302" y="256367"/>
                      <a:pt x="501411" y="256176"/>
                    </a:cubicBezTo>
                    <a:cubicBezTo>
                      <a:pt x="502672" y="256367"/>
                      <a:pt x="507221" y="258890"/>
                      <a:pt x="511044" y="261108"/>
                    </a:cubicBezTo>
                    <a:cubicBezTo>
                      <a:pt x="521442" y="266918"/>
                      <a:pt x="537268" y="275863"/>
                      <a:pt x="552024" y="275863"/>
                    </a:cubicBezTo>
                    <a:cubicBezTo>
                      <a:pt x="566780" y="275863"/>
                      <a:pt x="579318" y="265657"/>
                      <a:pt x="590060" y="257476"/>
                    </a:cubicBezTo>
                    <a:cubicBezTo>
                      <a:pt x="594800" y="253653"/>
                      <a:pt x="600611" y="249295"/>
                      <a:pt x="602637" y="249295"/>
                    </a:cubicBezTo>
                    <a:cubicBezTo>
                      <a:pt x="604472" y="249295"/>
                      <a:pt x="609174" y="250404"/>
                      <a:pt x="614831" y="251665"/>
                    </a:cubicBezTo>
                    <a:cubicBezTo>
                      <a:pt x="618463" y="252583"/>
                      <a:pt x="622859" y="253500"/>
                      <a:pt x="627408" y="254571"/>
                    </a:cubicBezTo>
                    <a:cubicBezTo>
                      <a:pt x="631422" y="255297"/>
                      <a:pt x="635780" y="256214"/>
                      <a:pt x="640329" y="256941"/>
                    </a:cubicBezTo>
                    <a:cubicBezTo>
                      <a:pt x="655811" y="259502"/>
                      <a:pt x="673664" y="260763"/>
                      <a:pt x="690560" y="257476"/>
                    </a:cubicBezTo>
                    <a:cubicBezTo>
                      <a:pt x="718046" y="252201"/>
                      <a:pt x="736815" y="234348"/>
                      <a:pt x="746831" y="224524"/>
                    </a:cubicBezTo>
                    <a:cubicBezTo>
                      <a:pt x="748819" y="222689"/>
                      <a:pt x="751036" y="220510"/>
                      <a:pt x="752106" y="219784"/>
                    </a:cubicBezTo>
                    <a:cubicBezTo>
                      <a:pt x="753559" y="220166"/>
                      <a:pt x="757038" y="221963"/>
                      <a:pt x="759561" y="223224"/>
                    </a:cubicBezTo>
                    <a:cubicBezTo>
                      <a:pt x="766097" y="226665"/>
                      <a:pt x="774507" y="230870"/>
                      <a:pt x="781427" y="230870"/>
                    </a:cubicBezTo>
                    <a:cubicBezTo>
                      <a:pt x="786893" y="230870"/>
                      <a:pt x="793277" y="227773"/>
                      <a:pt x="798896" y="225059"/>
                    </a:cubicBezTo>
                    <a:cubicBezTo>
                      <a:pt x="801075" y="223950"/>
                      <a:pt x="804172" y="222498"/>
                      <a:pt x="806007" y="221963"/>
                    </a:cubicBezTo>
                    <a:cubicBezTo>
                      <a:pt x="805472" y="223607"/>
                      <a:pt x="804019" y="226168"/>
                      <a:pt x="802910" y="228156"/>
                    </a:cubicBezTo>
                    <a:cubicBezTo>
                      <a:pt x="799279" y="234731"/>
                      <a:pt x="794730" y="242720"/>
                      <a:pt x="794730" y="251474"/>
                    </a:cubicBezTo>
                    <a:cubicBezTo>
                      <a:pt x="794730" y="262407"/>
                      <a:pt x="800923" y="278769"/>
                      <a:pt x="804936" y="289511"/>
                    </a:cubicBezTo>
                    <a:cubicBezTo>
                      <a:pt x="806045" y="292798"/>
                      <a:pt x="807115" y="295512"/>
                      <a:pt x="807498" y="296965"/>
                    </a:cubicBezTo>
                    <a:cubicBezTo>
                      <a:pt x="806963" y="298953"/>
                      <a:pt x="802949" y="305337"/>
                      <a:pt x="799317" y="310994"/>
                    </a:cubicBezTo>
                    <a:cubicBezTo>
                      <a:pt x="789110" y="326668"/>
                      <a:pt x="775119" y="348151"/>
                      <a:pt x="775119" y="365430"/>
                    </a:cubicBezTo>
                    <a:cubicBezTo>
                      <a:pt x="775119" y="381256"/>
                      <a:pt x="784217" y="399300"/>
                      <a:pt x="790792" y="412412"/>
                    </a:cubicBezTo>
                    <a:cubicBezTo>
                      <a:pt x="794233" y="419331"/>
                      <a:pt x="798055" y="427168"/>
                      <a:pt x="797711" y="429538"/>
                    </a:cubicBezTo>
                    <a:cubicBezTo>
                      <a:pt x="797329" y="432099"/>
                      <a:pt x="794271" y="436074"/>
                      <a:pt x="791175" y="440280"/>
                    </a:cubicBezTo>
                    <a:cubicBezTo>
                      <a:pt x="785899" y="447199"/>
                      <a:pt x="779515" y="455762"/>
                      <a:pt x="779515" y="465204"/>
                    </a:cubicBezTo>
                    <a:cubicBezTo>
                      <a:pt x="779515" y="474646"/>
                      <a:pt x="784599" y="479960"/>
                      <a:pt x="788613" y="484509"/>
                    </a:cubicBezTo>
                    <a:cubicBezTo>
                      <a:pt x="791710" y="487605"/>
                      <a:pt x="793545" y="489784"/>
                      <a:pt x="793545" y="491963"/>
                    </a:cubicBezTo>
                    <a:cubicBezTo>
                      <a:pt x="793545" y="494524"/>
                      <a:pt x="790104" y="501787"/>
                      <a:pt x="786817" y="508172"/>
                    </a:cubicBezTo>
                    <a:cubicBezTo>
                      <a:pt x="781006" y="520366"/>
                      <a:pt x="774240" y="534204"/>
                      <a:pt x="775348" y="544220"/>
                    </a:cubicBezTo>
                    <a:cubicBezTo>
                      <a:pt x="776075" y="553127"/>
                      <a:pt x="781350" y="565321"/>
                      <a:pt x="786090" y="576063"/>
                    </a:cubicBezTo>
                    <a:cubicBezTo>
                      <a:pt x="788652" y="582065"/>
                      <a:pt x="792474" y="590437"/>
                      <a:pt x="792283" y="592463"/>
                    </a:cubicBezTo>
                    <a:cubicBezTo>
                      <a:pt x="791939" y="593380"/>
                      <a:pt x="789569" y="596095"/>
                      <a:pt x="787734" y="598273"/>
                    </a:cubicBezTo>
                    <a:cubicBezTo>
                      <a:pt x="780624" y="606836"/>
                      <a:pt x="768812" y="621019"/>
                      <a:pt x="770991" y="638680"/>
                    </a:cubicBezTo>
                    <a:cubicBezTo>
                      <a:pt x="772634" y="651792"/>
                      <a:pt x="777719" y="661081"/>
                      <a:pt x="781006" y="667083"/>
                    </a:cubicBezTo>
                    <a:cubicBezTo>
                      <a:pt x="782459" y="669797"/>
                      <a:pt x="784294" y="673467"/>
                      <a:pt x="784294" y="674346"/>
                    </a:cubicBezTo>
                    <a:cubicBezTo>
                      <a:pt x="783185" y="675263"/>
                      <a:pt x="777757" y="675263"/>
                      <a:pt x="773017" y="675263"/>
                    </a:cubicBezTo>
                    <a:cubicBezTo>
                      <a:pt x="763192" y="675263"/>
                      <a:pt x="748245" y="675072"/>
                      <a:pt x="730049" y="680004"/>
                    </a:cubicBezTo>
                    <a:cubicBezTo>
                      <a:pt x="721142" y="682183"/>
                      <a:pt x="714223" y="687458"/>
                      <a:pt x="708565" y="691663"/>
                    </a:cubicBezTo>
                    <a:cubicBezTo>
                      <a:pt x="704207" y="694951"/>
                      <a:pt x="700002" y="698047"/>
                      <a:pt x="697097" y="698047"/>
                    </a:cubicBezTo>
                    <a:cubicBezTo>
                      <a:pt x="694727" y="698047"/>
                      <a:pt x="688916" y="694951"/>
                      <a:pt x="683067" y="691854"/>
                    </a:cubicBezTo>
                    <a:cubicBezTo>
                      <a:pt x="670873" y="685317"/>
                      <a:pt x="654320" y="676563"/>
                      <a:pt x="636812" y="675646"/>
                    </a:cubicBezTo>
                    <a:cubicBezTo>
                      <a:pt x="635551" y="675646"/>
                      <a:pt x="634251" y="675455"/>
                      <a:pt x="633181" y="675455"/>
                    </a:cubicBezTo>
                    <a:cubicBezTo>
                      <a:pt x="630619" y="675455"/>
                      <a:pt x="628249" y="675646"/>
                      <a:pt x="626070" y="675646"/>
                    </a:cubicBezTo>
                    <a:cubicBezTo>
                      <a:pt x="613149" y="676907"/>
                      <a:pt x="604395" y="681303"/>
                      <a:pt x="596941" y="684935"/>
                    </a:cubicBezTo>
                    <a:cubicBezTo>
                      <a:pt x="592736" y="687114"/>
                      <a:pt x="588913" y="688949"/>
                      <a:pt x="585091" y="689866"/>
                    </a:cubicBezTo>
                    <a:cubicBezTo>
                      <a:pt x="580159" y="690937"/>
                      <a:pt x="569264" y="688223"/>
                      <a:pt x="557605" y="685661"/>
                    </a:cubicBezTo>
                    <a:cubicBezTo>
                      <a:pt x="543040" y="682183"/>
                      <a:pt x="524997" y="678016"/>
                      <a:pt x="508445" y="678360"/>
                    </a:cubicBezTo>
                    <a:cubicBezTo>
                      <a:pt x="472778" y="679469"/>
                      <a:pt x="446707" y="705845"/>
                      <a:pt x="434704" y="752101"/>
                    </a:cubicBezTo>
                    <a:cubicBezTo>
                      <a:pt x="432334" y="760664"/>
                      <a:pt x="430499" y="769953"/>
                      <a:pt x="429237" y="779777"/>
                    </a:cubicBezTo>
                    <a:cubicBezTo>
                      <a:pt x="422509" y="832569"/>
                      <a:pt x="434513" y="858411"/>
                      <a:pt x="443267" y="877372"/>
                    </a:cubicBezTo>
                    <a:cubicBezTo>
                      <a:pt x="447472" y="886279"/>
                      <a:pt x="451103" y="894115"/>
                      <a:pt x="451639" y="902870"/>
                    </a:cubicBezTo>
                    <a:cubicBezTo>
                      <a:pt x="452174" y="909980"/>
                      <a:pt x="449268" y="919269"/>
                      <a:pt x="445981" y="930011"/>
                    </a:cubicBezTo>
                    <a:cubicBezTo>
                      <a:pt x="443420" y="938192"/>
                      <a:pt x="440706" y="947137"/>
                      <a:pt x="438871" y="956770"/>
                    </a:cubicBezTo>
                    <a:cubicBezTo>
                      <a:pt x="436309" y="970417"/>
                      <a:pt x="435583" y="985364"/>
                      <a:pt x="440706" y="1000846"/>
                    </a:cubicBezTo>
                    <a:cubicBezTo>
                      <a:pt x="453818" y="1041635"/>
                      <a:pt x="473122" y="1065298"/>
                      <a:pt x="484591" y="1079480"/>
                    </a:cubicBezTo>
                    <a:cubicBezTo>
                      <a:pt x="488605" y="1084412"/>
                      <a:pt x="493345" y="1090031"/>
                      <a:pt x="493154" y="1091675"/>
                    </a:cubicBezTo>
                    <a:cubicBezTo>
                      <a:pt x="492427" y="1094045"/>
                      <a:pt x="491892" y="1096033"/>
                      <a:pt x="493689" y="1097485"/>
                    </a:cubicBezTo>
                    <a:cubicBezTo>
                      <a:pt x="495524" y="1099129"/>
                      <a:pt x="497703" y="1098021"/>
                      <a:pt x="498429" y="1097677"/>
                    </a:cubicBezTo>
                    <a:cubicBezTo>
                      <a:pt x="499346" y="1097141"/>
                      <a:pt x="500799" y="1096224"/>
                      <a:pt x="503513" y="1096415"/>
                    </a:cubicBezTo>
                    <a:cubicBezTo>
                      <a:pt x="508445" y="1096606"/>
                      <a:pt x="511159" y="1096415"/>
                      <a:pt x="513146" y="1096224"/>
                    </a:cubicBezTo>
                    <a:cubicBezTo>
                      <a:pt x="514981" y="1096224"/>
                      <a:pt x="516243" y="1096224"/>
                      <a:pt x="518804" y="1096415"/>
                    </a:cubicBezTo>
                    <a:cubicBezTo>
                      <a:pt x="519148" y="1096606"/>
                      <a:pt x="519722" y="1096797"/>
                      <a:pt x="520448" y="1096950"/>
                    </a:cubicBezTo>
                    <a:cubicBezTo>
                      <a:pt x="521557" y="1097333"/>
                      <a:pt x="522818" y="1097868"/>
                      <a:pt x="524080" y="1098059"/>
                    </a:cubicBezTo>
                    <a:cubicBezTo>
                      <a:pt x="524080" y="1098059"/>
                      <a:pt x="524206" y="1098059"/>
                      <a:pt x="524462" y="1098059"/>
                    </a:cubicBezTo>
                    <a:cubicBezTo>
                      <a:pt x="525188" y="1098441"/>
                      <a:pt x="525723" y="1098441"/>
                      <a:pt x="526450" y="1098441"/>
                    </a:cubicBezTo>
                    <a:cubicBezTo>
                      <a:pt x="527367" y="1098441"/>
                      <a:pt x="528285" y="1098250"/>
                      <a:pt x="529011" y="1097715"/>
                    </a:cubicBezTo>
                    <a:cubicBezTo>
                      <a:pt x="529546" y="1097715"/>
                      <a:pt x="529928" y="1097333"/>
                      <a:pt x="530272" y="1096988"/>
                    </a:cubicBezTo>
                    <a:cubicBezTo>
                      <a:pt x="532834" y="1094618"/>
                      <a:pt x="531534" y="1090605"/>
                      <a:pt x="531190" y="1089343"/>
                    </a:cubicBezTo>
                    <a:cubicBezTo>
                      <a:pt x="530655" y="1087699"/>
                      <a:pt x="536274" y="1081162"/>
                      <a:pt x="540479" y="1076422"/>
                    </a:cubicBezTo>
                    <a:cubicBezTo>
                      <a:pt x="549960" y="1065871"/>
                      <a:pt x="563951" y="1049663"/>
                      <a:pt x="570870" y="1027453"/>
                    </a:cubicBezTo>
                    <a:cubicBezTo>
                      <a:pt x="579777" y="998323"/>
                      <a:pt x="582147" y="970112"/>
                      <a:pt x="583064" y="947328"/>
                    </a:cubicBezTo>
                    <a:cubicBezTo>
                      <a:pt x="583256" y="939874"/>
                      <a:pt x="583447" y="933146"/>
                      <a:pt x="583447" y="927106"/>
                    </a:cubicBezTo>
                    <a:cubicBezTo>
                      <a:pt x="583638" y="915255"/>
                      <a:pt x="583638" y="905813"/>
                      <a:pt x="585091" y="900691"/>
                    </a:cubicBezTo>
                    <a:cubicBezTo>
                      <a:pt x="588722" y="885744"/>
                      <a:pt x="594724" y="875384"/>
                      <a:pt x="600037" y="866286"/>
                    </a:cubicBezTo>
                    <a:lnTo>
                      <a:pt x="601490" y="863572"/>
                    </a:lnTo>
                    <a:cubicBezTo>
                      <a:pt x="605313" y="856997"/>
                      <a:pt x="605313" y="850842"/>
                      <a:pt x="605122" y="846828"/>
                    </a:cubicBezTo>
                    <a:lnTo>
                      <a:pt x="605122" y="846293"/>
                    </a:lnTo>
                    <a:cubicBezTo>
                      <a:pt x="610206" y="851377"/>
                      <a:pt x="620604" y="860858"/>
                      <a:pt x="643158" y="863954"/>
                    </a:cubicBezTo>
                    <a:cubicBezTo>
                      <a:pt x="645872" y="864336"/>
                      <a:pt x="648624" y="864489"/>
                      <a:pt x="651186" y="864680"/>
                    </a:cubicBezTo>
                    <a:cubicBezTo>
                      <a:pt x="671217" y="865063"/>
                      <a:pt x="687043" y="857761"/>
                      <a:pt x="696867" y="853212"/>
                    </a:cubicBezTo>
                    <a:cubicBezTo>
                      <a:pt x="700499" y="851568"/>
                      <a:pt x="704169" y="849925"/>
                      <a:pt x="705431" y="849925"/>
                    </a:cubicBezTo>
                    <a:cubicBezTo>
                      <a:pt x="706692" y="850116"/>
                      <a:pt x="710706" y="854130"/>
                      <a:pt x="713458" y="857188"/>
                    </a:cubicBezTo>
                    <a:cubicBezTo>
                      <a:pt x="721830" y="865751"/>
                      <a:pt x="734560" y="879016"/>
                      <a:pt x="750768" y="877945"/>
                    </a:cubicBezTo>
                    <a:cubicBezTo>
                      <a:pt x="766785" y="876875"/>
                      <a:pt x="776457" y="866668"/>
                      <a:pt x="782803" y="859749"/>
                    </a:cubicBezTo>
                    <a:cubicBezTo>
                      <a:pt x="785173" y="857188"/>
                      <a:pt x="787734" y="854283"/>
                      <a:pt x="789187" y="853938"/>
                    </a:cubicBezTo>
                    <a:cubicBezTo>
                      <a:pt x="790639" y="853747"/>
                      <a:pt x="795380" y="855773"/>
                      <a:pt x="799585" y="857417"/>
                    </a:cubicBezTo>
                    <a:cubicBezTo>
                      <a:pt x="812314" y="862502"/>
                      <a:pt x="833645" y="870873"/>
                      <a:pt x="854403" y="863801"/>
                    </a:cubicBezTo>
                    <a:cubicBezTo>
                      <a:pt x="875887" y="856156"/>
                      <a:pt x="886437" y="835054"/>
                      <a:pt x="892630" y="822477"/>
                    </a:cubicBezTo>
                    <a:cubicBezTo>
                      <a:pt x="894465" y="819037"/>
                      <a:pt x="896453" y="814832"/>
                      <a:pt x="897370" y="814105"/>
                    </a:cubicBezTo>
                    <a:cubicBezTo>
                      <a:pt x="898479" y="813379"/>
                      <a:pt x="901384" y="812118"/>
                      <a:pt x="904672" y="811009"/>
                    </a:cubicBezTo>
                    <a:cubicBezTo>
                      <a:pt x="917784" y="806078"/>
                      <a:pt x="941638" y="797362"/>
                      <a:pt x="957273" y="773852"/>
                    </a:cubicBezTo>
                    <a:cubicBezTo>
                      <a:pt x="960025" y="769838"/>
                      <a:pt x="962013" y="765671"/>
                      <a:pt x="963466" y="761275"/>
                    </a:cubicBezTo>
                    <a:cubicBezTo>
                      <a:pt x="970576" y="739982"/>
                      <a:pt x="964574" y="716320"/>
                      <a:pt x="961096" y="702481"/>
                    </a:cubicBezTo>
                    <a:cubicBezTo>
                      <a:pt x="960178" y="698850"/>
                      <a:pt x="959108" y="694836"/>
                      <a:pt x="959261" y="693918"/>
                    </a:cubicBezTo>
                    <a:cubicBezTo>
                      <a:pt x="959452" y="693192"/>
                      <a:pt x="961248" y="691013"/>
                      <a:pt x="962892" y="689178"/>
                    </a:cubicBezTo>
                    <a:cubicBezTo>
                      <a:pt x="969620" y="681533"/>
                      <a:pt x="982197" y="667312"/>
                      <a:pt x="983267" y="641279"/>
                    </a:cubicBezTo>
                    <a:cubicBezTo>
                      <a:pt x="984185" y="617234"/>
                      <a:pt x="972526" y="602861"/>
                      <a:pt x="964880" y="593228"/>
                    </a:cubicBezTo>
                    <a:cubicBezTo>
                      <a:pt x="962128" y="589940"/>
                      <a:pt x="959222" y="586308"/>
                      <a:pt x="959222" y="584856"/>
                    </a:cubicBezTo>
                    <a:cubicBezTo>
                      <a:pt x="959222" y="582677"/>
                      <a:pt x="961784" y="579389"/>
                      <a:pt x="964307" y="575758"/>
                    </a:cubicBezTo>
                    <a:cubicBezTo>
                      <a:pt x="969964" y="567921"/>
                      <a:pt x="977610" y="557370"/>
                      <a:pt x="977610" y="541162"/>
                    </a:cubicBezTo>
                    <a:cubicBezTo>
                      <a:pt x="977610" y="524953"/>
                      <a:pt x="969773" y="512950"/>
                      <a:pt x="964154" y="503852"/>
                    </a:cubicBezTo>
                    <a:cubicBezTo>
                      <a:pt x="961975" y="500411"/>
                      <a:pt x="958878" y="495480"/>
                      <a:pt x="959222" y="494027"/>
                    </a:cubicBezTo>
                    <a:cubicBezTo>
                      <a:pt x="959605" y="492384"/>
                      <a:pt x="961592" y="489478"/>
                      <a:pt x="963963" y="486573"/>
                    </a:cubicBezTo>
                    <a:cubicBezTo>
                      <a:pt x="969047" y="479463"/>
                      <a:pt x="976157" y="470020"/>
                      <a:pt x="976157" y="456908"/>
                    </a:cubicBezTo>
                    <a:cubicBezTo>
                      <a:pt x="976157" y="443796"/>
                      <a:pt x="965606" y="436533"/>
                      <a:pt x="958687" y="432137"/>
                    </a:cubicBezTo>
                    <a:cubicBezTo>
                      <a:pt x="956852" y="430876"/>
                      <a:pt x="954482" y="429423"/>
                      <a:pt x="953756" y="428505"/>
                    </a:cubicBezTo>
                    <a:cubicBezTo>
                      <a:pt x="954291" y="427244"/>
                      <a:pt x="956317" y="424147"/>
                      <a:pt x="958305" y="421586"/>
                    </a:cubicBezTo>
                    <a:cubicBezTo>
                      <a:pt x="965950" y="410653"/>
                      <a:pt x="980324" y="390278"/>
                      <a:pt x="980324" y="364054"/>
                    </a:cubicBezTo>
                    <a:cubicBezTo>
                      <a:pt x="980324" y="337830"/>
                      <a:pt x="969047" y="318372"/>
                      <a:pt x="963045" y="307974"/>
                    </a:cubicBezTo>
                    <a:cubicBezTo>
                      <a:pt x="961210" y="304878"/>
                      <a:pt x="959414" y="301590"/>
                      <a:pt x="959222" y="300864"/>
                    </a:cubicBezTo>
                    <a:cubicBezTo>
                      <a:pt x="959414" y="299411"/>
                      <a:pt x="962128" y="295398"/>
                      <a:pt x="964307" y="292301"/>
                    </a:cubicBezTo>
                    <a:cubicBezTo>
                      <a:pt x="970117" y="283929"/>
                      <a:pt x="977954" y="272652"/>
                      <a:pt x="978871" y="260267"/>
                    </a:cubicBezTo>
                    <a:cubicBezTo>
                      <a:pt x="979980" y="247346"/>
                      <a:pt x="972487" y="241497"/>
                      <a:pt x="967021" y="237330"/>
                    </a:cubicBezTo>
                    <a:cubicBezTo>
                      <a:pt x="963924" y="234960"/>
                      <a:pt x="962089" y="233316"/>
                      <a:pt x="962089" y="231864"/>
                    </a:cubicBezTo>
                    <a:cubicBezTo>
                      <a:pt x="962089" y="230755"/>
                      <a:pt x="963007" y="229876"/>
                      <a:pt x="965530" y="227659"/>
                    </a:cubicBezTo>
                    <a:close/>
                  </a:path>
                </a:pathLst>
              </a:custGeom>
              <a:solidFill>
                <a:srgbClr val="F78688"/>
              </a:solidFill>
              <a:ln w="38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A4652ED6-7880-5006-E3AA-26404A20086E}"/>
                  </a:ext>
                </a:extLst>
              </p:cNvPr>
              <p:cNvSpPr/>
              <p:nvPr/>
            </p:nvSpPr>
            <p:spPr>
              <a:xfrm>
                <a:off x="5710121" y="2706348"/>
                <a:ext cx="795631" cy="738133"/>
              </a:xfrm>
              <a:custGeom>
                <a:avLst/>
                <a:gdLst>
                  <a:gd name="connsiteX0" fmla="*/ 776486 w 795631"/>
                  <a:gd name="connsiteY0" fmla="*/ 214074 h 738133"/>
                  <a:gd name="connsiteX1" fmla="*/ 791433 w 795631"/>
                  <a:gd name="connsiteY1" fmla="*/ 104285 h 738133"/>
                  <a:gd name="connsiteX2" fmla="*/ 777977 w 795631"/>
                  <a:gd name="connsiteY2" fmla="*/ 21063 h 738133"/>
                  <a:gd name="connsiteX3" fmla="*/ 767044 w 795631"/>
                  <a:gd name="connsiteY3" fmla="*/ 12157 h 738133"/>
                  <a:gd name="connsiteX4" fmla="*/ 676751 w 795631"/>
                  <a:gd name="connsiteY4" fmla="*/ 25995 h 738133"/>
                  <a:gd name="connsiteX5" fmla="*/ 598461 w 795631"/>
                  <a:gd name="connsiteY5" fmla="*/ 54207 h 738133"/>
                  <a:gd name="connsiteX6" fmla="*/ 511608 w 795631"/>
                  <a:gd name="connsiteY6" fmla="*/ 72785 h 738133"/>
                  <a:gd name="connsiteX7" fmla="*/ 496317 w 795631"/>
                  <a:gd name="connsiteY7" fmla="*/ 75155 h 738133"/>
                  <a:gd name="connsiteX8" fmla="*/ 425864 w 795631"/>
                  <a:gd name="connsiteY8" fmla="*/ 82610 h 738133"/>
                  <a:gd name="connsiteX9" fmla="*/ 238168 w 795631"/>
                  <a:gd name="connsiteY9" fmla="*/ 67319 h 738133"/>
                  <a:gd name="connsiteX10" fmla="*/ 221768 w 795631"/>
                  <a:gd name="connsiteY10" fmla="*/ 63114 h 738133"/>
                  <a:gd name="connsiteX11" fmla="*/ 181514 w 795631"/>
                  <a:gd name="connsiteY11" fmla="*/ 50728 h 738133"/>
                  <a:gd name="connsiteX12" fmla="*/ 167141 w 795631"/>
                  <a:gd name="connsiteY12" fmla="*/ 45070 h 738133"/>
                  <a:gd name="connsiteX13" fmla="*/ 133807 w 795631"/>
                  <a:gd name="connsiteY13" fmla="*/ 28136 h 738133"/>
                  <a:gd name="connsiteX14" fmla="*/ 71725 w 795631"/>
                  <a:gd name="connsiteY14" fmla="*/ 1720 h 738133"/>
                  <a:gd name="connsiteX15" fmla="*/ 9109 w 795631"/>
                  <a:gd name="connsiteY15" fmla="*/ 32111 h 738133"/>
                  <a:gd name="connsiteX16" fmla="*/ 1463 w 795631"/>
                  <a:gd name="connsiteY16" fmla="*/ 120225 h 738133"/>
                  <a:gd name="connsiteX17" fmla="*/ 2916 w 795631"/>
                  <a:gd name="connsiteY17" fmla="*/ 137160 h 738133"/>
                  <a:gd name="connsiteX18" fmla="*/ 5286 w 795631"/>
                  <a:gd name="connsiteY18" fmla="*/ 169768 h 738133"/>
                  <a:gd name="connsiteX19" fmla="*/ 7121 w 795631"/>
                  <a:gd name="connsiteY19" fmla="*/ 218737 h 738133"/>
                  <a:gd name="connsiteX20" fmla="*/ 11326 w 795631"/>
                  <a:gd name="connsiteY20" fmla="*/ 319046 h 738133"/>
                  <a:gd name="connsiteX21" fmla="*/ 13161 w 795631"/>
                  <a:gd name="connsiteY21" fmla="*/ 468171 h 738133"/>
                  <a:gd name="connsiteX22" fmla="*/ 28452 w 795631"/>
                  <a:gd name="connsiteY22" fmla="*/ 546079 h 738133"/>
                  <a:gd name="connsiteX23" fmla="*/ 49553 w 795631"/>
                  <a:gd name="connsiteY23" fmla="*/ 562096 h 738133"/>
                  <a:gd name="connsiteX24" fmla="*/ 69049 w 795631"/>
                  <a:gd name="connsiteY24" fmla="*/ 576317 h 738133"/>
                  <a:gd name="connsiteX25" fmla="*/ 76351 w 795631"/>
                  <a:gd name="connsiteY25" fmla="*/ 585071 h 738133"/>
                  <a:gd name="connsiteX26" fmla="*/ 85831 w 795631"/>
                  <a:gd name="connsiteY26" fmla="*/ 624751 h 738133"/>
                  <a:gd name="connsiteX27" fmla="*/ 86022 w 795631"/>
                  <a:gd name="connsiteY27" fmla="*/ 627503 h 738133"/>
                  <a:gd name="connsiteX28" fmla="*/ 98026 w 795631"/>
                  <a:gd name="connsiteY28" fmla="*/ 665387 h 738133"/>
                  <a:gd name="connsiteX29" fmla="*/ 124250 w 795631"/>
                  <a:gd name="connsiteY29" fmla="*/ 670853 h 738133"/>
                  <a:gd name="connsiteX30" fmla="*/ 130060 w 795631"/>
                  <a:gd name="connsiteY30" fmla="*/ 665196 h 738133"/>
                  <a:gd name="connsiteX31" fmla="*/ 124594 w 795631"/>
                  <a:gd name="connsiteY31" fmla="*/ 639163 h 738133"/>
                  <a:gd name="connsiteX32" fmla="*/ 115840 w 795631"/>
                  <a:gd name="connsiteY32" fmla="*/ 629873 h 738133"/>
                  <a:gd name="connsiteX33" fmla="*/ 103263 w 795631"/>
                  <a:gd name="connsiteY33" fmla="*/ 615309 h 738133"/>
                  <a:gd name="connsiteX34" fmla="*/ 94165 w 795631"/>
                  <a:gd name="connsiteY34" fmla="*/ 589811 h 738133"/>
                  <a:gd name="connsiteX35" fmla="*/ 84340 w 795631"/>
                  <a:gd name="connsiteY35" fmla="*/ 564160 h 738133"/>
                  <a:gd name="connsiteX36" fmla="*/ 79791 w 795631"/>
                  <a:gd name="connsiteY36" fmla="*/ 558885 h 738133"/>
                  <a:gd name="connsiteX37" fmla="*/ 63239 w 795631"/>
                  <a:gd name="connsiteY37" fmla="*/ 546691 h 738133"/>
                  <a:gd name="connsiteX38" fmla="*/ 41220 w 795631"/>
                  <a:gd name="connsiteY38" fmla="*/ 528494 h 738133"/>
                  <a:gd name="connsiteX39" fmla="*/ 30669 w 795631"/>
                  <a:gd name="connsiteY39" fmla="*/ 475702 h 738133"/>
                  <a:gd name="connsiteX40" fmla="*/ 23750 w 795631"/>
                  <a:gd name="connsiteY40" fmla="*/ 282539 h 738133"/>
                  <a:gd name="connsiteX41" fmla="*/ 16831 w 795631"/>
                  <a:gd name="connsiteY41" fmla="*/ 133796 h 738133"/>
                  <a:gd name="connsiteX42" fmla="*/ 16640 w 795631"/>
                  <a:gd name="connsiteY42" fmla="*/ 125959 h 738133"/>
                  <a:gd name="connsiteX43" fmla="*/ 16104 w 795631"/>
                  <a:gd name="connsiteY43" fmla="*/ 111013 h 738133"/>
                  <a:gd name="connsiteX44" fmla="*/ 41411 w 795631"/>
                  <a:gd name="connsiteY44" fmla="*/ 17623 h 738133"/>
                  <a:gd name="connsiteX45" fmla="*/ 110794 w 795631"/>
                  <a:gd name="connsiteY45" fmla="*/ 35819 h 738133"/>
                  <a:gd name="connsiteX46" fmla="*/ 128646 w 795631"/>
                  <a:gd name="connsiteY46" fmla="*/ 44726 h 738133"/>
                  <a:gd name="connsiteX47" fmla="*/ 169626 w 795631"/>
                  <a:gd name="connsiteY47" fmla="*/ 60743 h 738133"/>
                  <a:gd name="connsiteX48" fmla="*/ 224597 w 795631"/>
                  <a:gd name="connsiteY48" fmla="*/ 76952 h 738133"/>
                  <a:gd name="connsiteX49" fmla="*/ 240614 w 795631"/>
                  <a:gd name="connsiteY49" fmla="*/ 80584 h 738133"/>
                  <a:gd name="connsiteX50" fmla="*/ 424870 w 795631"/>
                  <a:gd name="connsiteY50" fmla="*/ 94231 h 738133"/>
                  <a:gd name="connsiteX51" fmla="*/ 496432 w 795631"/>
                  <a:gd name="connsiteY51" fmla="*/ 85668 h 738133"/>
                  <a:gd name="connsiteX52" fmla="*/ 511532 w 795631"/>
                  <a:gd name="connsiteY52" fmla="*/ 82954 h 738133"/>
                  <a:gd name="connsiteX53" fmla="*/ 606221 w 795631"/>
                  <a:gd name="connsiteY53" fmla="*/ 61088 h 738133"/>
                  <a:gd name="connsiteX54" fmla="*/ 642996 w 795631"/>
                  <a:gd name="connsiteY54" fmla="*/ 50346 h 738133"/>
                  <a:gd name="connsiteX55" fmla="*/ 673043 w 795631"/>
                  <a:gd name="connsiteY55" fmla="*/ 38495 h 738133"/>
                  <a:gd name="connsiteX56" fmla="*/ 762074 w 795631"/>
                  <a:gd name="connsiteY56" fmla="*/ 22287 h 738133"/>
                  <a:gd name="connsiteX57" fmla="*/ 766280 w 795631"/>
                  <a:gd name="connsiteY57" fmla="*/ 25192 h 738133"/>
                  <a:gd name="connsiteX58" fmla="*/ 778856 w 795631"/>
                  <a:gd name="connsiteY58" fmla="*/ 94384 h 738133"/>
                  <a:gd name="connsiteX59" fmla="*/ 755920 w 795631"/>
                  <a:gd name="connsiteY59" fmla="*/ 334146 h 738133"/>
                  <a:gd name="connsiteX60" fmla="*/ 761195 w 795631"/>
                  <a:gd name="connsiteY60" fmla="*/ 431167 h 738133"/>
                  <a:gd name="connsiteX61" fmla="*/ 765209 w 795631"/>
                  <a:gd name="connsiteY61" fmla="*/ 584459 h 738133"/>
                  <a:gd name="connsiteX62" fmla="*/ 737915 w 795631"/>
                  <a:gd name="connsiteY62" fmla="*/ 661105 h 738133"/>
                  <a:gd name="connsiteX63" fmla="*/ 670902 w 795631"/>
                  <a:gd name="connsiteY63" fmla="*/ 683851 h 738133"/>
                  <a:gd name="connsiteX64" fmla="*/ 547466 w 795631"/>
                  <a:gd name="connsiteY64" fmla="*/ 671465 h 738133"/>
                  <a:gd name="connsiteX65" fmla="*/ 543452 w 795631"/>
                  <a:gd name="connsiteY65" fmla="*/ 670739 h 738133"/>
                  <a:gd name="connsiteX66" fmla="*/ 535806 w 795631"/>
                  <a:gd name="connsiteY66" fmla="*/ 669477 h 738133"/>
                  <a:gd name="connsiteX67" fmla="*/ 455529 w 795631"/>
                  <a:gd name="connsiteY67" fmla="*/ 659270 h 738133"/>
                  <a:gd name="connsiteX68" fmla="*/ 446622 w 795631"/>
                  <a:gd name="connsiteY68" fmla="*/ 659079 h 738133"/>
                  <a:gd name="connsiteX69" fmla="*/ 437524 w 795631"/>
                  <a:gd name="connsiteY69" fmla="*/ 659461 h 738133"/>
                  <a:gd name="connsiteX70" fmla="*/ 404380 w 795631"/>
                  <a:gd name="connsiteY70" fmla="*/ 671847 h 738133"/>
                  <a:gd name="connsiteX71" fmla="*/ 395473 w 795631"/>
                  <a:gd name="connsiteY71" fmla="*/ 738134 h 738133"/>
                  <a:gd name="connsiteX72" fmla="*/ 401666 w 795631"/>
                  <a:gd name="connsiteY72" fmla="*/ 718829 h 738133"/>
                  <a:gd name="connsiteX73" fmla="*/ 407859 w 795631"/>
                  <a:gd name="connsiteY73" fmla="*/ 698798 h 738133"/>
                  <a:gd name="connsiteX74" fmla="*/ 474145 w 795631"/>
                  <a:gd name="connsiteY74" fmla="*/ 672956 h 738133"/>
                  <a:gd name="connsiteX75" fmla="*/ 476707 w 795631"/>
                  <a:gd name="connsiteY75" fmla="*/ 673147 h 738133"/>
                  <a:gd name="connsiteX76" fmla="*/ 538062 w 795631"/>
                  <a:gd name="connsiteY76" fmla="*/ 681328 h 738133"/>
                  <a:gd name="connsiteX77" fmla="*/ 545363 w 795631"/>
                  <a:gd name="connsiteY77" fmla="*/ 682589 h 738133"/>
                  <a:gd name="connsiteX78" fmla="*/ 558819 w 795631"/>
                  <a:gd name="connsiteY78" fmla="*/ 685150 h 738133"/>
                  <a:gd name="connsiteX79" fmla="*/ 665130 w 795631"/>
                  <a:gd name="connsiteY79" fmla="*/ 697727 h 738133"/>
                  <a:gd name="connsiteX80" fmla="*/ 745407 w 795631"/>
                  <a:gd name="connsiteY80" fmla="*/ 673147 h 738133"/>
                  <a:gd name="connsiteX81" fmla="*/ 779812 w 795631"/>
                  <a:gd name="connsiteY81" fmla="*/ 607778 h 738133"/>
                  <a:gd name="connsiteX82" fmla="*/ 781265 w 795631"/>
                  <a:gd name="connsiteY82" fmla="*/ 531323 h 738133"/>
                  <a:gd name="connsiteX83" fmla="*/ 779086 w 795631"/>
                  <a:gd name="connsiteY83" fmla="*/ 496727 h 738133"/>
                  <a:gd name="connsiteX84" fmla="*/ 775454 w 795631"/>
                  <a:gd name="connsiteY84" fmla="*/ 230015 h 738133"/>
                  <a:gd name="connsiteX85" fmla="*/ 776716 w 795631"/>
                  <a:gd name="connsiteY85" fmla="*/ 213997 h 738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795631" h="738133">
                    <a:moveTo>
                      <a:pt x="776486" y="214074"/>
                    </a:moveTo>
                    <a:cubicBezTo>
                      <a:pt x="779583" y="177834"/>
                      <a:pt x="782679" y="140142"/>
                      <a:pt x="791433" y="104285"/>
                    </a:cubicBezTo>
                    <a:cubicBezTo>
                      <a:pt x="797435" y="80240"/>
                      <a:pt x="799996" y="46217"/>
                      <a:pt x="777977" y="21063"/>
                    </a:cubicBezTo>
                    <a:cubicBezTo>
                      <a:pt x="774689" y="17241"/>
                      <a:pt x="771058" y="14336"/>
                      <a:pt x="767044" y="12157"/>
                    </a:cubicBezTo>
                    <a:cubicBezTo>
                      <a:pt x="743381" y="-1147"/>
                      <a:pt x="708594" y="11239"/>
                      <a:pt x="676751" y="25995"/>
                    </a:cubicBezTo>
                    <a:cubicBezTo>
                      <a:pt x="651979" y="37463"/>
                      <a:pt x="625411" y="46752"/>
                      <a:pt x="598461" y="54207"/>
                    </a:cubicBezTo>
                    <a:cubicBezTo>
                      <a:pt x="569332" y="62234"/>
                      <a:pt x="539820" y="68236"/>
                      <a:pt x="511608" y="72785"/>
                    </a:cubicBezTo>
                    <a:cubicBezTo>
                      <a:pt x="506524" y="73703"/>
                      <a:pt x="501402" y="74429"/>
                      <a:pt x="496317" y="75155"/>
                    </a:cubicBezTo>
                    <a:cubicBezTo>
                      <a:pt x="471011" y="78787"/>
                      <a:pt x="446966" y="80966"/>
                      <a:pt x="425864" y="82610"/>
                    </a:cubicBezTo>
                    <a:cubicBezTo>
                      <a:pt x="363057" y="87159"/>
                      <a:pt x="299140" y="81883"/>
                      <a:pt x="238168" y="67319"/>
                    </a:cubicBezTo>
                    <a:cubicBezTo>
                      <a:pt x="232701" y="66057"/>
                      <a:pt x="227234" y="64566"/>
                      <a:pt x="221768" y="63114"/>
                    </a:cubicBezTo>
                    <a:cubicBezTo>
                      <a:pt x="208121" y="59482"/>
                      <a:pt x="194627" y="55277"/>
                      <a:pt x="181514" y="50728"/>
                    </a:cubicBezTo>
                    <a:cubicBezTo>
                      <a:pt x="176583" y="49084"/>
                      <a:pt x="171881" y="47096"/>
                      <a:pt x="167141" y="45070"/>
                    </a:cubicBezTo>
                    <a:cubicBezTo>
                      <a:pt x="155673" y="39986"/>
                      <a:pt x="144549" y="34137"/>
                      <a:pt x="133807" y="28136"/>
                    </a:cubicBezTo>
                    <a:cubicBezTo>
                      <a:pt x="114158" y="17776"/>
                      <a:pt x="93935" y="6843"/>
                      <a:pt x="71725" y="1720"/>
                    </a:cubicBezTo>
                    <a:cubicBezTo>
                      <a:pt x="43705" y="-4664"/>
                      <a:pt x="19660" y="6996"/>
                      <a:pt x="9109" y="32111"/>
                    </a:cubicBezTo>
                    <a:cubicBezTo>
                      <a:pt x="-1633" y="57609"/>
                      <a:pt x="-907" y="89835"/>
                      <a:pt x="1463" y="120225"/>
                    </a:cubicBezTo>
                    <a:cubicBezTo>
                      <a:pt x="1846" y="126036"/>
                      <a:pt x="2381" y="131694"/>
                      <a:pt x="2916" y="137160"/>
                    </a:cubicBezTo>
                    <a:cubicBezTo>
                      <a:pt x="4025" y="148629"/>
                      <a:pt x="4904" y="159370"/>
                      <a:pt x="5286" y="169768"/>
                    </a:cubicBezTo>
                    <a:cubicBezTo>
                      <a:pt x="6012" y="186168"/>
                      <a:pt x="6548" y="202338"/>
                      <a:pt x="7121" y="218737"/>
                    </a:cubicBezTo>
                    <a:cubicBezTo>
                      <a:pt x="8382" y="251690"/>
                      <a:pt x="9682" y="285559"/>
                      <a:pt x="11326" y="319046"/>
                    </a:cubicBezTo>
                    <a:cubicBezTo>
                      <a:pt x="13314" y="367824"/>
                      <a:pt x="15340" y="418438"/>
                      <a:pt x="13161" y="468171"/>
                    </a:cubicBezTo>
                    <a:cubicBezTo>
                      <a:pt x="11899" y="495657"/>
                      <a:pt x="10409" y="526430"/>
                      <a:pt x="28452" y="546079"/>
                    </a:cubicBezTo>
                    <a:cubicBezTo>
                      <a:pt x="34262" y="552463"/>
                      <a:pt x="42099" y="557356"/>
                      <a:pt x="49553" y="562096"/>
                    </a:cubicBezTo>
                    <a:cubicBezTo>
                      <a:pt x="56281" y="566301"/>
                      <a:pt x="63201" y="570659"/>
                      <a:pt x="69049" y="576317"/>
                    </a:cubicBezTo>
                    <a:cubicBezTo>
                      <a:pt x="71764" y="578878"/>
                      <a:pt x="74134" y="581783"/>
                      <a:pt x="76351" y="585071"/>
                    </a:cubicBezTo>
                    <a:cubicBezTo>
                      <a:pt x="83805" y="596921"/>
                      <a:pt x="84914" y="610913"/>
                      <a:pt x="85831" y="624751"/>
                    </a:cubicBezTo>
                    <a:lnTo>
                      <a:pt x="86022" y="627503"/>
                    </a:lnTo>
                    <a:cubicBezTo>
                      <a:pt x="86940" y="641533"/>
                      <a:pt x="89119" y="655906"/>
                      <a:pt x="98026" y="665387"/>
                    </a:cubicBezTo>
                    <a:cubicBezTo>
                      <a:pt x="104601" y="672306"/>
                      <a:pt x="116413" y="674676"/>
                      <a:pt x="124250" y="670853"/>
                    </a:cubicBezTo>
                    <a:cubicBezTo>
                      <a:pt x="126811" y="669401"/>
                      <a:pt x="128799" y="667566"/>
                      <a:pt x="130060" y="665196"/>
                    </a:cubicBezTo>
                    <a:cubicBezTo>
                      <a:pt x="134801" y="656824"/>
                      <a:pt x="130060" y="645891"/>
                      <a:pt x="124594" y="639163"/>
                    </a:cubicBezTo>
                    <a:cubicBezTo>
                      <a:pt x="121880" y="635875"/>
                      <a:pt x="118783" y="632970"/>
                      <a:pt x="115840" y="629873"/>
                    </a:cubicBezTo>
                    <a:cubicBezTo>
                      <a:pt x="111482" y="625516"/>
                      <a:pt x="106933" y="620967"/>
                      <a:pt x="103263" y="615309"/>
                    </a:cubicBezTo>
                    <a:cubicBezTo>
                      <a:pt x="98332" y="607472"/>
                      <a:pt x="96153" y="598565"/>
                      <a:pt x="94165" y="589811"/>
                    </a:cubicBezTo>
                    <a:cubicBezTo>
                      <a:pt x="91795" y="580331"/>
                      <a:pt x="89616" y="571615"/>
                      <a:pt x="84340" y="564160"/>
                    </a:cubicBezTo>
                    <a:cubicBezTo>
                      <a:pt x="82888" y="562326"/>
                      <a:pt x="81435" y="560529"/>
                      <a:pt x="79791" y="558885"/>
                    </a:cubicBezTo>
                    <a:cubicBezTo>
                      <a:pt x="75051" y="554336"/>
                      <a:pt x="69241" y="550513"/>
                      <a:pt x="63239" y="546691"/>
                    </a:cubicBezTo>
                    <a:cubicBezTo>
                      <a:pt x="55211" y="541606"/>
                      <a:pt x="47030" y="536331"/>
                      <a:pt x="41220" y="528494"/>
                    </a:cubicBezTo>
                    <a:cubicBezTo>
                      <a:pt x="29943" y="513395"/>
                      <a:pt x="30287" y="493363"/>
                      <a:pt x="30669" y="475702"/>
                    </a:cubicBezTo>
                    <a:cubicBezTo>
                      <a:pt x="31778" y="411251"/>
                      <a:pt x="27764" y="345729"/>
                      <a:pt x="23750" y="282539"/>
                    </a:cubicBezTo>
                    <a:cubicBezTo>
                      <a:pt x="20654" y="233761"/>
                      <a:pt x="17557" y="183492"/>
                      <a:pt x="16831" y="133796"/>
                    </a:cubicBezTo>
                    <a:cubicBezTo>
                      <a:pt x="16640" y="131235"/>
                      <a:pt x="16640" y="128521"/>
                      <a:pt x="16640" y="125959"/>
                    </a:cubicBezTo>
                    <a:cubicBezTo>
                      <a:pt x="16640" y="121946"/>
                      <a:pt x="16448" y="116862"/>
                      <a:pt x="16104" y="111013"/>
                    </a:cubicBezTo>
                    <a:cubicBezTo>
                      <a:pt x="14269" y="79322"/>
                      <a:pt x="11364" y="26339"/>
                      <a:pt x="41411" y="17623"/>
                    </a:cubicBezTo>
                    <a:cubicBezTo>
                      <a:pt x="63430" y="11048"/>
                      <a:pt x="88545" y="24198"/>
                      <a:pt x="110794" y="35819"/>
                    </a:cubicBezTo>
                    <a:cubicBezTo>
                      <a:pt x="117178" y="39260"/>
                      <a:pt x="123179" y="42394"/>
                      <a:pt x="128646" y="44726"/>
                    </a:cubicBezTo>
                    <a:cubicBezTo>
                      <a:pt x="141949" y="50537"/>
                      <a:pt x="155596" y="56003"/>
                      <a:pt x="169626" y="60743"/>
                    </a:cubicBezTo>
                    <a:cubicBezTo>
                      <a:pt x="187478" y="66936"/>
                      <a:pt x="205865" y="72403"/>
                      <a:pt x="224597" y="76952"/>
                    </a:cubicBezTo>
                    <a:cubicBezTo>
                      <a:pt x="229872" y="78213"/>
                      <a:pt x="235148" y="79513"/>
                      <a:pt x="240614" y="80584"/>
                    </a:cubicBezTo>
                    <a:cubicBezTo>
                      <a:pt x="299408" y="93313"/>
                      <a:pt x="361680" y="98053"/>
                      <a:pt x="424870" y="94231"/>
                    </a:cubicBezTo>
                    <a:cubicBezTo>
                      <a:pt x="447616" y="92778"/>
                      <a:pt x="472043" y="89873"/>
                      <a:pt x="496432" y="85668"/>
                    </a:cubicBezTo>
                    <a:cubicBezTo>
                      <a:pt x="501516" y="84750"/>
                      <a:pt x="506448" y="84024"/>
                      <a:pt x="511532" y="82954"/>
                    </a:cubicBezTo>
                    <a:cubicBezTo>
                      <a:pt x="544675" y="76952"/>
                      <a:pt x="577245" y="69115"/>
                      <a:pt x="606221" y="61088"/>
                    </a:cubicBezTo>
                    <a:cubicBezTo>
                      <a:pt x="619333" y="57647"/>
                      <a:pt x="631719" y="53977"/>
                      <a:pt x="642996" y="50346"/>
                    </a:cubicBezTo>
                    <a:cubicBezTo>
                      <a:pt x="651750" y="47440"/>
                      <a:pt x="661919" y="43044"/>
                      <a:pt x="673043" y="38495"/>
                    </a:cubicBezTo>
                    <a:cubicBezTo>
                      <a:pt x="705077" y="24848"/>
                      <a:pt x="741126" y="9557"/>
                      <a:pt x="762074" y="22287"/>
                    </a:cubicBezTo>
                    <a:cubicBezTo>
                      <a:pt x="763527" y="23013"/>
                      <a:pt x="764980" y="24122"/>
                      <a:pt x="766280" y="25192"/>
                    </a:cubicBezTo>
                    <a:cubicBezTo>
                      <a:pt x="786655" y="43197"/>
                      <a:pt x="782832" y="76188"/>
                      <a:pt x="778856" y="94384"/>
                    </a:cubicBezTo>
                    <a:cubicBezTo>
                      <a:pt x="761195" y="173400"/>
                      <a:pt x="754276" y="245115"/>
                      <a:pt x="755920" y="334146"/>
                    </a:cubicBezTo>
                    <a:cubicBezTo>
                      <a:pt x="756455" y="366563"/>
                      <a:pt x="758825" y="399324"/>
                      <a:pt x="761195" y="431167"/>
                    </a:cubicBezTo>
                    <a:cubicBezTo>
                      <a:pt x="764827" y="481398"/>
                      <a:pt x="768650" y="533311"/>
                      <a:pt x="765209" y="584459"/>
                    </a:cubicBezTo>
                    <a:cubicBezTo>
                      <a:pt x="763565" y="609766"/>
                      <a:pt x="759016" y="641265"/>
                      <a:pt x="737915" y="661105"/>
                    </a:cubicBezTo>
                    <a:cubicBezTo>
                      <a:pt x="723159" y="674944"/>
                      <a:pt x="701331" y="682398"/>
                      <a:pt x="670902" y="683851"/>
                    </a:cubicBezTo>
                    <a:cubicBezTo>
                      <a:pt x="629387" y="685838"/>
                      <a:pt x="587719" y="678575"/>
                      <a:pt x="547466" y="671465"/>
                    </a:cubicBezTo>
                    <a:cubicBezTo>
                      <a:pt x="546204" y="671274"/>
                      <a:pt x="544752" y="670930"/>
                      <a:pt x="543452" y="670739"/>
                    </a:cubicBezTo>
                    <a:cubicBezTo>
                      <a:pt x="540891" y="670395"/>
                      <a:pt x="538368" y="669821"/>
                      <a:pt x="535806" y="669477"/>
                    </a:cubicBezTo>
                    <a:cubicBezTo>
                      <a:pt x="509391" y="664928"/>
                      <a:pt x="482288" y="660723"/>
                      <a:pt x="455529" y="659270"/>
                    </a:cubicBezTo>
                    <a:cubicBezTo>
                      <a:pt x="452623" y="659079"/>
                      <a:pt x="449718" y="659079"/>
                      <a:pt x="446622" y="659079"/>
                    </a:cubicBezTo>
                    <a:cubicBezTo>
                      <a:pt x="443525" y="659079"/>
                      <a:pt x="440620" y="659079"/>
                      <a:pt x="437524" y="659461"/>
                    </a:cubicBezTo>
                    <a:cubicBezTo>
                      <a:pt x="425329" y="660379"/>
                      <a:pt x="413326" y="663475"/>
                      <a:pt x="404380" y="671847"/>
                    </a:cubicBezTo>
                    <a:cubicBezTo>
                      <a:pt x="388172" y="687520"/>
                      <a:pt x="390160" y="713553"/>
                      <a:pt x="395473" y="738134"/>
                    </a:cubicBezTo>
                    <a:cubicBezTo>
                      <a:pt x="398761" y="732667"/>
                      <a:pt x="400214" y="725939"/>
                      <a:pt x="401666" y="718829"/>
                    </a:cubicBezTo>
                    <a:cubicBezTo>
                      <a:pt x="403119" y="712101"/>
                      <a:pt x="404572" y="704990"/>
                      <a:pt x="407859" y="698798"/>
                    </a:cubicBezTo>
                    <a:cubicBezTo>
                      <a:pt x="420589" y="674408"/>
                      <a:pt x="453732" y="672038"/>
                      <a:pt x="474145" y="672956"/>
                    </a:cubicBezTo>
                    <a:cubicBezTo>
                      <a:pt x="475063" y="672956"/>
                      <a:pt x="475789" y="673147"/>
                      <a:pt x="476707" y="673147"/>
                    </a:cubicBezTo>
                    <a:cubicBezTo>
                      <a:pt x="497273" y="674408"/>
                      <a:pt x="517839" y="677696"/>
                      <a:pt x="538062" y="681328"/>
                    </a:cubicBezTo>
                    <a:cubicBezTo>
                      <a:pt x="540432" y="681710"/>
                      <a:pt x="542993" y="682245"/>
                      <a:pt x="545363" y="682589"/>
                    </a:cubicBezTo>
                    <a:cubicBezTo>
                      <a:pt x="549912" y="683507"/>
                      <a:pt x="554270" y="684233"/>
                      <a:pt x="558819" y="685150"/>
                    </a:cubicBezTo>
                    <a:cubicBezTo>
                      <a:pt x="593606" y="691534"/>
                      <a:pt x="629464" y="698262"/>
                      <a:pt x="665130" y="697727"/>
                    </a:cubicBezTo>
                    <a:cubicBezTo>
                      <a:pt x="699726" y="697192"/>
                      <a:pt x="726676" y="688820"/>
                      <a:pt x="745407" y="673147"/>
                    </a:cubicBezTo>
                    <a:cubicBezTo>
                      <a:pt x="762686" y="658582"/>
                      <a:pt x="774919" y="635264"/>
                      <a:pt x="779812" y="607778"/>
                    </a:cubicBezTo>
                    <a:cubicBezTo>
                      <a:pt x="784361" y="581936"/>
                      <a:pt x="782717" y="555177"/>
                      <a:pt x="781265" y="531323"/>
                    </a:cubicBezTo>
                    <a:cubicBezTo>
                      <a:pt x="780538" y="519855"/>
                      <a:pt x="779812" y="508196"/>
                      <a:pt x="779086" y="496727"/>
                    </a:cubicBezTo>
                    <a:cubicBezTo>
                      <a:pt x="773619" y="409339"/>
                      <a:pt x="767809" y="318855"/>
                      <a:pt x="775454" y="230015"/>
                    </a:cubicBezTo>
                    <a:cubicBezTo>
                      <a:pt x="775836" y="224739"/>
                      <a:pt x="776371" y="219464"/>
                      <a:pt x="776716" y="213997"/>
                    </a:cubicBezTo>
                    <a:close/>
                  </a:path>
                </a:pathLst>
              </a:custGeom>
              <a:solidFill>
                <a:srgbClr val="E85663"/>
              </a:solidFill>
              <a:ln w="38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26" name="Picture 25" descr="A diagram of a fetus&#10;&#10;AI-generated content may be incorrect.">
            <a:extLst>
              <a:ext uri="{FF2B5EF4-FFF2-40B4-BE49-F238E27FC236}">
                <a16:creationId xmlns:a16="http://schemas.microsoft.com/office/drawing/2014/main" id="{4B81CABF-5A20-1D3A-1BD8-68A4B826DF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31038" y="3284369"/>
            <a:ext cx="400363" cy="1050132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89AD5AE-FCA2-4577-761A-DB4D4C1D1780}"/>
              </a:ext>
            </a:extLst>
          </p:cNvPr>
          <p:cNvSpPr/>
          <p:nvPr/>
        </p:nvSpPr>
        <p:spPr bwMode="auto">
          <a:xfrm>
            <a:off x="3898608" y="2095021"/>
            <a:ext cx="1374591" cy="1374591"/>
          </a:xfrm>
          <a:prstGeom prst="round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ED4C80A-3463-4EEB-E441-C4935A14D7E7}"/>
              </a:ext>
            </a:extLst>
          </p:cNvPr>
          <p:cNvSpPr/>
          <p:nvPr/>
        </p:nvSpPr>
        <p:spPr bwMode="auto">
          <a:xfrm>
            <a:off x="3900244" y="3838390"/>
            <a:ext cx="1374591" cy="1374591"/>
          </a:xfrm>
          <a:prstGeom prst="round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4965BC-B659-0F34-F30F-0293C138A5A1}"/>
              </a:ext>
            </a:extLst>
          </p:cNvPr>
          <p:cNvSpPr txBox="1"/>
          <p:nvPr/>
        </p:nvSpPr>
        <p:spPr bwMode="auto">
          <a:xfrm>
            <a:off x="4182527" y="3119021"/>
            <a:ext cx="7409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Blood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95D747D-0C01-93E7-851A-7208E5490D6A}"/>
              </a:ext>
            </a:extLst>
          </p:cNvPr>
          <p:cNvSpPr txBox="1"/>
          <p:nvPr/>
        </p:nvSpPr>
        <p:spPr bwMode="auto">
          <a:xfrm>
            <a:off x="4252321" y="4861777"/>
            <a:ext cx="6745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Stool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1F4CF23-2AB2-A47A-EC1F-9EBDE91BA8AD}"/>
              </a:ext>
            </a:extLst>
          </p:cNvPr>
          <p:cNvSpPr/>
          <p:nvPr/>
        </p:nvSpPr>
        <p:spPr bwMode="auto">
          <a:xfrm>
            <a:off x="6950508" y="3319218"/>
            <a:ext cx="1374591" cy="1374591"/>
          </a:xfrm>
          <a:prstGeom prst="roundRect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8AE05EB-72B1-8C79-3D1C-CBA8BC3F4418}"/>
              </a:ext>
            </a:extLst>
          </p:cNvPr>
          <p:cNvSpPr txBox="1"/>
          <p:nvPr/>
        </p:nvSpPr>
        <p:spPr bwMode="auto">
          <a:xfrm>
            <a:off x="6902579" y="4063776"/>
            <a:ext cx="14843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800" err="1">
                <a:solidFill>
                  <a:schemeClr val="bg1"/>
                </a:solidFill>
                <a:latin typeface="Calibri" panose="020F0502020204030204" pitchFamily="34" charset="0"/>
              </a:rPr>
              <a:t>Fibrostenotic</a:t>
            </a:r>
            <a:r>
              <a:rPr lang="en-US" sz="1800">
                <a:solidFill>
                  <a:schemeClr val="bg1"/>
                </a:solidFill>
                <a:latin typeface="Calibri" panose="020F0502020204030204" pitchFamily="34" charset="0"/>
              </a:rPr>
              <a:t> disease</a:t>
            </a:r>
            <a:endParaRPr lang="en-US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39BE1E6D-EFE4-8D23-3612-1C256E173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8440" y="4946025"/>
            <a:ext cx="293936" cy="819304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DB909AF-CB5B-DD05-602A-A8405D12C60A}"/>
              </a:ext>
            </a:extLst>
          </p:cNvPr>
          <p:cNvSpPr/>
          <p:nvPr/>
        </p:nvSpPr>
        <p:spPr bwMode="auto">
          <a:xfrm>
            <a:off x="6945704" y="4760070"/>
            <a:ext cx="1374591" cy="1374591"/>
          </a:xfrm>
          <a:prstGeom prst="roundRect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3EFA73-494A-F865-E0E0-DC07E86BC1E2}"/>
              </a:ext>
            </a:extLst>
          </p:cNvPr>
          <p:cNvSpPr txBox="1"/>
          <p:nvPr/>
        </p:nvSpPr>
        <p:spPr bwMode="auto">
          <a:xfrm>
            <a:off x="7297781" y="5783457"/>
            <a:ext cx="6745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Stool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A4C3C8A7-7245-F320-FFE3-606463886B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16424" y="2080296"/>
            <a:ext cx="255083" cy="826061"/>
          </a:xfrm>
          <a:prstGeom prst="rect">
            <a:avLst/>
          </a:prstGeom>
        </p:spPr>
      </p:pic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93017E0-DDF4-91CF-AD5E-B44D7339FF1F}"/>
              </a:ext>
            </a:extLst>
          </p:cNvPr>
          <p:cNvSpPr/>
          <p:nvPr/>
        </p:nvSpPr>
        <p:spPr bwMode="auto">
          <a:xfrm>
            <a:off x="6947946" y="1862619"/>
            <a:ext cx="1374591" cy="1374591"/>
          </a:xfrm>
          <a:prstGeom prst="roundRect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EC2034-780E-A0BB-6C44-8D967D995A13}"/>
              </a:ext>
            </a:extLst>
          </p:cNvPr>
          <p:cNvSpPr txBox="1"/>
          <p:nvPr/>
        </p:nvSpPr>
        <p:spPr bwMode="auto">
          <a:xfrm>
            <a:off x="7231865" y="2886619"/>
            <a:ext cx="7409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Blood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FEEFB21-5AA9-9720-53AA-4253F2684CFA}"/>
              </a:ext>
            </a:extLst>
          </p:cNvPr>
          <p:cNvSpPr/>
          <p:nvPr/>
        </p:nvSpPr>
        <p:spPr bwMode="auto">
          <a:xfrm>
            <a:off x="5274644" y="2743200"/>
            <a:ext cx="231007" cy="596766"/>
          </a:xfrm>
          <a:custGeom>
            <a:avLst/>
            <a:gdLst>
              <a:gd name="connsiteX0" fmla="*/ 0 w 231007"/>
              <a:gd name="connsiteY0" fmla="*/ 0 h 596766"/>
              <a:gd name="connsiteX1" fmla="*/ 154004 w 231007"/>
              <a:gd name="connsiteY1" fmla="*/ 0 h 596766"/>
              <a:gd name="connsiteX2" fmla="*/ 231007 w 231007"/>
              <a:gd name="connsiteY2" fmla="*/ 596766 h 596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007" h="596766">
                <a:moveTo>
                  <a:pt x="0" y="0"/>
                </a:moveTo>
                <a:lnTo>
                  <a:pt x="154004" y="0"/>
                </a:lnTo>
                <a:lnTo>
                  <a:pt x="231007" y="596766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4DD3DD1-F7D3-B1E2-0318-3A2517D7744B}"/>
              </a:ext>
            </a:extLst>
          </p:cNvPr>
          <p:cNvSpPr/>
          <p:nvPr/>
        </p:nvSpPr>
        <p:spPr bwMode="auto">
          <a:xfrm>
            <a:off x="5274644" y="3657600"/>
            <a:ext cx="587141" cy="924025"/>
          </a:xfrm>
          <a:custGeom>
            <a:avLst/>
            <a:gdLst>
              <a:gd name="connsiteX0" fmla="*/ 0 w 587141"/>
              <a:gd name="connsiteY0" fmla="*/ 914400 h 924025"/>
              <a:gd name="connsiteX1" fmla="*/ 279133 w 587141"/>
              <a:gd name="connsiteY1" fmla="*/ 924025 h 924025"/>
              <a:gd name="connsiteX2" fmla="*/ 587141 w 587141"/>
              <a:gd name="connsiteY2" fmla="*/ 0 h 924025"/>
              <a:gd name="connsiteX3" fmla="*/ 587141 w 587141"/>
              <a:gd name="connsiteY3" fmla="*/ 0 h 924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7141" h="924025">
                <a:moveTo>
                  <a:pt x="0" y="914400"/>
                </a:moveTo>
                <a:lnTo>
                  <a:pt x="279133" y="924025"/>
                </a:lnTo>
                <a:lnTo>
                  <a:pt x="587141" y="0"/>
                </a:lnTo>
                <a:lnTo>
                  <a:pt x="587141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D9D16A3-B7AA-D0C0-4B26-EA7878984A35}"/>
              </a:ext>
            </a:extLst>
          </p:cNvPr>
          <p:cNvSpPr/>
          <p:nvPr/>
        </p:nvSpPr>
        <p:spPr bwMode="auto">
          <a:xfrm>
            <a:off x="6612556" y="2569945"/>
            <a:ext cx="317633" cy="731520"/>
          </a:xfrm>
          <a:custGeom>
            <a:avLst/>
            <a:gdLst>
              <a:gd name="connsiteX0" fmla="*/ 317633 w 317633"/>
              <a:gd name="connsiteY0" fmla="*/ 0 h 731520"/>
              <a:gd name="connsiteX1" fmla="*/ 192505 w 317633"/>
              <a:gd name="connsiteY1" fmla="*/ 0 h 731520"/>
              <a:gd name="connsiteX2" fmla="*/ 0 w 317633"/>
              <a:gd name="connsiteY2" fmla="*/ 73152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633" h="731520">
                <a:moveTo>
                  <a:pt x="317633" y="0"/>
                </a:moveTo>
                <a:lnTo>
                  <a:pt x="192505" y="0"/>
                </a:lnTo>
                <a:lnTo>
                  <a:pt x="0" y="73152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2689232-3AC3-295E-58D3-86D6ED313DC1}"/>
              </a:ext>
            </a:extLst>
          </p:cNvPr>
          <p:cNvSpPr/>
          <p:nvPr/>
        </p:nvSpPr>
        <p:spPr bwMode="auto">
          <a:xfrm>
            <a:off x="6092792" y="3609474"/>
            <a:ext cx="856648" cy="433137"/>
          </a:xfrm>
          <a:custGeom>
            <a:avLst/>
            <a:gdLst>
              <a:gd name="connsiteX0" fmla="*/ 856648 w 856648"/>
              <a:gd name="connsiteY0" fmla="*/ 433137 h 433137"/>
              <a:gd name="connsiteX1" fmla="*/ 336884 w 856648"/>
              <a:gd name="connsiteY1" fmla="*/ 433137 h 433137"/>
              <a:gd name="connsiteX2" fmla="*/ 0 w 856648"/>
              <a:gd name="connsiteY2" fmla="*/ 0 h 43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6648" h="433137">
                <a:moveTo>
                  <a:pt x="856648" y="433137"/>
                </a:moveTo>
                <a:lnTo>
                  <a:pt x="336884" y="433137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408A31C-6CD7-D8E2-493F-4B176489B446}"/>
              </a:ext>
            </a:extLst>
          </p:cNvPr>
          <p:cNvSpPr/>
          <p:nvPr/>
        </p:nvSpPr>
        <p:spPr bwMode="auto">
          <a:xfrm>
            <a:off x="6092792" y="3888606"/>
            <a:ext cx="847023" cy="1607419"/>
          </a:xfrm>
          <a:custGeom>
            <a:avLst/>
            <a:gdLst>
              <a:gd name="connsiteX0" fmla="*/ 847023 w 847023"/>
              <a:gd name="connsiteY0" fmla="*/ 1597794 h 1607419"/>
              <a:gd name="connsiteX1" fmla="*/ 471637 w 847023"/>
              <a:gd name="connsiteY1" fmla="*/ 1607419 h 1607419"/>
              <a:gd name="connsiteX2" fmla="*/ 0 w 847023"/>
              <a:gd name="connsiteY2" fmla="*/ 0 h 160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023" h="1607419">
                <a:moveTo>
                  <a:pt x="847023" y="1597794"/>
                </a:moveTo>
                <a:lnTo>
                  <a:pt x="471637" y="1607419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63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398364A-9AD7-C9C1-12D1-61619A9E5CC0}"/>
              </a:ext>
            </a:extLst>
          </p:cNvPr>
          <p:cNvSpPr/>
          <p:nvPr/>
        </p:nvSpPr>
        <p:spPr bwMode="auto">
          <a:xfrm>
            <a:off x="3584888" y="1206982"/>
            <a:ext cx="3407343" cy="356649"/>
          </a:xfrm>
          <a:prstGeom prst="round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400">
                <a:solidFill>
                  <a:schemeClr val="tx1"/>
                </a:solidFill>
                <a:latin typeface="Calibri" panose="020F0502020204030204" pitchFamily="34" charset="0"/>
              </a:rPr>
              <a:t>Patients With Active CD + Symptoms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BDA4C7-25E2-029C-0F14-54DCE632A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Biomarkers in Crohn’s Disease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AB1532F-9D4E-D1C8-C122-61B800562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6850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/>
                <a:ea typeface="Calibri"/>
                <a:cs typeface="Arial"/>
              </a:rPr>
              <a:t>Ananthakrishnan. Gastroenterology. 2023:165:1403.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65929DC-0DDD-D67B-4ABD-EA566F02A595}"/>
              </a:ext>
            </a:extLst>
          </p:cNvPr>
          <p:cNvSpPr/>
          <p:nvPr/>
        </p:nvSpPr>
        <p:spPr bwMode="auto">
          <a:xfrm>
            <a:off x="2213823" y="1769138"/>
            <a:ext cx="6149472" cy="1103313"/>
          </a:xfrm>
          <a:prstGeom prst="roundRect">
            <a:avLst>
              <a:gd name="adj" fmla="val 6307"/>
            </a:avLst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400">
                <a:solidFill>
                  <a:schemeClr val="tx1"/>
                </a:solidFill>
                <a:latin typeface="Calibri" panose="020F0502020204030204" pitchFamily="34" charset="0"/>
              </a:rPr>
              <a:t>Check biomarkers like FC and CRP for inflammation</a:t>
            </a:r>
            <a:br>
              <a:rPr lang="en-US" sz="140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(conditional recommendation, moderate evidence certainty)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May be done every 2-4 </a:t>
            </a:r>
            <a:r>
              <a:rPr lang="en-US" sz="1400" b="0" err="1">
                <a:solidFill>
                  <a:schemeClr val="tx1"/>
                </a:solidFill>
                <a:latin typeface="Calibri" panose="020F0502020204030204" pitchFamily="34" charset="0"/>
              </a:rPr>
              <a:t>mo</a:t>
            </a:r>
            <a:r>
              <a:rPr 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 in those with active symptoms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May be done every 6-12 </a:t>
            </a:r>
            <a:r>
              <a:rPr lang="en-US" sz="1400" b="0" err="1">
                <a:solidFill>
                  <a:schemeClr val="tx1"/>
                </a:solidFill>
                <a:latin typeface="Calibri" panose="020F0502020204030204" pitchFamily="34" charset="0"/>
              </a:rPr>
              <a:t>mo</a:t>
            </a:r>
            <a:r>
              <a:rPr 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 in those with symptom resolution and biomarker normalization after treatment initiation or optimization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0BC9CD4-762E-EF7B-18A1-DBB5118D0FC4}"/>
              </a:ext>
            </a:extLst>
          </p:cNvPr>
          <p:cNvSpPr/>
          <p:nvPr/>
        </p:nvSpPr>
        <p:spPr bwMode="auto">
          <a:xfrm>
            <a:off x="717549" y="3179452"/>
            <a:ext cx="4446985" cy="511415"/>
          </a:xfrm>
          <a:prstGeom prst="roundRect">
            <a:avLst>
              <a:gd name="adj" fmla="val 6307"/>
            </a:avLst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400">
                <a:solidFill>
                  <a:schemeClr val="tx1"/>
                </a:solidFill>
                <a:latin typeface="Calibri" panose="020F0502020204030204" pitchFamily="34" charset="0"/>
              </a:rPr>
              <a:t>Mild symptoms </a:t>
            </a:r>
            <a:br>
              <a:rPr lang="en-US" sz="140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(eg, 2-4 loose/watery stools daily, mild abdominal pain)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9DDA09E-F71E-8018-AEC9-EB5359EE89A3}"/>
              </a:ext>
            </a:extLst>
          </p:cNvPr>
          <p:cNvSpPr/>
          <p:nvPr/>
        </p:nvSpPr>
        <p:spPr bwMode="auto">
          <a:xfrm>
            <a:off x="5815649" y="3179452"/>
            <a:ext cx="3712975" cy="655948"/>
          </a:xfrm>
          <a:prstGeom prst="roundRect">
            <a:avLst>
              <a:gd name="adj" fmla="val 6307"/>
            </a:avLst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400">
                <a:solidFill>
                  <a:schemeClr val="tx1"/>
                </a:solidFill>
                <a:latin typeface="Calibri" panose="020F0502020204030204" pitchFamily="34" charset="0"/>
              </a:rPr>
              <a:t>Moderate to severe symptoms </a:t>
            </a:r>
            <a:br>
              <a:rPr lang="en-US" sz="140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(eg, ≥5loose/watery stools daily, moderate to severe abdominal pain)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5E25E5E-B442-D5EB-6BF8-807244F0439C}"/>
              </a:ext>
            </a:extLst>
          </p:cNvPr>
          <p:cNvSpPr/>
          <p:nvPr/>
        </p:nvSpPr>
        <p:spPr bwMode="auto">
          <a:xfrm>
            <a:off x="740544" y="3905942"/>
            <a:ext cx="4423991" cy="2460217"/>
          </a:xfrm>
          <a:prstGeom prst="roundRect">
            <a:avLst>
              <a:gd name="adj" fmla="val 6307"/>
            </a:avLst>
          </a:prstGeom>
          <a:solidFill>
            <a:schemeClr val="accent2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Biomarkers may not be informative since elevated vs normal levels are not sufficiently reliable for determining the presence/absence of endoscopic activity; complete endoscopic/radiologic assessment of CD activity, not empiric treatment adjustment 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(conditional recommendation, very low certainty in evidence)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Persistently elevated biomarkers (lack of normalization) with symptom improvement after treatment initiation can suggest active inflammation and warrant treatment optimization without additional evaluation needed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8DDFFA9-13B9-9FF2-3928-EE9D01DA8327}"/>
              </a:ext>
            </a:extLst>
          </p:cNvPr>
          <p:cNvSpPr/>
          <p:nvPr/>
        </p:nvSpPr>
        <p:spPr bwMode="auto">
          <a:xfrm>
            <a:off x="5321300" y="4334244"/>
            <a:ext cx="2350837" cy="551330"/>
          </a:xfrm>
          <a:prstGeom prst="roundRect">
            <a:avLst>
              <a:gd name="adj" fmla="val 6307"/>
            </a:avLst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400">
                <a:solidFill>
                  <a:schemeClr val="tx1"/>
                </a:solidFill>
                <a:latin typeface="Calibri" panose="020F0502020204030204" pitchFamily="34" charset="0"/>
              </a:rPr>
              <a:t>Normalized biomarkers </a:t>
            </a:r>
            <a:br>
              <a:rPr lang="en-US" sz="140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(CRP &lt;5 mg/L, FC &lt;150 </a:t>
            </a:r>
            <a:r>
              <a:rPr lang="el-GR" sz="1400" b="0">
                <a:solidFill>
                  <a:schemeClr val="tx1"/>
                </a:solidFill>
                <a:latin typeface="Calibri" panose="020F0502020204030204" pitchFamily="34" charset="0"/>
              </a:rPr>
              <a:t>μ</a:t>
            </a:r>
            <a:r>
              <a:rPr 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g/g)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A2D90A4-1DEA-D148-7352-DD48FEAE516F}"/>
              </a:ext>
            </a:extLst>
          </p:cNvPr>
          <p:cNvSpPr/>
          <p:nvPr/>
        </p:nvSpPr>
        <p:spPr bwMode="auto">
          <a:xfrm>
            <a:off x="7707379" y="4334244"/>
            <a:ext cx="2350837" cy="551330"/>
          </a:xfrm>
          <a:prstGeom prst="roundRect">
            <a:avLst>
              <a:gd name="adj" fmla="val 6307"/>
            </a:avLst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400">
                <a:solidFill>
                  <a:schemeClr val="tx1"/>
                </a:solidFill>
                <a:latin typeface="Calibri" panose="020F0502020204030204" pitchFamily="34" charset="0"/>
              </a:rPr>
              <a:t>Elevated biomarkers </a:t>
            </a:r>
            <a:br>
              <a:rPr lang="en-US" sz="140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(CRP ≥5 mg/L, FC ≥150 </a:t>
            </a:r>
            <a:r>
              <a:rPr lang="el-GR" sz="1400" b="0">
                <a:solidFill>
                  <a:schemeClr val="tx1"/>
                </a:solidFill>
                <a:latin typeface="Calibri" panose="020F0502020204030204" pitchFamily="34" charset="0"/>
              </a:rPr>
              <a:t>μ</a:t>
            </a:r>
            <a:r>
              <a:rPr 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g/g)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40AD2D4-FA58-42A8-C648-19D06C7584B5}"/>
              </a:ext>
            </a:extLst>
          </p:cNvPr>
          <p:cNvSpPr/>
          <p:nvPr/>
        </p:nvSpPr>
        <p:spPr bwMode="auto">
          <a:xfrm>
            <a:off x="5321300" y="5091081"/>
            <a:ext cx="2350837" cy="1092215"/>
          </a:xfrm>
          <a:prstGeom prst="roundRect">
            <a:avLst>
              <a:gd name="adj" fmla="val 6307"/>
            </a:avLst>
          </a:prstGeom>
          <a:solidFill>
            <a:schemeClr val="accent4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Complete endoscopic assessment of CD activity, not empiric treatment adjustment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(conditional recommendation, low certainty in evidence) 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03E86E4-4BF5-C50F-A72B-AFC70FA7CA54}"/>
              </a:ext>
            </a:extLst>
          </p:cNvPr>
          <p:cNvSpPr/>
          <p:nvPr/>
        </p:nvSpPr>
        <p:spPr bwMode="auto">
          <a:xfrm>
            <a:off x="7707379" y="5091081"/>
            <a:ext cx="2350837" cy="1275078"/>
          </a:xfrm>
          <a:prstGeom prst="roundRect">
            <a:avLst>
              <a:gd name="adj" fmla="val 6307"/>
            </a:avLst>
          </a:prstGeom>
          <a:solidFill>
            <a:schemeClr val="accent6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Complete treatment optimization, avoid routine endoscopy </a:t>
            </a: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(conditional recommendation, low to moderate certainty in evidence)  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B6928DD-5A5F-5453-9FEA-615F63C2D902}"/>
              </a:ext>
            </a:extLst>
          </p:cNvPr>
          <p:cNvCxnSpPr>
            <a:cxnSpLocks/>
          </p:cNvCxnSpPr>
          <p:nvPr/>
        </p:nvCxnSpPr>
        <p:spPr bwMode="auto">
          <a:xfrm>
            <a:off x="5288559" y="1563631"/>
            <a:ext cx="0" cy="20550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D27D6C7-AE43-B7A7-6DE8-D3517692FA3D}"/>
              </a:ext>
            </a:extLst>
          </p:cNvPr>
          <p:cNvCxnSpPr>
            <a:cxnSpLocks/>
          </p:cNvCxnSpPr>
          <p:nvPr/>
        </p:nvCxnSpPr>
        <p:spPr bwMode="auto">
          <a:xfrm>
            <a:off x="2952539" y="3690867"/>
            <a:ext cx="0" cy="20550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27B80DE-96FE-A317-BDAB-D4B05DF8472E}"/>
              </a:ext>
            </a:extLst>
          </p:cNvPr>
          <p:cNvCxnSpPr>
            <a:cxnSpLocks/>
          </p:cNvCxnSpPr>
          <p:nvPr/>
        </p:nvCxnSpPr>
        <p:spPr bwMode="auto">
          <a:xfrm>
            <a:off x="6496718" y="4885574"/>
            <a:ext cx="0" cy="20550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A441D04-818A-20D1-E03A-F32587AECE0A}"/>
              </a:ext>
            </a:extLst>
          </p:cNvPr>
          <p:cNvCxnSpPr>
            <a:cxnSpLocks/>
          </p:cNvCxnSpPr>
          <p:nvPr/>
        </p:nvCxnSpPr>
        <p:spPr bwMode="auto">
          <a:xfrm>
            <a:off x="8882797" y="4885574"/>
            <a:ext cx="0" cy="20550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5936C54-6262-BD59-0B27-231CB4AA4C0E}"/>
              </a:ext>
            </a:extLst>
          </p:cNvPr>
          <p:cNvGrpSpPr/>
          <p:nvPr/>
        </p:nvGrpSpPr>
        <p:grpSpPr>
          <a:xfrm>
            <a:off x="6482430" y="3835400"/>
            <a:ext cx="2412967" cy="498844"/>
            <a:chOff x="6482430" y="3835400"/>
            <a:chExt cx="2412967" cy="498844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B03FB41-406E-B06F-225C-DED40F06CE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6718" y="4128737"/>
              <a:ext cx="0" cy="205507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3184DD7-5C91-19FD-EED0-FAFC661462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82797" y="4128737"/>
              <a:ext cx="0" cy="205507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1B48002-14C9-D6BA-87E3-63F71CF2776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482430" y="4121412"/>
              <a:ext cx="241296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08C6967-95CF-FC2D-9F50-6F190362ED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72136" y="3835400"/>
              <a:ext cx="0" cy="29333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5D5FEF-098C-BCCA-C8DD-70A5AFDBEE75}"/>
              </a:ext>
            </a:extLst>
          </p:cNvPr>
          <p:cNvGrpSpPr/>
          <p:nvPr/>
        </p:nvGrpSpPr>
        <p:grpSpPr>
          <a:xfrm>
            <a:off x="4112341" y="2878205"/>
            <a:ext cx="2395083" cy="316483"/>
            <a:chOff x="6492027" y="3835400"/>
            <a:chExt cx="2395083" cy="498844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AA38EFFA-9BD5-574F-9B49-2B62CD0231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6718" y="4128737"/>
              <a:ext cx="0" cy="205507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71722BD-ADA8-0610-172F-AA28D3A845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82797" y="4128737"/>
              <a:ext cx="0" cy="205507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A898CA3-A248-115B-1C54-ADA3C9488E6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492027" y="4111886"/>
              <a:ext cx="23950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FF49DBB-CD6F-F034-93F2-5B6ECACEF7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72136" y="3835400"/>
              <a:ext cx="0" cy="29333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59762CED-989C-E192-2C60-9BC3375A6D4D}"/>
              </a:ext>
            </a:extLst>
          </p:cNvPr>
          <p:cNvSpPr/>
          <p:nvPr/>
        </p:nvSpPr>
        <p:spPr bwMode="auto">
          <a:xfrm>
            <a:off x="9422063" y="956575"/>
            <a:ext cx="2350837" cy="2074304"/>
          </a:xfrm>
          <a:prstGeom prst="roundRect">
            <a:avLst>
              <a:gd name="adj" fmla="val 6307"/>
            </a:avLst>
          </a:prstGeom>
          <a:solidFill>
            <a:schemeClr val="accent5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Recommended for patients with a previously demonstrated correlation between endoscopic inflammation and biomarker elevation </a:t>
            </a:r>
            <a:r>
              <a:rPr lang="en-US" sz="1600" b="0" i="1">
                <a:solidFill>
                  <a:schemeClr val="bg1"/>
                </a:solidFill>
                <a:latin typeface="Calibri" panose="020F0502020204030204" pitchFamily="34" charset="0"/>
              </a:rPr>
              <a:t>and</a:t>
            </a: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 who have had recent endoscopic assessment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7871602-0070-7865-DA03-596EDF02D7BB}"/>
              </a:ext>
            </a:extLst>
          </p:cNvPr>
          <p:cNvGrpSpPr/>
          <p:nvPr/>
        </p:nvGrpSpPr>
        <p:grpSpPr>
          <a:xfrm>
            <a:off x="9140568" y="636980"/>
            <a:ext cx="677289" cy="677289"/>
            <a:chOff x="941961" y="2114961"/>
            <a:chExt cx="511415" cy="511415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81076FF-20F7-1759-7A7E-8B28AB61F63F}"/>
                </a:ext>
              </a:extLst>
            </p:cNvPr>
            <p:cNvSpPr/>
            <p:nvPr/>
          </p:nvSpPr>
          <p:spPr bwMode="auto">
            <a:xfrm>
              <a:off x="941961" y="2114961"/>
              <a:ext cx="511415" cy="511415"/>
            </a:xfrm>
            <a:prstGeom prst="ellipse">
              <a:avLst/>
            </a:prstGeom>
            <a:solidFill>
              <a:schemeClr val="accent5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48" name="Graphic 47" descr="Postit Notes with solid fill">
              <a:extLst>
                <a:ext uri="{FF2B5EF4-FFF2-40B4-BE49-F238E27FC236}">
                  <a16:creationId xmlns:a16="http://schemas.microsoft.com/office/drawing/2014/main" id="{54E600F4-9C11-E4B1-0D98-4F53D05B1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4840" y="2187840"/>
              <a:ext cx="365656" cy="3656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0767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061B5-BECD-4BF4-070D-74D37B4A9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Biomarkers in Ulcerative Colitis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B1CBC26F-6EAA-23C3-B6DC-1467C31CF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6850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/>
                <a:ea typeface="Calibri"/>
                <a:cs typeface="Arial"/>
              </a:rPr>
              <a:t>Singh. Gastroenterology. 2023:164:375.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BE3FD61-7AFE-D631-E273-54C5A7DBE520}"/>
              </a:ext>
            </a:extLst>
          </p:cNvPr>
          <p:cNvSpPr/>
          <p:nvPr/>
        </p:nvSpPr>
        <p:spPr bwMode="auto">
          <a:xfrm>
            <a:off x="3410822" y="1600200"/>
            <a:ext cx="5370356" cy="356649"/>
          </a:xfrm>
          <a:prstGeom prst="round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>
                <a:solidFill>
                  <a:schemeClr val="tx1"/>
                </a:solidFill>
                <a:latin typeface="Calibri" panose="020F0502020204030204" pitchFamily="34" charset="0"/>
              </a:rPr>
              <a:t>Patients With UC in </a:t>
            </a:r>
            <a:r>
              <a:rPr lang="en-US">
                <a:latin typeface="Calibri" panose="020F0502020204030204" pitchFamily="34" charset="0"/>
              </a:rPr>
              <a:t>S</a:t>
            </a:r>
            <a:r>
              <a:rPr lang="en-US">
                <a:solidFill>
                  <a:schemeClr val="tx1"/>
                </a:solidFill>
                <a:latin typeface="Calibri" panose="020F0502020204030204" pitchFamily="34" charset="0"/>
              </a:rPr>
              <a:t>ymptomatic </a:t>
            </a:r>
            <a:r>
              <a:rPr lang="en-US">
                <a:latin typeface="Calibri" panose="020F0502020204030204" pitchFamily="34" charset="0"/>
              </a:rPr>
              <a:t>R</a:t>
            </a:r>
            <a:r>
              <a:rPr lang="en-US">
                <a:solidFill>
                  <a:schemeClr val="tx1"/>
                </a:solidFill>
                <a:latin typeface="Calibri" panose="020F0502020204030204" pitchFamily="34" charset="0"/>
              </a:rPr>
              <a:t>emission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32BE992-C125-DE13-C8F9-49999C2C0516}"/>
              </a:ext>
            </a:extLst>
          </p:cNvPr>
          <p:cNvSpPr/>
          <p:nvPr/>
        </p:nvSpPr>
        <p:spPr bwMode="auto">
          <a:xfrm>
            <a:off x="1780225" y="2171230"/>
            <a:ext cx="8631550" cy="1285865"/>
          </a:xfrm>
          <a:prstGeom prst="roundRect">
            <a:avLst>
              <a:gd name="adj" fmla="val 6307"/>
            </a:avLst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>
                <a:solidFill>
                  <a:schemeClr val="tx1"/>
                </a:solidFill>
                <a:latin typeface="Calibri" panose="020F0502020204030204" pitchFamily="34" charset="0"/>
              </a:rPr>
              <a:t>Check biomarkers like FC, fecal lactoferrin, and CRP for inflammation</a:t>
            </a:r>
            <a:br>
              <a:rPr lang="en-US" sz="160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(conditional recommendation, moderate evidence certainty)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May be done every 6-12 </a:t>
            </a:r>
            <a:r>
              <a:rPr lang="en-US" sz="1600" b="0" err="1">
                <a:solidFill>
                  <a:schemeClr val="tx1"/>
                </a:solidFill>
                <a:latin typeface="Calibri" panose="020F0502020204030204" pitchFamily="34" charset="0"/>
              </a:rPr>
              <a:t>mo</a:t>
            </a: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Stool-based testing may be more likely to detect active UC vs serum CRP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May be more helpful in those who have had prior biomarkers correlate endoscopic findings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7BF80EA-5DDC-1EF6-9763-ECBB78598B8C}"/>
              </a:ext>
            </a:extLst>
          </p:cNvPr>
          <p:cNvCxnSpPr>
            <a:cxnSpLocks/>
          </p:cNvCxnSpPr>
          <p:nvPr/>
        </p:nvCxnSpPr>
        <p:spPr bwMode="auto">
          <a:xfrm>
            <a:off x="6096000" y="1956849"/>
            <a:ext cx="0" cy="20550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6682EFB-8523-F17B-7B7B-D034A3325DB5}"/>
              </a:ext>
            </a:extLst>
          </p:cNvPr>
          <p:cNvSpPr/>
          <p:nvPr/>
        </p:nvSpPr>
        <p:spPr bwMode="auto">
          <a:xfrm>
            <a:off x="1727222" y="3822014"/>
            <a:ext cx="3794517" cy="804139"/>
          </a:xfrm>
          <a:prstGeom prst="roundRect">
            <a:avLst>
              <a:gd name="adj" fmla="val 6307"/>
            </a:avLst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>
                <a:solidFill>
                  <a:schemeClr val="tx1"/>
                </a:solidFill>
                <a:latin typeface="Calibri" panose="020F0502020204030204" pitchFamily="34" charset="0"/>
              </a:rPr>
              <a:t>Normalized biomarkers </a:t>
            </a:r>
            <a:br>
              <a:rPr lang="en-US" sz="160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(Normal fecal lactoferrin and serum CRP; </a:t>
            </a:r>
            <a:b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FC &lt;150 </a:t>
            </a:r>
            <a:r>
              <a:rPr lang="el-GR" sz="1600" b="0">
                <a:solidFill>
                  <a:schemeClr val="tx1"/>
                </a:solidFill>
                <a:latin typeface="Calibri" panose="020F0502020204030204" pitchFamily="34" charset="0"/>
              </a:rPr>
              <a:t>μ</a:t>
            </a:r>
            <a: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g/g)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E62D258-3117-8A77-6859-187A72D5EAF5}"/>
              </a:ext>
            </a:extLst>
          </p:cNvPr>
          <p:cNvCxnSpPr>
            <a:cxnSpLocks/>
          </p:cNvCxnSpPr>
          <p:nvPr/>
        </p:nvCxnSpPr>
        <p:spPr bwMode="auto">
          <a:xfrm>
            <a:off x="3624480" y="4609909"/>
            <a:ext cx="0" cy="20550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05476E3-8E43-A9B9-DBAD-98772689EABC}"/>
              </a:ext>
            </a:extLst>
          </p:cNvPr>
          <p:cNvSpPr/>
          <p:nvPr/>
        </p:nvSpPr>
        <p:spPr bwMode="auto">
          <a:xfrm>
            <a:off x="1727222" y="4813113"/>
            <a:ext cx="3794517" cy="1003488"/>
          </a:xfrm>
          <a:prstGeom prst="roundRect">
            <a:avLst>
              <a:gd name="adj" fmla="val 6307"/>
            </a:avLst>
          </a:prstGeom>
          <a:solidFill>
            <a:schemeClr val="accent4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Continue monitoring clinical response and biomarkers, avoid routine endoscopy</a:t>
            </a:r>
            <a:b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(conditional recommendation, </a:t>
            </a:r>
            <a:b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very low to low certainty evidence) 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E4D9B51-4445-95A7-B74A-2F7E2C0969D4}"/>
              </a:ext>
            </a:extLst>
          </p:cNvPr>
          <p:cNvSpPr/>
          <p:nvPr/>
        </p:nvSpPr>
        <p:spPr bwMode="auto">
          <a:xfrm>
            <a:off x="6617258" y="3822014"/>
            <a:ext cx="3794517" cy="804139"/>
          </a:xfrm>
          <a:prstGeom prst="roundRect">
            <a:avLst>
              <a:gd name="adj" fmla="val 6307"/>
            </a:avLst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>
                <a:solidFill>
                  <a:schemeClr val="tx1"/>
                </a:solidFill>
                <a:latin typeface="Calibri" panose="020F0502020204030204" pitchFamily="34" charset="0"/>
              </a:rPr>
              <a:t>Elevated biomarkers </a:t>
            </a:r>
            <a:br>
              <a:rPr lang="en-US" sz="160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(Elevated fecal lactoferrin and serum CRP; </a:t>
            </a:r>
            <a:b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FC &gt;150 </a:t>
            </a:r>
            <a:r>
              <a:rPr lang="en-US" sz="1600" b="0" err="1">
                <a:solidFill>
                  <a:schemeClr val="tx1"/>
                </a:solidFill>
                <a:latin typeface="Calibri" panose="020F0502020204030204" pitchFamily="34" charset="0"/>
              </a:rPr>
              <a:t>μg</a:t>
            </a:r>
            <a:r>
              <a:rPr 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/g)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A3B69F-53BC-8135-7B09-C9E79A059E56}"/>
              </a:ext>
            </a:extLst>
          </p:cNvPr>
          <p:cNvCxnSpPr>
            <a:cxnSpLocks/>
          </p:cNvCxnSpPr>
          <p:nvPr/>
        </p:nvCxnSpPr>
        <p:spPr bwMode="auto">
          <a:xfrm>
            <a:off x="8514516" y="4609909"/>
            <a:ext cx="0" cy="20550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2762C81-CB1E-6292-1F76-1CB5A3D8ED12}"/>
              </a:ext>
            </a:extLst>
          </p:cNvPr>
          <p:cNvSpPr/>
          <p:nvPr/>
        </p:nvSpPr>
        <p:spPr bwMode="auto">
          <a:xfrm>
            <a:off x="6617258" y="4813113"/>
            <a:ext cx="3794517" cy="1003488"/>
          </a:xfrm>
          <a:prstGeom prst="roundRect">
            <a:avLst>
              <a:gd name="adj" fmla="val 6307"/>
            </a:avLst>
          </a:prstGeom>
          <a:solidFill>
            <a:schemeClr val="accent6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lIns="27432" tIns="27432" rIns="27432" bIns="27432" rtlCol="0" anchor="ctr"/>
          <a:lstStyle/>
          <a:p>
            <a:pPr algn="ctr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Complete endoscopic assessment, not empiric treatment adjustment</a:t>
            </a:r>
            <a:b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(conditional recommendation, </a:t>
            </a:r>
            <a:b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very low certainty evidence)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FC9E34F-B7E9-6402-8F6A-43B552AE1E02}"/>
              </a:ext>
            </a:extLst>
          </p:cNvPr>
          <p:cNvGrpSpPr/>
          <p:nvPr/>
        </p:nvGrpSpPr>
        <p:grpSpPr>
          <a:xfrm>
            <a:off x="4898458" y="3429000"/>
            <a:ext cx="2395083" cy="364918"/>
            <a:chOff x="6492027" y="3835400"/>
            <a:chExt cx="2395083" cy="498844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01AD966-5811-6ACF-43AF-B56DE47575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6718" y="4128737"/>
              <a:ext cx="0" cy="205507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1A8B1BB-44CA-C9AD-A9FF-4BB2208395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82797" y="4128737"/>
              <a:ext cx="0" cy="205507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B450DA0-1F3C-9B5C-3C28-E88EF440611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492027" y="4111886"/>
              <a:ext cx="23950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AADE74F-95A8-C193-A1C5-BE2DA1444C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72136" y="3835400"/>
              <a:ext cx="0" cy="29333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8685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5DF6D-A82D-AE93-2F6A-997137055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/>
              <a:t>PR3-ANCA for Inflammatory Bowel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0C355-2ECB-60D5-6963-B52F937E3A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3874487" cy="4678738"/>
          </a:xfrm>
        </p:spPr>
        <p:txBody>
          <a:bodyPr wrap="square" anchor="t">
            <a:normAutofit/>
          </a:bodyPr>
          <a:lstStyle/>
          <a:p>
            <a:r>
              <a:rPr lang="en-US" sz="2400"/>
              <a:t>PR3-ANCA assay can discriminate patients with UC from those with CD</a:t>
            </a:r>
          </a:p>
          <a:p>
            <a:r>
              <a:rPr lang="en-US" sz="2400"/>
              <a:t>Meta-analysis summarizes diagnostic utility of PR3-ANCA in IBD</a:t>
            </a:r>
          </a:p>
          <a:p>
            <a:pPr lvl="1"/>
            <a:r>
              <a:rPr lang="en-US" sz="2200"/>
              <a:t>6 studies evaluated the accuracy of the assay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DDCBA77-2F42-DF61-20D4-A245AA56946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99141896"/>
              </p:ext>
            </p:extLst>
          </p:nvPr>
        </p:nvGraphicFramePr>
        <p:xfrm>
          <a:off x="5024369" y="1600200"/>
          <a:ext cx="6748531" cy="40538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856">
                  <a:extLst>
                    <a:ext uri="{9D8B030D-6E8A-4147-A177-3AD203B41FA5}">
                      <a16:colId xmlns:a16="http://schemas.microsoft.com/office/drawing/2014/main" val="2800580617"/>
                    </a:ext>
                  </a:extLst>
                </a:gridCol>
                <a:gridCol w="571818">
                  <a:extLst>
                    <a:ext uri="{9D8B030D-6E8A-4147-A177-3AD203B41FA5}">
                      <a16:colId xmlns:a16="http://schemas.microsoft.com/office/drawing/2014/main" val="994314506"/>
                    </a:ext>
                  </a:extLst>
                </a:gridCol>
                <a:gridCol w="623443">
                  <a:extLst>
                    <a:ext uri="{9D8B030D-6E8A-4147-A177-3AD203B41FA5}">
                      <a16:colId xmlns:a16="http://schemas.microsoft.com/office/drawing/2014/main" val="581752006"/>
                    </a:ext>
                  </a:extLst>
                </a:gridCol>
                <a:gridCol w="1184974">
                  <a:extLst>
                    <a:ext uri="{9D8B030D-6E8A-4147-A177-3AD203B41FA5}">
                      <a16:colId xmlns:a16="http://schemas.microsoft.com/office/drawing/2014/main" val="1448678917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264145695"/>
                    </a:ext>
                  </a:extLst>
                </a:gridCol>
                <a:gridCol w="623443">
                  <a:extLst>
                    <a:ext uri="{9D8B030D-6E8A-4147-A177-3AD203B41FA5}">
                      <a16:colId xmlns:a16="http://schemas.microsoft.com/office/drawing/2014/main" val="1697122805"/>
                    </a:ext>
                  </a:extLst>
                </a:gridCol>
                <a:gridCol w="1339917">
                  <a:extLst>
                    <a:ext uri="{9D8B030D-6E8A-4147-A177-3AD203B41FA5}">
                      <a16:colId xmlns:a16="http://schemas.microsoft.com/office/drawing/2014/main" val="907856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Diagnostic </a:t>
                      </a:r>
                      <a:br>
                        <a:rPr lang="en-US" sz="1600"/>
                      </a:br>
                      <a:r>
                        <a:rPr lang="en-US" sz="1600"/>
                        <a:t>Accuracy by Study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UC+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UC </a:t>
                      </a:r>
                      <a:br>
                        <a:rPr lang="en-US" sz="1600"/>
                      </a:br>
                      <a:r>
                        <a:rPr lang="en-US" sz="1600"/>
                        <a:t>Total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Sensitivity, </a:t>
                      </a:r>
                      <a:br>
                        <a:rPr lang="en-US" sz="1600"/>
                      </a:br>
                      <a:r>
                        <a:rPr lang="en-US" sz="1600"/>
                        <a:t>% (95% CI)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CD+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CD </a:t>
                      </a:r>
                      <a:br>
                        <a:rPr lang="en-US" sz="1600"/>
                      </a:br>
                      <a:r>
                        <a:rPr lang="en-US" sz="1600"/>
                        <a:t>Total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Specificity, </a:t>
                      </a:r>
                      <a:br>
                        <a:rPr lang="en-US" sz="1600"/>
                      </a:br>
                      <a:r>
                        <a:rPr lang="en-US" sz="1600"/>
                        <a:t>% (95% CI)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9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err="1">
                          <a:solidFill>
                            <a:schemeClr val="bg1"/>
                          </a:solidFill>
                        </a:rPr>
                        <a:t>Laass</a:t>
                      </a: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, 2022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121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40.5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(31.7-49.8)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187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89.3 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(84.0-93.3)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18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Xu, 2022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84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41.7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(31.7-52.9)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98.9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(94.0-100.0)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60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Horn, 2018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57.6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(39.2-74.5)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92.9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(76.5-99.1)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56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Mahler, 2017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18.4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(11.3-27.5)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93.6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(86.6-97.6)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12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Mahler, 2013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88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283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31.1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(25.9-36.8)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208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98.1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(95.2-99.7)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71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Arias-</a:t>
                      </a:r>
                      <a:r>
                        <a:rPr lang="en-US" sz="1600" err="1">
                          <a:solidFill>
                            <a:schemeClr val="bg1"/>
                          </a:solidFill>
                        </a:rPr>
                        <a:t>Loste</a:t>
                      </a: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, 2013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29.2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(17.0-44.1)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74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97.3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(90.6-99.7)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25189"/>
                  </a:ext>
                </a:extLst>
              </a:tr>
            </a:tbl>
          </a:graphicData>
        </a:graphic>
      </p:graphicFrame>
      <p:sp>
        <p:nvSpPr>
          <p:cNvPr id="6" name="Text Box 15">
            <a:extLst>
              <a:ext uri="{FF2B5EF4-FFF2-40B4-BE49-F238E27FC236}">
                <a16:creationId xmlns:a16="http://schemas.microsoft.com/office/drawing/2014/main" id="{84BF6526-9906-FAB8-DD3F-F77230757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4502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/>
                <a:ea typeface="Calibri"/>
                <a:cs typeface="Arial"/>
              </a:rPr>
              <a:t>Andalucia. </a:t>
            </a:r>
            <a:r>
              <a:rPr lang="en-US" altLang="en-US" sz="1200" b="0" err="1">
                <a:solidFill>
                  <a:srgbClr val="455560"/>
                </a:solidFill>
                <a:latin typeface="Calibri"/>
                <a:ea typeface="Calibri"/>
                <a:cs typeface="Arial"/>
              </a:rPr>
              <a:t>Inflamm</a:t>
            </a:r>
            <a:r>
              <a:rPr lang="en-US" altLang="en-US" sz="1200" b="0">
                <a:solidFill>
                  <a:srgbClr val="455560"/>
                </a:solidFill>
                <a:latin typeface="Calibri"/>
                <a:ea typeface="Calibri"/>
                <a:cs typeface="Arial"/>
              </a:rPr>
              <a:t> Bowel Dis. 2024;30:S00.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714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DD192-E782-CAC2-6FC1-585ADA49D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PROFILE: Infliximab vs Standard of Care for Patients With Newly Diagnosed and Active CD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90C13-AD18-C15B-1F60-21110B822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/>
              <a:t>Multicenter, open-label, active-controlled, randomized trial</a:t>
            </a:r>
          </a:p>
          <a:p>
            <a:endParaRPr lang="en-US" sz="2200"/>
          </a:p>
          <a:p>
            <a:endParaRPr lang="en-US" sz="2200"/>
          </a:p>
          <a:p>
            <a:endParaRPr lang="en-US" sz="2200"/>
          </a:p>
          <a:p>
            <a:endParaRPr lang="en-US" sz="2200"/>
          </a:p>
          <a:p>
            <a:endParaRPr lang="en-US" sz="2200"/>
          </a:p>
          <a:p>
            <a:endParaRPr lang="en-US" sz="2200"/>
          </a:p>
          <a:p>
            <a:r>
              <a:rPr lang="en-US" sz="2200" b="1"/>
              <a:t>Primary endpoint: </a:t>
            </a:r>
            <a:r>
              <a:rPr lang="en-US" sz="2200"/>
              <a:t>surgery- and steroid-free remission at </a:t>
            </a:r>
            <a:r>
              <a:rPr lang="en-US" sz="2200" err="1"/>
              <a:t>Wk</a:t>
            </a:r>
            <a:r>
              <a:rPr lang="en-US" sz="2200"/>
              <a:t> 48</a:t>
            </a:r>
          </a:p>
          <a:p>
            <a:r>
              <a:rPr lang="en-US" sz="2200" b="1"/>
              <a:t>Key secondary endpoints: </a:t>
            </a:r>
            <a:r>
              <a:rPr lang="en-US" sz="2200"/>
              <a:t>endoscopic remission at </a:t>
            </a:r>
            <a:r>
              <a:rPr lang="en-US" sz="2200" err="1"/>
              <a:t>Wk</a:t>
            </a:r>
            <a:r>
              <a:rPr lang="en-US" sz="2200"/>
              <a:t> 48, QoL, flares, steroid exposure</a:t>
            </a:r>
            <a:endParaRPr lang="en-US" sz="2200" b="1"/>
          </a:p>
        </p:txBody>
      </p:sp>
      <p:sp>
        <p:nvSpPr>
          <p:cNvPr id="4" name="Text Box 45">
            <a:extLst>
              <a:ext uri="{FF2B5EF4-FFF2-40B4-BE49-F238E27FC236}">
                <a16:creationId xmlns:a16="http://schemas.microsoft.com/office/drawing/2014/main" id="{73C03012-4F94-F5B4-E0A5-1E7D03A75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676" y="2274838"/>
            <a:ext cx="251579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Adults with newly diagnosed and active/symptomatic CD; biomarkers indicating inflammation (</a:t>
            </a:r>
            <a:r>
              <a:rPr lang="en-US" alt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CRP &gt; ULN and/or FC ≥200 </a:t>
            </a:r>
            <a:r>
              <a:rPr lang="en-US" altLang="en-US" sz="1600" b="0" err="1">
                <a:solidFill>
                  <a:schemeClr val="bg1"/>
                </a:solidFill>
                <a:latin typeface="Calibri" panose="020F0502020204030204" pitchFamily="34" charset="0"/>
              </a:rPr>
              <a:t>μg</a:t>
            </a:r>
            <a:r>
              <a:rPr lang="en-US" alt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/g</a:t>
            </a:r>
            <a:r>
              <a:rPr lang="en-GB" alt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), no prior immunomodulator or biologic treatment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(N = 389)</a:t>
            </a:r>
            <a:endParaRPr lang="en-US" altLang="en-US" sz="16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95F5CC8A-8331-E75F-7115-E12A4E56F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3428" y="3006811"/>
            <a:ext cx="27040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Follow-up and assessment of remission at </a:t>
            </a:r>
            <a:r>
              <a:rPr lang="en-US" altLang="en-US" sz="16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 48</a:t>
            </a:r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0DB9141F-92AC-C3C7-166A-5DBE7E943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372" y="2282833"/>
            <a:ext cx="3859757" cy="9608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Calibri" panose="020F0502020204030204" pitchFamily="34" charset="0"/>
              </a:rPr>
              <a:t>Infliximab </a:t>
            </a: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5 mg/kg IV Q8W after induction </a:t>
            </a:r>
            <a:b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at </a:t>
            </a:r>
            <a:r>
              <a:rPr lang="en-US" altLang="en-US" sz="1600" b="0" err="1">
                <a:solidFill>
                  <a:schemeClr val="tx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 0, 2, and 6 + immunomodulator*</a:t>
            </a:r>
            <a:r>
              <a:rPr lang="en-US" altLang="en-US" sz="1600" b="0" baseline="30000">
                <a:solidFill>
                  <a:schemeClr val="tx1"/>
                </a:solidFill>
                <a:latin typeface="Calibri" panose="020F0502020204030204" pitchFamily="34" charset="0"/>
              </a:rPr>
              <a:t>†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(n = 193)</a:t>
            </a:r>
          </a:p>
        </p:txBody>
      </p:sp>
      <p:sp>
        <p:nvSpPr>
          <p:cNvPr id="7" name="Rectangle 50">
            <a:extLst>
              <a:ext uri="{FF2B5EF4-FFF2-40B4-BE49-F238E27FC236}">
                <a16:creationId xmlns:a16="http://schemas.microsoft.com/office/drawing/2014/main" id="{CDFBDAE1-135A-4D20-9F61-C7C8CC584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372" y="3421943"/>
            <a:ext cx="3859756" cy="9608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Calibri" panose="020F0502020204030204" pitchFamily="34" charset="0"/>
              </a:rPr>
              <a:t>Standard of care </a:t>
            </a: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with treatment escalation </a:t>
            </a:r>
            <a:b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determined by flare(s)*</a:t>
            </a:r>
            <a:r>
              <a:rPr lang="en-US" altLang="en-US" sz="1600" b="0" baseline="30000">
                <a:solidFill>
                  <a:schemeClr val="tx1"/>
                </a:solidFill>
                <a:latin typeface="Calibri" panose="020F0502020204030204" pitchFamily="34" charset="0"/>
              </a:rPr>
              <a:t>‡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(n = 193)</a:t>
            </a:r>
          </a:p>
        </p:txBody>
      </p:sp>
      <p:sp>
        <p:nvSpPr>
          <p:cNvPr id="8" name="Line 51">
            <a:extLst>
              <a:ext uri="{FF2B5EF4-FFF2-40B4-BE49-F238E27FC236}">
                <a16:creationId xmlns:a16="http://schemas.microsoft.com/office/drawing/2014/main" id="{C6A45434-E77E-8305-4CF3-B2CC615CE1E9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199428" y="3064724"/>
            <a:ext cx="0" cy="50799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Line 53">
            <a:extLst>
              <a:ext uri="{FF2B5EF4-FFF2-40B4-BE49-F238E27FC236}">
                <a16:creationId xmlns:a16="http://schemas.microsoft.com/office/drawing/2014/main" id="{3FFF3E90-0599-C1FF-6D7B-2A797F9E06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4772" y="3429881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Line 54">
            <a:extLst>
              <a:ext uri="{FF2B5EF4-FFF2-40B4-BE49-F238E27FC236}">
                <a16:creationId xmlns:a16="http://schemas.microsoft.com/office/drawing/2014/main" id="{325CC9A1-C66B-469D-6155-18C8497B7D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34772" y="2832980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53EE4AA0-0920-54C4-97BF-71CC94EFA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8328" y="4380554"/>
            <a:ext cx="55502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All received prednisolone or budesonide for 8 wk. </a:t>
            </a:r>
            <a:r>
              <a:rPr lang="en-US" altLang="en-US" sz="1200" b="0" baseline="30000">
                <a:solidFill>
                  <a:schemeClr val="bg1"/>
                </a:solidFill>
                <a:latin typeface="Calibri" panose="020F0502020204030204" pitchFamily="34" charset="0"/>
              </a:rPr>
              <a:t>†</a:t>
            </a: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Immunomodulator (azathioprine, low-dose mercaptopurine + allopurinol, or methotrexate) was chosen at investigator's discretion. </a:t>
            </a:r>
            <a:r>
              <a:rPr lang="en-US" altLang="en-US" sz="1200" b="0" baseline="3000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At second flare-up, patients could receive infliximab.</a:t>
            </a:r>
          </a:p>
        </p:txBody>
      </p:sp>
      <p:sp>
        <p:nvSpPr>
          <p:cNvPr id="13" name="Text Box 45">
            <a:extLst>
              <a:ext uri="{FF2B5EF4-FFF2-40B4-BE49-F238E27FC236}">
                <a16:creationId xmlns:a16="http://schemas.microsoft.com/office/drawing/2014/main" id="{12DC17B8-9E13-5C2D-2282-2A9437A44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434" y="1907279"/>
            <a:ext cx="57442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0" i="1">
                <a:solidFill>
                  <a:schemeClr val="bg1"/>
                </a:solidFill>
                <a:latin typeface="Calibri" panose="020F0502020204030204" pitchFamily="34" charset="0"/>
              </a:rPr>
              <a:t>Stratified by biomarkers, disease location, and mucosal inflammation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D5925BE-48FE-4B36-8840-4463DE5599EE}"/>
              </a:ext>
            </a:extLst>
          </p:cNvPr>
          <p:cNvCxnSpPr>
            <a:cxnSpLocks/>
          </p:cNvCxnSpPr>
          <p:nvPr/>
        </p:nvCxnSpPr>
        <p:spPr bwMode="auto">
          <a:xfrm>
            <a:off x="3509547" y="2274838"/>
            <a:ext cx="0" cy="552186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9" name="Text Box 15">
            <a:extLst>
              <a:ext uri="{FF2B5EF4-FFF2-40B4-BE49-F238E27FC236}">
                <a16:creationId xmlns:a16="http://schemas.microsoft.com/office/drawing/2014/main" id="{8FC950BF-B96B-1463-DB92-9652D7144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4502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/>
                <a:ea typeface="Calibri"/>
                <a:cs typeface="Arial"/>
              </a:rPr>
              <a:t>Noor.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 Lancet</a:t>
            </a:r>
            <a:r>
              <a:rPr lang="en-US" altLang="en-US" sz="1200" b="0">
                <a:solidFill>
                  <a:srgbClr val="455560"/>
                </a:solidFill>
                <a:latin typeface="Calibri"/>
                <a:ea typeface="Calibri"/>
                <a:cs typeface="Arial"/>
              </a:rPr>
              <a:t> Gastroenterol Hepatol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. </a:t>
            </a:r>
            <a:r>
              <a:rPr lang="en-US" altLang="en-US" sz="1200" b="0">
                <a:solidFill>
                  <a:srgbClr val="455560"/>
                </a:solidFill>
                <a:latin typeface="Calibri"/>
                <a:ea typeface="Calibri"/>
                <a:cs typeface="Arial"/>
              </a:rPr>
              <a:t>2024;9:415. isrctn.com/ISRCTN11808228.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75553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17D9F-988B-2431-2D08-80B80BB0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PROFILE: Outcomes at </a:t>
            </a:r>
            <a:r>
              <a:rPr lang="en-US" err="1">
                <a:latin typeface="Calibri"/>
                <a:ea typeface="Calibri"/>
                <a:cs typeface="Calibri"/>
              </a:rPr>
              <a:t>Wk</a:t>
            </a:r>
            <a:r>
              <a:rPr lang="en-US">
                <a:latin typeface="Calibri"/>
                <a:ea typeface="Calibri"/>
                <a:cs typeface="Calibri"/>
              </a:rPr>
              <a:t> 48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9313C036-C959-8B2C-7769-A3A8C7AA6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4502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/>
                <a:ea typeface="Calibri"/>
                <a:cs typeface="Arial"/>
              </a:rPr>
              <a:t>Noor.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 Lancet</a:t>
            </a:r>
            <a:r>
              <a:rPr lang="en-US" altLang="en-US" sz="1200" b="0">
                <a:solidFill>
                  <a:srgbClr val="455560"/>
                </a:solidFill>
                <a:latin typeface="Calibri"/>
                <a:ea typeface="Calibri"/>
                <a:cs typeface="Arial"/>
              </a:rPr>
              <a:t> Gastroenterol Hepatol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. </a:t>
            </a:r>
            <a:r>
              <a:rPr lang="en-US" altLang="en-US" sz="1200" b="0">
                <a:solidFill>
                  <a:srgbClr val="455560"/>
                </a:solidFill>
                <a:latin typeface="Calibri"/>
                <a:ea typeface="Calibri"/>
                <a:cs typeface="Arial"/>
              </a:rPr>
              <a:t>2024;9:415.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ECD94F-4F78-3BD2-871F-EC26CC3F660F}"/>
              </a:ext>
            </a:extLst>
          </p:cNvPr>
          <p:cNvSpPr txBox="1"/>
          <p:nvPr/>
        </p:nvSpPr>
        <p:spPr bwMode="auto">
          <a:xfrm rot="16200000">
            <a:off x="587753" y="5128675"/>
            <a:ext cx="19617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Endoscopic Remission (%)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0D2936-B45A-E31C-F418-EBAC9C8C5BA9}"/>
              </a:ext>
            </a:extLst>
          </p:cNvPr>
          <p:cNvSpPr txBox="1"/>
          <p:nvPr/>
        </p:nvSpPr>
        <p:spPr bwMode="auto">
          <a:xfrm>
            <a:off x="1834202" y="1241240"/>
            <a:ext cx="33752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Steroid- and Surgery-Free Remission by Study Arm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BC0195-5CCC-F795-CE34-FB66034551AB}"/>
              </a:ext>
            </a:extLst>
          </p:cNvPr>
          <p:cNvSpPr txBox="1"/>
          <p:nvPr/>
        </p:nvSpPr>
        <p:spPr bwMode="auto">
          <a:xfrm rot="16200000">
            <a:off x="617214" y="2673880"/>
            <a:ext cx="19215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Steroid- and 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Surgery-Free Remission (%)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25085A-6A39-74A8-49F2-7EEFF2536D30}"/>
              </a:ext>
            </a:extLst>
          </p:cNvPr>
          <p:cNvSpPr txBox="1"/>
          <p:nvPr/>
        </p:nvSpPr>
        <p:spPr bwMode="auto">
          <a:xfrm>
            <a:off x="2763893" y="3467314"/>
            <a:ext cx="4219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SoC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D5D631-56DD-7FC5-C595-4112577B9EDC}"/>
              </a:ext>
            </a:extLst>
          </p:cNvPr>
          <p:cNvSpPr txBox="1"/>
          <p:nvPr/>
        </p:nvSpPr>
        <p:spPr bwMode="auto">
          <a:xfrm>
            <a:off x="3998985" y="3465891"/>
            <a:ext cx="840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IFX + </a:t>
            </a:r>
            <a:r>
              <a:rPr lang="en-US" sz="1200" err="1">
                <a:solidFill>
                  <a:schemeClr val="bg1"/>
                </a:solidFill>
                <a:latin typeface="Calibri" panose="020F0502020204030204" pitchFamily="34" charset="0"/>
              </a:rPr>
              <a:t>IMiD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50258DD4-46AF-B0AD-AB5D-B2CCD31EE195}"/>
              </a:ext>
            </a:extLst>
          </p:cNvPr>
          <p:cNvSpPr/>
          <p:nvPr/>
        </p:nvSpPr>
        <p:spPr bwMode="auto">
          <a:xfrm rot="5400000">
            <a:off x="3679332" y="992604"/>
            <a:ext cx="91160" cy="2380716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C61853-103E-8527-5AEC-47A208DF1901}"/>
              </a:ext>
            </a:extLst>
          </p:cNvPr>
          <p:cNvSpPr txBox="1"/>
          <p:nvPr/>
        </p:nvSpPr>
        <p:spPr bwMode="auto">
          <a:xfrm>
            <a:off x="3331028" y="1721464"/>
            <a:ext cx="729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64%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 i="1">
                <a:solidFill>
                  <a:schemeClr val="bg1"/>
                </a:solidFill>
                <a:latin typeface="Calibri" panose="020F0502020204030204" pitchFamily="34" charset="0"/>
              </a:rPr>
              <a:t>P 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&lt;.0001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EA656F-EE42-2C81-194D-82C6DCDC2C4F}"/>
              </a:ext>
            </a:extLst>
          </p:cNvPr>
          <p:cNvSpPr txBox="1"/>
          <p:nvPr/>
        </p:nvSpPr>
        <p:spPr bwMode="auto">
          <a:xfrm>
            <a:off x="4107931" y="2101845"/>
            <a:ext cx="7152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79%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149/189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40D4B8-EFF3-D3C9-2CA3-A87A281206BE}"/>
              </a:ext>
            </a:extLst>
          </p:cNvPr>
          <p:cNvSpPr txBox="1"/>
          <p:nvPr/>
        </p:nvSpPr>
        <p:spPr bwMode="auto">
          <a:xfrm>
            <a:off x="2679951" y="2895770"/>
            <a:ext cx="6367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15%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29/190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898DA0-CA4B-8563-B32F-BF7DD961D872}"/>
              </a:ext>
            </a:extLst>
          </p:cNvPr>
          <p:cNvSpPr/>
          <p:nvPr/>
        </p:nvSpPr>
        <p:spPr bwMode="auto">
          <a:xfrm>
            <a:off x="2534554" y="3303393"/>
            <a:ext cx="929373" cy="18035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B0048C-2851-F28B-FD3F-714B20B14E05}"/>
              </a:ext>
            </a:extLst>
          </p:cNvPr>
          <p:cNvSpPr/>
          <p:nvPr/>
        </p:nvSpPr>
        <p:spPr bwMode="auto">
          <a:xfrm>
            <a:off x="3957378" y="2531068"/>
            <a:ext cx="929373" cy="94684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45039E0-5600-99BB-3BA2-B6F941A71FDC}"/>
              </a:ext>
            </a:extLst>
          </p:cNvPr>
          <p:cNvSpPr/>
          <p:nvPr/>
        </p:nvSpPr>
        <p:spPr bwMode="auto">
          <a:xfrm>
            <a:off x="2271285" y="2266909"/>
            <a:ext cx="2882479" cy="1216842"/>
          </a:xfrm>
          <a:custGeom>
            <a:avLst/>
            <a:gdLst>
              <a:gd name="connsiteX0" fmla="*/ 0 w 2882479"/>
              <a:gd name="connsiteY0" fmla="*/ 0 h 1410961"/>
              <a:gd name="connsiteX1" fmla="*/ 0 w 2882479"/>
              <a:gd name="connsiteY1" fmla="*/ 1410961 h 1410961"/>
              <a:gd name="connsiteX2" fmla="*/ 2882479 w 2882479"/>
              <a:gd name="connsiteY2" fmla="*/ 1410961 h 141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2479" h="1410961">
                <a:moveTo>
                  <a:pt x="0" y="0"/>
                </a:moveTo>
                <a:lnTo>
                  <a:pt x="0" y="1410961"/>
                </a:lnTo>
                <a:lnTo>
                  <a:pt x="2882479" y="1410961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3014A1-3681-C7E6-2DD8-2CA6B659AC0B}"/>
              </a:ext>
            </a:extLst>
          </p:cNvPr>
          <p:cNvSpPr txBox="1"/>
          <p:nvPr/>
        </p:nvSpPr>
        <p:spPr bwMode="auto">
          <a:xfrm>
            <a:off x="1789810" y="2147464"/>
            <a:ext cx="420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0ED312-FBBB-BDF2-6F2E-AC9CAD1B414C}"/>
              </a:ext>
            </a:extLst>
          </p:cNvPr>
          <p:cNvSpPr txBox="1"/>
          <p:nvPr/>
        </p:nvSpPr>
        <p:spPr bwMode="auto">
          <a:xfrm>
            <a:off x="1868358" y="2390991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930A38-42A0-46EB-65FD-E6BBB3456948}"/>
              </a:ext>
            </a:extLst>
          </p:cNvPr>
          <p:cNvSpPr txBox="1"/>
          <p:nvPr/>
        </p:nvSpPr>
        <p:spPr bwMode="auto">
          <a:xfrm>
            <a:off x="1868358" y="2634518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BE2B9A-3B53-CDE7-9260-A07EEDC3CC7D}"/>
              </a:ext>
            </a:extLst>
          </p:cNvPr>
          <p:cNvSpPr txBox="1"/>
          <p:nvPr/>
        </p:nvSpPr>
        <p:spPr bwMode="auto">
          <a:xfrm>
            <a:off x="1868358" y="2878045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635616-B0F5-0482-2A00-60E001D39D1C}"/>
              </a:ext>
            </a:extLst>
          </p:cNvPr>
          <p:cNvSpPr txBox="1"/>
          <p:nvPr/>
        </p:nvSpPr>
        <p:spPr bwMode="auto">
          <a:xfrm>
            <a:off x="1868358" y="3121572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2744D9-6EA4-697D-5EF6-8BDB08C4EDEF}"/>
              </a:ext>
            </a:extLst>
          </p:cNvPr>
          <p:cNvSpPr txBox="1"/>
          <p:nvPr/>
        </p:nvSpPr>
        <p:spPr bwMode="auto">
          <a:xfrm>
            <a:off x="1946905" y="3365100"/>
            <a:ext cx="2632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5488B8-AB66-421B-8BD7-8C6D2706F86C}"/>
              </a:ext>
            </a:extLst>
          </p:cNvPr>
          <p:cNvCxnSpPr/>
          <p:nvPr/>
        </p:nvCxnSpPr>
        <p:spPr bwMode="auto">
          <a:xfrm>
            <a:off x="2210118" y="2273737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10DB927-6EEB-1A4D-36EF-97D2D5B8C840}"/>
              </a:ext>
            </a:extLst>
          </p:cNvPr>
          <p:cNvCxnSpPr/>
          <p:nvPr/>
        </p:nvCxnSpPr>
        <p:spPr bwMode="auto">
          <a:xfrm>
            <a:off x="2214753" y="2512821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002A77F-8BAB-B881-8EB7-080A52895E32}"/>
              </a:ext>
            </a:extLst>
          </p:cNvPr>
          <p:cNvCxnSpPr/>
          <p:nvPr/>
        </p:nvCxnSpPr>
        <p:spPr bwMode="auto">
          <a:xfrm>
            <a:off x="2210118" y="2753962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BEF5E16-A335-2084-C663-E8F36BC5C9DC}"/>
              </a:ext>
            </a:extLst>
          </p:cNvPr>
          <p:cNvCxnSpPr/>
          <p:nvPr/>
        </p:nvCxnSpPr>
        <p:spPr bwMode="auto">
          <a:xfrm>
            <a:off x="2210118" y="2997489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B6395C-D3A3-D90D-B935-694CDDFC0DEA}"/>
              </a:ext>
            </a:extLst>
          </p:cNvPr>
          <p:cNvCxnSpPr/>
          <p:nvPr/>
        </p:nvCxnSpPr>
        <p:spPr bwMode="auto">
          <a:xfrm>
            <a:off x="2210117" y="3240663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B318590-EA6E-B1E4-3024-2023373A5835}"/>
              </a:ext>
            </a:extLst>
          </p:cNvPr>
          <p:cNvCxnSpPr/>
          <p:nvPr/>
        </p:nvCxnSpPr>
        <p:spPr bwMode="auto">
          <a:xfrm>
            <a:off x="2210117" y="3483385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39B10E2-B45B-1D53-883A-CF624380A6A4}"/>
              </a:ext>
            </a:extLst>
          </p:cNvPr>
          <p:cNvCxnSpPr>
            <a:cxnSpLocks/>
          </p:cNvCxnSpPr>
          <p:nvPr/>
        </p:nvCxnSpPr>
        <p:spPr bwMode="auto">
          <a:xfrm>
            <a:off x="2273490" y="3483385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8F34DB3-41E3-0965-DC25-E11E01841993}"/>
              </a:ext>
            </a:extLst>
          </p:cNvPr>
          <p:cNvCxnSpPr>
            <a:cxnSpLocks/>
          </p:cNvCxnSpPr>
          <p:nvPr/>
        </p:nvCxnSpPr>
        <p:spPr bwMode="auto">
          <a:xfrm>
            <a:off x="3715444" y="3483385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A67A9E0-CD5D-ED40-E530-4E88BBDA36FC}"/>
              </a:ext>
            </a:extLst>
          </p:cNvPr>
          <p:cNvCxnSpPr>
            <a:cxnSpLocks/>
          </p:cNvCxnSpPr>
          <p:nvPr/>
        </p:nvCxnSpPr>
        <p:spPr bwMode="auto">
          <a:xfrm>
            <a:off x="5147159" y="3475733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6" name="Left Bracket 95">
            <a:extLst>
              <a:ext uri="{FF2B5EF4-FFF2-40B4-BE49-F238E27FC236}">
                <a16:creationId xmlns:a16="http://schemas.microsoft.com/office/drawing/2014/main" id="{5AD03428-89FB-937F-C31B-D21F52DC8E37}"/>
              </a:ext>
            </a:extLst>
          </p:cNvPr>
          <p:cNvSpPr/>
          <p:nvPr/>
        </p:nvSpPr>
        <p:spPr bwMode="auto">
          <a:xfrm rot="5400000">
            <a:off x="3615158" y="3590224"/>
            <a:ext cx="91160" cy="2380716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6803847-94F4-A65C-AC24-7F1585F27BDE}"/>
              </a:ext>
            </a:extLst>
          </p:cNvPr>
          <p:cNvSpPr txBox="1"/>
          <p:nvPr/>
        </p:nvSpPr>
        <p:spPr bwMode="auto">
          <a:xfrm>
            <a:off x="3266853" y="4319084"/>
            <a:ext cx="729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23%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&lt;.0001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BB91596-BF7B-C258-E1B7-B08AB0784C90}"/>
              </a:ext>
            </a:extLst>
          </p:cNvPr>
          <p:cNvSpPr txBox="1"/>
          <p:nvPr/>
        </p:nvSpPr>
        <p:spPr bwMode="auto">
          <a:xfrm>
            <a:off x="4083030" y="4747238"/>
            <a:ext cx="6367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67%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90/134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C313AFB-C8FA-0B24-6F25-3D5D443D0FA0}"/>
              </a:ext>
            </a:extLst>
          </p:cNvPr>
          <p:cNvSpPr txBox="1"/>
          <p:nvPr/>
        </p:nvSpPr>
        <p:spPr bwMode="auto">
          <a:xfrm>
            <a:off x="2615777" y="5001853"/>
            <a:ext cx="6367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44%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52/119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59E9E623-493C-186A-5662-7ED0927CD83D}"/>
              </a:ext>
            </a:extLst>
          </p:cNvPr>
          <p:cNvSpPr/>
          <p:nvPr/>
        </p:nvSpPr>
        <p:spPr bwMode="auto">
          <a:xfrm>
            <a:off x="2470380" y="5445463"/>
            <a:ext cx="929373" cy="51861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8459AD1-E2C9-A5F4-830D-70FD60A9AF30}"/>
              </a:ext>
            </a:extLst>
          </p:cNvPr>
          <p:cNvSpPr/>
          <p:nvPr/>
        </p:nvSpPr>
        <p:spPr bwMode="auto">
          <a:xfrm>
            <a:off x="3893204" y="5178718"/>
            <a:ext cx="929373" cy="77952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2" name="Freeform 101">
            <a:extLst>
              <a:ext uri="{FF2B5EF4-FFF2-40B4-BE49-F238E27FC236}">
                <a16:creationId xmlns:a16="http://schemas.microsoft.com/office/drawing/2014/main" id="{920AD70A-23D6-CE28-ED63-790DC9643786}"/>
              </a:ext>
            </a:extLst>
          </p:cNvPr>
          <p:cNvSpPr/>
          <p:nvPr/>
        </p:nvSpPr>
        <p:spPr bwMode="auto">
          <a:xfrm>
            <a:off x="2207111" y="4747238"/>
            <a:ext cx="2882479" cy="1216842"/>
          </a:xfrm>
          <a:custGeom>
            <a:avLst/>
            <a:gdLst>
              <a:gd name="connsiteX0" fmla="*/ 0 w 2882479"/>
              <a:gd name="connsiteY0" fmla="*/ 0 h 1410961"/>
              <a:gd name="connsiteX1" fmla="*/ 0 w 2882479"/>
              <a:gd name="connsiteY1" fmla="*/ 1410961 h 1410961"/>
              <a:gd name="connsiteX2" fmla="*/ 2882479 w 2882479"/>
              <a:gd name="connsiteY2" fmla="*/ 1410961 h 141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2479" h="1410961">
                <a:moveTo>
                  <a:pt x="0" y="0"/>
                </a:moveTo>
                <a:lnTo>
                  <a:pt x="0" y="1410961"/>
                </a:lnTo>
                <a:lnTo>
                  <a:pt x="2882479" y="1410961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5F7EAE9-D198-03F3-0089-52848C5C51B8}"/>
              </a:ext>
            </a:extLst>
          </p:cNvPr>
          <p:cNvSpPr txBox="1"/>
          <p:nvPr/>
        </p:nvSpPr>
        <p:spPr bwMode="auto">
          <a:xfrm>
            <a:off x="1725636" y="4627793"/>
            <a:ext cx="420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B7344CE-D728-D3FD-E4E8-010E70442F75}"/>
              </a:ext>
            </a:extLst>
          </p:cNvPr>
          <p:cNvSpPr txBox="1"/>
          <p:nvPr/>
        </p:nvSpPr>
        <p:spPr bwMode="auto">
          <a:xfrm>
            <a:off x="1804184" y="487132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B3BF72D-43FF-4E45-1E22-72EB3724D2A6}"/>
              </a:ext>
            </a:extLst>
          </p:cNvPr>
          <p:cNvSpPr txBox="1"/>
          <p:nvPr/>
        </p:nvSpPr>
        <p:spPr bwMode="auto">
          <a:xfrm>
            <a:off x="1804184" y="511484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225BBD9-05DE-EE77-27E0-820043E42802}"/>
              </a:ext>
            </a:extLst>
          </p:cNvPr>
          <p:cNvSpPr txBox="1"/>
          <p:nvPr/>
        </p:nvSpPr>
        <p:spPr bwMode="auto">
          <a:xfrm>
            <a:off x="1804184" y="5358374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8FD1348-0A5C-7C4E-0E50-D7C17F25686B}"/>
              </a:ext>
            </a:extLst>
          </p:cNvPr>
          <p:cNvSpPr txBox="1"/>
          <p:nvPr/>
        </p:nvSpPr>
        <p:spPr bwMode="auto">
          <a:xfrm>
            <a:off x="1804184" y="5601901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F18FBA8-E03B-8E42-C5C0-6324E5A3398A}"/>
              </a:ext>
            </a:extLst>
          </p:cNvPr>
          <p:cNvSpPr txBox="1"/>
          <p:nvPr/>
        </p:nvSpPr>
        <p:spPr bwMode="auto">
          <a:xfrm>
            <a:off x="1882731" y="5845429"/>
            <a:ext cx="2632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14D4489D-5315-D7A5-99A3-874DDFF46E43}"/>
              </a:ext>
            </a:extLst>
          </p:cNvPr>
          <p:cNvCxnSpPr/>
          <p:nvPr/>
        </p:nvCxnSpPr>
        <p:spPr bwMode="auto">
          <a:xfrm>
            <a:off x="2145944" y="4754066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36B85B80-25A2-709E-E2F6-1B101CC18424}"/>
              </a:ext>
            </a:extLst>
          </p:cNvPr>
          <p:cNvCxnSpPr/>
          <p:nvPr/>
        </p:nvCxnSpPr>
        <p:spPr bwMode="auto">
          <a:xfrm>
            <a:off x="2150579" y="4993150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27DA0573-38B1-1378-8D4C-BB44B55765F5}"/>
              </a:ext>
            </a:extLst>
          </p:cNvPr>
          <p:cNvCxnSpPr/>
          <p:nvPr/>
        </p:nvCxnSpPr>
        <p:spPr bwMode="auto">
          <a:xfrm>
            <a:off x="2145944" y="5234291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65903428-7766-4D0B-B8EE-A21AC2E7F093}"/>
              </a:ext>
            </a:extLst>
          </p:cNvPr>
          <p:cNvCxnSpPr/>
          <p:nvPr/>
        </p:nvCxnSpPr>
        <p:spPr bwMode="auto">
          <a:xfrm>
            <a:off x="2145944" y="5477818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FEAC3F3C-76DA-8371-8F38-D77F8AC4429F}"/>
              </a:ext>
            </a:extLst>
          </p:cNvPr>
          <p:cNvCxnSpPr/>
          <p:nvPr/>
        </p:nvCxnSpPr>
        <p:spPr bwMode="auto">
          <a:xfrm>
            <a:off x="2145943" y="5720992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35BFF84E-E438-6575-9AB6-DEF102DB385D}"/>
              </a:ext>
            </a:extLst>
          </p:cNvPr>
          <p:cNvCxnSpPr/>
          <p:nvPr/>
        </p:nvCxnSpPr>
        <p:spPr bwMode="auto">
          <a:xfrm>
            <a:off x="2145943" y="5963714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6B1DF99C-ED69-952D-36AB-7D98FE316656}"/>
              </a:ext>
            </a:extLst>
          </p:cNvPr>
          <p:cNvCxnSpPr>
            <a:cxnSpLocks/>
          </p:cNvCxnSpPr>
          <p:nvPr/>
        </p:nvCxnSpPr>
        <p:spPr bwMode="auto">
          <a:xfrm>
            <a:off x="2209316" y="5963714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B3F42E0-3461-FB38-660B-BBA75237EA00}"/>
              </a:ext>
            </a:extLst>
          </p:cNvPr>
          <p:cNvCxnSpPr>
            <a:cxnSpLocks/>
          </p:cNvCxnSpPr>
          <p:nvPr/>
        </p:nvCxnSpPr>
        <p:spPr bwMode="auto">
          <a:xfrm>
            <a:off x="3651270" y="5963714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6A2B5F7-7EEE-9EF4-32D1-97AB5B1277B4}"/>
              </a:ext>
            </a:extLst>
          </p:cNvPr>
          <p:cNvCxnSpPr>
            <a:cxnSpLocks/>
          </p:cNvCxnSpPr>
          <p:nvPr/>
        </p:nvCxnSpPr>
        <p:spPr bwMode="auto">
          <a:xfrm>
            <a:off x="5082985" y="5956062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15372C6C-F4D2-7610-6633-728A34AC27B8}"/>
              </a:ext>
            </a:extLst>
          </p:cNvPr>
          <p:cNvSpPr txBox="1"/>
          <p:nvPr/>
        </p:nvSpPr>
        <p:spPr bwMode="auto">
          <a:xfrm rot="16200000">
            <a:off x="5794501" y="5086523"/>
            <a:ext cx="1986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Endoscopic Remission (%)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7844803-BCB4-3CE5-938D-EB64D0B93DA9}"/>
              </a:ext>
            </a:extLst>
          </p:cNvPr>
          <p:cNvSpPr txBox="1"/>
          <p:nvPr/>
        </p:nvSpPr>
        <p:spPr bwMode="auto">
          <a:xfrm rot="16200000">
            <a:off x="5605826" y="2688473"/>
            <a:ext cx="21075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Steroid- and 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Surgery-Free Remission (%)</a:t>
            </a:r>
          </a:p>
        </p:txBody>
      </p:sp>
      <p:sp>
        <p:nvSpPr>
          <p:cNvPr id="124" name="Left Bracket 123">
            <a:extLst>
              <a:ext uri="{FF2B5EF4-FFF2-40B4-BE49-F238E27FC236}">
                <a16:creationId xmlns:a16="http://schemas.microsoft.com/office/drawing/2014/main" id="{7827D909-EBF8-B7F7-AB38-BC15DA0DA0C6}"/>
              </a:ext>
            </a:extLst>
          </p:cNvPr>
          <p:cNvSpPr/>
          <p:nvPr/>
        </p:nvSpPr>
        <p:spPr bwMode="auto">
          <a:xfrm rot="5400000">
            <a:off x="8040714" y="1601729"/>
            <a:ext cx="91160" cy="1162051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48EE4996-EC3B-1BF0-F3B7-EF3E9BC8F338}"/>
              </a:ext>
            </a:extLst>
          </p:cNvPr>
          <p:cNvSpPr txBox="1"/>
          <p:nvPr/>
        </p:nvSpPr>
        <p:spPr bwMode="auto">
          <a:xfrm>
            <a:off x="7716047" y="1721257"/>
            <a:ext cx="729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63%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&lt;.0001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8645965-0E6B-1017-53E4-5948461738BF}"/>
              </a:ext>
            </a:extLst>
          </p:cNvPr>
          <p:cNvSpPr txBox="1"/>
          <p:nvPr/>
        </p:nvSpPr>
        <p:spPr bwMode="auto">
          <a:xfrm>
            <a:off x="7490472" y="2890169"/>
            <a:ext cx="558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17%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16/95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E6F9368-789B-0DE5-0314-2A717757CE0A}"/>
              </a:ext>
            </a:extLst>
          </p:cNvPr>
          <p:cNvSpPr/>
          <p:nvPr/>
        </p:nvSpPr>
        <p:spPr bwMode="auto">
          <a:xfrm>
            <a:off x="7583737" y="3330953"/>
            <a:ext cx="408633" cy="18800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149356D5-C786-A8D0-578C-64EF830E0FE9}"/>
              </a:ext>
            </a:extLst>
          </p:cNvPr>
          <p:cNvSpPr/>
          <p:nvPr/>
        </p:nvSpPr>
        <p:spPr bwMode="auto">
          <a:xfrm>
            <a:off x="7339927" y="2315451"/>
            <a:ext cx="2882479" cy="1216842"/>
          </a:xfrm>
          <a:custGeom>
            <a:avLst/>
            <a:gdLst>
              <a:gd name="connsiteX0" fmla="*/ 0 w 2882479"/>
              <a:gd name="connsiteY0" fmla="*/ 0 h 1410961"/>
              <a:gd name="connsiteX1" fmla="*/ 0 w 2882479"/>
              <a:gd name="connsiteY1" fmla="*/ 1410961 h 1410961"/>
              <a:gd name="connsiteX2" fmla="*/ 2882479 w 2882479"/>
              <a:gd name="connsiteY2" fmla="*/ 1410961 h 141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2479" h="1410961">
                <a:moveTo>
                  <a:pt x="0" y="0"/>
                </a:moveTo>
                <a:lnTo>
                  <a:pt x="0" y="1410961"/>
                </a:lnTo>
                <a:lnTo>
                  <a:pt x="2882479" y="1410961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6904050-A937-4A0D-533D-4812C61F5879}"/>
              </a:ext>
            </a:extLst>
          </p:cNvPr>
          <p:cNvSpPr txBox="1"/>
          <p:nvPr/>
        </p:nvSpPr>
        <p:spPr bwMode="auto">
          <a:xfrm>
            <a:off x="6858452" y="2196006"/>
            <a:ext cx="420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8F4C71D-667D-1EB8-D6AD-03F2F06962A2}"/>
              </a:ext>
            </a:extLst>
          </p:cNvPr>
          <p:cNvSpPr txBox="1"/>
          <p:nvPr/>
        </p:nvSpPr>
        <p:spPr bwMode="auto">
          <a:xfrm>
            <a:off x="6937000" y="2439533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0E42A26-FEC2-6B52-1674-82822BFDD655}"/>
              </a:ext>
            </a:extLst>
          </p:cNvPr>
          <p:cNvSpPr txBox="1"/>
          <p:nvPr/>
        </p:nvSpPr>
        <p:spPr bwMode="auto">
          <a:xfrm>
            <a:off x="6937000" y="268306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0681786-6518-1D64-79DD-DB13F8354BD4}"/>
              </a:ext>
            </a:extLst>
          </p:cNvPr>
          <p:cNvSpPr txBox="1"/>
          <p:nvPr/>
        </p:nvSpPr>
        <p:spPr bwMode="auto">
          <a:xfrm>
            <a:off x="6937000" y="2926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E6C9CAF-B089-4B70-885C-084953F129C6}"/>
              </a:ext>
            </a:extLst>
          </p:cNvPr>
          <p:cNvSpPr txBox="1"/>
          <p:nvPr/>
        </p:nvSpPr>
        <p:spPr bwMode="auto">
          <a:xfrm>
            <a:off x="6937000" y="3170114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D16524F-8986-7A24-F981-C43EC96BE698}"/>
              </a:ext>
            </a:extLst>
          </p:cNvPr>
          <p:cNvSpPr txBox="1"/>
          <p:nvPr/>
        </p:nvSpPr>
        <p:spPr bwMode="auto">
          <a:xfrm>
            <a:off x="7015547" y="3413642"/>
            <a:ext cx="2632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92419AF6-2DD7-4181-4F2D-C499733D68C8}"/>
              </a:ext>
            </a:extLst>
          </p:cNvPr>
          <p:cNvCxnSpPr/>
          <p:nvPr/>
        </p:nvCxnSpPr>
        <p:spPr bwMode="auto">
          <a:xfrm>
            <a:off x="7278760" y="2322279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86D84E74-CC60-5B5E-81D1-BBCC6C09AEA6}"/>
              </a:ext>
            </a:extLst>
          </p:cNvPr>
          <p:cNvCxnSpPr/>
          <p:nvPr/>
        </p:nvCxnSpPr>
        <p:spPr bwMode="auto">
          <a:xfrm>
            <a:off x="7283395" y="2561363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4DD214F8-935D-B631-7B74-1F30261DC7C3}"/>
              </a:ext>
            </a:extLst>
          </p:cNvPr>
          <p:cNvCxnSpPr/>
          <p:nvPr/>
        </p:nvCxnSpPr>
        <p:spPr bwMode="auto">
          <a:xfrm>
            <a:off x="7278760" y="2802504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38FB37BD-18AA-5138-6425-A64DC443A11B}"/>
              </a:ext>
            </a:extLst>
          </p:cNvPr>
          <p:cNvCxnSpPr/>
          <p:nvPr/>
        </p:nvCxnSpPr>
        <p:spPr bwMode="auto">
          <a:xfrm>
            <a:off x="7278760" y="3046031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9D0C94D4-D48D-7169-AA76-8C5A37515E57}"/>
              </a:ext>
            </a:extLst>
          </p:cNvPr>
          <p:cNvCxnSpPr/>
          <p:nvPr/>
        </p:nvCxnSpPr>
        <p:spPr bwMode="auto">
          <a:xfrm>
            <a:off x="7278759" y="3289205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BC1F216-E1B2-F4DF-5733-AB98941AE5AD}"/>
              </a:ext>
            </a:extLst>
          </p:cNvPr>
          <p:cNvCxnSpPr/>
          <p:nvPr/>
        </p:nvCxnSpPr>
        <p:spPr bwMode="auto">
          <a:xfrm>
            <a:off x="7270854" y="3529745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DE22DCD4-C15F-6507-36E7-90B61EE1477C}"/>
              </a:ext>
            </a:extLst>
          </p:cNvPr>
          <p:cNvCxnSpPr>
            <a:cxnSpLocks/>
          </p:cNvCxnSpPr>
          <p:nvPr/>
        </p:nvCxnSpPr>
        <p:spPr bwMode="auto">
          <a:xfrm>
            <a:off x="7342132" y="3531927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6D8B1E81-7FE9-1097-6EA3-3201769275E2}"/>
              </a:ext>
            </a:extLst>
          </p:cNvPr>
          <p:cNvCxnSpPr>
            <a:cxnSpLocks/>
          </p:cNvCxnSpPr>
          <p:nvPr/>
        </p:nvCxnSpPr>
        <p:spPr bwMode="auto">
          <a:xfrm>
            <a:off x="8784086" y="3531927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75EFD204-79F3-B60A-C7C8-523803EEF152}"/>
              </a:ext>
            </a:extLst>
          </p:cNvPr>
          <p:cNvCxnSpPr>
            <a:cxnSpLocks/>
          </p:cNvCxnSpPr>
          <p:nvPr/>
        </p:nvCxnSpPr>
        <p:spPr bwMode="auto">
          <a:xfrm>
            <a:off x="10215801" y="3524275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2" name="Rectangle 171">
            <a:extLst>
              <a:ext uri="{FF2B5EF4-FFF2-40B4-BE49-F238E27FC236}">
                <a16:creationId xmlns:a16="http://schemas.microsoft.com/office/drawing/2014/main" id="{300BCC6C-B543-6B91-78E7-43987550465F}"/>
              </a:ext>
            </a:extLst>
          </p:cNvPr>
          <p:cNvSpPr/>
          <p:nvPr/>
        </p:nvSpPr>
        <p:spPr bwMode="auto">
          <a:xfrm>
            <a:off x="8223482" y="2556034"/>
            <a:ext cx="408633" cy="9629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33426B7-FA7C-1C1E-3781-F479B2B0C3C7}"/>
              </a:ext>
            </a:extLst>
          </p:cNvPr>
          <p:cNvSpPr txBox="1"/>
          <p:nvPr/>
        </p:nvSpPr>
        <p:spPr bwMode="auto">
          <a:xfrm>
            <a:off x="8156560" y="2146241"/>
            <a:ext cx="558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80%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78/97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2878D302-7C73-C7B5-2C7D-065D88E5F75D}"/>
              </a:ext>
            </a:extLst>
          </p:cNvPr>
          <p:cNvSpPr/>
          <p:nvPr/>
        </p:nvSpPr>
        <p:spPr bwMode="auto">
          <a:xfrm>
            <a:off x="9018837" y="3366778"/>
            <a:ext cx="408633" cy="15217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1444C3D-B4C5-0552-CC6A-F373575EBF59}"/>
              </a:ext>
            </a:extLst>
          </p:cNvPr>
          <p:cNvSpPr/>
          <p:nvPr/>
        </p:nvSpPr>
        <p:spPr bwMode="auto">
          <a:xfrm>
            <a:off x="9671282" y="2606756"/>
            <a:ext cx="408633" cy="91219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1" name="Left Bracket 200">
            <a:extLst>
              <a:ext uri="{FF2B5EF4-FFF2-40B4-BE49-F238E27FC236}">
                <a16:creationId xmlns:a16="http://schemas.microsoft.com/office/drawing/2014/main" id="{B17D22DC-9DC7-0367-F1D7-48043DFC255D}"/>
              </a:ext>
            </a:extLst>
          </p:cNvPr>
          <p:cNvSpPr/>
          <p:nvPr/>
        </p:nvSpPr>
        <p:spPr bwMode="auto">
          <a:xfrm rot="5400000">
            <a:off x="9526774" y="1601730"/>
            <a:ext cx="91160" cy="1162051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590016EA-9E8D-0EA6-6DA5-D8C7E1246DF9}"/>
              </a:ext>
            </a:extLst>
          </p:cNvPr>
          <p:cNvSpPr txBox="1"/>
          <p:nvPr/>
        </p:nvSpPr>
        <p:spPr bwMode="auto">
          <a:xfrm>
            <a:off x="9202107" y="1721258"/>
            <a:ext cx="729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63%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&lt;.0001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4EE3DA3F-EECE-2D7A-38D3-60A128505827}"/>
              </a:ext>
            </a:extLst>
          </p:cNvPr>
          <p:cNvSpPr txBox="1"/>
          <p:nvPr/>
        </p:nvSpPr>
        <p:spPr bwMode="auto">
          <a:xfrm>
            <a:off x="8932641" y="2951023"/>
            <a:ext cx="558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14%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13/95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C237791-362D-E4AF-C1C3-5B182F97870D}"/>
              </a:ext>
            </a:extLst>
          </p:cNvPr>
          <p:cNvSpPr txBox="1"/>
          <p:nvPr/>
        </p:nvSpPr>
        <p:spPr bwMode="auto">
          <a:xfrm>
            <a:off x="9584407" y="2176117"/>
            <a:ext cx="558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77%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71/92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064BDA02-EF65-4898-36BE-07F8A9EE26FC}"/>
              </a:ext>
            </a:extLst>
          </p:cNvPr>
          <p:cNvSpPr txBox="1"/>
          <p:nvPr/>
        </p:nvSpPr>
        <p:spPr bwMode="auto">
          <a:xfrm>
            <a:off x="7608122" y="4916900"/>
            <a:ext cx="558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47%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27/58</a:t>
            </a: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BB4C8BAC-DB00-AF81-3998-93A3A506DD7B}"/>
              </a:ext>
            </a:extLst>
          </p:cNvPr>
          <p:cNvSpPr/>
          <p:nvPr/>
        </p:nvSpPr>
        <p:spPr bwMode="auto">
          <a:xfrm>
            <a:off x="7701387" y="5342603"/>
            <a:ext cx="408633" cy="57068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54D4EC9B-4CF6-2879-26E5-5D8048ADCCCB}"/>
              </a:ext>
            </a:extLst>
          </p:cNvPr>
          <p:cNvSpPr/>
          <p:nvPr/>
        </p:nvSpPr>
        <p:spPr bwMode="auto">
          <a:xfrm>
            <a:off x="8341132" y="5056853"/>
            <a:ext cx="408633" cy="85643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9378348E-6E22-BB92-F235-EA07B8CB54E1}"/>
              </a:ext>
            </a:extLst>
          </p:cNvPr>
          <p:cNvSpPr txBox="1"/>
          <p:nvPr/>
        </p:nvSpPr>
        <p:spPr bwMode="auto">
          <a:xfrm>
            <a:off x="8274210" y="4638196"/>
            <a:ext cx="558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70%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49/70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9B1D5148-5AF4-A3ED-C7FE-3792596583A0}"/>
              </a:ext>
            </a:extLst>
          </p:cNvPr>
          <p:cNvSpPr/>
          <p:nvPr/>
        </p:nvSpPr>
        <p:spPr bwMode="auto">
          <a:xfrm>
            <a:off x="9136487" y="5408994"/>
            <a:ext cx="408633" cy="501539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18D9505C-81FC-39CF-0F9E-D241833B4927}"/>
              </a:ext>
            </a:extLst>
          </p:cNvPr>
          <p:cNvSpPr txBox="1"/>
          <p:nvPr/>
        </p:nvSpPr>
        <p:spPr bwMode="auto">
          <a:xfrm>
            <a:off x="9050291" y="4969619"/>
            <a:ext cx="558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41%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25/61</a:t>
            </a: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1BC743BB-333B-8A58-23DC-DB6992F3BC0D}"/>
              </a:ext>
            </a:extLst>
          </p:cNvPr>
          <p:cNvSpPr/>
          <p:nvPr/>
        </p:nvSpPr>
        <p:spPr bwMode="auto">
          <a:xfrm>
            <a:off x="9788932" y="5132740"/>
            <a:ext cx="408633" cy="77779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9DD7CA65-3D17-75F7-DEED-A8279B87BD53}"/>
              </a:ext>
            </a:extLst>
          </p:cNvPr>
          <p:cNvSpPr txBox="1"/>
          <p:nvPr/>
        </p:nvSpPr>
        <p:spPr bwMode="auto">
          <a:xfrm>
            <a:off x="9702057" y="4702100"/>
            <a:ext cx="558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64%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41/64</a:t>
            </a:r>
          </a:p>
        </p:txBody>
      </p:sp>
      <p:sp>
        <p:nvSpPr>
          <p:cNvPr id="239" name="Left Bracket 238">
            <a:extLst>
              <a:ext uri="{FF2B5EF4-FFF2-40B4-BE49-F238E27FC236}">
                <a16:creationId xmlns:a16="http://schemas.microsoft.com/office/drawing/2014/main" id="{B1DF48FB-5393-2D4C-E403-5C8AA0FB785D}"/>
              </a:ext>
            </a:extLst>
          </p:cNvPr>
          <p:cNvSpPr/>
          <p:nvPr/>
        </p:nvSpPr>
        <p:spPr bwMode="auto">
          <a:xfrm rot="5400000">
            <a:off x="9644424" y="4191072"/>
            <a:ext cx="91160" cy="1162051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F3640DFA-6653-772C-8B62-BBB879E56A71}"/>
              </a:ext>
            </a:extLst>
          </p:cNvPr>
          <p:cNvSpPr txBox="1"/>
          <p:nvPr/>
        </p:nvSpPr>
        <p:spPr bwMode="auto">
          <a:xfrm>
            <a:off x="9309329" y="4310600"/>
            <a:ext cx="6864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23%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 i="1">
                <a:solidFill>
                  <a:schemeClr val="bg1"/>
                </a:solidFill>
                <a:latin typeface="Calibri" panose="020F0502020204030204" pitchFamily="34" charset="0"/>
              </a:rPr>
              <a:t>P 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= .002</a:t>
            </a:r>
          </a:p>
        </p:txBody>
      </p:sp>
      <p:sp>
        <p:nvSpPr>
          <p:cNvPr id="241" name="Left Bracket 240">
            <a:extLst>
              <a:ext uri="{FF2B5EF4-FFF2-40B4-BE49-F238E27FC236}">
                <a16:creationId xmlns:a16="http://schemas.microsoft.com/office/drawing/2014/main" id="{D2A59BEB-EB83-854C-E2C9-333FEEDA3547}"/>
              </a:ext>
            </a:extLst>
          </p:cNvPr>
          <p:cNvSpPr/>
          <p:nvPr/>
        </p:nvSpPr>
        <p:spPr bwMode="auto">
          <a:xfrm rot="5400000">
            <a:off x="8154515" y="4128570"/>
            <a:ext cx="91160" cy="1162051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077011B0-21A6-5437-B1C1-DF436C4E176A}"/>
              </a:ext>
            </a:extLst>
          </p:cNvPr>
          <p:cNvSpPr txBox="1"/>
          <p:nvPr/>
        </p:nvSpPr>
        <p:spPr bwMode="auto">
          <a:xfrm>
            <a:off x="7851488" y="4248098"/>
            <a:ext cx="6864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23%</a:t>
            </a:r>
            <a:b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 i="1">
                <a:solidFill>
                  <a:schemeClr val="bg1"/>
                </a:solidFill>
                <a:latin typeface="Calibri" panose="020F0502020204030204" pitchFamily="34" charset="0"/>
              </a:rPr>
              <a:t>P 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= .010</a:t>
            </a:r>
          </a:p>
        </p:txBody>
      </p:sp>
      <p:sp>
        <p:nvSpPr>
          <p:cNvPr id="156" name="Freeform 155">
            <a:extLst>
              <a:ext uri="{FF2B5EF4-FFF2-40B4-BE49-F238E27FC236}">
                <a16:creationId xmlns:a16="http://schemas.microsoft.com/office/drawing/2014/main" id="{4F1DC389-5E0A-4341-560D-9B9C77FF9755}"/>
              </a:ext>
            </a:extLst>
          </p:cNvPr>
          <p:cNvSpPr/>
          <p:nvPr/>
        </p:nvSpPr>
        <p:spPr bwMode="auto">
          <a:xfrm>
            <a:off x="7466019" y="4697200"/>
            <a:ext cx="2882479" cy="1216842"/>
          </a:xfrm>
          <a:custGeom>
            <a:avLst/>
            <a:gdLst>
              <a:gd name="connsiteX0" fmla="*/ 0 w 2882479"/>
              <a:gd name="connsiteY0" fmla="*/ 0 h 1410961"/>
              <a:gd name="connsiteX1" fmla="*/ 0 w 2882479"/>
              <a:gd name="connsiteY1" fmla="*/ 1410961 h 1410961"/>
              <a:gd name="connsiteX2" fmla="*/ 2882479 w 2882479"/>
              <a:gd name="connsiteY2" fmla="*/ 1410961 h 141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2479" h="1410961">
                <a:moveTo>
                  <a:pt x="0" y="0"/>
                </a:moveTo>
                <a:lnTo>
                  <a:pt x="0" y="1410961"/>
                </a:lnTo>
                <a:lnTo>
                  <a:pt x="2882479" y="1410961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FF319888-3D40-4D1A-7F81-E458215D71B9}"/>
              </a:ext>
            </a:extLst>
          </p:cNvPr>
          <p:cNvSpPr txBox="1"/>
          <p:nvPr/>
        </p:nvSpPr>
        <p:spPr bwMode="auto">
          <a:xfrm>
            <a:off x="6984544" y="4577755"/>
            <a:ext cx="420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27BCADD-DBD8-1C0E-C062-78BD704DE0D5}"/>
              </a:ext>
            </a:extLst>
          </p:cNvPr>
          <p:cNvSpPr txBox="1"/>
          <p:nvPr/>
        </p:nvSpPr>
        <p:spPr bwMode="auto">
          <a:xfrm>
            <a:off x="7063092" y="4821282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A556A3A-EFBF-D2AE-2979-FF45D1C3E833}"/>
              </a:ext>
            </a:extLst>
          </p:cNvPr>
          <p:cNvSpPr txBox="1"/>
          <p:nvPr/>
        </p:nvSpPr>
        <p:spPr bwMode="auto">
          <a:xfrm>
            <a:off x="7063092" y="5064809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3BDE1515-004B-732D-EC1C-DC6C9BF8DCD0}"/>
              </a:ext>
            </a:extLst>
          </p:cNvPr>
          <p:cNvSpPr txBox="1"/>
          <p:nvPr/>
        </p:nvSpPr>
        <p:spPr bwMode="auto">
          <a:xfrm>
            <a:off x="7063092" y="5308336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7BA51927-D4F6-F4A1-C32B-A4F652D3EB70}"/>
              </a:ext>
            </a:extLst>
          </p:cNvPr>
          <p:cNvSpPr txBox="1"/>
          <p:nvPr/>
        </p:nvSpPr>
        <p:spPr bwMode="auto">
          <a:xfrm>
            <a:off x="7063092" y="5551863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52542A1-F263-5335-1781-9BAF0941C64E}"/>
              </a:ext>
            </a:extLst>
          </p:cNvPr>
          <p:cNvSpPr txBox="1"/>
          <p:nvPr/>
        </p:nvSpPr>
        <p:spPr bwMode="auto">
          <a:xfrm>
            <a:off x="7141639" y="5795391"/>
            <a:ext cx="2632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786AD1B4-AF6A-3EE0-3FF7-D05A91B4D7DA}"/>
              </a:ext>
            </a:extLst>
          </p:cNvPr>
          <p:cNvCxnSpPr/>
          <p:nvPr/>
        </p:nvCxnSpPr>
        <p:spPr bwMode="auto">
          <a:xfrm>
            <a:off x="7404852" y="4704028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69E60D77-B2C3-59D0-58B7-1B0DE5596F35}"/>
              </a:ext>
            </a:extLst>
          </p:cNvPr>
          <p:cNvCxnSpPr/>
          <p:nvPr/>
        </p:nvCxnSpPr>
        <p:spPr bwMode="auto">
          <a:xfrm>
            <a:off x="7409487" y="4943112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E7F30FCB-1FB7-059D-F3E1-B8CB1E0D5C9E}"/>
              </a:ext>
            </a:extLst>
          </p:cNvPr>
          <p:cNvCxnSpPr/>
          <p:nvPr/>
        </p:nvCxnSpPr>
        <p:spPr bwMode="auto">
          <a:xfrm>
            <a:off x="7404852" y="5184253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EE2E9AA4-E440-4017-3D28-D3061C959F2E}"/>
              </a:ext>
            </a:extLst>
          </p:cNvPr>
          <p:cNvCxnSpPr/>
          <p:nvPr/>
        </p:nvCxnSpPr>
        <p:spPr bwMode="auto">
          <a:xfrm>
            <a:off x="7404852" y="5427780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D0D81E0D-EFBD-A6C1-9B1F-A39AD648F1FB}"/>
              </a:ext>
            </a:extLst>
          </p:cNvPr>
          <p:cNvCxnSpPr/>
          <p:nvPr/>
        </p:nvCxnSpPr>
        <p:spPr bwMode="auto">
          <a:xfrm>
            <a:off x="7404851" y="5670954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96553F65-B408-012C-ADE5-7071F4690626}"/>
              </a:ext>
            </a:extLst>
          </p:cNvPr>
          <p:cNvCxnSpPr/>
          <p:nvPr/>
        </p:nvCxnSpPr>
        <p:spPr bwMode="auto">
          <a:xfrm>
            <a:off x="7404851" y="5913676"/>
            <a:ext cx="6032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E39FB456-E312-4FC0-C734-C0FC353CBA2D}"/>
              </a:ext>
            </a:extLst>
          </p:cNvPr>
          <p:cNvCxnSpPr>
            <a:cxnSpLocks/>
          </p:cNvCxnSpPr>
          <p:nvPr/>
        </p:nvCxnSpPr>
        <p:spPr bwMode="auto">
          <a:xfrm>
            <a:off x="7468224" y="5913676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00EE3F19-7986-9C94-1490-CD8947A95BA8}"/>
              </a:ext>
            </a:extLst>
          </p:cNvPr>
          <p:cNvCxnSpPr>
            <a:cxnSpLocks/>
          </p:cNvCxnSpPr>
          <p:nvPr/>
        </p:nvCxnSpPr>
        <p:spPr bwMode="auto">
          <a:xfrm>
            <a:off x="8910178" y="5913676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A9C93AAC-B3C9-E98B-1018-B000999C4189}"/>
              </a:ext>
            </a:extLst>
          </p:cNvPr>
          <p:cNvCxnSpPr>
            <a:cxnSpLocks/>
          </p:cNvCxnSpPr>
          <p:nvPr/>
        </p:nvCxnSpPr>
        <p:spPr bwMode="auto">
          <a:xfrm>
            <a:off x="10341893" y="5906024"/>
            <a:ext cx="0" cy="46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3A226B7-84B9-1525-76DA-44DA6E3ADDE1}"/>
              </a:ext>
            </a:extLst>
          </p:cNvPr>
          <p:cNvSpPr txBox="1"/>
          <p:nvPr/>
        </p:nvSpPr>
        <p:spPr bwMode="auto">
          <a:xfrm>
            <a:off x="6909236" y="1222900"/>
            <a:ext cx="35161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Steroid- and Surgery-Free Remission by Biomarker Subgroups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0875E42-5F66-A6D6-2364-A83039D05EFC}"/>
              </a:ext>
            </a:extLst>
          </p:cNvPr>
          <p:cNvSpPr txBox="1"/>
          <p:nvPr/>
        </p:nvSpPr>
        <p:spPr bwMode="auto">
          <a:xfrm>
            <a:off x="7527801" y="3505022"/>
            <a:ext cx="4219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SoC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AAFF0D-2ED7-85E6-ED73-446F9EFB5393}"/>
              </a:ext>
            </a:extLst>
          </p:cNvPr>
          <p:cNvSpPr txBox="1"/>
          <p:nvPr/>
        </p:nvSpPr>
        <p:spPr bwMode="auto">
          <a:xfrm>
            <a:off x="8027643" y="3503599"/>
            <a:ext cx="840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IFX + </a:t>
            </a:r>
            <a:r>
              <a:rPr 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IMiD</a:t>
            </a:r>
            <a:endParaRPr lang="en-US" sz="12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CBB7C42-0E87-85BB-D399-7B94FC99B41E}"/>
              </a:ext>
            </a:extLst>
          </p:cNvPr>
          <p:cNvSpPr txBox="1"/>
          <p:nvPr/>
        </p:nvSpPr>
        <p:spPr bwMode="auto">
          <a:xfrm>
            <a:off x="9047552" y="3503599"/>
            <a:ext cx="4219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SoC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8491C1-D4CB-1C8F-869A-F66830B43E1C}"/>
              </a:ext>
            </a:extLst>
          </p:cNvPr>
          <p:cNvSpPr txBox="1"/>
          <p:nvPr/>
        </p:nvSpPr>
        <p:spPr bwMode="auto">
          <a:xfrm>
            <a:off x="9498491" y="3512679"/>
            <a:ext cx="840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IFX + </a:t>
            </a:r>
            <a:r>
              <a:rPr 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IMiD</a:t>
            </a:r>
            <a:endParaRPr lang="en-US" sz="12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A51886-E91D-EF9C-07B9-C8AA4C12EDA3}"/>
              </a:ext>
            </a:extLst>
          </p:cNvPr>
          <p:cNvSpPr txBox="1"/>
          <p:nvPr/>
        </p:nvSpPr>
        <p:spPr bwMode="auto">
          <a:xfrm>
            <a:off x="1958415" y="3874254"/>
            <a:ext cx="33752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Endoscopic Remission by Study Arm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06D8402-B062-EF81-9F5E-D4B032DAFE8B}"/>
              </a:ext>
            </a:extLst>
          </p:cNvPr>
          <p:cNvSpPr txBox="1"/>
          <p:nvPr/>
        </p:nvSpPr>
        <p:spPr bwMode="auto">
          <a:xfrm>
            <a:off x="6659611" y="3972192"/>
            <a:ext cx="42291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Endoscopic Remission by Biomarker Subgroups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98F439D-630D-00D5-AE32-67716C6A4340}"/>
              </a:ext>
            </a:extLst>
          </p:cNvPr>
          <p:cNvSpPr txBox="1"/>
          <p:nvPr/>
        </p:nvSpPr>
        <p:spPr bwMode="auto">
          <a:xfrm>
            <a:off x="2710229" y="5952572"/>
            <a:ext cx="4219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SoC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37F7B6C-4FDE-C0D6-EE57-AE9FE7E2CD52}"/>
              </a:ext>
            </a:extLst>
          </p:cNvPr>
          <p:cNvSpPr txBox="1"/>
          <p:nvPr/>
        </p:nvSpPr>
        <p:spPr bwMode="auto">
          <a:xfrm>
            <a:off x="3945321" y="5951149"/>
            <a:ext cx="840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IFX + </a:t>
            </a:r>
            <a:r>
              <a:rPr lang="en-US" sz="1200" err="1">
                <a:solidFill>
                  <a:schemeClr val="bg1"/>
                </a:solidFill>
                <a:latin typeface="Calibri" panose="020F0502020204030204" pitchFamily="34" charset="0"/>
              </a:rPr>
              <a:t>IMiD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6945BDA-BD86-271D-0E71-C3F12CC47372}"/>
              </a:ext>
            </a:extLst>
          </p:cNvPr>
          <p:cNvSpPr txBox="1"/>
          <p:nvPr/>
        </p:nvSpPr>
        <p:spPr bwMode="auto">
          <a:xfrm>
            <a:off x="7552353" y="3732352"/>
            <a:ext cx="9925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en-US" sz="120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IBDhi</a:t>
            </a: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ACBA5B2-E09C-09DC-D736-EA66D3179818}"/>
              </a:ext>
            </a:extLst>
          </p:cNvPr>
          <p:cNvSpPr txBox="1"/>
          <p:nvPr/>
        </p:nvSpPr>
        <p:spPr bwMode="auto">
          <a:xfrm>
            <a:off x="9061422" y="3742890"/>
            <a:ext cx="8520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en-US" sz="120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IBDlo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F7F14EF-6668-18FD-5F00-911865EE326A}"/>
              </a:ext>
            </a:extLst>
          </p:cNvPr>
          <p:cNvSpPr txBox="1"/>
          <p:nvPr/>
        </p:nvSpPr>
        <p:spPr bwMode="auto">
          <a:xfrm>
            <a:off x="7622277" y="5876006"/>
            <a:ext cx="4219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SoC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62131CD-0483-D495-102B-0CCC79309BE1}"/>
              </a:ext>
            </a:extLst>
          </p:cNvPr>
          <p:cNvSpPr txBox="1"/>
          <p:nvPr/>
        </p:nvSpPr>
        <p:spPr bwMode="auto">
          <a:xfrm>
            <a:off x="8122119" y="5874583"/>
            <a:ext cx="840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IFX + </a:t>
            </a:r>
            <a:r>
              <a:rPr 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IMiD</a:t>
            </a:r>
            <a:endParaRPr lang="en-US" sz="12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5FA77EF-88CA-9272-92FC-1FF5F346CE4C}"/>
              </a:ext>
            </a:extLst>
          </p:cNvPr>
          <p:cNvSpPr txBox="1"/>
          <p:nvPr/>
        </p:nvSpPr>
        <p:spPr bwMode="auto">
          <a:xfrm>
            <a:off x="9142028" y="5874583"/>
            <a:ext cx="4219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SoC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3515DF6-152D-6420-6877-AFFB1D7D8756}"/>
              </a:ext>
            </a:extLst>
          </p:cNvPr>
          <p:cNvSpPr txBox="1"/>
          <p:nvPr/>
        </p:nvSpPr>
        <p:spPr bwMode="auto">
          <a:xfrm>
            <a:off x="9592967" y="5883663"/>
            <a:ext cx="840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IFX + </a:t>
            </a:r>
            <a:r>
              <a:rPr 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IMiD</a:t>
            </a:r>
            <a:endParaRPr lang="en-US" sz="12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C7867C-26C9-022D-9A92-EB749B4DE245}"/>
              </a:ext>
            </a:extLst>
          </p:cNvPr>
          <p:cNvSpPr txBox="1"/>
          <p:nvPr/>
        </p:nvSpPr>
        <p:spPr bwMode="auto">
          <a:xfrm>
            <a:off x="7716047" y="6122903"/>
            <a:ext cx="9925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en-US" sz="120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IBDhi</a:t>
            </a:r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F886240-F620-D16C-10DA-E6158C7EA33B}"/>
              </a:ext>
            </a:extLst>
          </p:cNvPr>
          <p:cNvSpPr txBox="1"/>
          <p:nvPr/>
        </p:nvSpPr>
        <p:spPr bwMode="auto">
          <a:xfrm>
            <a:off x="9225116" y="6133441"/>
            <a:ext cx="8520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en-US" sz="120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IBDlo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740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BA843-209F-914E-D86D-5A2E34B27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AAE6F-D129-ECCD-5D1E-A360A3892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CALM: Tight Control vs Clinically Driven Management for Patients With Moderate to Severe CD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21CEA-63F8-B20C-8AC6-CF19E0AD7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6"/>
            <a:ext cx="10877529" cy="4886855"/>
          </a:xfrm>
        </p:spPr>
        <p:txBody>
          <a:bodyPr/>
          <a:lstStyle/>
          <a:p>
            <a:r>
              <a:rPr lang="en-US" sz="2000"/>
              <a:t>Multicenter, open-label, active-controlled, dose-escalation, randomized phase III trial</a:t>
            </a:r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 b="1"/>
          </a:p>
          <a:p>
            <a:pPr marL="0" indent="0">
              <a:buNone/>
            </a:pPr>
            <a:br>
              <a:rPr lang="en-US" sz="2000" b="1"/>
            </a:br>
            <a:endParaRPr lang="en-US" sz="2000" b="1"/>
          </a:p>
          <a:p>
            <a:r>
              <a:rPr lang="en-US" sz="2000" b="1"/>
              <a:t>Primary endpoint: </a:t>
            </a:r>
            <a:r>
              <a:rPr lang="en-US" sz="2000"/>
              <a:t>patients with mucosal healing and without deep ulcerations at </a:t>
            </a:r>
            <a:r>
              <a:rPr lang="en-US" sz="2000" err="1"/>
              <a:t>Wk</a:t>
            </a:r>
            <a:r>
              <a:rPr lang="en-US" sz="2000"/>
              <a:t> 48</a:t>
            </a:r>
          </a:p>
          <a:p>
            <a:r>
              <a:rPr lang="en-US" sz="2000" b="1"/>
              <a:t>Key secondary endpoints: </a:t>
            </a:r>
            <a:r>
              <a:rPr lang="en-US" sz="2000"/>
              <a:t>patients in deep remission, in biologic remission, with complete mucosal healing, and with endoscopic response at </a:t>
            </a:r>
            <a:r>
              <a:rPr lang="en-US" sz="2000" err="1"/>
              <a:t>Wk</a:t>
            </a:r>
            <a:r>
              <a:rPr lang="en-US" sz="2000"/>
              <a:t> 48</a:t>
            </a:r>
            <a:endParaRPr lang="en-US" sz="2000" b="1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14343AE8-651A-A16B-31DD-87C9D1A0A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4502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NCT01235689. 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Colombel. Lancet. 2017;390:2779.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95C529-D726-762A-5190-70BE74E60969}"/>
              </a:ext>
            </a:extLst>
          </p:cNvPr>
          <p:cNvSpPr txBox="1"/>
          <p:nvPr/>
        </p:nvSpPr>
        <p:spPr bwMode="auto">
          <a:xfrm>
            <a:off x="601519" y="2203613"/>
            <a:ext cx="213964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Adults with ileal, colonic, or ileocolonic CD; diagnosed within past 6 yr; CDAI score within specific threshold*; </a:t>
            </a:r>
            <a:r>
              <a:rPr lang="en-GB" alt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no prior immunomodulator or biologic treatment</a:t>
            </a:r>
            <a:br>
              <a:rPr lang="en-US" altLang="en-US" sz="16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(N = 252)</a:t>
            </a:r>
            <a:endParaRPr lang="en-GB" altLang="en-US" sz="16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DEA5D2-DFD0-797D-1A13-3B6AC26DF251}"/>
              </a:ext>
            </a:extLst>
          </p:cNvPr>
          <p:cNvSpPr txBox="1"/>
          <p:nvPr/>
        </p:nvSpPr>
        <p:spPr bwMode="auto">
          <a:xfrm>
            <a:off x="609759" y="4441906"/>
            <a:ext cx="109775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*220-450 for those not receiving prednisone or equivalent; 200-450 for those receiving prednisone ≤20 mg or equivalent for ≥7 days; &gt;150-450 for those receiving prednisone &gt;20 mg or equivalent for ≥7 days. </a:t>
            </a:r>
            <a:r>
              <a:rPr lang="en-US" altLang="en-US" sz="1200" b="0" baseline="30000">
                <a:solidFill>
                  <a:schemeClr val="bg1"/>
                </a:solidFill>
                <a:latin typeface="Calibri" panose="020F0502020204030204" pitchFamily="34" charset="0"/>
              </a:rPr>
              <a:t>†</a:t>
            </a: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Dose escalation occurred step-wise at </a:t>
            </a:r>
            <a:r>
              <a:rPr lang="en-US" alt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12, 24, and 36. </a:t>
            </a:r>
            <a:r>
              <a:rPr lang="en-US" altLang="en-US" sz="1200" b="0" baseline="3000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Escalation driven by CDAI score, biomarkers (CRP/FC), and prednisone use. </a:t>
            </a:r>
            <a:r>
              <a:rPr lang="en-US" altLang="en-US" sz="1200" b="0" baseline="30000">
                <a:solidFill>
                  <a:schemeClr val="bg1"/>
                </a:solidFill>
                <a:latin typeface="Calibri" panose="020F0502020204030204" pitchFamily="34" charset="0"/>
              </a:rPr>
              <a:t>§</a:t>
            </a: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Escalation driven by CDAI score and prednisone use.</a:t>
            </a:r>
            <a:endParaRPr lang="en-US" sz="12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9076267-B529-AA4C-BB26-1573A0DB9A8E}"/>
              </a:ext>
            </a:extLst>
          </p:cNvPr>
          <p:cNvCxnSpPr>
            <a:cxnSpLocks/>
          </p:cNvCxnSpPr>
          <p:nvPr/>
        </p:nvCxnSpPr>
        <p:spPr bwMode="auto">
          <a:xfrm>
            <a:off x="2741167" y="3248965"/>
            <a:ext cx="27498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Rectangle 49">
            <a:extLst>
              <a:ext uri="{FF2B5EF4-FFF2-40B4-BE49-F238E27FC236}">
                <a16:creationId xmlns:a16="http://schemas.microsoft.com/office/drawing/2014/main" id="{E20DFE67-D5D5-C87F-4E3F-EC4ABB80A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424" y="2283080"/>
            <a:ext cx="5659812" cy="106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600">
                <a:solidFill>
                  <a:schemeClr val="tx1"/>
                </a:solidFill>
                <a:latin typeface="Calibri" panose="020F0502020204030204" pitchFamily="34" charset="0"/>
              </a:rPr>
              <a:t>Tight control per disease activity</a:t>
            </a:r>
            <a:r>
              <a:rPr lang="en-US" altLang="en-US" sz="1600" b="0" baseline="30000">
                <a:solidFill>
                  <a:schemeClr val="tx1"/>
                </a:solidFill>
                <a:latin typeface="Calibri" panose="020F0502020204030204" pitchFamily="34" charset="0"/>
              </a:rPr>
              <a:t>†‡</a:t>
            </a:r>
            <a:r>
              <a:rPr lang="en-US" altLang="en-US" sz="160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br>
              <a:rPr lang="en-US" altLang="en-US" sz="160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(± adalimumab SC 160 mg at </a:t>
            </a:r>
            <a:r>
              <a:rPr lang="en-US" altLang="en-US" sz="1600" b="0" err="1">
                <a:solidFill>
                  <a:schemeClr val="tx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 1, 80 mg at Wk3, then 40 mg </a:t>
            </a:r>
            <a:b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Q2W or weekly thereafter or azathioprine PO 1.25-2.50 mg/kg QD)</a:t>
            </a:r>
            <a:endParaRPr lang="en-US" altLang="en-US" sz="1600" b="0" baseline="300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(n = 122)</a:t>
            </a:r>
          </a:p>
        </p:txBody>
      </p:sp>
      <p:sp>
        <p:nvSpPr>
          <p:cNvPr id="7" name="Rectangle 50">
            <a:extLst>
              <a:ext uri="{FF2B5EF4-FFF2-40B4-BE49-F238E27FC236}">
                <a16:creationId xmlns:a16="http://schemas.microsoft.com/office/drawing/2014/main" id="{960ACEDA-B0D4-00AD-72EE-698C004DA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424" y="3384311"/>
            <a:ext cx="5659590" cy="10646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600">
                <a:solidFill>
                  <a:schemeClr val="tx1"/>
                </a:solidFill>
                <a:latin typeface="Calibri" panose="020F0502020204030204" pitchFamily="34" charset="0"/>
              </a:rPr>
              <a:t>Clinically driven management per disease activity</a:t>
            </a:r>
            <a:r>
              <a:rPr lang="en-US" altLang="en-US" sz="1600" b="0" baseline="30000">
                <a:solidFill>
                  <a:schemeClr val="tx1"/>
                </a:solidFill>
                <a:latin typeface="Calibri" panose="020F0502020204030204" pitchFamily="34" charset="0"/>
              </a:rPr>
              <a:t>†§</a:t>
            </a:r>
            <a:br>
              <a:rPr lang="en-US" altLang="en-US" sz="160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(± adalimumab SC 160 mg at </a:t>
            </a:r>
            <a:r>
              <a:rPr lang="en-US" altLang="en-US" sz="1600" b="0" err="1">
                <a:solidFill>
                  <a:schemeClr val="tx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 1, 80 mg at </a:t>
            </a:r>
            <a:r>
              <a:rPr lang="en-US" altLang="en-US" sz="1600" b="0" err="1">
                <a:solidFill>
                  <a:schemeClr val="tx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 3, then 40 mg </a:t>
            </a:r>
            <a:b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Q2W or weekly thereafter or azathioprine PO 1.25-2.50 mg/kg QD)</a:t>
            </a:r>
            <a:endParaRPr lang="en-US" altLang="en-US" sz="1600" b="0" baseline="300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(n = 122)</a:t>
            </a:r>
          </a:p>
        </p:txBody>
      </p:sp>
      <p:sp>
        <p:nvSpPr>
          <p:cNvPr id="10" name="Line 53">
            <a:extLst>
              <a:ext uri="{FF2B5EF4-FFF2-40B4-BE49-F238E27FC236}">
                <a16:creationId xmlns:a16="http://schemas.microsoft.com/office/drawing/2014/main" id="{3CF77CEA-9CDB-97D8-A29F-209DA8E1AF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3479" y="3365400"/>
            <a:ext cx="351932" cy="188131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Line 54">
            <a:extLst>
              <a:ext uri="{FF2B5EF4-FFF2-40B4-BE49-F238E27FC236}">
                <a16:creationId xmlns:a16="http://schemas.microsoft.com/office/drawing/2014/main" id="{B6EBBFC3-2B20-A68B-808F-35975F6678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83479" y="2919545"/>
            <a:ext cx="351932" cy="19661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66FBE03-E2D1-A76D-452D-7C9972FBEA4D}"/>
              </a:ext>
            </a:extLst>
          </p:cNvPr>
          <p:cNvCxnSpPr>
            <a:cxnSpLocks/>
          </p:cNvCxnSpPr>
          <p:nvPr/>
        </p:nvCxnSpPr>
        <p:spPr bwMode="auto">
          <a:xfrm>
            <a:off x="4200599" y="2287626"/>
            <a:ext cx="0" cy="552186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9" name="Rectangle 50">
            <a:extLst>
              <a:ext uri="{FF2B5EF4-FFF2-40B4-BE49-F238E27FC236}">
                <a16:creationId xmlns:a16="http://schemas.microsoft.com/office/drawing/2014/main" id="{A74D503D-06E6-3E75-B34C-9F062A7B9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4859" y="2251279"/>
            <a:ext cx="918585" cy="20621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txBody>
          <a:bodyPr vert="vert270"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Calibri" panose="020F0502020204030204" pitchFamily="34" charset="0"/>
              </a:rPr>
              <a:t>Prednisone </a:t>
            </a: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burst </a:t>
            </a:r>
            <a:b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≤40 mg/day </a:t>
            </a:r>
            <a:b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600" b="0">
                <a:solidFill>
                  <a:schemeClr val="tx1"/>
                </a:solidFill>
                <a:latin typeface="Calibri" panose="020F0502020204030204" pitchFamily="34" charset="0"/>
              </a:rPr>
              <a:t>with 6-wk taper</a:t>
            </a:r>
          </a:p>
        </p:txBody>
      </p:sp>
      <p:sp>
        <p:nvSpPr>
          <p:cNvPr id="26" name="Text Box 45">
            <a:extLst>
              <a:ext uri="{FF2B5EF4-FFF2-40B4-BE49-F238E27FC236}">
                <a16:creationId xmlns:a16="http://schemas.microsoft.com/office/drawing/2014/main" id="{550C519C-DD46-C849-6A29-E93A345B1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275" y="1916958"/>
            <a:ext cx="44706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0" i="1">
                <a:solidFill>
                  <a:schemeClr val="bg1"/>
                </a:solidFill>
                <a:latin typeface="Calibri" panose="020F0502020204030204" pitchFamily="34" charset="0"/>
              </a:rPr>
              <a:t>Stratified by smoking status, weight, and disease duration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078AC7C-3B6A-424C-0811-032D2DCE59FA}"/>
              </a:ext>
            </a:extLst>
          </p:cNvPr>
          <p:cNvCxnSpPr>
            <a:cxnSpLocks/>
          </p:cNvCxnSpPr>
          <p:nvPr/>
        </p:nvCxnSpPr>
        <p:spPr bwMode="auto">
          <a:xfrm>
            <a:off x="10220485" y="3347775"/>
            <a:ext cx="27498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4204B12-71E6-30B4-AEF2-93E1A2B45E39}"/>
              </a:ext>
            </a:extLst>
          </p:cNvPr>
          <p:cNvSpPr txBox="1"/>
          <p:nvPr/>
        </p:nvSpPr>
        <p:spPr bwMode="auto">
          <a:xfrm>
            <a:off x="10470254" y="3073012"/>
            <a:ext cx="11170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Follow up at </a:t>
            </a:r>
            <a:r>
              <a:rPr lang="en-US" sz="16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 48</a:t>
            </a:r>
            <a:endParaRPr lang="en-GB" altLang="en-US" sz="16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6981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1511B-CB03-A173-D6DA-8BC5E32BB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514695-C5AD-63DB-2110-11DC5730B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CALM: Study Outcomes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3D197F-6FA1-D0F8-4B14-19007E6E7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+mn-lt"/>
              </a:rPr>
              <a:t>Results:</a:t>
            </a:r>
            <a:endParaRPr lang="en-US" b="1">
              <a:latin typeface="+mn-lt"/>
              <a:ea typeface="Calibri"/>
              <a:cs typeface="Calibri"/>
            </a:endParaRPr>
          </a:p>
          <a:p>
            <a:pPr lvl="1">
              <a:buFont typeface="Calibri" panose="020F0502020204030204" pitchFamily="34" charset="0"/>
              <a:buChar char="–"/>
            </a:pPr>
            <a:r>
              <a:rPr lang="en-US">
                <a:latin typeface="+mn-lt"/>
              </a:rPr>
              <a:t>Patients in tight control algorithm saw improved outcomes vs clinical management algorithm</a:t>
            </a:r>
            <a:endParaRPr lang="en-US">
              <a:latin typeface="+mn-lt"/>
              <a:ea typeface="Calibri"/>
              <a:cs typeface="Calibri"/>
            </a:endParaRPr>
          </a:p>
          <a:p>
            <a:pPr lvl="1">
              <a:buFont typeface="Calibri" panose="020F0502020204030204" pitchFamily="34" charset="0"/>
              <a:buChar char="–"/>
            </a:pPr>
            <a:r>
              <a:rPr lang="en-US">
                <a:latin typeface="+mn-lt"/>
              </a:rPr>
              <a:t>Higher rates of mucosal healing with tight control vs clinical management</a:t>
            </a:r>
            <a:endParaRPr lang="en-US">
              <a:latin typeface="+mn-lt"/>
              <a:ea typeface="Calibri"/>
              <a:cs typeface="Calibri"/>
            </a:endParaRPr>
          </a:p>
          <a:p>
            <a:r>
              <a:rPr lang="en-US" b="1">
                <a:latin typeface="+mn-lt"/>
              </a:rPr>
              <a:t>Clinical implications</a:t>
            </a:r>
            <a:r>
              <a:rPr lang="en-US">
                <a:latin typeface="+mn-lt"/>
              </a:rPr>
              <a:t>: biomarker-driven adjustments improve long-term disease management</a:t>
            </a:r>
            <a:endParaRPr lang="en-US">
              <a:latin typeface="+mn-lt"/>
              <a:ea typeface="Calibri"/>
              <a:cs typeface="Calibri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B271BE06-B2C2-9731-2BA2-5FA912817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4502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Colombel. Lancet. 2017;390:2779.</a:t>
            </a:r>
          </a:p>
        </p:txBody>
      </p:sp>
    </p:spTree>
    <p:extLst>
      <p:ext uri="{BB962C8B-B14F-4D97-AF65-F5344CB8AC3E}">
        <p14:creationId xmlns:p14="http://schemas.microsoft.com/office/powerpoint/2010/main" val="995798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66AA51CD-115E-7ABA-967A-5F73591A8174}"/>
              </a:ext>
            </a:extLst>
          </p:cNvPr>
          <p:cNvSpPr/>
          <p:nvPr/>
        </p:nvSpPr>
        <p:spPr bwMode="auto">
          <a:xfrm>
            <a:off x="1991517" y="4214254"/>
            <a:ext cx="459273" cy="61744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050E390-4E5F-8436-6041-6090E4D74EE3}"/>
              </a:ext>
            </a:extLst>
          </p:cNvPr>
          <p:cNvSpPr/>
          <p:nvPr/>
        </p:nvSpPr>
        <p:spPr bwMode="auto">
          <a:xfrm>
            <a:off x="2447162" y="3858646"/>
            <a:ext cx="459273" cy="980653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23FADB3-5002-2572-5C74-A7429EF2E32D}"/>
              </a:ext>
            </a:extLst>
          </p:cNvPr>
          <p:cNvSpPr/>
          <p:nvPr/>
        </p:nvSpPr>
        <p:spPr bwMode="auto">
          <a:xfrm>
            <a:off x="3265005" y="4428492"/>
            <a:ext cx="459273" cy="41708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6B649F1-4C4A-B9E6-DF92-0BE03E63CA2D}"/>
              </a:ext>
            </a:extLst>
          </p:cNvPr>
          <p:cNvSpPr/>
          <p:nvPr/>
        </p:nvSpPr>
        <p:spPr bwMode="auto">
          <a:xfrm>
            <a:off x="3720650" y="4066533"/>
            <a:ext cx="459273" cy="773761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AA340A0-D366-0031-734C-7EFBC9DCF44E}"/>
              </a:ext>
            </a:extLst>
          </p:cNvPr>
          <p:cNvSpPr/>
          <p:nvPr/>
        </p:nvSpPr>
        <p:spPr bwMode="auto">
          <a:xfrm>
            <a:off x="4542170" y="4025704"/>
            <a:ext cx="459273" cy="82748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DACA50F-E89F-EEDB-B80E-3D1647F47E04}"/>
              </a:ext>
            </a:extLst>
          </p:cNvPr>
          <p:cNvSpPr/>
          <p:nvPr/>
        </p:nvSpPr>
        <p:spPr bwMode="auto">
          <a:xfrm>
            <a:off x="4997815" y="3634674"/>
            <a:ext cx="459273" cy="1204625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33864D1-C684-C385-5F92-D131615689E1}"/>
              </a:ext>
            </a:extLst>
          </p:cNvPr>
          <p:cNvSpPr/>
          <p:nvPr/>
        </p:nvSpPr>
        <p:spPr bwMode="auto">
          <a:xfrm>
            <a:off x="5807810" y="4199365"/>
            <a:ext cx="459273" cy="64633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D2F58FE-BE01-2BC2-13C0-E5065F4A83AC}"/>
              </a:ext>
            </a:extLst>
          </p:cNvPr>
          <p:cNvSpPr/>
          <p:nvPr/>
        </p:nvSpPr>
        <p:spPr bwMode="auto">
          <a:xfrm>
            <a:off x="6270829" y="4054543"/>
            <a:ext cx="459273" cy="791873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F7F6888-3B59-B9CA-6C1C-07E3C68F142B}"/>
              </a:ext>
            </a:extLst>
          </p:cNvPr>
          <p:cNvSpPr/>
          <p:nvPr/>
        </p:nvSpPr>
        <p:spPr bwMode="auto">
          <a:xfrm>
            <a:off x="7086755" y="4405868"/>
            <a:ext cx="459273" cy="44014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5119E09-8EB9-31D7-0B06-0A2AFA182A55}"/>
              </a:ext>
            </a:extLst>
          </p:cNvPr>
          <p:cNvSpPr/>
          <p:nvPr/>
        </p:nvSpPr>
        <p:spPr bwMode="auto">
          <a:xfrm>
            <a:off x="7542400" y="4378432"/>
            <a:ext cx="459273" cy="467578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D58D333-E6E5-BFCA-E2FC-51C1438F92EF}"/>
              </a:ext>
            </a:extLst>
          </p:cNvPr>
          <p:cNvSpPr/>
          <p:nvPr/>
        </p:nvSpPr>
        <p:spPr bwMode="auto">
          <a:xfrm>
            <a:off x="8352796" y="3784018"/>
            <a:ext cx="459273" cy="10696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7590B3B-68EC-4F25-0E44-5EA65E1BA3C7}"/>
              </a:ext>
            </a:extLst>
          </p:cNvPr>
          <p:cNvSpPr/>
          <p:nvPr/>
        </p:nvSpPr>
        <p:spPr bwMode="auto">
          <a:xfrm>
            <a:off x="8815815" y="3494390"/>
            <a:ext cx="459273" cy="1344909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6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03B50E-15AF-7145-9404-C3695BBBC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CALM: Key Secondary Outcomes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E5EC1E4-B21D-8843-8F7E-17B8A9D1E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/>
              <a:t>Tight control/treat to target &gt; conventional management 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F7D88426-A90C-D156-2795-F33CB1764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4502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Colombel. Lancet. 2017;390:2779.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86AAAC-7AC9-4FB3-7B4E-6E71AEC0D0B5}"/>
              </a:ext>
            </a:extLst>
          </p:cNvPr>
          <p:cNvSpPr txBox="1"/>
          <p:nvPr/>
        </p:nvSpPr>
        <p:spPr bwMode="auto">
          <a:xfrm rot="16200000">
            <a:off x="-101262" y="3357284"/>
            <a:ext cx="22764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Patients, n (%)</a:t>
            </a:r>
            <a:endParaRPr lang="en-US" sz="16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021761-180B-0807-534A-43E6DD91E9FE}"/>
              </a:ext>
            </a:extLst>
          </p:cNvPr>
          <p:cNvSpPr txBox="1"/>
          <p:nvPr/>
        </p:nvSpPr>
        <p:spPr bwMode="auto">
          <a:xfrm>
            <a:off x="1200397" y="4647031"/>
            <a:ext cx="5938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104044-3DE3-A80C-8B5A-E2E3ED49C079}"/>
              </a:ext>
            </a:extLst>
          </p:cNvPr>
          <p:cNvSpPr txBox="1"/>
          <p:nvPr/>
        </p:nvSpPr>
        <p:spPr bwMode="auto">
          <a:xfrm>
            <a:off x="1200397" y="4123505"/>
            <a:ext cx="5938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9EAA5F-B4A9-94D6-1B75-A5FE53E444EB}"/>
              </a:ext>
            </a:extLst>
          </p:cNvPr>
          <p:cNvSpPr txBox="1"/>
          <p:nvPr/>
        </p:nvSpPr>
        <p:spPr bwMode="auto">
          <a:xfrm>
            <a:off x="1200397" y="3599979"/>
            <a:ext cx="5938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C562E7-A72A-51FF-15CF-BE221C1DE005}"/>
              </a:ext>
            </a:extLst>
          </p:cNvPr>
          <p:cNvSpPr txBox="1"/>
          <p:nvPr/>
        </p:nvSpPr>
        <p:spPr bwMode="auto">
          <a:xfrm>
            <a:off x="1200397" y="3076453"/>
            <a:ext cx="5938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01FE8B-D991-D122-64B8-7EC411D4C331}"/>
              </a:ext>
            </a:extLst>
          </p:cNvPr>
          <p:cNvSpPr txBox="1"/>
          <p:nvPr/>
        </p:nvSpPr>
        <p:spPr bwMode="auto">
          <a:xfrm>
            <a:off x="1200397" y="2552927"/>
            <a:ext cx="5938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7AC125-D4D0-F156-F58E-842079CD4BB3}"/>
              </a:ext>
            </a:extLst>
          </p:cNvPr>
          <p:cNvSpPr txBox="1"/>
          <p:nvPr/>
        </p:nvSpPr>
        <p:spPr bwMode="auto">
          <a:xfrm>
            <a:off x="1200397" y="2029401"/>
            <a:ext cx="5938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E29337-34F3-2DE2-E84D-F899BAFF13E6}"/>
              </a:ext>
            </a:extLst>
          </p:cNvPr>
          <p:cNvSpPr txBox="1"/>
          <p:nvPr/>
        </p:nvSpPr>
        <p:spPr bwMode="auto">
          <a:xfrm>
            <a:off x="1772027" y="4840294"/>
            <a:ext cx="136280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CDAI &lt;150, 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no prednisone 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≥8 </a:t>
            </a:r>
            <a:r>
              <a:rPr lang="en-US" sz="140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 or deep ulceration, 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CDEIS &lt;4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4E6309-5F81-F33E-A262-0CE55F45A954}"/>
              </a:ext>
            </a:extLst>
          </p:cNvPr>
          <p:cNvSpPr txBox="1"/>
          <p:nvPr/>
        </p:nvSpPr>
        <p:spPr bwMode="auto">
          <a:xfrm>
            <a:off x="3038617" y="4840294"/>
            <a:ext cx="140478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CRP &lt;5 mg/L, 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FC &lt;250 </a:t>
            </a:r>
            <a:r>
              <a:rPr lang="el-GR" sz="1400">
                <a:solidFill>
                  <a:schemeClr val="bg1"/>
                </a:solidFill>
                <a:latin typeface="Calibri" panose="020F0502020204030204" pitchFamily="34" charset="0"/>
              </a:rPr>
              <a:t>μ</a:t>
            </a: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g/g, CDEIS &lt;4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F46E0A-B0F5-8225-B21F-58B5FA83C1CA}"/>
              </a:ext>
            </a:extLst>
          </p:cNvPr>
          <p:cNvSpPr txBox="1"/>
          <p:nvPr/>
        </p:nvSpPr>
        <p:spPr bwMode="auto">
          <a:xfrm>
            <a:off x="4349451" y="4840294"/>
            <a:ext cx="13048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CDEIS &lt;4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285A2A-CBD3-2C0C-B5F9-FD9254703C92}"/>
              </a:ext>
            </a:extLst>
          </p:cNvPr>
          <p:cNvSpPr txBox="1"/>
          <p:nvPr/>
        </p:nvSpPr>
        <p:spPr bwMode="auto">
          <a:xfrm>
            <a:off x="5624504" y="4840294"/>
            <a:ext cx="13087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CDEIS &lt;4, CDEIS &lt;4 in all segments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98ED2A-C5FE-7666-901D-1B53F672FFB9}"/>
              </a:ext>
            </a:extLst>
          </p:cNvPr>
          <p:cNvSpPr txBox="1"/>
          <p:nvPr/>
        </p:nvSpPr>
        <p:spPr bwMode="auto">
          <a:xfrm>
            <a:off x="6882350" y="4840294"/>
            <a:ext cx="13290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CDEIS = 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85D96C-0681-F956-E79C-B9A64971B69E}"/>
              </a:ext>
            </a:extLst>
          </p:cNvPr>
          <p:cNvSpPr txBox="1"/>
          <p:nvPr/>
        </p:nvSpPr>
        <p:spPr bwMode="auto">
          <a:xfrm>
            <a:off x="8124846" y="4840294"/>
            <a:ext cx="1404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CDEIS decrease &gt;5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D0EB3E-068F-4CCD-CCB7-92D28397BD11}"/>
              </a:ext>
            </a:extLst>
          </p:cNvPr>
          <p:cNvSpPr txBox="1"/>
          <p:nvPr/>
        </p:nvSpPr>
        <p:spPr bwMode="auto">
          <a:xfrm>
            <a:off x="9844635" y="2263295"/>
            <a:ext cx="16523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CM arm (n = 122)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6D469A-7AD7-1CAA-3D3C-2DEAC5D13F03}"/>
              </a:ext>
            </a:extLst>
          </p:cNvPr>
          <p:cNvSpPr txBox="1"/>
          <p:nvPr/>
        </p:nvSpPr>
        <p:spPr bwMode="auto">
          <a:xfrm>
            <a:off x="9829887" y="2560448"/>
            <a:ext cx="16523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TC arm (n = 122)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63C84C-5FD0-2D50-66DE-CA19BB28E99B}"/>
              </a:ext>
            </a:extLst>
          </p:cNvPr>
          <p:cNvSpPr txBox="1"/>
          <p:nvPr/>
        </p:nvSpPr>
        <p:spPr bwMode="auto">
          <a:xfrm>
            <a:off x="1803614" y="2278124"/>
            <a:ext cx="14047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Deep remission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EB78DD-43D9-7246-F27A-F29F5E0F1A43}"/>
              </a:ext>
            </a:extLst>
          </p:cNvPr>
          <p:cNvSpPr txBox="1"/>
          <p:nvPr/>
        </p:nvSpPr>
        <p:spPr bwMode="auto">
          <a:xfrm>
            <a:off x="3038617" y="2279321"/>
            <a:ext cx="14047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Biologic remission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25E729-12CF-683D-9366-CAF64371C662}"/>
              </a:ext>
            </a:extLst>
          </p:cNvPr>
          <p:cNvSpPr txBox="1"/>
          <p:nvPr/>
        </p:nvSpPr>
        <p:spPr bwMode="auto">
          <a:xfrm>
            <a:off x="4253649" y="2278722"/>
            <a:ext cx="14047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Mucosal healing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25B418-8321-3966-DF99-4EFC3D4F8FFD}"/>
              </a:ext>
            </a:extLst>
          </p:cNvPr>
          <p:cNvSpPr txBox="1"/>
          <p:nvPr/>
        </p:nvSpPr>
        <p:spPr bwMode="auto">
          <a:xfrm>
            <a:off x="5638702" y="2155552"/>
            <a:ext cx="12977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Mucosal healing in all segments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8490F2-B01C-CA44-8C84-647233175A7F}"/>
              </a:ext>
            </a:extLst>
          </p:cNvPr>
          <p:cNvSpPr txBox="1"/>
          <p:nvPr/>
        </p:nvSpPr>
        <p:spPr bwMode="auto">
          <a:xfrm>
            <a:off x="6858899" y="2052645"/>
            <a:ext cx="14047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Complete endoscopic remission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630A85-6B98-F93C-84A9-83201D93C988}"/>
              </a:ext>
            </a:extLst>
          </p:cNvPr>
          <p:cNvSpPr txBox="1"/>
          <p:nvPr/>
        </p:nvSpPr>
        <p:spPr bwMode="auto">
          <a:xfrm>
            <a:off x="8171424" y="2153121"/>
            <a:ext cx="1404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Endoscopic response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AB635E2-17A8-5BA7-CC5C-154794D7DE7E}"/>
              </a:ext>
            </a:extLst>
          </p:cNvPr>
          <p:cNvSpPr txBox="1"/>
          <p:nvPr/>
        </p:nvSpPr>
        <p:spPr bwMode="auto">
          <a:xfrm>
            <a:off x="8110511" y="2677612"/>
            <a:ext cx="1404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 = .067</a:t>
            </a:r>
            <a:endParaRPr lang="en-US" sz="16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C3E9D6-B891-2A09-3909-121BB24F3CE9}"/>
              </a:ext>
            </a:extLst>
          </p:cNvPr>
          <p:cNvSpPr txBox="1"/>
          <p:nvPr/>
        </p:nvSpPr>
        <p:spPr bwMode="auto">
          <a:xfrm>
            <a:off x="6786000" y="2683094"/>
            <a:ext cx="1404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 = .728</a:t>
            </a:r>
            <a:endParaRPr lang="en-US" sz="16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9216658-62DC-16FD-3224-DDE3EF71E5EE}"/>
              </a:ext>
            </a:extLst>
          </p:cNvPr>
          <p:cNvSpPr txBox="1"/>
          <p:nvPr/>
        </p:nvSpPr>
        <p:spPr bwMode="auto">
          <a:xfrm>
            <a:off x="5569025" y="2674021"/>
            <a:ext cx="1404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 = .229</a:t>
            </a:r>
            <a:endParaRPr lang="en-US" sz="16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4AA0BC-EB2B-55E3-5C89-6562F74773DB}"/>
              </a:ext>
            </a:extLst>
          </p:cNvPr>
          <p:cNvSpPr txBox="1"/>
          <p:nvPr/>
        </p:nvSpPr>
        <p:spPr bwMode="auto">
          <a:xfrm>
            <a:off x="4237140" y="2684674"/>
            <a:ext cx="1404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 = .010</a:t>
            </a:r>
            <a:endParaRPr lang="en-US" sz="16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934CDA-6657-3F56-D610-82D004D76416}"/>
              </a:ext>
            </a:extLst>
          </p:cNvPr>
          <p:cNvSpPr txBox="1"/>
          <p:nvPr/>
        </p:nvSpPr>
        <p:spPr bwMode="auto">
          <a:xfrm>
            <a:off x="2978154" y="2670237"/>
            <a:ext cx="1404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 = .006</a:t>
            </a:r>
            <a:endParaRPr lang="en-US" sz="16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DFC2B17-EDC6-01C9-99B2-35535925D3E2}"/>
              </a:ext>
            </a:extLst>
          </p:cNvPr>
          <p:cNvSpPr txBox="1"/>
          <p:nvPr/>
        </p:nvSpPr>
        <p:spPr bwMode="auto">
          <a:xfrm>
            <a:off x="1720409" y="2660387"/>
            <a:ext cx="1404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 = .014</a:t>
            </a:r>
            <a:endParaRPr lang="en-US" sz="16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DD2318C-A55E-B277-F831-EDDDF4DA8757}"/>
              </a:ext>
            </a:extLst>
          </p:cNvPr>
          <p:cNvSpPr txBox="1"/>
          <p:nvPr/>
        </p:nvSpPr>
        <p:spPr bwMode="auto">
          <a:xfrm>
            <a:off x="1940612" y="3937255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23.0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DE02FCF-D889-A412-47AF-EBE91266637B}"/>
              </a:ext>
            </a:extLst>
          </p:cNvPr>
          <p:cNvSpPr txBox="1"/>
          <p:nvPr/>
        </p:nvSpPr>
        <p:spPr bwMode="auto">
          <a:xfrm>
            <a:off x="2399885" y="3573050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36.9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6942D09-F9DB-5ABA-7802-E803F1255124}"/>
              </a:ext>
            </a:extLst>
          </p:cNvPr>
          <p:cNvSpPr txBox="1"/>
          <p:nvPr/>
        </p:nvSpPr>
        <p:spPr bwMode="auto">
          <a:xfrm>
            <a:off x="3200926" y="4128330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15.6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6CD359-1749-9EC0-34B6-CE275A4B68FB}"/>
              </a:ext>
            </a:extLst>
          </p:cNvPr>
          <p:cNvSpPr txBox="1"/>
          <p:nvPr/>
        </p:nvSpPr>
        <p:spPr bwMode="auto">
          <a:xfrm>
            <a:off x="3688051" y="3779108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29.5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05C7356-B92B-14FF-217D-0EDC0E2543A1}"/>
              </a:ext>
            </a:extLst>
          </p:cNvPr>
          <p:cNvSpPr txBox="1"/>
          <p:nvPr/>
        </p:nvSpPr>
        <p:spPr bwMode="auto">
          <a:xfrm>
            <a:off x="4500016" y="3744451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30.3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B807C4B-52C8-9CEB-09FD-30EF7075C9C6}"/>
              </a:ext>
            </a:extLst>
          </p:cNvPr>
          <p:cNvSpPr txBox="1"/>
          <p:nvPr/>
        </p:nvSpPr>
        <p:spPr bwMode="auto">
          <a:xfrm>
            <a:off x="4946082" y="3336521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45.9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49CE3A4-3FD2-F459-FC9D-ACFCAB674296}"/>
              </a:ext>
            </a:extLst>
          </p:cNvPr>
          <p:cNvSpPr txBox="1"/>
          <p:nvPr/>
        </p:nvSpPr>
        <p:spPr bwMode="auto">
          <a:xfrm>
            <a:off x="5752231" y="3914571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23.8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94EA357-1964-D31F-EB8C-AADB7CE646E6}"/>
              </a:ext>
            </a:extLst>
          </p:cNvPr>
          <p:cNvSpPr txBox="1"/>
          <p:nvPr/>
        </p:nvSpPr>
        <p:spPr bwMode="auto">
          <a:xfrm>
            <a:off x="6237128" y="3779108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29.5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7ABC4BE-6604-3AE2-7B9E-EFD2A70A2F7B}"/>
              </a:ext>
            </a:extLst>
          </p:cNvPr>
          <p:cNvSpPr txBox="1"/>
          <p:nvPr/>
        </p:nvSpPr>
        <p:spPr bwMode="auto">
          <a:xfrm>
            <a:off x="7025838" y="4119388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16.4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40B4885-B66E-9D50-2C80-2F86047D2761}"/>
              </a:ext>
            </a:extLst>
          </p:cNvPr>
          <p:cNvSpPr txBox="1"/>
          <p:nvPr/>
        </p:nvSpPr>
        <p:spPr bwMode="auto">
          <a:xfrm>
            <a:off x="7484244" y="4080278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18.0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2C2821-5A05-6395-93B9-15A4FEF4AFB6}"/>
              </a:ext>
            </a:extLst>
          </p:cNvPr>
          <p:cNvSpPr txBox="1"/>
          <p:nvPr/>
        </p:nvSpPr>
        <p:spPr bwMode="auto">
          <a:xfrm>
            <a:off x="8321167" y="3480245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40.2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69C3C6F-370C-9DC0-A93F-55BE73218967}"/>
              </a:ext>
            </a:extLst>
          </p:cNvPr>
          <p:cNvSpPr txBox="1"/>
          <p:nvPr/>
        </p:nvSpPr>
        <p:spPr bwMode="auto">
          <a:xfrm>
            <a:off x="8767233" y="3210538"/>
            <a:ext cx="568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50.8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5017D1-CD6E-9550-3310-5B9F4B9D2397}"/>
              </a:ext>
            </a:extLst>
          </p:cNvPr>
          <p:cNvSpPr txBox="1"/>
          <p:nvPr/>
        </p:nvSpPr>
        <p:spPr bwMode="auto">
          <a:xfrm>
            <a:off x="8840699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62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54D51B-44CF-9AEB-66B9-54CBA9D26D10}"/>
              </a:ext>
            </a:extLst>
          </p:cNvPr>
          <p:cNvSpPr txBox="1"/>
          <p:nvPr/>
        </p:nvSpPr>
        <p:spPr bwMode="auto">
          <a:xfrm>
            <a:off x="8371019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49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153FBA5-689A-C04D-9BCD-5DF0321D0C09}"/>
              </a:ext>
            </a:extLst>
          </p:cNvPr>
          <p:cNvSpPr txBox="1"/>
          <p:nvPr/>
        </p:nvSpPr>
        <p:spPr bwMode="auto">
          <a:xfrm>
            <a:off x="7556604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22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2E682DE-33F2-AB47-D304-C097FBBDEB00}"/>
              </a:ext>
            </a:extLst>
          </p:cNvPr>
          <p:cNvSpPr txBox="1"/>
          <p:nvPr/>
        </p:nvSpPr>
        <p:spPr bwMode="auto">
          <a:xfrm>
            <a:off x="7099589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20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EDDFF32-35BA-4856-DCE4-B022038461B5}"/>
              </a:ext>
            </a:extLst>
          </p:cNvPr>
          <p:cNvSpPr txBox="1"/>
          <p:nvPr/>
        </p:nvSpPr>
        <p:spPr bwMode="auto">
          <a:xfrm>
            <a:off x="6289025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36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E5D43B1-20C7-8983-737B-B73DEB33DB36}"/>
              </a:ext>
            </a:extLst>
          </p:cNvPr>
          <p:cNvSpPr txBox="1"/>
          <p:nvPr/>
        </p:nvSpPr>
        <p:spPr bwMode="auto">
          <a:xfrm>
            <a:off x="5830380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29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EA866CE-5984-360C-6F76-D9FE6F2E8507}"/>
              </a:ext>
            </a:extLst>
          </p:cNvPr>
          <p:cNvSpPr txBox="1"/>
          <p:nvPr/>
        </p:nvSpPr>
        <p:spPr bwMode="auto">
          <a:xfrm>
            <a:off x="5015965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56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63574E8-B22D-B06F-B763-8E5176B5E16F}"/>
              </a:ext>
            </a:extLst>
          </p:cNvPr>
          <p:cNvSpPr txBox="1"/>
          <p:nvPr/>
        </p:nvSpPr>
        <p:spPr bwMode="auto">
          <a:xfrm>
            <a:off x="4562005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37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54592FE-4A80-947B-0E1D-95CC0B3C4301}"/>
              </a:ext>
            </a:extLst>
          </p:cNvPr>
          <p:cNvSpPr txBox="1"/>
          <p:nvPr/>
        </p:nvSpPr>
        <p:spPr bwMode="auto">
          <a:xfrm>
            <a:off x="3737796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36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B564C07-02A6-24E5-790A-559E736AC336}"/>
              </a:ext>
            </a:extLst>
          </p:cNvPr>
          <p:cNvSpPr txBox="1"/>
          <p:nvPr/>
        </p:nvSpPr>
        <p:spPr bwMode="auto">
          <a:xfrm>
            <a:off x="3288355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19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FC98025-589A-39F8-7B5A-02ACC2C003E4}"/>
              </a:ext>
            </a:extLst>
          </p:cNvPr>
          <p:cNvSpPr txBox="1"/>
          <p:nvPr/>
        </p:nvSpPr>
        <p:spPr bwMode="auto">
          <a:xfrm>
            <a:off x="2464414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45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303C226-635B-C00C-305E-825A1D426B71}"/>
              </a:ext>
            </a:extLst>
          </p:cNvPr>
          <p:cNvSpPr txBox="1"/>
          <p:nvPr/>
        </p:nvSpPr>
        <p:spPr bwMode="auto">
          <a:xfrm>
            <a:off x="2011669" y="4534127"/>
            <a:ext cx="425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latin typeface="Calibri" panose="020F0502020204030204" pitchFamily="34" charset="0"/>
              </a:rPr>
              <a:t>28</a:t>
            </a:r>
            <a:endParaRPr lang="en-US" sz="1600" b="0">
              <a:latin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0F8519A-59FF-6C59-213A-85B060CF6EBB}"/>
              </a:ext>
            </a:extLst>
          </p:cNvPr>
          <p:cNvSpPr/>
          <p:nvPr/>
        </p:nvSpPr>
        <p:spPr bwMode="auto">
          <a:xfrm>
            <a:off x="9787790" y="2367639"/>
            <a:ext cx="129744" cy="12974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72C20F3-8830-B46D-6595-52342A170AB8}"/>
              </a:ext>
            </a:extLst>
          </p:cNvPr>
          <p:cNvSpPr/>
          <p:nvPr/>
        </p:nvSpPr>
        <p:spPr bwMode="auto">
          <a:xfrm>
            <a:off x="9793017" y="2663949"/>
            <a:ext cx="129744" cy="129744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Left Bracket 60">
            <a:extLst>
              <a:ext uri="{FF2B5EF4-FFF2-40B4-BE49-F238E27FC236}">
                <a16:creationId xmlns:a16="http://schemas.microsoft.com/office/drawing/2014/main" id="{3F991844-C4C2-E8B4-5BD6-A4FA8199BC85}"/>
              </a:ext>
            </a:extLst>
          </p:cNvPr>
          <p:cNvSpPr/>
          <p:nvPr/>
        </p:nvSpPr>
        <p:spPr bwMode="auto">
          <a:xfrm rot="5400000">
            <a:off x="2431626" y="2550185"/>
            <a:ext cx="60980" cy="910786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2" name="Left Bracket 61">
            <a:extLst>
              <a:ext uri="{FF2B5EF4-FFF2-40B4-BE49-F238E27FC236}">
                <a16:creationId xmlns:a16="http://schemas.microsoft.com/office/drawing/2014/main" id="{43DABFB0-39F5-7CAD-36DB-9BF8F957763C}"/>
              </a:ext>
            </a:extLst>
          </p:cNvPr>
          <p:cNvSpPr/>
          <p:nvPr/>
        </p:nvSpPr>
        <p:spPr bwMode="auto">
          <a:xfrm rot="5400000">
            <a:off x="3710519" y="2544537"/>
            <a:ext cx="60980" cy="910786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3" name="Left Bracket 62">
            <a:extLst>
              <a:ext uri="{FF2B5EF4-FFF2-40B4-BE49-F238E27FC236}">
                <a16:creationId xmlns:a16="http://schemas.microsoft.com/office/drawing/2014/main" id="{780E83A5-FFA7-5192-8D16-27D6FEC08C95}"/>
              </a:ext>
            </a:extLst>
          </p:cNvPr>
          <p:cNvSpPr/>
          <p:nvPr/>
        </p:nvSpPr>
        <p:spPr bwMode="auto">
          <a:xfrm rot="5400000">
            <a:off x="4966497" y="2544534"/>
            <a:ext cx="60980" cy="910786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4" name="Left Bracket 63">
            <a:extLst>
              <a:ext uri="{FF2B5EF4-FFF2-40B4-BE49-F238E27FC236}">
                <a16:creationId xmlns:a16="http://schemas.microsoft.com/office/drawing/2014/main" id="{ECF4EFA7-209A-2530-E0AE-A5A0A6ABF3B1}"/>
              </a:ext>
            </a:extLst>
          </p:cNvPr>
          <p:cNvSpPr/>
          <p:nvPr/>
        </p:nvSpPr>
        <p:spPr bwMode="auto">
          <a:xfrm rot="5400000">
            <a:off x="6245390" y="2544534"/>
            <a:ext cx="60980" cy="910786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5" name="Left Bracket 64">
            <a:extLst>
              <a:ext uri="{FF2B5EF4-FFF2-40B4-BE49-F238E27FC236}">
                <a16:creationId xmlns:a16="http://schemas.microsoft.com/office/drawing/2014/main" id="{F0D63D49-B858-99C1-25ED-E6C90B137925}"/>
              </a:ext>
            </a:extLst>
          </p:cNvPr>
          <p:cNvSpPr/>
          <p:nvPr/>
        </p:nvSpPr>
        <p:spPr bwMode="auto">
          <a:xfrm rot="5400000">
            <a:off x="7524283" y="2548951"/>
            <a:ext cx="60980" cy="910786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6" name="Left Bracket 65">
            <a:extLst>
              <a:ext uri="{FF2B5EF4-FFF2-40B4-BE49-F238E27FC236}">
                <a16:creationId xmlns:a16="http://schemas.microsoft.com/office/drawing/2014/main" id="{D866C340-55B3-395D-4951-EA60C3D83272}"/>
              </a:ext>
            </a:extLst>
          </p:cNvPr>
          <p:cNvSpPr/>
          <p:nvPr/>
        </p:nvSpPr>
        <p:spPr bwMode="auto">
          <a:xfrm rot="5400000">
            <a:off x="8799204" y="2543249"/>
            <a:ext cx="60980" cy="910786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12B57AE-A4AB-99F8-188F-FA14D563B59F}"/>
              </a:ext>
            </a:extLst>
          </p:cNvPr>
          <p:cNvCxnSpPr>
            <a:cxnSpLocks/>
          </p:cNvCxnSpPr>
          <p:nvPr/>
        </p:nvCxnSpPr>
        <p:spPr bwMode="auto">
          <a:xfrm>
            <a:off x="1747154" y="4845617"/>
            <a:ext cx="667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341FED9-DD14-8005-02FF-38FB75008B3E}"/>
              </a:ext>
            </a:extLst>
          </p:cNvPr>
          <p:cNvCxnSpPr>
            <a:cxnSpLocks/>
          </p:cNvCxnSpPr>
          <p:nvPr/>
        </p:nvCxnSpPr>
        <p:spPr bwMode="auto">
          <a:xfrm>
            <a:off x="1747154" y="4319307"/>
            <a:ext cx="667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DE1377D-F6C0-E80F-049C-EE0ADB808CF6}"/>
              </a:ext>
            </a:extLst>
          </p:cNvPr>
          <p:cNvCxnSpPr>
            <a:cxnSpLocks/>
          </p:cNvCxnSpPr>
          <p:nvPr/>
        </p:nvCxnSpPr>
        <p:spPr bwMode="auto">
          <a:xfrm>
            <a:off x="1747154" y="3792997"/>
            <a:ext cx="667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3E14473-2616-A199-3A81-7B9947A618B0}"/>
              </a:ext>
            </a:extLst>
          </p:cNvPr>
          <p:cNvCxnSpPr>
            <a:cxnSpLocks/>
          </p:cNvCxnSpPr>
          <p:nvPr/>
        </p:nvCxnSpPr>
        <p:spPr bwMode="auto">
          <a:xfrm>
            <a:off x="1747154" y="3266687"/>
            <a:ext cx="667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440DE4F-6D7F-524F-F510-66AEB1728BC5}"/>
              </a:ext>
            </a:extLst>
          </p:cNvPr>
          <p:cNvCxnSpPr>
            <a:cxnSpLocks/>
          </p:cNvCxnSpPr>
          <p:nvPr/>
        </p:nvCxnSpPr>
        <p:spPr bwMode="auto">
          <a:xfrm>
            <a:off x="1747154" y="2740377"/>
            <a:ext cx="667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F2E6227-D313-2A10-E4BA-E4C533B02363}"/>
              </a:ext>
            </a:extLst>
          </p:cNvPr>
          <p:cNvCxnSpPr>
            <a:cxnSpLocks/>
          </p:cNvCxnSpPr>
          <p:nvPr/>
        </p:nvCxnSpPr>
        <p:spPr bwMode="auto">
          <a:xfrm>
            <a:off x="1747154" y="2214067"/>
            <a:ext cx="667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B11724B-9A8C-0FD8-D36C-A0C7F79CEF98}"/>
              </a:ext>
            </a:extLst>
          </p:cNvPr>
          <p:cNvCxnSpPr>
            <a:cxnSpLocks/>
          </p:cNvCxnSpPr>
          <p:nvPr/>
        </p:nvCxnSpPr>
        <p:spPr bwMode="auto">
          <a:xfrm>
            <a:off x="1820230" y="4843469"/>
            <a:ext cx="0" cy="663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5C5EABF-EEA4-1EB6-A1D2-349BF8047D12}"/>
              </a:ext>
            </a:extLst>
          </p:cNvPr>
          <p:cNvCxnSpPr>
            <a:cxnSpLocks/>
          </p:cNvCxnSpPr>
          <p:nvPr/>
        </p:nvCxnSpPr>
        <p:spPr bwMode="auto">
          <a:xfrm>
            <a:off x="3079805" y="4843469"/>
            <a:ext cx="0" cy="663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23EAF6D-BF16-67BB-8C79-E9FDDF8AA9EE}"/>
              </a:ext>
            </a:extLst>
          </p:cNvPr>
          <p:cNvCxnSpPr>
            <a:cxnSpLocks/>
          </p:cNvCxnSpPr>
          <p:nvPr/>
        </p:nvCxnSpPr>
        <p:spPr bwMode="auto">
          <a:xfrm>
            <a:off x="4368876" y="4843469"/>
            <a:ext cx="0" cy="663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95EE67C-3FEB-8F56-F04D-F7013E509E07}"/>
              </a:ext>
            </a:extLst>
          </p:cNvPr>
          <p:cNvCxnSpPr>
            <a:cxnSpLocks/>
          </p:cNvCxnSpPr>
          <p:nvPr/>
        </p:nvCxnSpPr>
        <p:spPr bwMode="auto">
          <a:xfrm>
            <a:off x="5643199" y="4843469"/>
            <a:ext cx="0" cy="663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2405BD2-A6CA-66A4-7FD4-34D6E7AABE1E}"/>
              </a:ext>
            </a:extLst>
          </p:cNvPr>
          <p:cNvCxnSpPr>
            <a:cxnSpLocks/>
          </p:cNvCxnSpPr>
          <p:nvPr/>
        </p:nvCxnSpPr>
        <p:spPr bwMode="auto">
          <a:xfrm>
            <a:off x="6917522" y="4843469"/>
            <a:ext cx="0" cy="663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8301499-E912-F803-F270-7EC32DECF42F}"/>
              </a:ext>
            </a:extLst>
          </p:cNvPr>
          <p:cNvCxnSpPr>
            <a:cxnSpLocks/>
          </p:cNvCxnSpPr>
          <p:nvPr/>
        </p:nvCxnSpPr>
        <p:spPr bwMode="auto">
          <a:xfrm>
            <a:off x="8177097" y="4843469"/>
            <a:ext cx="0" cy="663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740A5AC-F40A-A4D2-F17A-B00DDB3FC646}"/>
              </a:ext>
            </a:extLst>
          </p:cNvPr>
          <p:cNvCxnSpPr>
            <a:cxnSpLocks/>
          </p:cNvCxnSpPr>
          <p:nvPr/>
        </p:nvCxnSpPr>
        <p:spPr bwMode="auto">
          <a:xfrm>
            <a:off x="9458795" y="4843469"/>
            <a:ext cx="0" cy="6631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Freeform 59">
            <a:extLst>
              <a:ext uri="{FF2B5EF4-FFF2-40B4-BE49-F238E27FC236}">
                <a16:creationId xmlns:a16="http://schemas.microsoft.com/office/drawing/2014/main" id="{5A5C9CF6-9748-D922-12A0-2DD0A2BA7C49}"/>
              </a:ext>
            </a:extLst>
          </p:cNvPr>
          <p:cNvSpPr/>
          <p:nvPr/>
        </p:nvSpPr>
        <p:spPr bwMode="auto">
          <a:xfrm>
            <a:off x="1820230" y="2215903"/>
            <a:ext cx="7646361" cy="2629518"/>
          </a:xfrm>
          <a:custGeom>
            <a:avLst/>
            <a:gdLst>
              <a:gd name="connsiteX0" fmla="*/ 0 w 7646361"/>
              <a:gd name="connsiteY0" fmla="*/ 0 h 2629518"/>
              <a:gd name="connsiteX1" fmla="*/ 0 w 7646361"/>
              <a:gd name="connsiteY1" fmla="*/ 2629518 h 2629518"/>
              <a:gd name="connsiteX2" fmla="*/ 7646361 w 7646361"/>
              <a:gd name="connsiteY2" fmla="*/ 2629518 h 2629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46361" h="2629518">
                <a:moveTo>
                  <a:pt x="0" y="0"/>
                </a:moveTo>
                <a:lnTo>
                  <a:pt x="0" y="2629518"/>
                </a:lnTo>
                <a:lnTo>
                  <a:pt x="7646361" y="2629518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412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raphic 51">
            <a:extLst>
              <a:ext uri="{FF2B5EF4-FFF2-40B4-BE49-F238E27FC236}">
                <a16:creationId xmlns:a16="http://schemas.microsoft.com/office/drawing/2014/main" id="{855AD31A-E9FF-9594-D53D-0D616FA66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6850" y="1747551"/>
            <a:ext cx="5430714" cy="2040119"/>
          </a:xfrm>
          <a:prstGeom prst="rect">
            <a:avLst/>
          </a:prstGeom>
        </p:spPr>
      </p:pic>
      <p:pic>
        <p:nvPicPr>
          <p:cNvPr id="139" name="Graphic 138">
            <a:extLst>
              <a:ext uri="{FF2B5EF4-FFF2-40B4-BE49-F238E27FC236}">
                <a16:creationId xmlns:a16="http://schemas.microsoft.com/office/drawing/2014/main" id="{D430EF21-95FB-2260-2501-583A40619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46236" y="1782998"/>
            <a:ext cx="5254286" cy="18534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43AFBA-E6DD-F5CA-998A-EFEEE2067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CALM: Mucosal Healing Leads to Reduced Risk of </a:t>
            </a:r>
            <a:br>
              <a:rPr lang="en-US"/>
            </a:br>
            <a:r>
              <a:rPr lang="en-US"/>
              <a:t>Disease Progression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7EC4F21D-6E2C-2224-85AA-AD855A1D2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4502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Ungaro. Gastroenterol. 2020;159:139.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41DE4D-8A91-E6E1-4280-C560B0AC3847}"/>
              </a:ext>
            </a:extLst>
          </p:cNvPr>
          <p:cNvSpPr txBox="1"/>
          <p:nvPr/>
        </p:nvSpPr>
        <p:spPr bwMode="auto">
          <a:xfrm rot="16200000">
            <a:off x="1393502" y="3047914"/>
            <a:ext cx="28098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Patients 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W</a:t>
            </a: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ithout Disease Progression (%)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D1BFD2-C9DC-C8BC-9AF1-8A896033C260}"/>
              </a:ext>
            </a:extLst>
          </p:cNvPr>
          <p:cNvSpPr txBox="1"/>
          <p:nvPr/>
        </p:nvSpPr>
        <p:spPr bwMode="auto">
          <a:xfrm>
            <a:off x="3754694" y="4221758"/>
            <a:ext cx="20097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No endoscopic remission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A362BA-94E9-37CC-4FAE-6B3BAF60CE63}"/>
              </a:ext>
            </a:extLst>
          </p:cNvPr>
          <p:cNvSpPr txBox="1"/>
          <p:nvPr/>
        </p:nvSpPr>
        <p:spPr bwMode="auto">
          <a:xfrm>
            <a:off x="3754694" y="4514374"/>
            <a:ext cx="20097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Endoscopic remission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14D16E-E55F-23C2-37DA-57866AE95805}"/>
              </a:ext>
            </a:extLst>
          </p:cNvPr>
          <p:cNvSpPr txBox="1"/>
          <p:nvPr/>
        </p:nvSpPr>
        <p:spPr bwMode="auto">
          <a:xfrm>
            <a:off x="8186669" y="4648517"/>
            <a:ext cx="20097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Log-rank </a:t>
            </a:r>
            <a:r>
              <a:rPr lang="en-US" sz="1400" b="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 = .039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CBA1E9-44B2-1245-3991-663E98C07C5B}"/>
              </a:ext>
            </a:extLst>
          </p:cNvPr>
          <p:cNvSpPr txBox="1"/>
          <p:nvPr/>
        </p:nvSpPr>
        <p:spPr bwMode="auto">
          <a:xfrm>
            <a:off x="5359557" y="5236877"/>
            <a:ext cx="28528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Time From Study End (Days)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B2FDB4-EE31-0095-4664-F03DC70250B1}"/>
              </a:ext>
            </a:extLst>
          </p:cNvPr>
          <p:cNvSpPr txBox="1"/>
          <p:nvPr/>
        </p:nvSpPr>
        <p:spPr bwMode="auto">
          <a:xfrm>
            <a:off x="3108362" y="4824259"/>
            <a:ext cx="541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0.00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DC3492-48B1-9ED5-9278-CFD420338A3A}"/>
              </a:ext>
            </a:extLst>
          </p:cNvPr>
          <p:cNvSpPr txBox="1"/>
          <p:nvPr/>
        </p:nvSpPr>
        <p:spPr bwMode="auto">
          <a:xfrm>
            <a:off x="3108362" y="4033026"/>
            <a:ext cx="541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0.25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338078-EFCB-7C72-E96A-491FE08EB2F7}"/>
              </a:ext>
            </a:extLst>
          </p:cNvPr>
          <p:cNvSpPr txBox="1"/>
          <p:nvPr/>
        </p:nvSpPr>
        <p:spPr bwMode="auto">
          <a:xfrm>
            <a:off x="3108362" y="3241794"/>
            <a:ext cx="541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0.50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DE9757-1BEA-83B3-DD7F-6526634C9595}"/>
              </a:ext>
            </a:extLst>
          </p:cNvPr>
          <p:cNvSpPr txBox="1"/>
          <p:nvPr/>
        </p:nvSpPr>
        <p:spPr bwMode="auto">
          <a:xfrm>
            <a:off x="3108362" y="2450562"/>
            <a:ext cx="541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0.75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FB3215-4F06-7EA6-B522-A451732749C2}"/>
              </a:ext>
            </a:extLst>
          </p:cNvPr>
          <p:cNvSpPr txBox="1"/>
          <p:nvPr/>
        </p:nvSpPr>
        <p:spPr bwMode="auto">
          <a:xfrm>
            <a:off x="3108362" y="1659330"/>
            <a:ext cx="541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1.00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6A3DDB-DC94-CC69-E9A7-515330B01EDC}"/>
              </a:ext>
            </a:extLst>
          </p:cNvPr>
          <p:cNvSpPr txBox="1"/>
          <p:nvPr/>
        </p:nvSpPr>
        <p:spPr bwMode="auto">
          <a:xfrm>
            <a:off x="3460034" y="4992232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C82289-7B1B-A165-F75D-5ECE7CCDDF27}"/>
              </a:ext>
            </a:extLst>
          </p:cNvPr>
          <p:cNvSpPr txBox="1"/>
          <p:nvPr/>
        </p:nvSpPr>
        <p:spPr bwMode="auto">
          <a:xfrm>
            <a:off x="4573405" y="4992232"/>
            <a:ext cx="486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500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0FE61E-5446-F6AB-DC6A-5D25D5B1EE7D}"/>
              </a:ext>
            </a:extLst>
          </p:cNvPr>
          <p:cNvSpPr txBox="1"/>
          <p:nvPr/>
        </p:nvSpPr>
        <p:spPr bwMode="auto">
          <a:xfrm>
            <a:off x="5660363" y="4992232"/>
            <a:ext cx="6415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1000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A4BA8F-41B6-ABAD-3E70-A2C0577B1E1E}"/>
              </a:ext>
            </a:extLst>
          </p:cNvPr>
          <p:cNvSpPr txBox="1"/>
          <p:nvPr/>
        </p:nvSpPr>
        <p:spPr bwMode="auto">
          <a:xfrm>
            <a:off x="6804327" y="4992232"/>
            <a:ext cx="6415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1500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21B6B0-D51D-7A29-2E12-3613EEC060C9}"/>
              </a:ext>
            </a:extLst>
          </p:cNvPr>
          <p:cNvSpPr txBox="1"/>
          <p:nvPr/>
        </p:nvSpPr>
        <p:spPr bwMode="auto">
          <a:xfrm>
            <a:off x="7962710" y="4992232"/>
            <a:ext cx="6415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2000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2D2855-87DA-9F71-9550-1D2339A3A5E7}"/>
              </a:ext>
            </a:extLst>
          </p:cNvPr>
          <p:cNvSpPr txBox="1"/>
          <p:nvPr/>
        </p:nvSpPr>
        <p:spPr bwMode="auto">
          <a:xfrm>
            <a:off x="9150787" y="5109955"/>
            <a:ext cx="6415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2500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04F6B5-FF1C-F21E-95DC-CA4900AF7A0E}"/>
              </a:ext>
            </a:extLst>
          </p:cNvPr>
          <p:cNvSpPr txBox="1"/>
          <p:nvPr/>
        </p:nvSpPr>
        <p:spPr bwMode="auto">
          <a:xfrm>
            <a:off x="1426410" y="5400770"/>
            <a:ext cx="250665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No. at risk:</a:t>
            </a:r>
          </a:p>
          <a:p>
            <a:pPr algn="l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No Endoscopic remission</a:t>
            </a:r>
          </a:p>
          <a:p>
            <a:pPr algn="l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Endoscopic remission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D93DECC-7DC0-ADCC-C2F2-466D437FD5C2}"/>
              </a:ext>
            </a:extLst>
          </p:cNvPr>
          <p:cNvSpPr txBox="1"/>
          <p:nvPr/>
        </p:nvSpPr>
        <p:spPr bwMode="auto">
          <a:xfrm>
            <a:off x="7068509" y="5629428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17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3C08FF-15F8-3804-9564-78D7447F3CE1}"/>
              </a:ext>
            </a:extLst>
          </p:cNvPr>
          <p:cNvSpPr txBox="1"/>
          <p:nvPr/>
        </p:nvSpPr>
        <p:spPr bwMode="auto">
          <a:xfrm>
            <a:off x="3539444" y="5586395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73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49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36B1D0-A6D3-6499-2740-FEF18B9974B6}"/>
              </a:ext>
            </a:extLst>
          </p:cNvPr>
          <p:cNvSpPr txBox="1"/>
          <p:nvPr/>
        </p:nvSpPr>
        <p:spPr bwMode="auto">
          <a:xfrm>
            <a:off x="4722384" y="5629428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59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43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D5E396-34F4-F82B-E07B-E8DF8AC42CA6}"/>
              </a:ext>
            </a:extLst>
          </p:cNvPr>
          <p:cNvSpPr txBox="1"/>
          <p:nvPr/>
        </p:nvSpPr>
        <p:spPr bwMode="auto">
          <a:xfrm>
            <a:off x="5864771" y="5629428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37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D7815D-A611-F154-6447-4C0386168759}"/>
              </a:ext>
            </a:extLst>
          </p:cNvPr>
          <p:cNvSpPr txBox="1"/>
          <p:nvPr/>
        </p:nvSpPr>
        <p:spPr bwMode="auto">
          <a:xfrm>
            <a:off x="8207764" y="5629428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DAAB14B-D86F-02DD-DED4-D0B1412EAE6E}"/>
              </a:ext>
            </a:extLst>
          </p:cNvPr>
          <p:cNvSpPr txBox="1"/>
          <p:nvPr/>
        </p:nvSpPr>
        <p:spPr bwMode="auto">
          <a:xfrm>
            <a:off x="9399306" y="5629428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D5ED9A-0D18-89AB-4033-55DBC93BABB4}"/>
              </a:ext>
            </a:extLst>
          </p:cNvPr>
          <p:cNvSpPr/>
          <p:nvPr/>
        </p:nvSpPr>
        <p:spPr bwMode="auto">
          <a:xfrm>
            <a:off x="5733592" y="4260286"/>
            <a:ext cx="252026" cy="230719"/>
          </a:xfrm>
          <a:prstGeom prst="rect">
            <a:avLst/>
          </a:prstGeom>
          <a:solidFill>
            <a:srgbClr val="E1471D">
              <a:alpha val="25098"/>
            </a:srgb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7284ED-02E1-F4D6-3483-03EED4CC80EE}"/>
              </a:ext>
            </a:extLst>
          </p:cNvPr>
          <p:cNvSpPr/>
          <p:nvPr/>
        </p:nvSpPr>
        <p:spPr bwMode="auto">
          <a:xfrm>
            <a:off x="5733592" y="4554355"/>
            <a:ext cx="252026" cy="230719"/>
          </a:xfrm>
          <a:prstGeom prst="rect">
            <a:avLst/>
          </a:prstGeom>
          <a:solidFill>
            <a:srgbClr val="4DA1BB">
              <a:alpha val="25098"/>
            </a:srgb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928B80A-B0E5-44D5-E0E8-E49B2E2CE67B}"/>
              </a:ext>
            </a:extLst>
          </p:cNvPr>
          <p:cNvCxnSpPr>
            <a:stCxn id="3" idx="1"/>
            <a:endCxn id="3" idx="3"/>
          </p:cNvCxnSpPr>
          <p:nvPr/>
        </p:nvCxnSpPr>
        <p:spPr bwMode="auto">
          <a:xfrm>
            <a:off x="5733592" y="4375646"/>
            <a:ext cx="252026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5D25DD8-8199-6340-BEE7-A47289C4DF67}"/>
              </a:ext>
            </a:extLst>
          </p:cNvPr>
          <p:cNvCxnSpPr/>
          <p:nvPr/>
        </p:nvCxnSpPr>
        <p:spPr bwMode="auto">
          <a:xfrm>
            <a:off x="5733592" y="4663752"/>
            <a:ext cx="252026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D5851A1-D493-18F5-4099-FACC263031B5}"/>
              </a:ext>
            </a:extLst>
          </p:cNvPr>
          <p:cNvCxnSpPr/>
          <p:nvPr/>
        </p:nvCxnSpPr>
        <p:spPr bwMode="auto">
          <a:xfrm>
            <a:off x="3589701" y="1835582"/>
            <a:ext cx="565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75B119D-74A2-2F71-AB5F-413C64867E07}"/>
              </a:ext>
            </a:extLst>
          </p:cNvPr>
          <p:cNvCxnSpPr/>
          <p:nvPr/>
        </p:nvCxnSpPr>
        <p:spPr bwMode="auto">
          <a:xfrm>
            <a:off x="3589701" y="2624507"/>
            <a:ext cx="565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3451AD8-3346-842E-D20E-035047B3B244}"/>
              </a:ext>
            </a:extLst>
          </p:cNvPr>
          <p:cNvCxnSpPr/>
          <p:nvPr/>
        </p:nvCxnSpPr>
        <p:spPr bwMode="auto">
          <a:xfrm>
            <a:off x="3589701" y="3399970"/>
            <a:ext cx="565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5FB6F1D-1C71-C582-2D0A-D78C02807215}"/>
              </a:ext>
            </a:extLst>
          </p:cNvPr>
          <p:cNvCxnSpPr/>
          <p:nvPr/>
        </p:nvCxnSpPr>
        <p:spPr bwMode="auto">
          <a:xfrm>
            <a:off x="3589701" y="4188895"/>
            <a:ext cx="565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8031361-3BC2-1210-D93E-A79D5D90CD7E}"/>
              </a:ext>
            </a:extLst>
          </p:cNvPr>
          <p:cNvCxnSpPr/>
          <p:nvPr/>
        </p:nvCxnSpPr>
        <p:spPr bwMode="auto">
          <a:xfrm>
            <a:off x="3589701" y="4971152"/>
            <a:ext cx="565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C7BE2C6-E40A-8756-EAA7-CDFCB6D9CC62}"/>
              </a:ext>
            </a:extLst>
          </p:cNvPr>
          <p:cNvCxnSpPr/>
          <p:nvPr/>
        </p:nvCxnSpPr>
        <p:spPr bwMode="auto">
          <a:xfrm>
            <a:off x="3652586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3F06853-EE56-4A74-8867-ED286F3DDEBD}"/>
              </a:ext>
            </a:extLst>
          </p:cNvPr>
          <p:cNvCxnSpPr/>
          <p:nvPr/>
        </p:nvCxnSpPr>
        <p:spPr bwMode="auto">
          <a:xfrm>
            <a:off x="4811461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FEFFB48-CF2A-4714-5D1D-5FD6BBE018D3}"/>
              </a:ext>
            </a:extLst>
          </p:cNvPr>
          <p:cNvCxnSpPr/>
          <p:nvPr/>
        </p:nvCxnSpPr>
        <p:spPr bwMode="auto">
          <a:xfrm>
            <a:off x="5985618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FB64D3C-75D8-9549-13B5-7C671A4CF11E}"/>
              </a:ext>
            </a:extLst>
          </p:cNvPr>
          <p:cNvCxnSpPr/>
          <p:nvPr/>
        </p:nvCxnSpPr>
        <p:spPr bwMode="auto">
          <a:xfrm>
            <a:off x="7144493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7F66F68-E44F-99C8-0020-0D9B3C6B2852}"/>
              </a:ext>
            </a:extLst>
          </p:cNvPr>
          <p:cNvCxnSpPr/>
          <p:nvPr/>
        </p:nvCxnSpPr>
        <p:spPr bwMode="auto">
          <a:xfrm>
            <a:off x="8303368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F4A7414-A394-1000-6736-AAE57F84F64A}"/>
              </a:ext>
            </a:extLst>
          </p:cNvPr>
          <p:cNvCxnSpPr/>
          <p:nvPr/>
        </p:nvCxnSpPr>
        <p:spPr bwMode="auto">
          <a:xfrm>
            <a:off x="9462243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6" name="Graphic 55">
            <a:extLst>
              <a:ext uri="{FF2B5EF4-FFF2-40B4-BE49-F238E27FC236}">
                <a16:creationId xmlns:a16="http://schemas.microsoft.com/office/drawing/2014/main" id="{44CD7DEA-1B4A-8FE3-FA0B-6C577F2A31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24602" y="1762417"/>
            <a:ext cx="5419869" cy="1604011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8A10AF04-B4C8-0084-1310-B5AC21F5EFD4}"/>
              </a:ext>
            </a:extLst>
          </p:cNvPr>
          <p:cNvSpPr txBox="1"/>
          <p:nvPr/>
        </p:nvSpPr>
        <p:spPr bwMode="auto">
          <a:xfrm>
            <a:off x="4345651" y="189382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8325B6E-4B5B-C842-B9CA-F34E16B67EFB}"/>
              </a:ext>
            </a:extLst>
          </p:cNvPr>
          <p:cNvSpPr txBox="1"/>
          <p:nvPr/>
        </p:nvSpPr>
        <p:spPr bwMode="auto">
          <a:xfrm>
            <a:off x="4521710" y="190501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4DADB2C-46CB-FA78-C9C2-A56E715ECD18}"/>
              </a:ext>
            </a:extLst>
          </p:cNvPr>
          <p:cNvSpPr txBox="1"/>
          <p:nvPr/>
        </p:nvSpPr>
        <p:spPr bwMode="auto">
          <a:xfrm>
            <a:off x="4904207" y="190501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DA6356C-B4E0-FDC7-F16E-D426C5A2E104}"/>
              </a:ext>
            </a:extLst>
          </p:cNvPr>
          <p:cNvSpPr txBox="1"/>
          <p:nvPr/>
        </p:nvSpPr>
        <p:spPr bwMode="auto">
          <a:xfrm>
            <a:off x="4976864" y="18999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44000A3-8CD6-1355-C929-FB61E1FF4C85}"/>
              </a:ext>
            </a:extLst>
          </p:cNvPr>
          <p:cNvSpPr txBox="1"/>
          <p:nvPr/>
        </p:nvSpPr>
        <p:spPr bwMode="auto">
          <a:xfrm>
            <a:off x="5049521" y="190014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632283C-B7EB-3FA7-EE34-12A0747573E3}"/>
              </a:ext>
            </a:extLst>
          </p:cNvPr>
          <p:cNvSpPr txBox="1"/>
          <p:nvPr/>
        </p:nvSpPr>
        <p:spPr bwMode="auto">
          <a:xfrm>
            <a:off x="5107383" y="190037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2A25C65-1A64-31FC-BD96-64691B5E650F}"/>
              </a:ext>
            </a:extLst>
          </p:cNvPr>
          <p:cNvSpPr txBox="1"/>
          <p:nvPr/>
        </p:nvSpPr>
        <p:spPr bwMode="auto">
          <a:xfrm>
            <a:off x="5131774" y="190026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4963077-EAC0-4BCC-C0CF-5006E7AC12B3}"/>
              </a:ext>
            </a:extLst>
          </p:cNvPr>
          <p:cNvSpPr txBox="1"/>
          <p:nvPr/>
        </p:nvSpPr>
        <p:spPr bwMode="auto">
          <a:xfrm>
            <a:off x="5242526" y="190501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550DBC0-91DC-C3AD-171D-83F1E2BA64CD}"/>
              </a:ext>
            </a:extLst>
          </p:cNvPr>
          <p:cNvSpPr txBox="1"/>
          <p:nvPr/>
        </p:nvSpPr>
        <p:spPr bwMode="auto">
          <a:xfrm>
            <a:off x="5350882" y="190025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CFFD07B-18A0-93F5-72ED-61527152019D}"/>
              </a:ext>
            </a:extLst>
          </p:cNvPr>
          <p:cNvSpPr txBox="1"/>
          <p:nvPr/>
        </p:nvSpPr>
        <p:spPr bwMode="auto">
          <a:xfrm>
            <a:off x="5381789" y="190025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4992FA8-0460-B9D6-9D7F-E594D373A75A}"/>
              </a:ext>
            </a:extLst>
          </p:cNvPr>
          <p:cNvSpPr txBox="1"/>
          <p:nvPr/>
        </p:nvSpPr>
        <p:spPr bwMode="auto">
          <a:xfrm>
            <a:off x="5409126" y="18999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C552FE3-829A-360D-7A61-7834FA620D4F}"/>
              </a:ext>
            </a:extLst>
          </p:cNvPr>
          <p:cNvSpPr txBox="1"/>
          <p:nvPr/>
        </p:nvSpPr>
        <p:spPr bwMode="auto">
          <a:xfrm>
            <a:off x="5701398" y="190501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D34EB05-EF00-3918-ECD4-7C0A8F6E38F7}"/>
              </a:ext>
            </a:extLst>
          </p:cNvPr>
          <p:cNvSpPr txBox="1"/>
          <p:nvPr/>
        </p:nvSpPr>
        <p:spPr bwMode="auto">
          <a:xfrm>
            <a:off x="5735110" y="197928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801E867-92E4-0054-3FBC-EDA1062A9F63}"/>
              </a:ext>
            </a:extLst>
          </p:cNvPr>
          <p:cNvSpPr txBox="1"/>
          <p:nvPr/>
        </p:nvSpPr>
        <p:spPr bwMode="auto">
          <a:xfrm>
            <a:off x="5764911" y="197972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9AB98FD-2B7C-B824-89F1-2147A672BC24}"/>
              </a:ext>
            </a:extLst>
          </p:cNvPr>
          <p:cNvSpPr txBox="1"/>
          <p:nvPr/>
        </p:nvSpPr>
        <p:spPr bwMode="auto">
          <a:xfrm>
            <a:off x="5824763" y="1979727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4E7F3BB-B5A9-7234-0435-F164F2180AE9}"/>
              </a:ext>
            </a:extLst>
          </p:cNvPr>
          <p:cNvSpPr txBox="1"/>
          <p:nvPr/>
        </p:nvSpPr>
        <p:spPr bwMode="auto">
          <a:xfrm>
            <a:off x="6054329" y="199459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236D889-6C0D-7D10-5F0B-909061B8F10D}"/>
              </a:ext>
            </a:extLst>
          </p:cNvPr>
          <p:cNvSpPr txBox="1"/>
          <p:nvPr/>
        </p:nvSpPr>
        <p:spPr bwMode="auto">
          <a:xfrm>
            <a:off x="6193180" y="199459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997242E-1712-B0C6-3F21-5634849C6E5C}"/>
              </a:ext>
            </a:extLst>
          </p:cNvPr>
          <p:cNvSpPr txBox="1"/>
          <p:nvPr/>
        </p:nvSpPr>
        <p:spPr bwMode="auto">
          <a:xfrm>
            <a:off x="6646281" y="209296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1C1CBD3-41B8-033F-A8CB-50FC088A3D74}"/>
              </a:ext>
            </a:extLst>
          </p:cNvPr>
          <p:cNvSpPr txBox="1"/>
          <p:nvPr/>
        </p:nvSpPr>
        <p:spPr bwMode="auto">
          <a:xfrm>
            <a:off x="6668865" y="209296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AFF6DA1-2B5B-CC4A-1276-100DAB66EDB7}"/>
              </a:ext>
            </a:extLst>
          </p:cNvPr>
          <p:cNvSpPr txBox="1"/>
          <p:nvPr/>
        </p:nvSpPr>
        <p:spPr bwMode="auto">
          <a:xfrm>
            <a:off x="6759405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072194F-6905-684E-6CE7-B6962DF4F734}"/>
              </a:ext>
            </a:extLst>
          </p:cNvPr>
          <p:cNvSpPr txBox="1"/>
          <p:nvPr/>
        </p:nvSpPr>
        <p:spPr bwMode="auto">
          <a:xfrm>
            <a:off x="6956236" y="221764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067FFE2-FA21-572D-AC00-411F6B75E99D}"/>
              </a:ext>
            </a:extLst>
          </p:cNvPr>
          <p:cNvSpPr txBox="1"/>
          <p:nvPr/>
        </p:nvSpPr>
        <p:spPr bwMode="auto">
          <a:xfrm>
            <a:off x="6982254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8682DC7-B610-5526-3939-73ED4B488A6D}"/>
              </a:ext>
            </a:extLst>
          </p:cNvPr>
          <p:cNvSpPr txBox="1"/>
          <p:nvPr/>
        </p:nvSpPr>
        <p:spPr bwMode="auto">
          <a:xfrm>
            <a:off x="7016024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0F45A7E-D451-312A-E183-694B609656F2}"/>
              </a:ext>
            </a:extLst>
          </p:cNvPr>
          <p:cNvSpPr txBox="1"/>
          <p:nvPr/>
        </p:nvSpPr>
        <p:spPr bwMode="auto">
          <a:xfrm>
            <a:off x="7035198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22CE145-EF4F-39BE-AAE3-070CAA346355}"/>
              </a:ext>
            </a:extLst>
          </p:cNvPr>
          <p:cNvSpPr txBox="1"/>
          <p:nvPr/>
        </p:nvSpPr>
        <p:spPr bwMode="auto">
          <a:xfrm>
            <a:off x="7197725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335D7B9-09A0-45C9-904A-3728D793E41E}"/>
              </a:ext>
            </a:extLst>
          </p:cNvPr>
          <p:cNvSpPr txBox="1"/>
          <p:nvPr/>
        </p:nvSpPr>
        <p:spPr bwMode="auto">
          <a:xfrm>
            <a:off x="7311524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7BBF997-C51F-EC19-2E10-610A19182EAF}"/>
              </a:ext>
            </a:extLst>
          </p:cNvPr>
          <p:cNvSpPr txBox="1"/>
          <p:nvPr/>
        </p:nvSpPr>
        <p:spPr bwMode="auto">
          <a:xfrm>
            <a:off x="7361298" y="221363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32040C4-7408-F6EC-DBA3-536926E372AC}"/>
              </a:ext>
            </a:extLst>
          </p:cNvPr>
          <p:cNvSpPr txBox="1"/>
          <p:nvPr/>
        </p:nvSpPr>
        <p:spPr bwMode="auto">
          <a:xfrm>
            <a:off x="7497807" y="24480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C8A4268-229D-BB96-BDD5-7EC67DCE4A37}"/>
              </a:ext>
            </a:extLst>
          </p:cNvPr>
          <p:cNvSpPr txBox="1"/>
          <p:nvPr/>
        </p:nvSpPr>
        <p:spPr bwMode="auto">
          <a:xfrm>
            <a:off x="7619358" y="24480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6F2267D-8321-475A-5C15-3346282D8EBA}"/>
              </a:ext>
            </a:extLst>
          </p:cNvPr>
          <p:cNvSpPr txBox="1"/>
          <p:nvPr/>
        </p:nvSpPr>
        <p:spPr bwMode="auto">
          <a:xfrm>
            <a:off x="7673866" y="27327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1540FFC-F206-C0C3-74F4-E508E0DD62C4}"/>
              </a:ext>
            </a:extLst>
          </p:cNvPr>
          <p:cNvSpPr txBox="1"/>
          <p:nvPr/>
        </p:nvSpPr>
        <p:spPr bwMode="auto">
          <a:xfrm>
            <a:off x="7814464" y="273605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A009B71-2742-7D43-C2FD-BAA9D00897D9}"/>
              </a:ext>
            </a:extLst>
          </p:cNvPr>
          <p:cNvSpPr txBox="1"/>
          <p:nvPr/>
        </p:nvSpPr>
        <p:spPr bwMode="auto">
          <a:xfrm>
            <a:off x="7940103" y="273605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5852BF7-A0DF-2F36-1539-08A8FDAE0230}"/>
              </a:ext>
            </a:extLst>
          </p:cNvPr>
          <p:cNvSpPr txBox="1"/>
          <p:nvPr/>
        </p:nvSpPr>
        <p:spPr bwMode="auto">
          <a:xfrm>
            <a:off x="7963269" y="273605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AAF3B23-ACA2-41FE-5962-E460E1F42F08}"/>
              </a:ext>
            </a:extLst>
          </p:cNvPr>
          <p:cNvSpPr txBox="1"/>
          <p:nvPr/>
        </p:nvSpPr>
        <p:spPr bwMode="auto">
          <a:xfrm>
            <a:off x="8029111" y="273605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E508789-ED33-A4C8-1CDB-75F4CB4C0F06}"/>
              </a:ext>
            </a:extLst>
          </p:cNvPr>
          <p:cNvSpPr txBox="1"/>
          <p:nvPr/>
        </p:nvSpPr>
        <p:spPr bwMode="auto">
          <a:xfrm>
            <a:off x="7168424" y="23680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C85F964-C8B9-8FAD-57B1-217D083226A6}"/>
              </a:ext>
            </a:extLst>
          </p:cNvPr>
          <p:cNvSpPr txBox="1"/>
          <p:nvPr/>
        </p:nvSpPr>
        <p:spPr bwMode="auto">
          <a:xfrm>
            <a:off x="8206465" y="27327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6C22E67-37B1-E06B-296D-850E3E4D1826}"/>
              </a:ext>
            </a:extLst>
          </p:cNvPr>
          <p:cNvSpPr txBox="1"/>
          <p:nvPr/>
        </p:nvSpPr>
        <p:spPr bwMode="auto">
          <a:xfrm>
            <a:off x="8702244" y="27327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CC6A749-F40B-FC77-DDA3-85D62938E082}"/>
              </a:ext>
            </a:extLst>
          </p:cNvPr>
          <p:cNvSpPr txBox="1"/>
          <p:nvPr/>
        </p:nvSpPr>
        <p:spPr bwMode="auto">
          <a:xfrm>
            <a:off x="8804216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8C9F2A8-BAE4-598A-173F-5C4B6BD9D172}"/>
              </a:ext>
            </a:extLst>
          </p:cNvPr>
          <p:cNvSpPr txBox="1"/>
          <p:nvPr/>
        </p:nvSpPr>
        <p:spPr bwMode="auto">
          <a:xfrm>
            <a:off x="8247219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879F970-B100-74FE-3F2A-1436238D8D17}"/>
              </a:ext>
            </a:extLst>
          </p:cNvPr>
          <p:cNvSpPr txBox="1"/>
          <p:nvPr/>
        </p:nvSpPr>
        <p:spPr bwMode="auto">
          <a:xfrm>
            <a:off x="8133456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98681D3-A0DE-F0E1-D74F-13DAC3BD0A1B}"/>
              </a:ext>
            </a:extLst>
          </p:cNvPr>
          <p:cNvSpPr txBox="1"/>
          <p:nvPr/>
        </p:nvSpPr>
        <p:spPr bwMode="auto">
          <a:xfrm>
            <a:off x="7919440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597F51E-254A-3BB4-17F2-7E6D533D60F7}"/>
              </a:ext>
            </a:extLst>
          </p:cNvPr>
          <p:cNvSpPr txBox="1"/>
          <p:nvPr/>
        </p:nvSpPr>
        <p:spPr bwMode="auto">
          <a:xfrm>
            <a:off x="7735679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5E529FC-735F-B8CC-A8ED-FA5B11BF69C0}"/>
              </a:ext>
            </a:extLst>
          </p:cNvPr>
          <p:cNvSpPr txBox="1"/>
          <p:nvPr/>
        </p:nvSpPr>
        <p:spPr bwMode="auto">
          <a:xfrm>
            <a:off x="7681618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9EA7E56-5C14-9A9A-2073-8943ECC10855}"/>
              </a:ext>
            </a:extLst>
          </p:cNvPr>
          <p:cNvSpPr txBox="1"/>
          <p:nvPr/>
        </p:nvSpPr>
        <p:spPr bwMode="auto">
          <a:xfrm>
            <a:off x="7619358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2AD4AF5-34B6-2920-8F67-B1818AB92ABE}"/>
              </a:ext>
            </a:extLst>
          </p:cNvPr>
          <p:cNvSpPr txBox="1"/>
          <p:nvPr/>
        </p:nvSpPr>
        <p:spPr bwMode="auto">
          <a:xfrm>
            <a:off x="7559719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D230C6F-FE3D-5059-99E2-08F857446D0C}"/>
              </a:ext>
            </a:extLst>
          </p:cNvPr>
          <p:cNvSpPr txBox="1"/>
          <p:nvPr/>
        </p:nvSpPr>
        <p:spPr bwMode="auto">
          <a:xfrm>
            <a:off x="7509998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90A7B99-3524-331B-4E25-6CB456693041}"/>
              </a:ext>
            </a:extLst>
          </p:cNvPr>
          <p:cNvSpPr txBox="1"/>
          <p:nvPr/>
        </p:nvSpPr>
        <p:spPr bwMode="auto">
          <a:xfrm>
            <a:off x="7473144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4F21DF3-18C7-AA6E-3CD9-730884290C7C}"/>
              </a:ext>
            </a:extLst>
          </p:cNvPr>
          <p:cNvSpPr txBox="1"/>
          <p:nvPr/>
        </p:nvSpPr>
        <p:spPr bwMode="auto">
          <a:xfrm>
            <a:off x="7410826" y="307689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01256AF-06F1-5434-18AB-90BD0DEE105D}"/>
              </a:ext>
            </a:extLst>
          </p:cNvPr>
          <p:cNvSpPr txBox="1"/>
          <p:nvPr/>
        </p:nvSpPr>
        <p:spPr bwMode="auto">
          <a:xfrm>
            <a:off x="7435796" y="3077396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29B9D50-8194-EC7E-9C3B-FB74215447C1}"/>
              </a:ext>
            </a:extLst>
          </p:cNvPr>
          <p:cNvSpPr txBox="1"/>
          <p:nvPr/>
        </p:nvSpPr>
        <p:spPr bwMode="auto">
          <a:xfrm>
            <a:off x="7342878" y="294724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9188053-9F6C-9B78-A64D-388EC3768DD2}"/>
              </a:ext>
            </a:extLst>
          </p:cNvPr>
          <p:cNvSpPr txBox="1"/>
          <p:nvPr/>
        </p:nvSpPr>
        <p:spPr bwMode="auto">
          <a:xfrm>
            <a:off x="6991788" y="281801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744B98E-12C6-21CD-74E9-9021E50C824A}"/>
              </a:ext>
            </a:extLst>
          </p:cNvPr>
          <p:cNvSpPr txBox="1"/>
          <p:nvPr/>
        </p:nvSpPr>
        <p:spPr bwMode="auto">
          <a:xfrm>
            <a:off x="6839520" y="281685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368EF8A-8D22-79EF-FA9B-C80B74AC33D2}"/>
              </a:ext>
            </a:extLst>
          </p:cNvPr>
          <p:cNvSpPr txBox="1"/>
          <p:nvPr/>
        </p:nvSpPr>
        <p:spPr bwMode="auto">
          <a:xfrm>
            <a:off x="6806195" y="281685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BAC2410-B996-A108-E9F2-5C8F860782FB}"/>
              </a:ext>
            </a:extLst>
          </p:cNvPr>
          <p:cNvSpPr txBox="1"/>
          <p:nvPr/>
        </p:nvSpPr>
        <p:spPr bwMode="auto">
          <a:xfrm>
            <a:off x="6654286" y="272384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1EC2FCA-6511-E3CF-CCAC-154571FC595F}"/>
              </a:ext>
            </a:extLst>
          </p:cNvPr>
          <p:cNvSpPr txBox="1"/>
          <p:nvPr/>
        </p:nvSpPr>
        <p:spPr bwMode="auto">
          <a:xfrm>
            <a:off x="6564059" y="2725454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C540707-F9A7-19D0-16F0-C44E417A6A19}"/>
              </a:ext>
            </a:extLst>
          </p:cNvPr>
          <p:cNvSpPr txBox="1"/>
          <p:nvPr/>
        </p:nvSpPr>
        <p:spPr bwMode="auto">
          <a:xfrm>
            <a:off x="6518824" y="272233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C499418-5965-AA07-F0EE-254BC88685E6}"/>
              </a:ext>
            </a:extLst>
          </p:cNvPr>
          <p:cNvSpPr txBox="1"/>
          <p:nvPr/>
        </p:nvSpPr>
        <p:spPr bwMode="auto">
          <a:xfrm>
            <a:off x="6476561" y="272233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BDE9AE5-4D22-E6A2-7532-0B46F47D6166}"/>
              </a:ext>
            </a:extLst>
          </p:cNvPr>
          <p:cNvSpPr txBox="1"/>
          <p:nvPr/>
        </p:nvSpPr>
        <p:spPr bwMode="auto">
          <a:xfrm>
            <a:off x="6444343" y="2720524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16D514F-4329-CD16-76A7-2A8CCB9A0EF4}"/>
              </a:ext>
            </a:extLst>
          </p:cNvPr>
          <p:cNvSpPr txBox="1"/>
          <p:nvPr/>
        </p:nvSpPr>
        <p:spPr bwMode="auto">
          <a:xfrm>
            <a:off x="6239665" y="272414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EBBD0D8-DBCB-1C9E-23F5-639FB236ADD9}"/>
              </a:ext>
            </a:extLst>
          </p:cNvPr>
          <p:cNvSpPr txBox="1"/>
          <p:nvPr/>
        </p:nvSpPr>
        <p:spPr bwMode="auto">
          <a:xfrm>
            <a:off x="6207031" y="2727467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260E518-830D-569D-4D25-719A8C46B9E8}"/>
              </a:ext>
            </a:extLst>
          </p:cNvPr>
          <p:cNvSpPr txBox="1"/>
          <p:nvPr/>
        </p:nvSpPr>
        <p:spPr bwMode="auto">
          <a:xfrm>
            <a:off x="6194946" y="2726677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2DD53C1-738A-ED42-1BA3-351C90041CE9}"/>
              </a:ext>
            </a:extLst>
          </p:cNvPr>
          <p:cNvSpPr txBox="1"/>
          <p:nvPr/>
        </p:nvSpPr>
        <p:spPr bwMode="auto">
          <a:xfrm>
            <a:off x="6182166" y="2640706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258935C-262C-AD80-E328-689D5569C80A}"/>
              </a:ext>
            </a:extLst>
          </p:cNvPr>
          <p:cNvSpPr txBox="1"/>
          <p:nvPr/>
        </p:nvSpPr>
        <p:spPr bwMode="auto">
          <a:xfrm>
            <a:off x="6142243" y="2640706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0E5B58A-2075-A7F4-136B-77044BAAF526}"/>
              </a:ext>
            </a:extLst>
          </p:cNvPr>
          <p:cNvSpPr txBox="1"/>
          <p:nvPr/>
        </p:nvSpPr>
        <p:spPr bwMode="auto">
          <a:xfrm>
            <a:off x="5934156" y="251939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F3AF970-CAE1-0AE6-DF9A-D6BC3991B3BB}"/>
              </a:ext>
            </a:extLst>
          </p:cNvPr>
          <p:cNvSpPr txBox="1"/>
          <p:nvPr/>
        </p:nvSpPr>
        <p:spPr bwMode="auto">
          <a:xfrm>
            <a:off x="5893098" y="252102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428DE93-F408-8010-AEC0-DA4DAB4EB7FA}"/>
              </a:ext>
            </a:extLst>
          </p:cNvPr>
          <p:cNvSpPr txBox="1"/>
          <p:nvPr/>
        </p:nvSpPr>
        <p:spPr bwMode="auto">
          <a:xfrm>
            <a:off x="5800477" y="2517126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1C61963-A497-D836-A6F8-CD4C1BF98D15}"/>
              </a:ext>
            </a:extLst>
          </p:cNvPr>
          <p:cNvSpPr txBox="1"/>
          <p:nvPr/>
        </p:nvSpPr>
        <p:spPr bwMode="auto">
          <a:xfrm>
            <a:off x="5776717" y="251677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2137D32-EAE3-9828-70BA-48D43276F2C9}"/>
              </a:ext>
            </a:extLst>
          </p:cNvPr>
          <p:cNvSpPr txBox="1"/>
          <p:nvPr/>
        </p:nvSpPr>
        <p:spPr bwMode="auto">
          <a:xfrm>
            <a:off x="5531830" y="2404857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6BA7212-08CE-C513-61AE-508EBD1574F9}"/>
              </a:ext>
            </a:extLst>
          </p:cNvPr>
          <p:cNvSpPr txBox="1"/>
          <p:nvPr/>
        </p:nvSpPr>
        <p:spPr bwMode="auto">
          <a:xfrm>
            <a:off x="5551357" y="240465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5061123-AA82-E95C-B4FB-49FA7D22348A}"/>
              </a:ext>
            </a:extLst>
          </p:cNvPr>
          <p:cNvSpPr txBox="1"/>
          <p:nvPr/>
        </p:nvSpPr>
        <p:spPr bwMode="auto">
          <a:xfrm>
            <a:off x="5573272" y="240472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E7724C4-00E6-63E1-98AE-3ED00423C684}"/>
              </a:ext>
            </a:extLst>
          </p:cNvPr>
          <p:cNvSpPr txBox="1"/>
          <p:nvPr/>
        </p:nvSpPr>
        <p:spPr bwMode="auto">
          <a:xfrm>
            <a:off x="5398165" y="240425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1B0BEE0-7C62-F273-320B-9E28DD7B9F16}"/>
              </a:ext>
            </a:extLst>
          </p:cNvPr>
          <p:cNvSpPr txBox="1"/>
          <p:nvPr/>
        </p:nvSpPr>
        <p:spPr bwMode="auto">
          <a:xfrm>
            <a:off x="5355441" y="2407984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731C4E3-5656-A46A-4309-E93E67B778E5}"/>
              </a:ext>
            </a:extLst>
          </p:cNvPr>
          <p:cNvSpPr txBox="1"/>
          <p:nvPr/>
        </p:nvSpPr>
        <p:spPr bwMode="auto">
          <a:xfrm>
            <a:off x="5257424" y="2400504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0B8709B-ED4D-771A-265D-0857A324E4F2}"/>
              </a:ext>
            </a:extLst>
          </p:cNvPr>
          <p:cNvSpPr txBox="1"/>
          <p:nvPr/>
        </p:nvSpPr>
        <p:spPr bwMode="auto">
          <a:xfrm>
            <a:off x="5154416" y="234799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06D6F19D-CD56-4C31-EEC3-DE833DC05D5B}"/>
              </a:ext>
            </a:extLst>
          </p:cNvPr>
          <p:cNvSpPr txBox="1"/>
          <p:nvPr/>
        </p:nvSpPr>
        <p:spPr bwMode="auto">
          <a:xfrm>
            <a:off x="4918141" y="211537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FF4452E4-66DC-C297-43A9-8E5216AA0107}"/>
              </a:ext>
            </a:extLst>
          </p:cNvPr>
          <p:cNvSpPr txBox="1"/>
          <p:nvPr/>
        </p:nvSpPr>
        <p:spPr bwMode="auto">
          <a:xfrm>
            <a:off x="4854675" y="2114576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38E6D64-CC9A-F0E7-C5CC-5949B79CAC9C}"/>
              </a:ext>
            </a:extLst>
          </p:cNvPr>
          <p:cNvSpPr txBox="1"/>
          <p:nvPr/>
        </p:nvSpPr>
        <p:spPr bwMode="auto">
          <a:xfrm>
            <a:off x="4778736" y="211840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6D80A4C-D60B-0856-DD02-AFEB5ED19E1B}"/>
              </a:ext>
            </a:extLst>
          </p:cNvPr>
          <p:cNvSpPr txBox="1"/>
          <p:nvPr/>
        </p:nvSpPr>
        <p:spPr bwMode="auto">
          <a:xfrm>
            <a:off x="4579838" y="2063734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8261CCB-3105-D0C4-E23C-AEF8A43ADDB1}"/>
              </a:ext>
            </a:extLst>
          </p:cNvPr>
          <p:cNvSpPr txBox="1"/>
          <p:nvPr/>
        </p:nvSpPr>
        <p:spPr bwMode="auto">
          <a:xfrm>
            <a:off x="4199763" y="202449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300407C1-5694-82E9-AC83-BE481AC85DB1}"/>
              </a:ext>
            </a:extLst>
          </p:cNvPr>
          <p:cNvSpPr txBox="1"/>
          <p:nvPr/>
        </p:nvSpPr>
        <p:spPr bwMode="auto">
          <a:xfrm>
            <a:off x="3645061" y="183950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E590C960-029D-1992-08BF-2B2E134FD4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55037" y="1378745"/>
            <a:ext cx="5430714" cy="2030173"/>
          </a:xfrm>
          <a:prstGeom prst="rect">
            <a:avLst/>
          </a:prstGeom>
        </p:spPr>
      </p:pic>
      <p:sp>
        <p:nvSpPr>
          <p:cNvPr id="40" name="Freeform 39">
            <a:extLst>
              <a:ext uri="{FF2B5EF4-FFF2-40B4-BE49-F238E27FC236}">
                <a16:creationId xmlns:a16="http://schemas.microsoft.com/office/drawing/2014/main" id="{0E80691C-BEBD-B70A-B798-4A0509EBDA1A}"/>
              </a:ext>
            </a:extLst>
          </p:cNvPr>
          <p:cNvSpPr/>
          <p:nvPr/>
        </p:nvSpPr>
        <p:spPr bwMode="auto">
          <a:xfrm>
            <a:off x="3650620" y="1821820"/>
            <a:ext cx="6093673" cy="3148049"/>
          </a:xfrm>
          <a:custGeom>
            <a:avLst/>
            <a:gdLst>
              <a:gd name="connsiteX0" fmla="*/ 0 w 6372879"/>
              <a:gd name="connsiteY0" fmla="*/ 0 h 3148049"/>
              <a:gd name="connsiteX1" fmla="*/ 0 w 6372879"/>
              <a:gd name="connsiteY1" fmla="*/ 3148049 h 3148049"/>
              <a:gd name="connsiteX2" fmla="*/ 6372879 w 6372879"/>
              <a:gd name="connsiteY2" fmla="*/ 3148049 h 31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72879" h="3148049">
                <a:moveTo>
                  <a:pt x="0" y="0"/>
                </a:moveTo>
                <a:lnTo>
                  <a:pt x="0" y="3148049"/>
                </a:lnTo>
                <a:lnTo>
                  <a:pt x="6372879" y="314804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6915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8157B-3A71-F7C7-2A84-7C85DAFF5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raphic 51">
            <a:extLst>
              <a:ext uri="{FF2B5EF4-FFF2-40B4-BE49-F238E27FC236}">
                <a16:creationId xmlns:a16="http://schemas.microsoft.com/office/drawing/2014/main" id="{4E121585-21AD-F818-1A75-58E5E653A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6850" y="1747551"/>
            <a:ext cx="5430714" cy="2040119"/>
          </a:xfrm>
          <a:prstGeom prst="rect">
            <a:avLst/>
          </a:prstGeom>
        </p:spPr>
      </p:pic>
      <p:pic>
        <p:nvPicPr>
          <p:cNvPr id="139" name="Graphic 138">
            <a:extLst>
              <a:ext uri="{FF2B5EF4-FFF2-40B4-BE49-F238E27FC236}">
                <a16:creationId xmlns:a16="http://schemas.microsoft.com/office/drawing/2014/main" id="{9E3C1841-D32F-9FB0-7BFD-B1E112BE11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46236" y="1782998"/>
            <a:ext cx="5254286" cy="18534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0508EF-C547-FBCA-0683-D873F950F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CALM: Mucosal Healing Leads to Reduced Risk of </a:t>
            </a:r>
            <a:br>
              <a:rPr lang="en-US"/>
            </a:br>
            <a:r>
              <a:rPr lang="en-US"/>
              <a:t>Disease Progression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4775B206-BB87-24D1-05DE-308E3B1CA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4502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Ungaro. Gastroenterol. 2020;159:139.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84A27-2E4F-504B-C2A1-74B31C52D858}"/>
              </a:ext>
            </a:extLst>
          </p:cNvPr>
          <p:cNvSpPr txBox="1"/>
          <p:nvPr/>
        </p:nvSpPr>
        <p:spPr bwMode="auto">
          <a:xfrm rot="16200000">
            <a:off x="1393502" y="3047914"/>
            <a:ext cx="28098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Patients Without Disease 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rogression (%)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9455BE-3DC6-77F9-4726-9238B4ECF93E}"/>
              </a:ext>
            </a:extLst>
          </p:cNvPr>
          <p:cNvSpPr txBox="1"/>
          <p:nvPr/>
        </p:nvSpPr>
        <p:spPr bwMode="auto">
          <a:xfrm>
            <a:off x="3754694" y="4221758"/>
            <a:ext cx="20097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No endoscopic remission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A20874-40D4-5A23-7E73-6F9D440BFD43}"/>
              </a:ext>
            </a:extLst>
          </p:cNvPr>
          <p:cNvSpPr txBox="1"/>
          <p:nvPr/>
        </p:nvSpPr>
        <p:spPr bwMode="auto">
          <a:xfrm>
            <a:off x="3754694" y="4514374"/>
            <a:ext cx="20097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Endoscopic remission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C1AD47-E35D-9902-9AD5-ED97C3FBAF89}"/>
              </a:ext>
            </a:extLst>
          </p:cNvPr>
          <p:cNvSpPr txBox="1"/>
          <p:nvPr/>
        </p:nvSpPr>
        <p:spPr bwMode="auto">
          <a:xfrm>
            <a:off x="8186669" y="4648517"/>
            <a:ext cx="20097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Log-rank </a:t>
            </a:r>
            <a:r>
              <a:rPr lang="en-US" sz="1400" b="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 = .039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5B6C75-9606-52E5-6553-147E8220C5B7}"/>
              </a:ext>
            </a:extLst>
          </p:cNvPr>
          <p:cNvSpPr txBox="1"/>
          <p:nvPr/>
        </p:nvSpPr>
        <p:spPr bwMode="auto">
          <a:xfrm>
            <a:off x="5359557" y="5236877"/>
            <a:ext cx="28528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Time From Study End (Days)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4351A8-8B28-A55A-C383-B79144375140}"/>
              </a:ext>
            </a:extLst>
          </p:cNvPr>
          <p:cNvSpPr txBox="1"/>
          <p:nvPr/>
        </p:nvSpPr>
        <p:spPr bwMode="auto">
          <a:xfrm>
            <a:off x="3108362" y="4824259"/>
            <a:ext cx="541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0.00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D70B53-3341-B2AC-FAFA-DFC9D5491563}"/>
              </a:ext>
            </a:extLst>
          </p:cNvPr>
          <p:cNvSpPr txBox="1"/>
          <p:nvPr/>
        </p:nvSpPr>
        <p:spPr bwMode="auto">
          <a:xfrm>
            <a:off x="3108362" y="4033026"/>
            <a:ext cx="541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0.25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5D3F80-BC46-F93A-9E81-03052EB13EC4}"/>
              </a:ext>
            </a:extLst>
          </p:cNvPr>
          <p:cNvSpPr txBox="1"/>
          <p:nvPr/>
        </p:nvSpPr>
        <p:spPr bwMode="auto">
          <a:xfrm>
            <a:off x="3108362" y="3241794"/>
            <a:ext cx="541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0.50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A4877E-4C39-4FCA-2930-AFEB8D3FC09F}"/>
              </a:ext>
            </a:extLst>
          </p:cNvPr>
          <p:cNvSpPr txBox="1"/>
          <p:nvPr/>
        </p:nvSpPr>
        <p:spPr bwMode="auto">
          <a:xfrm>
            <a:off x="3108362" y="2450562"/>
            <a:ext cx="541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0.75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EC35BE-492E-BA1A-6D8C-0962078ED0BD}"/>
              </a:ext>
            </a:extLst>
          </p:cNvPr>
          <p:cNvSpPr txBox="1"/>
          <p:nvPr/>
        </p:nvSpPr>
        <p:spPr bwMode="auto">
          <a:xfrm>
            <a:off x="3108362" y="1659330"/>
            <a:ext cx="541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1.00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69AC1D-455E-A06D-800F-BFDE8F98BD94}"/>
              </a:ext>
            </a:extLst>
          </p:cNvPr>
          <p:cNvSpPr txBox="1"/>
          <p:nvPr/>
        </p:nvSpPr>
        <p:spPr bwMode="auto">
          <a:xfrm>
            <a:off x="3460034" y="4992232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36300C-952E-E295-0347-3F78B5E5EB24}"/>
              </a:ext>
            </a:extLst>
          </p:cNvPr>
          <p:cNvSpPr txBox="1"/>
          <p:nvPr/>
        </p:nvSpPr>
        <p:spPr bwMode="auto">
          <a:xfrm>
            <a:off x="4573405" y="4992232"/>
            <a:ext cx="4864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500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33510DC-AB06-B819-D193-AB3113E3AE0A}"/>
              </a:ext>
            </a:extLst>
          </p:cNvPr>
          <p:cNvSpPr txBox="1"/>
          <p:nvPr/>
        </p:nvSpPr>
        <p:spPr bwMode="auto">
          <a:xfrm>
            <a:off x="5660363" y="4992232"/>
            <a:ext cx="6415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1000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184502-0C4C-37C5-3C0C-8523299FCDE9}"/>
              </a:ext>
            </a:extLst>
          </p:cNvPr>
          <p:cNvSpPr txBox="1"/>
          <p:nvPr/>
        </p:nvSpPr>
        <p:spPr bwMode="auto">
          <a:xfrm>
            <a:off x="6804327" y="4992232"/>
            <a:ext cx="6415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1500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6AA095-D9D7-6094-3E11-B703D214E71F}"/>
              </a:ext>
            </a:extLst>
          </p:cNvPr>
          <p:cNvSpPr txBox="1"/>
          <p:nvPr/>
        </p:nvSpPr>
        <p:spPr bwMode="auto">
          <a:xfrm>
            <a:off x="7962710" y="4992232"/>
            <a:ext cx="6415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2000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562CB4-A043-4429-1FA9-1A5ECDC0DF9A}"/>
              </a:ext>
            </a:extLst>
          </p:cNvPr>
          <p:cNvSpPr txBox="1"/>
          <p:nvPr/>
        </p:nvSpPr>
        <p:spPr bwMode="auto">
          <a:xfrm>
            <a:off x="9150787" y="5109955"/>
            <a:ext cx="6415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2500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DDF1DB-A076-4217-1ADD-67BFBE68F01F}"/>
              </a:ext>
            </a:extLst>
          </p:cNvPr>
          <p:cNvSpPr txBox="1"/>
          <p:nvPr/>
        </p:nvSpPr>
        <p:spPr bwMode="auto">
          <a:xfrm>
            <a:off x="1426410" y="5400770"/>
            <a:ext cx="250665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No. at risk:</a:t>
            </a:r>
          </a:p>
          <a:p>
            <a:pPr algn="l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No Endoscopic remission</a:t>
            </a:r>
          </a:p>
          <a:p>
            <a:pPr algn="l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Endoscopic remission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7DF6AF-324E-AA27-02CB-EBA02A268D37}"/>
              </a:ext>
            </a:extLst>
          </p:cNvPr>
          <p:cNvSpPr txBox="1"/>
          <p:nvPr/>
        </p:nvSpPr>
        <p:spPr bwMode="auto">
          <a:xfrm>
            <a:off x="7068509" y="5629428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17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1D331E-472F-8D2C-14F0-6F215C69DDA1}"/>
              </a:ext>
            </a:extLst>
          </p:cNvPr>
          <p:cNvSpPr txBox="1"/>
          <p:nvPr/>
        </p:nvSpPr>
        <p:spPr bwMode="auto">
          <a:xfrm>
            <a:off x="3539444" y="5586395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73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49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6C4731-35D2-A1F9-290A-E4AECD94F806}"/>
              </a:ext>
            </a:extLst>
          </p:cNvPr>
          <p:cNvSpPr txBox="1"/>
          <p:nvPr/>
        </p:nvSpPr>
        <p:spPr bwMode="auto">
          <a:xfrm>
            <a:off x="4722384" y="5629428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59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43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688AA3-22D0-6479-775A-D707DD79E5F5}"/>
              </a:ext>
            </a:extLst>
          </p:cNvPr>
          <p:cNvSpPr txBox="1"/>
          <p:nvPr/>
        </p:nvSpPr>
        <p:spPr bwMode="auto">
          <a:xfrm>
            <a:off x="5864771" y="5629428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37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9C9B88-6828-6169-980F-C4B413DF3A13}"/>
              </a:ext>
            </a:extLst>
          </p:cNvPr>
          <p:cNvSpPr txBox="1"/>
          <p:nvPr/>
        </p:nvSpPr>
        <p:spPr bwMode="auto">
          <a:xfrm>
            <a:off x="8207764" y="5629428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64228B-BA45-64F3-FB20-4AAEC530FB8D}"/>
              </a:ext>
            </a:extLst>
          </p:cNvPr>
          <p:cNvSpPr txBox="1"/>
          <p:nvPr/>
        </p:nvSpPr>
        <p:spPr bwMode="auto">
          <a:xfrm>
            <a:off x="9399306" y="5629428"/>
            <a:ext cx="39305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EE3F7A-DED2-AC45-C449-84AB77D5E194}"/>
              </a:ext>
            </a:extLst>
          </p:cNvPr>
          <p:cNvSpPr/>
          <p:nvPr/>
        </p:nvSpPr>
        <p:spPr bwMode="auto">
          <a:xfrm>
            <a:off x="5733592" y="4260286"/>
            <a:ext cx="252026" cy="230719"/>
          </a:xfrm>
          <a:prstGeom prst="rect">
            <a:avLst/>
          </a:prstGeom>
          <a:solidFill>
            <a:srgbClr val="E1471D">
              <a:alpha val="25098"/>
            </a:srgb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5CDA5F-F435-46ED-7616-30224C92FEC2}"/>
              </a:ext>
            </a:extLst>
          </p:cNvPr>
          <p:cNvSpPr/>
          <p:nvPr/>
        </p:nvSpPr>
        <p:spPr bwMode="auto">
          <a:xfrm>
            <a:off x="5733592" y="4554355"/>
            <a:ext cx="252026" cy="230719"/>
          </a:xfrm>
          <a:prstGeom prst="rect">
            <a:avLst/>
          </a:prstGeom>
          <a:solidFill>
            <a:srgbClr val="4DA1BB">
              <a:alpha val="25098"/>
            </a:srgb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399CC38-1794-AA0A-2698-9AE4A0143241}"/>
              </a:ext>
            </a:extLst>
          </p:cNvPr>
          <p:cNvCxnSpPr>
            <a:stCxn id="3" idx="1"/>
            <a:endCxn id="3" idx="3"/>
          </p:cNvCxnSpPr>
          <p:nvPr/>
        </p:nvCxnSpPr>
        <p:spPr bwMode="auto">
          <a:xfrm>
            <a:off x="5733592" y="4375646"/>
            <a:ext cx="252026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64E44E1-26A9-D812-2317-7E3ACE7E5B8A}"/>
              </a:ext>
            </a:extLst>
          </p:cNvPr>
          <p:cNvCxnSpPr/>
          <p:nvPr/>
        </p:nvCxnSpPr>
        <p:spPr bwMode="auto">
          <a:xfrm>
            <a:off x="5733592" y="4663752"/>
            <a:ext cx="252026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1995FF-4145-DBCF-FD12-9C76ACDA6F1A}"/>
              </a:ext>
            </a:extLst>
          </p:cNvPr>
          <p:cNvCxnSpPr/>
          <p:nvPr/>
        </p:nvCxnSpPr>
        <p:spPr bwMode="auto">
          <a:xfrm>
            <a:off x="3589701" y="1835582"/>
            <a:ext cx="565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D170A6-948A-4B83-EF1A-733C0227B75D}"/>
              </a:ext>
            </a:extLst>
          </p:cNvPr>
          <p:cNvCxnSpPr/>
          <p:nvPr/>
        </p:nvCxnSpPr>
        <p:spPr bwMode="auto">
          <a:xfrm>
            <a:off x="3589701" y="2624507"/>
            <a:ext cx="565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9BE6B3A-B2C0-25D0-2AEA-944C5E98F947}"/>
              </a:ext>
            </a:extLst>
          </p:cNvPr>
          <p:cNvCxnSpPr/>
          <p:nvPr/>
        </p:nvCxnSpPr>
        <p:spPr bwMode="auto">
          <a:xfrm>
            <a:off x="3589701" y="3399970"/>
            <a:ext cx="565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38A05CA-E49B-0F7C-943D-5D7B15929F0F}"/>
              </a:ext>
            </a:extLst>
          </p:cNvPr>
          <p:cNvCxnSpPr/>
          <p:nvPr/>
        </p:nvCxnSpPr>
        <p:spPr bwMode="auto">
          <a:xfrm>
            <a:off x="3589701" y="4188895"/>
            <a:ext cx="565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E476C50-B57A-FD57-31C7-7F6D8F0B04D3}"/>
              </a:ext>
            </a:extLst>
          </p:cNvPr>
          <p:cNvCxnSpPr/>
          <p:nvPr/>
        </p:nvCxnSpPr>
        <p:spPr bwMode="auto">
          <a:xfrm>
            <a:off x="3589701" y="4971152"/>
            <a:ext cx="565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2C97422-7DD6-44B6-D25C-85F160D1261E}"/>
              </a:ext>
            </a:extLst>
          </p:cNvPr>
          <p:cNvCxnSpPr/>
          <p:nvPr/>
        </p:nvCxnSpPr>
        <p:spPr bwMode="auto">
          <a:xfrm>
            <a:off x="3652586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84575D7-536C-79A2-123E-D0C8D39D4EC6}"/>
              </a:ext>
            </a:extLst>
          </p:cNvPr>
          <p:cNvCxnSpPr/>
          <p:nvPr/>
        </p:nvCxnSpPr>
        <p:spPr bwMode="auto">
          <a:xfrm>
            <a:off x="4811461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2BF273-0836-07B6-616B-82CCAD337691}"/>
              </a:ext>
            </a:extLst>
          </p:cNvPr>
          <p:cNvCxnSpPr/>
          <p:nvPr/>
        </p:nvCxnSpPr>
        <p:spPr bwMode="auto">
          <a:xfrm>
            <a:off x="5985618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50137D2-8B26-3E41-BE20-0D49906EC544}"/>
              </a:ext>
            </a:extLst>
          </p:cNvPr>
          <p:cNvCxnSpPr/>
          <p:nvPr/>
        </p:nvCxnSpPr>
        <p:spPr bwMode="auto">
          <a:xfrm>
            <a:off x="7144493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58A3041-1378-8715-A3EA-CD95FB73091A}"/>
              </a:ext>
            </a:extLst>
          </p:cNvPr>
          <p:cNvCxnSpPr/>
          <p:nvPr/>
        </p:nvCxnSpPr>
        <p:spPr bwMode="auto">
          <a:xfrm>
            <a:off x="8303368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2B7601B-58A3-B31B-296D-100B8DF06944}"/>
              </a:ext>
            </a:extLst>
          </p:cNvPr>
          <p:cNvCxnSpPr/>
          <p:nvPr/>
        </p:nvCxnSpPr>
        <p:spPr bwMode="auto">
          <a:xfrm>
            <a:off x="9462243" y="4967519"/>
            <a:ext cx="0" cy="69969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6" name="Graphic 55">
            <a:extLst>
              <a:ext uri="{FF2B5EF4-FFF2-40B4-BE49-F238E27FC236}">
                <a16:creationId xmlns:a16="http://schemas.microsoft.com/office/drawing/2014/main" id="{052F92F6-48DA-EBFB-FED6-81A1854569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24602" y="1762417"/>
            <a:ext cx="5419869" cy="1604011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E98CEB8E-47BB-1D3F-F753-06ABBF7A72F1}"/>
              </a:ext>
            </a:extLst>
          </p:cNvPr>
          <p:cNvSpPr txBox="1"/>
          <p:nvPr/>
        </p:nvSpPr>
        <p:spPr bwMode="auto">
          <a:xfrm>
            <a:off x="4345651" y="189382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63A081E-0CCC-2CF9-FE95-DC772766C680}"/>
              </a:ext>
            </a:extLst>
          </p:cNvPr>
          <p:cNvSpPr txBox="1"/>
          <p:nvPr/>
        </p:nvSpPr>
        <p:spPr bwMode="auto">
          <a:xfrm>
            <a:off x="4521710" y="190501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7E183A-EE85-64CF-80C8-F7206E908876}"/>
              </a:ext>
            </a:extLst>
          </p:cNvPr>
          <p:cNvSpPr txBox="1"/>
          <p:nvPr/>
        </p:nvSpPr>
        <p:spPr bwMode="auto">
          <a:xfrm>
            <a:off x="4904207" y="190501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A8D83D6-022E-9969-9564-B9D1D836CFE8}"/>
              </a:ext>
            </a:extLst>
          </p:cNvPr>
          <p:cNvSpPr txBox="1"/>
          <p:nvPr/>
        </p:nvSpPr>
        <p:spPr bwMode="auto">
          <a:xfrm>
            <a:off x="4976864" y="18999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AADD1E7-7293-437C-F3D7-314FD19625B4}"/>
              </a:ext>
            </a:extLst>
          </p:cNvPr>
          <p:cNvSpPr txBox="1"/>
          <p:nvPr/>
        </p:nvSpPr>
        <p:spPr bwMode="auto">
          <a:xfrm>
            <a:off x="5049521" y="190014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8F7BCE8-6CBB-7E91-2A12-D92CDA1CF1D1}"/>
              </a:ext>
            </a:extLst>
          </p:cNvPr>
          <p:cNvSpPr txBox="1"/>
          <p:nvPr/>
        </p:nvSpPr>
        <p:spPr bwMode="auto">
          <a:xfrm>
            <a:off x="5107383" y="190037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AA80962-65DF-BE88-8E35-31B69EE6E35F}"/>
              </a:ext>
            </a:extLst>
          </p:cNvPr>
          <p:cNvSpPr txBox="1"/>
          <p:nvPr/>
        </p:nvSpPr>
        <p:spPr bwMode="auto">
          <a:xfrm>
            <a:off x="5131774" y="190026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5D003E2-C737-E2C6-015C-181C19BBE8D4}"/>
              </a:ext>
            </a:extLst>
          </p:cNvPr>
          <p:cNvSpPr txBox="1"/>
          <p:nvPr/>
        </p:nvSpPr>
        <p:spPr bwMode="auto">
          <a:xfrm>
            <a:off x="5242526" y="190501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A424C21-258E-3370-3F85-99E73B372FAE}"/>
              </a:ext>
            </a:extLst>
          </p:cNvPr>
          <p:cNvSpPr txBox="1"/>
          <p:nvPr/>
        </p:nvSpPr>
        <p:spPr bwMode="auto">
          <a:xfrm>
            <a:off x="5350882" y="190025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D430187-4991-E8AF-2AEA-90A661D73B8D}"/>
              </a:ext>
            </a:extLst>
          </p:cNvPr>
          <p:cNvSpPr txBox="1"/>
          <p:nvPr/>
        </p:nvSpPr>
        <p:spPr bwMode="auto">
          <a:xfrm>
            <a:off x="5381789" y="190025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E9A4C2F-ED9C-71A1-9564-737C873FA497}"/>
              </a:ext>
            </a:extLst>
          </p:cNvPr>
          <p:cNvSpPr txBox="1"/>
          <p:nvPr/>
        </p:nvSpPr>
        <p:spPr bwMode="auto">
          <a:xfrm>
            <a:off x="5409126" y="18999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65203AB-8400-0D51-E555-6849889E9357}"/>
              </a:ext>
            </a:extLst>
          </p:cNvPr>
          <p:cNvSpPr txBox="1"/>
          <p:nvPr/>
        </p:nvSpPr>
        <p:spPr bwMode="auto">
          <a:xfrm>
            <a:off x="5701398" y="190501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9314F8B-259A-6169-7563-1A821679D556}"/>
              </a:ext>
            </a:extLst>
          </p:cNvPr>
          <p:cNvSpPr txBox="1"/>
          <p:nvPr/>
        </p:nvSpPr>
        <p:spPr bwMode="auto">
          <a:xfrm>
            <a:off x="5735110" y="197928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F655255-38BB-B503-6390-3FC2FDEB2757}"/>
              </a:ext>
            </a:extLst>
          </p:cNvPr>
          <p:cNvSpPr txBox="1"/>
          <p:nvPr/>
        </p:nvSpPr>
        <p:spPr bwMode="auto">
          <a:xfrm>
            <a:off x="5764911" y="197972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BA8A2E0-3890-4B24-A3F1-0FF33DD00A5E}"/>
              </a:ext>
            </a:extLst>
          </p:cNvPr>
          <p:cNvSpPr txBox="1"/>
          <p:nvPr/>
        </p:nvSpPr>
        <p:spPr bwMode="auto">
          <a:xfrm>
            <a:off x="5824763" y="1979727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926AE8C-302F-E71A-2357-A936CC1FB01C}"/>
              </a:ext>
            </a:extLst>
          </p:cNvPr>
          <p:cNvSpPr txBox="1"/>
          <p:nvPr/>
        </p:nvSpPr>
        <p:spPr bwMode="auto">
          <a:xfrm>
            <a:off x="6054329" y="199459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B2C369-8D50-7398-DAB9-6BC7BAF0650C}"/>
              </a:ext>
            </a:extLst>
          </p:cNvPr>
          <p:cNvSpPr txBox="1"/>
          <p:nvPr/>
        </p:nvSpPr>
        <p:spPr bwMode="auto">
          <a:xfrm>
            <a:off x="6193180" y="199459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B6B559A-D14C-CCE4-92C0-93A28FB68EE1}"/>
              </a:ext>
            </a:extLst>
          </p:cNvPr>
          <p:cNvSpPr txBox="1"/>
          <p:nvPr/>
        </p:nvSpPr>
        <p:spPr bwMode="auto">
          <a:xfrm>
            <a:off x="6646281" y="209296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63306B2-88E4-48A7-D425-C3C5168436D9}"/>
              </a:ext>
            </a:extLst>
          </p:cNvPr>
          <p:cNvSpPr txBox="1"/>
          <p:nvPr/>
        </p:nvSpPr>
        <p:spPr bwMode="auto">
          <a:xfrm>
            <a:off x="6668865" y="209296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120D3C7-B8B5-1E3A-3769-21A0E7BD8DB3}"/>
              </a:ext>
            </a:extLst>
          </p:cNvPr>
          <p:cNvSpPr txBox="1"/>
          <p:nvPr/>
        </p:nvSpPr>
        <p:spPr bwMode="auto">
          <a:xfrm>
            <a:off x="6759405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FEBDDFB-89E0-7408-027F-19BFD33C22BB}"/>
              </a:ext>
            </a:extLst>
          </p:cNvPr>
          <p:cNvSpPr txBox="1"/>
          <p:nvPr/>
        </p:nvSpPr>
        <p:spPr bwMode="auto">
          <a:xfrm>
            <a:off x="6956236" y="221764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D497729-9138-5FCF-4118-C0C562B41540}"/>
              </a:ext>
            </a:extLst>
          </p:cNvPr>
          <p:cNvSpPr txBox="1"/>
          <p:nvPr/>
        </p:nvSpPr>
        <p:spPr bwMode="auto">
          <a:xfrm>
            <a:off x="6982254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50ACFF5-1806-6F93-10CE-413BEBDC3CD4}"/>
              </a:ext>
            </a:extLst>
          </p:cNvPr>
          <p:cNvSpPr txBox="1"/>
          <p:nvPr/>
        </p:nvSpPr>
        <p:spPr bwMode="auto">
          <a:xfrm>
            <a:off x="7016024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197222E-DA61-FF97-4BF0-EFEC8CE9ED69}"/>
              </a:ext>
            </a:extLst>
          </p:cNvPr>
          <p:cNvSpPr txBox="1"/>
          <p:nvPr/>
        </p:nvSpPr>
        <p:spPr bwMode="auto">
          <a:xfrm>
            <a:off x="7035198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0864A38-693B-52EB-624C-A223C01CC57E}"/>
              </a:ext>
            </a:extLst>
          </p:cNvPr>
          <p:cNvSpPr txBox="1"/>
          <p:nvPr/>
        </p:nvSpPr>
        <p:spPr bwMode="auto">
          <a:xfrm>
            <a:off x="7197725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C6BA7A4-AEA0-E138-A5FE-B8CD22DFFC25}"/>
              </a:ext>
            </a:extLst>
          </p:cNvPr>
          <p:cNvSpPr txBox="1"/>
          <p:nvPr/>
        </p:nvSpPr>
        <p:spPr bwMode="auto">
          <a:xfrm>
            <a:off x="7311524" y="22156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4D24333-3F36-03B0-58EF-A2684BA9336C}"/>
              </a:ext>
            </a:extLst>
          </p:cNvPr>
          <p:cNvSpPr txBox="1"/>
          <p:nvPr/>
        </p:nvSpPr>
        <p:spPr bwMode="auto">
          <a:xfrm>
            <a:off x="7361298" y="221363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92A288D-9D85-1CCA-FC64-D389F0AD06DE}"/>
              </a:ext>
            </a:extLst>
          </p:cNvPr>
          <p:cNvSpPr txBox="1"/>
          <p:nvPr/>
        </p:nvSpPr>
        <p:spPr bwMode="auto">
          <a:xfrm>
            <a:off x="7497807" y="24480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CE250B9-0CF7-91CB-FE2C-B3AFA062B462}"/>
              </a:ext>
            </a:extLst>
          </p:cNvPr>
          <p:cNvSpPr txBox="1"/>
          <p:nvPr/>
        </p:nvSpPr>
        <p:spPr bwMode="auto">
          <a:xfrm>
            <a:off x="7619358" y="24480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E0C6332-2F22-4E7A-D18B-F5CAE5B0F038}"/>
              </a:ext>
            </a:extLst>
          </p:cNvPr>
          <p:cNvSpPr txBox="1"/>
          <p:nvPr/>
        </p:nvSpPr>
        <p:spPr bwMode="auto">
          <a:xfrm>
            <a:off x="7673866" y="27327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D5B07ED-1058-72E6-5846-4716290138F2}"/>
              </a:ext>
            </a:extLst>
          </p:cNvPr>
          <p:cNvSpPr txBox="1"/>
          <p:nvPr/>
        </p:nvSpPr>
        <p:spPr bwMode="auto">
          <a:xfrm>
            <a:off x="7814464" y="273605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FEE1895-D106-B85B-9C69-AB3B482A0254}"/>
              </a:ext>
            </a:extLst>
          </p:cNvPr>
          <p:cNvSpPr txBox="1"/>
          <p:nvPr/>
        </p:nvSpPr>
        <p:spPr bwMode="auto">
          <a:xfrm>
            <a:off x="7940103" y="273605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67DD5D8-4A98-BF43-C7FB-303FE6C4F271}"/>
              </a:ext>
            </a:extLst>
          </p:cNvPr>
          <p:cNvSpPr txBox="1"/>
          <p:nvPr/>
        </p:nvSpPr>
        <p:spPr bwMode="auto">
          <a:xfrm>
            <a:off x="7963269" y="273605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21BA90F-1617-45AB-D4B7-D6DAB5C7C567}"/>
              </a:ext>
            </a:extLst>
          </p:cNvPr>
          <p:cNvSpPr txBox="1"/>
          <p:nvPr/>
        </p:nvSpPr>
        <p:spPr bwMode="auto">
          <a:xfrm>
            <a:off x="8029111" y="273605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5C45F20-6808-DFF1-1ECE-21281271E77D}"/>
              </a:ext>
            </a:extLst>
          </p:cNvPr>
          <p:cNvSpPr txBox="1"/>
          <p:nvPr/>
        </p:nvSpPr>
        <p:spPr bwMode="auto">
          <a:xfrm>
            <a:off x="7168424" y="236804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1775551-F137-77CB-6D56-F48E5B6736BB}"/>
              </a:ext>
            </a:extLst>
          </p:cNvPr>
          <p:cNvSpPr txBox="1"/>
          <p:nvPr/>
        </p:nvSpPr>
        <p:spPr bwMode="auto">
          <a:xfrm>
            <a:off x="8206465" y="27327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810BF2B-0A7C-8D8A-214F-E2A4E3C0D602}"/>
              </a:ext>
            </a:extLst>
          </p:cNvPr>
          <p:cNvSpPr txBox="1"/>
          <p:nvPr/>
        </p:nvSpPr>
        <p:spPr bwMode="auto">
          <a:xfrm>
            <a:off x="8702244" y="273272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8DCA5EB-8571-3607-6ECF-C897331F212D}"/>
              </a:ext>
            </a:extLst>
          </p:cNvPr>
          <p:cNvSpPr txBox="1"/>
          <p:nvPr/>
        </p:nvSpPr>
        <p:spPr bwMode="auto">
          <a:xfrm>
            <a:off x="8804216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FAFDC09-066D-5097-A71A-21BAC0EE1457}"/>
              </a:ext>
            </a:extLst>
          </p:cNvPr>
          <p:cNvSpPr txBox="1"/>
          <p:nvPr/>
        </p:nvSpPr>
        <p:spPr bwMode="auto">
          <a:xfrm>
            <a:off x="8247219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EF7FD03-2276-E60B-2A5D-E8626ACE9F2F}"/>
              </a:ext>
            </a:extLst>
          </p:cNvPr>
          <p:cNvSpPr txBox="1"/>
          <p:nvPr/>
        </p:nvSpPr>
        <p:spPr bwMode="auto">
          <a:xfrm>
            <a:off x="8133456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694432D-D183-4FDB-E267-9678E6788D10}"/>
              </a:ext>
            </a:extLst>
          </p:cNvPr>
          <p:cNvSpPr txBox="1"/>
          <p:nvPr/>
        </p:nvSpPr>
        <p:spPr bwMode="auto">
          <a:xfrm>
            <a:off x="7919440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174B49E-29BF-4818-5A17-B3F3CDE963B0}"/>
              </a:ext>
            </a:extLst>
          </p:cNvPr>
          <p:cNvSpPr txBox="1"/>
          <p:nvPr/>
        </p:nvSpPr>
        <p:spPr bwMode="auto">
          <a:xfrm>
            <a:off x="7735679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96B60F7-38DC-4BA5-C2A0-658154F1F79A}"/>
              </a:ext>
            </a:extLst>
          </p:cNvPr>
          <p:cNvSpPr txBox="1"/>
          <p:nvPr/>
        </p:nvSpPr>
        <p:spPr bwMode="auto">
          <a:xfrm>
            <a:off x="7681618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ED227BC-22BC-15E1-ABDB-C8059A133A7C}"/>
              </a:ext>
            </a:extLst>
          </p:cNvPr>
          <p:cNvSpPr txBox="1"/>
          <p:nvPr/>
        </p:nvSpPr>
        <p:spPr bwMode="auto">
          <a:xfrm>
            <a:off x="7619358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BED7E42-6F1F-7260-2B3D-0F209C0F9575}"/>
              </a:ext>
            </a:extLst>
          </p:cNvPr>
          <p:cNvSpPr txBox="1"/>
          <p:nvPr/>
        </p:nvSpPr>
        <p:spPr bwMode="auto">
          <a:xfrm>
            <a:off x="7559719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95FA61B-E365-5054-B3BB-9057B97BD7F9}"/>
              </a:ext>
            </a:extLst>
          </p:cNvPr>
          <p:cNvSpPr txBox="1"/>
          <p:nvPr/>
        </p:nvSpPr>
        <p:spPr bwMode="auto">
          <a:xfrm>
            <a:off x="7509998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2DFA3E7-983C-DDFF-9D5D-F92DBD9DFE39}"/>
              </a:ext>
            </a:extLst>
          </p:cNvPr>
          <p:cNvSpPr txBox="1"/>
          <p:nvPr/>
        </p:nvSpPr>
        <p:spPr bwMode="auto">
          <a:xfrm>
            <a:off x="7473144" y="30772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74D6B56-F070-A07E-75F5-853C89A52516}"/>
              </a:ext>
            </a:extLst>
          </p:cNvPr>
          <p:cNvSpPr txBox="1"/>
          <p:nvPr/>
        </p:nvSpPr>
        <p:spPr bwMode="auto">
          <a:xfrm>
            <a:off x="7410826" y="307689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A21C00D-CCB9-7869-7BAC-715006791131}"/>
              </a:ext>
            </a:extLst>
          </p:cNvPr>
          <p:cNvSpPr txBox="1"/>
          <p:nvPr/>
        </p:nvSpPr>
        <p:spPr bwMode="auto">
          <a:xfrm>
            <a:off x="7435796" y="3077396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EB7E495-2F90-785A-4F22-B59CA5C853D4}"/>
              </a:ext>
            </a:extLst>
          </p:cNvPr>
          <p:cNvSpPr txBox="1"/>
          <p:nvPr/>
        </p:nvSpPr>
        <p:spPr bwMode="auto">
          <a:xfrm>
            <a:off x="7342878" y="294724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170DA05-0B2E-BF1B-6AC0-D2C98681A7CE}"/>
              </a:ext>
            </a:extLst>
          </p:cNvPr>
          <p:cNvSpPr txBox="1"/>
          <p:nvPr/>
        </p:nvSpPr>
        <p:spPr bwMode="auto">
          <a:xfrm>
            <a:off x="6991788" y="281801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5A1F5C2-3666-4968-753A-987F3066C4CD}"/>
              </a:ext>
            </a:extLst>
          </p:cNvPr>
          <p:cNvSpPr txBox="1"/>
          <p:nvPr/>
        </p:nvSpPr>
        <p:spPr bwMode="auto">
          <a:xfrm>
            <a:off x="6839520" y="281685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55EA81B-805E-8959-C048-45D8CDA94BE2}"/>
              </a:ext>
            </a:extLst>
          </p:cNvPr>
          <p:cNvSpPr txBox="1"/>
          <p:nvPr/>
        </p:nvSpPr>
        <p:spPr bwMode="auto">
          <a:xfrm>
            <a:off x="6806195" y="281685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1CCD889-4122-A629-09A4-B4C13ACF6251}"/>
              </a:ext>
            </a:extLst>
          </p:cNvPr>
          <p:cNvSpPr txBox="1"/>
          <p:nvPr/>
        </p:nvSpPr>
        <p:spPr bwMode="auto">
          <a:xfrm>
            <a:off x="6654286" y="272384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5487422-D77D-873D-A779-D0A27A195CC9}"/>
              </a:ext>
            </a:extLst>
          </p:cNvPr>
          <p:cNvSpPr txBox="1"/>
          <p:nvPr/>
        </p:nvSpPr>
        <p:spPr bwMode="auto">
          <a:xfrm>
            <a:off x="6564059" y="2725454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F589DF9-9DB3-7F72-CCE2-009ABDF9B5D2}"/>
              </a:ext>
            </a:extLst>
          </p:cNvPr>
          <p:cNvSpPr txBox="1"/>
          <p:nvPr/>
        </p:nvSpPr>
        <p:spPr bwMode="auto">
          <a:xfrm>
            <a:off x="6518824" y="272233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07373BB-866C-2A6B-FBCF-F25592198570}"/>
              </a:ext>
            </a:extLst>
          </p:cNvPr>
          <p:cNvSpPr txBox="1"/>
          <p:nvPr/>
        </p:nvSpPr>
        <p:spPr bwMode="auto">
          <a:xfrm>
            <a:off x="6476561" y="272233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B7A9167-A9A3-5998-30B7-009DEF25FD5F}"/>
              </a:ext>
            </a:extLst>
          </p:cNvPr>
          <p:cNvSpPr txBox="1"/>
          <p:nvPr/>
        </p:nvSpPr>
        <p:spPr bwMode="auto">
          <a:xfrm>
            <a:off x="6444343" y="2720524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F610192-1E7F-D96D-D8ED-1EF0FCEA1330}"/>
              </a:ext>
            </a:extLst>
          </p:cNvPr>
          <p:cNvSpPr txBox="1"/>
          <p:nvPr/>
        </p:nvSpPr>
        <p:spPr bwMode="auto">
          <a:xfrm>
            <a:off x="6239665" y="272414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9A0516E-3535-56E2-4ADB-2F195913B2EC}"/>
              </a:ext>
            </a:extLst>
          </p:cNvPr>
          <p:cNvSpPr txBox="1"/>
          <p:nvPr/>
        </p:nvSpPr>
        <p:spPr bwMode="auto">
          <a:xfrm>
            <a:off x="6207031" y="2727467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88CA0B6-B6A8-D88E-FBE7-70C4ABD38022}"/>
              </a:ext>
            </a:extLst>
          </p:cNvPr>
          <p:cNvSpPr txBox="1"/>
          <p:nvPr/>
        </p:nvSpPr>
        <p:spPr bwMode="auto">
          <a:xfrm>
            <a:off x="6194946" y="2726677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B8DD90E-20AA-AC1E-90BF-388836481795}"/>
              </a:ext>
            </a:extLst>
          </p:cNvPr>
          <p:cNvSpPr txBox="1"/>
          <p:nvPr/>
        </p:nvSpPr>
        <p:spPr bwMode="auto">
          <a:xfrm>
            <a:off x="6182166" y="2640706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A5B6FA98-0740-AB9B-5759-472C0FFEC818}"/>
              </a:ext>
            </a:extLst>
          </p:cNvPr>
          <p:cNvSpPr txBox="1"/>
          <p:nvPr/>
        </p:nvSpPr>
        <p:spPr bwMode="auto">
          <a:xfrm>
            <a:off x="6142243" y="2640706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6398F9D-46E7-77DE-BE35-BF94A83603F5}"/>
              </a:ext>
            </a:extLst>
          </p:cNvPr>
          <p:cNvSpPr txBox="1"/>
          <p:nvPr/>
        </p:nvSpPr>
        <p:spPr bwMode="auto">
          <a:xfrm>
            <a:off x="5934156" y="251939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74A48DB-B860-5963-9227-6968F795787D}"/>
              </a:ext>
            </a:extLst>
          </p:cNvPr>
          <p:cNvSpPr txBox="1"/>
          <p:nvPr/>
        </p:nvSpPr>
        <p:spPr bwMode="auto">
          <a:xfrm>
            <a:off x="5893098" y="252102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E8EEAC6-20D2-91A1-1E13-6C0350D5BF08}"/>
              </a:ext>
            </a:extLst>
          </p:cNvPr>
          <p:cNvSpPr txBox="1"/>
          <p:nvPr/>
        </p:nvSpPr>
        <p:spPr bwMode="auto">
          <a:xfrm>
            <a:off x="5800477" y="2517126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2956CEE-CBCB-A8D1-2D9A-A176DEC5C686}"/>
              </a:ext>
            </a:extLst>
          </p:cNvPr>
          <p:cNvSpPr txBox="1"/>
          <p:nvPr/>
        </p:nvSpPr>
        <p:spPr bwMode="auto">
          <a:xfrm>
            <a:off x="5776717" y="251677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94F41F5-E44B-7CE4-3540-D5D128228789}"/>
              </a:ext>
            </a:extLst>
          </p:cNvPr>
          <p:cNvSpPr txBox="1"/>
          <p:nvPr/>
        </p:nvSpPr>
        <p:spPr bwMode="auto">
          <a:xfrm>
            <a:off x="5531830" y="2404857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E5ABD22-6A69-44FF-3328-4691F5B6A63D}"/>
              </a:ext>
            </a:extLst>
          </p:cNvPr>
          <p:cNvSpPr txBox="1"/>
          <p:nvPr/>
        </p:nvSpPr>
        <p:spPr bwMode="auto">
          <a:xfrm>
            <a:off x="5551357" y="240465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DFA6FE2-E077-6FFB-1102-D7EA45E66AE8}"/>
              </a:ext>
            </a:extLst>
          </p:cNvPr>
          <p:cNvSpPr txBox="1"/>
          <p:nvPr/>
        </p:nvSpPr>
        <p:spPr bwMode="auto">
          <a:xfrm>
            <a:off x="5573272" y="240472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44DF795-AA41-AFB4-B480-35E3781609EB}"/>
              </a:ext>
            </a:extLst>
          </p:cNvPr>
          <p:cNvSpPr txBox="1"/>
          <p:nvPr/>
        </p:nvSpPr>
        <p:spPr bwMode="auto">
          <a:xfrm>
            <a:off x="5398165" y="240425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62E0C65-18D3-4A08-618E-DD80EA33804D}"/>
              </a:ext>
            </a:extLst>
          </p:cNvPr>
          <p:cNvSpPr txBox="1"/>
          <p:nvPr/>
        </p:nvSpPr>
        <p:spPr bwMode="auto">
          <a:xfrm>
            <a:off x="5355441" y="2407984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E216CA10-7521-FE03-919D-7E9AE1D0DFCE}"/>
              </a:ext>
            </a:extLst>
          </p:cNvPr>
          <p:cNvSpPr txBox="1"/>
          <p:nvPr/>
        </p:nvSpPr>
        <p:spPr bwMode="auto">
          <a:xfrm>
            <a:off x="5257424" y="2400504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37EAB4A-A48E-9BD4-B86E-C01E2FD83401}"/>
              </a:ext>
            </a:extLst>
          </p:cNvPr>
          <p:cNvSpPr txBox="1"/>
          <p:nvPr/>
        </p:nvSpPr>
        <p:spPr bwMode="auto">
          <a:xfrm>
            <a:off x="5154416" y="234799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DDFE1DE-E689-7027-5358-F3B8FC65C6D7}"/>
              </a:ext>
            </a:extLst>
          </p:cNvPr>
          <p:cNvSpPr txBox="1"/>
          <p:nvPr/>
        </p:nvSpPr>
        <p:spPr bwMode="auto">
          <a:xfrm>
            <a:off x="4918141" y="2115375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0616545-803F-B35F-4C83-DD7416DE01BC}"/>
              </a:ext>
            </a:extLst>
          </p:cNvPr>
          <p:cNvSpPr txBox="1"/>
          <p:nvPr/>
        </p:nvSpPr>
        <p:spPr bwMode="auto">
          <a:xfrm>
            <a:off x="4854675" y="2114576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40314B8-8485-8984-C02C-BB0BD7138607}"/>
              </a:ext>
            </a:extLst>
          </p:cNvPr>
          <p:cNvSpPr txBox="1"/>
          <p:nvPr/>
        </p:nvSpPr>
        <p:spPr bwMode="auto">
          <a:xfrm>
            <a:off x="4778736" y="211840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B09D288-CC35-18B0-7702-11A5ACE36FEC}"/>
              </a:ext>
            </a:extLst>
          </p:cNvPr>
          <p:cNvSpPr txBox="1"/>
          <p:nvPr/>
        </p:nvSpPr>
        <p:spPr bwMode="auto">
          <a:xfrm>
            <a:off x="4579838" y="2063734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1B50DC7-2A2A-1DF7-BAD1-40E7AD95015D}"/>
              </a:ext>
            </a:extLst>
          </p:cNvPr>
          <p:cNvSpPr txBox="1"/>
          <p:nvPr/>
        </p:nvSpPr>
        <p:spPr bwMode="auto">
          <a:xfrm>
            <a:off x="4199763" y="2024499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7B2CAA6-09DB-96CF-D6ED-BA1432833170}"/>
              </a:ext>
            </a:extLst>
          </p:cNvPr>
          <p:cNvSpPr txBox="1"/>
          <p:nvPr/>
        </p:nvSpPr>
        <p:spPr bwMode="auto">
          <a:xfrm>
            <a:off x="3645061" y="183950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accent3"/>
                </a:solidFill>
                <a:latin typeface="Calibri" panose="020F0502020204030204" pitchFamily="34" charset="0"/>
              </a:rPr>
              <a:t>+</a:t>
            </a:r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72235BD7-DF97-71CD-C9B9-2BFCE2ACC0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55037" y="1378745"/>
            <a:ext cx="5430714" cy="2030173"/>
          </a:xfrm>
          <a:prstGeom prst="rect">
            <a:avLst/>
          </a:prstGeom>
        </p:spPr>
      </p:pic>
      <p:sp>
        <p:nvSpPr>
          <p:cNvPr id="40" name="Freeform 39">
            <a:extLst>
              <a:ext uri="{FF2B5EF4-FFF2-40B4-BE49-F238E27FC236}">
                <a16:creationId xmlns:a16="http://schemas.microsoft.com/office/drawing/2014/main" id="{7E54D242-AF64-20E2-36A9-1FA5D93E252F}"/>
              </a:ext>
            </a:extLst>
          </p:cNvPr>
          <p:cNvSpPr/>
          <p:nvPr/>
        </p:nvSpPr>
        <p:spPr bwMode="auto">
          <a:xfrm>
            <a:off x="3650620" y="1821820"/>
            <a:ext cx="6093673" cy="3148049"/>
          </a:xfrm>
          <a:custGeom>
            <a:avLst/>
            <a:gdLst>
              <a:gd name="connsiteX0" fmla="*/ 0 w 6372879"/>
              <a:gd name="connsiteY0" fmla="*/ 0 h 3148049"/>
              <a:gd name="connsiteX1" fmla="*/ 0 w 6372879"/>
              <a:gd name="connsiteY1" fmla="*/ 3148049 h 3148049"/>
              <a:gd name="connsiteX2" fmla="*/ 6372879 w 6372879"/>
              <a:gd name="connsiteY2" fmla="*/ 3148049 h 314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72879" h="3148049">
                <a:moveTo>
                  <a:pt x="0" y="0"/>
                </a:moveTo>
                <a:lnTo>
                  <a:pt x="0" y="3148049"/>
                </a:lnTo>
                <a:lnTo>
                  <a:pt x="6372879" y="314804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99B725E8-B28D-07BA-31EA-1C2D4288DFAF}"/>
              </a:ext>
            </a:extLst>
          </p:cNvPr>
          <p:cNvSpPr/>
          <p:nvPr/>
        </p:nvSpPr>
        <p:spPr>
          <a:xfrm>
            <a:off x="8992666" y="1100934"/>
            <a:ext cx="3147099" cy="200628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&gt;25% of patients who achieved mucosal healing</a:t>
            </a:r>
            <a:r>
              <a:rPr lang="en-US" sz="24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had disease progression at end of study</a:t>
            </a:r>
          </a:p>
        </p:txBody>
      </p:sp>
    </p:spTree>
    <p:extLst>
      <p:ext uri="{BB962C8B-B14F-4D97-AF65-F5344CB8AC3E}">
        <p14:creationId xmlns:p14="http://schemas.microsoft.com/office/powerpoint/2010/main" val="3910326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7F598-AFC0-03CE-CED9-ED97E4D93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1CCC22-85BC-38D5-398E-D06EE2A9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Looking Beyond STRIDE II: Future Considerations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D1FEA0-5A3D-4BCA-39E2-E4B1DD811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Transmural healing: achieving normalization of all bowel layers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>
                <a:latin typeface="Calibri"/>
                <a:ea typeface="Calibri"/>
                <a:cs typeface="Calibri"/>
              </a:rPr>
              <a:t>Using cross-sectional imaging (MRI, CT, and IUS)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>
                <a:latin typeface="Calibri"/>
                <a:ea typeface="Calibri"/>
                <a:cs typeface="Calibri"/>
              </a:rPr>
              <a:t>Evidence suggests transmural healing correlates with improved long-term outcomes and reduced surgery rates 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Patient-centered goals: incorporating QoL metrics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Emerging therapies: role of novel biologics and small molecules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Improved and normalized histologic measurements of IBD disease activity 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07D8F82A-8B63-C3CE-8BA1-CC16CCEC4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361802"/>
            <a:ext cx="6811707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Wilkens.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Therap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Adv Gastroenterol. 2021;14:17562848211006672.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Aladraj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J Clin Med. 2022;11:3743.</a:t>
            </a:r>
          </a:p>
        </p:txBody>
      </p:sp>
    </p:spTree>
    <p:extLst>
      <p:ext uri="{BB962C8B-B14F-4D97-AF65-F5344CB8AC3E}">
        <p14:creationId xmlns:p14="http://schemas.microsoft.com/office/powerpoint/2010/main" val="4280527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02E7A-BAB5-7322-0DF3-705A0A72E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Emerging Evidence for TL1A Blockage in IBD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34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EC670E2D-6E0C-943C-2AC5-E67423804297}"/>
              </a:ext>
            </a:extLst>
          </p:cNvPr>
          <p:cNvSpPr/>
          <p:nvPr/>
        </p:nvSpPr>
        <p:spPr bwMode="auto">
          <a:xfrm>
            <a:off x="10300143" y="3990634"/>
            <a:ext cx="542311" cy="2217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rgbClr val="A5DDD9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DED86B99-060D-FF2B-8DB6-D102B0E0274D}"/>
              </a:ext>
            </a:extLst>
          </p:cNvPr>
          <p:cNvSpPr/>
          <p:nvPr/>
        </p:nvSpPr>
        <p:spPr bwMode="auto">
          <a:xfrm>
            <a:off x="10852603" y="3990316"/>
            <a:ext cx="542311" cy="2217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rgbClr val="A5DDD9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AFB7A6E-2CB2-C968-1B36-10824DF7AFED}"/>
              </a:ext>
            </a:extLst>
          </p:cNvPr>
          <p:cNvSpPr/>
          <p:nvPr/>
        </p:nvSpPr>
        <p:spPr bwMode="auto">
          <a:xfrm>
            <a:off x="10383165" y="3806029"/>
            <a:ext cx="270327" cy="217664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23A1C15-0200-E5A1-84EF-CA11D9559FC5}"/>
              </a:ext>
            </a:extLst>
          </p:cNvPr>
          <p:cNvSpPr/>
          <p:nvPr/>
        </p:nvSpPr>
        <p:spPr bwMode="auto">
          <a:xfrm>
            <a:off x="11011086" y="3807198"/>
            <a:ext cx="270327" cy="217664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4E44B069-69F6-A9A2-0B83-AEE07816DBC2}"/>
              </a:ext>
            </a:extLst>
          </p:cNvPr>
          <p:cNvSpPr/>
          <p:nvPr/>
        </p:nvSpPr>
        <p:spPr bwMode="auto">
          <a:xfrm>
            <a:off x="8811302" y="3907069"/>
            <a:ext cx="1044079" cy="245218"/>
          </a:xfrm>
          <a:prstGeom prst="round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B2870F48-DA03-20A3-6AAE-F259E2135FF7}"/>
              </a:ext>
            </a:extLst>
          </p:cNvPr>
          <p:cNvSpPr/>
          <p:nvPr/>
        </p:nvSpPr>
        <p:spPr bwMode="auto">
          <a:xfrm>
            <a:off x="8911422" y="2749303"/>
            <a:ext cx="858585" cy="245218"/>
          </a:xfrm>
          <a:prstGeom prst="round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5C5308B7-A026-86C2-53C5-4347A6DCDF85}"/>
              </a:ext>
            </a:extLst>
          </p:cNvPr>
          <p:cNvSpPr/>
          <p:nvPr/>
        </p:nvSpPr>
        <p:spPr bwMode="auto">
          <a:xfrm>
            <a:off x="10451783" y="2759675"/>
            <a:ext cx="740279" cy="245218"/>
          </a:xfrm>
          <a:prstGeom prst="round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9257ACB0-88B1-2DE7-9AD0-D2C338B25D46}"/>
              </a:ext>
            </a:extLst>
          </p:cNvPr>
          <p:cNvSpPr/>
          <p:nvPr/>
        </p:nvSpPr>
        <p:spPr bwMode="auto">
          <a:xfrm>
            <a:off x="8913132" y="3002318"/>
            <a:ext cx="855164" cy="2739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D10C72AF-DFBF-A4D6-4BAF-8DAA2984EFEA}"/>
              </a:ext>
            </a:extLst>
          </p:cNvPr>
          <p:cNvSpPr/>
          <p:nvPr/>
        </p:nvSpPr>
        <p:spPr bwMode="auto">
          <a:xfrm>
            <a:off x="10074192" y="2999192"/>
            <a:ext cx="740279" cy="27394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7463B75-CADD-5861-56AD-91E47906F1D4}"/>
              </a:ext>
            </a:extLst>
          </p:cNvPr>
          <p:cNvSpPr/>
          <p:nvPr/>
        </p:nvSpPr>
        <p:spPr bwMode="auto">
          <a:xfrm>
            <a:off x="10824664" y="2999192"/>
            <a:ext cx="740279" cy="2739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95635370-872B-05F2-7429-5B7E7E0667A4}"/>
              </a:ext>
            </a:extLst>
          </p:cNvPr>
          <p:cNvSpPr/>
          <p:nvPr/>
        </p:nvSpPr>
        <p:spPr bwMode="auto">
          <a:xfrm>
            <a:off x="10313417" y="3269602"/>
            <a:ext cx="1005944" cy="273945"/>
          </a:xfrm>
          <a:prstGeom prst="roundRect">
            <a:avLst/>
          </a:prstGeom>
          <a:solidFill>
            <a:srgbClr val="E4E4E7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5E69AC2F-57FE-9269-3B68-879FDB9EB9AB}"/>
              </a:ext>
            </a:extLst>
          </p:cNvPr>
          <p:cNvSpPr/>
          <p:nvPr/>
        </p:nvSpPr>
        <p:spPr bwMode="auto">
          <a:xfrm>
            <a:off x="8913132" y="3286610"/>
            <a:ext cx="855164" cy="273945"/>
          </a:xfrm>
          <a:prstGeom prst="roundRect">
            <a:avLst/>
          </a:prstGeom>
          <a:solidFill>
            <a:srgbClr val="E4E4E7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9314A68A-64D2-83B4-395A-87C9964D9463}"/>
              </a:ext>
            </a:extLst>
          </p:cNvPr>
          <p:cNvSpPr/>
          <p:nvPr/>
        </p:nvSpPr>
        <p:spPr bwMode="auto">
          <a:xfrm>
            <a:off x="7134602" y="2261742"/>
            <a:ext cx="2913657" cy="642858"/>
          </a:xfrm>
          <a:custGeom>
            <a:avLst/>
            <a:gdLst>
              <a:gd name="connsiteX0" fmla="*/ 0 w 2929396"/>
              <a:gd name="connsiteY0" fmla="*/ 175975 h 1055830"/>
              <a:gd name="connsiteX1" fmla="*/ 175975 w 2929396"/>
              <a:gd name="connsiteY1" fmla="*/ 0 h 1055830"/>
              <a:gd name="connsiteX2" fmla="*/ 2753421 w 2929396"/>
              <a:gd name="connsiteY2" fmla="*/ 0 h 1055830"/>
              <a:gd name="connsiteX3" fmla="*/ 2929396 w 2929396"/>
              <a:gd name="connsiteY3" fmla="*/ 175975 h 1055830"/>
              <a:gd name="connsiteX4" fmla="*/ 2929396 w 2929396"/>
              <a:gd name="connsiteY4" fmla="*/ 879855 h 1055830"/>
              <a:gd name="connsiteX5" fmla="*/ 2753421 w 2929396"/>
              <a:gd name="connsiteY5" fmla="*/ 1055830 h 1055830"/>
              <a:gd name="connsiteX6" fmla="*/ 175975 w 2929396"/>
              <a:gd name="connsiteY6" fmla="*/ 1055830 h 1055830"/>
              <a:gd name="connsiteX7" fmla="*/ 0 w 2929396"/>
              <a:gd name="connsiteY7" fmla="*/ 879855 h 1055830"/>
              <a:gd name="connsiteX8" fmla="*/ 0 w 2929396"/>
              <a:gd name="connsiteY8" fmla="*/ 175975 h 1055830"/>
              <a:gd name="connsiteX0" fmla="*/ 2753421 w 2929396"/>
              <a:gd name="connsiteY0" fmla="*/ 1055830 h 1147270"/>
              <a:gd name="connsiteX1" fmla="*/ 175975 w 2929396"/>
              <a:gd name="connsiteY1" fmla="*/ 1055830 h 1147270"/>
              <a:gd name="connsiteX2" fmla="*/ 0 w 2929396"/>
              <a:gd name="connsiteY2" fmla="*/ 879855 h 1147270"/>
              <a:gd name="connsiteX3" fmla="*/ 0 w 2929396"/>
              <a:gd name="connsiteY3" fmla="*/ 175975 h 1147270"/>
              <a:gd name="connsiteX4" fmla="*/ 175975 w 2929396"/>
              <a:gd name="connsiteY4" fmla="*/ 0 h 1147270"/>
              <a:gd name="connsiteX5" fmla="*/ 2753421 w 2929396"/>
              <a:gd name="connsiteY5" fmla="*/ 0 h 1147270"/>
              <a:gd name="connsiteX6" fmla="*/ 2929396 w 2929396"/>
              <a:gd name="connsiteY6" fmla="*/ 175975 h 1147270"/>
              <a:gd name="connsiteX7" fmla="*/ 2929396 w 2929396"/>
              <a:gd name="connsiteY7" fmla="*/ 879855 h 1147270"/>
              <a:gd name="connsiteX8" fmla="*/ 2844861 w 2929396"/>
              <a:gd name="connsiteY8" fmla="*/ 1147270 h 1147270"/>
              <a:gd name="connsiteX0" fmla="*/ 2753421 w 2929396"/>
              <a:gd name="connsiteY0" fmla="*/ 1055830 h 1055830"/>
              <a:gd name="connsiteX1" fmla="*/ 175975 w 2929396"/>
              <a:gd name="connsiteY1" fmla="*/ 1055830 h 1055830"/>
              <a:gd name="connsiteX2" fmla="*/ 0 w 2929396"/>
              <a:gd name="connsiteY2" fmla="*/ 879855 h 1055830"/>
              <a:gd name="connsiteX3" fmla="*/ 0 w 2929396"/>
              <a:gd name="connsiteY3" fmla="*/ 175975 h 1055830"/>
              <a:gd name="connsiteX4" fmla="*/ 175975 w 2929396"/>
              <a:gd name="connsiteY4" fmla="*/ 0 h 1055830"/>
              <a:gd name="connsiteX5" fmla="*/ 2753421 w 2929396"/>
              <a:gd name="connsiteY5" fmla="*/ 0 h 1055830"/>
              <a:gd name="connsiteX6" fmla="*/ 2929396 w 2929396"/>
              <a:gd name="connsiteY6" fmla="*/ 175975 h 1055830"/>
              <a:gd name="connsiteX7" fmla="*/ 2929396 w 2929396"/>
              <a:gd name="connsiteY7" fmla="*/ 879855 h 1055830"/>
              <a:gd name="connsiteX0" fmla="*/ 175975 w 2929396"/>
              <a:gd name="connsiteY0" fmla="*/ 1055830 h 1055830"/>
              <a:gd name="connsiteX1" fmla="*/ 0 w 2929396"/>
              <a:gd name="connsiteY1" fmla="*/ 879855 h 1055830"/>
              <a:gd name="connsiteX2" fmla="*/ 0 w 2929396"/>
              <a:gd name="connsiteY2" fmla="*/ 175975 h 1055830"/>
              <a:gd name="connsiteX3" fmla="*/ 175975 w 2929396"/>
              <a:gd name="connsiteY3" fmla="*/ 0 h 1055830"/>
              <a:gd name="connsiteX4" fmla="*/ 2753421 w 2929396"/>
              <a:gd name="connsiteY4" fmla="*/ 0 h 1055830"/>
              <a:gd name="connsiteX5" fmla="*/ 2929396 w 2929396"/>
              <a:gd name="connsiteY5" fmla="*/ 175975 h 1055830"/>
              <a:gd name="connsiteX6" fmla="*/ 2929396 w 2929396"/>
              <a:gd name="connsiteY6" fmla="*/ 879855 h 1055830"/>
              <a:gd name="connsiteX0" fmla="*/ 0 w 2929396"/>
              <a:gd name="connsiteY0" fmla="*/ 879855 h 879855"/>
              <a:gd name="connsiteX1" fmla="*/ 0 w 2929396"/>
              <a:gd name="connsiteY1" fmla="*/ 175975 h 879855"/>
              <a:gd name="connsiteX2" fmla="*/ 175975 w 2929396"/>
              <a:gd name="connsiteY2" fmla="*/ 0 h 879855"/>
              <a:gd name="connsiteX3" fmla="*/ 2753421 w 2929396"/>
              <a:gd name="connsiteY3" fmla="*/ 0 h 879855"/>
              <a:gd name="connsiteX4" fmla="*/ 2929396 w 2929396"/>
              <a:gd name="connsiteY4" fmla="*/ 175975 h 879855"/>
              <a:gd name="connsiteX5" fmla="*/ 2929396 w 2929396"/>
              <a:gd name="connsiteY5" fmla="*/ 879855 h 879855"/>
              <a:gd name="connsiteX0" fmla="*/ 0 w 2929396"/>
              <a:gd name="connsiteY0" fmla="*/ 879855 h 879855"/>
              <a:gd name="connsiteX1" fmla="*/ 0 w 2929396"/>
              <a:gd name="connsiteY1" fmla="*/ 175975 h 879855"/>
              <a:gd name="connsiteX2" fmla="*/ 175975 w 2929396"/>
              <a:gd name="connsiteY2" fmla="*/ 0 h 879855"/>
              <a:gd name="connsiteX3" fmla="*/ 2753421 w 2929396"/>
              <a:gd name="connsiteY3" fmla="*/ 0 h 879855"/>
              <a:gd name="connsiteX4" fmla="*/ 2929396 w 2929396"/>
              <a:gd name="connsiteY4" fmla="*/ 175975 h 879855"/>
              <a:gd name="connsiteX5" fmla="*/ 2923820 w 2929396"/>
              <a:gd name="connsiteY5" fmla="*/ 456109 h 879855"/>
              <a:gd name="connsiteX0" fmla="*/ 0 w 2930150"/>
              <a:gd name="connsiteY0" fmla="*/ 879855 h 879855"/>
              <a:gd name="connsiteX1" fmla="*/ 0 w 2930150"/>
              <a:gd name="connsiteY1" fmla="*/ 175975 h 879855"/>
              <a:gd name="connsiteX2" fmla="*/ 175975 w 2930150"/>
              <a:gd name="connsiteY2" fmla="*/ 0 h 879855"/>
              <a:gd name="connsiteX3" fmla="*/ 2753421 w 2930150"/>
              <a:gd name="connsiteY3" fmla="*/ 0 h 879855"/>
              <a:gd name="connsiteX4" fmla="*/ 2929396 w 2930150"/>
              <a:gd name="connsiteY4" fmla="*/ 175975 h 879855"/>
              <a:gd name="connsiteX5" fmla="*/ 2929641 w 2930150"/>
              <a:gd name="connsiteY5" fmla="*/ 297692 h 87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0150" h="879855">
                <a:moveTo>
                  <a:pt x="0" y="879855"/>
                </a:moveTo>
                <a:lnTo>
                  <a:pt x="0" y="175975"/>
                </a:lnTo>
                <a:cubicBezTo>
                  <a:pt x="0" y="78787"/>
                  <a:pt x="78787" y="0"/>
                  <a:pt x="175975" y="0"/>
                </a:cubicBezTo>
                <a:lnTo>
                  <a:pt x="2753421" y="0"/>
                </a:lnTo>
                <a:cubicBezTo>
                  <a:pt x="2850609" y="0"/>
                  <a:pt x="2929396" y="78787"/>
                  <a:pt x="2929396" y="175975"/>
                </a:cubicBezTo>
                <a:cubicBezTo>
                  <a:pt x="2927537" y="269353"/>
                  <a:pt x="2931500" y="204314"/>
                  <a:pt x="2929641" y="297692"/>
                </a:cubicBezTo>
              </a:path>
            </a:pathLst>
          </a:custGeom>
          <a:noFill/>
          <a:ln w="28575">
            <a:solidFill>
              <a:schemeClr val="bg1"/>
            </a:solidFill>
            <a:miter lim="800000"/>
            <a:headEnd type="triangle" w="med" len="med"/>
            <a:tailEnd type="none" w="med" len="med"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C54B781B-F2F8-E1B4-D774-6FA026528F5C}"/>
              </a:ext>
            </a:extLst>
          </p:cNvPr>
          <p:cNvSpPr/>
          <p:nvPr/>
        </p:nvSpPr>
        <p:spPr bwMode="auto">
          <a:xfrm>
            <a:off x="8202547" y="2083799"/>
            <a:ext cx="1144324" cy="338554"/>
          </a:xfrm>
          <a:prstGeom prst="round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F0E577-0DA0-9858-97A6-42AE88AE7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TL1A in Inflammatory Bowel Disease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10803-ED16-41EC-09B3-CDBD678D92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Causes colonic fibrosis and promotes inflammatory mediators by disrupting the epithelial to mesenchymal transition</a:t>
            </a:r>
          </a:p>
          <a:p>
            <a:r>
              <a:rPr lang="en-US"/>
              <a:t>TL1A expression is elevated in patients with IBD</a:t>
            </a:r>
          </a:p>
          <a:p>
            <a:pPr lvl="1"/>
            <a:r>
              <a:rPr lang="en-US"/>
              <a:t>Overexpression is associated with intestinal mucosal barrier disruption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022723F-9024-679C-B3AC-BBF1EF866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376850"/>
            <a:ext cx="6811707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</a:rPr>
              <a:t>Xu. Front Immunol. 2022;13:891328.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06794F-F6AF-EC08-53E8-FB0B6F6E564F}"/>
              </a:ext>
            </a:extLst>
          </p:cNvPr>
          <p:cNvSpPr txBox="1"/>
          <p:nvPr/>
        </p:nvSpPr>
        <p:spPr bwMode="auto">
          <a:xfrm>
            <a:off x="8378173" y="2083799"/>
            <a:ext cx="7681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latin typeface="Calibri" panose="020F0502020204030204" pitchFamily="34" charset="0"/>
              </a:rPr>
              <a:t>TRADD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080254-8421-5C4E-0BA7-294033BD9901}"/>
              </a:ext>
            </a:extLst>
          </p:cNvPr>
          <p:cNvSpPr txBox="1"/>
          <p:nvPr/>
        </p:nvSpPr>
        <p:spPr bwMode="auto">
          <a:xfrm>
            <a:off x="9065627" y="2970248"/>
            <a:ext cx="55816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RIP3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ADB493-7673-7807-AD9B-5A31A8900AF7}"/>
              </a:ext>
            </a:extLst>
          </p:cNvPr>
          <p:cNvSpPr txBox="1"/>
          <p:nvPr/>
        </p:nvSpPr>
        <p:spPr bwMode="auto">
          <a:xfrm>
            <a:off x="10193026" y="2969252"/>
            <a:ext cx="55816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RIP1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FFE6C8-7A1D-F09D-46C5-3CC7E38C7C82}"/>
              </a:ext>
            </a:extLst>
          </p:cNvPr>
          <p:cNvSpPr txBox="1"/>
          <p:nvPr/>
        </p:nvSpPr>
        <p:spPr bwMode="auto">
          <a:xfrm>
            <a:off x="10924038" y="2969252"/>
            <a:ext cx="55816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RIP3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8DA607-A861-7A89-9F37-FAFDA1FDA6DD}"/>
              </a:ext>
            </a:extLst>
          </p:cNvPr>
          <p:cNvSpPr txBox="1"/>
          <p:nvPr/>
        </p:nvSpPr>
        <p:spPr bwMode="auto">
          <a:xfrm>
            <a:off x="9024911" y="2702159"/>
            <a:ext cx="6395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latin typeface="Calibri" panose="020F0502020204030204" pitchFamily="34" charset="0"/>
              </a:rPr>
              <a:t>FADD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2E7796-07FD-15BA-F457-E9A5ADB1F9D1}"/>
              </a:ext>
            </a:extLst>
          </p:cNvPr>
          <p:cNvSpPr txBox="1"/>
          <p:nvPr/>
        </p:nvSpPr>
        <p:spPr bwMode="auto">
          <a:xfrm>
            <a:off x="10504130" y="2715101"/>
            <a:ext cx="6395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latin typeface="Calibri" panose="020F0502020204030204" pitchFamily="34" charset="0"/>
              </a:rPr>
              <a:t>FADD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472D94-EA6F-0B24-FB3B-F8276CD4AA99}"/>
              </a:ext>
            </a:extLst>
          </p:cNvPr>
          <p:cNvSpPr txBox="1"/>
          <p:nvPr/>
        </p:nvSpPr>
        <p:spPr bwMode="auto">
          <a:xfrm>
            <a:off x="6088921" y="5718242"/>
            <a:ext cx="21263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Proinflammatory genes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E69241-FC35-2AA1-05C8-2015217F0C1D}"/>
              </a:ext>
            </a:extLst>
          </p:cNvPr>
          <p:cNvSpPr txBox="1"/>
          <p:nvPr/>
        </p:nvSpPr>
        <p:spPr bwMode="auto">
          <a:xfrm>
            <a:off x="8687379" y="5568034"/>
            <a:ext cx="30433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Targets involved in activation</a:t>
            </a:r>
            <a:b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and differentiation of immune cells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1BFE8C-A95F-34BA-B6ED-27BC2E17B62E}"/>
              </a:ext>
            </a:extLst>
          </p:cNvPr>
          <p:cNvSpPr txBox="1"/>
          <p:nvPr/>
        </p:nvSpPr>
        <p:spPr bwMode="auto">
          <a:xfrm>
            <a:off x="8789873" y="3878312"/>
            <a:ext cx="10855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latin typeface="Calibri" panose="020F0502020204030204" pitchFamily="34" charset="0"/>
              </a:rPr>
              <a:t>Caspase-3/7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542B61-1ED1-953D-8A30-FE219EA1C700}"/>
              </a:ext>
            </a:extLst>
          </p:cNvPr>
          <p:cNvSpPr txBox="1"/>
          <p:nvPr/>
        </p:nvSpPr>
        <p:spPr bwMode="auto">
          <a:xfrm>
            <a:off x="8889297" y="3255540"/>
            <a:ext cx="9108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Caspase 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B4CCA8-5C13-8C77-2035-F32EB0E00182}"/>
              </a:ext>
            </a:extLst>
          </p:cNvPr>
          <p:cNvSpPr txBox="1"/>
          <p:nvPr/>
        </p:nvSpPr>
        <p:spPr bwMode="auto">
          <a:xfrm>
            <a:off x="10368516" y="3248951"/>
            <a:ext cx="9108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Caspase 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6F4F2B-102D-ED6D-11BA-418335ED6921}"/>
              </a:ext>
            </a:extLst>
          </p:cNvPr>
          <p:cNvSpPr txBox="1"/>
          <p:nvPr/>
        </p:nvSpPr>
        <p:spPr bwMode="auto">
          <a:xfrm>
            <a:off x="10294611" y="3945119"/>
            <a:ext cx="5822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MLKL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351D62-1756-27C8-FE0C-26AA4824D9E3}"/>
              </a:ext>
            </a:extLst>
          </p:cNvPr>
          <p:cNvSpPr txBox="1"/>
          <p:nvPr/>
        </p:nvSpPr>
        <p:spPr bwMode="auto">
          <a:xfrm>
            <a:off x="10841591" y="3945119"/>
            <a:ext cx="5822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MLKL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5E1C5F-8A5C-3CCB-5C54-4672CB45E6DF}"/>
              </a:ext>
            </a:extLst>
          </p:cNvPr>
          <p:cNvSpPr txBox="1"/>
          <p:nvPr/>
        </p:nvSpPr>
        <p:spPr bwMode="auto">
          <a:xfrm>
            <a:off x="8971748" y="3505683"/>
            <a:ext cx="7289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Complex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92BA42-BF61-BAF5-A550-0FE86FD94907}"/>
              </a:ext>
            </a:extLst>
          </p:cNvPr>
          <p:cNvSpPr txBox="1"/>
          <p:nvPr/>
        </p:nvSpPr>
        <p:spPr bwMode="auto">
          <a:xfrm>
            <a:off x="10380093" y="3481054"/>
            <a:ext cx="9019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Necrosome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D3F2A0-3593-249B-1BCC-7848019E9256}"/>
              </a:ext>
            </a:extLst>
          </p:cNvPr>
          <p:cNvSpPr txBox="1"/>
          <p:nvPr/>
        </p:nvSpPr>
        <p:spPr bwMode="auto">
          <a:xfrm>
            <a:off x="8813839" y="4818444"/>
            <a:ext cx="10529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Cell apoptosis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5006B0-EA44-12B1-537D-DDCB9F695C2B}"/>
              </a:ext>
            </a:extLst>
          </p:cNvPr>
          <p:cNvSpPr txBox="1"/>
          <p:nvPr/>
        </p:nvSpPr>
        <p:spPr bwMode="auto">
          <a:xfrm>
            <a:off x="10390724" y="4818444"/>
            <a:ext cx="9269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Necroptosis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0DF8907-7F2B-7E83-D827-2D3B485237DA}"/>
              </a:ext>
            </a:extLst>
          </p:cNvPr>
          <p:cNvSpPr txBox="1"/>
          <p:nvPr/>
        </p:nvSpPr>
        <p:spPr bwMode="auto">
          <a:xfrm>
            <a:off x="10377785" y="3765667"/>
            <a:ext cx="2776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latin typeface="Calibri" panose="020F0502020204030204" pitchFamily="34" charset="0"/>
              </a:rPr>
              <a:t>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D858C67-CE4B-DA1F-7057-C783973A2F67}"/>
              </a:ext>
            </a:extLst>
          </p:cNvPr>
          <p:cNvSpPr txBox="1"/>
          <p:nvPr/>
        </p:nvSpPr>
        <p:spPr bwMode="auto">
          <a:xfrm>
            <a:off x="11009824" y="3765667"/>
            <a:ext cx="2776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latin typeface="Calibri" panose="020F0502020204030204" pitchFamily="34" charset="0"/>
              </a:rPr>
              <a:t>P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6D694CC-0E52-1E44-BF28-3CECA20EE98B}"/>
              </a:ext>
            </a:extLst>
          </p:cNvPr>
          <p:cNvCxnSpPr/>
          <p:nvPr/>
        </p:nvCxnSpPr>
        <p:spPr bwMode="auto">
          <a:xfrm>
            <a:off x="8310438" y="5727299"/>
            <a:ext cx="384079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9EAEA90-56B0-BCA4-4C25-03A350B73579}"/>
              </a:ext>
            </a:extLst>
          </p:cNvPr>
          <p:cNvCxnSpPr>
            <a:cxnSpLocks/>
          </p:cNvCxnSpPr>
          <p:nvPr/>
        </p:nvCxnSpPr>
        <p:spPr bwMode="auto">
          <a:xfrm>
            <a:off x="9330756" y="3727086"/>
            <a:ext cx="0" cy="148721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AC830B5-0DF3-55DE-42F5-8B25349EA763}"/>
              </a:ext>
            </a:extLst>
          </p:cNvPr>
          <p:cNvCxnSpPr>
            <a:cxnSpLocks/>
          </p:cNvCxnSpPr>
          <p:nvPr/>
        </p:nvCxnSpPr>
        <p:spPr bwMode="auto">
          <a:xfrm>
            <a:off x="10855810" y="3710761"/>
            <a:ext cx="0" cy="19694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FBB67D3-DEF4-DBA7-296C-100D1F11E3B1}"/>
              </a:ext>
            </a:extLst>
          </p:cNvPr>
          <p:cNvCxnSpPr>
            <a:cxnSpLocks/>
          </p:cNvCxnSpPr>
          <p:nvPr/>
        </p:nvCxnSpPr>
        <p:spPr bwMode="auto">
          <a:xfrm>
            <a:off x="10855810" y="4231632"/>
            <a:ext cx="0" cy="226158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02F1C427-E751-DCB0-A345-89DA65EDC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702" y="1501573"/>
            <a:ext cx="5499100" cy="5588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B893ECD-55C9-A867-C506-7F00D0DC6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7696" y="4413493"/>
            <a:ext cx="2138077" cy="44740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B7947C5-5504-D1FD-4154-6D1EDF9F8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4602" y="5212495"/>
            <a:ext cx="5537200" cy="419100"/>
          </a:xfrm>
          <a:prstGeom prst="rect">
            <a:avLst/>
          </a:prstGeom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1FB7C3A-121E-B937-2478-5ED5F2D489BD}"/>
              </a:ext>
            </a:extLst>
          </p:cNvPr>
          <p:cNvCxnSpPr>
            <a:cxnSpLocks/>
          </p:cNvCxnSpPr>
          <p:nvPr/>
        </p:nvCxnSpPr>
        <p:spPr bwMode="auto">
          <a:xfrm>
            <a:off x="7151306" y="4527706"/>
            <a:ext cx="0" cy="1091601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0A18DA6-5F81-17D1-6C06-C48F8BEB28F1}"/>
              </a:ext>
            </a:extLst>
          </p:cNvPr>
          <p:cNvCxnSpPr>
            <a:cxnSpLocks/>
          </p:cNvCxnSpPr>
          <p:nvPr/>
        </p:nvCxnSpPr>
        <p:spPr bwMode="auto">
          <a:xfrm>
            <a:off x="9336072" y="4178469"/>
            <a:ext cx="0" cy="22172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B3085F0E-8AEA-3095-429F-F4929C2439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296" y="5665428"/>
            <a:ext cx="2133600" cy="11430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AF1A2B8F-6D29-248F-CB07-38FFCE9D28B9}"/>
              </a:ext>
            </a:extLst>
          </p:cNvPr>
          <p:cNvSpPr txBox="1"/>
          <p:nvPr/>
        </p:nvSpPr>
        <p:spPr bwMode="auto">
          <a:xfrm>
            <a:off x="8907588" y="1345628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TL1A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F5CC0C0-064F-D93A-6DDF-824BDB88FF52}"/>
              </a:ext>
            </a:extLst>
          </p:cNvPr>
          <p:cNvSpPr txBox="1"/>
          <p:nvPr/>
        </p:nvSpPr>
        <p:spPr bwMode="auto">
          <a:xfrm>
            <a:off x="8947987" y="1687021"/>
            <a:ext cx="4844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DR3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A60589-D364-5EE9-E705-9E1A7034CC79}"/>
              </a:ext>
            </a:extLst>
          </p:cNvPr>
          <p:cNvGrpSpPr/>
          <p:nvPr/>
        </p:nvGrpSpPr>
        <p:grpSpPr>
          <a:xfrm>
            <a:off x="5949244" y="2911913"/>
            <a:ext cx="2379986" cy="2097912"/>
            <a:chOff x="5949244" y="2911913"/>
            <a:chExt cx="2379986" cy="2097912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3F79BF5-75E1-D6DF-45A8-FEBABFD4CC03}"/>
                </a:ext>
              </a:extLst>
            </p:cNvPr>
            <p:cNvGrpSpPr/>
            <p:nvPr/>
          </p:nvGrpSpPr>
          <p:grpSpPr>
            <a:xfrm>
              <a:off x="6630748" y="4241187"/>
              <a:ext cx="1046468" cy="234145"/>
              <a:chOff x="6630748" y="4663143"/>
              <a:chExt cx="1046468" cy="234145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36A47723-FF7A-D5D4-E516-72B5426C2A1C}"/>
                  </a:ext>
                </a:extLst>
              </p:cNvPr>
              <p:cNvSpPr/>
              <p:nvPr/>
            </p:nvSpPr>
            <p:spPr bwMode="auto">
              <a:xfrm>
                <a:off x="6630748" y="4663143"/>
                <a:ext cx="408023" cy="234145"/>
              </a:xfrm>
              <a:prstGeom prst="ellipse">
                <a:avLst/>
              </a:prstGeom>
              <a:solidFill>
                <a:srgbClr val="EAF6D6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08CEC2F0-768E-2DF6-2E44-F46AB22663CB}"/>
                  </a:ext>
                </a:extLst>
              </p:cNvPr>
              <p:cNvSpPr/>
              <p:nvPr/>
            </p:nvSpPr>
            <p:spPr bwMode="auto">
              <a:xfrm>
                <a:off x="6949971" y="4663143"/>
                <a:ext cx="408023" cy="234145"/>
              </a:xfrm>
              <a:prstGeom prst="ellipse">
                <a:avLst/>
              </a:prstGeom>
              <a:solidFill>
                <a:srgbClr val="F9F4D9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8746FDFB-EA34-B7F9-E6EC-F2F5B3D70262}"/>
                  </a:ext>
                </a:extLst>
              </p:cNvPr>
              <p:cNvSpPr/>
              <p:nvPr/>
            </p:nvSpPr>
            <p:spPr bwMode="auto">
              <a:xfrm>
                <a:off x="7269193" y="4663143"/>
                <a:ext cx="408023" cy="234145"/>
              </a:xfrm>
              <a:prstGeom prst="ellipse">
                <a:avLst/>
              </a:prstGeom>
              <a:solidFill>
                <a:srgbClr val="EEF5FC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B10346C9-8DED-A612-1EF8-6BF27C3218B0}"/>
                </a:ext>
              </a:extLst>
            </p:cNvPr>
            <p:cNvSpPr/>
            <p:nvPr/>
          </p:nvSpPr>
          <p:spPr bwMode="auto">
            <a:xfrm>
              <a:off x="5949244" y="3983985"/>
              <a:ext cx="740279" cy="273945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678469B9-BDD4-D167-E27E-725768CF47D7}"/>
                </a:ext>
              </a:extLst>
            </p:cNvPr>
            <p:cNvSpPr/>
            <p:nvPr/>
          </p:nvSpPr>
          <p:spPr bwMode="auto">
            <a:xfrm>
              <a:off x="6769098" y="3983985"/>
              <a:ext cx="740279" cy="27394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9916785F-2BA2-90F1-1117-1B88B93B8F39}"/>
                </a:ext>
              </a:extLst>
            </p:cNvPr>
            <p:cNvSpPr/>
            <p:nvPr/>
          </p:nvSpPr>
          <p:spPr bwMode="auto">
            <a:xfrm>
              <a:off x="7588951" y="3983985"/>
              <a:ext cx="740279" cy="27394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2163EECE-C41E-1ADD-6B2E-AE69F974114D}"/>
                </a:ext>
              </a:extLst>
            </p:cNvPr>
            <p:cNvSpPr/>
            <p:nvPr/>
          </p:nvSpPr>
          <p:spPr bwMode="auto">
            <a:xfrm>
              <a:off x="6769311" y="2923815"/>
              <a:ext cx="740279" cy="273945"/>
            </a:xfrm>
            <a:prstGeom prst="round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C514E7A6-8922-60A9-65FF-A7A0DC50462A}"/>
                </a:ext>
              </a:extLst>
            </p:cNvPr>
            <p:cNvSpPr/>
            <p:nvPr/>
          </p:nvSpPr>
          <p:spPr bwMode="auto">
            <a:xfrm>
              <a:off x="6766521" y="3223043"/>
              <a:ext cx="740279" cy="27394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2438293-CC34-BD6D-F5E3-D2BE4A25B827}"/>
                </a:ext>
              </a:extLst>
            </p:cNvPr>
            <p:cNvSpPr txBox="1"/>
            <p:nvPr/>
          </p:nvSpPr>
          <p:spPr bwMode="auto">
            <a:xfrm>
              <a:off x="6795932" y="2911913"/>
              <a:ext cx="7136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latin typeface="Calibri" panose="020F0502020204030204" pitchFamily="34" charset="0"/>
                </a:rPr>
                <a:t>TRAF2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6BC6E47-7830-A56D-3F3C-A4D3EF63A4E6}"/>
                </a:ext>
              </a:extLst>
            </p:cNvPr>
            <p:cNvSpPr txBox="1"/>
            <p:nvPr/>
          </p:nvSpPr>
          <p:spPr bwMode="auto">
            <a:xfrm>
              <a:off x="6873678" y="3179242"/>
              <a:ext cx="5581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RIP1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54C39B9-0CE2-4C48-3094-EAFF2BB1F746}"/>
                </a:ext>
              </a:extLst>
            </p:cNvPr>
            <p:cNvSpPr txBox="1"/>
            <p:nvPr/>
          </p:nvSpPr>
          <p:spPr bwMode="auto">
            <a:xfrm>
              <a:off x="6021572" y="3953343"/>
              <a:ext cx="55335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PI3K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C284CA6-3009-2EC0-B548-0925982D4B6C}"/>
                </a:ext>
              </a:extLst>
            </p:cNvPr>
            <p:cNvSpPr txBox="1"/>
            <p:nvPr/>
          </p:nvSpPr>
          <p:spPr bwMode="auto">
            <a:xfrm>
              <a:off x="6755889" y="3953343"/>
              <a:ext cx="76957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MAPKs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9161F0B-2952-68B2-EEA7-5C97F69F260B}"/>
                </a:ext>
              </a:extLst>
            </p:cNvPr>
            <p:cNvSpPr txBox="1"/>
            <p:nvPr/>
          </p:nvSpPr>
          <p:spPr bwMode="auto">
            <a:xfrm>
              <a:off x="7629068" y="3953343"/>
              <a:ext cx="67999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NF-kB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999C14-F232-41B9-7AF7-B79EAD56983E}"/>
                </a:ext>
              </a:extLst>
            </p:cNvPr>
            <p:cNvSpPr txBox="1"/>
            <p:nvPr/>
          </p:nvSpPr>
          <p:spPr bwMode="auto">
            <a:xfrm>
              <a:off x="6582077" y="4216839"/>
              <a:ext cx="4203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EKP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E437202-3DB9-98BE-E178-802408404F2C}"/>
                </a:ext>
              </a:extLst>
            </p:cNvPr>
            <p:cNvSpPr txBox="1"/>
            <p:nvPr/>
          </p:nvSpPr>
          <p:spPr bwMode="auto">
            <a:xfrm>
              <a:off x="6944358" y="4216839"/>
              <a:ext cx="4138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JNK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F0259F-2FC4-34DA-5AAC-190B63D1466D}"/>
                </a:ext>
              </a:extLst>
            </p:cNvPr>
            <p:cNvSpPr txBox="1"/>
            <p:nvPr/>
          </p:nvSpPr>
          <p:spPr bwMode="auto">
            <a:xfrm>
              <a:off x="7271347" y="4216839"/>
              <a:ext cx="4219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P38</a:t>
              </a:r>
            </a:p>
          </p:txBody>
        </p:sp>
        <p:sp>
          <p:nvSpPr>
            <p:cNvPr id="38" name="Rounded Rectangle 35">
              <a:extLst>
                <a:ext uri="{FF2B5EF4-FFF2-40B4-BE49-F238E27FC236}">
                  <a16:creationId xmlns:a16="http://schemas.microsoft.com/office/drawing/2014/main" id="{F13F443A-CABD-A214-0A88-A3D852EAEF9C}"/>
                </a:ext>
              </a:extLst>
            </p:cNvPr>
            <p:cNvSpPr/>
            <p:nvPr/>
          </p:nvSpPr>
          <p:spPr bwMode="auto">
            <a:xfrm>
              <a:off x="6324785" y="3554076"/>
              <a:ext cx="1632216" cy="410361"/>
            </a:xfrm>
            <a:custGeom>
              <a:avLst/>
              <a:gdLst>
                <a:gd name="connsiteX0" fmla="*/ 0 w 2929396"/>
                <a:gd name="connsiteY0" fmla="*/ 175975 h 1055830"/>
                <a:gd name="connsiteX1" fmla="*/ 175975 w 2929396"/>
                <a:gd name="connsiteY1" fmla="*/ 0 h 1055830"/>
                <a:gd name="connsiteX2" fmla="*/ 2753421 w 2929396"/>
                <a:gd name="connsiteY2" fmla="*/ 0 h 1055830"/>
                <a:gd name="connsiteX3" fmla="*/ 2929396 w 2929396"/>
                <a:gd name="connsiteY3" fmla="*/ 175975 h 1055830"/>
                <a:gd name="connsiteX4" fmla="*/ 2929396 w 2929396"/>
                <a:gd name="connsiteY4" fmla="*/ 879855 h 1055830"/>
                <a:gd name="connsiteX5" fmla="*/ 2753421 w 2929396"/>
                <a:gd name="connsiteY5" fmla="*/ 1055830 h 1055830"/>
                <a:gd name="connsiteX6" fmla="*/ 175975 w 2929396"/>
                <a:gd name="connsiteY6" fmla="*/ 1055830 h 1055830"/>
                <a:gd name="connsiteX7" fmla="*/ 0 w 2929396"/>
                <a:gd name="connsiteY7" fmla="*/ 879855 h 1055830"/>
                <a:gd name="connsiteX8" fmla="*/ 0 w 2929396"/>
                <a:gd name="connsiteY8" fmla="*/ 175975 h 1055830"/>
                <a:gd name="connsiteX0" fmla="*/ 2753421 w 2929396"/>
                <a:gd name="connsiteY0" fmla="*/ 1055830 h 1147270"/>
                <a:gd name="connsiteX1" fmla="*/ 175975 w 2929396"/>
                <a:gd name="connsiteY1" fmla="*/ 1055830 h 1147270"/>
                <a:gd name="connsiteX2" fmla="*/ 0 w 2929396"/>
                <a:gd name="connsiteY2" fmla="*/ 879855 h 1147270"/>
                <a:gd name="connsiteX3" fmla="*/ 0 w 2929396"/>
                <a:gd name="connsiteY3" fmla="*/ 175975 h 1147270"/>
                <a:gd name="connsiteX4" fmla="*/ 175975 w 2929396"/>
                <a:gd name="connsiteY4" fmla="*/ 0 h 1147270"/>
                <a:gd name="connsiteX5" fmla="*/ 2753421 w 2929396"/>
                <a:gd name="connsiteY5" fmla="*/ 0 h 1147270"/>
                <a:gd name="connsiteX6" fmla="*/ 2929396 w 2929396"/>
                <a:gd name="connsiteY6" fmla="*/ 175975 h 1147270"/>
                <a:gd name="connsiteX7" fmla="*/ 2929396 w 2929396"/>
                <a:gd name="connsiteY7" fmla="*/ 879855 h 1147270"/>
                <a:gd name="connsiteX8" fmla="*/ 2844861 w 2929396"/>
                <a:gd name="connsiteY8" fmla="*/ 1147270 h 1147270"/>
                <a:gd name="connsiteX0" fmla="*/ 2753421 w 2929396"/>
                <a:gd name="connsiteY0" fmla="*/ 1055830 h 1055830"/>
                <a:gd name="connsiteX1" fmla="*/ 175975 w 2929396"/>
                <a:gd name="connsiteY1" fmla="*/ 1055830 h 1055830"/>
                <a:gd name="connsiteX2" fmla="*/ 0 w 2929396"/>
                <a:gd name="connsiteY2" fmla="*/ 879855 h 1055830"/>
                <a:gd name="connsiteX3" fmla="*/ 0 w 2929396"/>
                <a:gd name="connsiteY3" fmla="*/ 175975 h 1055830"/>
                <a:gd name="connsiteX4" fmla="*/ 175975 w 2929396"/>
                <a:gd name="connsiteY4" fmla="*/ 0 h 1055830"/>
                <a:gd name="connsiteX5" fmla="*/ 2753421 w 2929396"/>
                <a:gd name="connsiteY5" fmla="*/ 0 h 1055830"/>
                <a:gd name="connsiteX6" fmla="*/ 2929396 w 2929396"/>
                <a:gd name="connsiteY6" fmla="*/ 175975 h 1055830"/>
                <a:gd name="connsiteX7" fmla="*/ 2929396 w 2929396"/>
                <a:gd name="connsiteY7" fmla="*/ 879855 h 1055830"/>
                <a:gd name="connsiteX0" fmla="*/ 175975 w 2929396"/>
                <a:gd name="connsiteY0" fmla="*/ 1055830 h 1055830"/>
                <a:gd name="connsiteX1" fmla="*/ 0 w 2929396"/>
                <a:gd name="connsiteY1" fmla="*/ 879855 h 1055830"/>
                <a:gd name="connsiteX2" fmla="*/ 0 w 2929396"/>
                <a:gd name="connsiteY2" fmla="*/ 175975 h 1055830"/>
                <a:gd name="connsiteX3" fmla="*/ 175975 w 2929396"/>
                <a:gd name="connsiteY3" fmla="*/ 0 h 1055830"/>
                <a:gd name="connsiteX4" fmla="*/ 2753421 w 2929396"/>
                <a:gd name="connsiteY4" fmla="*/ 0 h 1055830"/>
                <a:gd name="connsiteX5" fmla="*/ 2929396 w 2929396"/>
                <a:gd name="connsiteY5" fmla="*/ 175975 h 1055830"/>
                <a:gd name="connsiteX6" fmla="*/ 2929396 w 2929396"/>
                <a:gd name="connsiteY6" fmla="*/ 879855 h 1055830"/>
                <a:gd name="connsiteX0" fmla="*/ 0 w 2929396"/>
                <a:gd name="connsiteY0" fmla="*/ 879855 h 879855"/>
                <a:gd name="connsiteX1" fmla="*/ 0 w 2929396"/>
                <a:gd name="connsiteY1" fmla="*/ 175975 h 879855"/>
                <a:gd name="connsiteX2" fmla="*/ 175975 w 2929396"/>
                <a:gd name="connsiteY2" fmla="*/ 0 h 879855"/>
                <a:gd name="connsiteX3" fmla="*/ 2753421 w 2929396"/>
                <a:gd name="connsiteY3" fmla="*/ 0 h 879855"/>
                <a:gd name="connsiteX4" fmla="*/ 2929396 w 2929396"/>
                <a:gd name="connsiteY4" fmla="*/ 175975 h 879855"/>
                <a:gd name="connsiteX5" fmla="*/ 2929396 w 2929396"/>
                <a:gd name="connsiteY5" fmla="*/ 879855 h 879855"/>
                <a:gd name="connsiteX0" fmla="*/ 0 w 2929396"/>
                <a:gd name="connsiteY0" fmla="*/ 879855 h 879855"/>
                <a:gd name="connsiteX1" fmla="*/ 0 w 2929396"/>
                <a:gd name="connsiteY1" fmla="*/ 175975 h 879855"/>
                <a:gd name="connsiteX2" fmla="*/ 175975 w 2929396"/>
                <a:gd name="connsiteY2" fmla="*/ 0 h 879855"/>
                <a:gd name="connsiteX3" fmla="*/ 2753421 w 2929396"/>
                <a:gd name="connsiteY3" fmla="*/ 0 h 879855"/>
                <a:gd name="connsiteX4" fmla="*/ 2929396 w 2929396"/>
                <a:gd name="connsiteY4" fmla="*/ 175975 h 879855"/>
                <a:gd name="connsiteX5" fmla="*/ 2923820 w 2929396"/>
                <a:gd name="connsiteY5" fmla="*/ 456109 h 879855"/>
                <a:gd name="connsiteX0" fmla="*/ 0 w 2929396"/>
                <a:gd name="connsiteY0" fmla="*/ 521667 h 521667"/>
                <a:gd name="connsiteX1" fmla="*/ 0 w 2929396"/>
                <a:gd name="connsiteY1" fmla="*/ 175975 h 521667"/>
                <a:gd name="connsiteX2" fmla="*/ 175975 w 2929396"/>
                <a:gd name="connsiteY2" fmla="*/ 0 h 521667"/>
                <a:gd name="connsiteX3" fmla="*/ 2753421 w 2929396"/>
                <a:gd name="connsiteY3" fmla="*/ 0 h 521667"/>
                <a:gd name="connsiteX4" fmla="*/ 2929396 w 2929396"/>
                <a:gd name="connsiteY4" fmla="*/ 175975 h 521667"/>
                <a:gd name="connsiteX5" fmla="*/ 2923820 w 2929396"/>
                <a:gd name="connsiteY5" fmla="*/ 456109 h 521667"/>
                <a:gd name="connsiteX0" fmla="*/ 0 w 2929396"/>
                <a:gd name="connsiteY0" fmla="*/ 521667 h 521667"/>
                <a:gd name="connsiteX1" fmla="*/ 0 w 2929396"/>
                <a:gd name="connsiteY1" fmla="*/ 175975 h 521667"/>
                <a:gd name="connsiteX2" fmla="*/ 175975 w 2929396"/>
                <a:gd name="connsiteY2" fmla="*/ 0 h 521667"/>
                <a:gd name="connsiteX3" fmla="*/ 2753421 w 2929396"/>
                <a:gd name="connsiteY3" fmla="*/ 0 h 521667"/>
                <a:gd name="connsiteX4" fmla="*/ 2929396 w 2929396"/>
                <a:gd name="connsiteY4" fmla="*/ 175975 h 521667"/>
                <a:gd name="connsiteX5" fmla="*/ 2923820 w 2929396"/>
                <a:gd name="connsiteY5" fmla="*/ 510175 h 52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29396" h="521667">
                  <a:moveTo>
                    <a:pt x="0" y="521667"/>
                  </a:moveTo>
                  <a:lnTo>
                    <a:pt x="0" y="175975"/>
                  </a:lnTo>
                  <a:cubicBezTo>
                    <a:pt x="0" y="78787"/>
                    <a:pt x="78787" y="0"/>
                    <a:pt x="175975" y="0"/>
                  </a:cubicBezTo>
                  <a:lnTo>
                    <a:pt x="2753421" y="0"/>
                  </a:lnTo>
                  <a:cubicBezTo>
                    <a:pt x="2850609" y="0"/>
                    <a:pt x="2929396" y="78787"/>
                    <a:pt x="2929396" y="175975"/>
                  </a:cubicBezTo>
                  <a:cubicBezTo>
                    <a:pt x="2927537" y="287375"/>
                    <a:pt x="2925679" y="398775"/>
                    <a:pt x="2923820" y="510175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 type="triangle" w="med" len="med"/>
              <a:tailEnd type="triangle" w="med" len="med"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0D37386-66C0-75F0-C702-4D97DD0853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57001" y="4283615"/>
              <a:ext cx="0" cy="420445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15EA7961-75EF-C527-FBF7-9144D48897C2}"/>
                </a:ext>
              </a:extLst>
            </p:cNvPr>
            <p:cNvCxnSpPr>
              <a:cxnSpLocks/>
              <a:endCxn id="15" idx="0"/>
            </p:cNvCxnSpPr>
            <p:nvPr/>
          </p:nvCxnSpPr>
          <p:spPr bwMode="auto">
            <a:xfrm>
              <a:off x="7135478" y="3554077"/>
              <a:ext cx="5197" cy="399266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75ABDE2D-0338-0381-CF6A-7839D1DEA8F3}"/>
                </a:ext>
              </a:extLst>
            </p:cNvPr>
            <p:cNvSpPr/>
            <p:nvPr/>
          </p:nvSpPr>
          <p:spPr bwMode="auto">
            <a:xfrm>
              <a:off x="7675276" y="4716665"/>
              <a:ext cx="577402" cy="273945"/>
            </a:xfrm>
            <a:prstGeom prst="roundRect">
              <a:avLst/>
            </a:prstGeom>
            <a:solidFill>
              <a:srgbClr val="F3F6FC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08DFBB2-693F-E5F2-3C97-9071649CEBF6}"/>
                </a:ext>
              </a:extLst>
            </p:cNvPr>
            <p:cNvSpPr txBox="1"/>
            <p:nvPr/>
          </p:nvSpPr>
          <p:spPr bwMode="auto">
            <a:xfrm>
              <a:off x="7666759" y="4702048"/>
              <a:ext cx="5774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C-IAP</a:t>
              </a:r>
            </a:p>
          </p:txBody>
        </p:sp>
      </p:grpSp>
      <p:sp>
        <p:nvSpPr>
          <p:cNvPr id="85" name="Rounded Rectangle 35">
            <a:extLst>
              <a:ext uri="{FF2B5EF4-FFF2-40B4-BE49-F238E27FC236}">
                <a16:creationId xmlns:a16="http://schemas.microsoft.com/office/drawing/2014/main" id="{2F5174D3-4F00-D71D-9978-64AB776516C8}"/>
              </a:ext>
            </a:extLst>
          </p:cNvPr>
          <p:cNvSpPr/>
          <p:nvPr/>
        </p:nvSpPr>
        <p:spPr bwMode="auto">
          <a:xfrm>
            <a:off x="9305023" y="2476163"/>
            <a:ext cx="1509448" cy="268105"/>
          </a:xfrm>
          <a:custGeom>
            <a:avLst/>
            <a:gdLst>
              <a:gd name="connsiteX0" fmla="*/ 0 w 2929396"/>
              <a:gd name="connsiteY0" fmla="*/ 175975 h 1055830"/>
              <a:gd name="connsiteX1" fmla="*/ 175975 w 2929396"/>
              <a:gd name="connsiteY1" fmla="*/ 0 h 1055830"/>
              <a:gd name="connsiteX2" fmla="*/ 2753421 w 2929396"/>
              <a:gd name="connsiteY2" fmla="*/ 0 h 1055830"/>
              <a:gd name="connsiteX3" fmla="*/ 2929396 w 2929396"/>
              <a:gd name="connsiteY3" fmla="*/ 175975 h 1055830"/>
              <a:gd name="connsiteX4" fmla="*/ 2929396 w 2929396"/>
              <a:gd name="connsiteY4" fmla="*/ 879855 h 1055830"/>
              <a:gd name="connsiteX5" fmla="*/ 2753421 w 2929396"/>
              <a:gd name="connsiteY5" fmla="*/ 1055830 h 1055830"/>
              <a:gd name="connsiteX6" fmla="*/ 175975 w 2929396"/>
              <a:gd name="connsiteY6" fmla="*/ 1055830 h 1055830"/>
              <a:gd name="connsiteX7" fmla="*/ 0 w 2929396"/>
              <a:gd name="connsiteY7" fmla="*/ 879855 h 1055830"/>
              <a:gd name="connsiteX8" fmla="*/ 0 w 2929396"/>
              <a:gd name="connsiteY8" fmla="*/ 175975 h 1055830"/>
              <a:gd name="connsiteX0" fmla="*/ 2753421 w 2929396"/>
              <a:gd name="connsiteY0" fmla="*/ 1055830 h 1147270"/>
              <a:gd name="connsiteX1" fmla="*/ 175975 w 2929396"/>
              <a:gd name="connsiteY1" fmla="*/ 1055830 h 1147270"/>
              <a:gd name="connsiteX2" fmla="*/ 0 w 2929396"/>
              <a:gd name="connsiteY2" fmla="*/ 879855 h 1147270"/>
              <a:gd name="connsiteX3" fmla="*/ 0 w 2929396"/>
              <a:gd name="connsiteY3" fmla="*/ 175975 h 1147270"/>
              <a:gd name="connsiteX4" fmla="*/ 175975 w 2929396"/>
              <a:gd name="connsiteY4" fmla="*/ 0 h 1147270"/>
              <a:gd name="connsiteX5" fmla="*/ 2753421 w 2929396"/>
              <a:gd name="connsiteY5" fmla="*/ 0 h 1147270"/>
              <a:gd name="connsiteX6" fmla="*/ 2929396 w 2929396"/>
              <a:gd name="connsiteY6" fmla="*/ 175975 h 1147270"/>
              <a:gd name="connsiteX7" fmla="*/ 2929396 w 2929396"/>
              <a:gd name="connsiteY7" fmla="*/ 879855 h 1147270"/>
              <a:gd name="connsiteX8" fmla="*/ 2844861 w 2929396"/>
              <a:gd name="connsiteY8" fmla="*/ 1147270 h 1147270"/>
              <a:gd name="connsiteX0" fmla="*/ 2753421 w 2929396"/>
              <a:gd name="connsiteY0" fmla="*/ 1055830 h 1055830"/>
              <a:gd name="connsiteX1" fmla="*/ 175975 w 2929396"/>
              <a:gd name="connsiteY1" fmla="*/ 1055830 h 1055830"/>
              <a:gd name="connsiteX2" fmla="*/ 0 w 2929396"/>
              <a:gd name="connsiteY2" fmla="*/ 879855 h 1055830"/>
              <a:gd name="connsiteX3" fmla="*/ 0 w 2929396"/>
              <a:gd name="connsiteY3" fmla="*/ 175975 h 1055830"/>
              <a:gd name="connsiteX4" fmla="*/ 175975 w 2929396"/>
              <a:gd name="connsiteY4" fmla="*/ 0 h 1055830"/>
              <a:gd name="connsiteX5" fmla="*/ 2753421 w 2929396"/>
              <a:gd name="connsiteY5" fmla="*/ 0 h 1055830"/>
              <a:gd name="connsiteX6" fmla="*/ 2929396 w 2929396"/>
              <a:gd name="connsiteY6" fmla="*/ 175975 h 1055830"/>
              <a:gd name="connsiteX7" fmla="*/ 2929396 w 2929396"/>
              <a:gd name="connsiteY7" fmla="*/ 879855 h 1055830"/>
              <a:gd name="connsiteX0" fmla="*/ 175975 w 2929396"/>
              <a:gd name="connsiteY0" fmla="*/ 1055830 h 1055830"/>
              <a:gd name="connsiteX1" fmla="*/ 0 w 2929396"/>
              <a:gd name="connsiteY1" fmla="*/ 879855 h 1055830"/>
              <a:gd name="connsiteX2" fmla="*/ 0 w 2929396"/>
              <a:gd name="connsiteY2" fmla="*/ 175975 h 1055830"/>
              <a:gd name="connsiteX3" fmla="*/ 175975 w 2929396"/>
              <a:gd name="connsiteY3" fmla="*/ 0 h 1055830"/>
              <a:gd name="connsiteX4" fmla="*/ 2753421 w 2929396"/>
              <a:gd name="connsiteY4" fmla="*/ 0 h 1055830"/>
              <a:gd name="connsiteX5" fmla="*/ 2929396 w 2929396"/>
              <a:gd name="connsiteY5" fmla="*/ 175975 h 1055830"/>
              <a:gd name="connsiteX6" fmla="*/ 2929396 w 2929396"/>
              <a:gd name="connsiteY6" fmla="*/ 879855 h 1055830"/>
              <a:gd name="connsiteX0" fmla="*/ 0 w 2929396"/>
              <a:gd name="connsiteY0" fmla="*/ 879855 h 879855"/>
              <a:gd name="connsiteX1" fmla="*/ 0 w 2929396"/>
              <a:gd name="connsiteY1" fmla="*/ 175975 h 879855"/>
              <a:gd name="connsiteX2" fmla="*/ 175975 w 2929396"/>
              <a:gd name="connsiteY2" fmla="*/ 0 h 879855"/>
              <a:gd name="connsiteX3" fmla="*/ 2753421 w 2929396"/>
              <a:gd name="connsiteY3" fmla="*/ 0 h 879855"/>
              <a:gd name="connsiteX4" fmla="*/ 2929396 w 2929396"/>
              <a:gd name="connsiteY4" fmla="*/ 175975 h 879855"/>
              <a:gd name="connsiteX5" fmla="*/ 2929396 w 2929396"/>
              <a:gd name="connsiteY5" fmla="*/ 879855 h 879855"/>
              <a:gd name="connsiteX0" fmla="*/ 0 w 2929396"/>
              <a:gd name="connsiteY0" fmla="*/ 879855 h 879855"/>
              <a:gd name="connsiteX1" fmla="*/ 0 w 2929396"/>
              <a:gd name="connsiteY1" fmla="*/ 175975 h 879855"/>
              <a:gd name="connsiteX2" fmla="*/ 175975 w 2929396"/>
              <a:gd name="connsiteY2" fmla="*/ 0 h 879855"/>
              <a:gd name="connsiteX3" fmla="*/ 2753421 w 2929396"/>
              <a:gd name="connsiteY3" fmla="*/ 0 h 879855"/>
              <a:gd name="connsiteX4" fmla="*/ 2929396 w 2929396"/>
              <a:gd name="connsiteY4" fmla="*/ 175975 h 879855"/>
              <a:gd name="connsiteX5" fmla="*/ 2923820 w 2929396"/>
              <a:gd name="connsiteY5" fmla="*/ 456109 h 879855"/>
              <a:gd name="connsiteX0" fmla="*/ 0 w 2929396"/>
              <a:gd name="connsiteY0" fmla="*/ 521667 h 521667"/>
              <a:gd name="connsiteX1" fmla="*/ 0 w 2929396"/>
              <a:gd name="connsiteY1" fmla="*/ 175975 h 521667"/>
              <a:gd name="connsiteX2" fmla="*/ 175975 w 2929396"/>
              <a:gd name="connsiteY2" fmla="*/ 0 h 521667"/>
              <a:gd name="connsiteX3" fmla="*/ 2753421 w 2929396"/>
              <a:gd name="connsiteY3" fmla="*/ 0 h 521667"/>
              <a:gd name="connsiteX4" fmla="*/ 2929396 w 2929396"/>
              <a:gd name="connsiteY4" fmla="*/ 175975 h 521667"/>
              <a:gd name="connsiteX5" fmla="*/ 2923820 w 2929396"/>
              <a:gd name="connsiteY5" fmla="*/ 456109 h 521667"/>
              <a:gd name="connsiteX0" fmla="*/ 0 w 2929396"/>
              <a:gd name="connsiteY0" fmla="*/ 521667 h 521667"/>
              <a:gd name="connsiteX1" fmla="*/ 0 w 2929396"/>
              <a:gd name="connsiteY1" fmla="*/ 175975 h 521667"/>
              <a:gd name="connsiteX2" fmla="*/ 175975 w 2929396"/>
              <a:gd name="connsiteY2" fmla="*/ 0 h 521667"/>
              <a:gd name="connsiteX3" fmla="*/ 2753421 w 2929396"/>
              <a:gd name="connsiteY3" fmla="*/ 0 h 521667"/>
              <a:gd name="connsiteX4" fmla="*/ 2929396 w 2929396"/>
              <a:gd name="connsiteY4" fmla="*/ 175975 h 521667"/>
              <a:gd name="connsiteX5" fmla="*/ 2923820 w 2929396"/>
              <a:gd name="connsiteY5" fmla="*/ 510175 h 52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29396" h="521667">
                <a:moveTo>
                  <a:pt x="0" y="521667"/>
                </a:moveTo>
                <a:lnTo>
                  <a:pt x="0" y="175975"/>
                </a:lnTo>
                <a:cubicBezTo>
                  <a:pt x="0" y="78787"/>
                  <a:pt x="78787" y="0"/>
                  <a:pt x="175975" y="0"/>
                </a:cubicBezTo>
                <a:lnTo>
                  <a:pt x="2753421" y="0"/>
                </a:lnTo>
                <a:cubicBezTo>
                  <a:pt x="2850609" y="0"/>
                  <a:pt x="2929396" y="78787"/>
                  <a:pt x="2929396" y="175975"/>
                </a:cubicBezTo>
                <a:cubicBezTo>
                  <a:pt x="2927537" y="287375"/>
                  <a:pt x="2925679" y="398775"/>
                  <a:pt x="2923820" y="510175"/>
                </a:cubicBezTo>
              </a:path>
            </a:pathLst>
          </a:custGeom>
          <a:noFill/>
          <a:ln w="28575">
            <a:solidFill>
              <a:schemeClr val="bg1"/>
            </a:solidFill>
            <a:miter lim="800000"/>
            <a:headEnd type="triangle" w="med" len="med"/>
            <a:tailEnd type="triangle" w="med" len="med"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249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1AAE-9855-C3FB-EF63-4B263696F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Tulisokibart</a:t>
            </a:r>
            <a:r>
              <a:rPr lang="en-US"/>
              <a:t>: Humanized Monoclonal TL1A Antibody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A3568-3C6A-3365-C5F0-8D8791406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/>
              <a:t>APOLLO-CD: multicenter, open-label, phase </a:t>
            </a:r>
            <a:r>
              <a:rPr lang="en-US" sz="1800" err="1"/>
              <a:t>IIa</a:t>
            </a:r>
            <a:r>
              <a:rPr lang="en-US" sz="1800"/>
              <a:t> trial</a:t>
            </a:r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r>
              <a:rPr lang="en-US" sz="1800"/>
              <a:t>ARTEMIS-UC: multicenter, double-blind, placebo-controlled, phase II trial</a:t>
            </a:r>
          </a:p>
        </p:txBody>
      </p:sp>
      <p:sp>
        <p:nvSpPr>
          <p:cNvPr id="4" name="Text Box 45">
            <a:extLst>
              <a:ext uri="{FF2B5EF4-FFF2-40B4-BE49-F238E27FC236}">
                <a16:creationId xmlns:a16="http://schemas.microsoft.com/office/drawing/2014/main" id="{C3235B3D-A859-4FE6-C780-B70F7FBB6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78" y="2072180"/>
            <a:ext cx="282449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Adults with </a:t>
            </a: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moderate to severe CD; active disease per endoscopy; insufficient response, lost response, or intolerance with prior treatment (conventional and/or biologics)  </a:t>
            </a:r>
            <a:endParaRPr lang="en-GB" altLang="en-US" sz="1400" b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(N = 55)</a:t>
            </a:r>
            <a:endParaRPr lang="en-US" altLang="en-US" sz="14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E7A67F2B-0AE3-3DA2-3736-CF1646609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6627" y="2359235"/>
            <a:ext cx="12874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Follow-up at </a:t>
            </a:r>
            <a:b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4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 170</a:t>
            </a:r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F457C682-7059-C52E-4065-FBB7F1F6B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7112" y="2120883"/>
            <a:ext cx="2624956" cy="10958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Calibri" panose="020F0502020204030204" pitchFamily="34" charset="0"/>
              </a:rPr>
              <a:t>Tulisokibart </a:t>
            </a: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1000 mg IV on D1, </a:t>
            </a:r>
            <a:b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500 mg at </a:t>
            </a:r>
            <a:r>
              <a:rPr lang="en-US" altLang="en-US" sz="1400" b="0" err="1">
                <a:solidFill>
                  <a:schemeClr val="tx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 2, 6, 10</a:t>
            </a:r>
          </a:p>
        </p:txBody>
      </p:sp>
      <p:sp>
        <p:nvSpPr>
          <p:cNvPr id="8" name="Line 51">
            <a:extLst>
              <a:ext uri="{FF2B5EF4-FFF2-40B4-BE49-F238E27FC236}">
                <a16:creationId xmlns:a16="http://schemas.microsoft.com/office/drawing/2014/main" id="{C4406C62-470C-F4AE-44D0-EFC282EC3E2E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3563203" y="2569203"/>
            <a:ext cx="0" cy="27366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89DD6C99-78B8-7953-56C7-751ECD530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9145" y="2787140"/>
            <a:ext cx="253743" cy="14305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Line 54">
            <a:extLst>
              <a:ext uri="{FF2B5EF4-FFF2-40B4-BE49-F238E27FC236}">
                <a16:creationId xmlns:a16="http://schemas.microsoft.com/office/drawing/2014/main" id="{B2DD10B4-0002-CC70-2D97-338F2E0344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9146" y="2394846"/>
            <a:ext cx="256060" cy="14305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46">
            <a:extLst>
              <a:ext uri="{FF2B5EF4-FFF2-40B4-BE49-F238E27FC236}">
                <a16:creationId xmlns:a16="http://schemas.microsoft.com/office/drawing/2014/main" id="{7002EAFD-6A79-0830-157E-D9FDFEE66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7113" y="1803210"/>
            <a:ext cx="26249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  <a:latin typeface="Calibri" panose="020F0502020204030204" pitchFamily="34" charset="0"/>
              </a:rPr>
              <a:t>12-Wk Induction</a:t>
            </a:r>
          </a:p>
        </p:txBody>
      </p:sp>
      <p:sp>
        <p:nvSpPr>
          <p:cNvPr id="24" name="Rectangle 49">
            <a:extLst>
              <a:ext uri="{FF2B5EF4-FFF2-40B4-BE49-F238E27FC236}">
                <a16:creationId xmlns:a16="http://schemas.microsoft.com/office/drawing/2014/main" id="{43A9563B-C4DF-9B05-CE9B-5413E041A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9064" y="2120882"/>
            <a:ext cx="2704024" cy="5089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Calibri" panose="020F0502020204030204" pitchFamily="34" charset="0"/>
              </a:rPr>
              <a:t>Tulisokibart</a:t>
            </a: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 250 mg IV Q4W </a:t>
            </a:r>
            <a:b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from </a:t>
            </a:r>
            <a:r>
              <a:rPr lang="en-US" altLang="en-US" sz="1400" b="0" err="1">
                <a:solidFill>
                  <a:schemeClr val="tx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 14-170</a:t>
            </a:r>
          </a:p>
        </p:txBody>
      </p:sp>
      <p:sp>
        <p:nvSpPr>
          <p:cNvPr id="25" name="Rectangle 49">
            <a:extLst>
              <a:ext uri="{FF2B5EF4-FFF2-40B4-BE49-F238E27FC236}">
                <a16:creationId xmlns:a16="http://schemas.microsoft.com/office/drawing/2014/main" id="{5CCDE8CC-AF88-092A-07F0-1430F0E8E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9064" y="2704271"/>
            <a:ext cx="2704024" cy="5124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  <a:latin typeface="Calibri" panose="020F0502020204030204" pitchFamily="34" charset="0"/>
              </a:rPr>
              <a:t>Tulisokibart </a:t>
            </a: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100 mg IV Q4W</a:t>
            </a:r>
            <a:b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from </a:t>
            </a:r>
            <a:r>
              <a:rPr lang="en-US" altLang="en-US" sz="14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 14-170</a:t>
            </a:r>
          </a:p>
        </p:txBody>
      </p:sp>
      <p:sp>
        <p:nvSpPr>
          <p:cNvPr id="26" name="Rectangle 46">
            <a:extLst>
              <a:ext uri="{FF2B5EF4-FFF2-40B4-BE49-F238E27FC236}">
                <a16:creationId xmlns:a16="http://schemas.microsoft.com/office/drawing/2014/main" id="{948981DD-6C3C-8138-28D7-E0B24004E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9064" y="1803210"/>
            <a:ext cx="27040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  <a:latin typeface="Calibri" panose="020F0502020204030204" pitchFamily="34" charset="0"/>
              </a:rPr>
              <a:t>Open-Label Extension*</a:t>
            </a:r>
          </a:p>
        </p:txBody>
      </p:sp>
      <p:sp>
        <p:nvSpPr>
          <p:cNvPr id="27" name="Rectangle 46">
            <a:extLst>
              <a:ext uri="{FF2B5EF4-FFF2-40B4-BE49-F238E27FC236}">
                <a16:creationId xmlns:a16="http://schemas.microsoft.com/office/drawing/2014/main" id="{A4441BCD-9EBE-AC9F-2EE4-48F95F2EE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7112" y="3223084"/>
            <a:ext cx="57659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  <a:r>
              <a:rPr lang="en-US" alt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Nonresponders</a:t>
            </a: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after induction assessment were not included in open-label extension.</a:t>
            </a:r>
          </a:p>
        </p:txBody>
      </p:sp>
      <p:sp>
        <p:nvSpPr>
          <p:cNvPr id="28" name="Line 51">
            <a:extLst>
              <a:ext uri="{FF2B5EF4-FFF2-40B4-BE49-F238E27FC236}">
                <a16:creationId xmlns:a16="http://schemas.microsoft.com/office/drawing/2014/main" id="{9BE05686-A68A-B6CA-A4B3-FC112D26DC50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9779834" y="2521843"/>
            <a:ext cx="0" cy="27366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Text Box 45">
            <a:extLst>
              <a:ext uri="{FF2B5EF4-FFF2-40B4-BE49-F238E27FC236}">
                <a16:creationId xmlns:a16="http://schemas.microsoft.com/office/drawing/2014/main" id="{BFD77F0B-525A-0462-8784-556E4AFD0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59" y="4420936"/>
            <a:ext cx="2824493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Adults with </a:t>
            </a: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moderate to severe UC; central endoscopy </a:t>
            </a:r>
            <a:r>
              <a:rPr lang="en-US" altLang="en-US" sz="1400" b="0" err="1">
                <a:solidFill>
                  <a:schemeClr val="bg1"/>
                </a:solidFill>
                <a:latin typeface="Calibri" panose="020F0502020204030204" pitchFamily="34" charset="0"/>
              </a:rPr>
              <a:t>subscore</a:t>
            </a: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 ≥2; rectal bleeding </a:t>
            </a:r>
            <a:r>
              <a:rPr lang="en-US" altLang="en-US" sz="1400" b="0" err="1">
                <a:solidFill>
                  <a:schemeClr val="bg1"/>
                </a:solidFill>
                <a:latin typeface="Calibri" panose="020F0502020204030204" pitchFamily="34" charset="0"/>
              </a:rPr>
              <a:t>subscore</a:t>
            </a: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 ≥1; insufficient response, lost response, or intolerance with prior treatment (conventional and/or advanced)  </a:t>
            </a:r>
            <a:endParaRPr lang="en-GB" altLang="en-US" sz="1400" b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(N = 178)</a:t>
            </a:r>
            <a:endParaRPr lang="en-US" altLang="en-US" sz="14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Rectangle 46">
            <a:extLst>
              <a:ext uri="{FF2B5EF4-FFF2-40B4-BE49-F238E27FC236}">
                <a16:creationId xmlns:a16="http://schemas.microsoft.com/office/drawing/2014/main" id="{181AB980-0EBA-3257-2574-14F272BC0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4508" y="4707991"/>
            <a:ext cx="12874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Follow-up at </a:t>
            </a:r>
            <a:b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4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 170</a:t>
            </a:r>
          </a:p>
        </p:txBody>
      </p:sp>
      <p:sp>
        <p:nvSpPr>
          <p:cNvPr id="34" name="Line 53">
            <a:extLst>
              <a:ext uri="{FF2B5EF4-FFF2-40B4-BE49-F238E27FC236}">
                <a16:creationId xmlns:a16="http://schemas.microsoft.com/office/drawing/2014/main" id="{8A5682E5-4F44-0C92-8348-54352A77F5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7026" y="5278169"/>
            <a:ext cx="253743" cy="14305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Line 54">
            <a:extLst>
              <a:ext uri="{FF2B5EF4-FFF2-40B4-BE49-F238E27FC236}">
                <a16:creationId xmlns:a16="http://schemas.microsoft.com/office/drawing/2014/main" id="{B4193DB8-40B9-A873-B62F-5642A659E2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87027" y="4743602"/>
            <a:ext cx="256060" cy="14305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Rectangle 46">
            <a:extLst>
              <a:ext uri="{FF2B5EF4-FFF2-40B4-BE49-F238E27FC236}">
                <a16:creationId xmlns:a16="http://schemas.microsoft.com/office/drawing/2014/main" id="{E2F431CF-A905-0417-2B9F-AFE5C1B64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4994" y="4151966"/>
            <a:ext cx="26249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  <a:latin typeface="Calibri" panose="020F0502020204030204" pitchFamily="34" charset="0"/>
              </a:rPr>
              <a:t>12-Wk Induction</a:t>
            </a:r>
          </a:p>
        </p:txBody>
      </p:sp>
      <p:sp>
        <p:nvSpPr>
          <p:cNvPr id="37" name="Rectangle 49">
            <a:extLst>
              <a:ext uri="{FF2B5EF4-FFF2-40B4-BE49-F238E27FC236}">
                <a16:creationId xmlns:a16="http://schemas.microsoft.com/office/drawing/2014/main" id="{A3798AE7-560D-228D-4FED-C32963EA1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6945" y="4469638"/>
            <a:ext cx="2704024" cy="5089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Calibri" panose="020F0502020204030204" pitchFamily="34" charset="0"/>
              </a:rPr>
              <a:t>Tulisokibart</a:t>
            </a: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 250 mg IV Q4W </a:t>
            </a:r>
            <a:b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from </a:t>
            </a:r>
            <a:r>
              <a:rPr lang="en-US" altLang="en-US" sz="1400" b="0" err="1">
                <a:solidFill>
                  <a:schemeClr val="tx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 14-170</a:t>
            </a:r>
          </a:p>
        </p:txBody>
      </p:sp>
      <p:sp>
        <p:nvSpPr>
          <p:cNvPr id="38" name="Rectangle 49">
            <a:extLst>
              <a:ext uri="{FF2B5EF4-FFF2-40B4-BE49-F238E27FC236}">
                <a16:creationId xmlns:a16="http://schemas.microsoft.com/office/drawing/2014/main" id="{243AA093-87BF-C3B6-2058-5023D15C7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6945" y="5094663"/>
            <a:ext cx="2704024" cy="5124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  <a:latin typeface="Calibri" panose="020F0502020204030204" pitchFamily="34" charset="0"/>
              </a:rPr>
              <a:t>Tulisokibart </a:t>
            </a: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100 mg IV Q4W</a:t>
            </a:r>
            <a:b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from </a:t>
            </a:r>
            <a:r>
              <a:rPr lang="en-US" altLang="en-US" sz="14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 14-170</a:t>
            </a:r>
          </a:p>
        </p:txBody>
      </p:sp>
      <p:sp>
        <p:nvSpPr>
          <p:cNvPr id="39" name="Rectangle 46">
            <a:extLst>
              <a:ext uri="{FF2B5EF4-FFF2-40B4-BE49-F238E27FC236}">
                <a16:creationId xmlns:a16="http://schemas.microsoft.com/office/drawing/2014/main" id="{DF6061CC-8656-574C-3C04-68568B31D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6945" y="4151966"/>
            <a:ext cx="27040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chemeClr val="bg1"/>
                </a:solidFill>
                <a:latin typeface="Calibri" panose="020F0502020204030204" pitchFamily="34" charset="0"/>
              </a:rPr>
              <a:t>Open-Label Extension*</a:t>
            </a:r>
          </a:p>
        </p:txBody>
      </p:sp>
      <p:sp>
        <p:nvSpPr>
          <p:cNvPr id="40" name="Rectangle 46">
            <a:extLst>
              <a:ext uri="{FF2B5EF4-FFF2-40B4-BE49-F238E27FC236}">
                <a16:creationId xmlns:a16="http://schemas.microsoft.com/office/drawing/2014/main" id="{0EB90818-70D4-8640-89A7-CEE0BD2E2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489" y="5603577"/>
            <a:ext cx="59585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  <a:r>
              <a:rPr lang="en-US" alt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Nonresponders</a:t>
            </a: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after induction received tulisokibart induction during open-label extension.</a:t>
            </a:r>
          </a:p>
        </p:txBody>
      </p:sp>
      <p:sp>
        <p:nvSpPr>
          <p:cNvPr id="41" name="Line 51">
            <a:extLst>
              <a:ext uri="{FF2B5EF4-FFF2-40B4-BE49-F238E27FC236}">
                <a16:creationId xmlns:a16="http://schemas.microsoft.com/office/drawing/2014/main" id="{EFF7C511-B9FC-4F77-87C2-56195EF2B999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9779834" y="4899474"/>
            <a:ext cx="0" cy="27366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Line 53">
            <a:extLst>
              <a:ext uri="{FF2B5EF4-FFF2-40B4-BE49-F238E27FC236}">
                <a16:creationId xmlns:a16="http://schemas.microsoft.com/office/drawing/2014/main" id="{2C7C2050-90C1-54DF-DD16-91F4574C51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0116" y="5177532"/>
            <a:ext cx="253743" cy="14305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Line 54">
            <a:extLst>
              <a:ext uri="{FF2B5EF4-FFF2-40B4-BE49-F238E27FC236}">
                <a16:creationId xmlns:a16="http://schemas.microsoft.com/office/drawing/2014/main" id="{B55BB02C-1E40-8495-DB45-3C1B5A552D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0117" y="4785238"/>
            <a:ext cx="256060" cy="14305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4" name="Rectangle 49">
            <a:extLst>
              <a:ext uri="{FF2B5EF4-FFF2-40B4-BE49-F238E27FC236}">
                <a16:creationId xmlns:a16="http://schemas.microsoft.com/office/drawing/2014/main" id="{D1EF563B-E5CC-7F85-2F44-3C01F7E7A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035" y="4469638"/>
            <a:ext cx="2704024" cy="508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Calibri" panose="020F0502020204030204" pitchFamily="34" charset="0"/>
              </a:rPr>
              <a:t>Tulisokibart</a:t>
            </a: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 1000 mg IV on D1, </a:t>
            </a:r>
            <a:b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500 mg at </a:t>
            </a:r>
            <a:r>
              <a:rPr lang="en-US" altLang="en-US" sz="1400" b="0" err="1">
                <a:solidFill>
                  <a:schemeClr val="tx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400" b="0">
                <a:solidFill>
                  <a:schemeClr val="tx1"/>
                </a:solidFill>
                <a:latin typeface="Calibri" panose="020F0502020204030204" pitchFamily="34" charset="0"/>
              </a:rPr>
              <a:t> 2, 6, 10</a:t>
            </a:r>
          </a:p>
        </p:txBody>
      </p:sp>
      <p:sp>
        <p:nvSpPr>
          <p:cNvPr id="45" name="Rectangle 49">
            <a:extLst>
              <a:ext uri="{FF2B5EF4-FFF2-40B4-BE49-F238E27FC236}">
                <a16:creationId xmlns:a16="http://schemas.microsoft.com/office/drawing/2014/main" id="{ACBC64B7-115D-B605-0092-669481311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035" y="5094663"/>
            <a:ext cx="2704024" cy="5124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Calibri" panose="020F0502020204030204" pitchFamily="34" charset="0"/>
              </a:rPr>
              <a:t>Placebo</a:t>
            </a:r>
            <a:endParaRPr lang="en-US" altLang="en-US" sz="14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Rectangle 46">
            <a:extLst>
              <a:ext uri="{FF2B5EF4-FFF2-40B4-BE49-F238E27FC236}">
                <a16:creationId xmlns:a16="http://schemas.microsoft.com/office/drawing/2014/main" id="{0A7BC591-38B9-990C-88B8-7C470F011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216" y="4151966"/>
            <a:ext cx="3412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Stratified by genetic status, prior biologic treatment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324585C-9FE8-0A88-0809-F235C3954CD7}"/>
              </a:ext>
            </a:extLst>
          </p:cNvPr>
          <p:cNvCxnSpPr/>
          <p:nvPr/>
        </p:nvCxnSpPr>
        <p:spPr bwMode="auto">
          <a:xfrm>
            <a:off x="3466987" y="4428583"/>
            <a:ext cx="0" cy="295514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49" name="Text Box 15">
            <a:extLst>
              <a:ext uri="{FF2B5EF4-FFF2-40B4-BE49-F238E27FC236}">
                <a16:creationId xmlns:a16="http://schemas.microsoft.com/office/drawing/2014/main" id="{0AD688F7-F917-38FA-1196-697EF0167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781" y="6412522"/>
            <a:ext cx="6811707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Siegel. ACG 2024.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Abstr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P4302. NCT04996797. Sands. ACG 2024.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Abstr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P4359. </a:t>
            </a:r>
          </a:p>
        </p:txBody>
      </p:sp>
      <p:sp>
        <p:nvSpPr>
          <p:cNvPr id="50" name="Rectangle 46">
            <a:extLst>
              <a:ext uri="{FF2B5EF4-FFF2-40B4-BE49-F238E27FC236}">
                <a16:creationId xmlns:a16="http://schemas.microsoft.com/office/drawing/2014/main" id="{A8548928-6D6A-E571-F800-C1A649831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5690" y="1779133"/>
            <a:ext cx="12452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Responders only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7F779FB-90D7-6BE5-FD5F-A99865050435}"/>
              </a:ext>
            </a:extLst>
          </p:cNvPr>
          <p:cNvCxnSpPr/>
          <p:nvPr/>
        </p:nvCxnSpPr>
        <p:spPr bwMode="auto">
          <a:xfrm>
            <a:off x="6578317" y="2045539"/>
            <a:ext cx="0" cy="295514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53" name="Rectangle 46">
            <a:extLst>
              <a:ext uri="{FF2B5EF4-FFF2-40B4-BE49-F238E27FC236}">
                <a16:creationId xmlns:a16="http://schemas.microsoft.com/office/drawing/2014/main" id="{D36BB4A4-5A7C-A777-F8C6-727DCF55A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5690" y="4147683"/>
            <a:ext cx="12452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Responders only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4AD87F6-14A5-3DB6-449C-2E568F6B9472}"/>
              </a:ext>
            </a:extLst>
          </p:cNvPr>
          <p:cNvCxnSpPr/>
          <p:nvPr/>
        </p:nvCxnSpPr>
        <p:spPr bwMode="auto">
          <a:xfrm>
            <a:off x="6578317" y="4414089"/>
            <a:ext cx="0" cy="295514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340338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C6F816-7305-6276-9543-EFC1C0D7EA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587" t="6338" r="2752"/>
          <a:stretch/>
        </p:blipFill>
        <p:spPr>
          <a:xfrm>
            <a:off x="-5496854" y="1940192"/>
            <a:ext cx="5386984" cy="344389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56E68D-3F9F-D3D4-5104-580308F4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APOLLO-CD: </a:t>
            </a:r>
            <a:r>
              <a:rPr lang="en-US" err="1"/>
              <a:t>Tulisokibart</a:t>
            </a:r>
            <a:r>
              <a:rPr lang="en-US"/>
              <a:t> Efficacy and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84F83-6990-8372-7583-1DA09B377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2634" y="4162074"/>
            <a:ext cx="5304972" cy="2130670"/>
          </a:xfrm>
        </p:spPr>
        <p:txBody>
          <a:bodyPr/>
          <a:lstStyle/>
          <a:p>
            <a:r>
              <a:rPr lang="en-US" sz="1800"/>
              <a:t>84% vs 83% of patients in tulisokibart 100 mg vs 250 mg arm, respectively, reported AEs at </a:t>
            </a:r>
            <a:r>
              <a:rPr lang="en-US" sz="1800" err="1"/>
              <a:t>Wk</a:t>
            </a:r>
            <a:r>
              <a:rPr lang="en-US" sz="1800"/>
              <a:t> 50</a:t>
            </a:r>
          </a:p>
          <a:p>
            <a:r>
              <a:rPr lang="en-US" sz="1800"/>
              <a:t>Most common AEs during the open-label extension were infections (UTI, COVID-19, and URTI)</a:t>
            </a:r>
          </a:p>
          <a:p>
            <a:r>
              <a:rPr lang="en-US" sz="1800"/>
              <a:t>No serious AEs were treatment related; no AEs led to death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050309-819F-EFAD-DA32-0DFA8D0A9217}"/>
              </a:ext>
            </a:extLst>
          </p:cNvPr>
          <p:cNvSpPr txBox="1"/>
          <p:nvPr/>
        </p:nvSpPr>
        <p:spPr bwMode="auto">
          <a:xfrm>
            <a:off x="1095108" y="1500561"/>
            <a:ext cx="43828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Clinical and Endoscopic Outcomes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111877A-C27B-8BC1-2ADC-AFFD20FC0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620557"/>
              </p:ext>
            </p:extLst>
          </p:nvPr>
        </p:nvGraphicFramePr>
        <p:xfrm>
          <a:off x="6249832" y="1596674"/>
          <a:ext cx="5299354" cy="24993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77782">
                  <a:extLst>
                    <a:ext uri="{9D8B030D-6E8A-4147-A177-3AD203B41FA5}">
                      <a16:colId xmlns:a16="http://schemas.microsoft.com/office/drawing/2014/main" val="4237246651"/>
                    </a:ext>
                  </a:extLst>
                </a:gridCol>
                <a:gridCol w="966952">
                  <a:extLst>
                    <a:ext uri="{9D8B030D-6E8A-4147-A177-3AD203B41FA5}">
                      <a16:colId xmlns:a16="http://schemas.microsoft.com/office/drawing/2014/main" val="3015883333"/>
                    </a:ext>
                  </a:extLst>
                </a:gridCol>
                <a:gridCol w="1051034">
                  <a:extLst>
                    <a:ext uri="{9D8B030D-6E8A-4147-A177-3AD203B41FA5}">
                      <a16:colId xmlns:a16="http://schemas.microsoft.com/office/drawing/2014/main" val="858490365"/>
                    </a:ext>
                  </a:extLst>
                </a:gridCol>
                <a:gridCol w="1103586">
                  <a:extLst>
                    <a:ext uri="{9D8B030D-6E8A-4147-A177-3AD203B41FA5}">
                      <a16:colId xmlns:a16="http://schemas.microsoft.com/office/drawing/2014/main" val="1548338140"/>
                    </a:ext>
                  </a:extLst>
                </a:gridCol>
              </a:tblGrid>
              <a:tr h="137379">
                <a:tc rowSpan="2"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Treatment-emergent </a:t>
                      </a:r>
                      <a:br>
                        <a:rPr lang="en-US" sz="1400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AE, n (%)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Induction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Open-label Extension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8930684"/>
                  </a:ext>
                </a:extLst>
              </a:tr>
              <a:tr h="191955">
                <a:tc vMerge="1"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TUL</a:t>
                      </a:r>
                      <a:br>
                        <a:rPr lang="en-US" sz="1400" b="1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(n = 55)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TUL 100 mg</a:t>
                      </a:r>
                      <a:br>
                        <a:rPr lang="en-US" sz="1400" b="1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(n = 19)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TUL 250 mg</a:t>
                      </a:r>
                      <a:br>
                        <a:rPr lang="en-US" sz="1400" b="1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(n = 18)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283666"/>
                  </a:ext>
                </a:extLst>
              </a:tr>
              <a:tr h="42907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Any AE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Grade ≥3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Treatment related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Led to discontinuation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Serious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43 (78)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 (5)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 (5)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 (4)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8 (15)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16 (84)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 (16)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 (16)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 (21)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 (11)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15 (83)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 (22)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 (11)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 (6)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777790"/>
                  </a:ext>
                </a:extLst>
              </a:tr>
              <a:tr h="19195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AE of special interest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Infection/infestation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25 (45)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12 (63)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11 (61)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806033"/>
                  </a:ext>
                </a:extLst>
              </a:tr>
            </a:tbl>
          </a:graphicData>
        </a:graphic>
      </p:graphicFrame>
      <p:sp>
        <p:nvSpPr>
          <p:cNvPr id="24" name="Text Box 15">
            <a:extLst>
              <a:ext uri="{FF2B5EF4-FFF2-40B4-BE49-F238E27FC236}">
                <a16:creationId xmlns:a16="http://schemas.microsoft.com/office/drawing/2014/main" id="{97316754-9179-3D7A-9D8E-1915ABD51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376850"/>
            <a:ext cx="6811707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Siegel. ACG 2024.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Abstr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P4302.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9A5812-64FA-0209-EC73-414E4A421E28}"/>
              </a:ext>
            </a:extLst>
          </p:cNvPr>
          <p:cNvSpPr txBox="1"/>
          <p:nvPr/>
        </p:nvSpPr>
        <p:spPr bwMode="auto">
          <a:xfrm rot="16200000">
            <a:off x="-966761" y="3052016"/>
            <a:ext cx="31844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Proportion of Patients (%)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0F2070-E429-F94F-B63B-9F6AA300395B}"/>
              </a:ext>
            </a:extLst>
          </p:cNvPr>
          <p:cNvSpPr txBox="1"/>
          <p:nvPr/>
        </p:nvSpPr>
        <p:spPr bwMode="auto">
          <a:xfrm>
            <a:off x="1138616" y="4539643"/>
            <a:ext cx="1072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Clinical response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BA86C4-00D0-EB37-C515-6A50D4CFC150}"/>
              </a:ext>
            </a:extLst>
          </p:cNvPr>
          <p:cNvSpPr txBox="1"/>
          <p:nvPr/>
        </p:nvSpPr>
        <p:spPr bwMode="auto">
          <a:xfrm>
            <a:off x="2105244" y="4539643"/>
            <a:ext cx="15207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Clinical and 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endoscopic response/clinical remission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1DF843-76AB-B2F3-FC03-F61643900D1D}"/>
              </a:ext>
            </a:extLst>
          </p:cNvPr>
          <p:cNvSpPr txBox="1"/>
          <p:nvPr/>
        </p:nvSpPr>
        <p:spPr bwMode="auto">
          <a:xfrm>
            <a:off x="3362520" y="4539643"/>
            <a:ext cx="14435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Clinical and biomarker response/clinical remission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8E3AC6-FFE4-D17D-0C15-6BB7E0F2C174}"/>
              </a:ext>
            </a:extLst>
          </p:cNvPr>
          <p:cNvSpPr txBox="1"/>
          <p:nvPr/>
        </p:nvSpPr>
        <p:spPr bwMode="auto">
          <a:xfrm>
            <a:off x="4702494" y="4547974"/>
            <a:ext cx="12287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Steroid-free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clinical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remission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6C852A-2081-6413-9493-713FF4FAA706}"/>
              </a:ext>
            </a:extLst>
          </p:cNvPr>
          <p:cNvSpPr txBox="1"/>
          <p:nvPr/>
        </p:nvSpPr>
        <p:spPr bwMode="auto">
          <a:xfrm>
            <a:off x="5228117" y="4359796"/>
            <a:ext cx="5882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50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0214D4-1EBB-E365-0BE0-5D0EBE864B9D}"/>
              </a:ext>
            </a:extLst>
          </p:cNvPr>
          <p:cNvSpPr txBox="1"/>
          <p:nvPr/>
        </p:nvSpPr>
        <p:spPr bwMode="auto">
          <a:xfrm>
            <a:off x="1011439" y="4359796"/>
            <a:ext cx="5882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12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4AC895-D41F-1A68-F9C6-2E3EEECC6B11}"/>
              </a:ext>
            </a:extLst>
          </p:cNvPr>
          <p:cNvSpPr txBox="1"/>
          <p:nvPr/>
        </p:nvSpPr>
        <p:spPr bwMode="auto">
          <a:xfrm>
            <a:off x="1596630" y="4359796"/>
            <a:ext cx="5882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E50779-3489-A52A-E735-854E6F56BA52}"/>
              </a:ext>
            </a:extLst>
          </p:cNvPr>
          <p:cNvSpPr txBox="1"/>
          <p:nvPr/>
        </p:nvSpPr>
        <p:spPr bwMode="auto">
          <a:xfrm>
            <a:off x="2215549" y="4359796"/>
            <a:ext cx="5882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12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CEAAE3-6D48-6347-DCF8-F6A13D2D39B6}"/>
              </a:ext>
            </a:extLst>
          </p:cNvPr>
          <p:cNvSpPr txBox="1"/>
          <p:nvPr/>
        </p:nvSpPr>
        <p:spPr bwMode="auto">
          <a:xfrm>
            <a:off x="2800741" y="4359796"/>
            <a:ext cx="5882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458E19-BAE0-8606-C5D2-713606AD0B2C}"/>
              </a:ext>
            </a:extLst>
          </p:cNvPr>
          <p:cNvSpPr txBox="1"/>
          <p:nvPr/>
        </p:nvSpPr>
        <p:spPr bwMode="auto">
          <a:xfrm>
            <a:off x="3410953" y="4359796"/>
            <a:ext cx="5882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12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ACB6C4-F360-7E8D-272B-1384E077188F}"/>
              </a:ext>
            </a:extLst>
          </p:cNvPr>
          <p:cNvSpPr txBox="1"/>
          <p:nvPr/>
        </p:nvSpPr>
        <p:spPr bwMode="auto">
          <a:xfrm>
            <a:off x="3996144" y="4359796"/>
            <a:ext cx="5882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 50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CE81316-B8F1-654A-122A-0D8D6EC4F22E}"/>
              </a:ext>
            </a:extLst>
          </p:cNvPr>
          <p:cNvSpPr/>
          <p:nvPr/>
        </p:nvSpPr>
        <p:spPr bwMode="auto">
          <a:xfrm>
            <a:off x="1071797" y="1999602"/>
            <a:ext cx="4871803" cy="2368445"/>
          </a:xfrm>
          <a:custGeom>
            <a:avLst/>
            <a:gdLst>
              <a:gd name="connsiteX0" fmla="*/ 0 w 4871803"/>
              <a:gd name="connsiteY0" fmla="*/ 0 h 2368445"/>
              <a:gd name="connsiteX1" fmla="*/ 0 w 4871803"/>
              <a:gd name="connsiteY1" fmla="*/ 2368445 h 2368445"/>
              <a:gd name="connsiteX2" fmla="*/ 4871803 w 4871803"/>
              <a:gd name="connsiteY2" fmla="*/ 2368445 h 236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1803" h="2368445">
                <a:moveTo>
                  <a:pt x="0" y="0"/>
                </a:moveTo>
                <a:lnTo>
                  <a:pt x="0" y="2368445"/>
                </a:lnTo>
                <a:lnTo>
                  <a:pt x="4871803" y="2368445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95E7E2C-12C9-F474-F1AC-7989AB9949BB}"/>
              </a:ext>
            </a:extLst>
          </p:cNvPr>
          <p:cNvGrpSpPr/>
          <p:nvPr/>
        </p:nvGrpSpPr>
        <p:grpSpPr>
          <a:xfrm>
            <a:off x="987013" y="2037078"/>
            <a:ext cx="91440" cy="2322576"/>
            <a:chOff x="1054468" y="2465883"/>
            <a:chExt cx="254833" cy="232597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D8D4792-97A3-9CFF-0926-4EB15C2D71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4468" y="2465883"/>
              <a:ext cx="2548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487BBE4-2F69-31F3-3670-A7B675B3F2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4468" y="3047375"/>
              <a:ext cx="2548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C915BC1-C40E-00FC-AC07-4E8FEB6DB0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4468" y="3628867"/>
              <a:ext cx="2548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B6B092D-C60F-0DEE-7615-DCE1D4B6CF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4468" y="4210359"/>
              <a:ext cx="2548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D851ED2-CA66-A0CE-C113-17221369B2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4468" y="4791854"/>
              <a:ext cx="2548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7D03A87-1459-57F2-F61F-AC511F0A8FE4}"/>
              </a:ext>
            </a:extLst>
          </p:cNvPr>
          <p:cNvGrpSpPr/>
          <p:nvPr/>
        </p:nvGrpSpPr>
        <p:grpSpPr>
          <a:xfrm>
            <a:off x="728123" y="1887073"/>
            <a:ext cx="334007" cy="2620813"/>
            <a:chOff x="1095293" y="2315878"/>
            <a:chExt cx="367408" cy="262081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B6C704A-0024-BA01-C742-5F1E166760C4}"/>
                </a:ext>
              </a:extLst>
            </p:cNvPr>
            <p:cNvSpPr txBox="1"/>
            <p:nvPr/>
          </p:nvSpPr>
          <p:spPr bwMode="auto">
            <a:xfrm>
              <a:off x="1095293" y="231587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80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05797F9-DACB-03A7-77A7-C295C3A7E9C0}"/>
                </a:ext>
              </a:extLst>
            </p:cNvPr>
            <p:cNvSpPr txBox="1"/>
            <p:nvPr/>
          </p:nvSpPr>
          <p:spPr bwMode="auto">
            <a:xfrm>
              <a:off x="1095293" y="289413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60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3A6C877-CEE2-2ACA-A6A6-601D71F60216}"/>
                </a:ext>
              </a:extLst>
            </p:cNvPr>
            <p:cNvSpPr txBox="1"/>
            <p:nvPr/>
          </p:nvSpPr>
          <p:spPr bwMode="auto">
            <a:xfrm>
              <a:off x="1095293" y="347239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40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B33DB61-D814-9443-207C-6C4C6FE11E6D}"/>
                </a:ext>
              </a:extLst>
            </p:cNvPr>
            <p:cNvSpPr txBox="1"/>
            <p:nvPr/>
          </p:nvSpPr>
          <p:spPr bwMode="auto">
            <a:xfrm>
              <a:off x="1095293" y="405065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364C6A4-8A35-8C65-51F6-60562B524A65}"/>
                </a:ext>
              </a:extLst>
            </p:cNvPr>
            <p:cNvSpPr txBox="1"/>
            <p:nvPr/>
          </p:nvSpPr>
          <p:spPr bwMode="auto">
            <a:xfrm>
              <a:off x="1186664" y="4628914"/>
              <a:ext cx="2760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1775A6A9-7F01-4DF2-4CB2-8F2EEAC093FD}"/>
              </a:ext>
            </a:extLst>
          </p:cNvPr>
          <p:cNvSpPr/>
          <p:nvPr/>
        </p:nvSpPr>
        <p:spPr bwMode="auto">
          <a:xfrm>
            <a:off x="1130060" y="2415686"/>
            <a:ext cx="357997" cy="194066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7A85717-CB43-CF03-7E77-C79BB44F1FD6}"/>
              </a:ext>
            </a:extLst>
          </p:cNvPr>
          <p:cNvSpPr/>
          <p:nvPr/>
        </p:nvSpPr>
        <p:spPr bwMode="auto">
          <a:xfrm>
            <a:off x="1515208" y="2686693"/>
            <a:ext cx="357997" cy="1669661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A42B7C9-D122-3C26-F1A9-DAA1B3B0EF77}"/>
              </a:ext>
            </a:extLst>
          </p:cNvPr>
          <p:cNvSpPr/>
          <p:nvPr/>
        </p:nvSpPr>
        <p:spPr bwMode="auto">
          <a:xfrm>
            <a:off x="1892255" y="2415686"/>
            <a:ext cx="357997" cy="194066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9424342-A3F5-048A-517C-ECD3593E0A83}"/>
              </a:ext>
            </a:extLst>
          </p:cNvPr>
          <p:cNvSpPr txBox="1"/>
          <p:nvPr/>
        </p:nvSpPr>
        <p:spPr bwMode="auto">
          <a:xfrm>
            <a:off x="1137316" y="2118874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67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D73FD61-05CF-B5A2-1529-138954390829}"/>
              </a:ext>
            </a:extLst>
          </p:cNvPr>
          <p:cNvSpPr txBox="1"/>
          <p:nvPr/>
        </p:nvSpPr>
        <p:spPr bwMode="auto">
          <a:xfrm>
            <a:off x="1504545" y="2382355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58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89B8803-4445-80B6-0401-B950A3CA1031}"/>
              </a:ext>
            </a:extLst>
          </p:cNvPr>
          <p:cNvSpPr txBox="1"/>
          <p:nvPr/>
        </p:nvSpPr>
        <p:spPr bwMode="auto">
          <a:xfrm>
            <a:off x="1839954" y="2107909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67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0FBF9F7-36B9-0F3E-4915-196ED9F020FF}"/>
              </a:ext>
            </a:extLst>
          </p:cNvPr>
          <p:cNvSpPr txBox="1"/>
          <p:nvPr/>
        </p:nvSpPr>
        <p:spPr bwMode="auto">
          <a:xfrm>
            <a:off x="1053218" y="4129930"/>
            <a:ext cx="51167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>
                <a:latin typeface="Calibri" panose="020F0502020204030204" pitchFamily="34" charset="0"/>
              </a:rPr>
              <a:t>37/55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548E857-2E3C-D5F7-DC7E-FB719B58AD93}"/>
              </a:ext>
            </a:extLst>
          </p:cNvPr>
          <p:cNvSpPr txBox="1"/>
          <p:nvPr/>
        </p:nvSpPr>
        <p:spPr bwMode="auto">
          <a:xfrm>
            <a:off x="1431745" y="4129930"/>
            <a:ext cx="51167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>
                <a:latin typeface="Calibri" panose="020F0502020204030204" pitchFamily="34" charset="0"/>
              </a:rPr>
              <a:t>11/19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E965C2-06BD-CB37-B047-EA390D945B3C}"/>
              </a:ext>
            </a:extLst>
          </p:cNvPr>
          <p:cNvSpPr txBox="1"/>
          <p:nvPr/>
        </p:nvSpPr>
        <p:spPr bwMode="auto">
          <a:xfrm>
            <a:off x="1811473" y="4129930"/>
            <a:ext cx="51167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>
                <a:latin typeface="Calibri" panose="020F0502020204030204" pitchFamily="34" charset="0"/>
              </a:rPr>
              <a:t>12/18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4BD5093-08E8-AF9B-A5EC-2672E97CAC91}"/>
              </a:ext>
            </a:extLst>
          </p:cNvPr>
          <p:cNvSpPr/>
          <p:nvPr/>
        </p:nvSpPr>
        <p:spPr bwMode="auto">
          <a:xfrm>
            <a:off x="2327367" y="3906453"/>
            <a:ext cx="357997" cy="44990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F021E25-481B-5E95-6EE6-94A490F047BF}"/>
              </a:ext>
            </a:extLst>
          </p:cNvPr>
          <p:cNvSpPr/>
          <p:nvPr/>
        </p:nvSpPr>
        <p:spPr bwMode="auto">
          <a:xfrm>
            <a:off x="2712515" y="3906453"/>
            <a:ext cx="357997" cy="449901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1B0B483-0A61-4E2D-F397-3DFD5BCAB9CA}"/>
              </a:ext>
            </a:extLst>
          </p:cNvPr>
          <p:cNvSpPr/>
          <p:nvPr/>
        </p:nvSpPr>
        <p:spPr bwMode="auto">
          <a:xfrm>
            <a:off x="3089562" y="3726896"/>
            <a:ext cx="357997" cy="62945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7369B50-F234-377C-C6E4-EFAD4796FE0C}"/>
              </a:ext>
            </a:extLst>
          </p:cNvPr>
          <p:cNvSpPr txBox="1"/>
          <p:nvPr/>
        </p:nvSpPr>
        <p:spPr bwMode="auto">
          <a:xfrm>
            <a:off x="2334623" y="359867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8AE7555-0CF5-48FA-0D56-E0B09ED0A98B}"/>
              </a:ext>
            </a:extLst>
          </p:cNvPr>
          <p:cNvSpPr txBox="1"/>
          <p:nvPr/>
        </p:nvSpPr>
        <p:spPr bwMode="auto">
          <a:xfrm>
            <a:off x="2701852" y="359867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0F15CFE-C81E-E485-4C84-422DB82C11EB}"/>
              </a:ext>
            </a:extLst>
          </p:cNvPr>
          <p:cNvSpPr txBox="1"/>
          <p:nvPr/>
        </p:nvSpPr>
        <p:spPr bwMode="auto">
          <a:xfrm>
            <a:off x="3037261" y="3419119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B26B23C-F78B-01CE-6EBD-4F93E899EBBC}"/>
              </a:ext>
            </a:extLst>
          </p:cNvPr>
          <p:cNvSpPr txBox="1"/>
          <p:nvPr/>
        </p:nvSpPr>
        <p:spPr bwMode="auto">
          <a:xfrm>
            <a:off x="2284990" y="4129930"/>
            <a:ext cx="4427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>
                <a:latin typeface="Calibri" panose="020F0502020204030204" pitchFamily="34" charset="0"/>
              </a:rPr>
              <a:t>9/55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D7D2781-36CE-6AC8-7709-25300A3A7907}"/>
              </a:ext>
            </a:extLst>
          </p:cNvPr>
          <p:cNvSpPr txBox="1"/>
          <p:nvPr/>
        </p:nvSpPr>
        <p:spPr bwMode="auto">
          <a:xfrm>
            <a:off x="2668066" y="4129930"/>
            <a:ext cx="4427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>
                <a:latin typeface="Calibri" panose="020F0502020204030204" pitchFamily="34" charset="0"/>
              </a:rPr>
              <a:t>3/19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780A1CA-4B2E-77E7-AEB0-9E398140C878}"/>
              </a:ext>
            </a:extLst>
          </p:cNvPr>
          <p:cNvSpPr txBox="1"/>
          <p:nvPr/>
        </p:nvSpPr>
        <p:spPr bwMode="auto">
          <a:xfrm>
            <a:off x="3038696" y="4129930"/>
            <a:ext cx="4427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>
                <a:latin typeface="Calibri" panose="020F0502020204030204" pitchFamily="34" charset="0"/>
              </a:rPr>
              <a:t>4/18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098C8B6-BA8F-CD8E-869E-651BE8C9F78A}"/>
              </a:ext>
            </a:extLst>
          </p:cNvPr>
          <p:cNvSpPr/>
          <p:nvPr/>
        </p:nvSpPr>
        <p:spPr bwMode="auto">
          <a:xfrm>
            <a:off x="3520697" y="3349676"/>
            <a:ext cx="357997" cy="100667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F65696B-72ED-F68F-2AB0-6CF91D57797B}"/>
              </a:ext>
            </a:extLst>
          </p:cNvPr>
          <p:cNvSpPr/>
          <p:nvPr/>
        </p:nvSpPr>
        <p:spPr bwMode="auto">
          <a:xfrm>
            <a:off x="3902670" y="3639035"/>
            <a:ext cx="357997" cy="717319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76D3700-54AA-FC0A-D6AD-29CD7F3E15BC}"/>
              </a:ext>
            </a:extLst>
          </p:cNvPr>
          <p:cNvSpPr/>
          <p:nvPr/>
        </p:nvSpPr>
        <p:spPr bwMode="auto">
          <a:xfrm>
            <a:off x="4282892" y="3349676"/>
            <a:ext cx="357997" cy="100667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ACE33D5-A654-CABC-AC3A-07C6DAECC302}"/>
              </a:ext>
            </a:extLst>
          </p:cNvPr>
          <p:cNvSpPr txBox="1"/>
          <p:nvPr/>
        </p:nvSpPr>
        <p:spPr bwMode="auto">
          <a:xfrm>
            <a:off x="3527953" y="3041899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35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9AF33C-F99F-9F99-D0A9-5B7820693766}"/>
              </a:ext>
            </a:extLst>
          </p:cNvPr>
          <p:cNvSpPr txBox="1"/>
          <p:nvPr/>
        </p:nvSpPr>
        <p:spPr bwMode="auto">
          <a:xfrm>
            <a:off x="3892007" y="3331258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25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3900918-292B-AF28-9DD1-286C3358CDF3}"/>
              </a:ext>
            </a:extLst>
          </p:cNvPr>
          <p:cNvSpPr txBox="1"/>
          <p:nvPr/>
        </p:nvSpPr>
        <p:spPr bwMode="auto">
          <a:xfrm>
            <a:off x="4230591" y="304387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35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0A6B549-65BA-2198-171D-2B44DDF9ACD4}"/>
              </a:ext>
            </a:extLst>
          </p:cNvPr>
          <p:cNvSpPr txBox="1"/>
          <p:nvPr/>
        </p:nvSpPr>
        <p:spPr bwMode="auto">
          <a:xfrm>
            <a:off x="3443855" y="4129930"/>
            <a:ext cx="51167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>
                <a:latin typeface="Calibri" panose="020F0502020204030204" pitchFamily="34" charset="0"/>
              </a:rPr>
              <a:t>17/49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0D287D-9000-5E95-0B3B-44A3774A97EA}"/>
              </a:ext>
            </a:extLst>
          </p:cNvPr>
          <p:cNvSpPr txBox="1"/>
          <p:nvPr/>
        </p:nvSpPr>
        <p:spPr bwMode="auto">
          <a:xfrm>
            <a:off x="3858220" y="4129930"/>
            <a:ext cx="44275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>
                <a:latin typeface="Calibri" panose="020F0502020204030204" pitchFamily="34" charset="0"/>
              </a:rPr>
              <a:t>4/16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B864243-3365-5749-E537-84CE582BD4B2}"/>
              </a:ext>
            </a:extLst>
          </p:cNvPr>
          <p:cNvSpPr txBox="1"/>
          <p:nvPr/>
        </p:nvSpPr>
        <p:spPr bwMode="auto">
          <a:xfrm>
            <a:off x="4236574" y="4129930"/>
            <a:ext cx="44275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>
                <a:latin typeface="Calibri" panose="020F0502020204030204" pitchFamily="34" charset="0"/>
              </a:rPr>
              <a:t>6/17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CE1BF61-4759-FD1E-2ADB-0C7526B247A0}"/>
              </a:ext>
            </a:extLst>
          </p:cNvPr>
          <p:cNvSpPr/>
          <p:nvPr/>
        </p:nvSpPr>
        <p:spPr bwMode="auto">
          <a:xfrm>
            <a:off x="5125775" y="3435242"/>
            <a:ext cx="357997" cy="928424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A7B0B8F-7736-6066-3D02-931D25B7C2E1}"/>
              </a:ext>
            </a:extLst>
          </p:cNvPr>
          <p:cNvSpPr/>
          <p:nvPr/>
        </p:nvSpPr>
        <p:spPr bwMode="auto">
          <a:xfrm>
            <a:off x="5509172" y="3247059"/>
            <a:ext cx="357997" cy="111660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B16A99-6884-B8E7-9034-F2796D5BC918}"/>
              </a:ext>
            </a:extLst>
          </p:cNvPr>
          <p:cNvSpPr txBox="1"/>
          <p:nvPr/>
        </p:nvSpPr>
        <p:spPr bwMode="auto">
          <a:xfrm>
            <a:off x="5115112" y="3118597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9A04545-18D8-33E9-B529-3AB43FC455F7}"/>
              </a:ext>
            </a:extLst>
          </p:cNvPr>
          <p:cNvSpPr txBox="1"/>
          <p:nvPr/>
        </p:nvSpPr>
        <p:spPr bwMode="auto">
          <a:xfrm>
            <a:off x="5456871" y="2930414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39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41FABF3-816A-A7C0-209D-6F949814C4C9}"/>
              </a:ext>
            </a:extLst>
          </p:cNvPr>
          <p:cNvSpPr txBox="1"/>
          <p:nvPr/>
        </p:nvSpPr>
        <p:spPr bwMode="auto">
          <a:xfrm>
            <a:off x="5085875" y="4137242"/>
            <a:ext cx="4427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>
                <a:latin typeface="Calibri" panose="020F0502020204030204" pitchFamily="34" charset="0"/>
              </a:rPr>
              <a:t>6/19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1359C34-CEBE-FA57-0720-F25CDB57C6EA}"/>
              </a:ext>
            </a:extLst>
          </p:cNvPr>
          <p:cNvSpPr txBox="1"/>
          <p:nvPr/>
        </p:nvSpPr>
        <p:spPr bwMode="auto">
          <a:xfrm>
            <a:off x="5462854" y="4137242"/>
            <a:ext cx="44275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>
                <a:latin typeface="Calibri" panose="020F0502020204030204" pitchFamily="34" charset="0"/>
              </a:rPr>
              <a:t>7/18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DF2D12E-92DE-72C1-9E10-8DFAF2581965}"/>
              </a:ext>
            </a:extLst>
          </p:cNvPr>
          <p:cNvGrpSpPr/>
          <p:nvPr/>
        </p:nvGrpSpPr>
        <p:grpSpPr>
          <a:xfrm>
            <a:off x="1422359" y="5333584"/>
            <a:ext cx="4152641" cy="307777"/>
            <a:chOff x="1555266" y="5457707"/>
            <a:chExt cx="4152641" cy="30777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BC09675-E102-0E2C-2DD3-A6A8F77DF043}"/>
                </a:ext>
              </a:extLst>
            </p:cNvPr>
            <p:cNvSpPr txBox="1"/>
            <p:nvPr/>
          </p:nvSpPr>
          <p:spPr bwMode="auto">
            <a:xfrm>
              <a:off x="1691481" y="5457707"/>
              <a:ext cx="40164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TUL induction          TUL 100 mg            TUL 250 mg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37497C8-B8F7-E1F5-1821-C32455DDD207}"/>
                </a:ext>
              </a:extLst>
            </p:cNvPr>
            <p:cNvSpPr/>
            <p:nvPr/>
          </p:nvSpPr>
          <p:spPr bwMode="auto">
            <a:xfrm>
              <a:off x="1555266" y="5541393"/>
              <a:ext cx="146304" cy="13716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D1B5C913-A3E7-6908-219E-6E4606C5E443}"/>
                </a:ext>
              </a:extLst>
            </p:cNvPr>
            <p:cNvSpPr/>
            <p:nvPr/>
          </p:nvSpPr>
          <p:spPr bwMode="auto">
            <a:xfrm>
              <a:off x="2958784" y="5541393"/>
              <a:ext cx="146304" cy="137160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44F74C77-9A28-3BED-A25D-6B0F9AF3CF41}"/>
                </a:ext>
              </a:extLst>
            </p:cNvPr>
            <p:cNvSpPr/>
            <p:nvPr/>
          </p:nvSpPr>
          <p:spPr bwMode="auto">
            <a:xfrm>
              <a:off x="4297316" y="5541393"/>
              <a:ext cx="146304" cy="137160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26073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3341D-7DDC-1B18-EDE6-03DC241AA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61B6F-E70A-3B10-2132-7E26AE9BA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ARTEMIS-UC: </a:t>
            </a:r>
            <a:r>
              <a:rPr lang="en-US" err="1"/>
              <a:t>Tulisokibart</a:t>
            </a:r>
            <a:r>
              <a:rPr lang="en-US"/>
              <a:t> Efficacy and Safety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E4361-A27A-E8C2-656A-DFB516076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0045" y="4758501"/>
            <a:ext cx="5913983" cy="1653884"/>
          </a:xfrm>
        </p:spPr>
        <p:txBody>
          <a:bodyPr/>
          <a:lstStyle/>
          <a:p>
            <a:r>
              <a:rPr lang="en-US" sz="1800"/>
              <a:t>77% vs 63% of patients in tulisokibart 100 mg vs 250 mg, respectively, reported AEs at </a:t>
            </a:r>
            <a:r>
              <a:rPr lang="en-US" sz="1800" err="1"/>
              <a:t>Wk</a:t>
            </a:r>
            <a:r>
              <a:rPr lang="en-US" sz="1800"/>
              <a:t> 50</a:t>
            </a:r>
          </a:p>
          <a:p>
            <a:r>
              <a:rPr lang="en-US" sz="1800"/>
              <a:t>Most common AEs in open-label extension were URTI</a:t>
            </a:r>
          </a:p>
          <a:p>
            <a:r>
              <a:rPr lang="en-US" sz="1800"/>
              <a:t>No serious AEs were treatment related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9C58FD-93E5-40AB-48B1-79BD913FB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0527" y="1497143"/>
            <a:ext cx="5103267" cy="3039165"/>
          </a:xfrm>
          <a:prstGeom prst="rect">
            <a:avLst/>
          </a:prstGeom>
        </p:spPr>
      </p:pic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BD206D7D-C27F-6000-DB2B-12E8F9EAA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426346"/>
              </p:ext>
            </p:extLst>
          </p:nvPr>
        </p:nvGraphicFramePr>
        <p:xfrm>
          <a:off x="6181012" y="1588928"/>
          <a:ext cx="5710756" cy="31394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970968">
                  <a:extLst>
                    <a:ext uri="{9D8B030D-6E8A-4147-A177-3AD203B41FA5}">
                      <a16:colId xmlns:a16="http://schemas.microsoft.com/office/drawing/2014/main" val="4237246651"/>
                    </a:ext>
                  </a:extLst>
                </a:gridCol>
                <a:gridCol w="778192">
                  <a:extLst>
                    <a:ext uri="{9D8B030D-6E8A-4147-A177-3AD203B41FA5}">
                      <a16:colId xmlns:a16="http://schemas.microsoft.com/office/drawing/2014/main" val="3015883333"/>
                    </a:ext>
                  </a:extLst>
                </a:gridCol>
                <a:gridCol w="778192">
                  <a:extLst>
                    <a:ext uri="{9D8B030D-6E8A-4147-A177-3AD203B41FA5}">
                      <a16:colId xmlns:a16="http://schemas.microsoft.com/office/drawing/2014/main" val="842127449"/>
                    </a:ext>
                  </a:extLst>
                </a:gridCol>
                <a:gridCol w="1079818">
                  <a:extLst>
                    <a:ext uri="{9D8B030D-6E8A-4147-A177-3AD203B41FA5}">
                      <a16:colId xmlns:a16="http://schemas.microsoft.com/office/drawing/2014/main" val="858490365"/>
                    </a:ext>
                  </a:extLst>
                </a:gridCol>
                <a:gridCol w="1103586">
                  <a:extLst>
                    <a:ext uri="{9D8B030D-6E8A-4147-A177-3AD203B41FA5}">
                      <a16:colId xmlns:a16="http://schemas.microsoft.com/office/drawing/2014/main" val="1548338140"/>
                    </a:ext>
                  </a:extLst>
                </a:gridCol>
              </a:tblGrid>
              <a:tr h="235470">
                <a:tc rowSpan="2"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Treatment-emergent </a:t>
                      </a:r>
                      <a:br>
                        <a:rPr lang="en-US" sz="1400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AE, n (%)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Induction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Open-label Extension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8930684"/>
                  </a:ext>
                </a:extLst>
              </a:tr>
              <a:tr h="329013">
                <a:tc vMerge="1"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PBO</a:t>
                      </a:r>
                      <a:b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 = 67)</a:t>
                      </a:r>
                      <a:endParaRPr kumimoji="0" lang="en-US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TUL</a:t>
                      </a:r>
                      <a:b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(n = 68)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TUL 100 mg</a:t>
                      </a:r>
                      <a:br>
                        <a:rPr lang="en-US" sz="1400" b="1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(n = 30)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TUL 250 mg</a:t>
                      </a:r>
                      <a:br>
                        <a:rPr lang="en-US" sz="1400" b="1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(n = 35)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283666"/>
                  </a:ext>
                </a:extLst>
              </a:tr>
              <a:tr h="870916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Any AE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Grade ≥3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Treatment related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Led to discontinuation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Serious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29 (43)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 (6)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 (1)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 (4)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6 (9)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31 (46)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 (4)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 (1)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23 (77)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 (10)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 (7)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 (7)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 (7)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22 (63)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 (3)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 (11)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 (3)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 (3)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777790"/>
                  </a:ext>
                </a:extLst>
              </a:tr>
              <a:tr h="59996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AE of special interest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Peri-infusion reaction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Infection/infestation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 (1)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10 (15)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(16)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11 (37)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16 (46)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806033"/>
                  </a:ext>
                </a:extLst>
              </a:tr>
            </a:tbl>
          </a:graphicData>
        </a:graphic>
      </p:graphicFrame>
      <p:sp>
        <p:nvSpPr>
          <p:cNvPr id="29" name="Text Box 15">
            <a:extLst>
              <a:ext uri="{FF2B5EF4-FFF2-40B4-BE49-F238E27FC236}">
                <a16:creationId xmlns:a16="http://schemas.microsoft.com/office/drawing/2014/main" id="{21CAB03D-9FCA-8BFE-B778-BFEFF9A77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376850"/>
            <a:ext cx="6811707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Sands. ACG 2024.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Abstr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P4359.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F8C2B0-86C5-3119-6287-B8E36AD51C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16" t="10914" r="1694"/>
          <a:stretch/>
        </p:blipFill>
        <p:spPr>
          <a:xfrm>
            <a:off x="-5373262" y="2179296"/>
            <a:ext cx="5328664" cy="3256486"/>
          </a:xfrm>
          <a:prstGeom prst="rect">
            <a:avLst/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82329E54-F27F-DCFB-69CA-A265D999619E}"/>
              </a:ext>
            </a:extLst>
          </p:cNvPr>
          <p:cNvGrpSpPr/>
          <p:nvPr/>
        </p:nvGrpSpPr>
        <p:grpSpPr>
          <a:xfrm>
            <a:off x="338020" y="1506775"/>
            <a:ext cx="5741392" cy="4059332"/>
            <a:chOff x="338020" y="1673927"/>
            <a:chExt cx="5741392" cy="405933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AA8D0F9-771D-8D07-32A8-FB5FC797E9F3}"/>
                </a:ext>
              </a:extLst>
            </p:cNvPr>
            <p:cNvSpPr txBox="1"/>
            <p:nvPr/>
          </p:nvSpPr>
          <p:spPr bwMode="auto">
            <a:xfrm>
              <a:off x="843568" y="4813647"/>
              <a:ext cx="139595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</a:rPr>
                <a:t>Symptomatic remission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EF25437-3BCD-BACA-7449-6E58B8EA3277}"/>
                </a:ext>
              </a:extLst>
            </p:cNvPr>
            <p:cNvSpPr txBox="1"/>
            <p:nvPr/>
          </p:nvSpPr>
          <p:spPr bwMode="auto">
            <a:xfrm>
              <a:off x="1962586" y="4813647"/>
              <a:ext cx="16364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</a:rPr>
                <a:t>Histologic improvement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850C31-A94E-E681-C82C-C673EFD3291A}"/>
                </a:ext>
              </a:extLst>
            </p:cNvPr>
            <p:cNvSpPr txBox="1"/>
            <p:nvPr/>
          </p:nvSpPr>
          <p:spPr bwMode="auto">
            <a:xfrm>
              <a:off x="3192275" y="4813647"/>
              <a:ext cx="163647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</a:rPr>
                <a:t>Histologic/</a:t>
              </a:r>
              <a:b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</a:rPr>
                <a:t>mucosal</a:t>
              </a:r>
              <a:b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</a:rPr>
                <a:t>improvement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55393C-AE2B-3F9A-93C6-0A4D04355831}"/>
                </a:ext>
              </a:extLst>
            </p:cNvPr>
            <p:cNvSpPr txBox="1"/>
            <p:nvPr/>
          </p:nvSpPr>
          <p:spPr bwMode="auto">
            <a:xfrm>
              <a:off x="4442942" y="4813647"/>
              <a:ext cx="163647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</a:rPr>
                <a:t>Mucosal healing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8CF09D-8C0B-2B9A-96D5-AFC81F7FFA85}"/>
                </a:ext>
              </a:extLst>
            </p:cNvPr>
            <p:cNvSpPr txBox="1"/>
            <p:nvPr/>
          </p:nvSpPr>
          <p:spPr bwMode="auto">
            <a:xfrm>
              <a:off x="967543" y="4608588"/>
              <a:ext cx="5882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err="1">
                  <a:solidFill>
                    <a:schemeClr val="bg1"/>
                  </a:solidFill>
                  <a:latin typeface="Calibri" panose="020F0502020204030204" pitchFamily="34" charset="0"/>
                </a:rPr>
                <a:t>Wk</a:t>
              </a: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 12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21701ED-BA32-6E33-6E15-4C4B04B3C632}"/>
                </a:ext>
              </a:extLst>
            </p:cNvPr>
            <p:cNvSpPr txBox="1"/>
            <p:nvPr/>
          </p:nvSpPr>
          <p:spPr bwMode="auto">
            <a:xfrm>
              <a:off x="1552655" y="4608588"/>
              <a:ext cx="5882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err="1">
                  <a:solidFill>
                    <a:schemeClr val="bg1"/>
                  </a:solidFill>
                  <a:latin typeface="Calibri" panose="020F0502020204030204" pitchFamily="34" charset="0"/>
                </a:rPr>
                <a:t>Wk</a:t>
              </a: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 50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A5E086F-85AB-7726-1DC0-0A39B96CCC66}"/>
                </a:ext>
              </a:extLst>
            </p:cNvPr>
            <p:cNvSpPr txBox="1"/>
            <p:nvPr/>
          </p:nvSpPr>
          <p:spPr bwMode="auto">
            <a:xfrm>
              <a:off x="2198083" y="4608588"/>
              <a:ext cx="5882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err="1">
                  <a:solidFill>
                    <a:schemeClr val="bg1"/>
                  </a:solidFill>
                  <a:latin typeface="Calibri" panose="020F0502020204030204" pitchFamily="34" charset="0"/>
                </a:rPr>
                <a:t>Wk</a:t>
              </a: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 12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A31D92-0FD5-04C7-D274-7B16A8E7CA81}"/>
                </a:ext>
              </a:extLst>
            </p:cNvPr>
            <p:cNvSpPr txBox="1"/>
            <p:nvPr/>
          </p:nvSpPr>
          <p:spPr bwMode="auto">
            <a:xfrm>
              <a:off x="2780020" y="4608588"/>
              <a:ext cx="5882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err="1">
                  <a:solidFill>
                    <a:schemeClr val="bg1"/>
                  </a:solidFill>
                  <a:latin typeface="Calibri" panose="020F0502020204030204" pitchFamily="34" charset="0"/>
                </a:rPr>
                <a:t>Wk</a:t>
              </a: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 50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014D4F-A5FE-3F8E-C1F2-462CD7449EAF}"/>
                </a:ext>
              </a:extLst>
            </p:cNvPr>
            <p:cNvSpPr txBox="1"/>
            <p:nvPr/>
          </p:nvSpPr>
          <p:spPr bwMode="auto">
            <a:xfrm>
              <a:off x="3422190" y="4608588"/>
              <a:ext cx="5882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err="1">
                  <a:solidFill>
                    <a:schemeClr val="bg1"/>
                  </a:solidFill>
                  <a:latin typeface="Calibri" panose="020F0502020204030204" pitchFamily="34" charset="0"/>
                </a:rPr>
                <a:t>Wk</a:t>
              </a: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 12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D71CD80-17C0-89BF-62E0-31DFE09A1334}"/>
                </a:ext>
              </a:extLst>
            </p:cNvPr>
            <p:cNvSpPr txBox="1"/>
            <p:nvPr/>
          </p:nvSpPr>
          <p:spPr bwMode="auto">
            <a:xfrm>
              <a:off x="4004127" y="4608588"/>
              <a:ext cx="5882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err="1">
                  <a:solidFill>
                    <a:schemeClr val="bg1"/>
                  </a:solidFill>
                  <a:latin typeface="Calibri" panose="020F0502020204030204" pitchFamily="34" charset="0"/>
                </a:rPr>
                <a:t>Wk</a:t>
              </a: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 50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BB3782-FF92-3003-E039-D41B2AAE8A45}"/>
                </a:ext>
              </a:extLst>
            </p:cNvPr>
            <p:cNvSpPr txBox="1"/>
            <p:nvPr/>
          </p:nvSpPr>
          <p:spPr bwMode="auto">
            <a:xfrm>
              <a:off x="5238147" y="4608588"/>
              <a:ext cx="5882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err="1">
                  <a:solidFill>
                    <a:schemeClr val="bg1"/>
                  </a:solidFill>
                  <a:latin typeface="Calibri" panose="020F0502020204030204" pitchFamily="34" charset="0"/>
                </a:rPr>
                <a:t>Wk</a:t>
              </a: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 50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3A7204-171D-D73E-E244-D7354209BAA6}"/>
                </a:ext>
              </a:extLst>
            </p:cNvPr>
            <p:cNvSpPr txBox="1"/>
            <p:nvPr/>
          </p:nvSpPr>
          <p:spPr bwMode="auto">
            <a:xfrm rot="16200000">
              <a:off x="-1084923" y="3307085"/>
              <a:ext cx="318443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</a:rPr>
                <a:t>Proportion of patients (%)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E1EAF6-AD0D-D525-225C-B64491A1FA03}"/>
                </a:ext>
              </a:extLst>
            </p:cNvPr>
            <p:cNvSpPr txBox="1"/>
            <p:nvPr/>
          </p:nvSpPr>
          <p:spPr bwMode="auto">
            <a:xfrm>
              <a:off x="1197433" y="1673927"/>
              <a:ext cx="43828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>
                  <a:solidFill>
                    <a:schemeClr val="bg1"/>
                  </a:solidFill>
                  <a:latin typeface="Calibri" panose="020F0502020204030204" pitchFamily="34" charset="0"/>
                </a:rPr>
                <a:t>Symptomatic and Histologic Outcomes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6BB9B38-D134-3AF2-CE4C-D717ED286F5A}"/>
                </a:ext>
              </a:extLst>
            </p:cNvPr>
            <p:cNvGrpSpPr/>
            <p:nvPr/>
          </p:nvGrpSpPr>
          <p:grpSpPr>
            <a:xfrm>
              <a:off x="849853" y="2292147"/>
              <a:ext cx="91440" cy="2322576"/>
              <a:chOff x="1054468" y="2465883"/>
              <a:chExt cx="254833" cy="2325971"/>
            </a:xfrm>
          </p:grpSpPr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9CBC46C0-E6D7-C8D6-2FB3-C49CBBB7095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54468" y="2465883"/>
                <a:ext cx="25483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47CB2665-B95D-96BC-E9D4-EAE9A98434F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54468" y="3047375"/>
                <a:ext cx="25483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7FA2AD88-0AC5-6F9D-316E-F140D8551B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54468" y="3628867"/>
                <a:ext cx="25483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45C66104-B18F-2F93-597F-7E50DD9F628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54468" y="4210359"/>
                <a:ext cx="25483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8CCACE4A-1057-37CD-F1A7-02065BDF55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54468" y="4791854"/>
                <a:ext cx="25483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C612F9E-407E-02D4-0395-BD0FCC0FD0C9}"/>
                </a:ext>
              </a:extLst>
            </p:cNvPr>
            <p:cNvGrpSpPr/>
            <p:nvPr/>
          </p:nvGrpSpPr>
          <p:grpSpPr>
            <a:xfrm>
              <a:off x="590963" y="2142142"/>
              <a:ext cx="334007" cy="2620813"/>
              <a:chOff x="1095293" y="2315878"/>
              <a:chExt cx="367408" cy="2620813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03520A5-16AC-DF21-168A-322405D5AF7B}"/>
                  </a:ext>
                </a:extLst>
              </p:cNvPr>
              <p:cNvSpPr txBox="1"/>
              <p:nvPr/>
            </p:nvSpPr>
            <p:spPr bwMode="auto">
              <a:xfrm>
                <a:off x="1095293" y="2315878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80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D144F6C-765E-58C0-E393-F801B2EB9776}"/>
                  </a:ext>
                </a:extLst>
              </p:cNvPr>
              <p:cNvSpPr txBox="1"/>
              <p:nvPr/>
            </p:nvSpPr>
            <p:spPr bwMode="auto">
              <a:xfrm>
                <a:off x="1095293" y="2894138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60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8B39436-6EBF-7789-FFD9-22F290F4410D}"/>
                  </a:ext>
                </a:extLst>
              </p:cNvPr>
              <p:cNvSpPr txBox="1"/>
              <p:nvPr/>
            </p:nvSpPr>
            <p:spPr bwMode="auto">
              <a:xfrm>
                <a:off x="1095293" y="3472398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40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E6DAC50-BD9B-38E6-A0CE-50DF42C014B3}"/>
                  </a:ext>
                </a:extLst>
              </p:cNvPr>
              <p:cNvSpPr txBox="1"/>
              <p:nvPr/>
            </p:nvSpPr>
            <p:spPr bwMode="auto">
              <a:xfrm>
                <a:off x="1095293" y="4050658"/>
                <a:ext cx="3674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6995190-432B-5108-36C9-A1DC7A2CB29B}"/>
                  </a:ext>
                </a:extLst>
              </p:cNvPr>
              <p:cNvSpPr txBox="1"/>
              <p:nvPr/>
            </p:nvSpPr>
            <p:spPr bwMode="auto">
              <a:xfrm>
                <a:off x="1186664" y="4628914"/>
                <a:ext cx="27603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11ADE2E-C461-1AAC-DB35-0049A2294D31}"/>
                </a:ext>
              </a:extLst>
            </p:cNvPr>
            <p:cNvSpPr txBox="1"/>
            <p:nvPr/>
          </p:nvSpPr>
          <p:spPr bwMode="auto">
            <a:xfrm>
              <a:off x="988843" y="4156997"/>
              <a:ext cx="2632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6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401342C-CC3E-7679-5A51-A067CFC0A2BC}"/>
                </a:ext>
              </a:extLst>
            </p:cNvPr>
            <p:cNvSpPr txBox="1"/>
            <p:nvPr/>
          </p:nvSpPr>
          <p:spPr bwMode="auto">
            <a:xfrm>
              <a:off x="1234067" y="3781670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19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B67159-D9EA-D9CB-2624-27DB95FBB1EB}"/>
                </a:ext>
              </a:extLst>
            </p:cNvPr>
            <p:cNvSpPr txBox="1"/>
            <p:nvPr/>
          </p:nvSpPr>
          <p:spPr bwMode="auto">
            <a:xfrm>
              <a:off x="1814026" y="3395926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32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DC0CC26-0EBF-4E66-2D8C-37F1DEF2E41B}"/>
                </a:ext>
              </a:extLst>
            </p:cNvPr>
            <p:cNvSpPr txBox="1"/>
            <p:nvPr/>
          </p:nvSpPr>
          <p:spPr bwMode="auto">
            <a:xfrm>
              <a:off x="1309086" y="4384999"/>
              <a:ext cx="51167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>
                  <a:latin typeface="Calibri" panose="020F0502020204030204" pitchFamily="34" charset="0"/>
                </a:rPr>
                <a:t>11/19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4C2F7ED-78A9-610C-4755-DC96929294FC}"/>
                </a:ext>
              </a:extLst>
            </p:cNvPr>
            <p:cNvSpPr txBox="1"/>
            <p:nvPr/>
          </p:nvSpPr>
          <p:spPr bwMode="auto">
            <a:xfrm>
              <a:off x="1651568" y="4384999"/>
              <a:ext cx="51167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>
                  <a:latin typeface="Calibri" panose="020F0502020204030204" pitchFamily="34" charset="0"/>
                </a:rPr>
                <a:t>12/18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EE1586-3CE8-CFEE-EC8C-717A38BC0BFE}"/>
                </a:ext>
              </a:extLst>
            </p:cNvPr>
            <p:cNvSpPr/>
            <p:nvPr/>
          </p:nvSpPr>
          <p:spPr bwMode="auto">
            <a:xfrm>
              <a:off x="992900" y="4431679"/>
              <a:ext cx="274320" cy="186087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155A64A-767B-789D-EE5C-A2F74DCEBB34}"/>
                </a:ext>
              </a:extLst>
            </p:cNvPr>
            <p:cNvSpPr/>
            <p:nvPr/>
          </p:nvSpPr>
          <p:spPr bwMode="auto">
            <a:xfrm>
              <a:off x="1571723" y="3945883"/>
              <a:ext cx="274320" cy="671884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52DDAC-20D4-40F9-50B8-17C7DB0F70BF}"/>
                </a:ext>
              </a:extLst>
            </p:cNvPr>
            <p:cNvSpPr/>
            <p:nvPr/>
          </p:nvSpPr>
          <p:spPr bwMode="auto">
            <a:xfrm>
              <a:off x="1847170" y="3671437"/>
              <a:ext cx="274320" cy="946330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7EE257C7-93D9-59F0-083F-9C4D420ED48B}"/>
                </a:ext>
              </a:extLst>
            </p:cNvPr>
            <p:cNvSpPr/>
            <p:nvPr/>
          </p:nvSpPr>
          <p:spPr bwMode="auto">
            <a:xfrm>
              <a:off x="1265333" y="4058957"/>
              <a:ext cx="274320" cy="558521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C0FE38F0-C4DB-3913-05DB-20F72F56CD9F}"/>
                </a:ext>
              </a:extLst>
            </p:cNvPr>
            <p:cNvSpPr/>
            <p:nvPr/>
          </p:nvSpPr>
          <p:spPr bwMode="auto">
            <a:xfrm>
              <a:off x="2221482" y="4083939"/>
              <a:ext cx="274320" cy="533828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FD77FB0-3B5E-3C00-324A-1CCE4EB03B5D}"/>
                </a:ext>
              </a:extLst>
            </p:cNvPr>
            <p:cNvSpPr/>
            <p:nvPr/>
          </p:nvSpPr>
          <p:spPr bwMode="auto">
            <a:xfrm>
              <a:off x="2800305" y="2664620"/>
              <a:ext cx="274320" cy="1952858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5B90322-3510-9877-87A2-8AD520BF2F5B}"/>
                </a:ext>
              </a:extLst>
            </p:cNvPr>
            <p:cNvSpPr/>
            <p:nvPr/>
          </p:nvSpPr>
          <p:spPr bwMode="auto">
            <a:xfrm>
              <a:off x="3075752" y="2576030"/>
              <a:ext cx="274320" cy="2035298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48D818E1-DB14-840E-ECD0-3FD39D26C15F}"/>
                </a:ext>
              </a:extLst>
            </p:cNvPr>
            <p:cNvSpPr/>
            <p:nvPr/>
          </p:nvSpPr>
          <p:spPr bwMode="auto">
            <a:xfrm>
              <a:off x="2493915" y="3285784"/>
              <a:ext cx="274320" cy="133198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8BFD17A-6345-86D4-2DF1-E8F1C06D0E4F}"/>
                </a:ext>
              </a:extLst>
            </p:cNvPr>
            <p:cNvSpPr/>
            <p:nvPr/>
          </p:nvSpPr>
          <p:spPr bwMode="auto">
            <a:xfrm>
              <a:off x="3450064" y="4488101"/>
              <a:ext cx="274320" cy="129665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30B9FBD-8E6D-3302-63E3-8112B063A7AD}"/>
                </a:ext>
              </a:extLst>
            </p:cNvPr>
            <p:cNvSpPr/>
            <p:nvPr/>
          </p:nvSpPr>
          <p:spPr bwMode="auto">
            <a:xfrm>
              <a:off x="4028887" y="3258413"/>
              <a:ext cx="274320" cy="13529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4467E7AF-9281-6E28-A8F2-0CBBE8EEADFC}"/>
                </a:ext>
              </a:extLst>
            </p:cNvPr>
            <p:cNvSpPr/>
            <p:nvPr/>
          </p:nvSpPr>
          <p:spPr bwMode="auto">
            <a:xfrm>
              <a:off x="4304334" y="3156672"/>
              <a:ext cx="274320" cy="145465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517B2917-1235-1D85-3DD7-79AFA8DB57FA}"/>
                </a:ext>
              </a:extLst>
            </p:cNvPr>
            <p:cNvSpPr/>
            <p:nvPr/>
          </p:nvSpPr>
          <p:spPr bwMode="auto">
            <a:xfrm>
              <a:off x="3722497" y="3703028"/>
              <a:ext cx="274320" cy="92089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7E8C91A-D6A8-2024-16B3-797E057ECE30}"/>
                </a:ext>
              </a:extLst>
            </p:cNvPr>
            <p:cNvSpPr/>
            <p:nvPr/>
          </p:nvSpPr>
          <p:spPr bwMode="auto">
            <a:xfrm>
              <a:off x="4678647" y="4488101"/>
              <a:ext cx="274320" cy="129666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D1D69F52-6578-9742-5B0E-142F50C1A93A}"/>
                </a:ext>
              </a:extLst>
            </p:cNvPr>
            <p:cNvSpPr/>
            <p:nvPr/>
          </p:nvSpPr>
          <p:spPr bwMode="auto">
            <a:xfrm>
              <a:off x="5257470" y="3258413"/>
              <a:ext cx="274320" cy="13529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E3C8637-60B4-8B1C-AB88-901DF75FA612}"/>
                </a:ext>
              </a:extLst>
            </p:cNvPr>
            <p:cNvSpPr/>
            <p:nvPr/>
          </p:nvSpPr>
          <p:spPr bwMode="auto">
            <a:xfrm>
              <a:off x="5532917" y="3156672"/>
              <a:ext cx="274320" cy="1454656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E8789B7E-D736-3DC2-3668-7CB5F2498BF2}"/>
                </a:ext>
              </a:extLst>
            </p:cNvPr>
            <p:cNvSpPr/>
            <p:nvPr/>
          </p:nvSpPr>
          <p:spPr bwMode="auto">
            <a:xfrm>
              <a:off x="4951080" y="3710647"/>
              <a:ext cx="274320" cy="900393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C40706C-C4FC-C962-D818-582C2392B48A}"/>
                </a:ext>
              </a:extLst>
            </p:cNvPr>
            <p:cNvSpPr txBox="1"/>
            <p:nvPr/>
          </p:nvSpPr>
          <p:spPr bwMode="auto">
            <a:xfrm>
              <a:off x="1541724" y="3671189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23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E7D71B3-BEC8-AD02-FA30-28568F4FD425}"/>
                </a:ext>
              </a:extLst>
            </p:cNvPr>
            <p:cNvSpPr txBox="1"/>
            <p:nvPr/>
          </p:nvSpPr>
          <p:spPr bwMode="auto">
            <a:xfrm>
              <a:off x="2183158" y="3807539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18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5822C7C-8967-82C1-C2E2-EBB4DDA35D46}"/>
                </a:ext>
              </a:extLst>
            </p:cNvPr>
            <p:cNvSpPr txBox="1"/>
            <p:nvPr/>
          </p:nvSpPr>
          <p:spPr bwMode="auto">
            <a:xfrm>
              <a:off x="2461305" y="3022637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46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1CC7876-6570-445C-1EC0-57DC82B34728}"/>
                </a:ext>
              </a:extLst>
            </p:cNvPr>
            <p:cNvSpPr txBox="1"/>
            <p:nvPr/>
          </p:nvSpPr>
          <p:spPr bwMode="auto">
            <a:xfrm>
              <a:off x="3041264" y="2306693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70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F84EFFE-1C6A-9AA6-0EFB-D97E7A7F5748}"/>
                </a:ext>
              </a:extLst>
            </p:cNvPr>
            <p:cNvSpPr txBox="1"/>
            <p:nvPr/>
          </p:nvSpPr>
          <p:spPr bwMode="auto">
            <a:xfrm>
              <a:off x="2768962" y="2407331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67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7063D3E-CC91-5976-170A-1E7C9ECCC785}"/>
                </a:ext>
              </a:extLst>
            </p:cNvPr>
            <p:cNvSpPr txBox="1"/>
            <p:nvPr/>
          </p:nvSpPr>
          <p:spPr bwMode="auto">
            <a:xfrm>
              <a:off x="3446293" y="4210972"/>
              <a:ext cx="2632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0D8B747-FF12-53B7-1E32-AE30F63E2480}"/>
                </a:ext>
              </a:extLst>
            </p:cNvPr>
            <p:cNvSpPr txBox="1"/>
            <p:nvPr/>
          </p:nvSpPr>
          <p:spPr bwMode="auto">
            <a:xfrm>
              <a:off x="3691517" y="3419720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31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BF09704F-3553-94F7-DE13-2F9703A7A912}"/>
                </a:ext>
              </a:extLst>
            </p:cNvPr>
            <p:cNvSpPr txBox="1"/>
            <p:nvPr/>
          </p:nvSpPr>
          <p:spPr bwMode="auto">
            <a:xfrm>
              <a:off x="4271476" y="2884751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50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E214BF5-38A7-8C09-D91E-07B1532FADFF}"/>
                </a:ext>
              </a:extLst>
            </p:cNvPr>
            <p:cNvSpPr txBox="1"/>
            <p:nvPr/>
          </p:nvSpPr>
          <p:spPr bwMode="auto">
            <a:xfrm>
              <a:off x="3999174" y="2988564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47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4CF8B7D-F9D3-BF0C-A886-CA8FB38AA0F3}"/>
                </a:ext>
              </a:extLst>
            </p:cNvPr>
            <p:cNvSpPr txBox="1"/>
            <p:nvPr/>
          </p:nvSpPr>
          <p:spPr bwMode="auto">
            <a:xfrm>
              <a:off x="4681368" y="4214147"/>
              <a:ext cx="2632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C2DAD3B-413C-1890-4788-1A42F51DD4D4}"/>
                </a:ext>
              </a:extLst>
            </p:cNvPr>
            <p:cNvSpPr txBox="1"/>
            <p:nvPr/>
          </p:nvSpPr>
          <p:spPr bwMode="auto">
            <a:xfrm>
              <a:off x="4926592" y="3441945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31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C0D3EAF-F16B-9DA0-E47D-143FDBC062F4}"/>
                </a:ext>
              </a:extLst>
            </p:cNvPr>
            <p:cNvSpPr txBox="1"/>
            <p:nvPr/>
          </p:nvSpPr>
          <p:spPr bwMode="auto">
            <a:xfrm>
              <a:off x="5506551" y="2881576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50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826F41F-B9B6-A306-FDCD-47ED4087E5E6}"/>
                </a:ext>
              </a:extLst>
            </p:cNvPr>
            <p:cNvSpPr txBox="1"/>
            <p:nvPr/>
          </p:nvSpPr>
          <p:spPr bwMode="auto">
            <a:xfrm>
              <a:off x="5234249" y="2994914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47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DE80CB54-DA11-56A7-7739-E157FF908304}"/>
                </a:ext>
              </a:extLst>
            </p:cNvPr>
            <p:cNvSpPr txBox="1"/>
            <p:nvPr/>
          </p:nvSpPr>
          <p:spPr bwMode="auto">
            <a:xfrm>
              <a:off x="4650437" y="4608588"/>
              <a:ext cx="5882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err="1">
                  <a:solidFill>
                    <a:schemeClr val="bg1"/>
                  </a:solidFill>
                  <a:latin typeface="Calibri" panose="020F0502020204030204" pitchFamily="34" charset="0"/>
                </a:rPr>
                <a:t>Wk</a:t>
              </a:r>
              <a:r>
                <a:rPr lang="en-US" sz="1200" b="0">
                  <a:solidFill>
                    <a:schemeClr val="bg1"/>
                  </a:solidFill>
                  <a:latin typeface="Calibri" panose="020F0502020204030204" pitchFamily="34" charset="0"/>
                </a:rPr>
                <a:t> 12</a:t>
              </a: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70D7273-CA7C-7DE8-AC57-46B0B79BB744}"/>
                </a:ext>
              </a:extLst>
            </p:cNvPr>
            <p:cNvSpPr/>
            <p:nvPr/>
          </p:nvSpPr>
          <p:spPr bwMode="auto">
            <a:xfrm>
              <a:off x="934637" y="2254671"/>
              <a:ext cx="4871803" cy="2368445"/>
            </a:xfrm>
            <a:custGeom>
              <a:avLst/>
              <a:gdLst>
                <a:gd name="connsiteX0" fmla="*/ 0 w 4871803"/>
                <a:gd name="connsiteY0" fmla="*/ 0 h 2368445"/>
                <a:gd name="connsiteX1" fmla="*/ 0 w 4871803"/>
                <a:gd name="connsiteY1" fmla="*/ 2368445 h 2368445"/>
                <a:gd name="connsiteX2" fmla="*/ 4871803 w 4871803"/>
                <a:gd name="connsiteY2" fmla="*/ 2368445 h 2368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1803" h="2368445">
                  <a:moveTo>
                    <a:pt x="0" y="0"/>
                  </a:moveTo>
                  <a:lnTo>
                    <a:pt x="0" y="2368445"/>
                  </a:lnTo>
                  <a:lnTo>
                    <a:pt x="4871803" y="2368445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09836602-BDF7-EDD1-8285-F6CB361B05B3}"/>
                </a:ext>
              </a:extLst>
            </p:cNvPr>
            <p:cNvGrpSpPr/>
            <p:nvPr/>
          </p:nvGrpSpPr>
          <p:grpSpPr>
            <a:xfrm>
              <a:off x="961828" y="5425482"/>
              <a:ext cx="4943164" cy="307777"/>
              <a:chOff x="934396" y="5933482"/>
              <a:chExt cx="4943164" cy="307777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637A7F-9B84-50ED-1DE9-375138C7C16C}"/>
                  </a:ext>
                </a:extLst>
              </p:cNvPr>
              <p:cNvSpPr txBox="1"/>
              <p:nvPr/>
            </p:nvSpPr>
            <p:spPr bwMode="auto">
              <a:xfrm>
                <a:off x="1046002" y="5933482"/>
                <a:ext cx="483155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Placebo         TUL induction          TUL 100 mg            TUL 250 mg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CED9E8C3-2C5D-ACD7-EEC9-3A837C43E7B1}"/>
                  </a:ext>
                </a:extLst>
              </p:cNvPr>
              <p:cNvSpPr/>
              <p:nvPr/>
            </p:nvSpPr>
            <p:spPr bwMode="auto">
              <a:xfrm>
                <a:off x="1861800" y="6013100"/>
                <a:ext cx="146304" cy="146304"/>
              </a:xfrm>
              <a:prstGeom prst="rect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E3F79867-38D6-2322-051A-3B3B3990C0EC}"/>
                  </a:ext>
                </a:extLst>
              </p:cNvPr>
              <p:cNvSpPr/>
              <p:nvPr/>
            </p:nvSpPr>
            <p:spPr bwMode="auto">
              <a:xfrm>
                <a:off x="3262008" y="6013100"/>
                <a:ext cx="146304" cy="146304"/>
              </a:xfrm>
              <a:prstGeom prst="rect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4DF8954E-F752-F4CE-B76B-5BB58D792FBD}"/>
                  </a:ext>
                </a:extLst>
              </p:cNvPr>
              <p:cNvSpPr/>
              <p:nvPr/>
            </p:nvSpPr>
            <p:spPr bwMode="auto">
              <a:xfrm>
                <a:off x="4595342" y="6013100"/>
                <a:ext cx="146304" cy="146304"/>
              </a:xfrm>
              <a:prstGeom prst="rect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E687D2C6-D1EA-5D4B-8F30-67786415C467}"/>
                  </a:ext>
                </a:extLst>
              </p:cNvPr>
              <p:cNvSpPr/>
              <p:nvPr/>
            </p:nvSpPr>
            <p:spPr bwMode="auto">
              <a:xfrm>
                <a:off x="934396" y="6013100"/>
                <a:ext cx="146304" cy="146304"/>
              </a:xfrm>
              <a:prstGeom prst="rect">
                <a:avLst/>
              </a:prstGeom>
              <a:solidFill>
                <a:schemeClr val="accent4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BCEA648-A3EA-1262-9493-EFD14F1F7277}"/>
                </a:ext>
              </a:extLst>
            </p:cNvPr>
            <p:cNvSpPr txBox="1"/>
            <p:nvPr/>
          </p:nvSpPr>
          <p:spPr bwMode="auto">
            <a:xfrm>
              <a:off x="933390" y="4425975"/>
              <a:ext cx="391453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4/87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5352226-0F8A-5523-72A8-7B8270F7DF28}"/>
                </a:ext>
              </a:extLst>
            </p:cNvPr>
            <p:cNvSpPr txBox="1"/>
            <p:nvPr/>
          </p:nvSpPr>
          <p:spPr bwMode="auto">
            <a:xfrm>
              <a:off x="1171834" y="4421179"/>
              <a:ext cx="44755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13/87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F5631B0E-271B-DF4E-2A0B-3F65CBEBA584}"/>
                </a:ext>
              </a:extLst>
            </p:cNvPr>
            <p:cNvSpPr txBox="1"/>
            <p:nvPr/>
          </p:nvSpPr>
          <p:spPr bwMode="auto">
            <a:xfrm>
              <a:off x="1504676" y="4421179"/>
              <a:ext cx="391454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5/22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9CBD421-C2F3-2245-668F-04AD7DDA2484}"/>
                </a:ext>
              </a:extLst>
            </p:cNvPr>
            <p:cNvSpPr txBox="1"/>
            <p:nvPr/>
          </p:nvSpPr>
          <p:spPr bwMode="auto">
            <a:xfrm>
              <a:off x="1788533" y="4421179"/>
              <a:ext cx="391454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8/25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2D17678-CF79-5D5A-CEF2-BF358AF5A5EF}"/>
                </a:ext>
              </a:extLst>
            </p:cNvPr>
            <p:cNvSpPr txBox="1"/>
            <p:nvPr/>
          </p:nvSpPr>
          <p:spPr bwMode="auto">
            <a:xfrm>
              <a:off x="2125881" y="4421179"/>
              <a:ext cx="44755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10/57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E96F8E7-5E2B-B2D1-4C8D-C40819D33121}"/>
                </a:ext>
              </a:extLst>
            </p:cNvPr>
            <p:cNvSpPr txBox="1"/>
            <p:nvPr/>
          </p:nvSpPr>
          <p:spPr bwMode="auto">
            <a:xfrm>
              <a:off x="2398727" y="4421179"/>
              <a:ext cx="44755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30/65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FB7D1B0F-7807-10D4-A648-66A00894EE8D}"/>
                </a:ext>
              </a:extLst>
            </p:cNvPr>
            <p:cNvSpPr txBox="1"/>
            <p:nvPr/>
          </p:nvSpPr>
          <p:spPr bwMode="auto">
            <a:xfrm>
              <a:off x="2703517" y="4421179"/>
              <a:ext cx="44755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10/15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E33340A9-D4E0-CD3F-AA03-A492DE5B8A1E}"/>
                </a:ext>
              </a:extLst>
            </p:cNvPr>
            <p:cNvSpPr txBox="1"/>
            <p:nvPr/>
          </p:nvSpPr>
          <p:spPr bwMode="auto">
            <a:xfrm>
              <a:off x="2984199" y="4421179"/>
              <a:ext cx="44755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14/20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E2C122A-7705-5320-9118-A1427B429529}"/>
                </a:ext>
              </a:extLst>
            </p:cNvPr>
            <p:cNvSpPr txBox="1"/>
            <p:nvPr/>
          </p:nvSpPr>
          <p:spPr bwMode="auto">
            <a:xfrm>
              <a:off x="3389668" y="4421179"/>
              <a:ext cx="391453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2/57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AEC22FA-6A9A-AC99-D4BF-94257C401F44}"/>
                </a:ext>
              </a:extLst>
            </p:cNvPr>
            <p:cNvSpPr txBox="1"/>
            <p:nvPr/>
          </p:nvSpPr>
          <p:spPr bwMode="auto">
            <a:xfrm>
              <a:off x="3628112" y="4421179"/>
              <a:ext cx="44755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20/65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7CF3DC97-D4CB-998A-359E-D5EB76D87D22}"/>
                </a:ext>
              </a:extLst>
            </p:cNvPr>
            <p:cNvSpPr txBox="1"/>
            <p:nvPr/>
          </p:nvSpPr>
          <p:spPr bwMode="auto">
            <a:xfrm>
              <a:off x="3964129" y="4421179"/>
              <a:ext cx="391454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7/15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639E8C9-2D59-425F-F6ED-658F6B198D56}"/>
                </a:ext>
              </a:extLst>
            </p:cNvPr>
            <p:cNvSpPr txBox="1"/>
            <p:nvPr/>
          </p:nvSpPr>
          <p:spPr bwMode="auto">
            <a:xfrm>
              <a:off x="4213584" y="4421179"/>
              <a:ext cx="44755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10/20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FCAEB18C-F96E-0BFD-598D-223DD7034DEC}"/>
                </a:ext>
              </a:extLst>
            </p:cNvPr>
            <p:cNvSpPr txBox="1"/>
            <p:nvPr/>
          </p:nvSpPr>
          <p:spPr bwMode="auto">
            <a:xfrm>
              <a:off x="4611766" y="4422029"/>
              <a:ext cx="391454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2/57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B26BC6CA-CADE-105F-465A-C650504D2AEA}"/>
                </a:ext>
              </a:extLst>
            </p:cNvPr>
            <p:cNvSpPr txBox="1"/>
            <p:nvPr/>
          </p:nvSpPr>
          <p:spPr bwMode="auto">
            <a:xfrm>
              <a:off x="4856561" y="4421179"/>
              <a:ext cx="447558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20/86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9EE99F6E-020D-3895-7F14-E64C81D67EC7}"/>
                </a:ext>
              </a:extLst>
            </p:cNvPr>
            <p:cNvSpPr txBox="1"/>
            <p:nvPr/>
          </p:nvSpPr>
          <p:spPr bwMode="auto">
            <a:xfrm>
              <a:off x="5189403" y="4421179"/>
              <a:ext cx="391454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4/15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62FA811-D050-9D57-04BF-F996898B9AA1}"/>
                </a:ext>
              </a:extLst>
            </p:cNvPr>
            <p:cNvSpPr txBox="1"/>
            <p:nvPr/>
          </p:nvSpPr>
          <p:spPr bwMode="auto">
            <a:xfrm>
              <a:off x="5470085" y="4421179"/>
              <a:ext cx="391454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50" b="0" spc="-100">
                  <a:latin typeface="Calibri" panose="020F0502020204030204" pitchFamily="34" charset="0"/>
                </a:rPr>
                <a:t>4/20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43113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4C02-03B1-872D-017D-F5ECCEF86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Autofit/>
          </a:bodyPr>
          <a:lstStyle/>
          <a:p>
            <a:r>
              <a:rPr lang="en-US"/>
              <a:t>TUSCANY-2: RO7790121 for Moderate to Severe UC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D193B-5D47-3D5B-ED2F-AE3C8C038E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19" y="1536368"/>
            <a:ext cx="4845342" cy="5016832"/>
          </a:xfrm>
        </p:spPr>
        <p:txBody>
          <a:bodyPr wrap="square" anchor="t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RO7790121 is an anti-TL1A antibody </a:t>
            </a:r>
          </a:p>
          <a:p>
            <a:pPr>
              <a:lnSpc>
                <a:spcPct val="100000"/>
              </a:lnSpc>
            </a:pPr>
            <a: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245 participants were randomized to receive RO7790121 50 mg, 150 mg, </a:t>
            </a:r>
            <a:b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450 mg, or placebo for 12-wk induction and 40-wk maintenance</a:t>
            </a:r>
          </a:p>
          <a:p>
            <a:pPr>
              <a:lnSpc>
                <a:spcPct val="100000"/>
              </a:lnSpc>
            </a:pPr>
            <a: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Exploratory endpoints: clinical response (≥2-point and ≥30% decrease in </a:t>
            </a:r>
            <a:r>
              <a:rPr lang="en-US" sz="2000" b="0" err="1">
                <a:solidFill>
                  <a:schemeClr val="bg1"/>
                </a:solidFill>
                <a:latin typeface="Calibri" panose="020F0502020204030204" pitchFamily="34" charset="0"/>
              </a:rPr>
              <a:t>mMS</a:t>
            </a:r>
            <a: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 + ≥1-point decrease in RBS or absolute </a:t>
            </a:r>
            <a:b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RBS 0/1) at </a:t>
            </a:r>
            <a:r>
              <a:rPr lang="en-US" sz="2000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 14 and 56; changes in PROs of RB and SF</a:t>
            </a:r>
          </a:p>
          <a:p>
            <a:pPr>
              <a:lnSpc>
                <a:spcPct val="100000"/>
              </a:lnSpc>
            </a:pPr>
            <a: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47.8% of patients reported ≥1 </a:t>
            </a:r>
            <a:b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2000" b="0">
                <a:solidFill>
                  <a:schemeClr val="bg1"/>
                </a:solidFill>
                <a:latin typeface="Calibri" panose="020F0502020204030204" pitchFamily="34" charset="0"/>
              </a:rPr>
              <a:t>treatment-emergent AE</a:t>
            </a:r>
          </a:p>
          <a:p>
            <a:pPr lvl="1">
              <a:lnSpc>
                <a:spcPct val="100000"/>
              </a:lnSpc>
            </a:pPr>
            <a:r>
              <a:rPr lang="en-US" sz="1800" b="0">
                <a:solidFill>
                  <a:schemeClr val="bg1"/>
                </a:solidFill>
                <a:latin typeface="Calibri" panose="020F0502020204030204" pitchFamily="34" charset="0"/>
              </a:rPr>
              <a:t>Anemia, UC, nausea, fatigue, pyrexia, UTI, and headache were the most comment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2BC36E-14C5-8974-504F-2D7F98EE3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0464" y="702288"/>
            <a:ext cx="6059362" cy="5453424"/>
          </a:xfrm>
          <a:prstGeom prst="rect">
            <a:avLst/>
          </a:prstGeom>
          <a:noFill/>
        </p:spPr>
      </p:pic>
      <p:sp>
        <p:nvSpPr>
          <p:cNvPr id="7" name="Text Box 15">
            <a:extLst>
              <a:ext uri="{FF2B5EF4-FFF2-40B4-BE49-F238E27FC236}">
                <a16:creationId xmlns:a16="http://schemas.microsoft.com/office/drawing/2014/main" id="{37D52374-E7D1-4E99-FF5B-B375745A9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143" y="6361924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Allegretti. Gastroenterology. 2025;168:S17.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CA7F01D-F54A-06BE-4A06-3D7FED061B0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51899457"/>
              </p:ext>
            </p:extLst>
          </p:nvPr>
        </p:nvGraphicFramePr>
        <p:xfrm>
          <a:off x="5425898" y="3867396"/>
          <a:ext cx="6080302" cy="19202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848227">
                  <a:extLst>
                    <a:ext uri="{9D8B030D-6E8A-4147-A177-3AD203B41FA5}">
                      <a16:colId xmlns:a16="http://schemas.microsoft.com/office/drawing/2014/main" val="16675063"/>
                    </a:ext>
                  </a:extLst>
                </a:gridCol>
                <a:gridCol w="1140981">
                  <a:extLst>
                    <a:ext uri="{9D8B030D-6E8A-4147-A177-3AD203B41FA5}">
                      <a16:colId xmlns:a16="http://schemas.microsoft.com/office/drawing/2014/main" val="866946668"/>
                    </a:ext>
                  </a:extLst>
                </a:gridCol>
                <a:gridCol w="1098722">
                  <a:extLst>
                    <a:ext uri="{9D8B030D-6E8A-4147-A177-3AD203B41FA5}">
                      <a16:colId xmlns:a16="http://schemas.microsoft.com/office/drawing/2014/main" val="3934274354"/>
                    </a:ext>
                  </a:extLst>
                </a:gridCol>
                <a:gridCol w="992372">
                  <a:extLst>
                    <a:ext uri="{9D8B030D-6E8A-4147-A177-3AD203B41FA5}">
                      <a16:colId xmlns:a16="http://schemas.microsoft.com/office/drawing/2014/main" val="1546017275"/>
                    </a:ext>
                  </a:extLst>
                </a:gridCol>
              </a:tblGrid>
              <a:tr h="406224"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Outcome at Maintenance </a:t>
                      </a:r>
                      <a:br>
                        <a:rPr lang="en-US" sz="1200"/>
                      </a:br>
                      <a:r>
                        <a:rPr lang="en-US" sz="1200"/>
                        <a:t>(Wk 56)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RO7790121</a:t>
                      </a:r>
                    </a:p>
                    <a:p>
                      <a:pPr algn="ctr"/>
                      <a:r>
                        <a:rPr lang="en-US" sz="1200"/>
                        <a:t>50 mg </a:t>
                      </a:r>
                      <a:br>
                        <a:rPr lang="en-US" sz="1200"/>
                      </a:br>
                      <a:r>
                        <a:rPr lang="en-US" sz="1200"/>
                        <a:t>(n = 46)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RO7790121</a:t>
                      </a:r>
                      <a:br>
                        <a:rPr lang="en-US" sz="1200"/>
                      </a:br>
                      <a:r>
                        <a:rPr lang="en-US" sz="1200"/>
                        <a:t>150 mg </a:t>
                      </a:r>
                      <a:br>
                        <a:rPr lang="en-US" sz="1200"/>
                      </a:br>
                      <a:r>
                        <a:rPr lang="en-US" sz="1200"/>
                        <a:t>(n = 29)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RO7790121 450 mg </a:t>
                      </a:r>
                      <a:br>
                        <a:rPr lang="en-US" sz="1200"/>
                      </a:br>
                      <a:r>
                        <a:rPr lang="en-US" sz="1200"/>
                        <a:t>(n = 28)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24414987"/>
                  </a:ext>
                </a:extLst>
              </a:tr>
              <a:tr h="290160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Clinical response, % (90% CI)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47.6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(34.2-61.3)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66.7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(50.0-79.6)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71.4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(56.5-84.9)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354487"/>
                  </a:ext>
                </a:extLst>
              </a:tr>
              <a:tr h="235352"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(n = 33)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(n = 23)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(n = 23)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222056"/>
                  </a:ext>
                </a:extLst>
              </a:tr>
              <a:tr h="235352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LS mean change in SF, 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73307"/>
                  </a:ext>
                </a:extLst>
              </a:tr>
              <a:tr h="2353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LS mean change in RB, 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390312"/>
                  </a:ext>
                </a:extLst>
              </a:tr>
            </a:tbl>
          </a:graphicData>
        </a:graphic>
      </p:graphicFrame>
      <p:graphicFrame>
        <p:nvGraphicFramePr>
          <p:cNvPr id="10" name="Content Placeholder 8">
            <a:extLst>
              <a:ext uri="{FF2B5EF4-FFF2-40B4-BE49-F238E27FC236}">
                <a16:creationId xmlns:a16="http://schemas.microsoft.com/office/drawing/2014/main" id="{168027DE-40DC-F109-5280-894066CB8A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211275"/>
              </p:ext>
            </p:extLst>
          </p:nvPr>
        </p:nvGraphicFramePr>
        <p:xfrm>
          <a:off x="5447161" y="1594986"/>
          <a:ext cx="6080302" cy="21031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24413">
                  <a:extLst>
                    <a:ext uri="{9D8B030D-6E8A-4147-A177-3AD203B41FA5}">
                      <a16:colId xmlns:a16="http://schemas.microsoft.com/office/drawing/2014/main" val="1667506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079777452"/>
                    </a:ext>
                  </a:extLst>
                </a:gridCol>
                <a:gridCol w="1059678">
                  <a:extLst>
                    <a:ext uri="{9D8B030D-6E8A-4147-A177-3AD203B41FA5}">
                      <a16:colId xmlns:a16="http://schemas.microsoft.com/office/drawing/2014/main" val="866946668"/>
                    </a:ext>
                  </a:extLst>
                </a:gridCol>
                <a:gridCol w="1049904">
                  <a:extLst>
                    <a:ext uri="{9D8B030D-6E8A-4147-A177-3AD203B41FA5}">
                      <a16:colId xmlns:a16="http://schemas.microsoft.com/office/drawing/2014/main" val="3934274354"/>
                    </a:ext>
                  </a:extLst>
                </a:gridCol>
                <a:gridCol w="931907">
                  <a:extLst>
                    <a:ext uri="{9D8B030D-6E8A-4147-A177-3AD203B41FA5}">
                      <a16:colId xmlns:a16="http://schemas.microsoft.com/office/drawing/2014/main" val="1546017275"/>
                    </a:ext>
                  </a:extLst>
                </a:gridCol>
              </a:tblGrid>
              <a:tr h="307561"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Outcome at Induction (Wk 14)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Placebo</a:t>
                      </a:r>
                      <a:br>
                        <a:rPr lang="en-US" sz="1200"/>
                      </a:br>
                      <a:r>
                        <a:rPr lang="en-US" sz="1200"/>
                        <a:t>(n = 43)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RO7790121</a:t>
                      </a:r>
                    </a:p>
                    <a:p>
                      <a:pPr algn="ctr"/>
                      <a:r>
                        <a:rPr lang="en-US" sz="1200"/>
                        <a:t>50 mg </a:t>
                      </a:r>
                      <a:br>
                        <a:rPr lang="en-US" sz="1200"/>
                      </a:br>
                      <a:r>
                        <a:rPr lang="en-US" sz="1200"/>
                        <a:t>(n = 47)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RO7790121</a:t>
                      </a:r>
                      <a:br>
                        <a:rPr lang="en-US" sz="1200"/>
                      </a:br>
                      <a:r>
                        <a:rPr lang="en-US" sz="1200"/>
                        <a:t>150 mg </a:t>
                      </a:r>
                      <a:br>
                        <a:rPr lang="en-US" sz="1200"/>
                      </a:br>
                      <a:r>
                        <a:rPr lang="en-US" sz="1200"/>
                        <a:t>(n = 60)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RO7790121</a:t>
                      </a:r>
                      <a:br>
                        <a:rPr lang="en-US" sz="1200"/>
                      </a:br>
                      <a:r>
                        <a:rPr lang="en-US" sz="1200"/>
                        <a:t>450 mg </a:t>
                      </a:r>
                      <a:br>
                        <a:rPr lang="en-US" sz="1200"/>
                      </a:br>
                      <a:r>
                        <a:rPr lang="en-US" sz="1200"/>
                        <a:t>(n = 88)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24414987"/>
                  </a:ext>
                </a:extLst>
              </a:tr>
              <a:tr h="307561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Clinical response, %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Difference vs PBO, % 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(90% CI)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44.2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NA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68.1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23.9 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(5.0-40.4)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61.7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17.5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(0.1-33.7)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69.3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25.1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(6.3-40.1)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494554"/>
                  </a:ext>
                </a:extLst>
              </a:tr>
              <a:tr h="131812">
                <a:tc>
                  <a:txBody>
                    <a:bodyPr/>
                    <a:lstStyle/>
                    <a:p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(n = 40)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(n = 46)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(n = 57)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(n = 58)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16016"/>
                  </a:ext>
                </a:extLst>
              </a:tr>
              <a:tr h="178190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LS mean change in SF, 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-0.9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004313"/>
                  </a:ext>
                </a:extLst>
              </a:tr>
              <a:tr h="178190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LS mean change in RB, 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-0.8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-1.2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464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0933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637C8-AC6D-95C8-D134-10680F0C2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E708A-AD0D-0200-D8F4-3F10FE252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RELIEVE UCCD: </a:t>
            </a:r>
            <a:r>
              <a:rPr lang="en-US" err="1"/>
              <a:t>Duvakitug</a:t>
            </a:r>
            <a:r>
              <a:rPr lang="en-US"/>
              <a:t> (TEV-48574) for UC and CD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BC5E6F-A35B-B5B0-34FA-67AF55B33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495160"/>
            <a:ext cx="10877529" cy="4754033"/>
          </a:xfrm>
        </p:spPr>
        <p:txBody>
          <a:bodyPr/>
          <a:lstStyle/>
          <a:p>
            <a:r>
              <a:rPr lang="en-US" sz="2200"/>
              <a:t>Randomized, double-blind, dose-ranging, phase IIb trial</a:t>
            </a:r>
          </a:p>
          <a:p>
            <a:endParaRPr lang="en-US" sz="2200"/>
          </a:p>
          <a:p>
            <a:endParaRPr lang="en-US" sz="2200"/>
          </a:p>
          <a:p>
            <a:endParaRPr lang="en-US" sz="2200"/>
          </a:p>
          <a:p>
            <a:pPr marL="0" indent="0">
              <a:buNone/>
            </a:pPr>
            <a:br>
              <a:rPr lang="en-US" sz="2200" b="1"/>
            </a:br>
            <a:endParaRPr lang="en-US" sz="2200" b="1"/>
          </a:p>
          <a:p>
            <a:r>
              <a:rPr lang="en-US" sz="2200"/>
              <a:t>Duvakitug is an anti-TL1A monoclonal antibody</a:t>
            </a:r>
          </a:p>
          <a:p>
            <a:r>
              <a:rPr lang="en-US" sz="2200" b="1"/>
              <a:t>Coprimary endpoints: </a:t>
            </a:r>
            <a:r>
              <a:rPr lang="en-US" sz="2200"/>
              <a:t>Endoscopic response per SES-CD for patients with CD and clinical remission per Mayo score for patients with UC at </a:t>
            </a:r>
            <a:r>
              <a:rPr lang="en-US" sz="2200" err="1"/>
              <a:t>Wk</a:t>
            </a:r>
            <a:r>
              <a:rPr lang="en-US" sz="2200"/>
              <a:t> 14 </a:t>
            </a:r>
          </a:p>
          <a:p>
            <a:r>
              <a:rPr lang="en-US" sz="2200" b="1"/>
              <a:t>Key secondary endpoints:</a:t>
            </a:r>
            <a:r>
              <a:rPr lang="en-US" sz="2200"/>
              <a:t> Clinical response, endoscopic and clinical remission, safety, ADA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F9C5922A-D75D-1955-087F-7F81DB56D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568" y="6361924"/>
            <a:ext cx="8346332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NCT05499130. Jairath. Journal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Crohns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Colitis. 2025;19:i77. Reinisch. J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Crohns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Colitis. 2025:19:i79.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EDABFA-DC06-0244-9F73-2E056CA46E7F}"/>
              </a:ext>
            </a:extLst>
          </p:cNvPr>
          <p:cNvSpPr txBox="1"/>
          <p:nvPr/>
        </p:nvSpPr>
        <p:spPr bwMode="auto">
          <a:xfrm>
            <a:off x="604675" y="2355740"/>
            <a:ext cx="158037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Adults aged 18-75 yr with UC or CD for ≥3 </a:t>
            </a:r>
            <a:r>
              <a:rPr lang="en-US" b="0" err="1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  <a:b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(N = 290)</a:t>
            </a:r>
          </a:p>
        </p:txBody>
      </p:sp>
      <p:sp>
        <p:nvSpPr>
          <p:cNvPr id="8" name="Rectangle 49">
            <a:extLst>
              <a:ext uri="{FF2B5EF4-FFF2-40B4-BE49-F238E27FC236}">
                <a16:creationId xmlns:a16="http://schemas.microsoft.com/office/drawing/2014/main" id="{F434A4D8-D2EF-A86C-3535-C1C6E41B5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375" y="2020158"/>
            <a:ext cx="5460000" cy="6640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800">
                <a:solidFill>
                  <a:schemeClr val="tx1"/>
                </a:solidFill>
                <a:latin typeface="Calibri" panose="020F0502020204030204" pitchFamily="34" charset="0"/>
              </a:rPr>
              <a:t>Duvakitug </a:t>
            </a:r>
            <a:r>
              <a:rPr lang="en-US" altLang="en-US" sz="1800" b="0">
                <a:solidFill>
                  <a:schemeClr val="tx1"/>
                </a:solidFill>
                <a:latin typeface="Calibri" panose="020F0502020204030204" pitchFamily="34" charset="0"/>
              </a:rPr>
              <a:t>SC 2250 mg loading dose, then 450 mg Q2W</a:t>
            </a:r>
            <a:endParaRPr lang="en-US" altLang="en-US" sz="1800" b="0" baseline="300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>
                <a:solidFill>
                  <a:schemeClr val="tx1"/>
                </a:solidFill>
                <a:latin typeface="Calibri" panose="020F0502020204030204" pitchFamily="34" charset="0"/>
              </a:rPr>
              <a:t>(n = 46 with CD; n = 47 with UC)</a:t>
            </a:r>
          </a:p>
        </p:txBody>
      </p:sp>
      <p:sp>
        <p:nvSpPr>
          <p:cNvPr id="13" name="Line 53">
            <a:extLst>
              <a:ext uri="{FF2B5EF4-FFF2-40B4-BE49-F238E27FC236}">
                <a16:creationId xmlns:a16="http://schemas.microsoft.com/office/drawing/2014/main" id="{141C52BB-3F1B-3E0E-B9CB-ADF4910859F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1593" y="3501051"/>
            <a:ext cx="351932" cy="188131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Line 54">
            <a:extLst>
              <a:ext uri="{FF2B5EF4-FFF2-40B4-BE49-F238E27FC236}">
                <a16:creationId xmlns:a16="http://schemas.microsoft.com/office/drawing/2014/main" id="{6EE65E5D-5B50-1A55-0547-573CB89745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1593" y="2519874"/>
            <a:ext cx="351932" cy="19661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3D186F4-259E-A8BC-E46A-1DDB57B942BE}"/>
              </a:ext>
            </a:extLst>
          </p:cNvPr>
          <p:cNvCxnSpPr>
            <a:cxnSpLocks/>
          </p:cNvCxnSpPr>
          <p:nvPr/>
        </p:nvCxnSpPr>
        <p:spPr bwMode="auto">
          <a:xfrm>
            <a:off x="2397559" y="2147540"/>
            <a:ext cx="0" cy="372334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8" name="Text Box 45">
            <a:extLst>
              <a:ext uri="{FF2B5EF4-FFF2-40B4-BE49-F238E27FC236}">
                <a16:creationId xmlns:a16="http://schemas.microsoft.com/office/drawing/2014/main" id="{A2E6ACAD-2286-8D99-90CE-D0D51E75B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925" y="1877817"/>
            <a:ext cx="171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0" i="1">
                <a:solidFill>
                  <a:schemeClr val="bg1"/>
                </a:solidFill>
                <a:latin typeface="Calibri" panose="020F0502020204030204" pitchFamily="34" charset="0"/>
              </a:rPr>
              <a:t>Stratified by prior AT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7E88A8F-2BF1-5F24-ABDA-CEBF61B57592}"/>
              </a:ext>
            </a:extLst>
          </p:cNvPr>
          <p:cNvCxnSpPr>
            <a:cxnSpLocks/>
          </p:cNvCxnSpPr>
          <p:nvPr/>
        </p:nvCxnSpPr>
        <p:spPr bwMode="auto">
          <a:xfrm>
            <a:off x="8553450" y="3014135"/>
            <a:ext cx="40849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850213F-DF2B-DD33-9749-1880D2E14ED0}"/>
              </a:ext>
            </a:extLst>
          </p:cNvPr>
          <p:cNvSpPr txBox="1"/>
          <p:nvPr/>
        </p:nvSpPr>
        <p:spPr bwMode="auto">
          <a:xfrm>
            <a:off x="9021435" y="2829469"/>
            <a:ext cx="21228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Follow up  at </a:t>
            </a:r>
            <a:r>
              <a:rPr lang="en-US" b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 14</a:t>
            </a:r>
            <a:endParaRPr lang="en-GB" altLang="en-US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27AC2A2-8370-C7FA-61DA-271A41933715}"/>
              </a:ext>
            </a:extLst>
          </p:cNvPr>
          <p:cNvCxnSpPr/>
          <p:nvPr/>
        </p:nvCxnSpPr>
        <p:spPr bwMode="auto">
          <a:xfrm>
            <a:off x="2221593" y="3089510"/>
            <a:ext cx="398181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Rectangle 49">
            <a:extLst>
              <a:ext uri="{FF2B5EF4-FFF2-40B4-BE49-F238E27FC236}">
                <a16:creationId xmlns:a16="http://schemas.microsoft.com/office/drawing/2014/main" id="{FA2CD25E-F473-E90F-F768-AB8F715F2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375" y="2757338"/>
            <a:ext cx="5460000" cy="6640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800">
                <a:solidFill>
                  <a:schemeClr val="tx1"/>
                </a:solidFill>
                <a:latin typeface="Calibri" panose="020F0502020204030204" pitchFamily="34" charset="0"/>
              </a:rPr>
              <a:t>Duvakitug </a:t>
            </a:r>
            <a:r>
              <a:rPr lang="en-US" altLang="en-US" sz="1800" b="0">
                <a:solidFill>
                  <a:schemeClr val="tx1"/>
                </a:solidFill>
                <a:latin typeface="Calibri" panose="020F0502020204030204" pitchFamily="34" charset="0"/>
              </a:rPr>
              <a:t>SC 2250 mg loading dose, then 900 mg Q2W</a:t>
            </a:r>
            <a:endParaRPr lang="en-US" altLang="en-US" sz="1800" b="0" baseline="300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>
                <a:solidFill>
                  <a:schemeClr val="tx1"/>
                </a:solidFill>
                <a:latin typeface="Calibri" panose="020F0502020204030204" pitchFamily="34" charset="0"/>
              </a:rPr>
              <a:t>(n = 46 with CD; n = 46 with UC )</a:t>
            </a:r>
          </a:p>
        </p:txBody>
      </p:sp>
      <p:sp>
        <p:nvSpPr>
          <p:cNvPr id="29" name="Rectangle 49">
            <a:extLst>
              <a:ext uri="{FF2B5EF4-FFF2-40B4-BE49-F238E27FC236}">
                <a16:creationId xmlns:a16="http://schemas.microsoft.com/office/drawing/2014/main" id="{EB763204-2CA1-AD34-6C00-9F25A24DB4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375" y="3501051"/>
            <a:ext cx="5460000" cy="6640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800">
                <a:solidFill>
                  <a:schemeClr val="tx1"/>
                </a:solidFill>
                <a:latin typeface="Calibri" panose="020F0502020204030204" pitchFamily="34" charset="0"/>
              </a:rPr>
              <a:t>Placebo</a:t>
            </a:r>
            <a:endParaRPr lang="en-US" altLang="en-US" sz="1800" b="0" baseline="300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>
                <a:solidFill>
                  <a:schemeClr val="tx1"/>
                </a:solidFill>
                <a:latin typeface="Calibri" panose="020F0502020204030204" pitchFamily="34" charset="0"/>
              </a:rPr>
              <a:t>(n = 46 with CD; n = 44 with UC)</a:t>
            </a:r>
          </a:p>
        </p:txBody>
      </p:sp>
    </p:spTree>
    <p:extLst>
      <p:ext uri="{BB962C8B-B14F-4D97-AF65-F5344CB8AC3E}">
        <p14:creationId xmlns:p14="http://schemas.microsoft.com/office/powerpoint/2010/main" val="13264097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43C7-59DD-DDFC-3856-E778DF4C3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RELIEVE UCCD: Outcomes at </a:t>
            </a:r>
            <a:r>
              <a:rPr lang="en-US" err="1"/>
              <a:t>Wk</a:t>
            </a:r>
            <a:r>
              <a:rPr lang="en-US"/>
              <a:t> 14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6A76D99-AA8B-F0FA-6908-DC9AE9BB3F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0218071"/>
              </p:ext>
            </p:extLst>
          </p:nvPr>
        </p:nvGraphicFramePr>
        <p:xfrm>
          <a:off x="604838" y="1512888"/>
          <a:ext cx="5491162" cy="4651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7DF4387A-660E-EF44-EFC7-F7EFA5493E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7814379"/>
              </p:ext>
            </p:extLst>
          </p:nvPr>
        </p:nvGraphicFramePr>
        <p:xfrm>
          <a:off x="6096000" y="1512887"/>
          <a:ext cx="5491162" cy="4651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 Box 15">
            <a:extLst>
              <a:ext uri="{FF2B5EF4-FFF2-40B4-BE49-F238E27FC236}">
                <a16:creationId xmlns:a16="http://schemas.microsoft.com/office/drawing/2014/main" id="{10D66F10-2071-1D3F-F116-51AECA225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268" y="6380974"/>
            <a:ext cx="8346332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Jairath. Journal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Crohns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Colitis. 2025;19:i77. Reinisch. J </a:t>
            </a:r>
            <a:r>
              <a:rPr kumimoji="0" lang="en-US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Crohns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Colitis. 2025:19:i79.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2D683A6-0551-4F9F-3627-B3D5BA4121C0}"/>
              </a:ext>
            </a:extLst>
          </p:cNvPr>
          <p:cNvGrpSpPr/>
          <p:nvPr/>
        </p:nvGrpSpPr>
        <p:grpSpPr>
          <a:xfrm>
            <a:off x="7093819" y="5265419"/>
            <a:ext cx="4345805" cy="99061"/>
            <a:chOff x="7093819" y="5070909"/>
            <a:chExt cx="4345805" cy="47163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B8D0D7E-37CF-4C81-F17F-03A5BAA459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93819" y="5070909"/>
              <a:ext cx="0" cy="47163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06E27CE-B8A4-6BF7-5290-870786C059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45630" y="5070909"/>
              <a:ext cx="0" cy="47163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09E2336-81DE-A132-2695-8996658A4A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78190" y="5070909"/>
              <a:ext cx="0" cy="47163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1291146-819C-F408-E3B9-5B7EE6956E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39624" y="5070909"/>
              <a:ext cx="0" cy="47163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A40F210-7D82-B2DE-EF0E-481C21B00C4D}"/>
              </a:ext>
            </a:extLst>
          </p:cNvPr>
          <p:cNvGrpSpPr/>
          <p:nvPr/>
        </p:nvGrpSpPr>
        <p:grpSpPr>
          <a:xfrm>
            <a:off x="1001027" y="1896178"/>
            <a:ext cx="602405" cy="3599847"/>
            <a:chOff x="1001027" y="1896178"/>
            <a:chExt cx="602405" cy="359984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A78FAA1-53BC-77BC-6A9B-6AFA9D2B2F2F}"/>
                </a:ext>
              </a:extLst>
            </p:cNvPr>
            <p:cNvSpPr/>
            <p:nvPr/>
          </p:nvSpPr>
          <p:spPr bwMode="auto">
            <a:xfrm>
              <a:off x="1001027" y="1934678"/>
              <a:ext cx="510139" cy="3561347"/>
            </a:xfrm>
            <a:prstGeom prst="rect">
              <a:avLst/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DA984F-3189-EE2E-2C37-4A637F95CB2A}"/>
                </a:ext>
              </a:extLst>
            </p:cNvPr>
            <p:cNvSpPr txBox="1"/>
            <p:nvPr/>
          </p:nvSpPr>
          <p:spPr bwMode="auto">
            <a:xfrm>
              <a:off x="1106180" y="1896178"/>
              <a:ext cx="4972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100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B14CEF-24E3-4682-C898-CE92256A6AB7}"/>
                </a:ext>
              </a:extLst>
            </p:cNvPr>
            <p:cNvSpPr txBox="1"/>
            <p:nvPr/>
          </p:nvSpPr>
          <p:spPr bwMode="auto">
            <a:xfrm>
              <a:off x="1210376" y="2541022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80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5835E0-8E23-7102-FDE8-4C1000083CC6}"/>
                </a:ext>
              </a:extLst>
            </p:cNvPr>
            <p:cNvSpPr txBox="1"/>
            <p:nvPr/>
          </p:nvSpPr>
          <p:spPr bwMode="auto">
            <a:xfrm>
              <a:off x="1210376" y="3185879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60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721E74-3798-249B-8455-49D942AD7B41}"/>
                </a:ext>
              </a:extLst>
            </p:cNvPr>
            <p:cNvSpPr txBox="1"/>
            <p:nvPr/>
          </p:nvSpPr>
          <p:spPr bwMode="auto">
            <a:xfrm>
              <a:off x="1210376" y="3820235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40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C01402-FB32-F984-4577-B2B63E93D1CD}"/>
                </a:ext>
              </a:extLst>
            </p:cNvPr>
            <p:cNvSpPr txBox="1"/>
            <p:nvPr/>
          </p:nvSpPr>
          <p:spPr bwMode="auto">
            <a:xfrm>
              <a:off x="1210376" y="4471277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551FF5-F5AA-F4BD-4109-A9E3CE55196E}"/>
                </a:ext>
              </a:extLst>
            </p:cNvPr>
            <p:cNvSpPr txBox="1"/>
            <p:nvPr/>
          </p:nvSpPr>
          <p:spPr bwMode="auto">
            <a:xfrm>
              <a:off x="1314571" y="5109409"/>
              <a:ext cx="2888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5F09D6-52B9-4412-D23F-DBF14CAEF9E5}"/>
              </a:ext>
            </a:extLst>
          </p:cNvPr>
          <p:cNvGrpSpPr/>
          <p:nvPr/>
        </p:nvGrpSpPr>
        <p:grpSpPr>
          <a:xfrm>
            <a:off x="6440067" y="1896178"/>
            <a:ext cx="602405" cy="3599847"/>
            <a:chOff x="1001027" y="1896178"/>
            <a:chExt cx="602405" cy="359984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A9A626E-178B-A3E4-B8DF-989FA0C40781}"/>
                </a:ext>
              </a:extLst>
            </p:cNvPr>
            <p:cNvSpPr/>
            <p:nvPr/>
          </p:nvSpPr>
          <p:spPr bwMode="auto">
            <a:xfrm>
              <a:off x="1001027" y="1934678"/>
              <a:ext cx="510139" cy="3561347"/>
            </a:xfrm>
            <a:prstGeom prst="rect">
              <a:avLst/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566605-4F0C-92ED-FCE6-94710A1330A6}"/>
                </a:ext>
              </a:extLst>
            </p:cNvPr>
            <p:cNvSpPr txBox="1"/>
            <p:nvPr/>
          </p:nvSpPr>
          <p:spPr bwMode="auto">
            <a:xfrm>
              <a:off x="1106180" y="1896178"/>
              <a:ext cx="4972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100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0B2453C-7591-30C4-A997-B733E4D26078}"/>
                </a:ext>
              </a:extLst>
            </p:cNvPr>
            <p:cNvSpPr txBox="1"/>
            <p:nvPr/>
          </p:nvSpPr>
          <p:spPr bwMode="auto">
            <a:xfrm>
              <a:off x="1210376" y="2541022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80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EDAE466-50A7-AC02-E276-08FF0094185E}"/>
                </a:ext>
              </a:extLst>
            </p:cNvPr>
            <p:cNvSpPr txBox="1"/>
            <p:nvPr/>
          </p:nvSpPr>
          <p:spPr bwMode="auto">
            <a:xfrm>
              <a:off x="1210376" y="3185879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60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CAF9627-D9C5-266A-6AAB-A282BFB6951B}"/>
                </a:ext>
              </a:extLst>
            </p:cNvPr>
            <p:cNvSpPr txBox="1"/>
            <p:nvPr/>
          </p:nvSpPr>
          <p:spPr bwMode="auto">
            <a:xfrm>
              <a:off x="1210376" y="3820235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40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AA7E824-8ACB-C607-A839-85EF221848CF}"/>
                </a:ext>
              </a:extLst>
            </p:cNvPr>
            <p:cNvSpPr txBox="1"/>
            <p:nvPr/>
          </p:nvSpPr>
          <p:spPr bwMode="auto">
            <a:xfrm>
              <a:off x="1210376" y="4471277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01823B2-36CD-9E4E-785C-CF66B2BCFDFA}"/>
                </a:ext>
              </a:extLst>
            </p:cNvPr>
            <p:cNvSpPr txBox="1"/>
            <p:nvPr/>
          </p:nvSpPr>
          <p:spPr bwMode="auto">
            <a:xfrm>
              <a:off x="1314571" y="5109409"/>
              <a:ext cx="2888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7521283-3D59-6FDA-B5A2-A05B2D5BF766}"/>
              </a:ext>
            </a:extLst>
          </p:cNvPr>
          <p:cNvGrpSpPr/>
          <p:nvPr/>
        </p:nvGrpSpPr>
        <p:grpSpPr>
          <a:xfrm>
            <a:off x="1618228" y="5265419"/>
            <a:ext cx="4345805" cy="99061"/>
            <a:chOff x="7093819" y="5070909"/>
            <a:chExt cx="4345805" cy="47163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F9E67AE-F7B4-4DE5-E3C5-A8CD84D1CF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93819" y="5070909"/>
              <a:ext cx="0" cy="47163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3E5F073-A543-9B66-132C-10C9A65EDF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45630" y="5070909"/>
              <a:ext cx="0" cy="47163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4001F30-8049-C02F-3383-EC640AEE65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78190" y="5070909"/>
              <a:ext cx="0" cy="47163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2B110BF-F230-84D6-DDA3-12F73F1F0E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39624" y="5070909"/>
              <a:ext cx="0" cy="47163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5786700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B096-2EF2-E827-5649-BD3EA2880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CDA61-163F-C692-7936-5E8C177BB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Objective assessment of disease activity is central in the treat-to-target approach in IBD</a:t>
            </a:r>
          </a:p>
          <a:p>
            <a:pPr lvl="1"/>
            <a:r>
              <a:rPr lang="en-US"/>
              <a:t>Noninvasive biomarkers (FC, CRP) should be monitored every 6-12 </a:t>
            </a:r>
            <a:r>
              <a:rPr lang="en-US" err="1"/>
              <a:t>mo</a:t>
            </a:r>
            <a:endParaRPr lang="en-US"/>
          </a:p>
          <a:p>
            <a:r>
              <a:rPr lang="en-US"/>
              <a:t>Biomarkers serve distinct roles throughout the IBD care continuum—from diagnosis and phenotyping to treatment monitoring and risk stratification</a:t>
            </a:r>
          </a:p>
          <a:p>
            <a:r>
              <a:rPr lang="en-US"/>
              <a:t>TL1A is an emerging and promising target in IBD treatment</a:t>
            </a:r>
          </a:p>
          <a:p>
            <a:pPr lvl="1"/>
            <a:r>
              <a:rPr lang="en-US"/>
              <a:t>Plays a key role in intestinal inflammation and fibrosis</a:t>
            </a:r>
          </a:p>
        </p:txBody>
      </p:sp>
    </p:spTree>
    <p:extLst>
      <p:ext uri="{BB962C8B-B14F-4D97-AF65-F5344CB8AC3E}">
        <p14:creationId xmlns:p14="http://schemas.microsoft.com/office/powerpoint/2010/main" val="1763892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/>
        <p:txBody>
          <a:bodyPr/>
          <a:lstStyle/>
          <a:p>
            <a:pPr eaLnBrk="1" hangingPunct="1"/>
            <a:r>
              <a:rPr lang="en-US" altLang="en-US" sz="4000" dirty="0"/>
              <a:t>Go Online for More CCO </a:t>
            </a:r>
            <a:br>
              <a:rPr lang="en-US" altLang="en-US" sz="4000" dirty="0"/>
            </a:br>
            <a:r>
              <a:rPr lang="en-US" altLang="en-US" sz="4000" dirty="0"/>
              <a:t>Coverage of Inflammatory Bowel Disease</a:t>
            </a: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 rtlCol="0">
            <a:normAutofit/>
          </a:bodyPr>
          <a:lstStyle/>
          <a:p>
            <a:pPr>
              <a:buClr>
                <a:schemeClr val="tx2">
                  <a:lumMod val="20000"/>
                  <a:lumOff val="80000"/>
                </a:schemeClr>
              </a:buClr>
              <a:defRPr/>
            </a:pPr>
            <a:r>
              <a:rPr lang="en-US" sz="2200" dirty="0">
                <a:solidFill>
                  <a:srgbClr val="E1471D"/>
                </a:solidFill>
              </a:rPr>
              <a:t>Interactive Multimodal Online Module </a:t>
            </a:r>
            <a:r>
              <a:rPr lang="en-US" sz="2200" b="0" dirty="0"/>
              <a:t>with expert viewpoints on clinical evidence and embedded video animation, audio descriptions, and case-based polling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CDCDCF">
                  <a:lumMod val="20000"/>
                  <a:lumOff val="80000"/>
                </a:srgbClr>
              </a:buClr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ClinicalThought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commentary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with perspectives on </a:t>
            </a:r>
            <a:r>
              <a:rPr lang="en-US" sz="2200" b="0" dirty="0">
                <a:solidFill>
                  <a:srgbClr val="455560"/>
                </a:solidFill>
              </a:rPr>
              <a:t>new and emerging clinical trial data and treatment options for patients with IBD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CDCDCF">
                  <a:lumMod val="20000"/>
                  <a:lumOff val="80000"/>
                </a:srgbClr>
              </a:buClr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E76D4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clinicaloptions.com</a:t>
            </a:r>
            <a:endParaRPr lang="en-US" sz="2400" b="1" dirty="0">
              <a:solidFill>
                <a:srgbClr val="E76D4B"/>
              </a:solidFill>
            </a:endParaRPr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heme/theme1.xml><?xml version="1.0" encoding="utf-8"?>
<a:theme xmlns:a="http://schemas.openxmlformats.org/drawingml/2006/main" name="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4AB98D9501CE479C25F52CC0626919" ma:contentTypeVersion="11" ma:contentTypeDescription="Create a new document." ma:contentTypeScope="" ma:versionID="e6889d8996c0168ed2b9d7b7d3947c87">
  <xsd:schema xmlns:xsd="http://www.w3.org/2001/XMLSchema" xmlns:xs="http://www.w3.org/2001/XMLSchema" xmlns:p="http://schemas.microsoft.com/office/2006/metadata/properties" xmlns:ns2="b96934af-0f3d-44f6-8c3c-556d2b879327" xmlns:ns3="22fd6914-46d4-4c7e-bbad-46e82841b69d" targetNamespace="http://schemas.microsoft.com/office/2006/metadata/properties" ma:root="true" ma:fieldsID="15878c59bc561e7196d3816d4f1a11df" ns2:_="" ns3:_="">
    <xsd:import namespace="b96934af-0f3d-44f6-8c3c-556d2b879327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6934af-0f3d-44f6-8c3c-556d2b8793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96934af-0f3d-44f6-8c3c-556d2b879327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4CF369-EC8C-4D6E-8775-BC517394F98E}">
  <ds:schemaRefs>
    <ds:schemaRef ds:uri="22fd6914-46d4-4c7e-bbad-46e82841b69d"/>
    <ds:schemaRef ds:uri="b96934af-0f3d-44f6-8c3c-556d2b87932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BA55BC3-5A03-47C2-8EC3-D964C3B5E779}">
  <ds:schemaRefs>
    <ds:schemaRef ds:uri="http://purl.org/dc/dcmitype/"/>
    <ds:schemaRef ds:uri="http://schemas.openxmlformats.org/package/2006/metadata/core-properties"/>
    <ds:schemaRef ds:uri="22fd6914-46d4-4c7e-bbad-46e82841b69d"/>
    <ds:schemaRef ds:uri="b96934af-0f3d-44f6-8c3c-556d2b879327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6635</Words>
  <Application>Microsoft Office PowerPoint</Application>
  <PresentationFormat>Widescreen</PresentationFormat>
  <Paragraphs>1316</Paragraphs>
  <Slides>43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Calibri</vt:lpstr>
      <vt:lpstr>Merriweather</vt:lpstr>
      <vt:lpstr>Roboto</vt:lpstr>
      <vt:lpstr>System Font Regular</vt:lpstr>
      <vt:lpstr>Times</vt:lpstr>
      <vt:lpstr>Wingdings</vt:lpstr>
      <vt:lpstr>2022_CCO_Template</vt:lpstr>
      <vt:lpstr>IBD Innovations: Advancing Frontiers in Precision Medicine and Practice Implications of Emerging Data</vt:lpstr>
      <vt:lpstr>IBD Innovations: Advancing Frontiers in Precision Medicine and Practice Implications of Emerging Data</vt:lpstr>
      <vt:lpstr>Faculty</vt:lpstr>
      <vt:lpstr>Faculty Disclosures</vt:lpstr>
      <vt:lpstr>Learning Objectives</vt:lpstr>
      <vt:lpstr>Overview of Guideline-Recommended  Treatment Targets</vt:lpstr>
      <vt:lpstr>Inflammatory Bowel Disease Prevalence in the US</vt:lpstr>
      <vt:lpstr>Inflammatory Bowel Disease Activity in US Patients</vt:lpstr>
      <vt:lpstr>Symptom Impact in IBD as Reported by US Patients</vt:lpstr>
      <vt:lpstr>Impact of Disease Flares and Progression in CD</vt:lpstr>
      <vt:lpstr>What Is Treat to Target?</vt:lpstr>
      <vt:lpstr>Why Is Treat to Target Important in IBD? </vt:lpstr>
      <vt:lpstr>How Does Treat to Target Work in IBD? </vt:lpstr>
      <vt:lpstr>STRIDE-II: Dynamic Treat to Target in IBD</vt:lpstr>
      <vt:lpstr>Treat to Target: Defining the Target in IBD</vt:lpstr>
      <vt:lpstr>Treat-to-Target Strategies in IBD</vt:lpstr>
      <vt:lpstr>Factors Influencing Quality of Life</vt:lpstr>
      <vt:lpstr>Why Is Early Treatment Important?</vt:lpstr>
      <vt:lpstr>Role of Biomarkers in IBD Management</vt:lpstr>
      <vt:lpstr>Novel Tools and Improved Monitoring Will Advance IBD Treatment Goals</vt:lpstr>
      <vt:lpstr>Noninvasive Imaging Modalities </vt:lpstr>
      <vt:lpstr>Biomarkers in IBD</vt:lpstr>
      <vt:lpstr>Role of Biomarkers in Crohn’s Disease</vt:lpstr>
      <vt:lpstr>Role of Biomarkers in Ulcerative Colitis</vt:lpstr>
      <vt:lpstr>PR3-ANCA for Inflammatory Bowel Disease</vt:lpstr>
      <vt:lpstr>PROFILE: Infliximab vs Standard of Care for Patients With Newly Diagnosed and Active CD</vt:lpstr>
      <vt:lpstr>PROFILE: Outcomes at Wk 48</vt:lpstr>
      <vt:lpstr>CALM: Tight Control vs Clinically Driven Management for Patients With Moderate to Severe CD</vt:lpstr>
      <vt:lpstr>CALM: Study Outcomes</vt:lpstr>
      <vt:lpstr>CALM: Key Secondary Outcomes</vt:lpstr>
      <vt:lpstr>CALM: Mucosal Healing Leads to Reduced Risk of  Disease Progression</vt:lpstr>
      <vt:lpstr>CALM: Mucosal Healing Leads to Reduced Risk of  Disease Progression</vt:lpstr>
      <vt:lpstr>Looking Beyond STRIDE II: Future Considerations </vt:lpstr>
      <vt:lpstr>Emerging Evidence for TL1A Blockage in IBD</vt:lpstr>
      <vt:lpstr>TL1A in Inflammatory Bowel Disease</vt:lpstr>
      <vt:lpstr>Tulisokibart: Humanized Monoclonal TL1A Antibody  </vt:lpstr>
      <vt:lpstr>APOLLO-CD: Tulisokibart Efficacy and Safety</vt:lpstr>
      <vt:lpstr>ARTEMIS-UC: Tulisokibart Efficacy and Safety</vt:lpstr>
      <vt:lpstr>TUSCANY-2: RO7790121 for Moderate to Severe UC</vt:lpstr>
      <vt:lpstr>RELIEVE UCCD: Duvakitug (TEV-48574) for UC and CD</vt:lpstr>
      <vt:lpstr>RELIEVE UCCD: Outcomes at Wk 14</vt:lpstr>
      <vt:lpstr>Key Takeaways</vt:lpstr>
      <vt:lpstr>Go Online for More CCO  Coverage of Inflammatory Bowel Disease</vt:lpstr>
    </vt:vector>
  </TitlesOfParts>
  <Company>Preferred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IBD Innovations: Advancing Frontiers in Precision Medicine and Practice Implications of Emerging Data</dc:title>
  <dc:creator>Preferred User</dc:creator>
  <cp:lastModifiedBy>Valerie Wenzel</cp:lastModifiedBy>
  <cp:revision>8</cp:revision>
  <cp:lastPrinted>2016-09-26T20:21:49Z</cp:lastPrinted>
  <dcterms:created xsi:type="dcterms:W3CDTF">2005-05-27T15:08:01Z</dcterms:created>
  <dcterms:modified xsi:type="dcterms:W3CDTF">2025-05-01T19:37:08Z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f6b19e28-ce23-4e45-8ab9-80e12fd2421e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0x010100974AB98D9501CE479C25F52CC0626919</vt:lpwstr>
  </property>
  <property fmtid="{D5CDD505-2E9C-101B-9397-08002B2CF9AE}" pid="9" name="MediaServiceImageTags">
    <vt:lpwstr/>
  </property>
</Properties>
</file>