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3"/>
  </p:notesMasterIdLst>
  <p:handoutMasterIdLst>
    <p:handoutMasterId r:id="rId24"/>
  </p:handoutMasterIdLst>
  <p:sldIdLst>
    <p:sldId id="321" r:id="rId11"/>
    <p:sldId id="556" r:id="rId12"/>
    <p:sldId id="559" r:id="rId13"/>
    <p:sldId id="573" r:id="rId14"/>
    <p:sldId id="560" r:id="rId15"/>
    <p:sldId id="561" r:id="rId16"/>
    <p:sldId id="574" r:id="rId17"/>
    <p:sldId id="563" r:id="rId18"/>
    <p:sldId id="575" r:id="rId19"/>
    <p:sldId id="576" r:id="rId20"/>
    <p:sldId id="564" r:id="rId21"/>
    <p:sldId id="318" r:id="rId22"/>
  </p:sldIdLst>
  <p:sldSz cx="12192000" cy="6858000"/>
  <p:notesSz cx="7315200" cy="9601200"/>
  <p:custDataLst>
    <p:tags r:id="rId2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11"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Kemi Obajimi" initials="KO" lastIdx="1" clrIdx="13">
    <p:extLst>
      <p:ext uri="{19B8F6BF-5375-455C-9EA6-DF929625EA0E}">
        <p15:presenceInfo xmlns:p15="http://schemas.microsoft.com/office/powerpoint/2012/main" userId="S::kobajimi@clinicaloptions.com::81894e25-3cbc-45b7-be28-dda6fb8d19a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7A6EC-C205-43A7-B90F-CD027C4E4D66}" v="13" dt="2021-12-14T22:36:03.45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showGuides="1">
      <p:cViewPr varScale="1">
        <p:scale>
          <a:sx n="103" d="100"/>
          <a:sy n="103" d="100"/>
        </p:scale>
        <p:origin x="114" y="102"/>
      </p:cViewPr>
      <p:guideLst>
        <p:guide orient="horz" pos="4128"/>
        <p:guide orient="horz" pos="1008"/>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49" d="100"/>
        <a:sy n="149" d="100"/>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Master" Target="slideMasters/slideMaster5.xml"/><Relationship Id="rId19" Type="http://schemas.openxmlformats.org/officeDocument/2006/relationships/slide" Target="slides/slide9.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CML-CP, chronic myeloid leukemia in chronic phase</a:t>
            </a:r>
            <a:r>
              <a:rPr lang="en-US" sz="1200" b="0" i="1" dirty="0">
                <a:solidFill>
                  <a:srgbClr val="000000"/>
                </a:solidFill>
                <a:effectLst/>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STAMP, </a:t>
            </a:r>
            <a:r>
              <a:rPr lang="en-US" sz="1200" b="0" i="1" dirty="0">
                <a:solidFill>
                  <a:srgbClr val="000000"/>
                </a:solidFill>
                <a:effectLst/>
                <a:latin typeface="Arial" panose="020B0604020202020204" pitchFamily="34" charset="0"/>
                <a:cs typeface="Arial" panose="020B0604020202020204" pitchFamily="34" charset="0"/>
              </a:rPr>
              <a:t>specifically targeting the ABL myristoyl pocket; TKI, tyrosine kinase inhibitor.</a:t>
            </a:r>
            <a:endParaRPr lang="en-US" sz="1200" b="0"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469837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AEs, adverse events; CML-CP, chronic myeloid leukemia in chronic phase; MCyR, major cytogenetic response; MMR, major molecular response; Ph+, Philadelphia chromosome–positive; </a:t>
            </a:r>
            <a:r>
              <a:rPr lang="en-US" sz="1200" i="1" dirty="0">
                <a:latin typeface="Arial" panose="020B0604020202020204" pitchFamily="34" charset="0"/>
                <a:cs typeface="Arial" panose="020B0604020202020204" pitchFamily="34" charset="0"/>
              </a:rPr>
              <a:t>STAMP, </a:t>
            </a:r>
            <a:r>
              <a:rPr lang="en-US" sz="1200" b="0" i="1" dirty="0">
                <a:solidFill>
                  <a:srgbClr val="000000"/>
                </a:solidFill>
                <a:effectLst/>
                <a:latin typeface="Arial" panose="020B0604020202020204" pitchFamily="34" charset="0"/>
                <a:cs typeface="Arial" panose="020B0604020202020204" pitchFamily="34" charset="0"/>
              </a:rPr>
              <a:t>specifically targeting the ABL myristoyl pocket; TKI, tyrosine kinase inhibitor.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55668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t>CCyR, complete cytogenetic response; CML-CP, chronic myeloid leukemia in chronic phase; ELN, European LeukemiaNet; MCyR, major cytogenetic response; MMR, major molecular response; PFS, progression-free survival; OS, overall survival; TKI, tyrosine kinase inhibitor; tx, treatment.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344292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t>MCyR, major cytogenetic response; </a:t>
            </a:r>
            <a:r>
              <a:rPr lang="en-US" i="1" dirty="0"/>
              <a:t>MMR, major molecular response.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260596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dirty="0"/>
              <a:t>K-M, Kaplan Meier; MR, molecular response; NR, not reached.</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51739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AEs, adverse events; ALT, alanine aminotransferase; AST, aspartate transaminase.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162198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135414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d/c, discontinuation; TKI, tyrosine kinase inhibitor.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521702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CML, chronic myeloid leukemia; CP, chronic phase; </a:t>
            </a:r>
            <a:r>
              <a:rPr lang="en-US" sz="1200" b="0" i="1" dirty="0"/>
              <a:t>MCyR, major cytogenetic response; </a:t>
            </a:r>
            <a:r>
              <a:rPr lang="en-US" i="1" dirty="0"/>
              <a:t>MMR, major molecular response; </a:t>
            </a:r>
            <a:r>
              <a:rPr lang="en-US" sz="1200" b="0" i="1" dirty="0"/>
              <a:t>MR, molecular response; </a:t>
            </a:r>
            <a:r>
              <a:rPr lang="en-US" b="0" i="1" dirty="0"/>
              <a:t>T</a:t>
            </a:r>
            <a:r>
              <a:rPr lang="en-US" sz="1200" b="0" i="1" dirty="0"/>
              <a:t>KI, tyrosine kinase inhibitor;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590365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12/14/2021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ASCEMBL</a:t>
            </a:r>
            <a:r>
              <a:rPr lang="en-US" altLang="en-US" sz="4000" dirty="0"/>
              <a:t>: 48-Wk Update of Results From the Phase III Study of STAMP Inhibitor </a:t>
            </a:r>
            <a:r>
              <a:rPr lang="en-US" sz="4000" dirty="0"/>
              <a:t>Asciminib vs Bosutinib for CML-CP Previously Treated With </a:t>
            </a:r>
            <a:br>
              <a:rPr lang="en-US" sz="4000" dirty="0"/>
            </a:br>
            <a:r>
              <a:rPr lang="en-US" sz="4000" dirty="0"/>
              <a:t>≥2 TKIs</a:t>
            </a:r>
            <a:endParaRPr lang="en-US" altLang="en-US" sz="4000" dirty="0"/>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48-Week Update: Background</a:t>
            </a:r>
            <a:endParaRPr lang="en-US" altLang="en-US" dirty="0"/>
          </a:p>
        </p:txBody>
      </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p:txBody>
          <a:bodyPr/>
          <a:lstStyle/>
          <a:p>
            <a:r>
              <a:rPr lang="en-US" sz="2000" dirty="0"/>
              <a:t>Asciminib is a first-in-class STAMP inhibitor, which targets a myristoyl site of the BCR-ABL1 protein</a:t>
            </a:r>
            <a:r>
              <a:rPr lang="en-US" sz="2000" baseline="30000" dirty="0"/>
              <a:t>1,2</a:t>
            </a:r>
          </a:p>
          <a:p>
            <a:pPr lvl="1"/>
            <a:r>
              <a:rPr lang="en-US" sz="1800" dirty="0"/>
              <a:t>Asciminib recently received accelerated FDA approval for patients with Ph+ CML-CP previously treated with ≥2 TKIs and for adult patients with Ph+ CML-CP harboring the </a:t>
            </a:r>
            <a:r>
              <a:rPr lang="en-US" sz="1800" i="1" dirty="0"/>
              <a:t>T3151</a:t>
            </a:r>
            <a:r>
              <a:rPr lang="en-US" sz="1800" dirty="0"/>
              <a:t> mutation</a:t>
            </a:r>
          </a:p>
          <a:p>
            <a:r>
              <a:rPr lang="en-US" sz="2000" dirty="0"/>
              <a:t>Superior efficacy and favorable safety of asciminib vs bosutinib were demonstrated in the phase III ASCEMBL study after a median follow-up of 14.9 mo among patients with CML-CP previously treated with ≥2 TKIs</a:t>
            </a:r>
            <a:r>
              <a:rPr lang="en-US" sz="2000" baseline="30000" dirty="0"/>
              <a:t>2,3</a:t>
            </a:r>
            <a:endParaRPr lang="en-US" sz="2000" dirty="0"/>
          </a:p>
          <a:p>
            <a:pPr lvl="1"/>
            <a:r>
              <a:rPr lang="en-US" sz="1800" dirty="0">
                <a:solidFill>
                  <a:schemeClr val="bg2">
                    <a:lumMod val="10000"/>
                  </a:schemeClr>
                </a:solidFill>
              </a:rPr>
              <a:t>At 24 wk, the MMR rate was 25.5% vs 13.2% with asciminib vs bosutinib; difference in MMR rate after adjustments for MCyR at baseline was 12.2% (95% CI: 2.19-22.30; </a:t>
            </a:r>
            <a:r>
              <a:rPr lang="en-US" sz="1800" i="1" dirty="0">
                <a:solidFill>
                  <a:schemeClr val="bg2">
                    <a:lumMod val="10000"/>
                  </a:schemeClr>
                </a:solidFill>
              </a:rPr>
              <a:t>P </a:t>
            </a:r>
            <a:r>
              <a:rPr lang="en-US" sz="1800" dirty="0">
                <a:solidFill>
                  <a:schemeClr val="bg2">
                    <a:lumMod val="10000"/>
                  </a:schemeClr>
                </a:solidFill>
              </a:rPr>
              <a:t>= .029)</a:t>
            </a:r>
          </a:p>
          <a:p>
            <a:pPr lvl="1"/>
            <a:r>
              <a:rPr lang="en-US" sz="1800" dirty="0">
                <a:solidFill>
                  <a:schemeClr val="bg2">
                    <a:lumMod val="10000"/>
                  </a:schemeClr>
                </a:solidFill>
              </a:rPr>
              <a:t>Lower rates of grade </a:t>
            </a:r>
            <a:r>
              <a:rPr lang="en-US" sz="1800" dirty="0"/>
              <a:t>≥3 </a:t>
            </a:r>
            <a:r>
              <a:rPr lang="en-US" sz="1800" dirty="0">
                <a:solidFill>
                  <a:schemeClr val="bg2">
                    <a:lumMod val="10000"/>
                  </a:schemeClr>
                </a:solidFill>
              </a:rPr>
              <a:t>AEs (50.6% vs 60.5%) and AEs leading to discontinuation of treatment (5.8% vs 21.1%) with asciminib vs bosutinib</a:t>
            </a:r>
          </a:p>
          <a:p>
            <a:r>
              <a:rPr lang="en-US" sz="2000" dirty="0"/>
              <a:t>Current analysis reports updated safety and efficacy data in ASCEMBL for patients who have had </a:t>
            </a:r>
            <a:br>
              <a:rPr lang="en-US" sz="2000" dirty="0"/>
            </a:br>
            <a:r>
              <a:rPr lang="en-US" sz="2000" dirty="0"/>
              <a:t>≥1 yr (48 wk) of treatment or who discontinued treatment earlier</a:t>
            </a:r>
            <a:r>
              <a:rPr lang="en-US" sz="2000" baseline="30000" dirty="0"/>
              <a:t>4</a:t>
            </a:r>
            <a:endParaRPr lang="en-US" sz="2000" dirty="0"/>
          </a:p>
          <a:p>
            <a:endParaRPr lang="en-US" sz="2000"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1991F1F1-6F3C-2948-9381-2BDF7FEA81EA}"/>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Hughes. NEJM. 2019;381.2315. 2. Réa. Blood. 2021;138:2031.</a:t>
            </a:r>
          </a:p>
          <a:p>
            <a:pPr eaLnBrk="1" hangingPunct="1">
              <a:defRPr/>
            </a:pPr>
            <a:r>
              <a:rPr lang="en-US" altLang="en-US" sz="1200" b="0" spc="-10" dirty="0">
                <a:solidFill>
                  <a:schemeClr val="bg2"/>
                </a:solidFill>
                <a:latin typeface="Calibri" panose="020F0502020204030204" pitchFamily="34" charset="0"/>
              </a:rPr>
              <a:t>3</a:t>
            </a:r>
            <a:r>
              <a:rPr lang="de-DE" altLang="en-US" sz="1200" b="0" spc="-10" dirty="0">
                <a:solidFill>
                  <a:schemeClr val="bg2"/>
                </a:solidFill>
                <a:latin typeface="Calibri" panose="020F0502020204030204" pitchFamily="34" charset="0"/>
              </a:rPr>
              <a:t>. Hochhaus. ASH 2020. Abstr LBA-4. 4. </a:t>
            </a:r>
            <a:r>
              <a:rPr lang="en-US" altLang="en-US" sz="1200" b="0" spc="-10" dirty="0">
                <a:solidFill>
                  <a:schemeClr val="bg2"/>
                </a:solidFill>
                <a:latin typeface="Calibri" panose="020F0502020204030204" pitchFamily="34" charset="0"/>
              </a:rPr>
              <a:t>Mauro. ASH 2021. Abstr 310.</a:t>
            </a:r>
            <a:endParaRPr lang="en-US" altLang="en-US" sz="1200" b="0" dirty="0">
              <a:solidFill>
                <a:schemeClr val="bg2"/>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48-Week Update: Study Design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Content Placeholder 16">
            <a:extLst>
              <a:ext uri="{FF2B5EF4-FFF2-40B4-BE49-F238E27FC236}">
                <a16:creationId xmlns:a16="http://schemas.microsoft.com/office/drawing/2014/main" id="{7FC138E3-3479-9841-9379-4985DD3CFBB5}"/>
              </a:ext>
            </a:extLst>
          </p:cNvPr>
          <p:cNvSpPr txBox="1">
            <a:spLocks/>
          </p:cNvSpPr>
          <p:nvPr/>
        </p:nvSpPr>
        <p:spPr bwMode="auto">
          <a:xfrm>
            <a:off x="604675" y="4861552"/>
            <a:ext cx="10877529" cy="13021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b="0" dirty="0"/>
              <a:t>Primary endpoint: MMR rate at Wk 24 (meeting no tx failure criteria before Wk 24)</a:t>
            </a:r>
          </a:p>
          <a:p>
            <a:r>
              <a:rPr lang="en-US" sz="2400" b="0" dirty="0"/>
              <a:t>Secondary endpoints: </a:t>
            </a:r>
            <a:r>
              <a:rPr lang="en-US" altLang="en-US" sz="2400" b="0" dirty="0"/>
              <a:t>MMR rate at Wk 96 (meeting no tx failure criteria before </a:t>
            </a:r>
            <a:br>
              <a:rPr lang="en-US" altLang="en-US" sz="2400" b="0" dirty="0"/>
            </a:br>
            <a:r>
              <a:rPr lang="en-US" altLang="en-US" sz="2400" b="0" dirty="0"/>
              <a:t>Wk 96), </a:t>
            </a:r>
            <a:r>
              <a:rPr lang="en-US" sz="2400" b="0" dirty="0"/>
              <a:t>safety and tolerability, CCyR/MMR rates, time to and duration of CCyR/MMR, time to treatment failure, PFS, OS, and pharmacology parameters</a:t>
            </a:r>
          </a:p>
        </p:txBody>
      </p:sp>
      <p:sp>
        <p:nvSpPr>
          <p:cNvPr id="12" name="Content Placeholder 16">
            <a:extLst>
              <a:ext uri="{FF2B5EF4-FFF2-40B4-BE49-F238E27FC236}">
                <a16:creationId xmlns:a16="http://schemas.microsoft.com/office/drawing/2014/main" id="{D77210E9-B6A7-534F-81EA-567A351A7736}"/>
              </a:ext>
            </a:extLst>
          </p:cNvPr>
          <p:cNvSpPr>
            <a:spLocks noGrp="1"/>
          </p:cNvSpPr>
          <p:nvPr>
            <p:ph idx="1"/>
          </p:nvPr>
        </p:nvSpPr>
        <p:spPr>
          <a:xfrm>
            <a:off x="604675" y="1513047"/>
            <a:ext cx="10877529" cy="512404"/>
          </a:xfrm>
        </p:spPr>
        <p:txBody>
          <a:bodyPr/>
          <a:lstStyle/>
          <a:p>
            <a:r>
              <a:rPr lang="en-US" altLang="en-US" sz="2400" dirty="0"/>
              <a:t>Multicenter, open-label, randomized phase III trial (data cutoff: January 6, 2021)</a:t>
            </a:r>
          </a:p>
        </p:txBody>
      </p:sp>
      <p:sp>
        <p:nvSpPr>
          <p:cNvPr id="13" name="Rectangle 49">
            <a:extLst>
              <a:ext uri="{FF2B5EF4-FFF2-40B4-BE49-F238E27FC236}">
                <a16:creationId xmlns:a16="http://schemas.microsoft.com/office/drawing/2014/main" id="{835F39F8-6B94-D944-B5B2-F0205DDE66AF}"/>
              </a:ext>
            </a:extLst>
          </p:cNvPr>
          <p:cNvSpPr>
            <a:spLocks noChangeArrowheads="1"/>
          </p:cNvSpPr>
          <p:nvPr/>
        </p:nvSpPr>
        <p:spPr bwMode="auto">
          <a:xfrm>
            <a:off x="5143886" y="2384191"/>
            <a:ext cx="3018357"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Asciminib 40 mg BID</a:t>
            </a:r>
          </a:p>
          <a:p>
            <a:pPr lvl="0" algn="ctr" defTabSz="816353">
              <a:lnSpc>
                <a:spcPct val="100000"/>
              </a:lnSpc>
              <a:spcBef>
                <a:spcPts val="0"/>
              </a:spcBef>
              <a:spcAft>
                <a:spcPts val="0"/>
              </a:spcAft>
              <a:buNone/>
              <a:defRPr/>
            </a:pPr>
            <a:r>
              <a:rPr lang="en-US" altLang="en-US" sz="1800" b="0" dirty="0">
                <a:solidFill>
                  <a:prstClr val="white"/>
                </a:solidFill>
                <a:latin typeface="Calibri" panose="020F0502020204030204" pitchFamily="34" charset="0"/>
                <a:cs typeface="Calibri" panose="020F0502020204030204" pitchFamily="34" charset="0"/>
              </a:rPr>
              <a:t>(n = 157)</a:t>
            </a:r>
          </a:p>
        </p:txBody>
      </p:sp>
      <p:sp>
        <p:nvSpPr>
          <p:cNvPr id="14" name="Text Box 45">
            <a:extLst>
              <a:ext uri="{FF2B5EF4-FFF2-40B4-BE49-F238E27FC236}">
                <a16:creationId xmlns:a16="http://schemas.microsoft.com/office/drawing/2014/main" id="{EF4F22AA-E28A-4E4E-BF54-1E55B703E88B}"/>
              </a:ext>
            </a:extLst>
          </p:cNvPr>
          <p:cNvSpPr txBox="1">
            <a:spLocks noChangeArrowheads="1"/>
          </p:cNvSpPr>
          <p:nvPr/>
        </p:nvSpPr>
        <p:spPr bwMode="auto">
          <a:xfrm>
            <a:off x="604675" y="2370360"/>
            <a:ext cx="3599211"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defRPr/>
            </a:pPr>
            <a:r>
              <a:rPr lang="en-GB" altLang="en-US" sz="1800" b="0" dirty="0">
                <a:solidFill>
                  <a:srgbClr val="000000"/>
                </a:solidFill>
                <a:latin typeface="Calibri" panose="020F0502020204030204" pitchFamily="34" charset="0"/>
                <a:cs typeface="Calibri" panose="020F0502020204030204" pitchFamily="34" charset="0"/>
              </a:rPr>
              <a:t>Adults with CML-CP, ≥2 prior TKIs, and failure* or intolerance of most recent TKI (if intolerant, also </a:t>
            </a:r>
            <a:br>
              <a:rPr lang="en-GB" altLang="en-US" sz="1800" b="0" dirty="0">
                <a:solidFill>
                  <a:srgbClr val="000000"/>
                </a:solidFill>
                <a:latin typeface="Calibri" panose="020F0502020204030204" pitchFamily="34" charset="0"/>
                <a:cs typeface="Calibri" panose="020F0502020204030204" pitchFamily="34" charset="0"/>
              </a:rPr>
            </a:br>
            <a:r>
              <a:rPr lang="en-GB" altLang="en-US" sz="1800" b="0" i="1" dirty="0">
                <a:solidFill>
                  <a:srgbClr val="000000"/>
                </a:solidFill>
                <a:latin typeface="Calibri" panose="020F0502020204030204" pitchFamily="34" charset="0"/>
                <a:cs typeface="Calibri" panose="020F0502020204030204" pitchFamily="34" charset="0"/>
              </a:rPr>
              <a:t>BCR-ABL1</a:t>
            </a:r>
            <a:r>
              <a:rPr lang="en-GB" altLang="en-US" sz="1800" b="0" baseline="30000" dirty="0">
                <a:solidFill>
                  <a:srgbClr val="000000"/>
                </a:solidFill>
                <a:latin typeface="Calibri" panose="020F0502020204030204" pitchFamily="34" charset="0"/>
                <a:cs typeface="Calibri" panose="020F0502020204030204" pitchFamily="34" charset="0"/>
              </a:rPr>
              <a:t>IS</a:t>
            </a:r>
            <a:r>
              <a:rPr lang="en-GB" altLang="en-US" sz="1800" b="0" dirty="0">
                <a:solidFill>
                  <a:srgbClr val="000000"/>
                </a:solidFill>
                <a:latin typeface="Calibri" panose="020F0502020204030204" pitchFamily="34" charset="0"/>
                <a:cs typeface="Calibri" panose="020F0502020204030204" pitchFamily="34" charset="0"/>
              </a:rPr>
              <a:t> &gt; 0.1%); no </a:t>
            </a:r>
            <a:r>
              <a:rPr lang="en-GB" altLang="en-US" sz="1800" b="0" i="1" dirty="0">
                <a:solidFill>
                  <a:srgbClr val="000000"/>
                </a:solidFill>
                <a:latin typeface="Calibri" panose="020F0502020204030204" pitchFamily="34" charset="0"/>
                <a:cs typeface="Calibri" panose="020F0502020204030204" pitchFamily="34" charset="0"/>
              </a:rPr>
              <a:t>T315I</a:t>
            </a:r>
            <a:r>
              <a:rPr lang="en-GB" altLang="en-US" sz="1800" b="0" dirty="0">
                <a:solidFill>
                  <a:srgbClr val="000000"/>
                </a:solidFill>
                <a:latin typeface="Calibri" panose="020F0502020204030204" pitchFamily="34" charset="0"/>
                <a:cs typeface="Calibri" panose="020F0502020204030204" pitchFamily="34" charset="0"/>
              </a:rPr>
              <a:t> or </a:t>
            </a:r>
            <a:r>
              <a:rPr lang="en-GB" altLang="en-US" sz="1800" b="0" i="1" dirty="0">
                <a:solidFill>
                  <a:srgbClr val="000000"/>
                </a:solidFill>
                <a:latin typeface="Calibri" panose="020F0502020204030204" pitchFamily="34" charset="0"/>
                <a:cs typeface="Calibri" panose="020F0502020204030204" pitchFamily="34" charset="0"/>
              </a:rPr>
              <a:t>V299L </a:t>
            </a:r>
            <a:r>
              <a:rPr lang="en-GB" altLang="en-US" sz="1800" b="0" dirty="0">
                <a:solidFill>
                  <a:srgbClr val="000000"/>
                </a:solidFill>
                <a:latin typeface="Calibri" panose="020F0502020204030204" pitchFamily="34" charset="0"/>
                <a:cs typeface="Calibri" panose="020F0502020204030204" pitchFamily="34" charset="0"/>
              </a:rPr>
              <a:t>mutation</a:t>
            </a:r>
          </a:p>
          <a:p>
            <a:pPr algn="ctr">
              <a:lnSpc>
                <a:spcPct val="100000"/>
              </a:lnSpc>
              <a:spcBef>
                <a:spcPct val="0"/>
              </a:spcBef>
              <a:spcAft>
                <a:spcPct val="0"/>
              </a:spcAft>
              <a:buClrTx/>
              <a:buNone/>
              <a:defRPr/>
            </a:pPr>
            <a:r>
              <a:rPr lang="en-GB" altLang="en-US" sz="1800" b="0" dirty="0">
                <a:solidFill>
                  <a:srgbClr val="000000"/>
                </a:solidFill>
                <a:latin typeface="Calibri" panose="020F0502020204030204" pitchFamily="34" charset="0"/>
                <a:cs typeface="Calibri" panose="020F0502020204030204" pitchFamily="34" charset="0"/>
              </a:rPr>
              <a:t>(N = 233) </a:t>
            </a:r>
          </a:p>
        </p:txBody>
      </p:sp>
      <p:sp>
        <p:nvSpPr>
          <p:cNvPr id="15" name="TextBox 14">
            <a:extLst>
              <a:ext uri="{FF2B5EF4-FFF2-40B4-BE49-F238E27FC236}">
                <a16:creationId xmlns:a16="http://schemas.microsoft.com/office/drawing/2014/main" id="{3AB2057B-4D47-6844-952B-3BB901FA1131}"/>
              </a:ext>
            </a:extLst>
          </p:cNvPr>
          <p:cNvSpPr txBox="1"/>
          <p:nvPr/>
        </p:nvSpPr>
        <p:spPr bwMode="auto">
          <a:xfrm>
            <a:off x="604675" y="4133308"/>
            <a:ext cx="1101298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spcBef>
                <a:spcPts val="0"/>
              </a:spcBef>
              <a:defRPr/>
            </a:pPr>
            <a:r>
              <a:rPr lang="en-US" sz="1600" b="0" dirty="0">
                <a:solidFill>
                  <a:srgbClr val="000000"/>
                </a:solidFill>
                <a:latin typeface="Calibri" panose="020F0502020204030204" pitchFamily="34" charset="0"/>
                <a:cs typeface="Calibri" panose="020F0502020204030204" pitchFamily="34" charset="0"/>
              </a:rPr>
              <a:t>Median follow-up: 19.2 mo.</a:t>
            </a:r>
            <a:r>
              <a:rPr lang="en-US" sz="1600" b="0" dirty="0">
                <a:solidFill>
                  <a:schemeClr val="bg1"/>
                </a:solidFill>
                <a:latin typeface="Calibri" panose="020F0502020204030204" pitchFamily="34" charset="0"/>
              </a:rPr>
              <a:t> *Per 2013 ELN recommendations. </a:t>
            </a:r>
            <a:r>
              <a:rPr lang="en-US" sz="1600" b="0" baseline="30000" dirty="0">
                <a:solidFill>
                  <a:schemeClr val="bg1"/>
                </a:solidFill>
                <a:latin typeface="Calibri" panose="020F0502020204030204" pitchFamily="34" charset="0"/>
              </a:rPr>
              <a:t>†</a:t>
            </a:r>
            <a:r>
              <a:rPr lang="en-US" sz="1600" b="0" dirty="0">
                <a:solidFill>
                  <a:schemeClr val="bg1"/>
                </a:solidFill>
                <a:latin typeface="Calibri" panose="020F0502020204030204" pitchFamily="34" charset="0"/>
              </a:rPr>
              <a:t>Switch to asciminib 40 mg BID allowed for treatment failure.</a:t>
            </a:r>
          </a:p>
        </p:txBody>
      </p:sp>
      <p:sp>
        <p:nvSpPr>
          <p:cNvPr id="16" name="Rectangle 49">
            <a:extLst>
              <a:ext uri="{FF2B5EF4-FFF2-40B4-BE49-F238E27FC236}">
                <a16:creationId xmlns:a16="http://schemas.microsoft.com/office/drawing/2014/main" id="{C6A7A31A-1B13-C84C-963D-B6EE21AB3110}"/>
              </a:ext>
            </a:extLst>
          </p:cNvPr>
          <p:cNvSpPr>
            <a:spLocks noChangeArrowheads="1"/>
          </p:cNvSpPr>
          <p:nvPr/>
        </p:nvSpPr>
        <p:spPr bwMode="auto">
          <a:xfrm>
            <a:off x="5143886" y="3154381"/>
            <a:ext cx="3018357" cy="7249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Bosutinib 500 mg QD</a:t>
            </a:r>
            <a:r>
              <a:rPr lang="en-US" altLang="en-US" sz="1800" baseline="30000" dirty="0">
                <a:solidFill>
                  <a:prstClr val="white"/>
                </a:solidFill>
                <a:latin typeface="Calibri" panose="020F0502020204030204" pitchFamily="34" charset="0"/>
                <a:cs typeface="Calibri" panose="020F0502020204030204" pitchFamily="34" charset="0"/>
              </a:rPr>
              <a:t>†</a:t>
            </a:r>
          </a:p>
          <a:p>
            <a:pPr algn="ctr" defTabSz="816353">
              <a:lnSpc>
                <a:spcPct val="100000"/>
              </a:lnSpc>
              <a:spcBef>
                <a:spcPts val="0"/>
              </a:spcBef>
              <a:spcAft>
                <a:spcPts val="0"/>
              </a:spcAft>
              <a:buNone/>
              <a:defRPr/>
            </a:pPr>
            <a:r>
              <a:rPr lang="en-US" altLang="en-US" sz="1800" b="0" dirty="0">
                <a:solidFill>
                  <a:prstClr val="white"/>
                </a:solidFill>
                <a:latin typeface="Calibri" panose="020F0502020204030204" pitchFamily="34" charset="0"/>
                <a:cs typeface="Calibri" panose="020F0502020204030204" pitchFamily="34" charset="0"/>
              </a:rPr>
              <a:t>(n = 76)</a:t>
            </a:r>
          </a:p>
        </p:txBody>
      </p:sp>
      <p:sp>
        <p:nvSpPr>
          <p:cNvPr id="17" name="Line 33">
            <a:extLst>
              <a:ext uri="{FF2B5EF4-FFF2-40B4-BE49-F238E27FC236}">
                <a16:creationId xmlns:a16="http://schemas.microsoft.com/office/drawing/2014/main" id="{6548EB76-EFE2-8949-83CA-E4ED017043D0}"/>
              </a:ext>
            </a:extLst>
          </p:cNvPr>
          <p:cNvSpPr>
            <a:spLocks noChangeShapeType="1"/>
          </p:cNvSpPr>
          <p:nvPr/>
        </p:nvSpPr>
        <p:spPr bwMode="auto">
          <a:xfrm>
            <a:off x="8271077" y="3109024"/>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18" name="Text Box 45">
            <a:extLst>
              <a:ext uri="{FF2B5EF4-FFF2-40B4-BE49-F238E27FC236}">
                <a16:creationId xmlns:a16="http://schemas.microsoft.com/office/drawing/2014/main" id="{A346E1CD-59A6-7A4F-8804-40D81804410F}"/>
              </a:ext>
            </a:extLst>
          </p:cNvPr>
          <p:cNvSpPr txBox="1">
            <a:spLocks noChangeArrowheads="1"/>
          </p:cNvSpPr>
          <p:nvPr/>
        </p:nvSpPr>
        <p:spPr bwMode="auto">
          <a:xfrm>
            <a:off x="8643163" y="2370360"/>
            <a:ext cx="2944161" cy="1477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en-US"/>
            </a:defPPr>
            <a:lvl1pPr algn="ctr">
              <a:lnSpc>
                <a:spcPct val="100000"/>
              </a:lnSpc>
              <a:buClrTx/>
              <a:buFont typeface="Wingdings" panose="05000000000000000000" pitchFamily="2" charset="2"/>
              <a:buNone/>
              <a:defRPr sz="1800" b="0">
                <a:solidFill>
                  <a:srgbClr val="000000"/>
                </a:solidFill>
                <a:latin typeface="Calibri" panose="020F0502020204030204" pitchFamily="34" charset="0"/>
                <a:cs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i="1" dirty="0">
                <a:solidFill>
                  <a:schemeClr val="bg1"/>
                </a:solidFill>
              </a:rPr>
              <a:t>Treatment up to 96 wk after last patient’s first dose or </a:t>
            </a:r>
            <a:br>
              <a:rPr lang="en-US" i="1" dirty="0">
                <a:solidFill>
                  <a:schemeClr val="bg1"/>
                </a:solidFill>
              </a:rPr>
            </a:br>
            <a:r>
              <a:rPr lang="en-US" i="1" dirty="0">
                <a:solidFill>
                  <a:schemeClr val="bg1"/>
                </a:solidFill>
              </a:rPr>
              <a:t>48 wk after last patient switches to asciminib, whichever is longer</a:t>
            </a:r>
          </a:p>
        </p:txBody>
      </p:sp>
      <p:sp>
        <p:nvSpPr>
          <p:cNvPr id="19" name="Text Box 45">
            <a:extLst>
              <a:ext uri="{FF2B5EF4-FFF2-40B4-BE49-F238E27FC236}">
                <a16:creationId xmlns:a16="http://schemas.microsoft.com/office/drawing/2014/main" id="{2EAA56E0-CABD-2D44-869D-DF80DD4E86BE}"/>
              </a:ext>
            </a:extLst>
          </p:cNvPr>
          <p:cNvSpPr txBox="1">
            <a:spLocks noChangeArrowheads="1"/>
          </p:cNvSpPr>
          <p:nvPr/>
        </p:nvSpPr>
        <p:spPr bwMode="auto">
          <a:xfrm>
            <a:off x="3187143" y="1981234"/>
            <a:ext cx="281725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defRPr/>
            </a:pPr>
            <a:r>
              <a:rPr lang="en-GB" altLang="en-US" sz="1600" b="0" i="1" dirty="0">
                <a:solidFill>
                  <a:srgbClr val="000000"/>
                </a:solidFill>
                <a:latin typeface="Calibri" panose="020F0502020204030204" pitchFamily="34" charset="0"/>
                <a:cs typeface="Calibri" panose="020F0502020204030204" pitchFamily="34" charset="0"/>
              </a:rPr>
              <a:t>Stratified by MCyR vs no MCyR </a:t>
            </a:r>
          </a:p>
        </p:txBody>
      </p:sp>
      <p:sp>
        <p:nvSpPr>
          <p:cNvPr id="20" name="Line 53">
            <a:extLst>
              <a:ext uri="{FF2B5EF4-FFF2-40B4-BE49-F238E27FC236}">
                <a16:creationId xmlns:a16="http://schemas.microsoft.com/office/drawing/2014/main" id="{3CAC505A-3074-8F40-AE57-5DBE6D6D8D89}"/>
              </a:ext>
            </a:extLst>
          </p:cNvPr>
          <p:cNvSpPr>
            <a:spLocks noChangeShapeType="1"/>
          </p:cNvSpPr>
          <p:nvPr/>
        </p:nvSpPr>
        <p:spPr bwMode="auto">
          <a:xfrm>
            <a:off x="4364846" y="3268144"/>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21" name="Line 54">
            <a:extLst>
              <a:ext uri="{FF2B5EF4-FFF2-40B4-BE49-F238E27FC236}">
                <a16:creationId xmlns:a16="http://schemas.microsoft.com/office/drawing/2014/main" id="{123DA81B-BABB-4345-8EDA-D00D3399CBCF}"/>
              </a:ext>
            </a:extLst>
          </p:cNvPr>
          <p:cNvSpPr>
            <a:spLocks noChangeShapeType="1"/>
          </p:cNvSpPr>
          <p:nvPr/>
        </p:nvSpPr>
        <p:spPr bwMode="auto">
          <a:xfrm flipV="1">
            <a:off x="4372986" y="2649389"/>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22" name="Line 33">
            <a:extLst>
              <a:ext uri="{FF2B5EF4-FFF2-40B4-BE49-F238E27FC236}">
                <a16:creationId xmlns:a16="http://schemas.microsoft.com/office/drawing/2014/main" id="{F0D23893-3AD5-0A47-9089-D76451D6AB64}"/>
              </a:ext>
            </a:extLst>
          </p:cNvPr>
          <p:cNvSpPr>
            <a:spLocks noChangeShapeType="1"/>
          </p:cNvSpPr>
          <p:nvPr/>
        </p:nvSpPr>
        <p:spPr bwMode="auto">
          <a:xfrm rot="5400000">
            <a:off x="4412893" y="2532482"/>
            <a:ext cx="365754" cy="0"/>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23" name="Text Box 15">
            <a:extLst>
              <a:ext uri="{FF2B5EF4-FFF2-40B4-BE49-F238E27FC236}">
                <a16:creationId xmlns:a16="http://schemas.microsoft.com/office/drawing/2014/main" id="{20C763D5-2E3C-4840-A56B-159C9DD2321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NCT03106779</a:t>
            </a:r>
            <a:r>
              <a:rPr lang="de-DE"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044548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Patient Disposition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12634B8E-E33D-E340-B1E4-35DDC375A20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1072515525"/>
              </p:ext>
            </p:extLst>
          </p:nvPr>
        </p:nvGraphicFramePr>
        <p:xfrm>
          <a:off x="732559" y="1255352"/>
          <a:ext cx="10749645" cy="4937856"/>
        </p:xfrm>
        <a:graphic>
          <a:graphicData uri="http://schemas.openxmlformats.org/drawingml/2006/table">
            <a:tbl>
              <a:tblPr/>
              <a:tblGrid>
                <a:gridCol w="5469127">
                  <a:extLst>
                    <a:ext uri="{9D8B030D-6E8A-4147-A177-3AD203B41FA5}">
                      <a16:colId xmlns:a16="http://schemas.microsoft.com/office/drawing/2014/main" val="20000"/>
                    </a:ext>
                  </a:extLst>
                </a:gridCol>
                <a:gridCol w="2640259">
                  <a:extLst>
                    <a:ext uri="{9D8B030D-6E8A-4147-A177-3AD203B41FA5}">
                      <a16:colId xmlns:a16="http://schemas.microsoft.com/office/drawing/2014/main" val="20001"/>
                    </a:ext>
                  </a:extLst>
                </a:gridCol>
                <a:gridCol w="2640259">
                  <a:extLst>
                    <a:ext uri="{9D8B030D-6E8A-4147-A177-3AD203B41FA5}">
                      <a16:colId xmlns:a16="http://schemas.microsoft.com/office/drawing/2014/main" val="20004"/>
                    </a:ext>
                  </a:extLst>
                </a:gridCol>
              </a:tblGrid>
              <a:tr h="179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Variable,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Asciminib (n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Bosutinib (n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79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Treated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156 (99.4)*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9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ongoing</a:t>
                      </a:r>
                      <a:r>
                        <a:rPr lang="en-US" sz="1600" b="0" baseline="30000" dirty="0">
                          <a:solidFill>
                            <a:srgbClr val="000000"/>
                          </a:solidFill>
                          <a:latin typeface="Calibri"/>
                          <a:cs typeface="Calibri"/>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89 (56.7)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(22.4)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7018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Discontinued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&lt;Wk 24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≥Wk 24 and &lt;Wk 48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≥Wk 48 and &lt;Wk 96</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&gt;Wk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 (42.7)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(16.6)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25 (15.9)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 (77.6)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(32.9)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(38.2)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2241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Reason for discontinuation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Lack of efficacy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Adverse event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Physician decision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Patient decision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Progressive disease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Lost to follow-up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Protocol deviation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(23.6)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(35.5)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r h="179557">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Switched to asciminib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(31.6)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53871898"/>
                  </a:ext>
                </a:extLst>
              </a:tr>
            </a:tbl>
          </a:graphicData>
        </a:graphic>
      </p:graphicFrame>
      <p:sp>
        <p:nvSpPr>
          <p:cNvPr id="13" name="TextBox 12">
            <a:extLst>
              <a:ext uri="{FF2B5EF4-FFF2-40B4-BE49-F238E27FC236}">
                <a16:creationId xmlns:a16="http://schemas.microsoft.com/office/drawing/2014/main" id="{AB8EC445-6516-F842-A40A-11B203838424}"/>
              </a:ext>
            </a:extLst>
          </p:cNvPr>
          <p:cNvSpPr txBox="1"/>
          <p:nvPr/>
        </p:nvSpPr>
        <p:spPr bwMode="auto">
          <a:xfrm>
            <a:off x="569261" y="6201170"/>
            <a:ext cx="1101298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spcBef>
                <a:spcPts val="0"/>
              </a:spcBef>
              <a:defRPr/>
            </a:pPr>
            <a:r>
              <a:rPr lang="en-US" sz="1400" b="0" dirty="0">
                <a:solidFill>
                  <a:srgbClr val="000000"/>
                </a:solidFill>
                <a:latin typeface="Calibri" panose="020F0502020204030204" pitchFamily="34" charset="0"/>
                <a:cs typeface="Calibri" panose="020F0502020204030204" pitchFamily="34" charset="0"/>
              </a:rPr>
              <a:t>*1 patient not treated in asciminib arm per investigator due to cytopenia.</a:t>
            </a:r>
            <a:r>
              <a:rPr lang="en-US" sz="1400" b="0" baseline="30000" dirty="0">
                <a:solidFill>
                  <a:srgbClr val="000000"/>
                </a:solidFill>
                <a:latin typeface="Calibri"/>
                <a:cs typeface="Calibri"/>
              </a:rPr>
              <a:t> †</a:t>
            </a:r>
            <a:r>
              <a:rPr lang="en-US" sz="1400" b="0" dirty="0">
                <a:solidFill>
                  <a:srgbClr val="000000"/>
                </a:solidFill>
                <a:latin typeface="Calibri"/>
                <a:cs typeface="Calibri"/>
              </a:rPr>
              <a:t>At data cutoff: January 6, 2021.</a:t>
            </a:r>
            <a:endParaRPr lang="en-US" sz="1400" b="0"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BC57A6F0-8415-486A-89B7-C3C28A8FB345}"/>
              </a:ext>
            </a:extLst>
          </p:cNvPr>
          <p:cNvSpPr txBox="1"/>
          <p:nvPr/>
        </p:nvSpPr>
        <p:spPr bwMode="auto">
          <a:xfrm>
            <a:off x="732559" y="1617816"/>
            <a:ext cx="10749644" cy="630942"/>
          </a:xfrm>
          <a:prstGeom prst="rect">
            <a:avLst/>
          </a:prstGeom>
          <a:noFill/>
          <a:ln w="2857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endParaRPr lang="en-US" sz="1400" b="0" dirty="0">
              <a:solidFill>
                <a:schemeClr val="bg1"/>
              </a:solidFill>
              <a:latin typeface="Calibri" panose="020F0502020204030204" pitchFamily="34" charset="0"/>
            </a:endParaRPr>
          </a:p>
          <a:p>
            <a:pPr algn="l">
              <a:lnSpc>
                <a:spcPct val="100000"/>
              </a:lnSpc>
              <a:spcBef>
                <a:spcPct val="50000"/>
              </a:spcBef>
              <a:spcAft>
                <a:spcPct val="0"/>
              </a:spcAft>
              <a:buClrTx/>
              <a:buFontTx/>
              <a:buNone/>
            </a:pPr>
            <a:endParaRPr lang="en-US" sz="1400" b="0" dirty="0">
              <a:solidFill>
                <a:schemeClr val="bg1"/>
              </a:solidFill>
              <a:latin typeface="Calibri" panose="020F0502020204030204" pitchFamily="34" charset="0"/>
            </a:endParaRPr>
          </a:p>
        </p:txBody>
      </p:sp>
      <p:sp>
        <p:nvSpPr>
          <p:cNvPr id="10" name="TextBox 9">
            <a:extLst>
              <a:ext uri="{FF2B5EF4-FFF2-40B4-BE49-F238E27FC236}">
                <a16:creationId xmlns:a16="http://schemas.microsoft.com/office/drawing/2014/main" id="{B66455B6-A83C-4916-AA27-B52858E179A2}"/>
              </a:ext>
            </a:extLst>
          </p:cNvPr>
          <p:cNvSpPr txBox="1"/>
          <p:nvPr/>
        </p:nvSpPr>
        <p:spPr bwMode="auto">
          <a:xfrm>
            <a:off x="726697" y="3828105"/>
            <a:ext cx="10749644" cy="553998"/>
          </a:xfrm>
          <a:prstGeom prst="rect">
            <a:avLst/>
          </a:prstGeom>
          <a:noFill/>
          <a:ln w="2857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endParaRPr lang="en-US" sz="1200" b="0" dirty="0">
              <a:solidFill>
                <a:schemeClr val="bg1"/>
              </a:solidFill>
              <a:latin typeface="Calibri" panose="020F0502020204030204" pitchFamily="34" charset="0"/>
            </a:endParaRPr>
          </a:p>
          <a:p>
            <a:pPr algn="l">
              <a:lnSpc>
                <a:spcPct val="100000"/>
              </a:lnSpc>
              <a:spcBef>
                <a:spcPct val="50000"/>
              </a:spcBef>
              <a:spcAft>
                <a:spcPct val="0"/>
              </a:spcAft>
              <a:buClrTx/>
              <a:buFontTx/>
              <a:buNone/>
            </a:pP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97360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Response Rates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DD5340C4-98A3-054B-A620-9F358EAFA5D5}"/>
              </a:ext>
            </a:extLst>
          </p:cNvPr>
          <p:cNvGraphicFramePr>
            <a:graphicFrameLocks/>
          </p:cNvGraphicFramePr>
          <p:nvPr>
            <p:extLst>
              <p:ext uri="{D42A27DB-BD31-4B8C-83A1-F6EECF244321}">
                <p14:modId xmlns:p14="http://schemas.microsoft.com/office/powerpoint/2010/main" val="986672485"/>
              </p:ext>
            </p:extLst>
          </p:nvPr>
        </p:nvGraphicFramePr>
        <p:xfrm>
          <a:off x="727076" y="1595672"/>
          <a:ext cx="10736268" cy="2316544"/>
        </p:xfrm>
        <a:graphic>
          <a:graphicData uri="http://schemas.openxmlformats.org/drawingml/2006/table">
            <a:tbl>
              <a:tblPr/>
              <a:tblGrid>
                <a:gridCol w="2481235">
                  <a:extLst>
                    <a:ext uri="{9D8B030D-6E8A-4147-A177-3AD203B41FA5}">
                      <a16:colId xmlns:a16="http://schemas.microsoft.com/office/drawing/2014/main" val="20000"/>
                    </a:ext>
                  </a:extLst>
                </a:gridCol>
                <a:gridCol w="2331877">
                  <a:extLst>
                    <a:ext uri="{9D8B030D-6E8A-4147-A177-3AD203B41FA5}">
                      <a16:colId xmlns:a16="http://schemas.microsoft.com/office/drawing/2014/main" val="20001"/>
                    </a:ext>
                  </a:extLst>
                </a:gridCol>
                <a:gridCol w="2183803">
                  <a:extLst>
                    <a:ext uri="{9D8B030D-6E8A-4147-A177-3AD203B41FA5}">
                      <a16:colId xmlns:a16="http://schemas.microsoft.com/office/drawing/2014/main" val="20003"/>
                    </a:ext>
                  </a:extLst>
                </a:gridCol>
                <a:gridCol w="3739353">
                  <a:extLst>
                    <a:ext uri="{9D8B030D-6E8A-4147-A177-3AD203B41FA5}">
                      <a16:colId xmlns:a16="http://schemas.microsoft.com/office/drawing/2014/main" val="20002"/>
                    </a:ext>
                  </a:extLst>
                </a:gridCol>
              </a:tblGrid>
              <a:tr h="289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Asciminib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Bosutinib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Common Treatment Difference,*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MMR at Wk 48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If used third line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If used fourth line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If used ≥ fifth line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30.5 (n/N = 25/82)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31.8 (n/N = 14/44)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22.6 (n/N = 7/31)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26.7 (n/N = 8/30)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 (n/N = 2/29)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 (n/N = 0/17)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16.1 (5.7-26.6)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Outcome,</a:t>
                      </a:r>
                      <a:r>
                        <a:rPr lang="en-US" sz="1600" b="1" baseline="30000" dirty="0">
                          <a:solidFill>
                            <a:schemeClr val="tx1"/>
                          </a:solidFill>
                          <a:latin typeface="Calibri"/>
                          <a:cs typeface="Calibri"/>
                        </a:rPr>
                        <a:t>† </a:t>
                      </a:r>
                      <a:r>
                        <a:rPr kumimoji="0" lang="en-US" sz="16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Asciminib (n = 142)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Bosutinib (n =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Treatment Difference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633276085"/>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BCR:ABL1</a:t>
                      </a:r>
                      <a:r>
                        <a:rPr kumimoji="0" lang="en-US" sz="1600" b="0" i="1" u="none" strike="noStrike" cap="none" normalizeH="0" baseline="30000" dirty="0">
                          <a:ln>
                            <a:noFill/>
                          </a:ln>
                          <a:solidFill>
                            <a:schemeClr val="bg2">
                              <a:lumMod val="10000"/>
                            </a:schemeClr>
                          </a:solidFill>
                          <a:effectLst/>
                          <a:latin typeface="Calibri" panose="020F0502020204030204" pitchFamily="34" charset="0"/>
                        </a:rPr>
                        <a:t>IS</a:t>
                      </a:r>
                      <a:r>
                        <a:rPr kumimoji="0" lang="en-US" sz="1600" b="0" i="1" u="none" strike="noStrike" cap="none" normalizeH="0" baseline="0" dirty="0">
                          <a:ln>
                            <a:noFill/>
                          </a:ln>
                          <a:solidFill>
                            <a:schemeClr val="bg2">
                              <a:lumMod val="10000"/>
                            </a:schemeClr>
                          </a:solidFill>
                          <a:effectLst/>
                          <a:latin typeface="Calibri" panose="020F0502020204030204" pitchFamily="34" charset="0"/>
                        </a:rPr>
                        <a:t>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27073650"/>
                  </a:ext>
                </a:extLst>
              </a:tr>
            </a:tbl>
          </a:graphicData>
        </a:graphic>
      </p:graphicFrame>
      <p:sp>
        <p:nvSpPr>
          <p:cNvPr id="12" name="Rectangle 11">
            <a:extLst>
              <a:ext uri="{FF2B5EF4-FFF2-40B4-BE49-F238E27FC236}">
                <a16:creationId xmlns:a16="http://schemas.microsoft.com/office/drawing/2014/main" id="{F1BCC634-8714-DA49-BB48-7BEF84EC54DA}"/>
              </a:ext>
            </a:extLst>
          </p:cNvPr>
          <p:cNvSpPr/>
          <p:nvPr/>
        </p:nvSpPr>
        <p:spPr>
          <a:xfrm>
            <a:off x="677848" y="3898955"/>
            <a:ext cx="9589508" cy="307777"/>
          </a:xfrm>
          <a:prstGeom prst="rect">
            <a:avLst/>
          </a:prstGeom>
        </p:spPr>
        <p:txBody>
          <a:bodyPr wrap="square">
            <a:spAutoFit/>
          </a:bodyPr>
          <a:lstStyle/>
          <a:p>
            <a:r>
              <a:rPr lang="en-US" sz="1400" b="0" dirty="0">
                <a:solidFill>
                  <a:srgbClr val="000000"/>
                </a:solidFill>
                <a:latin typeface="Calibri"/>
                <a:cs typeface="Calibri"/>
              </a:rPr>
              <a:t>*Adjusted for MCyR status at baseline. </a:t>
            </a:r>
            <a:r>
              <a:rPr lang="en-US" sz="1400" b="0" baseline="30000" dirty="0">
                <a:solidFill>
                  <a:srgbClr val="000000"/>
                </a:solidFill>
                <a:latin typeface="Calibri"/>
                <a:cs typeface="Calibri"/>
              </a:rPr>
              <a:t>†</a:t>
            </a:r>
            <a:r>
              <a:rPr lang="en-US" sz="1400" b="0" dirty="0">
                <a:solidFill>
                  <a:srgbClr val="000000"/>
                </a:solidFill>
                <a:latin typeface="Calibri"/>
                <a:cs typeface="Calibri"/>
              </a:rPr>
              <a:t>Based on patients without this level of response at baseline. </a:t>
            </a:r>
          </a:p>
        </p:txBody>
      </p:sp>
      <p:graphicFrame>
        <p:nvGraphicFramePr>
          <p:cNvPr id="13" name="Group 3">
            <a:extLst>
              <a:ext uri="{FF2B5EF4-FFF2-40B4-BE49-F238E27FC236}">
                <a16:creationId xmlns:a16="http://schemas.microsoft.com/office/drawing/2014/main" id="{BDBBF71D-AE21-DD48-BF78-914A1C614990}"/>
              </a:ext>
            </a:extLst>
          </p:cNvPr>
          <p:cNvGraphicFramePr>
            <a:graphicFrameLocks/>
          </p:cNvGraphicFramePr>
          <p:nvPr>
            <p:extLst>
              <p:ext uri="{D42A27DB-BD31-4B8C-83A1-F6EECF244321}">
                <p14:modId xmlns:p14="http://schemas.microsoft.com/office/powerpoint/2010/main" val="3439122253"/>
              </p:ext>
            </p:extLst>
          </p:nvPr>
        </p:nvGraphicFramePr>
        <p:xfrm>
          <a:off x="720578" y="4284397"/>
          <a:ext cx="10761809" cy="1739092"/>
        </p:xfrm>
        <a:graphic>
          <a:graphicData uri="http://schemas.openxmlformats.org/drawingml/2006/table">
            <a:tbl>
              <a:tblPr/>
              <a:tblGrid>
                <a:gridCol w="5941449">
                  <a:extLst>
                    <a:ext uri="{9D8B030D-6E8A-4147-A177-3AD203B41FA5}">
                      <a16:colId xmlns:a16="http://schemas.microsoft.com/office/drawing/2014/main" val="20000"/>
                    </a:ext>
                  </a:extLst>
                </a:gridCol>
                <a:gridCol w="2500134">
                  <a:extLst>
                    <a:ext uri="{9D8B030D-6E8A-4147-A177-3AD203B41FA5}">
                      <a16:colId xmlns:a16="http://schemas.microsoft.com/office/drawing/2014/main" val="20001"/>
                    </a:ext>
                  </a:extLst>
                </a:gridCol>
                <a:gridCol w="2320226">
                  <a:extLst>
                    <a:ext uri="{9D8B030D-6E8A-4147-A177-3AD203B41FA5}">
                      <a16:colId xmlns:a16="http://schemas.microsoft.com/office/drawing/2014/main" val="20002"/>
                    </a:ext>
                  </a:extLst>
                </a:gridCol>
              </a:tblGrid>
              <a:tr h="3979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Asciminib (n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Bosutinib (n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273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Cumulative incidence of MMR at Wk 48,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68014473"/>
                  </a:ext>
                </a:extLst>
              </a:tr>
              <a:tr h="2273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Probability of maintaining MMR for ≥48 wk,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96.1 (85.4-99.0)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90.0 (47.3-98.5)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273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Maintained MMR at last assessment,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273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Cumulative incidence of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BCR:ABL1</a:t>
                      </a:r>
                      <a:r>
                        <a:rPr kumimoji="0" lang="en-US" sz="1600" b="0" i="1" u="none" strike="noStrike" cap="none" normalizeH="0" baseline="30000" dirty="0">
                          <a:ln>
                            <a:noFill/>
                          </a:ln>
                          <a:solidFill>
                            <a:schemeClr val="bg2">
                              <a:lumMod val="10000"/>
                            </a:schemeClr>
                          </a:solidFill>
                          <a:effectLst/>
                          <a:latin typeface="Calibri" panose="020F0502020204030204" pitchFamily="34" charset="0"/>
                        </a:rPr>
                        <a:t>IS</a:t>
                      </a:r>
                      <a:r>
                        <a:rPr kumimoji="0" lang="en-US" sz="1600" b="0" i="1" u="none" strike="noStrike" cap="none" normalizeH="0" baseline="0" dirty="0">
                          <a:ln>
                            <a:noFill/>
                          </a:ln>
                          <a:solidFill>
                            <a:schemeClr val="bg2">
                              <a:lumMod val="10000"/>
                            </a:schemeClr>
                          </a:solidFill>
                          <a:effectLst/>
                          <a:latin typeface="Calibri" panose="020F0502020204030204" pitchFamily="34" charset="0"/>
                        </a:rPr>
                        <a:t> ≤1%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at Wk 48,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84977479"/>
                  </a:ext>
                </a:extLst>
              </a:tr>
            </a:tbl>
          </a:graphicData>
        </a:graphic>
      </p:graphicFrame>
      <p:sp>
        <p:nvSpPr>
          <p:cNvPr id="14" name="Text Box 15">
            <a:extLst>
              <a:ext uri="{FF2B5EF4-FFF2-40B4-BE49-F238E27FC236}">
                <a16:creationId xmlns:a16="http://schemas.microsoft.com/office/drawing/2014/main" id="{A9498D89-5501-7347-9EA9-D0C8077BA37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008808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Additional Efficacy Results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3" name="Group 3">
            <a:extLst>
              <a:ext uri="{FF2B5EF4-FFF2-40B4-BE49-F238E27FC236}">
                <a16:creationId xmlns:a16="http://schemas.microsoft.com/office/drawing/2014/main" id="{BDBBF71D-AE21-DD48-BF78-914A1C614990}"/>
              </a:ext>
            </a:extLst>
          </p:cNvPr>
          <p:cNvGraphicFramePr>
            <a:graphicFrameLocks/>
          </p:cNvGraphicFramePr>
          <p:nvPr>
            <p:extLst>
              <p:ext uri="{D42A27DB-BD31-4B8C-83A1-F6EECF244321}">
                <p14:modId xmlns:p14="http://schemas.microsoft.com/office/powerpoint/2010/main" val="1640784103"/>
              </p:ext>
            </p:extLst>
          </p:nvPr>
        </p:nvGraphicFramePr>
        <p:xfrm>
          <a:off x="719138" y="1600200"/>
          <a:ext cx="10736266" cy="2865216"/>
        </p:xfrm>
        <a:graphic>
          <a:graphicData uri="http://schemas.openxmlformats.org/drawingml/2006/table">
            <a:tbl>
              <a:tblPr/>
              <a:tblGrid>
                <a:gridCol w="5927347">
                  <a:extLst>
                    <a:ext uri="{9D8B030D-6E8A-4147-A177-3AD203B41FA5}">
                      <a16:colId xmlns:a16="http://schemas.microsoft.com/office/drawing/2014/main" val="20000"/>
                    </a:ext>
                  </a:extLst>
                </a:gridCol>
                <a:gridCol w="2194560">
                  <a:extLst>
                    <a:ext uri="{9D8B030D-6E8A-4147-A177-3AD203B41FA5}">
                      <a16:colId xmlns:a16="http://schemas.microsoft.com/office/drawing/2014/main" val="20001"/>
                    </a:ext>
                  </a:extLst>
                </a:gridCol>
                <a:gridCol w="2614359">
                  <a:extLst>
                    <a:ext uri="{9D8B030D-6E8A-4147-A177-3AD203B41FA5}">
                      <a16:colId xmlns:a16="http://schemas.microsoft.com/office/drawing/2014/main" val="20002"/>
                    </a:ext>
                  </a:extLst>
                </a:gridCol>
              </a:tblGrid>
              <a:tr h="289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Asciminib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Bosutinib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a:t>
                      </a:r>
                      <a:r>
                        <a:rPr kumimoji="0" lang="en-US" sz="1800" b="0" i="0" u="none" strike="noStrike" cap="none" normalizeH="0" baseline="30000" dirty="0">
                          <a:ln>
                            <a:noFill/>
                          </a:ln>
                          <a:solidFill>
                            <a:schemeClr val="bg2">
                              <a:lumMod val="10000"/>
                            </a:schemeClr>
                          </a:solidFill>
                          <a:effectLst/>
                          <a:latin typeface="Calibri" panose="020F0502020204030204" pitchFamily="34" charset="0"/>
                        </a:rPr>
                        <a:t>4</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a:t>
                      </a:r>
                      <a:endParaRPr kumimoji="0" lang="en-US" sz="18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a:t>
                      </a:r>
                      <a:r>
                        <a:rPr kumimoji="0" lang="en-US" sz="1800" b="0" i="0" u="none" strike="noStrike" cap="none" normalizeH="0" baseline="30000" dirty="0">
                          <a:ln>
                            <a:noFill/>
                          </a:ln>
                          <a:solidFill>
                            <a:schemeClr val="bg2">
                              <a:lumMod val="10000"/>
                            </a:schemeClr>
                          </a:solidFill>
                          <a:effectLst/>
                          <a:latin typeface="Calibri" panose="020F0502020204030204" pitchFamily="34" charset="0"/>
                        </a:rPr>
                        <a:t>4.5</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a:t>
                      </a:r>
                      <a:endParaRPr kumimoji="0" lang="en-US" sz="18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Treatment failure,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6191971"/>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K-M estimated proportion of patients without treatment failure by 12 mo,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57.7 (49.5-65.0)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25.0 (15.9-35.1)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41152703"/>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time to treatment failure,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195749"/>
                  </a:ext>
                </a:extLst>
              </a:tr>
            </a:tbl>
          </a:graphicData>
        </a:graphic>
      </p:graphicFrame>
      <p:sp>
        <p:nvSpPr>
          <p:cNvPr id="14" name="Text Box 15">
            <a:extLst>
              <a:ext uri="{FF2B5EF4-FFF2-40B4-BE49-F238E27FC236}">
                <a16:creationId xmlns:a16="http://schemas.microsoft.com/office/drawing/2014/main" id="{A9498D89-5501-7347-9EA9-D0C8077BA37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
        <p:nvSpPr>
          <p:cNvPr id="15" name="Rectangle 14">
            <a:extLst>
              <a:ext uri="{FF2B5EF4-FFF2-40B4-BE49-F238E27FC236}">
                <a16:creationId xmlns:a16="http://schemas.microsoft.com/office/drawing/2014/main" id="{98887265-7A4C-3A49-9586-C7FAC16CE2C7}"/>
              </a:ext>
            </a:extLst>
          </p:cNvPr>
          <p:cNvSpPr/>
          <p:nvPr/>
        </p:nvSpPr>
        <p:spPr>
          <a:xfrm>
            <a:off x="720856" y="4541733"/>
            <a:ext cx="9589508" cy="307777"/>
          </a:xfrm>
          <a:prstGeom prst="rect">
            <a:avLst/>
          </a:prstGeom>
        </p:spPr>
        <p:txBody>
          <a:bodyPr wrap="square">
            <a:spAutoFit/>
          </a:bodyPr>
          <a:lstStyle/>
          <a:p>
            <a:r>
              <a:rPr lang="en-US" sz="1400" b="0" dirty="0">
                <a:solidFill>
                  <a:srgbClr val="000000"/>
                </a:solidFill>
                <a:latin typeface="Calibri"/>
                <a:cs typeface="Calibri"/>
              </a:rPr>
              <a:t>*Defined as lack of efficacy or discontinuation for any reason. HR: 0.4 (95% CI: 0.3-0.6; </a:t>
            </a:r>
            <a:r>
              <a:rPr lang="en-US" sz="1400" b="0" i="1" dirty="0">
                <a:solidFill>
                  <a:srgbClr val="000000"/>
                </a:solidFill>
                <a:latin typeface="Calibri"/>
                <a:cs typeface="Calibri"/>
              </a:rPr>
              <a:t>P </a:t>
            </a:r>
            <a:r>
              <a:rPr lang="en-US" sz="1400" b="0" dirty="0">
                <a:solidFill>
                  <a:srgbClr val="000000"/>
                </a:solidFill>
                <a:latin typeface="Calibri"/>
                <a:cs typeface="Calibri"/>
              </a:rPr>
              <a:t>&lt;.0001).</a:t>
            </a:r>
          </a:p>
        </p:txBody>
      </p:sp>
    </p:spTree>
    <p:extLst>
      <p:ext uri="{BB962C8B-B14F-4D97-AF65-F5344CB8AC3E}">
        <p14:creationId xmlns:p14="http://schemas.microsoft.com/office/powerpoint/2010/main" val="2075425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AE Overview</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5EE267F2-A62B-C946-AEC1-FFB9ADB55EB7}"/>
              </a:ext>
            </a:extLst>
          </p:cNvPr>
          <p:cNvGraphicFramePr>
            <a:graphicFrameLocks/>
          </p:cNvGraphicFramePr>
          <p:nvPr>
            <p:extLst>
              <p:ext uri="{D42A27DB-BD31-4B8C-83A1-F6EECF244321}">
                <p14:modId xmlns:p14="http://schemas.microsoft.com/office/powerpoint/2010/main" val="1198892892"/>
              </p:ext>
            </p:extLst>
          </p:nvPr>
        </p:nvGraphicFramePr>
        <p:xfrm>
          <a:off x="522288" y="1604968"/>
          <a:ext cx="5376325" cy="3958820"/>
        </p:xfrm>
        <a:graphic>
          <a:graphicData uri="http://schemas.openxmlformats.org/drawingml/2006/table">
            <a:tbl>
              <a:tblPr/>
              <a:tblGrid>
                <a:gridCol w="1842843">
                  <a:extLst>
                    <a:ext uri="{9D8B030D-6E8A-4147-A177-3AD203B41FA5}">
                      <a16:colId xmlns:a16="http://schemas.microsoft.com/office/drawing/2014/main" val="20000"/>
                    </a:ext>
                  </a:extLst>
                </a:gridCol>
                <a:gridCol w="845320">
                  <a:extLst>
                    <a:ext uri="{9D8B030D-6E8A-4147-A177-3AD203B41FA5}">
                      <a16:colId xmlns:a16="http://schemas.microsoft.com/office/drawing/2014/main" val="20001"/>
                    </a:ext>
                  </a:extLst>
                </a:gridCol>
                <a:gridCol w="896054">
                  <a:extLst>
                    <a:ext uri="{9D8B030D-6E8A-4147-A177-3AD203B41FA5}">
                      <a16:colId xmlns:a16="http://schemas.microsoft.com/office/drawing/2014/main" val="20002"/>
                    </a:ext>
                  </a:extLst>
                </a:gridCol>
                <a:gridCol w="896054">
                  <a:extLst>
                    <a:ext uri="{9D8B030D-6E8A-4147-A177-3AD203B41FA5}">
                      <a16:colId xmlns:a16="http://schemas.microsoft.com/office/drawing/2014/main" val="20003"/>
                    </a:ext>
                  </a:extLst>
                </a:gridCol>
                <a:gridCol w="896054">
                  <a:extLst>
                    <a:ext uri="{9D8B030D-6E8A-4147-A177-3AD203B41FA5}">
                      <a16:colId xmlns:a16="http://schemas.microsoft.com/office/drawing/2014/main" val="20004"/>
                    </a:ext>
                  </a:extLst>
                </a:gridCol>
              </a:tblGrid>
              <a:tr h="50125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AE,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Asciminib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Bosutinib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501252">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012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Any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643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Fatal AEs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012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AEs leading to: Discontinuation*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5314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Dose reduction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r h="5012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Dose interruption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6"/>
                  </a:ext>
                </a:extLst>
              </a:tr>
            </a:tbl>
          </a:graphicData>
        </a:graphic>
      </p:graphicFrame>
      <p:graphicFrame>
        <p:nvGraphicFramePr>
          <p:cNvPr id="12" name="Group 3">
            <a:extLst>
              <a:ext uri="{FF2B5EF4-FFF2-40B4-BE49-F238E27FC236}">
                <a16:creationId xmlns:a16="http://schemas.microsoft.com/office/drawing/2014/main" id="{DE083426-4B3C-A84D-93BC-C7392E32A5FF}"/>
              </a:ext>
            </a:extLst>
          </p:cNvPr>
          <p:cNvGraphicFramePr>
            <a:graphicFrameLocks/>
          </p:cNvGraphicFramePr>
          <p:nvPr>
            <p:extLst>
              <p:ext uri="{D42A27DB-BD31-4B8C-83A1-F6EECF244321}">
                <p14:modId xmlns:p14="http://schemas.microsoft.com/office/powerpoint/2010/main" val="436355784"/>
              </p:ext>
            </p:extLst>
          </p:nvPr>
        </p:nvGraphicFramePr>
        <p:xfrm>
          <a:off x="6384924" y="1610437"/>
          <a:ext cx="5366809" cy="3566304"/>
        </p:xfrm>
        <a:graphic>
          <a:graphicData uri="http://schemas.openxmlformats.org/drawingml/2006/table">
            <a:tbl>
              <a:tblPr/>
              <a:tblGrid>
                <a:gridCol w="2335743">
                  <a:extLst>
                    <a:ext uri="{9D8B030D-6E8A-4147-A177-3AD203B41FA5}">
                      <a16:colId xmlns:a16="http://schemas.microsoft.com/office/drawing/2014/main" val="20000"/>
                    </a:ext>
                  </a:extLst>
                </a:gridCol>
                <a:gridCol w="1515533">
                  <a:extLst>
                    <a:ext uri="{9D8B030D-6E8A-4147-A177-3AD203B41FA5}">
                      <a16:colId xmlns:a16="http://schemas.microsoft.com/office/drawing/2014/main" val="20001"/>
                    </a:ext>
                  </a:extLst>
                </a:gridCol>
                <a:gridCol w="1515533">
                  <a:extLst>
                    <a:ext uri="{9D8B030D-6E8A-4147-A177-3AD203B41FA5}">
                      <a16:colId xmlns:a16="http://schemas.microsoft.com/office/drawing/2014/main" val="20002"/>
                    </a:ext>
                  </a:extLst>
                </a:gridCol>
              </a:tblGrid>
              <a:tr h="3947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AEs Occurring in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≥20% of Patients,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Asciminib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Bosutinib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6"/>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7"/>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Increased ALT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8"/>
                  </a:ext>
                </a:extLst>
              </a:tr>
              <a:tr h="2255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Increased AST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9"/>
                  </a:ext>
                </a:extLst>
              </a:tr>
            </a:tbl>
          </a:graphicData>
        </a:graphic>
      </p:graphicFrame>
      <p:sp>
        <p:nvSpPr>
          <p:cNvPr id="13" name="Text Box 15">
            <a:extLst>
              <a:ext uri="{FF2B5EF4-FFF2-40B4-BE49-F238E27FC236}">
                <a16:creationId xmlns:a16="http://schemas.microsoft.com/office/drawing/2014/main" id="{68737353-80CB-B446-A51B-A94261C1A18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
        <p:nvSpPr>
          <p:cNvPr id="14" name="Rectangle 13">
            <a:extLst>
              <a:ext uri="{FF2B5EF4-FFF2-40B4-BE49-F238E27FC236}">
                <a16:creationId xmlns:a16="http://schemas.microsoft.com/office/drawing/2014/main" id="{E7FE91D9-2B1A-8C4B-A52A-13DA85C4A213}"/>
              </a:ext>
            </a:extLst>
          </p:cNvPr>
          <p:cNvSpPr/>
          <p:nvPr/>
        </p:nvSpPr>
        <p:spPr>
          <a:xfrm>
            <a:off x="530103" y="5560810"/>
            <a:ext cx="5362807" cy="830997"/>
          </a:xfrm>
          <a:prstGeom prst="rect">
            <a:avLst/>
          </a:prstGeom>
        </p:spPr>
        <p:txBody>
          <a:bodyPr wrap="square">
            <a:spAutoFit/>
          </a:bodyPr>
          <a:lstStyle/>
          <a:p>
            <a:r>
              <a:rPr lang="en-US" sz="1600" b="0" dirty="0">
                <a:solidFill>
                  <a:srgbClr val="000000"/>
                </a:solidFill>
                <a:latin typeface="Calibri"/>
                <a:cs typeface="Calibri"/>
              </a:rPr>
              <a:t>*Included thrombocytopenia (3.2%), neutropenia (2.6%) with asciminib; increased ALT (5.3%) and neutropenia (3.9%) with bosutinib.</a:t>
            </a:r>
            <a:endParaRPr lang="en-US" sz="1600" b="0" i="1" dirty="0">
              <a:solidFill>
                <a:schemeClr val="bg2">
                  <a:lumMod val="10000"/>
                </a:schemeClr>
              </a:solidFill>
              <a:latin typeface="Calibri" panose="020F0502020204030204" pitchFamily="34" charset="0"/>
            </a:endParaRPr>
          </a:p>
        </p:txBody>
      </p:sp>
      <p:sp>
        <p:nvSpPr>
          <p:cNvPr id="10" name="Rectangle 9">
            <a:extLst>
              <a:ext uri="{FF2B5EF4-FFF2-40B4-BE49-F238E27FC236}">
                <a16:creationId xmlns:a16="http://schemas.microsoft.com/office/drawing/2014/main" id="{BF3EE6CA-5FE3-4F2F-AB16-8C8C08B5E5C5}"/>
              </a:ext>
            </a:extLst>
          </p:cNvPr>
          <p:cNvSpPr/>
          <p:nvPr/>
        </p:nvSpPr>
        <p:spPr>
          <a:xfrm>
            <a:off x="6395808" y="5203270"/>
            <a:ext cx="5362807" cy="584775"/>
          </a:xfrm>
          <a:prstGeom prst="rect">
            <a:avLst/>
          </a:prstGeom>
        </p:spPr>
        <p:txBody>
          <a:bodyPr wrap="square">
            <a:spAutoFit/>
          </a:bodyPr>
          <a:lstStyle/>
          <a:p>
            <a:pPr marL="285750" indent="-285750">
              <a:buFont typeface="Wingdings" panose="05000000000000000000" pitchFamily="2" charset="2"/>
              <a:buChar char="§"/>
            </a:pPr>
            <a:r>
              <a:rPr lang="en-US" sz="1600" b="0" dirty="0">
                <a:solidFill>
                  <a:srgbClr val="000000"/>
                </a:solidFill>
                <a:latin typeface="Calibri"/>
                <a:cs typeface="Calibri"/>
              </a:rPr>
              <a:t>Median duration of exposure 15.4 mo for asciminib (range: 0-37.3), 6.8 mo for bosutinib (range: 0.2-34.3)</a:t>
            </a:r>
            <a:endParaRPr lang="en-US" sz="1600" b="0" i="1" dirty="0">
              <a:solidFill>
                <a:schemeClr val="bg2">
                  <a:lumMod val="10000"/>
                </a:schemeClr>
              </a:solidFill>
              <a:latin typeface="Calibri" panose="020F0502020204030204" pitchFamily="34" charset="0"/>
            </a:endParaRPr>
          </a:p>
        </p:txBody>
      </p:sp>
    </p:spTree>
    <p:extLst>
      <p:ext uri="{BB962C8B-B14F-4D97-AF65-F5344CB8AC3E}">
        <p14:creationId xmlns:p14="http://schemas.microsoft.com/office/powerpoint/2010/main" val="3276287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a:t>
            </a:r>
            <a:br>
              <a:rPr lang="en-US" dirty="0"/>
            </a:br>
            <a:r>
              <a:rPr lang="en-US" dirty="0"/>
              <a:t>Hematologic AEs by Time Period on Asciminib</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3" name="Group 3">
            <a:extLst>
              <a:ext uri="{FF2B5EF4-FFF2-40B4-BE49-F238E27FC236}">
                <a16:creationId xmlns:a16="http://schemas.microsoft.com/office/drawing/2014/main" id="{BDBBF71D-AE21-DD48-BF78-914A1C614990}"/>
              </a:ext>
            </a:extLst>
          </p:cNvPr>
          <p:cNvGraphicFramePr>
            <a:graphicFrameLocks/>
          </p:cNvGraphicFramePr>
          <p:nvPr>
            <p:extLst>
              <p:ext uri="{D42A27DB-BD31-4B8C-83A1-F6EECF244321}">
                <p14:modId xmlns:p14="http://schemas.microsoft.com/office/powerpoint/2010/main" val="170107626"/>
              </p:ext>
            </p:extLst>
          </p:nvPr>
        </p:nvGraphicFramePr>
        <p:xfrm>
          <a:off x="719138" y="1600200"/>
          <a:ext cx="10753724" cy="3291888"/>
        </p:xfrm>
        <a:graphic>
          <a:graphicData uri="http://schemas.openxmlformats.org/drawingml/2006/table">
            <a:tbl>
              <a:tblPr/>
              <a:tblGrid>
                <a:gridCol w="5376679">
                  <a:extLst>
                    <a:ext uri="{9D8B030D-6E8A-4147-A177-3AD203B41FA5}">
                      <a16:colId xmlns:a16="http://schemas.microsoft.com/office/drawing/2014/main" val="20000"/>
                    </a:ext>
                  </a:extLst>
                </a:gridCol>
                <a:gridCol w="2176578">
                  <a:extLst>
                    <a:ext uri="{9D8B030D-6E8A-4147-A177-3AD203B41FA5}">
                      <a16:colId xmlns:a16="http://schemas.microsoft.com/office/drawing/2014/main" val="20001"/>
                    </a:ext>
                  </a:extLst>
                </a:gridCol>
                <a:gridCol w="1562396">
                  <a:extLst>
                    <a:ext uri="{9D8B030D-6E8A-4147-A177-3AD203B41FA5}">
                      <a16:colId xmlns:a16="http://schemas.microsoft.com/office/drawing/2014/main" val="20002"/>
                    </a:ext>
                  </a:extLst>
                </a:gridCol>
                <a:gridCol w="1638071">
                  <a:extLst>
                    <a:ext uri="{9D8B030D-6E8A-4147-A177-3AD203B41FA5}">
                      <a16:colId xmlns:a16="http://schemas.microsoft.com/office/drawing/2014/main" val="2699201551"/>
                    </a:ext>
                  </a:extLst>
                </a:gridCol>
              </a:tblGrid>
              <a:tr h="289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AE by Time Period,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Neutropenia</a:t>
                      </a:r>
                      <a:r>
                        <a:rPr lang="en-US" sz="1800" b="0" baseline="30000" dirty="0">
                          <a:solidFill>
                            <a:schemeClr val="tx1"/>
                          </a:solidFill>
                          <a:latin typeface="Calibri" panose="020F0502020204030204" pitchFamily="34" charset="0"/>
                        </a:rPr>
                        <a:t>†</a:t>
                      </a: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Anemia</a:t>
                      </a:r>
                      <a:r>
                        <a:rPr lang="en-US" sz="1800" b="0" baseline="30000" dirty="0">
                          <a:solidFill>
                            <a:schemeClr val="tx1"/>
                          </a:solidFill>
                          <a:latin typeface="Calibri" panose="020F0502020204030204" pitchFamily="34" charset="0"/>
                        </a:rPr>
                        <a:t>‡</a:t>
                      </a: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Incidence of first-ever all-grade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 to &lt;6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to &lt;12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to &lt;18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7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Prevalence of first-ever, recurring, and ongoing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 to &lt;6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to &lt;12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to &lt;18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bl>
          </a:graphicData>
        </a:graphic>
      </p:graphicFrame>
      <p:sp>
        <p:nvSpPr>
          <p:cNvPr id="14" name="Text Box 15">
            <a:extLst>
              <a:ext uri="{FF2B5EF4-FFF2-40B4-BE49-F238E27FC236}">
                <a16:creationId xmlns:a16="http://schemas.microsoft.com/office/drawing/2014/main" id="{A9498D89-5501-7347-9EA9-D0C8077BA37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
        <p:nvSpPr>
          <p:cNvPr id="10" name="Rectangle 9">
            <a:extLst>
              <a:ext uri="{FF2B5EF4-FFF2-40B4-BE49-F238E27FC236}">
                <a16:creationId xmlns:a16="http://schemas.microsoft.com/office/drawing/2014/main" id="{9C5A641E-C7AA-8C4F-8768-FA3CF14C9151}"/>
              </a:ext>
            </a:extLst>
          </p:cNvPr>
          <p:cNvSpPr/>
          <p:nvPr/>
        </p:nvSpPr>
        <p:spPr>
          <a:xfrm>
            <a:off x="719138" y="4892088"/>
            <a:ext cx="9589508" cy="523220"/>
          </a:xfrm>
          <a:prstGeom prst="rect">
            <a:avLst/>
          </a:prstGeom>
        </p:spPr>
        <p:txBody>
          <a:bodyPr wrap="square">
            <a:spAutoFit/>
          </a:bodyPr>
          <a:lstStyle/>
          <a:p>
            <a:r>
              <a:rPr lang="en-US" sz="1400" b="0" dirty="0">
                <a:solidFill>
                  <a:srgbClr val="000000"/>
                </a:solidFill>
                <a:latin typeface="Calibri"/>
                <a:cs typeface="Calibri"/>
              </a:rPr>
              <a:t>*Includes thrombocytopenia and platelet count decreased.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Includes neutropenia and neutrophil count decreased. </a:t>
            </a:r>
            <a:br>
              <a:rPr lang="en-US" sz="1400" b="0" dirty="0">
                <a:solidFill>
                  <a:schemeClr val="bg1"/>
                </a:solidFill>
                <a:latin typeface="Calibri" panose="020F0502020204030204" pitchFamily="34" charset="0"/>
              </a:rPr>
            </a:b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Includes anemia, decreased hemoglobin, and normocytic anemia.</a:t>
            </a:r>
            <a:r>
              <a:rPr lang="en-US" sz="1400" b="0" dirty="0">
                <a:solidFill>
                  <a:srgbClr val="000000"/>
                </a:solidFill>
                <a:latin typeface="Calibri"/>
                <a:cs typeface="Calibri"/>
              </a:rPr>
              <a:t> </a:t>
            </a:r>
          </a:p>
        </p:txBody>
      </p:sp>
    </p:spTree>
    <p:extLst>
      <p:ext uri="{BB962C8B-B14F-4D97-AF65-F5344CB8AC3E}">
        <p14:creationId xmlns:p14="http://schemas.microsoft.com/office/powerpoint/2010/main" val="1848783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Arterial Occlusive Events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4" name="Text Box 15">
            <a:extLst>
              <a:ext uri="{FF2B5EF4-FFF2-40B4-BE49-F238E27FC236}">
                <a16:creationId xmlns:a16="http://schemas.microsoft.com/office/drawing/2014/main" id="{A9498D89-5501-7347-9EA9-D0C8077BA37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
        <p:nvSpPr>
          <p:cNvPr id="11" name="Content Placeholder 7">
            <a:extLst>
              <a:ext uri="{FF2B5EF4-FFF2-40B4-BE49-F238E27FC236}">
                <a16:creationId xmlns:a16="http://schemas.microsoft.com/office/drawing/2014/main" id="{0CE59288-B3F3-9B4D-987A-EC0B22D10234}"/>
              </a:ext>
            </a:extLst>
          </p:cNvPr>
          <p:cNvSpPr txBox="1">
            <a:spLocks/>
          </p:cNvSpPr>
          <p:nvPr/>
        </p:nvSpPr>
        <p:spPr>
          <a:xfrm>
            <a:off x="6252634" y="1510730"/>
            <a:ext cx="5229570" cy="4679462"/>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b="0" dirty="0"/>
              <a:t>Prior TKIs in the 7 patients in the asciminib arm with arterial occlusive events</a:t>
            </a:r>
          </a:p>
          <a:p>
            <a:pPr lvl="1"/>
            <a:r>
              <a:rPr lang="en-US" b="0" dirty="0"/>
              <a:t>Nilotinib, n = 7; dasatinib, n = 5; ponatinib, n = 3</a:t>
            </a:r>
          </a:p>
          <a:p>
            <a:r>
              <a:rPr lang="en-US" b="0" kern="0" dirty="0"/>
              <a:t>Majority of patients receiving bosutinib discontinued early, preventing a meaningful comparison</a:t>
            </a:r>
          </a:p>
          <a:p>
            <a:pPr lvl="1"/>
            <a:endParaRPr lang="en-US" b="0" kern="0" dirty="0"/>
          </a:p>
        </p:txBody>
      </p:sp>
      <p:sp>
        <p:nvSpPr>
          <p:cNvPr id="12" name="Rectangle 11">
            <a:extLst>
              <a:ext uri="{FF2B5EF4-FFF2-40B4-BE49-F238E27FC236}">
                <a16:creationId xmlns:a16="http://schemas.microsoft.com/office/drawing/2014/main" id="{A869BAB5-6114-3743-816D-E8603EC27DD5}"/>
              </a:ext>
            </a:extLst>
          </p:cNvPr>
          <p:cNvSpPr/>
          <p:nvPr/>
        </p:nvSpPr>
        <p:spPr>
          <a:xfrm>
            <a:off x="495657" y="5891721"/>
            <a:ext cx="8819304" cy="523220"/>
          </a:xfrm>
          <a:prstGeom prst="rect">
            <a:avLst/>
          </a:prstGeom>
        </p:spPr>
        <p:txBody>
          <a:bodyPr wrap="square">
            <a:spAutoFit/>
          </a:bodyPr>
          <a:lstStyle/>
          <a:p>
            <a:r>
              <a:rPr lang="en-US" sz="1400" b="0" dirty="0">
                <a:solidFill>
                  <a:srgbClr val="000000"/>
                </a:solidFill>
                <a:latin typeface="Calibri"/>
                <a:cs typeface="Calibri"/>
              </a:rPr>
              <a:t>*Based on per protocol ECG or </a:t>
            </a:r>
            <a:r>
              <a:rPr lang="en-US" sz="1400" b="0" baseline="30000" dirty="0">
                <a:solidFill>
                  <a:srgbClr val="000000"/>
                </a:solidFill>
                <a:latin typeface="Calibri"/>
                <a:cs typeface="Calibri"/>
              </a:rPr>
              <a:t>†</a:t>
            </a:r>
            <a:r>
              <a:rPr lang="en-US" sz="1400" b="0" dirty="0">
                <a:solidFill>
                  <a:srgbClr val="000000"/>
                </a:solidFill>
                <a:latin typeface="Calibri"/>
                <a:cs typeface="Calibri"/>
              </a:rPr>
              <a:t>coronary arteriography due to medical history; no clinical manifestations.</a:t>
            </a:r>
            <a:r>
              <a:rPr lang="en-US" sz="1400" b="0" baseline="30000" dirty="0">
                <a:solidFill>
                  <a:schemeClr val="bg2">
                    <a:lumMod val="10000"/>
                  </a:schemeClr>
                </a:solidFill>
                <a:latin typeface="Calibri" panose="020F0502020204030204" pitchFamily="34" charset="0"/>
              </a:rPr>
              <a:t> </a:t>
            </a:r>
            <a:br>
              <a:rPr lang="en-US" sz="1400" b="0" baseline="30000" dirty="0">
                <a:solidFill>
                  <a:schemeClr val="bg2">
                    <a:lumMod val="10000"/>
                  </a:schemeClr>
                </a:solidFill>
                <a:latin typeface="Calibri" panose="020F0502020204030204" pitchFamily="34" charset="0"/>
              </a:rPr>
            </a:br>
            <a:r>
              <a:rPr lang="en-US" sz="1400" b="0" baseline="30000" dirty="0">
                <a:solidFill>
                  <a:schemeClr val="bg2">
                    <a:lumMod val="10000"/>
                  </a:schemeClr>
                </a:solidFill>
                <a:latin typeface="Calibri" panose="020F0502020204030204" pitchFamily="34" charset="0"/>
              </a:rPr>
              <a:t>‡</a:t>
            </a:r>
            <a:r>
              <a:rPr lang="en-US" sz="1400" b="0" dirty="0">
                <a:solidFill>
                  <a:schemeClr val="bg2">
                    <a:lumMod val="10000"/>
                  </a:schemeClr>
                </a:solidFill>
                <a:latin typeface="Calibri" panose="020F0502020204030204" pitchFamily="34" charset="0"/>
              </a:rPr>
              <a:t>Occurred 15 days after d/c of asciminib and after ponatinib treatment for 7 days.</a:t>
            </a:r>
            <a:endParaRPr lang="en-US" sz="1400" b="0" i="1" dirty="0">
              <a:solidFill>
                <a:schemeClr val="bg2">
                  <a:lumMod val="10000"/>
                </a:schemeClr>
              </a:solidFill>
              <a:latin typeface="Calibri" panose="020F0502020204030204" pitchFamily="34" charset="0"/>
            </a:endParaRPr>
          </a:p>
        </p:txBody>
      </p:sp>
      <p:graphicFrame>
        <p:nvGraphicFramePr>
          <p:cNvPr id="15" name="Group 3">
            <a:extLst>
              <a:ext uri="{FF2B5EF4-FFF2-40B4-BE49-F238E27FC236}">
                <a16:creationId xmlns:a16="http://schemas.microsoft.com/office/drawing/2014/main" id="{F98923D1-7EE0-5A46-9987-314AC24C50B0}"/>
              </a:ext>
            </a:extLst>
          </p:cNvPr>
          <p:cNvGraphicFramePr>
            <a:graphicFrameLocks/>
          </p:cNvGraphicFramePr>
          <p:nvPr>
            <p:extLst>
              <p:ext uri="{D42A27DB-BD31-4B8C-83A1-F6EECF244321}">
                <p14:modId xmlns:p14="http://schemas.microsoft.com/office/powerpoint/2010/main" val="3474420802"/>
              </p:ext>
            </p:extLst>
          </p:nvPr>
        </p:nvGraphicFramePr>
        <p:xfrm>
          <a:off x="522288" y="1391086"/>
          <a:ext cx="5376327" cy="4542150"/>
        </p:xfrm>
        <a:graphic>
          <a:graphicData uri="http://schemas.openxmlformats.org/drawingml/2006/table">
            <a:tbl>
              <a:tblPr/>
              <a:tblGrid>
                <a:gridCol w="2812583">
                  <a:extLst>
                    <a:ext uri="{9D8B030D-6E8A-4147-A177-3AD203B41FA5}">
                      <a16:colId xmlns:a16="http://schemas.microsoft.com/office/drawing/2014/main" val="20000"/>
                    </a:ext>
                  </a:extLst>
                </a:gridCol>
                <a:gridCol w="1333948">
                  <a:extLst>
                    <a:ext uri="{9D8B030D-6E8A-4147-A177-3AD203B41FA5}">
                      <a16:colId xmlns:a16="http://schemas.microsoft.com/office/drawing/2014/main" val="20001"/>
                    </a:ext>
                  </a:extLst>
                </a:gridCol>
                <a:gridCol w="1229796">
                  <a:extLst>
                    <a:ext uri="{9D8B030D-6E8A-4147-A177-3AD203B41FA5}">
                      <a16:colId xmlns:a16="http://schemas.microsoft.com/office/drawing/2014/main" val="20002"/>
                    </a:ext>
                  </a:extLst>
                </a:gridCol>
              </a:tblGrid>
              <a:tr h="5456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Arterial Occlusive Event,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Asciminib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Bosutinib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08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08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Patients with events by cutoff for primary analysis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Myocardial ischemia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Acute coronary syndrome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Coronary artery disease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Ischemic stroke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Mesenteric artery embolism/thrombosis</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r>
                        <a:rPr lang="en-US" sz="1400" b="0" baseline="30000" dirty="0">
                          <a:solidFill>
                            <a:srgbClr val="000000"/>
                          </a:solidFill>
                          <a:latin typeface="Calibri"/>
                          <a:cs typeface="Calibri"/>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456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Additional patients with events by cutoff for current analysis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Cerebral infarction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08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Exposure-adjusted event rate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(per 100 patient-yr)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Primary analysis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Current analysis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9952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ASCEMBL 48-Wk Update: Investigators’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6"/>
            <a:ext cx="10877529" cy="4940507"/>
          </a:xfrm>
        </p:spPr>
        <p:txBody>
          <a:bodyPr/>
          <a:lstStyle/>
          <a:p>
            <a:r>
              <a:rPr lang="en-US" sz="2000" dirty="0"/>
              <a:t>Sustained superior efficacy of asciminib vs bosutinib among patients with CML-CP previously treated with ≥2 TKIs at Wk 48</a:t>
            </a:r>
          </a:p>
          <a:p>
            <a:pPr lvl="1"/>
            <a:r>
              <a:rPr lang="en-US" sz="1800" dirty="0">
                <a:solidFill>
                  <a:schemeClr val="bg2">
                    <a:lumMod val="10000"/>
                  </a:schemeClr>
                </a:solidFill>
              </a:rPr>
              <a:t>Higher MMR rate of 29.3% vs 13.2%, respectively; treatment difference after adjustment for MCyR at baseline: 16.1% (95% CI: 5.7-26.6)</a:t>
            </a:r>
          </a:p>
          <a:p>
            <a:pPr lvl="1"/>
            <a:r>
              <a:rPr lang="en-US" sz="1800" dirty="0">
                <a:solidFill>
                  <a:schemeClr val="bg2">
                    <a:lumMod val="10000"/>
                  </a:schemeClr>
                </a:solidFill>
              </a:rPr>
              <a:t>More patients achieved </a:t>
            </a:r>
            <a:r>
              <a:rPr lang="en-US" sz="1800" i="1" dirty="0">
                <a:solidFill>
                  <a:schemeClr val="bg2">
                    <a:lumMod val="10000"/>
                  </a:schemeClr>
                </a:solidFill>
              </a:rPr>
              <a:t>BCR:ABL1</a:t>
            </a:r>
            <a:r>
              <a:rPr lang="en-US" sz="1800" i="1" baseline="30000" dirty="0">
                <a:solidFill>
                  <a:schemeClr val="bg2">
                    <a:lumMod val="10000"/>
                  </a:schemeClr>
                </a:solidFill>
              </a:rPr>
              <a:t>IS</a:t>
            </a:r>
            <a:r>
              <a:rPr lang="en-US" sz="1800" i="1" dirty="0">
                <a:solidFill>
                  <a:schemeClr val="bg2">
                    <a:lumMod val="10000"/>
                  </a:schemeClr>
                </a:solidFill>
              </a:rPr>
              <a:t> ≤1</a:t>
            </a:r>
            <a:r>
              <a:rPr lang="en-US" sz="1800" dirty="0">
                <a:solidFill>
                  <a:schemeClr val="bg2">
                    <a:lumMod val="10000"/>
                  </a:schemeClr>
                </a:solidFill>
              </a:rPr>
              <a:t>%: 50.8% vs 33.7%, respectively</a:t>
            </a:r>
          </a:p>
          <a:p>
            <a:pPr lvl="1"/>
            <a:r>
              <a:rPr lang="en-US" sz="1800" dirty="0">
                <a:solidFill>
                  <a:schemeClr val="bg2">
                    <a:lumMod val="10000"/>
                  </a:schemeClr>
                </a:solidFill>
              </a:rPr>
              <a:t>More patients achieved deep molecular response</a:t>
            </a:r>
          </a:p>
          <a:p>
            <a:pPr lvl="2">
              <a:spcBef>
                <a:spcPts val="400"/>
              </a:spcBef>
            </a:pPr>
            <a:r>
              <a:rPr lang="en-US" sz="1600" dirty="0">
                <a:solidFill>
                  <a:schemeClr val="bg2">
                    <a:lumMod val="10000"/>
                  </a:schemeClr>
                </a:solidFill>
              </a:rPr>
              <a:t>MR</a:t>
            </a:r>
            <a:r>
              <a:rPr lang="en-US" sz="1600" baseline="30000" dirty="0">
                <a:solidFill>
                  <a:schemeClr val="bg2">
                    <a:lumMod val="10000"/>
                  </a:schemeClr>
                </a:solidFill>
              </a:rPr>
              <a:t>4</a:t>
            </a:r>
            <a:r>
              <a:rPr lang="en-US" sz="1600" dirty="0">
                <a:solidFill>
                  <a:schemeClr val="bg2">
                    <a:lumMod val="10000"/>
                  </a:schemeClr>
                </a:solidFill>
              </a:rPr>
              <a:t>: 10.8% vs 3.9%, respectively; MR</a:t>
            </a:r>
            <a:r>
              <a:rPr lang="en-US" sz="1600" baseline="30000" dirty="0">
                <a:solidFill>
                  <a:schemeClr val="bg2">
                    <a:lumMod val="10000"/>
                  </a:schemeClr>
                </a:solidFill>
              </a:rPr>
              <a:t>4.5</a:t>
            </a:r>
            <a:r>
              <a:rPr lang="en-US" sz="1600" dirty="0">
                <a:solidFill>
                  <a:schemeClr val="bg2">
                    <a:lumMod val="10000"/>
                  </a:schemeClr>
                </a:solidFill>
              </a:rPr>
              <a:t>: 7.6% vs 1.3%, respectively</a:t>
            </a:r>
          </a:p>
          <a:p>
            <a:pPr lvl="1"/>
            <a:r>
              <a:rPr lang="en-US" sz="1800" dirty="0">
                <a:solidFill>
                  <a:schemeClr val="bg2">
                    <a:lumMod val="10000"/>
                  </a:schemeClr>
                </a:solidFill>
              </a:rPr>
              <a:t>More patients remained on treatment: 56.7% vs 22.4%, respectively</a:t>
            </a:r>
          </a:p>
          <a:p>
            <a:r>
              <a:rPr lang="en-US" sz="2000" dirty="0"/>
              <a:t>Safety results consistent with primary analysis</a:t>
            </a:r>
          </a:p>
          <a:p>
            <a:pPr lvl="1"/>
            <a:r>
              <a:rPr lang="en-US" sz="1800" dirty="0"/>
              <a:t>Accurate comparison between arms not possible since most pts receiving bosutinib discontinued early</a:t>
            </a:r>
          </a:p>
          <a:p>
            <a:r>
              <a:rPr lang="en-US" sz="2000" dirty="0"/>
              <a:t>Study investigators conclude that the ASCEMBL data support the use of asciminib as a novel option for patients with CML, particularly for later-line CML</a:t>
            </a:r>
          </a:p>
          <a:p>
            <a:endParaRPr lang="en-US" sz="2000" dirty="0"/>
          </a:p>
        </p:txBody>
      </p:sp>
      <p:sp>
        <p:nvSpPr>
          <p:cNvPr id="11" name="Text Box 15">
            <a:extLst>
              <a:ext uri="{FF2B5EF4-FFF2-40B4-BE49-F238E27FC236}">
                <a16:creationId xmlns:a16="http://schemas.microsoft.com/office/drawing/2014/main" id="{FC83AEFA-0EBF-BC4B-9429-8BE93BF0E7B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Mauro. ASH 2021. Abstr 310.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2803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56M7VY3CDVN5-1607063704-4</_dlc_DocId>
    <_dlc_DocIdUrl xmlns="d54cbe69-32bd-412a-b004-9152f949605e">
      <Url>https://intranet.clinicaloptions.com/mews/oncology/ONC_2021_ASH_CF_(PRP4549)/LEUK_310_Mauro/_layouts/15/DocIdRedir.aspx?ID=56M7VY3CDVN5-1607063704-4</Url>
      <Description>56M7VY3CDVN5-1607063704-4</Description>
    </_dlc_DocIdUrl>
    <Document_x0020_Category xmlns="64e8888b-4d21-48a5-b713-482c393f54c9">Conference Capsule Slides</Document_x0020_Categor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2BE08F41D500445BA69B508D4EA19DD" ma:contentTypeVersion="1" ma:contentTypeDescription="Create a new document." ma:contentTypeScope="" ma:versionID="fafa742d4ddad4261ceaa43c5c9d328f">
  <xsd:schema xmlns:xsd="http://www.w3.org/2001/XMLSchema" xmlns:xs="http://www.w3.org/2001/XMLSchema" xmlns:p="http://schemas.microsoft.com/office/2006/metadata/properties" xmlns:ns2="d54cbe69-32bd-412a-b004-9152f949605e" xmlns:ns3="64e8888b-4d21-48a5-b713-482c393f54c9" targetNamespace="http://schemas.microsoft.com/office/2006/metadata/properties" ma:root="true" ma:fieldsID="9235901a9e8f47e76085449eab7760ee" ns2:_="" ns3:_="">
    <xsd:import namespace="d54cbe69-32bd-412a-b004-9152f949605e"/>
    <xsd:import namespace="64e8888b-4d21-48a5-b713-482c393f54c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4e8888b-4d21-48a5-b713-482c393f54c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5BA55BC3-5A03-47C2-8EC3-D964C3B5E779}">
  <ds:schemaRefs>
    <ds:schemaRef ds:uri="http://www.w3.org/XML/1998/namespace"/>
    <ds:schemaRef ds:uri="http://schemas.microsoft.com/office/infopath/2007/PartnerControls"/>
    <ds:schemaRef ds:uri="http://purl.org/dc/dcmitype/"/>
    <ds:schemaRef ds:uri="http://purl.org/dc/term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64e8888b-4d21-48a5-b713-482c393f54c9"/>
    <ds:schemaRef ds:uri="d54cbe69-32bd-412a-b004-9152f949605e"/>
  </ds:schemaRefs>
</ds:datastoreItem>
</file>

<file path=customXml/itemProps3.xml><?xml version="1.0" encoding="utf-8"?>
<ds:datastoreItem xmlns:ds="http://schemas.openxmlformats.org/officeDocument/2006/customXml" ds:itemID="{8023A74A-129E-452D-A957-2A1437154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64e8888b-4d21-48a5-b713-482c393f54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CB552622-AD77-4F98-B4C8-1F642D7FA076}">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6404</TotalTime>
  <Words>2276</Words>
  <Application>Microsoft Office PowerPoint</Application>
  <PresentationFormat>Widescreen</PresentationFormat>
  <Paragraphs>371</Paragraphs>
  <Slides>12</Slides>
  <Notes>11</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12</vt:i4>
      </vt:variant>
    </vt:vector>
  </HeadingPairs>
  <TitlesOfParts>
    <vt:vector size="21"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ASCEMBL: 48-Wk Update of Results From the Phase III Study of STAMP Inhibitor Asciminib vs Bosutinib for CML-CP Previously Treated With  ≥2 TKIs</vt:lpstr>
      <vt:lpstr>About These Slides</vt:lpstr>
      <vt:lpstr>ASCEMBL 48-Week Update: Background</vt:lpstr>
      <vt:lpstr>ASCEMBL 48-Week Update: Study Design</vt:lpstr>
      <vt:lpstr>ASCEMBL 48-Wk Update: Patient Disposition</vt:lpstr>
      <vt:lpstr>ASCEMBL 48-Wk Update: Response Rates</vt:lpstr>
      <vt:lpstr>ASCEMBL 48-Wk Update: Additional Efficacy Results</vt:lpstr>
      <vt:lpstr>ASCEMBL 48-Wk Update: AE Overview</vt:lpstr>
      <vt:lpstr>ASCEMBL 48-Wk Update:  Hematologic AEs by Time Period on Asciminib</vt:lpstr>
      <vt:lpstr>ASCEMBL 48-Wk Update: Arterial Occlusive Events</vt:lpstr>
      <vt:lpstr>ASCEMBL 48-Wk Update: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ASCEMBL: 48-Wk Update of Results From the Phase III Study of STAMP Inhibitor Asciminib vs Bosutinib for CML-CP Previously Treated With ≥2TKIs</dc:title>
  <dc:creator>Preferred User</dc:creator>
  <cp:lastModifiedBy>nkolenko@clinicaloptions.com</cp:lastModifiedBy>
  <cp:revision>621</cp:revision>
  <cp:lastPrinted>2016-09-26T20:21:49Z</cp:lastPrinted>
  <dcterms:created xsi:type="dcterms:W3CDTF">2005-05-27T15:08:01Z</dcterms:created>
  <dcterms:modified xsi:type="dcterms:W3CDTF">2021-12-14T22:57:10Z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8c624fd6-6ebe-45a2-97cd-bc2b41359dff</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0x01010092BE08F41D500445BA69B508D4EA19DD</vt:lpwstr>
  </property>
</Properties>
</file>