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0"/>
  </p:notesMasterIdLst>
  <p:handoutMasterIdLst>
    <p:handoutMasterId r:id="rId21"/>
  </p:handoutMasterIdLst>
  <p:sldIdLst>
    <p:sldId id="321" r:id="rId7"/>
    <p:sldId id="308" r:id="rId8"/>
    <p:sldId id="549" r:id="rId9"/>
    <p:sldId id="532" r:id="rId10"/>
    <p:sldId id="546" r:id="rId11"/>
    <p:sldId id="554" r:id="rId12"/>
    <p:sldId id="547" r:id="rId13"/>
    <p:sldId id="550" r:id="rId14"/>
    <p:sldId id="534" r:id="rId15"/>
    <p:sldId id="551" r:id="rId16"/>
    <p:sldId id="553" r:id="rId17"/>
    <p:sldId id="536" r:id="rId18"/>
    <p:sldId id="556"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8" pos="312" userDrawn="1">
          <p15:clr>
            <a:srgbClr val="A4A3A4"/>
          </p15:clr>
        </p15:guide>
        <p15:guide id="9" pos="7416"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Kiran D. Mir-Hudgeons" initials="KDM" lastIdx="10" clrIdx="14">
    <p:extLst>
      <p:ext uri="{19B8F6BF-5375-455C-9EA6-DF929625EA0E}">
        <p15:presenceInfo xmlns:p15="http://schemas.microsoft.com/office/powerpoint/2012/main" userId="S::kmirhudgeons@clinicaloptions.com::988cb7e1-0640-4c3c-b602-3f8e18ce9544" providerId="AD"/>
      </p:ext>
    </p:extLst>
  </p:cmAuthor>
  <p:cmAuthor id="16" name="Kristen Morrow" initials="KM" lastIdx="2" clrIdx="15">
    <p:extLst>
      <p:ext uri="{19B8F6BF-5375-455C-9EA6-DF929625EA0E}">
        <p15:presenceInfo xmlns:p15="http://schemas.microsoft.com/office/powerpoint/2012/main" userId="41d2ac2a3a2c2d93" providerId="Windows Live"/>
      </p:ext>
    </p:extLst>
  </p:cmAuthor>
  <p:cmAuthor id="17" name="CLINICALOPTIONS\krosenthal" initials="C" lastIdx="2" clrIdx="16">
    <p:extLst>
      <p:ext uri="{19B8F6BF-5375-455C-9EA6-DF929625EA0E}">
        <p15:presenceInfo xmlns:p15="http://schemas.microsoft.com/office/powerpoint/2012/main" userId="CLINICALOPTIONS\krosenthal" providerId="None"/>
      </p:ext>
    </p:extLst>
  </p:cmAuthor>
  <p:cmAuthor id="18" name="CLINICALOPTIONS\tquill" initials="C" lastIdx="5" clrIdx="17">
    <p:extLst>
      <p:ext uri="{19B8F6BF-5375-455C-9EA6-DF929625EA0E}">
        <p15:presenceInfo xmlns:p15="http://schemas.microsoft.com/office/powerpoint/2012/main" userId="CLINICALOPTIONS\tquill" providerId="None"/>
      </p:ext>
    </p:extLst>
  </p:cmAuthor>
  <p:cmAuthor id="19" name="aboecler@clinicaloptions.com" initials="a" lastIdx="2" clrIdx="18">
    <p:extLst>
      <p:ext uri="{19B8F6BF-5375-455C-9EA6-DF929625EA0E}">
        <p15:presenceInfo xmlns:p15="http://schemas.microsoft.com/office/powerpoint/2012/main" userId="aboecler@clinicaloptions.com" providerId="None"/>
      </p:ext>
    </p:extLst>
  </p:cmAuthor>
  <p:cmAuthor id="20" name="Jennifer Eimers" initials="JE" lastIdx="1" clrIdx="19">
    <p:extLst>
      <p:ext uri="{19B8F6BF-5375-455C-9EA6-DF929625EA0E}">
        <p15:presenceInfo xmlns:p15="http://schemas.microsoft.com/office/powerpoint/2012/main" userId="S::jeimers@clinicaloptions.com::e496f3f7-6a48-4339-9b0c-9f426a43f9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833DD5-1F06-4AAA-8D82-C6501039AEE9}" v="452" dt="2022-08-15T18:45:27.26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83452" autoAdjust="0"/>
  </p:normalViewPr>
  <p:slideViewPr>
    <p:cSldViewPr snapToGrid="0">
      <p:cViewPr varScale="1">
        <p:scale>
          <a:sx n="55" d="100"/>
          <a:sy n="55" d="100"/>
        </p:scale>
        <p:origin x="1092" y="52"/>
      </p:cViewPr>
      <p:guideLst>
        <p:guide orient="horz" pos="4128"/>
        <p:guide orient="horz" pos="1008"/>
        <p:guide orient="horz" pos="4032"/>
        <p:guide orient="horz" pos="151"/>
        <p:guide orient="horz" pos="264"/>
        <p:guide orient="horz" pos="3912"/>
        <p:guide pos="312"/>
        <p:guide pos="7416"/>
        <p:guide pos="3864"/>
        <p:guide pos="453"/>
        <p:guide pos="7248"/>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936951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082906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DoR, duration of response; ICI, immune checkpoint inhibitor; mets, metastases; NSCLC, non-small-cell lung cancer; ORR, objective response rate; PK, pharmacokinetics.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419874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ICI, immune checkpoint inhibitor;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178574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 AST, aspartate aminotransferase; ICI, immune checkpoint inhibitor; Pembro, pembrolizumab;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262001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DLT, dose-limiting toxicity; ICI, immune checkpoint inhibitor;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175000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ALP, alkaline phosphatase; ALT, alanine transaminase; AST, aspartate aminotransferase; ICI, immune checkpoint inhibitor; TRAE, treatment-related adverse events.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022090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CR, complete response; DCR, disease control rate; DoR, duration of response; ICI, immune checkpoint inhibitor; NE, not estimable; ORR, objective response rate; PD, progressive disease;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805153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BOR, best overall response; PD, progressive disease;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4228064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334220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DoR, duration of response; NE, not estimable; NSCLC, non-small cell lung cancer; ORR, objective response rate; TRAEs, treatment-related adverse events;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20694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CodeBreaK100/101: Phase Ib Report of Safety </a:t>
            </a:r>
            <a:br>
              <a:rPr lang="en-US" altLang="en-US" sz="4000" dirty="0"/>
            </a:br>
            <a:r>
              <a:rPr lang="en-US" altLang="en-US" sz="4000" dirty="0"/>
              <a:t>and Efficacy of Sotorasib + Atezolizumab or Pembrolizumab in Patients With Pretreated </a:t>
            </a:r>
            <a:br>
              <a:rPr lang="en-US" altLang="en-US" sz="4000" dirty="0"/>
            </a:br>
            <a:r>
              <a:rPr lang="en-US" altLang="en-US" sz="4000" i="1" dirty="0"/>
              <a:t>KRAS</a:t>
            </a:r>
            <a:r>
              <a:rPr lang="en-US" altLang="en-US" sz="4000" dirty="0"/>
              <a:t> G12C–Mutated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35598"/>
            <a:ext cx="591906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Amgen; Genentech, a member of the Roche Group; Merck Sharp &amp; Dohme Corp.; and Turning Point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IASLC 2022 World Conference on Lung Cancer</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A1A5C-A193-F5F6-5A56-AA28D2FC195C}"/>
              </a:ext>
            </a:extLst>
          </p:cNvPr>
          <p:cNvSpPr>
            <a:spLocks noGrp="1"/>
          </p:cNvSpPr>
          <p:nvPr>
            <p:ph type="title"/>
          </p:nvPr>
        </p:nvSpPr>
        <p:spPr/>
        <p:txBody>
          <a:bodyPr/>
          <a:lstStyle/>
          <a:p>
            <a:r>
              <a:rPr lang="en-US" dirty="0"/>
              <a:t>CodeBreaK 100/101: Background</a:t>
            </a:r>
          </a:p>
        </p:txBody>
      </p:sp>
      <p:sp>
        <p:nvSpPr>
          <p:cNvPr id="3" name="Content Placeholder 2">
            <a:extLst>
              <a:ext uri="{FF2B5EF4-FFF2-40B4-BE49-F238E27FC236}">
                <a16:creationId xmlns:a16="http://schemas.microsoft.com/office/drawing/2014/main" id="{E2F7E7F9-9CA5-C26E-0D3D-7D52F46FCD65}"/>
              </a:ext>
            </a:extLst>
          </p:cNvPr>
          <p:cNvSpPr>
            <a:spLocks noGrp="1"/>
          </p:cNvSpPr>
          <p:nvPr>
            <p:ph idx="1"/>
          </p:nvPr>
        </p:nvSpPr>
        <p:spPr/>
        <p:txBody>
          <a:bodyPr/>
          <a:lstStyle/>
          <a:p>
            <a:r>
              <a:rPr lang="en-IN" sz="2400" dirty="0"/>
              <a:t>~25%-30% of patients with nonsquamous NSCLC have activating </a:t>
            </a:r>
            <a:r>
              <a:rPr lang="en-IN" sz="2400" i="1" dirty="0"/>
              <a:t>KRAS</a:t>
            </a:r>
            <a:r>
              <a:rPr lang="en-IN" sz="2400" dirty="0"/>
              <a:t> mutations</a:t>
            </a:r>
            <a:r>
              <a:rPr lang="en-IN" sz="2400" baseline="30000" dirty="0"/>
              <a:t>1</a:t>
            </a:r>
          </a:p>
          <a:p>
            <a:pPr lvl="1"/>
            <a:r>
              <a:rPr lang="en-IN" sz="2200" i="1" dirty="0"/>
              <a:t>KRAS</a:t>
            </a:r>
            <a:r>
              <a:rPr lang="en-IN" sz="2200" dirty="0"/>
              <a:t> G12C mutation is the most common and is associated with poor prognosis</a:t>
            </a:r>
          </a:p>
          <a:p>
            <a:r>
              <a:rPr lang="en-US" sz="2400" dirty="0"/>
              <a:t>Sotorasib: accelerated approval granted by FDA in 2021 for treatment of adults with locally advanced or metastatic </a:t>
            </a:r>
            <a:r>
              <a:rPr lang="en-US" sz="2400" i="1" dirty="0"/>
              <a:t>KRAS </a:t>
            </a:r>
            <a:r>
              <a:rPr lang="en-US" sz="2400" dirty="0"/>
              <a:t>G12C–mutated NSCLC after ≥1 previous systemic therapy based on data from CodeBreaK100</a:t>
            </a:r>
            <a:r>
              <a:rPr lang="en-US" sz="2400" baseline="30000" dirty="0"/>
              <a:t>2,3</a:t>
            </a:r>
          </a:p>
          <a:p>
            <a:r>
              <a:rPr lang="en-US" sz="2400" dirty="0"/>
              <a:t>Preclinical study suggested synergy between sotorasib and PD-1–targeted </a:t>
            </a:r>
            <a:br>
              <a:rPr lang="en-US" sz="2400" dirty="0"/>
            </a:br>
            <a:r>
              <a:rPr lang="en-US" sz="2400" dirty="0"/>
              <a:t>immune checkpoint inhibitors</a:t>
            </a:r>
            <a:r>
              <a:rPr lang="en-US" sz="2400" baseline="30000" dirty="0"/>
              <a:t>4</a:t>
            </a:r>
          </a:p>
          <a:p>
            <a:r>
              <a:rPr lang="en-US" sz="2400" dirty="0"/>
              <a:t>Current report presents safety and efficacy of sotorasib ± atezolizumab or pembrolizumab in patients with </a:t>
            </a:r>
            <a:r>
              <a:rPr lang="en-US" sz="2400" i="1" dirty="0"/>
              <a:t>KRAS</a:t>
            </a:r>
            <a:r>
              <a:rPr lang="en-US" sz="2400" dirty="0"/>
              <a:t> G12C–mutated NSCLC enrolled on the </a:t>
            </a:r>
            <a:br>
              <a:rPr lang="en-US" sz="2400" dirty="0"/>
            </a:br>
            <a:r>
              <a:rPr lang="en-US" sz="2400" dirty="0"/>
              <a:t>phase Ib CodeBreaK100/101 trials</a:t>
            </a:r>
            <a:r>
              <a:rPr lang="en-US" sz="2400" baseline="30000" dirty="0"/>
              <a:t>5</a:t>
            </a:r>
          </a:p>
        </p:txBody>
      </p:sp>
      <p:sp>
        <p:nvSpPr>
          <p:cNvPr id="4" name="Text Box 15">
            <a:extLst>
              <a:ext uri="{FF2B5EF4-FFF2-40B4-BE49-F238E27FC236}">
                <a16:creationId xmlns:a16="http://schemas.microsoft.com/office/drawing/2014/main" id="{2B55134D-D9B3-E67C-CFCC-E6106A30C297}"/>
              </a:ext>
            </a:extLst>
          </p:cNvPr>
          <p:cNvSpPr txBox="1">
            <a:spLocks noChangeArrowheads="1"/>
          </p:cNvSpPr>
          <p:nvPr/>
        </p:nvSpPr>
        <p:spPr bwMode="auto">
          <a:xfrm>
            <a:off x="412751" y="6142694"/>
            <a:ext cx="6683508" cy="523220"/>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Nassar. NEJM. 2021;384:185. 2. Skoulidis. NEJM. 2021;384:2371. </a:t>
            </a:r>
            <a:b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Sotorasib PI. 4. Cannon. Nature. 2019;575:217. 5. Li. WCLC 2022. Abstr OA03.06.</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4741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CodeBreaK100/101: Sotorasib + ICI—Study Design</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p:txBody>
          <a:bodyPr/>
          <a:lstStyle/>
          <a:p>
            <a:r>
              <a:rPr lang="en-US" sz="2000" dirty="0"/>
              <a:t>Multicenter, open-label phase Ib studies of sotorasib as monotherapy or in combination with other anticancer therapies in advanced solid tumors with </a:t>
            </a:r>
            <a:r>
              <a:rPr lang="en-US" sz="2000" i="1" dirty="0"/>
              <a:t>KRAS</a:t>
            </a:r>
            <a:r>
              <a:rPr lang="en-US" sz="2000" dirty="0"/>
              <a:t> G12C mutations</a:t>
            </a:r>
          </a:p>
          <a:p>
            <a:endParaRPr lang="en-US" sz="2000" dirty="0"/>
          </a:p>
          <a:p>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lvl="0">
              <a:spcBef>
                <a:spcPts val="2400"/>
              </a:spcBef>
              <a:buClr>
                <a:srgbClr val="000000"/>
              </a:buClr>
            </a:pPr>
            <a:r>
              <a:rPr lang="en-US" sz="2000" kern="1200" dirty="0">
                <a:solidFill>
                  <a:srgbClr val="000000"/>
                </a:solidFill>
                <a:cs typeface="Arial" panose="020B0604020202020204" pitchFamily="34" charset="0"/>
              </a:rPr>
              <a:t>Primary endpoint: s</a:t>
            </a:r>
            <a:r>
              <a:rPr lang="en-US" sz="2000" kern="1200" dirty="0">
                <a:solidFill>
                  <a:srgbClr val="000000"/>
                </a:solidFill>
                <a:ea typeface="+mn-ea"/>
                <a:cs typeface="Arial" panose="020B0604020202020204" pitchFamily="34" charset="0"/>
              </a:rPr>
              <a:t>afety</a:t>
            </a:r>
          </a:p>
          <a:p>
            <a:pPr lvl="0">
              <a:buClr>
                <a:srgbClr val="000000"/>
              </a:buClr>
            </a:pPr>
            <a:r>
              <a:rPr lang="en-US" sz="2000" kern="1200" dirty="0">
                <a:solidFill>
                  <a:srgbClr val="000000"/>
                </a:solidFill>
                <a:cs typeface="Arial" panose="020B0604020202020204" pitchFamily="34" charset="0"/>
              </a:rPr>
              <a:t>Key secondary endpoints: ORR, DCR, DoR, PK </a:t>
            </a:r>
            <a:endParaRPr lang="en-US" sz="2000" kern="1200" dirty="0">
              <a:solidFill>
                <a:srgbClr val="000000"/>
              </a:solidFill>
              <a:ea typeface="+mn-ea"/>
              <a:cs typeface="Arial" panose="020B0604020202020204" pitchFamily="34" charset="0"/>
            </a:endParaRPr>
          </a:p>
        </p:txBody>
      </p:sp>
      <p:sp>
        <p:nvSpPr>
          <p:cNvPr id="9" name="Text Box 45">
            <a:extLst>
              <a:ext uri="{FF2B5EF4-FFF2-40B4-BE49-F238E27FC236}">
                <a16:creationId xmlns:a16="http://schemas.microsoft.com/office/drawing/2014/main" id="{8E88CC10-1576-4DFE-A789-A4017AB9F185}"/>
              </a:ext>
            </a:extLst>
          </p:cNvPr>
          <p:cNvSpPr txBox="1">
            <a:spLocks noChangeArrowheads="1"/>
          </p:cNvSpPr>
          <p:nvPr/>
        </p:nvSpPr>
        <p:spPr bwMode="auto">
          <a:xfrm>
            <a:off x="292737" y="2609086"/>
            <a:ext cx="258163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advanced </a:t>
            </a:r>
            <a:r>
              <a:rPr lang="en-GB" altLang="en-US" sz="1800" b="0" i="1" dirty="0">
                <a:solidFill>
                  <a:schemeClr val="bg1"/>
                </a:solidFill>
                <a:latin typeface="Calibri" panose="020F0502020204030204" pitchFamily="34" charset="0"/>
              </a:rPr>
              <a:t>KRAS </a:t>
            </a:r>
            <a:r>
              <a:rPr lang="en-GB" altLang="en-US" sz="1800" b="0" dirty="0">
                <a:solidFill>
                  <a:schemeClr val="bg1"/>
                </a:solidFill>
                <a:latin typeface="Calibri" panose="020F0502020204030204" pitchFamily="34" charset="0"/>
              </a:rPr>
              <a:t>G12C–mutated NSCLC who received or refused prior standard therapies (no prior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KRAS G12C inhibitors);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no active brain mets</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58)</a:t>
            </a:r>
            <a:endParaRPr lang="en-US" altLang="en-US" sz="1800" b="0" dirty="0">
              <a:solidFill>
                <a:schemeClr val="bg1"/>
              </a:solidFill>
              <a:latin typeface="Calibri" panose="020F0502020204030204" pitchFamily="34" charset="0"/>
            </a:endParaRPr>
          </a:p>
        </p:txBody>
      </p:sp>
      <p:sp>
        <p:nvSpPr>
          <p:cNvPr id="12" name="Rectangle 49">
            <a:extLst>
              <a:ext uri="{FF2B5EF4-FFF2-40B4-BE49-F238E27FC236}">
                <a16:creationId xmlns:a16="http://schemas.microsoft.com/office/drawing/2014/main" id="{481A0E8C-9F05-45BD-8244-60A667CC7AFA}"/>
              </a:ext>
            </a:extLst>
          </p:cNvPr>
          <p:cNvSpPr>
            <a:spLocks noChangeArrowheads="1"/>
          </p:cNvSpPr>
          <p:nvPr/>
        </p:nvSpPr>
        <p:spPr bwMode="auto">
          <a:xfrm>
            <a:off x="5812481" y="2275598"/>
            <a:ext cx="3916193" cy="69466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Sotorasib</a:t>
            </a:r>
            <a:r>
              <a:rPr lang="en-US" altLang="en-US" sz="1800" b="0" dirty="0">
                <a:solidFill>
                  <a:schemeClr val="tx1"/>
                </a:solidFill>
                <a:latin typeface="Calibri" panose="020F0502020204030204" pitchFamily="34" charset="0"/>
              </a:rPr>
              <a:t>* PO QD +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Atezolizumab </a:t>
            </a:r>
            <a:r>
              <a:rPr lang="en-US" altLang="en-US" sz="1800" b="0" dirty="0">
                <a:solidFill>
                  <a:schemeClr val="tx1"/>
                </a:solidFill>
                <a:latin typeface="Calibri" panose="020F0502020204030204" pitchFamily="34" charset="0"/>
              </a:rPr>
              <a:t>1200 mg Q3W (n = 10)</a:t>
            </a:r>
          </a:p>
        </p:txBody>
      </p:sp>
      <p:sp>
        <p:nvSpPr>
          <p:cNvPr id="13" name="Rectangle 50">
            <a:extLst>
              <a:ext uri="{FF2B5EF4-FFF2-40B4-BE49-F238E27FC236}">
                <a16:creationId xmlns:a16="http://schemas.microsoft.com/office/drawing/2014/main" id="{B7EE448A-E6CD-4BAD-9BE5-E9F65FDDB7D7}"/>
              </a:ext>
            </a:extLst>
          </p:cNvPr>
          <p:cNvSpPr>
            <a:spLocks noChangeArrowheads="1"/>
          </p:cNvSpPr>
          <p:nvPr/>
        </p:nvSpPr>
        <p:spPr bwMode="auto">
          <a:xfrm>
            <a:off x="5812482" y="3013958"/>
            <a:ext cx="3916196" cy="69466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Sotorasib</a:t>
            </a:r>
            <a:r>
              <a:rPr lang="en-US" altLang="en-US" sz="1800" b="0" dirty="0">
                <a:solidFill>
                  <a:schemeClr val="tx1"/>
                </a:solidFill>
                <a:latin typeface="Calibri" panose="020F0502020204030204" pitchFamily="34" charset="0"/>
              </a:rPr>
              <a:t>*</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PO QD +</a:t>
            </a:r>
          </a:p>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Pembrolizumab </a:t>
            </a:r>
            <a:r>
              <a:rPr lang="en-US" altLang="en-US" sz="1800" b="0" dirty="0">
                <a:solidFill>
                  <a:schemeClr val="tx1"/>
                </a:solidFill>
                <a:latin typeface="Calibri" panose="020F0502020204030204" pitchFamily="34" charset="0"/>
              </a:rPr>
              <a:t>200 mg Q3W (n = 19)</a:t>
            </a:r>
          </a:p>
        </p:txBody>
      </p:sp>
      <p:sp>
        <p:nvSpPr>
          <p:cNvPr id="16" name="Line 53">
            <a:extLst>
              <a:ext uri="{FF2B5EF4-FFF2-40B4-BE49-F238E27FC236}">
                <a16:creationId xmlns:a16="http://schemas.microsoft.com/office/drawing/2014/main" id="{AA711DF3-E634-41AE-A8A3-134BD51A0EF7}"/>
              </a:ext>
            </a:extLst>
          </p:cNvPr>
          <p:cNvSpPr>
            <a:spLocks noChangeShapeType="1"/>
          </p:cNvSpPr>
          <p:nvPr/>
        </p:nvSpPr>
        <p:spPr bwMode="auto">
          <a:xfrm>
            <a:off x="5438048" y="3297112"/>
            <a:ext cx="33013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Line 54">
            <a:extLst>
              <a:ext uri="{FF2B5EF4-FFF2-40B4-BE49-F238E27FC236}">
                <a16:creationId xmlns:a16="http://schemas.microsoft.com/office/drawing/2014/main" id="{6AD11F4A-ADB1-4221-B66E-E93221B178E4}"/>
              </a:ext>
            </a:extLst>
          </p:cNvPr>
          <p:cNvSpPr>
            <a:spLocks noChangeShapeType="1"/>
          </p:cNvSpPr>
          <p:nvPr/>
        </p:nvSpPr>
        <p:spPr bwMode="auto">
          <a:xfrm>
            <a:off x="5366434" y="2673415"/>
            <a:ext cx="40127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nvGrpSpPr>
          <p:cNvPr id="18" name="Group 17">
            <a:extLst>
              <a:ext uri="{FF2B5EF4-FFF2-40B4-BE49-F238E27FC236}">
                <a16:creationId xmlns:a16="http://schemas.microsoft.com/office/drawing/2014/main" id="{D0949C30-4F3B-BFD0-F2FB-A2B7F3EE45E7}"/>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A13A9011-3F6C-EF76-BC8C-331796CA8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19">
              <a:extLst>
                <a:ext uri="{FF2B5EF4-FFF2-40B4-BE49-F238E27FC236}">
                  <a16:creationId xmlns:a16="http://schemas.microsoft.com/office/drawing/2014/main" id="{FFA4AF9F-09D0-9F73-7DF4-660E8348D4C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 name="Rectangle 49">
            <a:extLst>
              <a:ext uri="{FF2B5EF4-FFF2-40B4-BE49-F238E27FC236}">
                <a16:creationId xmlns:a16="http://schemas.microsoft.com/office/drawing/2014/main" id="{70A586F9-C8F0-D6F1-CBCF-B2D0C30E9D5D}"/>
              </a:ext>
            </a:extLst>
          </p:cNvPr>
          <p:cNvSpPr>
            <a:spLocks noChangeArrowheads="1"/>
          </p:cNvSpPr>
          <p:nvPr/>
        </p:nvSpPr>
        <p:spPr bwMode="auto">
          <a:xfrm>
            <a:off x="3363370" y="3816707"/>
            <a:ext cx="6375111" cy="69466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Sotorasib</a:t>
            </a:r>
            <a:r>
              <a:rPr lang="en-US" altLang="en-US" sz="1800" b="0" dirty="0">
                <a:solidFill>
                  <a:schemeClr val="tx1"/>
                </a:solidFill>
                <a:latin typeface="Calibri" panose="020F0502020204030204" pitchFamily="34" charset="0"/>
              </a:rPr>
              <a:t>*</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PO QD + </a:t>
            </a:r>
            <a:r>
              <a:rPr lang="en-US" altLang="en-US" sz="1800" dirty="0">
                <a:solidFill>
                  <a:schemeClr val="tx1"/>
                </a:solidFill>
                <a:latin typeface="Calibri" panose="020F0502020204030204" pitchFamily="34" charset="0"/>
              </a:rPr>
              <a:t>Atezolizumab </a:t>
            </a:r>
            <a:r>
              <a:rPr lang="en-US" altLang="en-US" sz="1800" b="0" dirty="0">
                <a:solidFill>
                  <a:schemeClr val="tx1"/>
                </a:solidFill>
                <a:latin typeface="Calibri" panose="020F0502020204030204" pitchFamily="34" charset="0"/>
              </a:rPr>
              <a:t>1200 mg Q3W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10)</a:t>
            </a:r>
          </a:p>
        </p:txBody>
      </p:sp>
      <p:sp>
        <p:nvSpPr>
          <p:cNvPr id="7" name="Rectangle 50">
            <a:extLst>
              <a:ext uri="{FF2B5EF4-FFF2-40B4-BE49-F238E27FC236}">
                <a16:creationId xmlns:a16="http://schemas.microsoft.com/office/drawing/2014/main" id="{F673B4FD-4B4C-79C2-D6B8-5028C18CCAFF}"/>
              </a:ext>
            </a:extLst>
          </p:cNvPr>
          <p:cNvSpPr>
            <a:spLocks noChangeArrowheads="1"/>
          </p:cNvSpPr>
          <p:nvPr/>
        </p:nvSpPr>
        <p:spPr bwMode="auto">
          <a:xfrm>
            <a:off x="3363370" y="4545534"/>
            <a:ext cx="6375111" cy="662737"/>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Sotorasib</a:t>
            </a:r>
            <a:r>
              <a:rPr lang="en-US" altLang="en-US" sz="1800" b="0" dirty="0">
                <a:solidFill>
                  <a:schemeClr val="tx1"/>
                </a:solidFill>
                <a:latin typeface="Calibri" panose="020F0502020204030204" pitchFamily="34" charset="0"/>
              </a:rPr>
              <a:t>* PO QD + </a:t>
            </a:r>
            <a:r>
              <a:rPr lang="en-US" altLang="en-US" sz="1800" dirty="0">
                <a:solidFill>
                  <a:schemeClr val="tx1"/>
                </a:solidFill>
                <a:latin typeface="Calibri" panose="020F0502020204030204" pitchFamily="34" charset="0"/>
              </a:rPr>
              <a:t>Pembrolizumab </a:t>
            </a:r>
            <a:r>
              <a:rPr lang="en-US" altLang="en-US" sz="1800" b="0" dirty="0">
                <a:solidFill>
                  <a:schemeClr val="tx1"/>
                </a:solidFill>
                <a:latin typeface="Calibri" panose="020F0502020204030204" pitchFamily="34" charset="0"/>
              </a:rPr>
              <a:t>200 mg Q3W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19)</a:t>
            </a:r>
          </a:p>
        </p:txBody>
      </p:sp>
      <p:sp>
        <p:nvSpPr>
          <p:cNvPr id="24" name="Rectangle 49">
            <a:extLst>
              <a:ext uri="{FF2B5EF4-FFF2-40B4-BE49-F238E27FC236}">
                <a16:creationId xmlns:a16="http://schemas.microsoft.com/office/drawing/2014/main" id="{984BA0AD-79F4-D1F1-FB56-8DEEE709876D}"/>
              </a:ext>
            </a:extLst>
          </p:cNvPr>
          <p:cNvSpPr>
            <a:spLocks noChangeArrowheads="1"/>
          </p:cNvSpPr>
          <p:nvPr/>
        </p:nvSpPr>
        <p:spPr bwMode="auto">
          <a:xfrm>
            <a:off x="3363370" y="2574755"/>
            <a:ext cx="2070998" cy="85424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Sotorasib</a:t>
            </a:r>
            <a:r>
              <a:rPr lang="en-US" altLang="en-US" sz="1800" b="0" dirty="0">
                <a:solidFill>
                  <a:schemeClr val="tx1"/>
                </a:solidFill>
                <a:latin typeface="Calibri" panose="020F0502020204030204" pitchFamily="34" charset="0"/>
              </a:rPr>
              <a:t>* PO QD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29)</a:t>
            </a:r>
          </a:p>
        </p:txBody>
      </p:sp>
      <p:sp>
        <p:nvSpPr>
          <p:cNvPr id="25" name="TextBox 24">
            <a:extLst>
              <a:ext uri="{FF2B5EF4-FFF2-40B4-BE49-F238E27FC236}">
                <a16:creationId xmlns:a16="http://schemas.microsoft.com/office/drawing/2014/main" id="{2E0C0300-DA39-CEAF-A238-34898CEB3BC6}"/>
              </a:ext>
            </a:extLst>
          </p:cNvPr>
          <p:cNvSpPr txBox="1"/>
          <p:nvPr/>
        </p:nvSpPr>
        <p:spPr bwMode="auto">
          <a:xfrm>
            <a:off x="9840186" y="2482737"/>
            <a:ext cx="1642017"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*Sotorasib dose exploration: </a:t>
            </a:r>
          </a:p>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120 mg</a:t>
            </a:r>
          </a:p>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240 mg</a:t>
            </a:r>
          </a:p>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360 mg</a:t>
            </a:r>
          </a:p>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720 mg</a:t>
            </a:r>
          </a:p>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960 mg</a:t>
            </a:r>
          </a:p>
        </p:txBody>
      </p:sp>
      <p:sp>
        <p:nvSpPr>
          <p:cNvPr id="26" name="Line 53">
            <a:extLst>
              <a:ext uri="{FF2B5EF4-FFF2-40B4-BE49-F238E27FC236}">
                <a16:creationId xmlns:a16="http://schemas.microsoft.com/office/drawing/2014/main" id="{8B856EFC-13EC-F72A-67D0-D0111553FB0D}"/>
              </a:ext>
            </a:extLst>
          </p:cNvPr>
          <p:cNvSpPr>
            <a:spLocks noChangeShapeType="1"/>
          </p:cNvSpPr>
          <p:nvPr/>
        </p:nvSpPr>
        <p:spPr bwMode="auto">
          <a:xfrm>
            <a:off x="2777487" y="4426105"/>
            <a:ext cx="47896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7" name="Line 54">
            <a:extLst>
              <a:ext uri="{FF2B5EF4-FFF2-40B4-BE49-F238E27FC236}">
                <a16:creationId xmlns:a16="http://schemas.microsoft.com/office/drawing/2014/main" id="{52593FB4-DE1E-F6ED-A0E2-A972E5CB1E97}"/>
              </a:ext>
            </a:extLst>
          </p:cNvPr>
          <p:cNvSpPr>
            <a:spLocks noChangeShapeType="1"/>
          </p:cNvSpPr>
          <p:nvPr/>
        </p:nvSpPr>
        <p:spPr bwMode="auto">
          <a:xfrm>
            <a:off x="2842244" y="2973328"/>
            <a:ext cx="47896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4" name="Text Box 15">
            <a:extLst>
              <a:ext uri="{FF2B5EF4-FFF2-40B4-BE49-F238E27FC236}">
                <a16:creationId xmlns:a16="http://schemas.microsoft.com/office/drawing/2014/main" id="{291309E0-138B-DEFB-3DE2-62EEFB47976E}"/>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 WCLC 2022. Abstr OA03.06.</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51C33286-20D8-332B-C346-B2C0B20ED623}"/>
              </a:ext>
            </a:extLst>
          </p:cNvPr>
          <p:cNvSpPr txBox="1"/>
          <p:nvPr/>
        </p:nvSpPr>
        <p:spPr bwMode="auto">
          <a:xfrm>
            <a:off x="3396822" y="2185556"/>
            <a:ext cx="20375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Lead-in: 21 or 42 days</a:t>
            </a:r>
          </a:p>
        </p:txBody>
      </p:sp>
      <p:sp>
        <p:nvSpPr>
          <p:cNvPr id="5" name="TextBox 4">
            <a:extLst>
              <a:ext uri="{FF2B5EF4-FFF2-40B4-BE49-F238E27FC236}">
                <a16:creationId xmlns:a16="http://schemas.microsoft.com/office/drawing/2014/main" id="{1FCDB2AB-FFF2-80A9-7A09-6AA066CA047B}"/>
              </a:ext>
            </a:extLst>
          </p:cNvPr>
          <p:cNvSpPr txBox="1"/>
          <p:nvPr/>
        </p:nvSpPr>
        <p:spPr bwMode="auto">
          <a:xfrm>
            <a:off x="5812481" y="5273921"/>
            <a:ext cx="40281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Median follow-up: 12.8 mo (range: 1.6-29.9)</a:t>
            </a:r>
          </a:p>
        </p:txBody>
      </p:sp>
    </p:spTree>
    <p:extLst>
      <p:ext uri="{BB962C8B-B14F-4D97-AF65-F5344CB8AC3E}">
        <p14:creationId xmlns:p14="http://schemas.microsoft.com/office/powerpoint/2010/main" val="699433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CodeBreaK100/101: Sotorasib + ICI—</a:t>
            </a:r>
            <a:br>
              <a:rPr lang="en-US" dirty="0"/>
            </a:br>
            <a:r>
              <a:rPr lang="en-US" dirty="0"/>
              <a:t>Baseline Characteristics</a:t>
            </a: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extLst>
              <p:ext uri="{D42A27DB-BD31-4B8C-83A1-F6EECF244321}">
                <p14:modId xmlns:p14="http://schemas.microsoft.com/office/powerpoint/2010/main" val="3277671553"/>
              </p:ext>
            </p:extLst>
          </p:nvPr>
        </p:nvGraphicFramePr>
        <p:xfrm>
          <a:off x="709793" y="1600200"/>
          <a:ext cx="5270383" cy="3688192"/>
        </p:xfrm>
        <a:graphic>
          <a:graphicData uri="http://schemas.openxmlformats.org/drawingml/2006/table">
            <a:tbl>
              <a:tblPr/>
              <a:tblGrid>
                <a:gridCol w="3124542">
                  <a:extLst>
                    <a:ext uri="{9D8B030D-6E8A-4147-A177-3AD203B41FA5}">
                      <a16:colId xmlns:a16="http://schemas.microsoft.com/office/drawing/2014/main" val="20000"/>
                    </a:ext>
                  </a:extLst>
                </a:gridCol>
                <a:gridCol w="2145841">
                  <a:extLst>
                    <a:ext uri="{9D8B030D-6E8A-4147-A177-3AD203B41FA5}">
                      <a16:colId xmlns:a16="http://schemas.microsoft.com/office/drawing/2014/main" val="20002"/>
                    </a:ext>
                  </a:extLst>
                </a:gridCol>
              </a:tblGrid>
              <a:tr h="32027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 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Total (N =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027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(29-86)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027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Smoking history,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2639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prior lines of therapy, </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1484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Treated as first-line therapy,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88586958"/>
                  </a:ext>
                </a:extLst>
              </a:tr>
              <a:tr h="82469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anti–PD-1/PD-L1, n (%)</a:t>
                      </a:r>
                    </a:p>
                    <a:p>
                      <a:pPr marL="457200" marR="0" lvl="1" indent="-285750" algn="l" defTabSz="914400" rtl="0" eaLnBrk="1" fontAlgn="base" latinLnBrk="0" hangingPunct="1">
                        <a:lnSpc>
                          <a:spcPct val="100000"/>
                        </a:lnSpc>
                        <a:spcBef>
                          <a:spcPct val="0"/>
                        </a:spcBef>
                        <a:spcAft>
                          <a:spcPct val="25000"/>
                        </a:spcAft>
                        <a:buClrTx/>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anti–PD-1/PD-L1 as last prior line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48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(67)</a:t>
                      </a:r>
                    </a:p>
                    <a:p>
                      <a:pPr marL="0" marR="0" lvl="0" indent="0" algn="ctr" defTabSz="914400" rtl="0" eaLnBrk="1" fontAlgn="base" latinLnBrk="0" hangingPunct="1">
                        <a:lnSpc>
                          <a:spcPct val="100000"/>
                        </a:lnSpc>
                        <a:spcBef>
                          <a:spcPts val="0"/>
                        </a:spcBef>
                        <a:spcAft>
                          <a:spcPts val="48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(43)</a:t>
                      </a:r>
                    </a:p>
                  </a:txBody>
                  <a:tcPr marL="121881" marR="121881" marT="45728" marB="45728" anchorCtr="1"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8974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457200" marR="0" lvl="1" indent="-285750"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457200" marR="0" lvl="1" indent="-28892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9135379"/>
                  </a:ext>
                </a:extLst>
              </a:tr>
            </a:tbl>
          </a:graphicData>
        </a:graphic>
      </p:graphicFrame>
      <p:grpSp>
        <p:nvGrpSpPr>
          <p:cNvPr id="9" name="Group 8">
            <a:extLst>
              <a:ext uri="{FF2B5EF4-FFF2-40B4-BE49-F238E27FC236}">
                <a16:creationId xmlns:a16="http://schemas.microsoft.com/office/drawing/2014/main" id="{12A71482-1268-6D25-B797-2A0D22E05CA1}"/>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DBBA5827-9D32-BA6F-2515-DD1B981E7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387023E7-5E7E-D759-2FEF-03503EFA3EA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5" name="Text Box 15">
            <a:extLst>
              <a:ext uri="{FF2B5EF4-FFF2-40B4-BE49-F238E27FC236}">
                <a16:creationId xmlns:a16="http://schemas.microsoft.com/office/drawing/2014/main" id="{40F5D288-094A-44EB-2CEE-DCF4366D4EFC}"/>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 WCLC 2022. Abstr OA03.06.</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Group 32">
            <a:extLst>
              <a:ext uri="{FF2B5EF4-FFF2-40B4-BE49-F238E27FC236}">
                <a16:creationId xmlns:a16="http://schemas.microsoft.com/office/drawing/2014/main" id="{A492CB01-1C45-D3E4-43A5-499AE70356DB}"/>
              </a:ext>
            </a:extLst>
          </p:cNvPr>
          <p:cNvGraphicFramePr>
            <a:graphicFrameLocks noGrp="1"/>
          </p:cNvGraphicFramePr>
          <p:nvPr>
            <p:extLst>
              <p:ext uri="{D42A27DB-BD31-4B8C-83A1-F6EECF244321}">
                <p14:modId xmlns:p14="http://schemas.microsoft.com/office/powerpoint/2010/main" val="99085487"/>
              </p:ext>
            </p:extLst>
          </p:nvPr>
        </p:nvGraphicFramePr>
        <p:xfrm>
          <a:off x="6309360" y="1600199"/>
          <a:ext cx="5205056" cy="2377504"/>
        </p:xfrm>
        <a:graphic>
          <a:graphicData uri="http://schemas.openxmlformats.org/drawingml/2006/table">
            <a:tbl>
              <a:tblPr/>
              <a:tblGrid>
                <a:gridCol w="2602528">
                  <a:extLst>
                    <a:ext uri="{9D8B030D-6E8A-4147-A177-3AD203B41FA5}">
                      <a16:colId xmlns:a16="http://schemas.microsoft.com/office/drawing/2014/main" val="20000"/>
                    </a:ext>
                  </a:extLst>
                </a:gridCol>
                <a:gridCol w="2602528">
                  <a:extLst>
                    <a:ext uri="{9D8B030D-6E8A-4147-A177-3AD203B41FA5}">
                      <a16:colId xmlns:a16="http://schemas.microsoft.com/office/drawing/2014/main" val="20002"/>
                    </a:ext>
                  </a:extLst>
                </a:gridCol>
              </a:tblGrid>
              <a:tr h="32377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 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Total (N =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377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Brain metastasis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91870995"/>
                  </a:ext>
                </a:extLst>
              </a:tr>
              <a:tr h="32377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 metastasis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43325523"/>
                  </a:ext>
                </a:extLst>
              </a:tr>
              <a:tr h="10087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PD-L1 expression</a:t>
                      </a:r>
                    </a:p>
                    <a:p>
                      <a:pPr marL="742950" marR="0" lvl="1" indent="-285750"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p>
                      <a:pPr marL="742950" marR="0" lvl="1" indent="-285750"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to 49%</a:t>
                      </a:r>
                    </a:p>
                    <a:p>
                      <a:pPr marL="742950" marR="0" lvl="1" indent="-285750"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a:t>
                      </a:r>
                    </a:p>
                    <a:p>
                      <a:pPr marL="742950" marR="0" lvl="1" indent="-285750"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Unknown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(36)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44457117"/>
                  </a:ext>
                </a:extLst>
              </a:tr>
            </a:tbl>
          </a:graphicData>
        </a:graphic>
      </p:graphicFrame>
    </p:spTree>
    <p:extLst>
      <p:ext uri="{BB962C8B-B14F-4D97-AF65-F5344CB8AC3E}">
        <p14:creationId xmlns:p14="http://schemas.microsoft.com/office/powerpoint/2010/main" val="93231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B4B841-3829-802E-41AE-1237732D5369}"/>
              </a:ext>
            </a:extLst>
          </p:cNvPr>
          <p:cNvSpPr>
            <a:spLocks noGrp="1"/>
          </p:cNvSpPr>
          <p:nvPr>
            <p:ph type="title"/>
          </p:nvPr>
        </p:nvSpPr>
        <p:spPr/>
        <p:txBody>
          <a:bodyPr/>
          <a:lstStyle/>
          <a:p>
            <a:r>
              <a:rPr lang="en-US" dirty="0"/>
              <a:t>CodeBreaK100/101: Sotorasib + ICI— </a:t>
            </a:r>
            <a:br>
              <a:rPr lang="en-US" dirty="0"/>
            </a:br>
            <a:r>
              <a:rPr lang="en-US" dirty="0"/>
              <a:t>Safety by Dose of Sotorasib + Concurrent Pembro</a:t>
            </a:r>
          </a:p>
        </p:txBody>
      </p:sp>
      <p:sp>
        <p:nvSpPr>
          <p:cNvPr id="5" name="Content Placeholder 4">
            <a:extLst>
              <a:ext uri="{FF2B5EF4-FFF2-40B4-BE49-F238E27FC236}">
                <a16:creationId xmlns:a16="http://schemas.microsoft.com/office/drawing/2014/main" id="{1055259D-1782-5D80-AB1B-44246AE517FE}"/>
              </a:ext>
            </a:extLst>
          </p:cNvPr>
          <p:cNvSpPr>
            <a:spLocks noGrp="1"/>
          </p:cNvSpPr>
          <p:nvPr>
            <p:ph idx="1"/>
          </p:nvPr>
        </p:nvSpPr>
        <p:spPr>
          <a:xfrm>
            <a:off x="604675" y="3878781"/>
            <a:ext cx="10877529" cy="2284951"/>
          </a:xfrm>
        </p:spPr>
        <p:txBody>
          <a:bodyPr/>
          <a:lstStyle/>
          <a:p>
            <a:r>
              <a:rPr lang="en-US" sz="2400" dirty="0"/>
              <a:t>Concurrent therapy resulted in higher rate of TRAEs than with either monotherapy, no grade 5 TRAEs</a:t>
            </a:r>
          </a:p>
          <a:p>
            <a:r>
              <a:rPr lang="en-US" sz="2400" dirty="0"/>
              <a:t>Trend toward fewer liver enzyme elevations, but sample size was small</a:t>
            </a:r>
          </a:p>
          <a:p>
            <a:r>
              <a:rPr lang="en-US" sz="2400" dirty="0"/>
              <a:t>Based on safety data for concurrent dosing, lead-in with sotorasib was considered</a:t>
            </a:r>
          </a:p>
        </p:txBody>
      </p:sp>
      <p:sp>
        <p:nvSpPr>
          <p:cNvPr id="6" name="Text Box 15">
            <a:extLst>
              <a:ext uri="{FF2B5EF4-FFF2-40B4-BE49-F238E27FC236}">
                <a16:creationId xmlns:a16="http://schemas.microsoft.com/office/drawing/2014/main" id="{738C043F-873C-4293-6CC1-091A53FD75A6}"/>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 WCLC 2022. Abstr OA03.06.</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7" name="Group 32">
            <a:extLst>
              <a:ext uri="{FF2B5EF4-FFF2-40B4-BE49-F238E27FC236}">
                <a16:creationId xmlns:a16="http://schemas.microsoft.com/office/drawing/2014/main" id="{7F0D3F25-B36A-F697-EFAC-0268B899644F}"/>
              </a:ext>
            </a:extLst>
          </p:cNvPr>
          <p:cNvGraphicFramePr>
            <a:graphicFrameLocks noGrp="1"/>
          </p:cNvGraphicFramePr>
          <p:nvPr>
            <p:extLst>
              <p:ext uri="{D42A27DB-BD31-4B8C-83A1-F6EECF244321}">
                <p14:modId xmlns:p14="http://schemas.microsoft.com/office/powerpoint/2010/main" val="999024445"/>
              </p:ext>
            </p:extLst>
          </p:nvPr>
        </p:nvGraphicFramePr>
        <p:xfrm>
          <a:off x="719138" y="1600200"/>
          <a:ext cx="10787062" cy="2255616"/>
        </p:xfrm>
        <a:graphic>
          <a:graphicData uri="http://schemas.openxmlformats.org/drawingml/2006/table">
            <a:tbl>
              <a:tblPr/>
              <a:tblGrid>
                <a:gridCol w="2527147">
                  <a:extLst>
                    <a:ext uri="{9D8B030D-6E8A-4147-A177-3AD203B41FA5}">
                      <a16:colId xmlns:a16="http://schemas.microsoft.com/office/drawing/2014/main" val="20000"/>
                    </a:ext>
                  </a:extLst>
                </a:gridCol>
                <a:gridCol w="999975">
                  <a:extLst>
                    <a:ext uri="{9D8B030D-6E8A-4147-A177-3AD203B41FA5}">
                      <a16:colId xmlns:a16="http://schemas.microsoft.com/office/drawing/2014/main" val="20001"/>
                    </a:ext>
                  </a:extLst>
                </a:gridCol>
                <a:gridCol w="1204135">
                  <a:extLst>
                    <a:ext uri="{9D8B030D-6E8A-4147-A177-3AD203B41FA5}">
                      <a16:colId xmlns:a16="http://schemas.microsoft.com/office/drawing/2014/main" val="20002"/>
                    </a:ext>
                  </a:extLst>
                </a:gridCol>
                <a:gridCol w="881699">
                  <a:extLst>
                    <a:ext uri="{9D8B030D-6E8A-4147-A177-3AD203B41FA5}">
                      <a16:colId xmlns:a16="http://schemas.microsoft.com/office/drawing/2014/main" val="1954015022"/>
                    </a:ext>
                  </a:extLst>
                </a:gridCol>
                <a:gridCol w="1204135">
                  <a:extLst>
                    <a:ext uri="{9D8B030D-6E8A-4147-A177-3AD203B41FA5}">
                      <a16:colId xmlns:a16="http://schemas.microsoft.com/office/drawing/2014/main" val="3209700619"/>
                    </a:ext>
                  </a:extLst>
                </a:gridCol>
                <a:gridCol w="881699">
                  <a:extLst>
                    <a:ext uri="{9D8B030D-6E8A-4147-A177-3AD203B41FA5}">
                      <a16:colId xmlns:a16="http://schemas.microsoft.com/office/drawing/2014/main" val="2436586927"/>
                    </a:ext>
                  </a:extLst>
                </a:gridCol>
                <a:gridCol w="1204135">
                  <a:extLst>
                    <a:ext uri="{9D8B030D-6E8A-4147-A177-3AD203B41FA5}">
                      <a16:colId xmlns:a16="http://schemas.microsoft.com/office/drawing/2014/main" val="3898046606"/>
                    </a:ext>
                  </a:extLst>
                </a:gridCol>
                <a:gridCol w="779293">
                  <a:extLst>
                    <a:ext uri="{9D8B030D-6E8A-4147-A177-3AD203B41FA5}">
                      <a16:colId xmlns:a16="http://schemas.microsoft.com/office/drawing/2014/main" val="73680268"/>
                    </a:ext>
                  </a:extLst>
                </a:gridCol>
                <a:gridCol w="1104844">
                  <a:extLst>
                    <a:ext uri="{9D8B030D-6E8A-4147-A177-3AD203B41FA5}">
                      <a16:colId xmlns:a16="http://schemas.microsoft.com/office/drawing/2014/main" val="2082805793"/>
                    </a:ext>
                  </a:extLst>
                </a:gridCol>
              </a:tblGrid>
              <a:tr h="215117">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Sotorasib 120 mg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Sotorasib 360 mg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Sotorasib 720 mg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Sotorasib 960 mg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529746419"/>
                  </a:ext>
                </a:extLst>
              </a:tr>
              <a:tr h="215117">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Any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Any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Any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5117">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TRAEs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15117">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Hepatotoxicity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69306081"/>
                  </a:ext>
                </a:extLst>
              </a:tr>
              <a:tr h="215117">
                <a:tc>
                  <a:txBody>
                    <a:bodyPr/>
                    <a:lstStyle/>
                    <a:p>
                      <a:pPr marL="285750" marR="0" lvl="0" indent="-285750" algn="l" defTabSz="914400" rtl="0" eaLnBrk="1" fontAlgn="base" latinLnBrk="0" hangingPunct="1">
                        <a:lnSpc>
                          <a:spcPct val="100000"/>
                        </a:lnSpc>
                        <a:spcBef>
                          <a:spcPts val="0"/>
                        </a:spcBef>
                        <a:spcAft>
                          <a:spcPts val="0"/>
                        </a:spcAft>
                        <a:buClr>
                          <a:schemeClr val="bg1"/>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95604978"/>
                  </a:ext>
                </a:extLst>
              </a:tr>
              <a:tr h="215117">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1409382"/>
                  </a:ext>
                </a:extLst>
              </a:tr>
            </a:tbl>
          </a:graphicData>
        </a:graphic>
      </p:graphicFrame>
    </p:spTree>
    <p:extLst>
      <p:ext uri="{BB962C8B-B14F-4D97-AF65-F5344CB8AC3E}">
        <p14:creationId xmlns:p14="http://schemas.microsoft.com/office/powerpoint/2010/main" val="1975742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CodeBreaK100/101: Sotorasib + ICI—Safety Summary With Lead-in vs Concurrent Sotorasib + ICI</a:t>
            </a:r>
          </a:p>
        </p:txBody>
      </p:sp>
      <p:sp>
        <p:nvSpPr>
          <p:cNvPr id="6" name="Content Placeholder 5">
            <a:extLst>
              <a:ext uri="{FF2B5EF4-FFF2-40B4-BE49-F238E27FC236}">
                <a16:creationId xmlns:a16="http://schemas.microsoft.com/office/drawing/2014/main" id="{C148C48B-C181-FF09-5B4D-AAD4E8B4DF66}"/>
              </a:ext>
            </a:extLst>
          </p:cNvPr>
          <p:cNvSpPr>
            <a:spLocks noGrp="1"/>
          </p:cNvSpPr>
          <p:nvPr>
            <p:ph idx="1"/>
          </p:nvPr>
        </p:nvSpPr>
        <p:spPr>
          <a:xfrm>
            <a:off x="604675" y="4916245"/>
            <a:ext cx="10877529" cy="1211136"/>
          </a:xfrm>
        </p:spPr>
        <p:txBody>
          <a:bodyPr/>
          <a:lstStyle/>
          <a:p>
            <a:pPr>
              <a:spcAft>
                <a:spcPts val="0"/>
              </a:spcAft>
            </a:pPr>
            <a:r>
              <a:rPr lang="en-US" sz="2000" dirty="0"/>
              <a:t>No treatment-related deaths reported</a:t>
            </a:r>
          </a:p>
          <a:p>
            <a:pPr>
              <a:spcAft>
                <a:spcPts val="0"/>
              </a:spcAft>
            </a:pPr>
            <a:r>
              <a:rPr lang="en-US" sz="2000" dirty="0"/>
              <a:t>Sotorasib lead-in had reduced incidence of grade 3/4 TRAEs and TRAE-related discontinuation</a:t>
            </a:r>
          </a:p>
          <a:p>
            <a:pPr>
              <a:spcAft>
                <a:spcPts val="0"/>
              </a:spcAft>
            </a:pPr>
            <a:r>
              <a:rPr lang="en-US" sz="2000" dirty="0"/>
              <a:t>88% of patients had first occurrence of grade 3/4 hepatotoxicity outside of DLT window; </a:t>
            </a:r>
            <a:br>
              <a:rPr lang="en-US" sz="2000" dirty="0"/>
            </a:br>
            <a:r>
              <a:rPr lang="en-US" sz="2000" dirty="0"/>
              <a:t>97% of events resolved with corticosteroids, treatment modification, and/or discontinuation</a:t>
            </a:r>
          </a:p>
        </p:txBody>
      </p:sp>
      <p:graphicFrame>
        <p:nvGraphicFramePr>
          <p:cNvPr id="8" name="Group 32">
            <a:extLst>
              <a:ext uri="{FF2B5EF4-FFF2-40B4-BE49-F238E27FC236}">
                <a16:creationId xmlns:a16="http://schemas.microsoft.com/office/drawing/2014/main" id="{8F44858D-7660-4B5D-B10B-18E3F9203341}"/>
              </a:ext>
            </a:extLst>
          </p:cNvPr>
          <p:cNvGraphicFramePr>
            <a:graphicFrameLocks noGrp="1"/>
          </p:cNvGraphicFramePr>
          <p:nvPr>
            <p:extLst>
              <p:ext uri="{D42A27DB-BD31-4B8C-83A1-F6EECF244321}">
                <p14:modId xmlns:p14="http://schemas.microsoft.com/office/powerpoint/2010/main" val="3762942260"/>
              </p:ext>
            </p:extLst>
          </p:nvPr>
        </p:nvGraphicFramePr>
        <p:xfrm>
          <a:off x="495300" y="1598052"/>
          <a:ext cx="11261822" cy="3322432"/>
        </p:xfrm>
        <a:graphic>
          <a:graphicData uri="http://schemas.openxmlformats.org/drawingml/2006/table">
            <a:tbl>
              <a:tblPr/>
              <a:tblGrid>
                <a:gridCol w="4274744">
                  <a:extLst>
                    <a:ext uri="{9D8B030D-6E8A-4147-A177-3AD203B41FA5}">
                      <a16:colId xmlns:a16="http://schemas.microsoft.com/office/drawing/2014/main" val="20000"/>
                    </a:ext>
                  </a:extLst>
                </a:gridCol>
                <a:gridCol w="1586214">
                  <a:extLst>
                    <a:ext uri="{9D8B030D-6E8A-4147-A177-3AD203B41FA5}">
                      <a16:colId xmlns:a16="http://schemas.microsoft.com/office/drawing/2014/main" val="20001"/>
                    </a:ext>
                  </a:extLst>
                </a:gridCol>
                <a:gridCol w="1907325">
                  <a:extLst>
                    <a:ext uri="{9D8B030D-6E8A-4147-A177-3AD203B41FA5}">
                      <a16:colId xmlns:a16="http://schemas.microsoft.com/office/drawing/2014/main" val="20002"/>
                    </a:ext>
                  </a:extLst>
                </a:gridCol>
                <a:gridCol w="1586214">
                  <a:extLst>
                    <a:ext uri="{9D8B030D-6E8A-4147-A177-3AD203B41FA5}">
                      <a16:colId xmlns:a16="http://schemas.microsoft.com/office/drawing/2014/main" val="1954015022"/>
                    </a:ext>
                  </a:extLst>
                </a:gridCol>
                <a:gridCol w="1907325">
                  <a:extLst>
                    <a:ext uri="{9D8B030D-6E8A-4147-A177-3AD203B41FA5}">
                      <a16:colId xmlns:a16="http://schemas.microsoft.com/office/drawing/2014/main" val="3209700619"/>
                    </a:ext>
                  </a:extLst>
                </a:gridCol>
              </a:tblGrid>
              <a:tr h="298661">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Sotorasib + Atezolizumab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600" b="1" i="0" u="none" strike="noStrike" cap="none" normalizeH="0" baseline="0" dirty="0">
                          <a:ln>
                            <a:noFill/>
                          </a:ln>
                          <a:solidFill>
                            <a:schemeClr val="tx1"/>
                          </a:solidFill>
                          <a:effectLst/>
                          <a:latin typeface="Calibri" panose="020F0502020204030204" pitchFamily="34" charset="0"/>
                        </a:rPr>
                        <a:t>Sotorasib + Pembrolizumab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72391966"/>
                  </a:ext>
                </a:extLst>
              </a:tr>
              <a:tr h="298661">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Lead-in (n =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Concurrent (n =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Lead-in (n =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Concurrent (n =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733057">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 any grade, n (%)</a:t>
                      </a:r>
                    </a:p>
                    <a:p>
                      <a:pPr marL="342900" marR="0" lvl="0" indent="-342900"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p>
                      <a:pPr marL="342900" marR="0" lvl="0" indent="-342900"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(79)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(89)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(74)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1585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 leading to sotorasib and/or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ICI discontinuation,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9866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of sotorasib, mo (min, max)</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(1,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(1,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(1,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(2,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9866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of combination, mo (min, max)</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(0,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(1,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 (1,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(1,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1585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onset of grade ≥3 hepatotoxicity, </a:t>
                      </a:r>
                    </a:p>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days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(28-93)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(36-147)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(45-127)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(29-190)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9306081"/>
                  </a:ext>
                </a:extLst>
              </a:tr>
            </a:tbl>
          </a:graphicData>
        </a:graphic>
      </p:graphicFrame>
      <p:grpSp>
        <p:nvGrpSpPr>
          <p:cNvPr id="9" name="Group 8">
            <a:extLst>
              <a:ext uri="{FF2B5EF4-FFF2-40B4-BE49-F238E27FC236}">
                <a16:creationId xmlns:a16="http://schemas.microsoft.com/office/drawing/2014/main" id="{FBD9B66D-E263-A678-6024-B303CE0AA749}"/>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96F7F7AD-DD3D-07C6-6470-4DE2DCF7F3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A85E5E36-A4A2-62E4-D7F7-348709849CB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5" name="Text Box 15">
            <a:extLst>
              <a:ext uri="{FF2B5EF4-FFF2-40B4-BE49-F238E27FC236}">
                <a16:creationId xmlns:a16="http://schemas.microsoft.com/office/drawing/2014/main" id="{5B882C5A-2901-65E9-3816-2F5CF8770DA1}"/>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 WCLC 2022. Abstr OA03.06.</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36578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CodeBreaK100/101: Sotorasib + ICI—</a:t>
            </a:r>
            <a:br>
              <a:rPr lang="en-US" dirty="0"/>
            </a:br>
            <a:r>
              <a:rPr lang="en-US" dirty="0"/>
              <a:t>TRAEs With Sotorasib Lead-in + Pembrolizumab</a:t>
            </a:r>
          </a:p>
        </p:txBody>
      </p:sp>
      <p:graphicFrame>
        <p:nvGraphicFramePr>
          <p:cNvPr id="8" name="Group 32">
            <a:extLst>
              <a:ext uri="{FF2B5EF4-FFF2-40B4-BE49-F238E27FC236}">
                <a16:creationId xmlns:a16="http://schemas.microsoft.com/office/drawing/2014/main" id="{8F44858D-7660-4B5D-B10B-18E3F9203341}"/>
              </a:ext>
            </a:extLst>
          </p:cNvPr>
          <p:cNvGraphicFramePr>
            <a:graphicFrameLocks noGrp="1"/>
          </p:cNvGraphicFramePr>
          <p:nvPr>
            <p:extLst>
              <p:ext uri="{D42A27DB-BD31-4B8C-83A1-F6EECF244321}">
                <p14:modId xmlns:p14="http://schemas.microsoft.com/office/powerpoint/2010/main" val="2243906456"/>
              </p:ext>
            </p:extLst>
          </p:nvPr>
        </p:nvGraphicFramePr>
        <p:xfrm>
          <a:off x="727076" y="1482302"/>
          <a:ext cx="10779126" cy="4694144"/>
        </p:xfrm>
        <a:graphic>
          <a:graphicData uri="http://schemas.openxmlformats.org/drawingml/2006/table">
            <a:tbl>
              <a:tblPr/>
              <a:tblGrid>
                <a:gridCol w="2204772">
                  <a:extLst>
                    <a:ext uri="{9D8B030D-6E8A-4147-A177-3AD203B41FA5}">
                      <a16:colId xmlns:a16="http://schemas.microsoft.com/office/drawing/2014/main" val="20000"/>
                    </a:ext>
                  </a:extLst>
                </a:gridCol>
                <a:gridCol w="1429059">
                  <a:extLst>
                    <a:ext uri="{9D8B030D-6E8A-4147-A177-3AD203B41FA5}">
                      <a16:colId xmlns:a16="http://schemas.microsoft.com/office/drawing/2014/main" val="20001"/>
                    </a:ext>
                  </a:extLst>
                </a:gridCol>
                <a:gridCol w="1429059">
                  <a:extLst>
                    <a:ext uri="{9D8B030D-6E8A-4147-A177-3AD203B41FA5}">
                      <a16:colId xmlns:a16="http://schemas.microsoft.com/office/drawing/2014/main" val="20002"/>
                    </a:ext>
                  </a:extLst>
                </a:gridCol>
                <a:gridCol w="1429059">
                  <a:extLst>
                    <a:ext uri="{9D8B030D-6E8A-4147-A177-3AD203B41FA5}">
                      <a16:colId xmlns:a16="http://schemas.microsoft.com/office/drawing/2014/main" val="1954015022"/>
                    </a:ext>
                  </a:extLst>
                </a:gridCol>
                <a:gridCol w="1429059">
                  <a:extLst>
                    <a:ext uri="{9D8B030D-6E8A-4147-A177-3AD203B41FA5}">
                      <a16:colId xmlns:a16="http://schemas.microsoft.com/office/drawing/2014/main" val="3209700619"/>
                    </a:ext>
                  </a:extLst>
                </a:gridCol>
                <a:gridCol w="1429059">
                  <a:extLst>
                    <a:ext uri="{9D8B030D-6E8A-4147-A177-3AD203B41FA5}">
                      <a16:colId xmlns:a16="http://schemas.microsoft.com/office/drawing/2014/main" val="2436586927"/>
                    </a:ext>
                  </a:extLst>
                </a:gridCol>
                <a:gridCol w="1429059">
                  <a:extLst>
                    <a:ext uri="{9D8B030D-6E8A-4147-A177-3AD203B41FA5}">
                      <a16:colId xmlns:a16="http://schemas.microsoft.com/office/drawing/2014/main" val="3898046606"/>
                    </a:ext>
                  </a:extLst>
                </a:gridCol>
              </a:tblGrid>
              <a:tr h="236741">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Sotorasib 120 mg (n =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Sotorasib 240 mg (n =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Sotorasib 360 mg (n =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529746419"/>
                  </a:ext>
                </a:extLst>
              </a:tr>
              <a:tr h="236741">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Any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Any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3674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TRAEs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36741">
                <a:tc>
                  <a:txBody>
                    <a:bodyPr/>
                    <a:lstStyle/>
                    <a:p>
                      <a:pPr marL="285750" marR="0" lvl="0" indent="-285750" algn="l" defTabSz="914400" rtl="0" eaLnBrk="1" fontAlgn="base" latinLnBrk="0" hangingPunct="1">
                        <a:lnSpc>
                          <a:spcPct val="100000"/>
                        </a:lnSpc>
                        <a:spcBef>
                          <a:spcPts val="0"/>
                        </a:spcBef>
                        <a:spcAft>
                          <a:spcPts val="0"/>
                        </a:spcAft>
                        <a:buClr>
                          <a:schemeClr val="bg1"/>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36741">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36741">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ALP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36741">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92136157"/>
                  </a:ext>
                </a:extLst>
              </a:tr>
              <a:tr h="236741">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27742291"/>
                  </a:ext>
                </a:extLst>
              </a:tr>
              <a:tr h="236741">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9766346"/>
                  </a:ext>
                </a:extLst>
              </a:tr>
              <a:tr h="236741">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84022919"/>
                  </a:ext>
                </a:extLst>
              </a:tr>
              <a:tr h="236741">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Hypokalemia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8563588"/>
                  </a:ext>
                </a:extLst>
              </a:tr>
              <a:tr h="236741">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48405321"/>
                  </a:ext>
                </a:extLst>
              </a:tr>
              <a:tr h="236741">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71488239"/>
                  </a:ext>
                </a:extLst>
              </a:tr>
              <a:tr h="236741">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Hepatotoxicity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69306081"/>
                  </a:ext>
                </a:extLst>
              </a:tr>
            </a:tbl>
          </a:graphicData>
        </a:graphic>
      </p:graphicFrame>
      <p:grpSp>
        <p:nvGrpSpPr>
          <p:cNvPr id="9" name="Group 8">
            <a:extLst>
              <a:ext uri="{FF2B5EF4-FFF2-40B4-BE49-F238E27FC236}">
                <a16:creationId xmlns:a16="http://schemas.microsoft.com/office/drawing/2014/main" id="{FBD9B66D-E263-A678-6024-B303CE0AA749}"/>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96F7F7AD-DD3D-07C6-6470-4DE2DCF7F3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A85E5E36-A4A2-62E4-D7F7-348709849CB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5" name="Text Box 15">
            <a:extLst>
              <a:ext uri="{FF2B5EF4-FFF2-40B4-BE49-F238E27FC236}">
                <a16:creationId xmlns:a16="http://schemas.microsoft.com/office/drawing/2014/main" id="{5B882C5A-2901-65E9-3816-2F5CF8770DA1}"/>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 WCLC 2022. Abstr OA03.06.</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06662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3DE43D-3684-4296-96D0-C9FB0E755280}"/>
              </a:ext>
            </a:extLst>
          </p:cNvPr>
          <p:cNvSpPr>
            <a:spLocks noGrp="1"/>
          </p:cNvSpPr>
          <p:nvPr>
            <p:ph idx="1"/>
          </p:nvPr>
        </p:nvSpPr>
        <p:spPr>
          <a:xfrm>
            <a:off x="604675" y="4907672"/>
            <a:ext cx="10877529" cy="982327"/>
          </a:xfrm>
        </p:spPr>
        <p:txBody>
          <a:bodyPr/>
          <a:lstStyle/>
          <a:p>
            <a:pPr marL="0" indent="0">
              <a:buNone/>
            </a:pPr>
            <a:endParaRPr lang="en-US" dirty="0"/>
          </a:p>
          <a:p>
            <a:r>
              <a:rPr lang="en-US" sz="2400" dirty="0"/>
              <a:t>Median DoR of 17 responders was 17.9 mo (95% CI: 5.6-NE)</a:t>
            </a:r>
          </a:p>
        </p:txBody>
      </p:sp>
      <p:grpSp>
        <p:nvGrpSpPr>
          <p:cNvPr id="227" name="Group 226">
            <a:extLst>
              <a:ext uri="{FF2B5EF4-FFF2-40B4-BE49-F238E27FC236}">
                <a16:creationId xmlns:a16="http://schemas.microsoft.com/office/drawing/2014/main" id="{4D49C8B8-E376-B54D-7CCE-877FEF8581FD}"/>
              </a:ext>
            </a:extLst>
          </p:cNvPr>
          <p:cNvGrpSpPr/>
          <p:nvPr/>
        </p:nvGrpSpPr>
        <p:grpSpPr>
          <a:xfrm>
            <a:off x="7664551" y="2145772"/>
            <a:ext cx="3571570" cy="2613030"/>
            <a:chOff x="7801094" y="2145772"/>
            <a:chExt cx="3571570" cy="2613030"/>
          </a:xfrm>
        </p:grpSpPr>
        <p:sp>
          <p:nvSpPr>
            <p:cNvPr id="210" name="Rectangle 209">
              <a:extLst>
                <a:ext uri="{FF2B5EF4-FFF2-40B4-BE49-F238E27FC236}">
                  <a16:creationId xmlns:a16="http://schemas.microsoft.com/office/drawing/2014/main" id="{767494B8-FFBF-C150-44CA-9099F708DCA0}"/>
                </a:ext>
              </a:extLst>
            </p:cNvPr>
            <p:cNvSpPr/>
            <p:nvPr/>
          </p:nvSpPr>
          <p:spPr bwMode="auto">
            <a:xfrm rot="16200000">
              <a:off x="9535027" y="420953"/>
              <a:ext cx="112818" cy="356245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Rectangle 210">
              <a:extLst>
                <a:ext uri="{FF2B5EF4-FFF2-40B4-BE49-F238E27FC236}">
                  <a16:creationId xmlns:a16="http://schemas.microsoft.com/office/drawing/2014/main" id="{8D00435A-874A-2E54-C6BD-F1A237688E9F}"/>
                </a:ext>
              </a:extLst>
            </p:cNvPr>
            <p:cNvSpPr/>
            <p:nvPr/>
          </p:nvSpPr>
          <p:spPr bwMode="auto">
            <a:xfrm rot="16200000">
              <a:off x="9136621" y="972389"/>
              <a:ext cx="112818" cy="277211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F8FDC042-494E-65C9-15A7-9BCF742DAF59}"/>
                </a:ext>
              </a:extLst>
            </p:cNvPr>
            <p:cNvSpPr/>
            <p:nvPr/>
          </p:nvSpPr>
          <p:spPr bwMode="auto">
            <a:xfrm rot="16200000">
              <a:off x="8933913" y="1331358"/>
              <a:ext cx="112818" cy="23666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Rectangle 212">
              <a:extLst>
                <a:ext uri="{FF2B5EF4-FFF2-40B4-BE49-F238E27FC236}">
                  <a16:creationId xmlns:a16="http://schemas.microsoft.com/office/drawing/2014/main" id="{D343C9E3-9182-3C3B-A69B-70BFA242B298}"/>
                </a:ext>
              </a:extLst>
            </p:cNvPr>
            <p:cNvSpPr/>
            <p:nvPr/>
          </p:nvSpPr>
          <p:spPr bwMode="auto">
            <a:xfrm rot="16200000">
              <a:off x="8777424" y="1644110"/>
              <a:ext cx="112818" cy="2053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Rectangle 213">
              <a:extLst>
                <a:ext uri="{FF2B5EF4-FFF2-40B4-BE49-F238E27FC236}">
                  <a16:creationId xmlns:a16="http://schemas.microsoft.com/office/drawing/2014/main" id="{6E590037-9BF6-8D9A-22D3-5BE72D398180}"/>
                </a:ext>
              </a:extLst>
            </p:cNvPr>
            <p:cNvSpPr/>
            <p:nvPr/>
          </p:nvSpPr>
          <p:spPr bwMode="auto">
            <a:xfrm rot="16200000">
              <a:off x="8743358" y="1834441"/>
              <a:ext cx="112818" cy="198558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Rectangle 214">
              <a:extLst>
                <a:ext uri="{FF2B5EF4-FFF2-40B4-BE49-F238E27FC236}">
                  <a16:creationId xmlns:a16="http://schemas.microsoft.com/office/drawing/2014/main" id="{30B6D5BC-6B4A-41D7-05DE-621A2D272650}"/>
                </a:ext>
              </a:extLst>
            </p:cNvPr>
            <p:cNvSpPr/>
            <p:nvPr/>
          </p:nvSpPr>
          <p:spPr bwMode="auto">
            <a:xfrm rot="16200000">
              <a:off x="8585359" y="2148701"/>
              <a:ext cx="112818" cy="16695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Rectangle 215">
              <a:extLst>
                <a:ext uri="{FF2B5EF4-FFF2-40B4-BE49-F238E27FC236}">
                  <a16:creationId xmlns:a16="http://schemas.microsoft.com/office/drawing/2014/main" id="{82A7779E-CBE2-C7CD-D062-7C678F4CBC66}"/>
                </a:ext>
              </a:extLst>
            </p:cNvPr>
            <p:cNvSpPr/>
            <p:nvPr/>
          </p:nvSpPr>
          <p:spPr bwMode="auto">
            <a:xfrm rot="16200000">
              <a:off x="8525256" y="2365066"/>
              <a:ext cx="112818" cy="15493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Rectangle 216">
              <a:extLst>
                <a:ext uri="{FF2B5EF4-FFF2-40B4-BE49-F238E27FC236}">
                  <a16:creationId xmlns:a16="http://schemas.microsoft.com/office/drawing/2014/main" id="{21853DB7-E2E5-1432-7E27-3166529D3A59}"/>
                </a:ext>
              </a:extLst>
            </p:cNvPr>
            <p:cNvSpPr/>
            <p:nvPr/>
          </p:nvSpPr>
          <p:spPr bwMode="auto">
            <a:xfrm rot="16200000">
              <a:off x="8449258" y="2597329"/>
              <a:ext cx="112818" cy="13973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Rectangle 217">
              <a:extLst>
                <a:ext uri="{FF2B5EF4-FFF2-40B4-BE49-F238E27FC236}">
                  <a16:creationId xmlns:a16="http://schemas.microsoft.com/office/drawing/2014/main" id="{B141C1C5-87AC-1B4F-B7A8-ECC0F0997DF6}"/>
                </a:ext>
              </a:extLst>
            </p:cNvPr>
            <p:cNvSpPr/>
            <p:nvPr/>
          </p:nvSpPr>
          <p:spPr bwMode="auto">
            <a:xfrm rot="16200000">
              <a:off x="8343644" y="2859206"/>
              <a:ext cx="112818" cy="1186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Rectangle 218">
              <a:extLst>
                <a:ext uri="{FF2B5EF4-FFF2-40B4-BE49-F238E27FC236}">
                  <a16:creationId xmlns:a16="http://schemas.microsoft.com/office/drawing/2014/main" id="{5EF4DA9A-078C-ECD4-ECA2-4098B2801687}"/>
                </a:ext>
              </a:extLst>
            </p:cNvPr>
            <p:cNvSpPr/>
            <p:nvPr/>
          </p:nvSpPr>
          <p:spPr bwMode="auto">
            <a:xfrm rot="16200000">
              <a:off x="8340896" y="3015469"/>
              <a:ext cx="112818" cy="1186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Rectangle 219">
              <a:extLst>
                <a:ext uri="{FF2B5EF4-FFF2-40B4-BE49-F238E27FC236}">
                  <a16:creationId xmlns:a16="http://schemas.microsoft.com/office/drawing/2014/main" id="{D534BF73-FFB4-F82E-EF52-C0CE0EC9D62A}"/>
                </a:ext>
              </a:extLst>
            </p:cNvPr>
            <p:cNvSpPr/>
            <p:nvPr/>
          </p:nvSpPr>
          <p:spPr bwMode="auto">
            <a:xfrm rot="16200000">
              <a:off x="8336817" y="3175810"/>
              <a:ext cx="112818" cy="11780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Rectangle 220">
              <a:extLst>
                <a:ext uri="{FF2B5EF4-FFF2-40B4-BE49-F238E27FC236}">
                  <a16:creationId xmlns:a16="http://schemas.microsoft.com/office/drawing/2014/main" id="{64F57D42-4901-6EE3-04B1-21479D9D9AD1}"/>
                </a:ext>
              </a:extLst>
            </p:cNvPr>
            <p:cNvSpPr/>
            <p:nvPr/>
          </p:nvSpPr>
          <p:spPr bwMode="auto">
            <a:xfrm rot="16200000">
              <a:off x="8262449" y="3406443"/>
              <a:ext cx="112818" cy="10292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Rectangle 221">
              <a:extLst>
                <a:ext uri="{FF2B5EF4-FFF2-40B4-BE49-F238E27FC236}">
                  <a16:creationId xmlns:a16="http://schemas.microsoft.com/office/drawing/2014/main" id="{1F8A2295-4411-EABE-39D7-273655097306}"/>
                </a:ext>
              </a:extLst>
            </p:cNvPr>
            <p:cNvSpPr/>
            <p:nvPr/>
          </p:nvSpPr>
          <p:spPr bwMode="auto">
            <a:xfrm rot="16200000">
              <a:off x="8156665" y="3668490"/>
              <a:ext cx="112818" cy="8176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Rectangle 222">
              <a:extLst>
                <a:ext uri="{FF2B5EF4-FFF2-40B4-BE49-F238E27FC236}">
                  <a16:creationId xmlns:a16="http://schemas.microsoft.com/office/drawing/2014/main" id="{B8D7CF4D-4BD6-9B8B-024D-ECA5C048B152}"/>
                </a:ext>
              </a:extLst>
            </p:cNvPr>
            <p:cNvSpPr/>
            <p:nvPr/>
          </p:nvSpPr>
          <p:spPr bwMode="auto">
            <a:xfrm rot="16200000">
              <a:off x="8156665" y="3824753"/>
              <a:ext cx="112818" cy="8176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Rectangle 223">
              <a:extLst>
                <a:ext uri="{FF2B5EF4-FFF2-40B4-BE49-F238E27FC236}">
                  <a16:creationId xmlns:a16="http://schemas.microsoft.com/office/drawing/2014/main" id="{7EDE0FE2-2677-620E-9C61-B4D45EDBB459}"/>
                </a:ext>
              </a:extLst>
            </p:cNvPr>
            <p:cNvSpPr/>
            <p:nvPr/>
          </p:nvSpPr>
          <p:spPr bwMode="auto">
            <a:xfrm rot="16200000">
              <a:off x="8153532" y="3981016"/>
              <a:ext cx="112818" cy="8176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Rectangle 224">
              <a:extLst>
                <a:ext uri="{FF2B5EF4-FFF2-40B4-BE49-F238E27FC236}">
                  <a16:creationId xmlns:a16="http://schemas.microsoft.com/office/drawing/2014/main" id="{3FC7D666-FA44-1599-CA34-F28423209188}"/>
                </a:ext>
              </a:extLst>
            </p:cNvPr>
            <p:cNvSpPr/>
            <p:nvPr/>
          </p:nvSpPr>
          <p:spPr bwMode="auto">
            <a:xfrm rot="16200000">
              <a:off x="8051376" y="4395702"/>
              <a:ext cx="112818" cy="61338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Rectangle 225">
              <a:extLst>
                <a:ext uri="{FF2B5EF4-FFF2-40B4-BE49-F238E27FC236}">
                  <a16:creationId xmlns:a16="http://schemas.microsoft.com/office/drawing/2014/main" id="{734C7DAA-2F18-4D14-0208-EC8C108D8D77}"/>
                </a:ext>
              </a:extLst>
            </p:cNvPr>
            <p:cNvSpPr/>
            <p:nvPr/>
          </p:nvSpPr>
          <p:spPr bwMode="auto">
            <a:xfrm rot="16200000">
              <a:off x="8097846" y="4202078"/>
              <a:ext cx="112818" cy="6880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CodeBreaK100/101: Sotorasib + ICI—</a:t>
            </a:r>
            <a:br>
              <a:rPr lang="en-US" dirty="0"/>
            </a:br>
            <a:r>
              <a:rPr lang="en-US" dirty="0"/>
              <a:t>Change in Tumor Burden From BL Across All Cohorts</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 WCLC 2022. Abstr OA03.06. Reproduced with permission.</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B31BFD84-53B2-121C-8BEB-B26B456E1C8B}"/>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8DF9BE9-FE6E-4D78-EE29-BB1FB0827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D3D8470-6D26-6482-EA5D-16ECC26C31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Box 10">
            <a:extLst>
              <a:ext uri="{FF2B5EF4-FFF2-40B4-BE49-F238E27FC236}">
                <a16:creationId xmlns:a16="http://schemas.microsoft.com/office/drawing/2014/main" id="{EBDFFB78-49F3-E11F-FA9A-24C6A5F77EF6}"/>
              </a:ext>
            </a:extLst>
          </p:cNvPr>
          <p:cNvSpPr txBox="1"/>
          <p:nvPr/>
        </p:nvSpPr>
        <p:spPr bwMode="auto">
          <a:xfrm rot="16200000">
            <a:off x="-582609" y="3136614"/>
            <a:ext cx="24141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Change in Sum of Longest </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Diameter From BL (%)</a:t>
            </a:r>
          </a:p>
        </p:txBody>
      </p:sp>
      <p:sp>
        <p:nvSpPr>
          <p:cNvPr id="14" name="TextBox 13">
            <a:extLst>
              <a:ext uri="{FF2B5EF4-FFF2-40B4-BE49-F238E27FC236}">
                <a16:creationId xmlns:a16="http://schemas.microsoft.com/office/drawing/2014/main" id="{4DDFBC9E-AC16-9AA6-498B-8D47F7097288}"/>
              </a:ext>
            </a:extLst>
          </p:cNvPr>
          <p:cNvSpPr txBox="1"/>
          <p:nvPr/>
        </p:nvSpPr>
        <p:spPr bwMode="auto">
          <a:xfrm>
            <a:off x="3496304" y="1473679"/>
            <a:ext cx="12035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2000" dirty="0">
                <a:solidFill>
                  <a:schemeClr val="bg1"/>
                </a:solidFill>
                <a:latin typeface="Calibri" panose="020F0502020204030204" pitchFamily="34" charset="0"/>
              </a:rPr>
              <a:t>Response</a:t>
            </a:r>
          </a:p>
        </p:txBody>
      </p:sp>
      <p:sp>
        <p:nvSpPr>
          <p:cNvPr id="15" name="TextBox 14">
            <a:extLst>
              <a:ext uri="{FF2B5EF4-FFF2-40B4-BE49-F238E27FC236}">
                <a16:creationId xmlns:a16="http://schemas.microsoft.com/office/drawing/2014/main" id="{E93E391B-0101-2C84-F973-4FFEAA59055E}"/>
              </a:ext>
            </a:extLst>
          </p:cNvPr>
          <p:cNvSpPr txBox="1"/>
          <p:nvPr/>
        </p:nvSpPr>
        <p:spPr bwMode="auto">
          <a:xfrm>
            <a:off x="8329781" y="1474660"/>
            <a:ext cx="24747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2000" dirty="0">
                <a:solidFill>
                  <a:schemeClr val="bg1"/>
                </a:solidFill>
                <a:latin typeface="Calibri" panose="020F0502020204030204" pitchFamily="34" charset="0"/>
              </a:rPr>
              <a:t>Duration of Response</a:t>
            </a:r>
          </a:p>
        </p:txBody>
      </p:sp>
      <p:cxnSp>
        <p:nvCxnSpPr>
          <p:cNvPr id="65" name="Straight Connector 64">
            <a:extLst>
              <a:ext uri="{FF2B5EF4-FFF2-40B4-BE49-F238E27FC236}">
                <a16:creationId xmlns:a16="http://schemas.microsoft.com/office/drawing/2014/main" id="{ED24C773-DAD7-1A45-E1F4-800278DC3E5B}"/>
              </a:ext>
            </a:extLst>
          </p:cNvPr>
          <p:cNvCxnSpPr>
            <a:cxnSpLocks/>
          </p:cNvCxnSpPr>
          <p:nvPr/>
        </p:nvCxnSpPr>
        <p:spPr bwMode="auto">
          <a:xfrm>
            <a:off x="1336766" y="3419070"/>
            <a:ext cx="6168161" cy="0"/>
          </a:xfrm>
          <a:prstGeom prst="line">
            <a:avLst/>
          </a:prstGeom>
          <a:noFill/>
          <a:ln w="28575" cap="flat" cmpd="sng" algn="ctr">
            <a:solidFill>
              <a:schemeClr val="tx2"/>
            </a:solidFill>
            <a:prstDash val="sysDash"/>
            <a:round/>
            <a:headEnd type="none" w="med" len="med"/>
            <a:tailEnd type="none" w="med" len="med"/>
          </a:ln>
          <a:effectLst/>
        </p:spPr>
      </p:cxnSp>
      <p:grpSp>
        <p:nvGrpSpPr>
          <p:cNvPr id="75" name="Group 74">
            <a:extLst>
              <a:ext uri="{FF2B5EF4-FFF2-40B4-BE49-F238E27FC236}">
                <a16:creationId xmlns:a16="http://schemas.microsoft.com/office/drawing/2014/main" id="{83E1E5B0-8496-5545-29B7-847CF431B5A0}"/>
              </a:ext>
            </a:extLst>
          </p:cNvPr>
          <p:cNvGrpSpPr/>
          <p:nvPr/>
        </p:nvGrpSpPr>
        <p:grpSpPr>
          <a:xfrm>
            <a:off x="1271163" y="2061723"/>
            <a:ext cx="94527" cy="2726894"/>
            <a:chOff x="1124020" y="2061723"/>
            <a:chExt cx="94527" cy="2726894"/>
          </a:xfrm>
        </p:grpSpPr>
        <p:grpSp>
          <p:nvGrpSpPr>
            <p:cNvPr id="6" name="Group 5">
              <a:extLst>
                <a:ext uri="{FF2B5EF4-FFF2-40B4-BE49-F238E27FC236}">
                  <a16:creationId xmlns:a16="http://schemas.microsoft.com/office/drawing/2014/main" id="{E69C78A6-0CEC-EBEA-4089-5AFB75A75FCD}"/>
                </a:ext>
              </a:extLst>
            </p:cNvPr>
            <p:cNvGrpSpPr/>
            <p:nvPr/>
          </p:nvGrpSpPr>
          <p:grpSpPr>
            <a:xfrm>
              <a:off x="1124020" y="2831567"/>
              <a:ext cx="88551" cy="1949326"/>
              <a:chOff x="1327198" y="1926462"/>
              <a:chExt cx="80866" cy="2535014"/>
            </a:xfrm>
          </p:grpSpPr>
          <p:cxnSp>
            <p:nvCxnSpPr>
              <p:cNvPr id="12" name="Straight Connector 11">
                <a:extLst>
                  <a:ext uri="{FF2B5EF4-FFF2-40B4-BE49-F238E27FC236}">
                    <a16:creationId xmlns:a16="http://schemas.microsoft.com/office/drawing/2014/main" id="{0B41AF66-2F10-2271-6544-1D26FBF15F8E}"/>
                  </a:ext>
                </a:extLst>
              </p:cNvPr>
              <p:cNvCxnSpPr>
                <a:cxnSpLocks/>
              </p:cNvCxnSpPr>
              <p:nvPr/>
            </p:nvCxnSpPr>
            <p:spPr bwMode="auto">
              <a:xfrm>
                <a:off x="1327198" y="1926462"/>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15F7A56-DBE3-BCDC-B970-F6764F9DD641}"/>
                  </a:ext>
                </a:extLst>
              </p:cNvPr>
              <p:cNvCxnSpPr>
                <a:cxnSpLocks/>
              </p:cNvCxnSpPr>
              <p:nvPr/>
            </p:nvCxnSpPr>
            <p:spPr bwMode="auto">
              <a:xfrm>
                <a:off x="1327198" y="2433465"/>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BC2025A-BBA0-BD94-D808-BFEA0E48BF66}"/>
                  </a:ext>
                </a:extLst>
              </p:cNvPr>
              <p:cNvCxnSpPr>
                <a:cxnSpLocks/>
              </p:cNvCxnSpPr>
              <p:nvPr/>
            </p:nvCxnSpPr>
            <p:spPr bwMode="auto">
              <a:xfrm>
                <a:off x="1327198" y="2940468"/>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2E83EFF-5792-E46C-802C-D911BED9097A}"/>
                  </a:ext>
                </a:extLst>
              </p:cNvPr>
              <p:cNvCxnSpPr>
                <a:cxnSpLocks/>
              </p:cNvCxnSpPr>
              <p:nvPr/>
            </p:nvCxnSpPr>
            <p:spPr bwMode="auto">
              <a:xfrm>
                <a:off x="1327198" y="3447471"/>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44BFC5F-8134-5702-53BA-26B67361A86A}"/>
                  </a:ext>
                </a:extLst>
              </p:cNvPr>
              <p:cNvCxnSpPr>
                <a:cxnSpLocks/>
              </p:cNvCxnSpPr>
              <p:nvPr/>
            </p:nvCxnSpPr>
            <p:spPr bwMode="auto">
              <a:xfrm>
                <a:off x="1327198" y="3954474"/>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CB26BB8-84DC-87DD-C234-342D20336970}"/>
                  </a:ext>
                </a:extLst>
              </p:cNvPr>
              <p:cNvCxnSpPr>
                <a:cxnSpLocks/>
              </p:cNvCxnSpPr>
              <p:nvPr/>
            </p:nvCxnSpPr>
            <p:spPr bwMode="auto">
              <a:xfrm>
                <a:off x="1327198" y="4461476"/>
                <a:ext cx="80866" cy="0"/>
              </a:xfrm>
              <a:prstGeom prst="line">
                <a:avLst/>
              </a:prstGeom>
              <a:noFill/>
              <a:ln w="28575" cap="flat" cmpd="sng" algn="ctr">
                <a:solidFill>
                  <a:schemeClr val="bg1"/>
                </a:solidFill>
                <a:prstDash val="solid"/>
                <a:round/>
                <a:headEnd type="none" w="med" len="med"/>
                <a:tailEnd type="none" w="med" len="med"/>
              </a:ln>
              <a:effectLst/>
            </p:spPr>
          </p:cxnSp>
        </p:grpSp>
        <p:cxnSp>
          <p:nvCxnSpPr>
            <p:cNvPr id="67" name="Straight Connector 66">
              <a:extLst>
                <a:ext uri="{FF2B5EF4-FFF2-40B4-BE49-F238E27FC236}">
                  <a16:creationId xmlns:a16="http://schemas.microsoft.com/office/drawing/2014/main" id="{37AD179B-AE5D-645F-1850-6F347BFF1C3B}"/>
                </a:ext>
              </a:extLst>
            </p:cNvPr>
            <p:cNvCxnSpPr/>
            <p:nvPr/>
          </p:nvCxnSpPr>
          <p:spPr bwMode="auto">
            <a:xfrm flipH="1">
              <a:off x="1206901" y="2061723"/>
              <a:ext cx="5670" cy="2726894"/>
            </a:xfrm>
            <a:prstGeom prst="line">
              <a:avLst/>
            </a:prstGeom>
            <a:noFill/>
            <a:ln w="28575" cap="flat" cmpd="sng" algn="ctr">
              <a:solidFill>
                <a:schemeClr val="bg1"/>
              </a:solidFill>
              <a:prstDash val="solid"/>
              <a:round/>
              <a:headEnd type="none" w="med" len="med"/>
              <a:tailEnd type="none" w="med" len="med"/>
            </a:ln>
            <a:effectLst/>
          </p:spPr>
        </p:cxnSp>
        <p:grpSp>
          <p:nvGrpSpPr>
            <p:cNvPr id="68" name="Group 67">
              <a:extLst>
                <a:ext uri="{FF2B5EF4-FFF2-40B4-BE49-F238E27FC236}">
                  <a16:creationId xmlns:a16="http://schemas.microsoft.com/office/drawing/2014/main" id="{A8A236D3-F8F5-35A6-6AD1-B50FE950A3B3}"/>
                </a:ext>
              </a:extLst>
            </p:cNvPr>
            <p:cNvGrpSpPr/>
            <p:nvPr/>
          </p:nvGrpSpPr>
          <p:grpSpPr>
            <a:xfrm>
              <a:off x="1129996" y="2070723"/>
              <a:ext cx="88551" cy="389865"/>
              <a:chOff x="1327198" y="1926462"/>
              <a:chExt cx="80866" cy="507003"/>
            </a:xfrm>
          </p:grpSpPr>
          <p:cxnSp>
            <p:nvCxnSpPr>
              <p:cNvPr id="69" name="Straight Connector 68">
                <a:extLst>
                  <a:ext uri="{FF2B5EF4-FFF2-40B4-BE49-F238E27FC236}">
                    <a16:creationId xmlns:a16="http://schemas.microsoft.com/office/drawing/2014/main" id="{DBF194B3-05EA-E779-9574-EAB9AEA2455E}"/>
                  </a:ext>
                </a:extLst>
              </p:cNvPr>
              <p:cNvCxnSpPr>
                <a:cxnSpLocks/>
              </p:cNvCxnSpPr>
              <p:nvPr/>
            </p:nvCxnSpPr>
            <p:spPr bwMode="auto">
              <a:xfrm>
                <a:off x="1327198" y="1926462"/>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FCA06DC6-BF16-7673-98F5-F14E5147EFAD}"/>
                  </a:ext>
                </a:extLst>
              </p:cNvPr>
              <p:cNvCxnSpPr>
                <a:cxnSpLocks/>
              </p:cNvCxnSpPr>
              <p:nvPr/>
            </p:nvCxnSpPr>
            <p:spPr bwMode="auto">
              <a:xfrm>
                <a:off x="1327198" y="2433465"/>
                <a:ext cx="8086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81" name="Group 80">
            <a:extLst>
              <a:ext uri="{FF2B5EF4-FFF2-40B4-BE49-F238E27FC236}">
                <a16:creationId xmlns:a16="http://schemas.microsoft.com/office/drawing/2014/main" id="{8E54EE4F-9409-3BA2-C21E-FDC5E1B45FCA}"/>
              </a:ext>
            </a:extLst>
          </p:cNvPr>
          <p:cNvGrpSpPr/>
          <p:nvPr/>
        </p:nvGrpSpPr>
        <p:grpSpPr>
          <a:xfrm>
            <a:off x="776997" y="1893256"/>
            <a:ext cx="572075" cy="3055921"/>
            <a:chOff x="629854" y="1881304"/>
            <a:chExt cx="572075" cy="3055921"/>
          </a:xfrm>
        </p:grpSpPr>
        <p:grpSp>
          <p:nvGrpSpPr>
            <p:cNvPr id="78" name="Group 77">
              <a:extLst>
                <a:ext uri="{FF2B5EF4-FFF2-40B4-BE49-F238E27FC236}">
                  <a16:creationId xmlns:a16="http://schemas.microsoft.com/office/drawing/2014/main" id="{10142B47-891E-308D-41E5-4EEF106CACEE}"/>
                </a:ext>
              </a:extLst>
            </p:cNvPr>
            <p:cNvGrpSpPr/>
            <p:nvPr/>
          </p:nvGrpSpPr>
          <p:grpSpPr>
            <a:xfrm>
              <a:off x="629854" y="2649017"/>
              <a:ext cx="561167" cy="2288208"/>
              <a:chOff x="629854" y="2061723"/>
              <a:chExt cx="561167" cy="2974618"/>
            </a:xfrm>
          </p:grpSpPr>
          <p:sp>
            <p:nvSpPr>
              <p:cNvPr id="41" name="TextBox 40">
                <a:extLst>
                  <a:ext uri="{FF2B5EF4-FFF2-40B4-BE49-F238E27FC236}">
                    <a16:creationId xmlns:a16="http://schemas.microsoft.com/office/drawing/2014/main" id="{577D9D26-DCA7-3060-E113-C8EE939CF79E}"/>
                  </a:ext>
                </a:extLst>
              </p:cNvPr>
              <p:cNvSpPr txBox="1"/>
              <p:nvPr/>
            </p:nvSpPr>
            <p:spPr bwMode="auto">
              <a:xfrm>
                <a:off x="894229" y="2061723"/>
                <a:ext cx="288861" cy="44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2" name="TextBox 41">
                <a:extLst>
                  <a:ext uri="{FF2B5EF4-FFF2-40B4-BE49-F238E27FC236}">
                    <a16:creationId xmlns:a16="http://schemas.microsoft.com/office/drawing/2014/main" id="{05152199-8AF7-70A2-21F5-35011A2C0AA7}"/>
                  </a:ext>
                </a:extLst>
              </p:cNvPr>
              <p:cNvSpPr txBox="1"/>
              <p:nvPr/>
            </p:nvSpPr>
            <p:spPr bwMode="auto">
              <a:xfrm>
                <a:off x="721582" y="2568725"/>
                <a:ext cx="455573" cy="44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3" name="TextBox 42">
                <a:extLst>
                  <a:ext uri="{FF2B5EF4-FFF2-40B4-BE49-F238E27FC236}">
                    <a16:creationId xmlns:a16="http://schemas.microsoft.com/office/drawing/2014/main" id="{B0AAA651-D775-8B67-260C-850368ABFD47}"/>
                  </a:ext>
                </a:extLst>
              </p:cNvPr>
              <p:cNvSpPr txBox="1"/>
              <p:nvPr/>
            </p:nvSpPr>
            <p:spPr bwMode="auto">
              <a:xfrm>
                <a:off x="735448" y="3075223"/>
                <a:ext cx="455573" cy="44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4" name="TextBox 43">
                <a:extLst>
                  <a:ext uri="{FF2B5EF4-FFF2-40B4-BE49-F238E27FC236}">
                    <a16:creationId xmlns:a16="http://schemas.microsoft.com/office/drawing/2014/main" id="{1C99AD5F-B1F9-0AA2-BDAB-411437CB9BD8}"/>
                  </a:ext>
                </a:extLst>
              </p:cNvPr>
              <p:cNvSpPr txBox="1"/>
              <p:nvPr/>
            </p:nvSpPr>
            <p:spPr bwMode="auto">
              <a:xfrm>
                <a:off x="735448" y="3582225"/>
                <a:ext cx="455573" cy="44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5" name="TextBox 44">
                <a:extLst>
                  <a:ext uri="{FF2B5EF4-FFF2-40B4-BE49-F238E27FC236}">
                    <a16:creationId xmlns:a16="http://schemas.microsoft.com/office/drawing/2014/main" id="{F2341574-907B-6EA2-C952-2FE64D3836F8}"/>
                  </a:ext>
                </a:extLst>
              </p:cNvPr>
              <p:cNvSpPr txBox="1"/>
              <p:nvPr/>
            </p:nvSpPr>
            <p:spPr bwMode="auto">
              <a:xfrm>
                <a:off x="734050" y="4089226"/>
                <a:ext cx="455573" cy="44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46" name="TextBox 45">
                <a:extLst>
                  <a:ext uri="{FF2B5EF4-FFF2-40B4-BE49-F238E27FC236}">
                    <a16:creationId xmlns:a16="http://schemas.microsoft.com/office/drawing/2014/main" id="{DA3BB25F-9EDF-10D6-03D4-6F7EB2543442}"/>
                  </a:ext>
                </a:extLst>
              </p:cNvPr>
              <p:cNvSpPr txBox="1"/>
              <p:nvPr/>
            </p:nvSpPr>
            <p:spPr bwMode="auto">
              <a:xfrm>
                <a:off x="629854" y="4596228"/>
                <a:ext cx="559769" cy="44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sp>
          <p:nvSpPr>
            <p:cNvPr id="79" name="TextBox 78">
              <a:extLst>
                <a:ext uri="{FF2B5EF4-FFF2-40B4-BE49-F238E27FC236}">
                  <a16:creationId xmlns:a16="http://schemas.microsoft.com/office/drawing/2014/main" id="{77E2FDDF-34EE-BA8C-3E04-6D211B0AA293}"/>
                </a:ext>
              </a:extLst>
            </p:cNvPr>
            <p:cNvSpPr txBox="1"/>
            <p:nvPr/>
          </p:nvSpPr>
          <p:spPr bwMode="auto">
            <a:xfrm>
              <a:off x="808873" y="188130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80" name="TextBox 79">
              <a:extLst>
                <a:ext uri="{FF2B5EF4-FFF2-40B4-BE49-F238E27FC236}">
                  <a16:creationId xmlns:a16="http://schemas.microsoft.com/office/drawing/2014/main" id="{196A6071-1C87-20C0-2086-FB2A1C97DE9A}"/>
                </a:ext>
              </a:extLst>
            </p:cNvPr>
            <p:cNvSpPr txBox="1"/>
            <p:nvPr/>
          </p:nvSpPr>
          <p:spPr bwMode="auto">
            <a:xfrm>
              <a:off x="802938" y="227131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grpSp>
      <p:sp>
        <p:nvSpPr>
          <p:cNvPr id="84" name="TextBox 83">
            <a:extLst>
              <a:ext uri="{FF2B5EF4-FFF2-40B4-BE49-F238E27FC236}">
                <a16:creationId xmlns:a16="http://schemas.microsoft.com/office/drawing/2014/main" id="{02723545-E949-4065-E20F-FF2264583B23}"/>
              </a:ext>
            </a:extLst>
          </p:cNvPr>
          <p:cNvSpPr txBox="1"/>
          <p:nvPr/>
        </p:nvSpPr>
        <p:spPr bwMode="auto">
          <a:xfrm>
            <a:off x="2850053" y="1958605"/>
            <a:ext cx="43166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Best Overall Response:      </a:t>
            </a:r>
            <a:r>
              <a:rPr lang="en-US" sz="1600" b="0" dirty="0">
                <a:solidFill>
                  <a:schemeClr val="bg1"/>
                </a:solidFill>
                <a:latin typeface="Calibri" panose="020F0502020204030204" pitchFamily="34" charset="0"/>
              </a:rPr>
              <a:t>CR       PR       SD       PD</a:t>
            </a:r>
          </a:p>
        </p:txBody>
      </p:sp>
      <p:sp>
        <p:nvSpPr>
          <p:cNvPr id="88" name="Rectangle 87">
            <a:extLst>
              <a:ext uri="{FF2B5EF4-FFF2-40B4-BE49-F238E27FC236}">
                <a16:creationId xmlns:a16="http://schemas.microsoft.com/office/drawing/2014/main" id="{1645E9EB-50E7-94AC-9AB0-F8B67F83B55A}"/>
              </a:ext>
            </a:extLst>
          </p:cNvPr>
          <p:cNvSpPr/>
          <p:nvPr/>
        </p:nvSpPr>
        <p:spPr bwMode="auto">
          <a:xfrm>
            <a:off x="5555851" y="2080643"/>
            <a:ext cx="97088" cy="970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991BE227-743E-8B03-2F02-E3436F9050A6}"/>
              </a:ext>
            </a:extLst>
          </p:cNvPr>
          <p:cNvSpPr/>
          <p:nvPr/>
        </p:nvSpPr>
        <p:spPr bwMode="auto">
          <a:xfrm>
            <a:off x="6087518" y="2080643"/>
            <a:ext cx="97088" cy="970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0D560BA2-A2A6-3AE8-9BF5-31CA378DEBEA}"/>
              </a:ext>
            </a:extLst>
          </p:cNvPr>
          <p:cNvSpPr/>
          <p:nvPr/>
        </p:nvSpPr>
        <p:spPr bwMode="auto">
          <a:xfrm>
            <a:off x="6615181" y="2080643"/>
            <a:ext cx="97088" cy="97088"/>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F734FF3A-EBAC-9F58-9A60-B4E87D393B89}"/>
              </a:ext>
            </a:extLst>
          </p:cNvPr>
          <p:cNvSpPr/>
          <p:nvPr/>
        </p:nvSpPr>
        <p:spPr bwMode="auto">
          <a:xfrm>
            <a:off x="5002424" y="2080643"/>
            <a:ext cx="97088" cy="9708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TextBox 91">
            <a:extLst>
              <a:ext uri="{FF2B5EF4-FFF2-40B4-BE49-F238E27FC236}">
                <a16:creationId xmlns:a16="http://schemas.microsoft.com/office/drawing/2014/main" id="{B847D663-DD9C-980A-2CE3-24C87E155752}"/>
              </a:ext>
            </a:extLst>
          </p:cNvPr>
          <p:cNvSpPr txBox="1"/>
          <p:nvPr/>
        </p:nvSpPr>
        <p:spPr bwMode="auto">
          <a:xfrm>
            <a:off x="1402647" y="3909215"/>
            <a:ext cx="294824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600" b="0" dirty="0">
                <a:solidFill>
                  <a:schemeClr val="bg1"/>
                </a:solidFill>
                <a:latin typeface="Calibri" panose="020F0502020204030204" pitchFamily="34" charset="0"/>
              </a:rPr>
              <a:t>ORR: 17/58 (29%; 95% CI: 18-43)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DCR: 48/58 (83%; 95% CI: 71-91)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Median depth of response*: 51%</a:t>
            </a:r>
          </a:p>
        </p:txBody>
      </p:sp>
      <p:sp>
        <p:nvSpPr>
          <p:cNvPr id="93" name="Rectangle 92">
            <a:extLst>
              <a:ext uri="{FF2B5EF4-FFF2-40B4-BE49-F238E27FC236}">
                <a16:creationId xmlns:a16="http://schemas.microsoft.com/office/drawing/2014/main" id="{C2A7BBC9-3921-D66D-44EB-625FA746A46D}"/>
              </a:ext>
            </a:extLst>
          </p:cNvPr>
          <p:cNvSpPr/>
          <p:nvPr/>
        </p:nvSpPr>
        <p:spPr bwMode="auto">
          <a:xfrm>
            <a:off x="1401840" y="2324173"/>
            <a:ext cx="69585" cy="50739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57D76578-F738-45FB-F69B-C3E185FC6810}"/>
              </a:ext>
            </a:extLst>
          </p:cNvPr>
          <p:cNvSpPr/>
          <p:nvPr/>
        </p:nvSpPr>
        <p:spPr bwMode="auto">
          <a:xfrm>
            <a:off x="1504369" y="2324841"/>
            <a:ext cx="69585" cy="50739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A0239767-5B32-990E-ED96-BBA78956445D}"/>
              </a:ext>
            </a:extLst>
          </p:cNvPr>
          <p:cNvSpPr/>
          <p:nvPr/>
        </p:nvSpPr>
        <p:spPr bwMode="auto">
          <a:xfrm>
            <a:off x="1606898" y="2596380"/>
            <a:ext cx="73152" cy="23518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29943AAE-13DF-7065-7F38-4E9C27814675}"/>
              </a:ext>
            </a:extLst>
          </p:cNvPr>
          <p:cNvSpPr/>
          <p:nvPr/>
        </p:nvSpPr>
        <p:spPr bwMode="auto">
          <a:xfrm>
            <a:off x="1712994" y="2660970"/>
            <a:ext cx="73152" cy="17059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1567AC93-8014-5A88-A1DD-844878CD01EB}"/>
              </a:ext>
            </a:extLst>
          </p:cNvPr>
          <p:cNvSpPr/>
          <p:nvPr/>
        </p:nvSpPr>
        <p:spPr bwMode="auto">
          <a:xfrm>
            <a:off x="1819090" y="2707022"/>
            <a:ext cx="73152" cy="12454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3FB69422-D2A0-E2EF-218A-A487D4FF6938}"/>
              </a:ext>
            </a:extLst>
          </p:cNvPr>
          <p:cNvSpPr/>
          <p:nvPr/>
        </p:nvSpPr>
        <p:spPr bwMode="auto">
          <a:xfrm>
            <a:off x="1925186" y="2715318"/>
            <a:ext cx="73152" cy="12454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28A5E1F0-AFD8-F8D3-C0C0-F784C30E96CA}"/>
              </a:ext>
            </a:extLst>
          </p:cNvPr>
          <p:cNvSpPr/>
          <p:nvPr/>
        </p:nvSpPr>
        <p:spPr bwMode="auto">
          <a:xfrm>
            <a:off x="2031282" y="2753614"/>
            <a:ext cx="73152" cy="8625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C437AADB-28B8-8450-8B50-8893C27593B1}"/>
              </a:ext>
            </a:extLst>
          </p:cNvPr>
          <p:cNvSpPr/>
          <p:nvPr/>
        </p:nvSpPr>
        <p:spPr bwMode="auto">
          <a:xfrm>
            <a:off x="2137377" y="2762762"/>
            <a:ext cx="73153" cy="5849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1205611E-BFB5-E3C8-3871-308339FDA846}"/>
              </a:ext>
            </a:extLst>
          </p:cNvPr>
          <p:cNvSpPr/>
          <p:nvPr/>
        </p:nvSpPr>
        <p:spPr bwMode="auto">
          <a:xfrm>
            <a:off x="2243474" y="2783224"/>
            <a:ext cx="69585" cy="4834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1CBF008B-E883-FD88-9F4D-5AC1CA3BB8A0}"/>
              </a:ext>
            </a:extLst>
          </p:cNvPr>
          <p:cNvSpPr/>
          <p:nvPr/>
        </p:nvSpPr>
        <p:spPr bwMode="auto">
          <a:xfrm>
            <a:off x="2551061" y="2800005"/>
            <a:ext cx="70856" cy="36576"/>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032AD45D-88E6-01EB-D848-3753A34DB7F8}"/>
              </a:ext>
            </a:extLst>
          </p:cNvPr>
          <p:cNvSpPr/>
          <p:nvPr/>
        </p:nvSpPr>
        <p:spPr bwMode="auto">
          <a:xfrm>
            <a:off x="2346003" y="2789108"/>
            <a:ext cx="69585" cy="4748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72900F8D-2B6E-8CC1-4377-EB72B1B107B8}"/>
              </a:ext>
            </a:extLst>
          </p:cNvPr>
          <p:cNvSpPr/>
          <p:nvPr/>
        </p:nvSpPr>
        <p:spPr bwMode="auto">
          <a:xfrm>
            <a:off x="2448532" y="2792374"/>
            <a:ext cx="69585" cy="4748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879E4086-9C32-8F5A-0DD5-207CAD261787}"/>
              </a:ext>
            </a:extLst>
          </p:cNvPr>
          <p:cNvSpPr/>
          <p:nvPr/>
        </p:nvSpPr>
        <p:spPr bwMode="auto">
          <a:xfrm>
            <a:off x="2653590" y="2807822"/>
            <a:ext cx="73152" cy="274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01847EAE-E04E-D372-4124-5F3A11DD6D94}"/>
              </a:ext>
            </a:extLst>
          </p:cNvPr>
          <p:cNvSpPr/>
          <p:nvPr/>
        </p:nvSpPr>
        <p:spPr bwMode="auto">
          <a:xfrm>
            <a:off x="2859382" y="2838768"/>
            <a:ext cx="69585" cy="4834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3910EA6B-8D58-606D-C352-4A624690BC77}"/>
              </a:ext>
            </a:extLst>
          </p:cNvPr>
          <p:cNvSpPr/>
          <p:nvPr/>
        </p:nvSpPr>
        <p:spPr bwMode="auto">
          <a:xfrm>
            <a:off x="2969292" y="2829119"/>
            <a:ext cx="63915" cy="8146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4D67EE3F-E813-6866-8864-DD6311A1CFDA}"/>
              </a:ext>
            </a:extLst>
          </p:cNvPr>
          <p:cNvSpPr/>
          <p:nvPr/>
        </p:nvSpPr>
        <p:spPr bwMode="auto">
          <a:xfrm>
            <a:off x="3073532" y="2835501"/>
            <a:ext cx="63915" cy="1330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0E3BACD7-F264-1640-1CC0-BD585CE53DCA}"/>
              </a:ext>
            </a:extLst>
          </p:cNvPr>
          <p:cNvSpPr/>
          <p:nvPr/>
        </p:nvSpPr>
        <p:spPr bwMode="auto">
          <a:xfrm>
            <a:off x="3177772" y="2834841"/>
            <a:ext cx="63915" cy="1330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5F2F693C-F40B-3B85-7FD6-A80A8D8EB39A}"/>
              </a:ext>
            </a:extLst>
          </p:cNvPr>
          <p:cNvSpPr/>
          <p:nvPr/>
        </p:nvSpPr>
        <p:spPr bwMode="auto">
          <a:xfrm>
            <a:off x="3282012" y="2841884"/>
            <a:ext cx="63915" cy="2051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0B525894-5CE0-D395-AE5A-AF3ADFC6E6EC}"/>
              </a:ext>
            </a:extLst>
          </p:cNvPr>
          <p:cNvSpPr/>
          <p:nvPr/>
        </p:nvSpPr>
        <p:spPr bwMode="auto">
          <a:xfrm>
            <a:off x="3386252" y="2829118"/>
            <a:ext cx="63915" cy="23281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1E1849D2-243F-2E4E-DE89-F66839D5B09E}"/>
              </a:ext>
            </a:extLst>
          </p:cNvPr>
          <p:cNvSpPr/>
          <p:nvPr/>
        </p:nvSpPr>
        <p:spPr bwMode="auto">
          <a:xfrm>
            <a:off x="3490492" y="2835501"/>
            <a:ext cx="63915" cy="23281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6FA6E184-96DD-6653-90FB-51A483968252}"/>
              </a:ext>
            </a:extLst>
          </p:cNvPr>
          <p:cNvSpPr/>
          <p:nvPr/>
        </p:nvSpPr>
        <p:spPr bwMode="auto">
          <a:xfrm>
            <a:off x="3594732" y="2838804"/>
            <a:ext cx="63915" cy="23281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DE6EDDB8-E38B-6820-4FAC-29655D5308BD}"/>
              </a:ext>
            </a:extLst>
          </p:cNvPr>
          <p:cNvSpPr/>
          <p:nvPr/>
        </p:nvSpPr>
        <p:spPr bwMode="auto">
          <a:xfrm>
            <a:off x="3698972" y="2841884"/>
            <a:ext cx="63915" cy="23612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D1E0BC64-7E21-96BD-C7D4-3BA60126355E}"/>
              </a:ext>
            </a:extLst>
          </p:cNvPr>
          <p:cNvSpPr/>
          <p:nvPr/>
        </p:nvSpPr>
        <p:spPr bwMode="auto">
          <a:xfrm>
            <a:off x="3803212" y="2841884"/>
            <a:ext cx="69585" cy="26821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DE519F16-34E0-B668-93A8-DDDF2610D522}"/>
              </a:ext>
            </a:extLst>
          </p:cNvPr>
          <p:cNvSpPr/>
          <p:nvPr/>
        </p:nvSpPr>
        <p:spPr bwMode="auto">
          <a:xfrm>
            <a:off x="3913122" y="2846612"/>
            <a:ext cx="69585" cy="26821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DF9D5BED-2AC5-B9E9-1E85-1970EB644E88}"/>
              </a:ext>
            </a:extLst>
          </p:cNvPr>
          <p:cNvSpPr/>
          <p:nvPr/>
        </p:nvSpPr>
        <p:spPr bwMode="auto">
          <a:xfrm>
            <a:off x="4023032" y="2841885"/>
            <a:ext cx="69585" cy="35159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D6E06B52-1E0F-CD18-0909-F757D05FCDC5}"/>
              </a:ext>
            </a:extLst>
          </p:cNvPr>
          <p:cNvSpPr/>
          <p:nvPr/>
        </p:nvSpPr>
        <p:spPr bwMode="auto">
          <a:xfrm>
            <a:off x="4132942" y="2835501"/>
            <a:ext cx="63915" cy="38475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C9445C33-2C95-29FA-D148-1263612B30C2}"/>
              </a:ext>
            </a:extLst>
          </p:cNvPr>
          <p:cNvSpPr/>
          <p:nvPr/>
        </p:nvSpPr>
        <p:spPr bwMode="auto">
          <a:xfrm>
            <a:off x="4237182" y="2841884"/>
            <a:ext cx="63915" cy="39868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FB30CE3C-8FE5-9EEF-27E1-C5B46B4E4A0D}"/>
              </a:ext>
            </a:extLst>
          </p:cNvPr>
          <p:cNvSpPr/>
          <p:nvPr/>
        </p:nvSpPr>
        <p:spPr bwMode="auto">
          <a:xfrm>
            <a:off x="4341422" y="2835501"/>
            <a:ext cx="63915" cy="42072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84803137-4842-EA89-3C65-4F7C6937C7AB}"/>
              </a:ext>
            </a:extLst>
          </p:cNvPr>
          <p:cNvSpPr/>
          <p:nvPr/>
        </p:nvSpPr>
        <p:spPr bwMode="auto">
          <a:xfrm>
            <a:off x="4445662" y="2835501"/>
            <a:ext cx="63915" cy="44259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9E66460E-CD47-CA1A-1B90-E48E9B482E3D}"/>
              </a:ext>
            </a:extLst>
          </p:cNvPr>
          <p:cNvSpPr/>
          <p:nvPr/>
        </p:nvSpPr>
        <p:spPr bwMode="auto">
          <a:xfrm>
            <a:off x="4549902" y="2848349"/>
            <a:ext cx="63915" cy="45352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AA787369-0669-8A99-80A3-7C6151E234F3}"/>
              </a:ext>
            </a:extLst>
          </p:cNvPr>
          <p:cNvSpPr/>
          <p:nvPr/>
        </p:nvSpPr>
        <p:spPr bwMode="auto">
          <a:xfrm>
            <a:off x="4654142" y="2849745"/>
            <a:ext cx="63915" cy="45352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D378DE49-5F59-20A7-BE59-FD6BBD0C45F6}"/>
              </a:ext>
            </a:extLst>
          </p:cNvPr>
          <p:cNvSpPr/>
          <p:nvPr/>
        </p:nvSpPr>
        <p:spPr bwMode="auto">
          <a:xfrm>
            <a:off x="4758382" y="2841884"/>
            <a:ext cx="63915" cy="47130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30362D27-321F-6205-9FB6-FA288DFB1562}"/>
              </a:ext>
            </a:extLst>
          </p:cNvPr>
          <p:cNvSpPr/>
          <p:nvPr/>
        </p:nvSpPr>
        <p:spPr bwMode="auto">
          <a:xfrm>
            <a:off x="4862622" y="2841884"/>
            <a:ext cx="69585" cy="473655"/>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71A12962-B962-EA7C-D906-215362C2A7A2}"/>
              </a:ext>
            </a:extLst>
          </p:cNvPr>
          <p:cNvSpPr/>
          <p:nvPr/>
        </p:nvSpPr>
        <p:spPr bwMode="auto">
          <a:xfrm>
            <a:off x="4972532" y="2835501"/>
            <a:ext cx="63915" cy="51081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822B4112-1670-0EEC-4808-6127516A53ED}"/>
              </a:ext>
            </a:extLst>
          </p:cNvPr>
          <p:cNvSpPr/>
          <p:nvPr/>
        </p:nvSpPr>
        <p:spPr bwMode="auto">
          <a:xfrm>
            <a:off x="5076772" y="2835502"/>
            <a:ext cx="63915" cy="53461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A55E56FB-5CE6-4F80-0169-606CEFB93750}"/>
              </a:ext>
            </a:extLst>
          </p:cNvPr>
          <p:cNvSpPr/>
          <p:nvPr/>
        </p:nvSpPr>
        <p:spPr bwMode="auto">
          <a:xfrm>
            <a:off x="5181012" y="2829118"/>
            <a:ext cx="63915" cy="6840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A9CA3172-343A-75BC-96FA-C3B482AB11E9}"/>
              </a:ext>
            </a:extLst>
          </p:cNvPr>
          <p:cNvSpPr/>
          <p:nvPr/>
        </p:nvSpPr>
        <p:spPr bwMode="auto">
          <a:xfrm>
            <a:off x="5285252" y="2835501"/>
            <a:ext cx="63915" cy="7000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79FCA120-DC77-EC30-2694-08CD3E3795A1}"/>
              </a:ext>
            </a:extLst>
          </p:cNvPr>
          <p:cNvSpPr/>
          <p:nvPr/>
        </p:nvSpPr>
        <p:spPr bwMode="auto">
          <a:xfrm>
            <a:off x="5389492" y="2835501"/>
            <a:ext cx="63915" cy="74886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8040A785-F48F-0054-02B0-19830F370C3D}"/>
              </a:ext>
            </a:extLst>
          </p:cNvPr>
          <p:cNvSpPr/>
          <p:nvPr/>
        </p:nvSpPr>
        <p:spPr bwMode="auto">
          <a:xfrm>
            <a:off x="5493732" y="2835501"/>
            <a:ext cx="63915" cy="7718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3ED88FE4-F74B-2E78-46F5-DB38C5D30E6B}"/>
              </a:ext>
            </a:extLst>
          </p:cNvPr>
          <p:cNvSpPr/>
          <p:nvPr/>
        </p:nvSpPr>
        <p:spPr bwMode="auto">
          <a:xfrm>
            <a:off x="5597972" y="2840769"/>
            <a:ext cx="63915" cy="7718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03774A52-7503-A994-8113-61E049369B56}"/>
              </a:ext>
            </a:extLst>
          </p:cNvPr>
          <p:cNvSpPr/>
          <p:nvPr/>
        </p:nvSpPr>
        <p:spPr bwMode="auto">
          <a:xfrm>
            <a:off x="5702212" y="2841884"/>
            <a:ext cx="63915" cy="7912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9FA01114-1A1B-E34A-DF90-6E3BDDA20583}"/>
              </a:ext>
            </a:extLst>
          </p:cNvPr>
          <p:cNvSpPr/>
          <p:nvPr/>
        </p:nvSpPr>
        <p:spPr bwMode="auto">
          <a:xfrm>
            <a:off x="5806452" y="2841884"/>
            <a:ext cx="63915" cy="80282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13C396C0-A71B-C587-E779-F78DDDF66C6A}"/>
              </a:ext>
            </a:extLst>
          </p:cNvPr>
          <p:cNvSpPr/>
          <p:nvPr/>
        </p:nvSpPr>
        <p:spPr bwMode="auto">
          <a:xfrm>
            <a:off x="5910692" y="2835502"/>
            <a:ext cx="63915" cy="8221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4771C5DD-83D7-A9E3-16ED-8B704A2CE291}"/>
              </a:ext>
            </a:extLst>
          </p:cNvPr>
          <p:cNvSpPr/>
          <p:nvPr/>
        </p:nvSpPr>
        <p:spPr bwMode="auto">
          <a:xfrm>
            <a:off x="6014932" y="2835502"/>
            <a:ext cx="63915" cy="84024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F65E7127-03C9-4723-5E28-42B1328896D9}"/>
              </a:ext>
            </a:extLst>
          </p:cNvPr>
          <p:cNvSpPr/>
          <p:nvPr/>
        </p:nvSpPr>
        <p:spPr bwMode="auto">
          <a:xfrm>
            <a:off x="6119172" y="2835501"/>
            <a:ext cx="63915" cy="9126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AC015035-B6C5-ADE8-BAD2-66EF498E3FDA}"/>
              </a:ext>
            </a:extLst>
          </p:cNvPr>
          <p:cNvSpPr/>
          <p:nvPr/>
        </p:nvSpPr>
        <p:spPr bwMode="auto">
          <a:xfrm>
            <a:off x="6223412" y="2835501"/>
            <a:ext cx="63915" cy="95084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4EE95272-3B0E-90C9-2FA4-66EA37D28AC3}"/>
              </a:ext>
            </a:extLst>
          </p:cNvPr>
          <p:cNvSpPr/>
          <p:nvPr/>
        </p:nvSpPr>
        <p:spPr bwMode="auto">
          <a:xfrm>
            <a:off x="6327652" y="2844461"/>
            <a:ext cx="63915" cy="9788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9EAEC2BB-DFC7-5DBA-3A6E-4A8126210256}"/>
              </a:ext>
            </a:extLst>
          </p:cNvPr>
          <p:cNvSpPr/>
          <p:nvPr/>
        </p:nvSpPr>
        <p:spPr bwMode="auto">
          <a:xfrm>
            <a:off x="6431892" y="2835501"/>
            <a:ext cx="63915" cy="10839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3265AFC5-164D-3669-F9C8-3140E8347EC9}"/>
              </a:ext>
            </a:extLst>
          </p:cNvPr>
          <p:cNvSpPr/>
          <p:nvPr/>
        </p:nvSpPr>
        <p:spPr bwMode="auto">
          <a:xfrm>
            <a:off x="6536132" y="2835501"/>
            <a:ext cx="63915" cy="12116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DD992C87-543F-63A8-DB02-C7D19315FE91}"/>
              </a:ext>
            </a:extLst>
          </p:cNvPr>
          <p:cNvSpPr/>
          <p:nvPr/>
        </p:nvSpPr>
        <p:spPr bwMode="auto">
          <a:xfrm>
            <a:off x="6640372" y="2846177"/>
            <a:ext cx="63915" cy="12116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E43ED2A0-AD5E-C7E0-3477-5EA020CFC725}"/>
              </a:ext>
            </a:extLst>
          </p:cNvPr>
          <p:cNvSpPr/>
          <p:nvPr/>
        </p:nvSpPr>
        <p:spPr bwMode="auto">
          <a:xfrm>
            <a:off x="6744612" y="2835501"/>
            <a:ext cx="63915" cy="13634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66041CEB-58A3-5483-406B-B2F47E68E0DE}"/>
              </a:ext>
            </a:extLst>
          </p:cNvPr>
          <p:cNvSpPr/>
          <p:nvPr/>
        </p:nvSpPr>
        <p:spPr bwMode="auto">
          <a:xfrm>
            <a:off x="6848852" y="2846045"/>
            <a:ext cx="63915" cy="13634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68480C9E-64F1-0A54-22C2-A6D9F8F7F373}"/>
              </a:ext>
            </a:extLst>
          </p:cNvPr>
          <p:cNvSpPr/>
          <p:nvPr/>
        </p:nvSpPr>
        <p:spPr bwMode="auto">
          <a:xfrm>
            <a:off x="6953092" y="2835501"/>
            <a:ext cx="63915" cy="14287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67D7BA53-2108-F584-A4E5-DB03EB9DFE0B}"/>
              </a:ext>
            </a:extLst>
          </p:cNvPr>
          <p:cNvSpPr/>
          <p:nvPr/>
        </p:nvSpPr>
        <p:spPr bwMode="auto">
          <a:xfrm>
            <a:off x="7057332" y="2841885"/>
            <a:ext cx="63915" cy="143053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7E0E980A-713D-CB3F-9B6C-C790E553EF06}"/>
              </a:ext>
            </a:extLst>
          </p:cNvPr>
          <p:cNvSpPr/>
          <p:nvPr/>
        </p:nvSpPr>
        <p:spPr bwMode="auto">
          <a:xfrm>
            <a:off x="7161572" y="2831693"/>
            <a:ext cx="63915" cy="195078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1228F934-9A56-1A5D-4BEE-AE34FCF67967}"/>
              </a:ext>
            </a:extLst>
          </p:cNvPr>
          <p:cNvSpPr/>
          <p:nvPr/>
        </p:nvSpPr>
        <p:spPr bwMode="auto">
          <a:xfrm>
            <a:off x="7265812" y="2835500"/>
            <a:ext cx="63915" cy="194616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6C2F6A97-A9CC-10D4-DF33-A37627D40B81}"/>
              </a:ext>
            </a:extLst>
          </p:cNvPr>
          <p:cNvSpPr/>
          <p:nvPr/>
        </p:nvSpPr>
        <p:spPr bwMode="auto">
          <a:xfrm>
            <a:off x="7370062" y="2835863"/>
            <a:ext cx="63915" cy="194616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7" name="Straight Connector 76">
            <a:extLst>
              <a:ext uri="{FF2B5EF4-FFF2-40B4-BE49-F238E27FC236}">
                <a16:creationId xmlns:a16="http://schemas.microsoft.com/office/drawing/2014/main" id="{0A5C24F7-625B-9B21-D0A1-7BB60EF7EBFE}"/>
              </a:ext>
            </a:extLst>
          </p:cNvPr>
          <p:cNvCxnSpPr/>
          <p:nvPr/>
        </p:nvCxnSpPr>
        <p:spPr bwMode="auto">
          <a:xfrm>
            <a:off x="1324298" y="2835501"/>
            <a:ext cx="6180629" cy="0"/>
          </a:xfrm>
          <a:prstGeom prst="line">
            <a:avLst/>
          </a:prstGeom>
          <a:noFill/>
          <a:ln w="28575" cap="flat" cmpd="sng" algn="ctr">
            <a:solidFill>
              <a:schemeClr val="bg1"/>
            </a:solidFill>
            <a:prstDash val="solid"/>
            <a:round/>
            <a:headEnd type="none" w="med" len="med"/>
            <a:tailEnd type="none" w="med" len="med"/>
          </a:ln>
          <a:effectLst/>
        </p:spPr>
      </p:cxnSp>
      <p:sp>
        <p:nvSpPr>
          <p:cNvPr id="150" name="Freeform: Shape 149">
            <a:extLst>
              <a:ext uri="{FF2B5EF4-FFF2-40B4-BE49-F238E27FC236}">
                <a16:creationId xmlns:a16="http://schemas.microsoft.com/office/drawing/2014/main" id="{1A84D831-D8E6-EBDD-603D-4518D4F2DBB6}"/>
              </a:ext>
            </a:extLst>
          </p:cNvPr>
          <p:cNvSpPr/>
          <p:nvPr/>
        </p:nvSpPr>
        <p:spPr bwMode="auto">
          <a:xfrm>
            <a:off x="7670435" y="2074689"/>
            <a:ext cx="3749809" cy="2735516"/>
          </a:xfrm>
          <a:custGeom>
            <a:avLst/>
            <a:gdLst>
              <a:gd name="connsiteX0" fmla="*/ 0 w 3749809"/>
              <a:gd name="connsiteY0" fmla="*/ 0 h 2735516"/>
              <a:gd name="connsiteX1" fmla="*/ 0 w 3749809"/>
              <a:gd name="connsiteY1" fmla="*/ 2735516 h 2735516"/>
              <a:gd name="connsiteX2" fmla="*/ 3749809 w 3749809"/>
              <a:gd name="connsiteY2" fmla="*/ 2735516 h 2735516"/>
            </a:gdLst>
            <a:ahLst/>
            <a:cxnLst>
              <a:cxn ang="0">
                <a:pos x="connsiteX0" y="connsiteY0"/>
              </a:cxn>
              <a:cxn ang="0">
                <a:pos x="connsiteX1" y="connsiteY1"/>
              </a:cxn>
              <a:cxn ang="0">
                <a:pos x="connsiteX2" y="connsiteY2"/>
              </a:cxn>
            </a:cxnLst>
            <a:rect l="l" t="t" r="r" b="b"/>
            <a:pathLst>
              <a:path w="3749809" h="2735516">
                <a:moveTo>
                  <a:pt x="0" y="0"/>
                </a:moveTo>
                <a:lnTo>
                  <a:pt x="0" y="2735516"/>
                </a:lnTo>
                <a:lnTo>
                  <a:pt x="3749809" y="2735516"/>
                </a:lnTo>
              </a:path>
            </a:pathLst>
          </a:custGeom>
          <a:noFill/>
          <a:ln w="28575">
            <a:solidFill>
              <a:schemeClr val="bg1"/>
            </a:solidFill>
            <a:miter lim="800000"/>
            <a:headEnd/>
            <a:tailEnd/>
          </a:ln>
        </p:spPr>
        <p:txBody>
          <a:bodyPr rtlCol="0" anchor="ctr"/>
          <a:lstStyle/>
          <a:p>
            <a:pPr algn="ctr"/>
            <a:endParaRPr lang="en-US"/>
          </a:p>
        </p:txBody>
      </p:sp>
      <p:grpSp>
        <p:nvGrpSpPr>
          <p:cNvPr id="184" name="Group 183">
            <a:extLst>
              <a:ext uri="{FF2B5EF4-FFF2-40B4-BE49-F238E27FC236}">
                <a16:creationId xmlns:a16="http://schemas.microsoft.com/office/drawing/2014/main" id="{820BC060-74BF-679D-8BB1-50B64D87A142}"/>
              </a:ext>
            </a:extLst>
          </p:cNvPr>
          <p:cNvGrpSpPr/>
          <p:nvPr/>
        </p:nvGrpSpPr>
        <p:grpSpPr>
          <a:xfrm>
            <a:off x="7670431" y="4809807"/>
            <a:ext cx="3751093" cy="92609"/>
            <a:chOff x="7806974" y="4809807"/>
            <a:chExt cx="3751093" cy="92609"/>
          </a:xfrm>
        </p:grpSpPr>
        <p:grpSp>
          <p:nvGrpSpPr>
            <p:cNvPr id="161" name="Group 160">
              <a:extLst>
                <a:ext uri="{FF2B5EF4-FFF2-40B4-BE49-F238E27FC236}">
                  <a16:creationId xmlns:a16="http://schemas.microsoft.com/office/drawing/2014/main" id="{6F80D668-7046-6FF8-5447-A73BD841C358}"/>
                </a:ext>
              </a:extLst>
            </p:cNvPr>
            <p:cNvGrpSpPr/>
            <p:nvPr/>
          </p:nvGrpSpPr>
          <p:grpSpPr>
            <a:xfrm rot="5400000">
              <a:off x="8771319" y="3845860"/>
              <a:ext cx="92211" cy="2020901"/>
              <a:chOff x="1124020" y="2070723"/>
              <a:chExt cx="94527" cy="2710170"/>
            </a:xfrm>
          </p:grpSpPr>
          <p:grpSp>
            <p:nvGrpSpPr>
              <p:cNvPr id="162" name="Group 161">
                <a:extLst>
                  <a:ext uri="{FF2B5EF4-FFF2-40B4-BE49-F238E27FC236}">
                    <a16:creationId xmlns:a16="http://schemas.microsoft.com/office/drawing/2014/main" id="{BD13DBFD-774D-4D35-D19A-4ED3AE0333D4}"/>
                  </a:ext>
                </a:extLst>
              </p:cNvPr>
              <p:cNvGrpSpPr/>
              <p:nvPr/>
            </p:nvGrpSpPr>
            <p:grpSpPr>
              <a:xfrm>
                <a:off x="1124020" y="2831567"/>
                <a:ext cx="88551" cy="1949326"/>
                <a:chOff x="1327198" y="1926462"/>
                <a:chExt cx="80866" cy="2535014"/>
              </a:xfrm>
            </p:grpSpPr>
            <p:cxnSp>
              <p:nvCxnSpPr>
                <p:cNvPr id="167" name="Straight Connector 166">
                  <a:extLst>
                    <a:ext uri="{FF2B5EF4-FFF2-40B4-BE49-F238E27FC236}">
                      <a16:creationId xmlns:a16="http://schemas.microsoft.com/office/drawing/2014/main" id="{28133CCF-9F99-BE2C-8B79-0D549AB1858C}"/>
                    </a:ext>
                  </a:extLst>
                </p:cNvPr>
                <p:cNvCxnSpPr>
                  <a:cxnSpLocks/>
                </p:cNvCxnSpPr>
                <p:nvPr/>
              </p:nvCxnSpPr>
              <p:spPr bwMode="auto">
                <a:xfrm>
                  <a:off x="1327198" y="1926462"/>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29D2BC60-755F-8CC2-FC46-79E51B085223}"/>
                    </a:ext>
                  </a:extLst>
                </p:cNvPr>
                <p:cNvCxnSpPr>
                  <a:cxnSpLocks/>
                </p:cNvCxnSpPr>
                <p:nvPr/>
              </p:nvCxnSpPr>
              <p:spPr bwMode="auto">
                <a:xfrm>
                  <a:off x="1327198" y="2433465"/>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B4C1578D-4F3E-849E-5CDE-DE44855A4B3D}"/>
                    </a:ext>
                  </a:extLst>
                </p:cNvPr>
                <p:cNvCxnSpPr>
                  <a:cxnSpLocks/>
                </p:cNvCxnSpPr>
                <p:nvPr/>
              </p:nvCxnSpPr>
              <p:spPr bwMode="auto">
                <a:xfrm>
                  <a:off x="1327198" y="2940468"/>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51DA38CA-2787-D850-101A-EFF8B134A457}"/>
                    </a:ext>
                  </a:extLst>
                </p:cNvPr>
                <p:cNvCxnSpPr>
                  <a:cxnSpLocks/>
                </p:cNvCxnSpPr>
                <p:nvPr/>
              </p:nvCxnSpPr>
              <p:spPr bwMode="auto">
                <a:xfrm>
                  <a:off x="1327198" y="3447471"/>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E4709F30-CFEB-CF6A-48BA-35D24217F78D}"/>
                    </a:ext>
                  </a:extLst>
                </p:cNvPr>
                <p:cNvCxnSpPr>
                  <a:cxnSpLocks/>
                </p:cNvCxnSpPr>
                <p:nvPr/>
              </p:nvCxnSpPr>
              <p:spPr bwMode="auto">
                <a:xfrm>
                  <a:off x="1327198" y="3954474"/>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FA1725AC-A96E-4C83-6318-A8286C86A881}"/>
                    </a:ext>
                  </a:extLst>
                </p:cNvPr>
                <p:cNvCxnSpPr>
                  <a:cxnSpLocks/>
                </p:cNvCxnSpPr>
                <p:nvPr/>
              </p:nvCxnSpPr>
              <p:spPr bwMode="auto">
                <a:xfrm>
                  <a:off x="1327198" y="4461476"/>
                  <a:ext cx="8086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EA5C8768-15E4-DB40-0D0D-6F4F9B37AF7A}"/>
                  </a:ext>
                </a:extLst>
              </p:cNvPr>
              <p:cNvGrpSpPr/>
              <p:nvPr/>
            </p:nvGrpSpPr>
            <p:grpSpPr>
              <a:xfrm>
                <a:off x="1129996" y="2070723"/>
                <a:ext cx="88551" cy="389865"/>
                <a:chOff x="1327198" y="1926462"/>
                <a:chExt cx="80866" cy="507003"/>
              </a:xfrm>
            </p:grpSpPr>
            <p:cxnSp>
              <p:nvCxnSpPr>
                <p:cNvPr id="165" name="Straight Connector 164">
                  <a:extLst>
                    <a:ext uri="{FF2B5EF4-FFF2-40B4-BE49-F238E27FC236}">
                      <a16:creationId xmlns:a16="http://schemas.microsoft.com/office/drawing/2014/main" id="{AB6EAECF-813C-E373-F4D5-EA52F57FCE81}"/>
                    </a:ext>
                  </a:extLst>
                </p:cNvPr>
                <p:cNvCxnSpPr>
                  <a:cxnSpLocks/>
                </p:cNvCxnSpPr>
                <p:nvPr/>
              </p:nvCxnSpPr>
              <p:spPr bwMode="auto">
                <a:xfrm>
                  <a:off x="1327198" y="1926462"/>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AB9505E-60E7-8025-818A-DB9AF7BF30DC}"/>
                    </a:ext>
                  </a:extLst>
                </p:cNvPr>
                <p:cNvCxnSpPr>
                  <a:cxnSpLocks/>
                </p:cNvCxnSpPr>
                <p:nvPr/>
              </p:nvCxnSpPr>
              <p:spPr bwMode="auto">
                <a:xfrm>
                  <a:off x="1327198" y="2433465"/>
                  <a:ext cx="8086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74" name="Group 173">
              <a:extLst>
                <a:ext uri="{FF2B5EF4-FFF2-40B4-BE49-F238E27FC236}">
                  <a16:creationId xmlns:a16="http://schemas.microsoft.com/office/drawing/2014/main" id="{CD84D311-AB79-FFD8-52EE-4ED17F069EE7}"/>
                </a:ext>
              </a:extLst>
            </p:cNvPr>
            <p:cNvGrpSpPr/>
            <p:nvPr/>
          </p:nvGrpSpPr>
          <p:grpSpPr>
            <a:xfrm rot="5400000">
              <a:off x="10788097" y="4126217"/>
              <a:ext cx="86380" cy="1453560"/>
              <a:chOff x="1327198" y="1926462"/>
              <a:chExt cx="80866" cy="2535014"/>
            </a:xfrm>
          </p:grpSpPr>
          <p:cxnSp>
            <p:nvCxnSpPr>
              <p:cNvPr id="178" name="Straight Connector 177">
                <a:extLst>
                  <a:ext uri="{FF2B5EF4-FFF2-40B4-BE49-F238E27FC236}">
                    <a16:creationId xmlns:a16="http://schemas.microsoft.com/office/drawing/2014/main" id="{55C530AC-7C53-4D49-8FA7-5B0CBDE515ED}"/>
                  </a:ext>
                </a:extLst>
              </p:cNvPr>
              <p:cNvCxnSpPr>
                <a:cxnSpLocks/>
              </p:cNvCxnSpPr>
              <p:nvPr/>
            </p:nvCxnSpPr>
            <p:spPr bwMode="auto">
              <a:xfrm>
                <a:off x="1327198" y="1926462"/>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ECB9F7DD-FE42-A666-B6C3-AAD79811B91F}"/>
                  </a:ext>
                </a:extLst>
              </p:cNvPr>
              <p:cNvCxnSpPr>
                <a:cxnSpLocks/>
              </p:cNvCxnSpPr>
              <p:nvPr/>
            </p:nvCxnSpPr>
            <p:spPr bwMode="auto">
              <a:xfrm>
                <a:off x="1327198" y="2433465"/>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214199F7-C90B-16BC-CDED-182EB002B2B2}"/>
                  </a:ext>
                </a:extLst>
              </p:cNvPr>
              <p:cNvCxnSpPr>
                <a:cxnSpLocks/>
              </p:cNvCxnSpPr>
              <p:nvPr/>
            </p:nvCxnSpPr>
            <p:spPr bwMode="auto">
              <a:xfrm>
                <a:off x="1327198" y="2940468"/>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923C1F6-297B-AECC-62DB-5732E06F4D37}"/>
                  </a:ext>
                </a:extLst>
              </p:cNvPr>
              <p:cNvCxnSpPr>
                <a:cxnSpLocks/>
              </p:cNvCxnSpPr>
              <p:nvPr/>
            </p:nvCxnSpPr>
            <p:spPr bwMode="auto">
              <a:xfrm>
                <a:off x="1327198" y="3447471"/>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BB3CD713-F71F-C800-5AB9-2DB8C736C4BF}"/>
                  </a:ext>
                </a:extLst>
              </p:cNvPr>
              <p:cNvCxnSpPr>
                <a:cxnSpLocks/>
              </p:cNvCxnSpPr>
              <p:nvPr/>
            </p:nvCxnSpPr>
            <p:spPr bwMode="auto">
              <a:xfrm>
                <a:off x="1327198" y="3954474"/>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2A351726-B5EA-AB41-498C-B08691D8D58F}"/>
                  </a:ext>
                </a:extLst>
              </p:cNvPr>
              <p:cNvCxnSpPr>
                <a:cxnSpLocks/>
              </p:cNvCxnSpPr>
              <p:nvPr/>
            </p:nvCxnSpPr>
            <p:spPr bwMode="auto">
              <a:xfrm>
                <a:off x="1327198" y="4461476"/>
                <a:ext cx="8086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00" name="Group 199">
            <a:extLst>
              <a:ext uri="{FF2B5EF4-FFF2-40B4-BE49-F238E27FC236}">
                <a16:creationId xmlns:a16="http://schemas.microsoft.com/office/drawing/2014/main" id="{B1E03C4F-CCD4-F54E-5C65-7CC02065BE02}"/>
              </a:ext>
            </a:extLst>
          </p:cNvPr>
          <p:cNvGrpSpPr/>
          <p:nvPr/>
        </p:nvGrpSpPr>
        <p:grpSpPr>
          <a:xfrm>
            <a:off x="7529976" y="4835333"/>
            <a:ext cx="4084868" cy="338554"/>
            <a:chOff x="7666519" y="4835333"/>
            <a:chExt cx="4084868" cy="338554"/>
          </a:xfrm>
        </p:grpSpPr>
        <p:sp>
          <p:nvSpPr>
            <p:cNvPr id="185" name="TextBox 184">
              <a:extLst>
                <a:ext uri="{FF2B5EF4-FFF2-40B4-BE49-F238E27FC236}">
                  <a16:creationId xmlns:a16="http://schemas.microsoft.com/office/drawing/2014/main" id="{4211E178-8391-2158-E0D1-462C3571B684}"/>
                </a:ext>
              </a:extLst>
            </p:cNvPr>
            <p:cNvSpPr txBox="1"/>
            <p:nvPr/>
          </p:nvSpPr>
          <p:spPr bwMode="auto">
            <a:xfrm>
              <a:off x="7666519" y="483533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86" name="TextBox 185">
              <a:extLst>
                <a:ext uri="{FF2B5EF4-FFF2-40B4-BE49-F238E27FC236}">
                  <a16:creationId xmlns:a16="http://schemas.microsoft.com/office/drawing/2014/main" id="{A8EE6EAE-7918-003D-2AC5-274376B4088B}"/>
                </a:ext>
              </a:extLst>
            </p:cNvPr>
            <p:cNvSpPr txBox="1"/>
            <p:nvPr/>
          </p:nvSpPr>
          <p:spPr bwMode="auto">
            <a:xfrm>
              <a:off x="7954180" y="483533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187" name="TextBox 186">
              <a:extLst>
                <a:ext uri="{FF2B5EF4-FFF2-40B4-BE49-F238E27FC236}">
                  <a16:creationId xmlns:a16="http://schemas.microsoft.com/office/drawing/2014/main" id="{EA10261B-0B81-861D-96FD-8B17F2BCCF88}"/>
                </a:ext>
              </a:extLst>
            </p:cNvPr>
            <p:cNvSpPr txBox="1"/>
            <p:nvPr/>
          </p:nvSpPr>
          <p:spPr bwMode="auto">
            <a:xfrm>
              <a:off x="8255583" y="483533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188" name="TextBox 187">
              <a:extLst>
                <a:ext uri="{FF2B5EF4-FFF2-40B4-BE49-F238E27FC236}">
                  <a16:creationId xmlns:a16="http://schemas.microsoft.com/office/drawing/2014/main" id="{C99ED544-793E-58EE-4283-5F13156A5BC2}"/>
                </a:ext>
              </a:extLst>
            </p:cNvPr>
            <p:cNvSpPr txBox="1"/>
            <p:nvPr/>
          </p:nvSpPr>
          <p:spPr bwMode="auto">
            <a:xfrm>
              <a:off x="8543244" y="483533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89" name="TextBox 188">
              <a:extLst>
                <a:ext uri="{FF2B5EF4-FFF2-40B4-BE49-F238E27FC236}">
                  <a16:creationId xmlns:a16="http://schemas.microsoft.com/office/drawing/2014/main" id="{AEF7AAFF-849A-F2CE-7506-6F5AB8EC4875}"/>
                </a:ext>
              </a:extLst>
            </p:cNvPr>
            <p:cNvSpPr txBox="1"/>
            <p:nvPr/>
          </p:nvSpPr>
          <p:spPr bwMode="auto">
            <a:xfrm>
              <a:off x="8822346" y="483533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190" name="TextBox 189">
              <a:extLst>
                <a:ext uri="{FF2B5EF4-FFF2-40B4-BE49-F238E27FC236}">
                  <a16:creationId xmlns:a16="http://schemas.microsoft.com/office/drawing/2014/main" id="{D2FEE0E8-1B82-312E-839A-9EF75953BFDD}"/>
                </a:ext>
              </a:extLst>
            </p:cNvPr>
            <p:cNvSpPr txBox="1"/>
            <p:nvPr/>
          </p:nvSpPr>
          <p:spPr bwMode="auto">
            <a:xfrm>
              <a:off x="9057910" y="483533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91" name="TextBox 190">
              <a:extLst>
                <a:ext uri="{FF2B5EF4-FFF2-40B4-BE49-F238E27FC236}">
                  <a16:creationId xmlns:a16="http://schemas.microsoft.com/office/drawing/2014/main" id="{5F398FC8-9055-C212-24AB-C8615EB96D7B}"/>
                </a:ext>
              </a:extLst>
            </p:cNvPr>
            <p:cNvSpPr txBox="1"/>
            <p:nvPr/>
          </p:nvSpPr>
          <p:spPr bwMode="auto">
            <a:xfrm>
              <a:off x="9359313" y="483533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92" name="TextBox 191">
              <a:extLst>
                <a:ext uri="{FF2B5EF4-FFF2-40B4-BE49-F238E27FC236}">
                  <a16:creationId xmlns:a16="http://schemas.microsoft.com/office/drawing/2014/main" id="{16169B0A-E74B-136A-11D2-A3F2CF473F48}"/>
                </a:ext>
              </a:extLst>
            </p:cNvPr>
            <p:cNvSpPr txBox="1"/>
            <p:nvPr/>
          </p:nvSpPr>
          <p:spPr bwMode="auto">
            <a:xfrm>
              <a:off x="9646974" y="483533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a:t>
              </a:r>
            </a:p>
          </p:txBody>
        </p:sp>
        <p:sp>
          <p:nvSpPr>
            <p:cNvPr id="194" name="TextBox 193">
              <a:extLst>
                <a:ext uri="{FF2B5EF4-FFF2-40B4-BE49-F238E27FC236}">
                  <a16:creationId xmlns:a16="http://schemas.microsoft.com/office/drawing/2014/main" id="{6118E3F7-6371-D64B-4A04-0F6CCD7F75FA}"/>
                </a:ext>
              </a:extLst>
            </p:cNvPr>
            <p:cNvSpPr txBox="1"/>
            <p:nvPr/>
          </p:nvSpPr>
          <p:spPr bwMode="auto">
            <a:xfrm>
              <a:off x="9914843" y="483533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195" name="TextBox 194">
              <a:extLst>
                <a:ext uri="{FF2B5EF4-FFF2-40B4-BE49-F238E27FC236}">
                  <a16:creationId xmlns:a16="http://schemas.microsoft.com/office/drawing/2014/main" id="{799AD503-BC64-A9D0-8717-C2590EB07199}"/>
                </a:ext>
              </a:extLst>
            </p:cNvPr>
            <p:cNvSpPr txBox="1"/>
            <p:nvPr/>
          </p:nvSpPr>
          <p:spPr bwMode="auto">
            <a:xfrm>
              <a:off x="10202504" y="483533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96" name="TextBox 195">
              <a:extLst>
                <a:ext uri="{FF2B5EF4-FFF2-40B4-BE49-F238E27FC236}">
                  <a16:creationId xmlns:a16="http://schemas.microsoft.com/office/drawing/2014/main" id="{30D3FB84-221E-B34B-B4FC-28857FD45852}"/>
                </a:ext>
              </a:extLst>
            </p:cNvPr>
            <p:cNvSpPr txBox="1"/>
            <p:nvPr/>
          </p:nvSpPr>
          <p:spPr bwMode="auto">
            <a:xfrm>
              <a:off x="10481606" y="483533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97" name="TextBox 196">
              <a:extLst>
                <a:ext uri="{FF2B5EF4-FFF2-40B4-BE49-F238E27FC236}">
                  <a16:creationId xmlns:a16="http://schemas.microsoft.com/office/drawing/2014/main" id="{65C187BC-F8CC-8F1B-9A64-B5942CFFD78B}"/>
                </a:ext>
              </a:extLst>
            </p:cNvPr>
            <p:cNvSpPr txBox="1"/>
            <p:nvPr/>
          </p:nvSpPr>
          <p:spPr bwMode="auto">
            <a:xfrm>
              <a:off x="10769267" y="483533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22</a:t>
              </a:r>
            </a:p>
          </p:txBody>
        </p:sp>
        <p:sp>
          <p:nvSpPr>
            <p:cNvPr id="198" name="TextBox 197">
              <a:extLst>
                <a:ext uri="{FF2B5EF4-FFF2-40B4-BE49-F238E27FC236}">
                  <a16:creationId xmlns:a16="http://schemas.microsoft.com/office/drawing/2014/main" id="{8E43A0F7-5466-CED1-AEFA-E87701200387}"/>
                </a:ext>
              </a:extLst>
            </p:cNvPr>
            <p:cNvSpPr txBox="1"/>
            <p:nvPr/>
          </p:nvSpPr>
          <p:spPr bwMode="auto">
            <a:xfrm>
              <a:off x="11070670" y="483533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99" name="TextBox 198">
              <a:extLst>
                <a:ext uri="{FF2B5EF4-FFF2-40B4-BE49-F238E27FC236}">
                  <a16:creationId xmlns:a16="http://schemas.microsoft.com/office/drawing/2014/main" id="{AE8070EA-7D0A-206B-DCAC-B1CCCBE01F69}"/>
                </a:ext>
              </a:extLst>
            </p:cNvPr>
            <p:cNvSpPr txBox="1"/>
            <p:nvPr/>
          </p:nvSpPr>
          <p:spPr bwMode="auto">
            <a:xfrm>
              <a:off x="11358331" y="483533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26</a:t>
              </a:r>
            </a:p>
          </p:txBody>
        </p:sp>
      </p:grpSp>
      <p:sp>
        <p:nvSpPr>
          <p:cNvPr id="202" name="TextBox 201">
            <a:extLst>
              <a:ext uri="{FF2B5EF4-FFF2-40B4-BE49-F238E27FC236}">
                <a16:creationId xmlns:a16="http://schemas.microsoft.com/office/drawing/2014/main" id="{A172FA3F-F512-DFBB-0D53-E9CBAF8500FC}"/>
              </a:ext>
            </a:extLst>
          </p:cNvPr>
          <p:cNvSpPr txBox="1"/>
          <p:nvPr/>
        </p:nvSpPr>
        <p:spPr bwMode="auto">
          <a:xfrm>
            <a:off x="9368850" y="5125927"/>
            <a:ext cx="5565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Mos</a:t>
            </a:r>
          </a:p>
        </p:txBody>
      </p:sp>
      <p:cxnSp>
        <p:nvCxnSpPr>
          <p:cNvPr id="228" name="Straight Arrow Connector 227">
            <a:extLst>
              <a:ext uri="{FF2B5EF4-FFF2-40B4-BE49-F238E27FC236}">
                <a16:creationId xmlns:a16="http://schemas.microsoft.com/office/drawing/2014/main" id="{60F56A70-A159-2A12-7CA0-34A9956DC2B7}"/>
              </a:ext>
            </a:extLst>
          </p:cNvPr>
          <p:cNvCxnSpPr>
            <a:cxnSpLocks/>
          </p:cNvCxnSpPr>
          <p:nvPr/>
        </p:nvCxnSpPr>
        <p:spPr bwMode="auto">
          <a:xfrm>
            <a:off x="10073904" y="2502636"/>
            <a:ext cx="142272" cy="0"/>
          </a:xfrm>
          <a:prstGeom prst="straightConnector1">
            <a:avLst/>
          </a:prstGeom>
          <a:noFill/>
          <a:ln w="28575" cap="flat" cmpd="sng" algn="ctr">
            <a:solidFill>
              <a:schemeClr val="bg1"/>
            </a:solidFill>
            <a:prstDash val="solid"/>
            <a:round/>
            <a:headEnd type="none" w="med" len="med"/>
            <a:tailEnd type="triangle"/>
          </a:ln>
          <a:effectLst/>
        </p:spPr>
      </p:cxnSp>
      <p:cxnSp>
        <p:nvCxnSpPr>
          <p:cNvPr id="229" name="Straight Arrow Connector 228">
            <a:extLst>
              <a:ext uri="{FF2B5EF4-FFF2-40B4-BE49-F238E27FC236}">
                <a16:creationId xmlns:a16="http://schemas.microsoft.com/office/drawing/2014/main" id="{E14EF0D2-D0FB-0D12-26B8-555905FF279B}"/>
              </a:ext>
            </a:extLst>
          </p:cNvPr>
          <p:cNvCxnSpPr>
            <a:cxnSpLocks/>
          </p:cNvCxnSpPr>
          <p:nvPr/>
        </p:nvCxnSpPr>
        <p:spPr bwMode="auto">
          <a:xfrm>
            <a:off x="9761215" y="2671659"/>
            <a:ext cx="142272" cy="0"/>
          </a:xfrm>
          <a:prstGeom prst="straightConnector1">
            <a:avLst/>
          </a:prstGeom>
          <a:noFill/>
          <a:ln w="28575" cap="flat" cmpd="sng" algn="ctr">
            <a:solidFill>
              <a:schemeClr val="bg1"/>
            </a:solidFill>
            <a:prstDash val="solid"/>
            <a:round/>
            <a:headEnd type="none" w="med" len="med"/>
            <a:tailEnd type="triangle"/>
          </a:ln>
          <a:effectLst/>
        </p:spPr>
      </p:cxnSp>
      <p:cxnSp>
        <p:nvCxnSpPr>
          <p:cNvPr id="230" name="Straight Arrow Connector 229">
            <a:extLst>
              <a:ext uri="{FF2B5EF4-FFF2-40B4-BE49-F238E27FC236}">
                <a16:creationId xmlns:a16="http://schemas.microsoft.com/office/drawing/2014/main" id="{B06A1544-522E-D69C-D88F-2914BE28430E}"/>
              </a:ext>
            </a:extLst>
          </p:cNvPr>
          <p:cNvCxnSpPr>
            <a:cxnSpLocks/>
          </p:cNvCxnSpPr>
          <p:nvPr/>
        </p:nvCxnSpPr>
        <p:spPr bwMode="auto">
          <a:xfrm>
            <a:off x="9690079" y="2827171"/>
            <a:ext cx="142272" cy="0"/>
          </a:xfrm>
          <a:prstGeom prst="straightConnector1">
            <a:avLst/>
          </a:prstGeom>
          <a:noFill/>
          <a:ln w="28575" cap="flat" cmpd="sng" algn="ctr">
            <a:solidFill>
              <a:schemeClr val="bg1"/>
            </a:solidFill>
            <a:prstDash val="solid"/>
            <a:round/>
            <a:headEnd type="none" w="med" len="med"/>
            <a:tailEnd type="triangle"/>
          </a:ln>
          <a:effectLst/>
        </p:spPr>
      </p:cxnSp>
      <p:cxnSp>
        <p:nvCxnSpPr>
          <p:cNvPr id="231" name="Straight Arrow Connector 230">
            <a:extLst>
              <a:ext uri="{FF2B5EF4-FFF2-40B4-BE49-F238E27FC236}">
                <a16:creationId xmlns:a16="http://schemas.microsoft.com/office/drawing/2014/main" id="{7F4E0714-8600-B023-3120-FBE440B8C6BF}"/>
              </a:ext>
            </a:extLst>
          </p:cNvPr>
          <p:cNvCxnSpPr>
            <a:cxnSpLocks/>
          </p:cNvCxnSpPr>
          <p:nvPr/>
        </p:nvCxnSpPr>
        <p:spPr bwMode="auto">
          <a:xfrm>
            <a:off x="9377088" y="2981380"/>
            <a:ext cx="142272" cy="0"/>
          </a:xfrm>
          <a:prstGeom prst="straightConnector1">
            <a:avLst/>
          </a:prstGeom>
          <a:noFill/>
          <a:ln w="28575" cap="flat" cmpd="sng" algn="ctr">
            <a:solidFill>
              <a:schemeClr val="bg1"/>
            </a:solidFill>
            <a:prstDash val="solid"/>
            <a:round/>
            <a:headEnd type="none" w="med" len="med"/>
            <a:tailEnd type="triangle"/>
          </a:ln>
          <a:effectLst/>
        </p:spPr>
      </p:cxnSp>
      <p:cxnSp>
        <p:nvCxnSpPr>
          <p:cNvPr id="232" name="Straight Arrow Connector 231">
            <a:extLst>
              <a:ext uri="{FF2B5EF4-FFF2-40B4-BE49-F238E27FC236}">
                <a16:creationId xmlns:a16="http://schemas.microsoft.com/office/drawing/2014/main" id="{B200C9FB-C03F-2E3D-C05A-5CD6E56C4562}"/>
              </a:ext>
            </a:extLst>
          </p:cNvPr>
          <p:cNvCxnSpPr>
            <a:cxnSpLocks/>
          </p:cNvCxnSpPr>
          <p:nvPr/>
        </p:nvCxnSpPr>
        <p:spPr bwMode="auto">
          <a:xfrm>
            <a:off x="9258347" y="3133393"/>
            <a:ext cx="142272" cy="0"/>
          </a:xfrm>
          <a:prstGeom prst="straightConnector1">
            <a:avLst/>
          </a:prstGeom>
          <a:noFill/>
          <a:ln w="28575" cap="flat" cmpd="sng" algn="ctr">
            <a:solidFill>
              <a:schemeClr val="bg1"/>
            </a:solidFill>
            <a:prstDash val="solid"/>
            <a:round/>
            <a:headEnd type="none" w="med" len="med"/>
            <a:tailEnd type="triangle"/>
          </a:ln>
          <a:effectLst/>
        </p:spPr>
      </p:cxnSp>
      <p:cxnSp>
        <p:nvCxnSpPr>
          <p:cNvPr id="233" name="Straight Arrow Connector 232">
            <a:extLst>
              <a:ext uri="{FF2B5EF4-FFF2-40B4-BE49-F238E27FC236}">
                <a16:creationId xmlns:a16="http://schemas.microsoft.com/office/drawing/2014/main" id="{88EEB08D-10DF-C2DA-0C2C-80B957FB9637}"/>
              </a:ext>
            </a:extLst>
          </p:cNvPr>
          <p:cNvCxnSpPr>
            <a:cxnSpLocks/>
          </p:cNvCxnSpPr>
          <p:nvPr/>
        </p:nvCxnSpPr>
        <p:spPr bwMode="auto">
          <a:xfrm>
            <a:off x="8526090" y="4081417"/>
            <a:ext cx="142272" cy="0"/>
          </a:xfrm>
          <a:prstGeom prst="straightConnector1">
            <a:avLst/>
          </a:prstGeom>
          <a:noFill/>
          <a:ln w="28575" cap="flat" cmpd="sng" algn="ctr">
            <a:solidFill>
              <a:schemeClr val="bg1"/>
            </a:solidFill>
            <a:prstDash val="solid"/>
            <a:round/>
            <a:headEnd type="none" w="med" len="med"/>
            <a:tailEnd type="triangle"/>
          </a:ln>
          <a:effectLst/>
        </p:spPr>
      </p:cxnSp>
      <p:cxnSp>
        <p:nvCxnSpPr>
          <p:cNvPr id="234" name="Straight Arrow Connector 233">
            <a:extLst>
              <a:ext uri="{FF2B5EF4-FFF2-40B4-BE49-F238E27FC236}">
                <a16:creationId xmlns:a16="http://schemas.microsoft.com/office/drawing/2014/main" id="{2DB94083-4A8F-81BB-75C5-9E0055635C54}"/>
              </a:ext>
            </a:extLst>
          </p:cNvPr>
          <p:cNvCxnSpPr>
            <a:cxnSpLocks/>
          </p:cNvCxnSpPr>
          <p:nvPr/>
        </p:nvCxnSpPr>
        <p:spPr bwMode="auto">
          <a:xfrm>
            <a:off x="8526090" y="4232971"/>
            <a:ext cx="142272" cy="0"/>
          </a:xfrm>
          <a:prstGeom prst="straightConnector1">
            <a:avLst/>
          </a:prstGeom>
          <a:noFill/>
          <a:ln w="28575" cap="flat" cmpd="sng" algn="ctr">
            <a:solidFill>
              <a:schemeClr val="bg1"/>
            </a:solidFill>
            <a:prstDash val="solid"/>
            <a:round/>
            <a:headEnd type="none" w="med" len="med"/>
            <a:tailEnd type="triangle"/>
          </a:ln>
          <a:effectLst/>
        </p:spPr>
      </p:cxnSp>
      <p:cxnSp>
        <p:nvCxnSpPr>
          <p:cNvPr id="235" name="Straight Arrow Connector 234">
            <a:extLst>
              <a:ext uri="{FF2B5EF4-FFF2-40B4-BE49-F238E27FC236}">
                <a16:creationId xmlns:a16="http://schemas.microsoft.com/office/drawing/2014/main" id="{E673B3DB-1682-5D96-1EE9-B1263273FD85}"/>
              </a:ext>
            </a:extLst>
          </p:cNvPr>
          <p:cNvCxnSpPr>
            <a:cxnSpLocks/>
          </p:cNvCxnSpPr>
          <p:nvPr/>
        </p:nvCxnSpPr>
        <p:spPr bwMode="auto">
          <a:xfrm>
            <a:off x="8323959" y="4702701"/>
            <a:ext cx="142272" cy="0"/>
          </a:xfrm>
          <a:prstGeom prst="straightConnector1">
            <a:avLst/>
          </a:prstGeom>
          <a:noFill/>
          <a:ln w="28575" cap="flat" cmpd="sng" algn="ctr">
            <a:solidFill>
              <a:schemeClr val="bg1"/>
            </a:solidFill>
            <a:prstDash val="solid"/>
            <a:round/>
            <a:headEnd type="none" w="med" len="med"/>
            <a:tailEnd type="triangle"/>
          </a:ln>
          <a:effectLst/>
        </p:spPr>
      </p:cxnSp>
      <p:sp>
        <p:nvSpPr>
          <p:cNvPr id="236" name="Rectangle 235">
            <a:extLst>
              <a:ext uri="{FF2B5EF4-FFF2-40B4-BE49-F238E27FC236}">
                <a16:creationId xmlns:a16="http://schemas.microsoft.com/office/drawing/2014/main" id="{C053447A-A215-B347-A925-DA51CA430DCD}"/>
              </a:ext>
            </a:extLst>
          </p:cNvPr>
          <p:cNvSpPr/>
          <p:nvPr/>
        </p:nvSpPr>
        <p:spPr bwMode="auto">
          <a:xfrm>
            <a:off x="9062203" y="3241224"/>
            <a:ext cx="111207" cy="111207"/>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Rectangle 236">
            <a:extLst>
              <a:ext uri="{FF2B5EF4-FFF2-40B4-BE49-F238E27FC236}">
                <a16:creationId xmlns:a16="http://schemas.microsoft.com/office/drawing/2014/main" id="{34F65EC2-7708-4262-55DA-BA170EA2AA8F}"/>
              </a:ext>
            </a:extLst>
          </p:cNvPr>
          <p:cNvSpPr/>
          <p:nvPr/>
        </p:nvSpPr>
        <p:spPr bwMode="auto">
          <a:xfrm>
            <a:off x="9635851" y="3705390"/>
            <a:ext cx="111207" cy="111207"/>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Rectangle 237">
            <a:extLst>
              <a:ext uri="{FF2B5EF4-FFF2-40B4-BE49-F238E27FC236}">
                <a16:creationId xmlns:a16="http://schemas.microsoft.com/office/drawing/2014/main" id="{C4AB92CF-D791-6774-9AB4-25885B15D8CA}"/>
              </a:ext>
            </a:extLst>
          </p:cNvPr>
          <p:cNvSpPr/>
          <p:nvPr/>
        </p:nvSpPr>
        <p:spPr bwMode="auto">
          <a:xfrm>
            <a:off x="9869062" y="3864664"/>
            <a:ext cx="111207" cy="111207"/>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Rectangle 238">
            <a:extLst>
              <a:ext uri="{FF2B5EF4-FFF2-40B4-BE49-F238E27FC236}">
                <a16:creationId xmlns:a16="http://schemas.microsoft.com/office/drawing/2014/main" id="{5E81FB90-FEE4-0239-F26C-3E7D93CDA425}"/>
              </a:ext>
            </a:extLst>
          </p:cNvPr>
          <p:cNvSpPr/>
          <p:nvPr/>
        </p:nvSpPr>
        <p:spPr bwMode="auto">
          <a:xfrm>
            <a:off x="9020584" y="4335424"/>
            <a:ext cx="111207" cy="111207"/>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09" name="Group 208">
            <a:extLst>
              <a:ext uri="{FF2B5EF4-FFF2-40B4-BE49-F238E27FC236}">
                <a16:creationId xmlns:a16="http://schemas.microsoft.com/office/drawing/2014/main" id="{30900B22-202F-4090-15F9-DF507FD325EA}"/>
              </a:ext>
            </a:extLst>
          </p:cNvPr>
          <p:cNvGrpSpPr/>
          <p:nvPr/>
        </p:nvGrpSpPr>
        <p:grpSpPr>
          <a:xfrm>
            <a:off x="10128320" y="2759158"/>
            <a:ext cx="1879320" cy="1111283"/>
            <a:chOff x="10160227" y="2684411"/>
            <a:chExt cx="1879320" cy="1111283"/>
          </a:xfrm>
        </p:grpSpPr>
        <p:sp>
          <p:nvSpPr>
            <p:cNvPr id="201" name="TextBox 200">
              <a:extLst>
                <a:ext uri="{FF2B5EF4-FFF2-40B4-BE49-F238E27FC236}">
                  <a16:creationId xmlns:a16="http://schemas.microsoft.com/office/drawing/2014/main" id="{2E01DB47-C53A-F4AA-6A2C-CEE1FF2F7633}"/>
                </a:ext>
              </a:extLst>
            </p:cNvPr>
            <p:cNvSpPr txBox="1"/>
            <p:nvPr/>
          </p:nvSpPr>
          <p:spPr bwMode="auto">
            <a:xfrm>
              <a:off x="10312984" y="2684411"/>
              <a:ext cx="172656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First Response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Death</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Ongoing Response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DOR Censored</a:t>
              </a:r>
            </a:p>
          </p:txBody>
        </p:sp>
        <p:sp>
          <p:nvSpPr>
            <p:cNvPr id="203" name="Oval 202">
              <a:extLst>
                <a:ext uri="{FF2B5EF4-FFF2-40B4-BE49-F238E27FC236}">
                  <a16:creationId xmlns:a16="http://schemas.microsoft.com/office/drawing/2014/main" id="{7F033E93-8D4C-CF30-23AF-EDECC089365B}"/>
                </a:ext>
              </a:extLst>
            </p:cNvPr>
            <p:cNvSpPr/>
            <p:nvPr/>
          </p:nvSpPr>
          <p:spPr bwMode="auto">
            <a:xfrm>
              <a:off x="10254994" y="2803411"/>
              <a:ext cx="97725" cy="97725"/>
            </a:xfrm>
            <a:prstGeom prst="ellipse">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219273AE-51E8-ADBB-4F5B-65A24B3EF835}"/>
                </a:ext>
              </a:extLst>
            </p:cNvPr>
            <p:cNvSpPr/>
            <p:nvPr/>
          </p:nvSpPr>
          <p:spPr bwMode="auto">
            <a:xfrm>
              <a:off x="10252947" y="3045990"/>
              <a:ext cx="103879" cy="103879"/>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06" name="Straight Arrow Connector 205">
              <a:extLst>
                <a:ext uri="{FF2B5EF4-FFF2-40B4-BE49-F238E27FC236}">
                  <a16:creationId xmlns:a16="http://schemas.microsoft.com/office/drawing/2014/main" id="{CA5709D2-4A6E-52A5-6B09-CBB9B40A3F2C}"/>
                </a:ext>
              </a:extLst>
            </p:cNvPr>
            <p:cNvCxnSpPr>
              <a:cxnSpLocks/>
            </p:cNvCxnSpPr>
            <p:nvPr/>
          </p:nvCxnSpPr>
          <p:spPr bwMode="auto">
            <a:xfrm>
              <a:off x="10252947" y="3342895"/>
              <a:ext cx="142272" cy="0"/>
            </a:xfrm>
            <a:prstGeom prst="straightConnector1">
              <a:avLst/>
            </a:prstGeom>
            <a:noFill/>
            <a:ln w="28575" cap="flat" cmpd="sng" algn="ctr">
              <a:solidFill>
                <a:schemeClr val="bg1"/>
              </a:solidFill>
              <a:prstDash val="solid"/>
              <a:round/>
              <a:headEnd type="none" w="med" len="med"/>
              <a:tailEnd type="triangle"/>
            </a:ln>
            <a:effectLst/>
          </p:spPr>
        </p:cxnSp>
        <p:sp>
          <p:nvSpPr>
            <p:cNvPr id="208" name="TextBox 207">
              <a:extLst>
                <a:ext uri="{FF2B5EF4-FFF2-40B4-BE49-F238E27FC236}">
                  <a16:creationId xmlns:a16="http://schemas.microsoft.com/office/drawing/2014/main" id="{474A7B99-F157-9196-F419-8C884270F1A4}"/>
                </a:ext>
              </a:extLst>
            </p:cNvPr>
            <p:cNvSpPr txBox="1"/>
            <p:nvPr/>
          </p:nvSpPr>
          <p:spPr bwMode="auto">
            <a:xfrm>
              <a:off x="10160227" y="345714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grpSp>
      <p:sp>
        <p:nvSpPr>
          <p:cNvPr id="240" name="Oval 239">
            <a:extLst>
              <a:ext uri="{FF2B5EF4-FFF2-40B4-BE49-F238E27FC236}">
                <a16:creationId xmlns:a16="http://schemas.microsoft.com/office/drawing/2014/main" id="{36C73C5D-00F5-BE59-9D91-B411AC1C1457}"/>
              </a:ext>
            </a:extLst>
          </p:cNvPr>
          <p:cNvSpPr/>
          <p:nvPr/>
        </p:nvSpPr>
        <p:spPr bwMode="auto">
          <a:xfrm>
            <a:off x="7817637" y="2164725"/>
            <a:ext cx="87644" cy="87644"/>
          </a:xfrm>
          <a:prstGeom prst="ellipse">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Oval 240">
            <a:extLst>
              <a:ext uri="{FF2B5EF4-FFF2-40B4-BE49-F238E27FC236}">
                <a16:creationId xmlns:a16="http://schemas.microsoft.com/office/drawing/2014/main" id="{4B391F00-9E51-16FB-210E-837D0BD696AF}"/>
              </a:ext>
            </a:extLst>
          </p:cNvPr>
          <p:cNvSpPr/>
          <p:nvPr/>
        </p:nvSpPr>
        <p:spPr bwMode="auto">
          <a:xfrm>
            <a:off x="7817637" y="2317270"/>
            <a:ext cx="87644" cy="87644"/>
          </a:xfrm>
          <a:prstGeom prst="ellipse">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Oval 241">
            <a:extLst>
              <a:ext uri="{FF2B5EF4-FFF2-40B4-BE49-F238E27FC236}">
                <a16:creationId xmlns:a16="http://schemas.microsoft.com/office/drawing/2014/main" id="{068CCCFD-1C49-C2B9-41CE-91BCC48D98DB}"/>
              </a:ext>
            </a:extLst>
          </p:cNvPr>
          <p:cNvSpPr/>
          <p:nvPr/>
        </p:nvSpPr>
        <p:spPr bwMode="auto">
          <a:xfrm>
            <a:off x="8109706" y="2625642"/>
            <a:ext cx="87644" cy="87644"/>
          </a:xfrm>
          <a:prstGeom prst="ellipse">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Oval 242">
            <a:extLst>
              <a:ext uri="{FF2B5EF4-FFF2-40B4-BE49-F238E27FC236}">
                <a16:creationId xmlns:a16="http://schemas.microsoft.com/office/drawing/2014/main" id="{ED1C5A33-8A08-C25B-2AE8-A8FEAA07493B}"/>
              </a:ext>
            </a:extLst>
          </p:cNvPr>
          <p:cNvSpPr/>
          <p:nvPr/>
        </p:nvSpPr>
        <p:spPr bwMode="auto">
          <a:xfrm>
            <a:off x="9189237" y="2471627"/>
            <a:ext cx="87644" cy="87644"/>
          </a:xfrm>
          <a:prstGeom prst="ellipse">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Oval 243">
            <a:extLst>
              <a:ext uri="{FF2B5EF4-FFF2-40B4-BE49-F238E27FC236}">
                <a16:creationId xmlns:a16="http://schemas.microsoft.com/office/drawing/2014/main" id="{86A3A8BC-EA51-4A04-C3C5-CCB033F113E8}"/>
              </a:ext>
            </a:extLst>
          </p:cNvPr>
          <p:cNvSpPr/>
          <p:nvPr/>
        </p:nvSpPr>
        <p:spPr bwMode="auto">
          <a:xfrm>
            <a:off x="7995205" y="2784406"/>
            <a:ext cx="87644" cy="87644"/>
          </a:xfrm>
          <a:prstGeom prst="ellipse">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4717AE94-A899-BE40-8912-C58B5D58CF35}"/>
              </a:ext>
            </a:extLst>
          </p:cNvPr>
          <p:cNvSpPr/>
          <p:nvPr/>
        </p:nvSpPr>
        <p:spPr bwMode="auto">
          <a:xfrm>
            <a:off x="7826384" y="2942001"/>
            <a:ext cx="87644" cy="87644"/>
          </a:xfrm>
          <a:prstGeom prst="ellipse">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EF310398-EB3B-64C3-6892-3068BBCFFE3B}"/>
              </a:ext>
            </a:extLst>
          </p:cNvPr>
          <p:cNvSpPr/>
          <p:nvPr/>
        </p:nvSpPr>
        <p:spPr bwMode="auto">
          <a:xfrm>
            <a:off x="8182315" y="3100367"/>
            <a:ext cx="87644" cy="87644"/>
          </a:xfrm>
          <a:prstGeom prst="ellipse">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Oval 246">
            <a:extLst>
              <a:ext uri="{FF2B5EF4-FFF2-40B4-BE49-F238E27FC236}">
                <a16:creationId xmlns:a16="http://schemas.microsoft.com/office/drawing/2014/main" id="{1925B9CB-ED8C-D548-B1F9-9B0FB8350325}"/>
              </a:ext>
            </a:extLst>
          </p:cNvPr>
          <p:cNvSpPr/>
          <p:nvPr/>
        </p:nvSpPr>
        <p:spPr bwMode="auto">
          <a:xfrm>
            <a:off x="7826365" y="3255160"/>
            <a:ext cx="87644" cy="87644"/>
          </a:xfrm>
          <a:prstGeom prst="ellipse">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Oval 247">
            <a:extLst>
              <a:ext uri="{FF2B5EF4-FFF2-40B4-BE49-F238E27FC236}">
                <a16:creationId xmlns:a16="http://schemas.microsoft.com/office/drawing/2014/main" id="{8E93E19D-4264-2AFF-D6DC-D11D7B867354}"/>
              </a:ext>
            </a:extLst>
          </p:cNvPr>
          <p:cNvSpPr/>
          <p:nvPr/>
        </p:nvSpPr>
        <p:spPr bwMode="auto">
          <a:xfrm>
            <a:off x="8016553" y="3413458"/>
            <a:ext cx="87644" cy="87644"/>
          </a:xfrm>
          <a:prstGeom prst="ellipse">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Oval 248">
            <a:extLst>
              <a:ext uri="{FF2B5EF4-FFF2-40B4-BE49-F238E27FC236}">
                <a16:creationId xmlns:a16="http://schemas.microsoft.com/office/drawing/2014/main" id="{96624941-7489-B85C-0CDA-5D143B3B5ED2}"/>
              </a:ext>
            </a:extLst>
          </p:cNvPr>
          <p:cNvSpPr/>
          <p:nvPr/>
        </p:nvSpPr>
        <p:spPr bwMode="auto">
          <a:xfrm>
            <a:off x="7825036" y="3565809"/>
            <a:ext cx="87644" cy="87644"/>
          </a:xfrm>
          <a:prstGeom prst="ellipse">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Oval 249">
            <a:extLst>
              <a:ext uri="{FF2B5EF4-FFF2-40B4-BE49-F238E27FC236}">
                <a16:creationId xmlns:a16="http://schemas.microsoft.com/office/drawing/2014/main" id="{12B7E415-DD0B-2FDE-15EF-82226499AD9C}"/>
              </a:ext>
            </a:extLst>
          </p:cNvPr>
          <p:cNvSpPr/>
          <p:nvPr/>
        </p:nvSpPr>
        <p:spPr bwMode="auto">
          <a:xfrm>
            <a:off x="8024526" y="3722218"/>
            <a:ext cx="87644" cy="87644"/>
          </a:xfrm>
          <a:prstGeom prst="ellipse">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Oval 250">
            <a:extLst>
              <a:ext uri="{FF2B5EF4-FFF2-40B4-BE49-F238E27FC236}">
                <a16:creationId xmlns:a16="http://schemas.microsoft.com/office/drawing/2014/main" id="{15CC12D8-E539-5669-D749-B0889CF9FFE2}"/>
              </a:ext>
            </a:extLst>
          </p:cNvPr>
          <p:cNvSpPr/>
          <p:nvPr/>
        </p:nvSpPr>
        <p:spPr bwMode="auto">
          <a:xfrm>
            <a:off x="7826983" y="3877600"/>
            <a:ext cx="87644" cy="87644"/>
          </a:xfrm>
          <a:prstGeom prst="ellipse">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Oval 251">
            <a:extLst>
              <a:ext uri="{FF2B5EF4-FFF2-40B4-BE49-F238E27FC236}">
                <a16:creationId xmlns:a16="http://schemas.microsoft.com/office/drawing/2014/main" id="{AEDD61D5-E75A-A7B3-58B0-4BF9C0AE3508}"/>
              </a:ext>
            </a:extLst>
          </p:cNvPr>
          <p:cNvSpPr/>
          <p:nvPr/>
        </p:nvSpPr>
        <p:spPr bwMode="auto">
          <a:xfrm>
            <a:off x="7789576" y="4034802"/>
            <a:ext cx="87644" cy="87644"/>
          </a:xfrm>
          <a:prstGeom prst="ellipse">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Oval 252">
            <a:extLst>
              <a:ext uri="{FF2B5EF4-FFF2-40B4-BE49-F238E27FC236}">
                <a16:creationId xmlns:a16="http://schemas.microsoft.com/office/drawing/2014/main" id="{C695CCAE-D3F3-1DD9-C2AE-A37F702635AE}"/>
              </a:ext>
            </a:extLst>
          </p:cNvPr>
          <p:cNvSpPr/>
          <p:nvPr/>
        </p:nvSpPr>
        <p:spPr bwMode="auto">
          <a:xfrm>
            <a:off x="7839532" y="4195521"/>
            <a:ext cx="87644" cy="87644"/>
          </a:xfrm>
          <a:prstGeom prst="ellipse">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Oval 253">
            <a:extLst>
              <a:ext uri="{FF2B5EF4-FFF2-40B4-BE49-F238E27FC236}">
                <a16:creationId xmlns:a16="http://schemas.microsoft.com/office/drawing/2014/main" id="{9AC8EFDF-A653-D13C-C3C6-FBEC2C7A2320}"/>
              </a:ext>
            </a:extLst>
          </p:cNvPr>
          <p:cNvSpPr/>
          <p:nvPr/>
        </p:nvSpPr>
        <p:spPr bwMode="auto">
          <a:xfrm>
            <a:off x="7833398" y="4344290"/>
            <a:ext cx="87644" cy="87644"/>
          </a:xfrm>
          <a:prstGeom prst="ellipse">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Oval 254">
            <a:extLst>
              <a:ext uri="{FF2B5EF4-FFF2-40B4-BE49-F238E27FC236}">
                <a16:creationId xmlns:a16="http://schemas.microsoft.com/office/drawing/2014/main" id="{574D6BD5-0EC5-BBF2-DD12-11DF14EC9B19}"/>
              </a:ext>
            </a:extLst>
          </p:cNvPr>
          <p:cNvSpPr/>
          <p:nvPr/>
        </p:nvSpPr>
        <p:spPr bwMode="auto">
          <a:xfrm>
            <a:off x="7817637" y="4503961"/>
            <a:ext cx="87644" cy="87644"/>
          </a:xfrm>
          <a:prstGeom prst="ellipse">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Oval 255">
            <a:extLst>
              <a:ext uri="{FF2B5EF4-FFF2-40B4-BE49-F238E27FC236}">
                <a16:creationId xmlns:a16="http://schemas.microsoft.com/office/drawing/2014/main" id="{462B2EB1-1B25-DB36-9603-E30715B6BB49}"/>
              </a:ext>
            </a:extLst>
          </p:cNvPr>
          <p:cNvSpPr/>
          <p:nvPr/>
        </p:nvSpPr>
        <p:spPr bwMode="auto">
          <a:xfrm>
            <a:off x="8012397" y="4660459"/>
            <a:ext cx="87644" cy="87644"/>
          </a:xfrm>
          <a:prstGeom prst="ellipse">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TextBox 256">
            <a:extLst>
              <a:ext uri="{FF2B5EF4-FFF2-40B4-BE49-F238E27FC236}">
                <a16:creationId xmlns:a16="http://schemas.microsoft.com/office/drawing/2014/main" id="{E91FE389-7A1A-A261-04AC-AF27798707D0}"/>
              </a:ext>
            </a:extLst>
          </p:cNvPr>
          <p:cNvSpPr txBox="1"/>
          <p:nvPr/>
        </p:nvSpPr>
        <p:spPr bwMode="auto">
          <a:xfrm>
            <a:off x="8695072" y="363541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58" name="TextBox 257">
            <a:extLst>
              <a:ext uri="{FF2B5EF4-FFF2-40B4-BE49-F238E27FC236}">
                <a16:creationId xmlns:a16="http://schemas.microsoft.com/office/drawing/2014/main" id="{A000B217-87A0-B360-B1C5-A32C972282FC}"/>
              </a:ext>
            </a:extLst>
          </p:cNvPr>
          <p:cNvSpPr txBox="1"/>
          <p:nvPr/>
        </p:nvSpPr>
        <p:spPr bwMode="auto">
          <a:xfrm>
            <a:off x="8206962" y="441527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Tree>
    <p:extLst>
      <p:ext uri="{BB962C8B-B14F-4D97-AF65-F5344CB8AC3E}">
        <p14:creationId xmlns:p14="http://schemas.microsoft.com/office/powerpoint/2010/main" val="1324682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4" name="Straight Connector 163">
            <a:extLst>
              <a:ext uri="{FF2B5EF4-FFF2-40B4-BE49-F238E27FC236}">
                <a16:creationId xmlns:a16="http://schemas.microsoft.com/office/drawing/2014/main" id="{22AE2CC4-630F-4634-3FF4-435CD5EB3C08}"/>
              </a:ext>
            </a:extLst>
          </p:cNvPr>
          <p:cNvCxnSpPr>
            <a:cxnSpLocks/>
          </p:cNvCxnSpPr>
          <p:nvPr/>
        </p:nvCxnSpPr>
        <p:spPr bwMode="auto">
          <a:xfrm>
            <a:off x="1599707" y="2647449"/>
            <a:ext cx="9689297"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432AA54-31DA-CEAA-870E-32FC101892E9}"/>
              </a:ext>
            </a:extLst>
          </p:cNvPr>
          <p:cNvCxnSpPr>
            <a:cxnSpLocks/>
          </p:cNvCxnSpPr>
          <p:nvPr/>
        </p:nvCxnSpPr>
        <p:spPr bwMode="auto">
          <a:xfrm>
            <a:off x="1596778" y="2252457"/>
            <a:ext cx="9689297" cy="0"/>
          </a:xfrm>
          <a:prstGeom prst="line">
            <a:avLst/>
          </a:prstGeom>
          <a:noFill/>
          <a:ln w="28575" cap="flat" cmpd="sng" algn="ctr">
            <a:solidFill>
              <a:schemeClr val="tx2"/>
            </a:solidFill>
            <a:prstDash val="sysDash"/>
            <a:round/>
            <a:headEnd type="none" w="med" len="med"/>
            <a:tailEnd type="none" w="med" len="med"/>
          </a:ln>
          <a:effectLst/>
        </p:spPr>
      </p:cxnSp>
      <p:cxnSp>
        <p:nvCxnSpPr>
          <p:cNvPr id="163" name="Straight Connector 162">
            <a:extLst>
              <a:ext uri="{FF2B5EF4-FFF2-40B4-BE49-F238E27FC236}">
                <a16:creationId xmlns:a16="http://schemas.microsoft.com/office/drawing/2014/main" id="{FFEC6B69-ED3A-A96B-BE77-41AC7647AEE0}"/>
              </a:ext>
            </a:extLst>
          </p:cNvPr>
          <p:cNvCxnSpPr>
            <a:cxnSpLocks/>
          </p:cNvCxnSpPr>
          <p:nvPr/>
        </p:nvCxnSpPr>
        <p:spPr bwMode="auto">
          <a:xfrm>
            <a:off x="1617785" y="3237908"/>
            <a:ext cx="9689297" cy="0"/>
          </a:xfrm>
          <a:prstGeom prst="line">
            <a:avLst/>
          </a:prstGeom>
          <a:noFill/>
          <a:ln w="28575" cap="flat" cmpd="sng" algn="ctr">
            <a:solidFill>
              <a:schemeClr val="tx2"/>
            </a:solidFill>
            <a:prstDash val="sysDash"/>
            <a:round/>
            <a:headEnd type="none" w="med" len="med"/>
            <a:tailEnd type="none" w="med" len="med"/>
          </a:ln>
          <a:effectLst/>
        </p:spPr>
      </p:cxnSp>
      <p:grpSp>
        <p:nvGrpSpPr>
          <p:cNvPr id="63" name="Group 62">
            <a:extLst>
              <a:ext uri="{FF2B5EF4-FFF2-40B4-BE49-F238E27FC236}">
                <a16:creationId xmlns:a16="http://schemas.microsoft.com/office/drawing/2014/main" id="{FE7EFB8E-4F9C-8F2D-E1FD-4EF3C9FD03E7}"/>
              </a:ext>
            </a:extLst>
          </p:cNvPr>
          <p:cNvGrpSpPr/>
          <p:nvPr/>
        </p:nvGrpSpPr>
        <p:grpSpPr>
          <a:xfrm>
            <a:off x="976658" y="2465979"/>
            <a:ext cx="607653" cy="2299728"/>
            <a:chOff x="976658" y="1863136"/>
            <a:chExt cx="607653" cy="3019415"/>
          </a:xfrm>
        </p:grpSpPr>
        <p:sp>
          <p:nvSpPr>
            <p:cNvPr id="36" name="TextBox 35">
              <a:extLst>
                <a:ext uri="{FF2B5EF4-FFF2-40B4-BE49-F238E27FC236}">
                  <a16:creationId xmlns:a16="http://schemas.microsoft.com/office/drawing/2014/main" id="{68E6C11D-4C39-C8F4-C532-A778742EB70B}"/>
                </a:ext>
              </a:extLst>
            </p:cNvPr>
            <p:cNvSpPr txBox="1"/>
            <p:nvPr/>
          </p:nvSpPr>
          <p:spPr bwMode="auto">
            <a:xfrm>
              <a:off x="1268760" y="1863136"/>
              <a:ext cx="301685" cy="4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7" name="TextBox 36">
              <a:extLst>
                <a:ext uri="{FF2B5EF4-FFF2-40B4-BE49-F238E27FC236}">
                  <a16:creationId xmlns:a16="http://schemas.microsoft.com/office/drawing/2014/main" id="{22B65AE8-0EE3-F01A-1B72-687C5E42D65B}"/>
                </a:ext>
              </a:extLst>
            </p:cNvPr>
            <p:cNvSpPr txBox="1"/>
            <p:nvPr/>
          </p:nvSpPr>
          <p:spPr bwMode="auto">
            <a:xfrm>
              <a:off x="1081207" y="2370137"/>
              <a:ext cx="489238" cy="4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8" name="TextBox 37">
              <a:extLst>
                <a:ext uri="{FF2B5EF4-FFF2-40B4-BE49-F238E27FC236}">
                  <a16:creationId xmlns:a16="http://schemas.microsoft.com/office/drawing/2014/main" id="{EEBEFE88-1A36-A74D-C6FE-DE8837D09805}"/>
                </a:ext>
              </a:extLst>
            </p:cNvPr>
            <p:cNvSpPr txBox="1"/>
            <p:nvPr/>
          </p:nvSpPr>
          <p:spPr bwMode="auto">
            <a:xfrm>
              <a:off x="1095073" y="2876636"/>
              <a:ext cx="489238" cy="4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9" name="TextBox 38">
              <a:extLst>
                <a:ext uri="{FF2B5EF4-FFF2-40B4-BE49-F238E27FC236}">
                  <a16:creationId xmlns:a16="http://schemas.microsoft.com/office/drawing/2014/main" id="{167B3E5A-8718-21D1-6856-F077AAF52712}"/>
                </a:ext>
              </a:extLst>
            </p:cNvPr>
            <p:cNvSpPr txBox="1"/>
            <p:nvPr/>
          </p:nvSpPr>
          <p:spPr bwMode="auto">
            <a:xfrm>
              <a:off x="1095073" y="3383637"/>
              <a:ext cx="489238" cy="4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0" name="TextBox 39">
              <a:extLst>
                <a:ext uri="{FF2B5EF4-FFF2-40B4-BE49-F238E27FC236}">
                  <a16:creationId xmlns:a16="http://schemas.microsoft.com/office/drawing/2014/main" id="{8C0739FD-3C01-F356-48D7-506D39BE7207}"/>
                </a:ext>
              </a:extLst>
            </p:cNvPr>
            <p:cNvSpPr txBox="1"/>
            <p:nvPr/>
          </p:nvSpPr>
          <p:spPr bwMode="auto">
            <a:xfrm>
              <a:off x="1093675" y="3890639"/>
              <a:ext cx="489238" cy="4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1" name="TextBox 40">
              <a:extLst>
                <a:ext uri="{FF2B5EF4-FFF2-40B4-BE49-F238E27FC236}">
                  <a16:creationId xmlns:a16="http://schemas.microsoft.com/office/drawing/2014/main" id="{6082F06B-CAD8-05F6-B929-B155EC1F3332}"/>
                </a:ext>
              </a:extLst>
            </p:cNvPr>
            <p:cNvSpPr txBox="1"/>
            <p:nvPr/>
          </p:nvSpPr>
          <p:spPr bwMode="auto">
            <a:xfrm>
              <a:off x="976658" y="4397639"/>
              <a:ext cx="606255" cy="4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a:xfrm>
            <a:off x="609759" y="238127"/>
            <a:ext cx="11092174" cy="1103313"/>
          </a:xfrm>
        </p:spPr>
        <p:txBody>
          <a:bodyPr/>
          <a:lstStyle/>
          <a:p>
            <a:r>
              <a:rPr lang="en-US" dirty="0"/>
              <a:t>CodeBreaK100/101: Sotorasib + ICI—Change in Tumor Burden in Sotorasib Lead-in + Pembrolizumab Cohort</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 WCLC 2022. Abstr OA03.06. Reproduced with permission.</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B31BFD84-53B2-121C-8BEB-B26B456E1C8B}"/>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8DF9BE9-FE6E-4D78-EE29-BB1FB0827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D3D8470-6D26-6482-EA5D-16ECC26C31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Freeform: Shape 2">
            <a:extLst>
              <a:ext uri="{FF2B5EF4-FFF2-40B4-BE49-F238E27FC236}">
                <a16:creationId xmlns:a16="http://schemas.microsoft.com/office/drawing/2014/main" id="{BAE9D7BE-B9C2-A2C4-AD86-918F34FDA485}"/>
              </a:ext>
            </a:extLst>
          </p:cNvPr>
          <p:cNvSpPr/>
          <p:nvPr/>
        </p:nvSpPr>
        <p:spPr bwMode="auto">
          <a:xfrm>
            <a:off x="1598177" y="1863136"/>
            <a:ext cx="9687898" cy="2719170"/>
          </a:xfrm>
          <a:custGeom>
            <a:avLst/>
            <a:gdLst>
              <a:gd name="connsiteX0" fmla="*/ 0 w 8522208"/>
              <a:gd name="connsiteY0" fmla="*/ 0 h 2258568"/>
              <a:gd name="connsiteX1" fmla="*/ 0 w 8522208"/>
              <a:gd name="connsiteY1" fmla="*/ 2258568 h 2258568"/>
              <a:gd name="connsiteX2" fmla="*/ 8522208 w 8522208"/>
              <a:gd name="connsiteY2" fmla="*/ 2258568 h 2258568"/>
            </a:gdLst>
            <a:ahLst/>
            <a:cxnLst>
              <a:cxn ang="0">
                <a:pos x="connsiteX0" y="connsiteY0"/>
              </a:cxn>
              <a:cxn ang="0">
                <a:pos x="connsiteX1" y="connsiteY1"/>
              </a:cxn>
              <a:cxn ang="0">
                <a:pos x="connsiteX2" y="connsiteY2"/>
              </a:cxn>
            </a:cxnLst>
            <a:rect l="l" t="t" r="r" b="b"/>
            <a:pathLst>
              <a:path w="8522208" h="2258568">
                <a:moveTo>
                  <a:pt x="0" y="0"/>
                </a:moveTo>
                <a:lnTo>
                  <a:pt x="0" y="2258568"/>
                </a:lnTo>
                <a:lnTo>
                  <a:pt x="8522208" y="2258568"/>
                </a:lnTo>
              </a:path>
            </a:pathLst>
          </a:custGeom>
          <a:noFill/>
          <a:ln w="28575">
            <a:solidFill>
              <a:schemeClr val="bg1"/>
            </a:solidFill>
            <a:miter lim="800000"/>
            <a:headEnd/>
            <a:tailEnd/>
          </a:ln>
        </p:spPr>
        <p:txBody>
          <a:bodyPr rtlCol="0" anchor="ctr"/>
          <a:lstStyle/>
          <a:p>
            <a:pPr algn="ctr"/>
            <a:endParaRPr lang="en-US"/>
          </a:p>
        </p:txBody>
      </p:sp>
      <p:grpSp>
        <p:nvGrpSpPr>
          <p:cNvPr id="74" name="Group 73">
            <a:extLst>
              <a:ext uri="{FF2B5EF4-FFF2-40B4-BE49-F238E27FC236}">
                <a16:creationId xmlns:a16="http://schemas.microsoft.com/office/drawing/2014/main" id="{2C59D9A6-8597-95BF-4EEB-5D582F2773E7}"/>
              </a:ext>
            </a:extLst>
          </p:cNvPr>
          <p:cNvGrpSpPr/>
          <p:nvPr/>
        </p:nvGrpSpPr>
        <p:grpSpPr>
          <a:xfrm>
            <a:off x="1351093" y="4590030"/>
            <a:ext cx="10236817" cy="369332"/>
            <a:chOff x="1435133" y="4590030"/>
            <a:chExt cx="7093266" cy="369332"/>
          </a:xfrm>
        </p:grpSpPr>
        <p:sp>
          <p:nvSpPr>
            <p:cNvPr id="42" name="TextBox 41">
              <a:extLst>
                <a:ext uri="{FF2B5EF4-FFF2-40B4-BE49-F238E27FC236}">
                  <a16:creationId xmlns:a16="http://schemas.microsoft.com/office/drawing/2014/main" id="{977CF4D3-E863-DCDE-AE98-F16CB5F79AB1}"/>
                </a:ext>
              </a:extLst>
            </p:cNvPr>
            <p:cNvSpPr txBox="1"/>
            <p:nvPr/>
          </p:nvSpPr>
          <p:spPr bwMode="auto">
            <a:xfrm>
              <a:off x="1435133" y="4590030"/>
              <a:ext cx="3301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0.0</a:t>
              </a:r>
            </a:p>
          </p:txBody>
        </p:sp>
        <p:sp>
          <p:nvSpPr>
            <p:cNvPr id="43" name="TextBox 42">
              <a:extLst>
                <a:ext uri="{FF2B5EF4-FFF2-40B4-BE49-F238E27FC236}">
                  <a16:creationId xmlns:a16="http://schemas.microsoft.com/office/drawing/2014/main" id="{31C8FF29-48AF-897E-8CE8-DB560943852B}"/>
                </a:ext>
              </a:extLst>
            </p:cNvPr>
            <p:cNvSpPr txBox="1"/>
            <p:nvPr/>
          </p:nvSpPr>
          <p:spPr bwMode="auto">
            <a:xfrm>
              <a:off x="2046478" y="4590030"/>
              <a:ext cx="3301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44" name="TextBox 43">
              <a:extLst>
                <a:ext uri="{FF2B5EF4-FFF2-40B4-BE49-F238E27FC236}">
                  <a16:creationId xmlns:a16="http://schemas.microsoft.com/office/drawing/2014/main" id="{3E05E1E0-DF9D-C0D3-7D5A-FBFDB98BF430}"/>
                </a:ext>
              </a:extLst>
            </p:cNvPr>
            <p:cNvSpPr txBox="1"/>
            <p:nvPr/>
          </p:nvSpPr>
          <p:spPr bwMode="auto">
            <a:xfrm>
              <a:off x="2657827" y="4590030"/>
              <a:ext cx="3301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5" name="TextBox 44">
              <a:extLst>
                <a:ext uri="{FF2B5EF4-FFF2-40B4-BE49-F238E27FC236}">
                  <a16:creationId xmlns:a16="http://schemas.microsoft.com/office/drawing/2014/main" id="{174ADCEC-F97E-428B-2BC2-311FEE894D06}"/>
                </a:ext>
              </a:extLst>
            </p:cNvPr>
            <p:cNvSpPr txBox="1"/>
            <p:nvPr/>
          </p:nvSpPr>
          <p:spPr bwMode="auto">
            <a:xfrm>
              <a:off x="3274183" y="4590030"/>
              <a:ext cx="3301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46" name="TextBox 45">
              <a:extLst>
                <a:ext uri="{FF2B5EF4-FFF2-40B4-BE49-F238E27FC236}">
                  <a16:creationId xmlns:a16="http://schemas.microsoft.com/office/drawing/2014/main" id="{D80C7C35-6B63-4B4A-DC49-9A7370F531D6}"/>
                </a:ext>
              </a:extLst>
            </p:cNvPr>
            <p:cNvSpPr txBox="1"/>
            <p:nvPr/>
          </p:nvSpPr>
          <p:spPr bwMode="auto">
            <a:xfrm>
              <a:off x="3872258" y="4590030"/>
              <a:ext cx="3301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7" name="TextBox 46">
              <a:extLst>
                <a:ext uri="{FF2B5EF4-FFF2-40B4-BE49-F238E27FC236}">
                  <a16:creationId xmlns:a16="http://schemas.microsoft.com/office/drawing/2014/main" id="{6322CAFE-2996-FFA7-90B1-85D0E42D28F7}"/>
                </a:ext>
              </a:extLst>
            </p:cNvPr>
            <p:cNvSpPr txBox="1"/>
            <p:nvPr/>
          </p:nvSpPr>
          <p:spPr bwMode="auto">
            <a:xfrm>
              <a:off x="4483605" y="4590030"/>
              <a:ext cx="330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48" name="TextBox 47">
              <a:extLst>
                <a:ext uri="{FF2B5EF4-FFF2-40B4-BE49-F238E27FC236}">
                  <a16:creationId xmlns:a16="http://schemas.microsoft.com/office/drawing/2014/main" id="{758DEE6E-7CF5-1BD9-1CA6-2805E6478F69}"/>
                </a:ext>
              </a:extLst>
            </p:cNvPr>
            <p:cNvSpPr txBox="1"/>
            <p:nvPr/>
          </p:nvSpPr>
          <p:spPr bwMode="auto">
            <a:xfrm>
              <a:off x="5094954" y="4590030"/>
              <a:ext cx="3301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sp>
          <p:nvSpPr>
            <p:cNvPr id="49" name="TextBox 48">
              <a:extLst>
                <a:ext uri="{FF2B5EF4-FFF2-40B4-BE49-F238E27FC236}">
                  <a16:creationId xmlns:a16="http://schemas.microsoft.com/office/drawing/2014/main" id="{BA4010DC-6AB9-CE3F-52C4-E83DE6BCFA3F}"/>
                </a:ext>
              </a:extLst>
            </p:cNvPr>
            <p:cNvSpPr txBox="1"/>
            <p:nvPr/>
          </p:nvSpPr>
          <p:spPr bwMode="auto">
            <a:xfrm>
              <a:off x="5665456" y="4590030"/>
              <a:ext cx="411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10.5</a:t>
              </a:r>
            </a:p>
          </p:txBody>
        </p:sp>
        <p:sp>
          <p:nvSpPr>
            <p:cNvPr id="50" name="TextBox 49">
              <a:extLst>
                <a:ext uri="{FF2B5EF4-FFF2-40B4-BE49-F238E27FC236}">
                  <a16:creationId xmlns:a16="http://schemas.microsoft.com/office/drawing/2014/main" id="{03CE602F-F93C-9979-C90F-C64370824C90}"/>
                </a:ext>
              </a:extLst>
            </p:cNvPr>
            <p:cNvSpPr txBox="1"/>
            <p:nvPr/>
          </p:nvSpPr>
          <p:spPr bwMode="auto">
            <a:xfrm>
              <a:off x="6272257" y="4590030"/>
              <a:ext cx="411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12.0</a:t>
              </a:r>
            </a:p>
          </p:txBody>
        </p:sp>
        <p:sp>
          <p:nvSpPr>
            <p:cNvPr id="51" name="TextBox 50">
              <a:extLst>
                <a:ext uri="{FF2B5EF4-FFF2-40B4-BE49-F238E27FC236}">
                  <a16:creationId xmlns:a16="http://schemas.microsoft.com/office/drawing/2014/main" id="{9EBA123F-A279-05A1-B1B8-7E4DA03D28DB}"/>
                </a:ext>
              </a:extLst>
            </p:cNvPr>
            <p:cNvSpPr txBox="1"/>
            <p:nvPr/>
          </p:nvSpPr>
          <p:spPr bwMode="auto">
            <a:xfrm>
              <a:off x="6883601" y="4590030"/>
              <a:ext cx="411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13.5</a:t>
              </a:r>
            </a:p>
          </p:txBody>
        </p:sp>
        <p:sp>
          <p:nvSpPr>
            <p:cNvPr id="52" name="TextBox 51">
              <a:extLst>
                <a:ext uri="{FF2B5EF4-FFF2-40B4-BE49-F238E27FC236}">
                  <a16:creationId xmlns:a16="http://schemas.microsoft.com/office/drawing/2014/main" id="{8DF17E6F-F473-E447-48A8-CFE023015C55}"/>
                </a:ext>
              </a:extLst>
            </p:cNvPr>
            <p:cNvSpPr txBox="1"/>
            <p:nvPr/>
          </p:nvSpPr>
          <p:spPr bwMode="auto">
            <a:xfrm>
              <a:off x="7494951" y="4590030"/>
              <a:ext cx="411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15.0</a:t>
              </a:r>
            </a:p>
          </p:txBody>
        </p:sp>
        <p:sp>
          <p:nvSpPr>
            <p:cNvPr id="53" name="TextBox 52">
              <a:extLst>
                <a:ext uri="{FF2B5EF4-FFF2-40B4-BE49-F238E27FC236}">
                  <a16:creationId xmlns:a16="http://schemas.microsoft.com/office/drawing/2014/main" id="{C1B47A98-61AC-DEBA-4FD4-270C4BC643DE}"/>
                </a:ext>
              </a:extLst>
            </p:cNvPr>
            <p:cNvSpPr txBox="1"/>
            <p:nvPr/>
          </p:nvSpPr>
          <p:spPr bwMode="auto">
            <a:xfrm>
              <a:off x="8117200" y="4590030"/>
              <a:ext cx="411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16.5</a:t>
              </a:r>
            </a:p>
          </p:txBody>
        </p:sp>
      </p:grpSp>
      <p:sp>
        <p:nvSpPr>
          <p:cNvPr id="58" name="TextBox 57">
            <a:extLst>
              <a:ext uri="{FF2B5EF4-FFF2-40B4-BE49-F238E27FC236}">
                <a16:creationId xmlns:a16="http://schemas.microsoft.com/office/drawing/2014/main" id="{F9DBCC9C-5B1C-5C55-3BFC-D9E4CC71FA23}"/>
              </a:ext>
            </a:extLst>
          </p:cNvPr>
          <p:cNvSpPr txBox="1"/>
          <p:nvPr/>
        </p:nvSpPr>
        <p:spPr bwMode="auto">
          <a:xfrm>
            <a:off x="4961432" y="4853788"/>
            <a:ext cx="29613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 From Start of Treatment</a:t>
            </a:r>
          </a:p>
        </p:txBody>
      </p:sp>
      <p:sp>
        <p:nvSpPr>
          <p:cNvPr id="61" name="TextBox 60">
            <a:extLst>
              <a:ext uri="{FF2B5EF4-FFF2-40B4-BE49-F238E27FC236}">
                <a16:creationId xmlns:a16="http://schemas.microsoft.com/office/drawing/2014/main" id="{82769692-080F-DF0C-7B16-291609B0089B}"/>
              </a:ext>
            </a:extLst>
          </p:cNvPr>
          <p:cNvSpPr txBox="1"/>
          <p:nvPr/>
        </p:nvSpPr>
        <p:spPr bwMode="auto">
          <a:xfrm rot="16200000">
            <a:off x="-467813" y="3036801"/>
            <a:ext cx="26575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Change From Baseline (%)</a:t>
            </a:r>
          </a:p>
        </p:txBody>
      </p:sp>
      <p:grpSp>
        <p:nvGrpSpPr>
          <p:cNvPr id="71" name="Group 70">
            <a:extLst>
              <a:ext uri="{FF2B5EF4-FFF2-40B4-BE49-F238E27FC236}">
                <a16:creationId xmlns:a16="http://schemas.microsoft.com/office/drawing/2014/main" id="{0390EC90-6320-B9A7-624A-828E5864173B}"/>
              </a:ext>
            </a:extLst>
          </p:cNvPr>
          <p:cNvGrpSpPr/>
          <p:nvPr/>
        </p:nvGrpSpPr>
        <p:grpSpPr>
          <a:xfrm>
            <a:off x="1517311" y="1870458"/>
            <a:ext cx="79467" cy="2711849"/>
            <a:chOff x="1517311" y="1870458"/>
            <a:chExt cx="79467" cy="2711849"/>
          </a:xfrm>
        </p:grpSpPr>
        <p:grpSp>
          <p:nvGrpSpPr>
            <p:cNvPr id="5" name="Group 4">
              <a:extLst>
                <a:ext uri="{FF2B5EF4-FFF2-40B4-BE49-F238E27FC236}">
                  <a16:creationId xmlns:a16="http://schemas.microsoft.com/office/drawing/2014/main" id="{94A3580C-E8B9-94E7-02CE-969E0E0D1A02}"/>
                </a:ext>
              </a:extLst>
            </p:cNvPr>
            <p:cNvGrpSpPr/>
            <p:nvPr/>
          </p:nvGrpSpPr>
          <p:grpSpPr>
            <a:xfrm>
              <a:off x="1517311" y="2650787"/>
              <a:ext cx="79467" cy="1931520"/>
              <a:chOff x="1327198" y="1926462"/>
              <a:chExt cx="80866" cy="2535014"/>
            </a:xfrm>
          </p:grpSpPr>
          <p:cxnSp>
            <p:nvCxnSpPr>
              <p:cNvPr id="6" name="Straight Connector 5">
                <a:extLst>
                  <a:ext uri="{FF2B5EF4-FFF2-40B4-BE49-F238E27FC236}">
                    <a16:creationId xmlns:a16="http://schemas.microsoft.com/office/drawing/2014/main" id="{EC10C903-F52B-8B98-D4AA-17B8BDEEE36B}"/>
                  </a:ext>
                </a:extLst>
              </p:cNvPr>
              <p:cNvCxnSpPr>
                <a:cxnSpLocks/>
              </p:cNvCxnSpPr>
              <p:nvPr/>
            </p:nvCxnSpPr>
            <p:spPr bwMode="auto">
              <a:xfrm>
                <a:off x="1327198" y="1926462"/>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79BC91AA-FBDD-20A7-7F75-582A0AC2E752}"/>
                  </a:ext>
                </a:extLst>
              </p:cNvPr>
              <p:cNvCxnSpPr>
                <a:cxnSpLocks/>
              </p:cNvCxnSpPr>
              <p:nvPr/>
            </p:nvCxnSpPr>
            <p:spPr bwMode="auto">
              <a:xfrm>
                <a:off x="1327198" y="2433465"/>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AC74DA39-1BBC-5688-2E6E-FCFD9CC3B509}"/>
                  </a:ext>
                </a:extLst>
              </p:cNvPr>
              <p:cNvCxnSpPr>
                <a:cxnSpLocks/>
              </p:cNvCxnSpPr>
              <p:nvPr/>
            </p:nvCxnSpPr>
            <p:spPr bwMode="auto">
              <a:xfrm>
                <a:off x="1327198" y="2940468"/>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7130BCB0-1479-2A06-17BE-FB886295104B}"/>
                  </a:ext>
                </a:extLst>
              </p:cNvPr>
              <p:cNvCxnSpPr>
                <a:cxnSpLocks/>
              </p:cNvCxnSpPr>
              <p:nvPr/>
            </p:nvCxnSpPr>
            <p:spPr bwMode="auto">
              <a:xfrm>
                <a:off x="1327198" y="3447471"/>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EFA1F96D-28B4-9C52-7EFB-BA5FD182C371}"/>
                  </a:ext>
                </a:extLst>
              </p:cNvPr>
              <p:cNvCxnSpPr>
                <a:cxnSpLocks/>
              </p:cNvCxnSpPr>
              <p:nvPr/>
            </p:nvCxnSpPr>
            <p:spPr bwMode="auto">
              <a:xfrm>
                <a:off x="1327198" y="3954474"/>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C80F1C20-98EE-C418-97A3-7751FD95ADA4}"/>
                  </a:ext>
                </a:extLst>
              </p:cNvPr>
              <p:cNvCxnSpPr>
                <a:cxnSpLocks/>
              </p:cNvCxnSpPr>
              <p:nvPr/>
            </p:nvCxnSpPr>
            <p:spPr bwMode="auto">
              <a:xfrm>
                <a:off x="1327198" y="4461476"/>
                <a:ext cx="80866" cy="0"/>
              </a:xfrm>
              <a:prstGeom prst="line">
                <a:avLst/>
              </a:prstGeom>
              <a:noFill/>
              <a:ln w="28575"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E6098CC2-9A90-6529-C508-C008879269D7}"/>
                </a:ext>
              </a:extLst>
            </p:cNvPr>
            <p:cNvGrpSpPr/>
            <p:nvPr/>
          </p:nvGrpSpPr>
          <p:grpSpPr>
            <a:xfrm>
              <a:off x="1517311" y="1870458"/>
              <a:ext cx="79467" cy="386304"/>
              <a:chOff x="1327198" y="1926462"/>
              <a:chExt cx="80866" cy="507003"/>
            </a:xfrm>
          </p:grpSpPr>
          <p:cxnSp>
            <p:nvCxnSpPr>
              <p:cNvPr id="65" name="Straight Connector 64">
                <a:extLst>
                  <a:ext uri="{FF2B5EF4-FFF2-40B4-BE49-F238E27FC236}">
                    <a16:creationId xmlns:a16="http://schemas.microsoft.com/office/drawing/2014/main" id="{5F32F25D-C3CF-91F9-AE8E-5B8F8E8FE215}"/>
                  </a:ext>
                </a:extLst>
              </p:cNvPr>
              <p:cNvCxnSpPr>
                <a:cxnSpLocks/>
              </p:cNvCxnSpPr>
              <p:nvPr/>
            </p:nvCxnSpPr>
            <p:spPr bwMode="auto">
              <a:xfrm>
                <a:off x="1327198" y="1926462"/>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F977EDB-CCFF-C0BE-23C2-864CDA6EADCD}"/>
                  </a:ext>
                </a:extLst>
              </p:cNvPr>
              <p:cNvCxnSpPr>
                <a:cxnSpLocks/>
              </p:cNvCxnSpPr>
              <p:nvPr/>
            </p:nvCxnSpPr>
            <p:spPr bwMode="auto">
              <a:xfrm>
                <a:off x="1327198" y="2433465"/>
                <a:ext cx="8086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72" name="TextBox 71">
            <a:extLst>
              <a:ext uri="{FF2B5EF4-FFF2-40B4-BE49-F238E27FC236}">
                <a16:creationId xmlns:a16="http://schemas.microsoft.com/office/drawing/2014/main" id="{FD95A129-429E-AF4C-9365-B1DCD04953B4}"/>
              </a:ext>
            </a:extLst>
          </p:cNvPr>
          <p:cNvSpPr txBox="1"/>
          <p:nvPr/>
        </p:nvSpPr>
        <p:spPr bwMode="auto">
          <a:xfrm>
            <a:off x="1167407" y="168539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73" name="TextBox 72">
            <a:extLst>
              <a:ext uri="{FF2B5EF4-FFF2-40B4-BE49-F238E27FC236}">
                <a16:creationId xmlns:a16="http://schemas.microsoft.com/office/drawing/2014/main" id="{61B0CCED-AC08-CD31-F87F-8DD78211AC54}"/>
              </a:ext>
            </a:extLst>
          </p:cNvPr>
          <p:cNvSpPr txBox="1"/>
          <p:nvPr/>
        </p:nvSpPr>
        <p:spPr bwMode="auto">
          <a:xfrm>
            <a:off x="1167407" y="20715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grpSp>
        <p:nvGrpSpPr>
          <p:cNvPr id="16" name="Group 15">
            <a:extLst>
              <a:ext uri="{FF2B5EF4-FFF2-40B4-BE49-F238E27FC236}">
                <a16:creationId xmlns:a16="http://schemas.microsoft.com/office/drawing/2014/main" id="{D3D569D3-4E4D-DE16-9BAC-7E1504EBBE78}"/>
              </a:ext>
            </a:extLst>
          </p:cNvPr>
          <p:cNvGrpSpPr/>
          <p:nvPr/>
        </p:nvGrpSpPr>
        <p:grpSpPr>
          <a:xfrm>
            <a:off x="1596778" y="4582305"/>
            <a:ext cx="9689297" cy="85643"/>
            <a:chOff x="1851168" y="4467697"/>
            <a:chExt cx="6724814" cy="79421"/>
          </a:xfrm>
        </p:grpSpPr>
        <p:grpSp>
          <p:nvGrpSpPr>
            <p:cNvPr id="17" name="Group 16">
              <a:extLst>
                <a:ext uri="{FF2B5EF4-FFF2-40B4-BE49-F238E27FC236}">
                  <a16:creationId xmlns:a16="http://schemas.microsoft.com/office/drawing/2014/main" id="{7898EE60-7E74-9306-A9D9-C6C2F0466303}"/>
                </a:ext>
              </a:extLst>
            </p:cNvPr>
            <p:cNvGrpSpPr/>
            <p:nvPr/>
          </p:nvGrpSpPr>
          <p:grpSpPr>
            <a:xfrm rot="5400000">
              <a:off x="3343041" y="2982257"/>
              <a:ext cx="72988" cy="3056733"/>
              <a:chOff x="1327198" y="1926462"/>
              <a:chExt cx="80866" cy="2535014"/>
            </a:xfrm>
          </p:grpSpPr>
          <p:cxnSp>
            <p:nvCxnSpPr>
              <p:cNvPr id="30" name="Straight Connector 29">
                <a:extLst>
                  <a:ext uri="{FF2B5EF4-FFF2-40B4-BE49-F238E27FC236}">
                    <a16:creationId xmlns:a16="http://schemas.microsoft.com/office/drawing/2014/main" id="{275E882E-7EA1-6B55-78F8-3C9D5102162A}"/>
                  </a:ext>
                </a:extLst>
              </p:cNvPr>
              <p:cNvCxnSpPr>
                <a:cxnSpLocks/>
              </p:cNvCxnSpPr>
              <p:nvPr/>
            </p:nvCxnSpPr>
            <p:spPr bwMode="auto">
              <a:xfrm>
                <a:off x="1327198" y="1926462"/>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61E5018-858F-2A66-0247-01EF106887BA}"/>
                  </a:ext>
                </a:extLst>
              </p:cNvPr>
              <p:cNvCxnSpPr>
                <a:cxnSpLocks/>
              </p:cNvCxnSpPr>
              <p:nvPr/>
            </p:nvCxnSpPr>
            <p:spPr bwMode="auto">
              <a:xfrm>
                <a:off x="1327198" y="2433465"/>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01707BC-3C8D-26FC-9056-00CC37861080}"/>
                  </a:ext>
                </a:extLst>
              </p:cNvPr>
              <p:cNvCxnSpPr>
                <a:cxnSpLocks/>
              </p:cNvCxnSpPr>
              <p:nvPr/>
            </p:nvCxnSpPr>
            <p:spPr bwMode="auto">
              <a:xfrm>
                <a:off x="1327198" y="2940468"/>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0DD4BA6-B0F0-FCE4-80EF-FBFFC99EBB5F}"/>
                  </a:ext>
                </a:extLst>
              </p:cNvPr>
              <p:cNvCxnSpPr>
                <a:cxnSpLocks/>
              </p:cNvCxnSpPr>
              <p:nvPr/>
            </p:nvCxnSpPr>
            <p:spPr bwMode="auto">
              <a:xfrm>
                <a:off x="1327198" y="3447471"/>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FC644BA-2CF7-E1FE-14CF-CDEF48984BE7}"/>
                  </a:ext>
                </a:extLst>
              </p:cNvPr>
              <p:cNvCxnSpPr>
                <a:cxnSpLocks/>
              </p:cNvCxnSpPr>
              <p:nvPr/>
            </p:nvCxnSpPr>
            <p:spPr bwMode="auto">
              <a:xfrm>
                <a:off x="1327198" y="3954474"/>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228921E-F488-B9AF-1010-A3CF672A6CB6}"/>
                  </a:ext>
                </a:extLst>
              </p:cNvPr>
              <p:cNvCxnSpPr>
                <a:cxnSpLocks/>
              </p:cNvCxnSpPr>
              <p:nvPr/>
            </p:nvCxnSpPr>
            <p:spPr bwMode="auto">
              <a:xfrm>
                <a:off x="1327198" y="4461476"/>
                <a:ext cx="8086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 name="Group 17">
              <a:extLst>
                <a:ext uri="{FF2B5EF4-FFF2-40B4-BE49-F238E27FC236}">
                  <a16:creationId xmlns:a16="http://schemas.microsoft.com/office/drawing/2014/main" id="{E670EC1A-4297-6CC5-1462-532030AB92D7}"/>
                </a:ext>
              </a:extLst>
            </p:cNvPr>
            <p:cNvGrpSpPr/>
            <p:nvPr/>
          </p:nvGrpSpPr>
          <p:grpSpPr>
            <a:xfrm rot="5400000">
              <a:off x="7011122" y="2975824"/>
              <a:ext cx="72988" cy="3056733"/>
              <a:chOff x="1327198" y="1926462"/>
              <a:chExt cx="80866" cy="2535014"/>
            </a:xfrm>
          </p:grpSpPr>
          <p:cxnSp>
            <p:nvCxnSpPr>
              <p:cNvPr id="24" name="Straight Connector 23">
                <a:extLst>
                  <a:ext uri="{FF2B5EF4-FFF2-40B4-BE49-F238E27FC236}">
                    <a16:creationId xmlns:a16="http://schemas.microsoft.com/office/drawing/2014/main" id="{5540DF35-68E9-C3E3-5879-9A72E822910E}"/>
                  </a:ext>
                </a:extLst>
              </p:cNvPr>
              <p:cNvCxnSpPr>
                <a:cxnSpLocks/>
              </p:cNvCxnSpPr>
              <p:nvPr/>
            </p:nvCxnSpPr>
            <p:spPr bwMode="auto">
              <a:xfrm>
                <a:off x="1327198" y="1926462"/>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8368C11-404E-E957-551E-27734F47161D}"/>
                  </a:ext>
                </a:extLst>
              </p:cNvPr>
              <p:cNvCxnSpPr>
                <a:cxnSpLocks/>
              </p:cNvCxnSpPr>
              <p:nvPr/>
            </p:nvCxnSpPr>
            <p:spPr bwMode="auto">
              <a:xfrm>
                <a:off x="1327198" y="2433465"/>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8A0A753-442B-DBAD-18A1-99DC737B4206}"/>
                  </a:ext>
                </a:extLst>
              </p:cNvPr>
              <p:cNvCxnSpPr>
                <a:cxnSpLocks/>
              </p:cNvCxnSpPr>
              <p:nvPr/>
            </p:nvCxnSpPr>
            <p:spPr bwMode="auto">
              <a:xfrm>
                <a:off x="1327198" y="2940468"/>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4D5E235-40AD-5F7A-A12D-22989B32D2C3}"/>
                  </a:ext>
                </a:extLst>
              </p:cNvPr>
              <p:cNvCxnSpPr>
                <a:cxnSpLocks/>
              </p:cNvCxnSpPr>
              <p:nvPr/>
            </p:nvCxnSpPr>
            <p:spPr bwMode="auto">
              <a:xfrm>
                <a:off x="1327198" y="3447471"/>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C78F3D5-705D-8459-C5F4-3026D2B4DE2B}"/>
                  </a:ext>
                </a:extLst>
              </p:cNvPr>
              <p:cNvCxnSpPr>
                <a:cxnSpLocks/>
              </p:cNvCxnSpPr>
              <p:nvPr/>
            </p:nvCxnSpPr>
            <p:spPr bwMode="auto">
              <a:xfrm>
                <a:off x="1327198" y="3954474"/>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0187A76-CB54-EE0D-380F-F0A2C7D79F89}"/>
                  </a:ext>
                </a:extLst>
              </p:cNvPr>
              <p:cNvCxnSpPr>
                <a:cxnSpLocks/>
              </p:cNvCxnSpPr>
              <p:nvPr/>
            </p:nvCxnSpPr>
            <p:spPr bwMode="auto">
              <a:xfrm>
                <a:off x="1327198" y="4461476"/>
                <a:ext cx="8086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77" name="Group 76">
            <a:extLst>
              <a:ext uri="{FF2B5EF4-FFF2-40B4-BE49-F238E27FC236}">
                <a16:creationId xmlns:a16="http://schemas.microsoft.com/office/drawing/2014/main" id="{D8362843-7803-B0B3-F20B-FEF8E9F672D8}"/>
              </a:ext>
            </a:extLst>
          </p:cNvPr>
          <p:cNvGrpSpPr/>
          <p:nvPr/>
        </p:nvGrpSpPr>
        <p:grpSpPr>
          <a:xfrm>
            <a:off x="3826071" y="5265633"/>
            <a:ext cx="4157292" cy="369332"/>
            <a:chOff x="3115653" y="5467895"/>
            <a:chExt cx="4157292" cy="369332"/>
          </a:xfrm>
        </p:grpSpPr>
        <p:sp>
          <p:nvSpPr>
            <p:cNvPr id="59" name="TextBox 58">
              <a:extLst>
                <a:ext uri="{FF2B5EF4-FFF2-40B4-BE49-F238E27FC236}">
                  <a16:creationId xmlns:a16="http://schemas.microsoft.com/office/drawing/2014/main" id="{CFC04912-60A9-7335-B8C7-10D5FFF0CEC0}"/>
                </a:ext>
              </a:extLst>
            </p:cNvPr>
            <p:cNvSpPr txBox="1"/>
            <p:nvPr/>
          </p:nvSpPr>
          <p:spPr bwMode="auto">
            <a:xfrm>
              <a:off x="3115653" y="5467895"/>
              <a:ext cx="4157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Confirmed BOR</a:t>
              </a:r>
              <a:r>
                <a:rPr lang="en-US" b="0" dirty="0">
                  <a:solidFill>
                    <a:schemeClr val="bg1"/>
                  </a:solidFill>
                  <a:latin typeface="Calibri" panose="020F0502020204030204" pitchFamily="34" charset="0"/>
                </a:rPr>
                <a:t>           PR           SD           PD</a:t>
              </a:r>
            </a:p>
          </p:txBody>
        </p:sp>
        <p:cxnSp>
          <p:nvCxnSpPr>
            <p:cNvPr id="60" name="Straight Connector 59">
              <a:extLst>
                <a:ext uri="{FF2B5EF4-FFF2-40B4-BE49-F238E27FC236}">
                  <a16:creationId xmlns:a16="http://schemas.microsoft.com/office/drawing/2014/main" id="{DD1E5DA0-2A2C-9C61-A403-0C0D40B79A93}"/>
                </a:ext>
              </a:extLst>
            </p:cNvPr>
            <p:cNvCxnSpPr/>
            <p:nvPr/>
          </p:nvCxnSpPr>
          <p:spPr bwMode="auto">
            <a:xfrm>
              <a:off x="4933296" y="5645644"/>
              <a:ext cx="280220" cy="0"/>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AAD6A089-57AD-299E-2E5D-61FE0871E2E7}"/>
                </a:ext>
              </a:extLst>
            </p:cNvPr>
            <p:cNvCxnSpPr/>
            <p:nvPr/>
          </p:nvCxnSpPr>
          <p:spPr bwMode="auto">
            <a:xfrm>
              <a:off x="5743535" y="5652678"/>
              <a:ext cx="280220" cy="0"/>
            </a:xfrm>
            <a:prstGeom prst="line">
              <a:avLst/>
            </a:prstGeom>
            <a:noFill/>
            <a:ln w="28575"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2020EE7-7ED9-9AD9-8618-0E49F30B333C}"/>
                </a:ext>
              </a:extLst>
            </p:cNvPr>
            <p:cNvCxnSpPr/>
            <p:nvPr/>
          </p:nvCxnSpPr>
          <p:spPr bwMode="auto">
            <a:xfrm>
              <a:off x="6557051" y="5659712"/>
              <a:ext cx="280220"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9C1A0DE6-78BB-3389-094F-920EAEFF662E}"/>
              </a:ext>
            </a:extLst>
          </p:cNvPr>
          <p:cNvGrpSpPr/>
          <p:nvPr/>
        </p:nvGrpSpPr>
        <p:grpSpPr>
          <a:xfrm>
            <a:off x="1568548" y="2137098"/>
            <a:ext cx="8304160" cy="1991705"/>
            <a:chOff x="1568548" y="2137098"/>
            <a:chExt cx="8304160" cy="1991705"/>
          </a:xfrm>
        </p:grpSpPr>
        <p:sp>
          <p:nvSpPr>
            <p:cNvPr id="85" name="Freeform: Shape 84">
              <a:extLst>
                <a:ext uri="{FF2B5EF4-FFF2-40B4-BE49-F238E27FC236}">
                  <a16:creationId xmlns:a16="http://schemas.microsoft.com/office/drawing/2014/main" id="{3A67F04D-5071-8368-16B8-5845D39CFD67}"/>
                </a:ext>
              </a:extLst>
            </p:cNvPr>
            <p:cNvSpPr/>
            <p:nvPr/>
          </p:nvSpPr>
          <p:spPr bwMode="auto">
            <a:xfrm>
              <a:off x="1617785" y="2454812"/>
              <a:ext cx="1603717" cy="182880"/>
            </a:xfrm>
            <a:custGeom>
              <a:avLst/>
              <a:gdLst>
                <a:gd name="connsiteX0" fmla="*/ 0 w 1603717"/>
                <a:gd name="connsiteY0" fmla="*/ 182880 h 182880"/>
                <a:gd name="connsiteX1" fmla="*/ 759655 w 1603717"/>
                <a:gd name="connsiteY1" fmla="*/ 56271 h 182880"/>
                <a:gd name="connsiteX2" fmla="*/ 1603717 w 1603717"/>
                <a:gd name="connsiteY2" fmla="*/ 0 h 182880"/>
              </a:gdLst>
              <a:ahLst/>
              <a:cxnLst>
                <a:cxn ang="0">
                  <a:pos x="connsiteX0" y="connsiteY0"/>
                </a:cxn>
                <a:cxn ang="0">
                  <a:pos x="connsiteX1" y="connsiteY1"/>
                </a:cxn>
                <a:cxn ang="0">
                  <a:pos x="connsiteX2" y="connsiteY2"/>
                </a:cxn>
              </a:cxnLst>
              <a:rect l="l" t="t" r="r" b="b"/>
              <a:pathLst>
                <a:path w="1603717" h="182880">
                  <a:moveTo>
                    <a:pt x="0" y="182880"/>
                  </a:moveTo>
                  <a:lnTo>
                    <a:pt x="759655" y="56271"/>
                  </a:lnTo>
                  <a:lnTo>
                    <a:pt x="1603717" y="0"/>
                  </a:lnTo>
                </a:path>
              </a:pathLst>
            </a:custGeom>
            <a:noFill/>
            <a:ln w="28575">
              <a:solidFill>
                <a:schemeClr val="accent3"/>
              </a:solidFill>
              <a:miter lim="800000"/>
              <a:headEnd/>
              <a:tailEnd/>
            </a:ln>
          </p:spPr>
          <p:txBody>
            <a:bodyPr rtlCol="0" anchor="ctr"/>
            <a:lstStyle/>
            <a:p>
              <a:pPr algn="ctr"/>
              <a:endParaRPr lang="en-US"/>
            </a:p>
          </p:txBody>
        </p:sp>
        <p:sp>
          <p:nvSpPr>
            <p:cNvPr id="86" name="Freeform: Shape 85">
              <a:extLst>
                <a:ext uri="{FF2B5EF4-FFF2-40B4-BE49-F238E27FC236}">
                  <a16:creationId xmlns:a16="http://schemas.microsoft.com/office/drawing/2014/main" id="{FECAB516-F2EF-54EC-6E95-1A376C45C7A4}"/>
                </a:ext>
              </a:extLst>
            </p:cNvPr>
            <p:cNvSpPr/>
            <p:nvPr/>
          </p:nvSpPr>
          <p:spPr bwMode="auto">
            <a:xfrm>
              <a:off x="1617785" y="2201594"/>
              <a:ext cx="1603717" cy="429064"/>
            </a:xfrm>
            <a:custGeom>
              <a:avLst/>
              <a:gdLst>
                <a:gd name="connsiteX0" fmla="*/ 0 w 1603717"/>
                <a:gd name="connsiteY0" fmla="*/ 429064 h 429064"/>
                <a:gd name="connsiteX1" fmla="*/ 815926 w 1603717"/>
                <a:gd name="connsiteY1" fmla="*/ 400929 h 429064"/>
                <a:gd name="connsiteX2" fmla="*/ 1603717 w 1603717"/>
                <a:gd name="connsiteY2" fmla="*/ 0 h 429064"/>
              </a:gdLst>
              <a:ahLst/>
              <a:cxnLst>
                <a:cxn ang="0">
                  <a:pos x="connsiteX0" y="connsiteY0"/>
                </a:cxn>
                <a:cxn ang="0">
                  <a:pos x="connsiteX1" y="connsiteY1"/>
                </a:cxn>
                <a:cxn ang="0">
                  <a:pos x="connsiteX2" y="connsiteY2"/>
                </a:cxn>
              </a:cxnLst>
              <a:rect l="l" t="t" r="r" b="b"/>
              <a:pathLst>
                <a:path w="1603717" h="429064">
                  <a:moveTo>
                    <a:pt x="0" y="429064"/>
                  </a:moveTo>
                  <a:lnTo>
                    <a:pt x="815926" y="400929"/>
                  </a:lnTo>
                  <a:lnTo>
                    <a:pt x="1603717" y="0"/>
                  </a:lnTo>
                </a:path>
              </a:pathLst>
            </a:custGeom>
            <a:noFill/>
            <a:ln w="28575">
              <a:solidFill>
                <a:schemeClr val="accent3"/>
              </a:solidFill>
              <a:miter lim="800000"/>
              <a:headEnd/>
              <a:tailEnd/>
            </a:ln>
          </p:spPr>
          <p:txBody>
            <a:bodyPr rtlCol="0" anchor="ctr"/>
            <a:lstStyle/>
            <a:p>
              <a:pPr algn="ctr"/>
              <a:endParaRPr lang="en-US"/>
            </a:p>
          </p:txBody>
        </p:sp>
        <p:sp>
          <p:nvSpPr>
            <p:cNvPr id="87" name="Freeform: Shape 86">
              <a:extLst>
                <a:ext uri="{FF2B5EF4-FFF2-40B4-BE49-F238E27FC236}">
                  <a16:creationId xmlns:a16="http://schemas.microsoft.com/office/drawing/2014/main" id="{0FD8F63B-95D7-F238-733D-A823573EAA12}"/>
                </a:ext>
              </a:extLst>
            </p:cNvPr>
            <p:cNvSpPr/>
            <p:nvPr/>
          </p:nvSpPr>
          <p:spPr bwMode="auto">
            <a:xfrm>
              <a:off x="1582615" y="2651760"/>
              <a:ext cx="8243668" cy="464234"/>
            </a:xfrm>
            <a:custGeom>
              <a:avLst/>
              <a:gdLst>
                <a:gd name="connsiteX0" fmla="*/ 0 w 8243668"/>
                <a:gd name="connsiteY0" fmla="*/ 0 h 464234"/>
                <a:gd name="connsiteX1" fmla="*/ 844062 w 8243668"/>
                <a:gd name="connsiteY1" fmla="*/ 211015 h 464234"/>
                <a:gd name="connsiteX2" fmla="*/ 1631853 w 8243668"/>
                <a:gd name="connsiteY2" fmla="*/ 140677 h 464234"/>
                <a:gd name="connsiteX3" fmla="*/ 2454813 w 8243668"/>
                <a:gd name="connsiteY3" fmla="*/ 147711 h 464234"/>
                <a:gd name="connsiteX4" fmla="*/ 3256671 w 8243668"/>
                <a:gd name="connsiteY4" fmla="*/ 225083 h 464234"/>
                <a:gd name="connsiteX5" fmla="*/ 5043268 w 8243668"/>
                <a:gd name="connsiteY5" fmla="*/ 464234 h 464234"/>
                <a:gd name="connsiteX6" fmla="*/ 6632917 w 8243668"/>
                <a:gd name="connsiteY6" fmla="*/ 464234 h 464234"/>
                <a:gd name="connsiteX7" fmla="*/ 8243668 w 8243668"/>
                <a:gd name="connsiteY7" fmla="*/ 457200 h 46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3668" h="464234">
                  <a:moveTo>
                    <a:pt x="0" y="0"/>
                  </a:moveTo>
                  <a:lnTo>
                    <a:pt x="844062" y="211015"/>
                  </a:lnTo>
                  <a:lnTo>
                    <a:pt x="1631853" y="140677"/>
                  </a:lnTo>
                  <a:lnTo>
                    <a:pt x="2454813" y="147711"/>
                  </a:lnTo>
                  <a:lnTo>
                    <a:pt x="3256671" y="225083"/>
                  </a:lnTo>
                  <a:lnTo>
                    <a:pt x="5043268" y="464234"/>
                  </a:lnTo>
                  <a:lnTo>
                    <a:pt x="6632917" y="464234"/>
                  </a:lnTo>
                  <a:lnTo>
                    <a:pt x="8243668" y="457200"/>
                  </a:lnTo>
                </a:path>
              </a:pathLst>
            </a:custGeom>
            <a:noFill/>
            <a:ln w="28575">
              <a:solidFill>
                <a:schemeClr val="accent3"/>
              </a:solidFill>
              <a:miter lim="800000"/>
              <a:headEnd/>
              <a:tailEnd/>
            </a:ln>
          </p:spPr>
          <p:txBody>
            <a:bodyPr rtlCol="0" anchor="ctr"/>
            <a:lstStyle/>
            <a:p>
              <a:pPr algn="ctr"/>
              <a:endParaRPr lang="en-US"/>
            </a:p>
          </p:txBody>
        </p:sp>
        <p:sp>
          <p:nvSpPr>
            <p:cNvPr id="88" name="Freeform: Shape 87">
              <a:extLst>
                <a:ext uri="{FF2B5EF4-FFF2-40B4-BE49-F238E27FC236}">
                  <a16:creationId xmlns:a16="http://schemas.microsoft.com/office/drawing/2014/main" id="{8290ED38-CD7C-03CF-8FAC-1F680E85982E}"/>
                </a:ext>
              </a:extLst>
            </p:cNvPr>
            <p:cNvSpPr/>
            <p:nvPr/>
          </p:nvSpPr>
          <p:spPr bwMode="auto">
            <a:xfrm>
              <a:off x="1575582" y="2651760"/>
              <a:ext cx="773723" cy="232117"/>
            </a:xfrm>
            <a:custGeom>
              <a:avLst/>
              <a:gdLst>
                <a:gd name="connsiteX0" fmla="*/ 0 w 773723"/>
                <a:gd name="connsiteY0" fmla="*/ 0 h 232117"/>
                <a:gd name="connsiteX1" fmla="*/ 773723 w 773723"/>
                <a:gd name="connsiteY1" fmla="*/ 232117 h 232117"/>
              </a:gdLst>
              <a:ahLst/>
              <a:cxnLst>
                <a:cxn ang="0">
                  <a:pos x="connsiteX0" y="connsiteY0"/>
                </a:cxn>
                <a:cxn ang="0">
                  <a:pos x="connsiteX1" y="connsiteY1"/>
                </a:cxn>
              </a:cxnLst>
              <a:rect l="l" t="t" r="r" b="b"/>
              <a:pathLst>
                <a:path w="773723" h="232117">
                  <a:moveTo>
                    <a:pt x="0" y="0"/>
                  </a:moveTo>
                  <a:lnTo>
                    <a:pt x="773723" y="232117"/>
                  </a:lnTo>
                </a:path>
              </a:pathLst>
            </a:custGeom>
            <a:noFill/>
            <a:ln w="28575">
              <a:solidFill>
                <a:schemeClr val="accent3"/>
              </a:solidFill>
              <a:miter lim="800000"/>
              <a:headEnd/>
              <a:tailEnd/>
            </a:ln>
          </p:spPr>
          <p:txBody>
            <a:bodyPr rtlCol="0" anchor="ctr"/>
            <a:lstStyle/>
            <a:p>
              <a:pPr algn="ctr"/>
              <a:endParaRPr lang="en-US"/>
            </a:p>
          </p:txBody>
        </p:sp>
        <p:sp>
          <p:nvSpPr>
            <p:cNvPr id="89" name="Freeform: Shape 88">
              <a:extLst>
                <a:ext uri="{FF2B5EF4-FFF2-40B4-BE49-F238E27FC236}">
                  <a16:creationId xmlns:a16="http://schemas.microsoft.com/office/drawing/2014/main" id="{034F16AE-4171-94E6-1400-E215927E22D2}"/>
                </a:ext>
              </a:extLst>
            </p:cNvPr>
            <p:cNvSpPr/>
            <p:nvPr/>
          </p:nvSpPr>
          <p:spPr bwMode="auto">
            <a:xfrm>
              <a:off x="1568548" y="2644726"/>
              <a:ext cx="1659987" cy="393896"/>
            </a:xfrm>
            <a:custGeom>
              <a:avLst/>
              <a:gdLst>
                <a:gd name="connsiteX0" fmla="*/ 0 w 1659987"/>
                <a:gd name="connsiteY0" fmla="*/ 0 h 393896"/>
                <a:gd name="connsiteX1" fmla="*/ 858129 w 1659987"/>
                <a:gd name="connsiteY1" fmla="*/ 393896 h 393896"/>
                <a:gd name="connsiteX2" fmla="*/ 1659987 w 1659987"/>
                <a:gd name="connsiteY2" fmla="*/ 70339 h 393896"/>
              </a:gdLst>
              <a:ahLst/>
              <a:cxnLst>
                <a:cxn ang="0">
                  <a:pos x="connsiteX0" y="connsiteY0"/>
                </a:cxn>
                <a:cxn ang="0">
                  <a:pos x="connsiteX1" y="connsiteY1"/>
                </a:cxn>
                <a:cxn ang="0">
                  <a:pos x="connsiteX2" y="connsiteY2"/>
                </a:cxn>
              </a:cxnLst>
              <a:rect l="l" t="t" r="r" b="b"/>
              <a:pathLst>
                <a:path w="1659987" h="393896">
                  <a:moveTo>
                    <a:pt x="0" y="0"/>
                  </a:moveTo>
                  <a:lnTo>
                    <a:pt x="858129" y="393896"/>
                  </a:lnTo>
                  <a:lnTo>
                    <a:pt x="1659987" y="70339"/>
                  </a:lnTo>
                </a:path>
              </a:pathLst>
            </a:custGeom>
            <a:noFill/>
            <a:ln w="28575">
              <a:solidFill>
                <a:schemeClr val="accent3"/>
              </a:solidFill>
              <a:miter lim="800000"/>
              <a:headEnd/>
              <a:tailEnd/>
            </a:ln>
          </p:spPr>
          <p:txBody>
            <a:bodyPr rtlCol="0" anchor="ctr"/>
            <a:lstStyle/>
            <a:p>
              <a:pPr algn="ctr"/>
              <a:endParaRPr lang="en-US"/>
            </a:p>
          </p:txBody>
        </p:sp>
        <p:sp>
          <p:nvSpPr>
            <p:cNvPr id="90" name="Freeform: Shape 89">
              <a:extLst>
                <a:ext uri="{FF2B5EF4-FFF2-40B4-BE49-F238E27FC236}">
                  <a16:creationId xmlns:a16="http://schemas.microsoft.com/office/drawing/2014/main" id="{962196D4-2DC5-496A-419B-88351D1B28A6}"/>
                </a:ext>
              </a:extLst>
            </p:cNvPr>
            <p:cNvSpPr/>
            <p:nvPr/>
          </p:nvSpPr>
          <p:spPr bwMode="auto">
            <a:xfrm>
              <a:off x="1575582" y="2651760"/>
              <a:ext cx="1674055" cy="443132"/>
            </a:xfrm>
            <a:custGeom>
              <a:avLst/>
              <a:gdLst>
                <a:gd name="connsiteX0" fmla="*/ 0 w 1674055"/>
                <a:gd name="connsiteY0" fmla="*/ 0 h 443132"/>
                <a:gd name="connsiteX1" fmla="*/ 858129 w 1674055"/>
                <a:gd name="connsiteY1" fmla="*/ 443132 h 443132"/>
                <a:gd name="connsiteX2" fmla="*/ 1674055 w 1674055"/>
                <a:gd name="connsiteY2" fmla="*/ 232117 h 443132"/>
              </a:gdLst>
              <a:ahLst/>
              <a:cxnLst>
                <a:cxn ang="0">
                  <a:pos x="connsiteX0" y="connsiteY0"/>
                </a:cxn>
                <a:cxn ang="0">
                  <a:pos x="connsiteX1" y="connsiteY1"/>
                </a:cxn>
                <a:cxn ang="0">
                  <a:pos x="connsiteX2" y="connsiteY2"/>
                </a:cxn>
              </a:cxnLst>
              <a:rect l="l" t="t" r="r" b="b"/>
              <a:pathLst>
                <a:path w="1674055" h="443132">
                  <a:moveTo>
                    <a:pt x="0" y="0"/>
                  </a:moveTo>
                  <a:lnTo>
                    <a:pt x="858129" y="443132"/>
                  </a:lnTo>
                  <a:lnTo>
                    <a:pt x="1674055" y="232117"/>
                  </a:lnTo>
                </a:path>
              </a:pathLst>
            </a:custGeom>
            <a:noFill/>
            <a:ln w="28575">
              <a:solidFill>
                <a:schemeClr val="accent3"/>
              </a:solidFill>
              <a:miter lim="800000"/>
              <a:headEnd/>
              <a:tailEnd/>
            </a:ln>
          </p:spPr>
          <p:txBody>
            <a:bodyPr rtlCol="0" anchor="ctr"/>
            <a:lstStyle/>
            <a:p>
              <a:pPr algn="ctr"/>
              <a:endParaRPr lang="en-US"/>
            </a:p>
          </p:txBody>
        </p:sp>
        <p:sp>
          <p:nvSpPr>
            <p:cNvPr id="91" name="Freeform: Shape 90">
              <a:extLst>
                <a:ext uri="{FF2B5EF4-FFF2-40B4-BE49-F238E27FC236}">
                  <a16:creationId xmlns:a16="http://schemas.microsoft.com/office/drawing/2014/main" id="{59DCFF4C-FA02-0B08-4D06-7E46A6D0384F}"/>
                </a:ext>
              </a:extLst>
            </p:cNvPr>
            <p:cNvSpPr/>
            <p:nvPr/>
          </p:nvSpPr>
          <p:spPr bwMode="auto">
            <a:xfrm>
              <a:off x="1575582" y="2644726"/>
              <a:ext cx="1688123" cy="1427871"/>
            </a:xfrm>
            <a:custGeom>
              <a:avLst/>
              <a:gdLst>
                <a:gd name="connsiteX0" fmla="*/ 0 w 1688123"/>
                <a:gd name="connsiteY0" fmla="*/ 0 h 1427871"/>
                <a:gd name="connsiteX1" fmla="*/ 907366 w 1688123"/>
                <a:gd name="connsiteY1" fmla="*/ 1427871 h 1427871"/>
                <a:gd name="connsiteX2" fmla="*/ 1688123 w 1688123"/>
                <a:gd name="connsiteY2" fmla="*/ 717452 h 1427871"/>
              </a:gdLst>
              <a:ahLst/>
              <a:cxnLst>
                <a:cxn ang="0">
                  <a:pos x="connsiteX0" y="connsiteY0"/>
                </a:cxn>
                <a:cxn ang="0">
                  <a:pos x="connsiteX1" y="connsiteY1"/>
                </a:cxn>
                <a:cxn ang="0">
                  <a:pos x="connsiteX2" y="connsiteY2"/>
                </a:cxn>
              </a:cxnLst>
              <a:rect l="l" t="t" r="r" b="b"/>
              <a:pathLst>
                <a:path w="1688123" h="1427871">
                  <a:moveTo>
                    <a:pt x="0" y="0"/>
                  </a:moveTo>
                  <a:lnTo>
                    <a:pt x="907366" y="1427871"/>
                  </a:lnTo>
                  <a:lnTo>
                    <a:pt x="1688123" y="717452"/>
                  </a:lnTo>
                </a:path>
              </a:pathLst>
            </a:custGeom>
            <a:noFill/>
            <a:ln w="28575">
              <a:solidFill>
                <a:schemeClr val="accent3"/>
              </a:solidFill>
              <a:miter lim="800000"/>
              <a:headEnd/>
              <a:tailEnd/>
            </a:ln>
          </p:spPr>
          <p:txBody>
            <a:bodyPr rtlCol="0" anchor="ctr"/>
            <a:lstStyle/>
            <a:p>
              <a:pPr algn="ctr"/>
              <a:endParaRPr lang="en-US"/>
            </a:p>
          </p:txBody>
        </p:sp>
        <p:cxnSp>
          <p:nvCxnSpPr>
            <p:cNvPr id="93" name="Straight Connector 92">
              <a:extLst>
                <a:ext uri="{FF2B5EF4-FFF2-40B4-BE49-F238E27FC236}">
                  <a16:creationId xmlns:a16="http://schemas.microsoft.com/office/drawing/2014/main" id="{27D3BCCC-9C20-5BF8-B7E6-049614128CE2}"/>
                </a:ext>
              </a:extLst>
            </p:cNvPr>
            <p:cNvCxnSpPr>
              <a:stCxn id="91" idx="0"/>
            </p:cNvCxnSpPr>
            <p:nvPr/>
          </p:nvCxnSpPr>
          <p:spPr bwMode="auto">
            <a:xfrm>
              <a:off x="1575582" y="2644726"/>
              <a:ext cx="729290" cy="483903"/>
            </a:xfrm>
            <a:prstGeom prst="line">
              <a:avLst/>
            </a:prstGeom>
            <a:noFill/>
            <a:ln w="28575" cap="flat" cmpd="sng" algn="ctr">
              <a:solidFill>
                <a:schemeClr val="accent3"/>
              </a:solidFill>
              <a:prstDash val="solid"/>
              <a:round/>
              <a:headEnd type="none" w="med" len="med"/>
              <a:tailEnd type="none" w="med" len="med"/>
            </a:ln>
            <a:effectLst/>
          </p:spPr>
        </p:cxnSp>
        <p:sp>
          <p:nvSpPr>
            <p:cNvPr id="94" name="Oval 93">
              <a:extLst>
                <a:ext uri="{FF2B5EF4-FFF2-40B4-BE49-F238E27FC236}">
                  <a16:creationId xmlns:a16="http://schemas.microsoft.com/office/drawing/2014/main" id="{CB0D00B1-EB06-B76C-60DD-F40E46C38A49}"/>
                </a:ext>
              </a:extLst>
            </p:cNvPr>
            <p:cNvSpPr/>
            <p:nvPr/>
          </p:nvSpPr>
          <p:spPr bwMode="auto">
            <a:xfrm>
              <a:off x="2299477" y="2477813"/>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FD41477D-A8E4-E881-49A0-709FC95E029A}"/>
                </a:ext>
              </a:extLst>
            </p:cNvPr>
            <p:cNvSpPr/>
            <p:nvPr/>
          </p:nvSpPr>
          <p:spPr bwMode="auto">
            <a:xfrm>
              <a:off x="3168738" y="2137098"/>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EA0644D4-E278-6DAF-3092-376B54C3D209}"/>
                </a:ext>
              </a:extLst>
            </p:cNvPr>
            <p:cNvSpPr/>
            <p:nvPr/>
          </p:nvSpPr>
          <p:spPr bwMode="auto">
            <a:xfrm>
              <a:off x="3175569" y="2403046"/>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D126F106-E22A-A709-D95E-DFEE5FB7F176}"/>
                </a:ext>
              </a:extLst>
            </p:cNvPr>
            <p:cNvSpPr/>
            <p:nvPr/>
          </p:nvSpPr>
          <p:spPr bwMode="auto">
            <a:xfrm>
              <a:off x="3184009" y="2661368"/>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49DE6536-41FD-23DE-FF86-7B3754910E8C}"/>
                </a:ext>
              </a:extLst>
            </p:cNvPr>
            <p:cNvSpPr/>
            <p:nvPr/>
          </p:nvSpPr>
          <p:spPr bwMode="auto">
            <a:xfrm>
              <a:off x="3178789" y="2742632"/>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1034C389-840A-C1DE-A6EF-74F07331B639}"/>
                </a:ext>
              </a:extLst>
            </p:cNvPr>
            <p:cNvSpPr/>
            <p:nvPr/>
          </p:nvSpPr>
          <p:spPr bwMode="auto">
            <a:xfrm>
              <a:off x="3188157" y="2841026"/>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67A368A2-6865-F905-5141-1F8CA224F180}"/>
                </a:ext>
              </a:extLst>
            </p:cNvPr>
            <p:cNvSpPr/>
            <p:nvPr/>
          </p:nvSpPr>
          <p:spPr bwMode="auto">
            <a:xfrm>
              <a:off x="3212317" y="3320274"/>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4CB304BC-CB1E-FF42-20D1-99759915213F}"/>
                </a:ext>
              </a:extLst>
            </p:cNvPr>
            <p:cNvSpPr/>
            <p:nvPr/>
          </p:nvSpPr>
          <p:spPr bwMode="auto">
            <a:xfrm>
              <a:off x="2440385" y="4036936"/>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29EECC65-C95E-1A3A-868E-86815A26000F}"/>
                </a:ext>
              </a:extLst>
            </p:cNvPr>
            <p:cNvSpPr/>
            <p:nvPr/>
          </p:nvSpPr>
          <p:spPr bwMode="auto">
            <a:xfrm>
              <a:off x="2372052" y="2554236"/>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0EC498C7-6216-EDBA-7209-F6D8FF42E565}"/>
                </a:ext>
              </a:extLst>
            </p:cNvPr>
            <p:cNvSpPr/>
            <p:nvPr/>
          </p:nvSpPr>
          <p:spPr bwMode="auto">
            <a:xfrm>
              <a:off x="2395601" y="2815482"/>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EC0C5580-AEE7-34D6-24C9-9448FE687A56}"/>
                </a:ext>
              </a:extLst>
            </p:cNvPr>
            <p:cNvSpPr/>
            <p:nvPr/>
          </p:nvSpPr>
          <p:spPr bwMode="auto">
            <a:xfrm>
              <a:off x="2265800" y="2825786"/>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AFF7A667-D07F-4A50-E9E5-3B9406EE9C36}"/>
                </a:ext>
              </a:extLst>
            </p:cNvPr>
            <p:cNvSpPr/>
            <p:nvPr/>
          </p:nvSpPr>
          <p:spPr bwMode="auto">
            <a:xfrm>
              <a:off x="2385546" y="2985062"/>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51D6F438-B034-270C-3534-2F69366D6CB0}"/>
                </a:ext>
              </a:extLst>
            </p:cNvPr>
            <p:cNvSpPr/>
            <p:nvPr/>
          </p:nvSpPr>
          <p:spPr bwMode="auto">
            <a:xfrm>
              <a:off x="2379709" y="3041881"/>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6D931C2F-50F9-CF45-263E-6510BFE0CC31}"/>
                </a:ext>
              </a:extLst>
            </p:cNvPr>
            <p:cNvSpPr/>
            <p:nvPr/>
          </p:nvSpPr>
          <p:spPr bwMode="auto">
            <a:xfrm>
              <a:off x="2259722" y="3078496"/>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BEF44954-FB5F-C335-6E48-36B198458D8D}"/>
                </a:ext>
              </a:extLst>
            </p:cNvPr>
            <p:cNvSpPr/>
            <p:nvPr/>
          </p:nvSpPr>
          <p:spPr bwMode="auto">
            <a:xfrm>
              <a:off x="3980713" y="2749256"/>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2E2FD3CF-CAF1-367E-68A4-F7C64D5B4A8C}"/>
                </a:ext>
              </a:extLst>
            </p:cNvPr>
            <p:cNvSpPr/>
            <p:nvPr/>
          </p:nvSpPr>
          <p:spPr bwMode="auto">
            <a:xfrm>
              <a:off x="4798976" y="2835548"/>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6BD1EF0D-236B-738F-A465-6BF3423D3AF7}"/>
                </a:ext>
              </a:extLst>
            </p:cNvPr>
            <p:cNvSpPr/>
            <p:nvPr/>
          </p:nvSpPr>
          <p:spPr bwMode="auto">
            <a:xfrm>
              <a:off x="6548129" y="3068893"/>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E90C3C25-4524-5F27-26CE-123C4BCA8B8C}"/>
                </a:ext>
              </a:extLst>
            </p:cNvPr>
            <p:cNvSpPr/>
            <p:nvPr/>
          </p:nvSpPr>
          <p:spPr bwMode="auto">
            <a:xfrm>
              <a:off x="8169119" y="3068893"/>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DCFF5E52-F973-491B-B654-C48D6D8BB3C9}"/>
                </a:ext>
              </a:extLst>
            </p:cNvPr>
            <p:cNvSpPr/>
            <p:nvPr/>
          </p:nvSpPr>
          <p:spPr bwMode="auto">
            <a:xfrm>
              <a:off x="9780841" y="3062814"/>
              <a:ext cx="91867" cy="91867"/>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4" name="Freeform: Shape 113">
            <a:extLst>
              <a:ext uri="{FF2B5EF4-FFF2-40B4-BE49-F238E27FC236}">
                <a16:creationId xmlns:a16="http://schemas.microsoft.com/office/drawing/2014/main" id="{1791BC8A-4E4A-6A20-7C56-88679B046C3C}"/>
              </a:ext>
            </a:extLst>
          </p:cNvPr>
          <p:cNvSpPr/>
          <p:nvPr/>
        </p:nvSpPr>
        <p:spPr bwMode="auto">
          <a:xfrm>
            <a:off x="1585609" y="2626468"/>
            <a:ext cx="8365787" cy="1235413"/>
          </a:xfrm>
          <a:custGeom>
            <a:avLst/>
            <a:gdLst>
              <a:gd name="connsiteX0" fmla="*/ 8365787 w 8365787"/>
              <a:gd name="connsiteY0" fmla="*/ 1196502 h 1235413"/>
              <a:gd name="connsiteX1" fmla="*/ 6074923 w 8365787"/>
              <a:gd name="connsiteY1" fmla="*/ 1235413 h 1235413"/>
              <a:gd name="connsiteX2" fmla="*/ 4411493 w 8365787"/>
              <a:gd name="connsiteY2" fmla="*/ 1191638 h 1235413"/>
              <a:gd name="connsiteX3" fmla="*/ 2791838 w 8365787"/>
              <a:gd name="connsiteY3" fmla="*/ 1040860 h 1235413"/>
              <a:gd name="connsiteX4" fmla="*/ 1994170 w 8365787"/>
              <a:gd name="connsiteY4" fmla="*/ 924128 h 1235413"/>
              <a:gd name="connsiteX5" fmla="*/ 1473740 w 8365787"/>
              <a:gd name="connsiteY5" fmla="*/ 408562 h 1235413"/>
              <a:gd name="connsiteX6" fmla="*/ 661480 w 8365787"/>
              <a:gd name="connsiteY6" fmla="*/ 0 h 1235413"/>
              <a:gd name="connsiteX7" fmla="*/ 0 w 8365787"/>
              <a:gd name="connsiteY7" fmla="*/ 14592 h 1235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65787" h="1235413">
                <a:moveTo>
                  <a:pt x="8365787" y="1196502"/>
                </a:moveTo>
                <a:lnTo>
                  <a:pt x="6074923" y="1235413"/>
                </a:lnTo>
                <a:lnTo>
                  <a:pt x="4411493" y="1191638"/>
                </a:lnTo>
                <a:lnTo>
                  <a:pt x="2791838" y="1040860"/>
                </a:lnTo>
                <a:lnTo>
                  <a:pt x="1994170" y="924128"/>
                </a:lnTo>
                <a:lnTo>
                  <a:pt x="1473740" y="408562"/>
                </a:lnTo>
                <a:lnTo>
                  <a:pt x="661480" y="0"/>
                </a:lnTo>
                <a:lnTo>
                  <a:pt x="0" y="14592"/>
                </a:lnTo>
              </a:path>
            </a:pathLst>
          </a:custGeom>
          <a:noFill/>
          <a:ln w="28575">
            <a:solidFill>
              <a:schemeClr val="accent1"/>
            </a:solidFill>
            <a:miter lim="800000"/>
            <a:headEnd/>
            <a:tailEnd/>
          </a:ln>
        </p:spPr>
        <p:txBody>
          <a:bodyPr rtlCol="0" anchor="ctr"/>
          <a:lstStyle/>
          <a:p>
            <a:pPr algn="ctr"/>
            <a:endParaRPr lang="en-US"/>
          </a:p>
        </p:txBody>
      </p:sp>
      <p:sp>
        <p:nvSpPr>
          <p:cNvPr id="122" name="Oval 121">
            <a:extLst>
              <a:ext uri="{FF2B5EF4-FFF2-40B4-BE49-F238E27FC236}">
                <a16:creationId xmlns:a16="http://schemas.microsoft.com/office/drawing/2014/main" id="{6FD09D7C-8A1D-3F9C-4AEA-4A99F3E85147}"/>
              </a:ext>
            </a:extLst>
          </p:cNvPr>
          <p:cNvSpPr/>
          <p:nvPr/>
        </p:nvSpPr>
        <p:spPr bwMode="auto">
          <a:xfrm>
            <a:off x="1554944" y="2602552"/>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61" name="Group 160">
            <a:extLst>
              <a:ext uri="{FF2B5EF4-FFF2-40B4-BE49-F238E27FC236}">
                <a16:creationId xmlns:a16="http://schemas.microsoft.com/office/drawing/2014/main" id="{BD3151BA-9E67-1B24-0B31-451D3444CA70}"/>
              </a:ext>
            </a:extLst>
          </p:cNvPr>
          <p:cNvGrpSpPr/>
          <p:nvPr/>
        </p:nvGrpSpPr>
        <p:grpSpPr>
          <a:xfrm>
            <a:off x="1571017" y="2579645"/>
            <a:ext cx="8448907" cy="2048593"/>
            <a:chOff x="1571017" y="2579645"/>
            <a:chExt cx="8448907" cy="2048593"/>
          </a:xfrm>
        </p:grpSpPr>
        <p:sp>
          <p:nvSpPr>
            <p:cNvPr id="115" name="Freeform: Shape 114">
              <a:extLst>
                <a:ext uri="{FF2B5EF4-FFF2-40B4-BE49-F238E27FC236}">
                  <a16:creationId xmlns:a16="http://schemas.microsoft.com/office/drawing/2014/main" id="{2AEC8E5B-A7A1-3650-6D85-93A4C81B87E0}"/>
                </a:ext>
              </a:extLst>
            </p:cNvPr>
            <p:cNvSpPr/>
            <p:nvPr/>
          </p:nvSpPr>
          <p:spPr bwMode="auto">
            <a:xfrm>
              <a:off x="3078804" y="3064213"/>
              <a:ext cx="4844375" cy="953310"/>
            </a:xfrm>
            <a:custGeom>
              <a:avLst/>
              <a:gdLst>
                <a:gd name="connsiteX0" fmla="*/ 4844375 w 4844375"/>
                <a:gd name="connsiteY0" fmla="*/ 943583 h 953310"/>
                <a:gd name="connsiteX1" fmla="*/ 3214992 w 4844375"/>
                <a:gd name="connsiteY1" fmla="*/ 953310 h 953310"/>
                <a:gd name="connsiteX2" fmla="*/ 1595336 w 4844375"/>
                <a:gd name="connsiteY2" fmla="*/ 933855 h 953310"/>
                <a:gd name="connsiteX3" fmla="*/ 826851 w 4844375"/>
                <a:gd name="connsiteY3" fmla="*/ 826851 h 953310"/>
                <a:gd name="connsiteX4" fmla="*/ 0 w 4844375"/>
                <a:gd name="connsiteY4" fmla="*/ 0 h 953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375" h="953310">
                  <a:moveTo>
                    <a:pt x="4844375" y="943583"/>
                  </a:moveTo>
                  <a:lnTo>
                    <a:pt x="3214992" y="953310"/>
                  </a:lnTo>
                  <a:lnTo>
                    <a:pt x="1595336" y="933855"/>
                  </a:lnTo>
                  <a:lnTo>
                    <a:pt x="826851" y="826851"/>
                  </a:lnTo>
                  <a:lnTo>
                    <a:pt x="0" y="0"/>
                  </a:lnTo>
                </a:path>
              </a:pathLst>
            </a:custGeom>
            <a:noFill/>
            <a:ln w="28575">
              <a:solidFill>
                <a:schemeClr val="accent1"/>
              </a:solidFill>
              <a:miter lim="800000"/>
              <a:headEnd/>
              <a:tailEnd/>
            </a:ln>
          </p:spPr>
          <p:txBody>
            <a:bodyPr rtlCol="0" anchor="ctr"/>
            <a:lstStyle/>
            <a:p>
              <a:pPr algn="ctr"/>
              <a:endParaRPr lang="en-US"/>
            </a:p>
          </p:txBody>
        </p:sp>
        <p:sp>
          <p:nvSpPr>
            <p:cNvPr id="116" name="Freeform: Shape 115">
              <a:extLst>
                <a:ext uri="{FF2B5EF4-FFF2-40B4-BE49-F238E27FC236}">
                  <a16:creationId xmlns:a16="http://schemas.microsoft.com/office/drawing/2014/main" id="{224DE4A0-B497-76F8-B073-6A6103228780}"/>
                </a:ext>
              </a:extLst>
            </p:cNvPr>
            <p:cNvSpPr/>
            <p:nvPr/>
          </p:nvSpPr>
          <p:spPr bwMode="auto">
            <a:xfrm>
              <a:off x="1575881" y="2650787"/>
              <a:ext cx="4868693" cy="666345"/>
            </a:xfrm>
            <a:custGeom>
              <a:avLst/>
              <a:gdLst>
                <a:gd name="connsiteX0" fmla="*/ 4868693 w 4868693"/>
                <a:gd name="connsiteY0" fmla="*/ 510702 h 666345"/>
                <a:gd name="connsiteX1" fmla="*/ 4032115 w 4868693"/>
                <a:gd name="connsiteY1" fmla="*/ 588524 h 666345"/>
                <a:gd name="connsiteX2" fmla="*/ 3176081 w 4868693"/>
                <a:gd name="connsiteY2" fmla="*/ 666345 h 666345"/>
                <a:gd name="connsiteX3" fmla="*/ 1609928 w 4868693"/>
                <a:gd name="connsiteY3" fmla="*/ 564204 h 666345"/>
                <a:gd name="connsiteX4" fmla="*/ 778213 w 4868693"/>
                <a:gd name="connsiteY4" fmla="*/ 267511 h 666345"/>
                <a:gd name="connsiteX5" fmla="*/ 0 w 4868693"/>
                <a:gd name="connsiteY5" fmla="*/ 0 h 666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68693" h="666345">
                  <a:moveTo>
                    <a:pt x="4868693" y="510702"/>
                  </a:moveTo>
                  <a:lnTo>
                    <a:pt x="4032115" y="588524"/>
                  </a:lnTo>
                  <a:lnTo>
                    <a:pt x="3176081" y="666345"/>
                  </a:lnTo>
                  <a:lnTo>
                    <a:pt x="1609928" y="564204"/>
                  </a:lnTo>
                  <a:lnTo>
                    <a:pt x="778213" y="267511"/>
                  </a:lnTo>
                  <a:lnTo>
                    <a:pt x="0" y="0"/>
                  </a:lnTo>
                </a:path>
              </a:pathLst>
            </a:custGeom>
            <a:noFill/>
            <a:ln w="28575">
              <a:solidFill>
                <a:schemeClr val="accent1"/>
              </a:solidFill>
              <a:miter lim="800000"/>
              <a:headEnd/>
              <a:tailEnd/>
            </a:ln>
          </p:spPr>
          <p:txBody>
            <a:bodyPr rtlCol="0" anchor="ctr"/>
            <a:lstStyle/>
            <a:p>
              <a:pPr algn="ctr"/>
              <a:endParaRPr lang="en-US"/>
            </a:p>
          </p:txBody>
        </p:sp>
        <p:sp>
          <p:nvSpPr>
            <p:cNvPr id="117" name="Freeform: Shape 116">
              <a:extLst>
                <a:ext uri="{FF2B5EF4-FFF2-40B4-BE49-F238E27FC236}">
                  <a16:creationId xmlns:a16="http://schemas.microsoft.com/office/drawing/2014/main" id="{F4BA74F8-1EF5-85A8-86BC-A2E3F0C17B84}"/>
                </a:ext>
              </a:extLst>
            </p:cNvPr>
            <p:cNvSpPr/>
            <p:nvPr/>
          </p:nvSpPr>
          <p:spPr bwMode="auto">
            <a:xfrm>
              <a:off x="1571017" y="2641060"/>
              <a:ext cx="3365770" cy="1429966"/>
            </a:xfrm>
            <a:custGeom>
              <a:avLst/>
              <a:gdLst>
                <a:gd name="connsiteX0" fmla="*/ 3365770 w 3365770"/>
                <a:gd name="connsiteY0" fmla="*/ 1429966 h 1429966"/>
                <a:gd name="connsiteX1" fmla="*/ 2402732 w 3365770"/>
                <a:gd name="connsiteY1" fmla="*/ 1245140 h 1429966"/>
                <a:gd name="connsiteX2" fmla="*/ 1512651 w 3365770"/>
                <a:gd name="connsiteY2" fmla="*/ 1147863 h 1429966"/>
                <a:gd name="connsiteX3" fmla="*/ 714983 w 3365770"/>
                <a:gd name="connsiteY3" fmla="*/ 807395 h 1429966"/>
                <a:gd name="connsiteX4" fmla="*/ 0 w 3365770"/>
                <a:gd name="connsiteY4" fmla="*/ 0 h 14299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5770" h="1429966">
                  <a:moveTo>
                    <a:pt x="3365770" y="1429966"/>
                  </a:moveTo>
                  <a:lnTo>
                    <a:pt x="2402732" y="1245140"/>
                  </a:lnTo>
                  <a:lnTo>
                    <a:pt x="1512651" y="1147863"/>
                  </a:lnTo>
                  <a:lnTo>
                    <a:pt x="714983" y="807395"/>
                  </a:lnTo>
                  <a:lnTo>
                    <a:pt x="0" y="0"/>
                  </a:lnTo>
                </a:path>
              </a:pathLst>
            </a:custGeom>
            <a:noFill/>
            <a:ln w="28575">
              <a:solidFill>
                <a:schemeClr val="accent1"/>
              </a:solidFill>
              <a:miter lim="800000"/>
              <a:headEnd/>
              <a:tailEnd/>
            </a:ln>
          </p:spPr>
          <p:txBody>
            <a:bodyPr rtlCol="0" anchor="ctr"/>
            <a:lstStyle/>
            <a:p>
              <a:pPr algn="ctr"/>
              <a:endParaRPr lang="en-US"/>
            </a:p>
          </p:txBody>
        </p:sp>
        <p:sp>
          <p:nvSpPr>
            <p:cNvPr id="118" name="Freeform: Shape 117">
              <a:extLst>
                <a:ext uri="{FF2B5EF4-FFF2-40B4-BE49-F238E27FC236}">
                  <a16:creationId xmlns:a16="http://schemas.microsoft.com/office/drawing/2014/main" id="{63E65C88-8940-CFE8-E900-8865B3FAA04F}"/>
                </a:ext>
              </a:extLst>
            </p:cNvPr>
            <p:cNvSpPr/>
            <p:nvPr/>
          </p:nvSpPr>
          <p:spPr bwMode="auto">
            <a:xfrm>
              <a:off x="1600200" y="2665379"/>
              <a:ext cx="2782111" cy="1911485"/>
            </a:xfrm>
            <a:custGeom>
              <a:avLst/>
              <a:gdLst>
                <a:gd name="connsiteX0" fmla="*/ 2782111 w 2782111"/>
                <a:gd name="connsiteY0" fmla="*/ 1911485 h 1911485"/>
                <a:gd name="connsiteX1" fmla="*/ 1541834 w 2782111"/>
                <a:gd name="connsiteY1" fmla="*/ 1814208 h 1911485"/>
                <a:gd name="connsiteX2" fmla="*/ 753894 w 2782111"/>
                <a:gd name="connsiteY2" fmla="*/ 1517515 h 1911485"/>
                <a:gd name="connsiteX3" fmla="*/ 0 w 2782111"/>
                <a:gd name="connsiteY3" fmla="*/ 0 h 1911485"/>
              </a:gdLst>
              <a:ahLst/>
              <a:cxnLst>
                <a:cxn ang="0">
                  <a:pos x="connsiteX0" y="connsiteY0"/>
                </a:cxn>
                <a:cxn ang="0">
                  <a:pos x="connsiteX1" y="connsiteY1"/>
                </a:cxn>
                <a:cxn ang="0">
                  <a:pos x="connsiteX2" y="connsiteY2"/>
                </a:cxn>
                <a:cxn ang="0">
                  <a:pos x="connsiteX3" y="connsiteY3"/>
                </a:cxn>
              </a:cxnLst>
              <a:rect l="l" t="t" r="r" b="b"/>
              <a:pathLst>
                <a:path w="2782111" h="1911485">
                  <a:moveTo>
                    <a:pt x="2782111" y="1911485"/>
                  </a:moveTo>
                  <a:lnTo>
                    <a:pt x="1541834" y="1814208"/>
                  </a:lnTo>
                  <a:lnTo>
                    <a:pt x="753894" y="1517515"/>
                  </a:lnTo>
                  <a:lnTo>
                    <a:pt x="0" y="0"/>
                  </a:lnTo>
                </a:path>
              </a:pathLst>
            </a:custGeom>
            <a:noFill/>
            <a:ln w="28575">
              <a:solidFill>
                <a:schemeClr val="accent1"/>
              </a:solidFill>
              <a:miter lim="800000"/>
              <a:headEnd/>
              <a:tailEnd/>
            </a:ln>
          </p:spPr>
          <p:txBody>
            <a:bodyPr rtlCol="0" anchor="ctr"/>
            <a:lstStyle/>
            <a:p>
              <a:pPr algn="ctr"/>
              <a:endParaRPr lang="en-US"/>
            </a:p>
          </p:txBody>
        </p:sp>
        <p:sp>
          <p:nvSpPr>
            <p:cNvPr id="119" name="Freeform: Shape 118">
              <a:extLst>
                <a:ext uri="{FF2B5EF4-FFF2-40B4-BE49-F238E27FC236}">
                  <a16:creationId xmlns:a16="http://schemas.microsoft.com/office/drawing/2014/main" id="{42698BFA-6199-4D4E-DAD0-5036CDA69989}"/>
                </a:ext>
              </a:extLst>
            </p:cNvPr>
            <p:cNvSpPr/>
            <p:nvPr/>
          </p:nvSpPr>
          <p:spPr bwMode="auto">
            <a:xfrm>
              <a:off x="1605064" y="2650787"/>
              <a:ext cx="3681919" cy="802532"/>
            </a:xfrm>
            <a:custGeom>
              <a:avLst/>
              <a:gdLst>
                <a:gd name="connsiteX0" fmla="*/ 3681919 w 3681919"/>
                <a:gd name="connsiteY0" fmla="*/ 642026 h 802532"/>
                <a:gd name="connsiteX1" fmla="*/ 2952345 w 3681919"/>
                <a:gd name="connsiteY1" fmla="*/ 802532 h 802532"/>
                <a:gd name="connsiteX2" fmla="*/ 2393004 w 3681919"/>
                <a:gd name="connsiteY2" fmla="*/ 564204 h 802532"/>
                <a:gd name="connsiteX3" fmla="*/ 1614791 w 3681919"/>
                <a:gd name="connsiteY3" fmla="*/ 671209 h 802532"/>
                <a:gd name="connsiteX4" fmla="*/ 841442 w 3681919"/>
                <a:gd name="connsiteY4" fmla="*/ 588524 h 802532"/>
                <a:gd name="connsiteX5" fmla="*/ 802532 w 3681919"/>
                <a:gd name="connsiteY5" fmla="*/ 593387 h 802532"/>
                <a:gd name="connsiteX6" fmla="*/ 0 w 3681919"/>
                <a:gd name="connsiteY6" fmla="*/ 0 h 802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1919" h="802532">
                  <a:moveTo>
                    <a:pt x="3681919" y="642026"/>
                  </a:moveTo>
                  <a:lnTo>
                    <a:pt x="2952345" y="802532"/>
                  </a:lnTo>
                  <a:lnTo>
                    <a:pt x="2393004" y="564204"/>
                  </a:lnTo>
                  <a:lnTo>
                    <a:pt x="1614791" y="671209"/>
                  </a:lnTo>
                  <a:lnTo>
                    <a:pt x="841442" y="588524"/>
                  </a:lnTo>
                  <a:lnTo>
                    <a:pt x="802532" y="593387"/>
                  </a:lnTo>
                  <a:lnTo>
                    <a:pt x="0" y="0"/>
                  </a:lnTo>
                </a:path>
              </a:pathLst>
            </a:custGeom>
            <a:noFill/>
            <a:ln w="28575">
              <a:solidFill>
                <a:schemeClr val="accent1"/>
              </a:solidFill>
              <a:miter lim="800000"/>
              <a:headEnd/>
              <a:tailEnd/>
            </a:ln>
          </p:spPr>
          <p:txBody>
            <a:bodyPr rtlCol="0" anchor="ctr"/>
            <a:lstStyle/>
            <a:p>
              <a:pPr algn="ctr"/>
              <a:endParaRPr lang="en-US"/>
            </a:p>
          </p:txBody>
        </p:sp>
        <p:sp>
          <p:nvSpPr>
            <p:cNvPr id="120" name="Freeform: Shape 119">
              <a:extLst>
                <a:ext uri="{FF2B5EF4-FFF2-40B4-BE49-F238E27FC236}">
                  <a16:creationId xmlns:a16="http://schemas.microsoft.com/office/drawing/2014/main" id="{D97CC9A5-EF42-03BE-C926-378EB4340A9D}"/>
                </a:ext>
              </a:extLst>
            </p:cNvPr>
            <p:cNvSpPr/>
            <p:nvPr/>
          </p:nvSpPr>
          <p:spPr bwMode="auto">
            <a:xfrm>
              <a:off x="1580745" y="2670243"/>
              <a:ext cx="3117715" cy="734438"/>
            </a:xfrm>
            <a:custGeom>
              <a:avLst/>
              <a:gdLst>
                <a:gd name="connsiteX0" fmla="*/ 0 w 3117715"/>
                <a:gd name="connsiteY0" fmla="*/ 0 h 734438"/>
                <a:gd name="connsiteX1" fmla="*/ 817123 w 3117715"/>
                <a:gd name="connsiteY1" fmla="*/ 734438 h 734438"/>
                <a:gd name="connsiteX2" fmla="*/ 1609927 w 3117715"/>
                <a:gd name="connsiteY2" fmla="*/ 573931 h 734438"/>
                <a:gd name="connsiteX3" fmla="*/ 3117715 w 3117715"/>
                <a:gd name="connsiteY3" fmla="*/ 642025 h 734438"/>
              </a:gdLst>
              <a:ahLst/>
              <a:cxnLst>
                <a:cxn ang="0">
                  <a:pos x="connsiteX0" y="connsiteY0"/>
                </a:cxn>
                <a:cxn ang="0">
                  <a:pos x="connsiteX1" y="connsiteY1"/>
                </a:cxn>
                <a:cxn ang="0">
                  <a:pos x="connsiteX2" y="connsiteY2"/>
                </a:cxn>
                <a:cxn ang="0">
                  <a:pos x="connsiteX3" y="connsiteY3"/>
                </a:cxn>
              </a:cxnLst>
              <a:rect l="l" t="t" r="r" b="b"/>
              <a:pathLst>
                <a:path w="3117715" h="734438">
                  <a:moveTo>
                    <a:pt x="0" y="0"/>
                  </a:moveTo>
                  <a:lnTo>
                    <a:pt x="817123" y="734438"/>
                  </a:lnTo>
                  <a:lnTo>
                    <a:pt x="1609927" y="573931"/>
                  </a:lnTo>
                  <a:lnTo>
                    <a:pt x="3117715" y="642025"/>
                  </a:lnTo>
                </a:path>
              </a:pathLst>
            </a:custGeom>
            <a:noFill/>
            <a:ln w="28575">
              <a:solidFill>
                <a:schemeClr val="accent1"/>
              </a:solidFill>
              <a:miter lim="800000"/>
              <a:headEnd/>
              <a:tailEnd/>
            </a:ln>
          </p:spPr>
          <p:txBody>
            <a:bodyPr rtlCol="0" anchor="ctr"/>
            <a:lstStyle/>
            <a:p>
              <a:pPr algn="ctr"/>
              <a:endParaRPr lang="en-US"/>
            </a:p>
          </p:txBody>
        </p:sp>
        <p:sp>
          <p:nvSpPr>
            <p:cNvPr id="121" name="Freeform: Shape 120">
              <a:extLst>
                <a:ext uri="{FF2B5EF4-FFF2-40B4-BE49-F238E27FC236}">
                  <a16:creationId xmlns:a16="http://schemas.microsoft.com/office/drawing/2014/main" id="{73CDCC61-7CA3-2379-2A80-981422F90D4F}"/>
                </a:ext>
              </a:extLst>
            </p:cNvPr>
            <p:cNvSpPr/>
            <p:nvPr/>
          </p:nvSpPr>
          <p:spPr bwMode="auto">
            <a:xfrm>
              <a:off x="1595336" y="2665379"/>
              <a:ext cx="1609928" cy="656617"/>
            </a:xfrm>
            <a:custGeom>
              <a:avLst/>
              <a:gdLst>
                <a:gd name="connsiteX0" fmla="*/ 0 w 1609928"/>
                <a:gd name="connsiteY0" fmla="*/ 0 h 656617"/>
                <a:gd name="connsiteX1" fmla="*/ 685800 w 1609928"/>
                <a:gd name="connsiteY1" fmla="*/ 393970 h 656617"/>
                <a:gd name="connsiteX2" fmla="*/ 1609928 w 1609928"/>
                <a:gd name="connsiteY2" fmla="*/ 656617 h 656617"/>
              </a:gdLst>
              <a:ahLst/>
              <a:cxnLst>
                <a:cxn ang="0">
                  <a:pos x="connsiteX0" y="connsiteY0"/>
                </a:cxn>
                <a:cxn ang="0">
                  <a:pos x="connsiteX1" y="connsiteY1"/>
                </a:cxn>
                <a:cxn ang="0">
                  <a:pos x="connsiteX2" y="connsiteY2"/>
                </a:cxn>
              </a:cxnLst>
              <a:rect l="l" t="t" r="r" b="b"/>
              <a:pathLst>
                <a:path w="1609928" h="656617">
                  <a:moveTo>
                    <a:pt x="0" y="0"/>
                  </a:moveTo>
                  <a:lnTo>
                    <a:pt x="685800" y="393970"/>
                  </a:lnTo>
                  <a:lnTo>
                    <a:pt x="1609928" y="656617"/>
                  </a:lnTo>
                </a:path>
              </a:pathLst>
            </a:custGeom>
            <a:noFill/>
            <a:ln w="28575">
              <a:solidFill>
                <a:schemeClr val="accent1"/>
              </a:solidFill>
              <a:miter lim="800000"/>
              <a:headEnd/>
              <a:tailEnd/>
            </a:ln>
          </p:spPr>
          <p:txBody>
            <a:bodyPr rtlCol="0" anchor="ctr"/>
            <a:lstStyle/>
            <a:p>
              <a:pPr algn="ctr"/>
              <a:endParaRPr lang="en-US"/>
            </a:p>
          </p:txBody>
        </p:sp>
        <p:sp>
          <p:nvSpPr>
            <p:cNvPr id="123" name="Oval 122">
              <a:extLst>
                <a:ext uri="{FF2B5EF4-FFF2-40B4-BE49-F238E27FC236}">
                  <a16:creationId xmlns:a16="http://schemas.microsoft.com/office/drawing/2014/main" id="{10653814-3038-09EE-CA06-4CD0C3A957D9}"/>
                </a:ext>
              </a:extLst>
            </p:cNvPr>
            <p:cNvSpPr/>
            <p:nvPr/>
          </p:nvSpPr>
          <p:spPr bwMode="auto">
            <a:xfrm>
              <a:off x="2207399" y="2579645"/>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581E5BF5-9514-89F0-E71E-A6965D1DE65B}"/>
                </a:ext>
              </a:extLst>
            </p:cNvPr>
            <p:cNvSpPr/>
            <p:nvPr/>
          </p:nvSpPr>
          <p:spPr bwMode="auto">
            <a:xfrm>
              <a:off x="3031374" y="3008280"/>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EBF7F41A-371D-3CE8-7E0E-E985C7AF363A}"/>
                </a:ext>
              </a:extLst>
            </p:cNvPr>
            <p:cNvSpPr/>
            <p:nvPr/>
          </p:nvSpPr>
          <p:spPr bwMode="auto">
            <a:xfrm>
              <a:off x="4709535" y="3271198"/>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9084D589-A6B8-5B63-9E41-E23785F9E982}"/>
                </a:ext>
              </a:extLst>
            </p:cNvPr>
            <p:cNvSpPr/>
            <p:nvPr/>
          </p:nvSpPr>
          <p:spPr bwMode="auto">
            <a:xfrm>
              <a:off x="3124601" y="3171362"/>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775385CA-878F-721B-DCE3-64B1CEEE44C7}"/>
                </a:ext>
              </a:extLst>
            </p:cNvPr>
            <p:cNvSpPr/>
            <p:nvPr/>
          </p:nvSpPr>
          <p:spPr bwMode="auto">
            <a:xfrm>
              <a:off x="4910005" y="4036936"/>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ED83FD8A-558F-9F0A-0F29-224F43943B89}"/>
                </a:ext>
              </a:extLst>
            </p:cNvPr>
            <p:cNvSpPr/>
            <p:nvPr/>
          </p:nvSpPr>
          <p:spPr bwMode="auto">
            <a:xfrm>
              <a:off x="3558806" y="3509478"/>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59BAA9FC-E664-2F91-7967-C8018687C675}"/>
                </a:ext>
              </a:extLst>
            </p:cNvPr>
            <p:cNvSpPr/>
            <p:nvPr/>
          </p:nvSpPr>
          <p:spPr bwMode="auto">
            <a:xfrm>
              <a:off x="3971109" y="3175533"/>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F955D4CE-CE05-2DF0-BD36-8C9652E7BAD4}"/>
                </a:ext>
              </a:extLst>
            </p:cNvPr>
            <p:cNvSpPr/>
            <p:nvPr/>
          </p:nvSpPr>
          <p:spPr bwMode="auto">
            <a:xfrm>
              <a:off x="4508357" y="3396047"/>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7A828F9A-42C0-2323-02A2-CBB5585C75DB}"/>
                </a:ext>
              </a:extLst>
            </p:cNvPr>
            <p:cNvSpPr/>
            <p:nvPr/>
          </p:nvSpPr>
          <p:spPr bwMode="auto">
            <a:xfrm>
              <a:off x="5249357" y="3247042"/>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255D80EB-A2D1-EC2C-BC5B-F0B9D4DB2094}"/>
                </a:ext>
              </a:extLst>
            </p:cNvPr>
            <p:cNvSpPr/>
            <p:nvPr/>
          </p:nvSpPr>
          <p:spPr bwMode="auto">
            <a:xfrm>
              <a:off x="5562786" y="3205801"/>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EE5C1B32-E82B-6AF4-6315-9C603B706EAB}"/>
                </a:ext>
              </a:extLst>
            </p:cNvPr>
            <p:cNvSpPr/>
            <p:nvPr/>
          </p:nvSpPr>
          <p:spPr bwMode="auto">
            <a:xfrm>
              <a:off x="6416371" y="3116320"/>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2D386626-312C-859F-0771-B13B910ACF22}"/>
                </a:ext>
              </a:extLst>
            </p:cNvPr>
            <p:cNvSpPr/>
            <p:nvPr/>
          </p:nvSpPr>
          <p:spPr bwMode="auto">
            <a:xfrm>
              <a:off x="4376975" y="3617132"/>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90865C5B-94A8-11B5-7C16-E3F673236A72}"/>
                </a:ext>
              </a:extLst>
            </p:cNvPr>
            <p:cNvSpPr/>
            <p:nvPr/>
          </p:nvSpPr>
          <p:spPr bwMode="auto">
            <a:xfrm>
              <a:off x="5992246" y="3773022"/>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F5C01607-B79C-1B25-2891-02AB91CCBB1B}"/>
                </a:ext>
              </a:extLst>
            </p:cNvPr>
            <p:cNvSpPr/>
            <p:nvPr/>
          </p:nvSpPr>
          <p:spPr bwMode="auto">
            <a:xfrm>
              <a:off x="2323799" y="2869351"/>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CE3219B9-04C0-7D42-C733-4481D2EFFBDA}"/>
                </a:ext>
              </a:extLst>
            </p:cNvPr>
            <p:cNvSpPr/>
            <p:nvPr/>
          </p:nvSpPr>
          <p:spPr bwMode="auto">
            <a:xfrm>
              <a:off x="2244348" y="3011842"/>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CA657FBC-8998-B6EB-B805-29322A58B4D5}"/>
                </a:ext>
              </a:extLst>
            </p:cNvPr>
            <p:cNvSpPr/>
            <p:nvPr/>
          </p:nvSpPr>
          <p:spPr bwMode="auto">
            <a:xfrm>
              <a:off x="2349149" y="3081740"/>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E76AAE78-579A-BF05-B7CE-DD05A5273A6F}"/>
                </a:ext>
              </a:extLst>
            </p:cNvPr>
            <p:cNvSpPr/>
            <p:nvPr/>
          </p:nvSpPr>
          <p:spPr bwMode="auto">
            <a:xfrm>
              <a:off x="2355290" y="3204349"/>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6CC10629-BE53-3610-25EF-36C4DF7E02B6}"/>
                </a:ext>
              </a:extLst>
            </p:cNvPr>
            <p:cNvSpPr/>
            <p:nvPr/>
          </p:nvSpPr>
          <p:spPr bwMode="auto">
            <a:xfrm>
              <a:off x="2349148" y="3356379"/>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FCD38599-BCD8-6BC8-B0F5-BF421AA45BD0}"/>
                </a:ext>
              </a:extLst>
            </p:cNvPr>
            <p:cNvSpPr/>
            <p:nvPr/>
          </p:nvSpPr>
          <p:spPr bwMode="auto">
            <a:xfrm>
              <a:off x="2235292" y="3391666"/>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3C0B9285-C7B9-2753-CE6E-3B4026C6107A}"/>
                </a:ext>
              </a:extLst>
            </p:cNvPr>
            <p:cNvSpPr/>
            <p:nvPr/>
          </p:nvSpPr>
          <p:spPr bwMode="auto">
            <a:xfrm>
              <a:off x="2319698" y="4128341"/>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B88204C5-CA4B-DC96-C835-97E91E3A907D}"/>
                </a:ext>
              </a:extLst>
            </p:cNvPr>
            <p:cNvSpPr/>
            <p:nvPr/>
          </p:nvSpPr>
          <p:spPr bwMode="auto">
            <a:xfrm>
              <a:off x="3095147" y="4430684"/>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F82034E2-DE4E-4D6A-5428-62F674C5A38E}"/>
                </a:ext>
              </a:extLst>
            </p:cNvPr>
            <p:cNvSpPr/>
            <p:nvPr/>
          </p:nvSpPr>
          <p:spPr bwMode="auto">
            <a:xfrm>
              <a:off x="3026510" y="3747790"/>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550CC2EF-A27F-72DC-28FE-8BD21EC20792}"/>
                </a:ext>
              </a:extLst>
            </p:cNvPr>
            <p:cNvSpPr/>
            <p:nvPr/>
          </p:nvSpPr>
          <p:spPr bwMode="auto">
            <a:xfrm>
              <a:off x="3846312" y="3845121"/>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172A1E01-2EB8-9BCC-1DF2-353DDA8531A9}"/>
                </a:ext>
              </a:extLst>
            </p:cNvPr>
            <p:cNvSpPr/>
            <p:nvPr/>
          </p:nvSpPr>
          <p:spPr bwMode="auto">
            <a:xfrm>
              <a:off x="3939643" y="3847289"/>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45D18135-F59A-C436-41E5-E879371AB1F9}"/>
                </a:ext>
              </a:extLst>
            </p:cNvPr>
            <p:cNvSpPr/>
            <p:nvPr/>
          </p:nvSpPr>
          <p:spPr bwMode="auto">
            <a:xfrm>
              <a:off x="4647662" y="3964253"/>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57515F9A-6A72-AF5E-81B7-B9E6ACB85943}"/>
                </a:ext>
              </a:extLst>
            </p:cNvPr>
            <p:cNvSpPr/>
            <p:nvPr/>
          </p:nvSpPr>
          <p:spPr bwMode="auto">
            <a:xfrm>
              <a:off x="6251755" y="3973457"/>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C8571574-9FDA-9EB8-0BF9-F8157A868CF8}"/>
                </a:ext>
              </a:extLst>
            </p:cNvPr>
            <p:cNvSpPr/>
            <p:nvPr/>
          </p:nvSpPr>
          <p:spPr bwMode="auto">
            <a:xfrm>
              <a:off x="7878742" y="3969116"/>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3A9D499D-456C-8D70-273A-9E815DEC41DB}"/>
                </a:ext>
              </a:extLst>
            </p:cNvPr>
            <p:cNvSpPr/>
            <p:nvPr/>
          </p:nvSpPr>
          <p:spPr bwMode="auto">
            <a:xfrm>
              <a:off x="4345313" y="4536371"/>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6F85A68D-4ADF-F631-9BFD-631A62631958}"/>
                </a:ext>
              </a:extLst>
            </p:cNvPr>
            <p:cNvSpPr/>
            <p:nvPr/>
          </p:nvSpPr>
          <p:spPr bwMode="auto">
            <a:xfrm>
              <a:off x="3179888" y="3280829"/>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5C9E4BA8-9775-11C1-CF3D-940DF2B92F3A}"/>
                </a:ext>
              </a:extLst>
            </p:cNvPr>
            <p:cNvSpPr/>
            <p:nvPr/>
          </p:nvSpPr>
          <p:spPr bwMode="auto">
            <a:xfrm>
              <a:off x="7613063" y="3818857"/>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93617EFA-AC95-CD7A-9D75-77A086A6FD7A}"/>
                </a:ext>
              </a:extLst>
            </p:cNvPr>
            <p:cNvSpPr/>
            <p:nvPr/>
          </p:nvSpPr>
          <p:spPr bwMode="auto">
            <a:xfrm>
              <a:off x="9928057" y="3777698"/>
              <a:ext cx="91867" cy="91867"/>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1" name="Group 130">
            <a:extLst>
              <a:ext uri="{FF2B5EF4-FFF2-40B4-BE49-F238E27FC236}">
                <a16:creationId xmlns:a16="http://schemas.microsoft.com/office/drawing/2014/main" id="{15C738A3-7557-6991-ADA0-7602F263AFDA}"/>
              </a:ext>
            </a:extLst>
          </p:cNvPr>
          <p:cNvGrpSpPr/>
          <p:nvPr/>
        </p:nvGrpSpPr>
        <p:grpSpPr>
          <a:xfrm>
            <a:off x="1585609" y="2091345"/>
            <a:ext cx="865889" cy="583934"/>
            <a:chOff x="1585609" y="2091345"/>
            <a:chExt cx="865889" cy="583934"/>
          </a:xfrm>
          <a:solidFill>
            <a:schemeClr val="accent6"/>
          </a:solidFill>
        </p:grpSpPr>
        <p:grpSp>
          <p:nvGrpSpPr>
            <p:cNvPr id="84" name="Group 83">
              <a:extLst>
                <a:ext uri="{FF2B5EF4-FFF2-40B4-BE49-F238E27FC236}">
                  <a16:creationId xmlns:a16="http://schemas.microsoft.com/office/drawing/2014/main" id="{B6C800F5-7A03-CE5D-7220-CF864B5F832B}"/>
                </a:ext>
              </a:extLst>
            </p:cNvPr>
            <p:cNvGrpSpPr/>
            <p:nvPr/>
          </p:nvGrpSpPr>
          <p:grpSpPr>
            <a:xfrm>
              <a:off x="1596778" y="2091345"/>
              <a:ext cx="854720" cy="567022"/>
              <a:chOff x="1596778" y="2091345"/>
              <a:chExt cx="854720" cy="567022"/>
            </a:xfrm>
            <a:grpFill/>
          </p:grpSpPr>
          <p:cxnSp>
            <p:nvCxnSpPr>
              <p:cNvPr id="79" name="Straight Connector 78">
                <a:extLst>
                  <a:ext uri="{FF2B5EF4-FFF2-40B4-BE49-F238E27FC236}">
                    <a16:creationId xmlns:a16="http://schemas.microsoft.com/office/drawing/2014/main" id="{7E5C5F38-806D-EBB7-CB2C-ECD01ADEE7D4}"/>
                  </a:ext>
                </a:extLst>
              </p:cNvPr>
              <p:cNvCxnSpPr/>
              <p:nvPr/>
            </p:nvCxnSpPr>
            <p:spPr bwMode="auto">
              <a:xfrm flipV="1">
                <a:off x="1638723" y="2145323"/>
                <a:ext cx="731683" cy="505322"/>
              </a:xfrm>
              <a:prstGeom prst="line">
                <a:avLst/>
              </a:prstGeom>
              <a:grpFill/>
              <a:ln w="28575" cap="flat" cmpd="sng" algn="ctr">
                <a:solidFill>
                  <a:schemeClr val="accent6"/>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F1A5EBB5-5E47-4992-3387-75AF06474EE7}"/>
                  </a:ext>
                </a:extLst>
              </p:cNvPr>
              <p:cNvCxnSpPr>
                <a:cxnSpLocks/>
              </p:cNvCxnSpPr>
              <p:nvPr/>
            </p:nvCxnSpPr>
            <p:spPr bwMode="auto">
              <a:xfrm flipV="1">
                <a:off x="1596778" y="2136592"/>
                <a:ext cx="814174" cy="521775"/>
              </a:xfrm>
              <a:prstGeom prst="line">
                <a:avLst/>
              </a:prstGeom>
              <a:grpFill/>
              <a:ln w="28575" cap="flat" cmpd="sng" algn="ctr">
                <a:solidFill>
                  <a:schemeClr val="accent6"/>
                </a:solidFill>
                <a:prstDash val="solid"/>
                <a:round/>
                <a:headEnd type="none" w="med" len="med"/>
                <a:tailEnd type="none" w="med" len="med"/>
              </a:ln>
              <a:effectLst/>
            </p:spPr>
          </p:cxnSp>
          <p:sp>
            <p:nvSpPr>
              <p:cNvPr id="82" name="Oval 81">
                <a:extLst>
                  <a:ext uri="{FF2B5EF4-FFF2-40B4-BE49-F238E27FC236}">
                    <a16:creationId xmlns:a16="http://schemas.microsoft.com/office/drawing/2014/main" id="{A55A3171-CDCE-5E00-1B5A-B44B497BCC9D}"/>
                  </a:ext>
                </a:extLst>
              </p:cNvPr>
              <p:cNvSpPr/>
              <p:nvPr/>
            </p:nvSpPr>
            <p:spPr bwMode="auto">
              <a:xfrm>
                <a:off x="2304872" y="2095024"/>
                <a:ext cx="91867" cy="91867"/>
              </a:xfrm>
              <a:prstGeom prst="ellipse">
                <a:avLst/>
              </a:prstGeom>
              <a:grp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545E7072-F6F4-D35E-317D-D2652F128941}"/>
                  </a:ext>
                </a:extLst>
              </p:cNvPr>
              <p:cNvSpPr/>
              <p:nvPr/>
            </p:nvSpPr>
            <p:spPr bwMode="auto">
              <a:xfrm>
                <a:off x="2359631" y="2091345"/>
                <a:ext cx="91867" cy="91867"/>
              </a:xfrm>
              <a:prstGeom prst="ellipse">
                <a:avLst/>
              </a:prstGeom>
              <a:grp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28" name="Straight Connector 127">
              <a:extLst>
                <a:ext uri="{FF2B5EF4-FFF2-40B4-BE49-F238E27FC236}">
                  <a16:creationId xmlns:a16="http://schemas.microsoft.com/office/drawing/2014/main" id="{49F91EE1-B3CB-EAFD-C01C-6D9741AB8755}"/>
                </a:ext>
              </a:extLst>
            </p:cNvPr>
            <p:cNvCxnSpPr>
              <a:cxnSpLocks/>
              <a:stCxn id="114" idx="7"/>
            </p:cNvCxnSpPr>
            <p:nvPr/>
          </p:nvCxnSpPr>
          <p:spPr bwMode="auto">
            <a:xfrm flipV="1">
              <a:off x="1585609" y="2625578"/>
              <a:ext cx="794100" cy="15482"/>
            </a:xfrm>
            <a:prstGeom prst="line">
              <a:avLst/>
            </a:prstGeom>
            <a:grpFill/>
            <a:ln w="28575" cap="flat" cmpd="sng" algn="ctr">
              <a:solidFill>
                <a:schemeClr val="accent6"/>
              </a:solidFill>
              <a:prstDash val="solid"/>
              <a:round/>
              <a:headEnd type="none" w="med" len="med"/>
              <a:tailEnd type="none" w="med" len="med"/>
            </a:ln>
            <a:effectLst/>
          </p:spPr>
        </p:cxnSp>
        <p:sp>
          <p:nvSpPr>
            <p:cNvPr id="130" name="Oval 129">
              <a:extLst>
                <a:ext uri="{FF2B5EF4-FFF2-40B4-BE49-F238E27FC236}">
                  <a16:creationId xmlns:a16="http://schemas.microsoft.com/office/drawing/2014/main" id="{0A4835EE-76A2-F164-DBBD-762B1B182725}"/>
                </a:ext>
              </a:extLst>
            </p:cNvPr>
            <p:cNvSpPr/>
            <p:nvPr/>
          </p:nvSpPr>
          <p:spPr bwMode="auto">
            <a:xfrm>
              <a:off x="2356079" y="2583412"/>
              <a:ext cx="91867" cy="91867"/>
            </a:xfrm>
            <a:prstGeom prst="ellipse">
              <a:avLst/>
            </a:prstGeom>
            <a:grp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38546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CodeBreaK100/101−Sotorasib + ICI— </a:t>
            </a:r>
            <a:br>
              <a:rPr lang="en-US" dirty="0"/>
            </a:br>
            <a:r>
              <a:rPr lang="en-US" dirty="0"/>
              <a:t>Overall Survival Across All Cohorts</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 WCLC 2022. Abstr OA03.06. Reproduced with permission.</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B31BFD84-53B2-121C-8BEB-B26B456E1C8B}"/>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8DF9BE9-FE6E-4D78-EE29-BB1FB0827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D3D8470-6D26-6482-EA5D-16ECC26C31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Freeform: Shape 2">
            <a:extLst>
              <a:ext uri="{FF2B5EF4-FFF2-40B4-BE49-F238E27FC236}">
                <a16:creationId xmlns:a16="http://schemas.microsoft.com/office/drawing/2014/main" id="{416671B7-2E38-A1F4-0F3F-B95212C7C8A5}"/>
              </a:ext>
            </a:extLst>
          </p:cNvPr>
          <p:cNvSpPr/>
          <p:nvPr/>
        </p:nvSpPr>
        <p:spPr bwMode="auto">
          <a:xfrm>
            <a:off x="1806170" y="1920240"/>
            <a:ext cx="9153887" cy="2541236"/>
          </a:xfrm>
          <a:custGeom>
            <a:avLst/>
            <a:gdLst>
              <a:gd name="connsiteX0" fmla="*/ 0 w 8522208"/>
              <a:gd name="connsiteY0" fmla="*/ 0 h 2258568"/>
              <a:gd name="connsiteX1" fmla="*/ 0 w 8522208"/>
              <a:gd name="connsiteY1" fmla="*/ 2258568 h 2258568"/>
              <a:gd name="connsiteX2" fmla="*/ 8522208 w 8522208"/>
              <a:gd name="connsiteY2" fmla="*/ 2258568 h 2258568"/>
            </a:gdLst>
            <a:ahLst/>
            <a:cxnLst>
              <a:cxn ang="0">
                <a:pos x="connsiteX0" y="connsiteY0"/>
              </a:cxn>
              <a:cxn ang="0">
                <a:pos x="connsiteX1" y="connsiteY1"/>
              </a:cxn>
              <a:cxn ang="0">
                <a:pos x="connsiteX2" y="connsiteY2"/>
              </a:cxn>
            </a:cxnLst>
            <a:rect l="l" t="t" r="r" b="b"/>
            <a:pathLst>
              <a:path w="8522208" h="2258568">
                <a:moveTo>
                  <a:pt x="0" y="0"/>
                </a:moveTo>
                <a:lnTo>
                  <a:pt x="0" y="2258568"/>
                </a:lnTo>
                <a:lnTo>
                  <a:pt x="8522208" y="2258568"/>
                </a:lnTo>
              </a:path>
            </a:pathLst>
          </a:custGeom>
          <a:noFill/>
          <a:ln w="28575">
            <a:solidFill>
              <a:schemeClr val="bg1"/>
            </a:solidFill>
            <a:miter lim="800000"/>
            <a:headEnd/>
            <a:tailEnd/>
          </a:ln>
        </p:spPr>
        <p:txBody>
          <a:bodyPr rtlCol="0" anchor="ctr"/>
          <a:lstStyle/>
          <a:p>
            <a:pPr algn="ctr"/>
            <a:endParaRPr lang="en-US"/>
          </a:p>
        </p:txBody>
      </p:sp>
      <p:grpSp>
        <p:nvGrpSpPr>
          <p:cNvPr id="18" name="Group 17">
            <a:extLst>
              <a:ext uri="{FF2B5EF4-FFF2-40B4-BE49-F238E27FC236}">
                <a16:creationId xmlns:a16="http://schemas.microsoft.com/office/drawing/2014/main" id="{74C885A9-9866-5242-5312-61CF24FFA506}"/>
              </a:ext>
            </a:extLst>
          </p:cNvPr>
          <p:cNvGrpSpPr/>
          <p:nvPr/>
        </p:nvGrpSpPr>
        <p:grpSpPr>
          <a:xfrm>
            <a:off x="1725304" y="1926462"/>
            <a:ext cx="80866" cy="2535014"/>
            <a:chOff x="1327198" y="1926462"/>
            <a:chExt cx="80866" cy="2535014"/>
          </a:xfrm>
        </p:grpSpPr>
        <p:cxnSp>
          <p:nvCxnSpPr>
            <p:cNvPr id="7" name="Straight Connector 6">
              <a:extLst>
                <a:ext uri="{FF2B5EF4-FFF2-40B4-BE49-F238E27FC236}">
                  <a16:creationId xmlns:a16="http://schemas.microsoft.com/office/drawing/2014/main" id="{8A6CD446-AE49-6697-2F5C-CB97CD851CC8}"/>
                </a:ext>
              </a:extLst>
            </p:cNvPr>
            <p:cNvCxnSpPr>
              <a:cxnSpLocks/>
            </p:cNvCxnSpPr>
            <p:nvPr/>
          </p:nvCxnSpPr>
          <p:spPr bwMode="auto">
            <a:xfrm>
              <a:off x="1327198" y="1926462"/>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8EA1D759-AE03-1406-14B7-10F2573C0F4C}"/>
                </a:ext>
              </a:extLst>
            </p:cNvPr>
            <p:cNvCxnSpPr>
              <a:cxnSpLocks/>
            </p:cNvCxnSpPr>
            <p:nvPr/>
          </p:nvCxnSpPr>
          <p:spPr bwMode="auto">
            <a:xfrm>
              <a:off x="1327198" y="2433465"/>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48CE6029-6C44-B434-552A-996E1B69D964}"/>
                </a:ext>
              </a:extLst>
            </p:cNvPr>
            <p:cNvCxnSpPr>
              <a:cxnSpLocks/>
            </p:cNvCxnSpPr>
            <p:nvPr/>
          </p:nvCxnSpPr>
          <p:spPr bwMode="auto">
            <a:xfrm>
              <a:off x="1327198" y="2940468"/>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26032323-96D3-A60C-833F-A12B2F661AF2}"/>
                </a:ext>
              </a:extLst>
            </p:cNvPr>
            <p:cNvCxnSpPr>
              <a:cxnSpLocks/>
            </p:cNvCxnSpPr>
            <p:nvPr/>
          </p:nvCxnSpPr>
          <p:spPr bwMode="auto">
            <a:xfrm>
              <a:off x="1327198" y="3447471"/>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93EDE02D-9AA6-6511-A6B3-CA71607F9BE8}"/>
                </a:ext>
              </a:extLst>
            </p:cNvPr>
            <p:cNvCxnSpPr>
              <a:cxnSpLocks/>
            </p:cNvCxnSpPr>
            <p:nvPr/>
          </p:nvCxnSpPr>
          <p:spPr bwMode="auto">
            <a:xfrm>
              <a:off x="1327198" y="3954474"/>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972F3F98-7564-2374-060D-F24EBFA7A5D2}"/>
                </a:ext>
              </a:extLst>
            </p:cNvPr>
            <p:cNvCxnSpPr>
              <a:cxnSpLocks/>
            </p:cNvCxnSpPr>
            <p:nvPr/>
          </p:nvCxnSpPr>
          <p:spPr bwMode="auto">
            <a:xfrm>
              <a:off x="1327198" y="4461476"/>
              <a:ext cx="8086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C918E193-A6F8-AF1C-6D7B-8FF8C3780F01}"/>
              </a:ext>
            </a:extLst>
          </p:cNvPr>
          <p:cNvGrpSpPr/>
          <p:nvPr/>
        </p:nvGrpSpPr>
        <p:grpSpPr>
          <a:xfrm>
            <a:off x="1804771" y="4467697"/>
            <a:ext cx="9155285" cy="79421"/>
            <a:chOff x="1851168" y="4467697"/>
            <a:chExt cx="9155285" cy="79421"/>
          </a:xfrm>
        </p:grpSpPr>
        <p:grpSp>
          <p:nvGrpSpPr>
            <p:cNvPr id="19" name="Group 18">
              <a:extLst>
                <a:ext uri="{FF2B5EF4-FFF2-40B4-BE49-F238E27FC236}">
                  <a16:creationId xmlns:a16="http://schemas.microsoft.com/office/drawing/2014/main" id="{0DF262C0-0D78-0804-B11F-9FC0D028698E}"/>
                </a:ext>
              </a:extLst>
            </p:cNvPr>
            <p:cNvGrpSpPr/>
            <p:nvPr/>
          </p:nvGrpSpPr>
          <p:grpSpPr>
            <a:xfrm rot="5400000">
              <a:off x="3343041" y="2982257"/>
              <a:ext cx="72988" cy="3056733"/>
              <a:chOff x="1327198" y="1926462"/>
              <a:chExt cx="80866" cy="2535014"/>
            </a:xfrm>
          </p:grpSpPr>
          <p:cxnSp>
            <p:nvCxnSpPr>
              <p:cNvPr id="20" name="Straight Connector 19">
                <a:extLst>
                  <a:ext uri="{FF2B5EF4-FFF2-40B4-BE49-F238E27FC236}">
                    <a16:creationId xmlns:a16="http://schemas.microsoft.com/office/drawing/2014/main" id="{CC6E90DB-6423-CB46-B1AD-97B3F999C533}"/>
                  </a:ext>
                </a:extLst>
              </p:cNvPr>
              <p:cNvCxnSpPr>
                <a:cxnSpLocks/>
              </p:cNvCxnSpPr>
              <p:nvPr/>
            </p:nvCxnSpPr>
            <p:spPr bwMode="auto">
              <a:xfrm>
                <a:off x="1327198" y="1926462"/>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5407AA7-37D0-4316-6E76-4A2A5C37D00B}"/>
                  </a:ext>
                </a:extLst>
              </p:cNvPr>
              <p:cNvCxnSpPr>
                <a:cxnSpLocks/>
              </p:cNvCxnSpPr>
              <p:nvPr/>
            </p:nvCxnSpPr>
            <p:spPr bwMode="auto">
              <a:xfrm>
                <a:off x="1327198" y="2433465"/>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CB3BEB1-CFEE-078D-088B-DC06C03E62DF}"/>
                  </a:ext>
                </a:extLst>
              </p:cNvPr>
              <p:cNvCxnSpPr>
                <a:cxnSpLocks/>
              </p:cNvCxnSpPr>
              <p:nvPr/>
            </p:nvCxnSpPr>
            <p:spPr bwMode="auto">
              <a:xfrm>
                <a:off x="1327198" y="2940468"/>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64493D5-C54F-C2E3-DFC2-34DB6EA7F2C5}"/>
                  </a:ext>
                </a:extLst>
              </p:cNvPr>
              <p:cNvCxnSpPr>
                <a:cxnSpLocks/>
              </p:cNvCxnSpPr>
              <p:nvPr/>
            </p:nvCxnSpPr>
            <p:spPr bwMode="auto">
              <a:xfrm>
                <a:off x="1327198" y="3447471"/>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3A2A68C-5D43-D227-8329-E53DD6C5748F}"/>
                  </a:ext>
                </a:extLst>
              </p:cNvPr>
              <p:cNvCxnSpPr>
                <a:cxnSpLocks/>
              </p:cNvCxnSpPr>
              <p:nvPr/>
            </p:nvCxnSpPr>
            <p:spPr bwMode="auto">
              <a:xfrm>
                <a:off x="1327198" y="3954474"/>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768325C-BDA3-EAD0-472C-BC8C652DC477}"/>
                  </a:ext>
                </a:extLst>
              </p:cNvPr>
              <p:cNvCxnSpPr>
                <a:cxnSpLocks/>
              </p:cNvCxnSpPr>
              <p:nvPr/>
            </p:nvCxnSpPr>
            <p:spPr bwMode="auto">
              <a:xfrm>
                <a:off x="1327198" y="4461476"/>
                <a:ext cx="8086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803C410F-A87C-B55D-37DD-BCDC17B7034E}"/>
                </a:ext>
              </a:extLst>
            </p:cNvPr>
            <p:cNvGrpSpPr/>
            <p:nvPr/>
          </p:nvGrpSpPr>
          <p:grpSpPr>
            <a:xfrm rot="5400000">
              <a:off x="7011122" y="2975824"/>
              <a:ext cx="72988" cy="3056733"/>
              <a:chOff x="1327198" y="1926462"/>
              <a:chExt cx="80866" cy="2535014"/>
            </a:xfrm>
          </p:grpSpPr>
          <p:cxnSp>
            <p:nvCxnSpPr>
              <p:cNvPr id="27" name="Straight Connector 26">
                <a:extLst>
                  <a:ext uri="{FF2B5EF4-FFF2-40B4-BE49-F238E27FC236}">
                    <a16:creationId xmlns:a16="http://schemas.microsoft.com/office/drawing/2014/main" id="{7F91149C-2A39-17BF-FE9E-CA60914D49A3}"/>
                  </a:ext>
                </a:extLst>
              </p:cNvPr>
              <p:cNvCxnSpPr>
                <a:cxnSpLocks/>
              </p:cNvCxnSpPr>
              <p:nvPr/>
            </p:nvCxnSpPr>
            <p:spPr bwMode="auto">
              <a:xfrm>
                <a:off x="1327198" y="1926462"/>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9BA39CA-1372-E4F6-A948-7A9E01407A35}"/>
                  </a:ext>
                </a:extLst>
              </p:cNvPr>
              <p:cNvCxnSpPr>
                <a:cxnSpLocks/>
              </p:cNvCxnSpPr>
              <p:nvPr/>
            </p:nvCxnSpPr>
            <p:spPr bwMode="auto">
              <a:xfrm>
                <a:off x="1327198" y="2433465"/>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28EC488-73E5-F41D-C2DD-4CB319F120F2}"/>
                  </a:ext>
                </a:extLst>
              </p:cNvPr>
              <p:cNvCxnSpPr>
                <a:cxnSpLocks/>
              </p:cNvCxnSpPr>
              <p:nvPr/>
            </p:nvCxnSpPr>
            <p:spPr bwMode="auto">
              <a:xfrm>
                <a:off x="1327198" y="2940468"/>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05C5EA73-46AA-FDA2-4F08-DA67ADA2883A}"/>
                  </a:ext>
                </a:extLst>
              </p:cNvPr>
              <p:cNvCxnSpPr>
                <a:cxnSpLocks/>
              </p:cNvCxnSpPr>
              <p:nvPr/>
            </p:nvCxnSpPr>
            <p:spPr bwMode="auto">
              <a:xfrm>
                <a:off x="1327198" y="3447471"/>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498B491-A6B5-644D-7E29-EC4A996901BA}"/>
                  </a:ext>
                </a:extLst>
              </p:cNvPr>
              <p:cNvCxnSpPr>
                <a:cxnSpLocks/>
              </p:cNvCxnSpPr>
              <p:nvPr/>
            </p:nvCxnSpPr>
            <p:spPr bwMode="auto">
              <a:xfrm>
                <a:off x="1327198" y="3954474"/>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C2E80F8-2761-8918-27C8-713EDF88ADEE}"/>
                  </a:ext>
                </a:extLst>
              </p:cNvPr>
              <p:cNvCxnSpPr>
                <a:cxnSpLocks/>
              </p:cNvCxnSpPr>
              <p:nvPr/>
            </p:nvCxnSpPr>
            <p:spPr bwMode="auto">
              <a:xfrm>
                <a:off x="1327198" y="4461476"/>
                <a:ext cx="8086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2A1A4989-A0F6-E799-EE1F-5B3B466563CD}"/>
                </a:ext>
              </a:extLst>
            </p:cNvPr>
            <p:cNvGrpSpPr/>
            <p:nvPr/>
          </p:nvGrpSpPr>
          <p:grpSpPr>
            <a:xfrm rot="5400000">
              <a:off x="10052940" y="3588211"/>
              <a:ext cx="72988" cy="1834039"/>
              <a:chOff x="1327198" y="2940468"/>
              <a:chExt cx="80866" cy="1521008"/>
            </a:xfrm>
          </p:grpSpPr>
          <p:cxnSp>
            <p:nvCxnSpPr>
              <p:cNvPr id="36" name="Straight Connector 35">
                <a:extLst>
                  <a:ext uri="{FF2B5EF4-FFF2-40B4-BE49-F238E27FC236}">
                    <a16:creationId xmlns:a16="http://schemas.microsoft.com/office/drawing/2014/main" id="{7FBBBC55-C6C4-F051-4CAA-70797FCE8752}"/>
                  </a:ext>
                </a:extLst>
              </p:cNvPr>
              <p:cNvCxnSpPr>
                <a:cxnSpLocks/>
              </p:cNvCxnSpPr>
              <p:nvPr/>
            </p:nvCxnSpPr>
            <p:spPr bwMode="auto">
              <a:xfrm>
                <a:off x="1327198" y="2940468"/>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43381B4-44F3-6428-C311-C8AADF8D95CF}"/>
                  </a:ext>
                </a:extLst>
              </p:cNvPr>
              <p:cNvCxnSpPr>
                <a:cxnSpLocks/>
              </p:cNvCxnSpPr>
              <p:nvPr/>
            </p:nvCxnSpPr>
            <p:spPr bwMode="auto">
              <a:xfrm>
                <a:off x="1327198" y="3447471"/>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0440C42-DB4E-E20C-CCFA-01E3F6734B35}"/>
                  </a:ext>
                </a:extLst>
              </p:cNvPr>
              <p:cNvCxnSpPr>
                <a:cxnSpLocks/>
              </p:cNvCxnSpPr>
              <p:nvPr/>
            </p:nvCxnSpPr>
            <p:spPr bwMode="auto">
              <a:xfrm>
                <a:off x="1327198" y="3954474"/>
                <a:ext cx="8086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28BF222-0C48-A84C-B4A4-A0B5EA460392}"/>
                  </a:ext>
                </a:extLst>
              </p:cNvPr>
              <p:cNvCxnSpPr>
                <a:cxnSpLocks/>
              </p:cNvCxnSpPr>
              <p:nvPr/>
            </p:nvCxnSpPr>
            <p:spPr bwMode="auto">
              <a:xfrm>
                <a:off x="1327198" y="4461476"/>
                <a:ext cx="8086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41" name="TextBox 40">
            <a:extLst>
              <a:ext uri="{FF2B5EF4-FFF2-40B4-BE49-F238E27FC236}">
                <a16:creationId xmlns:a16="http://schemas.microsoft.com/office/drawing/2014/main" id="{CE02481A-CAC2-B00A-37A5-E5F549974875}"/>
              </a:ext>
            </a:extLst>
          </p:cNvPr>
          <p:cNvSpPr txBox="1"/>
          <p:nvPr/>
        </p:nvSpPr>
        <p:spPr bwMode="auto">
          <a:xfrm>
            <a:off x="1302026" y="174230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2" name="TextBox 41">
            <a:extLst>
              <a:ext uri="{FF2B5EF4-FFF2-40B4-BE49-F238E27FC236}">
                <a16:creationId xmlns:a16="http://schemas.microsoft.com/office/drawing/2014/main" id="{775C7A63-066C-9A3F-E654-ED782BCD72B6}"/>
              </a:ext>
            </a:extLst>
          </p:cNvPr>
          <p:cNvSpPr txBox="1"/>
          <p:nvPr/>
        </p:nvSpPr>
        <p:spPr bwMode="auto">
          <a:xfrm>
            <a:off x="1302025" y="2249307"/>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43" name="TextBox 42">
            <a:extLst>
              <a:ext uri="{FF2B5EF4-FFF2-40B4-BE49-F238E27FC236}">
                <a16:creationId xmlns:a16="http://schemas.microsoft.com/office/drawing/2014/main" id="{32CEF7D8-FCA8-8C00-5813-98F0579B4AAE}"/>
              </a:ext>
            </a:extLst>
          </p:cNvPr>
          <p:cNvSpPr txBox="1"/>
          <p:nvPr/>
        </p:nvSpPr>
        <p:spPr bwMode="auto">
          <a:xfrm>
            <a:off x="1315891" y="275580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44" name="TextBox 43">
            <a:extLst>
              <a:ext uri="{FF2B5EF4-FFF2-40B4-BE49-F238E27FC236}">
                <a16:creationId xmlns:a16="http://schemas.microsoft.com/office/drawing/2014/main" id="{52224239-5E13-6507-0BC0-3EE3E76557BF}"/>
              </a:ext>
            </a:extLst>
          </p:cNvPr>
          <p:cNvSpPr txBox="1"/>
          <p:nvPr/>
        </p:nvSpPr>
        <p:spPr bwMode="auto">
          <a:xfrm>
            <a:off x="1315891" y="3262807"/>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45" name="TextBox 44">
            <a:extLst>
              <a:ext uri="{FF2B5EF4-FFF2-40B4-BE49-F238E27FC236}">
                <a16:creationId xmlns:a16="http://schemas.microsoft.com/office/drawing/2014/main" id="{89FAFA22-49F9-14F7-DD6D-5839B682948B}"/>
              </a:ext>
            </a:extLst>
          </p:cNvPr>
          <p:cNvSpPr txBox="1"/>
          <p:nvPr/>
        </p:nvSpPr>
        <p:spPr bwMode="auto">
          <a:xfrm>
            <a:off x="1314493" y="3769809"/>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46" name="TextBox 45">
            <a:extLst>
              <a:ext uri="{FF2B5EF4-FFF2-40B4-BE49-F238E27FC236}">
                <a16:creationId xmlns:a16="http://schemas.microsoft.com/office/drawing/2014/main" id="{D0018BBB-92D3-C0AC-6406-D9FBEAC6BE82}"/>
              </a:ext>
            </a:extLst>
          </p:cNvPr>
          <p:cNvSpPr txBox="1"/>
          <p:nvPr/>
        </p:nvSpPr>
        <p:spPr bwMode="auto">
          <a:xfrm>
            <a:off x="1489221" y="427681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7" name="TextBox 46">
            <a:extLst>
              <a:ext uri="{FF2B5EF4-FFF2-40B4-BE49-F238E27FC236}">
                <a16:creationId xmlns:a16="http://schemas.microsoft.com/office/drawing/2014/main" id="{AA5144F3-A675-EF2F-3575-4D18266828CF}"/>
              </a:ext>
            </a:extLst>
          </p:cNvPr>
          <p:cNvSpPr txBox="1"/>
          <p:nvPr/>
        </p:nvSpPr>
        <p:spPr bwMode="auto">
          <a:xfrm>
            <a:off x="1657341" y="446920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897CACD2-B4CB-1067-AB5D-99FAE95F6F7A}"/>
              </a:ext>
            </a:extLst>
          </p:cNvPr>
          <p:cNvSpPr txBox="1"/>
          <p:nvPr/>
        </p:nvSpPr>
        <p:spPr bwMode="auto">
          <a:xfrm>
            <a:off x="2268686" y="446920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49" name="TextBox 48">
            <a:extLst>
              <a:ext uri="{FF2B5EF4-FFF2-40B4-BE49-F238E27FC236}">
                <a16:creationId xmlns:a16="http://schemas.microsoft.com/office/drawing/2014/main" id="{1CB6A0E1-C4E0-B52E-8EF5-ACF2272E0C58}"/>
              </a:ext>
            </a:extLst>
          </p:cNvPr>
          <p:cNvSpPr txBox="1"/>
          <p:nvPr/>
        </p:nvSpPr>
        <p:spPr bwMode="auto">
          <a:xfrm>
            <a:off x="2880035" y="446920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50" name="TextBox 49">
            <a:extLst>
              <a:ext uri="{FF2B5EF4-FFF2-40B4-BE49-F238E27FC236}">
                <a16:creationId xmlns:a16="http://schemas.microsoft.com/office/drawing/2014/main" id="{B40C7C90-6FB6-33B0-90E4-182CA43F1E65}"/>
              </a:ext>
            </a:extLst>
          </p:cNvPr>
          <p:cNvSpPr txBox="1"/>
          <p:nvPr/>
        </p:nvSpPr>
        <p:spPr bwMode="auto">
          <a:xfrm>
            <a:off x="3476263" y="446920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1" name="TextBox 50">
            <a:extLst>
              <a:ext uri="{FF2B5EF4-FFF2-40B4-BE49-F238E27FC236}">
                <a16:creationId xmlns:a16="http://schemas.microsoft.com/office/drawing/2014/main" id="{D4C780B4-7988-CFE6-0793-60DF9684FA5A}"/>
              </a:ext>
            </a:extLst>
          </p:cNvPr>
          <p:cNvSpPr txBox="1"/>
          <p:nvPr/>
        </p:nvSpPr>
        <p:spPr bwMode="auto">
          <a:xfrm>
            <a:off x="4094467" y="446920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52" name="TextBox 51">
            <a:extLst>
              <a:ext uri="{FF2B5EF4-FFF2-40B4-BE49-F238E27FC236}">
                <a16:creationId xmlns:a16="http://schemas.microsoft.com/office/drawing/2014/main" id="{E2C0738F-391B-FF3A-74F2-40FD8F40506C}"/>
              </a:ext>
            </a:extLst>
          </p:cNvPr>
          <p:cNvSpPr txBox="1"/>
          <p:nvPr/>
        </p:nvSpPr>
        <p:spPr bwMode="auto">
          <a:xfrm>
            <a:off x="4647303" y="44692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3" name="TextBox 52">
            <a:extLst>
              <a:ext uri="{FF2B5EF4-FFF2-40B4-BE49-F238E27FC236}">
                <a16:creationId xmlns:a16="http://schemas.microsoft.com/office/drawing/2014/main" id="{F388A380-B340-51E6-DD70-9E72923AE689}"/>
              </a:ext>
            </a:extLst>
          </p:cNvPr>
          <p:cNvSpPr txBox="1"/>
          <p:nvPr/>
        </p:nvSpPr>
        <p:spPr bwMode="auto">
          <a:xfrm>
            <a:off x="5258652" y="44692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4" name="TextBox 53">
            <a:extLst>
              <a:ext uri="{FF2B5EF4-FFF2-40B4-BE49-F238E27FC236}">
                <a16:creationId xmlns:a16="http://schemas.microsoft.com/office/drawing/2014/main" id="{6C8CE53F-12C6-C507-73F3-A42B25E8C025}"/>
              </a:ext>
            </a:extLst>
          </p:cNvPr>
          <p:cNvSpPr txBox="1"/>
          <p:nvPr/>
        </p:nvSpPr>
        <p:spPr bwMode="auto">
          <a:xfrm>
            <a:off x="5869696" y="44692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55" name="TextBox 54">
            <a:extLst>
              <a:ext uri="{FF2B5EF4-FFF2-40B4-BE49-F238E27FC236}">
                <a16:creationId xmlns:a16="http://schemas.microsoft.com/office/drawing/2014/main" id="{8D921555-3875-4C05-8A05-1E25C4A49C5D}"/>
              </a:ext>
            </a:extLst>
          </p:cNvPr>
          <p:cNvSpPr txBox="1"/>
          <p:nvPr/>
        </p:nvSpPr>
        <p:spPr bwMode="auto">
          <a:xfrm>
            <a:off x="6476497" y="44692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56" name="TextBox 55">
            <a:extLst>
              <a:ext uri="{FF2B5EF4-FFF2-40B4-BE49-F238E27FC236}">
                <a16:creationId xmlns:a16="http://schemas.microsoft.com/office/drawing/2014/main" id="{2853E753-7127-A3F3-04A8-AFF668DDF388}"/>
              </a:ext>
            </a:extLst>
          </p:cNvPr>
          <p:cNvSpPr txBox="1"/>
          <p:nvPr/>
        </p:nvSpPr>
        <p:spPr bwMode="auto">
          <a:xfrm>
            <a:off x="7087842" y="44692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7" name="TextBox 56">
            <a:extLst>
              <a:ext uri="{FF2B5EF4-FFF2-40B4-BE49-F238E27FC236}">
                <a16:creationId xmlns:a16="http://schemas.microsoft.com/office/drawing/2014/main" id="{785F7C29-119B-A4C0-5058-36794F998F8D}"/>
              </a:ext>
            </a:extLst>
          </p:cNvPr>
          <p:cNvSpPr txBox="1"/>
          <p:nvPr/>
        </p:nvSpPr>
        <p:spPr bwMode="auto">
          <a:xfrm>
            <a:off x="7699191" y="44692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8" name="TextBox 57">
            <a:extLst>
              <a:ext uri="{FF2B5EF4-FFF2-40B4-BE49-F238E27FC236}">
                <a16:creationId xmlns:a16="http://schemas.microsoft.com/office/drawing/2014/main" id="{E98AAD2D-9DFF-9710-1ED8-C209E48851C1}"/>
              </a:ext>
            </a:extLst>
          </p:cNvPr>
          <p:cNvSpPr txBox="1"/>
          <p:nvPr/>
        </p:nvSpPr>
        <p:spPr bwMode="auto">
          <a:xfrm>
            <a:off x="8321441" y="44692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59" name="TextBox 58">
            <a:extLst>
              <a:ext uri="{FF2B5EF4-FFF2-40B4-BE49-F238E27FC236}">
                <a16:creationId xmlns:a16="http://schemas.microsoft.com/office/drawing/2014/main" id="{FA1B49EE-3FD8-7B03-AD1E-024704499866}"/>
              </a:ext>
            </a:extLst>
          </p:cNvPr>
          <p:cNvSpPr txBox="1"/>
          <p:nvPr/>
        </p:nvSpPr>
        <p:spPr bwMode="auto">
          <a:xfrm>
            <a:off x="8913623" y="44692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60" name="TextBox 59">
            <a:extLst>
              <a:ext uri="{FF2B5EF4-FFF2-40B4-BE49-F238E27FC236}">
                <a16:creationId xmlns:a16="http://schemas.microsoft.com/office/drawing/2014/main" id="{3F4AE7E8-1AB3-CCBE-BE9E-D953A191993E}"/>
              </a:ext>
            </a:extLst>
          </p:cNvPr>
          <p:cNvSpPr txBox="1"/>
          <p:nvPr/>
        </p:nvSpPr>
        <p:spPr bwMode="auto">
          <a:xfrm>
            <a:off x="9524968" y="44692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sp>
        <p:nvSpPr>
          <p:cNvPr id="61" name="TextBox 60">
            <a:extLst>
              <a:ext uri="{FF2B5EF4-FFF2-40B4-BE49-F238E27FC236}">
                <a16:creationId xmlns:a16="http://schemas.microsoft.com/office/drawing/2014/main" id="{4DAB7CD6-F3B6-FB4D-9193-6D329C1D3C12}"/>
              </a:ext>
            </a:extLst>
          </p:cNvPr>
          <p:cNvSpPr txBox="1"/>
          <p:nvPr/>
        </p:nvSpPr>
        <p:spPr bwMode="auto">
          <a:xfrm>
            <a:off x="10136317" y="44692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62" name="TextBox 61">
            <a:extLst>
              <a:ext uri="{FF2B5EF4-FFF2-40B4-BE49-F238E27FC236}">
                <a16:creationId xmlns:a16="http://schemas.microsoft.com/office/drawing/2014/main" id="{A6A25DD1-31AE-1BCE-EE08-FBA48FA83B71}"/>
              </a:ext>
            </a:extLst>
          </p:cNvPr>
          <p:cNvSpPr txBox="1"/>
          <p:nvPr/>
        </p:nvSpPr>
        <p:spPr bwMode="auto">
          <a:xfrm>
            <a:off x="10747361" y="44692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63" name="TextBox 62">
            <a:extLst>
              <a:ext uri="{FF2B5EF4-FFF2-40B4-BE49-F238E27FC236}">
                <a16:creationId xmlns:a16="http://schemas.microsoft.com/office/drawing/2014/main" id="{802B73C0-7872-15C7-D05C-471F1B89B305}"/>
              </a:ext>
            </a:extLst>
          </p:cNvPr>
          <p:cNvSpPr txBox="1"/>
          <p:nvPr/>
        </p:nvSpPr>
        <p:spPr bwMode="auto">
          <a:xfrm>
            <a:off x="1629329" y="51068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58</a:t>
            </a:r>
          </a:p>
        </p:txBody>
      </p:sp>
      <p:sp>
        <p:nvSpPr>
          <p:cNvPr id="64" name="TextBox 63">
            <a:extLst>
              <a:ext uri="{FF2B5EF4-FFF2-40B4-BE49-F238E27FC236}">
                <a16:creationId xmlns:a16="http://schemas.microsoft.com/office/drawing/2014/main" id="{EA81CC6A-E0F8-8E3E-A6AE-FCA860516F9A}"/>
              </a:ext>
            </a:extLst>
          </p:cNvPr>
          <p:cNvSpPr txBox="1"/>
          <p:nvPr/>
        </p:nvSpPr>
        <p:spPr bwMode="auto">
          <a:xfrm>
            <a:off x="2240674" y="51068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65" name="TextBox 64">
            <a:extLst>
              <a:ext uri="{FF2B5EF4-FFF2-40B4-BE49-F238E27FC236}">
                <a16:creationId xmlns:a16="http://schemas.microsoft.com/office/drawing/2014/main" id="{D470EF0F-5160-9014-C728-5E6FF4A40C3A}"/>
              </a:ext>
            </a:extLst>
          </p:cNvPr>
          <p:cNvSpPr txBox="1"/>
          <p:nvPr/>
        </p:nvSpPr>
        <p:spPr bwMode="auto">
          <a:xfrm>
            <a:off x="2852023" y="51068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49</a:t>
            </a:r>
          </a:p>
        </p:txBody>
      </p:sp>
      <p:sp>
        <p:nvSpPr>
          <p:cNvPr id="66" name="TextBox 65">
            <a:extLst>
              <a:ext uri="{FF2B5EF4-FFF2-40B4-BE49-F238E27FC236}">
                <a16:creationId xmlns:a16="http://schemas.microsoft.com/office/drawing/2014/main" id="{DF614D55-C2CF-FA3F-E8B9-450B0C2FCE02}"/>
              </a:ext>
            </a:extLst>
          </p:cNvPr>
          <p:cNvSpPr txBox="1"/>
          <p:nvPr/>
        </p:nvSpPr>
        <p:spPr bwMode="auto">
          <a:xfrm>
            <a:off x="3448251" y="51068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a:t>
            </a:r>
          </a:p>
        </p:txBody>
      </p:sp>
      <p:sp>
        <p:nvSpPr>
          <p:cNvPr id="67" name="TextBox 66">
            <a:extLst>
              <a:ext uri="{FF2B5EF4-FFF2-40B4-BE49-F238E27FC236}">
                <a16:creationId xmlns:a16="http://schemas.microsoft.com/office/drawing/2014/main" id="{C6E1E881-8861-EA48-6784-D8655572B6FF}"/>
              </a:ext>
            </a:extLst>
          </p:cNvPr>
          <p:cNvSpPr txBox="1"/>
          <p:nvPr/>
        </p:nvSpPr>
        <p:spPr bwMode="auto">
          <a:xfrm>
            <a:off x="4066455" y="51068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68" name="TextBox 67">
            <a:extLst>
              <a:ext uri="{FF2B5EF4-FFF2-40B4-BE49-F238E27FC236}">
                <a16:creationId xmlns:a16="http://schemas.microsoft.com/office/drawing/2014/main" id="{1C724633-6113-40D3-123B-4A4330EEF182}"/>
              </a:ext>
            </a:extLst>
          </p:cNvPr>
          <p:cNvSpPr txBox="1"/>
          <p:nvPr/>
        </p:nvSpPr>
        <p:spPr bwMode="auto">
          <a:xfrm>
            <a:off x="4677800" y="51068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23</a:t>
            </a:r>
          </a:p>
        </p:txBody>
      </p:sp>
      <p:sp>
        <p:nvSpPr>
          <p:cNvPr id="69" name="TextBox 68">
            <a:extLst>
              <a:ext uri="{FF2B5EF4-FFF2-40B4-BE49-F238E27FC236}">
                <a16:creationId xmlns:a16="http://schemas.microsoft.com/office/drawing/2014/main" id="{E1F0C035-69C8-C1D8-45D6-82712C743219}"/>
              </a:ext>
            </a:extLst>
          </p:cNvPr>
          <p:cNvSpPr txBox="1"/>
          <p:nvPr/>
        </p:nvSpPr>
        <p:spPr bwMode="auto">
          <a:xfrm>
            <a:off x="5289149" y="51068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70" name="TextBox 69">
            <a:extLst>
              <a:ext uri="{FF2B5EF4-FFF2-40B4-BE49-F238E27FC236}">
                <a16:creationId xmlns:a16="http://schemas.microsoft.com/office/drawing/2014/main" id="{64CED6A1-2239-AEB4-A2B6-A7A68BBED2DA}"/>
              </a:ext>
            </a:extLst>
          </p:cNvPr>
          <p:cNvSpPr txBox="1"/>
          <p:nvPr/>
        </p:nvSpPr>
        <p:spPr bwMode="auto">
          <a:xfrm>
            <a:off x="5900193" y="51068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71" name="TextBox 70">
            <a:extLst>
              <a:ext uri="{FF2B5EF4-FFF2-40B4-BE49-F238E27FC236}">
                <a16:creationId xmlns:a16="http://schemas.microsoft.com/office/drawing/2014/main" id="{C6EBFB3C-98E1-CB02-5011-8C69633AE1A6}"/>
              </a:ext>
            </a:extLst>
          </p:cNvPr>
          <p:cNvSpPr txBox="1"/>
          <p:nvPr/>
        </p:nvSpPr>
        <p:spPr bwMode="auto">
          <a:xfrm>
            <a:off x="6552678" y="510685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72" name="TextBox 71">
            <a:extLst>
              <a:ext uri="{FF2B5EF4-FFF2-40B4-BE49-F238E27FC236}">
                <a16:creationId xmlns:a16="http://schemas.microsoft.com/office/drawing/2014/main" id="{25A21667-A506-049F-A9A6-7AE10B6A5CD5}"/>
              </a:ext>
            </a:extLst>
          </p:cNvPr>
          <p:cNvSpPr txBox="1"/>
          <p:nvPr/>
        </p:nvSpPr>
        <p:spPr bwMode="auto">
          <a:xfrm>
            <a:off x="7164023" y="510685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73" name="TextBox 72">
            <a:extLst>
              <a:ext uri="{FF2B5EF4-FFF2-40B4-BE49-F238E27FC236}">
                <a16:creationId xmlns:a16="http://schemas.microsoft.com/office/drawing/2014/main" id="{0A9B1FAA-3E8C-E002-DE56-5250D1719202}"/>
              </a:ext>
            </a:extLst>
          </p:cNvPr>
          <p:cNvSpPr txBox="1"/>
          <p:nvPr/>
        </p:nvSpPr>
        <p:spPr bwMode="auto">
          <a:xfrm>
            <a:off x="7775372" y="510685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74" name="TextBox 73">
            <a:extLst>
              <a:ext uri="{FF2B5EF4-FFF2-40B4-BE49-F238E27FC236}">
                <a16:creationId xmlns:a16="http://schemas.microsoft.com/office/drawing/2014/main" id="{42D92B22-1473-5E1D-BC6A-4D6FBC7D2918}"/>
              </a:ext>
            </a:extLst>
          </p:cNvPr>
          <p:cNvSpPr txBox="1"/>
          <p:nvPr/>
        </p:nvSpPr>
        <p:spPr bwMode="auto">
          <a:xfrm>
            <a:off x="8397622" y="510685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75" name="TextBox 74">
            <a:extLst>
              <a:ext uri="{FF2B5EF4-FFF2-40B4-BE49-F238E27FC236}">
                <a16:creationId xmlns:a16="http://schemas.microsoft.com/office/drawing/2014/main" id="{36A51D7A-4BDE-27B3-D59F-4B75E19DECFE}"/>
              </a:ext>
            </a:extLst>
          </p:cNvPr>
          <p:cNvSpPr txBox="1"/>
          <p:nvPr/>
        </p:nvSpPr>
        <p:spPr bwMode="auto">
          <a:xfrm>
            <a:off x="8989804" y="510685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76" name="TextBox 75">
            <a:extLst>
              <a:ext uri="{FF2B5EF4-FFF2-40B4-BE49-F238E27FC236}">
                <a16:creationId xmlns:a16="http://schemas.microsoft.com/office/drawing/2014/main" id="{0093AA95-E301-DF92-F31E-8312A7232387}"/>
              </a:ext>
            </a:extLst>
          </p:cNvPr>
          <p:cNvSpPr txBox="1"/>
          <p:nvPr/>
        </p:nvSpPr>
        <p:spPr bwMode="auto">
          <a:xfrm>
            <a:off x="9601149" y="510685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77" name="TextBox 76">
            <a:extLst>
              <a:ext uri="{FF2B5EF4-FFF2-40B4-BE49-F238E27FC236}">
                <a16:creationId xmlns:a16="http://schemas.microsoft.com/office/drawing/2014/main" id="{8E14475F-7C9E-6931-9565-7BE474F7AE30}"/>
              </a:ext>
            </a:extLst>
          </p:cNvPr>
          <p:cNvSpPr txBox="1"/>
          <p:nvPr/>
        </p:nvSpPr>
        <p:spPr bwMode="auto">
          <a:xfrm>
            <a:off x="10212498" y="510685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78" name="TextBox 77">
            <a:extLst>
              <a:ext uri="{FF2B5EF4-FFF2-40B4-BE49-F238E27FC236}">
                <a16:creationId xmlns:a16="http://schemas.microsoft.com/office/drawing/2014/main" id="{02637690-57F3-CCED-1AC0-BCA234118256}"/>
              </a:ext>
            </a:extLst>
          </p:cNvPr>
          <p:cNvSpPr txBox="1"/>
          <p:nvPr/>
        </p:nvSpPr>
        <p:spPr bwMode="auto">
          <a:xfrm>
            <a:off x="10823542" y="510685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9" name="TextBox 78">
            <a:extLst>
              <a:ext uri="{FF2B5EF4-FFF2-40B4-BE49-F238E27FC236}">
                <a16:creationId xmlns:a16="http://schemas.microsoft.com/office/drawing/2014/main" id="{2B3F99FB-5BB9-32D7-5120-5239A860F65F}"/>
              </a:ext>
            </a:extLst>
          </p:cNvPr>
          <p:cNvSpPr txBox="1"/>
          <p:nvPr/>
        </p:nvSpPr>
        <p:spPr bwMode="auto">
          <a:xfrm>
            <a:off x="6090364" y="4737524"/>
            <a:ext cx="6014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a:t>
            </a:r>
          </a:p>
        </p:txBody>
      </p:sp>
      <p:sp>
        <p:nvSpPr>
          <p:cNvPr id="80" name="TextBox 79">
            <a:extLst>
              <a:ext uri="{FF2B5EF4-FFF2-40B4-BE49-F238E27FC236}">
                <a16:creationId xmlns:a16="http://schemas.microsoft.com/office/drawing/2014/main" id="{D698A09B-5394-4970-7B73-AB6A38C55590}"/>
              </a:ext>
            </a:extLst>
          </p:cNvPr>
          <p:cNvSpPr txBox="1"/>
          <p:nvPr/>
        </p:nvSpPr>
        <p:spPr bwMode="auto">
          <a:xfrm>
            <a:off x="8210072" y="1706838"/>
            <a:ext cx="27253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b="0" dirty="0" err="1">
                <a:solidFill>
                  <a:schemeClr val="bg1"/>
                </a:solidFill>
                <a:latin typeface="Calibri" panose="020F0502020204030204" pitchFamily="34" charset="0"/>
              </a:rPr>
              <a:t>Sotorasib</a:t>
            </a:r>
            <a:r>
              <a:rPr lang="en-US" b="0" dirty="0">
                <a:solidFill>
                  <a:schemeClr val="bg1"/>
                </a:solidFill>
                <a:latin typeface="Calibri" panose="020F0502020204030204" pitchFamily="34" charset="0"/>
              </a:rPr>
              <a:t> + Any ICI (N = 58)</a:t>
            </a:r>
          </a:p>
        </p:txBody>
      </p:sp>
      <p:cxnSp>
        <p:nvCxnSpPr>
          <p:cNvPr id="82" name="Straight Connector 81">
            <a:extLst>
              <a:ext uri="{FF2B5EF4-FFF2-40B4-BE49-F238E27FC236}">
                <a16:creationId xmlns:a16="http://schemas.microsoft.com/office/drawing/2014/main" id="{0209549F-849E-474C-75CF-B5FEFC3D0355}"/>
              </a:ext>
            </a:extLst>
          </p:cNvPr>
          <p:cNvCxnSpPr/>
          <p:nvPr/>
        </p:nvCxnSpPr>
        <p:spPr bwMode="auto">
          <a:xfrm>
            <a:off x="7929852" y="1905492"/>
            <a:ext cx="280220" cy="0"/>
          </a:xfrm>
          <a:prstGeom prst="line">
            <a:avLst/>
          </a:prstGeom>
          <a:noFill/>
          <a:ln w="28575" cap="flat" cmpd="sng" algn="ctr">
            <a:solidFill>
              <a:schemeClr val="accent1"/>
            </a:solidFill>
            <a:prstDash val="solid"/>
            <a:round/>
            <a:headEnd type="none" w="med" len="med"/>
            <a:tailEnd type="none" w="med" len="med"/>
          </a:ln>
          <a:effectLst/>
        </p:spPr>
      </p:cxnSp>
      <p:sp>
        <p:nvSpPr>
          <p:cNvPr id="83" name="TextBox 82">
            <a:extLst>
              <a:ext uri="{FF2B5EF4-FFF2-40B4-BE49-F238E27FC236}">
                <a16:creationId xmlns:a16="http://schemas.microsoft.com/office/drawing/2014/main" id="{3D828851-5483-E5C4-5CD2-5768692DE784}"/>
              </a:ext>
            </a:extLst>
          </p:cNvPr>
          <p:cNvSpPr txBox="1"/>
          <p:nvPr/>
        </p:nvSpPr>
        <p:spPr bwMode="auto">
          <a:xfrm rot="16200000">
            <a:off x="34504" y="3006192"/>
            <a:ext cx="2038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Probability</a:t>
            </a:r>
          </a:p>
        </p:txBody>
      </p:sp>
      <p:sp>
        <p:nvSpPr>
          <p:cNvPr id="84" name="Freeform: Shape 83">
            <a:extLst>
              <a:ext uri="{FF2B5EF4-FFF2-40B4-BE49-F238E27FC236}">
                <a16:creationId xmlns:a16="http://schemas.microsoft.com/office/drawing/2014/main" id="{EB749A9F-754E-7BB4-305E-FA9B62622D5C}"/>
              </a:ext>
            </a:extLst>
          </p:cNvPr>
          <p:cNvSpPr/>
          <p:nvPr/>
        </p:nvSpPr>
        <p:spPr bwMode="auto">
          <a:xfrm>
            <a:off x="1812664" y="1930998"/>
            <a:ext cx="9154757" cy="1812663"/>
          </a:xfrm>
          <a:custGeom>
            <a:avLst/>
            <a:gdLst>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47656 w 9154757"/>
              <a:gd name="connsiteY5" fmla="*/ 96818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13647 w 9154757"/>
              <a:gd name="connsiteY16" fmla="*/ 371138 h 1812663"/>
              <a:gd name="connsiteX17" fmla="*/ 1699708 w 9154757"/>
              <a:gd name="connsiteY17" fmla="*/ 371138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53035 w 9154757"/>
              <a:gd name="connsiteY5" fmla="*/ 129091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13647 w 9154757"/>
              <a:gd name="connsiteY16" fmla="*/ 371138 h 1812663"/>
              <a:gd name="connsiteX17" fmla="*/ 1699708 w 9154757"/>
              <a:gd name="connsiteY17" fmla="*/ 371138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53035 w 9154757"/>
              <a:gd name="connsiteY5" fmla="*/ 129091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08269 w 9154757"/>
              <a:gd name="connsiteY16" fmla="*/ 414169 h 1812663"/>
              <a:gd name="connsiteX17" fmla="*/ 1699708 w 9154757"/>
              <a:gd name="connsiteY17" fmla="*/ 371138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53035 w 9154757"/>
              <a:gd name="connsiteY5" fmla="*/ 129091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08269 w 9154757"/>
              <a:gd name="connsiteY16" fmla="*/ 414169 h 1812663"/>
              <a:gd name="connsiteX17" fmla="*/ 1705087 w 9154757"/>
              <a:gd name="connsiteY17" fmla="*/ 403411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53035 w 9154757"/>
              <a:gd name="connsiteY5" fmla="*/ 129091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08269 w 9154757"/>
              <a:gd name="connsiteY16" fmla="*/ 414169 h 1812663"/>
              <a:gd name="connsiteX17" fmla="*/ 1694329 w 9154757"/>
              <a:gd name="connsiteY17" fmla="*/ 414168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53035 w 9154757"/>
              <a:gd name="connsiteY5" fmla="*/ 129091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13648 w 9154757"/>
              <a:gd name="connsiteY16" fmla="*/ 403411 h 1812663"/>
              <a:gd name="connsiteX17" fmla="*/ 1694329 w 9154757"/>
              <a:gd name="connsiteY17" fmla="*/ 414168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53035 w 9154757"/>
              <a:gd name="connsiteY5" fmla="*/ 129091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02890 w 9154757"/>
              <a:gd name="connsiteY16" fmla="*/ 408790 h 1812663"/>
              <a:gd name="connsiteX17" fmla="*/ 1694329 w 9154757"/>
              <a:gd name="connsiteY17" fmla="*/ 414168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53035 w 9154757"/>
              <a:gd name="connsiteY5" fmla="*/ 129091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08268 w 9154757"/>
              <a:gd name="connsiteY16" fmla="*/ 408790 h 1812663"/>
              <a:gd name="connsiteX17" fmla="*/ 1694329 w 9154757"/>
              <a:gd name="connsiteY17" fmla="*/ 414168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53035 w 9154757"/>
              <a:gd name="connsiteY5" fmla="*/ 129091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08268 w 9154757"/>
              <a:gd name="connsiteY16" fmla="*/ 419548 h 1812663"/>
              <a:gd name="connsiteX17" fmla="*/ 1694329 w 9154757"/>
              <a:gd name="connsiteY17" fmla="*/ 414168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53035 w 9154757"/>
              <a:gd name="connsiteY5" fmla="*/ 129091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08268 w 9154757"/>
              <a:gd name="connsiteY16" fmla="*/ 419548 h 1812663"/>
              <a:gd name="connsiteX17" fmla="*/ 1694329 w 9154757"/>
              <a:gd name="connsiteY17" fmla="*/ 419547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53035 w 9154757"/>
              <a:gd name="connsiteY5" fmla="*/ 129091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19025 w 9154757"/>
              <a:gd name="connsiteY16" fmla="*/ 419548 h 1812663"/>
              <a:gd name="connsiteX17" fmla="*/ 1694329 w 9154757"/>
              <a:gd name="connsiteY17" fmla="*/ 419547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53035 w 9154757"/>
              <a:gd name="connsiteY5" fmla="*/ 129091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08268 w 9154757"/>
              <a:gd name="connsiteY16" fmla="*/ 430306 h 1812663"/>
              <a:gd name="connsiteX17" fmla="*/ 1694329 w 9154757"/>
              <a:gd name="connsiteY17" fmla="*/ 419547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53035 w 9154757"/>
              <a:gd name="connsiteY5" fmla="*/ 129091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10687 w 9154757"/>
              <a:gd name="connsiteY16" fmla="*/ 425468 h 1812663"/>
              <a:gd name="connsiteX17" fmla="*/ 1694329 w 9154757"/>
              <a:gd name="connsiteY17" fmla="*/ 419547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53035 w 9154757"/>
              <a:gd name="connsiteY5" fmla="*/ 129091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15525 w 9154757"/>
              <a:gd name="connsiteY16" fmla="*/ 425468 h 1812663"/>
              <a:gd name="connsiteX17" fmla="*/ 1694329 w 9154757"/>
              <a:gd name="connsiteY17" fmla="*/ 419547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53035 w 9154757"/>
              <a:gd name="connsiteY5" fmla="*/ 129091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15525 w 9154757"/>
              <a:gd name="connsiteY16" fmla="*/ 425468 h 1812663"/>
              <a:gd name="connsiteX17" fmla="*/ 1696748 w 9154757"/>
              <a:gd name="connsiteY17" fmla="*/ 426804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45778 w 9154757"/>
              <a:gd name="connsiteY5" fmla="*/ 129091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15525 w 9154757"/>
              <a:gd name="connsiteY16" fmla="*/ 425468 h 1812663"/>
              <a:gd name="connsiteX17" fmla="*/ 1696748 w 9154757"/>
              <a:gd name="connsiteY17" fmla="*/ 426804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53035 w 9154757"/>
              <a:gd name="connsiteY5" fmla="*/ 133929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15525 w 9154757"/>
              <a:gd name="connsiteY16" fmla="*/ 425468 h 1812663"/>
              <a:gd name="connsiteX17" fmla="*/ 1696748 w 9154757"/>
              <a:gd name="connsiteY17" fmla="*/ 426804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43359 w 9154757"/>
              <a:gd name="connsiteY5" fmla="*/ 129091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15525 w 9154757"/>
              <a:gd name="connsiteY16" fmla="*/ 425468 h 1812663"/>
              <a:gd name="connsiteX17" fmla="*/ 1696748 w 9154757"/>
              <a:gd name="connsiteY17" fmla="*/ 426804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50616 w 9154757"/>
              <a:gd name="connsiteY5" fmla="*/ 129091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15525 w 9154757"/>
              <a:gd name="connsiteY16" fmla="*/ 425468 h 1812663"/>
              <a:gd name="connsiteX17" fmla="*/ 1696748 w 9154757"/>
              <a:gd name="connsiteY17" fmla="*/ 426804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 name="connsiteX0" fmla="*/ 0 w 9154757"/>
              <a:gd name="connsiteY0" fmla="*/ 0 h 1812663"/>
              <a:gd name="connsiteX1" fmla="*/ 656216 w 9154757"/>
              <a:gd name="connsiteY1" fmla="*/ 0 h 1812663"/>
              <a:gd name="connsiteX2" fmla="*/ 656216 w 9154757"/>
              <a:gd name="connsiteY2" fmla="*/ 43030 h 1812663"/>
              <a:gd name="connsiteX3" fmla="*/ 747656 w 9154757"/>
              <a:gd name="connsiteY3" fmla="*/ 43030 h 1812663"/>
              <a:gd name="connsiteX4" fmla="*/ 747656 w 9154757"/>
              <a:gd name="connsiteY4" fmla="*/ 96818 h 1812663"/>
              <a:gd name="connsiteX5" fmla="*/ 748197 w 9154757"/>
              <a:gd name="connsiteY5" fmla="*/ 129091 h 1812663"/>
              <a:gd name="connsiteX6" fmla="*/ 779929 w 9154757"/>
              <a:gd name="connsiteY6" fmla="*/ 129091 h 1812663"/>
              <a:gd name="connsiteX7" fmla="*/ 882127 w 9154757"/>
              <a:gd name="connsiteY7" fmla="*/ 129091 h 1812663"/>
              <a:gd name="connsiteX8" fmla="*/ 882127 w 9154757"/>
              <a:gd name="connsiteY8" fmla="*/ 188258 h 1812663"/>
              <a:gd name="connsiteX9" fmla="*/ 1134931 w 9154757"/>
              <a:gd name="connsiteY9" fmla="*/ 188258 h 1812663"/>
              <a:gd name="connsiteX10" fmla="*/ 1134931 w 9154757"/>
              <a:gd name="connsiteY10" fmla="*/ 274320 h 1812663"/>
              <a:gd name="connsiteX11" fmla="*/ 1506070 w 9154757"/>
              <a:gd name="connsiteY11" fmla="*/ 274320 h 1812663"/>
              <a:gd name="connsiteX12" fmla="*/ 1506070 w 9154757"/>
              <a:gd name="connsiteY12" fmla="*/ 328108 h 1812663"/>
              <a:gd name="connsiteX13" fmla="*/ 1554480 w 9154757"/>
              <a:gd name="connsiteY13" fmla="*/ 328108 h 1812663"/>
              <a:gd name="connsiteX14" fmla="*/ 1554480 w 9154757"/>
              <a:gd name="connsiteY14" fmla="*/ 371138 h 1812663"/>
              <a:gd name="connsiteX15" fmla="*/ 1613647 w 9154757"/>
              <a:gd name="connsiteY15" fmla="*/ 371138 h 1812663"/>
              <a:gd name="connsiteX16" fmla="*/ 1615525 w 9154757"/>
              <a:gd name="connsiteY16" fmla="*/ 425468 h 1812663"/>
              <a:gd name="connsiteX17" fmla="*/ 1696748 w 9154757"/>
              <a:gd name="connsiteY17" fmla="*/ 426804 h 1812663"/>
              <a:gd name="connsiteX18" fmla="*/ 1699708 w 9154757"/>
              <a:gd name="connsiteY18" fmla="*/ 478715 h 1812663"/>
              <a:gd name="connsiteX19" fmla="*/ 1909482 w 9154757"/>
              <a:gd name="connsiteY19" fmla="*/ 478715 h 1812663"/>
              <a:gd name="connsiteX20" fmla="*/ 1909482 w 9154757"/>
              <a:gd name="connsiteY20" fmla="*/ 591670 h 1812663"/>
              <a:gd name="connsiteX21" fmla="*/ 2178423 w 9154757"/>
              <a:gd name="connsiteY21" fmla="*/ 591670 h 1812663"/>
              <a:gd name="connsiteX22" fmla="*/ 2178423 w 9154757"/>
              <a:gd name="connsiteY22" fmla="*/ 661595 h 1812663"/>
              <a:gd name="connsiteX23" fmla="*/ 2361303 w 9154757"/>
              <a:gd name="connsiteY23" fmla="*/ 661595 h 1812663"/>
              <a:gd name="connsiteX24" fmla="*/ 2361303 w 9154757"/>
              <a:gd name="connsiteY24" fmla="*/ 720762 h 1812663"/>
              <a:gd name="connsiteX25" fmla="*/ 2468880 w 9154757"/>
              <a:gd name="connsiteY25" fmla="*/ 720762 h 1812663"/>
              <a:gd name="connsiteX26" fmla="*/ 2468880 w 9154757"/>
              <a:gd name="connsiteY26" fmla="*/ 769171 h 1812663"/>
              <a:gd name="connsiteX27" fmla="*/ 2979868 w 9154757"/>
              <a:gd name="connsiteY27" fmla="*/ 769171 h 1812663"/>
              <a:gd name="connsiteX28" fmla="*/ 2979868 w 9154757"/>
              <a:gd name="connsiteY28" fmla="*/ 844475 h 1812663"/>
              <a:gd name="connsiteX29" fmla="*/ 3012141 w 9154757"/>
              <a:gd name="connsiteY29" fmla="*/ 844475 h 1812663"/>
              <a:gd name="connsiteX30" fmla="*/ 3012141 w 9154757"/>
              <a:gd name="connsiteY30" fmla="*/ 914400 h 1812663"/>
              <a:gd name="connsiteX31" fmla="*/ 3076687 w 9154757"/>
              <a:gd name="connsiteY31" fmla="*/ 914400 h 1812663"/>
              <a:gd name="connsiteX32" fmla="*/ 3076687 w 9154757"/>
              <a:gd name="connsiteY32" fmla="*/ 973567 h 1812663"/>
              <a:gd name="connsiteX33" fmla="*/ 3426310 w 9154757"/>
              <a:gd name="connsiteY33" fmla="*/ 973567 h 1812663"/>
              <a:gd name="connsiteX34" fmla="*/ 3426310 w 9154757"/>
              <a:gd name="connsiteY34" fmla="*/ 1065007 h 1812663"/>
              <a:gd name="connsiteX35" fmla="*/ 3523129 w 9154757"/>
              <a:gd name="connsiteY35" fmla="*/ 1065007 h 1812663"/>
              <a:gd name="connsiteX36" fmla="*/ 3523129 w 9154757"/>
              <a:gd name="connsiteY36" fmla="*/ 1129553 h 1812663"/>
              <a:gd name="connsiteX37" fmla="*/ 4308437 w 9154757"/>
              <a:gd name="connsiteY37" fmla="*/ 1129553 h 1812663"/>
              <a:gd name="connsiteX38" fmla="*/ 4308437 w 9154757"/>
              <a:gd name="connsiteY38" fmla="*/ 1264023 h 1812663"/>
              <a:gd name="connsiteX39" fmla="*/ 4781774 w 9154757"/>
              <a:gd name="connsiteY39" fmla="*/ 1264023 h 1812663"/>
              <a:gd name="connsiteX40" fmla="*/ 4781774 w 9154757"/>
              <a:gd name="connsiteY40" fmla="*/ 1446903 h 1812663"/>
              <a:gd name="connsiteX41" fmla="*/ 4889350 w 9154757"/>
              <a:gd name="connsiteY41" fmla="*/ 1446903 h 1812663"/>
              <a:gd name="connsiteX42" fmla="*/ 4889350 w 9154757"/>
              <a:gd name="connsiteY42" fmla="*/ 1640541 h 1812663"/>
              <a:gd name="connsiteX43" fmla="*/ 5454127 w 9154757"/>
              <a:gd name="connsiteY43" fmla="*/ 1640541 h 1812663"/>
              <a:gd name="connsiteX44" fmla="*/ 5454127 w 9154757"/>
              <a:gd name="connsiteY44" fmla="*/ 1812663 h 1812663"/>
              <a:gd name="connsiteX45" fmla="*/ 9154757 w 9154757"/>
              <a:gd name="connsiteY45" fmla="*/ 1812663 h 1812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154757" h="1812663">
                <a:moveTo>
                  <a:pt x="0" y="0"/>
                </a:moveTo>
                <a:lnTo>
                  <a:pt x="656216" y="0"/>
                </a:lnTo>
                <a:lnTo>
                  <a:pt x="656216" y="43030"/>
                </a:lnTo>
                <a:lnTo>
                  <a:pt x="747656" y="43030"/>
                </a:lnTo>
                <a:lnTo>
                  <a:pt x="747656" y="96818"/>
                </a:lnTo>
                <a:cubicBezTo>
                  <a:pt x="747836" y="107576"/>
                  <a:pt x="748017" y="118333"/>
                  <a:pt x="748197" y="129091"/>
                </a:cubicBezTo>
                <a:lnTo>
                  <a:pt x="779929" y="129091"/>
                </a:lnTo>
                <a:lnTo>
                  <a:pt x="882127" y="129091"/>
                </a:lnTo>
                <a:lnTo>
                  <a:pt x="882127" y="188258"/>
                </a:lnTo>
                <a:lnTo>
                  <a:pt x="1134931" y="188258"/>
                </a:lnTo>
                <a:lnTo>
                  <a:pt x="1134931" y="274320"/>
                </a:lnTo>
                <a:lnTo>
                  <a:pt x="1506070" y="274320"/>
                </a:lnTo>
                <a:lnTo>
                  <a:pt x="1506070" y="328108"/>
                </a:lnTo>
                <a:lnTo>
                  <a:pt x="1554480" y="328108"/>
                </a:lnTo>
                <a:lnTo>
                  <a:pt x="1554480" y="371138"/>
                </a:lnTo>
                <a:lnTo>
                  <a:pt x="1613647" y="371138"/>
                </a:lnTo>
                <a:cubicBezTo>
                  <a:pt x="1613647" y="381896"/>
                  <a:pt x="1615525" y="414710"/>
                  <a:pt x="1615525" y="425468"/>
                </a:cubicBezTo>
                <a:lnTo>
                  <a:pt x="1696748" y="426804"/>
                </a:lnTo>
                <a:lnTo>
                  <a:pt x="1699708" y="478715"/>
                </a:lnTo>
                <a:lnTo>
                  <a:pt x="1909482" y="478715"/>
                </a:lnTo>
                <a:lnTo>
                  <a:pt x="1909482" y="591670"/>
                </a:lnTo>
                <a:lnTo>
                  <a:pt x="2178423" y="591670"/>
                </a:lnTo>
                <a:lnTo>
                  <a:pt x="2178423" y="661595"/>
                </a:lnTo>
                <a:lnTo>
                  <a:pt x="2361303" y="661595"/>
                </a:lnTo>
                <a:lnTo>
                  <a:pt x="2361303" y="720762"/>
                </a:lnTo>
                <a:lnTo>
                  <a:pt x="2468880" y="720762"/>
                </a:lnTo>
                <a:lnTo>
                  <a:pt x="2468880" y="769171"/>
                </a:lnTo>
                <a:lnTo>
                  <a:pt x="2979868" y="769171"/>
                </a:lnTo>
                <a:lnTo>
                  <a:pt x="2979868" y="844475"/>
                </a:lnTo>
                <a:lnTo>
                  <a:pt x="3012141" y="844475"/>
                </a:lnTo>
                <a:lnTo>
                  <a:pt x="3012141" y="914400"/>
                </a:lnTo>
                <a:lnTo>
                  <a:pt x="3076687" y="914400"/>
                </a:lnTo>
                <a:lnTo>
                  <a:pt x="3076687" y="973567"/>
                </a:lnTo>
                <a:lnTo>
                  <a:pt x="3426310" y="973567"/>
                </a:lnTo>
                <a:lnTo>
                  <a:pt x="3426310" y="1065007"/>
                </a:lnTo>
                <a:lnTo>
                  <a:pt x="3523129" y="1065007"/>
                </a:lnTo>
                <a:lnTo>
                  <a:pt x="3523129" y="1129553"/>
                </a:lnTo>
                <a:lnTo>
                  <a:pt x="4308437" y="1129553"/>
                </a:lnTo>
                <a:lnTo>
                  <a:pt x="4308437" y="1264023"/>
                </a:lnTo>
                <a:lnTo>
                  <a:pt x="4781774" y="1264023"/>
                </a:lnTo>
                <a:lnTo>
                  <a:pt x="4781774" y="1446903"/>
                </a:lnTo>
                <a:lnTo>
                  <a:pt x="4889350" y="1446903"/>
                </a:lnTo>
                <a:lnTo>
                  <a:pt x="4889350" y="1640541"/>
                </a:lnTo>
                <a:lnTo>
                  <a:pt x="5454127" y="1640541"/>
                </a:lnTo>
                <a:lnTo>
                  <a:pt x="5454127" y="1812663"/>
                </a:lnTo>
                <a:lnTo>
                  <a:pt x="9154757" y="1812663"/>
                </a:lnTo>
              </a:path>
            </a:pathLst>
          </a:custGeom>
          <a:noFill/>
          <a:ln w="28575">
            <a:solidFill>
              <a:schemeClr val="accent1"/>
            </a:solidFill>
            <a:miter lim="800000"/>
            <a:headEnd/>
            <a:tailEnd/>
          </a:ln>
        </p:spPr>
        <p:txBody>
          <a:bodyPr rtlCol="0" anchor="ctr"/>
          <a:lstStyle/>
          <a:p>
            <a:pPr algn="ctr"/>
            <a:endParaRPr lang="en-US"/>
          </a:p>
        </p:txBody>
      </p:sp>
      <p:cxnSp>
        <p:nvCxnSpPr>
          <p:cNvPr id="86" name="Straight Connector 85">
            <a:extLst>
              <a:ext uri="{FF2B5EF4-FFF2-40B4-BE49-F238E27FC236}">
                <a16:creationId xmlns:a16="http://schemas.microsoft.com/office/drawing/2014/main" id="{72A056C7-6264-D0C1-6375-3CC68C322CC9}"/>
              </a:ext>
            </a:extLst>
          </p:cNvPr>
          <p:cNvCxnSpPr>
            <a:cxnSpLocks/>
          </p:cNvCxnSpPr>
          <p:nvPr/>
        </p:nvCxnSpPr>
        <p:spPr bwMode="auto">
          <a:xfrm>
            <a:off x="2317096" y="1834179"/>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F00A498-D487-11B3-7434-35DE765F1C91}"/>
              </a:ext>
            </a:extLst>
          </p:cNvPr>
          <p:cNvCxnSpPr>
            <a:cxnSpLocks/>
          </p:cNvCxnSpPr>
          <p:nvPr/>
        </p:nvCxnSpPr>
        <p:spPr bwMode="auto">
          <a:xfrm>
            <a:off x="2655861" y="1959678"/>
            <a:ext cx="0" cy="92793"/>
          </a:xfrm>
          <a:prstGeom prst="line">
            <a:avLst/>
          </a:prstGeom>
          <a:noFill/>
          <a:ln w="5715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2A95916-F208-A770-1964-808D400A6621}"/>
              </a:ext>
            </a:extLst>
          </p:cNvPr>
          <p:cNvCxnSpPr>
            <a:cxnSpLocks/>
          </p:cNvCxnSpPr>
          <p:nvPr/>
        </p:nvCxnSpPr>
        <p:spPr bwMode="auto">
          <a:xfrm>
            <a:off x="3305006" y="2118100"/>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E997181A-5A1E-76FA-249B-EA27ABDEEF95}"/>
              </a:ext>
            </a:extLst>
          </p:cNvPr>
          <p:cNvCxnSpPr>
            <a:cxnSpLocks/>
          </p:cNvCxnSpPr>
          <p:nvPr/>
        </p:nvCxnSpPr>
        <p:spPr bwMode="auto">
          <a:xfrm>
            <a:off x="3165583" y="2125271"/>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8A0C1277-F907-CBB3-C3F1-74458023335A}"/>
              </a:ext>
            </a:extLst>
          </p:cNvPr>
          <p:cNvCxnSpPr>
            <a:cxnSpLocks/>
          </p:cNvCxnSpPr>
          <p:nvPr/>
        </p:nvCxnSpPr>
        <p:spPr bwMode="auto">
          <a:xfrm>
            <a:off x="3367759" y="2171667"/>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283FA12A-D5BF-0813-C569-8F1B8AAC9EDE}"/>
              </a:ext>
            </a:extLst>
          </p:cNvPr>
          <p:cNvCxnSpPr>
            <a:cxnSpLocks/>
          </p:cNvCxnSpPr>
          <p:nvPr/>
        </p:nvCxnSpPr>
        <p:spPr bwMode="auto">
          <a:xfrm>
            <a:off x="3626582" y="2310856"/>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54587E2C-B763-2D05-1BFA-9097F7C2857E}"/>
              </a:ext>
            </a:extLst>
          </p:cNvPr>
          <p:cNvCxnSpPr>
            <a:cxnSpLocks/>
          </p:cNvCxnSpPr>
          <p:nvPr/>
        </p:nvCxnSpPr>
        <p:spPr bwMode="auto">
          <a:xfrm>
            <a:off x="3720144" y="2357252"/>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F8789BD5-3AA8-42FA-2A18-3D61A21886C8}"/>
              </a:ext>
            </a:extLst>
          </p:cNvPr>
          <p:cNvCxnSpPr>
            <a:cxnSpLocks/>
          </p:cNvCxnSpPr>
          <p:nvPr/>
        </p:nvCxnSpPr>
        <p:spPr bwMode="auto">
          <a:xfrm>
            <a:off x="4363610" y="2598598"/>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3FADC6B3-7C12-3A4A-5234-046761B9EA91}"/>
              </a:ext>
            </a:extLst>
          </p:cNvPr>
          <p:cNvCxnSpPr>
            <a:cxnSpLocks/>
          </p:cNvCxnSpPr>
          <p:nvPr/>
        </p:nvCxnSpPr>
        <p:spPr bwMode="auto">
          <a:xfrm>
            <a:off x="3492943" y="2264460"/>
            <a:ext cx="0" cy="92793"/>
          </a:xfrm>
          <a:prstGeom prst="line">
            <a:avLst/>
          </a:prstGeom>
          <a:noFill/>
          <a:ln w="571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2D0E2C48-38C5-0301-9FAA-1BD5025A814E}"/>
              </a:ext>
            </a:extLst>
          </p:cNvPr>
          <p:cNvCxnSpPr>
            <a:cxnSpLocks/>
          </p:cNvCxnSpPr>
          <p:nvPr/>
        </p:nvCxnSpPr>
        <p:spPr bwMode="auto">
          <a:xfrm>
            <a:off x="4578533" y="2614731"/>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44FA955-4D81-800F-7949-260180E53318}"/>
              </a:ext>
            </a:extLst>
          </p:cNvPr>
          <p:cNvCxnSpPr>
            <a:cxnSpLocks/>
          </p:cNvCxnSpPr>
          <p:nvPr/>
        </p:nvCxnSpPr>
        <p:spPr bwMode="auto">
          <a:xfrm>
            <a:off x="4649928" y="2613220"/>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A4B22BAA-9875-32D4-1F0C-2DB8DCEEF9B7}"/>
              </a:ext>
            </a:extLst>
          </p:cNvPr>
          <p:cNvCxnSpPr>
            <a:cxnSpLocks/>
          </p:cNvCxnSpPr>
          <p:nvPr/>
        </p:nvCxnSpPr>
        <p:spPr bwMode="auto">
          <a:xfrm>
            <a:off x="4969302" y="2817789"/>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ACB3C86C-9352-E68E-1859-F787BF2976A5}"/>
              </a:ext>
            </a:extLst>
          </p:cNvPr>
          <p:cNvCxnSpPr>
            <a:cxnSpLocks/>
          </p:cNvCxnSpPr>
          <p:nvPr/>
        </p:nvCxnSpPr>
        <p:spPr bwMode="auto">
          <a:xfrm>
            <a:off x="5049095" y="2817788"/>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D4AF9C0B-7473-4511-0497-7F3E1FFAC9D8}"/>
              </a:ext>
            </a:extLst>
          </p:cNvPr>
          <p:cNvCxnSpPr>
            <a:cxnSpLocks/>
          </p:cNvCxnSpPr>
          <p:nvPr/>
        </p:nvCxnSpPr>
        <p:spPr bwMode="auto">
          <a:xfrm>
            <a:off x="5184226" y="2821681"/>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BCA0FBF9-E65D-644F-214A-1D76A6A3DC90}"/>
              </a:ext>
            </a:extLst>
          </p:cNvPr>
          <p:cNvCxnSpPr>
            <a:cxnSpLocks/>
          </p:cNvCxnSpPr>
          <p:nvPr/>
        </p:nvCxnSpPr>
        <p:spPr bwMode="auto">
          <a:xfrm>
            <a:off x="5352257" y="2973736"/>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0EE42682-599C-0478-8CAC-847FC917F61B}"/>
              </a:ext>
            </a:extLst>
          </p:cNvPr>
          <p:cNvCxnSpPr>
            <a:cxnSpLocks/>
          </p:cNvCxnSpPr>
          <p:nvPr/>
        </p:nvCxnSpPr>
        <p:spPr bwMode="auto">
          <a:xfrm>
            <a:off x="5707338" y="2973736"/>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859C267E-61F3-475C-42D8-8FFD9CF47525}"/>
              </a:ext>
            </a:extLst>
          </p:cNvPr>
          <p:cNvCxnSpPr>
            <a:cxnSpLocks/>
          </p:cNvCxnSpPr>
          <p:nvPr/>
        </p:nvCxnSpPr>
        <p:spPr bwMode="auto">
          <a:xfrm>
            <a:off x="5891861" y="2973735"/>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8568D48-1AB2-5892-C66D-B1D85E67C53D}"/>
              </a:ext>
            </a:extLst>
          </p:cNvPr>
          <p:cNvCxnSpPr>
            <a:cxnSpLocks/>
          </p:cNvCxnSpPr>
          <p:nvPr/>
        </p:nvCxnSpPr>
        <p:spPr bwMode="auto">
          <a:xfrm>
            <a:off x="5969673" y="2973735"/>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280E40C-33AE-F491-83EE-04BC009C1F53}"/>
              </a:ext>
            </a:extLst>
          </p:cNvPr>
          <p:cNvCxnSpPr>
            <a:cxnSpLocks/>
          </p:cNvCxnSpPr>
          <p:nvPr/>
        </p:nvCxnSpPr>
        <p:spPr bwMode="auto">
          <a:xfrm>
            <a:off x="6045867" y="2973734"/>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E063D6D-CC0A-60DA-1DDD-880F6AEBF632}"/>
              </a:ext>
            </a:extLst>
          </p:cNvPr>
          <p:cNvCxnSpPr>
            <a:cxnSpLocks/>
          </p:cNvCxnSpPr>
          <p:nvPr/>
        </p:nvCxnSpPr>
        <p:spPr bwMode="auto">
          <a:xfrm>
            <a:off x="6251026" y="3101973"/>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9713F0E3-C8C8-89E7-0CBC-8265C6261DF4}"/>
              </a:ext>
            </a:extLst>
          </p:cNvPr>
          <p:cNvCxnSpPr>
            <a:cxnSpLocks/>
          </p:cNvCxnSpPr>
          <p:nvPr/>
        </p:nvCxnSpPr>
        <p:spPr bwMode="auto">
          <a:xfrm>
            <a:off x="6362292" y="3100743"/>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68D13B5F-882F-2F05-94A4-9FD8CD90004D}"/>
              </a:ext>
            </a:extLst>
          </p:cNvPr>
          <p:cNvCxnSpPr>
            <a:cxnSpLocks/>
          </p:cNvCxnSpPr>
          <p:nvPr/>
        </p:nvCxnSpPr>
        <p:spPr bwMode="auto">
          <a:xfrm>
            <a:off x="6515126" y="3100957"/>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D9C9ACF9-A092-674A-A34A-F1A91CE89CEF}"/>
              </a:ext>
            </a:extLst>
          </p:cNvPr>
          <p:cNvCxnSpPr>
            <a:cxnSpLocks/>
          </p:cNvCxnSpPr>
          <p:nvPr/>
        </p:nvCxnSpPr>
        <p:spPr bwMode="auto">
          <a:xfrm>
            <a:off x="8154072" y="3643863"/>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1EDA81A2-BB78-99B2-162D-AAD0B01B447E}"/>
              </a:ext>
            </a:extLst>
          </p:cNvPr>
          <p:cNvCxnSpPr>
            <a:cxnSpLocks/>
          </p:cNvCxnSpPr>
          <p:nvPr/>
        </p:nvCxnSpPr>
        <p:spPr bwMode="auto">
          <a:xfrm>
            <a:off x="7447695" y="3639955"/>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DB93E82C-9A71-B7A3-F097-9B755CD12C4E}"/>
              </a:ext>
            </a:extLst>
          </p:cNvPr>
          <p:cNvCxnSpPr>
            <a:cxnSpLocks/>
          </p:cNvCxnSpPr>
          <p:nvPr/>
        </p:nvCxnSpPr>
        <p:spPr bwMode="auto">
          <a:xfrm>
            <a:off x="10561209" y="3643863"/>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DA9E982A-B08C-85DD-4C05-07D7CE939232}"/>
              </a:ext>
            </a:extLst>
          </p:cNvPr>
          <p:cNvCxnSpPr>
            <a:cxnSpLocks/>
          </p:cNvCxnSpPr>
          <p:nvPr/>
        </p:nvCxnSpPr>
        <p:spPr bwMode="auto">
          <a:xfrm>
            <a:off x="10956713" y="3650868"/>
            <a:ext cx="0" cy="92793"/>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9CBA9448-C279-7EF8-0996-1C5D6258E22C}"/>
              </a:ext>
            </a:extLst>
          </p:cNvPr>
          <p:cNvCxnSpPr/>
          <p:nvPr/>
        </p:nvCxnSpPr>
        <p:spPr bwMode="auto">
          <a:xfrm>
            <a:off x="1790906" y="3203101"/>
            <a:ext cx="9176515" cy="0"/>
          </a:xfrm>
          <a:prstGeom prst="line">
            <a:avLst/>
          </a:prstGeom>
          <a:noFill/>
          <a:ln w="28575" cap="flat" cmpd="sng" algn="ctr">
            <a:solidFill>
              <a:schemeClr val="tx2"/>
            </a:solidFill>
            <a:prstDash val="sysDash"/>
            <a:round/>
            <a:headEnd type="none" w="med" len="med"/>
            <a:tailEnd type="none" w="med" len="med"/>
          </a:ln>
          <a:effectLst/>
        </p:spPr>
      </p:cxnSp>
      <p:sp>
        <p:nvSpPr>
          <p:cNvPr id="16" name="TextBox 15">
            <a:extLst>
              <a:ext uri="{FF2B5EF4-FFF2-40B4-BE49-F238E27FC236}">
                <a16:creationId xmlns:a16="http://schemas.microsoft.com/office/drawing/2014/main" id="{58992FA8-479C-FEDC-711B-3482518094DA}"/>
              </a:ext>
            </a:extLst>
          </p:cNvPr>
          <p:cNvSpPr txBox="1"/>
          <p:nvPr/>
        </p:nvSpPr>
        <p:spPr bwMode="auto">
          <a:xfrm>
            <a:off x="718335" y="4881629"/>
            <a:ext cx="14697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Tree>
    <p:extLst>
      <p:ext uri="{BB962C8B-B14F-4D97-AF65-F5344CB8AC3E}">
        <p14:creationId xmlns:p14="http://schemas.microsoft.com/office/powerpoint/2010/main" val="1608387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CodeBreaK100/101: Investigator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pPr>
              <a:spcAft>
                <a:spcPts val="400"/>
              </a:spcAft>
            </a:pPr>
            <a:r>
              <a:rPr lang="en-US" sz="2200" dirty="0"/>
              <a:t>In this cohort of the phase Ib CodeBreaK100/101 studies, sotorasib + atezolizumab or pembrolizumab showed promising efficacy but resulted in high incidence of grade ≥3 TRAEs in patients with </a:t>
            </a:r>
            <a:r>
              <a:rPr lang="en-US" sz="2200" i="1" dirty="0"/>
              <a:t>KRAS </a:t>
            </a:r>
            <a:r>
              <a:rPr lang="en-US" sz="2200" dirty="0"/>
              <a:t>G12C–mutated NSCLC</a:t>
            </a:r>
          </a:p>
          <a:p>
            <a:pPr lvl="1">
              <a:spcAft>
                <a:spcPts val="400"/>
              </a:spcAft>
            </a:pPr>
            <a:r>
              <a:rPr lang="en-US" sz="2200" dirty="0"/>
              <a:t>Hepatotoxicity most common grade ≥3 TRAE; median onset of 50-73 d that resolved with corticosteroids and/or treatment modifications/discontinuation</a:t>
            </a:r>
          </a:p>
          <a:p>
            <a:pPr lvl="1">
              <a:spcAft>
                <a:spcPts val="400"/>
              </a:spcAft>
            </a:pPr>
            <a:r>
              <a:rPr lang="en-US" sz="2200" dirty="0"/>
              <a:t>Other grade ≥3 TRAEs were uncommon and included diarrhea and hypokalemia</a:t>
            </a:r>
          </a:p>
          <a:p>
            <a:pPr lvl="1">
              <a:spcAft>
                <a:spcPts val="400"/>
              </a:spcAft>
            </a:pPr>
            <a:r>
              <a:rPr lang="en-US" sz="2200" dirty="0"/>
              <a:t>Sotorasib lead-in reduced incidence of grade ≥3 TRAEs and TRAEs leading to discontinuation vs concurrent administration</a:t>
            </a:r>
          </a:p>
          <a:p>
            <a:pPr>
              <a:spcAft>
                <a:spcPts val="400"/>
              </a:spcAft>
            </a:pPr>
            <a:r>
              <a:rPr lang="en-US" sz="2400" dirty="0"/>
              <a:t>ORR with combination of sotorasib + atezolizumab or pembrolizumab was 29% and DCR 83% across all cohorts; median DoR: 17.9 mo (95% CI: 5.6-NE)</a:t>
            </a:r>
          </a:p>
          <a:p>
            <a:pPr>
              <a:spcAft>
                <a:spcPts val="400"/>
              </a:spcAft>
            </a:pPr>
            <a:r>
              <a:rPr lang="en-US" sz="2400" dirty="0"/>
              <a:t>Study investigators will further evaluate sotorasib (lead-in) + pembrolizumab to assess ratio of risk to benefit</a:t>
            </a:r>
          </a:p>
        </p:txBody>
      </p:sp>
      <p:grpSp>
        <p:nvGrpSpPr>
          <p:cNvPr id="8" name="Group 7">
            <a:extLst>
              <a:ext uri="{FF2B5EF4-FFF2-40B4-BE49-F238E27FC236}">
                <a16:creationId xmlns:a16="http://schemas.microsoft.com/office/drawing/2014/main" id="{1EFC3C1B-A6A7-BDDC-E12A-E51BAD136DB1}"/>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F3A09F50-4E8F-5B58-EBEC-1B77D07611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0BC2CA25-A995-33DE-03B9-A0CD00B1F8A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5" name="Text Box 15">
            <a:extLst>
              <a:ext uri="{FF2B5EF4-FFF2-40B4-BE49-F238E27FC236}">
                <a16:creationId xmlns:a16="http://schemas.microsoft.com/office/drawing/2014/main" id="{65D01C1E-5458-FF11-AEDC-FEBA3CF5FAD5}"/>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 WCLC 2022. Abstr OA03.06.</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64893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 from WCLC 2022</a:t>
            </a:r>
          </a:p>
          <a:p>
            <a:pPr>
              <a:buClr>
                <a:schemeClr val="tx2">
                  <a:lumMod val="20000"/>
                  <a:lumOff val="80000"/>
                </a:schemeClr>
              </a:buClr>
              <a:defRPr/>
            </a:pPr>
            <a:r>
              <a:rPr lang="en-US" sz="2200" dirty="0">
                <a:solidFill>
                  <a:srgbClr val="E1471D"/>
                </a:solidFill>
              </a:rPr>
              <a:t>CME/CE-certified Expert Analysis </a:t>
            </a:r>
            <a:r>
              <a:rPr lang="en-US" sz="2200" b="0" dirty="0"/>
              <a:t>with expert faculty commentary on key studies                       from WCLC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56M7VY3CDVN5-267965609-1</_dlc_DocId>
    <_dlc_DocIdUrl xmlns="d54cbe69-32bd-412a-b004-9152f949605e">
      <Url>https://intranet.clinicaloptions.com/mews/oncology/ONC_2022_WCLC_CF_(PRP5530)/OA03.06_Li/_layouts/15/DocIdRedir.aspx?ID=56M7VY3CDVN5-267965609-1</Url>
      <Description>56M7VY3CDVN5-267965609-1</Description>
    </_dlc_DocIdUrl>
    <Document_x0020_Category xmlns="556749b7-13c4-4bc4-8551-5242d97325e2">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BF385B39F77D854C84A07FCBAC036632" ma:contentTypeVersion="1" ma:contentTypeDescription="Create a new document." ma:contentTypeScope="" ma:versionID="fae66a3a547b707c195c5a78f73b0f79">
  <xsd:schema xmlns:xsd="http://www.w3.org/2001/XMLSchema" xmlns:xs="http://www.w3.org/2001/XMLSchema" xmlns:p="http://schemas.microsoft.com/office/2006/metadata/properties" xmlns:ns2="d54cbe69-32bd-412a-b004-9152f949605e" xmlns:ns3="556749b7-13c4-4bc4-8551-5242d97325e2" targetNamespace="http://schemas.microsoft.com/office/2006/metadata/properties" ma:root="true" ma:fieldsID="a2b7df9c9e804dd0bcd556face8c1917" ns2:_="" ns3:_="">
    <xsd:import namespace="d54cbe69-32bd-412a-b004-9152f949605e"/>
    <xsd:import namespace="556749b7-13c4-4bc4-8551-5242d97325e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56749b7-13c4-4bc4-8551-5242d97325e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http://schemas.microsoft.com/office/2006/documentManagement/types"/>
    <ds:schemaRef ds:uri="http://www.w3.org/XML/1998/namespace"/>
    <ds:schemaRef ds:uri="http://purl.org/dc/elements/1.1/"/>
    <ds:schemaRef ds:uri="http://purl.org/dc/terms/"/>
    <ds:schemaRef ds:uri="http://purl.org/dc/dcmitype/"/>
    <ds:schemaRef ds:uri="http://schemas.microsoft.com/office/2006/metadata/properties"/>
    <ds:schemaRef ds:uri="556749b7-13c4-4bc4-8551-5242d97325e2"/>
    <ds:schemaRef ds:uri="http://schemas.microsoft.com/office/infopath/2007/PartnerControls"/>
    <ds:schemaRef ds:uri="http://schemas.openxmlformats.org/package/2006/metadata/core-properties"/>
    <ds:schemaRef ds:uri="d54cbe69-32bd-412a-b004-9152f949605e"/>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3D42C3B1-AA71-41E2-82AD-6DB1E79BA2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56749b7-13c4-4bc4-8551-5242d97325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DA26868E-6BFB-4B55-B1A5-69E4C771C333}">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1934</TotalTime>
  <Words>2352</Words>
  <Application>Microsoft Office PowerPoint</Application>
  <PresentationFormat>Widescreen</PresentationFormat>
  <Paragraphs>441</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CodeBreaK100/101: Phase Ib Report of Safety  and Efficacy of Sotorasib + Atezolizumab or Pembrolizumab in Patients With Pretreated  KRAS G12C–Mutated NSCLC</vt:lpstr>
      <vt:lpstr>About These Slides</vt:lpstr>
      <vt:lpstr>CodeBreaK 100/101: Background</vt:lpstr>
      <vt:lpstr>CodeBreaK100/101: Sotorasib + ICI—Study Design</vt:lpstr>
      <vt:lpstr>CodeBreaK100/101: Sotorasib + ICI— Baseline Characteristics</vt:lpstr>
      <vt:lpstr>CodeBreaK100/101: Sotorasib + ICI—  Safety by Dose of Sotorasib + Concurrent Pembro</vt:lpstr>
      <vt:lpstr>CodeBreaK100/101: Sotorasib + ICI—Safety Summary With Lead-in vs Concurrent Sotorasib + ICI</vt:lpstr>
      <vt:lpstr>CodeBreaK100/101: Sotorasib + ICI— TRAEs With Sotorasib Lead-in + Pembrolizumab</vt:lpstr>
      <vt:lpstr>CodeBreaK100/101: Sotorasib + ICI— Change in Tumor Burden From BL Across All Cohorts</vt:lpstr>
      <vt:lpstr>CodeBreaK100/101: Sotorasib + ICI—Change in Tumor Burden in Sotorasib Lead-in + Pembrolizumab Cohort</vt:lpstr>
      <vt:lpstr>CodeBreaK100/101−Sotorasib + ICI—  Overall Survival Across All Cohorts</vt:lpstr>
      <vt:lpstr>CodeBreaK100/101: Investigator Conclusions</vt:lpstr>
      <vt:lpstr>Go Online for More CCO  Coverage of Lung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CodeBreaK100/101: Phase Ib Report of Safety and Efficacy of Sotorasib + Atezolizumab or Pembrolizumab in Patients With Pretreated KRAS G12C–Mutated NSCLC</dc:title>
  <dc:creator>Preferred User</dc:creator>
  <cp:lastModifiedBy>vwenzel@clinicaloptions.com</cp:lastModifiedBy>
  <cp:revision>16</cp:revision>
  <cp:lastPrinted>2016-09-26T20:21:49Z</cp:lastPrinted>
  <dcterms:created xsi:type="dcterms:W3CDTF">2005-05-27T15:08:01Z</dcterms:created>
  <dcterms:modified xsi:type="dcterms:W3CDTF">2022-08-16T15:21:26Z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500d76ac-4aaf-4b2f-beb4-a4f92e396bbc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0x010100BF385B39F77D854C84A07FCBAC036632</vt:lpwstr>
  </property>
  <property fmtid="{D5CDD505-2E9C-101B-9397-08002B2CF9AE}" pid="9" name="MediaServiceImageTags">
    <vt:lpwstr/>
  </property>
</Properties>
</file>