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6"/>
  </p:notesMasterIdLst>
  <p:handoutMasterIdLst>
    <p:handoutMasterId r:id="rId17"/>
  </p:handoutMasterIdLst>
  <p:sldIdLst>
    <p:sldId id="321" r:id="rId7"/>
    <p:sldId id="559" r:id="rId8"/>
    <p:sldId id="560" r:id="rId9"/>
    <p:sldId id="561" r:id="rId10"/>
    <p:sldId id="548" r:id="rId11"/>
    <p:sldId id="549" r:id="rId12"/>
    <p:sldId id="551" r:id="rId13"/>
    <p:sldId id="552" r:id="rId14"/>
    <p:sldId id="318" r:id="rId15"/>
  </p:sldIdLst>
  <p:sldSz cx="12192000" cy="6858000"/>
  <p:notesSz cx="7315200" cy="9601200"/>
  <p:custDataLst>
    <p:tags r:id="rId18"/>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9"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4"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indy Tanzola" initials="MT" lastIdx="2" clrIdx="15">
    <p:extLst>
      <p:ext uri="{19B8F6BF-5375-455C-9EA6-DF929625EA0E}">
        <p15:presenceInfo xmlns:p15="http://schemas.microsoft.com/office/powerpoint/2012/main" userId="S::mtanzola@gotoper.com::47393621-f287-4eae-b41f-5126b3036efb" providerId="AD"/>
      </p:ext>
    </p:extLst>
  </p:cmAuthor>
  <p:cmAuthor id="17" name="Vanessa Carter" initials="VC" lastIdx="8" clrIdx="16">
    <p:extLst>
      <p:ext uri="{19B8F6BF-5375-455C-9EA6-DF929625EA0E}">
        <p15:presenceInfo xmlns:p15="http://schemas.microsoft.com/office/powerpoint/2012/main" userId="S::vcarter@clinicaloptions.com::9ce73b1e-6b1e-4cab-b34f-91637f33dd50" providerId="AD"/>
      </p:ext>
    </p:extLst>
  </p:cmAuthor>
  <p:cmAuthor id="18" name="nhanson@clinicaloptions.com" initials="n" lastIdx="1" clrIdx="17">
    <p:extLst>
      <p:ext uri="{19B8F6BF-5375-455C-9EA6-DF929625EA0E}">
        <p15:presenceInfo xmlns:p15="http://schemas.microsoft.com/office/powerpoint/2012/main" userId="nhanson@clinicaloptions.com" providerId="None"/>
      </p:ext>
    </p:extLst>
  </p:cmAuthor>
  <p:cmAuthor id="19" name="mbecker@clinicaloptions.com" initials="m" lastIdx="1" clrIdx="18">
    <p:extLst>
      <p:ext uri="{19B8F6BF-5375-455C-9EA6-DF929625EA0E}">
        <p15:presenceInfo xmlns:p15="http://schemas.microsoft.com/office/powerpoint/2012/main" userId="mbeck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C0FE3B-829D-5D4F-ABDA-CDB605130FEC}" v="49" dt="2023-12-08T15:21:35.65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44" autoAdjust="0"/>
    <p:restoredTop sz="84970" autoAdjust="0"/>
  </p:normalViewPr>
  <p:slideViewPr>
    <p:cSldViewPr snapToGrid="0">
      <p:cViewPr varScale="1">
        <p:scale>
          <a:sx n="57" d="100"/>
          <a:sy n="57" d="100"/>
        </p:scale>
        <p:origin x="948" y="32"/>
      </p:cViewPr>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microsoft.com/office/2015/10/relationships/revisionInfo" Target="revisionInfo.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945437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EFS, event-free survival; OS, overall survival; pCR, pathologic complete response; PD-L1, programmed death ligand-1;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39906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ALND, axillary lymph node dissection; DFS, disease-free survival; DRFI, distant recurrence-free interval; FNA, fine needle aspiration; HR, hormone receptor; IBCRFI, invasive breast cancer recurrence-free interval; LN, lymph node; LRRFI, locoregional recurrence-free interval; OS, overall survival; pCR, pathologic complete response; SLNB, sentinel lymph node biopsy.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926726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ALND, axillary lymph node dissection; ER, estrogen receptor; pCR, pathologic complete response; PgR, progesterone receptor; RNI, regional nodal irradiation; SLNB, sentinel lymph node biopsy;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60962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DRFI, distant recurrence-free interval; </a:t>
            </a:r>
            <a:r>
              <a:rPr lang="en-US" b="0" i="1" dirty="0"/>
              <a:t>IBCRFI</a:t>
            </a:r>
            <a:r>
              <a:rPr lang="en-US" i="1" dirty="0"/>
              <a:t>, invasive breast cancer recurrence-free interval; LRRFI, locoregional recurrence-free interval; OS, overall survival; </a:t>
            </a:r>
            <a:r>
              <a:rPr lang="en-US" b="0" i="1" dirty="0"/>
              <a:t>RNI, regional nodal irradiation.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739916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t>
            </a:r>
            <a:r>
              <a:rPr lang="en-US" b="0" i="1" dirty="0"/>
              <a:t>RNI, regional nodal irradiation.</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84474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DFS, disease-free survival; DRFI, distant recurrence-free interval; IBCRFI, invasive breast cancer recurrence-free interval; LRRFI, locoregional recurrence-free interval;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707807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9</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5059697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fontScale="90000"/>
          </a:bodyPr>
          <a:lstStyle/>
          <a:p>
            <a:r>
              <a:rPr lang="en-US" altLang="en-US" sz="4000" dirty="0"/>
              <a:t>NRG Oncology/NSABP B-51/RTOG 1304: </a:t>
            </a:r>
            <a:br>
              <a:rPr lang="en-US" altLang="en-US" sz="4000" dirty="0"/>
            </a:br>
            <a:r>
              <a:rPr lang="en-US" altLang="en-US" sz="4000" dirty="0"/>
              <a:t>Phase III Trial Evaluating Benefit of Adjuvant Regional Nodal Irradiation in Patients With Early Breast Cancer Converting to Axillary Lymph Node Negativity After Neoadjuvant Chemotherapy</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23602"/>
            <a:ext cx="487997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Daiichi Sankyo, Inc; Gilead Sciences, Inc.; Lilly; Merck Sharp &amp; Dohme LLC; and Seagen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2023 SABCS Annual Meeting, December 5-9,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NRG Oncology/NSABP B-51/RTOG 1304:</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patients with early breast cancer undergoing upfront surgery, adjuvant regional nodal irradiation (including the chest wall after mastectomy or added to whole breast irradiation after lumpectomy) is associated with a clinical benefit in those with positive axillary lymph nodes</a:t>
            </a:r>
            <a:r>
              <a:rPr lang="en-US" altLang="en-US" sz="2400" baseline="30000" dirty="0"/>
              <a:t>1</a:t>
            </a:r>
          </a:p>
          <a:p>
            <a:r>
              <a:rPr lang="en-US" altLang="en-US" sz="2400" dirty="0"/>
              <a:t>Among patients with axillary lymph node involvement who receive neoadjuvant chemotherapy, conversion to pathologic node negativity is associated with a reduction in the risk of locoregional recurrence</a:t>
            </a:r>
            <a:r>
              <a:rPr lang="en-US" altLang="en-US" sz="2400" baseline="30000" dirty="0"/>
              <a:t>2</a:t>
            </a:r>
          </a:p>
          <a:p>
            <a:r>
              <a:rPr lang="en-US" altLang="en-US" sz="2400" dirty="0"/>
              <a:t>Current phase III trial was undertaken to evaluate whether adjuvant regional nodal irradiation reduces the risk of recurrence in node-positive patients who are ypN0 after neoadjuvant chemotherapy</a:t>
            </a:r>
            <a:r>
              <a:rPr lang="en-US" altLang="en-US" sz="2400" baseline="30000" dirty="0"/>
              <a:t>3</a:t>
            </a:r>
            <a:r>
              <a:rPr lang="en-US" altLang="en-US" sz="2400" dirty="0"/>
              <a:t> </a:t>
            </a:r>
          </a:p>
          <a:p>
            <a:r>
              <a:rPr lang="en-US" altLang="en-US" sz="2400" dirty="0"/>
              <a:t>Results at a median follow-up of 59.5 mo are presented here</a:t>
            </a:r>
            <a:r>
              <a:rPr lang="en-US" altLang="en-US" sz="2400" baseline="30000" dirty="0"/>
              <a:t>3</a:t>
            </a:r>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McGale. Lancet. 2014;383:2127. 2. Mamounas. JCO. 2012;30:3960. 3. Mamounas. SABCS 2023. Abstr GS02-07.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sz="3600" dirty="0"/>
              <a:t>NRG Oncology/NSABP B-51/RTOG 1304:</a:t>
            </a:r>
            <a:r>
              <a:rPr lang="en-US" altLang="en-US" dirty="0"/>
              <a:t> Study Design</a:t>
            </a:r>
          </a:p>
        </p:txBody>
      </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Mamounas. SABCS 2023. Abstr GS02-07.</a:t>
            </a:r>
          </a:p>
        </p:txBody>
      </p:sp>
      <p:sp>
        <p:nvSpPr>
          <p:cNvPr id="4" name="Content Placeholder 4">
            <a:extLst>
              <a:ext uri="{FF2B5EF4-FFF2-40B4-BE49-F238E27FC236}">
                <a16:creationId xmlns:a16="http://schemas.microsoft.com/office/drawing/2014/main" id="{6B88CA70-4CB8-65A3-50D6-B5916AD3DBA0}"/>
              </a:ext>
            </a:extLst>
          </p:cNvPr>
          <p:cNvSpPr txBox="1">
            <a:spLocks/>
          </p:cNvSpPr>
          <p:nvPr/>
        </p:nvSpPr>
        <p:spPr>
          <a:xfrm>
            <a:off x="609759" y="139902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400" b="0" kern="0" dirty="0"/>
              <a:t>Randomized, open-label phase III trial</a:t>
            </a:r>
          </a:p>
          <a:p>
            <a:pPr marL="0" indent="0">
              <a:spcAft>
                <a:spcPts val="0"/>
              </a:spcAft>
              <a:buFont typeface="Wingdings" panose="05000000000000000000" pitchFamily="2" charset="2"/>
              <a:buNone/>
            </a:pPr>
            <a:br>
              <a:rPr lang="en-US" sz="2400" b="0" kern="0" dirty="0"/>
            </a:br>
            <a:endParaRPr lang="en-US" sz="2400" b="0" kern="0" dirty="0"/>
          </a:p>
          <a:p>
            <a:pPr>
              <a:spcAft>
                <a:spcPts val="0"/>
              </a:spcAft>
            </a:pPr>
            <a:endParaRPr lang="en-US" sz="2400" b="0" kern="0" dirty="0"/>
          </a:p>
          <a:p>
            <a:pPr>
              <a:spcAft>
                <a:spcPts val="0"/>
              </a:spcAft>
            </a:pPr>
            <a:endParaRPr lang="en-US" sz="2400" b="0" kern="0" dirty="0"/>
          </a:p>
          <a:p>
            <a:pPr>
              <a:spcAft>
                <a:spcPts val="0"/>
              </a:spcAft>
            </a:pPr>
            <a:endParaRPr lang="en-US" sz="2400" b="0" kern="0" dirty="0"/>
          </a:p>
          <a:p>
            <a:pPr>
              <a:spcAft>
                <a:spcPts val="0"/>
              </a:spcAft>
            </a:pPr>
            <a:endParaRPr lang="en-US" sz="2400" b="0" kern="0" dirty="0"/>
          </a:p>
          <a:p>
            <a:pPr marL="0" indent="0">
              <a:spcAft>
                <a:spcPts val="0"/>
              </a:spcAft>
              <a:buFont typeface="Wingdings" panose="05000000000000000000" pitchFamily="2" charset="2"/>
              <a:buNone/>
            </a:pPr>
            <a:endParaRPr lang="en-US" sz="2400" b="0" kern="0" dirty="0"/>
          </a:p>
          <a:p>
            <a:pPr>
              <a:spcAft>
                <a:spcPts val="0"/>
              </a:spcAft>
            </a:pPr>
            <a:r>
              <a:rPr lang="en-US" sz="2200" b="1" kern="0" dirty="0"/>
              <a:t>Primary endpoint: </a:t>
            </a:r>
            <a:r>
              <a:rPr lang="en-US" sz="2200" b="0" kern="0" dirty="0"/>
              <a:t>IBCRFI (time from randomization to invasive local, regional, or distant recurrence, or death from breast cancer) </a:t>
            </a:r>
          </a:p>
          <a:p>
            <a:pPr>
              <a:spcAft>
                <a:spcPts val="0"/>
              </a:spcAft>
            </a:pPr>
            <a:r>
              <a:rPr lang="en-US" sz="2200" b="1" kern="0" dirty="0"/>
              <a:t>Secondary endpoints: </a:t>
            </a:r>
            <a:r>
              <a:rPr lang="en-US" sz="2200" b="0" kern="0" dirty="0"/>
              <a:t>LRRFI (locoregional recurrence without distant recurrence within </a:t>
            </a:r>
            <a:br>
              <a:rPr lang="en-US" sz="2200" b="0" kern="0" dirty="0"/>
            </a:br>
            <a:r>
              <a:rPr lang="en-US" sz="2200" b="0" kern="0" dirty="0"/>
              <a:t>2 mo), DRFI, DFS, OS, toxicity</a:t>
            </a:r>
          </a:p>
        </p:txBody>
      </p:sp>
      <p:sp>
        <p:nvSpPr>
          <p:cNvPr id="5" name="Text Box 45">
            <a:extLst>
              <a:ext uri="{FF2B5EF4-FFF2-40B4-BE49-F238E27FC236}">
                <a16:creationId xmlns:a16="http://schemas.microsoft.com/office/drawing/2014/main" id="{95B55C8E-560E-E366-8761-B1B0E63DBD22}"/>
              </a:ext>
            </a:extLst>
          </p:cNvPr>
          <p:cNvSpPr txBox="1">
            <a:spLocks noChangeArrowheads="1"/>
          </p:cNvSpPr>
          <p:nvPr/>
        </p:nvSpPr>
        <p:spPr bwMode="auto">
          <a:xfrm>
            <a:off x="955391" y="2742008"/>
            <a:ext cx="3896847" cy="20621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b="0" dirty="0">
                <a:solidFill>
                  <a:srgbClr val="000000"/>
                </a:solidFill>
                <a:latin typeface="Calibri" panose="020F0502020204030204" pitchFamily="34" charset="0"/>
                <a:cs typeface="+mn-cs"/>
              </a:rPr>
              <a:t>Patients with clinical T1-3, N1, M0 breast cancer; axillary LN+ by FNA or core needle biopsy; completed ≥8 wk of neoadjuvant chemotherapy (+ anti-HER2 therapy if HER2+); ypN0 by SLNB (≥2 nodes excised), ALND, or both after neoadjuvant chemotherapy; mastectomy or lumpectomy</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1641)</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6" name="Rectangle 49">
            <a:extLst>
              <a:ext uri="{FF2B5EF4-FFF2-40B4-BE49-F238E27FC236}">
                <a16:creationId xmlns:a16="http://schemas.microsoft.com/office/drawing/2014/main" id="{4C256F9C-5854-B906-F5C9-1AFAC4DA8A5C}"/>
              </a:ext>
            </a:extLst>
          </p:cNvPr>
          <p:cNvSpPr>
            <a:spLocks noChangeArrowheads="1"/>
          </p:cNvSpPr>
          <p:nvPr/>
        </p:nvSpPr>
        <p:spPr bwMode="auto">
          <a:xfrm>
            <a:off x="5768207" y="2771981"/>
            <a:ext cx="4365373" cy="88772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No regional nodal irradiation (n = 821)</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Breast radiation if breast-conserving surgery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No chest wall radiation if mastectomy</a:t>
            </a:r>
          </a:p>
        </p:txBody>
      </p:sp>
      <p:sp>
        <p:nvSpPr>
          <p:cNvPr id="7" name="Rectangle 6">
            <a:extLst>
              <a:ext uri="{FF2B5EF4-FFF2-40B4-BE49-F238E27FC236}">
                <a16:creationId xmlns:a16="http://schemas.microsoft.com/office/drawing/2014/main" id="{D48C2ED0-8B6F-3AA6-1DC7-249BA249E629}"/>
              </a:ext>
            </a:extLst>
          </p:cNvPr>
          <p:cNvSpPr/>
          <p:nvPr/>
        </p:nvSpPr>
        <p:spPr>
          <a:xfrm>
            <a:off x="2328724" y="1919738"/>
            <a:ext cx="5047028" cy="830997"/>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type of surgery (mastectomy vs lumpectomy), HR status (+/-), HER2 status (+/-), adjuvant chemotherapy (Y/N), and breast pCR status (Y/N)</a:t>
            </a:r>
          </a:p>
        </p:txBody>
      </p:sp>
      <p:cxnSp>
        <p:nvCxnSpPr>
          <p:cNvPr id="8" name="Straight Arrow Connector 7">
            <a:extLst>
              <a:ext uri="{FF2B5EF4-FFF2-40B4-BE49-F238E27FC236}">
                <a16:creationId xmlns:a16="http://schemas.microsoft.com/office/drawing/2014/main" id="{E4088131-DCFA-A99A-546E-C97B56724ED3}"/>
              </a:ext>
            </a:extLst>
          </p:cNvPr>
          <p:cNvCxnSpPr>
            <a:cxnSpLocks/>
          </p:cNvCxnSpPr>
          <p:nvPr/>
        </p:nvCxnSpPr>
        <p:spPr bwMode="auto">
          <a:xfrm>
            <a:off x="5084287" y="2754317"/>
            <a:ext cx="0" cy="605184"/>
          </a:xfrm>
          <a:prstGeom prst="straightConnector1">
            <a:avLst/>
          </a:prstGeom>
          <a:noFill/>
          <a:ln w="28575" cap="flat" cmpd="sng" algn="ctr">
            <a:solidFill>
              <a:schemeClr val="bg1"/>
            </a:solidFill>
            <a:prstDash val="sysDot"/>
            <a:round/>
            <a:headEnd type="none" w="med" len="med"/>
            <a:tailEnd type="triangle"/>
          </a:ln>
          <a:effectLst/>
        </p:spPr>
      </p:cxnSp>
      <p:sp>
        <p:nvSpPr>
          <p:cNvPr id="9" name="Line 53">
            <a:extLst>
              <a:ext uri="{FF2B5EF4-FFF2-40B4-BE49-F238E27FC236}">
                <a16:creationId xmlns:a16="http://schemas.microsoft.com/office/drawing/2014/main" id="{AEB693EF-D391-4823-08B4-F3A548E38944}"/>
              </a:ext>
            </a:extLst>
          </p:cNvPr>
          <p:cNvSpPr>
            <a:spLocks noChangeShapeType="1"/>
          </p:cNvSpPr>
          <p:nvPr/>
        </p:nvSpPr>
        <p:spPr bwMode="auto">
          <a:xfrm>
            <a:off x="4871821" y="3817612"/>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0" name="Line 54">
            <a:extLst>
              <a:ext uri="{FF2B5EF4-FFF2-40B4-BE49-F238E27FC236}">
                <a16:creationId xmlns:a16="http://schemas.microsoft.com/office/drawing/2014/main" id="{3D1700EE-9620-24DB-3DD2-9E4E9C1B803D}"/>
              </a:ext>
            </a:extLst>
          </p:cNvPr>
          <p:cNvSpPr>
            <a:spLocks noChangeShapeType="1"/>
          </p:cNvSpPr>
          <p:nvPr/>
        </p:nvSpPr>
        <p:spPr bwMode="auto">
          <a:xfrm flipV="1">
            <a:off x="4859250" y="328050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2" name="Rectangle 49">
            <a:extLst>
              <a:ext uri="{FF2B5EF4-FFF2-40B4-BE49-F238E27FC236}">
                <a16:creationId xmlns:a16="http://schemas.microsoft.com/office/drawing/2014/main" id="{77085AE5-EDDF-0489-888B-E4342C5FA7F0}"/>
              </a:ext>
            </a:extLst>
          </p:cNvPr>
          <p:cNvSpPr>
            <a:spLocks noChangeArrowheads="1"/>
          </p:cNvSpPr>
          <p:nvPr/>
        </p:nvSpPr>
        <p:spPr bwMode="auto">
          <a:xfrm>
            <a:off x="5793350" y="3953870"/>
            <a:ext cx="4340230" cy="88772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Regional nodal irradiation (n = 820)</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Breast radiation if breast-conserving surgery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Chest wall radiation if mastectomy</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400" dirty="0"/>
              <a:t>NRG Oncology/NSABP B-51/RTOG 1304:</a:t>
            </a:r>
            <a:r>
              <a:rPr lang="en-US" sz="3400" dirty="0"/>
              <a:t> </a:t>
            </a:r>
            <a:br>
              <a:rPr lang="en-US" sz="3400" dirty="0"/>
            </a:br>
            <a:r>
              <a:rPr lang="en-US" sz="3400" dirty="0"/>
              <a:t>Baseline Characteristics</a:t>
            </a:r>
            <a:endParaRPr lang="en-US" altLang="en-US" sz="3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20909"/>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Mamounas. SABCS 2023. Abstr GS02-07.</a:t>
            </a:r>
          </a:p>
        </p:txBody>
      </p:sp>
      <p:graphicFrame>
        <p:nvGraphicFramePr>
          <p:cNvPr id="2" name="Group 3">
            <a:extLst>
              <a:ext uri="{FF2B5EF4-FFF2-40B4-BE49-F238E27FC236}">
                <a16:creationId xmlns:a16="http://schemas.microsoft.com/office/drawing/2014/main" id="{1DB766C5-9590-2CE3-39FB-9AD21E6DB4E3}"/>
              </a:ext>
            </a:extLst>
          </p:cNvPr>
          <p:cNvGraphicFramePr>
            <a:graphicFrameLocks/>
          </p:cNvGraphicFramePr>
          <p:nvPr>
            <p:extLst>
              <p:ext uri="{D42A27DB-BD31-4B8C-83A1-F6EECF244321}">
                <p14:modId xmlns:p14="http://schemas.microsoft.com/office/powerpoint/2010/main" val="91722974"/>
              </p:ext>
            </p:extLst>
          </p:nvPr>
        </p:nvGraphicFramePr>
        <p:xfrm>
          <a:off x="729416" y="1606427"/>
          <a:ext cx="5054696" cy="4634172"/>
        </p:xfrm>
        <a:graphic>
          <a:graphicData uri="http://schemas.openxmlformats.org/drawingml/2006/table">
            <a:tbl>
              <a:tblPr/>
              <a:tblGrid>
                <a:gridCol w="2129804">
                  <a:extLst>
                    <a:ext uri="{9D8B030D-6E8A-4147-A177-3AD203B41FA5}">
                      <a16:colId xmlns:a16="http://schemas.microsoft.com/office/drawing/2014/main" val="20000"/>
                    </a:ext>
                  </a:extLst>
                </a:gridCol>
                <a:gridCol w="1535522">
                  <a:extLst>
                    <a:ext uri="{9D8B030D-6E8A-4147-A177-3AD203B41FA5}">
                      <a16:colId xmlns:a16="http://schemas.microsoft.com/office/drawing/2014/main" val="20001"/>
                    </a:ext>
                  </a:extLst>
                </a:gridCol>
                <a:gridCol w="1389370">
                  <a:extLst>
                    <a:ext uri="{9D8B030D-6E8A-4147-A177-3AD203B41FA5}">
                      <a16:colId xmlns:a16="http://schemas.microsoft.com/office/drawing/2014/main" val="20002"/>
                    </a:ext>
                  </a:extLst>
                </a:gridCol>
              </a:tblGrid>
              <a:tr h="3364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RNI (n = 821)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RNI (n = 820)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31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31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Age, %</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yr</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50-59 yr</a:t>
                      </a:r>
                    </a:p>
                    <a:p>
                      <a:pPr marL="285750"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10378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46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Ethnicity,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Hispanic/Latino/a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Hispanic/Latino/a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466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Clinical tumor size,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bl>
          </a:graphicData>
        </a:graphic>
      </p:graphicFrame>
      <p:graphicFrame>
        <p:nvGraphicFramePr>
          <p:cNvPr id="8" name="Group 3">
            <a:extLst>
              <a:ext uri="{FF2B5EF4-FFF2-40B4-BE49-F238E27FC236}">
                <a16:creationId xmlns:a16="http://schemas.microsoft.com/office/drawing/2014/main" id="{46907AA2-C2D9-F95B-9108-5C06226D9D1E}"/>
              </a:ext>
            </a:extLst>
          </p:cNvPr>
          <p:cNvGraphicFramePr>
            <a:graphicFrameLocks/>
          </p:cNvGraphicFramePr>
          <p:nvPr>
            <p:extLst>
              <p:ext uri="{D42A27DB-BD31-4B8C-83A1-F6EECF244321}">
                <p14:modId xmlns:p14="http://schemas.microsoft.com/office/powerpoint/2010/main" val="3272201587"/>
              </p:ext>
            </p:extLst>
          </p:nvPr>
        </p:nvGraphicFramePr>
        <p:xfrm>
          <a:off x="6174577" y="1606428"/>
          <a:ext cx="5309278" cy="4389216"/>
        </p:xfrm>
        <a:graphic>
          <a:graphicData uri="http://schemas.openxmlformats.org/drawingml/2006/table">
            <a:tbl>
              <a:tblPr/>
              <a:tblGrid>
                <a:gridCol w="2291596">
                  <a:extLst>
                    <a:ext uri="{9D8B030D-6E8A-4147-A177-3AD203B41FA5}">
                      <a16:colId xmlns:a16="http://schemas.microsoft.com/office/drawing/2014/main" val="20000"/>
                    </a:ext>
                  </a:extLst>
                </a:gridCol>
                <a:gridCol w="1558336">
                  <a:extLst>
                    <a:ext uri="{9D8B030D-6E8A-4147-A177-3AD203B41FA5}">
                      <a16:colId xmlns:a16="http://schemas.microsoft.com/office/drawing/2014/main" val="20001"/>
                    </a:ext>
                  </a:extLst>
                </a:gridCol>
                <a:gridCol w="1459346">
                  <a:extLst>
                    <a:ext uri="{9D8B030D-6E8A-4147-A177-3AD203B41FA5}">
                      <a16:colId xmlns:a16="http://schemas.microsoft.com/office/drawing/2014/main" val="20002"/>
                    </a:ext>
                  </a:extLst>
                </a:gridCol>
              </a:tblGrid>
              <a:tr h="177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RNI (n = 821)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RNI (n = 820)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115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subtype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TNBC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 and/or PgR+/HER2-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 and PgR-/HER2+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ER+ and/or PgR+/HER2+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862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Breast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Lumpectomy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Mastectomy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5479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Axillary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SLNB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ALND (</a:t>
                      </a:r>
                      <a:r>
                        <a:rPr lang="en-US" altLang="en-US" sz="1400" b="0" dirty="0">
                          <a:solidFill>
                            <a:srgbClr val="000000"/>
                          </a:solidFill>
                          <a:latin typeface="Calibri" panose="020F0502020204030204" pitchFamily="34" charset="0"/>
                          <a:cs typeface="+mn-cs"/>
                        </a:rPr>
                        <a:t>± SLNB)</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988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pCR in breast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988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NRG Oncology/NSABP B-51/RTOG 1304:</a:t>
            </a:r>
            <a:r>
              <a:rPr lang="en-US" dirty="0"/>
              <a:t> Efficacy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Mamounas. SABCS 2023. Abstr GS02-07.</a:t>
            </a:r>
          </a:p>
        </p:txBody>
      </p:sp>
      <p:graphicFrame>
        <p:nvGraphicFramePr>
          <p:cNvPr id="3" name="Group 3">
            <a:extLst>
              <a:ext uri="{FF2B5EF4-FFF2-40B4-BE49-F238E27FC236}">
                <a16:creationId xmlns:a16="http://schemas.microsoft.com/office/drawing/2014/main" id="{DCC9EF4F-9E83-7C7D-CF28-9673FED5AEB0}"/>
              </a:ext>
            </a:extLst>
          </p:cNvPr>
          <p:cNvGraphicFramePr>
            <a:graphicFrameLocks/>
          </p:cNvGraphicFramePr>
          <p:nvPr>
            <p:extLst>
              <p:ext uri="{D42A27DB-BD31-4B8C-83A1-F6EECF244321}">
                <p14:modId xmlns:p14="http://schemas.microsoft.com/office/powerpoint/2010/main" val="3520504230"/>
              </p:ext>
            </p:extLst>
          </p:nvPr>
        </p:nvGraphicFramePr>
        <p:xfrm>
          <a:off x="729755" y="1595794"/>
          <a:ext cx="10752449" cy="3657792"/>
        </p:xfrm>
        <a:graphic>
          <a:graphicData uri="http://schemas.openxmlformats.org/drawingml/2006/table">
            <a:tbl>
              <a:tblPr/>
              <a:tblGrid>
                <a:gridCol w="2923444">
                  <a:extLst>
                    <a:ext uri="{9D8B030D-6E8A-4147-A177-3AD203B41FA5}">
                      <a16:colId xmlns:a16="http://schemas.microsoft.com/office/drawing/2014/main" val="20000"/>
                    </a:ext>
                  </a:extLst>
                </a:gridCol>
                <a:gridCol w="2107711">
                  <a:extLst>
                    <a:ext uri="{9D8B030D-6E8A-4147-A177-3AD203B41FA5}">
                      <a16:colId xmlns:a16="http://schemas.microsoft.com/office/drawing/2014/main" val="20001"/>
                    </a:ext>
                  </a:extLst>
                </a:gridCol>
                <a:gridCol w="1907098">
                  <a:extLst>
                    <a:ext uri="{9D8B030D-6E8A-4147-A177-3AD203B41FA5}">
                      <a16:colId xmlns:a16="http://schemas.microsoft.com/office/drawing/2014/main" val="20002"/>
                    </a:ext>
                  </a:extLst>
                </a:gridCol>
                <a:gridCol w="1907098">
                  <a:extLst>
                    <a:ext uri="{9D8B030D-6E8A-4147-A177-3AD203B41FA5}">
                      <a16:colId xmlns:a16="http://schemas.microsoft.com/office/drawing/2014/main" val="310911302"/>
                    </a:ext>
                  </a:extLst>
                </a:gridCol>
                <a:gridCol w="1907098">
                  <a:extLst>
                    <a:ext uri="{9D8B030D-6E8A-4147-A177-3AD203B41FA5}">
                      <a16:colId xmlns:a16="http://schemas.microsoft.com/office/drawing/2014/main" val="3492270235"/>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No RNI (n = 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RNI (n = 772)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IBCRFI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0.88 (0.60-1.29)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estimate of IBCRFI,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646717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Isolated LRRFI events,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0.37 (0.12-1.16)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estimate of LRRFI,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DRFI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(0.67-1.51)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2774640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estimate of DRFI,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10305904"/>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DFS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1.06 (0.79-1.44)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251659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estimate of DFS,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48142129"/>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33061307"/>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OS events,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 (0.75-1.68)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6723798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5-yr estimate of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40672220"/>
                  </a:ext>
                </a:extLst>
              </a:tr>
            </a:tbl>
          </a:graphicData>
        </a:graphic>
      </p:graphicFrame>
      <p:sp>
        <p:nvSpPr>
          <p:cNvPr id="6" name="Content Placeholder 4">
            <a:extLst>
              <a:ext uri="{FF2B5EF4-FFF2-40B4-BE49-F238E27FC236}">
                <a16:creationId xmlns:a16="http://schemas.microsoft.com/office/drawing/2014/main" id="{A04B1C17-045A-BE43-CBA2-ACCB18839DA2}"/>
              </a:ext>
            </a:extLst>
          </p:cNvPr>
          <p:cNvSpPr txBox="1">
            <a:spLocks/>
          </p:cNvSpPr>
          <p:nvPr/>
        </p:nvSpPr>
        <p:spPr>
          <a:xfrm>
            <a:off x="604675" y="5483971"/>
            <a:ext cx="10877529" cy="93412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600" b="0" kern="0" dirty="0"/>
              <a:t>No significant difference in IBCRFI between arms for all stratification subgroups or exploratory age, race, and axillary surgery subgroups</a:t>
            </a:r>
          </a:p>
          <a:p>
            <a:pPr>
              <a:spcAft>
                <a:spcPts val="0"/>
              </a:spcAft>
            </a:pPr>
            <a:r>
              <a:rPr lang="en-US" sz="1600" b="0" kern="0" dirty="0"/>
              <a:t>Significant interaction between treatment arm and tumor subtype based on small number of events and patients (</a:t>
            </a:r>
            <a:r>
              <a:rPr lang="en-US" sz="1600" b="0" i="1" kern="0" dirty="0"/>
              <a:t>P</a:t>
            </a:r>
            <a:r>
              <a:rPr lang="en-US" sz="1600" b="0" kern="0" dirty="0"/>
              <a:t> = .037)</a:t>
            </a:r>
          </a:p>
        </p:txBody>
      </p:sp>
      <p:sp>
        <p:nvSpPr>
          <p:cNvPr id="2" name="TextBox 1">
            <a:extLst>
              <a:ext uri="{FF2B5EF4-FFF2-40B4-BE49-F238E27FC236}">
                <a16:creationId xmlns:a16="http://schemas.microsoft.com/office/drawing/2014/main" id="{0DE6CDBD-DFDB-1CA4-4AF1-6773B8D57468}"/>
              </a:ext>
            </a:extLst>
          </p:cNvPr>
          <p:cNvSpPr txBox="1"/>
          <p:nvPr/>
        </p:nvSpPr>
        <p:spPr bwMode="auto">
          <a:xfrm>
            <a:off x="722395" y="5240932"/>
            <a:ext cx="349397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 local, 8 regional, and 1 locoregional. </a:t>
            </a:r>
            <a:r>
              <a:rPr kumimoji="0" lang="en-US" sz="1200" b="0" i="0" u="none" strike="noStrike" cap="none" normalizeH="0" baseline="0" dirty="0">
                <a:ln>
                  <a:noFill/>
                </a:ln>
                <a:solidFill>
                  <a:schemeClr val="bg2">
                    <a:lumMod val="10000"/>
                  </a:schemeClr>
                </a:solidFill>
                <a:effectLst/>
                <a:latin typeface="Calibri" panose="020F0502020204030204" pitchFamily="34" charset="0"/>
              </a:rPr>
              <a:t>†All local.</a:t>
            </a:r>
            <a:r>
              <a:rPr lang="en-US" sz="1200"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4">
            <a:extLst>
              <a:ext uri="{FF2B5EF4-FFF2-40B4-BE49-F238E27FC236}">
                <a16:creationId xmlns:a16="http://schemas.microsoft.com/office/drawing/2014/main" id="{BE6C7111-F46B-FABB-2B51-EFF6A0793F37}"/>
              </a:ext>
            </a:extLst>
          </p:cNvPr>
          <p:cNvSpPr txBox="1">
            <a:spLocks/>
          </p:cNvSpPr>
          <p:nvPr/>
        </p:nvSpPr>
        <p:spPr>
          <a:xfrm>
            <a:off x="609759" y="1420558"/>
            <a:ext cx="10456594" cy="391516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Aft>
                <a:spcPts val="0"/>
              </a:spcAft>
              <a:buFont typeface="Wingdings" panose="05000000000000000000" pitchFamily="2" charset="2"/>
              <a:buNone/>
            </a:pPr>
            <a:endParaRPr lang="en-US" sz="2400" b="0" kern="0" dirty="0"/>
          </a:p>
          <a:p>
            <a:pPr marL="0" indent="0">
              <a:spcAft>
                <a:spcPts val="0"/>
              </a:spcAft>
              <a:buFont typeface="Wingdings" panose="05000000000000000000" pitchFamily="2" charset="2"/>
              <a:buNone/>
            </a:pPr>
            <a:br>
              <a:rPr lang="en-US" sz="2400" b="0" kern="0" dirty="0"/>
            </a:br>
            <a:endParaRPr lang="en-US" sz="2400" b="0" kern="0" dirty="0"/>
          </a:p>
          <a:p>
            <a:pPr>
              <a:spcAft>
                <a:spcPts val="0"/>
              </a:spcAft>
            </a:pPr>
            <a:endParaRPr lang="en-US" sz="2400" b="0" kern="0" dirty="0"/>
          </a:p>
          <a:p>
            <a:pPr marL="0" indent="0">
              <a:spcAft>
                <a:spcPts val="0"/>
              </a:spcAft>
              <a:buFont typeface="Wingdings" panose="05000000000000000000" pitchFamily="2" charset="2"/>
              <a:buNone/>
            </a:pPr>
            <a:endParaRPr lang="en-US" sz="2400" b="0" kern="0" dirty="0"/>
          </a:p>
          <a:p>
            <a:pPr marL="0" indent="0">
              <a:spcAft>
                <a:spcPts val="0"/>
              </a:spcAft>
              <a:buFont typeface="Wingdings" panose="05000000000000000000" pitchFamily="2" charset="2"/>
              <a:buNone/>
            </a:pPr>
            <a:endParaRPr lang="en-US" sz="2400" b="0" kern="0" dirty="0"/>
          </a:p>
          <a:p>
            <a:pPr marL="0" indent="0">
              <a:spcAft>
                <a:spcPts val="0"/>
              </a:spcAft>
              <a:buFont typeface="Wingdings" panose="05000000000000000000" pitchFamily="2" charset="2"/>
              <a:buNone/>
            </a:pPr>
            <a:endParaRPr lang="en-US" sz="2400" b="0" kern="0" dirty="0"/>
          </a:p>
          <a:p>
            <a:pPr>
              <a:spcAft>
                <a:spcPts val="0"/>
              </a:spcAft>
            </a:pPr>
            <a:r>
              <a:rPr lang="en-US" sz="2200" b="0" kern="0" dirty="0"/>
              <a:t>No study-related deaths </a:t>
            </a:r>
          </a:p>
          <a:p>
            <a:pPr>
              <a:spcAft>
                <a:spcPts val="0"/>
              </a:spcAft>
            </a:pPr>
            <a:r>
              <a:rPr lang="en-US" sz="2200" b="0" kern="0" dirty="0"/>
              <a:t>Toxicities were as expected</a:t>
            </a: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NRG Oncology/NSABP B-51/RTOG 1304:</a:t>
            </a:r>
            <a:r>
              <a:rPr lang="en-US" dirty="0"/>
              <a:t>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Mamounas. SABCS 2023. Abstr GS02-07.</a:t>
            </a:r>
          </a:p>
        </p:txBody>
      </p:sp>
      <p:graphicFrame>
        <p:nvGraphicFramePr>
          <p:cNvPr id="2" name="Group 3">
            <a:extLst>
              <a:ext uri="{FF2B5EF4-FFF2-40B4-BE49-F238E27FC236}">
                <a16:creationId xmlns:a16="http://schemas.microsoft.com/office/drawing/2014/main" id="{94800E40-AAA3-81CA-C10F-D0165B6F5450}"/>
              </a:ext>
            </a:extLst>
          </p:cNvPr>
          <p:cNvGraphicFramePr>
            <a:graphicFrameLocks/>
          </p:cNvGraphicFramePr>
          <p:nvPr>
            <p:extLst>
              <p:ext uri="{D42A27DB-BD31-4B8C-83A1-F6EECF244321}">
                <p14:modId xmlns:p14="http://schemas.microsoft.com/office/powerpoint/2010/main" val="165312893"/>
              </p:ext>
            </p:extLst>
          </p:nvPr>
        </p:nvGraphicFramePr>
        <p:xfrm>
          <a:off x="723899" y="1603375"/>
          <a:ext cx="10755312" cy="2682336"/>
        </p:xfrm>
        <a:graphic>
          <a:graphicData uri="http://schemas.openxmlformats.org/drawingml/2006/table">
            <a:tbl>
              <a:tblPr/>
              <a:tblGrid>
                <a:gridCol w="4482454">
                  <a:extLst>
                    <a:ext uri="{9D8B030D-6E8A-4147-A177-3AD203B41FA5}">
                      <a16:colId xmlns:a16="http://schemas.microsoft.com/office/drawing/2014/main" val="20000"/>
                    </a:ext>
                  </a:extLst>
                </a:gridCol>
                <a:gridCol w="3231690">
                  <a:extLst>
                    <a:ext uri="{9D8B030D-6E8A-4147-A177-3AD203B41FA5}">
                      <a16:colId xmlns:a16="http://schemas.microsoft.com/office/drawing/2014/main" val="20001"/>
                    </a:ext>
                  </a:extLst>
                </a:gridCol>
                <a:gridCol w="3041168">
                  <a:extLst>
                    <a:ext uri="{9D8B030D-6E8A-4147-A177-3AD203B41FA5}">
                      <a16:colId xmlns:a16="http://schemas.microsoft.com/office/drawing/2014/main" val="20002"/>
                    </a:ext>
                  </a:extLst>
                </a:gridCol>
              </a:tblGrid>
              <a:tr h="585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No RNI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800)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RNI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46821865"/>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4640693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6102712"/>
                  </a:ext>
                </a:extLst>
              </a:tr>
              <a:tr h="318186">
                <a:tc>
                  <a:txBody>
                    <a:bodyPr/>
                    <a:lstStyle/>
                    <a:p>
                      <a:pPr marL="401638" marR="0" lvl="0" indent="-169863"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 radiation dermatitis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244026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NRG Oncology/NSABP B-51/RTOG 1304:</a:t>
            </a:r>
            <a:r>
              <a:rPr lang="en-US" dirty="0"/>
              <a:t> </a:t>
            </a:r>
            <a:br>
              <a:rPr lang="en-US" dirty="0"/>
            </a:br>
            <a:r>
              <a:rPr lang="en-US" dirty="0"/>
              <a:t>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For patients with early clinically node positive breast cancer who are ypN0 after neoadjuvant chemotherapy, adjuvant regional nodal irradiation is not associated with 5-yr IBCRFI, LRRFI, DRFI, DFS, or OS benefits</a:t>
            </a:r>
          </a:p>
          <a:p>
            <a:r>
              <a:rPr lang="en-US" altLang="en-US" dirty="0"/>
              <a:t>Investigators propose that downstaging axillary nodes with neoadjuvant chemotherapy allows for optimization of adjuvant radiotherapy without adversely affecting outcomes propose</a:t>
            </a:r>
          </a:p>
          <a:p>
            <a:r>
              <a:rPr lang="en-US" altLang="en-US" dirty="0"/>
              <a:t>Long-term follow-up is ongoing</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Mamounas. SABCS 2023. Abstr GS02-07.</a:t>
            </a:r>
          </a:p>
        </p:txBody>
      </p:sp>
    </p:spTree>
    <p:extLst>
      <p:ext uri="{BB962C8B-B14F-4D97-AF65-F5344CB8AC3E}">
        <p14:creationId xmlns:p14="http://schemas.microsoft.com/office/powerpoint/2010/main" val="2627868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SABCS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extLst>
      <p:ext uri="{BB962C8B-B14F-4D97-AF65-F5344CB8AC3E}">
        <p14:creationId xmlns:p14="http://schemas.microsoft.com/office/powerpoint/2010/main" val="7307729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56M7VY3CDVN5-192205194-2</_dlc_DocId>
    <_dlc_DocIdUrl xmlns="d54cbe69-32bd-412a-b004-9152f949605e">
      <Url>https://intranet.clinicaloptions.com/mews/oncology/ONC_2023_Breast_SABCS_CF_(PRP6838)/Capsule_Slideset__8/_layouts/15/DocIdRedir.aspx?ID=56M7VY3CDVN5-192205194-2</Url>
      <Description>56M7VY3CDVN5-192205194-2</Description>
    </_dlc_DocIdUrl>
    <Document_x0020_Category xmlns="edb1f9b6-5f01-4203-a5b0-7553eb8fe574">Conference Capsule Slides</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EC4A642D8ED3CA4799F3BC84AA75838A" ma:contentTypeVersion="1" ma:contentTypeDescription="Create a new document." ma:contentTypeScope="" ma:versionID="3834a8a4c90788a3ee20200e265fbf2c">
  <xsd:schema xmlns:xsd="http://www.w3.org/2001/XMLSchema" xmlns:xs="http://www.w3.org/2001/XMLSchema" xmlns:p="http://schemas.microsoft.com/office/2006/metadata/properties" xmlns:ns2="d54cbe69-32bd-412a-b004-9152f949605e" xmlns:ns3="edb1f9b6-5f01-4203-a5b0-7553eb8fe574" targetNamespace="http://schemas.microsoft.com/office/2006/metadata/properties" ma:root="true" ma:fieldsID="433d90a9f7f9254c19f2393d1837cf2e" ns2:_="" ns3:_="">
    <xsd:import namespace="d54cbe69-32bd-412a-b004-9152f949605e"/>
    <xsd:import namespace="edb1f9b6-5f01-4203-a5b0-7553eb8fe57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db1f9b6-5f01-4203-a5b0-7553eb8fe57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398EC4-B772-4D6E-AD81-DC015E375202}">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d54cbe69-32bd-412a-b004-9152f949605e"/>
    <ds:schemaRef ds:uri="http://schemas.microsoft.com/office/2006/documentManagement/types"/>
    <ds:schemaRef ds:uri="http://www.w3.org/XML/1998/namespace"/>
    <ds:schemaRef ds:uri="edb1f9b6-5f01-4203-a5b0-7553eb8fe574"/>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E89DED24-93D5-406D-A2C6-53FBDC30C94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db1f9b6-5f01-4203-a5b0-7553eb8fe57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1736</TotalTime>
  <Words>1455</Words>
  <Application>Microsoft Office PowerPoint</Application>
  <PresentationFormat>Widescreen</PresentationFormat>
  <Paragraphs>257</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Wingdings</vt:lpstr>
      <vt:lpstr>2022_CCO_Template</vt:lpstr>
      <vt:lpstr>NRG Oncology/NSABP B-51/RTOG 1304:  Phase III Trial Evaluating Benefit of Adjuvant Regional Nodal Irradiation in Patients With Early Breast Cancer Converting to Axillary Lymph Node Negativity After Neoadjuvant Chemotherapy</vt:lpstr>
      <vt:lpstr>About These Slides</vt:lpstr>
      <vt:lpstr>NRG Oncology/NSABP B-51/RTOG 1304: Background</vt:lpstr>
      <vt:lpstr>NRG Oncology/NSABP B-51/RTOG 1304: Study Design</vt:lpstr>
      <vt:lpstr>NRG Oncology/NSABP B-51/RTOG 1304:  Baseline Characteristics</vt:lpstr>
      <vt:lpstr>NRG Oncology/NSABP B-51/RTOG 1304: Efficacy</vt:lpstr>
      <vt:lpstr>NRG Oncology/NSABP B-51/RTOG 1304: Safety</vt:lpstr>
      <vt:lpstr>NRG Oncology/NSABP B-51/RTOG 1304:  Investigators’ Conclusions</vt:lpstr>
      <vt:lpstr>Go Online for More CCO  Coverage of SABCS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NRG Oncology/NSABP B-51/RTOG 1304: Phase III Trial Evaluating Benefit of Adjuvant Regional Nodal Irradiation in Patients With Early Breast Cancer Converting to Axillary Lymph Node Negativity After Neoadjuvant Chemotherapy</dc:title>
  <dc:creator>Preferred User</dc:creator>
  <cp:lastModifiedBy>jbuckley@clinicaloptions.com</cp:lastModifiedBy>
  <cp:revision>37</cp:revision>
  <cp:lastPrinted>2016-09-26T20:21:49Z</cp:lastPrinted>
  <dcterms:created xsi:type="dcterms:W3CDTF">2005-05-27T15:08:01Z</dcterms:created>
  <dcterms:modified xsi:type="dcterms:W3CDTF">2023-12-08T23:50:25Z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b1171e86-1f62-4508-86a7-8449f98f6aad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0x010100EC4A642D8ED3CA4799F3BC84AA75838A</vt:lpwstr>
  </property>
  <property fmtid="{D5CDD505-2E9C-101B-9397-08002B2CF9AE}" pid="9" name="MediaServiceImageTags">
    <vt:lpwstr/>
  </property>
</Properties>
</file>