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1"/>
  </p:notesMasterIdLst>
  <p:sldIdLst>
    <p:sldId id="551" r:id="rId6"/>
    <p:sldId id="308" r:id="rId7"/>
    <p:sldId id="543" r:id="rId8"/>
    <p:sldId id="552" r:id="rId9"/>
    <p:sldId id="544" r:id="rId10"/>
    <p:sldId id="545" r:id="rId11"/>
    <p:sldId id="561" r:id="rId12"/>
    <p:sldId id="562" r:id="rId13"/>
    <p:sldId id="563" r:id="rId14"/>
    <p:sldId id="546" r:id="rId15"/>
    <p:sldId id="553" r:id="rId16"/>
    <p:sldId id="558" r:id="rId17"/>
    <p:sldId id="547" r:id="rId18"/>
    <p:sldId id="559" r:id="rId19"/>
    <p:sldId id="56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6" userDrawn="1">
          <p15:clr>
            <a:srgbClr val="A4A3A4"/>
          </p15:clr>
        </p15:guide>
        <p15:guide id="2" pos="452" userDrawn="1">
          <p15:clr>
            <a:srgbClr val="A4A3A4"/>
          </p15:clr>
        </p15:guide>
        <p15:guide id="3" pos="328" userDrawn="1">
          <p15:clr>
            <a:srgbClr val="A4A3A4"/>
          </p15:clr>
        </p15:guide>
        <p15:guide id="4" pos="7226" userDrawn="1">
          <p15:clr>
            <a:srgbClr val="A4A3A4"/>
          </p15:clr>
        </p15:guide>
        <p15:guide id="5" pos="7440" userDrawn="1">
          <p15:clr>
            <a:srgbClr val="A4A3A4"/>
          </p15:clr>
        </p15:guide>
        <p15:guide id="6" pos="3840" userDrawn="1">
          <p15:clr>
            <a:srgbClr val="A4A3A4"/>
          </p15:clr>
        </p15:guide>
        <p15:guide id="7" orient="horz" pos="1006" userDrawn="1">
          <p15:clr>
            <a:srgbClr val="A4A3A4"/>
          </p15:clr>
        </p15:guide>
        <p15:guide id="8" orient="horz" pos="262" userDrawn="1">
          <p15:clr>
            <a:srgbClr val="A4A3A4"/>
          </p15:clr>
        </p15:guide>
        <p15:guide id="9" orient="horz" pos="4141" userDrawn="1">
          <p15:clr>
            <a:srgbClr val="A4A3A4"/>
          </p15:clr>
        </p15:guide>
        <p15:guide id="10" orient="horz" pos="3893" userDrawn="1">
          <p15:clr>
            <a:srgbClr val="A4A3A4"/>
          </p15:clr>
        </p15:guide>
        <p15:guide id="11" orient="horz" pos="4032"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1C99311-3799-B4AA-0115-4E4CAF3DA4E4}" name="LT Fowler" initials="LF" userId="S::lfowler@practicingclinicians.com::bdc4c4d6-9ded-467c-b80c-330a0ea8ffe4" providerId="AD"/>
  <p188:author id="{3A880627-937B-931E-5FBC-5DC0BC732A34}" name="CLINICALOPTIONS\tquill" initials="C" userId="CLINICALOPTIONS\tquill" providerId="None"/>
  <p188:author id="{8584D741-F258-40B0-63D9-CA18D03026C8}" name="LT Fowler" initials="LF" userId="S::lt@ltfowler.design::149bf7a0-b034-4478-a6c0-1b1c00ee4e11" providerId="AD"/>
  <p188:author id="{A3276F90-A649-1CB1-C48C-8DDA0FD9458D}" name="kbrandt@clinicaloptions.com" initials="k" userId="kbrandt@clinicaloptions.com" providerId="None"/>
  <p188:author id="{67E39494-75B3-CF9E-6A44-82504F755C8B}" name="Dussadee Royal" initials="DR" userId="S::droyal@clinicaloptions.com::51beead8-6fa0-4b98-aeba-37044af35e17" providerId="AD"/>
  <p188:author id="{CFB409B0-7A87-692F-D503-042C2114C1FC}" name="Taryn Gross" initials="TG" userId="81ba9eb79225ec82" providerId="Windows Live"/>
  <p188:author id="{2CCCB7B2-1F55-DA36-EE7E-3CD210FE334E}" name="droyal@clinicaloptions.com" initials="d" userId="droyal@clinicaloptions.com" providerId="None"/>
  <p188:author id="{3CB1E8BA-9204-E1AA-A488-9864D6FB7E39}" name="Christy Seals" initials="CS" userId="S::cseals@clinicaloptions.com::0852e532-1f9e-4bbf-9b56-be19a9543a31" providerId="AD"/>
  <p188:author id="{A3B240CF-4505-16AB-9D0C-936D03A07AAD}" name="mcartwright@clinicaloptions.com" initials="m" userId="mcartwright@clinicaloptions.com"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15" clrIdx="0"/>
  <p:cmAuthor id="2" name=" " initials="MAC" lastIdx="11" clrIdx="1"/>
  <p:cmAuthor id="3" name="Andrew Bowser" initials="AB" lastIdx="1" clrIdx="2"/>
  <p:cmAuthor id="4" name="Melanie Couton" initials="MAC" lastIdx="1" clrIdx="3"/>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F543A4-7461-4A29-B601-AC974D55A5DE}" v="268" dt="2022-06-06T15:32:53.6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orient="horz" pos="146"/>
        <p:guide pos="452"/>
        <p:guide pos="328"/>
        <p:guide pos="7226"/>
        <p:guide pos="7440"/>
        <p:guide pos="3840"/>
        <p:guide orient="horz" pos="1006"/>
        <p:guide orient="horz" pos="262"/>
        <p:guide orient="horz" pos="4141"/>
        <p:guide orient="horz" pos="3893"/>
        <p:guide orient="horz" pos="4032"/>
      </p:guideLst>
    </p:cSldViewPr>
  </p:slideViewPr>
  <p:notesTextViewPr>
    <p:cViewPr>
      <p:scale>
        <a:sx n="125" d="100"/>
        <a:sy n="125" d="100"/>
      </p:scale>
      <p:origin x="0" y="0"/>
    </p:cViewPr>
  </p:notesTextViewPr>
  <p:sorterViewPr>
    <p:cViewPr>
      <p:scale>
        <a:sx n="100" d="100"/>
        <a:sy n="100" d="100"/>
      </p:scale>
      <p:origin x="0" y="-272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commentAuthors" Target="commentAuthors.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151186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CNS, central nervous system; DoR, duration of response; NSCLC, non-small-cell lung cancer; ORR, objective response rate; PFS, progression-free survival.</a:t>
            </a:r>
            <a:endParaRPr lang="en-US" b="0" i="0" dirty="0"/>
          </a:p>
        </p:txBody>
      </p:sp>
      <p:sp>
        <p:nvSpPr>
          <p:cNvPr id="4" name="Slide Number Placeholder 3"/>
          <p:cNvSpPr>
            <a:spLocks noGrp="1"/>
          </p:cNvSpPr>
          <p:nvPr>
            <p:ph type="sldNum" sz="quarter" idx="5"/>
          </p:nvPr>
        </p:nvSpPr>
        <p:spPr/>
        <p:txBody>
          <a:bodyPr/>
          <a:lstStyle/>
          <a:p>
            <a:fld id="{D60ABAA2-6C4E-466F-9BAE-1C454D0B2418}" type="slidenum">
              <a:rPr lang="en-US" smtClean="0"/>
              <a:t>3</a:t>
            </a:fld>
            <a:endParaRPr lang="en-US" dirty="0"/>
          </a:p>
        </p:txBody>
      </p:sp>
    </p:spTree>
    <p:extLst>
      <p:ext uri="{BB962C8B-B14F-4D97-AF65-F5344CB8AC3E}">
        <p14:creationId xmlns:p14="http://schemas.microsoft.com/office/powerpoint/2010/main" val="3465312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BICR, blinded independent central review; CNS, central nervous system; CT, chemotherapy; DCR, disease control rate; DoR, duration of response; ECOG, Eastern Cooperative Oncology Group; mets, metastases; NSCLC, non-small-cell lung cancer; OS, overall survival; PD, progressive disease; PFS, progression-free survival; PS, performance status. </a:t>
            </a:r>
            <a:endParaRPr lang="en-US" b="0" dirty="0"/>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3360879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 CNS, central nervous system; ECOG, Eastern Cooperative Oncology Group; PS, performance status; tx, treatment.</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5</a:t>
            </a:fld>
            <a:endParaRPr lang="en-US" dirty="0"/>
          </a:p>
        </p:txBody>
      </p:sp>
    </p:spTree>
    <p:extLst>
      <p:ext uri="{BB962C8B-B14F-4D97-AF65-F5344CB8AC3E}">
        <p14:creationId xmlns:p14="http://schemas.microsoft.com/office/powerpoint/2010/main" val="21306233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BICR, blinded independent central review; CR, complete response; DCR, disease control rate; PD, progressive disease; PR, partial response; SD stable disease.</a:t>
            </a:r>
            <a:endParaRPr lang="en-US" b="0" dirty="0"/>
          </a:p>
        </p:txBody>
      </p:sp>
      <p:sp>
        <p:nvSpPr>
          <p:cNvPr id="4" name="Slide Number Placeholder 3"/>
          <p:cNvSpPr>
            <a:spLocks noGrp="1"/>
          </p:cNvSpPr>
          <p:nvPr>
            <p:ph type="sldNum" sz="quarter" idx="5"/>
          </p:nvPr>
        </p:nvSpPr>
        <p:spPr/>
        <p:txBody>
          <a:bodyPr/>
          <a:lstStyle/>
          <a:p>
            <a:fld id="{D60ABAA2-6C4E-466F-9BAE-1C454D0B2418}" type="slidenum">
              <a:rPr lang="en-US" smtClean="0"/>
              <a:t>6</a:t>
            </a:fld>
            <a:endParaRPr lang="en-US" dirty="0"/>
          </a:p>
        </p:txBody>
      </p:sp>
    </p:spTree>
    <p:extLst>
      <p:ext uri="{BB962C8B-B14F-4D97-AF65-F5344CB8AC3E}">
        <p14:creationId xmlns:p14="http://schemas.microsoft.com/office/powerpoint/2010/main" val="8502343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ECOG, Eastern Cooperative Oncology Group; ORR, objective response rate; PS, performance status.</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10</a:t>
            </a:fld>
            <a:endParaRPr lang="en-US" dirty="0"/>
          </a:p>
        </p:txBody>
      </p:sp>
    </p:spTree>
    <p:extLst>
      <p:ext uri="{BB962C8B-B14F-4D97-AF65-F5344CB8AC3E}">
        <p14:creationId xmlns:p14="http://schemas.microsoft.com/office/powerpoint/2010/main" val="13965065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CNS, central nervous system; CR, complete response; ORR, objective response rate; PD, progressive disease; PFS, progression-free survival; PR, partial response; SD stable disease.</a:t>
            </a:r>
            <a:endParaRPr lang="en-US" b="0" i="0" dirty="0"/>
          </a:p>
          <a:p>
            <a:endParaRPr lang="en-US" i="0" dirty="0"/>
          </a:p>
        </p:txBody>
      </p:sp>
      <p:sp>
        <p:nvSpPr>
          <p:cNvPr id="4" name="Slide Number Placeholder 3"/>
          <p:cNvSpPr>
            <a:spLocks noGrp="1"/>
          </p:cNvSpPr>
          <p:nvPr>
            <p:ph type="sldNum" sz="quarter" idx="5"/>
          </p:nvPr>
        </p:nvSpPr>
        <p:spPr/>
        <p:txBody>
          <a:bodyPr/>
          <a:lstStyle/>
          <a:p>
            <a:fld id="{D60ABAA2-6C4E-466F-9BAE-1C454D0B2418}" type="slidenum">
              <a:rPr lang="en-US" smtClean="0"/>
              <a:t>11</a:t>
            </a:fld>
            <a:endParaRPr lang="en-US" dirty="0"/>
          </a:p>
        </p:txBody>
      </p:sp>
    </p:spTree>
    <p:extLst>
      <p:ext uri="{BB962C8B-B14F-4D97-AF65-F5344CB8AC3E}">
        <p14:creationId xmlns:p14="http://schemas.microsoft.com/office/powerpoint/2010/main" val="429430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ORR, objective response rate; TPS, tumor proportion score; WT, wild-type.</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12</a:t>
            </a:fld>
            <a:endParaRPr lang="en-US" dirty="0"/>
          </a:p>
        </p:txBody>
      </p:sp>
    </p:spTree>
    <p:extLst>
      <p:ext uri="{BB962C8B-B14F-4D97-AF65-F5344CB8AC3E}">
        <p14:creationId xmlns:p14="http://schemas.microsoft.com/office/powerpoint/2010/main" val="2301353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GI, gastrointestinal; Gr, grade; TRAE, treatment-related adverse event.</a:t>
            </a:r>
          </a:p>
        </p:txBody>
      </p:sp>
      <p:sp>
        <p:nvSpPr>
          <p:cNvPr id="4" name="Slide Number Placeholder 3"/>
          <p:cNvSpPr>
            <a:spLocks noGrp="1"/>
          </p:cNvSpPr>
          <p:nvPr>
            <p:ph type="sldNum" sz="quarter" idx="5"/>
          </p:nvPr>
        </p:nvSpPr>
        <p:spPr/>
        <p:txBody>
          <a:bodyPr/>
          <a:lstStyle/>
          <a:p>
            <a:fld id="{D60ABAA2-6C4E-466F-9BAE-1C454D0B2418}" type="slidenum">
              <a:rPr lang="en-US" smtClean="0"/>
              <a:t>13</a:t>
            </a:fld>
            <a:endParaRPr lang="en-US" dirty="0"/>
          </a:p>
        </p:txBody>
      </p:sp>
    </p:spTree>
    <p:extLst>
      <p:ext uri="{BB962C8B-B14F-4D97-AF65-F5344CB8AC3E}">
        <p14:creationId xmlns:p14="http://schemas.microsoft.com/office/powerpoint/2010/main" val="3551135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ORR, objective response rate; TRAE, treatment-related adverse event.</a:t>
            </a:r>
          </a:p>
        </p:txBody>
      </p:sp>
      <p:sp>
        <p:nvSpPr>
          <p:cNvPr id="4" name="Slide Number Placeholder 3"/>
          <p:cNvSpPr>
            <a:spLocks noGrp="1"/>
          </p:cNvSpPr>
          <p:nvPr>
            <p:ph type="sldNum" sz="quarter" idx="5"/>
          </p:nvPr>
        </p:nvSpPr>
        <p:spPr/>
        <p:txBody>
          <a:bodyPr/>
          <a:lstStyle/>
          <a:p>
            <a:fld id="{D60ABAA2-6C4E-466F-9BAE-1C454D0B2418}" type="slidenum">
              <a:rPr lang="en-US" smtClean="0"/>
              <a:t>14</a:t>
            </a:fld>
            <a:endParaRPr lang="en-US" dirty="0"/>
          </a:p>
        </p:txBody>
      </p:sp>
    </p:spTree>
    <p:extLst>
      <p:ext uri="{BB962C8B-B14F-4D97-AF65-F5344CB8AC3E}">
        <p14:creationId xmlns:p14="http://schemas.microsoft.com/office/powerpoint/2010/main" val="1518030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KRYSTAL-1 Trial of Adagrasib in Patients With Previously Treated Advanced </a:t>
            </a:r>
            <a:r>
              <a:rPr lang="en-US" altLang="en-US" sz="4000" i="1" dirty="0"/>
              <a:t>KRAS</a:t>
            </a:r>
            <a:r>
              <a:rPr lang="en-US" altLang="en-US" sz="4000" baseline="30000" dirty="0"/>
              <a:t>G12C</a:t>
            </a:r>
            <a:r>
              <a:rPr lang="en-US" altLang="en-US" sz="4000" dirty="0"/>
              <a:t>-Mutated NSCLC: Analysis of Registrational Phase II Cohort</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566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2022 ASCO Annual Meeting, June 3-7, 2022, Chicago, Illinois</a:t>
            </a:r>
            <a:endParaRPr lang="en-US" altLang="en-US" sz="1600" kern="0" dirty="0">
              <a:solidFill>
                <a:schemeClr val="bg2"/>
              </a:solidFill>
              <a:latin typeface="Calibri" panose="020F0502020204030204" pitchFamily="34" charset="0"/>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Background </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000" dirty="0"/>
              <a:t>~14% of patients with NSCLC harbor an oncogenic </a:t>
            </a:r>
            <a:r>
              <a:rPr lang="en-US" altLang="en-US" sz="2000" i="1" dirty="0"/>
              <a:t>KRAS</a:t>
            </a:r>
            <a:r>
              <a:rPr lang="en-US" altLang="en-US" sz="2000" baseline="30000" dirty="0"/>
              <a:t>G12C</a:t>
            </a:r>
            <a:r>
              <a:rPr lang="en-US" altLang="en-US" sz="2000" dirty="0"/>
              <a:t> mutation</a:t>
            </a:r>
            <a:r>
              <a:rPr lang="en-US" altLang="en-US" sz="2000" baseline="30000" dirty="0"/>
              <a:t>1</a:t>
            </a:r>
            <a:endParaRPr lang="en-US" altLang="en-US" sz="2000" dirty="0"/>
          </a:p>
          <a:p>
            <a:pPr lvl="1"/>
            <a:r>
              <a:rPr lang="en-US" altLang="en-US" sz="1800" dirty="0"/>
              <a:t>Among those with </a:t>
            </a:r>
            <a:r>
              <a:rPr lang="en-US" altLang="en-US" sz="1800" i="1" dirty="0"/>
              <a:t>KRAS</a:t>
            </a:r>
            <a:r>
              <a:rPr lang="en-US" altLang="en-US" sz="1800" baseline="30000" dirty="0"/>
              <a:t>G12C</a:t>
            </a:r>
            <a:r>
              <a:rPr lang="en-US" altLang="en-US" sz="1800" dirty="0"/>
              <a:t>-mutated NSCLC, ~27% to 42% have</a:t>
            </a:r>
            <a:r>
              <a:rPr lang="en-US" altLang="en-US" sz="1800" i="1" dirty="0"/>
              <a:t> </a:t>
            </a:r>
            <a:r>
              <a:rPr lang="en-US" altLang="en-US" sz="1800" dirty="0"/>
              <a:t>CNS metastases at baseline</a:t>
            </a:r>
            <a:r>
              <a:rPr lang="en-US" altLang="en-US" sz="1800" baseline="30000" dirty="0"/>
              <a:t>2,3</a:t>
            </a:r>
            <a:endParaRPr lang="en-US" altLang="en-US" sz="1800" dirty="0"/>
          </a:p>
          <a:p>
            <a:r>
              <a:rPr lang="en-US" altLang="en-US" sz="2000" dirty="0"/>
              <a:t>Adagrasib (MRTX849): investigational covalent inhibitor that locks </a:t>
            </a:r>
            <a:r>
              <a:rPr lang="en-US" altLang="en-US" sz="2000" i="1" dirty="0"/>
              <a:t>KRAS</a:t>
            </a:r>
            <a:r>
              <a:rPr lang="en-US" altLang="en-US" sz="2000" baseline="30000" dirty="0"/>
              <a:t>G12C </a:t>
            </a:r>
            <a:r>
              <a:rPr lang="en-US" altLang="en-US" sz="2000" dirty="0"/>
              <a:t>in inactive state through irreversible and selective binding</a:t>
            </a:r>
            <a:r>
              <a:rPr lang="en-US" altLang="en-US" sz="2000" baseline="30000" dirty="0"/>
              <a:t>4</a:t>
            </a:r>
            <a:endParaRPr lang="en-US" altLang="en-US" sz="2000" dirty="0"/>
          </a:p>
          <a:p>
            <a:pPr lvl="1"/>
            <a:r>
              <a:rPr lang="en-US" altLang="en-US" sz="1800" dirty="0"/>
              <a:t>Exhibits half-life of 23 hr and CNS penetration in preclinical models and in preliminary clinical data</a:t>
            </a:r>
            <a:r>
              <a:rPr lang="en-US" altLang="en-US" sz="1800" baseline="30000" dirty="0"/>
              <a:t>4-7</a:t>
            </a:r>
            <a:endParaRPr lang="en-US" altLang="en-US" sz="1800" dirty="0"/>
          </a:p>
          <a:p>
            <a:r>
              <a:rPr lang="en-US" altLang="en-US" sz="2000" dirty="0"/>
              <a:t>Adagrasib associated with clinical activity in patients with </a:t>
            </a:r>
            <a:r>
              <a:rPr lang="en-US" altLang="en-US" sz="2000" i="1" dirty="0"/>
              <a:t>KRAS</a:t>
            </a:r>
            <a:r>
              <a:rPr lang="en-US" altLang="en-US" sz="2000" baseline="30000" dirty="0"/>
              <a:t>G12C</a:t>
            </a:r>
            <a:r>
              <a:rPr lang="en-US" altLang="en-US" sz="2000" dirty="0"/>
              <a:t>-mutated NSCLC enrolled on first-in-human phase I/Ib trial</a:t>
            </a:r>
            <a:r>
              <a:rPr lang="en-US" altLang="en-US" sz="2000" baseline="30000" dirty="0"/>
              <a:t>6</a:t>
            </a:r>
          </a:p>
          <a:p>
            <a:pPr lvl="1"/>
            <a:r>
              <a:rPr lang="en-US" altLang="en-US" sz="1800" dirty="0"/>
              <a:t>ORR: 53.3%; median DoR: 16.4 mo; median PFS: 11.1 mo</a:t>
            </a:r>
          </a:p>
          <a:p>
            <a:r>
              <a:rPr lang="en-US" altLang="en-US" sz="2000" dirty="0"/>
              <a:t>Current report presents efficacy and safety of adagrasib monotherapy in patients with </a:t>
            </a:r>
            <a:br>
              <a:rPr lang="en-US" altLang="en-US" sz="2000" dirty="0"/>
            </a:br>
            <a:r>
              <a:rPr lang="en-US" altLang="en-US" sz="2000" i="1" dirty="0"/>
              <a:t>KRAS</a:t>
            </a:r>
            <a:r>
              <a:rPr lang="en-US" altLang="en-US" sz="2000" baseline="30000" dirty="0"/>
              <a:t>G12C</a:t>
            </a:r>
            <a:r>
              <a:rPr lang="en-US" altLang="en-US" sz="2000" dirty="0"/>
              <a:t>-mutated NSCLC previously treated with platinum-based chemotherapy and </a:t>
            </a:r>
            <a:br>
              <a:rPr lang="en-US" altLang="en-US" sz="2000" dirty="0"/>
            </a:br>
            <a:r>
              <a:rPr lang="en-US" altLang="en-US" sz="2000" dirty="0"/>
              <a:t>anti–PD-1/PD-L1 therapy enrolled on registrational phase II cohort of ongoing phase I/II </a:t>
            </a:r>
            <a:br>
              <a:rPr lang="en-US" altLang="en-US" sz="2000" dirty="0"/>
            </a:br>
            <a:r>
              <a:rPr lang="en-US" altLang="en-US" sz="2000" dirty="0"/>
              <a:t>KRYSTAL-1 trial</a:t>
            </a:r>
            <a:r>
              <a:rPr lang="en-US" altLang="en-US" sz="2000" baseline="30000" dirty="0"/>
              <a:t>8,9</a:t>
            </a:r>
            <a:endParaRPr lang="en-US" altLang="en-US" sz="2000" dirty="0"/>
          </a:p>
        </p:txBody>
      </p:sp>
      <p:sp>
        <p:nvSpPr>
          <p:cNvPr id="5" name="Text Box 15">
            <a:extLst>
              <a:ext uri="{FF2B5EF4-FFF2-40B4-BE49-F238E27FC236}">
                <a16:creationId xmlns:a16="http://schemas.microsoft.com/office/drawing/2014/main" id="{DF9D5764-0C61-5861-F79C-3C3AEB335D4B}"/>
              </a:ext>
            </a:extLst>
          </p:cNvPr>
          <p:cNvSpPr txBox="1">
            <a:spLocks noChangeArrowheads="1"/>
          </p:cNvSpPr>
          <p:nvPr/>
        </p:nvSpPr>
        <p:spPr bwMode="auto">
          <a:xfrm>
            <a:off x="412751" y="6019583"/>
            <a:ext cx="7853362" cy="646331"/>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Nassar. NEJM. 2021;384:185. 2. Sebastian. Lung Cancer. 2021;154:51. 3. Wu. Cancers (Basel). 2021;13:3572.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Jänne. EORTC-NCI-AACR 2020. Abstr LBA3. 5. Palma. NPJ Precis Oncol. 2021;5:98. 6. Ou. JCO. 2022;[Epub].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7. Sabari. Clin Cancer Res. 2022;[Epub]. 8. Spira. ASCO 2022. Abstr 9002. 9. Jänne. NEJM. 2022;[Epub]. </a:t>
            </a: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Study Design</a:t>
            </a:r>
            <a:endParaRPr lang="en-US" altLang="en-US" dirty="0"/>
          </a:p>
        </p:txBody>
      </p:sp>
      <p:sp>
        <p:nvSpPr>
          <p:cNvPr id="5" name="Content Placeholder 2">
            <a:extLst>
              <a:ext uri="{FF2B5EF4-FFF2-40B4-BE49-F238E27FC236}">
                <a16:creationId xmlns:a16="http://schemas.microsoft.com/office/drawing/2014/main" id="{9DD5A6FD-C55A-F2CB-AD90-4349DE8C9CB7}"/>
              </a:ext>
            </a:extLst>
          </p:cNvPr>
          <p:cNvSpPr>
            <a:spLocks noGrp="1"/>
          </p:cNvSpPr>
          <p:nvPr>
            <p:ph idx="1"/>
          </p:nvPr>
        </p:nvSpPr>
        <p:spPr/>
        <p:txBody>
          <a:bodyPr/>
          <a:lstStyle/>
          <a:p>
            <a:r>
              <a:rPr lang="en-US" sz="2400" dirty="0"/>
              <a:t>Registrational phase II cohort in ongoing multicenter, open-label, nonrandomized phase I/II trial</a:t>
            </a:r>
          </a:p>
        </p:txBody>
      </p:sp>
      <p:sp>
        <p:nvSpPr>
          <p:cNvPr id="11" name="Text Box 15">
            <a:extLst>
              <a:ext uri="{FF2B5EF4-FFF2-40B4-BE49-F238E27FC236}">
                <a16:creationId xmlns:a16="http://schemas.microsoft.com/office/drawing/2014/main" id="{44EB07BA-C993-100C-A732-D3F01D1E31A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 NCT03785249.</a:t>
            </a:r>
            <a:endParaRPr lang="en-US" altLang="en-US" sz="1200" b="0" dirty="0">
              <a:solidFill>
                <a:schemeClr val="bg2"/>
              </a:solidFill>
              <a:latin typeface="Calibri" panose="020F0502020204030204" pitchFamily="34" charset="0"/>
            </a:endParaRPr>
          </a:p>
        </p:txBody>
      </p:sp>
      <p:sp>
        <p:nvSpPr>
          <p:cNvPr id="12" name="Text Box 45">
            <a:extLst>
              <a:ext uri="{FF2B5EF4-FFF2-40B4-BE49-F238E27FC236}">
                <a16:creationId xmlns:a16="http://schemas.microsoft.com/office/drawing/2014/main" id="{B9BB7F7F-1BD7-FF16-5641-7CAF101272A9}"/>
              </a:ext>
            </a:extLst>
          </p:cNvPr>
          <p:cNvSpPr txBox="1">
            <a:spLocks noChangeArrowheads="1"/>
          </p:cNvSpPr>
          <p:nvPr/>
        </p:nvSpPr>
        <p:spPr bwMode="auto">
          <a:xfrm>
            <a:off x="627064" y="2285509"/>
            <a:ext cx="298269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dirty="0">
                <a:solidFill>
                  <a:schemeClr val="bg1"/>
                </a:solidFill>
                <a:latin typeface="Calibri" panose="020F0502020204030204" pitchFamily="34" charset="0"/>
              </a:rPr>
              <a:t>Adults with unresectable/metastatic NSCLC harboring </a:t>
            </a:r>
            <a:r>
              <a:rPr lang="en-GB" altLang="en-US" sz="1800" i="1" dirty="0">
                <a:solidFill>
                  <a:schemeClr val="bg1"/>
                </a:solidFill>
                <a:latin typeface="Calibri" panose="020F0502020204030204" pitchFamily="34" charset="0"/>
              </a:rPr>
              <a:t>KRAS</a:t>
            </a:r>
            <a:r>
              <a:rPr lang="en-GB" altLang="en-US" sz="1800" baseline="30000" dirty="0">
                <a:solidFill>
                  <a:schemeClr val="bg1"/>
                </a:solidFill>
                <a:latin typeface="Calibri" panose="020F0502020204030204" pitchFamily="34" charset="0"/>
              </a:rPr>
              <a:t>G12C</a:t>
            </a:r>
            <a:r>
              <a:rPr lang="en-GB" altLang="en-US" sz="1800" dirty="0">
                <a:solidFill>
                  <a:schemeClr val="bg1"/>
                </a:solidFill>
                <a:latin typeface="Calibri" panose="020F0502020204030204" pitchFamily="34" charset="0"/>
              </a:rPr>
              <a:t> mutation; previously treated with PD-1/PD-L1 inhibitor in combination or sequence with platinum-based CT; treated, stable CNS mets permitted; ECOG PS 0/1</a:t>
            </a:r>
          </a:p>
          <a:p>
            <a:pPr algn="ctr">
              <a:lnSpc>
                <a:spcPct val="100000"/>
              </a:lnSpc>
              <a:spcBef>
                <a:spcPct val="0"/>
              </a:spcBef>
              <a:spcAft>
                <a:spcPct val="0"/>
              </a:spcAft>
              <a:buClrTx/>
              <a:buFontTx/>
              <a:buNone/>
            </a:pPr>
            <a:r>
              <a:rPr lang="en-GB" altLang="en-US" sz="1800" dirty="0">
                <a:solidFill>
                  <a:schemeClr val="bg1"/>
                </a:solidFill>
                <a:latin typeface="Calibri" panose="020F0502020204030204" pitchFamily="34" charset="0"/>
              </a:rPr>
              <a:t>(N = 116)</a:t>
            </a:r>
            <a:endParaRPr lang="en-US" altLang="en-US" sz="1800" dirty="0">
              <a:solidFill>
                <a:schemeClr val="bg1"/>
              </a:solidFill>
              <a:latin typeface="Calibri" panose="020F0502020204030204" pitchFamily="34" charset="0"/>
            </a:endParaRPr>
          </a:p>
        </p:txBody>
      </p:sp>
      <p:sp>
        <p:nvSpPr>
          <p:cNvPr id="14" name="Rectangle 46">
            <a:extLst>
              <a:ext uri="{FF2B5EF4-FFF2-40B4-BE49-F238E27FC236}">
                <a16:creationId xmlns:a16="http://schemas.microsoft.com/office/drawing/2014/main" id="{FE552DE6-FB66-DE17-B631-754381F3C2F8}"/>
              </a:ext>
            </a:extLst>
          </p:cNvPr>
          <p:cNvSpPr>
            <a:spLocks noChangeArrowheads="1"/>
          </p:cNvSpPr>
          <p:nvPr/>
        </p:nvSpPr>
        <p:spPr bwMode="auto">
          <a:xfrm>
            <a:off x="8497889" y="2701008"/>
            <a:ext cx="25384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i="1" dirty="0">
                <a:solidFill>
                  <a:schemeClr val="bg1"/>
                </a:solidFill>
                <a:latin typeface="Calibri" panose="020F0502020204030204" pitchFamily="34" charset="0"/>
              </a:rPr>
              <a:t>Until PD, unacceptable toxicity, consent withdrawal, or death; therapy could continue beyond PD if deriving clinical benefit per investigator</a:t>
            </a:r>
          </a:p>
        </p:txBody>
      </p:sp>
      <p:sp>
        <p:nvSpPr>
          <p:cNvPr id="16" name="Rectangle 49">
            <a:extLst>
              <a:ext uri="{FF2B5EF4-FFF2-40B4-BE49-F238E27FC236}">
                <a16:creationId xmlns:a16="http://schemas.microsoft.com/office/drawing/2014/main" id="{9F1AC44A-F6BC-B7E4-7520-F147E8A28EAF}"/>
              </a:ext>
            </a:extLst>
          </p:cNvPr>
          <p:cNvSpPr>
            <a:spLocks noChangeArrowheads="1"/>
          </p:cNvSpPr>
          <p:nvPr/>
        </p:nvSpPr>
        <p:spPr bwMode="auto">
          <a:xfrm>
            <a:off x="4473565" y="3365039"/>
            <a:ext cx="3160512" cy="70326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Adagrasib</a:t>
            </a:r>
            <a:r>
              <a:rPr lang="en-US" altLang="en-US" sz="1800" dirty="0">
                <a:solidFill>
                  <a:schemeClr val="tx1"/>
                </a:solidFill>
                <a:latin typeface="Calibri" panose="020F0502020204030204" pitchFamily="34" charset="0"/>
              </a:rPr>
              <a:t> 600-mg capsules BID in fasted state</a:t>
            </a:r>
            <a:endParaRPr lang="en-US" altLang="en-US" sz="1800" b="1" dirty="0">
              <a:solidFill>
                <a:schemeClr val="tx1"/>
              </a:solidFill>
              <a:latin typeface="Calibri" panose="020F0502020204030204" pitchFamily="34" charset="0"/>
            </a:endParaRPr>
          </a:p>
        </p:txBody>
      </p:sp>
      <p:sp>
        <p:nvSpPr>
          <p:cNvPr id="20" name="Line 52">
            <a:extLst>
              <a:ext uri="{FF2B5EF4-FFF2-40B4-BE49-F238E27FC236}">
                <a16:creationId xmlns:a16="http://schemas.microsoft.com/office/drawing/2014/main" id="{AA1861BA-5E5B-12C1-19AE-03CD1B18F484}"/>
              </a:ext>
            </a:extLst>
          </p:cNvPr>
          <p:cNvSpPr>
            <a:spLocks noChangeShapeType="1"/>
          </p:cNvSpPr>
          <p:nvPr/>
        </p:nvSpPr>
        <p:spPr bwMode="auto">
          <a:xfrm>
            <a:off x="7826270" y="3716670"/>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3" name="Line 52">
            <a:extLst>
              <a:ext uri="{FF2B5EF4-FFF2-40B4-BE49-F238E27FC236}">
                <a16:creationId xmlns:a16="http://schemas.microsoft.com/office/drawing/2014/main" id="{9256E1BA-9082-53AF-AC38-BA1299650340}"/>
              </a:ext>
            </a:extLst>
          </p:cNvPr>
          <p:cNvSpPr>
            <a:spLocks noChangeShapeType="1"/>
          </p:cNvSpPr>
          <p:nvPr/>
        </p:nvSpPr>
        <p:spPr bwMode="auto">
          <a:xfrm>
            <a:off x="3801947" y="3716670"/>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4" name="Content Placeholder 2">
            <a:extLst>
              <a:ext uri="{FF2B5EF4-FFF2-40B4-BE49-F238E27FC236}">
                <a16:creationId xmlns:a16="http://schemas.microsoft.com/office/drawing/2014/main" id="{276B32CB-D79E-171A-B2C5-8890011DC222}"/>
              </a:ext>
            </a:extLst>
          </p:cNvPr>
          <p:cNvSpPr txBox="1">
            <a:spLocks/>
          </p:cNvSpPr>
          <p:nvPr/>
        </p:nvSpPr>
        <p:spPr bwMode="auto">
          <a:xfrm>
            <a:off x="601820" y="5344952"/>
            <a:ext cx="5309278" cy="844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1" kern="0" dirty="0"/>
              <a:t>Primary efficacy endpoint:</a:t>
            </a:r>
            <a:r>
              <a:rPr lang="en-US" sz="2400" kern="0" dirty="0"/>
              <a:t> objective response per BICR</a:t>
            </a:r>
          </a:p>
        </p:txBody>
      </p:sp>
      <p:sp>
        <p:nvSpPr>
          <p:cNvPr id="25" name="Content Placeholder 3">
            <a:extLst>
              <a:ext uri="{FF2B5EF4-FFF2-40B4-BE49-F238E27FC236}">
                <a16:creationId xmlns:a16="http://schemas.microsoft.com/office/drawing/2014/main" id="{51DB682E-FEFE-D8F7-DACF-4EDBDCFCD77F}"/>
              </a:ext>
            </a:extLst>
          </p:cNvPr>
          <p:cNvSpPr txBox="1">
            <a:spLocks/>
          </p:cNvSpPr>
          <p:nvPr/>
        </p:nvSpPr>
        <p:spPr>
          <a:xfrm>
            <a:off x="6252634" y="5345546"/>
            <a:ext cx="5229570" cy="84464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1" kern="0" dirty="0"/>
              <a:t>Secondary efficacy endpoints:</a:t>
            </a:r>
            <a:r>
              <a:rPr lang="en-US" sz="2400" kern="0" dirty="0"/>
              <a:t> DCR, DoR, PFS, OS, 1-yr survival rate</a:t>
            </a:r>
          </a:p>
          <a:p>
            <a:endParaRPr lang="en-US" sz="2400" kern="0" dirty="0"/>
          </a:p>
        </p:txBody>
      </p:sp>
    </p:spTree>
    <p:extLst>
      <p:ext uri="{BB962C8B-B14F-4D97-AF65-F5344CB8AC3E}">
        <p14:creationId xmlns:p14="http://schemas.microsoft.com/office/powerpoint/2010/main" val="3440488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73719B8D-3011-9F9E-60E9-6CC4BF0DD9AB}"/>
              </a:ext>
            </a:extLst>
          </p:cNvPr>
          <p:cNvGraphicFramePr>
            <a:graphicFrameLocks/>
          </p:cNvGraphicFramePr>
          <p:nvPr>
            <p:extLst>
              <p:ext uri="{D42A27DB-BD31-4B8C-83A1-F6EECF244321}">
                <p14:modId xmlns:p14="http://schemas.microsoft.com/office/powerpoint/2010/main" val="936425377"/>
              </p:ext>
            </p:extLst>
          </p:nvPr>
        </p:nvGraphicFramePr>
        <p:xfrm>
          <a:off x="719328" y="1610437"/>
          <a:ext cx="5376672" cy="4267266"/>
        </p:xfrm>
        <a:graphic>
          <a:graphicData uri="http://schemas.openxmlformats.org/drawingml/2006/table">
            <a:tbl>
              <a:tblPr/>
              <a:tblGrid>
                <a:gridCol w="3367541">
                  <a:extLst>
                    <a:ext uri="{9D8B030D-6E8A-4147-A177-3AD203B41FA5}">
                      <a16:colId xmlns:a16="http://schemas.microsoft.com/office/drawing/2014/main" val="20000"/>
                    </a:ext>
                  </a:extLst>
                </a:gridCol>
                <a:gridCol w="2009131">
                  <a:extLst>
                    <a:ext uri="{9D8B030D-6E8A-4147-A177-3AD203B41FA5}">
                      <a16:colId xmlns:a16="http://schemas.microsoft.com/office/drawing/2014/main" val="20001"/>
                    </a:ext>
                  </a:extLst>
                </a:gridCol>
              </a:tblGrid>
              <a:tr h="5875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401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 (25-89)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401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65 (56.0)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57701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American Indian or Alaskan Native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97 (83.6)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4015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1,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97 (83.6)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46536100"/>
                  </a:ext>
                </a:extLst>
              </a:tr>
              <a:tr h="108226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History of smoking,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Never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Current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dirty="0">
                          <a:ln>
                            <a:noFill/>
                          </a:ln>
                          <a:solidFill>
                            <a:srgbClr val="455560">
                              <a:lumMod val="10000"/>
                            </a:srgbClr>
                          </a:solidFill>
                          <a:effectLst/>
                          <a:uLnTx/>
                          <a:uFillTx/>
                          <a:latin typeface="Calibri" panose="020F0502020204030204" pitchFamily="34" charset="0"/>
                          <a:ea typeface="+mn-ea"/>
                          <a:cs typeface="+mn-cs"/>
                        </a:rPr>
                        <a:t>Former</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(4.3)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(9.5)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100 (86.2)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56990995"/>
                  </a:ext>
                </a:extLst>
              </a:tr>
            </a:tbl>
          </a:graphicData>
        </a:graphic>
      </p:graphicFrame>
      <p:graphicFrame>
        <p:nvGraphicFramePr>
          <p:cNvPr id="9" name="Group 3">
            <a:extLst>
              <a:ext uri="{FF2B5EF4-FFF2-40B4-BE49-F238E27FC236}">
                <a16:creationId xmlns:a16="http://schemas.microsoft.com/office/drawing/2014/main" id="{A2D1BBB2-EB8A-3EB3-4506-8BBAE5980C71}"/>
              </a:ext>
            </a:extLst>
          </p:cNvPr>
          <p:cNvGraphicFramePr>
            <a:graphicFrameLocks/>
          </p:cNvGraphicFramePr>
          <p:nvPr>
            <p:extLst>
              <p:ext uri="{D42A27DB-BD31-4B8C-83A1-F6EECF244321}">
                <p14:modId xmlns:p14="http://schemas.microsoft.com/office/powerpoint/2010/main" val="3320296836"/>
              </p:ext>
            </p:extLst>
          </p:nvPr>
        </p:nvGraphicFramePr>
        <p:xfrm>
          <a:off x="6377939" y="1610437"/>
          <a:ext cx="5104263" cy="4267264"/>
        </p:xfrm>
        <a:graphic>
          <a:graphicData uri="http://schemas.openxmlformats.org/drawingml/2006/table">
            <a:tbl>
              <a:tblPr/>
              <a:tblGrid>
                <a:gridCol w="3194505">
                  <a:extLst>
                    <a:ext uri="{9D8B030D-6E8A-4147-A177-3AD203B41FA5}">
                      <a16:colId xmlns:a16="http://schemas.microsoft.com/office/drawing/2014/main" val="20000"/>
                    </a:ext>
                  </a:extLst>
                </a:gridCol>
                <a:gridCol w="1909758">
                  <a:extLst>
                    <a:ext uri="{9D8B030D-6E8A-4147-A177-3AD203B41FA5}">
                      <a16:colId xmlns:a16="http://schemas.microsoft.com/office/drawing/2014/main" val="20001"/>
                    </a:ext>
                  </a:extLst>
                </a:gridCol>
              </a:tblGrid>
              <a:tr h="53688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21504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 prior lines of systemic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(43.1)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(34.5)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(10.3)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562535834"/>
                  </a:ext>
                </a:extLst>
              </a:tr>
              <a:tr h="98899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platinum-based tx and/or checkpoint inhibitor 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Platinum-based tx only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114 (98.3)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585644366"/>
                  </a:ext>
                </a:extLst>
              </a:tr>
              <a:tr h="121504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Baseline metastases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Adrenal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Liver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(39.7)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(20.7)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(19.0)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(16.4)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42854530"/>
                  </a:ext>
                </a:extLst>
              </a:tr>
            </a:tbl>
          </a:graphicData>
        </a:graphic>
      </p:graphicFrame>
    </p:spTree>
    <p:extLst>
      <p:ext uri="{BB962C8B-B14F-4D97-AF65-F5344CB8AC3E}">
        <p14:creationId xmlns:p14="http://schemas.microsoft.com/office/powerpoint/2010/main" val="712126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Objective Response per BICR </a:t>
            </a:r>
            <a:br>
              <a:rPr lang="en-US" dirty="0"/>
            </a:br>
            <a:r>
              <a:rPr lang="en-US" dirty="0"/>
              <a:t>(Primary Efficacy Endpoint)</a:t>
            </a:r>
            <a:endParaRPr lang="en-US" altLang="en-US" dirty="0"/>
          </a:p>
        </p:txBody>
      </p:sp>
      <p:graphicFrame>
        <p:nvGraphicFramePr>
          <p:cNvPr id="5" name="Group 3">
            <a:extLst>
              <a:ext uri="{FF2B5EF4-FFF2-40B4-BE49-F238E27FC236}">
                <a16:creationId xmlns:a16="http://schemas.microsoft.com/office/drawing/2014/main" id="{B11B2DE9-1DA1-6E00-7A8C-E8F9CBE004C9}"/>
              </a:ext>
            </a:extLst>
          </p:cNvPr>
          <p:cNvGraphicFramePr>
            <a:graphicFrameLocks/>
          </p:cNvGraphicFramePr>
          <p:nvPr>
            <p:extLst>
              <p:ext uri="{D42A27DB-BD31-4B8C-83A1-F6EECF244321}">
                <p14:modId xmlns:p14="http://schemas.microsoft.com/office/powerpoint/2010/main" val="1214064088"/>
              </p:ext>
            </p:extLst>
          </p:nvPr>
        </p:nvGraphicFramePr>
        <p:xfrm>
          <a:off x="728282" y="1612900"/>
          <a:ext cx="10735056" cy="3413824"/>
        </p:xfrm>
        <a:graphic>
          <a:graphicData uri="http://schemas.openxmlformats.org/drawingml/2006/table">
            <a:tbl>
              <a:tblPr/>
              <a:tblGrid>
                <a:gridCol w="5367528">
                  <a:extLst>
                    <a:ext uri="{9D8B030D-6E8A-4147-A177-3AD203B41FA5}">
                      <a16:colId xmlns:a16="http://schemas.microsoft.com/office/drawing/2014/main" val="20000"/>
                    </a:ext>
                  </a:extLst>
                </a:gridCol>
                <a:gridCol w="5367528">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 With Measurable Disease at Baseline</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112)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Objective response rate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48 (42.9)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Best overall response </a:t>
                      </a:r>
                      <a:endPar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 ≥6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evaluable</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47 (42.0)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41 (36.6)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89 (79.5)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8" name="Text Box 15">
            <a:extLst>
              <a:ext uri="{FF2B5EF4-FFF2-40B4-BE49-F238E27FC236}">
                <a16:creationId xmlns:a16="http://schemas.microsoft.com/office/drawing/2014/main" id="{6A0ECAA6-87C7-E264-B08C-2EDF076BE2D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BBBF1-3BC9-BC9F-6DD5-577582964D5C}"/>
              </a:ext>
            </a:extLst>
          </p:cNvPr>
          <p:cNvSpPr>
            <a:spLocks noGrp="1"/>
          </p:cNvSpPr>
          <p:nvPr>
            <p:ph type="title"/>
          </p:nvPr>
        </p:nvSpPr>
        <p:spPr/>
        <p:txBody>
          <a:bodyPr/>
          <a:lstStyle/>
          <a:p>
            <a:r>
              <a:rPr lang="en-US" dirty="0"/>
              <a:t>KRYSTAL-1: Maximum Tumor Change From Baseline per BICR</a:t>
            </a:r>
          </a:p>
        </p:txBody>
      </p:sp>
      <p:sp>
        <p:nvSpPr>
          <p:cNvPr id="3" name="Content Placeholder 2">
            <a:extLst>
              <a:ext uri="{FF2B5EF4-FFF2-40B4-BE49-F238E27FC236}">
                <a16:creationId xmlns:a16="http://schemas.microsoft.com/office/drawing/2014/main" id="{9D309C01-4A8D-6A80-61FF-FA8CD143D07B}"/>
              </a:ext>
            </a:extLst>
          </p:cNvPr>
          <p:cNvSpPr>
            <a:spLocks noGrp="1"/>
          </p:cNvSpPr>
          <p:nvPr>
            <p:ph idx="1"/>
          </p:nvPr>
        </p:nvSpPr>
        <p:spPr>
          <a:xfrm>
            <a:off x="602686" y="5731191"/>
            <a:ext cx="10877529" cy="546617"/>
          </a:xfrm>
        </p:spPr>
        <p:txBody>
          <a:bodyPr/>
          <a:lstStyle/>
          <a:p>
            <a:r>
              <a:rPr lang="en-US" dirty="0"/>
              <a:t>Tumor shrinkage noted in 89 patients (79.5%)</a:t>
            </a:r>
          </a:p>
        </p:txBody>
      </p:sp>
      <p:sp>
        <p:nvSpPr>
          <p:cNvPr id="7" name="Text Box 15">
            <a:extLst>
              <a:ext uri="{FF2B5EF4-FFF2-40B4-BE49-F238E27FC236}">
                <a16:creationId xmlns:a16="http://schemas.microsoft.com/office/drawing/2014/main" id="{47C8E5E6-89D0-0EA2-0B2B-034C1F4AC26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err="1">
                <a:solidFill>
                  <a:schemeClr val="bg2"/>
                </a:solidFill>
                <a:latin typeface="Calibri" panose="020F0502020204030204" pitchFamily="34" charset="0"/>
              </a:rPr>
              <a:t>Spira</a:t>
            </a:r>
            <a:r>
              <a:rPr lang="en-US" altLang="en-US" sz="1200" b="0" spc="-10" dirty="0">
                <a:solidFill>
                  <a:schemeClr val="bg2"/>
                </a:solidFill>
                <a:latin typeface="Calibri" panose="020F0502020204030204" pitchFamily="34" charset="0"/>
              </a:rPr>
              <a:t>. ASCO 2022. </a:t>
            </a:r>
            <a:r>
              <a:rPr lang="en-US" altLang="en-US" sz="1200" b="0" spc="-10" dirty="0" err="1">
                <a:solidFill>
                  <a:schemeClr val="bg2"/>
                </a:solidFill>
                <a:latin typeface="Calibri" panose="020F0502020204030204" pitchFamily="34" charset="0"/>
              </a:rPr>
              <a:t>Abstr</a:t>
            </a:r>
            <a:r>
              <a:rPr lang="en-US" altLang="en-US" sz="1200" b="0" spc="-10" dirty="0">
                <a:solidFill>
                  <a:schemeClr val="bg2"/>
                </a:solidFill>
                <a:latin typeface="Calibri" panose="020F0502020204030204" pitchFamily="34" charset="0"/>
              </a:rPr>
              <a:t> 9002.</a:t>
            </a:r>
            <a:r>
              <a:rPr lang="en-US" altLang="en-US" sz="1200" b="0" dirty="0">
                <a:solidFill>
                  <a:schemeClr val="bg2"/>
                </a:solidFill>
                <a:latin typeface="Calibri" panose="020F0502020204030204" pitchFamily="34" charset="0"/>
              </a:rPr>
              <a:t> </a:t>
            </a:r>
            <a:r>
              <a:rPr lang="en-US" altLang="en-US" sz="1200" b="0" spc="-10" dirty="0" err="1">
                <a:solidFill>
                  <a:schemeClr val="bg2"/>
                </a:solidFill>
                <a:latin typeface="Calibri" panose="020F0502020204030204" pitchFamily="34" charset="0"/>
              </a:rPr>
              <a:t>Jänne</a:t>
            </a:r>
            <a:r>
              <a:rPr lang="en-US" altLang="en-US" sz="1200" b="0" spc="-10" dirty="0">
                <a:solidFill>
                  <a:schemeClr val="bg2"/>
                </a:solidFill>
                <a:latin typeface="Calibri" panose="020F0502020204030204" pitchFamily="34" charset="0"/>
              </a:rPr>
              <a:t>. NEJM. 2022;[</a:t>
            </a:r>
            <a:r>
              <a:rPr lang="en-US" altLang="en-US" sz="1200" b="0" spc="-10" dirty="0" err="1">
                <a:solidFill>
                  <a:schemeClr val="bg2"/>
                </a:solidFill>
                <a:latin typeface="Calibri" panose="020F0502020204030204" pitchFamily="34" charset="0"/>
              </a:rPr>
              <a:t>Epub</a:t>
            </a:r>
            <a:r>
              <a:rPr lang="en-US"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cxnSp>
        <p:nvCxnSpPr>
          <p:cNvPr id="129" name="Straight Connector 128">
            <a:extLst>
              <a:ext uri="{FF2B5EF4-FFF2-40B4-BE49-F238E27FC236}">
                <a16:creationId xmlns:a16="http://schemas.microsoft.com/office/drawing/2014/main" id="{C6C50071-BCF6-CF90-B6D2-28858835906D}"/>
              </a:ext>
            </a:extLst>
          </p:cNvPr>
          <p:cNvCxnSpPr>
            <a:cxnSpLocks/>
          </p:cNvCxnSpPr>
          <p:nvPr/>
        </p:nvCxnSpPr>
        <p:spPr bwMode="auto">
          <a:xfrm>
            <a:off x="1605963" y="3553515"/>
            <a:ext cx="8651452" cy="0"/>
          </a:xfrm>
          <a:prstGeom prst="line">
            <a:avLst/>
          </a:prstGeom>
          <a:noFill/>
          <a:ln w="28575" cap="flat" cmpd="sng" algn="ctr">
            <a:solidFill>
              <a:schemeClr val="tx2">
                <a:lumMod val="75000"/>
              </a:schemeClr>
            </a:solidFill>
            <a:prstDash val="sysDash"/>
            <a:round/>
            <a:headEnd type="none" w="med" len="med"/>
            <a:tailEnd type="none" w="med" len="med"/>
          </a:ln>
          <a:effectLst/>
        </p:spPr>
      </p:cxnSp>
      <p:grpSp>
        <p:nvGrpSpPr>
          <p:cNvPr id="9" name="Group 8">
            <a:extLst>
              <a:ext uri="{FF2B5EF4-FFF2-40B4-BE49-F238E27FC236}">
                <a16:creationId xmlns:a16="http://schemas.microsoft.com/office/drawing/2014/main" id="{4A1EFBC3-834E-E65B-2DC2-2CCA9B9AC29E}"/>
              </a:ext>
            </a:extLst>
          </p:cNvPr>
          <p:cNvGrpSpPr/>
          <p:nvPr/>
        </p:nvGrpSpPr>
        <p:grpSpPr>
          <a:xfrm>
            <a:off x="604675" y="1537240"/>
            <a:ext cx="11007323" cy="4032550"/>
            <a:chOff x="623587" y="1279036"/>
            <a:chExt cx="11007323" cy="4032550"/>
          </a:xfrm>
        </p:grpSpPr>
        <p:sp>
          <p:nvSpPr>
            <p:cNvPr id="11" name="TextBox 10">
              <a:extLst>
                <a:ext uri="{FF2B5EF4-FFF2-40B4-BE49-F238E27FC236}">
                  <a16:creationId xmlns:a16="http://schemas.microsoft.com/office/drawing/2014/main" id="{867B5DC2-C933-5E01-98D6-BB7D2A6D2394}"/>
                </a:ext>
              </a:extLst>
            </p:cNvPr>
            <p:cNvSpPr txBox="1"/>
            <p:nvPr/>
          </p:nvSpPr>
          <p:spPr bwMode="auto">
            <a:xfrm rot="16200000">
              <a:off x="-848405" y="3470263"/>
              <a:ext cx="3313315"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Percent Change from, Baseline</a:t>
              </a:r>
            </a:p>
          </p:txBody>
        </p:sp>
        <p:cxnSp>
          <p:nvCxnSpPr>
            <p:cNvPr id="12" name="Straight Connector 11">
              <a:extLst>
                <a:ext uri="{FF2B5EF4-FFF2-40B4-BE49-F238E27FC236}">
                  <a16:creationId xmlns:a16="http://schemas.microsoft.com/office/drawing/2014/main" id="{953FF597-30C0-2DF0-64DA-0208DD82CC03}"/>
                </a:ext>
              </a:extLst>
            </p:cNvPr>
            <p:cNvCxnSpPr>
              <a:cxnSpLocks/>
            </p:cNvCxnSpPr>
            <p:nvPr/>
          </p:nvCxnSpPr>
          <p:spPr bwMode="auto">
            <a:xfrm>
              <a:off x="1598279" y="2259157"/>
              <a:ext cx="0" cy="2593422"/>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96EF3F1A-5352-DE40-FFA0-F55710C14052}"/>
                </a:ext>
              </a:extLst>
            </p:cNvPr>
            <p:cNvCxnSpPr>
              <a:cxnSpLocks/>
            </p:cNvCxnSpPr>
            <p:nvPr/>
          </p:nvCxnSpPr>
          <p:spPr bwMode="auto">
            <a:xfrm>
              <a:off x="1494352" y="2272828"/>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91EA831C-0349-6406-144B-59D867F8CDD0}"/>
                </a:ext>
              </a:extLst>
            </p:cNvPr>
            <p:cNvCxnSpPr>
              <a:cxnSpLocks/>
            </p:cNvCxnSpPr>
            <p:nvPr/>
          </p:nvCxnSpPr>
          <p:spPr bwMode="auto">
            <a:xfrm>
              <a:off x="1494352" y="2645235"/>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841F8099-1DC9-E1C5-99E2-9689E45CB76F}"/>
                </a:ext>
              </a:extLst>
            </p:cNvPr>
            <p:cNvCxnSpPr>
              <a:cxnSpLocks/>
            </p:cNvCxnSpPr>
            <p:nvPr/>
          </p:nvCxnSpPr>
          <p:spPr bwMode="auto">
            <a:xfrm>
              <a:off x="1494352" y="3017641"/>
              <a:ext cx="89835" cy="0"/>
            </a:xfrm>
            <a:prstGeom prst="line">
              <a:avLst/>
            </a:prstGeom>
            <a:noFill/>
            <a:ln w="28575" cap="flat" cmpd="sng" algn="ctr">
              <a:solidFill>
                <a:schemeClr val="bg1"/>
              </a:solidFill>
              <a:prstDash val="solid"/>
              <a:round/>
              <a:headEnd type="none" w="med" len="med"/>
              <a:tailEnd type="none" w="med" len="med"/>
            </a:ln>
            <a:effectLst/>
          </p:spPr>
        </p:cxnSp>
        <p:sp>
          <p:nvSpPr>
            <p:cNvPr id="16" name="TextBox 15">
              <a:extLst>
                <a:ext uri="{FF2B5EF4-FFF2-40B4-BE49-F238E27FC236}">
                  <a16:creationId xmlns:a16="http://schemas.microsoft.com/office/drawing/2014/main" id="{2C718AFE-FF52-BE02-AD67-99A969589E74}"/>
                </a:ext>
              </a:extLst>
            </p:cNvPr>
            <p:cNvSpPr txBox="1"/>
            <p:nvPr/>
          </p:nvSpPr>
          <p:spPr bwMode="auto">
            <a:xfrm>
              <a:off x="1034006" y="2074625"/>
              <a:ext cx="5125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7" name="TextBox 16">
              <a:extLst>
                <a:ext uri="{FF2B5EF4-FFF2-40B4-BE49-F238E27FC236}">
                  <a16:creationId xmlns:a16="http://schemas.microsoft.com/office/drawing/2014/main" id="{7724F26E-73EC-D740-5A7B-82B67E46E259}"/>
                </a:ext>
              </a:extLst>
            </p:cNvPr>
            <p:cNvSpPr txBox="1"/>
            <p:nvPr/>
          </p:nvSpPr>
          <p:spPr bwMode="auto">
            <a:xfrm>
              <a:off x="1034006" y="2443906"/>
              <a:ext cx="5125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8" name="TextBox 17">
              <a:extLst>
                <a:ext uri="{FF2B5EF4-FFF2-40B4-BE49-F238E27FC236}">
                  <a16:creationId xmlns:a16="http://schemas.microsoft.com/office/drawing/2014/main" id="{E2FB34D0-F160-5EF4-6D37-0E7D55AA5E26}"/>
                </a:ext>
              </a:extLst>
            </p:cNvPr>
            <p:cNvSpPr txBox="1"/>
            <p:nvPr/>
          </p:nvSpPr>
          <p:spPr bwMode="auto">
            <a:xfrm>
              <a:off x="1177250" y="2816312"/>
              <a:ext cx="369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19" name="Group 18">
              <a:extLst>
                <a:ext uri="{FF2B5EF4-FFF2-40B4-BE49-F238E27FC236}">
                  <a16:creationId xmlns:a16="http://schemas.microsoft.com/office/drawing/2014/main" id="{2A95DF72-680B-6BB1-4144-070FE243D58D}"/>
                </a:ext>
              </a:extLst>
            </p:cNvPr>
            <p:cNvGrpSpPr/>
            <p:nvPr/>
          </p:nvGrpSpPr>
          <p:grpSpPr>
            <a:xfrm>
              <a:off x="890761" y="3170691"/>
              <a:ext cx="715197" cy="1846190"/>
              <a:chOff x="2020168" y="1537381"/>
              <a:chExt cx="750880" cy="3140550"/>
            </a:xfrm>
          </p:grpSpPr>
          <p:grpSp>
            <p:nvGrpSpPr>
              <p:cNvPr id="118" name="Group 117">
                <a:extLst>
                  <a:ext uri="{FF2B5EF4-FFF2-40B4-BE49-F238E27FC236}">
                    <a16:creationId xmlns:a16="http://schemas.microsoft.com/office/drawing/2014/main" id="{3ADA6314-EF70-88B8-6200-0A9E18D895DD}"/>
                  </a:ext>
                </a:extLst>
              </p:cNvPr>
              <p:cNvGrpSpPr/>
              <p:nvPr/>
            </p:nvGrpSpPr>
            <p:grpSpPr>
              <a:xfrm>
                <a:off x="2676731" y="1858142"/>
                <a:ext cx="94317" cy="2533998"/>
                <a:chOff x="2658793" y="1927274"/>
                <a:chExt cx="112542" cy="2267712"/>
              </a:xfrm>
            </p:grpSpPr>
            <p:cxnSp>
              <p:nvCxnSpPr>
                <p:cNvPr id="124" name="Straight Connector 123">
                  <a:extLst>
                    <a:ext uri="{FF2B5EF4-FFF2-40B4-BE49-F238E27FC236}">
                      <a16:creationId xmlns:a16="http://schemas.microsoft.com/office/drawing/2014/main" id="{D475E33D-C591-92FB-FEAD-989B5045BE1F}"/>
                    </a:ext>
                  </a:extLst>
                </p:cNvPr>
                <p:cNvCxnSpPr>
                  <a:cxnSpLocks/>
                </p:cNvCxnSpPr>
                <p:nvPr/>
              </p:nvCxnSpPr>
              <p:spPr bwMode="auto">
                <a:xfrm>
                  <a:off x="2658793" y="1927274"/>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2813120C-8725-F4BE-B7BD-6E219FFAEE33}"/>
                    </a:ext>
                  </a:extLst>
                </p:cNvPr>
                <p:cNvCxnSpPr>
                  <a:cxnSpLocks/>
                </p:cNvCxnSpPr>
                <p:nvPr/>
              </p:nvCxnSpPr>
              <p:spPr bwMode="auto">
                <a:xfrm>
                  <a:off x="2658793" y="2494202"/>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99F4ACE5-34DD-FB8E-0527-4787C9747733}"/>
                    </a:ext>
                  </a:extLst>
                </p:cNvPr>
                <p:cNvCxnSpPr>
                  <a:cxnSpLocks/>
                </p:cNvCxnSpPr>
                <p:nvPr/>
              </p:nvCxnSpPr>
              <p:spPr bwMode="auto">
                <a:xfrm>
                  <a:off x="2658793" y="3061130"/>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B3EC6C9E-0452-BCBD-2225-D1C11964C077}"/>
                    </a:ext>
                  </a:extLst>
                </p:cNvPr>
                <p:cNvCxnSpPr>
                  <a:cxnSpLocks/>
                </p:cNvCxnSpPr>
                <p:nvPr/>
              </p:nvCxnSpPr>
              <p:spPr bwMode="auto">
                <a:xfrm>
                  <a:off x="2658793" y="3628058"/>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2AA52377-3349-6421-06B2-5CF4521F1B84}"/>
                    </a:ext>
                  </a:extLst>
                </p:cNvPr>
                <p:cNvCxnSpPr>
                  <a:cxnSpLocks/>
                </p:cNvCxnSpPr>
                <p:nvPr/>
              </p:nvCxnSpPr>
              <p:spPr bwMode="auto">
                <a:xfrm>
                  <a:off x="2658793" y="4194986"/>
                  <a:ext cx="112542" cy="0"/>
                </a:xfrm>
                <a:prstGeom prst="line">
                  <a:avLst/>
                </a:prstGeom>
                <a:noFill/>
                <a:ln w="28575" cap="flat" cmpd="sng" algn="ctr">
                  <a:solidFill>
                    <a:schemeClr val="bg1"/>
                  </a:solidFill>
                  <a:prstDash val="solid"/>
                  <a:round/>
                  <a:headEnd type="none" w="med" len="med"/>
                  <a:tailEnd type="none" w="med" len="med"/>
                </a:ln>
                <a:effectLst/>
              </p:spPr>
            </p:cxnSp>
          </p:grpSp>
          <p:sp>
            <p:nvSpPr>
              <p:cNvPr id="119" name="TextBox 118">
                <a:extLst>
                  <a:ext uri="{FF2B5EF4-FFF2-40B4-BE49-F238E27FC236}">
                    <a16:creationId xmlns:a16="http://schemas.microsoft.com/office/drawing/2014/main" id="{00048F79-0ABE-6BBA-9739-5A92B2891FCC}"/>
                  </a:ext>
                </a:extLst>
              </p:cNvPr>
              <p:cNvSpPr txBox="1"/>
              <p:nvPr/>
            </p:nvSpPr>
            <p:spPr bwMode="auto">
              <a:xfrm>
                <a:off x="2043024" y="1537381"/>
                <a:ext cx="688502"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0" name="TextBox 119">
                <a:extLst>
                  <a:ext uri="{FF2B5EF4-FFF2-40B4-BE49-F238E27FC236}">
                    <a16:creationId xmlns:a16="http://schemas.microsoft.com/office/drawing/2014/main" id="{3E4BC64A-D38F-E353-53C6-2EAEAE8AF95C}"/>
                  </a:ext>
                </a:extLst>
              </p:cNvPr>
              <p:cNvSpPr txBox="1"/>
              <p:nvPr/>
            </p:nvSpPr>
            <p:spPr bwMode="auto">
              <a:xfrm>
                <a:off x="2193417" y="2165564"/>
                <a:ext cx="538108"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21" name="TextBox 120">
                <a:extLst>
                  <a:ext uri="{FF2B5EF4-FFF2-40B4-BE49-F238E27FC236}">
                    <a16:creationId xmlns:a16="http://schemas.microsoft.com/office/drawing/2014/main" id="{E2BE03D1-1F02-6AF5-CC88-F4B289FF40A5}"/>
                  </a:ext>
                </a:extLst>
              </p:cNvPr>
              <p:cNvSpPr txBox="1"/>
              <p:nvPr/>
            </p:nvSpPr>
            <p:spPr bwMode="auto">
              <a:xfrm>
                <a:off x="2193417" y="2799063"/>
                <a:ext cx="538108"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22" name="TextBox 121">
                <a:extLst>
                  <a:ext uri="{FF2B5EF4-FFF2-40B4-BE49-F238E27FC236}">
                    <a16:creationId xmlns:a16="http://schemas.microsoft.com/office/drawing/2014/main" id="{DF774416-D321-12E6-E049-4F01CB40973D}"/>
                  </a:ext>
                </a:extLst>
              </p:cNvPr>
              <p:cNvSpPr txBox="1"/>
              <p:nvPr/>
            </p:nvSpPr>
            <p:spPr bwMode="auto">
              <a:xfrm>
                <a:off x="2193417" y="3421478"/>
                <a:ext cx="538108"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23" name="TextBox 122">
                <a:extLst>
                  <a:ext uri="{FF2B5EF4-FFF2-40B4-BE49-F238E27FC236}">
                    <a16:creationId xmlns:a16="http://schemas.microsoft.com/office/drawing/2014/main" id="{7F75A5EA-01B4-57FC-BAFB-020C0E85C48C}"/>
                  </a:ext>
                </a:extLst>
              </p:cNvPr>
              <p:cNvSpPr txBox="1"/>
              <p:nvPr/>
            </p:nvSpPr>
            <p:spPr bwMode="auto">
              <a:xfrm>
                <a:off x="2020168" y="4049661"/>
                <a:ext cx="711357"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sp>
          <p:nvSpPr>
            <p:cNvPr id="20" name="TextBox 19">
              <a:extLst>
                <a:ext uri="{FF2B5EF4-FFF2-40B4-BE49-F238E27FC236}">
                  <a16:creationId xmlns:a16="http://schemas.microsoft.com/office/drawing/2014/main" id="{CC596A04-FC37-B273-F9B3-207319ADC959}"/>
                </a:ext>
              </a:extLst>
            </p:cNvPr>
            <p:cNvSpPr txBox="1"/>
            <p:nvPr/>
          </p:nvSpPr>
          <p:spPr bwMode="auto">
            <a:xfrm>
              <a:off x="9629400" y="1279036"/>
              <a:ext cx="20015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Aft>
                  <a:spcPct val="0"/>
                </a:spcAft>
              </a:pPr>
              <a:r>
                <a:rPr lang="en-US" dirty="0">
                  <a:solidFill>
                    <a:schemeClr val="bg1"/>
                  </a:solidFill>
                  <a:latin typeface="Calibri" panose="020F0502020204030204" pitchFamily="34" charset="0"/>
                </a:rPr>
                <a:t>Progressive disease</a:t>
              </a:r>
            </a:p>
            <a:p>
              <a:pPr>
                <a:spcAft>
                  <a:spcPct val="0"/>
                </a:spcAft>
              </a:pPr>
              <a:r>
                <a:rPr lang="en-US" dirty="0">
                  <a:solidFill>
                    <a:schemeClr val="bg1"/>
                  </a:solidFill>
                  <a:latin typeface="Calibri" panose="020F0502020204030204" pitchFamily="34" charset="0"/>
                </a:rPr>
                <a:t>Stable disease</a:t>
              </a:r>
            </a:p>
            <a:p>
              <a:pPr>
                <a:spcAft>
                  <a:spcPct val="0"/>
                </a:spcAft>
              </a:pPr>
              <a:r>
                <a:rPr lang="en-US" dirty="0">
                  <a:solidFill>
                    <a:schemeClr val="bg1"/>
                  </a:solidFill>
                  <a:latin typeface="Calibri" panose="020F0502020204030204" pitchFamily="34" charset="0"/>
                </a:rPr>
                <a:t>Partial response</a:t>
              </a:r>
            </a:p>
            <a:p>
              <a:pPr>
                <a:spcAft>
                  <a:spcPct val="0"/>
                </a:spcAft>
              </a:pPr>
              <a:r>
                <a:rPr lang="en-US" dirty="0">
                  <a:solidFill>
                    <a:schemeClr val="bg1"/>
                  </a:solidFill>
                  <a:latin typeface="Calibri" panose="020F0502020204030204" pitchFamily="34" charset="0"/>
                </a:rPr>
                <a:t>Complete response</a:t>
              </a:r>
              <a:endParaRPr lang="en-US" b="0" dirty="0">
                <a:solidFill>
                  <a:schemeClr val="bg1"/>
                </a:solidFill>
                <a:latin typeface="Calibri" panose="020F0502020204030204" pitchFamily="34" charset="0"/>
              </a:endParaRPr>
            </a:p>
          </p:txBody>
        </p:sp>
        <p:sp>
          <p:nvSpPr>
            <p:cNvPr id="21" name="Rectangle 20">
              <a:extLst>
                <a:ext uri="{FF2B5EF4-FFF2-40B4-BE49-F238E27FC236}">
                  <a16:creationId xmlns:a16="http://schemas.microsoft.com/office/drawing/2014/main" id="{305BBBFF-B796-BDE2-1B4F-F32C9333C30B}"/>
                </a:ext>
              </a:extLst>
            </p:cNvPr>
            <p:cNvSpPr/>
            <p:nvPr/>
          </p:nvSpPr>
          <p:spPr bwMode="auto">
            <a:xfrm>
              <a:off x="9449083" y="1389485"/>
              <a:ext cx="128580" cy="1285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 name="Rectangle 21">
              <a:extLst>
                <a:ext uri="{FF2B5EF4-FFF2-40B4-BE49-F238E27FC236}">
                  <a16:creationId xmlns:a16="http://schemas.microsoft.com/office/drawing/2014/main" id="{5A439477-D0BE-91DB-18C8-3F6DF4EFA9F7}"/>
                </a:ext>
              </a:extLst>
            </p:cNvPr>
            <p:cNvSpPr/>
            <p:nvPr/>
          </p:nvSpPr>
          <p:spPr bwMode="auto">
            <a:xfrm>
              <a:off x="9449082" y="1663969"/>
              <a:ext cx="128580" cy="1285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A2F9EA1D-4B5B-106E-3E52-16FB97671D6E}"/>
                </a:ext>
              </a:extLst>
            </p:cNvPr>
            <p:cNvSpPr/>
            <p:nvPr/>
          </p:nvSpPr>
          <p:spPr bwMode="auto">
            <a:xfrm>
              <a:off x="9449082" y="1944324"/>
              <a:ext cx="128580" cy="1285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Rectangle 23">
              <a:extLst>
                <a:ext uri="{FF2B5EF4-FFF2-40B4-BE49-F238E27FC236}">
                  <a16:creationId xmlns:a16="http://schemas.microsoft.com/office/drawing/2014/main" id="{9978643A-3AE5-96F2-E4F2-236812337CD7}"/>
                </a:ext>
              </a:extLst>
            </p:cNvPr>
            <p:cNvSpPr/>
            <p:nvPr/>
          </p:nvSpPr>
          <p:spPr bwMode="auto">
            <a:xfrm>
              <a:off x="9449082" y="2227887"/>
              <a:ext cx="128580" cy="128580"/>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Rectangle 24">
              <a:extLst>
                <a:ext uri="{FF2B5EF4-FFF2-40B4-BE49-F238E27FC236}">
                  <a16:creationId xmlns:a16="http://schemas.microsoft.com/office/drawing/2014/main" id="{C5C18F43-0C36-82CC-12FB-4720C35130DD}"/>
                </a:ext>
              </a:extLst>
            </p:cNvPr>
            <p:cNvSpPr/>
            <p:nvPr/>
          </p:nvSpPr>
          <p:spPr bwMode="auto">
            <a:xfrm>
              <a:off x="1709887" y="2419266"/>
              <a:ext cx="45719" cy="58914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6" name="Straight Connector 25">
              <a:extLst>
                <a:ext uri="{FF2B5EF4-FFF2-40B4-BE49-F238E27FC236}">
                  <a16:creationId xmlns:a16="http://schemas.microsoft.com/office/drawing/2014/main" id="{13707807-3CA8-18E7-544B-13576019486C}"/>
                </a:ext>
              </a:extLst>
            </p:cNvPr>
            <p:cNvCxnSpPr/>
            <p:nvPr/>
          </p:nvCxnSpPr>
          <p:spPr bwMode="auto">
            <a:xfrm>
              <a:off x="1613647" y="3019913"/>
              <a:ext cx="8606118" cy="0"/>
            </a:xfrm>
            <a:prstGeom prst="line">
              <a:avLst/>
            </a:prstGeom>
            <a:noFill/>
            <a:ln w="28575" cap="flat" cmpd="sng" algn="ctr">
              <a:solidFill>
                <a:schemeClr val="bg1"/>
              </a:solidFill>
              <a:prstDash val="solid"/>
              <a:round/>
              <a:headEnd type="none" w="med" len="med"/>
              <a:tailEnd type="none" w="med" len="med"/>
            </a:ln>
            <a:effectLst/>
          </p:spPr>
        </p:cxnSp>
        <p:sp>
          <p:nvSpPr>
            <p:cNvPr id="27" name="TextBox 26">
              <a:extLst>
                <a:ext uri="{FF2B5EF4-FFF2-40B4-BE49-F238E27FC236}">
                  <a16:creationId xmlns:a16="http://schemas.microsoft.com/office/drawing/2014/main" id="{7A8AC2C9-3E20-4C2C-608B-1E71AD094AB7}"/>
                </a:ext>
              </a:extLst>
            </p:cNvPr>
            <p:cNvSpPr txBox="1"/>
            <p:nvPr/>
          </p:nvSpPr>
          <p:spPr bwMode="auto">
            <a:xfrm>
              <a:off x="3286898" y="4854538"/>
              <a:ext cx="5634681" cy="369332"/>
            </a:xfrm>
            <a:prstGeom prst="rect">
              <a:avLst/>
            </a:prstGeom>
            <a:solidFill>
              <a:schemeClr val="tx1"/>
            </a:solidFill>
            <a:ln>
              <a:noFill/>
            </a:ln>
          </p:spPr>
          <p:txBody>
            <a:bodyPr wrap="square" rtlCol="0">
              <a:spAutoFit/>
            </a:bodyPr>
            <a:lstStyle/>
            <a:p>
              <a:pPr>
                <a:spcBef>
                  <a:spcPct val="50000"/>
                </a:spcBef>
                <a:spcAft>
                  <a:spcPct val="0"/>
                </a:spcAft>
              </a:pPr>
              <a:r>
                <a:rPr lang="en-US" b="1" dirty="0">
                  <a:solidFill>
                    <a:schemeClr val="bg1"/>
                  </a:solidFill>
                  <a:latin typeface="Calibri" panose="020F0502020204030204" pitchFamily="34" charset="0"/>
                </a:rPr>
                <a:t>Patients With Measurable Disease at Baseline (n = 112)</a:t>
              </a:r>
            </a:p>
          </p:txBody>
        </p:sp>
        <p:sp>
          <p:nvSpPr>
            <p:cNvPr id="28" name="Rectangle 27">
              <a:extLst>
                <a:ext uri="{FF2B5EF4-FFF2-40B4-BE49-F238E27FC236}">
                  <a16:creationId xmlns:a16="http://schemas.microsoft.com/office/drawing/2014/main" id="{778B8B52-7D55-3644-96C2-DFE872F733FF}"/>
                </a:ext>
              </a:extLst>
            </p:cNvPr>
            <p:cNvSpPr/>
            <p:nvPr/>
          </p:nvSpPr>
          <p:spPr bwMode="auto">
            <a:xfrm>
              <a:off x="1800780" y="2595584"/>
              <a:ext cx="45719" cy="41760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68E03A66-E3EE-12D5-9F3D-B4915422A533}"/>
                </a:ext>
              </a:extLst>
            </p:cNvPr>
            <p:cNvSpPr/>
            <p:nvPr/>
          </p:nvSpPr>
          <p:spPr bwMode="auto">
            <a:xfrm>
              <a:off x="1879289" y="2976584"/>
              <a:ext cx="45719" cy="27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DB88B77A-DC24-004E-EC78-0EDD500EDAD2}"/>
                </a:ext>
              </a:extLst>
            </p:cNvPr>
            <p:cNvSpPr/>
            <p:nvPr/>
          </p:nvSpPr>
          <p:spPr bwMode="auto">
            <a:xfrm>
              <a:off x="2327275" y="3038475"/>
              <a:ext cx="45719" cy="914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3ADF5B61-E603-99CC-6DF2-82D8E3F51C9A}"/>
                </a:ext>
              </a:extLst>
            </p:cNvPr>
            <p:cNvSpPr/>
            <p:nvPr/>
          </p:nvSpPr>
          <p:spPr bwMode="auto">
            <a:xfrm>
              <a:off x="2416430" y="3038475"/>
              <a:ext cx="45719" cy="914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8919D3D7-94F7-6AE2-F97E-A3806A3CD445}"/>
                </a:ext>
              </a:extLst>
            </p:cNvPr>
            <p:cNvSpPr/>
            <p:nvPr/>
          </p:nvSpPr>
          <p:spPr bwMode="auto">
            <a:xfrm>
              <a:off x="2505585" y="3038475"/>
              <a:ext cx="45719" cy="11887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3FF795E4-A9DE-E1EE-3206-86B55FA5CA43}"/>
                </a:ext>
              </a:extLst>
            </p:cNvPr>
            <p:cNvSpPr/>
            <p:nvPr/>
          </p:nvSpPr>
          <p:spPr bwMode="auto">
            <a:xfrm>
              <a:off x="2594740" y="3038475"/>
              <a:ext cx="45719" cy="1371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33">
              <a:extLst>
                <a:ext uri="{FF2B5EF4-FFF2-40B4-BE49-F238E27FC236}">
                  <a16:creationId xmlns:a16="http://schemas.microsoft.com/office/drawing/2014/main" id="{0A9A949B-670D-41AF-AE7B-EE181AE40310}"/>
                </a:ext>
              </a:extLst>
            </p:cNvPr>
            <p:cNvSpPr/>
            <p:nvPr/>
          </p:nvSpPr>
          <p:spPr bwMode="auto">
            <a:xfrm>
              <a:off x="2683895" y="3038475"/>
              <a:ext cx="45719" cy="1371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E8818B86-8E0F-167A-EF9E-C94F159E81B4}"/>
                </a:ext>
              </a:extLst>
            </p:cNvPr>
            <p:cNvSpPr/>
            <p:nvPr/>
          </p:nvSpPr>
          <p:spPr bwMode="auto">
            <a:xfrm>
              <a:off x="2773050" y="3038475"/>
              <a:ext cx="45719" cy="1828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366C4EF8-DA01-3A0C-20C9-466E58DC9E23}"/>
                </a:ext>
              </a:extLst>
            </p:cNvPr>
            <p:cNvSpPr/>
            <p:nvPr/>
          </p:nvSpPr>
          <p:spPr bwMode="auto">
            <a:xfrm>
              <a:off x="2862205" y="3038475"/>
              <a:ext cx="45719" cy="2103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60E18045-7BFF-1FC9-3B2A-5B7D9A4B0A39}"/>
                </a:ext>
              </a:extLst>
            </p:cNvPr>
            <p:cNvSpPr/>
            <p:nvPr/>
          </p:nvSpPr>
          <p:spPr bwMode="auto">
            <a:xfrm>
              <a:off x="2951360" y="3038475"/>
              <a:ext cx="45719" cy="2103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3CB18207-1BB2-AC1F-E6EF-21BB4FDCF65B}"/>
                </a:ext>
              </a:extLst>
            </p:cNvPr>
            <p:cNvSpPr/>
            <p:nvPr/>
          </p:nvSpPr>
          <p:spPr bwMode="auto">
            <a:xfrm>
              <a:off x="3040515" y="3038475"/>
              <a:ext cx="45719" cy="2103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2E0B66DD-5BBE-EEC5-4CB7-502B90831509}"/>
                </a:ext>
              </a:extLst>
            </p:cNvPr>
            <p:cNvSpPr/>
            <p:nvPr/>
          </p:nvSpPr>
          <p:spPr bwMode="auto">
            <a:xfrm>
              <a:off x="3129670" y="3038475"/>
              <a:ext cx="45719" cy="2377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9CEC8828-3936-06BD-6A41-98540859B9C1}"/>
                </a:ext>
              </a:extLst>
            </p:cNvPr>
            <p:cNvSpPr/>
            <p:nvPr/>
          </p:nvSpPr>
          <p:spPr bwMode="auto">
            <a:xfrm>
              <a:off x="3218825" y="3038475"/>
              <a:ext cx="45719" cy="22860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6A2C79BF-48AA-B538-51B1-3767D88F6AB8}"/>
                </a:ext>
              </a:extLst>
            </p:cNvPr>
            <p:cNvSpPr/>
            <p:nvPr/>
          </p:nvSpPr>
          <p:spPr bwMode="auto">
            <a:xfrm>
              <a:off x="3307980" y="3038475"/>
              <a:ext cx="45719" cy="22860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EF12EFAD-E478-74B7-7134-16E562D04986}"/>
                </a:ext>
              </a:extLst>
            </p:cNvPr>
            <p:cNvSpPr/>
            <p:nvPr/>
          </p:nvSpPr>
          <p:spPr bwMode="auto">
            <a:xfrm>
              <a:off x="3397135" y="3038475"/>
              <a:ext cx="45719" cy="2743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2E285C39-7520-63B4-C332-3F360E741CF7}"/>
                </a:ext>
              </a:extLst>
            </p:cNvPr>
            <p:cNvSpPr/>
            <p:nvPr/>
          </p:nvSpPr>
          <p:spPr bwMode="auto">
            <a:xfrm>
              <a:off x="3486290" y="3038475"/>
              <a:ext cx="45719" cy="30175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3F340364-A624-3C79-BC99-A3AB54926C9D}"/>
                </a:ext>
              </a:extLst>
            </p:cNvPr>
            <p:cNvSpPr/>
            <p:nvPr/>
          </p:nvSpPr>
          <p:spPr bwMode="auto">
            <a:xfrm>
              <a:off x="3575445" y="3032125"/>
              <a:ext cx="45719" cy="30175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6B92FCD4-A347-2397-D020-214EF30B249B}"/>
                </a:ext>
              </a:extLst>
            </p:cNvPr>
            <p:cNvSpPr/>
            <p:nvPr/>
          </p:nvSpPr>
          <p:spPr bwMode="auto">
            <a:xfrm>
              <a:off x="3664600" y="3025775"/>
              <a:ext cx="45719" cy="33832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F142DDFD-D163-9628-48D9-F977EE058B78}"/>
                </a:ext>
              </a:extLst>
            </p:cNvPr>
            <p:cNvSpPr/>
            <p:nvPr/>
          </p:nvSpPr>
          <p:spPr bwMode="auto">
            <a:xfrm>
              <a:off x="3753755" y="3019425"/>
              <a:ext cx="45719" cy="34747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83C18552-A34C-5AD0-F201-4ADC12B15CA1}"/>
                </a:ext>
              </a:extLst>
            </p:cNvPr>
            <p:cNvSpPr/>
            <p:nvPr/>
          </p:nvSpPr>
          <p:spPr bwMode="auto">
            <a:xfrm>
              <a:off x="3842910" y="3013075"/>
              <a:ext cx="45719" cy="3566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0E809C8D-9ECD-1EB4-F52C-BB4CD5A278EE}"/>
                </a:ext>
              </a:extLst>
            </p:cNvPr>
            <p:cNvSpPr/>
            <p:nvPr/>
          </p:nvSpPr>
          <p:spPr bwMode="auto">
            <a:xfrm>
              <a:off x="3932065" y="3006725"/>
              <a:ext cx="45719" cy="38404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A2E0A382-DEDC-4D06-505A-492AED361862}"/>
                </a:ext>
              </a:extLst>
            </p:cNvPr>
            <p:cNvSpPr/>
            <p:nvPr/>
          </p:nvSpPr>
          <p:spPr bwMode="auto">
            <a:xfrm>
              <a:off x="4110375" y="3019425"/>
              <a:ext cx="45719" cy="4114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424048F0-102A-58C4-4443-F6ED6E52CD5D}"/>
                </a:ext>
              </a:extLst>
            </p:cNvPr>
            <p:cNvSpPr/>
            <p:nvPr/>
          </p:nvSpPr>
          <p:spPr bwMode="auto">
            <a:xfrm>
              <a:off x="4021220" y="3022600"/>
              <a:ext cx="45719" cy="4114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42290B74-0DD8-13AF-F908-9011AFD83D39}"/>
                </a:ext>
              </a:extLst>
            </p:cNvPr>
            <p:cNvSpPr/>
            <p:nvPr/>
          </p:nvSpPr>
          <p:spPr bwMode="auto">
            <a:xfrm>
              <a:off x="4199530" y="3025775"/>
              <a:ext cx="45719" cy="42062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5CB0DF5D-575A-D6CA-A7CF-0B136BD26628}"/>
                </a:ext>
              </a:extLst>
            </p:cNvPr>
            <p:cNvSpPr/>
            <p:nvPr/>
          </p:nvSpPr>
          <p:spPr bwMode="auto">
            <a:xfrm>
              <a:off x="4288685" y="3028950"/>
              <a:ext cx="45719" cy="4389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A8C39E22-A348-9F0A-618E-AC1F1C87787C}"/>
                </a:ext>
              </a:extLst>
            </p:cNvPr>
            <p:cNvSpPr/>
            <p:nvPr/>
          </p:nvSpPr>
          <p:spPr bwMode="auto">
            <a:xfrm>
              <a:off x="4377840" y="3032125"/>
              <a:ext cx="45719" cy="44805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FBBA4233-4587-FBBF-2812-4442FA3258EB}"/>
                </a:ext>
              </a:extLst>
            </p:cNvPr>
            <p:cNvSpPr/>
            <p:nvPr/>
          </p:nvSpPr>
          <p:spPr bwMode="auto">
            <a:xfrm>
              <a:off x="4466995" y="3035300"/>
              <a:ext cx="45719" cy="4663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FC686DE7-4139-DB32-942B-D19C349743BE}"/>
                </a:ext>
              </a:extLst>
            </p:cNvPr>
            <p:cNvSpPr/>
            <p:nvPr/>
          </p:nvSpPr>
          <p:spPr bwMode="auto">
            <a:xfrm>
              <a:off x="4556150" y="3032125"/>
              <a:ext cx="45719" cy="4663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BF4ABF85-2078-2ADB-2B56-9A1F3BC83EBE}"/>
                </a:ext>
              </a:extLst>
            </p:cNvPr>
            <p:cNvSpPr/>
            <p:nvPr/>
          </p:nvSpPr>
          <p:spPr bwMode="auto">
            <a:xfrm>
              <a:off x="4645305" y="3028950"/>
              <a:ext cx="45719" cy="46634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5A72341D-6141-FF66-FD3F-734CD7B3F410}"/>
                </a:ext>
              </a:extLst>
            </p:cNvPr>
            <p:cNvSpPr/>
            <p:nvPr/>
          </p:nvSpPr>
          <p:spPr bwMode="auto">
            <a:xfrm>
              <a:off x="4734460" y="3032125"/>
              <a:ext cx="45719" cy="5029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E4BA5F07-78B9-F083-929E-EF7A0AA431C2}"/>
                </a:ext>
              </a:extLst>
            </p:cNvPr>
            <p:cNvSpPr/>
            <p:nvPr/>
          </p:nvSpPr>
          <p:spPr bwMode="auto">
            <a:xfrm>
              <a:off x="4823615" y="3025775"/>
              <a:ext cx="45719" cy="5029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4F49D392-047A-3CE4-0C6A-010F3A60B333}"/>
                </a:ext>
              </a:extLst>
            </p:cNvPr>
            <p:cNvSpPr/>
            <p:nvPr/>
          </p:nvSpPr>
          <p:spPr bwMode="auto">
            <a:xfrm>
              <a:off x="4912770" y="3022600"/>
              <a:ext cx="45719" cy="5029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3B6AA9EF-4898-9A3B-0A39-DFE579BE0009}"/>
                </a:ext>
              </a:extLst>
            </p:cNvPr>
            <p:cNvSpPr/>
            <p:nvPr/>
          </p:nvSpPr>
          <p:spPr bwMode="auto">
            <a:xfrm>
              <a:off x="5001925" y="3019425"/>
              <a:ext cx="45719" cy="5212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1F4FE63F-CFBF-C41C-158A-7F8267808CB1}"/>
                </a:ext>
              </a:extLst>
            </p:cNvPr>
            <p:cNvSpPr/>
            <p:nvPr/>
          </p:nvSpPr>
          <p:spPr bwMode="auto">
            <a:xfrm>
              <a:off x="5091080" y="3016249"/>
              <a:ext cx="45719" cy="5486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74CD591B-F726-FA1A-FAC1-98CC1A99AC09}"/>
                </a:ext>
              </a:extLst>
            </p:cNvPr>
            <p:cNvSpPr/>
            <p:nvPr/>
          </p:nvSpPr>
          <p:spPr bwMode="auto">
            <a:xfrm>
              <a:off x="5180235" y="3013073"/>
              <a:ext cx="45719" cy="5486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81AB2B7B-72AB-803A-D99C-C52DCF30C552}"/>
                </a:ext>
              </a:extLst>
            </p:cNvPr>
            <p:cNvSpPr/>
            <p:nvPr/>
          </p:nvSpPr>
          <p:spPr bwMode="auto">
            <a:xfrm>
              <a:off x="5269390" y="3009897"/>
              <a:ext cx="45719" cy="6400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72150690-32C8-5B7C-0410-CAC09B6988C2}"/>
                </a:ext>
              </a:extLst>
            </p:cNvPr>
            <p:cNvSpPr/>
            <p:nvPr/>
          </p:nvSpPr>
          <p:spPr bwMode="auto">
            <a:xfrm>
              <a:off x="5358545" y="3006721"/>
              <a:ext cx="45720" cy="65836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8FC607FF-97C8-DCE2-A3ED-880BB26F2147}"/>
                </a:ext>
              </a:extLst>
            </p:cNvPr>
            <p:cNvSpPr/>
            <p:nvPr/>
          </p:nvSpPr>
          <p:spPr bwMode="auto">
            <a:xfrm>
              <a:off x="5447701" y="3021961"/>
              <a:ext cx="45720" cy="64922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16E96AC7-2C82-958E-9449-7FFB805879CF}"/>
                </a:ext>
              </a:extLst>
            </p:cNvPr>
            <p:cNvSpPr/>
            <p:nvPr/>
          </p:nvSpPr>
          <p:spPr bwMode="auto">
            <a:xfrm>
              <a:off x="5536857" y="3037201"/>
              <a:ext cx="45720" cy="68580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D37592DC-6562-EA2F-7C67-01CE0045D358}"/>
                </a:ext>
              </a:extLst>
            </p:cNvPr>
            <p:cNvSpPr/>
            <p:nvPr/>
          </p:nvSpPr>
          <p:spPr bwMode="auto">
            <a:xfrm>
              <a:off x="5626013" y="3031486"/>
              <a:ext cx="45720" cy="74066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525B455D-15F7-76A1-276C-50A0619B45CF}"/>
                </a:ext>
              </a:extLst>
            </p:cNvPr>
            <p:cNvSpPr/>
            <p:nvPr/>
          </p:nvSpPr>
          <p:spPr bwMode="auto">
            <a:xfrm>
              <a:off x="5715169" y="3028311"/>
              <a:ext cx="45720" cy="74066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4BC2DD09-03D0-3696-7F6C-49F510728C65}"/>
                </a:ext>
              </a:extLst>
            </p:cNvPr>
            <p:cNvSpPr/>
            <p:nvPr/>
          </p:nvSpPr>
          <p:spPr bwMode="auto">
            <a:xfrm>
              <a:off x="5804325" y="3025136"/>
              <a:ext cx="45720" cy="77724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46D00D8D-AA5F-2022-F877-6E88596AD723}"/>
                </a:ext>
              </a:extLst>
            </p:cNvPr>
            <p:cNvSpPr/>
            <p:nvPr/>
          </p:nvSpPr>
          <p:spPr bwMode="auto">
            <a:xfrm>
              <a:off x="5893481" y="3025136"/>
              <a:ext cx="45720" cy="77724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0ECDDEF3-4A97-449E-121A-C0F608FE6851}"/>
                </a:ext>
              </a:extLst>
            </p:cNvPr>
            <p:cNvSpPr/>
            <p:nvPr/>
          </p:nvSpPr>
          <p:spPr bwMode="auto">
            <a:xfrm>
              <a:off x="5982637" y="3018786"/>
              <a:ext cx="45720" cy="8046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4B731C04-515E-FA87-8764-B942D66C2D14}"/>
                </a:ext>
              </a:extLst>
            </p:cNvPr>
            <p:cNvSpPr/>
            <p:nvPr/>
          </p:nvSpPr>
          <p:spPr bwMode="auto">
            <a:xfrm>
              <a:off x="6071793" y="3021961"/>
              <a:ext cx="45720" cy="8229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6B156D8B-E865-C4FA-8B03-10F1E2455FE1}"/>
                </a:ext>
              </a:extLst>
            </p:cNvPr>
            <p:cNvSpPr/>
            <p:nvPr/>
          </p:nvSpPr>
          <p:spPr bwMode="auto">
            <a:xfrm>
              <a:off x="6160949" y="3025136"/>
              <a:ext cx="45720" cy="84124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845C2DB8-7088-4061-EDE5-20A7C6BD13AE}"/>
                </a:ext>
              </a:extLst>
            </p:cNvPr>
            <p:cNvSpPr/>
            <p:nvPr/>
          </p:nvSpPr>
          <p:spPr bwMode="auto">
            <a:xfrm>
              <a:off x="6250105" y="3028311"/>
              <a:ext cx="45720" cy="8503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5615708A-60FA-8313-339C-772B5B714923}"/>
                </a:ext>
              </a:extLst>
            </p:cNvPr>
            <p:cNvSpPr/>
            <p:nvPr/>
          </p:nvSpPr>
          <p:spPr bwMode="auto">
            <a:xfrm>
              <a:off x="6339261" y="3031486"/>
              <a:ext cx="45720" cy="8503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A05A0D68-1EFB-8AE3-E8C9-A6F9C96357BC}"/>
                </a:ext>
              </a:extLst>
            </p:cNvPr>
            <p:cNvSpPr/>
            <p:nvPr/>
          </p:nvSpPr>
          <p:spPr bwMode="auto">
            <a:xfrm>
              <a:off x="6428417" y="3031486"/>
              <a:ext cx="45720" cy="87782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EEBDA6D3-40D1-3588-A2A6-ABAFF3480A31}"/>
                </a:ext>
              </a:extLst>
            </p:cNvPr>
            <p:cNvSpPr/>
            <p:nvPr/>
          </p:nvSpPr>
          <p:spPr bwMode="auto">
            <a:xfrm>
              <a:off x="6517573" y="3015611"/>
              <a:ext cx="45720" cy="91440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A6CB578E-5870-D539-D705-BB0ED71DBAF0}"/>
                </a:ext>
              </a:extLst>
            </p:cNvPr>
            <p:cNvSpPr/>
            <p:nvPr/>
          </p:nvSpPr>
          <p:spPr bwMode="auto">
            <a:xfrm>
              <a:off x="6606729" y="3012436"/>
              <a:ext cx="45720" cy="96012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A4908FB5-0B10-9EC2-70B8-E6FEAF752422}"/>
                </a:ext>
              </a:extLst>
            </p:cNvPr>
            <p:cNvSpPr/>
            <p:nvPr/>
          </p:nvSpPr>
          <p:spPr bwMode="auto">
            <a:xfrm>
              <a:off x="6695885" y="3015611"/>
              <a:ext cx="45720" cy="96012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32DB65E7-AA99-3C91-FF6F-E5B887FF648C}"/>
                </a:ext>
              </a:extLst>
            </p:cNvPr>
            <p:cNvSpPr/>
            <p:nvPr/>
          </p:nvSpPr>
          <p:spPr bwMode="auto">
            <a:xfrm>
              <a:off x="6785041" y="3018786"/>
              <a:ext cx="45720" cy="96012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C881E2C4-CD0C-E4CB-0A6B-83DA76D5BA34}"/>
                </a:ext>
              </a:extLst>
            </p:cNvPr>
            <p:cNvSpPr/>
            <p:nvPr/>
          </p:nvSpPr>
          <p:spPr bwMode="auto">
            <a:xfrm>
              <a:off x="6874197" y="3021961"/>
              <a:ext cx="45720" cy="96926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DF03C410-3891-E10E-508F-FB1B3249986D}"/>
                </a:ext>
              </a:extLst>
            </p:cNvPr>
            <p:cNvSpPr/>
            <p:nvPr/>
          </p:nvSpPr>
          <p:spPr bwMode="auto">
            <a:xfrm>
              <a:off x="6963353" y="3025136"/>
              <a:ext cx="45720" cy="9875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573E85CE-B7A7-7413-4B75-44951452BB15}"/>
                </a:ext>
              </a:extLst>
            </p:cNvPr>
            <p:cNvSpPr/>
            <p:nvPr/>
          </p:nvSpPr>
          <p:spPr bwMode="auto">
            <a:xfrm>
              <a:off x="7052509" y="3031486"/>
              <a:ext cx="45720" cy="98755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183BD251-00A5-F60F-CAA7-A7C22D09198B}"/>
                </a:ext>
              </a:extLst>
            </p:cNvPr>
            <p:cNvSpPr/>
            <p:nvPr/>
          </p:nvSpPr>
          <p:spPr bwMode="auto">
            <a:xfrm>
              <a:off x="7141665" y="3031486"/>
              <a:ext cx="45720" cy="9875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2710E7E7-0414-0BD7-5A29-C2B04511AF19}"/>
                </a:ext>
              </a:extLst>
            </p:cNvPr>
            <p:cNvSpPr/>
            <p:nvPr/>
          </p:nvSpPr>
          <p:spPr bwMode="auto">
            <a:xfrm>
              <a:off x="7230821" y="3031486"/>
              <a:ext cx="45720" cy="100584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8FF52E28-0032-1007-8D6E-06645A39FEBB}"/>
                </a:ext>
              </a:extLst>
            </p:cNvPr>
            <p:cNvSpPr/>
            <p:nvPr/>
          </p:nvSpPr>
          <p:spPr bwMode="auto">
            <a:xfrm>
              <a:off x="7319977" y="3031486"/>
              <a:ext cx="45720" cy="105156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5EC64425-A019-499D-B90C-53199AC8A107}"/>
                </a:ext>
              </a:extLst>
            </p:cNvPr>
            <p:cNvSpPr/>
            <p:nvPr/>
          </p:nvSpPr>
          <p:spPr bwMode="auto">
            <a:xfrm>
              <a:off x="7409133" y="3031486"/>
              <a:ext cx="45720" cy="108813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58B3D944-C71D-2FF0-1D40-05603E367EED}"/>
                </a:ext>
              </a:extLst>
            </p:cNvPr>
            <p:cNvSpPr/>
            <p:nvPr/>
          </p:nvSpPr>
          <p:spPr bwMode="auto">
            <a:xfrm>
              <a:off x="7498289" y="3031486"/>
              <a:ext cx="45720" cy="108813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26F619FE-9593-A2B3-C79A-D914C6D3B92F}"/>
                </a:ext>
              </a:extLst>
            </p:cNvPr>
            <p:cNvSpPr/>
            <p:nvPr/>
          </p:nvSpPr>
          <p:spPr bwMode="auto">
            <a:xfrm>
              <a:off x="7587445" y="3031486"/>
              <a:ext cx="45720" cy="110642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FF74DA03-8B83-73E0-3927-655DE0A913CD}"/>
                </a:ext>
              </a:extLst>
            </p:cNvPr>
            <p:cNvSpPr/>
            <p:nvPr/>
          </p:nvSpPr>
          <p:spPr bwMode="auto">
            <a:xfrm>
              <a:off x="7676601" y="3031486"/>
              <a:ext cx="45720" cy="112471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61A59763-969E-D573-FD9E-BC7A6A2A3AD8}"/>
                </a:ext>
              </a:extLst>
            </p:cNvPr>
            <p:cNvSpPr/>
            <p:nvPr/>
          </p:nvSpPr>
          <p:spPr bwMode="auto">
            <a:xfrm>
              <a:off x="7765757" y="3031486"/>
              <a:ext cx="45720" cy="120700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2A243DB1-2698-1DF5-0006-336B64FDFA4F}"/>
                </a:ext>
              </a:extLst>
            </p:cNvPr>
            <p:cNvSpPr/>
            <p:nvPr/>
          </p:nvSpPr>
          <p:spPr bwMode="auto">
            <a:xfrm>
              <a:off x="7854913" y="3031486"/>
              <a:ext cx="45720" cy="123444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9267B666-F9C1-64B9-315A-DD7CF29A8799}"/>
                </a:ext>
              </a:extLst>
            </p:cNvPr>
            <p:cNvSpPr/>
            <p:nvPr/>
          </p:nvSpPr>
          <p:spPr bwMode="auto">
            <a:xfrm>
              <a:off x="7944069" y="3031486"/>
              <a:ext cx="45720" cy="125272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B8EC0529-B832-3BC8-90FF-986E7B91FABD}"/>
                </a:ext>
              </a:extLst>
            </p:cNvPr>
            <p:cNvSpPr/>
            <p:nvPr/>
          </p:nvSpPr>
          <p:spPr bwMode="auto">
            <a:xfrm>
              <a:off x="8033225" y="3031486"/>
              <a:ext cx="45720" cy="125272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6F419F38-F12C-7075-6D8F-190452C0D66D}"/>
                </a:ext>
              </a:extLst>
            </p:cNvPr>
            <p:cNvSpPr/>
            <p:nvPr/>
          </p:nvSpPr>
          <p:spPr bwMode="auto">
            <a:xfrm>
              <a:off x="8122381" y="3031486"/>
              <a:ext cx="45720" cy="128016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F1E50F56-73EE-6725-053B-F2E73EC45848}"/>
                </a:ext>
              </a:extLst>
            </p:cNvPr>
            <p:cNvSpPr/>
            <p:nvPr/>
          </p:nvSpPr>
          <p:spPr bwMode="auto">
            <a:xfrm>
              <a:off x="8211537" y="3031486"/>
              <a:ext cx="45720" cy="13258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644A429A-DA86-DF57-80EA-4C9BD789189A}"/>
                </a:ext>
              </a:extLst>
            </p:cNvPr>
            <p:cNvSpPr/>
            <p:nvPr/>
          </p:nvSpPr>
          <p:spPr bwMode="auto">
            <a:xfrm>
              <a:off x="8300693" y="3031486"/>
              <a:ext cx="45720" cy="13258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02D0192E-780C-7AD8-3A4F-A0F4BC898634}"/>
                </a:ext>
              </a:extLst>
            </p:cNvPr>
            <p:cNvSpPr/>
            <p:nvPr/>
          </p:nvSpPr>
          <p:spPr bwMode="auto">
            <a:xfrm>
              <a:off x="8389849" y="3031486"/>
              <a:ext cx="45720" cy="13807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75CF63B4-052E-19E8-D347-3580B1D83294}"/>
                </a:ext>
              </a:extLst>
            </p:cNvPr>
            <p:cNvSpPr/>
            <p:nvPr/>
          </p:nvSpPr>
          <p:spPr bwMode="auto">
            <a:xfrm>
              <a:off x="8479005" y="3031486"/>
              <a:ext cx="45720" cy="13807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61579DB7-8FE0-9C74-E023-20F13CEB1893}"/>
                </a:ext>
              </a:extLst>
            </p:cNvPr>
            <p:cNvSpPr/>
            <p:nvPr/>
          </p:nvSpPr>
          <p:spPr bwMode="auto">
            <a:xfrm>
              <a:off x="8568161" y="3031486"/>
              <a:ext cx="45720" cy="14447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DE93B86F-98FC-6916-19D4-FAF5A72C655E}"/>
                </a:ext>
              </a:extLst>
            </p:cNvPr>
            <p:cNvSpPr/>
            <p:nvPr/>
          </p:nvSpPr>
          <p:spPr bwMode="auto">
            <a:xfrm>
              <a:off x="8657317" y="3031486"/>
              <a:ext cx="45720" cy="146304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343D238C-2C65-0DB7-9B85-C463FD9DDD03}"/>
                </a:ext>
              </a:extLst>
            </p:cNvPr>
            <p:cNvSpPr/>
            <p:nvPr/>
          </p:nvSpPr>
          <p:spPr bwMode="auto">
            <a:xfrm>
              <a:off x="8746473" y="3034661"/>
              <a:ext cx="45720" cy="14721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5F6A921E-6E5E-7F29-CF54-18891C0B732E}"/>
                </a:ext>
              </a:extLst>
            </p:cNvPr>
            <p:cNvSpPr/>
            <p:nvPr/>
          </p:nvSpPr>
          <p:spPr bwMode="auto">
            <a:xfrm>
              <a:off x="8835629" y="3031486"/>
              <a:ext cx="45720" cy="14721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A43B2073-460C-4F9E-B185-C025DF4841C6}"/>
                </a:ext>
              </a:extLst>
            </p:cNvPr>
            <p:cNvSpPr/>
            <p:nvPr/>
          </p:nvSpPr>
          <p:spPr bwMode="auto">
            <a:xfrm>
              <a:off x="8924785" y="3028311"/>
              <a:ext cx="45720" cy="15544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92D81630-244A-579B-3441-1A8B6E19CA89}"/>
                </a:ext>
              </a:extLst>
            </p:cNvPr>
            <p:cNvSpPr/>
            <p:nvPr/>
          </p:nvSpPr>
          <p:spPr bwMode="auto">
            <a:xfrm>
              <a:off x="9013941" y="3025136"/>
              <a:ext cx="45720" cy="158191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E93B0462-109B-0758-AC2C-89F051A6F03E}"/>
                </a:ext>
              </a:extLst>
            </p:cNvPr>
            <p:cNvSpPr/>
            <p:nvPr/>
          </p:nvSpPr>
          <p:spPr bwMode="auto">
            <a:xfrm>
              <a:off x="9103097" y="3021961"/>
              <a:ext cx="45720" cy="158191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868D31A1-0F90-0515-6F82-D98275E65DD7}"/>
                </a:ext>
              </a:extLst>
            </p:cNvPr>
            <p:cNvSpPr/>
            <p:nvPr/>
          </p:nvSpPr>
          <p:spPr bwMode="auto">
            <a:xfrm>
              <a:off x="9192253" y="3018786"/>
              <a:ext cx="45720" cy="160020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F8228F03-071F-F209-A0A0-04AEC318D9AB}"/>
                </a:ext>
              </a:extLst>
            </p:cNvPr>
            <p:cNvSpPr/>
            <p:nvPr/>
          </p:nvSpPr>
          <p:spPr bwMode="auto">
            <a:xfrm>
              <a:off x="9281409" y="3021961"/>
              <a:ext cx="45720" cy="16733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6438043F-96B4-9FC3-2CB1-85D2F514C803}"/>
                </a:ext>
              </a:extLst>
            </p:cNvPr>
            <p:cNvSpPr/>
            <p:nvPr/>
          </p:nvSpPr>
          <p:spPr bwMode="auto">
            <a:xfrm>
              <a:off x="9370565" y="3031486"/>
              <a:ext cx="45720" cy="16733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3A0D732E-1CF5-142C-3727-EBC6A74E92A3}"/>
                </a:ext>
              </a:extLst>
            </p:cNvPr>
            <p:cNvSpPr/>
            <p:nvPr/>
          </p:nvSpPr>
          <p:spPr bwMode="auto">
            <a:xfrm>
              <a:off x="9459721" y="3031486"/>
              <a:ext cx="45720" cy="16733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EF63D8EB-7772-0A3C-C625-7F0E5E1B9948}"/>
                </a:ext>
              </a:extLst>
            </p:cNvPr>
            <p:cNvSpPr/>
            <p:nvPr/>
          </p:nvSpPr>
          <p:spPr bwMode="auto">
            <a:xfrm>
              <a:off x="9548877" y="3031486"/>
              <a:ext cx="45720" cy="173736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A25C1678-6F7C-751B-B3BB-116EFEE111C2}"/>
                </a:ext>
              </a:extLst>
            </p:cNvPr>
            <p:cNvSpPr/>
            <p:nvPr/>
          </p:nvSpPr>
          <p:spPr bwMode="auto">
            <a:xfrm>
              <a:off x="9638033" y="3031487"/>
              <a:ext cx="45720" cy="185623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60407B5B-0C81-94CB-1CC6-F26AB8A29299}"/>
                </a:ext>
              </a:extLst>
            </p:cNvPr>
            <p:cNvSpPr/>
            <p:nvPr/>
          </p:nvSpPr>
          <p:spPr bwMode="auto">
            <a:xfrm>
              <a:off x="9727189" y="3031488"/>
              <a:ext cx="45720" cy="185623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89BC0038-AADB-C2F1-37D4-C6399EA09F54}"/>
                </a:ext>
              </a:extLst>
            </p:cNvPr>
            <p:cNvSpPr/>
            <p:nvPr/>
          </p:nvSpPr>
          <p:spPr bwMode="auto">
            <a:xfrm>
              <a:off x="9816345" y="3031489"/>
              <a:ext cx="45720" cy="185623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8B6F6FEF-35D6-28C5-A3D5-06832968395A}"/>
                </a:ext>
              </a:extLst>
            </p:cNvPr>
            <p:cNvSpPr/>
            <p:nvPr/>
          </p:nvSpPr>
          <p:spPr bwMode="auto">
            <a:xfrm>
              <a:off x="9905501" y="3031490"/>
              <a:ext cx="45720" cy="1856231"/>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A1C13C1D-B328-5AE1-9F4C-BE0F391804F0}"/>
                </a:ext>
              </a:extLst>
            </p:cNvPr>
            <p:cNvSpPr/>
            <p:nvPr/>
          </p:nvSpPr>
          <p:spPr bwMode="auto">
            <a:xfrm>
              <a:off x="9994657" y="3031491"/>
              <a:ext cx="45720" cy="18562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F1A3B1B4-7CC1-7208-9D90-DD3691845CC9}"/>
                </a:ext>
              </a:extLst>
            </p:cNvPr>
            <p:cNvSpPr/>
            <p:nvPr/>
          </p:nvSpPr>
          <p:spPr bwMode="auto">
            <a:xfrm>
              <a:off x="10083806" y="3031492"/>
              <a:ext cx="45720" cy="18562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30" name="TextBox 129">
            <a:extLst>
              <a:ext uri="{FF2B5EF4-FFF2-40B4-BE49-F238E27FC236}">
                <a16:creationId xmlns:a16="http://schemas.microsoft.com/office/drawing/2014/main" id="{F738C198-9F69-14BD-101A-52651A1ED70F}"/>
              </a:ext>
            </a:extLst>
          </p:cNvPr>
          <p:cNvSpPr txBox="1"/>
          <p:nvPr/>
        </p:nvSpPr>
        <p:spPr bwMode="auto">
          <a:xfrm>
            <a:off x="9321566" y="1267897"/>
            <a:ext cx="2104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b="1" dirty="0">
                <a:solidFill>
                  <a:schemeClr val="bg1"/>
                </a:solidFill>
                <a:latin typeface="Calibri" panose="020F0502020204030204" pitchFamily="34" charset="0"/>
              </a:rPr>
              <a:t>Responses: </a:t>
            </a:r>
            <a:endParaRPr lang="en-US" dirty="0"/>
          </a:p>
        </p:txBody>
      </p:sp>
    </p:spTree>
    <p:extLst>
      <p:ext uri="{BB962C8B-B14F-4D97-AF65-F5344CB8AC3E}">
        <p14:creationId xmlns:p14="http://schemas.microsoft.com/office/powerpoint/2010/main" val="687348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9EC1197-07D0-B1E9-EF61-9CE266362497}"/>
              </a:ext>
            </a:extLst>
          </p:cNvPr>
          <p:cNvGrpSpPr/>
          <p:nvPr/>
        </p:nvGrpSpPr>
        <p:grpSpPr>
          <a:xfrm>
            <a:off x="767725" y="2281846"/>
            <a:ext cx="8203238" cy="3610954"/>
            <a:chOff x="767725" y="2281846"/>
            <a:chExt cx="8203238" cy="3610954"/>
          </a:xfrm>
          <a:solidFill>
            <a:schemeClr val="accent5">
              <a:lumMod val="40000"/>
              <a:lumOff val="60000"/>
            </a:schemeClr>
          </a:solidFill>
        </p:grpSpPr>
        <p:sp>
          <p:nvSpPr>
            <p:cNvPr id="10" name="Rectangle 9">
              <a:extLst>
                <a:ext uri="{FF2B5EF4-FFF2-40B4-BE49-F238E27FC236}">
                  <a16:creationId xmlns:a16="http://schemas.microsoft.com/office/drawing/2014/main" id="{DE1344E4-4C15-2E50-98CA-6D4C63F9344D}"/>
                </a:ext>
              </a:extLst>
            </p:cNvPr>
            <p:cNvSpPr/>
            <p:nvPr/>
          </p:nvSpPr>
          <p:spPr bwMode="auto">
            <a:xfrm>
              <a:off x="767727" y="2281846"/>
              <a:ext cx="8203236"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4FBF9E73-5671-E825-3E59-622A069C996F}"/>
                </a:ext>
              </a:extLst>
            </p:cNvPr>
            <p:cNvSpPr/>
            <p:nvPr/>
          </p:nvSpPr>
          <p:spPr bwMode="auto">
            <a:xfrm>
              <a:off x="767727" y="2353063"/>
              <a:ext cx="8061948"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B22CA892-37DC-7954-015F-3673E2C38CF7}"/>
                </a:ext>
              </a:extLst>
            </p:cNvPr>
            <p:cNvSpPr/>
            <p:nvPr/>
          </p:nvSpPr>
          <p:spPr bwMode="auto">
            <a:xfrm>
              <a:off x="767727" y="2424279"/>
              <a:ext cx="7863840" cy="45720"/>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ectangle 13">
              <a:extLst>
                <a:ext uri="{FF2B5EF4-FFF2-40B4-BE49-F238E27FC236}">
                  <a16:creationId xmlns:a16="http://schemas.microsoft.com/office/drawing/2014/main" id="{F12FBA7C-1691-0DA5-AC1C-D177030F7EE4}"/>
                </a:ext>
              </a:extLst>
            </p:cNvPr>
            <p:cNvSpPr/>
            <p:nvPr/>
          </p:nvSpPr>
          <p:spPr bwMode="auto">
            <a:xfrm>
              <a:off x="767726" y="2495496"/>
              <a:ext cx="7093573"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825C082F-3F3F-D947-FA91-FD8F489F1A21}"/>
                </a:ext>
              </a:extLst>
            </p:cNvPr>
            <p:cNvSpPr/>
            <p:nvPr/>
          </p:nvSpPr>
          <p:spPr bwMode="auto">
            <a:xfrm>
              <a:off x="767727" y="2566713"/>
              <a:ext cx="6949440"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Rectangle 15">
              <a:extLst>
                <a:ext uri="{FF2B5EF4-FFF2-40B4-BE49-F238E27FC236}">
                  <a16:creationId xmlns:a16="http://schemas.microsoft.com/office/drawing/2014/main" id="{36F02F5A-99A3-EDE3-B4FE-3B4A650EC6F9}"/>
                </a:ext>
              </a:extLst>
            </p:cNvPr>
            <p:cNvSpPr/>
            <p:nvPr/>
          </p:nvSpPr>
          <p:spPr bwMode="auto">
            <a:xfrm>
              <a:off x="767727" y="2637929"/>
              <a:ext cx="6858000" cy="45720"/>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Rectangle 16">
              <a:extLst>
                <a:ext uri="{FF2B5EF4-FFF2-40B4-BE49-F238E27FC236}">
                  <a16:creationId xmlns:a16="http://schemas.microsoft.com/office/drawing/2014/main" id="{135D1D79-E44A-B2F2-2C74-EE2E3FD00B04}"/>
                </a:ext>
              </a:extLst>
            </p:cNvPr>
            <p:cNvSpPr/>
            <p:nvPr/>
          </p:nvSpPr>
          <p:spPr bwMode="auto">
            <a:xfrm>
              <a:off x="767727" y="2709146"/>
              <a:ext cx="6812280"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3C8AFD47-E25B-730E-04EF-4B9397AA0B73}"/>
                </a:ext>
              </a:extLst>
            </p:cNvPr>
            <p:cNvSpPr/>
            <p:nvPr/>
          </p:nvSpPr>
          <p:spPr bwMode="auto">
            <a:xfrm>
              <a:off x="767726" y="2795588"/>
              <a:ext cx="6750673" cy="48632"/>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Rectangle 18">
              <a:extLst>
                <a:ext uri="{FF2B5EF4-FFF2-40B4-BE49-F238E27FC236}">
                  <a16:creationId xmlns:a16="http://schemas.microsoft.com/office/drawing/2014/main" id="{281EE717-8CEE-EC4C-E89B-F3376452DFA3}"/>
                </a:ext>
              </a:extLst>
            </p:cNvPr>
            <p:cNvSpPr/>
            <p:nvPr/>
          </p:nvSpPr>
          <p:spPr bwMode="auto">
            <a:xfrm>
              <a:off x="767727" y="2871788"/>
              <a:ext cx="6749086" cy="52718"/>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 name="Rectangle 19">
              <a:extLst>
                <a:ext uri="{FF2B5EF4-FFF2-40B4-BE49-F238E27FC236}">
                  <a16:creationId xmlns:a16="http://schemas.microsoft.com/office/drawing/2014/main" id="{FA1F46BA-68A4-1C4D-6983-BBC2344002F1}"/>
                </a:ext>
              </a:extLst>
            </p:cNvPr>
            <p:cNvSpPr/>
            <p:nvPr/>
          </p:nvSpPr>
          <p:spPr bwMode="auto">
            <a:xfrm>
              <a:off x="767727" y="2950003"/>
              <a:ext cx="6413313"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 name="Rectangle 20">
              <a:extLst>
                <a:ext uri="{FF2B5EF4-FFF2-40B4-BE49-F238E27FC236}">
                  <a16:creationId xmlns:a16="http://schemas.microsoft.com/office/drawing/2014/main" id="{3B306034-52D5-28A6-0092-DC2257ECBF78}"/>
                </a:ext>
              </a:extLst>
            </p:cNvPr>
            <p:cNvSpPr/>
            <p:nvPr/>
          </p:nvSpPr>
          <p:spPr bwMode="auto">
            <a:xfrm>
              <a:off x="767726" y="3030288"/>
              <a:ext cx="6161711" cy="5581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 name="Rectangle 21">
              <a:extLst>
                <a:ext uri="{FF2B5EF4-FFF2-40B4-BE49-F238E27FC236}">
                  <a16:creationId xmlns:a16="http://schemas.microsoft.com/office/drawing/2014/main" id="{76EA697A-686D-1903-2FA4-D82DF3AE5DD8}"/>
                </a:ext>
              </a:extLst>
            </p:cNvPr>
            <p:cNvSpPr/>
            <p:nvPr/>
          </p:nvSpPr>
          <p:spPr bwMode="auto">
            <a:xfrm>
              <a:off x="767726" y="3111500"/>
              <a:ext cx="6147423" cy="5386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E8CD37E1-650B-1CCD-712D-03FCB0CAED1A}"/>
                </a:ext>
              </a:extLst>
            </p:cNvPr>
            <p:cNvSpPr/>
            <p:nvPr/>
          </p:nvSpPr>
          <p:spPr bwMode="auto">
            <a:xfrm>
              <a:off x="767726" y="3190860"/>
              <a:ext cx="6055349"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Rectangle 23">
              <a:extLst>
                <a:ext uri="{FF2B5EF4-FFF2-40B4-BE49-F238E27FC236}">
                  <a16:creationId xmlns:a16="http://schemas.microsoft.com/office/drawing/2014/main" id="{824F64F2-874C-6589-28F8-156866104D70}"/>
                </a:ext>
              </a:extLst>
            </p:cNvPr>
            <p:cNvSpPr/>
            <p:nvPr/>
          </p:nvSpPr>
          <p:spPr bwMode="auto">
            <a:xfrm>
              <a:off x="767727" y="3262077"/>
              <a:ext cx="6010546" cy="47755"/>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Rectangle 24">
              <a:extLst>
                <a:ext uri="{FF2B5EF4-FFF2-40B4-BE49-F238E27FC236}">
                  <a16:creationId xmlns:a16="http://schemas.microsoft.com/office/drawing/2014/main" id="{FE4BE457-D0A6-6CAB-F104-F805488F2D6C}"/>
                </a:ext>
              </a:extLst>
            </p:cNvPr>
            <p:cNvSpPr/>
            <p:nvPr/>
          </p:nvSpPr>
          <p:spPr bwMode="auto">
            <a:xfrm>
              <a:off x="767727" y="3333293"/>
              <a:ext cx="5852160" cy="45720"/>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ectangle 25">
              <a:extLst>
                <a:ext uri="{FF2B5EF4-FFF2-40B4-BE49-F238E27FC236}">
                  <a16:creationId xmlns:a16="http://schemas.microsoft.com/office/drawing/2014/main" id="{6DCC7ACF-6127-422D-71DA-9D719D065EC7}"/>
                </a:ext>
              </a:extLst>
            </p:cNvPr>
            <p:cNvSpPr/>
            <p:nvPr/>
          </p:nvSpPr>
          <p:spPr bwMode="auto">
            <a:xfrm>
              <a:off x="767726" y="3404509"/>
              <a:ext cx="5697973" cy="4735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 name="Rectangle 26">
              <a:extLst>
                <a:ext uri="{FF2B5EF4-FFF2-40B4-BE49-F238E27FC236}">
                  <a16:creationId xmlns:a16="http://schemas.microsoft.com/office/drawing/2014/main" id="{F39D7E22-70E7-6A13-ED52-BDC7C6B4F490}"/>
                </a:ext>
              </a:extLst>
            </p:cNvPr>
            <p:cNvSpPr/>
            <p:nvPr/>
          </p:nvSpPr>
          <p:spPr bwMode="auto">
            <a:xfrm>
              <a:off x="767726" y="3475727"/>
              <a:ext cx="5598611"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27">
              <a:extLst>
                <a:ext uri="{FF2B5EF4-FFF2-40B4-BE49-F238E27FC236}">
                  <a16:creationId xmlns:a16="http://schemas.microsoft.com/office/drawing/2014/main" id="{FB835C87-EB1F-9917-A661-103E04467CA5}"/>
                </a:ext>
              </a:extLst>
            </p:cNvPr>
            <p:cNvSpPr/>
            <p:nvPr/>
          </p:nvSpPr>
          <p:spPr bwMode="auto">
            <a:xfrm>
              <a:off x="767727" y="3546942"/>
              <a:ext cx="5467084" cy="5551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058E2251-BCA7-1E8E-819D-7F6FD83F03E8}"/>
                </a:ext>
              </a:extLst>
            </p:cNvPr>
            <p:cNvSpPr/>
            <p:nvPr/>
          </p:nvSpPr>
          <p:spPr bwMode="auto">
            <a:xfrm>
              <a:off x="767727" y="3620947"/>
              <a:ext cx="5450725" cy="57478"/>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B586EE1E-37B1-DDD8-468D-8AEA9F441182}"/>
                </a:ext>
              </a:extLst>
            </p:cNvPr>
            <p:cNvSpPr/>
            <p:nvPr/>
          </p:nvSpPr>
          <p:spPr bwMode="auto">
            <a:xfrm>
              <a:off x="767726" y="3698445"/>
              <a:ext cx="5413995" cy="57257"/>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3372467F-5A8D-DBE4-6877-184D020DB308}"/>
                </a:ext>
              </a:extLst>
            </p:cNvPr>
            <p:cNvSpPr/>
            <p:nvPr/>
          </p:nvSpPr>
          <p:spPr bwMode="auto">
            <a:xfrm>
              <a:off x="767727" y="3778731"/>
              <a:ext cx="5394960"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10DA3E86-2E96-CAC3-3CAA-BF4AB1DB255A}"/>
                </a:ext>
              </a:extLst>
            </p:cNvPr>
            <p:cNvSpPr/>
            <p:nvPr/>
          </p:nvSpPr>
          <p:spPr bwMode="auto">
            <a:xfrm>
              <a:off x="767727" y="3859017"/>
              <a:ext cx="5303520"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A7255A68-971B-A73A-11B2-384C487731C5}"/>
                </a:ext>
              </a:extLst>
            </p:cNvPr>
            <p:cNvSpPr/>
            <p:nvPr/>
          </p:nvSpPr>
          <p:spPr bwMode="auto">
            <a:xfrm>
              <a:off x="767727" y="3941763"/>
              <a:ext cx="5296523" cy="52328"/>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33">
              <a:extLst>
                <a:ext uri="{FF2B5EF4-FFF2-40B4-BE49-F238E27FC236}">
                  <a16:creationId xmlns:a16="http://schemas.microsoft.com/office/drawing/2014/main" id="{FF8E4F28-0AC9-D996-EE80-C51E88028C1D}"/>
                </a:ext>
              </a:extLst>
            </p:cNvPr>
            <p:cNvSpPr/>
            <p:nvPr/>
          </p:nvSpPr>
          <p:spPr bwMode="auto">
            <a:xfrm>
              <a:off x="767727" y="4019550"/>
              <a:ext cx="5098086" cy="54827"/>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913E3BDE-4EE5-4D49-7F04-40FCD5D389A5}"/>
                </a:ext>
              </a:extLst>
            </p:cNvPr>
            <p:cNvSpPr/>
            <p:nvPr/>
          </p:nvSpPr>
          <p:spPr bwMode="auto">
            <a:xfrm>
              <a:off x="767727" y="4094163"/>
              <a:ext cx="5069511" cy="5143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A2BAE227-FF0E-A8C5-7BF8-2F3F847B8F4D}"/>
                </a:ext>
              </a:extLst>
            </p:cNvPr>
            <p:cNvSpPr/>
            <p:nvPr/>
          </p:nvSpPr>
          <p:spPr bwMode="auto">
            <a:xfrm>
              <a:off x="767726" y="4165601"/>
              <a:ext cx="5025061" cy="51210"/>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087BAE31-D59F-32FD-433B-646F5BEAB996}"/>
                </a:ext>
              </a:extLst>
            </p:cNvPr>
            <p:cNvSpPr/>
            <p:nvPr/>
          </p:nvSpPr>
          <p:spPr bwMode="auto">
            <a:xfrm>
              <a:off x="767726" y="4242306"/>
              <a:ext cx="4585323" cy="5188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FBD6948C-2AFA-DE7F-DBCB-5781F8DD79EF}"/>
                </a:ext>
              </a:extLst>
            </p:cNvPr>
            <p:cNvSpPr/>
            <p:nvPr/>
          </p:nvSpPr>
          <p:spPr bwMode="auto">
            <a:xfrm>
              <a:off x="767727" y="4313523"/>
              <a:ext cx="4512298" cy="4575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EB3DEF8C-5DB7-571A-9A99-4767C62F40BC}"/>
                </a:ext>
              </a:extLst>
            </p:cNvPr>
            <p:cNvSpPr/>
            <p:nvPr/>
          </p:nvSpPr>
          <p:spPr bwMode="auto">
            <a:xfrm>
              <a:off x="767727" y="4384741"/>
              <a:ext cx="4206240"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EABABDCA-B0DA-42C4-C18D-ADF9260B3E03}"/>
                </a:ext>
              </a:extLst>
            </p:cNvPr>
            <p:cNvSpPr/>
            <p:nvPr/>
          </p:nvSpPr>
          <p:spPr bwMode="auto">
            <a:xfrm>
              <a:off x="767726" y="4455957"/>
              <a:ext cx="3932861" cy="50956"/>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FF2AFFC0-B9CF-B901-15F0-B3AAC45B25DA}"/>
                </a:ext>
              </a:extLst>
            </p:cNvPr>
            <p:cNvSpPr/>
            <p:nvPr/>
          </p:nvSpPr>
          <p:spPr bwMode="auto">
            <a:xfrm>
              <a:off x="767727" y="4527174"/>
              <a:ext cx="3855074" cy="5593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FC83B0F4-4A28-3FB6-793D-A9C04500C3B2}"/>
                </a:ext>
              </a:extLst>
            </p:cNvPr>
            <p:cNvSpPr/>
            <p:nvPr/>
          </p:nvSpPr>
          <p:spPr bwMode="auto">
            <a:xfrm>
              <a:off x="767726" y="4607535"/>
              <a:ext cx="3840480" cy="54788"/>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D22A1A67-6759-B973-70AC-030212033530}"/>
                </a:ext>
              </a:extLst>
            </p:cNvPr>
            <p:cNvSpPr/>
            <p:nvPr/>
          </p:nvSpPr>
          <p:spPr bwMode="auto">
            <a:xfrm>
              <a:off x="767726" y="4687820"/>
              <a:ext cx="3657600"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ABDBEFB8-490A-88EE-240E-3E269C7785AF}"/>
                </a:ext>
              </a:extLst>
            </p:cNvPr>
            <p:cNvSpPr/>
            <p:nvPr/>
          </p:nvSpPr>
          <p:spPr bwMode="auto">
            <a:xfrm>
              <a:off x="767725" y="4768106"/>
              <a:ext cx="3610599" cy="54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EEE48844-DF83-46C9-468E-6E181DF031C2}"/>
                </a:ext>
              </a:extLst>
            </p:cNvPr>
            <p:cNvSpPr/>
            <p:nvPr/>
          </p:nvSpPr>
          <p:spPr bwMode="auto">
            <a:xfrm>
              <a:off x="767726" y="4848225"/>
              <a:ext cx="3397874" cy="54955"/>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A0904FE9-30E8-8235-365B-510353CDE727}"/>
                </a:ext>
              </a:extLst>
            </p:cNvPr>
            <p:cNvSpPr/>
            <p:nvPr/>
          </p:nvSpPr>
          <p:spPr bwMode="auto">
            <a:xfrm>
              <a:off x="767725" y="4924425"/>
              <a:ext cx="3364537" cy="59041"/>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103BC44B-0D36-0D9F-DAF8-AB1461B1178B}"/>
                </a:ext>
              </a:extLst>
            </p:cNvPr>
            <p:cNvSpPr/>
            <p:nvPr/>
          </p:nvSpPr>
          <p:spPr bwMode="auto">
            <a:xfrm>
              <a:off x="767726" y="5003800"/>
              <a:ext cx="3329611" cy="5088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8D19ACF5-4AF2-B275-7545-FB5A070EE258}"/>
                </a:ext>
              </a:extLst>
            </p:cNvPr>
            <p:cNvSpPr/>
            <p:nvPr/>
          </p:nvSpPr>
          <p:spPr bwMode="auto">
            <a:xfrm>
              <a:off x="767727" y="5080180"/>
              <a:ext cx="3291840"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6C5BE303-27AA-3B6A-BC8A-505B77969B58}"/>
                </a:ext>
              </a:extLst>
            </p:cNvPr>
            <p:cNvSpPr/>
            <p:nvPr/>
          </p:nvSpPr>
          <p:spPr bwMode="auto">
            <a:xfrm>
              <a:off x="767727" y="5148263"/>
              <a:ext cx="3166098" cy="4885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F4F51919-8EDC-4BAC-0CB6-6CAE24A5378F}"/>
                </a:ext>
              </a:extLst>
            </p:cNvPr>
            <p:cNvSpPr/>
            <p:nvPr/>
          </p:nvSpPr>
          <p:spPr bwMode="auto">
            <a:xfrm>
              <a:off x="767727" y="5222613"/>
              <a:ext cx="2523744" cy="45720"/>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BC54E560-FD47-1D9C-52FC-1D42C48ACE81}"/>
                </a:ext>
              </a:extLst>
            </p:cNvPr>
            <p:cNvSpPr/>
            <p:nvPr/>
          </p:nvSpPr>
          <p:spPr bwMode="auto">
            <a:xfrm>
              <a:off x="767727" y="5293830"/>
              <a:ext cx="2514600" cy="4571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AE7368DA-9A6A-567D-7677-DFCEA88025ED}"/>
                </a:ext>
              </a:extLst>
            </p:cNvPr>
            <p:cNvSpPr/>
            <p:nvPr/>
          </p:nvSpPr>
          <p:spPr bwMode="auto">
            <a:xfrm>
              <a:off x="767726" y="5365045"/>
              <a:ext cx="2478711" cy="5467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E95EDF25-4E5E-C430-89D8-17E262296734}"/>
                </a:ext>
              </a:extLst>
            </p:cNvPr>
            <p:cNvSpPr/>
            <p:nvPr/>
          </p:nvSpPr>
          <p:spPr bwMode="auto">
            <a:xfrm>
              <a:off x="767727" y="5436263"/>
              <a:ext cx="2441448"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540B0D6D-BBC8-FF84-5785-BBBE2EEEE650}"/>
                </a:ext>
              </a:extLst>
            </p:cNvPr>
            <p:cNvSpPr/>
            <p:nvPr/>
          </p:nvSpPr>
          <p:spPr bwMode="auto">
            <a:xfrm>
              <a:off x="767727" y="5516549"/>
              <a:ext cx="2441448" cy="54788"/>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BCBE0F2D-264A-2DD2-3F01-89F0402E9EEB}"/>
                </a:ext>
              </a:extLst>
            </p:cNvPr>
            <p:cNvSpPr/>
            <p:nvPr/>
          </p:nvSpPr>
          <p:spPr bwMode="auto">
            <a:xfrm>
              <a:off x="767727" y="5596834"/>
              <a:ext cx="2194560"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AC428248-0894-442D-C5FF-C2C70D056E2C}"/>
                </a:ext>
              </a:extLst>
            </p:cNvPr>
            <p:cNvSpPr/>
            <p:nvPr/>
          </p:nvSpPr>
          <p:spPr bwMode="auto">
            <a:xfrm>
              <a:off x="767727" y="5677120"/>
              <a:ext cx="2103120" cy="54789"/>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7E05D94D-D76A-B4E3-65F0-F098D0B3197A}"/>
                </a:ext>
              </a:extLst>
            </p:cNvPr>
            <p:cNvSpPr/>
            <p:nvPr/>
          </p:nvSpPr>
          <p:spPr bwMode="auto">
            <a:xfrm>
              <a:off x="767727" y="5757406"/>
              <a:ext cx="1802436" cy="48082"/>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EC0D696B-2312-3130-9678-C45A1B29A476}"/>
                </a:ext>
              </a:extLst>
            </p:cNvPr>
            <p:cNvSpPr/>
            <p:nvPr/>
          </p:nvSpPr>
          <p:spPr bwMode="auto">
            <a:xfrm>
              <a:off x="767727" y="5837697"/>
              <a:ext cx="1218236" cy="55103"/>
            </a:xfrm>
            <a:prstGeom prst="rect">
              <a:avLst/>
            </a:prstGeom>
            <a:gr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38" name="TextBox 337">
            <a:extLst>
              <a:ext uri="{FF2B5EF4-FFF2-40B4-BE49-F238E27FC236}">
                <a16:creationId xmlns:a16="http://schemas.microsoft.com/office/drawing/2014/main" id="{0E132310-A9FE-2F79-900D-D998DA5A9A16}"/>
              </a:ext>
            </a:extLst>
          </p:cNvPr>
          <p:cNvSpPr txBox="1"/>
          <p:nvPr/>
        </p:nvSpPr>
        <p:spPr bwMode="auto">
          <a:xfrm>
            <a:off x="1117862" y="1051297"/>
            <a:ext cx="63196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numCol="2" rtlCol="0">
            <a:spAutoFit/>
          </a:bodyPr>
          <a:lstStyle/>
          <a:p>
            <a:pPr algn="l">
              <a:lnSpc>
                <a:spcPct val="100000"/>
              </a:lnSpc>
              <a:spcAft>
                <a:spcPct val="0"/>
              </a:spcAft>
              <a:buClrTx/>
              <a:buFontTx/>
              <a:buNone/>
            </a:pPr>
            <a:r>
              <a:rPr lang="en-US" sz="1400" b="1" dirty="0">
                <a:solidFill>
                  <a:schemeClr val="bg1"/>
                </a:solidFill>
                <a:latin typeface="Calibri" panose="020F0502020204030204" pitchFamily="34" charset="0"/>
              </a:rPr>
              <a:t>Adagrasib Dose Information</a:t>
            </a:r>
          </a:p>
        </p:txBody>
      </p:sp>
      <p:sp>
        <p:nvSpPr>
          <p:cNvPr id="2" name="Title 1">
            <a:extLst>
              <a:ext uri="{FF2B5EF4-FFF2-40B4-BE49-F238E27FC236}">
                <a16:creationId xmlns:a16="http://schemas.microsoft.com/office/drawing/2014/main" id="{D19C1C99-A961-D402-3F47-9E5E43D413AE}"/>
              </a:ext>
            </a:extLst>
          </p:cNvPr>
          <p:cNvSpPr>
            <a:spLocks noGrp="1"/>
          </p:cNvSpPr>
          <p:nvPr>
            <p:ph type="title"/>
          </p:nvPr>
        </p:nvSpPr>
        <p:spPr/>
        <p:txBody>
          <a:bodyPr/>
          <a:lstStyle/>
          <a:p>
            <a:r>
              <a:rPr lang="en-US" dirty="0"/>
              <a:t>KRYSTAL-1: Time to Response and Duration of Response</a:t>
            </a:r>
          </a:p>
        </p:txBody>
      </p:sp>
      <p:sp>
        <p:nvSpPr>
          <p:cNvPr id="4" name="Text Box 15">
            <a:extLst>
              <a:ext uri="{FF2B5EF4-FFF2-40B4-BE49-F238E27FC236}">
                <a16:creationId xmlns:a16="http://schemas.microsoft.com/office/drawing/2014/main" id="{122A4563-06BB-58D7-B718-AA5371868EE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err="1">
                <a:solidFill>
                  <a:schemeClr val="bg2"/>
                </a:solidFill>
                <a:latin typeface="Calibri" panose="020F0502020204030204" pitchFamily="34" charset="0"/>
              </a:rPr>
              <a:t>Spira</a:t>
            </a:r>
            <a:r>
              <a:rPr lang="en-US" altLang="en-US" sz="1200" b="0" spc="-10" dirty="0">
                <a:solidFill>
                  <a:schemeClr val="bg2"/>
                </a:solidFill>
                <a:latin typeface="Calibri" panose="020F0502020204030204" pitchFamily="34" charset="0"/>
              </a:rPr>
              <a:t>. ASCO 2022. </a:t>
            </a:r>
            <a:r>
              <a:rPr lang="en-US" altLang="en-US" sz="1200" b="0" spc="-10" dirty="0" err="1">
                <a:solidFill>
                  <a:schemeClr val="bg2"/>
                </a:solidFill>
                <a:latin typeface="Calibri" panose="020F0502020204030204" pitchFamily="34" charset="0"/>
              </a:rPr>
              <a:t>Abstr</a:t>
            </a:r>
            <a:r>
              <a:rPr lang="en-US" altLang="en-US" sz="1200" b="0" spc="-10" dirty="0">
                <a:solidFill>
                  <a:schemeClr val="bg2"/>
                </a:solidFill>
                <a:latin typeface="Calibri" panose="020F0502020204030204" pitchFamily="34" charset="0"/>
              </a:rPr>
              <a:t> 9002.</a:t>
            </a:r>
            <a:r>
              <a:rPr lang="en-US" altLang="en-US" sz="1200" b="0" dirty="0">
                <a:solidFill>
                  <a:schemeClr val="bg2"/>
                </a:solidFill>
                <a:latin typeface="Calibri" panose="020F0502020204030204" pitchFamily="34" charset="0"/>
              </a:rPr>
              <a:t> </a:t>
            </a:r>
            <a:r>
              <a:rPr lang="en-US" altLang="en-US" sz="1200" b="0" spc="-10" dirty="0" err="1">
                <a:solidFill>
                  <a:schemeClr val="bg2"/>
                </a:solidFill>
                <a:latin typeface="Calibri" panose="020F0502020204030204" pitchFamily="34" charset="0"/>
              </a:rPr>
              <a:t>Jänne</a:t>
            </a:r>
            <a:r>
              <a:rPr lang="en-US" altLang="en-US" sz="1200" b="0" spc="-10" dirty="0">
                <a:solidFill>
                  <a:schemeClr val="bg2"/>
                </a:solidFill>
                <a:latin typeface="Calibri" panose="020F0502020204030204" pitchFamily="34" charset="0"/>
              </a:rPr>
              <a:t>. NEJM. 2022;[</a:t>
            </a:r>
            <a:r>
              <a:rPr lang="en-US" altLang="en-US" sz="1200" b="0" spc="-10" dirty="0" err="1">
                <a:solidFill>
                  <a:schemeClr val="bg2"/>
                </a:solidFill>
                <a:latin typeface="Calibri" panose="020F0502020204030204" pitchFamily="34" charset="0"/>
              </a:rPr>
              <a:t>Epub</a:t>
            </a:r>
            <a:r>
              <a:rPr lang="en-US"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sp>
        <p:nvSpPr>
          <p:cNvPr id="59" name="Content Placeholder 8">
            <a:extLst>
              <a:ext uri="{FF2B5EF4-FFF2-40B4-BE49-F238E27FC236}">
                <a16:creationId xmlns:a16="http://schemas.microsoft.com/office/drawing/2014/main" id="{707E6BE5-BFEF-6BB3-9643-8E1D35644FF7}"/>
              </a:ext>
            </a:extLst>
          </p:cNvPr>
          <p:cNvSpPr>
            <a:spLocks noGrp="1"/>
          </p:cNvSpPr>
          <p:nvPr>
            <p:ph idx="1"/>
          </p:nvPr>
        </p:nvSpPr>
        <p:spPr>
          <a:xfrm>
            <a:off x="9045602" y="1526487"/>
            <a:ext cx="2948896" cy="4650686"/>
          </a:xfrm>
        </p:spPr>
        <p:txBody>
          <a:bodyPr/>
          <a:lstStyle/>
          <a:p>
            <a:r>
              <a:rPr lang="en-US" sz="2000" dirty="0"/>
              <a:t>Among 48 patients with a response:</a:t>
            </a:r>
          </a:p>
          <a:p>
            <a:pPr lvl="1"/>
            <a:r>
              <a:rPr lang="en-US" sz="1800" dirty="0"/>
              <a:t>Median TTR: 1.4 mo (range: 0.9-7.2)</a:t>
            </a:r>
          </a:p>
          <a:p>
            <a:pPr lvl="1"/>
            <a:r>
              <a:rPr lang="en-US" sz="1800" dirty="0"/>
              <a:t>Median DoR: 8.5 mo </a:t>
            </a:r>
            <a:br>
              <a:rPr lang="en-US" sz="1800" dirty="0"/>
            </a:br>
            <a:r>
              <a:rPr lang="en-US" sz="1800" dirty="0"/>
              <a:t>(95% CI: 6.2-13.8)</a:t>
            </a:r>
          </a:p>
        </p:txBody>
      </p:sp>
      <p:sp>
        <p:nvSpPr>
          <p:cNvPr id="61" name="TextBox 60">
            <a:extLst>
              <a:ext uri="{FF2B5EF4-FFF2-40B4-BE49-F238E27FC236}">
                <a16:creationId xmlns:a16="http://schemas.microsoft.com/office/drawing/2014/main" id="{9689E269-90B9-634A-978A-1C83317FD4C5}"/>
              </a:ext>
            </a:extLst>
          </p:cNvPr>
          <p:cNvSpPr txBox="1"/>
          <p:nvPr/>
        </p:nvSpPr>
        <p:spPr bwMode="auto">
          <a:xfrm>
            <a:off x="1307207" y="1277588"/>
            <a:ext cx="631963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numCol="2"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Time of initial dose reduction</a:t>
            </a:r>
          </a:p>
          <a:p>
            <a:pPr algn="l">
              <a:lnSpc>
                <a:spcPct val="100000"/>
              </a:lnSpc>
              <a:spcAft>
                <a:spcPct val="0"/>
              </a:spcAft>
              <a:buClrTx/>
              <a:buFontTx/>
              <a:buNone/>
            </a:pPr>
            <a:r>
              <a:rPr lang="en-US" sz="1400" dirty="0">
                <a:solidFill>
                  <a:schemeClr val="bg1"/>
                </a:solidFill>
                <a:latin typeface="Calibri" panose="020F0502020204030204" pitchFamily="34" charset="0"/>
              </a:rPr>
              <a:t>600 mg BID only</a:t>
            </a:r>
          </a:p>
          <a:p>
            <a:pPr algn="l">
              <a:lnSpc>
                <a:spcPct val="100000"/>
              </a:lnSpc>
              <a:spcAft>
                <a:spcPct val="0"/>
              </a:spcAft>
              <a:buClrTx/>
              <a:buFontTx/>
              <a:buNone/>
            </a:pPr>
            <a:r>
              <a:rPr lang="en-US" sz="1400" b="0" dirty="0">
                <a:solidFill>
                  <a:schemeClr val="bg1"/>
                </a:solidFill>
                <a:latin typeface="Calibri" panose="020F0502020204030204" pitchFamily="34" charset="0"/>
              </a:rPr>
              <a:t>600 mg BID majority of time treated</a:t>
            </a:r>
          </a:p>
          <a:p>
            <a:pPr algn="l">
              <a:lnSpc>
                <a:spcPct val="100000"/>
              </a:lnSpc>
              <a:spcAft>
                <a:spcPct val="0"/>
              </a:spcAft>
              <a:buClrTx/>
              <a:buFontTx/>
              <a:buNone/>
            </a:pPr>
            <a:r>
              <a:rPr lang="en-US" sz="1400" dirty="0">
                <a:solidFill>
                  <a:schemeClr val="bg1"/>
                </a:solidFill>
                <a:latin typeface="Calibri" panose="020F0502020204030204" pitchFamily="34" charset="0"/>
              </a:rPr>
              <a:t>600 mg QD majority of time treated</a:t>
            </a:r>
          </a:p>
          <a:p>
            <a:pPr algn="l">
              <a:lnSpc>
                <a:spcPct val="100000"/>
              </a:lnSpc>
              <a:spcAft>
                <a:spcPct val="0"/>
              </a:spcAft>
              <a:buClrTx/>
              <a:buFontTx/>
              <a:buNone/>
            </a:pPr>
            <a:endParaRPr lang="en-US" sz="1400" dirty="0">
              <a:solidFill>
                <a:schemeClr val="bg1"/>
              </a:solidFill>
              <a:latin typeface="Calibri" panose="020F0502020204030204" pitchFamily="34" charset="0"/>
            </a:endParaRPr>
          </a:p>
          <a:p>
            <a:pPr algn="l">
              <a:lnSpc>
                <a:spcPct val="100000"/>
              </a:lnSpc>
              <a:spcAft>
                <a:spcPct val="0"/>
              </a:spcAft>
              <a:buClrTx/>
              <a:buFontTx/>
              <a:buNone/>
            </a:pPr>
            <a:endParaRPr lang="en-US" sz="1400" b="0" dirty="0">
              <a:solidFill>
                <a:schemeClr val="bg1"/>
              </a:solidFill>
              <a:latin typeface="Calibri" panose="020F0502020204030204" pitchFamily="34" charset="0"/>
            </a:endParaRPr>
          </a:p>
          <a:p>
            <a:pPr algn="l">
              <a:lnSpc>
                <a:spcPct val="100000"/>
              </a:lnSpc>
              <a:spcAft>
                <a:spcPct val="0"/>
              </a:spcAft>
              <a:buClrTx/>
              <a:buFontTx/>
              <a:buNone/>
            </a:pPr>
            <a:r>
              <a:rPr lang="en-US" sz="1400" b="0" dirty="0">
                <a:solidFill>
                  <a:schemeClr val="bg1"/>
                </a:solidFill>
                <a:latin typeface="Calibri" panose="020F0502020204030204" pitchFamily="34" charset="0"/>
              </a:rPr>
              <a:t>400 mg BID </a:t>
            </a:r>
            <a:r>
              <a:rPr lang="en-US" sz="1400" dirty="0">
                <a:solidFill>
                  <a:schemeClr val="bg1"/>
                </a:solidFill>
                <a:latin typeface="Calibri" panose="020F0502020204030204" pitchFamily="34" charset="0"/>
              </a:rPr>
              <a:t>majority of time treated</a:t>
            </a:r>
          </a:p>
          <a:p>
            <a:pPr algn="l">
              <a:lnSpc>
                <a:spcPct val="100000"/>
              </a:lnSpc>
              <a:spcAft>
                <a:spcPct val="0"/>
              </a:spcAft>
              <a:buClrTx/>
              <a:buFontTx/>
              <a:buNone/>
            </a:pPr>
            <a:r>
              <a:rPr lang="en-US" sz="1400" b="0" dirty="0">
                <a:solidFill>
                  <a:schemeClr val="bg1"/>
                </a:solidFill>
                <a:latin typeface="Calibri" panose="020F0502020204030204" pitchFamily="34" charset="0"/>
              </a:rPr>
              <a:t>200 mg BID majority of time treated</a:t>
            </a:r>
          </a:p>
          <a:p>
            <a:pPr>
              <a:spcAft>
                <a:spcPct val="0"/>
              </a:spcAft>
            </a:pPr>
            <a:r>
              <a:rPr lang="en-US" sz="1400" b="0" dirty="0">
                <a:solidFill>
                  <a:schemeClr val="bg1"/>
                </a:solidFill>
                <a:latin typeface="Calibri" panose="020F0502020204030204" pitchFamily="34" charset="0"/>
              </a:rPr>
              <a:t>Multiple dose reductions (600 mg BID or QD, 400 mg BID, 200 mg BID)</a:t>
            </a:r>
          </a:p>
        </p:txBody>
      </p:sp>
      <p:grpSp>
        <p:nvGrpSpPr>
          <p:cNvPr id="63" name="Group 62">
            <a:extLst>
              <a:ext uri="{FF2B5EF4-FFF2-40B4-BE49-F238E27FC236}">
                <a16:creationId xmlns:a16="http://schemas.microsoft.com/office/drawing/2014/main" id="{602168F3-F793-8EE7-2194-1995E9A3556D}"/>
              </a:ext>
            </a:extLst>
          </p:cNvPr>
          <p:cNvGrpSpPr/>
          <p:nvPr/>
        </p:nvGrpSpPr>
        <p:grpSpPr>
          <a:xfrm>
            <a:off x="6675569" y="5972265"/>
            <a:ext cx="543462" cy="338554"/>
            <a:chOff x="6635731" y="5972265"/>
            <a:chExt cx="543462" cy="338554"/>
          </a:xfrm>
        </p:grpSpPr>
        <p:sp>
          <p:nvSpPr>
            <p:cNvPr id="64" name="TextBox 63">
              <a:extLst>
                <a:ext uri="{FF2B5EF4-FFF2-40B4-BE49-F238E27FC236}">
                  <a16:creationId xmlns:a16="http://schemas.microsoft.com/office/drawing/2014/main" id="{20073BE0-9670-2099-2EE4-014F28F67A56}"/>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cxnSp>
          <p:nvCxnSpPr>
            <p:cNvPr id="65" name="Straight Connector 64">
              <a:extLst>
                <a:ext uri="{FF2B5EF4-FFF2-40B4-BE49-F238E27FC236}">
                  <a16:creationId xmlns:a16="http://schemas.microsoft.com/office/drawing/2014/main" id="{923BB768-F7DF-0898-9A93-7E4F85B8A09F}"/>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cxnSp>
        <p:nvCxnSpPr>
          <p:cNvPr id="66" name="Straight Connector 65">
            <a:extLst>
              <a:ext uri="{FF2B5EF4-FFF2-40B4-BE49-F238E27FC236}">
                <a16:creationId xmlns:a16="http://schemas.microsoft.com/office/drawing/2014/main" id="{34948FED-8665-B7FB-D53F-FAF62AF4D13B}"/>
              </a:ext>
            </a:extLst>
          </p:cNvPr>
          <p:cNvCxnSpPr>
            <a:cxnSpLocks/>
            <a:endCxn id="126" idx="0"/>
          </p:cNvCxnSpPr>
          <p:nvPr/>
        </p:nvCxnSpPr>
        <p:spPr bwMode="auto">
          <a:xfrm>
            <a:off x="776378" y="5978106"/>
            <a:ext cx="8815471" cy="8288"/>
          </a:xfrm>
          <a:prstGeom prst="line">
            <a:avLst/>
          </a:prstGeom>
          <a:noFill/>
          <a:ln w="28575" cap="flat" cmpd="sng" algn="ctr">
            <a:solidFill>
              <a:schemeClr val="bg1"/>
            </a:solidFill>
            <a:prstDash val="solid"/>
            <a:round/>
            <a:headEnd type="none" w="med" len="med"/>
            <a:tailEnd type="none" w="med" len="med"/>
          </a:ln>
          <a:effectLst/>
        </p:spPr>
      </p:cxnSp>
      <p:sp>
        <p:nvSpPr>
          <p:cNvPr id="67" name="TextBox 66">
            <a:extLst>
              <a:ext uri="{FF2B5EF4-FFF2-40B4-BE49-F238E27FC236}">
                <a16:creationId xmlns:a16="http://schemas.microsoft.com/office/drawing/2014/main" id="{1582FD86-30BA-A6C1-B948-541EDCC433EE}"/>
              </a:ext>
            </a:extLst>
          </p:cNvPr>
          <p:cNvSpPr txBox="1"/>
          <p:nvPr/>
        </p:nvSpPr>
        <p:spPr bwMode="auto">
          <a:xfrm>
            <a:off x="793630" y="6141253"/>
            <a:ext cx="89494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Mos</a:t>
            </a:r>
          </a:p>
        </p:txBody>
      </p:sp>
      <p:grpSp>
        <p:nvGrpSpPr>
          <p:cNvPr id="68" name="Group 67">
            <a:extLst>
              <a:ext uri="{FF2B5EF4-FFF2-40B4-BE49-F238E27FC236}">
                <a16:creationId xmlns:a16="http://schemas.microsoft.com/office/drawing/2014/main" id="{36596506-5B03-780A-6EDD-0D37727C85C1}"/>
              </a:ext>
            </a:extLst>
          </p:cNvPr>
          <p:cNvGrpSpPr/>
          <p:nvPr/>
        </p:nvGrpSpPr>
        <p:grpSpPr>
          <a:xfrm>
            <a:off x="504957" y="5972265"/>
            <a:ext cx="543462" cy="338554"/>
            <a:chOff x="504957" y="5972265"/>
            <a:chExt cx="543462" cy="338554"/>
          </a:xfrm>
        </p:grpSpPr>
        <p:cxnSp>
          <p:nvCxnSpPr>
            <p:cNvPr id="69" name="Straight Connector 68">
              <a:extLst>
                <a:ext uri="{FF2B5EF4-FFF2-40B4-BE49-F238E27FC236}">
                  <a16:creationId xmlns:a16="http://schemas.microsoft.com/office/drawing/2014/main" id="{E14BC8FF-136B-194E-0D61-735C7FE6F52C}"/>
                </a:ext>
              </a:extLst>
            </p:cNvPr>
            <p:cNvCxnSpPr>
              <a:cxnSpLocks/>
            </p:cNvCxnSpPr>
            <p:nvPr/>
          </p:nvCxnSpPr>
          <p:spPr bwMode="auto">
            <a:xfrm>
              <a:off x="785004"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EA9DE526-4A7B-4D69-FFDA-F8270B958C26}"/>
                </a:ext>
              </a:extLst>
            </p:cNvPr>
            <p:cNvSpPr txBox="1"/>
            <p:nvPr/>
          </p:nvSpPr>
          <p:spPr bwMode="auto">
            <a:xfrm>
              <a:off x="504957"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grpSp>
      <p:grpSp>
        <p:nvGrpSpPr>
          <p:cNvPr id="71" name="Group 70">
            <a:extLst>
              <a:ext uri="{FF2B5EF4-FFF2-40B4-BE49-F238E27FC236}">
                <a16:creationId xmlns:a16="http://schemas.microsoft.com/office/drawing/2014/main" id="{966EDF0E-D8C7-CCD2-F362-4CBFB9CB5398}"/>
              </a:ext>
            </a:extLst>
          </p:cNvPr>
          <p:cNvGrpSpPr/>
          <p:nvPr/>
        </p:nvGrpSpPr>
        <p:grpSpPr>
          <a:xfrm>
            <a:off x="945715" y="5972265"/>
            <a:ext cx="543462" cy="338554"/>
            <a:chOff x="942869" y="5972265"/>
            <a:chExt cx="543462" cy="338554"/>
          </a:xfrm>
        </p:grpSpPr>
        <p:cxnSp>
          <p:nvCxnSpPr>
            <p:cNvPr id="72" name="Straight Connector 71">
              <a:extLst>
                <a:ext uri="{FF2B5EF4-FFF2-40B4-BE49-F238E27FC236}">
                  <a16:creationId xmlns:a16="http://schemas.microsoft.com/office/drawing/2014/main" id="{41709E34-233B-E6AD-86DF-D4F1E20030B0}"/>
                </a:ext>
              </a:extLst>
            </p:cNvPr>
            <p:cNvCxnSpPr>
              <a:cxnSpLocks/>
            </p:cNvCxnSpPr>
            <p:nvPr/>
          </p:nvCxnSpPr>
          <p:spPr bwMode="auto">
            <a:xfrm>
              <a:off x="1221665"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73" name="TextBox 72">
              <a:extLst>
                <a:ext uri="{FF2B5EF4-FFF2-40B4-BE49-F238E27FC236}">
                  <a16:creationId xmlns:a16="http://schemas.microsoft.com/office/drawing/2014/main" id="{DBF6AE92-9D3A-F88C-C3BA-E9E8AA11CF6B}"/>
                </a:ext>
              </a:extLst>
            </p:cNvPr>
            <p:cNvSpPr txBox="1"/>
            <p:nvPr/>
          </p:nvSpPr>
          <p:spPr bwMode="auto">
            <a:xfrm>
              <a:off x="942869"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a:t>
              </a:r>
            </a:p>
          </p:txBody>
        </p:sp>
      </p:grpSp>
      <p:grpSp>
        <p:nvGrpSpPr>
          <p:cNvPr id="74" name="Group 73">
            <a:extLst>
              <a:ext uri="{FF2B5EF4-FFF2-40B4-BE49-F238E27FC236}">
                <a16:creationId xmlns:a16="http://schemas.microsoft.com/office/drawing/2014/main" id="{64005704-30A7-76D9-DB65-46848787A436}"/>
              </a:ext>
            </a:extLst>
          </p:cNvPr>
          <p:cNvGrpSpPr/>
          <p:nvPr/>
        </p:nvGrpSpPr>
        <p:grpSpPr>
          <a:xfrm>
            <a:off x="1386473" y="5972265"/>
            <a:ext cx="543462" cy="338554"/>
            <a:chOff x="1380781" y="5972265"/>
            <a:chExt cx="543462" cy="338554"/>
          </a:xfrm>
        </p:grpSpPr>
        <p:cxnSp>
          <p:nvCxnSpPr>
            <p:cNvPr id="75" name="Straight Connector 74">
              <a:extLst>
                <a:ext uri="{FF2B5EF4-FFF2-40B4-BE49-F238E27FC236}">
                  <a16:creationId xmlns:a16="http://schemas.microsoft.com/office/drawing/2014/main" id="{7DD08DA8-D9BC-F3D0-50B3-FF64BAB10988}"/>
                </a:ext>
              </a:extLst>
            </p:cNvPr>
            <p:cNvCxnSpPr>
              <a:cxnSpLocks/>
            </p:cNvCxnSpPr>
            <p:nvPr/>
          </p:nvCxnSpPr>
          <p:spPr bwMode="auto">
            <a:xfrm>
              <a:off x="1658326"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76" name="TextBox 75">
              <a:extLst>
                <a:ext uri="{FF2B5EF4-FFF2-40B4-BE49-F238E27FC236}">
                  <a16:creationId xmlns:a16="http://schemas.microsoft.com/office/drawing/2014/main" id="{7DF92BDC-6E8C-3F07-DECA-CEC10F6F56E7}"/>
                </a:ext>
              </a:extLst>
            </p:cNvPr>
            <p:cNvSpPr txBox="1"/>
            <p:nvPr/>
          </p:nvSpPr>
          <p:spPr bwMode="auto">
            <a:xfrm>
              <a:off x="138078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grpSp>
      <p:grpSp>
        <p:nvGrpSpPr>
          <p:cNvPr id="77" name="Group 76">
            <a:extLst>
              <a:ext uri="{FF2B5EF4-FFF2-40B4-BE49-F238E27FC236}">
                <a16:creationId xmlns:a16="http://schemas.microsoft.com/office/drawing/2014/main" id="{B5A7ABFB-D65C-353D-5CA5-0FE757FF0DD9}"/>
              </a:ext>
            </a:extLst>
          </p:cNvPr>
          <p:cNvGrpSpPr/>
          <p:nvPr/>
        </p:nvGrpSpPr>
        <p:grpSpPr>
          <a:xfrm>
            <a:off x="1827231" y="5972265"/>
            <a:ext cx="543462" cy="338554"/>
            <a:chOff x="1818693" y="5972265"/>
            <a:chExt cx="543462" cy="338554"/>
          </a:xfrm>
        </p:grpSpPr>
        <p:cxnSp>
          <p:nvCxnSpPr>
            <p:cNvPr id="78" name="Straight Connector 77">
              <a:extLst>
                <a:ext uri="{FF2B5EF4-FFF2-40B4-BE49-F238E27FC236}">
                  <a16:creationId xmlns:a16="http://schemas.microsoft.com/office/drawing/2014/main" id="{04D80146-0CBA-6AD2-B2D0-7DEBB604B3A7}"/>
                </a:ext>
              </a:extLst>
            </p:cNvPr>
            <p:cNvCxnSpPr>
              <a:cxnSpLocks/>
            </p:cNvCxnSpPr>
            <p:nvPr/>
          </p:nvCxnSpPr>
          <p:spPr bwMode="auto">
            <a:xfrm>
              <a:off x="2094987"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79" name="TextBox 78">
              <a:extLst>
                <a:ext uri="{FF2B5EF4-FFF2-40B4-BE49-F238E27FC236}">
                  <a16:creationId xmlns:a16="http://schemas.microsoft.com/office/drawing/2014/main" id="{B64BAA65-D263-5FDD-ACDF-F7FAC8DBD324}"/>
                </a:ext>
              </a:extLst>
            </p:cNvPr>
            <p:cNvSpPr txBox="1"/>
            <p:nvPr/>
          </p:nvSpPr>
          <p:spPr bwMode="auto">
            <a:xfrm>
              <a:off x="1818693"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a:t>
              </a:r>
            </a:p>
          </p:txBody>
        </p:sp>
      </p:grpSp>
      <p:grpSp>
        <p:nvGrpSpPr>
          <p:cNvPr id="80" name="Group 79">
            <a:extLst>
              <a:ext uri="{FF2B5EF4-FFF2-40B4-BE49-F238E27FC236}">
                <a16:creationId xmlns:a16="http://schemas.microsoft.com/office/drawing/2014/main" id="{4B188CD9-FF46-D3B9-5E06-EADD5491DFCC}"/>
              </a:ext>
            </a:extLst>
          </p:cNvPr>
          <p:cNvGrpSpPr/>
          <p:nvPr/>
        </p:nvGrpSpPr>
        <p:grpSpPr>
          <a:xfrm>
            <a:off x="2267989" y="5972265"/>
            <a:ext cx="543462" cy="338554"/>
            <a:chOff x="2256605" y="5972265"/>
            <a:chExt cx="543462" cy="338554"/>
          </a:xfrm>
        </p:grpSpPr>
        <p:cxnSp>
          <p:nvCxnSpPr>
            <p:cNvPr id="81" name="Straight Connector 80">
              <a:extLst>
                <a:ext uri="{FF2B5EF4-FFF2-40B4-BE49-F238E27FC236}">
                  <a16:creationId xmlns:a16="http://schemas.microsoft.com/office/drawing/2014/main" id="{159992CA-A76B-EB1D-86CA-84C6CB64B02A}"/>
                </a:ext>
              </a:extLst>
            </p:cNvPr>
            <p:cNvCxnSpPr>
              <a:cxnSpLocks/>
            </p:cNvCxnSpPr>
            <p:nvPr/>
          </p:nvCxnSpPr>
          <p:spPr bwMode="auto">
            <a:xfrm>
              <a:off x="2531648"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82" name="TextBox 81">
              <a:extLst>
                <a:ext uri="{FF2B5EF4-FFF2-40B4-BE49-F238E27FC236}">
                  <a16:creationId xmlns:a16="http://schemas.microsoft.com/office/drawing/2014/main" id="{09CCED2C-443B-4589-7BAE-7CA0BE3AC845}"/>
                </a:ext>
              </a:extLst>
            </p:cNvPr>
            <p:cNvSpPr txBox="1"/>
            <p:nvPr/>
          </p:nvSpPr>
          <p:spPr bwMode="auto">
            <a:xfrm>
              <a:off x="2256605"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grpSp>
      <p:grpSp>
        <p:nvGrpSpPr>
          <p:cNvPr id="83" name="Group 82">
            <a:extLst>
              <a:ext uri="{FF2B5EF4-FFF2-40B4-BE49-F238E27FC236}">
                <a16:creationId xmlns:a16="http://schemas.microsoft.com/office/drawing/2014/main" id="{A5F5F6C4-2869-D349-2CF4-3BA134A14455}"/>
              </a:ext>
            </a:extLst>
          </p:cNvPr>
          <p:cNvGrpSpPr/>
          <p:nvPr/>
        </p:nvGrpSpPr>
        <p:grpSpPr>
          <a:xfrm>
            <a:off x="2708747" y="5972265"/>
            <a:ext cx="543462" cy="338554"/>
            <a:chOff x="2694517" y="5972265"/>
            <a:chExt cx="543462" cy="338554"/>
          </a:xfrm>
        </p:grpSpPr>
        <p:cxnSp>
          <p:nvCxnSpPr>
            <p:cNvPr id="84" name="Straight Connector 83">
              <a:extLst>
                <a:ext uri="{FF2B5EF4-FFF2-40B4-BE49-F238E27FC236}">
                  <a16:creationId xmlns:a16="http://schemas.microsoft.com/office/drawing/2014/main" id="{EFE63216-EE7E-CEC2-AC60-4C3F23F5238B}"/>
                </a:ext>
              </a:extLst>
            </p:cNvPr>
            <p:cNvCxnSpPr>
              <a:cxnSpLocks/>
            </p:cNvCxnSpPr>
            <p:nvPr/>
          </p:nvCxnSpPr>
          <p:spPr bwMode="auto">
            <a:xfrm>
              <a:off x="2968309"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85" name="TextBox 84">
              <a:extLst>
                <a:ext uri="{FF2B5EF4-FFF2-40B4-BE49-F238E27FC236}">
                  <a16:creationId xmlns:a16="http://schemas.microsoft.com/office/drawing/2014/main" id="{1B2F0093-E28E-2CD9-E206-6FDE5EED9F8F}"/>
                </a:ext>
              </a:extLst>
            </p:cNvPr>
            <p:cNvSpPr txBox="1"/>
            <p:nvPr/>
          </p:nvSpPr>
          <p:spPr bwMode="auto">
            <a:xfrm>
              <a:off x="2694517"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a:t>
              </a:r>
            </a:p>
          </p:txBody>
        </p:sp>
      </p:grpSp>
      <p:grpSp>
        <p:nvGrpSpPr>
          <p:cNvPr id="86" name="Group 85">
            <a:extLst>
              <a:ext uri="{FF2B5EF4-FFF2-40B4-BE49-F238E27FC236}">
                <a16:creationId xmlns:a16="http://schemas.microsoft.com/office/drawing/2014/main" id="{BF374CEA-E5A6-C094-4F20-E51886454F5C}"/>
              </a:ext>
            </a:extLst>
          </p:cNvPr>
          <p:cNvGrpSpPr/>
          <p:nvPr/>
        </p:nvGrpSpPr>
        <p:grpSpPr>
          <a:xfrm>
            <a:off x="3149505" y="5972265"/>
            <a:ext cx="543462" cy="338554"/>
            <a:chOff x="3132429" y="5972265"/>
            <a:chExt cx="543462" cy="338554"/>
          </a:xfrm>
        </p:grpSpPr>
        <p:cxnSp>
          <p:nvCxnSpPr>
            <p:cNvPr id="87" name="Straight Connector 86">
              <a:extLst>
                <a:ext uri="{FF2B5EF4-FFF2-40B4-BE49-F238E27FC236}">
                  <a16:creationId xmlns:a16="http://schemas.microsoft.com/office/drawing/2014/main" id="{65E568E9-3EAC-0CF2-7BF7-C40BD86C9493}"/>
                </a:ext>
              </a:extLst>
            </p:cNvPr>
            <p:cNvCxnSpPr>
              <a:cxnSpLocks/>
            </p:cNvCxnSpPr>
            <p:nvPr/>
          </p:nvCxnSpPr>
          <p:spPr bwMode="auto">
            <a:xfrm>
              <a:off x="3404970"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88" name="TextBox 87">
              <a:extLst>
                <a:ext uri="{FF2B5EF4-FFF2-40B4-BE49-F238E27FC236}">
                  <a16:creationId xmlns:a16="http://schemas.microsoft.com/office/drawing/2014/main" id="{C21CD868-F56F-DCA6-DF83-1995761F82A3}"/>
                </a:ext>
              </a:extLst>
            </p:cNvPr>
            <p:cNvSpPr txBox="1"/>
            <p:nvPr/>
          </p:nvSpPr>
          <p:spPr bwMode="auto">
            <a:xfrm>
              <a:off x="3132429"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grpSp>
      <p:grpSp>
        <p:nvGrpSpPr>
          <p:cNvPr id="89" name="Group 88">
            <a:extLst>
              <a:ext uri="{FF2B5EF4-FFF2-40B4-BE49-F238E27FC236}">
                <a16:creationId xmlns:a16="http://schemas.microsoft.com/office/drawing/2014/main" id="{FB47FA41-D2D6-B742-1E5E-70A0FFC2C585}"/>
              </a:ext>
            </a:extLst>
          </p:cNvPr>
          <p:cNvGrpSpPr/>
          <p:nvPr/>
        </p:nvGrpSpPr>
        <p:grpSpPr>
          <a:xfrm>
            <a:off x="3590263" y="5972265"/>
            <a:ext cx="543462" cy="338554"/>
            <a:chOff x="3570341" y="5972265"/>
            <a:chExt cx="543462" cy="338554"/>
          </a:xfrm>
        </p:grpSpPr>
        <p:cxnSp>
          <p:nvCxnSpPr>
            <p:cNvPr id="90" name="Straight Connector 89">
              <a:extLst>
                <a:ext uri="{FF2B5EF4-FFF2-40B4-BE49-F238E27FC236}">
                  <a16:creationId xmlns:a16="http://schemas.microsoft.com/office/drawing/2014/main" id="{3FA44621-6613-0932-F6D8-87D94675DB42}"/>
                </a:ext>
              </a:extLst>
            </p:cNvPr>
            <p:cNvCxnSpPr>
              <a:cxnSpLocks/>
            </p:cNvCxnSpPr>
            <p:nvPr/>
          </p:nvCxnSpPr>
          <p:spPr bwMode="auto">
            <a:xfrm>
              <a:off x="3841631"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91" name="TextBox 90">
              <a:extLst>
                <a:ext uri="{FF2B5EF4-FFF2-40B4-BE49-F238E27FC236}">
                  <a16:creationId xmlns:a16="http://schemas.microsoft.com/office/drawing/2014/main" id="{9AF1BC8B-AF07-593D-2F6D-FFCF0E97D6AB}"/>
                </a:ext>
              </a:extLst>
            </p:cNvPr>
            <p:cNvSpPr txBox="1"/>
            <p:nvPr/>
          </p:nvSpPr>
          <p:spPr bwMode="auto">
            <a:xfrm>
              <a:off x="357034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a:t>
              </a:r>
            </a:p>
          </p:txBody>
        </p:sp>
      </p:grpSp>
      <p:grpSp>
        <p:nvGrpSpPr>
          <p:cNvPr id="92" name="Group 91">
            <a:extLst>
              <a:ext uri="{FF2B5EF4-FFF2-40B4-BE49-F238E27FC236}">
                <a16:creationId xmlns:a16="http://schemas.microsoft.com/office/drawing/2014/main" id="{18898AED-00DE-CC59-FE1E-4154A3924ED7}"/>
              </a:ext>
            </a:extLst>
          </p:cNvPr>
          <p:cNvGrpSpPr/>
          <p:nvPr/>
        </p:nvGrpSpPr>
        <p:grpSpPr>
          <a:xfrm>
            <a:off x="4031021" y="5972265"/>
            <a:ext cx="543462" cy="338554"/>
            <a:chOff x="4008253" y="5972265"/>
            <a:chExt cx="543462" cy="338554"/>
          </a:xfrm>
        </p:grpSpPr>
        <p:cxnSp>
          <p:nvCxnSpPr>
            <p:cNvPr id="93" name="Straight Connector 92">
              <a:extLst>
                <a:ext uri="{FF2B5EF4-FFF2-40B4-BE49-F238E27FC236}">
                  <a16:creationId xmlns:a16="http://schemas.microsoft.com/office/drawing/2014/main" id="{22B0629F-6E5B-E796-BDD0-361E37EA4BB4}"/>
                </a:ext>
              </a:extLst>
            </p:cNvPr>
            <p:cNvCxnSpPr>
              <a:cxnSpLocks/>
            </p:cNvCxnSpPr>
            <p:nvPr/>
          </p:nvCxnSpPr>
          <p:spPr bwMode="auto">
            <a:xfrm>
              <a:off x="4278292"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94" name="TextBox 93">
              <a:extLst>
                <a:ext uri="{FF2B5EF4-FFF2-40B4-BE49-F238E27FC236}">
                  <a16:creationId xmlns:a16="http://schemas.microsoft.com/office/drawing/2014/main" id="{F41BB5DE-CC65-117F-65DC-AFE782B85799}"/>
                </a:ext>
              </a:extLst>
            </p:cNvPr>
            <p:cNvSpPr txBox="1"/>
            <p:nvPr/>
          </p:nvSpPr>
          <p:spPr bwMode="auto">
            <a:xfrm>
              <a:off x="4008253"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grpSp>
      <p:grpSp>
        <p:nvGrpSpPr>
          <p:cNvPr id="95" name="Group 94">
            <a:extLst>
              <a:ext uri="{FF2B5EF4-FFF2-40B4-BE49-F238E27FC236}">
                <a16:creationId xmlns:a16="http://schemas.microsoft.com/office/drawing/2014/main" id="{B7AA6CD1-82CA-3DAC-A4F7-F21494CBDD26}"/>
              </a:ext>
            </a:extLst>
          </p:cNvPr>
          <p:cNvGrpSpPr/>
          <p:nvPr/>
        </p:nvGrpSpPr>
        <p:grpSpPr>
          <a:xfrm>
            <a:off x="4471779" y="5972265"/>
            <a:ext cx="543462" cy="338554"/>
            <a:chOff x="4446165" y="5972265"/>
            <a:chExt cx="543462" cy="338554"/>
          </a:xfrm>
        </p:grpSpPr>
        <p:cxnSp>
          <p:nvCxnSpPr>
            <p:cNvPr id="96" name="Straight Connector 95">
              <a:extLst>
                <a:ext uri="{FF2B5EF4-FFF2-40B4-BE49-F238E27FC236}">
                  <a16:creationId xmlns:a16="http://schemas.microsoft.com/office/drawing/2014/main" id="{B52589D3-B316-3C81-C0B8-BCBF5FB6EAA9}"/>
                </a:ext>
              </a:extLst>
            </p:cNvPr>
            <p:cNvCxnSpPr>
              <a:cxnSpLocks/>
            </p:cNvCxnSpPr>
            <p:nvPr/>
          </p:nvCxnSpPr>
          <p:spPr bwMode="auto">
            <a:xfrm>
              <a:off x="4714953"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97" name="TextBox 96">
              <a:extLst>
                <a:ext uri="{FF2B5EF4-FFF2-40B4-BE49-F238E27FC236}">
                  <a16:creationId xmlns:a16="http://schemas.microsoft.com/office/drawing/2014/main" id="{6EA26289-7973-7CB4-75CB-A09C09332120}"/>
                </a:ext>
              </a:extLst>
            </p:cNvPr>
            <p:cNvSpPr txBox="1"/>
            <p:nvPr/>
          </p:nvSpPr>
          <p:spPr bwMode="auto">
            <a:xfrm>
              <a:off x="4446165"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a:t>
              </a:r>
            </a:p>
          </p:txBody>
        </p:sp>
      </p:grpSp>
      <p:grpSp>
        <p:nvGrpSpPr>
          <p:cNvPr id="98" name="Group 97">
            <a:extLst>
              <a:ext uri="{FF2B5EF4-FFF2-40B4-BE49-F238E27FC236}">
                <a16:creationId xmlns:a16="http://schemas.microsoft.com/office/drawing/2014/main" id="{1CF4FEE9-8878-746F-4E23-4AA9A7E7A6A8}"/>
              </a:ext>
            </a:extLst>
          </p:cNvPr>
          <p:cNvGrpSpPr/>
          <p:nvPr/>
        </p:nvGrpSpPr>
        <p:grpSpPr>
          <a:xfrm>
            <a:off x="5353295" y="5972265"/>
            <a:ext cx="543462" cy="338554"/>
            <a:chOff x="5321989" y="5972265"/>
            <a:chExt cx="543462" cy="338554"/>
          </a:xfrm>
        </p:grpSpPr>
        <p:cxnSp>
          <p:nvCxnSpPr>
            <p:cNvPr id="99" name="Straight Connector 98">
              <a:extLst>
                <a:ext uri="{FF2B5EF4-FFF2-40B4-BE49-F238E27FC236}">
                  <a16:creationId xmlns:a16="http://schemas.microsoft.com/office/drawing/2014/main" id="{C6E21FFA-A741-9234-E751-61460A0EF4D6}"/>
                </a:ext>
              </a:extLst>
            </p:cNvPr>
            <p:cNvCxnSpPr>
              <a:cxnSpLocks/>
            </p:cNvCxnSpPr>
            <p:nvPr/>
          </p:nvCxnSpPr>
          <p:spPr bwMode="auto">
            <a:xfrm>
              <a:off x="5588275"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100" name="TextBox 99">
              <a:extLst>
                <a:ext uri="{FF2B5EF4-FFF2-40B4-BE49-F238E27FC236}">
                  <a16:creationId xmlns:a16="http://schemas.microsoft.com/office/drawing/2014/main" id="{F2E4A9B6-83B2-BEE7-FAFF-2C5E93D0546F}"/>
                </a:ext>
              </a:extLst>
            </p:cNvPr>
            <p:cNvSpPr txBox="1"/>
            <p:nvPr/>
          </p:nvSpPr>
          <p:spPr bwMode="auto">
            <a:xfrm>
              <a:off x="5321989"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a:t>
              </a:r>
            </a:p>
          </p:txBody>
        </p:sp>
      </p:grpSp>
      <p:grpSp>
        <p:nvGrpSpPr>
          <p:cNvPr id="101" name="Group 100">
            <a:extLst>
              <a:ext uri="{FF2B5EF4-FFF2-40B4-BE49-F238E27FC236}">
                <a16:creationId xmlns:a16="http://schemas.microsoft.com/office/drawing/2014/main" id="{3C8FB970-3931-135B-1A23-B0B381C57211}"/>
              </a:ext>
            </a:extLst>
          </p:cNvPr>
          <p:cNvGrpSpPr/>
          <p:nvPr/>
        </p:nvGrpSpPr>
        <p:grpSpPr>
          <a:xfrm>
            <a:off x="5794053" y="5972265"/>
            <a:ext cx="543462" cy="338554"/>
            <a:chOff x="5759901" y="5972265"/>
            <a:chExt cx="543462" cy="338554"/>
          </a:xfrm>
        </p:grpSpPr>
        <p:cxnSp>
          <p:nvCxnSpPr>
            <p:cNvPr id="102" name="Straight Connector 101">
              <a:extLst>
                <a:ext uri="{FF2B5EF4-FFF2-40B4-BE49-F238E27FC236}">
                  <a16:creationId xmlns:a16="http://schemas.microsoft.com/office/drawing/2014/main" id="{3FB43373-DA0F-9F5F-4561-84C250BE94E8}"/>
                </a:ext>
              </a:extLst>
            </p:cNvPr>
            <p:cNvCxnSpPr>
              <a:cxnSpLocks/>
            </p:cNvCxnSpPr>
            <p:nvPr/>
          </p:nvCxnSpPr>
          <p:spPr bwMode="auto">
            <a:xfrm>
              <a:off x="6024936"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103" name="TextBox 102">
              <a:extLst>
                <a:ext uri="{FF2B5EF4-FFF2-40B4-BE49-F238E27FC236}">
                  <a16:creationId xmlns:a16="http://schemas.microsoft.com/office/drawing/2014/main" id="{FC4EC39A-E24E-5FB2-33BE-F5C0D5A3646D}"/>
                </a:ext>
              </a:extLst>
            </p:cNvPr>
            <p:cNvSpPr txBox="1"/>
            <p:nvPr/>
          </p:nvSpPr>
          <p:spPr bwMode="auto">
            <a:xfrm>
              <a:off x="575990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grpSp>
      <p:grpSp>
        <p:nvGrpSpPr>
          <p:cNvPr id="104" name="Group 103">
            <a:extLst>
              <a:ext uri="{FF2B5EF4-FFF2-40B4-BE49-F238E27FC236}">
                <a16:creationId xmlns:a16="http://schemas.microsoft.com/office/drawing/2014/main" id="{80DDE05F-ABC2-EDF3-47DF-FE9F91A9536E}"/>
              </a:ext>
            </a:extLst>
          </p:cNvPr>
          <p:cNvGrpSpPr/>
          <p:nvPr/>
        </p:nvGrpSpPr>
        <p:grpSpPr>
          <a:xfrm>
            <a:off x="6234811" y="5972265"/>
            <a:ext cx="543462" cy="338554"/>
            <a:chOff x="6197813" y="5972265"/>
            <a:chExt cx="543462" cy="338554"/>
          </a:xfrm>
        </p:grpSpPr>
        <p:cxnSp>
          <p:nvCxnSpPr>
            <p:cNvPr id="105" name="Straight Connector 104">
              <a:extLst>
                <a:ext uri="{FF2B5EF4-FFF2-40B4-BE49-F238E27FC236}">
                  <a16:creationId xmlns:a16="http://schemas.microsoft.com/office/drawing/2014/main" id="{70E342F5-512E-2100-D48A-E073668731F1}"/>
                </a:ext>
              </a:extLst>
            </p:cNvPr>
            <p:cNvCxnSpPr>
              <a:cxnSpLocks/>
            </p:cNvCxnSpPr>
            <p:nvPr/>
          </p:nvCxnSpPr>
          <p:spPr bwMode="auto">
            <a:xfrm>
              <a:off x="6461597"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106" name="TextBox 105">
              <a:extLst>
                <a:ext uri="{FF2B5EF4-FFF2-40B4-BE49-F238E27FC236}">
                  <a16:creationId xmlns:a16="http://schemas.microsoft.com/office/drawing/2014/main" id="{76AA4616-8E56-11DB-CEFC-135EB63DB316}"/>
                </a:ext>
              </a:extLst>
            </p:cNvPr>
            <p:cNvSpPr txBox="1"/>
            <p:nvPr/>
          </p:nvSpPr>
          <p:spPr bwMode="auto">
            <a:xfrm>
              <a:off x="6197813"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13</a:t>
              </a:r>
            </a:p>
          </p:txBody>
        </p:sp>
      </p:grpSp>
      <p:grpSp>
        <p:nvGrpSpPr>
          <p:cNvPr id="107" name="Group 106">
            <a:extLst>
              <a:ext uri="{FF2B5EF4-FFF2-40B4-BE49-F238E27FC236}">
                <a16:creationId xmlns:a16="http://schemas.microsoft.com/office/drawing/2014/main" id="{F009FF6B-D85F-D2BB-AFA4-63454DECA12B}"/>
              </a:ext>
            </a:extLst>
          </p:cNvPr>
          <p:cNvGrpSpPr/>
          <p:nvPr/>
        </p:nvGrpSpPr>
        <p:grpSpPr>
          <a:xfrm>
            <a:off x="4912537" y="5972265"/>
            <a:ext cx="543462" cy="338554"/>
            <a:chOff x="4888089" y="5972265"/>
            <a:chExt cx="543462" cy="338554"/>
          </a:xfrm>
        </p:grpSpPr>
        <p:cxnSp>
          <p:nvCxnSpPr>
            <p:cNvPr id="108" name="Straight Connector 107">
              <a:extLst>
                <a:ext uri="{FF2B5EF4-FFF2-40B4-BE49-F238E27FC236}">
                  <a16:creationId xmlns:a16="http://schemas.microsoft.com/office/drawing/2014/main" id="{1BC2B85B-BEE7-AF17-C5C3-0BD029FF3223}"/>
                </a:ext>
              </a:extLst>
            </p:cNvPr>
            <p:cNvCxnSpPr>
              <a:cxnSpLocks/>
            </p:cNvCxnSpPr>
            <p:nvPr/>
          </p:nvCxnSpPr>
          <p:spPr bwMode="auto">
            <a:xfrm>
              <a:off x="5151614" y="59736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109" name="TextBox 108">
              <a:extLst>
                <a:ext uri="{FF2B5EF4-FFF2-40B4-BE49-F238E27FC236}">
                  <a16:creationId xmlns:a16="http://schemas.microsoft.com/office/drawing/2014/main" id="{21285D2B-AB63-BB50-8487-6AC52FADE709}"/>
                </a:ext>
              </a:extLst>
            </p:cNvPr>
            <p:cNvSpPr txBox="1"/>
            <p:nvPr/>
          </p:nvSpPr>
          <p:spPr bwMode="auto">
            <a:xfrm>
              <a:off x="4888089"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grpSp>
      <p:grpSp>
        <p:nvGrpSpPr>
          <p:cNvPr id="110" name="Group 109">
            <a:extLst>
              <a:ext uri="{FF2B5EF4-FFF2-40B4-BE49-F238E27FC236}">
                <a16:creationId xmlns:a16="http://schemas.microsoft.com/office/drawing/2014/main" id="{99AF3935-D452-62A0-517B-4D1C9F116D06}"/>
              </a:ext>
            </a:extLst>
          </p:cNvPr>
          <p:cNvGrpSpPr/>
          <p:nvPr/>
        </p:nvGrpSpPr>
        <p:grpSpPr>
          <a:xfrm>
            <a:off x="7116327" y="5972265"/>
            <a:ext cx="543462" cy="338554"/>
            <a:chOff x="6635731" y="5972265"/>
            <a:chExt cx="543462" cy="338554"/>
          </a:xfrm>
        </p:grpSpPr>
        <p:sp>
          <p:nvSpPr>
            <p:cNvPr id="111" name="TextBox 110">
              <a:extLst>
                <a:ext uri="{FF2B5EF4-FFF2-40B4-BE49-F238E27FC236}">
                  <a16:creationId xmlns:a16="http://schemas.microsoft.com/office/drawing/2014/main" id="{C7A77C8C-BF48-A65A-D5C7-2312FBDD7643}"/>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cxnSp>
          <p:nvCxnSpPr>
            <p:cNvPr id="112" name="Straight Connector 111">
              <a:extLst>
                <a:ext uri="{FF2B5EF4-FFF2-40B4-BE49-F238E27FC236}">
                  <a16:creationId xmlns:a16="http://schemas.microsoft.com/office/drawing/2014/main" id="{DCCA5B0D-ADF2-6B61-DFFB-C01480CE4348}"/>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A3231CD5-828C-F6C0-2715-5CDA8517DFAD}"/>
              </a:ext>
            </a:extLst>
          </p:cNvPr>
          <p:cNvGrpSpPr/>
          <p:nvPr/>
        </p:nvGrpSpPr>
        <p:grpSpPr>
          <a:xfrm>
            <a:off x="7557085" y="5972265"/>
            <a:ext cx="543462" cy="338554"/>
            <a:chOff x="6635731" y="5972265"/>
            <a:chExt cx="543462" cy="338554"/>
          </a:xfrm>
        </p:grpSpPr>
        <p:sp>
          <p:nvSpPr>
            <p:cNvPr id="114" name="TextBox 113">
              <a:extLst>
                <a:ext uri="{FF2B5EF4-FFF2-40B4-BE49-F238E27FC236}">
                  <a16:creationId xmlns:a16="http://schemas.microsoft.com/office/drawing/2014/main" id="{7236D0CA-73E9-D1E6-247A-BA2C8D23A249}"/>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cxnSp>
          <p:nvCxnSpPr>
            <p:cNvPr id="115" name="Straight Connector 114">
              <a:extLst>
                <a:ext uri="{FF2B5EF4-FFF2-40B4-BE49-F238E27FC236}">
                  <a16:creationId xmlns:a16="http://schemas.microsoft.com/office/drawing/2014/main" id="{50C02AF0-5931-D4CD-EC3C-938B7A072646}"/>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grpSp>
        <p:nvGrpSpPr>
          <p:cNvPr id="116" name="Group 115">
            <a:extLst>
              <a:ext uri="{FF2B5EF4-FFF2-40B4-BE49-F238E27FC236}">
                <a16:creationId xmlns:a16="http://schemas.microsoft.com/office/drawing/2014/main" id="{E2983379-3FBD-F5F6-9B00-DBBD685F4256}"/>
              </a:ext>
            </a:extLst>
          </p:cNvPr>
          <p:cNvGrpSpPr/>
          <p:nvPr/>
        </p:nvGrpSpPr>
        <p:grpSpPr>
          <a:xfrm>
            <a:off x="7997843" y="5973274"/>
            <a:ext cx="543462" cy="338554"/>
            <a:chOff x="6635731" y="5972265"/>
            <a:chExt cx="543462" cy="338554"/>
          </a:xfrm>
        </p:grpSpPr>
        <p:sp>
          <p:nvSpPr>
            <p:cNvPr id="117" name="TextBox 116">
              <a:extLst>
                <a:ext uri="{FF2B5EF4-FFF2-40B4-BE49-F238E27FC236}">
                  <a16:creationId xmlns:a16="http://schemas.microsoft.com/office/drawing/2014/main" id="{D08A28CF-2CBA-1FDF-D400-BDBA48AFCFE0}"/>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17</a:t>
              </a:r>
            </a:p>
          </p:txBody>
        </p:sp>
        <p:cxnSp>
          <p:nvCxnSpPr>
            <p:cNvPr id="118" name="Straight Connector 117">
              <a:extLst>
                <a:ext uri="{FF2B5EF4-FFF2-40B4-BE49-F238E27FC236}">
                  <a16:creationId xmlns:a16="http://schemas.microsoft.com/office/drawing/2014/main" id="{635A625F-50AA-ED23-92B7-8B354811E96F}"/>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86697609-E105-A931-FFDE-1EE7FCEA2197}"/>
              </a:ext>
            </a:extLst>
          </p:cNvPr>
          <p:cNvGrpSpPr/>
          <p:nvPr/>
        </p:nvGrpSpPr>
        <p:grpSpPr>
          <a:xfrm>
            <a:off x="8438601" y="5973274"/>
            <a:ext cx="543462" cy="338554"/>
            <a:chOff x="6635731" y="5972265"/>
            <a:chExt cx="543462" cy="338554"/>
          </a:xfrm>
        </p:grpSpPr>
        <p:sp>
          <p:nvSpPr>
            <p:cNvPr id="120" name="TextBox 119">
              <a:extLst>
                <a:ext uri="{FF2B5EF4-FFF2-40B4-BE49-F238E27FC236}">
                  <a16:creationId xmlns:a16="http://schemas.microsoft.com/office/drawing/2014/main" id="{AC0A457B-460F-F268-5E6B-946F106281E2}"/>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cxnSp>
          <p:nvCxnSpPr>
            <p:cNvPr id="121" name="Straight Connector 120">
              <a:extLst>
                <a:ext uri="{FF2B5EF4-FFF2-40B4-BE49-F238E27FC236}">
                  <a16:creationId xmlns:a16="http://schemas.microsoft.com/office/drawing/2014/main" id="{313DBA13-C508-A4ED-4B17-E018620A4B5B}"/>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grpSp>
        <p:nvGrpSpPr>
          <p:cNvPr id="122" name="Group 121">
            <a:extLst>
              <a:ext uri="{FF2B5EF4-FFF2-40B4-BE49-F238E27FC236}">
                <a16:creationId xmlns:a16="http://schemas.microsoft.com/office/drawing/2014/main" id="{EC07DD48-6035-6D4E-67A4-6626C943F846}"/>
              </a:ext>
            </a:extLst>
          </p:cNvPr>
          <p:cNvGrpSpPr/>
          <p:nvPr/>
        </p:nvGrpSpPr>
        <p:grpSpPr>
          <a:xfrm>
            <a:off x="8879359" y="5986394"/>
            <a:ext cx="543462" cy="338554"/>
            <a:chOff x="6635731" y="5972265"/>
            <a:chExt cx="543462" cy="338554"/>
          </a:xfrm>
        </p:grpSpPr>
        <p:sp>
          <p:nvSpPr>
            <p:cNvPr id="123" name="TextBox 122">
              <a:extLst>
                <a:ext uri="{FF2B5EF4-FFF2-40B4-BE49-F238E27FC236}">
                  <a16:creationId xmlns:a16="http://schemas.microsoft.com/office/drawing/2014/main" id="{AE7396EF-4476-DF63-9B02-D405EEFC584D}"/>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19</a:t>
              </a:r>
            </a:p>
          </p:txBody>
        </p:sp>
        <p:cxnSp>
          <p:nvCxnSpPr>
            <p:cNvPr id="124" name="Straight Connector 123">
              <a:extLst>
                <a:ext uri="{FF2B5EF4-FFF2-40B4-BE49-F238E27FC236}">
                  <a16:creationId xmlns:a16="http://schemas.microsoft.com/office/drawing/2014/main" id="{12D0AD5C-1CE9-5F51-81A3-F73761E4C50A}"/>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203DBACB-B20C-907A-1575-0B7C7A0D0E3C}"/>
              </a:ext>
            </a:extLst>
          </p:cNvPr>
          <p:cNvGrpSpPr/>
          <p:nvPr/>
        </p:nvGrpSpPr>
        <p:grpSpPr>
          <a:xfrm>
            <a:off x="9320118" y="5986394"/>
            <a:ext cx="543462" cy="338554"/>
            <a:chOff x="6635731" y="5972265"/>
            <a:chExt cx="543462" cy="338554"/>
          </a:xfrm>
        </p:grpSpPr>
        <p:sp>
          <p:nvSpPr>
            <p:cNvPr id="126" name="TextBox 125">
              <a:extLst>
                <a:ext uri="{FF2B5EF4-FFF2-40B4-BE49-F238E27FC236}">
                  <a16:creationId xmlns:a16="http://schemas.microsoft.com/office/drawing/2014/main" id="{B2188A1D-E814-9204-9CDB-63CD8BD19AA5}"/>
                </a:ext>
              </a:extLst>
            </p:cNvPr>
            <p:cNvSpPr txBox="1"/>
            <p:nvPr/>
          </p:nvSpPr>
          <p:spPr bwMode="auto">
            <a:xfrm>
              <a:off x="6635731" y="5972265"/>
              <a:ext cx="5434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cxnSp>
          <p:nvCxnSpPr>
            <p:cNvPr id="127" name="Straight Connector 126">
              <a:extLst>
                <a:ext uri="{FF2B5EF4-FFF2-40B4-BE49-F238E27FC236}">
                  <a16:creationId xmlns:a16="http://schemas.microsoft.com/office/drawing/2014/main" id="{E2A4AD1B-5123-CF43-C689-C880D71F7922}"/>
                </a:ext>
              </a:extLst>
            </p:cNvPr>
            <p:cNvCxnSpPr>
              <a:cxnSpLocks/>
            </p:cNvCxnSpPr>
            <p:nvPr/>
          </p:nvCxnSpPr>
          <p:spPr bwMode="auto">
            <a:xfrm>
              <a:off x="6898257" y="5973684"/>
              <a:ext cx="0" cy="64008"/>
            </a:xfrm>
            <a:prstGeom prst="line">
              <a:avLst/>
            </a:prstGeom>
            <a:noFill/>
            <a:ln w="28575" cap="flat" cmpd="sng" algn="ctr">
              <a:solidFill>
                <a:schemeClr val="bg1"/>
              </a:solidFill>
              <a:prstDash val="solid"/>
              <a:round/>
              <a:headEnd type="none" w="med" len="med"/>
              <a:tailEnd type="none" w="med" len="med"/>
            </a:ln>
            <a:effectLst/>
          </p:spPr>
        </p:cxnSp>
      </p:grpSp>
      <p:cxnSp>
        <p:nvCxnSpPr>
          <p:cNvPr id="128" name="Straight Arrow Connector 127">
            <a:extLst>
              <a:ext uri="{FF2B5EF4-FFF2-40B4-BE49-F238E27FC236}">
                <a16:creationId xmlns:a16="http://schemas.microsoft.com/office/drawing/2014/main" id="{3017BE96-1BD6-E110-A293-518393492670}"/>
              </a:ext>
            </a:extLst>
          </p:cNvPr>
          <p:cNvCxnSpPr>
            <a:cxnSpLocks/>
          </p:cNvCxnSpPr>
          <p:nvPr/>
        </p:nvCxnSpPr>
        <p:spPr bwMode="auto">
          <a:xfrm>
            <a:off x="9238264" y="2281846"/>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29" name="Straight Arrow Connector 128">
            <a:extLst>
              <a:ext uri="{FF2B5EF4-FFF2-40B4-BE49-F238E27FC236}">
                <a16:creationId xmlns:a16="http://schemas.microsoft.com/office/drawing/2014/main" id="{D1C03EF8-198B-B10F-A480-4552BF933BFC}"/>
              </a:ext>
            </a:extLst>
          </p:cNvPr>
          <p:cNvCxnSpPr>
            <a:cxnSpLocks/>
          </p:cNvCxnSpPr>
          <p:nvPr/>
        </p:nvCxnSpPr>
        <p:spPr bwMode="auto">
          <a:xfrm>
            <a:off x="9087521" y="2359721"/>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0" name="Straight Arrow Connector 129">
            <a:extLst>
              <a:ext uri="{FF2B5EF4-FFF2-40B4-BE49-F238E27FC236}">
                <a16:creationId xmlns:a16="http://schemas.microsoft.com/office/drawing/2014/main" id="{8105F30F-2445-2381-4E12-97FD1F2751E0}"/>
              </a:ext>
            </a:extLst>
          </p:cNvPr>
          <p:cNvCxnSpPr>
            <a:cxnSpLocks/>
          </p:cNvCxnSpPr>
          <p:nvPr/>
        </p:nvCxnSpPr>
        <p:spPr bwMode="auto">
          <a:xfrm>
            <a:off x="8889784" y="2447667"/>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1" name="Straight Arrow Connector 130">
            <a:extLst>
              <a:ext uri="{FF2B5EF4-FFF2-40B4-BE49-F238E27FC236}">
                <a16:creationId xmlns:a16="http://schemas.microsoft.com/office/drawing/2014/main" id="{31FC7D44-AC86-4F78-B7CC-A6B408CC9064}"/>
              </a:ext>
            </a:extLst>
          </p:cNvPr>
          <p:cNvCxnSpPr>
            <a:cxnSpLocks/>
          </p:cNvCxnSpPr>
          <p:nvPr/>
        </p:nvCxnSpPr>
        <p:spPr bwMode="auto">
          <a:xfrm>
            <a:off x="7965420" y="2590319"/>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2" name="Straight Arrow Connector 131">
            <a:extLst>
              <a:ext uri="{FF2B5EF4-FFF2-40B4-BE49-F238E27FC236}">
                <a16:creationId xmlns:a16="http://schemas.microsoft.com/office/drawing/2014/main" id="{A2B73D5D-A18E-DC8C-038F-E5C52E23852B}"/>
              </a:ext>
            </a:extLst>
          </p:cNvPr>
          <p:cNvCxnSpPr>
            <a:cxnSpLocks/>
          </p:cNvCxnSpPr>
          <p:nvPr/>
        </p:nvCxnSpPr>
        <p:spPr bwMode="auto">
          <a:xfrm>
            <a:off x="7890931" y="2668653"/>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3" name="Straight Arrow Connector 132">
            <a:extLst>
              <a:ext uri="{FF2B5EF4-FFF2-40B4-BE49-F238E27FC236}">
                <a16:creationId xmlns:a16="http://schemas.microsoft.com/office/drawing/2014/main" id="{AC87722F-97E6-BF97-B3DE-391C5515EEE2}"/>
              </a:ext>
            </a:extLst>
          </p:cNvPr>
          <p:cNvCxnSpPr>
            <a:cxnSpLocks/>
          </p:cNvCxnSpPr>
          <p:nvPr/>
        </p:nvCxnSpPr>
        <p:spPr bwMode="auto">
          <a:xfrm>
            <a:off x="7868723" y="2744635"/>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4" name="Straight Arrow Connector 133">
            <a:extLst>
              <a:ext uri="{FF2B5EF4-FFF2-40B4-BE49-F238E27FC236}">
                <a16:creationId xmlns:a16="http://schemas.microsoft.com/office/drawing/2014/main" id="{8E26911D-D90E-D223-3706-3D86789C28E1}"/>
              </a:ext>
            </a:extLst>
          </p:cNvPr>
          <p:cNvCxnSpPr>
            <a:cxnSpLocks/>
          </p:cNvCxnSpPr>
          <p:nvPr/>
        </p:nvCxnSpPr>
        <p:spPr bwMode="auto">
          <a:xfrm>
            <a:off x="7776444" y="2816826"/>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5" name="Straight Arrow Connector 134">
            <a:extLst>
              <a:ext uri="{FF2B5EF4-FFF2-40B4-BE49-F238E27FC236}">
                <a16:creationId xmlns:a16="http://schemas.microsoft.com/office/drawing/2014/main" id="{F9935792-C69F-8A01-BE44-57CF6F8D0B93}"/>
              </a:ext>
            </a:extLst>
          </p:cNvPr>
          <p:cNvCxnSpPr>
            <a:cxnSpLocks/>
          </p:cNvCxnSpPr>
          <p:nvPr/>
        </p:nvCxnSpPr>
        <p:spPr bwMode="auto">
          <a:xfrm>
            <a:off x="7761825" y="2900297"/>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6" name="Straight Arrow Connector 135">
            <a:extLst>
              <a:ext uri="{FF2B5EF4-FFF2-40B4-BE49-F238E27FC236}">
                <a16:creationId xmlns:a16="http://schemas.microsoft.com/office/drawing/2014/main" id="{B2A973CD-C8E4-73FC-1962-B2C297814DD4}"/>
              </a:ext>
            </a:extLst>
          </p:cNvPr>
          <p:cNvCxnSpPr>
            <a:cxnSpLocks/>
          </p:cNvCxnSpPr>
          <p:nvPr/>
        </p:nvCxnSpPr>
        <p:spPr bwMode="auto">
          <a:xfrm>
            <a:off x="7451774" y="2972581"/>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7" name="Straight Arrow Connector 136">
            <a:extLst>
              <a:ext uri="{FF2B5EF4-FFF2-40B4-BE49-F238E27FC236}">
                <a16:creationId xmlns:a16="http://schemas.microsoft.com/office/drawing/2014/main" id="{BEE8A014-BD77-F168-D165-BBBEED9223E7}"/>
              </a:ext>
            </a:extLst>
          </p:cNvPr>
          <p:cNvCxnSpPr>
            <a:cxnSpLocks/>
          </p:cNvCxnSpPr>
          <p:nvPr/>
        </p:nvCxnSpPr>
        <p:spPr bwMode="auto">
          <a:xfrm>
            <a:off x="7194296" y="3054821"/>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8" name="Straight Arrow Connector 137">
            <a:extLst>
              <a:ext uri="{FF2B5EF4-FFF2-40B4-BE49-F238E27FC236}">
                <a16:creationId xmlns:a16="http://schemas.microsoft.com/office/drawing/2014/main" id="{C73A4ED7-4E4D-787F-8EE8-388FF8DB0C22}"/>
              </a:ext>
            </a:extLst>
          </p:cNvPr>
          <p:cNvCxnSpPr>
            <a:cxnSpLocks/>
          </p:cNvCxnSpPr>
          <p:nvPr/>
        </p:nvCxnSpPr>
        <p:spPr bwMode="auto">
          <a:xfrm>
            <a:off x="7179725" y="3137968"/>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39" name="Straight Arrow Connector 138">
            <a:extLst>
              <a:ext uri="{FF2B5EF4-FFF2-40B4-BE49-F238E27FC236}">
                <a16:creationId xmlns:a16="http://schemas.microsoft.com/office/drawing/2014/main" id="{8833E4A5-2935-9DF7-A956-88F872A1239C}"/>
              </a:ext>
            </a:extLst>
          </p:cNvPr>
          <p:cNvCxnSpPr>
            <a:cxnSpLocks/>
          </p:cNvCxnSpPr>
          <p:nvPr/>
        </p:nvCxnSpPr>
        <p:spPr bwMode="auto">
          <a:xfrm>
            <a:off x="7090162" y="3208956"/>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0" name="Straight Arrow Connector 139">
            <a:extLst>
              <a:ext uri="{FF2B5EF4-FFF2-40B4-BE49-F238E27FC236}">
                <a16:creationId xmlns:a16="http://schemas.microsoft.com/office/drawing/2014/main" id="{AC152C31-DA38-A247-F6B4-AC6158175467}"/>
              </a:ext>
            </a:extLst>
          </p:cNvPr>
          <p:cNvCxnSpPr>
            <a:cxnSpLocks/>
          </p:cNvCxnSpPr>
          <p:nvPr/>
        </p:nvCxnSpPr>
        <p:spPr bwMode="auto">
          <a:xfrm>
            <a:off x="7039578" y="3284936"/>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1" name="Straight Arrow Connector 140">
            <a:extLst>
              <a:ext uri="{FF2B5EF4-FFF2-40B4-BE49-F238E27FC236}">
                <a16:creationId xmlns:a16="http://schemas.microsoft.com/office/drawing/2014/main" id="{DF11C0EE-10B2-2581-6C25-FF2CF8601523}"/>
              </a:ext>
            </a:extLst>
          </p:cNvPr>
          <p:cNvCxnSpPr>
            <a:cxnSpLocks/>
          </p:cNvCxnSpPr>
          <p:nvPr/>
        </p:nvCxnSpPr>
        <p:spPr bwMode="auto">
          <a:xfrm>
            <a:off x="6855021" y="3361891"/>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2" name="Straight Arrow Connector 141">
            <a:extLst>
              <a:ext uri="{FF2B5EF4-FFF2-40B4-BE49-F238E27FC236}">
                <a16:creationId xmlns:a16="http://schemas.microsoft.com/office/drawing/2014/main" id="{BE5FA08F-C730-3938-23B5-78A7391E126C}"/>
              </a:ext>
            </a:extLst>
          </p:cNvPr>
          <p:cNvCxnSpPr>
            <a:cxnSpLocks/>
          </p:cNvCxnSpPr>
          <p:nvPr/>
        </p:nvCxnSpPr>
        <p:spPr bwMode="auto">
          <a:xfrm>
            <a:off x="6757047" y="3439529"/>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3" name="Straight Arrow Connector 142">
            <a:extLst>
              <a:ext uri="{FF2B5EF4-FFF2-40B4-BE49-F238E27FC236}">
                <a16:creationId xmlns:a16="http://schemas.microsoft.com/office/drawing/2014/main" id="{CB6287CD-6D16-1FDF-53EE-41BBC5193FE3}"/>
              </a:ext>
            </a:extLst>
          </p:cNvPr>
          <p:cNvCxnSpPr>
            <a:cxnSpLocks/>
          </p:cNvCxnSpPr>
          <p:nvPr/>
        </p:nvCxnSpPr>
        <p:spPr bwMode="auto">
          <a:xfrm>
            <a:off x="6618210" y="3514496"/>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4" name="Straight Arrow Connector 143">
            <a:extLst>
              <a:ext uri="{FF2B5EF4-FFF2-40B4-BE49-F238E27FC236}">
                <a16:creationId xmlns:a16="http://schemas.microsoft.com/office/drawing/2014/main" id="{6AABD764-B2CD-3383-36CE-FE3357FB5911}"/>
              </a:ext>
            </a:extLst>
          </p:cNvPr>
          <p:cNvCxnSpPr>
            <a:cxnSpLocks/>
          </p:cNvCxnSpPr>
          <p:nvPr/>
        </p:nvCxnSpPr>
        <p:spPr bwMode="auto">
          <a:xfrm>
            <a:off x="6481287" y="3656419"/>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5" name="Straight Arrow Connector 144">
            <a:extLst>
              <a:ext uri="{FF2B5EF4-FFF2-40B4-BE49-F238E27FC236}">
                <a16:creationId xmlns:a16="http://schemas.microsoft.com/office/drawing/2014/main" id="{4BE4555B-49CD-64A8-525C-A96D6AD8F7C2}"/>
              </a:ext>
            </a:extLst>
          </p:cNvPr>
          <p:cNvCxnSpPr>
            <a:cxnSpLocks/>
          </p:cNvCxnSpPr>
          <p:nvPr/>
        </p:nvCxnSpPr>
        <p:spPr bwMode="auto">
          <a:xfrm>
            <a:off x="6431677" y="3730586"/>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6" name="Straight Arrow Connector 145">
            <a:extLst>
              <a:ext uri="{FF2B5EF4-FFF2-40B4-BE49-F238E27FC236}">
                <a16:creationId xmlns:a16="http://schemas.microsoft.com/office/drawing/2014/main" id="{F420DF21-9F5B-A91D-BA5A-CDC32BC6DB3F}"/>
              </a:ext>
            </a:extLst>
          </p:cNvPr>
          <p:cNvCxnSpPr>
            <a:cxnSpLocks/>
          </p:cNvCxnSpPr>
          <p:nvPr/>
        </p:nvCxnSpPr>
        <p:spPr bwMode="auto">
          <a:xfrm>
            <a:off x="6414263" y="3805049"/>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7" name="Straight Arrow Connector 146">
            <a:extLst>
              <a:ext uri="{FF2B5EF4-FFF2-40B4-BE49-F238E27FC236}">
                <a16:creationId xmlns:a16="http://schemas.microsoft.com/office/drawing/2014/main" id="{07DE7F60-45CF-8060-18AC-2989B43524F3}"/>
              </a:ext>
            </a:extLst>
          </p:cNvPr>
          <p:cNvCxnSpPr>
            <a:cxnSpLocks/>
          </p:cNvCxnSpPr>
          <p:nvPr/>
        </p:nvCxnSpPr>
        <p:spPr bwMode="auto">
          <a:xfrm>
            <a:off x="6339809" y="3884365"/>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8" name="Straight Arrow Connector 147">
            <a:extLst>
              <a:ext uri="{FF2B5EF4-FFF2-40B4-BE49-F238E27FC236}">
                <a16:creationId xmlns:a16="http://schemas.microsoft.com/office/drawing/2014/main" id="{766D752B-7817-2D25-9454-0001C1967056}"/>
              </a:ext>
            </a:extLst>
          </p:cNvPr>
          <p:cNvCxnSpPr>
            <a:cxnSpLocks/>
          </p:cNvCxnSpPr>
          <p:nvPr/>
        </p:nvCxnSpPr>
        <p:spPr bwMode="auto">
          <a:xfrm>
            <a:off x="6333913" y="3966697"/>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49" name="Straight Arrow Connector 148">
            <a:extLst>
              <a:ext uri="{FF2B5EF4-FFF2-40B4-BE49-F238E27FC236}">
                <a16:creationId xmlns:a16="http://schemas.microsoft.com/office/drawing/2014/main" id="{D21E9C2D-6CC9-9756-6919-0C9CBAFBAA4F}"/>
              </a:ext>
            </a:extLst>
          </p:cNvPr>
          <p:cNvCxnSpPr>
            <a:cxnSpLocks/>
          </p:cNvCxnSpPr>
          <p:nvPr/>
        </p:nvCxnSpPr>
        <p:spPr bwMode="auto">
          <a:xfrm>
            <a:off x="6099456" y="4046982"/>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50" name="Straight Arrow Connector 149">
            <a:extLst>
              <a:ext uri="{FF2B5EF4-FFF2-40B4-BE49-F238E27FC236}">
                <a16:creationId xmlns:a16="http://schemas.microsoft.com/office/drawing/2014/main" id="{1036EF92-EF99-0387-3E89-3D8D859BC4E9}"/>
              </a:ext>
            </a:extLst>
          </p:cNvPr>
          <p:cNvCxnSpPr>
            <a:cxnSpLocks/>
          </p:cNvCxnSpPr>
          <p:nvPr/>
        </p:nvCxnSpPr>
        <p:spPr bwMode="auto">
          <a:xfrm>
            <a:off x="6033895" y="4188293"/>
            <a:ext cx="184557" cy="0"/>
          </a:xfrm>
          <a:prstGeom prst="straightConnector1">
            <a:avLst/>
          </a:prstGeom>
          <a:noFill/>
          <a:ln w="28575" cap="flat" cmpd="sng" algn="ctr">
            <a:solidFill>
              <a:schemeClr val="bg1"/>
            </a:solidFill>
            <a:prstDash val="solid"/>
            <a:round/>
            <a:headEnd type="none" w="med" len="med"/>
            <a:tailEnd type="triangle"/>
          </a:ln>
          <a:effectLst/>
        </p:spPr>
      </p:cxnSp>
      <p:cxnSp>
        <p:nvCxnSpPr>
          <p:cNvPr id="151" name="Straight Arrow Connector 150">
            <a:extLst>
              <a:ext uri="{FF2B5EF4-FFF2-40B4-BE49-F238E27FC236}">
                <a16:creationId xmlns:a16="http://schemas.microsoft.com/office/drawing/2014/main" id="{99615B5E-DDAA-803F-6A41-7F29870A7B6E}"/>
              </a:ext>
            </a:extLst>
          </p:cNvPr>
          <p:cNvCxnSpPr>
            <a:cxnSpLocks/>
          </p:cNvCxnSpPr>
          <p:nvPr/>
        </p:nvCxnSpPr>
        <p:spPr bwMode="auto">
          <a:xfrm>
            <a:off x="5546461" y="4342717"/>
            <a:ext cx="184557" cy="0"/>
          </a:xfrm>
          <a:prstGeom prst="straightConnector1">
            <a:avLst/>
          </a:prstGeom>
          <a:noFill/>
          <a:ln w="28575" cap="flat" cmpd="sng" algn="ctr">
            <a:solidFill>
              <a:schemeClr val="bg1"/>
            </a:solidFill>
            <a:prstDash val="solid"/>
            <a:round/>
            <a:headEnd type="none" w="med" len="med"/>
            <a:tailEnd type="triangle"/>
          </a:ln>
          <a:effectLst/>
        </p:spPr>
      </p:cxnSp>
      <p:sp>
        <p:nvSpPr>
          <p:cNvPr id="152" name="Rectangle 151">
            <a:extLst>
              <a:ext uri="{FF2B5EF4-FFF2-40B4-BE49-F238E27FC236}">
                <a16:creationId xmlns:a16="http://schemas.microsoft.com/office/drawing/2014/main" id="{76449A0F-4B94-7425-48A8-8531D3E2B704}"/>
              </a:ext>
            </a:extLst>
          </p:cNvPr>
          <p:cNvSpPr>
            <a:spLocks noChangeAspect="1"/>
          </p:cNvSpPr>
          <p:nvPr/>
        </p:nvSpPr>
        <p:spPr bwMode="auto">
          <a:xfrm>
            <a:off x="9206652" y="2475273"/>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8461EC2E-C3FB-F92D-DAE9-158CA2E6A945}"/>
              </a:ext>
            </a:extLst>
          </p:cNvPr>
          <p:cNvSpPr>
            <a:spLocks noChangeAspect="1"/>
          </p:cNvSpPr>
          <p:nvPr/>
        </p:nvSpPr>
        <p:spPr bwMode="auto">
          <a:xfrm>
            <a:off x="5696248" y="4219853"/>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B0815569-22EE-4C91-1041-5DA2A0D5A0CC}"/>
              </a:ext>
            </a:extLst>
          </p:cNvPr>
          <p:cNvSpPr>
            <a:spLocks noChangeAspect="1"/>
          </p:cNvSpPr>
          <p:nvPr/>
        </p:nvSpPr>
        <p:spPr bwMode="auto">
          <a:xfrm>
            <a:off x="5034843" y="4447943"/>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C93E60E3-F61B-48E6-F027-749442A9AF40}"/>
              </a:ext>
            </a:extLst>
          </p:cNvPr>
          <p:cNvSpPr>
            <a:spLocks noChangeAspect="1"/>
          </p:cNvSpPr>
          <p:nvPr/>
        </p:nvSpPr>
        <p:spPr bwMode="auto">
          <a:xfrm>
            <a:off x="4581848" y="4594036"/>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8060155F-2A3F-21F5-5DD2-C9A282E3A1D4}"/>
              </a:ext>
            </a:extLst>
          </p:cNvPr>
          <p:cNvSpPr>
            <a:spLocks noChangeAspect="1"/>
          </p:cNvSpPr>
          <p:nvPr/>
        </p:nvSpPr>
        <p:spPr bwMode="auto">
          <a:xfrm>
            <a:off x="5762614" y="4897601"/>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196BA669-37D5-8224-CE6C-14632332D057}"/>
              </a:ext>
            </a:extLst>
          </p:cNvPr>
          <p:cNvSpPr>
            <a:spLocks noChangeAspect="1"/>
          </p:cNvSpPr>
          <p:nvPr/>
        </p:nvSpPr>
        <p:spPr bwMode="auto">
          <a:xfrm>
            <a:off x="5861964" y="4983120"/>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FF684263-252F-F22A-E158-DCC2E3DC094F}"/>
              </a:ext>
            </a:extLst>
          </p:cNvPr>
          <p:cNvSpPr>
            <a:spLocks noChangeAspect="1"/>
          </p:cNvSpPr>
          <p:nvPr/>
        </p:nvSpPr>
        <p:spPr bwMode="auto">
          <a:xfrm>
            <a:off x="5455021" y="5048817"/>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Rectangle 158">
            <a:extLst>
              <a:ext uri="{FF2B5EF4-FFF2-40B4-BE49-F238E27FC236}">
                <a16:creationId xmlns:a16="http://schemas.microsoft.com/office/drawing/2014/main" id="{53FE9311-6A0B-EDBC-8A1F-5E75813573D1}"/>
              </a:ext>
            </a:extLst>
          </p:cNvPr>
          <p:cNvSpPr>
            <a:spLocks noChangeAspect="1"/>
          </p:cNvSpPr>
          <p:nvPr/>
        </p:nvSpPr>
        <p:spPr bwMode="auto">
          <a:xfrm>
            <a:off x="7172510" y="5362714"/>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71C042E2-8DB4-B109-03DC-1624BE7F390D}"/>
              </a:ext>
            </a:extLst>
          </p:cNvPr>
          <p:cNvSpPr>
            <a:spLocks noChangeAspect="1"/>
          </p:cNvSpPr>
          <p:nvPr/>
        </p:nvSpPr>
        <p:spPr bwMode="auto">
          <a:xfrm>
            <a:off x="6918530" y="5441857"/>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C6D55374-B244-B483-D233-A89C033111B5}"/>
              </a:ext>
            </a:extLst>
          </p:cNvPr>
          <p:cNvSpPr>
            <a:spLocks noChangeAspect="1"/>
          </p:cNvSpPr>
          <p:nvPr/>
        </p:nvSpPr>
        <p:spPr bwMode="auto">
          <a:xfrm>
            <a:off x="6248369" y="5516549"/>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 name="Rectangle 161">
            <a:extLst>
              <a:ext uri="{FF2B5EF4-FFF2-40B4-BE49-F238E27FC236}">
                <a16:creationId xmlns:a16="http://schemas.microsoft.com/office/drawing/2014/main" id="{B720C9CD-CB97-C7BC-2F8B-F2784E95B830}"/>
              </a:ext>
            </a:extLst>
          </p:cNvPr>
          <p:cNvSpPr>
            <a:spLocks noChangeAspect="1"/>
          </p:cNvSpPr>
          <p:nvPr/>
        </p:nvSpPr>
        <p:spPr bwMode="auto">
          <a:xfrm>
            <a:off x="4226842" y="5212827"/>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 name="Rectangle 162">
            <a:extLst>
              <a:ext uri="{FF2B5EF4-FFF2-40B4-BE49-F238E27FC236}">
                <a16:creationId xmlns:a16="http://schemas.microsoft.com/office/drawing/2014/main" id="{6DB9F3AC-19DC-27E9-E43D-8014BA11ABBA}"/>
              </a:ext>
            </a:extLst>
          </p:cNvPr>
          <p:cNvSpPr>
            <a:spLocks noChangeAspect="1"/>
          </p:cNvSpPr>
          <p:nvPr/>
        </p:nvSpPr>
        <p:spPr bwMode="auto">
          <a:xfrm>
            <a:off x="3560155" y="5288007"/>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 name="Rectangle 163">
            <a:extLst>
              <a:ext uri="{FF2B5EF4-FFF2-40B4-BE49-F238E27FC236}">
                <a16:creationId xmlns:a16="http://schemas.microsoft.com/office/drawing/2014/main" id="{34549AAF-EDBD-A3F1-23C3-B482DF83AE05}"/>
              </a:ext>
            </a:extLst>
          </p:cNvPr>
          <p:cNvSpPr>
            <a:spLocks noChangeAspect="1"/>
          </p:cNvSpPr>
          <p:nvPr/>
        </p:nvSpPr>
        <p:spPr bwMode="auto">
          <a:xfrm>
            <a:off x="3236607" y="5665159"/>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Rectangle 164">
            <a:extLst>
              <a:ext uri="{FF2B5EF4-FFF2-40B4-BE49-F238E27FC236}">
                <a16:creationId xmlns:a16="http://schemas.microsoft.com/office/drawing/2014/main" id="{D7E143AD-3860-549C-8706-B8611DA04B4A}"/>
              </a:ext>
            </a:extLst>
          </p:cNvPr>
          <p:cNvSpPr>
            <a:spLocks noChangeAspect="1"/>
          </p:cNvSpPr>
          <p:nvPr/>
        </p:nvSpPr>
        <p:spPr bwMode="auto">
          <a:xfrm>
            <a:off x="2931721" y="5730180"/>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 name="Rectangle 165">
            <a:extLst>
              <a:ext uri="{FF2B5EF4-FFF2-40B4-BE49-F238E27FC236}">
                <a16:creationId xmlns:a16="http://schemas.microsoft.com/office/drawing/2014/main" id="{1E8008CB-FDE8-8A51-C8EA-4C953C747765}"/>
              </a:ext>
            </a:extLst>
          </p:cNvPr>
          <p:cNvSpPr>
            <a:spLocks noChangeAspect="1"/>
          </p:cNvSpPr>
          <p:nvPr/>
        </p:nvSpPr>
        <p:spPr bwMode="auto">
          <a:xfrm>
            <a:off x="4777382" y="5811295"/>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7" name="Rectangle 166">
            <a:extLst>
              <a:ext uri="{FF2B5EF4-FFF2-40B4-BE49-F238E27FC236}">
                <a16:creationId xmlns:a16="http://schemas.microsoft.com/office/drawing/2014/main" id="{2748930F-024A-F21B-5744-378B407E106B}"/>
              </a:ext>
            </a:extLst>
          </p:cNvPr>
          <p:cNvSpPr>
            <a:spLocks noChangeAspect="1"/>
          </p:cNvSpPr>
          <p:nvPr/>
        </p:nvSpPr>
        <p:spPr bwMode="auto">
          <a:xfrm>
            <a:off x="4002527" y="5150915"/>
            <a:ext cx="91440" cy="91440"/>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TextBox 167">
            <a:extLst>
              <a:ext uri="{FF2B5EF4-FFF2-40B4-BE49-F238E27FC236}">
                <a16:creationId xmlns:a16="http://schemas.microsoft.com/office/drawing/2014/main" id="{83B184B1-98AD-4899-7A1B-5EA2C70A3CAE}"/>
              </a:ext>
            </a:extLst>
          </p:cNvPr>
          <p:cNvSpPr txBox="1"/>
          <p:nvPr/>
        </p:nvSpPr>
        <p:spPr bwMode="auto">
          <a:xfrm>
            <a:off x="8995822" y="3849059"/>
            <a:ext cx="301855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First response (confirmed PR or CR)</a:t>
            </a:r>
          </a:p>
          <a:p>
            <a:pPr algn="l">
              <a:lnSpc>
                <a:spcPct val="100000"/>
              </a:lnSpc>
              <a:spcAft>
                <a:spcPct val="0"/>
              </a:spcAft>
              <a:buClrTx/>
              <a:buFontTx/>
              <a:buNone/>
            </a:pPr>
            <a:r>
              <a:rPr lang="en-US" sz="1400" dirty="0">
                <a:solidFill>
                  <a:schemeClr val="bg1"/>
                </a:solidFill>
                <a:latin typeface="Calibri" panose="020F0502020204030204" pitchFamily="34" charset="0"/>
              </a:rPr>
              <a:t>Disease progression</a:t>
            </a:r>
          </a:p>
          <a:p>
            <a:pPr algn="l">
              <a:lnSpc>
                <a:spcPct val="100000"/>
              </a:lnSpc>
              <a:spcAft>
                <a:spcPct val="0"/>
              </a:spcAft>
              <a:buClrTx/>
              <a:buFontTx/>
              <a:buNone/>
            </a:pPr>
            <a:r>
              <a:rPr lang="en-US" sz="1400" b="0" dirty="0">
                <a:solidFill>
                  <a:schemeClr val="bg1"/>
                </a:solidFill>
                <a:latin typeface="Calibri" panose="020F0502020204030204" pitchFamily="34" charset="0"/>
              </a:rPr>
              <a:t>Death</a:t>
            </a:r>
          </a:p>
          <a:p>
            <a:pPr algn="l">
              <a:lnSpc>
                <a:spcPct val="100000"/>
              </a:lnSpc>
              <a:spcAft>
                <a:spcPct val="0"/>
              </a:spcAft>
              <a:buClrTx/>
              <a:buFontTx/>
              <a:buNone/>
            </a:pPr>
            <a:r>
              <a:rPr lang="en-US" sz="1400" dirty="0">
                <a:solidFill>
                  <a:schemeClr val="bg1"/>
                </a:solidFill>
                <a:latin typeface="Calibri" panose="020F0502020204030204" pitchFamily="34" charset="0"/>
              </a:rPr>
              <a:t>Treatment ongoing</a:t>
            </a:r>
            <a:endParaRPr lang="en-US" sz="1400" b="0" dirty="0">
              <a:solidFill>
                <a:schemeClr val="bg1"/>
              </a:solidFill>
              <a:latin typeface="Calibri" panose="020F0502020204030204" pitchFamily="34" charset="0"/>
            </a:endParaRPr>
          </a:p>
        </p:txBody>
      </p:sp>
      <p:sp>
        <p:nvSpPr>
          <p:cNvPr id="169" name="Oval 168">
            <a:extLst>
              <a:ext uri="{FF2B5EF4-FFF2-40B4-BE49-F238E27FC236}">
                <a16:creationId xmlns:a16="http://schemas.microsoft.com/office/drawing/2014/main" id="{D6AE5790-24A2-7828-59CA-9F0B9EDB6C07}"/>
              </a:ext>
            </a:extLst>
          </p:cNvPr>
          <p:cNvSpPr>
            <a:spLocks noChangeAspect="1"/>
          </p:cNvSpPr>
          <p:nvPr/>
        </p:nvSpPr>
        <p:spPr bwMode="auto">
          <a:xfrm>
            <a:off x="8909676" y="4174884"/>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Isosceles Triangle 52">
            <a:extLst>
              <a:ext uri="{FF2B5EF4-FFF2-40B4-BE49-F238E27FC236}">
                <a16:creationId xmlns:a16="http://schemas.microsoft.com/office/drawing/2014/main" id="{46795252-1083-3B22-F267-929961524564}"/>
              </a:ext>
            </a:extLst>
          </p:cNvPr>
          <p:cNvSpPr/>
          <p:nvPr/>
        </p:nvSpPr>
        <p:spPr bwMode="auto">
          <a:xfrm>
            <a:off x="8909676" y="3954121"/>
            <a:ext cx="128016" cy="128016"/>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1" name="Rectangle 170">
            <a:extLst>
              <a:ext uri="{FF2B5EF4-FFF2-40B4-BE49-F238E27FC236}">
                <a16:creationId xmlns:a16="http://schemas.microsoft.com/office/drawing/2014/main" id="{B54888AE-DCA1-DA01-359C-190502BEE37B}"/>
              </a:ext>
            </a:extLst>
          </p:cNvPr>
          <p:cNvSpPr/>
          <p:nvPr/>
        </p:nvSpPr>
        <p:spPr bwMode="auto">
          <a:xfrm>
            <a:off x="8910057" y="4380153"/>
            <a:ext cx="127255" cy="127255"/>
          </a:xfrm>
          <a:prstGeom prst="rect">
            <a:avLst/>
          </a:prstGeom>
          <a:solidFill>
            <a:schemeClr val="tx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72" name="Straight Arrow Connector 171">
            <a:extLst>
              <a:ext uri="{FF2B5EF4-FFF2-40B4-BE49-F238E27FC236}">
                <a16:creationId xmlns:a16="http://schemas.microsoft.com/office/drawing/2014/main" id="{8F9B1EB1-FFC6-CD86-7D81-FBCC20DA1CBF}"/>
              </a:ext>
            </a:extLst>
          </p:cNvPr>
          <p:cNvCxnSpPr>
            <a:cxnSpLocks/>
          </p:cNvCxnSpPr>
          <p:nvPr/>
        </p:nvCxnSpPr>
        <p:spPr bwMode="auto">
          <a:xfrm>
            <a:off x="8881406" y="4639270"/>
            <a:ext cx="184557" cy="0"/>
          </a:xfrm>
          <a:prstGeom prst="straightConnector1">
            <a:avLst/>
          </a:prstGeom>
          <a:noFill/>
          <a:ln w="28575" cap="flat" cmpd="sng" algn="ctr">
            <a:solidFill>
              <a:schemeClr val="bg1"/>
            </a:solidFill>
            <a:prstDash val="solid"/>
            <a:round/>
            <a:headEnd type="none" w="med" len="med"/>
            <a:tailEnd type="triangle"/>
          </a:ln>
          <a:effectLst/>
        </p:spPr>
      </p:cxnSp>
      <p:sp>
        <p:nvSpPr>
          <p:cNvPr id="175" name="Isosceles Triangle 52">
            <a:extLst>
              <a:ext uri="{FF2B5EF4-FFF2-40B4-BE49-F238E27FC236}">
                <a16:creationId xmlns:a16="http://schemas.microsoft.com/office/drawing/2014/main" id="{D80C05C3-DEF3-45CF-E5A8-0822A2373EAA}"/>
              </a:ext>
            </a:extLst>
          </p:cNvPr>
          <p:cNvSpPr/>
          <p:nvPr/>
        </p:nvSpPr>
        <p:spPr bwMode="auto">
          <a:xfrm>
            <a:off x="1362396" y="2330151"/>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 name="Oval 218">
            <a:extLst>
              <a:ext uri="{FF2B5EF4-FFF2-40B4-BE49-F238E27FC236}">
                <a16:creationId xmlns:a16="http://schemas.microsoft.com/office/drawing/2014/main" id="{9821C223-38AD-7E2B-5C51-1D88E7786CFB}"/>
              </a:ext>
            </a:extLst>
          </p:cNvPr>
          <p:cNvSpPr>
            <a:spLocks noChangeAspect="1"/>
          </p:cNvSpPr>
          <p:nvPr/>
        </p:nvSpPr>
        <p:spPr bwMode="auto">
          <a:xfrm>
            <a:off x="8147360" y="2247452"/>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Oval 219">
            <a:extLst>
              <a:ext uri="{FF2B5EF4-FFF2-40B4-BE49-F238E27FC236}">
                <a16:creationId xmlns:a16="http://schemas.microsoft.com/office/drawing/2014/main" id="{14FDA61B-CFC0-595D-302D-024BB37FCCA2}"/>
              </a:ext>
            </a:extLst>
          </p:cNvPr>
          <p:cNvSpPr>
            <a:spLocks noChangeAspect="1"/>
          </p:cNvSpPr>
          <p:nvPr/>
        </p:nvSpPr>
        <p:spPr bwMode="auto">
          <a:xfrm>
            <a:off x="6747283" y="3011615"/>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 name="Oval 220">
            <a:extLst>
              <a:ext uri="{FF2B5EF4-FFF2-40B4-BE49-F238E27FC236}">
                <a16:creationId xmlns:a16="http://schemas.microsoft.com/office/drawing/2014/main" id="{B59F179D-C5D5-E209-E154-5D019BCE75A6}"/>
              </a:ext>
            </a:extLst>
          </p:cNvPr>
          <p:cNvSpPr>
            <a:spLocks noChangeAspect="1"/>
          </p:cNvSpPr>
          <p:nvPr/>
        </p:nvSpPr>
        <p:spPr bwMode="auto">
          <a:xfrm>
            <a:off x="5968511" y="3452161"/>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 name="Oval 221">
            <a:extLst>
              <a:ext uri="{FF2B5EF4-FFF2-40B4-BE49-F238E27FC236}">
                <a16:creationId xmlns:a16="http://schemas.microsoft.com/office/drawing/2014/main" id="{8166647A-6B7C-E4C0-7F3E-3CF94D87600C}"/>
              </a:ext>
            </a:extLst>
          </p:cNvPr>
          <p:cNvSpPr>
            <a:spLocks noChangeAspect="1"/>
          </p:cNvSpPr>
          <p:nvPr/>
        </p:nvSpPr>
        <p:spPr bwMode="auto">
          <a:xfrm>
            <a:off x="5587561" y="3681713"/>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 name="Oval 222">
            <a:extLst>
              <a:ext uri="{FF2B5EF4-FFF2-40B4-BE49-F238E27FC236}">
                <a16:creationId xmlns:a16="http://schemas.microsoft.com/office/drawing/2014/main" id="{A6C93F79-94DA-80F2-251B-F3BE873BA139}"/>
              </a:ext>
            </a:extLst>
          </p:cNvPr>
          <p:cNvSpPr>
            <a:spLocks noChangeAspect="1"/>
          </p:cNvSpPr>
          <p:nvPr/>
        </p:nvSpPr>
        <p:spPr bwMode="auto">
          <a:xfrm>
            <a:off x="5080563" y="3305055"/>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 name="Oval 223">
            <a:extLst>
              <a:ext uri="{FF2B5EF4-FFF2-40B4-BE49-F238E27FC236}">
                <a16:creationId xmlns:a16="http://schemas.microsoft.com/office/drawing/2014/main" id="{644864B2-4AB9-E090-354D-C5C13D768964}"/>
              </a:ext>
            </a:extLst>
          </p:cNvPr>
          <p:cNvSpPr>
            <a:spLocks noChangeAspect="1"/>
          </p:cNvSpPr>
          <p:nvPr/>
        </p:nvSpPr>
        <p:spPr bwMode="auto">
          <a:xfrm>
            <a:off x="4445339" y="3163173"/>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5" name="Oval 224">
            <a:extLst>
              <a:ext uri="{FF2B5EF4-FFF2-40B4-BE49-F238E27FC236}">
                <a16:creationId xmlns:a16="http://schemas.microsoft.com/office/drawing/2014/main" id="{99BAA0C4-BAEF-C6D1-AFC8-F7184661A1D8}"/>
              </a:ext>
            </a:extLst>
          </p:cNvPr>
          <p:cNvSpPr>
            <a:spLocks noChangeAspect="1"/>
          </p:cNvSpPr>
          <p:nvPr/>
        </p:nvSpPr>
        <p:spPr bwMode="auto">
          <a:xfrm>
            <a:off x="4276661" y="2475557"/>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 name="Oval 225">
            <a:extLst>
              <a:ext uri="{FF2B5EF4-FFF2-40B4-BE49-F238E27FC236}">
                <a16:creationId xmlns:a16="http://schemas.microsoft.com/office/drawing/2014/main" id="{C35EF817-00DC-F3BE-96FB-4574B2E5E858}"/>
              </a:ext>
            </a:extLst>
          </p:cNvPr>
          <p:cNvSpPr>
            <a:spLocks noChangeAspect="1"/>
          </p:cNvSpPr>
          <p:nvPr/>
        </p:nvSpPr>
        <p:spPr bwMode="auto">
          <a:xfrm>
            <a:off x="4292028" y="3527929"/>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 name="Oval 226">
            <a:extLst>
              <a:ext uri="{FF2B5EF4-FFF2-40B4-BE49-F238E27FC236}">
                <a16:creationId xmlns:a16="http://schemas.microsoft.com/office/drawing/2014/main" id="{3816B092-6AC4-896F-1AD1-A625C5F83577}"/>
              </a:ext>
            </a:extLst>
          </p:cNvPr>
          <p:cNvSpPr>
            <a:spLocks noChangeAspect="1"/>
          </p:cNvSpPr>
          <p:nvPr/>
        </p:nvSpPr>
        <p:spPr bwMode="auto">
          <a:xfrm>
            <a:off x="4077187" y="4365322"/>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 name="Oval 227">
            <a:extLst>
              <a:ext uri="{FF2B5EF4-FFF2-40B4-BE49-F238E27FC236}">
                <a16:creationId xmlns:a16="http://schemas.microsoft.com/office/drawing/2014/main" id="{E0423713-67B8-AE6A-A7F9-593E1E323B68}"/>
              </a:ext>
            </a:extLst>
          </p:cNvPr>
          <p:cNvSpPr>
            <a:spLocks noChangeAspect="1"/>
          </p:cNvSpPr>
          <p:nvPr/>
        </p:nvSpPr>
        <p:spPr bwMode="auto">
          <a:xfrm>
            <a:off x="4349487" y="4590802"/>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 name="Oval 228">
            <a:extLst>
              <a:ext uri="{FF2B5EF4-FFF2-40B4-BE49-F238E27FC236}">
                <a16:creationId xmlns:a16="http://schemas.microsoft.com/office/drawing/2014/main" id="{0F346249-E0BC-8813-570F-AA8E1D1F3415}"/>
              </a:ext>
            </a:extLst>
          </p:cNvPr>
          <p:cNvSpPr>
            <a:spLocks noChangeAspect="1"/>
          </p:cNvSpPr>
          <p:nvPr/>
        </p:nvSpPr>
        <p:spPr bwMode="auto">
          <a:xfrm>
            <a:off x="4012613" y="5060280"/>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 name="Oval 229">
            <a:extLst>
              <a:ext uri="{FF2B5EF4-FFF2-40B4-BE49-F238E27FC236}">
                <a16:creationId xmlns:a16="http://schemas.microsoft.com/office/drawing/2014/main" id="{5154C9CD-1F80-C044-5468-393690032595}"/>
              </a:ext>
            </a:extLst>
          </p:cNvPr>
          <p:cNvSpPr>
            <a:spLocks noChangeAspect="1"/>
          </p:cNvSpPr>
          <p:nvPr/>
        </p:nvSpPr>
        <p:spPr bwMode="auto">
          <a:xfrm>
            <a:off x="3184727" y="4670929"/>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 name="Oval 230">
            <a:extLst>
              <a:ext uri="{FF2B5EF4-FFF2-40B4-BE49-F238E27FC236}">
                <a16:creationId xmlns:a16="http://schemas.microsoft.com/office/drawing/2014/main" id="{F699DE58-3228-C407-A8E8-880C21E7545A}"/>
              </a:ext>
            </a:extLst>
          </p:cNvPr>
          <p:cNvSpPr>
            <a:spLocks noChangeAspect="1"/>
          </p:cNvSpPr>
          <p:nvPr/>
        </p:nvSpPr>
        <p:spPr bwMode="auto">
          <a:xfrm>
            <a:off x="3098164" y="2698378"/>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 name="Oval 231">
            <a:extLst>
              <a:ext uri="{FF2B5EF4-FFF2-40B4-BE49-F238E27FC236}">
                <a16:creationId xmlns:a16="http://schemas.microsoft.com/office/drawing/2014/main" id="{D56FBBE3-BD31-B1DD-DFBD-D83F4BC28717}"/>
              </a:ext>
            </a:extLst>
          </p:cNvPr>
          <p:cNvSpPr>
            <a:spLocks noChangeAspect="1"/>
          </p:cNvSpPr>
          <p:nvPr/>
        </p:nvSpPr>
        <p:spPr bwMode="auto">
          <a:xfrm>
            <a:off x="3299436" y="3378689"/>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 name="Oval 232">
            <a:extLst>
              <a:ext uri="{FF2B5EF4-FFF2-40B4-BE49-F238E27FC236}">
                <a16:creationId xmlns:a16="http://schemas.microsoft.com/office/drawing/2014/main" id="{067C3FC7-1941-64E4-B152-8FBF0E882C26}"/>
              </a:ext>
            </a:extLst>
          </p:cNvPr>
          <p:cNvSpPr>
            <a:spLocks noChangeAspect="1"/>
          </p:cNvSpPr>
          <p:nvPr/>
        </p:nvSpPr>
        <p:spPr bwMode="auto">
          <a:xfrm>
            <a:off x="2589000" y="4218139"/>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 name="Oval 233">
            <a:extLst>
              <a:ext uri="{FF2B5EF4-FFF2-40B4-BE49-F238E27FC236}">
                <a16:creationId xmlns:a16="http://schemas.microsoft.com/office/drawing/2014/main" id="{00860CFD-3673-B9AA-66C6-BF856A97466F}"/>
              </a:ext>
            </a:extLst>
          </p:cNvPr>
          <p:cNvSpPr>
            <a:spLocks noChangeAspect="1"/>
          </p:cNvSpPr>
          <p:nvPr/>
        </p:nvSpPr>
        <p:spPr bwMode="auto">
          <a:xfrm>
            <a:off x="3114820" y="4749500"/>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 name="Oval 234">
            <a:extLst>
              <a:ext uri="{FF2B5EF4-FFF2-40B4-BE49-F238E27FC236}">
                <a16:creationId xmlns:a16="http://schemas.microsoft.com/office/drawing/2014/main" id="{050BE4D7-0932-9742-0AFB-0FD6FC37C6FC}"/>
              </a:ext>
            </a:extLst>
          </p:cNvPr>
          <p:cNvSpPr>
            <a:spLocks noChangeAspect="1"/>
          </p:cNvSpPr>
          <p:nvPr/>
        </p:nvSpPr>
        <p:spPr bwMode="auto">
          <a:xfrm>
            <a:off x="3174802" y="5128171"/>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6" name="Oval 235">
            <a:extLst>
              <a:ext uri="{FF2B5EF4-FFF2-40B4-BE49-F238E27FC236}">
                <a16:creationId xmlns:a16="http://schemas.microsoft.com/office/drawing/2014/main" id="{5908CA55-D08D-81D7-483D-0B94D4D36C3D}"/>
              </a:ext>
            </a:extLst>
          </p:cNvPr>
          <p:cNvSpPr>
            <a:spLocks noChangeAspect="1"/>
          </p:cNvSpPr>
          <p:nvPr/>
        </p:nvSpPr>
        <p:spPr bwMode="auto">
          <a:xfrm>
            <a:off x="2434744" y="5201531"/>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 name="Oval 236">
            <a:extLst>
              <a:ext uri="{FF2B5EF4-FFF2-40B4-BE49-F238E27FC236}">
                <a16:creationId xmlns:a16="http://schemas.microsoft.com/office/drawing/2014/main" id="{69ABE0B8-B584-D9C2-D3CE-181363FABE69}"/>
              </a:ext>
            </a:extLst>
          </p:cNvPr>
          <p:cNvSpPr>
            <a:spLocks noChangeAspect="1"/>
          </p:cNvSpPr>
          <p:nvPr/>
        </p:nvSpPr>
        <p:spPr bwMode="auto">
          <a:xfrm>
            <a:off x="2558127" y="5422365"/>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 name="Oval 237">
            <a:extLst>
              <a:ext uri="{FF2B5EF4-FFF2-40B4-BE49-F238E27FC236}">
                <a16:creationId xmlns:a16="http://schemas.microsoft.com/office/drawing/2014/main" id="{7043A1C6-F075-0766-926B-A5993BACD44B}"/>
              </a:ext>
            </a:extLst>
          </p:cNvPr>
          <p:cNvSpPr>
            <a:spLocks noChangeAspect="1"/>
          </p:cNvSpPr>
          <p:nvPr/>
        </p:nvSpPr>
        <p:spPr bwMode="auto">
          <a:xfrm>
            <a:off x="2511566" y="5504891"/>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 name="Oval 238">
            <a:extLst>
              <a:ext uri="{FF2B5EF4-FFF2-40B4-BE49-F238E27FC236}">
                <a16:creationId xmlns:a16="http://schemas.microsoft.com/office/drawing/2014/main" id="{16A15123-0615-458D-DFE4-B2F4A5A189EF}"/>
              </a:ext>
            </a:extLst>
          </p:cNvPr>
          <p:cNvSpPr>
            <a:spLocks noChangeAspect="1"/>
          </p:cNvSpPr>
          <p:nvPr/>
        </p:nvSpPr>
        <p:spPr bwMode="auto">
          <a:xfrm>
            <a:off x="2611576" y="5585221"/>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 name="Oval 239">
            <a:extLst>
              <a:ext uri="{FF2B5EF4-FFF2-40B4-BE49-F238E27FC236}">
                <a16:creationId xmlns:a16="http://schemas.microsoft.com/office/drawing/2014/main" id="{2525B018-0E10-BD82-F47B-FC0DD7AF9EE0}"/>
              </a:ext>
            </a:extLst>
          </p:cNvPr>
          <p:cNvSpPr>
            <a:spLocks noChangeAspect="1"/>
          </p:cNvSpPr>
          <p:nvPr/>
        </p:nvSpPr>
        <p:spPr bwMode="auto">
          <a:xfrm>
            <a:off x="2550747" y="5666334"/>
            <a:ext cx="91440" cy="91440"/>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 name="TextBox 240">
            <a:extLst>
              <a:ext uri="{FF2B5EF4-FFF2-40B4-BE49-F238E27FC236}">
                <a16:creationId xmlns:a16="http://schemas.microsoft.com/office/drawing/2014/main" id="{9239A023-156A-2FEB-8FB0-03059AB2B889}"/>
              </a:ext>
            </a:extLst>
          </p:cNvPr>
          <p:cNvSpPr txBox="1"/>
          <p:nvPr/>
        </p:nvSpPr>
        <p:spPr bwMode="auto">
          <a:xfrm>
            <a:off x="5517260" y="2364220"/>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242" name="TextBox 241">
            <a:extLst>
              <a:ext uri="{FF2B5EF4-FFF2-40B4-BE49-F238E27FC236}">
                <a16:creationId xmlns:a16="http://schemas.microsoft.com/office/drawing/2014/main" id="{9B6C447E-9679-84C4-8884-2C1AFE72B3DC}"/>
              </a:ext>
            </a:extLst>
          </p:cNvPr>
          <p:cNvSpPr txBox="1"/>
          <p:nvPr/>
        </p:nvSpPr>
        <p:spPr bwMode="auto">
          <a:xfrm>
            <a:off x="6534691" y="2588731"/>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243" name="TextBox 242">
            <a:extLst>
              <a:ext uri="{FF2B5EF4-FFF2-40B4-BE49-F238E27FC236}">
                <a16:creationId xmlns:a16="http://schemas.microsoft.com/office/drawing/2014/main" id="{CBD594EE-C9A8-4A3A-0586-DAED268E950C}"/>
              </a:ext>
            </a:extLst>
          </p:cNvPr>
          <p:cNvSpPr txBox="1"/>
          <p:nvPr/>
        </p:nvSpPr>
        <p:spPr bwMode="auto">
          <a:xfrm>
            <a:off x="6251145" y="2821570"/>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246" name="TextBox 245">
            <a:extLst>
              <a:ext uri="{FF2B5EF4-FFF2-40B4-BE49-F238E27FC236}">
                <a16:creationId xmlns:a16="http://schemas.microsoft.com/office/drawing/2014/main" id="{99C05F6A-118A-6E10-962A-633012F37E3F}"/>
              </a:ext>
            </a:extLst>
          </p:cNvPr>
          <p:cNvSpPr txBox="1"/>
          <p:nvPr/>
        </p:nvSpPr>
        <p:spPr bwMode="auto">
          <a:xfrm>
            <a:off x="793377" y="2145926"/>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248" name="TextBox 247">
            <a:extLst>
              <a:ext uri="{FF2B5EF4-FFF2-40B4-BE49-F238E27FC236}">
                <a16:creationId xmlns:a16="http://schemas.microsoft.com/office/drawing/2014/main" id="{2250454C-F6C6-EFA4-03BA-66D5F7423C82}"/>
              </a:ext>
            </a:extLst>
          </p:cNvPr>
          <p:cNvSpPr txBox="1"/>
          <p:nvPr/>
        </p:nvSpPr>
        <p:spPr bwMode="auto">
          <a:xfrm>
            <a:off x="891989" y="2443344"/>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254" name="TextBox 253">
            <a:extLst>
              <a:ext uri="{FF2B5EF4-FFF2-40B4-BE49-F238E27FC236}">
                <a16:creationId xmlns:a16="http://schemas.microsoft.com/office/drawing/2014/main" id="{BF4E0C05-1DBE-246C-695A-D74BBFB51B13}"/>
              </a:ext>
            </a:extLst>
          </p:cNvPr>
          <p:cNvSpPr txBox="1"/>
          <p:nvPr/>
        </p:nvSpPr>
        <p:spPr bwMode="auto">
          <a:xfrm>
            <a:off x="709356" y="3054203"/>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grpSp>
        <p:nvGrpSpPr>
          <p:cNvPr id="3" name="Group 2">
            <a:extLst>
              <a:ext uri="{FF2B5EF4-FFF2-40B4-BE49-F238E27FC236}">
                <a16:creationId xmlns:a16="http://schemas.microsoft.com/office/drawing/2014/main" id="{900096CC-4625-D565-2A76-E6D8165D2918}"/>
              </a:ext>
            </a:extLst>
          </p:cNvPr>
          <p:cNvGrpSpPr/>
          <p:nvPr/>
        </p:nvGrpSpPr>
        <p:grpSpPr>
          <a:xfrm>
            <a:off x="140730" y="2195356"/>
            <a:ext cx="640887" cy="3790577"/>
            <a:chOff x="157664" y="2182654"/>
            <a:chExt cx="640887" cy="3791030"/>
          </a:xfrm>
        </p:grpSpPr>
        <p:sp>
          <p:nvSpPr>
            <p:cNvPr id="60" name="TextBox 59">
              <a:extLst>
                <a:ext uri="{FF2B5EF4-FFF2-40B4-BE49-F238E27FC236}">
                  <a16:creationId xmlns:a16="http://schemas.microsoft.com/office/drawing/2014/main" id="{A10F42F8-A3F2-B9E9-5B36-723C788ECBD6}"/>
                </a:ext>
              </a:extLst>
            </p:cNvPr>
            <p:cNvSpPr txBox="1"/>
            <p:nvPr/>
          </p:nvSpPr>
          <p:spPr bwMode="auto">
            <a:xfrm rot="16200000">
              <a:off x="-1135596" y="3490516"/>
              <a:ext cx="29558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With Response</a:t>
              </a:r>
            </a:p>
          </p:txBody>
        </p:sp>
        <p:cxnSp>
          <p:nvCxnSpPr>
            <p:cNvPr id="62" name="Straight Connector 61">
              <a:extLst>
                <a:ext uri="{FF2B5EF4-FFF2-40B4-BE49-F238E27FC236}">
                  <a16:creationId xmlns:a16="http://schemas.microsoft.com/office/drawing/2014/main" id="{16B0B3C1-479D-B416-853A-F350F2DF2FC9}"/>
                </a:ext>
              </a:extLst>
            </p:cNvPr>
            <p:cNvCxnSpPr/>
            <p:nvPr/>
          </p:nvCxnSpPr>
          <p:spPr bwMode="auto">
            <a:xfrm flipV="1">
              <a:off x="798551" y="2182654"/>
              <a:ext cx="0" cy="3791030"/>
            </a:xfrm>
            <a:prstGeom prst="line">
              <a:avLst/>
            </a:prstGeom>
            <a:noFill/>
            <a:ln w="28575" cap="flat" cmpd="sng" algn="ctr">
              <a:solidFill>
                <a:schemeClr val="bg1"/>
              </a:solidFill>
              <a:prstDash val="solid"/>
              <a:round/>
              <a:headEnd type="none" w="med" len="med"/>
              <a:tailEnd type="none" w="med" len="med"/>
            </a:ln>
            <a:effectLst/>
          </p:spPr>
        </p:cxnSp>
        <p:sp>
          <p:nvSpPr>
            <p:cNvPr id="285" name="Rectangle 284">
              <a:extLst>
                <a:ext uri="{FF2B5EF4-FFF2-40B4-BE49-F238E27FC236}">
                  <a16:creationId xmlns:a16="http://schemas.microsoft.com/office/drawing/2014/main" id="{FDAD5D6D-5D08-CAE7-C548-0B89A8750999}"/>
                </a:ext>
              </a:extLst>
            </p:cNvPr>
            <p:cNvSpPr/>
            <p:nvPr/>
          </p:nvSpPr>
          <p:spPr bwMode="auto">
            <a:xfrm>
              <a:off x="628650" y="2262910"/>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6" name="Rectangle 285">
              <a:extLst>
                <a:ext uri="{FF2B5EF4-FFF2-40B4-BE49-F238E27FC236}">
                  <a16:creationId xmlns:a16="http://schemas.microsoft.com/office/drawing/2014/main" id="{FFCFEC96-7267-896D-4BF2-6F502DFA8B75}"/>
                </a:ext>
              </a:extLst>
            </p:cNvPr>
            <p:cNvSpPr/>
            <p:nvPr/>
          </p:nvSpPr>
          <p:spPr bwMode="auto">
            <a:xfrm>
              <a:off x="628650" y="5832475"/>
              <a:ext cx="119495" cy="5166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7" name="Rectangle 286">
              <a:extLst>
                <a:ext uri="{FF2B5EF4-FFF2-40B4-BE49-F238E27FC236}">
                  <a16:creationId xmlns:a16="http://schemas.microsoft.com/office/drawing/2014/main" id="{319D7B4D-361B-8810-5B28-5944D8E36D6E}"/>
                </a:ext>
              </a:extLst>
            </p:cNvPr>
            <p:cNvSpPr/>
            <p:nvPr/>
          </p:nvSpPr>
          <p:spPr bwMode="auto">
            <a:xfrm>
              <a:off x="628650" y="2338892"/>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8" name="Rectangle 287">
              <a:extLst>
                <a:ext uri="{FF2B5EF4-FFF2-40B4-BE49-F238E27FC236}">
                  <a16:creationId xmlns:a16="http://schemas.microsoft.com/office/drawing/2014/main" id="{13528140-9523-9D5D-FCA8-2E259AC4E926}"/>
                </a:ext>
              </a:extLst>
            </p:cNvPr>
            <p:cNvSpPr/>
            <p:nvPr/>
          </p:nvSpPr>
          <p:spPr bwMode="auto">
            <a:xfrm>
              <a:off x="628650" y="2486091"/>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9" name="Rectangle 288">
              <a:extLst>
                <a:ext uri="{FF2B5EF4-FFF2-40B4-BE49-F238E27FC236}">
                  <a16:creationId xmlns:a16="http://schemas.microsoft.com/office/drawing/2014/main" id="{FEECD568-EDFF-C65D-6B2B-F1E80FDE98E6}"/>
                </a:ext>
              </a:extLst>
            </p:cNvPr>
            <p:cNvSpPr/>
            <p:nvPr/>
          </p:nvSpPr>
          <p:spPr bwMode="auto">
            <a:xfrm>
              <a:off x="628650" y="3394699"/>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0" name="Rectangle 289">
              <a:extLst>
                <a:ext uri="{FF2B5EF4-FFF2-40B4-BE49-F238E27FC236}">
                  <a16:creationId xmlns:a16="http://schemas.microsoft.com/office/drawing/2014/main" id="{625D8115-7C80-BC80-5424-22D5D255796C}"/>
                </a:ext>
              </a:extLst>
            </p:cNvPr>
            <p:cNvSpPr/>
            <p:nvPr/>
          </p:nvSpPr>
          <p:spPr bwMode="auto">
            <a:xfrm>
              <a:off x="628650" y="2625352"/>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1" name="Rectangle 290">
              <a:extLst>
                <a:ext uri="{FF2B5EF4-FFF2-40B4-BE49-F238E27FC236}">
                  <a16:creationId xmlns:a16="http://schemas.microsoft.com/office/drawing/2014/main" id="{16330536-BCB0-A06C-8ED2-918F87C27721}"/>
                </a:ext>
              </a:extLst>
            </p:cNvPr>
            <p:cNvSpPr/>
            <p:nvPr/>
          </p:nvSpPr>
          <p:spPr bwMode="auto">
            <a:xfrm>
              <a:off x="628650" y="3535547"/>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2" name="Rectangle 291">
              <a:extLst>
                <a:ext uri="{FF2B5EF4-FFF2-40B4-BE49-F238E27FC236}">
                  <a16:creationId xmlns:a16="http://schemas.microsoft.com/office/drawing/2014/main" id="{E34481C0-1871-9C5C-69E8-3213B2036FDA}"/>
                </a:ext>
              </a:extLst>
            </p:cNvPr>
            <p:cNvSpPr/>
            <p:nvPr/>
          </p:nvSpPr>
          <p:spPr bwMode="auto">
            <a:xfrm>
              <a:off x="628650" y="4304895"/>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3" name="Rectangle 292">
              <a:extLst>
                <a:ext uri="{FF2B5EF4-FFF2-40B4-BE49-F238E27FC236}">
                  <a16:creationId xmlns:a16="http://schemas.microsoft.com/office/drawing/2014/main" id="{3B668781-4646-FED2-B56D-045EE2FE4358}"/>
                </a:ext>
              </a:extLst>
            </p:cNvPr>
            <p:cNvSpPr/>
            <p:nvPr/>
          </p:nvSpPr>
          <p:spPr bwMode="auto">
            <a:xfrm>
              <a:off x="628650" y="2786843"/>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4" name="Rectangle 293">
              <a:extLst>
                <a:ext uri="{FF2B5EF4-FFF2-40B4-BE49-F238E27FC236}">
                  <a16:creationId xmlns:a16="http://schemas.microsoft.com/office/drawing/2014/main" id="{2958E76C-965D-CABE-788C-3759FBA1B99C}"/>
                </a:ext>
              </a:extLst>
            </p:cNvPr>
            <p:cNvSpPr/>
            <p:nvPr/>
          </p:nvSpPr>
          <p:spPr bwMode="auto">
            <a:xfrm>
              <a:off x="628650" y="3692274"/>
              <a:ext cx="119495" cy="5166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5" name="Rectangle 294">
              <a:extLst>
                <a:ext uri="{FF2B5EF4-FFF2-40B4-BE49-F238E27FC236}">
                  <a16:creationId xmlns:a16="http://schemas.microsoft.com/office/drawing/2014/main" id="{A0BF0A82-9FB5-F3D1-5482-7E44A432E781}"/>
                </a:ext>
              </a:extLst>
            </p:cNvPr>
            <p:cNvSpPr/>
            <p:nvPr/>
          </p:nvSpPr>
          <p:spPr bwMode="auto">
            <a:xfrm>
              <a:off x="628650" y="4447331"/>
              <a:ext cx="119495" cy="5166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6" name="Rectangle 295">
              <a:extLst>
                <a:ext uri="{FF2B5EF4-FFF2-40B4-BE49-F238E27FC236}">
                  <a16:creationId xmlns:a16="http://schemas.microsoft.com/office/drawing/2014/main" id="{A1F8C2D8-9514-C700-7BEC-D33E3A9E7767}"/>
                </a:ext>
              </a:extLst>
            </p:cNvPr>
            <p:cNvSpPr/>
            <p:nvPr/>
          </p:nvSpPr>
          <p:spPr bwMode="auto">
            <a:xfrm>
              <a:off x="628650" y="5069479"/>
              <a:ext cx="119495" cy="5166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7" name="Rectangle 296">
              <a:extLst>
                <a:ext uri="{FF2B5EF4-FFF2-40B4-BE49-F238E27FC236}">
                  <a16:creationId xmlns:a16="http://schemas.microsoft.com/office/drawing/2014/main" id="{8ED6CBA3-D535-9D1E-700E-8E9A287BDEEB}"/>
                </a:ext>
              </a:extLst>
            </p:cNvPr>
            <p:cNvSpPr/>
            <p:nvPr/>
          </p:nvSpPr>
          <p:spPr bwMode="auto">
            <a:xfrm>
              <a:off x="628650" y="2940396"/>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8" name="Rectangle 297">
              <a:extLst>
                <a:ext uri="{FF2B5EF4-FFF2-40B4-BE49-F238E27FC236}">
                  <a16:creationId xmlns:a16="http://schemas.microsoft.com/office/drawing/2014/main" id="{68D9C585-FFB9-203A-985E-BCC0C66748D7}"/>
                </a:ext>
              </a:extLst>
            </p:cNvPr>
            <p:cNvSpPr/>
            <p:nvPr/>
          </p:nvSpPr>
          <p:spPr bwMode="auto">
            <a:xfrm>
              <a:off x="628650" y="3849003"/>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9" name="Rectangle 298">
              <a:extLst>
                <a:ext uri="{FF2B5EF4-FFF2-40B4-BE49-F238E27FC236}">
                  <a16:creationId xmlns:a16="http://schemas.microsoft.com/office/drawing/2014/main" id="{EEEFE2FF-A340-28B1-0ECD-4BA8C0D84628}"/>
                </a:ext>
              </a:extLst>
            </p:cNvPr>
            <p:cNvSpPr/>
            <p:nvPr/>
          </p:nvSpPr>
          <p:spPr bwMode="auto">
            <a:xfrm>
              <a:off x="628650" y="4596119"/>
              <a:ext cx="119495" cy="5166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0" name="Rectangle 299">
              <a:extLst>
                <a:ext uri="{FF2B5EF4-FFF2-40B4-BE49-F238E27FC236}">
                  <a16:creationId xmlns:a16="http://schemas.microsoft.com/office/drawing/2014/main" id="{92B64C0C-FDC3-D9F1-E38F-D01179FFFB60}"/>
                </a:ext>
              </a:extLst>
            </p:cNvPr>
            <p:cNvSpPr/>
            <p:nvPr/>
          </p:nvSpPr>
          <p:spPr bwMode="auto">
            <a:xfrm>
              <a:off x="628650" y="5139108"/>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1" name="Rectangle 300">
              <a:extLst>
                <a:ext uri="{FF2B5EF4-FFF2-40B4-BE49-F238E27FC236}">
                  <a16:creationId xmlns:a16="http://schemas.microsoft.com/office/drawing/2014/main" id="{B6C6FDB5-7F0A-A216-4165-CE123A0D87BC}"/>
                </a:ext>
              </a:extLst>
            </p:cNvPr>
            <p:cNvSpPr/>
            <p:nvPr/>
          </p:nvSpPr>
          <p:spPr bwMode="auto">
            <a:xfrm>
              <a:off x="628650" y="5359116"/>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2" name="Rectangle 301">
              <a:extLst>
                <a:ext uri="{FF2B5EF4-FFF2-40B4-BE49-F238E27FC236}">
                  <a16:creationId xmlns:a16="http://schemas.microsoft.com/office/drawing/2014/main" id="{C24BBA03-031E-8ADB-DA0F-A510F3190E2D}"/>
                </a:ext>
              </a:extLst>
            </p:cNvPr>
            <p:cNvSpPr/>
            <p:nvPr/>
          </p:nvSpPr>
          <p:spPr bwMode="auto">
            <a:xfrm>
              <a:off x="628650" y="3097124"/>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3" name="Rectangle 302">
              <a:extLst>
                <a:ext uri="{FF2B5EF4-FFF2-40B4-BE49-F238E27FC236}">
                  <a16:creationId xmlns:a16="http://schemas.microsoft.com/office/drawing/2014/main" id="{EE9A8DDF-D55C-A7B8-8E8F-DE767D0DA3C0}"/>
                </a:ext>
              </a:extLst>
            </p:cNvPr>
            <p:cNvSpPr/>
            <p:nvPr/>
          </p:nvSpPr>
          <p:spPr bwMode="auto">
            <a:xfrm>
              <a:off x="628650" y="4008908"/>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4" name="Rectangle 303">
              <a:extLst>
                <a:ext uri="{FF2B5EF4-FFF2-40B4-BE49-F238E27FC236}">
                  <a16:creationId xmlns:a16="http://schemas.microsoft.com/office/drawing/2014/main" id="{704E0760-34A8-478F-DAE8-5AD814CF0831}"/>
                </a:ext>
              </a:extLst>
            </p:cNvPr>
            <p:cNvSpPr/>
            <p:nvPr/>
          </p:nvSpPr>
          <p:spPr bwMode="auto">
            <a:xfrm>
              <a:off x="628650" y="4756024"/>
              <a:ext cx="119495" cy="5166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5" name="Rectangle 304">
              <a:extLst>
                <a:ext uri="{FF2B5EF4-FFF2-40B4-BE49-F238E27FC236}">
                  <a16:creationId xmlns:a16="http://schemas.microsoft.com/office/drawing/2014/main" id="{1BDE4529-9868-E87D-3B8E-FAE9C853BA15}"/>
                </a:ext>
              </a:extLst>
            </p:cNvPr>
            <p:cNvSpPr/>
            <p:nvPr/>
          </p:nvSpPr>
          <p:spPr bwMode="auto">
            <a:xfrm>
              <a:off x="628650" y="5211914"/>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6" name="Rectangle 305">
              <a:extLst>
                <a:ext uri="{FF2B5EF4-FFF2-40B4-BE49-F238E27FC236}">
                  <a16:creationId xmlns:a16="http://schemas.microsoft.com/office/drawing/2014/main" id="{420B2C2A-3FF5-7403-8672-4FED21157D2A}"/>
                </a:ext>
              </a:extLst>
            </p:cNvPr>
            <p:cNvSpPr/>
            <p:nvPr/>
          </p:nvSpPr>
          <p:spPr bwMode="auto">
            <a:xfrm>
              <a:off x="628650" y="5431921"/>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7" name="Rectangle 306">
              <a:extLst>
                <a:ext uri="{FF2B5EF4-FFF2-40B4-BE49-F238E27FC236}">
                  <a16:creationId xmlns:a16="http://schemas.microsoft.com/office/drawing/2014/main" id="{5136CF6C-0882-8690-6A7A-A44AB8131FC1}"/>
                </a:ext>
              </a:extLst>
            </p:cNvPr>
            <p:cNvSpPr/>
            <p:nvPr/>
          </p:nvSpPr>
          <p:spPr bwMode="auto">
            <a:xfrm>
              <a:off x="628650" y="5590238"/>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8" name="Rectangle 307">
              <a:extLst>
                <a:ext uri="{FF2B5EF4-FFF2-40B4-BE49-F238E27FC236}">
                  <a16:creationId xmlns:a16="http://schemas.microsoft.com/office/drawing/2014/main" id="{69019BC8-889E-34AD-E99D-734B8A188848}"/>
                </a:ext>
              </a:extLst>
            </p:cNvPr>
            <p:cNvSpPr/>
            <p:nvPr/>
          </p:nvSpPr>
          <p:spPr bwMode="auto">
            <a:xfrm>
              <a:off x="628650" y="3249087"/>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9" name="Rectangle 308">
              <a:extLst>
                <a:ext uri="{FF2B5EF4-FFF2-40B4-BE49-F238E27FC236}">
                  <a16:creationId xmlns:a16="http://schemas.microsoft.com/office/drawing/2014/main" id="{C4AB3F61-FEF7-5E52-1E7E-1BEDD48238F1}"/>
                </a:ext>
              </a:extLst>
            </p:cNvPr>
            <p:cNvSpPr/>
            <p:nvPr/>
          </p:nvSpPr>
          <p:spPr bwMode="auto">
            <a:xfrm>
              <a:off x="628650" y="4159283"/>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0" name="Rectangle 309">
              <a:extLst>
                <a:ext uri="{FF2B5EF4-FFF2-40B4-BE49-F238E27FC236}">
                  <a16:creationId xmlns:a16="http://schemas.microsoft.com/office/drawing/2014/main" id="{5AF38F6D-24D6-D0F8-DBEE-85CEA62E929F}"/>
                </a:ext>
              </a:extLst>
            </p:cNvPr>
            <p:cNvSpPr/>
            <p:nvPr/>
          </p:nvSpPr>
          <p:spPr bwMode="auto">
            <a:xfrm>
              <a:off x="628650" y="4920692"/>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1" name="Rectangle 310">
              <a:extLst>
                <a:ext uri="{FF2B5EF4-FFF2-40B4-BE49-F238E27FC236}">
                  <a16:creationId xmlns:a16="http://schemas.microsoft.com/office/drawing/2014/main" id="{48ADFBFE-4BD7-18C9-39BD-B693E09EF69E}"/>
                </a:ext>
              </a:extLst>
            </p:cNvPr>
            <p:cNvSpPr/>
            <p:nvPr/>
          </p:nvSpPr>
          <p:spPr bwMode="auto">
            <a:xfrm>
              <a:off x="628650" y="5283131"/>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2" name="Rectangle 311">
              <a:extLst>
                <a:ext uri="{FF2B5EF4-FFF2-40B4-BE49-F238E27FC236}">
                  <a16:creationId xmlns:a16="http://schemas.microsoft.com/office/drawing/2014/main" id="{A3FC6C35-BF39-27EA-9F9E-04C84F47D873}"/>
                </a:ext>
              </a:extLst>
            </p:cNvPr>
            <p:cNvSpPr/>
            <p:nvPr/>
          </p:nvSpPr>
          <p:spPr bwMode="auto">
            <a:xfrm>
              <a:off x="628650" y="5507901"/>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3" name="Rectangle 312">
              <a:extLst>
                <a:ext uri="{FF2B5EF4-FFF2-40B4-BE49-F238E27FC236}">
                  <a16:creationId xmlns:a16="http://schemas.microsoft.com/office/drawing/2014/main" id="{D9C4FE10-403B-5CE6-F22B-6E448D879C36}"/>
                </a:ext>
              </a:extLst>
            </p:cNvPr>
            <p:cNvSpPr/>
            <p:nvPr/>
          </p:nvSpPr>
          <p:spPr bwMode="auto">
            <a:xfrm>
              <a:off x="628650" y="5670983"/>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4" name="Rectangle 313">
              <a:extLst>
                <a:ext uri="{FF2B5EF4-FFF2-40B4-BE49-F238E27FC236}">
                  <a16:creationId xmlns:a16="http://schemas.microsoft.com/office/drawing/2014/main" id="{EB4DA400-AF73-4685-8EEF-9BAE70DCA3C4}"/>
                </a:ext>
              </a:extLst>
            </p:cNvPr>
            <p:cNvSpPr/>
            <p:nvPr/>
          </p:nvSpPr>
          <p:spPr bwMode="auto">
            <a:xfrm>
              <a:off x="628650" y="5750141"/>
              <a:ext cx="119495" cy="46250"/>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5" name="Rectangle 314">
              <a:extLst>
                <a:ext uri="{FF2B5EF4-FFF2-40B4-BE49-F238E27FC236}">
                  <a16:creationId xmlns:a16="http://schemas.microsoft.com/office/drawing/2014/main" id="{D5545C7F-17F8-CADE-FC02-499439D45212}"/>
                </a:ext>
              </a:extLst>
            </p:cNvPr>
            <p:cNvSpPr/>
            <p:nvPr/>
          </p:nvSpPr>
          <p:spPr bwMode="auto">
            <a:xfrm>
              <a:off x="628650" y="2413286"/>
              <a:ext cx="119495" cy="5166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6" name="Rectangle 315">
              <a:extLst>
                <a:ext uri="{FF2B5EF4-FFF2-40B4-BE49-F238E27FC236}">
                  <a16:creationId xmlns:a16="http://schemas.microsoft.com/office/drawing/2014/main" id="{77F87124-B6CC-3C94-57F4-1C612F879E7F}"/>
                </a:ext>
              </a:extLst>
            </p:cNvPr>
            <p:cNvSpPr/>
            <p:nvPr/>
          </p:nvSpPr>
          <p:spPr bwMode="auto">
            <a:xfrm>
              <a:off x="628650" y="2558897"/>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 name="Rectangle 316">
              <a:extLst>
                <a:ext uri="{FF2B5EF4-FFF2-40B4-BE49-F238E27FC236}">
                  <a16:creationId xmlns:a16="http://schemas.microsoft.com/office/drawing/2014/main" id="{58D0395A-72F9-3EE2-EEB4-E996FE17833E}"/>
                </a:ext>
              </a:extLst>
            </p:cNvPr>
            <p:cNvSpPr/>
            <p:nvPr/>
          </p:nvSpPr>
          <p:spPr bwMode="auto">
            <a:xfrm>
              <a:off x="628650" y="2702920"/>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 name="Rectangle 317">
              <a:extLst>
                <a:ext uri="{FF2B5EF4-FFF2-40B4-BE49-F238E27FC236}">
                  <a16:creationId xmlns:a16="http://schemas.microsoft.com/office/drawing/2014/main" id="{B5CDC9F5-7432-A394-1641-AB8E1ED359F1}"/>
                </a:ext>
              </a:extLst>
            </p:cNvPr>
            <p:cNvSpPr/>
            <p:nvPr/>
          </p:nvSpPr>
          <p:spPr bwMode="auto">
            <a:xfrm>
              <a:off x="628650" y="3614705"/>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9" name="Rectangle 318">
              <a:extLst>
                <a:ext uri="{FF2B5EF4-FFF2-40B4-BE49-F238E27FC236}">
                  <a16:creationId xmlns:a16="http://schemas.microsoft.com/office/drawing/2014/main" id="{FBFB5ECE-42B8-DEED-C7E5-6E3133DADB52}"/>
                </a:ext>
              </a:extLst>
            </p:cNvPr>
            <p:cNvSpPr/>
            <p:nvPr/>
          </p:nvSpPr>
          <p:spPr bwMode="auto">
            <a:xfrm>
              <a:off x="628650" y="2864413"/>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0" name="Rectangle 319">
              <a:extLst>
                <a:ext uri="{FF2B5EF4-FFF2-40B4-BE49-F238E27FC236}">
                  <a16:creationId xmlns:a16="http://schemas.microsoft.com/office/drawing/2014/main" id="{10F1B7B8-6058-FA89-A1AE-372D8125B59B}"/>
                </a:ext>
              </a:extLst>
            </p:cNvPr>
            <p:cNvSpPr/>
            <p:nvPr/>
          </p:nvSpPr>
          <p:spPr bwMode="auto">
            <a:xfrm>
              <a:off x="628650" y="3771433"/>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1" name="Rectangle 320">
              <a:extLst>
                <a:ext uri="{FF2B5EF4-FFF2-40B4-BE49-F238E27FC236}">
                  <a16:creationId xmlns:a16="http://schemas.microsoft.com/office/drawing/2014/main" id="{294E248A-3CA5-377B-12B8-1D16AFDC74D1}"/>
                </a:ext>
              </a:extLst>
            </p:cNvPr>
            <p:cNvSpPr/>
            <p:nvPr/>
          </p:nvSpPr>
          <p:spPr bwMode="auto">
            <a:xfrm>
              <a:off x="628650" y="4520136"/>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2" name="Rectangle 321">
              <a:extLst>
                <a:ext uri="{FF2B5EF4-FFF2-40B4-BE49-F238E27FC236}">
                  <a16:creationId xmlns:a16="http://schemas.microsoft.com/office/drawing/2014/main" id="{A805726C-DC1C-29C9-C7C2-4C7EDBDD5041}"/>
                </a:ext>
              </a:extLst>
            </p:cNvPr>
            <p:cNvSpPr/>
            <p:nvPr/>
          </p:nvSpPr>
          <p:spPr bwMode="auto">
            <a:xfrm>
              <a:off x="628650" y="3019554"/>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3" name="Rectangle 322">
              <a:extLst>
                <a:ext uri="{FF2B5EF4-FFF2-40B4-BE49-F238E27FC236}">
                  <a16:creationId xmlns:a16="http://schemas.microsoft.com/office/drawing/2014/main" id="{D8C62D2D-C220-A164-0615-C1D09FBA04D3}"/>
                </a:ext>
              </a:extLst>
            </p:cNvPr>
            <p:cNvSpPr/>
            <p:nvPr/>
          </p:nvSpPr>
          <p:spPr bwMode="auto">
            <a:xfrm>
              <a:off x="628650" y="3931338"/>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4" name="Rectangle 323">
              <a:extLst>
                <a:ext uri="{FF2B5EF4-FFF2-40B4-BE49-F238E27FC236}">
                  <a16:creationId xmlns:a16="http://schemas.microsoft.com/office/drawing/2014/main" id="{23098C34-6F8E-95E5-7AE9-C8A6B58102D4}"/>
                </a:ext>
              </a:extLst>
            </p:cNvPr>
            <p:cNvSpPr/>
            <p:nvPr/>
          </p:nvSpPr>
          <p:spPr bwMode="auto">
            <a:xfrm>
              <a:off x="628650" y="4680040"/>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5" name="Rectangle 324">
              <a:extLst>
                <a:ext uri="{FF2B5EF4-FFF2-40B4-BE49-F238E27FC236}">
                  <a16:creationId xmlns:a16="http://schemas.microsoft.com/office/drawing/2014/main" id="{DCFEB83E-833E-EB0F-0564-1896072EDBEB}"/>
                </a:ext>
              </a:extLst>
            </p:cNvPr>
            <p:cNvSpPr/>
            <p:nvPr/>
          </p:nvSpPr>
          <p:spPr bwMode="auto">
            <a:xfrm>
              <a:off x="628650" y="3174694"/>
              <a:ext cx="119495" cy="5166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6" name="Rectangle 325">
              <a:extLst>
                <a:ext uri="{FF2B5EF4-FFF2-40B4-BE49-F238E27FC236}">
                  <a16:creationId xmlns:a16="http://schemas.microsoft.com/office/drawing/2014/main" id="{C942A9BF-56AE-3335-B5C8-E8BFF5D54538}"/>
                </a:ext>
              </a:extLst>
            </p:cNvPr>
            <p:cNvSpPr/>
            <p:nvPr/>
          </p:nvSpPr>
          <p:spPr bwMode="auto">
            <a:xfrm>
              <a:off x="628650" y="4083302"/>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7" name="Rectangle 326">
              <a:extLst>
                <a:ext uri="{FF2B5EF4-FFF2-40B4-BE49-F238E27FC236}">
                  <a16:creationId xmlns:a16="http://schemas.microsoft.com/office/drawing/2014/main" id="{307BC3C8-A0A8-B643-D5F2-D6F41D1003A0}"/>
                </a:ext>
              </a:extLst>
            </p:cNvPr>
            <p:cNvSpPr/>
            <p:nvPr/>
          </p:nvSpPr>
          <p:spPr bwMode="auto">
            <a:xfrm>
              <a:off x="628650" y="4838357"/>
              <a:ext cx="119495" cy="51666"/>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8" name="Rectangle 327">
              <a:extLst>
                <a:ext uri="{FF2B5EF4-FFF2-40B4-BE49-F238E27FC236}">
                  <a16:creationId xmlns:a16="http://schemas.microsoft.com/office/drawing/2014/main" id="{BB09E840-D81B-CA4D-C534-61DDB3AF01BD}"/>
                </a:ext>
              </a:extLst>
            </p:cNvPr>
            <p:cNvSpPr/>
            <p:nvPr/>
          </p:nvSpPr>
          <p:spPr bwMode="auto">
            <a:xfrm>
              <a:off x="628650" y="3323481"/>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9" name="Rectangle 328">
              <a:extLst>
                <a:ext uri="{FF2B5EF4-FFF2-40B4-BE49-F238E27FC236}">
                  <a16:creationId xmlns:a16="http://schemas.microsoft.com/office/drawing/2014/main" id="{D5882E8B-9490-E738-3E18-5699B513D7E6}"/>
                </a:ext>
              </a:extLst>
            </p:cNvPr>
            <p:cNvSpPr/>
            <p:nvPr/>
          </p:nvSpPr>
          <p:spPr bwMode="auto">
            <a:xfrm>
              <a:off x="628650" y="4236853"/>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0" name="Rectangle 329">
              <a:extLst>
                <a:ext uri="{FF2B5EF4-FFF2-40B4-BE49-F238E27FC236}">
                  <a16:creationId xmlns:a16="http://schemas.microsoft.com/office/drawing/2014/main" id="{64298BC9-0C72-95C9-FE6A-BB2A22E027DA}"/>
                </a:ext>
              </a:extLst>
            </p:cNvPr>
            <p:cNvSpPr/>
            <p:nvPr/>
          </p:nvSpPr>
          <p:spPr bwMode="auto">
            <a:xfrm>
              <a:off x="628650" y="4996674"/>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1" name="Rectangle 330">
              <a:extLst>
                <a:ext uri="{FF2B5EF4-FFF2-40B4-BE49-F238E27FC236}">
                  <a16:creationId xmlns:a16="http://schemas.microsoft.com/office/drawing/2014/main" id="{CDEC021A-10CE-0093-542A-B7B985135B62}"/>
                </a:ext>
              </a:extLst>
            </p:cNvPr>
            <p:cNvSpPr/>
            <p:nvPr/>
          </p:nvSpPr>
          <p:spPr bwMode="auto">
            <a:xfrm>
              <a:off x="628650" y="3462740"/>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2" name="Rectangle 331">
              <a:extLst>
                <a:ext uri="{FF2B5EF4-FFF2-40B4-BE49-F238E27FC236}">
                  <a16:creationId xmlns:a16="http://schemas.microsoft.com/office/drawing/2014/main" id="{979B0622-1FB2-321E-EBA6-887596EBB22B}"/>
                </a:ext>
              </a:extLst>
            </p:cNvPr>
            <p:cNvSpPr/>
            <p:nvPr/>
          </p:nvSpPr>
          <p:spPr bwMode="auto">
            <a:xfrm>
              <a:off x="628650" y="4376112"/>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34" name="Rectangle 333">
            <a:extLst>
              <a:ext uri="{FF2B5EF4-FFF2-40B4-BE49-F238E27FC236}">
                <a16:creationId xmlns:a16="http://schemas.microsoft.com/office/drawing/2014/main" id="{E1D1DCE5-FECF-AEAD-1219-8F8834782CEE}"/>
              </a:ext>
            </a:extLst>
          </p:cNvPr>
          <p:cNvSpPr/>
          <p:nvPr/>
        </p:nvSpPr>
        <p:spPr bwMode="auto">
          <a:xfrm>
            <a:off x="1219200" y="1600200"/>
            <a:ext cx="119495" cy="5166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5" name="Rectangle 334">
            <a:extLst>
              <a:ext uri="{FF2B5EF4-FFF2-40B4-BE49-F238E27FC236}">
                <a16:creationId xmlns:a16="http://schemas.microsoft.com/office/drawing/2014/main" id="{00E8E432-BAC4-9257-FA5B-AECC89EA2569}"/>
              </a:ext>
            </a:extLst>
          </p:cNvPr>
          <p:cNvSpPr/>
          <p:nvPr/>
        </p:nvSpPr>
        <p:spPr bwMode="auto">
          <a:xfrm>
            <a:off x="1219200" y="1833520"/>
            <a:ext cx="119495" cy="5166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6" name="Rectangle 335">
            <a:extLst>
              <a:ext uri="{FF2B5EF4-FFF2-40B4-BE49-F238E27FC236}">
                <a16:creationId xmlns:a16="http://schemas.microsoft.com/office/drawing/2014/main" id="{8B85BEB8-E466-94AE-C951-E73E79DA4E33}"/>
              </a:ext>
            </a:extLst>
          </p:cNvPr>
          <p:cNvSpPr/>
          <p:nvPr/>
        </p:nvSpPr>
        <p:spPr bwMode="auto">
          <a:xfrm>
            <a:off x="1219200" y="2050656"/>
            <a:ext cx="119495" cy="5166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7" name="TextBox 336">
            <a:extLst>
              <a:ext uri="{FF2B5EF4-FFF2-40B4-BE49-F238E27FC236}">
                <a16:creationId xmlns:a16="http://schemas.microsoft.com/office/drawing/2014/main" id="{33186EBB-47DC-F729-2FC0-4168C59287A4}"/>
              </a:ext>
            </a:extLst>
          </p:cNvPr>
          <p:cNvSpPr txBox="1"/>
          <p:nvPr/>
        </p:nvSpPr>
        <p:spPr bwMode="auto">
          <a:xfrm>
            <a:off x="1134908" y="1246848"/>
            <a:ext cx="2017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x</a:t>
            </a:r>
          </a:p>
        </p:txBody>
      </p:sp>
      <p:sp>
        <p:nvSpPr>
          <p:cNvPr id="339" name="Rectangle 338">
            <a:extLst>
              <a:ext uri="{FF2B5EF4-FFF2-40B4-BE49-F238E27FC236}">
                <a16:creationId xmlns:a16="http://schemas.microsoft.com/office/drawing/2014/main" id="{FD6480B8-F4D0-D844-016A-A904112AC14F}"/>
              </a:ext>
            </a:extLst>
          </p:cNvPr>
          <p:cNvSpPr/>
          <p:nvPr/>
        </p:nvSpPr>
        <p:spPr bwMode="auto">
          <a:xfrm>
            <a:off x="4282068" y="1406912"/>
            <a:ext cx="119495" cy="5166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0" name="Rectangle 339">
            <a:extLst>
              <a:ext uri="{FF2B5EF4-FFF2-40B4-BE49-F238E27FC236}">
                <a16:creationId xmlns:a16="http://schemas.microsoft.com/office/drawing/2014/main" id="{6782CF21-4EF5-CB62-F244-9B31391C1705}"/>
              </a:ext>
            </a:extLst>
          </p:cNvPr>
          <p:cNvSpPr/>
          <p:nvPr/>
        </p:nvSpPr>
        <p:spPr bwMode="auto">
          <a:xfrm>
            <a:off x="4282068" y="1584477"/>
            <a:ext cx="119495" cy="5166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1" name="Rectangle 340">
            <a:extLst>
              <a:ext uri="{FF2B5EF4-FFF2-40B4-BE49-F238E27FC236}">
                <a16:creationId xmlns:a16="http://schemas.microsoft.com/office/drawing/2014/main" id="{8F69D84F-A261-8652-AC33-C8E113A7A5F0}"/>
              </a:ext>
            </a:extLst>
          </p:cNvPr>
          <p:cNvSpPr/>
          <p:nvPr/>
        </p:nvSpPr>
        <p:spPr bwMode="auto">
          <a:xfrm>
            <a:off x="4282068" y="1801613"/>
            <a:ext cx="119495" cy="51666"/>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2" name="TextBox 341">
            <a:extLst>
              <a:ext uri="{FF2B5EF4-FFF2-40B4-BE49-F238E27FC236}">
                <a16:creationId xmlns:a16="http://schemas.microsoft.com/office/drawing/2014/main" id="{70A6B4D7-1D62-4A04-2AB3-0C3ACE764484}"/>
              </a:ext>
            </a:extLst>
          </p:cNvPr>
          <p:cNvSpPr txBox="1"/>
          <p:nvPr/>
        </p:nvSpPr>
        <p:spPr bwMode="auto">
          <a:xfrm>
            <a:off x="857141" y="2593208"/>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3" name="TextBox 342">
            <a:extLst>
              <a:ext uri="{FF2B5EF4-FFF2-40B4-BE49-F238E27FC236}">
                <a16:creationId xmlns:a16="http://schemas.microsoft.com/office/drawing/2014/main" id="{3319587F-3B9E-6FD1-394C-DE51A20EA9E8}"/>
              </a:ext>
            </a:extLst>
          </p:cNvPr>
          <p:cNvSpPr txBox="1"/>
          <p:nvPr/>
        </p:nvSpPr>
        <p:spPr bwMode="auto">
          <a:xfrm>
            <a:off x="882597" y="266267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4" name="TextBox 343">
            <a:extLst>
              <a:ext uri="{FF2B5EF4-FFF2-40B4-BE49-F238E27FC236}">
                <a16:creationId xmlns:a16="http://schemas.microsoft.com/office/drawing/2014/main" id="{4A881424-66A7-1913-AB84-FFB3D87EF06F}"/>
              </a:ext>
            </a:extLst>
          </p:cNvPr>
          <p:cNvSpPr txBox="1"/>
          <p:nvPr/>
        </p:nvSpPr>
        <p:spPr bwMode="auto">
          <a:xfrm>
            <a:off x="870976" y="3198736"/>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5" name="TextBox 344">
            <a:extLst>
              <a:ext uri="{FF2B5EF4-FFF2-40B4-BE49-F238E27FC236}">
                <a16:creationId xmlns:a16="http://schemas.microsoft.com/office/drawing/2014/main" id="{7B47F7C0-C304-74D0-2B2B-6B46592D4FFE}"/>
              </a:ext>
            </a:extLst>
          </p:cNvPr>
          <p:cNvSpPr txBox="1"/>
          <p:nvPr/>
        </p:nvSpPr>
        <p:spPr bwMode="auto">
          <a:xfrm>
            <a:off x="839439" y="3278854"/>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6" name="TextBox 345">
            <a:extLst>
              <a:ext uri="{FF2B5EF4-FFF2-40B4-BE49-F238E27FC236}">
                <a16:creationId xmlns:a16="http://schemas.microsoft.com/office/drawing/2014/main" id="{118AC1B7-8790-BEFA-863A-7363006F53D1}"/>
              </a:ext>
            </a:extLst>
          </p:cNvPr>
          <p:cNvSpPr txBox="1"/>
          <p:nvPr/>
        </p:nvSpPr>
        <p:spPr bwMode="auto">
          <a:xfrm>
            <a:off x="896457" y="3574791"/>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7" name="TextBox 346">
            <a:extLst>
              <a:ext uri="{FF2B5EF4-FFF2-40B4-BE49-F238E27FC236}">
                <a16:creationId xmlns:a16="http://schemas.microsoft.com/office/drawing/2014/main" id="{93ADF65F-E9C3-2DAF-7557-4F58AADF4636}"/>
              </a:ext>
            </a:extLst>
          </p:cNvPr>
          <p:cNvSpPr txBox="1"/>
          <p:nvPr/>
        </p:nvSpPr>
        <p:spPr bwMode="auto">
          <a:xfrm>
            <a:off x="705699" y="3656743"/>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8" name="TextBox 347">
            <a:extLst>
              <a:ext uri="{FF2B5EF4-FFF2-40B4-BE49-F238E27FC236}">
                <a16:creationId xmlns:a16="http://schemas.microsoft.com/office/drawing/2014/main" id="{FFEBF050-1D6B-BB33-3048-AEC7B6608FFA}"/>
              </a:ext>
            </a:extLst>
          </p:cNvPr>
          <p:cNvSpPr txBox="1"/>
          <p:nvPr/>
        </p:nvSpPr>
        <p:spPr bwMode="auto">
          <a:xfrm>
            <a:off x="1480421" y="2982776"/>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49" name="TextBox 348">
            <a:extLst>
              <a:ext uri="{FF2B5EF4-FFF2-40B4-BE49-F238E27FC236}">
                <a16:creationId xmlns:a16="http://schemas.microsoft.com/office/drawing/2014/main" id="{C3968D97-CBA5-5A18-D846-9B19334EABFA}"/>
              </a:ext>
            </a:extLst>
          </p:cNvPr>
          <p:cNvSpPr txBox="1"/>
          <p:nvPr/>
        </p:nvSpPr>
        <p:spPr bwMode="auto">
          <a:xfrm>
            <a:off x="1588369" y="2905828"/>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0" name="TextBox 349">
            <a:extLst>
              <a:ext uri="{FF2B5EF4-FFF2-40B4-BE49-F238E27FC236}">
                <a16:creationId xmlns:a16="http://schemas.microsoft.com/office/drawing/2014/main" id="{A21E1A22-8D0A-FD01-D444-E6E41576CBD7}"/>
              </a:ext>
            </a:extLst>
          </p:cNvPr>
          <p:cNvSpPr txBox="1"/>
          <p:nvPr/>
        </p:nvSpPr>
        <p:spPr bwMode="auto">
          <a:xfrm>
            <a:off x="1552506" y="335049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1" name="TextBox 350">
            <a:extLst>
              <a:ext uri="{FF2B5EF4-FFF2-40B4-BE49-F238E27FC236}">
                <a16:creationId xmlns:a16="http://schemas.microsoft.com/office/drawing/2014/main" id="{B8E5F0EB-A130-795A-DBFD-14A21773DBA9}"/>
              </a:ext>
            </a:extLst>
          </p:cNvPr>
          <p:cNvSpPr txBox="1"/>
          <p:nvPr/>
        </p:nvSpPr>
        <p:spPr bwMode="auto">
          <a:xfrm>
            <a:off x="2319503" y="3491901"/>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2" name="TextBox 351">
            <a:extLst>
              <a:ext uri="{FF2B5EF4-FFF2-40B4-BE49-F238E27FC236}">
                <a16:creationId xmlns:a16="http://schemas.microsoft.com/office/drawing/2014/main" id="{A5E793D8-4685-30DA-956E-D2809C0A07A8}"/>
              </a:ext>
            </a:extLst>
          </p:cNvPr>
          <p:cNvSpPr txBox="1"/>
          <p:nvPr/>
        </p:nvSpPr>
        <p:spPr bwMode="auto">
          <a:xfrm>
            <a:off x="2472743" y="313206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3" name="TextBox 352">
            <a:extLst>
              <a:ext uri="{FF2B5EF4-FFF2-40B4-BE49-F238E27FC236}">
                <a16:creationId xmlns:a16="http://schemas.microsoft.com/office/drawing/2014/main" id="{F39A1D2E-3888-D0F5-6906-E9E1DB211607}"/>
              </a:ext>
            </a:extLst>
          </p:cNvPr>
          <p:cNvSpPr txBox="1"/>
          <p:nvPr/>
        </p:nvSpPr>
        <p:spPr bwMode="auto">
          <a:xfrm>
            <a:off x="2694202" y="2747153"/>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4" name="TextBox 353">
            <a:extLst>
              <a:ext uri="{FF2B5EF4-FFF2-40B4-BE49-F238E27FC236}">
                <a16:creationId xmlns:a16="http://schemas.microsoft.com/office/drawing/2014/main" id="{EF199167-B907-9D99-C00B-57DFE17E9A33}"/>
              </a:ext>
            </a:extLst>
          </p:cNvPr>
          <p:cNvSpPr txBox="1"/>
          <p:nvPr/>
        </p:nvSpPr>
        <p:spPr bwMode="auto">
          <a:xfrm>
            <a:off x="1589820" y="3735628"/>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5" name="TextBox 354">
            <a:extLst>
              <a:ext uri="{FF2B5EF4-FFF2-40B4-BE49-F238E27FC236}">
                <a16:creationId xmlns:a16="http://schemas.microsoft.com/office/drawing/2014/main" id="{DDE2EEDF-15A0-B08B-D6A3-141A00C6D07F}"/>
              </a:ext>
            </a:extLst>
          </p:cNvPr>
          <p:cNvSpPr txBox="1"/>
          <p:nvPr/>
        </p:nvSpPr>
        <p:spPr bwMode="auto">
          <a:xfrm>
            <a:off x="1276662" y="3816662"/>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6" name="TextBox 355">
            <a:extLst>
              <a:ext uri="{FF2B5EF4-FFF2-40B4-BE49-F238E27FC236}">
                <a16:creationId xmlns:a16="http://schemas.microsoft.com/office/drawing/2014/main" id="{E41D16E9-8AE4-ADA7-611E-0C7CD840F08E}"/>
              </a:ext>
            </a:extLst>
          </p:cNvPr>
          <p:cNvSpPr txBox="1"/>
          <p:nvPr/>
        </p:nvSpPr>
        <p:spPr bwMode="auto">
          <a:xfrm>
            <a:off x="1154031" y="3894918"/>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7" name="TextBox 356">
            <a:extLst>
              <a:ext uri="{FF2B5EF4-FFF2-40B4-BE49-F238E27FC236}">
                <a16:creationId xmlns:a16="http://schemas.microsoft.com/office/drawing/2014/main" id="{1D060567-DE92-6A3F-7386-74E42BDB6495}"/>
              </a:ext>
            </a:extLst>
          </p:cNvPr>
          <p:cNvSpPr txBox="1"/>
          <p:nvPr/>
        </p:nvSpPr>
        <p:spPr bwMode="auto">
          <a:xfrm>
            <a:off x="1169525" y="3969814"/>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8" name="TextBox 357">
            <a:extLst>
              <a:ext uri="{FF2B5EF4-FFF2-40B4-BE49-F238E27FC236}">
                <a16:creationId xmlns:a16="http://schemas.microsoft.com/office/drawing/2014/main" id="{D58C0C56-B9E0-3054-36AD-22408C0262D7}"/>
              </a:ext>
            </a:extLst>
          </p:cNvPr>
          <p:cNvSpPr txBox="1"/>
          <p:nvPr/>
        </p:nvSpPr>
        <p:spPr bwMode="auto">
          <a:xfrm>
            <a:off x="1193121" y="4114166"/>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59" name="TextBox 358">
            <a:extLst>
              <a:ext uri="{FF2B5EF4-FFF2-40B4-BE49-F238E27FC236}">
                <a16:creationId xmlns:a16="http://schemas.microsoft.com/office/drawing/2014/main" id="{6AFE0201-74FD-0819-DF31-AC5B90ED5C70}"/>
              </a:ext>
            </a:extLst>
          </p:cNvPr>
          <p:cNvSpPr txBox="1"/>
          <p:nvPr/>
        </p:nvSpPr>
        <p:spPr bwMode="auto">
          <a:xfrm>
            <a:off x="1617581" y="4039438"/>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0" name="TextBox 359">
            <a:extLst>
              <a:ext uri="{FF2B5EF4-FFF2-40B4-BE49-F238E27FC236}">
                <a16:creationId xmlns:a16="http://schemas.microsoft.com/office/drawing/2014/main" id="{A81C1F24-965E-94A2-C362-66BE0C4EA79C}"/>
              </a:ext>
            </a:extLst>
          </p:cNvPr>
          <p:cNvSpPr txBox="1"/>
          <p:nvPr/>
        </p:nvSpPr>
        <p:spPr bwMode="auto">
          <a:xfrm>
            <a:off x="1562737" y="4259082"/>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1" name="TextBox 360">
            <a:extLst>
              <a:ext uri="{FF2B5EF4-FFF2-40B4-BE49-F238E27FC236}">
                <a16:creationId xmlns:a16="http://schemas.microsoft.com/office/drawing/2014/main" id="{1F7F1DD4-FED5-8645-370A-4347A9C01C5E}"/>
              </a:ext>
            </a:extLst>
          </p:cNvPr>
          <p:cNvSpPr txBox="1"/>
          <p:nvPr/>
        </p:nvSpPr>
        <p:spPr bwMode="auto">
          <a:xfrm>
            <a:off x="1260514" y="432934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2" name="TextBox 361">
            <a:extLst>
              <a:ext uri="{FF2B5EF4-FFF2-40B4-BE49-F238E27FC236}">
                <a16:creationId xmlns:a16="http://schemas.microsoft.com/office/drawing/2014/main" id="{108202D2-2A26-F7EA-CCCE-4D5A2EE7089D}"/>
              </a:ext>
            </a:extLst>
          </p:cNvPr>
          <p:cNvSpPr txBox="1"/>
          <p:nvPr/>
        </p:nvSpPr>
        <p:spPr bwMode="auto">
          <a:xfrm>
            <a:off x="965929" y="4185580"/>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3" name="TextBox 362">
            <a:extLst>
              <a:ext uri="{FF2B5EF4-FFF2-40B4-BE49-F238E27FC236}">
                <a16:creationId xmlns:a16="http://schemas.microsoft.com/office/drawing/2014/main" id="{B7D8A21C-A8E2-DDE5-B9FE-24164150B926}"/>
              </a:ext>
            </a:extLst>
          </p:cNvPr>
          <p:cNvSpPr txBox="1"/>
          <p:nvPr/>
        </p:nvSpPr>
        <p:spPr bwMode="auto">
          <a:xfrm>
            <a:off x="778311" y="4482479"/>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4" name="TextBox 363">
            <a:extLst>
              <a:ext uri="{FF2B5EF4-FFF2-40B4-BE49-F238E27FC236}">
                <a16:creationId xmlns:a16="http://schemas.microsoft.com/office/drawing/2014/main" id="{C17C7333-E68B-C452-F4E0-2628C3BF9993}"/>
              </a:ext>
            </a:extLst>
          </p:cNvPr>
          <p:cNvSpPr txBox="1"/>
          <p:nvPr/>
        </p:nvSpPr>
        <p:spPr bwMode="auto">
          <a:xfrm>
            <a:off x="715154" y="4873007"/>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5" name="TextBox 364">
            <a:extLst>
              <a:ext uri="{FF2B5EF4-FFF2-40B4-BE49-F238E27FC236}">
                <a16:creationId xmlns:a16="http://schemas.microsoft.com/office/drawing/2014/main" id="{CF4BC79D-6A2F-3D79-1D13-C378E77B2AD0}"/>
              </a:ext>
            </a:extLst>
          </p:cNvPr>
          <p:cNvSpPr txBox="1"/>
          <p:nvPr/>
        </p:nvSpPr>
        <p:spPr bwMode="auto">
          <a:xfrm>
            <a:off x="837242" y="5170626"/>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6" name="TextBox 365">
            <a:extLst>
              <a:ext uri="{FF2B5EF4-FFF2-40B4-BE49-F238E27FC236}">
                <a16:creationId xmlns:a16="http://schemas.microsoft.com/office/drawing/2014/main" id="{2CD05AA4-D25A-1C33-F1AE-BB47614CCB26}"/>
              </a:ext>
            </a:extLst>
          </p:cNvPr>
          <p:cNvSpPr txBox="1"/>
          <p:nvPr/>
        </p:nvSpPr>
        <p:spPr bwMode="auto">
          <a:xfrm>
            <a:off x="967049" y="5552822"/>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8" name="TextBox 367">
            <a:extLst>
              <a:ext uri="{FF2B5EF4-FFF2-40B4-BE49-F238E27FC236}">
                <a16:creationId xmlns:a16="http://schemas.microsoft.com/office/drawing/2014/main" id="{B103335D-CCF6-C144-7938-8D771F6CE681}"/>
              </a:ext>
            </a:extLst>
          </p:cNvPr>
          <p:cNvSpPr txBox="1"/>
          <p:nvPr/>
        </p:nvSpPr>
        <p:spPr bwMode="auto">
          <a:xfrm>
            <a:off x="1552013" y="530912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69" name="TextBox 368">
            <a:extLst>
              <a:ext uri="{FF2B5EF4-FFF2-40B4-BE49-F238E27FC236}">
                <a16:creationId xmlns:a16="http://schemas.microsoft.com/office/drawing/2014/main" id="{84C5D0F1-BDE9-560E-E768-57D25CBC8580}"/>
              </a:ext>
            </a:extLst>
          </p:cNvPr>
          <p:cNvSpPr txBox="1"/>
          <p:nvPr/>
        </p:nvSpPr>
        <p:spPr bwMode="auto">
          <a:xfrm>
            <a:off x="2202197" y="563079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0" name="TextBox 369">
            <a:extLst>
              <a:ext uri="{FF2B5EF4-FFF2-40B4-BE49-F238E27FC236}">
                <a16:creationId xmlns:a16="http://schemas.microsoft.com/office/drawing/2014/main" id="{59F18236-12F8-35F6-0063-503317F1B1D9}"/>
              </a:ext>
            </a:extLst>
          </p:cNvPr>
          <p:cNvSpPr txBox="1"/>
          <p:nvPr/>
        </p:nvSpPr>
        <p:spPr bwMode="auto">
          <a:xfrm>
            <a:off x="2133348" y="5018649"/>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1" name="TextBox 370">
            <a:extLst>
              <a:ext uri="{FF2B5EF4-FFF2-40B4-BE49-F238E27FC236}">
                <a16:creationId xmlns:a16="http://schemas.microsoft.com/office/drawing/2014/main" id="{5F42A37E-26DA-0609-8D50-71D23818E1E9}"/>
              </a:ext>
            </a:extLst>
          </p:cNvPr>
          <p:cNvSpPr txBox="1"/>
          <p:nvPr/>
        </p:nvSpPr>
        <p:spPr bwMode="auto">
          <a:xfrm>
            <a:off x="1109001" y="5238747"/>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2" name="TextBox 371">
            <a:extLst>
              <a:ext uri="{FF2B5EF4-FFF2-40B4-BE49-F238E27FC236}">
                <a16:creationId xmlns:a16="http://schemas.microsoft.com/office/drawing/2014/main" id="{8E15261D-1B1B-7FA4-E3A1-92E069FA4C59}"/>
              </a:ext>
            </a:extLst>
          </p:cNvPr>
          <p:cNvSpPr txBox="1"/>
          <p:nvPr/>
        </p:nvSpPr>
        <p:spPr bwMode="auto">
          <a:xfrm>
            <a:off x="967049" y="5089256"/>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3" name="TextBox 372">
            <a:extLst>
              <a:ext uri="{FF2B5EF4-FFF2-40B4-BE49-F238E27FC236}">
                <a16:creationId xmlns:a16="http://schemas.microsoft.com/office/drawing/2014/main" id="{15878AD7-5923-C8BE-8467-243B60DD677F}"/>
              </a:ext>
            </a:extLst>
          </p:cNvPr>
          <p:cNvSpPr txBox="1"/>
          <p:nvPr/>
        </p:nvSpPr>
        <p:spPr bwMode="auto">
          <a:xfrm>
            <a:off x="1132729" y="4948310"/>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4" name="TextBox 373">
            <a:extLst>
              <a:ext uri="{FF2B5EF4-FFF2-40B4-BE49-F238E27FC236}">
                <a16:creationId xmlns:a16="http://schemas.microsoft.com/office/drawing/2014/main" id="{C0C3FB92-D324-5FE5-7466-B392587DDB08}"/>
              </a:ext>
            </a:extLst>
          </p:cNvPr>
          <p:cNvSpPr txBox="1"/>
          <p:nvPr/>
        </p:nvSpPr>
        <p:spPr bwMode="auto">
          <a:xfrm>
            <a:off x="1588369" y="4805713"/>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5" name="TextBox 374">
            <a:extLst>
              <a:ext uri="{FF2B5EF4-FFF2-40B4-BE49-F238E27FC236}">
                <a16:creationId xmlns:a16="http://schemas.microsoft.com/office/drawing/2014/main" id="{D52694B4-1045-19EE-EB06-79BE6072AB24}"/>
              </a:ext>
            </a:extLst>
          </p:cNvPr>
          <p:cNvSpPr txBox="1"/>
          <p:nvPr/>
        </p:nvSpPr>
        <p:spPr bwMode="auto">
          <a:xfrm>
            <a:off x="1165313" y="4725682"/>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6" name="TextBox 375">
            <a:extLst>
              <a:ext uri="{FF2B5EF4-FFF2-40B4-BE49-F238E27FC236}">
                <a16:creationId xmlns:a16="http://schemas.microsoft.com/office/drawing/2014/main" id="{3760C122-0EF5-57CC-8A67-460A0459030A}"/>
              </a:ext>
            </a:extLst>
          </p:cNvPr>
          <p:cNvSpPr txBox="1"/>
          <p:nvPr/>
        </p:nvSpPr>
        <p:spPr bwMode="auto">
          <a:xfrm>
            <a:off x="926257" y="4647424"/>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7" name="TextBox 376">
            <a:extLst>
              <a:ext uri="{FF2B5EF4-FFF2-40B4-BE49-F238E27FC236}">
                <a16:creationId xmlns:a16="http://schemas.microsoft.com/office/drawing/2014/main" id="{DA44A3F2-E68E-DC41-73D4-25FF59182F40}"/>
              </a:ext>
            </a:extLst>
          </p:cNvPr>
          <p:cNvSpPr txBox="1"/>
          <p:nvPr/>
        </p:nvSpPr>
        <p:spPr bwMode="auto">
          <a:xfrm>
            <a:off x="881521" y="4564809"/>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379" name="Isosceles Triangle 52">
            <a:extLst>
              <a:ext uri="{FF2B5EF4-FFF2-40B4-BE49-F238E27FC236}">
                <a16:creationId xmlns:a16="http://schemas.microsoft.com/office/drawing/2014/main" id="{A9C3AA85-1B06-A032-8B7B-7ED5079F2D48}"/>
              </a:ext>
            </a:extLst>
          </p:cNvPr>
          <p:cNvSpPr/>
          <p:nvPr/>
        </p:nvSpPr>
        <p:spPr bwMode="auto">
          <a:xfrm>
            <a:off x="2113440" y="2262172"/>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0" name="Isosceles Triangle 52">
            <a:extLst>
              <a:ext uri="{FF2B5EF4-FFF2-40B4-BE49-F238E27FC236}">
                <a16:creationId xmlns:a16="http://schemas.microsoft.com/office/drawing/2014/main" id="{C8A4ED89-3D57-5047-1D1D-7B41B2274522}"/>
              </a:ext>
            </a:extLst>
          </p:cNvPr>
          <p:cNvSpPr/>
          <p:nvPr/>
        </p:nvSpPr>
        <p:spPr bwMode="auto">
          <a:xfrm>
            <a:off x="1362194" y="2399452"/>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1" name="Isosceles Triangle 52">
            <a:extLst>
              <a:ext uri="{FF2B5EF4-FFF2-40B4-BE49-F238E27FC236}">
                <a16:creationId xmlns:a16="http://schemas.microsoft.com/office/drawing/2014/main" id="{8BF726AA-7E10-CECA-60DC-6B7902EB2E9C}"/>
              </a:ext>
            </a:extLst>
          </p:cNvPr>
          <p:cNvSpPr/>
          <p:nvPr/>
        </p:nvSpPr>
        <p:spPr bwMode="auto">
          <a:xfrm>
            <a:off x="1270347" y="2473286"/>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2" name="Isosceles Triangle 52">
            <a:extLst>
              <a:ext uri="{FF2B5EF4-FFF2-40B4-BE49-F238E27FC236}">
                <a16:creationId xmlns:a16="http://schemas.microsoft.com/office/drawing/2014/main" id="{C4E9F389-498E-60A8-C2C7-D12FC62A6D2E}"/>
              </a:ext>
            </a:extLst>
          </p:cNvPr>
          <p:cNvSpPr/>
          <p:nvPr/>
        </p:nvSpPr>
        <p:spPr bwMode="auto">
          <a:xfrm>
            <a:off x="1252445" y="2552535"/>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3" name="Isosceles Triangle 52">
            <a:extLst>
              <a:ext uri="{FF2B5EF4-FFF2-40B4-BE49-F238E27FC236}">
                <a16:creationId xmlns:a16="http://schemas.microsoft.com/office/drawing/2014/main" id="{F6919DD7-00F0-F947-20DC-21106F09AA0E}"/>
              </a:ext>
            </a:extLst>
          </p:cNvPr>
          <p:cNvSpPr/>
          <p:nvPr/>
        </p:nvSpPr>
        <p:spPr bwMode="auto">
          <a:xfrm>
            <a:off x="1368089" y="2626857"/>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4" name="Isosceles Triangle 52">
            <a:extLst>
              <a:ext uri="{FF2B5EF4-FFF2-40B4-BE49-F238E27FC236}">
                <a16:creationId xmlns:a16="http://schemas.microsoft.com/office/drawing/2014/main" id="{AC04087D-F076-8C41-5656-6A96E089510D}"/>
              </a:ext>
            </a:extLst>
          </p:cNvPr>
          <p:cNvSpPr/>
          <p:nvPr/>
        </p:nvSpPr>
        <p:spPr bwMode="auto">
          <a:xfrm>
            <a:off x="1361847" y="278284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5" name="Isosceles Triangle 52">
            <a:extLst>
              <a:ext uri="{FF2B5EF4-FFF2-40B4-BE49-F238E27FC236}">
                <a16:creationId xmlns:a16="http://schemas.microsoft.com/office/drawing/2014/main" id="{F15BD471-BC41-362D-A150-D3C0795FBFA6}"/>
              </a:ext>
            </a:extLst>
          </p:cNvPr>
          <p:cNvSpPr/>
          <p:nvPr/>
        </p:nvSpPr>
        <p:spPr bwMode="auto">
          <a:xfrm>
            <a:off x="1993702" y="270354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6" name="Isosceles Triangle 52">
            <a:extLst>
              <a:ext uri="{FF2B5EF4-FFF2-40B4-BE49-F238E27FC236}">
                <a16:creationId xmlns:a16="http://schemas.microsoft.com/office/drawing/2014/main" id="{1A065763-3136-A3D1-CD12-0B36574FB481}"/>
              </a:ext>
            </a:extLst>
          </p:cNvPr>
          <p:cNvSpPr/>
          <p:nvPr/>
        </p:nvSpPr>
        <p:spPr bwMode="auto">
          <a:xfrm>
            <a:off x="1962974" y="2862388"/>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7" name="Isosceles Triangle 52">
            <a:extLst>
              <a:ext uri="{FF2B5EF4-FFF2-40B4-BE49-F238E27FC236}">
                <a16:creationId xmlns:a16="http://schemas.microsoft.com/office/drawing/2014/main" id="{BA88EA07-3CE3-0E11-9FF4-16688DF3FC11}"/>
              </a:ext>
            </a:extLst>
          </p:cNvPr>
          <p:cNvSpPr/>
          <p:nvPr/>
        </p:nvSpPr>
        <p:spPr bwMode="auto">
          <a:xfrm>
            <a:off x="1368089" y="293554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8" name="Isosceles Triangle 52">
            <a:extLst>
              <a:ext uri="{FF2B5EF4-FFF2-40B4-BE49-F238E27FC236}">
                <a16:creationId xmlns:a16="http://schemas.microsoft.com/office/drawing/2014/main" id="{70BB8D1F-7640-E21F-71D0-ED298569171F}"/>
              </a:ext>
            </a:extLst>
          </p:cNvPr>
          <p:cNvSpPr/>
          <p:nvPr/>
        </p:nvSpPr>
        <p:spPr bwMode="auto">
          <a:xfrm>
            <a:off x="1268613" y="301635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9" name="Isosceles Triangle 52">
            <a:extLst>
              <a:ext uri="{FF2B5EF4-FFF2-40B4-BE49-F238E27FC236}">
                <a16:creationId xmlns:a16="http://schemas.microsoft.com/office/drawing/2014/main" id="{DC617253-32BF-EDFD-5D5A-914A6FC6B313}"/>
              </a:ext>
            </a:extLst>
          </p:cNvPr>
          <p:cNvSpPr/>
          <p:nvPr/>
        </p:nvSpPr>
        <p:spPr bwMode="auto">
          <a:xfrm>
            <a:off x="1417156" y="3173074"/>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0" name="Isosceles Triangle 52">
            <a:extLst>
              <a:ext uri="{FF2B5EF4-FFF2-40B4-BE49-F238E27FC236}">
                <a16:creationId xmlns:a16="http://schemas.microsoft.com/office/drawing/2014/main" id="{81F3081B-EE86-5A1C-99B1-E4296A9E520D}"/>
              </a:ext>
            </a:extLst>
          </p:cNvPr>
          <p:cNvSpPr/>
          <p:nvPr/>
        </p:nvSpPr>
        <p:spPr bwMode="auto">
          <a:xfrm>
            <a:off x="1287633" y="3249381"/>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1" name="Isosceles Triangle 52">
            <a:extLst>
              <a:ext uri="{FF2B5EF4-FFF2-40B4-BE49-F238E27FC236}">
                <a16:creationId xmlns:a16="http://schemas.microsoft.com/office/drawing/2014/main" id="{35D22C0F-AF24-E940-5D22-BB171C8759CE}"/>
              </a:ext>
            </a:extLst>
          </p:cNvPr>
          <p:cNvSpPr/>
          <p:nvPr/>
        </p:nvSpPr>
        <p:spPr bwMode="auto">
          <a:xfrm>
            <a:off x="1361847" y="3323144"/>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2" name="Isosceles Triangle 52">
            <a:extLst>
              <a:ext uri="{FF2B5EF4-FFF2-40B4-BE49-F238E27FC236}">
                <a16:creationId xmlns:a16="http://schemas.microsoft.com/office/drawing/2014/main" id="{34F5852E-7BB5-70B4-B1E0-F897F99FB630}"/>
              </a:ext>
            </a:extLst>
          </p:cNvPr>
          <p:cNvSpPr/>
          <p:nvPr/>
        </p:nvSpPr>
        <p:spPr bwMode="auto">
          <a:xfrm>
            <a:off x="1290069" y="3388530"/>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3" name="Isosceles Triangle 52">
            <a:extLst>
              <a:ext uri="{FF2B5EF4-FFF2-40B4-BE49-F238E27FC236}">
                <a16:creationId xmlns:a16="http://schemas.microsoft.com/office/drawing/2014/main" id="{779FC8D0-34EC-37AE-FFAD-986DB6803D85}"/>
              </a:ext>
            </a:extLst>
          </p:cNvPr>
          <p:cNvSpPr/>
          <p:nvPr/>
        </p:nvSpPr>
        <p:spPr bwMode="auto">
          <a:xfrm>
            <a:off x="1360913" y="345734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4" name="Isosceles Triangle 52">
            <a:extLst>
              <a:ext uri="{FF2B5EF4-FFF2-40B4-BE49-F238E27FC236}">
                <a16:creationId xmlns:a16="http://schemas.microsoft.com/office/drawing/2014/main" id="{6239058D-24D4-E6A4-4B41-C206AF25228D}"/>
              </a:ext>
            </a:extLst>
          </p:cNvPr>
          <p:cNvSpPr/>
          <p:nvPr/>
        </p:nvSpPr>
        <p:spPr bwMode="auto">
          <a:xfrm>
            <a:off x="1320921" y="353861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5" name="Isosceles Triangle 52">
            <a:extLst>
              <a:ext uri="{FF2B5EF4-FFF2-40B4-BE49-F238E27FC236}">
                <a16:creationId xmlns:a16="http://schemas.microsoft.com/office/drawing/2014/main" id="{E5FDA478-56CE-0C9B-B860-4B33A74C7A8E}"/>
              </a:ext>
            </a:extLst>
          </p:cNvPr>
          <p:cNvSpPr/>
          <p:nvPr/>
        </p:nvSpPr>
        <p:spPr bwMode="auto">
          <a:xfrm>
            <a:off x="1264140" y="3611410"/>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6" name="Isosceles Triangle 52">
            <a:extLst>
              <a:ext uri="{FF2B5EF4-FFF2-40B4-BE49-F238E27FC236}">
                <a16:creationId xmlns:a16="http://schemas.microsoft.com/office/drawing/2014/main" id="{8CE0FEB9-7033-1750-EEE9-DF22509D5D7D}"/>
              </a:ext>
            </a:extLst>
          </p:cNvPr>
          <p:cNvSpPr/>
          <p:nvPr/>
        </p:nvSpPr>
        <p:spPr bwMode="auto">
          <a:xfrm>
            <a:off x="1342853" y="3763065"/>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7" name="Isosceles Triangle 52">
            <a:extLst>
              <a:ext uri="{FF2B5EF4-FFF2-40B4-BE49-F238E27FC236}">
                <a16:creationId xmlns:a16="http://schemas.microsoft.com/office/drawing/2014/main" id="{724225C1-1676-0111-66F4-2BA83577C7DF}"/>
              </a:ext>
            </a:extLst>
          </p:cNvPr>
          <p:cNvSpPr/>
          <p:nvPr/>
        </p:nvSpPr>
        <p:spPr bwMode="auto">
          <a:xfrm>
            <a:off x="1341515" y="384747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8" name="Isosceles Triangle 52">
            <a:extLst>
              <a:ext uri="{FF2B5EF4-FFF2-40B4-BE49-F238E27FC236}">
                <a16:creationId xmlns:a16="http://schemas.microsoft.com/office/drawing/2014/main" id="{6534D304-C538-AD39-6E3C-7160C6D0813F}"/>
              </a:ext>
            </a:extLst>
          </p:cNvPr>
          <p:cNvSpPr/>
          <p:nvPr/>
        </p:nvSpPr>
        <p:spPr bwMode="auto">
          <a:xfrm>
            <a:off x="1945760" y="368870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9" name="Isosceles Triangle 52">
            <a:extLst>
              <a:ext uri="{FF2B5EF4-FFF2-40B4-BE49-F238E27FC236}">
                <a16:creationId xmlns:a16="http://schemas.microsoft.com/office/drawing/2014/main" id="{BCF943D9-2B69-C4F0-AA9B-DC8881FDEDF5}"/>
              </a:ext>
            </a:extLst>
          </p:cNvPr>
          <p:cNvSpPr/>
          <p:nvPr/>
        </p:nvSpPr>
        <p:spPr bwMode="auto">
          <a:xfrm>
            <a:off x="1944627" y="3928115"/>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0" name="Isosceles Triangle 52">
            <a:extLst>
              <a:ext uri="{FF2B5EF4-FFF2-40B4-BE49-F238E27FC236}">
                <a16:creationId xmlns:a16="http://schemas.microsoft.com/office/drawing/2014/main" id="{98528645-2011-19CF-3639-0CE30323B4C2}"/>
              </a:ext>
            </a:extLst>
          </p:cNvPr>
          <p:cNvSpPr/>
          <p:nvPr/>
        </p:nvSpPr>
        <p:spPr bwMode="auto">
          <a:xfrm>
            <a:off x="1452426" y="400903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1" name="Isosceles Triangle 52">
            <a:extLst>
              <a:ext uri="{FF2B5EF4-FFF2-40B4-BE49-F238E27FC236}">
                <a16:creationId xmlns:a16="http://schemas.microsoft.com/office/drawing/2014/main" id="{FA9EBC27-ED1F-6222-A68B-AC20F6232781}"/>
              </a:ext>
            </a:extLst>
          </p:cNvPr>
          <p:cNvSpPr/>
          <p:nvPr/>
        </p:nvSpPr>
        <p:spPr bwMode="auto">
          <a:xfrm>
            <a:off x="1516212" y="4083808"/>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2" name="Isosceles Triangle 52">
            <a:extLst>
              <a:ext uri="{FF2B5EF4-FFF2-40B4-BE49-F238E27FC236}">
                <a16:creationId xmlns:a16="http://schemas.microsoft.com/office/drawing/2014/main" id="{3F70259A-EA73-BADF-586A-A7AE0570EB20}"/>
              </a:ext>
            </a:extLst>
          </p:cNvPr>
          <p:cNvSpPr/>
          <p:nvPr/>
        </p:nvSpPr>
        <p:spPr bwMode="auto">
          <a:xfrm>
            <a:off x="1356078" y="4157475"/>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3" name="Isosceles Triangle 52">
            <a:extLst>
              <a:ext uri="{FF2B5EF4-FFF2-40B4-BE49-F238E27FC236}">
                <a16:creationId xmlns:a16="http://schemas.microsoft.com/office/drawing/2014/main" id="{4854F4CD-EC1E-D4DC-6C21-F545F729C26D}"/>
              </a:ext>
            </a:extLst>
          </p:cNvPr>
          <p:cNvSpPr/>
          <p:nvPr/>
        </p:nvSpPr>
        <p:spPr bwMode="auto">
          <a:xfrm>
            <a:off x="1387139" y="422799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4" name="Isosceles Triangle 52">
            <a:extLst>
              <a:ext uri="{FF2B5EF4-FFF2-40B4-BE49-F238E27FC236}">
                <a16:creationId xmlns:a16="http://schemas.microsoft.com/office/drawing/2014/main" id="{C8EB5A60-68E8-62A5-773E-D9000AFB7718}"/>
              </a:ext>
            </a:extLst>
          </p:cNvPr>
          <p:cNvSpPr/>
          <p:nvPr/>
        </p:nvSpPr>
        <p:spPr bwMode="auto">
          <a:xfrm>
            <a:off x="1356078" y="4370877"/>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5" name="Isosceles Triangle 52">
            <a:extLst>
              <a:ext uri="{FF2B5EF4-FFF2-40B4-BE49-F238E27FC236}">
                <a16:creationId xmlns:a16="http://schemas.microsoft.com/office/drawing/2014/main" id="{3A39B004-3D26-1336-6396-4DD9E9A61E67}"/>
              </a:ext>
            </a:extLst>
          </p:cNvPr>
          <p:cNvSpPr/>
          <p:nvPr/>
        </p:nvSpPr>
        <p:spPr bwMode="auto">
          <a:xfrm>
            <a:off x="1862017" y="4443161"/>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6" name="Isosceles Triangle 52">
            <a:extLst>
              <a:ext uri="{FF2B5EF4-FFF2-40B4-BE49-F238E27FC236}">
                <a16:creationId xmlns:a16="http://schemas.microsoft.com/office/drawing/2014/main" id="{51467A8D-A2FB-C2DD-6D02-FB6E3A0987E1}"/>
              </a:ext>
            </a:extLst>
          </p:cNvPr>
          <p:cNvSpPr/>
          <p:nvPr/>
        </p:nvSpPr>
        <p:spPr bwMode="auto">
          <a:xfrm>
            <a:off x="2496070" y="429963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7" name="Isosceles Triangle 52">
            <a:extLst>
              <a:ext uri="{FF2B5EF4-FFF2-40B4-BE49-F238E27FC236}">
                <a16:creationId xmlns:a16="http://schemas.microsoft.com/office/drawing/2014/main" id="{01CB54B4-0C12-4614-4B5C-C515F61DCF35}"/>
              </a:ext>
            </a:extLst>
          </p:cNvPr>
          <p:cNvSpPr/>
          <p:nvPr/>
        </p:nvSpPr>
        <p:spPr bwMode="auto">
          <a:xfrm>
            <a:off x="2543637" y="459604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8" name="Isosceles Triangle 52">
            <a:extLst>
              <a:ext uri="{FF2B5EF4-FFF2-40B4-BE49-F238E27FC236}">
                <a16:creationId xmlns:a16="http://schemas.microsoft.com/office/drawing/2014/main" id="{8C7D82F7-89B8-65FF-7BA9-51038F002783}"/>
              </a:ext>
            </a:extLst>
          </p:cNvPr>
          <p:cNvSpPr/>
          <p:nvPr/>
        </p:nvSpPr>
        <p:spPr bwMode="auto">
          <a:xfrm>
            <a:off x="1284539" y="4522800"/>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9" name="Isosceles Triangle 52">
            <a:extLst>
              <a:ext uri="{FF2B5EF4-FFF2-40B4-BE49-F238E27FC236}">
                <a16:creationId xmlns:a16="http://schemas.microsoft.com/office/drawing/2014/main" id="{FD8C32AA-83C5-9758-17F6-8C3B1CF842EF}"/>
              </a:ext>
            </a:extLst>
          </p:cNvPr>
          <p:cNvSpPr/>
          <p:nvPr/>
        </p:nvSpPr>
        <p:spPr bwMode="auto">
          <a:xfrm>
            <a:off x="1343997" y="468189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0" name="Isosceles Triangle 52">
            <a:extLst>
              <a:ext uri="{FF2B5EF4-FFF2-40B4-BE49-F238E27FC236}">
                <a16:creationId xmlns:a16="http://schemas.microsoft.com/office/drawing/2014/main" id="{BB9388EC-F381-6C10-0EF0-B7F7E562734E}"/>
              </a:ext>
            </a:extLst>
          </p:cNvPr>
          <p:cNvSpPr/>
          <p:nvPr/>
        </p:nvSpPr>
        <p:spPr bwMode="auto">
          <a:xfrm>
            <a:off x="1210719" y="4759143"/>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1" name="Isosceles Triangle 52">
            <a:extLst>
              <a:ext uri="{FF2B5EF4-FFF2-40B4-BE49-F238E27FC236}">
                <a16:creationId xmlns:a16="http://schemas.microsoft.com/office/drawing/2014/main" id="{04E16A14-7AA7-0FEC-263C-1F32DA645CBE}"/>
              </a:ext>
            </a:extLst>
          </p:cNvPr>
          <p:cNvSpPr/>
          <p:nvPr/>
        </p:nvSpPr>
        <p:spPr bwMode="auto">
          <a:xfrm>
            <a:off x="1388817" y="4991210"/>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2" name="Isosceles Triangle 52">
            <a:extLst>
              <a:ext uri="{FF2B5EF4-FFF2-40B4-BE49-F238E27FC236}">
                <a16:creationId xmlns:a16="http://schemas.microsoft.com/office/drawing/2014/main" id="{A506DCE9-61E0-1318-7128-60F750206560}"/>
              </a:ext>
            </a:extLst>
          </p:cNvPr>
          <p:cNvSpPr/>
          <p:nvPr/>
        </p:nvSpPr>
        <p:spPr bwMode="auto">
          <a:xfrm>
            <a:off x="1452797" y="5133445"/>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3" name="Isosceles Triangle 52">
            <a:extLst>
              <a:ext uri="{FF2B5EF4-FFF2-40B4-BE49-F238E27FC236}">
                <a16:creationId xmlns:a16="http://schemas.microsoft.com/office/drawing/2014/main" id="{2BAAED02-8141-94EB-A4FC-D57878DD99B0}"/>
              </a:ext>
            </a:extLst>
          </p:cNvPr>
          <p:cNvSpPr/>
          <p:nvPr/>
        </p:nvSpPr>
        <p:spPr bwMode="auto">
          <a:xfrm>
            <a:off x="1943785" y="4922222"/>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4" name="Isosceles Triangle 52">
            <a:extLst>
              <a:ext uri="{FF2B5EF4-FFF2-40B4-BE49-F238E27FC236}">
                <a16:creationId xmlns:a16="http://schemas.microsoft.com/office/drawing/2014/main" id="{C4EE53A3-903B-76C1-AA36-1327AAB9BDDA}"/>
              </a:ext>
            </a:extLst>
          </p:cNvPr>
          <p:cNvSpPr/>
          <p:nvPr/>
        </p:nvSpPr>
        <p:spPr bwMode="auto">
          <a:xfrm>
            <a:off x="2109046" y="4841682"/>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5" name="Isosceles Triangle 52">
            <a:extLst>
              <a:ext uri="{FF2B5EF4-FFF2-40B4-BE49-F238E27FC236}">
                <a16:creationId xmlns:a16="http://schemas.microsoft.com/office/drawing/2014/main" id="{AA78F2B9-1415-88C4-C1B2-A8E23A4C7CFC}"/>
              </a:ext>
            </a:extLst>
          </p:cNvPr>
          <p:cNvSpPr/>
          <p:nvPr/>
        </p:nvSpPr>
        <p:spPr bwMode="auto">
          <a:xfrm>
            <a:off x="2697691" y="5060767"/>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6" name="Isosceles Triangle 52">
            <a:extLst>
              <a:ext uri="{FF2B5EF4-FFF2-40B4-BE49-F238E27FC236}">
                <a16:creationId xmlns:a16="http://schemas.microsoft.com/office/drawing/2014/main" id="{7F5A1231-EF2E-2A58-85C7-5BF7698845C2}"/>
              </a:ext>
            </a:extLst>
          </p:cNvPr>
          <p:cNvSpPr/>
          <p:nvPr/>
        </p:nvSpPr>
        <p:spPr bwMode="auto">
          <a:xfrm>
            <a:off x="1369650" y="5280806"/>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7" name="Isosceles Triangle 52">
            <a:extLst>
              <a:ext uri="{FF2B5EF4-FFF2-40B4-BE49-F238E27FC236}">
                <a16:creationId xmlns:a16="http://schemas.microsoft.com/office/drawing/2014/main" id="{DBD6BD4C-9460-3A7C-7C6E-A328A7250A06}"/>
              </a:ext>
            </a:extLst>
          </p:cNvPr>
          <p:cNvSpPr/>
          <p:nvPr/>
        </p:nvSpPr>
        <p:spPr bwMode="auto">
          <a:xfrm>
            <a:off x="1134951" y="5207826"/>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8" name="Isosceles Triangle 52">
            <a:extLst>
              <a:ext uri="{FF2B5EF4-FFF2-40B4-BE49-F238E27FC236}">
                <a16:creationId xmlns:a16="http://schemas.microsoft.com/office/drawing/2014/main" id="{4FC8DE3B-3D47-7199-5D16-C8DBD66C8AC5}"/>
              </a:ext>
            </a:extLst>
          </p:cNvPr>
          <p:cNvSpPr/>
          <p:nvPr/>
        </p:nvSpPr>
        <p:spPr bwMode="auto">
          <a:xfrm>
            <a:off x="1292670" y="5354928"/>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9" name="Isosceles Triangle 52">
            <a:extLst>
              <a:ext uri="{FF2B5EF4-FFF2-40B4-BE49-F238E27FC236}">
                <a16:creationId xmlns:a16="http://schemas.microsoft.com/office/drawing/2014/main" id="{FE01DE05-9423-7866-8A05-E4FB700CC864}"/>
              </a:ext>
            </a:extLst>
          </p:cNvPr>
          <p:cNvSpPr/>
          <p:nvPr/>
        </p:nvSpPr>
        <p:spPr bwMode="auto">
          <a:xfrm>
            <a:off x="1360575" y="5430780"/>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0" name="Isosceles Triangle 52">
            <a:extLst>
              <a:ext uri="{FF2B5EF4-FFF2-40B4-BE49-F238E27FC236}">
                <a16:creationId xmlns:a16="http://schemas.microsoft.com/office/drawing/2014/main" id="{E90E2661-FDF0-D3D6-6F80-BE86683A03FD}"/>
              </a:ext>
            </a:extLst>
          </p:cNvPr>
          <p:cNvSpPr/>
          <p:nvPr/>
        </p:nvSpPr>
        <p:spPr bwMode="auto">
          <a:xfrm>
            <a:off x="1300033" y="5507439"/>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1" name="Isosceles Triangle 52">
            <a:extLst>
              <a:ext uri="{FF2B5EF4-FFF2-40B4-BE49-F238E27FC236}">
                <a16:creationId xmlns:a16="http://schemas.microsoft.com/office/drawing/2014/main" id="{2F52ABE9-F9F8-57E5-4A3C-D8535583E6BD}"/>
              </a:ext>
            </a:extLst>
          </p:cNvPr>
          <p:cNvSpPr/>
          <p:nvPr/>
        </p:nvSpPr>
        <p:spPr bwMode="auto">
          <a:xfrm>
            <a:off x="1270494" y="5589797"/>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7" name="TextBox 366">
            <a:extLst>
              <a:ext uri="{FF2B5EF4-FFF2-40B4-BE49-F238E27FC236}">
                <a16:creationId xmlns:a16="http://schemas.microsoft.com/office/drawing/2014/main" id="{3CF2811D-323C-777D-8828-A921F1B6D3D6}"/>
              </a:ext>
            </a:extLst>
          </p:cNvPr>
          <p:cNvSpPr txBox="1"/>
          <p:nvPr/>
        </p:nvSpPr>
        <p:spPr bwMode="auto">
          <a:xfrm>
            <a:off x="1182232" y="5474125"/>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422" name="Isosceles Triangle 52">
            <a:extLst>
              <a:ext uri="{FF2B5EF4-FFF2-40B4-BE49-F238E27FC236}">
                <a16:creationId xmlns:a16="http://schemas.microsoft.com/office/drawing/2014/main" id="{0336A80B-111F-DBA1-C5EA-C0D629597356}"/>
              </a:ext>
            </a:extLst>
          </p:cNvPr>
          <p:cNvSpPr/>
          <p:nvPr/>
        </p:nvSpPr>
        <p:spPr bwMode="auto">
          <a:xfrm>
            <a:off x="1360575" y="5666672"/>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3" name="Isosceles Triangle 52">
            <a:extLst>
              <a:ext uri="{FF2B5EF4-FFF2-40B4-BE49-F238E27FC236}">
                <a16:creationId xmlns:a16="http://schemas.microsoft.com/office/drawing/2014/main" id="{9AF851D8-5A6F-086A-53F4-CF1BCC4B6B16}"/>
              </a:ext>
            </a:extLst>
          </p:cNvPr>
          <p:cNvSpPr/>
          <p:nvPr/>
        </p:nvSpPr>
        <p:spPr bwMode="auto">
          <a:xfrm>
            <a:off x="1266229" y="5742554"/>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4" name="Isosceles Triangle 52">
            <a:extLst>
              <a:ext uri="{FF2B5EF4-FFF2-40B4-BE49-F238E27FC236}">
                <a16:creationId xmlns:a16="http://schemas.microsoft.com/office/drawing/2014/main" id="{D9AE7D97-18A0-5749-F462-39FF17ECE06B}"/>
              </a:ext>
            </a:extLst>
          </p:cNvPr>
          <p:cNvSpPr/>
          <p:nvPr/>
        </p:nvSpPr>
        <p:spPr bwMode="auto">
          <a:xfrm>
            <a:off x="1339797" y="5825097"/>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5" name="TextBox 424">
            <a:extLst>
              <a:ext uri="{FF2B5EF4-FFF2-40B4-BE49-F238E27FC236}">
                <a16:creationId xmlns:a16="http://schemas.microsoft.com/office/drawing/2014/main" id="{83F0F03F-FA43-91A3-1585-6BB0F6B91DE3}"/>
              </a:ext>
            </a:extLst>
          </p:cNvPr>
          <p:cNvSpPr txBox="1"/>
          <p:nvPr/>
        </p:nvSpPr>
        <p:spPr bwMode="auto">
          <a:xfrm>
            <a:off x="4713597" y="2516601"/>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426" name="TextBox 425">
            <a:extLst>
              <a:ext uri="{FF2B5EF4-FFF2-40B4-BE49-F238E27FC236}">
                <a16:creationId xmlns:a16="http://schemas.microsoft.com/office/drawing/2014/main" id="{6402545B-8F00-9A6E-A0E6-42586AE3ED94}"/>
              </a:ext>
            </a:extLst>
          </p:cNvPr>
          <p:cNvSpPr txBox="1"/>
          <p:nvPr/>
        </p:nvSpPr>
        <p:spPr bwMode="auto">
          <a:xfrm>
            <a:off x="5267521" y="3415853"/>
            <a:ext cx="2017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solidFill>
                  <a:schemeClr val="bg1"/>
                </a:solidFill>
                <a:latin typeface="Calibri" panose="020F0502020204030204" pitchFamily="34" charset="0"/>
              </a:rPr>
              <a:t>x</a:t>
            </a:r>
          </a:p>
        </p:txBody>
      </p:sp>
      <p:sp>
        <p:nvSpPr>
          <p:cNvPr id="427" name="Isosceles Triangle 52">
            <a:extLst>
              <a:ext uri="{FF2B5EF4-FFF2-40B4-BE49-F238E27FC236}">
                <a16:creationId xmlns:a16="http://schemas.microsoft.com/office/drawing/2014/main" id="{EBECF218-0DFF-C095-6DEF-F4CBA554D3EC}"/>
              </a:ext>
            </a:extLst>
          </p:cNvPr>
          <p:cNvSpPr/>
          <p:nvPr/>
        </p:nvSpPr>
        <p:spPr bwMode="auto">
          <a:xfrm>
            <a:off x="3903066" y="3098501"/>
            <a:ext cx="67608" cy="67608"/>
          </a:xfrm>
          <a:prstGeom prst="triangl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469274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B8786-93CF-8450-046C-22BD33AF4F2F}"/>
              </a:ext>
            </a:extLst>
          </p:cNvPr>
          <p:cNvSpPr>
            <a:spLocks noGrp="1"/>
          </p:cNvSpPr>
          <p:nvPr>
            <p:ph type="title"/>
          </p:nvPr>
        </p:nvSpPr>
        <p:spPr/>
        <p:txBody>
          <a:bodyPr/>
          <a:lstStyle/>
          <a:p>
            <a:r>
              <a:rPr lang="en-US" dirty="0"/>
              <a:t>KRYSTAL-1: PFS and OS</a:t>
            </a:r>
          </a:p>
        </p:txBody>
      </p:sp>
      <p:sp>
        <p:nvSpPr>
          <p:cNvPr id="14" name="Text Box 15">
            <a:extLst>
              <a:ext uri="{FF2B5EF4-FFF2-40B4-BE49-F238E27FC236}">
                <a16:creationId xmlns:a16="http://schemas.microsoft.com/office/drawing/2014/main" id="{8E477077-8C7D-0B80-EE67-6261C5334BE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err="1">
                <a:solidFill>
                  <a:schemeClr val="bg2"/>
                </a:solidFill>
                <a:latin typeface="Calibri" panose="020F0502020204030204" pitchFamily="34" charset="0"/>
              </a:rPr>
              <a:t>Spira</a:t>
            </a:r>
            <a:r>
              <a:rPr lang="en-US" altLang="en-US" sz="1200" b="0" spc="-10" dirty="0">
                <a:solidFill>
                  <a:schemeClr val="bg2"/>
                </a:solidFill>
                <a:latin typeface="Calibri" panose="020F0502020204030204" pitchFamily="34" charset="0"/>
              </a:rPr>
              <a:t>. ASCO 2022. </a:t>
            </a:r>
            <a:r>
              <a:rPr lang="en-US" altLang="en-US" sz="1200" b="0" spc="-10" dirty="0" err="1">
                <a:solidFill>
                  <a:schemeClr val="bg2"/>
                </a:solidFill>
                <a:latin typeface="Calibri" panose="020F0502020204030204" pitchFamily="34" charset="0"/>
              </a:rPr>
              <a:t>Abstr</a:t>
            </a:r>
            <a:r>
              <a:rPr lang="en-US" altLang="en-US" sz="1200" b="0" spc="-10" dirty="0">
                <a:solidFill>
                  <a:schemeClr val="bg2"/>
                </a:solidFill>
                <a:latin typeface="Calibri" panose="020F0502020204030204" pitchFamily="34" charset="0"/>
              </a:rPr>
              <a:t> 9002.</a:t>
            </a:r>
            <a:r>
              <a:rPr lang="en-US" altLang="en-US" sz="1200" b="0" dirty="0">
                <a:solidFill>
                  <a:schemeClr val="bg2"/>
                </a:solidFill>
                <a:latin typeface="Calibri" panose="020F0502020204030204" pitchFamily="34" charset="0"/>
              </a:rPr>
              <a:t> </a:t>
            </a:r>
            <a:r>
              <a:rPr lang="en-US" altLang="en-US" sz="1200" b="0" spc="-10" dirty="0" err="1">
                <a:solidFill>
                  <a:schemeClr val="bg2"/>
                </a:solidFill>
                <a:latin typeface="Calibri" panose="020F0502020204030204" pitchFamily="34" charset="0"/>
              </a:rPr>
              <a:t>Jänne</a:t>
            </a:r>
            <a:r>
              <a:rPr lang="en-US" altLang="en-US" sz="1200" b="0" spc="-10" dirty="0">
                <a:solidFill>
                  <a:schemeClr val="bg2"/>
                </a:solidFill>
                <a:latin typeface="Calibri" panose="020F0502020204030204" pitchFamily="34" charset="0"/>
              </a:rPr>
              <a:t>. NEJM. 2022;[</a:t>
            </a:r>
            <a:r>
              <a:rPr lang="en-US" altLang="en-US" sz="1200" b="0" spc="-10" dirty="0" err="1">
                <a:solidFill>
                  <a:schemeClr val="bg2"/>
                </a:solidFill>
                <a:latin typeface="Calibri" panose="020F0502020204030204" pitchFamily="34" charset="0"/>
              </a:rPr>
              <a:t>Epub</a:t>
            </a:r>
            <a:r>
              <a:rPr lang="en-US"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sp>
        <p:nvSpPr>
          <p:cNvPr id="334" name="TextBox 333">
            <a:extLst>
              <a:ext uri="{FF2B5EF4-FFF2-40B4-BE49-F238E27FC236}">
                <a16:creationId xmlns:a16="http://schemas.microsoft.com/office/drawing/2014/main" id="{9786D1AA-14AD-9039-90CA-1C44E9E66589}"/>
              </a:ext>
            </a:extLst>
          </p:cNvPr>
          <p:cNvSpPr txBox="1"/>
          <p:nvPr/>
        </p:nvSpPr>
        <p:spPr bwMode="auto">
          <a:xfrm>
            <a:off x="3224060" y="2001051"/>
            <a:ext cx="2871940" cy="523220"/>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Median PFS: 6.5 mo (95% CI: 4.7-8.4)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Median follow-up: 12.9 mo</a:t>
            </a:r>
          </a:p>
        </p:txBody>
      </p:sp>
      <p:sp>
        <p:nvSpPr>
          <p:cNvPr id="335" name="TextBox 334">
            <a:extLst>
              <a:ext uri="{FF2B5EF4-FFF2-40B4-BE49-F238E27FC236}">
                <a16:creationId xmlns:a16="http://schemas.microsoft.com/office/drawing/2014/main" id="{2B1DEB41-6F97-BECD-385D-A5E08A766267}"/>
              </a:ext>
            </a:extLst>
          </p:cNvPr>
          <p:cNvSpPr txBox="1"/>
          <p:nvPr/>
        </p:nvSpPr>
        <p:spPr bwMode="auto">
          <a:xfrm>
            <a:off x="9015513" y="1933816"/>
            <a:ext cx="3176487" cy="523220"/>
          </a:xfrm>
          <a:prstGeom prst="rect">
            <a:avLst/>
          </a:prstGeom>
          <a:solidFill>
            <a:schemeClr val="tx1"/>
          </a:solidFill>
          <a:ln>
            <a:noFill/>
          </a:ln>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Median OS: 12.6 mo (95% CI: 9.2-19.2)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Median follow-up: 15.6 mo</a:t>
            </a:r>
          </a:p>
        </p:txBody>
      </p:sp>
      <p:cxnSp>
        <p:nvCxnSpPr>
          <p:cNvPr id="336" name="Straight Connector 335">
            <a:extLst>
              <a:ext uri="{FF2B5EF4-FFF2-40B4-BE49-F238E27FC236}">
                <a16:creationId xmlns:a16="http://schemas.microsoft.com/office/drawing/2014/main" id="{4994AA19-FEEB-CCB6-ADE5-0589EE684F20}"/>
              </a:ext>
            </a:extLst>
          </p:cNvPr>
          <p:cNvCxnSpPr>
            <a:cxnSpLocks/>
          </p:cNvCxnSpPr>
          <p:nvPr/>
        </p:nvCxnSpPr>
        <p:spPr bwMode="auto">
          <a:xfrm flipV="1">
            <a:off x="2462067" y="3077195"/>
            <a:ext cx="7250" cy="1119512"/>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337" name="Straight Connector 336">
            <a:extLst>
              <a:ext uri="{FF2B5EF4-FFF2-40B4-BE49-F238E27FC236}">
                <a16:creationId xmlns:a16="http://schemas.microsoft.com/office/drawing/2014/main" id="{BA81B82B-4123-CAF4-C08A-FADDDABDFB4A}"/>
              </a:ext>
            </a:extLst>
          </p:cNvPr>
          <p:cNvCxnSpPr>
            <a:cxnSpLocks/>
            <a:endCxn id="447" idx="21"/>
          </p:cNvCxnSpPr>
          <p:nvPr/>
        </p:nvCxnSpPr>
        <p:spPr bwMode="auto">
          <a:xfrm flipH="1" flipV="1">
            <a:off x="3676650" y="3603625"/>
            <a:ext cx="5170" cy="586663"/>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338" name="TextBox 337">
            <a:extLst>
              <a:ext uri="{FF2B5EF4-FFF2-40B4-BE49-F238E27FC236}">
                <a16:creationId xmlns:a16="http://schemas.microsoft.com/office/drawing/2014/main" id="{42D992CD-377A-4CB3-D2A5-6C8616DD9BE2}"/>
              </a:ext>
            </a:extLst>
          </p:cNvPr>
          <p:cNvSpPr txBox="1"/>
          <p:nvPr/>
        </p:nvSpPr>
        <p:spPr bwMode="auto">
          <a:xfrm>
            <a:off x="1242895" y="1565996"/>
            <a:ext cx="445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b="1" dirty="0">
                <a:solidFill>
                  <a:schemeClr val="bg1"/>
                </a:solidFill>
                <a:latin typeface="Calibri" panose="020F0502020204030204" pitchFamily="34" charset="0"/>
              </a:rPr>
              <a:t>PFS</a:t>
            </a:r>
          </a:p>
        </p:txBody>
      </p:sp>
      <p:sp>
        <p:nvSpPr>
          <p:cNvPr id="339" name="TextBox 338">
            <a:extLst>
              <a:ext uri="{FF2B5EF4-FFF2-40B4-BE49-F238E27FC236}">
                <a16:creationId xmlns:a16="http://schemas.microsoft.com/office/drawing/2014/main" id="{805782D6-A12F-5137-4D80-45815182DB2F}"/>
              </a:ext>
            </a:extLst>
          </p:cNvPr>
          <p:cNvSpPr txBox="1"/>
          <p:nvPr/>
        </p:nvSpPr>
        <p:spPr bwMode="auto">
          <a:xfrm>
            <a:off x="7086599" y="1501944"/>
            <a:ext cx="43568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0" name="TextBox 339">
            <a:extLst>
              <a:ext uri="{FF2B5EF4-FFF2-40B4-BE49-F238E27FC236}">
                <a16:creationId xmlns:a16="http://schemas.microsoft.com/office/drawing/2014/main" id="{D5416D54-3208-DAC3-AFAA-01AD437FCD71}"/>
              </a:ext>
            </a:extLst>
          </p:cNvPr>
          <p:cNvSpPr txBox="1"/>
          <p:nvPr/>
        </p:nvSpPr>
        <p:spPr bwMode="auto">
          <a:xfrm rot="16200000">
            <a:off x="237160" y="2942087"/>
            <a:ext cx="832151" cy="338554"/>
          </a:xfrm>
          <a:prstGeom prst="rect">
            <a:avLst/>
          </a:prstGeom>
          <a:solidFill>
            <a:schemeClr val="tx1"/>
          </a:solidFill>
          <a:ln>
            <a:noFill/>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600" b="1" dirty="0">
                <a:solidFill>
                  <a:srgbClr val="000000"/>
                </a:solidFill>
                <a:latin typeface="Calibri" panose="020F0502020204030204" pitchFamily="34" charset="0"/>
                <a:cs typeface="Arial" panose="020B0604020202020204" pitchFamily="34" charset="0"/>
              </a:rPr>
              <a:t>Percent</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1" name="TextBox 340">
            <a:extLst>
              <a:ext uri="{FF2B5EF4-FFF2-40B4-BE49-F238E27FC236}">
                <a16:creationId xmlns:a16="http://schemas.microsoft.com/office/drawing/2014/main" id="{C93262C7-B4C8-703B-908A-D05BD6EDB508}"/>
              </a:ext>
            </a:extLst>
          </p:cNvPr>
          <p:cNvSpPr txBox="1"/>
          <p:nvPr/>
        </p:nvSpPr>
        <p:spPr bwMode="auto">
          <a:xfrm>
            <a:off x="83649" y="4794599"/>
            <a:ext cx="1070465" cy="523220"/>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sz="1400" b="1" dirty="0">
                <a:solidFill>
                  <a:schemeClr val="bg1"/>
                </a:solidFill>
                <a:latin typeface="Calibri" panose="020F0502020204030204" pitchFamily="34" charset="0"/>
              </a:rPr>
              <a:t>Patients at Risk, n</a:t>
            </a:r>
            <a:endParaRPr lang="en-US" sz="1400" b="0" dirty="0">
              <a:solidFill>
                <a:schemeClr val="bg1"/>
              </a:solidFill>
              <a:latin typeface="Calibri" panose="020F0502020204030204" pitchFamily="34" charset="0"/>
            </a:endParaRPr>
          </a:p>
        </p:txBody>
      </p:sp>
      <p:sp>
        <p:nvSpPr>
          <p:cNvPr id="342" name="TextBox 341">
            <a:extLst>
              <a:ext uri="{FF2B5EF4-FFF2-40B4-BE49-F238E27FC236}">
                <a16:creationId xmlns:a16="http://schemas.microsoft.com/office/drawing/2014/main" id="{FA552F7D-3522-DAC6-3002-136047BD939C}"/>
              </a:ext>
            </a:extLst>
          </p:cNvPr>
          <p:cNvSpPr txBox="1"/>
          <p:nvPr/>
        </p:nvSpPr>
        <p:spPr bwMode="auto">
          <a:xfrm>
            <a:off x="3275273" y="4483586"/>
            <a:ext cx="556563" cy="338554"/>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Mos</a:t>
            </a:r>
          </a:p>
        </p:txBody>
      </p:sp>
      <p:sp>
        <p:nvSpPr>
          <p:cNvPr id="343" name="Freeform: Shape 434">
            <a:extLst>
              <a:ext uri="{FF2B5EF4-FFF2-40B4-BE49-F238E27FC236}">
                <a16:creationId xmlns:a16="http://schemas.microsoft.com/office/drawing/2014/main" id="{D2576286-C963-DF2F-CCF1-DDA013C67288}"/>
              </a:ext>
            </a:extLst>
          </p:cNvPr>
          <p:cNvSpPr/>
          <p:nvPr/>
        </p:nvSpPr>
        <p:spPr bwMode="auto">
          <a:xfrm>
            <a:off x="1265127" y="2083571"/>
            <a:ext cx="4320442" cy="2113380"/>
          </a:xfrm>
          <a:custGeom>
            <a:avLst/>
            <a:gdLst>
              <a:gd name="connsiteX0" fmla="*/ 0 w 7296728"/>
              <a:gd name="connsiteY0" fmla="*/ 0 h 3398982"/>
              <a:gd name="connsiteX1" fmla="*/ 0 w 7296728"/>
              <a:gd name="connsiteY1" fmla="*/ 3398982 h 3398982"/>
              <a:gd name="connsiteX2" fmla="*/ 7296728 w 7296728"/>
              <a:gd name="connsiteY2" fmla="*/ 3398982 h 3398982"/>
            </a:gdLst>
            <a:ahLst/>
            <a:cxnLst>
              <a:cxn ang="0">
                <a:pos x="connsiteX0" y="connsiteY0"/>
              </a:cxn>
              <a:cxn ang="0">
                <a:pos x="connsiteX1" y="connsiteY1"/>
              </a:cxn>
              <a:cxn ang="0">
                <a:pos x="connsiteX2" y="connsiteY2"/>
              </a:cxn>
            </a:cxnLst>
            <a:rect l="l" t="t" r="r" b="b"/>
            <a:pathLst>
              <a:path w="7296728" h="3398982">
                <a:moveTo>
                  <a:pt x="0" y="0"/>
                </a:moveTo>
                <a:lnTo>
                  <a:pt x="0" y="3398982"/>
                </a:lnTo>
                <a:lnTo>
                  <a:pt x="7296728" y="3398982"/>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44" name="Group 343">
            <a:extLst>
              <a:ext uri="{FF2B5EF4-FFF2-40B4-BE49-F238E27FC236}">
                <a16:creationId xmlns:a16="http://schemas.microsoft.com/office/drawing/2014/main" id="{71132DFA-5612-9D8B-4A20-C7D2F6EF173F}"/>
              </a:ext>
            </a:extLst>
          </p:cNvPr>
          <p:cNvGrpSpPr/>
          <p:nvPr/>
        </p:nvGrpSpPr>
        <p:grpSpPr>
          <a:xfrm>
            <a:off x="1216134" y="2092692"/>
            <a:ext cx="53522" cy="2104090"/>
            <a:chOff x="1778119" y="1584852"/>
            <a:chExt cx="94911" cy="3384041"/>
          </a:xfrm>
        </p:grpSpPr>
        <p:cxnSp>
          <p:nvCxnSpPr>
            <p:cNvPr id="345" name="Straight Connector 344">
              <a:extLst>
                <a:ext uri="{FF2B5EF4-FFF2-40B4-BE49-F238E27FC236}">
                  <a16:creationId xmlns:a16="http://schemas.microsoft.com/office/drawing/2014/main" id="{305FC87F-3726-6447-283C-3956FF2B3D49}"/>
                </a:ext>
              </a:extLst>
            </p:cNvPr>
            <p:cNvCxnSpPr>
              <a:cxnSpLocks/>
            </p:cNvCxnSpPr>
            <p:nvPr/>
          </p:nvCxnSpPr>
          <p:spPr bwMode="auto">
            <a:xfrm>
              <a:off x="1778119" y="1584852"/>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50983CAC-4BAE-948C-FF99-6553E75C46AE}"/>
                </a:ext>
              </a:extLst>
            </p:cNvPr>
            <p:cNvCxnSpPr>
              <a:cxnSpLocks/>
            </p:cNvCxnSpPr>
            <p:nvPr/>
          </p:nvCxnSpPr>
          <p:spPr bwMode="auto">
            <a:xfrm>
              <a:off x="1778119" y="2261660"/>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1FECCD51-22FF-00EA-1BB5-7BC488382886}"/>
                </a:ext>
              </a:extLst>
            </p:cNvPr>
            <p:cNvCxnSpPr>
              <a:cxnSpLocks/>
            </p:cNvCxnSpPr>
            <p:nvPr/>
          </p:nvCxnSpPr>
          <p:spPr bwMode="auto">
            <a:xfrm>
              <a:off x="1778119" y="2938468"/>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82B73F91-1DD1-66B2-BA46-B288281E576B}"/>
                </a:ext>
              </a:extLst>
            </p:cNvPr>
            <p:cNvCxnSpPr>
              <a:cxnSpLocks/>
            </p:cNvCxnSpPr>
            <p:nvPr/>
          </p:nvCxnSpPr>
          <p:spPr bwMode="auto">
            <a:xfrm>
              <a:off x="1778119" y="3615276"/>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49" name="Straight Connector 348">
              <a:extLst>
                <a:ext uri="{FF2B5EF4-FFF2-40B4-BE49-F238E27FC236}">
                  <a16:creationId xmlns:a16="http://schemas.microsoft.com/office/drawing/2014/main" id="{8DBEFE8B-AFE3-910C-2413-9ACAED535AF3}"/>
                </a:ext>
              </a:extLst>
            </p:cNvPr>
            <p:cNvCxnSpPr>
              <a:cxnSpLocks/>
            </p:cNvCxnSpPr>
            <p:nvPr/>
          </p:nvCxnSpPr>
          <p:spPr bwMode="auto">
            <a:xfrm>
              <a:off x="1778119" y="4292084"/>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E48D6314-5580-361B-577F-AA04E78B8F67}"/>
                </a:ext>
              </a:extLst>
            </p:cNvPr>
            <p:cNvCxnSpPr>
              <a:cxnSpLocks/>
            </p:cNvCxnSpPr>
            <p:nvPr/>
          </p:nvCxnSpPr>
          <p:spPr bwMode="auto">
            <a:xfrm>
              <a:off x="1778119" y="4968893"/>
              <a:ext cx="94911" cy="0"/>
            </a:xfrm>
            <a:prstGeom prst="line">
              <a:avLst/>
            </a:prstGeom>
            <a:noFill/>
            <a:ln w="28575" cap="flat" cmpd="sng" algn="ctr">
              <a:solidFill>
                <a:schemeClr val="bg1"/>
              </a:solidFill>
              <a:prstDash val="solid"/>
              <a:round/>
              <a:headEnd type="none" w="med" len="med"/>
              <a:tailEnd type="none" w="med" len="med"/>
            </a:ln>
            <a:effectLst/>
          </p:spPr>
        </p:cxnSp>
      </p:grpSp>
      <p:cxnSp>
        <p:nvCxnSpPr>
          <p:cNvPr id="351" name="Straight Connector 350">
            <a:extLst>
              <a:ext uri="{FF2B5EF4-FFF2-40B4-BE49-F238E27FC236}">
                <a16:creationId xmlns:a16="http://schemas.microsoft.com/office/drawing/2014/main" id="{96D1395C-C74F-EF62-6EB0-D59368E34DCD}"/>
              </a:ext>
            </a:extLst>
          </p:cNvPr>
          <p:cNvCxnSpPr>
            <a:cxnSpLocks/>
          </p:cNvCxnSpPr>
          <p:nvPr/>
        </p:nvCxnSpPr>
        <p:spPr bwMode="auto">
          <a:xfrm rot="5400000">
            <a:off x="1230016"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352" name="TextBox 351">
            <a:extLst>
              <a:ext uri="{FF2B5EF4-FFF2-40B4-BE49-F238E27FC236}">
                <a16:creationId xmlns:a16="http://schemas.microsoft.com/office/drawing/2014/main" id="{E3B0438F-B6F4-4D9E-E962-96BE60FA1C0E}"/>
              </a:ext>
            </a:extLst>
          </p:cNvPr>
          <p:cNvSpPr txBox="1"/>
          <p:nvPr/>
        </p:nvSpPr>
        <p:spPr bwMode="auto">
          <a:xfrm>
            <a:off x="760556" y="1904431"/>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53" name="TextBox 352">
            <a:extLst>
              <a:ext uri="{FF2B5EF4-FFF2-40B4-BE49-F238E27FC236}">
                <a16:creationId xmlns:a16="http://schemas.microsoft.com/office/drawing/2014/main" id="{254C81EE-BAD7-9482-A2A0-005E45BF6D44}"/>
              </a:ext>
            </a:extLst>
          </p:cNvPr>
          <p:cNvSpPr txBox="1"/>
          <p:nvPr/>
        </p:nvSpPr>
        <p:spPr bwMode="auto">
          <a:xfrm>
            <a:off x="864753" y="232564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54" name="TextBox 353">
            <a:extLst>
              <a:ext uri="{FF2B5EF4-FFF2-40B4-BE49-F238E27FC236}">
                <a16:creationId xmlns:a16="http://schemas.microsoft.com/office/drawing/2014/main" id="{9A86F4B5-D140-381D-3863-262DD113C6B4}"/>
              </a:ext>
            </a:extLst>
          </p:cNvPr>
          <p:cNvSpPr txBox="1"/>
          <p:nvPr/>
        </p:nvSpPr>
        <p:spPr bwMode="auto">
          <a:xfrm>
            <a:off x="871890" y="274645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55" name="TextBox 354">
            <a:extLst>
              <a:ext uri="{FF2B5EF4-FFF2-40B4-BE49-F238E27FC236}">
                <a16:creationId xmlns:a16="http://schemas.microsoft.com/office/drawing/2014/main" id="{15D279DF-7675-9DE4-745A-3DDAAE2BB96F}"/>
              </a:ext>
            </a:extLst>
          </p:cNvPr>
          <p:cNvSpPr txBox="1"/>
          <p:nvPr/>
        </p:nvSpPr>
        <p:spPr bwMode="auto">
          <a:xfrm>
            <a:off x="871890" y="316727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56" name="TextBox 355">
            <a:extLst>
              <a:ext uri="{FF2B5EF4-FFF2-40B4-BE49-F238E27FC236}">
                <a16:creationId xmlns:a16="http://schemas.microsoft.com/office/drawing/2014/main" id="{27ABFEC4-1814-094D-6EB4-40A52B17DFEB}"/>
              </a:ext>
            </a:extLst>
          </p:cNvPr>
          <p:cNvSpPr txBox="1"/>
          <p:nvPr/>
        </p:nvSpPr>
        <p:spPr bwMode="auto">
          <a:xfrm>
            <a:off x="875868" y="35925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57" name="TextBox 356">
            <a:extLst>
              <a:ext uri="{FF2B5EF4-FFF2-40B4-BE49-F238E27FC236}">
                <a16:creationId xmlns:a16="http://schemas.microsoft.com/office/drawing/2014/main" id="{9DA8E0F2-C072-9BB8-DCA7-B1CA364105AE}"/>
              </a:ext>
            </a:extLst>
          </p:cNvPr>
          <p:cNvSpPr txBox="1"/>
          <p:nvPr/>
        </p:nvSpPr>
        <p:spPr bwMode="auto">
          <a:xfrm>
            <a:off x="980062" y="401337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58" name="TextBox 357">
            <a:extLst>
              <a:ext uri="{FF2B5EF4-FFF2-40B4-BE49-F238E27FC236}">
                <a16:creationId xmlns:a16="http://schemas.microsoft.com/office/drawing/2014/main" id="{0032F158-DCF7-A021-CEAA-9704B9B75580}"/>
              </a:ext>
            </a:extLst>
          </p:cNvPr>
          <p:cNvSpPr txBox="1"/>
          <p:nvPr/>
        </p:nvSpPr>
        <p:spPr bwMode="auto">
          <a:xfrm>
            <a:off x="1121440"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359" name="Group 358">
            <a:extLst>
              <a:ext uri="{FF2B5EF4-FFF2-40B4-BE49-F238E27FC236}">
                <a16:creationId xmlns:a16="http://schemas.microsoft.com/office/drawing/2014/main" id="{1E9A89D3-32DF-575B-0F4E-6C40B8EE3E0E}"/>
              </a:ext>
            </a:extLst>
          </p:cNvPr>
          <p:cNvGrpSpPr/>
          <p:nvPr/>
        </p:nvGrpSpPr>
        <p:grpSpPr>
          <a:xfrm>
            <a:off x="2244650" y="4196707"/>
            <a:ext cx="288862" cy="338554"/>
            <a:chOff x="1618928" y="4196707"/>
            <a:chExt cx="288862" cy="338554"/>
          </a:xfrm>
        </p:grpSpPr>
        <p:cxnSp>
          <p:nvCxnSpPr>
            <p:cNvPr id="360" name="Straight Connector 359">
              <a:extLst>
                <a:ext uri="{FF2B5EF4-FFF2-40B4-BE49-F238E27FC236}">
                  <a16:creationId xmlns:a16="http://schemas.microsoft.com/office/drawing/2014/main" id="{A6DFBAA6-97C6-0856-3F74-4FF8655E9713}"/>
                </a:ext>
              </a:extLst>
            </p:cNvPr>
            <p:cNvCxnSpPr>
              <a:cxnSpLocks/>
            </p:cNvCxnSpPr>
            <p:nvPr/>
          </p:nvCxnSpPr>
          <p:spPr bwMode="auto">
            <a:xfrm rot="5400000">
              <a:off x="1741569"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361" name="TextBox 360">
              <a:extLst>
                <a:ext uri="{FF2B5EF4-FFF2-40B4-BE49-F238E27FC236}">
                  <a16:creationId xmlns:a16="http://schemas.microsoft.com/office/drawing/2014/main" id="{34AAFF1A-2738-57EA-0FEA-7CABB8417180}"/>
                </a:ext>
              </a:extLst>
            </p:cNvPr>
            <p:cNvSpPr txBox="1"/>
            <p:nvPr/>
          </p:nvSpPr>
          <p:spPr bwMode="auto">
            <a:xfrm>
              <a:off x="1618928"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grpSp>
      <p:grpSp>
        <p:nvGrpSpPr>
          <p:cNvPr id="362" name="Group 361">
            <a:extLst>
              <a:ext uri="{FF2B5EF4-FFF2-40B4-BE49-F238E27FC236}">
                <a16:creationId xmlns:a16="http://schemas.microsoft.com/office/drawing/2014/main" id="{E45D8155-B58E-D0AD-8B88-A4CE677A1A64}"/>
              </a:ext>
            </a:extLst>
          </p:cNvPr>
          <p:cNvGrpSpPr/>
          <p:nvPr/>
        </p:nvGrpSpPr>
        <p:grpSpPr>
          <a:xfrm>
            <a:off x="3367860" y="4196707"/>
            <a:ext cx="393057" cy="338554"/>
            <a:chOff x="2090913" y="4196707"/>
            <a:chExt cx="393057" cy="338554"/>
          </a:xfrm>
        </p:grpSpPr>
        <p:cxnSp>
          <p:nvCxnSpPr>
            <p:cNvPr id="363" name="Straight Connector 362">
              <a:extLst>
                <a:ext uri="{FF2B5EF4-FFF2-40B4-BE49-F238E27FC236}">
                  <a16:creationId xmlns:a16="http://schemas.microsoft.com/office/drawing/2014/main" id="{F17B4811-9D04-9998-E6A2-AB64A9EC5F14}"/>
                </a:ext>
              </a:extLst>
            </p:cNvPr>
            <p:cNvCxnSpPr>
              <a:cxnSpLocks/>
            </p:cNvCxnSpPr>
            <p:nvPr/>
          </p:nvCxnSpPr>
          <p:spPr bwMode="auto">
            <a:xfrm rot="5400000">
              <a:off x="2253122"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364" name="TextBox 363">
              <a:extLst>
                <a:ext uri="{FF2B5EF4-FFF2-40B4-BE49-F238E27FC236}">
                  <a16:creationId xmlns:a16="http://schemas.microsoft.com/office/drawing/2014/main" id="{D2078F54-BB83-30BE-AFED-678CD0EDED28}"/>
                </a:ext>
              </a:extLst>
            </p:cNvPr>
            <p:cNvSpPr txBox="1"/>
            <p:nvPr/>
          </p:nvSpPr>
          <p:spPr bwMode="auto">
            <a:xfrm>
              <a:off x="2090913" y="4196707"/>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grpSp>
      <p:grpSp>
        <p:nvGrpSpPr>
          <p:cNvPr id="365" name="Group 364">
            <a:extLst>
              <a:ext uri="{FF2B5EF4-FFF2-40B4-BE49-F238E27FC236}">
                <a16:creationId xmlns:a16="http://schemas.microsoft.com/office/drawing/2014/main" id="{06A9EDF3-D35F-85AB-232E-8CD3A9939362}"/>
              </a:ext>
            </a:extLst>
          </p:cNvPr>
          <p:cNvGrpSpPr/>
          <p:nvPr/>
        </p:nvGrpSpPr>
        <p:grpSpPr>
          <a:xfrm>
            <a:off x="4699459" y="4194002"/>
            <a:ext cx="393057" cy="341259"/>
            <a:chOff x="2603297" y="4194002"/>
            <a:chExt cx="393057" cy="341259"/>
          </a:xfrm>
        </p:grpSpPr>
        <p:cxnSp>
          <p:nvCxnSpPr>
            <p:cNvPr id="366" name="Straight Connector 365">
              <a:extLst>
                <a:ext uri="{FF2B5EF4-FFF2-40B4-BE49-F238E27FC236}">
                  <a16:creationId xmlns:a16="http://schemas.microsoft.com/office/drawing/2014/main" id="{40653956-2C96-B93B-C176-34B6073CDFFB}"/>
                </a:ext>
              </a:extLst>
            </p:cNvPr>
            <p:cNvCxnSpPr>
              <a:cxnSpLocks/>
            </p:cNvCxnSpPr>
            <p:nvPr/>
          </p:nvCxnSpPr>
          <p:spPr bwMode="auto">
            <a:xfrm rot="5400000">
              <a:off x="2764675" y="4230602"/>
              <a:ext cx="73200" cy="0"/>
            </a:xfrm>
            <a:prstGeom prst="line">
              <a:avLst/>
            </a:prstGeom>
            <a:noFill/>
            <a:ln w="28575" cap="flat" cmpd="sng" algn="ctr">
              <a:solidFill>
                <a:schemeClr val="bg1"/>
              </a:solidFill>
              <a:prstDash val="solid"/>
              <a:round/>
              <a:headEnd type="none" w="med" len="med"/>
              <a:tailEnd type="none" w="med" len="med"/>
            </a:ln>
            <a:effectLst/>
          </p:spPr>
        </p:cxnSp>
        <p:sp>
          <p:nvSpPr>
            <p:cNvPr id="367" name="TextBox 366">
              <a:extLst>
                <a:ext uri="{FF2B5EF4-FFF2-40B4-BE49-F238E27FC236}">
                  <a16:creationId xmlns:a16="http://schemas.microsoft.com/office/drawing/2014/main" id="{ADE6F961-E94A-8821-6C10-B588A44DE1EC}"/>
                </a:ext>
              </a:extLst>
            </p:cNvPr>
            <p:cNvSpPr txBox="1"/>
            <p:nvPr/>
          </p:nvSpPr>
          <p:spPr bwMode="auto">
            <a:xfrm>
              <a:off x="2603297" y="4196707"/>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grpSp>
      <p:grpSp>
        <p:nvGrpSpPr>
          <p:cNvPr id="368" name="Group 367">
            <a:extLst>
              <a:ext uri="{FF2B5EF4-FFF2-40B4-BE49-F238E27FC236}">
                <a16:creationId xmlns:a16="http://schemas.microsoft.com/office/drawing/2014/main" id="{749B5872-19D9-47B4-5719-A574A1D6DF61}"/>
              </a:ext>
            </a:extLst>
          </p:cNvPr>
          <p:cNvGrpSpPr/>
          <p:nvPr/>
        </p:nvGrpSpPr>
        <p:grpSpPr>
          <a:xfrm>
            <a:off x="1683045" y="4196707"/>
            <a:ext cx="288862" cy="338554"/>
            <a:chOff x="1366447" y="4196707"/>
            <a:chExt cx="288862" cy="338554"/>
          </a:xfrm>
        </p:grpSpPr>
        <p:cxnSp>
          <p:nvCxnSpPr>
            <p:cNvPr id="369" name="Straight Connector 368">
              <a:extLst>
                <a:ext uri="{FF2B5EF4-FFF2-40B4-BE49-F238E27FC236}">
                  <a16:creationId xmlns:a16="http://schemas.microsoft.com/office/drawing/2014/main" id="{B0B38537-D331-DEC4-2ADE-548649D8A8C5}"/>
                </a:ext>
              </a:extLst>
            </p:cNvPr>
            <p:cNvCxnSpPr>
              <a:cxnSpLocks/>
            </p:cNvCxnSpPr>
            <p:nvPr/>
          </p:nvCxnSpPr>
          <p:spPr bwMode="auto">
            <a:xfrm rot="5400000">
              <a:off x="1485793"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370" name="TextBox 369">
              <a:extLst>
                <a:ext uri="{FF2B5EF4-FFF2-40B4-BE49-F238E27FC236}">
                  <a16:creationId xmlns:a16="http://schemas.microsoft.com/office/drawing/2014/main" id="{5955B8BF-023C-05C5-893F-4628D26CF012}"/>
                </a:ext>
              </a:extLst>
            </p:cNvPr>
            <p:cNvSpPr txBox="1"/>
            <p:nvPr/>
          </p:nvSpPr>
          <p:spPr bwMode="auto">
            <a:xfrm>
              <a:off x="1366447"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grpSp>
      <p:grpSp>
        <p:nvGrpSpPr>
          <p:cNvPr id="371" name="Group 370">
            <a:extLst>
              <a:ext uri="{FF2B5EF4-FFF2-40B4-BE49-F238E27FC236}">
                <a16:creationId xmlns:a16="http://schemas.microsoft.com/office/drawing/2014/main" id="{032138D7-35D1-F49F-90A4-8CB64CE69161}"/>
              </a:ext>
            </a:extLst>
          </p:cNvPr>
          <p:cNvGrpSpPr/>
          <p:nvPr/>
        </p:nvGrpSpPr>
        <p:grpSpPr>
          <a:xfrm>
            <a:off x="2806255" y="4196707"/>
            <a:ext cx="288862" cy="338554"/>
            <a:chOff x="1874325" y="4196707"/>
            <a:chExt cx="288862" cy="338554"/>
          </a:xfrm>
        </p:grpSpPr>
        <p:cxnSp>
          <p:nvCxnSpPr>
            <p:cNvPr id="372" name="Straight Connector 371">
              <a:extLst>
                <a:ext uri="{FF2B5EF4-FFF2-40B4-BE49-F238E27FC236}">
                  <a16:creationId xmlns:a16="http://schemas.microsoft.com/office/drawing/2014/main" id="{0F86CA30-2C01-7C2B-8B6B-41AF0D6FA613}"/>
                </a:ext>
              </a:extLst>
            </p:cNvPr>
            <p:cNvCxnSpPr>
              <a:cxnSpLocks/>
            </p:cNvCxnSpPr>
            <p:nvPr/>
          </p:nvCxnSpPr>
          <p:spPr bwMode="auto">
            <a:xfrm rot="5400000">
              <a:off x="1997345"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373" name="TextBox 372">
              <a:extLst>
                <a:ext uri="{FF2B5EF4-FFF2-40B4-BE49-F238E27FC236}">
                  <a16:creationId xmlns:a16="http://schemas.microsoft.com/office/drawing/2014/main" id="{0B4C4D23-E5CF-DBEB-C0DA-50FEE7DDBBFB}"/>
                </a:ext>
              </a:extLst>
            </p:cNvPr>
            <p:cNvSpPr txBox="1"/>
            <p:nvPr/>
          </p:nvSpPr>
          <p:spPr bwMode="auto">
            <a:xfrm>
              <a:off x="1874325"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grpSp>
      <p:grpSp>
        <p:nvGrpSpPr>
          <p:cNvPr id="374" name="Group 373">
            <a:extLst>
              <a:ext uri="{FF2B5EF4-FFF2-40B4-BE49-F238E27FC236}">
                <a16:creationId xmlns:a16="http://schemas.microsoft.com/office/drawing/2014/main" id="{BED0481F-221F-AEA5-A554-CFB4AF4708DB}"/>
              </a:ext>
            </a:extLst>
          </p:cNvPr>
          <p:cNvGrpSpPr/>
          <p:nvPr/>
        </p:nvGrpSpPr>
        <p:grpSpPr>
          <a:xfrm>
            <a:off x="4033660" y="4196707"/>
            <a:ext cx="393056" cy="338554"/>
            <a:chOff x="3636819" y="4196707"/>
            <a:chExt cx="393056" cy="338554"/>
          </a:xfrm>
        </p:grpSpPr>
        <p:cxnSp>
          <p:nvCxnSpPr>
            <p:cNvPr id="375" name="Straight Connector 374">
              <a:extLst>
                <a:ext uri="{FF2B5EF4-FFF2-40B4-BE49-F238E27FC236}">
                  <a16:creationId xmlns:a16="http://schemas.microsoft.com/office/drawing/2014/main" id="{2F860B1A-1BDB-5A2D-AD67-45A43F9F1AF6}"/>
                </a:ext>
              </a:extLst>
            </p:cNvPr>
            <p:cNvCxnSpPr>
              <a:cxnSpLocks/>
            </p:cNvCxnSpPr>
            <p:nvPr/>
          </p:nvCxnSpPr>
          <p:spPr bwMode="auto">
            <a:xfrm rot="5400000">
              <a:off x="3809797"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376" name="TextBox 375">
              <a:extLst>
                <a:ext uri="{FF2B5EF4-FFF2-40B4-BE49-F238E27FC236}">
                  <a16:creationId xmlns:a16="http://schemas.microsoft.com/office/drawing/2014/main" id="{3F774306-420D-FEC5-4C99-A17EF3AAE02D}"/>
                </a:ext>
              </a:extLst>
            </p:cNvPr>
            <p:cNvSpPr txBox="1"/>
            <p:nvPr/>
          </p:nvSpPr>
          <p:spPr bwMode="auto">
            <a:xfrm>
              <a:off x="3636819" y="419670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grpSp>
      <p:grpSp>
        <p:nvGrpSpPr>
          <p:cNvPr id="377" name="Group 376">
            <a:extLst>
              <a:ext uri="{FF2B5EF4-FFF2-40B4-BE49-F238E27FC236}">
                <a16:creationId xmlns:a16="http://schemas.microsoft.com/office/drawing/2014/main" id="{B6079032-0EE6-8490-B364-FDCAED8FF4AE}"/>
              </a:ext>
            </a:extLst>
          </p:cNvPr>
          <p:cNvGrpSpPr/>
          <p:nvPr/>
        </p:nvGrpSpPr>
        <p:grpSpPr>
          <a:xfrm>
            <a:off x="5365261" y="4194002"/>
            <a:ext cx="393056" cy="341259"/>
            <a:chOff x="2848305" y="4194002"/>
            <a:chExt cx="393056" cy="341259"/>
          </a:xfrm>
        </p:grpSpPr>
        <p:cxnSp>
          <p:nvCxnSpPr>
            <p:cNvPr id="378" name="Straight Connector 377">
              <a:extLst>
                <a:ext uri="{FF2B5EF4-FFF2-40B4-BE49-F238E27FC236}">
                  <a16:creationId xmlns:a16="http://schemas.microsoft.com/office/drawing/2014/main" id="{047146B2-47BE-A2BB-1707-C813486D59FF}"/>
                </a:ext>
              </a:extLst>
            </p:cNvPr>
            <p:cNvCxnSpPr>
              <a:cxnSpLocks/>
            </p:cNvCxnSpPr>
            <p:nvPr/>
          </p:nvCxnSpPr>
          <p:spPr bwMode="auto">
            <a:xfrm rot="5400000">
              <a:off x="3020452" y="4230602"/>
              <a:ext cx="73200" cy="0"/>
            </a:xfrm>
            <a:prstGeom prst="line">
              <a:avLst/>
            </a:prstGeom>
            <a:noFill/>
            <a:ln w="28575" cap="flat" cmpd="sng" algn="ctr">
              <a:solidFill>
                <a:schemeClr val="bg1"/>
              </a:solidFill>
              <a:prstDash val="solid"/>
              <a:round/>
              <a:headEnd type="none" w="med" len="med"/>
              <a:tailEnd type="none" w="med" len="med"/>
            </a:ln>
            <a:effectLst/>
          </p:spPr>
        </p:cxnSp>
        <p:sp>
          <p:nvSpPr>
            <p:cNvPr id="379" name="TextBox 378">
              <a:extLst>
                <a:ext uri="{FF2B5EF4-FFF2-40B4-BE49-F238E27FC236}">
                  <a16:creationId xmlns:a16="http://schemas.microsoft.com/office/drawing/2014/main" id="{2E83508C-63D8-2C60-2E37-C283906BBB8F}"/>
                </a:ext>
              </a:extLst>
            </p:cNvPr>
            <p:cNvSpPr txBox="1"/>
            <p:nvPr/>
          </p:nvSpPr>
          <p:spPr bwMode="auto">
            <a:xfrm>
              <a:off x="2848305" y="419670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grpSp>
      <p:sp>
        <p:nvSpPr>
          <p:cNvPr id="380" name="TextBox 379">
            <a:extLst>
              <a:ext uri="{FF2B5EF4-FFF2-40B4-BE49-F238E27FC236}">
                <a16:creationId xmlns:a16="http://schemas.microsoft.com/office/drawing/2014/main" id="{0FA1EABA-9CC3-F879-44DB-1ECC35A33B19}"/>
              </a:ext>
            </a:extLst>
          </p:cNvPr>
          <p:cNvSpPr txBox="1"/>
          <p:nvPr/>
        </p:nvSpPr>
        <p:spPr bwMode="auto">
          <a:xfrm>
            <a:off x="1035630" y="4830216"/>
            <a:ext cx="461865"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112</a:t>
            </a:r>
          </a:p>
        </p:txBody>
      </p:sp>
      <p:sp>
        <p:nvSpPr>
          <p:cNvPr id="381" name="TextBox 380">
            <a:extLst>
              <a:ext uri="{FF2B5EF4-FFF2-40B4-BE49-F238E27FC236}">
                <a16:creationId xmlns:a16="http://schemas.microsoft.com/office/drawing/2014/main" id="{D36D254A-963B-FA91-C5E9-AA9398DBD482}"/>
              </a:ext>
            </a:extLst>
          </p:cNvPr>
          <p:cNvSpPr txBox="1"/>
          <p:nvPr/>
        </p:nvSpPr>
        <p:spPr bwMode="auto">
          <a:xfrm>
            <a:off x="1617111"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72</a:t>
            </a:r>
          </a:p>
        </p:txBody>
      </p:sp>
      <p:sp>
        <p:nvSpPr>
          <p:cNvPr id="382" name="TextBox 381">
            <a:extLst>
              <a:ext uri="{FF2B5EF4-FFF2-40B4-BE49-F238E27FC236}">
                <a16:creationId xmlns:a16="http://schemas.microsoft.com/office/drawing/2014/main" id="{B69BAC4E-3583-567B-9061-8268218E2162}"/>
              </a:ext>
            </a:extLst>
          </p:cNvPr>
          <p:cNvSpPr txBox="1"/>
          <p:nvPr/>
        </p:nvSpPr>
        <p:spPr bwMode="auto">
          <a:xfrm>
            <a:off x="2180750"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a:t>
            </a:r>
          </a:p>
        </p:txBody>
      </p:sp>
      <p:sp>
        <p:nvSpPr>
          <p:cNvPr id="383" name="TextBox 382">
            <a:extLst>
              <a:ext uri="{FF2B5EF4-FFF2-40B4-BE49-F238E27FC236}">
                <a16:creationId xmlns:a16="http://schemas.microsoft.com/office/drawing/2014/main" id="{9D14EE5F-EA5C-5CD9-7C36-2A0E32B83D92}"/>
              </a:ext>
            </a:extLst>
          </p:cNvPr>
          <p:cNvSpPr txBox="1"/>
          <p:nvPr/>
        </p:nvSpPr>
        <p:spPr bwMode="auto">
          <a:xfrm>
            <a:off x="2744388"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p:txBody>
      </p:sp>
      <p:sp>
        <p:nvSpPr>
          <p:cNvPr id="384" name="TextBox 383">
            <a:extLst>
              <a:ext uri="{FF2B5EF4-FFF2-40B4-BE49-F238E27FC236}">
                <a16:creationId xmlns:a16="http://schemas.microsoft.com/office/drawing/2014/main" id="{43E74C3A-351B-1D81-5A59-FB27F96C3223}"/>
              </a:ext>
            </a:extLst>
          </p:cNvPr>
          <p:cNvSpPr txBox="1"/>
          <p:nvPr/>
        </p:nvSpPr>
        <p:spPr bwMode="auto">
          <a:xfrm>
            <a:off x="3361815"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13</a:t>
            </a:r>
          </a:p>
        </p:txBody>
      </p:sp>
      <p:sp>
        <p:nvSpPr>
          <p:cNvPr id="385" name="TextBox 384">
            <a:extLst>
              <a:ext uri="{FF2B5EF4-FFF2-40B4-BE49-F238E27FC236}">
                <a16:creationId xmlns:a16="http://schemas.microsoft.com/office/drawing/2014/main" id="{ACA864A5-7678-4C8D-9C2D-DBAD8AB6E6FA}"/>
              </a:ext>
            </a:extLst>
          </p:cNvPr>
          <p:cNvSpPr txBox="1"/>
          <p:nvPr/>
        </p:nvSpPr>
        <p:spPr bwMode="auto">
          <a:xfrm>
            <a:off x="4019584"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p:txBody>
      </p:sp>
      <p:sp>
        <p:nvSpPr>
          <p:cNvPr id="386" name="TextBox 385">
            <a:extLst>
              <a:ext uri="{FF2B5EF4-FFF2-40B4-BE49-F238E27FC236}">
                <a16:creationId xmlns:a16="http://schemas.microsoft.com/office/drawing/2014/main" id="{F1B8748E-E69A-6D04-C102-D2BEE71C95B6}"/>
              </a:ext>
            </a:extLst>
          </p:cNvPr>
          <p:cNvSpPr txBox="1"/>
          <p:nvPr/>
        </p:nvSpPr>
        <p:spPr bwMode="auto">
          <a:xfrm>
            <a:off x="4690799"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87" name="TextBox 386">
            <a:extLst>
              <a:ext uri="{FF2B5EF4-FFF2-40B4-BE49-F238E27FC236}">
                <a16:creationId xmlns:a16="http://schemas.microsoft.com/office/drawing/2014/main" id="{E40DDF6C-AAFE-2CAA-D669-0C3A7117F633}"/>
              </a:ext>
            </a:extLst>
          </p:cNvPr>
          <p:cNvSpPr txBox="1"/>
          <p:nvPr/>
        </p:nvSpPr>
        <p:spPr bwMode="auto">
          <a:xfrm>
            <a:off x="5388910" y="4830216"/>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388" name="TextBox 387">
            <a:extLst>
              <a:ext uri="{FF2B5EF4-FFF2-40B4-BE49-F238E27FC236}">
                <a16:creationId xmlns:a16="http://schemas.microsoft.com/office/drawing/2014/main" id="{4831D5E9-97C8-0986-09B1-E0CC3D9A2089}"/>
              </a:ext>
            </a:extLst>
          </p:cNvPr>
          <p:cNvSpPr txBox="1"/>
          <p:nvPr/>
        </p:nvSpPr>
        <p:spPr bwMode="auto">
          <a:xfrm>
            <a:off x="2330696" y="283572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52</a:t>
            </a:r>
          </a:p>
        </p:txBody>
      </p:sp>
      <p:sp>
        <p:nvSpPr>
          <p:cNvPr id="389" name="TextBox 388">
            <a:extLst>
              <a:ext uri="{FF2B5EF4-FFF2-40B4-BE49-F238E27FC236}">
                <a16:creationId xmlns:a16="http://schemas.microsoft.com/office/drawing/2014/main" id="{77A047F1-37FF-32E8-7B05-C4D88CCF0978}"/>
              </a:ext>
            </a:extLst>
          </p:cNvPr>
          <p:cNvSpPr txBox="1"/>
          <p:nvPr/>
        </p:nvSpPr>
        <p:spPr bwMode="auto">
          <a:xfrm>
            <a:off x="3578477" y="3297649"/>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a:t>
            </a:r>
          </a:p>
        </p:txBody>
      </p:sp>
      <p:cxnSp>
        <p:nvCxnSpPr>
          <p:cNvPr id="390" name="Straight Connector 389">
            <a:extLst>
              <a:ext uri="{FF2B5EF4-FFF2-40B4-BE49-F238E27FC236}">
                <a16:creationId xmlns:a16="http://schemas.microsoft.com/office/drawing/2014/main" id="{EE7B6C94-AEB9-40D0-8424-8266AB6840AF}"/>
              </a:ext>
            </a:extLst>
          </p:cNvPr>
          <p:cNvCxnSpPr>
            <a:cxnSpLocks/>
          </p:cNvCxnSpPr>
          <p:nvPr/>
        </p:nvCxnSpPr>
        <p:spPr bwMode="auto">
          <a:xfrm flipV="1">
            <a:off x="8141395" y="2701636"/>
            <a:ext cx="0" cy="1432318"/>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391" name="Straight Connector 390">
            <a:extLst>
              <a:ext uri="{FF2B5EF4-FFF2-40B4-BE49-F238E27FC236}">
                <a16:creationId xmlns:a16="http://schemas.microsoft.com/office/drawing/2014/main" id="{B6B71504-53E1-ECB6-8D3A-759EE7312BD2}"/>
              </a:ext>
            </a:extLst>
          </p:cNvPr>
          <p:cNvCxnSpPr>
            <a:cxnSpLocks/>
          </p:cNvCxnSpPr>
          <p:nvPr/>
        </p:nvCxnSpPr>
        <p:spPr bwMode="auto">
          <a:xfrm flipV="1">
            <a:off x="9237034" y="3117273"/>
            <a:ext cx="0" cy="1010262"/>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392" name="TextBox 391">
            <a:extLst>
              <a:ext uri="{FF2B5EF4-FFF2-40B4-BE49-F238E27FC236}">
                <a16:creationId xmlns:a16="http://schemas.microsoft.com/office/drawing/2014/main" id="{FBE00C53-58AC-8CD7-6C22-D8ACCF22A1FE}"/>
              </a:ext>
            </a:extLst>
          </p:cNvPr>
          <p:cNvSpPr txBox="1"/>
          <p:nvPr/>
        </p:nvSpPr>
        <p:spPr bwMode="auto">
          <a:xfrm rot="16200000">
            <a:off x="6091112" y="2879334"/>
            <a:ext cx="832151" cy="338554"/>
          </a:xfrm>
          <a:prstGeom prst="rect">
            <a:avLst/>
          </a:prstGeom>
          <a:solidFill>
            <a:schemeClr val="tx1"/>
          </a:solidFill>
          <a:ln>
            <a:noFill/>
          </a:ln>
        </p:spPr>
        <p:txBody>
          <a:bodyPr wrap="none" rtlCol="0">
            <a:spAutoFit/>
          </a:bodyPr>
          <a:lstStyle/>
          <a:p>
            <a:pPr lvl="0" eaLnBrk="0" fontAlgn="base" hangingPunct="0">
              <a:spcBef>
                <a:spcPct val="50000"/>
              </a:spcBef>
              <a:spcAft>
                <a:spcPct val="0"/>
              </a:spcAft>
              <a:defRPr/>
            </a:pPr>
            <a:r>
              <a:rPr lang="en-US" sz="1600" b="1" dirty="0">
                <a:solidFill>
                  <a:srgbClr val="000000"/>
                </a:solidFill>
                <a:latin typeface="Calibri" panose="020F0502020204030204" pitchFamily="34" charset="0"/>
                <a:cs typeface="Arial" panose="020B0604020202020204" pitchFamily="34" charset="0"/>
              </a:rPr>
              <a:t>Percent</a:t>
            </a:r>
          </a:p>
        </p:txBody>
      </p:sp>
      <p:sp>
        <p:nvSpPr>
          <p:cNvPr id="393" name="TextBox 392">
            <a:extLst>
              <a:ext uri="{FF2B5EF4-FFF2-40B4-BE49-F238E27FC236}">
                <a16:creationId xmlns:a16="http://schemas.microsoft.com/office/drawing/2014/main" id="{DEE9495F-C99D-F620-6F87-16302F1EFBBE}"/>
              </a:ext>
            </a:extLst>
          </p:cNvPr>
          <p:cNvSpPr txBox="1"/>
          <p:nvPr/>
        </p:nvSpPr>
        <p:spPr bwMode="auto">
          <a:xfrm>
            <a:off x="5937602" y="4731846"/>
            <a:ext cx="1070465" cy="523220"/>
          </a:xfrm>
          <a:prstGeom prst="rect">
            <a:avLst/>
          </a:prstGeom>
          <a:noFill/>
          <a:ln>
            <a:noFill/>
          </a:ln>
        </p:spPr>
        <p:txBody>
          <a:bodyPr wrap="square" rtlCol="0">
            <a:spAutoFit/>
          </a:bodyPr>
          <a:lstStyle/>
          <a:p>
            <a:pPr algn="r">
              <a:lnSpc>
                <a:spcPct val="100000"/>
              </a:lnSpc>
              <a:spcBef>
                <a:spcPts val="0"/>
              </a:spcBef>
              <a:spcAft>
                <a:spcPct val="0"/>
              </a:spcAft>
              <a:buClrTx/>
              <a:buFontTx/>
              <a:buNone/>
            </a:pPr>
            <a:r>
              <a:rPr lang="en-US" sz="1400" b="1" dirty="0">
                <a:solidFill>
                  <a:schemeClr val="bg1"/>
                </a:solidFill>
                <a:latin typeface="Calibri" panose="020F0502020204030204" pitchFamily="34" charset="0"/>
              </a:rPr>
              <a:t>Patients at Risk, n</a:t>
            </a:r>
            <a:endParaRPr lang="en-US" sz="1400" b="0" dirty="0">
              <a:solidFill>
                <a:schemeClr val="bg1"/>
              </a:solidFill>
              <a:latin typeface="Calibri" panose="020F0502020204030204" pitchFamily="34" charset="0"/>
            </a:endParaRPr>
          </a:p>
        </p:txBody>
      </p:sp>
      <p:sp>
        <p:nvSpPr>
          <p:cNvPr id="394" name="TextBox 393">
            <a:extLst>
              <a:ext uri="{FF2B5EF4-FFF2-40B4-BE49-F238E27FC236}">
                <a16:creationId xmlns:a16="http://schemas.microsoft.com/office/drawing/2014/main" id="{0003AD33-DA19-6D6B-AE1A-AEF9EC6FECA9}"/>
              </a:ext>
            </a:extLst>
          </p:cNvPr>
          <p:cNvSpPr txBox="1"/>
          <p:nvPr/>
        </p:nvSpPr>
        <p:spPr bwMode="auto">
          <a:xfrm>
            <a:off x="9129226" y="4420833"/>
            <a:ext cx="556563" cy="338554"/>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Mos</a:t>
            </a:r>
          </a:p>
        </p:txBody>
      </p:sp>
      <p:sp>
        <p:nvSpPr>
          <p:cNvPr id="395" name="Freeform: Shape 434">
            <a:extLst>
              <a:ext uri="{FF2B5EF4-FFF2-40B4-BE49-F238E27FC236}">
                <a16:creationId xmlns:a16="http://schemas.microsoft.com/office/drawing/2014/main" id="{E3169C76-F4EE-1F16-5A81-1AA87D9132CD}"/>
              </a:ext>
            </a:extLst>
          </p:cNvPr>
          <p:cNvSpPr/>
          <p:nvPr/>
        </p:nvSpPr>
        <p:spPr bwMode="auto">
          <a:xfrm>
            <a:off x="7119080" y="2020818"/>
            <a:ext cx="4320442" cy="2113380"/>
          </a:xfrm>
          <a:custGeom>
            <a:avLst/>
            <a:gdLst>
              <a:gd name="connsiteX0" fmla="*/ 0 w 7296728"/>
              <a:gd name="connsiteY0" fmla="*/ 0 h 3398982"/>
              <a:gd name="connsiteX1" fmla="*/ 0 w 7296728"/>
              <a:gd name="connsiteY1" fmla="*/ 3398982 h 3398982"/>
              <a:gd name="connsiteX2" fmla="*/ 7296728 w 7296728"/>
              <a:gd name="connsiteY2" fmla="*/ 3398982 h 3398982"/>
            </a:gdLst>
            <a:ahLst/>
            <a:cxnLst>
              <a:cxn ang="0">
                <a:pos x="connsiteX0" y="connsiteY0"/>
              </a:cxn>
              <a:cxn ang="0">
                <a:pos x="connsiteX1" y="connsiteY1"/>
              </a:cxn>
              <a:cxn ang="0">
                <a:pos x="connsiteX2" y="connsiteY2"/>
              </a:cxn>
            </a:cxnLst>
            <a:rect l="l" t="t" r="r" b="b"/>
            <a:pathLst>
              <a:path w="7296728" h="3398982">
                <a:moveTo>
                  <a:pt x="0" y="0"/>
                </a:moveTo>
                <a:lnTo>
                  <a:pt x="0" y="3398982"/>
                </a:lnTo>
                <a:lnTo>
                  <a:pt x="7296728" y="3398982"/>
                </a:lnTo>
              </a:path>
            </a:pathLst>
          </a:custGeom>
          <a:noFill/>
          <a:ln w="28575">
            <a:solidFill>
              <a:schemeClr val="bg1"/>
            </a:solidFill>
            <a:round/>
            <a:headEnd/>
            <a:tailEnd/>
          </a:ln>
          <a:extLst>
            <a:ext uri="{909E8E84-426E-40DD-AFC4-6F175D3DCCD1}">
              <a14:hiddenFill xmlns:a14="http://schemas.microsoft.com/office/drawing/2010/main">
                <a:no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96" name="Group 395">
            <a:extLst>
              <a:ext uri="{FF2B5EF4-FFF2-40B4-BE49-F238E27FC236}">
                <a16:creationId xmlns:a16="http://schemas.microsoft.com/office/drawing/2014/main" id="{ACBCBF1F-0D80-408A-3BB5-085EF03BE0B3}"/>
              </a:ext>
            </a:extLst>
          </p:cNvPr>
          <p:cNvGrpSpPr/>
          <p:nvPr/>
        </p:nvGrpSpPr>
        <p:grpSpPr>
          <a:xfrm>
            <a:off x="7070087" y="2029939"/>
            <a:ext cx="53522" cy="2104090"/>
            <a:chOff x="1778119" y="1584852"/>
            <a:chExt cx="94911" cy="3384041"/>
          </a:xfrm>
        </p:grpSpPr>
        <p:cxnSp>
          <p:nvCxnSpPr>
            <p:cNvPr id="397" name="Straight Connector 396">
              <a:extLst>
                <a:ext uri="{FF2B5EF4-FFF2-40B4-BE49-F238E27FC236}">
                  <a16:creationId xmlns:a16="http://schemas.microsoft.com/office/drawing/2014/main" id="{CF60BC28-6316-DA14-4233-DF76A35367BE}"/>
                </a:ext>
              </a:extLst>
            </p:cNvPr>
            <p:cNvCxnSpPr>
              <a:cxnSpLocks/>
            </p:cNvCxnSpPr>
            <p:nvPr/>
          </p:nvCxnSpPr>
          <p:spPr bwMode="auto">
            <a:xfrm>
              <a:off x="1778119" y="1584852"/>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1AA04C77-572D-2268-52E9-2E9D888F8BE9}"/>
                </a:ext>
              </a:extLst>
            </p:cNvPr>
            <p:cNvCxnSpPr>
              <a:cxnSpLocks/>
            </p:cNvCxnSpPr>
            <p:nvPr/>
          </p:nvCxnSpPr>
          <p:spPr bwMode="auto">
            <a:xfrm>
              <a:off x="1778119" y="2261660"/>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71EE427F-6974-1212-B958-32E4E5EE6E15}"/>
                </a:ext>
              </a:extLst>
            </p:cNvPr>
            <p:cNvCxnSpPr>
              <a:cxnSpLocks/>
            </p:cNvCxnSpPr>
            <p:nvPr/>
          </p:nvCxnSpPr>
          <p:spPr bwMode="auto">
            <a:xfrm>
              <a:off x="1778119" y="2938468"/>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400" name="Straight Connector 399">
              <a:extLst>
                <a:ext uri="{FF2B5EF4-FFF2-40B4-BE49-F238E27FC236}">
                  <a16:creationId xmlns:a16="http://schemas.microsoft.com/office/drawing/2014/main" id="{63CFBA8A-B191-00B8-42A6-F800E04C0A1F}"/>
                </a:ext>
              </a:extLst>
            </p:cNvPr>
            <p:cNvCxnSpPr>
              <a:cxnSpLocks/>
            </p:cNvCxnSpPr>
            <p:nvPr/>
          </p:nvCxnSpPr>
          <p:spPr bwMode="auto">
            <a:xfrm>
              <a:off x="1778119" y="3615276"/>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401" name="Straight Connector 400">
              <a:extLst>
                <a:ext uri="{FF2B5EF4-FFF2-40B4-BE49-F238E27FC236}">
                  <a16:creationId xmlns:a16="http://schemas.microsoft.com/office/drawing/2014/main" id="{AF9E1D02-6CB5-2687-19F9-F03B25560182}"/>
                </a:ext>
              </a:extLst>
            </p:cNvPr>
            <p:cNvCxnSpPr>
              <a:cxnSpLocks/>
            </p:cNvCxnSpPr>
            <p:nvPr/>
          </p:nvCxnSpPr>
          <p:spPr bwMode="auto">
            <a:xfrm>
              <a:off x="1778119" y="4292084"/>
              <a:ext cx="94911" cy="0"/>
            </a:xfrm>
            <a:prstGeom prst="line">
              <a:avLst/>
            </a:prstGeom>
            <a:noFill/>
            <a:ln w="28575" cap="flat" cmpd="sng" algn="ctr">
              <a:solidFill>
                <a:schemeClr val="bg1"/>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9D8C6670-B486-5573-CC79-4C58EA420DAC}"/>
                </a:ext>
              </a:extLst>
            </p:cNvPr>
            <p:cNvCxnSpPr>
              <a:cxnSpLocks/>
            </p:cNvCxnSpPr>
            <p:nvPr/>
          </p:nvCxnSpPr>
          <p:spPr bwMode="auto">
            <a:xfrm>
              <a:off x="1778119" y="4968893"/>
              <a:ext cx="94911" cy="0"/>
            </a:xfrm>
            <a:prstGeom prst="line">
              <a:avLst/>
            </a:prstGeom>
            <a:noFill/>
            <a:ln w="28575" cap="flat" cmpd="sng" algn="ctr">
              <a:solidFill>
                <a:schemeClr val="bg1"/>
              </a:solidFill>
              <a:prstDash val="solid"/>
              <a:round/>
              <a:headEnd type="none" w="med" len="med"/>
              <a:tailEnd type="none" w="med" len="med"/>
            </a:ln>
            <a:effectLst/>
          </p:spPr>
        </p:cxnSp>
      </p:grpSp>
      <p:cxnSp>
        <p:nvCxnSpPr>
          <p:cNvPr id="403" name="Straight Connector 402">
            <a:extLst>
              <a:ext uri="{FF2B5EF4-FFF2-40B4-BE49-F238E27FC236}">
                <a16:creationId xmlns:a16="http://schemas.microsoft.com/office/drawing/2014/main" id="{C30BF746-5025-4E59-5163-0416E6046B97}"/>
              </a:ext>
            </a:extLst>
          </p:cNvPr>
          <p:cNvCxnSpPr>
            <a:cxnSpLocks/>
          </p:cNvCxnSpPr>
          <p:nvPr/>
        </p:nvCxnSpPr>
        <p:spPr bwMode="auto">
          <a:xfrm rot="5400000">
            <a:off x="7083969" y="4172917"/>
            <a:ext cx="73200" cy="0"/>
          </a:xfrm>
          <a:prstGeom prst="line">
            <a:avLst/>
          </a:prstGeom>
          <a:noFill/>
          <a:ln w="28575" cap="flat" cmpd="sng" algn="ctr">
            <a:solidFill>
              <a:schemeClr val="bg1"/>
            </a:solidFill>
            <a:prstDash val="solid"/>
            <a:round/>
            <a:headEnd type="none" w="med" len="med"/>
            <a:tailEnd type="none" w="med" len="med"/>
          </a:ln>
          <a:effectLst/>
        </p:spPr>
      </p:cxnSp>
      <p:sp>
        <p:nvSpPr>
          <p:cNvPr id="404" name="TextBox 403">
            <a:extLst>
              <a:ext uri="{FF2B5EF4-FFF2-40B4-BE49-F238E27FC236}">
                <a16:creationId xmlns:a16="http://schemas.microsoft.com/office/drawing/2014/main" id="{B5FE6B8F-013A-0325-36E5-8BA80C4AB3CD}"/>
              </a:ext>
            </a:extLst>
          </p:cNvPr>
          <p:cNvSpPr txBox="1"/>
          <p:nvPr/>
        </p:nvSpPr>
        <p:spPr bwMode="auto">
          <a:xfrm>
            <a:off x="6614509" y="1841678"/>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405" name="TextBox 404">
            <a:extLst>
              <a:ext uri="{FF2B5EF4-FFF2-40B4-BE49-F238E27FC236}">
                <a16:creationId xmlns:a16="http://schemas.microsoft.com/office/drawing/2014/main" id="{A58A1696-788C-41EE-3920-15B7C23E257D}"/>
              </a:ext>
            </a:extLst>
          </p:cNvPr>
          <p:cNvSpPr txBox="1"/>
          <p:nvPr/>
        </p:nvSpPr>
        <p:spPr bwMode="auto">
          <a:xfrm>
            <a:off x="6718706" y="22628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406" name="TextBox 405">
            <a:extLst>
              <a:ext uri="{FF2B5EF4-FFF2-40B4-BE49-F238E27FC236}">
                <a16:creationId xmlns:a16="http://schemas.microsoft.com/office/drawing/2014/main" id="{1413D40A-E87F-27E5-C826-A168EA86D804}"/>
              </a:ext>
            </a:extLst>
          </p:cNvPr>
          <p:cNvSpPr txBox="1"/>
          <p:nvPr/>
        </p:nvSpPr>
        <p:spPr bwMode="auto">
          <a:xfrm>
            <a:off x="6725843" y="268370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07" name="TextBox 406">
            <a:extLst>
              <a:ext uri="{FF2B5EF4-FFF2-40B4-BE49-F238E27FC236}">
                <a16:creationId xmlns:a16="http://schemas.microsoft.com/office/drawing/2014/main" id="{986A92AF-46EA-C1F0-4DEA-58A8366F0B32}"/>
              </a:ext>
            </a:extLst>
          </p:cNvPr>
          <p:cNvSpPr txBox="1"/>
          <p:nvPr/>
        </p:nvSpPr>
        <p:spPr bwMode="auto">
          <a:xfrm>
            <a:off x="6725843" y="310452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08" name="TextBox 407">
            <a:extLst>
              <a:ext uri="{FF2B5EF4-FFF2-40B4-BE49-F238E27FC236}">
                <a16:creationId xmlns:a16="http://schemas.microsoft.com/office/drawing/2014/main" id="{363EF6A8-C555-4E9A-D294-05A5F3B0E229}"/>
              </a:ext>
            </a:extLst>
          </p:cNvPr>
          <p:cNvSpPr txBox="1"/>
          <p:nvPr/>
        </p:nvSpPr>
        <p:spPr bwMode="auto">
          <a:xfrm>
            <a:off x="6729821" y="352980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09" name="TextBox 408">
            <a:extLst>
              <a:ext uri="{FF2B5EF4-FFF2-40B4-BE49-F238E27FC236}">
                <a16:creationId xmlns:a16="http://schemas.microsoft.com/office/drawing/2014/main" id="{4745B0C1-B317-4B83-83BA-A81E1DCDF8C8}"/>
              </a:ext>
            </a:extLst>
          </p:cNvPr>
          <p:cNvSpPr txBox="1"/>
          <p:nvPr/>
        </p:nvSpPr>
        <p:spPr bwMode="auto">
          <a:xfrm>
            <a:off x="6834015" y="3950621"/>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10" name="TextBox 409">
            <a:extLst>
              <a:ext uri="{FF2B5EF4-FFF2-40B4-BE49-F238E27FC236}">
                <a16:creationId xmlns:a16="http://schemas.microsoft.com/office/drawing/2014/main" id="{89503BB9-C265-2B03-5E34-DB56D5B8F8C7}"/>
              </a:ext>
            </a:extLst>
          </p:cNvPr>
          <p:cNvSpPr txBox="1"/>
          <p:nvPr/>
        </p:nvSpPr>
        <p:spPr bwMode="auto">
          <a:xfrm>
            <a:off x="6975393" y="4133954"/>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411" name="Group 410">
            <a:extLst>
              <a:ext uri="{FF2B5EF4-FFF2-40B4-BE49-F238E27FC236}">
                <a16:creationId xmlns:a16="http://schemas.microsoft.com/office/drawing/2014/main" id="{8E8C5FD7-1999-C1C1-ACAC-15BFAF6FB477}"/>
              </a:ext>
            </a:extLst>
          </p:cNvPr>
          <p:cNvGrpSpPr/>
          <p:nvPr/>
        </p:nvGrpSpPr>
        <p:grpSpPr>
          <a:xfrm>
            <a:off x="7932153" y="4133954"/>
            <a:ext cx="288862" cy="338554"/>
            <a:chOff x="1618928" y="4196707"/>
            <a:chExt cx="288862" cy="338554"/>
          </a:xfrm>
        </p:grpSpPr>
        <p:cxnSp>
          <p:nvCxnSpPr>
            <p:cNvPr id="412" name="Straight Connector 411">
              <a:extLst>
                <a:ext uri="{FF2B5EF4-FFF2-40B4-BE49-F238E27FC236}">
                  <a16:creationId xmlns:a16="http://schemas.microsoft.com/office/drawing/2014/main" id="{F0F726ED-0606-2305-4AB5-A531364815B4}"/>
                </a:ext>
              </a:extLst>
            </p:cNvPr>
            <p:cNvCxnSpPr>
              <a:cxnSpLocks/>
            </p:cNvCxnSpPr>
            <p:nvPr/>
          </p:nvCxnSpPr>
          <p:spPr bwMode="auto">
            <a:xfrm rot="5400000">
              <a:off x="1741569"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413" name="TextBox 412">
              <a:extLst>
                <a:ext uri="{FF2B5EF4-FFF2-40B4-BE49-F238E27FC236}">
                  <a16:creationId xmlns:a16="http://schemas.microsoft.com/office/drawing/2014/main" id="{5E33E8A2-0A25-07DC-3BA7-15FBACC697D4}"/>
                </a:ext>
              </a:extLst>
            </p:cNvPr>
            <p:cNvSpPr txBox="1"/>
            <p:nvPr/>
          </p:nvSpPr>
          <p:spPr bwMode="auto">
            <a:xfrm>
              <a:off x="1618928"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grpSp>
      <p:grpSp>
        <p:nvGrpSpPr>
          <p:cNvPr id="414" name="Group 413">
            <a:extLst>
              <a:ext uri="{FF2B5EF4-FFF2-40B4-BE49-F238E27FC236}">
                <a16:creationId xmlns:a16="http://schemas.microsoft.com/office/drawing/2014/main" id="{2555CB98-800D-E9D3-6C61-2201BB8CCB00}"/>
              </a:ext>
            </a:extLst>
          </p:cNvPr>
          <p:cNvGrpSpPr/>
          <p:nvPr/>
        </p:nvGrpSpPr>
        <p:grpSpPr>
          <a:xfrm>
            <a:off x="8888913" y="4133954"/>
            <a:ext cx="393057" cy="338554"/>
            <a:chOff x="2090913" y="4196707"/>
            <a:chExt cx="393057" cy="338554"/>
          </a:xfrm>
        </p:grpSpPr>
        <p:cxnSp>
          <p:nvCxnSpPr>
            <p:cNvPr id="415" name="Straight Connector 414">
              <a:extLst>
                <a:ext uri="{FF2B5EF4-FFF2-40B4-BE49-F238E27FC236}">
                  <a16:creationId xmlns:a16="http://schemas.microsoft.com/office/drawing/2014/main" id="{90D09B4B-52A2-D2D2-0663-87D4E13B3BDE}"/>
                </a:ext>
              </a:extLst>
            </p:cNvPr>
            <p:cNvCxnSpPr>
              <a:cxnSpLocks/>
            </p:cNvCxnSpPr>
            <p:nvPr/>
          </p:nvCxnSpPr>
          <p:spPr bwMode="auto">
            <a:xfrm rot="5400000">
              <a:off x="2253122"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416" name="TextBox 415">
              <a:extLst>
                <a:ext uri="{FF2B5EF4-FFF2-40B4-BE49-F238E27FC236}">
                  <a16:creationId xmlns:a16="http://schemas.microsoft.com/office/drawing/2014/main" id="{BC1D18BF-DD35-5590-C7C4-8B9571D63F44}"/>
                </a:ext>
              </a:extLst>
            </p:cNvPr>
            <p:cNvSpPr txBox="1"/>
            <p:nvPr/>
          </p:nvSpPr>
          <p:spPr bwMode="auto">
            <a:xfrm>
              <a:off x="2090913" y="4196707"/>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grpSp>
      <p:grpSp>
        <p:nvGrpSpPr>
          <p:cNvPr id="417" name="Group 416">
            <a:extLst>
              <a:ext uri="{FF2B5EF4-FFF2-40B4-BE49-F238E27FC236}">
                <a16:creationId xmlns:a16="http://schemas.microsoft.com/office/drawing/2014/main" id="{6F237E57-15D0-0F04-4586-6ECE12E28274}"/>
              </a:ext>
            </a:extLst>
          </p:cNvPr>
          <p:cNvGrpSpPr/>
          <p:nvPr/>
        </p:nvGrpSpPr>
        <p:grpSpPr>
          <a:xfrm>
            <a:off x="10054062" y="4131249"/>
            <a:ext cx="393057" cy="341259"/>
            <a:chOff x="2603297" y="4194002"/>
            <a:chExt cx="393057" cy="341259"/>
          </a:xfrm>
        </p:grpSpPr>
        <p:cxnSp>
          <p:nvCxnSpPr>
            <p:cNvPr id="418" name="Straight Connector 417">
              <a:extLst>
                <a:ext uri="{FF2B5EF4-FFF2-40B4-BE49-F238E27FC236}">
                  <a16:creationId xmlns:a16="http://schemas.microsoft.com/office/drawing/2014/main" id="{A3674AEB-2BF2-A512-B571-63AD5B5B153D}"/>
                </a:ext>
              </a:extLst>
            </p:cNvPr>
            <p:cNvCxnSpPr>
              <a:cxnSpLocks/>
            </p:cNvCxnSpPr>
            <p:nvPr/>
          </p:nvCxnSpPr>
          <p:spPr bwMode="auto">
            <a:xfrm rot="5400000">
              <a:off x="2764675" y="4230602"/>
              <a:ext cx="73200" cy="0"/>
            </a:xfrm>
            <a:prstGeom prst="line">
              <a:avLst/>
            </a:prstGeom>
            <a:noFill/>
            <a:ln w="28575" cap="flat" cmpd="sng" algn="ctr">
              <a:solidFill>
                <a:schemeClr val="bg1"/>
              </a:solidFill>
              <a:prstDash val="solid"/>
              <a:round/>
              <a:headEnd type="none" w="med" len="med"/>
              <a:tailEnd type="none" w="med" len="med"/>
            </a:ln>
            <a:effectLst/>
          </p:spPr>
        </p:cxnSp>
        <p:sp>
          <p:nvSpPr>
            <p:cNvPr id="419" name="TextBox 418">
              <a:extLst>
                <a:ext uri="{FF2B5EF4-FFF2-40B4-BE49-F238E27FC236}">
                  <a16:creationId xmlns:a16="http://schemas.microsoft.com/office/drawing/2014/main" id="{9F7C6034-FD04-CAB1-B2A6-0CAAF880F48E}"/>
                </a:ext>
              </a:extLst>
            </p:cNvPr>
            <p:cNvSpPr txBox="1"/>
            <p:nvPr/>
          </p:nvSpPr>
          <p:spPr bwMode="auto">
            <a:xfrm>
              <a:off x="2603297" y="4196707"/>
              <a:ext cx="39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grpSp>
      <p:grpSp>
        <p:nvGrpSpPr>
          <p:cNvPr id="420" name="Group 419">
            <a:extLst>
              <a:ext uri="{FF2B5EF4-FFF2-40B4-BE49-F238E27FC236}">
                <a16:creationId xmlns:a16="http://schemas.microsoft.com/office/drawing/2014/main" id="{DE323D80-5250-4809-92CA-5747A894BB23}"/>
              </a:ext>
            </a:extLst>
          </p:cNvPr>
          <p:cNvGrpSpPr/>
          <p:nvPr/>
        </p:nvGrpSpPr>
        <p:grpSpPr>
          <a:xfrm>
            <a:off x="7453773" y="4133954"/>
            <a:ext cx="288862" cy="338554"/>
            <a:chOff x="1366447" y="4196707"/>
            <a:chExt cx="288862" cy="338554"/>
          </a:xfrm>
        </p:grpSpPr>
        <p:cxnSp>
          <p:nvCxnSpPr>
            <p:cNvPr id="421" name="Straight Connector 420">
              <a:extLst>
                <a:ext uri="{FF2B5EF4-FFF2-40B4-BE49-F238E27FC236}">
                  <a16:creationId xmlns:a16="http://schemas.microsoft.com/office/drawing/2014/main" id="{EC5553FB-FA26-9BD2-FA55-162F2B010A5E}"/>
                </a:ext>
              </a:extLst>
            </p:cNvPr>
            <p:cNvCxnSpPr>
              <a:cxnSpLocks/>
            </p:cNvCxnSpPr>
            <p:nvPr/>
          </p:nvCxnSpPr>
          <p:spPr bwMode="auto">
            <a:xfrm rot="5400000">
              <a:off x="1485793"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422" name="TextBox 421">
              <a:extLst>
                <a:ext uri="{FF2B5EF4-FFF2-40B4-BE49-F238E27FC236}">
                  <a16:creationId xmlns:a16="http://schemas.microsoft.com/office/drawing/2014/main" id="{4B3EC13F-B9CC-E136-7AFF-41A95B782FE9}"/>
                </a:ext>
              </a:extLst>
            </p:cNvPr>
            <p:cNvSpPr txBox="1"/>
            <p:nvPr/>
          </p:nvSpPr>
          <p:spPr bwMode="auto">
            <a:xfrm>
              <a:off x="1366447"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grpSp>
      <p:grpSp>
        <p:nvGrpSpPr>
          <p:cNvPr id="423" name="Group 422">
            <a:extLst>
              <a:ext uri="{FF2B5EF4-FFF2-40B4-BE49-F238E27FC236}">
                <a16:creationId xmlns:a16="http://schemas.microsoft.com/office/drawing/2014/main" id="{A0F0A891-0907-1630-48C8-F183DA68679A}"/>
              </a:ext>
            </a:extLst>
          </p:cNvPr>
          <p:cNvGrpSpPr/>
          <p:nvPr/>
        </p:nvGrpSpPr>
        <p:grpSpPr>
          <a:xfrm>
            <a:off x="8410533" y="4133954"/>
            <a:ext cx="288862" cy="338554"/>
            <a:chOff x="1874325" y="4196707"/>
            <a:chExt cx="288862" cy="338554"/>
          </a:xfrm>
        </p:grpSpPr>
        <p:cxnSp>
          <p:nvCxnSpPr>
            <p:cNvPr id="424" name="Straight Connector 423">
              <a:extLst>
                <a:ext uri="{FF2B5EF4-FFF2-40B4-BE49-F238E27FC236}">
                  <a16:creationId xmlns:a16="http://schemas.microsoft.com/office/drawing/2014/main" id="{6F2B1813-67A5-A7BC-F6ED-A62ACA3A38C2}"/>
                </a:ext>
              </a:extLst>
            </p:cNvPr>
            <p:cNvCxnSpPr>
              <a:cxnSpLocks/>
            </p:cNvCxnSpPr>
            <p:nvPr/>
          </p:nvCxnSpPr>
          <p:spPr bwMode="auto">
            <a:xfrm rot="5400000">
              <a:off x="1997345"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425" name="TextBox 424">
              <a:extLst>
                <a:ext uri="{FF2B5EF4-FFF2-40B4-BE49-F238E27FC236}">
                  <a16:creationId xmlns:a16="http://schemas.microsoft.com/office/drawing/2014/main" id="{11CBA7AA-876D-8A35-4CF6-C8D46DF08471}"/>
                </a:ext>
              </a:extLst>
            </p:cNvPr>
            <p:cNvSpPr txBox="1"/>
            <p:nvPr/>
          </p:nvSpPr>
          <p:spPr bwMode="auto">
            <a:xfrm>
              <a:off x="1874325" y="419670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grpSp>
      <p:grpSp>
        <p:nvGrpSpPr>
          <p:cNvPr id="426" name="Group 425">
            <a:extLst>
              <a:ext uri="{FF2B5EF4-FFF2-40B4-BE49-F238E27FC236}">
                <a16:creationId xmlns:a16="http://schemas.microsoft.com/office/drawing/2014/main" id="{23C1F896-D5A9-4313-18DE-7D75BF3AE2FB}"/>
              </a:ext>
            </a:extLst>
          </p:cNvPr>
          <p:cNvGrpSpPr/>
          <p:nvPr/>
        </p:nvGrpSpPr>
        <p:grpSpPr>
          <a:xfrm>
            <a:off x="9471488" y="4133954"/>
            <a:ext cx="393056" cy="338554"/>
            <a:chOff x="3636819" y="4196707"/>
            <a:chExt cx="393056" cy="338554"/>
          </a:xfrm>
        </p:grpSpPr>
        <p:cxnSp>
          <p:nvCxnSpPr>
            <p:cNvPr id="427" name="Straight Connector 426">
              <a:extLst>
                <a:ext uri="{FF2B5EF4-FFF2-40B4-BE49-F238E27FC236}">
                  <a16:creationId xmlns:a16="http://schemas.microsoft.com/office/drawing/2014/main" id="{E22F3854-7250-2D8B-931C-E1181D86B5DD}"/>
                </a:ext>
              </a:extLst>
            </p:cNvPr>
            <p:cNvCxnSpPr>
              <a:cxnSpLocks/>
            </p:cNvCxnSpPr>
            <p:nvPr/>
          </p:nvCxnSpPr>
          <p:spPr bwMode="auto">
            <a:xfrm rot="5400000">
              <a:off x="3809797" y="4235670"/>
              <a:ext cx="73200" cy="0"/>
            </a:xfrm>
            <a:prstGeom prst="line">
              <a:avLst/>
            </a:prstGeom>
            <a:noFill/>
            <a:ln w="28575" cap="flat" cmpd="sng" algn="ctr">
              <a:solidFill>
                <a:schemeClr val="bg1"/>
              </a:solidFill>
              <a:prstDash val="solid"/>
              <a:round/>
              <a:headEnd type="none" w="med" len="med"/>
              <a:tailEnd type="none" w="med" len="med"/>
            </a:ln>
            <a:effectLst/>
          </p:spPr>
        </p:cxnSp>
        <p:sp>
          <p:nvSpPr>
            <p:cNvPr id="428" name="TextBox 427">
              <a:extLst>
                <a:ext uri="{FF2B5EF4-FFF2-40B4-BE49-F238E27FC236}">
                  <a16:creationId xmlns:a16="http://schemas.microsoft.com/office/drawing/2014/main" id="{91729947-B6B0-96D3-D5CD-49DA82AF6CC6}"/>
                </a:ext>
              </a:extLst>
            </p:cNvPr>
            <p:cNvSpPr txBox="1"/>
            <p:nvPr/>
          </p:nvSpPr>
          <p:spPr bwMode="auto">
            <a:xfrm>
              <a:off x="3636819" y="419670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grpSp>
      <p:grpSp>
        <p:nvGrpSpPr>
          <p:cNvPr id="429" name="Group 428">
            <a:extLst>
              <a:ext uri="{FF2B5EF4-FFF2-40B4-BE49-F238E27FC236}">
                <a16:creationId xmlns:a16="http://schemas.microsoft.com/office/drawing/2014/main" id="{1696D3F9-C5AD-247C-5986-B97E2F83948B}"/>
              </a:ext>
            </a:extLst>
          </p:cNvPr>
          <p:cNvGrpSpPr/>
          <p:nvPr/>
        </p:nvGrpSpPr>
        <p:grpSpPr>
          <a:xfrm>
            <a:off x="11219214" y="4131249"/>
            <a:ext cx="393056" cy="341259"/>
            <a:chOff x="2848305" y="4194002"/>
            <a:chExt cx="393056" cy="341259"/>
          </a:xfrm>
        </p:grpSpPr>
        <p:cxnSp>
          <p:nvCxnSpPr>
            <p:cNvPr id="430" name="Straight Connector 429">
              <a:extLst>
                <a:ext uri="{FF2B5EF4-FFF2-40B4-BE49-F238E27FC236}">
                  <a16:creationId xmlns:a16="http://schemas.microsoft.com/office/drawing/2014/main" id="{63539472-467F-2578-216B-9F0A7E5AC7B6}"/>
                </a:ext>
              </a:extLst>
            </p:cNvPr>
            <p:cNvCxnSpPr>
              <a:cxnSpLocks/>
            </p:cNvCxnSpPr>
            <p:nvPr/>
          </p:nvCxnSpPr>
          <p:spPr bwMode="auto">
            <a:xfrm rot="5400000">
              <a:off x="3020452" y="4230602"/>
              <a:ext cx="73200" cy="0"/>
            </a:xfrm>
            <a:prstGeom prst="line">
              <a:avLst/>
            </a:prstGeom>
            <a:noFill/>
            <a:ln w="28575" cap="flat" cmpd="sng" algn="ctr">
              <a:solidFill>
                <a:schemeClr val="bg1"/>
              </a:solidFill>
              <a:prstDash val="solid"/>
              <a:round/>
              <a:headEnd type="none" w="med" len="med"/>
              <a:tailEnd type="none" w="med" len="med"/>
            </a:ln>
            <a:effectLst/>
          </p:spPr>
        </p:cxnSp>
        <p:sp>
          <p:nvSpPr>
            <p:cNvPr id="431" name="TextBox 430">
              <a:extLst>
                <a:ext uri="{FF2B5EF4-FFF2-40B4-BE49-F238E27FC236}">
                  <a16:creationId xmlns:a16="http://schemas.microsoft.com/office/drawing/2014/main" id="{B86E76BC-549C-500C-27B1-A35F9BF15EDB}"/>
                </a:ext>
              </a:extLst>
            </p:cNvPr>
            <p:cNvSpPr txBox="1"/>
            <p:nvPr/>
          </p:nvSpPr>
          <p:spPr bwMode="auto">
            <a:xfrm>
              <a:off x="2848305" y="419670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grpSp>
      <p:sp>
        <p:nvSpPr>
          <p:cNvPr id="432" name="TextBox 431">
            <a:extLst>
              <a:ext uri="{FF2B5EF4-FFF2-40B4-BE49-F238E27FC236}">
                <a16:creationId xmlns:a16="http://schemas.microsoft.com/office/drawing/2014/main" id="{12AA936E-2858-2C0B-0F47-1DA0AD9F45FF}"/>
              </a:ext>
            </a:extLst>
          </p:cNvPr>
          <p:cNvSpPr txBox="1"/>
          <p:nvPr/>
        </p:nvSpPr>
        <p:spPr bwMode="auto">
          <a:xfrm>
            <a:off x="6889583" y="4767463"/>
            <a:ext cx="461865"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116</a:t>
            </a:r>
          </a:p>
        </p:txBody>
      </p:sp>
      <p:sp>
        <p:nvSpPr>
          <p:cNvPr id="433" name="TextBox 432">
            <a:extLst>
              <a:ext uri="{FF2B5EF4-FFF2-40B4-BE49-F238E27FC236}">
                <a16:creationId xmlns:a16="http://schemas.microsoft.com/office/drawing/2014/main" id="{22D56099-FD0F-FB62-59F9-931BAC8154A4}"/>
              </a:ext>
            </a:extLst>
          </p:cNvPr>
          <p:cNvSpPr txBox="1"/>
          <p:nvPr/>
        </p:nvSpPr>
        <p:spPr bwMode="auto">
          <a:xfrm>
            <a:off x="7461121"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98</a:t>
            </a:r>
          </a:p>
        </p:txBody>
      </p:sp>
      <p:sp>
        <p:nvSpPr>
          <p:cNvPr id="434" name="TextBox 433">
            <a:extLst>
              <a:ext uri="{FF2B5EF4-FFF2-40B4-BE49-F238E27FC236}">
                <a16:creationId xmlns:a16="http://schemas.microsoft.com/office/drawing/2014/main" id="{3BE8EF47-B0ED-1128-F788-1340DF063A7D}"/>
              </a:ext>
            </a:extLst>
          </p:cNvPr>
          <p:cNvSpPr txBox="1"/>
          <p:nvPr/>
        </p:nvSpPr>
        <p:spPr bwMode="auto">
          <a:xfrm>
            <a:off x="8001370"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74</a:t>
            </a:r>
          </a:p>
        </p:txBody>
      </p:sp>
      <p:sp>
        <p:nvSpPr>
          <p:cNvPr id="435" name="TextBox 434">
            <a:extLst>
              <a:ext uri="{FF2B5EF4-FFF2-40B4-BE49-F238E27FC236}">
                <a16:creationId xmlns:a16="http://schemas.microsoft.com/office/drawing/2014/main" id="{E9DD9714-86CD-088E-88B6-1E009FC39B3B}"/>
              </a:ext>
            </a:extLst>
          </p:cNvPr>
          <p:cNvSpPr txBox="1"/>
          <p:nvPr/>
        </p:nvSpPr>
        <p:spPr bwMode="auto">
          <a:xfrm>
            <a:off x="8541619"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6</a:t>
            </a:r>
            <a:r>
              <a:rPr lang="en-US" sz="1400" b="0" dirty="0">
                <a:solidFill>
                  <a:schemeClr val="bg1"/>
                </a:solidFill>
                <a:latin typeface="Calibri" panose="020F0502020204030204" pitchFamily="34" charset="0"/>
              </a:rPr>
              <a:t>0</a:t>
            </a:r>
          </a:p>
        </p:txBody>
      </p:sp>
      <p:sp>
        <p:nvSpPr>
          <p:cNvPr id="436" name="TextBox 435">
            <a:extLst>
              <a:ext uri="{FF2B5EF4-FFF2-40B4-BE49-F238E27FC236}">
                <a16:creationId xmlns:a16="http://schemas.microsoft.com/office/drawing/2014/main" id="{F68E3331-F446-34F7-447D-D8EE10D81E86}"/>
              </a:ext>
            </a:extLst>
          </p:cNvPr>
          <p:cNvSpPr txBox="1"/>
          <p:nvPr/>
        </p:nvSpPr>
        <p:spPr bwMode="auto">
          <a:xfrm>
            <a:off x="9081868"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49</a:t>
            </a:r>
          </a:p>
        </p:txBody>
      </p:sp>
      <p:sp>
        <p:nvSpPr>
          <p:cNvPr id="437" name="TextBox 436">
            <a:extLst>
              <a:ext uri="{FF2B5EF4-FFF2-40B4-BE49-F238E27FC236}">
                <a16:creationId xmlns:a16="http://schemas.microsoft.com/office/drawing/2014/main" id="{3B55F936-4A7E-37E9-65B7-E73ACA4C3F92}"/>
              </a:ext>
            </a:extLst>
          </p:cNvPr>
          <p:cNvSpPr txBox="1"/>
          <p:nvPr/>
        </p:nvSpPr>
        <p:spPr bwMode="auto">
          <a:xfrm>
            <a:off x="9622117"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29</a:t>
            </a:r>
          </a:p>
        </p:txBody>
      </p:sp>
      <p:sp>
        <p:nvSpPr>
          <p:cNvPr id="438" name="TextBox 437">
            <a:extLst>
              <a:ext uri="{FF2B5EF4-FFF2-40B4-BE49-F238E27FC236}">
                <a16:creationId xmlns:a16="http://schemas.microsoft.com/office/drawing/2014/main" id="{456A17F5-C9EA-F736-877F-E37095CAF559}"/>
              </a:ext>
            </a:extLst>
          </p:cNvPr>
          <p:cNvSpPr txBox="1"/>
          <p:nvPr/>
        </p:nvSpPr>
        <p:spPr bwMode="auto">
          <a:xfrm>
            <a:off x="10162366"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a:t>
            </a:r>
          </a:p>
        </p:txBody>
      </p:sp>
      <p:sp>
        <p:nvSpPr>
          <p:cNvPr id="439" name="TextBox 438">
            <a:extLst>
              <a:ext uri="{FF2B5EF4-FFF2-40B4-BE49-F238E27FC236}">
                <a16:creationId xmlns:a16="http://schemas.microsoft.com/office/drawing/2014/main" id="{A327F927-479A-0443-9035-DF75A4575602}"/>
              </a:ext>
            </a:extLst>
          </p:cNvPr>
          <p:cNvSpPr txBox="1"/>
          <p:nvPr/>
        </p:nvSpPr>
        <p:spPr bwMode="auto">
          <a:xfrm>
            <a:off x="11242863"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440" name="TextBox 439">
            <a:extLst>
              <a:ext uri="{FF2B5EF4-FFF2-40B4-BE49-F238E27FC236}">
                <a16:creationId xmlns:a16="http://schemas.microsoft.com/office/drawing/2014/main" id="{88EB92A5-9FAD-16EA-D2EF-2661025110A7}"/>
              </a:ext>
            </a:extLst>
          </p:cNvPr>
          <p:cNvSpPr txBox="1"/>
          <p:nvPr/>
        </p:nvSpPr>
        <p:spPr bwMode="auto">
          <a:xfrm>
            <a:off x="9111749" y="282088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a:t>
            </a:r>
          </a:p>
        </p:txBody>
      </p:sp>
      <p:sp>
        <p:nvSpPr>
          <p:cNvPr id="441" name="TextBox 440">
            <a:extLst>
              <a:ext uri="{FF2B5EF4-FFF2-40B4-BE49-F238E27FC236}">
                <a16:creationId xmlns:a16="http://schemas.microsoft.com/office/drawing/2014/main" id="{4769D066-A22D-33A6-0EE7-8B31AAE9D4DF}"/>
              </a:ext>
            </a:extLst>
          </p:cNvPr>
          <p:cNvSpPr txBox="1"/>
          <p:nvPr/>
        </p:nvSpPr>
        <p:spPr bwMode="auto">
          <a:xfrm>
            <a:off x="8034275" y="2386305"/>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71</a:t>
            </a:r>
          </a:p>
        </p:txBody>
      </p:sp>
      <p:sp>
        <p:nvSpPr>
          <p:cNvPr id="442" name="TextBox 441">
            <a:extLst>
              <a:ext uri="{FF2B5EF4-FFF2-40B4-BE49-F238E27FC236}">
                <a16:creationId xmlns:a16="http://schemas.microsoft.com/office/drawing/2014/main" id="{2FB14811-C5D3-55C6-CEBD-C83A767706D5}"/>
              </a:ext>
            </a:extLst>
          </p:cNvPr>
          <p:cNvSpPr txBox="1"/>
          <p:nvPr/>
        </p:nvSpPr>
        <p:spPr bwMode="auto">
          <a:xfrm>
            <a:off x="10702615" y="4767463"/>
            <a:ext cx="430576" cy="307777"/>
          </a:xfrm>
          <a:prstGeom prst="rect">
            <a:avLst/>
          </a:prstGeom>
          <a:noFill/>
          <a:ln>
            <a:noFill/>
          </a:ln>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grpSp>
        <p:nvGrpSpPr>
          <p:cNvPr id="443" name="Group 442">
            <a:extLst>
              <a:ext uri="{FF2B5EF4-FFF2-40B4-BE49-F238E27FC236}">
                <a16:creationId xmlns:a16="http://schemas.microsoft.com/office/drawing/2014/main" id="{E6EB110E-94EA-444C-BE97-15CE7993702A}"/>
              </a:ext>
            </a:extLst>
          </p:cNvPr>
          <p:cNvGrpSpPr/>
          <p:nvPr/>
        </p:nvGrpSpPr>
        <p:grpSpPr>
          <a:xfrm>
            <a:off x="10636637" y="4131249"/>
            <a:ext cx="393056" cy="341259"/>
            <a:chOff x="2848305" y="4194002"/>
            <a:chExt cx="393056" cy="341259"/>
          </a:xfrm>
        </p:grpSpPr>
        <p:cxnSp>
          <p:nvCxnSpPr>
            <p:cNvPr id="444" name="Straight Connector 443">
              <a:extLst>
                <a:ext uri="{FF2B5EF4-FFF2-40B4-BE49-F238E27FC236}">
                  <a16:creationId xmlns:a16="http://schemas.microsoft.com/office/drawing/2014/main" id="{683C397E-D5A0-53AE-8F9A-6EBC10D1EFA4}"/>
                </a:ext>
              </a:extLst>
            </p:cNvPr>
            <p:cNvCxnSpPr>
              <a:cxnSpLocks/>
            </p:cNvCxnSpPr>
            <p:nvPr/>
          </p:nvCxnSpPr>
          <p:spPr bwMode="auto">
            <a:xfrm rot="5400000">
              <a:off x="3020452" y="4230602"/>
              <a:ext cx="73200" cy="0"/>
            </a:xfrm>
            <a:prstGeom prst="line">
              <a:avLst/>
            </a:prstGeom>
            <a:noFill/>
            <a:ln w="28575" cap="flat" cmpd="sng" algn="ctr">
              <a:solidFill>
                <a:schemeClr val="bg1"/>
              </a:solidFill>
              <a:prstDash val="solid"/>
              <a:round/>
              <a:headEnd type="none" w="med" len="med"/>
              <a:tailEnd type="none" w="med" len="med"/>
            </a:ln>
            <a:effectLst/>
          </p:spPr>
        </p:cxnSp>
        <p:sp>
          <p:nvSpPr>
            <p:cNvPr id="445" name="TextBox 444">
              <a:extLst>
                <a:ext uri="{FF2B5EF4-FFF2-40B4-BE49-F238E27FC236}">
                  <a16:creationId xmlns:a16="http://schemas.microsoft.com/office/drawing/2014/main" id="{1AF924EC-0621-0135-8846-B77C350BA26A}"/>
                </a:ext>
              </a:extLst>
            </p:cNvPr>
            <p:cNvSpPr txBox="1"/>
            <p:nvPr/>
          </p:nvSpPr>
          <p:spPr bwMode="auto">
            <a:xfrm>
              <a:off x="2848305" y="419670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grpSp>
      <p:sp>
        <p:nvSpPr>
          <p:cNvPr id="446" name="Freeform 445">
            <a:extLst>
              <a:ext uri="{FF2B5EF4-FFF2-40B4-BE49-F238E27FC236}">
                <a16:creationId xmlns:a16="http://schemas.microsoft.com/office/drawing/2014/main" id="{6AED15FF-F0EA-CDAC-237F-6148CB6C1C8F}"/>
              </a:ext>
            </a:extLst>
          </p:cNvPr>
          <p:cNvSpPr/>
          <p:nvPr/>
        </p:nvSpPr>
        <p:spPr bwMode="auto">
          <a:xfrm>
            <a:off x="1257300" y="2063750"/>
            <a:ext cx="1393825" cy="1098550"/>
          </a:xfrm>
          <a:custGeom>
            <a:avLst/>
            <a:gdLst>
              <a:gd name="connsiteX0" fmla="*/ 0 w 1393825"/>
              <a:gd name="connsiteY0" fmla="*/ 0 h 1098550"/>
              <a:gd name="connsiteX1" fmla="*/ 0 w 1393825"/>
              <a:gd name="connsiteY1" fmla="*/ 38100 h 1098550"/>
              <a:gd name="connsiteX2" fmla="*/ 57150 w 1393825"/>
              <a:gd name="connsiteY2" fmla="*/ 38100 h 1098550"/>
              <a:gd name="connsiteX3" fmla="*/ 57150 w 1393825"/>
              <a:gd name="connsiteY3" fmla="*/ 66675 h 1098550"/>
              <a:gd name="connsiteX4" fmla="*/ 98425 w 1393825"/>
              <a:gd name="connsiteY4" fmla="*/ 66675 h 1098550"/>
              <a:gd name="connsiteX5" fmla="*/ 98425 w 1393825"/>
              <a:gd name="connsiteY5" fmla="*/ 82550 h 1098550"/>
              <a:gd name="connsiteX6" fmla="*/ 98425 w 1393825"/>
              <a:gd name="connsiteY6" fmla="*/ 82550 h 1098550"/>
              <a:gd name="connsiteX7" fmla="*/ 123825 w 1393825"/>
              <a:gd name="connsiteY7" fmla="*/ 107950 h 1098550"/>
              <a:gd name="connsiteX8" fmla="*/ 177800 w 1393825"/>
              <a:gd name="connsiteY8" fmla="*/ 107950 h 1098550"/>
              <a:gd name="connsiteX9" fmla="*/ 177800 w 1393825"/>
              <a:gd name="connsiteY9" fmla="*/ 149225 h 1098550"/>
              <a:gd name="connsiteX10" fmla="*/ 212725 w 1393825"/>
              <a:gd name="connsiteY10" fmla="*/ 149225 h 1098550"/>
              <a:gd name="connsiteX11" fmla="*/ 212725 w 1393825"/>
              <a:gd name="connsiteY11" fmla="*/ 168275 h 1098550"/>
              <a:gd name="connsiteX12" fmla="*/ 247650 w 1393825"/>
              <a:gd name="connsiteY12" fmla="*/ 168275 h 1098550"/>
              <a:gd name="connsiteX13" fmla="*/ 247650 w 1393825"/>
              <a:gd name="connsiteY13" fmla="*/ 168275 h 1098550"/>
              <a:gd name="connsiteX14" fmla="*/ 273050 w 1393825"/>
              <a:gd name="connsiteY14" fmla="*/ 193675 h 1098550"/>
              <a:gd name="connsiteX15" fmla="*/ 273050 w 1393825"/>
              <a:gd name="connsiteY15" fmla="*/ 257175 h 1098550"/>
              <a:gd name="connsiteX16" fmla="*/ 333375 w 1393825"/>
              <a:gd name="connsiteY16" fmla="*/ 257175 h 1098550"/>
              <a:gd name="connsiteX17" fmla="*/ 333375 w 1393825"/>
              <a:gd name="connsiteY17" fmla="*/ 257175 h 1098550"/>
              <a:gd name="connsiteX18" fmla="*/ 358775 w 1393825"/>
              <a:gd name="connsiteY18" fmla="*/ 282575 h 1098550"/>
              <a:gd name="connsiteX19" fmla="*/ 358775 w 1393825"/>
              <a:gd name="connsiteY19" fmla="*/ 282575 h 1098550"/>
              <a:gd name="connsiteX20" fmla="*/ 444500 w 1393825"/>
              <a:gd name="connsiteY20" fmla="*/ 282575 h 1098550"/>
              <a:gd name="connsiteX21" fmla="*/ 444500 w 1393825"/>
              <a:gd name="connsiteY21" fmla="*/ 339725 h 1098550"/>
              <a:gd name="connsiteX22" fmla="*/ 492125 w 1393825"/>
              <a:gd name="connsiteY22" fmla="*/ 339725 h 1098550"/>
              <a:gd name="connsiteX23" fmla="*/ 492125 w 1393825"/>
              <a:gd name="connsiteY23" fmla="*/ 361950 h 1098550"/>
              <a:gd name="connsiteX24" fmla="*/ 539750 w 1393825"/>
              <a:gd name="connsiteY24" fmla="*/ 361950 h 1098550"/>
              <a:gd name="connsiteX25" fmla="*/ 539750 w 1393825"/>
              <a:gd name="connsiteY25" fmla="*/ 431800 h 1098550"/>
              <a:gd name="connsiteX26" fmla="*/ 577850 w 1393825"/>
              <a:gd name="connsiteY26" fmla="*/ 431800 h 1098550"/>
              <a:gd name="connsiteX27" fmla="*/ 577850 w 1393825"/>
              <a:gd name="connsiteY27" fmla="*/ 498475 h 1098550"/>
              <a:gd name="connsiteX28" fmla="*/ 619125 w 1393825"/>
              <a:gd name="connsiteY28" fmla="*/ 498475 h 1098550"/>
              <a:gd name="connsiteX29" fmla="*/ 619125 w 1393825"/>
              <a:gd name="connsiteY29" fmla="*/ 498475 h 1098550"/>
              <a:gd name="connsiteX30" fmla="*/ 644525 w 1393825"/>
              <a:gd name="connsiteY30" fmla="*/ 523875 h 1098550"/>
              <a:gd name="connsiteX31" fmla="*/ 644525 w 1393825"/>
              <a:gd name="connsiteY31" fmla="*/ 539750 h 1098550"/>
              <a:gd name="connsiteX32" fmla="*/ 692150 w 1393825"/>
              <a:gd name="connsiteY32" fmla="*/ 539750 h 1098550"/>
              <a:gd name="connsiteX33" fmla="*/ 692150 w 1393825"/>
              <a:gd name="connsiteY33" fmla="*/ 568325 h 1098550"/>
              <a:gd name="connsiteX34" fmla="*/ 790575 w 1393825"/>
              <a:gd name="connsiteY34" fmla="*/ 568325 h 1098550"/>
              <a:gd name="connsiteX35" fmla="*/ 790575 w 1393825"/>
              <a:gd name="connsiteY35" fmla="*/ 609600 h 1098550"/>
              <a:gd name="connsiteX36" fmla="*/ 790575 w 1393825"/>
              <a:gd name="connsiteY36" fmla="*/ 609600 h 1098550"/>
              <a:gd name="connsiteX37" fmla="*/ 819150 w 1393825"/>
              <a:gd name="connsiteY37" fmla="*/ 638175 h 1098550"/>
              <a:gd name="connsiteX38" fmla="*/ 850900 w 1393825"/>
              <a:gd name="connsiteY38" fmla="*/ 638175 h 1098550"/>
              <a:gd name="connsiteX39" fmla="*/ 850900 w 1393825"/>
              <a:gd name="connsiteY39" fmla="*/ 742950 h 1098550"/>
              <a:gd name="connsiteX40" fmla="*/ 850900 w 1393825"/>
              <a:gd name="connsiteY40" fmla="*/ 742950 h 1098550"/>
              <a:gd name="connsiteX41" fmla="*/ 850900 w 1393825"/>
              <a:gd name="connsiteY41" fmla="*/ 793750 h 1098550"/>
              <a:gd name="connsiteX42" fmla="*/ 885825 w 1393825"/>
              <a:gd name="connsiteY42" fmla="*/ 793750 h 1098550"/>
              <a:gd name="connsiteX43" fmla="*/ 885825 w 1393825"/>
              <a:gd name="connsiteY43" fmla="*/ 838200 h 1098550"/>
              <a:gd name="connsiteX44" fmla="*/ 965200 w 1393825"/>
              <a:gd name="connsiteY44" fmla="*/ 838200 h 1098550"/>
              <a:gd name="connsiteX45" fmla="*/ 965200 w 1393825"/>
              <a:gd name="connsiteY45" fmla="*/ 838200 h 1098550"/>
              <a:gd name="connsiteX46" fmla="*/ 1009650 w 1393825"/>
              <a:gd name="connsiteY46" fmla="*/ 838200 h 1098550"/>
              <a:gd name="connsiteX47" fmla="*/ 1009650 w 1393825"/>
              <a:gd name="connsiteY47" fmla="*/ 901700 h 1098550"/>
              <a:gd name="connsiteX48" fmla="*/ 1095375 w 1393825"/>
              <a:gd name="connsiteY48" fmla="*/ 901700 h 1098550"/>
              <a:gd name="connsiteX49" fmla="*/ 1095375 w 1393825"/>
              <a:gd name="connsiteY49" fmla="*/ 958850 h 1098550"/>
              <a:gd name="connsiteX50" fmla="*/ 1095375 w 1393825"/>
              <a:gd name="connsiteY50" fmla="*/ 958850 h 1098550"/>
              <a:gd name="connsiteX51" fmla="*/ 1095375 w 1393825"/>
              <a:gd name="connsiteY51" fmla="*/ 1003300 h 1098550"/>
              <a:gd name="connsiteX52" fmla="*/ 1133475 w 1393825"/>
              <a:gd name="connsiteY52" fmla="*/ 1003300 h 1098550"/>
              <a:gd name="connsiteX53" fmla="*/ 1133475 w 1393825"/>
              <a:gd name="connsiteY53" fmla="*/ 1038225 h 1098550"/>
              <a:gd name="connsiteX54" fmla="*/ 1184275 w 1393825"/>
              <a:gd name="connsiteY54" fmla="*/ 1038225 h 1098550"/>
              <a:gd name="connsiteX55" fmla="*/ 1184275 w 1393825"/>
              <a:gd name="connsiteY55" fmla="*/ 1038225 h 1098550"/>
              <a:gd name="connsiteX56" fmla="*/ 1225550 w 1393825"/>
              <a:gd name="connsiteY56" fmla="*/ 1038225 h 1098550"/>
              <a:gd name="connsiteX57" fmla="*/ 1225550 w 1393825"/>
              <a:gd name="connsiteY57" fmla="*/ 1082675 h 1098550"/>
              <a:gd name="connsiteX58" fmla="*/ 1308100 w 1393825"/>
              <a:gd name="connsiteY58" fmla="*/ 1082675 h 1098550"/>
              <a:gd name="connsiteX59" fmla="*/ 1308100 w 1393825"/>
              <a:gd name="connsiteY59" fmla="*/ 1098550 h 1098550"/>
              <a:gd name="connsiteX60" fmla="*/ 1393825 w 1393825"/>
              <a:gd name="connsiteY60" fmla="*/ 1098550 h 1098550"/>
              <a:gd name="connsiteX0" fmla="*/ 0 w 1393825"/>
              <a:gd name="connsiteY0" fmla="*/ 0 h 1098550"/>
              <a:gd name="connsiteX1" fmla="*/ 0 w 1393825"/>
              <a:gd name="connsiteY1" fmla="*/ 38100 h 1098550"/>
              <a:gd name="connsiteX2" fmla="*/ 57150 w 1393825"/>
              <a:gd name="connsiteY2" fmla="*/ 38100 h 1098550"/>
              <a:gd name="connsiteX3" fmla="*/ 57150 w 1393825"/>
              <a:gd name="connsiteY3" fmla="*/ 66675 h 1098550"/>
              <a:gd name="connsiteX4" fmla="*/ 98425 w 1393825"/>
              <a:gd name="connsiteY4" fmla="*/ 66675 h 1098550"/>
              <a:gd name="connsiteX5" fmla="*/ 98425 w 1393825"/>
              <a:gd name="connsiteY5" fmla="*/ 82550 h 1098550"/>
              <a:gd name="connsiteX6" fmla="*/ 98425 w 1393825"/>
              <a:gd name="connsiteY6" fmla="*/ 82550 h 1098550"/>
              <a:gd name="connsiteX7" fmla="*/ 123825 w 1393825"/>
              <a:gd name="connsiteY7" fmla="*/ 107950 h 1098550"/>
              <a:gd name="connsiteX8" fmla="*/ 177800 w 1393825"/>
              <a:gd name="connsiteY8" fmla="*/ 107950 h 1098550"/>
              <a:gd name="connsiteX9" fmla="*/ 177800 w 1393825"/>
              <a:gd name="connsiteY9" fmla="*/ 149225 h 1098550"/>
              <a:gd name="connsiteX10" fmla="*/ 212725 w 1393825"/>
              <a:gd name="connsiteY10" fmla="*/ 149225 h 1098550"/>
              <a:gd name="connsiteX11" fmla="*/ 212725 w 1393825"/>
              <a:gd name="connsiteY11" fmla="*/ 168275 h 1098550"/>
              <a:gd name="connsiteX12" fmla="*/ 247650 w 1393825"/>
              <a:gd name="connsiteY12" fmla="*/ 168275 h 1098550"/>
              <a:gd name="connsiteX13" fmla="*/ 247650 w 1393825"/>
              <a:gd name="connsiteY13" fmla="*/ 168275 h 1098550"/>
              <a:gd name="connsiteX14" fmla="*/ 273050 w 1393825"/>
              <a:gd name="connsiteY14" fmla="*/ 193675 h 1098550"/>
              <a:gd name="connsiteX15" fmla="*/ 273050 w 1393825"/>
              <a:gd name="connsiteY15" fmla="*/ 257175 h 1098550"/>
              <a:gd name="connsiteX16" fmla="*/ 333375 w 1393825"/>
              <a:gd name="connsiteY16" fmla="*/ 257175 h 1098550"/>
              <a:gd name="connsiteX17" fmla="*/ 333375 w 1393825"/>
              <a:gd name="connsiteY17" fmla="*/ 257175 h 1098550"/>
              <a:gd name="connsiteX18" fmla="*/ 358775 w 1393825"/>
              <a:gd name="connsiteY18" fmla="*/ 282575 h 1098550"/>
              <a:gd name="connsiteX19" fmla="*/ 358775 w 1393825"/>
              <a:gd name="connsiteY19" fmla="*/ 282575 h 1098550"/>
              <a:gd name="connsiteX20" fmla="*/ 444500 w 1393825"/>
              <a:gd name="connsiteY20" fmla="*/ 282575 h 1098550"/>
              <a:gd name="connsiteX21" fmla="*/ 444500 w 1393825"/>
              <a:gd name="connsiteY21" fmla="*/ 339725 h 1098550"/>
              <a:gd name="connsiteX22" fmla="*/ 492125 w 1393825"/>
              <a:gd name="connsiteY22" fmla="*/ 339725 h 1098550"/>
              <a:gd name="connsiteX23" fmla="*/ 492125 w 1393825"/>
              <a:gd name="connsiteY23" fmla="*/ 361950 h 1098550"/>
              <a:gd name="connsiteX24" fmla="*/ 539750 w 1393825"/>
              <a:gd name="connsiteY24" fmla="*/ 361950 h 1098550"/>
              <a:gd name="connsiteX25" fmla="*/ 539750 w 1393825"/>
              <a:gd name="connsiteY25" fmla="*/ 431800 h 1098550"/>
              <a:gd name="connsiteX26" fmla="*/ 577850 w 1393825"/>
              <a:gd name="connsiteY26" fmla="*/ 431800 h 1098550"/>
              <a:gd name="connsiteX27" fmla="*/ 577850 w 1393825"/>
              <a:gd name="connsiteY27" fmla="*/ 498475 h 1098550"/>
              <a:gd name="connsiteX28" fmla="*/ 619125 w 1393825"/>
              <a:gd name="connsiteY28" fmla="*/ 498475 h 1098550"/>
              <a:gd name="connsiteX29" fmla="*/ 619125 w 1393825"/>
              <a:gd name="connsiteY29" fmla="*/ 498475 h 1098550"/>
              <a:gd name="connsiteX30" fmla="*/ 644525 w 1393825"/>
              <a:gd name="connsiteY30" fmla="*/ 523875 h 1098550"/>
              <a:gd name="connsiteX31" fmla="*/ 644525 w 1393825"/>
              <a:gd name="connsiteY31" fmla="*/ 539750 h 1098550"/>
              <a:gd name="connsiteX32" fmla="*/ 692150 w 1393825"/>
              <a:gd name="connsiteY32" fmla="*/ 539750 h 1098550"/>
              <a:gd name="connsiteX33" fmla="*/ 692150 w 1393825"/>
              <a:gd name="connsiteY33" fmla="*/ 568325 h 1098550"/>
              <a:gd name="connsiteX34" fmla="*/ 790575 w 1393825"/>
              <a:gd name="connsiteY34" fmla="*/ 568325 h 1098550"/>
              <a:gd name="connsiteX35" fmla="*/ 790575 w 1393825"/>
              <a:gd name="connsiteY35" fmla="*/ 609600 h 1098550"/>
              <a:gd name="connsiteX36" fmla="*/ 790575 w 1393825"/>
              <a:gd name="connsiteY36" fmla="*/ 609600 h 1098550"/>
              <a:gd name="connsiteX37" fmla="*/ 819150 w 1393825"/>
              <a:gd name="connsiteY37" fmla="*/ 638175 h 1098550"/>
              <a:gd name="connsiteX38" fmla="*/ 850900 w 1393825"/>
              <a:gd name="connsiteY38" fmla="*/ 638175 h 1098550"/>
              <a:gd name="connsiteX39" fmla="*/ 850900 w 1393825"/>
              <a:gd name="connsiteY39" fmla="*/ 742950 h 1098550"/>
              <a:gd name="connsiteX40" fmla="*/ 850900 w 1393825"/>
              <a:gd name="connsiteY40" fmla="*/ 742950 h 1098550"/>
              <a:gd name="connsiteX41" fmla="*/ 850900 w 1393825"/>
              <a:gd name="connsiteY41" fmla="*/ 793750 h 1098550"/>
              <a:gd name="connsiteX42" fmla="*/ 885825 w 1393825"/>
              <a:gd name="connsiteY42" fmla="*/ 793750 h 1098550"/>
              <a:gd name="connsiteX43" fmla="*/ 885825 w 1393825"/>
              <a:gd name="connsiteY43" fmla="*/ 838200 h 1098550"/>
              <a:gd name="connsiteX44" fmla="*/ 965200 w 1393825"/>
              <a:gd name="connsiteY44" fmla="*/ 838200 h 1098550"/>
              <a:gd name="connsiteX45" fmla="*/ 933450 w 1393825"/>
              <a:gd name="connsiteY45" fmla="*/ 838200 h 1098550"/>
              <a:gd name="connsiteX46" fmla="*/ 1009650 w 1393825"/>
              <a:gd name="connsiteY46" fmla="*/ 838200 h 1098550"/>
              <a:gd name="connsiteX47" fmla="*/ 1009650 w 1393825"/>
              <a:gd name="connsiteY47" fmla="*/ 901700 h 1098550"/>
              <a:gd name="connsiteX48" fmla="*/ 1095375 w 1393825"/>
              <a:gd name="connsiteY48" fmla="*/ 901700 h 1098550"/>
              <a:gd name="connsiteX49" fmla="*/ 1095375 w 1393825"/>
              <a:gd name="connsiteY49" fmla="*/ 958850 h 1098550"/>
              <a:gd name="connsiteX50" fmla="*/ 1095375 w 1393825"/>
              <a:gd name="connsiteY50" fmla="*/ 958850 h 1098550"/>
              <a:gd name="connsiteX51" fmla="*/ 1095375 w 1393825"/>
              <a:gd name="connsiteY51" fmla="*/ 1003300 h 1098550"/>
              <a:gd name="connsiteX52" fmla="*/ 1133475 w 1393825"/>
              <a:gd name="connsiteY52" fmla="*/ 1003300 h 1098550"/>
              <a:gd name="connsiteX53" fmla="*/ 1133475 w 1393825"/>
              <a:gd name="connsiteY53" fmla="*/ 1038225 h 1098550"/>
              <a:gd name="connsiteX54" fmla="*/ 1184275 w 1393825"/>
              <a:gd name="connsiteY54" fmla="*/ 1038225 h 1098550"/>
              <a:gd name="connsiteX55" fmla="*/ 1184275 w 1393825"/>
              <a:gd name="connsiteY55" fmla="*/ 1038225 h 1098550"/>
              <a:gd name="connsiteX56" fmla="*/ 1225550 w 1393825"/>
              <a:gd name="connsiteY56" fmla="*/ 1038225 h 1098550"/>
              <a:gd name="connsiteX57" fmla="*/ 1225550 w 1393825"/>
              <a:gd name="connsiteY57" fmla="*/ 1082675 h 1098550"/>
              <a:gd name="connsiteX58" fmla="*/ 1308100 w 1393825"/>
              <a:gd name="connsiteY58" fmla="*/ 1082675 h 1098550"/>
              <a:gd name="connsiteX59" fmla="*/ 1308100 w 1393825"/>
              <a:gd name="connsiteY59" fmla="*/ 1098550 h 1098550"/>
              <a:gd name="connsiteX60" fmla="*/ 1393825 w 1393825"/>
              <a:gd name="connsiteY60" fmla="*/ 1098550 h 1098550"/>
              <a:gd name="connsiteX0" fmla="*/ 0 w 1393825"/>
              <a:gd name="connsiteY0" fmla="*/ 0 h 1098550"/>
              <a:gd name="connsiteX1" fmla="*/ 0 w 1393825"/>
              <a:gd name="connsiteY1" fmla="*/ 38100 h 1098550"/>
              <a:gd name="connsiteX2" fmla="*/ 57150 w 1393825"/>
              <a:gd name="connsiteY2" fmla="*/ 38100 h 1098550"/>
              <a:gd name="connsiteX3" fmla="*/ 57150 w 1393825"/>
              <a:gd name="connsiteY3" fmla="*/ 66675 h 1098550"/>
              <a:gd name="connsiteX4" fmla="*/ 98425 w 1393825"/>
              <a:gd name="connsiteY4" fmla="*/ 66675 h 1098550"/>
              <a:gd name="connsiteX5" fmla="*/ 98425 w 1393825"/>
              <a:gd name="connsiteY5" fmla="*/ 82550 h 1098550"/>
              <a:gd name="connsiteX6" fmla="*/ 98425 w 1393825"/>
              <a:gd name="connsiteY6" fmla="*/ 82550 h 1098550"/>
              <a:gd name="connsiteX7" fmla="*/ 123825 w 1393825"/>
              <a:gd name="connsiteY7" fmla="*/ 107950 h 1098550"/>
              <a:gd name="connsiteX8" fmla="*/ 177800 w 1393825"/>
              <a:gd name="connsiteY8" fmla="*/ 107950 h 1098550"/>
              <a:gd name="connsiteX9" fmla="*/ 177800 w 1393825"/>
              <a:gd name="connsiteY9" fmla="*/ 149225 h 1098550"/>
              <a:gd name="connsiteX10" fmla="*/ 212725 w 1393825"/>
              <a:gd name="connsiteY10" fmla="*/ 149225 h 1098550"/>
              <a:gd name="connsiteX11" fmla="*/ 212725 w 1393825"/>
              <a:gd name="connsiteY11" fmla="*/ 168275 h 1098550"/>
              <a:gd name="connsiteX12" fmla="*/ 247650 w 1393825"/>
              <a:gd name="connsiteY12" fmla="*/ 168275 h 1098550"/>
              <a:gd name="connsiteX13" fmla="*/ 247650 w 1393825"/>
              <a:gd name="connsiteY13" fmla="*/ 168275 h 1098550"/>
              <a:gd name="connsiteX14" fmla="*/ 273050 w 1393825"/>
              <a:gd name="connsiteY14" fmla="*/ 193675 h 1098550"/>
              <a:gd name="connsiteX15" fmla="*/ 273050 w 1393825"/>
              <a:gd name="connsiteY15" fmla="*/ 257175 h 1098550"/>
              <a:gd name="connsiteX16" fmla="*/ 333375 w 1393825"/>
              <a:gd name="connsiteY16" fmla="*/ 257175 h 1098550"/>
              <a:gd name="connsiteX17" fmla="*/ 333375 w 1393825"/>
              <a:gd name="connsiteY17" fmla="*/ 257175 h 1098550"/>
              <a:gd name="connsiteX18" fmla="*/ 358775 w 1393825"/>
              <a:gd name="connsiteY18" fmla="*/ 282575 h 1098550"/>
              <a:gd name="connsiteX19" fmla="*/ 358775 w 1393825"/>
              <a:gd name="connsiteY19" fmla="*/ 282575 h 1098550"/>
              <a:gd name="connsiteX20" fmla="*/ 444500 w 1393825"/>
              <a:gd name="connsiteY20" fmla="*/ 282575 h 1098550"/>
              <a:gd name="connsiteX21" fmla="*/ 444500 w 1393825"/>
              <a:gd name="connsiteY21" fmla="*/ 339725 h 1098550"/>
              <a:gd name="connsiteX22" fmla="*/ 492125 w 1393825"/>
              <a:gd name="connsiteY22" fmla="*/ 339725 h 1098550"/>
              <a:gd name="connsiteX23" fmla="*/ 492125 w 1393825"/>
              <a:gd name="connsiteY23" fmla="*/ 361950 h 1098550"/>
              <a:gd name="connsiteX24" fmla="*/ 539750 w 1393825"/>
              <a:gd name="connsiteY24" fmla="*/ 361950 h 1098550"/>
              <a:gd name="connsiteX25" fmla="*/ 539750 w 1393825"/>
              <a:gd name="connsiteY25" fmla="*/ 431800 h 1098550"/>
              <a:gd name="connsiteX26" fmla="*/ 577850 w 1393825"/>
              <a:gd name="connsiteY26" fmla="*/ 431800 h 1098550"/>
              <a:gd name="connsiteX27" fmla="*/ 577850 w 1393825"/>
              <a:gd name="connsiteY27" fmla="*/ 498475 h 1098550"/>
              <a:gd name="connsiteX28" fmla="*/ 619125 w 1393825"/>
              <a:gd name="connsiteY28" fmla="*/ 498475 h 1098550"/>
              <a:gd name="connsiteX29" fmla="*/ 619125 w 1393825"/>
              <a:gd name="connsiteY29" fmla="*/ 498475 h 1098550"/>
              <a:gd name="connsiteX30" fmla="*/ 644525 w 1393825"/>
              <a:gd name="connsiteY30" fmla="*/ 523875 h 1098550"/>
              <a:gd name="connsiteX31" fmla="*/ 644525 w 1393825"/>
              <a:gd name="connsiteY31" fmla="*/ 539750 h 1098550"/>
              <a:gd name="connsiteX32" fmla="*/ 692150 w 1393825"/>
              <a:gd name="connsiteY32" fmla="*/ 539750 h 1098550"/>
              <a:gd name="connsiteX33" fmla="*/ 692150 w 1393825"/>
              <a:gd name="connsiteY33" fmla="*/ 568325 h 1098550"/>
              <a:gd name="connsiteX34" fmla="*/ 790575 w 1393825"/>
              <a:gd name="connsiteY34" fmla="*/ 568325 h 1098550"/>
              <a:gd name="connsiteX35" fmla="*/ 790575 w 1393825"/>
              <a:gd name="connsiteY35" fmla="*/ 609600 h 1098550"/>
              <a:gd name="connsiteX36" fmla="*/ 790575 w 1393825"/>
              <a:gd name="connsiteY36" fmla="*/ 609600 h 1098550"/>
              <a:gd name="connsiteX37" fmla="*/ 819150 w 1393825"/>
              <a:gd name="connsiteY37" fmla="*/ 638175 h 1098550"/>
              <a:gd name="connsiteX38" fmla="*/ 850900 w 1393825"/>
              <a:gd name="connsiteY38" fmla="*/ 638175 h 1098550"/>
              <a:gd name="connsiteX39" fmla="*/ 850900 w 1393825"/>
              <a:gd name="connsiteY39" fmla="*/ 742950 h 1098550"/>
              <a:gd name="connsiteX40" fmla="*/ 850900 w 1393825"/>
              <a:gd name="connsiteY40" fmla="*/ 742950 h 1098550"/>
              <a:gd name="connsiteX41" fmla="*/ 850900 w 1393825"/>
              <a:gd name="connsiteY41" fmla="*/ 793750 h 1098550"/>
              <a:gd name="connsiteX42" fmla="*/ 885825 w 1393825"/>
              <a:gd name="connsiteY42" fmla="*/ 793750 h 1098550"/>
              <a:gd name="connsiteX43" fmla="*/ 885825 w 1393825"/>
              <a:gd name="connsiteY43" fmla="*/ 838200 h 1098550"/>
              <a:gd name="connsiteX44" fmla="*/ 965200 w 1393825"/>
              <a:gd name="connsiteY44" fmla="*/ 838200 h 1098550"/>
              <a:gd name="connsiteX45" fmla="*/ 933450 w 1393825"/>
              <a:gd name="connsiteY45" fmla="*/ 838200 h 1098550"/>
              <a:gd name="connsiteX46" fmla="*/ 1009650 w 1393825"/>
              <a:gd name="connsiteY46" fmla="*/ 866775 h 1098550"/>
              <a:gd name="connsiteX47" fmla="*/ 1009650 w 1393825"/>
              <a:gd name="connsiteY47" fmla="*/ 901700 h 1098550"/>
              <a:gd name="connsiteX48" fmla="*/ 1095375 w 1393825"/>
              <a:gd name="connsiteY48" fmla="*/ 901700 h 1098550"/>
              <a:gd name="connsiteX49" fmla="*/ 1095375 w 1393825"/>
              <a:gd name="connsiteY49" fmla="*/ 958850 h 1098550"/>
              <a:gd name="connsiteX50" fmla="*/ 1095375 w 1393825"/>
              <a:gd name="connsiteY50" fmla="*/ 958850 h 1098550"/>
              <a:gd name="connsiteX51" fmla="*/ 1095375 w 1393825"/>
              <a:gd name="connsiteY51" fmla="*/ 1003300 h 1098550"/>
              <a:gd name="connsiteX52" fmla="*/ 1133475 w 1393825"/>
              <a:gd name="connsiteY52" fmla="*/ 1003300 h 1098550"/>
              <a:gd name="connsiteX53" fmla="*/ 1133475 w 1393825"/>
              <a:gd name="connsiteY53" fmla="*/ 1038225 h 1098550"/>
              <a:gd name="connsiteX54" fmla="*/ 1184275 w 1393825"/>
              <a:gd name="connsiteY54" fmla="*/ 1038225 h 1098550"/>
              <a:gd name="connsiteX55" fmla="*/ 1184275 w 1393825"/>
              <a:gd name="connsiteY55" fmla="*/ 1038225 h 1098550"/>
              <a:gd name="connsiteX56" fmla="*/ 1225550 w 1393825"/>
              <a:gd name="connsiteY56" fmla="*/ 1038225 h 1098550"/>
              <a:gd name="connsiteX57" fmla="*/ 1225550 w 1393825"/>
              <a:gd name="connsiteY57" fmla="*/ 1082675 h 1098550"/>
              <a:gd name="connsiteX58" fmla="*/ 1308100 w 1393825"/>
              <a:gd name="connsiteY58" fmla="*/ 1082675 h 1098550"/>
              <a:gd name="connsiteX59" fmla="*/ 1308100 w 1393825"/>
              <a:gd name="connsiteY59" fmla="*/ 1098550 h 1098550"/>
              <a:gd name="connsiteX60" fmla="*/ 1393825 w 1393825"/>
              <a:gd name="connsiteY60" fmla="*/ 1098550 h 109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1393825" h="1098550">
                <a:moveTo>
                  <a:pt x="0" y="0"/>
                </a:moveTo>
                <a:lnTo>
                  <a:pt x="0" y="38100"/>
                </a:lnTo>
                <a:lnTo>
                  <a:pt x="57150" y="38100"/>
                </a:lnTo>
                <a:lnTo>
                  <a:pt x="57150" y="66675"/>
                </a:lnTo>
                <a:lnTo>
                  <a:pt x="98425" y="66675"/>
                </a:lnTo>
                <a:lnTo>
                  <a:pt x="98425" y="82550"/>
                </a:lnTo>
                <a:lnTo>
                  <a:pt x="98425" y="82550"/>
                </a:lnTo>
                <a:lnTo>
                  <a:pt x="123825" y="107950"/>
                </a:lnTo>
                <a:lnTo>
                  <a:pt x="177800" y="107950"/>
                </a:lnTo>
                <a:lnTo>
                  <a:pt x="177800" y="149225"/>
                </a:lnTo>
                <a:lnTo>
                  <a:pt x="212725" y="149225"/>
                </a:lnTo>
                <a:lnTo>
                  <a:pt x="212725" y="168275"/>
                </a:lnTo>
                <a:lnTo>
                  <a:pt x="247650" y="168275"/>
                </a:lnTo>
                <a:lnTo>
                  <a:pt x="247650" y="168275"/>
                </a:lnTo>
                <a:lnTo>
                  <a:pt x="273050" y="193675"/>
                </a:lnTo>
                <a:lnTo>
                  <a:pt x="273050" y="257175"/>
                </a:lnTo>
                <a:lnTo>
                  <a:pt x="333375" y="257175"/>
                </a:lnTo>
                <a:lnTo>
                  <a:pt x="333375" y="257175"/>
                </a:lnTo>
                <a:lnTo>
                  <a:pt x="358775" y="282575"/>
                </a:lnTo>
                <a:lnTo>
                  <a:pt x="358775" y="282575"/>
                </a:lnTo>
                <a:lnTo>
                  <a:pt x="444500" y="282575"/>
                </a:lnTo>
                <a:lnTo>
                  <a:pt x="444500" y="339725"/>
                </a:lnTo>
                <a:lnTo>
                  <a:pt x="492125" y="339725"/>
                </a:lnTo>
                <a:lnTo>
                  <a:pt x="492125" y="361950"/>
                </a:lnTo>
                <a:lnTo>
                  <a:pt x="539750" y="361950"/>
                </a:lnTo>
                <a:lnTo>
                  <a:pt x="539750" y="431800"/>
                </a:lnTo>
                <a:lnTo>
                  <a:pt x="577850" y="431800"/>
                </a:lnTo>
                <a:lnTo>
                  <a:pt x="577850" y="498475"/>
                </a:lnTo>
                <a:lnTo>
                  <a:pt x="619125" y="498475"/>
                </a:lnTo>
                <a:lnTo>
                  <a:pt x="619125" y="498475"/>
                </a:lnTo>
                <a:lnTo>
                  <a:pt x="644525" y="523875"/>
                </a:lnTo>
                <a:lnTo>
                  <a:pt x="644525" y="539750"/>
                </a:lnTo>
                <a:lnTo>
                  <a:pt x="692150" y="539750"/>
                </a:lnTo>
                <a:lnTo>
                  <a:pt x="692150" y="568325"/>
                </a:lnTo>
                <a:lnTo>
                  <a:pt x="790575" y="568325"/>
                </a:lnTo>
                <a:lnTo>
                  <a:pt x="790575" y="609600"/>
                </a:lnTo>
                <a:lnTo>
                  <a:pt x="790575" y="609600"/>
                </a:lnTo>
                <a:lnTo>
                  <a:pt x="819150" y="638175"/>
                </a:lnTo>
                <a:lnTo>
                  <a:pt x="850900" y="638175"/>
                </a:lnTo>
                <a:lnTo>
                  <a:pt x="850900" y="742950"/>
                </a:lnTo>
                <a:lnTo>
                  <a:pt x="850900" y="742950"/>
                </a:lnTo>
                <a:lnTo>
                  <a:pt x="850900" y="793750"/>
                </a:lnTo>
                <a:lnTo>
                  <a:pt x="885825" y="793750"/>
                </a:lnTo>
                <a:lnTo>
                  <a:pt x="885825" y="838200"/>
                </a:lnTo>
                <a:lnTo>
                  <a:pt x="965200" y="838200"/>
                </a:lnTo>
                <a:lnTo>
                  <a:pt x="933450" y="838200"/>
                </a:lnTo>
                <a:lnTo>
                  <a:pt x="1009650" y="866775"/>
                </a:lnTo>
                <a:lnTo>
                  <a:pt x="1009650" y="901700"/>
                </a:lnTo>
                <a:lnTo>
                  <a:pt x="1095375" y="901700"/>
                </a:lnTo>
                <a:lnTo>
                  <a:pt x="1095375" y="958850"/>
                </a:lnTo>
                <a:lnTo>
                  <a:pt x="1095375" y="958850"/>
                </a:lnTo>
                <a:lnTo>
                  <a:pt x="1095375" y="1003300"/>
                </a:lnTo>
                <a:lnTo>
                  <a:pt x="1133475" y="1003300"/>
                </a:lnTo>
                <a:lnTo>
                  <a:pt x="1133475" y="1038225"/>
                </a:lnTo>
                <a:lnTo>
                  <a:pt x="1184275" y="1038225"/>
                </a:lnTo>
                <a:lnTo>
                  <a:pt x="1184275" y="1038225"/>
                </a:lnTo>
                <a:lnTo>
                  <a:pt x="1225550" y="1038225"/>
                </a:lnTo>
                <a:lnTo>
                  <a:pt x="1225550" y="1082675"/>
                </a:lnTo>
                <a:lnTo>
                  <a:pt x="1308100" y="1082675"/>
                </a:lnTo>
                <a:lnTo>
                  <a:pt x="1308100" y="1098550"/>
                </a:lnTo>
                <a:lnTo>
                  <a:pt x="1393825" y="1098550"/>
                </a:lnTo>
              </a:path>
            </a:pathLst>
          </a:custGeom>
          <a:noFill/>
          <a:ln w="28575">
            <a:solidFill>
              <a:schemeClr val="accent1"/>
            </a:solidFill>
            <a:miter lim="800000"/>
            <a:headEnd/>
            <a:tailEnd/>
          </a:ln>
        </p:spPr>
        <p:txBody>
          <a:bodyPr rtlCol="0" anchor="ctr"/>
          <a:lstStyle/>
          <a:p>
            <a:pPr algn="ctr"/>
            <a:endParaRPr lang="en-US"/>
          </a:p>
        </p:txBody>
      </p:sp>
      <p:sp>
        <p:nvSpPr>
          <p:cNvPr id="447" name="Freeform 446">
            <a:extLst>
              <a:ext uri="{FF2B5EF4-FFF2-40B4-BE49-F238E27FC236}">
                <a16:creationId xmlns:a16="http://schemas.microsoft.com/office/drawing/2014/main" id="{57E252E0-668A-CEEB-8341-1A2DD9F8C78C}"/>
              </a:ext>
            </a:extLst>
          </p:cNvPr>
          <p:cNvSpPr/>
          <p:nvPr/>
        </p:nvSpPr>
        <p:spPr bwMode="auto">
          <a:xfrm>
            <a:off x="2647950" y="3159125"/>
            <a:ext cx="2632075" cy="1035050"/>
          </a:xfrm>
          <a:custGeom>
            <a:avLst/>
            <a:gdLst>
              <a:gd name="connsiteX0" fmla="*/ 0 w 2632075"/>
              <a:gd name="connsiteY0" fmla="*/ 0 h 1035050"/>
              <a:gd name="connsiteX1" fmla="*/ 0 w 2632075"/>
              <a:gd name="connsiteY1" fmla="*/ 38100 h 1035050"/>
              <a:gd name="connsiteX2" fmla="*/ 114300 w 2632075"/>
              <a:gd name="connsiteY2" fmla="*/ 38100 h 1035050"/>
              <a:gd name="connsiteX3" fmla="*/ 114300 w 2632075"/>
              <a:gd name="connsiteY3" fmla="*/ 66675 h 1035050"/>
              <a:gd name="connsiteX4" fmla="*/ 149225 w 2632075"/>
              <a:gd name="connsiteY4" fmla="*/ 66675 h 1035050"/>
              <a:gd name="connsiteX5" fmla="*/ 149225 w 2632075"/>
              <a:gd name="connsiteY5" fmla="*/ 66675 h 1035050"/>
              <a:gd name="connsiteX6" fmla="*/ 241300 w 2632075"/>
              <a:gd name="connsiteY6" fmla="*/ 66675 h 1035050"/>
              <a:gd name="connsiteX7" fmla="*/ 241300 w 2632075"/>
              <a:gd name="connsiteY7" fmla="*/ 142875 h 1035050"/>
              <a:gd name="connsiteX8" fmla="*/ 276225 w 2632075"/>
              <a:gd name="connsiteY8" fmla="*/ 142875 h 1035050"/>
              <a:gd name="connsiteX9" fmla="*/ 276225 w 2632075"/>
              <a:gd name="connsiteY9" fmla="*/ 196850 h 1035050"/>
              <a:gd name="connsiteX10" fmla="*/ 320675 w 2632075"/>
              <a:gd name="connsiteY10" fmla="*/ 196850 h 1035050"/>
              <a:gd name="connsiteX11" fmla="*/ 320675 w 2632075"/>
              <a:gd name="connsiteY11" fmla="*/ 231775 h 1035050"/>
              <a:gd name="connsiteX12" fmla="*/ 371475 w 2632075"/>
              <a:gd name="connsiteY12" fmla="*/ 231775 h 1035050"/>
              <a:gd name="connsiteX13" fmla="*/ 371475 w 2632075"/>
              <a:gd name="connsiteY13" fmla="*/ 276225 h 1035050"/>
              <a:gd name="connsiteX14" fmla="*/ 584200 w 2632075"/>
              <a:gd name="connsiteY14" fmla="*/ 276225 h 1035050"/>
              <a:gd name="connsiteX15" fmla="*/ 584200 w 2632075"/>
              <a:gd name="connsiteY15" fmla="*/ 276225 h 1035050"/>
              <a:gd name="connsiteX16" fmla="*/ 612775 w 2632075"/>
              <a:gd name="connsiteY16" fmla="*/ 304800 h 1035050"/>
              <a:gd name="connsiteX17" fmla="*/ 631825 w 2632075"/>
              <a:gd name="connsiteY17" fmla="*/ 323850 h 1035050"/>
              <a:gd name="connsiteX18" fmla="*/ 835025 w 2632075"/>
              <a:gd name="connsiteY18" fmla="*/ 323850 h 1035050"/>
              <a:gd name="connsiteX19" fmla="*/ 835025 w 2632075"/>
              <a:gd name="connsiteY19" fmla="*/ 400050 h 1035050"/>
              <a:gd name="connsiteX20" fmla="*/ 1028700 w 2632075"/>
              <a:gd name="connsiteY20" fmla="*/ 400050 h 1035050"/>
              <a:gd name="connsiteX21" fmla="*/ 1028700 w 2632075"/>
              <a:gd name="connsiteY21" fmla="*/ 444500 h 1035050"/>
              <a:gd name="connsiteX22" fmla="*/ 1381125 w 2632075"/>
              <a:gd name="connsiteY22" fmla="*/ 444500 h 1035050"/>
              <a:gd name="connsiteX23" fmla="*/ 1381125 w 2632075"/>
              <a:gd name="connsiteY23" fmla="*/ 504825 h 1035050"/>
              <a:gd name="connsiteX24" fmla="*/ 2032000 w 2632075"/>
              <a:gd name="connsiteY24" fmla="*/ 504825 h 1035050"/>
              <a:gd name="connsiteX25" fmla="*/ 2032000 w 2632075"/>
              <a:gd name="connsiteY25" fmla="*/ 781050 h 1035050"/>
              <a:gd name="connsiteX26" fmla="*/ 2632075 w 2632075"/>
              <a:gd name="connsiteY26" fmla="*/ 781050 h 1035050"/>
              <a:gd name="connsiteX27" fmla="*/ 2632075 w 2632075"/>
              <a:gd name="connsiteY27" fmla="*/ 1035050 h 1035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632075" h="1035050">
                <a:moveTo>
                  <a:pt x="0" y="0"/>
                </a:moveTo>
                <a:lnTo>
                  <a:pt x="0" y="38100"/>
                </a:lnTo>
                <a:lnTo>
                  <a:pt x="114300" y="38100"/>
                </a:lnTo>
                <a:lnTo>
                  <a:pt x="114300" y="66675"/>
                </a:lnTo>
                <a:lnTo>
                  <a:pt x="149225" y="66675"/>
                </a:lnTo>
                <a:lnTo>
                  <a:pt x="149225" y="66675"/>
                </a:lnTo>
                <a:lnTo>
                  <a:pt x="241300" y="66675"/>
                </a:lnTo>
                <a:lnTo>
                  <a:pt x="241300" y="142875"/>
                </a:lnTo>
                <a:lnTo>
                  <a:pt x="276225" y="142875"/>
                </a:lnTo>
                <a:lnTo>
                  <a:pt x="276225" y="196850"/>
                </a:lnTo>
                <a:lnTo>
                  <a:pt x="320675" y="196850"/>
                </a:lnTo>
                <a:lnTo>
                  <a:pt x="320675" y="231775"/>
                </a:lnTo>
                <a:lnTo>
                  <a:pt x="371475" y="231775"/>
                </a:lnTo>
                <a:lnTo>
                  <a:pt x="371475" y="276225"/>
                </a:lnTo>
                <a:lnTo>
                  <a:pt x="584200" y="276225"/>
                </a:lnTo>
                <a:lnTo>
                  <a:pt x="584200" y="276225"/>
                </a:lnTo>
                <a:lnTo>
                  <a:pt x="612775" y="304800"/>
                </a:lnTo>
                <a:lnTo>
                  <a:pt x="631825" y="323850"/>
                </a:lnTo>
                <a:lnTo>
                  <a:pt x="835025" y="323850"/>
                </a:lnTo>
                <a:lnTo>
                  <a:pt x="835025" y="400050"/>
                </a:lnTo>
                <a:lnTo>
                  <a:pt x="1028700" y="400050"/>
                </a:lnTo>
                <a:lnTo>
                  <a:pt x="1028700" y="444500"/>
                </a:lnTo>
                <a:lnTo>
                  <a:pt x="1381125" y="444500"/>
                </a:lnTo>
                <a:lnTo>
                  <a:pt x="1381125" y="504825"/>
                </a:lnTo>
                <a:lnTo>
                  <a:pt x="2032000" y="504825"/>
                </a:lnTo>
                <a:lnTo>
                  <a:pt x="2032000" y="781050"/>
                </a:lnTo>
                <a:lnTo>
                  <a:pt x="2632075" y="781050"/>
                </a:lnTo>
                <a:lnTo>
                  <a:pt x="2632075" y="1035050"/>
                </a:lnTo>
              </a:path>
            </a:pathLst>
          </a:custGeom>
          <a:noFill/>
          <a:ln w="28575">
            <a:solidFill>
              <a:schemeClr val="accent1"/>
            </a:solidFill>
            <a:miter lim="800000"/>
            <a:headEnd/>
            <a:tailEnd/>
          </a:ln>
        </p:spPr>
        <p:txBody>
          <a:bodyPr rtlCol="0" anchor="ctr"/>
          <a:lstStyle/>
          <a:p>
            <a:pPr algn="ctr"/>
            <a:endParaRPr lang="en-US"/>
          </a:p>
        </p:txBody>
      </p:sp>
      <p:cxnSp>
        <p:nvCxnSpPr>
          <p:cNvPr id="448" name="Straight Connector 447">
            <a:extLst>
              <a:ext uri="{FF2B5EF4-FFF2-40B4-BE49-F238E27FC236}">
                <a16:creationId xmlns:a16="http://schemas.microsoft.com/office/drawing/2014/main" id="{C71156D5-7BC1-CFC3-2FD4-F378A123AECB}"/>
              </a:ext>
            </a:extLst>
          </p:cNvPr>
          <p:cNvCxnSpPr/>
          <p:nvPr/>
        </p:nvCxnSpPr>
        <p:spPr bwMode="auto">
          <a:xfrm>
            <a:off x="2016125" y="2593975"/>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FDDFD7A7-742B-0459-6CDC-9012E11EB985}"/>
              </a:ext>
            </a:extLst>
          </p:cNvPr>
          <p:cNvCxnSpPr/>
          <p:nvPr/>
        </p:nvCxnSpPr>
        <p:spPr bwMode="auto">
          <a:xfrm>
            <a:off x="2832100" y="3197225"/>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5536DD71-144A-0B4F-8B71-244A5177935D}"/>
              </a:ext>
            </a:extLst>
          </p:cNvPr>
          <p:cNvCxnSpPr/>
          <p:nvPr/>
        </p:nvCxnSpPr>
        <p:spPr bwMode="auto">
          <a:xfrm>
            <a:off x="3178175" y="3394075"/>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A04438BD-C5F4-F2EC-2645-022F3CCCD4D3}"/>
              </a:ext>
            </a:extLst>
          </p:cNvPr>
          <p:cNvCxnSpPr/>
          <p:nvPr/>
        </p:nvCxnSpPr>
        <p:spPr bwMode="auto">
          <a:xfrm>
            <a:off x="3552825" y="3517900"/>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25F6078B-FF20-0AD8-8ED3-E7F1CE584665}"/>
              </a:ext>
            </a:extLst>
          </p:cNvPr>
          <p:cNvCxnSpPr/>
          <p:nvPr/>
        </p:nvCxnSpPr>
        <p:spPr bwMode="auto">
          <a:xfrm>
            <a:off x="3597275" y="3517900"/>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3" name="Straight Connector 452">
            <a:extLst>
              <a:ext uri="{FF2B5EF4-FFF2-40B4-BE49-F238E27FC236}">
                <a16:creationId xmlns:a16="http://schemas.microsoft.com/office/drawing/2014/main" id="{DC74F545-F963-6C71-7793-4A9A5C199DFF}"/>
              </a:ext>
            </a:extLst>
          </p:cNvPr>
          <p:cNvCxnSpPr/>
          <p:nvPr/>
        </p:nvCxnSpPr>
        <p:spPr bwMode="auto">
          <a:xfrm>
            <a:off x="3641725" y="3517900"/>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9E339CC0-E2D9-F6A8-58EE-58339F4FCA4D}"/>
              </a:ext>
            </a:extLst>
          </p:cNvPr>
          <p:cNvCxnSpPr/>
          <p:nvPr/>
        </p:nvCxnSpPr>
        <p:spPr bwMode="auto">
          <a:xfrm>
            <a:off x="3959225" y="3568700"/>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8A0D723B-FE4F-353E-CF7E-B83CC9477C14}"/>
              </a:ext>
            </a:extLst>
          </p:cNvPr>
          <p:cNvCxnSpPr/>
          <p:nvPr/>
        </p:nvCxnSpPr>
        <p:spPr bwMode="auto">
          <a:xfrm>
            <a:off x="4070350" y="3616325"/>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6" name="Straight Connector 455">
            <a:extLst>
              <a:ext uri="{FF2B5EF4-FFF2-40B4-BE49-F238E27FC236}">
                <a16:creationId xmlns:a16="http://schemas.microsoft.com/office/drawing/2014/main" id="{F92AA52E-A01E-8BB1-1D8D-19A1A6B4FA10}"/>
              </a:ext>
            </a:extLst>
          </p:cNvPr>
          <p:cNvCxnSpPr/>
          <p:nvPr/>
        </p:nvCxnSpPr>
        <p:spPr bwMode="auto">
          <a:xfrm>
            <a:off x="4318000" y="3619500"/>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514849CA-5872-E062-7BC9-CCB7C3E7318F}"/>
              </a:ext>
            </a:extLst>
          </p:cNvPr>
          <p:cNvCxnSpPr/>
          <p:nvPr/>
        </p:nvCxnSpPr>
        <p:spPr bwMode="auto">
          <a:xfrm>
            <a:off x="4606925" y="3622675"/>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8" name="Straight Connector 457">
            <a:extLst>
              <a:ext uri="{FF2B5EF4-FFF2-40B4-BE49-F238E27FC236}">
                <a16:creationId xmlns:a16="http://schemas.microsoft.com/office/drawing/2014/main" id="{6058E8A9-4B48-7238-147F-63B327D519CF}"/>
              </a:ext>
            </a:extLst>
          </p:cNvPr>
          <p:cNvCxnSpPr/>
          <p:nvPr/>
        </p:nvCxnSpPr>
        <p:spPr bwMode="auto">
          <a:xfrm>
            <a:off x="4648200" y="3622675"/>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38AFE9F5-FD5A-F76D-9DE5-8FF8127DDDFB}"/>
              </a:ext>
            </a:extLst>
          </p:cNvPr>
          <p:cNvCxnSpPr/>
          <p:nvPr/>
        </p:nvCxnSpPr>
        <p:spPr bwMode="auto">
          <a:xfrm>
            <a:off x="1774825" y="2368550"/>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263F7965-B4F0-4204-B6AF-845CF954D7DF}"/>
              </a:ext>
            </a:extLst>
          </p:cNvPr>
          <p:cNvCxnSpPr/>
          <p:nvPr/>
        </p:nvCxnSpPr>
        <p:spPr bwMode="auto">
          <a:xfrm>
            <a:off x="1835150" y="2530475"/>
            <a:ext cx="0" cy="79375"/>
          </a:xfrm>
          <a:prstGeom prst="line">
            <a:avLst/>
          </a:prstGeom>
          <a:noFill/>
          <a:ln w="28575" cap="flat" cmpd="sng" algn="ctr">
            <a:solidFill>
              <a:schemeClr val="accent1"/>
            </a:solidFill>
            <a:prstDash val="solid"/>
            <a:round/>
            <a:headEnd type="none" w="med" len="med"/>
            <a:tailEnd type="none" w="med" len="med"/>
          </a:ln>
          <a:effectLst/>
        </p:spPr>
      </p:cxnSp>
      <p:sp>
        <p:nvSpPr>
          <p:cNvPr id="461" name="Freeform 460">
            <a:extLst>
              <a:ext uri="{FF2B5EF4-FFF2-40B4-BE49-F238E27FC236}">
                <a16:creationId xmlns:a16="http://schemas.microsoft.com/office/drawing/2014/main" id="{63D770BB-BDBC-6DC8-C7FF-C19E8ED0F549}"/>
              </a:ext>
            </a:extLst>
          </p:cNvPr>
          <p:cNvSpPr/>
          <p:nvPr/>
        </p:nvSpPr>
        <p:spPr bwMode="auto">
          <a:xfrm>
            <a:off x="7115175" y="2022475"/>
            <a:ext cx="3876675" cy="1543050"/>
          </a:xfrm>
          <a:custGeom>
            <a:avLst/>
            <a:gdLst>
              <a:gd name="connsiteX0" fmla="*/ 0 w 3876675"/>
              <a:gd name="connsiteY0" fmla="*/ 0 h 1543050"/>
              <a:gd name="connsiteX1" fmla="*/ 0 w 3876675"/>
              <a:gd name="connsiteY1" fmla="*/ 0 h 1543050"/>
              <a:gd name="connsiteX2" fmla="*/ 28575 w 3876675"/>
              <a:gd name="connsiteY2" fmla="*/ 3175 h 1543050"/>
              <a:gd name="connsiteX3" fmla="*/ 38100 w 3876675"/>
              <a:gd name="connsiteY3" fmla="*/ 6350 h 1543050"/>
              <a:gd name="connsiteX4" fmla="*/ 53975 w 3876675"/>
              <a:gd name="connsiteY4" fmla="*/ 6350 h 1543050"/>
              <a:gd name="connsiteX5" fmla="*/ 53975 w 3876675"/>
              <a:gd name="connsiteY5" fmla="*/ 38100 h 1543050"/>
              <a:gd name="connsiteX6" fmla="*/ 85725 w 3876675"/>
              <a:gd name="connsiteY6" fmla="*/ 38100 h 1543050"/>
              <a:gd name="connsiteX7" fmla="*/ 85725 w 3876675"/>
              <a:gd name="connsiteY7" fmla="*/ 63500 h 1543050"/>
              <a:gd name="connsiteX8" fmla="*/ 107950 w 3876675"/>
              <a:gd name="connsiteY8" fmla="*/ 63500 h 1543050"/>
              <a:gd name="connsiteX9" fmla="*/ 107950 w 3876675"/>
              <a:gd name="connsiteY9" fmla="*/ 76200 h 1543050"/>
              <a:gd name="connsiteX10" fmla="*/ 155575 w 3876675"/>
              <a:gd name="connsiteY10" fmla="*/ 76200 h 1543050"/>
              <a:gd name="connsiteX11" fmla="*/ 155575 w 3876675"/>
              <a:gd name="connsiteY11" fmla="*/ 107950 h 1543050"/>
              <a:gd name="connsiteX12" fmla="*/ 212725 w 3876675"/>
              <a:gd name="connsiteY12" fmla="*/ 107950 h 1543050"/>
              <a:gd name="connsiteX13" fmla="*/ 212725 w 3876675"/>
              <a:gd name="connsiteY13" fmla="*/ 107950 h 1543050"/>
              <a:gd name="connsiteX14" fmla="*/ 234950 w 3876675"/>
              <a:gd name="connsiteY14" fmla="*/ 130175 h 1543050"/>
              <a:gd name="connsiteX15" fmla="*/ 234950 w 3876675"/>
              <a:gd name="connsiteY15" fmla="*/ 149225 h 1543050"/>
              <a:gd name="connsiteX16" fmla="*/ 269875 w 3876675"/>
              <a:gd name="connsiteY16" fmla="*/ 149225 h 1543050"/>
              <a:gd name="connsiteX17" fmla="*/ 269875 w 3876675"/>
              <a:gd name="connsiteY17" fmla="*/ 171450 h 1543050"/>
              <a:gd name="connsiteX18" fmla="*/ 282575 w 3876675"/>
              <a:gd name="connsiteY18" fmla="*/ 171450 h 1543050"/>
              <a:gd name="connsiteX19" fmla="*/ 282575 w 3876675"/>
              <a:gd name="connsiteY19" fmla="*/ 225425 h 1543050"/>
              <a:gd name="connsiteX20" fmla="*/ 409575 w 3876675"/>
              <a:gd name="connsiteY20" fmla="*/ 225425 h 1543050"/>
              <a:gd name="connsiteX21" fmla="*/ 409575 w 3876675"/>
              <a:gd name="connsiteY21" fmla="*/ 241300 h 1543050"/>
              <a:gd name="connsiteX22" fmla="*/ 409575 w 3876675"/>
              <a:gd name="connsiteY22" fmla="*/ 241300 h 1543050"/>
              <a:gd name="connsiteX23" fmla="*/ 428625 w 3876675"/>
              <a:gd name="connsiteY23" fmla="*/ 260350 h 1543050"/>
              <a:gd name="connsiteX24" fmla="*/ 558800 w 3876675"/>
              <a:gd name="connsiteY24" fmla="*/ 260350 h 1543050"/>
              <a:gd name="connsiteX25" fmla="*/ 558800 w 3876675"/>
              <a:gd name="connsiteY25" fmla="*/ 292100 h 1543050"/>
              <a:gd name="connsiteX26" fmla="*/ 558800 w 3876675"/>
              <a:gd name="connsiteY26" fmla="*/ 292100 h 1543050"/>
              <a:gd name="connsiteX27" fmla="*/ 558800 w 3876675"/>
              <a:gd name="connsiteY27" fmla="*/ 349250 h 1543050"/>
              <a:gd name="connsiteX28" fmla="*/ 615950 w 3876675"/>
              <a:gd name="connsiteY28" fmla="*/ 349250 h 1543050"/>
              <a:gd name="connsiteX29" fmla="*/ 615950 w 3876675"/>
              <a:gd name="connsiteY29" fmla="*/ 349250 h 1543050"/>
              <a:gd name="connsiteX30" fmla="*/ 615950 w 3876675"/>
              <a:gd name="connsiteY30" fmla="*/ 349250 h 1543050"/>
              <a:gd name="connsiteX31" fmla="*/ 615950 w 3876675"/>
              <a:gd name="connsiteY31" fmla="*/ 377825 h 1543050"/>
              <a:gd name="connsiteX32" fmla="*/ 647700 w 3876675"/>
              <a:gd name="connsiteY32" fmla="*/ 377825 h 1543050"/>
              <a:gd name="connsiteX33" fmla="*/ 647700 w 3876675"/>
              <a:gd name="connsiteY33" fmla="*/ 412750 h 1543050"/>
              <a:gd name="connsiteX34" fmla="*/ 663575 w 3876675"/>
              <a:gd name="connsiteY34" fmla="*/ 412750 h 1543050"/>
              <a:gd name="connsiteX35" fmla="*/ 663575 w 3876675"/>
              <a:gd name="connsiteY35" fmla="*/ 412750 h 1543050"/>
              <a:gd name="connsiteX36" fmla="*/ 727075 w 3876675"/>
              <a:gd name="connsiteY36" fmla="*/ 412750 h 1543050"/>
              <a:gd name="connsiteX37" fmla="*/ 727075 w 3876675"/>
              <a:gd name="connsiteY37" fmla="*/ 447675 h 1543050"/>
              <a:gd name="connsiteX38" fmla="*/ 774700 w 3876675"/>
              <a:gd name="connsiteY38" fmla="*/ 447675 h 1543050"/>
              <a:gd name="connsiteX39" fmla="*/ 774700 w 3876675"/>
              <a:gd name="connsiteY39" fmla="*/ 463550 h 1543050"/>
              <a:gd name="connsiteX40" fmla="*/ 809625 w 3876675"/>
              <a:gd name="connsiteY40" fmla="*/ 463550 h 1543050"/>
              <a:gd name="connsiteX41" fmla="*/ 809625 w 3876675"/>
              <a:gd name="connsiteY41" fmla="*/ 463550 h 1543050"/>
              <a:gd name="connsiteX42" fmla="*/ 838200 w 3876675"/>
              <a:gd name="connsiteY42" fmla="*/ 492125 h 1543050"/>
              <a:gd name="connsiteX43" fmla="*/ 838200 w 3876675"/>
              <a:gd name="connsiteY43" fmla="*/ 514350 h 1543050"/>
              <a:gd name="connsiteX44" fmla="*/ 879475 w 3876675"/>
              <a:gd name="connsiteY44" fmla="*/ 514350 h 1543050"/>
              <a:gd name="connsiteX45" fmla="*/ 879475 w 3876675"/>
              <a:gd name="connsiteY45" fmla="*/ 514350 h 1543050"/>
              <a:gd name="connsiteX46" fmla="*/ 898525 w 3876675"/>
              <a:gd name="connsiteY46" fmla="*/ 533400 h 1543050"/>
              <a:gd name="connsiteX47" fmla="*/ 898525 w 3876675"/>
              <a:gd name="connsiteY47" fmla="*/ 565150 h 1543050"/>
              <a:gd name="connsiteX48" fmla="*/ 962025 w 3876675"/>
              <a:gd name="connsiteY48" fmla="*/ 565150 h 1543050"/>
              <a:gd name="connsiteX49" fmla="*/ 962025 w 3876675"/>
              <a:gd name="connsiteY49" fmla="*/ 590550 h 1543050"/>
              <a:gd name="connsiteX50" fmla="*/ 1009650 w 3876675"/>
              <a:gd name="connsiteY50" fmla="*/ 590550 h 1543050"/>
              <a:gd name="connsiteX51" fmla="*/ 1009650 w 3876675"/>
              <a:gd name="connsiteY51" fmla="*/ 612775 h 1543050"/>
              <a:gd name="connsiteX52" fmla="*/ 1035050 w 3876675"/>
              <a:gd name="connsiteY52" fmla="*/ 612775 h 1543050"/>
              <a:gd name="connsiteX53" fmla="*/ 1035050 w 3876675"/>
              <a:gd name="connsiteY53" fmla="*/ 635000 h 1543050"/>
              <a:gd name="connsiteX54" fmla="*/ 1035050 w 3876675"/>
              <a:gd name="connsiteY54" fmla="*/ 635000 h 1543050"/>
              <a:gd name="connsiteX55" fmla="*/ 1057275 w 3876675"/>
              <a:gd name="connsiteY55" fmla="*/ 657225 h 1543050"/>
              <a:gd name="connsiteX56" fmla="*/ 1085850 w 3876675"/>
              <a:gd name="connsiteY56" fmla="*/ 657225 h 1543050"/>
              <a:gd name="connsiteX57" fmla="*/ 1085850 w 3876675"/>
              <a:gd name="connsiteY57" fmla="*/ 669925 h 1543050"/>
              <a:gd name="connsiteX58" fmla="*/ 1085850 w 3876675"/>
              <a:gd name="connsiteY58" fmla="*/ 669925 h 1543050"/>
              <a:gd name="connsiteX59" fmla="*/ 1104900 w 3876675"/>
              <a:gd name="connsiteY59" fmla="*/ 688975 h 1543050"/>
              <a:gd name="connsiteX60" fmla="*/ 1104900 w 3876675"/>
              <a:gd name="connsiteY60" fmla="*/ 688975 h 1543050"/>
              <a:gd name="connsiteX61" fmla="*/ 1130300 w 3876675"/>
              <a:gd name="connsiteY61" fmla="*/ 714375 h 1543050"/>
              <a:gd name="connsiteX62" fmla="*/ 1130300 w 3876675"/>
              <a:gd name="connsiteY62" fmla="*/ 714375 h 1543050"/>
              <a:gd name="connsiteX63" fmla="*/ 1149350 w 3876675"/>
              <a:gd name="connsiteY63" fmla="*/ 733425 h 1543050"/>
              <a:gd name="connsiteX64" fmla="*/ 1327150 w 3876675"/>
              <a:gd name="connsiteY64" fmla="*/ 733425 h 1543050"/>
              <a:gd name="connsiteX65" fmla="*/ 1327150 w 3876675"/>
              <a:gd name="connsiteY65" fmla="*/ 787400 h 1543050"/>
              <a:gd name="connsiteX66" fmla="*/ 1362075 w 3876675"/>
              <a:gd name="connsiteY66" fmla="*/ 787400 h 1543050"/>
              <a:gd name="connsiteX67" fmla="*/ 1362075 w 3876675"/>
              <a:gd name="connsiteY67" fmla="*/ 806450 h 1543050"/>
              <a:gd name="connsiteX68" fmla="*/ 1428750 w 3876675"/>
              <a:gd name="connsiteY68" fmla="*/ 806450 h 1543050"/>
              <a:gd name="connsiteX69" fmla="*/ 1428750 w 3876675"/>
              <a:gd name="connsiteY69" fmla="*/ 822325 h 1543050"/>
              <a:gd name="connsiteX70" fmla="*/ 1476375 w 3876675"/>
              <a:gd name="connsiteY70" fmla="*/ 822325 h 1543050"/>
              <a:gd name="connsiteX71" fmla="*/ 1476375 w 3876675"/>
              <a:gd name="connsiteY71" fmla="*/ 822325 h 1543050"/>
              <a:gd name="connsiteX72" fmla="*/ 1562100 w 3876675"/>
              <a:gd name="connsiteY72" fmla="*/ 822325 h 1543050"/>
              <a:gd name="connsiteX73" fmla="*/ 1562100 w 3876675"/>
              <a:gd name="connsiteY73" fmla="*/ 879475 h 1543050"/>
              <a:gd name="connsiteX74" fmla="*/ 1638300 w 3876675"/>
              <a:gd name="connsiteY74" fmla="*/ 879475 h 1543050"/>
              <a:gd name="connsiteX75" fmla="*/ 1638300 w 3876675"/>
              <a:gd name="connsiteY75" fmla="*/ 933450 h 1543050"/>
              <a:gd name="connsiteX76" fmla="*/ 1746250 w 3876675"/>
              <a:gd name="connsiteY76" fmla="*/ 933450 h 1543050"/>
              <a:gd name="connsiteX77" fmla="*/ 1746250 w 3876675"/>
              <a:gd name="connsiteY77" fmla="*/ 971550 h 1543050"/>
              <a:gd name="connsiteX78" fmla="*/ 1917700 w 3876675"/>
              <a:gd name="connsiteY78" fmla="*/ 971550 h 1543050"/>
              <a:gd name="connsiteX79" fmla="*/ 1917700 w 3876675"/>
              <a:gd name="connsiteY79" fmla="*/ 1000125 h 1543050"/>
              <a:gd name="connsiteX80" fmla="*/ 2012950 w 3876675"/>
              <a:gd name="connsiteY80" fmla="*/ 1000125 h 1543050"/>
              <a:gd name="connsiteX81" fmla="*/ 2012950 w 3876675"/>
              <a:gd name="connsiteY81" fmla="*/ 1038225 h 1543050"/>
              <a:gd name="connsiteX82" fmla="*/ 2044700 w 3876675"/>
              <a:gd name="connsiteY82" fmla="*/ 1038225 h 1543050"/>
              <a:gd name="connsiteX83" fmla="*/ 2044700 w 3876675"/>
              <a:gd name="connsiteY83" fmla="*/ 1069975 h 1543050"/>
              <a:gd name="connsiteX84" fmla="*/ 2105025 w 3876675"/>
              <a:gd name="connsiteY84" fmla="*/ 1069975 h 1543050"/>
              <a:gd name="connsiteX85" fmla="*/ 2105025 w 3876675"/>
              <a:gd name="connsiteY85" fmla="*/ 1069975 h 1543050"/>
              <a:gd name="connsiteX86" fmla="*/ 2244725 w 3876675"/>
              <a:gd name="connsiteY86" fmla="*/ 1069975 h 1543050"/>
              <a:gd name="connsiteX87" fmla="*/ 2244725 w 3876675"/>
              <a:gd name="connsiteY87" fmla="*/ 1114425 h 1543050"/>
              <a:gd name="connsiteX88" fmla="*/ 2244725 w 3876675"/>
              <a:gd name="connsiteY88" fmla="*/ 1114425 h 1543050"/>
              <a:gd name="connsiteX89" fmla="*/ 2266950 w 3876675"/>
              <a:gd name="connsiteY89" fmla="*/ 1136650 h 1543050"/>
              <a:gd name="connsiteX90" fmla="*/ 2324100 w 3876675"/>
              <a:gd name="connsiteY90" fmla="*/ 1136650 h 1543050"/>
              <a:gd name="connsiteX91" fmla="*/ 2324100 w 3876675"/>
              <a:gd name="connsiteY91" fmla="*/ 1155700 h 1543050"/>
              <a:gd name="connsiteX92" fmla="*/ 2501900 w 3876675"/>
              <a:gd name="connsiteY92" fmla="*/ 1155700 h 1543050"/>
              <a:gd name="connsiteX93" fmla="*/ 2517775 w 3876675"/>
              <a:gd name="connsiteY93" fmla="*/ 1171575 h 1543050"/>
              <a:gd name="connsiteX94" fmla="*/ 2597150 w 3876675"/>
              <a:gd name="connsiteY94" fmla="*/ 1171575 h 1543050"/>
              <a:gd name="connsiteX95" fmla="*/ 2597150 w 3876675"/>
              <a:gd name="connsiteY95" fmla="*/ 1212850 h 1543050"/>
              <a:gd name="connsiteX96" fmla="*/ 2632075 w 3876675"/>
              <a:gd name="connsiteY96" fmla="*/ 1212850 h 1543050"/>
              <a:gd name="connsiteX97" fmla="*/ 2632075 w 3876675"/>
              <a:gd name="connsiteY97" fmla="*/ 1238250 h 1543050"/>
              <a:gd name="connsiteX98" fmla="*/ 2844800 w 3876675"/>
              <a:gd name="connsiteY98" fmla="*/ 1238250 h 1543050"/>
              <a:gd name="connsiteX99" fmla="*/ 2844800 w 3876675"/>
              <a:gd name="connsiteY99" fmla="*/ 1279525 h 1543050"/>
              <a:gd name="connsiteX100" fmla="*/ 3419475 w 3876675"/>
              <a:gd name="connsiteY100" fmla="*/ 1279525 h 1543050"/>
              <a:gd name="connsiteX101" fmla="*/ 3419475 w 3876675"/>
              <a:gd name="connsiteY101" fmla="*/ 1416050 h 1543050"/>
              <a:gd name="connsiteX102" fmla="*/ 3454400 w 3876675"/>
              <a:gd name="connsiteY102" fmla="*/ 1416050 h 1543050"/>
              <a:gd name="connsiteX103" fmla="*/ 3454400 w 3876675"/>
              <a:gd name="connsiteY103" fmla="*/ 1543050 h 1543050"/>
              <a:gd name="connsiteX104" fmla="*/ 3876675 w 3876675"/>
              <a:gd name="connsiteY104" fmla="*/ 154305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876675" h="1543050">
                <a:moveTo>
                  <a:pt x="0" y="0"/>
                </a:moveTo>
                <a:lnTo>
                  <a:pt x="0" y="0"/>
                </a:lnTo>
                <a:cubicBezTo>
                  <a:pt x="9525" y="1058"/>
                  <a:pt x="19122" y="1599"/>
                  <a:pt x="28575" y="3175"/>
                </a:cubicBezTo>
                <a:cubicBezTo>
                  <a:pt x="31876" y="3725"/>
                  <a:pt x="34753" y="6350"/>
                  <a:pt x="38100" y="6350"/>
                </a:cubicBezTo>
                <a:cubicBezTo>
                  <a:pt x="55013" y="6350"/>
                  <a:pt x="53975" y="-2885"/>
                  <a:pt x="53975" y="6350"/>
                </a:cubicBezTo>
                <a:lnTo>
                  <a:pt x="53975" y="38100"/>
                </a:lnTo>
                <a:lnTo>
                  <a:pt x="85725" y="38100"/>
                </a:lnTo>
                <a:lnTo>
                  <a:pt x="85725" y="63500"/>
                </a:lnTo>
                <a:lnTo>
                  <a:pt x="107950" y="63500"/>
                </a:lnTo>
                <a:lnTo>
                  <a:pt x="107950" y="76200"/>
                </a:lnTo>
                <a:lnTo>
                  <a:pt x="155575" y="76200"/>
                </a:lnTo>
                <a:lnTo>
                  <a:pt x="155575" y="107950"/>
                </a:lnTo>
                <a:lnTo>
                  <a:pt x="212725" y="107950"/>
                </a:lnTo>
                <a:lnTo>
                  <a:pt x="212725" y="107950"/>
                </a:lnTo>
                <a:lnTo>
                  <a:pt x="234950" y="130175"/>
                </a:lnTo>
                <a:lnTo>
                  <a:pt x="234950" y="149225"/>
                </a:lnTo>
                <a:lnTo>
                  <a:pt x="269875" y="149225"/>
                </a:lnTo>
                <a:lnTo>
                  <a:pt x="269875" y="171450"/>
                </a:lnTo>
                <a:lnTo>
                  <a:pt x="282575" y="171450"/>
                </a:lnTo>
                <a:lnTo>
                  <a:pt x="282575" y="225425"/>
                </a:lnTo>
                <a:lnTo>
                  <a:pt x="409575" y="225425"/>
                </a:lnTo>
                <a:lnTo>
                  <a:pt x="409575" y="241300"/>
                </a:lnTo>
                <a:lnTo>
                  <a:pt x="409575" y="241300"/>
                </a:lnTo>
                <a:lnTo>
                  <a:pt x="428625" y="260350"/>
                </a:lnTo>
                <a:lnTo>
                  <a:pt x="558800" y="260350"/>
                </a:lnTo>
                <a:lnTo>
                  <a:pt x="558800" y="292100"/>
                </a:lnTo>
                <a:lnTo>
                  <a:pt x="558800" y="292100"/>
                </a:lnTo>
                <a:lnTo>
                  <a:pt x="558800" y="349250"/>
                </a:lnTo>
                <a:lnTo>
                  <a:pt x="615950" y="349250"/>
                </a:lnTo>
                <a:lnTo>
                  <a:pt x="615950" y="349250"/>
                </a:lnTo>
                <a:lnTo>
                  <a:pt x="615950" y="349250"/>
                </a:lnTo>
                <a:lnTo>
                  <a:pt x="615950" y="377825"/>
                </a:lnTo>
                <a:lnTo>
                  <a:pt x="647700" y="377825"/>
                </a:lnTo>
                <a:lnTo>
                  <a:pt x="647700" y="412750"/>
                </a:lnTo>
                <a:lnTo>
                  <a:pt x="663575" y="412750"/>
                </a:lnTo>
                <a:lnTo>
                  <a:pt x="663575" y="412750"/>
                </a:lnTo>
                <a:lnTo>
                  <a:pt x="727075" y="412750"/>
                </a:lnTo>
                <a:lnTo>
                  <a:pt x="727075" y="447675"/>
                </a:lnTo>
                <a:lnTo>
                  <a:pt x="774700" y="447675"/>
                </a:lnTo>
                <a:lnTo>
                  <a:pt x="774700" y="463550"/>
                </a:lnTo>
                <a:lnTo>
                  <a:pt x="809625" y="463550"/>
                </a:lnTo>
                <a:lnTo>
                  <a:pt x="809625" y="463550"/>
                </a:lnTo>
                <a:lnTo>
                  <a:pt x="838200" y="492125"/>
                </a:lnTo>
                <a:lnTo>
                  <a:pt x="838200" y="514350"/>
                </a:lnTo>
                <a:lnTo>
                  <a:pt x="879475" y="514350"/>
                </a:lnTo>
                <a:lnTo>
                  <a:pt x="879475" y="514350"/>
                </a:lnTo>
                <a:lnTo>
                  <a:pt x="898525" y="533400"/>
                </a:lnTo>
                <a:lnTo>
                  <a:pt x="898525" y="565150"/>
                </a:lnTo>
                <a:lnTo>
                  <a:pt x="962025" y="565150"/>
                </a:lnTo>
                <a:lnTo>
                  <a:pt x="962025" y="590550"/>
                </a:lnTo>
                <a:lnTo>
                  <a:pt x="1009650" y="590550"/>
                </a:lnTo>
                <a:lnTo>
                  <a:pt x="1009650" y="612775"/>
                </a:lnTo>
                <a:lnTo>
                  <a:pt x="1035050" y="612775"/>
                </a:lnTo>
                <a:lnTo>
                  <a:pt x="1035050" y="635000"/>
                </a:lnTo>
                <a:lnTo>
                  <a:pt x="1035050" y="635000"/>
                </a:lnTo>
                <a:lnTo>
                  <a:pt x="1057275" y="657225"/>
                </a:lnTo>
                <a:lnTo>
                  <a:pt x="1085850" y="657225"/>
                </a:lnTo>
                <a:lnTo>
                  <a:pt x="1085850" y="669925"/>
                </a:lnTo>
                <a:lnTo>
                  <a:pt x="1085850" y="669925"/>
                </a:lnTo>
                <a:lnTo>
                  <a:pt x="1104900" y="688975"/>
                </a:lnTo>
                <a:lnTo>
                  <a:pt x="1104900" y="688975"/>
                </a:lnTo>
                <a:lnTo>
                  <a:pt x="1130300" y="714375"/>
                </a:lnTo>
                <a:lnTo>
                  <a:pt x="1130300" y="714375"/>
                </a:lnTo>
                <a:lnTo>
                  <a:pt x="1149350" y="733425"/>
                </a:lnTo>
                <a:lnTo>
                  <a:pt x="1327150" y="733425"/>
                </a:lnTo>
                <a:lnTo>
                  <a:pt x="1327150" y="787400"/>
                </a:lnTo>
                <a:lnTo>
                  <a:pt x="1362075" y="787400"/>
                </a:lnTo>
                <a:lnTo>
                  <a:pt x="1362075" y="806450"/>
                </a:lnTo>
                <a:lnTo>
                  <a:pt x="1428750" y="806450"/>
                </a:lnTo>
                <a:lnTo>
                  <a:pt x="1428750" y="822325"/>
                </a:lnTo>
                <a:lnTo>
                  <a:pt x="1476375" y="822325"/>
                </a:lnTo>
                <a:lnTo>
                  <a:pt x="1476375" y="822325"/>
                </a:lnTo>
                <a:lnTo>
                  <a:pt x="1562100" y="822325"/>
                </a:lnTo>
                <a:lnTo>
                  <a:pt x="1562100" y="879475"/>
                </a:lnTo>
                <a:lnTo>
                  <a:pt x="1638300" y="879475"/>
                </a:lnTo>
                <a:lnTo>
                  <a:pt x="1638300" y="933450"/>
                </a:lnTo>
                <a:lnTo>
                  <a:pt x="1746250" y="933450"/>
                </a:lnTo>
                <a:lnTo>
                  <a:pt x="1746250" y="971550"/>
                </a:lnTo>
                <a:lnTo>
                  <a:pt x="1917700" y="971550"/>
                </a:lnTo>
                <a:lnTo>
                  <a:pt x="1917700" y="1000125"/>
                </a:lnTo>
                <a:lnTo>
                  <a:pt x="2012950" y="1000125"/>
                </a:lnTo>
                <a:lnTo>
                  <a:pt x="2012950" y="1038225"/>
                </a:lnTo>
                <a:lnTo>
                  <a:pt x="2044700" y="1038225"/>
                </a:lnTo>
                <a:lnTo>
                  <a:pt x="2044700" y="1069975"/>
                </a:lnTo>
                <a:lnTo>
                  <a:pt x="2105025" y="1069975"/>
                </a:lnTo>
                <a:lnTo>
                  <a:pt x="2105025" y="1069975"/>
                </a:lnTo>
                <a:lnTo>
                  <a:pt x="2244725" y="1069975"/>
                </a:lnTo>
                <a:lnTo>
                  <a:pt x="2244725" y="1114425"/>
                </a:lnTo>
                <a:lnTo>
                  <a:pt x="2244725" y="1114425"/>
                </a:lnTo>
                <a:lnTo>
                  <a:pt x="2266950" y="1136650"/>
                </a:lnTo>
                <a:lnTo>
                  <a:pt x="2324100" y="1136650"/>
                </a:lnTo>
                <a:lnTo>
                  <a:pt x="2324100" y="1155700"/>
                </a:lnTo>
                <a:lnTo>
                  <a:pt x="2501900" y="1155700"/>
                </a:lnTo>
                <a:lnTo>
                  <a:pt x="2517775" y="1171575"/>
                </a:lnTo>
                <a:lnTo>
                  <a:pt x="2597150" y="1171575"/>
                </a:lnTo>
                <a:lnTo>
                  <a:pt x="2597150" y="1212850"/>
                </a:lnTo>
                <a:lnTo>
                  <a:pt x="2632075" y="1212850"/>
                </a:lnTo>
                <a:lnTo>
                  <a:pt x="2632075" y="1238250"/>
                </a:lnTo>
                <a:lnTo>
                  <a:pt x="2844800" y="1238250"/>
                </a:lnTo>
                <a:lnTo>
                  <a:pt x="2844800" y="1279525"/>
                </a:lnTo>
                <a:lnTo>
                  <a:pt x="3419475" y="1279525"/>
                </a:lnTo>
                <a:lnTo>
                  <a:pt x="3419475" y="1416050"/>
                </a:lnTo>
                <a:lnTo>
                  <a:pt x="3454400" y="1416050"/>
                </a:lnTo>
                <a:lnTo>
                  <a:pt x="3454400" y="1543050"/>
                </a:lnTo>
                <a:lnTo>
                  <a:pt x="3876675" y="1543050"/>
                </a:lnTo>
              </a:path>
            </a:pathLst>
          </a:custGeom>
          <a:noFill/>
          <a:ln w="28575">
            <a:solidFill>
              <a:schemeClr val="accent1"/>
            </a:solidFill>
            <a:miter lim="800000"/>
            <a:headEnd/>
            <a:tailEnd/>
          </a:ln>
        </p:spPr>
        <p:txBody>
          <a:bodyPr rtlCol="0" anchor="ctr"/>
          <a:lstStyle/>
          <a:p>
            <a:pPr algn="ctr"/>
            <a:endParaRPr lang="en-US"/>
          </a:p>
        </p:txBody>
      </p:sp>
      <p:cxnSp>
        <p:nvCxnSpPr>
          <p:cNvPr id="462" name="Straight Connector 461">
            <a:extLst>
              <a:ext uri="{FF2B5EF4-FFF2-40B4-BE49-F238E27FC236}">
                <a16:creationId xmlns:a16="http://schemas.microsoft.com/office/drawing/2014/main" id="{EB1FA520-734C-5542-829B-BDC6CE17D8CE}"/>
              </a:ext>
            </a:extLst>
          </p:cNvPr>
          <p:cNvCxnSpPr/>
          <p:nvPr/>
        </p:nvCxnSpPr>
        <p:spPr bwMode="auto">
          <a:xfrm>
            <a:off x="7442487" y="221528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917CDA35-435E-E091-74A0-F38882EBA32A}"/>
              </a:ext>
            </a:extLst>
          </p:cNvPr>
          <p:cNvCxnSpPr/>
          <p:nvPr/>
        </p:nvCxnSpPr>
        <p:spPr bwMode="auto">
          <a:xfrm>
            <a:off x="7302787" y="20914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23F4329D-35ED-30CB-58DF-5A85ECDDCB6B}"/>
              </a:ext>
            </a:extLst>
          </p:cNvPr>
          <p:cNvCxnSpPr/>
          <p:nvPr/>
        </p:nvCxnSpPr>
        <p:spPr bwMode="auto">
          <a:xfrm>
            <a:off x="7636162" y="22470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80E0085E-C456-0B54-3C55-1737E62AC658}"/>
              </a:ext>
            </a:extLst>
          </p:cNvPr>
          <p:cNvCxnSpPr/>
          <p:nvPr/>
        </p:nvCxnSpPr>
        <p:spPr bwMode="auto">
          <a:xfrm>
            <a:off x="8604537" y="28185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DB27ABF5-C7A9-08DE-29F9-23CDA3F69215}"/>
              </a:ext>
            </a:extLst>
          </p:cNvPr>
          <p:cNvCxnSpPr/>
          <p:nvPr/>
        </p:nvCxnSpPr>
        <p:spPr bwMode="auto">
          <a:xfrm>
            <a:off x="8674387" y="28534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42A8B781-C603-C94C-E47B-CFE18401732A}"/>
              </a:ext>
            </a:extLst>
          </p:cNvPr>
          <p:cNvCxnSpPr/>
          <p:nvPr/>
        </p:nvCxnSpPr>
        <p:spPr bwMode="auto">
          <a:xfrm>
            <a:off x="8788687" y="29074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34427D1B-A842-DD8B-0B7B-7817860A3D45}"/>
              </a:ext>
            </a:extLst>
          </p:cNvPr>
          <p:cNvCxnSpPr/>
          <p:nvPr/>
        </p:nvCxnSpPr>
        <p:spPr bwMode="auto">
          <a:xfrm>
            <a:off x="9122062" y="29836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D22C6468-9DD6-9F3E-5F82-CC560F04F160}"/>
              </a:ext>
            </a:extLst>
          </p:cNvPr>
          <p:cNvCxnSpPr/>
          <p:nvPr/>
        </p:nvCxnSpPr>
        <p:spPr bwMode="auto">
          <a:xfrm>
            <a:off x="9391937" y="31074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CBC4918A-0E65-2A15-6C97-4EA2C7BD1C23}"/>
              </a:ext>
            </a:extLst>
          </p:cNvPr>
          <p:cNvCxnSpPr/>
          <p:nvPr/>
        </p:nvCxnSpPr>
        <p:spPr bwMode="auto">
          <a:xfrm>
            <a:off x="9439562" y="312968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E395A1A7-CAA0-0EC8-85A1-E3C2F15756C5}"/>
              </a:ext>
            </a:extLst>
          </p:cNvPr>
          <p:cNvCxnSpPr/>
          <p:nvPr/>
        </p:nvCxnSpPr>
        <p:spPr bwMode="auto">
          <a:xfrm>
            <a:off x="9582437" y="314238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197CDE5A-1DB6-A768-C857-EFE6AB1F18D4}"/>
              </a:ext>
            </a:extLst>
          </p:cNvPr>
          <p:cNvCxnSpPr/>
          <p:nvPr/>
        </p:nvCxnSpPr>
        <p:spPr bwMode="auto">
          <a:xfrm>
            <a:off x="9658637" y="31582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B6DC597C-9F92-8FD1-DED6-9AB1E83A7E4E}"/>
              </a:ext>
            </a:extLst>
          </p:cNvPr>
          <p:cNvCxnSpPr/>
          <p:nvPr/>
        </p:nvCxnSpPr>
        <p:spPr bwMode="auto">
          <a:xfrm>
            <a:off x="9734837" y="31741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2FAD6F25-1BFD-1076-B75F-A1406579BB2E}"/>
              </a:ext>
            </a:extLst>
          </p:cNvPr>
          <p:cNvCxnSpPr/>
          <p:nvPr/>
        </p:nvCxnSpPr>
        <p:spPr bwMode="auto">
          <a:xfrm>
            <a:off x="9788812" y="32122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7AC5CDF8-2507-3BAE-A70E-49695823704C}"/>
              </a:ext>
            </a:extLst>
          </p:cNvPr>
          <p:cNvCxnSpPr/>
          <p:nvPr/>
        </p:nvCxnSpPr>
        <p:spPr bwMode="auto">
          <a:xfrm>
            <a:off x="9899937" y="32217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C1B11A3C-9B18-CD55-B8E3-9371DD2FC746}"/>
              </a:ext>
            </a:extLst>
          </p:cNvPr>
          <p:cNvCxnSpPr/>
          <p:nvPr/>
        </p:nvCxnSpPr>
        <p:spPr bwMode="auto">
          <a:xfrm>
            <a:off x="9947562" y="32249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44CD13E9-39C4-6C4B-0542-A02E0102F5E5}"/>
              </a:ext>
            </a:extLst>
          </p:cNvPr>
          <p:cNvCxnSpPr/>
          <p:nvPr/>
        </p:nvCxnSpPr>
        <p:spPr bwMode="auto">
          <a:xfrm>
            <a:off x="10065037" y="325668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BCE5E06C-0F48-B561-09DD-6219D31818CA}"/>
              </a:ext>
            </a:extLst>
          </p:cNvPr>
          <p:cNvCxnSpPr/>
          <p:nvPr/>
        </p:nvCxnSpPr>
        <p:spPr bwMode="auto">
          <a:xfrm>
            <a:off x="10103137" y="325668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0E17D489-650E-A7D6-4568-31D096D01093}"/>
              </a:ext>
            </a:extLst>
          </p:cNvPr>
          <p:cNvCxnSpPr/>
          <p:nvPr/>
        </p:nvCxnSpPr>
        <p:spPr bwMode="auto">
          <a:xfrm>
            <a:off x="10204737" y="32598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5E2D72F1-1462-8BDF-0380-7305A6A389CE}"/>
              </a:ext>
            </a:extLst>
          </p:cNvPr>
          <p:cNvCxnSpPr/>
          <p:nvPr/>
        </p:nvCxnSpPr>
        <p:spPr bwMode="auto">
          <a:xfrm>
            <a:off x="10306337" y="32630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1" name="Straight Connector 480">
            <a:extLst>
              <a:ext uri="{FF2B5EF4-FFF2-40B4-BE49-F238E27FC236}">
                <a16:creationId xmlns:a16="http://schemas.microsoft.com/office/drawing/2014/main" id="{21EDC89E-00BF-204B-ADF4-CEE30B26C177}"/>
              </a:ext>
            </a:extLst>
          </p:cNvPr>
          <p:cNvCxnSpPr/>
          <p:nvPr/>
        </p:nvCxnSpPr>
        <p:spPr bwMode="auto">
          <a:xfrm>
            <a:off x="10341262" y="326620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F235D58B-590F-0855-B0C9-2593C0EEE33C}"/>
              </a:ext>
            </a:extLst>
          </p:cNvPr>
          <p:cNvCxnSpPr/>
          <p:nvPr/>
        </p:nvCxnSpPr>
        <p:spPr bwMode="auto">
          <a:xfrm>
            <a:off x="10401587" y="326938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3" name="Straight Connector 482">
            <a:extLst>
              <a:ext uri="{FF2B5EF4-FFF2-40B4-BE49-F238E27FC236}">
                <a16:creationId xmlns:a16="http://schemas.microsoft.com/office/drawing/2014/main" id="{E215DC08-A161-4199-FB73-0D4A1F2C3B9E}"/>
              </a:ext>
            </a:extLst>
          </p:cNvPr>
          <p:cNvCxnSpPr/>
          <p:nvPr/>
        </p:nvCxnSpPr>
        <p:spPr bwMode="auto">
          <a:xfrm>
            <a:off x="10461912" y="327255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CF4E3C87-7A80-BD2F-287D-8294729220D9}"/>
              </a:ext>
            </a:extLst>
          </p:cNvPr>
          <p:cNvCxnSpPr/>
          <p:nvPr/>
        </p:nvCxnSpPr>
        <p:spPr bwMode="auto">
          <a:xfrm>
            <a:off x="10979437" y="35170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C0BF499E-70DC-D3AE-8AFD-966F5B26C201}"/>
              </a:ext>
            </a:extLst>
          </p:cNvPr>
          <p:cNvCxnSpPr/>
          <p:nvPr/>
        </p:nvCxnSpPr>
        <p:spPr bwMode="auto">
          <a:xfrm>
            <a:off x="10804812" y="3517034"/>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6" name="Straight Connector 485">
            <a:extLst>
              <a:ext uri="{FF2B5EF4-FFF2-40B4-BE49-F238E27FC236}">
                <a16:creationId xmlns:a16="http://schemas.microsoft.com/office/drawing/2014/main" id="{9BECB0D2-BA69-F1A4-757D-A98B7641C3EB}"/>
              </a:ext>
            </a:extLst>
          </p:cNvPr>
          <p:cNvCxnSpPr/>
          <p:nvPr/>
        </p:nvCxnSpPr>
        <p:spPr bwMode="auto">
          <a:xfrm>
            <a:off x="10865137" y="352020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3FD44C80-C589-6389-FDED-AA8F82C0E9D6}"/>
              </a:ext>
            </a:extLst>
          </p:cNvPr>
          <p:cNvCxnSpPr/>
          <p:nvPr/>
        </p:nvCxnSpPr>
        <p:spPr bwMode="auto">
          <a:xfrm>
            <a:off x="10906412" y="3520209"/>
            <a:ext cx="0" cy="79375"/>
          </a:xfrm>
          <a:prstGeom prst="line">
            <a:avLst/>
          </a:prstGeom>
          <a:noFill/>
          <a:ln w="28575" cap="flat" cmpd="sng" algn="ctr">
            <a:solidFill>
              <a:schemeClr val="accent1"/>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AD54ABCB-D9C3-4739-1C5C-202FD8C3A6AA}"/>
              </a:ext>
            </a:extLst>
          </p:cNvPr>
          <p:cNvCxnSpPr/>
          <p:nvPr/>
        </p:nvCxnSpPr>
        <p:spPr bwMode="auto">
          <a:xfrm>
            <a:off x="10938162" y="3520209"/>
            <a:ext cx="0" cy="79375"/>
          </a:xfrm>
          <a:prstGeom prst="line">
            <a:avLst/>
          </a:prstGeom>
          <a:noFill/>
          <a:ln w="2857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436864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1">
            <a:extLst>
              <a:ext uri="{FF2B5EF4-FFF2-40B4-BE49-F238E27FC236}">
                <a16:creationId xmlns:a16="http://schemas.microsoft.com/office/drawing/2014/main" id="{C0C839D3-CFD0-242B-35F9-384962AACF32}"/>
              </a:ext>
            </a:extLst>
          </p:cNvPr>
          <p:cNvGraphicFramePr>
            <a:graphicFrameLocks noGrp="1"/>
          </p:cNvGraphicFramePr>
          <p:nvPr>
            <p:extLst>
              <p:ext uri="{D42A27DB-BD31-4B8C-83A1-F6EECF244321}">
                <p14:modId xmlns:p14="http://schemas.microsoft.com/office/powerpoint/2010/main" val="1140769642"/>
              </p:ext>
            </p:extLst>
          </p:nvPr>
        </p:nvGraphicFramePr>
        <p:xfrm>
          <a:off x="1420065" y="1698250"/>
          <a:ext cx="4100014" cy="4109356"/>
        </p:xfrm>
        <a:graphic>
          <a:graphicData uri="http://schemas.openxmlformats.org/drawingml/2006/table">
            <a:tbl>
              <a:tblPr firstRow="1" bandRow="1">
                <a:tableStyleId>{5C22544A-7EE6-4342-B048-85BDC9FD1C3A}</a:tableStyleId>
              </a:tblPr>
              <a:tblGrid>
                <a:gridCol w="2050007">
                  <a:extLst>
                    <a:ext uri="{9D8B030D-6E8A-4147-A177-3AD203B41FA5}">
                      <a16:colId xmlns:a16="http://schemas.microsoft.com/office/drawing/2014/main" val="380860350"/>
                    </a:ext>
                  </a:extLst>
                </a:gridCol>
                <a:gridCol w="2050007">
                  <a:extLst>
                    <a:ext uri="{9D8B030D-6E8A-4147-A177-3AD203B41FA5}">
                      <a16:colId xmlns:a16="http://schemas.microsoft.com/office/drawing/2014/main" val="3199672510"/>
                    </a:ext>
                  </a:extLst>
                </a:gridCol>
              </a:tblGrid>
              <a:tr h="188845">
                <a:tc gridSpan="2">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Subgroups</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pPr>
                        <a:lnSpc>
                          <a:spcPct val="90000"/>
                        </a:lnSpc>
                      </a:pPr>
                      <a:endParaRPr lang="en-US" sz="1050" dirty="0">
                        <a:latin typeface="+mn-lt"/>
                      </a:endParaRPr>
                    </a:p>
                  </a:txBody>
                  <a:tcPr/>
                </a:tc>
                <a:extLst>
                  <a:ext uri="{0D108BD9-81ED-4DB2-BD59-A6C34878D82A}">
                    <a16:rowId xmlns:a16="http://schemas.microsoft.com/office/drawing/2014/main" val="736882192"/>
                  </a:ext>
                </a:extLst>
              </a:tr>
              <a:tr h="188845">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Overall</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endParaRPr lang="en-US" sz="1100" dirty="0">
                        <a:solidFill>
                          <a:schemeClr val="bg1"/>
                        </a:solidFill>
                        <a:latin typeface="+mj-lt"/>
                      </a:endParaRP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66684078"/>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Gender</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Male</a:t>
                      </a:r>
                      <a:br>
                        <a:rPr lang="en-US" sz="1100">
                          <a:solidFill>
                            <a:schemeClr val="bg1"/>
                          </a:solidFill>
                          <a:latin typeface="+mj-lt"/>
                        </a:rPr>
                      </a:br>
                      <a:r>
                        <a:rPr lang="en-US" sz="1100">
                          <a:solidFill>
                            <a:schemeClr val="bg1"/>
                          </a:solidFill>
                          <a:latin typeface="+mj-lt"/>
                        </a:rPr>
                        <a:t>Female</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44628410"/>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Age Group</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&lt;65 yr</a:t>
                      </a:r>
                      <a:br>
                        <a:rPr lang="en-US" sz="1100">
                          <a:solidFill>
                            <a:schemeClr val="bg1"/>
                          </a:solidFill>
                          <a:latin typeface="+mj-lt"/>
                        </a:rPr>
                      </a:br>
                      <a:r>
                        <a:rPr lang="en-US" sz="1100">
                          <a:solidFill>
                            <a:schemeClr val="bg1"/>
                          </a:solidFill>
                          <a:latin typeface="+mj-lt"/>
                        </a:rPr>
                        <a:t>≥65 yr</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43921518"/>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No. of Prior Systemic </a:t>
                      </a:r>
                      <a:br>
                        <a:rPr lang="en-US" sz="1100" b="1" dirty="0">
                          <a:solidFill>
                            <a:schemeClr val="bg1"/>
                          </a:solidFill>
                          <a:latin typeface="+mj-lt"/>
                        </a:rPr>
                      </a:br>
                      <a:r>
                        <a:rPr lang="en-US" sz="1100" b="1" dirty="0">
                          <a:solidFill>
                            <a:schemeClr val="bg1"/>
                          </a:solidFill>
                          <a:latin typeface="+mj-lt"/>
                        </a:rPr>
                        <a:t>Regimens</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1</a:t>
                      </a:r>
                      <a:br>
                        <a:rPr lang="en-US" sz="1100">
                          <a:solidFill>
                            <a:schemeClr val="bg1"/>
                          </a:solidFill>
                          <a:latin typeface="+mj-lt"/>
                        </a:rPr>
                      </a:br>
                      <a:r>
                        <a:rPr lang="en-US" sz="1100">
                          <a:solidFill>
                            <a:schemeClr val="bg1"/>
                          </a:solidFill>
                          <a:latin typeface="+mj-lt"/>
                        </a:rPr>
                        <a:t>&gt;1</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87991761"/>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Prior Systemic Regimen</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Chemotherapy + IO combination</a:t>
                      </a:r>
                      <a:br>
                        <a:rPr lang="en-US" sz="1100">
                          <a:solidFill>
                            <a:schemeClr val="bg1"/>
                          </a:solidFill>
                          <a:latin typeface="+mj-lt"/>
                        </a:rPr>
                      </a:br>
                      <a:r>
                        <a:rPr lang="en-US" sz="1100">
                          <a:solidFill>
                            <a:schemeClr val="bg1"/>
                          </a:solidFill>
                          <a:latin typeface="+mj-lt"/>
                        </a:rPr>
                        <a:t>Sequential IO + chemotherapy</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8634720"/>
                  </a:ext>
                </a:extLst>
              </a:tr>
              <a:tr h="523976">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Smoking History</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Never smoker</a:t>
                      </a:r>
                      <a:br>
                        <a:rPr lang="en-US" sz="1100">
                          <a:solidFill>
                            <a:schemeClr val="bg1"/>
                          </a:solidFill>
                          <a:latin typeface="+mj-lt"/>
                        </a:rPr>
                      </a:br>
                      <a:r>
                        <a:rPr lang="en-US" sz="1100">
                          <a:solidFill>
                            <a:schemeClr val="bg1"/>
                          </a:solidFill>
                          <a:latin typeface="+mj-lt"/>
                        </a:rPr>
                        <a:t>Current smoker</a:t>
                      </a:r>
                      <a:br>
                        <a:rPr lang="en-US" sz="1100">
                          <a:solidFill>
                            <a:schemeClr val="bg1"/>
                          </a:solidFill>
                          <a:latin typeface="+mj-lt"/>
                        </a:rPr>
                      </a:br>
                      <a:r>
                        <a:rPr lang="en-US" sz="1100">
                          <a:solidFill>
                            <a:schemeClr val="bg1"/>
                          </a:solidFill>
                          <a:latin typeface="+mj-lt"/>
                        </a:rPr>
                        <a:t>Former smoker</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37944024"/>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Baseline ECOG PS</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0</a:t>
                      </a:r>
                      <a:br>
                        <a:rPr lang="en-US" sz="1100">
                          <a:solidFill>
                            <a:schemeClr val="bg1"/>
                          </a:solidFill>
                          <a:latin typeface="+mj-lt"/>
                        </a:rPr>
                      </a:br>
                      <a:r>
                        <a:rPr lang="en-US" sz="1100">
                          <a:solidFill>
                            <a:schemeClr val="bg1"/>
                          </a:solidFill>
                          <a:latin typeface="+mj-lt"/>
                        </a:rPr>
                        <a:t>1</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81914934"/>
                  </a:ext>
                </a:extLst>
              </a:tr>
              <a:tr h="356410">
                <a:tc>
                  <a:txBody>
                    <a:bodyPr/>
                    <a:lstStyle/>
                    <a:p>
                      <a:pPr algn="l">
                        <a:lnSpc>
                          <a:spcPct val="90000"/>
                        </a:lnSpc>
                        <a:spcAft>
                          <a:spcPts val="600"/>
                        </a:spcAft>
                        <a:buClrTx/>
                        <a:buFontTx/>
                        <a:buNone/>
                      </a:pPr>
                      <a:r>
                        <a:rPr lang="en-US" sz="1100" b="1" dirty="0">
                          <a:solidFill>
                            <a:schemeClr val="bg1"/>
                          </a:solidFill>
                          <a:latin typeface="+mj-lt"/>
                        </a:rPr>
                        <a:t>Liver Metastases at Baseline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Yes</a:t>
                      </a:r>
                      <a:br>
                        <a:rPr lang="en-US" sz="1100">
                          <a:solidFill>
                            <a:schemeClr val="bg1"/>
                          </a:solidFill>
                          <a:latin typeface="+mj-lt"/>
                        </a:rPr>
                      </a:br>
                      <a:r>
                        <a:rPr lang="en-US" sz="1100">
                          <a:solidFill>
                            <a:schemeClr val="bg1"/>
                          </a:solidFill>
                          <a:latin typeface="+mj-lt"/>
                        </a:rPr>
                        <a:t>No</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5358261"/>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CNS Metastases at Baseline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Yes</a:t>
                      </a:r>
                      <a:br>
                        <a:rPr lang="en-US" sz="1100">
                          <a:solidFill>
                            <a:schemeClr val="bg1"/>
                          </a:solidFill>
                          <a:latin typeface="+mj-lt"/>
                        </a:rPr>
                      </a:br>
                      <a:r>
                        <a:rPr lang="en-US" sz="1100">
                          <a:solidFill>
                            <a:schemeClr val="bg1"/>
                          </a:solidFill>
                          <a:latin typeface="+mj-lt"/>
                        </a:rPr>
                        <a:t>No</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14888898"/>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Bone Metastases at Baseline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a:solidFill>
                            <a:schemeClr val="bg1"/>
                          </a:solidFill>
                          <a:latin typeface="+mj-lt"/>
                        </a:rPr>
                        <a:t>Yes</a:t>
                      </a:r>
                      <a:br>
                        <a:rPr lang="en-US" sz="1100">
                          <a:solidFill>
                            <a:schemeClr val="bg1"/>
                          </a:solidFill>
                          <a:latin typeface="+mj-lt"/>
                        </a:rPr>
                      </a:br>
                      <a:r>
                        <a:rPr lang="en-US" sz="1100">
                          <a:solidFill>
                            <a:schemeClr val="bg1"/>
                          </a:solidFill>
                          <a:latin typeface="+mj-lt"/>
                        </a:rPr>
                        <a:t>No</a:t>
                      </a:r>
                      <a:endParaRPr lang="en-US" sz="1100" dirty="0">
                        <a:solidFill>
                          <a:schemeClr val="bg1"/>
                        </a:solidFill>
                        <a:latin typeface="+mj-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90747754"/>
                  </a:ext>
                </a:extLst>
              </a:tr>
              <a:tr h="35641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j-lt"/>
                        </a:rPr>
                        <a:t>Adrenal Metastases at Baseline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dirty="0">
                          <a:solidFill>
                            <a:schemeClr val="bg1"/>
                          </a:solidFill>
                          <a:latin typeface="+mj-lt"/>
                        </a:rPr>
                        <a:t>Yes</a:t>
                      </a:r>
                      <a:br>
                        <a:rPr lang="en-US" sz="1100" dirty="0">
                          <a:solidFill>
                            <a:schemeClr val="bg1"/>
                          </a:solidFill>
                          <a:latin typeface="+mj-lt"/>
                        </a:rPr>
                      </a:br>
                      <a:r>
                        <a:rPr lang="en-US" sz="1100" dirty="0">
                          <a:solidFill>
                            <a:schemeClr val="bg1"/>
                          </a:solidFill>
                          <a:latin typeface="+mj-lt"/>
                        </a:rPr>
                        <a:t>No</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1010952"/>
                  </a:ext>
                </a:extLst>
              </a:tr>
            </a:tbl>
          </a:graphicData>
        </a:graphic>
      </p:graphicFrame>
      <p:graphicFrame>
        <p:nvGraphicFramePr>
          <p:cNvPr id="15" name="Table 11">
            <a:extLst>
              <a:ext uri="{FF2B5EF4-FFF2-40B4-BE49-F238E27FC236}">
                <a16:creationId xmlns:a16="http://schemas.microsoft.com/office/drawing/2014/main" id="{2C287BBF-FEEE-5F71-E9BC-81D0AA447768}"/>
              </a:ext>
            </a:extLst>
          </p:cNvPr>
          <p:cNvGraphicFramePr>
            <a:graphicFrameLocks noGrp="1"/>
          </p:cNvGraphicFramePr>
          <p:nvPr>
            <p:extLst>
              <p:ext uri="{D42A27DB-BD31-4B8C-83A1-F6EECF244321}">
                <p14:modId xmlns:p14="http://schemas.microsoft.com/office/powerpoint/2010/main" val="1985110143"/>
              </p:ext>
            </p:extLst>
          </p:nvPr>
        </p:nvGraphicFramePr>
        <p:xfrm>
          <a:off x="5506637" y="1662449"/>
          <a:ext cx="5248777" cy="4125891"/>
        </p:xfrm>
        <a:graphic>
          <a:graphicData uri="http://schemas.openxmlformats.org/drawingml/2006/table">
            <a:tbl>
              <a:tblPr firstRow="1" bandRow="1">
                <a:tableStyleId>{5C22544A-7EE6-4342-B048-85BDC9FD1C3A}</a:tableStyleId>
              </a:tblPr>
              <a:tblGrid>
                <a:gridCol w="3471565">
                  <a:extLst>
                    <a:ext uri="{9D8B030D-6E8A-4147-A177-3AD203B41FA5}">
                      <a16:colId xmlns:a16="http://schemas.microsoft.com/office/drawing/2014/main" val="917214177"/>
                    </a:ext>
                  </a:extLst>
                </a:gridCol>
                <a:gridCol w="1777212">
                  <a:extLst>
                    <a:ext uri="{9D8B030D-6E8A-4147-A177-3AD203B41FA5}">
                      <a16:colId xmlns:a16="http://schemas.microsoft.com/office/drawing/2014/main" val="3199672510"/>
                    </a:ext>
                  </a:extLst>
                </a:gridCol>
              </a:tblGrid>
              <a:tr h="239436">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endParaRPr lang="en-US" sz="1100" b="1" dirty="0">
                        <a:solidFill>
                          <a:schemeClr val="bg1"/>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100" b="1" dirty="0">
                          <a:solidFill>
                            <a:schemeClr val="bg1"/>
                          </a:solidFill>
                          <a:latin typeface="+mn-lt"/>
                        </a:rPr>
                        <a:t>n/N (95% CI)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36882192"/>
                  </a:ext>
                </a:extLst>
              </a:tr>
              <a:tr h="180255">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endParaRPr lang="en-US" sz="1100" b="0" dirty="0">
                        <a:solidFill>
                          <a:schemeClr val="bg1"/>
                        </a:solidFill>
                        <a:latin typeface="+mn-lt"/>
                      </a:endParaRP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100" b="0" dirty="0">
                          <a:solidFill>
                            <a:schemeClr val="bg1"/>
                          </a:solidFill>
                          <a:latin typeface="+mn-lt"/>
                        </a:rPr>
                        <a:t>48/112 (33.5-52.6)</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66684078"/>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00000"/>
                        </a:lnSpc>
                        <a:spcAft>
                          <a:spcPts val="300"/>
                        </a:spcAft>
                        <a:buClrTx/>
                        <a:buFontTx/>
                        <a:buNone/>
                      </a:pPr>
                      <a:r>
                        <a:rPr lang="en-US" sz="1100" dirty="0">
                          <a:solidFill>
                            <a:schemeClr val="bg1"/>
                          </a:solidFill>
                          <a:latin typeface="+mn-lt"/>
                        </a:rPr>
                        <a:t>22/50 (30.0-58.7)</a:t>
                      </a:r>
                      <a:br>
                        <a:rPr lang="en-US" sz="1100" dirty="0">
                          <a:solidFill>
                            <a:schemeClr val="bg1"/>
                          </a:solidFill>
                          <a:latin typeface="+mn-lt"/>
                        </a:rPr>
                      </a:br>
                      <a:r>
                        <a:rPr lang="en-US" sz="1100" dirty="0">
                          <a:solidFill>
                            <a:schemeClr val="bg1"/>
                          </a:solidFill>
                          <a:latin typeface="+mn-lt"/>
                        </a:rPr>
                        <a:t>26/62 (29.5-55.2)</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44628410"/>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Aft>
                          <a:spcPts val="300"/>
                        </a:spcAft>
                        <a:buClrTx/>
                        <a:buFontTx/>
                        <a:buNone/>
                      </a:pPr>
                      <a:r>
                        <a:rPr lang="en-US" sz="1100" b="0" dirty="0">
                          <a:solidFill>
                            <a:schemeClr val="bg1"/>
                          </a:solidFill>
                          <a:latin typeface="+mn-lt"/>
                        </a:rPr>
                        <a:t>2</a:t>
                      </a:r>
                      <a:r>
                        <a:rPr lang="en-US" sz="1100" dirty="0">
                          <a:solidFill>
                            <a:schemeClr val="bg1"/>
                          </a:solidFill>
                          <a:latin typeface="+mn-lt"/>
                        </a:rPr>
                        <a:t>9/59 (35.9-62.5)</a:t>
                      </a:r>
                      <a:br>
                        <a:rPr lang="en-US" sz="1100" dirty="0">
                          <a:solidFill>
                            <a:schemeClr val="bg1"/>
                          </a:solidFill>
                          <a:latin typeface="+mn-lt"/>
                        </a:rPr>
                      </a:br>
                      <a:r>
                        <a:rPr lang="en-US" sz="1100" dirty="0">
                          <a:solidFill>
                            <a:schemeClr val="bg1"/>
                          </a:solidFill>
                          <a:latin typeface="+mn-lt"/>
                        </a:rPr>
                        <a:t>19/53 (23.1-50.2)</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43921518"/>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00000"/>
                        </a:lnSpc>
                        <a:spcAft>
                          <a:spcPts val="300"/>
                        </a:spcAft>
                        <a:buClrTx/>
                        <a:buFontTx/>
                        <a:buNone/>
                      </a:pPr>
                      <a:r>
                        <a:rPr lang="en-US" sz="1100" dirty="0">
                          <a:solidFill>
                            <a:schemeClr val="bg1"/>
                          </a:solidFill>
                          <a:latin typeface="+mn-lt"/>
                        </a:rPr>
                        <a:t>14/47 (17.3-44.9)</a:t>
                      </a:r>
                      <a:br>
                        <a:rPr lang="en-US" sz="1100" dirty="0">
                          <a:solidFill>
                            <a:schemeClr val="bg1"/>
                          </a:solidFill>
                          <a:latin typeface="+mn-lt"/>
                        </a:rPr>
                      </a:br>
                      <a:r>
                        <a:rPr lang="en-US" sz="1100" dirty="0">
                          <a:solidFill>
                            <a:schemeClr val="bg1"/>
                          </a:solidFill>
                          <a:latin typeface="+mn-lt"/>
                        </a:rPr>
                        <a:t>34/65 (39.5-64.9)</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87991761"/>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Aft>
                          <a:spcPts val="300"/>
                        </a:spcAft>
                        <a:buClrTx/>
                        <a:buFontTx/>
                        <a:buNone/>
                      </a:pPr>
                      <a:r>
                        <a:rPr lang="en-US" sz="1100" dirty="0">
                          <a:solidFill>
                            <a:schemeClr val="bg1"/>
                          </a:solidFill>
                          <a:latin typeface="+mn-lt"/>
                        </a:rPr>
                        <a:t>31/79 (28.4-50.9)</a:t>
                      </a:r>
                      <a:br>
                        <a:rPr lang="en-US" sz="1100" dirty="0">
                          <a:solidFill>
                            <a:schemeClr val="bg1"/>
                          </a:solidFill>
                          <a:latin typeface="+mn-lt"/>
                        </a:rPr>
                      </a:br>
                      <a:r>
                        <a:rPr lang="en-US" sz="1100" dirty="0">
                          <a:solidFill>
                            <a:schemeClr val="bg1"/>
                          </a:solidFill>
                          <a:latin typeface="+mn-lt"/>
                        </a:rPr>
                        <a:t>16/31 33.1-69.8)</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8634720"/>
                  </a:ext>
                </a:extLst>
              </a:tr>
              <a:tr h="515014">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00000"/>
                        </a:lnSpc>
                        <a:spcAft>
                          <a:spcPts val="300"/>
                        </a:spcAft>
                        <a:buClrTx/>
                        <a:buFontTx/>
                        <a:buNone/>
                      </a:pPr>
                      <a:r>
                        <a:rPr lang="en-US" sz="1100" dirty="0">
                          <a:solidFill>
                            <a:schemeClr val="bg1"/>
                          </a:solidFill>
                          <a:latin typeface="+mn-lt"/>
                        </a:rPr>
                        <a:t>3/5 (14.7-94.7)</a:t>
                      </a:r>
                      <a:br>
                        <a:rPr lang="en-US" sz="1100" dirty="0">
                          <a:solidFill>
                            <a:schemeClr val="bg1"/>
                          </a:solidFill>
                          <a:latin typeface="+mn-lt"/>
                        </a:rPr>
                      </a:br>
                      <a:r>
                        <a:rPr lang="en-US" sz="1100" dirty="0">
                          <a:solidFill>
                            <a:schemeClr val="bg1"/>
                          </a:solidFill>
                          <a:latin typeface="+mn-lt"/>
                        </a:rPr>
                        <a:t>1/11 (0.2-41.3)</a:t>
                      </a:r>
                      <a:br>
                        <a:rPr lang="en-US" sz="1100" dirty="0">
                          <a:solidFill>
                            <a:schemeClr val="bg1"/>
                          </a:solidFill>
                          <a:latin typeface="+mn-lt"/>
                        </a:rPr>
                      </a:br>
                      <a:r>
                        <a:rPr lang="en-US" sz="1100" dirty="0">
                          <a:solidFill>
                            <a:schemeClr val="bg1"/>
                          </a:solidFill>
                          <a:latin typeface="+mn-lt"/>
                        </a:rPr>
                        <a:t>44/96 (35.6-56.3)</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37944024"/>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Aft>
                          <a:spcPts val="300"/>
                        </a:spcAft>
                        <a:buClrTx/>
                        <a:buFontTx/>
                        <a:buNone/>
                      </a:pPr>
                      <a:r>
                        <a:rPr lang="en-US" sz="1100" dirty="0">
                          <a:solidFill>
                            <a:schemeClr val="bg1"/>
                          </a:solidFill>
                          <a:latin typeface="+mn-lt"/>
                        </a:rPr>
                        <a:t>9/18 (26.0-74.0)</a:t>
                      </a:r>
                      <a:br>
                        <a:rPr lang="en-US" sz="1100" dirty="0">
                          <a:solidFill>
                            <a:schemeClr val="bg1"/>
                          </a:solidFill>
                          <a:latin typeface="+mn-lt"/>
                        </a:rPr>
                      </a:br>
                      <a:r>
                        <a:rPr lang="en-US" sz="1100" dirty="0">
                          <a:solidFill>
                            <a:schemeClr val="bg1"/>
                          </a:solidFill>
                          <a:latin typeface="+mn-lt"/>
                        </a:rPr>
                        <a:t>38/93 (30.8-51.5)</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81914934"/>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00000"/>
                        </a:lnSpc>
                        <a:spcAft>
                          <a:spcPts val="300"/>
                        </a:spcAft>
                        <a:buClrTx/>
                        <a:buFontTx/>
                        <a:buNone/>
                      </a:pPr>
                      <a:r>
                        <a:rPr lang="en-US" sz="1100" dirty="0">
                          <a:solidFill>
                            <a:schemeClr val="bg1"/>
                          </a:solidFill>
                          <a:latin typeface="+mn-lt"/>
                        </a:rPr>
                        <a:t>10/24 (22.2-63.4)</a:t>
                      </a:r>
                      <a:br>
                        <a:rPr lang="en-US" sz="1100" dirty="0">
                          <a:solidFill>
                            <a:schemeClr val="bg1"/>
                          </a:solidFill>
                          <a:latin typeface="+mn-lt"/>
                        </a:rPr>
                      </a:br>
                      <a:r>
                        <a:rPr lang="en-US" sz="1100" dirty="0">
                          <a:solidFill>
                            <a:schemeClr val="bg1"/>
                          </a:solidFill>
                          <a:latin typeface="+mn-lt"/>
                        </a:rPr>
                        <a:t>38/88 (32.7-54.2)</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5358261"/>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Aft>
                          <a:spcPts val="300"/>
                        </a:spcAft>
                        <a:buClrTx/>
                        <a:buFontTx/>
                        <a:buNone/>
                      </a:pPr>
                      <a:r>
                        <a:rPr lang="en-US" sz="1100" dirty="0">
                          <a:solidFill>
                            <a:schemeClr val="bg1"/>
                          </a:solidFill>
                          <a:latin typeface="+mn-lt"/>
                        </a:rPr>
                        <a:t>17/34 (32.4-67.6)</a:t>
                      </a:r>
                      <a:br>
                        <a:rPr lang="en-US" sz="1100" dirty="0">
                          <a:solidFill>
                            <a:schemeClr val="bg1"/>
                          </a:solidFill>
                          <a:latin typeface="+mn-lt"/>
                        </a:rPr>
                      </a:br>
                      <a:r>
                        <a:rPr lang="en-US" sz="1100" dirty="0">
                          <a:solidFill>
                            <a:schemeClr val="bg1"/>
                          </a:solidFill>
                          <a:latin typeface="+mn-lt"/>
                        </a:rPr>
                        <a:t>31/78 (28.8-51.5)</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14888898"/>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00000"/>
                        </a:lnSpc>
                        <a:spcAft>
                          <a:spcPts val="300"/>
                        </a:spcAft>
                        <a:buClrTx/>
                        <a:buFontTx/>
                        <a:buNone/>
                      </a:pPr>
                      <a:r>
                        <a:rPr lang="en-US" sz="1100" dirty="0">
                          <a:solidFill>
                            <a:schemeClr val="bg1"/>
                          </a:solidFill>
                          <a:latin typeface="+mn-lt"/>
                        </a:rPr>
                        <a:t>19/47 (26.4-55.7)</a:t>
                      </a:r>
                      <a:br>
                        <a:rPr lang="en-US" sz="1100" dirty="0">
                          <a:solidFill>
                            <a:schemeClr val="bg1"/>
                          </a:solidFill>
                          <a:latin typeface="+mn-lt"/>
                        </a:rPr>
                      </a:br>
                      <a:r>
                        <a:rPr lang="en-US" sz="1100" dirty="0">
                          <a:solidFill>
                            <a:schemeClr val="bg1"/>
                          </a:solidFill>
                          <a:latin typeface="+mn-lt"/>
                        </a:rPr>
                        <a:t>29/65 (32.3-57.5)</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90747754"/>
                  </a:ext>
                </a:extLst>
              </a:tr>
              <a:tr h="349366">
                <a:tc>
                  <a:txBody>
                    <a:bodyPr/>
                    <a:lstStyle/>
                    <a:p>
                      <a:pPr algn="ctr">
                        <a:lnSpc>
                          <a:spcPct val="100000"/>
                        </a:lnSpc>
                        <a:spcAft>
                          <a:spcPts val="300"/>
                        </a:spcAft>
                        <a:buClrTx/>
                        <a:buFontTx/>
                        <a:buNone/>
                      </a:pPr>
                      <a:endParaRPr lang="en-US" sz="1100" dirty="0">
                        <a:solidFill>
                          <a:schemeClr val="bg1"/>
                        </a:solidFill>
                        <a:latin typeface="+mn-lt"/>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100000"/>
                        </a:lnSpc>
                        <a:spcAft>
                          <a:spcPts val="300"/>
                        </a:spcAft>
                        <a:buClrTx/>
                        <a:buFontTx/>
                        <a:buNone/>
                      </a:pPr>
                      <a:r>
                        <a:rPr lang="en-US" sz="1100" dirty="0">
                          <a:solidFill>
                            <a:schemeClr val="bg1"/>
                          </a:solidFill>
                          <a:latin typeface="+mn-lt"/>
                        </a:rPr>
                        <a:t>5/23 (7.5-43.7)</a:t>
                      </a:r>
                      <a:br>
                        <a:rPr lang="en-US" sz="1100" dirty="0">
                          <a:solidFill>
                            <a:schemeClr val="bg1"/>
                          </a:solidFill>
                          <a:latin typeface="+mn-lt"/>
                        </a:rPr>
                      </a:br>
                      <a:r>
                        <a:rPr lang="en-US" sz="1100" dirty="0">
                          <a:solidFill>
                            <a:schemeClr val="bg1"/>
                          </a:solidFill>
                          <a:latin typeface="+mn-lt"/>
                        </a:rPr>
                        <a:t>43/89 (37.6-59.2)</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1010952"/>
                  </a:ext>
                </a:extLst>
              </a:tr>
            </a:tbl>
          </a:graphicData>
        </a:graphic>
      </p:graphicFrame>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Exploratory Subgroup </a:t>
            </a:r>
            <a:br>
              <a:rPr lang="en-US" dirty="0"/>
            </a:br>
            <a:r>
              <a:rPr lang="en-US" dirty="0"/>
              <a:t>Analyses of Objective Response</a:t>
            </a:r>
            <a:endParaRPr lang="en-US" altLang="en-US" dirty="0"/>
          </a:p>
        </p:txBody>
      </p:sp>
      <p:sp>
        <p:nvSpPr>
          <p:cNvPr id="6" name="Text Box 15">
            <a:extLst>
              <a:ext uri="{FF2B5EF4-FFF2-40B4-BE49-F238E27FC236}">
                <a16:creationId xmlns:a16="http://schemas.microsoft.com/office/drawing/2014/main" id="{BAF309B0-27FD-5215-FD2E-3350040EEBB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sp>
        <p:nvSpPr>
          <p:cNvPr id="9" name="Text Box 30">
            <a:extLst>
              <a:ext uri="{FF2B5EF4-FFF2-40B4-BE49-F238E27FC236}">
                <a16:creationId xmlns:a16="http://schemas.microsoft.com/office/drawing/2014/main" id="{8B8BE35F-E7D4-3A0D-7CD2-0547FE900F57}"/>
              </a:ext>
            </a:extLst>
          </p:cNvPr>
          <p:cNvSpPr txBox="1">
            <a:spLocks noChangeArrowheads="1"/>
          </p:cNvSpPr>
          <p:nvPr/>
        </p:nvSpPr>
        <p:spPr bwMode="auto">
          <a:xfrm>
            <a:off x="727077" y="6107916"/>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Sample size represented by relative size of each circle.</a:t>
            </a:r>
            <a:endParaRPr lang="en-US" altLang="en-US" sz="1400" dirty="0">
              <a:solidFill>
                <a:schemeClr val="bg1"/>
              </a:solidFill>
              <a:latin typeface="Calibri" panose="020F0502020204030204" pitchFamily="34" charset="0"/>
            </a:endParaRPr>
          </a:p>
        </p:txBody>
      </p:sp>
      <p:cxnSp>
        <p:nvCxnSpPr>
          <p:cNvPr id="12" name="Straight Connector 11">
            <a:extLst>
              <a:ext uri="{FF2B5EF4-FFF2-40B4-BE49-F238E27FC236}">
                <a16:creationId xmlns:a16="http://schemas.microsoft.com/office/drawing/2014/main" id="{FCEE3C11-9821-B19B-D015-F2B25FB72DA9}"/>
              </a:ext>
            </a:extLst>
          </p:cNvPr>
          <p:cNvCxnSpPr>
            <a:cxnSpLocks/>
          </p:cNvCxnSpPr>
          <p:nvPr/>
        </p:nvCxnSpPr>
        <p:spPr bwMode="auto">
          <a:xfrm>
            <a:off x="6832600" y="1854200"/>
            <a:ext cx="0" cy="3972331"/>
          </a:xfrm>
          <a:prstGeom prst="line">
            <a:avLst/>
          </a:prstGeom>
          <a:noFill/>
          <a:ln w="28575" cap="flat" cmpd="sng" algn="ctr">
            <a:solidFill>
              <a:schemeClr val="tx2">
                <a:lumMod val="75000"/>
              </a:schemeClr>
            </a:solidFill>
            <a:prstDash val="sysDash"/>
            <a:round/>
            <a:headEnd type="none" w="med" len="med"/>
            <a:tailEnd type="none" w="med" len="med"/>
          </a:ln>
          <a:effectLst/>
        </p:spPr>
      </p:cxnSp>
      <p:sp>
        <p:nvSpPr>
          <p:cNvPr id="13" name="TextBox 12">
            <a:extLst>
              <a:ext uri="{FF2B5EF4-FFF2-40B4-BE49-F238E27FC236}">
                <a16:creationId xmlns:a16="http://schemas.microsoft.com/office/drawing/2014/main" id="{634B85CD-D1CB-32B9-0458-C20BEAB67760}"/>
              </a:ext>
            </a:extLst>
          </p:cNvPr>
          <p:cNvSpPr txBox="1"/>
          <p:nvPr/>
        </p:nvSpPr>
        <p:spPr bwMode="auto">
          <a:xfrm>
            <a:off x="4977626" y="6013992"/>
            <a:ext cx="37107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ORR and 95% CI</a:t>
            </a:r>
          </a:p>
        </p:txBody>
      </p:sp>
      <p:grpSp>
        <p:nvGrpSpPr>
          <p:cNvPr id="16" name="Group 15">
            <a:extLst>
              <a:ext uri="{FF2B5EF4-FFF2-40B4-BE49-F238E27FC236}">
                <a16:creationId xmlns:a16="http://schemas.microsoft.com/office/drawing/2014/main" id="{D82FD8FA-AB9B-F78A-A8A2-6C498C54039A}"/>
              </a:ext>
            </a:extLst>
          </p:cNvPr>
          <p:cNvGrpSpPr/>
          <p:nvPr/>
        </p:nvGrpSpPr>
        <p:grpSpPr>
          <a:xfrm>
            <a:off x="4963528" y="5837937"/>
            <a:ext cx="4395268" cy="307777"/>
            <a:chOff x="4963528" y="5812539"/>
            <a:chExt cx="4395268" cy="307777"/>
          </a:xfrm>
        </p:grpSpPr>
        <p:sp>
          <p:nvSpPr>
            <p:cNvPr id="17" name="TextBox 16">
              <a:extLst>
                <a:ext uri="{FF2B5EF4-FFF2-40B4-BE49-F238E27FC236}">
                  <a16:creationId xmlns:a16="http://schemas.microsoft.com/office/drawing/2014/main" id="{0F1BFDFD-49AD-7E32-2654-5B68035731D4}"/>
                </a:ext>
              </a:extLst>
            </p:cNvPr>
            <p:cNvSpPr txBox="1"/>
            <p:nvPr/>
          </p:nvSpPr>
          <p:spPr bwMode="auto">
            <a:xfrm>
              <a:off x="4963528" y="581253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sp>
          <p:nvSpPr>
            <p:cNvPr id="18" name="TextBox 17">
              <a:extLst>
                <a:ext uri="{FF2B5EF4-FFF2-40B4-BE49-F238E27FC236}">
                  <a16:creationId xmlns:a16="http://schemas.microsoft.com/office/drawing/2014/main" id="{00288193-1D53-37E3-45BB-FE81BDCD225D}"/>
                </a:ext>
              </a:extLst>
            </p:cNvPr>
            <p:cNvSpPr txBox="1"/>
            <p:nvPr/>
          </p:nvSpPr>
          <p:spPr bwMode="auto">
            <a:xfrm>
              <a:off x="7304238"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endParaRPr lang="en-US" sz="1400" b="0" dirty="0">
                <a:solidFill>
                  <a:schemeClr val="bg1"/>
                </a:solidFill>
                <a:latin typeface="Calibri" panose="020F0502020204030204" pitchFamily="34" charset="0"/>
              </a:endParaRPr>
            </a:p>
          </p:txBody>
        </p:sp>
        <p:sp>
          <p:nvSpPr>
            <p:cNvPr id="19" name="TextBox 18">
              <a:extLst>
                <a:ext uri="{FF2B5EF4-FFF2-40B4-BE49-F238E27FC236}">
                  <a16:creationId xmlns:a16="http://schemas.microsoft.com/office/drawing/2014/main" id="{B7391874-7DAE-6156-EA1C-94C9B44D3707}"/>
                </a:ext>
              </a:extLst>
            </p:cNvPr>
            <p:cNvSpPr txBox="1"/>
            <p:nvPr/>
          </p:nvSpPr>
          <p:spPr bwMode="auto">
            <a:xfrm>
              <a:off x="8127322"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sp>
          <p:nvSpPr>
            <p:cNvPr id="20" name="TextBox 19">
              <a:extLst>
                <a:ext uri="{FF2B5EF4-FFF2-40B4-BE49-F238E27FC236}">
                  <a16:creationId xmlns:a16="http://schemas.microsoft.com/office/drawing/2014/main" id="{D7E14B9E-DD40-5170-0843-57D76E856399}"/>
                </a:ext>
              </a:extLst>
            </p:cNvPr>
            <p:cNvSpPr txBox="1"/>
            <p:nvPr/>
          </p:nvSpPr>
          <p:spPr bwMode="auto">
            <a:xfrm>
              <a:off x="8900017" y="5812539"/>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endParaRPr lang="en-US" sz="1400" b="0" dirty="0">
                <a:solidFill>
                  <a:schemeClr val="bg1"/>
                </a:solidFill>
                <a:latin typeface="Calibri" panose="020F0502020204030204" pitchFamily="34" charset="0"/>
              </a:endParaRPr>
            </a:p>
          </p:txBody>
        </p:sp>
        <p:sp>
          <p:nvSpPr>
            <p:cNvPr id="21" name="TextBox 20">
              <a:extLst>
                <a:ext uri="{FF2B5EF4-FFF2-40B4-BE49-F238E27FC236}">
                  <a16:creationId xmlns:a16="http://schemas.microsoft.com/office/drawing/2014/main" id="{B0F098CD-3D23-A981-7FB9-379709E0303C}"/>
                </a:ext>
              </a:extLst>
            </p:cNvPr>
            <p:cNvSpPr txBox="1"/>
            <p:nvPr/>
          </p:nvSpPr>
          <p:spPr bwMode="auto">
            <a:xfrm>
              <a:off x="5726744"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22" name="TextBox 21">
              <a:extLst>
                <a:ext uri="{FF2B5EF4-FFF2-40B4-BE49-F238E27FC236}">
                  <a16:creationId xmlns:a16="http://schemas.microsoft.com/office/drawing/2014/main" id="{5EBDD7BA-BBB9-4124-116B-354C8F7EA0EC}"/>
                </a:ext>
              </a:extLst>
            </p:cNvPr>
            <p:cNvSpPr txBox="1"/>
            <p:nvPr/>
          </p:nvSpPr>
          <p:spPr bwMode="auto">
            <a:xfrm>
              <a:off x="6517070"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sp>
          <p:nvSpPr>
            <p:cNvPr id="23" name="TextBox 22">
              <a:extLst>
                <a:ext uri="{FF2B5EF4-FFF2-40B4-BE49-F238E27FC236}">
                  <a16:creationId xmlns:a16="http://schemas.microsoft.com/office/drawing/2014/main" id="{F1E02D3D-F214-C60C-3ECA-116D2A66FA05}"/>
                </a:ext>
              </a:extLst>
            </p:cNvPr>
            <p:cNvSpPr txBox="1"/>
            <p:nvPr/>
          </p:nvSpPr>
          <p:spPr bwMode="auto">
            <a:xfrm>
              <a:off x="5330002"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sp>
          <p:nvSpPr>
            <p:cNvPr id="24" name="TextBox 23">
              <a:extLst>
                <a:ext uri="{FF2B5EF4-FFF2-40B4-BE49-F238E27FC236}">
                  <a16:creationId xmlns:a16="http://schemas.microsoft.com/office/drawing/2014/main" id="{7EE6112E-D7A0-0AF7-860A-0F33094C1113}"/>
                </a:ext>
              </a:extLst>
            </p:cNvPr>
            <p:cNvSpPr txBox="1"/>
            <p:nvPr/>
          </p:nvSpPr>
          <p:spPr bwMode="auto">
            <a:xfrm>
              <a:off x="6120328"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30</a:t>
              </a:r>
              <a:endParaRPr lang="en-US" sz="1400" b="0" dirty="0">
                <a:solidFill>
                  <a:schemeClr val="bg1"/>
                </a:solidFill>
                <a:latin typeface="Calibri" panose="020F0502020204030204" pitchFamily="34" charset="0"/>
              </a:endParaRPr>
            </a:p>
          </p:txBody>
        </p:sp>
        <p:sp>
          <p:nvSpPr>
            <p:cNvPr id="25" name="TextBox 24">
              <a:extLst>
                <a:ext uri="{FF2B5EF4-FFF2-40B4-BE49-F238E27FC236}">
                  <a16:creationId xmlns:a16="http://schemas.microsoft.com/office/drawing/2014/main" id="{CEA0FFC5-8CF4-4F6C-7B11-6E8531D730D9}"/>
                </a:ext>
              </a:extLst>
            </p:cNvPr>
            <p:cNvSpPr txBox="1"/>
            <p:nvPr/>
          </p:nvSpPr>
          <p:spPr bwMode="auto">
            <a:xfrm>
              <a:off x="7737569"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70</a:t>
              </a:r>
              <a:endParaRPr lang="en-US" sz="1400" b="0" dirty="0">
                <a:solidFill>
                  <a:schemeClr val="bg1"/>
                </a:solidFill>
                <a:latin typeface="Calibri" panose="020F0502020204030204" pitchFamily="34" charset="0"/>
              </a:endParaRPr>
            </a:p>
          </p:txBody>
        </p:sp>
        <p:sp>
          <p:nvSpPr>
            <p:cNvPr id="26" name="TextBox 25">
              <a:extLst>
                <a:ext uri="{FF2B5EF4-FFF2-40B4-BE49-F238E27FC236}">
                  <a16:creationId xmlns:a16="http://schemas.microsoft.com/office/drawing/2014/main" id="{CA02318C-CCDB-0F94-3134-BD0400D8D31D}"/>
                </a:ext>
              </a:extLst>
            </p:cNvPr>
            <p:cNvSpPr txBox="1"/>
            <p:nvPr/>
          </p:nvSpPr>
          <p:spPr bwMode="auto">
            <a:xfrm>
              <a:off x="6950401"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50</a:t>
              </a:r>
              <a:endParaRPr lang="en-US" sz="1400" b="0" dirty="0">
                <a:solidFill>
                  <a:schemeClr val="bg1"/>
                </a:solidFill>
                <a:latin typeface="Calibri" panose="020F0502020204030204" pitchFamily="34" charset="0"/>
              </a:endParaRPr>
            </a:p>
          </p:txBody>
        </p:sp>
        <p:sp>
          <p:nvSpPr>
            <p:cNvPr id="27" name="TextBox 26">
              <a:extLst>
                <a:ext uri="{FF2B5EF4-FFF2-40B4-BE49-F238E27FC236}">
                  <a16:creationId xmlns:a16="http://schemas.microsoft.com/office/drawing/2014/main" id="{3B5CF1F7-03EF-E304-FEEA-256B8C579840}"/>
                </a:ext>
              </a:extLst>
            </p:cNvPr>
            <p:cNvSpPr txBox="1"/>
            <p:nvPr/>
          </p:nvSpPr>
          <p:spPr bwMode="auto">
            <a:xfrm>
              <a:off x="8542033" y="581253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90</a:t>
              </a:r>
              <a:endParaRPr lang="en-US" sz="1400" b="0" dirty="0">
                <a:solidFill>
                  <a:schemeClr val="bg1"/>
                </a:solidFill>
                <a:latin typeface="Calibri" panose="020F0502020204030204" pitchFamily="34" charset="0"/>
              </a:endParaRPr>
            </a:p>
          </p:txBody>
        </p:sp>
      </p:grpSp>
      <p:cxnSp>
        <p:nvCxnSpPr>
          <p:cNvPr id="28" name="Straight Connector 27">
            <a:extLst>
              <a:ext uri="{FF2B5EF4-FFF2-40B4-BE49-F238E27FC236}">
                <a16:creationId xmlns:a16="http://schemas.microsoft.com/office/drawing/2014/main" id="{4276100A-1041-E7ED-F785-8C44601B27D3}"/>
              </a:ext>
            </a:extLst>
          </p:cNvPr>
          <p:cNvCxnSpPr/>
          <p:nvPr/>
        </p:nvCxnSpPr>
        <p:spPr bwMode="auto">
          <a:xfrm>
            <a:off x="4906433" y="5826531"/>
            <a:ext cx="4461934" cy="0"/>
          </a:xfrm>
          <a:prstGeom prst="line">
            <a:avLst/>
          </a:prstGeom>
          <a:noFill/>
          <a:ln w="28575" cap="flat" cmpd="sng" algn="ctr">
            <a:solidFill>
              <a:schemeClr val="bg1"/>
            </a:solidFill>
            <a:prstDash val="solid"/>
            <a:round/>
            <a:headEnd type="none" w="med" len="med"/>
            <a:tailEnd type="none" w="med" len="med"/>
          </a:ln>
          <a:effectLst/>
        </p:spPr>
      </p:cxnSp>
      <p:grpSp>
        <p:nvGrpSpPr>
          <p:cNvPr id="29" name="Group 28">
            <a:extLst>
              <a:ext uri="{FF2B5EF4-FFF2-40B4-BE49-F238E27FC236}">
                <a16:creationId xmlns:a16="http://schemas.microsoft.com/office/drawing/2014/main" id="{1BFACB0D-F621-5E83-8FE4-D733F4E37D5F}"/>
              </a:ext>
            </a:extLst>
          </p:cNvPr>
          <p:cNvGrpSpPr/>
          <p:nvPr/>
        </p:nvGrpSpPr>
        <p:grpSpPr>
          <a:xfrm>
            <a:off x="5101547" y="5813956"/>
            <a:ext cx="4028863" cy="106361"/>
            <a:chOff x="5101547" y="5389034"/>
            <a:chExt cx="4028863" cy="524933"/>
          </a:xfrm>
        </p:grpSpPr>
        <p:cxnSp>
          <p:nvCxnSpPr>
            <p:cNvPr id="30" name="Straight Connector 29">
              <a:extLst>
                <a:ext uri="{FF2B5EF4-FFF2-40B4-BE49-F238E27FC236}">
                  <a16:creationId xmlns:a16="http://schemas.microsoft.com/office/drawing/2014/main" id="{F4DDF6E6-4596-17EA-906E-45A817AB002F}"/>
                </a:ext>
              </a:extLst>
            </p:cNvPr>
            <p:cNvCxnSpPr>
              <a:cxnSpLocks/>
            </p:cNvCxnSpPr>
            <p:nvPr/>
          </p:nvCxnSpPr>
          <p:spPr bwMode="auto">
            <a:xfrm>
              <a:off x="5101547"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3E8CA1EC-01BB-8EC5-4B6A-F3ED0D336C26}"/>
                </a:ext>
              </a:extLst>
            </p:cNvPr>
            <p:cNvCxnSpPr>
              <a:cxnSpLocks/>
            </p:cNvCxnSpPr>
            <p:nvPr/>
          </p:nvCxnSpPr>
          <p:spPr bwMode="auto">
            <a:xfrm>
              <a:off x="5514086"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4FE20B62-B3A1-0453-B349-5ABB3A3B12F9}"/>
                </a:ext>
              </a:extLst>
            </p:cNvPr>
            <p:cNvCxnSpPr>
              <a:cxnSpLocks/>
            </p:cNvCxnSpPr>
            <p:nvPr/>
          </p:nvCxnSpPr>
          <p:spPr bwMode="auto">
            <a:xfrm>
              <a:off x="5910448"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0F08191F-951C-A815-A630-E9AEDD849763}"/>
                </a:ext>
              </a:extLst>
            </p:cNvPr>
            <p:cNvCxnSpPr>
              <a:cxnSpLocks/>
            </p:cNvCxnSpPr>
            <p:nvPr/>
          </p:nvCxnSpPr>
          <p:spPr bwMode="auto">
            <a:xfrm>
              <a:off x="6304032"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B6E4B763-3FA4-1E4C-90C8-C5D92EC093A2}"/>
                </a:ext>
              </a:extLst>
            </p:cNvPr>
            <p:cNvCxnSpPr>
              <a:cxnSpLocks/>
            </p:cNvCxnSpPr>
            <p:nvPr/>
          </p:nvCxnSpPr>
          <p:spPr bwMode="auto">
            <a:xfrm>
              <a:off x="6716571"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13CC9D0F-AB58-E443-C49C-9FE729B47579}"/>
                </a:ext>
              </a:extLst>
            </p:cNvPr>
            <p:cNvCxnSpPr>
              <a:cxnSpLocks/>
            </p:cNvCxnSpPr>
            <p:nvPr/>
          </p:nvCxnSpPr>
          <p:spPr bwMode="auto">
            <a:xfrm>
              <a:off x="7112933"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96F78CAA-B152-972F-5761-643BEE04DBCB}"/>
                </a:ext>
              </a:extLst>
            </p:cNvPr>
            <p:cNvCxnSpPr>
              <a:cxnSpLocks/>
            </p:cNvCxnSpPr>
            <p:nvPr/>
          </p:nvCxnSpPr>
          <p:spPr bwMode="auto">
            <a:xfrm>
              <a:off x="7506300"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127E7E99-F639-C6D4-8995-BFD285FEBADD}"/>
                </a:ext>
              </a:extLst>
            </p:cNvPr>
            <p:cNvCxnSpPr>
              <a:cxnSpLocks/>
            </p:cNvCxnSpPr>
            <p:nvPr/>
          </p:nvCxnSpPr>
          <p:spPr bwMode="auto">
            <a:xfrm>
              <a:off x="7918839"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1B152EC7-B8E7-95F2-6183-90D4062D300A}"/>
                </a:ext>
              </a:extLst>
            </p:cNvPr>
            <p:cNvCxnSpPr>
              <a:cxnSpLocks/>
            </p:cNvCxnSpPr>
            <p:nvPr/>
          </p:nvCxnSpPr>
          <p:spPr bwMode="auto">
            <a:xfrm>
              <a:off x="8315201"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91691B94-222E-8F60-5F42-AAD95ABE74D6}"/>
                </a:ext>
              </a:extLst>
            </p:cNvPr>
            <p:cNvCxnSpPr>
              <a:cxnSpLocks/>
            </p:cNvCxnSpPr>
            <p:nvPr/>
          </p:nvCxnSpPr>
          <p:spPr bwMode="auto">
            <a:xfrm>
              <a:off x="8717871" y="5389034"/>
              <a:ext cx="0" cy="524933"/>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41AA233D-6A50-32AB-CD45-C4E09CB7D64B}"/>
                </a:ext>
              </a:extLst>
            </p:cNvPr>
            <p:cNvCxnSpPr>
              <a:cxnSpLocks/>
            </p:cNvCxnSpPr>
            <p:nvPr/>
          </p:nvCxnSpPr>
          <p:spPr bwMode="auto">
            <a:xfrm>
              <a:off x="9130410" y="5389034"/>
              <a:ext cx="0" cy="524933"/>
            </a:xfrm>
            <a:prstGeom prst="line">
              <a:avLst/>
            </a:prstGeom>
            <a:noFill/>
            <a:ln w="28575" cap="flat" cmpd="sng" algn="ctr">
              <a:solidFill>
                <a:schemeClr val="bg1"/>
              </a:solidFill>
              <a:prstDash val="solid"/>
              <a:round/>
              <a:headEnd type="none" w="med" len="med"/>
              <a:tailEnd type="none" w="med" len="med"/>
            </a:ln>
            <a:effectLst/>
          </p:spPr>
        </p:cxnSp>
      </p:grpSp>
      <p:grpSp>
        <p:nvGrpSpPr>
          <p:cNvPr id="41" name="Group 40">
            <a:extLst>
              <a:ext uri="{FF2B5EF4-FFF2-40B4-BE49-F238E27FC236}">
                <a16:creationId xmlns:a16="http://schemas.microsoft.com/office/drawing/2014/main" id="{97F15FF1-D2DE-E9C3-2453-A427AA01A6E8}"/>
              </a:ext>
            </a:extLst>
          </p:cNvPr>
          <p:cNvGrpSpPr/>
          <p:nvPr/>
        </p:nvGrpSpPr>
        <p:grpSpPr>
          <a:xfrm rot="5400000">
            <a:off x="6778626" y="1620918"/>
            <a:ext cx="106362" cy="766763"/>
            <a:chOff x="5762052" y="3410493"/>
            <a:chExt cx="80601" cy="1716912"/>
          </a:xfrm>
        </p:grpSpPr>
        <p:cxnSp>
          <p:nvCxnSpPr>
            <p:cNvPr id="42" name="Straight Connector 41">
              <a:extLst>
                <a:ext uri="{FF2B5EF4-FFF2-40B4-BE49-F238E27FC236}">
                  <a16:creationId xmlns:a16="http://schemas.microsoft.com/office/drawing/2014/main" id="{9B6712A7-981E-D090-8F80-FFF4D1577B8F}"/>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22CAB8F-D079-EF5F-0323-EAE1A7228974}"/>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B52EA13-195C-84A4-A10B-1CF3E55C1842}"/>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5" name="Group 44">
            <a:extLst>
              <a:ext uri="{FF2B5EF4-FFF2-40B4-BE49-F238E27FC236}">
                <a16:creationId xmlns:a16="http://schemas.microsoft.com/office/drawing/2014/main" id="{B0934B11-8446-700F-7F19-FBA9CFCAD71B}"/>
              </a:ext>
            </a:extLst>
          </p:cNvPr>
          <p:cNvGrpSpPr/>
          <p:nvPr/>
        </p:nvGrpSpPr>
        <p:grpSpPr>
          <a:xfrm rot="5400000">
            <a:off x="6836933" y="1618903"/>
            <a:ext cx="106362" cy="1145445"/>
            <a:chOff x="5762052" y="3410493"/>
            <a:chExt cx="80601" cy="1716912"/>
          </a:xfrm>
        </p:grpSpPr>
        <p:cxnSp>
          <p:nvCxnSpPr>
            <p:cNvPr id="46" name="Straight Connector 45">
              <a:extLst>
                <a:ext uri="{FF2B5EF4-FFF2-40B4-BE49-F238E27FC236}">
                  <a16:creationId xmlns:a16="http://schemas.microsoft.com/office/drawing/2014/main" id="{7BD6C814-C44D-9450-7DAB-0E7DBE532FD0}"/>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DC9A01A3-DAEC-FEFD-3BB8-CC74040AE146}"/>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46D33382-BA42-547A-49E1-AAD9B5B0856B}"/>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E822E9D6-AEA4-F577-E22C-EC8595A7EB95}"/>
              </a:ext>
            </a:extLst>
          </p:cNvPr>
          <p:cNvGrpSpPr/>
          <p:nvPr/>
        </p:nvGrpSpPr>
        <p:grpSpPr>
          <a:xfrm rot="5400000">
            <a:off x="6751719" y="1842622"/>
            <a:ext cx="106362" cy="1025817"/>
            <a:chOff x="5762052" y="3410493"/>
            <a:chExt cx="80601" cy="1716912"/>
          </a:xfrm>
        </p:grpSpPr>
        <p:cxnSp>
          <p:nvCxnSpPr>
            <p:cNvPr id="50" name="Straight Connector 49">
              <a:extLst>
                <a:ext uri="{FF2B5EF4-FFF2-40B4-BE49-F238E27FC236}">
                  <a16:creationId xmlns:a16="http://schemas.microsoft.com/office/drawing/2014/main" id="{9B157887-3F94-2585-D198-8243DCCC106D}"/>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41F876EE-43C3-5CC1-AFDF-9E7F8DE14E78}"/>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6D74AEC7-BF3E-E9D7-B448-184E3B4D3445}"/>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3" name="Group 52">
            <a:extLst>
              <a:ext uri="{FF2B5EF4-FFF2-40B4-BE49-F238E27FC236}">
                <a16:creationId xmlns:a16="http://schemas.microsoft.com/office/drawing/2014/main" id="{72DFA767-DD25-DE85-322E-AAE8C13AA185}"/>
              </a:ext>
            </a:extLst>
          </p:cNvPr>
          <p:cNvGrpSpPr/>
          <p:nvPr/>
        </p:nvGrpSpPr>
        <p:grpSpPr>
          <a:xfrm rot="5400000">
            <a:off x="7036958" y="2022521"/>
            <a:ext cx="106362" cy="1066071"/>
            <a:chOff x="5762052" y="3410493"/>
            <a:chExt cx="80601" cy="1716912"/>
          </a:xfrm>
        </p:grpSpPr>
        <p:cxnSp>
          <p:nvCxnSpPr>
            <p:cNvPr id="54" name="Straight Connector 53">
              <a:extLst>
                <a:ext uri="{FF2B5EF4-FFF2-40B4-BE49-F238E27FC236}">
                  <a16:creationId xmlns:a16="http://schemas.microsoft.com/office/drawing/2014/main" id="{45C829AD-199E-98EB-5A57-5AD5F39FA7BF}"/>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AED521AA-2A5F-4DF1-316E-DF3FD75EB728}"/>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75DB7784-FB0C-4776-27E6-BB6B9312E578}"/>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57" name="Group 56">
            <a:extLst>
              <a:ext uri="{FF2B5EF4-FFF2-40B4-BE49-F238E27FC236}">
                <a16:creationId xmlns:a16="http://schemas.microsoft.com/office/drawing/2014/main" id="{327B836C-5763-67FB-FA21-6E1A919945B9}"/>
              </a:ext>
            </a:extLst>
          </p:cNvPr>
          <p:cNvGrpSpPr/>
          <p:nvPr/>
        </p:nvGrpSpPr>
        <p:grpSpPr>
          <a:xfrm rot="5400000">
            <a:off x="6531279" y="2159061"/>
            <a:ext cx="106362" cy="1099287"/>
            <a:chOff x="5762052" y="3410493"/>
            <a:chExt cx="80601" cy="1716912"/>
          </a:xfrm>
        </p:grpSpPr>
        <p:cxnSp>
          <p:nvCxnSpPr>
            <p:cNvPr id="58" name="Straight Connector 57">
              <a:extLst>
                <a:ext uri="{FF2B5EF4-FFF2-40B4-BE49-F238E27FC236}">
                  <a16:creationId xmlns:a16="http://schemas.microsoft.com/office/drawing/2014/main" id="{84E3CCAA-FE75-DA37-4550-61AACB38ABEE}"/>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0BF3C08-971F-F2B5-E9DD-2B5D84C55C63}"/>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E9DE1839-B8FB-9A16-64A4-383FB9A9BCC0}"/>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999FF0D0-12DF-4F17-64D7-AA78D83A8502}"/>
              </a:ext>
            </a:extLst>
          </p:cNvPr>
          <p:cNvGrpSpPr/>
          <p:nvPr/>
        </p:nvGrpSpPr>
        <p:grpSpPr>
          <a:xfrm rot="5400000">
            <a:off x="6307442" y="2340637"/>
            <a:ext cx="106362" cy="1099287"/>
            <a:chOff x="5762052" y="3410493"/>
            <a:chExt cx="80601" cy="1716912"/>
          </a:xfrm>
        </p:grpSpPr>
        <p:cxnSp>
          <p:nvCxnSpPr>
            <p:cNvPr id="62" name="Straight Connector 61">
              <a:extLst>
                <a:ext uri="{FF2B5EF4-FFF2-40B4-BE49-F238E27FC236}">
                  <a16:creationId xmlns:a16="http://schemas.microsoft.com/office/drawing/2014/main" id="{F5AA73AB-93C0-97D0-BA2B-35033D38D225}"/>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AB66C34-0C07-8356-E3F8-0D61FAC6EBBB}"/>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88C1CE9F-A956-58B2-B2F4-06135C6ABA11}"/>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002952CF-10CB-4D8A-57FC-38B6A8B6226C}"/>
              </a:ext>
            </a:extLst>
          </p:cNvPr>
          <p:cNvGrpSpPr/>
          <p:nvPr/>
        </p:nvGrpSpPr>
        <p:grpSpPr>
          <a:xfrm rot="5400000">
            <a:off x="7154831" y="2564336"/>
            <a:ext cx="106362" cy="1014476"/>
            <a:chOff x="5762052" y="3410493"/>
            <a:chExt cx="80601" cy="1716912"/>
          </a:xfrm>
        </p:grpSpPr>
        <p:cxnSp>
          <p:nvCxnSpPr>
            <p:cNvPr id="66" name="Straight Connector 65">
              <a:extLst>
                <a:ext uri="{FF2B5EF4-FFF2-40B4-BE49-F238E27FC236}">
                  <a16:creationId xmlns:a16="http://schemas.microsoft.com/office/drawing/2014/main" id="{18513F68-D72F-EAEB-F463-72D8AD1E007B}"/>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4974CA8C-C69C-AA44-98BA-A55366C74983}"/>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2CA2C7DB-EB19-D230-66DB-893F51F1AF12}"/>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69" name="Group 68">
            <a:extLst>
              <a:ext uri="{FF2B5EF4-FFF2-40B4-BE49-F238E27FC236}">
                <a16:creationId xmlns:a16="http://schemas.microsoft.com/office/drawing/2014/main" id="{96AB5F76-61F2-4704-4F7E-50F045A256B8}"/>
              </a:ext>
            </a:extLst>
          </p:cNvPr>
          <p:cNvGrpSpPr/>
          <p:nvPr/>
        </p:nvGrpSpPr>
        <p:grpSpPr>
          <a:xfrm rot="5400000">
            <a:off x="6646831" y="2799287"/>
            <a:ext cx="106362" cy="906525"/>
            <a:chOff x="5762052" y="3410493"/>
            <a:chExt cx="80601" cy="1716912"/>
          </a:xfrm>
        </p:grpSpPr>
        <p:cxnSp>
          <p:nvCxnSpPr>
            <p:cNvPr id="70" name="Straight Connector 69">
              <a:extLst>
                <a:ext uri="{FF2B5EF4-FFF2-40B4-BE49-F238E27FC236}">
                  <a16:creationId xmlns:a16="http://schemas.microsoft.com/office/drawing/2014/main" id="{8AB44B2A-1216-F496-F6DE-9814B7058638}"/>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1FD76B3D-BF8F-032B-E4EA-B59749D329C5}"/>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DF2E7953-2AFA-729E-2214-59120DFC247B}"/>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73" name="Group 72">
            <a:extLst>
              <a:ext uri="{FF2B5EF4-FFF2-40B4-BE49-F238E27FC236}">
                <a16:creationId xmlns:a16="http://schemas.microsoft.com/office/drawing/2014/main" id="{2E3822F5-5CB7-48B2-41FA-065993B9075F}"/>
              </a:ext>
            </a:extLst>
          </p:cNvPr>
          <p:cNvGrpSpPr/>
          <p:nvPr/>
        </p:nvGrpSpPr>
        <p:grpSpPr>
          <a:xfrm rot="5400000">
            <a:off x="7130450" y="2689023"/>
            <a:ext cx="106362" cy="1470413"/>
            <a:chOff x="5762052" y="3410493"/>
            <a:chExt cx="80601" cy="1716912"/>
          </a:xfrm>
        </p:grpSpPr>
        <p:cxnSp>
          <p:nvCxnSpPr>
            <p:cNvPr id="74" name="Straight Connector 73">
              <a:extLst>
                <a:ext uri="{FF2B5EF4-FFF2-40B4-BE49-F238E27FC236}">
                  <a16:creationId xmlns:a16="http://schemas.microsoft.com/office/drawing/2014/main" id="{DA15C3DE-384B-CA59-0466-B1BBB12398CF}"/>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D18028FD-C718-299B-6AA7-CB182F86BEFA}"/>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2E898A3C-9555-0BBD-6124-D9BDE3009AF0}"/>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77" name="Group 76">
            <a:extLst>
              <a:ext uri="{FF2B5EF4-FFF2-40B4-BE49-F238E27FC236}">
                <a16:creationId xmlns:a16="http://schemas.microsoft.com/office/drawing/2014/main" id="{61BF5570-3CBF-C4EA-3388-5C5A44C737BB}"/>
              </a:ext>
            </a:extLst>
          </p:cNvPr>
          <p:cNvGrpSpPr/>
          <p:nvPr/>
        </p:nvGrpSpPr>
        <p:grpSpPr>
          <a:xfrm rot="5400000">
            <a:off x="7250244" y="1980127"/>
            <a:ext cx="106362" cy="3212031"/>
            <a:chOff x="5762052" y="3410493"/>
            <a:chExt cx="80601" cy="1716912"/>
          </a:xfrm>
        </p:grpSpPr>
        <p:cxnSp>
          <p:nvCxnSpPr>
            <p:cNvPr id="78" name="Straight Connector 77">
              <a:extLst>
                <a:ext uri="{FF2B5EF4-FFF2-40B4-BE49-F238E27FC236}">
                  <a16:creationId xmlns:a16="http://schemas.microsoft.com/office/drawing/2014/main" id="{560EB193-04E7-453C-81C8-B842231157B5}"/>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89314D55-5A2C-F817-499B-D19F638A7E9A}"/>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DC3DCD5F-283C-D41F-4815-24F47121B8B2}"/>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1" name="Group 80">
            <a:extLst>
              <a:ext uri="{FF2B5EF4-FFF2-40B4-BE49-F238E27FC236}">
                <a16:creationId xmlns:a16="http://schemas.microsoft.com/office/drawing/2014/main" id="{11026665-9157-EE09-43E3-AE025672D5F6}"/>
              </a:ext>
            </a:extLst>
          </p:cNvPr>
          <p:cNvGrpSpPr/>
          <p:nvPr/>
        </p:nvGrpSpPr>
        <p:grpSpPr>
          <a:xfrm rot="5400000">
            <a:off x="6897928" y="3485333"/>
            <a:ext cx="106362" cy="833919"/>
            <a:chOff x="5762052" y="3410493"/>
            <a:chExt cx="80601" cy="1716912"/>
          </a:xfrm>
        </p:grpSpPr>
        <p:cxnSp>
          <p:nvCxnSpPr>
            <p:cNvPr id="82" name="Straight Connector 81">
              <a:extLst>
                <a:ext uri="{FF2B5EF4-FFF2-40B4-BE49-F238E27FC236}">
                  <a16:creationId xmlns:a16="http://schemas.microsoft.com/office/drawing/2014/main" id="{9C07036E-D180-F691-94A8-7C7BBCA74914}"/>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83B09F18-6CAF-9501-7DFD-BD31D20A0626}"/>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A07B2C11-0C60-A660-2DD5-911D7AE772D8}"/>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5" name="Group 84">
            <a:extLst>
              <a:ext uri="{FF2B5EF4-FFF2-40B4-BE49-F238E27FC236}">
                <a16:creationId xmlns:a16="http://schemas.microsoft.com/office/drawing/2014/main" id="{4DDF86D3-FA38-BD26-E041-EFC505AA01FF}"/>
              </a:ext>
            </a:extLst>
          </p:cNvPr>
          <p:cNvGrpSpPr/>
          <p:nvPr/>
        </p:nvGrpSpPr>
        <p:grpSpPr>
          <a:xfrm rot="5400000">
            <a:off x="5889575" y="2962562"/>
            <a:ext cx="106362" cy="1644221"/>
            <a:chOff x="5762052" y="3410493"/>
            <a:chExt cx="80601" cy="1716912"/>
          </a:xfrm>
        </p:grpSpPr>
        <p:cxnSp>
          <p:nvCxnSpPr>
            <p:cNvPr id="86" name="Straight Connector 85">
              <a:extLst>
                <a:ext uri="{FF2B5EF4-FFF2-40B4-BE49-F238E27FC236}">
                  <a16:creationId xmlns:a16="http://schemas.microsoft.com/office/drawing/2014/main" id="{03F9422A-27DD-2A31-9B7E-56C6A8B3F4EF}"/>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E435855E-BFDB-ED20-93B7-70A7A18DF631}"/>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FF9E96B2-69EC-3394-0280-2ED4445BACDE}"/>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89" name="Group 88">
            <a:extLst>
              <a:ext uri="{FF2B5EF4-FFF2-40B4-BE49-F238E27FC236}">
                <a16:creationId xmlns:a16="http://schemas.microsoft.com/office/drawing/2014/main" id="{D8687A23-2BEE-60A9-2B91-B16112A21CEC}"/>
              </a:ext>
            </a:extLst>
          </p:cNvPr>
          <p:cNvGrpSpPr/>
          <p:nvPr/>
        </p:nvGrpSpPr>
        <p:grpSpPr>
          <a:xfrm rot="5400000">
            <a:off x="7067539" y="3184338"/>
            <a:ext cx="106362" cy="1917193"/>
            <a:chOff x="5762052" y="3410493"/>
            <a:chExt cx="80601" cy="1716912"/>
          </a:xfrm>
        </p:grpSpPr>
        <p:cxnSp>
          <p:nvCxnSpPr>
            <p:cNvPr id="90" name="Straight Connector 89">
              <a:extLst>
                <a:ext uri="{FF2B5EF4-FFF2-40B4-BE49-F238E27FC236}">
                  <a16:creationId xmlns:a16="http://schemas.microsoft.com/office/drawing/2014/main" id="{59F86889-1327-9005-7FD4-1303DDEFC1EB}"/>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02D3C837-EFD5-55F1-BE5A-09A01EF1E090}"/>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2F707785-97A8-C527-A15A-33BB6B774D4D}"/>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93" name="Group 92">
            <a:extLst>
              <a:ext uri="{FF2B5EF4-FFF2-40B4-BE49-F238E27FC236}">
                <a16:creationId xmlns:a16="http://schemas.microsoft.com/office/drawing/2014/main" id="{3BA4863E-4D29-D283-0B88-3D4DE35DBF5D}"/>
              </a:ext>
            </a:extLst>
          </p:cNvPr>
          <p:cNvGrpSpPr/>
          <p:nvPr/>
        </p:nvGrpSpPr>
        <p:grpSpPr>
          <a:xfrm rot="5400000">
            <a:off x="6711541" y="3847882"/>
            <a:ext cx="106362" cy="830021"/>
            <a:chOff x="5762052" y="3410493"/>
            <a:chExt cx="80601" cy="1716912"/>
          </a:xfrm>
        </p:grpSpPr>
        <p:cxnSp>
          <p:nvCxnSpPr>
            <p:cNvPr id="94" name="Straight Connector 93">
              <a:extLst>
                <a:ext uri="{FF2B5EF4-FFF2-40B4-BE49-F238E27FC236}">
                  <a16:creationId xmlns:a16="http://schemas.microsoft.com/office/drawing/2014/main" id="{03E25A7E-C048-D7B5-FB3B-D8436DC174D1}"/>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4A43D0EE-A74A-8BF5-4FB1-0DCAE39DE27D}"/>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339F09B9-8824-2C3D-43B6-34D69290094E}"/>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97" name="Group 96">
            <a:extLst>
              <a:ext uri="{FF2B5EF4-FFF2-40B4-BE49-F238E27FC236}">
                <a16:creationId xmlns:a16="http://schemas.microsoft.com/office/drawing/2014/main" id="{EEC81629-2D2F-D4FB-E01F-C56A14A2AACA}"/>
              </a:ext>
            </a:extLst>
          </p:cNvPr>
          <p:cNvGrpSpPr/>
          <p:nvPr/>
        </p:nvGrpSpPr>
        <p:grpSpPr>
          <a:xfrm rot="5400000">
            <a:off x="6773586" y="3666013"/>
            <a:ext cx="106362" cy="1649964"/>
            <a:chOff x="5762052" y="3410493"/>
            <a:chExt cx="80601" cy="1716912"/>
          </a:xfrm>
        </p:grpSpPr>
        <p:cxnSp>
          <p:nvCxnSpPr>
            <p:cNvPr id="98" name="Straight Connector 97">
              <a:extLst>
                <a:ext uri="{FF2B5EF4-FFF2-40B4-BE49-F238E27FC236}">
                  <a16:creationId xmlns:a16="http://schemas.microsoft.com/office/drawing/2014/main" id="{22F6505A-883E-E632-B068-2355EB36AE77}"/>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7B47DC40-5799-D61B-465C-552DA27C21F0}"/>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A27858D2-B763-D825-6D7A-41B8634446F3}"/>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68DB8E8A-A305-762E-0408-A112E2693753}"/>
              </a:ext>
            </a:extLst>
          </p:cNvPr>
          <p:cNvGrpSpPr/>
          <p:nvPr/>
        </p:nvGrpSpPr>
        <p:grpSpPr>
          <a:xfrm rot="5400000">
            <a:off x="6793363" y="4173827"/>
            <a:ext cx="106362" cy="869577"/>
            <a:chOff x="5762052" y="3410493"/>
            <a:chExt cx="80601" cy="1716912"/>
          </a:xfrm>
        </p:grpSpPr>
        <p:cxnSp>
          <p:nvCxnSpPr>
            <p:cNvPr id="102" name="Straight Connector 101">
              <a:extLst>
                <a:ext uri="{FF2B5EF4-FFF2-40B4-BE49-F238E27FC236}">
                  <a16:creationId xmlns:a16="http://schemas.microsoft.com/office/drawing/2014/main" id="{2E6A5215-A138-831E-4558-74D1E3B68CBF}"/>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8BAC0830-639A-5F3D-29CF-8EB33140D411}"/>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C699AF4D-3B74-393D-1814-F37202A88145}"/>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 name="Group 104">
            <a:extLst>
              <a:ext uri="{FF2B5EF4-FFF2-40B4-BE49-F238E27FC236}">
                <a16:creationId xmlns:a16="http://schemas.microsoft.com/office/drawing/2014/main" id="{8F13CC19-653C-EFC0-BB26-0B1B4F697D1F}"/>
              </a:ext>
            </a:extLst>
          </p:cNvPr>
          <p:cNvGrpSpPr/>
          <p:nvPr/>
        </p:nvGrpSpPr>
        <p:grpSpPr>
          <a:xfrm rot="5400000">
            <a:off x="7068529" y="4146410"/>
            <a:ext cx="106362" cy="1419912"/>
            <a:chOff x="5762052" y="3410493"/>
            <a:chExt cx="80601" cy="1716912"/>
          </a:xfrm>
        </p:grpSpPr>
        <p:cxnSp>
          <p:nvCxnSpPr>
            <p:cNvPr id="106" name="Straight Connector 105">
              <a:extLst>
                <a:ext uri="{FF2B5EF4-FFF2-40B4-BE49-F238E27FC236}">
                  <a16:creationId xmlns:a16="http://schemas.microsoft.com/office/drawing/2014/main" id="{3F5DAC04-40E1-D669-E442-9360C2F01A29}"/>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D3F088A4-C1CD-D3BE-87F7-43D4BBE191F8}"/>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625DEDCD-A8C8-1BF3-4799-EA456F4851EF}"/>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9" name="Group 108">
            <a:extLst>
              <a:ext uri="{FF2B5EF4-FFF2-40B4-BE49-F238E27FC236}">
                <a16:creationId xmlns:a16="http://schemas.microsoft.com/office/drawing/2014/main" id="{4E8D4C1A-DD98-6AD5-85C5-04C4F1A4B733}"/>
              </a:ext>
            </a:extLst>
          </p:cNvPr>
          <p:cNvGrpSpPr/>
          <p:nvPr/>
        </p:nvGrpSpPr>
        <p:grpSpPr>
          <a:xfrm rot="5400000">
            <a:off x="6667633" y="4508723"/>
            <a:ext cx="106362" cy="917837"/>
            <a:chOff x="5762052" y="3410493"/>
            <a:chExt cx="80601" cy="1716912"/>
          </a:xfrm>
        </p:grpSpPr>
        <p:cxnSp>
          <p:nvCxnSpPr>
            <p:cNvPr id="110" name="Straight Connector 109">
              <a:extLst>
                <a:ext uri="{FF2B5EF4-FFF2-40B4-BE49-F238E27FC236}">
                  <a16:creationId xmlns:a16="http://schemas.microsoft.com/office/drawing/2014/main" id="{F7CED015-2A5E-7FDE-872C-34F46F6FC069}"/>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FB05772F-10C1-EACA-9DC6-025B88632FC3}"/>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9F1E8FCD-79A8-08BB-B2B6-62D84E64A5E6}"/>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225B0DFF-F825-3070-A9AC-6A33E7950016}"/>
              </a:ext>
            </a:extLst>
          </p:cNvPr>
          <p:cNvGrpSpPr/>
          <p:nvPr/>
        </p:nvGrpSpPr>
        <p:grpSpPr>
          <a:xfrm rot="5400000">
            <a:off x="6708561" y="4623071"/>
            <a:ext cx="106362" cy="1178881"/>
            <a:chOff x="5762052" y="3410493"/>
            <a:chExt cx="80601" cy="1716912"/>
          </a:xfrm>
        </p:grpSpPr>
        <p:cxnSp>
          <p:nvCxnSpPr>
            <p:cNvPr id="114" name="Straight Connector 113">
              <a:extLst>
                <a:ext uri="{FF2B5EF4-FFF2-40B4-BE49-F238E27FC236}">
                  <a16:creationId xmlns:a16="http://schemas.microsoft.com/office/drawing/2014/main" id="{BD77E1F5-5153-2CF2-8D99-95948AD79C48}"/>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F7B7BBCA-B0AD-9D9D-26C0-F2DDAF1D96A1}"/>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0F8F1D49-6E64-DCA9-9865-8114342A80FD}"/>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7" name="Group 116">
            <a:extLst>
              <a:ext uri="{FF2B5EF4-FFF2-40B4-BE49-F238E27FC236}">
                <a16:creationId xmlns:a16="http://schemas.microsoft.com/office/drawing/2014/main" id="{09DE8B4D-E36A-34B3-D6E7-4059DC5714CC}"/>
              </a:ext>
            </a:extLst>
          </p:cNvPr>
          <p:cNvGrpSpPr/>
          <p:nvPr/>
        </p:nvGrpSpPr>
        <p:grpSpPr>
          <a:xfrm rot="5400000">
            <a:off x="6860037" y="4828453"/>
            <a:ext cx="106362" cy="1002929"/>
            <a:chOff x="5762052" y="3410493"/>
            <a:chExt cx="80601" cy="1716912"/>
          </a:xfrm>
        </p:grpSpPr>
        <p:cxnSp>
          <p:nvCxnSpPr>
            <p:cNvPr id="118" name="Straight Connector 117">
              <a:extLst>
                <a:ext uri="{FF2B5EF4-FFF2-40B4-BE49-F238E27FC236}">
                  <a16:creationId xmlns:a16="http://schemas.microsoft.com/office/drawing/2014/main" id="{2AD1AF9F-1E6C-219A-73CE-9CBEA893213F}"/>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847C51D9-5AB0-7BF5-ECEC-AB4F01648135}"/>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487496B8-D2A2-507E-C9EE-442FA16567A4}"/>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1" name="Group 120">
            <a:extLst>
              <a:ext uri="{FF2B5EF4-FFF2-40B4-BE49-F238E27FC236}">
                <a16:creationId xmlns:a16="http://schemas.microsoft.com/office/drawing/2014/main" id="{149E5BAB-8A90-B5BB-B7BD-F0E5432ED982}"/>
              </a:ext>
            </a:extLst>
          </p:cNvPr>
          <p:cNvGrpSpPr/>
          <p:nvPr/>
        </p:nvGrpSpPr>
        <p:grpSpPr>
          <a:xfrm rot="5400000">
            <a:off x="6087405" y="4850277"/>
            <a:ext cx="106362" cy="1440567"/>
            <a:chOff x="5762052" y="3410493"/>
            <a:chExt cx="80601" cy="1716912"/>
          </a:xfrm>
        </p:grpSpPr>
        <p:cxnSp>
          <p:nvCxnSpPr>
            <p:cNvPr id="122" name="Straight Connector 121">
              <a:extLst>
                <a:ext uri="{FF2B5EF4-FFF2-40B4-BE49-F238E27FC236}">
                  <a16:creationId xmlns:a16="http://schemas.microsoft.com/office/drawing/2014/main" id="{12CEC965-E933-D958-BB53-B1B3DEAF1D4C}"/>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8F6D0E1F-56B5-2BC2-4AE0-F8ACD4518439}"/>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8493BF96-1152-62A9-F2DE-748F8443AA04}"/>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F06520C6-D15A-E38B-E317-A9A03CA23447}"/>
              </a:ext>
            </a:extLst>
          </p:cNvPr>
          <p:cNvGrpSpPr/>
          <p:nvPr/>
        </p:nvGrpSpPr>
        <p:grpSpPr>
          <a:xfrm rot="5400000">
            <a:off x="6997239" y="5250388"/>
            <a:ext cx="106362" cy="863208"/>
            <a:chOff x="5762052" y="3410493"/>
            <a:chExt cx="80601" cy="1716912"/>
          </a:xfrm>
        </p:grpSpPr>
        <p:cxnSp>
          <p:nvCxnSpPr>
            <p:cNvPr id="126" name="Straight Connector 125">
              <a:extLst>
                <a:ext uri="{FF2B5EF4-FFF2-40B4-BE49-F238E27FC236}">
                  <a16:creationId xmlns:a16="http://schemas.microsoft.com/office/drawing/2014/main" id="{111D12CB-692B-34CF-9313-BE3BB7CEDE6D}"/>
                </a:ext>
              </a:extLst>
            </p:cNvPr>
            <p:cNvCxnSpPr>
              <a:cxnSpLocks/>
            </p:cNvCxnSpPr>
            <p:nvPr/>
          </p:nvCxnSpPr>
          <p:spPr bwMode="auto">
            <a:xfrm>
              <a:off x="5762052" y="3410493"/>
              <a:ext cx="80601" cy="0"/>
            </a:xfrm>
            <a:prstGeom prst="line">
              <a:avLst/>
            </a:prstGeom>
            <a:noFill/>
            <a:ln w="28575" cap="flat" cmpd="sng" algn="ctr">
              <a:solidFill>
                <a:schemeClr val="accent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49F1A18B-F59B-D6BF-CAEA-CE339B9BBDDE}"/>
                </a:ext>
              </a:extLst>
            </p:cNvPr>
            <p:cNvCxnSpPr>
              <a:cxnSpLocks/>
            </p:cNvCxnSpPr>
            <p:nvPr/>
          </p:nvCxnSpPr>
          <p:spPr bwMode="auto">
            <a:xfrm>
              <a:off x="5802353" y="3410493"/>
              <a:ext cx="0" cy="1716912"/>
            </a:xfrm>
            <a:prstGeom prst="line">
              <a:avLst/>
            </a:prstGeom>
            <a:noFill/>
            <a:ln w="28575"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CCF0F1BF-6522-14C4-7E08-7A511655C2CD}"/>
                </a:ext>
              </a:extLst>
            </p:cNvPr>
            <p:cNvCxnSpPr>
              <a:cxnSpLocks/>
            </p:cNvCxnSpPr>
            <p:nvPr/>
          </p:nvCxnSpPr>
          <p:spPr bwMode="auto">
            <a:xfrm>
              <a:off x="5762052" y="5127405"/>
              <a:ext cx="80601" cy="0"/>
            </a:xfrm>
            <a:prstGeom prst="line">
              <a:avLst/>
            </a:prstGeom>
            <a:noFill/>
            <a:ln w="28575" cap="flat" cmpd="sng" algn="ctr">
              <a:solidFill>
                <a:schemeClr val="accent1"/>
              </a:solidFill>
              <a:prstDash val="solid"/>
              <a:round/>
              <a:headEnd type="none" w="med" len="med"/>
              <a:tailEnd type="none" w="med" len="med"/>
            </a:ln>
            <a:effectLst/>
          </p:spPr>
        </p:cxnSp>
      </p:grpSp>
      <p:sp>
        <p:nvSpPr>
          <p:cNvPr id="129" name="Oval 128">
            <a:extLst>
              <a:ext uri="{FF2B5EF4-FFF2-40B4-BE49-F238E27FC236}">
                <a16:creationId xmlns:a16="http://schemas.microsoft.com/office/drawing/2014/main" id="{D113B6C3-D0F6-362E-87B2-4A42A285B24D}"/>
              </a:ext>
            </a:extLst>
          </p:cNvPr>
          <p:cNvSpPr/>
          <p:nvPr/>
        </p:nvSpPr>
        <p:spPr bwMode="auto">
          <a:xfrm>
            <a:off x="6751849" y="1924686"/>
            <a:ext cx="152797" cy="152797"/>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Oval 129">
            <a:extLst>
              <a:ext uri="{FF2B5EF4-FFF2-40B4-BE49-F238E27FC236}">
                <a16:creationId xmlns:a16="http://schemas.microsoft.com/office/drawing/2014/main" id="{5A4143B7-44FA-AB53-A48E-E286B4715263}"/>
              </a:ext>
            </a:extLst>
          </p:cNvPr>
          <p:cNvSpPr/>
          <p:nvPr/>
        </p:nvSpPr>
        <p:spPr bwMode="auto">
          <a:xfrm>
            <a:off x="6742889" y="2305585"/>
            <a:ext cx="96578" cy="9657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Oval 130">
            <a:extLst>
              <a:ext uri="{FF2B5EF4-FFF2-40B4-BE49-F238E27FC236}">
                <a16:creationId xmlns:a16="http://schemas.microsoft.com/office/drawing/2014/main" id="{E72B317C-3251-BF15-4BB3-CB48E3F41FA4}"/>
              </a:ext>
            </a:extLst>
          </p:cNvPr>
          <p:cNvSpPr/>
          <p:nvPr/>
        </p:nvSpPr>
        <p:spPr bwMode="auto">
          <a:xfrm>
            <a:off x="6830483" y="2144863"/>
            <a:ext cx="85245" cy="8524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Oval 131">
            <a:extLst>
              <a:ext uri="{FF2B5EF4-FFF2-40B4-BE49-F238E27FC236}">
                <a16:creationId xmlns:a16="http://schemas.microsoft.com/office/drawing/2014/main" id="{0959474A-A893-5BA7-70A9-0D767C650658}"/>
              </a:ext>
            </a:extLst>
          </p:cNvPr>
          <p:cNvSpPr/>
          <p:nvPr/>
        </p:nvSpPr>
        <p:spPr bwMode="auto">
          <a:xfrm>
            <a:off x="7039992" y="2516202"/>
            <a:ext cx="85245" cy="8524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Oval 132">
            <a:extLst>
              <a:ext uri="{FF2B5EF4-FFF2-40B4-BE49-F238E27FC236}">
                <a16:creationId xmlns:a16="http://schemas.microsoft.com/office/drawing/2014/main" id="{5A28F740-7F85-5FE4-A3EB-F3833261D27A}"/>
              </a:ext>
            </a:extLst>
          </p:cNvPr>
          <p:cNvSpPr/>
          <p:nvPr/>
        </p:nvSpPr>
        <p:spPr bwMode="auto">
          <a:xfrm>
            <a:off x="6505911" y="2669043"/>
            <a:ext cx="85245" cy="8524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Oval 133">
            <a:extLst>
              <a:ext uri="{FF2B5EF4-FFF2-40B4-BE49-F238E27FC236}">
                <a16:creationId xmlns:a16="http://schemas.microsoft.com/office/drawing/2014/main" id="{34178CED-2D6A-01D3-2FA9-058B5C18C77F}"/>
              </a:ext>
            </a:extLst>
          </p:cNvPr>
          <p:cNvSpPr/>
          <p:nvPr/>
        </p:nvSpPr>
        <p:spPr bwMode="auto">
          <a:xfrm>
            <a:off x="6257083" y="2850485"/>
            <a:ext cx="85245" cy="8524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Oval 134">
            <a:extLst>
              <a:ext uri="{FF2B5EF4-FFF2-40B4-BE49-F238E27FC236}">
                <a16:creationId xmlns:a16="http://schemas.microsoft.com/office/drawing/2014/main" id="{D9C50E69-DF0E-8A3A-FA02-1FFC1D9E5AE4}"/>
              </a:ext>
            </a:extLst>
          </p:cNvPr>
          <p:cNvSpPr/>
          <p:nvPr/>
        </p:nvSpPr>
        <p:spPr bwMode="auto">
          <a:xfrm>
            <a:off x="7159921" y="3019420"/>
            <a:ext cx="93523" cy="93523"/>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Oval 135">
            <a:extLst>
              <a:ext uri="{FF2B5EF4-FFF2-40B4-BE49-F238E27FC236}">
                <a16:creationId xmlns:a16="http://schemas.microsoft.com/office/drawing/2014/main" id="{65AD54E4-8BBA-0AF6-C9AC-36D14D6AF189}"/>
              </a:ext>
            </a:extLst>
          </p:cNvPr>
          <p:cNvSpPr/>
          <p:nvPr/>
        </p:nvSpPr>
        <p:spPr bwMode="auto">
          <a:xfrm>
            <a:off x="6627713" y="3201231"/>
            <a:ext cx="104838" cy="1048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Oval 136">
            <a:extLst>
              <a:ext uri="{FF2B5EF4-FFF2-40B4-BE49-F238E27FC236}">
                <a16:creationId xmlns:a16="http://schemas.microsoft.com/office/drawing/2014/main" id="{F819432B-D978-76D0-E0E6-D57D4A9A7797}"/>
              </a:ext>
            </a:extLst>
          </p:cNvPr>
          <p:cNvSpPr/>
          <p:nvPr/>
        </p:nvSpPr>
        <p:spPr bwMode="auto">
          <a:xfrm>
            <a:off x="6888028" y="3834729"/>
            <a:ext cx="129010" cy="129010"/>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Oval 137">
            <a:extLst>
              <a:ext uri="{FF2B5EF4-FFF2-40B4-BE49-F238E27FC236}">
                <a16:creationId xmlns:a16="http://schemas.microsoft.com/office/drawing/2014/main" id="{0436A3F0-1B46-0556-34C7-894192C28193}"/>
              </a:ext>
            </a:extLst>
          </p:cNvPr>
          <p:cNvSpPr/>
          <p:nvPr/>
        </p:nvSpPr>
        <p:spPr bwMode="auto">
          <a:xfrm>
            <a:off x="7153395" y="3396521"/>
            <a:ext cx="61793" cy="61793"/>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Oval 138">
            <a:extLst>
              <a:ext uri="{FF2B5EF4-FFF2-40B4-BE49-F238E27FC236}">
                <a16:creationId xmlns:a16="http://schemas.microsoft.com/office/drawing/2014/main" id="{A34472DD-66F6-42ED-2969-7B07802FF45F}"/>
              </a:ext>
            </a:extLst>
          </p:cNvPr>
          <p:cNvSpPr/>
          <p:nvPr/>
        </p:nvSpPr>
        <p:spPr bwMode="auto">
          <a:xfrm>
            <a:off x="5447449" y="3752929"/>
            <a:ext cx="59188" cy="5918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Oval 139">
            <a:extLst>
              <a:ext uri="{FF2B5EF4-FFF2-40B4-BE49-F238E27FC236}">
                <a16:creationId xmlns:a16="http://schemas.microsoft.com/office/drawing/2014/main" id="{59437723-8512-E3D3-6F49-46C78BC6CDA8}"/>
              </a:ext>
            </a:extLst>
          </p:cNvPr>
          <p:cNvSpPr/>
          <p:nvPr/>
        </p:nvSpPr>
        <p:spPr bwMode="auto">
          <a:xfrm>
            <a:off x="7091131" y="4114822"/>
            <a:ext cx="51388" cy="5138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Oval 140">
            <a:extLst>
              <a:ext uri="{FF2B5EF4-FFF2-40B4-BE49-F238E27FC236}">
                <a16:creationId xmlns:a16="http://schemas.microsoft.com/office/drawing/2014/main" id="{D3DB905D-8F30-7001-BED3-4EC481AC1EBF}"/>
              </a:ext>
            </a:extLst>
          </p:cNvPr>
          <p:cNvSpPr/>
          <p:nvPr/>
        </p:nvSpPr>
        <p:spPr bwMode="auto">
          <a:xfrm>
            <a:off x="7492898" y="3560303"/>
            <a:ext cx="51388" cy="5138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Oval 141">
            <a:extLst>
              <a:ext uri="{FF2B5EF4-FFF2-40B4-BE49-F238E27FC236}">
                <a16:creationId xmlns:a16="http://schemas.microsoft.com/office/drawing/2014/main" id="{9F4DEBF0-3E28-B595-884E-72A2046330CE}"/>
              </a:ext>
            </a:extLst>
          </p:cNvPr>
          <p:cNvSpPr/>
          <p:nvPr/>
        </p:nvSpPr>
        <p:spPr bwMode="auto">
          <a:xfrm>
            <a:off x="6756882" y="4462892"/>
            <a:ext cx="64052" cy="6405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Oval 142">
            <a:extLst>
              <a:ext uri="{FF2B5EF4-FFF2-40B4-BE49-F238E27FC236}">
                <a16:creationId xmlns:a16="http://schemas.microsoft.com/office/drawing/2014/main" id="{C50A8EC1-964F-BEED-4622-0620C41903D3}"/>
              </a:ext>
            </a:extLst>
          </p:cNvPr>
          <p:cNvSpPr/>
          <p:nvPr/>
        </p:nvSpPr>
        <p:spPr bwMode="auto">
          <a:xfrm>
            <a:off x="6681458" y="4196288"/>
            <a:ext cx="129385" cy="12938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Oval 143">
            <a:extLst>
              <a:ext uri="{FF2B5EF4-FFF2-40B4-BE49-F238E27FC236}">
                <a16:creationId xmlns:a16="http://schemas.microsoft.com/office/drawing/2014/main" id="{17E6CC6F-34ED-24CB-4F59-88E94E51C47C}"/>
              </a:ext>
            </a:extLst>
          </p:cNvPr>
          <p:cNvSpPr/>
          <p:nvPr/>
        </p:nvSpPr>
        <p:spPr bwMode="auto">
          <a:xfrm>
            <a:off x="6787164" y="4554285"/>
            <a:ext cx="115658" cy="11565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Oval 144">
            <a:extLst>
              <a:ext uri="{FF2B5EF4-FFF2-40B4-BE49-F238E27FC236}">
                <a16:creationId xmlns:a16="http://schemas.microsoft.com/office/drawing/2014/main" id="{810586C9-21B2-FC01-D477-A21AD826B7EC}"/>
              </a:ext>
            </a:extLst>
          </p:cNvPr>
          <p:cNvSpPr/>
          <p:nvPr/>
        </p:nvSpPr>
        <p:spPr bwMode="auto">
          <a:xfrm>
            <a:off x="6651825" y="4911717"/>
            <a:ext cx="106360" cy="106360"/>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Oval 145">
            <a:extLst>
              <a:ext uri="{FF2B5EF4-FFF2-40B4-BE49-F238E27FC236}">
                <a16:creationId xmlns:a16="http://schemas.microsoft.com/office/drawing/2014/main" id="{665018F3-84A9-B6A0-F114-0A1F645A4BC7}"/>
              </a:ext>
            </a:extLst>
          </p:cNvPr>
          <p:cNvSpPr/>
          <p:nvPr/>
        </p:nvSpPr>
        <p:spPr bwMode="auto">
          <a:xfrm>
            <a:off x="6853157" y="5276031"/>
            <a:ext cx="106360" cy="106360"/>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Oval 146">
            <a:extLst>
              <a:ext uri="{FF2B5EF4-FFF2-40B4-BE49-F238E27FC236}">
                <a16:creationId xmlns:a16="http://schemas.microsoft.com/office/drawing/2014/main" id="{10818060-A913-4F34-0FF6-6AC92776C953}"/>
              </a:ext>
            </a:extLst>
          </p:cNvPr>
          <p:cNvSpPr/>
          <p:nvPr/>
        </p:nvSpPr>
        <p:spPr bwMode="auto">
          <a:xfrm>
            <a:off x="6688045" y="5171631"/>
            <a:ext cx="76821" cy="76821"/>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Oval 147">
            <a:extLst>
              <a:ext uri="{FF2B5EF4-FFF2-40B4-BE49-F238E27FC236}">
                <a16:creationId xmlns:a16="http://schemas.microsoft.com/office/drawing/2014/main" id="{812E9425-3DEB-078D-744C-35A50BF6FE3E}"/>
              </a:ext>
            </a:extLst>
          </p:cNvPr>
          <p:cNvSpPr/>
          <p:nvPr/>
        </p:nvSpPr>
        <p:spPr bwMode="auto">
          <a:xfrm>
            <a:off x="6994195" y="5627786"/>
            <a:ext cx="113901" cy="113901"/>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Oval 148">
            <a:extLst>
              <a:ext uri="{FF2B5EF4-FFF2-40B4-BE49-F238E27FC236}">
                <a16:creationId xmlns:a16="http://schemas.microsoft.com/office/drawing/2014/main" id="{83FE5589-9C64-C6AA-9478-019CF15DDDE8}"/>
              </a:ext>
            </a:extLst>
          </p:cNvPr>
          <p:cNvSpPr/>
          <p:nvPr/>
        </p:nvSpPr>
        <p:spPr bwMode="auto">
          <a:xfrm>
            <a:off x="5946729" y="5538547"/>
            <a:ext cx="64246" cy="64246"/>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Oval 149">
            <a:extLst>
              <a:ext uri="{FF2B5EF4-FFF2-40B4-BE49-F238E27FC236}">
                <a16:creationId xmlns:a16="http://schemas.microsoft.com/office/drawing/2014/main" id="{4DCECA1E-8B04-0E8C-FD95-0C8B74EB9521}"/>
              </a:ext>
            </a:extLst>
          </p:cNvPr>
          <p:cNvSpPr/>
          <p:nvPr/>
        </p:nvSpPr>
        <p:spPr bwMode="auto">
          <a:xfrm>
            <a:off x="7074392" y="4812728"/>
            <a:ext cx="74587" cy="74587"/>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TextBox 150">
            <a:extLst>
              <a:ext uri="{FF2B5EF4-FFF2-40B4-BE49-F238E27FC236}">
                <a16:creationId xmlns:a16="http://schemas.microsoft.com/office/drawing/2014/main" id="{D8DB1DC8-7C75-F52B-203E-09BF42A5E185}"/>
              </a:ext>
            </a:extLst>
          </p:cNvPr>
          <p:cNvSpPr txBox="1"/>
          <p:nvPr/>
        </p:nvSpPr>
        <p:spPr bwMode="auto">
          <a:xfrm>
            <a:off x="6807442" y="1802989"/>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42.9</a:t>
            </a:r>
          </a:p>
        </p:txBody>
      </p:sp>
      <p:sp>
        <p:nvSpPr>
          <p:cNvPr id="152" name="TextBox 151">
            <a:extLst>
              <a:ext uri="{FF2B5EF4-FFF2-40B4-BE49-F238E27FC236}">
                <a16:creationId xmlns:a16="http://schemas.microsoft.com/office/drawing/2014/main" id="{4CBDC782-3AA2-1226-C4FD-523520A52BDD}"/>
              </a:ext>
            </a:extLst>
          </p:cNvPr>
          <p:cNvSpPr txBox="1"/>
          <p:nvPr/>
        </p:nvSpPr>
        <p:spPr bwMode="auto">
          <a:xfrm>
            <a:off x="6874048" y="198346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44.0</a:t>
            </a:r>
          </a:p>
        </p:txBody>
      </p:sp>
      <p:sp>
        <p:nvSpPr>
          <p:cNvPr id="153" name="TextBox 152">
            <a:extLst>
              <a:ext uri="{FF2B5EF4-FFF2-40B4-BE49-F238E27FC236}">
                <a16:creationId xmlns:a16="http://schemas.microsoft.com/office/drawing/2014/main" id="{A5300BBD-A2D7-7819-4E8D-977592C1E321}"/>
              </a:ext>
            </a:extLst>
          </p:cNvPr>
          <p:cNvSpPr txBox="1"/>
          <p:nvPr/>
        </p:nvSpPr>
        <p:spPr bwMode="auto">
          <a:xfrm>
            <a:off x="6754547" y="217785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41.9</a:t>
            </a:r>
          </a:p>
        </p:txBody>
      </p:sp>
      <p:sp>
        <p:nvSpPr>
          <p:cNvPr id="154" name="TextBox 153">
            <a:extLst>
              <a:ext uri="{FF2B5EF4-FFF2-40B4-BE49-F238E27FC236}">
                <a16:creationId xmlns:a16="http://schemas.microsoft.com/office/drawing/2014/main" id="{D9C191D6-D8A5-5441-0613-4F0EED61EB0A}"/>
              </a:ext>
            </a:extLst>
          </p:cNvPr>
          <p:cNvSpPr txBox="1"/>
          <p:nvPr/>
        </p:nvSpPr>
        <p:spPr bwMode="auto">
          <a:xfrm>
            <a:off x="7043895" y="236564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49.2</a:t>
            </a:r>
          </a:p>
        </p:txBody>
      </p:sp>
      <p:sp>
        <p:nvSpPr>
          <p:cNvPr id="155" name="TextBox 154">
            <a:extLst>
              <a:ext uri="{FF2B5EF4-FFF2-40B4-BE49-F238E27FC236}">
                <a16:creationId xmlns:a16="http://schemas.microsoft.com/office/drawing/2014/main" id="{76D23221-D72E-EACC-8D4E-0C1CE4C93E49}"/>
              </a:ext>
            </a:extLst>
          </p:cNvPr>
          <p:cNvSpPr txBox="1"/>
          <p:nvPr/>
        </p:nvSpPr>
        <p:spPr bwMode="auto">
          <a:xfrm>
            <a:off x="6487700" y="2527303"/>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35.8</a:t>
            </a:r>
          </a:p>
        </p:txBody>
      </p:sp>
      <p:sp>
        <p:nvSpPr>
          <p:cNvPr id="156" name="TextBox 155">
            <a:extLst>
              <a:ext uri="{FF2B5EF4-FFF2-40B4-BE49-F238E27FC236}">
                <a16:creationId xmlns:a16="http://schemas.microsoft.com/office/drawing/2014/main" id="{D1C4977F-43AF-3966-3721-02CCD95255B7}"/>
              </a:ext>
            </a:extLst>
          </p:cNvPr>
          <p:cNvSpPr txBox="1"/>
          <p:nvPr/>
        </p:nvSpPr>
        <p:spPr bwMode="auto">
          <a:xfrm>
            <a:off x="6240725" y="270679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29.8</a:t>
            </a:r>
          </a:p>
        </p:txBody>
      </p:sp>
      <p:sp>
        <p:nvSpPr>
          <p:cNvPr id="157" name="TextBox 156">
            <a:extLst>
              <a:ext uri="{FF2B5EF4-FFF2-40B4-BE49-F238E27FC236}">
                <a16:creationId xmlns:a16="http://schemas.microsoft.com/office/drawing/2014/main" id="{5B625983-5812-DDB7-A579-4124B8B1E525}"/>
              </a:ext>
            </a:extLst>
          </p:cNvPr>
          <p:cNvSpPr txBox="1"/>
          <p:nvPr/>
        </p:nvSpPr>
        <p:spPr bwMode="auto">
          <a:xfrm>
            <a:off x="7215302" y="2871765"/>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52.3</a:t>
            </a:r>
          </a:p>
        </p:txBody>
      </p:sp>
      <p:sp>
        <p:nvSpPr>
          <p:cNvPr id="158" name="TextBox 157">
            <a:extLst>
              <a:ext uri="{FF2B5EF4-FFF2-40B4-BE49-F238E27FC236}">
                <a16:creationId xmlns:a16="http://schemas.microsoft.com/office/drawing/2014/main" id="{1373FE80-FD2B-E656-3227-49854B8EA7A1}"/>
              </a:ext>
            </a:extLst>
          </p:cNvPr>
          <p:cNvSpPr txBox="1"/>
          <p:nvPr/>
        </p:nvSpPr>
        <p:spPr bwMode="auto">
          <a:xfrm>
            <a:off x="6650251" y="3061240"/>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39.2</a:t>
            </a:r>
          </a:p>
        </p:txBody>
      </p:sp>
      <p:sp>
        <p:nvSpPr>
          <p:cNvPr id="159" name="TextBox 158">
            <a:extLst>
              <a:ext uri="{FF2B5EF4-FFF2-40B4-BE49-F238E27FC236}">
                <a16:creationId xmlns:a16="http://schemas.microsoft.com/office/drawing/2014/main" id="{00D64C1F-8332-51EC-1737-DE4523808E43}"/>
              </a:ext>
            </a:extLst>
          </p:cNvPr>
          <p:cNvSpPr txBox="1"/>
          <p:nvPr/>
        </p:nvSpPr>
        <p:spPr bwMode="auto">
          <a:xfrm>
            <a:off x="7162038" y="3227479"/>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51.6</a:t>
            </a:r>
          </a:p>
        </p:txBody>
      </p:sp>
      <p:sp>
        <p:nvSpPr>
          <p:cNvPr id="160" name="TextBox 159">
            <a:extLst>
              <a:ext uri="{FF2B5EF4-FFF2-40B4-BE49-F238E27FC236}">
                <a16:creationId xmlns:a16="http://schemas.microsoft.com/office/drawing/2014/main" id="{194AD743-50BA-6FA8-9E68-40F7A23867C1}"/>
              </a:ext>
            </a:extLst>
          </p:cNvPr>
          <p:cNvSpPr txBox="1"/>
          <p:nvPr/>
        </p:nvSpPr>
        <p:spPr bwMode="auto">
          <a:xfrm>
            <a:off x="7450242" y="3397401"/>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60.0</a:t>
            </a:r>
          </a:p>
        </p:txBody>
      </p:sp>
      <p:sp>
        <p:nvSpPr>
          <p:cNvPr id="161" name="TextBox 160">
            <a:extLst>
              <a:ext uri="{FF2B5EF4-FFF2-40B4-BE49-F238E27FC236}">
                <a16:creationId xmlns:a16="http://schemas.microsoft.com/office/drawing/2014/main" id="{AD1A1322-7B54-BCD9-2B45-1908EF4049D0}"/>
              </a:ext>
            </a:extLst>
          </p:cNvPr>
          <p:cNvSpPr txBox="1"/>
          <p:nvPr/>
        </p:nvSpPr>
        <p:spPr bwMode="auto">
          <a:xfrm>
            <a:off x="6930773" y="3703762"/>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45.8</a:t>
            </a:r>
          </a:p>
        </p:txBody>
      </p:sp>
      <p:sp>
        <p:nvSpPr>
          <p:cNvPr id="162" name="TextBox 161">
            <a:extLst>
              <a:ext uri="{FF2B5EF4-FFF2-40B4-BE49-F238E27FC236}">
                <a16:creationId xmlns:a16="http://schemas.microsoft.com/office/drawing/2014/main" id="{E07E31F6-50EF-412F-04A2-12F054799660}"/>
              </a:ext>
            </a:extLst>
          </p:cNvPr>
          <p:cNvSpPr txBox="1"/>
          <p:nvPr/>
        </p:nvSpPr>
        <p:spPr bwMode="auto">
          <a:xfrm>
            <a:off x="7046296" y="3944528"/>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50.0</a:t>
            </a:r>
          </a:p>
        </p:txBody>
      </p:sp>
      <p:sp>
        <p:nvSpPr>
          <p:cNvPr id="163" name="TextBox 162">
            <a:extLst>
              <a:ext uri="{FF2B5EF4-FFF2-40B4-BE49-F238E27FC236}">
                <a16:creationId xmlns:a16="http://schemas.microsoft.com/office/drawing/2014/main" id="{7497EF6E-DC3F-8B36-B693-C161DB302EB8}"/>
              </a:ext>
            </a:extLst>
          </p:cNvPr>
          <p:cNvSpPr txBox="1"/>
          <p:nvPr/>
        </p:nvSpPr>
        <p:spPr bwMode="auto">
          <a:xfrm>
            <a:off x="6750568" y="4076359"/>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40.9</a:t>
            </a:r>
            <a:endParaRPr lang="en-US" sz="1000" b="0" dirty="0">
              <a:solidFill>
                <a:schemeClr val="bg1"/>
              </a:solidFill>
              <a:latin typeface="Calibri" panose="020F0502020204030204" pitchFamily="34" charset="0"/>
            </a:endParaRPr>
          </a:p>
        </p:txBody>
      </p:sp>
      <p:sp>
        <p:nvSpPr>
          <p:cNvPr id="164" name="TextBox 163">
            <a:extLst>
              <a:ext uri="{FF2B5EF4-FFF2-40B4-BE49-F238E27FC236}">
                <a16:creationId xmlns:a16="http://schemas.microsoft.com/office/drawing/2014/main" id="{5630AF87-FDFC-A851-B05F-A5AAAC4D9A60}"/>
              </a:ext>
            </a:extLst>
          </p:cNvPr>
          <p:cNvSpPr txBox="1"/>
          <p:nvPr/>
        </p:nvSpPr>
        <p:spPr bwMode="auto">
          <a:xfrm>
            <a:off x="6750568" y="430536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41.7</a:t>
            </a:r>
            <a:endParaRPr lang="en-US" sz="1000" b="0" dirty="0">
              <a:solidFill>
                <a:schemeClr val="bg1"/>
              </a:solidFill>
              <a:latin typeface="Calibri" panose="020F0502020204030204" pitchFamily="34" charset="0"/>
            </a:endParaRPr>
          </a:p>
        </p:txBody>
      </p:sp>
      <p:sp>
        <p:nvSpPr>
          <p:cNvPr id="165" name="TextBox 164">
            <a:extLst>
              <a:ext uri="{FF2B5EF4-FFF2-40B4-BE49-F238E27FC236}">
                <a16:creationId xmlns:a16="http://schemas.microsoft.com/office/drawing/2014/main" id="{399674BC-4BAB-A45F-CBA4-5080F2CA9C00}"/>
              </a:ext>
            </a:extLst>
          </p:cNvPr>
          <p:cNvSpPr txBox="1"/>
          <p:nvPr/>
        </p:nvSpPr>
        <p:spPr bwMode="auto">
          <a:xfrm>
            <a:off x="6799733" y="4425014"/>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43.2</a:t>
            </a:r>
            <a:endParaRPr lang="en-US" sz="1000" b="0" dirty="0">
              <a:solidFill>
                <a:schemeClr val="bg1"/>
              </a:solidFill>
              <a:latin typeface="Calibri" panose="020F0502020204030204" pitchFamily="34" charset="0"/>
            </a:endParaRPr>
          </a:p>
        </p:txBody>
      </p:sp>
      <p:sp>
        <p:nvSpPr>
          <p:cNvPr id="166" name="TextBox 165">
            <a:extLst>
              <a:ext uri="{FF2B5EF4-FFF2-40B4-BE49-F238E27FC236}">
                <a16:creationId xmlns:a16="http://schemas.microsoft.com/office/drawing/2014/main" id="{ED804891-0AAC-8109-DB38-A1C1D9F8B6D3}"/>
              </a:ext>
            </a:extLst>
          </p:cNvPr>
          <p:cNvSpPr txBox="1"/>
          <p:nvPr/>
        </p:nvSpPr>
        <p:spPr bwMode="auto">
          <a:xfrm>
            <a:off x="7063687" y="4661952"/>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50.0</a:t>
            </a:r>
            <a:endParaRPr lang="en-US" sz="1000" b="0" dirty="0">
              <a:solidFill>
                <a:schemeClr val="bg1"/>
              </a:solidFill>
              <a:latin typeface="Calibri" panose="020F0502020204030204" pitchFamily="34" charset="0"/>
            </a:endParaRPr>
          </a:p>
        </p:txBody>
      </p:sp>
      <p:sp>
        <p:nvSpPr>
          <p:cNvPr id="167" name="TextBox 166">
            <a:extLst>
              <a:ext uri="{FF2B5EF4-FFF2-40B4-BE49-F238E27FC236}">
                <a16:creationId xmlns:a16="http://schemas.microsoft.com/office/drawing/2014/main" id="{8A97A2B0-8F4B-0551-CBB7-C4E2DD93C308}"/>
              </a:ext>
            </a:extLst>
          </p:cNvPr>
          <p:cNvSpPr txBox="1"/>
          <p:nvPr/>
        </p:nvSpPr>
        <p:spPr bwMode="auto">
          <a:xfrm>
            <a:off x="6674638" y="478882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39.7</a:t>
            </a:r>
            <a:endParaRPr lang="en-US" sz="1000" b="0" dirty="0">
              <a:solidFill>
                <a:schemeClr val="bg1"/>
              </a:solidFill>
              <a:latin typeface="Calibri" panose="020F0502020204030204" pitchFamily="34" charset="0"/>
            </a:endParaRPr>
          </a:p>
        </p:txBody>
      </p:sp>
      <p:sp>
        <p:nvSpPr>
          <p:cNvPr id="168" name="TextBox 167">
            <a:extLst>
              <a:ext uri="{FF2B5EF4-FFF2-40B4-BE49-F238E27FC236}">
                <a16:creationId xmlns:a16="http://schemas.microsoft.com/office/drawing/2014/main" id="{7C80C38D-6556-CF3B-79D2-296DC4BD37E5}"/>
              </a:ext>
            </a:extLst>
          </p:cNvPr>
          <p:cNvSpPr txBox="1"/>
          <p:nvPr/>
        </p:nvSpPr>
        <p:spPr bwMode="auto">
          <a:xfrm>
            <a:off x="6755562" y="5018854"/>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40.4</a:t>
            </a:r>
            <a:endParaRPr lang="en-US" sz="1000" b="0" dirty="0">
              <a:solidFill>
                <a:schemeClr val="bg1"/>
              </a:solidFill>
              <a:latin typeface="Calibri" panose="020F0502020204030204" pitchFamily="34" charset="0"/>
            </a:endParaRPr>
          </a:p>
        </p:txBody>
      </p:sp>
      <p:sp>
        <p:nvSpPr>
          <p:cNvPr id="169" name="TextBox 168">
            <a:extLst>
              <a:ext uri="{FF2B5EF4-FFF2-40B4-BE49-F238E27FC236}">
                <a16:creationId xmlns:a16="http://schemas.microsoft.com/office/drawing/2014/main" id="{0BCCD5C7-B989-F290-F4C9-B46F18E34019}"/>
              </a:ext>
            </a:extLst>
          </p:cNvPr>
          <p:cNvSpPr txBox="1"/>
          <p:nvPr/>
        </p:nvSpPr>
        <p:spPr bwMode="auto">
          <a:xfrm>
            <a:off x="6853157" y="5145443"/>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44.6</a:t>
            </a:r>
            <a:endParaRPr lang="en-US" sz="1000" b="0" dirty="0">
              <a:solidFill>
                <a:schemeClr val="bg1"/>
              </a:solidFill>
              <a:latin typeface="Calibri" panose="020F0502020204030204" pitchFamily="34" charset="0"/>
            </a:endParaRPr>
          </a:p>
        </p:txBody>
      </p:sp>
      <p:sp>
        <p:nvSpPr>
          <p:cNvPr id="170" name="TextBox 169">
            <a:extLst>
              <a:ext uri="{FF2B5EF4-FFF2-40B4-BE49-F238E27FC236}">
                <a16:creationId xmlns:a16="http://schemas.microsoft.com/office/drawing/2014/main" id="{0E806E1C-B8D2-7DFC-664F-E2EA551A6F16}"/>
              </a:ext>
            </a:extLst>
          </p:cNvPr>
          <p:cNvSpPr txBox="1"/>
          <p:nvPr/>
        </p:nvSpPr>
        <p:spPr bwMode="auto">
          <a:xfrm>
            <a:off x="7027810" y="5494506"/>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48.3</a:t>
            </a:r>
            <a:endParaRPr lang="en-US" sz="1000" b="0" dirty="0">
              <a:solidFill>
                <a:schemeClr val="bg1"/>
              </a:solidFill>
              <a:latin typeface="Calibri" panose="020F0502020204030204" pitchFamily="34" charset="0"/>
            </a:endParaRPr>
          </a:p>
        </p:txBody>
      </p:sp>
      <p:sp>
        <p:nvSpPr>
          <p:cNvPr id="171" name="TextBox 170">
            <a:extLst>
              <a:ext uri="{FF2B5EF4-FFF2-40B4-BE49-F238E27FC236}">
                <a16:creationId xmlns:a16="http://schemas.microsoft.com/office/drawing/2014/main" id="{09BD5974-F62F-82A1-BDCC-02B00632D939}"/>
              </a:ext>
            </a:extLst>
          </p:cNvPr>
          <p:cNvSpPr txBox="1"/>
          <p:nvPr/>
        </p:nvSpPr>
        <p:spPr bwMode="auto">
          <a:xfrm>
            <a:off x="5935016" y="5366362"/>
            <a:ext cx="4138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dirty="0">
                <a:solidFill>
                  <a:schemeClr val="bg1"/>
                </a:solidFill>
                <a:latin typeface="Calibri" panose="020F0502020204030204" pitchFamily="34" charset="0"/>
              </a:rPr>
              <a:t>21.7</a:t>
            </a:r>
            <a:endParaRPr lang="en-US" sz="1000" b="0" dirty="0">
              <a:solidFill>
                <a:schemeClr val="bg1"/>
              </a:solidFill>
              <a:latin typeface="Calibri" panose="020F0502020204030204" pitchFamily="34" charset="0"/>
            </a:endParaRPr>
          </a:p>
        </p:txBody>
      </p:sp>
      <p:sp>
        <p:nvSpPr>
          <p:cNvPr id="172" name="TextBox 171">
            <a:extLst>
              <a:ext uri="{FF2B5EF4-FFF2-40B4-BE49-F238E27FC236}">
                <a16:creationId xmlns:a16="http://schemas.microsoft.com/office/drawing/2014/main" id="{505509CC-7DE6-1655-114F-07A902C54836}"/>
              </a:ext>
            </a:extLst>
          </p:cNvPr>
          <p:cNvSpPr txBox="1"/>
          <p:nvPr/>
        </p:nvSpPr>
        <p:spPr bwMode="auto">
          <a:xfrm>
            <a:off x="5414990" y="3587187"/>
            <a:ext cx="34817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9.1</a:t>
            </a:r>
          </a:p>
        </p:txBody>
      </p:sp>
    </p:spTree>
    <p:extLst>
      <p:ext uri="{BB962C8B-B14F-4D97-AF65-F5344CB8AC3E}">
        <p14:creationId xmlns:p14="http://schemas.microsoft.com/office/powerpoint/2010/main" val="2647328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Post Hoc Assessment of Intracranial Activity in Patients With CNS Metastases at Baseline</a:t>
            </a:r>
            <a:endParaRPr lang="en-US" altLang="en-US" dirty="0"/>
          </a:p>
        </p:txBody>
      </p:sp>
      <p:sp>
        <p:nvSpPr>
          <p:cNvPr id="10" name="Content Placeholder 9">
            <a:extLst>
              <a:ext uri="{FF2B5EF4-FFF2-40B4-BE49-F238E27FC236}">
                <a16:creationId xmlns:a16="http://schemas.microsoft.com/office/drawing/2014/main" id="{BEE2AB34-C4E4-CF0C-6062-3F195D51A99F}"/>
              </a:ext>
            </a:extLst>
          </p:cNvPr>
          <p:cNvSpPr>
            <a:spLocks noGrp="1"/>
          </p:cNvSpPr>
          <p:nvPr>
            <p:ph idx="1"/>
          </p:nvPr>
        </p:nvSpPr>
        <p:spPr>
          <a:xfrm>
            <a:off x="604675" y="5836181"/>
            <a:ext cx="10877529" cy="327552"/>
          </a:xfrm>
        </p:spPr>
        <p:txBody>
          <a:bodyPr/>
          <a:lstStyle/>
          <a:p>
            <a:r>
              <a:rPr lang="en-US" sz="2000" dirty="0"/>
              <a:t>Most radiographically evaluable patients (81.8%) received radiation therapy prior to adagrasib</a:t>
            </a:r>
          </a:p>
        </p:txBody>
      </p:sp>
      <p:sp>
        <p:nvSpPr>
          <p:cNvPr id="13" name="Text Box 15">
            <a:extLst>
              <a:ext uri="{FF2B5EF4-FFF2-40B4-BE49-F238E27FC236}">
                <a16:creationId xmlns:a16="http://schemas.microsoft.com/office/drawing/2014/main" id="{AB2601F4-9364-F18B-26FA-4132E403A4D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sp>
        <p:nvSpPr>
          <p:cNvPr id="18" name="Text Box 30">
            <a:extLst>
              <a:ext uri="{FF2B5EF4-FFF2-40B4-BE49-F238E27FC236}">
                <a16:creationId xmlns:a16="http://schemas.microsoft.com/office/drawing/2014/main" id="{FE1FD91B-3082-4550-0237-710FB05F45C7}"/>
              </a:ext>
            </a:extLst>
          </p:cNvPr>
          <p:cNvSpPr txBox="1">
            <a:spLocks noChangeArrowheads="1"/>
          </p:cNvSpPr>
          <p:nvPr/>
        </p:nvSpPr>
        <p:spPr bwMode="auto">
          <a:xfrm>
            <a:off x="6273407" y="5350688"/>
            <a:ext cx="5656323"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*Data not shown for those with only nontarget lesions at baseline (n = 19) or not evaluable because postbaseline scan was too early (n = 1).</a:t>
            </a:r>
            <a:endParaRPr lang="en-US" altLang="en-US" sz="1400" dirty="0">
              <a:solidFill>
                <a:schemeClr val="bg1"/>
              </a:solidFill>
              <a:latin typeface="Calibri" panose="020F0502020204030204" pitchFamily="34" charset="0"/>
            </a:endParaRPr>
          </a:p>
        </p:txBody>
      </p:sp>
      <p:graphicFrame>
        <p:nvGraphicFramePr>
          <p:cNvPr id="19" name="Group 3">
            <a:extLst>
              <a:ext uri="{FF2B5EF4-FFF2-40B4-BE49-F238E27FC236}">
                <a16:creationId xmlns:a16="http://schemas.microsoft.com/office/drawing/2014/main" id="{2C63B57F-6934-9031-1056-3B23650DBC01}"/>
              </a:ext>
            </a:extLst>
          </p:cNvPr>
          <p:cNvGraphicFramePr>
            <a:graphicFrameLocks/>
          </p:cNvGraphicFramePr>
          <p:nvPr>
            <p:extLst>
              <p:ext uri="{D42A27DB-BD31-4B8C-83A1-F6EECF244321}">
                <p14:modId xmlns:p14="http://schemas.microsoft.com/office/powerpoint/2010/main" val="1370627580"/>
              </p:ext>
            </p:extLst>
          </p:nvPr>
        </p:nvGraphicFramePr>
        <p:xfrm>
          <a:off x="739006" y="1610437"/>
          <a:ext cx="5159953" cy="3109024"/>
        </p:xfrm>
        <a:graphic>
          <a:graphicData uri="http://schemas.openxmlformats.org/drawingml/2006/table">
            <a:tbl>
              <a:tblPr/>
              <a:tblGrid>
                <a:gridCol w="2451166">
                  <a:extLst>
                    <a:ext uri="{9D8B030D-6E8A-4147-A177-3AD203B41FA5}">
                      <a16:colId xmlns:a16="http://schemas.microsoft.com/office/drawing/2014/main" val="20000"/>
                    </a:ext>
                  </a:extLst>
                </a:gridCol>
                <a:gridCol w="2708787">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Radiographically Evaluable Patients</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Intracranial confirmed ORR,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33.3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(18.0-51.8)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duration of intracranial response,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11.2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(2.99 to not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intracranial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(3.3-11.6)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21" name="Text Box 30">
            <a:extLst>
              <a:ext uri="{FF2B5EF4-FFF2-40B4-BE49-F238E27FC236}">
                <a16:creationId xmlns:a16="http://schemas.microsoft.com/office/drawing/2014/main" id="{6D8106ED-F01F-3B0C-AA3F-0477E2FBB9FF}"/>
              </a:ext>
            </a:extLst>
          </p:cNvPr>
          <p:cNvSpPr txBox="1">
            <a:spLocks noChangeArrowheads="1"/>
          </p:cNvSpPr>
          <p:nvPr/>
        </p:nvSpPr>
        <p:spPr bwMode="auto">
          <a:xfrm>
            <a:off x="697906" y="4914694"/>
            <a:ext cx="5376672"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*Among n = 42 patients with CNS metastases at baseline.</a:t>
            </a:r>
          </a:p>
        </p:txBody>
      </p:sp>
      <p:grpSp>
        <p:nvGrpSpPr>
          <p:cNvPr id="14" name="Group 13">
            <a:extLst>
              <a:ext uri="{FF2B5EF4-FFF2-40B4-BE49-F238E27FC236}">
                <a16:creationId xmlns:a16="http://schemas.microsoft.com/office/drawing/2014/main" id="{A00831B7-3B41-F556-4626-78533DCBAD6B}"/>
              </a:ext>
            </a:extLst>
          </p:cNvPr>
          <p:cNvGrpSpPr/>
          <p:nvPr/>
        </p:nvGrpSpPr>
        <p:grpSpPr>
          <a:xfrm>
            <a:off x="6244164" y="1510730"/>
            <a:ext cx="5287436" cy="3919491"/>
            <a:chOff x="6244164" y="1510730"/>
            <a:chExt cx="5287436" cy="3919491"/>
          </a:xfrm>
        </p:grpSpPr>
        <p:sp>
          <p:nvSpPr>
            <p:cNvPr id="16" name="TextBox 15">
              <a:extLst>
                <a:ext uri="{FF2B5EF4-FFF2-40B4-BE49-F238E27FC236}">
                  <a16:creationId xmlns:a16="http://schemas.microsoft.com/office/drawing/2014/main" id="{5E46E674-0FD8-7CAE-58EA-F1CC3DD0B34B}"/>
                </a:ext>
              </a:extLst>
            </p:cNvPr>
            <p:cNvSpPr txBox="1"/>
            <p:nvPr/>
          </p:nvSpPr>
          <p:spPr bwMode="auto">
            <a:xfrm>
              <a:off x="7034598" y="1510730"/>
              <a:ext cx="43045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Maximum Change in an Intracranial Tumor </a:t>
              </a:r>
            </a:p>
          </p:txBody>
        </p:sp>
        <p:sp>
          <p:nvSpPr>
            <p:cNvPr id="17" name="TextBox 16">
              <a:extLst>
                <a:ext uri="{FF2B5EF4-FFF2-40B4-BE49-F238E27FC236}">
                  <a16:creationId xmlns:a16="http://schemas.microsoft.com/office/drawing/2014/main" id="{A52C5436-A48D-F42C-D4F6-6A54FA2A6121}"/>
                </a:ext>
              </a:extLst>
            </p:cNvPr>
            <p:cNvSpPr txBox="1"/>
            <p:nvPr/>
          </p:nvSpPr>
          <p:spPr bwMode="auto">
            <a:xfrm rot="16200000">
              <a:off x="4944450" y="3507853"/>
              <a:ext cx="29072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Maximum Change From Baseline (%)</a:t>
              </a:r>
            </a:p>
          </p:txBody>
        </p:sp>
        <p:sp>
          <p:nvSpPr>
            <p:cNvPr id="20" name="TextBox 19">
              <a:extLst>
                <a:ext uri="{FF2B5EF4-FFF2-40B4-BE49-F238E27FC236}">
                  <a16:creationId xmlns:a16="http://schemas.microsoft.com/office/drawing/2014/main" id="{99645F3E-3B48-E107-2C2F-202579927F16}"/>
                </a:ext>
              </a:extLst>
            </p:cNvPr>
            <p:cNvSpPr txBox="1"/>
            <p:nvPr/>
          </p:nvSpPr>
          <p:spPr bwMode="auto">
            <a:xfrm>
              <a:off x="7795836" y="5091667"/>
              <a:ext cx="2611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Evaluable Patients (n = 13*)</a:t>
              </a:r>
            </a:p>
          </p:txBody>
        </p:sp>
        <p:sp>
          <p:nvSpPr>
            <p:cNvPr id="22" name="TextBox 21">
              <a:extLst>
                <a:ext uri="{FF2B5EF4-FFF2-40B4-BE49-F238E27FC236}">
                  <a16:creationId xmlns:a16="http://schemas.microsoft.com/office/drawing/2014/main" id="{062A26F3-4467-B551-8D70-B3E4138FE662}"/>
                </a:ext>
              </a:extLst>
            </p:cNvPr>
            <p:cNvSpPr txBox="1"/>
            <p:nvPr/>
          </p:nvSpPr>
          <p:spPr bwMode="auto">
            <a:xfrm>
              <a:off x="10794438" y="1862838"/>
              <a:ext cx="65855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PD</a:t>
              </a:r>
            </a:p>
            <a:p>
              <a:pPr algn="l">
                <a:lnSpc>
                  <a:spcPct val="100000"/>
                </a:lnSpc>
                <a:spcAft>
                  <a:spcPct val="0"/>
                </a:spcAft>
                <a:buClrTx/>
                <a:buFontTx/>
                <a:buNone/>
              </a:pPr>
              <a:r>
                <a:rPr lang="en-US" sz="1400" b="0" dirty="0">
                  <a:solidFill>
                    <a:schemeClr val="bg1"/>
                  </a:solidFill>
                  <a:latin typeface="Calibri" panose="020F0502020204030204" pitchFamily="34" charset="0"/>
                </a:rPr>
                <a:t>SD</a:t>
              </a:r>
            </a:p>
            <a:p>
              <a:pPr algn="l">
                <a:lnSpc>
                  <a:spcPct val="100000"/>
                </a:lnSpc>
                <a:spcAft>
                  <a:spcPct val="0"/>
                </a:spcAft>
                <a:buClrTx/>
                <a:buFontTx/>
                <a:buNone/>
              </a:pPr>
              <a:r>
                <a:rPr lang="en-US" sz="1400" b="0" dirty="0">
                  <a:solidFill>
                    <a:schemeClr val="bg1"/>
                  </a:solidFill>
                  <a:latin typeface="Calibri" panose="020F0502020204030204" pitchFamily="34" charset="0"/>
                </a:rPr>
                <a:t>PR</a:t>
              </a:r>
            </a:p>
            <a:p>
              <a:pPr algn="l">
                <a:lnSpc>
                  <a:spcPct val="100000"/>
                </a:lnSpc>
                <a:spcAft>
                  <a:spcPct val="0"/>
                </a:spcAft>
                <a:buClrTx/>
                <a:buFontTx/>
                <a:buNone/>
              </a:pPr>
              <a:r>
                <a:rPr lang="en-US" sz="1400" b="0" dirty="0">
                  <a:solidFill>
                    <a:schemeClr val="bg1"/>
                  </a:solidFill>
                  <a:latin typeface="Calibri" panose="020F0502020204030204" pitchFamily="34" charset="0"/>
                </a:rPr>
                <a:t>CR</a:t>
              </a:r>
            </a:p>
          </p:txBody>
        </p:sp>
        <p:grpSp>
          <p:nvGrpSpPr>
            <p:cNvPr id="23" name="Group 22">
              <a:extLst>
                <a:ext uri="{FF2B5EF4-FFF2-40B4-BE49-F238E27FC236}">
                  <a16:creationId xmlns:a16="http://schemas.microsoft.com/office/drawing/2014/main" id="{808246A2-9707-D6E9-D631-8614CFF8E2D9}"/>
                </a:ext>
              </a:extLst>
            </p:cNvPr>
            <p:cNvGrpSpPr/>
            <p:nvPr/>
          </p:nvGrpSpPr>
          <p:grpSpPr>
            <a:xfrm>
              <a:off x="6877050" y="2360763"/>
              <a:ext cx="76200" cy="2692203"/>
              <a:chOff x="679210" y="2243580"/>
              <a:chExt cx="683464" cy="4653487"/>
            </a:xfrm>
          </p:grpSpPr>
          <p:cxnSp>
            <p:nvCxnSpPr>
              <p:cNvPr id="52" name="Straight Connector 51">
                <a:extLst>
                  <a:ext uri="{FF2B5EF4-FFF2-40B4-BE49-F238E27FC236}">
                    <a16:creationId xmlns:a16="http://schemas.microsoft.com/office/drawing/2014/main" id="{467C6C5A-99AD-DE66-303A-CC6F80E8F342}"/>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31790B9B-50AB-8341-408C-C8176E1E02F9}"/>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561E518E-6F03-F2ED-8B0B-6B18EF5723D0}"/>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C1A77F52-D583-5D7D-ADC0-4920F41CD034}"/>
                  </a:ext>
                </a:extLst>
              </p:cNvPr>
              <p:cNvCxnSpPr>
                <a:cxnSpLocks/>
              </p:cNvCxnSpPr>
              <p:nvPr/>
            </p:nvCxnSpPr>
            <p:spPr bwMode="auto">
              <a:xfrm>
                <a:off x="679210" y="35745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D30D98F5-816E-759F-95CC-37BF13873526}"/>
                  </a:ext>
                </a:extLst>
              </p:cNvPr>
              <p:cNvCxnSpPr>
                <a:cxnSpLocks/>
              </p:cNvCxnSpPr>
              <p:nvPr/>
            </p:nvCxnSpPr>
            <p:spPr bwMode="auto">
              <a:xfrm>
                <a:off x="679210" y="29090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D58395BC-44F6-5468-B189-B60F6DCB4602}"/>
                  </a:ext>
                </a:extLst>
              </p:cNvPr>
              <p:cNvCxnSpPr>
                <a:cxnSpLocks/>
              </p:cNvCxnSpPr>
              <p:nvPr/>
            </p:nvCxnSpPr>
            <p:spPr bwMode="auto">
              <a:xfrm>
                <a:off x="679210" y="224358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001003BE-5C10-F066-BE14-6D58E38172CA}"/>
                  </a:ext>
                </a:extLst>
              </p:cNvPr>
              <p:cNvCxnSpPr>
                <a:cxnSpLocks/>
              </p:cNvCxnSpPr>
              <p:nvPr/>
            </p:nvCxnSpPr>
            <p:spPr bwMode="auto">
              <a:xfrm>
                <a:off x="679210" y="6897067"/>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759E2D4-171E-9F92-CE17-FA3B8269EE7C}"/>
                  </a:ext>
                </a:extLst>
              </p:cNvPr>
              <p:cNvCxnSpPr>
                <a:cxnSpLocks/>
              </p:cNvCxnSpPr>
              <p:nvPr/>
            </p:nvCxnSpPr>
            <p:spPr bwMode="auto">
              <a:xfrm>
                <a:off x="679210" y="6231587"/>
                <a:ext cx="683464"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 name="Group 23">
              <a:extLst>
                <a:ext uri="{FF2B5EF4-FFF2-40B4-BE49-F238E27FC236}">
                  <a16:creationId xmlns:a16="http://schemas.microsoft.com/office/drawing/2014/main" id="{EF3F544A-7A5F-F08A-D334-3ABAA1E8EB86}"/>
                </a:ext>
              </a:extLst>
            </p:cNvPr>
            <p:cNvGrpSpPr/>
            <p:nvPr/>
          </p:nvGrpSpPr>
          <p:grpSpPr>
            <a:xfrm>
              <a:off x="6425698" y="2202330"/>
              <a:ext cx="513282" cy="3004270"/>
              <a:chOff x="6457448" y="2202330"/>
              <a:chExt cx="513282" cy="3004270"/>
            </a:xfrm>
          </p:grpSpPr>
          <p:sp>
            <p:nvSpPr>
              <p:cNvPr id="44" name="TextBox 43">
                <a:extLst>
                  <a:ext uri="{FF2B5EF4-FFF2-40B4-BE49-F238E27FC236}">
                    <a16:creationId xmlns:a16="http://schemas.microsoft.com/office/drawing/2014/main" id="{091FF41D-EB20-89A6-865F-324F478E3B50}"/>
                  </a:ext>
                </a:extLst>
              </p:cNvPr>
              <p:cNvSpPr txBox="1"/>
              <p:nvPr/>
            </p:nvSpPr>
            <p:spPr bwMode="auto">
              <a:xfrm>
                <a:off x="6603322" y="2574140"/>
                <a:ext cx="367408" cy="18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45" name="TextBox 44">
                <a:extLst>
                  <a:ext uri="{FF2B5EF4-FFF2-40B4-BE49-F238E27FC236}">
                    <a16:creationId xmlns:a16="http://schemas.microsoft.com/office/drawing/2014/main" id="{B7342950-D074-43FD-2E69-63221FAF95EE}"/>
                  </a:ext>
                </a:extLst>
              </p:cNvPr>
              <p:cNvSpPr txBox="1"/>
              <p:nvPr/>
            </p:nvSpPr>
            <p:spPr bwMode="auto">
              <a:xfrm>
                <a:off x="6694693" y="2970357"/>
                <a:ext cx="276037" cy="18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sp>
            <p:nvSpPr>
              <p:cNvPr id="46" name="TextBox 45">
                <a:extLst>
                  <a:ext uri="{FF2B5EF4-FFF2-40B4-BE49-F238E27FC236}">
                    <a16:creationId xmlns:a16="http://schemas.microsoft.com/office/drawing/2014/main" id="{A2EE0BBE-5132-B231-ACD6-237CA1E1CE21}"/>
                  </a:ext>
                </a:extLst>
              </p:cNvPr>
              <p:cNvSpPr txBox="1"/>
              <p:nvPr/>
            </p:nvSpPr>
            <p:spPr bwMode="auto">
              <a:xfrm>
                <a:off x="6603322" y="2202330"/>
                <a:ext cx="367408" cy="18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sp>
            <p:nvSpPr>
              <p:cNvPr id="47" name="TextBox 46">
                <a:extLst>
                  <a:ext uri="{FF2B5EF4-FFF2-40B4-BE49-F238E27FC236}">
                    <a16:creationId xmlns:a16="http://schemas.microsoft.com/office/drawing/2014/main" id="{02BDF5D4-10F7-A689-B8D9-E6319643AAA8}"/>
                  </a:ext>
                </a:extLst>
              </p:cNvPr>
              <p:cNvSpPr txBox="1"/>
              <p:nvPr/>
            </p:nvSpPr>
            <p:spPr bwMode="auto">
              <a:xfrm>
                <a:off x="6548820" y="4118862"/>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endParaRPr lang="en-US" sz="1400" b="0" dirty="0">
                  <a:solidFill>
                    <a:schemeClr val="bg1"/>
                  </a:solidFill>
                  <a:latin typeface="Calibri" panose="020F0502020204030204" pitchFamily="34" charset="0"/>
                </a:endParaRPr>
              </a:p>
            </p:txBody>
          </p:sp>
          <p:sp>
            <p:nvSpPr>
              <p:cNvPr id="48" name="TextBox 47">
                <a:extLst>
                  <a:ext uri="{FF2B5EF4-FFF2-40B4-BE49-F238E27FC236}">
                    <a16:creationId xmlns:a16="http://schemas.microsoft.com/office/drawing/2014/main" id="{2819A340-4AD3-7F26-6943-EF0E3B21C43D}"/>
                  </a:ext>
                </a:extLst>
              </p:cNvPr>
              <p:cNvSpPr txBox="1"/>
              <p:nvPr/>
            </p:nvSpPr>
            <p:spPr bwMode="auto">
              <a:xfrm>
                <a:off x="6548820" y="4521060"/>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sp>
            <p:nvSpPr>
              <p:cNvPr id="49" name="TextBox 48">
                <a:extLst>
                  <a:ext uri="{FF2B5EF4-FFF2-40B4-BE49-F238E27FC236}">
                    <a16:creationId xmlns:a16="http://schemas.microsoft.com/office/drawing/2014/main" id="{999D6451-AA6E-995F-FCE3-368DC89658A2}"/>
                  </a:ext>
                </a:extLst>
              </p:cNvPr>
              <p:cNvSpPr txBox="1"/>
              <p:nvPr/>
            </p:nvSpPr>
            <p:spPr bwMode="auto">
              <a:xfrm>
                <a:off x="6457448" y="4898823"/>
                <a:ext cx="5132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-100</a:t>
                </a:r>
                <a:endParaRPr lang="en-US" sz="1400" b="0" dirty="0">
                  <a:solidFill>
                    <a:schemeClr val="bg1"/>
                  </a:solidFill>
                  <a:latin typeface="Calibri" panose="020F0502020204030204" pitchFamily="34" charset="0"/>
                </a:endParaRPr>
              </a:p>
            </p:txBody>
          </p:sp>
          <p:sp>
            <p:nvSpPr>
              <p:cNvPr id="50" name="TextBox 49">
                <a:extLst>
                  <a:ext uri="{FF2B5EF4-FFF2-40B4-BE49-F238E27FC236}">
                    <a16:creationId xmlns:a16="http://schemas.microsoft.com/office/drawing/2014/main" id="{D46A4525-EF8A-8302-2A2F-15BA326D41C3}"/>
                  </a:ext>
                </a:extLst>
              </p:cNvPr>
              <p:cNvSpPr txBox="1"/>
              <p:nvPr/>
            </p:nvSpPr>
            <p:spPr bwMode="auto">
              <a:xfrm>
                <a:off x="6548820" y="3350835"/>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51" name="TextBox 50">
                <a:extLst>
                  <a:ext uri="{FF2B5EF4-FFF2-40B4-BE49-F238E27FC236}">
                    <a16:creationId xmlns:a16="http://schemas.microsoft.com/office/drawing/2014/main" id="{03FA0F04-3466-C48D-6401-0B908599A106}"/>
                  </a:ext>
                </a:extLst>
              </p:cNvPr>
              <p:cNvSpPr txBox="1"/>
              <p:nvPr/>
            </p:nvSpPr>
            <p:spPr bwMode="auto">
              <a:xfrm>
                <a:off x="6548820" y="3751554"/>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grpSp>
        <p:cxnSp>
          <p:nvCxnSpPr>
            <p:cNvPr id="25" name="Straight Connector 24">
              <a:extLst>
                <a:ext uri="{FF2B5EF4-FFF2-40B4-BE49-F238E27FC236}">
                  <a16:creationId xmlns:a16="http://schemas.microsoft.com/office/drawing/2014/main" id="{B535B653-0D72-C2D1-7D47-02AA9AD1B3EA}"/>
                </a:ext>
              </a:extLst>
            </p:cNvPr>
            <p:cNvCxnSpPr/>
            <p:nvPr/>
          </p:nvCxnSpPr>
          <p:spPr bwMode="auto">
            <a:xfrm flipH="1">
              <a:off x="6932630" y="3132442"/>
              <a:ext cx="4598970"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A0BCD27D-60CD-AA1F-787E-ABAB6B97FDDA}"/>
                </a:ext>
              </a:extLst>
            </p:cNvPr>
            <p:cNvCxnSpPr/>
            <p:nvPr/>
          </p:nvCxnSpPr>
          <p:spPr bwMode="auto">
            <a:xfrm>
              <a:off x="6938980" y="2360763"/>
              <a:ext cx="0" cy="2692203"/>
            </a:xfrm>
            <a:prstGeom prst="line">
              <a:avLst/>
            </a:prstGeom>
            <a:noFill/>
            <a:ln w="28575" cap="flat" cmpd="sng" algn="ctr">
              <a:solidFill>
                <a:schemeClr val="bg1"/>
              </a:solidFill>
              <a:prstDash val="solid"/>
              <a:round/>
              <a:headEnd type="none" w="med" len="med"/>
              <a:tailEnd type="none" w="med" len="med"/>
            </a:ln>
            <a:effectLst/>
          </p:spPr>
        </p:cxnSp>
        <p:sp>
          <p:nvSpPr>
            <p:cNvPr id="27" name="Rectangle 26">
              <a:extLst>
                <a:ext uri="{FF2B5EF4-FFF2-40B4-BE49-F238E27FC236}">
                  <a16:creationId xmlns:a16="http://schemas.microsoft.com/office/drawing/2014/main" id="{3AC4175B-F51B-4EC8-CC3E-2A82167149D3}"/>
                </a:ext>
              </a:extLst>
            </p:cNvPr>
            <p:cNvSpPr/>
            <p:nvPr/>
          </p:nvSpPr>
          <p:spPr bwMode="auto">
            <a:xfrm>
              <a:off x="10661360" y="1949682"/>
              <a:ext cx="157480" cy="15748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27">
              <a:extLst>
                <a:ext uri="{FF2B5EF4-FFF2-40B4-BE49-F238E27FC236}">
                  <a16:creationId xmlns:a16="http://schemas.microsoft.com/office/drawing/2014/main" id="{FB3F6BEE-B7D3-5F20-F1BE-B814E3F57F3A}"/>
                </a:ext>
              </a:extLst>
            </p:cNvPr>
            <p:cNvSpPr/>
            <p:nvPr/>
          </p:nvSpPr>
          <p:spPr bwMode="auto">
            <a:xfrm>
              <a:off x="10661360" y="2160561"/>
              <a:ext cx="157480" cy="15748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9D99529F-E9E0-061E-D838-D8279D8DE316}"/>
                </a:ext>
              </a:extLst>
            </p:cNvPr>
            <p:cNvSpPr/>
            <p:nvPr/>
          </p:nvSpPr>
          <p:spPr bwMode="auto">
            <a:xfrm>
              <a:off x="10661360" y="2371440"/>
              <a:ext cx="157480" cy="15748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31CB014D-EEDC-1B94-95BA-3990836920C5}"/>
                </a:ext>
              </a:extLst>
            </p:cNvPr>
            <p:cNvSpPr/>
            <p:nvPr/>
          </p:nvSpPr>
          <p:spPr bwMode="auto">
            <a:xfrm>
              <a:off x="10661360" y="2582318"/>
              <a:ext cx="157480" cy="157480"/>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60AD1433-FC72-A0E8-41D3-2929AF140623}"/>
                </a:ext>
              </a:extLst>
            </p:cNvPr>
            <p:cNvSpPr/>
            <p:nvPr/>
          </p:nvSpPr>
          <p:spPr bwMode="auto">
            <a:xfrm>
              <a:off x="7013575" y="2832100"/>
              <a:ext cx="266700" cy="293292"/>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306BB6D9-5634-D02C-4F75-0A05FEE06755}"/>
                </a:ext>
              </a:extLst>
            </p:cNvPr>
            <p:cNvSpPr/>
            <p:nvPr/>
          </p:nvSpPr>
          <p:spPr bwMode="auto">
            <a:xfrm>
              <a:off x="7378700" y="2873374"/>
              <a:ext cx="266700" cy="252017"/>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FB43E9A8-3B1C-DFB2-0865-0C4BAD3339F3}"/>
                </a:ext>
              </a:extLst>
            </p:cNvPr>
            <p:cNvSpPr/>
            <p:nvPr/>
          </p:nvSpPr>
          <p:spPr bwMode="auto">
            <a:xfrm>
              <a:off x="8071444" y="3149356"/>
              <a:ext cx="266700" cy="67016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33">
              <a:extLst>
                <a:ext uri="{FF2B5EF4-FFF2-40B4-BE49-F238E27FC236}">
                  <a16:creationId xmlns:a16="http://schemas.microsoft.com/office/drawing/2014/main" id="{5D5C0E6B-E37C-4929-F231-91B8EC6E55E7}"/>
                </a:ext>
              </a:extLst>
            </p:cNvPr>
            <p:cNvSpPr/>
            <p:nvPr/>
          </p:nvSpPr>
          <p:spPr bwMode="auto">
            <a:xfrm>
              <a:off x="8773119" y="3149356"/>
              <a:ext cx="266700" cy="914644"/>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D328391B-0BF5-4A90-C12C-82A1E5487B7E}"/>
                </a:ext>
              </a:extLst>
            </p:cNvPr>
            <p:cNvSpPr/>
            <p:nvPr/>
          </p:nvSpPr>
          <p:spPr bwMode="auto">
            <a:xfrm>
              <a:off x="10532069" y="3149355"/>
              <a:ext cx="266700" cy="143851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4E7FFA8E-EF40-2FE1-5C26-F5A19FA709B1}"/>
                </a:ext>
              </a:extLst>
            </p:cNvPr>
            <p:cNvSpPr/>
            <p:nvPr/>
          </p:nvSpPr>
          <p:spPr bwMode="auto">
            <a:xfrm>
              <a:off x="8423869" y="3149356"/>
              <a:ext cx="266700" cy="819394"/>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0E834145-2BAB-253F-073F-75A02465245B}"/>
                </a:ext>
              </a:extLst>
            </p:cNvPr>
            <p:cNvSpPr/>
            <p:nvPr/>
          </p:nvSpPr>
          <p:spPr bwMode="auto">
            <a:xfrm>
              <a:off x="9122369" y="3149355"/>
              <a:ext cx="266700" cy="1057519"/>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5786B102-273D-0771-2F16-38A5D7F63FC4}"/>
                </a:ext>
              </a:extLst>
            </p:cNvPr>
            <p:cNvSpPr/>
            <p:nvPr/>
          </p:nvSpPr>
          <p:spPr bwMode="auto">
            <a:xfrm>
              <a:off x="9477969" y="3149355"/>
              <a:ext cx="266700" cy="126707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A813C82F-53DE-AA1E-FB04-15052B4B3954}"/>
                </a:ext>
              </a:extLst>
            </p:cNvPr>
            <p:cNvSpPr/>
            <p:nvPr/>
          </p:nvSpPr>
          <p:spPr bwMode="auto">
            <a:xfrm>
              <a:off x="9827219" y="3149354"/>
              <a:ext cx="266700" cy="1333745"/>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15BC8538-A1A3-7B61-34E6-E6731D458028}"/>
                </a:ext>
              </a:extLst>
            </p:cNvPr>
            <p:cNvSpPr/>
            <p:nvPr/>
          </p:nvSpPr>
          <p:spPr bwMode="auto">
            <a:xfrm>
              <a:off x="10170119" y="3149354"/>
              <a:ext cx="266700" cy="140994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80E6F7EC-8844-75B6-442C-D437C8779B10}"/>
                </a:ext>
              </a:extLst>
            </p:cNvPr>
            <p:cNvSpPr/>
            <p:nvPr/>
          </p:nvSpPr>
          <p:spPr bwMode="auto">
            <a:xfrm>
              <a:off x="10874969" y="3149354"/>
              <a:ext cx="266700" cy="1917946"/>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755ED8BB-638B-8C61-EC15-FF0B34A9DCE1}"/>
                </a:ext>
              </a:extLst>
            </p:cNvPr>
            <p:cNvSpPr/>
            <p:nvPr/>
          </p:nvSpPr>
          <p:spPr bwMode="auto">
            <a:xfrm>
              <a:off x="11227394" y="3149354"/>
              <a:ext cx="266700" cy="1917946"/>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43" name="Straight Connector 42">
              <a:extLst>
                <a:ext uri="{FF2B5EF4-FFF2-40B4-BE49-F238E27FC236}">
                  <a16:creationId xmlns:a16="http://schemas.microsoft.com/office/drawing/2014/main" id="{95152F65-A9E0-E47E-6A6D-737D87E5B582}"/>
                </a:ext>
              </a:extLst>
            </p:cNvPr>
            <p:cNvCxnSpPr/>
            <p:nvPr/>
          </p:nvCxnSpPr>
          <p:spPr bwMode="auto">
            <a:xfrm flipH="1">
              <a:off x="6932630" y="3702646"/>
              <a:ext cx="4598970" cy="0"/>
            </a:xfrm>
            <a:prstGeom prst="line">
              <a:avLst/>
            </a:prstGeom>
            <a:noFill/>
            <a:ln w="28575" cap="flat" cmpd="sng" algn="ctr">
              <a:solidFill>
                <a:schemeClr val="bg1"/>
              </a:solidFill>
              <a:prstDash val="sysDash"/>
              <a:round/>
              <a:headEnd type="none" w="med" len="med"/>
              <a:tailEnd type="none" w="med" len="med"/>
            </a:ln>
            <a:effectLst/>
          </p:spPr>
        </p:cxnSp>
      </p:grpSp>
    </p:spTree>
    <p:extLst>
      <p:ext uri="{BB962C8B-B14F-4D97-AF65-F5344CB8AC3E}">
        <p14:creationId xmlns:p14="http://schemas.microsoft.com/office/powerpoint/2010/main" val="1580098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extBox 57">
            <a:extLst>
              <a:ext uri="{FF2B5EF4-FFF2-40B4-BE49-F238E27FC236}">
                <a16:creationId xmlns:a16="http://schemas.microsoft.com/office/drawing/2014/main" id="{A1F046D0-7146-0CAE-DCF4-7E9032D6CAF0}"/>
              </a:ext>
            </a:extLst>
          </p:cNvPr>
          <p:cNvSpPr txBox="1"/>
          <p:nvPr/>
        </p:nvSpPr>
        <p:spPr bwMode="auto">
          <a:xfrm>
            <a:off x="897467" y="1473065"/>
            <a:ext cx="405753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ORR in Patients With </a:t>
            </a:r>
            <a:br>
              <a:rPr lang="en-US" b="1" dirty="0">
                <a:solidFill>
                  <a:schemeClr val="bg1"/>
                </a:solidFill>
                <a:latin typeface="Calibri" panose="020F0502020204030204" pitchFamily="34" charset="0"/>
              </a:rPr>
            </a:br>
            <a:r>
              <a:rPr lang="en-US" b="1" i="1" dirty="0">
                <a:solidFill>
                  <a:schemeClr val="bg1"/>
                </a:solidFill>
                <a:latin typeface="Calibri" panose="020F0502020204030204" pitchFamily="34" charset="0"/>
              </a:rPr>
              <a:t>KRAS</a:t>
            </a:r>
            <a:r>
              <a:rPr lang="en-US" b="1" baseline="30000" dirty="0">
                <a:solidFill>
                  <a:schemeClr val="bg1"/>
                </a:solidFill>
                <a:latin typeface="Calibri" panose="020F0502020204030204" pitchFamily="34" charset="0"/>
              </a:rPr>
              <a:t>G12C</a:t>
            </a:r>
            <a:r>
              <a:rPr lang="en-US" b="1" dirty="0">
                <a:solidFill>
                  <a:schemeClr val="bg1"/>
                </a:solidFill>
                <a:latin typeface="Calibri" panose="020F0502020204030204" pitchFamily="34" charset="0"/>
              </a:rPr>
              <a:t> Comutations</a:t>
            </a:r>
          </a:p>
        </p:txBody>
      </p:sp>
      <p:sp>
        <p:nvSpPr>
          <p:cNvPr id="59" name="TextBox 58">
            <a:extLst>
              <a:ext uri="{FF2B5EF4-FFF2-40B4-BE49-F238E27FC236}">
                <a16:creationId xmlns:a16="http://schemas.microsoft.com/office/drawing/2014/main" id="{454E9A42-1B7D-CA94-2F64-0CDF90DB6C35}"/>
              </a:ext>
            </a:extLst>
          </p:cNvPr>
          <p:cNvSpPr txBox="1"/>
          <p:nvPr/>
        </p:nvSpPr>
        <p:spPr bwMode="auto">
          <a:xfrm>
            <a:off x="5444067" y="1473065"/>
            <a:ext cx="35671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ORR by </a:t>
            </a:r>
            <a:r>
              <a:rPr lang="en-US" b="1" i="1" dirty="0">
                <a:solidFill>
                  <a:schemeClr val="bg1"/>
                </a:solidFill>
                <a:latin typeface="Calibri" panose="020F0502020204030204" pitchFamily="34" charset="0"/>
              </a:rPr>
              <a:t>STK11/KEAP1 </a:t>
            </a:r>
            <a:br>
              <a:rPr lang="en-US" b="1" dirty="0">
                <a:solidFill>
                  <a:schemeClr val="bg1"/>
                </a:solidFill>
                <a:latin typeface="Calibri" panose="020F0502020204030204" pitchFamily="34" charset="0"/>
              </a:rPr>
            </a:br>
            <a:r>
              <a:rPr lang="en-US" b="1" dirty="0">
                <a:solidFill>
                  <a:schemeClr val="bg1"/>
                </a:solidFill>
                <a:latin typeface="Calibri" panose="020F0502020204030204" pitchFamily="34" charset="0"/>
              </a:rPr>
              <a:t>Mutation Status</a:t>
            </a:r>
          </a:p>
        </p:txBody>
      </p:sp>
      <p:grpSp>
        <p:nvGrpSpPr>
          <p:cNvPr id="2" name="Group 1">
            <a:extLst>
              <a:ext uri="{FF2B5EF4-FFF2-40B4-BE49-F238E27FC236}">
                <a16:creationId xmlns:a16="http://schemas.microsoft.com/office/drawing/2014/main" id="{13A9FF92-5D97-6E8F-D44F-D91E1BDE8701}"/>
              </a:ext>
            </a:extLst>
          </p:cNvPr>
          <p:cNvGrpSpPr/>
          <p:nvPr/>
        </p:nvGrpSpPr>
        <p:grpSpPr>
          <a:xfrm>
            <a:off x="262376" y="2067835"/>
            <a:ext cx="11305964" cy="3651726"/>
            <a:chOff x="262376" y="2322798"/>
            <a:chExt cx="11305964" cy="3651726"/>
          </a:xfrm>
        </p:grpSpPr>
        <p:sp>
          <p:nvSpPr>
            <p:cNvPr id="39" name="Rectangle 38">
              <a:extLst>
                <a:ext uri="{FF2B5EF4-FFF2-40B4-BE49-F238E27FC236}">
                  <a16:creationId xmlns:a16="http://schemas.microsoft.com/office/drawing/2014/main" id="{2A18B06A-1FA7-F1EF-AB06-3AA727EB7A2E}"/>
                </a:ext>
              </a:extLst>
            </p:cNvPr>
            <p:cNvSpPr/>
            <p:nvPr/>
          </p:nvSpPr>
          <p:spPr bwMode="auto">
            <a:xfrm>
              <a:off x="10782300" y="4185571"/>
              <a:ext cx="365125" cy="1357979"/>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4540DB57-E636-21FC-7F68-C8790D37D07D}"/>
                </a:ext>
              </a:extLst>
            </p:cNvPr>
            <p:cNvSpPr/>
            <p:nvPr/>
          </p:nvSpPr>
          <p:spPr bwMode="auto">
            <a:xfrm>
              <a:off x="10341677" y="4057651"/>
              <a:ext cx="365125" cy="1485899"/>
            </a:xfrm>
            <a:prstGeom prst="rect">
              <a:avLst/>
            </a:prstGeom>
            <a:solidFill>
              <a:schemeClr val="accent6">
                <a:lumMod val="60000"/>
                <a:lumOff val="4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B53CF75D-F6A2-2157-7B64-3286F4A890C6}"/>
                </a:ext>
              </a:extLst>
            </p:cNvPr>
            <p:cNvSpPr/>
            <p:nvPr/>
          </p:nvSpPr>
          <p:spPr bwMode="auto">
            <a:xfrm>
              <a:off x="9890924" y="3986038"/>
              <a:ext cx="365125" cy="1554337"/>
            </a:xfrm>
            <a:prstGeom prst="rect">
              <a:avLst/>
            </a:prstGeom>
            <a:solidFill>
              <a:schemeClr val="accent6">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36F3B07E-373E-193A-070F-41D44339B64E}"/>
                </a:ext>
              </a:extLst>
            </p:cNvPr>
            <p:cNvSpPr/>
            <p:nvPr/>
          </p:nvSpPr>
          <p:spPr bwMode="auto">
            <a:xfrm>
              <a:off x="5400040" y="4384040"/>
              <a:ext cx="772160" cy="1173479"/>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34A1DFE2-5429-E8F1-8711-325C3FCEF0CF}"/>
                </a:ext>
              </a:extLst>
            </p:cNvPr>
            <p:cNvSpPr/>
            <p:nvPr/>
          </p:nvSpPr>
          <p:spPr bwMode="auto">
            <a:xfrm>
              <a:off x="6309680" y="4084320"/>
              <a:ext cx="772160" cy="147319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73FBDAFC-560D-91D2-EF3C-13E827C697DC}"/>
                </a:ext>
              </a:extLst>
            </p:cNvPr>
            <p:cNvSpPr/>
            <p:nvPr/>
          </p:nvSpPr>
          <p:spPr bwMode="auto">
            <a:xfrm>
              <a:off x="7213920" y="5085080"/>
              <a:ext cx="772160" cy="472439"/>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EC5FC5F0-0F81-4D14-2A53-85F170F59212}"/>
                </a:ext>
              </a:extLst>
            </p:cNvPr>
            <p:cNvSpPr/>
            <p:nvPr/>
          </p:nvSpPr>
          <p:spPr bwMode="auto">
            <a:xfrm>
              <a:off x="8118160" y="3708400"/>
              <a:ext cx="772160" cy="1849119"/>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526C49D4-3768-48AB-2EBF-9F394D283250}"/>
                </a:ext>
              </a:extLst>
            </p:cNvPr>
            <p:cNvSpPr/>
            <p:nvPr/>
          </p:nvSpPr>
          <p:spPr bwMode="auto">
            <a:xfrm>
              <a:off x="974697" y="3967480"/>
              <a:ext cx="416560" cy="159304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3F9DC53D-41C7-31BA-C0A6-98CA8790E1EE}"/>
                </a:ext>
              </a:extLst>
            </p:cNvPr>
            <p:cNvSpPr/>
            <p:nvPr/>
          </p:nvSpPr>
          <p:spPr bwMode="auto">
            <a:xfrm>
              <a:off x="1390627" y="4216400"/>
              <a:ext cx="416560" cy="134042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F7428C11-D3C7-70B3-DD62-221D2EA63BC2}"/>
                </a:ext>
              </a:extLst>
            </p:cNvPr>
            <p:cNvSpPr/>
            <p:nvPr/>
          </p:nvSpPr>
          <p:spPr bwMode="auto">
            <a:xfrm>
              <a:off x="1951172" y="3850640"/>
              <a:ext cx="416560" cy="1711616"/>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B30D5468-5E18-D77F-F6D8-188239A72678}"/>
                </a:ext>
              </a:extLst>
            </p:cNvPr>
            <p:cNvSpPr/>
            <p:nvPr/>
          </p:nvSpPr>
          <p:spPr bwMode="auto">
            <a:xfrm>
              <a:off x="2367102" y="4622800"/>
              <a:ext cx="416560" cy="927984"/>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060174B2-A253-2798-C3D7-54B34D86A532}"/>
                </a:ext>
              </a:extLst>
            </p:cNvPr>
            <p:cNvSpPr/>
            <p:nvPr/>
          </p:nvSpPr>
          <p:spPr bwMode="auto">
            <a:xfrm>
              <a:off x="2936307" y="4211319"/>
              <a:ext cx="416560" cy="1345577"/>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1A2918AE-D739-C7F3-1ABC-97E6AE5DB70A}"/>
                </a:ext>
              </a:extLst>
            </p:cNvPr>
            <p:cNvSpPr/>
            <p:nvPr/>
          </p:nvSpPr>
          <p:spPr bwMode="auto">
            <a:xfrm>
              <a:off x="3352237" y="3850640"/>
              <a:ext cx="416560" cy="1711616"/>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169B8A61-6D4E-9E29-E45D-AB7BA3061F92}"/>
                </a:ext>
              </a:extLst>
            </p:cNvPr>
            <p:cNvSpPr/>
            <p:nvPr/>
          </p:nvSpPr>
          <p:spPr bwMode="auto">
            <a:xfrm>
              <a:off x="3895058" y="4069079"/>
              <a:ext cx="416560" cy="1489931"/>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82E2F2B3-FD8D-44BD-CA80-FDDE379988F3}"/>
                </a:ext>
              </a:extLst>
            </p:cNvPr>
            <p:cNvSpPr/>
            <p:nvPr/>
          </p:nvSpPr>
          <p:spPr bwMode="auto">
            <a:xfrm>
              <a:off x="4310988" y="3622040"/>
              <a:ext cx="416560" cy="194361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TextBox 59">
              <a:extLst>
                <a:ext uri="{FF2B5EF4-FFF2-40B4-BE49-F238E27FC236}">
                  <a16:creationId xmlns:a16="http://schemas.microsoft.com/office/drawing/2014/main" id="{EF8C34EC-36F1-88D5-0131-C5113F173348}"/>
                </a:ext>
              </a:extLst>
            </p:cNvPr>
            <p:cNvSpPr txBox="1"/>
            <p:nvPr/>
          </p:nvSpPr>
          <p:spPr bwMode="auto">
            <a:xfrm rot="16200000">
              <a:off x="-603328" y="3878572"/>
              <a:ext cx="20391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ORR (%)</a:t>
              </a:r>
            </a:p>
          </p:txBody>
        </p:sp>
        <p:sp>
          <p:nvSpPr>
            <p:cNvPr id="61" name="TextBox 60">
              <a:extLst>
                <a:ext uri="{FF2B5EF4-FFF2-40B4-BE49-F238E27FC236}">
                  <a16:creationId xmlns:a16="http://schemas.microsoft.com/office/drawing/2014/main" id="{2D402585-ACDA-F296-6848-1AE43ABBAFA8}"/>
                </a:ext>
              </a:extLst>
            </p:cNvPr>
            <p:cNvSpPr txBox="1"/>
            <p:nvPr/>
          </p:nvSpPr>
          <p:spPr bwMode="auto">
            <a:xfrm rot="16200000">
              <a:off x="3894371" y="3891272"/>
              <a:ext cx="20391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ORR (%)</a:t>
              </a:r>
            </a:p>
          </p:txBody>
        </p:sp>
        <p:sp>
          <p:nvSpPr>
            <p:cNvPr id="62" name="TextBox 61">
              <a:extLst>
                <a:ext uri="{FF2B5EF4-FFF2-40B4-BE49-F238E27FC236}">
                  <a16:creationId xmlns:a16="http://schemas.microsoft.com/office/drawing/2014/main" id="{D0439270-5730-675C-8AF4-36237B514AEE}"/>
                </a:ext>
              </a:extLst>
            </p:cNvPr>
            <p:cNvSpPr txBox="1"/>
            <p:nvPr/>
          </p:nvSpPr>
          <p:spPr bwMode="auto">
            <a:xfrm rot="16200000">
              <a:off x="8218463" y="3891272"/>
              <a:ext cx="20391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ORR (%)</a:t>
              </a:r>
            </a:p>
          </p:txBody>
        </p:sp>
        <p:sp>
          <p:nvSpPr>
            <p:cNvPr id="63" name="TextBox 62">
              <a:extLst>
                <a:ext uri="{FF2B5EF4-FFF2-40B4-BE49-F238E27FC236}">
                  <a16:creationId xmlns:a16="http://schemas.microsoft.com/office/drawing/2014/main" id="{807D814E-295A-5261-618C-47767F379D86}"/>
                </a:ext>
              </a:extLst>
            </p:cNvPr>
            <p:cNvSpPr txBox="1"/>
            <p:nvPr/>
          </p:nvSpPr>
          <p:spPr bwMode="auto">
            <a:xfrm>
              <a:off x="8087394" y="5565885"/>
              <a:ext cx="8295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1000" b="1" i="1" dirty="0">
                  <a:solidFill>
                    <a:schemeClr val="bg1"/>
                  </a:solidFill>
                  <a:latin typeface="Calibri" panose="020F0502020204030204" pitchFamily="34" charset="0"/>
                </a:rPr>
                <a:t>STK11, </a:t>
              </a:r>
              <a:r>
                <a:rPr lang="en-US" sz="1000" b="1" dirty="0">
                  <a:solidFill>
                    <a:schemeClr val="bg1"/>
                  </a:solidFill>
                  <a:latin typeface="Calibri" panose="020F0502020204030204" pitchFamily="34" charset="0"/>
                </a:rPr>
                <a:t>WT</a:t>
              </a:r>
              <a:br>
                <a:rPr lang="en-US" sz="1000" b="1" dirty="0">
                  <a:solidFill>
                    <a:schemeClr val="bg1"/>
                  </a:solidFill>
                  <a:latin typeface="Calibri" panose="020F0502020204030204" pitchFamily="34" charset="0"/>
                </a:rPr>
              </a:br>
              <a:r>
                <a:rPr lang="en-US" sz="1000" b="1" dirty="0">
                  <a:solidFill>
                    <a:schemeClr val="bg1"/>
                  </a:solidFill>
                  <a:latin typeface="Calibri" panose="020F0502020204030204" pitchFamily="34" charset="0"/>
                </a:rPr>
                <a:t> </a:t>
              </a:r>
              <a:r>
                <a:rPr lang="en-US" sz="1000" b="1" i="1" dirty="0">
                  <a:solidFill>
                    <a:schemeClr val="bg1"/>
                  </a:solidFill>
                  <a:latin typeface="Calibri" panose="020F0502020204030204" pitchFamily="34" charset="0"/>
                </a:rPr>
                <a:t>KEAP1, </a:t>
              </a:r>
              <a:r>
                <a:rPr lang="en-US" sz="1000" b="1" dirty="0">
                  <a:solidFill>
                    <a:schemeClr val="bg1"/>
                  </a:solidFill>
                  <a:latin typeface="Calibri" panose="020F0502020204030204" pitchFamily="34" charset="0"/>
                </a:rPr>
                <a:t>WT    </a:t>
              </a:r>
              <a:endParaRPr lang="en-US" sz="1000" b="1" i="1" dirty="0">
                <a:solidFill>
                  <a:schemeClr val="bg1"/>
                </a:solidFill>
                <a:latin typeface="Calibri" panose="020F0502020204030204" pitchFamily="34" charset="0"/>
              </a:endParaRPr>
            </a:p>
          </p:txBody>
        </p:sp>
        <p:sp>
          <p:nvSpPr>
            <p:cNvPr id="64" name="TextBox 63">
              <a:extLst>
                <a:ext uri="{FF2B5EF4-FFF2-40B4-BE49-F238E27FC236}">
                  <a16:creationId xmlns:a16="http://schemas.microsoft.com/office/drawing/2014/main" id="{04C4C25D-5D19-9FBF-1D36-A10636D87760}"/>
                </a:ext>
              </a:extLst>
            </p:cNvPr>
            <p:cNvSpPr txBox="1"/>
            <p:nvPr/>
          </p:nvSpPr>
          <p:spPr bwMode="auto">
            <a:xfrm>
              <a:off x="7054397" y="5565885"/>
              <a:ext cx="11262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1000" b="1" i="1" dirty="0">
                  <a:solidFill>
                    <a:schemeClr val="bg1"/>
                  </a:solidFill>
                  <a:latin typeface="Calibri" panose="020F0502020204030204" pitchFamily="34" charset="0"/>
                </a:rPr>
                <a:t>STK11, </a:t>
              </a:r>
              <a:r>
                <a:rPr lang="en-US" sz="1000" b="1" dirty="0">
                  <a:solidFill>
                    <a:schemeClr val="bg1"/>
                  </a:solidFill>
                  <a:latin typeface="Calibri" panose="020F0502020204030204" pitchFamily="34" charset="0"/>
                </a:rPr>
                <a:t>WT</a:t>
              </a:r>
              <a:br>
                <a:rPr lang="en-US" sz="1000" b="1" dirty="0">
                  <a:solidFill>
                    <a:schemeClr val="bg1"/>
                  </a:solidFill>
                  <a:latin typeface="Calibri" panose="020F0502020204030204" pitchFamily="34" charset="0"/>
                </a:rPr>
              </a:br>
              <a:r>
                <a:rPr lang="en-US" sz="1000" b="1" dirty="0">
                  <a:solidFill>
                    <a:schemeClr val="bg1"/>
                  </a:solidFill>
                  <a:latin typeface="Calibri" panose="020F0502020204030204" pitchFamily="34" charset="0"/>
                </a:rPr>
                <a:t> </a:t>
              </a:r>
              <a:r>
                <a:rPr lang="en-US" sz="1000" b="1" i="1" dirty="0">
                  <a:solidFill>
                    <a:schemeClr val="bg1"/>
                  </a:solidFill>
                  <a:latin typeface="Calibri" panose="020F0502020204030204" pitchFamily="34" charset="0"/>
                </a:rPr>
                <a:t>KEAP1, </a:t>
              </a:r>
              <a:r>
                <a:rPr lang="en-US" sz="1000" b="1" dirty="0">
                  <a:solidFill>
                    <a:schemeClr val="bg1"/>
                  </a:solidFill>
                  <a:latin typeface="Calibri" panose="020F0502020204030204" pitchFamily="34" charset="0"/>
                </a:rPr>
                <a:t>Mutated</a:t>
              </a:r>
            </a:p>
          </p:txBody>
        </p:sp>
        <p:sp>
          <p:nvSpPr>
            <p:cNvPr id="65" name="TextBox 64">
              <a:extLst>
                <a:ext uri="{FF2B5EF4-FFF2-40B4-BE49-F238E27FC236}">
                  <a16:creationId xmlns:a16="http://schemas.microsoft.com/office/drawing/2014/main" id="{ED946EDC-98CE-2219-BD36-F2395268F2DF}"/>
                </a:ext>
              </a:extLst>
            </p:cNvPr>
            <p:cNvSpPr txBox="1"/>
            <p:nvPr/>
          </p:nvSpPr>
          <p:spPr bwMode="auto">
            <a:xfrm>
              <a:off x="6141814" y="5565885"/>
              <a:ext cx="11262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1000" b="1" i="1" dirty="0">
                  <a:solidFill>
                    <a:schemeClr val="bg1"/>
                  </a:solidFill>
                  <a:latin typeface="Calibri" panose="020F0502020204030204" pitchFamily="34" charset="0"/>
                </a:rPr>
                <a:t>STK11, </a:t>
              </a:r>
              <a:r>
                <a:rPr lang="en-US" sz="1000" b="1" dirty="0">
                  <a:solidFill>
                    <a:schemeClr val="bg1"/>
                  </a:solidFill>
                  <a:latin typeface="Calibri" panose="020F0502020204030204" pitchFamily="34" charset="0"/>
                </a:rPr>
                <a:t>Mutated</a:t>
              </a:r>
              <a:br>
                <a:rPr lang="en-US" sz="1000" b="1" dirty="0">
                  <a:solidFill>
                    <a:schemeClr val="bg1"/>
                  </a:solidFill>
                  <a:latin typeface="Calibri" panose="020F0502020204030204" pitchFamily="34" charset="0"/>
                </a:rPr>
              </a:br>
              <a:r>
                <a:rPr lang="en-US" sz="1000" b="1" dirty="0">
                  <a:solidFill>
                    <a:schemeClr val="bg1"/>
                  </a:solidFill>
                  <a:latin typeface="Calibri" panose="020F0502020204030204" pitchFamily="34" charset="0"/>
                </a:rPr>
                <a:t> </a:t>
              </a:r>
              <a:r>
                <a:rPr lang="en-US" sz="1000" b="1" i="1" dirty="0">
                  <a:solidFill>
                    <a:schemeClr val="bg1"/>
                  </a:solidFill>
                  <a:latin typeface="Calibri" panose="020F0502020204030204" pitchFamily="34" charset="0"/>
                </a:rPr>
                <a:t>KEAP1, </a:t>
              </a:r>
              <a:r>
                <a:rPr lang="en-US" sz="1000" b="1" dirty="0">
                  <a:solidFill>
                    <a:schemeClr val="bg1"/>
                  </a:solidFill>
                  <a:latin typeface="Calibri" panose="020F0502020204030204" pitchFamily="34" charset="0"/>
                </a:rPr>
                <a:t>WT</a:t>
              </a:r>
            </a:p>
          </p:txBody>
        </p:sp>
        <p:sp>
          <p:nvSpPr>
            <p:cNvPr id="66" name="TextBox 65">
              <a:extLst>
                <a:ext uri="{FF2B5EF4-FFF2-40B4-BE49-F238E27FC236}">
                  <a16:creationId xmlns:a16="http://schemas.microsoft.com/office/drawing/2014/main" id="{0FC7B933-002E-69F3-BA4D-17A168FE3044}"/>
                </a:ext>
              </a:extLst>
            </p:cNvPr>
            <p:cNvSpPr txBox="1"/>
            <p:nvPr/>
          </p:nvSpPr>
          <p:spPr bwMode="auto">
            <a:xfrm>
              <a:off x="5220936" y="5565885"/>
              <a:ext cx="11262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1000" b="1" i="1" dirty="0">
                  <a:solidFill>
                    <a:schemeClr val="bg1"/>
                  </a:solidFill>
                  <a:latin typeface="Calibri" panose="020F0502020204030204" pitchFamily="34" charset="0"/>
                </a:rPr>
                <a:t>STK11, </a:t>
              </a:r>
              <a:r>
                <a:rPr lang="en-US" sz="1000" b="1" dirty="0">
                  <a:solidFill>
                    <a:schemeClr val="bg1"/>
                  </a:solidFill>
                  <a:latin typeface="Calibri" panose="020F0502020204030204" pitchFamily="34" charset="0"/>
                </a:rPr>
                <a:t>Mutated</a:t>
              </a:r>
              <a:br>
                <a:rPr lang="en-US" sz="1000" b="1" dirty="0">
                  <a:solidFill>
                    <a:schemeClr val="bg1"/>
                  </a:solidFill>
                  <a:latin typeface="Calibri" panose="020F0502020204030204" pitchFamily="34" charset="0"/>
                </a:rPr>
              </a:br>
              <a:r>
                <a:rPr lang="en-US" sz="1000" b="1" dirty="0">
                  <a:solidFill>
                    <a:schemeClr val="bg1"/>
                  </a:solidFill>
                  <a:latin typeface="Calibri" panose="020F0502020204030204" pitchFamily="34" charset="0"/>
                </a:rPr>
                <a:t> </a:t>
              </a:r>
              <a:r>
                <a:rPr lang="en-US" sz="1000" b="1" i="1" dirty="0">
                  <a:solidFill>
                    <a:schemeClr val="bg1"/>
                  </a:solidFill>
                  <a:latin typeface="Calibri" panose="020F0502020204030204" pitchFamily="34" charset="0"/>
                </a:rPr>
                <a:t>KEAP1, </a:t>
              </a:r>
              <a:r>
                <a:rPr lang="en-US" sz="1000" b="1" dirty="0">
                  <a:solidFill>
                    <a:schemeClr val="bg1"/>
                  </a:solidFill>
                  <a:latin typeface="Calibri" panose="020F0502020204030204" pitchFamily="34" charset="0"/>
                </a:rPr>
                <a:t>Mutated</a:t>
              </a:r>
            </a:p>
          </p:txBody>
        </p:sp>
        <p:sp>
          <p:nvSpPr>
            <p:cNvPr id="67" name="TextBox 66">
              <a:extLst>
                <a:ext uri="{FF2B5EF4-FFF2-40B4-BE49-F238E27FC236}">
                  <a16:creationId xmlns:a16="http://schemas.microsoft.com/office/drawing/2014/main" id="{20F3CB89-0DB7-709C-AF8F-85DC6DB2D75B}"/>
                </a:ext>
              </a:extLst>
            </p:cNvPr>
            <p:cNvSpPr txBox="1"/>
            <p:nvPr/>
          </p:nvSpPr>
          <p:spPr bwMode="auto">
            <a:xfrm>
              <a:off x="10102023" y="5719238"/>
              <a:ext cx="8295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1000" b="1" dirty="0">
                  <a:solidFill>
                    <a:schemeClr val="bg1"/>
                  </a:solidFill>
                  <a:latin typeface="Calibri" panose="020F0502020204030204" pitchFamily="34" charset="0"/>
                </a:rPr>
                <a:t>PD-L1 TPS</a:t>
              </a:r>
            </a:p>
          </p:txBody>
        </p:sp>
        <p:sp>
          <p:nvSpPr>
            <p:cNvPr id="68" name="TextBox 67">
              <a:extLst>
                <a:ext uri="{FF2B5EF4-FFF2-40B4-BE49-F238E27FC236}">
                  <a16:creationId xmlns:a16="http://schemas.microsoft.com/office/drawing/2014/main" id="{3F06BE99-EA59-AC6A-A362-729B224AFECA}"/>
                </a:ext>
              </a:extLst>
            </p:cNvPr>
            <p:cNvSpPr txBox="1"/>
            <p:nvPr/>
          </p:nvSpPr>
          <p:spPr bwMode="auto">
            <a:xfrm>
              <a:off x="9471579" y="5565885"/>
              <a:ext cx="209676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1000" b="1" dirty="0">
                  <a:solidFill>
                    <a:schemeClr val="bg1"/>
                  </a:solidFill>
                  <a:latin typeface="Calibri" panose="020F0502020204030204" pitchFamily="34" charset="0"/>
                </a:rPr>
                <a:t>&lt;1%   1% to 49%   ≥50%</a:t>
              </a:r>
            </a:p>
          </p:txBody>
        </p:sp>
        <p:sp>
          <p:nvSpPr>
            <p:cNvPr id="69" name="TextBox 68">
              <a:extLst>
                <a:ext uri="{FF2B5EF4-FFF2-40B4-BE49-F238E27FC236}">
                  <a16:creationId xmlns:a16="http://schemas.microsoft.com/office/drawing/2014/main" id="{029961A9-E95A-F348-5CD9-FD1FF1AE0F5F}"/>
                </a:ext>
              </a:extLst>
            </p:cNvPr>
            <p:cNvSpPr txBox="1"/>
            <p:nvPr/>
          </p:nvSpPr>
          <p:spPr bwMode="auto">
            <a:xfrm>
              <a:off x="992501" y="2952912"/>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47.9%</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23/48</a:t>
              </a:r>
            </a:p>
          </p:txBody>
        </p:sp>
        <p:sp>
          <p:nvSpPr>
            <p:cNvPr id="70" name="TextBox 69">
              <a:extLst>
                <a:ext uri="{FF2B5EF4-FFF2-40B4-BE49-F238E27FC236}">
                  <a16:creationId xmlns:a16="http://schemas.microsoft.com/office/drawing/2014/main" id="{FEBDD18E-65D6-90B2-E56F-6050BEF78A9A}"/>
                </a:ext>
              </a:extLst>
            </p:cNvPr>
            <p:cNvSpPr txBox="1"/>
            <p:nvPr/>
          </p:nvSpPr>
          <p:spPr bwMode="auto">
            <a:xfrm>
              <a:off x="1377016" y="3195274"/>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40.5%</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17/42</a:t>
              </a:r>
            </a:p>
          </p:txBody>
        </p:sp>
        <p:sp>
          <p:nvSpPr>
            <p:cNvPr id="71" name="TextBox 70">
              <a:extLst>
                <a:ext uri="{FF2B5EF4-FFF2-40B4-BE49-F238E27FC236}">
                  <a16:creationId xmlns:a16="http://schemas.microsoft.com/office/drawing/2014/main" id="{D041F33E-EAB4-B4F0-48D4-0DA9BA79E69D}"/>
                </a:ext>
              </a:extLst>
            </p:cNvPr>
            <p:cNvSpPr txBox="1"/>
            <p:nvPr/>
          </p:nvSpPr>
          <p:spPr bwMode="auto">
            <a:xfrm>
              <a:off x="1904384" y="2988710"/>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51.7%</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31/60</a:t>
              </a:r>
            </a:p>
          </p:txBody>
        </p:sp>
        <p:sp>
          <p:nvSpPr>
            <p:cNvPr id="72" name="TextBox 71">
              <a:extLst>
                <a:ext uri="{FF2B5EF4-FFF2-40B4-BE49-F238E27FC236}">
                  <a16:creationId xmlns:a16="http://schemas.microsoft.com/office/drawing/2014/main" id="{D29B3D42-E9D8-6CC9-1C23-3527052DD553}"/>
                </a:ext>
              </a:extLst>
            </p:cNvPr>
            <p:cNvSpPr txBox="1"/>
            <p:nvPr/>
          </p:nvSpPr>
          <p:spPr bwMode="auto">
            <a:xfrm>
              <a:off x="2325375" y="3415565"/>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28.6%</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6/21</a:t>
              </a:r>
            </a:p>
          </p:txBody>
        </p:sp>
        <p:sp>
          <p:nvSpPr>
            <p:cNvPr id="73" name="TextBox 72">
              <a:extLst>
                <a:ext uri="{FF2B5EF4-FFF2-40B4-BE49-F238E27FC236}">
                  <a16:creationId xmlns:a16="http://schemas.microsoft.com/office/drawing/2014/main" id="{9749AE29-5DE1-07F9-1DFF-F40CB0164FFB}"/>
                </a:ext>
              </a:extLst>
            </p:cNvPr>
            <p:cNvSpPr txBox="1"/>
            <p:nvPr/>
          </p:nvSpPr>
          <p:spPr bwMode="auto">
            <a:xfrm>
              <a:off x="2862066" y="3254849"/>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41.7%</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25/60</a:t>
              </a:r>
            </a:p>
          </p:txBody>
        </p:sp>
        <p:sp>
          <p:nvSpPr>
            <p:cNvPr id="74" name="TextBox 73">
              <a:extLst>
                <a:ext uri="{FF2B5EF4-FFF2-40B4-BE49-F238E27FC236}">
                  <a16:creationId xmlns:a16="http://schemas.microsoft.com/office/drawing/2014/main" id="{C4E1F1ED-2959-33F8-0C8D-407E4CF3E655}"/>
                </a:ext>
              </a:extLst>
            </p:cNvPr>
            <p:cNvSpPr txBox="1"/>
            <p:nvPr/>
          </p:nvSpPr>
          <p:spPr bwMode="auto">
            <a:xfrm>
              <a:off x="3263647" y="2855555"/>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51.4%</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18/35</a:t>
              </a:r>
            </a:p>
          </p:txBody>
        </p:sp>
        <p:sp>
          <p:nvSpPr>
            <p:cNvPr id="75" name="TextBox 74">
              <a:extLst>
                <a:ext uri="{FF2B5EF4-FFF2-40B4-BE49-F238E27FC236}">
                  <a16:creationId xmlns:a16="http://schemas.microsoft.com/office/drawing/2014/main" id="{17C91BBA-0C5D-6191-884C-1EDE01E7C673}"/>
                </a:ext>
              </a:extLst>
            </p:cNvPr>
            <p:cNvSpPr txBox="1"/>
            <p:nvPr/>
          </p:nvSpPr>
          <p:spPr bwMode="auto">
            <a:xfrm>
              <a:off x="4286671" y="2322798"/>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58.3%</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7/12</a:t>
              </a:r>
            </a:p>
          </p:txBody>
        </p:sp>
        <p:sp>
          <p:nvSpPr>
            <p:cNvPr id="76" name="TextBox 75">
              <a:extLst>
                <a:ext uri="{FF2B5EF4-FFF2-40B4-BE49-F238E27FC236}">
                  <a16:creationId xmlns:a16="http://schemas.microsoft.com/office/drawing/2014/main" id="{3217F5D3-43C0-A460-CC86-5C2381A502F0}"/>
                </a:ext>
              </a:extLst>
            </p:cNvPr>
            <p:cNvSpPr txBox="1"/>
            <p:nvPr/>
          </p:nvSpPr>
          <p:spPr bwMode="auto">
            <a:xfrm>
              <a:off x="3830922" y="3141141"/>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44.9%</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22/49</a:t>
              </a:r>
            </a:p>
          </p:txBody>
        </p:sp>
        <p:sp>
          <p:nvSpPr>
            <p:cNvPr id="77" name="TextBox 76">
              <a:extLst>
                <a:ext uri="{FF2B5EF4-FFF2-40B4-BE49-F238E27FC236}">
                  <a16:creationId xmlns:a16="http://schemas.microsoft.com/office/drawing/2014/main" id="{20D9F038-9B54-6D63-B4D3-77A6C2D2BF35}"/>
                </a:ext>
              </a:extLst>
            </p:cNvPr>
            <p:cNvSpPr txBox="1"/>
            <p:nvPr/>
          </p:nvSpPr>
          <p:spPr bwMode="auto">
            <a:xfrm>
              <a:off x="5559246" y="3032795"/>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35.7%</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5/14</a:t>
              </a:r>
            </a:p>
          </p:txBody>
        </p:sp>
        <p:sp>
          <p:nvSpPr>
            <p:cNvPr id="78" name="TextBox 77">
              <a:extLst>
                <a:ext uri="{FF2B5EF4-FFF2-40B4-BE49-F238E27FC236}">
                  <a16:creationId xmlns:a16="http://schemas.microsoft.com/office/drawing/2014/main" id="{88C9A528-93E6-9006-2E2D-7352DCDA09FB}"/>
                </a:ext>
              </a:extLst>
            </p:cNvPr>
            <p:cNvSpPr txBox="1"/>
            <p:nvPr/>
          </p:nvSpPr>
          <p:spPr bwMode="auto">
            <a:xfrm>
              <a:off x="6411423" y="2962181"/>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44.0%</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11/25</a:t>
              </a:r>
            </a:p>
          </p:txBody>
        </p:sp>
        <p:sp>
          <p:nvSpPr>
            <p:cNvPr id="79" name="TextBox 78">
              <a:extLst>
                <a:ext uri="{FF2B5EF4-FFF2-40B4-BE49-F238E27FC236}">
                  <a16:creationId xmlns:a16="http://schemas.microsoft.com/office/drawing/2014/main" id="{5570C4BD-1F28-D3B5-8F84-C8ECABA59617}"/>
                </a:ext>
              </a:extLst>
            </p:cNvPr>
            <p:cNvSpPr txBox="1"/>
            <p:nvPr/>
          </p:nvSpPr>
          <p:spPr bwMode="auto">
            <a:xfrm>
              <a:off x="7354809" y="3146847"/>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14.3%</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1/7</a:t>
              </a:r>
            </a:p>
          </p:txBody>
        </p:sp>
        <p:sp>
          <p:nvSpPr>
            <p:cNvPr id="80" name="TextBox 79">
              <a:extLst>
                <a:ext uri="{FF2B5EF4-FFF2-40B4-BE49-F238E27FC236}">
                  <a16:creationId xmlns:a16="http://schemas.microsoft.com/office/drawing/2014/main" id="{E923711E-91C7-3559-3A5A-B63B747C0F4B}"/>
                </a:ext>
              </a:extLst>
            </p:cNvPr>
            <p:cNvSpPr txBox="1"/>
            <p:nvPr/>
          </p:nvSpPr>
          <p:spPr bwMode="auto">
            <a:xfrm>
              <a:off x="8235104" y="2768246"/>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55.9%</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19/34</a:t>
              </a:r>
            </a:p>
          </p:txBody>
        </p:sp>
        <p:sp>
          <p:nvSpPr>
            <p:cNvPr id="81" name="TextBox 80">
              <a:extLst>
                <a:ext uri="{FF2B5EF4-FFF2-40B4-BE49-F238E27FC236}">
                  <a16:creationId xmlns:a16="http://schemas.microsoft.com/office/drawing/2014/main" id="{A52F5523-AAA3-F840-48D2-3A3C71816489}"/>
                </a:ext>
              </a:extLst>
            </p:cNvPr>
            <p:cNvSpPr txBox="1"/>
            <p:nvPr/>
          </p:nvSpPr>
          <p:spPr bwMode="auto">
            <a:xfrm>
              <a:off x="9718865" y="3070183"/>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46.8%</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22/47</a:t>
              </a:r>
            </a:p>
          </p:txBody>
        </p:sp>
        <p:sp>
          <p:nvSpPr>
            <p:cNvPr id="82" name="TextBox 81">
              <a:extLst>
                <a:ext uri="{FF2B5EF4-FFF2-40B4-BE49-F238E27FC236}">
                  <a16:creationId xmlns:a16="http://schemas.microsoft.com/office/drawing/2014/main" id="{CDD47C5D-25D3-FB4C-1792-328B0E92B028}"/>
                </a:ext>
              </a:extLst>
            </p:cNvPr>
            <p:cNvSpPr txBox="1"/>
            <p:nvPr/>
          </p:nvSpPr>
          <p:spPr bwMode="auto">
            <a:xfrm>
              <a:off x="10166745" y="2952912"/>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44.4%</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12/27</a:t>
              </a:r>
            </a:p>
          </p:txBody>
        </p:sp>
        <p:sp>
          <p:nvSpPr>
            <p:cNvPr id="83" name="TextBox 82">
              <a:extLst>
                <a:ext uri="{FF2B5EF4-FFF2-40B4-BE49-F238E27FC236}">
                  <a16:creationId xmlns:a16="http://schemas.microsoft.com/office/drawing/2014/main" id="{FAB009AC-9C7D-7418-CB05-EF1EC9978BE0}"/>
                </a:ext>
              </a:extLst>
            </p:cNvPr>
            <p:cNvSpPr txBox="1"/>
            <p:nvPr/>
          </p:nvSpPr>
          <p:spPr bwMode="auto">
            <a:xfrm>
              <a:off x="10758868" y="2777515"/>
              <a:ext cx="5254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900" b="1" dirty="0">
                  <a:solidFill>
                    <a:schemeClr val="bg1"/>
                  </a:solidFill>
                  <a:latin typeface="Calibri" panose="020F0502020204030204" pitchFamily="34" charset="0"/>
                </a:rPr>
                <a:t>41.7%</a:t>
              </a:r>
              <a:br>
                <a:rPr lang="en-US" sz="900" b="1" dirty="0">
                  <a:solidFill>
                    <a:schemeClr val="bg1"/>
                  </a:solidFill>
                  <a:latin typeface="Calibri" panose="020F0502020204030204" pitchFamily="34" charset="0"/>
                </a:rPr>
              </a:br>
              <a:r>
                <a:rPr lang="en-US" sz="900" b="1" dirty="0">
                  <a:solidFill>
                    <a:schemeClr val="bg1"/>
                  </a:solidFill>
                  <a:latin typeface="Calibri" panose="020F0502020204030204" pitchFamily="34" charset="0"/>
                </a:rPr>
                <a:t>5/12</a:t>
              </a:r>
            </a:p>
          </p:txBody>
        </p:sp>
        <p:grpSp>
          <p:nvGrpSpPr>
            <p:cNvPr id="84" name="Group 83">
              <a:extLst>
                <a:ext uri="{FF2B5EF4-FFF2-40B4-BE49-F238E27FC236}">
                  <a16:creationId xmlns:a16="http://schemas.microsoft.com/office/drawing/2014/main" id="{E10E3F89-F177-2BA6-04ED-B5D1A693C1D9}"/>
                </a:ext>
              </a:extLst>
            </p:cNvPr>
            <p:cNvGrpSpPr/>
            <p:nvPr/>
          </p:nvGrpSpPr>
          <p:grpSpPr>
            <a:xfrm>
              <a:off x="493624" y="2422374"/>
              <a:ext cx="367408" cy="3298547"/>
              <a:chOff x="636528" y="2422374"/>
              <a:chExt cx="367408" cy="3298547"/>
            </a:xfrm>
          </p:grpSpPr>
          <p:sp>
            <p:nvSpPr>
              <p:cNvPr id="213" name="TextBox 212">
                <a:extLst>
                  <a:ext uri="{FF2B5EF4-FFF2-40B4-BE49-F238E27FC236}">
                    <a16:creationId xmlns:a16="http://schemas.microsoft.com/office/drawing/2014/main" id="{C015353C-FF23-415A-66C9-313C3A87A8BB}"/>
                  </a:ext>
                </a:extLst>
              </p:cNvPr>
              <p:cNvSpPr txBox="1"/>
              <p:nvPr/>
            </p:nvSpPr>
            <p:spPr bwMode="auto">
              <a:xfrm>
                <a:off x="636528" y="475069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214" name="TextBox 213">
                <a:extLst>
                  <a:ext uri="{FF2B5EF4-FFF2-40B4-BE49-F238E27FC236}">
                    <a16:creationId xmlns:a16="http://schemas.microsoft.com/office/drawing/2014/main" id="{2474F9D4-697C-6369-08D0-2043880CEDFC}"/>
                  </a:ext>
                </a:extLst>
              </p:cNvPr>
              <p:cNvSpPr txBox="1"/>
              <p:nvPr/>
            </p:nvSpPr>
            <p:spPr bwMode="auto">
              <a:xfrm>
                <a:off x="727899" y="5413144"/>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sp>
            <p:nvSpPr>
              <p:cNvPr id="215" name="TextBox 214">
                <a:extLst>
                  <a:ext uri="{FF2B5EF4-FFF2-40B4-BE49-F238E27FC236}">
                    <a16:creationId xmlns:a16="http://schemas.microsoft.com/office/drawing/2014/main" id="{7E83F66E-C6F3-8D0A-C80D-EE425C07E1E7}"/>
                  </a:ext>
                </a:extLst>
              </p:cNvPr>
              <p:cNvSpPr txBox="1"/>
              <p:nvPr/>
            </p:nvSpPr>
            <p:spPr bwMode="auto">
              <a:xfrm>
                <a:off x="636528" y="408656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sp>
            <p:nvSpPr>
              <p:cNvPr id="216" name="TextBox 215">
                <a:extLst>
                  <a:ext uri="{FF2B5EF4-FFF2-40B4-BE49-F238E27FC236}">
                    <a16:creationId xmlns:a16="http://schemas.microsoft.com/office/drawing/2014/main" id="{F8F279DF-616B-C617-FF48-37796974744B}"/>
                  </a:ext>
                </a:extLst>
              </p:cNvPr>
              <p:cNvSpPr txBox="1"/>
              <p:nvPr/>
            </p:nvSpPr>
            <p:spPr bwMode="auto">
              <a:xfrm>
                <a:off x="636528" y="341228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endParaRPr lang="en-US" sz="1400" b="0" dirty="0">
                  <a:solidFill>
                    <a:schemeClr val="bg1"/>
                  </a:solidFill>
                  <a:latin typeface="Calibri" panose="020F0502020204030204" pitchFamily="34" charset="0"/>
                </a:endParaRPr>
              </a:p>
            </p:txBody>
          </p:sp>
          <p:sp>
            <p:nvSpPr>
              <p:cNvPr id="217" name="TextBox 216">
                <a:extLst>
                  <a:ext uri="{FF2B5EF4-FFF2-40B4-BE49-F238E27FC236}">
                    <a16:creationId xmlns:a16="http://schemas.microsoft.com/office/drawing/2014/main" id="{A7DAB1E1-8E5A-599B-CB70-C493052C2545}"/>
                  </a:ext>
                </a:extLst>
              </p:cNvPr>
              <p:cNvSpPr txBox="1"/>
              <p:nvPr/>
            </p:nvSpPr>
            <p:spPr bwMode="auto">
              <a:xfrm>
                <a:off x="636528" y="27481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sp>
            <p:nvSpPr>
              <p:cNvPr id="218" name="TextBox 217">
                <a:extLst>
                  <a:ext uri="{FF2B5EF4-FFF2-40B4-BE49-F238E27FC236}">
                    <a16:creationId xmlns:a16="http://schemas.microsoft.com/office/drawing/2014/main" id="{78517128-0399-238D-D35E-8D7BBCCAE18C}"/>
                  </a:ext>
                </a:extLst>
              </p:cNvPr>
              <p:cNvSpPr txBox="1"/>
              <p:nvPr/>
            </p:nvSpPr>
            <p:spPr bwMode="auto">
              <a:xfrm>
                <a:off x="636528" y="242237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90</a:t>
                </a:r>
                <a:endParaRPr lang="en-US" sz="1400" b="0" dirty="0">
                  <a:solidFill>
                    <a:schemeClr val="bg1"/>
                  </a:solidFill>
                  <a:latin typeface="Calibri" panose="020F0502020204030204" pitchFamily="34" charset="0"/>
                </a:endParaRPr>
              </a:p>
            </p:txBody>
          </p:sp>
          <p:sp>
            <p:nvSpPr>
              <p:cNvPr id="224" name="TextBox 223">
                <a:extLst>
                  <a:ext uri="{FF2B5EF4-FFF2-40B4-BE49-F238E27FC236}">
                    <a16:creationId xmlns:a16="http://schemas.microsoft.com/office/drawing/2014/main" id="{1EE8468E-0CCA-7ED2-7454-93C7DC905645}"/>
                  </a:ext>
                </a:extLst>
              </p:cNvPr>
              <p:cNvSpPr txBox="1"/>
              <p:nvPr/>
            </p:nvSpPr>
            <p:spPr bwMode="auto">
              <a:xfrm>
                <a:off x="636528" y="309435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70</a:t>
                </a:r>
                <a:endParaRPr lang="en-US" sz="1400" b="0" dirty="0">
                  <a:solidFill>
                    <a:schemeClr val="bg1"/>
                  </a:solidFill>
                  <a:latin typeface="Calibri" panose="020F0502020204030204" pitchFamily="34" charset="0"/>
                </a:endParaRPr>
              </a:p>
            </p:txBody>
          </p:sp>
          <p:sp>
            <p:nvSpPr>
              <p:cNvPr id="225" name="TextBox 224">
                <a:extLst>
                  <a:ext uri="{FF2B5EF4-FFF2-40B4-BE49-F238E27FC236}">
                    <a16:creationId xmlns:a16="http://schemas.microsoft.com/office/drawing/2014/main" id="{2748E22C-E0B4-413C-DDDE-C58D878E37C8}"/>
                  </a:ext>
                </a:extLst>
              </p:cNvPr>
              <p:cNvSpPr txBox="1"/>
              <p:nvPr/>
            </p:nvSpPr>
            <p:spPr bwMode="auto">
              <a:xfrm>
                <a:off x="636528" y="371664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50</a:t>
                </a:r>
                <a:endParaRPr lang="en-US" sz="1400" b="0" dirty="0">
                  <a:solidFill>
                    <a:schemeClr val="bg1"/>
                  </a:solidFill>
                  <a:latin typeface="Calibri" panose="020F0502020204030204" pitchFamily="34" charset="0"/>
                </a:endParaRPr>
              </a:p>
            </p:txBody>
          </p:sp>
          <p:sp>
            <p:nvSpPr>
              <p:cNvPr id="226" name="TextBox 225">
                <a:extLst>
                  <a:ext uri="{FF2B5EF4-FFF2-40B4-BE49-F238E27FC236}">
                    <a16:creationId xmlns:a16="http://schemas.microsoft.com/office/drawing/2014/main" id="{7FE8562B-DE62-F624-C1D2-428B798BF346}"/>
                  </a:ext>
                </a:extLst>
              </p:cNvPr>
              <p:cNvSpPr txBox="1"/>
              <p:nvPr/>
            </p:nvSpPr>
            <p:spPr bwMode="auto">
              <a:xfrm>
                <a:off x="636528" y="4402635"/>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30</a:t>
                </a:r>
                <a:endParaRPr lang="en-US" sz="1400" b="0" dirty="0">
                  <a:solidFill>
                    <a:schemeClr val="bg1"/>
                  </a:solidFill>
                  <a:latin typeface="Calibri" panose="020F0502020204030204" pitchFamily="34" charset="0"/>
                </a:endParaRPr>
              </a:p>
            </p:txBody>
          </p:sp>
          <p:sp>
            <p:nvSpPr>
              <p:cNvPr id="227" name="TextBox 226">
                <a:extLst>
                  <a:ext uri="{FF2B5EF4-FFF2-40B4-BE49-F238E27FC236}">
                    <a16:creationId xmlns:a16="http://schemas.microsoft.com/office/drawing/2014/main" id="{5C893462-29A0-AF35-2569-0FA28E9622E4}"/>
                  </a:ext>
                </a:extLst>
              </p:cNvPr>
              <p:cNvSpPr txBox="1"/>
              <p:nvPr/>
            </p:nvSpPr>
            <p:spPr bwMode="auto">
              <a:xfrm>
                <a:off x="636528" y="506395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grpSp>
        <p:grpSp>
          <p:nvGrpSpPr>
            <p:cNvPr id="85" name="Group 84">
              <a:extLst>
                <a:ext uri="{FF2B5EF4-FFF2-40B4-BE49-F238E27FC236}">
                  <a16:creationId xmlns:a16="http://schemas.microsoft.com/office/drawing/2014/main" id="{40D51513-54E3-ED95-627A-C36A841130E2}"/>
                </a:ext>
              </a:extLst>
            </p:cNvPr>
            <p:cNvGrpSpPr/>
            <p:nvPr/>
          </p:nvGrpSpPr>
          <p:grpSpPr>
            <a:xfrm>
              <a:off x="784702" y="2576262"/>
              <a:ext cx="80601" cy="2984558"/>
              <a:chOff x="679210" y="2576262"/>
              <a:chExt cx="683464" cy="2984558"/>
            </a:xfrm>
          </p:grpSpPr>
          <p:cxnSp>
            <p:nvCxnSpPr>
              <p:cNvPr id="207" name="Straight Connector 206">
                <a:extLst>
                  <a:ext uri="{FF2B5EF4-FFF2-40B4-BE49-F238E27FC236}">
                    <a16:creationId xmlns:a16="http://schemas.microsoft.com/office/drawing/2014/main" id="{C1B2C2E9-A8E2-D328-FB98-F9873F039B08}"/>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2984B1FD-C0EE-655B-A736-7702A9E14B8C}"/>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5F300D26-BC83-C01E-8761-961CF73159EB}"/>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4E2F02A2-D328-94D7-36E9-4E6EB0ABDC21}"/>
                  </a:ext>
                </a:extLst>
              </p:cNvPr>
              <p:cNvCxnSpPr>
                <a:cxnSpLocks/>
              </p:cNvCxnSpPr>
              <p:nvPr/>
            </p:nvCxnSpPr>
            <p:spPr bwMode="auto">
              <a:xfrm>
                <a:off x="679210" y="35745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24D14564-BF1C-BEFE-16A1-DCDD68715AEA}"/>
                  </a:ext>
                </a:extLst>
              </p:cNvPr>
              <p:cNvCxnSpPr>
                <a:cxnSpLocks/>
              </p:cNvCxnSpPr>
              <p:nvPr/>
            </p:nvCxnSpPr>
            <p:spPr bwMode="auto">
              <a:xfrm>
                <a:off x="679210" y="29090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7856B140-8395-CFFD-ECCE-71CC326C09E9}"/>
                  </a:ext>
                </a:extLst>
              </p:cNvPr>
              <p:cNvCxnSpPr>
                <a:cxnSpLocks/>
              </p:cNvCxnSpPr>
              <p:nvPr/>
            </p:nvCxnSpPr>
            <p:spPr bwMode="auto">
              <a:xfrm>
                <a:off x="679210" y="2576262"/>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31948090-F725-5BF8-17A5-CEEDF1E0A12D}"/>
                  </a:ext>
                </a:extLst>
              </p:cNvPr>
              <p:cNvCxnSpPr>
                <a:cxnSpLocks/>
              </p:cNvCxnSpPr>
              <p:nvPr/>
            </p:nvCxnSpPr>
            <p:spPr bwMode="auto">
              <a:xfrm>
                <a:off x="679210" y="3870528"/>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AE6533E3-7BB0-41D9-8987-C57FEB36F956}"/>
                  </a:ext>
                </a:extLst>
              </p:cNvPr>
              <p:cNvCxnSpPr>
                <a:cxnSpLocks/>
              </p:cNvCxnSpPr>
              <p:nvPr/>
            </p:nvCxnSpPr>
            <p:spPr bwMode="auto">
              <a:xfrm>
                <a:off x="679210" y="4556523"/>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83308F0B-6EBA-3E87-1CC6-DCBE818B0EC3}"/>
                  </a:ext>
                </a:extLst>
              </p:cNvPr>
              <p:cNvCxnSpPr>
                <a:cxnSpLocks/>
              </p:cNvCxnSpPr>
              <p:nvPr/>
            </p:nvCxnSpPr>
            <p:spPr bwMode="auto">
              <a:xfrm>
                <a:off x="679210" y="5221562"/>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F1DBD8A0-7F93-C336-A3D0-8FB84A39A128}"/>
                  </a:ext>
                </a:extLst>
              </p:cNvPr>
              <p:cNvCxnSpPr>
                <a:cxnSpLocks/>
              </p:cNvCxnSpPr>
              <p:nvPr/>
            </p:nvCxnSpPr>
            <p:spPr bwMode="auto">
              <a:xfrm>
                <a:off x="679210" y="3248238"/>
                <a:ext cx="683464" cy="0"/>
              </a:xfrm>
              <a:prstGeom prst="line">
                <a:avLst/>
              </a:prstGeom>
              <a:noFill/>
              <a:ln w="28575" cap="flat" cmpd="sng" algn="ctr">
                <a:solidFill>
                  <a:schemeClr val="bg1"/>
                </a:solidFill>
                <a:prstDash val="solid"/>
                <a:round/>
                <a:headEnd type="none" w="med" len="med"/>
                <a:tailEnd type="none" w="med" len="med"/>
              </a:ln>
              <a:effectLst/>
            </p:spPr>
          </p:cxnSp>
        </p:grpSp>
        <p:sp>
          <p:nvSpPr>
            <p:cNvPr id="86" name="Freeform: Shape 85">
              <a:extLst>
                <a:ext uri="{FF2B5EF4-FFF2-40B4-BE49-F238E27FC236}">
                  <a16:creationId xmlns:a16="http://schemas.microsoft.com/office/drawing/2014/main" id="{FBB60E87-BBBB-D11A-32A0-214A9E654815}"/>
                </a:ext>
              </a:extLst>
            </p:cNvPr>
            <p:cNvSpPr/>
            <p:nvPr/>
          </p:nvSpPr>
          <p:spPr bwMode="auto">
            <a:xfrm>
              <a:off x="862936" y="2533650"/>
              <a:ext cx="3981450" cy="3023253"/>
            </a:xfrm>
            <a:custGeom>
              <a:avLst/>
              <a:gdLst>
                <a:gd name="connsiteX0" fmla="*/ 0 w 3981450"/>
                <a:gd name="connsiteY0" fmla="*/ 0 h 3327400"/>
                <a:gd name="connsiteX1" fmla="*/ 0 w 3981450"/>
                <a:gd name="connsiteY1" fmla="*/ 3327400 h 3327400"/>
                <a:gd name="connsiteX2" fmla="*/ 3981450 w 3981450"/>
                <a:gd name="connsiteY2" fmla="*/ 3327400 h 3327400"/>
              </a:gdLst>
              <a:ahLst/>
              <a:cxnLst>
                <a:cxn ang="0">
                  <a:pos x="connsiteX0" y="connsiteY0"/>
                </a:cxn>
                <a:cxn ang="0">
                  <a:pos x="connsiteX1" y="connsiteY1"/>
                </a:cxn>
                <a:cxn ang="0">
                  <a:pos x="connsiteX2" y="connsiteY2"/>
                </a:cxn>
              </a:cxnLst>
              <a:rect l="l" t="t" r="r" b="b"/>
              <a:pathLst>
                <a:path w="3981450" h="3327400">
                  <a:moveTo>
                    <a:pt x="0" y="0"/>
                  </a:moveTo>
                  <a:lnTo>
                    <a:pt x="0" y="3327400"/>
                  </a:lnTo>
                  <a:lnTo>
                    <a:pt x="3981450" y="3327400"/>
                  </a:lnTo>
                </a:path>
              </a:pathLst>
            </a:custGeom>
            <a:noFill/>
            <a:ln w="28575">
              <a:solidFill>
                <a:schemeClr val="bg1"/>
              </a:solidFill>
              <a:miter lim="800000"/>
              <a:headEnd/>
              <a:tailEnd/>
            </a:ln>
          </p:spPr>
          <p:txBody>
            <a:bodyPr rtlCol="0" anchor="ctr"/>
            <a:lstStyle/>
            <a:p>
              <a:pPr algn="ctr"/>
              <a:endParaRPr lang="en-US"/>
            </a:p>
          </p:txBody>
        </p:sp>
        <p:grpSp>
          <p:nvGrpSpPr>
            <p:cNvPr id="87" name="Group 86">
              <a:extLst>
                <a:ext uri="{FF2B5EF4-FFF2-40B4-BE49-F238E27FC236}">
                  <a16:creationId xmlns:a16="http://schemas.microsoft.com/office/drawing/2014/main" id="{B4CD4EED-ACD5-16CE-D12A-518E7A341BCA}"/>
                </a:ext>
              </a:extLst>
            </p:cNvPr>
            <p:cNvGrpSpPr/>
            <p:nvPr/>
          </p:nvGrpSpPr>
          <p:grpSpPr>
            <a:xfrm>
              <a:off x="1002730" y="5565885"/>
              <a:ext cx="946623" cy="408639"/>
              <a:chOff x="1104994" y="5545565"/>
              <a:chExt cx="946623" cy="408639"/>
            </a:xfrm>
          </p:grpSpPr>
          <p:sp>
            <p:nvSpPr>
              <p:cNvPr id="204" name="TextBox 203">
                <a:extLst>
                  <a:ext uri="{FF2B5EF4-FFF2-40B4-BE49-F238E27FC236}">
                    <a16:creationId xmlns:a16="http://schemas.microsoft.com/office/drawing/2014/main" id="{59E57254-00EE-51E1-A3F8-2CF9AE528483}"/>
                  </a:ext>
                </a:extLst>
              </p:cNvPr>
              <p:cNvSpPr txBox="1"/>
              <p:nvPr/>
            </p:nvSpPr>
            <p:spPr bwMode="auto">
              <a:xfrm>
                <a:off x="1104994" y="5545565"/>
                <a:ext cx="3658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WT</a:t>
                </a:r>
                <a:endParaRPr lang="en-US" sz="1000" b="0" dirty="0">
                  <a:solidFill>
                    <a:schemeClr val="bg1"/>
                  </a:solidFill>
                  <a:latin typeface="Calibri" panose="020F0502020204030204" pitchFamily="34" charset="0"/>
                </a:endParaRPr>
              </a:p>
            </p:txBody>
          </p:sp>
          <p:sp>
            <p:nvSpPr>
              <p:cNvPr id="205" name="TextBox 204">
                <a:extLst>
                  <a:ext uri="{FF2B5EF4-FFF2-40B4-BE49-F238E27FC236}">
                    <a16:creationId xmlns:a16="http://schemas.microsoft.com/office/drawing/2014/main" id="{65A06E01-CA2B-9D0D-029B-35EF14914DDD}"/>
                  </a:ext>
                </a:extLst>
              </p:cNvPr>
              <p:cNvSpPr txBox="1"/>
              <p:nvPr/>
            </p:nvSpPr>
            <p:spPr bwMode="auto">
              <a:xfrm>
                <a:off x="1400477" y="5545565"/>
                <a:ext cx="6511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Mutated</a:t>
                </a:r>
                <a:endParaRPr lang="en-US" sz="1000" b="0" dirty="0">
                  <a:solidFill>
                    <a:schemeClr val="bg1"/>
                  </a:solidFill>
                  <a:latin typeface="Calibri" panose="020F0502020204030204" pitchFamily="34" charset="0"/>
                </a:endParaRPr>
              </a:p>
            </p:txBody>
          </p:sp>
          <p:sp>
            <p:nvSpPr>
              <p:cNvPr id="206" name="TextBox 205">
                <a:extLst>
                  <a:ext uri="{FF2B5EF4-FFF2-40B4-BE49-F238E27FC236}">
                    <a16:creationId xmlns:a16="http://schemas.microsoft.com/office/drawing/2014/main" id="{D4971241-91F4-AFF4-B917-22E8DCF0BED1}"/>
                  </a:ext>
                </a:extLst>
              </p:cNvPr>
              <p:cNvSpPr txBox="1"/>
              <p:nvPr/>
            </p:nvSpPr>
            <p:spPr bwMode="auto">
              <a:xfrm>
                <a:off x="1242933" y="5707983"/>
                <a:ext cx="51007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i="1" dirty="0">
                    <a:solidFill>
                      <a:schemeClr val="bg1"/>
                    </a:solidFill>
                    <a:latin typeface="Calibri" panose="020F0502020204030204" pitchFamily="34" charset="0"/>
                  </a:rPr>
                  <a:t>STK11</a:t>
                </a:r>
                <a:endParaRPr lang="en-US" sz="1000" b="0" dirty="0">
                  <a:solidFill>
                    <a:schemeClr val="bg1"/>
                  </a:solidFill>
                  <a:latin typeface="Calibri" panose="020F0502020204030204" pitchFamily="34" charset="0"/>
                </a:endParaRPr>
              </a:p>
            </p:txBody>
          </p:sp>
        </p:grpSp>
        <p:grpSp>
          <p:nvGrpSpPr>
            <p:cNvPr id="88" name="Group 87">
              <a:extLst>
                <a:ext uri="{FF2B5EF4-FFF2-40B4-BE49-F238E27FC236}">
                  <a16:creationId xmlns:a16="http://schemas.microsoft.com/office/drawing/2014/main" id="{914D934C-11A7-EBCD-2D87-9077A9DFB975}"/>
                </a:ext>
              </a:extLst>
            </p:cNvPr>
            <p:cNvGrpSpPr/>
            <p:nvPr/>
          </p:nvGrpSpPr>
          <p:grpSpPr>
            <a:xfrm>
              <a:off x="1949353" y="5565885"/>
              <a:ext cx="946623" cy="408639"/>
              <a:chOff x="1104994" y="5545565"/>
              <a:chExt cx="946623" cy="408639"/>
            </a:xfrm>
          </p:grpSpPr>
          <p:sp>
            <p:nvSpPr>
              <p:cNvPr id="201" name="TextBox 200">
                <a:extLst>
                  <a:ext uri="{FF2B5EF4-FFF2-40B4-BE49-F238E27FC236}">
                    <a16:creationId xmlns:a16="http://schemas.microsoft.com/office/drawing/2014/main" id="{D4179BD7-1B89-AF77-72C6-4624D5861467}"/>
                  </a:ext>
                </a:extLst>
              </p:cNvPr>
              <p:cNvSpPr txBox="1"/>
              <p:nvPr/>
            </p:nvSpPr>
            <p:spPr bwMode="auto">
              <a:xfrm>
                <a:off x="1104994" y="5545565"/>
                <a:ext cx="3658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WT</a:t>
                </a:r>
                <a:endParaRPr lang="en-US" sz="1000" b="0" dirty="0">
                  <a:solidFill>
                    <a:schemeClr val="bg1"/>
                  </a:solidFill>
                  <a:latin typeface="Calibri" panose="020F0502020204030204" pitchFamily="34" charset="0"/>
                </a:endParaRPr>
              </a:p>
            </p:txBody>
          </p:sp>
          <p:sp>
            <p:nvSpPr>
              <p:cNvPr id="202" name="TextBox 201">
                <a:extLst>
                  <a:ext uri="{FF2B5EF4-FFF2-40B4-BE49-F238E27FC236}">
                    <a16:creationId xmlns:a16="http://schemas.microsoft.com/office/drawing/2014/main" id="{F5F8BBEC-840E-9EF7-2F9F-DAD5E961D0E6}"/>
                  </a:ext>
                </a:extLst>
              </p:cNvPr>
              <p:cNvSpPr txBox="1"/>
              <p:nvPr/>
            </p:nvSpPr>
            <p:spPr bwMode="auto">
              <a:xfrm>
                <a:off x="1400477" y="5545565"/>
                <a:ext cx="6511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Mutated</a:t>
                </a:r>
                <a:endParaRPr lang="en-US" sz="1000" b="0" dirty="0">
                  <a:solidFill>
                    <a:schemeClr val="bg1"/>
                  </a:solidFill>
                  <a:latin typeface="Calibri" panose="020F0502020204030204" pitchFamily="34" charset="0"/>
                </a:endParaRPr>
              </a:p>
            </p:txBody>
          </p:sp>
          <p:sp>
            <p:nvSpPr>
              <p:cNvPr id="203" name="TextBox 202">
                <a:extLst>
                  <a:ext uri="{FF2B5EF4-FFF2-40B4-BE49-F238E27FC236}">
                    <a16:creationId xmlns:a16="http://schemas.microsoft.com/office/drawing/2014/main" id="{C258EB75-35E6-043B-5D84-44C01E90C149}"/>
                  </a:ext>
                </a:extLst>
              </p:cNvPr>
              <p:cNvSpPr txBox="1"/>
              <p:nvPr/>
            </p:nvSpPr>
            <p:spPr bwMode="auto">
              <a:xfrm>
                <a:off x="1242933" y="5707983"/>
                <a:ext cx="52931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1" i="1" dirty="0">
                    <a:solidFill>
                      <a:schemeClr val="bg1"/>
                    </a:solidFill>
                    <a:latin typeface="Calibri" panose="020F0502020204030204" pitchFamily="34" charset="0"/>
                  </a:rPr>
                  <a:t>KEAP1</a:t>
                </a:r>
                <a:endParaRPr lang="en-US" sz="1000" b="0" dirty="0">
                  <a:solidFill>
                    <a:schemeClr val="bg1"/>
                  </a:solidFill>
                  <a:latin typeface="Calibri" panose="020F0502020204030204" pitchFamily="34" charset="0"/>
                </a:endParaRPr>
              </a:p>
            </p:txBody>
          </p:sp>
        </p:grpSp>
        <p:grpSp>
          <p:nvGrpSpPr>
            <p:cNvPr id="89" name="Group 88">
              <a:extLst>
                <a:ext uri="{FF2B5EF4-FFF2-40B4-BE49-F238E27FC236}">
                  <a16:creationId xmlns:a16="http://schemas.microsoft.com/office/drawing/2014/main" id="{04F2C2C6-569F-2C78-81A6-BA02F8DE52EF}"/>
                </a:ext>
              </a:extLst>
            </p:cNvPr>
            <p:cNvGrpSpPr/>
            <p:nvPr/>
          </p:nvGrpSpPr>
          <p:grpSpPr>
            <a:xfrm>
              <a:off x="2942619" y="5565885"/>
              <a:ext cx="946623" cy="408639"/>
              <a:chOff x="1104994" y="5545565"/>
              <a:chExt cx="946623" cy="408639"/>
            </a:xfrm>
          </p:grpSpPr>
          <p:sp>
            <p:nvSpPr>
              <p:cNvPr id="198" name="TextBox 197">
                <a:extLst>
                  <a:ext uri="{FF2B5EF4-FFF2-40B4-BE49-F238E27FC236}">
                    <a16:creationId xmlns:a16="http://schemas.microsoft.com/office/drawing/2014/main" id="{9F872DA5-635B-4D97-6841-ADB7AA29427D}"/>
                  </a:ext>
                </a:extLst>
              </p:cNvPr>
              <p:cNvSpPr txBox="1"/>
              <p:nvPr/>
            </p:nvSpPr>
            <p:spPr bwMode="auto">
              <a:xfrm>
                <a:off x="1104994" y="5545565"/>
                <a:ext cx="3658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WT</a:t>
                </a:r>
                <a:endParaRPr lang="en-US" sz="1000" b="0" dirty="0">
                  <a:solidFill>
                    <a:schemeClr val="bg1"/>
                  </a:solidFill>
                  <a:latin typeface="Calibri" panose="020F0502020204030204" pitchFamily="34" charset="0"/>
                </a:endParaRPr>
              </a:p>
            </p:txBody>
          </p:sp>
          <p:sp>
            <p:nvSpPr>
              <p:cNvPr id="199" name="TextBox 198">
                <a:extLst>
                  <a:ext uri="{FF2B5EF4-FFF2-40B4-BE49-F238E27FC236}">
                    <a16:creationId xmlns:a16="http://schemas.microsoft.com/office/drawing/2014/main" id="{B87FD24F-0865-8861-F29B-662D2E002CA4}"/>
                  </a:ext>
                </a:extLst>
              </p:cNvPr>
              <p:cNvSpPr txBox="1"/>
              <p:nvPr/>
            </p:nvSpPr>
            <p:spPr bwMode="auto">
              <a:xfrm>
                <a:off x="1400477" y="5545565"/>
                <a:ext cx="6511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Mutated</a:t>
                </a:r>
                <a:endParaRPr lang="en-US" sz="1000" b="0" dirty="0">
                  <a:solidFill>
                    <a:schemeClr val="bg1"/>
                  </a:solidFill>
                  <a:latin typeface="Calibri" panose="020F0502020204030204" pitchFamily="34" charset="0"/>
                </a:endParaRPr>
              </a:p>
            </p:txBody>
          </p:sp>
          <p:sp>
            <p:nvSpPr>
              <p:cNvPr id="200" name="TextBox 199">
                <a:extLst>
                  <a:ext uri="{FF2B5EF4-FFF2-40B4-BE49-F238E27FC236}">
                    <a16:creationId xmlns:a16="http://schemas.microsoft.com/office/drawing/2014/main" id="{458D45BB-47C8-9326-9622-D13CC5136FF9}"/>
                  </a:ext>
                </a:extLst>
              </p:cNvPr>
              <p:cNvSpPr txBox="1"/>
              <p:nvPr/>
            </p:nvSpPr>
            <p:spPr bwMode="auto">
              <a:xfrm>
                <a:off x="1283008" y="5707983"/>
                <a:ext cx="4491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1" i="1" dirty="0">
                    <a:solidFill>
                      <a:schemeClr val="bg1"/>
                    </a:solidFill>
                    <a:latin typeface="Calibri" panose="020F0502020204030204" pitchFamily="34" charset="0"/>
                  </a:rPr>
                  <a:t>TP53</a:t>
                </a:r>
                <a:endParaRPr lang="en-US" sz="1000" b="0" dirty="0">
                  <a:solidFill>
                    <a:schemeClr val="bg1"/>
                  </a:solidFill>
                  <a:latin typeface="Calibri" panose="020F0502020204030204" pitchFamily="34" charset="0"/>
                </a:endParaRPr>
              </a:p>
            </p:txBody>
          </p:sp>
        </p:grpSp>
        <p:grpSp>
          <p:nvGrpSpPr>
            <p:cNvPr id="90" name="Group 89">
              <a:extLst>
                <a:ext uri="{FF2B5EF4-FFF2-40B4-BE49-F238E27FC236}">
                  <a16:creationId xmlns:a16="http://schemas.microsoft.com/office/drawing/2014/main" id="{9D629B3B-654D-A8CA-A5EA-8AF5E95D0DC2}"/>
                </a:ext>
              </a:extLst>
            </p:cNvPr>
            <p:cNvGrpSpPr/>
            <p:nvPr/>
          </p:nvGrpSpPr>
          <p:grpSpPr>
            <a:xfrm>
              <a:off x="3913082" y="5565885"/>
              <a:ext cx="946623" cy="408639"/>
              <a:chOff x="1104994" y="5545565"/>
              <a:chExt cx="946623" cy="408639"/>
            </a:xfrm>
          </p:grpSpPr>
          <p:sp>
            <p:nvSpPr>
              <p:cNvPr id="195" name="TextBox 194">
                <a:extLst>
                  <a:ext uri="{FF2B5EF4-FFF2-40B4-BE49-F238E27FC236}">
                    <a16:creationId xmlns:a16="http://schemas.microsoft.com/office/drawing/2014/main" id="{B0C55B00-E204-0DDB-D51C-A023B4593719}"/>
                  </a:ext>
                </a:extLst>
              </p:cNvPr>
              <p:cNvSpPr txBox="1"/>
              <p:nvPr/>
            </p:nvSpPr>
            <p:spPr bwMode="auto">
              <a:xfrm>
                <a:off x="1104994" y="5545565"/>
                <a:ext cx="36580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WT</a:t>
                </a:r>
                <a:endParaRPr lang="en-US" sz="1000" b="0" dirty="0">
                  <a:solidFill>
                    <a:schemeClr val="bg1"/>
                  </a:solidFill>
                  <a:latin typeface="Calibri" panose="020F0502020204030204" pitchFamily="34" charset="0"/>
                </a:endParaRPr>
              </a:p>
            </p:txBody>
          </p:sp>
          <p:sp>
            <p:nvSpPr>
              <p:cNvPr id="196" name="TextBox 195">
                <a:extLst>
                  <a:ext uri="{FF2B5EF4-FFF2-40B4-BE49-F238E27FC236}">
                    <a16:creationId xmlns:a16="http://schemas.microsoft.com/office/drawing/2014/main" id="{A1F5F739-4CB2-4A82-FC67-83462187F29E}"/>
                  </a:ext>
                </a:extLst>
              </p:cNvPr>
              <p:cNvSpPr txBox="1"/>
              <p:nvPr/>
            </p:nvSpPr>
            <p:spPr bwMode="auto">
              <a:xfrm>
                <a:off x="1400477" y="5545565"/>
                <a:ext cx="6511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1" dirty="0">
                    <a:solidFill>
                      <a:schemeClr val="bg1"/>
                    </a:solidFill>
                    <a:latin typeface="Calibri" panose="020F0502020204030204" pitchFamily="34" charset="0"/>
                  </a:rPr>
                  <a:t>Mutated</a:t>
                </a:r>
                <a:endParaRPr lang="en-US" sz="1000" b="0" dirty="0">
                  <a:solidFill>
                    <a:schemeClr val="bg1"/>
                  </a:solidFill>
                  <a:latin typeface="Calibri" panose="020F0502020204030204" pitchFamily="34" charset="0"/>
                </a:endParaRPr>
              </a:p>
            </p:txBody>
          </p:sp>
          <p:sp>
            <p:nvSpPr>
              <p:cNvPr id="197" name="TextBox 196">
                <a:extLst>
                  <a:ext uri="{FF2B5EF4-FFF2-40B4-BE49-F238E27FC236}">
                    <a16:creationId xmlns:a16="http://schemas.microsoft.com/office/drawing/2014/main" id="{1D4D367B-1FA3-507D-5CE4-45D20ED224DF}"/>
                  </a:ext>
                </a:extLst>
              </p:cNvPr>
              <p:cNvSpPr txBox="1"/>
              <p:nvPr/>
            </p:nvSpPr>
            <p:spPr bwMode="auto">
              <a:xfrm>
                <a:off x="1193240" y="5707983"/>
                <a:ext cx="6286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1" i="1" dirty="0">
                    <a:solidFill>
                      <a:schemeClr val="bg1"/>
                    </a:solidFill>
                    <a:latin typeface="Calibri" panose="020F0502020204030204" pitchFamily="34" charset="0"/>
                  </a:rPr>
                  <a:t>CDKN2A</a:t>
                </a:r>
                <a:endParaRPr lang="en-US" sz="1000" b="0" dirty="0">
                  <a:solidFill>
                    <a:schemeClr val="bg1"/>
                  </a:solidFill>
                  <a:latin typeface="Calibri" panose="020F0502020204030204" pitchFamily="34" charset="0"/>
                </a:endParaRPr>
              </a:p>
            </p:txBody>
          </p:sp>
        </p:grpSp>
        <p:grpSp>
          <p:nvGrpSpPr>
            <p:cNvPr id="91" name="Group 90">
              <a:extLst>
                <a:ext uri="{FF2B5EF4-FFF2-40B4-BE49-F238E27FC236}">
                  <a16:creationId xmlns:a16="http://schemas.microsoft.com/office/drawing/2014/main" id="{07F9DF42-A6BE-BC71-96E8-C85186A5B85F}"/>
                </a:ext>
              </a:extLst>
            </p:cNvPr>
            <p:cNvGrpSpPr/>
            <p:nvPr/>
          </p:nvGrpSpPr>
          <p:grpSpPr>
            <a:xfrm rot="5400000">
              <a:off x="2823552" y="4132962"/>
              <a:ext cx="57674" cy="2923523"/>
              <a:chOff x="679210" y="3574540"/>
              <a:chExt cx="683464" cy="1986280"/>
            </a:xfrm>
          </p:grpSpPr>
          <p:cxnSp>
            <p:nvCxnSpPr>
              <p:cNvPr id="191" name="Straight Connector 190">
                <a:extLst>
                  <a:ext uri="{FF2B5EF4-FFF2-40B4-BE49-F238E27FC236}">
                    <a16:creationId xmlns:a16="http://schemas.microsoft.com/office/drawing/2014/main" id="{D904E970-C339-119E-9D46-498B48A5187E}"/>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615D1D0D-5A73-2489-17A4-E67CF395E21D}"/>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03561FBA-F29E-8853-163A-2D9C4225738A}"/>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2079E269-E815-307D-F4BD-9511C04C5F98}"/>
                  </a:ext>
                </a:extLst>
              </p:cNvPr>
              <p:cNvCxnSpPr>
                <a:cxnSpLocks/>
              </p:cNvCxnSpPr>
              <p:nvPr/>
            </p:nvCxnSpPr>
            <p:spPr bwMode="auto">
              <a:xfrm>
                <a:off x="679210" y="3574540"/>
                <a:ext cx="683464"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 name="Group 91">
              <a:extLst>
                <a:ext uri="{FF2B5EF4-FFF2-40B4-BE49-F238E27FC236}">
                  <a16:creationId xmlns:a16="http://schemas.microsoft.com/office/drawing/2014/main" id="{6178F835-1EE6-A1A5-390F-92D23660D4F9}"/>
                </a:ext>
              </a:extLst>
            </p:cNvPr>
            <p:cNvGrpSpPr/>
            <p:nvPr/>
          </p:nvGrpSpPr>
          <p:grpSpPr>
            <a:xfrm>
              <a:off x="1140669" y="3474083"/>
              <a:ext cx="80601" cy="996317"/>
              <a:chOff x="1479280" y="2482850"/>
              <a:chExt cx="343170" cy="1027623"/>
            </a:xfrm>
          </p:grpSpPr>
          <p:cxnSp>
            <p:nvCxnSpPr>
              <p:cNvPr id="188" name="Straight Connector 187">
                <a:extLst>
                  <a:ext uri="{FF2B5EF4-FFF2-40B4-BE49-F238E27FC236}">
                    <a16:creationId xmlns:a16="http://schemas.microsoft.com/office/drawing/2014/main" id="{473F41BF-BA44-271A-497A-8268680A7E1B}"/>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BCA5A72D-3310-7A04-F17C-32211371A67E}"/>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42DF9094-C410-A56C-CF24-4E4DAAB1811F}"/>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3" name="Group 92">
              <a:extLst>
                <a:ext uri="{FF2B5EF4-FFF2-40B4-BE49-F238E27FC236}">
                  <a16:creationId xmlns:a16="http://schemas.microsoft.com/office/drawing/2014/main" id="{88FEB262-784A-23D5-DEFA-EB59CB97C9BE}"/>
                </a:ext>
              </a:extLst>
            </p:cNvPr>
            <p:cNvGrpSpPr/>
            <p:nvPr/>
          </p:nvGrpSpPr>
          <p:grpSpPr>
            <a:xfrm>
              <a:off x="1560468" y="3667700"/>
              <a:ext cx="80601" cy="1035742"/>
              <a:chOff x="1479280" y="2482850"/>
              <a:chExt cx="343170" cy="1027623"/>
            </a:xfrm>
          </p:grpSpPr>
          <p:cxnSp>
            <p:nvCxnSpPr>
              <p:cNvPr id="185" name="Straight Connector 184">
                <a:extLst>
                  <a:ext uri="{FF2B5EF4-FFF2-40B4-BE49-F238E27FC236}">
                    <a16:creationId xmlns:a16="http://schemas.microsoft.com/office/drawing/2014/main" id="{08D78335-8A32-52A5-4DCB-5C66E0A86CB3}"/>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32E79358-57C6-2963-C763-DBEEBA91D4CB}"/>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9C5DC5FB-F1BF-CD6C-5212-C6ED83D2CC8F}"/>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4" name="Group 93">
              <a:extLst>
                <a:ext uri="{FF2B5EF4-FFF2-40B4-BE49-F238E27FC236}">
                  <a16:creationId xmlns:a16="http://schemas.microsoft.com/office/drawing/2014/main" id="{A59484C7-B175-7DCD-97AD-F99384C53293}"/>
                </a:ext>
              </a:extLst>
            </p:cNvPr>
            <p:cNvGrpSpPr/>
            <p:nvPr/>
          </p:nvGrpSpPr>
          <p:grpSpPr>
            <a:xfrm>
              <a:off x="2118513" y="3389991"/>
              <a:ext cx="80601" cy="901022"/>
              <a:chOff x="1479280" y="2482850"/>
              <a:chExt cx="343170" cy="1027623"/>
            </a:xfrm>
          </p:grpSpPr>
          <p:cxnSp>
            <p:nvCxnSpPr>
              <p:cNvPr id="182" name="Straight Connector 181">
                <a:extLst>
                  <a:ext uri="{FF2B5EF4-FFF2-40B4-BE49-F238E27FC236}">
                    <a16:creationId xmlns:a16="http://schemas.microsoft.com/office/drawing/2014/main" id="{8227AC5F-CF37-8A33-76D0-1162345F8CA2}"/>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8670EC45-06E9-173C-BE3F-B7741864C0C2}"/>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4A1B545A-5384-54B5-5545-79505D4749AF}"/>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5" name="Group 94">
              <a:extLst>
                <a:ext uri="{FF2B5EF4-FFF2-40B4-BE49-F238E27FC236}">
                  <a16:creationId xmlns:a16="http://schemas.microsoft.com/office/drawing/2014/main" id="{7FEB3A3E-F2B7-CF68-B0AF-5521B3F269A9}"/>
                </a:ext>
              </a:extLst>
            </p:cNvPr>
            <p:cNvGrpSpPr/>
            <p:nvPr/>
          </p:nvGrpSpPr>
          <p:grpSpPr>
            <a:xfrm>
              <a:off x="2529055" y="3830951"/>
              <a:ext cx="80601" cy="1368112"/>
              <a:chOff x="1479280" y="2482850"/>
              <a:chExt cx="343170" cy="1027623"/>
            </a:xfrm>
          </p:grpSpPr>
          <p:cxnSp>
            <p:nvCxnSpPr>
              <p:cNvPr id="179" name="Straight Connector 178">
                <a:extLst>
                  <a:ext uri="{FF2B5EF4-FFF2-40B4-BE49-F238E27FC236}">
                    <a16:creationId xmlns:a16="http://schemas.microsoft.com/office/drawing/2014/main" id="{FF5F9472-A6C7-4582-F2E2-B9025FC1833F}"/>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1487FAE8-CF47-9DE6-B7E3-5821F87C1C22}"/>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DD2E2462-8A9E-C96A-2638-0E1C6B74E26C}"/>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6" name="Group 95">
              <a:extLst>
                <a:ext uri="{FF2B5EF4-FFF2-40B4-BE49-F238E27FC236}">
                  <a16:creationId xmlns:a16="http://schemas.microsoft.com/office/drawing/2014/main" id="{C0D88729-DC2D-1D05-61DF-FE809025A275}"/>
                </a:ext>
              </a:extLst>
            </p:cNvPr>
            <p:cNvGrpSpPr/>
            <p:nvPr/>
          </p:nvGrpSpPr>
          <p:grpSpPr>
            <a:xfrm>
              <a:off x="3078126" y="3720063"/>
              <a:ext cx="80601" cy="868193"/>
              <a:chOff x="1479280" y="2482850"/>
              <a:chExt cx="343170" cy="1027623"/>
            </a:xfrm>
          </p:grpSpPr>
          <p:cxnSp>
            <p:nvCxnSpPr>
              <p:cNvPr id="176" name="Straight Connector 175">
                <a:extLst>
                  <a:ext uri="{FF2B5EF4-FFF2-40B4-BE49-F238E27FC236}">
                    <a16:creationId xmlns:a16="http://schemas.microsoft.com/office/drawing/2014/main" id="{0E5B084B-6B09-F063-60CF-3C8CFD06ED13}"/>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CA7AE71F-152D-A6C0-F27E-7D3402F4822A}"/>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33D4A906-974B-6101-21F3-A7FAAC3F1A19}"/>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7" name="Group 96">
              <a:extLst>
                <a:ext uri="{FF2B5EF4-FFF2-40B4-BE49-F238E27FC236}">
                  <a16:creationId xmlns:a16="http://schemas.microsoft.com/office/drawing/2014/main" id="{E76DBDEC-1DBD-6B1A-6954-2D8DC43B3DFE}"/>
                </a:ext>
              </a:extLst>
            </p:cNvPr>
            <p:cNvGrpSpPr/>
            <p:nvPr/>
          </p:nvGrpSpPr>
          <p:grpSpPr>
            <a:xfrm>
              <a:off x="3507302" y="3278532"/>
              <a:ext cx="80601" cy="1144241"/>
              <a:chOff x="1479280" y="2482850"/>
              <a:chExt cx="343170" cy="1027623"/>
            </a:xfrm>
          </p:grpSpPr>
          <p:cxnSp>
            <p:nvCxnSpPr>
              <p:cNvPr id="173" name="Straight Connector 172">
                <a:extLst>
                  <a:ext uri="{FF2B5EF4-FFF2-40B4-BE49-F238E27FC236}">
                    <a16:creationId xmlns:a16="http://schemas.microsoft.com/office/drawing/2014/main" id="{03D0F2AB-B5EE-8F30-0B71-62FAFC4E3D55}"/>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29912EB9-5FF6-2675-27DE-280D13B0475B}"/>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769D6FAB-E946-35DB-132F-BADF3A2C4CB7}"/>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79E503C1-A1F0-AFAA-A01F-6B8A33BB27D8}"/>
                </a:ext>
              </a:extLst>
            </p:cNvPr>
            <p:cNvGrpSpPr/>
            <p:nvPr/>
          </p:nvGrpSpPr>
          <p:grpSpPr>
            <a:xfrm>
              <a:off x="4061714" y="3564606"/>
              <a:ext cx="80601" cy="965027"/>
              <a:chOff x="1479280" y="2482850"/>
              <a:chExt cx="343170" cy="1027623"/>
            </a:xfrm>
          </p:grpSpPr>
          <p:cxnSp>
            <p:nvCxnSpPr>
              <p:cNvPr id="170" name="Straight Connector 169">
                <a:extLst>
                  <a:ext uri="{FF2B5EF4-FFF2-40B4-BE49-F238E27FC236}">
                    <a16:creationId xmlns:a16="http://schemas.microsoft.com/office/drawing/2014/main" id="{4715B12D-7962-4990-96E8-6ADC72AA3514}"/>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297ECF5F-90D9-3D5F-85BC-5DB3E40BCF6D}"/>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9B6A798F-1BD5-023F-E926-1748CE47F921}"/>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9" name="Group 98">
              <a:extLst>
                <a:ext uri="{FF2B5EF4-FFF2-40B4-BE49-F238E27FC236}">
                  <a16:creationId xmlns:a16="http://schemas.microsoft.com/office/drawing/2014/main" id="{3A958D16-56FF-BEA8-B354-F89DC58E25EF}"/>
                </a:ext>
              </a:extLst>
            </p:cNvPr>
            <p:cNvGrpSpPr/>
            <p:nvPr/>
          </p:nvGrpSpPr>
          <p:grpSpPr>
            <a:xfrm>
              <a:off x="4475713" y="2728913"/>
              <a:ext cx="80601" cy="1893883"/>
              <a:chOff x="1479280" y="2482850"/>
              <a:chExt cx="343170" cy="1027623"/>
            </a:xfrm>
          </p:grpSpPr>
          <p:cxnSp>
            <p:nvCxnSpPr>
              <p:cNvPr id="167" name="Straight Connector 166">
                <a:extLst>
                  <a:ext uri="{FF2B5EF4-FFF2-40B4-BE49-F238E27FC236}">
                    <a16:creationId xmlns:a16="http://schemas.microsoft.com/office/drawing/2014/main" id="{6D8D8B55-6876-5D86-4757-A3E0E5346301}"/>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3A1EF818-DFF1-DAA6-9C34-F91F3B658C15}"/>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9078B579-9FCE-C94B-74D7-4DB1BBC320F0}"/>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sp>
          <p:nvSpPr>
            <p:cNvPr id="100" name="Freeform: Shape 99">
              <a:extLst>
                <a:ext uri="{FF2B5EF4-FFF2-40B4-BE49-F238E27FC236}">
                  <a16:creationId xmlns:a16="http://schemas.microsoft.com/office/drawing/2014/main" id="{51955D6A-C1F5-0F68-4636-BB2641C60D25}"/>
                </a:ext>
              </a:extLst>
            </p:cNvPr>
            <p:cNvSpPr/>
            <p:nvPr/>
          </p:nvSpPr>
          <p:spPr bwMode="auto">
            <a:xfrm>
              <a:off x="5289191" y="2810933"/>
              <a:ext cx="3675564" cy="2745970"/>
            </a:xfrm>
            <a:custGeom>
              <a:avLst/>
              <a:gdLst>
                <a:gd name="connsiteX0" fmla="*/ 0 w 3981450"/>
                <a:gd name="connsiteY0" fmla="*/ 0 h 3327400"/>
                <a:gd name="connsiteX1" fmla="*/ 0 w 3981450"/>
                <a:gd name="connsiteY1" fmla="*/ 3327400 h 3327400"/>
                <a:gd name="connsiteX2" fmla="*/ 3981450 w 3981450"/>
                <a:gd name="connsiteY2" fmla="*/ 3327400 h 3327400"/>
              </a:gdLst>
              <a:ahLst/>
              <a:cxnLst>
                <a:cxn ang="0">
                  <a:pos x="connsiteX0" y="connsiteY0"/>
                </a:cxn>
                <a:cxn ang="0">
                  <a:pos x="connsiteX1" y="connsiteY1"/>
                </a:cxn>
                <a:cxn ang="0">
                  <a:pos x="connsiteX2" y="connsiteY2"/>
                </a:cxn>
              </a:cxnLst>
              <a:rect l="l" t="t" r="r" b="b"/>
              <a:pathLst>
                <a:path w="3981450" h="3327400">
                  <a:moveTo>
                    <a:pt x="0" y="0"/>
                  </a:moveTo>
                  <a:lnTo>
                    <a:pt x="0" y="3327400"/>
                  </a:lnTo>
                  <a:lnTo>
                    <a:pt x="3981450" y="3327400"/>
                  </a:lnTo>
                </a:path>
              </a:pathLst>
            </a:custGeom>
            <a:noFill/>
            <a:ln w="28575">
              <a:solidFill>
                <a:schemeClr val="bg1"/>
              </a:solidFill>
              <a:miter lim="800000"/>
              <a:headEnd/>
              <a:tailEnd/>
            </a:ln>
          </p:spPr>
          <p:txBody>
            <a:bodyPr rtlCol="0" anchor="ctr"/>
            <a:lstStyle/>
            <a:p>
              <a:pPr algn="ctr"/>
              <a:endParaRPr lang="en-US"/>
            </a:p>
          </p:txBody>
        </p:sp>
        <p:grpSp>
          <p:nvGrpSpPr>
            <p:cNvPr id="101" name="Group 100">
              <a:extLst>
                <a:ext uri="{FF2B5EF4-FFF2-40B4-BE49-F238E27FC236}">
                  <a16:creationId xmlns:a16="http://schemas.microsoft.com/office/drawing/2014/main" id="{4D320CBD-2F00-87BE-F798-D0234719EDCD}"/>
                </a:ext>
              </a:extLst>
            </p:cNvPr>
            <p:cNvGrpSpPr/>
            <p:nvPr/>
          </p:nvGrpSpPr>
          <p:grpSpPr>
            <a:xfrm>
              <a:off x="4913821" y="2748153"/>
              <a:ext cx="367408" cy="2972768"/>
              <a:chOff x="636528" y="2748153"/>
              <a:chExt cx="367408" cy="2972768"/>
            </a:xfrm>
          </p:grpSpPr>
          <p:sp>
            <p:nvSpPr>
              <p:cNvPr id="161" name="TextBox 160">
                <a:extLst>
                  <a:ext uri="{FF2B5EF4-FFF2-40B4-BE49-F238E27FC236}">
                    <a16:creationId xmlns:a16="http://schemas.microsoft.com/office/drawing/2014/main" id="{E2174B1C-6D1A-D40C-4A83-F51CE144D195}"/>
                  </a:ext>
                </a:extLst>
              </p:cNvPr>
              <p:cNvSpPr txBox="1"/>
              <p:nvPr/>
            </p:nvSpPr>
            <p:spPr bwMode="auto">
              <a:xfrm>
                <a:off x="636528" y="475069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162" name="TextBox 161">
                <a:extLst>
                  <a:ext uri="{FF2B5EF4-FFF2-40B4-BE49-F238E27FC236}">
                    <a16:creationId xmlns:a16="http://schemas.microsoft.com/office/drawing/2014/main" id="{6B786B43-1F9C-C6E2-41D0-B227E0A6EC14}"/>
                  </a:ext>
                </a:extLst>
              </p:cNvPr>
              <p:cNvSpPr txBox="1"/>
              <p:nvPr/>
            </p:nvSpPr>
            <p:spPr bwMode="auto">
              <a:xfrm>
                <a:off x="727899" y="5413144"/>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sp>
            <p:nvSpPr>
              <p:cNvPr id="163" name="TextBox 162">
                <a:extLst>
                  <a:ext uri="{FF2B5EF4-FFF2-40B4-BE49-F238E27FC236}">
                    <a16:creationId xmlns:a16="http://schemas.microsoft.com/office/drawing/2014/main" id="{FDB14E2E-13F2-0B35-BF64-F526F36C6E32}"/>
                  </a:ext>
                </a:extLst>
              </p:cNvPr>
              <p:cNvSpPr txBox="1"/>
              <p:nvPr/>
            </p:nvSpPr>
            <p:spPr bwMode="auto">
              <a:xfrm>
                <a:off x="636528" y="408656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sp>
            <p:nvSpPr>
              <p:cNvPr id="164" name="TextBox 163">
                <a:extLst>
                  <a:ext uri="{FF2B5EF4-FFF2-40B4-BE49-F238E27FC236}">
                    <a16:creationId xmlns:a16="http://schemas.microsoft.com/office/drawing/2014/main" id="{D736A135-1B9F-AF36-FF6C-A7CCD24575CA}"/>
                  </a:ext>
                </a:extLst>
              </p:cNvPr>
              <p:cNvSpPr txBox="1"/>
              <p:nvPr/>
            </p:nvSpPr>
            <p:spPr bwMode="auto">
              <a:xfrm>
                <a:off x="636528" y="341228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endParaRPr lang="en-US" sz="1400" b="0" dirty="0">
                  <a:solidFill>
                    <a:schemeClr val="bg1"/>
                  </a:solidFill>
                  <a:latin typeface="Calibri" panose="020F0502020204030204" pitchFamily="34" charset="0"/>
                </a:endParaRPr>
              </a:p>
            </p:txBody>
          </p:sp>
          <p:sp>
            <p:nvSpPr>
              <p:cNvPr id="165" name="TextBox 164">
                <a:extLst>
                  <a:ext uri="{FF2B5EF4-FFF2-40B4-BE49-F238E27FC236}">
                    <a16:creationId xmlns:a16="http://schemas.microsoft.com/office/drawing/2014/main" id="{1930ADCE-EE8E-7D04-E1DE-96B189366554}"/>
                  </a:ext>
                </a:extLst>
              </p:cNvPr>
              <p:cNvSpPr txBox="1"/>
              <p:nvPr/>
            </p:nvSpPr>
            <p:spPr bwMode="auto">
              <a:xfrm>
                <a:off x="636528" y="27481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grpSp>
        <p:grpSp>
          <p:nvGrpSpPr>
            <p:cNvPr id="102" name="Group 101">
              <a:extLst>
                <a:ext uri="{FF2B5EF4-FFF2-40B4-BE49-F238E27FC236}">
                  <a16:creationId xmlns:a16="http://schemas.microsoft.com/office/drawing/2014/main" id="{F3952529-F3C3-489B-71F3-F8B995C29492}"/>
                </a:ext>
              </a:extLst>
            </p:cNvPr>
            <p:cNvGrpSpPr/>
            <p:nvPr/>
          </p:nvGrpSpPr>
          <p:grpSpPr>
            <a:xfrm>
              <a:off x="5204899" y="2909060"/>
              <a:ext cx="80601" cy="2651760"/>
              <a:chOff x="679210" y="2909060"/>
              <a:chExt cx="683464" cy="2651760"/>
            </a:xfrm>
          </p:grpSpPr>
          <p:cxnSp>
            <p:nvCxnSpPr>
              <p:cNvPr id="155" name="Straight Connector 154">
                <a:extLst>
                  <a:ext uri="{FF2B5EF4-FFF2-40B4-BE49-F238E27FC236}">
                    <a16:creationId xmlns:a16="http://schemas.microsoft.com/office/drawing/2014/main" id="{6EE4983C-0132-5DF3-E10C-DB03C39C9CB3}"/>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5A370FBB-20B1-433C-6315-B9719280A05C}"/>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5C217491-F798-310D-16E6-D79873C598C7}"/>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AADF8377-4C18-13A6-5D7A-B089CF7DBCE4}"/>
                  </a:ext>
                </a:extLst>
              </p:cNvPr>
              <p:cNvCxnSpPr>
                <a:cxnSpLocks/>
              </p:cNvCxnSpPr>
              <p:nvPr/>
            </p:nvCxnSpPr>
            <p:spPr bwMode="auto">
              <a:xfrm>
                <a:off x="679210" y="35745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A2A913D4-7F5F-7125-21C5-CC4B53E22EED}"/>
                  </a:ext>
                </a:extLst>
              </p:cNvPr>
              <p:cNvCxnSpPr>
                <a:cxnSpLocks/>
              </p:cNvCxnSpPr>
              <p:nvPr/>
            </p:nvCxnSpPr>
            <p:spPr bwMode="auto">
              <a:xfrm>
                <a:off x="679210" y="2909060"/>
                <a:ext cx="68346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3" name="Group 102">
              <a:extLst>
                <a:ext uri="{FF2B5EF4-FFF2-40B4-BE49-F238E27FC236}">
                  <a16:creationId xmlns:a16="http://schemas.microsoft.com/office/drawing/2014/main" id="{1D778869-84F7-3C15-F626-122D9BD248D6}"/>
                </a:ext>
              </a:extLst>
            </p:cNvPr>
            <p:cNvGrpSpPr/>
            <p:nvPr/>
          </p:nvGrpSpPr>
          <p:grpSpPr>
            <a:xfrm rot="5400000">
              <a:off x="7115769" y="4240489"/>
              <a:ext cx="66737" cy="2699404"/>
              <a:chOff x="679210" y="3574540"/>
              <a:chExt cx="683464" cy="1986280"/>
            </a:xfrm>
          </p:grpSpPr>
          <p:cxnSp>
            <p:nvCxnSpPr>
              <p:cNvPr id="151" name="Straight Connector 150">
                <a:extLst>
                  <a:ext uri="{FF2B5EF4-FFF2-40B4-BE49-F238E27FC236}">
                    <a16:creationId xmlns:a16="http://schemas.microsoft.com/office/drawing/2014/main" id="{CADEAB1B-AA5D-311A-69B6-B622D9F58DCA}"/>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DD7C82C-82FA-5C59-6ED2-BBCCC5084D35}"/>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6BA104BE-FE05-959A-4176-EE001338354D}"/>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93FDF854-1556-8C8D-B97D-974C55325392}"/>
                  </a:ext>
                </a:extLst>
              </p:cNvPr>
              <p:cNvCxnSpPr>
                <a:cxnSpLocks/>
              </p:cNvCxnSpPr>
              <p:nvPr/>
            </p:nvCxnSpPr>
            <p:spPr bwMode="auto">
              <a:xfrm>
                <a:off x="679210" y="3574540"/>
                <a:ext cx="68346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4" name="Group 103">
              <a:extLst>
                <a:ext uri="{FF2B5EF4-FFF2-40B4-BE49-F238E27FC236}">
                  <a16:creationId xmlns:a16="http://schemas.microsoft.com/office/drawing/2014/main" id="{07884A7B-93A4-A4C3-95C5-222E11B894F7}"/>
                </a:ext>
              </a:extLst>
            </p:cNvPr>
            <p:cNvGrpSpPr/>
            <p:nvPr/>
          </p:nvGrpSpPr>
          <p:grpSpPr>
            <a:xfrm>
              <a:off x="5762052" y="3410493"/>
              <a:ext cx="80601" cy="1716912"/>
              <a:chOff x="1479280" y="2482850"/>
              <a:chExt cx="343170" cy="1027623"/>
            </a:xfrm>
          </p:grpSpPr>
          <p:cxnSp>
            <p:nvCxnSpPr>
              <p:cNvPr id="148" name="Straight Connector 147">
                <a:extLst>
                  <a:ext uri="{FF2B5EF4-FFF2-40B4-BE49-F238E27FC236}">
                    <a16:creationId xmlns:a16="http://schemas.microsoft.com/office/drawing/2014/main" id="{F1D05021-6C8D-CF18-222A-9270D5A3F4BF}"/>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7E9DB089-7AA7-9299-84D4-2BE4CDECA484}"/>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7F53EA24-B5E3-1B46-F90B-307C2AA6F5D3}"/>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5" name="Group 104">
              <a:extLst>
                <a:ext uri="{FF2B5EF4-FFF2-40B4-BE49-F238E27FC236}">
                  <a16:creationId xmlns:a16="http://schemas.microsoft.com/office/drawing/2014/main" id="{BF012C6A-8256-005D-5F04-A3ADD1C72844}"/>
                </a:ext>
              </a:extLst>
            </p:cNvPr>
            <p:cNvGrpSpPr/>
            <p:nvPr/>
          </p:nvGrpSpPr>
          <p:grpSpPr>
            <a:xfrm>
              <a:off x="6657047" y="3404141"/>
              <a:ext cx="80601" cy="1346552"/>
              <a:chOff x="1479280" y="2482850"/>
              <a:chExt cx="343170" cy="1027623"/>
            </a:xfrm>
          </p:grpSpPr>
          <p:cxnSp>
            <p:nvCxnSpPr>
              <p:cNvPr id="145" name="Straight Connector 144">
                <a:extLst>
                  <a:ext uri="{FF2B5EF4-FFF2-40B4-BE49-F238E27FC236}">
                    <a16:creationId xmlns:a16="http://schemas.microsoft.com/office/drawing/2014/main" id="{89E8A2BA-981D-DCEB-A076-A0831DA68991}"/>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82378CD8-32B5-D098-8607-31C0E987836C}"/>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CA593499-6895-704A-E79A-F542179F4CEB}"/>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88ADAC08-049E-97FB-50F0-AB41871E2080}"/>
                </a:ext>
              </a:extLst>
            </p:cNvPr>
            <p:cNvGrpSpPr/>
            <p:nvPr/>
          </p:nvGrpSpPr>
          <p:grpSpPr>
            <a:xfrm>
              <a:off x="7562519" y="3675622"/>
              <a:ext cx="80601" cy="1861578"/>
              <a:chOff x="1479280" y="2482850"/>
              <a:chExt cx="343170" cy="1027623"/>
            </a:xfrm>
          </p:grpSpPr>
          <p:cxnSp>
            <p:nvCxnSpPr>
              <p:cNvPr id="142" name="Straight Connector 141">
                <a:extLst>
                  <a:ext uri="{FF2B5EF4-FFF2-40B4-BE49-F238E27FC236}">
                    <a16:creationId xmlns:a16="http://schemas.microsoft.com/office/drawing/2014/main" id="{0EC92BD6-D85A-109D-9FD6-6199372ABAA1}"/>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863CD78F-570E-5D91-D1F4-1909A322E67D}"/>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E101A13B-1524-402E-C5B9-533926C5CE9D}"/>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7" name="Group 106">
              <a:extLst>
                <a:ext uri="{FF2B5EF4-FFF2-40B4-BE49-F238E27FC236}">
                  <a16:creationId xmlns:a16="http://schemas.microsoft.com/office/drawing/2014/main" id="{B8035BCD-8984-8E5D-5C36-DE15E0D683C1}"/>
                </a:ext>
              </a:extLst>
            </p:cNvPr>
            <p:cNvGrpSpPr/>
            <p:nvPr/>
          </p:nvGrpSpPr>
          <p:grpSpPr>
            <a:xfrm>
              <a:off x="8459062" y="3138291"/>
              <a:ext cx="80601" cy="1167009"/>
              <a:chOff x="1479280" y="2482850"/>
              <a:chExt cx="343170" cy="1027623"/>
            </a:xfrm>
          </p:grpSpPr>
          <p:cxnSp>
            <p:nvCxnSpPr>
              <p:cNvPr id="139" name="Straight Connector 138">
                <a:extLst>
                  <a:ext uri="{FF2B5EF4-FFF2-40B4-BE49-F238E27FC236}">
                    <a16:creationId xmlns:a16="http://schemas.microsoft.com/office/drawing/2014/main" id="{6B966989-9A72-58DD-D6F9-20D9F899589F}"/>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E24413D6-CEED-9A58-7353-4A95CF6FFBBA}"/>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FF166F4A-0172-251A-CF6F-0CC2C51343FD}"/>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sp>
          <p:nvSpPr>
            <p:cNvPr id="108" name="Freeform: Shape 107">
              <a:extLst>
                <a:ext uri="{FF2B5EF4-FFF2-40B4-BE49-F238E27FC236}">
                  <a16:creationId xmlns:a16="http://schemas.microsoft.com/office/drawing/2014/main" id="{85B66056-22BB-D625-0388-76C1C867EAC3}"/>
                </a:ext>
              </a:extLst>
            </p:cNvPr>
            <p:cNvSpPr/>
            <p:nvPr/>
          </p:nvSpPr>
          <p:spPr bwMode="auto">
            <a:xfrm>
              <a:off x="9607860" y="2810933"/>
              <a:ext cx="1764990" cy="2745970"/>
            </a:xfrm>
            <a:custGeom>
              <a:avLst/>
              <a:gdLst>
                <a:gd name="connsiteX0" fmla="*/ 0 w 3981450"/>
                <a:gd name="connsiteY0" fmla="*/ 0 h 3327400"/>
                <a:gd name="connsiteX1" fmla="*/ 0 w 3981450"/>
                <a:gd name="connsiteY1" fmla="*/ 3327400 h 3327400"/>
                <a:gd name="connsiteX2" fmla="*/ 3981450 w 3981450"/>
                <a:gd name="connsiteY2" fmla="*/ 3327400 h 3327400"/>
              </a:gdLst>
              <a:ahLst/>
              <a:cxnLst>
                <a:cxn ang="0">
                  <a:pos x="connsiteX0" y="connsiteY0"/>
                </a:cxn>
                <a:cxn ang="0">
                  <a:pos x="connsiteX1" y="connsiteY1"/>
                </a:cxn>
                <a:cxn ang="0">
                  <a:pos x="connsiteX2" y="connsiteY2"/>
                </a:cxn>
              </a:cxnLst>
              <a:rect l="l" t="t" r="r" b="b"/>
              <a:pathLst>
                <a:path w="3981450" h="3327400">
                  <a:moveTo>
                    <a:pt x="0" y="0"/>
                  </a:moveTo>
                  <a:lnTo>
                    <a:pt x="0" y="3327400"/>
                  </a:lnTo>
                  <a:lnTo>
                    <a:pt x="3981450" y="3327400"/>
                  </a:lnTo>
                </a:path>
              </a:pathLst>
            </a:custGeom>
            <a:noFill/>
            <a:ln w="28575">
              <a:solidFill>
                <a:schemeClr val="bg1"/>
              </a:solidFill>
              <a:miter lim="800000"/>
              <a:headEnd/>
              <a:tailEnd/>
            </a:ln>
          </p:spPr>
          <p:txBody>
            <a:bodyPr rtlCol="0" anchor="ctr"/>
            <a:lstStyle/>
            <a:p>
              <a:pPr algn="ctr"/>
              <a:endParaRPr lang="en-US"/>
            </a:p>
          </p:txBody>
        </p:sp>
        <p:grpSp>
          <p:nvGrpSpPr>
            <p:cNvPr id="109" name="Group 108">
              <a:extLst>
                <a:ext uri="{FF2B5EF4-FFF2-40B4-BE49-F238E27FC236}">
                  <a16:creationId xmlns:a16="http://schemas.microsoft.com/office/drawing/2014/main" id="{D11D4AAA-4E23-BD0A-0B1A-DF660A48ED58}"/>
                </a:ext>
              </a:extLst>
            </p:cNvPr>
            <p:cNvGrpSpPr/>
            <p:nvPr/>
          </p:nvGrpSpPr>
          <p:grpSpPr>
            <a:xfrm>
              <a:off x="9232490" y="2748153"/>
              <a:ext cx="367408" cy="2972768"/>
              <a:chOff x="636528" y="2748153"/>
              <a:chExt cx="367408" cy="2972768"/>
            </a:xfrm>
          </p:grpSpPr>
          <p:sp>
            <p:nvSpPr>
              <p:cNvPr id="133" name="TextBox 132">
                <a:extLst>
                  <a:ext uri="{FF2B5EF4-FFF2-40B4-BE49-F238E27FC236}">
                    <a16:creationId xmlns:a16="http://schemas.microsoft.com/office/drawing/2014/main" id="{38C16171-CC0E-859E-DDB0-E6C9997DA0C0}"/>
                  </a:ext>
                </a:extLst>
              </p:cNvPr>
              <p:cNvSpPr txBox="1"/>
              <p:nvPr/>
            </p:nvSpPr>
            <p:spPr bwMode="auto">
              <a:xfrm>
                <a:off x="636528" y="475069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20</a:t>
                </a:r>
                <a:endParaRPr lang="en-US" sz="1400" b="0" dirty="0">
                  <a:solidFill>
                    <a:schemeClr val="bg1"/>
                  </a:solidFill>
                  <a:latin typeface="Calibri" panose="020F0502020204030204" pitchFamily="34" charset="0"/>
                </a:endParaRPr>
              </a:p>
            </p:txBody>
          </p:sp>
          <p:sp>
            <p:nvSpPr>
              <p:cNvPr id="134" name="TextBox 133">
                <a:extLst>
                  <a:ext uri="{FF2B5EF4-FFF2-40B4-BE49-F238E27FC236}">
                    <a16:creationId xmlns:a16="http://schemas.microsoft.com/office/drawing/2014/main" id="{E1AE27B5-2971-FE03-AFA0-8A04CFC48D53}"/>
                  </a:ext>
                </a:extLst>
              </p:cNvPr>
              <p:cNvSpPr txBox="1"/>
              <p:nvPr/>
            </p:nvSpPr>
            <p:spPr bwMode="auto">
              <a:xfrm>
                <a:off x="727899" y="5413144"/>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sp>
            <p:nvSpPr>
              <p:cNvPr id="135" name="TextBox 134">
                <a:extLst>
                  <a:ext uri="{FF2B5EF4-FFF2-40B4-BE49-F238E27FC236}">
                    <a16:creationId xmlns:a16="http://schemas.microsoft.com/office/drawing/2014/main" id="{D028FC4C-F831-6B2A-11A4-FFDB21F5BCD5}"/>
                  </a:ext>
                </a:extLst>
              </p:cNvPr>
              <p:cNvSpPr txBox="1"/>
              <p:nvPr/>
            </p:nvSpPr>
            <p:spPr bwMode="auto">
              <a:xfrm>
                <a:off x="636528" y="408656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40</a:t>
                </a:r>
                <a:endParaRPr lang="en-US" sz="1400" b="0" dirty="0">
                  <a:solidFill>
                    <a:schemeClr val="bg1"/>
                  </a:solidFill>
                  <a:latin typeface="Calibri" panose="020F0502020204030204" pitchFamily="34" charset="0"/>
                </a:endParaRPr>
              </a:p>
            </p:txBody>
          </p:sp>
          <p:sp>
            <p:nvSpPr>
              <p:cNvPr id="136" name="TextBox 135">
                <a:extLst>
                  <a:ext uri="{FF2B5EF4-FFF2-40B4-BE49-F238E27FC236}">
                    <a16:creationId xmlns:a16="http://schemas.microsoft.com/office/drawing/2014/main" id="{A0AAA5AD-2F6F-2AF9-8F40-A30C74181C71}"/>
                  </a:ext>
                </a:extLst>
              </p:cNvPr>
              <p:cNvSpPr txBox="1"/>
              <p:nvPr/>
            </p:nvSpPr>
            <p:spPr bwMode="auto">
              <a:xfrm>
                <a:off x="636528" y="341228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endParaRPr lang="en-US" sz="1400" b="0" dirty="0">
                  <a:solidFill>
                    <a:schemeClr val="bg1"/>
                  </a:solidFill>
                  <a:latin typeface="Calibri" panose="020F0502020204030204" pitchFamily="34" charset="0"/>
                </a:endParaRPr>
              </a:p>
            </p:txBody>
          </p:sp>
          <p:sp>
            <p:nvSpPr>
              <p:cNvPr id="137" name="TextBox 136">
                <a:extLst>
                  <a:ext uri="{FF2B5EF4-FFF2-40B4-BE49-F238E27FC236}">
                    <a16:creationId xmlns:a16="http://schemas.microsoft.com/office/drawing/2014/main" id="{F908357D-2CAB-52AE-F920-D069BBED9AFF}"/>
                  </a:ext>
                </a:extLst>
              </p:cNvPr>
              <p:cNvSpPr txBox="1"/>
              <p:nvPr/>
            </p:nvSpPr>
            <p:spPr bwMode="auto">
              <a:xfrm>
                <a:off x="636528" y="27481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80</a:t>
                </a:r>
                <a:endParaRPr lang="en-US" sz="1400" b="0" dirty="0">
                  <a:solidFill>
                    <a:schemeClr val="bg1"/>
                  </a:solidFill>
                  <a:latin typeface="Calibri" panose="020F0502020204030204" pitchFamily="34" charset="0"/>
                </a:endParaRPr>
              </a:p>
            </p:txBody>
          </p:sp>
        </p:grpSp>
        <p:grpSp>
          <p:nvGrpSpPr>
            <p:cNvPr id="110" name="Group 109">
              <a:extLst>
                <a:ext uri="{FF2B5EF4-FFF2-40B4-BE49-F238E27FC236}">
                  <a16:creationId xmlns:a16="http://schemas.microsoft.com/office/drawing/2014/main" id="{D5731F5C-8AD1-9DB5-589B-01796BB04D5D}"/>
                </a:ext>
              </a:extLst>
            </p:cNvPr>
            <p:cNvGrpSpPr/>
            <p:nvPr/>
          </p:nvGrpSpPr>
          <p:grpSpPr>
            <a:xfrm>
              <a:off x="9523568" y="2909060"/>
              <a:ext cx="80601" cy="2651760"/>
              <a:chOff x="679210" y="2909060"/>
              <a:chExt cx="683464" cy="2651760"/>
            </a:xfrm>
          </p:grpSpPr>
          <p:cxnSp>
            <p:nvCxnSpPr>
              <p:cNvPr id="127" name="Straight Connector 126">
                <a:extLst>
                  <a:ext uri="{FF2B5EF4-FFF2-40B4-BE49-F238E27FC236}">
                    <a16:creationId xmlns:a16="http://schemas.microsoft.com/office/drawing/2014/main" id="{1D154D66-6D61-477E-524C-AE3C18DCFCBF}"/>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EAA4D3D5-304A-F929-D365-BFB5FA0EB87D}"/>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A41AE882-C53D-47A3-A00D-AB69FBA90978}"/>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509E00C5-C7C8-3CA6-6E90-917CCEF30847}"/>
                  </a:ext>
                </a:extLst>
              </p:cNvPr>
              <p:cNvCxnSpPr>
                <a:cxnSpLocks/>
              </p:cNvCxnSpPr>
              <p:nvPr/>
            </p:nvCxnSpPr>
            <p:spPr bwMode="auto">
              <a:xfrm>
                <a:off x="679210" y="35745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6A6D54F5-811B-0025-DAA1-E2C79EF3E26D}"/>
                  </a:ext>
                </a:extLst>
              </p:cNvPr>
              <p:cNvCxnSpPr>
                <a:cxnSpLocks/>
              </p:cNvCxnSpPr>
              <p:nvPr/>
            </p:nvCxnSpPr>
            <p:spPr bwMode="auto">
              <a:xfrm>
                <a:off x="679210" y="2909060"/>
                <a:ext cx="68346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54CFBB5C-1F6F-7336-85EF-BBEA480AA6D7}"/>
                </a:ext>
              </a:extLst>
            </p:cNvPr>
            <p:cNvGrpSpPr/>
            <p:nvPr/>
          </p:nvGrpSpPr>
          <p:grpSpPr>
            <a:xfrm>
              <a:off x="10035651" y="3510473"/>
              <a:ext cx="80601" cy="977390"/>
              <a:chOff x="1479280" y="2482850"/>
              <a:chExt cx="343170" cy="1027623"/>
            </a:xfrm>
          </p:grpSpPr>
          <p:cxnSp>
            <p:nvCxnSpPr>
              <p:cNvPr id="124" name="Straight Connector 123">
                <a:extLst>
                  <a:ext uri="{FF2B5EF4-FFF2-40B4-BE49-F238E27FC236}">
                    <a16:creationId xmlns:a16="http://schemas.microsoft.com/office/drawing/2014/main" id="{FA9B02B9-BD07-1944-18EB-1DA669522E68}"/>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994A7E4C-FDF4-411F-41D9-F83A68DDE11F}"/>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6C9AFD0E-2B6C-13E4-7655-AFB86D53BD76}"/>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2" name="Group 111">
              <a:extLst>
                <a:ext uri="{FF2B5EF4-FFF2-40B4-BE49-F238E27FC236}">
                  <a16:creationId xmlns:a16="http://schemas.microsoft.com/office/drawing/2014/main" id="{941234E5-A27F-9422-AEAC-F8C89F789701}"/>
                </a:ext>
              </a:extLst>
            </p:cNvPr>
            <p:cNvGrpSpPr/>
            <p:nvPr/>
          </p:nvGrpSpPr>
          <p:grpSpPr>
            <a:xfrm>
              <a:off x="10478660" y="3376615"/>
              <a:ext cx="80601" cy="1341940"/>
              <a:chOff x="1479280" y="2482850"/>
              <a:chExt cx="343170" cy="1027623"/>
            </a:xfrm>
          </p:grpSpPr>
          <p:cxnSp>
            <p:nvCxnSpPr>
              <p:cNvPr id="121" name="Straight Connector 120">
                <a:extLst>
                  <a:ext uri="{FF2B5EF4-FFF2-40B4-BE49-F238E27FC236}">
                    <a16:creationId xmlns:a16="http://schemas.microsoft.com/office/drawing/2014/main" id="{5EEDBB1A-A59B-3CF3-70F9-A128931B17F9}"/>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9BF1E4DC-F22F-BE67-0641-0D1249AA6B6A}"/>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A1EF8A90-13CD-AF5F-C1A1-33F0B2B7C821}"/>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B197B4A3-FCF8-752A-88C0-28E990A25674}"/>
                </a:ext>
              </a:extLst>
            </p:cNvPr>
            <p:cNvGrpSpPr/>
            <p:nvPr/>
          </p:nvGrpSpPr>
          <p:grpSpPr>
            <a:xfrm>
              <a:off x="10924561" y="3111502"/>
              <a:ext cx="80601" cy="1946973"/>
              <a:chOff x="1479280" y="2482850"/>
              <a:chExt cx="343170" cy="1027623"/>
            </a:xfrm>
          </p:grpSpPr>
          <p:cxnSp>
            <p:nvCxnSpPr>
              <p:cNvPr id="118" name="Straight Connector 117">
                <a:extLst>
                  <a:ext uri="{FF2B5EF4-FFF2-40B4-BE49-F238E27FC236}">
                    <a16:creationId xmlns:a16="http://schemas.microsoft.com/office/drawing/2014/main" id="{7DAD6A74-8FFD-D3C4-E2A7-1EE73F4936C3}"/>
                  </a:ext>
                </a:extLst>
              </p:cNvPr>
              <p:cNvCxnSpPr>
                <a:cxnSpLocks/>
              </p:cNvCxnSpPr>
              <p:nvPr/>
            </p:nvCxnSpPr>
            <p:spPr bwMode="auto">
              <a:xfrm>
                <a:off x="1479280" y="2482850"/>
                <a:ext cx="343170" cy="0"/>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96F5764D-9761-EF2E-32F9-C38A24D50402}"/>
                  </a:ext>
                </a:extLst>
              </p:cNvPr>
              <p:cNvCxnSpPr>
                <a:cxnSpLocks/>
              </p:cNvCxnSpPr>
              <p:nvPr/>
            </p:nvCxnSpPr>
            <p:spPr bwMode="auto">
              <a:xfrm>
                <a:off x="1650865" y="2482850"/>
                <a:ext cx="0" cy="1027623"/>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00256456-D1A2-D0A9-17E7-64C185E24040}"/>
                  </a:ext>
                </a:extLst>
              </p:cNvPr>
              <p:cNvCxnSpPr>
                <a:cxnSpLocks/>
              </p:cNvCxnSpPr>
              <p:nvPr/>
            </p:nvCxnSpPr>
            <p:spPr bwMode="auto">
              <a:xfrm>
                <a:off x="1479280" y="3510473"/>
                <a:ext cx="34317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4" name="Group 113">
              <a:extLst>
                <a:ext uri="{FF2B5EF4-FFF2-40B4-BE49-F238E27FC236}">
                  <a16:creationId xmlns:a16="http://schemas.microsoft.com/office/drawing/2014/main" id="{5C35015D-2A90-12AC-4F57-19312FBFA42C}"/>
                </a:ext>
              </a:extLst>
            </p:cNvPr>
            <p:cNvGrpSpPr/>
            <p:nvPr/>
          </p:nvGrpSpPr>
          <p:grpSpPr>
            <a:xfrm rot="5400000">
              <a:off x="10481651" y="5128178"/>
              <a:ext cx="70735" cy="920028"/>
              <a:chOff x="679210" y="4229860"/>
              <a:chExt cx="683464" cy="1330960"/>
            </a:xfrm>
          </p:grpSpPr>
          <p:cxnSp>
            <p:nvCxnSpPr>
              <p:cNvPr id="115" name="Straight Connector 114">
                <a:extLst>
                  <a:ext uri="{FF2B5EF4-FFF2-40B4-BE49-F238E27FC236}">
                    <a16:creationId xmlns:a16="http://schemas.microsoft.com/office/drawing/2014/main" id="{E9BFF081-BE8E-9263-F468-28E1780DF16E}"/>
                  </a:ext>
                </a:extLst>
              </p:cNvPr>
              <p:cNvCxnSpPr>
                <a:cxnSpLocks/>
              </p:cNvCxnSpPr>
              <p:nvPr/>
            </p:nvCxnSpPr>
            <p:spPr bwMode="auto">
              <a:xfrm>
                <a:off x="679210" y="556082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7F271BC2-C794-C40F-B724-1466F9099494}"/>
                  </a:ext>
                </a:extLst>
              </p:cNvPr>
              <p:cNvCxnSpPr>
                <a:cxnSpLocks/>
              </p:cNvCxnSpPr>
              <p:nvPr/>
            </p:nvCxnSpPr>
            <p:spPr bwMode="auto">
              <a:xfrm>
                <a:off x="679210" y="4895340"/>
                <a:ext cx="683464" cy="0"/>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031768C4-8E82-F3B1-C08D-3CCF76B3C049}"/>
                  </a:ext>
                </a:extLst>
              </p:cNvPr>
              <p:cNvCxnSpPr>
                <a:cxnSpLocks/>
              </p:cNvCxnSpPr>
              <p:nvPr/>
            </p:nvCxnSpPr>
            <p:spPr bwMode="auto">
              <a:xfrm>
                <a:off x="679210" y="4229860"/>
                <a:ext cx="683464"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Exploratory Analyses of Objective Response by Mutation Status and PD-L1 Expression</a:t>
            </a:r>
            <a:endParaRPr lang="en-US" altLang="en-US" dirty="0"/>
          </a:p>
        </p:txBody>
      </p:sp>
      <p:sp>
        <p:nvSpPr>
          <p:cNvPr id="6" name="Text Box 15">
            <a:extLst>
              <a:ext uri="{FF2B5EF4-FFF2-40B4-BE49-F238E27FC236}">
                <a16:creationId xmlns:a16="http://schemas.microsoft.com/office/drawing/2014/main" id="{BAF309B0-27FD-5215-FD2E-3350040EEBB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sp>
        <p:nvSpPr>
          <p:cNvPr id="219" name="TextBox 218">
            <a:extLst>
              <a:ext uri="{FF2B5EF4-FFF2-40B4-BE49-F238E27FC236}">
                <a16:creationId xmlns:a16="http://schemas.microsoft.com/office/drawing/2014/main" id="{9D3B89BF-8D04-C120-5066-E36238D411B7}"/>
              </a:ext>
            </a:extLst>
          </p:cNvPr>
          <p:cNvSpPr txBox="1"/>
          <p:nvPr/>
        </p:nvSpPr>
        <p:spPr bwMode="auto">
          <a:xfrm>
            <a:off x="9203965" y="1473065"/>
            <a:ext cx="25710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ORR Rate by </a:t>
            </a:r>
            <a:br>
              <a:rPr lang="en-US" b="1" dirty="0">
                <a:solidFill>
                  <a:schemeClr val="bg1"/>
                </a:solidFill>
                <a:latin typeface="Calibri" panose="020F0502020204030204" pitchFamily="34" charset="0"/>
              </a:rPr>
            </a:br>
            <a:r>
              <a:rPr lang="en-US" b="1" dirty="0">
                <a:solidFill>
                  <a:schemeClr val="bg1"/>
                </a:solidFill>
                <a:latin typeface="Calibri" panose="020F0502020204030204" pitchFamily="34" charset="0"/>
              </a:rPr>
              <a:t>PD-L1 Subgroup</a:t>
            </a:r>
          </a:p>
        </p:txBody>
      </p:sp>
    </p:spTree>
    <p:extLst>
      <p:ext uri="{BB962C8B-B14F-4D97-AF65-F5344CB8AC3E}">
        <p14:creationId xmlns:p14="http://schemas.microsoft.com/office/powerpoint/2010/main" val="3586771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KRYSTAL-1: Safety</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442670" y="3064213"/>
            <a:ext cx="5255024" cy="3099519"/>
          </a:xfrm>
        </p:spPr>
        <p:txBody>
          <a:bodyPr/>
          <a:lstStyle/>
          <a:p>
            <a:r>
              <a:rPr lang="en-US" altLang="en-US" sz="2000" dirty="0"/>
              <a:t>Grade 5 TRAEs occurred in 2 patients (1.7%): cardiac failure in patient with history of pericardial effusion; pulmonary hemorrhage</a:t>
            </a:r>
          </a:p>
          <a:p>
            <a:r>
              <a:rPr lang="en-US" altLang="en-US" sz="2000" dirty="0"/>
              <a:t>Most common TRAEs leading to dose modifications: GI-related events, hepatic events (increased ALT, AST), fatigue</a:t>
            </a:r>
          </a:p>
          <a:p>
            <a:r>
              <a:rPr lang="en-US" altLang="en-US" sz="2000" dirty="0"/>
              <a:t>Among patients experiencing GI-related AEs, 94.8% occurred within first 3 cycles, and incidence decreased markedly thereafter</a:t>
            </a:r>
          </a:p>
        </p:txBody>
      </p:sp>
      <p:graphicFrame>
        <p:nvGraphicFramePr>
          <p:cNvPr id="5" name="Group 3">
            <a:extLst>
              <a:ext uri="{FF2B5EF4-FFF2-40B4-BE49-F238E27FC236}">
                <a16:creationId xmlns:a16="http://schemas.microsoft.com/office/drawing/2014/main" id="{DC25B1EC-6A8D-274D-DFD7-BFF8392C804F}"/>
              </a:ext>
            </a:extLst>
          </p:cNvPr>
          <p:cNvGraphicFramePr>
            <a:graphicFrameLocks/>
          </p:cNvGraphicFramePr>
          <p:nvPr>
            <p:extLst>
              <p:ext uri="{D42A27DB-BD31-4B8C-83A1-F6EECF244321}">
                <p14:modId xmlns:p14="http://schemas.microsoft.com/office/powerpoint/2010/main" val="3481604220"/>
              </p:ext>
            </p:extLst>
          </p:nvPr>
        </p:nvGraphicFramePr>
        <p:xfrm>
          <a:off x="717918" y="1610437"/>
          <a:ext cx="5486402" cy="4023424"/>
        </p:xfrm>
        <a:graphic>
          <a:graphicData uri="http://schemas.openxmlformats.org/drawingml/2006/table">
            <a:tbl>
              <a:tblPr/>
              <a:tblGrid>
                <a:gridCol w="2379610">
                  <a:extLst>
                    <a:ext uri="{9D8B030D-6E8A-4147-A177-3AD203B41FA5}">
                      <a16:colId xmlns:a16="http://schemas.microsoft.com/office/drawing/2014/main" val="20000"/>
                    </a:ext>
                  </a:extLst>
                </a:gridCol>
                <a:gridCol w="1009590">
                  <a:extLst>
                    <a:ext uri="{9D8B030D-6E8A-4147-A177-3AD203B41FA5}">
                      <a16:colId xmlns:a16="http://schemas.microsoft.com/office/drawing/2014/main" val="20001"/>
                    </a:ext>
                  </a:extLst>
                </a:gridCol>
                <a:gridCol w="1048601">
                  <a:extLst>
                    <a:ext uri="{9D8B030D-6E8A-4147-A177-3AD203B41FA5}">
                      <a16:colId xmlns:a16="http://schemas.microsoft.com/office/drawing/2014/main" val="4091265008"/>
                    </a:ext>
                  </a:extLst>
                </a:gridCol>
                <a:gridCol w="1048601">
                  <a:extLst>
                    <a:ext uri="{9D8B030D-6E8A-4147-A177-3AD203B41FA5}">
                      <a16:colId xmlns:a16="http://schemas.microsoft.com/office/drawing/2014/main" val="3872812886"/>
                    </a:ext>
                  </a:extLst>
                </a:gridCol>
              </a:tblGrid>
              <a:tr h="121217">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TRAEs,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(N = 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1"/>
                  </a:ext>
                </a:extLst>
              </a:tr>
              <a:tr h="121217">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81251189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 (97.4)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Most common TRAEs (≥20%)</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Vomiting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ALT increase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Blood creatinine increase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AST increase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Decreased appetite</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 (62.9)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 (62.1)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 (47.4)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(40.5)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(27.6)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(25.9)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(25.0)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(24.1)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6" name="Group 3">
            <a:extLst>
              <a:ext uri="{FF2B5EF4-FFF2-40B4-BE49-F238E27FC236}">
                <a16:creationId xmlns:a16="http://schemas.microsoft.com/office/drawing/2014/main" id="{2E2015D9-0345-CE22-B1A8-00A2C60A78B6}"/>
              </a:ext>
            </a:extLst>
          </p:cNvPr>
          <p:cNvGraphicFramePr>
            <a:graphicFrameLocks/>
          </p:cNvGraphicFramePr>
          <p:nvPr>
            <p:extLst>
              <p:ext uri="{D42A27DB-BD31-4B8C-83A1-F6EECF244321}">
                <p14:modId xmlns:p14="http://schemas.microsoft.com/office/powerpoint/2010/main" val="2668993750"/>
              </p:ext>
            </p:extLst>
          </p:nvPr>
        </p:nvGraphicFramePr>
        <p:xfrm>
          <a:off x="6381752" y="1610437"/>
          <a:ext cx="5089523" cy="1341184"/>
        </p:xfrm>
        <a:graphic>
          <a:graphicData uri="http://schemas.openxmlformats.org/drawingml/2006/table">
            <a:tbl>
              <a:tblPr/>
              <a:tblGrid>
                <a:gridCol w="3008468">
                  <a:extLst>
                    <a:ext uri="{9D8B030D-6E8A-4147-A177-3AD203B41FA5}">
                      <a16:colId xmlns:a16="http://schemas.microsoft.com/office/drawing/2014/main" val="20000"/>
                    </a:ext>
                  </a:extLst>
                </a:gridCol>
                <a:gridCol w="2081055">
                  <a:extLst>
                    <a:ext uri="{9D8B030D-6E8A-4147-A177-3AD203B41FA5}">
                      <a16:colId xmlns:a16="http://schemas.microsoft.com/office/drawing/2014/main" val="20001"/>
                    </a:ext>
                  </a:extLst>
                </a:gridCol>
              </a:tblGrid>
              <a:tr h="1352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Dose Modifications,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(N = 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352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Reduction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(51.7)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0429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Interruption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(61.2)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3525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Discontinuation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7" name="Text Box 15">
            <a:extLst>
              <a:ext uri="{FF2B5EF4-FFF2-40B4-BE49-F238E27FC236}">
                <a16:creationId xmlns:a16="http://schemas.microsoft.com/office/drawing/2014/main" id="{B63A1F5D-A5CC-FB1A-5DAE-B2E5585A59E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898103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60069-0F42-A47E-4D66-12BB94A538ED}"/>
              </a:ext>
            </a:extLst>
          </p:cNvPr>
          <p:cNvSpPr>
            <a:spLocks noGrp="1"/>
          </p:cNvSpPr>
          <p:nvPr>
            <p:ph type="title"/>
          </p:nvPr>
        </p:nvSpPr>
        <p:spPr/>
        <p:txBody>
          <a:bodyPr/>
          <a:lstStyle/>
          <a:p>
            <a:r>
              <a:rPr lang="en-US" dirty="0"/>
              <a:t>KRYSTAL-1: Conclusions</a:t>
            </a:r>
          </a:p>
        </p:txBody>
      </p:sp>
      <p:sp>
        <p:nvSpPr>
          <p:cNvPr id="3" name="Content Placeholder 2">
            <a:extLst>
              <a:ext uri="{FF2B5EF4-FFF2-40B4-BE49-F238E27FC236}">
                <a16:creationId xmlns:a16="http://schemas.microsoft.com/office/drawing/2014/main" id="{F7CA7464-E2DA-91E4-2252-CA715640D296}"/>
              </a:ext>
            </a:extLst>
          </p:cNvPr>
          <p:cNvSpPr>
            <a:spLocks noGrp="1"/>
          </p:cNvSpPr>
          <p:nvPr>
            <p:ph idx="1"/>
          </p:nvPr>
        </p:nvSpPr>
        <p:spPr/>
        <p:txBody>
          <a:bodyPr/>
          <a:lstStyle/>
          <a:p>
            <a:r>
              <a:rPr lang="en-US" sz="2400" dirty="0"/>
              <a:t>In this analysis of a registrational phase II cohort in an ongoing phase I/II trial, adagrasib was associated with clinical activity in patients with previously treated NSCLC harboring a </a:t>
            </a:r>
            <a:r>
              <a:rPr lang="en-US" sz="2400" i="1" dirty="0"/>
              <a:t>KRAS</a:t>
            </a:r>
            <a:r>
              <a:rPr lang="en-US" sz="2400" baseline="30000" dirty="0"/>
              <a:t>G12C</a:t>
            </a:r>
            <a:r>
              <a:rPr lang="en-US" sz="2400" dirty="0"/>
              <a:t> mutation</a:t>
            </a:r>
          </a:p>
          <a:p>
            <a:pPr lvl="1"/>
            <a:r>
              <a:rPr lang="en-US" sz="2200" dirty="0"/>
              <a:t>ORR (primary endpoint): 42.9%</a:t>
            </a:r>
          </a:p>
          <a:p>
            <a:r>
              <a:rPr lang="en-US" sz="2400" dirty="0"/>
              <a:t>Adagrasib was associated with a manageable safety profile</a:t>
            </a:r>
          </a:p>
          <a:p>
            <a:pPr lvl="1"/>
            <a:r>
              <a:rPr lang="en-US" sz="2200" dirty="0"/>
              <a:t>Any-grade TRAEs occurred in 97.4% of patients, most commonly GI-related events</a:t>
            </a:r>
          </a:p>
          <a:p>
            <a:r>
              <a:rPr lang="en-US" sz="2400" dirty="0"/>
              <a:t>Supportive data from this trial are under FDA review for accelerated approval and EMA review</a:t>
            </a:r>
          </a:p>
          <a:p>
            <a:r>
              <a:rPr lang="en-US" sz="2400" dirty="0"/>
              <a:t>Confirmatory phase III KRYSTAL-12 trial will compare adagrasib vs docetaxel in patients with previously treated NSCLC harboring a </a:t>
            </a:r>
            <a:r>
              <a:rPr lang="en-US" sz="2400" i="1" dirty="0"/>
              <a:t>KRAS</a:t>
            </a:r>
            <a:r>
              <a:rPr lang="en-US" sz="2400" baseline="30000" dirty="0"/>
              <a:t>G12C</a:t>
            </a:r>
            <a:r>
              <a:rPr lang="en-US" sz="2400" dirty="0"/>
              <a:t> mutation (NCT04685135)</a:t>
            </a:r>
          </a:p>
        </p:txBody>
      </p:sp>
      <p:sp>
        <p:nvSpPr>
          <p:cNvPr id="4" name="Text Box 15">
            <a:extLst>
              <a:ext uri="{FF2B5EF4-FFF2-40B4-BE49-F238E27FC236}">
                <a16:creationId xmlns:a16="http://schemas.microsoft.com/office/drawing/2014/main" id="{3814C8E3-2602-7860-E66D-DC6F204C03F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Spira. ASCO 2022. Abstr 9002.</a:t>
            </a:r>
            <a:r>
              <a:rPr lang="en-US" altLang="en-US" sz="1200" b="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Jänne. NEJM. 2022;[Epub].</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826305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dirty="0">
                <a:solidFill>
                  <a:schemeClr val="bg2"/>
                </a:solidFill>
                <a:latin typeface="Calibri" panose="020F0502020204030204" pitchFamily="34" charset="0"/>
                <a:cs typeface="Arial" panose="020B0604020202020204" pitchFamily="34" charset="0"/>
              </a:rPr>
              <a:t>Breast cancer</a:t>
            </a:r>
            <a:endPar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endParaRP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FB11CBCAB6C7D48B3C9C1CAA6015B9E" ma:contentTypeVersion="1" ma:contentTypeDescription="Create a new document." ma:contentTypeScope="" ma:versionID="e8ff79c4207cb2770d7b648a3c251546">
  <xsd:schema xmlns:xsd="http://www.w3.org/2001/XMLSchema" xmlns:xs="http://www.w3.org/2001/XMLSchema" xmlns:p="http://schemas.microsoft.com/office/2006/metadata/properties" xmlns:ns2="d54cbe69-32bd-412a-b004-9152f949605e" xmlns:ns3="21bd9853-f394-4960-a1ba-5997f3c736ec" targetNamespace="http://schemas.microsoft.com/office/2006/metadata/properties" ma:root="true" ma:fieldsID="b07cdc1a6089b44bbeeab93ea2d34860" ns2:_="" ns3:_="">
    <xsd:import namespace="d54cbe69-32bd-412a-b004-9152f949605e"/>
    <xsd:import namespace="21bd9853-f394-4960-a1ba-5997f3c736e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1bd9853-f394-4960-a1ba-5997f3c736e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21bd9853-f394-4960-a1ba-5997f3c736ec">Conference Capsule Slides</Document_x0020_Category>
    <_dlc_DocId xmlns="d54cbe69-32bd-412a-b004-9152f949605e">56M7VY3CDVN5-113572782-2</_dlc_DocId>
    <_dlc_DocIdUrl xmlns="d54cbe69-32bd-412a-b004-9152f949605e">
      <Url>https://intranet.clinicaloptions.com/mews/oncology/ONC_2022_ASCO_CF_(PRP5083)/Lung/_layouts/15/DocIdRedir.aspx?ID=56M7VY3CDVN5-113572782-2</Url>
      <Description>56M7VY3CDVN5-113572782-2</Description>
    </_dlc_DocIdUrl>
  </documentManagement>
</p:properties>
</file>

<file path=customXml/itemProps1.xml><?xml version="1.0" encoding="utf-8"?>
<ds:datastoreItem xmlns:ds="http://schemas.openxmlformats.org/officeDocument/2006/customXml" ds:itemID="{F05D0C4E-02CD-4F6A-BED2-20DBA8994DED}">
  <ds:schemaRefs>
    <ds:schemaRef ds:uri="http://schemas.microsoft.com/sharepoint/events"/>
  </ds:schemaRefs>
</ds:datastoreItem>
</file>

<file path=customXml/itemProps2.xml><?xml version="1.0" encoding="utf-8"?>
<ds:datastoreItem xmlns:ds="http://schemas.openxmlformats.org/officeDocument/2006/customXml" ds:itemID="{A02EEA9C-6C03-4E66-A327-656A0AB192A8}">
  <ds:schemaRefs>
    <ds:schemaRef ds:uri="http://schemas.microsoft.com/sharepoint/v3/contenttype/forms"/>
  </ds:schemaRefs>
</ds:datastoreItem>
</file>

<file path=customXml/itemProps3.xml><?xml version="1.0" encoding="utf-8"?>
<ds:datastoreItem xmlns:ds="http://schemas.openxmlformats.org/officeDocument/2006/customXml" ds:itemID="{38A37D0D-E29F-4932-AD81-8EBD429097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1bd9853-f394-4960-a1ba-5997f3c736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AD2336DA-DF61-468F-9589-5738AD462C37}">
  <ds:schemaRefs>
    <ds:schemaRef ds:uri="http://schemas.microsoft.com/office/2006/documentManagement/types"/>
    <ds:schemaRef ds:uri="d54cbe69-32bd-412a-b004-9152f949605e"/>
    <ds:schemaRef ds:uri="http://schemas.microsoft.com/office/2006/metadata/properties"/>
    <ds:schemaRef ds:uri="http://www.w3.org/XML/1998/namespace"/>
    <ds:schemaRef ds:uri="http://schemas.openxmlformats.org/package/2006/metadata/core-properties"/>
    <ds:schemaRef ds:uri="21bd9853-f394-4960-a1ba-5997f3c736ec"/>
    <ds:schemaRef ds:uri="http://purl.org/dc/elements/1.1/"/>
    <ds:schemaRef ds:uri="http://schemas.microsoft.com/office/infopath/2007/PartnerControl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681</TotalTime>
  <Words>2616</Words>
  <Application>Microsoft Office PowerPoint</Application>
  <PresentationFormat>Widescreen</PresentationFormat>
  <Paragraphs>539</Paragraphs>
  <Slides>15</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Times</vt:lpstr>
      <vt:lpstr>Wingdings</vt:lpstr>
      <vt:lpstr>2022_CCO_Template</vt:lpstr>
      <vt:lpstr>KRYSTAL-1 Trial of Adagrasib in Patients With Previously Treated Advanced KRASG12C-Mutated NSCLC: Analysis of Registrational Phase II Cohort</vt:lpstr>
      <vt:lpstr>About These Slides</vt:lpstr>
      <vt:lpstr>KRYSTAL-1: Background </vt:lpstr>
      <vt:lpstr>KRYSTAL-1: Study Design</vt:lpstr>
      <vt:lpstr>KRYSTAL-1: Baseline Characteristics</vt:lpstr>
      <vt:lpstr>KRYSTAL-1: Objective Response per BICR  (Primary Efficacy Endpoint)</vt:lpstr>
      <vt:lpstr>KRYSTAL-1: Maximum Tumor Change From Baseline per BICR</vt:lpstr>
      <vt:lpstr>KRYSTAL-1: Time to Response and Duration of Response</vt:lpstr>
      <vt:lpstr>KRYSTAL-1: PFS and OS</vt:lpstr>
      <vt:lpstr>KRYSTAL-1: Exploratory Subgroup  Analyses of Objective Response</vt:lpstr>
      <vt:lpstr>KRYSTAL-1: Post Hoc Assessment of Intracranial Activity in Patients With CNS Metastases at Baseline</vt:lpstr>
      <vt:lpstr>KRYSTAL-1: Exploratory Analyses of Objective Response by Mutation Status and PD-L1 Expression</vt:lpstr>
      <vt:lpstr>KRYSTAL-1: Safety</vt:lpstr>
      <vt:lpstr>KRYSTAL-1: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KRYSTAL-1 Trial of Adagrasib in Patients With Previously Treated Advanced KRASG12C-Mutated NSCLC: Analysis of Registrational Phase II Cohort</dc:title>
  <dc:creator>Timothy Quill</dc:creator>
  <cp:lastModifiedBy>Natalia Kolenko</cp:lastModifiedBy>
  <cp:revision>60</cp:revision>
  <dcterms:created xsi:type="dcterms:W3CDTF">2022-06-02T23:20:10Z</dcterms:created>
  <dcterms:modified xsi:type="dcterms:W3CDTF">2022-06-06T17:44:01Z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0x0101007FB11CBCAB6C7D48B3C9C1CAA6015B9E</vt:lpwstr>
  </property>
  <property fmtid="{D5CDD505-2E9C-101B-9397-08002B2CF9AE}" pid="3" name="_dlc_DocIdItemGuid">
    <vt:lpwstr>6afbc43c-3db7-4824-9d36-da77a06c1f5a</vt:lpwstr>
  </property>
</Properties>
</file>