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 id="2147484664" r:id="rId6"/>
  </p:sldMasterIdLst>
  <p:notesMasterIdLst>
    <p:notesMasterId r:id="rId27"/>
  </p:notesMasterIdLst>
  <p:handoutMasterIdLst>
    <p:handoutMasterId r:id="rId28"/>
  </p:handoutMasterIdLst>
  <p:sldIdLst>
    <p:sldId id="321" r:id="rId7"/>
    <p:sldId id="308" r:id="rId8"/>
    <p:sldId id="2147470264" r:id="rId9"/>
    <p:sldId id="2147483634" r:id="rId10"/>
    <p:sldId id="2135715234" r:id="rId11"/>
    <p:sldId id="2147483055" r:id="rId12"/>
    <p:sldId id="2147483056" r:id="rId13"/>
    <p:sldId id="2147483508" r:id="rId14"/>
    <p:sldId id="465" r:id="rId15"/>
    <p:sldId id="2147483609" r:id="rId16"/>
    <p:sldId id="2147483607" r:id="rId17"/>
    <p:sldId id="2147483481" r:id="rId18"/>
    <p:sldId id="2147483483" r:id="rId19"/>
    <p:sldId id="2147483054" r:id="rId20"/>
    <p:sldId id="2147483610" r:id="rId21"/>
    <p:sldId id="2147483414" r:id="rId22"/>
    <p:sldId id="2147483612" r:id="rId23"/>
    <p:sldId id="2147483616" r:id="rId24"/>
    <p:sldId id="2147483614" r:id="rId25"/>
    <p:sldId id="2147483490" r:id="rId26"/>
  </p:sldIdLst>
  <p:sldSz cx="12192000" cy="6858000"/>
  <p:notesSz cx="7315200" cy="9601200"/>
  <p:custDataLst>
    <p:tags r:id="rId2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56255DD0-AD67-4ECA-884C-263ED90D4856}">
          <p14:sldIdLst>
            <p14:sldId id="321"/>
            <p14:sldId id="308"/>
            <p14:sldId id="2147470264"/>
            <p14:sldId id="2147483634"/>
            <p14:sldId id="2135715234"/>
            <p14:sldId id="2147483055"/>
            <p14:sldId id="2147483056"/>
            <p14:sldId id="2147483508"/>
            <p14:sldId id="465"/>
            <p14:sldId id="2147483609"/>
            <p14:sldId id="2147483607"/>
            <p14:sldId id="2147483481"/>
            <p14:sldId id="2147483483"/>
            <p14:sldId id="2147483054"/>
            <p14:sldId id="2147483610"/>
            <p14:sldId id="2147483414"/>
            <p14:sldId id="2147483612"/>
            <p14:sldId id="2147483616"/>
            <p14:sldId id="2147483614"/>
            <p14:sldId id="2147483490"/>
          </p14:sldIdLst>
        </p14:section>
      </p14:sectionLst>
    </p:ex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888"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1CBA903-869A-45DC-3C77-FD9928AEF800}" name="Rachael Andrie" initials="RA" userId="627df9aaa2ebe213"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6"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Nicole Mitchell" initials="NM" lastIdx="10" clrIdx="14">
    <p:extLst>
      <p:ext uri="{19B8F6BF-5375-455C-9EA6-DF929625EA0E}">
        <p15:presenceInfo xmlns:p15="http://schemas.microsoft.com/office/powerpoint/2012/main" userId="S::nmitchell@practicingclinicians.com::e6112baa-5d07-499c-8da8-7bdc6749eb49" providerId="AD"/>
      </p:ext>
    </p:extLst>
  </p:cmAuthor>
  <p:cmAuthor id="16" name="Jennifer Eimers" initials="JE" lastIdx="2" clrIdx="15">
    <p:extLst>
      <p:ext uri="{19B8F6BF-5375-455C-9EA6-DF929625EA0E}">
        <p15:presenceInfo xmlns:p15="http://schemas.microsoft.com/office/powerpoint/2012/main" userId="S::jeimers@clinicaloptions.com::e496f3f7-6a48-4339-9b0c-9f426a43f948" providerId="AD"/>
      </p:ext>
    </p:extLst>
  </p:cmAuthor>
  <p:cmAuthor id="17" name="Zachary Schwartz" initials="ZS" lastIdx="6" clrIdx="16">
    <p:extLst>
      <p:ext uri="{19B8F6BF-5375-455C-9EA6-DF929625EA0E}">
        <p15:presenceInfo xmlns:p15="http://schemas.microsoft.com/office/powerpoint/2012/main" userId="S::zschwartz@clinicaloptions.com::64648e91-b212-4092-bee8-eff2e880b6f9" providerId="AD"/>
      </p:ext>
    </p:extLst>
  </p:cmAuthor>
  <p:cmAuthor id="18" name="Kristen Rosenthal" initials="KR" lastIdx="2" clrIdx="17">
    <p:extLst>
      <p:ext uri="{19B8F6BF-5375-455C-9EA6-DF929625EA0E}">
        <p15:presenceInfo xmlns:p15="http://schemas.microsoft.com/office/powerpoint/2012/main" userId="S::krosenthal@clinicaloptions.com::67a58a6d-22ff-4b03-8f01-10ea3f44af52" providerId="AD"/>
      </p:ext>
    </p:extLst>
  </p:cmAuthor>
  <p:cmAuthor id="19" name="Katherine Lee" initials="KL" lastIdx="3" clrIdx="18">
    <p:extLst>
      <p:ext uri="{19B8F6BF-5375-455C-9EA6-DF929625EA0E}">
        <p15:presenceInfo xmlns:p15="http://schemas.microsoft.com/office/powerpoint/2012/main" userId="S::klee@cealliance.com::27e3126b-9ac9-41d6-ad38-e282a6b7474b" providerId="AD"/>
      </p:ext>
    </p:extLst>
  </p:cmAuthor>
  <p:cmAuthor id="20" name="Timothy Quill" initials="TQ" lastIdx="12" clrIdx="19">
    <p:extLst>
      <p:ext uri="{19B8F6BF-5375-455C-9EA6-DF929625EA0E}">
        <p15:presenceInfo xmlns:p15="http://schemas.microsoft.com/office/powerpoint/2012/main" userId="S::tquill@clinicaloptions.com::b1dc6efb-2995-45e7-a306-57a2c67aa886" providerId="AD"/>
      </p:ext>
    </p:extLst>
  </p:cmAuthor>
  <p:cmAuthor id="21" name="Liz Donohue" initials="LD" lastIdx="1" clrIdx="20">
    <p:extLst>
      <p:ext uri="{19B8F6BF-5375-455C-9EA6-DF929625EA0E}">
        <p15:presenceInfo xmlns:p15="http://schemas.microsoft.com/office/powerpoint/2012/main" userId="S::ldonohue@practicingclinicians.com::1dd2b9cf-45e8-40ae-9123-4564d15e2785" providerId="AD"/>
      </p:ext>
    </p:extLst>
  </p:cmAuthor>
  <p:cmAuthor id="22" name="Dussadee Royal" initials="DR" lastIdx="1" clrIdx="21">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3A0"/>
    <a:srgbClr val="609140"/>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AAB513-1947-495C-9E4A-2F2D90495EC3}" v="1" dt="2025-11-17T14:08:29.656"/>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12" autoAdjust="0"/>
    <p:restoredTop sz="84654" autoAdjust="0"/>
  </p:normalViewPr>
  <p:slideViewPr>
    <p:cSldViewPr snapToGrid="0">
      <p:cViewPr varScale="1">
        <p:scale>
          <a:sx n="63" d="100"/>
          <a:sy n="63" d="100"/>
        </p:scale>
        <p:origin x="564" y="44"/>
      </p:cViewPr>
      <p:guideLst>
        <p:guide orient="horz" pos="4128"/>
        <p:guide orient="horz" pos="1008"/>
        <p:guide orient="horz" pos="4032"/>
        <p:guide orient="horz" pos="151"/>
        <p:guide orient="horz" pos="264"/>
        <p:guide orient="horz" pos="3888"/>
        <p:guide orient="horz"/>
        <p:guide pos="312"/>
        <p:guide pos="7407"/>
        <p:guide pos="3843"/>
        <p:guide pos="453"/>
        <p:guide pos="7248"/>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handoutMaster" Target="handoutMasters/handoutMaster1.xml"/><Relationship Id="rId36" Type="http://schemas.microsoft.com/office/2018/10/relationships/authors" Targe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D52BD0-A939-4227-A8C4-8111BEB5826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48369BF-6061-4907-B5F0-CF7EDC4E2674}">
      <dgm:prSet phldrT="[Text]" phldr="0" custT="1"/>
      <dgm:spPr>
        <a:solidFill>
          <a:schemeClr val="accent3"/>
        </a:solidFill>
      </dgm:spPr>
      <dgm:t>
        <a:bodyPr/>
        <a:lstStyle/>
        <a:p>
          <a:r>
            <a:rPr lang="en-US" sz="2000" dirty="0"/>
            <a:t>Inpatient</a:t>
          </a:r>
        </a:p>
      </dgm:t>
    </dgm:pt>
    <dgm:pt modelId="{54D1DBDC-DB38-449B-9725-F243620A82A7}" type="parTrans" cxnId="{77FC4D71-01CF-40B6-B100-AFA9D3F99A82}">
      <dgm:prSet/>
      <dgm:spPr/>
      <dgm:t>
        <a:bodyPr/>
        <a:lstStyle/>
        <a:p>
          <a:endParaRPr lang="en-US"/>
        </a:p>
      </dgm:t>
    </dgm:pt>
    <dgm:pt modelId="{2703337C-DF79-475F-A73F-673B2E8DE67A}" type="sibTrans" cxnId="{77FC4D71-01CF-40B6-B100-AFA9D3F99A82}">
      <dgm:prSet/>
      <dgm:spPr/>
      <dgm:t>
        <a:bodyPr/>
        <a:lstStyle/>
        <a:p>
          <a:endParaRPr lang="en-US"/>
        </a:p>
      </dgm:t>
    </dgm:pt>
    <dgm:pt modelId="{86D215CD-DECA-4EC9-B593-089BC59D4CE5}">
      <dgm:prSet phldrT="[Text]" custT="1"/>
      <dgm:spPr>
        <a:ln>
          <a:solidFill>
            <a:schemeClr val="accent3"/>
          </a:solidFill>
        </a:ln>
      </dgm:spPr>
      <dgm:t>
        <a:bodyPr/>
        <a:lstStyle/>
        <a:p>
          <a:r>
            <a:rPr lang="en-US" sz="1800" dirty="0">
              <a:solidFill>
                <a:schemeClr val="bg1"/>
              </a:solidFill>
            </a:rPr>
            <a:t>Entire step-up dose administered in hospital with observation followed by discharge</a:t>
          </a:r>
        </a:p>
      </dgm:t>
    </dgm:pt>
    <dgm:pt modelId="{988AD64C-B4D0-445B-8735-848A5A35B3D1}" type="parTrans" cxnId="{41898D46-8A54-48A4-870E-24AD2A64C462}">
      <dgm:prSet/>
      <dgm:spPr/>
      <dgm:t>
        <a:bodyPr/>
        <a:lstStyle/>
        <a:p>
          <a:endParaRPr lang="en-US"/>
        </a:p>
      </dgm:t>
    </dgm:pt>
    <dgm:pt modelId="{7E4A7A8C-CE56-4BD3-8491-8B5F6F26C0FE}" type="sibTrans" cxnId="{41898D46-8A54-48A4-870E-24AD2A64C462}">
      <dgm:prSet/>
      <dgm:spPr/>
      <dgm:t>
        <a:bodyPr/>
        <a:lstStyle/>
        <a:p>
          <a:endParaRPr lang="en-US"/>
        </a:p>
      </dgm:t>
    </dgm:pt>
    <dgm:pt modelId="{119F0A22-F1C5-4973-A427-6C06E15D04E6}">
      <dgm:prSet phldrT="[Text]" phldr="0" custT="1"/>
      <dgm:spPr>
        <a:solidFill>
          <a:schemeClr val="accent1"/>
        </a:solidFill>
      </dgm:spPr>
      <dgm:t>
        <a:bodyPr/>
        <a:lstStyle/>
        <a:p>
          <a:r>
            <a:rPr lang="en-US" sz="2000" dirty="0"/>
            <a:t>Outpatient</a:t>
          </a:r>
        </a:p>
      </dgm:t>
    </dgm:pt>
    <dgm:pt modelId="{426DAA77-FD63-47D1-9F80-3F1D62578B46}" type="parTrans" cxnId="{E87E2506-1FDC-43D1-BE94-0AC8BB9B1F4B}">
      <dgm:prSet/>
      <dgm:spPr/>
      <dgm:t>
        <a:bodyPr/>
        <a:lstStyle/>
        <a:p>
          <a:endParaRPr lang="en-US"/>
        </a:p>
      </dgm:t>
    </dgm:pt>
    <dgm:pt modelId="{3D544381-B266-41A1-9C7C-B2011D141B8E}" type="sibTrans" cxnId="{E87E2506-1FDC-43D1-BE94-0AC8BB9B1F4B}">
      <dgm:prSet/>
      <dgm:spPr/>
      <dgm:t>
        <a:bodyPr/>
        <a:lstStyle/>
        <a:p>
          <a:endParaRPr lang="en-US"/>
        </a:p>
      </dgm:t>
    </dgm:pt>
    <dgm:pt modelId="{8C9BF1AA-0073-4BF3-82B2-207C8F7224FA}">
      <dgm:prSet phldrT="[Text]" custT="1"/>
      <dgm:spPr/>
      <dgm:t>
        <a:bodyPr/>
        <a:lstStyle/>
        <a:p>
          <a:r>
            <a:rPr lang="en-US" sz="1800" dirty="0">
              <a:solidFill>
                <a:schemeClr val="bg1"/>
              </a:solidFill>
            </a:rPr>
            <a:t>Administered in outpatient clinic without observation in the hospital, unless there is a toxicity that </a:t>
          </a:r>
          <a:r>
            <a:rPr lang="en-US" sz="1800">
              <a:solidFill>
                <a:schemeClr val="bg1"/>
              </a:solidFill>
            </a:rPr>
            <a:t>requires it</a:t>
          </a:r>
          <a:endParaRPr lang="en-US" sz="1800" dirty="0">
            <a:solidFill>
              <a:schemeClr val="bg1"/>
            </a:solidFill>
          </a:endParaRPr>
        </a:p>
      </dgm:t>
    </dgm:pt>
    <dgm:pt modelId="{98070A25-F31B-4005-90DA-311F13BBE2BB}" type="parTrans" cxnId="{711D4F24-F91D-4A70-9C72-B308B2AF3B7D}">
      <dgm:prSet/>
      <dgm:spPr/>
      <dgm:t>
        <a:bodyPr/>
        <a:lstStyle/>
        <a:p>
          <a:endParaRPr lang="en-US"/>
        </a:p>
      </dgm:t>
    </dgm:pt>
    <dgm:pt modelId="{CFD23FFF-60C8-49CA-B01F-E81A8594D7B4}" type="sibTrans" cxnId="{711D4F24-F91D-4A70-9C72-B308B2AF3B7D}">
      <dgm:prSet/>
      <dgm:spPr/>
      <dgm:t>
        <a:bodyPr/>
        <a:lstStyle/>
        <a:p>
          <a:endParaRPr lang="en-US"/>
        </a:p>
      </dgm:t>
    </dgm:pt>
    <dgm:pt modelId="{4CCC581C-8E3B-43CD-B4AC-9D4854138190}">
      <dgm:prSet phldrT="[Text]" phldr="0" custT="1"/>
      <dgm:spPr>
        <a:solidFill>
          <a:schemeClr val="accent4"/>
        </a:solidFill>
      </dgm:spPr>
      <dgm:t>
        <a:bodyPr/>
        <a:lstStyle/>
        <a:p>
          <a:r>
            <a:rPr lang="en-US" sz="2000" dirty="0"/>
            <a:t>Hybrid</a:t>
          </a:r>
        </a:p>
      </dgm:t>
    </dgm:pt>
    <dgm:pt modelId="{41C73F61-E175-42A3-9097-0BB3B9C2F222}" type="parTrans" cxnId="{4A5F1E87-A1D1-47B6-A4AE-BA763044C22C}">
      <dgm:prSet/>
      <dgm:spPr/>
      <dgm:t>
        <a:bodyPr/>
        <a:lstStyle/>
        <a:p>
          <a:endParaRPr lang="en-US"/>
        </a:p>
      </dgm:t>
    </dgm:pt>
    <dgm:pt modelId="{58573CF5-F57D-4216-8692-8018722C2B71}" type="sibTrans" cxnId="{4A5F1E87-A1D1-47B6-A4AE-BA763044C22C}">
      <dgm:prSet/>
      <dgm:spPr/>
      <dgm:t>
        <a:bodyPr/>
        <a:lstStyle/>
        <a:p>
          <a:endParaRPr lang="en-US"/>
        </a:p>
      </dgm:t>
    </dgm:pt>
    <dgm:pt modelId="{E8630F2A-647A-43F6-8950-B07A7C3E3A58}">
      <dgm:prSet custT="1"/>
      <dgm:spPr/>
      <dgm:t>
        <a:bodyPr/>
        <a:lstStyle/>
        <a:p>
          <a:r>
            <a:rPr lang="en-US" sz="1800" dirty="0">
              <a:solidFill>
                <a:schemeClr val="bg1"/>
              </a:solidFill>
            </a:rPr>
            <a:t>Requires consideration of after hours/weekend admission pathways and use </a:t>
          </a:r>
          <a:r>
            <a:rPr lang="en-US" sz="1800">
              <a:solidFill>
                <a:schemeClr val="bg1"/>
              </a:solidFill>
            </a:rPr>
            <a:t>of wearables</a:t>
          </a:r>
          <a:endParaRPr lang="en-US" sz="1800" dirty="0">
            <a:solidFill>
              <a:schemeClr val="bg1"/>
            </a:solidFill>
          </a:endParaRPr>
        </a:p>
      </dgm:t>
    </dgm:pt>
    <dgm:pt modelId="{27C807D4-41B0-4F96-A93E-A4B408B33EBA}" type="parTrans" cxnId="{1B930FEF-880E-4785-AF50-F7A379187F5A}">
      <dgm:prSet/>
      <dgm:spPr/>
      <dgm:t>
        <a:bodyPr/>
        <a:lstStyle/>
        <a:p>
          <a:endParaRPr lang="en-US"/>
        </a:p>
      </dgm:t>
    </dgm:pt>
    <dgm:pt modelId="{31B040A2-6330-4B7C-B339-E0F3262C26D6}" type="sibTrans" cxnId="{1B930FEF-880E-4785-AF50-F7A379187F5A}">
      <dgm:prSet/>
      <dgm:spPr/>
      <dgm:t>
        <a:bodyPr/>
        <a:lstStyle/>
        <a:p>
          <a:endParaRPr lang="en-US"/>
        </a:p>
      </dgm:t>
    </dgm:pt>
    <dgm:pt modelId="{E122CD06-2C3E-497E-88C4-CFCA62E53885}">
      <dgm:prSet custT="1"/>
      <dgm:spPr>
        <a:ln>
          <a:solidFill>
            <a:schemeClr val="accent4"/>
          </a:solidFill>
        </a:ln>
      </dgm:spPr>
      <dgm:t>
        <a:bodyPr/>
        <a:lstStyle/>
        <a:p>
          <a:r>
            <a:rPr lang="en-US" sz="1800" dirty="0">
              <a:solidFill>
                <a:schemeClr val="bg1"/>
              </a:solidFill>
            </a:rPr>
            <a:t>Observation in the hospital</a:t>
          </a:r>
        </a:p>
      </dgm:t>
    </dgm:pt>
    <dgm:pt modelId="{57A4C396-263B-4CF8-BAFD-CB4CAD98E932}" type="parTrans" cxnId="{D3877160-1509-4C39-92EC-48FB0F2C2CDC}">
      <dgm:prSet/>
      <dgm:spPr/>
      <dgm:t>
        <a:bodyPr/>
        <a:lstStyle/>
        <a:p>
          <a:endParaRPr lang="en-US"/>
        </a:p>
      </dgm:t>
    </dgm:pt>
    <dgm:pt modelId="{836528FB-E7EF-49D4-BF5C-0996DF2F52C6}" type="sibTrans" cxnId="{D3877160-1509-4C39-92EC-48FB0F2C2CDC}">
      <dgm:prSet/>
      <dgm:spPr/>
      <dgm:t>
        <a:bodyPr/>
        <a:lstStyle/>
        <a:p>
          <a:endParaRPr lang="en-US"/>
        </a:p>
      </dgm:t>
    </dgm:pt>
    <dgm:pt modelId="{75708409-3ECE-40D6-9A8C-F587410BF2B8}">
      <dgm:prSet custT="1"/>
      <dgm:spPr>
        <a:ln>
          <a:solidFill>
            <a:schemeClr val="accent4"/>
          </a:solidFill>
        </a:ln>
      </dgm:spPr>
      <dgm:t>
        <a:bodyPr/>
        <a:lstStyle/>
        <a:p>
          <a:r>
            <a:rPr lang="en-US" sz="1800" dirty="0">
              <a:solidFill>
                <a:schemeClr val="bg1"/>
              </a:solidFill>
            </a:rPr>
            <a:t>Requires close local hospital relationship </a:t>
          </a:r>
        </a:p>
      </dgm:t>
    </dgm:pt>
    <dgm:pt modelId="{4BB4DBE4-61C6-46A3-9F10-DBB654C22B91}" type="parTrans" cxnId="{C0F5B0F8-78A9-437F-9092-E44E7FF1F2A1}">
      <dgm:prSet/>
      <dgm:spPr/>
      <dgm:t>
        <a:bodyPr/>
        <a:lstStyle/>
        <a:p>
          <a:endParaRPr lang="en-US"/>
        </a:p>
      </dgm:t>
    </dgm:pt>
    <dgm:pt modelId="{C1A143E6-F1B9-4ABC-B969-6C79E62248F8}" type="sibTrans" cxnId="{C0F5B0F8-78A9-437F-9092-E44E7FF1F2A1}">
      <dgm:prSet/>
      <dgm:spPr/>
      <dgm:t>
        <a:bodyPr/>
        <a:lstStyle/>
        <a:p>
          <a:endParaRPr lang="en-US"/>
        </a:p>
      </dgm:t>
    </dgm:pt>
    <dgm:pt modelId="{5E790D49-E282-4E3C-8896-5A65EA5C36F2}">
      <dgm:prSet phldrT="[Text]" phldr="0" custT="1"/>
      <dgm:spPr>
        <a:ln>
          <a:solidFill>
            <a:schemeClr val="accent4"/>
          </a:solidFill>
        </a:ln>
      </dgm:spPr>
      <dgm:t>
        <a:bodyPr/>
        <a:lstStyle/>
        <a:p>
          <a:r>
            <a:rPr lang="en-US" sz="1800" dirty="0">
              <a:solidFill>
                <a:schemeClr val="bg1"/>
              </a:solidFill>
            </a:rPr>
            <a:t>Administration in outpatient clinic</a:t>
          </a:r>
        </a:p>
      </dgm:t>
    </dgm:pt>
    <dgm:pt modelId="{D77FB17C-848B-40AD-B529-9BE17DEB6F04}" type="parTrans" cxnId="{C62D37CB-9BA5-43D2-888B-1831247F0B89}">
      <dgm:prSet/>
      <dgm:spPr/>
      <dgm:t>
        <a:bodyPr/>
        <a:lstStyle/>
        <a:p>
          <a:endParaRPr lang="en-US"/>
        </a:p>
      </dgm:t>
    </dgm:pt>
    <dgm:pt modelId="{D25DF8BB-3912-42D2-94B2-663BAAAF89E8}" type="sibTrans" cxnId="{C62D37CB-9BA5-43D2-888B-1831247F0B89}">
      <dgm:prSet/>
      <dgm:spPr/>
      <dgm:t>
        <a:bodyPr/>
        <a:lstStyle/>
        <a:p>
          <a:endParaRPr lang="en-US"/>
        </a:p>
      </dgm:t>
    </dgm:pt>
    <dgm:pt modelId="{07854EED-69B9-4C96-A0F4-A48FDAB40BB5}" type="pres">
      <dgm:prSet presAssocID="{FFD52BD0-A939-4227-A8C4-8111BEB58260}" presName="linear" presStyleCnt="0">
        <dgm:presLayoutVars>
          <dgm:dir/>
          <dgm:animLvl val="lvl"/>
          <dgm:resizeHandles val="exact"/>
        </dgm:presLayoutVars>
      </dgm:prSet>
      <dgm:spPr/>
    </dgm:pt>
    <dgm:pt modelId="{335051D4-C017-46CE-95F1-27B7E829B27F}" type="pres">
      <dgm:prSet presAssocID="{748369BF-6061-4907-B5F0-CF7EDC4E2674}" presName="parentLin" presStyleCnt="0"/>
      <dgm:spPr/>
    </dgm:pt>
    <dgm:pt modelId="{D164D003-6243-407C-9927-999C4C36CC79}" type="pres">
      <dgm:prSet presAssocID="{748369BF-6061-4907-B5F0-CF7EDC4E2674}" presName="parentLeftMargin" presStyleLbl="node1" presStyleIdx="0" presStyleCnt="3"/>
      <dgm:spPr/>
    </dgm:pt>
    <dgm:pt modelId="{5AB986A1-3EA7-4E25-A8C0-3D82011BF6E6}" type="pres">
      <dgm:prSet presAssocID="{748369BF-6061-4907-B5F0-CF7EDC4E2674}" presName="parentText" presStyleLbl="node1" presStyleIdx="0" presStyleCnt="3" custScaleY="85862">
        <dgm:presLayoutVars>
          <dgm:chMax val="0"/>
          <dgm:bulletEnabled val="1"/>
        </dgm:presLayoutVars>
      </dgm:prSet>
      <dgm:spPr/>
    </dgm:pt>
    <dgm:pt modelId="{7B23A410-C1B9-4A5D-8480-E736F133BFBA}" type="pres">
      <dgm:prSet presAssocID="{748369BF-6061-4907-B5F0-CF7EDC4E2674}" presName="negativeSpace" presStyleCnt="0"/>
      <dgm:spPr/>
    </dgm:pt>
    <dgm:pt modelId="{1EFAC9D9-FBCE-4C10-9244-599EF94E4442}" type="pres">
      <dgm:prSet presAssocID="{748369BF-6061-4907-B5F0-CF7EDC4E2674}" presName="childText" presStyleLbl="conFgAcc1" presStyleIdx="0" presStyleCnt="3">
        <dgm:presLayoutVars>
          <dgm:bulletEnabled val="1"/>
        </dgm:presLayoutVars>
      </dgm:prSet>
      <dgm:spPr/>
    </dgm:pt>
    <dgm:pt modelId="{67D41F78-80E8-4653-91DB-26B7B5953A14}" type="pres">
      <dgm:prSet presAssocID="{2703337C-DF79-475F-A73F-673B2E8DE67A}" presName="spaceBetweenRectangles" presStyleCnt="0"/>
      <dgm:spPr/>
    </dgm:pt>
    <dgm:pt modelId="{0993F0AB-3F4C-4404-BBA7-BA6BA6C16115}" type="pres">
      <dgm:prSet presAssocID="{119F0A22-F1C5-4973-A427-6C06E15D04E6}" presName="parentLin" presStyleCnt="0"/>
      <dgm:spPr/>
    </dgm:pt>
    <dgm:pt modelId="{D4935BAA-4D53-42B3-8DFC-1DCA383F3509}" type="pres">
      <dgm:prSet presAssocID="{119F0A22-F1C5-4973-A427-6C06E15D04E6}" presName="parentLeftMargin" presStyleLbl="node1" presStyleIdx="0" presStyleCnt="3"/>
      <dgm:spPr/>
    </dgm:pt>
    <dgm:pt modelId="{2D1D5B2D-CD34-4A66-B549-AF3E8343CE53}" type="pres">
      <dgm:prSet presAssocID="{119F0A22-F1C5-4973-A427-6C06E15D04E6}" presName="parentText" presStyleLbl="node1" presStyleIdx="1" presStyleCnt="3">
        <dgm:presLayoutVars>
          <dgm:chMax val="0"/>
          <dgm:bulletEnabled val="1"/>
        </dgm:presLayoutVars>
      </dgm:prSet>
      <dgm:spPr/>
    </dgm:pt>
    <dgm:pt modelId="{34BD3CBC-D9EE-4CC5-9704-2A2C49A0CF68}" type="pres">
      <dgm:prSet presAssocID="{119F0A22-F1C5-4973-A427-6C06E15D04E6}" presName="negativeSpace" presStyleCnt="0"/>
      <dgm:spPr/>
    </dgm:pt>
    <dgm:pt modelId="{14770A39-094D-47F9-AB7C-0E9EDDE1C987}" type="pres">
      <dgm:prSet presAssocID="{119F0A22-F1C5-4973-A427-6C06E15D04E6}" presName="childText" presStyleLbl="conFgAcc1" presStyleIdx="1" presStyleCnt="3">
        <dgm:presLayoutVars>
          <dgm:bulletEnabled val="1"/>
        </dgm:presLayoutVars>
      </dgm:prSet>
      <dgm:spPr/>
    </dgm:pt>
    <dgm:pt modelId="{8A069710-8C03-413B-A754-9A65366BBC23}" type="pres">
      <dgm:prSet presAssocID="{3D544381-B266-41A1-9C7C-B2011D141B8E}" presName="spaceBetweenRectangles" presStyleCnt="0"/>
      <dgm:spPr/>
    </dgm:pt>
    <dgm:pt modelId="{3EB4C1B5-FE64-4119-BFAB-1C293A0F2156}" type="pres">
      <dgm:prSet presAssocID="{4CCC581C-8E3B-43CD-B4AC-9D4854138190}" presName="parentLin" presStyleCnt="0"/>
      <dgm:spPr/>
    </dgm:pt>
    <dgm:pt modelId="{B4DA9E68-48A5-4000-A275-666FB1FB4DC3}" type="pres">
      <dgm:prSet presAssocID="{4CCC581C-8E3B-43CD-B4AC-9D4854138190}" presName="parentLeftMargin" presStyleLbl="node1" presStyleIdx="1" presStyleCnt="3"/>
      <dgm:spPr/>
    </dgm:pt>
    <dgm:pt modelId="{B5249643-10F3-40AF-AB34-4C14D981160E}" type="pres">
      <dgm:prSet presAssocID="{4CCC581C-8E3B-43CD-B4AC-9D4854138190}" presName="parentText" presStyleLbl="node1" presStyleIdx="2" presStyleCnt="3">
        <dgm:presLayoutVars>
          <dgm:chMax val="0"/>
          <dgm:bulletEnabled val="1"/>
        </dgm:presLayoutVars>
      </dgm:prSet>
      <dgm:spPr/>
    </dgm:pt>
    <dgm:pt modelId="{FEEE2A51-9E54-4CD5-9D90-87DA5EED919F}" type="pres">
      <dgm:prSet presAssocID="{4CCC581C-8E3B-43CD-B4AC-9D4854138190}" presName="negativeSpace" presStyleCnt="0"/>
      <dgm:spPr/>
    </dgm:pt>
    <dgm:pt modelId="{4E4FE074-9AB0-4556-BBE7-BF6144C46384}" type="pres">
      <dgm:prSet presAssocID="{4CCC581C-8E3B-43CD-B4AC-9D4854138190}" presName="childText" presStyleLbl="conFgAcc1" presStyleIdx="2" presStyleCnt="3">
        <dgm:presLayoutVars>
          <dgm:bulletEnabled val="1"/>
        </dgm:presLayoutVars>
      </dgm:prSet>
      <dgm:spPr/>
    </dgm:pt>
  </dgm:ptLst>
  <dgm:cxnLst>
    <dgm:cxn modelId="{E87E2506-1FDC-43D1-BE94-0AC8BB9B1F4B}" srcId="{FFD52BD0-A939-4227-A8C4-8111BEB58260}" destId="{119F0A22-F1C5-4973-A427-6C06E15D04E6}" srcOrd="1" destOrd="0" parTransId="{426DAA77-FD63-47D1-9F80-3F1D62578B46}" sibTransId="{3D544381-B266-41A1-9C7C-B2011D141B8E}"/>
    <dgm:cxn modelId="{A48BA120-A447-42A0-A06B-107F5B5A09D5}" type="presOf" srcId="{5E790D49-E282-4E3C-8896-5A65EA5C36F2}" destId="{4E4FE074-9AB0-4556-BBE7-BF6144C46384}" srcOrd="0" destOrd="0" presId="urn:microsoft.com/office/officeart/2005/8/layout/list1"/>
    <dgm:cxn modelId="{711D4F24-F91D-4A70-9C72-B308B2AF3B7D}" srcId="{119F0A22-F1C5-4973-A427-6C06E15D04E6}" destId="{8C9BF1AA-0073-4BF3-82B2-207C8F7224FA}" srcOrd="0" destOrd="0" parTransId="{98070A25-F31B-4005-90DA-311F13BBE2BB}" sibTransId="{CFD23FFF-60C8-49CA-B01F-E81A8594D7B4}"/>
    <dgm:cxn modelId="{D3877160-1509-4C39-92EC-48FB0F2C2CDC}" srcId="{4CCC581C-8E3B-43CD-B4AC-9D4854138190}" destId="{E122CD06-2C3E-497E-88C4-CFCA62E53885}" srcOrd="1" destOrd="0" parTransId="{57A4C396-263B-4CF8-BAFD-CB4CAD98E932}" sibTransId="{836528FB-E7EF-49D4-BF5C-0996DF2F52C6}"/>
    <dgm:cxn modelId="{6D2D6463-8597-4E2B-8A76-87D74369DA8D}" type="presOf" srcId="{75708409-3ECE-40D6-9A8C-F587410BF2B8}" destId="{4E4FE074-9AB0-4556-BBE7-BF6144C46384}" srcOrd="0" destOrd="2" presId="urn:microsoft.com/office/officeart/2005/8/layout/list1"/>
    <dgm:cxn modelId="{41898D46-8A54-48A4-870E-24AD2A64C462}" srcId="{748369BF-6061-4907-B5F0-CF7EDC4E2674}" destId="{86D215CD-DECA-4EC9-B593-089BC59D4CE5}" srcOrd="0" destOrd="0" parTransId="{988AD64C-B4D0-445B-8735-848A5A35B3D1}" sibTransId="{7E4A7A8C-CE56-4BD3-8491-8B5F6F26C0FE}"/>
    <dgm:cxn modelId="{0DBE334A-53AA-456E-9250-5E3EEED8A52B}" type="presOf" srcId="{748369BF-6061-4907-B5F0-CF7EDC4E2674}" destId="{5AB986A1-3EA7-4E25-A8C0-3D82011BF6E6}" srcOrd="1" destOrd="0" presId="urn:microsoft.com/office/officeart/2005/8/layout/list1"/>
    <dgm:cxn modelId="{77FC4D71-01CF-40B6-B100-AFA9D3F99A82}" srcId="{FFD52BD0-A939-4227-A8C4-8111BEB58260}" destId="{748369BF-6061-4907-B5F0-CF7EDC4E2674}" srcOrd="0" destOrd="0" parTransId="{54D1DBDC-DB38-449B-9725-F243620A82A7}" sibTransId="{2703337C-DF79-475F-A73F-673B2E8DE67A}"/>
    <dgm:cxn modelId="{103A1577-9859-43DA-B9B2-01FD21142F3B}" type="presOf" srcId="{FFD52BD0-A939-4227-A8C4-8111BEB58260}" destId="{07854EED-69B9-4C96-A0F4-A48FDAB40BB5}" srcOrd="0" destOrd="0" presId="urn:microsoft.com/office/officeart/2005/8/layout/list1"/>
    <dgm:cxn modelId="{50518A77-0E09-4CA9-BA86-8ABABC5FE9B2}" type="presOf" srcId="{119F0A22-F1C5-4973-A427-6C06E15D04E6}" destId="{2D1D5B2D-CD34-4A66-B549-AF3E8343CE53}" srcOrd="1" destOrd="0" presId="urn:microsoft.com/office/officeart/2005/8/layout/list1"/>
    <dgm:cxn modelId="{92B4B883-63CD-41CB-8A4F-CDB7A632A50B}" type="presOf" srcId="{E122CD06-2C3E-497E-88C4-CFCA62E53885}" destId="{4E4FE074-9AB0-4556-BBE7-BF6144C46384}" srcOrd="0" destOrd="1" presId="urn:microsoft.com/office/officeart/2005/8/layout/list1"/>
    <dgm:cxn modelId="{4A5F1E87-A1D1-47B6-A4AE-BA763044C22C}" srcId="{FFD52BD0-A939-4227-A8C4-8111BEB58260}" destId="{4CCC581C-8E3B-43CD-B4AC-9D4854138190}" srcOrd="2" destOrd="0" parTransId="{41C73F61-E175-42A3-9097-0BB3B9C2F222}" sibTransId="{58573CF5-F57D-4216-8692-8018722C2B71}"/>
    <dgm:cxn modelId="{416F18B2-F184-4908-90D4-A42171F7EF08}" type="presOf" srcId="{86D215CD-DECA-4EC9-B593-089BC59D4CE5}" destId="{1EFAC9D9-FBCE-4C10-9244-599EF94E4442}" srcOrd="0" destOrd="0" presId="urn:microsoft.com/office/officeart/2005/8/layout/list1"/>
    <dgm:cxn modelId="{6186D3B7-1C99-46CD-A9E5-E3B15897E502}" type="presOf" srcId="{4CCC581C-8E3B-43CD-B4AC-9D4854138190}" destId="{B5249643-10F3-40AF-AB34-4C14D981160E}" srcOrd="1" destOrd="0" presId="urn:microsoft.com/office/officeart/2005/8/layout/list1"/>
    <dgm:cxn modelId="{2B6836C4-6DFC-4E20-A3B1-D5EBC930AB6C}" type="presOf" srcId="{8C9BF1AA-0073-4BF3-82B2-207C8F7224FA}" destId="{14770A39-094D-47F9-AB7C-0E9EDDE1C987}" srcOrd="0" destOrd="0" presId="urn:microsoft.com/office/officeart/2005/8/layout/list1"/>
    <dgm:cxn modelId="{A10A6CC6-370B-4F8E-A361-C5B2D36B671B}" type="presOf" srcId="{748369BF-6061-4907-B5F0-CF7EDC4E2674}" destId="{D164D003-6243-407C-9927-999C4C36CC79}" srcOrd="0" destOrd="0" presId="urn:microsoft.com/office/officeart/2005/8/layout/list1"/>
    <dgm:cxn modelId="{1AC827C9-1C8D-4AAC-8F9C-D3CD6F441C4B}" type="presOf" srcId="{4CCC581C-8E3B-43CD-B4AC-9D4854138190}" destId="{B4DA9E68-48A5-4000-A275-666FB1FB4DC3}" srcOrd="0" destOrd="0" presId="urn:microsoft.com/office/officeart/2005/8/layout/list1"/>
    <dgm:cxn modelId="{FA0B40CA-2D43-4783-AC27-0239F2AB6683}" type="presOf" srcId="{E8630F2A-647A-43F6-8950-B07A7C3E3A58}" destId="{14770A39-094D-47F9-AB7C-0E9EDDE1C987}" srcOrd="0" destOrd="1" presId="urn:microsoft.com/office/officeart/2005/8/layout/list1"/>
    <dgm:cxn modelId="{C62D37CB-9BA5-43D2-888B-1831247F0B89}" srcId="{4CCC581C-8E3B-43CD-B4AC-9D4854138190}" destId="{5E790D49-E282-4E3C-8896-5A65EA5C36F2}" srcOrd="0" destOrd="0" parTransId="{D77FB17C-848B-40AD-B529-9BE17DEB6F04}" sibTransId="{D25DF8BB-3912-42D2-94B2-663BAAAF89E8}"/>
    <dgm:cxn modelId="{1B930FEF-880E-4785-AF50-F7A379187F5A}" srcId="{119F0A22-F1C5-4973-A427-6C06E15D04E6}" destId="{E8630F2A-647A-43F6-8950-B07A7C3E3A58}" srcOrd="1" destOrd="0" parTransId="{27C807D4-41B0-4F96-A93E-A4B408B33EBA}" sibTransId="{31B040A2-6330-4B7C-B339-E0F3262C26D6}"/>
    <dgm:cxn modelId="{C0F5B0F8-78A9-437F-9092-E44E7FF1F2A1}" srcId="{4CCC581C-8E3B-43CD-B4AC-9D4854138190}" destId="{75708409-3ECE-40D6-9A8C-F587410BF2B8}" srcOrd="2" destOrd="0" parTransId="{4BB4DBE4-61C6-46A3-9F10-DBB654C22B91}" sibTransId="{C1A143E6-F1B9-4ABC-B969-6C79E62248F8}"/>
    <dgm:cxn modelId="{F11FA9FD-15BF-47C5-83B3-C5208929E09E}" type="presOf" srcId="{119F0A22-F1C5-4973-A427-6C06E15D04E6}" destId="{D4935BAA-4D53-42B3-8DFC-1DCA383F3509}" srcOrd="0" destOrd="0" presId="urn:microsoft.com/office/officeart/2005/8/layout/list1"/>
    <dgm:cxn modelId="{E0A86916-A9AB-4B4D-8FB6-87C76633DDD4}" type="presParOf" srcId="{07854EED-69B9-4C96-A0F4-A48FDAB40BB5}" destId="{335051D4-C017-46CE-95F1-27B7E829B27F}" srcOrd="0" destOrd="0" presId="urn:microsoft.com/office/officeart/2005/8/layout/list1"/>
    <dgm:cxn modelId="{3B3F3E6A-9FB9-4ADA-B10E-2E8F1FA547BA}" type="presParOf" srcId="{335051D4-C017-46CE-95F1-27B7E829B27F}" destId="{D164D003-6243-407C-9927-999C4C36CC79}" srcOrd="0" destOrd="0" presId="urn:microsoft.com/office/officeart/2005/8/layout/list1"/>
    <dgm:cxn modelId="{63895A3D-BFB0-4C3B-812F-42601D438832}" type="presParOf" srcId="{335051D4-C017-46CE-95F1-27B7E829B27F}" destId="{5AB986A1-3EA7-4E25-A8C0-3D82011BF6E6}" srcOrd="1" destOrd="0" presId="urn:microsoft.com/office/officeart/2005/8/layout/list1"/>
    <dgm:cxn modelId="{73E07ED3-4AA1-4053-AADE-F4D695FF2172}" type="presParOf" srcId="{07854EED-69B9-4C96-A0F4-A48FDAB40BB5}" destId="{7B23A410-C1B9-4A5D-8480-E736F133BFBA}" srcOrd="1" destOrd="0" presId="urn:microsoft.com/office/officeart/2005/8/layout/list1"/>
    <dgm:cxn modelId="{2BA75410-3703-41F1-BFD3-E59507EB5A3D}" type="presParOf" srcId="{07854EED-69B9-4C96-A0F4-A48FDAB40BB5}" destId="{1EFAC9D9-FBCE-4C10-9244-599EF94E4442}" srcOrd="2" destOrd="0" presId="urn:microsoft.com/office/officeart/2005/8/layout/list1"/>
    <dgm:cxn modelId="{4739460D-BC95-423A-BDE4-85A57407F59F}" type="presParOf" srcId="{07854EED-69B9-4C96-A0F4-A48FDAB40BB5}" destId="{67D41F78-80E8-4653-91DB-26B7B5953A14}" srcOrd="3" destOrd="0" presId="urn:microsoft.com/office/officeart/2005/8/layout/list1"/>
    <dgm:cxn modelId="{D19D1DC1-A267-4F97-AF7B-16738A9AFC4C}" type="presParOf" srcId="{07854EED-69B9-4C96-A0F4-A48FDAB40BB5}" destId="{0993F0AB-3F4C-4404-BBA7-BA6BA6C16115}" srcOrd="4" destOrd="0" presId="urn:microsoft.com/office/officeart/2005/8/layout/list1"/>
    <dgm:cxn modelId="{7DA60918-04DA-442B-B8F3-9E3140B80408}" type="presParOf" srcId="{0993F0AB-3F4C-4404-BBA7-BA6BA6C16115}" destId="{D4935BAA-4D53-42B3-8DFC-1DCA383F3509}" srcOrd="0" destOrd="0" presId="urn:microsoft.com/office/officeart/2005/8/layout/list1"/>
    <dgm:cxn modelId="{96CA0399-B1AB-46EE-9278-0A168F40ADA2}" type="presParOf" srcId="{0993F0AB-3F4C-4404-BBA7-BA6BA6C16115}" destId="{2D1D5B2D-CD34-4A66-B549-AF3E8343CE53}" srcOrd="1" destOrd="0" presId="urn:microsoft.com/office/officeart/2005/8/layout/list1"/>
    <dgm:cxn modelId="{E6C8F6B6-FB8B-447D-B940-DC33F4770862}" type="presParOf" srcId="{07854EED-69B9-4C96-A0F4-A48FDAB40BB5}" destId="{34BD3CBC-D9EE-4CC5-9704-2A2C49A0CF68}" srcOrd="5" destOrd="0" presId="urn:microsoft.com/office/officeart/2005/8/layout/list1"/>
    <dgm:cxn modelId="{5C98ED79-6C26-4A48-9938-D32DF42EE272}" type="presParOf" srcId="{07854EED-69B9-4C96-A0F4-A48FDAB40BB5}" destId="{14770A39-094D-47F9-AB7C-0E9EDDE1C987}" srcOrd="6" destOrd="0" presId="urn:microsoft.com/office/officeart/2005/8/layout/list1"/>
    <dgm:cxn modelId="{9BD43964-ABE0-4822-B895-0669C79B5B89}" type="presParOf" srcId="{07854EED-69B9-4C96-A0F4-A48FDAB40BB5}" destId="{8A069710-8C03-413B-A754-9A65366BBC23}" srcOrd="7" destOrd="0" presId="urn:microsoft.com/office/officeart/2005/8/layout/list1"/>
    <dgm:cxn modelId="{9A4E8AA8-9819-41B6-8669-2C929627783B}" type="presParOf" srcId="{07854EED-69B9-4C96-A0F4-A48FDAB40BB5}" destId="{3EB4C1B5-FE64-4119-BFAB-1C293A0F2156}" srcOrd="8" destOrd="0" presId="urn:microsoft.com/office/officeart/2005/8/layout/list1"/>
    <dgm:cxn modelId="{B013472B-D35C-4AD3-9052-3ABFCE88EF1D}" type="presParOf" srcId="{3EB4C1B5-FE64-4119-BFAB-1C293A0F2156}" destId="{B4DA9E68-48A5-4000-A275-666FB1FB4DC3}" srcOrd="0" destOrd="0" presId="urn:microsoft.com/office/officeart/2005/8/layout/list1"/>
    <dgm:cxn modelId="{D5E07277-4749-44AA-BC0D-2F569E4626FD}" type="presParOf" srcId="{3EB4C1B5-FE64-4119-BFAB-1C293A0F2156}" destId="{B5249643-10F3-40AF-AB34-4C14D981160E}" srcOrd="1" destOrd="0" presId="urn:microsoft.com/office/officeart/2005/8/layout/list1"/>
    <dgm:cxn modelId="{30F41810-ABD0-4F06-B152-A1E22146096D}" type="presParOf" srcId="{07854EED-69B9-4C96-A0F4-A48FDAB40BB5}" destId="{FEEE2A51-9E54-4CD5-9D90-87DA5EED919F}" srcOrd="9" destOrd="0" presId="urn:microsoft.com/office/officeart/2005/8/layout/list1"/>
    <dgm:cxn modelId="{8E3E0AEA-B177-45CE-AB7D-E0924A0EDE53}" type="presParOf" srcId="{07854EED-69B9-4C96-A0F4-A48FDAB40BB5}" destId="{4E4FE074-9AB0-4556-BBE7-BF6144C46384}"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893302-37F1-4A7C-A6C8-B83D06507EDA}" type="doc">
      <dgm:prSet loTypeId="urn:microsoft.com/office/officeart/2005/8/layout/chevron1" loCatId="process" qsTypeId="urn:microsoft.com/office/officeart/2005/8/quickstyle/simple1" qsCatId="simple" csTypeId="urn:microsoft.com/office/officeart/2005/8/colors/accent1_2" csCatId="accent1" phldr="1"/>
      <dgm:spPr/>
    </dgm:pt>
    <dgm:pt modelId="{4127E6E5-E9B6-4676-9867-97459E4BDD65}">
      <dgm:prSet phldrT="[Text]" custT="1"/>
      <dgm:spPr>
        <a:solidFill>
          <a:schemeClr val="accent3"/>
        </a:solidFill>
      </dgm:spPr>
      <dgm:t>
        <a:bodyPr/>
        <a:lstStyle/>
        <a:p>
          <a:r>
            <a:rPr lang="en-US" sz="1800" dirty="0"/>
            <a:t>Treatment Decision-making </a:t>
          </a:r>
        </a:p>
      </dgm:t>
    </dgm:pt>
    <dgm:pt modelId="{28BD6E72-D8F5-42D2-B885-58DB637BFB55}" type="parTrans" cxnId="{326F07B1-3281-421F-9934-5A550A08C95C}">
      <dgm:prSet/>
      <dgm:spPr/>
      <dgm:t>
        <a:bodyPr/>
        <a:lstStyle/>
        <a:p>
          <a:endParaRPr lang="en-US"/>
        </a:p>
      </dgm:t>
    </dgm:pt>
    <dgm:pt modelId="{D3263055-39DC-41B6-8F23-80CD13088775}" type="sibTrans" cxnId="{326F07B1-3281-421F-9934-5A550A08C95C}">
      <dgm:prSet/>
      <dgm:spPr/>
      <dgm:t>
        <a:bodyPr/>
        <a:lstStyle/>
        <a:p>
          <a:endParaRPr lang="en-US"/>
        </a:p>
      </dgm:t>
    </dgm:pt>
    <dgm:pt modelId="{9743196F-0851-486F-B83E-93C9E882C8C0}">
      <dgm:prSet phldrT="[Text]" custT="1"/>
      <dgm:spPr>
        <a:solidFill>
          <a:schemeClr val="accent1"/>
        </a:solidFill>
      </dgm:spPr>
      <dgm:t>
        <a:bodyPr/>
        <a:lstStyle/>
        <a:p>
          <a:r>
            <a:rPr lang="en-US" sz="1800" dirty="0"/>
            <a:t>Preparation and Access</a:t>
          </a:r>
        </a:p>
      </dgm:t>
    </dgm:pt>
    <dgm:pt modelId="{96E0366B-549B-46FD-9E9E-B9DD0411D06E}" type="parTrans" cxnId="{56D8CCEC-4A57-41E5-968B-9679B6F726AE}">
      <dgm:prSet/>
      <dgm:spPr/>
      <dgm:t>
        <a:bodyPr/>
        <a:lstStyle/>
        <a:p>
          <a:endParaRPr lang="en-US"/>
        </a:p>
      </dgm:t>
    </dgm:pt>
    <dgm:pt modelId="{98FE20E8-8164-4171-BCE1-D42F242F8EB7}" type="sibTrans" cxnId="{56D8CCEC-4A57-41E5-968B-9679B6F726AE}">
      <dgm:prSet/>
      <dgm:spPr/>
      <dgm:t>
        <a:bodyPr/>
        <a:lstStyle/>
        <a:p>
          <a:endParaRPr lang="en-US"/>
        </a:p>
      </dgm:t>
    </dgm:pt>
    <dgm:pt modelId="{17E57E66-C634-4B46-BC9D-687B354A1AB1}">
      <dgm:prSet phldrT="[Text]" custT="1"/>
      <dgm:spPr>
        <a:solidFill>
          <a:schemeClr val="accent4"/>
        </a:solidFill>
      </dgm:spPr>
      <dgm:t>
        <a:bodyPr/>
        <a:lstStyle/>
        <a:p>
          <a:r>
            <a:rPr lang="en-US" sz="1800" dirty="0"/>
            <a:t>Step-up Dosing </a:t>
          </a:r>
        </a:p>
      </dgm:t>
    </dgm:pt>
    <dgm:pt modelId="{3C294B33-0945-4B3A-83D8-D06CD1E530FE}" type="parTrans" cxnId="{F548A90E-A9FF-4F68-95E4-B36BCF130C55}">
      <dgm:prSet/>
      <dgm:spPr/>
      <dgm:t>
        <a:bodyPr/>
        <a:lstStyle/>
        <a:p>
          <a:endParaRPr lang="en-US"/>
        </a:p>
      </dgm:t>
    </dgm:pt>
    <dgm:pt modelId="{B93011C0-3A70-4967-B54F-3F54B98520E5}" type="sibTrans" cxnId="{F548A90E-A9FF-4F68-95E4-B36BCF130C55}">
      <dgm:prSet/>
      <dgm:spPr/>
      <dgm:t>
        <a:bodyPr/>
        <a:lstStyle/>
        <a:p>
          <a:endParaRPr lang="en-US"/>
        </a:p>
      </dgm:t>
    </dgm:pt>
    <dgm:pt modelId="{2F73D326-9296-433D-A53F-E335D71A6086}">
      <dgm:prSet phldrT="[Text]" custT="1"/>
      <dgm:spPr>
        <a:solidFill>
          <a:schemeClr val="accent6"/>
        </a:solidFill>
      </dgm:spPr>
      <dgm:t>
        <a:bodyPr/>
        <a:lstStyle/>
        <a:p>
          <a:r>
            <a:rPr lang="en-US" sz="1800" dirty="0"/>
            <a:t>Continuation of Treatment</a:t>
          </a:r>
        </a:p>
      </dgm:t>
    </dgm:pt>
    <dgm:pt modelId="{44D4319A-1DD3-4D61-9065-B3DC84F32A07}" type="parTrans" cxnId="{929ADF58-FFD9-42BC-84A5-8D047086EEA9}">
      <dgm:prSet/>
      <dgm:spPr/>
      <dgm:t>
        <a:bodyPr/>
        <a:lstStyle/>
        <a:p>
          <a:endParaRPr lang="en-US"/>
        </a:p>
      </dgm:t>
    </dgm:pt>
    <dgm:pt modelId="{522E16D3-DB96-4275-91E3-D08662D3A42A}" type="sibTrans" cxnId="{929ADF58-FFD9-42BC-84A5-8D047086EEA9}">
      <dgm:prSet/>
      <dgm:spPr/>
      <dgm:t>
        <a:bodyPr/>
        <a:lstStyle/>
        <a:p>
          <a:endParaRPr lang="en-US"/>
        </a:p>
      </dgm:t>
    </dgm:pt>
    <dgm:pt modelId="{822BE0E4-FA66-458D-83DB-96753BD429FD}" type="pres">
      <dgm:prSet presAssocID="{04893302-37F1-4A7C-A6C8-B83D06507EDA}" presName="Name0" presStyleCnt="0">
        <dgm:presLayoutVars>
          <dgm:dir/>
          <dgm:animLvl val="lvl"/>
          <dgm:resizeHandles val="exact"/>
        </dgm:presLayoutVars>
      </dgm:prSet>
      <dgm:spPr/>
    </dgm:pt>
    <dgm:pt modelId="{F17586FC-7340-4364-A104-97D62E65E7D8}" type="pres">
      <dgm:prSet presAssocID="{4127E6E5-E9B6-4676-9867-97459E4BDD65}" presName="parTxOnly" presStyleLbl="node1" presStyleIdx="0" presStyleCnt="4" custScaleY="57759">
        <dgm:presLayoutVars>
          <dgm:chMax val="0"/>
          <dgm:chPref val="0"/>
          <dgm:bulletEnabled val="1"/>
        </dgm:presLayoutVars>
      </dgm:prSet>
      <dgm:spPr/>
    </dgm:pt>
    <dgm:pt modelId="{F8F9695D-F6E3-48DE-B6D7-57D716F7FFA7}" type="pres">
      <dgm:prSet presAssocID="{D3263055-39DC-41B6-8F23-80CD13088775}" presName="parTxOnlySpace" presStyleCnt="0"/>
      <dgm:spPr/>
    </dgm:pt>
    <dgm:pt modelId="{6B343BDB-0C37-48E1-A551-E0942605699D}" type="pres">
      <dgm:prSet presAssocID="{9743196F-0851-486F-B83E-93C9E882C8C0}" presName="parTxOnly" presStyleLbl="node1" presStyleIdx="1" presStyleCnt="4" custScaleY="55964">
        <dgm:presLayoutVars>
          <dgm:chMax val="0"/>
          <dgm:chPref val="0"/>
          <dgm:bulletEnabled val="1"/>
        </dgm:presLayoutVars>
      </dgm:prSet>
      <dgm:spPr/>
    </dgm:pt>
    <dgm:pt modelId="{0CD7CBED-5B4C-49B6-8974-6D9148074B51}" type="pres">
      <dgm:prSet presAssocID="{98FE20E8-8164-4171-BCE1-D42F242F8EB7}" presName="parTxOnlySpace" presStyleCnt="0"/>
      <dgm:spPr/>
    </dgm:pt>
    <dgm:pt modelId="{981BE4D7-B0E7-4DA3-BF40-E20F49885DD9}" type="pres">
      <dgm:prSet presAssocID="{17E57E66-C634-4B46-BC9D-687B354A1AB1}" presName="parTxOnly" presStyleLbl="node1" presStyleIdx="2" presStyleCnt="4" custScaleY="57095">
        <dgm:presLayoutVars>
          <dgm:chMax val="0"/>
          <dgm:chPref val="0"/>
          <dgm:bulletEnabled val="1"/>
        </dgm:presLayoutVars>
      </dgm:prSet>
      <dgm:spPr/>
    </dgm:pt>
    <dgm:pt modelId="{4ACB8DAE-ACAF-4962-A593-DC74404368F3}" type="pres">
      <dgm:prSet presAssocID="{B93011C0-3A70-4967-B54F-3F54B98520E5}" presName="parTxOnlySpace" presStyleCnt="0"/>
      <dgm:spPr/>
    </dgm:pt>
    <dgm:pt modelId="{2F3E4279-0CAF-4FAF-9446-52DCEA6D1F57}" type="pres">
      <dgm:prSet presAssocID="{2F73D326-9296-433D-A53F-E335D71A6086}" presName="parTxOnly" presStyleLbl="node1" presStyleIdx="3" presStyleCnt="4" custScaleY="55964">
        <dgm:presLayoutVars>
          <dgm:chMax val="0"/>
          <dgm:chPref val="0"/>
          <dgm:bulletEnabled val="1"/>
        </dgm:presLayoutVars>
      </dgm:prSet>
      <dgm:spPr/>
    </dgm:pt>
  </dgm:ptLst>
  <dgm:cxnLst>
    <dgm:cxn modelId="{4D791801-6B81-43B1-ABBC-5E812671CFF8}" type="presOf" srcId="{4127E6E5-E9B6-4676-9867-97459E4BDD65}" destId="{F17586FC-7340-4364-A104-97D62E65E7D8}" srcOrd="0" destOrd="0" presId="urn:microsoft.com/office/officeart/2005/8/layout/chevron1"/>
    <dgm:cxn modelId="{F548A90E-A9FF-4F68-95E4-B36BCF130C55}" srcId="{04893302-37F1-4A7C-A6C8-B83D06507EDA}" destId="{17E57E66-C634-4B46-BC9D-687B354A1AB1}" srcOrd="2" destOrd="0" parTransId="{3C294B33-0945-4B3A-83D8-D06CD1E530FE}" sibTransId="{B93011C0-3A70-4967-B54F-3F54B98520E5}"/>
    <dgm:cxn modelId="{77C8EB14-775E-44BC-8A86-74E46DD12011}" type="presOf" srcId="{17E57E66-C634-4B46-BC9D-687B354A1AB1}" destId="{981BE4D7-B0E7-4DA3-BF40-E20F49885DD9}" srcOrd="0" destOrd="0" presId="urn:microsoft.com/office/officeart/2005/8/layout/chevron1"/>
    <dgm:cxn modelId="{6F15A51B-9B60-478E-8532-3EF2B9ECD4C1}" type="presOf" srcId="{9743196F-0851-486F-B83E-93C9E882C8C0}" destId="{6B343BDB-0C37-48E1-A551-E0942605699D}" srcOrd="0" destOrd="0" presId="urn:microsoft.com/office/officeart/2005/8/layout/chevron1"/>
    <dgm:cxn modelId="{2689C230-8EC2-4DC2-AD08-1FC88950E5D8}" type="presOf" srcId="{2F73D326-9296-433D-A53F-E335D71A6086}" destId="{2F3E4279-0CAF-4FAF-9446-52DCEA6D1F57}" srcOrd="0" destOrd="0" presId="urn:microsoft.com/office/officeart/2005/8/layout/chevron1"/>
    <dgm:cxn modelId="{929ADF58-FFD9-42BC-84A5-8D047086EEA9}" srcId="{04893302-37F1-4A7C-A6C8-B83D06507EDA}" destId="{2F73D326-9296-433D-A53F-E335D71A6086}" srcOrd="3" destOrd="0" parTransId="{44D4319A-1DD3-4D61-9065-B3DC84F32A07}" sibTransId="{522E16D3-DB96-4275-91E3-D08662D3A42A}"/>
    <dgm:cxn modelId="{326F07B1-3281-421F-9934-5A550A08C95C}" srcId="{04893302-37F1-4A7C-A6C8-B83D06507EDA}" destId="{4127E6E5-E9B6-4676-9867-97459E4BDD65}" srcOrd="0" destOrd="0" parTransId="{28BD6E72-D8F5-42D2-B885-58DB637BFB55}" sibTransId="{D3263055-39DC-41B6-8F23-80CD13088775}"/>
    <dgm:cxn modelId="{443074E0-746F-40B2-B519-0B0644375A8C}" type="presOf" srcId="{04893302-37F1-4A7C-A6C8-B83D06507EDA}" destId="{822BE0E4-FA66-458D-83DB-96753BD429FD}" srcOrd="0" destOrd="0" presId="urn:microsoft.com/office/officeart/2005/8/layout/chevron1"/>
    <dgm:cxn modelId="{56D8CCEC-4A57-41E5-968B-9679B6F726AE}" srcId="{04893302-37F1-4A7C-A6C8-B83D06507EDA}" destId="{9743196F-0851-486F-B83E-93C9E882C8C0}" srcOrd="1" destOrd="0" parTransId="{96E0366B-549B-46FD-9E9E-B9DD0411D06E}" sibTransId="{98FE20E8-8164-4171-BCE1-D42F242F8EB7}"/>
    <dgm:cxn modelId="{1DE0BF45-5FC9-4665-8B88-FD417713EC7F}" type="presParOf" srcId="{822BE0E4-FA66-458D-83DB-96753BD429FD}" destId="{F17586FC-7340-4364-A104-97D62E65E7D8}" srcOrd="0" destOrd="0" presId="urn:microsoft.com/office/officeart/2005/8/layout/chevron1"/>
    <dgm:cxn modelId="{9F3AEA24-AB0F-4420-85AF-B8CD52DAC944}" type="presParOf" srcId="{822BE0E4-FA66-458D-83DB-96753BD429FD}" destId="{F8F9695D-F6E3-48DE-B6D7-57D716F7FFA7}" srcOrd="1" destOrd="0" presId="urn:microsoft.com/office/officeart/2005/8/layout/chevron1"/>
    <dgm:cxn modelId="{A4EC5318-3D62-44D5-A3A6-84D385CA41D7}" type="presParOf" srcId="{822BE0E4-FA66-458D-83DB-96753BD429FD}" destId="{6B343BDB-0C37-48E1-A551-E0942605699D}" srcOrd="2" destOrd="0" presId="urn:microsoft.com/office/officeart/2005/8/layout/chevron1"/>
    <dgm:cxn modelId="{92D27DD1-8F07-4C72-A579-04E727702CFB}" type="presParOf" srcId="{822BE0E4-FA66-458D-83DB-96753BD429FD}" destId="{0CD7CBED-5B4C-49B6-8974-6D9148074B51}" srcOrd="3" destOrd="0" presId="urn:microsoft.com/office/officeart/2005/8/layout/chevron1"/>
    <dgm:cxn modelId="{96AABE90-1A9A-4724-855E-A3A84B399156}" type="presParOf" srcId="{822BE0E4-FA66-458D-83DB-96753BD429FD}" destId="{981BE4D7-B0E7-4DA3-BF40-E20F49885DD9}" srcOrd="4" destOrd="0" presId="urn:microsoft.com/office/officeart/2005/8/layout/chevron1"/>
    <dgm:cxn modelId="{335F9313-92D0-46AC-8979-4F24C768DF00}" type="presParOf" srcId="{822BE0E4-FA66-458D-83DB-96753BD429FD}" destId="{4ACB8DAE-ACAF-4962-A593-DC74404368F3}" srcOrd="5" destOrd="0" presId="urn:microsoft.com/office/officeart/2005/8/layout/chevron1"/>
    <dgm:cxn modelId="{FFBCE3C5-84C9-40B5-9961-67ECD3076F4C}" type="presParOf" srcId="{822BE0E4-FA66-458D-83DB-96753BD429FD}" destId="{2F3E4279-0CAF-4FAF-9446-52DCEA6D1F57}"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A825A6-D4C7-4E5D-A306-BAF7416BC53B}"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6DFD9464-F116-4269-AAB8-9FFE25A5307D}">
      <dgm:prSet phldrT="[Text]" custT="1"/>
      <dgm:spPr>
        <a:solidFill>
          <a:schemeClr val="accent1"/>
        </a:solidFill>
      </dgm:spPr>
      <dgm:t>
        <a:bodyPr/>
        <a:lstStyle/>
        <a:p>
          <a:pPr>
            <a:spcAft>
              <a:spcPts val="100"/>
            </a:spcAft>
          </a:pPr>
          <a:r>
            <a:rPr lang="en-US" sz="2000" b="1" dirty="0"/>
            <a:t>Patient home monitoring</a:t>
          </a:r>
        </a:p>
      </dgm:t>
    </dgm:pt>
    <dgm:pt modelId="{AEAC87C2-4329-4539-ACCB-60999B5EE19E}" type="parTrans" cxnId="{2F52FB70-EDA8-4280-BDC3-822E1BBCE7AF}">
      <dgm:prSet/>
      <dgm:spPr/>
      <dgm:t>
        <a:bodyPr/>
        <a:lstStyle/>
        <a:p>
          <a:endParaRPr lang="en-US" sz="1600"/>
        </a:p>
      </dgm:t>
    </dgm:pt>
    <dgm:pt modelId="{4AEEC6DD-73AE-41F5-858F-8533A570DEA5}" type="sibTrans" cxnId="{2F52FB70-EDA8-4280-BDC3-822E1BBCE7AF}">
      <dgm:prSet/>
      <dgm:spPr/>
      <dgm:t>
        <a:bodyPr/>
        <a:lstStyle/>
        <a:p>
          <a:endParaRPr lang="en-US" sz="1600"/>
        </a:p>
      </dgm:t>
    </dgm:pt>
    <dgm:pt modelId="{8159C75D-22BF-42DE-A5E3-338B9948DA1E}">
      <dgm:prSet phldrT="[Text]" custT="1"/>
      <dgm:spPr>
        <a:solidFill>
          <a:schemeClr val="accent2"/>
        </a:solidFill>
      </dgm:spPr>
      <dgm:t>
        <a:bodyPr/>
        <a:lstStyle/>
        <a:p>
          <a:pPr>
            <a:spcBef>
              <a:spcPts val="0"/>
            </a:spcBef>
            <a:spcAft>
              <a:spcPts val="100"/>
            </a:spcAft>
          </a:pPr>
          <a:r>
            <a:rPr lang="en-US" sz="2000" b="1" dirty="0"/>
            <a:t>Grade 1 CRS management</a:t>
          </a:r>
        </a:p>
      </dgm:t>
    </dgm:pt>
    <dgm:pt modelId="{AED95170-18AF-418E-99BE-4CEE7F389443}" type="parTrans" cxnId="{C44B1B3E-6103-4370-A873-74B30E7043EA}">
      <dgm:prSet/>
      <dgm:spPr/>
      <dgm:t>
        <a:bodyPr/>
        <a:lstStyle/>
        <a:p>
          <a:endParaRPr lang="en-US" sz="1600"/>
        </a:p>
      </dgm:t>
    </dgm:pt>
    <dgm:pt modelId="{6B980088-B229-4FF6-936A-F035072E7074}" type="sibTrans" cxnId="{C44B1B3E-6103-4370-A873-74B30E7043EA}">
      <dgm:prSet/>
      <dgm:spPr/>
      <dgm:t>
        <a:bodyPr/>
        <a:lstStyle/>
        <a:p>
          <a:endParaRPr lang="en-US" sz="1600"/>
        </a:p>
      </dgm:t>
    </dgm:pt>
    <dgm:pt modelId="{95106284-BD0C-4559-B225-3A196F69E2B4}">
      <dgm:prSet phldrT="[Text]" custT="1"/>
      <dgm:spPr>
        <a:solidFill>
          <a:schemeClr val="accent3"/>
        </a:solidFill>
      </dgm:spPr>
      <dgm:t>
        <a:bodyPr anchor="ctr"/>
        <a:lstStyle/>
        <a:p>
          <a:pPr rtl="0">
            <a:spcAft>
              <a:spcPts val="100"/>
            </a:spcAft>
          </a:pPr>
          <a:r>
            <a:rPr lang="en-US" sz="2000" b="1" dirty="0"/>
            <a:t>Criteria for admission </a:t>
          </a:r>
          <a:r>
            <a:rPr lang="en-US" sz="2000" b="1" dirty="0">
              <a:latin typeface="Calibri"/>
            </a:rPr>
            <a:t>to 24-hour Nonemergency Department ICC</a:t>
          </a:r>
        </a:p>
      </dgm:t>
    </dgm:pt>
    <dgm:pt modelId="{C2A90A69-3D61-490E-8A01-969F9F289637}" type="parTrans" cxnId="{0FE512B9-C588-4243-B3FA-8C1F62D36E4F}">
      <dgm:prSet/>
      <dgm:spPr/>
      <dgm:t>
        <a:bodyPr/>
        <a:lstStyle/>
        <a:p>
          <a:endParaRPr lang="en-US" sz="1600"/>
        </a:p>
      </dgm:t>
    </dgm:pt>
    <dgm:pt modelId="{CF17CBBE-1C1F-498B-8069-55EFDF57FE71}" type="sibTrans" cxnId="{0FE512B9-C588-4243-B3FA-8C1F62D36E4F}">
      <dgm:prSet/>
      <dgm:spPr/>
      <dgm:t>
        <a:bodyPr/>
        <a:lstStyle/>
        <a:p>
          <a:endParaRPr lang="en-US" sz="1600"/>
        </a:p>
      </dgm:t>
    </dgm:pt>
    <dgm:pt modelId="{DCA97E81-1507-4238-A89D-1259CAFDC9EA}">
      <dgm:prSet phldrT="[Text]" custT="1"/>
      <dgm:spPr>
        <a:solidFill>
          <a:schemeClr val="accent1"/>
        </a:solidFill>
      </dgm:spPr>
      <dgm:t>
        <a:bodyPr/>
        <a:lstStyle/>
        <a:p>
          <a:pPr>
            <a:spcAft>
              <a:spcPct val="15000"/>
            </a:spcAft>
          </a:pPr>
          <a:r>
            <a:rPr lang="en-US" sz="1800" dirty="0"/>
            <a:t>Check temperature every 8 </a:t>
          </a:r>
          <a:r>
            <a:rPr lang="en-US" sz="1800" dirty="0" err="1"/>
            <a:t>hr</a:t>
          </a:r>
          <a:r>
            <a:rPr lang="en-US" sz="1800" dirty="0"/>
            <a:t> while awake or at onset of new CRS or ICANS symptoms</a:t>
          </a:r>
        </a:p>
      </dgm:t>
    </dgm:pt>
    <dgm:pt modelId="{B1449739-0136-4E1B-846D-D1444437D528}" type="parTrans" cxnId="{AF7A556B-BC5A-417B-A262-52469093CF8F}">
      <dgm:prSet/>
      <dgm:spPr/>
      <dgm:t>
        <a:bodyPr/>
        <a:lstStyle/>
        <a:p>
          <a:endParaRPr lang="en-US" sz="1600"/>
        </a:p>
      </dgm:t>
    </dgm:pt>
    <dgm:pt modelId="{DFDEE6A2-CE23-4306-825B-52EB677A2B03}" type="sibTrans" cxnId="{AF7A556B-BC5A-417B-A262-52469093CF8F}">
      <dgm:prSet/>
      <dgm:spPr/>
      <dgm:t>
        <a:bodyPr/>
        <a:lstStyle/>
        <a:p>
          <a:endParaRPr lang="en-US" sz="1600"/>
        </a:p>
      </dgm:t>
    </dgm:pt>
    <dgm:pt modelId="{084FA0E8-9EA4-429F-958B-11DEA0DCEB0A}">
      <dgm:prSet phldrT="[Text]" custT="1"/>
      <dgm:spPr>
        <a:solidFill>
          <a:schemeClr val="accent1"/>
        </a:solidFill>
      </dgm:spPr>
      <dgm:t>
        <a:bodyPr/>
        <a:lstStyle/>
        <a:p>
          <a:pPr>
            <a:spcAft>
              <a:spcPct val="15000"/>
            </a:spcAft>
          </a:pPr>
          <a:r>
            <a:rPr lang="en-US" sz="1800" dirty="0"/>
            <a:t>Monitor for changes in neurologic function</a:t>
          </a:r>
        </a:p>
      </dgm:t>
    </dgm:pt>
    <dgm:pt modelId="{2DF47932-49A9-41BF-93C0-3BE613C1C5E7}" type="parTrans" cxnId="{79FF6055-A064-45CA-8A61-57418B25C97B}">
      <dgm:prSet/>
      <dgm:spPr/>
      <dgm:t>
        <a:bodyPr/>
        <a:lstStyle/>
        <a:p>
          <a:endParaRPr lang="en-US" sz="1600"/>
        </a:p>
      </dgm:t>
    </dgm:pt>
    <dgm:pt modelId="{D077B5CE-EB36-4205-B661-A875098E4AA8}" type="sibTrans" cxnId="{79FF6055-A064-45CA-8A61-57418B25C97B}">
      <dgm:prSet/>
      <dgm:spPr/>
      <dgm:t>
        <a:bodyPr/>
        <a:lstStyle/>
        <a:p>
          <a:endParaRPr lang="en-US" sz="1600"/>
        </a:p>
      </dgm:t>
    </dgm:pt>
    <dgm:pt modelId="{EEA3A43C-AB13-4B2D-BD67-DC3EC2A890AE}">
      <dgm:prSet phldrT="[Text]" custT="1"/>
      <dgm:spPr>
        <a:solidFill>
          <a:schemeClr val="accent2"/>
        </a:solidFill>
      </dgm:spPr>
      <dgm:t>
        <a:bodyPr/>
        <a:lstStyle/>
        <a:p>
          <a:pPr>
            <a:spcBef>
              <a:spcPct val="0"/>
            </a:spcBef>
            <a:spcAft>
              <a:spcPct val="15000"/>
            </a:spcAft>
          </a:pPr>
          <a:r>
            <a:rPr lang="en-US" sz="1800" dirty="0"/>
            <a:t>Evaluate vital signs and neurologic status</a:t>
          </a:r>
        </a:p>
      </dgm:t>
    </dgm:pt>
    <dgm:pt modelId="{44F1F6D8-F8BF-484B-945F-179B245B4A4C}" type="parTrans" cxnId="{6A91C2EC-D663-470E-A8C0-4B0D1A5803D0}">
      <dgm:prSet/>
      <dgm:spPr/>
      <dgm:t>
        <a:bodyPr/>
        <a:lstStyle/>
        <a:p>
          <a:endParaRPr lang="en-US" sz="1600"/>
        </a:p>
      </dgm:t>
    </dgm:pt>
    <dgm:pt modelId="{EDACB8BB-96AD-495E-B1CE-713AF4855B85}" type="sibTrans" cxnId="{6A91C2EC-D663-470E-A8C0-4B0D1A5803D0}">
      <dgm:prSet/>
      <dgm:spPr/>
      <dgm:t>
        <a:bodyPr/>
        <a:lstStyle/>
        <a:p>
          <a:endParaRPr lang="en-US" sz="1600"/>
        </a:p>
      </dgm:t>
    </dgm:pt>
    <dgm:pt modelId="{76263B69-3957-40C8-B27F-B6A7D0F6D40D}">
      <dgm:prSet phldrT="[Text]" custT="1"/>
      <dgm:spPr>
        <a:solidFill>
          <a:schemeClr val="accent1"/>
        </a:solidFill>
      </dgm:spPr>
      <dgm:t>
        <a:bodyPr/>
        <a:lstStyle/>
        <a:p>
          <a:pPr>
            <a:spcAft>
              <a:spcPct val="15000"/>
            </a:spcAft>
          </a:pPr>
          <a:r>
            <a:rPr lang="en-US" sz="1800" dirty="0"/>
            <a:t>If fever or mental status change: Take PRN medications* and present to ICC</a:t>
          </a:r>
          <a:endParaRPr lang="en-US" sz="1600" dirty="0"/>
        </a:p>
      </dgm:t>
    </dgm:pt>
    <dgm:pt modelId="{31934104-4B3C-4513-B30A-4195622B33A3}" type="parTrans" cxnId="{9A5F9A47-04D6-4A9F-8CDA-AB8C36140C4B}">
      <dgm:prSet/>
      <dgm:spPr/>
      <dgm:t>
        <a:bodyPr/>
        <a:lstStyle/>
        <a:p>
          <a:endParaRPr lang="en-US" sz="1600"/>
        </a:p>
      </dgm:t>
    </dgm:pt>
    <dgm:pt modelId="{CE3B310C-6DE8-4924-B482-0A09C79F54A9}" type="sibTrans" cxnId="{9A5F9A47-04D6-4A9F-8CDA-AB8C36140C4B}">
      <dgm:prSet/>
      <dgm:spPr/>
      <dgm:t>
        <a:bodyPr/>
        <a:lstStyle/>
        <a:p>
          <a:endParaRPr lang="en-US" sz="1600"/>
        </a:p>
      </dgm:t>
    </dgm:pt>
    <dgm:pt modelId="{C2B16880-9604-4FC1-9910-59395D670B8C}">
      <dgm:prSet phldrT="[Text]" custT="1"/>
      <dgm:spPr>
        <a:solidFill>
          <a:schemeClr val="accent2"/>
        </a:solidFill>
      </dgm:spPr>
      <dgm:t>
        <a:bodyPr/>
        <a:lstStyle/>
        <a:p>
          <a:pPr>
            <a:spcBef>
              <a:spcPct val="0"/>
            </a:spcBef>
            <a:spcAft>
              <a:spcPct val="15000"/>
            </a:spcAft>
          </a:pPr>
          <a:r>
            <a:rPr lang="en-US" sz="1800" dirty="0"/>
            <a:t>Administer tocilizumab 8 mg/kg IV over 1 </a:t>
          </a:r>
          <a:r>
            <a:rPr lang="en-US" sz="1800" dirty="0" err="1"/>
            <a:t>hr</a:t>
          </a:r>
          <a:endParaRPr lang="en-US" sz="1800" dirty="0"/>
        </a:p>
      </dgm:t>
    </dgm:pt>
    <dgm:pt modelId="{3837D013-9DA6-4FA0-BC23-E9B05B2DE3A5}" type="parTrans" cxnId="{DD21BA69-89A6-4B5C-9841-FEB2740F6858}">
      <dgm:prSet/>
      <dgm:spPr/>
      <dgm:t>
        <a:bodyPr/>
        <a:lstStyle/>
        <a:p>
          <a:endParaRPr lang="en-US" sz="1600"/>
        </a:p>
      </dgm:t>
    </dgm:pt>
    <dgm:pt modelId="{D2C32AF4-453A-42FC-8F73-360A1563F9DE}" type="sibTrans" cxnId="{DD21BA69-89A6-4B5C-9841-FEB2740F6858}">
      <dgm:prSet/>
      <dgm:spPr/>
      <dgm:t>
        <a:bodyPr/>
        <a:lstStyle/>
        <a:p>
          <a:endParaRPr lang="en-US" sz="1600"/>
        </a:p>
      </dgm:t>
    </dgm:pt>
    <dgm:pt modelId="{5E873E3B-DC29-4EC5-8830-4BB939BCC23C}">
      <dgm:prSet phldrT="[Text]" custT="1"/>
      <dgm:spPr>
        <a:solidFill>
          <a:schemeClr val="accent2"/>
        </a:solidFill>
      </dgm:spPr>
      <dgm:t>
        <a:bodyPr/>
        <a:lstStyle/>
        <a:p>
          <a:pPr>
            <a:spcBef>
              <a:spcPct val="0"/>
            </a:spcBef>
            <a:spcAft>
              <a:spcPct val="15000"/>
            </a:spcAft>
          </a:pPr>
          <a:r>
            <a:rPr lang="en-US" sz="1800" dirty="0"/>
            <a:t>Monitor patient for 8 </a:t>
          </a:r>
          <a:r>
            <a:rPr lang="en-US" sz="1800" dirty="0" err="1"/>
            <a:t>hr</a:t>
          </a:r>
          <a:r>
            <a:rPr lang="en-US" sz="1800" dirty="0"/>
            <a:t> and discharge home if symptoms resolve</a:t>
          </a:r>
        </a:p>
      </dgm:t>
    </dgm:pt>
    <dgm:pt modelId="{E0C05FAE-B41C-4B42-A794-3B294A7F789B}" type="parTrans" cxnId="{A8A3D8C7-FCF3-4E98-ADF2-DAC388F5B215}">
      <dgm:prSet/>
      <dgm:spPr/>
      <dgm:t>
        <a:bodyPr/>
        <a:lstStyle/>
        <a:p>
          <a:endParaRPr lang="en-US" sz="1600"/>
        </a:p>
      </dgm:t>
    </dgm:pt>
    <dgm:pt modelId="{80022E14-0CD0-49DE-BF23-70F0046520A2}" type="sibTrans" cxnId="{A8A3D8C7-FCF3-4E98-ADF2-DAC388F5B215}">
      <dgm:prSet/>
      <dgm:spPr/>
      <dgm:t>
        <a:bodyPr/>
        <a:lstStyle/>
        <a:p>
          <a:endParaRPr lang="en-US" sz="1600"/>
        </a:p>
      </dgm:t>
    </dgm:pt>
    <dgm:pt modelId="{7A5E2974-4F29-45CA-BFA9-DA72D3BD8EA4}">
      <dgm:prSet phldrT="[Text]" custT="1"/>
      <dgm:spPr>
        <a:solidFill>
          <a:schemeClr val="accent3"/>
        </a:solidFill>
      </dgm:spPr>
      <dgm:t>
        <a:bodyPr anchor="ctr"/>
        <a:lstStyle/>
        <a:p>
          <a:pPr>
            <a:spcAft>
              <a:spcPct val="15000"/>
            </a:spcAft>
          </a:pPr>
          <a:r>
            <a:rPr lang="en-US" sz="1800" u="none" dirty="0"/>
            <a:t>Any presentation of ICANS or other neurologic toxicity</a:t>
          </a:r>
        </a:p>
      </dgm:t>
    </dgm:pt>
    <dgm:pt modelId="{796ADF90-9FC2-4A4E-B71F-7E1B239F5884}" type="parTrans" cxnId="{23A9C1BC-22DE-43CF-B296-1F200E47C613}">
      <dgm:prSet/>
      <dgm:spPr/>
      <dgm:t>
        <a:bodyPr/>
        <a:lstStyle/>
        <a:p>
          <a:endParaRPr lang="en-US" sz="1600"/>
        </a:p>
      </dgm:t>
    </dgm:pt>
    <dgm:pt modelId="{D4E0F983-2610-4C28-8EE0-98DC141DD107}" type="sibTrans" cxnId="{23A9C1BC-22DE-43CF-B296-1F200E47C613}">
      <dgm:prSet/>
      <dgm:spPr/>
      <dgm:t>
        <a:bodyPr/>
        <a:lstStyle/>
        <a:p>
          <a:endParaRPr lang="en-US" sz="1600"/>
        </a:p>
      </dgm:t>
    </dgm:pt>
    <dgm:pt modelId="{09BB87B5-5B5F-4A78-9119-5F84704A7858}">
      <dgm:prSet phldr="0" custT="1"/>
      <dgm:spPr/>
      <dgm:t>
        <a:bodyPr/>
        <a:lstStyle/>
        <a:p>
          <a:r>
            <a:rPr lang="en-US" sz="1800" b="0" dirty="0">
              <a:latin typeface="Calibri"/>
            </a:rPr>
            <a:t>Persistent</a:t>
          </a:r>
          <a:r>
            <a:rPr lang="en-US" sz="1800" u="none" dirty="0"/>
            <a:t> grade 1 or ≥2 CRS</a:t>
          </a:r>
          <a:endParaRPr lang="en-US" sz="1800" dirty="0"/>
        </a:p>
      </dgm:t>
    </dgm:pt>
    <dgm:pt modelId="{3BB5AB41-735C-4887-92E3-FD3B1DAAC422}" type="parTrans" cxnId="{6320C5EB-17E5-4B30-B239-2C290655D096}">
      <dgm:prSet/>
      <dgm:spPr/>
    </dgm:pt>
    <dgm:pt modelId="{0BC9BBF1-8382-41E5-9D6F-B0E1FB882102}" type="sibTrans" cxnId="{6320C5EB-17E5-4B30-B239-2C290655D096}">
      <dgm:prSet/>
      <dgm:spPr/>
    </dgm:pt>
    <dgm:pt modelId="{00852189-2794-490F-AC48-73999D0A0129}" type="pres">
      <dgm:prSet presAssocID="{DBA825A6-D4C7-4E5D-A306-BAF7416BC53B}" presName="Name0" presStyleCnt="0">
        <dgm:presLayoutVars>
          <dgm:chMax val="7"/>
          <dgm:chPref val="7"/>
          <dgm:dir/>
        </dgm:presLayoutVars>
      </dgm:prSet>
      <dgm:spPr/>
    </dgm:pt>
    <dgm:pt modelId="{07534809-E52B-46A7-969D-7BF76178287E}" type="pres">
      <dgm:prSet presAssocID="{DBA825A6-D4C7-4E5D-A306-BAF7416BC53B}" presName="Name1" presStyleCnt="0"/>
      <dgm:spPr/>
    </dgm:pt>
    <dgm:pt modelId="{F3833A3D-6283-4F20-9FEB-1BF1A009EDE6}" type="pres">
      <dgm:prSet presAssocID="{DBA825A6-D4C7-4E5D-A306-BAF7416BC53B}" presName="cycle" presStyleCnt="0"/>
      <dgm:spPr/>
    </dgm:pt>
    <dgm:pt modelId="{737F606C-A33B-464C-B245-946D41544CB8}" type="pres">
      <dgm:prSet presAssocID="{DBA825A6-D4C7-4E5D-A306-BAF7416BC53B}" presName="srcNode" presStyleLbl="node1" presStyleIdx="0" presStyleCnt="3"/>
      <dgm:spPr/>
    </dgm:pt>
    <dgm:pt modelId="{F16EAA4F-7120-48A0-9B7E-58A72D2F3A19}" type="pres">
      <dgm:prSet presAssocID="{DBA825A6-D4C7-4E5D-A306-BAF7416BC53B}" presName="conn" presStyleLbl="parChTrans1D2" presStyleIdx="0" presStyleCnt="1"/>
      <dgm:spPr/>
    </dgm:pt>
    <dgm:pt modelId="{7FAD86B5-AC9B-46AB-8AA3-811F258C6271}" type="pres">
      <dgm:prSet presAssocID="{DBA825A6-D4C7-4E5D-A306-BAF7416BC53B}" presName="extraNode" presStyleLbl="node1" presStyleIdx="0" presStyleCnt="3"/>
      <dgm:spPr/>
    </dgm:pt>
    <dgm:pt modelId="{D2CB6A6B-B17E-4A60-B4F2-E8B84E2A5558}" type="pres">
      <dgm:prSet presAssocID="{DBA825A6-D4C7-4E5D-A306-BAF7416BC53B}" presName="dstNode" presStyleLbl="node1" presStyleIdx="0" presStyleCnt="3"/>
      <dgm:spPr/>
    </dgm:pt>
    <dgm:pt modelId="{A42BACCA-DA65-4770-BD63-7BACADB7CFDD}" type="pres">
      <dgm:prSet presAssocID="{6DFD9464-F116-4269-AAB8-9FFE25A5307D}" presName="text_1" presStyleLbl="node1" presStyleIdx="0" presStyleCnt="3" custScaleY="126446">
        <dgm:presLayoutVars>
          <dgm:bulletEnabled val="1"/>
        </dgm:presLayoutVars>
      </dgm:prSet>
      <dgm:spPr/>
    </dgm:pt>
    <dgm:pt modelId="{AA083955-DE48-49DF-BF87-6B169D5CAAF7}" type="pres">
      <dgm:prSet presAssocID="{6DFD9464-F116-4269-AAB8-9FFE25A5307D}" presName="accent_1" presStyleCnt="0"/>
      <dgm:spPr/>
    </dgm:pt>
    <dgm:pt modelId="{03775F28-10EA-4210-8C7C-BD818000DD4A}" type="pres">
      <dgm:prSet presAssocID="{6DFD9464-F116-4269-AAB8-9FFE25A5307D}" presName="accentRepeatNode" presStyleLbl="solidFgAcc1" presStyleIdx="0" presStyleCnt="3"/>
      <dgm:spPr>
        <a:ln>
          <a:solidFill>
            <a:schemeClr val="accent1"/>
          </a:solidFill>
        </a:ln>
      </dgm:spPr>
    </dgm:pt>
    <dgm:pt modelId="{A0B5191E-992F-4728-A525-AAE4177F00BA}" type="pres">
      <dgm:prSet presAssocID="{8159C75D-22BF-42DE-A5E3-338B9948DA1E}" presName="text_2" presStyleLbl="node1" presStyleIdx="1" presStyleCnt="3" custScaleY="133135">
        <dgm:presLayoutVars>
          <dgm:bulletEnabled val="1"/>
        </dgm:presLayoutVars>
      </dgm:prSet>
      <dgm:spPr/>
    </dgm:pt>
    <dgm:pt modelId="{C05E2AD1-DF17-4280-B9D7-0D5B1DA372D1}" type="pres">
      <dgm:prSet presAssocID="{8159C75D-22BF-42DE-A5E3-338B9948DA1E}" presName="accent_2" presStyleCnt="0"/>
      <dgm:spPr/>
    </dgm:pt>
    <dgm:pt modelId="{3B3EB89B-6E9B-4F0D-8175-DEFCD14D0977}" type="pres">
      <dgm:prSet presAssocID="{8159C75D-22BF-42DE-A5E3-338B9948DA1E}" presName="accentRepeatNode" presStyleLbl="solidFgAcc1" presStyleIdx="1" presStyleCnt="3"/>
      <dgm:spPr>
        <a:ln>
          <a:solidFill>
            <a:schemeClr val="accent2"/>
          </a:solidFill>
        </a:ln>
      </dgm:spPr>
    </dgm:pt>
    <dgm:pt modelId="{1ADD4B54-EC58-4EB2-BD02-D50A916110B0}" type="pres">
      <dgm:prSet presAssocID="{95106284-BD0C-4559-B225-3A196F69E2B4}" presName="text_3" presStyleLbl="node1" presStyleIdx="2" presStyleCnt="3" custScaleY="117633">
        <dgm:presLayoutVars>
          <dgm:bulletEnabled val="1"/>
        </dgm:presLayoutVars>
      </dgm:prSet>
      <dgm:spPr/>
    </dgm:pt>
    <dgm:pt modelId="{4E7BDDE5-B1DE-489E-8941-2EAA9CE90B84}" type="pres">
      <dgm:prSet presAssocID="{95106284-BD0C-4559-B225-3A196F69E2B4}" presName="accent_3" presStyleCnt="0"/>
      <dgm:spPr/>
    </dgm:pt>
    <dgm:pt modelId="{D173C775-2BCD-4AB1-A082-0DE966035396}" type="pres">
      <dgm:prSet presAssocID="{95106284-BD0C-4559-B225-3A196F69E2B4}" presName="accentRepeatNode" presStyleLbl="solidFgAcc1" presStyleIdx="2" presStyleCnt="3"/>
      <dgm:spPr>
        <a:ln>
          <a:solidFill>
            <a:schemeClr val="accent3"/>
          </a:solidFill>
        </a:ln>
      </dgm:spPr>
    </dgm:pt>
  </dgm:ptLst>
  <dgm:cxnLst>
    <dgm:cxn modelId="{581DCF27-811A-4E17-8296-9E6786FB9D7F}" type="presOf" srcId="{DFDEE6A2-CE23-4306-825B-52EB677A2B03}" destId="{F16EAA4F-7120-48A0-9B7E-58A72D2F3A19}" srcOrd="0" destOrd="0" presId="urn:microsoft.com/office/officeart/2008/layout/VerticalCurvedList"/>
    <dgm:cxn modelId="{7CFCB529-379E-4485-9447-ADE462A93ADF}" type="presOf" srcId="{C2B16880-9604-4FC1-9910-59395D670B8C}" destId="{A0B5191E-992F-4728-A525-AAE4177F00BA}" srcOrd="0" destOrd="2" presId="urn:microsoft.com/office/officeart/2008/layout/VerticalCurvedList"/>
    <dgm:cxn modelId="{C44B1B3E-6103-4370-A873-74B30E7043EA}" srcId="{DBA825A6-D4C7-4E5D-A306-BAF7416BC53B}" destId="{8159C75D-22BF-42DE-A5E3-338B9948DA1E}" srcOrd="1" destOrd="0" parTransId="{AED95170-18AF-418E-99BE-4CEE7F389443}" sibTransId="{6B980088-B229-4FF6-936A-F035072E7074}"/>
    <dgm:cxn modelId="{A10C785D-4ED7-4810-A1EA-D007CE1952C9}" type="presOf" srcId="{95106284-BD0C-4559-B225-3A196F69E2B4}" destId="{1ADD4B54-EC58-4EB2-BD02-D50A916110B0}" srcOrd="0" destOrd="0" presId="urn:microsoft.com/office/officeart/2008/layout/VerticalCurvedList"/>
    <dgm:cxn modelId="{2EFD955D-7613-42EE-BB80-CE75845BD173}" type="presOf" srcId="{DBA825A6-D4C7-4E5D-A306-BAF7416BC53B}" destId="{00852189-2794-490F-AC48-73999D0A0129}" srcOrd="0" destOrd="0" presId="urn:microsoft.com/office/officeart/2008/layout/VerticalCurvedList"/>
    <dgm:cxn modelId="{064B4345-095A-496E-BB97-0E1E0D728049}" type="presOf" srcId="{084FA0E8-9EA4-429F-958B-11DEA0DCEB0A}" destId="{A42BACCA-DA65-4770-BD63-7BACADB7CFDD}" srcOrd="0" destOrd="2" presId="urn:microsoft.com/office/officeart/2008/layout/VerticalCurvedList"/>
    <dgm:cxn modelId="{9A5F9A47-04D6-4A9F-8CDA-AB8C36140C4B}" srcId="{6DFD9464-F116-4269-AAB8-9FFE25A5307D}" destId="{76263B69-3957-40C8-B27F-B6A7D0F6D40D}" srcOrd="2" destOrd="0" parTransId="{31934104-4B3C-4513-B30A-4195622B33A3}" sibTransId="{CE3B310C-6DE8-4924-B482-0A09C79F54A9}"/>
    <dgm:cxn modelId="{70697D68-C4B0-48CA-A33D-E37015130CAA}" type="presOf" srcId="{5E873E3B-DC29-4EC5-8830-4BB939BCC23C}" destId="{A0B5191E-992F-4728-A525-AAE4177F00BA}" srcOrd="0" destOrd="3" presId="urn:microsoft.com/office/officeart/2008/layout/VerticalCurvedList"/>
    <dgm:cxn modelId="{DD21BA69-89A6-4B5C-9841-FEB2740F6858}" srcId="{8159C75D-22BF-42DE-A5E3-338B9948DA1E}" destId="{C2B16880-9604-4FC1-9910-59395D670B8C}" srcOrd="1" destOrd="0" parTransId="{3837D013-9DA6-4FA0-BC23-E9B05B2DE3A5}" sibTransId="{D2C32AF4-453A-42FC-8F73-360A1563F9DE}"/>
    <dgm:cxn modelId="{AF7A556B-BC5A-417B-A262-52469093CF8F}" srcId="{6DFD9464-F116-4269-AAB8-9FFE25A5307D}" destId="{DCA97E81-1507-4238-A89D-1259CAFDC9EA}" srcOrd="0" destOrd="0" parTransId="{B1449739-0136-4E1B-846D-D1444437D528}" sibTransId="{DFDEE6A2-CE23-4306-825B-52EB677A2B03}"/>
    <dgm:cxn modelId="{15591B4F-B95D-402F-9055-D179DA85BF1C}" type="presOf" srcId="{76263B69-3957-40C8-B27F-B6A7D0F6D40D}" destId="{A42BACCA-DA65-4770-BD63-7BACADB7CFDD}" srcOrd="0" destOrd="3" presId="urn:microsoft.com/office/officeart/2008/layout/VerticalCurvedList"/>
    <dgm:cxn modelId="{2F52FB70-EDA8-4280-BDC3-822E1BBCE7AF}" srcId="{DBA825A6-D4C7-4E5D-A306-BAF7416BC53B}" destId="{6DFD9464-F116-4269-AAB8-9FFE25A5307D}" srcOrd="0" destOrd="0" parTransId="{AEAC87C2-4329-4539-ACCB-60999B5EE19E}" sibTransId="{4AEEC6DD-73AE-41F5-858F-8533A570DEA5}"/>
    <dgm:cxn modelId="{DFC07951-7FD5-45AD-8919-5A071520A50D}" type="presOf" srcId="{6DFD9464-F116-4269-AAB8-9FFE25A5307D}" destId="{A42BACCA-DA65-4770-BD63-7BACADB7CFDD}" srcOrd="0" destOrd="0" presId="urn:microsoft.com/office/officeart/2008/layout/VerticalCurvedList"/>
    <dgm:cxn modelId="{79FF6055-A064-45CA-8A61-57418B25C97B}" srcId="{6DFD9464-F116-4269-AAB8-9FFE25A5307D}" destId="{084FA0E8-9EA4-429F-958B-11DEA0DCEB0A}" srcOrd="1" destOrd="0" parTransId="{2DF47932-49A9-41BF-93C0-3BE613C1C5E7}" sibTransId="{D077B5CE-EB36-4205-B661-A875098E4AA8}"/>
    <dgm:cxn modelId="{D5044D91-A7A3-4F86-8599-A4952C9922AC}" type="presOf" srcId="{7A5E2974-4F29-45CA-BFA9-DA72D3BD8EA4}" destId="{1ADD4B54-EC58-4EB2-BD02-D50A916110B0}" srcOrd="0" destOrd="2" presId="urn:microsoft.com/office/officeart/2008/layout/VerticalCurvedList"/>
    <dgm:cxn modelId="{4E828EB7-318D-45D9-AA42-7F1FC6E86106}" type="presOf" srcId="{EEA3A43C-AB13-4B2D-BD67-DC3EC2A890AE}" destId="{A0B5191E-992F-4728-A525-AAE4177F00BA}" srcOrd="0" destOrd="1" presId="urn:microsoft.com/office/officeart/2008/layout/VerticalCurvedList"/>
    <dgm:cxn modelId="{0FE512B9-C588-4243-B3FA-8C1F62D36E4F}" srcId="{DBA825A6-D4C7-4E5D-A306-BAF7416BC53B}" destId="{95106284-BD0C-4559-B225-3A196F69E2B4}" srcOrd="2" destOrd="0" parTransId="{C2A90A69-3D61-490E-8A01-969F9F289637}" sibTransId="{CF17CBBE-1C1F-498B-8069-55EFDF57FE71}"/>
    <dgm:cxn modelId="{23A9C1BC-22DE-43CF-B296-1F200E47C613}" srcId="{95106284-BD0C-4559-B225-3A196F69E2B4}" destId="{7A5E2974-4F29-45CA-BFA9-DA72D3BD8EA4}" srcOrd="1" destOrd="0" parTransId="{796ADF90-9FC2-4A4E-B71F-7E1B239F5884}" sibTransId="{D4E0F983-2610-4C28-8EE0-98DC141DD107}"/>
    <dgm:cxn modelId="{A8A3D8C7-FCF3-4E98-ADF2-DAC388F5B215}" srcId="{8159C75D-22BF-42DE-A5E3-338B9948DA1E}" destId="{5E873E3B-DC29-4EC5-8830-4BB939BCC23C}" srcOrd="2" destOrd="0" parTransId="{E0C05FAE-B41C-4B42-A794-3B294A7F789B}" sibTransId="{80022E14-0CD0-49DE-BF23-70F0046520A2}"/>
    <dgm:cxn modelId="{321210CC-09BE-4392-9CAE-D33911289AF0}" type="presOf" srcId="{8159C75D-22BF-42DE-A5E3-338B9948DA1E}" destId="{A0B5191E-992F-4728-A525-AAE4177F00BA}" srcOrd="0" destOrd="0" presId="urn:microsoft.com/office/officeart/2008/layout/VerticalCurvedList"/>
    <dgm:cxn modelId="{07DE02CF-105F-4144-B923-615AFB48F386}" type="presOf" srcId="{09BB87B5-5B5F-4A78-9119-5F84704A7858}" destId="{1ADD4B54-EC58-4EB2-BD02-D50A916110B0}" srcOrd="0" destOrd="1" presId="urn:microsoft.com/office/officeart/2008/layout/VerticalCurvedList"/>
    <dgm:cxn modelId="{6320C5EB-17E5-4B30-B239-2C290655D096}" srcId="{95106284-BD0C-4559-B225-3A196F69E2B4}" destId="{09BB87B5-5B5F-4A78-9119-5F84704A7858}" srcOrd="0" destOrd="0" parTransId="{3BB5AB41-735C-4887-92E3-FD3B1DAAC422}" sibTransId="{0BC9BBF1-8382-41E5-9D6F-B0E1FB882102}"/>
    <dgm:cxn modelId="{6A91C2EC-D663-470E-A8C0-4B0D1A5803D0}" srcId="{8159C75D-22BF-42DE-A5E3-338B9948DA1E}" destId="{EEA3A43C-AB13-4B2D-BD67-DC3EC2A890AE}" srcOrd="0" destOrd="0" parTransId="{44F1F6D8-F8BF-484B-945F-179B245B4A4C}" sibTransId="{EDACB8BB-96AD-495E-B1CE-713AF4855B85}"/>
    <dgm:cxn modelId="{D12D30FE-2303-45A4-829A-65859FE0516B}" type="presOf" srcId="{DCA97E81-1507-4238-A89D-1259CAFDC9EA}" destId="{A42BACCA-DA65-4770-BD63-7BACADB7CFDD}" srcOrd="0" destOrd="1" presId="urn:microsoft.com/office/officeart/2008/layout/VerticalCurvedList"/>
    <dgm:cxn modelId="{880DD0AD-E192-4D2B-9836-88B8BF2E863B}" type="presParOf" srcId="{00852189-2794-490F-AC48-73999D0A0129}" destId="{07534809-E52B-46A7-969D-7BF76178287E}" srcOrd="0" destOrd="0" presId="urn:microsoft.com/office/officeart/2008/layout/VerticalCurvedList"/>
    <dgm:cxn modelId="{74B67E6C-8BFB-4278-9FA8-AFBE6EB26DA2}" type="presParOf" srcId="{07534809-E52B-46A7-969D-7BF76178287E}" destId="{F3833A3D-6283-4F20-9FEB-1BF1A009EDE6}" srcOrd="0" destOrd="0" presId="urn:microsoft.com/office/officeart/2008/layout/VerticalCurvedList"/>
    <dgm:cxn modelId="{CEE6CF2D-C021-4C82-A256-0E93C58CE5C7}" type="presParOf" srcId="{F3833A3D-6283-4F20-9FEB-1BF1A009EDE6}" destId="{737F606C-A33B-464C-B245-946D41544CB8}" srcOrd="0" destOrd="0" presId="urn:microsoft.com/office/officeart/2008/layout/VerticalCurvedList"/>
    <dgm:cxn modelId="{5878C23B-85F6-41DE-92DB-D8127FF3D797}" type="presParOf" srcId="{F3833A3D-6283-4F20-9FEB-1BF1A009EDE6}" destId="{F16EAA4F-7120-48A0-9B7E-58A72D2F3A19}" srcOrd="1" destOrd="0" presId="urn:microsoft.com/office/officeart/2008/layout/VerticalCurvedList"/>
    <dgm:cxn modelId="{6E33D426-D0EA-4974-96FB-C8A211B24FC1}" type="presParOf" srcId="{F3833A3D-6283-4F20-9FEB-1BF1A009EDE6}" destId="{7FAD86B5-AC9B-46AB-8AA3-811F258C6271}" srcOrd="2" destOrd="0" presId="urn:microsoft.com/office/officeart/2008/layout/VerticalCurvedList"/>
    <dgm:cxn modelId="{86543F7D-668D-4D53-AA3E-2C04D2049121}" type="presParOf" srcId="{F3833A3D-6283-4F20-9FEB-1BF1A009EDE6}" destId="{D2CB6A6B-B17E-4A60-B4F2-E8B84E2A5558}" srcOrd="3" destOrd="0" presId="urn:microsoft.com/office/officeart/2008/layout/VerticalCurvedList"/>
    <dgm:cxn modelId="{CDF121F4-CD45-4198-A342-FE2F348476B7}" type="presParOf" srcId="{07534809-E52B-46A7-969D-7BF76178287E}" destId="{A42BACCA-DA65-4770-BD63-7BACADB7CFDD}" srcOrd="1" destOrd="0" presId="urn:microsoft.com/office/officeart/2008/layout/VerticalCurvedList"/>
    <dgm:cxn modelId="{7A62C68F-20D1-4CE5-A24D-F690CA05139D}" type="presParOf" srcId="{07534809-E52B-46A7-969D-7BF76178287E}" destId="{AA083955-DE48-49DF-BF87-6B169D5CAAF7}" srcOrd="2" destOrd="0" presId="urn:microsoft.com/office/officeart/2008/layout/VerticalCurvedList"/>
    <dgm:cxn modelId="{5FF38335-ADAE-4B03-9E7C-A42156E9F599}" type="presParOf" srcId="{AA083955-DE48-49DF-BF87-6B169D5CAAF7}" destId="{03775F28-10EA-4210-8C7C-BD818000DD4A}" srcOrd="0" destOrd="0" presId="urn:microsoft.com/office/officeart/2008/layout/VerticalCurvedList"/>
    <dgm:cxn modelId="{5E2B8335-BC3C-4138-95AC-43D9A76A55B9}" type="presParOf" srcId="{07534809-E52B-46A7-969D-7BF76178287E}" destId="{A0B5191E-992F-4728-A525-AAE4177F00BA}" srcOrd="3" destOrd="0" presId="urn:microsoft.com/office/officeart/2008/layout/VerticalCurvedList"/>
    <dgm:cxn modelId="{A290B3A4-4A2E-4B25-A177-A8868A73C4D5}" type="presParOf" srcId="{07534809-E52B-46A7-969D-7BF76178287E}" destId="{C05E2AD1-DF17-4280-B9D7-0D5B1DA372D1}" srcOrd="4" destOrd="0" presId="urn:microsoft.com/office/officeart/2008/layout/VerticalCurvedList"/>
    <dgm:cxn modelId="{C8D8FE62-BEAC-4268-B406-1BA53BE4C540}" type="presParOf" srcId="{C05E2AD1-DF17-4280-B9D7-0D5B1DA372D1}" destId="{3B3EB89B-6E9B-4F0D-8175-DEFCD14D0977}" srcOrd="0" destOrd="0" presId="urn:microsoft.com/office/officeart/2008/layout/VerticalCurvedList"/>
    <dgm:cxn modelId="{6E026D39-3EA1-4F9C-9638-0C55ADB9329F}" type="presParOf" srcId="{07534809-E52B-46A7-969D-7BF76178287E}" destId="{1ADD4B54-EC58-4EB2-BD02-D50A916110B0}" srcOrd="5" destOrd="0" presId="urn:microsoft.com/office/officeart/2008/layout/VerticalCurvedList"/>
    <dgm:cxn modelId="{C06BA5A1-0DCA-4004-9E64-3BB0098C78DF}" type="presParOf" srcId="{07534809-E52B-46A7-969D-7BF76178287E}" destId="{4E7BDDE5-B1DE-489E-8941-2EAA9CE90B84}" srcOrd="6" destOrd="0" presId="urn:microsoft.com/office/officeart/2008/layout/VerticalCurvedList"/>
    <dgm:cxn modelId="{3E2DFB8F-131D-4E7E-9641-81A6AE07FBCF}" type="presParOf" srcId="{4E7BDDE5-B1DE-489E-8941-2EAA9CE90B84}" destId="{D173C775-2BCD-4AB1-A082-0DE96603539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FAC9D9-FBCE-4C10-9244-599EF94E4442}">
      <dsp:nvSpPr>
        <dsp:cNvPr id="0" name=""/>
        <dsp:cNvSpPr/>
      </dsp:nvSpPr>
      <dsp:spPr>
        <a:xfrm>
          <a:off x="0" y="248235"/>
          <a:ext cx="8615947" cy="1122975"/>
        </a:xfrm>
        <a:prstGeom prst="rect">
          <a:avLst/>
        </a:prstGeom>
        <a:solidFill>
          <a:schemeClr val="lt1">
            <a:alpha val="90000"/>
            <a:hueOff val="0"/>
            <a:satOff val="0"/>
            <a:lumOff val="0"/>
            <a:alphaOff val="0"/>
          </a:schemeClr>
        </a:solidFill>
        <a:ln w="25400" cap="flat" cmpd="sng" algn="ctr">
          <a:solidFill>
            <a:schemeClr val="accent3"/>
          </a:solidFill>
          <a:prstDash val="solid"/>
        </a:ln>
        <a:effectLst/>
      </dsp:spPr>
      <dsp:style>
        <a:lnRef idx="2">
          <a:scrgbClr r="0" g="0" b="0"/>
        </a:lnRef>
        <a:fillRef idx="1">
          <a:scrgbClr r="0" g="0" b="0"/>
        </a:fillRef>
        <a:effectRef idx="0">
          <a:scrgbClr r="0" g="0" b="0"/>
        </a:effectRef>
        <a:fontRef idx="minor"/>
      </dsp:style>
      <dsp:txBody>
        <a:bodyPr spcFirstLastPara="0" vert="horz" wrap="square" lIns="668693" tIns="479044" rIns="66869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chemeClr val="bg1"/>
              </a:solidFill>
            </a:rPr>
            <a:t>Entire step-up dose administered in hospital with observation followed by discharge</a:t>
          </a:r>
        </a:p>
      </dsp:txBody>
      <dsp:txXfrm>
        <a:off x="0" y="248235"/>
        <a:ext cx="8615947" cy="1122975"/>
      </dsp:txXfrm>
    </dsp:sp>
    <dsp:sp modelId="{5AB986A1-3EA7-4E25-A8C0-3D82011BF6E6}">
      <dsp:nvSpPr>
        <dsp:cNvPr id="0" name=""/>
        <dsp:cNvSpPr/>
      </dsp:nvSpPr>
      <dsp:spPr>
        <a:xfrm>
          <a:off x="430797" y="4746"/>
          <a:ext cx="6031162" cy="582968"/>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964" tIns="0" rIns="227964" bIns="0" numCol="1" spcCol="1270" anchor="ctr" anchorCtr="0">
          <a:noAutofit/>
        </a:bodyPr>
        <a:lstStyle/>
        <a:p>
          <a:pPr marL="0" lvl="0" indent="0" algn="l" defTabSz="889000">
            <a:lnSpc>
              <a:spcPct val="90000"/>
            </a:lnSpc>
            <a:spcBef>
              <a:spcPct val="0"/>
            </a:spcBef>
            <a:spcAft>
              <a:spcPct val="35000"/>
            </a:spcAft>
            <a:buNone/>
          </a:pPr>
          <a:r>
            <a:rPr lang="en-US" sz="2000" kern="1200" dirty="0"/>
            <a:t>Inpatient</a:t>
          </a:r>
        </a:p>
      </dsp:txBody>
      <dsp:txXfrm>
        <a:off x="459255" y="33204"/>
        <a:ext cx="5974246" cy="526052"/>
      </dsp:txXfrm>
    </dsp:sp>
    <dsp:sp modelId="{14770A39-094D-47F9-AB7C-0E9EDDE1C987}">
      <dsp:nvSpPr>
        <dsp:cNvPr id="0" name=""/>
        <dsp:cNvSpPr/>
      </dsp:nvSpPr>
      <dsp:spPr>
        <a:xfrm>
          <a:off x="0" y="1834890"/>
          <a:ext cx="8615947" cy="16663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8693" tIns="479044" rIns="66869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chemeClr val="bg1"/>
              </a:solidFill>
            </a:rPr>
            <a:t>Administered in outpatient clinic without observation in the hospital, unless there is a toxicity that </a:t>
          </a:r>
          <a:r>
            <a:rPr lang="en-US" sz="1800" kern="1200">
              <a:solidFill>
                <a:schemeClr val="bg1"/>
              </a:solidFill>
            </a:rPr>
            <a:t>requires it</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dirty="0">
              <a:solidFill>
                <a:schemeClr val="bg1"/>
              </a:solidFill>
            </a:rPr>
            <a:t>Requires consideration of after hours/weekend admission pathways and use </a:t>
          </a:r>
          <a:r>
            <a:rPr lang="en-US" sz="1800" kern="1200">
              <a:solidFill>
                <a:schemeClr val="bg1"/>
              </a:solidFill>
            </a:rPr>
            <a:t>of wearables</a:t>
          </a:r>
          <a:endParaRPr lang="en-US" sz="1800" kern="1200" dirty="0">
            <a:solidFill>
              <a:schemeClr val="bg1"/>
            </a:solidFill>
          </a:endParaRPr>
        </a:p>
      </dsp:txBody>
      <dsp:txXfrm>
        <a:off x="0" y="1834890"/>
        <a:ext cx="8615947" cy="1666350"/>
      </dsp:txXfrm>
    </dsp:sp>
    <dsp:sp modelId="{2D1D5B2D-CD34-4A66-B549-AF3E8343CE53}">
      <dsp:nvSpPr>
        <dsp:cNvPr id="0" name=""/>
        <dsp:cNvSpPr/>
      </dsp:nvSpPr>
      <dsp:spPr>
        <a:xfrm>
          <a:off x="430797" y="1495410"/>
          <a:ext cx="6031162" cy="678960"/>
        </a:xfrm>
        <a:prstGeom prst="round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964" tIns="0" rIns="227964" bIns="0" numCol="1" spcCol="1270" anchor="ctr" anchorCtr="0">
          <a:noAutofit/>
        </a:bodyPr>
        <a:lstStyle/>
        <a:p>
          <a:pPr marL="0" lvl="0" indent="0" algn="l" defTabSz="889000">
            <a:lnSpc>
              <a:spcPct val="90000"/>
            </a:lnSpc>
            <a:spcBef>
              <a:spcPct val="0"/>
            </a:spcBef>
            <a:spcAft>
              <a:spcPct val="35000"/>
            </a:spcAft>
            <a:buNone/>
          </a:pPr>
          <a:r>
            <a:rPr lang="en-US" sz="2000" kern="1200" dirty="0"/>
            <a:t>Outpatient</a:t>
          </a:r>
        </a:p>
      </dsp:txBody>
      <dsp:txXfrm>
        <a:off x="463941" y="1528554"/>
        <a:ext cx="5964874" cy="612672"/>
      </dsp:txXfrm>
    </dsp:sp>
    <dsp:sp modelId="{4E4FE074-9AB0-4556-BBE7-BF6144C46384}">
      <dsp:nvSpPr>
        <dsp:cNvPr id="0" name=""/>
        <dsp:cNvSpPr/>
      </dsp:nvSpPr>
      <dsp:spPr>
        <a:xfrm>
          <a:off x="0" y="3964920"/>
          <a:ext cx="8615947" cy="1449000"/>
        </a:xfrm>
        <a:prstGeom prst="rect">
          <a:avLst/>
        </a:prstGeom>
        <a:solidFill>
          <a:schemeClr val="lt1">
            <a:alpha val="90000"/>
            <a:hueOff val="0"/>
            <a:satOff val="0"/>
            <a:lumOff val="0"/>
            <a:alphaOff val="0"/>
          </a:schemeClr>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dsp:style>
      <dsp:txBody>
        <a:bodyPr spcFirstLastPara="0" vert="horz" wrap="square" lIns="668693" tIns="479044" rIns="668693"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chemeClr val="bg1"/>
              </a:solidFill>
            </a:rPr>
            <a:t>Administration in outpatient clinic</a:t>
          </a:r>
        </a:p>
        <a:p>
          <a:pPr marL="171450" lvl="1" indent="-171450" algn="l" defTabSz="800100">
            <a:lnSpc>
              <a:spcPct val="90000"/>
            </a:lnSpc>
            <a:spcBef>
              <a:spcPct val="0"/>
            </a:spcBef>
            <a:spcAft>
              <a:spcPct val="15000"/>
            </a:spcAft>
            <a:buChar char="•"/>
          </a:pPr>
          <a:r>
            <a:rPr lang="en-US" sz="1800" kern="1200" dirty="0">
              <a:solidFill>
                <a:schemeClr val="bg1"/>
              </a:solidFill>
            </a:rPr>
            <a:t>Observation in the hospital</a:t>
          </a:r>
        </a:p>
        <a:p>
          <a:pPr marL="171450" lvl="1" indent="-171450" algn="l" defTabSz="800100">
            <a:lnSpc>
              <a:spcPct val="90000"/>
            </a:lnSpc>
            <a:spcBef>
              <a:spcPct val="0"/>
            </a:spcBef>
            <a:spcAft>
              <a:spcPct val="15000"/>
            </a:spcAft>
            <a:buChar char="•"/>
          </a:pPr>
          <a:r>
            <a:rPr lang="en-US" sz="1800" kern="1200" dirty="0">
              <a:solidFill>
                <a:schemeClr val="bg1"/>
              </a:solidFill>
            </a:rPr>
            <a:t>Requires close local hospital relationship </a:t>
          </a:r>
        </a:p>
      </dsp:txBody>
      <dsp:txXfrm>
        <a:off x="0" y="3964920"/>
        <a:ext cx="8615947" cy="1449000"/>
      </dsp:txXfrm>
    </dsp:sp>
    <dsp:sp modelId="{B5249643-10F3-40AF-AB34-4C14D981160E}">
      <dsp:nvSpPr>
        <dsp:cNvPr id="0" name=""/>
        <dsp:cNvSpPr/>
      </dsp:nvSpPr>
      <dsp:spPr>
        <a:xfrm>
          <a:off x="430797" y="3625440"/>
          <a:ext cx="6031162" cy="678960"/>
        </a:xfrm>
        <a:prstGeom prst="roundRect">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964" tIns="0" rIns="227964" bIns="0" numCol="1" spcCol="1270" anchor="ctr" anchorCtr="0">
          <a:noAutofit/>
        </a:bodyPr>
        <a:lstStyle/>
        <a:p>
          <a:pPr marL="0" lvl="0" indent="0" algn="l" defTabSz="889000">
            <a:lnSpc>
              <a:spcPct val="90000"/>
            </a:lnSpc>
            <a:spcBef>
              <a:spcPct val="0"/>
            </a:spcBef>
            <a:spcAft>
              <a:spcPct val="35000"/>
            </a:spcAft>
            <a:buNone/>
          </a:pPr>
          <a:r>
            <a:rPr lang="en-US" sz="2000" kern="1200" dirty="0"/>
            <a:t>Hybrid</a:t>
          </a:r>
        </a:p>
      </dsp:txBody>
      <dsp:txXfrm>
        <a:off x="463941" y="3658584"/>
        <a:ext cx="5964874"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586FC-7340-4364-A104-97D62E65E7D8}">
      <dsp:nvSpPr>
        <dsp:cNvPr id="0" name=""/>
        <dsp:cNvSpPr/>
      </dsp:nvSpPr>
      <dsp:spPr>
        <a:xfrm>
          <a:off x="5030" y="273265"/>
          <a:ext cx="2928341" cy="676552"/>
        </a:xfrm>
        <a:prstGeom prst="chevron">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Treatment Decision-making </a:t>
          </a:r>
        </a:p>
      </dsp:txBody>
      <dsp:txXfrm>
        <a:off x="343306" y="273265"/>
        <a:ext cx="2251789" cy="676552"/>
      </dsp:txXfrm>
    </dsp:sp>
    <dsp:sp modelId="{6B343BDB-0C37-48E1-A551-E0942605699D}">
      <dsp:nvSpPr>
        <dsp:cNvPr id="0" name=""/>
        <dsp:cNvSpPr/>
      </dsp:nvSpPr>
      <dsp:spPr>
        <a:xfrm>
          <a:off x="2640537" y="283778"/>
          <a:ext cx="2928341" cy="655526"/>
        </a:xfrm>
        <a:prstGeom prst="chevron">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Preparation and Access</a:t>
          </a:r>
        </a:p>
      </dsp:txBody>
      <dsp:txXfrm>
        <a:off x="2968300" y="283778"/>
        <a:ext cx="2272815" cy="655526"/>
      </dsp:txXfrm>
    </dsp:sp>
    <dsp:sp modelId="{981BE4D7-B0E7-4DA3-BF40-E20F49885DD9}">
      <dsp:nvSpPr>
        <dsp:cNvPr id="0" name=""/>
        <dsp:cNvSpPr/>
      </dsp:nvSpPr>
      <dsp:spPr>
        <a:xfrm>
          <a:off x="5276044" y="277154"/>
          <a:ext cx="2928341" cy="668774"/>
        </a:xfrm>
        <a:prstGeom prst="chevron">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Step-up Dosing </a:t>
          </a:r>
        </a:p>
      </dsp:txBody>
      <dsp:txXfrm>
        <a:off x="5610431" y="277154"/>
        <a:ext cx="2259567" cy="668774"/>
      </dsp:txXfrm>
    </dsp:sp>
    <dsp:sp modelId="{2F3E4279-0CAF-4FAF-9446-52DCEA6D1F57}">
      <dsp:nvSpPr>
        <dsp:cNvPr id="0" name=""/>
        <dsp:cNvSpPr/>
      </dsp:nvSpPr>
      <dsp:spPr>
        <a:xfrm>
          <a:off x="7911552" y="283778"/>
          <a:ext cx="2928341" cy="655526"/>
        </a:xfrm>
        <a:prstGeom prst="chevron">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Continuation of Treatment</a:t>
          </a:r>
        </a:p>
      </dsp:txBody>
      <dsp:txXfrm>
        <a:off x="8239315" y="283778"/>
        <a:ext cx="2272815" cy="6555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EAA4F-7120-48A0-9B7E-58A72D2F3A19}">
      <dsp:nvSpPr>
        <dsp:cNvPr id="0" name=""/>
        <dsp:cNvSpPr/>
      </dsp:nvSpPr>
      <dsp:spPr>
        <a:xfrm>
          <a:off x="-5711841" y="-874461"/>
          <a:ext cx="6801608" cy="6801608"/>
        </a:xfrm>
        <a:prstGeom prst="blockArc">
          <a:avLst>
            <a:gd name="adj1" fmla="val 18900000"/>
            <a:gd name="adj2" fmla="val 2700000"/>
            <a:gd name="adj3" fmla="val 318"/>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2BACCA-DA65-4770-BD63-7BACADB7CFDD}">
      <dsp:nvSpPr>
        <dsp:cNvPr id="0" name=""/>
        <dsp:cNvSpPr/>
      </dsp:nvSpPr>
      <dsp:spPr>
        <a:xfrm>
          <a:off x="701312" y="371645"/>
          <a:ext cx="10201760" cy="1277783"/>
        </a:xfrm>
        <a:prstGeom prst="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2114" tIns="50800" rIns="50800" bIns="50800" numCol="1" spcCol="1270" anchor="t" anchorCtr="0">
          <a:noAutofit/>
        </a:bodyPr>
        <a:lstStyle/>
        <a:p>
          <a:pPr marL="0" lvl="0" indent="0" algn="l" defTabSz="889000">
            <a:lnSpc>
              <a:spcPct val="90000"/>
            </a:lnSpc>
            <a:spcBef>
              <a:spcPct val="0"/>
            </a:spcBef>
            <a:spcAft>
              <a:spcPts val="100"/>
            </a:spcAft>
            <a:buNone/>
          </a:pPr>
          <a:r>
            <a:rPr lang="en-US" sz="2000" b="1" kern="1200" dirty="0"/>
            <a:t>Patient home monitoring</a:t>
          </a:r>
        </a:p>
        <a:p>
          <a:pPr marL="171450" lvl="1" indent="-171450" algn="l" defTabSz="800100">
            <a:lnSpc>
              <a:spcPct val="90000"/>
            </a:lnSpc>
            <a:spcBef>
              <a:spcPct val="0"/>
            </a:spcBef>
            <a:spcAft>
              <a:spcPct val="15000"/>
            </a:spcAft>
            <a:buChar char="•"/>
          </a:pPr>
          <a:r>
            <a:rPr lang="en-US" sz="1800" kern="1200" dirty="0"/>
            <a:t>Check temperature every 8 </a:t>
          </a:r>
          <a:r>
            <a:rPr lang="en-US" sz="1800" kern="1200" dirty="0" err="1"/>
            <a:t>hr</a:t>
          </a:r>
          <a:r>
            <a:rPr lang="en-US" sz="1800" kern="1200" dirty="0"/>
            <a:t> while awake or at onset of new CRS or ICANS symptoms</a:t>
          </a:r>
        </a:p>
        <a:p>
          <a:pPr marL="171450" lvl="1" indent="-171450" algn="l" defTabSz="800100">
            <a:lnSpc>
              <a:spcPct val="90000"/>
            </a:lnSpc>
            <a:spcBef>
              <a:spcPct val="0"/>
            </a:spcBef>
            <a:spcAft>
              <a:spcPct val="15000"/>
            </a:spcAft>
            <a:buChar char="•"/>
          </a:pPr>
          <a:r>
            <a:rPr lang="en-US" sz="1800" kern="1200" dirty="0"/>
            <a:t>Monitor for changes in neurologic function</a:t>
          </a:r>
        </a:p>
        <a:p>
          <a:pPr marL="171450" lvl="1" indent="-171450" algn="l" defTabSz="800100">
            <a:lnSpc>
              <a:spcPct val="90000"/>
            </a:lnSpc>
            <a:spcBef>
              <a:spcPct val="0"/>
            </a:spcBef>
            <a:spcAft>
              <a:spcPct val="15000"/>
            </a:spcAft>
            <a:buChar char="•"/>
          </a:pPr>
          <a:r>
            <a:rPr lang="en-US" sz="1800" kern="1200" dirty="0"/>
            <a:t>If fever or mental status change: Take PRN medications* and present to ICC</a:t>
          </a:r>
          <a:endParaRPr lang="en-US" sz="1600" kern="1200" dirty="0"/>
        </a:p>
      </dsp:txBody>
      <dsp:txXfrm>
        <a:off x="701312" y="371645"/>
        <a:ext cx="10201760" cy="1277783"/>
      </dsp:txXfrm>
    </dsp:sp>
    <dsp:sp modelId="{03775F28-10EA-4210-8C7C-BD818000DD4A}">
      <dsp:nvSpPr>
        <dsp:cNvPr id="0" name=""/>
        <dsp:cNvSpPr/>
      </dsp:nvSpPr>
      <dsp:spPr>
        <a:xfrm>
          <a:off x="69727" y="378951"/>
          <a:ext cx="1263171" cy="1263171"/>
        </a:xfrm>
        <a:prstGeom prst="ellipse">
          <a:avLst/>
        </a:prstGeom>
        <a:solidFill>
          <a:schemeClr val="lt1">
            <a:hueOff val="0"/>
            <a:satOff val="0"/>
            <a:lumOff val="0"/>
            <a:alphaOff val="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dsp:style>
    </dsp:sp>
    <dsp:sp modelId="{A0B5191E-992F-4728-A525-AAE4177F00BA}">
      <dsp:nvSpPr>
        <dsp:cNvPr id="0" name=""/>
        <dsp:cNvSpPr/>
      </dsp:nvSpPr>
      <dsp:spPr>
        <a:xfrm>
          <a:off x="1068642" y="1853653"/>
          <a:ext cx="9834430" cy="1345378"/>
        </a:xfrm>
        <a:prstGeom prst="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2114" tIns="50800" rIns="50800" bIns="50800" numCol="1" spcCol="1270" anchor="t" anchorCtr="0">
          <a:noAutofit/>
        </a:bodyPr>
        <a:lstStyle/>
        <a:p>
          <a:pPr marL="0" lvl="0" indent="0" algn="l" defTabSz="889000">
            <a:lnSpc>
              <a:spcPct val="90000"/>
            </a:lnSpc>
            <a:spcBef>
              <a:spcPts val="0"/>
            </a:spcBef>
            <a:spcAft>
              <a:spcPts val="100"/>
            </a:spcAft>
            <a:buNone/>
          </a:pPr>
          <a:r>
            <a:rPr lang="en-US" sz="2000" b="1" kern="1200" dirty="0"/>
            <a:t>Grade 1 CRS management</a:t>
          </a:r>
        </a:p>
        <a:p>
          <a:pPr marL="171450" lvl="1" indent="-171450" algn="l" defTabSz="800100">
            <a:lnSpc>
              <a:spcPct val="90000"/>
            </a:lnSpc>
            <a:spcBef>
              <a:spcPct val="0"/>
            </a:spcBef>
            <a:spcAft>
              <a:spcPct val="15000"/>
            </a:spcAft>
            <a:buChar char="•"/>
          </a:pPr>
          <a:r>
            <a:rPr lang="en-US" sz="1800" kern="1200" dirty="0"/>
            <a:t>Evaluate vital signs and neurologic status</a:t>
          </a:r>
        </a:p>
        <a:p>
          <a:pPr marL="171450" lvl="1" indent="-171450" algn="l" defTabSz="800100">
            <a:lnSpc>
              <a:spcPct val="90000"/>
            </a:lnSpc>
            <a:spcBef>
              <a:spcPct val="0"/>
            </a:spcBef>
            <a:spcAft>
              <a:spcPct val="15000"/>
            </a:spcAft>
            <a:buChar char="•"/>
          </a:pPr>
          <a:r>
            <a:rPr lang="en-US" sz="1800" kern="1200" dirty="0"/>
            <a:t>Administer tocilizumab 8 mg/kg IV over 1 </a:t>
          </a:r>
          <a:r>
            <a:rPr lang="en-US" sz="1800" kern="1200" dirty="0" err="1"/>
            <a:t>hr</a:t>
          </a:r>
          <a:endParaRPr lang="en-US" sz="1800" kern="1200" dirty="0"/>
        </a:p>
        <a:p>
          <a:pPr marL="171450" lvl="1" indent="-171450" algn="l" defTabSz="800100">
            <a:lnSpc>
              <a:spcPct val="90000"/>
            </a:lnSpc>
            <a:spcBef>
              <a:spcPct val="0"/>
            </a:spcBef>
            <a:spcAft>
              <a:spcPct val="15000"/>
            </a:spcAft>
            <a:buChar char="•"/>
          </a:pPr>
          <a:r>
            <a:rPr lang="en-US" sz="1800" kern="1200" dirty="0"/>
            <a:t>Monitor patient for 8 </a:t>
          </a:r>
          <a:r>
            <a:rPr lang="en-US" sz="1800" kern="1200" dirty="0" err="1"/>
            <a:t>hr</a:t>
          </a:r>
          <a:r>
            <a:rPr lang="en-US" sz="1800" kern="1200" dirty="0"/>
            <a:t> and discharge home if symptoms resolve</a:t>
          </a:r>
        </a:p>
      </dsp:txBody>
      <dsp:txXfrm>
        <a:off x="1068642" y="1853653"/>
        <a:ext cx="9834430" cy="1345378"/>
      </dsp:txXfrm>
    </dsp:sp>
    <dsp:sp modelId="{3B3EB89B-6E9B-4F0D-8175-DEFCD14D0977}">
      <dsp:nvSpPr>
        <dsp:cNvPr id="0" name=""/>
        <dsp:cNvSpPr/>
      </dsp:nvSpPr>
      <dsp:spPr>
        <a:xfrm>
          <a:off x="437057" y="1894756"/>
          <a:ext cx="1263171" cy="1263171"/>
        </a:xfrm>
        <a:prstGeom prst="ellipse">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dsp:style>
    </dsp:sp>
    <dsp:sp modelId="{1ADD4B54-EC58-4EB2-BD02-D50A916110B0}">
      <dsp:nvSpPr>
        <dsp:cNvPr id="0" name=""/>
        <dsp:cNvSpPr/>
      </dsp:nvSpPr>
      <dsp:spPr>
        <a:xfrm>
          <a:off x="701312" y="3447785"/>
          <a:ext cx="10201760" cy="1188724"/>
        </a:xfrm>
        <a:prstGeom prst="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2114" tIns="50800" rIns="50800" bIns="50800" numCol="1" spcCol="1270" anchor="ctr" anchorCtr="0">
          <a:noAutofit/>
        </a:bodyPr>
        <a:lstStyle/>
        <a:p>
          <a:pPr marL="0" lvl="0" indent="0" algn="l" defTabSz="889000" rtl="0">
            <a:lnSpc>
              <a:spcPct val="90000"/>
            </a:lnSpc>
            <a:spcBef>
              <a:spcPct val="0"/>
            </a:spcBef>
            <a:spcAft>
              <a:spcPts val="100"/>
            </a:spcAft>
            <a:buNone/>
          </a:pPr>
          <a:r>
            <a:rPr lang="en-US" sz="2000" b="1" kern="1200" dirty="0"/>
            <a:t>Criteria for admission </a:t>
          </a:r>
          <a:r>
            <a:rPr lang="en-US" sz="2000" b="1" kern="1200" dirty="0">
              <a:latin typeface="Calibri"/>
            </a:rPr>
            <a:t>to 24-hour Nonemergency Department ICC</a:t>
          </a:r>
        </a:p>
        <a:p>
          <a:pPr marL="171450" lvl="1" indent="-171450" algn="l" defTabSz="800100">
            <a:lnSpc>
              <a:spcPct val="90000"/>
            </a:lnSpc>
            <a:spcBef>
              <a:spcPct val="0"/>
            </a:spcBef>
            <a:spcAft>
              <a:spcPct val="15000"/>
            </a:spcAft>
            <a:buChar char="•"/>
          </a:pPr>
          <a:r>
            <a:rPr lang="en-US" sz="1800" b="0" kern="1200" dirty="0">
              <a:latin typeface="Calibri"/>
            </a:rPr>
            <a:t>Persistent</a:t>
          </a:r>
          <a:r>
            <a:rPr lang="en-US" sz="1800" u="none" kern="1200" dirty="0"/>
            <a:t> grade 1 or ≥2 CRS</a:t>
          </a:r>
          <a:endParaRPr lang="en-US" sz="1800" kern="1200" dirty="0"/>
        </a:p>
        <a:p>
          <a:pPr marL="171450" lvl="1" indent="-171450" algn="l" defTabSz="800100">
            <a:lnSpc>
              <a:spcPct val="90000"/>
            </a:lnSpc>
            <a:spcBef>
              <a:spcPct val="0"/>
            </a:spcBef>
            <a:spcAft>
              <a:spcPct val="15000"/>
            </a:spcAft>
            <a:buChar char="•"/>
          </a:pPr>
          <a:r>
            <a:rPr lang="en-US" sz="1800" u="none" kern="1200" dirty="0"/>
            <a:t>Any presentation of ICANS or other neurologic toxicity</a:t>
          </a:r>
        </a:p>
      </dsp:txBody>
      <dsp:txXfrm>
        <a:off x="701312" y="3447785"/>
        <a:ext cx="10201760" cy="1188724"/>
      </dsp:txXfrm>
    </dsp:sp>
    <dsp:sp modelId="{D173C775-2BCD-4AB1-A082-0DE966035396}">
      <dsp:nvSpPr>
        <dsp:cNvPr id="0" name=""/>
        <dsp:cNvSpPr/>
      </dsp:nvSpPr>
      <dsp:spPr>
        <a:xfrm>
          <a:off x="69727" y="3410562"/>
          <a:ext cx="1263171" cy="1263171"/>
        </a:xfrm>
        <a:prstGeom prst="ellipse">
          <a:avLst/>
        </a:prstGeom>
        <a:solidFill>
          <a:schemeClr val="lt1">
            <a:hueOff val="0"/>
            <a:satOff val="0"/>
            <a:lumOff val="0"/>
            <a:alphaOff val="0"/>
          </a:schemeClr>
        </a:solidFill>
        <a:ln w="25400" cap="flat" cmpd="sng" algn="ctr">
          <a:solidFill>
            <a:schemeClr val="accent3"/>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80335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3FCFA-16C3-4FF7-BB9B-E4BF60915B8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78490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AB69EC-6018-4338-8256-27BBAA1C801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16902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65CAB-5828-4ABF-4D23-5808D7C216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C45A2-424F-D7FA-624A-6D425036624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DA36C91-B0E8-B6AB-1501-9F09A31D76B7}"/>
              </a:ext>
            </a:extLst>
          </p:cNvPr>
          <p:cNvSpPr>
            <a:spLocks noGrp="1"/>
          </p:cNvSpPr>
          <p:nvPr>
            <p:ph type="body" idx="1"/>
          </p:nvPr>
        </p:nvSpPr>
        <p:spPr/>
        <p:txBody>
          <a:bodyPr/>
          <a:lstStyle/>
          <a:p>
            <a:r>
              <a:rPr lang="en-US" i="1" dirty="0"/>
              <a:t>ADC, Antibody drug conjugate; BsAbm, bispecific antibody; BCMA, B-cell maturation antigen; CAR T-Cell, Chimeric Antigen receptor T-cell; MM, multiple Myeloma; </a:t>
            </a:r>
          </a:p>
        </p:txBody>
      </p:sp>
      <p:sp>
        <p:nvSpPr>
          <p:cNvPr id="4" name="Slide Number Placeholder 3">
            <a:extLst>
              <a:ext uri="{FF2B5EF4-FFF2-40B4-BE49-F238E27FC236}">
                <a16:creationId xmlns:a16="http://schemas.microsoft.com/office/drawing/2014/main" id="{DFF6E344-936A-92F0-87BE-7E99189DBF79}"/>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4834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A18932-933C-449D-984C-C1F15FCAA6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Header Placeholder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MMRF Patient Summit</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2017 DRAFT FOR REVIEW</a:t>
            </a:r>
          </a:p>
        </p:txBody>
      </p:sp>
    </p:spTree>
    <p:extLst>
      <p:ext uri="{BB962C8B-B14F-4D97-AF65-F5344CB8AC3E}">
        <p14:creationId xmlns:p14="http://schemas.microsoft.com/office/powerpoint/2010/main" val="1336000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a:p>
        </p:txBody>
      </p:sp>
    </p:spTree>
    <p:extLst>
      <p:ext uri="{BB962C8B-B14F-4D97-AF65-F5344CB8AC3E}">
        <p14:creationId xmlns:p14="http://schemas.microsoft.com/office/powerpoint/2010/main" val="1401133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a:p>
        </p:txBody>
      </p:sp>
    </p:spTree>
    <p:extLst>
      <p:ext uri="{BB962C8B-B14F-4D97-AF65-F5344CB8AC3E}">
        <p14:creationId xmlns:p14="http://schemas.microsoft.com/office/powerpoint/2010/main" val="2727828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50681-699F-B691-479B-D9833BD63C5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5C331CB-DB38-B039-9FEE-C7654800F862}"/>
              </a:ext>
            </a:extLst>
          </p:cNvPr>
          <p:cNvSpPr>
            <a:spLocks noGrp="1" noRot="1" noChangeAspect="1"/>
          </p:cNvSpPr>
          <p:nvPr>
            <p:ph type="sldImg"/>
          </p:nvPr>
        </p:nvSpPr>
        <p:spPr>
          <a:xfrm>
            <a:off x="381000" y="685800"/>
            <a:ext cx="6096000" cy="3429000"/>
          </a:xfrm>
        </p:spPr>
        <p:txBody>
          <a:bodyPr/>
          <a:lstStyle/>
          <a:p>
            <a:endParaRPr lang="en-US"/>
          </a:p>
        </p:txBody>
      </p:sp>
      <p:sp>
        <p:nvSpPr>
          <p:cNvPr id="3" name="Marcador de notas 2">
            <a:extLst>
              <a:ext uri="{FF2B5EF4-FFF2-40B4-BE49-F238E27FC236}">
                <a16:creationId xmlns:a16="http://schemas.microsoft.com/office/drawing/2014/main" id="{687566B2-EF3D-1401-9240-C16E5B7546E7}"/>
              </a:ext>
            </a:extLst>
          </p:cNvPr>
          <p:cNvSpPr>
            <a:spLocks noGrp="1"/>
          </p:cNvSpPr>
          <p:nvPr>
            <p:ph type="body" idx="1"/>
          </p:nvPr>
        </p:nvSpPr>
        <p:spPr/>
        <p:txBody>
          <a:bodyPr/>
          <a:lstStyle/>
          <a:p>
            <a:r>
              <a:rPr kumimoji="0" lang="es-ES" sz="1200" b="0" i="1" u="none" strike="noStrike" kern="1200" cap="none" spc="0" normalizeH="0" baseline="0" noProof="0">
                <a:ln>
                  <a:noFill/>
                </a:ln>
                <a:solidFill>
                  <a:srgbClr val="333333"/>
                </a:solidFill>
                <a:effectLst/>
                <a:uLnTx/>
                <a:uFillTx/>
                <a:latin typeface="Calibri" panose="020F0502020204030204" pitchFamily="34" charset="0"/>
                <a:cs typeface="Calibri" panose="020F0502020204030204" pitchFamily="34" charset="0"/>
              </a:rPr>
              <a:t>BCMA, B-</a:t>
            </a:r>
            <a:r>
              <a:rPr kumimoji="0" lang="es-ES" sz="1200" b="0" i="1" u="none" strike="noStrike" kern="1200" cap="none" spc="0" normalizeH="0" baseline="0" noProof="0" err="1">
                <a:ln>
                  <a:noFill/>
                </a:ln>
                <a:solidFill>
                  <a:srgbClr val="333333"/>
                </a:solidFill>
                <a:effectLst/>
                <a:uLnTx/>
                <a:uFillTx/>
                <a:latin typeface="Calibri" panose="020F0502020204030204" pitchFamily="34" charset="0"/>
                <a:cs typeface="Calibri" panose="020F0502020204030204" pitchFamily="34" charset="0"/>
              </a:rPr>
              <a:t>cell</a:t>
            </a:r>
            <a:r>
              <a:rPr kumimoji="0" lang="es-ES" sz="1200" b="0" i="1" u="none" strike="noStrike" kern="1200" cap="none" spc="0" normalizeH="0" baseline="0" noProof="0">
                <a:ln>
                  <a:noFill/>
                </a:ln>
                <a:solidFill>
                  <a:srgbClr val="333333"/>
                </a:solidFill>
                <a:effectLst/>
                <a:uLnTx/>
                <a:uFillTx/>
                <a:latin typeface="Calibri" panose="020F0502020204030204" pitchFamily="34" charset="0"/>
                <a:cs typeface="Calibri" panose="020F0502020204030204" pitchFamily="34" charset="0"/>
              </a:rPr>
              <a:t> </a:t>
            </a:r>
            <a:r>
              <a:rPr kumimoji="0" lang="es-ES" sz="1200" b="0" i="1" u="none" strike="noStrike" kern="1200" cap="none" spc="0" normalizeH="0" baseline="0" noProof="0" err="1">
                <a:ln>
                  <a:noFill/>
                </a:ln>
                <a:solidFill>
                  <a:srgbClr val="333333"/>
                </a:solidFill>
                <a:effectLst/>
                <a:uLnTx/>
                <a:uFillTx/>
                <a:latin typeface="Calibri" panose="020F0502020204030204" pitchFamily="34" charset="0"/>
                <a:cs typeface="Calibri" panose="020F0502020204030204" pitchFamily="34" charset="0"/>
              </a:rPr>
              <a:t>maturation</a:t>
            </a:r>
            <a:r>
              <a:rPr kumimoji="0" lang="es-ES" sz="1200" b="0" i="1" u="none" strike="noStrike" kern="1200" cap="none" spc="0" normalizeH="0" baseline="0" noProof="0">
                <a:ln>
                  <a:noFill/>
                </a:ln>
                <a:solidFill>
                  <a:srgbClr val="333333"/>
                </a:solidFill>
                <a:effectLst/>
                <a:uLnTx/>
                <a:uFillTx/>
                <a:latin typeface="Calibri" panose="020F0502020204030204" pitchFamily="34" charset="0"/>
                <a:cs typeface="Calibri" panose="020F0502020204030204" pitchFamily="34" charset="0"/>
              </a:rPr>
              <a:t> </a:t>
            </a:r>
            <a:r>
              <a:rPr kumimoji="0" lang="es-ES" sz="1200" b="0" i="1" u="none" strike="noStrike" kern="1200" cap="none" spc="0" normalizeH="0" baseline="0" noProof="0" err="1">
                <a:ln>
                  <a:noFill/>
                </a:ln>
                <a:solidFill>
                  <a:srgbClr val="333333"/>
                </a:solidFill>
                <a:effectLst/>
                <a:uLnTx/>
                <a:uFillTx/>
                <a:latin typeface="Calibri" panose="020F0502020204030204" pitchFamily="34" charset="0"/>
                <a:cs typeface="Calibri" panose="020F0502020204030204" pitchFamily="34" charset="0"/>
              </a:rPr>
              <a:t>antigen</a:t>
            </a:r>
            <a:r>
              <a:rPr kumimoji="0" lang="es-ES" sz="1200" b="0" i="1" u="none" strike="noStrike" kern="1200" cap="none" spc="0" normalizeH="0" baseline="0" noProof="0">
                <a:ln>
                  <a:noFill/>
                </a:ln>
                <a:solidFill>
                  <a:srgbClr val="333333"/>
                </a:solidFill>
                <a:effectLst/>
                <a:uLnTx/>
                <a:uFillTx/>
                <a:latin typeface="Calibri" panose="020F0502020204030204" pitchFamily="34" charset="0"/>
                <a:cs typeface="Calibri" panose="020F0502020204030204" pitchFamily="34" charset="0"/>
              </a:rPr>
              <a:t>; </a:t>
            </a:r>
            <a:r>
              <a:rPr lang="es-ES" i="1"/>
              <a:t>ORR, </a:t>
            </a:r>
            <a:r>
              <a:rPr lang="es-ES" i="1" err="1"/>
              <a:t>overall</a:t>
            </a:r>
            <a:r>
              <a:rPr lang="es-ES" i="1"/>
              <a:t> response </a:t>
            </a:r>
            <a:r>
              <a:rPr lang="es-ES" i="1" err="1"/>
              <a:t>rate</a:t>
            </a:r>
            <a:r>
              <a:rPr lang="es-ES" i="1"/>
              <a:t>; </a:t>
            </a:r>
            <a:r>
              <a:rPr lang="es-ES" i="1" err="1"/>
              <a:t>sCR</a:t>
            </a:r>
            <a:r>
              <a:rPr lang="es-ES" i="1"/>
              <a:t>, </a:t>
            </a:r>
            <a:r>
              <a:rPr lang="es-ES" i="1" err="1"/>
              <a:t>stringent</a:t>
            </a:r>
            <a:r>
              <a:rPr lang="es-ES" i="1"/>
              <a:t> complete response; CR, complete response; VGPR, </a:t>
            </a:r>
            <a:r>
              <a:rPr lang="es-ES" i="1" err="1"/>
              <a:t>very</a:t>
            </a:r>
            <a:r>
              <a:rPr lang="es-ES" i="1"/>
              <a:t> </a:t>
            </a:r>
            <a:r>
              <a:rPr lang="es-ES" i="1" err="1"/>
              <a:t>good</a:t>
            </a:r>
            <a:r>
              <a:rPr lang="es-ES" i="1"/>
              <a:t> </a:t>
            </a:r>
            <a:r>
              <a:rPr lang="es-ES" i="1" err="1"/>
              <a:t>partial</a:t>
            </a:r>
            <a:r>
              <a:rPr lang="es-ES" i="1"/>
              <a:t> response; PR, </a:t>
            </a:r>
            <a:r>
              <a:rPr lang="es-ES" i="1" err="1"/>
              <a:t>partial</a:t>
            </a:r>
            <a:r>
              <a:rPr lang="es-ES" i="1"/>
              <a:t> response; CRS, </a:t>
            </a:r>
            <a:r>
              <a:rPr lang="es-ES" i="1" err="1"/>
              <a:t>cytokine</a:t>
            </a:r>
            <a:r>
              <a:rPr lang="es-ES" i="1"/>
              <a:t> </a:t>
            </a:r>
            <a:r>
              <a:rPr lang="es-ES" i="1" err="1"/>
              <a:t>release</a:t>
            </a:r>
            <a:r>
              <a:rPr lang="es-ES" i="1"/>
              <a:t> </a:t>
            </a:r>
            <a:r>
              <a:rPr lang="es-ES" i="1" err="1"/>
              <a:t>syndrome</a:t>
            </a:r>
            <a:r>
              <a:rPr lang="es-ES" i="1"/>
              <a:t>; ICANS, </a:t>
            </a:r>
            <a:r>
              <a:rPr lang="es-ES" i="1" err="1"/>
              <a:t>immune</a:t>
            </a:r>
            <a:r>
              <a:rPr lang="es-ES" i="1"/>
              <a:t> </a:t>
            </a:r>
            <a:r>
              <a:rPr lang="es-ES" i="1" err="1"/>
              <a:t>effector</a:t>
            </a:r>
            <a:r>
              <a:rPr lang="es-ES" i="1"/>
              <a:t> </a:t>
            </a:r>
            <a:r>
              <a:rPr lang="es-ES" i="1" err="1"/>
              <a:t>cell</a:t>
            </a:r>
            <a:r>
              <a:rPr lang="es-ES" i="1"/>
              <a:t>–</a:t>
            </a:r>
            <a:r>
              <a:rPr lang="es-ES" i="1" err="1"/>
              <a:t>associated</a:t>
            </a:r>
            <a:r>
              <a:rPr lang="es-ES" i="1"/>
              <a:t> </a:t>
            </a:r>
            <a:r>
              <a:rPr lang="es-ES" i="1" err="1"/>
              <a:t>neurotoxicity</a:t>
            </a:r>
            <a:r>
              <a:rPr lang="es-ES" i="1"/>
              <a:t> </a:t>
            </a:r>
            <a:r>
              <a:rPr lang="es-ES" i="1" err="1"/>
              <a:t>syndrome</a:t>
            </a:r>
            <a:r>
              <a:rPr lang="es-ES" i="1"/>
              <a:t>; ADC, </a:t>
            </a:r>
            <a:r>
              <a:rPr lang="es-ES" i="1" err="1"/>
              <a:t>antibody</a:t>
            </a:r>
            <a:r>
              <a:rPr lang="es-ES" i="1"/>
              <a:t>–</a:t>
            </a:r>
            <a:r>
              <a:rPr lang="es-ES" i="1" err="1"/>
              <a:t>drug</a:t>
            </a:r>
            <a:r>
              <a:rPr lang="es-ES" i="1"/>
              <a:t> conjugate; CAR; </a:t>
            </a:r>
            <a:r>
              <a:rPr lang="es-ES" i="1" err="1"/>
              <a:t>chimeric</a:t>
            </a:r>
            <a:r>
              <a:rPr lang="es-ES" i="1"/>
              <a:t> </a:t>
            </a:r>
            <a:r>
              <a:rPr lang="es-ES" i="1" err="1"/>
              <a:t>antigen</a:t>
            </a:r>
            <a:r>
              <a:rPr lang="es-ES" i="1"/>
              <a:t> receptor.</a:t>
            </a:r>
          </a:p>
        </p:txBody>
      </p:sp>
    </p:spTree>
    <p:extLst>
      <p:ext uri="{BB962C8B-B14F-4D97-AF65-F5344CB8AC3E}">
        <p14:creationId xmlns:p14="http://schemas.microsoft.com/office/powerpoint/2010/main" val="2715683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i="1" dirty="0"/>
              <a:t>TCR, T-cell redirection therapy; ORR, overall response rate; BCMA, B-cell maturation antigen; CAR, chimeric antigen receptor; </a:t>
            </a:r>
            <a:r>
              <a:rPr lang="en-US" i="1" dirty="0" err="1"/>
              <a:t>BsAb</a:t>
            </a:r>
            <a:r>
              <a:rPr lang="en-US" i="1" dirty="0"/>
              <a:t>, bispecific antibody; DOR, duration of response; PFS, progression-free survival; PR, partial response; VGPR, very good partial response; CR, complete response; </a:t>
            </a:r>
            <a:r>
              <a:rPr lang="en-US" i="1" dirty="0" err="1"/>
              <a:t>sCR</a:t>
            </a:r>
            <a:r>
              <a:rPr lang="en-US" i="1" dirty="0"/>
              <a:t>, stringent complete response.</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AB69EC-6018-4338-8256-27BBAA1C801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Arial" panose="020B0604020202020204" pitchFamily="34" charset="0"/>
            </a:endParaRPr>
          </a:p>
        </p:txBody>
      </p:sp>
    </p:spTree>
    <p:extLst>
      <p:ext uri="{BB962C8B-B14F-4D97-AF65-F5344CB8AC3E}">
        <p14:creationId xmlns:p14="http://schemas.microsoft.com/office/powerpoint/2010/main" val="844919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a:p>
        </p:txBody>
      </p:sp>
    </p:spTree>
    <p:extLst>
      <p:ext uri="{BB962C8B-B14F-4D97-AF65-F5344CB8AC3E}">
        <p14:creationId xmlns:p14="http://schemas.microsoft.com/office/powerpoint/2010/main" val="444025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39718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a:p>
        </p:txBody>
      </p:sp>
    </p:spTree>
    <p:extLst>
      <p:ext uri="{BB962C8B-B14F-4D97-AF65-F5344CB8AC3E}">
        <p14:creationId xmlns:p14="http://schemas.microsoft.com/office/powerpoint/2010/main" val="1351351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a:cs typeface="Arial"/>
              </a:rPr>
              <a:t>ICC, intermediate Care center.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1023422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a:p>
        </p:txBody>
      </p:sp>
    </p:spTree>
    <p:extLst>
      <p:ext uri="{BB962C8B-B14F-4D97-AF65-F5344CB8AC3E}">
        <p14:creationId xmlns:p14="http://schemas.microsoft.com/office/powerpoint/2010/main" val="3960302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C6BF8-F56C-2ACE-1159-1721E24BE22A}"/>
            </a:ext>
          </a:extLst>
        </p:cNvPr>
        <p:cNvGrpSpPr/>
        <p:nvPr/>
      </p:nvGrpSpPr>
      <p:grpSpPr>
        <a:xfrm>
          <a:off x="0" y="0"/>
          <a:ext cx="0" cy="0"/>
          <a:chOff x="0" y="0"/>
          <a:chExt cx="0" cy="0"/>
        </a:xfrm>
      </p:grpSpPr>
      <p:sp>
        <p:nvSpPr>
          <p:cNvPr id="63490" name="Rectangle 7">
            <a:extLst>
              <a:ext uri="{FF2B5EF4-FFF2-40B4-BE49-F238E27FC236}">
                <a16:creationId xmlns:a16="http://schemas.microsoft.com/office/drawing/2014/main" id="{FF9D00F4-FD31-84B4-11D5-ED2834DBEB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A246F5EF-9FD6-42F4-0045-DF9A2FC0AC04}"/>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277F78D2-BFFF-C8CE-4CD4-6632CCE736A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38252050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61EBEFA8-FE9A-3645-66E5-65D77C6060F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21210" y="426350"/>
            <a:ext cx="5374790" cy="811967"/>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211ED9E3-DB6B-A95F-50CB-BE6488BBED96}"/>
              </a:ext>
            </a:extLst>
          </p:cNvPr>
          <p:cNvGrpSpPr/>
          <p:nvPr userDrawn="1"/>
        </p:nvGrpSpPr>
        <p:grpSpPr>
          <a:xfrm>
            <a:off x="9809410" y="6163733"/>
            <a:ext cx="1980029" cy="558174"/>
            <a:chOff x="9874835" y="6236872"/>
            <a:chExt cx="1980029" cy="558174"/>
          </a:xfrm>
        </p:grpSpPr>
        <p:pic>
          <p:nvPicPr>
            <p:cNvPr id="5" name="Picture 1">
              <a:extLst>
                <a:ext uri="{FF2B5EF4-FFF2-40B4-BE49-F238E27FC236}">
                  <a16:creationId xmlns:a16="http://schemas.microsoft.com/office/drawing/2014/main" id="{BB5D7729-CF2D-97E1-ED4F-D87CD32B5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4071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6837252B-350B-FE8B-6C0E-63B4805A81A9}"/>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err="1">
                  <a:solidFill>
                    <a:schemeClr val="bg2"/>
                  </a:solidFill>
                  <a:latin typeface="Calibri" panose="020F0502020204030204" pitchFamily="34" charset="0"/>
                  <a:cs typeface="Calibri" panose="020F0502020204030204" pitchFamily="34" charset="0"/>
                </a:rPr>
                <a:t>clinicaleducationalliance</a:t>
              </a:r>
              <a:r>
                <a:rPr lang="en-US" sz="800" b="0" err="1">
                  <a:solidFill>
                    <a:schemeClr val="bg2"/>
                  </a:solidFill>
                  <a:latin typeface="Calibri" panose="020F0502020204030204" pitchFamily="34" charset="0"/>
                  <a:cs typeface="Calibri" panose="020F0502020204030204" pitchFamily="34" charset="0"/>
                </a:rPr>
                <a:t>.com</a:t>
              </a:r>
              <a:r>
                <a:rPr lang="en-US" sz="800" b="0">
                  <a:solidFill>
                    <a:schemeClr val="bg2"/>
                  </a:solidFill>
                  <a:latin typeface="Calibri" panose="020F0502020204030204" pitchFamily="34" charset="0"/>
                  <a:cs typeface="Calibri" panose="020F0502020204030204" pitchFamily="34" charset="0"/>
                </a:rPr>
                <a:t>:</a:t>
              </a:r>
            </a:p>
          </p:txBody>
        </p:sp>
      </p:gr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39B743C8-024D-643D-E069-06D6F23FC6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424351" y="5580993"/>
            <a:ext cx="5374790" cy="811967"/>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oup 7">
            <a:extLst>
              <a:ext uri="{FF2B5EF4-FFF2-40B4-BE49-F238E27FC236}">
                <a16:creationId xmlns:a16="http://schemas.microsoft.com/office/drawing/2014/main" id="{677FE316-E268-F14F-B6A6-1AC212FCEB14}"/>
              </a:ext>
            </a:extLst>
          </p:cNvPr>
          <p:cNvGrpSpPr/>
          <p:nvPr userDrawn="1"/>
        </p:nvGrpSpPr>
        <p:grpSpPr>
          <a:xfrm>
            <a:off x="9809410" y="6163733"/>
            <a:ext cx="1980029" cy="558174"/>
            <a:chOff x="9874835" y="6236872"/>
            <a:chExt cx="1980029" cy="558174"/>
          </a:xfrm>
        </p:grpSpPr>
        <p:pic>
          <p:nvPicPr>
            <p:cNvPr id="9" name="Picture 1">
              <a:extLst>
                <a:ext uri="{FF2B5EF4-FFF2-40B4-BE49-F238E27FC236}">
                  <a16:creationId xmlns:a16="http://schemas.microsoft.com/office/drawing/2014/main" id="{6C07A675-1701-C0EC-A02F-EC9AD3DCDE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4071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DEEE9C4F-83F2-C1D1-18BD-8BCC0CF5252C}"/>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err="1">
                  <a:solidFill>
                    <a:schemeClr val="bg2"/>
                  </a:solidFill>
                  <a:latin typeface="Calibri" panose="020F0502020204030204" pitchFamily="34" charset="0"/>
                  <a:cs typeface="Calibri" panose="020F0502020204030204" pitchFamily="34" charset="0"/>
                </a:rPr>
                <a:t>clinicaleducationalliance</a:t>
              </a:r>
              <a:r>
                <a:rPr lang="en-US" sz="800" b="0" err="1">
                  <a:solidFill>
                    <a:schemeClr val="bg2"/>
                  </a:solidFill>
                  <a:latin typeface="Calibri" panose="020F0502020204030204" pitchFamily="34" charset="0"/>
                  <a:cs typeface="Calibri" panose="020F0502020204030204" pitchFamily="34" charset="0"/>
                </a:rPr>
                <a:t>.com</a:t>
              </a:r>
              <a:r>
                <a:rPr lang="en-US" sz="800" b="0">
                  <a:solidFill>
                    <a:schemeClr val="bg2"/>
                  </a:solidFill>
                  <a:latin typeface="Calibri" panose="020F0502020204030204" pitchFamily="34" charset="0"/>
                  <a:cs typeface="Calibri" panose="020F0502020204030204" pitchFamily="34" charset="0"/>
                </a:rPr>
                <a:t>:</a:t>
              </a:r>
            </a:p>
          </p:txBody>
        </p:sp>
      </p:gr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6" name="Group 5">
            <a:extLst>
              <a:ext uri="{FF2B5EF4-FFF2-40B4-BE49-F238E27FC236}">
                <a16:creationId xmlns:a16="http://schemas.microsoft.com/office/drawing/2014/main" id="{A7AFE0FC-4134-257E-E807-16748F79C340}"/>
              </a:ext>
            </a:extLst>
          </p:cNvPr>
          <p:cNvGrpSpPr/>
          <p:nvPr userDrawn="1"/>
        </p:nvGrpSpPr>
        <p:grpSpPr>
          <a:xfrm>
            <a:off x="9809410" y="6163733"/>
            <a:ext cx="1980029" cy="558174"/>
            <a:chOff x="9874835" y="6236872"/>
            <a:chExt cx="1980029" cy="558174"/>
          </a:xfrm>
        </p:grpSpPr>
        <p:pic>
          <p:nvPicPr>
            <p:cNvPr id="7" name="Picture 1">
              <a:extLst>
                <a:ext uri="{FF2B5EF4-FFF2-40B4-BE49-F238E27FC236}">
                  <a16:creationId xmlns:a16="http://schemas.microsoft.com/office/drawing/2014/main" id="{786EDFAE-AAAF-9215-4EB8-B5FBFACD0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4071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DDE279-CD74-4A42-2800-F1BF44FE987C}"/>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err="1">
                  <a:solidFill>
                    <a:schemeClr val="bg2"/>
                  </a:solidFill>
                  <a:latin typeface="Calibri" panose="020F0502020204030204" pitchFamily="34" charset="0"/>
                  <a:cs typeface="Calibri" panose="020F0502020204030204" pitchFamily="34" charset="0"/>
                </a:rPr>
                <a:t>clinicaleducationalliance</a:t>
              </a:r>
              <a:r>
                <a:rPr lang="en-US" sz="800" b="0" err="1">
                  <a:solidFill>
                    <a:schemeClr val="bg2"/>
                  </a:solidFill>
                  <a:latin typeface="Calibri" panose="020F0502020204030204" pitchFamily="34" charset="0"/>
                  <a:cs typeface="Calibri" panose="020F0502020204030204" pitchFamily="34" charset="0"/>
                </a:rPr>
                <a:t>.com</a:t>
              </a:r>
              <a:r>
                <a:rPr lang="en-US" sz="800" b="0">
                  <a:solidFill>
                    <a:schemeClr val="bg2"/>
                  </a:solidFill>
                  <a:latin typeface="Calibri" panose="020F0502020204030204" pitchFamily="34" charset="0"/>
                  <a:cs typeface="Calibri" panose="020F0502020204030204" pitchFamily="34" charset="0"/>
                </a:rPr>
                <a:t>:</a:t>
              </a:r>
            </a:p>
          </p:txBody>
        </p:sp>
      </p:gr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523E2CF-6BF6-4A4E-E2A3-1D5644F48A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424351" y="5580993"/>
            <a:ext cx="5374790" cy="811967"/>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5" name="Picture 4" descr="A group of doctors in a hospital&#10;&#10;Description automatically generated">
            <a:extLst>
              <a:ext uri="{FF2B5EF4-FFF2-40B4-BE49-F238E27FC236}">
                <a16:creationId xmlns:a16="http://schemas.microsoft.com/office/drawing/2014/main" id="{9831F805-D4E4-C477-13E7-E37E2EFE813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000" b="25000"/>
          <a:stretch/>
        </p:blipFill>
        <p:spPr>
          <a:xfrm>
            <a:off x="6096000" y="3657601"/>
            <a:ext cx="6095998" cy="3200398"/>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3" name="Picture 2" descr="A blue rectangular object with white text&#10;&#10;Description automatically generated">
            <a:extLst>
              <a:ext uri="{FF2B5EF4-FFF2-40B4-BE49-F238E27FC236}">
                <a16:creationId xmlns:a16="http://schemas.microsoft.com/office/drawing/2014/main" id="{1FFAD912-3EC7-B5F8-93D1-611E3ED0315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819400" y="228600"/>
            <a:ext cx="2598926" cy="896629"/>
          </a:xfrm>
          <a:prstGeom prst="rect">
            <a:avLst/>
          </a:prstGeom>
        </p:spPr>
      </p:pic>
    </p:spTree>
    <p:extLst>
      <p:ext uri="{BB962C8B-B14F-4D97-AF65-F5344CB8AC3E}">
        <p14:creationId xmlns:p14="http://schemas.microsoft.com/office/powerpoint/2010/main" val="2630885854"/>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6088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95922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3" name="Picture 2" descr="A blue rectangular object with white text&#10;&#10;Description automatically generated">
            <a:extLst>
              <a:ext uri="{FF2B5EF4-FFF2-40B4-BE49-F238E27FC236}">
                <a16:creationId xmlns:a16="http://schemas.microsoft.com/office/drawing/2014/main" id="{32DE8833-8523-8A5F-9E04-CB89A4832C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5299" y="5397076"/>
            <a:ext cx="2734317" cy="943339"/>
          </a:xfrm>
          <a:prstGeom prst="rect">
            <a:avLst/>
          </a:prstGeom>
        </p:spPr>
      </p:pic>
    </p:spTree>
    <p:extLst>
      <p:ext uri="{BB962C8B-B14F-4D97-AF65-F5344CB8AC3E}">
        <p14:creationId xmlns:p14="http://schemas.microsoft.com/office/powerpoint/2010/main" val="1081652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00030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95282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6110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31516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363226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748795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96237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659102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4" name="Picture 3" descr="A blue rectangular object with white text&#10;&#10;Description automatically generated">
            <a:extLst>
              <a:ext uri="{FF2B5EF4-FFF2-40B4-BE49-F238E27FC236}">
                <a16:creationId xmlns:a16="http://schemas.microsoft.com/office/drawing/2014/main" id="{2562464A-F0F3-E31D-CA57-2F7E562476B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870699" y="5397076"/>
            <a:ext cx="2734317" cy="943339"/>
          </a:xfrm>
          <a:prstGeom prst="rect">
            <a:avLst/>
          </a:prstGeom>
        </p:spPr>
      </p:pic>
    </p:spTree>
    <p:extLst>
      <p:ext uri="{BB962C8B-B14F-4D97-AF65-F5344CB8AC3E}">
        <p14:creationId xmlns:p14="http://schemas.microsoft.com/office/powerpoint/2010/main" val="2156387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819589"/>
      </p:ext>
    </p:extLst>
  </p:cSld>
  <p:clrMap bg1="dk2" tx1="lt1" bg2="dk1" tx2="lt2" accent1="accent1" accent2="accent2" accent3="accent3" accent4="accent4" accent5="accent5" accent6="accent6" hlink="hlink" folHlink="folHlink"/>
  <p:sldLayoutIdLst>
    <p:sldLayoutId id="2147484665" r:id="rId1"/>
    <p:sldLayoutId id="2147484666" r:id="rId2"/>
    <p:sldLayoutId id="2147484667" r:id="rId3"/>
    <p:sldLayoutId id="2147484668" r:id="rId4"/>
    <p:sldLayoutId id="2147484669" r:id="rId5"/>
    <p:sldLayoutId id="2147484670" r:id="rId6"/>
    <p:sldLayoutId id="2147484671" r:id="rId7"/>
    <p:sldLayoutId id="2147484672" r:id="rId8"/>
    <p:sldLayoutId id="2147484673" r:id="rId9"/>
    <p:sldLayoutId id="2147484674" r:id="rId10"/>
    <p:sldLayoutId id="2147484675" r:id="rId11"/>
    <p:sldLayoutId id="2147484676" r:id="rId12"/>
    <p:sldLayoutId id="2147484677"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diagramColors" Target="../diagrams/colors2.xml"/><Relationship Id="rId11" Type="http://schemas.openxmlformats.org/officeDocument/2006/relationships/image" Target="../media/image14.svg"/><Relationship Id="rId5" Type="http://schemas.openxmlformats.org/officeDocument/2006/relationships/diagramQuickStyle" Target="../diagrams/quickStyle2.xml"/><Relationship Id="rId10" Type="http://schemas.openxmlformats.org/officeDocument/2006/relationships/image" Target="../media/image13.png"/><Relationship Id="rId4" Type="http://schemas.openxmlformats.org/officeDocument/2006/relationships/diagramLayout" Target="../diagrams/layout2.xml"/><Relationship Id="rId9" Type="http://schemas.openxmlformats.org/officeDocument/2006/relationships/image" Target="../media/image12.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sv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3.xml"/><Relationship Id="rId11" Type="http://schemas.openxmlformats.org/officeDocument/2006/relationships/image" Target="../media/image18.svg"/><Relationship Id="rId5" Type="http://schemas.openxmlformats.org/officeDocument/2006/relationships/diagramQuickStyle" Target="../diagrams/quickStyle3.xml"/><Relationship Id="rId10" Type="http://schemas.openxmlformats.org/officeDocument/2006/relationships/image" Target="../media/image17.png"/><Relationship Id="rId4" Type="http://schemas.openxmlformats.org/officeDocument/2006/relationships/diagramLayout" Target="../diagrams/layout3.xml"/><Relationship Id="rId9" Type="http://schemas.openxmlformats.org/officeDocument/2006/relationships/image" Target="../media/image16.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1468192" cy="2057400"/>
          </a:xfrm>
        </p:spPr>
        <p:txBody>
          <a:bodyPr>
            <a:normAutofit/>
          </a:bodyPr>
          <a:lstStyle/>
          <a:p>
            <a:r>
              <a:rPr lang="en-US" altLang="en-US" dirty="0"/>
              <a:t>APP Perspectives: Safe and Effective Use of Bispecific Antibodies in Multiple Myeloma</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096000" y="1043214"/>
            <a:ext cx="59817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sz="1200" b="0">
                <a:solidFill>
                  <a:schemeClr val="bg2"/>
                </a:solidFill>
                <a:latin typeface="Calibri" panose="020F0502020204030204" pitchFamily="34" charset="0"/>
              </a:rPr>
              <a:t>Provided by Clinical Care Options, LLC </a:t>
            </a:r>
            <a:br>
              <a:rPr lang="en-US" sz="1200" b="0">
                <a:solidFill>
                  <a:schemeClr val="bg2"/>
                </a:solidFill>
                <a:latin typeface="Calibri" panose="020F0502020204030204" pitchFamily="34" charset="0"/>
              </a:rPr>
            </a:br>
            <a:r>
              <a:rPr lang="en-US" sz="1200" b="0">
                <a:solidFill>
                  <a:schemeClr val="bg2"/>
                </a:solidFill>
                <a:latin typeface="Calibri" panose="020F0502020204030204" pitchFamily="34" charset="0"/>
              </a:rPr>
              <a:t>in partnership with Practicing Clinicians Exchange and </a:t>
            </a:r>
            <a:r>
              <a:rPr lang="en-US" sz="1200" b="0" err="1">
                <a:solidFill>
                  <a:schemeClr val="bg2"/>
                </a:solidFill>
                <a:latin typeface="Calibri" panose="020F0502020204030204" pitchFamily="34" charset="0"/>
              </a:rPr>
              <a:t>ProCE</a:t>
            </a:r>
            <a:r>
              <a:rPr lang="en-US" sz="1200" b="0">
                <a:solidFill>
                  <a:schemeClr val="bg2"/>
                </a:solidFill>
                <a:latin typeface="Calibri" panose="020F0502020204030204" pitchFamily="34" charset="0"/>
              </a:rPr>
              <a:t>, LLC.</a:t>
            </a:r>
            <a:endParaRPr lang="en-US" altLang="en-US" sz="1200" b="0">
              <a:solidFill>
                <a:schemeClr val="bg2"/>
              </a:solidFill>
              <a:latin typeface="Calibri" panose="020F0502020204030204" pitchFamily="34" charset="0"/>
            </a:endParaRPr>
          </a:p>
        </p:txBody>
      </p:sp>
      <p:sp>
        <p:nvSpPr>
          <p:cNvPr id="2" name="Text Box 21">
            <a:extLst>
              <a:ext uri="{FF2B5EF4-FFF2-40B4-BE49-F238E27FC236}">
                <a16:creationId xmlns:a16="http://schemas.microsoft.com/office/drawing/2014/main" id="{2CA0AC73-61B9-DB7A-EB77-B93AA9E4387E}"/>
              </a:ext>
            </a:extLst>
          </p:cNvPr>
          <p:cNvSpPr txBox="1">
            <a:spLocks noChangeArrowheads="1"/>
          </p:cNvSpPr>
          <p:nvPr/>
        </p:nvSpPr>
        <p:spPr bwMode="auto">
          <a:xfrm>
            <a:off x="423864" y="6382512"/>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Johnson &amp; Johnson.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56F4-8ADB-27C4-9A5F-210A3EF9F611}"/>
              </a:ext>
            </a:extLst>
          </p:cNvPr>
          <p:cNvSpPr>
            <a:spLocks noGrp="1"/>
          </p:cNvSpPr>
          <p:nvPr>
            <p:ph type="title"/>
          </p:nvPr>
        </p:nvSpPr>
        <p:spPr/>
        <p:txBody>
          <a:bodyPr/>
          <a:lstStyle/>
          <a:p>
            <a:r>
              <a:rPr lang="en-US"/>
              <a:t>Faculty and Disclosures</a:t>
            </a:r>
          </a:p>
        </p:txBody>
      </p:sp>
      <p:sp>
        <p:nvSpPr>
          <p:cNvPr id="4" name="Content Placeholder 4">
            <a:extLst>
              <a:ext uri="{FF2B5EF4-FFF2-40B4-BE49-F238E27FC236}">
                <a16:creationId xmlns:a16="http://schemas.microsoft.com/office/drawing/2014/main" id="{B15415F8-FA47-EFE9-096D-2A217DA53A2C}"/>
              </a:ext>
            </a:extLst>
          </p:cNvPr>
          <p:cNvSpPr txBox="1">
            <a:spLocks noGrp="1"/>
          </p:cNvSpPr>
          <p:nvPr>
            <p:ph idx="1"/>
          </p:nvPr>
        </p:nvSpPr>
        <p:spPr>
          <a:xfrm>
            <a:off x="604675" y="1513047"/>
            <a:ext cx="10986496"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spcBef>
                <a:spcPts val="0"/>
              </a:spcBef>
              <a:spcAft>
                <a:spcPts val="0"/>
              </a:spcAft>
              <a:buFont typeface="Wingdings" panose="05000000000000000000" pitchFamily="2" charset="2"/>
              <a:buNone/>
            </a:pPr>
            <a:r>
              <a:rPr lang="en-US" altLang="en-US" b="1" kern="0" dirty="0">
                <a:solidFill>
                  <a:schemeClr val="accent3"/>
                </a:solidFill>
                <a:cs typeface="Calibri" panose="020F0502020204030204" pitchFamily="34" charset="0"/>
              </a:rPr>
              <a:t>Danielle Roberts, PA-C</a:t>
            </a:r>
          </a:p>
          <a:p>
            <a:pPr marL="0" indent="0">
              <a:spcBef>
                <a:spcPts val="0"/>
              </a:spcBef>
              <a:spcAft>
                <a:spcPts val="0"/>
              </a:spcAft>
              <a:buFont typeface="Wingdings" panose="05000000000000000000" pitchFamily="2" charset="2"/>
              <a:buNone/>
            </a:pPr>
            <a:r>
              <a:rPr lang="en-US" sz="2400" b="0" dirty="0">
                <a:effectLst/>
                <a:ea typeface="Times New Roman" panose="02020603050405020304" pitchFamily="18" charset="0"/>
                <a:cs typeface="Calibri" panose="020F0502020204030204" pitchFamily="34" charset="0"/>
              </a:rPr>
              <a:t>Associate Director of Education and Professional Development</a:t>
            </a:r>
          </a:p>
          <a:p>
            <a:pPr marL="0" indent="0">
              <a:spcBef>
                <a:spcPts val="0"/>
              </a:spcBef>
              <a:spcAft>
                <a:spcPts val="0"/>
              </a:spcAft>
              <a:buFont typeface="Wingdings" panose="05000000000000000000" pitchFamily="2" charset="2"/>
              <a:buNone/>
            </a:pPr>
            <a:r>
              <a:rPr lang="en-US" sz="2400" b="0" dirty="0">
                <a:effectLst/>
                <a:ea typeface="Times New Roman" panose="02020603050405020304" pitchFamily="18" charset="0"/>
                <a:cs typeface="Calibri" panose="020F0502020204030204" pitchFamily="34" charset="0"/>
              </a:rPr>
              <a:t>Emory Healthcare Office of Advanced Practice Providers</a:t>
            </a:r>
          </a:p>
          <a:p>
            <a:pPr marL="0" indent="0">
              <a:spcBef>
                <a:spcPts val="0"/>
              </a:spcBef>
              <a:spcAft>
                <a:spcPts val="0"/>
              </a:spcAft>
              <a:buFont typeface="Wingdings" panose="05000000000000000000" pitchFamily="2" charset="2"/>
              <a:buNone/>
            </a:pPr>
            <a:r>
              <a:rPr lang="en-US" sz="2400" b="0" dirty="0">
                <a:effectLst/>
                <a:ea typeface="Times New Roman" panose="02020603050405020304" pitchFamily="18" charset="0"/>
                <a:cs typeface="Calibri" panose="020F0502020204030204" pitchFamily="34" charset="0"/>
              </a:rPr>
              <a:t>Malignant Hematology- Winship Cancer Institute</a:t>
            </a:r>
          </a:p>
          <a:p>
            <a:pPr marL="0" indent="0">
              <a:spcBef>
                <a:spcPts val="0"/>
              </a:spcBef>
              <a:spcAft>
                <a:spcPts val="0"/>
              </a:spcAft>
              <a:buFont typeface="Wingdings" panose="05000000000000000000" pitchFamily="2" charset="2"/>
              <a:buNone/>
            </a:pPr>
            <a:r>
              <a:rPr lang="en-US" sz="2400" b="0" dirty="0">
                <a:effectLst/>
                <a:ea typeface="Times New Roman" panose="02020603050405020304" pitchFamily="18" charset="0"/>
                <a:cs typeface="Calibri" panose="020F0502020204030204" pitchFamily="34" charset="0"/>
              </a:rPr>
              <a:t>Adjunct Faculty and Society Leader for Emory Physician Assistant Program</a:t>
            </a:r>
          </a:p>
          <a:p>
            <a:pPr marL="0" indent="0">
              <a:spcBef>
                <a:spcPts val="0"/>
              </a:spcBef>
              <a:spcAft>
                <a:spcPts val="0"/>
              </a:spcAft>
              <a:buFont typeface="Wingdings" panose="05000000000000000000" pitchFamily="2" charset="2"/>
              <a:buNone/>
            </a:pPr>
            <a:r>
              <a:rPr lang="en-US" sz="2400" b="0" dirty="0">
                <a:effectLst/>
                <a:ea typeface="Times New Roman" panose="02020603050405020304" pitchFamily="18" charset="0"/>
                <a:cs typeface="Calibri" panose="020F0502020204030204" pitchFamily="34" charset="0"/>
              </a:rPr>
              <a:t>Atlanta, Georgia</a:t>
            </a:r>
          </a:p>
          <a:p>
            <a:pPr marL="0" indent="0">
              <a:spcBef>
                <a:spcPts val="0"/>
              </a:spcBef>
              <a:spcAft>
                <a:spcPts val="750"/>
              </a:spcAft>
              <a:buNone/>
            </a:pPr>
            <a:endParaRPr lang="it-IT" sz="2400" b="1" dirty="0">
              <a:solidFill>
                <a:schemeClr val="accent3"/>
              </a:solidFill>
              <a:cs typeface="Calibri" panose="020F0502020204030204" pitchFamily="34" charset="0"/>
            </a:endParaRPr>
          </a:p>
          <a:p>
            <a:pPr marL="0" indent="0">
              <a:spcBef>
                <a:spcPts val="0"/>
              </a:spcBef>
              <a:spcAft>
                <a:spcPts val="750"/>
              </a:spcAft>
              <a:buNone/>
            </a:pPr>
            <a:r>
              <a:rPr lang="en-US" sz="2400" i="1" dirty="0">
                <a:solidFill>
                  <a:srgbClr val="181818"/>
                </a:solidFill>
                <a:cs typeface="Calibri" panose="020F0502020204030204" pitchFamily="34" charset="0"/>
              </a:rPr>
              <a:t>Danielle Roberts, PA-C, </a:t>
            </a:r>
            <a:r>
              <a:rPr lang="en-US" sz="2400" dirty="0">
                <a:solidFill>
                  <a:srgbClr val="181818"/>
                </a:solidFill>
                <a:cs typeface="Calibri" panose="020F0502020204030204" pitchFamily="34" charset="0"/>
              </a:rPr>
              <a:t>has no relevant financial relationships to disclose.</a:t>
            </a:r>
          </a:p>
        </p:txBody>
      </p:sp>
    </p:spTree>
    <p:extLst>
      <p:ext uri="{BB962C8B-B14F-4D97-AF65-F5344CB8AC3E}">
        <p14:creationId xmlns:p14="http://schemas.microsoft.com/office/powerpoint/2010/main" val="687507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23333-38DD-4903-B09A-2F5D1660E6D1}"/>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77933256-9C36-95E4-7039-90C2A588C41C}"/>
              </a:ext>
            </a:extLst>
          </p:cNvPr>
          <p:cNvSpPr>
            <a:spLocks noGrp="1"/>
          </p:cNvSpPr>
          <p:nvPr>
            <p:ph idx="1"/>
          </p:nvPr>
        </p:nvSpPr>
        <p:spPr/>
        <p:txBody>
          <a:bodyPr/>
          <a:lstStyle/>
          <a:p>
            <a:pPr marL="0" indent="0">
              <a:buNone/>
            </a:pPr>
            <a:r>
              <a:rPr lang="en-US" dirty="0"/>
              <a:t>At the conclusion of this activity, learners should be able to:</a:t>
            </a:r>
          </a:p>
          <a:p>
            <a:r>
              <a:rPr lang="en-US" dirty="0"/>
              <a:t>Discuss bispecific antibody-based therapeutic strategies with patients with multiple myeloma and their caregivers, taking into consideration current indications, safety profiles, dosing protocol considerations, and patient goals and preferences  </a:t>
            </a:r>
          </a:p>
          <a:p>
            <a:r>
              <a:rPr lang="en-US" dirty="0"/>
              <a:t>Establish protocols and workflows with the local care team to optimize the use of agents such as tocilizumab and dexamethasone to mitigate adverse sequelae such as CRS from bispecific antibody therapy </a:t>
            </a:r>
          </a:p>
        </p:txBody>
      </p:sp>
    </p:spTree>
    <p:extLst>
      <p:ext uri="{BB962C8B-B14F-4D97-AF65-F5344CB8AC3E}">
        <p14:creationId xmlns:p14="http://schemas.microsoft.com/office/powerpoint/2010/main" val="1938915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BAAC2-3F78-41ED-9DCE-1BF61F5721AC}"/>
              </a:ext>
            </a:extLst>
          </p:cNvPr>
          <p:cNvSpPr>
            <a:spLocks noGrp="1"/>
          </p:cNvSpPr>
          <p:nvPr>
            <p:ph type="title"/>
          </p:nvPr>
        </p:nvSpPr>
        <p:spPr/>
        <p:txBody>
          <a:bodyPr/>
          <a:lstStyle/>
          <a:p>
            <a:r>
              <a:rPr lang="en-US"/>
              <a:t>Treating MM Is a Marathon, Not a Sprint!</a:t>
            </a:r>
          </a:p>
        </p:txBody>
      </p:sp>
      <p:sp>
        <p:nvSpPr>
          <p:cNvPr id="5" name="Content Placeholder 4">
            <a:extLst>
              <a:ext uri="{FF2B5EF4-FFF2-40B4-BE49-F238E27FC236}">
                <a16:creationId xmlns:a16="http://schemas.microsoft.com/office/drawing/2014/main" id="{3CC14601-13AE-470C-B948-A7E9474C84F5}"/>
              </a:ext>
            </a:extLst>
          </p:cNvPr>
          <p:cNvSpPr>
            <a:spLocks noGrp="1"/>
          </p:cNvSpPr>
          <p:nvPr>
            <p:ph idx="1"/>
          </p:nvPr>
        </p:nvSpPr>
        <p:spPr/>
        <p:txBody>
          <a:bodyPr/>
          <a:lstStyle/>
          <a:p>
            <a:r>
              <a:rPr lang="en-US"/>
              <a:t>Strategic vs tactical considerations: tolerability </a:t>
            </a:r>
            <a:r>
              <a:rPr lang="en-US" u="sng"/>
              <a:t>and</a:t>
            </a:r>
            <a:r>
              <a:rPr lang="en-US"/>
              <a:t> efficacy key with combination regimens</a:t>
            </a:r>
          </a:p>
        </p:txBody>
      </p:sp>
      <p:sp>
        <p:nvSpPr>
          <p:cNvPr id="6" name="AutoShape 4" descr="image004">
            <a:extLst>
              <a:ext uri="{FF2B5EF4-FFF2-40B4-BE49-F238E27FC236}">
                <a16:creationId xmlns:a16="http://schemas.microsoft.com/office/drawing/2014/main" id="{491260F7-8CB7-4B06-A337-BBDE04E11B0D}"/>
              </a:ext>
            </a:extLst>
          </p:cNvPr>
          <p:cNvSpPr>
            <a:spLocks noChangeAspect="1" noChangeArrowheads="1"/>
          </p:cNvSpPr>
          <p:nvPr/>
        </p:nvSpPr>
        <p:spPr bwMode="auto">
          <a:xfrm>
            <a:off x="2522683" y="2215196"/>
            <a:ext cx="4641869" cy="2640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400" b="0" i="0" u="none" strike="noStrike" kern="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 name="Line 5">
            <a:extLst>
              <a:ext uri="{FF2B5EF4-FFF2-40B4-BE49-F238E27FC236}">
                <a16:creationId xmlns:a16="http://schemas.microsoft.com/office/drawing/2014/main" id="{EA4CDDBE-F84D-46F5-B6AB-7B6A4BB9045E}"/>
              </a:ext>
            </a:extLst>
          </p:cNvPr>
          <p:cNvSpPr>
            <a:spLocks noChangeShapeType="1"/>
          </p:cNvSpPr>
          <p:nvPr/>
        </p:nvSpPr>
        <p:spPr bwMode="auto">
          <a:xfrm>
            <a:off x="1924986" y="5550643"/>
            <a:ext cx="8104839" cy="0"/>
          </a:xfrm>
          <a:prstGeom prst="line">
            <a:avLst/>
          </a:prstGeom>
          <a:noFill/>
          <a:ln w="25400">
            <a:solidFill>
              <a:schemeClr val="bg1"/>
            </a:solidFill>
            <a:round/>
            <a:headEnd type="non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8" name="Line 6">
            <a:extLst>
              <a:ext uri="{FF2B5EF4-FFF2-40B4-BE49-F238E27FC236}">
                <a16:creationId xmlns:a16="http://schemas.microsoft.com/office/drawing/2014/main" id="{0281C8BC-1B07-4222-938B-532C84E536D9}"/>
              </a:ext>
            </a:extLst>
          </p:cNvPr>
          <p:cNvSpPr>
            <a:spLocks noChangeShapeType="1"/>
          </p:cNvSpPr>
          <p:nvPr/>
        </p:nvSpPr>
        <p:spPr bwMode="auto">
          <a:xfrm flipH="1" flipV="1">
            <a:off x="1934389" y="2605228"/>
            <a:ext cx="9671" cy="2941746"/>
          </a:xfrm>
          <a:prstGeom prst="line">
            <a:avLst/>
          </a:prstGeom>
          <a:noFill/>
          <a:ln w="25400">
            <a:solidFill>
              <a:schemeClr val="bg1"/>
            </a:solidFill>
            <a:round/>
            <a:headEnd type="non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9" name="Text Box 7">
            <a:extLst>
              <a:ext uri="{FF2B5EF4-FFF2-40B4-BE49-F238E27FC236}">
                <a16:creationId xmlns:a16="http://schemas.microsoft.com/office/drawing/2014/main" id="{5C7E0A5D-D1F8-48CF-B3D0-5CB7903BC4F6}"/>
              </a:ext>
            </a:extLst>
          </p:cNvPr>
          <p:cNvSpPr txBox="1">
            <a:spLocks noChangeArrowheads="1"/>
          </p:cNvSpPr>
          <p:nvPr/>
        </p:nvSpPr>
        <p:spPr bwMode="auto">
          <a:xfrm flipH="1" flipV="1">
            <a:off x="1540820" y="3073514"/>
            <a:ext cx="215444" cy="1900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vert="eaVert" lIns="0" tIns="0" rIns="0" bIns="0">
            <a:spAutoFit/>
          </a:bodyPr>
          <a:lstStyle>
            <a:lvl1pPr eaLnBrk="0" hangingPunct="0">
              <a:defRPr sz="2000" b="1">
                <a:solidFill>
                  <a:schemeClr val="tx1"/>
                </a:solidFill>
                <a:latin typeface="Arial" pitchFamily="34" charset="0"/>
                <a:ea typeface="ＭＳ Ｐゴシック" pitchFamily="34" charset="-128"/>
              </a:defRPr>
            </a:lvl1pPr>
            <a:lvl2pPr marL="742950" indent="-285750" eaLnBrk="0" hangingPunct="0">
              <a:defRPr sz="2000" b="1">
                <a:solidFill>
                  <a:schemeClr val="tx1"/>
                </a:solidFill>
                <a:latin typeface="Arial" pitchFamily="34" charset="0"/>
                <a:ea typeface="ＭＳ Ｐゴシック" pitchFamily="34" charset="-128"/>
              </a:defRPr>
            </a:lvl2pPr>
            <a:lvl3pPr marL="1143000" indent="-228600" eaLnBrk="0" hangingPunct="0">
              <a:defRPr sz="2000" b="1">
                <a:solidFill>
                  <a:schemeClr val="tx1"/>
                </a:solidFill>
                <a:latin typeface="Arial" pitchFamily="34" charset="0"/>
                <a:ea typeface="ＭＳ Ｐゴシック" pitchFamily="34" charset="-128"/>
              </a:defRPr>
            </a:lvl3pPr>
            <a:lvl4pPr marL="1600200" indent="-228600" eaLnBrk="0" hangingPunct="0">
              <a:defRPr sz="2000" b="1">
                <a:solidFill>
                  <a:schemeClr val="tx1"/>
                </a:solidFill>
                <a:latin typeface="Arial" pitchFamily="34" charset="0"/>
                <a:ea typeface="ＭＳ Ｐゴシック" pitchFamily="34" charset="-128"/>
              </a:defRPr>
            </a:lvl4pPr>
            <a:lvl5pPr marL="2057400" indent="-228600" eaLnBrk="0" hangingPunct="0">
              <a:defRPr sz="2000" b="1">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altLang="en-US" sz="1400" b="1" i="0" u="none" strike="noStrike" kern="0" cap="none" spc="0" normalizeH="0" baseline="0" noProof="0">
                <a:ln>
                  <a:noFill/>
                </a:ln>
                <a:solidFill>
                  <a:srgbClr val="015873"/>
                </a:solidFill>
                <a:effectLst/>
                <a:uLnTx/>
                <a:uFillTx/>
                <a:latin typeface="Calibri" panose="020F0502020204030204" pitchFamily="34" charset="0"/>
                <a:ea typeface="ＭＳ Ｐゴシック" pitchFamily="34" charset="-128"/>
                <a:cs typeface="Calibri" panose="020F0502020204030204" pitchFamily="34" charset="0"/>
              </a:rPr>
              <a:t>M-Protein Level →</a:t>
            </a:r>
          </a:p>
        </p:txBody>
      </p:sp>
      <p:sp>
        <p:nvSpPr>
          <p:cNvPr id="10" name="Text Box 8">
            <a:extLst>
              <a:ext uri="{FF2B5EF4-FFF2-40B4-BE49-F238E27FC236}">
                <a16:creationId xmlns:a16="http://schemas.microsoft.com/office/drawing/2014/main" id="{13860F9F-AFEB-464B-A034-D2F2D34AFE0A}"/>
              </a:ext>
            </a:extLst>
          </p:cNvPr>
          <p:cNvSpPr txBox="1">
            <a:spLocks noChangeArrowheads="1"/>
          </p:cNvSpPr>
          <p:nvPr/>
        </p:nvSpPr>
        <p:spPr bwMode="auto">
          <a:xfrm>
            <a:off x="1761932" y="2486268"/>
            <a:ext cx="2074335"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Asymptomatic</a:t>
            </a:r>
          </a:p>
        </p:txBody>
      </p:sp>
      <p:sp>
        <p:nvSpPr>
          <p:cNvPr id="11" name="Text Box 9">
            <a:extLst>
              <a:ext uri="{FF2B5EF4-FFF2-40B4-BE49-F238E27FC236}">
                <a16:creationId xmlns:a16="http://schemas.microsoft.com/office/drawing/2014/main" id="{90FA1981-BA53-49F7-93BF-53AECFB28745}"/>
              </a:ext>
            </a:extLst>
          </p:cNvPr>
          <p:cNvSpPr txBox="1">
            <a:spLocks noChangeArrowheads="1"/>
          </p:cNvSpPr>
          <p:nvPr/>
        </p:nvSpPr>
        <p:spPr bwMode="auto">
          <a:xfrm>
            <a:off x="3425268" y="2486268"/>
            <a:ext cx="2074335"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Symptomatic</a:t>
            </a:r>
          </a:p>
        </p:txBody>
      </p:sp>
      <p:sp>
        <p:nvSpPr>
          <p:cNvPr id="12" name="Text Box 10">
            <a:extLst>
              <a:ext uri="{FF2B5EF4-FFF2-40B4-BE49-F238E27FC236}">
                <a16:creationId xmlns:a16="http://schemas.microsoft.com/office/drawing/2014/main" id="{0CF47021-FCAE-47A7-AF4B-24A308638533}"/>
              </a:ext>
            </a:extLst>
          </p:cNvPr>
          <p:cNvSpPr txBox="1">
            <a:spLocks noChangeArrowheads="1"/>
          </p:cNvSpPr>
          <p:nvPr/>
        </p:nvSpPr>
        <p:spPr bwMode="auto">
          <a:xfrm>
            <a:off x="6183790" y="2486268"/>
            <a:ext cx="2074335"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Relapsing</a:t>
            </a:r>
          </a:p>
        </p:txBody>
      </p:sp>
      <p:sp>
        <p:nvSpPr>
          <p:cNvPr id="13" name="Line 11">
            <a:extLst>
              <a:ext uri="{FF2B5EF4-FFF2-40B4-BE49-F238E27FC236}">
                <a16:creationId xmlns:a16="http://schemas.microsoft.com/office/drawing/2014/main" id="{2EF74204-FF33-4AA6-A587-BC3125DD907F}"/>
              </a:ext>
            </a:extLst>
          </p:cNvPr>
          <p:cNvSpPr>
            <a:spLocks noChangeShapeType="1"/>
          </p:cNvSpPr>
          <p:nvPr/>
        </p:nvSpPr>
        <p:spPr bwMode="auto">
          <a:xfrm flipH="1" flipV="1">
            <a:off x="3712171" y="2605228"/>
            <a:ext cx="9671" cy="2941746"/>
          </a:xfrm>
          <a:prstGeom prst="line">
            <a:avLst/>
          </a:prstGeom>
          <a:noFill/>
          <a:ln w="25400">
            <a:solidFill>
              <a:srgbClr val="B2B2B2"/>
            </a:solidFill>
            <a:prstDash val="dash"/>
            <a:round/>
            <a:headEnd/>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14" name="Text Box 12">
            <a:extLst>
              <a:ext uri="{FF2B5EF4-FFF2-40B4-BE49-F238E27FC236}">
                <a16:creationId xmlns:a16="http://schemas.microsoft.com/office/drawing/2014/main" id="{38DBCA62-FC3A-400B-B9E2-FEA4B1F5A395}"/>
              </a:ext>
            </a:extLst>
          </p:cNvPr>
          <p:cNvSpPr txBox="1">
            <a:spLocks noChangeArrowheads="1"/>
          </p:cNvSpPr>
          <p:nvPr/>
        </p:nvSpPr>
        <p:spPr bwMode="auto">
          <a:xfrm>
            <a:off x="8759187" y="2486268"/>
            <a:ext cx="2074335"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Refractory</a:t>
            </a:r>
          </a:p>
        </p:txBody>
      </p:sp>
      <p:sp>
        <p:nvSpPr>
          <p:cNvPr id="15" name="Line 13">
            <a:extLst>
              <a:ext uri="{FF2B5EF4-FFF2-40B4-BE49-F238E27FC236}">
                <a16:creationId xmlns:a16="http://schemas.microsoft.com/office/drawing/2014/main" id="{8171BC75-5CCD-4DCC-9AD2-E5334A893072}"/>
              </a:ext>
            </a:extLst>
          </p:cNvPr>
          <p:cNvSpPr>
            <a:spLocks noChangeShapeType="1"/>
          </p:cNvSpPr>
          <p:nvPr/>
        </p:nvSpPr>
        <p:spPr bwMode="auto">
          <a:xfrm flipH="1" flipV="1">
            <a:off x="7765737" y="2605228"/>
            <a:ext cx="9671" cy="2941746"/>
          </a:xfrm>
          <a:prstGeom prst="line">
            <a:avLst/>
          </a:prstGeom>
          <a:noFill/>
          <a:ln w="25400">
            <a:solidFill>
              <a:srgbClr val="B2B2B2"/>
            </a:solidFill>
            <a:prstDash val="dash"/>
            <a:round/>
            <a:headEnd/>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20" name="Text Box 18">
            <a:extLst>
              <a:ext uri="{FF2B5EF4-FFF2-40B4-BE49-F238E27FC236}">
                <a16:creationId xmlns:a16="http://schemas.microsoft.com/office/drawing/2014/main" id="{BD8227C1-099E-45FF-A9A8-6858A6C0E974}"/>
              </a:ext>
            </a:extLst>
          </p:cNvPr>
          <p:cNvSpPr txBox="1">
            <a:spLocks noChangeArrowheads="1"/>
          </p:cNvSpPr>
          <p:nvPr/>
        </p:nvSpPr>
        <p:spPr bwMode="auto">
          <a:xfrm>
            <a:off x="1871351" y="4103209"/>
            <a:ext cx="1320031"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MGUS or smoldering</a:t>
            </a:r>
            <a:b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b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myeloma</a:t>
            </a:r>
          </a:p>
        </p:txBody>
      </p:sp>
      <p:sp>
        <p:nvSpPr>
          <p:cNvPr id="21" name="Text Box 19">
            <a:extLst>
              <a:ext uri="{FF2B5EF4-FFF2-40B4-BE49-F238E27FC236}">
                <a16:creationId xmlns:a16="http://schemas.microsoft.com/office/drawing/2014/main" id="{987F9E63-8853-4196-8D97-D74267CC3C79}"/>
              </a:ext>
            </a:extLst>
          </p:cNvPr>
          <p:cNvSpPr txBox="1">
            <a:spLocks noChangeArrowheads="1"/>
          </p:cNvSpPr>
          <p:nvPr/>
        </p:nvSpPr>
        <p:spPr bwMode="auto">
          <a:xfrm>
            <a:off x="3818292" y="3215874"/>
            <a:ext cx="1242667"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l"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Active</a:t>
            </a:r>
            <a:b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b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myeloma</a:t>
            </a:r>
          </a:p>
        </p:txBody>
      </p:sp>
      <p:sp>
        <p:nvSpPr>
          <p:cNvPr id="22" name="Text Box 20">
            <a:extLst>
              <a:ext uri="{FF2B5EF4-FFF2-40B4-BE49-F238E27FC236}">
                <a16:creationId xmlns:a16="http://schemas.microsoft.com/office/drawing/2014/main" id="{5F1874DC-3E76-41F1-9C58-A0D09F5EEB6F}"/>
              </a:ext>
            </a:extLst>
          </p:cNvPr>
          <p:cNvSpPr txBox="1">
            <a:spLocks noChangeArrowheads="1"/>
          </p:cNvSpPr>
          <p:nvPr/>
        </p:nvSpPr>
        <p:spPr bwMode="auto">
          <a:xfrm>
            <a:off x="5304244" y="4941648"/>
            <a:ext cx="1242667"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Remission</a:t>
            </a:r>
          </a:p>
        </p:txBody>
      </p:sp>
      <p:sp>
        <p:nvSpPr>
          <p:cNvPr id="23" name="Text Box 21">
            <a:extLst>
              <a:ext uri="{FF2B5EF4-FFF2-40B4-BE49-F238E27FC236}">
                <a16:creationId xmlns:a16="http://schemas.microsoft.com/office/drawing/2014/main" id="{FD0EC9B3-17EA-446D-8BF6-A8B18D551B6B}"/>
              </a:ext>
            </a:extLst>
          </p:cNvPr>
          <p:cNvSpPr txBox="1">
            <a:spLocks noChangeArrowheads="1"/>
          </p:cNvSpPr>
          <p:nvPr/>
        </p:nvSpPr>
        <p:spPr bwMode="auto">
          <a:xfrm>
            <a:off x="5691013" y="3932421"/>
            <a:ext cx="1242667"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Relapse</a:t>
            </a:r>
          </a:p>
        </p:txBody>
      </p:sp>
      <p:sp>
        <p:nvSpPr>
          <p:cNvPr id="25" name="Text Box 23">
            <a:extLst>
              <a:ext uri="{FF2B5EF4-FFF2-40B4-BE49-F238E27FC236}">
                <a16:creationId xmlns:a16="http://schemas.microsoft.com/office/drawing/2014/main" id="{387CD6E2-2B4C-4429-91C1-1C3620950A21}"/>
              </a:ext>
            </a:extLst>
          </p:cNvPr>
          <p:cNvSpPr txBox="1">
            <a:spLocks noChangeArrowheads="1"/>
          </p:cNvSpPr>
          <p:nvPr/>
        </p:nvSpPr>
        <p:spPr bwMode="auto">
          <a:xfrm>
            <a:off x="3943519" y="5908686"/>
            <a:ext cx="1320032" cy="215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1st-line therapy</a:t>
            </a:r>
          </a:p>
        </p:txBody>
      </p:sp>
      <p:sp>
        <p:nvSpPr>
          <p:cNvPr id="26" name="AutoShape 24">
            <a:extLst>
              <a:ext uri="{FF2B5EF4-FFF2-40B4-BE49-F238E27FC236}">
                <a16:creationId xmlns:a16="http://schemas.microsoft.com/office/drawing/2014/main" id="{8DAA45E3-49E4-4007-A073-EFF90EBFA6EE}"/>
              </a:ext>
            </a:extLst>
          </p:cNvPr>
          <p:cNvSpPr>
            <a:spLocks noChangeArrowheads="1"/>
          </p:cNvSpPr>
          <p:nvPr/>
        </p:nvSpPr>
        <p:spPr bwMode="auto">
          <a:xfrm>
            <a:off x="4548668" y="4002335"/>
            <a:ext cx="87035" cy="1829117"/>
          </a:xfrm>
          <a:prstGeom prst="upArrow">
            <a:avLst>
              <a:gd name="adj1" fmla="val 50000"/>
              <a:gd name="adj2" fmla="val 183333"/>
            </a:avLst>
          </a:prstGeom>
          <a:solidFill>
            <a:schemeClr val="accent1"/>
          </a:solidFill>
          <a:ln w="9525">
            <a:noFill/>
            <a:miter lim="800000"/>
            <a:headEnd/>
            <a:tailEnd/>
          </a:ln>
          <a:effectLst/>
        </p:spPr>
        <p:txBody>
          <a:bodyPr lIns="0" tIns="0" rIns="0" bIns="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endParaRPr>
          </a:p>
        </p:txBody>
      </p:sp>
      <p:sp>
        <p:nvSpPr>
          <p:cNvPr id="28" name="Text Box 26">
            <a:extLst>
              <a:ext uri="{FF2B5EF4-FFF2-40B4-BE49-F238E27FC236}">
                <a16:creationId xmlns:a16="http://schemas.microsoft.com/office/drawing/2014/main" id="{B131046C-2AFF-4FF1-896B-312046896E47}"/>
              </a:ext>
            </a:extLst>
          </p:cNvPr>
          <p:cNvSpPr txBox="1">
            <a:spLocks noChangeArrowheads="1"/>
          </p:cNvSpPr>
          <p:nvPr/>
        </p:nvSpPr>
        <p:spPr bwMode="auto">
          <a:xfrm>
            <a:off x="6375663" y="5908686"/>
            <a:ext cx="1426408" cy="215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2nd- line therapy</a:t>
            </a:r>
          </a:p>
        </p:txBody>
      </p:sp>
      <p:sp>
        <p:nvSpPr>
          <p:cNvPr id="31" name="AutoShape 29">
            <a:extLst>
              <a:ext uri="{FF2B5EF4-FFF2-40B4-BE49-F238E27FC236}">
                <a16:creationId xmlns:a16="http://schemas.microsoft.com/office/drawing/2014/main" id="{2E4FB686-C70D-4F4C-862B-5CE42D95E597}"/>
              </a:ext>
            </a:extLst>
          </p:cNvPr>
          <p:cNvSpPr>
            <a:spLocks noChangeArrowheads="1"/>
          </p:cNvSpPr>
          <p:nvPr/>
        </p:nvSpPr>
        <p:spPr bwMode="auto">
          <a:xfrm>
            <a:off x="7066236" y="4368412"/>
            <a:ext cx="87035" cy="1463040"/>
          </a:xfrm>
          <a:prstGeom prst="upArrow">
            <a:avLst>
              <a:gd name="adj1" fmla="val 50000"/>
              <a:gd name="adj2" fmla="val 183333"/>
            </a:avLst>
          </a:prstGeom>
          <a:solidFill>
            <a:schemeClr val="accent1"/>
          </a:solidFill>
          <a:ln w="9525">
            <a:noFill/>
            <a:miter lim="800000"/>
            <a:headEnd/>
            <a:tailEnd/>
          </a:ln>
          <a:effectLst/>
        </p:spPr>
        <p:txBody>
          <a:bodyPr lIns="0" tIns="0" rIns="0" bIns="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33" name="Text Box 34">
            <a:extLst>
              <a:ext uri="{FF2B5EF4-FFF2-40B4-BE49-F238E27FC236}">
                <a16:creationId xmlns:a16="http://schemas.microsoft.com/office/drawing/2014/main" id="{CDFE633F-452A-42D1-86CC-75051FAC52A7}"/>
              </a:ext>
            </a:extLst>
          </p:cNvPr>
          <p:cNvSpPr txBox="1">
            <a:spLocks noChangeArrowheads="1"/>
          </p:cNvSpPr>
          <p:nvPr/>
        </p:nvSpPr>
        <p:spPr bwMode="auto">
          <a:xfrm>
            <a:off x="10038721" y="3960975"/>
            <a:ext cx="13200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000" b="1">
                <a:solidFill>
                  <a:schemeClr val="tx1"/>
                </a:solidFill>
                <a:latin typeface="Arial" pitchFamily="34" charset="0"/>
                <a:ea typeface="ＭＳ Ｐゴシック" pitchFamily="34" charset="-128"/>
              </a:defRPr>
            </a:lvl1pPr>
            <a:lvl2pPr marL="742950" indent="-285750" eaLnBrk="0" hangingPunct="0">
              <a:defRPr sz="2000" b="1">
                <a:solidFill>
                  <a:schemeClr val="tx1"/>
                </a:solidFill>
                <a:latin typeface="Arial" pitchFamily="34" charset="0"/>
                <a:ea typeface="ＭＳ Ｐゴシック" pitchFamily="34" charset="-128"/>
              </a:defRPr>
            </a:lvl2pPr>
            <a:lvl3pPr marL="1143000" indent="-228600" eaLnBrk="0" hangingPunct="0">
              <a:defRPr sz="2000" b="1">
                <a:solidFill>
                  <a:schemeClr val="tx1"/>
                </a:solidFill>
                <a:latin typeface="Arial" pitchFamily="34" charset="0"/>
                <a:ea typeface="ＭＳ Ｐゴシック" pitchFamily="34" charset="-128"/>
              </a:defRPr>
            </a:lvl3pPr>
            <a:lvl4pPr marL="1600200" indent="-228600" eaLnBrk="0" hangingPunct="0">
              <a:defRPr sz="2000" b="1">
                <a:solidFill>
                  <a:schemeClr val="tx1"/>
                </a:solidFill>
                <a:latin typeface="Arial" pitchFamily="34" charset="0"/>
                <a:ea typeface="ＭＳ Ｐゴシック" pitchFamily="34" charset="-128"/>
              </a:defRPr>
            </a:lvl4pPr>
            <a:lvl5pPr marL="2057400" indent="-228600" eaLnBrk="0" hangingPunct="0">
              <a:defRPr sz="2000" b="1">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000" b="1">
                <a:solidFill>
                  <a:schemeClr val="tx1"/>
                </a:solidFill>
                <a:latin typeface="Arial" pitchFamily="34" charset="0"/>
                <a:ea typeface="ＭＳ Ｐゴシック" pitchFamily="34" charset="-128"/>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1400" b="0" i="0" u="none" strike="noStrike" kern="0" cap="none" spc="0" normalizeH="0" baseline="0" noProof="0">
                <a:ln>
                  <a:noFill/>
                </a:ln>
                <a:solidFill>
                  <a:srgbClr val="015873"/>
                </a:solidFill>
                <a:effectLst/>
                <a:uLnTx/>
                <a:uFillTx/>
                <a:latin typeface="Calibri" panose="020F0502020204030204" pitchFamily="34" charset="0"/>
                <a:ea typeface="ＭＳ Ｐゴシック" pitchFamily="34" charset="-128"/>
                <a:cs typeface="Calibri" panose="020F0502020204030204" pitchFamily="34" charset="0"/>
              </a:rPr>
              <a:t>4th- to 20th-line therapy</a:t>
            </a:r>
          </a:p>
        </p:txBody>
      </p:sp>
      <p:sp>
        <p:nvSpPr>
          <p:cNvPr id="34" name="Text Box 21">
            <a:extLst>
              <a:ext uri="{FF2B5EF4-FFF2-40B4-BE49-F238E27FC236}">
                <a16:creationId xmlns:a16="http://schemas.microsoft.com/office/drawing/2014/main" id="{8E8D94D2-1966-42AB-A9EF-7F7A816E176D}"/>
              </a:ext>
            </a:extLst>
          </p:cNvPr>
          <p:cNvSpPr txBox="1">
            <a:spLocks noChangeArrowheads="1"/>
          </p:cNvSpPr>
          <p:nvPr/>
        </p:nvSpPr>
        <p:spPr bwMode="auto">
          <a:xfrm>
            <a:off x="7765737" y="3247309"/>
            <a:ext cx="1242667" cy="246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a:ln>
                  <a:noFill/>
                </a:ln>
                <a:solidFill>
                  <a:srgbClr val="E1471D"/>
                </a:solidFill>
                <a:effectLst/>
                <a:uLnTx/>
                <a:uFillTx/>
                <a:latin typeface="Calibri" panose="020F0502020204030204" pitchFamily="34" charset="0"/>
                <a:ea typeface="ＭＳ Ｐゴシック" charset="0"/>
                <a:cs typeface="Calibri" panose="020F0502020204030204" pitchFamily="34" charset="0"/>
              </a:rPr>
              <a:t>Relapse</a:t>
            </a:r>
          </a:p>
        </p:txBody>
      </p:sp>
      <p:sp>
        <p:nvSpPr>
          <p:cNvPr id="35" name="Freeform 32">
            <a:extLst>
              <a:ext uri="{FF2B5EF4-FFF2-40B4-BE49-F238E27FC236}">
                <a16:creationId xmlns:a16="http://schemas.microsoft.com/office/drawing/2014/main" id="{74E776FD-EFC8-4F08-9D2B-DB8851AB3145}"/>
              </a:ext>
            </a:extLst>
          </p:cNvPr>
          <p:cNvSpPr>
            <a:spLocks/>
          </p:cNvSpPr>
          <p:nvPr/>
        </p:nvSpPr>
        <p:spPr bwMode="auto">
          <a:xfrm>
            <a:off x="1924498" y="2910771"/>
            <a:ext cx="8435185" cy="2477883"/>
          </a:xfrm>
          <a:custGeom>
            <a:avLst/>
            <a:gdLst>
              <a:gd name="T0" fmla="*/ 0 w 4281"/>
              <a:gd name="T1" fmla="*/ 2965450 h 1868"/>
              <a:gd name="T2" fmla="*/ 1668462 w 4281"/>
              <a:gd name="T3" fmla="*/ 2957513 h 1868"/>
              <a:gd name="T4" fmla="*/ 2757487 w 4281"/>
              <a:gd name="T5" fmla="*/ 1357313 h 1868"/>
              <a:gd name="T6" fmla="*/ 2917825 w 4281"/>
              <a:gd name="T7" fmla="*/ 2614613 h 1868"/>
              <a:gd name="T8" fmla="*/ 3778250 w 4281"/>
              <a:gd name="T9" fmla="*/ 2616200 h 1868"/>
              <a:gd name="T10" fmla="*/ 4221162 w 4281"/>
              <a:gd name="T11" fmla="*/ 1981200 h 1868"/>
              <a:gd name="T12" fmla="*/ 4464050 w 4281"/>
              <a:gd name="T13" fmla="*/ 2406650 h 1868"/>
              <a:gd name="T14" fmla="*/ 4916487 w 4281"/>
              <a:gd name="T15" fmla="*/ 2406650 h 1868"/>
              <a:gd name="T16" fmla="*/ 5745162 w 4281"/>
              <a:gd name="T17" fmla="*/ 846138 h 1868"/>
              <a:gd name="T18" fmla="*/ 5875337 w 4281"/>
              <a:gd name="T19" fmla="*/ 1768475 h 1868"/>
              <a:gd name="T20" fmla="*/ 6796087 w 4281"/>
              <a:gd name="T21" fmla="*/ 0 h 18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connsiteX0" fmla="*/ 0 w 10000"/>
              <a:gd name="connsiteY0" fmla="*/ 10000 h 10000"/>
              <a:gd name="connsiteX1" fmla="*/ 2455 w 10000"/>
              <a:gd name="connsiteY1" fmla="*/ 9973 h 10000"/>
              <a:gd name="connsiteX2" fmla="*/ 3836 w 10000"/>
              <a:gd name="connsiteY2" fmla="*/ 4278 h 10000"/>
              <a:gd name="connsiteX3" fmla="*/ 4293 w 10000"/>
              <a:gd name="connsiteY3" fmla="*/ 8817 h 10000"/>
              <a:gd name="connsiteX4" fmla="*/ 5559 w 10000"/>
              <a:gd name="connsiteY4" fmla="*/ 8822 h 10000"/>
              <a:gd name="connsiteX5" fmla="*/ 6211 w 10000"/>
              <a:gd name="connsiteY5" fmla="*/ 6681 h 10000"/>
              <a:gd name="connsiteX6" fmla="*/ 6569 w 10000"/>
              <a:gd name="connsiteY6" fmla="*/ 8116 h 10000"/>
              <a:gd name="connsiteX7" fmla="*/ 7234 w 10000"/>
              <a:gd name="connsiteY7" fmla="*/ 8116 h 10000"/>
              <a:gd name="connsiteX8" fmla="*/ 8454 w 10000"/>
              <a:gd name="connsiteY8" fmla="*/ 2853 h 10000"/>
              <a:gd name="connsiteX9" fmla="*/ 8645 w 10000"/>
              <a:gd name="connsiteY9" fmla="*/ 5964 h 10000"/>
              <a:gd name="connsiteX10" fmla="*/ 10000 w 10000"/>
              <a:gd name="connsiteY10" fmla="*/ 0 h 10000"/>
              <a:gd name="connsiteX0" fmla="*/ 0 w 10000"/>
              <a:gd name="connsiteY0" fmla="*/ 10000 h 11725"/>
              <a:gd name="connsiteX1" fmla="*/ 2455 w 10000"/>
              <a:gd name="connsiteY1" fmla="*/ 9973 h 11725"/>
              <a:gd name="connsiteX2" fmla="*/ 3836 w 10000"/>
              <a:gd name="connsiteY2" fmla="*/ 4278 h 11725"/>
              <a:gd name="connsiteX3" fmla="*/ 5135 w 10000"/>
              <a:gd name="connsiteY3" fmla="*/ 11725 h 11725"/>
              <a:gd name="connsiteX4" fmla="*/ 5559 w 10000"/>
              <a:gd name="connsiteY4" fmla="*/ 8822 h 11725"/>
              <a:gd name="connsiteX5" fmla="*/ 6211 w 10000"/>
              <a:gd name="connsiteY5" fmla="*/ 6681 h 11725"/>
              <a:gd name="connsiteX6" fmla="*/ 6569 w 10000"/>
              <a:gd name="connsiteY6" fmla="*/ 8116 h 11725"/>
              <a:gd name="connsiteX7" fmla="*/ 7234 w 10000"/>
              <a:gd name="connsiteY7" fmla="*/ 8116 h 11725"/>
              <a:gd name="connsiteX8" fmla="*/ 8454 w 10000"/>
              <a:gd name="connsiteY8" fmla="*/ 2853 h 11725"/>
              <a:gd name="connsiteX9" fmla="*/ 8645 w 10000"/>
              <a:gd name="connsiteY9" fmla="*/ 5964 h 11725"/>
              <a:gd name="connsiteX10" fmla="*/ 10000 w 10000"/>
              <a:gd name="connsiteY10" fmla="*/ 0 h 11725"/>
              <a:gd name="connsiteX0" fmla="*/ 0 w 10000"/>
              <a:gd name="connsiteY0" fmla="*/ 10000 h 11725"/>
              <a:gd name="connsiteX1" fmla="*/ 2455 w 10000"/>
              <a:gd name="connsiteY1" fmla="*/ 9973 h 11725"/>
              <a:gd name="connsiteX2" fmla="*/ 3836 w 10000"/>
              <a:gd name="connsiteY2" fmla="*/ 4278 h 11725"/>
              <a:gd name="connsiteX3" fmla="*/ 5135 w 10000"/>
              <a:gd name="connsiteY3" fmla="*/ 11725 h 11725"/>
              <a:gd name="connsiteX4" fmla="*/ 6484 w 10000"/>
              <a:gd name="connsiteY4" fmla="*/ 11388 h 11725"/>
              <a:gd name="connsiteX5" fmla="*/ 6211 w 10000"/>
              <a:gd name="connsiteY5" fmla="*/ 6681 h 11725"/>
              <a:gd name="connsiteX6" fmla="*/ 6569 w 10000"/>
              <a:gd name="connsiteY6" fmla="*/ 8116 h 11725"/>
              <a:gd name="connsiteX7" fmla="*/ 7234 w 10000"/>
              <a:gd name="connsiteY7" fmla="*/ 8116 h 11725"/>
              <a:gd name="connsiteX8" fmla="*/ 8454 w 10000"/>
              <a:gd name="connsiteY8" fmla="*/ 2853 h 11725"/>
              <a:gd name="connsiteX9" fmla="*/ 8645 w 10000"/>
              <a:gd name="connsiteY9" fmla="*/ 5964 h 11725"/>
              <a:gd name="connsiteX10" fmla="*/ 10000 w 10000"/>
              <a:gd name="connsiteY10" fmla="*/ 0 h 11725"/>
              <a:gd name="connsiteX0" fmla="*/ 0 w 10000"/>
              <a:gd name="connsiteY0" fmla="*/ 10000 h 11725"/>
              <a:gd name="connsiteX1" fmla="*/ 2455 w 10000"/>
              <a:gd name="connsiteY1" fmla="*/ 9973 h 11725"/>
              <a:gd name="connsiteX2" fmla="*/ 3836 w 10000"/>
              <a:gd name="connsiteY2" fmla="*/ 4278 h 11725"/>
              <a:gd name="connsiteX3" fmla="*/ 5135 w 10000"/>
              <a:gd name="connsiteY3" fmla="*/ 11725 h 11725"/>
              <a:gd name="connsiteX4" fmla="*/ 6484 w 10000"/>
              <a:gd name="connsiteY4" fmla="*/ 11388 h 11725"/>
              <a:gd name="connsiteX5" fmla="*/ 6211 w 10000"/>
              <a:gd name="connsiteY5" fmla="*/ 6681 h 11725"/>
              <a:gd name="connsiteX6" fmla="*/ 6928 w 10000"/>
              <a:gd name="connsiteY6" fmla="*/ 8715 h 11725"/>
              <a:gd name="connsiteX7" fmla="*/ 7234 w 10000"/>
              <a:gd name="connsiteY7" fmla="*/ 8116 h 11725"/>
              <a:gd name="connsiteX8" fmla="*/ 8454 w 10000"/>
              <a:gd name="connsiteY8" fmla="*/ 2853 h 11725"/>
              <a:gd name="connsiteX9" fmla="*/ 8645 w 10000"/>
              <a:gd name="connsiteY9" fmla="*/ 5964 h 11725"/>
              <a:gd name="connsiteX10" fmla="*/ 10000 w 10000"/>
              <a:gd name="connsiteY10" fmla="*/ 0 h 1172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7234 w 12195"/>
              <a:gd name="connsiteY7" fmla="*/ 7646 h 11255"/>
              <a:gd name="connsiteX8" fmla="*/ 8454 w 12195"/>
              <a:gd name="connsiteY8" fmla="*/ 2383 h 11255"/>
              <a:gd name="connsiteX9" fmla="*/ 8645 w 12195"/>
              <a:gd name="connsiteY9" fmla="*/ 5494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7234 w 12195"/>
              <a:gd name="connsiteY7" fmla="*/ 7646 h 11255"/>
              <a:gd name="connsiteX8" fmla="*/ 8454 w 12195"/>
              <a:gd name="connsiteY8" fmla="*/ 2383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7234 w 12195"/>
              <a:gd name="connsiteY7" fmla="*/ 7646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7234 w 12195"/>
              <a:gd name="connsiteY7" fmla="*/ 7646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6928 w 12195"/>
              <a:gd name="connsiteY6" fmla="*/ 8245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6211 w 12195"/>
              <a:gd name="connsiteY5" fmla="*/ 6211 h 11255"/>
              <a:gd name="connsiteX6" fmla="*/ 7867 w 12195"/>
              <a:gd name="connsiteY6" fmla="*/ 8159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7495 w 12195"/>
              <a:gd name="connsiteY5" fmla="*/ 6125 h 11255"/>
              <a:gd name="connsiteX6" fmla="*/ 7867 w 12195"/>
              <a:gd name="connsiteY6" fmla="*/ 8159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7495 w 12195"/>
              <a:gd name="connsiteY5" fmla="*/ 6125 h 11255"/>
              <a:gd name="connsiteX6" fmla="*/ 7867 w 12195"/>
              <a:gd name="connsiteY6" fmla="*/ 8159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255"/>
              <a:gd name="connsiteX1" fmla="*/ 2455 w 12195"/>
              <a:gd name="connsiteY1" fmla="*/ 9503 h 11255"/>
              <a:gd name="connsiteX2" fmla="*/ 3836 w 12195"/>
              <a:gd name="connsiteY2" fmla="*/ 3808 h 11255"/>
              <a:gd name="connsiteX3" fmla="*/ 5135 w 12195"/>
              <a:gd name="connsiteY3" fmla="*/ 11255 h 11255"/>
              <a:gd name="connsiteX4" fmla="*/ 6484 w 12195"/>
              <a:gd name="connsiteY4" fmla="*/ 10918 h 11255"/>
              <a:gd name="connsiteX5" fmla="*/ 7495 w 12195"/>
              <a:gd name="connsiteY5" fmla="*/ 6125 h 11255"/>
              <a:gd name="connsiteX6" fmla="*/ 7867 w 12195"/>
              <a:gd name="connsiteY6" fmla="*/ 8159 h 11255"/>
              <a:gd name="connsiteX7" fmla="*/ 9167 w 12195"/>
              <a:gd name="connsiteY7" fmla="*/ 8202 h 11255"/>
              <a:gd name="connsiteX8" fmla="*/ 10538 w 12195"/>
              <a:gd name="connsiteY8" fmla="*/ 3024 h 11255"/>
              <a:gd name="connsiteX9" fmla="*/ 10923 w 12195"/>
              <a:gd name="connsiteY9" fmla="*/ 5280 h 11255"/>
              <a:gd name="connsiteX10" fmla="*/ 12195 w 12195"/>
              <a:gd name="connsiteY10" fmla="*/ 0 h 11255"/>
              <a:gd name="connsiteX0" fmla="*/ 0 w 12195"/>
              <a:gd name="connsiteY0" fmla="*/ 9530 h 11143"/>
              <a:gd name="connsiteX1" fmla="*/ 2455 w 12195"/>
              <a:gd name="connsiteY1" fmla="*/ 9503 h 11143"/>
              <a:gd name="connsiteX2" fmla="*/ 3836 w 12195"/>
              <a:gd name="connsiteY2" fmla="*/ 3808 h 11143"/>
              <a:gd name="connsiteX3" fmla="*/ 5123 w 12195"/>
              <a:gd name="connsiteY3" fmla="*/ 11143 h 11143"/>
              <a:gd name="connsiteX4" fmla="*/ 6484 w 12195"/>
              <a:gd name="connsiteY4" fmla="*/ 10918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94"/>
              <a:gd name="connsiteX1" fmla="*/ 2455 w 12195"/>
              <a:gd name="connsiteY1" fmla="*/ 9503 h 11194"/>
              <a:gd name="connsiteX2" fmla="*/ 3836 w 12195"/>
              <a:gd name="connsiteY2" fmla="*/ 3808 h 11194"/>
              <a:gd name="connsiteX3" fmla="*/ 5123 w 12195"/>
              <a:gd name="connsiteY3" fmla="*/ 11143 h 11194"/>
              <a:gd name="connsiteX4" fmla="*/ 6472 w 12195"/>
              <a:gd name="connsiteY4" fmla="*/ 11123 h 11194"/>
              <a:gd name="connsiteX5" fmla="*/ 7495 w 12195"/>
              <a:gd name="connsiteY5" fmla="*/ 6125 h 11194"/>
              <a:gd name="connsiteX6" fmla="*/ 7867 w 12195"/>
              <a:gd name="connsiteY6" fmla="*/ 8159 h 11194"/>
              <a:gd name="connsiteX7" fmla="*/ 9167 w 12195"/>
              <a:gd name="connsiteY7" fmla="*/ 8202 h 11194"/>
              <a:gd name="connsiteX8" fmla="*/ 10538 w 12195"/>
              <a:gd name="connsiteY8" fmla="*/ 3024 h 11194"/>
              <a:gd name="connsiteX9" fmla="*/ 10923 w 12195"/>
              <a:gd name="connsiteY9" fmla="*/ 5280 h 11194"/>
              <a:gd name="connsiteX10" fmla="*/ 12195 w 12195"/>
              <a:gd name="connsiteY10" fmla="*/ 0 h 11194"/>
              <a:gd name="connsiteX0" fmla="*/ 0 w 12195"/>
              <a:gd name="connsiteY0" fmla="*/ 9530 h 11143"/>
              <a:gd name="connsiteX1" fmla="*/ 2455 w 12195"/>
              <a:gd name="connsiteY1" fmla="*/ 9503 h 11143"/>
              <a:gd name="connsiteX2" fmla="*/ 3836 w 12195"/>
              <a:gd name="connsiteY2" fmla="*/ 3808 h 11143"/>
              <a:gd name="connsiteX3" fmla="*/ 5123 w 12195"/>
              <a:gd name="connsiteY3" fmla="*/ 11143 h 11143"/>
              <a:gd name="connsiteX4" fmla="*/ 6472 w 12195"/>
              <a:gd name="connsiteY4" fmla="*/ 11123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23 w 12195"/>
              <a:gd name="connsiteY3" fmla="*/ 11143 h 11143"/>
              <a:gd name="connsiteX4" fmla="*/ 6472 w 12195"/>
              <a:gd name="connsiteY4" fmla="*/ 11123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495 w 12195"/>
              <a:gd name="connsiteY5" fmla="*/ 6125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867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67 w 12195"/>
              <a:gd name="connsiteY7" fmla="*/ 8202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79 w 12195"/>
              <a:gd name="connsiteY7" fmla="*/ 8258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79 w 12195"/>
              <a:gd name="connsiteY7" fmla="*/ 8165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79 w 12195"/>
              <a:gd name="connsiteY7" fmla="*/ 8165 h 11143"/>
              <a:gd name="connsiteX8" fmla="*/ 10538 w 12195"/>
              <a:gd name="connsiteY8" fmla="*/ 3024 h 11143"/>
              <a:gd name="connsiteX9" fmla="*/ 10923 w 12195"/>
              <a:gd name="connsiteY9" fmla="*/ 5280 h 11143"/>
              <a:gd name="connsiteX10" fmla="*/ 12195 w 12195"/>
              <a:gd name="connsiteY10" fmla="*/ 0 h 11143"/>
              <a:gd name="connsiteX0" fmla="*/ 0 w 12195"/>
              <a:gd name="connsiteY0" fmla="*/ 9530 h 11143"/>
              <a:gd name="connsiteX1" fmla="*/ 2455 w 12195"/>
              <a:gd name="connsiteY1" fmla="*/ 9503 h 11143"/>
              <a:gd name="connsiteX2" fmla="*/ 3836 w 12195"/>
              <a:gd name="connsiteY2" fmla="*/ 3808 h 11143"/>
              <a:gd name="connsiteX3" fmla="*/ 5117 w 12195"/>
              <a:gd name="connsiteY3" fmla="*/ 11143 h 11143"/>
              <a:gd name="connsiteX4" fmla="*/ 6472 w 12195"/>
              <a:gd name="connsiteY4" fmla="*/ 11123 h 11143"/>
              <a:gd name="connsiteX5" fmla="*/ 7513 w 12195"/>
              <a:gd name="connsiteY5" fmla="*/ 5976 h 11143"/>
              <a:gd name="connsiteX6" fmla="*/ 7909 w 12195"/>
              <a:gd name="connsiteY6" fmla="*/ 8159 h 11143"/>
              <a:gd name="connsiteX7" fmla="*/ 9179 w 12195"/>
              <a:gd name="connsiteY7" fmla="*/ 8165 h 11143"/>
              <a:gd name="connsiteX8" fmla="*/ 10538 w 12195"/>
              <a:gd name="connsiteY8" fmla="*/ 3024 h 11143"/>
              <a:gd name="connsiteX9" fmla="*/ 10923 w 12195"/>
              <a:gd name="connsiteY9" fmla="*/ 5280 h 11143"/>
              <a:gd name="connsiteX10" fmla="*/ 12195 w 12195"/>
              <a:gd name="connsiteY10" fmla="*/ 0 h 11143"/>
              <a:gd name="connsiteX0" fmla="*/ 0 w 12237"/>
              <a:gd name="connsiteY0" fmla="*/ 9493 h 11106"/>
              <a:gd name="connsiteX1" fmla="*/ 2455 w 12237"/>
              <a:gd name="connsiteY1" fmla="*/ 9466 h 11106"/>
              <a:gd name="connsiteX2" fmla="*/ 3836 w 12237"/>
              <a:gd name="connsiteY2" fmla="*/ 3771 h 11106"/>
              <a:gd name="connsiteX3" fmla="*/ 5117 w 12237"/>
              <a:gd name="connsiteY3" fmla="*/ 11106 h 11106"/>
              <a:gd name="connsiteX4" fmla="*/ 6472 w 12237"/>
              <a:gd name="connsiteY4" fmla="*/ 11086 h 11106"/>
              <a:gd name="connsiteX5" fmla="*/ 7513 w 12237"/>
              <a:gd name="connsiteY5" fmla="*/ 5939 h 11106"/>
              <a:gd name="connsiteX6" fmla="*/ 7909 w 12237"/>
              <a:gd name="connsiteY6" fmla="*/ 8122 h 11106"/>
              <a:gd name="connsiteX7" fmla="*/ 9179 w 12237"/>
              <a:gd name="connsiteY7" fmla="*/ 8128 h 11106"/>
              <a:gd name="connsiteX8" fmla="*/ 10538 w 12237"/>
              <a:gd name="connsiteY8" fmla="*/ 2987 h 11106"/>
              <a:gd name="connsiteX9" fmla="*/ 10923 w 12237"/>
              <a:gd name="connsiteY9" fmla="*/ 5243 h 11106"/>
              <a:gd name="connsiteX10" fmla="*/ 12237 w 12237"/>
              <a:gd name="connsiteY10" fmla="*/ 0 h 11106"/>
              <a:gd name="connsiteX0" fmla="*/ 0 w 12213"/>
              <a:gd name="connsiteY0" fmla="*/ 9512 h 11125"/>
              <a:gd name="connsiteX1" fmla="*/ 2455 w 12213"/>
              <a:gd name="connsiteY1" fmla="*/ 9485 h 11125"/>
              <a:gd name="connsiteX2" fmla="*/ 3836 w 12213"/>
              <a:gd name="connsiteY2" fmla="*/ 3790 h 11125"/>
              <a:gd name="connsiteX3" fmla="*/ 5117 w 12213"/>
              <a:gd name="connsiteY3" fmla="*/ 11125 h 11125"/>
              <a:gd name="connsiteX4" fmla="*/ 6472 w 12213"/>
              <a:gd name="connsiteY4" fmla="*/ 11105 h 11125"/>
              <a:gd name="connsiteX5" fmla="*/ 7513 w 12213"/>
              <a:gd name="connsiteY5" fmla="*/ 5958 h 11125"/>
              <a:gd name="connsiteX6" fmla="*/ 7909 w 12213"/>
              <a:gd name="connsiteY6" fmla="*/ 8141 h 11125"/>
              <a:gd name="connsiteX7" fmla="*/ 9179 w 12213"/>
              <a:gd name="connsiteY7" fmla="*/ 8147 h 11125"/>
              <a:gd name="connsiteX8" fmla="*/ 10538 w 12213"/>
              <a:gd name="connsiteY8" fmla="*/ 3006 h 11125"/>
              <a:gd name="connsiteX9" fmla="*/ 10923 w 12213"/>
              <a:gd name="connsiteY9" fmla="*/ 5262 h 11125"/>
              <a:gd name="connsiteX10" fmla="*/ 12213 w 12213"/>
              <a:gd name="connsiteY10" fmla="*/ 0 h 11125"/>
              <a:gd name="connsiteX0" fmla="*/ 0 w 12213"/>
              <a:gd name="connsiteY0" fmla="*/ 9512 h 11125"/>
              <a:gd name="connsiteX1" fmla="*/ 2455 w 12213"/>
              <a:gd name="connsiteY1" fmla="*/ 9485 h 11125"/>
              <a:gd name="connsiteX2" fmla="*/ 3836 w 12213"/>
              <a:gd name="connsiteY2" fmla="*/ 3790 h 11125"/>
              <a:gd name="connsiteX3" fmla="*/ 5117 w 12213"/>
              <a:gd name="connsiteY3" fmla="*/ 11125 h 11125"/>
              <a:gd name="connsiteX4" fmla="*/ 6472 w 12213"/>
              <a:gd name="connsiteY4" fmla="*/ 11105 h 11125"/>
              <a:gd name="connsiteX5" fmla="*/ 7513 w 12213"/>
              <a:gd name="connsiteY5" fmla="*/ 5958 h 11125"/>
              <a:gd name="connsiteX6" fmla="*/ 7909 w 12213"/>
              <a:gd name="connsiteY6" fmla="*/ 8141 h 11125"/>
              <a:gd name="connsiteX7" fmla="*/ 9179 w 12213"/>
              <a:gd name="connsiteY7" fmla="*/ 8147 h 11125"/>
              <a:gd name="connsiteX8" fmla="*/ 10538 w 12213"/>
              <a:gd name="connsiteY8" fmla="*/ 3006 h 11125"/>
              <a:gd name="connsiteX9" fmla="*/ 10923 w 12213"/>
              <a:gd name="connsiteY9" fmla="*/ 5187 h 11125"/>
              <a:gd name="connsiteX10" fmla="*/ 12213 w 12213"/>
              <a:gd name="connsiteY10" fmla="*/ 0 h 11125"/>
              <a:gd name="connsiteX0" fmla="*/ 0 w 12213"/>
              <a:gd name="connsiteY0" fmla="*/ 9512 h 11125"/>
              <a:gd name="connsiteX1" fmla="*/ 2455 w 12213"/>
              <a:gd name="connsiteY1" fmla="*/ 9485 h 11125"/>
              <a:gd name="connsiteX2" fmla="*/ 3836 w 12213"/>
              <a:gd name="connsiteY2" fmla="*/ 3790 h 11125"/>
              <a:gd name="connsiteX3" fmla="*/ 5117 w 12213"/>
              <a:gd name="connsiteY3" fmla="*/ 11125 h 11125"/>
              <a:gd name="connsiteX4" fmla="*/ 6472 w 12213"/>
              <a:gd name="connsiteY4" fmla="*/ 11105 h 11125"/>
              <a:gd name="connsiteX5" fmla="*/ 7513 w 12213"/>
              <a:gd name="connsiteY5" fmla="*/ 5958 h 11125"/>
              <a:gd name="connsiteX6" fmla="*/ 7909 w 12213"/>
              <a:gd name="connsiteY6" fmla="*/ 8141 h 11125"/>
              <a:gd name="connsiteX7" fmla="*/ 9179 w 12213"/>
              <a:gd name="connsiteY7" fmla="*/ 8147 h 11125"/>
              <a:gd name="connsiteX8" fmla="*/ 10538 w 12213"/>
              <a:gd name="connsiteY8" fmla="*/ 3006 h 11125"/>
              <a:gd name="connsiteX9" fmla="*/ 10911 w 12213"/>
              <a:gd name="connsiteY9" fmla="*/ 5187 h 11125"/>
              <a:gd name="connsiteX10" fmla="*/ 12213 w 12213"/>
              <a:gd name="connsiteY10" fmla="*/ 0 h 11125"/>
              <a:gd name="connsiteX0" fmla="*/ 0 w 12213"/>
              <a:gd name="connsiteY0" fmla="*/ 9512 h 11125"/>
              <a:gd name="connsiteX1" fmla="*/ 2455 w 12213"/>
              <a:gd name="connsiteY1" fmla="*/ 9485 h 11125"/>
              <a:gd name="connsiteX2" fmla="*/ 3836 w 12213"/>
              <a:gd name="connsiteY2" fmla="*/ 3790 h 11125"/>
              <a:gd name="connsiteX3" fmla="*/ 5117 w 12213"/>
              <a:gd name="connsiteY3" fmla="*/ 11125 h 11125"/>
              <a:gd name="connsiteX4" fmla="*/ 6472 w 12213"/>
              <a:gd name="connsiteY4" fmla="*/ 11105 h 11125"/>
              <a:gd name="connsiteX5" fmla="*/ 7513 w 12213"/>
              <a:gd name="connsiteY5" fmla="*/ 5958 h 11125"/>
              <a:gd name="connsiteX6" fmla="*/ 7909 w 12213"/>
              <a:gd name="connsiteY6" fmla="*/ 8141 h 11125"/>
              <a:gd name="connsiteX7" fmla="*/ 9179 w 12213"/>
              <a:gd name="connsiteY7" fmla="*/ 8147 h 11125"/>
              <a:gd name="connsiteX8" fmla="*/ 10538 w 12213"/>
              <a:gd name="connsiteY8" fmla="*/ 3006 h 11125"/>
              <a:gd name="connsiteX9" fmla="*/ 10911 w 12213"/>
              <a:gd name="connsiteY9" fmla="*/ 5187 h 11125"/>
              <a:gd name="connsiteX10" fmla="*/ 12213 w 12213"/>
              <a:gd name="connsiteY10" fmla="*/ 0 h 11125"/>
              <a:gd name="connsiteX0" fmla="*/ 0 w 12225"/>
              <a:gd name="connsiteY0" fmla="*/ 8971 h 11125"/>
              <a:gd name="connsiteX1" fmla="*/ 2467 w 12225"/>
              <a:gd name="connsiteY1" fmla="*/ 9485 h 11125"/>
              <a:gd name="connsiteX2" fmla="*/ 3848 w 12225"/>
              <a:gd name="connsiteY2" fmla="*/ 3790 h 11125"/>
              <a:gd name="connsiteX3" fmla="*/ 5129 w 12225"/>
              <a:gd name="connsiteY3" fmla="*/ 11125 h 11125"/>
              <a:gd name="connsiteX4" fmla="*/ 6484 w 12225"/>
              <a:gd name="connsiteY4" fmla="*/ 11105 h 11125"/>
              <a:gd name="connsiteX5" fmla="*/ 7525 w 12225"/>
              <a:gd name="connsiteY5" fmla="*/ 5958 h 11125"/>
              <a:gd name="connsiteX6" fmla="*/ 7921 w 12225"/>
              <a:gd name="connsiteY6" fmla="*/ 8141 h 11125"/>
              <a:gd name="connsiteX7" fmla="*/ 9191 w 12225"/>
              <a:gd name="connsiteY7" fmla="*/ 8147 h 11125"/>
              <a:gd name="connsiteX8" fmla="*/ 10550 w 12225"/>
              <a:gd name="connsiteY8" fmla="*/ 3006 h 11125"/>
              <a:gd name="connsiteX9" fmla="*/ 10923 w 12225"/>
              <a:gd name="connsiteY9" fmla="*/ 5187 h 11125"/>
              <a:gd name="connsiteX10" fmla="*/ 12225 w 12225"/>
              <a:gd name="connsiteY10" fmla="*/ 0 h 11125"/>
              <a:gd name="connsiteX0" fmla="*/ 0 w 12225"/>
              <a:gd name="connsiteY0" fmla="*/ 8971 h 11125"/>
              <a:gd name="connsiteX1" fmla="*/ 2587 w 12225"/>
              <a:gd name="connsiteY1" fmla="*/ 8981 h 11125"/>
              <a:gd name="connsiteX2" fmla="*/ 3848 w 12225"/>
              <a:gd name="connsiteY2" fmla="*/ 3790 h 11125"/>
              <a:gd name="connsiteX3" fmla="*/ 5129 w 12225"/>
              <a:gd name="connsiteY3" fmla="*/ 11125 h 11125"/>
              <a:gd name="connsiteX4" fmla="*/ 6484 w 12225"/>
              <a:gd name="connsiteY4" fmla="*/ 11105 h 11125"/>
              <a:gd name="connsiteX5" fmla="*/ 7525 w 12225"/>
              <a:gd name="connsiteY5" fmla="*/ 5958 h 11125"/>
              <a:gd name="connsiteX6" fmla="*/ 7921 w 12225"/>
              <a:gd name="connsiteY6" fmla="*/ 8141 h 11125"/>
              <a:gd name="connsiteX7" fmla="*/ 9191 w 12225"/>
              <a:gd name="connsiteY7" fmla="*/ 8147 h 11125"/>
              <a:gd name="connsiteX8" fmla="*/ 10550 w 12225"/>
              <a:gd name="connsiteY8" fmla="*/ 3006 h 11125"/>
              <a:gd name="connsiteX9" fmla="*/ 10923 w 12225"/>
              <a:gd name="connsiteY9" fmla="*/ 5187 h 11125"/>
              <a:gd name="connsiteX10" fmla="*/ 12225 w 12225"/>
              <a:gd name="connsiteY10" fmla="*/ 0 h 11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225" h="11125">
                <a:moveTo>
                  <a:pt x="0" y="8971"/>
                </a:moveTo>
                <a:lnTo>
                  <a:pt x="2587" y="8981"/>
                </a:lnTo>
                <a:lnTo>
                  <a:pt x="3848" y="3790"/>
                </a:lnTo>
                <a:cubicBezTo>
                  <a:pt x="5132" y="11107"/>
                  <a:pt x="3845" y="3808"/>
                  <a:pt x="5129" y="11125"/>
                </a:cubicBezTo>
                <a:cubicBezTo>
                  <a:pt x="6482" y="11108"/>
                  <a:pt x="5140" y="11122"/>
                  <a:pt x="6484" y="11105"/>
                </a:cubicBezTo>
                <a:lnTo>
                  <a:pt x="7525" y="5958"/>
                </a:lnTo>
                <a:lnTo>
                  <a:pt x="7921" y="8141"/>
                </a:lnTo>
                <a:lnTo>
                  <a:pt x="9191" y="8147"/>
                </a:lnTo>
                <a:cubicBezTo>
                  <a:pt x="10554" y="3014"/>
                  <a:pt x="9201" y="8054"/>
                  <a:pt x="10550" y="3006"/>
                </a:cubicBezTo>
                <a:cubicBezTo>
                  <a:pt x="10927" y="5237"/>
                  <a:pt x="10558" y="3068"/>
                  <a:pt x="10923" y="5187"/>
                </a:cubicBezTo>
                <a:lnTo>
                  <a:pt x="12225" y="0"/>
                </a:lnTo>
              </a:path>
            </a:pathLst>
          </a:custGeom>
          <a:noFill/>
          <a:ln w="28575" cap="flat" cmpd="sng">
            <a:solidFill>
              <a:schemeClr val="accent3"/>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5921" dir="2700000" algn="ctr" rotWithShape="0">
                    <a:srgbClr val="808080"/>
                  </a:outerShdw>
                </a:effectLst>
              </a14:hiddenEffects>
            </a:ext>
          </a:extLst>
        </p:spPr>
        <p:txBody>
          <a:bodyPr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a:ea typeface="+mn-ea"/>
              <a:cs typeface="+mn-cs"/>
            </a:endParaRPr>
          </a:p>
        </p:txBody>
      </p:sp>
      <p:sp>
        <p:nvSpPr>
          <p:cNvPr id="37" name="Text Box 11">
            <a:extLst>
              <a:ext uri="{FF2B5EF4-FFF2-40B4-BE49-F238E27FC236}">
                <a16:creationId xmlns:a16="http://schemas.microsoft.com/office/drawing/2014/main" id="{086922E6-5A08-4870-B474-443D228D21B5}"/>
              </a:ext>
            </a:extLst>
          </p:cNvPr>
          <p:cNvSpPr txBox="1">
            <a:spLocks noChangeArrowheads="1"/>
          </p:cNvSpPr>
          <p:nvPr/>
        </p:nvSpPr>
        <p:spPr bwMode="auto">
          <a:xfrm>
            <a:off x="403829" y="636472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Adapted from Borrello. Leuk Res. 2012;36:S3. Richardson. Blood Cancer J. 2018;8:109.</a:t>
            </a:r>
          </a:p>
        </p:txBody>
      </p:sp>
      <p:sp>
        <p:nvSpPr>
          <p:cNvPr id="46" name="Text Box 26">
            <a:extLst>
              <a:ext uri="{FF2B5EF4-FFF2-40B4-BE49-F238E27FC236}">
                <a16:creationId xmlns:a16="http://schemas.microsoft.com/office/drawing/2014/main" id="{2BC00434-42CC-4359-A174-EC70208A8889}"/>
              </a:ext>
            </a:extLst>
          </p:cNvPr>
          <p:cNvSpPr txBox="1">
            <a:spLocks noChangeArrowheads="1"/>
          </p:cNvSpPr>
          <p:nvPr/>
        </p:nvSpPr>
        <p:spPr bwMode="auto">
          <a:xfrm>
            <a:off x="8489104" y="5908686"/>
            <a:ext cx="1426408" cy="215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p>
            <a:pPr marL="0" marR="0" lvl="0" indent="0" algn="ctr" defTabSz="457200" rtl="0" eaLnBrk="1" fontAlgn="auto" latinLnBrk="0" hangingPunct="1">
              <a:lnSpc>
                <a:spcPct val="100000"/>
              </a:lnSpc>
              <a:spcBef>
                <a:spcPct val="50000"/>
              </a:spcBef>
              <a:spcAft>
                <a:spcPts val="0"/>
              </a:spcAft>
              <a:buClrTx/>
              <a:buSzTx/>
              <a:buFontTx/>
              <a:buNone/>
              <a:tabLst/>
              <a:defRPr/>
            </a:pPr>
            <a:r>
              <a:rPr kumimoji="0" lang="en-US" sz="1400" b="0" i="0" u="none" strike="noStrike" kern="1200" cap="none" spc="0" normalizeH="0" baseline="0" noProof="0">
                <a:ln>
                  <a:noFill/>
                </a:ln>
                <a:solidFill>
                  <a:srgbClr val="015873"/>
                </a:solidFill>
                <a:effectLst/>
                <a:uLnTx/>
                <a:uFillTx/>
                <a:latin typeface="Calibri" panose="020F0502020204030204" pitchFamily="34" charset="0"/>
                <a:ea typeface="ＭＳ Ｐゴシック" charset="0"/>
                <a:cs typeface="Calibri" panose="020F0502020204030204" pitchFamily="34" charset="0"/>
              </a:rPr>
              <a:t>3rd-line therapy</a:t>
            </a:r>
          </a:p>
        </p:txBody>
      </p:sp>
      <p:sp>
        <p:nvSpPr>
          <p:cNvPr id="47" name="AutoShape 29">
            <a:extLst>
              <a:ext uri="{FF2B5EF4-FFF2-40B4-BE49-F238E27FC236}">
                <a16:creationId xmlns:a16="http://schemas.microsoft.com/office/drawing/2014/main" id="{4F3B14C9-F894-4305-8716-5497F8F9315C}"/>
              </a:ext>
            </a:extLst>
          </p:cNvPr>
          <p:cNvSpPr>
            <a:spLocks noChangeArrowheads="1"/>
          </p:cNvSpPr>
          <p:nvPr/>
        </p:nvSpPr>
        <p:spPr bwMode="auto">
          <a:xfrm>
            <a:off x="9139761" y="3819772"/>
            <a:ext cx="87035" cy="2011680"/>
          </a:xfrm>
          <a:prstGeom prst="upArrow">
            <a:avLst>
              <a:gd name="adj1" fmla="val 50000"/>
              <a:gd name="adj2" fmla="val 183333"/>
            </a:avLst>
          </a:prstGeom>
          <a:solidFill>
            <a:schemeClr val="accent1"/>
          </a:solidFill>
          <a:ln w="9525">
            <a:noFill/>
            <a:miter lim="800000"/>
            <a:headEnd/>
            <a:tailEnd/>
          </a:ln>
          <a:effectLst/>
        </p:spPr>
        <p:txBody>
          <a:bodyPr lIns="0" tIns="0" rIns="0" bIns="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cxnSp>
        <p:nvCxnSpPr>
          <p:cNvPr id="49" name="Straight Arrow Connector 48">
            <a:extLst>
              <a:ext uri="{FF2B5EF4-FFF2-40B4-BE49-F238E27FC236}">
                <a16:creationId xmlns:a16="http://schemas.microsoft.com/office/drawing/2014/main" id="{BE7378F6-D536-4872-BD63-01474F12C399}"/>
              </a:ext>
            </a:extLst>
          </p:cNvPr>
          <p:cNvCxnSpPr/>
          <p:nvPr/>
        </p:nvCxnSpPr>
        <p:spPr bwMode="auto">
          <a:xfrm>
            <a:off x="4160177" y="3775070"/>
            <a:ext cx="202267" cy="139520"/>
          </a:xfrm>
          <a:prstGeom prst="straightConnector1">
            <a:avLst/>
          </a:prstGeom>
          <a:noFill/>
          <a:ln w="28575" cap="flat" cmpd="sng" algn="ctr">
            <a:solidFill>
              <a:schemeClr val="bg1"/>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88C9E9E6-FDFC-4A19-B7EB-DC781EBC2D9D}"/>
              </a:ext>
            </a:extLst>
          </p:cNvPr>
          <p:cNvCxnSpPr/>
          <p:nvPr/>
        </p:nvCxnSpPr>
        <p:spPr bwMode="auto">
          <a:xfrm>
            <a:off x="6666980" y="4174423"/>
            <a:ext cx="202267" cy="139520"/>
          </a:xfrm>
          <a:prstGeom prst="straightConnector1">
            <a:avLst/>
          </a:prstGeom>
          <a:noFill/>
          <a:ln w="28575" cap="flat" cmpd="sng" algn="ctr">
            <a:solidFill>
              <a:schemeClr val="bg1"/>
            </a:solidFill>
            <a:prstDash val="solid"/>
            <a:round/>
            <a:headEnd type="none" w="med" len="med"/>
            <a:tailEnd type="triangle"/>
          </a:ln>
          <a:effectLst/>
        </p:spPr>
      </p:cxnSp>
      <p:cxnSp>
        <p:nvCxnSpPr>
          <p:cNvPr id="51" name="Straight Arrow Connector 50">
            <a:extLst>
              <a:ext uri="{FF2B5EF4-FFF2-40B4-BE49-F238E27FC236}">
                <a16:creationId xmlns:a16="http://schemas.microsoft.com/office/drawing/2014/main" id="{782E81EE-EB28-4FE7-8126-01B24DEA05F9}"/>
              </a:ext>
            </a:extLst>
          </p:cNvPr>
          <p:cNvCxnSpPr/>
          <p:nvPr/>
        </p:nvCxnSpPr>
        <p:spPr bwMode="auto">
          <a:xfrm>
            <a:off x="8721846" y="3465921"/>
            <a:ext cx="202267" cy="139520"/>
          </a:xfrm>
          <a:prstGeom prst="straightConnector1">
            <a:avLst/>
          </a:prstGeom>
          <a:noFill/>
          <a:ln w="28575" cap="flat" cmpd="sng" algn="ctr">
            <a:solidFill>
              <a:schemeClr val="bg1"/>
            </a:solidFill>
            <a:prstDash val="solid"/>
            <a:round/>
            <a:headEnd type="none" w="med" len="med"/>
            <a:tailEnd type="triangle"/>
          </a:ln>
          <a:effectLst/>
        </p:spPr>
      </p:cxnSp>
      <p:grpSp>
        <p:nvGrpSpPr>
          <p:cNvPr id="56" name="Group 55">
            <a:extLst>
              <a:ext uri="{FF2B5EF4-FFF2-40B4-BE49-F238E27FC236}">
                <a16:creationId xmlns:a16="http://schemas.microsoft.com/office/drawing/2014/main" id="{8BB3651F-DA5B-406F-B8D1-577FE52FBFF7}"/>
              </a:ext>
            </a:extLst>
          </p:cNvPr>
          <p:cNvGrpSpPr/>
          <p:nvPr/>
        </p:nvGrpSpPr>
        <p:grpSpPr>
          <a:xfrm>
            <a:off x="5815304" y="5257042"/>
            <a:ext cx="220546" cy="238028"/>
            <a:chOff x="701893" y="4877494"/>
            <a:chExt cx="220546" cy="238028"/>
          </a:xfrm>
        </p:grpSpPr>
        <p:cxnSp>
          <p:nvCxnSpPr>
            <p:cNvPr id="54" name="Straight Connector 53">
              <a:extLst>
                <a:ext uri="{FF2B5EF4-FFF2-40B4-BE49-F238E27FC236}">
                  <a16:creationId xmlns:a16="http://schemas.microsoft.com/office/drawing/2014/main" id="{1785E646-A3B5-42B5-A0CE-413383D5E235}"/>
                </a:ext>
              </a:extLst>
            </p:cNvPr>
            <p:cNvCxnSpPr/>
            <p:nvPr/>
          </p:nvCxnSpPr>
          <p:spPr bwMode="auto">
            <a:xfrm flipH="1">
              <a:off x="728415" y="4901345"/>
              <a:ext cx="170477" cy="194656"/>
            </a:xfrm>
            <a:prstGeom prst="line">
              <a:avLst/>
            </a:prstGeom>
            <a:noFill/>
            <a:ln w="76200" cap="flat" cmpd="sng" algn="ctr">
              <a:solidFill>
                <a:schemeClr val="tx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13BC4E6-85B1-4C99-B799-C8C8152B50C3}"/>
                </a:ext>
              </a:extLst>
            </p:cNvPr>
            <p:cNvCxnSpPr/>
            <p:nvPr/>
          </p:nvCxnSpPr>
          <p:spPr bwMode="auto">
            <a:xfrm flipH="1">
              <a:off x="701893" y="4877494"/>
              <a:ext cx="170477" cy="194656"/>
            </a:xfrm>
            <a:prstGeom prst="line">
              <a:avLst/>
            </a:prstGeom>
            <a:noFill/>
            <a:ln w="28575" cap="flat" cmpd="sng" algn="ctr">
              <a:solidFill>
                <a:schemeClr val="accent6"/>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8614482-4A47-4CC3-825A-B22D8E5DBED1}"/>
                </a:ext>
              </a:extLst>
            </p:cNvPr>
            <p:cNvCxnSpPr/>
            <p:nvPr/>
          </p:nvCxnSpPr>
          <p:spPr bwMode="auto">
            <a:xfrm flipH="1">
              <a:off x="751962" y="4920866"/>
              <a:ext cx="170477" cy="194656"/>
            </a:xfrm>
            <a:prstGeom prst="line">
              <a:avLst/>
            </a:prstGeom>
            <a:noFill/>
            <a:ln w="28575" cap="flat" cmpd="sng" algn="ctr">
              <a:solidFill>
                <a:schemeClr val="accent6"/>
              </a:solidFill>
              <a:prstDash val="solid"/>
              <a:round/>
              <a:headEnd type="none" w="med" len="med"/>
              <a:tailEnd type="none" w="med" len="med"/>
            </a:ln>
            <a:effectLst/>
          </p:spPr>
        </p:cxnSp>
      </p:grpSp>
      <p:grpSp>
        <p:nvGrpSpPr>
          <p:cNvPr id="57" name="Group 56">
            <a:extLst>
              <a:ext uri="{FF2B5EF4-FFF2-40B4-BE49-F238E27FC236}">
                <a16:creationId xmlns:a16="http://schemas.microsoft.com/office/drawing/2014/main" id="{72D83B93-EB35-4C4D-B90D-FF6EF7E3C2BD}"/>
              </a:ext>
            </a:extLst>
          </p:cNvPr>
          <p:cNvGrpSpPr/>
          <p:nvPr/>
        </p:nvGrpSpPr>
        <p:grpSpPr>
          <a:xfrm>
            <a:off x="7665135" y="4603845"/>
            <a:ext cx="220546" cy="238028"/>
            <a:chOff x="701893" y="4877494"/>
            <a:chExt cx="220546" cy="238028"/>
          </a:xfrm>
        </p:grpSpPr>
        <p:cxnSp>
          <p:nvCxnSpPr>
            <p:cNvPr id="58" name="Straight Connector 57">
              <a:extLst>
                <a:ext uri="{FF2B5EF4-FFF2-40B4-BE49-F238E27FC236}">
                  <a16:creationId xmlns:a16="http://schemas.microsoft.com/office/drawing/2014/main" id="{2B285914-9A25-4C58-91BF-E7F31AE3E309}"/>
                </a:ext>
              </a:extLst>
            </p:cNvPr>
            <p:cNvCxnSpPr/>
            <p:nvPr/>
          </p:nvCxnSpPr>
          <p:spPr bwMode="auto">
            <a:xfrm flipH="1">
              <a:off x="728415" y="4901345"/>
              <a:ext cx="170477" cy="194656"/>
            </a:xfrm>
            <a:prstGeom prst="line">
              <a:avLst/>
            </a:prstGeom>
            <a:noFill/>
            <a:ln w="76200" cap="flat" cmpd="sng" algn="ctr">
              <a:solidFill>
                <a:schemeClr val="tx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99443FF3-2C10-4478-82E8-2BC6F51A8992}"/>
                </a:ext>
              </a:extLst>
            </p:cNvPr>
            <p:cNvCxnSpPr/>
            <p:nvPr/>
          </p:nvCxnSpPr>
          <p:spPr bwMode="auto">
            <a:xfrm flipH="1">
              <a:off x="701893" y="4877494"/>
              <a:ext cx="170477" cy="194656"/>
            </a:xfrm>
            <a:prstGeom prst="line">
              <a:avLst/>
            </a:prstGeom>
            <a:noFill/>
            <a:ln w="28575" cap="flat" cmpd="sng" algn="ctr">
              <a:solidFill>
                <a:schemeClr val="accent6"/>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7AB90D91-888F-443C-BA47-18C068555DDC}"/>
                </a:ext>
              </a:extLst>
            </p:cNvPr>
            <p:cNvCxnSpPr/>
            <p:nvPr/>
          </p:nvCxnSpPr>
          <p:spPr bwMode="auto">
            <a:xfrm flipH="1">
              <a:off x="751962" y="4920866"/>
              <a:ext cx="170477" cy="194656"/>
            </a:xfrm>
            <a:prstGeom prst="line">
              <a:avLst/>
            </a:prstGeom>
            <a:noFill/>
            <a:ln w="28575" cap="flat" cmpd="sng" algn="ctr">
              <a:solidFill>
                <a:schemeClr val="accent6"/>
              </a:solidFill>
              <a:prstDash val="solid"/>
              <a:round/>
              <a:headEnd type="none" w="med" len="med"/>
              <a:tailEnd type="none" w="med" len="med"/>
            </a:ln>
            <a:effectLst/>
          </p:spPr>
        </p:cxnSp>
      </p:grpSp>
    </p:spTree>
    <p:extLst>
      <p:ext uri="{BB962C8B-B14F-4D97-AF65-F5344CB8AC3E}">
        <p14:creationId xmlns:p14="http://schemas.microsoft.com/office/powerpoint/2010/main" val="1095510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E033C9EF-266B-A9E8-562E-98A1B36C4DAC}"/>
              </a:ext>
            </a:extLst>
          </p:cNvPr>
          <p:cNvSpPr>
            <a:spLocks noGrp="1"/>
          </p:cNvSpPr>
          <p:nvPr>
            <p:ph type="title"/>
          </p:nvPr>
        </p:nvSpPr>
        <p:spPr/>
        <p:txBody>
          <a:bodyPr/>
          <a:lstStyle/>
          <a:p>
            <a:r>
              <a:rPr lang="en-US"/>
              <a:t>Definition of R/R Myeloma</a:t>
            </a:r>
          </a:p>
        </p:txBody>
      </p:sp>
      <p:sp>
        <p:nvSpPr>
          <p:cNvPr id="7" name="Content Placeholder 6">
            <a:extLst>
              <a:ext uri="{FF2B5EF4-FFF2-40B4-BE49-F238E27FC236}">
                <a16:creationId xmlns:a16="http://schemas.microsoft.com/office/drawing/2014/main" id="{C501C22F-7139-C8ED-384E-F0E243A84AB2}"/>
              </a:ext>
            </a:extLst>
          </p:cNvPr>
          <p:cNvSpPr>
            <a:spLocks noGrp="1"/>
          </p:cNvSpPr>
          <p:nvPr>
            <p:ph sz="half" idx="1"/>
          </p:nvPr>
        </p:nvSpPr>
        <p:spPr>
          <a:xfrm>
            <a:off x="601820" y="1510730"/>
            <a:ext cx="5494180" cy="4678738"/>
          </a:xfrm>
        </p:spPr>
        <p:txBody>
          <a:bodyPr/>
          <a:lstStyle/>
          <a:p>
            <a:pPr lvl="0"/>
            <a:r>
              <a:rPr lang="en-US" sz="2400" noProof="0" dirty="0"/>
              <a:t>Meets IMWG criteria for PD</a:t>
            </a:r>
          </a:p>
          <a:p>
            <a:pPr lvl="0"/>
            <a:r>
              <a:rPr lang="en-US" sz="2400" noProof="0" dirty="0"/>
              <a:t>R/R MM: Nonresponsive to therapy or progresses within 60 days of last LOT</a:t>
            </a:r>
          </a:p>
          <a:p>
            <a:pPr lvl="0"/>
            <a:r>
              <a:rPr lang="en-US" sz="2400" noProof="0" dirty="0"/>
              <a:t>Primary refractory MM: Nonresponsive to treatment in patients who never achieve a minimal response or better</a:t>
            </a:r>
          </a:p>
          <a:p>
            <a:pPr lvl="0"/>
            <a:r>
              <a:rPr lang="en-US" sz="2400" noProof="0" dirty="0"/>
              <a:t>Relapsed myeloma: </a:t>
            </a:r>
            <a:r>
              <a:rPr lang="en-US" sz="2400" noProof="0" dirty="0" err="1"/>
              <a:t>Nonresponsiv</a:t>
            </a:r>
            <a:r>
              <a:rPr lang="en-US" sz="2400" dirty="0"/>
              <a:t>e to the chosen LOT in patients who had achieved a minimal response or better at some point previously in their disease</a:t>
            </a:r>
            <a:endParaRPr lang="en-US" sz="2400" noProof="0" dirty="0"/>
          </a:p>
          <a:p>
            <a:endParaRPr lang="en-US" sz="2400" dirty="0"/>
          </a:p>
        </p:txBody>
      </p:sp>
      <p:sp>
        <p:nvSpPr>
          <p:cNvPr id="16" name="Text Box 11">
            <a:extLst>
              <a:ext uri="{FF2B5EF4-FFF2-40B4-BE49-F238E27FC236}">
                <a16:creationId xmlns:a16="http://schemas.microsoft.com/office/drawing/2014/main" id="{DAB66684-5959-B434-BA6A-A1D7478AAFF7}"/>
              </a:ext>
            </a:extLst>
          </p:cNvPr>
          <p:cNvSpPr txBox="1">
            <a:spLocks noChangeArrowheads="1"/>
          </p:cNvSpPr>
          <p:nvPr/>
        </p:nvSpPr>
        <p:spPr bwMode="auto">
          <a:xfrm>
            <a:off x="393319" y="636472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16933" marR="0" lvl="0" indent="0" algn="l" defTabSz="914400" rtl="0" eaLnBrk="1" fontAlgn="auto" latinLnBrk="0" hangingPunct="1">
              <a:lnSpc>
                <a:spcPct val="100000"/>
              </a:lnSpc>
              <a:spcBef>
                <a:spcPts val="127"/>
              </a:spcBef>
              <a:spcAft>
                <a:spcPts val="0"/>
              </a:spcAft>
              <a:buClrTx/>
              <a:buSzTx/>
              <a:buFontTx/>
              <a:buNone/>
              <a:tabLst/>
              <a:defRPr/>
            </a:pPr>
            <a:r>
              <a:rPr kumimoji="0" lang="en-US" sz="1200" b="0" i="0" u="none" strike="noStrike" kern="1200" cap="none" spc="0" normalizeH="0" baseline="0" noProof="0" err="1">
                <a:ln>
                  <a:noFill/>
                </a:ln>
                <a:solidFill>
                  <a:srgbClr val="455560"/>
                </a:solidFill>
                <a:effectLst/>
                <a:uLnTx/>
                <a:uFillTx/>
                <a:latin typeface="Calibri"/>
                <a:ea typeface="+mn-ea"/>
                <a:cs typeface="Arial"/>
              </a:rPr>
              <a:t>Nooka</a:t>
            </a:r>
            <a:r>
              <a:rPr kumimoji="0" lang="en-US" sz="1200" b="0" i="0" u="none" strike="noStrike" kern="1200" cap="none" spc="0" normalizeH="0" baseline="0" noProof="0">
                <a:ln>
                  <a:noFill/>
                </a:ln>
                <a:solidFill>
                  <a:srgbClr val="455560"/>
                </a:solidFill>
                <a:effectLst/>
                <a:uLnTx/>
                <a:uFillTx/>
                <a:latin typeface="Calibri"/>
                <a:ea typeface="+mn-ea"/>
                <a:cs typeface="Arial"/>
              </a:rPr>
              <a:t> . Blood. 2015;125:3085. Rajkumar. Blood. 2011;117:4691. Kumar. Lancet Oncol. 2016;17:e328.</a:t>
            </a:r>
          </a:p>
        </p:txBody>
      </p:sp>
      <p:sp>
        <p:nvSpPr>
          <p:cNvPr id="17" name="TextBox 16">
            <a:extLst>
              <a:ext uri="{FF2B5EF4-FFF2-40B4-BE49-F238E27FC236}">
                <a16:creationId xmlns:a16="http://schemas.microsoft.com/office/drawing/2014/main" id="{F69246AC-D9D4-B2B4-754F-25A0E9714638}"/>
              </a:ext>
            </a:extLst>
          </p:cNvPr>
          <p:cNvSpPr txBox="1"/>
          <p:nvPr/>
        </p:nvSpPr>
        <p:spPr bwMode="auto">
          <a:xfrm>
            <a:off x="6394904" y="1600200"/>
            <a:ext cx="5111296" cy="369332"/>
          </a:xfrm>
          <a:prstGeom prst="rect">
            <a:avLst/>
          </a:prstGeom>
          <a:solidFill>
            <a:schemeClr val="accent3"/>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mn-cs"/>
              </a:rPr>
              <a:t>IMWG Criteria for PD</a:t>
            </a:r>
          </a:p>
        </p:txBody>
      </p:sp>
      <p:sp>
        <p:nvSpPr>
          <p:cNvPr id="18" name="TextBox 17">
            <a:extLst>
              <a:ext uri="{FF2B5EF4-FFF2-40B4-BE49-F238E27FC236}">
                <a16:creationId xmlns:a16="http://schemas.microsoft.com/office/drawing/2014/main" id="{787E7B4E-E9B5-F169-7355-D9C832C59393}"/>
              </a:ext>
            </a:extLst>
          </p:cNvPr>
          <p:cNvSpPr txBox="1"/>
          <p:nvPr/>
        </p:nvSpPr>
        <p:spPr bwMode="auto">
          <a:xfrm>
            <a:off x="6390290" y="5694076"/>
            <a:ext cx="5177635" cy="60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50799" marR="0" lvl="0" indent="0" algn="l" defTabSz="914400" rtl="0" eaLnBrk="1" fontAlgn="auto" latinLnBrk="0" hangingPunct="1">
              <a:lnSpc>
                <a:spcPts val="1347"/>
              </a:lnSpc>
              <a:spcBef>
                <a:spcPts val="1113"/>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a:ea typeface="+mn-ea"/>
                <a:cs typeface="Arial"/>
              </a:rPr>
              <a:t>*If</a:t>
            </a:r>
            <a:r>
              <a:rPr kumimoji="0" lang="en-US" sz="1200" b="0" i="0" u="none" strike="noStrike" kern="1200" cap="none" spc="40"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lowest</a:t>
            </a:r>
            <a:r>
              <a:rPr kumimoji="0" lang="en-US" sz="1200" b="0" i="0" u="none" strike="noStrike" kern="1200" cap="none" spc="40"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M</a:t>
            </a:r>
            <a:r>
              <a:rPr kumimoji="0" lang="en-US" sz="1200" b="0" i="0" u="none" strike="noStrike" kern="1200" cap="none" spc="80"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component</a:t>
            </a:r>
            <a:r>
              <a:rPr kumimoji="0" lang="en-US" sz="1200" b="0" i="0" u="none" strike="noStrike" kern="1200" cap="none" spc="127"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≥5</a:t>
            </a:r>
            <a:r>
              <a:rPr kumimoji="0" lang="en-US" sz="1200" b="0" i="0" u="none" strike="noStrike" kern="1200" cap="none" spc="67"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g/dL,</a:t>
            </a:r>
            <a:r>
              <a:rPr kumimoji="0" lang="en-US" sz="1200" b="0" i="0" u="none" strike="noStrike" kern="1200" cap="none" spc="11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increase</a:t>
            </a:r>
            <a:r>
              <a:rPr kumimoji="0" lang="en-US" sz="1200" b="0" i="0" u="none" strike="noStrike" kern="1200" cap="none" spc="87"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must</a:t>
            </a:r>
            <a:r>
              <a:rPr kumimoji="0" lang="en-US" sz="1200" b="0" i="0" u="none" strike="noStrike" kern="1200" cap="none" spc="9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be</a:t>
            </a:r>
            <a:r>
              <a:rPr kumimoji="0" lang="en-US" sz="1200" b="0" i="0" u="none" strike="noStrike" kern="1200" cap="none" spc="5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≥1</a:t>
            </a:r>
            <a:r>
              <a:rPr kumimoji="0" lang="en-US" sz="1200" b="0" i="0" u="none" strike="noStrike" kern="1200" cap="none" spc="-27" normalizeH="0" baseline="0" noProof="0">
                <a:ln>
                  <a:noFill/>
                </a:ln>
                <a:solidFill>
                  <a:srgbClr val="000000"/>
                </a:solidFill>
                <a:effectLst/>
                <a:uLnTx/>
                <a:uFillTx/>
                <a:latin typeface="Calibri"/>
                <a:ea typeface="+mn-ea"/>
                <a:cs typeface="Arial"/>
              </a:rPr>
              <a:t>g/dL.</a:t>
            </a:r>
            <a:endParaRPr kumimoji="0" lang="en-US" sz="1200" b="0" i="0" u="none" strike="noStrike" kern="1200" cap="none" spc="0" normalizeH="0" baseline="0" noProof="0">
              <a:ln>
                <a:noFill/>
              </a:ln>
              <a:solidFill>
                <a:srgbClr val="000000"/>
              </a:solidFill>
              <a:effectLst/>
              <a:uLnTx/>
              <a:uFillTx/>
              <a:latin typeface="Calibri"/>
              <a:ea typeface="+mn-ea"/>
              <a:cs typeface="Arial"/>
            </a:endParaRPr>
          </a:p>
          <a:p>
            <a:pPr marL="50799" marR="0" lvl="0" indent="0" algn="l" defTabSz="914400" rtl="0" eaLnBrk="1" fontAlgn="auto" latinLnBrk="0" hangingPunct="1">
              <a:lnSpc>
                <a:spcPts val="1340"/>
              </a:lnSpc>
              <a:spcBef>
                <a:spcPts val="0"/>
              </a:spcBef>
              <a:spcAft>
                <a:spcPts val="0"/>
              </a:spcAft>
              <a:buClrTx/>
              <a:buSzTx/>
              <a:buFontTx/>
              <a:buNone/>
              <a:tabLst/>
              <a:defRPr/>
            </a:pPr>
            <a:r>
              <a:rPr kumimoji="0" lang="en-US" sz="1200" b="0" i="0" u="none" strike="noStrike" kern="1200" cap="none" spc="0" normalizeH="0" baseline="20202" noProof="0">
                <a:ln>
                  <a:noFill/>
                </a:ln>
                <a:solidFill>
                  <a:srgbClr val="000000"/>
                </a:solidFill>
                <a:effectLst/>
                <a:uLnTx/>
                <a:uFillTx/>
                <a:latin typeface="Calibri"/>
                <a:ea typeface="+mn-ea"/>
                <a:cs typeface="Arial"/>
              </a:rPr>
              <a:t>†</a:t>
            </a:r>
            <a:r>
              <a:rPr kumimoji="0" lang="en-US" sz="1200" b="0" i="0" u="none" strike="noStrike" kern="1200" cap="none" spc="0" normalizeH="0" baseline="0" noProof="0">
                <a:ln>
                  <a:noFill/>
                </a:ln>
                <a:solidFill>
                  <a:srgbClr val="000000"/>
                </a:solidFill>
                <a:effectLst/>
                <a:uLnTx/>
                <a:uFillTx/>
                <a:latin typeface="Calibri"/>
                <a:ea typeface="+mn-ea"/>
                <a:cs typeface="Arial"/>
              </a:rPr>
              <a:t>In</a:t>
            </a:r>
            <a:r>
              <a:rPr kumimoji="0" lang="en-US" sz="1200" b="0" i="0" u="none" strike="noStrike" kern="1200" cap="none" spc="13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patients</a:t>
            </a:r>
            <a:r>
              <a:rPr kumimoji="0" lang="en-US" sz="1200" b="0" i="0" u="none" strike="noStrike" kern="1200" cap="none" spc="17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without</a:t>
            </a:r>
            <a:r>
              <a:rPr kumimoji="0" lang="en-US" sz="1200" b="0" i="0" u="none" strike="noStrike" kern="1200" cap="none" spc="120"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measurable</a:t>
            </a:r>
            <a:r>
              <a:rPr kumimoji="0" lang="en-US" sz="1200" b="0" i="0" u="none" strike="noStrike" kern="1200" cap="none" spc="9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serum/urine</a:t>
            </a:r>
            <a:r>
              <a:rPr kumimoji="0" lang="en-US" sz="1200" b="0" i="0" u="none" strike="noStrike" kern="1200" cap="none" spc="167"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M-</a:t>
            </a:r>
            <a:r>
              <a:rPr kumimoji="0" lang="en-US" sz="1200" b="0" i="0" u="none" strike="noStrike" kern="1200" cap="none" spc="-13" normalizeH="0" baseline="0" noProof="0">
                <a:ln>
                  <a:noFill/>
                </a:ln>
                <a:solidFill>
                  <a:srgbClr val="000000"/>
                </a:solidFill>
                <a:effectLst/>
                <a:uLnTx/>
                <a:uFillTx/>
                <a:latin typeface="Calibri"/>
                <a:ea typeface="+mn-ea"/>
                <a:cs typeface="Arial"/>
              </a:rPr>
              <a:t>protein.</a:t>
            </a:r>
            <a:endParaRPr kumimoji="0" lang="en-US" sz="1200" b="0" i="0" u="none" strike="noStrike" kern="1200" cap="none" spc="0" normalizeH="0" baseline="0" noProof="0">
              <a:ln>
                <a:noFill/>
              </a:ln>
              <a:solidFill>
                <a:srgbClr val="000000"/>
              </a:solidFill>
              <a:effectLst/>
              <a:uLnTx/>
              <a:uFillTx/>
              <a:latin typeface="Calibri"/>
              <a:ea typeface="+mn-ea"/>
              <a:cs typeface="Arial"/>
            </a:endParaRPr>
          </a:p>
          <a:p>
            <a:pPr marL="50799" marR="0" lvl="0" indent="0" algn="l" defTabSz="914400" rtl="0" eaLnBrk="1" fontAlgn="auto" latinLnBrk="0" hangingPunct="1">
              <a:lnSpc>
                <a:spcPts val="1440"/>
              </a:lnSpc>
              <a:spcBef>
                <a:spcPts val="0"/>
              </a:spcBef>
              <a:spcAft>
                <a:spcPts val="0"/>
              </a:spcAft>
              <a:buClrTx/>
              <a:buSzTx/>
              <a:buFontTx/>
              <a:buNone/>
              <a:tabLst/>
              <a:defRPr/>
            </a:pPr>
            <a:r>
              <a:rPr kumimoji="0" lang="en-US" sz="1200" b="0" i="0" u="none" strike="noStrike" kern="1200" cap="none" spc="0" normalizeH="0" baseline="20202" noProof="0">
                <a:ln>
                  <a:noFill/>
                </a:ln>
                <a:solidFill>
                  <a:srgbClr val="000000"/>
                </a:solidFill>
                <a:effectLst/>
                <a:uLnTx/>
                <a:uFillTx/>
                <a:latin typeface="Calibri"/>
                <a:ea typeface="+mn-ea"/>
                <a:cs typeface="Arial"/>
              </a:rPr>
              <a:t>‡</a:t>
            </a:r>
            <a:r>
              <a:rPr kumimoji="0" lang="en-US" sz="1200" b="0" i="0" u="none" strike="noStrike" kern="1200" cap="none" spc="0" normalizeH="0" baseline="0" noProof="0">
                <a:ln>
                  <a:noFill/>
                </a:ln>
                <a:solidFill>
                  <a:srgbClr val="000000"/>
                </a:solidFill>
                <a:effectLst/>
                <a:uLnTx/>
                <a:uFillTx/>
                <a:latin typeface="Calibri"/>
                <a:ea typeface="+mn-ea"/>
                <a:cs typeface="Arial"/>
              </a:rPr>
              <a:t>In</a:t>
            </a:r>
            <a:r>
              <a:rPr kumimoji="0" lang="en-US" sz="1200" b="0" i="0" u="none" strike="noStrike" kern="1200" cap="none" spc="-13"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patients </a:t>
            </a:r>
            <a:r>
              <a:rPr kumimoji="0" lang="en-US" sz="1200" b="0" i="0" u="none" strike="noStrike" kern="1200" cap="none" spc="-13" normalizeH="0" baseline="0" noProof="0">
                <a:ln>
                  <a:noFill/>
                </a:ln>
                <a:solidFill>
                  <a:srgbClr val="000000"/>
                </a:solidFill>
                <a:effectLst/>
                <a:uLnTx/>
                <a:uFillTx/>
                <a:latin typeface="Calibri"/>
                <a:ea typeface="+mn-ea"/>
                <a:cs typeface="Arial"/>
              </a:rPr>
              <a:t>without</a:t>
            </a:r>
            <a:r>
              <a:rPr kumimoji="0" lang="en-US" sz="1200" b="0" i="0" u="none" strike="noStrike" kern="1200" cap="none" spc="-33" normalizeH="0" baseline="0" noProof="0">
                <a:ln>
                  <a:noFill/>
                </a:ln>
                <a:solidFill>
                  <a:srgbClr val="000000"/>
                </a:solidFill>
                <a:effectLst/>
                <a:uLnTx/>
                <a:uFillTx/>
                <a:latin typeface="Calibri"/>
                <a:ea typeface="+mn-ea"/>
                <a:cs typeface="Arial"/>
              </a:rPr>
              <a:t> </a:t>
            </a:r>
            <a:r>
              <a:rPr kumimoji="0" lang="en-US" sz="1200" b="0" i="0" u="none" strike="noStrike" kern="1200" cap="none" spc="-27" normalizeH="0" baseline="0" noProof="0">
                <a:ln>
                  <a:noFill/>
                </a:ln>
                <a:solidFill>
                  <a:srgbClr val="000000"/>
                </a:solidFill>
                <a:effectLst/>
                <a:uLnTx/>
                <a:uFillTx/>
                <a:latin typeface="Calibri"/>
                <a:ea typeface="+mn-ea"/>
                <a:cs typeface="Arial"/>
              </a:rPr>
              <a:t>measurable</a:t>
            </a:r>
            <a:r>
              <a:rPr kumimoji="0" lang="en-US" sz="1200" b="0" i="0" u="none" strike="noStrike" kern="1200" cap="none" spc="-40" normalizeH="0" baseline="0" noProof="0">
                <a:ln>
                  <a:noFill/>
                </a:ln>
                <a:solidFill>
                  <a:srgbClr val="000000"/>
                </a:solidFill>
                <a:effectLst/>
                <a:uLnTx/>
                <a:uFillTx/>
                <a:latin typeface="Calibri"/>
                <a:ea typeface="+mn-ea"/>
                <a:cs typeface="Arial"/>
              </a:rPr>
              <a:t> </a:t>
            </a:r>
            <a:r>
              <a:rPr kumimoji="0" lang="en-US" sz="1200" b="0" i="0" u="none" strike="noStrike" kern="1200" cap="none" spc="-27" normalizeH="0" baseline="0" noProof="0">
                <a:ln>
                  <a:noFill/>
                </a:ln>
                <a:solidFill>
                  <a:srgbClr val="000000"/>
                </a:solidFill>
                <a:effectLst/>
                <a:uLnTx/>
                <a:uFillTx/>
                <a:latin typeface="Calibri"/>
                <a:ea typeface="+mn-ea"/>
                <a:cs typeface="Arial"/>
              </a:rPr>
              <a:t>serum/urine </a:t>
            </a:r>
            <a:r>
              <a:rPr kumimoji="0" lang="en-US" sz="1200" b="0" i="0" u="none" strike="noStrike" kern="1200" cap="none" spc="-13" normalizeH="0" baseline="0" noProof="0">
                <a:ln>
                  <a:noFill/>
                </a:ln>
                <a:solidFill>
                  <a:srgbClr val="000000"/>
                </a:solidFill>
                <a:effectLst/>
                <a:uLnTx/>
                <a:uFillTx/>
                <a:latin typeface="Calibri"/>
                <a:ea typeface="+mn-ea"/>
                <a:cs typeface="Arial"/>
              </a:rPr>
              <a:t>M-protein</a:t>
            </a:r>
            <a:r>
              <a:rPr kumimoji="0" lang="en-US" sz="1200" b="0" i="0" u="none" strike="noStrike" kern="1200" cap="none" spc="-87" normalizeH="0" baseline="0" noProof="0">
                <a:ln>
                  <a:noFill/>
                </a:ln>
                <a:solidFill>
                  <a:srgbClr val="000000"/>
                </a:solidFill>
                <a:effectLst/>
                <a:uLnTx/>
                <a:uFillTx/>
                <a:latin typeface="Calibri"/>
                <a:ea typeface="+mn-ea"/>
                <a:cs typeface="Arial"/>
              </a:rPr>
              <a:t> </a:t>
            </a:r>
            <a:r>
              <a:rPr kumimoji="0" lang="en-US" sz="1200" b="0" i="0" u="none" strike="noStrike" kern="1200" cap="none" spc="0" normalizeH="0" baseline="0" noProof="0">
                <a:ln>
                  <a:noFill/>
                </a:ln>
                <a:solidFill>
                  <a:srgbClr val="000000"/>
                </a:solidFill>
                <a:effectLst/>
                <a:uLnTx/>
                <a:uFillTx/>
                <a:latin typeface="Calibri"/>
                <a:ea typeface="+mn-ea"/>
                <a:cs typeface="Arial"/>
              </a:rPr>
              <a:t>or</a:t>
            </a:r>
            <a:r>
              <a:rPr kumimoji="0" lang="en-US" sz="1200" b="0" i="0" u="none" strike="noStrike" kern="1200" cap="none" spc="33" normalizeH="0" baseline="0" noProof="0">
                <a:ln>
                  <a:noFill/>
                </a:ln>
                <a:solidFill>
                  <a:srgbClr val="000000"/>
                </a:solidFill>
                <a:effectLst/>
                <a:uLnTx/>
                <a:uFillTx/>
                <a:latin typeface="Calibri"/>
                <a:ea typeface="+mn-ea"/>
                <a:cs typeface="Arial"/>
              </a:rPr>
              <a:t> </a:t>
            </a:r>
            <a:r>
              <a:rPr kumimoji="0" lang="en-US" sz="1200" b="0" i="0" u="none" strike="noStrike" kern="1200" cap="none" spc="-27" normalizeH="0" baseline="0" noProof="0">
                <a:ln>
                  <a:noFill/>
                </a:ln>
                <a:solidFill>
                  <a:srgbClr val="000000"/>
                </a:solidFill>
                <a:effectLst/>
                <a:uLnTx/>
                <a:uFillTx/>
                <a:latin typeface="Calibri"/>
                <a:ea typeface="+mn-ea"/>
                <a:cs typeface="Arial"/>
              </a:rPr>
              <a:t>involved</a:t>
            </a:r>
            <a:r>
              <a:rPr kumimoji="0" lang="en-US" sz="1200" b="0" i="0" u="none" strike="noStrike" kern="1200" cap="none" spc="27" normalizeH="0" baseline="0" noProof="0">
                <a:ln>
                  <a:noFill/>
                </a:ln>
                <a:solidFill>
                  <a:srgbClr val="000000"/>
                </a:solidFill>
                <a:effectLst/>
                <a:uLnTx/>
                <a:uFillTx/>
                <a:latin typeface="Calibri"/>
                <a:ea typeface="+mn-ea"/>
                <a:cs typeface="Arial"/>
              </a:rPr>
              <a:t> </a:t>
            </a:r>
            <a:r>
              <a:rPr kumimoji="0" lang="en-US" sz="1200" b="0" i="0" u="none" strike="noStrike" kern="1200" cap="none" spc="-27" normalizeH="0" baseline="0" noProof="0">
                <a:ln>
                  <a:noFill/>
                </a:ln>
                <a:solidFill>
                  <a:srgbClr val="000000"/>
                </a:solidFill>
                <a:effectLst/>
                <a:uLnTx/>
                <a:uFillTx/>
                <a:latin typeface="Calibri"/>
                <a:ea typeface="+mn-ea"/>
                <a:cs typeface="Arial"/>
              </a:rPr>
              <a:t>FLC.</a:t>
            </a:r>
            <a:endParaRPr kumimoji="0" lang="en-US" sz="1200" b="0" i="0" u="none" strike="noStrike" kern="1200" cap="none" spc="0" normalizeH="0" baseline="0" noProof="0">
              <a:ln>
                <a:noFill/>
              </a:ln>
              <a:solidFill>
                <a:srgbClr val="000000"/>
              </a:solidFill>
              <a:effectLst/>
              <a:uLnTx/>
              <a:uFillTx/>
              <a:latin typeface="Calibri"/>
              <a:ea typeface="+mn-ea"/>
              <a:cs typeface="Arial"/>
            </a:endParaRPr>
          </a:p>
        </p:txBody>
      </p:sp>
      <p:sp>
        <p:nvSpPr>
          <p:cNvPr id="20" name="TextBox 19">
            <a:extLst>
              <a:ext uri="{FF2B5EF4-FFF2-40B4-BE49-F238E27FC236}">
                <a16:creationId xmlns:a16="http://schemas.microsoft.com/office/drawing/2014/main" id="{0BE7F6F5-46B8-BD1A-40B8-5035BAA03CCE}"/>
              </a:ext>
            </a:extLst>
          </p:cNvPr>
          <p:cNvSpPr txBox="1"/>
          <p:nvPr/>
        </p:nvSpPr>
        <p:spPr>
          <a:xfrm>
            <a:off x="6394904" y="1990247"/>
            <a:ext cx="5111296" cy="3693319"/>
          </a:xfrm>
          <a:prstGeom prst="rect">
            <a:avLst/>
          </a:prstGeom>
          <a:solidFill>
            <a:schemeClr val="accent1"/>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25% increase from nadir in:</a:t>
            </a:r>
          </a:p>
          <a:p>
            <a:pPr marL="742950" marR="0" lvl="1" indent="-285750" algn="l" defTabSz="914400" rtl="0" eaLnBrk="1" fontAlgn="auto" latinLnBrk="0" hangingPunct="1">
              <a:lnSpc>
                <a:spcPct val="100000"/>
              </a:lnSpc>
              <a:spcBef>
                <a:spcPts val="0"/>
              </a:spcBef>
              <a:spcAft>
                <a:spcPts val="0"/>
              </a:spcAft>
              <a:buClrTx/>
              <a:buSzTx/>
              <a:buFont typeface="Aptos" panose="020B00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Serum or urine M-protein (absolute increase ≥0.5 g/dL* and ≥200 mg/24 </a:t>
            </a:r>
            <a:r>
              <a:rPr kumimoji="0" lang="en-US" sz="1800" b="0" i="0" u="none" strike="noStrike" kern="1200" cap="none" spc="0" normalizeH="0" baseline="0" noProof="0" err="1">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hr</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respectively), </a:t>
            </a:r>
            <a:r>
              <a:rPr kumimoji="0" lang="en-US" sz="1800" b="0" i="1"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and/or</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Difference between involved and uninvolved FLC levels</a:t>
            </a:r>
            <a:r>
              <a:rPr kumimoji="0" lang="en-US" sz="1800" b="0" i="0" u="none" strike="noStrike" kern="1200" cap="none" spc="0" normalizeH="0" baseline="3000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(absolute increase &gt;10 mg/dL), </a:t>
            </a:r>
            <a:r>
              <a:rPr kumimoji="0" lang="en-US" sz="1800" b="0" i="1"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and/or</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Bone marrow plasma cells</a:t>
            </a:r>
            <a:r>
              <a:rPr kumimoji="0" lang="en-US" sz="1800" b="0" i="0" u="none" strike="noStrike" kern="1200" cap="none" spc="0" normalizeH="0" baseline="3000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(absolute increase ≥10%), </a:t>
            </a:r>
            <a:r>
              <a:rPr kumimoji="0" lang="en-US" sz="1800" b="0" i="1"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and/or</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New lesions (≥50% increase in SPD of &gt;1 lesion or longest diameter of previous lesion &gt;1 cm in short axis), </a:t>
            </a:r>
            <a:r>
              <a:rPr kumimoji="0" lang="en-US" sz="1800" b="0" i="1"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and/or</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Circulating plasma cells (≥50% increase [minimum 200 cells/</a:t>
            </a:r>
            <a:r>
              <a:rPr kumimoji="0" lang="el-GR"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μ</a:t>
            </a:r>
            <a:r>
              <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L] if only measure of disease)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09B421C-6E0B-E3C1-13FD-F3EB5952D998}"/>
              </a:ext>
            </a:extLst>
          </p:cNvPr>
          <p:cNvSpPr>
            <a:spLocks noGrp="1"/>
          </p:cNvSpPr>
          <p:nvPr>
            <p:ph type="title"/>
          </p:nvPr>
        </p:nvSpPr>
        <p:spPr/>
        <p:txBody>
          <a:bodyPr/>
          <a:lstStyle/>
          <a:p>
            <a:r>
              <a:rPr lang="en-US"/>
              <a:t>When to Initiate Therapy at Relapse</a:t>
            </a:r>
          </a:p>
        </p:txBody>
      </p:sp>
      <p:sp>
        <p:nvSpPr>
          <p:cNvPr id="5" name="Content Placeholder 4">
            <a:extLst>
              <a:ext uri="{FF2B5EF4-FFF2-40B4-BE49-F238E27FC236}">
                <a16:creationId xmlns:a16="http://schemas.microsoft.com/office/drawing/2014/main" id="{0E87E4FB-17F9-C44D-5833-E1A30A5D070B}"/>
              </a:ext>
            </a:extLst>
          </p:cNvPr>
          <p:cNvSpPr>
            <a:spLocks noGrp="1"/>
          </p:cNvSpPr>
          <p:nvPr>
            <p:ph idx="1"/>
          </p:nvPr>
        </p:nvSpPr>
        <p:spPr/>
        <p:txBody>
          <a:bodyPr/>
          <a:lstStyle/>
          <a:p>
            <a:pPr lvl="0"/>
            <a:r>
              <a:rPr lang="en-US" noProof="0"/>
              <a:t>Not every case of relapse requires immediate therapy</a:t>
            </a:r>
          </a:p>
          <a:p>
            <a:r>
              <a:rPr lang="en-US" noProof="0"/>
              <a:t>Each case is unique</a:t>
            </a:r>
          </a:p>
        </p:txBody>
      </p:sp>
      <p:sp>
        <p:nvSpPr>
          <p:cNvPr id="9" name="object 9"/>
          <p:cNvSpPr/>
          <p:nvPr/>
        </p:nvSpPr>
        <p:spPr>
          <a:xfrm>
            <a:off x="2061736" y="3815462"/>
            <a:ext cx="2436707" cy="1451187"/>
          </a:xfrm>
          <a:custGeom>
            <a:avLst/>
            <a:gdLst/>
            <a:ahLst/>
            <a:cxnLst/>
            <a:rect l="l" t="t" r="r" b="b"/>
            <a:pathLst>
              <a:path w="1827529" h="1088389">
                <a:moveTo>
                  <a:pt x="1645920" y="0"/>
                </a:moveTo>
                <a:lnTo>
                  <a:pt x="181356" y="0"/>
                </a:lnTo>
                <a:lnTo>
                  <a:pt x="133129" y="6475"/>
                </a:lnTo>
                <a:lnTo>
                  <a:pt x="89803" y="24750"/>
                </a:lnTo>
                <a:lnTo>
                  <a:pt x="53101" y="53101"/>
                </a:lnTo>
                <a:lnTo>
                  <a:pt x="24750" y="89803"/>
                </a:lnTo>
                <a:lnTo>
                  <a:pt x="6475" y="133129"/>
                </a:lnTo>
                <a:lnTo>
                  <a:pt x="0" y="181356"/>
                </a:lnTo>
                <a:lnTo>
                  <a:pt x="0" y="906780"/>
                </a:lnTo>
                <a:lnTo>
                  <a:pt x="6475" y="955006"/>
                </a:lnTo>
                <a:lnTo>
                  <a:pt x="24750" y="998332"/>
                </a:lnTo>
                <a:lnTo>
                  <a:pt x="53101" y="1035034"/>
                </a:lnTo>
                <a:lnTo>
                  <a:pt x="89803" y="1063385"/>
                </a:lnTo>
                <a:lnTo>
                  <a:pt x="133129" y="1081660"/>
                </a:lnTo>
                <a:lnTo>
                  <a:pt x="181356" y="1088136"/>
                </a:lnTo>
                <a:lnTo>
                  <a:pt x="1645920" y="1088136"/>
                </a:lnTo>
                <a:lnTo>
                  <a:pt x="1694146" y="1081660"/>
                </a:lnTo>
                <a:lnTo>
                  <a:pt x="1737472" y="1063385"/>
                </a:lnTo>
                <a:lnTo>
                  <a:pt x="1774174" y="1035034"/>
                </a:lnTo>
                <a:lnTo>
                  <a:pt x="1802525" y="998332"/>
                </a:lnTo>
                <a:lnTo>
                  <a:pt x="1820800" y="955006"/>
                </a:lnTo>
                <a:lnTo>
                  <a:pt x="1827276" y="906780"/>
                </a:lnTo>
                <a:lnTo>
                  <a:pt x="1827276" y="181356"/>
                </a:lnTo>
                <a:lnTo>
                  <a:pt x="1820800" y="133129"/>
                </a:lnTo>
                <a:lnTo>
                  <a:pt x="1802525" y="89803"/>
                </a:lnTo>
                <a:lnTo>
                  <a:pt x="1774174" y="53101"/>
                </a:lnTo>
                <a:lnTo>
                  <a:pt x="1737472" y="24750"/>
                </a:lnTo>
                <a:lnTo>
                  <a:pt x="1694146" y="6475"/>
                </a:lnTo>
                <a:lnTo>
                  <a:pt x="1645920" y="0"/>
                </a:lnTo>
                <a:close/>
              </a:path>
            </a:pathLst>
          </a:custGeom>
          <a:solidFill>
            <a:schemeClr val="accent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p:nvPr/>
        </p:nvSpPr>
        <p:spPr>
          <a:xfrm>
            <a:off x="7599679" y="2201875"/>
            <a:ext cx="2448560" cy="1436793"/>
          </a:xfrm>
          <a:custGeom>
            <a:avLst/>
            <a:gdLst/>
            <a:ahLst/>
            <a:cxnLst/>
            <a:rect l="l" t="t" r="r" b="b"/>
            <a:pathLst>
              <a:path w="1836420" h="1077595">
                <a:moveTo>
                  <a:pt x="1656841" y="0"/>
                </a:moveTo>
                <a:lnTo>
                  <a:pt x="179577" y="0"/>
                </a:lnTo>
                <a:lnTo>
                  <a:pt x="131835" y="6414"/>
                </a:lnTo>
                <a:lnTo>
                  <a:pt x="88937" y="24515"/>
                </a:lnTo>
                <a:lnTo>
                  <a:pt x="52593" y="52593"/>
                </a:lnTo>
                <a:lnTo>
                  <a:pt x="24515" y="88937"/>
                </a:lnTo>
                <a:lnTo>
                  <a:pt x="6414" y="131835"/>
                </a:lnTo>
                <a:lnTo>
                  <a:pt x="0" y="179577"/>
                </a:lnTo>
                <a:lnTo>
                  <a:pt x="0" y="897889"/>
                </a:lnTo>
                <a:lnTo>
                  <a:pt x="6414" y="945632"/>
                </a:lnTo>
                <a:lnTo>
                  <a:pt x="24515" y="988530"/>
                </a:lnTo>
                <a:lnTo>
                  <a:pt x="52593" y="1024874"/>
                </a:lnTo>
                <a:lnTo>
                  <a:pt x="88937" y="1052952"/>
                </a:lnTo>
                <a:lnTo>
                  <a:pt x="131835" y="1071053"/>
                </a:lnTo>
                <a:lnTo>
                  <a:pt x="179577" y="1077468"/>
                </a:lnTo>
                <a:lnTo>
                  <a:pt x="1656841" y="1077468"/>
                </a:lnTo>
                <a:lnTo>
                  <a:pt x="1704584" y="1071053"/>
                </a:lnTo>
                <a:lnTo>
                  <a:pt x="1747482" y="1052952"/>
                </a:lnTo>
                <a:lnTo>
                  <a:pt x="1783826" y="1024874"/>
                </a:lnTo>
                <a:lnTo>
                  <a:pt x="1811904" y="988530"/>
                </a:lnTo>
                <a:lnTo>
                  <a:pt x="1830005" y="945632"/>
                </a:lnTo>
                <a:lnTo>
                  <a:pt x="1836419" y="897889"/>
                </a:lnTo>
                <a:lnTo>
                  <a:pt x="1836419" y="179577"/>
                </a:lnTo>
                <a:lnTo>
                  <a:pt x="1830005" y="131835"/>
                </a:lnTo>
                <a:lnTo>
                  <a:pt x="1811904" y="88937"/>
                </a:lnTo>
                <a:lnTo>
                  <a:pt x="1783826" y="52593"/>
                </a:lnTo>
                <a:lnTo>
                  <a:pt x="1747482" y="24515"/>
                </a:lnTo>
                <a:lnTo>
                  <a:pt x="1704584" y="6414"/>
                </a:lnTo>
                <a:lnTo>
                  <a:pt x="1656841" y="0"/>
                </a:lnTo>
                <a:close/>
              </a:path>
            </a:pathLst>
          </a:custGeom>
          <a:solidFill>
            <a:schemeClr val="accent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object 11"/>
          <p:cNvSpPr txBox="1"/>
          <p:nvPr/>
        </p:nvSpPr>
        <p:spPr>
          <a:xfrm>
            <a:off x="8057048" y="2475856"/>
            <a:ext cx="1537547" cy="848950"/>
          </a:xfrm>
          <a:prstGeom prst="rect">
            <a:avLst/>
          </a:prstGeom>
        </p:spPr>
        <p:txBody>
          <a:bodyPr vert="horz" wrap="square" lIns="0" tIns="17780" rIns="0" bIns="0" rtlCol="0">
            <a:spAutoFit/>
          </a:bodyPr>
          <a:lstStyle/>
          <a:p>
            <a:pPr marL="16086" marR="6773" lvl="0" indent="0" algn="ctr" defTabSz="914400" rtl="0" eaLnBrk="1" fontAlgn="auto" latinLnBrk="0" hangingPunct="1">
              <a:lnSpc>
                <a:spcPct val="100000"/>
              </a:lnSpc>
              <a:spcBef>
                <a:spcPts val="140"/>
              </a:spcBef>
              <a:spcAft>
                <a:spcPts val="0"/>
              </a:spcAft>
              <a:buClrTx/>
              <a:buSzTx/>
              <a:buFontTx/>
              <a:buNone/>
              <a:tabLst/>
              <a:defRPr/>
            </a:pPr>
            <a:r>
              <a:rPr kumimoji="0" sz="1800" b="1" i="0" u="none" strike="noStrike" kern="1200" cap="none" spc="-13" normalizeH="0" baseline="0" noProof="0">
                <a:ln>
                  <a:noFill/>
                </a:ln>
                <a:solidFill>
                  <a:srgbClr val="FFFFFF"/>
                </a:solidFill>
                <a:effectLst/>
                <a:uLnTx/>
                <a:uFillTx/>
                <a:latin typeface="Calibri"/>
                <a:ea typeface="+mn-ea"/>
                <a:cs typeface="Calibri"/>
              </a:rPr>
              <a:t>Symptomatic</a:t>
            </a:r>
            <a:r>
              <a:rPr kumimoji="0" sz="1800" b="1" i="0" u="none" strike="noStrike" kern="1200" cap="none" spc="-27" normalizeH="0" baseline="0" noProof="0">
                <a:ln>
                  <a:noFill/>
                </a:ln>
                <a:solidFill>
                  <a:srgbClr val="FFFFFF"/>
                </a:solidFill>
                <a:effectLst/>
                <a:uLnTx/>
                <a:uFillTx/>
                <a:latin typeface="Calibri"/>
                <a:ea typeface="+mn-ea"/>
                <a:cs typeface="Calibri"/>
              </a:rPr>
              <a:t> </a:t>
            </a:r>
            <a:r>
              <a:rPr kumimoji="0" sz="1800" b="1" i="0" u="none" strike="noStrike" kern="1200" cap="none" spc="-33" normalizeH="0" baseline="0" noProof="0">
                <a:ln>
                  <a:noFill/>
                </a:ln>
                <a:solidFill>
                  <a:srgbClr val="FFFFFF"/>
                </a:solidFill>
                <a:effectLst/>
                <a:uLnTx/>
                <a:uFillTx/>
                <a:latin typeface="Calibri"/>
                <a:ea typeface="+mn-ea"/>
                <a:cs typeface="Calibri"/>
              </a:rPr>
              <a:t>or </a:t>
            </a:r>
            <a:r>
              <a:rPr kumimoji="0" sz="1800" b="1" i="0" u="none" strike="noStrike" kern="1200" cap="none" spc="-13" normalizeH="0" baseline="0" noProof="0">
                <a:ln>
                  <a:noFill/>
                </a:ln>
                <a:solidFill>
                  <a:srgbClr val="FFFFFF"/>
                </a:solidFill>
                <a:effectLst/>
                <a:uLnTx/>
                <a:uFillTx/>
                <a:latin typeface="Calibri"/>
                <a:ea typeface="+mn-ea"/>
                <a:cs typeface="Calibri"/>
              </a:rPr>
              <a:t>extramedullary disease</a:t>
            </a:r>
            <a:endParaRPr kumimoji="0" sz="1800" b="0" i="0" u="none" strike="noStrike" kern="1200" cap="none" spc="0" normalizeH="0" baseline="0" noProof="0">
              <a:ln>
                <a:noFill/>
              </a:ln>
              <a:solidFill>
                <a:prstClr val="black"/>
              </a:solidFill>
              <a:effectLst/>
              <a:uLnTx/>
              <a:uFillTx/>
              <a:latin typeface="Calibri"/>
              <a:ea typeface="+mn-ea"/>
              <a:cs typeface="Calibri"/>
            </a:endParaRPr>
          </a:p>
        </p:txBody>
      </p:sp>
      <p:sp>
        <p:nvSpPr>
          <p:cNvPr id="12" name="object 12"/>
          <p:cNvSpPr/>
          <p:nvPr/>
        </p:nvSpPr>
        <p:spPr>
          <a:xfrm>
            <a:off x="4821195" y="2896819"/>
            <a:ext cx="2451100" cy="1526540"/>
          </a:xfrm>
          <a:custGeom>
            <a:avLst/>
            <a:gdLst/>
            <a:ahLst/>
            <a:cxnLst/>
            <a:rect l="l" t="t" r="r" b="b"/>
            <a:pathLst>
              <a:path w="1838325" h="1144905">
                <a:moveTo>
                  <a:pt x="1647189" y="0"/>
                </a:moveTo>
                <a:lnTo>
                  <a:pt x="190754" y="0"/>
                </a:lnTo>
                <a:lnTo>
                  <a:pt x="146997" y="5034"/>
                </a:lnTo>
                <a:lnTo>
                  <a:pt x="106839" y="19378"/>
                </a:lnTo>
                <a:lnTo>
                  <a:pt x="71422" y="41887"/>
                </a:lnTo>
                <a:lnTo>
                  <a:pt x="41887" y="71422"/>
                </a:lnTo>
                <a:lnTo>
                  <a:pt x="19378" y="106839"/>
                </a:lnTo>
                <a:lnTo>
                  <a:pt x="5034" y="146997"/>
                </a:lnTo>
                <a:lnTo>
                  <a:pt x="0" y="190754"/>
                </a:lnTo>
                <a:lnTo>
                  <a:pt x="0" y="953769"/>
                </a:lnTo>
                <a:lnTo>
                  <a:pt x="5034" y="997526"/>
                </a:lnTo>
                <a:lnTo>
                  <a:pt x="19378" y="1037684"/>
                </a:lnTo>
                <a:lnTo>
                  <a:pt x="41887" y="1073101"/>
                </a:lnTo>
                <a:lnTo>
                  <a:pt x="71422" y="1102636"/>
                </a:lnTo>
                <a:lnTo>
                  <a:pt x="106839" y="1125145"/>
                </a:lnTo>
                <a:lnTo>
                  <a:pt x="146997" y="1139489"/>
                </a:lnTo>
                <a:lnTo>
                  <a:pt x="190754" y="1144524"/>
                </a:lnTo>
                <a:lnTo>
                  <a:pt x="1647189" y="1144524"/>
                </a:lnTo>
                <a:lnTo>
                  <a:pt x="1690946" y="1139489"/>
                </a:lnTo>
                <a:lnTo>
                  <a:pt x="1731104" y="1125145"/>
                </a:lnTo>
                <a:lnTo>
                  <a:pt x="1766521" y="1102636"/>
                </a:lnTo>
                <a:lnTo>
                  <a:pt x="1796056" y="1073101"/>
                </a:lnTo>
                <a:lnTo>
                  <a:pt x="1818565" y="1037684"/>
                </a:lnTo>
                <a:lnTo>
                  <a:pt x="1832909" y="997526"/>
                </a:lnTo>
                <a:lnTo>
                  <a:pt x="1837944" y="953769"/>
                </a:lnTo>
                <a:lnTo>
                  <a:pt x="1837944" y="190754"/>
                </a:lnTo>
                <a:lnTo>
                  <a:pt x="1832909" y="146997"/>
                </a:lnTo>
                <a:lnTo>
                  <a:pt x="1818565" y="106839"/>
                </a:lnTo>
                <a:lnTo>
                  <a:pt x="1796056" y="71422"/>
                </a:lnTo>
                <a:lnTo>
                  <a:pt x="1766521" y="41887"/>
                </a:lnTo>
                <a:lnTo>
                  <a:pt x="1731104" y="19378"/>
                </a:lnTo>
                <a:lnTo>
                  <a:pt x="1690946" y="5034"/>
                </a:lnTo>
                <a:lnTo>
                  <a:pt x="1647189" y="0"/>
                </a:lnTo>
                <a:close/>
              </a:path>
            </a:pathLst>
          </a:custGeom>
          <a:solidFill>
            <a:schemeClr val="accent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txBox="1"/>
          <p:nvPr/>
        </p:nvSpPr>
        <p:spPr>
          <a:xfrm>
            <a:off x="5085666" y="3124634"/>
            <a:ext cx="1862667" cy="1125949"/>
          </a:xfrm>
          <a:prstGeom prst="rect">
            <a:avLst/>
          </a:prstGeom>
        </p:spPr>
        <p:txBody>
          <a:bodyPr vert="horz" wrap="square" lIns="0" tIns="17780" rIns="0" bIns="0" rtlCol="0">
            <a:spAutoFit/>
          </a:bodyPr>
          <a:lstStyle/>
          <a:p>
            <a:pPr marL="16933" marR="6773" lvl="0" indent="226901" algn="ctr" defTabSz="914400" rtl="0" eaLnBrk="1" fontAlgn="auto" latinLnBrk="0" hangingPunct="1">
              <a:lnSpc>
                <a:spcPct val="100000"/>
              </a:lnSpc>
              <a:spcBef>
                <a:spcPts val="140"/>
              </a:spcBef>
              <a:spcAft>
                <a:spcPts val="0"/>
              </a:spcAft>
              <a:buClrTx/>
              <a:buSzTx/>
              <a:buFontTx/>
              <a:buNone/>
              <a:tabLst/>
              <a:defRPr/>
            </a:pPr>
            <a:r>
              <a:rPr kumimoji="0" sz="1800" b="1" i="0" u="none" strike="noStrike" kern="1200" cap="none" spc="-13" normalizeH="0" baseline="0" noProof="0">
                <a:ln>
                  <a:noFill/>
                </a:ln>
                <a:solidFill>
                  <a:srgbClr val="FFFFFF"/>
                </a:solidFill>
                <a:effectLst/>
                <a:uLnTx/>
                <a:uFillTx/>
                <a:latin typeface="Calibri"/>
                <a:ea typeface="+mn-ea"/>
                <a:cs typeface="Calibri"/>
              </a:rPr>
              <a:t>Asymptomatic </a:t>
            </a:r>
            <a:r>
              <a:rPr kumimoji="0" sz="1800" b="1" i="0" u="none" strike="noStrike" kern="1200" cap="none" spc="0" normalizeH="0" baseline="0" noProof="0">
                <a:ln>
                  <a:noFill/>
                </a:ln>
                <a:solidFill>
                  <a:srgbClr val="FFFFFF"/>
                </a:solidFill>
                <a:effectLst/>
                <a:uLnTx/>
                <a:uFillTx/>
                <a:latin typeface="Calibri"/>
                <a:ea typeface="+mn-ea"/>
                <a:cs typeface="Calibri"/>
              </a:rPr>
              <a:t>high-risk</a:t>
            </a:r>
            <a:r>
              <a:rPr kumimoji="0" sz="1800" b="1" i="0" u="none" strike="noStrike" kern="1200" cap="none" spc="-67" normalizeH="0" baseline="0" noProof="0">
                <a:ln>
                  <a:noFill/>
                </a:ln>
                <a:solidFill>
                  <a:srgbClr val="FFFFFF"/>
                </a:solidFill>
                <a:effectLst/>
                <a:uLnTx/>
                <a:uFillTx/>
                <a:latin typeface="Calibri"/>
                <a:ea typeface="+mn-ea"/>
                <a:cs typeface="Calibri"/>
              </a:rPr>
              <a:t> </a:t>
            </a:r>
            <a:r>
              <a:rPr kumimoji="0" sz="1800" b="1" i="0" u="none" strike="noStrike" kern="1200" cap="none" spc="0" normalizeH="0" baseline="0" noProof="0">
                <a:ln>
                  <a:noFill/>
                </a:ln>
                <a:solidFill>
                  <a:srgbClr val="FFFFFF"/>
                </a:solidFill>
                <a:effectLst/>
                <a:uLnTx/>
                <a:uFillTx/>
                <a:latin typeface="Calibri"/>
                <a:ea typeface="+mn-ea"/>
                <a:cs typeface="Calibri"/>
              </a:rPr>
              <a:t>disease</a:t>
            </a:r>
            <a:r>
              <a:rPr kumimoji="0" sz="1800" b="1" i="0" u="none" strike="noStrike" kern="1200" cap="none" spc="-53" normalizeH="0" baseline="0" noProof="0">
                <a:ln>
                  <a:noFill/>
                </a:ln>
                <a:solidFill>
                  <a:srgbClr val="FFFFFF"/>
                </a:solidFill>
                <a:effectLst/>
                <a:uLnTx/>
                <a:uFillTx/>
                <a:latin typeface="Calibri"/>
                <a:ea typeface="+mn-ea"/>
                <a:cs typeface="Calibri"/>
              </a:rPr>
              <a:t> </a:t>
            </a:r>
            <a:r>
              <a:rPr kumimoji="0" sz="1800" b="1" i="0" u="none" strike="noStrike" kern="1200" cap="none" spc="-33" normalizeH="0" baseline="0" noProof="0">
                <a:ln>
                  <a:noFill/>
                </a:ln>
                <a:solidFill>
                  <a:srgbClr val="FFFFFF"/>
                </a:solidFill>
                <a:effectLst/>
                <a:uLnTx/>
                <a:uFillTx/>
                <a:latin typeface="Calibri"/>
                <a:ea typeface="+mn-ea"/>
                <a:cs typeface="Calibri"/>
              </a:rPr>
              <a:t>or</a:t>
            </a:r>
            <a:r>
              <a:rPr kumimoji="0" lang="en-US" sz="1800" b="1" i="0" u="none" strike="noStrike" kern="1200" cap="none" spc="-33" normalizeH="0" baseline="0" noProof="0">
                <a:ln>
                  <a:noFill/>
                </a:ln>
                <a:solidFill>
                  <a:srgbClr val="FFFFFF"/>
                </a:solidFill>
                <a:effectLst/>
                <a:uLnTx/>
                <a:uFillTx/>
                <a:latin typeface="Calibri"/>
                <a:ea typeface="+mn-ea"/>
                <a:cs typeface="Calibri"/>
              </a:rPr>
              <a:t> rapid progression of disease</a:t>
            </a:r>
            <a:endParaRPr kumimoji="0" sz="1800" b="0" i="0" u="none" strike="noStrike" kern="1200" cap="none" spc="0" normalizeH="0" baseline="0" noProof="0">
              <a:ln>
                <a:noFill/>
              </a:ln>
              <a:solidFill>
                <a:prstClr val="black"/>
              </a:solidFill>
              <a:effectLst/>
              <a:uLnTx/>
              <a:uFillTx/>
              <a:latin typeface="Calibri"/>
              <a:ea typeface="+mn-ea"/>
              <a:cs typeface="Calibri"/>
            </a:endParaRPr>
          </a:p>
        </p:txBody>
      </p:sp>
      <p:graphicFrame>
        <p:nvGraphicFramePr>
          <p:cNvPr id="14" name="object 14"/>
          <p:cNvGraphicFramePr>
            <a:graphicFrameLocks noGrp="1"/>
          </p:cNvGraphicFramePr>
          <p:nvPr>
            <p:extLst>
              <p:ext uri="{D42A27DB-BD31-4B8C-83A1-F6EECF244321}">
                <p14:modId xmlns:p14="http://schemas.microsoft.com/office/powerpoint/2010/main" val="2051960490"/>
              </p:ext>
            </p:extLst>
          </p:nvPr>
        </p:nvGraphicFramePr>
        <p:xfrm>
          <a:off x="1904512" y="3699098"/>
          <a:ext cx="8282937" cy="2417234"/>
        </p:xfrm>
        <a:graphic>
          <a:graphicData uri="http://schemas.openxmlformats.org/drawingml/2006/table">
            <a:tbl>
              <a:tblPr firstRow="1" bandRow="1">
                <a:tableStyleId>{2D5ABB26-0587-4C30-8999-92F81FD0307C}</a:tableStyleId>
              </a:tblPr>
              <a:tblGrid>
                <a:gridCol w="2760980">
                  <a:extLst>
                    <a:ext uri="{9D8B030D-6E8A-4147-A177-3AD203B41FA5}">
                      <a16:colId xmlns:a16="http://schemas.microsoft.com/office/drawing/2014/main" val="20000"/>
                    </a:ext>
                  </a:extLst>
                </a:gridCol>
                <a:gridCol w="2759285">
                  <a:extLst>
                    <a:ext uri="{9D8B030D-6E8A-4147-A177-3AD203B41FA5}">
                      <a16:colId xmlns:a16="http://schemas.microsoft.com/office/drawing/2014/main" val="20001"/>
                    </a:ext>
                  </a:extLst>
                </a:gridCol>
                <a:gridCol w="2762672">
                  <a:extLst>
                    <a:ext uri="{9D8B030D-6E8A-4147-A177-3AD203B41FA5}">
                      <a16:colId xmlns:a16="http://schemas.microsoft.com/office/drawing/2014/main" val="20002"/>
                    </a:ext>
                  </a:extLst>
                </a:gridCol>
              </a:tblGrid>
              <a:tr h="785707">
                <a:tc gridSpan="2">
                  <a:txBody>
                    <a:bodyPr/>
                    <a:lstStyle/>
                    <a:p>
                      <a:pPr marL="438150">
                        <a:lnSpc>
                          <a:spcPct val="100000"/>
                        </a:lnSpc>
                        <a:spcBef>
                          <a:spcPts val="114"/>
                        </a:spcBef>
                        <a:tabLst>
                          <a:tab pos="2405380" algn="l"/>
                        </a:tabLst>
                      </a:pPr>
                      <a:endParaRPr sz="1800">
                        <a:latin typeface="Calibri"/>
                        <a:cs typeface="Calibri"/>
                      </a:endParaRPr>
                    </a:p>
                  </a:txBody>
                  <a:tcPr marL="0" marR="0" marT="19472" marB="0">
                    <a:lnL>
                      <a:noFill/>
                    </a:lnL>
                    <a:lnR w="28575">
                      <a:noFill/>
                      <a:prstDash val="solid"/>
                    </a:lnR>
                    <a:lnT w="28575">
                      <a:noFill/>
                      <a:prstDash val="solid"/>
                    </a:lnT>
                    <a:lnB>
                      <a:noFill/>
                    </a:lnB>
                    <a:lnTlToBr w="12700" cmpd="sng">
                      <a:noFill/>
                      <a:prstDash val="solid"/>
                    </a:lnTlToBr>
                    <a:lnBlToTr w="12700" cmpd="sng">
                      <a:noFill/>
                      <a:prstDash val="solid"/>
                    </a:lnBlToTr>
                  </a:tcPr>
                </a:tc>
                <a:tc hMerge="1">
                  <a:txBody>
                    <a:bodyPr/>
                    <a:lstStyle/>
                    <a:p>
                      <a:endParaRPr/>
                    </a:p>
                  </a:txBody>
                  <a:tcPr marL="0" marR="0" marT="0" marB="0"/>
                </a:tc>
                <a:tc>
                  <a:txBody>
                    <a:bodyPr/>
                    <a:lstStyle/>
                    <a:p>
                      <a:pPr marL="429259" algn="l">
                        <a:lnSpc>
                          <a:spcPct val="100000"/>
                        </a:lnSpc>
                        <a:spcBef>
                          <a:spcPts val="725"/>
                        </a:spcBef>
                      </a:pPr>
                      <a:r>
                        <a:rPr sz="1800" b="1">
                          <a:solidFill>
                            <a:srgbClr val="FFFFFF"/>
                          </a:solidFill>
                          <a:latin typeface="Calibri"/>
                          <a:cs typeface="Calibri"/>
                        </a:rPr>
                        <a:t>Initiate</a:t>
                      </a:r>
                      <a:r>
                        <a:rPr sz="1800" b="1" spc="-50">
                          <a:solidFill>
                            <a:srgbClr val="FFFFFF"/>
                          </a:solidFill>
                          <a:latin typeface="Calibri"/>
                          <a:cs typeface="Calibri"/>
                        </a:rPr>
                        <a:t> </a:t>
                      </a:r>
                      <a:r>
                        <a:rPr sz="1800" b="1" spc="-10">
                          <a:solidFill>
                            <a:srgbClr val="FFFFFF"/>
                          </a:solidFill>
                          <a:latin typeface="Calibri"/>
                          <a:cs typeface="Calibri"/>
                        </a:rPr>
                        <a:t>Treatment</a:t>
                      </a:r>
                      <a:endParaRPr sz="1800" b="1">
                        <a:latin typeface="Calibri"/>
                        <a:cs typeface="Calibri"/>
                      </a:endParaRPr>
                    </a:p>
                  </a:txBody>
                  <a:tcPr marL="0" marR="0" marT="122767" marB="0">
                    <a:lnL w="28575">
                      <a:noFill/>
                      <a:prstDash val="solid"/>
                    </a:lnL>
                    <a:solidFill>
                      <a:schemeClr val="accent2"/>
                    </a:solidFill>
                  </a:tcPr>
                </a:tc>
                <a:extLst>
                  <a:ext uri="{0D108BD9-81ED-4DB2-BD59-A6C34878D82A}">
                    <a16:rowId xmlns:a16="http://schemas.microsoft.com/office/drawing/2014/main" val="10000"/>
                  </a:ext>
                </a:extLst>
              </a:tr>
              <a:tr h="853440">
                <a:tc>
                  <a:txBody>
                    <a:bodyPr/>
                    <a:lstStyle/>
                    <a:p>
                      <a:pPr marR="156210" algn="ctr">
                        <a:lnSpc>
                          <a:spcPts val="780"/>
                        </a:lnSpc>
                      </a:pPr>
                      <a:endParaRPr sz="1800">
                        <a:latin typeface="Calibri"/>
                        <a:cs typeface="Calibri"/>
                      </a:endParaRPr>
                    </a:p>
                  </a:txBody>
                  <a:tcPr marL="0" marR="0" marT="0" marB="0">
                    <a:lnL w="28575">
                      <a:noFill/>
                      <a:prstDash val="solid"/>
                    </a:lnL>
                    <a:lnR w="28575">
                      <a:noFill/>
                      <a:prstDash val="solid"/>
                    </a:lnR>
                    <a:lnT>
                      <a:noFill/>
                    </a:lnT>
                    <a:lnB>
                      <a:noFill/>
                    </a:lnB>
                    <a:lnTlToBr w="12700" cmpd="sng">
                      <a:noFill/>
                      <a:prstDash val="solid"/>
                    </a:lnTlToBr>
                    <a:lnBlToTr w="12700" cmpd="sng">
                      <a:noFill/>
                      <a:prstDash val="solid"/>
                    </a:lnBlToTr>
                  </a:tcPr>
                </a:tc>
                <a:tc gridSpan="2">
                  <a:txBody>
                    <a:bodyPr/>
                    <a:lstStyle/>
                    <a:p>
                      <a:pPr marL="257175" marR="2195195">
                        <a:lnSpc>
                          <a:spcPct val="100000"/>
                        </a:lnSpc>
                        <a:spcBef>
                          <a:spcPts val="180"/>
                        </a:spcBef>
                      </a:pPr>
                      <a:r>
                        <a:rPr sz="1800" b="1">
                          <a:solidFill>
                            <a:srgbClr val="FFFFFF"/>
                          </a:solidFill>
                          <a:latin typeface="Calibri"/>
                          <a:cs typeface="Calibri"/>
                        </a:rPr>
                        <a:t>Consider</a:t>
                      </a:r>
                      <a:r>
                        <a:rPr sz="1800" b="1" spc="-40">
                          <a:solidFill>
                            <a:srgbClr val="FFFFFF"/>
                          </a:solidFill>
                          <a:latin typeface="Calibri"/>
                          <a:cs typeface="Calibri"/>
                        </a:rPr>
                        <a:t> </a:t>
                      </a:r>
                      <a:r>
                        <a:rPr sz="1800" b="1" spc="-10">
                          <a:solidFill>
                            <a:srgbClr val="FFFFFF"/>
                          </a:solidFill>
                          <a:latin typeface="Calibri"/>
                          <a:cs typeface="Calibri"/>
                        </a:rPr>
                        <a:t>Treatment Patient/Disease-Specific </a:t>
                      </a:r>
                      <a:r>
                        <a:rPr sz="1800" b="1">
                          <a:solidFill>
                            <a:srgbClr val="FFFFFF"/>
                          </a:solidFill>
                          <a:latin typeface="Calibri"/>
                          <a:cs typeface="Calibri"/>
                        </a:rPr>
                        <a:t>Monitor</a:t>
                      </a:r>
                      <a:r>
                        <a:rPr sz="1800" b="1" spc="-50">
                          <a:solidFill>
                            <a:srgbClr val="FFFFFF"/>
                          </a:solidFill>
                          <a:latin typeface="Calibri"/>
                          <a:cs typeface="Calibri"/>
                        </a:rPr>
                        <a:t> </a:t>
                      </a:r>
                      <a:r>
                        <a:rPr sz="1800" b="1" spc="-10">
                          <a:solidFill>
                            <a:srgbClr val="FFFFFF"/>
                          </a:solidFill>
                          <a:latin typeface="Calibri"/>
                          <a:cs typeface="Calibri"/>
                        </a:rPr>
                        <a:t>Carefully</a:t>
                      </a:r>
                      <a:endParaRPr sz="1800" b="1">
                        <a:latin typeface="Calibri"/>
                        <a:cs typeface="Calibri"/>
                      </a:endParaRPr>
                    </a:p>
                  </a:txBody>
                  <a:tcPr marL="0" marR="0" marT="30480" marB="0">
                    <a:lnL w="28575">
                      <a:noFill/>
                      <a:prstDash val="solid"/>
                    </a:lnL>
                    <a:lnT>
                      <a:noFill/>
                    </a:lnT>
                    <a:solidFill>
                      <a:schemeClr val="accent2"/>
                    </a:solidFill>
                  </a:tcPr>
                </a:tc>
                <a:tc hMerge="1">
                  <a:txBody>
                    <a:bodyPr/>
                    <a:lstStyle/>
                    <a:p>
                      <a:endParaRPr/>
                    </a:p>
                  </a:txBody>
                  <a:tcPr marL="0" marR="0" marT="0" marB="0"/>
                </a:tc>
                <a:extLst>
                  <a:ext uri="{0D108BD9-81ED-4DB2-BD59-A6C34878D82A}">
                    <a16:rowId xmlns:a16="http://schemas.microsoft.com/office/drawing/2014/main" val="10001"/>
                  </a:ext>
                </a:extLst>
              </a:tr>
              <a:tr h="778087">
                <a:tc gridSpan="3">
                  <a:txBody>
                    <a:bodyPr/>
                    <a:lstStyle/>
                    <a:p>
                      <a:pPr marL="302260" marR="4398010">
                        <a:lnSpc>
                          <a:spcPct val="100000"/>
                        </a:lnSpc>
                        <a:spcBef>
                          <a:spcPts val="0"/>
                        </a:spcBef>
                      </a:pPr>
                      <a:r>
                        <a:rPr sz="1800" b="1">
                          <a:solidFill>
                            <a:srgbClr val="FFFFFF"/>
                          </a:solidFill>
                          <a:latin typeface="Calibri"/>
                          <a:cs typeface="Calibri"/>
                        </a:rPr>
                        <a:t>Consider</a:t>
                      </a:r>
                      <a:r>
                        <a:rPr sz="1800" b="1" spc="-40">
                          <a:solidFill>
                            <a:srgbClr val="FFFFFF"/>
                          </a:solidFill>
                          <a:latin typeface="Calibri"/>
                          <a:cs typeface="Calibri"/>
                        </a:rPr>
                        <a:t> </a:t>
                      </a:r>
                      <a:r>
                        <a:rPr sz="1800" b="1" spc="-10">
                          <a:solidFill>
                            <a:srgbClr val="FFFFFF"/>
                          </a:solidFill>
                          <a:latin typeface="Calibri"/>
                          <a:cs typeface="Calibri"/>
                        </a:rPr>
                        <a:t>Observation</a:t>
                      </a:r>
                      <a:r>
                        <a:rPr lang="en-US" sz="1800" b="1" spc="-10">
                          <a:solidFill>
                            <a:srgbClr val="FFFFFF"/>
                          </a:solidFill>
                          <a:latin typeface="Calibri"/>
                          <a:cs typeface="Calibri"/>
                        </a:rPr>
                        <a:t>/</a:t>
                      </a:r>
                    </a:p>
                    <a:p>
                      <a:pPr marL="302260" marR="4398010">
                        <a:lnSpc>
                          <a:spcPct val="100000"/>
                        </a:lnSpc>
                        <a:spcBef>
                          <a:spcPts val="0"/>
                        </a:spcBef>
                      </a:pPr>
                      <a:r>
                        <a:rPr sz="1800" b="1">
                          <a:solidFill>
                            <a:srgbClr val="FFFFFF"/>
                          </a:solidFill>
                          <a:latin typeface="Calibri"/>
                          <a:cs typeface="Calibri"/>
                        </a:rPr>
                        <a:t>Monitor</a:t>
                      </a:r>
                      <a:r>
                        <a:rPr sz="1800" b="1" spc="-50">
                          <a:solidFill>
                            <a:srgbClr val="FFFFFF"/>
                          </a:solidFill>
                          <a:latin typeface="Calibri"/>
                          <a:cs typeface="Calibri"/>
                        </a:rPr>
                        <a:t> </a:t>
                      </a:r>
                      <a:r>
                        <a:rPr sz="1800" b="1" spc="-10">
                          <a:solidFill>
                            <a:srgbClr val="FFFFFF"/>
                          </a:solidFill>
                          <a:latin typeface="Calibri"/>
                          <a:cs typeface="Calibri"/>
                        </a:rPr>
                        <a:t>Carefully</a:t>
                      </a:r>
                      <a:endParaRPr sz="1800" b="1">
                        <a:latin typeface="Calibri"/>
                        <a:cs typeface="Calibri"/>
                      </a:endParaRPr>
                    </a:p>
                  </a:txBody>
                  <a:tcPr marL="0" marR="0" marT="76200" marB="0">
                    <a:lnT>
                      <a:noFill/>
                    </a:lnT>
                    <a:solidFill>
                      <a:schemeClr val="accent2"/>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16" name="object 13">
            <a:extLst>
              <a:ext uri="{FF2B5EF4-FFF2-40B4-BE49-F238E27FC236}">
                <a16:creationId xmlns:a16="http://schemas.microsoft.com/office/drawing/2014/main" id="{D2121868-DAC6-904C-2051-84A58040557D}"/>
              </a:ext>
            </a:extLst>
          </p:cNvPr>
          <p:cNvSpPr txBox="1"/>
          <p:nvPr/>
        </p:nvSpPr>
        <p:spPr>
          <a:xfrm>
            <a:off x="2091526" y="3978080"/>
            <a:ext cx="2315993" cy="1125949"/>
          </a:xfrm>
          <a:prstGeom prst="rect">
            <a:avLst/>
          </a:prstGeom>
        </p:spPr>
        <p:txBody>
          <a:bodyPr vert="horz" wrap="square" lIns="0" tIns="17780" rIns="0" bIns="0" rtlCol="0">
            <a:spAutoFit/>
          </a:bodyPr>
          <a:lstStyle/>
          <a:p>
            <a:pPr marL="16933" marR="6773" lvl="0" indent="226901" algn="ctr" defTabSz="914400" rtl="0" eaLnBrk="1" fontAlgn="auto" latinLnBrk="0" hangingPunct="1">
              <a:lnSpc>
                <a:spcPct val="100000"/>
              </a:lnSpc>
              <a:spcBef>
                <a:spcPts val="140"/>
              </a:spcBef>
              <a:spcAft>
                <a:spcPts val="0"/>
              </a:spcAft>
              <a:buClrTx/>
              <a:buSzTx/>
              <a:buFontTx/>
              <a:buNone/>
              <a:tabLst/>
              <a:defRPr/>
            </a:pPr>
            <a:r>
              <a:rPr kumimoji="0" sz="1800" b="1" i="0" u="none" strike="noStrike" kern="1200" cap="none" spc="-13" normalizeH="0" baseline="0" noProof="0">
                <a:ln>
                  <a:noFill/>
                </a:ln>
                <a:solidFill>
                  <a:srgbClr val="FFFFFF"/>
                </a:solidFill>
                <a:effectLst/>
                <a:uLnTx/>
                <a:uFillTx/>
                <a:latin typeface="Calibri"/>
                <a:ea typeface="+mn-ea"/>
                <a:cs typeface="Calibri"/>
              </a:rPr>
              <a:t>Asymptomatic </a:t>
            </a:r>
            <a:r>
              <a:rPr kumimoji="0" lang="en-US" sz="1800" b="1" i="0" u="none" strike="noStrike" kern="1200" cap="none" spc="0" normalizeH="0" baseline="0" noProof="0">
                <a:ln>
                  <a:noFill/>
                </a:ln>
                <a:solidFill>
                  <a:srgbClr val="FFFFFF"/>
                </a:solidFill>
                <a:effectLst/>
                <a:uLnTx/>
                <a:uFillTx/>
                <a:latin typeface="Calibri"/>
                <a:ea typeface="+mn-ea"/>
                <a:cs typeface="Calibri"/>
              </a:rPr>
              <a:t>biochemical relapse </a:t>
            </a:r>
            <a:r>
              <a:rPr kumimoji="0" sz="1800" b="1" i="0" u="none" strike="noStrike" kern="1200" cap="none" spc="-33" normalizeH="0" baseline="0" noProof="0">
                <a:ln>
                  <a:noFill/>
                </a:ln>
                <a:solidFill>
                  <a:srgbClr val="FFFFFF"/>
                </a:solidFill>
                <a:effectLst/>
                <a:uLnTx/>
                <a:uFillTx/>
                <a:latin typeface="Calibri"/>
                <a:ea typeface="+mn-ea"/>
                <a:cs typeface="Calibri"/>
              </a:rPr>
              <a:t>o</a:t>
            </a:r>
            <a:r>
              <a:rPr kumimoji="0" lang="en-US" sz="1800" b="1" i="0" u="none" strike="noStrike" kern="1200" cap="none" spc="-33" normalizeH="0" baseline="0" noProof="0">
                <a:ln>
                  <a:noFill/>
                </a:ln>
                <a:solidFill>
                  <a:srgbClr val="FFFFFF"/>
                </a:solidFill>
                <a:effectLst/>
                <a:uLnTx/>
                <a:uFillTx/>
                <a:latin typeface="Calibri"/>
                <a:ea typeface="+mn-ea"/>
                <a:cs typeface="Calibri"/>
              </a:rPr>
              <a:t>n 2 consecutive assessments</a:t>
            </a:r>
            <a:endParaRPr kumimoji="0" sz="1800" b="0" i="0" u="none" strike="noStrike" kern="1200" cap="none" spc="0" normalizeH="0" baseline="0" noProof="0">
              <a:ln>
                <a:noFill/>
              </a:ln>
              <a:solidFill>
                <a:prstClr val="black"/>
              </a:solidFill>
              <a:effectLst/>
              <a:uLnTx/>
              <a:uFillTx/>
              <a:latin typeface="Calibri"/>
              <a:ea typeface="+mn-ea"/>
              <a:cs typeface="Calibri"/>
            </a:endParaRPr>
          </a:p>
        </p:txBody>
      </p:sp>
      <p:sp>
        <p:nvSpPr>
          <p:cNvPr id="17" name="Text Box 11">
            <a:extLst>
              <a:ext uri="{FF2B5EF4-FFF2-40B4-BE49-F238E27FC236}">
                <a16:creationId xmlns:a16="http://schemas.microsoft.com/office/drawing/2014/main" id="{EEE7EC49-B7F3-22D6-6B2B-84C07419C0C6}"/>
              </a:ext>
            </a:extLst>
          </p:cNvPr>
          <p:cNvSpPr txBox="1">
            <a:spLocks noChangeArrowheads="1"/>
          </p:cNvSpPr>
          <p:nvPr/>
        </p:nvSpPr>
        <p:spPr bwMode="auto">
          <a:xfrm>
            <a:off x="414339" y="636343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mn-cs"/>
              </a:rPr>
              <a:t>Sonneveld</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Hematology Am Soc </a:t>
            </a: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mn-cs"/>
              </a:rPr>
              <a:t>Hematol</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Educ Program. 2017;1:508. </a:t>
            </a:r>
            <a:r>
              <a:rPr kumimoji="0" lang="en-US" altLang="en-US" sz="1200" b="0" i="0" u="none" strike="noStrike" kern="1200" cap="none" spc="0" normalizeH="0" baseline="0" noProof="0" err="1">
                <a:ln>
                  <a:noFill/>
                </a:ln>
                <a:solidFill>
                  <a:srgbClr val="455560"/>
                </a:solidFill>
                <a:effectLst/>
                <a:uLnTx/>
                <a:uFillTx/>
                <a:latin typeface="Calibri" panose="020F0502020204030204" pitchFamily="34" charset="0"/>
                <a:ea typeface="+mn-ea"/>
                <a:cs typeface="+mn-cs"/>
              </a:rPr>
              <a:t>Bazarbachi</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Leukemia. 2019;33:2343.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4984C-2FA1-7AE7-FCFA-6962AAE39DDF}"/>
            </a:ext>
          </a:extLst>
        </p:cNvPr>
        <p:cNvGrpSpPr/>
        <p:nvPr/>
      </p:nvGrpSpPr>
      <p:grpSpPr>
        <a:xfrm>
          <a:off x="0" y="0"/>
          <a:ext cx="0" cy="0"/>
          <a:chOff x="0" y="0"/>
          <a:chExt cx="0" cy="0"/>
        </a:xfrm>
      </p:grpSpPr>
      <p:cxnSp>
        <p:nvCxnSpPr>
          <p:cNvPr id="35" name="Straight Connector 34">
            <a:extLst>
              <a:ext uri="{FF2B5EF4-FFF2-40B4-BE49-F238E27FC236}">
                <a16:creationId xmlns:a16="http://schemas.microsoft.com/office/drawing/2014/main" id="{8D9D146D-F188-87A0-846E-0FDE858D4555}"/>
              </a:ext>
            </a:extLst>
          </p:cNvPr>
          <p:cNvCxnSpPr>
            <a:cxnSpLocks/>
          </p:cNvCxnSpPr>
          <p:nvPr/>
        </p:nvCxnSpPr>
        <p:spPr bwMode="auto">
          <a:xfrm flipV="1">
            <a:off x="3272903" y="4021048"/>
            <a:ext cx="0" cy="1734304"/>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D96F371-D776-7AC1-DE1A-38B471E5553D}"/>
              </a:ext>
            </a:extLst>
          </p:cNvPr>
          <p:cNvCxnSpPr>
            <a:cxnSpLocks/>
          </p:cNvCxnSpPr>
          <p:nvPr/>
        </p:nvCxnSpPr>
        <p:spPr bwMode="auto">
          <a:xfrm flipV="1">
            <a:off x="5023991" y="2062214"/>
            <a:ext cx="0" cy="1734304"/>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8956D0BB-EF2F-2537-DE06-64BA22AE7530}"/>
              </a:ext>
            </a:extLst>
          </p:cNvPr>
          <p:cNvCxnSpPr>
            <a:cxnSpLocks/>
          </p:cNvCxnSpPr>
          <p:nvPr/>
        </p:nvCxnSpPr>
        <p:spPr bwMode="auto">
          <a:xfrm flipV="1">
            <a:off x="7883418" y="2099085"/>
            <a:ext cx="0" cy="1734304"/>
          </a:xfrm>
          <a:prstGeom prst="line">
            <a:avLst/>
          </a:prstGeom>
          <a:noFill/>
          <a:ln w="28575" cap="flat" cmpd="sng" algn="ctr">
            <a:solidFill>
              <a:schemeClr val="bg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19DA599D-999B-AE4B-5D1B-CD760E89E53A}"/>
              </a:ext>
            </a:extLst>
          </p:cNvPr>
          <p:cNvSpPr>
            <a:spLocks noGrp="1"/>
          </p:cNvSpPr>
          <p:nvPr>
            <p:ph type="title"/>
          </p:nvPr>
        </p:nvSpPr>
        <p:spPr/>
        <p:txBody>
          <a:bodyPr/>
          <a:lstStyle/>
          <a:p>
            <a:r>
              <a:rPr lang="en-US" dirty="0"/>
              <a:t>Novel Therapies in MM</a:t>
            </a:r>
          </a:p>
        </p:txBody>
      </p:sp>
      <p:grpSp>
        <p:nvGrpSpPr>
          <p:cNvPr id="26" name="Group 25">
            <a:extLst>
              <a:ext uri="{FF2B5EF4-FFF2-40B4-BE49-F238E27FC236}">
                <a16:creationId xmlns:a16="http://schemas.microsoft.com/office/drawing/2014/main" id="{11F3C109-B772-B0AF-C0A7-66FC97FF5CBE}"/>
              </a:ext>
            </a:extLst>
          </p:cNvPr>
          <p:cNvGrpSpPr/>
          <p:nvPr/>
        </p:nvGrpSpPr>
        <p:grpSpPr>
          <a:xfrm>
            <a:off x="676854" y="3586291"/>
            <a:ext cx="10872444" cy="413317"/>
            <a:chOff x="747194" y="3051874"/>
            <a:chExt cx="10872444" cy="413317"/>
          </a:xfrm>
          <a:solidFill>
            <a:schemeClr val="accent2"/>
          </a:solidFill>
        </p:grpSpPr>
        <p:grpSp>
          <p:nvGrpSpPr>
            <p:cNvPr id="18" name="Group 17">
              <a:extLst>
                <a:ext uri="{FF2B5EF4-FFF2-40B4-BE49-F238E27FC236}">
                  <a16:creationId xmlns:a16="http://schemas.microsoft.com/office/drawing/2014/main" id="{4601CCD0-4A18-534B-AAB0-68D65C7F80DF}"/>
                </a:ext>
              </a:extLst>
            </p:cNvPr>
            <p:cNvGrpSpPr/>
            <p:nvPr/>
          </p:nvGrpSpPr>
          <p:grpSpPr>
            <a:xfrm>
              <a:off x="747194" y="3051874"/>
              <a:ext cx="10872444" cy="407020"/>
              <a:chOff x="747194" y="3051874"/>
              <a:chExt cx="10872444" cy="407020"/>
            </a:xfrm>
            <a:grpFill/>
          </p:grpSpPr>
          <p:sp>
            <p:nvSpPr>
              <p:cNvPr id="17" name="Pentagon 16">
                <a:extLst>
                  <a:ext uri="{FF2B5EF4-FFF2-40B4-BE49-F238E27FC236}">
                    <a16:creationId xmlns:a16="http://schemas.microsoft.com/office/drawing/2014/main" id="{1B01ACF6-F211-170F-56F1-786F99DEB9C8}"/>
                  </a:ext>
                </a:extLst>
              </p:cNvPr>
              <p:cNvSpPr/>
              <p:nvPr/>
            </p:nvSpPr>
            <p:spPr bwMode="auto">
              <a:xfrm>
                <a:off x="2274849" y="3051874"/>
                <a:ext cx="9344789" cy="407020"/>
              </a:xfrm>
              <a:prstGeom prst="homePlate">
                <a:avLst/>
              </a:prstGeom>
              <a:grpFill/>
              <a:ln w="28575">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Pentagon 15">
                <a:extLst>
                  <a:ext uri="{FF2B5EF4-FFF2-40B4-BE49-F238E27FC236}">
                    <a16:creationId xmlns:a16="http://schemas.microsoft.com/office/drawing/2014/main" id="{66EAB704-B6C9-EE78-8ABF-3336158F8E97}"/>
                  </a:ext>
                </a:extLst>
              </p:cNvPr>
              <p:cNvSpPr/>
              <p:nvPr/>
            </p:nvSpPr>
            <p:spPr bwMode="auto">
              <a:xfrm>
                <a:off x="1044559" y="3051874"/>
                <a:ext cx="1527655" cy="407020"/>
              </a:xfrm>
              <a:prstGeom prst="homePlate">
                <a:avLst/>
              </a:prstGeom>
              <a:grpFill/>
              <a:ln w="28575">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 name="Pentagon 13">
                <a:extLst>
                  <a:ext uri="{FF2B5EF4-FFF2-40B4-BE49-F238E27FC236}">
                    <a16:creationId xmlns:a16="http://schemas.microsoft.com/office/drawing/2014/main" id="{1E81446B-B5FB-D3D2-87BB-B4E0C3AA6FF9}"/>
                  </a:ext>
                </a:extLst>
              </p:cNvPr>
              <p:cNvSpPr/>
              <p:nvPr/>
            </p:nvSpPr>
            <p:spPr bwMode="auto">
              <a:xfrm>
                <a:off x="747194" y="3051874"/>
                <a:ext cx="1527655" cy="407020"/>
              </a:xfrm>
              <a:prstGeom prst="homePlate">
                <a:avLst/>
              </a:prstGeom>
              <a:grpFill/>
              <a:ln w="28575">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9" name="TextBox 18">
              <a:extLst>
                <a:ext uri="{FF2B5EF4-FFF2-40B4-BE49-F238E27FC236}">
                  <a16:creationId xmlns:a16="http://schemas.microsoft.com/office/drawing/2014/main" id="{162150D1-6F22-52A5-F493-6DDE60EBEF2E}"/>
                </a:ext>
              </a:extLst>
            </p:cNvPr>
            <p:cNvSpPr txBox="1"/>
            <p:nvPr/>
          </p:nvSpPr>
          <p:spPr bwMode="auto">
            <a:xfrm>
              <a:off x="832825" y="3051874"/>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2015</a:t>
              </a:r>
            </a:p>
          </p:txBody>
        </p:sp>
        <p:sp>
          <p:nvSpPr>
            <p:cNvPr id="20" name="TextBox 19">
              <a:extLst>
                <a:ext uri="{FF2B5EF4-FFF2-40B4-BE49-F238E27FC236}">
                  <a16:creationId xmlns:a16="http://schemas.microsoft.com/office/drawing/2014/main" id="{315E2FF4-6AAC-64BB-E962-CB29ACCD058C}"/>
                </a:ext>
              </a:extLst>
            </p:cNvPr>
            <p:cNvSpPr txBox="1"/>
            <p:nvPr/>
          </p:nvSpPr>
          <p:spPr bwMode="auto">
            <a:xfrm>
              <a:off x="2820943" y="3051874"/>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2021</a:t>
              </a:r>
            </a:p>
          </p:txBody>
        </p:sp>
        <p:sp>
          <p:nvSpPr>
            <p:cNvPr id="21" name="TextBox 20">
              <a:extLst>
                <a:ext uri="{FF2B5EF4-FFF2-40B4-BE49-F238E27FC236}">
                  <a16:creationId xmlns:a16="http://schemas.microsoft.com/office/drawing/2014/main" id="{8E470F15-6781-C688-8C8D-9DD40AD1D92B}"/>
                </a:ext>
              </a:extLst>
            </p:cNvPr>
            <p:cNvSpPr txBox="1"/>
            <p:nvPr/>
          </p:nvSpPr>
          <p:spPr bwMode="auto">
            <a:xfrm>
              <a:off x="5045626" y="3065081"/>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2022</a:t>
              </a:r>
            </a:p>
          </p:txBody>
        </p:sp>
        <p:sp>
          <p:nvSpPr>
            <p:cNvPr id="22" name="TextBox 21">
              <a:extLst>
                <a:ext uri="{FF2B5EF4-FFF2-40B4-BE49-F238E27FC236}">
                  <a16:creationId xmlns:a16="http://schemas.microsoft.com/office/drawing/2014/main" id="{52A3AD12-1E85-22AD-959B-2451098DFB70}"/>
                </a:ext>
              </a:extLst>
            </p:cNvPr>
            <p:cNvSpPr txBox="1"/>
            <p:nvPr/>
          </p:nvSpPr>
          <p:spPr bwMode="auto">
            <a:xfrm>
              <a:off x="7091530" y="3051874"/>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2023</a:t>
              </a:r>
            </a:p>
          </p:txBody>
        </p:sp>
        <p:sp>
          <p:nvSpPr>
            <p:cNvPr id="25" name="TextBox 24">
              <a:extLst>
                <a:ext uri="{FF2B5EF4-FFF2-40B4-BE49-F238E27FC236}">
                  <a16:creationId xmlns:a16="http://schemas.microsoft.com/office/drawing/2014/main" id="{54514BEA-FF47-213B-5657-EA9E6FEAA85B}"/>
                </a:ext>
              </a:extLst>
            </p:cNvPr>
            <p:cNvSpPr txBox="1"/>
            <p:nvPr/>
          </p:nvSpPr>
          <p:spPr bwMode="auto">
            <a:xfrm>
              <a:off x="10643972" y="3051874"/>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8" name="TextBox 27">
            <a:extLst>
              <a:ext uri="{FF2B5EF4-FFF2-40B4-BE49-F238E27FC236}">
                <a16:creationId xmlns:a16="http://schemas.microsoft.com/office/drawing/2014/main" id="{7D26D3DD-A766-8097-58CF-48F38D5E76F6}"/>
              </a:ext>
            </a:extLst>
          </p:cNvPr>
          <p:cNvSpPr txBox="1"/>
          <p:nvPr/>
        </p:nvSpPr>
        <p:spPr bwMode="auto">
          <a:xfrm>
            <a:off x="7906359" y="2023676"/>
            <a:ext cx="16582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Talquetamab</a:t>
            </a:r>
          </a:p>
        </p:txBody>
      </p:sp>
      <p:sp>
        <p:nvSpPr>
          <p:cNvPr id="29" name="TextBox 28">
            <a:extLst>
              <a:ext uri="{FF2B5EF4-FFF2-40B4-BE49-F238E27FC236}">
                <a16:creationId xmlns:a16="http://schemas.microsoft.com/office/drawing/2014/main" id="{21503A0B-F53D-D2F6-283B-1FFF67E86A86}"/>
              </a:ext>
            </a:extLst>
          </p:cNvPr>
          <p:cNvSpPr txBox="1"/>
          <p:nvPr/>
        </p:nvSpPr>
        <p:spPr bwMode="auto">
          <a:xfrm>
            <a:off x="5070708" y="2023676"/>
            <a:ext cx="1658263"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Ciltacabtagene</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autoleucel</a:t>
            </a:r>
            <a:r>
              <a:rPr kumimoji="0" lang="en-US" sz="1800" b="0" i="0" u="none" strike="noStrike" kern="1200" cap="none" spc="0" normalizeH="0" baseline="0" noProof="0" dirty="0">
                <a:ln>
                  <a:noFill/>
                </a:ln>
                <a:solidFill>
                  <a:srgbClr val="000000"/>
                </a:solidFill>
                <a:effectLst/>
                <a:uLnTx/>
                <a:uFillTx/>
                <a:latin typeface="Calibri"/>
                <a:ea typeface="+mn-ea"/>
                <a:cs typeface="Calibri"/>
              </a:rPr>
              <a:t> </a:t>
            </a:r>
            <a:r>
              <a:rPr kumimoji="0" lang="en-US" sz="1600" b="0" i="0" u="none" strike="noStrike" kern="1200" cap="none" spc="0" normalizeH="0" baseline="0" noProof="0" dirty="0">
                <a:ln>
                  <a:noFill/>
                </a:ln>
                <a:solidFill>
                  <a:srgbClr val="000000"/>
                </a:solidFill>
                <a:effectLst/>
                <a:uLnTx/>
                <a:uFillTx/>
                <a:latin typeface="Calibri"/>
                <a:ea typeface="+mn-ea"/>
                <a:cs typeface="Calibri"/>
              </a:rPr>
              <a:t>(expanded approval 2024)</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4A36DC13-982A-7772-7807-523730B02543}"/>
              </a:ext>
            </a:extLst>
          </p:cNvPr>
          <p:cNvSpPr txBox="1"/>
          <p:nvPr/>
        </p:nvSpPr>
        <p:spPr bwMode="auto">
          <a:xfrm>
            <a:off x="1125478" y="4004535"/>
            <a:ext cx="16582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Daratumumab</a:t>
            </a:r>
          </a:p>
        </p:txBody>
      </p:sp>
      <p:sp>
        <p:nvSpPr>
          <p:cNvPr id="31" name="TextBox 30">
            <a:extLst>
              <a:ext uri="{FF2B5EF4-FFF2-40B4-BE49-F238E27FC236}">
                <a16:creationId xmlns:a16="http://schemas.microsoft.com/office/drawing/2014/main" id="{4747E629-96ED-3B0E-7699-FFC00FD1027B}"/>
              </a:ext>
            </a:extLst>
          </p:cNvPr>
          <p:cNvSpPr txBox="1"/>
          <p:nvPr/>
        </p:nvSpPr>
        <p:spPr bwMode="auto">
          <a:xfrm>
            <a:off x="3297367" y="5290865"/>
            <a:ext cx="16582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Isatuximab</a:t>
            </a:r>
          </a:p>
        </p:txBody>
      </p:sp>
      <p:sp>
        <p:nvSpPr>
          <p:cNvPr id="32" name="TextBox 31">
            <a:extLst>
              <a:ext uri="{FF2B5EF4-FFF2-40B4-BE49-F238E27FC236}">
                <a16:creationId xmlns:a16="http://schemas.microsoft.com/office/drawing/2014/main" id="{DF164DEE-6283-53E6-F64C-8E47DC1462D3}"/>
              </a:ext>
            </a:extLst>
          </p:cNvPr>
          <p:cNvSpPr txBox="1"/>
          <p:nvPr/>
        </p:nvSpPr>
        <p:spPr bwMode="auto">
          <a:xfrm>
            <a:off x="3285057" y="4004535"/>
            <a:ext cx="1494978"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Calibri"/>
              </a:rPr>
              <a:t>Idecabtagene</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a:ea typeface="+mn-ea"/>
                <a:cs typeface="Calibri"/>
              </a:rPr>
              <a:t>vicleucel </a:t>
            </a:r>
            <a:br>
              <a:rPr kumimoji="0" lang="en-US" sz="1800" b="0" i="0" u="none" strike="noStrike" kern="1200" cap="none" spc="0" normalizeH="0" baseline="0" noProof="0" dirty="0">
                <a:ln>
                  <a:noFill/>
                </a:ln>
                <a:solidFill>
                  <a:srgbClr val="000000"/>
                </a:solidFill>
                <a:effectLst/>
                <a:uLnTx/>
                <a:uFillTx/>
                <a:latin typeface="Calibri"/>
                <a:ea typeface="+mn-ea"/>
                <a:cs typeface="Calibri"/>
              </a:rPr>
            </a:br>
            <a:r>
              <a:rPr kumimoji="0" lang="en-US" sz="1600" b="0" i="0" u="none" strike="noStrike" kern="1200" cap="none" spc="0" normalizeH="0" baseline="0" noProof="0" dirty="0">
                <a:ln>
                  <a:noFill/>
                </a:ln>
                <a:solidFill>
                  <a:srgbClr val="000000"/>
                </a:solidFill>
                <a:effectLst/>
                <a:uLnTx/>
                <a:uFillTx/>
                <a:latin typeface="Calibri"/>
                <a:ea typeface="+mn-ea"/>
                <a:cs typeface="Calibri"/>
              </a:rPr>
              <a:t>(expanded approval 2024)</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B04E20F2-1F27-922D-A3FE-5055BEE8D8F1}"/>
              </a:ext>
            </a:extLst>
          </p:cNvPr>
          <p:cNvSpPr txBox="1"/>
          <p:nvPr/>
        </p:nvSpPr>
        <p:spPr bwMode="auto">
          <a:xfrm>
            <a:off x="5576204" y="4004535"/>
            <a:ext cx="16582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Teclistamab</a:t>
            </a:r>
          </a:p>
        </p:txBody>
      </p:sp>
      <p:cxnSp>
        <p:nvCxnSpPr>
          <p:cNvPr id="38" name="Straight Connector 37">
            <a:extLst>
              <a:ext uri="{FF2B5EF4-FFF2-40B4-BE49-F238E27FC236}">
                <a16:creationId xmlns:a16="http://schemas.microsoft.com/office/drawing/2014/main" id="{4605EDDA-AE62-7A62-E3FC-B61F22BE7B9B}"/>
              </a:ext>
            </a:extLst>
          </p:cNvPr>
          <p:cNvCxnSpPr>
            <a:cxnSpLocks/>
          </p:cNvCxnSpPr>
          <p:nvPr/>
        </p:nvCxnSpPr>
        <p:spPr bwMode="auto">
          <a:xfrm flipV="1">
            <a:off x="1123220" y="3967001"/>
            <a:ext cx="0" cy="1734304"/>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C45E2C33-7BF4-736D-D783-A5F153EE3964}"/>
              </a:ext>
            </a:extLst>
          </p:cNvPr>
          <p:cNvCxnSpPr>
            <a:cxnSpLocks/>
          </p:cNvCxnSpPr>
          <p:nvPr/>
        </p:nvCxnSpPr>
        <p:spPr bwMode="auto">
          <a:xfrm flipV="1">
            <a:off x="7649817" y="4021048"/>
            <a:ext cx="0" cy="1734304"/>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1A60509A-CBA1-BEC6-1564-8D0C6C5D5BA1}"/>
              </a:ext>
            </a:extLst>
          </p:cNvPr>
          <p:cNvCxnSpPr>
            <a:cxnSpLocks/>
          </p:cNvCxnSpPr>
          <p:nvPr/>
        </p:nvCxnSpPr>
        <p:spPr bwMode="auto">
          <a:xfrm flipV="1">
            <a:off x="10283546" y="2091372"/>
            <a:ext cx="3518" cy="1504794"/>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A3A6560-8B05-7F7A-CAF1-A0690313722E}"/>
              </a:ext>
            </a:extLst>
          </p:cNvPr>
          <p:cNvCxnSpPr>
            <a:cxnSpLocks/>
          </p:cNvCxnSpPr>
          <p:nvPr/>
        </p:nvCxnSpPr>
        <p:spPr bwMode="auto">
          <a:xfrm flipV="1">
            <a:off x="5595923" y="4011735"/>
            <a:ext cx="0" cy="1734304"/>
          </a:xfrm>
          <a:prstGeom prst="line">
            <a:avLst/>
          </a:prstGeom>
          <a:noFill/>
          <a:ln w="28575" cap="flat" cmpd="sng" algn="ctr">
            <a:solidFill>
              <a:schemeClr val="bg1"/>
            </a:solidFill>
            <a:prstDash val="solid"/>
            <a:round/>
            <a:headEnd type="none" w="med" len="med"/>
            <a:tailEnd type="none" w="med" len="med"/>
          </a:ln>
          <a:effectLst/>
        </p:spPr>
      </p:cxnSp>
      <p:grpSp>
        <p:nvGrpSpPr>
          <p:cNvPr id="46" name="Group 45">
            <a:extLst>
              <a:ext uri="{FF2B5EF4-FFF2-40B4-BE49-F238E27FC236}">
                <a16:creationId xmlns:a16="http://schemas.microsoft.com/office/drawing/2014/main" id="{C142FE2C-1E9D-1638-4B16-7014C1293924}"/>
              </a:ext>
            </a:extLst>
          </p:cNvPr>
          <p:cNvGrpSpPr/>
          <p:nvPr/>
        </p:nvGrpSpPr>
        <p:grpSpPr>
          <a:xfrm>
            <a:off x="609242" y="4053886"/>
            <a:ext cx="457200" cy="457200"/>
            <a:chOff x="4360126" y="-1294507"/>
            <a:chExt cx="595063" cy="595063"/>
          </a:xfrm>
        </p:grpSpPr>
        <p:sp>
          <p:nvSpPr>
            <p:cNvPr id="47" name="Oval 46">
              <a:extLst>
                <a:ext uri="{FF2B5EF4-FFF2-40B4-BE49-F238E27FC236}">
                  <a16:creationId xmlns:a16="http://schemas.microsoft.com/office/drawing/2014/main" id="{8E84E676-33E9-1311-0AD3-5E063355F346}"/>
                </a:ext>
              </a:extLst>
            </p:cNvPr>
            <p:cNvSpPr/>
            <p:nvPr/>
          </p:nvSpPr>
          <p:spPr bwMode="auto">
            <a:xfrm>
              <a:off x="4360126" y="-1294507"/>
              <a:ext cx="595063" cy="595063"/>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48" name="Picture 47">
              <a:extLst>
                <a:ext uri="{FF2B5EF4-FFF2-40B4-BE49-F238E27FC236}">
                  <a16:creationId xmlns:a16="http://schemas.microsoft.com/office/drawing/2014/main" id="{6B381C2E-8420-DB34-3655-76E36781C1EE}"/>
                </a:ext>
              </a:extLst>
            </p:cNvPr>
            <p:cNvPicPr>
              <a:picLocks noChangeAspect="1"/>
            </p:cNvPicPr>
            <p:nvPr/>
          </p:nvPicPr>
          <p:blipFill>
            <a:blip r:embed="rId3"/>
            <a:stretch>
              <a:fillRect/>
            </a:stretch>
          </p:blipFill>
          <p:spPr>
            <a:xfrm>
              <a:off x="4504572" y="-1190343"/>
              <a:ext cx="373076" cy="364433"/>
            </a:xfrm>
            <a:prstGeom prst="rect">
              <a:avLst/>
            </a:prstGeom>
          </p:spPr>
        </p:pic>
      </p:grpSp>
      <p:grpSp>
        <p:nvGrpSpPr>
          <p:cNvPr id="49" name="Group 48">
            <a:extLst>
              <a:ext uri="{FF2B5EF4-FFF2-40B4-BE49-F238E27FC236}">
                <a16:creationId xmlns:a16="http://schemas.microsoft.com/office/drawing/2014/main" id="{9FC7B8E9-DA45-B6CE-BBC9-ABEF84E58F84}"/>
              </a:ext>
            </a:extLst>
          </p:cNvPr>
          <p:cNvGrpSpPr/>
          <p:nvPr/>
        </p:nvGrpSpPr>
        <p:grpSpPr>
          <a:xfrm>
            <a:off x="2634052" y="5246931"/>
            <a:ext cx="457200" cy="457200"/>
            <a:chOff x="4360126" y="-1294507"/>
            <a:chExt cx="595063" cy="595063"/>
          </a:xfrm>
        </p:grpSpPr>
        <p:sp>
          <p:nvSpPr>
            <p:cNvPr id="50" name="Oval 49">
              <a:extLst>
                <a:ext uri="{FF2B5EF4-FFF2-40B4-BE49-F238E27FC236}">
                  <a16:creationId xmlns:a16="http://schemas.microsoft.com/office/drawing/2014/main" id="{3435C6C3-EE31-B922-5E99-E4CF35F4FB1B}"/>
                </a:ext>
              </a:extLst>
            </p:cNvPr>
            <p:cNvSpPr/>
            <p:nvPr/>
          </p:nvSpPr>
          <p:spPr bwMode="auto">
            <a:xfrm>
              <a:off x="4360126" y="-1294507"/>
              <a:ext cx="595063" cy="595063"/>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51" name="Picture 50">
              <a:extLst>
                <a:ext uri="{FF2B5EF4-FFF2-40B4-BE49-F238E27FC236}">
                  <a16:creationId xmlns:a16="http://schemas.microsoft.com/office/drawing/2014/main" id="{03E59ADB-C51E-D1F7-B3A7-BEC8D4E74CFA}"/>
                </a:ext>
              </a:extLst>
            </p:cNvPr>
            <p:cNvPicPr>
              <a:picLocks noChangeAspect="1"/>
            </p:cNvPicPr>
            <p:nvPr/>
          </p:nvPicPr>
          <p:blipFill>
            <a:blip r:embed="rId3"/>
            <a:stretch>
              <a:fillRect/>
            </a:stretch>
          </p:blipFill>
          <p:spPr>
            <a:xfrm>
              <a:off x="4504572" y="-1190343"/>
              <a:ext cx="373076" cy="364433"/>
            </a:xfrm>
            <a:prstGeom prst="rect">
              <a:avLst/>
            </a:prstGeom>
          </p:spPr>
        </p:pic>
      </p:grpSp>
      <p:grpSp>
        <p:nvGrpSpPr>
          <p:cNvPr id="52" name="Group 51">
            <a:extLst>
              <a:ext uri="{FF2B5EF4-FFF2-40B4-BE49-F238E27FC236}">
                <a16:creationId xmlns:a16="http://schemas.microsoft.com/office/drawing/2014/main" id="{7EE381E7-ABCC-6506-A416-0AF8B6D23D44}"/>
              </a:ext>
            </a:extLst>
          </p:cNvPr>
          <p:cNvGrpSpPr/>
          <p:nvPr/>
        </p:nvGrpSpPr>
        <p:grpSpPr>
          <a:xfrm>
            <a:off x="2631806" y="4053886"/>
            <a:ext cx="457200" cy="457200"/>
            <a:chOff x="4360126" y="-1294507"/>
            <a:chExt cx="595063" cy="595063"/>
          </a:xfrm>
          <a:solidFill>
            <a:srgbClr val="00823B"/>
          </a:solidFill>
        </p:grpSpPr>
        <p:sp>
          <p:nvSpPr>
            <p:cNvPr id="53" name="Oval 52">
              <a:extLst>
                <a:ext uri="{FF2B5EF4-FFF2-40B4-BE49-F238E27FC236}">
                  <a16:creationId xmlns:a16="http://schemas.microsoft.com/office/drawing/2014/main" id="{3F3B9EAD-9AD6-91D9-6484-F0BE24619F55}"/>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54" name="Picture 53">
              <a:extLst>
                <a:ext uri="{FF2B5EF4-FFF2-40B4-BE49-F238E27FC236}">
                  <a16:creationId xmlns:a16="http://schemas.microsoft.com/office/drawing/2014/main" id="{AF0BD7F7-809B-A8EA-6F16-CE298F595297}"/>
                </a:ext>
              </a:extLst>
            </p:cNvPr>
            <p:cNvPicPr>
              <a:picLocks noChangeAspect="1"/>
            </p:cNvPicPr>
            <p:nvPr/>
          </p:nvPicPr>
          <p:blipFill>
            <a:blip r:embed="rId3"/>
            <a:stretch>
              <a:fillRect/>
            </a:stretch>
          </p:blipFill>
          <p:spPr>
            <a:xfrm>
              <a:off x="4504572" y="-1190343"/>
              <a:ext cx="373076" cy="364433"/>
            </a:xfrm>
            <a:prstGeom prst="rect">
              <a:avLst/>
            </a:prstGeom>
            <a:grpFill/>
          </p:spPr>
        </p:pic>
      </p:grpSp>
      <p:grpSp>
        <p:nvGrpSpPr>
          <p:cNvPr id="55" name="Group 54">
            <a:extLst>
              <a:ext uri="{FF2B5EF4-FFF2-40B4-BE49-F238E27FC236}">
                <a16:creationId xmlns:a16="http://schemas.microsoft.com/office/drawing/2014/main" id="{491812FA-D1E8-FF09-940F-D5C4FD8D489C}"/>
              </a:ext>
            </a:extLst>
          </p:cNvPr>
          <p:cNvGrpSpPr/>
          <p:nvPr/>
        </p:nvGrpSpPr>
        <p:grpSpPr>
          <a:xfrm>
            <a:off x="4428554" y="2131248"/>
            <a:ext cx="457200" cy="457200"/>
            <a:chOff x="4360126" y="-1294507"/>
            <a:chExt cx="595063" cy="595063"/>
          </a:xfrm>
          <a:solidFill>
            <a:srgbClr val="00823B"/>
          </a:solidFill>
        </p:grpSpPr>
        <p:sp>
          <p:nvSpPr>
            <p:cNvPr id="56" name="Oval 55">
              <a:extLst>
                <a:ext uri="{FF2B5EF4-FFF2-40B4-BE49-F238E27FC236}">
                  <a16:creationId xmlns:a16="http://schemas.microsoft.com/office/drawing/2014/main" id="{BCE34667-E44A-BAC8-678C-25F46DBAE0AF}"/>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57" name="Picture 56">
              <a:extLst>
                <a:ext uri="{FF2B5EF4-FFF2-40B4-BE49-F238E27FC236}">
                  <a16:creationId xmlns:a16="http://schemas.microsoft.com/office/drawing/2014/main" id="{1A8581E2-8CB4-6BDE-780A-B518A7FE4550}"/>
                </a:ext>
              </a:extLst>
            </p:cNvPr>
            <p:cNvPicPr>
              <a:picLocks noChangeAspect="1"/>
            </p:cNvPicPr>
            <p:nvPr/>
          </p:nvPicPr>
          <p:blipFill>
            <a:blip r:embed="rId3"/>
            <a:stretch>
              <a:fillRect/>
            </a:stretch>
          </p:blipFill>
          <p:spPr>
            <a:xfrm>
              <a:off x="4504572" y="-1190343"/>
              <a:ext cx="373076" cy="364433"/>
            </a:xfrm>
            <a:prstGeom prst="rect">
              <a:avLst/>
            </a:prstGeom>
            <a:grpFill/>
          </p:spPr>
        </p:pic>
      </p:grpSp>
      <p:grpSp>
        <p:nvGrpSpPr>
          <p:cNvPr id="58" name="Group 57">
            <a:extLst>
              <a:ext uri="{FF2B5EF4-FFF2-40B4-BE49-F238E27FC236}">
                <a16:creationId xmlns:a16="http://schemas.microsoft.com/office/drawing/2014/main" id="{90A8D0C2-0C29-DA06-FD66-2D5EEB171CC9}"/>
              </a:ext>
            </a:extLst>
          </p:cNvPr>
          <p:cNvGrpSpPr/>
          <p:nvPr/>
        </p:nvGrpSpPr>
        <p:grpSpPr>
          <a:xfrm>
            <a:off x="4998204" y="4053886"/>
            <a:ext cx="457200" cy="457200"/>
            <a:chOff x="4360126" y="-1294507"/>
            <a:chExt cx="595063" cy="595063"/>
          </a:xfrm>
        </p:grpSpPr>
        <p:sp>
          <p:nvSpPr>
            <p:cNvPr id="59" name="Oval 58">
              <a:extLst>
                <a:ext uri="{FF2B5EF4-FFF2-40B4-BE49-F238E27FC236}">
                  <a16:creationId xmlns:a16="http://schemas.microsoft.com/office/drawing/2014/main" id="{64193876-FB79-7C81-C4E3-1347C62BF28E}"/>
                </a:ext>
              </a:extLst>
            </p:cNvPr>
            <p:cNvSpPr/>
            <p:nvPr/>
          </p:nvSpPr>
          <p:spPr bwMode="auto">
            <a:xfrm>
              <a:off x="4360126" y="-1294507"/>
              <a:ext cx="595063" cy="595063"/>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60" name="Picture 59">
              <a:extLst>
                <a:ext uri="{FF2B5EF4-FFF2-40B4-BE49-F238E27FC236}">
                  <a16:creationId xmlns:a16="http://schemas.microsoft.com/office/drawing/2014/main" id="{576A889C-3B62-DC6B-4410-E011897BAA71}"/>
                </a:ext>
              </a:extLst>
            </p:cNvPr>
            <p:cNvPicPr>
              <a:picLocks noChangeAspect="1"/>
            </p:cNvPicPr>
            <p:nvPr/>
          </p:nvPicPr>
          <p:blipFill>
            <a:blip r:embed="rId3"/>
            <a:stretch>
              <a:fillRect/>
            </a:stretch>
          </p:blipFill>
          <p:spPr>
            <a:xfrm>
              <a:off x="4504572" y="-1190343"/>
              <a:ext cx="373076" cy="364433"/>
            </a:xfrm>
            <a:prstGeom prst="rect">
              <a:avLst/>
            </a:prstGeom>
          </p:spPr>
        </p:pic>
      </p:grpSp>
      <p:grpSp>
        <p:nvGrpSpPr>
          <p:cNvPr id="61" name="Group 60">
            <a:extLst>
              <a:ext uri="{FF2B5EF4-FFF2-40B4-BE49-F238E27FC236}">
                <a16:creationId xmlns:a16="http://schemas.microsoft.com/office/drawing/2014/main" id="{DF15E0B8-A990-62F5-BC98-9A62E6449B58}"/>
              </a:ext>
            </a:extLst>
          </p:cNvPr>
          <p:cNvGrpSpPr/>
          <p:nvPr/>
        </p:nvGrpSpPr>
        <p:grpSpPr>
          <a:xfrm>
            <a:off x="7304261" y="2131248"/>
            <a:ext cx="457200" cy="457200"/>
            <a:chOff x="4360126" y="-1294507"/>
            <a:chExt cx="595063" cy="595063"/>
          </a:xfrm>
          <a:solidFill>
            <a:schemeClr val="accent6"/>
          </a:solidFill>
        </p:grpSpPr>
        <p:sp>
          <p:nvSpPr>
            <p:cNvPr id="62" name="Oval 61">
              <a:extLst>
                <a:ext uri="{FF2B5EF4-FFF2-40B4-BE49-F238E27FC236}">
                  <a16:creationId xmlns:a16="http://schemas.microsoft.com/office/drawing/2014/main" id="{DA5CD1E1-A780-42D6-A884-375C1AA8D4C3}"/>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63" name="Picture 62">
              <a:extLst>
                <a:ext uri="{FF2B5EF4-FFF2-40B4-BE49-F238E27FC236}">
                  <a16:creationId xmlns:a16="http://schemas.microsoft.com/office/drawing/2014/main" id="{0088962E-0D09-1AAC-355F-3416EB57D8CB}"/>
                </a:ext>
              </a:extLst>
            </p:cNvPr>
            <p:cNvPicPr>
              <a:picLocks noChangeAspect="1"/>
            </p:cNvPicPr>
            <p:nvPr/>
          </p:nvPicPr>
          <p:blipFill>
            <a:blip r:embed="rId3"/>
            <a:stretch>
              <a:fillRect/>
            </a:stretch>
          </p:blipFill>
          <p:spPr>
            <a:xfrm>
              <a:off x="4504572" y="-1190343"/>
              <a:ext cx="373076" cy="364433"/>
            </a:xfrm>
            <a:prstGeom prst="rect">
              <a:avLst/>
            </a:prstGeom>
            <a:grpFill/>
          </p:spPr>
        </p:pic>
      </p:grpSp>
      <p:grpSp>
        <p:nvGrpSpPr>
          <p:cNvPr id="3" name="Group 2">
            <a:extLst>
              <a:ext uri="{FF2B5EF4-FFF2-40B4-BE49-F238E27FC236}">
                <a16:creationId xmlns:a16="http://schemas.microsoft.com/office/drawing/2014/main" id="{DB080603-72D9-C249-EFCA-CCFAD1C6B691}"/>
              </a:ext>
            </a:extLst>
          </p:cNvPr>
          <p:cNvGrpSpPr/>
          <p:nvPr/>
        </p:nvGrpSpPr>
        <p:grpSpPr>
          <a:xfrm>
            <a:off x="7103054" y="4053886"/>
            <a:ext cx="457200" cy="457200"/>
            <a:chOff x="4360126" y="-1294507"/>
            <a:chExt cx="595063" cy="595063"/>
          </a:xfrm>
        </p:grpSpPr>
        <p:sp>
          <p:nvSpPr>
            <p:cNvPr id="7" name="Oval 6">
              <a:extLst>
                <a:ext uri="{FF2B5EF4-FFF2-40B4-BE49-F238E27FC236}">
                  <a16:creationId xmlns:a16="http://schemas.microsoft.com/office/drawing/2014/main" id="{44E36178-7777-1789-0495-807AC7D31C91}"/>
                </a:ext>
              </a:extLst>
            </p:cNvPr>
            <p:cNvSpPr/>
            <p:nvPr/>
          </p:nvSpPr>
          <p:spPr bwMode="auto">
            <a:xfrm>
              <a:off x="4360126" y="-1294507"/>
              <a:ext cx="595063" cy="595063"/>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8" name="Picture 7">
              <a:extLst>
                <a:ext uri="{FF2B5EF4-FFF2-40B4-BE49-F238E27FC236}">
                  <a16:creationId xmlns:a16="http://schemas.microsoft.com/office/drawing/2014/main" id="{38D0E4AB-8F3B-4CCD-C5F5-34E429169550}"/>
                </a:ext>
              </a:extLst>
            </p:cNvPr>
            <p:cNvPicPr>
              <a:picLocks noChangeAspect="1"/>
            </p:cNvPicPr>
            <p:nvPr/>
          </p:nvPicPr>
          <p:blipFill>
            <a:blip r:embed="rId3"/>
            <a:stretch>
              <a:fillRect/>
            </a:stretch>
          </p:blipFill>
          <p:spPr>
            <a:xfrm>
              <a:off x="4504572" y="-1190343"/>
              <a:ext cx="373076" cy="364433"/>
            </a:xfrm>
            <a:prstGeom prst="rect">
              <a:avLst/>
            </a:prstGeom>
          </p:spPr>
        </p:pic>
      </p:grpSp>
      <p:sp>
        <p:nvSpPr>
          <p:cNvPr id="10" name="TextBox 9">
            <a:extLst>
              <a:ext uri="{FF2B5EF4-FFF2-40B4-BE49-F238E27FC236}">
                <a16:creationId xmlns:a16="http://schemas.microsoft.com/office/drawing/2014/main" id="{E78FA017-EB35-5F35-FAB3-4A0195C2548D}"/>
              </a:ext>
            </a:extLst>
          </p:cNvPr>
          <p:cNvSpPr txBox="1"/>
          <p:nvPr/>
        </p:nvSpPr>
        <p:spPr bwMode="auto">
          <a:xfrm>
            <a:off x="7694105" y="4004535"/>
            <a:ext cx="16259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Elranatamab</a:t>
            </a: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4" name="Text Box 11">
            <a:extLst>
              <a:ext uri="{FF2B5EF4-FFF2-40B4-BE49-F238E27FC236}">
                <a16:creationId xmlns:a16="http://schemas.microsoft.com/office/drawing/2014/main" id="{0BDBD5B3-EF42-4C07-9C1C-816B555A6B3B}"/>
              </a:ext>
            </a:extLst>
          </p:cNvPr>
          <p:cNvSpPr txBox="1">
            <a:spLocks noChangeArrowheads="1"/>
          </p:cNvSpPr>
          <p:nvPr/>
        </p:nvSpPr>
        <p:spPr bwMode="auto">
          <a:xfrm>
            <a:off x="423564" y="6175542"/>
            <a:ext cx="96224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sv-SE"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Ciltacabtagene autoleucel PI. Belantamab mafodotin PI. Daratumumab PI. </a:t>
            </a:r>
            <a:br>
              <a:rPr kumimoji="0" lang="sv-SE"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br>
            <a:r>
              <a:rPr kumimoji="0" lang="sv-SE"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Elranatamab PI. Isatuximab PI. Idecabtagene vicleucel PI. Teclistamab PI. Talquetamab PI. Linvoseltamab PI. Belantamab mafodotin PI. </a:t>
            </a:r>
          </a:p>
        </p:txBody>
      </p:sp>
      <p:grpSp>
        <p:nvGrpSpPr>
          <p:cNvPr id="5" name="Group 4">
            <a:extLst>
              <a:ext uri="{FF2B5EF4-FFF2-40B4-BE49-F238E27FC236}">
                <a16:creationId xmlns:a16="http://schemas.microsoft.com/office/drawing/2014/main" id="{CF0271D1-8F42-2A4F-5266-3E720ACE2E48}"/>
              </a:ext>
            </a:extLst>
          </p:cNvPr>
          <p:cNvGrpSpPr/>
          <p:nvPr/>
        </p:nvGrpSpPr>
        <p:grpSpPr>
          <a:xfrm>
            <a:off x="9727361" y="2131248"/>
            <a:ext cx="457200" cy="457200"/>
            <a:chOff x="4360126" y="-1294507"/>
            <a:chExt cx="595063" cy="595063"/>
          </a:xfrm>
          <a:solidFill>
            <a:schemeClr val="accent5"/>
          </a:solidFill>
        </p:grpSpPr>
        <p:sp>
          <p:nvSpPr>
            <p:cNvPr id="6" name="Oval 5">
              <a:extLst>
                <a:ext uri="{FF2B5EF4-FFF2-40B4-BE49-F238E27FC236}">
                  <a16:creationId xmlns:a16="http://schemas.microsoft.com/office/drawing/2014/main" id="{B050E5C0-0F63-8193-BFAC-FD919C88AF12}"/>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AD387AC7-601B-B0E7-9B2A-5F06A67BC117}"/>
                </a:ext>
              </a:extLst>
            </p:cNvPr>
            <p:cNvPicPr>
              <a:picLocks noChangeAspect="1"/>
            </p:cNvPicPr>
            <p:nvPr/>
          </p:nvPicPr>
          <p:blipFill>
            <a:blip r:embed="rId3"/>
            <a:stretch>
              <a:fillRect/>
            </a:stretch>
          </p:blipFill>
          <p:spPr>
            <a:xfrm>
              <a:off x="4504572" y="-1190343"/>
              <a:ext cx="373076" cy="364433"/>
            </a:xfrm>
            <a:prstGeom prst="rect">
              <a:avLst/>
            </a:prstGeom>
            <a:grpFill/>
          </p:spPr>
        </p:pic>
      </p:grpSp>
      <p:sp>
        <p:nvSpPr>
          <p:cNvPr id="11" name="TextBox 10">
            <a:extLst>
              <a:ext uri="{FF2B5EF4-FFF2-40B4-BE49-F238E27FC236}">
                <a16:creationId xmlns:a16="http://schemas.microsoft.com/office/drawing/2014/main" id="{DE83C6E1-B3E9-1C87-6F45-2F7FCE9843A2}"/>
              </a:ext>
            </a:extLst>
          </p:cNvPr>
          <p:cNvSpPr txBox="1"/>
          <p:nvPr/>
        </p:nvSpPr>
        <p:spPr bwMode="auto">
          <a:xfrm>
            <a:off x="10295542" y="2023676"/>
            <a:ext cx="14525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Calibri"/>
              </a:rPr>
              <a:t>Belantamab mafodotin*</a:t>
            </a:r>
            <a:endParaRPr kumimoji="0" lang="en-US" sz="1600" b="0" i="0" u="none" strike="noStrike" kern="1200" cap="none" spc="0" normalizeH="0" baseline="0" noProof="0" dirty="0">
              <a:ln>
                <a:noFill/>
              </a:ln>
              <a:solidFill>
                <a:srgbClr val="000000"/>
              </a:solidFill>
              <a:effectLst/>
              <a:uLnTx/>
              <a:uFillTx/>
              <a:latin typeface="Calibri"/>
              <a:ea typeface="+mn-ea"/>
              <a:cs typeface="Calibri"/>
            </a:endParaRPr>
          </a:p>
        </p:txBody>
      </p:sp>
      <p:grpSp>
        <p:nvGrpSpPr>
          <p:cNvPr id="75" name="Group 74">
            <a:extLst>
              <a:ext uri="{FF2B5EF4-FFF2-40B4-BE49-F238E27FC236}">
                <a16:creationId xmlns:a16="http://schemas.microsoft.com/office/drawing/2014/main" id="{4B944046-E06A-8B43-5338-7CCB6C2C17C0}"/>
              </a:ext>
            </a:extLst>
          </p:cNvPr>
          <p:cNvGrpSpPr/>
          <p:nvPr/>
        </p:nvGrpSpPr>
        <p:grpSpPr>
          <a:xfrm>
            <a:off x="699808" y="1570481"/>
            <a:ext cx="2764841" cy="1817623"/>
            <a:chOff x="4762059" y="5702331"/>
            <a:chExt cx="2764841" cy="1817623"/>
          </a:xfrm>
        </p:grpSpPr>
        <p:sp>
          <p:nvSpPr>
            <p:cNvPr id="72" name="TextBox 71">
              <a:extLst>
                <a:ext uri="{FF2B5EF4-FFF2-40B4-BE49-F238E27FC236}">
                  <a16:creationId xmlns:a16="http://schemas.microsoft.com/office/drawing/2014/main" id="{C1A8A51F-9A65-12D4-05D6-E9FFE273E861}"/>
                </a:ext>
              </a:extLst>
            </p:cNvPr>
            <p:cNvSpPr txBox="1"/>
            <p:nvPr/>
          </p:nvSpPr>
          <p:spPr bwMode="auto">
            <a:xfrm>
              <a:off x="5058502" y="6038691"/>
              <a:ext cx="23696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BCMA-directed ADC</a:t>
              </a:r>
            </a:p>
          </p:txBody>
        </p:sp>
        <p:grpSp>
          <p:nvGrpSpPr>
            <p:cNvPr id="12" name="Group 11">
              <a:extLst>
                <a:ext uri="{FF2B5EF4-FFF2-40B4-BE49-F238E27FC236}">
                  <a16:creationId xmlns:a16="http://schemas.microsoft.com/office/drawing/2014/main" id="{CB3DDE70-4812-66FA-B709-D392C15B04BE}"/>
                </a:ext>
              </a:extLst>
            </p:cNvPr>
            <p:cNvGrpSpPr/>
            <p:nvPr/>
          </p:nvGrpSpPr>
          <p:grpSpPr>
            <a:xfrm>
              <a:off x="4777507" y="6382900"/>
              <a:ext cx="293368" cy="274320"/>
              <a:chOff x="4360126" y="-1294507"/>
              <a:chExt cx="595063" cy="595063"/>
            </a:xfrm>
            <a:solidFill>
              <a:srgbClr val="00823B"/>
            </a:solidFill>
          </p:grpSpPr>
          <p:sp>
            <p:nvSpPr>
              <p:cNvPr id="13" name="Oval 12">
                <a:extLst>
                  <a:ext uri="{FF2B5EF4-FFF2-40B4-BE49-F238E27FC236}">
                    <a16:creationId xmlns:a16="http://schemas.microsoft.com/office/drawing/2014/main" id="{AE0B367B-7CAA-E32F-EAC1-61AE31010B58}"/>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15" name="Picture 14">
                <a:extLst>
                  <a:ext uri="{FF2B5EF4-FFF2-40B4-BE49-F238E27FC236}">
                    <a16:creationId xmlns:a16="http://schemas.microsoft.com/office/drawing/2014/main" id="{9EF1E86A-A40E-B899-50A3-9D3928C07E5A}"/>
                  </a:ext>
                </a:extLst>
              </p:cNvPr>
              <p:cNvPicPr>
                <a:picLocks noChangeAspect="1"/>
              </p:cNvPicPr>
              <p:nvPr/>
            </p:nvPicPr>
            <p:blipFill>
              <a:blip r:embed="rId3"/>
              <a:stretch>
                <a:fillRect/>
              </a:stretch>
            </p:blipFill>
            <p:spPr>
              <a:xfrm>
                <a:off x="4504572" y="-1190343"/>
                <a:ext cx="373076" cy="364433"/>
              </a:xfrm>
              <a:prstGeom prst="rect">
                <a:avLst/>
              </a:prstGeom>
              <a:grpFill/>
            </p:spPr>
          </p:pic>
        </p:grpSp>
        <p:sp>
          <p:nvSpPr>
            <p:cNvPr id="27" name="TextBox 26">
              <a:extLst>
                <a:ext uri="{FF2B5EF4-FFF2-40B4-BE49-F238E27FC236}">
                  <a16:creationId xmlns:a16="http://schemas.microsoft.com/office/drawing/2014/main" id="{457E036A-F005-4B1A-3BD2-2382EE0E5699}"/>
                </a:ext>
              </a:extLst>
            </p:cNvPr>
            <p:cNvSpPr txBox="1"/>
            <p:nvPr/>
          </p:nvSpPr>
          <p:spPr bwMode="auto">
            <a:xfrm>
              <a:off x="5051827" y="6361030"/>
              <a:ext cx="22170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BCMA-directed CAR T-cell therapy</a:t>
              </a:r>
            </a:p>
          </p:txBody>
        </p:sp>
        <p:grpSp>
          <p:nvGrpSpPr>
            <p:cNvPr id="34" name="Group 33">
              <a:extLst>
                <a:ext uri="{FF2B5EF4-FFF2-40B4-BE49-F238E27FC236}">
                  <a16:creationId xmlns:a16="http://schemas.microsoft.com/office/drawing/2014/main" id="{115FE663-1CAF-67B5-5795-B2B3AD5616F8}"/>
                </a:ext>
              </a:extLst>
            </p:cNvPr>
            <p:cNvGrpSpPr/>
            <p:nvPr/>
          </p:nvGrpSpPr>
          <p:grpSpPr>
            <a:xfrm>
              <a:off x="4777507" y="5714513"/>
              <a:ext cx="293368" cy="274320"/>
              <a:chOff x="4360126" y="-1294507"/>
              <a:chExt cx="595063" cy="595063"/>
            </a:xfrm>
          </p:grpSpPr>
          <p:sp>
            <p:nvSpPr>
              <p:cNvPr id="42" name="Oval 41">
                <a:extLst>
                  <a:ext uri="{FF2B5EF4-FFF2-40B4-BE49-F238E27FC236}">
                    <a16:creationId xmlns:a16="http://schemas.microsoft.com/office/drawing/2014/main" id="{9E5152E0-E353-E1C2-184D-9B6F67F170B0}"/>
                  </a:ext>
                </a:extLst>
              </p:cNvPr>
              <p:cNvSpPr/>
              <p:nvPr/>
            </p:nvSpPr>
            <p:spPr bwMode="auto">
              <a:xfrm>
                <a:off x="4360126" y="-1294507"/>
                <a:ext cx="595063" cy="595063"/>
              </a:xfrm>
              <a:prstGeom prst="ellipse">
                <a:avLst/>
              </a:prstGeom>
              <a:solidFill>
                <a:schemeClr val="accent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43" name="Picture 42">
                <a:extLst>
                  <a:ext uri="{FF2B5EF4-FFF2-40B4-BE49-F238E27FC236}">
                    <a16:creationId xmlns:a16="http://schemas.microsoft.com/office/drawing/2014/main" id="{5BFB5B93-1D09-2780-D16A-66DFE99672D5}"/>
                  </a:ext>
                </a:extLst>
              </p:cNvPr>
              <p:cNvPicPr>
                <a:picLocks noChangeAspect="1"/>
              </p:cNvPicPr>
              <p:nvPr/>
            </p:nvPicPr>
            <p:blipFill>
              <a:blip r:embed="rId3"/>
              <a:stretch>
                <a:fillRect/>
              </a:stretch>
            </p:blipFill>
            <p:spPr>
              <a:xfrm>
                <a:off x="4504572" y="-1190343"/>
                <a:ext cx="373076" cy="364433"/>
              </a:xfrm>
              <a:prstGeom prst="rect">
                <a:avLst/>
              </a:prstGeom>
            </p:spPr>
          </p:pic>
        </p:grpSp>
        <p:sp>
          <p:nvSpPr>
            <p:cNvPr id="44" name="TextBox 43">
              <a:extLst>
                <a:ext uri="{FF2B5EF4-FFF2-40B4-BE49-F238E27FC236}">
                  <a16:creationId xmlns:a16="http://schemas.microsoft.com/office/drawing/2014/main" id="{5D8C9960-E6B3-6217-D9E2-9550C0ED57EC}"/>
                </a:ext>
              </a:extLst>
            </p:cNvPr>
            <p:cNvSpPr txBox="1"/>
            <p:nvPr/>
          </p:nvSpPr>
          <p:spPr bwMode="auto">
            <a:xfrm>
              <a:off x="5058860" y="5702331"/>
              <a:ext cx="11684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CD38 mAb</a:t>
              </a:r>
            </a:p>
          </p:txBody>
        </p:sp>
        <p:grpSp>
          <p:nvGrpSpPr>
            <p:cNvPr id="45" name="Group 44">
              <a:extLst>
                <a:ext uri="{FF2B5EF4-FFF2-40B4-BE49-F238E27FC236}">
                  <a16:creationId xmlns:a16="http://schemas.microsoft.com/office/drawing/2014/main" id="{13306EDA-139F-68D6-3C53-10F8FEA5F647}"/>
                </a:ext>
              </a:extLst>
            </p:cNvPr>
            <p:cNvGrpSpPr/>
            <p:nvPr/>
          </p:nvGrpSpPr>
          <p:grpSpPr>
            <a:xfrm>
              <a:off x="4762059" y="6851027"/>
              <a:ext cx="293368" cy="274320"/>
              <a:chOff x="-443823" y="1182003"/>
              <a:chExt cx="595063" cy="595063"/>
            </a:xfrm>
          </p:grpSpPr>
          <p:sp>
            <p:nvSpPr>
              <p:cNvPr id="64" name="Oval 63">
                <a:extLst>
                  <a:ext uri="{FF2B5EF4-FFF2-40B4-BE49-F238E27FC236}">
                    <a16:creationId xmlns:a16="http://schemas.microsoft.com/office/drawing/2014/main" id="{76476C44-694C-2331-FFEF-A77702E46655}"/>
                  </a:ext>
                </a:extLst>
              </p:cNvPr>
              <p:cNvSpPr/>
              <p:nvPr/>
            </p:nvSpPr>
            <p:spPr bwMode="auto">
              <a:xfrm>
                <a:off x="-443823" y="1182003"/>
                <a:ext cx="595063" cy="595063"/>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65" name="Picture 64">
                <a:extLst>
                  <a:ext uri="{FF2B5EF4-FFF2-40B4-BE49-F238E27FC236}">
                    <a16:creationId xmlns:a16="http://schemas.microsoft.com/office/drawing/2014/main" id="{6D69E7BB-CAA9-2431-4F5D-79CF8CA9BCC2}"/>
                  </a:ext>
                </a:extLst>
              </p:cNvPr>
              <p:cNvPicPr>
                <a:picLocks noChangeAspect="1"/>
              </p:cNvPicPr>
              <p:nvPr/>
            </p:nvPicPr>
            <p:blipFill>
              <a:blip r:embed="rId3"/>
              <a:stretch>
                <a:fillRect/>
              </a:stretch>
            </p:blipFill>
            <p:spPr>
              <a:xfrm>
                <a:off x="-299378" y="1286167"/>
                <a:ext cx="373077" cy="364433"/>
              </a:xfrm>
              <a:prstGeom prst="rect">
                <a:avLst/>
              </a:prstGeom>
            </p:spPr>
          </p:pic>
        </p:grpSp>
        <p:grpSp>
          <p:nvGrpSpPr>
            <p:cNvPr id="66" name="Group 65">
              <a:extLst>
                <a:ext uri="{FF2B5EF4-FFF2-40B4-BE49-F238E27FC236}">
                  <a16:creationId xmlns:a16="http://schemas.microsoft.com/office/drawing/2014/main" id="{59F7409F-362E-D996-6FFD-FBF5C903B266}"/>
                </a:ext>
              </a:extLst>
            </p:cNvPr>
            <p:cNvGrpSpPr/>
            <p:nvPr/>
          </p:nvGrpSpPr>
          <p:grpSpPr>
            <a:xfrm>
              <a:off x="4762410" y="6060561"/>
              <a:ext cx="293368" cy="274320"/>
              <a:chOff x="4360126" y="-1294507"/>
              <a:chExt cx="595063" cy="595063"/>
            </a:xfrm>
            <a:solidFill>
              <a:schemeClr val="accent5"/>
            </a:solidFill>
          </p:grpSpPr>
          <p:sp>
            <p:nvSpPr>
              <p:cNvPr id="67" name="Oval 66">
                <a:extLst>
                  <a:ext uri="{FF2B5EF4-FFF2-40B4-BE49-F238E27FC236}">
                    <a16:creationId xmlns:a16="http://schemas.microsoft.com/office/drawing/2014/main" id="{6105800A-05F6-0F74-47C1-205B0F7CF674}"/>
                  </a:ext>
                </a:extLst>
              </p:cNvPr>
              <p:cNvSpPr/>
              <p:nvPr/>
            </p:nvSpPr>
            <p:spPr bwMode="auto">
              <a:xfrm>
                <a:off x="4360126" y="-1294507"/>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68" name="Picture 67">
                <a:extLst>
                  <a:ext uri="{FF2B5EF4-FFF2-40B4-BE49-F238E27FC236}">
                    <a16:creationId xmlns:a16="http://schemas.microsoft.com/office/drawing/2014/main" id="{71BBC8DC-98A7-90A2-EB15-A9D7AE41E9FF}"/>
                  </a:ext>
                </a:extLst>
              </p:cNvPr>
              <p:cNvPicPr>
                <a:picLocks noChangeAspect="1"/>
              </p:cNvPicPr>
              <p:nvPr/>
            </p:nvPicPr>
            <p:blipFill>
              <a:blip r:embed="rId3"/>
              <a:stretch>
                <a:fillRect/>
              </a:stretch>
            </p:blipFill>
            <p:spPr>
              <a:xfrm>
                <a:off x="4504572" y="-1190343"/>
                <a:ext cx="373076" cy="364433"/>
              </a:xfrm>
              <a:prstGeom prst="rect">
                <a:avLst/>
              </a:prstGeom>
              <a:grpFill/>
            </p:spPr>
          </p:pic>
        </p:grpSp>
        <p:grpSp>
          <p:nvGrpSpPr>
            <p:cNvPr id="69" name="Group 68">
              <a:extLst>
                <a:ext uri="{FF2B5EF4-FFF2-40B4-BE49-F238E27FC236}">
                  <a16:creationId xmlns:a16="http://schemas.microsoft.com/office/drawing/2014/main" id="{16359AC2-0770-17BA-338B-73DDCCB9C131}"/>
                </a:ext>
              </a:extLst>
            </p:cNvPr>
            <p:cNvGrpSpPr/>
            <p:nvPr/>
          </p:nvGrpSpPr>
          <p:grpSpPr>
            <a:xfrm>
              <a:off x="4777481" y="7212177"/>
              <a:ext cx="293368" cy="274320"/>
              <a:chOff x="-443823" y="1182003"/>
              <a:chExt cx="595063" cy="595063"/>
            </a:xfrm>
            <a:solidFill>
              <a:schemeClr val="accent6"/>
            </a:solidFill>
          </p:grpSpPr>
          <p:sp>
            <p:nvSpPr>
              <p:cNvPr id="70" name="Oval 69">
                <a:extLst>
                  <a:ext uri="{FF2B5EF4-FFF2-40B4-BE49-F238E27FC236}">
                    <a16:creationId xmlns:a16="http://schemas.microsoft.com/office/drawing/2014/main" id="{7590C763-B0D0-3C6E-5015-7C266073BF26}"/>
                  </a:ext>
                </a:extLst>
              </p:cNvPr>
              <p:cNvSpPr/>
              <p:nvPr/>
            </p:nvSpPr>
            <p:spPr bwMode="auto">
              <a:xfrm>
                <a:off x="-443823" y="1182003"/>
                <a:ext cx="595063" cy="595063"/>
              </a:xfrm>
              <a:prstGeom prst="ellipse">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71" name="Picture 70">
                <a:extLst>
                  <a:ext uri="{FF2B5EF4-FFF2-40B4-BE49-F238E27FC236}">
                    <a16:creationId xmlns:a16="http://schemas.microsoft.com/office/drawing/2014/main" id="{C52E9682-E9BC-F4FB-C266-C745DF5E3CAB}"/>
                  </a:ext>
                </a:extLst>
              </p:cNvPr>
              <p:cNvPicPr>
                <a:picLocks noChangeAspect="1"/>
              </p:cNvPicPr>
              <p:nvPr/>
            </p:nvPicPr>
            <p:blipFill>
              <a:blip r:embed="rId3"/>
              <a:stretch>
                <a:fillRect/>
              </a:stretch>
            </p:blipFill>
            <p:spPr>
              <a:xfrm>
                <a:off x="-299378" y="1286167"/>
                <a:ext cx="373077" cy="364433"/>
              </a:xfrm>
              <a:prstGeom prst="rect">
                <a:avLst/>
              </a:prstGeom>
              <a:grpFill/>
            </p:spPr>
          </p:pic>
        </p:grpSp>
        <p:sp>
          <p:nvSpPr>
            <p:cNvPr id="73" name="TextBox 72">
              <a:extLst>
                <a:ext uri="{FF2B5EF4-FFF2-40B4-BE49-F238E27FC236}">
                  <a16:creationId xmlns:a16="http://schemas.microsoft.com/office/drawing/2014/main" id="{D6E21FE5-A8F2-D253-A206-FA6E06E3AA2A}"/>
                </a:ext>
              </a:extLst>
            </p:cNvPr>
            <p:cNvSpPr txBox="1"/>
            <p:nvPr/>
          </p:nvSpPr>
          <p:spPr bwMode="auto">
            <a:xfrm>
              <a:off x="5056101" y="6852306"/>
              <a:ext cx="24022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BCMA-directed BsAb</a:t>
              </a:r>
            </a:p>
          </p:txBody>
        </p:sp>
        <p:sp>
          <p:nvSpPr>
            <p:cNvPr id="74" name="TextBox 73">
              <a:extLst>
                <a:ext uri="{FF2B5EF4-FFF2-40B4-BE49-F238E27FC236}">
                  <a16:creationId xmlns:a16="http://schemas.microsoft.com/office/drawing/2014/main" id="{15CDBB98-DE8C-F4E3-74AC-CE68AE6E30E7}"/>
                </a:ext>
              </a:extLst>
            </p:cNvPr>
            <p:cNvSpPr txBox="1"/>
            <p:nvPr/>
          </p:nvSpPr>
          <p:spPr bwMode="auto">
            <a:xfrm>
              <a:off x="5032951" y="7212177"/>
              <a:ext cx="24939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GPRC5D-directed BsAb</a:t>
              </a:r>
            </a:p>
          </p:txBody>
        </p:sp>
      </p:grpSp>
      <p:sp>
        <p:nvSpPr>
          <p:cNvPr id="76" name="TextBox 75">
            <a:extLst>
              <a:ext uri="{FF2B5EF4-FFF2-40B4-BE49-F238E27FC236}">
                <a16:creationId xmlns:a16="http://schemas.microsoft.com/office/drawing/2014/main" id="{AE913579-6540-1296-A9EA-7C19048B729A}"/>
              </a:ext>
            </a:extLst>
          </p:cNvPr>
          <p:cNvSpPr txBox="1"/>
          <p:nvPr/>
        </p:nvSpPr>
        <p:spPr bwMode="auto">
          <a:xfrm>
            <a:off x="9630090" y="3592503"/>
            <a:ext cx="862228" cy="400110"/>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2025</a:t>
            </a:r>
          </a:p>
        </p:txBody>
      </p:sp>
      <p:cxnSp>
        <p:nvCxnSpPr>
          <p:cNvPr id="77" name="Straight Connector 76">
            <a:extLst>
              <a:ext uri="{FF2B5EF4-FFF2-40B4-BE49-F238E27FC236}">
                <a16:creationId xmlns:a16="http://schemas.microsoft.com/office/drawing/2014/main" id="{AC3FD0B2-558F-A5BD-DA8E-8F5F91EEC9EB}"/>
              </a:ext>
            </a:extLst>
          </p:cNvPr>
          <p:cNvCxnSpPr>
            <a:cxnSpLocks/>
          </p:cNvCxnSpPr>
          <p:nvPr/>
        </p:nvCxnSpPr>
        <p:spPr bwMode="auto">
          <a:xfrm flipV="1">
            <a:off x="10047592" y="4005620"/>
            <a:ext cx="0" cy="1734304"/>
          </a:xfrm>
          <a:prstGeom prst="line">
            <a:avLst/>
          </a:prstGeom>
          <a:noFill/>
          <a:ln w="28575" cap="flat" cmpd="sng" algn="ctr">
            <a:solidFill>
              <a:schemeClr val="bg1"/>
            </a:solidFill>
            <a:prstDash val="solid"/>
            <a:round/>
            <a:headEnd type="none" w="med" len="med"/>
            <a:tailEnd type="none" w="med" len="med"/>
          </a:ln>
          <a:effectLst/>
        </p:spPr>
      </p:cxnSp>
      <p:grpSp>
        <p:nvGrpSpPr>
          <p:cNvPr id="78" name="Group 77">
            <a:extLst>
              <a:ext uri="{FF2B5EF4-FFF2-40B4-BE49-F238E27FC236}">
                <a16:creationId xmlns:a16="http://schemas.microsoft.com/office/drawing/2014/main" id="{30A6D5BC-4764-CED2-2E49-83F762F536C0}"/>
              </a:ext>
            </a:extLst>
          </p:cNvPr>
          <p:cNvGrpSpPr/>
          <p:nvPr/>
        </p:nvGrpSpPr>
        <p:grpSpPr>
          <a:xfrm>
            <a:off x="9449213" y="4053886"/>
            <a:ext cx="457200" cy="457200"/>
            <a:chOff x="4360126" y="-1294507"/>
            <a:chExt cx="595063" cy="595063"/>
          </a:xfrm>
        </p:grpSpPr>
        <p:sp>
          <p:nvSpPr>
            <p:cNvPr id="79" name="Oval 78">
              <a:extLst>
                <a:ext uri="{FF2B5EF4-FFF2-40B4-BE49-F238E27FC236}">
                  <a16:creationId xmlns:a16="http://schemas.microsoft.com/office/drawing/2014/main" id="{444DDD4D-B20B-5BBD-D8F7-8797F46BE1AD}"/>
                </a:ext>
              </a:extLst>
            </p:cNvPr>
            <p:cNvSpPr/>
            <p:nvPr/>
          </p:nvSpPr>
          <p:spPr bwMode="auto">
            <a:xfrm>
              <a:off x="4360126" y="-1294507"/>
              <a:ext cx="595063" cy="595063"/>
            </a:xfrm>
            <a:prstGeom prst="ellipse">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80" name="Picture 79">
              <a:extLst>
                <a:ext uri="{FF2B5EF4-FFF2-40B4-BE49-F238E27FC236}">
                  <a16:creationId xmlns:a16="http://schemas.microsoft.com/office/drawing/2014/main" id="{19A9BA2D-2A8D-D4DD-89A2-33C9856AA713}"/>
                </a:ext>
              </a:extLst>
            </p:cNvPr>
            <p:cNvPicPr>
              <a:picLocks noChangeAspect="1"/>
            </p:cNvPicPr>
            <p:nvPr/>
          </p:nvPicPr>
          <p:blipFill>
            <a:blip r:embed="rId3"/>
            <a:stretch>
              <a:fillRect/>
            </a:stretch>
          </p:blipFill>
          <p:spPr>
            <a:xfrm>
              <a:off x="4504572" y="-1190343"/>
              <a:ext cx="373076" cy="364433"/>
            </a:xfrm>
            <a:prstGeom prst="rect">
              <a:avLst/>
            </a:prstGeom>
          </p:spPr>
        </p:pic>
      </p:grpSp>
      <p:sp>
        <p:nvSpPr>
          <p:cNvPr id="81" name="TextBox 80">
            <a:extLst>
              <a:ext uri="{FF2B5EF4-FFF2-40B4-BE49-F238E27FC236}">
                <a16:creationId xmlns:a16="http://schemas.microsoft.com/office/drawing/2014/main" id="{64189A01-0B80-AABF-C087-C714B2E7E48E}"/>
              </a:ext>
            </a:extLst>
          </p:cNvPr>
          <p:cNvSpPr txBox="1"/>
          <p:nvPr/>
        </p:nvSpPr>
        <p:spPr bwMode="auto">
          <a:xfrm>
            <a:off x="10047846" y="4004535"/>
            <a:ext cx="16259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Linvoseltamab</a:t>
            </a: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82" name="Text Box 11">
            <a:extLst>
              <a:ext uri="{FF2B5EF4-FFF2-40B4-BE49-F238E27FC236}">
                <a16:creationId xmlns:a16="http://schemas.microsoft.com/office/drawing/2014/main" id="{D8696282-E989-D54E-A3B9-617D30211FF8}"/>
              </a:ext>
            </a:extLst>
          </p:cNvPr>
          <p:cNvSpPr txBox="1">
            <a:spLocks noChangeArrowheads="1"/>
          </p:cNvSpPr>
          <p:nvPr/>
        </p:nvSpPr>
        <p:spPr bwMode="auto">
          <a:xfrm>
            <a:off x="608111" y="5905662"/>
            <a:ext cx="1155467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sv-SE" altLang="en-US" sz="11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1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Belantamab mafodotin monotherapy was voluntarily withdrawn in November 2022 but regained FDA approval in October 2025 for use in combination with bortezomib and dexamethasone.</a:t>
            </a:r>
            <a:endParaRPr kumimoji="0" lang="sv-SE" altLang="en-US" sz="11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107459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Freeform 6"/>
          <p:cNvSpPr>
            <a:spLocks/>
          </p:cNvSpPr>
          <p:nvPr/>
        </p:nvSpPr>
        <p:spPr bwMode="auto">
          <a:xfrm rot="10800000">
            <a:off x="9829363" y="1608607"/>
            <a:ext cx="1641620" cy="1678144"/>
          </a:xfrm>
          <a:custGeom>
            <a:avLst/>
            <a:gdLst>
              <a:gd name="T0" fmla="*/ 870 w 870"/>
              <a:gd name="T1" fmla="*/ 435 h 870"/>
              <a:gd name="T2" fmla="*/ 868 w 870"/>
              <a:gd name="T3" fmla="*/ 480 h 870"/>
              <a:gd name="T4" fmla="*/ 861 w 870"/>
              <a:gd name="T5" fmla="*/ 522 h 870"/>
              <a:gd name="T6" fmla="*/ 851 w 870"/>
              <a:gd name="T7" fmla="*/ 564 h 870"/>
              <a:gd name="T8" fmla="*/ 835 w 870"/>
              <a:gd name="T9" fmla="*/ 604 h 870"/>
              <a:gd name="T10" fmla="*/ 795 w 870"/>
              <a:gd name="T11" fmla="*/ 679 h 870"/>
              <a:gd name="T12" fmla="*/ 743 w 870"/>
              <a:gd name="T13" fmla="*/ 743 h 870"/>
              <a:gd name="T14" fmla="*/ 678 w 870"/>
              <a:gd name="T15" fmla="*/ 795 h 870"/>
              <a:gd name="T16" fmla="*/ 604 w 870"/>
              <a:gd name="T17" fmla="*/ 835 h 870"/>
              <a:gd name="T18" fmla="*/ 564 w 870"/>
              <a:gd name="T19" fmla="*/ 851 h 870"/>
              <a:gd name="T20" fmla="*/ 522 w 870"/>
              <a:gd name="T21" fmla="*/ 861 h 870"/>
              <a:gd name="T22" fmla="*/ 480 w 870"/>
              <a:gd name="T23" fmla="*/ 868 h 870"/>
              <a:gd name="T24" fmla="*/ 435 w 870"/>
              <a:gd name="T25" fmla="*/ 870 h 870"/>
              <a:gd name="T26" fmla="*/ 412 w 870"/>
              <a:gd name="T27" fmla="*/ 870 h 870"/>
              <a:gd name="T28" fmla="*/ 369 w 870"/>
              <a:gd name="T29" fmla="*/ 865 h 870"/>
              <a:gd name="T30" fmla="*/ 327 w 870"/>
              <a:gd name="T31" fmla="*/ 856 h 870"/>
              <a:gd name="T32" fmla="*/ 285 w 870"/>
              <a:gd name="T33" fmla="*/ 844 h 870"/>
              <a:gd name="T34" fmla="*/ 228 w 870"/>
              <a:gd name="T35" fmla="*/ 818 h 870"/>
              <a:gd name="T36" fmla="*/ 158 w 870"/>
              <a:gd name="T37" fmla="*/ 771 h 870"/>
              <a:gd name="T38" fmla="*/ 99 w 870"/>
              <a:gd name="T39" fmla="*/ 712 h 870"/>
              <a:gd name="T40" fmla="*/ 52 w 870"/>
              <a:gd name="T41" fmla="*/ 642 h 870"/>
              <a:gd name="T42" fmla="*/ 26 w 870"/>
              <a:gd name="T43" fmla="*/ 585 h 870"/>
              <a:gd name="T44" fmla="*/ 14 w 870"/>
              <a:gd name="T45" fmla="*/ 543 h 870"/>
              <a:gd name="T46" fmla="*/ 5 w 870"/>
              <a:gd name="T47" fmla="*/ 501 h 870"/>
              <a:gd name="T48" fmla="*/ 0 w 870"/>
              <a:gd name="T49" fmla="*/ 458 h 870"/>
              <a:gd name="T50" fmla="*/ 0 w 870"/>
              <a:gd name="T51" fmla="*/ 435 h 870"/>
              <a:gd name="T52" fmla="*/ 2 w 870"/>
              <a:gd name="T53" fmla="*/ 390 h 870"/>
              <a:gd name="T54" fmla="*/ 9 w 870"/>
              <a:gd name="T55" fmla="*/ 348 h 870"/>
              <a:gd name="T56" fmla="*/ 19 w 870"/>
              <a:gd name="T57" fmla="*/ 306 h 870"/>
              <a:gd name="T58" fmla="*/ 35 w 870"/>
              <a:gd name="T59" fmla="*/ 266 h 870"/>
              <a:gd name="T60" fmla="*/ 75 w 870"/>
              <a:gd name="T61" fmla="*/ 192 h 870"/>
              <a:gd name="T62" fmla="*/ 127 w 870"/>
              <a:gd name="T63" fmla="*/ 127 h 870"/>
              <a:gd name="T64" fmla="*/ 191 w 870"/>
              <a:gd name="T65" fmla="*/ 75 h 870"/>
              <a:gd name="T66" fmla="*/ 266 w 870"/>
              <a:gd name="T67" fmla="*/ 35 h 870"/>
              <a:gd name="T68" fmla="*/ 306 w 870"/>
              <a:gd name="T69" fmla="*/ 19 h 870"/>
              <a:gd name="T70" fmla="*/ 348 w 870"/>
              <a:gd name="T71" fmla="*/ 9 h 870"/>
              <a:gd name="T72" fmla="*/ 390 w 870"/>
              <a:gd name="T73" fmla="*/ 2 h 870"/>
              <a:gd name="T74" fmla="*/ 435 w 870"/>
              <a:gd name="T75" fmla="*/ 0 h 870"/>
              <a:gd name="T76" fmla="*/ 458 w 870"/>
              <a:gd name="T77" fmla="*/ 0 h 870"/>
              <a:gd name="T78" fmla="*/ 501 w 870"/>
              <a:gd name="T79" fmla="*/ 6 h 870"/>
              <a:gd name="T80" fmla="*/ 543 w 870"/>
              <a:gd name="T81" fmla="*/ 14 h 870"/>
              <a:gd name="T82" fmla="*/ 585 w 870"/>
              <a:gd name="T83" fmla="*/ 26 h 870"/>
              <a:gd name="T84" fmla="*/ 642 w 870"/>
              <a:gd name="T85" fmla="*/ 53 h 870"/>
              <a:gd name="T86" fmla="*/ 712 w 870"/>
              <a:gd name="T87" fmla="*/ 99 h 870"/>
              <a:gd name="T88" fmla="*/ 771 w 870"/>
              <a:gd name="T89" fmla="*/ 159 h 870"/>
              <a:gd name="T90" fmla="*/ 818 w 870"/>
              <a:gd name="T91" fmla="*/ 228 h 870"/>
              <a:gd name="T92" fmla="*/ 844 w 870"/>
              <a:gd name="T93" fmla="*/ 286 h 870"/>
              <a:gd name="T94" fmla="*/ 856 w 870"/>
              <a:gd name="T95" fmla="*/ 327 h 870"/>
              <a:gd name="T96" fmla="*/ 865 w 870"/>
              <a:gd name="T97" fmla="*/ 369 h 870"/>
              <a:gd name="T98" fmla="*/ 870 w 870"/>
              <a:gd name="T99" fmla="*/ 413 h 870"/>
              <a:gd name="T100" fmla="*/ 870 w 870"/>
              <a:gd name="T101" fmla="*/ 435 h 870"/>
              <a:gd name="connsiteX0" fmla="*/ 10000 w 10000"/>
              <a:gd name="connsiteY0" fmla="*/ 5000 h 10000"/>
              <a:gd name="connsiteX1" fmla="*/ 10000 w 10000"/>
              <a:gd name="connsiteY1" fmla="*/ 5000 h 10000"/>
              <a:gd name="connsiteX2" fmla="*/ 10000 w 10000"/>
              <a:gd name="connsiteY2" fmla="*/ 5264 h 10000"/>
              <a:gd name="connsiteX3" fmla="*/ 9977 w 10000"/>
              <a:gd name="connsiteY3" fmla="*/ 5517 h 10000"/>
              <a:gd name="connsiteX4" fmla="*/ 9943 w 10000"/>
              <a:gd name="connsiteY4" fmla="*/ 5759 h 10000"/>
              <a:gd name="connsiteX5" fmla="*/ 9897 w 10000"/>
              <a:gd name="connsiteY5" fmla="*/ 6000 h 10000"/>
              <a:gd name="connsiteX6" fmla="*/ 9839 w 10000"/>
              <a:gd name="connsiteY6" fmla="*/ 6241 h 10000"/>
              <a:gd name="connsiteX7" fmla="*/ 9782 w 10000"/>
              <a:gd name="connsiteY7" fmla="*/ 6483 h 10000"/>
              <a:gd name="connsiteX8" fmla="*/ 9701 w 10000"/>
              <a:gd name="connsiteY8" fmla="*/ 6724 h 10000"/>
              <a:gd name="connsiteX9" fmla="*/ 9598 w 10000"/>
              <a:gd name="connsiteY9" fmla="*/ 6943 h 10000"/>
              <a:gd name="connsiteX10" fmla="*/ 9402 w 10000"/>
              <a:gd name="connsiteY10" fmla="*/ 7379 h 10000"/>
              <a:gd name="connsiteX11" fmla="*/ 9138 w 10000"/>
              <a:gd name="connsiteY11" fmla="*/ 7805 h 10000"/>
              <a:gd name="connsiteX12" fmla="*/ 8862 w 10000"/>
              <a:gd name="connsiteY12" fmla="*/ 8184 h 10000"/>
              <a:gd name="connsiteX13" fmla="*/ 8540 w 10000"/>
              <a:gd name="connsiteY13" fmla="*/ 8540 h 10000"/>
              <a:gd name="connsiteX14" fmla="*/ 8184 w 10000"/>
              <a:gd name="connsiteY14" fmla="*/ 8862 h 10000"/>
              <a:gd name="connsiteX15" fmla="*/ 7793 w 10000"/>
              <a:gd name="connsiteY15" fmla="*/ 9138 h 10000"/>
              <a:gd name="connsiteX16" fmla="*/ 7379 w 10000"/>
              <a:gd name="connsiteY16" fmla="*/ 9402 h 10000"/>
              <a:gd name="connsiteX17" fmla="*/ 6943 w 10000"/>
              <a:gd name="connsiteY17" fmla="*/ 9598 h 10000"/>
              <a:gd name="connsiteX18" fmla="*/ 6724 w 10000"/>
              <a:gd name="connsiteY18" fmla="*/ 9701 h 10000"/>
              <a:gd name="connsiteX19" fmla="*/ 6483 w 10000"/>
              <a:gd name="connsiteY19" fmla="*/ 9782 h 10000"/>
              <a:gd name="connsiteX20" fmla="*/ 6241 w 10000"/>
              <a:gd name="connsiteY20" fmla="*/ 9839 h 10000"/>
              <a:gd name="connsiteX21" fmla="*/ 6000 w 10000"/>
              <a:gd name="connsiteY21" fmla="*/ 9897 h 10000"/>
              <a:gd name="connsiteX22" fmla="*/ 5759 w 10000"/>
              <a:gd name="connsiteY22" fmla="*/ 9943 h 10000"/>
              <a:gd name="connsiteX23" fmla="*/ 5517 w 10000"/>
              <a:gd name="connsiteY23" fmla="*/ 9977 h 10000"/>
              <a:gd name="connsiteX24" fmla="*/ 5264 w 10000"/>
              <a:gd name="connsiteY24" fmla="*/ 10000 h 10000"/>
              <a:gd name="connsiteX25" fmla="*/ 5000 w 10000"/>
              <a:gd name="connsiteY25" fmla="*/ 10000 h 10000"/>
              <a:gd name="connsiteX26" fmla="*/ 5000 w 10000"/>
              <a:gd name="connsiteY26" fmla="*/ 10000 h 10000"/>
              <a:gd name="connsiteX27" fmla="*/ 4736 w 10000"/>
              <a:gd name="connsiteY27" fmla="*/ 10000 h 10000"/>
              <a:gd name="connsiteX28" fmla="*/ 4483 w 10000"/>
              <a:gd name="connsiteY28" fmla="*/ 9977 h 10000"/>
              <a:gd name="connsiteX29" fmla="*/ 4241 w 10000"/>
              <a:gd name="connsiteY29" fmla="*/ 9943 h 10000"/>
              <a:gd name="connsiteX30" fmla="*/ 4000 w 10000"/>
              <a:gd name="connsiteY30" fmla="*/ 9897 h 10000"/>
              <a:gd name="connsiteX31" fmla="*/ 3759 w 10000"/>
              <a:gd name="connsiteY31" fmla="*/ 9839 h 10000"/>
              <a:gd name="connsiteX32" fmla="*/ 3517 w 10000"/>
              <a:gd name="connsiteY32" fmla="*/ 9782 h 10000"/>
              <a:gd name="connsiteX33" fmla="*/ 3276 w 10000"/>
              <a:gd name="connsiteY33" fmla="*/ 9701 h 10000"/>
              <a:gd name="connsiteX34" fmla="*/ 3057 w 10000"/>
              <a:gd name="connsiteY34" fmla="*/ 9598 h 10000"/>
              <a:gd name="connsiteX35" fmla="*/ 2621 w 10000"/>
              <a:gd name="connsiteY35" fmla="*/ 9402 h 10000"/>
              <a:gd name="connsiteX36" fmla="*/ 2195 w 10000"/>
              <a:gd name="connsiteY36" fmla="*/ 9138 h 10000"/>
              <a:gd name="connsiteX37" fmla="*/ 1460 w 10000"/>
              <a:gd name="connsiteY37" fmla="*/ 8540 h 10000"/>
              <a:gd name="connsiteX38" fmla="*/ 1138 w 10000"/>
              <a:gd name="connsiteY38" fmla="*/ 8184 h 10000"/>
              <a:gd name="connsiteX39" fmla="*/ 862 w 10000"/>
              <a:gd name="connsiteY39" fmla="*/ 7805 h 10000"/>
              <a:gd name="connsiteX40" fmla="*/ 598 w 10000"/>
              <a:gd name="connsiteY40" fmla="*/ 7379 h 10000"/>
              <a:gd name="connsiteX41" fmla="*/ 402 w 10000"/>
              <a:gd name="connsiteY41" fmla="*/ 6943 h 10000"/>
              <a:gd name="connsiteX42" fmla="*/ 299 w 10000"/>
              <a:gd name="connsiteY42" fmla="*/ 6724 h 10000"/>
              <a:gd name="connsiteX43" fmla="*/ 218 w 10000"/>
              <a:gd name="connsiteY43" fmla="*/ 6483 h 10000"/>
              <a:gd name="connsiteX44" fmla="*/ 161 w 10000"/>
              <a:gd name="connsiteY44" fmla="*/ 6241 h 10000"/>
              <a:gd name="connsiteX45" fmla="*/ 103 w 10000"/>
              <a:gd name="connsiteY45" fmla="*/ 6000 h 10000"/>
              <a:gd name="connsiteX46" fmla="*/ 57 w 10000"/>
              <a:gd name="connsiteY46" fmla="*/ 5759 h 10000"/>
              <a:gd name="connsiteX47" fmla="*/ 23 w 10000"/>
              <a:gd name="connsiteY47" fmla="*/ 5517 h 10000"/>
              <a:gd name="connsiteX48" fmla="*/ 0 w 10000"/>
              <a:gd name="connsiteY48" fmla="*/ 5264 h 10000"/>
              <a:gd name="connsiteX49" fmla="*/ 0 w 10000"/>
              <a:gd name="connsiteY49" fmla="*/ 5000 h 10000"/>
              <a:gd name="connsiteX50" fmla="*/ 0 w 10000"/>
              <a:gd name="connsiteY50" fmla="*/ 5000 h 10000"/>
              <a:gd name="connsiteX51" fmla="*/ 0 w 10000"/>
              <a:gd name="connsiteY51" fmla="*/ 4747 h 10000"/>
              <a:gd name="connsiteX52" fmla="*/ 23 w 10000"/>
              <a:gd name="connsiteY52" fmla="*/ 4483 h 10000"/>
              <a:gd name="connsiteX53" fmla="*/ 57 w 10000"/>
              <a:gd name="connsiteY53" fmla="*/ 4241 h 10000"/>
              <a:gd name="connsiteX54" fmla="*/ 103 w 10000"/>
              <a:gd name="connsiteY54" fmla="*/ 4000 h 10000"/>
              <a:gd name="connsiteX55" fmla="*/ 161 w 10000"/>
              <a:gd name="connsiteY55" fmla="*/ 3759 h 10000"/>
              <a:gd name="connsiteX56" fmla="*/ 218 w 10000"/>
              <a:gd name="connsiteY56" fmla="*/ 3517 h 10000"/>
              <a:gd name="connsiteX57" fmla="*/ 299 w 10000"/>
              <a:gd name="connsiteY57" fmla="*/ 3287 h 10000"/>
              <a:gd name="connsiteX58" fmla="*/ 402 w 10000"/>
              <a:gd name="connsiteY58" fmla="*/ 3057 h 10000"/>
              <a:gd name="connsiteX59" fmla="*/ 598 w 10000"/>
              <a:gd name="connsiteY59" fmla="*/ 2621 h 10000"/>
              <a:gd name="connsiteX60" fmla="*/ 862 w 10000"/>
              <a:gd name="connsiteY60" fmla="*/ 2207 h 10000"/>
              <a:gd name="connsiteX61" fmla="*/ 1138 w 10000"/>
              <a:gd name="connsiteY61" fmla="*/ 1828 h 10000"/>
              <a:gd name="connsiteX62" fmla="*/ 1460 w 10000"/>
              <a:gd name="connsiteY62" fmla="*/ 1460 h 10000"/>
              <a:gd name="connsiteX63" fmla="*/ 1816 w 10000"/>
              <a:gd name="connsiteY63" fmla="*/ 1138 h 10000"/>
              <a:gd name="connsiteX64" fmla="*/ 2195 w 10000"/>
              <a:gd name="connsiteY64" fmla="*/ 862 h 10000"/>
              <a:gd name="connsiteX65" fmla="*/ 2621 w 10000"/>
              <a:gd name="connsiteY65" fmla="*/ 609 h 10000"/>
              <a:gd name="connsiteX66" fmla="*/ 3057 w 10000"/>
              <a:gd name="connsiteY66" fmla="*/ 402 h 10000"/>
              <a:gd name="connsiteX67" fmla="*/ 3276 w 10000"/>
              <a:gd name="connsiteY67" fmla="*/ 299 h 10000"/>
              <a:gd name="connsiteX68" fmla="*/ 3517 w 10000"/>
              <a:gd name="connsiteY68" fmla="*/ 218 h 10000"/>
              <a:gd name="connsiteX69" fmla="*/ 3759 w 10000"/>
              <a:gd name="connsiteY69" fmla="*/ 161 h 10000"/>
              <a:gd name="connsiteX70" fmla="*/ 4000 w 10000"/>
              <a:gd name="connsiteY70" fmla="*/ 103 h 10000"/>
              <a:gd name="connsiteX71" fmla="*/ 4241 w 10000"/>
              <a:gd name="connsiteY71" fmla="*/ 69 h 10000"/>
              <a:gd name="connsiteX72" fmla="*/ 4483 w 10000"/>
              <a:gd name="connsiteY72" fmla="*/ 23 h 10000"/>
              <a:gd name="connsiteX73" fmla="*/ 4736 w 10000"/>
              <a:gd name="connsiteY73" fmla="*/ 0 h 10000"/>
              <a:gd name="connsiteX74" fmla="*/ 5000 w 10000"/>
              <a:gd name="connsiteY74" fmla="*/ 0 h 10000"/>
              <a:gd name="connsiteX75" fmla="*/ 5000 w 10000"/>
              <a:gd name="connsiteY75" fmla="*/ 0 h 10000"/>
              <a:gd name="connsiteX76" fmla="*/ 5264 w 10000"/>
              <a:gd name="connsiteY76" fmla="*/ 0 h 10000"/>
              <a:gd name="connsiteX77" fmla="*/ 5517 w 10000"/>
              <a:gd name="connsiteY77" fmla="*/ 23 h 10000"/>
              <a:gd name="connsiteX78" fmla="*/ 5759 w 10000"/>
              <a:gd name="connsiteY78" fmla="*/ 69 h 10000"/>
              <a:gd name="connsiteX79" fmla="*/ 6000 w 10000"/>
              <a:gd name="connsiteY79" fmla="*/ 103 h 10000"/>
              <a:gd name="connsiteX80" fmla="*/ 6241 w 10000"/>
              <a:gd name="connsiteY80" fmla="*/ 161 h 10000"/>
              <a:gd name="connsiteX81" fmla="*/ 6483 w 10000"/>
              <a:gd name="connsiteY81" fmla="*/ 218 h 10000"/>
              <a:gd name="connsiteX82" fmla="*/ 6724 w 10000"/>
              <a:gd name="connsiteY82" fmla="*/ 299 h 10000"/>
              <a:gd name="connsiteX83" fmla="*/ 6943 w 10000"/>
              <a:gd name="connsiteY83" fmla="*/ 402 h 10000"/>
              <a:gd name="connsiteX84" fmla="*/ 7379 w 10000"/>
              <a:gd name="connsiteY84" fmla="*/ 609 h 10000"/>
              <a:gd name="connsiteX85" fmla="*/ 7793 w 10000"/>
              <a:gd name="connsiteY85" fmla="*/ 862 h 10000"/>
              <a:gd name="connsiteX86" fmla="*/ 8184 w 10000"/>
              <a:gd name="connsiteY86" fmla="*/ 1138 h 10000"/>
              <a:gd name="connsiteX87" fmla="*/ 8540 w 10000"/>
              <a:gd name="connsiteY87" fmla="*/ 1460 h 10000"/>
              <a:gd name="connsiteX88" fmla="*/ 8862 w 10000"/>
              <a:gd name="connsiteY88" fmla="*/ 1828 h 10000"/>
              <a:gd name="connsiteX89" fmla="*/ 9138 w 10000"/>
              <a:gd name="connsiteY89" fmla="*/ 2207 h 10000"/>
              <a:gd name="connsiteX90" fmla="*/ 9402 w 10000"/>
              <a:gd name="connsiteY90" fmla="*/ 2621 h 10000"/>
              <a:gd name="connsiteX91" fmla="*/ 9598 w 10000"/>
              <a:gd name="connsiteY91" fmla="*/ 3057 h 10000"/>
              <a:gd name="connsiteX92" fmla="*/ 9701 w 10000"/>
              <a:gd name="connsiteY92" fmla="*/ 3287 h 10000"/>
              <a:gd name="connsiteX93" fmla="*/ 9782 w 10000"/>
              <a:gd name="connsiteY93" fmla="*/ 3517 h 10000"/>
              <a:gd name="connsiteX94" fmla="*/ 9839 w 10000"/>
              <a:gd name="connsiteY94" fmla="*/ 3759 h 10000"/>
              <a:gd name="connsiteX95" fmla="*/ 9897 w 10000"/>
              <a:gd name="connsiteY95" fmla="*/ 4000 h 10000"/>
              <a:gd name="connsiteX96" fmla="*/ 9943 w 10000"/>
              <a:gd name="connsiteY96" fmla="*/ 4241 h 10000"/>
              <a:gd name="connsiteX97" fmla="*/ 9977 w 10000"/>
              <a:gd name="connsiteY97" fmla="*/ 4483 h 10000"/>
              <a:gd name="connsiteX98" fmla="*/ 10000 w 10000"/>
              <a:gd name="connsiteY98" fmla="*/ 4747 h 10000"/>
              <a:gd name="connsiteX99" fmla="*/ 10000 w 10000"/>
              <a:gd name="connsiteY99" fmla="*/ 5000 h 10000"/>
              <a:gd name="connsiteX100" fmla="*/ 10000 w 10000"/>
              <a:gd name="connsiteY100" fmla="*/ 5000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122 w 10000"/>
              <a:gd name="connsiteY100" fmla="*/ 9202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224 w 10000"/>
              <a:gd name="connsiteY100" fmla="*/ 916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224 w 10000"/>
              <a:gd name="connsiteY100" fmla="*/ 916 h 10000"/>
              <a:gd name="connsiteX0" fmla="*/ 1138 w 10000"/>
              <a:gd name="connsiteY0" fmla="*/ 8184 h 10000"/>
              <a:gd name="connsiteX1" fmla="*/ 862 w 10000"/>
              <a:gd name="connsiteY1" fmla="*/ 7805 h 10000"/>
              <a:gd name="connsiteX2" fmla="*/ 598 w 10000"/>
              <a:gd name="connsiteY2" fmla="*/ 7379 h 10000"/>
              <a:gd name="connsiteX3" fmla="*/ 402 w 10000"/>
              <a:gd name="connsiteY3" fmla="*/ 6943 h 10000"/>
              <a:gd name="connsiteX4" fmla="*/ 299 w 10000"/>
              <a:gd name="connsiteY4" fmla="*/ 6724 h 10000"/>
              <a:gd name="connsiteX5" fmla="*/ 218 w 10000"/>
              <a:gd name="connsiteY5" fmla="*/ 6483 h 10000"/>
              <a:gd name="connsiteX6" fmla="*/ 161 w 10000"/>
              <a:gd name="connsiteY6" fmla="*/ 6241 h 10000"/>
              <a:gd name="connsiteX7" fmla="*/ 103 w 10000"/>
              <a:gd name="connsiteY7" fmla="*/ 6000 h 10000"/>
              <a:gd name="connsiteX8" fmla="*/ 57 w 10000"/>
              <a:gd name="connsiteY8" fmla="*/ 5759 h 10000"/>
              <a:gd name="connsiteX9" fmla="*/ 23 w 10000"/>
              <a:gd name="connsiteY9" fmla="*/ 5517 h 10000"/>
              <a:gd name="connsiteX10" fmla="*/ 0 w 10000"/>
              <a:gd name="connsiteY10" fmla="*/ 5264 h 10000"/>
              <a:gd name="connsiteX11" fmla="*/ 0 w 10000"/>
              <a:gd name="connsiteY11" fmla="*/ 5000 h 10000"/>
              <a:gd name="connsiteX12" fmla="*/ 0 w 10000"/>
              <a:gd name="connsiteY12" fmla="*/ 5000 h 10000"/>
              <a:gd name="connsiteX13" fmla="*/ 0 w 10000"/>
              <a:gd name="connsiteY13" fmla="*/ 4747 h 10000"/>
              <a:gd name="connsiteX14" fmla="*/ 23 w 10000"/>
              <a:gd name="connsiteY14" fmla="*/ 4483 h 10000"/>
              <a:gd name="connsiteX15" fmla="*/ 57 w 10000"/>
              <a:gd name="connsiteY15" fmla="*/ 4241 h 10000"/>
              <a:gd name="connsiteX16" fmla="*/ 103 w 10000"/>
              <a:gd name="connsiteY16" fmla="*/ 4000 h 10000"/>
              <a:gd name="connsiteX17" fmla="*/ 161 w 10000"/>
              <a:gd name="connsiteY17" fmla="*/ 3759 h 10000"/>
              <a:gd name="connsiteX18" fmla="*/ 218 w 10000"/>
              <a:gd name="connsiteY18" fmla="*/ 3517 h 10000"/>
              <a:gd name="connsiteX19" fmla="*/ 299 w 10000"/>
              <a:gd name="connsiteY19" fmla="*/ 3287 h 10000"/>
              <a:gd name="connsiteX20" fmla="*/ 402 w 10000"/>
              <a:gd name="connsiteY20" fmla="*/ 3057 h 10000"/>
              <a:gd name="connsiteX21" fmla="*/ 598 w 10000"/>
              <a:gd name="connsiteY21" fmla="*/ 2621 h 10000"/>
              <a:gd name="connsiteX22" fmla="*/ 862 w 10000"/>
              <a:gd name="connsiteY22" fmla="*/ 2207 h 10000"/>
              <a:gd name="connsiteX23" fmla="*/ 1138 w 10000"/>
              <a:gd name="connsiteY23" fmla="*/ 1828 h 10000"/>
              <a:gd name="connsiteX24" fmla="*/ 1460 w 10000"/>
              <a:gd name="connsiteY24" fmla="*/ 1460 h 10000"/>
              <a:gd name="connsiteX25" fmla="*/ 1816 w 10000"/>
              <a:gd name="connsiteY25" fmla="*/ 1138 h 10000"/>
              <a:gd name="connsiteX26" fmla="*/ 2195 w 10000"/>
              <a:gd name="connsiteY26" fmla="*/ 862 h 10000"/>
              <a:gd name="connsiteX27" fmla="*/ 2621 w 10000"/>
              <a:gd name="connsiteY27" fmla="*/ 609 h 10000"/>
              <a:gd name="connsiteX28" fmla="*/ 3057 w 10000"/>
              <a:gd name="connsiteY28" fmla="*/ 402 h 10000"/>
              <a:gd name="connsiteX29" fmla="*/ 3276 w 10000"/>
              <a:gd name="connsiteY29" fmla="*/ 299 h 10000"/>
              <a:gd name="connsiteX30" fmla="*/ 3517 w 10000"/>
              <a:gd name="connsiteY30" fmla="*/ 218 h 10000"/>
              <a:gd name="connsiteX31" fmla="*/ 3759 w 10000"/>
              <a:gd name="connsiteY31" fmla="*/ 161 h 10000"/>
              <a:gd name="connsiteX32" fmla="*/ 4000 w 10000"/>
              <a:gd name="connsiteY32" fmla="*/ 103 h 10000"/>
              <a:gd name="connsiteX33" fmla="*/ 4241 w 10000"/>
              <a:gd name="connsiteY33" fmla="*/ 69 h 10000"/>
              <a:gd name="connsiteX34" fmla="*/ 4483 w 10000"/>
              <a:gd name="connsiteY34" fmla="*/ 23 h 10000"/>
              <a:gd name="connsiteX35" fmla="*/ 4736 w 10000"/>
              <a:gd name="connsiteY35" fmla="*/ 0 h 10000"/>
              <a:gd name="connsiteX36" fmla="*/ 5000 w 10000"/>
              <a:gd name="connsiteY36" fmla="*/ 0 h 10000"/>
              <a:gd name="connsiteX37" fmla="*/ 5000 w 10000"/>
              <a:gd name="connsiteY37" fmla="*/ 0 h 10000"/>
              <a:gd name="connsiteX38" fmla="*/ 5264 w 10000"/>
              <a:gd name="connsiteY38" fmla="*/ 0 h 10000"/>
              <a:gd name="connsiteX39" fmla="*/ 5517 w 10000"/>
              <a:gd name="connsiteY39" fmla="*/ 23 h 10000"/>
              <a:gd name="connsiteX40" fmla="*/ 5759 w 10000"/>
              <a:gd name="connsiteY40" fmla="*/ 69 h 10000"/>
              <a:gd name="connsiteX41" fmla="*/ 6000 w 10000"/>
              <a:gd name="connsiteY41" fmla="*/ 103 h 10000"/>
              <a:gd name="connsiteX42" fmla="*/ 6241 w 10000"/>
              <a:gd name="connsiteY42" fmla="*/ 161 h 10000"/>
              <a:gd name="connsiteX43" fmla="*/ 6483 w 10000"/>
              <a:gd name="connsiteY43" fmla="*/ 218 h 10000"/>
              <a:gd name="connsiteX44" fmla="*/ 6724 w 10000"/>
              <a:gd name="connsiteY44" fmla="*/ 299 h 10000"/>
              <a:gd name="connsiteX45" fmla="*/ 6943 w 10000"/>
              <a:gd name="connsiteY45" fmla="*/ 402 h 10000"/>
              <a:gd name="connsiteX46" fmla="*/ 7379 w 10000"/>
              <a:gd name="connsiteY46" fmla="*/ 609 h 10000"/>
              <a:gd name="connsiteX47" fmla="*/ 7793 w 10000"/>
              <a:gd name="connsiteY47" fmla="*/ 862 h 10000"/>
              <a:gd name="connsiteX48" fmla="*/ 8184 w 10000"/>
              <a:gd name="connsiteY48" fmla="*/ 1138 h 10000"/>
              <a:gd name="connsiteX49" fmla="*/ 8540 w 10000"/>
              <a:gd name="connsiteY49" fmla="*/ 1460 h 10000"/>
              <a:gd name="connsiteX50" fmla="*/ 8862 w 10000"/>
              <a:gd name="connsiteY50" fmla="*/ 1828 h 10000"/>
              <a:gd name="connsiteX51" fmla="*/ 9138 w 10000"/>
              <a:gd name="connsiteY51" fmla="*/ 2207 h 10000"/>
              <a:gd name="connsiteX52" fmla="*/ 9402 w 10000"/>
              <a:gd name="connsiteY52" fmla="*/ 2621 h 10000"/>
              <a:gd name="connsiteX53" fmla="*/ 9598 w 10000"/>
              <a:gd name="connsiteY53" fmla="*/ 3057 h 10000"/>
              <a:gd name="connsiteX54" fmla="*/ 9701 w 10000"/>
              <a:gd name="connsiteY54" fmla="*/ 3287 h 10000"/>
              <a:gd name="connsiteX55" fmla="*/ 9782 w 10000"/>
              <a:gd name="connsiteY55" fmla="*/ 3517 h 10000"/>
              <a:gd name="connsiteX56" fmla="*/ 9839 w 10000"/>
              <a:gd name="connsiteY56" fmla="*/ 3759 h 10000"/>
              <a:gd name="connsiteX57" fmla="*/ 9897 w 10000"/>
              <a:gd name="connsiteY57" fmla="*/ 4000 h 10000"/>
              <a:gd name="connsiteX58" fmla="*/ 9943 w 10000"/>
              <a:gd name="connsiteY58" fmla="*/ 4241 h 10000"/>
              <a:gd name="connsiteX59" fmla="*/ 9977 w 10000"/>
              <a:gd name="connsiteY59" fmla="*/ 4483 h 10000"/>
              <a:gd name="connsiteX60" fmla="*/ 10000 w 10000"/>
              <a:gd name="connsiteY60" fmla="*/ 4747 h 10000"/>
              <a:gd name="connsiteX61" fmla="*/ 10000 w 10000"/>
              <a:gd name="connsiteY61" fmla="*/ 5000 h 10000"/>
              <a:gd name="connsiteX62" fmla="*/ 10000 w 10000"/>
              <a:gd name="connsiteY62" fmla="*/ 5000 h 10000"/>
              <a:gd name="connsiteX63" fmla="*/ 10000 w 10000"/>
              <a:gd name="connsiteY63" fmla="*/ 5000 h 10000"/>
              <a:gd name="connsiteX64" fmla="*/ 10000 w 10000"/>
              <a:gd name="connsiteY64" fmla="*/ 5264 h 10000"/>
              <a:gd name="connsiteX65" fmla="*/ 9977 w 10000"/>
              <a:gd name="connsiteY65" fmla="*/ 5517 h 10000"/>
              <a:gd name="connsiteX66" fmla="*/ 9943 w 10000"/>
              <a:gd name="connsiteY66" fmla="*/ 5759 h 10000"/>
              <a:gd name="connsiteX67" fmla="*/ 9897 w 10000"/>
              <a:gd name="connsiteY67" fmla="*/ 6000 h 10000"/>
              <a:gd name="connsiteX68" fmla="*/ 9839 w 10000"/>
              <a:gd name="connsiteY68" fmla="*/ 6241 h 10000"/>
              <a:gd name="connsiteX69" fmla="*/ 9782 w 10000"/>
              <a:gd name="connsiteY69" fmla="*/ 6483 h 10000"/>
              <a:gd name="connsiteX70" fmla="*/ 9701 w 10000"/>
              <a:gd name="connsiteY70" fmla="*/ 6724 h 10000"/>
              <a:gd name="connsiteX71" fmla="*/ 9598 w 10000"/>
              <a:gd name="connsiteY71" fmla="*/ 6943 h 10000"/>
              <a:gd name="connsiteX72" fmla="*/ 9402 w 10000"/>
              <a:gd name="connsiteY72" fmla="*/ 7379 h 10000"/>
              <a:gd name="connsiteX73" fmla="*/ 9138 w 10000"/>
              <a:gd name="connsiteY73" fmla="*/ 7805 h 10000"/>
              <a:gd name="connsiteX74" fmla="*/ 8862 w 10000"/>
              <a:gd name="connsiteY74" fmla="*/ 8184 h 10000"/>
              <a:gd name="connsiteX75" fmla="*/ 8540 w 10000"/>
              <a:gd name="connsiteY75" fmla="*/ 8540 h 10000"/>
              <a:gd name="connsiteX76" fmla="*/ 8184 w 10000"/>
              <a:gd name="connsiteY76" fmla="*/ 8862 h 10000"/>
              <a:gd name="connsiteX77" fmla="*/ 7793 w 10000"/>
              <a:gd name="connsiteY77" fmla="*/ 9138 h 10000"/>
              <a:gd name="connsiteX78" fmla="*/ 7379 w 10000"/>
              <a:gd name="connsiteY78" fmla="*/ 9402 h 10000"/>
              <a:gd name="connsiteX79" fmla="*/ 6943 w 10000"/>
              <a:gd name="connsiteY79" fmla="*/ 9598 h 10000"/>
              <a:gd name="connsiteX80" fmla="*/ 6724 w 10000"/>
              <a:gd name="connsiteY80" fmla="*/ 9701 h 10000"/>
              <a:gd name="connsiteX81" fmla="*/ 6483 w 10000"/>
              <a:gd name="connsiteY81" fmla="*/ 9782 h 10000"/>
              <a:gd name="connsiteX82" fmla="*/ 6241 w 10000"/>
              <a:gd name="connsiteY82" fmla="*/ 9839 h 10000"/>
              <a:gd name="connsiteX83" fmla="*/ 6000 w 10000"/>
              <a:gd name="connsiteY83" fmla="*/ 9897 h 10000"/>
              <a:gd name="connsiteX84" fmla="*/ 5759 w 10000"/>
              <a:gd name="connsiteY84" fmla="*/ 9943 h 10000"/>
              <a:gd name="connsiteX85" fmla="*/ 5517 w 10000"/>
              <a:gd name="connsiteY85" fmla="*/ 9977 h 10000"/>
              <a:gd name="connsiteX86" fmla="*/ 5264 w 10000"/>
              <a:gd name="connsiteY86" fmla="*/ 10000 h 10000"/>
              <a:gd name="connsiteX87" fmla="*/ 5000 w 10000"/>
              <a:gd name="connsiteY87" fmla="*/ 10000 h 10000"/>
              <a:gd name="connsiteX88" fmla="*/ 5000 w 10000"/>
              <a:gd name="connsiteY88" fmla="*/ 10000 h 10000"/>
              <a:gd name="connsiteX89" fmla="*/ 4736 w 10000"/>
              <a:gd name="connsiteY89" fmla="*/ 10000 h 10000"/>
              <a:gd name="connsiteX90" fmla="*/ 4483 w 10000"/>
              <a:gd name="connsiteY90" fmla="*/ 9977 h 10000"/>
              <a:gd name="connsiteX91" fmla="*/ 4241 w 10000"/>
              <a:gd name="connsiteY91" fmla="*/ 9943 h 10000"/>
              <a:gd name="connsiteX92" fmla="*/ 4000 w 10000"/>
              <a:gd name="connsiteY92" fmla="*/ 9897 h 10000"/>
              <a:gd name="connsiteX93" fmla="*/ 3759 w 10000"/>
              <a:gd name="connsiteY93" fmla="*/ 9839 h 10000"/>
              <a:gd name="connsiteX94" fmla="*/ 3517 w 10000"/>
              <a:gd name="connsiteY94" fmla="*/ 9782 h 10000"/>
              <a:gd name="connsiteX95" fmla="*/ 3276 w 10000"/>
              <a:gd name="connsiteY95" fmla="*/ 9701 h 10000"/>
              <a:gd name="connsiteX96" fmla="*/ 3057 w 10000"/>
              <a:gd name="connsiteY96" fmla="*/ 9598 h 10000"/>
              <a:gd name="connsiteX97" fmla="*/ 2621 w 10000"/>
              <a:gd name="connsiteY97" fmla="*/ 9402 h 10000"/>
              <a:gd name="connsiteX98" fmla="*/ 2195 w 10000"/>
              <a:gd name="connsiteY98" fmla="*/ 9138 h 10000"/>
              <a:gd name="connsiteX99" fmla="*/ 2224 w 10000"/>
              <a:gd name="connsiteY99" fmla="*/ 916 h 10000"/>
              <a:gd name="connsiteX0" fmla="*/ 862 w 10000"/>
              <a:gd name="connsiteY0" fmla="*/ 7805 h 10000"/>
              <a:gd name="connsiteX1" fmla="*/ 598 w 10000"/>
              <a:gd name="connsiteY1" fmla="*/ 7379 h 10000"/>
              <a:gd name="connsiteX2" fmla="*/ 402 w 10000"/>
              <a:gd name="connsiteY2" fmla="*/ 6943 h 10000"/>
              <a:gd name="connsiteX3" fmla="*/ 299 w 10000"/>
              <a:gd name="connsiteY3" fmla="*/ 6724 h 10000"/>
              <a:gd name="connsiteX4" fmla="*/ 218 w 10000"/>
              <a:gd name="connsiteY4" fmla="*/ 6483 h 10000"/>
              <a:gd name="connsiteX5" fmla="*/ 161 w 10000"/>
              <a:gd name="connsiteY5" fmla="*/ 6241 h 10000"/>
              <a:gd name="connsiteX6" fmla="*/ 103 w 10000"/>
              <a:gd name="connsiteY6" fmla="*/ 6000 h 10000"/>
              <a:gd name="connsiteX7" fmla="*/ 57 w 10000"/>
              <a:gd name="connsiteY7" fmla="*/ 5759 h 10000"/>
              <a:gd name="connsiteX8" fmla="*/ 23 w 10000"/>
              <a:gd name="connsiteY8" fmla="*/ 5517 h 10000"/>
              <a:gd name="connsiteX9" fmla="*/ 0 w 10000"/>
              <a:gd name="connsiteY9" fmla="*/ 5264 h 10000"/>
              <a:gd name="connsiteX10" fmla="*/ 0 w 10000"/>
              <a:gd name="connsiteY10" fmla="*/ 5000 h 10000"/>
              <a:gd name="connsiteX11" fmla="*/ 0 w 10000"/>
              <a:gd name="connsiteY11" fmla="*/ 5000 h 10000"/>
              <a:gd name="connsiteX12" fmla="*/ 0 w 10000"/>
              <a:gd name="connsiteY12" fmla="*/ 4747 h 10000"/>
              <a:gd name="connsiteX13" fmla="*/ 23 w 10000"/>
              <a:gd name="connsiteY13" fmla="*/ 4483 h 10000"/>
              <a:gd name="connsiteX14" fmla="*/ 57 w 10000"/>
              <a:gd name="connsiteY14" fmla="*/ 4241 h 10000"/>
              <a:gd name="connsiteX15" fmla="*/ 103 w 10000"/>
              <a:gd name="connsiteY15" fmla="*/ 4000 h 10000"/>
              <a:gd name="connsiteX16" fmla="*/ 161 w 10000"/>
              <a:gd name="connsiteY16" fmla="*/ 3759 h 10000"/>
              <a:gd name="connsiteX17" fmla="*/ 218 w 10000"/>
              <a:gd name="connsiteY17" fmla="*/ 3517 h 10000"/>
              <a:gd name="connsiteX18" fmla="*/ 299 w 10000"/>
              <a:gd name="connsiteY18" fmla="*/ 3287 h 10000"/>
              <a:gd name="connsiteX19" fmla="*/ 402 w 10000"/>
              <a:gd name="connsiteY19" fmla="*/ 3057 h 10000"/>
              <a:gd name="connsiteX20" fmla="*/ 598 w 10000"/>
              <a:gd name="connsiteY20" fmla="*/ 2621 h 10000"/>
              <a:gd name="connsiteX21" fmla="*/ 862 w 10000"/>
              <a:gd name="connsiteY21" fmla="*/ 2207 h 10000"/>
              <a:gd name="connsiteX22" fmla="*/ 1138 w 10000"/>
              <a:gd name="connsiteY22" fmla="*/ 1828 h 10000"/>
              <a:gd name="connsiteX23" fmla="*/ 1460 w 10000"/>
              <a:gd name="connsiteY23" fmla="*/ 1460 h 10000"/>
              <a:gd name="connsiteX24" fmla="*/ 1816 w 10000"/>
              <a:gd name="connsiteY24" fmla="*/ 1138 h 10000"/>
              <a:gd name="connsiteX25" fmla="*/ 2195 w 10000"/>
              <a:gd name="connsiteY25" fmla="*/ 862 h 10000"/>
              <a:gd name="connsiteX26" fmla="*/ 2621 w 10000"/>
              <a:gd name="connsiteY26" fmla="*/ 609 h 10000"/>
              <a:gd name="connsiteX27" fmla="*/ 3057 w 10000"/>
              <a:gd name="connsiteY27" fmla="*/ 402 h 10000"/>
              <a:gd name="connsiteX28" fmla="*/ 3276 w 10000"/>
              <a:gd name="connsiteY28" fmla="*/ 299 h 10000"/>
              <a:gd name="connsiteX29" fmla="*/ 3517 w 10000"/>
              <a:gd name="connsiteY29" fmla="*/ 218 h 10000"/>
              <a:gd name="connsiteX30" fmla="*/ 3759 w 10000"/>
              <a:gd name="connsiteY30" fmla="*/ 161 h 10000"/>
              <a:gd name="connsiteX31" fmla="*/ 4000 w 10000"/>
              <a:gd name="connsiteY31" fmla="*/ 103 h 10000"/>
              <a:gd name="connsiteX32" fmla="*/ 4241 w 10000"/>
              <a:gd name="connsiteY32" fmla="*/ 69 h 10000"/>
              <a:gd name="connsiteX33" fmla="*/ 4483 w 10000"/>
              <a:gd name="connsiteY33" fmla="*/ 23 h 10000"/>
              <a:gd name="connsiteX34" fmla="*/ 4736 w 10000"/>
              <a:gd name="connsiteY34" fmla="*/ 0 h 10000"/>
              <a:gd name="connsiteX35" fmla="*/ 5000 w 10000"/>
              <a:gd name="connsiteY35" fmla="*/ 0 h 10000"/>
              <a:gd name="connsiteX36" fmla="*/ 5000 w 10000"/>
              <a:gd name="connsiteY36" fmla="*/ 0 h 10000"/>
              <a:gd name="connsiteX37" fmla="*/ 5264 w 10000"/>
              <a:gd name="connsiteY37" fmla="*/ 0 h 10000"/>
              <a:gd name="connsiteX38" fmla="*/ 5517 w 10000"/>
              <a:gd name="connsiteY38" fmla="*/ 23 h 10000"/>
              <a:gd name="connsiteX39" fmla="*/ 5759 w 10000"/>
              <a:gd name="connsiteY39" fmla="*/ 69 h 10000"/>
              <a:gd name="connsiteX40" fmla="*/ 6000 w 10000"/>
              <a:gd name="connsiteY40" fmla="*/ 103 h 10000"/>
              <a:gd name="connsiteX41" fmla="*/ 6241 w 10000"/>
              <a:gd name="connsiteY41" fmla="*/ 161 h 10000"/>
              <a:gd name="connsiteX42" fmla="*/ 6483 w 10000"/>
              <a:gd name="connsiteY42" fmla="*/ 218 h 10000"/>
              <a:gd name="connsiteX43" fmla="*/ 6724 w 10000"/>
              <a:gd name="connsiteY43" fmla="*/ 299 h 10000"/>
              <a:gd name="connsiteX44" fmla="*/ 6943 w 10000"/>
              <a:gd name="connsiteY44" fmla="*/ 402 h 10000"/>
              <a:gd name="connsiteX45" fmla="*/ 7379 w 10000"/>
              <a:gd name="connsiteY45" fmla="*/ 609 h 10000"/>
              <a:gd name="connsiteX46" fmla="*/ 7793 w 10000"/>
              <a:gd name="connsiteY46" fmla="*/ 862 h 10000"/>
              <a:gd name="connsiteX47" fmla="*/ 8184 w 10000"/>
              <a:gd name="connsiteY47" fmla="*/ 1138 h 10000"/>
              <a:gd name="connsiteX48" fmla="*/ 8540 w 10000"/>
              <a:gd name="connsiteY48" fmla="*/ 1460 h 10000"/>
              <a:gd name="connsiteX49" fmla="*/ 8862 w 10000"/>
              <a:gd name="connsiteY49" fmla="*/ 1828 h 10000"/>
              <a:gd name="connsiteX50" fmla="*/ 9138 w 10000"/>
              <a:gd name="connsiteY50" fmla="*/ 2207 h 10000"/>
              <a:gd name="connsiteX51" fmla="*/ 9402 w 10000"/>
              <a:gd name="connsiteY51" fmla="*/ 2621 h 10000"/>
              <a:gd name="connsiteX52" fmla="*/ 9598 w 10000"/>
              <a:gd name="connsiteY52" fmla="*/ 3057 h 10000"/>
              <a:gd name="connsiteX53" fmla="*/ 9701 w 10000"/>
              <a:gd name="connsiteY53" fmla="*/ 3287 h 10000"/>
              <a:gd name="connsiteX54" fmla="*/ 9782 w 10000"/>
              <a:gd name="connsiteY54" fmla="*/ 3517 h 10000"/>
              <a:gd name="connsiteX55" fmla="*/ 9839 w 10000"/>
              <a:gd name="connsiteY55" fmla="*/ 3759 h 10000"/>
              <a:gd name="connsiteX56" fmla="*/ 9897 w 10000"/>
              <a:gd name="connsiteY56" fmla="*/ 4000 h 10000"/>
              <a:gd name="connsiteX57" fmla="*/ 9943 w 10000"/>
              <a:gd name="connsiteY57" fmla="*/ 4241 h 10000"/>
              <a:gd name="connsiteX58" fmla="*/ 9977 w 10000"/>
              <a:gd name="connsiteY58" fmla="*/ 4483 h 10000"/>
              <a:gd name="connsiteX59" fmla="*/ 10000 w 10000"/>
              <a:gd name="connsiteY59" fmla="*/ 4747 h 10000"/>
              <a:gd name="connsiteX60" fmla="*/ 10000 w 10000"/>
              <a:gd name="connsiteY60" fmla="*/ 5000 h 10000"/>
              <a:gd name="connsiteX61" fmla="*/ 10000 w 10000"/>
              <a:gd name="connsiteY61" fmla="*/ 5000 h 10000"/>
              <a:gd name="connsiteX62" fmla="*/ 10000 w 10000"/>
              <a:gd name="connsiteY62" fmla="*/ 5000 h 10000"/>
              <a:gd name="connsiteX63" fmla="*/ 10000 w 10000"/>
              <a:gd name="connsiteY63" fmla="*/ 5264 h 10000"/>
              <a:gd name="connsiteX64" fmla="*/ 9977 w 10000"/>
              <a:gd name="connsiteY64" fmla="*/ 5517 h 10000"/>
              <a:gd name="connsiteX65" fmla="*/ 9943 w 10000"/>
              <a:gd name="connsiteY65" fmla="*/ 5759 h 10000"/>
              <a:gd name="connsiteX66" fmla="*/ 9897 w 10000"/>
              <a:gd name="connsiteY66" fmla="*/ 6000 h 10000"/>
              <a:gd name="connsiteX67" fmla="*/ 9839 w 10000"/>
              <a:gd name="connsiteY67" fmla="*/ 6241 h 10000"/>
              <a:gd name="connsiteX68" fmla="*/ 9782 w 10000"/>
              <a:gd name="connsiteY68" fmla="*/ 6483 h 10000"/>
              <a:gd name="connsiteX69" fmla="*/ 9701 w 10000"/>
              <a:gd name="connsiteY69" fmla="*/ 6724 h 10000"/>
              <a:gd name="connsiteX70" fmla="*/ 9598 w 10000"/>
              <a:gd name="connsiteY70" fmla="*/ 6943 h 10000"/>
              <a:gd name="connsiteX71" fmla="*/ 9402 w 10000"/>
              <a:gd name="connsiteY71" fmla="*/ 7379 h 10000"/>
              <a:gd name="connsiteX72" fmla="*/ 9138 w 10000"/>
              <a:gd name="connsiteY72" fmla="*/ 7805 h 10000"/>
              <a:gd name="connsiteX73" fmla="*/ 8862 w 10000"/>
              <a:gd name="connsiteY73" fmla="*/ 8184 h 10000"/>
              <a:gd name="connsiteX74" fmla="*/ 8540 w 10000"/>
              <a:gd name="connsiteY74" fmla="*/ 8540 h 10000"/>
              <a:gd name="connsiteX75" fmla="*/ 8184 w 10000"/>
              <a:gd name="connsiteY75" fmla="*/ 8862 h 10000"/>
              <a:gd name="connsiteX76" fmla="*/ 7793 w 10000"/>
              <a:gd name="connsiteY76" fmla="*/ 9138 h 10000"/>
              <a:gd name="connsiteX77" fmla="*/ 7379 w 10000"/>
              <a:gd name="connsiteY77" fmla="*/ 9402 h 10000"/>
              <a:gd name="connsiteX78" fmla="*/ 6943 w 10000"/>
              <a:gd name="connsiteY78" fmla="*/ 9598 h 10000"/>
              <a:gd name="connsiteX79" fmla="*/ 6724 w 10000"/>
              <a:gd name="connsiteY79" fmla="*/ 9701 h 10000"/>
              <a:gd name="connsiteX80" fmla="*/ 6483 w 10000"/>
              <a:gd name="connsiteY80" fmla="*/ 9782 h 10000"/>
              <a:gd name="connsiteX81" fmla="*/ 6241 w 10000"/>
              <a:gd name="connsiteY81" fmla="*/ 9839 h 10000"/>
              <a:gd name="connsiteX82" fmla="*/ 6000 w 10000"/>
              <a:gd name="connsiteY82" fmla="*/ 9897 h 10000"/>
              <a:gd name="connsiteX83" fmla="*/ 5759 w 10000"/>
              <a:gd name="connsiteY83" fmla="*/ 9943 h 10000"/>
              <a:gd name="connsiteX84" fmla="*/ 5517 w 10000"/>
              <a:gd name="connsiteY84" fmla="*/ 9977 h 10000"/>
              <a:gd name="connsiteX85" fmla="*/ 5264 w 10000"/>
              <a:gd name="connsiteY85" fmla="*/ 10000 h 10000"/>
              <a:gd name="connsiteX86" fmla="*/ 5000 w 10000"/>
              <a:gd name="connsiteY86" fmla="*/ 10000 h 10000"/>
              <a:gd name="connsiteX87" fmla="*/ 5000 w 10000"/>
              <a:gd name="connsiteY87" fmla="*/ 10000 h 10000"/>
              <a:gd name="connsiteX88" fmla="*/ 4736 w 10000"/>
              <a:gd name="connsiteY88" fmla="*/ 10000 h 10000"/>
              <a:gd name="connsiteX89" fmla="*/ 4483 w 10000"/>
              <a:gd name="connsiteY89" fmla="*/ 9977 h 10000"/>
              <a:gd name="connsiteX90" fmla="*/ 4241 w 10000"/>
              <a:gd name="connsiteY90" fmla="*/ 9943 h 10000"/>
              <a:gd name="connsiteX91" fmla="*/ 4000 w 10000"/>
              <a:gd name="connsiteY91" fmla="*/ 9897 h 10000"/>
              <a:gd name="connsiteX92" fmla="*/ 3759 w 10000"/>
              <a:gd name="connsiteY92" fmla="*/ 9839 h 10000"/>
              <a:gd name="connsiteX93" fmla="*/ 3517 w 10000"/>
              <a:gd name="connsiteY93" fmla="*/ 9782 h 10000"/>
              <a:gd name="connsiteX94" fmla="*/ 3276 w 10000"/>
              <a:gd name="connsiteY94" fmla="*/ 9701 h 10000"/>
              <a:gd name="connsiteX95" fmla="*/ 3057 w 10000"/>
              <a:gd name="connsiteY95" fmla="*/ 9598 h 10000"/>
              <a:gd name="connsiteX96" fmla="*/ 2621 w 10000"/>
              <a:gd name="connsiteY96" fmla="*/ 9402 h 10000"/>
              <a:gd name="connsiteX97" fmla="*/ 2195 w 10000"/>
              <a:gd name="connsiteY97" fmla="*/ 9138 h 10000"/>
              <a:gd name="connsiteX98" fmla="*/ 2224 w 10000"/>
              <a:gd name="connsiteY98" fmla="*/ 916 h 10000"/>
              <a:gd name="connsiteX0" fmla="*/ 598 w 10000"/>
              <a:gd name="connsiteY0" fmla="*/ 7379 h 10000"/>
              <a:gd name="connsiteX1" fmla="*/ 402 w 10000"/>
              <a:gd name="connsiteY1" fmla="*/ 6943 h 10000"/>
              <a:gd name="connsiteX2" fmla="*/ 299 w 10000"/>
              <a:gd name="connsiteY2" fmla="*/ 6724 h 10000"/>
              <a:gd name="connsiteX3" fmla="*/ 218 w 10000"/>
              <a:gd name="connsiteY3" fmla="*/ 6483 h 10000"/>
              <a:gd name="connsiteX4" fmla="*/ 161 w 10000"/>
              <a:gd name="connsiteY4" fmla="*/ 6241 h 10000"/>
              <a:gd name="connsiteX5" fmla="*/ 103 w 10000"/>
              <a:gd name="connsiteY5" fmla="*/ 6000 h 10000"/>
              <a:gd name="connsiteX6" fmla="*/ 57 w 10000"/>
              <a:gd name="connsiteY6" fmla="*/ 5759 h 10000"/>
              <a:gd name="connsiteX7" fmla="*/ 23 w 10000"/>
              <a:gd name="connsiteY7" fmla="*/ 5517 h 10000"/>
              <a:gd name="connsiteX8" fmla="*/ 0 w 10000"/>
              <a:gd name="connsiteY8" fmla="*/ 5264 h 10000"/>
              <a:gd name="connsiteX9" fmla="*/ 0 w 10000"/>
              <a:gd name="connsiteY9" fmla="*/ 5000 h 10000"/>
              <a:gd name="connsiteX10" fmla="*/ 0 w 10000"/>
              <a:gd name="connsiteY10" fmla="*/ 5000 h 10000"/>
              <a:gd name="connsiteX11" fmla="*/ 0 w 10000"/>
              <a:gd name="connsiteY11" fmla="*/ 4747 h 10000"/>
              <a:gd name="connsiteX12" fmla="*/ 23 w 10000"/>
              <a:gd name="connsiteY12" fmla="*/ 4483 h 10000"/>
              <a:gd name="connsiteX13" fmla="*/ 57 w 10000"/>
              <a:gd name="connsiteY13" fmla="*/ 4241 h 10000"/>
              <a:gd name="connsiteX14" fmla="*/ 103 w 10000"/>
              <a:gd name="connsiteY14" fmla="*/ 4000 h 10000"/>
              <a:gd name="connsiteX15" fmla="*/ 161 w 10000"/>
              <a:gd name="connsiteY15" fmla="*/ 3759 h 10000"/>
              <a:gd name="connsiteX16" fmla="*/ 218 w 10000"/>
              <a:gd name="connsiteY16" fmla="*/ 3517 h 10000"/>
              <a:gd name="connsiteX17" fmla="*/ 299 w 10000"/>
              <a:gd name="connsiteY17" fmla="*/ 3287 h 10000"/>
              <a:gd name="connsiteX18" fmla="*/ 402 w 10000"/>
              <a:gd name="connsiteY18" fmla="*/ 3057 h 10000"/>
              <a:gd name="connsiteX19" fmla="*/ 598 w 10000"/>
              <a:gd name="connsiteY19" fmla="*/ 2621 h 10000"/>
              <a:gd name="connsiteX20" fmla="*/ 862 w 10000"/>
              <a:gd name="connsiteY20" fmla="*/ 2207 h 10000"/>
              <a:gd name="connsiteX21" fmla="*/ 1138 w 10000"/>
              <a:gd name="connsiteY21" fmla="*/ 1828 h 10000"/>
              <a:gd name="connsiteX22" fmla="*/ 1460 w 10000"/>
              <a:gd name="connsiteY22" fmla="*/ 1460 h 10000"/>
              <a:gd name="connsiteX23" fmla="*/ 1816 w 10000"/>
              <a:gd name="connsiteY23" fmla="*/ 1138 h 10000"/>
              <a:gd name="connsiteX24" fmla="*/ 2195 w 10000"/>
              <a:gd name="connsiteY24" fmla="*/ 862 h 10000"/>
              <a:gd name="connsiteX25" fmla="*/ 2621 w 10000"/>
              <a:gd name="connsiteY25" fmla="*/ 609 h 10000"/>
              <a:gd name="connsiteX26" fmla="*/ 3057 w 10000"/>
              <a:gd name="connsiteY26" fmla="*/ 402 h 10000"/>
              <a:gd name="connsiteX27" fmla="*/ 3276 w 10000"/>
              <a:gd name="connsiteY27" fmla="*/ 299 h 10000"/>
              <a:gd name="connsiteX28" fmla="*/ 3517 w 10000"/>
              <a:gd name="connsiteY28" fmla="*/ 218 h 10000"/>
              <a:gd name="connsiteX29" fmla="*/ 3759 w 10000"/>
              <a:gd name="connsiteY29" fmla="*/ 161 h 10000"/>
              <a:gd name="connsiteX30" fmla="*/ 4000 w 10000"/>
              <a:gd name="connsiteY30" fmla="*/ 103 h 10000"/>
              <a:gd name="connsiteX31" fmla="*/ 4241 w 10000"/>
              <a:gd name="connsiteY31" fmla="*/ 69 h 10000"/>
              <a:gd name="connsiteX32" fmla="*/ 4483 w 10000"/>
              <a:gd name="connsiteY32" fmla="*/ 23 h 10000"/>
              <a:gd name="connsiteX33" fmla="*/ 4736 w 10000"/>
              <a:gd name="connsiteY33" fmla="*/ 0 h 10000"/>
              <a:gd name="connsiteX34" fmla="*/ 5000 w 10000"/>
              <a:gd name="connsiteY34" fmla="*/ 0 h 10000"/>
              <a:gd name="connsiteX35" fmla="*/ 5000 w 10000"/>
              <a:gd name="connsiteY35" fmla="*/ 0 h 10000"/>
              <a:gd name="connsiteX36" fmla="*/ 5264 w 10000"/>
              <a:gd name="connsiteY36" fmla="*/ 0 h 10000"/>
              <a:gd name="connsiteX37" fmla="*/ 5517 w 10000"/>
              <a:gd name="connsiteY37" fmla="*/ 23 h 10000"/>
              <a:gd name="connsiteX38" fmla="*/ 5759 w 10000"/>
              <a:gd name="connsiteY38" fmla="*/ 69 h 10000"/>
              <a:gd name="connsiteX39" fmla="*/ 6000 w 10000"/>
              <a:gd name="connsiteY39" fmla="*/ 103 h 10000"/>
              <a:gd name="connsiteX40" fmla="*/ 6241 w 10000"/>
              <a:gd name="connsiteY40" fmla="*/ 161 h 10000"/>
              <a:gd name="connsiteX41" fmla="*/ 6483 w 10000"/>
              <a:gd name="connsiteY41" fmla="*/ 218 h 10000"/>
              <a:gd name="connsiteX42" fmla="*/ 6724 w 10000"/>
              <a:gd name="connsiteY42" fmla="*/ 299 h 10000"/>
              <a:gd name="connsiteX43" fmla="*/ 6943 w 10000"/>
              <a:gd name="connsiteY43" fmla="*/ 402 h 10000"/>
              <a:gd name="connsiteX44" fmla="*/ 7379 w 10000"/>
              <a:gd name="connsiteY44" fmla="*/ 609 h 10000"/>
              <a:gd name="connsiteX45" fmla="*/ 7793 w 10000"/>
              <a:gd name="connsiteY45" fmla="*/ 862 h 10000"/>
              <a:gd name="connsiteX46" fmla="*/ 8184 w 10000"/>
              <a:gd name="connsiteY46" fmla="*/ 1138 h 10000"/>
              <a:gd name="connsiteX47" fmla="*/ 8540 w 10000"/>
              <a:gd name="connsiteY47" fmla="*/ 1460 h 10000"/>
              <a:gd name="connsiteX48" fmla="*/ 8862 w 10000"/>
              <a:gd name="connsiteY48" fmla="*/ 1828 h 10000"/>
              <a:gd name="connsiteX49" fmla="*/ 9138 w 10000"/>
              <a:gd name="connsiteY49" fmla="*/ 2207 h 10000"/>
              <a:gd name="connsiteX50" fmla="*/ 9402 w 10000"/>
              <a:gd name="connsiteY50" fmla="*/ 2621 h 10000"/>
              <a:gd name="connsiteX51" fmla="*/ 9598 w 10000"/>
              <a:gd name="connsiteY51" fmla="*/ 3057 h 10000"/>
              <a:gd name="connsiteX52" fmla="*/ 9701 w 10000"/>
              <a:gd name="connsiteY52" fmla="*/ 3287 h 10000"/>
              <a:gd name="connsiteX53" fmla="*/ 9782 w 10000"/>
              <a:gd name="connsiteY53" fmla="*/ 3517 h 10000"/>
              <a:gd name="connsiteX54" fmla="*/ 9839 w 10000"/>
              <a:gd name="connsiteY54" fmla="*/ 3759 h 10000"/>
              <a:gd name="connsiteX55" fmla="*/ 9897 w 10000"/>
              <a:gd name="connsiteY55" fmla="*/ 4000 h 10000"/>
              <a:gd name="connsiteX56" fmla="*/ 9943 w 10000"/>
              <a:gd name="connsiteY56" fmla="*/ 4241 h 10000"/>
              <a:gd name="connsiteX57" fmla="*/ 9977 w 10000"/>
              <a:gd name="connsiteY57" fmla="*/ 4483 h 10000"/>
              <a:gd name="connsiteX58" fmla="*/ 10000 w 10000"/>
              <a:gd name="connsiteY58" fmla="*/ 4747 h 10000"/>
              <a:gd name="connsiteX59" fmla="*/ 10000 w 10000"/>
              <a:gd name="connsiteY59" fmla="*/ 5000 h 10000"/>
              <a:gd name="connsiteX60" fmla="*/ 10000 w 10000"/>
              <a:gd name="connsiteY60" fmla="*/ 5000 h 10000"/>
              <a:gd name="connsiteX61" fmla="*/ 10000 w 10000"/>
              <a:gd name="connsiteY61" fmla="*/ 5000 h 10000"/>
              <a:gd name="connsiteX62" fmla="*/ 10000 w 10000"/>
              <a:gd name="connsiteY62" fmla="*/ 5264 h 10000"/>
              <a:gd name="connsiteX63" fmla="*/ 9977 w 10000"/>
              <a:gd name="connsiteY63" fmla="*/ 5517 h 10000"/>
              <a:gd name="connsiteX64" fmla="*/ 9943 w 10000"/>
              <a:gd name="connsiteY64" fmla="*/ 5759 h 10000"/>
              <a:gd name="connsiteX65" fmla="*/ 9897 w 10000"/>
              <a:gd name="connsiteY65" fmla="*/ 6000 h 10000"/>
              <a:gd name="connsiteX66" fmla="*/ 9839 w 10000"/>
              <a:gd name="connsiteY66" fmla="*/ 6241 h 10000"/>
              <a:gd name="connsiteX67" fmla="*/ 9782 w 10000"/>
              <a:gd name="connsiteY67" fmla="*/ 6483 h 10000"/>
              <a:gd name="connsiteX68" fmla="*/ 9701 w 10000"/>
              <a:gd name="connsiteY68" fmla="*/ 6724 h 10000"/>
              <a:gd name="connsiteX69" fmla="*/ 9598 w 10000"/>
              <a:gd name="connsiteY69" fmla="*/ 6943 h 10000"/>
              <a:gd name="connsiteX70" fmla="*/ 9402 w 10000"/>
              <a:gd name="connsiteY70" fmla="*/ 7379 h 10000"/>
              <a:gd name="connsiteX71" fmla="*/ 9138 w 10000"/>
              <a:gd name="connsiteY71" fmla="*/ 7805 h 10000"/>
              <a:gd name="connsiteX72" fmla="*/ 8862 w 10000"/>
              <a:gd name="connsiteY72" fmla="*/ 8184 h 10000"/>
              <a:gd name="connsiteX73" fmla="*/ 8540 w 10000"/>
              <a:gd name="connsiteY73" fmla="*/ 8540 h 10000"/>
              <a:gd name="connsiteX74" fmla="*/ 8184 w 10000"/>
              <a:gd name="connsiteY74" fmla="*/ 8862 h 10000"/>
              <a:gd name="connsiteX75" fmla="*/ 7793 w 10000"/>
              <a:gd name="connsiteY75" fmla="*/ 9138 h 10000"/>
              <a:gd name="connsiteX76" fmla="*/ 7379 w 10000"/>
              <a:gd name="connsiteY76" fmla="*/ 9402 h 10000"/>
              <a:gd name="connsiteX77" fmla="*/ 6943 w 10000"/>
              <a:gd name="connsiteY77" fmla="*/ 9598 h 10000"/>
              <a:gd name="connsiteX78" fmla="*/ 6724 w 10000"/>
              <a:gd name="connsiteY78" fmla="*/ 9701 h 10000"/>
              <a:gd name="connsiteX79" fmla="*/ 6483 w 10000"/>
              <a:gd name="connsiteY79" fmla="*/ 9782 h 10000"/>
              <a:gd name="connsiteX80" fmla="*/ 6241 w 10000"/>
              <a:gd name="connsiteY80" fmla="*/ 9839 h 10000"/>
              <a:gd name="connsiteX81" fmla="*/ 6000 w 10000"/>
              <a:gd name="connsiteY81" fmla="*/ 9897 h 10000"/>
              <a:gd name="connsiteX82" fmla="*/ 5759 w 10000"/>
              <a:gd name="connsiteY82" fmla="*/ 9943 h 10000"/>
              <a:gd name="connsiteX83" fmla="*/ 5517 w 10000"/>
              <a:gd name="connsiteY83" fmla="*/ 9977 h 10000"/>
              <a:gd name="connsiteX84" fmla="*/ 5264 w 10000"/>
              <a:gd name="connsiteY84" fmla="*/ 10000 h 10000"/>
              <a:gd name="connsiteX85" fmla="*/ 5000 w 10000"/>
              <a:gd name="connsiteY85" fmla="*/ 10000 h 10000"/>
              <a:gd name="connsiteX86" fmla="*/ 5000 w 10000"/>
              <a:gd name="connsiteY86" fmla="*/ 10000 h 10000"/>
              <a:gd name="connsiteX87" fmla="*/ 4736 w 10000"/>
              <a:gd name="connsiteY87" fmla="*/ 10000 h 10000"/>
              <a:gd name="connsiteX88" fmla="*/ 4483 w 10000"/>
              <a:gd name="connsiteY88" fmla="*/ 9977 h 10000"/>
              <a:gd name="connsiteX89" fmla="*/ 4241 w 10000"/>
              <a:gd name="connsiteY89" fmla="*/ 9943 h 10000"/>
              <a:gd name="connsiteX90" fmla="*/ 4000 w 10000"/>
              <a:gd name="connsiteY90" fmla="*/ 9897 h 10000"/>
              <a:gd name="connsiteX91" fmla="*/ 3759 w 10000"/>
              <a:gd name="connsiteY91" fmla="*/ 9839 h 10000"/>
              <a:gd name="connsiteX92" fmla="*/ 3517 w 10000"/>
              <a:gd name="connsiteY92" fmla="*/ 9782 h 10000"/>
              <a:gd name="connsiteX93" fmla="*/ 3276 w 10000"/>
              <a:gd name="connsiteY93" fmla="*/ 9701 h 10000"/>
              <a:gd name="connsiteX94" fmla="*/ 3057 w 10000"/>
              <a:gd name="connsiteY94" fmla="*/ 9598 h 10000"/>
              <a:gd name="connsiteX95" fmla="*/ 2621 w 10000"/>
              <a:gd name="connsiteY95" fmla="*/ 9402 h 10000"/>
              <a:gd name="connsiteX96" fmla="*/ 2195 w 10000"/>
              <a:gd name="connsiteY96" fmla="*/ 9138 h 10000"/>
              <a:gd name="connsiteX97" fmla="*/ 2224 w 10000"/>
              <a:gd name="connsiteY97" fmla="*/ 916 h 10000"/>
              <a:gd name="connsiteX0" fmla="*/ 402 w 10000"/>
              <a:gd name="connsiteY0" fmla="*/ 6943 h 10000"/>
              <a:gd name="connsiteX1" fmla="*/ 299 w 10000"/>
              <a:gd name="connsiteY1" fmla="*/ 6724 h 10000"/>
              <a:gd name="connsiteX2" fmla="*/ 218 w 10000"/>
              <a:gd name="connsiteY2" fmla="*/ 6483 h 10000"/>
              <a:gd name="connsiteX3" fmla="*/ 161 w 10000"/>
              <a:gd name="connsiteY3" fmla="*/ 6241 h 10000"/>
              <a:gd name="connsiteX4" fmla="*/ 103 w 10000"/>
              <a:gd name="connsiteY4" fmla="*/ 6000 h 10000"/>
              <a:gd name="connsiteX5" fmla="*/ 57 w 10000"/>
              <a:gd name="connsiteY5" fmla="*/ 5759 h 10000"/>
              <a:gd name="connsiteX6" fmla="*/ 23 w 10000"/>
              <a:gd name="connsiteY6" fmla="*/ 5517 h 10000"/>
              <a:gd name="connsiteX7" fmla="*/ 0 w 10000"/>
              <a:gd name="connsiteY7" fmla="*/ 5264 h 10000"/>
              <a:gd name="connsiteX8" fmla="*/ 0 w 10000"/>
              <a:gd name="connsiteY8" fmla="*/ 5000 h 10000"/>
              <a:gd name="connsiteX9" fmla="*/ 0 w 10000"/>
              <a:gd name="connsiteY9" fmla="*/ 5000 h 10000"/>
              <a:gd name="connsiteX10" fmla="*/ 0 w 10000"/>
              <a:gd name="connsiteY10" fmla="*/ 4747 h 10000"/>
              <a:gd name="connsiteX11" fmla="*/ 23 w 10000"/>
              <a:gd name="connsiteY11" fmla="*/ 4483 h 10000"/>
              <a:gd name="connsiteX12" fmla="*/ 57 w 10000"/>
              <a:gd name="connsiteY12" fmla="*/ 4241 h 10000"/>
              <a:gd name="connsiteX13" fmla="*/ 103 w 10000"/>
              <a:gd name="connsiteY13" fmla="*/ 4000 h 10000"/>
              <a:gd name="connsiteX14" fmla="*/ 161 w 10000"/>
              <a:gd name="connsiteY14" fmla="*/ 3759 h 10000"/>
              <a:gd name="connsiteX15" fmla="*/ 218 w 10000"/>
              <a:gd name="connsiteY15" fmla="*/ 3517 h 10000"/>
              <a:gd name="connsiteX16" fmla="*/ 299 w 10000"/>
              <a:gd name="connsiteY16" fmla="*/ 3287 h 10000"/>
              <a:gd name="connsiteX17" fmla="*/ 402 w 10000"/>
              <a:gd name="connsiteY17" fmla="*/ 3057 h 10000"/>
              <a:gd name="connsiteX18" fmla="*/ 598 w 10000"/>
              <a:gd name="connsiteY18" fmla="*/ 2621 h 10000"/>
              <a:gd name="connsiteX19" fmla="*/ 862 w 10000"/>
              <a:gd name="connsiteY19" fmla="*/ 2207 h 10000"/>
              <a:gd name="connsiteX20" fmla="*/ 1138 w 10000"/>
              <a:gd name="connsiteY20" fmla="*/ 1828 h 10000"/>
              <a:gd name="connsiteX21" fmla="*/ 1460 w 10000"/>
              <a:gd name="connsiteY21" fmla="*/ 1460 h 10000"/>
              <a:gd name="connsiteX22" fmla="*/ 1816 w 10000"/>
              <a:gd name="connsiteY22" fmla="*/ 1138 h 10000"/>
              <a:gd name="connsiteX23" fmla="*/ 2195 w 10000"/>
              <a:gd name="connsiteY23" fmla="*/ 862 h 10000"/>
              <a:gd name="connsiteX24" fmla="*/ 2621 w 10000"/>
              <a:gd name="connsiteY24" fmla="*/ 609 h 10000"/>
              <a:gd name="connsiteX25" fmla="*/ 3057 w 10000"/>
              <a:gd name="connsiteY25" fmla="*/ 402 h 10000"/>
              <a:gd name="connsiteX26" fmla="*/ 3276 w 10000"/>
              <a:gd name="connsiteY26" fmla="*/ 299 h 10000"/>
              <a:gd name="connsiteX27" fmla="*/ 3517 w 10000"/>
              <a:gd name="connsiteY27" fmla="*/ 218 h 10000"/>
              <a:gd name="connsiteX28" fmla="*/ 3759 w 10000"/>
              <a:gd name="connsiteY28" fmla="*/ 161 h 10000"/>
              <a:gd name="connsiteX29" fmla="*/ 4000 w 10000"/>
              <a:gd name="connsiteY29" fmla="*/ 103 h 10000"/>
              <a:gd name="connsiteX30" fmla="*/ 4241 w 10000"/>
              <a:gd name="connsiteY30" fmla="*/ 69 h 10000"/>
              <a:gd name="connsiteX31" fmla="*/ 4483 w 10000"/>
              <a:gd name="connsiteY31" fmla="*/ 23 h 10000"/>
              <a:gd name="connsiteX32" fmla="*/ 4736 w 10000"/>
              <a:gd name="connsiteY32" fmla="*/ 0 h 10000"/>
              <a:gd name="connsiteX33" fmla="*/ 5000 w 10000"/>
              <a:gd name="connsiteY33" fmla="*/ 0 h 10000"/>
              <a:gd name="connsiteX34" fmla="*/ 5000 w 10000"/>
              <a:gd name="connsiteY34" fmla="*/ 0 h 10000"/>
              <a:gd name="connsiteX35" fmla="*/ 5264 w 10000"/>
              <a:gd name="connsiteY35" fmla="*/ 0 h 10000"/>
              <a:gd name="connsiteX36" fmla="*/ 5517 w 10000"/>
              <a:gd name="connsiteY36" fmla="*/ 23 h 10000"/>
              <a:gd name="connsiteX37" fmla="*/ 5759 w 10000"/>
              <a:gd name="connsiteY37" fmla="*/ 69 h 10000"/>
              <a:gd name="connsiteX38" fmla="*/ 6000 w 10000"/>
              <a:gd name="connsiteY38" fmla="*/ 103 h 10000"/>
              <a:gd name="connsiteX39" fmla="*/ 6241 w 10000"/>
              <a:gd name="connsiteY39" fmla="*/ 161 h 10000"/>
              <a:gd name="connsiteX40" fmla="*/ 6483 w 10000"/>
              <a:gd name="connsiteY40" fmla="*/ 218 h 10000"/>
              <a:gd name="connsiteX41" fmla="*/ 6724 w 10000"/>
              <a:gd name="connsiteY41" fmla="*/ 299 h 10000"/>
              <a:gd name="connsiteX42" fmla="*/ 6943 w 10000"/>
              <a:gd name="connsiteY42" fmla="*/ 402 h 10000"/>
              <a:gd name="connsiteX43" fmla="*/ 7379 w 10000"/>
              <a:gd name="connsiteY43" fmla="*/ 609 h 10000"/>
              <a:gd name="connsiteX44" fmla="*/ 7793 w 10000"/>
              <a:gd name="connsiteY44" fmla="*/ 862 h 10000"/>
              <a:gd name="connsiteX45" fmla="*/ 8184 w 10000"/>
              <a:gd name="connsiteY45" fmla="*/ 1138 h 10000"/>
              <a:gd name="connsiteX46" fmla="*/ 8540 w 10000"/>
              <a:gd name="connsiteY46" fmla="*/ 1460 h 10000"/>
              <a:gd name="connsiteX47" fmla="*/ 8862 w 10000"/>
              <a:gd name="connsiteY47" fmla="*/ 1828 h 10000"/>
              <a:gd name="connsiteX48" fmla="*/ 9138 w 10000"/>
              <a:gd name="connsiteY48" fmla="*/ 2207 h 10000"/>
              <a:gd name="connsiteX49" fmla="*/ 9402 w 10000"/>
              <a:gd name="connsiteY49" fmla="*/ 2621 h 10000"/>
              <a:gd name="connsiteX50" fmla="*/ 9598 w 10000"/>
              <a:gd name="connsiteY50" fmla="*/ 3057 h 10000"/>
              <a:gd name="connsiteX51" fmla="*/ 9701 w 10000"/>
              <a:gd name="connsiteY51" fmla="*/ 3287 h 10000"/>
              <a:gd name="connsiteX52" fmla="*/ 9782 w 10000"/>
              <a:gd name="connsiteY52" fmla="*/ 3517 h 10000"/>
              <a:gd name="connsiteX53" fmla="*/ 9839 w 10000"/>
              <a:gd name="connsiteY53" fmla="*/ 3759 h 10000"/>
              <a:gd name="connsiteX54" fmla="*/ 9897 w 10000"/>
              <a:gd name="connsiteY54" fmla="*/ 4000 h 10000"/>
              <a:gd name="connsiteX55" fmla="*/ 9943 w 10000"/>
              <a:gd name="connsiteY55" fmla="*/ 4241 h 10000"/>
              <a:gd name="connsiteX56" fmla="*/ 9977 w 10000"/>
              <a:gd name="connsiteY56" fmla="*/ 4483 h 10000"/>
              <a:gd name="connsiteX57" fmla="*/ 10000 w 10000"/>
              <a:gd name="connsiteY57" fmla="*/ 4747 h 10000"/>
              <a:gd name="connsiteX58" fmla="*/ 10000 w 10000"/>
              <a:gd name="connsiteY58" fmla="*/ 5000 h 10000"/>
              <a:gd name="connsiteX59" fmla="*/ 10000 w 10000"/>
              <a:gd name="connsiteY59" fmla="*/ 5000 h 10000"/>
              <a:gd name="connsiteX60" fmla="*/ 10000 w 10000"/>
              <a:gd name="connsiteY60" fmla="*/ 5000 h 10000"/>
              <a:gd name="connsiteX61" fmla="*/ 10000 w 10000"/>
              <a:gd name="connsiteY61" fmla="*/ 5264 h 10000"/>
              <a:gd name="connsiteX62" fmla="*/ 9977 w 10000"/>
              <a:gd name="connsiteY62" fmla="*/ 5517 h 10000"/>
              <a:gd name="connsiteX63" fmla="*/ 9943 w 10000"/>
              <a:gd name="connsiteY63" fmla="*/ 5759 h 10000"/>
              <a:gd name="connsiteX64" fmla="*/ 9897 w 10000"/>
              <a:gd name="connsiteY64" fmla="*/ 6000 h 10000"/>
              <a:gd name="connsiteX65" fmla="*/ 9839 w 10000"/>
              <a:gd name="connsiteY65" fmla="*/ 6241 h 10000"/>
              <a:gd name="connsiteX66" fmla="*/ 9782 w 10000"/>
              <a:gd name="connsiteY66" fmla="*/ 6483 h 10000"/>
              <a:gd name="connsiteX67" fmla="*/ 9701 w 10000"/>
              <a:gd name="connsiteY67" fmla="*/ 6724 h 10000"/>
              <a:gd name="connsiteX68" fmla="*/ 9598 w 10000"/>
              <a:gd name="connsiteY68" fmla="*/ 6943 h 10000"/>
              <a:gd name="connsiteX69" fmla="*/ 9402 w 10000"/>
              <a:gd name="connsiteY69" fmla="*/ 7379 h 10000"/>
              <a:gd name="connsiteX70" fmla="*/ 9138 w 10000"/>
              <a:gd name="connsiteY70" fmla="*/ 7805 h 10000"/>
              <a:gd name="connsiteX71" fmla="*/ 8862 w 10000"/>
              <a:gd name="connsiteY71" fmla="*/ 8184 h 10000"/>
              <a:gd name="connsiteX72" fmla="*/ 8540 w 10000"/>
              <a:gd name="connsiteY72" fmla="*/ 8540 h 10000"/>
              <a:gd name="connsiteX73" fmla="*/ 8184 w 10000"/>
              <a:gd name="connsiteY73" fmla="*/ 8862 h 10000"/>
              <a:gd name="connsiteX74" fmla="*/ 7793 w 10000"/>
              <a:gd name="connsiteY74" fmla="*/ 9138 h 10000"/>
              <a:gd name="connsiteX75" fmla="*/ 7379 w 10000"/>
              <a:gd name="connsiteY75" fmla="*/ 9402 h 10000"/>
              <a:gd name="connsiteX76" fmla="*/ 6943 w 10000"/>
              <a:gd name="connsiteY76" fmla="*/ 9598 h 10000"/>
              <a:gd name="connsiteX77" fmla="*/ 6724 w 10000"/>
              <a:gd name="connsiteY77" fmla="*/ 9701 h 10000"/>
              <a:gd name="connsiteX78" fmla="*/ 6483 w 10000"/>
              <a:gd name="connsiteY78" fmla="*/ 9782 h 10000"/>
              <a:gd name="connsiteX79" fmla="*/ 6241 w 10000"/>
              <a:gd name="connsiteY79" fmla="*/ 9839 h 10000"/>
              <a:gd name="connsiteX80" fmla="*/ 6000 w 10000"/>
              <a:gd name="connsiteY80" fmla="*/ 9897 h 10000"/>
              <a:gd name="connsiteX81" fmla="*/ 5759 w 10000"/>
              <a:gd name="connsiteY81" fmla="*/ 9943 h 10000"/>
              <a:gd name="connsiteX82" fmla="*/ 5517 w 10000"/>
              <a:gd name="connsiteY82" fmla="*/ 9977 h 10000"/>
              <a:gd name="connsiteX83" fmla="*/ 5264 w 10000"/>
              <a:gd name="connsiteY83" fmla="*/ 10000 h 10000"/>
              <a:gd name="connsiteX84" fmla="*/ 5000 w 10000"/>
              <a:gd name="connsiteY84" fmla="*/ 10000 h 10000"/>
              <a:gd name="connsiteX85" fmla="*/ 5000 w 10000"/>
              <a:gd name="connsiteY85" fmla="*/ 10000 h 10000"/>
              <a:gd name="connsiteX86" fmla="*/ 4736 w 10000"/>
              <a:gd name="connsiteY86" fmla="*/ 10000 h 10000"/>
              <a:gd name="connsiteX87" fmla="*/ 4483 w 10000"/>
              <a:gd name="connsiteY87" fmla="*/ 9977 h 10000"/>
              <a:gd name="connsiteX88" fmla="*/ 4241 w 10000"/>
              <a:gd name="connsiteY88" fmla="*/ 9943 h 10000"/>
              <a:gd name="connsiteX89" fmla="*/ 4000 w 10000"/>
              <a:gd name="connsiteY89" fmla="*/ 9897 h 10000"/>
              <a:gd name="connsiteX90" fmla="*/ 3759 w 10000"/>
              <a:gd name="connsiteY90" fmla="*/ 9839 h 10000"/>
              <a:gd name="connsiteX91" fmla="*/ 3517 w 10000"/>
              <a:gd name="connsiteY91" fmla="*/ 9782 h 10000"/>
              <a:gd name="connsiteX92" fmla="*/ 3276 w 10000"/>
              <a:gd name="connsiteY92" fmla="*/ 9701 h 10000"/>
              <a:gd name="connsiteX93" fmla="*/ 3057 w 10000"/>
              <a:gd name="connsiteY93" fmla="*/ 9598 h 10000"/>
              <a:gd name="connsiteX94" fmla="*/ 2621 w 10000"/>
              <a:gd name="connsiteY94" fmla="*/ 9402 h 10000"/>
              <a:gd name="connsiteX95" fmla="*/ 2195 w 10000"/>
              <a:gd name="connsiteY95" fmla="*/ 9138 h 10000"/>
              <a:gd name="connsiteX96" fmla="*/ 2224 w 10000"/>
              <a:gd name="connsiteY96" fmla="*/ 916 h 10000"/>
              <a:gd name="connsiteX0" fmla="*/ 299 w 10000"/>
              <a:gd name="connsiteY0" fmla="*/ 6724 h 10000"/>
              <a:gd name="connsiteX1" fmla="*/ 218 w 10000"/>
              <a:gd name="connsiteY1" fmla="*/ 6483 h 10000"/>
              <a:gd name="connsiteX2" fmla="*/ 161 w 10000"/>
              <a:gd name="connsiteY2" fmla="*/ 6241 h 10000"/>
              <a:gd name="connsiteX3" fmla="*/ 103 w 10000"/>
              <a:gd name="connsiteY3" fmla="*/ 6000 h 10000"/>
              <a:gd name="connsiteX4" fmla="*/ 57 w 10000"/>
              <a:gd name="connsiteY4" fmla="*/ 5759 h 10000"/>
              <a:gd name="connsiteX5" fmla="*/ 23 w 10000"/>
              <a:gd name="connsiteY5" fmla="*/ 5517 h 10000"/>
              <a:gd name="connsiteX6" fmla="*/ 0 w 10000"/>
              <a:gd name="connsiteY6" fmla="*/ 5264 h 10000"/>
              <a:gd name="connsiteX7" fmla="*/ 0 w 10000"/>
              <a:gd name="connsiteY7" fmla="*/ 5000 h 10000"/>
              <a:gd name="connsiteX8" fmla="*/ 0 w 10000"/>
              <a:gd name="connsiteY8" fmla="*/ 5000 h 10000"/>
              <a:gd name="connsiteX9" fmla="*/ 0 w 10000"/>
              <a:gd name="connsiteY9" fmla="*/ 4747 h 10000"/>
              <a:gd name="connsiteX10" fmla="*/ 23 w 10000"/>
              <a:gd name="connsiteY10" fmla="*/ 4483 h 10000"/>
              <a:gd name="connsiteX11" fmla="*/ 57 w 10000"/>
              <a:gd name="connsiteY11" fmla="*/ 4241 h 10000"/>
              <a:gd name="connsiteX12" fmla="*/ 103 w 10000"/>
              <a:gd name="connsiteY12" fmla="*/ 4000 h 10000"/>
              <a:gd name="connsiteX13" fmla="*/ 161 w 10000"/>
              <a:gd name="connsiteY13" fmla="*/ 3759 h 10000"/>
              <a:gd name="connsiteX14" fmla="*/ 218 w 10000"/>
              <a:gd name="connsiteY14" fmla="*/ 3517 h 10000"/>
              <a:gd name="connsiteX15" fmla="*/ 299 w 10000"/>
              <a:gd name="connsiteY15" fmla="*/ 3287 h 10000"/>
              <a:gd name="connsiteX16" fmla="*/ 402 w 10000"/>
              <a:gd name="connsiteY16" fmla="*/ 3057 h 10000"/>
              <a:gd name="connsiteX17" fmla="*/ 598 w 10000"/>
              <a:gd name="connsiteY17" fmla="*/ 2621 h 10000"/>
              <a:gd name="connsiteX18" fmla="*/ 862 w 10000"/>
              <a:gd name="connsiteY18" fmla="*/ 2207 h 10000"/>
              <a:gd name="connsiteX19" fmla="*/ 1138 w 10000"/>
              <a:gd name="connsiteY19" fmla="*/ 1828 h 10000"/>
              <a:gd name="connsiteX20" fmla="*/ 1460 w 10000"/>
              <a:gd name="connsiteY20" fmla="*/ 1460 h 10000"/>
              <a:gd name="connsiteX21" fmla="*/ 1816 w 10000"/>
              <a:gd name="connsiteY21" fmla="*/ 1138 h 10000"/>
              <a:gd name="connsiteX22" fmla="*/ 2195 w 10000"/>
              <a:gd name="connsiteY22" fmla="*/ 862 h 10000"/>
              <a:gd name="connsiteX23" fmla="*/ 2621 w 10000"/>
              <a:gd name="connsiteY23" fmla="*/ 609 h 10000"/>
              <a:gd name="connsiteX24" fmla="*/ 3057 w 10000"/>
              <a:gd name="connsiteY24" fmla="*/ 402 h 10000"/>
              <a:gd name="connsiteX25" fmla="*/ 3276 w 10000"/>
              <a:gd name="connsiteY25" fmla="*/ 299 h 10000"/>
              <a:gd name="connsiteX26" fmla="*/ 3517 w 10000"/>
              <a:gd name="connsiteY26" fmla="*/ 218 h 10000"/>
              <a:gd name="connsiteX27" fmla="*/ 3759 w 10000"/>
              <a:gd name="connsiteY27" fmla="*/ 161 h 10000"/>
              <a:gd name="connsiteX28" fmla="*/ 4000 w 10000"/>
              <a:gd name="connsiteY28" fmla="*/ 103 h 10000"/>
              <a:gd name="connsiteX29" fmla="*/ 4241 w 10000"/>
              <a:gd name="connsiteY29" fmla="*/ 69 h 10000"/>
              <a:gd name="connsiteX30" fmla="*/ 4483 w 10000"/>
              <a:gd name="connsiteY30" fmla="*/ 23 h 10000"/>
              <a:gd name="connsiteX31" fmla="*/ 4736 w 10000"/>
              <a:gd name="connsiteY31" fmla="*/ 0 h 10000"/>
              <a:gd name="connsiteX32" fmla="*/ 5000 w 10000"/>
              <a:gd name="connsiteY32" fmla="*/ 0 h 10000"/>
              <a:gd name="connsiteX33" fmla="*/ 5000 w 10000"/>
              <a:gd name="connsiteY33" fmla="*/ 0 h 10000"/>
              <a:gd name="connsiteX34" fmla="*/ 5264 w 10000"/>
              <a:gd name="connsiteY34" fmla="*/ 0 h 10000"/>
              <a:gd name="connsiteX35" fmla="*/ 5517 w 10000"/>
              <a:gd name="connsiteY35" fmla="*/ 23 h 10000"/>
              <a:gd name="connsiteX36" fmla="*/ 5759 w 10000"/>
              <a:gd name="connsiteY36" fmla="*/ 69 h 10000"/>
              <a:gd name="connsiteX37" fmla="*/ 6000 w 10000"/>
              <a:gd name="connsiteY37" fmla="*/ 103 h 10000"/>
              <a:gd name="connsiteX38" fmla="*/ 6241 w 10000"/>
              <a:gd name="connsiteY38" fmla="*/ 161 h 10000"/>
              <a:gd name="connsiteX39" fmla="*/ 6483 w 10000"/>
              <a:gd name="connsiteY39" fmla="*/ 218 h 10000"/>
              <a:gd name="connsiteX40" fmla="*/ 6724 w 10000"/>
              <a:gd name="connsiteY40" fmla="*/ 299 h 10000"/>
              <a:gd name="connsiteX41" fmla="*/ 6943 w 10000"/>
              <a:gd name="connsiteY41" fmla="*/ 402 h 10000"/>
              <a:gd name="connsiteX42" fmla="*/ 7379 w 10000"/>
              <a:gd name="connsiteY42" fmla="*/ 609 h 10000"/>
              <a:gd name="connsiteX43" fmla="*/ 7793 w 10000"/>
              <a:gd name="connsiteY43" fmla="*/ 862 h 10000"/>
              <a:gd name="connsiteX44" fmla="*/ 8184 w 10000"/>
              <a:gd name="connsiteY44" fmla="*/ 1138 h 10000"/>
              <a:gd name="connsiteX45" fmla="*/ 8540 w 10000"/>
              <a:gd name="connsiteY45" fmla="*/ 1460 h 10000"/>
              <a:gd name="connsiteX46" fmla="*/ 8862 w 10000"/>
              <a:gd name="connsiteY46" fmla="*/ 1828 h 10000"/>
              <a:gd name="connsiteX47" fmla="*/ 9138 w 10000"/>
              <a:gd name="connsiteY47" fmla="*/ 2207 h 10000"/>
              <a:gd name="connsiteX48" fmla="*/ 9402 w 10000"/>
              <a:gd name="connsiteY48" fmla="*/ 2621 h 10000"/>
              <a:gd name="connsiteX49" fmla="*/ 9598 w 10000"/>
              <a:gd name="connsiteY49" fmla="*/ 3057 h 10000"/>
              <a:gd name="connsiteX50" fmla="*/ 9701 w 10000"/>
              <a:gd name="connsiteY50" fmla="*/ 3287 h 10000"/>
              <a:gd name="connsiteX51" fmla="*/ 9782 w 10000"/>
              <a:gd name="connsiteY51" fmla="*/ 3517 h 10000"/>
              <a:gd name="connsiteX52" fmla="*/ 9839 w 10000"/>
              <a:gd name="connsiteY52" fmla="*/ 3759 h 10000"/>
              <a:gd name="connsiteX53" fmla="*/ 9897 w 10000"/>
              <a:gd name="connsiteY53" fmla="*/ 4000 h 10000"/>
              <a:gd name="connsiteX54" fmla="*/ 9943 w 10000"/>
              <a:gd name="connsiteY54" fmla="*/ 4241 h 10000"/>
              <a:gd name="connsiteX55" fmla="*/ 9977 w 10000"/>
              <a:gd name="connsiteY55" fmla="*/ 4483 h 10000"/>
              <a:gd name="connsiteX56" fmla="*/ 10000 w 10000"/>
              <a:gd name="connsiteY56" fmla="*/ 4747 h 10000"/>
              <a:gd name="connsiteX57" fmla="*/ 10000 w 10000"/>
              <a:gd name="connsiteY57" fmla="*/ 5000 h 10000"/>
              <a:gd name="connsiteX58" fmla="*/ 10000 w 10000"/>
              <a:gd name="connsiteY58" fmla="*/ 5000 h 10000"/>
              <a:gd name="connsiteX59" fmla="*/ 10000 w 10000"/>
              <a:gd name="connsiteY59" fmla="*/ 5000 h 10000"/>
              <a:gd name="connsiteX60" fmla="*/ 10000 w 10000"/>
              <a:gd name="connsiteY60" fmla="*/ 5264 h 10000"/>
              <a:gd name="connsiteX61" fmla="*/ 9977 w 10000"/>
              <a:gd name="connsiteY61" fmla="*/ 5517 h 10000"/>
              <a:gd name="connsiteX62" fmla="*/ 9943 w 10000"/>
              <a:gd name="connsiteY62" fmla="*/ 5759 h 10000"/>
              <a:gd name="connsiteX63" fmla="*/ 9897 w 10000"/>
              <a:gd name="connsiteY63" fmla="*/ 6000 h 10000"/>
              <a:gd name="connsiteX64" fmla="*/ 9839 w 10000"/>
              <a:gd name="connsiteY64" fmla="*/ 6241 h 10000"/>
              <a:gd name="connsiteX65" fmla="*/ 9782 w 10000"/>
              <a:gd name="connsiteY65" fmla="*/ 6483 h 10000"/>
              <a:gd name="connsiteX66" fmla="*/ 9701 w 10000"/>
              <a:gd name="connsiteY66" fmla="*/ 6724 h 10000"/>
              <a:gd name="connsiteX67" fmla="*/ 9598 w 10000"/>
              <a:gd name="connsiteY67" fmla="*/ 6943 h 10000"/>
              <a:gd name="connsiteX68" fmla="*/ 9402 w 10000"/>
              <a:gd name="connsiteY68" fmla="*/ 7379 h 10000"/>
              <a:gd name="connsiteX69" fmla="*/ 9138 w 10000"/>
              <a:gd name="connsiteY69" fmla="*/ 7805 h 10000"/>
              <a:gd name="connsiteX70" fmla="*/ 8862 w 10000"/>
              <a:gd name="connsiteY70" fmla="*/ 8184 h 10000"/>
              <a:gd name="connsiteX71" fmla="*/ 8540 w 10000"/>
              <a:gd name="connsiteY71" fmla="*/ 8540 h 10000"/>
              <a:gd name="connsiteX72" fmla="*/ 8184 w 10000"/>
              <a:gd name="connsiteY72" fmla="*/ 8862 h 10000"/>
              <a:gd name="connsiteX73" fmla="*/ 7793 w 10000"/>
              <a:gd name="connsiteY73" fmla="*/ 9138 h 10000"/>
              <a:gd name="connsiteX74" fmla="*/ 7379 w 10000"/>
              <a:gd name="connsiteY74" fmla="*/ 9402 h 10000"/>
              <a:gd name="connsiteX75" fmla="*/ 6943 w 10000"/>
              <a:gd name="connsiteY75" fmla="*/ 9598 h 10000"/>
              <a:gd name="connsiteX76" fmla="*/ 6724 w 10000"/>
              <a:gd name="connsiteY76" fmla="*/ 9701 h 10000"/>
              <a:gd name="connsiteX77" fmla="*/ 6483 w 10000"/>
              <a:gd name="connsiteY77" fmla="*/ 9782 h 10000"/>
              <a:gd name="connsiteX78" fmla="*/ 6241 w 10000"/>
              <a:gd name="connsiteY78" fmla="*/ 9839 h 10000"/>
              <a:gd name="connsiteX79" fmla="*/ 6000 w 10000"/>
              <a:gd name="connsiteY79" fmla="*/ 9897 h 10000"/>
              <a:gd name="connsiteX80" fmla="*/ 5759 w 10000"/>
              <a:gd name="connsiteY80" fmla="*/ 9943 h 10000"/>
              <a:gd name="connsiteX81" fmla="*/ 5517 w 10000"/>
              <a:gd name="connsiteY81" fmla="*/ 9977 h 10000"/>
              <a:gd name="connsiteX82" fmla="*/ 5264 w 10000"/>
              <a:gd name="connsiteY82" fmla="*/ 10000 h 10000"/>
              <a:gd name="connsiteX83" fmla="*/ 5000 w 10000"/>
              <a:gd name="connsiteY83" fmla="*/ 10000 h 10000"/>
              <a:gd name="connsiteX84" fmla="*/ 5000 w 10000"/>
              <a:gd name="connsiteY84" fmla="*/ 10000 h 10000"/>
              <a:gd name="connsiteX85" fmla="*/ 4736 w 10000"/>
              <a:gd name="connsiteY85" fmla="*/ 10000 h 10000"/>
              <a:gd name="connsiteX86" fmla="*/ 4483 w 10000"/>
              <a:gd name="connsiteY86" fmla="*/ 9977 h 10000"/>
              <a:gd name="connsiteX87" fmla="*/ 4241 w 10000"/>
              <a:gd name="connsiteY87" fmla="*/ 9943 h 10000"/>
              <a:gd name="connsiteX88" fmla="*/ 4000 w 10000"/>
              <a:gd name="connsiteY88" fmla="*/ 9897 h 10000"/>
              <a:gd name="connsiteX89" fmla="*/ 3759 w 10000"/>
              <a:gd name="connsiteY89" fmla="*/ 9839 h 10000"/>
              <a:gd name="connsiteX90" fmla="*/ 3517 w 10000"/>
              <a:gd name="connsiteY90" fmla="*/ 9782 h 10000"/>
              <a:gd name="connsiteX91" fmla="*/ 3276 w 10000"/>
              <a:gd name="connsiteY91" fmla="*/ 9701 h 10000"/>
              <a:gd name="connsiteX92" fmla="*/ 3057 w 10000"/>
              <a:gd name="connsiteY92" fmla="*/ 9598 h 10000"/>
              <a:gd name="connsiteX93" fmla="*/ 2621 w 10000"/>
              <a:gd name="connsiteY93" fmla="*/ 9402 h 10000"/>
              <a:gd name="connsiteX94" fmla="*/ 2195 w 10000"/>
              <a:gd name="connsiteY94" fmla="*/ 9138 h 10000"/>
              <a:gd name="connsiteX95" fmla="*/ 2224 w 10000"/>
              <a:gd name="connsiteY95" fmla="*/ 916 h 10000"/>
              <a:gd name="connsiteX0" fmla="*/ 218 w 10000"/>
              <a:gd name="connsiteY0" fmla="*/ 6483 h 10000"/>
              <a:gd name="connsiteX1" fmla="*/ 161 w 10000"/>
              <a:gd name="connsiteY1" fmla="*/ 6241 h 10000"/>
              <a:gd name="connsiteX2" fmla="*/ 103 w 10000"/>
              <a:gd name="connsiteY2" fmla="*/ 6000 h 10000"/>
              <a:gd name="connsiteX3" fmla="*/ 57 w 10000"/>
              <a:gd name="connsiteY3" fmla="*/ 5759 h 10000"/>
              <a:gd name="connsiteX4" fmla="*/ 23 w 10000"/>
              <a:gd name="connsiteY4" fmla="*/ 5517 h 10000"/>
              <a:gd name="connsiteX5" fmla="*/ 0 w 10000"/>
              <a:gd name="connsiteY5" fmla="*/ 5264 h 10000"/>
              <a:gd name="connsiteX6" fmla="*/ 0 w 10000"/>
              <a:gd name="connsiteY6" fmla="*/ 5000 h 10000"/>
              <a:gd name="connsiteX7" fmla="*/ 0 w 10000"/>
              <a:gd name="connsiteY7" fmla="*/ 5000 h 10000"/>
              <a:gd name="connsiteX8" fmla="*/ 0 w 10000"/>
              <a:gd name="connsiteY8" fmla="*/ 4747 h 10000"/>
              <a:gd name="connsiteX9" fmla="*/ 23 w 10000"/>
              <a:gd name="connsiteY9" fmla="*/ 4483 h 10000"/>
              <a:gd name="connsiteX10" fmla="*/ 57 w 10000"/>
              <a:gd name="connsiteY10" fmla="*/ 4241 h 10000"/>
              <a:gd name="connsiteX11" fmla="*/ 103 w 10000"/>
              <a:gd name="connsiteY11" fmla="*/ 4000 h 10000"/>
              <a:gd name="connsiteX12" fmla="*/ 161 w 10000"/>
              <a:gd name="connsiteY12" fmla="*/ 3759 h 10000"/>
              <a:gd name="connsiteX13" fmla="*/ 218 w 10000"/>
              <a:gd name="connsiteY13" fmla="*/ 3517 h 10000"/>
              <a:gd name="connsiteX14" fmla="*/ 299 w 10000"/>
              <a:gd name="connsiteY14" fmla="*/ 3287 h 10000"/>
              <a:gd name="connsiteX15" fmla="*/ 402 w 10000"/>
              <a:gd name="connsiteY15" fmla="*/ 3057 h 10000"/>
              <a:gd name="connsiteX16" fmla="*/ 598 w 10000"/>
              <a:gd name="connsiteY16" fmla="*/ 2621 h 10000"/>
              <a:gd name="connsiteX17" fmla="*/ 862 w 10000"/>
              <a:gd name="connsiteY17" fmla="*/ 2207 h 10000"/>
              <a:gd name="connsiteX18" fmla="*/ 1138 w 10000"/>
              <a:gd name="connsiteY18" fmla="*/ 1828 h 10000"/>
              <a:gd name="connsiteX19" fmla="*/ 1460 w 10000"/>
              <a:gd name="connsiteY19" fmla="*/ 1460 h 10000"/>
              <a:gd name="connsiteX20" fmla="*/ 1816 w 10000"/>
              <a:gd name="connsiteY20" fmla="*/ 1138 h 10000"/>
              <a:gd name="connsiteX21" fmla="*/ 2195 w 10000"/>
              <a:gd name="connsiteY21" fmla="*/ 862 h 10000"/>
              <a:gd name="connsiteX22" fmla="*/ 2621 w 10000"/>
              <a:gd name="connsiteY22" fmla="*/ 609 h 10000"/>
              <a:gd name="connsiteX23" fmla="*/ 3057 w 10000"/>
              <a:gd name="connsiteY23" fmla="*/ 402 h 10000"/>
              <a:gd name="connsiteX24" fmla="*/ 3276 w 10000"/>
              <a:gd name="connsiteY24" fmla="*/ 299 h 10000"/>
              <a:gd name="connsiteX25" fmla="*/ 3517 w 10000"/>
              <a:gd name="connsiteY25" fmla="*/ 218 h 10000"/>
              <a:gd name="connsiteX26" fmla="*/ 3759 w 10000"/>
              <a:gd name="connsiteY26" fmla="*/ 161 h 10000"/>
              <a:gd name="connsiteX27" fmla="*/ 4000 w 10000"/>
              <a:gd name="connsiteY27" fmla="*/ 103 h 10000"/>
              <a:gd name="connsiteX28" fmla="*/ 4241 w 10000"/>
              <a:gd name="connsiteY28" fmla="*/ 69 h 10000"/>
              <a:gd name="connsiteX29" fmla="*/ 4483 w 10000"/>
              <a:gd name="connsiteY29" fmla="*/ 23 h 10000"/>
              <a:gd name="connsiteX30" fmla="*/ 4736 w 10000"/>
              <a:gd name="connsiteY30" fmla="*/ 0 h 10000"/>
              <a:gd name="connsiteX31" fmla="*/ 5000 w 10000"/>
              <a:gd name="connsiteY31" fmla="*/ 0 h 10000"/>
              <a:gd name="connsiteX32" fmla="*/ 5000 w 10000"/>
              <a:gd name="connsiteY32" fmla="*/ 0 h 10000"/>
              <a:gd name="connsiteX33" fmla="*/ 5264 w 10000"/>
              <a:gd name="connsiteY33" fmla="*/ 0 h 10000"/>
              <a:gd name="connsiteX34" fmla="*/ 5517 w 10000"/>
              <a:gd name="connsiteY34" fmla="*/ 23 h 10000"/>
              <a:gd name="connsiteX35" fmla="*/ 5759 w 10000"/>
              <a:gd name="connsiteY35" fmla="*/ 69 h 10000"/>
              <a:gd name="connsiteX36" fmla="*/ 6000 w 10000"/>
              <a:gd name="connsiteY36" fmla="*/ 103 h 10000"/>
              <a:gd name="connsiteX37" fmla="*/ 6241 w 10000"/>
              <a:gd name="connsiteY37" fmla="*/ 161 h 10000"/>
              <a:gd name="connsiteX38" fmla="*/ 6483 w 10000"/>
              <a:gd name="connsiteY38" fmla="*/ 218 h 10000"/>
              <a:gd name="connsiteX39" fmla="*/ 6724 w 10000"/>
              <a:gd name="connsiteY39" fmla="*/ 299 h 10000"/>
              <a:gd name="connsiteX40" fmla="*/ 6943 w 10000"/>
              <a:gd name="connsiteY40" fmla="*/ 402 h 10000"/>
              <a:gd name="connsiteX41" fmla="*/ 7379 w 10000"/>
              <a:gd name="connsiteY41" fmla="*/ 609 h 10000"/>
              <a:gd name="connsiteX42" fmla="*/ 7793 w 10000"/>
              <a:gd name="connsiteY42" fmla="*/ 862 h 10000"/>
              <a:gd name="connsiteX43" fmla="*/ 8184 w 10000"/>
              <a:gd name="connsiteY43" fmla="*/ 1138 h 10000"/>
              <a:gd name="connsiteX44" fmla="*/ 8540 w 10000"/>
              <a:gd name="connsiteY44" fmla="*/ 1460 h 10000"/>
              <a:gd name="connsiteX45" fmla="*/ 8862 w 10000"/>
              <a:gd name="connsiteY45" fmla="*/ 1828 h 10000"/>
              <a:gd name="connsiteX46" fmla="*/ 9138 w 10000"/>
              <a:gd name="connsiteY46" fmla="*/ 2207 h 10000"/>
              <a:gd name="connsiteX47" fmla="*/ 9402 w 10000"/>
              <a:gd name="connsiteY47" fmla="*/ 2621 h 10000"/>
              <a:gd name="connsiteX48" fmla="*/ 9598 w 10000"/>
              <a:gd name="connsiteY48" fmla="*/ 3057 h 10000"/>
              <a:gd name="connsiteX49" fmla="*/ 9701 w 10000"/>
              <a:gd name="connsiteY49" fmla="*/ 3287 h 10000"/>
              <a:gd name="connsiteX50" fmla="*/ 9782 w 10000"/>
              <a:gd name="connsiteY50" fmla="*/ 3517 h 10000"/>
              <a:gd name="connsiteX51" fmla="*/ 9839 w 10000"/>
              <a:gd name="connsiteY51" fmla="*/ 3759 h 10000"/>
              <a:gd name="connsiteX52" fmla="*/ 9897 w 10000"/>
              <a:gd name="connsiteY52" fmla="*/ 4000 h 10000"/>
              <a:gd name="connsiteX53" fmla="*/ 9943 w 10000"/>
              <a:gd name="connsiteY53" fmla="*/ 4241 h 10000"/>
              <a:gd name="connsiteX54" fmla="*/ 9977 w 10000"/>
              <a:gd name="connsiteY54" fmla="*/ 4483 h 10000"/>
              <a:gd name="connsiteX55" fmla="*/ 10000 w 10000"/>
              <a:gd name="connsiteY55" fmla="*/ 4747 h 10000"/>
              <a:gd name="connsiteX56" fmla="*/ 10000 w 10000"/>
              <a:gd name="connsiteY56" fmla="*/ 5000 h 10000"/>
              <a:gd name="connsiteX57" fmla="*/ 10000 w 10000"/>
              <a:gd name="connsiteY57" fmla="*/ 5000 h 10000"/>
              <a:gd name="connsiteX58" fmla="*/ 10000 w 10000"/>
              <a:gd name="connsiteY58" fmla="*/ 5000 h 10000"/>
              <a:gd name="connsiteX59" fmla="*/ 10000 w 10000"/>
              <a:gd name="connsiteY59" fmla="*/ 5264 h 10000"/>
              <a:gd name="connsiteX60" fmla="*/ 9977 w 10000"/>
              <a:gd name="connsiteY60" fmla="*/ 5517 h 10000"/>
              <a:gd name="connsiteX61" fmla="*/ 9943 w 10000"/>
              <a:gd name="connsiteY61" fmla="*/ 5759 h 10000"/>
              <a:gd name="connsiteX62" fmla="*/ 9897 w 10000"/>
              <a:gd name="connsiteY62" fmla="*/ 6000 h 10000"/>
              <a:gd name="connsiteX63" fmla="*/ 9839 w 10000"/>
              <a:gd name="connsiteY63" fmla="*/ 6241 h 10000"/>
              <a:gd name="connsiteX64" fmla="*/ 9782 w 10000"/>
              <a:gd name="connsiteY64" fmla="*/ 6483 h 10000"/>
              <a:gd name="connsiteX65" fmla="*/ 9701 w 10000"/>
              <a:gd name="connsiteY65" fmla="*/ 6724 h 10000"/>
              <a:gd name="connsiteX66" fmla="*/ 9598 w 10000"/>
              <a:gd name="connsiteY66" fmla="*/ 6943 h 10000"/>
              <a:gd name="connsiteX67" fmla="*/ 9402 w 10000"/>
              <a:gd name="connsiteY67" fmla="*/ 7379 h 10000"/>
              <a:gd name="connsiteX68" fmla="*/ 9138 w 10000"/>
              <a:gd name="connsiteY68" fmla="*/ 7805 h 10000"/>
              <a:gd name="connsiteX69" fmla="*/ 8862 w 10000"/>
              <a:gd name="connsiteY69" fmla="*/ 8184 h 10000"/>
              <a:gd name="connsiteX70" fmla="*/ 8540 w 10000"/>
              <a:gd name="connsiteY70" fmla="*/ 8540 h 10000"/>
              <a:gd name="connsiteX71" fmla="*/ 8184 w 10000"/>
              <a:gd name="connsiteY71" fmla="*/ 8862 h 10000"/>
              <a:gd name="connsiteX72" fmla="*/ 7793 w 10000"/>
              <a:gd name="connsiteY72" fmla="*/ 9138 h 10000"/>
              <a:gd name="connsiteX73" fmla="*/ 7379 w 10000"/>
              <a:gd name="connsiteY73" fmla="*/ 9402 h 10000"/>
              <a:gd name="connsiteX74" fmla="*/ 6943 w 10000"/>
              <a:gd name="connsiteY74" fmla="*/ 9598 h 10000"/>
              <a:gd name="connsiteX75" fmla="*/ 6724 w 10000"/>
              <a:gd name="connsiteY75" fmla="*/ 9701 h 10000"/>
              <a:gd name="connsiteX76" fmla="*/ 6483 w 10000"/>
              <a:gd name="connsiteY76" fmla="*/ 9782 h 10000"/>
              <a:gd name="connsiteX77" fmla="*/ 6241 w 10000"/>
              <a:gd name="connsiteY77" fmla="*/ 9839 h 10000"/>
              <a:gd name="connsiteX78" fmla="*/ 6000 w 10000"/>
              <a:gd name="connsiteY78" fmla="*/ 9897 h 10000"/>
              <a:gd name="connsiteX79" fmla="*/ 5759 w 10000"/>
              <a:gd name="connsiteY79" fmla="*/ 9943 h 10000"/>
              <a:gd name="connsiteX80" fmla="*/ 5517 w 10000"/>
              <a:gd name="connsiteY80" fmla="*/ 9977 h 10000"/>
              <a:gd name="connsiteX81" fmla="*/ 5264 w 10000"/>
              <a:gd name="connsiteY81" fmla="*/ 10000 h 10000"/>
              <a:gd name="connsiteX82" fmla="*/ 5000 w 10000"/>
              <a:gd name="connsiteY82" fmla="*/ 10000 h 10000"/>
              <a:gd name="connsiteX83" fmla="*/ 5000 w 10000"/>
              <a:gd name="connsiteY83" fmla="*/ 10000 h 10000"/>
              <a:gd name="connsiteX84" fmla="*/ 4736 w 10000"/>
              <a:gd name="connsiteY84" fmla="*/ 10000 h 10000"/>
              <a:gd name="connsiteX85" fmla="*/ 4483 w 10000"/>
              <a:gd name="connsiteY85" fmla="*/ 9977 h 10000"/>
              <a:gd name="connsiteX86" fmla="*/ 4241 w 10000"/>
              <a:gd name="connsiteY86" fmla="*/ 9943 h 10000"/>
              <a:gd name="connsiteX87" fmla="*/ 4000 w 10000"/>
              <a:gd name="connsiteY87" fmla="*/ 9897 h 10000"/>
              <a:gd name="connsiteX88" fmla="*/ 3759 w 10000"/>
              <a:gd name="connsiteY88" fmla="*/ 9839 h 10000"/>
              <a:gd name="connsiteX89" fmla="*/ 3517 w 10000"/>
              <a:gd name="connsiteY89" fmla="*/ 9782 h 10000"/>
              <a:gd name="connsiteX90" fmla="*/ 3276 w 10000"/>
              <a:gd name="connsiteY90" fmla="*/ 9701 h 10000"/>
              <a:gd name="connsiteX91" fmla="*/ 3057 w 10000"/>
              <a:gd name="connsiteY91" fmla="*/ 9598 h 10000"/>
              <a:gd name="connsiteX92" fmla="*/ 2621 w 10000"/>
              <a:gd name="connsiteY92" fmla="*/ 9402 h 10000"/>
              <a:gd name="connsiteX93" fmla="*/ 2195 w 10000"/>
              <a:gd name="connsiteY93" fmla="*/ 9138 h 10000"/>
              <a:gd name="connsiteX94" fmla="*/ 2224 w 10000"/>
              <a:gd name="connsiteY94" fmla="*/ 916 h 10000"/>
              <a:gd name="connsiteX0" fmla="*/ 218 w 10000"/>
              <a:gd name="connsiteY0" fmla="*/ 6483 h 10000"/>
              <a:gd name="connsiteX1" fmla="*/ 161 w 10000"/>
              <a:gd name="connsiteY1" fmla="*/ 6241 h 10000"/>
              <a:gd name="connsiteX2" fmla="*/ 103 w 10000"/>
              <a:gd name="connsiteY2" fmla="*/ 6000 h 10000"/>
              <a:gd name="connsiteX3" fmla="*/ 57 w 10000"/>
              <a:gd name="connsiteY3" fmla="*/ 5759 h 10000"/>
              <a:gd name="connsiteX4" fmla="*/ 23 w 10000"/>
              <a:gd name="connsiteY4" fmla="*/ 5517 h 10000"/>
              <a:gd name="connsiteX5" fmla="*/ 0 w 10000"/>
              <a:gd name="connsiteY5" fmla="*/ 5264 h 10000"/>
              <a:gd name="connsiteX6" fmla="*/ 0 w 10000"/>
              <a:gd name="connsiteY6" fmla="*/ 5000 h 10000"/>
              <a:gd name="connsiteX7" fmla="*/ 0 w 10000"/>
              <a:gd name="connsiteY7" fmla="*/ 5000 h 10000"/>
              <a:gd name="connsiteX8" fmla="*/ 0 w 10000"/>
              <a:gd name="connsiteY8" fmla="*/ 4747 h 10000"/>
              <a:gd name="connsiteX9" fmla="*/ 23 w 10000"/>
              <a:gd name="connsiteY9" fmla="*/ 4483 h 10000"/>
              <a:gd name="connsiteX10" fmla="*/ 57 w 10000"/>
              <a:gd name="connsiteY10" fmla="*/ 4241 h 10000"/>
              <a:gd name="connsiteX11" fmla="*/ 103 w 10000"/>
              <a:gd name="connsiteY11" fmla="*/ 4000 h 10000"/>
              <a:gd name="connsiteX12" fmla="*/ 161 w 10000"/>
              <a:gd name="connsiteY12" fmla="*/ 3759 h 10000"/>
              <a:gd name="connsiteX13" fmla="*/ 218 w 10000"/>
              <a:gd name="connsiteY13" fmla="*/ 3517 h 10000"/>
              <a:gd name="connsiteX14" fmla="*/ 299 w 10000"/>
              <a:gd name="connsiteY14" fmla="*/ 3287 h 10000"/>
              <a:gd name="connsiteX15" fmla="*/ 402 w 10000"/>
              <a:gd name="connsiteY15" fmla="*/ 3057 h 10000"/>
              <a:gd name="connsiteX16" fmla="*/ 598 w 10000"/>
              <a:gd name="connsiteY16" fmla="*/ 2621 h 10000"/>
              <a:gd name="connsiteX17" fmla="*/ 862 w 10000"/>
              <a:gd name="connsiteY17" fmla="*/ 2207 h 10000"/>
              <a:gd name="connsiteX18" fmla="*/ 1138 w 10000"/>
              <a:gd name="connsiteY18" fmla="*/ 1828 h 10000"/>
              <a:gd name="connsiteX19" fmla="*/ 1460 w 10000"/>
              <a:gd name="connsiteY19" fmla="*/ 1460 h 10000"/>
              <a:gd name="connsiteX20" fmla="*/ 1816 w 10000"/>
              <a:gd name="connsiteY20" fmla="*/ 1138 h 10000"/>
              <a:gd name="connsiteX21" fmla="*/ 2195 w 10000"/>
              <a:gd name="connsiteY21" fmla="*/ 862 h 10000"/>
              <a:gd name="connsiteX22" fmla="*/ 2621 w 10000"/>
              <a:gd name="connsiteY22" fmla="*/ 609 h 10000"/>
              <a:gd name="connsiteX23" fmla="*/ 3057 w 10000"/>
              <a:gd name="connsiteY23" fmla="*/ 402 h 10000"/>
              <a:gd name="connsiteX24" fmla="*/ 3276 w 10000"/>
              <a:gd name="connsiteY24" fmla="*/ 299 h 10000"/>
              <a:gd name="connsiteX25" fmla="*/ 3517 w 10000"/>
              <a:gd name="connsiteY25" fmla="*/ 218 h 10000"/>
              <a:gd name="connsiteX26" fmla="*/ 3759 w 10000"/>
              <a:gd name="connsiteY26" fmla="*/ 161 h 10000"/>
              <a:gd name="connsiteX27" fmla="*/ 4000 w 10000"/>
              <a:gd name="connsiteY27" fmla="*/ 103 h 10000"/>
              <a:gd name="connsiteX28" fmla="*/ 4241 w 10000"/>
              <a:gd name="connsiteY28" fmla="*/ 69 h 10000"/>
              <a:gd name="connsiteX29" fmla="*/ 4483 w 10000"/>
              <a:gd name="connsiteY29" fmla="*/ 23 h 10000"/>
              <a:gd name="connsiteX30" fmla="*/ 4736 w 10000"/>
              <a:gd name="connsiteY30" fmla="*/ 0 h 10000"/>
              <a:gd name="connsiteX31" fmla="*/ 5000 w 10000"/>
              <a:gd name="connsiteY31" fmla="*/ 0 h 10000"/>
              <a:gd name="connsiteX32" fmla="*/ 5000 w 10000"/>
              <a:gd name="connsiteY32" fmla="*/ 0 h 10000"/>
              <a:gd name="connsiteX33" fmla="*/ 5264 w 10000"/>
              <a:gd name="connsiteY33" fmla="*/ 0 h 10000"/>
              <a:gd name="connsiteX34" fmla="*/ 5517 w 10000"/>
              <a:gd name="connsiteY34" fmla="*/ 23 h 10000"/>
              <a:gd name="connsiteX35" fmla="*/ 5759 w 10000"/>
              <a:gd name="connsiteY35" fmla="*/ 69 h 10000"/>
              <a:gd name="connsiteX36" fmla="*/ 6000 w 10000"/>
              <a:gd name="connsiteY36" fmla="*/ 103 h 10000"/>
              <a:gd name="connsiteX37" fmla="*/ 6241 w 10000"/>
              <a:gd name="connsiteY37" fmla="*/ 161 h 10000"/>
              <a:gd name="connsiteX38" fmla="*/ 6483 w 10000"/>
              <a:gd name="connsiteY38" fmla="*/ 218 h 10000"/>
              <a:gd name="connsiteX39" fmla="*/ 6724 w 10000"/>
              <a:gd name="connsiteY39" fmla="*/ 299 h 10000"/>
              <a:gd name="connsiteX40" fmla="*/ 6943 w 10000"/>
              <a:gd name="connsiteY40" fmla="*/ 402 h 10000"/>
              <a:gd name="connsiteX41" fmla="*/ 7379 w 10000"/>
              <a:gd name="connsiteY41" fmla="*/ 609 h 10000"/>
              <a:gd name="connsiteX42" fmla="*/ 7793 w 10000"/>
              <a:gd name="connsiteY42" fmla="*/ 862 h 10000"/>
              <a:gd name="connsiteX43" fmla="*/ 8184 w 10000"/>
              <a:gd name="connsiteY43" fmla="*/ 1138 h 10000"/>
              <a:gd name="connsiteX44" fmla="*/ 8540 w 10000"/>
              <a:gd name="connsiteY44" fmla="*/ 1460 h 10000"/>
              <a:gd name="connsiteX45" fmla="*/ 8862 w 10000"/>
              <a:gd name="connsiteY45" fmla="*/ 1828 h 10000"/>
              <a:gd name="connsiteX46" fmla="*/ 9138 w 10000"/>
              <a:gd name="connsiteY46" fmla="*/ 2207 h 10000"/>
              <a:gd name="connsiteX47" fmla="*/ 9402 w 10000"/>
              <a:gd name="connsiteY47" fmla="*/ 2621 h 10000"/>
              <a:gd name="connsiteX48" fmla="*/ 9598 w 10000"/>
              <a:gd name="connsiteY48" fmla="*/ 3057 h 10000"/>
              <a:gd name="connsiteX49" fmla="*/ 9701 w 10000"/>
              <a:gd name="connsiteY49" fmla="*/ 3287 h 10000"/>
              <a:gd name="connsiteX50" fmla="*/ 9782 w 10000"/>
              <a:gd name="connsiteY50" fmla="*/ 3517 h 10000"/>
              <a:gd name="connsiteX51" fmla="*/ 9839 w 10000"/>
              <a:gd name="connsiteY51" fmla="*/ 3759 h 10000"/>
              <a:gd name="connsiteX52" fmla="*/ 9897 w 10000"/>
              <a:gd name="connsiteY52" fmla="*/ 4000 h 10000"/>
              <a:gd name="connsiteX53" fmla="*/ 9943 w 10000"/>
              <a:gd name="connsiteY53" fmla="*/ 4241 h 10000"/>
              <a:gd name="connsiteX54" fmla="*/ 9977 w 10000"/>
              <a:gd name="connsiteY54" fmla="*/ 4483 h 10000"/>
              <a:gd name="connsiteX55" fmla="*/ 10000 w 10000"/>
              <a:gd name="connsiteY55" fmla="*/ 4747 h 10000"/>
              <a:gd name="connsiteX56" fmla="*/ 10000 w 10000"/>
              <a:gd name="connsiteY56" fmla="*/ 5000 h 10000"/>
              <a:gd name="connsiteX57" fmla="*/ 10000 w 10000"/>
              <a:gd name="connsiteY57" fmla="*/ 5000 h 10000"/>
              <a:gd name="connsiteX58" fmla="*/ 10000 w 10000"/>
              <a:gd name="connsiteY58" fmla="*/ 5000 h 10000"/>
              <a:gd name="connsiteX59" fmla="*/ 10000 w 10000"/>
              <a:gd name="connsiteY59" fmla="*/ 5264 h 10000"/>
              <a:gd name="connsiteX60" fmla="*/ 9977 w 10000"/>
              <a:gd name="connsiteY60" fmla="*/ 5517 h 10000"/>
              <a:gd name="connsiteX61" fmla="*/ 9943 w 10000"/>
              <a:gd name="connsiteY61" fmla="*/ 5759 h 10000"/>
              <a:gd name="connsiteX62" fmla="*/ 9897 w 10000"/>
              <a:gd name="connsiteY62" fmla="*/ 6000 h 10000"/>
              <a:gd name="connsiteX63" fmla="*/ 9839 w 10000"/>
              <a:gd name="connsiteY63" fmla="*/ 6241 h 10000"/>
              <a:gd name="connsiteX64" fmla="*/ 9782 w 10000"/>
              <a:gd name="connsiteY64" fmla="*/ 6483 h 10000"/>
              <a:gd name="connsiteX65" fmla="*/ 9701 w 10000"/>
              <a:gd name="connsiteY65" fmla="*/ 6724 h 10000"/>
              <a:gd name="connsiteX66" fmla="*/ 9598 w 10000"/>
              <a:gd name="connsiteY66" fmla="*/ 6943 h 10000"/>
              <a:gd name="connsiteX67" fmla="*/ 9402 w 10000"/>
              <a:gd name="connsiteY67" fmla="*/ 7379 h 10000"/>
              <a:gd name="connsiteX68" fmla="*/ 9138 w 10000"/>
              <a:gd name="connsiteY68" fmla="*/ 7805 h 10000"/>
              <a:gd name="connsiteX69" fmla="*/ 8862 w 10000"/>
              <a:gd name="connsiteY69" fmla="*/ 8184 h 10000"/>
              <a:gd name="connsiteX70" fmla="*/ 8540 w 10000"/>
              <a:gd name="connsiteY70" fmla="*/ 8540 h 10000"/>
              <a:gd name="connsiteX71" fmla="*/ 8184 w 10000"/>
              <a:gd name="connsiteY71" fmla="*/ 8862 h 10000"/>
              <a:gd name="connsiteX72" fmla="*/ 7793 w 10000"/>
              <a:gd name="connsiteY72" fmla="*/ 9138 h 10000"/>
              <a:gd name="connsiteX73" fmla="*/ 7379 w 10000"/>
              <a:gd name="connsiteY73" fmla="*/ 9402 h 10000"/>
              <a:gd name="connsiteX74" fmla="*/ 6943 w 10000"/>
              <a:gd name="connsiteY74" fmla="*/ 9598 h 10000"/>
              <a:gd name="connsiteX75" fmla="*/ 6724 w 10000"/>
              <a:gd name="connsiteY75" fmla="*/ 9701 h 10000"/>
              <a:gd name="connsiteX76" fmla="*/ 6483 w 10000"/>
              <a:gd name="connsiteY76" fmla="*/ 9782 h 10000"/>
              <a:gd name="connsiteX77" fmla="*/ 6241 w 10000"/>
              <a:gd name="connsiteY77" fmla="*/ 9839 h 10000"/>
              <a:gd name="connsiteX78" fmla="*/ 6000 w 10000"/>
              <a:gd name="connsiteY78" fmla="*/ 9897 h 10000"/>
              <a:gd name="connsiteX79" fmla="*/ 5759 w 10000"/>
              <a:gd name="connsiteY79" fmla="*/ 9943 h 10000"/>
              <a:gd name="connsiteX80" fmla="*/ 5517 w 10000"/>
              <a:gd name="connsiteY80" fmla="*/ 9977 h 10000"/>
              <a:gd name="connsiteX81" fmla="*/ 5264 w 10000"/>
              <a:gd name="connsiteY81" fmla="*/ 10000 h 10000"/>
              <a:gd name="connsiteX82" fmla="*/ 5000 w 10000"/>
              <a:gd name="connsiteY82" fmla="*/ 10000 h 10000"/>
              <a:gd name="connsiteX83" fmla="*/ 5000 w 10000"/>
              <a:gd name="connsiteY83" fmla="*/ 10000 h 10000"/>
              <a:gd name="connsiteX84" fmla="*/ 4736 w 10000"/>
              <a:gd name="connsiteY84" fmla="*/ 10000 h 10000"/>
              <a:gd name="connsiteX85" fmla="*/ 4483 w 10000"/>
              <a:gd name="connsiteY85" fmla="*/ 9977 h 10000"/>
              <a:gd name="connsiteX86" fmla="*/ 4241 w 10000"/>
              <a:gd name="connsiteY86" fmla="*/ 9943 h 10000"/>
              <a:gd name="connsiteX87" fmla="*/ 4000 w 10000"/>
              <a:gd name="connsiteY87" fmla="*/ 9897 h 10000"/>
              <a:gd name="connsiteX88" fmla="*/ 3759 w 10000"/>
              <a:gd name="connsiteY88" fmla="*/ 9839 h 10000"/>
              <a:gd name="connsiteX89" fmla="*/ 3517 w 10000"/>
              <a:gd name="connsiteY89" fmla="*/ 9782 h 10000"/>
              <a:gd name="connsiteX90" fmla="*/ 3276 w 10000"/>
              <a:gd name="connsiteY90" fmla="*/ 9701 h 10000"/>
              <a:gd name="connsiteX91" fmla="*/ 3057 w 10000"/>
              <a:gd name="connsiteY91" fmla="*/ 9598 h 10000"/>
              <a:gd name="connsiteX92" fmla="*/ 2621 w 10000"/>
              <a:gd name="connsiteY92" fmla="*/ 9402 h 10000"/>
              <a:gd name="connsiteX93" fmla="*/ 2195 w 10000"/>
              <a:gd name="connsiteY93" fmla="*/ 9138 h 10000"/>
              <a:gd name="connsiteX94" fmla="*/ 2224 w 10000"/>
              <a:gd name="connsiteY94" fmla="*/ 916 h 10000"/>
              <a:gd name="connsiteX0" fmla="*/ 161 w 10000"/>
              <a:gd name="connsiteY0" fmla="*/ 6241 h 10000"/>
              <a:gd name="connsiteX1" fmla="*/ 103 w 10000"/>
              <a:gd name="connsiteY1" fmla="*/ 6000 h 10000"/>
              <a:gd name="connsiteX2" fmla="*/ 57 w 10000"/>
              <a:gd name="connsiteY2" fmla="*/ 5759 h 10000"/>
              <a:gd name="connsiteX3" fmla="*/ 23 w 10000"/>
              <a:gd name="connsiteY3" fmla="*/ 5517 h 10000"/>
              <a:gd name="connsiteX4" fmla="*/ 0 w 10000"/>
              <a:gd name="connsiteY4" fmla="*/ 5264 h 10000"/>
              <a:gd name="connsiteX5" fmla="*/ 0 w 10000"/>
              <a:gd name="connsiteY5" fmla="*/ 5000 h 10000"/>
              <a:gd name="connsiteX6" fmla="*/ 0 w 10000"/>
              <a:gd name="connsiteY6" fmla="*/ 5000 h 10000"/>
              <a:gd name="connsiteX7" fmla="*/ 0 w 10000"/>
              <a:gd name="connsiteY7" fmla="*/ 4747 h 10000"/>
              <a:gd name="connsiteX8" fmla="*/ 23 w 10000"/>
              <a:gd name="connsiteY8" fmla="*/ 4483 h 10000"/>
              <a:gd name="connsiteX9" fmla="*/ 57 w 10000"/>
              <a:gd name="connsiteY9" fmla="*/ 4241 h 10000"/>
              <a:gd name="connsiteX10" fmla="*/ 103 w 10000"/>
              <a:gd name="connsiteY10" fmla="*/ 4000 h 10000"/>
              <a:gd name="connsiteX11" fmla="*/ 161 w 10000"/>
              <a:gd name="connsiteY11" fmla="*/ 3759 h 10000"/>
              <a:gd name="connsiteX12" fmla="*/ 218 w 10000"/>
              <a:gd name="connsiteY12" fmla="*/ 3517 h 10000"/>
              <a:gd name="connsiteX13" fmla="*/ 299 w 10000"/>
              <a:gd name="connsiteY13" fmla="*/ 3287 h 10000"/>
              <a:gd name="connsiteX14" fmla="*/ 402 w 10000"/>
              <a:gd name="connsiteY14" fmla="*/ 3057 h 10000"/>
              <a:gd name="connsiteX15" fmla="*/ 598 w 10000"/>
              <a:gd name="connsiteY15" fmla="*/ 2621 h 10000"/>
              <a:gd name="connsiteX16" fmla="*/ 862 w 10000"/>
              <a:gd name="connsiteY16" fmla="*/ 2207 h 10000"/>
              <a:gd name="connsiteX17" fmla="*/ 1138 w 10000"/>
              <a:gd name="connsiteY17" fmla="*/ 1828 h 10000"/>
              <a:gd name="connsiteX18" fmla="*/ 1460 w 10000"/>
              <a:gd name="connsiteY18" fmla="*/ 1460 h 10000"/>
              <a:gd name="connsiteX19" fmla="*/ 1816 w 10000"/>
              <a:gd name="connsiteY19" fmla="*/ 1138 h 10000"/>
              <a:gd name="connsiteX20" fmla="*/ 2195 w 10000"/>
              <a:gd name="connsiteY20" fmla="*/ 862 h 10000"/>
              <a:gd name="connsiteX21" fmla="*/ 2621 w 10000"/>
              <a:gd name="connsiteY21" fmla="*/ 609 h 10000"/>
              <a:gd name="connsiteX22" fmla="*/ 3057 w 10000"/>
              <a:gd name="connsiteY22" fmla="*/ 402 h 10000"/>
              <a:gd name="connsiteX23" fmla="*/ 3276 w 10000"/>
              <a:gd name="connsiteY23" fmla="*/ 299 h 10000"/>
              <a:gd name="connsiteX24" fmla="*/ 3517 w 10000"/>
              <a:gd name="connsiteY24" fmla="*/ 218 h 10000"/>
              <a:gd name="connsiteX25" fmla="*/ 3759 w 10000"/>
              <a:gd name="connsiteY25" fmla="*/ 161 h 10000"/>
              <a:gd name="connsiteX26" fmla="*/ 4000 w 10000"/>
              <a:gd name="connsiteY26" fmla="*/ 103 h 10000"/>
              <a:gd name="connsiteX27" fmla="*/ 4241 w 10000"/>
              <a:gd name="connsiteY27" fmla="*/ 69 h 10000"/>
              <a:gd name="connsiteX28" fmla="*/ 4483 w 10000"/>
              <a:gd name="connsiteY28" fmla="*/ 23 h 10000"/>
              <a:gd name="connsiteX29" fmla="*/ 4736 w 10000"/>
              <a:gd name="connsiteY29" fmla="*/ 0 h 10000"/>
              <a:gd name="connsiteX30" fmla="*/ 5000 w 10000"/>
              <a:gd name="connsiteY30" fmla="*/ 0 h 10000"/>
              <a:gd name="connsiteX31" fmla="*/ 5000 w 10000"/>
              <a:gd name="connsiteY31" fmla="*/ 0 h 10000"/>
              <a:gd name="connsiteX32" fmla="*/ 5264 w 10000"/>
              <a:gd name="connsiteY32" fmla="*/ 0 h 10000"/>
              <a:gd name="connsiteX33" fmla="*/ 5517 w 10000"/>
              <a:gd name="connsiteY33" fmla="*/ 23 h 10000"/>
              <a:gd name="connsiteX34" fmla="*/ 5759 w 10000"/>
              <a:gd name="connsiteY34" fmla="*/ 69 h 10000"/>
              <a:gd name="connsiteX35" fmla="*/ 6000 w 10000"/>
              <a:gd name="connsiteY35" fmla="*/ 103 h 10000"/>
              <a:gd name="connsiteX36" fmla="*/ 6241 w 10000"/>
              <a:gd name="connsiteY36" fmla="*/ 161 h 10000"/>
              <a:gd name="connsiteX37" fmla="*/ 6483 w 10000"/>
              <a:gd name="connsiteY37" fmla="*/ 218 h 10000"/>
              <a:gd name="connsiteX38" fmla="*/ 6724 w 10000"/>
              <a:gd name="connsiteY38" fmla="*/ 299 h 10000"/>
              <a:gd name="connsiteX39" fmla="*/ 6943 w 10000"/>
              <a:gd name="connsiteY39" fmla="*/ 402 h 10000"/>
              <a:gd name="connsiteX40" fmla="*/ 7379 w 10000"/>
              <a:gd name="connsiteY40" fmla="*/ 609 h 10000"/>
              <a:gd name="connsiteX41" fmla="*/ 7793 w 10000"/>
              <a:gd name="connsiteY41" fmla="*/ 862 h 10000"/>
              <a:gd name="connsiteX42" fmla="*/ 8184 w 10000"/>
              <a:gd name="connsiteY42" fmla="*/ 1138 h 10000"/>
              <a:gd name="connsiteX43" fmla="*/ 8540 w 10000"/>
              <a:gd name="connsiteY43" fmla="*/ 1460 h 10000"/>
              <a:gd name="connsiteX44" fmla="*/ 8862 w 10000"/>
              <a:gd name="connsiteY44" fmla="*/ 1828 h 10000"/>
              <a:gd name="connsiteX45" fmla="*/ 9138 w 10000"/>
              <a:gd name="connsiteY45" fmla="*/ 2207 h 10000"/>
              <a:gd name="connsiteX46" fmla="*/ 9402 w 10000"/>
              <a:gd name="connsiteY46" fmla="*/ 2621 h 10000"/>
              <a:gd name="connsiteX47" fmla="*/ 9598 w 10000"/>
              <a:gd name="connsiteY47" fmla="*/ 3057 h 10000"/>
              <a:gd name="connsiteX48" fmla="*/ 9701 w 10000"/>
              <a:gd name="connsiteY48" fmla="*/ 3287 h 10000"/>
              <a:gd name="connsiteX49" fmla="*/ 9782 w 10000"/>
              <a:gd name="connsiteY49" fmla="*/ 3517 h 10000"/>
              <a:gd name="connsiteX50" fmla="*/ 9839 w 10000"/>
              <a:gd name="connsiteY50" fmla="*/ 3759 h 10000"/>
              <a:gd name="connsiteX51" fmla="*/ 9897 w 10000"/>
              <a:gd name="connsiteY51" fmla="*/ 4000 h 10000"/>
              <a:gd name="connsiteX52" fmla="*/ 9943 w 10000"/>
              <a:gd name="connsiteY52" fmla="*/ 4241 h 10000"/>
              <a:gd name="connsiteX53" fmla="*/ 9977 w 10000"/>
              <a:gd name="connsiteY53" fmla="*/ 4483 h 10000"/>
              <a:gd name="connsiteX54" fmla="*/ 10000 w 10000"/>
              <a:gd name="connsiteY54" fmla="*/ 4747 h 10000"/>
              <a:gd name="connsiteX55" fmla="*/ 10000 w 10000"/>
              <a:gd name="connsiteY55" fmla="*/ 5000 h 10000"/>
              <a:gd name="connsiteX56" fmla="*/ 10000 w 10000"/>
              <a:gd name="connsiteY56" fmla="*/ 5000 h 10000"/>
              <a:gd name="connsiteX57" fmla="*/ 10000 w 10000"/>
              <a:gd name="connsiteY57" fmla="*/ 5000 h 10000"/>
              <a:gd name="connsiteX58" fmla="*/ 10000 w 10000"/>
              <a:gd name="connsiteY58" fmla="*/ 5264 h 10000"/>
              <a:gd name="connsiteX59" fmla="*/ 9977 w 10000"/>
              <a:gd name="connsiteY59" fmla="*/ 5517 h 10000"/>
              <a:gd name="connsiteX60" fmla="*/ 9943 w 10000"/>
              <a:gd name="connsiteY60" fmla="*/ 5759 h 10000"/>
              <a:gd name="connsiteX61" fmla="*/ 9897 w 10000"/>
              <a:gd name="connsiteY61" fmla="*/ 6000 h 10000"/>
              <a:gd name="connsiteX62" fmla="*/ 9839 w 10000"/>
              <a:gd name="connsiteY62" fmla="*/ 6241 h 10000"/>
              <a:gd name="connsiteX63" fmla="*/ 9782 w 10000"/>
              <a:gd name="connsiteY63" fmla="*/ 6483 h 10000"/>
              <a:gd name="connsiteX64" fmla="*/ 9701 w 10000"/>
              <a:gd name="connsiteY64" fmla="*/ 6724 h 10000"/>
              <a:gd name="connsiteX65" fmla="*/ 9598 w 10000"/>
              <a:gd name="connsiteY65" fmla="*/ 6943 h 10000"/>
              <a:gd name="connsiteX66" fmla="*/ 9402 w 10000"/>
              <a:gd name="connsiteY66" fmla="*/ 7379 h 10000"/>
              <a:gd name="connsiteX67" fmla="*/ 9138 w 10000"/>
              <a:gd name="connsiteY67" fmla="*/ 7805 h 10000"/>
              <a:gd name="connsiteX68" fmla="*/ 8862 w 10000"/>
              <a:gd name="connsiteY68" fmla="*/ 8184 h 10000"/>
              <a:gd name="connsiteX69" fmla="*/ 8540 w 10000"/>
              <a:gd name="connsiteY69" fmla="*/ 8540 h 10000"/>
              <a:gd name="connsiteX70" fmla="*/ 8184 w 10000"/>
              <a:gd name="connsiteY70" fmla="*/ 8862 h 10000"/>
              <a:gd name="connsiteX71" fmla="*/ 7793 w 10000"/>
              <a:gd name="connsiteY71" fmla="*/ 9138 h 10000"/>
              <a:gd name="connsiteX72" fmla="*/ 7379 w 10000"/>
              <a:gd name="connsiteY72" fmla="*/ 9402 h 10000"/>
              <a:gd name="connsiteX73" fmla="*/ 6943 w 10000"/>
              <a:gd name="connsiteY73" fmla="*/ 9598 h 10000"/>
              <a:gd name="connsiteX74" fmla="*/ 6724 w 10000"/>
              <a:gd name="connsiteY74" fmla="*/ 9701 h 10000"/>
              <a:gd name="connsiteX75" fmla="*/ 6483 w 10000"/>
              <a:gd name="connsiteY75" fmla="*/ 9782 h 10000"/>
              <a:gd name="connsiteX76" fmla="*/ 6241 w 10000"/>
              <a:gd name="connsiteY76" fmla="*/ 9839 h 10000"/>
              <a:gd name="connsiteX77" fmla="*/ 6000 w 10000"/>
              <a:gd name="connsiteY77" fmla="*/ 9897 h 10000"/>
              <a:gd name="connsiteX78" fmla="*/ 5759 w 10000"/>
              <a:gd name="connsiteY78" fmla="*/ 9943 h 10000"/>
              <a:gd name="connsiteX79" fmla="*/ 5517 w 10000"/>
              <a:gd name="connsiteY79" fmla="*/ 9977 h 10000"/>
              <a:gd name="connsiteX80" fmla="*/ 5264 w 10000"/>
              <a:gd name="connsiteY80" fmla="*/ 10000 h 10000"/>
              <a:gd name="connsiteX81" fmla="*/ 5000 w 10000"/>
              <a:gd name="connsiteY81" fmla="*/ 10000 h 10000"/>
              <a:gd name="connsiteX82" fmla="*/ 5000 w 10000"/>
              <a:gd name="connsiteY82" fmla="*/ 10000 h 10000"/>
              <a:gd name="connsiteX83" fmla="*/ 4736 w 10000"/>
              <a:gd name="connsiteY83" fmla="*/ 10000 h 10000"/>
              <a:gd name="connsiteX84" fmla="*/ 4483 w 10000"/>
              <a:gd name="connsiteY84" fmla="*/ 9977 h 10000"/>
              <a:gd name="connsiteX85" fmla="*/ 4241 w 10000"/>
              <a:gd name="connsiteY85" fmla="*/ 9943 h 10000"/>
              <a:gd name="connsiteX86" fmla="*/ 4000 w 10000"/>
              <a:gd name="connsiteY86" fmla="*/ 9897 h 10000"/>
              <a:gd name="connsiteX87" fmla="*/ 3759 w 10000"/>
              <a:gd name="connsiteY87" fmla="*/ 9839 h 10000"/>
              <a:gd name="connsiteX88" fmla="*/ 3517 w 10000"/>
              <a:gd name="connsiteY88" fmla="*/ 9782 h 10000"/>
              <a:gd name="connsiteX89" fmla="*/ 3276 w 10000"/>
              <a:gd name="connsiteY89" fmla="*/ 9701 h 10000"/>
              <a:gd name="connsiteX90" fmla="*/ 3057 w 10000"/>
              <a:gd name="connsiteY90" fmla="*/ 9598 h 10000"/>
              <a:gd name="connsiteX91" fmla="*/ 2621 w 10000"/>
              <a:gd name="connsiteY91" fmla="*/ 9402 h 10000"/>
              <a:gd name="connsiteX92" fmla="*/ 2195 w 10000"/>
              <a:gd name="connsiteY92" fmla="*/ 9138 h 10000"/>
              <a:gd name="connsiteX93" fmla="*/ 2224 w 10000"/>
              <a:gd name="connsiteY93" fmla="*/ 916 h 10000"/>
              <a:gd name="connsiteX0" fmla="*/ 103 w 10000"/>
              <a:gd name="connsiteY0" fmla="*/ 6000 h 10000"/>
              <a:gd name="connsiteX1" fmla="*/ 57 w 10000"/>
              <a:gd name="connsiteY1" fmla="*/ 5759 h 10000"/>
              <a:gd name="connsiteX2" fmla="*/ 23 w 10000"/>
              <a:gd name="connsiteY2" fmla="*/ 5517 h 10000"/>
              <a:gd name="connsiteX3" fmla="*/ 0 w 10000"/>
              <a:gd name="connsiteY3" fmla="*/ 5264 h 10000"/>
              <a:gd name="connsiteX4" fmla="*/ 0 w 10000"/>
              <a:gd name="connsiteY4" fmla="*/ 5000 h 10000"/>
              <a:gd name="connsiteX5" fmla="*/ 0 w 10000"/>
              <a:gd name="connsiteY5" fmla="*/ 5000 h 10000"/>
              <a:gd name="connsiteX6" fmla="*/ 0 w 10000"/>
              <a:gd name="connsiteY6" fmla="*/ 4747 h 10000"/>
              <a:gd name="connsiteX7" fmla="*/ 23 w 10000"/>
              <a:gd name="connsiteY7" fmla="*/ 4483 h 10000"/>
              <a:gd name="connsiteX8" fmla="*/ 57 w 10000"/>
              <a:gd name="connsiteY8" fmla="*/ 4241 h 10000"/>
              <a:gd name="connsiteX9" fmla="*/ 103 w 10000"/>
              <a:gd name="connsiteY9" fmla="*/ 4000 h 10000"/>
              <a:gd name="connsiteX10" fmla="*/ 161 w 10000"/>
              <a:gd name="connsiteY10" fmla="*/ 3759 h 10000"/>
              <a:gd name="connsiteX11" fmla="*/ 218 w 10000"/>
              <a:gd name="connsiteY11" fmla="*/ 3517 h 10000"/>
              <a:gd name="connsiteX12" fmla="*/ 299 w 10000"/>
              <a:gd name="connsiteY12" fmla="*/ 3287 h 10000"/>
              <a:gd name="connsiteX13" fmla="*/ 402 w 10000"/>
              <a:gd name="connsiteY13" fmla="*/ 3057 h 10000"/>
              <a:gd name="connsiteX14" fmla="*/ 598 w 10000"/>
              <a:gd name="connsiteY14" fmla="*/ 2621 h 10000"/>
              <a:gd name="connsiteX15" fmla="*/ 862 w 10000"/>
              <a:gd name="connsiteY15" fmla="*/ 2207 h 10000"/>
              <a:gd name="connsiteX16" fmla="*/ 1138 w 10000"/>
              <a:gd name="connsiteY16" fmla="*/ 1828 h 10000"/>
              <a:gd name="connsiteX17" fmla="*/ 1460 w 10000"/>
              <a:gd name="connsiteY17" fmla="*/ 1460 h 10000"/>
              <a:gd name="connsiteX18" fmla="*/ 1816 w 10000"/>
              <a:gd name="connsiteY18" fmla="*/ 1138 h 10000"/>
              <a:gd name="connsiteX19" fmla="*/ 2195 w 10000"/>
              <a:gd name="connsiteY19" fmla="*/ 862 h 10000"/>
              <a:gd name="connsiteX20" fmla="*/ 2621 w 10000"/>
              <a:gd name="connsiteY20" fmla="*/ 609 h 10000"/>
              <a:gd name="connsiteX21" fmla="*/ 3057 w 10000"/>
              <a:gd name="connsiteY21" fmla="*/ 402 h 10000"/>
              <a:gd name="connsiteX22" fmla="*/ 3276 w 10000"/>
              <a:gd name="connsiteY22" fmla="*/ 299 h 10000"/>
              <a:gd name="connsiteX23" fmla="*/ 3517 w 10000"/>
              <a:gd name="connsiteY23" fmla="*/ 218 h 10000"/>
              <a:gd name="connsiteX24" fmla="*/ 3759 w 10000"/>
              <a:gd name="connsiteY24" fmla="*/ 161 h 10000"/>
              <a:gd name="connsiteX25" fmla="*/ 4000 w 10000"/>
              <a:gd name="connsiteY25" fmla="*/ 103 h 10000"/>
              <a:gd name="connsiteX26" fmla="*/ 4241 w 10000"/>
              <a:gd name="connsiteY26" fmla="*/ 69 h 10000"/>
              <a:gd name="connsiteX27" fmla="*/ 4483 w 10000"/>
              <a:gd name="connsiteY27" fmla="*/ 23 h 10000"/>
              <a:gd name="connsiteX28" fmla="*/ 4736 w 10000"/>
              <a:gd name="connsiteY28" fmla="*/ 0 h 10000"/>
              <a:gd name="connsiteX29" fmla="*/ 5000 w 10000"/>
              <a:gd name="connsiteY29" fmla="*/ 0 h 10000"/>
              <a:gd name="connsiteX30" fmla="*/ 5000 w 10000"/>
              <a:gd name="connsiteY30" fmla="*/ 0 h 10000"/>
              <a:gd name="connsiteX31" fmla="*/ 5264 w 10000"/>
              <a:gd name="connsiteY31" fmla="*/ 0 h 10000"/>
              <a:gd name="connsiteX32" fmla="*/ 5517 w 10000"/>
              <a:gd name="connsiteY32" fmla="*/ 23 h 10000"/>
              <a:gd name="connsiteX33" fmla="*/ 5759 w 10000"/>
              <a:gd name="connsiteY33" fmla="*/ 69 h 10000"/>
              <a:gd name="connsiteX34" fmla="*/ 6000 w 10000"/>
              <a:gd name="connsiteY34" fmla="*/ 103 h 10000"/>
              <a:gd name="connsiteX35" fmla="*/ 6241 w 10000"/>
              <a:gd name="connsiteY35" fmla="*/ 161 h 10000"/>
              <a:gd name="connsiteX36" fmla="*/ 6483 w 10000"/>
              <a:gd name="connsiteY36" fmla="*/ 218 h 10000"/>
              <a:gd name="connsiteX37" fmla="*/ 6724 w 10000"/>
              <a:gd name="connsiteY37" fmla="*/ 299 h 10000"/>
              <a:gd name="connsiteX38" fmla="*/ 6943 w 10000"/>
              <a:gd name="connsiteY38" fmla="*/ 402 h 10000"/>
              <a:gd name="connsiteX39" fmla="*/ 7379 w 10000"/>
              <a:gd name="connsiteY39" fmla="*/ 609 h 10000"/>
              <a:gd name="connsiteX40" fmla="*/ 7793 w 10000"/>
              <a:gd name="connsiteY40" fmla="*/ 862 h 10000"/>
              <a:gd name="connsiteX41" fmla="*/ 8184 w 10000"/>
              <a:gd name="connsiteY41" fmla="*/ 1138 h 10000"/>
              <a:gd name="connsiteX42" fmla="*/ 8540 w 10000"/>
              <a:gd name="connsiteY42" fmla="*/ 1460 h 10000"/>
              <a:gd name="connsiteX43" fmla="*/ 8862 w 10000"/>
              <a:gd name="connsiteY43" fmla="*/ 1828 h 10000"/>
              <a:gd name="connsiteX44" fmla="*/ 9138 w 10000"/>
              <a:gd name="connsiteY44" fmla="*/ 2207 h 10000"/>
              <a:gd name="connsiteX45" fmla="*/ 9402 w 10000"/>
              <a:gd name="connsiteY45" fmla="*/ 2621 h 10000"/>
              <a:gd name="connsiteX46" fmla="*/ 9598 w 10000"/>
              <a:gd name="connsiteY46" fmla="*/ 3057 h 10000"/>
              <a:gd name="connsiteX47" fmla="*/ 9701 w 10000"/>
              <a:gd name="connsiteY47" fmla="*/ 3287 h 10000"/>
              <a:gd name="connsiteX48" fmla="*/ 9782 w 10000"/>
              <a:gd name="connsiteY48" fmla="*/ 3517 h 10000"/>
              <a:gd name="connsiteX49" fmla="*/ 9839 w 10000"/>
              <a:gd name="connsiteY49" fmla="*/ 3759 h 10000"/>
              <a:gd name="connsiteX50" fmla="*/ 9897 w 10000"/>
              <a:gd name="connsiteY50" fmla="*/ 4000 h 10000"/>
              <a:gd name="connsiteX51" fmla="*/ 9943 w 10000"/>
              <a:gd name="connsiteY51" fmla="*/ 4241 h 10000"/>
              <a:gd name="connsiteX52" fmla="*/ 9977 w 10000"/>
              <a:gd name="connsiteY52" fmla="*/ 4483 h 10000"/>
              <a:gd name="connsiteX53" fmla="*/ 10000 w 10000"/>
              <a:gd name="connsiteY53" fmla="*/ 4747 h 10000"/>
              <a:gd name="connsiteX54" fmla="*/ 10000 w 10000"/>
              <a:gd name="connsiteY54" fmla="*/ 5000 h 10000"/>
              <a:gd name="connsiteX55" fmla="*/ 10000 w 10000"/>
              <a:gd name="connsiteY55" fmla="*/ 5000 h 10000"/>
              <a:gd name="connsiteX56" fmla="*/ 10000 w 10000"/>
              <a:gd name="connsiteY56" fmla="*/ 5000 h 10000"/>
              <a:gd name="connsiteX57" fmla="*/ 10000 w 10000"/>
              <a:gd name="connsiteY57" fmla="*/ 5264 h 10000"/>
              <a:gd name="connsiteX58" fmla="*/ 9977 w 10000"/>
              <a:gd name="connsiteY58" fmla="*/ 5517 h 10000"/>
              <a:gd name="connsiteX59" fmla="*/ 9943 w 10000"/>
              <a:gd name="connsiteY59" fmla="*/ 5759 h 10000"/>
              <a:gd name="connsiteX60" fmla="*/ 9897 w 10000"/>
              <a:gd name="connsiteY60" fmla="*/ 6000 h 10000"/>
              <a:gd name="connsiteX61" fmla="*/ 9839 w 10000"/>
              <a:gd name="connsiteY61" fmla="*/ 6241 h 10000"/>
              <a:gd name="connsiteX62" fmla="*/ 9782 w 10000"/>
              <a:gd name="connsiteY62" fmla="*/ 6483 h 10000"/>
              <a:gd name="connsiteX63" fmla="*/ 9701 w 10000"/>
              <a:gd name="connsiteY63" fmla="*/ 6724 h 10000"/>
              <a:gd name="connsiteX64" fmla="*/ 9598 w 10000"/>
              <a:gd name="connsiteY64" fmla="*/ 6943 h 10000"/>
              <a:gd name="connsiteX65" fmla="*/ 9402 w 10000"/>
              <a:gd name="connsiteY65" fmla="*/ 7379 h 10000"/>
              <a:gd name="connsiteX66" fmla="*/ 9138 w 10000"/>
              <a:gd name="connsiteY66" fmla="*/ 7805 h 10000"/>
              <a:gd name="connsiteX67" fmla="*/ 8862 w 10000"/>
              <a:gd name="connsiteY67" fmla="*/ 8184 h 10000"/>
              <a:gd name="connsiteX68" fmla="*/ 8540 w 10000"/>
              <a:gd name="connsiteY68" fmla="*/ 8540 h 10000"/>
              <a:gd name="connsiteX69" fmla="*/ 8184 w 10000"/>
              <a:gd name="connsiteY69" fmla="*/ 8862 h 10000"/>
              <a:gd name="connsiteX70" fmla="*/ 7793 w 10000"/>
              <a:gd name="connsiteY70" fmla="*/ 9138 h 10000"/>
              <a:gd name="connsiteX71" fmla="*/ 7379 w 10000"/>
              <a:gd name="connsiteY71" fmla="*/ 9402 h 10000"/>
              <a:gd name="connsiteX72" fmla="*/ 6943 w 10000"/>
              <a:gd name="connsiteY72" fmla="*/ 9598 h 10000"/>
              <a:gd name="connsiteX73" fmla="*/ 6724 w 10000"/>
              <a:gd name="connsiteY73" fmla="*/ 9701 h 10000"/>
              <a:gd name="connsiteX74" fmla="*/ 6483 w 10000"/>
              <a:gd name="connsiteY74" fmla="*/ 9782 h 10000"/>
              <a:gd name="connsiteX75" fmla="*/ 6241 w 10000"/>
              <a:gd name="connsiteY75" fmla="*/ 9839 h 10000"/>
              <a:gd name="connsiteX76" fmla="*/ 6000 w 10000"/>
              <a:gd name="connsiteY76" fmla="*/ 9897 h 10000"/>
              <a:gd name="connsiteX77" fmla="*/ 5759 w 10000"/>
              <a:gd name="connsiteY77" fmla="*/ 9943 h 10000"/>
              <a:gd name="connsiteX78" fmla="*/ 5517 w 10000"/>
              <a:gd name="connsiteY78" fmla="*/ 9977 h 10000"/>
              <a:gd name="connsiteX79" fmla="*/ 5264 w 10000"/>
              <a:gd name="connsiteY79" fmla="*/ 10000 h 10000"/>
              <a:gd name="connsiteX80" fmla="*/ 5000 w 10000"/>
              <a:gd name="connsiteY80" fmla="*/ 10000 h 10000"/>
              <a:gd name="connsiteX81" fmla="*/ 5000 w 10000"/>
              <a:gd name="connsiteY81" fmla="*/ 10000 h 10000"/>
              <a:gd name="connsiteX82" fmla="*/ 4736 w 10000"/>
              <a:gd name="connsiteY82" fmla="*/ 10000 h 10000"/>
              <a:gd name="connsiteX83" fmla="*/ 4483 w 10000"/>
              <a:gd name="connsiteY83" fmla="*/ 9977 h 10000"/>
              <a:gd name="connsiteX84" fmla="*/ 4241 w 10000"/>
              <a:gd name="connsiteY84" fmla="*/ 9943 h 10000"/>
              <a:gd name="connsiteX85" fmla="*/ 4000 w 10000"/>
              <a:gd name="connsiteY85" fmla="*/ 9897 h 10000"/>
              <a:gd name="connsiteX86" fmla="*/ 3759 w 10000"/>
              <a:gd name="connsiteY86" fmla="*/ 9839 h 10000"/>
              <a:gd name="connsiteX87" fmla="*/ 3517 w 10000"/>
              <a:gd name="connsiteY87" fmla="*/ 9782 h 10000"/>
              <a:gd name="connsiteX88" fmla="*/ 3276 w 10000"/>
              <a:gd name="connsiteY88" fmla="*/ 9701 h 10000"/>
              <a:gd name="connsiteX89" fmla="*/ 3057 w 10000"/>
              <a:gd name="connsiteY89" fmla="*/ 9598 h 10000"/>
              <a:gd name="connsiteX90" fmla="*/ 2621 w 10000"/>
              <a:gd name="connsiteY90" fmla="*/ 9402 h 10000"/>
              <a:gd name="connsiteX91" fmla="*/ 2195 w 10000"/>
              <a:gd name="connsiteY91" fmla="*/ 9138 h 10000"/>
              <a:gd name="connsiteX92" fmla="*/ 2224 w 10000"/>
              <a:gd name="connsiteY92" fmla="*/ 916 h 10000"/>
              <a:gd name="connsiteX0" fmla="*/ 57 w 10000"/>
              <a:gd name="connsiteY0" fmla="*/ 5759 h 10000"/>
              <a:gd name="connsiteX1" fmla="*/ 23 w 10000"/>
              <a:gd name="connsiteY1" fmla="*/ 5517 h 10000"/>
              <a:gd name="connsiteX2" fmla="*/ 0 w 10000"/>
              <a:gd name="connsiteY2" fmla="*/ 5264 h 10000"/>
              <a:gd name="connsiteX3" fmla="*/ 0 w 10000"/>
              <a:gd name="connsiteY3" fmla="*/ 5000 h 10000"/>
              <a:gd name="connsiteX4" fmla="*/ 0 w 10000"/>
              <a:gd name="connsiteY4" fmla="*/ 5000 h 10000"/>
              <a:gd name="connsiteX5" fmla="*/ 0 w 10000"/>
              <a:gd name="connsiteY5" fmla="*/ 4747 h 10000"/>
              <a:gd name="connsiteX6" fmla="*/ 23 w 10000"/>
              <a:gd name="connsiteY6" fmla="*/ 4483 h 10000"/>
              <a:gd name="connsiteX7" fmla="*/ 57 w 10000"/>
              <a:gd name="connsiteY7" fmla="*/ 4241 h 10000"/>
              <a:gd name="connsiteX8" fmla="*/ 103 w 10000"/>
              <a:gd name="connsiteY8" fmla="*/ 4000 h 10000"/>
              <a:gd name="connsiteX9" fmla="*/ 161 w 10000"/>
              <a:gd name="connsiteY9" fmla="*/ 3759 h 10000"/>
              <a:gd name="connsiteX10" fmla="*/ 218 w 10000"/>
              <a:gd name="connsiteY10" fmla="*/ 3517 h 10000"/>
              <a:gd name="connsiteX11" fmla="*/ 299 w 10000"/>
              <a:gd name="connsiteY11" fmla="*/ 3287 h 10000"/>
              <a:gd name="connsiteX12" fmla="*/ 402 w 10000"/>
              <a:gd name="connsiteY12" fmla="*/ 3057 h 10000"/>
              <a:gd name="connsiteX13" fmla="*/ 598 w 10000"/>
              <a:gd name="connsiteY13" fmla="*/ 2621 h 10000"/>
              <a:gd name="connsiteX14" fmla="*/ 862 w 10000"/>
              <a:gd name="connsiteY14" fmla="*/ 2207 h 10000"/>
              <a:gd name="connsiteX15" fmla="*/ 1138 w 10000"/>
              <a:gd name="connsiteY15" fmla="*/ 1828 h 10000"/>
              <a:gd name="connsiteX16" fmla="*/ 1460 w 10000"/>
              <a:gd name="connsiteY16" fmla="*/ 1460 h 10000"/>
              <a:gd name="connsiteX17" fmla="*/ 1816 w 10000"/>
              <a:gd name="connsiteY17" fmla="*/ 1138 h 10000"/>
              <a:gd name="connsiteX18" fmla="*/ 2195 w 10000"/>
              <a:gd name="connsiteY18" fmla="*/ 862 h 10000"/>
              <a:gd name="connsiteX19" fmla="*/ 2621 w 10000"/>
              <a:gd name="connsiteY19" fmla="*/ 609 h 10000"/>
              <a:gd name="connsiteX20" fmla="*/ 3057 w 10000"/>
              <a:gd name="connsiteY20" fmla="*/ 402 h 10000"/>
              <a:gd name="connsiteX21" fmla="*/ 3276 w 10000"/>
              <a:gd name="connsiteY21" fmla="*/ 299 h 10000"/>
              <a:gd name="connsiteX22" fmla="*/ 3517 w 10000"/>
              <a:gd name="connsiteY22" fmla="*/ 218 h 10000"/>
              <a:gd name="connsiteX23" fmla="*/ 3759 w 10000"/>
              <a:gd name="connsiteY23" fmla="*/ 161 h 10000"/>
              <a:gd name="connsiteX24" fmla="*/ 4000 w 10000"/>
              <a:gd name="connsiteY24" fmla="*/ 103 h 10000"/>
              <a:gd name="connsiteX25" fmla="*/ 4241 w 10000"/>
              <a:gd name="connsiteY25" fmla="*/ 69 h 10000"/>
              <a:gd name="connsiteX26" fmla="*/ 4483 w 10000"/>
              <a:gd name="connsiteY26" fmla="*/ 23 h 10000"/>
              <a:gd name="connsiteX27" fmla="*/ 4736 w 10000"/>
              <a:gd name="connsiteY27" fmla="*/ 0 h 10000"/>
              <a:gd name="connsiteX28" fmla="*/ 5000 w 10000"/>
              <a:gd name="connsiteY28" fmla="*/ 0 h 10000"/>
              <a:gd name="connsiteX29" fmla="*/ 5000 w 10000"/>
              <a:gd name="connsiteY29" fmla="*/ 0 h 10000"/>
              <a:gd name="connsiteX30" fmla="*/ 5264 w 10000"/>
              <a:gd name="connsiteY30" fmla="*/ 0 h 10000"/>
              <a:gd name="connsiteX31" fmla="*/ 5517 w 10000"/>
              <a:gd name="connsiteY31" fmla="*/ 23 h 10000"/>
              <a:gd name="connsiteX32" fmla="*/ 5759 w 10000"/>
              <a:gd name="connsiteY32" fmla="*/ 69 h 10000"/>
              <a:gd name="connsiteX33" fmla="*/ 6000 w 10000"/>
              <a:gd name="connsiteY33" fmla="*/ 103 h 10000"/>
              <a:gd name="connsiteX34" fmla="*/ 6241 w 10000"/>
              <a:gd name="connsiteY34" fmla="*/ 161 h 10000"/>
              <a:gd name="connsiteX35" fmla="*/ 6483 w 10000"/>
              <a:gd name="connsiteY35" fmla="*/ 218 h 10000"/>
              <a:gd name="connsiteX36" fmla="*/ 6724 w 10000"/>
              <a:gd name="connsiteY36" fmla="*/ 299 h 10000"/>
              <a:gd name="connsiteX37" fmla="*/ 6943 w 10000"/>
              <a:gd name="connsiteY37" fmla="*/ 402 h 10000"/>
              <a:gd name="connsiteX38" fmla="*/ 7379 w 10000"/>
              <a:gd name="connsiteY38" fmla="*/ 609 h 10000"/>
              <a:gd name="connsiteX39" fmla="*/ 7793 w 10000"/>
              <a:gd name="connsiteY39" fmla="*/ 862 h 10000"/>
              <a:gd name="connsiteX40" fmla="*/ 8184 w 10000"/>
              <a:gd name="connsiteY40" fmla="*/ 1138 h 10000"/>
              <a:gd name="connsiteX41" fmla="*/ 8540 w 10000"/>
              <a:gd name="connsiteY41" fmla="*/ 1460 h 10000"/>
              <a:gd name="connsiteX42" fmla="*/ 8862 w 10000"/>
              <a:gd name="connsiteY42" fmla="*/ 1828 h 10000"/>
              <a:gd name="connsiteX43" fmla="*/ 9138 w 10000"/>
              <a:gd name="connsiteY43" fmla="*/ 2207 h 10000"/>
              <a:gd name="connsiteX44" fmla="*/ 9402 w 10000"/>
              <a:gd name="connsiteY44" fmla="*/ 2621 h 10000"/>
              <a:gd name="connsiteX45" fmla="*/ 9598 w 10000"/>
              <a:gd name="connsiteY45" fmla="*/ 3057 h 10000"/>
              <a:gd name="connsiteX46" fmla="*/ 9701 w 10000"/>
              <a:gd name="connsiteY46" fmla="*/ 3287 h 10000"/>
              <a:gd name="connsiteX47" fmla="*/ 9782 w 10000"/>
              <a:gd name="connsiteY47" fmla="*/ 3517 h 10000"/>
              <a:gd name="connsiteX48" fmla="*/ 9839 w 10000"/>
              <a:gd name="connsiteY48" fmla="*/ 3759 h 10000"/>
              <a:gd name="connsiteX49" fmla="*/ 9897 w 10000"/>
              <a:gd name="connsiteY49" fmla="*/ 4000 h 10000"/>
              <a:gd name="connsiteX50" fmla="*/ 9943 w 10000"/>
              <a:gd name="connsiteY50" fmla="*/ 4241 h 10000"/>
              <a:gd name="connsiteX51" fmla="*/ 9977 w 10000"/>
              <a:gd name="connsiteY51" fmla="*/ 4483 h 10000"/>
              <a:gd name="connsiteX52" fmla="*/ 10000 w 10000"/>
              <a:gd name="connsiteY52" fmla="*/ 4747 h 10000"/>
              <a:gd name="connsiteX53" fmla="*/ 10000 w 10000"/>
              <a:gd name="connsiteY53" fmla="*/ 5000 h 10000"/>
              <a:gd name="connsiteX54" fmla="*/ 10000 w 10000"/>
              <a:gd name="connsiteY54" fmla="*/ 5000 h 10000"/>
              <a:gd name="connsiteX55" fmla="*/ 10000 w 10000"/>
              <a:gd name="connsiteY55" fmla="*/ 5000 h 10000"/>
              <a:gd name="connsiteX56" fmla="*/ 10000 w 10000"/>
              <a:gd name="connsiteY56" fmla="*/ 5264 h 10000"/>
              <a:gd name="connsiteX57" fmla="*/ 9977 w 10000"/>
              <a:gd name="connsiteY57" fmla="*/ 5517 h 10000"/>
              <a:gd name="connsiteX58" fmla="*/ 9943 w 10000"/>
              <a:gd name="connsiteY58" fmla="*/ 5759 h 10000"/>
              <a:gd name="connsiteX59" fmla="*/ 9897 w 10000"/>
              <a:gd name="connsiteY59" fmla="*/ 6000 h 10000"/>
              <a:gd name="connsiteX60" fmla="*/ 9839 w 10000"/>
              <a:gd name="connsiteY60" fmla="*/ 6241 h 10000"/>
              <a:gd name="connsiteX61" fmla="*/ 9782 w 10000"/>
              <a:gd name="connsiteY61" fmla="*/ 6483 h 10000"/>
              <a:gd name="connsiteX62" fmla="*/ 9701 w 10000"/>
              <a:gd name="connsiteY62" fmla="*/ 6724 h 10000"/>
              <a:gd name="connsiteX63" fmla="*/ 9598 w 10000"/>
              <a:gd name="connsiteY63" fmla="*/ 6943 h 10000"/>
              <a:gd name="connsiteX64" fmla="*/ 9402 w 10000"/>
              <a:gd name="connsiteY64" fmla="*/ 7379 h 10000"/>
              <a:gd name="connsiteX65" fmla="*/ 9138 w 10000"/>
              <a:gd name="connsiteY65" fmla="*/ 7805 h 10000"/>
              <a:gd name="connsiteX66" fmla="*/ 8862 w 10000"/>
              <a:gd name="connsiteY66" fmla="*/ 8184 h 10000"/>
              <a:gd name="connsiteX67" fmla="*/ 8540 w 10000"/>
              <a:gd name="connsiteY67" fmla="*/ 8540 h 10000"/>
              <a:gd name="connsiteX68" fmla="*/ 8184 w 10000"/>
              <a:gd name="connsiteY68" fmla="*/ 8862 h 10000"/>
              <a:gd name="connsiteX69" fmla="*/ 7793 w 10000"/>
              <a:gd name="connsiteY69" fmla="*/ 9138 h 10000"/>
              <a:gd name="connsiteX70" fmla="*/ 7379 w 10000"/>
              <a:gd name="connsiteY70" fmla="*/ 9402 h 10000"/>
              <a:gd name="connsiteX71" fmla="*/ 6943 w 10000"/>
              <a:gd name="connsiteY71" fmla="*/ 9598 h 10000"/>
              <a:gd name="connsiteX72" fmla="*/ 6724 w 10000"/>
              <a:gd name="connsiteY72" fmla="*/ 9701 h 10000"/>
              <a:gd name="connsiteX73" fmla="*/ 6483 w 10000"/>
              <a:gd name="connsiteY73" fmla="*/ 9782 h 10000"/>
              <a:gd name="connsiteX74" fmla="*/ 6241 w 10000"/>
              <a:gd name="connsiteY74" fmla="*/ 9839 h 10000"/>
              <a:gd name="connsiteX75" fmla="*/ 6000 w 10000"/>
              <a:gd name="connsiteY75" fmla="*/ 9897 h 10000"/>
              <a:gd name="connsiteX76" fmla="*/ 5759 w 10000"/>
              <a:gd name="connsiteY76" fmla="*/ 9943 h 10000"/>
              <a:gd name="connsiteX77" fmla="*/ 5517 w 10000"/>
              <a:gd name="connsiteY77" fmla="*/ 9977 h 10000"/>
              <a:gd name="connsiteX78" fmla="*/ 5264 w 10000"/>
              <a:gd name="connsiteY78" fmla="*/ 10000 h 10000"/>
              <a:gd name="connsiteX79" fmla="*/ 5000 w 10000"/>
              <a:gd name="connsiteY79" fmla="*/ 10000 h 10000"/>
              <a:gd name="connsiteX80" fmla="*/ 5000 w 10000"/>
              <a:gd name="connsiteY80" fmla="*/ 10000 h 10000"/>
              <a:gd name="connsiteX81" fmla="*/ 4736 w 10000"/>
              <a:gd name="connsiteY81" fmla="*/ 10000 h 10000"/>
              <a:gd name="connsiteX82" fmla="*/ 4483 w 10000"/>
              <a:gd name="connsiteY82" fmla="*/ 9977 h 10000"/>
              <a:gd name="connsiteX83" fmla="*/ 4241 w 10000"/>
              <a:gd name="connsiteY83" fmla="*/ 9943 h 10000"/>
              <a:gd name="connsiteX84" fmla="*/ 4000 w 10000"/>
              <a:gd name="connsiteY84" fmla="*/ 9897 h 10000"/>
              <a:gd name="connsiteX85" fmla="*/ 3759 w 10000"/>
              <a:gd name="connsiteY85" fmla="*/ 9839 h 10000"/>
              <a:gd name="connsiteX86" fmla="*/ 3517 w 10000"/>
              <a:gd name="connsiteY86" fmla="*/ 9782 h 10000"/>
              <a:gd name="connsiteX87" fmla="*/ 3276 w 10000"/>
              <a:gd name="connsiteY87" fmla="*/ 9701 h 10000"/>
              <a:gd name="connsiteX88" fmla="*/ 3057 w 10000"/>
              <a:gd name="connsiteY88" fmla="*/ 9598 h 10000"/>
              <a:gd name="connsiteX89" fmla="*/ 2621 w 10000"/>
              <a:gd name="connsiteY89" fmla="*/ 9402 h 10000"/>
              <a:gd name="connsiteX90" fmla="*/ 2195 w 10000"/>
              <a:gd name="connsiteY90" fmla="*/ 9138 h 10000"/>
              <a:gd name="connsiteX91" fmla="*/ 2224 w 10000"/>
              <a:gd name="connsiteY91"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1460 w 10000"/>
              <a:gd name="connsiteY15" fmla="*/ 1460 h 10000"/>
              <a:gd name="connsiteX16" fmla="*/ 1816 w 10000"/>
              <a:gd name="connsiteY16" fmla="*/ 1138 h 10000"/>
              <a:gd name="connsiteX17" fmla="*/ 2195 w 10000"/>
              <a:gd name="connsiteY17" fmla="*/ 862 h 10000"/>
              <a:gd name="connsiteX18" fmla="*/ 2621 w 10000"/>
              <a:gd name="connsiteY18" fmla="*/ 609 h 10000"/>
              <a:gd name="connsiteX19" fmla="*/ 3057 w 10000"/>
              <a:gd name="connsiteY19" fmla="*/ 402 h 10000"/>
              <a:gd name="connsiteX20" fmla="*/ 3276 w 10000"/>
              <a:gd name="connsiteY20" fmla="*/ 299 h 10000"/>
              <a:gd name="connsiteX21" fmla="*/ 3517 w 10000"/>
              <a:gd name="connsiteY21" fmla="*/ 218 h 10000"/>
              <a:gd name="connsiteX22" fmla="*/ 3759 w 10000"/>
              <a:gd name="connsiteY22" fmla="*/ 161 h 10000"/>
              <a:gd name="connsiteX23" fmla="*/ 4000 w 10000"/>
              <a:gd name="connsiteY23" fmla="*/ 103 h 10000"/>
              <a:gd name="connsiteX24" fmla="*/ 4241 w 10000"/>
              <a:gd name="connsiteY24" fmla="*/ 69 h 10000"/>
              <a:gd name="connsiteX25" fmla="*/ 4483 w 10000"/>
              <a:gd name="connsiteY25" fmla="*/ 23 h 10000"/>
              <a:gd name="connsiteX26" fmla="*/ 4736 w 10000"/>
              <a:gd name="connsiteY26" fmla="*/ 0 h 10000"/>
              <a:gd name="connsiteX27" fmla="*/ 5000 w 10000"/>
              <a:gd name="connsiteY27" fmla="*/ 0 h 10000"/>
              <a:gd name="connsiteX28" fmla="*/ 5000 w 10000"/>
              <a:gd name="connsiteY28" fmla="*/ 0 h 10000"/>
              <a:gd name="connsiteX29" fmla="*/ 5264 w 10000"/>
              <a:gd name="connsiteY29" fmla="*/ 0 h 10000"/>
              <a:gd name="connsiteX30" fmla="*/ 5517 w 10000"/>
              <a:gd name="connsiteY30" fmla="*/ 23 h 10000"/>
              <a:gd name="connsiteX31" fmla="*/ 5759 w 10000"/>
              <a:gd name="connsiteY31" fmla="*/ 69 h 10000"/>
              <a:gd name="connsiteX32" fmla="*/ 6000 w 10000"/>
              <a:gd name="connsiteY32" fmla="*/ 103 h 10000"/>
              <a:gd name="connsiteX33" fmla="*/ 6241 w 10000"/>
              <a:gd name="connsiteY33" fmla="*/ 161 h 10000"/>
              <a:gd name="connsiteX34" fmla="*/ 6483 w 10000"/>
              <a:gd name="connsiteY34" fmla="*/ 218 h 10000"/>
              <a:gd name="connsiteX35" fmla="*/ 6724 w 10000"/>
              <a:gd name="connsiteY35" fmla="*/ 299 h 10000"/>
              <a:gd name="connsiteX36" fmla="*/ 6943 w 10000"/>
              <a:gd name="connsiteY36" fmla="*/ 402 h 10000"/>
              <a:gd name="connsiteX37" fmla="*/ 7379 w 10000"/>
              <a:gd name="connsiteY37" fmla="*/ 609 h 10000"/>
              <a:gd name="connsiteX38" fmla="*/ 7793 w 10000"/>
              <a:gd name="connsiteY38" fmla="*/ 862 h 10000"/>
              <a:gd name="connsiteX39" fmla="*/ 8184 w 10000"/>
              <a:gd name="connsiteY39" fmla="*/ 1138 h 10000"/>
              <a:gd name="connsiteX40" fmla="*/ 8540 w 10000"/>
              <a:gd name="connsiteY40" fmla="*/ 1460 h 10000"/>
              <a:gd name="connsiteX41" fmla="*/ 8862 w 10000"/>
              <a:gd name="connsiteY41" fmla="*/ 1828 h 10000"/>
              <a:gd name="connsiteX42" fmla="*/ 9138 w 10000"/>
              <a:gd name="connsiteY42" fmla="*/ 2207 h 10000"/>
              <a:gd name="connsiteX43" fmla="*/ 9402 w 10000"/>
              <a:gd name="connsiteY43" fmla="*/ 2621 h 10000"/>
              <a:gd name="connsiteX44" fmla="*/ 9598 w 10000"/>
              <a:gd name="connsiteY44" fmla="*/ 3057 h 10000"/>
              <a:gd name="connsiteX45" fmla="*/ 9701 w 10000"/>
              <a:gd name="connsiteY45" fmla="*/ 3287 h 10000"/>
              <a:gd name="connsiteX46" fmla="*/ 9782 w 10000"/>
              <a:gd name="connsiteY46" fmla="*/ 3517 h 10000"/>
              <a:gd name="connsiteX47" fmla="*/ 9839 w 10000"/>
              <a:gd name="connsiteY47" fmla="*/ 3759 h 10000"/>
              <a:gd name="connsiteX48" fmla="*/ 9897 w 10000"/>
              <a:gd name="connsiteY48" fmla="*/ 4000 h 10000"/>
              <a:gd name="connsiteX49" fmla="*/ 9943 w 10000"/>
              <a:gd name="connsiteY49" fmla="*/ 4241 h 10000"/>
              <a:gd name="connsiteX50" fmla="*/ 9977 w 10000"/>
              <a:gd name="connsiteY50" fmla="*/ 4483 h 10000"/>
              <a:gd name="connsiteX51" fmla="*/ 10000 w 10000"/>
              <a:gd name="connsiteY51" fmla="*/ 4747 h 10000"/>
              <a:gd name="connsiteX52" fmla="*/ 10000 w 10000"/>
              <a:gd name="connsiteY52" fmla="*/ 5000 h 10000"/>
              <a:gd name="connsiteX53" fmla="*/ 10000 w 10000"/>
              <a:gd name="connsiteY53" fmla="*/ 5000 h 10000"/>
              <a:gd name="connsiteX54" fmla="*/ 10000 w 10000"/>
              <a:gd name="connsiteY54" fmla="*/ 5000 h 10000"/>
              <a:gd name="connsiteX55" fmla="*/ 10000 w 10000"/>
              <a:gd name="connsiteY55" fmla="*/ 5264 h 10000"/>
              <a:gd name="connsiteX56" fmla="*/ 9977 w 10000"/>
              <a:gd name="connsiteY56" fmla="*/ 5517 h 10000"/>
              <a:gd name="connsiteX57" fmla="*/ 9943 w 10000"/>
              <a:gd name="connsiteY57" fmla="*/ 5759 h 10000"/>
              <a:gd name="connsiteX58" fmla="*/ 9897 w 10000"/>
              <a:gd name="connsiteY58" fmla="*/ 6000 h 10000"/>
              <a:gd name="connsiteX59" fmla="*/ 9839 w 10000"/>
              <a:gd name="connsiteY59" fmla="*/ 6241 h 10000"/>
              <a:gd name="connsiteX60" fmla="*/ 9782 w 10000"/>
              <a:gd name="connsiteY60" fmla="*/ 6483 h 10000"/>
              <a:gd name="connsiteX61" fmla="*/ 9701 w 10000"/>
              <a:gd name="connsiteY61" fmla="*/ 6724 h 10000"/>
              <a:gd name="connsiteX62" fmla="*/ 9598 w 10000"/>
              <a:gd name="connsiteY62" fmla="*/ 6943 h 10000"/>
              <a:gd name="connsiteX63" fmla="*/ 9402 w 10000"/>
              <a:gd name="connsiteY63" fmla="*/ 7379 h 10000"/>
              <a:gd name="connsiteX64" fmla="*/ 9138 w 10000"/>
              <a:gd name="connsiteY64" fmla="*/ 7805 h 10000"/>
              <a:gd name="connsiteX65" fmla="*/ 8862 w 10000"/>
              <a:gd name="connsiteY65" fmla="*/ 8184 h 10000"/>
              <a:gd name="connsiteX66" fmla="*/ 8540 w 10000"/>
              <a:gd name="connsiteY66" fmla="*/ 8540 h 10000"/>
              <a:gd name="connsiteX67" fmla="*/ 8184 w 10000"/>
              <a:gd name="connsiteY67" fmla="*/ 8862 h 10000"/>
              <a:gd name="connsiteX68" fmla="*/ 7793 w 10000"/>
              <a:gd name="connsiteY68" fmla="*/ 9138 h 10000"/>
              <a:gd name="connsiteX69" fmla="*/ 7379 w 10000"/>
              <a:gd name="connsiteY69" fmla="*/ 9402 h 10000"/>
              <a:gd name="connsiteX70" fmla="*/ 6943 w 10000"/>
              <a:gd name="connsiteY70" fmla="*/ 9598 h 10000"/>
              <a:gd name="connsiteX71" fmla="*/ 6724 w 10000"/>
              <a:gd name="connsiteY71" fmla="*/ 9701 h 10000"/>
              <a:gd name="connsiteX72" fmla="*/ 6483 w 10000"/>
              <a:gd name="connsiteY72" fmla="*/ 9782 h 10000"/>
              <a:gd name="connsiteX73" fmla="*/ 6241 w 10000"/>
              <a:gd name="connsiteY73" fmla="*/ 9839 h 10000"/>
              <a:gd name="connsiteX74" fmla="*/ 6000 w 10000"/>
              <a:gd name="connsiteY74" fmla="*/ 9897 h 10000"/>
              <a:gd name="connsiteX75" fmla="*/ 5759 w 10000"/>
              <a:gd name="connsiteY75" fmla="*/ 9943 h 10000"/>
              <a:gd name="connsiteX76" fmla="*/ 5517 w 10000"/>
              <a:gd name="connsiteY76" fmla="*/ 9977 h 10000"/>
              <a:gd name="connsiteX77" fmla="*/ 5264 w 10000"/>
              <a:gd name="connsiteY77" fmla="*/ 10000 h 10000"/>
              <a:gd name="connsiteX78" fmla="*/ 5000 w 10000"/>
              <a:gd name="connsiteY78" fmla="*/ 10000 h 10000"/>
              <a:gd name="connsiteX79" fmla="*/ 5000 w 10000"/>
              <a:gd name="connsiteY79" fmla="*/ 10000 h 10000"/>
              <a:gd name="connsiteX80" fmla="*/ 4736 w 10000"/>
              <a:gd name="connsiteY80" fmla="*/ 10000 h 10000"/>
              <a:gd name="connsiteX81" fmla="*/ 4483 w 10000"/>
              <a:gd name="connsiteY81" fmla="*/ 9977 h 10000"/>
              <a:gd name="connsiteX82" fmla="*/ 4241 w 10000"/>
              <a:gd name="connsiteY82" fmla="*/ 9943 h 10000"/>
              <a:gd name="connsiteX83" fmla="*/ 4000 w 10000"/>
              <a:gd name="connsiteY83" fmla="*/ 9897 h 10000"/>
              <a:gd name="connsiteX84" fmla="*/ 3759 w 10000"/>
              <a:gd name="connsiteY84" fmla="*/ 9839 h 10000"/>
              <a:gd name="connsiteX85" fmla="*/ 3517 w 10000"/>
              <a:gd name="connsiteY85" fmla="*/ 9782 h 10000"/>
              <a:gd name="connsiteX86" fmla="*/ 3276 w 10000"/>
              <a:gd name="connsiteY86" fmla="*/ 9701 h 10000"/>
              <a:gd name="connsiteX87" fmla="*/ 3057 w 10000"/>
              <a:gd name="connsiteY87" fmla="*/ 9598 h 10000"/>
              <a:gd name="connsiteX88" fmla="*/ 2621 w 10000"/>
              <a:gd name="connsiteY88" fmla="*/ 9402 h 10000"/>
              <a:gd name="connsiteX89" fmla="*/ 2195 w 10000"/>
              <a:gd name="connsiteY89" fmla="*/ 9138 h 10000"/>
              <a:gd name="connsiteX90" fmla="*/ 2224 w 10000"/>
              <a:gd name="connsiteY90"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1460 w 10000"/>
              <a:gd name="connsiteY15" fmla="*/ 1460 h 10000"/>
              <a:gd name="connsiteX16" fmla="*/ 2195 w 10000"/>
              <a:gd name="connsiteY16" fmla="*/ 862 h 10000"/>
              <a:gd name="connsiteX17" fmla="*/ 2621 w 10000"/>
              <a:gd name="connsiteY17" fmla="*/ 609 h 10000"/>
              <a:gd name="connsiteX18" fmla="*/ 3057 w 10000"/>
              <a:gd name="connsiteY18" fmla="*/ 402 h 10000"/>
              <a:gd name="connsiteX19" fmla="*/ 3276 w 10000"/>
              <a:gd name="connsiteY19" fmla="*/ 299 h 10000"/>
              <a:gd name="connsiteX20" fmla="*/ 3517 w 10000"/>
              <a:gd name="connsiteY20" fmla="*/ 218 h 10000"/>
              <a:gd name="connsiteX21" fmla="*/ 3759 w 10000"/>
              <a:gd name="connsiteY21" fmla="*/ 161 h 10000"/>
              <a:gd name="connsiteX22" fmla="*/ 4000 w 10000"/>
              <a:gd name="connsiteY22" fmla="*/ 103 h 10000"/>
              <a:gd name="connsiteX23" fmla="*/ 4241 w 10000"/>
              <a:gd name="connsiteY23" fmla="*/ 69 h 10000"/>
              <a:gd name="connsiteX24" fmla="*/ 4483 w 10000"/>
              <a:gd name="connsiteY24" fmla="*/ 23 h 10000"/>
              <a:gd name="connsiteX25" fmla="*/ 4736 w 10000"/>
              <a:gd name="connsiteY25" fmla="*/ 0 h 10000"/>
              <a:gd name="connsiteX26" fmla="*/ 5000 w 10000"/>
              <a:gd name="connsiteY26" fmla="*/ 0 h 10000"/>
              <a:gd name="connsiteX27" fmla="*/ 5000 w 10000"/>
              <a:gd name="connsiteY27" fmla="*/ 0 h 10000"/>
              <a:gd name="connsiteX28" fmla="*/ 5264 w 10000"/>
              <a:gd name="connsiteY28" fmla="*/ 0 h 10000"/>
              <a:gd name="connsiteX29" fmla="*/ 5517 w 10000"/>
              <a:gd name="connsiteY29" fmla="*/ 23 h 10000"/>
              <a:gd name="connsiteX30" fmla="*/ 5759 w 10000"/>
              <a:gd name="connsiteY30" fmla="*/ 69 h 10000"/>
              <a:gd name="connsiteX31" fmla="*/ 6000 w 10000"/>
              <a:gd name="connsiteY31" fmla="*/ 103 h 10000"/>
              <a:gd name="connsiteX32" fmla="*/ 6241 w 10000"/>
              <a:gd name="connsiteY32" fmla="*/ 161 h 10000"/>
              <a:gd name="connsiteX33" fmla="*/ 6483 w 10000"/>
              <a:gd name="connsiteY33" fmla="*/ 218 h 10000"/>
              <a:gd name="connsiteX34" fmla="*/ 6724 w 10000"/>
              <a:gd name="connsiteY34" fmla="*/ 299 h 10000"/>
              <a:gd name="connsiteX35" fmla="*/ 6943 w 10000"/>
              <a:gd name="connsiteY35" fmla="*/ 402 h 10000"/>
              <a:gd name="connsiteX36" fmla="*/ 7379 w 10000"/>
              <a:gd name="connsiteY36" fmla="*/ 609 h 10000"/>
              <a:gd name="connsiteX37" fmla="*/ 7793 w 10000"/>
              <a:gd name="connsiteY37" fmla="*/ 862 h 10000"/>
              <a:gd name="connsiteX38" fmla="*/ 8184 w 10000"/>
              <a:gd name="connsiteY38" fmla="*/ 1138 h 10000"/>
              <a:gd name="connsiteX39" fmla="*/ 8540 w 10000"/>
              <a:gd name="connsiteY39" fmla="*/ 1460 h 10000"/>
              <a:gd name="connsiteX40" fmla="*/ 8862 w 10000"/>
              <a:gd name="connsiteY40" fmla="*/ 1828 h 10000"/>
              <a:gd name="connsiteX41" fmla="*/ 9138 w 10000"/>
              <a:gd name="connsiteY41" fmla="*/ 2207 h 10000"/>
              <a:gd name="connsiteX42" fmla="*/ 9402 w 10000"/>
              <a:gd name="connsiteY42" fmla="*/ 2621 h 10000"/>
              <a:gd name="connsiteX43" fmla="*/ 9598 w 10000"/>
              <a:gd name="connsiteY43" fmla="*/ 3057 h 10000"/>
              <a:gd name="connsiteX44" fmla="*/ 9701 w 10000"/>
              <a:gd name="connsiteY44" fmla="*/ 3287 h 10000"/>
              <a:gd name="connsiteX45" fmla="*/ 9782 w 10000"/>
              <a:gd name="connsiteY45" fmla="*/ 3517 h 10000"/>
              <a:gd name="connsiteX46" fmla="*/ 9839 w 10000"/>
              <a:gd name="connsiteY46" fmla="*/ 3759 h 10000"/>
              <a:gd name="connsiteX47" fmla="*/ 9897 w 10000"/>
              <a:gd name="connsiteY47" fmla="*/ 4000 h 10000"/>
              <a:gd name="connsiteX48" fmla="*/ 9943 w 10000"/>
              <a:gd name="connsiteY48" fmla="*/ 4241 h 10000"/>
              <a:gd name="connsiteX49" fmla="*/ 9977 w 10000"/>
              <a:gd name="connsiteY49" fmla="*/ 4483 h 10000"/>
              <a:gd name="connsiteX50" fmla="*/ 10000 w 10000"/>
              <a:gd name="connsiteY50" fmla="*/ 4747 h 10000"/>
              <a:gd name="connsiteX51" fmla="*/ 10000 w 10000"/>
              <a:gd name="connsiteY51" fmla="*/ 5000 h 10000"/>
              <a:gd name="connsiteX52" fmla="*/ 10000 w 10000"/>
              <a:gd name="connsiteY52" fmla="*/ 5000 h 10000"/>
              <a:gd name="connsiteX53" fmla="*/ 10000 w 10000"/>
              <a:gd name="connsiteY53" fmla="*/ 5000 h 10000"/>
              <a:gd name="connsiteX54" fmla="*/ 10000 w 10000"/>
              <a:gd name="connsiteY54" fmla="*/ 5264 h 10000"/>
              <a:gd name="connsiteX55" fmla="*/ 9977 w 10000"/>
              <a:gd name="connsiteY55" fmla="*/ 5517 h 10000"/>
              <a:gd name="connsiteX56" fmla="*/ 9943 w 10000"/>
              <a:gd name="connsiteY56" fmla="*/ 5759 h 10000"/>
              <a:gd name="connsiteX57" fmla="*/ 9897 w 10000"/>
              <a:gd name="connsiteY57" fmla="*/ 6000 h 10000"/>
              <a:gd name="connsiteX58" fmla="*/ 9839 w 10000"/>
              <a:gd name="connsiteY58" fmla="*/ 6241 h 10000"/>
              <a:gd name="connsiteX59" fmla="*/ 9782 w 10000"/>
              <a:gd name="connsiteY59" fmla="*/ 6483 h 10000"/>
              <a:gd name="connsiteX60" fmla="*/ 9701 w 10000"/>
              <a:gd name="connsiteY60" fmla="*/ 6724 h 10000"/>
              <a:gd name="connsiteX61" fmla="*/ 9598 w 10000"/>
              <a:gd name="connsiteY61" fmla="*/ 6943 h 10000"/>
              <a:gd name="connsiteX62" fmla="*/ 9402 w 10000"/>
              <a:gd name="connsiteY62" fmla="*/ 7379 h 10000"/>
              <a:gd name="connsiteX63" fmla="*/ 9138 w 10000"/>
              <a:gd name="connsiteY63" fmla="*/ 7805 h 10000"/>
              <a:gd name="connsiteX64" fmla="*/ 8862 w 10000"/>
              <a:gd name="connsiteY64" fmla="*/ 8184 h 10000"/>
              <a:gd name="connsiteX65" fmla="*/ 8540 w 10000"/>
              <a:gd name="connsiteY65" fmla="*/ 8540 h 10000"/>
              <a:gd name="connsiteX66" fmla="*/ 8184 w 10000"/>
              <a:gd name="connsiteY66" fmla="*/ 8862 h 10000"/>
              <a:gd name="connsiteX67" fmla="*/ 7793 w 10000"/>
              <a:gd name="connsiteY67" fmla="*/ 9138 h 10000"/>
              <a:gd name="connsiteX68" fmla="*/ 7379 w 10000"/>
              <a:gd name="connsiteY68" fmla="*/ 9402 h 10000"/>
              <a:gd name="connsiteX69" fmla="*/ 6943 w 10000"/>
              <a:gd name="connsiteY69" fmla="*/ 9598 h 10000"/>
              <a:gd name="connsiteX70" fmla="*/ 6724 w 10000"/>
              <a:gd name="connsiteY70" fmla="*/ 9701 h 10000"/>
              <a:gd name="connsiteX71" fmla="*/ 6483 w 10000"/>
              <a:gd name="connsiteY71" fmla="*/ 9782 h 10000"/>
              <a:gd name="connsiteX72" fmla="*/ 6241 w 10000"/>
              <a:gd name="connsiteY72" fmla="*/ 9839 h 10000"/>
              <a:gd name="connsiteX73" fmla="*/ 6000 w 10000"/>
              <a:gd name="connsiteY73" fmla="*/ 9897 h 10000"/>
              <a:gd name="connsiteX74" fmla="*/ 5759 w 10000"/>
              <a:gd name="connsiteY74" fmla="*/ 9943 h 10000"/>
              <a:gd name="connsiteX75" fmla="*/ 5517 w 10000"/>
              <a:gd name="connsiteY75" fmla="*/ 9977 h 10000"/>
              <a:gd name="connsiteX76" fmla="*/ 5264 w 10000"/>
              <a:gd name="connsiteY76" fmla="*/ 10000 h 10000"/>
              <a:gd name="connsiteX77" fmla="*/ 5000 w 10000"/>
              <a:gd name="connsiteY77" fmla="*/ 10000 h 10000"/>
              <a:gd name="connsiteX78" fmla="*/ 5000 w 10000"/>
              <a:gd name="connsiteY78" fmla="*/ 10000 h 10000"/>
              <a:gd name="connsiteX79" fmla="*/ 4736 w 10000"/>
              <a:gd name="connsiteY79" fmla="*/ 10000 h 10000"/>
              <a:gd name="connsiteX80" fmla="*/ 4483 w 10000"/>
              <a:gd name="connsiteY80" fmla="*/ 9977 h 10000"/>
              <a:gd name="connsiteX81" fmla="*/ 4241 w 10000"/>
              <a:gd name="connsiteY81" fmla="*/ 9943 h 10000"/>
              <a:gd name="connsiteX82" fmla="*/ 4000 w 10000"/>
              <a:gd name="connsiteY82" fmla="*/ 9897 h 10000"/>
              <a:gd name="connsiteX83" fmla="*/ 3759 w 10000"/>
              <a:gd name="connsiteY83" fmla="*/ 9839 h 10000"/>
              <a:gd name="connsiteX84" fmla="*/ 3517 w 10000"/>
              <a:gd name="connsiteY84" fmla="*/ 9782 h 10000"/>
              <a:gd name="connsiteX85" fmla="*/ 3276 w 10000"/>
              <a:gd name="connsiteY85" fmla="*/ 9701 h 10000"/>
              <a:gd name="connsiteX86" fmla="*/ 3057 w 10000"/>
              <a:gd name="connsiteY86" fmla="*/ 9598 h 10000"/>
              <a:gd name="connsiteX87" fmla="*/ 2621 w 10000"/>
              <a:gd name="connsiteY87" fmla="*/ 9402 h 10000"/>
              <a:gd name="connsiteX88" fmla="*/ 2195 w 10000"/>
              <a:gd name="connsiteY88" fmla="*/ 9138 h 10000"/>
              <a:gd name="connsiteX89" fmla="*/ 2224 w 10000"/>
              <a:gd name="connsiteY89"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2195 w 10000"/>
              <a:gd name="connsiteY15" fmla="*/ 862 h 10000"/>
              <a:gd name="connsiteX16" fmla="*/ 2621 w 10000"/>
              <a:gd name="connsiteY16" fmla="*/ 609 h 10000"/>
              <a:gd name="connsiteX17" fmla="*/ 3057 w 10000"/>
              <a:gd name="connsiteY17" fmla="*/ 402 h 10000"/>
              <a:gd name="connsiteX18" fmla="*/ 3276 w 10000"/>
              <a:gd name="connsiteY18" fmla="*/ 299 h 10000"/>
              <a:gd name="connsiteX19" fmla="*/ 3517 w 10000"/>
              <a:gd name="connsiteY19" fmla="*/ 218 h 10000"/>
              <a:gd name="connsiteX20" fmla="*/ 3759 w 10000"/>
              <a:gd name="connsiteY20" fmla="*/ 161 h 10000"/>
              <a:gd name="connsiteX21" fmla="*/ 4000 w 10000"/>
              <a:gd name="connsiteY21" fmla="*/ 103 h 10000"/>
              <a:gd name="connsiteX22" fmla="*/ 4241 w 10000"/>
              <a:gd name="connsiteY22" fmla="*/ 69 h 10000"/>
              <a:gd name="connsiteX23" fmla="*/ 4483 w 10000"/>
              <a:gd name="connsiteY23" fmla="*/ 23 h 10000"/>
              <a:gd name="connsiteX24" fmla="*/ 4736 w 10000"/>
              <a:gd name="connsiteY24" fmla="*/ 0 h 10000"/>
              <a:gd name="connsiteX25" fmla="*/ 5000 w 10000"/>
              <a:gd name="connsiteY25" fmla="*/ 0 h 10000"/>
              <a:gd name="connsiteX26" fmla="*/ 5000 w 10000"/>
              <a:gd name="connsiteY26" fmla="*/ 0 h 10000"/>
              <a:gd name="connsiteX27" fmla="*/ 5264 w 10000"/>
              <a:gd name="connsiteY27" fmla="*/ 0 h 10000"/>
              <a:gd name="connsiteX28" fmla="*/ 5517 w 10000"/>
              <a:gd name="connsiteY28" fmla="*/ 23 h 10000"/>
              <a:gd name="connsiteX29" fmla="*/ 5759 w 10000"/>
              <a:gd name="connsiteY29" fmla="*/ 69 h 10000"/>
              <a:gd name="connsiteX30" fmla="*/ 6000 w 10000"/>
              <a:gd name="connsiteY30" fmla="*/ 103 h 10000"/>
              <a:gd name="connsiteX31" fmla="*/ 6241 w 10000"/>
              <a:gd name="connsiteY31" fmla="*/ 161 h 10000"/>
              <a:gd name="connsiteX32" fmla="*/ 6483 w 10000"/>
              <a:gd name="connsiteY32" fmla="*/ 218 h 10000"/>
              <a:gd name="connsiteX33" fmla="*/ 6724 w 10000"/>
              <a:gd name="connsiteY33" fmla="*/ 299 h 10000"/>
              <a:gd name="connsiteX34" fmla="*/ 6943 w 10000"/>
              <a:gd name="connsiteY34" fmla="*/ 402 h 10000"/>
              <a:gd name="connsiteX35" fmla="*/ 7379 w 10000"/>
              <a:gd name="connsiteY35" fmla="*/ 609 h 10000"/>
              <a:gd name="connsiteX36" fmla="*/ 7793 w 10000"/>
              <a:gd name="connsiteY36" fmla="*/ 862 h 10000"/>
              <a:gd name="connsiteX37" fmla="*/ 8184 w 10000"/>
              <a:gd name="connsiteY37" fmla="*/ 1138 h 10000"/>
              <a:gd name="connsiteX38" fmla="*/ 8540 w 10000"/>
              <a:gd name="connsiteY38" fmla="*/ 1460 h 10000"/>
              <a:gd name="connsiteX39" fmla="*/ 8862 w 10000"/>
              <a:gd name="connsiteY39" fmla="*/ 1828 h 10000"/>
              <a:gd name="connsiteX40" fmla="*/ 9138 w 10000"/>
              <a:gd name="connsiteY40" fmla="*/ 2207 h 10000"/>
              <a:gd name="connsiteX41" fmla="*/ 9402 w 10000"/>
              <a:gd name="connsiteY41" fmla="*/ 2621 h 10000"/>
              <a:gd name="connsiteX42" fmla="*/ 9598 w 10000"/>
              <a:gd name="connsiteY42" fmla="*/ 3057 h 10000"/>
              <a:gd name="connsiteX43" fmla="*/ 9701 w 10000"/>
              <a:gd name="connsiteY43" fmla="*/ 3287 h 10000"/>
              <a:gd name="connsiteX44" fmla="*/ 9782 w 10000"/>
              <a:gd name="connsiteY44" fmla="*/ 3517 h 10000"/>
              <a:gd name="connsiteX45" fmla="*/ 9839 w 10000"/>
              <a:gd name="connsiteY45" fmla="*/ 3759 h 10000"/>
              <a:gd name="connsiteX46" fmla="*/ 9897 w 10000"/>
              <a:gd name="connsiteY46" fmla="*/ 4000 h 10000"/>
              <a:gd name="connsiteX47" fmla="*/ 9943 w 10000"/>
              <a:gd name="connsiteY47" fmla="*/ 4241 h 10000"/>
              <a:gd name="connsiteX48" fmla="*/ 9977 w 10000"/>
              <a:gd name="connsiteY48" fmla="*/ 4483 h 10000"/>
              <a:gd name="connsiteX49" fmla="*/ 10000 w 10000"/>
              <a:gd name="connsiteY49" fmla="*/ 4747 h 10000"/>
              <a:gd name="connsiteX50" fmla="*/ 10000 w 10000"/>
              <a:gd name="connsiteY50" fmla="*/ 5000 h 10000"/>
              <a:gd name="connsiteX51" fmla="*/ 10000 w 10000"/>
              <a:gd name="connsiteY51" fmla="*/ 5000 h 10000"/>
              <a:gd name="connsiteX52" fmla="*/ 10000 w 10000"/>
              <a:gd name="connsiteY52" fmla="*/ 5000 h 10000"/>
              <a:gd name="connsiteX53" fmla="*/ 10000 w 10000"/>
              <a:gd name="connsiteY53" fmla="*/ 5264 h 10000"/>
              <a:gd name="connsiteX54" fmla="*/ 9977 w 10000"/>
              <a:gd name="connsiteY54" fmla="*/ 5517 h 10000"/>
              <a:gd name="connsiteX55" fmla="*/ 9943 w 10000"/>
              <a:gd name="connsiteY55" fmla="*/ 5759 h 10000"/>
              <a:gd name="connsiteX56" fmla="*/ 9897 w 10000"/>
              <a:gd name="connsiteY56" fmla="*/ 6000 h 10000"/>
              <a:gd name="connsiteX57" fmla="*/ 9839 w 10000"/>
              <a:gd name="connsiteY57" fmla="*/ 6241 h 10000"/>
              <a:gd name="connsiteX58" fmla="*/ 9782 w 10000"/>
              <a:gd name="connsiteY58" fmla="*/ 6483 h 10000"/>
              <a:gd name="connsiteX59" fmla="*/ 9701 w 10000"/>
              <a:gd name="connsiteY59" fmla="*/ 6724 h 10000"/>
              <a:gd name="connsiteX60" fmla="*/ 9598 w 10000"/>
              <a:gd name="connsiteY60" fmla="*/ 6943 h 10000"/>
              <a:gd name="connsiteX61" fmla="*/ 9402 w 10000"/>
              <a:gd name="connsiteY61" fmla="*/ 7379 h 10000"/>
              <a:gd name="connsiteX62" fmla="*/ 9138 w 10000"/>
              <a:gd name="connsiteY62" fmla="*/ 7805 h 10000"/>
              <a:gd name="connsiteX63" fmla="*/ 8862 w 10000"/>
              <a:gd name="connsiteY63" fmla="*/ 8184 h 10000"/>
              <a:gd name="connsiteX64" fmla="*/ 8540 w 10000"/>
              <a:gd name="connsiteY64" fmla="*/ 8540 h 10000"/>
              <a:gd name="connsiteX65" fmla="*/ 8184 w 10000"/>
              <a:gd name="connsiteY65" fmla="*/ 8862 h 10000"/>
              <a:gd name="connsiteX66" fmla="*/ 7793 w 10000"/>
              <a:gd name="connsiteY66" fmla="*/ 9138 h 10000"/>
              <a:gd name="connsiteX67" fmla="*/ 7379 w 10000"/>
              <a:gd name="connsiteY67" fmla="*/ 9402 h 10000"/>
              <a:gd name="connsiteX68" fmla="*/ 6943 w 10000"/>
              <a:gd name="connsiteY68" fmla="*/ 9598 h 10000"/>
              <a:gd name="connsiteX69" fmla="*/ 6724 w 10000"/>
              <a:gd name="connsiteY69" fmla="*/ 9701 h 10000"/>
              <a:gd name="connsiteX70" fmla="*/ 6483 w 10000"/>
              <a:gd name="connsiteY70" fmla="*/ 9782 h 10000"/>
              <a:gd name="connsiteX71" fmla="*/ 6241 w 10000"/>
              <a:gd name="connsiteY71" fmla="*/ 9839 h 10000"/>
              <a:gd name="connsiteX72" fmla="*/ 6000 w 10000"/>
              <a:gd name="connsiteY72" fmla="*/ 9897 h 10000"/>
              <a:gd name="connsiteX73" fmla="*/ 5759 w 10000"/>
              <a:gd name="connsiteY73" fmla="*/ 9943 h 10000"/>
              <a:gd name="connsiteX74" fmla="*/ 5517 w 10000"/>
              <a:gd name="connsiteY74" fmla="*/ 9977 h 10000"/>
              <a:gd name="connsiteX75" fmla="*/ 5264 w 10000"/>
              <a:gd name="connsiteY75" fmla="*/ 10000 h 10000"/>
              <a:gd name="connsiteX76" fmla="*/ 5000 w 10000"/>
              <a:gd name="connsiteY76" fmla="*/ 10000 h 10000"/>
              <a:gd name="connsiteX77" fmla="*/ 5000 w 10000"/>
              <a:gd name="connsiteY77" fmla="*/ 10000 h 10000"/>
              <a:gd name="connsiteX78" fmla="*/ 4736 w 10000"/>
              <a:gd name="connsiteY78" fmla="*/ 10000 h 10000"/>
              <a:gd name="connsiteX79" fmla="*/ 4483 w 10000"/>
              <a:gd name="connsiteY79" fmla="*/ 9977 h 10000"/>
              <a:gd name="connsiteX80" fmla="*/ 4241 w 10000"/>
              <a:gd name="connsiteY80" fmla="*/ 9943 h 10000"/>
              <a:gd name="connsiteX81" fmla="*/ 4000 w 10000"/>
              <a:gd name="connsiteY81" fmla="*/ 9897 h 10000"/>
              <a:gd name="connsiteX82" fmla="*/ 3759 w 10000"/>
              <a:gd name="connsiteY82" fmla="*/ 9839 h 10000"/>
              <a:gd name="connsiteX83" fmla="*/ 3517 w 10000"/>
              <a:gd name="connsiteY83" fmla="*/ 9782 h 10000"/>
              <a:gd name="connsiteX84" fmla="*/ 3276 w 10000"/>
              <a:gd name="connsiteY84" fmla="*/ 9701 h 10000"/>
              <a:gd name="connsiteX85" fmla="*/ 3057 w 10000"/>
              <a:gd name="connsiteY85" fmla="*/ 9598 h 10000"/>
              <a:gd name="connsiteX86" fmla="*/ 2621 w 10000"/>
              <a:gd name="connsiteY86" fmla="*/ 9402 h 10000"/>
              <a:gd name="connsiteX87" fmla="*/ 2195 w 10000"/>
              <a:gd name="connsiteY87" fmla="*/ 9138 h 10000"/>
              <a:gd name="connsiteX88" fmla="*/ 2224 w 10000"/>
              <a:gd name="connsiteY88"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2195 w 10000"/>
              <a:gd name="connsiteY14" fmla="*/ 862 h 10000"/>
              <a:gd name="connsiteX15" fmla="*/ 2621 w 10000"/>
              <a:gd name="connsiteY15" fmla="*/ 609 h 10000"/>
              <a:gd name="connsiteX16" fmla="*/ 3057 w 10000"/>
              <a:gd name="connsiteY16" fmla="*/ 402 h 10000"/>
              <a:gd name="connsiteX17" fmla="*/ 3276 w 10000"/>
              <a:gd name="connsiteY17" fmla="*/ 299 h 10000"/>
              <a:gd name="connsiteX18" fmla="*/ 3517 w 10000"/>
              <a:gd name="connsiteY18" fmla="*/ 218 h 10000"/>
              <a:gd name="connsiteX19" fmla="*/ 3759 w 10000"/>
              <a:gd name="connsiteY19" fmla="*/ 161 h 10000"/>
              <a:gd name="connsiteX20" fmla="*/ 4000 w 10000"/>
              <a:gd name="connsiteY20" fmla="*/ 103 h 10000"/>
              <a:gd name="connsiteX21" fmla="*/ 4241 w 10000"/>
              <a:gd name="connsiteY21" fmla="*/ 69 h 10000"/>
              <a:gd name="connsiteX22" fmla="*/ 4483 w 10000"/>
              <a:gd name="connsiteY22" fmla="*/ 23 h 10000"/>
              <a:gd name="connsiteX23" fmla="*/ 4736 w 10000"/>
              <a:gd name="connsiteY23" fmla="*/ 0 h 10000"/>
              <a:gd name="connsiteX24" fmla="*/ 5000 w 10000"/>
              <a:gd name="connsiteY24" fmla="*/ 0 h 10000"/>
              <a:gd name="connsiteX25" fmla="*/ 5000 w 10000"/>
              <a:gd name="connsiteY25" fmla="*/ 0 h 10000"/>
              <a:gd name="connsiteX26" fmla="*/ 5264 w 10000"/>
              <a:gd name="connsiteY26" fmla="*/ 0 h 10000"/>
              <a:gd name="connsiteX27" fmla="*/ 5517 w 10000"/>
              <a:gd name="connsiteY27" fmla="*/ 23 h 10000"/>
              <a:gd name="connsiteX28" fmla="*/ 5759 w 10000"/>
              <a:gd name="connsiteY28" fmla="*/ 69 h 10000"/>
              <a:gd name="connsiteX29" fmla="*/ 6000 w 10000"/>
              <a:gd name="connsiteY29" fmla="*/ 103 h 10000"/>
              <a:gd name="connsiteX30" fmla="*/ 6241 w 10000"/>
              <a:gd name="connsiteY30" fmla="*/ 161 h 10000"/>
              <a:gd name="connsiteX31" fmla="*/ 6483 w 10000"/>
              <a:gd name="connsiteY31" fmla="*/ 218 h 10000"/>
              <a:gd name="connsiteX32" fmla="*/ 6724 w 10000"/>
              <a:gd name="connsiteY32" fmla="*/ 299 h 10000"/>
              <a:gd name="connsiteX33" fmla="*/ 6943 w 10000"/>
              <a:gd name="connsiteY33" fmla="*/ 402 h 10000"/>
              <a:gd name="connsiteX34" fmla="*/ 7379 w 10000"/>
              <a:gd name="connsiteY34" fmla="*/ 609 h 10000"/>
              <a:gd name="connsiteX35" fmla="*/ 7793 w 10000"/>
              <a:gd name="connsiteY35" fmla="*/ 862 h 10000"/>
              <a:gd name="connsiteX36" fmla="*/ 8184 w 10000"/>
              <a:gd name="connsiteY36" fmla="*/ 1138 h 10000"/>
              <a:gd name="connsiteX37" fmla="*/ 8540 w 10000"/>
              <a:gd name="connsiteY37" fmla="*/ 1460 h 10000"/>
              <a:gd name="connsiteX38" fmla="*/ 8862 w 10000"/>
              <a:gd name="connsiteY38" fmla="*/ 1828 h 10000"/>
              <a:gd name="connsiteX39" fmla="*/ 9138 w 10000"/>
              <a:gd name="connsiteY39" fmla="*/ 2207 h 10000"/>
              <a:gd name="connsiteX40" fmla="*/ 9402 w 10000"/>
              <a:gd name="connsiteY40" fmla="*/ 2621 h 10000"/>
              <a:gd name="connsiteX41" fmla="*/ 9598 w 10000"/>
              <a:gd name="connsiteY41" fmla="*/ 3057 h 10000"/>
              <a:gd name="connsiteX42" fmla="*/ 9701 w 10000"/>
              <a:gd name="connsiteY42" fmla="*/ 3287 h 10000"/>
              <a:gd name="connsiteX43" fmla="*/ 9782 w 10000"/>
              <a:gd name="connsiteY43" fmla="*/ 3517 h 10000"/>
              <a:gd name="connsiteX44" fmla="*/ 9839 w 10000"/>
              <a:gd name="connsiteY44" fmla="*/ 3759 h 10000"/>
              <a:gd name="connsiteX45" fmla="*/ 9897 w 10000"/>
              <a:gd name="connsiteY45" fmla="*/ 4000 h 10000"/>
              <a:gd name="connsiteX46" fmla="*/ 9943 w 10000"/>
              <a:gd name="connsiteY46" fmla="*/ 4241 h 10000"/>
              <a:gd name="connsiteX47" fmla="*/ 9977 w 10000"/>
              <a:gd name="connsiteY47" fmla="*/ 4483 h 10000"/>
              <a:gd name="connsiteX48" fmla="*/ 10000 w 10000"/>
              <a:gd name="connsiteY48" fmla="*/ 4747 h 10000"/>
              <a:gd name="connsiteX49" fmla="*/ 10000 w 10000"/>
              <a:gd name="connsiteY49" fmla="*/ 5000 h 10000"/>
              <a:gd name="connsiteX50" fmla="*/ 10000 w 10000"/>
              <a:gd name="connsiteY50" fmla="*/ 5000 h 10000"/>
              <a:gd name="connsiteX51" fmla="*/ 10000 w 10000"/>
              <a:gd name="connsiteY51" fmla="*/ 5000 h 10000"/>
              <a:gd name="connsiteX52" fmla="*/ 10000 w 10000"/>
              <a:gd name="connsiteY52" fmla="*/ 5264 h 10000"/>
              <a:gd name="connsiteX53" fmla="*/ 9977 w 10000"/>
              <a:gd name="connsiteY53" fmla="*/ 5517 h 10000"/>
              <a:gd name="connsiteX54" fmla="*/ 9943 w 10000"/>
              <a:gd name="connsiteY54" fmla="*/ 5759 h 10000"/>
              <a:gd name="connsiteX55" fmla="*/ 9897 w 10000"/>
              <a:gd name="connsiteY55" fmla="*/ 6000 h 10000"/>
              <a:gd name="connsiteX56" fmla="*/ 9839 w 10000"/>
              <a:gd name="connsiteY56" fmla="*/ 6241 h 10000"/>
              <a:gd name="connsiteX57" fmla="*/ 9782 w 10000"/>
              <a:gd name="connsiteY57" fmla="*/ 6483 h 10000"/>
              <a:gd name="connsiteX58" fmla="*/ 9701 w 10000"/>
              <a:gd name="connsiteY58" fmla="*/ 6724 h 10000"/>
              <a:gd name="connsiteX59" fmla="*/ 9598 w 10000"/>
              <a:gd name="connsiteY59" fmla="*/ 6943 h 10000"/>
              <a:gd name="connsiteX60" fmla="*/ 9402 w 10000"/>
              <a:gd name="connsiteY60" fmla="*/ 7379 h 10000"/>
              <a:gd name="connsiteX61" fmla="*/ 9138 w 10000"/>
              <a:gd name="connsiteY61" fmla="*/ 7805 h 10000"/>
              <a:gd name="connsiteX62" fmla="*/ 8862 w 10000"/>
              <a:gd name="connsiteY62" fmla="*/ 8184 h 10000"/>
              <a:gd name="connsiteX63" fmla="*/ 8540 w 10000"/>
              <a:gd name="connsiteY63" fmla="*/ 8540 h 10000"/>
              <a:gd name="connsiteX64" fmla="*/ 8184 w 10000"/>
              <a:gd name="connsiteY64" fmla="*/ 8862 h 10000"/>
              <a:gd name="connsiteX65" fmla="*/ 7793 w 10000"/>
              <a:gd name="connsiteY65" fmla="*/ 9138 h 10000"/>
              <a:gd name="connsiteX66" fmla="*/ 7379 w 10000"/>
              <a:gd name="connsiteY66" fmla="*/ 9402 h 10000"/>
              <a:gd name="connsiteX67" fmla="*/ 6943 w 10000"/>
              <a:gd name="connsiteY67" fmla="*/ 9598 h 10000"/>
              <a:gd name="connsiteX68" fmla="*/ 6724 w 10000"/>
              <a:gd name="connsiteY68" fmla="*/ 9701 h 10000"/>
              <a:gd name="connsiteX69" fmla="*/ 6483 w 10000"/>
              <a:gd name="connsiteY69" fmla="*/ 9782 h 10000"/>
              <a:gd name="connsiteX70" fmla="*/ 6241 w 10000"/>
              <a:gd name="connsiteY70" fmla="*/ 9839 h 10000"/>
              <a:gd name="connsiteX71" fmla="*/ 6000 w 10000"/>
              <a:gd name="connsiteY71" fmla="*/ 9897 h 10000"/>
              <a:gd name="connsiteX72" fmla="*/ 5759 w 10000"/>
              <a:gd name="connsiteY72" fmla="*/ 9943 h 10000"/>
              <a:gd name="connsiteX73" fmla="*/ 5517 w 10000"/>
              <a:gd name="connsiteY73" fmla="*/ 9977 h 10000"/>
              <a:gd name="connsiteX74" fmla="*/ 5264 w 10000"/>
              <a:gd name="connsiteY74" fmla="*/ 10000 h 10000"/>
              <a:gd name="connsiteX75" fmla="*/ 5000 w 10000"/>
              <a:gd name="connsiteY75" fmla="*/ 10000 h 10000"/>
              <a:gd name="connsiteX76" fmla="*/ 5000 w 10000"/>
              <a:gd name="connsiteY76" fmla="*/ 10000 h 10000"/>
              <a:gd name="connsiteX77" fmla="*/ 4736 w 10000"/>
              <a:gd name="connsiteY77" fmla="*/ 10000 h 10000"/>
              <a:gd name="connsiteX78" fmla="*/ 4483 w 10000"/>
              <a:gd name="connsiteY78" fmla="*/ 9977 h 10000"/>
              <a:gd name="connsiteX79" fmla="*/ 4241 w 10000"/>
              <a:gd name="connsiteY79" fmla="*/ 9943 h 10000"/>
              <a:gd name="connsiteX80" fmla="*/ 4000 w 10000"/>
              <a:gd name="connsiteY80" fmla="*/ 9897 h 10000"/>
              <a:gd name="connsiteX81" fmla="*/ 3759 w 10000"/>
              <a:gd name="connsiteY81" fmla="*/ 9839 h 10000"/>
              <a:gd name="connsiteX82" fmla="*/ 3517 w 10000"/>
              <a:gd name="connsiteY82" fmla="*/ 9782 h 10000"/>
              <a:gd name="connsiteX83" fmla="*/ 3276 w 10000"/>
              <a:gd name="connsiteY83" fmla="*/ 9701 h 10000"/>
              <a:gd name="connsiteX84" fmla="*/ 3057 w 10000"/>
              <a:gd name="connsiteY84" fmla="*/ 9598 h 10000"/>
              <a:gd name="connsiteX85" fmla="*/ 2621 w 10000"/>
              <a:gd name="connsiteY85" fmla="*/ 9402 h 10000"/>
              <a:gd name="connsiteX86" fmla="*/ 2195 w 10000"/>
              <a:gd name="connsiteY86" fmla="*/ 9138 h 10000"/>
              <a:gd name="connsiteX87" fmla="*/ 2224 w 10000"/>
              <a:gd name="connsiteY87"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2195 w 10000"/>
              <a:gd name="connsiteY13" fmla="*/ 862 h 10000"/>
              <a:gd name="connsiteX14" fmla="*/ 2621 w 10000"/>
              <a:gd name="connsiteY14" fmla="*/ 609 h 10000"/>
              <a:gd name="connsiteX15" fmla="*/ 3057 w 10000"/>
              <a:gd name="connsiteY15" fmla="*/ 402 h 10000"/>
              <a:gd name="connsiteX16" fmla="*/ 3276 w 10000"/>
              <a:gd name="connsiteY16" fmla="*/ 299 h 10000"/>
              <a:gd name="connsiteX17" fmla="*/ 3517 w 10000"/>
              <a:gd name="connsiteY17" fmla="*/ 218 h 10000"/>
              <a:gd name="connsiteX18" fmla="*/ 3759 w 10000"/>
              <a:gd name="connsiteY18" fmla="*/ 161 h 10000"/>
              <a:gd name="connsiteX19" fmla="*/ 4000 w 10000"/>
              <a:gd name="connsiteY19" fmla="*/ 103 h 10000"/>
              <a:gd name="connsiteX20" fmla="*/ 4241 w 10000"/>
              <a:gd name="connsiteY20" fmla="*/ 69 h 10000"/>
              <a:gd name="connsiteX21" fmla="*/ 4483 w 10000"/>
              <a:gd name="connsiteY21" fmla="*/ 23 h 10000"/>
              <a:gd name="connsiteX22" fmla="*/ 4736 w 10000"/>
              <a:gd name="connsiteY22" fmla="*/ 0 h 10000"/>
              <a:gd name="connsiteX23" fmla="*/ 5000 w 10000"/>
              <a:gd name="connsiteY23" fmla="*/ 0 h 10000"/>
              <a:gd name="connsiteX24" fmla="*/ 5000 w 10000"/>
              <a:gd name="connsiteY24" fmla="*/ 0 h 10000"/>
              <a:gd name="connsiteX25" fmla="*/ 5264 w 10000"/>
              <a:gd name="connsiteY25" fmla="*/ 0 h 10000"/>
              <a:gd name="connsiteX26" fmla="*/ 5517 w 10000"/>
              <a:gd name="connsiteY26" fmla="*/ 23 h 10000"/>
              <a:gd name="connsiteX27" fmla="*/ 5759 w 10000"/>
              <a:gd name="connsiteY27" fmla="*/ 69 h 10000"/>
              <a:gd name="connsiteX28" fmla="*/ 6000 w 10000"/>
              <a:gd name="connsiteY28" fmla="*/ 103 h 10000"/>
              <a:gd name="connsiteX29" fmla="*/ 6241 w 10000"/>
              <a:gd name="connsiteY29" fmla="*/ 161 h 10000"/>
              <a:gd name="connsiteX30" fmla="*/ 6483 w 10000"/>
              <a:gd name="connsiteY30" fmla="*/ 218 h 10000"/>
              <a:gd name="connsiteX31" fmla="*/ 6724 w 10000"/>
              <a:gd name="connsiteY31" fmla="*/ 299 h 10000"/>
              <a:gd name="connsiteX32" fmla="*/ 6943 w 10000"/>
              <a:gd name="connsiteY32" fmla="*/ 402 h 10000"/>
              <a:gd name="connsiteX33" fmla="*/ 7379 w 10000"/>
              <a:gd name="connsiteY33" fmla="*/ 609 h 10000"/>
              <a:gd name="connsiteX34" fmla="*/ 7793 w 10000"/>
              <a:gd name="connsiteY34" fmla="*/ 862 h 10000"/>
              <a:gd name="connsiteX35" fmla="*/ 8184 w 10000"/>
              <a:gd name="connsiteY35" fmla="*/ 1138 h 10000"/>
              <a:gd name="connsiteX36" fmla="*/ 8540 w 10000"/>
              <a:gd name="connsiteY36" fmla="*/ 1460 h 10000"/>
              <a:gd name="connsiteX37" fmla="*/ 8862 w 10000"/>
              <a:gd name="connsiteY37" fmla="*/ 1828 h 10000"/>
              <a:gd name="connsiteX38" fmla="*/ 9138 w 10000"/>
              <a:gd name="connsiteY38" fmla="*/ 2207 h 10000"/>
              <a:gd name="connsiteX39" fmla="*/ 9402 w 10000"/>
              <a:gd name="connsiteY39" fmla="*/ 2621 h 10000"/>
              <a:gd name="connsiteX40" fmla="*/ 9598 w 10000"/>
              <a:gd name="connsiteY40" fmla="*/ 3057 h 10000"/>
              <a:gd name="connsiteX41" fmla="*/ 9701 w 10000"/>
              <a:gd name="connsiteY41" fmla="*/ 3287 h 10000"/>
              <a:gd name="connsiteX42" fmla="*/ 9782 w 10000"/>
              <a:gd name="connsiteY42" fmla="*/ 3517 h 10000"/>
              <a:gd name="connsiteX43" fmla="*/ 9839 w 10000"/>
              <a:gd name="connsiteY43" fmla="*/ 3759 h 10000"/>
              <a:gd name="connsiteX44" fmla="*/ 9897 w 10000"/>
              <a:gd name="connsiteY44" fmla="*/ 4000 h 10000"/>
              <a:gd name="connsiteX45" fmla="*/ 9943 w 10000"/>
              <a:gd name="connsiteY45" fmla="*/ 4241 h 10000"/>
              <a:gd name="connsiteX46" fmla="*/ 9977 w 10000"/>
              <a:gd name="connsiteY46" fmla="*/ 4483 h 10000"/>
              <a:gd name="connsiteX47" fmla="*/ 10000 w 10000"/>
              <a:gd name="connsiteY47" fmla="*/ 4747 h 10000"/>
              <a:gd name="connsiteX48" fmla="*/ 10000 w 10000"/>
              <a:gd name="connsiteY48" fmla="*/ 5000 h 10000"/>
              <a:gd name="connsiteX49" fmla="*/ 10000 w 10000"/>
              <a:gd name="connsiteY49" fmla="*/ 5000 h 10000"/>
              <a:gd name="connsiteX50" fmla="*/ 10000 w 10000"/>
              <a:gd name="connsiteY50" fmla="*/ 5000 h 10000"/>
              <a:gd name="connsiteX51" fmla="*/ 10000 w 10000"/>
              <a:gd name="connsiteY51" fmla="*/ 5264 h 10000"/>
              <a:gd name="connsiteX52" fmla="*/ 9977 w 10000"/>
              <a:gd name="connsiteY52" fmla="*/ 5517 h 10000"/>
              <a:gd name="connsiteX53" fmla="*/ 9943 w 10000"/>
              <a:gd name="connsiteY53" fmla="*/ 5759 h 10000"/>
              <a:gd name="connsiteX54" fmla="*/ 9897 w 10000"/>
              <a:gd name="connsiteY54" fmla="*/ 6000 h 10000"/>
              <a:gd name="connsiteX55" fmla="*/ 9839 w 10000"/>
              <a:gd name="connsiteY55" fmla="*/ 6241 h 10000"/>
              <a:gd name="connsiteX56" fmla="*/ 9782 w 10000"/>
              <a:gd name="connsiteY56" fmla="*/ 6483 h 10000"/>
              <a:gd name="connsiteX57" fmla="*/ 9701 w 10000"/>
              <a:gd name="connsiteY57" fmla="*/ 6724 h 10000"/>
              <a:gd name="connsiteX58" fmla="*/ 9598 w 10000"/>
              <a:gd name="connsiteY58" fmla="*/ 6943 h 10000"/>
              <a:gd name="connsiteX59" fmla="*/ 9402 w 10000"/>
              <a:gd name="connsiteY59" fmla="*/ 7379 h 10000"/>
              <a:gd name="connsiteX60" fmla="*/ 9138 w 10000"/>
              <a:gd name="connsiteY60" fmla="*/ 7805 h 10000"/>
              <a:gd name="connsiteX61" fmla="*/ 8862 w 10000"/>
              <a:gd name="connsiteY61" fmla="*/ 8184 h 10000"/>
              <a:gd name="connsiteX62" fmla="*/ 8540 w 10000"/>
              <a:gd name="connsiteY62" fmla="*/ 8540 h 10000"/>
              <a:gd name="connsiteX63" fmla="*/ 8184 w 10000"/>
              <a:gd name="connsiteY63" fmla="*/ 8862 h 10000"/>
              <a:gd name="connsiteX64" fmla="*/ 7793 w 10000"/>
              <a:gd name="connsiteY64" fmla="*/ 9138 h 10000"/>
              <a:gd name="connsiteX65" fmla="*/ 7379 w 10000"/>
              <a:gd name="connsiteY65" fmla="*/ 9402 h 10000"/>
              <a:gd name="connsiteX66" fmla="*/ 6943 w 10000"/>
              <a:gd name="connsiteY66" fmla="*/ 9598 h 10000"/>
              <a:gd name="connsiteX67" fmla="*/ 6724 w 10000"/>
              <a:gd name="connsiteY67" fmla="*/ 9701 h 10000"/>
              <a:gd name="connsiteX68" fmla="*/ 6483 w 10000"/>
              <a:gd name="connsiteY68" fmla="*/ 9782 h 10000"/>
              <a:gd name="connsiteX69" fmla="*/ 6241 w 10000"/>
              <a:gd name="connsiteY69" fmla="*/ 9839 h 10000"/>
              <a:gd name="connsiteX70" fmla="*/ 6000 w 10000"/>
              <a:gd name="connsiteY70" fmla="*/ 9897 h 10000"/>
              <a:gd name="connsiteX71" fmla="*/ 5759 w 10000"/>
              <a:gd name="connsiteY71" fmla="*/ 9943 h 10000"/>
              <a:gd name="connsiteX72" fmla="*/ 5517 w 10000"/>
              <a:gd name="connsiteY72" fmla="*/ 9977 h 10000"/>
              <a:gd name="connsiteX73" fmla="*/ 5264 w 10000"/>
              <a:gd name="connsiteY73" fmla="*/ 10000 h 10000"/>
              <a:gd name="connsiteX74" fmla="*/ 5000 w 10000"/>
              <a:gd name="connsiteY74" fmla="*/ 10000 h 10000"/>
              <a:gd name="connsiteX75" fmla="*/ 5000 w 10000"/>
              <a:gd name="connsiteY75" fmla="*/ 10000 h 10000"/>
              <a:gd name="connsiteX76" fmla="*/ 4736 w 10000"/>
              <a:gd name="connsiteY76" fmla="*/ 10000 h 10000"/>
              <a:gd name="connsiteX77" fmla="*/ 4483 w 10000"/>
              <a:gd name="connsiteY77" fmla="*/ 9977 h 10000"/>
              <a:gd name="connsiteX78" fmla="*/ 4241 w 10000"/>
              <a:gd name="connsiteY78" fmla="*/ 9943 h 10000"/>
              <a:gd name="connsiteX79" fmla="*/ 4000 w 10000"/>
              <a:gd name="connsiteY79" fmla="*/ 9897 h 10000"/>
              <a:gd name="connsiteX80" fmla="*/ 3759 w 10000"/>
              <a:gd name="connsiteY80" fmla="*/ 9839 h 10000"/>
              <a:gd name="connsiteX81" fmla="*/ 3517 w 10000"/>
              <a:gd name="connsiteY81" fmla="*/ 9782 h 10000"/>
              <a:gd name="connsiteX82" fmla="*/ 3276 w 10000"/>
              <a:gd name="connsiteY82" fmla="*/ 9701 h 10000"/>
              <a:gd name="connsiteX83" fmla="*/ 3057 w 10000"/>
              <a:gd name="connsiteY83" fmla="*/ 9598 h 10000"/>
              <a:gd name="connsiteX84" fmla="*/ 2621 w 10000"/>
              <a:gd name="connsiteY84" fmla="*/ 9402 h 10000"/>
              <a:gd name="connsiteX85" fmla="*/ 2195 w 10000"/>
              <a:gd name="connsiteY85" fmla="*/ 9138 h 10000"/>
              <a:gd name="connsiteX86" fmla="*/ 2224 w 10000"/>
              <a:gd name="connsiteY86"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2195 w 10000"/>
              <a:gd name="connsiteY12" fmla="*/ 862 h 10000"/>
              <a:gd name="connsiteX13" fmla="*/ 2621 w 10000"/>
              <a:gd name="connsiteY13" fmla="*/ 609 h 10000"/>
              <a:gd name="connsiteX14" fmla="*/ 3057 w 10000"/>
              <a:gd name="connsiteY14" fmla="*/ 402 h 10000"/>
              <a:gd name="connsiteX15" fmla="*/ 3276 w 10000"/>
              <a:gd name="connsiteY15" fmla="*/ 299 h 10000"/>
              <a:gd name="connsiteX16" fmla="*/ 3517 w 10000"/>
              <a:gd name="connsiteY16" fmla="*/ 218 h 10000"/>
              <a:gd name="connsiteX17" fmla="*/ 3759 w 10000"/>
              <a:gd name="connsiteY17" fmla="*/ 161 h 10000"/>
              <a:gd name="connsiteX18" fmla="*/ 4000 w 10000"/>
              <a:gd name="connsiteY18" fmla="*/ 103 h 10000"/>
              <a:gd name="connsiteX19" fmla="*/ 4241 w 10000"/>
              <a:gd name="connsiteY19" fmla="*/ 69 h 10000"/>
              <a:gd name="connsiteX20" fmla="*/ 4483 w 10000"/>
              <a:gd name="connsiteY20" fmla="*/ 23 h 10000"/>
              <a:gd name="connsiteX21" fmla="*/ 4736 w 10000"/>
              <a:gd name="connsiteY21" fmla="*/ 0 h 10000"/>
              <a:gd name="connsiteX22" fmla="*/ 5000 w 10000"/>
              <a:gd name="connsiteY22" fmla="*/ 0 h 10000"/>
              <a:gd name="connsiteX23" fmla="*/ 5000 w 10000"/>
              <a:gd name="connsiteY23" fmla="*/ 0 h 10000"/>
              <a:gd name="connsiteX24" fmla="*/ 5264 w 10000"/>
              <a:gd name="connsiteY24" fmla="*/ 0 h 10000"/>
              <a:gd name="connsiteX25" fmla="*/ 5517 w 10000"/>
              <a:gd name="connsiteY25" fmla="*/ 23 h 10000"/>
              <a:gd name="connsiteX26" fmla="*/ 5759 w 10000"/>
              <a:gd name="connsiteY26" fmla="*/ 69 h 10000"/>
              <a:gd name="connsiteX27" fmla="*/ 6000 w 10000"/>
              <a:gd name="connsiteY27" fmla="*/ 103 h 10000"/>
              <a:gd name="connsiteX28" fmla="*/ 6241 w 10000"/>
              <a:gd name="connsiteY28" fmla="*/ 161 h 10000"/>
              <a:gd name="connsiteX29" fmla="*/ 6483 w 10000"/>
              <a:gd name="connsiteY29" fmla="*/ 218 h 10000"/>
              <a:gd name="connsiteX30" fmla="*/ 6724 w 10000"/>
              <a:gd name="connsiteY30" fmla="*/ 299 h 10000"/>
              <a:gd name="connsiteX31" fmla="*/ 6943 w 10000"/>
              <a:gd name="connsiteY31" fmla="*/ 402 h 10000"/>
              <a:gd name="connsiteX32" fmla="*/ 7379 w 10000"/>
              <a:gd name="connsiteY32" fmla="*/ 609 h 10000"/>
              <a:gd name="connsiteX33" fmla="*/ 7793 w 10000"/>
              <a:gd name="connsiteY33" fmla="*/ 862 h 10000"/>
              <a:gd name="connsiteX34" fmla="*/ 8184 w 10000"/>
              <a:gd name="connsiteY34" fmla="*/ 1138 h 10000"/>
              <a:gd name="connsiteX35" fmla="*/ 8540 w 10000"/>
              <a:gd name="connsiteY35" fmla="*/ 1460 h 10000"/>
              <a:gd name="connsiteX36" fmla="*/ 8862 w 10000"/>
              <a:gd name="connsiteY36" fmla="*/ 1828 h 10000"/>
              <a:gd name="connsiteX37" fmla="*/ 9138 w 10000"/>
              <a:gd name="connsiteY37" fmla="*/ 2207 h 10000"/>
              <a:gd name="connsiteX38" fmla="*/ 9402 w 10000"/>
              <a:gd name="connsiteY38" fmla="*/ 2621 h 10000"/>
              <a:gd name="connsiteX39" fmla="*/ 9598 w 10000"/>
              <a:gd name="connsiteY39" fmla="*/ 3057 h 10000"/>
              <a:gd name="connsiteX40" fmla="*/ 9701 w 10000"/>
              <a:gd name="connsiteY40" fmla="*/ 3287 h 10000"/>
              <a:gd name="connsiteX41" fmla="*/ 9782 w 10000"/>
              <a:gd name="connsiteY41" fmla="*/ 3517 h 10000"/>
              <a:gd name="connsiteX42" fmla="*/ 9839 w 10000"/>
              <a:gd name="connsiteY42" fmla="*/ 3759 h 10000"/>
              <a:gd name="connsiteX43" fmla="*/ 9897 w 10000"/>
              <a:gd name="connsiteY43" fmla="*/ 4000 h 10000"/>
              <a:gd name="connsiteX44" fmla="*/ 9943 w 10000"/>
              <a:gd name="connsiteY44" fmla="*/ 4241 h 10000"/>
              <a:gd name="connsiteX45" fmla="*/ 9977 w 10000"/>
              <a:gd name="connsiteY45" fmla="*/ 4483 h 10000"/>
              <a:gd name="connsiteX46" fmla="*/ 10000 w 10000"/>
              <a:gd name="connsiteY46" fmla="*/ 4747 h 10000"/>
              <a:gd name="connsiteX47" fmla="*/ 10000 w 10000"/>
              <a:gd name="connsiteY47" fmla="*/ 5000 h 10000"/>
              <a:gd name="connsiteX48" fmla="*/ 10000 w 10000"/>
              <a:gd name="connsiteY48" fmla="*/ 5000 h 10000"/>
              <a:gd name="connsiteX49" fmla="*/ 10000 w 10000"/>
              <a:gd name="connsiteY49" fmla="*/ 5000 h 10000"/>
              <a:gd name="connsiteX50" fmla="*/ 10000 w 10000"/>
              <a:gd name="connsiteY50" fmla="*/ 5264 h 10000"/>
              <a:gd name="connsiteX51" fmla="*/ 9977 w 10000"/>
              <a:gd name="connsiteY51" fmla="*/ 5517 h 10000"/>
              <a:gd name="connsiteX52" fmla="*/ 9943 w 10000"/>
              <a:gd name="connsiteY52" fmla="*/ 5759 h 10000"/>
              <a:gd name="connsiteX53" fmla="*/ 9897 w 10000"/>
              <a:gd name="connsiteY53" fmla="*/ 6000 h 10000"/>
              <a:gd name="connsiteX54" fmla="*/ 9839 w 10000"/>
              <a:gd name="connsiteY54" fmla="*/ 6241 h 10000"/>
              <a:gd name="connsiteX55" fmla="*/ 9782 w 10000"/>
              <a:gd name="connsiteY55" fmla="*/ 6483 h 10000"/>
              <a:gd name="connsiteX56" fmla="*/ 9701 w 10000"/>
              <a:gd name="connsiteY56" fmla="*/ 6724 h 10000"/>
              <a:gd name="connsiteX57" fmla="*/ 9598 w 10000"/>
              <a:gd name="connsiteY57" fmla="*/ 6943 h 10000"/>
              <a:gd name="connsiteX58" fmla="*/ 9402 w 10000"/>
              <a:gd name="connsiteY58" fmla="*/ 7379 h 10000"/>
              <a:gd name="connsiteX59" fmla="*/ 9138 w 10000"/>
              <a:gd name="connsiteY59" fmla="*/ 7805 h 10000"/>
              <a:gd name="connsiteX60" fmla="*/ 8862 w 10000"/>
              <a:gd name="connsiteY60" fmla="*/ 8184 h 10000"/>
              <a:gd name="connsiteX61" fmla="*/ 8540 w 10000"/>
              <a:gd name="connsiteY61" fmla="*/ 8540 h 10000"/>
              <a:gd name="connsiteX62" fmla="*/ 8184 w 10000"/>
              <a:gd name="connsiteY62" fmla="*/ 8862 h 10000"/>
              <a:gd name="connsiteX63" fmla="*/ 7793 w 10000"/>
              <a:gd name="connsiteY63" fmla="*/ 9138 h 10000"/>
              <a:gd name="connsiteX64" fmla="*/ 7379 w 10000"/>
              <a:gd name="connsiteY64" fmla="*/ 9402 h 10000"/>
              <a:gd name="connsiteX65" fmla="*/ 6943 w 10000"/>
              <a:gd name="connsiteY65" fmla="*/ 9598 h 10000"/>
              <a:gd name="connsiteX66" fmla="*/ 6724 w 10000"/>
              <a:gd name="connsiteY66" fmla="*/ 9701 h 10000"/>
              <a:gd name="connsiteX67" fmla="*/ 6483 w 10000"/>
              <a:gd name="connsiteY67" fmla="*/ 9782 h 10000"/>
              <a:gd name="connsiteX68" fmla="*/ 6241 w 10000"/>
              <a:gd name="connsiteY68" fmla="*/ 9839 h 10000"/>
              <a:gd name="connsiteX69" fmla="*/ 6000 w 10000"/>
              <a:gd name="connsiteY69" fmla="*/ 9897 h 10000"/>
              <a:gd name="connsiteX70" fmla="*/ 5759 w 10000"/>
              <a:gd name="connsiteY70" fmla="*/ 9943 h 10000"/>
              <a:gd name="connsiteX71" fmla="*/ 5517 w 10000"/>
              <a:gd name="connsiteY71" fmla="*/ 9977 h 10000"/>
              <a:gd name="connsiteX72" fmla="*/ 5264 w 10000"/>
              <a:gd name="connsiteY72" fmla="*/ 10000 h 10000"/>
              <a:gd name="connsiteX73" fmla="*/ 5000 w 10000"/>
              <a:gd name="connsiteY73" fmla="*/ 10000 h 10000"/>
              <a:gd name="connsiteX74" fmla="*/ 5000 w 10000"/>
              <a:gd name="connsiteY74" fmla="*/ 10000 h 10000"/>
              <a:gd name="connsiteX75" fmla="*/ 4736 w 10000"/>
              <a:gd name="connsiteY75" fmla="*/ 10000 h 10000"/>
              <a:gd name="connsiteX76" fmla="*/ 4483 w 10000"/>
              <a:gd name="connsiteY76" fmla="*/ 9977 h 10000"/>
              <a:gd name="connsiteX77" fmla="*/ 4241 w 10000"/>
              <a:gd name="connsiteY77" fmla="*/ 9943 h 10000"/>
              <a:gd name="connsiteX78" fmla="*/ 4000 w 10000"/>
              <a:gd name="connsiteY78" fmla="*/ 9897 h 10000"/>
              <a:gd name="connsiteX79" fmla="*/ 3759 w 10000"/>
              <a:gd name="connsiteY79" fmla="*/ 9839 h 10000"/>
              <a:gd name="connsiteX80" fmla="*/ 3517 w 10000"/>
              <a:gd name="connsiteY80" fmla="*/ 9782 h 10000"/>
              <a:gd name="connsiteX81" fmla="*/ 3276 w 10000"/>
              <a:gd name="connsiteY81" fmla="*/ 9701 h 10000"/>
              <a:gd name="connsiteX82" fmla="*/ 3057 w 10000"/>
              <a:gd name="connsiteY82" fmla="*/ 9598 h 10000"/>
              <a:gd name="connsiteX83" fmla="*/ 2621 w 10000"/>
              <a:gd name="connsiteY83" fmla="*/ 9402 h 10000"/>
              <a:gd name="connsiteX84" fmla="*/ 2195 w 10000"/>
              <a:gd name="connsiteY84" fmla="*/ 9138 h 10000"/>
              <a:gd name="connsiteX85" fmla="*/ 2224 w 10000"/>
              <a:gd name="connsiteY85"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2195 w 10000"/>
              <a:gd name="connsiteY11" fmla="*/ 862 h 10000"/>
              <a:gd name="connsiteX12" fmla="*/ 2621 w 10000"/>
              <a:gd name="connsiteY12" fmla="*/ 609 h 10000"/>
              <a:gd name="connsiteX13" fmla="*/ 3057 w 10000"/>
              <a:gd name="connsiteY13" fmla="*/ 402 h 10000"/>
              <a:gd name="connsiteX14" fmla="*/ 3276 w 10000"/>
              <a:gd name="connsiteY14" fmla="*/ 299 h 10000"/>
              <a:gd name="connsiteX15" fmla="*/ 3517 w 10000"/>
              <a:gd name="connsiteY15" fmla="*/ 218 h 10000"/>
              <a:gd name="connsiteX16" fmla="*/ 3759 w 10000"/>
              <a:gd name="connsiteY16" fmla="*/ 161 h 10000"/>
              <a:gd name="connsiteX17" fmla="*/ 4000 w 10000"/>
              <a:gd name="connsiteY17" fmla="*/ 103 h 10000"/>
              <a:gd name="connsiteX18" fmla="*/ 4241 w 10000"/>
              <a:gd name="connsiteY18" fmla="*/ 69 h 10000"/>
              <a:gd name="connsiteX19" fmla="*/ 4483 w 10000"/>
              <a:gd name="connsiteY19" fmla="*/ 23 h 10000"/>
              <a:gd name="connsiteX20" fmla="*/ 4736 w 10000"/>
              <a:gd name="connsiteY20" fmla="*/ 0 h 10000"/>
              <a:gd name="connsiteX21" fmla="*/ 5000 w 10000"/>
              <a:gd name="connsiteY21" fmla="*/ 0 h 10000"/>
              <a:gd name="connsiteX22" fmla="*/ 5000 w 10000"/>
              <a:gd name="connsiteY22" fmla="*/ 0 h 10000"/>
              <a:gd name="connsiteX23" fmla="*/ 5264 w 10000"/>
              <a:gd name="connsiteY23" fmla="*/ 0 h 10000"/>
              <a:gd name="connsiteX24" fmla="*/ 5517 w 10000"/>
              <a:gd name="connsiteY24" fmla="*/ 23 h 10000"/>
              <a:gd name="connsiteX25" fmla="*/ 5759 w 10000"/>
              <a:gd name="connsiteY25" fmla="*/ 69 h 10000"/>
              <a:gd name="connsiteX26" fmla="*/ 6000 w 10000"/>
              <a:gd name="connsiteY26" fmla="*/ 103 h 10000"/>
              <a:gd name="connsiteX27" fmla="*/ 6241 w 10000"/>
              <a:gd name="connsiteY27" fmla="*/ 161 h 10000"/>
              <a:gd name="connsiteX28" fmla="*/ 6483 w 10000"/>
              <a:gd name="connsiteY28" fmla="*/ 218 h 10000"/>
              <a:gd name="connsiteX29" fmla="*/ 6724 w 10000"/>
              <a:gd name="connsiteY29" fmla="*/ 299 h 10000"/>
              <a:gd name="connsiteX30" fmla="*/ 6943 w 10000"/>
              <a:gd name="connsiteY30" fmla="*/ 402 h 10000"/>
              <a:gd name="connsiteX31" fmla="*/ 7379 w 10000"/>
              <a:gd name="connsiteY31" fmla="*/ 609 h 10000"/>
              <a:gd name="connsiteX32" fmla="*/ 7793 w 10000"/>
              <a:gd name="connsiteY32" fmla="*/ 862 h 10000"/>
              <a:gd name="connsiteX33" fmla="*/ 8184 w 10000"/>
              <a:gd name="connsiteY33" fmla="*/ 1138 h 10000"/>
              <a:gd name="connsiteX34" fmla="*/ 8540 w 10000"/>
              <a:gd name="connsiteY34" fmla="*/ 1460 h 10000"/>
              <a:gd name="connsiteX35" fmla="*/ 8862 w 10000"/>
              <a:gd name="connsiteY35" fmla="*/ 1828 h 10000"/>
              <a:gd name="connsiteX36" fmla="*/ 9138 w 10000"/>
              <a:gd name="connsiteY36" fmla="*/ 2207 h 10000"/>
              <a:gd name="connsiteX37" fmla="*/ 9402 w 10000"/>
              <a:gd name="connsiteY37" fmla="*/ 2621 h 10000"/>
              <a:gd name="connsiteX38" fmla="*/ 9598 w 10000"/>
              <a:gd name="connsiteY38" fmla="*/ 3057 h 10000"/>
              <a:gd name="connsiteX39" fmla="*/ 9701 w 10000"/>
              <a:gd name="connsiteY39" fmla="*/ 3287 h 10000"/>
              <a:gd name="connsiteX40" fmla="*/ 9782 w 10000"/>
              <a:gd name="connsiteY40" fmla="*/ 3517 h 10000"/>
              <a:gd name="connsiteX41" fmla="*/ 9839 w 10000"/>
              <a:gd name="connsiteY41" fmla="*/ 3759 h 10000"/>
              <a:gd name="connsiteX42" fmla="*/ 9897 w 10000"/>
              <a:gd name="connsiteY42" fmla="*/ 4000 h 10000"/>
              <a:gd name="connsiteX43" fmla="*/ 9943 w 10000"/>
              <a:gd name="connsiteY43" fmla="*/ 4241 h 10000"/>
              <a:gd name="connsiteX44" fmla="*/ 9977 w 10000"/>
              <a:gd name="connsiteY44" fmla="*/ 4483 h 10000"/>
              <a:gd name="connsiteX45" fmla="*/ 10000 w 10000"/>
              <a:gd name="connsiteY45" fmla="*/ 4747 h 10000"/>
              <a:gd name="connsiteX46" fmla="*/ 10000 w 10000"/>
              <a:gd name="connsiteY46" fmla="*/ 5000 h 10000"/>
              <a:gd name="connsiteX47" fmla="*/ 10000 w 10000"/>
              <a:gd name="connsiteY47" fmla="*/ 5000 h 10000"/>
              <a:gd name="connsiteX48" fmla="*/ 10000 w 10000"/>
              <a:gd name="connsiteY48" fmla="*/ 5000 h 10000"/>
              <a:gd name="connsiteX49" fmla="*/ 10000 w 10000"/>
              <a:gd name="connsiteY49" fmla="*/ 5264 h 10000"/>
              <a:gd name="connsiteX50" fmla="*/ 9977 w 10000"/>
              <a:gd name="connsiteY50" fmla="*/ 5517 h 10000"/>
              <a:gd name="connsiteX51" fmla="*/ 9943 w 10000"/>
              <a:gd name="connsiteY51" fmla="*/ 5759 h 10000"/>
              <a:gd name="connsiteX52" fmla="*/ 9897 w 10000"/>
              <a:gd name="connsiteY52" fmla="*/ 6000 h 10000"/>
              <a:gd name="connsiteX53" fmla="*/ 9839 w 10000"/>
              <a:gd name="connsiteY53" fmla="*/ 6241 h 10000"/>
              <a:gd name="connsiteX54" fmla="*/ 9782 w 10000"/>
              <a:gd name="connsiteY54" fmla="*/ 6483 h 10000"/>
              <a:gd name="connsiteX55" fmla="*/ 9701 w 10000"/>
              <a:gd name="connsiteY55" fmla="*/ 6724 h 10000"/>
              <a:gd name="connsiteX56" fmla="*/ 9598 w 10000"/>
              <a:gd name="connsiteY56" fmla="*/ 6943 h 10000"/>
              <a:gd name="connsiteX57" fmla="*/ 9402 w 10000"/>
              <a:gd name="connsiteY57" fmla="*/ 7379 h 10000"/>
              <a:gd name="connsiteX58" fmla="*/ 9138 w 10000"/>
              <a:gd name="connsiteY58" fmla="*/ 7805 h 10000"/>
              <a:gd name="connsiteX59" fmla="*/ 8862 w 10000"/>
              <a:gd name="connsiteY59" fmla="*/ 8184 h 10000"/>
              <a:gd name="connsiteX60" fmla="*/ 8540 w 10000"/>
              <a:gd name="connsiteY60" fmla="*/ 8540 h 10000"/>
              <a:gd name="connsiteX61" fmla="*/ 8184 w 10000"/>
              <a:gd name="connsiteY61" fmla="*/ 8862 h 10000"/>
              <a:gd name="connsiteX62" fmla="*/ 7793 w 10000"/>
              <a:gd name="connsiteY62" fmla="*/ 9138 h 10000"/>
              <a:gd name="connsiteX63" fmla="*/ 7379 w 10000"/>
              <a:gd name="connsiteY63" fmla="*/ 9402 h 10000"/>
              <a:gd name="connsiteX64" fmla="*/ 6943 w 10000"/>
              <a:gd name="connsiteY64" fmla="*/ 9598 h 10000"/>
              <a:gd name="connsiteX65" fmla="*/ 6724 w 10000"/>
              <a:gd name="connsiteY65" fmla="*/ 9701 h 10000"/>
              <a:gd name="connsiteX66" fmla="*/ 6483 w 10000"/>
              <a:gd name="connsiteY66" fmla="*/ 9782 h 10000"/>
              <a:gd name="connsiteX67" fmla="*/ 6241 w 10000"/>
              <a:gd name="connsiteY67" fmla="*/ 9839 h 10000"/>
              <a:gd name="connsiteX68" fmla="*/ 6000 w 10000"/>
              <a:gd name="connsiteY68" fmla="*/ 9897 h 10000"/>
              <a:gd name="connsiteX69" fmla="*/ 5759 w 10000"/>
              <a:gd name="connsiteY69" fmla="*/ 9943 h 10000"/>
              <a:gd name="connsiteX70" fmla="*/ 5517 w 10000"/>
              <a:gd name="connsiteY70" fmla="*/ 9977 h 10000"/>
              <a:gd name="connsiteX71" fmla="*/ 5264 w 10000"/>
              <a:gd name="connsiteY71" fmla="*/ 10000 h 10000"/>
              <a:gd name="connsiteX72" fmla="*/ 5000 w 10000"/>
              <a:gd name="connsiteY72" fmla="*/ 10000 h 10000"/>
              <a:gd name="connsiteX73" fmla="*/ 5000 w 10000"/>
              <a:gd name="connsiteY73" fmla="*/ 10000 h 10000"/>
              <a:gd name="connsiteX74" fmla="*/ 4736 w 10000"/>
              <a:gd name="connsiteY74" fmla="*/ 10000 h 10000"/>
              <a:gd name="connsiteX75" fmla="*/ 4483 w 10000"/>
              <a:gd name="connsiteY75" fmla="*/ 9977 h 10000"/>
              <a:gd name="connsiteX76" fmla="*/ 4241 w 10000"/>
              <a:gd name="connsiteY76" fmla="*/ 9943 h 10000"/>
              <a:gd name="connsiteX77" fmla="*/ 4000 w 10000"/>
              <a:gd name="connsiteY77" fmla="*/ 9897 h 10000"/>
              <a:gd name="connsiteX78" fmla="*/ 3759 w 10000"/>
              <a:gd name="connsiteY78" fmla="*/ 9839 h 10000"/>
              <a:gd name="connsiteX79" fmla="*/ 3517 w 10000"/>
              <a:gd name="connsiteY79" fmla="*/ 9782 h 10000"/>
              <a:gd name="connsiteX80" fmla="*/ 3276 w 10000"/>
              <a:gd name="connsiteY80" fmla="*/ 9701 h 10000"/>
              <a:gd name="connsiteX81" fmla="*/ 3057 w 10000"/>
              <a:gd name="connsiteY81" fmla="*/ 9598 h 10000"/>
              <a:gd name="connsiteX82" fmla="*/ 2621 w 10000"/>
              <a:gd name="connsiteY82" fmla="*/ 9402 h 10000"/>
              <a:gd name="connsiteX83" fmla="*/ 2195 w 10000"/>
              <a:gd name="connsiteY83" fmla="*/ 9138 h 10000"/>
              <a:gd name="connsiteX84" fmla="*/ 2224 w 10000"/>
              <a:gd name="connsiteY84"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195 w 10000"/>
              <a:gd name="connsiteY10" fmla="*/ 862 h 10000"/>
              <a:gd name="connsiteX11" fmla="*/ 2621 w 10000"/>
              <a:gd name="connsiteY11" fmla="*/ 609 h 10000"/>
              <a:gd name="connsiteX12" fmla="*/ 3057 w 10000"/>
              <a:gd name="connsiteY12" fmla="*/ 402 h 10000"/>
              <a:gd name="connsiteX13" fmla="*/ 3276 w 10000"/>
              <a:gd name="connsiteY13" fmla="*/ 299 h 10000"/>
              <a:gd name="connsiteX14" fmla="*/ 3517 w 10000"/>
              <a:gd name="connsiteY14" fmla="*/ 218 h 10000"/>
              <a:gd name="connsiteX15" fmla="*/ 3759 w 10000"/>
              <a:gd name="connsiteY15" fmla="*/ 161 h 10000"/>
              <a:gd name="connsiteX16" fmla="*/ 4000 w 10000"/>
              <a:gd name="connsiteY16" fmla="*/ 103 h 10000"/>
              <a:gd name="connsiteX17" fmla="*/ 4241 w 10000"/>
              <a:gd name="connsiteY17" fmla="*/ 69 h 10000"/>
              <a:gd name="connsiteX18" fmla="*/ 4483 w 10000"/>
              <a:gd name="connsiteY18" fmla="*/ 23 h 10000"/>
              <a:gd name="connsiteX19" fmla="*/ 4736 w 10000"/>
              <a:gd name="connsiteY19" fmla="*/ 0 h 10000"/>
              <a:gd name="connsiteX20" fmla="*/ 5000 w 10000"/>
              <a:gd name="connsiteY20" fmla="*/ 0 h 10000"/>
              <a:gd name="connsiteX21" fmla="*/ 5000 w 10000"/>
              <a:gd name="connsiteY21" fmla="*/ 0 h 10000"/>
              <a:gd name="connsiteX22" fmla="*/ 5264 w 10000"/>
              <a:gd name="connsiteY22" fmla="*/ 0 h 10000"/>
              <a:gd name="connsiteX23" fmla="*/ 5517 w 10000"/>
              <a:gd name="connsiteY23" fmla="*/ 23 h 10000"/>
              <a:gd name="connsiteX24" fmla="*/ 5759 w 10000"/>
              <a:gd name="connsiteY24" fmla="*/ 69 h 10000"/>
              <a:gd name="connsiteX25" fmla="*/ 6000 w 10000"/>
              <a:gd name="connsiteY25" fmla="*/ 103 h 10000"/>
              <a:gd name="connsiteX26" fmla="*/ 6241 w 10000"/>
              <a:gd name="connsiteY26" fmla="*/ 161 h 10000"/>
              <a:gd name="connsiteX27" fmla="*/ 6483 w 10000"/>
              <a:gd name="connsiteY27" fmla="*/ 218 h 10000"/>
              <a:gd name="connsiteX28" fmla="*/ 6724 w 10000"/>
              <a:gd name="connsiteY28" fmla="*/ 299 h 10000"/>
              <a:gd name="connsiteX29" fmla="*/ 6943 w 10000"/>
              <a:gd name="connsiteY29" fmla="*/ 402 h 10000"/>
              <a:gd name="connsiteX30" fmla="*/ 7379 w 10000"/>
              <a:gd name="connsiteY30" fmla="*/ 609 h 10000"/>
              <a:gd name="connsiteX31" fmla="*/ 7793 w 10000"/>
              <a:gd name="connsiteY31" fmla="*/ 862 h 10000"/>
              <a:gd name="connsiteX32" fmla="*/ 8184 w 10000"/>
              <a:gd name="connsiteY32" fmla="*/ 1138 h 10000"/>
              <a:gd name="connsiteX33" fmla="*/ 8540 w 10000"/>
              <a:gd name="connsiteY33" fmla="*/ 1460 h 10000"/>
              <a:gd name="connsiteX34" fmla="*/ 8862 w 10000"/>
              <a:gd name="connsiteY34" fmla="*/ 1828 h 10000"/>
              <a:gd name="connsiteX35" fmla="*/ 9138 w 10000"/>
              <a:gd name="connsiteY35" fmla="*/ 2207 h 10000"/>
              <a:gd name="connsiteX36" fmla="*/ 9402 w 10000"/>
              <a:gd name="connsiteY36" fmla="*/ 2621 h 10000"/>
              <a:gd name="connsiteX37" fmla="*/ 9598 w 10000"/>
              <a:gd name="connsiteY37" fmla="*/ 3057 h 10000"/>
              <a:gd name="connsiteX38" fmla="*/ 9701 w 10000"/>
              <a:gd name="connsiteY38" fmla="*/ 3287 h 10000"/>
              <a:gd name="connsiteX39" fmla="*/ 9782 w 10000"/>
              <a:gd name="connsiteY39" fmla="*/ 3517 h 10000"/>
              <a:gd name="connsiteX40" fmla="*/ 9839 w 10000"/>
              <a:gd name="connsiteY40" fmla="*/ 3759 h 10000"/>
              <a:gd name="connsiteX41" fmla="*/ 9897 w 10000"/>
              <a:gd name="connsiteY41" fmla="*/ 4000 h 10000"/>
              <a:gd name="connsiteX42" fmla="*/ 9943 w 10000"/>
              <a:gd name="connsiteY42" fmla="*/ 4241 h 10000"/>
              <a:gd name="connsiteX43" fmla="*/ 9977 w 10000"/>
              <a:gd name="connsiteY43" fmla="*/ 4483 h 10000"/>
              <a:gd name="connsiteX44" fmla="*/ 10000 w 10000"/>
              <a:gd name="connsiteY44" fmla="*/ 4747 h 10000"/>
              <a:gd name="connsiteX45" fmla="*/ 10000 w 10000"/>
              <a:gd name="connsiteY45" fmla="*/ 5000 h 10000"/>
              <a:gd name="connsiteX46" fmla="*/ 10000 w 10000"/>
              <a:gd name="connsiteY46" fmla="*/ 5000 h 10000"/>
              <a:gd name="connsiteX47" fmla="*/ 10000 w 10000"/>
              <a:gd name="connsiteY47" fmla="*/ 5000 h 10000"/>
              <a:gd name="connsiteX48" fmla="*/ 10000 w 10000"/>
              <a:gd name="connsiteY48" fmla="*/ 5264 h 10000"/>
              <a:gd name="connsiteX49" fmla="*/ 9977 w 10000"/>
              <a:gd name="connsiteY49" fmla="*/ 5517 h 10000"/>
              <a:gd name="connsiteX50" fmla="*/ 9943 w 10000"/>
              <a:gd name="connsiteY50" fmla="*/ 5759 h 10000"/>
              <a:gd name="connsiteX51" fmla="*/ 9897 w 10000"/>
              <a:gd name="connsiteY51" fmla="*/ 6000 h 10000"/>
              <a:gd name="connsiteX52" fmla="*/ 9839 w 10000"/>
              <a:gd name="connsiteY52" fmla="*/ 6241 h 10000"/>
              <a:gd name="connsiteX53" fmla="*/ 9782 w 10000"/>
              <a:gd name="connsiteY53" fmla="*/ 6483 h 10000"/>
              <a:gd name="connsiteX54" fmla="*/ 9701 w 10000"/>
              <a:gd name="connsiteY54" fmla="*/ 6724 h 10000"/>
              <a:gd name="connsiteX55" fmla="*/ 9598 w 10000"/>
              <a:gd name="connsiteY55" fmla="*/ 6943 h 10000"/>
              <a:gd name="connsiteX56" fmla="*/ 9402 w 10000"/>
              <a:gd name="connsiteY56" fmla="*/ 7379 h 10000"/>
              <a:gd name="connsiteX57" fmla="*/ 9138 w 10000"/>
              <a:gd name="connsiteY57" fmla="*/ 7805 h 10000"/>
              <a:gd name="connsiteX58" fmla="*/ 8862 w 10000"/>
              <a:gd name="connsiteY58" fmla="*/ 8184 h 10000"/>
              <a:gd name="connsiteX59" fmla="*/ 8540 w 10000"/>
              <a:gd name="connsiteY59" fmla="*/ 8540 h 10000"/>
              <a:gd name="connsiteX60" fmla="*/ 8184 w 10000"/>
              <a:gd name="connsiteY60" fmla="*/ 8862 h 10000"/>
              <a:gd name="connsiteX61" fmla="*/ 7793 w 10000"/>
              <a:gd name="connsiteY61" fmla="*/ 9138 h 10000"/>
              <a:gd name="connsiteX62" fmla="*/ 7379 w 10000"/>
              <a:gd name="connsiteY62" fmla="*/ 9402 h 10000"/>
              <a:gd name="connsiteX63" fmla="*/ 6943 w 10000"/>
              <a:gd name="connsiteY63" fmla="*/ 9598 h 10000"/>
              <a:gd name="connsiteX64" fmla="*/ 6724 w 10000"/>
              <a:gd name="connsiteY64" fmla="*/ 9701 h 10000"/>
              <a:gd name="connsiteX65" fmla="*/ 6483 w 10000"/>
              <a:gd name="connsiteY65" fmla="*/ 9782 h 10000"/>
              <a:gd name="connsiteX66" fmla="*/ 6241 w 10000"/>
              <a:gd name="connsiteY66" fmla="*/ 9839 h 10000"/>
              <a:gd name="connsiteX67" fmla="*/ 6000 w 10000"/>
              <a:gd name="connsiteY67" fmla="*/ 9897 h 10000"/>
              <a:gd name="connsiteX68" fmla="*/ 5759 w 10000"/>
              <a:gd name="connsiteY68" fmla="*/ 9943 h 10000"/>
              <a:gd name="connsiteX69" fmla="*/ 5517 w 10000"/>
              <a:gd name="connsiteY69" fmla="*/ 9977 h 10000"/>
              <a:gd name="connsiteX70" fmla="*/ 5264 w 10000"/>
              <a:gd name="connsiteY70" fmla="*/ 10000 h 10000"/>
              <a:gd name="connsiteX71" fmla="*/ 5000 w 10000"/>
              <a:gd name="connsiteY71" fmla="*/ 10000 h 10000"/>
              <a:gd name="connsiteX72" fmla="*/ 5000 w 10000"/>
              <a:gd name="connsiteY72" fmla="*/ 10000 h 10000"/>
              <a:gd name="connsiteX73" fmla="*/ 4736 w 10000"/>
              <a:gd name="connsiteY73" fmla="*/ 10000 h 10000"/>
              <a:gd name="connsiteX74" fmla="*/ 4483 w 10000"/>
              <a:gd name="connsiteY74" fmla="*/ 9977 h 10000"/>
              <a:gd name="connsiteX75" fmla="*/ 4241 w 10000"/>
              <a:gd name="connsiteY75" fmla="*/ 9943 h 10000"/>
              <a:gd name="connsiteX76" fmla="*/ 4000 w 10000"/>
              <a:gd name="connsiteY76" fmla="*/ 9897 h 10000"/>
              <a:gd name="connsiteX77" fmla="*/ 3759 w 10000"/>
              <a:gd name="connsiteY77" fmla="*/ 9839 h 10000"/>
              <a:gd name="connsiteX78" fmla="*/ 3517 w 10000"/>
              <a:gd name="connsiteY78" fmla="*/ 9782 h 10000"/>
              <a:gd name="connsiteX79" fmla="*/ 3276 w 10000"/>
              <a:gd name="connsiteY79" fmla="*/ 9701 h 10000"/>
              <a:gd name="connsiteX80" fmla="*/ 3057 w 10000"/>
              <a:gd name="connsiteY80" fmla="*/ 9598 h 10000"/>
              <a:gd name="connsiteX81" fmla="*/ 2621 w 10000"/>
              <a:gd name="connsiteY81" fmla="*/ 9402 h 10000"/>
              <a:gd name="connsiteX82" fmla="*/ 2195 w 10000"/>
              <a:gd name="connsiteY82" fmla="*/ 9138 h 10000"/>
              <a:gd name="connsiteX83" fmla="*/ 2224 w 10000"/>
              <a:gd name="connsiteY83"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95 w 10000"/>
              <a:gd name="connsiteY9" fmla="*/ 862 h 10000"/>
              <a:gd name="connsiteX10" fmla="*/ 2621 w 10000"/>
              <a:gd name="connsiteY10" fmla="*/ 609 h 10000"/>
              <a:gd name="connsiteX11" fmla="*/ 3057 w 10000"/>
              <a:gd name="connsiteY11" fmla="*/ 402 h 10000"/>
              <a:gd name="connsiteX12" fmla="*/ 3276 w 10000"/>
              <a:gd name="connsiteY12" fmla="*/ 299 h 10000"/>
              <a:gd name="connsiteX13" fmla="*/ 3517 w 10000"/>
              <a:gd name="connsiteY13" fmla="*/ 218 h 10000"/>
              <a:gd name="connsiteX14" fmla="*/ 3759 w 10000"/>
              <a:gd name="connsiteY14" fmla="*/ 161 h 10000"/>
              <a:gd name="connsiteX15" fmla="*/ 4000 w 10000"/>
              <a:gd name="connsiteY15" fmla="*/ 103 h 10000"/>
              <a:gd name="connsiteX16" fmla="*/ 4241 w 10000"/>
              <a:gd name="connsiteY16" fmla="*/ 69 h 10000"/>
              <a:gd name="connsiteX17" fmla="*/ 4483 w 10000"/>
              <a:gd name="connsiteY17" fmla="*/ 23 h 10000"/>
              <a:gd name="connsiteX18" fmla="*/ 4736 w 10000"/>
              <a:gd name="connsiteY18" fmla="*/ 0 h 10000"/>
              <a:gd name="connsiteX19" fmla="*/ 5000 w 10000"/>
              <a:gd name="connsiteY19" fmla="*/ 0 h 10000"/>
              <a:gd name="connsiteX20" fmla="*/ 5000 w 10000"/>
              <a:gd name="connsiteY20" fmla="*/ 0 h 10000"/>
              <a:gd name="connsiteX21" fmla="*/ 5264 w 10000"/>
              <a:gd name="connsiteY21" fmla="*/ 0 h 10000"/>
              <a:gd name="connsiteX22" fmla="*/ 5517 w 10000"/>
              <a:gd name="connsiteY22" fmla="*/ 23 h 10000"/>
              <a:gd name="connsiteX23" fmla="*/ 5759 w 10000"/>
              <a:gd name="connsiteY23" fmla="*/ 69 h 10000"/>
              <a:gd name="connsiteX24" fmla="*/ 6000 w 10000"/>
              <a:gd name="connsiteY24" fmla="*/ 103 h 10000"/>
              <a:gd name="connsiteX25" fmla="*/ 6241 w 10000"/>
              <a:gd name="connsiteY25" fmla="*/ 161 h 10000"/>
              <a:gd name="connsiteX26" fmla="*/ 6483 w 10000"/>
              <a:gd name="connsiteY26" fmla="*/ 218 h 10000"/>
              <a:gd name="connsiteX27" fmla="*/ 6724 w 10000"/>
              <a:gd name="connsiteY27" fmla="*/ 299 h 10000"/>
              <a:gd name="connsiteX28" fmla="*/ 6943 w 10000"/>
              <a:gd name="connsiteY28" fmla="*/ 402 h 10000"/>
              <a:gd name="connsiteX29" fmla="*/ 7379 w 10000"/>
              <a:gd name="connsiteY29" fmla="*/ 609 h 10000"/>
              <a:gd name="connsiteX30" fmla="*/ 7793 w 10000"/>
              <a:gd name="connsiteY30" fmla="*/ 862 h 10000"/>
              <a:gd name="connsiteX31" fmla="*/ 8184 w 10000"/>
              <a:gd name="connsiteY31" fmla="*/ 1138 h 10000"/>
              <a:gd name="connsiteX32" fmla="*/ 8540 w 10000"/>
              <a:gd name="connsiteY32" fmla="*/ 1460 h 10000"/>
              <a:gd name="connsiteX33" fmla="*/ 8862 w 10000"/>
              <a:gd name="connsiteY33" fmla="*/ 1828 h 10000"/>
              <a:gd name="connsiteX34" fmla="*/ 9138 w 10000"/>
              <a:gd name="connsiteY34" fmla="*/ 2207 h 10000"/>
              <a:gd name="connsiteX35" fmla="*/ 9402 w 10000"/>
              <a:gd name="connsiteY35" fmla="*/ 2621 h 10000"/>
              <a:gd name="connsiteX36" fmla="*/ 9598 w 10000"/>
              <a:gd name="connsiteY36" fmla="*/ 3057 h 10000"/>
              <a:gd name="connsiteX37" fmla="*/ 9701 w 10000"/>
              <a:gd name="connsiteY37" fmla="*/ 3287 h 10000"/>
              <a:gd name="connsiteX38" fmla="*/ 9782 w 10000"/>
              <a:gd name="connsiteY38" fmla="*/ 3517 h 10000"/>
              <a:gd name="connsiteX39" fmla="*/ 9839 w 10000"/>
              <a:gd name="connsiteY39" fmla="*/ 3759 h 10000"/>
              <a:gd name="connsiteX40" fmla="*/ 9897 w 10000"/>
              <a:gd name="connsiteY40" fmla="*/ 4000 h 10000"/>
              <a:gd name="connsiteX41" fmla="*/ 9943 w 10000"/>
              <a:gd name="connsiteY41" fmla="*/ 4241 h 10000"/>
              <a:gd name="connsiteX42" fmla="*/ 9977 w 10000"/>
              <a:gd name="connsiteY42" fmla="*/ 4483 h 10000"/>
              <a:gd name="connsiteX43" fmla="*/ 10000 w 10000"/>
              <a:gd name="connsiteY43" fmla="*/ 4747 h 10000"/>
              <a:gd name="connsiteX44" fmla="*/ 10000 w 10000"/>
              <a:gd name="connsiteY44" fmla="*/ 5000 h 10000"/>
              <a:gd name="connsiteX45" fmla="*/ 10000 w 10000"/>
              <a:gd name="connsiteY45" fmla="*/ 5000 h 10000"/>
              <a:gd name="connsiteX46" fmla="*/ 10000 w 10000"/>
              <a:gd name="connsiteY46" fmla="*/ 5000 h 10000"/>
              <a:gd name="connsiteX47" fmla="*/ 10000 w 10000"/>
              <a:gd name="connsiteY47" fmla="*/ 5264 h 10000"/>
              <a:gd name="connsiteX48" fmla="*/ 9977 w 10000"/>
              <a:gd name="connsiteY48" fmla="*/ 5517 h 10000"/>
              <a:gd name="connsiteX49" fmla="*/ 9943 w 10000"/>
              <a:gd name="connsiteY49" fmla="*/ 5759 h 10000"/>
              <a:gd name="connsiteX50" fmla="*/ 9897 w 10000"/>
              <a:gd name="connsiteY50" fmla="*/ 6000 h 10000"/>
              <a:gd name="connsiteX51" fmla="*/ 9839 w 10000"/>
              <a:gd name="connsiteY51" fmla="*/ 6241 h 10000"/>
              <a:gd name="connsiteX52" fmla="*/ 9782 w 10000"/>
              <a:gd name="connsiteY52" fmla="*/ 6483 h 10000"/>
              <a:gd name="connsiteX53" fmla="*/ 9701 w 10000"/>
              <a:gd name="connsiteY53" fmla="*/ 6724 h 10000"/>
              <a:gd name="connsiteX54" fmla="*/ 9598 w 10000"/>
              <a:gd name="connsiteY54" fmla="*/ 6943 h 10000"/>
              <a:gd name="connsiteX55" fmla="*/ 9402 w 10000"/>
              <a:gd name="connsiteY55" fmla="*/ 7379 h 10000"/>
              <a:gd name="connsiteX56" fmla="*/ 9138 w 10000"/>
              <a:gd name="connsiteY56" fmla="*/ 7805 h 10000"/>
              <a:gd name="connsiteX57" fmla="*/ 8862 w 10000"/>
              <a:gd name="connsiteY57" fmla="*/ 8184 h 10000"/>
              <a:gd name="connsiteX58" fmla="*/ 8540 w 10000"/>
              <a:gd name="connsiteY58" fmla="*/ 8540 h 10000"/>
              <a:gd name="connsiteX59" fmla="*/ 8184 w 10000"/>
              <a:gd name="connsiteY59" fmla="*/ 8862 h 10000"/>
              <a:gd name="connsiteX60" fmla="*/ 7793 w 10000"/>
              <a:gd name="connsiteY60" fmla="*/ 9138 h 10000"/>
              <a:gd name="connsiteX61" fmla="*/ 7379 w 10000"/>
              <a:gd name="connsiteY61" fmla="*/ 9402 h 10000"/>
              <a:gd name="connsiteX62" fmla="*/ 6943 w 10000"/>
              <a:gd name="connsiteY62" fmla="*/ 9598 h 10000"/>
              <a:gd name="connsiteX63" fmla="*/ 6724 w 10000"/>
              <a:gd name="connsiteY63" fmla="*/ 9701 h 10000"/>
              <a:gd name="connsiteX64" fmla="*/ 6483 w 10000"/>
              <a:gd name="connsiteY64" fmla="*/ 9782 h 10000"/>
              <a:gd name="connsiteX65" fmla="*/ 6241 w 10000"/>
              <a:gd name="connsiteY65" fmla="*/ 9839 h 10000"/>
              <a:gd name="connsiteX66" fmla="*/ 6000 w 10000"/>
              <a:gd name="connsiteY66" fmla="*/ 9897 h 10000"/>
              <a:gd name="connsiteX67" fmla="*/ 5759 w 10000"/>
              <a:gd name="connsiteY67" fmla="*/ 9943 h 10000"/>
              <a:gd name="connsiteX68" fmla="*/ 5517 w 10000"/>
              <a:gd name="connsiteY68" fmla="*/ 9977 h 10000"/>
              <a:gd name="connsiteX69" fmla="*/ 5264 w 10000"/>
              <a:gd name="connsiteY69" fmla="*/ 10000 h 10000"/>
              <a:gd name="connsiteX70" fmla="*/ 5000 w 10000"/>
              <a:gd name="connsiteY70" fmla="*/ 10000 h 10000"/>
              <a:gd name="connsiteX71" fmla="*/ 5000 w 10000"/>
              <a:gd name="connsiteY71" fmla="*/ 10000 h 10000"/>
              <a:gd name="connsiteX72" fmla="*/ 4736 w 10000"/>
              <a:gd name="connsiteY72" fmla="*/ 10000 h 10000"/>
              <a:gd name="connsiteX73" fmla="*/ 4483 w 10000"/>
              <a:gd name="connsiteY73" fmla="*/ 9977 h 10000"/>
              <a:gd name="connsiteX74" fmla="*/ 4241 w 10000"/>
              <a:gd name="connsiteY74" fmla="*/ 9943 h 10000"/>
              <a:gd name="connsiteX75" fmla="*/ 4000 w 10000"/>
              <a:gd name="connsiteY75" fmla="*/ 9897 h 10000"/>
              <a:gd name="connsiteX76" fmla="*/ 3759 w 10000"/>
              <a:gd name="connsiteY76" fmla="*/ 9839 h 10000"/>
              <a:gd name="connsiteX77" fmla="*/ 3517 w 10000"/>
              <a:gd name="connsiteY77" fmla="*/ 9782 h 10000"/>
              <a:gd name="connsiteX78" fmla="*/ 3276 w 10000"/>
              <a:gd name="connsiteY78" fmla="*/ 9701 h 10000"/>
              <a:gd name="connsiteX79" fmla="*/ 3057 w 10000"/>
              <a:gd name="connsiteY79" fmla="*/ 9598 h 10000"/>
              <a:gd name="connsiteX80" fmla="*/ 2621 w 10000"/>
              <a:gd name="connsiteY80" fmla="*/ 9402 h 10000"/>
              <a:gd name="connsiteX81" fmla="*/ 2195 w 10000"/>
              <a:gd name="connsiteY81" fmla="*/ 9138 h 10000"/>
              <a:gd name="connsiteX82" fmla="*/ 2224 w 10000"/>
              <a:gd name="connsiteY82"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2195 w 10000"/>
              <a:gd name="connsiteY8" fmla="*/ 862 h 10000"/>
              <a:gd name="connsiteX9" fmla="*/ 2621 w 10000"/>
              <a:gd name="connsiteY9" fmla="*/ 609 h 10000"/>
              <a:gd name="connsiteX10" fmla="*/ 3057 w 10000"/>
              <a:gd name="connsiteY10" fmla="*/ 402 h 10000"/>
              <a:gd name="connsiteX11" fmla="*/ 3276 w 10000"/>
              <a:gd name="connsiteY11" fmla="*/ 299 h 10000"/>
              <a:gd name="connsiteX12" fmla="*/ 3517 w 10000"/>
              <a:gd name="connsiteY12" fmla="*/ 218 h 10000"/>
              <a:gd name="connsiteX13" fmla="*/ 3759 w 10000"/>
              <a:gd name="connsiteY13" fmla="*/ 161 h 10000"/>
              <a:gd name="connsiteX14" fmla="*/ 4000 w 10000"/>
              <a:gd name="connsiteY14" fmla="*/ 103 h 10000"/>
              <a:gd name="connsiteX15" fmla="*/ 4241 w 10000"/>
              <a:gd name="connsiteY15" fmla="*/ 69 h 10000"/>
              <a:gd name="connsiteX16" fmla="*/ 4483 w 10000"/>
              <a:gd name="connsiteY16" fmla="*/ 23 h 10000"/>
              <a:gd name="connsiteX17" fmla="*/ 4736 w 10000"/>
              <a:gd name="connsiteY17" fmla="*/ 0 h 10000"/>
              <a:gd name="connsiteX18" fmla="*/ 5000 w 10000"/>
              <a:gd name="connsiteY18" fmla="*/ 0 h 10000"/>
              <a:gd name="connsiteX19" fmla="*/ 5000 w 10000"/>
              <a:gd name="connsiteY19" fmla="*/ 0 h 10000"/>
              <a:gd name="connsiteX20" fmla="*/ 5264 w 10000"/>
              <a:gd name="connsiteY20" fmla="*/ 0 h 10000"/>
              <a:gd name="connsiteX21" fmla="*/ 5517 w 10000"/>
              <a:gd name="connsiteY21" fmla="*/ 23 h 10000"/>
              <a:gd name="connsiteX22" fmla="*/ 5759 w 10000"/>
              <a:gd name="connsiteY22" fmla="*/ 69 h 10000"/>
              <a:gd name="connsiteX23" fmla="*/ 6000 w 10000"/>
              <a:gd name="connsiteY23" fmla="*/ 103 h 10000"/>
              <a:gd name="connsiteX24" fmla="*/ 6241 w 10000"/>
              <a:gd name="connsiteY24" fmla="*/ 161 h 10000"/>
              <a:gd name="connsiteX25" fmla="*/ 6483 w 10000"/>
              <a:gd name="connsiteY25" fmla="*/ 218 h 10000"/>
              <a:gd name="connsiteX26" fmla="*/ 6724 w 10000"/>
              <a:gd name="connsiteY26" fmla="*/ 299 h 10000"/>
              <a:gd name="connsiteX27" fmla="*/ 6943 w 10000"/>
              <a:gd name="connsiteY27" fmla="*/ 402 h 10000"/>
              <a:gd name="connsiteX28" fmla="*/ 7379 w 10000"/>
              <a:gd name="connsiteY28" fmla="*/ 609 h 10000"/>
              <a:gd name="connsiteX29" fmla="*/ 7793 w 10000"/>
              <a:gd name="connsiteY29" fmla="*/ 862 h 10000"/>
              <a:gd name="connsiteX30" fmla="*/ 8184 w 10000"/>
              <a:gd name="connsiteY30" fmla="*/ 1138 h 10000"/>
              <a:gd name="connsiteX31" fmla="*/ 8540 w 10000"/>
              <a:gd name="connsiteY31" fmla="*/ 1460 h 10000"/>
              <a:gd name="connsiteX32" fmla="*/ 8862 w 10000"/>
              <a:gd name="connsiteY32" fmla="*/ 1828 h 10000"/>
              <a:gd name="connsiteX33" fmla="*/ 9138 w 10000"/>
              <a:gd name="connsiteY33" fmla="*/ 2207 h 10000"/>
              <a:gd name="connsiteX34" fmla="*/ 9402 w 10000"/>
              <a:gd name="connsiteY34" fmla="*/ 2621 h 10000"/>
              <a:gd name="connsiteX35" fmla="*/ 9598 w 10000"/>
              <a:gd name="connsiteY35" fmla="*/ 3057 h 10000"/>
              <a:gd name="connsiteX36" fmla="*/ 9701 w 10000"/>
              <a:gd name="connsiteY36" fmla="*/ 3287 h 10000"/>
              <a:gd name="connsiteX37" fmla="*/ 9782 w 10000"/>
              <a:gd name="connsiteY37" fmla="*/ 3517 h 10000"/>
              <a:gd name="connsiteX38" fmla="*/ 9839 w 10000"/>
              <a:gd name="connsiteY38" fmla="*/ 3759 h 10000"/>
              <a:gd name="connsiteX39" fmla="*/ 9897 w 10000"/>
              <a:gd name="connsiteY39" fmla="*/ 4000 h 10000"/>
              <a:gd name="connsiteX40" fmla="*/ 9943 w 10000"/>
              <a:gd name="connsiteY40" fmla="*/ 4241 h 10000"/>
              <a:gd name="connsiteX41" fmla="*/ 9977 w 10000"/>
              <a:gd name="connsiteY41" fmla="*/ 4483 h 10000"/>
              <a:gd name="connsiteX42" fmla="*/ 10000 w 10000"/>
              <a:gd name="connsiteY42" fmla="*/ 4747 h 10000"/>
              <a:gd name="connsiteX43" fmla="*/ 10000 w 10000"/>
              <a:gd name="connsiteY43" fmla="*/ 5000 h 10000"/>
              <a:gd name="connsiteX44" fmla="*/ 10000 w 10000"/>
              <a:gd name="connsiteY44" fmla="*/ 5000 h 10000"/>
              <a:gd name="connsiteX45" fmla="*/ 10000 w 10000"/>
              <a:gd name="connsiteY45" fmla="*/ 5000 h 10000"/>
              <a:gd name="connsiteX46" fmla="*/ 10000 w 10000"/>
              <a:gd name="connsiteY46" fmla="*/ 5264 h 10000"/>
              <a:gd name="connsiteX47" fmla="*/ 9977 w 10000"/>
              <a:gd name="connsiteY47" fmla="*/ 5517 h 10000"/>
              <a:gd name="connsiteX48" fmla="*/ 9943 w 10000"/>
              <a:gd name="connsiteY48" fmla="*/ 5759 h 10000"/>
              <a:gd name="connsiteX49" fmla="*/ 9897 w 10000"/>
              <a:gd name="connsiteY49" fmla="*/ 6000 h 10000"/>
              <a:gd name="connsiteX50" fmla="*/ 9839 w 10000"/>
              <a:gd name="connsiteY50" fmla="*/ 6241 h 10000"/>
              <a:gd name="connsiteX51" fmla="*/ 9782 w 10000"/>
              <a:gd name="connsiteY51" fmla="*/ 6483 h 10000"/>
              <a:gd name="connsiteX52" fmla="*/ 9701 w 10000"/>
              <a:gd name="connsiteY52" fmla="*/ 6724 h 10000"/>
              <a:gd name="connsiteX53" fmla="*/ 9598 w 10000"/>
              <a:gd name="connsiteY53" fmla="*/ 6943 h 10000"/>
              <a:gd name="connsiteX54" fmla="*/ 9402 w 10000"/>
              <a:gd name="connsiteY54" fmla="*/ 7379 h 10000"/>
              <a:gd name="connsiteX55" fmla="*/ 9138 w 10000"/>
              <a:gd name="connsiteY55" fmla="*/ 7805 h 10000"/>
              <a:gd name="connsiteX56" fmla="*/ 8862 w 10000"/>
              <a:gd name="connsiteY56" fmla="*/ 8184 h 10000"/>
              <a:gd name="connsiteX57" fmla="*/ 8540 w 10000"/>
              <a:gd name="connsiteY57" fmla="*/ 8540 h 10000"/>
              <a:gd name="connsiteX58" fmla="*/ 8184 w 10000"/>
              <a:gd name="connsiteY58" fmla="*/ 8862 h 10000"/>
              <a:gd name="connsiteX59" fmla="*/ 7793 w 10000"/>
              <a:gd name="connsiteY59" fmla="*/ 9138 h 10000"/>
              <a:gd name="connsiteX60" fmla="*/ 7379 w 10000"/>
              <a:gd name="connsiteY60" fmla="*/ 9402 h 10000"/>
              <a:gd name="connsiteX61" fmla="*/ 6943 w 10000"/>
              <a:gd name="connsiteY61" fmla="*/ 9598 h 10000"/>
              <a:gd name="connsiteX62" fmla="*/ 6724 w 10000"/>
              <a:gd name="connsiteY62" fmla="*/ 9701 h 10000"/>
              <a:gd name="connsiteX63" fmla="*/ 6483 w 10000"/>
              <a:gd name="connsiteY63" fmla="*/ 9782 h 10000"/>
              <a:gd name="connsiteX64" fmla="*/ 6241 w 10000"/>
              <a:gd name="connsiteY64" fmla="*/ 9839 h 10000"/>
              <a:gd name="connsiteX65" fmla="*/ 6000 w 10000"/>
              <a:gd name="connsiteY65" fmla="*/ 9897 h 10000"/>
              <a:gd name="connsiteX66" fmla="*/ 5759 w 10000"/>
              <a:gd name="connsiteY66" fmla="*/ 9943 h 10000"/>
              <a:gd name="connsiteX67" fmla="*/ 5517 w 10000"/>
              <a:gd name="connsiteY67" fmla="*/ 9977 h 10000"/>
              <a:gd name="connsiteX68" fmla="*/ 5264 w 10000"/>
              <a:gd name="connsiteY68" fmla="*/ 10000 h 10000"/>
              <a:gd name="connsiteX69" fmla="*/ 5000 w 10000"/>
              <a:gd name="connsiteY69" fmla="*/ 10000 h 10000"/>
              <a:gd name="connsiteX70" fmla="*/ 5000 w 10000"/>
              <a:gd name="connsiteY70" fmla="*/ 10000 h 10000"/>
              <a:gd name="connsiteX71" fmla="*/ 4736 w 10000"/>
              <a:gd name="connsiteY71" fmla="*/ 10000 h 10000"/>
              <a:gd name="connsiteX72" fmla="*/ 4483 w 10000"/>
              <a:gd name="connsiteY72" fmla="*/ 9977 h 10000"/>
              <a:gd name="connsiteX73" fmla="*/ 4241 w 10000"/>
              <a:gd name="connsiteY73" fmla="*/ 9943 h 10000"/>
              <a:gd name="connsiteX74" fmla="*/ 4000 w 10000"/>
              <a:gd name="connsiteY74" fmla="*/ 9897 h 10000"/>
              <a:gd name="connsiteX75" fmla="*/ 3759 w 10000"/>
              <a:gd name="connsiteY75" fmla="*/ 9839 h 10000"/>
              <a:gd name="connsiteX76" fmla="*/ 3517 w 10000"/>
              <a:gd name="connsiteY76" fmla="*/ 9782 h 10000"/>
              <a:gd name="connsiteX77" fmla="*/ 3276 w 10000"/>
              <a:gd name="connsiteY77" fmla="*/ 9701 h 10000"/>
              <a:gd name="connsiteX78" fmla="*/ 3057 w 10000"/>
              <a:gd name="connsiteY78" fmla="*/ 9598 h 10000"/>
              <a:gd name="connsiteX79" fmla="*/ 2621 w 10000"/>
              <a:gd name="connsiteY79" fmla="*/ 9402 h 10000"/>
              <a:gd name="connsiteX80" fmla="*/ 2195 w 10000"/>
              <a:gd name="connsiteY80" fmla="*/ 9138 h 10000"/>
              <a:gd name="connsiteX81" fmla="*/ 2224 w 10000"/>
              <a:gd name="connsiteY81"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2195 w 10000"/>
              <a:gd name="connsiteY7" fmla="*/ 862 h 10000"/>
              <a:gd name="connsiteX8" fmla="*/ 2621 w 10000"/>
              <a:gd name="connsiteY8" fmla="*/ 609 h 10000"/>
              <a:gd name="connsiteX9" fmla="*/ 3057 w 10000"/>
              <a:gd name="connsiteY9" fmla="*/ 402 h 10000"/>
              <a:gd name="connsiteX10" fmla="*/ 3276 w 10000"/>
              <a:gd name="connsiteY10" fmla="*/ 299 h 10000"/>
              <a:gd name="connsiteX11" fmla="*/ 3517 w 10000"/>
              <a:gd name="connsiteY11" fmla="*/ 218 h 10000"/>
              <a:gd name="connsiteX12" fmla="*/ 3759 w 10000"/>
              <a:gd name="connsiteY12" fmla="*/ 161 h 10000"/>
              <a:gd name="connsiteX13" fmla="*/ 4000 w 10000"/>
              <a:gd name="connsiteY13" fmla="*/ 103 h 10000"/>
              <a:gd name="connsiteX14" fmla="*/ 4241 w 10000"/>
              <a:gd name="connsiteY14" fmla="*/ 69 h 10000"/>
              <a:gd name="connsiteX15" fmla="*/ 4483 w 10000"/>
              <a:gd name="connsiteY15" fmla="*/ 23 h 10000"/>
              <a:gd name="connsiteX16" fmla="*/ 4736 w 10000"/>
              <a:gd name="connsiteY16" fmla="*/ 0 h 10000"/>
              <a:gd name="connsiteX17" fmla="*/ 5000 w 10000"/>
              <a:gd name="connsiteY17" fmla="*/ 0 h 10000"/>
              <a:gd name="connsiteX18" fmla="*/ 5000 w 10000"/>
              <a:gd name="connsiteY18" fmla="*/ 0 h 10000"/>
              <a:gd name="connsiteX19" fmla="*/ 5264 w 10000"/>
              <a:gd name="connsiteY19" fmla="*/ 0 h 10000"/>
              <a:gd name="connsiteX20" fmla="*/ 5517 w 10000"/>
              <a:gd name="connsiteY20" fmla="*/ 23 h 10000"/>
              <a:gd name="connsiteX21" fmla="*/ 5759 w 10000"/>
              <a:gd name="connsiteY21" fmla="*/ 69 h 10000"/>
              <a:gd name="connsiteX22" fmla="*/ 6000 w 10000"/>
              <a:gd name="connsiteY22" fmla="*/ 103 h 10000"/>
              <a:gd name="connsiteX23" fmla="*/ 6241 w 10000"/>
              <a:gd name="connsiteY23" fmla="*/ 161 h 10000"/>
              <a:gd name="connsiteX24" fmla="*/ 6483 w 10000"/>
              <a:gd name="connsiteY24" fmla="*/ 218 h 10000"/>
              <a:gd name="connsiteX25" fmla="*/ 6724 w 10000"/>
              <a:gd name="connsiteY25" fmla="*/ 299 h 10000"/>
              <a:gd name="connsiteX26" fmla="*/ 6943 w 10000"/>
              <a:gd name="connsiteY26" fmla="*/ 402 h 10000"/>
              <a:gd name="connsiteX27" fmla="*/ 7379 w 10000"/>
              <a:gd name="connsiteY27" fmla="*/ 609 h 10000"/>
              <a:gd name="connsiteX28" fmla="*/ 7793 w 10000"/>
              <a:gd name="connsiteY28" fmla="*/ 862 h 10000"/>
              <a:gd name="connsiteX29" fmla="*/ 8184 w 10000"/>
              <a:gd name="connsiteY29" fmla="*/ 1138 h 10000"/>
              <a:gd name="connsiteX30" fmla="*/ 8540 w 10000"/>
              <a:gd name="connsiteY30" fmla="*/ 1460 h 10000"/>
              <a:gd name="connsiteX31" fmla="*/ 8862 w 10000"/>
              <a:gd name="connsiteY31" fmla="*/ 1828 h 10000"/>
              <a:gd name="connsiteX32" fmla="*/ 9138 w 10000"/>
              <a:gd name="connsiteY32" fmla="*/ 2207 h 10000"/>
              <a:gd name="connsiteX33" fmla="*/ 9402 w 10000"/>
              <a:gd name="connsiteY33" fmla="*/ 2621 h 10000"/>
              <a:gd name="connsiteX34" fmla="*/ 9598 w 10000"/>
              <a:gd name="connsiteY34" fmla="*/ 3057 h 10000"/>
              <a:gd name="connsiteX35" fmla="*/ 9701 w 10000"/>
              <a:gd name="connsiteY35" fmla="*/ 3287 h 10000"/>
              <a:gd name="connsiteX36" fmla="*/ 9782 w 10000"/>
              <a:gd name="connsiteY36" fmla="*/ 3517 h 10000"/>
              <a:gd name="connsiteX37" fmla="*/ 9839 w 10000"/>
              <a:gd name="connsiteY37" fmla="*/ 3759 h 10000"/>
              <a:gd name="connsiteX38" fmla="*/ 9897 w 10000"/>
              <a:gd name="connsiteY38" fmla="*/ 4000 h 10000"/>
              <a:gd name="connsiteX39" fmla="*/ 9943 w 10000"/>
              <a:gd name="connsiteY39" fmla="*/ 4241 h 10000"/>
              <a:gd name="connsiteX40" fmla="*/ 9977 w 10000"/>
              <a:gd name="connsiteY40" fmla="*/ 4483 h 10000"/>
              <a:gd name="connsiteX41" fmla="*/ 10000 w 10000"/>
              <a:gd name="connsiteY41" fmla="*/ 4747 h 10000"/>
              <a:gd name="connsiteX42" fmla="*/ 10000 w 10000"/>
              <a:gd name="connsiteY42" fmla="*/ 5000 h 10000"/>
              <a:gd name="connsiteX43" fmla="*/ 10000 w 10000"/>
              <a:gd name="connsiteY43" fmla="*/ 5000 h 10000"/>
              <a:gd name="connsiteX44" fmla="*/ 10000 w 10000"/>
              <a:gd name="connsiteY44" fmla="*/ 5000 h 10000"/>
              <a:gd name="connsiteX45" fmla="*/ 10000 w 10000"/>
              <a:gd name="connsiteY45" fmla="*/ 5264 h 10000"/>
              <a:gd name="connsiteX46" fmla="*/ 9977 w 10000"/>
              <a:gd name="connsiteY46" fmla="*/ 5517 h 10000"/>
              <a:gd name="connsiteX47" fmla="*/ 9943 w 10000"/>
              <a:gd name="connsiteY47" fmla="*/ 5759 h 10000"/>
              <a:gd name="connsiteX48" fmla="*/ 9897 w 10000"/>
              <a:gd name="connsiteY48" fmla="*/ 6000 h 10000"/>
              <a:gd name="connsiteX49" fmla="*/ 9839 w 10000"/>
              <a:gd name="connsiteY49" fmla="*/ 6241 h 10000"/>
              <a:gd name="connsiteX50" fmla="*/ 9782 w 10000"/>
              <a:gd name="connsiteY50" fmla="*/ 6483 h 10000"/>
              <a:gd name="connsiteX51" fmla="*/ 9701 w 10000"/>
              <a:gd name="connsiteY51" fmla="*/ 6724 h 10000"/>
              <a:gd name="connsiteX52" fmla="*/ 9598 w 10000"/>
              <a:gd name="connsiteY52" fmla="*/ 6943 h 10000"/>
              <a:gd name="connsiteX53" fmla="*/ 9402 w 10000"/>
              <a:gd name="connsiteY53" fmla="*/ 7379 h 10000"/>
              <a:gd name="connsiteX54" fmla="*/ 9138 w 10000"/>
              <a:gd name="connsiteY54" fmla="*/ 7805 h 10000"/>
              <a:gd name="connsiteX55" fmla="*/ 8862 w 10000"/>
              <a:gd name="connsiteY55" fmla="*/ 8184 h 10000"/>
              <a:gd name="connsiteX56" fmla="*/ 8540 w 10000"/>
              <a:gd name="connsiteY56" fmla="*/ 8540 h 10000"/>
              <a:gd name="connsiteX57" fmla="*/ 8184 w 10000"/>
              <a:gd name="connsiteY57" fmla="*/ 8862 h 10000"/>
              <a:gd name="connsiteX58" fmla="*/ 7793 w 10000"/>
              <a:gd name="connsiteY58" fmla="*/ 9138 h 10000"/>
              <a:gd name="connsiteX59" fmla="*/ 7379 w 10000"/>
              <a:gd name="connsiteY59" fmla="*/ 9402 h 10000"/>
              <a:gd name="connsiteX60" fmla="*/ 6943 w 10000"/>
              <a:gd name="connsiteY60" fmla="*/ 9598 h 10000"/>
              <a:gd name="connsiteX61" fmla="*/ 6724 w 10000"/>
              <a:gd name="connsiteY61" fmla="*/ 9701 h 10000"/>
              <a:gd name="connsiteX62" fmla="*/ 6483 w 10000"/>
              <a:gd name="connsiteY62" fmla="*/ 9782 h 10000"/>
              <a:gd name="connsiteX63" fmla="*/ 6241 w 10000"/>
              <a:gd name="connsiteY63" fmla="*/ 9839 h 10000"/>
              <a:gd name="connsiteX64" fmla="*/ 6000 w 10000"/>
              <a:gd name="connsiteY64" fmla="*/ 9897 h 10000"/>
              <a:gd name="connsiteX65" fmla="*/ 5759 w 10000"/>
              <a:gd name="connsiteY65" fmla="*/ 9943 h 10000"/>
              <a:gd name="connsiteX66" fmla="*/ 5517 w 10000"/>
              <a:gd name="connsiteY66" fmla="*/ 9977 h 10000"/>
              <a:gd name="connsiteX67" fmla="*/ 5264 w 10000"/>
              <a:gd name="connsiteY67" fmla="*/ 10000 h 10000"/>
              <a:gd name="connsiteX68" fmla="*/ 5000 w 10000"/>
              <a:gd name="connsiteY68" fmla="*/ 10000 h 10000"/>
              <a:gd name="connsiteX69" fmla="*/ 5000 w 10000"/>
              <a:gd name="connsiteY69" fmla="*/ 10000 h 10000"/>
              <a:gd name="connsiteX70" fmla="*/ 4736 w 10000"/>
              <a:gd name="connsiteY70" fmla="*/ 10000 h 10000"/>
              <a:gd name="connsiteX71" fmla="*/ 4483 w 10000"/>
              <a:gd name="connsiteY71" fmla="*/ 9977 h 10000"/>
              <a:gd name="connsiteX72" fmla="*/ 4241 w 10000"/>
              <a:gd name="connsiteY72" fmla="*/ 9943 h 10000"/>
              <a:gd name="connsiteX73" fmla="*/ 4000 w 10000"/>
              <a:gd name="connsiteY73" fmla="*/ 9897 h 10000"/>
              <a:gd name="connsiteX74" fmla="*/ 3759 w 10000"/>
              <a:gd name="connsiteY74" fmla="*/ 9839 h 10000"/>
              <a:gd name="connsiteX75" fmla="*/ 3517 w 10000"/>
              <a:gd name="connsiteY75" fmla="*/ 9782 h 10000"/>
              <a:gd name="connsiteX76" fmla="*/ 3276 w 10000"/>
              <a:gd name="connsiteY76" fmla="*/ 9701 h 10000"/>
              <a:gd name="connsiteX77" fmla="*/ 3057 w 10000"/>
              <a:gd name="connsiteY77" fmla="*/ 9598 h 10000"/>
              <a:gd name="connsiteX78" fmla="*/ 2621 w 10000"/>
              <a:gd name="connsiteY78" fmla="*/ 9402 h 10000"/>
              <a:gd name="connsiteX79" fmla="*/ 2195 w 10000"/>
              <a:gd name="connsiteY79" fmla="*/ 9138 h 10000"/>
              <a:gd name="connsiteX80" fmla="*/ 2224 w 10000"/>
              <a:gd name="connsiteY80"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2195 w 10000"/>
              <a:gd name="connsiteY6" fmla="*/ 862 h 10000"/>
              <a:gd name="connsiteX7" fmla="*/ 2621 w 10000"/>
              <a:gd name="connsiteY7" fmla="*/ 609 h 10000"/>
              <a:gd name="connsiteX8" fmla="*/ 3057 w 10000"/>
              <a:gd name="connsiteY8" fmla="*/ 402 h 10000"/>
              <a:gd name="connsiteX9" fmla="*/ 3276 w 10000"/>
              <a:gd name="connsiteY9" fmla="*/ 299 h 10000"/>
              <a:gd name="connsiteX10" fmla="*/ 3517 w 10000"/>
              <a:gd name="connsiteY10" fmla="*/ 218 h 10000"/>
              <a:gd name="connsiteX11" fmla="*/ 3759 w 10000"/>
              <a:gd name="connsiteY11" fmla="*/ 161 h 10000"/>
              <a:gd name="connsiteX12" fmla="*/ 4000 w 10000"/>
              <a:gd name="connsiteY12" fmla="*/ 103 h 10000"/>
              <a:gd name="connsiteX13" fmla="*/ 4241 w 10000"/>
              <a:gd name="connsiteY13" fmla="*/ 69 h 10000"/>
              <a:gd name="connsiteX14" fmla="*/ 4483 w 10000"/>
              <a:gd name="connsiteY14" fmla="*/ 23 h 10000"/>
              <a:gd name="connsiteX15" fmla="*/ 4736 w 10000"/>
              <a:gd name="connsiteY15" fmla="*/ 0 h 10000"/>
              <a:gd name="connsiteX16" fmla="*/ 5000 w 10000"/>
              <a:gd name="connsiteY16" fmla="*/ 0 h 10000"/>
              <a:gd name="connsiteX17" fmla="*/ 5000 w 10000"/>
              <a:gd name="connsiteY17" fmla="*/ 0 h 10000"/>
              <a:gd name="connsiteX18" fmla="*/ 5264 w 10000"/>
              <a:gd name="connsiteY18" fmla="*/ 0 h 10000"/>
              <a:gd name="connsiteX19" fmla="*/ 5517 w 10000"/>
              <a:gd name="connsiteY19" fmla="*/ 23 h 10000"/>
              <a:gd name="connsiteX20" fmla="*/ 5759 w 10000"/>
              <a:gd name="connsiteY20" fmla="*/ 69 h 10000"/>
              <a:gd name="connsiteX21" fmla="*/ 6000 w 10000"/>
              <a:gd name="connsiteY21" fmla="*/ 103 h 10000"/>
              <a:gd name="connsiteX22" fmla="*/ 6241 w 10000"/>
              <a:gd name="connsiteY22" fmla="*/ 161 h 10000"/>
              <a:gd name="connsiteX23" fmla="*/ 6483 w 10000"/>
              <a:gd name="connsiteY23" fmla="*/ 218 h 10000"/>
              <a:gd name="connsiteX24" fmla="*/ 6724 w 10000"/>
              <a:gd name="connsiteY24" fmla="*/ 299 h 10000"/>
              <a:gd name="connsiteX25" fmla="*/ 6943 w 10000"/>
              <a:gd name="connsiteY25" fmla="*/ 402 h 10000"/>
              <a:gd name="connsiteX26" fmla="*/ 7379 w 10000"/>
              <a:gd name="connsiteY26" fmla="*/ 609 h 10000"/>
              <a:gd name="connsiteX27" fmla="*/ 7793 w 10000"/>
              <a:gd name="connsiteY27" fmla="*/ 862 h 10000"/>
              <a:gd name="connsiteX28" fmla="*/ 8184 w 10000"/>
              <a:gd name="connsiteY28" fmla="*/ 1138 h 10000"/>
              <a:gd name="connsiteX29" fmla="*/ 8540 w 10000"/>
              <a:gd name="connsiteY29" fmla="*/ 1460 h 10000"/>
              <a:gd name="connsiteX30" fmla="*/ 8862 w 10000"/>
              <a:gd name="connsiteY30" fmla="*/ 1828 h 10000"/>
              <a:gd name="connsiteX31" fmla="*/ 9138 w 10000"/>
              <a:gd name="connsiteY31" fmla="*/ 2207 h 10000"/>
              <a:gd name="connsiteX32" fmla="*/ 9402 w 10000"/>
              <a:gd name="connsiteY32" fmla="*/ 2621 h 10000"/>
              <a:gd name="connsiteX33" fmla="*/ 9598 w 10000"/>
              <a:gd name="connsiteY33" fmla="*/ 3057 h 10000"/>
              <a:gd name="connsiteX34" fmla="*/ 9701 w 10000"/>
              <a:gd name="connsiteY34" fmla="*/ 3287 h 10000"/>
              <a:gd name="connsiteX35" fmla="*/ 9782 w 10000"/>
              <a:gd name="connsiteY35" fmla="*/ 3517 h 10000"/>
              <a:gd name="connsiteX36" fmla="*/ 9839 w 10000"/>
              <a:gd name="connsiteY36" fmla="*/ 3759 h 10000"/>
              <a:gd name="connsiteX37" fmla="*/ 9897 w 10000"/>
              <a:gd name="connsiteY37" fmla="*/ 4000 h 10000"/>
              <a:gd name="connsiteX38" fmla="*/ 9943 w 10000"/>
              <a:gd name="connsiteY38" fmla="*/ 4241 h 10000"/>
              <a:gd name="connsiteX39" fmla="*/ 9977 w 10000"/>
              <a:gd name="connsiteY39" fmla="*/ 4483 h 10000"/>
              <a:gd name="connsiteX40" fmla="*/ 10000 w 10000"/>
              <a:gd name="connsiteY40" fmla="*/ 4747 h 10000"/>
              <a:gd name="connsiteX41" fmla="*/ 10000 w 10000"/>
              <a:gd name="connsiteY41" fmla="*/ 5000 h 10000"/>
              <a:gd name="connsiteX42" fmla="*/ 10000 w 10000"/>
              <a:gd name="connsiteY42" fmla="*/ 5000 h 10000"/>
              <a:gd name="connsiteX43" fmla="*/ 10000 w 10000"/>
              <a:gd name="connsiteY43" fmla="*/ 5000 h 10000"/>
              <a:gd name="connsiteX44" fmla="*/ 10000 w 10000"/>
              <a:gd name="connsiteY44" fmla="*/ 5264 h 10000"/>
              <a:gd name="connsiteX45" fmla="*/ 9977 w 10000"/>
              <a:gd name="connsiteY45" fmla="*/ 5517 h 10000"/>
              <a:gd name="connsiteX46" fmla="*/ 9943 w 10000"/>
              <a:gd name="connsiteY46" fmla="*/ 5759 h 10000"/>
              <a:gd name="connsiteX47" fmla="*/ 9897 w 10000"/>
              <a:gd name="connsiteY47" fmla="*/ 6000 h 10000"/>
              <a:gd name="connsiteX48" fmla="*/ 9839 w 10000"/>
              <a:gd name="connsiteY48" fmla="*/ 6241 h 10000"/>
              <a:gd name="connsiteX49" fmla="*/ 9782 w 10000"/>
              <a:gd name="connsiteY49" fmla="*/ 6483 h 10000"/>
              <a:gd name="connsiteX50" fmla="*/ 9701 w 10000"/>
              <a:gd name="connsiteY50" fmla="*/ 6724 h 10000"/>
              <a:gd name="connsiteX51" fmla="*/ 9598 w 10000"/>
              <a:gd name="connsiteY51" fmla="*/ 6943 h 10000"/>
              <a:gd name="connsiteX52" fmla="*/ 9402 w 10000"/>
              <a:gd name="connsiteY52" fmla="*/ 7379 h 10000"/>
              <a:gd name="connsiteX53" fmla="*/ 9138 w 10000"/>
              <a:gd name="connsiteY53" fmla="*/ 7805 h 10000"/>
              <a:gd name="connsiteX54" fmla="*/ 8862 w 10000"/>
              <a:gd name="connsiteY54" fmla="*/ 8184 h 10000"/>
              <a:gd name="connsiteX55" fmla="*/ 8540 w 10000"/>
              <a:gd name="connsiteY55" fmla="*/ 8540 h 10000"/>
              <a:gd name="connsiteX56" fmla="*/ 8184 w 10000"/>
              <a:gd name="connsiteY56" fmla="*/ 8862 h 10000"/>
              <a:gd name="connsiteX57" fmla="*/ 7793 w 10000"/>
              <a:gd name="connsiteY57" fmla="*/ 9138 h 10000"/>
              <a:gd name="connsiteX58" fmla="*/ 7379 w 10000"/>
              <a:gd name="connsiteY58" fmla="*/ 9402 h 10000"/>
              <a:gd name="connsiteX59" fmla="*/ 6943 w 10000"/>
              <a:gd name="connsiteY59" fmla="*/ 9598 h 10000"/>
              <a:gd name="connsiteX60" fmla="*/ 6724 w 10000"/>
              <a:gd name="connsiteY60" fmla="*/ 9701 h 10000"/>
              <a:gd name="connsiteX61" fmla="*/ 6483 w 10000"/>
              <a:gd name="connsiteY61" fmla="*/ 9782 h 10000"/>
              <a:gd name="connsiteX62" fmla="*/ 6241 w 10000"/>
              <a:gd name="connsiteY62" fmla="*/ 9839 h 10000"/>
              <a:gd name="connsiteX63" fmla="*/ 6000 w 10000"/>
              <a:gd name="connsiteY63" fmla="*/ 9897 h 10000"/>
              <a:gd name="connsiteX64" fmla="*/ 5759 w 10000"/>
              <a:gd name="connsiteY64" fmla="*/ 9943 h 10000"/>
              <a:gd name="connsiteX65" fmla="*/ 5517 w 10000"/>
              <a:gd name="connsiteY65" fmla="*/ 9977 h 10000"/>
              <a:gd name="connsiteX66" fmla="*/ 5264 w 10000"/>
              <a:gd name="connsiteY66" fmla="*/ 10000 h 10000"/>
              <a:gd name="connsiteX67" fmla="*/ 5000 w 10000"/>
              <a:gd name="connsiteY67" fmla="*/ 10000 h 10000"/>
              <a:gd name="connsiteX68" fmla="*/ 5000 w 10000"/>
              <a:gd name="connsiteY68" fmla="*/ 10000 h 10000"/>
              <a:gd name="connsiteX69" fmla="*/ 4736 w 10000"/>
              <a:gd name="connsiteY69" fmla="*/ 10000 h 10000"/>
              <a:gd name="connsiteX70" fmla="*/ 4483 w 10000"/>
              <a:gd name="connsiteY70" fmla="*/ 9977 h 10000"/>
              <a:gd name="connsiteX71" fmla="*/ 4241 w 10000"/>
              <a:gd name="connsiteY71" fmla="*/ 9943 h 10000"/>
              <a:gd name="connsiteX72" fmla="*/ 4000 w 10000"/>
              <a:gd name="connsiteY72" fmla="*/ 9897 h 10000"/>
              <a:gd name="connsiteX73" fmla="*/ 3759 w 10000"/>
              <a:gd name="connsiteY73" fmla="*/ 9839 h 10000"/>
              <a:gd name="connsiteX74" fmla="*/ 3517 w 10000"/>
              <a:gd name="connsiteY74" fmla="*/ 9782 h 10000"/>
              <a:gd name="connsiteX75" fmla="*/ 3276 w 10000"/>
              <a:gd name="connsiteY75" fmla="*/ 9701 h 10000"/>
              <a:gd name="connsiteX76" fmla="*/ 3057 w 10000"/>
              <a:gd name="connsiteY76" fmla="*/ 9598 h 10000"/>
              <a:gd name="connsiteX77" fmla="*/ 2621 w 10000"/>
              <a:gd name="connsiteY77" fmla="*/ 9402 h 10000"/>
              <a:gd name="connsiteX78" fmla="*/ 2195 w 10000"/>
              <a:gd name="connsiteY78" fmla="*/ 9138 h 10000"/>
              <a:gd name="connsiteX79" fmla="*/ 2224 w 10000"/>
              <a:gd name="connsiteY79"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195 w 10000"/>
              <a:gd name="connsiteY5" fmla="*/ 862 h 10000"/>
              <a:gd name="connsiteX6" fmla="*/ 2621 w 10000"/>
              <a:gd name="connsiteY6" fmla="*/ 609 h 10000"/>
              <a:gd name="connsiteX7" fmla="*/ 3057 w 10000"/>
              <a:gd name="connsiteY7" fmla="*/ 402 h 10000"/>
              <a:gd name="connsiteX8" fmla="*/ 3276 w 10000"/>
              <a:gd name="connsiteY8" fmla="*/ 299 h 10000"/>
              <a:gd name="connsiteX9" fmla="*/ 3517 w 10000"/>
              <a:gd name="connsiteY9" fmla="*/ 218 h 10000"/>
              <a:gd name="connsiteX10" fmla="*/ 3759 w 10000"/>
              <a:gd name="connsiteY10" fmla="*/ 161 h 10000"/>
              <a:gd name="connsiteX11" fmla="*/ 4000 w 10000"/>
              <a:gd name="connsiteY11" fmla="*/ 103 h 10000"/>
              <a:gd name="connsiteX12" fmla="*/ 4241 w 10000"/>
              <a:gd name="connsiteY12" fmla="*/ 69 h 10000"/>
              <a:gd name="connsiteX13" fmla="*/ 4483 w 10000"/>
              <a:gd name="connsiteY13" fmla="*/ 23 h 10000"/>
              <a:gd name="connsiteX14" fmla="*/ 4736 w 10000"/>
              <a:gd name="connsiteY14" fmla="*/ 0 h 10000"/>
              <a:gd name="connsiteX15" fmla="*/ 5000 w 10000"/>
              <a:gd name="connsiteY15" fmla="*/ 0 h 10000"/>
              <a:gd name="connsiteX16" fmla="*/ 5000 w 10000"/>
              <a:gd name="connsiteY16" fmla="*/ 0 h 10000"/>
              <a:gd name="connsiteX17" fmla="*/ 5264 w 10000"/>
              <a:gd name="connsiteY17" fmla="*/ 0 h 10000"/>
              <a:gd name="connsiteX18" fmla="*/ 5517 w 10000"/>
              <a:gd name="connsiteY18" fmla="*/ 23 h 10000"/>
              <a:gd name="connsiteX19" fmla="*/ 5759 w 10000"/>
              <a:gd name="connsiteY19" fmla="*/ 69 h 10000"/>
              <a:gd name="connsiteX20" fmla="*/ 6000 w 10000"/>
              <a:gd name="connsiteY20" fmla="*/ 103 h 10000"/>
              <a:gd name="connsiteX21" fmla="*/ 6241 w 10000"/>
              <a:gd name="connsiteY21" fmla="*/ 161 h 10000"/>
              <a:gd name="connsiteX22" fmla="*/ 6483 w 10000"/>
              <a:gd name="connsiteY22" fmla="*/ 218 h 10000"/>
              <a:gd name="connsiteX23" fmla="*/ 6724 w 10000"/>
              <a:gd name="connsiteY23" fmla="*/ 299 h 10000"/>
              <a:gd name="connsiteX24" fmla="*/ 6943 w 10000"/>
              <a:gd name="connsiteY24" fmla="*/ 402 h 10000"/>
              <a:gd name="connsiteX25" fmla="*/ 7379 w 10000"/>
              <a:gd name="connsiteY25" fmla="*/ 609 h 10000"/>
              <a:gd name="connsiteX26" fmla="*/ 7793 w 10000"/>
              <a:gd name="connsiteY26" fmla="*/ 862 h 10000"/>
              <a:gd name="connsiteX27" fmla="*/ 8184 w 10000"/>
              <a:gd name="connsiteY27" fmla="*/ 1138 h 10000"/>
              <a:gd name="connsiteX28" fmla="*/ 8540 w 10000"/>
              <a:gd name="connsiteY28" fmla="*/ 1460 h 10000"/>
              <a:gd name="connsiteX29" fmla="*/ 8862 w 10000"/>
              <a:gd name="connsiteY29" fmla="*/ 1828 h 10000"/>
              <a:gd name="connsiteX30" fmla="*/ 9138 w 10000"/>
              <a:gd name="connsiteY30" fmla="*/ 2207 h 10000"/>
              <a:gd name="connsiteX31" fmla="*/ 9402 w 10000"/>
              <a:gd name="connsiteY31" fmla="*/ 2621 h 10000"/>
              <a:gd name="connsiteX32" fmla="*/ 9598 w 10000"/>
              <a:gd name="connsiteY32" fmla="*/ 3057 h 10000"/>
              <a:gd name="connsiteX33" fmla="*/ 9701 w 10000"/>
              <a:gd name="connsiteY33" fmla="*/ 3287 h 10000"/>
              <a:gd name="connsiteX34" fmla="*/ 9782 w 10000"/>
              <a:gd name="connsiteY34" fmla="*/ 3517 h 10000"/>
              <a:gd name="connsiteX35" fmla="*/ 9839 w 10000"/>
              <a:gd name="connsiteY35" fmla="*/ 3759 h 10000"/>
              <a:gd name="connsiteX36" fmla="*/ 9897 w 10000"/>
              <a:gd name="connsiteY36" fmla="*/ 4000 h 10000"/>
              <a:gd name="connsiteX37" fmla="*/ 9943 w 10000"/>
              <a:gd name="connsiteY37" fmla="*/ 4241 h 10000"/>
              <a:gd name="connsiteX38" fmla="*/ 9977 w 10000"/>
              <a:gd name="connsiteY38" fmla="*/ 4483 h 10000"/>
              <a:gd name="connsiteX39" fmla="*/ 10000 w 10000"/>
              <a:gd name="connsiteY39" fmla="*/ 4747 h 10000"/>
              <a:gd name="connsiteX40" fmla="*/ 10000 w 10000"/>
              <a:gd name="connsiteY40" fmla="*/ 5000 h 10000"/>
              <a:gd name="connsiteX41" fmla="*/ 10000 w 10000"/>
              <a:gd name="connsiteY41" fmla="*/ 5000 h 10000"/>
              <a:gd name="connsiteX42" fmla="*/ 10000 w 10000"/>
              <a:gd name="connsiteY42" fmla="*/ 5000 h 10000"/>
              <a:gd name="connsiteX43" fmla="*/ 10000 w 10000"/>
              <a:gd name="connsiteY43" fmla="*/ 5264 h 10000"/>
              <a:gd name="connsiteX44" fmla="*/ 9977 w 10000"/>
              <a:gd name="connsiteY44" fmla="*/ 5517 h 10000"/>
              <a:gd name="connsiteX45" fmla="*/ 9943 w 10000"/>
              <a:gd name="connsiteY45" fmla="*/ 5759 h 10000"/>
              <a:gd name="connsiteX46" fmla="*/ 9897 w 10000"/>
              <a:gd name="connsiteY46" fmla="*/ 6000 h 10000"/>
              <a:gd name="connsiteX47" fmla="*/ 9839 w 10000"/>
              <a:gd name="connsiteY47" fmla="*/ 6241 h 10000"/>
              <a:gd name="connsiteX48" fmla="*/ 9782 w 10000"/>
              <a:gd name="connsiteY48" fmla="*/ 6483 h 10000"/>
              <a:gd name="connsiteX49" fmla="*/ 9701 w 10000"/>
              <a:gd name="connsiteY49" fmla="*/ 6724 h 10000"/>
              <a:gd name="connsiteX50" fmla="*/ 9598 w 10000"/>
              <a:gd name="connsiteY50" fmla="*/ 6943 h 10000"/>
              <a:gd name="connsiteX51" fmla="*/ 9402 w 10000"/>
              <a:gd name="connsiteY51" fmla="*/ 7379 h 10000"/>
              <a:gd name="connsiteX52" fmla="*/ 9138 w 10000"/>
              <a:gd name="connsiteY52" fmla="*/ 7805 h 10000"/>
              <a:gd name="connsiteX53" fmla="*/ 8862 w 10000"/>
              <a:gd name="connsiteY53" fmla="*/ 8184 h 10000"/>
              <a:gd name="connsiteX54" fmla="*/ 8540 w 10000"/>
              <a:gd name="connsiteY54" fmla="*/ 8540 h 10000"/>
              <a:gd name="connsiteX55" fmla="*/ 8184 w 10000"/>
              <a:gd name="connsiteY55" fmla="*/ 8862 h 10000"/>
              <a:gd name="connsiteX56" fmla="*/ 7793 w 10000"/>
              <a:gd name="connsiteY56" fmla="*/ 9138 h 10000"/>
              <a:gd name="connsiteX57" fmla="*/ 7379 w 10000"/>
              <a:gd name="connsiteY57" fmla="*/ 9402 h 10000"/>
              <a:gd name="connsiteX58" fmla="*/ 6943 w 10000"/>
              <a:gd name="connsiteY58" fmla="*/ 9598 h 10000"/>
              <a:gd name="connsiteX59" fmla="*/ 6724 w 10000"/>
              <a:gd name="connsiteY59" fmla="*/ 9701 h 10000"/>
              <a:gd name="connsiteX60" fmla="*/ 6483 w 10000"/>
              <a:gd name="connsiteY60" fmla="*/ 9782 h 10000"/>
              <a:gd name="connsiteX61" fmla="*/ 6241 w 10000"/>
              <a:gd name="connsiteY61" fmla="*/ 9839 h 10000"/>
              <a:gd name="connsiteX62" fmla="*/ 6000 w 10000"/>
              <a:gd name="connsiteY62" fmla="*/ 9897 h 10000"/>
              <a:gd name="connsiteX63" fmla="*/ 5759 w 10000"/>
              <a:gd name="connsiteY63" fmla="*/ 9943 h 10000"/>
              <a:gd name="connsiteX64" fmla="*/ 5517 w 10000"/>
              <a:gd name="connsiteY64" fmla="*/ 9977 h 10000"/>
              <a:gd name="connsiteX65" fmla="*/ 5264 w 10000"/>
              <a:gd name="connsiteY65" fmla="*/ 10000 h 10000"/>
              <a:gd name="connsiteX66" fmla="*/ 5000 w 10000"/>
              <a:gd name="connsiteY66" fmla="*/ 10000 h 10000"/>
              <a:gd name="connsiteX67" fmla="*/ 5000 w 10000"/>
              <a:gd name="connsiteY67" fmla="*/ 10000 h 10000"/>
              <a:gd name="connsiteX68" fmla="*/ 4736 w 10000"/>
              <a:gd name="connsiteY68" fmla="*/ 10000 h 10000"/>
              <a:gd name="connsiteX69" fmla="*/ 4483 w 10000"/>
              <a:gd name="connsiteY69" fmla="*/ 9977 h 10000"/>
              <a:gd name="connsiteX70" fmla="*/ 4241 w 10000"/>
              <a:gd name="connsiteY70" fmla="*/ 9943 h 10000"/>
              <a:gd name="connsiteX71" fmla="*/ 4000 w 10000"/>
              <a:gd name="connsiteY71" fmla="*/ 9897 h 10000"/>
              <a:gd name="connsiteX72" fmla="*/ 3759 w 10000"/>
              <a:gd name="connsiteY72" fmla="*/ 9839 h 10000"/>
              <a:gd name="connsiteX73" fmla="*/ 3517 w 10000"/>
              <a:gd name="connsiteY73" fmla="*/ 9782 h 10000"/>
              <a:gd name="connsiteX74" fmla="*/ 3276 w 10000"/>
              <a:gd name="connsiteY74" fmla="*/ 9701 h 10000"/>
              <a:gd name="connsiteX75" fmla="*/ 3057 w 10000"/>
              <a:gd name="connsiteY75" fmla="*/ 9598 h 10000"/>
              <a:gd name="connsiteX76" fmla="*/ 2621 w 10000"/>
              <a:gd name="connsiteY76" fmla="*/ 9402 h 10000"/>
              <a:gd name="connsiteX77" fmla="*/ 2195 w 10000"/>
              <a:gd name="connsiteY77" fmla="*/ 9138 h 10000"/>
              <a:gd name="connsiteX78" fmla="*/ 2224 w 10000"/>
              <a:gd name="connsiteY78"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2195 w 10000"/>
              <a:gd name="connsiteY4" fmla="*/ 862 h 10000"/>
              <a:gd name="connsiteX5" fmla="*/ 2621 w 10000"/>
              <a:gd name="connsiteY5" fmla="*/ 609 h 10000"/>
              <a:gd name="connsiteX6" fmla="*/ 3057 w 10000"/>
              <a:gd name="connsiteY6" fmla="*/ 402 h 10000"/>
              <a:gd name="connsiteX7" fmla="*/ 3276 w 10000"/>
              <a:gd name="connsiteY7" fmla="*/ 299 h 10000"/>
              <a:gd name="connsiteX8" fmla="*/ 3517 w 10000"/>
              <a:gd name="connsiteY8" fmla="*/ 218 h 10000"/>
              <a:gd name="connsiteX9" fmla="*/ 3759 w 10000"/>
              <a:gd name="connsiteY9" fmla="*/ 161 h 10000"/>
              <a:gd name="connsiteX10" fmla="*/ 4000 w 10000"/>
              <a:gd name="connsiteY10" fmla="*/ 103 h 10000"/>
              <a:gd name="connsiteX11" fmla="*/ 4241 w 10000"/>
              <a:gd name="connsiteY11" fmla="*/ 69 h 10000"/>
              <a:gd name="connsiteX12" fmla="*/ 4483 w 10000"/>
              <a:gd name="connsiteY12" fmla="*/ 23 h 10000"/>
              <a:gd name="connsiteX13" fmla="*/ 4736 w 10000"/>
              <a:gd name="connsiteY13" fmla="*/ 0 h 10000"/>
              <a:gd name="connsiteX14" fmla="*/ 5000 w 10000"/>
              <a:gd name="connsiteY14" fmla="*/ 0 h 10000"/>
              <a:gd name="connsiteX15" fmla="*/ 5000 w 10000"/>
              <a:gd name="connsiteY15" fmla="*/ 0 h 10000"/>
              <a:gd name="connsiteX16" fmla="*/ 5264 w 10000"/>
              <a:gd name="connsiteY16" fmla="*/ 0 h 10000"/>
              <a:gd name="connsiteX17" fmla="*/ 5517 w 10000"/>
              <a:gd name="connsiteY17" fmla="*/ 23 h 10000"/>
              <a:gd name="connsiteX18" fmla="*/ 5759 w 10000"/>
              <a:gd name="connsiteY18" fmla="*/ 69 h 10000"/>
              <a:gd name="connsiteX19" fmla="*/ 6000 w 10000"/>
              <a:gd name="connsiteY19" fmla="*/ 103 h 10000"/>
              <a:gd name="connsiteX20" fmla="*/ 6241 w 10000"/>
              <a:gd name="connsiteY20" fmla="*/ 161 h 10000"/>
              <a:gd name="connsiteX21" fmla="*/ 6483 w 10000"/>
              <a:gd name="connsiteY21" fmla="*/ 218 h 10000"/>
              <a:gd name="connsiteX22" fmla="*/ 6724 w 10000"/>
              <a:gd name="connsiteY22" fmla="*/ 299 h 10000"/>
              <a:gd name="connsiteX23" fmla="*/ 6943 w 10000"/>
              <a:gd name="connsiteY23" fmla="*/ 402 h 10000"/>
              <a:gd name="connsiteX24" fmla="*/ 7379 w 10000"/>
              <a:gd name="connsiteY24" fmla="*/ 609 h 10000"/>
              <a:gd name="connsiteX25" fmla="*/ 7793 w 10000"/>
              <a:gd name="connsiteY25" fmla="*/ 862 h 10000"/>
              <a:gd name="connsiteX26" fmla="*/ 8184 w 10000"/>
              <a:gd name="connsiteY26" fmla="*/ 1138 h 10000"/>
              <a:gd name="connsiteX27" fmla="*/ 8540 w 10000"/>
              <a:gd name="connsiteY27" fmla="*/ 1460 h 10000"/>
              <a:gd name="connsiteX28" fmla="*/ 8862 w 10000"/>
              <a:gd name="connsiteY28" fmla="*/ 1828 h 10000"/>
              <a:gd name="connsiteX29" fmla="*/ 9138 w 10000"/>
              <a:gd name="connsiteY29" fmla="*/ 2207 h 10000"/>
              <a:gd name="connsiteX30" fmla="*/ 9402 w 10000"/>
              <a:gd name="connsiteY30" fmla="*/ 2621 h 10000"/>
              <a:gd name="connsiteX31" fmla="*/ 9598 w 10000"/>
              <a:gd name="connsiteY31" fmla="*/ 3057 h 10000"/>
              <a:gd name="connsiteX32" fmla="*/ 9701 w 10000"/>
              <a:gd name="connsiteY32" fmla="*/ 3287 h 10000"/>
              <a:gd name="connsiteX33" fmla="*/ 9782 w 10000"/>
              <a:gd name="connsiteY33" fmla="*/ 3517 h 10000"/>
              <a:gd name="connsiteX34" fmla="*/ 9839 w 10000"/>
              <a:gd name="connsiteY34" fmla="*/ 3759 h 10000"/>
              <a:gd name="connsiteX35" fmla="*/ 9897 w 10000"/>
              <a:gd name="connsiteY35" fmla="*/ 4000 h 10000"/>
              <a:gd name="connsiteX36" fmla="*/ 9943 w 10000"/>
              <a:gd name="connsiteY36" fmla="*/ 4241 h 10000"/>
              <a:gd name="connsiteX37" fmla="*/ 9977 w 10000"/>
              <a:gd name="connsiteY37" fmla="*/ 4483 h 10000"/>
              <a:gd name="connsiteX38" fmla="*/ 10000 w 10000"/>
              <a:gd name="connsiteY38" fmla="*/ 4747 h 10000"/>
              <a:gd name="connsiteX39" fmla="*/ 10000 w 10000"/>
              <a:gd name="connsiteY39" fmla="*/ 5000 h 10000"/>
              <a:gd name="connsiteX40" fmla="*/ 10000 w 10000"/>
              <a:gd name="connsiteY40" fmla="*/ 5000 h 10000"/>
              <a:gd name="connsiteX41" fmla="*/ 10000 w 10000"/>
              <a:gd name="connsiteY41" fmla="*/ 5000 h 10000"/>
              <a:gd name="connsiteX42" fmla="*/ 10000 w 10000"/>
              <a:gd name="connsiteY42" fmla="*/ 5264 h 10000"/>
              <a:gd name="connsiteX43" fmla="*/ 9977 w 10000"/>
              <a:gd name="connsiteY43" fmla="*/ 5517 h 10000"/>
              <a:gd name="connsiteX44" fmla="*/ 9943 w 10000"/>
              <a:gd name="connsiteY44" fmla="*/ 5759 h 10000"/>
              <a:gd name="connsiteX45" fmla="*/ 9897 w 10000"/>
              <a:gd name="connsiteY45" fmla="*/ 6000 h 10000"/>
              <a:gd name="connsiteX46" fmla="*/ 9839 w 10000"/>
              <a:gd name="connsiteY46" fmla="*/ 6241 h 10000"/>
              <a:gd name="connsiteX47" fmla="*/ 9782 w 10000"/>
              <a:gd name="connsiteY47" fmla="*/ 6483 h 10000"/>
              <a:gd name="connsiteX48" fmla="*/ 9701 w 10000"/>
              <a:gd name="connsiteY48" fmla="*/ 6724 h 10000"/>
              <a:gd name="connsiteX49" fmla="*/ 9598 w 10000"/>
              <a:gd name="connsiteY49" fmla="*/ 6943 h 10000"/>
              <a:gd name="connsiteX50" fmla="*/ 9402 w 10000"/>
              <a:gd name="connsiteY50" fmla="*/ 7379 h 10000"/>
              <a:gd name="connsiteX51" fmla="*/ 9138 w 10000"/>
              <a:gd name="connsiteY51" fmla="*/ 7805 h 10000"/>
              <a:gd name="connsiteX52" fmla="*/ 8862 w 10000"/>
              <a:gd name="connsiteY52" fmla="*/ 8184 h 10000"/>
              <a:gd name="connsiteX53" fmla="*/ 8540 w 10000"/>
              <a:gd name="connsiteY53" fmla="*/ 8540 h 10000"/>
              <a:gd name="connsiteX54" fmla="*/ 8184 w 10000"/>
              <a:gd name="connsiteY54" fmla="*/ 8862 h 10000"/>
              <a:gd name="connsiteX55" fmla="*/ 7793 w 10000"/>
              <a:gd name="connsiteY55" fmla="*/ 9138 h 10000"/>
              <a:gd name="connsiteX56" fmla="*/ 7379 w 10000"/>
              <a:gd name="connsiteY56" fmla="*/ 9402 h 10000"/>
              <a:gd name="connsiteX57" fmla="*/ 6943 w 10000"/>
              <a:gd name="connsiteY57" fmla="*/ 9598 h 10000"/>
              <a:gd name="connsiteX58" fmla="*/ 6724 w 10000"/>
              <a:gd name="connsiteY58" fmla="*/ 9701 h 10000"/>
              <a:gd name="connsiteX59" fmla="*/ 6483 w 10000"/>
              <a:gd name="connsiteY59" fmla="*/ 9782 h 10000"/>
              <a:gd name="connsiteX60" fmla="*/ 6241 w 10000"/>
              <a:gd name="connsiteY60" fmla="*/ 9839 h 10000"/>
              <a:gd name="connsiteX61" fmla="*/ 6000 w 10000"/>
              <a:gd name="connsiteY61" fmla="*/ 9897 h 10000"/>
              <a:gd name="connsiteX62" fmla="*/ 5759 w 10000"/>
              <a:gd name="connsiteY62" fmla="*/ 9943 h 10000"/>
              <a:gd name="connsiteX63" fmla="*/ 5517 w 10000"/>
              <a:gd name="connsiteY63" fmla="*/ 9977 h 10000"/>
              <a:gd name="connsiteX64" fmla="*/ 5264 w 10000"/>
              <a:gd name="connsiteY64" fmla="*/ 10000 h 10000"/>
              <a:gd name="connsiteX65" fmla="*/ 5000 w 10000"/>
              <a:gd name="connsiteY65" fmla="*/ 10000 h 10000"/>
              <a:gd name="connsiteX66" fmla="*/ 5000 w 10000"/>
              <a:gd name="connsiteY66" fmla="*/ 10000 h 10000"/>
              <a:gd name="connsiteX67" fmla="*/ 4736 w 10000"/>
              <a:gd name="connsiteY67" fmla="*/ 10000 h 10000"/>
              <a:gd name="connsiteX68" fmla="*/ 4483 w 10000"/>
              <a:gd name="connsiteY68" fmla="*/ 9977 h 10000"/>
              <a:gd name="connsiteX69" fmla="*/ 4241 w 10000"/>
              <a:gd name="connsiteY69" fmla="*/ 9943 h 10000"/>
              <a:gd name="connsiteX70" fmla="*/ 4000 w 10000"/>
              <a:gd name="connsiteY70" fmla="*/ 9897 h 10000"/>
              <a:gd name="connsiteX71" fmla="*/ 3759 w 10000"/>
              <a:gd name="connsiteY71" fmla="*/ 9839 h 10000"/>
              <a:gd name="connsiteX72" fmla="*/ 3517 w 10000"/>
              <a:gd name="connsiteY72" fmla="*/ 9782 h 10000"/>
              <a:gd name="connsiteX73" fmla="*/ 3276 w 10000"/>
              <a:gd name="connsiteY73" fmla="*/ 9701 h 10000"/>
              <a:gd name="connsiteX74" fmla="*/ 3057 w 10000"/>
              <a:gd name="connsiteY74" fmla="*/ 9598 h 10000"/>
              <a:gd name="connsiteX75" fmla="*/ 2621 w 10000"/>
              <a:gd name="connsiteY75" fmla="*/ 9402 h 10000"/>
              <a:gd name="connsiteX76" fmla="*/ 2195 w 10000"/>
              <a:gd name="connsiteY76" fmla="*/ 9138 h 10000"/>
              <a:gd name="connsiteX77" fmla="*/ 2224 w 10000"/>
              <a:gd name="connsiteY77" fmla="*/ 916 h 10000"/>
              <a:gd name="connsiteX0" fmla="*/ 23 w 10000"/>
              <a:gd name="connsiteY0" fmla="*/ 5517 h 10000"/>
              <a:gd name="connsiteX1" fmla="*/ 0 w 10000"/>
              <a:gd name="connsiteY1" fmla="*/ 5264 h 10000"/>
              <a:gd name="connsiteX2" fmla="*/ 0 w 10000"/>
              <a:gd name="connsiteY2" fmla="*/ 5000 h 10000"/>
              <a:gd name="connsiteX3" fmla="*/ 2195 w 10000"/>
              <a:gd name="connsiteY3" fmla="*/ 862 h 10000"/>
              <a:gd name="connsiteX4" fmla="*/ 2621 w 10000"/>
              <a:gd name="connsiteY4" fmla="*/ 609 h 10000"/>
              <a:gd name="connsiteX5" fmla="*/ 3057 w 10000"/>
              <a:gd name="connsiteY5" fmla="*/ 402 h 10000"/>
              <a:gd name="connsiteX6" fmla="*/ 3276 w 10000"/>
              <a:gd name="connsiteY6" fmla="*/ 299 h 10000"/>
              <a:gd name="connsiteX7" fmla="*/ 3517 w 10000"/>
              <a:gd name="connsiteY7" fmla="*/ 218 h 10000"/>
              <a:gd name="connsiteX8" fmla="*/ 3759 w 10000"/>
              <a:gd name="connsiteY8" fmla="*/ 161 h 10000"/>
              <a:gd name="connsiteX9" fmla="*/ 4000 w 10000"/>
              <a:gd name="connsiteY9" fmla="*/ 103 h 10000"/>
              <a:gd name="connsiteX10" fmla="*/ 4241 w 10000"/>
              <a:gd name="connsiteY10" fmla="*/ 69 h 10000"/>
              <a:gd name="connsiteX11" fmla="*/ 4483 w 10000"/>
              <a:gd name="connsiteY11" fmla="*/ 23 h 10000"/>
              <a:gd name="connsiteX12" fmla="*/ 4736 w 10000"/>
              <a:gd name="connsiteY12" fmla="*/ 0 h 10000"/>
              <a:gd name="connsiteX13" fmla="*/ 5000 w 10000"/>
              <a:gd name="connsiteY13" fmla="*/ 0 h 10000"/>
              <a:gd name="connsiteX14" fmla="*/ 5000 w 10000"/>
              <a:gd name="connsiteY14" fmla="*/ 0 h 10000"/>
              <a:gd name="connsiteX15" fmla="*/ 5264 w 10000"/>
              <a:gd name="connsiteY15" fmla="*/ 0 h 10000"/>
              <a:gd name="connsiteX16" fmla="*/ 5517 w 10000"/>
              <a:gd name="connsiteY16" fmla="*/ 23 h 10000"/>
              <a:gd name="connsiteX17" fmla="*/ 5759 w 10000"/>
              <a:gd name="connsiteY17" fmla="*/ 69 h 10000"/>
              <a:gd name="connsiteX18" fmla="*/ 6000 w 10000"/>
              <a:gd name="connsiteY18" fmla="*/ 103 h 10000"/>
              <a:gd name="connsiteX19" fmla="*/ 6241 w 10000"/>
              <a:gd name="connsiteY19" fmla="*/ 161 h 10000"/>
              <a:gd name="connsiteX20" fmla="*/ 6483 w 10000"/>
              <a:gd name="connsiteY20" fmla="*/ 218 h 10000"/>
              <a:gd name="connsiteX21" fmla="*/ 6724 w 10000"/>
              <a:gd name="connsiteY21" fmla="*/ 299 h 10000"/>
              <a:gd name="connsiteX22" fmla="*/ 6943 w 10000"/>
              <a:gd name="connsiteY22" fmla="*/ 402 h 10000"/>
              <a:gd name="connsiteX23" fmla="*/ 7379 w 10000"/>
              <a:gd name="connsiteY23" fmla="*/ 609 h 10000"/>
              <a:gd name="connsiteX24" fmla="*/ 7793 w 10000"/>
              <a:gd name="connsiteY24" fmla="*/ 862 h 10000"/>
              <a:gd name="connsiteX25" fmla="*/ 8184 w 10000"/>
              <a:gd name="connsiteY25" fmla="*/ 1138 h 10000"/>
              <a:gd name="connsiteX26" fmla="*/ 8540 w 10000"/>
              <a:gd name="connsiteY26" fmla="*/ 1460 h 10000"/>
              <a:gd name="connsiteX27" fmla="*/ 8862 w 10000"/>
              <a:gd name="connsiteY27" fmla="*/ 1828 h 10000"/>
              <a:gd name="connsiteX28" fmla="*/ 9138 w 10000"/>
              <a:gd name="connsiteY28" fmla="*/ 2207 h 10000"/>
              <a:gd name="connsiteX29" fmla="*/ 9402 w 10000"/>
              <a:gd name="connsiteY29" fmla="*/ 2621 h 10000"/>
              <a:gd name="connsiteX30" fmla="*/ 9598 w 10000"/>
              <a:gd name="connsiteY30" fmla="*/ 3057 h 10000"/>
              <a:gd name="connsiteX31" fmla="*/ 9701 w 10000"/>
              <a:gd name="connsiteY31" fmla="*/ 3287 h 10000"/>
              <a:gd name="connsiteX32" fmla="*/ 9782 w 10000"/>
              <a:gd name="connsiteY32" fmla="*/ 3517 h 10000"/>
              <a:gd name="connsiteX33" fmla="*/ 9839 w 10000"/>
              <a:gd name="connsiteY33" fmla="*/ 3759 h 10000"/>
              <a:gd name="connsiteX34" fmla="*/ 9897 w 10000"/>
              <a:gd name="connsiteY34" fmla="*/ 4000 h 10000"/>
              <a:gd name="connsiteX35" fmla="*/ 9943 w 10000"/>
              <a:gd name="connsiteY35" fmla="*/ 4241 h 10000"/>
              <a:gd name="connsiteX36" fmla="*/ 9977 w 10000"/>
              <a:gd name="connsiteY36" fmla="*/ 4483 h 10000"/>
              <a:gd name="connsiteX37" fmla="*/ 10000 w 10000"/>
              <a:gd name="connsiteY37" fmla="*/ 4747 h 10000"/>
              <a:gd name="connsiteX38" fmla="*/ 10000 w 10000"/>
              <a:gd name="connsiteY38" fmla="*/ 5000 h 10000"/>
              <a:gd name="connsiteX39" fmla="*/ 10000 w 10000"/>
              <a:gd name="connsiteY39" fmla="*/ 5000 h 10000"/>
              <a:gd name="connsiteX40" fmla="*/ 10000 w 10000"/>
              <a:gd name="connsiteY40" fmla="*/ 5000 h 10000"/>
              <a:gd name="connsiteX41" fmla="*/ 10000 w 10000"/>
              <a:gd name="connsiteY41" fmla="*/ 5264 h 10000"/>
              <a:gd name="connsiteX42" fmla="*/ 9977 w 10000"/>
              <a:gd name="connsiteY42" fmla="*/ 5517 h 10000"/>
              <a:gd name="connsiteX43" fmla="*/ 9943 w 10000"/>
              <a:gd name="connsiteY43" fmla="*/ 5759 h 10000"/>
              <a:gd name="connsiteX44" fmla="*/ 9897 w 10000"/>
              <a:gd name="connsiteY44" fmla="*/ 6000 h 10000"/>
              <a:gd name="connsiteX45" fmla="*/ 9839 w 10000"/>
              <a:gd name="connsiteY45" fmla="*/ 6241 h 10000"/>
              <a:gd name="connsiteX46" fmla="*/ 9782 w 10000"/>
              <a:gd name="connsiteY46" fmla="*/ 6483 h 10000"/>
              <a:gd name="connsiteX47" fmla="*/ 9701 w 10000"/>
              <a:gd name="connsiteY47" fmla="*/ 6724 h 10000"/>
              <a:gd name="connsiteX48" fmla="*/ 9598 w 10000"/>
              <a:gd name="connsiteY48" fmla="*/ 6943 h 10000"/>
              <a:gd name="connsiteX49" fmla="*/ 9402 w 10000"/>
              <a:gd name="connsiteY49" fmla="*/ 7379 h 10000"/>
              <a:gd name="connsiteX50" fmla="*/ 9138 w 10000"/>
              <a:gd name="connsiteY50" fmla="*/ 7805 h 10000"/>
              <a:gd name="connsiteX51" fmla="*/ 8862 w 10000"/>
              <a:gd name="connsiteY51" fmla="*/ 8184 h 10000"/>
              <a:gd name="connsiteX52" fmla="*/ 8540 w 10000"/>
              <a:gd name="connsiteY52" fmla="*/ 8540 h 10000"/>
              <a:gd name="connsiteX53" fmla="*/ 8184 w 10000"/>
              <a:gd name="connsiteY53" fmla="*/ 8862 h 10000"/>
              <a:gd name="connsiteX54" fmla="*/ 7793 w 10000"/>
              <a:gd name="connsiteY54" fmla="*/ 9138 h 10000"/>
              <a:gd name="connsiteX55" fmla="*/ 7379 w 10000"/>
              <a:gd name="connsiteY55" fmla="*/ 9402 h 10000"/>
              <a:gd name="connsiteX56" fmla="*/ 6943 w 10000"/>
              <a:gd name="connsiteY56" fmla="*/ 9598 h 10000"/>
              <a:gd name="connsiteX57" fmla="*/ 6724 w 10000"/>
              <a:gd name="connsiteY57" fmla="*/ 9701 h 10000"/>
              <a:gd name="connsiteX58" fmla="*/ 6483 w 10000"/>
              <a:gd name="connsiteY58" fmla="*/ 9782 h 10000"/>
              <a:gd name="connsiteX59" fmla="*/ 6241 w 10000"/>
              <a:gd name="connsiteY59" fmla="*/ 9839 h 10000"/>
              <a:gd name="connsiteX60" fmla="*/ 6000 w 10000"/>
              <a:gd name="connsiteY60" fmla="*/ 9897 h 10000"/>
              <a:gd name="connsiteX61" fmla="*/ 5759 w 10000"/>
              <a:gd name="connsiteY61" fmla="*/ 9943 h 10000"/>
              <a:gd name="connsiteX62" fmla="*/ 5517 w 10000"/>
              <a:gd name="connsiteY62" fmla="*/ 9977 h 10000"/>
              <a:gd name="connsiteX63" fmla="*/ 5264 w 10000"/>
              <a:gd name="connsiteY63" fmla="*/ 10000 h 10000"/>
              <a:gd name="connsiteX64" fmla="*/ 5000 w 10000"/>
              <a:gd name="connsiteY64" fmla="*/ 10000 h 10000"/>
              <a:gd name="connsiteX65" fmla="*/ 5000 w 10000"/>
              <a:gd name="connsiteY65" fmla="*/ 10000 h 10000"/>
              <a:gd name="connsiteX66" fmla="*/ 4736 w 10000"/>
              <a:gd name="connsiteY66" fmla="*/ 10000 h 10000"/>
              <a:gd name="connsiteX67" fmla="*/ 4483 w 10000"/>
              <a:gd name="connsiteY67" fmla="*/ 9977 h 10000"/>
              <a:gd name="connsiteX68" fmla="*/ 4241 w 10000"/>
              <a:gd name="connsiteY68" fmla="*/ 9943 h 10000"/>
              <a:gd name="connsiteX69" fmla="*/ 4000 w 10000"/>
              <a:gd name="connsiteY69" fmla="*/ 9897 h 10000"/>
              <a:gd name="connsiteX70" fmla="*/ 3759 w 10000"/>
              <a:gd name="connsiteY70" fmla="*/ 9839 h 10000"/>
              <a:gd name="connsiteX71" fmla="*/ 3517 w 10000"/>
              <a:gd name="connsiteY71" fmla="*/ 9782 h 10000"/>
              <a:gd name="connsiteX72" fmla="*/ 3276 w 10000"/>
              <a:gd name="connsiteY72" fmla="*/ 9701 h 10000"/>
              <a:gd name="connsiteX73" fmla="*/ 3057 w 10000"/>
              <a:gd name="connsiteY73" fmla="*/ 9598 h 10000"/>
              <a:gd name="connsiteX74" fmla="*/ 2621 w 10000"/>
              <a:gd name="connsiteY74" fmla="*/ 9402 h 10000"/>
              <a:gd name="connsiteX75" fmla="*/ 2195 w 10000"/>
              <a:gd name="connsiteY75" fmla="*/ 9138 h 10000"/>
              <a:gd name="connsiteX76" fmla="*/ 2224 w 10000"/>
              <a:gd name="connsiteY76" fmla="*/ 916 h 10000"/>
              <a:gd name="connsiteX0" fmla="*/ 179 w 10156"/>
              <a:gd name="connsiteY0" fmla="*/ 5517 h 10000"/>
              <a:gd name="connsiteX1" fmla="*/ 156 w 10156"/>
              <a:gd name="connsiteY1" fmla="*/ 5000 h 10000"/>
              <a:gd name="connsiteX2" fmla="*/ 2351 w 10156"/>
              <a:gd name="connsiteY2" fmla="*/ 862 h 10000"/>
              <a:gd name="connsiteX3" fmla="*/ 2777 w 10156"/>
              <a:gd name="connsiteY3" fmla="*/ 609 h 10000"/>
              <a:gd name="connsiteX4" fmla="*/ 3213 w 10156"/>
              <a:gd name="connsiteY4" fmla="*/ 402 h 10000"/>
              <a:gd name="connsiteX5" fmla="*/ 3432 w 10156"/>
              <a:gd name="connsiteY5" fmla="*/ 299 h 10000"/>
              <a:gd name="connsiteX6" fmla="*/ 3673 w 10156"/>
              <a:gd name="connsiteY6" fmla="*/ 218 h 10000"/>
              <a:gd name="connsiteX7" fmla="*/ 3915 w 10156"/>
              <a:gd name="connsiteY7" fmla="*/ 161 h 10000"/>
              <a:gd name="connsiteX8" fmla="*/ 4156 w 10156"/>
              <a:gd name="connsiteY8" fmla="*/ 103 h 10000"/>
              <a:gd name="connsiteX9" fmla="*/ 4397 w 10156"/>
              <a:gd name="connsiteY9" fmla="*/ 69 h 10000"/>
              <a:gd name="connsiteX10" fmla="*/ 4639 w 10156"/>
              <a:gd name="connsiteY10" fmla="*/ 23 h 10000"/>
              <a:gd name="connsiteX11" fmla="*/ 4892 w 10156"/>
              <a:gd name="connsiteY11" fmla="*/ 0 h 10000"/>
              <a:gd name="connsiteX12" fmla="*/ 5156 w 10156"/>
              <a:gd name="connsiteY12" fmla="*/ 0 h 10000"/>
              <a:gd name="connsiteX13" fmla="*/ 5156 w 10156"/>
              <a:gd name="connsiteY13" fmla="*/ 0 h 10000"/>
              <a:gd name="connsiteX14" fmla="*/ 5420 w 10156"/>
              <a:gd name="connsiteY14" fmla="*/ 0 h 10000"/>
              <a:gd name="connsiteX15" fmla="*/ 5673 w 10156"/>
              <a:gd name="connsiteY15" fmla="*/ 23 h 10000"/>
              <a:gd name="connsiteX16" fmla="*/ 5915 w 10156"/>
              <a:gd name="connsiteY16" fmla="*/ 69 h 10000"/>
              <a:gd name="connsiteX17" fmla="*/ 6156 w 10156"/>
              <a:gd name="connsiteY17" fmla="*/ 103 h 10000"/>
              <a:gd name="connsiteX18" fmla="*/ 6397 w 10156"/>
              <a:gd name="connsiteY18" fmla="*/ 161 h 10000"/>
              <a:gd name="connsiteX19" fmla="*/ 6639 w 10156"/>
              <a:gd name="connsiteY19" fmla="*/ 218 h 10000"/>
              <a:gd name="connsiteX20" fmla="*/ 6880 w 10156"/>
              <a:gd name="connsiteY20" fmla="*/ 299 h 10000"/>
              <a:gd name="connsiteX21" fmla="*/ 7099 w 10156"/>
              <a:gd name="connsiteY21" fmla="*/ 402 h 10000"/>
              <a:gd name="connsiteX22" fmla="*/ 7535 w 10156"/>
              <a:gd name="connsiteY22" fmla="*/ 609 h 10000"/>
              <a:gd name="connsiteX23" fmla="*/ 7949 w 10156"/>
              <a:gd name="connsiteY23" fmla="*/ 862 h 10000"/>
              <a:gd name="connsiteX24" fmla="*/ 8340 w 10156"/>
              <a:gd name="connsiteY24" fmla="*/ 1138 h 10000"/>
              <a:gd name="connsiteX25" fmla="*/ 8696 w 10156"/>
              <a:gd name="connsiteY25" fmla="*/ 1460 h 10000"/>
              <a:gd name="connsiteX26" fmla="*/ 9018 w 10156"/>
              <a:gd name="connsiteY26" fmla="*/ 1828 h 10000"/>
              <a:gd name="connsiteX27" fmla="*/ 9294 w 10156"/>
              <a:gd name="connsiteY27" fmla="*/ 2207 h 10000"/>
              <a:gd name="connsiteX28" fmla="*/ 9558 w 10156"/>
              <a:gd name="connsiteY28" fmla="*/ 2621 h 10000"/>
              <a:gd name="connsiteX29" fmla="*/ 9754 w 10156"/>
              <a:gd name="connsiteY29" fmla="*/ 3057 h 10000"/>
              <a:gd name="connsiteX30" fmla="*/ 9857 w 10156"/>
              <a:gd name="connsiteY30" fmla="*/ 3287 h 10000"/>
              <a:gd name="connsiteX31" fmla="*/ 9938 w 10156"/>
              <a:gd name="connsiteY31" fmla="*/ 3517 h 10000"/>
              <a:gd name="connsiteX32" fmla="*/ 9995 w 10156"/>
              <a:gd name="connsiteY32" fmla="*/ 3759 h 10000"/>
              <a:gd name="connsiteX33" fmla="*/ 10053 w 10156"/>
              <a:gd name="connsiteY33" fmla="*/ 4000 h 10000"/>
              <a:gd name="connsiteX34" fmla="*/ 10099 w 10156"/>
              <a:gd name="connsiteY34" fmla="*/ 4241 h 10000"/>
              <a:gd name="connsiteX35" fmla="*/ 10133 w 10156"/>
              <a:gd name="connsiteY35" fmla="*/ 4483 h 10000"/>
              <a:gd name="connsiteX36" fmla="*/ 10156 w 10156"/>
              <a:gd name="connsiteY36" fmla="*/ 4747 h 10000"/>
              <a:gd name="connsiteX37" fmla="*/ 10156 w 10156"/>
              <a:gd name="connsiteY37" fmla="*/ 5000 h 10000"/>
              <a:gd name="connsiteX38" fmla="*/ 10156 w 10156"/>
              <a:gd name="connsiteY38" fmla="*/ 5000 h 10000"/>
              <a:gd name="connsiteX39" fmla="*/ 10156 w 10156"/>
              <a:gd name="connsiteY39" fmla="*/ 5000 h 10000"/>
              <a:gd name="connsiteX40" fmla="*/ 10156 w 10156"/>
              <a:gd name="connsiteY40" fmla="*/ 5264 h 10000"/>
              <a:gd name="connsiteX41" fmla="*/ 10133 w 10156"/>
              <a:gd name="connsiteY41" fmla="*/ 5517 h 10000"/>
              <a:gd name="connsiteX42" fmla="*/ 10099 w 10156"/>
              <a:gd name="connsiteY42" fmla="*/ 5759 h 10000"/>
              <a:gd name="connsiteX43" fmla="*/ 10053 w 10156"/>
              <a:gd name="connsiteY43" fmla="*/ 6000 h 10000"/>
              <a:gd name="connsiteX44" fmla="*/ 9995 w 10156"/>
              <a:gd name="connsiteY44" fmla="*/ 6241 h 10000"/>
              <a:gd name="connsiteX45" fmla="*/ 9938 w 10156"/>
              <a:gd name="connsiteY45" fmla="*/ 6483 h 10000"/>
              <a:gd name="connsiteX46" fmla="*/ 9857 w 10156"/>
              <a:gd name="connsiteY46" fmla="*/ 6724 h 10000"/>
              <a:gd name="connsiteX47" fmla="*/ 9754 w 10156"/>
              <a:gd name="connsiteY47" fmla="*/ 6943 h 10000"/>
              <a:gd name="connsiteX48" fmla="*/ 9558 w 10156"/>
              <a:gd name="connsiteY48" fmla="*/ 7379 h 10000"/>
              <a:gd name="connsiteX49" fmla="*/ 9294 w 10156"/>
              <a:gd name="connsiteY49" fmla="*/ 7805 h 10000"/>
              <a:gd name="connsiteX50" fmla="*/ 9018 w 10156"/>
              <a:gd name="connsiteY50" fmla="*/ 8184 h 10000"/>
              <a:gd name="connsiteX51" fmla="*/ 8696 w 10156"/>
              <a:gd name="connsiteY51" fmla="*/ 8540 h 10000"/>
              <a:gd name="connsiteX52" fmla="*/ 8340 w 10156"/>
              <a:gd name="connsiteY52" fmla="*/ 8862 h 10000"/>
              <a:gd name="connsiteX53" fmla="*/ 7949 w 10156"/>
              <a:gd name="connsiteY53" fmla="*/ 9138 h 10000"/>
              <a:gd name="connsiteX54" fmla="*/ 7535 w 10156"/>
              <a:gd name="connsiteY54" fmla="*/ 9402 h 10000"/>
              <a:gd name="connsiteX55" fmla="*/ 7099 w 10156"/>
              <a:gd name="connsiteY55" fmla="*/ 9598 h 10000"/>
              <a:gd name="connsiteX56" fmla="*/ 6880 w 10156"/>
              <a:gd name="connsiteY56" fmla="*/ 9701 h 10000"/>
              <a:gd name="connsiteX57" fmla="*/ 6639 w 10156"/>
              <a:gd name="connsiteY57" fmla="*/ 9782 h 10000"/>
              <a:gd name="connsiteX58" fmla="*/ 6397 w 10156"/>
              <a:gd name="connsiteY58" fmla="*/ 9839 h 10000"/>
              <a:gd name="connsiteX59" fmla="*/ 6156 w 10156"/>
              <a:gd name="connsiteY59" fmla="*/ 9897 h 10000"/>
              <a:gd name="connsiteX60" fmla="*/ 5915 w 10156"/>
              <a:gd name="connsiteY60" fmla="*/ 9943 h 10000"/>
              <a:gd name="connsiteX61" fmla="*/ 5673 w 10156"/>
              <a:gd name="connsiteY61" fmla="*/ 9977 h 10000"/>
              <a:gd name="connsiteX62" fmla="*/ 5420 w 10156"/>
              <a:gd name="connsiteY62" fmla="*/ 10000 h 10000"/>
              <a:gd name="connsiteX63" fmla="*/ 5156 w 10156"/>
              <a:gd name="connsiteY63" fmla="*/ 10000 h 10000"/>
              <a:gd name="connsiteX64" fmla="*/ 5156 w 10156"/>
              <a:gd name="connsiteY64" fmla="*/ 10000 h 10000"/>
              <a:gd name="connsiteX65" fmla="*/ 4892 w 10156"/>
              <a:gd name="connsiteY65" fmla="*/ 10000 h 10000"/>
              <a:gd name="connsiteX66" fmla="*/ 4639 w 10156"/>
              <a:gd name="connsiteY66" fmla="*/ 9977 h 10000"/>
              <a:gd name="connsiteX67" fmla="*/ 4397 w 10156"/>
              <a:gd name="connsiteY67" fmla="*/ 9943 h 10000"/>
              <a:gd name="connsiteX68" fmla="*/ 4156 w 10156"/>
              <a:gd name="connsiteY68" fmla="*/ 9897 h 10000"/>
              <a:gd name="connsiteX69" fmla="*/ 3915 w 10156"/>
              <a:gd name="connsiteY69" fmla="*/ 9839 h 10000"/>
              <a:gd name="connsiteX70" fmla="*/ 3673 w 10156"/>
              <a:gd name="connsiteY70" fmla="*/ 9782 h 10000"/>
              <a:gd name="connsiteX71" fmla="*/ 3432 w 10156"/>
              <a:gd name="connsiteY71" fmla="*/ 9701 h 10000"/>
              <a:gd name="connsiteX72" fmla="*/ 3213 w 10156"/>
              <a:gd name="connsiteY72" fmla="*/ 9598 h 10000"/>
              <a:gd name="connsiteX73" fmla="*/ 2777 w 10156"/>
              <a:gd name="connsiteY73" fmla="*/ 9402 h 10000"/>
              <a:gd name="connsiteX74" fmla="*/ 2351 w 10156"/>
              <a:gd name="connsiteY74" fmla="*/ 9138 h 10000"/>
              <a:gd name="connsiteX75" fmla="*/ 2380 w 10156"/>
              <a:gd name="connsiteY75" fmla="*/ 916 h 10000"/>
              <a:gd name="connsiteX0" fmla="*/ 0 w 10000"/>
              <a:gd name="connsiteY0" fmla="*/ 5000 h 10000"/>
              <a:gd name="connsiteX1" fmla="*/ 2195 w 10000"/>
              <a:gd name="connsiteY1" fmla="*/ 862 h 10000"/>
              <a:gd name="connsiteX2" fmla="*/ 2621 w 10000"/>
              <a:gd name="connsiteY2" fmla="*/ 609 h 10000"/>
              <a:gd name="connsiteX3" fmla="*/ 3057 w 10000"/>
              <a:gd name="connsiteY3" fmla="*/ 402 h 10000"/>
              <a:gd name="connsiteX4" fmla="*/ 3276 w 10000"/>
              <a:gd name="connsiteY4" fmla="*/ 299 h 10000"/>
              <a:gd name="connsiteX5" fmla="*/ 3517 w 10000"/>
              <a:gd name="connsiteY5" fmla="*/ 218 h 10000"/>
              <a:gd name="connsiteX6" fmla="*/ 3759 w 10000"/>
              <a:gd name="connsiteY6" fmla="*/ 161 h 10000"/>
              <a:gd name="connsiteX7" fmla="*/ 4000 w 10000"/>
              <a:gd name="connsiteY7" fmla="*/ 103 h 10000"/>
              <a:gd name="connsiteX8" fmla="*/ 4241 w 10000"/>
              <a:gd name="connsiteY8" fmla="*/ 69 h 10000"/>
              <a:gd name="connsiteX9" fmla="*/ 4483 w 10000"/>
              <a:gd name="connsiteY9" fmla="*/ 23 h 10000"/>
              <a:gd name="connsiteX10" fmla="*/ 4736 w 10000"/>
              <a:gd name="connsiteY10" fmla="*/ 0 h 10000"/>
              <a:gd name="connsiteX11" fmla="*/ 5000 w 10000"/>
              <a:gd name="connsiteY11" fmla="*/ 0 h 10000"/>
              <a:gd name="connsiteX12" fmla="*/ 5000 w 10000"/>
              <a:gd name="connsiteY12" fmla="*/ 0 h 10000"/>
              <a:gd name="connsiteX13" fmla="*/ 5264 w 10000"/>
              <a:gd name="connsiteY13" fmla="*/ 0 h 10000"/>
              <a:gd name="connsiteX14" fmla="*/ 5517 w 10000"/>
              <a:gd name="connsiteY14" fmla="*/ 23 h 10000"/>
              <a:gd name="connsiteX15" fmla="*/ 5759 w 10000"/>
              <a:gd name="connsiteY15" fmla="*/ 69 h 10000"/>
              <a:gd name="connsiteX16" fmla="*/ 6000 w 10000"/>
              <a:gd name="connsiteY16" fmla="*/ 103 h 10000"/>
              <a:gd name="connsiteX17" fmla="*/ 6241 w 10000"/>
              <a:gd name="connsiteY17" fmla="*/ 161 h 10000"/>
              <a:gd name="connsiteX18" fmla="*/ 6483 w 10000"/>
              <a:gd name="connsiteY18" fmla="*/ 218 h 10000"/>
              <a:gd name="connsiteX19" fmla="*/ 6724 w 10000"/>
              <a:gd name="connsiteY19" fmla="*/ 299 h 10000"/>
              <a:gd name="connsiteX20" fmla="*/ 6943 w 10000"/>
              <a:gd name="connsiteY20" fmla="*/ 402 h 10000"/>
              <a:gd name="connsiteX21" fmla="*/ 7379 w 10000"/>
              <a:gd name="connsiteY21" fmla="*/ 609 h 10000"/>
              <a:gd name="connsiteX22" fmla="*/ 7793 w 10000"/>
              <a:gd name="connsiteY22" fmla="*/ 862 h 10000"/>
              <a:gd name="connsiteX23" fmla="*/ 8184 w 10000"/>
              <a:gd name="connsiteY23" fmla="*/ 1138 h 10000"/>
              <a:gd name="connsiteX24" fmla="*/ 8540 w 10000"/>
              <a:gd name="connsiteY24" fmla="*/ 1460 h 10000"/>
              <a:gd name="connsiteX25" fmla="*/ 8862 w 10000"/>
              <a:gd name="connsiteY25" fmla="*/ 1828 h 10000"/>
              <a:gd name="connsiteX26" fmla="*/ 9138 w 10000"/>
              <a:gd name="connsiteY26" fmla="*/ 2207 h 10000"/>
              <a:gd name="connsiteX27" fmla="*/ 9402 w 10000"/>
              <a:gd name="connsiteY27" fmla="*/ 2621 h 10000"/>
              <a:gd name="connsiteX28" fmla="*/ 9598 w 10000"/>
              <a:gd name="connsiteY28" fmla="*/ 3057 h 10000"/>
              <a:gd name="connsiteX29" fmla="*/ 9701 w 10000"/>
              <a:gd name="connsiteY29" fmla="*/ 3287 h 10000"/>
              <a:gd name="connsiteX30" fmla="*/ 9782 w 10000"/>
              <a:gd name="connsiteY30" fmla="*/ 3517 h 10000"/>
              <a:gd name="connsiteX31" fmla="*/ 9839 w 10000"/>
              <a:gd name="connsiteY31" fmla="*/ 3759 h 10000"/>
              <a:gd name="connsiteX32" fmla="*/ 9897 w 10000"/>
              <a:gd name="connsiteY32" fmla="*/ 4000 h 10000"/>
              <a:gd name="connsiteX33" fmla="*/ 9943 w 10000"/>
              <a:gd name="connsiteY33" fmla="*/ 4241 h 10000"/>
              <a:gd name="connsiteX34" fmla="*/ 9977 w 10000"/>
              <a:gd name="connsiteY34" fmla="*/ 4483 h 10000"/>
              <a:gd name="connsiteX35" fmla="*/ 10000 w 10000"/>
              <a:gd name="connsiteY35" fmla="*/ 4747 h 10000"/>
              <a:gd name="connsiteX36" fmla="*/ 10000 w 10000"/>
              <a:gd name="connsiteY36" fmla="*/ 5000 h 10000"/>
              <a:gd name="connsiteX37" fmla="*/ 10000 w 10000"/>
              <a:gd name="connsiteY37" fmla="*/ 5000 h 10000"/>
              <a:gd name="connsiteX38" fmla="*/ 10000 w 10000"/>
              <a:gd name="connsiteY38" fmla="*/ 5000 h 10000"/>
              <a:gd name="connsiteX39" fmla="*/ 10000 w 10000"/>
              <a:gd name="connsiteY39" fmla="*/ 5264 h 10000"/>
              <a:gd name="connsiteX40" fmla="*/ 9977 w 10000"/>
              <a:gd name="connsiteY40" fmla="*/ 5517 h 10000"/>
              <a:gd name="connsiteX41" fmla="*/ 9943 w 10000"/>
              <a:gd name="connsiteY41" fmla="*/ 5759 h 10000"/>
              <a:gd name="connsiteX42" fmla="*/ 9897 w 10000"/>
              <a:gd name="connsiteY42" fmla="*/ 6000 h 10000"/>
              <a:gd name="connsiteX43" fmla="*/ 9839 w 10000"/>
              <a:gd name="connsiteY43" fmla="*/ 6241 h 10000"/>
              <a:gd name="connsiteX44" fmla="*/ 9782 w 10000"/>
              <a:gd name="connsiteY44" fmla="*/ 6483 h 10000"/>
              <a:gd name="connsiteX45" fmla="*/ 9701 w 10000"/>
              <a:gd name="connsiteY45" fmla="*/ 6724 h 10000"/>
              <a:gd name="connsiteX46" fmla="*/ 9598 w 10000"/>
              <a:gd name="connsiteY46" fmla="*/ 6943 h 10000"/>
              <a:gd name="connsiteX47" fmla="*/ 9402 w 10000"/>
              <a:gd name="connsiteY47" fmla="*/ 7379 h 10000"/>
              <a:gd name="connsiteX48" fmla="*/ 9138 w 10000"/>
              <a:gd name="connsiteY48" fmla="*/ 7805 h 10000"/>
              <a:gd name="connsiteX49" fmla="*/ 8862 w 10000"/>
              <a:gd name="connsiteY49" fmla="*/ 8184 h 10000"/>
              <a:gd name="connsiteX50" fmla="*/ 8540 w 10000"/>
              <a:gd name="connsiteY50" fmla="*/ 8540 h 10000"/>
              <a:gd name="connsiteX51" fmla="*/ 8184 w 10000"/>
              <a:gd name="connsiteY51" fmla="*/ 8862 h 10000"/>
              <a:gd name="connsiteX52" fmla="*/ 7793 w 10000"/>
              <a:gd name="connsiteY52" fmla="*/ 9138 h 10000"/>
              <a:gd name="connsiteX53" fmla="*/ 7379 w 10000"/>
              <a:gd name="connsiteY53" fmla="*/ 9402 h 10000"/>
              <a:gd name="connsiteX54" fmla="*/ 6943 w 10000"/>
              <a:gd name="connsiteY54" fmla="*/ 9598 h 10000"/>
              <a:gd name="connsiteX55" fmla="*/ 6724 w 10000"/>
              <a:gd name="connsiteY55" fmla="*/ 9701 h 10000"/>
              <a:gd name="connsiteX56" fmla="*/ 6483 w 10000"/>
              <a:gd name="connsiteY56" fmla="*/ 9782 h 10000"/>
              <a:gd name="connsiteX57" fmla="*/ 6241 w 10000"/>
              <a:gd name="connsiteY57" fmla="*/ 9839 h 10000"/>
              <a:gd name="connsiteX58" fmla="*/ 6000 w 10000"/>
              <a:gd name="connsiteY58" fmla="*/ 9897 h 10000"/>
              <a:gd name="connsiteX59" fmla="*/ 5759 w 10000"/>
              <a:gd name="connsiteY59" fmla="*/ 9943 h 10000"/>
              <a:gd name="connsiteX60" fmla="*/ 5517 w 10000"/>
              <a:gd name="connsiteY60" fmla="*/ 9977 h 10000"/>
              <a:gd name="connsiteX61" fmla="*/ 5264 w 10000"/>
              <a:gd name="connsiteY61" fmla="*/ 10000 h 10000"/>
              <a:gd name="connsiteX62" fmla="*/ 5000 w 10000"/>
              <a:gd name="connsiteY62" fmla="*/ 10000 h 10000"/>
              <a:gd name="connsiteX63" fmla="*/ 5000 w 10000"/>
              <a:gd name="connsiteY63" fmla="*/ 10000 h 10000"/>
              <a:gd name="connsiteX64" fmla="*/ 4736 w 10000"/>
              <a:gd name="connsiteY64" fmla="*/ 10000 h 10000"/>
              <a:gd name="connsiteX65" fmla="*/ 4483 w 10000"/>
              <a:gd name="connsiteY65" fmla="*/ 9977 h 10000"/>
              <a:gd name="connsiteX66" fmla="*/ 4241 w 10000"/>
              <a:gd name="connsiteY66" fmla="*/ 9943 h 10000"/>
              <a:gd name="connsiteX67" fmla="*/ 4000 w 10000"/>
              <a:gd name="connsiteY67" fmla="*/ 9897 h 10000"/>
              <a:gd name="connsiteX68" fmla="*/ 3759 w 10000"/>
              <a:gd name="connsiteY68" fmla="*/ 9839 h 10000"/>
              <a:gd name="connsiteX69" fmla="*/ 3517 w 10000"/>
              <a:gd name="connsiteY69" fmla="*/ 9782 h 10000"/>
              <a:gd name="connsiteX70" fmla="*/ 3276 w 10000"/>
              <a:gd name="connsiteY70" fmla="*/ 9701 h 10000"/>
              <a:gd name="connsiteX71" fmla="*/ 3057 w 10000"/>
              <a:gd name="connsiteY71" fmla="*/ 9598 h 10000"/>
              <a:gd name="connsiteX72" fmla="*/ 2621 w 10000"/>
              <a:gd name="connsiteY72" fmla="*/ 9402 h 10000"/>
              <a:gd name="connsiteX73" fmla="*/ 2195 w 10000"/>
              <a:gd name="connsiteY73" fmla="*/ 9138 h 10000"/>
              <a:gd name="connsiteX74" fmla="*/ 2224 w 10000"/>
              <a:gd name="connsiteY74" fmla="*/ 916 h 10000"/>
              <a:gd name="connsiteX0" fmla="*/ 0 w 7805"/>
              <a:gd name="connsiteY0" fmla="*/ 862 h 10000"/>
              <a:gd name="connsiteX1" fmla="*/ 426 w 7805"/>
              <a:gd name="connsiteY1" fmla="*/ 609 h 10000"/>
              <a:gd name="connsiteX2" fmla="*/ 862 w 7805"/>
              <a:gd name="connsiteY2" fmla="*/ 402 h 10000"/>
              <a:gd name="connsiteX3" fmla="*/ 1081 w 7805"/>
              <a:gd name="connsiteY3" fmla="*/ 299 h 10000"/>
              <a:gd name="connsiteX4" fmla="*/ 1322 w 7805"/>
              <a:gd name="connsiteY4" fmla="*/ 218 h 10000"/>
              <a:gd name="connsiteX5" fmla="*/ 1564 w 7805"/>
              <a:gd name="connsiteY5" fmla="*/ 161 h 10000"/>
              <a:gd name="connsiteX6" fmla="*/ 1805 w 7805"/>
              <a:gd name="connsiteY6" fmla="*/ 103 h 10000"/>
              <a:gd name="connsiteX7" fmla="*/ 2046 w 7805"/>
              <a:gd name="connsiteY7" fmla="*/ 69 h 10000"/>
              <a:gd name="connsiteX8" fmla="*/ 2288 w 7805"/>
              <a:gd name="connsiteY8" fmla="*/ 23 h 10000"/>
              <a:gd name="connsiteX9" fmla="*/ 2541 w 7805"/>
              <a:gd name="connsiteY9" fmla="*/ 0 h 10000"/>
              <a:gd name="connsiteX10" fmla="*/ 2805 w 7805"/>
              <a:gd name="connsiteY10" fmla="*/ 0 h 10000"/>
              <a:gd name="connsiteX11" fmla="*/ 2805 w 7805"/>
              <a:gd name="connsiteY11" fmla="*/ 0 h 10000"/>
              <a:gd name="connsiteX12" fmla="*/ 3069 w 7805"/>
              <a:gd name="connsiteY12" fmla="*/ 0 h 10000"/>
              <a:gd name="connsiteX13" fmla="*/ 3322 w 7805"/>
              <a:gd name="connsiteY13" fmla="*/ 23 h 10000"/>
              <a:gd name="connsiteX14" fmla="*/ 3564 w 7805"/>
              <a:gd name="connsiteY14" fmla="*/ 69 h 10000"/>
              <a:gd name="connsiteX15" fmla="*/ 3805 w 7805"/>
              <a:gd name="connsiteY15" fmla="*/ 103 h 10000"/>
              <a:gd name="connsiteX16" fmla="*/ 4046 w 7805"/>
              <a:gd name="connsiteY16" fmla="*/ 161 h 10000"/>
              <a:gd name="connsiteX17" fmla="*/ 4288 w 7805"/>
              <a:gd name="connsiteY17" fmla="*/ 218 h 10000"/>
              <a:gd name="connsiteX18" fmla="*/ 4529 w 7805"/>
              <a:gd name="connsiteY18" fmla="*/ 299 h 10000"/>
              <a:gd name="connsiteX19" fmla="*/ 4748 w 7805"/>
              <a:gd name="connsiteY19" fmla="*/ 402 h 10000"/>
              <a:gd name="connsiteX20" fmla="*/ 5184 w 7805"/>
              <a:gd name="connsiteY20" fmla="*/ 609 h 10000"/>
              <a:gd name="connsiteX21" fmla="*/ 5598 w 7805"/>
              <a:gd name="connsiteY21" fmla="*/ 862 h 10000"/>
              <a:gd name="connsiteX22" fmla="*/ 5989 w 7805"/>
              <a:gd name="connsiteY22" fmla="*/ 1138 h 10000"/>
              <a:gd name="connsiteX23" fmla="*/ 6345 w 7805"/>
              <a:gd name="connsiteY23" fmla="*/ 1460 h 10000"/>
              <a:gd name="connsiteX24" fmla="*/ 6667 w 7805"/>
              <a:gd name="connsiteY24" fmla="*/ 1828 h 10000"/>
              <a:gd name="connsiteX25" fmla="*/ 6943 w 7805"/>
              <a:gd name="connsiteY25" fmla="*/ 2207 h 10000"/>
              <a:gd name="connsiteX26" fmla="*/ 7207 w 7805"/>
              <a:gd name="connsiteY26" fmla="*/ 2621 h 10000"/>
              <a:gd name="connsiteX27" fmla="*/ 7403 w 7805"/>
              <a:gd name="connsiteY27" fmla="*/ 3057 h 10000"/>
              <a:gd name="connsiteX28" fmla="*/ 7506 w 7805"/>
              <a:gd name="connsiteY28" fmla="*/ 3287 h 10000"/>
              <a:gd name="connsiteX29" fmla="*/ 7587 w 7805"/>
              <a:gd name="connsiteY29" fmla="*/ 3517 h 10000"/>
              <a:gd name="connsiteX30" fmla="*/ 7644 w 7805"/>
              <a:gd name="connsiteY30" fmla="*/ 3759 h 10000"/>
              <a:gd name="connsiteX31" fmla="*/ 7702 w 7805"/>
              <a:gd name="connsiteY31" fmla="*/ 4000 h 10000"/>
              <a:gd name="connsiteX32" fmla="*/ 7748 w 7805"/>
              <a:gd name="connsiteY32" fmla="*/ 4241 h 10000"/>
              <a:gd name="connsiteX33" fmla="*/ 7782 w 7805"/>
              <a:gd name="connsiteY33" fmla="*/ 4483 h 10000"/>
              <a:gd name="connsiteX34" fmla="*/ 7805 w 7805"/>
              <a:gd name="connsiteY34" fmla="*/ 4747 h 10000"/>
              <a:gd name="connsiteX35" fmla="*/ 7805 w 7805"/>
              <a:gd name="connsiteY35" fmla="*/ 5000 h 10000"/>
              <a:gd name="connsiteX36" fmla="*/ 7805 w 7805"/>
              <a:gd name="connsiteY36" fmla="*/ 5000 h 10000"/>
              <a:gd name="connsiteX37" fmla="*/ 7805 w 7805"/>
              <a:gd name="connsiteY37" fmla="*/ 5000 h 10000"/>
              <a:gd name="connsiteX38" fmla="*/ 7805 w 7805"/>
              <a:gd name="connsiteY38" fmla="*/ 5264 h 10000"/>
              <a:gd name="connsiteX39" fmla="*/ 7782 w 7805"/>
              <a:gd name="connsiteY39" fmla="*/ 5517 h 10000"/>
              <a:gd name="connsiteX40" fmla="*/ 7748 w 7805"/>
              <a:gd name="connsiteY40" fmla="*/ 5759 h 10000"/>
              <a:gd name="connsiteX41" fmla="*/ 7702 w 7805"/>
              <a:gd name="connsiteY41" fmla="*/ 6000 h 10000"/>
              <a:gd name="connsiteX42" fmla="*/ 7644 w 7805"/>
              <a:gd name="connsiteY42" fmla="*/ 6241 h 10000"/>
              <a:gd name="connsiteX43" fmla="*/ 7587 w 7805"/>
              <a:gd name="connsiteY43" fmla="*/ 6483 h 10000"/>
              <a:gd name="connsiteX44" fmla="*/ 7506 w 7805"/>
              <a:gd name="connsiteY44" fmla="*/ 6724 h 10000"/>
              <a:gd name="connsiteX45" fmla="*/ 7403 w 7805"/>
              <a:gd name="connsiteY45" fmla="*/ 6943 h 10000"/>
              <a:gd name="connsiteX46" fmla="*/ 7207 w 7805"/>
              <a:gd name="connsiteY46" fmla="*/ 7379 h 10000"/>
              <a:gd name="connsiteX47" fmla="*/ 6943 w 7805"/>
              <a:gd name="connsiteY47" fmla="*/ 7805 h 10000"/>
              <a:gd name="connsiteX48" fmla="*/ 6667 w 7805"/>
              <a:gd name="connsiteY48" fmla="*/ 8184 h 10000"/>
              <a:gd name="connsiteX49" fmla="*/ 6345 w 7805"/>
              <a:gd name="connsiteY49" fmla="*/ 8540 h 10000"/>
              <a:gd name="connsiteX50" fmla="*/ 5989 w 7805"/>
              <a:gd name="connsiteY50" fmla="*/ 8862 h 10000"/>
              <a:gd name="connsiteX51" fmla="*/ 5598 w 7805"/>
              <a:gd name="connsiteY51" fmla="*/ 9138 h 10000"/>
              <a:gd name="connsiteX52" fmla="*/ 5184 w 7805"/>
              <a:gd name="connsiteY52" fmla="*/ 9402 h 10000"/>
              <a:gd name="connsiteX53" fmla="*/ 4748 w 7805"/>
              <a:gd name="connsiteY53" fmla="*/ 9598 h 10000"/>
              <a:gd name="connsiteX54" fmla="*/ 4529 w 7805"/>
              <a:gd name="connsiteY54" fmla="*/ 9701 h 10000"/>
              <a:gd name="connsiteX55" fmla="*/ 4288 w 7805"/>
              <a:gd name="connsiteY55" fmla="*/ 9782 h 10000"/>
              <a:gd name="connsiteX56" fmla="*/ 4046 w 7805"/>
              <a:gd name="connsiteY56" fmla="*/ 9839 h 10000"/>
              <a:gd name="connsiteX57" fmla="*/ 3805 w 7805"/>
              <a:gd name="connsiteY57" fmla="*/ 9897 h 10000"/>
              <a:gd name="connsiteX58" fmla="*/ 3564 w 7805"/>
              <a:gd name="connsiteY58" fmla="*/ 9943 h 10000"/>
              <a:gd name="connsiteX59" fmla="*/ 3322 w 7805"/>
              <a:gd name="connsiteY59" fmla="*/ 9977 h 10000"/>
              <a:gd name="connsiteX60" fmla="*/ 3069 w 7805"/>
              <a:gd name="connsiteY60" fmla="*/ 10000 h 10000"/>
              <a:gd name="connsiteX61" fmla="*/ 2805 w 7805"/>
              <a:gd name="connsiteY61" fmla="*/ 10000 h 10000"/>
              <a:gd name="connsiteX62" fmla="*/ 2805 w 7805"/>
              <a:gd name="connsiteY62" fmla="*/ 10000 h 10000"/>
              <a:gd name="connsiteX63" fmla="*/ 2541 w 7805"/>
              <a:gd name="connsiteY63" fmla="*/ 10000 h 10000"/>
              <a:gd name="connsiteX64" fmla="*/ 2288 w 7805"/>
              <a:gd name="connsiteY64" fmla="*/ 9977 h 10000"/>
              <a:gd name="connsiteX65" fmla="*/ 2046 w 7805"/>
              <a:gd name="connsiteY65" fmla="*/ 9943 h 10000"/>
              <a:gd name="connsiteX66" fmla="*/ 1805 w 7805"/>
              <a:gd name="connsiteY66" fmla="*/ 9897 h 10000"/>
              <a:gd name="connsiteX67" fmla="*/ 1564 w 7805"/>
              <a:gd name="connsiteY67" fmla="*/ 9839 h 10000"/>
              <a:gd name="connsiteX68" fmla="*/ 1322 w 7805"/>
              <a:gd name="connsiteY68" fmla="*/ 9782 h 10000"/>
              <a:gd name="connsiteX69" fmla="*/ 1081 w 7805"/>
              <a:gd name="connsiteY69" fmla="*/ 9701 h 10000"/>
              <a:gd name="connsiteX70" fmla="*/ 862 w 7805"/>
              <a:gd name="connsiteY70" fmla="*/ 9598 h 10000"/>
              <a:gd name="connsiteX71" fmla="*/ 426 w 7805"/>
              <a:gd name="connsiteY71" fmla="*/ 9402 h 10000"/>
              <a:gd name="connsiteX72" fmla="*/ 0 w 7805"/>
              <a:gd name="connsiteY72" fmla="*/ 9138 h 10000"/>
              <a:gd name="connsiteX73" fmla="*/ 29 w 7805"/>
              <a:gd name="connsiteY73" fmla="*/ 916 h 10000"/>
              <a:gd name="connsiteX0" fmla="*/ 7 w 10007"/>
              <a:gd name="connsiteY0" fmla="*/ 862 h 10000"/>
              <a:gd name="connsiteX1" fmla="*/ 553 w 10007"/>
              <a:gd name="connsiteY1" fmla="*/ 609 h 10000"/>
              <a:gd name="connsiteX2" fmla="*/ 1111 w 10007"/>
              <a:gd name="connsiteY2" fmla="*/ 402 h 10000"/>
              <a:gd name="connsiteX3" fmla="*/ 1392 w 10007"/>
              <a:gd name="connsiteY3" fmla="*/ 299 h 10000"/>
              <a:gd name="connsiteX4" fmla="*/ 1701 w 10007"/>
              <a:gd name="connsiteY4" fmla="*/ 218 h 10000"/>
              <a:gd name="connsiteX5" fmla="*/ 2011 w 10007"/>
              <a:gd name="connsiteY5" fmla="*/ 161 h 10000"/>
              <a:gd name="connsiteX6" fmla="*/ 2320 w 10007"/>
              <a:gd name="connsiteY6" fmla="*/ 103 h 10000"/>
              <a:gd name="connsiteX7" fmla="*/ 2628 w 10007"/>
              <a:gd name="connsiteY7" fmla="*/ 69 h 10000"/>
              <a:gd name="connsiteX8" fmla="*/ 2938 w 10007"/>
              <a:gd name="connsiteY8" fmla="*/ 23 h 10000"/>
              <a:gd name="connsiteX9" fmla="*/ 3263 w 10007"/>
              <a:gd name="connsiteY9" fmla="*/ 0 h 10000"/>
              <a:gd name="connsiteX10" fmla="*/ 3601 w 10007"/>
              <a:gd name="connsiteY10" fmla="*/ 0 h 10000"/>
              <a:gd name="connsiteX11" fmla="*/ 3601 w 10007"/>
              <a:gd name="connsiteY11" fmla="*/ 0 h 10000"/>
              <a:gd name="connsiteX12" fmla="*/ 3939 w 10007"/>
              <a:gd name="connsiteY12" fmla="*/ 0 h 10000"/>
              <a:gd name="connsiteX13" fmla="*/ 4263 w 10007"/>
              <a:gd name="connsiteY13" fmla="*/ 23 h 10000"/>
              <a:gd name="connsiteX14" fmla="*/ 4573 w 10007"/>
              <a:gd name="connsiteY14" fmla="*/ 69 h 10000"/>
              <a:gd name="connsiteX15" fmla="*/ 4882 w 10007"/>
              <a:gd name="connsiteY15" fmla="*/ 103 h 10000"/>
              <a:gd name="connsiteX16" fmla="*/ 5191 w 10007"/>
              <a:gd name="connsiteY16" fmla="*/ 161 h 10000"/>
              <a:gd name="connsiteX17" fmla="*/ 5501 w 10007"/>
              <a:gd name="connsiteY17" fmla="*/ 218 h 10000"/>
              <a:gd name="connsiteX18" fmla="*/ 5810 w 10007"/>
              <a:gd name="connsiteY18" fmla="*/ 299 h 10000"/>
              <a:gd name="connsiteX19" fmla="*/ 6090 w 10007"/>
              <a:gd name="connsiteY19" fmla="*/ 402 h 10000"/>
              <a:gd name="connsiteX20" fmla="*/ 6649 w 10007"/>
              <a:gd name="connsiteY20" fmla="*/ 609 h 10000"/>
              <a:gd name="connsiteX21" fmla="*/ 7179 w 10007"/>
              <a:gd name="connsiteY21" fmla="*/ 862 h 10000"/>
              <a:gd name="connsiteX22" fmla="*/ 7680 w 10007"/>
              <a:gd name="connsiteY22" fmla="*/ 1138 h 10000"/>
              <a:gd name="connsiteX23" fmla="*/ 8136 w 10007"/>
              <a:gd name="connsiteY23" fmla="*/ 1460 h 10000"/>
              <a:gd name="connsiteX24" fmla="*/ 8549 w 10007"/>
              <a:gd name="connsiteY24" fmla="*/ 1828 h 10000"/>
              <a:gd name="connsiteX25" fmla="*/ 8903 w 10007"/>
              <a:gd name="connsiteY25" fmla="*/ 2207 h 10000"/>
              <a:gd name="connsiteX26" fmla="*/ 9241 w 10007"/>
              <a:gd name="connsiteY26" fmla="*/ 2621 h 10000"/>
              <a:gd name="connsiteX27" fmla="*/ 9492 w 10007"/>
              <a:gd name="connsiteY27" fmla="*/ 3057 h 10000"/>
              <a:gd name="connsiteX28" fmla="*/ 9624 w 10007"/>
              <a:gd name="connsiteY28" fmla="*/ 3287 h 10000"/>
              <a:gd name="connsiteX29" fmla="*/ 9728 w 10007"/>
              <a:gd name="connsiteY29" fmla="*/ 3517 h 10000"/>
              <a:gd name="connsiteX30" fmla="*/ 9801 w 10007"/>
              <a:gd name="connsiteY30" fmla="*/ 3759 h 10000"/>
              <a:gd name="connsiteX31" fmla="*/ 9875 w 10007"/>
              <a:gd name="connsiteY31" fmla="*/ 4000 h 10000"/>
              <a:gd name="connsiteX32" fmla="*/ 9934 w 10007"/>
              <a:gd name="connsiteY32" fmla="*/ 4241 h 10000"/>
              <a:gd name="connsiteX33" fmla="*/ 9978 w 10007"/>
              <a:gd name="connsiteY33" fmla="*/ 4483 h 10000"/>
              <a:gd name="connsiteX34" fmla="*/ 10007 w 10007"/>
              <a:gd name="connsiteY34" fmla="*/ 4747 h 10000"/>
              <a:gd name="connsiteX35" fmla="*/ 10007 w 10007"/>
              <a:gd name="connsiteY35" fmla="*/ 5000 h 10000"/>
              <a:gd name="connsiteX36" fmla="*/ 10007 w 10007"/>
              <a:gd name="connsiteY36" fmla="*/ 5000 h 10000"/>
              <a:gd name="connsiteX37" fmla="*/ 10007 w 10007"/>
              <a:gd name="connsiteY37" fmla="*/ 5000 h 10000"/>
              <a:gd name="connsiteX38" fmla="*/ 10007 w 10007"/>
              <a:gd name="connsiteY38" fmla="*/ 5264 h 10000"/>
              <a:gd name="connsiteX39" fmla="*/ 9978 w 10007"/>
              <a:gd name="connsiteY39" fmla="*/ 5517 h 10000"/>
              <a:gd name="connsiteX40" fmla="*/ 9934 w 10007"/>
              <a:gd name="connsiteY40" fmla="*/ 5759 h 10000"/>
              <a:gd name="connsiteX41" fmla="*/ 9875 w 10007"/>
              <a:gd name="connsiteY41" fmla="*/ 6000 h 10000"/>
              <a:gd name="connsiteX42" fmla="*/ 9801 w 10007"/>
              <a:gd name="connsiteY42" fmla="*/ 6241 h 10000"/>
              <a:gd name="connsiteX43" fmla="*/ 9728 w 10007"/>
              <a:gd name="connsiteY43" fmla="*/ 6483 h 10000"/>
              <a:gd name="connsiteX44" fmla="*/ 9624 w 10007"/>
              <a:gd name="connsiteY44" fmla="*/ 6724 h 10000"/>
              <a:gd name="connsiteX45" fmla="*/ 9492 w 10007"/>
              <a:gd name="connsiteY45" fmla="*/ 6943 h 10000"/>
              <a:gd name="connsiteX46" fmla="*/ 9241 w 10007"/>
              <a:gd name="connsiteY46" fmla="*/ 7379 h 10000"/>
              <a:gd name="connsiteX47" fmla="*/ 8903 w 10007"/>
              <a:gd name="connsiteY47" fmla="*/ 7805 h 10000"/>
              <a:gd name="connsiteX48" fmla="*/ 8549 w 10007"/>
              <a:gd name="connsiteY48" fmla="*/ 8184 h 10000"/>
              <a:gd name="connsiteX49" fmla="*/ 8136 w 10007"/>
              <a:gd name="connsiteY49" fmla="*/ 8540 h 10000"/>
              <a:gd name="connsiteX50" fmla="*/ 7680 w 10007"/>
              <a:gd name="connsiteY50" fmla="*/ 8862 h 10000"/>
              <a:gd name="connsiteX51" fmla="*/ 7179 w 10007"/>
              <a:gd name="connsiteY51" fmla="*/ 9138 h 10000"/>
              <a:gd name="connsiteX52" fmla="*/ 6649 w 10007"/>
              <a:gd name="connsiteY52" fmla="*/ 9402 h 10000"/>
              <a:gd name="connsiteX53" fmla="*/ 6090 w 10007"/>
              <a:gd name="connsiteY53" fmla="*/ 9598 h 10000"/>
              <a:gd name="connsiteX54" fmla="*/ 5810 w 10007"/>
              <a:gd name="connsiteY54" fmla="*/ 9701 h 10000"/>
              <a:gd name="connsiteX55" fmla="*/ 5501 w 10007"/>
              <a:gd name="connsiteY55" fmla="*/ 9782 h 10000"/>
              <a:gd name="connsiteX56" fmla="*/ 5191 w 10007"/>
              <a:gd name="connsiteY56" fmla="*/ 9839 h 10000"/>
              <a:gd name="connsiteX57" fmla="*/ 4882 w 10007"/>
              <a:gd name="connsiteY57" fmla="*/ 9897 h 10000"/>
              <a:gd name="connsiteX58" fmla="*/ 4573 w 10007"/>
              <a:gd name="connsiteY58" fmla="*/ 9943 h 10000"/>
              <a:gd name="connsiteX59" fmla="*/ 4263 w 10007"/>
              <a:gd name="connsiteY59" fmla="*/ 9977 h 10000"/>
              <a:gd name="connsiteX60" fmla="*/ 3939 w 10007"/>
              <a:gd name="connsiteY60" fmla="*/ 10000 h 10000"/>
              <a:gd name="connsiteX61" fmla="*/ 3601 w 10007"/>
              <a:gd name="connsiteY61" fmla="*/ 10000 h 10000"/>
              <a:gd name="connsiteX62" fmla="*/ 3601 w 10007"/>
              <a:gd name="connsiteY62" fmla="*/ 10000 h 10000"/>
              <a:gd name="connsiteX63" fmla="*/ 3263 w 10007"/>
              <a:gd name="connsiteY63" fmla="*/ 10000 h 10000"/>
              <a:gd name="connsiteX64" fmla="*/ 2938 w 10007"/>
              <a:gd name="connsiteY64" fmla="*/ 9977 h 10000"/>
              <a:gd name="connsiteX65" fmla="*/ 2628 w 10007"/>
              <a:gd name="connsiteY65" fmla="*/ 9943 h 10000"/>
              <a:gd name="connsiteX66" fmla="*/ 2320 w 10007"/>
              <a:gd name="connsiteY66" fmla="*/ 9897 h 10000"/>
              <a:gd name="connsiteX67" fmla="*/ 2011 w 10007"/>
              <a:gd name="connsiteY67" fmla="*/ 9839 h 10000"/>
              <a:gd name="connsiteX68" fmla="*/ 1701 w 10007"/>
              <a:gd name="connsiteY68" fmla="*/ 9782 h 10000"/>
              <a:gd name="connsiteX69" fmla="*/ 1392 w 10007"/>
              <a:gd name="connsiteY69" fmla="*/ 9701 h 10000"/>
              <a:gd name="connsiteX70" fmla="*/ 1111 w 10007"/>
              <a:gd name="connsiteY70" fmla="*/ 9598 h 10000"/>
              <a:gd name="connsiteX71" fmla="*/ 553 w 10007"/>
              <a:gd name="connsiteY71" fmla="*/ 9402 h 10000"/>
              <a:gd name="connsiteX72" fmla="*/ 7 w 10007"/>
              <a:gd name="connsiteY72" fmla="*/ 9138 h 10000"/>
              <a:gd name="connsiteX73" fmla="*/ 0 w 10007"/>
              <a:gd name="connsiteY73" fmla="*/ 882 h 10000"/>
              <a:gd name="connsiteX0" fmla="*/ 7 w 10007"/>
              <a:gd name="connsiteY0" fmla="*/ 862 h 10000"/>
              <a:gd name="connsiteX1" fmla="*/ 553 w 10007"/>
              <a:gd name="connsiteY1" fmla="*/ 609 h 10000"/>
              <a:gd name="connsiteX2" fmla="*/ 1111 w 10007"/>
              <a:gd name="connsiteY2" fmla="*/ 402 h 10000"/>
              <a:gd name="connsiteX3" fmla="*/ 1392 w 10007"/>
              <a:gd name="connsiteY3" fmla="*/ 299 h 10000"/>
              <a:gd name="connsiteX4" fmla="*/ 1701 w 10007"/>
              <a:gd name="connsiteY4" fmla="*/ 218 h 10000"/>
              <a:gd name="connsiteX5" fmla="*/ 2011 w 10007"/>
              <a:gd name="connsiteY5" fmla="*/ 161 h 10000"/>
              <a:gd name="connsiteX6" fmla="*/ 2320 w 10007"/>
              <a:gd name="connsiteY6" fmla="*/ 103 h 10000"/>
              <a:gd name="connsiteX7" fmla="*/ 2628 w 10007"/>
              <a:gd name="connsiteY7" fmla="*/ 69 h 10000"/>
              <a:gd name="connsiteX8" fmla="*/ 2938 w 10007"/>
              <a:gd name="connsiteY8" fmla="*/ 23 h 10000"/>
              <a:gd name="connsiteX9" fmla="*/ 3263 w 10007"/>
              <a:gd name="connsiteY9" fmla="*/ 0 h 10000"/>
              <a:gd name="connsiteX10" fmla="*/ 3601 w 10007"/>
              <a:gd name="connsiteY10" fmla="*/ 0 h 10000"/>
              <a:gd name="connsiteX11" fmla="*/ 3601 w 10007"/>
              <a:gd name="connsiteY11" fmla="*/ 0 h 10000"/>
              <a:gd name="connsiteX12" fmla="*/ 3939 w 10007"/>
              <a:gd name="connsiteY12" fmla="*/ 0 h 10000"/>
              <a:gd name="connsiteX13" fmla="*/ 4263 w 10007"/>
              <a:gd name="connsiteY13" fmla="*/ 23 h 10000"/>
              <a:gd name="connsiteX14" fmla="*/ 4573 w 10007"/>
              <a:gd name="connsiteY14" fmla="*/ 69 h 10000"/>
              <a:gd name="connsiteX15" fmla="*/ 4882 w 10007"/>
              <a:gd name="connsiteY15" fmla="*/ 103 h 10000"/>
              <a:gd name="connsiteX16" fmla="*/ 5191 w 10007"/>
              <a:gd name="connsiteY16" fmla="*/ 161 h 10000"/>
              <a:gd name="connsiteX17" fmla="*/ 5501 w 10007"/>
              <a:gd name="connsiteY17" fmla="*/ 218 h 10000"/>
              <a:gd name="connsiteX18" fmla="*/ 5810 w 10007"/>
              <a:gd name="connsiteY18" fmla="*/ 299 h 10000"/>
              <a:gd name="connsiteX19" fmla="*/ 6090 w 10007"/>
              <a:gd name="connsiteY19" fmla="*/ 402 h 10000"/>
              <a:gd name="connsiteX20" fmla="*/ 6649 w 10007"/>
              <a:gd name="connsiteY20" fmla="*/ 609 h 10000"/>
              <a:gd name="connsiteX21" fmla="*/ 7179 w 10007"/>
              <a:gd name="connsiteY21" fmla="*/ 862 h 10000"/>
              <a:gd name="connsiteX22" fmla="*/ 7680 w 10007"/>
              <a:gd name="connsiteY22" fmla="*/ 1138 h 10000"/>
              <a:gd name="connsiteX23" fmla="*/ 8136 w 10007"/>
              <a:gd name="connsiteY23" fmla="*/ 1460 h 10000"/>
              <a:gd name="connsiteX24" fmla="*/ 8549 w 10007"/>
              <a:gd name="connsiteY24" fmla="*/ 1828 h 10000"/>
              <a:gd name="connsiteX25" fmla="*/ 8903 w 10007"/>
              <a:gd name="connsiteY25" fmla="*/ 2207 h 10000"/>
              <a:gd name="connsiteX26" fmla="*/ 9241 w 10007"/>
              <a:gd name="connsiteY26" fmla="*/ 2621 h 10000"/>
              <a:gd name="connsiteX27" fmla="*/ 9492 w 10007"/>
              <a:gd name="connsiteY27" fmla="*/ 3057 h 10000"/>
              <a:gd name="connsiteX28" fmla="*/ 9624 w 10007"/>
              <a:gd name="connsiteY28" fmla="*/ 3287 h 10000"/>
              <a:gd name="connsiteX29" fmla="*/ 9728 w 10007"/>
              <a:gd name="connsiteY29" fmla="*/ 3517 h 10000"/>
              <a:gd name="connsiteX30" fmla="*/ 9801 w 10007"/>
              <a:gd name="connsiteY30" fmla="*/ 3759 h 10000"/>
              <a:gd name="connsiteX31" fmla="*/ 9875 w 10007"/>
              <a:gd name="connsiteY31" fmla="*/ 4000 h 10000"/>
              <a:gd name="connsiteX32" fmla="*/ 9934 w 10007"/>
              <a:gd name="connsiteY32" fmla="*/ 4241 h 10000"/>
              <a:gd name="connsiteX33" fmla="*/ 9978 w 10007"/>
              <a:gd name="connsiteY33" fmla="*/ 4483 h 10000"/>
              <a:gd name="connsiteX34" fmla="*/ 10007 w 10007"/>
              <a:gd name="connsiteY34" fmla="*/ 4747 h 10000"/>
              <a:gd name="connsiteX35" fmla="*/ 10007 w 10007"/>
              <a:gd name="connsiteY35" fmla="*/ 5000 h 10000"/>
              <a:gd name="connsiteX36" fmla="*/ 10007 w 10007"/>
              <a:gd name="connsiteY36" fmla="*/ 5000 h 10000"/>
              <a:gd name="connsiteX37" fmla="*/ 10007 w 10007"/>
              <a:gd name="connsiteY37" fmla="*/ 5000 h 10000"/>
              <a:gd name="connsiteX38" fmla="*/ 10007 w 10007"/>
              <a:gd name="connsiteY38" fmla="*/ 5264 h 10000"/>
              <a:gd name="connsiteX39" fmla="*/ 9978 w 10007"/>
              <a:gd name="connsiteY39" fmla="*/ 5517 h 10000"/>
              <a:gd name="connsiteX40" fmla="*/ 9934 w 10007"/>
              <a:gd name="connsiteY40" fmla="*/ 5759 h 10000"/>
              <a:gd name="connsiteX41" fmla="*/ 9875 w 10007"/>
              <a:gd name="connsiteY41" fmla="*/ 6000 h 10000"/>
              <a:gd name="connsiteX42" fmla="*/ 9801 w 10007"/>
              <a:gd name="connsiteY42" fmla="*/ 6241 h 10000"/>
              <a:gd name="connsiteX43" fmla="*/ 9728 w 10007"/>
              <a:gd name="connsiteY43" fmla="*/ 6483 h 10000"/>
              <a:gd name="connsiteX44" fmla="*/ 9624 w 10007"/>
              <a:gd name="connsiteY44" fmla="*/ 6724 h 10000"/>
              <a:gd name="connsiteX45" fmla="*/ 9492 w 10007"/>
              <a:gd name="connsiteY45" fmla="*/ 6943 h 10000"/>
              <a:gd name="connsiteX46" fmla="*/ 9241 w 10007"/>
              <a:gd name="connsiteY46" fmla="*/ 7379 h 10000"/>
              <a:gd name="connsiteX47" fmla="*/ 8903 w 10007"/>
              <a:gd name="connsiteY47" fmla="*/ 7805 h 10000"/>
              <a:gd name="connsiteX48" fmla="*/ 8549 w 10007"/>
              <a:gd name="connsiteY48" fmla="*/ 8184 h 10000"/>
              <a:gd name="connsiteX49" fmla="*/ 8136 w 10007"/>
              <a:gd name="connsiteY49" fmla="*/ 8540 h 10000"/>
              <a:gd name="connsiteX50" fmla="*/ 7680 w 10007"/>
              <a:gd name="connsiteY50" fmla="*/ 8862 h 10000"/>
              <a:gd name="connsiteX51" fmla="*/ 7179 w 10007"/>
              <a:gd name="connsiteY51" fmla="*/ 9138 h 10000"/>
              <a:gd name="connsiteX52" fmla="*/ 6649 w 10007"/>
              <a:gd name="connsiteY52" fmla="*/ 9402 h 10000"/>
              <a:gd name="connsiteX53" fmla="*/ 6090 w 10007"/>
              <a:gd name="connsiteY53" fmla="*/ 9598 h 10000"/>
              <a:gd name="connsiteX54" fmla="*/ 5810 w 10007"/>
              <a:gd name="connsiteY54" fmla="*/ 9701 h 10000"/>
              <a:gd name="connsiteX55" fmla="*/ 5501 w 10007"/>
              <a:gd name="connsiteY55" fmla="*/ 9782 h 10000"/>
              <a:gd name="connsiteX56" fmla="*/ 5191 w 10007"/>
              <a:gd name="connsiteY56" fmla="*/ 9839 h 10000"/>
              <a:gd name="connsiteX57" fmla="*/ 4882 w 10007"/>
              <a:gd name="connsiteY57" fmla="*/ 9897 h 10000"/>
              <a:gd name="connsiteX58" fmla="*/ 4573 w 10007"/>
              <a:gd name="connsiteY58" fmla="*/ 9943 h 10000"/>
              <a:gd name="connsiteX59" fmla="*/ 4263 w 10007"/>
              <a:gd name="connsiteY59" fmla="*/ 9977 h 10000"/>
              <a:gd name="connsiteX60" fmla="*/ 3939 w 10007"/>
              <a:gd name="connsiteY60" fmla="*/ 10000 h 10000"/>
              <a:gd name="connsiteX61" fmla="*/ 3601 w 10007"/>
              <a:gd name="connsiteY61" fmla="*/ 10000 h 10000"/>
              <a:gd name="connsiteX62" fmla="*/ 3601 w 10007"/>
              <a:gd name="connsiteY62" fmla="*/ 10000 h 10000"/>
              <a:gd name="connsiteX63" fmla="*/ 3263 w 10007"/>
              <a:gd name="connsiteY63" fmla="*/ 10000 h 10000"/>
              <a:gd name="connsiteX64" fmla="*/ 2938 w 10007"/>
              <a:gd name="connsiteY64" fmla="*/ 9977 h 10000"/>
              <a:gd name="connsiteX65" fmla="*/ 2628 w 10007"/>
              <a:gd name="connsiteY65" fmla="*/ 9943 h 10000"/>
              <a:gd name="connsiteX66" fmla="*/ 2320 w 10007"/>
              <a:gd name="connsiteY66" fmla="*/ 9897 h 10000"/>
              <a:gd name="connsiteX67" fmla="*/ 2011 w 10007"/>
              <a:gd name="connsiteY67" fmla="*/ 9839 h 10000"/>
              <a:gd name="connsiteX68" fmla="*/ 1701 w 10007"/>
              <a:gd name="connsiteY68" fmla="*/ 9782 h 10000"/>
              <a:gd name="connsiteX69" fmla="*/ 1392 w 10007"/>
              <a:gd name="connsiteY69" fmla="*/ 9701 h 10000"/>
              <a:gd name="connsiteX70" fmla="*/ 1111 w 10007"/>
              <a:gd name="connsiteY70" fmla="*/ 9598 h 10000"/>
              <a:gd name="connsiteX71" fmla="*/ 553 w 10007"/>
              <a:gd name="connsiteY71" fmla="*/ 9402 h 10000"/>
              <a:gd name="connsiteX72" fmla="*/ 7 w 10007"/>
              <a:gd name="connsiteY72" fmla="*/ 9138 h 10000"/>
              <a:gd name="connsiteX73" fmla="*/ 0 w 10007"/>
              <a:gd name="connsiteY73" fmla="*/ 882 h 10000"/>
              <a:gd name="connsiteX74" fmla="*/ 7 w 10007"/>
              <a:gd name="connsiteY74" fmla="*/ 86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0007" h="10000">
                <a:moveTo>
                  <a:pt x="7" y="862"/>
                </a:moveTo>
                <a:lnTo>
                  <a:pt x="553" y="609"/>
                </a:lnTo>
                <a:lnTo>
                  <a:pt x="1111" y="402"/>
                </a:lnTo>
                <a:lnTo>
                  <a:pt x="1392" y="299"/>
                </a:lnTo>
                <a:lnTo>
                  <a:pt x="1701" y="218"/>
                </a:lnTo>
                <a:lnTo>
                  <a:pt x="2011" y="161"/>
                </a:lnTo>
                <a:lnTo>
                  <a:pt x="2320" y="103"/>
                </a:lnTo>
                <a:lnTo>
                  <a:pt x="2628" y="69"/>
                </a:lnTo>
                <a:lnTo>
                  <a:pt x="2938" y="23"/>
                </a:lnTo>
                <a:lnTo>
                  <a:pt x="3263" y="0"/>
                </a:lnTo>
                <a:lnTo>
                  <a:pt x="3601" y="0"/>
                </a:lnTo>
                <a:lnTo>
                  <a:pt x="3601" y="0"/>
                </a:lnTo>
                <a:lnTo>
                  <a:pt x="3939" y="0"/>
                </a:lnTo>
                <a:lnTo>
                  <a:pt x="4263" y="23"/>
                </a:lnTo>
                <a:lnTo>
                  <a:pt x="4573" y="69"/>
                </a:lnTo>
                <a:lnTo>
                  <a:pt x="4882" y="103"/>
                </a:lnTo>
                <a:lnTo>
                  <a:pt x="5191" y="161"/>
                </a:lnTo>
                <a:lnTo>
                  <a:pt x="5501" y="218"/>
                </a:lnTo>
                <a:lnTo>
                  <a:pt x="5810" y="299"/>
                </a:lnTo>
                <a:lnTo>
                  <a:pt x="6090" y="402"/>
                </a:lnTo>
                <a:lnTo>
                  <a:pt x="6649" y="609"/>
                </a:lnTo>
                <a:lnTo>
                  <a:pt x="7179" y="862"/>
                </a:lnTo>
                <a:lnTo>
                  <a:pt x="7680" y="1138"/>
                </a:lnTo>
                <a:lnTo>
                  <a:pt x="8136" y="1460"/>
                </a:lnTo>
                <a:lnTo>
                  <a:pt x="8549" y="1828"/>
                </a:lnTo>
                <a:lnTo>
                  <a:pt x="8903" y="2207"/>
                </a:lnTo>
                <a:lnTo>
                  <a:pt x="9241" y="2621"/>
                </a:lnTo>
                <a:cubicBezTo>
                  <a:pt x="9325" y="2766"/>
                  <a:pt x="9408" y="2912"/>
                  <a:pt x="9492" y="3057"/>
                </a:cubicBezTo>
                <a:lnTo>
                  <a:pt x="9624" y="3287"/>
                </a:lnTo>
                <a:cubicBezTo>
                  <a:pt x="9659" y="3364"/>
                  <a:pt x="9693" y="3440"/>
                  <a:pt x="9728" y="3517"/>
                </a:cubicBezTo>
                <a:cubicBezTo>
                  <a:pt x="9752" y="3598"/>
                  <a:pt x="9776" y="3678"/>
                  <a:pt x="9801" y="3759"/>
                </a:cubicBezTo>
                <a:cubicBezTo>
                  <a:pt x="9825" y="3839"/>
                  <a:pt x="9851" y="3920"/>
                  <a:pt x="9875" y="4000"/>
                </a:cubicBezTo>
                <a:cubicBezTo>
                  <a:pt x="9894" y="4080"/>
                  <a:pt x="9915" y="4161"/>
                  <a:pt x="9934" y="4241"/>
                </a:cubicBezTo>
                <a:cubicBezTo>
                  <a:pt x="9948" y="4322"/>
                  <a:pt x="9963" y="4402"/>
                  <a:pt x="9978" y="4483"/>
                </a:cubicBezTo>
                <a:cubicBezTo>
                  <a:pt x="9988" y="4571"/>
                  <a:pt x="9997" y="4659"/>
                  <a:pt x="10007" y="4747"/>
                </a:cubicBezTo>
                <a:lnTo>
                  <a:pt x="10007" y="5000"/>
                </a:lnTo>
                <a:lnTo>
                  <a:pt x="10007" y="5000"/>
                </a:lnTo>
                <a:lnTo>
                  <a:pt x="10007" y="5000"/>
                </a:lnTo>
                <a:lnTo>
                  <a:pt x="10007" y="5264"/>
                </a:lnTo>
                <a:cubicBezTo>
                  <a:pt x="9997" y="5348"/>
                  <a:pt x="9988" y="5433"/>
                  <a:pt x="9978" y="5517"/>
                </a:cubicBezTo>
                <a:cubicBezTo>
                  <a:pt x="9963" y="5598"/>
                  <a:pt x="9948" y="5678"/>
                  <a:pt x="9934" y="5759"/>
                </a:cubicBezTo>
                <a:cubicBezTo>
                  <a:pt x="9915" y="5839"/>
                  <a:pt x="9894" y="5920"/>
                  <a:pt x="9875" y="6000"/>
                </a:cubicBezTo>
                <a:cubicBezTo>
                  <a:pt x="9851" y="6080"/>
                  <a:pt x="9825" y="6161"/>
                  <a:pt x="9801" y="6241"/>
                </a:cubicBezTo>
                <a:cubicBezTo>
                  <a:pt x="9776" y="6322"/>
                  <a:pt x="9752" y="6402"/>
                  <a:pt x="9728" y="6483"/>
                </a:cubicBezTo>
                <a:cubicBezTo>
                  <a:pt x="9693" y="6563"/>
                  <a:pt x="9659" y="6644"/>
                  <a:pt x="9624" y="6724"/>
                </a:cubicBezTo>
                <a:lnTo>
                  <a:pt x="9492" y="6943"/>
                </a:lnTo>
                <a:cubicBezTo>
                  <a:pt x="9408" y="7088"/>
                  <a:pt x="9325" y="7234"/>
                  <a:pt x="9241" y="7379"/>
                </a:cubicBezTo>
                <a:lnTo>
                  <a:pt x="8903" y="7805"/>
                </a:lnTo>
                <a:lnTo>
                  <a:pt x="8549" y="8184"/>
                </a:lnTo>
                <a:lnTo>
                  <a:pt x="8136" y="8540"/>
                </a:lnTo>
                <a:lnTo>
                  <a:pt x="7680" y="8862"/>
                </a:lnTo>
                <a:lnTo>
                  <a:pt x="7179" y="9138"/>
                </a:lnTo>
                <a:lnTo>
                  <a:pt x="6649" y="9402"/>
                </a:lnTo>
                <a:lnTo>
                  <a:pt x="6090" y="9598"/>
                </a:lnTo>
                <a:lnTo>
                  <a:pt x="5810" y="9701"/>
                </a:lnTo>
                <a:lnTo>
                  <a:pt x="5501" y="9782"/>
                </a:lnTo>
                <a:lnTo>
                  <a:pt x="5191" y="9839"/>
                </a:lnTo>
                <a:lnTo>
                  <a:pt x="4882" y="9897"/>
                </a:lnTo>
                <a:lnTo>
                  <a:pt x="4573" y="9943"/>
                </a:lnTo>
                <a:lnTo>
                  <a:pt x="4263" y="9977"/>
                </a:lnTo>
                <a:lnTo>
                  <a:pt x="3939" y="10000"/>
                </a:lnTo>
                <a:lnTo>
                  <a:pt x="3601" y="10000"/>
                </a:lnTo>
                <a:lnTo>
                  <a:pt x="3601" y="10000"/>
                </a:lnTo>
                <a:lnTo>
                  <a:pt x="3263" y="10000"/>
                </a:lnTo>
                <a:lnTo>
                  <a:pt x="2938" y="9977"/>
                </a:lnTo>
                <a:lnTo>
                  <a:pt x="2628" y="9943"/>
                </a:lnTo>
                <a:lnTo>
                  <a:pt x="2320" y="9897"/>
                </a:lnTo>
                <a:lnTo>
                  <a:pt x="2011" y="9839"/>
                </a:lnTo>
                <a:lnTo>
                  <a:pt x="1701" y="9782"/>
                </a:lnTo>
                <a:lnTo>
                  <a:pt x="1392" y="9701"/>
                </a:lnTo>
                <a:lnTo>
                  <a:pt x="1111" y="9598"/>
                </a:lnTo>
                <a:lnTo>
                  <a:pt x="553" y="9402"/>
                </a:lnTo>
                <a:lnTo>
                  <a:pt x="7" y="9138"/>
                </a:lnTo>
                <a:cubicBezTo>
                  <a:pt x="31" y="9223"/>
                  <a:pt x="0" y="882"/>
                  <a:pt x="0" y="882"/>
                </a:cubicBezTo>
                <a:lnTo>
                  <a:pt x="7" y="862"/>
                </a:lnTo>
                <a:close/>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20" name="Isosceles Triangle 19"/>
          <p:cNvSpPr/>
          <p:nvPr/>
        </p:nvSpPr>
        <p:spPr>
          <a:xfrm rot="6745408" flipH="1">
            <a:off x="5202783" y="4378860"/>
            <a:ext cx="60959" cy="36626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17" name="Freeform 6"/>
          <p:cNvSpPr>
            <a:spLocks/>
          </p:cNvSpPr>
          <p:nvPr/>
        </p:nvSpPr>
        <p:spPr bwMode="auto">
          <a:xfrm>
            <a:off x="7426496" y="4132532"/>
            <a:ext cx="1438297" cy="1381125"/>
          </a:xfrm>
          <a:custGeom>
            <a:avLst/>
            <a:gdLst>
              <a:gd name="T0" fmla="*/ 870 w 870"/>
              <a:gd name="T1" fmla="*/ 435 h 870"/>
              <a:gd name="T2" fmla="*/ 868 w 870"/>
              <a:gd name="T3" fmla="*/ 480 h 870"/>
              <a:gd name="T4" fmla="*/ 861 w 870"/>
              <a:gd name="T5" fmla="*/ 522 h 870"/>
              <a:gd name="T6" fmla="*/ 851 w 870"/>
              <a:gd name="T7" fmla="*/ 564 h 870"/>
              <a:gd name="T8" fmla="*/ 835 w 870"/>
              <a:gd name="T9" fmla="*/ 604 h 870"/>
              <a:gd name="T10" fmla="*/ 795 w 870"/>
              <a:gd name="T11" fmla="*/ 679 h 870"/>
              <a:gd name="T12" fmla="*/ 743 w 870"/>
              <a:gd name="T13" fmla="*/ 743 h 870"/>
              <a:gd name="T14" fmla="*/ 678 w 870"/>
              <a:gd name="T15" fmla="*/ 795 h 870"/>
              <a:gd name="T16" fmla="*/ 604 w 870"/>
              <a:gd name="T17" fmla="*/ 835 h 870"/>
              <a:gd name="T18" fmla="*/ 564 w 870"/>
              <a:gd name="T19" fmla="*/ 851 h 870"/>
              <a:gd name="T20" fmla="*/ 522 w 870"/>
              <a:gd name="T21" fmla="*/ 861 h 870"/>
              <a:gd name="T22" fmla="*/ 480 w 870"/>
              <a:gd name="T23" fmla="*/ 868 h 870"/>
              <a:gd name="T24" fmla="*/ 435 w 870"/>
              <a:gd name="T25" fmla="*/ 870 h 870"/>
              <a:gd name="T26" fmla="*/ 412 w 870"/>
              <a:gd name="T27" fmla="*/ 870 h 870"/>
              <a:gd name="T28" fmla="*/ 369 w 870"/>
              <a:gd name="T29" fmla="*/ 865 h 870"/>
              <a:gd name="T30" fmla="*/ 327 w 870"/>
              <a:gd name="T31" fmla="*/ 856 h 870"/>
              <a:gd name="T32" fmla="*/ 285 w 870"/>
              <a:gd name="T33" fmla="*/ 844 h 870"/>
              <a:gd name="T34" fmla="*/ 228 w 870"/>
              <a:gd name="T35" fmla="*/ 818 h 870"/>
              <a:gd name="T36" fmla="*/ 158 w 870"/>
              <a:gd name="T37" fmla="*/ 771 h 870"/>
              <a:gd name="T38" fmla="*/ 99 w 870"/>
              <a:gd name="T39" fmla="*/ 712 h 870"/>
              <a:gd name="T40" fmla="*/ 52 w 870"/>
              <a:gd name="T41" fmla="*/ 642 h 870"/>
              <a:gd name="T42" fmla="*/ 26 w 870"/>
              <a:gd name="T43" fmla="*/ 585 h 870"/>
              <a:gd name="T44" fmla="*/ 14 w 870"/>
              <a:gd name="T45" fmla="*/ 543 h 870"/>
              <a:gd name="T46" fmla="*/ 5 w 870"/>
              <a:gd name="T47" fmla="*/ 501 h 870"/>
              <a:gd name="T48" fmla="*/ 0 w 870"/>
              <a:gd name="T49" fmla="*/ 458 h 870"/>
              <a:gd name="T50" fmla="*/ 0 w 870"/>
              <a:gd name="T51" fmla="*/ 435 h 870"/>
              <a:gd name="T52" fmla="*/ 2 w 870"/>
              <a:gd name="T53" fmla="*/ 390 h 870"/>
              <a:gd name="T54" fmla="*/ 9 w 870"/>
              <a:gd name="T55" fmla="*/ 348 h 870"/>
              <a:gd name="T56" fmla="*/ 19 w 870"/>
              <a:gd name="T57" fmla="*/ 306 h 870"/>
              <a:gd name="T58" fmla="*/ 35 w 870"/>
              <a:gd name="T59" fmla="*/ 266 h 870"/>
              <a:gd name="T60" fmla="*/ 75 w 870"/>
              <a:gd name="T61" fmla="*/ 192 h 870"/>
              <a:gd name="T62" fmla="*/ 127 w 870"/>
              <a:gd name="T63" fmla="*/ 127 h 870"/>
              <a:gd name="T64" fmla="*/ 191 w 870"/>
              <a:gd name="T65" fmla="*/ 75 h 870"/>
              <a:gd name="T66" fmla="*/ 266 w 870"/>
              <a:gd name="T67" fmla="*/ 35 h 870"/>
              <a:gd name="T68" fmla="*/ 306 w 870"/>
              <a:gd name="T69" fmla="*/ 19 h 870"/>
              <a:gd name="T70" fmla="*/ 348 w 870"/>
              <a:gd name="T71" fmla="*/ 9 h 870"/>
              <a:gd name="T72" fmla="*/ 390 w 870"/>
              <a:gd name="T73" fmla="*/ 2 h 870"/>
              <a:gd name="T74" fmla="*/ 435 w 870"/>
              <a:gd name="T75" fmla="*/ 0 h 870"/>
              <a:gd name="T76" fmla="*/ 458 w 870"/>
              <a:gd name="T77" fmla="*/ 0 h 870"/>
              <a:gd name="T78" fmla="*/ 501 w 870"/>
              <a:gd name="T79" fmla="*/ 6 h 870"/>
              <a:gd name="T80" fmla="*/ 543 w 870"/>
              <a:gd name="T81" fmla="*/ 14 h 870"/>
              <a:gd name="T82" fmla="*/ 585 w 870"/>
              <a:gd name="T83" fmla="*/ 26 h 870"/>
              <a:gd name="T84" fmla="*/ 642 w 870"/>
              <a:gd name="T85" fmla="*/ 53 h 870"/>
              <a:gd name="T86" fmla="*/ 712 w 870"/>
              <a:gd name="T87" fmla="*/ 99 h 870"/>
              <a:gd name="T88" fmla="*/ 771 w 870"/>
              <a:gd name="T89" fmla="*/ 159 h 870"/>
              <a:gd name="T90" fmla="*/ 818 w 870"/>
              <a:gd name="T91" fmla="*/ 228 h 870"/>
              <a:gd name="T92" fmla="*/ 844 w 870"/>
              <a:gd name="T93" fmla="*/ 286 h 870"/>
              <a:gd name="T94" fmla="*/ 856 w 870"/>
              <a:gd name="T95" fmla="*/ 327 h 870"/>
              <a:gd name="T96" fmla="*/ 865 w 870"/>
              <a:gd name="T97" fmla="*/ 369 h 870"/>
              <a:gd name="T98" fmla="*/ 870 w 870"/>
              <a:gd name="T99" fmla="*/ 413 h 870"/>
              <a:gd name="T100" fmla="*/ 870 w 870"/>
              <a:gd name="T101" fmla="*/ 435 h 870"/>
              <a:gd name="connsiteX0" fmla="*/ 10000 w 10000"/>
              <a:gd name="connsiteY0" fmla="*/ 5000 h 10000"/>
              <a:gd name="connsiteX1" fmla="*/ 10000 w 10000"/>
              <a:gd name="connsiteY1" fmla="*/ 5000 h 10000"/>
              <a:gd name="connsiteX2" fmla="*/ 10000 w 10000"/>
              <a:gd name="connsiteY2" fmla="*/ 5264 h 10000"/>
              <a:gd name="connsiteX3" fmla="*/ 9977 w 10000"/>
              <a:gd name="connsiteY3" fmla="*/ 5517 h 10000"/>
              <a:gd name="connsiteX4" fmla="*/ 9943 w 10000"/>
              <a:gd name="connsiteY4" fmla="*/ 5759 h 10000"/>
              <a:gd name="connsiteX5" fmla="*/ 9897 w 10000"/>
              <a:gd name="connsiteY5" fmla="*/ 6000 h 10000"/>
              <a:gd name="connsiteX6" fmla="*/ 9839 w 10000"/>
              <a:gd name="connsiteY6" fmla="*/ 6241 h 10000"/>
              <a:gd name="connsiteX7" fmla="*/ 9782 w 10000"/>
              <a:gd name="connsiteY7" fmla="*/ 6483 h 10000"/>
              <a:gd name="connsiteX8" fmla="*/ 9701 w 10000"/>
              <a:gd name="connsiteY8" fmla="*/ 6724 h 10000"/>
              <a:gd name="connsiteX9" fmla="*/ 9598 w 10000"/>
              <a:gd name="connsiteY9" fmla="*/ 6943 h 10000"/>
              <a:gd name="connsiteX10" fmla="*/ 9402 w 10000"/>
              <a:gd name="connsiteY10" fmla="*/ 7379 h 10000"/>
              <a:gd name="connsiteX11" fmla="*/ 9138 w 10000"/>
              <a:gd name="connsiteY11" fmla="*/ 7805 h 10000"/>
              <a:gd name="connsiteX12" fmla="*/ 8862 w 10000"/>
              <a:gd name="connsiteY12" fmla="*/ 8184 h 10000"/>
              <a:gd name="connsiteX13" fmla="*/ 8540 w 10000"/>
              <a:gd name="connsiteY13" fmla="*/ 8540 h 10000"/>
              <a:gd name="connsiteX14" fmla="*/ 8184 w 10000"/>
              <a:gd name="connsiteY14" fmla="*/ 8862 h 10000"/>
              <a:gd name="connsiteX15" fmla="*/ 7793 w 10000"/>
              <a:gd name="connsiteY15" fmla="*/ 9138 h 10000"/>
              <a:gd name="connsiteX16" fmla="*/ 7379 w 10000"/>
              <a:gd name="connsiteY16" fmla="*/ 9402 h 10000"/>
              <a:gd name="connsiteX17" fmla="*/ 6943 w 10000"/>
              <a:gd name="connsiteY17" fmla="*/ 9598 h 10000"/>
              <a:gd name="connsiteX18" fmla="*/ 6724 w 10000"/>
              <a:gd name="connsiteY18" fmla="*/ 9701 h 10000"/>
              <a:gd name="connsiteX19" fmla="*/ 6483 w 10000"/>
              <a:gd name="connsiteY19" fmla="*/ 9782 h 10000"/>
              <a:gd name="connsiteX20" fmla="*/ 6241 w 10000"/>
              <a:gd name="connsiteY20" fmla="*/ 9839 h 10000"/>
              <a:gd name="connsiteX21" fmla="*/ 6000 w 10000"/>
              <a:gd name="connsiteY21" fmla="*/ 9897 h 10000"/>
              <a:gd name="connsiteX22" fmla="*/ 5759 w 10000"/>
              <a:gd name="connsiteY22" fmla="*/ 9943 h 10000"/>
              <a:gd name="connsiteX23" fmla="*/ 5517 w 10000"/>
              <a:gd name="connsiteY23" fmla="*/ 9977 h 10000"/>
              <a:gd name="connsiteX24" fmla="*/ 5264 w 10000"/>
              <a:gd name="connsiteY24" fmla="*/ 10000 h 10000"/>
              <a:gd name="connsiteX25" fmla="*/ 5000 w 10000"/>
              <a:gd name="connsiteY25" fmla="*/ 10000 h 10000"/>
              <a:gd name="connsiteX26" fmla="*/ 5000 w 10000"/>
              <a:gd name="connsiteY26" fmla="*/ 10000 h 10000"/>
              <a:gd name="connsiteX27" fmla="*/ 4736 w 10000"/>
              <a:gd name="connsiteY27" fmla="*/ 10000 h 10000"/>
              <a:gd name="connsiteX28" fmla="*/ 4483 w 10000"/>
              <a:gd name="connsiteY28" fmla="*/ 9977 h 10000"/>
              <a:gd name="connsiteX29" fmla="*/ 4241 w 10000"/>
              <a:gd name="connsiteY29" fmla="*/ 9943 h 10000"/>
              <a:gd name="connsiteX30" fmla="*/ 4000 w 10000"/>
              <a:gd name="connsiteY30" fmla="*/ 9897 h 10000"/>
              <a:gd name="connsiteX31" fmla="*/ 3759 w 10000"/>
              <a:gd name="connsiteY31" fmla="*/ 9839 h 10000"/>
              <a:gd name="connsiteX32" fmla="*/ 3517 w 10000"/>
              <a:gd name="connsiteY32" fmla="*/ 9782 h 10000"/>
              <a:gd name="connsiteX33" fmla="*/ 3276 w 10000"/>
              <a:gd name="connsiteY33" fmla="*/ 9701 h 10000"/>
              <a:gd name="connsiteX34" fmla="*/ 3057 w 10000"/>
              <a:gd name="connsiteY34" fmla="*/ 9598 h 10000"/>
              <a:gd name="connsiteX35" fmla="*/ 2621 w 10000"/>
              <a:gd name="connsiteY35" fmla="*/ 9402 h 10000"/>
              <a:gd name="connsiteX36" fmla="*/ 2195 w 10000"/>
              <a:gd name="connsiteY36" fmla="*/ 9138 h 10000"/>
              <a:gd name="connsiteX37" fmla="*/ 1460 w 10000"/>
              <a:gd name="connsiteY37" fmla="*/ 8540 h 10000"/>
              <a:gd name="connsiteX38" fmla="*/ 1138 w 10000"/>
              <a:gd name="connsiteY38" fmla="*/ 8184 h 10000"/>
              <a:gd name="connsiteX39" fmla="*/ 862 w 10000"/>
              <a:gd name="connsiteY39" fmla="*/ 7805 h 10000"/>
              <a:gd name="connsiteX40" fmla="*/ 598 w 10000"/>
              <a:gd name="connsiteY40" fmla="*/ 7379 h 10000"/>
              <a:gd name="connsiteX41" fmla="*/ 402 w 10000"/>
              <a:gd name="connsiteY41" fmla="*/ 6943 h 10000"/>
              <a:gd name="connsiteX42" fmla="*/ 299 w 10000"/>
              <a:gd name="connsiteY42" fmla="*/ 6724 h 10000"/>
              <a:gd name="connsiteX43" fmla="*/ 218 w 10000"/>
              <a:gd name="connsiteY43" fmla="*/ 6483 h 10000"/>
              <a:gd name="connsiteX44" fmla="*/ 161 w 10000"/>
              <a:gd name="connsiteY44" fmla="*/ 6241 h 10000"/>
              <a:gd name="connsiteX45" fmla="*/ 103 w 10000"/>
              <a:gd name="connsiteY45" fmla="*/ 6000 h 10000"/>
              <a:gd name="connsiteX46" fmla="*/ 57 w 10000"/>
              <a:gd name="connsiteY46" fmla="*/ 5759 h 10000"/>
              <a:gd name="connsiteX47" fmla="*/ 23 w 10000"/>
              <a:gd name="connsiteY47" fmla="*/ 5517 h 10000"/>
              <a:gd name="connsiteX48" fmla="*/ 0 w 10000"/>
              <a:gd name="connsiteY48" fmla="*/ 5264 h 10000"/>
              <a:gd name="connsiteX49" fmla="*/ 0 w 10000"/>
              <a:gd name="connsiteY49" fmla="*/ 5000 h 10000"/>
              <a:gd name="connsiteX50" fmla="*/ 0 w 10000"/>
              <a:gd name="connsiteY50" fmla="*/ 5000 h 10000"/>
              <a:gd name="connsiteX51" fmla="*/ 0 w 10000"/>
              <a:gd name="connsiteY51" fmla="*/ 4747 h 10000"/>
              <a:gd name="connsiteX52" fmla="*/ 23 w 10000"/>
              <a:gd name="connsiteY52" fmla="*/ 4483 h 10000"/>
              <a:gd name="connsiteX53" fmla="*/ 57 w 10000"/>
              <a:gd name="connsiteY53" fmla="*/ 4241 h 10000"/>
              <a:gd name="connsiteX54" fmla="*/ 103 w 10000"/>
              <a:gd name="connsiteY54" fmla="*/ 4000 h 10000"/>
              <a:gd name="connsiteX55" fmla="*/ 161 w 10000"/>
              <a:gd name="connsiteY55" fmla="*/ 3759 h 10000"/>
              <a:gd name="connsiteX56" fmla="*/ 218 w 10000"/>
              <a:gd name="connsiteY56" fmla="*/ 3517 h 10000"/>
              <a:gd name="connsiteX57" fmla="*/ 299 w 10000"/>
              <a:gd name="connsiteY57" fmla="*/ 3287 h 10000"/>
              <a:gd name="connsiteX58" fmla="*/ 402 w 10000"/>
              <a:gd name="connsiteY58" fmla="*/ 3057 h 10000"/>
              <a:gd name="connsiteX59" fmla="*/ 598 w 10000"/>
              <a:gd name="connsiteY59" fmla="*/ 2621 h 10000"/>
              <a:gd name="connsiteX60" fmla="*/ 862 w 10000"/>
              <a:gd name="connsiteY60" fmla="*/ 2207 h 10000"/>
              <a:gd name="connsiteX61" fmla="*/ 1138 w 10000"/>
              <a:gd name="connsiteY61" fmla="*/ 1828 h 10000"/>
              <a:gd name="connsiteX62" fmla="*/ 1460 w 10000"/>
              <a:gd name="connsiteY62" fmla="*/ 1460 h 10000"/>
              <a:gd name="connsiteX63" fmla="*/ 1816 w 10000"/>
              <a:gd name="connsiteY63" fmla="*/ 1138 h 10000"/>
              <a:gd name="connsiteX64" fmla="*/ 2195 w 10000"/>
              <a:gd name="connsiteY64" fmla="*/ 862 h 10000"/>
              <a:gd name="connsiteX65" fmla="*/ 2621 w 10000"/>
              <a:gd name="connsiteY65" fmla="*/ 609 h 10000"/>
              <a:gd name="connsiteX66" fmla="*/ 3057 w 10000"/>
              <a:gd name="connsiteY66" fmla="*/ 402 h 10000"/>
              <a:gd name="connsiteX67" fmla="*/ 3276 w 10000"/>
              <a:gd name="connsiteY67" fmla="*/ 299 h 10000"/>
              <a:gd name="connsiteX68" fmla="*/ 3517 w 10000"/>
              <a:gd name="connsiteY68" fmla="*/ 218 h 10000"/>
              <a:gd name="connsiteX69" fmla="*/ 3759 w 10000"/>
              <a:gd name="connsiteY69" fmla="*/ 161 h 10000"/>
              <a:gd name="connsiteX70" fmla="*/ 4000 w 10000"/>
              <a:gd name="connsiteY70" fmla="*/ 103 h 10000"/>
              <a:gd name="connsiteX71" fmla="*/ 4241 w 10000"/>
              <a:gd name="connsiteY71" fmla="*/ 69 h 10000"/>
              <a:gd name="connsiteX72" fmla="*/ 4483 w 10000"/>
              <a:gd name="connsiteY72" fmla="*/ 23 h 10000"/>
              <a:gd name="connsiteX73" fmla="*/ 4736 w 10000"/>
              <a:gd name="connsiteY73" fmla="*/ 0 h 10000"/>
              <a:gd name="connsiteX74" fmla="*/ 5000 w 10000"/>
              <a:gd name="connsiteY74" fmla="*/ 0 h 10000"/>
              <a:gd name="connsiteX75" fmla="*/ 5000 w 10000"/>
              <a:gd name="connsiteY75" fmla="*/ 0 h 10000"/>
              <a:gd name="connsiteX76" fmla="*/ 5264 w 10000"/>
              <a:gd name="connsiteY76" fmla="*/ 0 h 10000"/>
              <a:gd name="connsiteX77" fmla="*/ 5517 w 10000"/>
              <a:gd name="connsiteY77" fmla="*/ 23 h 10000"/>
              <a:gd name="connsiteX78" fmla="*/ 5759 w 10000"/>
              <a:gd name="connsiteY78" fmla="*/ 69 h 10000"/>
              <a:gd name="connsiteX79" fmla="*/ 6000 w 10000"/>
              <a:gd name="connsiteY79" fmla="*/ 103 h 10000"/>
              <a:gd name="connsiteX80" fmla="*/ 6241 w 10000"/>
              <a:gd name="connsiteY80" fmla="*/ 161 h 10000"/>
              <a:gd name="connsiteX81" fmla="*/ 6483 w 10000"/>
              <a:gd name="connsiteY81" fmla="*/ 218 h 10000"/>
              <a:gd name="connsiteX82" fmla="*/ 6724 w 10000"/>
              <a:gd name="connsiteY82" fmla="*/ 299 h 10000"/>
              <a:gd name="connsiteX83" fmla="*/ 6943 w 10000"/>
              <a:gd name="connsiteY83" fmla="*/ 402 h 10000"/>
              <a:gd name="connsiteX84" fmla="*/ 7379 w 10000"/>
              <a:gd name="connsiteY84" fmla="*/ 609 h 10000"/>
              <a:gd name="connsiteX85" fmla="*/ 7793 w 10000"/>
              <a:gd name="connsiteY85" fmla="*/ 862 h 10000"/>
              <a:gd name="connsiteX86" fmla="*/ 8184 w 10000"/>
              <a:gd name="connsiteY86" fmla="*/ 1138 h 10000"/>
              <a:gd name="connsiteX87" fmla="*/ 8540 w 10000"/>
              <a:gd name="connsiteY87" fmla="*/ 1460 h 10000"/>
              <a:gd name="connsiteX88" fmla="*/ 8862 w 10000"/>
              <a:gd name="connsiteY88" fmla="*/ 1828 h 10000"/>
              <a:gd name="connsiteX89" fmla="*/ 9138 w 10000"/>
              <a:gd name="connsiteY89" fmla="*/ 2207 h 10000"/>
              <a:gd name="connsiteX90" fmla="*/ 9402 w 10000"/>
              <a:gd name="connsiteY90" fmla="*/ 2621 h 10000"/>
              <a:gd name="connsiteX91" fmla="*/ 9598 w 10000"/>
              <a:gd name="connsiteY91" fmla="*/ 3057 h 10000"/>
              <a:gd name="connsiteX92" fmla="*/ 9701 w 10000"/>
              <a:gd name="connsiteY92" fmla="*/ 3287 h 10000"/>
              <a:gd name="connsiteX93" fmla="*/ 9782 w 10000"/>
              <a:gd name="connsiteY93" fmla="*/ 3517 h 10000"/>
              <a:gd name="connsiteX94" fmla="*/ 9839 w 10000"/>
              <a:gd name="connsiteY94" fmla="*/ 3759 h 10000"/>
              <a:gd name="connsiteX95" fmla="*/ 9897 w 10000"/>
              <a:gd name="connsiteY95" fmla="*/ 4000 h 10000"/>
              <a:gd name="connsiteX96" fmla="*/ 9943 w 10000"/>
              <a:gd name="connsiteY96" fmla="*/ 4241 h 10000"/>
              <a:gd name="connsiteX97" fmla="*/ 9977 w 10000"/>
              <a:gd name="connsiteY97" fmla="*/ 4483 h 10000"/>
              <a:gd name="connsiteX98" fmla="*/ 10000 w 10000"/>
              <a:gd name="connsiteY98" fmla="*/ 4747 h 10000"/>
              <a:gd name="connsiteX99" fmla="*/ 10000 w 10000"/>
              <a:gd name="connsiteY99" fmla="*/ 5000 h 10000"/>
              <a:gd name="connsiteX100" fmla="*/ 10000 w 10000"/>
              <a:gd name="connsiteY100" fmla="*/ 5000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122 w 10000"/>
              <a:gd name="connsiteY100" fmla="*/ 9202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224 w 10000"/>
              <a:gd name="connsiteY100" fmla="*/ 916 h 10000"/>
              <a:gd name="connsiteX0" fmla="*/ 1460 w 10000"/>
              <a:gd name="connsiteY0" fmla="*/ 8540 h 10000"/>
              <a:gd name="connsiteX1" fmla="*/ 1138 w 10000"/>
              <a:gd name="connsiteY1" fmla="*/ 8184 h 10000"/>
              <a:gd name="connsiteX2" fmla="*/ 862 w 10000"/>
              <a:gd name="connsiteY2" fmla="*/ 7805 h 10000"/>
              <a:gd name="connsiteX3" fmla="*/ 598 w 10000"/>
              <a:gd name="connsiteY3" fmla="*/ 7379 h 10000"/>
              <a:gd name="connsiteX4" fmla="*/ 402 w 10000"/>
              <a:gd name="connsiteY4" fmla="*/ 6943 h 10000"/>
              <a:gd name="connsiteX5" fmla="*/ 299 w 10000"/>
              <a:gd name="connsiteY5" fmla="*/ 6724 h 10000"/>
              <a:gd name="connsiteX6" fmla="*/ 218 w 10000"/>
              <a:gd name="connsiteY6" fmla="*/ 6483 h 10000"/>
              <a:gd name="connsiteX7" fmla="*/ 161 w 10000"/>
              <a:gd name="connsiteY7" fmla="*/ 6241 h 10000"/>
              <a:gd name="connsiteX8" fmla="*/ 103 w 10000"/>
              <a:gd name="connsiteY8" fmla="*/ 6000 h 10000"/>
              <a:gd name="connsiteX9" fmla="*/ 57 w 10000"/>
              <a:gd name="connsiteY9" fmla="*/ 5759 h 10000"/>
              <a:gd name="connsiteX10" fmla="*/ 23 w 10000"/>
              <a:gd name="connsiteY10" fmla="*/ 5517 h 10000"/>
              <a:gd name="connsiteX11" fmla="*/ 0 w 10000"/>
              <a:gd name="connsiteY11" fmla="*/ 5264 h 10000"/>
              <a:gd name="connsiteX12" fmla="*/ 0 w 10000"/>
              <a:gd name="connsiteY12" fmla="*/ 5000 h 10000"/>
              <a:gd name="connsiteX13" fmla="*/ 0 w 10000"/>
              <a:gd name="connsiteY13" fmla="*/ 5000 h 10000"/>
              <a:gd name="connsiteX14" fmla="*/ 0 w 10000"/>
              <a:gd name="connsiteY14" fmla="*/ 4747 h 10000"/>
              <a:gd name="connsiteX15" fmla="*/ 23 w 10000"/>
              <a:gd name="connsiteY15" fmla="*/ 4483 h 10000"/>
              <a:gd name="connsiteX16" fmla="*/ 57 w 10000"/>
              <a:gd name="connsiteY16" fmla="*/ 4241 h 10000"/>
              <a:gd name="connsiteX17" fmla="*/ 103 w 10000"/>
              <a:gd name="connsiteY17" fmla="*/ 4000 h 10000"/>
              <a:gd name="connsiteX18" fmla="*/ 161 w 10000"/>
              <a:gd name="connsiteY18" fmla="*/ 3759 h 10000"/>
              <a:gd name="connsiteX19" fmla="*/ 218 w 10000"/>
              <a:gd name="connsiteY19" fmla="*/ 3517 h 10000"/>
              <a:gd name="connsiteX20" fmla="*/ 299 w 10000"/>
              <a:gd name="connsiteY20" fmla="*/ 3287 h 10000"/>
              <a:gd name="connsiteX21" fmla="*/ 402 w 10000"/>
              <a:gd name="connsiteY21" fmla="*/ 3057 h 10000"/>
              <a:gd name="connsiteX22" fmla="*/ 598 w 10000"/>
              <a:gd name="connsiteY22" fmla="*/ 2621 h 10000"/>
              <a:gd name="connsiteX23" fmla="*/ 862 w 10000"/>
              <a:gd name="connsiteY23" fmla="*/ 2207 h 10000"/>
              <a:gd name="connsiteX24" fmla="*/ 1138 w 10000"/>
              <a:gd name="connsiteY24" fmla="*/ 1828 h 10000"/>
              <a:gd name="connsiteX25" fmla="*/ 1460 w 10000"/>
              <a:gd name="connsiteY25" fmla="*/ 1460 h 10000"/>
              <a:gd name="connsiteX26" fmla="*/ 1816 w 10000"/>
              <a:gd name="connsiteY26" fmla="*/ 1138 h 10000"/>
              <a:gd name="connsiteX27" fmla="*/ 2195 w 10000"/>
              <a:gd name="connsiteY27" fmla="*/ 862 h 10000"/>
              <a:gd name="connsiteX28" fmla="*/ 2621 w 10000"/>
              <a:gd name="connsiteY28" fmla="*/ 609 h 10000"/>
              <a:gd name="connsiteX29" fmla="*/ 3057 w 10000"/>
              <a:gd name="connsiteY29" fmla="*/ 402 h 10000"/>
              <a:gd name="connsiteX30" fmla="*/ 3276 w 10000"/>
              <a:gd name="connsiteY30" fmla="*/ 299 h 10000"/>
              <a:gd name="connsiteX31" fmla="*/ 3517 w 10000"/>
              <a:gd name="connsiteY31" fmla="*/ 218 h 10000"/>
              <a:gd name="connsiteX32" fmla="*/ 3759 w 10000"/>
              <a:gd name="connsiteY32" fmla="*/ 161 h 10000"/>
              <a:gd name="connsiteX33" fmla="*/ 4000 w 10000"/>
              <a:gd name="connsiteY33" fmla="*/ 103 h 10000"/>
              <a:gd name="connsiteX34" fmla="*/ 4241 w 10000"/>
              <a:gd name="connsiteY34" fmla="*/ 69 h 10000"/>
              <a:gd name="connsiteX35" fmla="*/ 4483 w 10000"/>
              <a:gd name="connsiteY35" fmla="*/ 23 h 10000"/>
              <a:gd name="connsiteX36" fmla="*/ 4736 w 10000"/>
              <a:gd name="connsiteY36" fmla="*/ 0 h 10000"/>
              <a:gd name="connsiteX37" fmla="*/ 5000 w 10000"/>
              <a:gd name="connsiteY37" fmla="*/ 0 h 10000"/>
              <a:gd name="connsiteX38" fmla="*/ 5000 w 10000"/>
              <a:gd name="connsiteY38" fmla="*/ 0 h 10000"/>
              <a:gd name="connsiteX39" fmla="*/ 5264 w 10000"/>
              <a:gd name="connsiteY39" fmla="*/ 0 h 10000"/>
              <a:gd name="connsiteX40" fmla="*/ 5517 w 10000"/>
              <a:gd name="connsiteY40" fmla="*/ 23 h 10000"/>
              <a:gd name="connsiteX41" fmla="*/ 5759 w 10000"/>
              <a:gd name="connsiteY41" fmla="*/ 69 h 10000"/>
              <a:gd name="connsiteX42" fmla="*/ 6000 w 10000"/>
              <a:gd name="connsiteY42" fmla="*/ 103 h 10000"/>
              <a:gd name="connsiteX43" fmla="*/ 6241 w 10000"/>
              <a:gd name="connsiteY43" fmla="*/ 161 h 10000"/>
              <a:gd name="connsiteX44" fmla="*/ 6483 w 10000"/>
              <a:gd name="connsiteY44" fmla="*/ 218 h 10000"/>
              <a:gd name="connsiteX45" fmla="*/ 6724 w 10000"/>
              <a:gd name="connsiteY45" fmla="*/ 299 h 10000"/>
              <a:gd name="connsiteX46" fmla="*/ 6943 w 10000"/>
              <a:gd name="connsiteY46" fmla="*/ 402 h 10000"/>
              <a:gd name="connsiteX47" fmla="*/ 7379 w 10000"/>
              <a:gd name="connsiteY47" fmla="*/ 609 h 10000"/>
              <a:gd name="connsiteX48" fmla="*/ 7793 w 10000"/>
              <a:gd name="connsiteY48" fmla="*/ 862 h 10000"/>
              <a:gd name="connsiteX49" fmla="*/ 8184 w 10000"/>
              <a:gd name="connsiteY49" fmla="*/ 1138 h 10000"/>
              <a:gd name="connsiteX50" fmla="*/ 8540 w 10000"/>
              <a:gd name="connsiteY50" fmla="*/ 1460 h 10000"/>
              <a:gd name="connsiteX51" fmla="*/ 8862 w 10000"/>
              <a:gd name="connsiteY51" fmla="*/ 1828 h 10000"/>
              <a:gd name="connsiteX52" fmla="*/ 9138 w 10000"/>
              <a:gd name="connsiteY52" fmla="*/ 2207 h 10000"/>
              <a:gd name="connsiteX53" fmla="*/ 9402 w 10000"/>
              <a:gd name="connsiteY53" fmla="*/ 2621 h 10000"/>
              <a:gd name="connsiteX54" fmla="*/ 9598 w 10000"/>
              <a:gd name="connsiteY54" fmla="*/ 3057 h 10000"/>
              <a:gd name="connsiteX55" fmla="*/ 9701 w 10000"/>
              <a:gd name="connsiteY55" fmla="*/ 3287 h 10000"/>
              <a:gd name="connsiteX56" fmla="*/ 9782 w 10000"/>
              <a:gd name="connsiteY56" fmla="*/ 3517 h 10000"/>
              <a:gd name="connsiteX57" fmla="*/ 9839 w 10000"/>
              <a:gd name="connsiteY57" fmla="*/ 3759 h 10000"/>
              <a:gd name="connsiteX58" fmla="*/ 9897 w 10000"/>
              <a:gd name="connsiteY58" fmla="*/ 4000 h 10000"/>
              <a:gd name="connsiteX59" fmla="*/ 9943 w 10000"/>
              <a:gd name="connsiteY59" fmla="*/ 4241 h 10000"/>
              <a:gd name="connsiteX60" fmla="*/ 9977 w 10000"/>
              <a:gd name="connsiteY60" fmla="*/ 4483 h 10000"/>
              <a:gd name="connsiteX61" fmla="*/ 10000 w 10000"/>
              <a:gd name="connsiteY61" fmla="*/ 4747 h 10000"/>
              <a:gd name="connsiteX62" fmla="*/ 10000 w 10000"/>
              <a:gd name="connsiteY62" fmla="*/ 5000 h 10000"/>
              <a:gd name="connsiteX63" fmla="*/ 10000 w 10000"/>
              <a:gd name="connsiteY63" fmla="*/ 5000 h 10000"/>
              <a:gd name="connsiteX64" fmla="*/ 10000 w 10000"/>
              <a:gd name="connsiteY64" fmla="*/ 5000 h 10000"/>
              <a:gd name="connsiteX65" fmla="*/ 10000 w 10000"/>
              <a:gd name="connsiteY65" fmla="*/ 5264 h 10000"/>
              <a:gd name="connsiteX66" fmla="*/ 9977 w 10000"/>
              <a:gd name="connsiteY66" fmla="*/ 5517 h 10000"/>
              <a:gd name="connsiteX67" fmla="*/ 9943 w 10000"/>
              <a:gd name="connsiteY67" fmla="*/ 5759 h 10000"/>
              <a:gd name="connsiteX68" fmla="*/ 9897 w 10000"/>
              <a:gd name="connsiteY68" fmla="*/ 6000 h 10000"/>
              <a:gd name="connsiteX69" fmla="*/ 9839 w 10000"/>
              <a:gd name="connsiteY69" fmla="*/ 6241 h 10000"/>
              <a:gd name="connsiteX70" fmla="*/ 9782 w 10000"/>
              <a:gd name="connsiteY70" fmla="*/ 6483 h 10000"/>
              <a:gd name="connsiteX71" fmla="*/ 9701 w 10000"/>
              <a:gd name="connsiteY71" fmla="*/ 6724 h 10000"/>
              <a:gd name="connsiteX72" fmla="*/ 9598 w 10000"/>
              <a:gd name="connsiteY72" fmla="*/ 6943 h 10000"/>
              <a:gd name="connsiteX73" fmla="*/ 9402 w 10000"/>
              <a:gd name="connsiteY73" fmla="*/ 7379 h 10000"/>
              <a:gd name="connsiteX74" fmla="*/ 9138 w 10000"/>
              <a:gd name="connsiteY74" fmla="*/ 7805 h 10000"/>
              <a:gd name="connsiteX75" fmla="*/ 8862 w 10000"/>
              <a:gd name="connsiteY75" fmla="*/ 8184 h 10000"/>
              <a:gd name="connsiteX76" fmla="*/ 8540 w 10000"/>
              <a:gd name="connsiteY76" fmla="*/ 8540 h 10000"/>
              <a:gd name="connsiteX77" fmla="*/ 8184 w 10000"/>
              <a:gd name="connsiteY77" fmla="*/ 8862 h 10000"/>
              <a:gd name="connsiteX78" fmla="*/ 7793 w 10000"/>
              <a:gd name="connsiteY78" fmla="*/ 9138 h 10000"/>
              <a:gd name="connsiteX79" fmla="*/ 7379 w 10000"/>
              <a:gd name="connsiteY79" fmla="*/ 9402 h 10000"/>
              <a:gd name="connsiteX80" fmla="*/ 6943 w 10000"/>
              <a:gd name="connsiteY80" fmla="*/ 9598 h 10000"/>
              <a:gd name="connsiteX81" fmla="*/ 6724 w 10000"/>
              <a:gd name="connsiteY81" fmla="*/ 9701 h 10000"/>
              <a:gd name="connsiteX82" fmla="*/ 6483 w 10000"/>
              <a:gd name="connsiteY82" fmla="*/ 9782 h 10000"/>
              <a:gd name="connsiteX83" fmla="*/ 6241 w 10000"/>
              <a:gd name="connsiteY83" fmla="*/ 9839 h 10000"/>
              <a:gd name="connsiteX84" fmla="*/ 6000 w 10000"/>
              <a:gd name="connsiteY84" fmla="*/ 9897 h 10000"/>
              <a:gd name="connsiteX85" fmla="*/ 5759 w 10000"/>
              <a:gd name="connsiteY85" fmla="*/ 9943 h 10000"/>
              <a:gd name="connsiteX86" fmla="*/ 5517 w 10000"/>
              <a:gd name="connsiteY86" fmla="*/ 9977 h 10000"/>
              <a:gd name="connsiteX87" fmla="*/ 5264 w 10000"/>
              <a:gd name="connsiteY87" fmla="*/ 10000 h 10000"/>
              <a:gd name="connsiteX88" fmla="*/ 5000 w 10000"/>
              <a:gd name="connsiteY88" fmla="*/ 10000 h 10000"/>
              <a:gd name="connsiteX89" fmla="*/ 5000 w 10000"/>
              <a:gd name="connsiteY89" fmla="*/ 10000 h 10000"/>
              <a:gd name="connsiteX90" fmla="*/ 4736 w 10000"/>
              <a:gd name="connsiteY90" fmla="*/ 10000 h 10000"/>
              <a:gd name="connsiteX91" fmla="*/ 4483 w 10000"/>
              <a:gd name="connsiteY91" fmla="*/ 9977 h 10000"/>
              <a:gd name="connsiteX92" fmla="*/ 4241 w 10000"/>
              <a:gd name="connsiteY92" fmla="*/ 9943 h 10000"/>
              <a:gd name="connsiteX93" fmla="*/ 4000 w 10000"/>
              <a:gd name="connsiteY93" fmla="*/ 9897 h 10000"/>
              <a:gd name="connsiteX94" fmla="*/ 3759 w 10000"/>
              <a:gd name="connsiteY94" fmla="*/ 9839 h 10000"/>
              <a:gd name="connsiteX95" fmla="*/ 3517 w 10000"/>
              <a:gd name="connsiteY95" fmla="*/ 9782 h 10000"/>
              <a:gd name="connsiteX96" fmla="*/ 3276 w 10000"/>
              <a:gd name="connsiteY96" fmla="*/ 9701 h 10000"/>
              <a:gd name="connsiteX97" fmla="*/ 3057 w 10000"/>
              <a:gd name="connsiteY97" fmla="*/ 9598 h 10000"/>
              <a:gd name="connsiteX98" fmla="*/ 2621 w 10000"/>
              <a:gd name="connsiteY98" fmla="*/ 9402 h 10000"/>
              <a:gd name="connsiteX99" fmla="*/ 2195 w 10000"/>
              <a:gd name="connsiteY99" fmla="*/ 9138 h 10000"/>
              <a:gd name="connsiteX100" fmla="*/ 2224 w 10000"/>
              <a:gd name="connsiteY100" fmla="*/ 916 h 10000"/>
              <a:gd name="connsiteX0" fmla="*/ 1138 w 10000"/>
              <a:gd name="connsiteY0" fmla="*/ 8184 h 10000"/>
              <a:gd name="connsiteX1" fmla="*/ 862 w 10000"/>
              <a:gd name="connsiteY1" fmla="*/ 7805 h 10000"/>
              <a:gd name="connsiteX2" fmla="*/ 598 w 10000"/>
              <a:gd name="connsiteY2" fmla="*/ 7379 h 10000"/>
              <a:gd name="connsiteX3" fmla="*/ 402 w 10000"/>
              <a:gd name="connsiteY3" fmla="*/ 6943 h 10000"/>
              <a:gd name="connsiteX4" fmla="*/ 299 w 10000"/>
              <a:gd name="connsiteY4" fmla="*/ 6724 h 10000"/>
              <a:gd name="connsiteX5" fmla="*/ 218 w 10000"/>
              <a:gd name="connsiteY5" fmla="*/ 6483 h 10000"/>
              <a:gd name="connsiteX6" fmla="*/ 161 w 10000"/>
              <a:gd name="connsiteY6" fmla="*/ 6241 h 10000"/>
              <a:gd name="connsiteX7" fmla="*/ 103 w 10000"/>
              <a:gd name="connsiteY7" fmla="*/ 6000 h 10000"/>
              <a:gd name="connsiteX8" fmla="*/ 57 w 10000"/>
              <a:gd name="connsiteY8" fmla="*/ 5759 h 10000"/>
              <a:gd name="connsiteX9" fmla="*/ 23 w 10000"/>
              <a:gd name="connsiteY9" fmla="*/ 5517 h 10000"/>
              <a:gd name="connsiteX10" fmla="*/ 0 w 10000"/>
              <a:gd name="connsiteY10" fmla="*/ 5264 h 10000"/>
              <a:gd name="connsiteX11" fmla="*/ 0 w 10000"/>
              <a:gd name="connsiteY11" fmla="*/ 5000 h 10000"/>
              <a:gd name="connsiteX12" fmla="*/ 0 w 10000"/>
              <a:gd name="connsiteY12" fmla="*/ 5000 h 10000"/>
              <a:gd name="connsiteX13" fmla="*/ 0 w 10000"/>
              <a:gd name="connsiteY13" fmla="*/ 4747 h 10000"/>
              <a:gd name="connsiteX14" fmla="*/ 23 w 10000"/>
              <a:gd name="connsiteY14" fmla="*/ 4483 h 10000"/>
              <a:gd name="connsiteX15" fmla="*/ 57 w 10000"/>
              <a:gd name="connsiteY15" fmla="*/ 4241 h 10000"/>
              <a:gd name="connsiteX16" fmla="*/ 103 w 10000"/>
              <a:gd name="connsiteY16" fmla="*/ 4000 h 10000"/>
              <a:gd name="connsiteX17" fmla="*/ 161 w 10000"/>
              <a:gd name="connsiteY17" fmla="*/ 3759 h 10000"/>
              <a:gd name="connsiteX18" fmla="*/ 218 w 10000"/>
              <a:gd name="connsiteY18" fmla="*/ 3517 h 10000"/>
              <a:gd name="connsiteX19" fmla="*/ 299 w 10000"/>
              <a:gd name="connsiteY19" fmla="*/ 3287 h 10000"/>
              <a:gd name="connsiteX20" fmla="*/ 402 w 10000"/>
              <a:gd name="connsiteY20" fmla="*/ 3057 h 10000"/>
              <a:gd name="connsiteX21" fmla="*/ 598 w 10000"/>
              <a:gd name="connsiteY21" fmla="*/ 2621 h 10000"/>
              <a:gd name="connsiteX22" fmla="*/ 862 w 10000"/>
              <a:gd name="connsiteY22" fmla="*/ 2207 h 10000"/>
              <a:gd name="connsiteX23" fmla="*/ 1138 w 10000"/>
              <a:gd name="connsiteY23" fmla="*/ 1828 h 10000"/>
              <a:gd name="connsiteX24" fmla="*/ 1460 w 10000"/>
              <a:gd name="connsiteY24" fmla="*/ 1460 h 10000"/>
              <a:gd name="connsiteX25" fmla="*/ 1816 w 10000"/>
              <a:gd name="connsiteY25" fmla="*/ 1138 h 10000"/>
              <a:gd name="connsiteX26" fmla="*/ 2195 w 10000"/>
              <a:gd name="connsiteY26" fmla="*/ 862 h 10000"/>
              <a:gd name="connsiteX27" fmla="*/ 2621 w 10000"/>
              <a:gd name="connsiteY27" fmla="*/ 609 h 10000"/>
              <a:gd name="connsiteX28" fmla="*/ 3057 w 10000"/>
              <a:gd name="connsiteY28" fmla="*/ 402 h 10000"/>
              <a:gd name="connsiteX29" fmla="*/ 3276 w 10000"/>
              <a:gd name="connsiteY29" fmla="*/ 299 h 10000"/>
              <a:gd name="connsiteX30" fmla="*/ 3517 w 10000"/>
              <a:gd name="connsiteY30" fmla="*/ 218 h 10000"/>
              <a:gd name="connsiteX31" fmla="*/ 3759 w 10000"/>
              <a:gd name="connsiteY31" fmla="*/ 161 h 10000"/>
              <a:gd name="connsiteX32" fmla="*/ 4000 w 10000"/>
              <a:gd name="connsiteY32" fmla="*/ 103 h 10000"/>
              <a:gd name="connsiteX33" fmla="*/ 4241 w 10000"/>
              <a:gd name="connsiteY33" fmla="*/ 69 h 10000"/>
              <a:gd name="connsiteX34" fmla="*/ 4483 w 10000"/>
              <a:gd name="connsiteY34" fmla="*/ 23 h 10000"/>
              <a:gd name="connsiteX35" fmla="*/ 4736 w 10000"/>
              <a:gd name="connsiteY35" fmla="*/ 0 h 10000"/>
              <a:gd name="connsiteX36" fmla="*/ 5000 w 10000"/>
              <a:gd name="connsiteY36" fmla="*/ 0 h 10000"/>
              <a:gd name="connsiteX37" fmla="*/ 5000 w 10000"/>
              <a:gd name="connsiteY37" fmla="*/ 0 h 10000"/>
              <a:gd name="connsiteX38" fmla="*/ 5264 w 10000"/>
              <a:gd name="connsiteY38" fmla="*/ 0 h 10000"/>
              <a:gd name="connsiteX39" fmla="*/ 5517 w 10000"/>
              <a:gd name="connsiteY39" fmla="*/ 23 h 10000"/>
              <a:gd name="connsiteX40" fmla="*/ 5759 w 10000"/>
              <a:gd name="connsiteY40" fmla="*/ 69 h 10000"/>
              <a:gd name="connsiteX41" fmla="*/ 6000 w 10000"/>
              <a:gd name="connsiteY41" fmla="*/ 103 h 10000"/>
              <a:gd name="connsiteX42" fmla="*/ 6241 w 10000"/>
              <a:gd name="connsiteY42" fmla="*/ 161 h 10000"/>
              <a:gd name="connsiteX43" fmla="*/ 6483 w 10000"/>
              <a:gd name="connsiteY43" fmla="*/ 218 h 10000"/>
              <a:gd name="connsiteX44" fmla="*/ 6724 w 10000"/>
              <a:gd name="connsiteY44" fmla="*/ 299 h 10000"/>
              <a:gd name="connsiteX45" fmla="*/ 6943 w 10000"/>
              <a:gd name="connsiteY45" fmla="*/ 402 h 10000"/>
              <a:gd name="connsiteX46" fmla="*/ 7379 w 10000"/>
              <a:gd name="connsiteY46" fmla="*/ 609 h 10000"/>
              <a:gd name="connsiteX47" fmla="*/ 7793 w 10000"/>
              <a:gd name="connsiteY47" fmla="*/ 862 h 10000"/>
              <a:gd name="connsiteX48" fmla="*/ 8184 w 10000"/>
              <a:gd name="connsiteY48" fmla="*/ 1138 h 10000"/>
              <a:gd name="connsiteX49" fmla="*/ 8540 w 10000"/>
              <a:gd name="connsiteY49" fmla="*/ 1460 h 10000"/>
              <a:gd name="connsiteX50" fmla="*/ 8862 w 10000"/>
              <a:gd name="connsiteY50" fmla="*/ 1828 h 10000"/>
              <a:gd name="connsiteX51" fmla="*/ 9138 w 10000"/>
              <a:gd name="connsiteY51" fmla="*/ 2207 h 10000"/>
              <a:gd name="connsiteX52" fmla="*/ 9402 w 10000"/>
              <a:gd name="connsiteY52" fmla="*/ 2621 h 10000"/>
              <a:gd name="connsiteX53" fmla="*/ 9598 w 10000"/>
              <a:gd name="connsiteY53" fmla="*/ 3057 h 10000"/>
              <a:gd name="connsiteX54" fmla="*/ 9701 w 10000"/>
              <a:gd name="connsiteY54" fmla="*/ 3287 h 10000"/>
              <a:gd name="connsiteX55" fmla="*/ 9782 w 10000"/>
              <a:gd name="connsiteY55" fmla="*/ 3517 h 10000"/>
              <a:gd name="connsiteX56" fmla="*/ 9839 w 10000"/>
              <a:gd name="connsiteY56" fmla="*/ 3759 h 10000"/>
              <a:gd name="connsiteX57" fmla="*/ 9897 w 10000"/>
              <a:gd name="connsiteY57" fmla="*/ 4000 h 10000"/>
              <a:gd name="connsiteX58" fmla="*/ 9943 w 10000"/>
              <a:gd name="connsiteY58" fmla="*/ 4241 h 10000"/>
              <a:gd name="connsiteX59" fmla="*/ 9977 w 10000"/>
              <a:gd name="connsiteY59" fmla="*/ 4483 h 10000"/>
              <a:gd name="connsiteX60" fmla="*/ 10000 w 10000"/>
              <a:gd name="connsiteY60" fmla="*/ 4747 h 10000"/>
              <a:gd name="connsiteX61" fmla="*/ 10000 w 10000"/>
              <a:gd name="connsiteY61" fmla="*/ 5000 h 10000"/>
              <a:gd name="connsiteX62" fmla="*/ 10000 w 10000"/>
              <a:gd name="connsiteY62" fmla="*/ 5000 h 10000"/>
              <a:gd name="connsiteX63" fmla="*/ 10000 w 10000"/>
              <a:gd name="connsiteY63" fmla="*/ 5000 h 10000"/>
              <a:gd name="connsiteX64" fmla="*/ 10000 w 10000"/>
              <a:gd name="connsiteY64" fmla="*/ 5264 h 10000"/>
              <a:gd name="connsiteX65" fmla="*/ 9977 w 10000"/>
              <a:gd name="connsiteY65" fmla="*/ 5517 h 10000"/>
              <a:gd name="connsiteX66" fmla="*/ 9943 w 10000"/>
              <a:gd name="connsiteY66" fmla="*/ 5759 h 10000"/>
              <a:gd name="connsiteX67" fmla="*/ 9897 w 10000"/>
              <a:gd name="connsiteY67" fmla="*/ 6000 h 10000"/>
              <a:gd name="connsiteX68" fmla="*/ 9839 w 10000"/>
              <a:gd name="connsiteY68" fmla="*/ 6241 h 10000"/>
              <a:gd name="connsiteX69" fmla="*/ 9782 w 10000"/>
              <a:gd name="connsiteY69" fmla="*/ 6483 h 10000"/>
              <a:gd name="connsiteX70" fmla="*/ 9701 w 10000"/>
              <a:gd name="connsiteY70" fmla="*/ 6724 h 10000"/>
              <a:gd name="connsiteX71" fmla="*/ 9598 w 10000"/>
              <a:gd name="connsiteY71" fmla="*/ 6943 h 10000"/>
              <a:gd name="connsiteX72" fmla="*/ 9402 w 10000"/>
              <a:gd name="connsiteY72" fmla="*/ 7379 h 10000"/>
              <a:gd name="connsiteX73" fmla="*/ 9138 w 10000"/>
              <a:gd name="connsiteY73" fmla="*/ 7805 h 10000"/>
              <a:gd name="connsiteX74" fmla="*/ 8862 w 10000"/>
              <a:gd name="connsiteY74" fmla="*/ 8184 h 10000"/>
              <a:gd name="connsiteX75" fmla="*/ 8540 w 10000"/>
              <a:gd name="connsiteY75" fmla="*/ 8540 h 10000"/>
              <a:gd name="connsiteX76" fmla="*/ 8184 w 10000"/>
              <a:gd name="connsiteY76" fmla="*/ 8862 h 10000"/>
              <a:gd name="connsiteX77" fmla="*/ 7793 w 10000"/>
              <a:gd name="connsiteY77" fmla="*/ 9138 h 10000"/>
              <a:gd name="connsiteX78" fmla="*/ 7379 w 10000"/>
              <a:gd name="connsiteY78" fmla="*/ 9402 h 10000"/>
              <a:gd name="connsiteX79" fmla="*/ 6943 w 10000"/>
              <a:gd name="connsiteY79" fmla="*/ 9598 h 10000"/>
              <a:gd name="connsiteX80" fmla="*/ 6724 w 10000"/>
              <a:gd name="connsiteY80" fmla="*/ 9701 h 10000"/>
              <a:gd name="connsiteX81" fmla="*/ 6483 w 10000"/>
              <a:gd name="connsiteY81" fmla="*/ 9782 h 10000"/>
              <a:gd name="connsiteX82" fmla="*/ 6241 w 10000"/>
              <a:gd name="connsiteY82" fmla="*/ 9839 h 10000"/>
              <a:gd name="connsiteX83" fmla="*/ 6000 w 10000"/>
              <a:gd name="connsiteY83" fmla="*/ 9897 h 10000"/>
              <a:gd name="connsiteX84" fmla="*/ 5759 w 10000"/>
              <a:gd name="connsiteY84" fmla="*/ 9943 h 10000"/>
              <a:gd name="connsiteX85" fmla="*/ 5517 w 10000"/>
              <a:gd name="connsiteY85" fmla="*/ 9977 h 10000"/>
              <a:gd name="connsiteX86" fmla="*/ 5264 w 10000"/>
              <a:gd name="connsiteY86" fmla="*/ 10000 h 10000"/>
              <a:gd name="connsiteX87" fmla="*/ 5000 w 10000"/>
              <a:gd name="connsiteY87" fmla="*/ 10000 h 10000"/>
              <a:gd name="connsiteX88" fmla="*/ 5000 w 10000"/>
              <a:gd name="connsiteY88" fmla="*/ 10000 h 10000"/>
              <a:gd name="connsiteX89" fmla="*/ 4736 w 10000"/>
              <a:gd name="connsiteY89" fmla="*/ 10000 h 10000"/>
              <a:gd name="connsiteX90" fmla="*/ 4483 w 10000"/>
              <a:gd name="connsiteY90" fmla="*/ 9977 h 10000"/>
              <a:gd name="connsiteX91" fmla="*/ 4241 w 10000"/>
              <a:gd name="connsiteY91" fmla="*/ 9943 h 10000"/>
              <a:gd name="connsiteX92" fmla="*/ 4000 w 10000"/>
              <a:gd name="connsiteY92" fmla="*/ 9897 h 10000"/>
              <a:gd name="connsiteX93" fmla="*/ 3759 w 10000"/>
              <a:gd name="connsiteY93" fmla="*/ 9839 h 10000"/>
              <a:gd name="connsiteX94" fmla="*/ 3517 w 10000"/>
              <a:gd name="connsiteY94" fmla="*/ 9782 h 10000"/>
              <a:gd name="connsiteX95" fmla="*/ 3276 w 10000"/>
              <a:gd name="connsiteY95" fmla="*/ 9701 h 10000"/>
              <a:gd name="connsiteX96" fmla="*/ 3057 w 10000"/>
              <a:gd name="connsiteY96" fmla="*/ 9598 h 10000"/>
              <a:gd name="connsiteX97" fmla="*/ 2621 w 10000"/>
              <a:gd name="connsiteY97" fmla="*/ 9402 h 10000"/>
              <a:gd name="connsiteX98" fmla="*/ 2195 w 10000"/>
              <a:gd name="connsiteY98" fmla="*/ 9138 h 10000"/>
              <a:gd name="connsiteX99" fmla="*/ 2224 w 10000"/>
              <a:gd name="connsiteY99" fmla="*/ 916 h 10000"/>
              <a:gd name="connsiteX0" fmla="*/ 862 w 10000"/>
              <a:gd name="connsiteY0" fmla="*/ 7805 h 10000"/>
              <a:gd name="connsiteX1" fmla="*/ 598 w 10000"/>
              <a:gd name="connsiteY1" fmla="*/ 7379 h 10000"/>
              <a:gd name="connsiteX2" fmla="*/ 402 w 10000"/>
              <a:gd name="connsiteY2" fmla="*/ 6943 h 10000"/>
              <a:gd name="connsiteX3" fmla="*/ 299 w 10000"/>
              <a:gd name="connsiteY3" fmla="*/ 6724 h 10000"/>
              <a:gd name="connsiteX4" fmla="*/ 218 w 10000"/>
              <a:gd name="connsiteY4" fmla="*/ 6483 h 10000"/>
              <a:gd name="connsiteX5" fmla="*/ 161 w 10000"/>
              <a:gd name="connsiteY5" fmla="*/ 6241 h 10000"/>
              <a:gd name="connsiteX6" fmla="*/ 103 w 10000"/>
              <a:gd name="connsiteY6" fmla="*/ 6000 h 10000"/>
              <a:gd name="connsiteX7" fmla="*/ 57 w 10000"/>
              <a:gd name="connsiteY7" fmla="*/ 5759 h 10000"/>
              <a:gd name="connsiteX8" fmla="*/ 23 w 10000"/>
              <a:gd name="connsiteY8" fmla="*/ 5517 h 10000"/>
              <a:gd name="connsiteX9" fmla="*/ 0 w 10000"/>
              <a:gd name="connsiteY9" fmla="*/ 5264 h 10000"/>
              <a:gd name="connsiteX10" fmla="*/ 0 w 10000"/>
              <a:gd name="connsiteY10" fmla="*/ 5000 h 10000"/>
              <a:gd name="connsiteX11" fmla="*/ 0 w 10000"/>
              <a:gd name="connsiteY11" fmla="*/ 5000 h 10000"/>
              <a:gd name="connsiteX12" fmla="*/ 0 w 10000"/>
              <a:gd name="connsiteY12" fmla="*/ 4747 h 10000"/>
              <a:gd name="connsiteX13" fmla="*/ 23 w 10000"/>
              <a:gd name="connsiteY13" fmla="*/ 4483 h 10000"/>
              <a:gd name="connsiteX14" fmla="*/ 57 w 10000"/>
              <a:gd name="connsiteY14" fmla="*/ 4241 h 10000"/>
              <a:gd name="connsiteX15" fmla="*/ 103 w 10000"/>
              <a:gd name="connsiteY15" fmla="*/ 4000 h 10000"/>
              <a:gd name="connsiteX16" fmla="*/ 161 w 10000"/>
              <a:gd name="connsiteY16" fmla="*/ 3759 h 10000"/>
              <a:gd name="connsiteX17" fmla="*/ 218 w 10000"/>
              <a:gd name="connsiteY17" fmla="*/ 3517 h 10000"/>
              <a:gd name="connsiteX18" fmla="*/ 299 w 10000"/>
              <a:gd name="connsiteY18" fmla="*/ 3287 h 10000"/>
              <a:gd name="connsiteX19" fmla="*/ 402 w 10000"/>
              <a:gd name="connsiteY19" fmla="*/ 3057 h 10000"/>
              <a:gd name="connsiteX20" fmla="*/ 598 w 10000"/>
              <a:gd name="connsiteY20" fmla="*/ 2621 h 10000"/>
              <a:gd name="connsiteX21" fmla="*/ 862 w 10000"/>
              <a:gd name="connsiteY21" fmla="*/ 2207 h 10000"/>
              <a:gd name="connsiteX22" fmla="*/ 1138 w 10000"/>
              <a:gd name="connsiteY22" fmla="*/ 1828 h 10000"/>
              <a:gd name="connsiteX23" fmla="*/ 1460 w 10000"/>
              <a:gd name="connsiteY23" fmla="*/ 1460 h 10000"/>
              <a:gd name="connsiteX24" fmla="*/ 1816 w 10000"/>
              <a:gd name="connsiteY24" fmla="*/ 1138 h 10000"/>
              <a:gd name="connsiteX25" fmla="*/ 2195 w 10000"/>
              <a:gd name="connsiteY25" fmla="*/ 862 h 10000"/>
              <a:gd name="connsiteX26" fmla="*/ 2621 w 10000"/>
              <a:gd name="connsiteY26" fmla="*/ 609 h 10000"/>
              <a:gd name="connsiteX27" fmla="*/ 3057 w 10000"/>
              <a:gd name="connsiteY27" fmla="*/ 402 h 10000"/>
              <a:gd name="connsiteX28" fmla="*/ 3276 w 10000"/>
              <a:gd name="connsiteY28" fmla="*/ 299 h 10000"/>
              <a:gd name="connsiteX29" fmla="*/ 3517 w 10000"/>
              <a:gd name="connsiteY29" fmla="*/ 218 h 10000"/>
              <a:gd name="connsiteX30" fmla="*/ 3759 w 10000"/>
              <a:gd name="connsiteY30" fmla="*/ 161 h 10000"/>
              <a:gd name="connsiteX31" fmla="*/ 4000 w 10000"/>
              <a:gd name="connsiteY31" fmla="*/ 103 h 10000"/>
              <a:gd name="connsiteX32" fmla="*/ 4241 w 10000"/>
              <a:gd name="connsiteY32" fmla="*/ 69 h 10000"/>
              <a:gd name="connsiteX33" fmla="*/ 4483 w 10000"/>
              <a:gd name="connsiteY33" fmla="*/ 23 h 10000"/>
              <a:gd name="connsiteX34" fmla="*/ 4736 w 10000"/>
              <a:gd name="connsiteY34" fmla="*/ 0 h 10000"/>
              <a:gd name="connsiteX35" fmla="*/ 5000 w 10000"/>
              <a:gd name="connsiteY35" fmla="*/ 0 h 10000"/>
              <a:gd name="connsiteX36" fmla="*/ 5000 w 10000"/>
              <a:gd name="connsiteY36" fmla="*/ 0 h 10000"/>
              <a:gd name="connsiteX37" fmla="*/ 5264 w 10000"/>
              <a:gd name="connsiteY37" fmla="*/ 0 h 10000"/>
              <a:gd name="connsiteX38" fmla="*/ 5517 w 10000"/>
              <a:gd name="connsiteY38" fmla="*/ 23 h 10000"/>
              <a:gd name="connsiteX39" fmla="*/ 5759 w 10000"/>
              <a:gd name="connsiteY39" fmla="*/ 69 h 10000"/>
              <a:gd name="connsiteX40" fmla="*/ 6000 w 10000"/>
              <a:gd name="connsiteY40" fmla="*/ 103 h 10000"/>
              <a:gd name="connsiteX41" fmla="*/ 6241 w 10000"/>
              <a:gd name="connsiteY41" fmla="*/ 161 h 10000"/>
              <a:gd name="connsiteX42" fmla="*/ 6483 w 10000"/>
              <a:gd name="connsiteY42" fmla="*/ 218 h 10000"/>
              <a:gd name="connsiteX43" fmla="*/ 6724 w 10000"/>
              <a:gd name="connsiteY43" fmla="*/ 299 h 10000"/>
              <a:gd name="connsiteX44" fmla="*/ 6943 w 10000"/>
              <a:gd name="connsiteY44" fmla="*/ 402 h 10000"/>
              <a:gd name="connsiteX45" fmla="*/ 7379 w 10000"/>
              <a:gd name="connsiteY45" fmla="*/ 609 h 10000"/>
              <a:gd name="connsiteX46" fmla="*/ 7793 w 10000"/>
              <a:gd name="connsiteY46" fmla="*/ 862 h 10000"/>
              <a:gd name="connsiteX47" fmla="*/ 8184 w 10000"/>
              <a:gd name="connsiteY47" fmla="*/ 1138 h 10000"/>
              <a:gd name="connsiteX48" fmla="*/ 8540 w 10000"/>
              <a:gd name="connsiteY48" fmla="*/ 1460 h 10000"/>
              <a:gd name="connsiteX49" fmla="*/ 8862 w 10000"/>
              <a:gd name="connsiteY49" fmla="*/ 1828 h 10000"/>
              <a:gd name="connsiteX50" fmla="*/ 9138 w 10000"/>
              <a:gd name="connsiteY50" fmla="*/ 2207 h 10000"/>
              <a:gd name="connsiteX51" fmla="*/ 9402 w 10000"/>
              <a:gd name="connsiteY51" fmla="*/ 2621 h 10000"/>
              <a:gd name="connsiteX52" fmla="*/ 9598 w 10000"/>
              <a:gd name="connsiteY52" fmla="*/ 3057 h 10000"/>
              <a:gd name="connsiteX53" fmla="*/ 9701 w 10000"/>
              <a:gd name="connsiteY53" fmla="*/ 3287 h 10000"/>
              <a:gd name="connsiteX54" fmla="*/ 9782 w 10000"/>
              <a:gd name="connsiteY54" fmla="*/ 3517 h 10000"/>
              <a:gd name="connsiteX55" fmla="*/ 9839 w 10000"/>
              <a:gd name="connsiteY55" fmla="*/ 3759 h 10000"/>
              <a:gd name="connsiteX56" fmla="*/ 9897 w 10000"/>
              <a:gd name="connsiteY56" fmla="*/ 4000 h 10000"/>
              <a:gd name="connsiteX57" fmla="*/ 9943 w 10000"/>
              <a:gd name="connsiteY57" fmla="*/ 4241 h 10000"/>
              <a:gd name="connsiteX58" fmla="*/ 9977 w 10000"/>
              <a:gd name="connsiteY58" fmla="*/ 4483 h 10000"/>
              <a:gd name="connsiteX59" fmla="*/ 10000 w 10000"/>
              <a:gd name="connsiteY59" fmla="*/ 4747 h 10000"/>
              <a:gd name="connsiteX60" fmla="*/ 10000 w 10000"/>
              <a:gd name="connsiteY60" fmla="*/ 5000 h 10000"/>
              <a:gd name="connsiteX61" fmla="*/ 10000 w 10000"/>
              <a:gd name="connsiteY61" fmla="*/ 5000 h 10000"/>
              <a:gd name="connsiteX62" fmla="*/ 10000 w 10000"/>
              <a:gd name="connsiteY62" fmla="*/ 5000 h 10000"/>
              <a:gd name="connsiteX63" fmla="*/ 10000 w 10000"/>
              <a:gd name="connsiteY63" fmla="*/ 5264 h 10000"/>
              <a:gd name="connsiteX64" fmla="*/ 9977 w 10000"/>
              <a:gd name="connsiteY64" fmla="*/ 5517 h 10000"/>
              <a:gd name="connsiteX65" fmla="*/ 9943 w 10000"/>
              <a:gd name="connsiteY65" fmla="*/ 5759 h 10000"/>
              <a:gd name="connsiteX66" fmla="*/ 9897 w 10000"/>
              <a:gd name="connsiteY66" fmla="*/ 6000 h 10000"/>
              <a:gd name="connsiteX67" fmla="*/ 9839 w 10000"/>
              <a:gd name="connsiteY67" fmla="*/ 6241 h 10000"/>
              <a:gd name="connsiteX68" fmla="*/ 9782 w 10000"/>
              <a:gd name="connsiteY68" fmla="*/ 6483 h 10000"/>
              <a:gd name="connsiteX69" fmla="*/ 9701 w 10000"/>
              <a:gd name="connsiteY69" fmla="*/ 6724 h 10000"/>
              <a:gd name="connsiteX70" fmla="*/ 9598 w 10000"/>
              <a:gd name="connsiteY70" fmla="*/ 6943 h 10000"/>
              <a:gd name="connsiteX71" fmla="*/ 9402 w 10000"/>
              <a:gd name="connsiteY71" fmla="*/ 7379 h 10000"/>
              <a:gd name="connsiteX72" fmla="*/ 9138 w 10000"/>
              <a:gd name="connsiteY72" fmla="*/ 7805 h 10000"/>
              <a:gd name="connsiteX73" fmla="*/ 8862 w 10000"/>
              <a:gd name="connsiteY73" fmla="*/ 8184 h 10000"/>
              <a:gd name="connsiteX74" fmla="*/ 8540 w 10000"/>
              <a:gd name="connsiteY74" fmla="*/ 8540 h 10000"/>
              <a:gd name="connsiteX75" fmla="*/ 8184 w 10000"/>
              <a:gd name="connsiteY75" fmla="*/ 8862 h 10000"/>
              <a:gd name="connsiteX76" fmla="*/ 7793 w 10000"/>
              <a:gd name="connsiteY76" fmla="*/ 9138 h 10000"/>
              <a:gd name="connsiteX77" fmla="*/ 7379 w 10000"/>
              <a:gd name="connsiteY77" fmla="*/ 9402 h 10000"/>
              <a:gd name="connsiteX78" fmla="*/ 6943 w 10000"/>
              <a:gd name="connsiteY78" fmla="*/ 9598 h 10000"/>
              <a:gd name="connsiteX79" fmla="*/ 6724 w 10000"/>
              <a:gd name="connsiteY79" fmla="*/ 9701 h 10000"/>
              <a:gd name="connsiteX80" fmla="*/ 6483 w 10000"/>
              <a:gd name="connsiteY80" fmla="*/ 9782 h 10000"/>
              <a:gd name="connsiteX81" fmla="*/ 6241 w 10000"/>
              <a:gd name="connsiteY81" fmla="*/ 9839 h 10000"/>
              <a:gd name="connsiteX82" fmla="*/ 6000 w 10000"/>
              <a:gd name="connsiteY82" fmla="*/ 9897 h 10000"/>
              <a:gd name="connsiteX83" fmla="*/ 5759 w 10000"/>
              <a:gd name="connsiteY83" fmla="*/ 9943 h 10000"/>
              <a:gd name="connsiteX84" fmla="*/ 5517 w 10000"/>
              <a:gd name="connsiteY84" fmla="*/ 9977 h 10000"/>
              <a:gd name="connsiteX85" fmla="*/ 5264 w 10000"/>
              <a:gd name="connsiteY85" fmla="*/ 10000 h 10000"/>
              <a:gd name="connsiteX86" fmla="*/ 5000 w 10000"/>
              <a:gd name="connsiteY86" fmla="*/ 10000 h 10000"/>
              <a:gd name="connsiteX87" fmla="*/ 5000 w 10000"/>
              <a:gd name="connsiteY87" fmla="*/ 10000 h 10000"/>
              <a:gd name="connsiteX88" fmla="*/ 4736 w 10000"/>
              <a:gd name="connsiteY88" fmla="*/ 10000 h 10000"/>
              <a:gd name="connsiteX89" fmla="*/ 4483 w 10000"/>
              <a:gd name="connsiteY89" fmla="*/ 9977 h 10000"/>
              <a:gd name="connsiteX90" fmla="*/ 4241 w 10000"/>
              <a:gd name="connsiteY90" fmla="*/ 9943 h 10000"/>
              <a:gd name="connsiteX91" fmla="*/ 4000 w 10000"/>
              <a:gd name="connsiteY91" fmla="*/ 9897 h 10000"/>
              <a:gd name="connsiteX92" fmla="*/ 3759 w 10000"/>
              <a:gd name="connsiteY92" fmla="*/ 9839 h 10000"/>
              <a:gd name="connsiteX93" fmla="*/ 3517 w 10000"/>
              <a:gd name="connsiteY93" fmla="*/ 9782 h 10000"/>
              <a:gd name="connsiteX94" fmla="*/ 3276 w 10000"/>
              <a:gd name="connsiteY94" fmla="*/ 9701 h 10000"/>
              <a:gd name="connsiteX95" fmla="*/ 3057 w 10000"/>
              <a:gd name="connsiteY95" fmla="*/ 9598 h 10000"/>
              <a:gd name="connsiteX96" fmla="*/ 2621 w 10000"/>
              <a:gd name="connsiteY96" fmla="*/ 9402 h 10000"/>
              <a:gd name="connsiteX97" fmla="*/ 2195 w 10000"/>
              <a:gd name="connsiteY97" fmla="*/ 9138 h 10000"/>
              <a:gd name="connsiteX98" fmla="*/ 2224 w 10000"/>
              <a:gd name="connsiteY98" fmla="*/ 916 h 10000"/>
              <a:gd name="connsiteX0" fmla="*/ 598 w 10000"/>
              <a:gd name="connsiteY0" fmla="*/ 7379 h 10000"/>
              <a:gd name="connsiteX1" fmla="*/ 402 w 10000"/>
              <a:gd name="connsiteY1" fmla="*/ 6943 h 10000"/>
              <a:gd name="connsiteX2" fmla="*/ 299 w 10000"/>
              <a:gd name="connsiteY2" fmla="*/ 6724 h 10000"/>
              <a:gd name="connsiteX3" fmla="*/ 218 w 10000"/>
              <a:gd name="connsiteY3" fmla="*/ 6483 h 10000"/>
              <a:gd name="connsiteX4" fmla="*/ 161 w 10000"/>
              <a:gd name="connsiteY4" fmla="*/ 6241 h 10000"/>
              <a:gd name="connsiteX5" fmla="*/ 103 w 10000"/>
              <a:gd name="connsiteY5" fmla="*/ 6000 h 10000"/>
              <a:gd name="connsiteX6" fmla="*/ 57 w 10000"/>
              <a:gd name="connsiteY6" fmla="*/ 5759 h 10000"/>
              <a:gd name="connsiteX7" fmla="*/ 23 w 10000"/>
              <a:gd name="connsiteY7" fmla="*/ 5517 h 10000"/>
              <a:gd name="connsiteX8" fmla="*/ 0 w 10000"/>
              <a:gd name="connsiteY8" fmla="*/ 5264 h 10000"/>
              <a:gd name="connsiteX9" fmla="*/ 0 w 10000"/>
              <a:gd name="connsiteY9" fmla="*/ 5000 h 10000"/>
              <a:gd name="connsiteX10" fmla="*/ 0 w 10000"/>
              <a:gd name="connsiteY10" fmla="*/ 5000 h 10000"/>
              <a:gd name="connsiteX11" fmla="*/ 0 w 10000"/>
              <a:gd name="connsiteY11" fmla="*/ 4747 h 10000"/>
              <a:gd name="connsiteX12" fmla="*/ 23 w 10000"/>
              <a:gd name="connsiteY12" fmla="*/ 4483 h 10000"/>
              <a:gd name="connsiteX13" fmla="*/ 57 w 10000"/>
              <a:gd name="connsiteY13" fmla="*/ 4241 h 10000"/>
              <a:gd name="connsiteX14" fmla="*/ 103 w 10000"/>
              <a:gd name="connsiteY14" fmla="*/ 4000 h 10000"/>
              <a:gd name="connsiteX15" fmla="*/ 161 w 10000"/>
              <a:gd name="connsiteY15" fmla="*/ 3759 h 10000"/>
              <a:gd name="connsiteX16" fmla="*/ 218 w 10000"/>
              <a:gd name="connsiteY16" fmla="*/ 3517 h 10000"/>
              <a:gd name="connsiteX17" fmla="*/ 299 w 10000"/>
              <a:gd name="connsiteY17" fmla="*/ 3287 h 10000"/>
              <a:gd name="connsiteX18" fmla="*/ 402 w 10000"/>
              <a:gd name="connsiteY18" fmla="*/ 3057 h 10000"/>
              <a:gd name="connsiteX19" fmla="*/ 598 w 10000"/>
              <a:gd name="connsiteY19" fmla="*/ 2621 h 10000"/>
              <a:gd name="connsiteX20" fmla="*/ 862 w 10000"/>
              <a:gd name="connsiteY20" fmla="*/ 2207 h 10000"/>
              <a:gd name="connsiteX21" fmla="*/ 1138 w 10000"/>
              <a:gd name="connsiteY21" fmla="*/ 1828 h 10000"/>
              <a:gd name="connsiteX22" fmla="*/ 1460 w 10000"/>
              <a:gd name="connsiteY22" fmla="*/ 1460 h 10000"/>
              <a:gd name="connsiteX23" fmla="*/ 1816 w 10000"/>
              <a:gd name="connsiteY23" fmla="*/ 1138 h 10000"/>
              <a:gd name="connsiteX24" fmla="*/ 2195 w 10000"/>
              <a:gd name="connsiteY24" fmla="*/ 862 h 10000"/>
              <a:gd name="connsiteX25" fmla="*/ 2621 w 10000"/>
              <a:gd name="connsiteY25" fmla="*/ 609 h 10000"/>
              <a:gd name="connsiteX26" fmla="*/ 3057 w 10000"/>
              <a:gd name="connsiteY26" fmla="*/ 402 h 10000"/>
              <a:gd name="connsiteX27" fmla="*/ 3276 w 10000"/>
              <a:gd name="connsiteY27" fmla="*/ 299 h 10000"/>
              <a:gd name="connsiteX28" fmla="*/ 3517 w 10000"/>
              <a:gd name="connsiteY28" fmla="*/ 218 h 10000"/>
              <a:gd name="connsiteX29" fmla="*/ 3759 w 10000"/>
              <a:gd name="connsiteY29" fmla="*/ 161 h 10000"/>
              <a:gd name="connsiteX30" fmla="*/ 4000 w 10000"/>
              <a:gd name="connsiteY30" fmla="*/ 103 h 10000"/>
              <a:gd name="connsiteX31" fmla="*/ 4241 w 10000"/>
              <a:gd name="connsiteY31" fmla="*/ 69 h 10000"/>
              <a:gd name="connsiteX32" fmla="*/ 4483 w 10000"/>
              <a:gd name="connsiteY32" fmla="*/ 23 h 10000"/>
              <a:gd name="connsiteX33" fmla="*/ 4736 w 10000"/>
              <a:gd name="connsiteY33" fmla="*/ 0 h 10000"/>
              <a:gd name="connsiteX34" fmla="*/ 5000 w 10000"/>
              <a:gd name="connsiteY34" fmla="*/ 0 h 10000"/>
              <a:gd name="connsiteX35" fmla="*/ 5000 w 10000"/>
              <a:gd name="connsiteY35" fmla="*/ 0 h 10000"/>
              <a:gd name="connsiteX36" fmla="*/ 5264 w 10000"/>
              <a:gd name="connsiteY36" fmla="*/ 0 h 10000"/>
              <a:gd name="connsiteX37" fmla="*/ 5517 w 10000"/>
              <a:gd name="connsiteY37" fmla="*/ 23 h 10000"/>
              <a:gd name="connsiteX38" fmla="*/ 5759 w 10000"/>
              <a:gd name="connsiteY38" fmla="*/ 69 h 10000"/>
              <a:gd name="connsiteX39" fmla="*/ 6000 w 10000"/>
              <a:gd name="connsiteY39" fmla="*/ 103 h 10000"/>
              <a:gd name="connsiteX40" fmla="*/ 6241 w 10000"/>
              <a:gd name="connsiteY40" fmla="*/ 161 h 10000"/>
              <a:gd name="connsiteX41" fmla="*/ 6483 w 10000"/>
              <a:gd name="connsiteY41" fmla="*/ 218 h 10000"/>
              <a:gd name="connsiteX42" fmla="*/ 6724 w 10000"/>
              <a:gd name="connsiteY42" fmla="*/ 299 h 10000"/>
              <a:gd name="connsiteX43" fmla="*/ 6943 w 10000"/>
              <a:gd name="connsiteY43" fmla="*/ 402 h 10000"/>
              <a:gd name="connsiteX44" fmla="*/ 7379 w 10000"/>
              <a:gd name="connsiteY44" fmla="*/ 609 h 10000"/>
              <a:gd name="connsiteX45" fmla="*/ 7793 w 10000"/>
              <a:gd name="connsiteY45" fmla="*/ 862 h 10000"/>
              <a:gd name="connsiteX46" fmla="*/ 8184 w 10000"/>
              <a:gd name="connsiteY46" fmla="*/ 1138 h 10000"/>
              <a:gd name="connsiteX47" fmla="*/ 8540 w 10000"/>
              <a:gd name="connsiteY47" fmla="*/ 1460 h 10000"/>
              <a:gd name="connsiteX48" fmla="*/ 8862 w 10000"/>
              <a:gd name="connsiteY48" fmla="*/ 1828 h 10000"/>
              <a:gd name="connsiteX49" fmla="*/ 9138 w 10000"/>
              <a:gd name="connsiteY49" fmla="*/ 2207 h 10000"/>
              <a:gd name="connsiteX50" fmla="*/ 9402 w 10000"/>
              <a:gd name="connsiteY50" fmla="*/ 2621 h 10000"/>
              <a:gd name="connsiteX51" fmla="*/ 9598 w 10000"/>
              <a:gd name="connsiteY51" fmla="*/ 3057 h 10000"/>
              <a:gd name="connsiteX52" fmla="*/ 9701 w 10000"/>
              <a:gd name="connsiteY52" fmla="*/ 3287 h 10000"/>
              <a:gd name="connsiteX53" fmla="*/ 9782 w 10000"/>
              <a:gd name="connsiteY53" fmla="*/ 3517 h 10000"/>
              <a:gd name="connsiteX54" fmla="*/ 9839 w 10000"/>
              <a:gd name="connsiteY54" fmla="*/ 3759 h 10000"/>
              <a:gd name="connsiteX55" fmla="*/ 9897 w 10000"/>
              <a:gd name="connsiteY55" fmla="*/ 4000 h 10000"/>
              <a:gd name="connsiteX56" fmla="*/ 9943 w 10000"/>
              <a:gd name="connsiteY56" fmla="*/ 4241 h 10000"/>
              <a:gd name="connsiteX57" fmla="*/ 9977 w 10000"/>
              <a:gd name="connsiteY57" fmla="*/ 4483 h 10000"/>
              <a:gd name="connsiteX58" fmla="*/ 10000 w 10000"/>
              <a:gd name="connsiteY58" fmla="*/ 4747 h 10000"/>
              <a:gd name="connsiteX59" fmla="*/ 10000 w 10000"/>
              <a:gd name="connsiteY59" fmla="*/ 5000 h 10000"/>
              <a:gd name="connsiteX60" fmla="*/ 10000 w 10000"/>
              <a:gd name="connsiteY60" fmla="*/ 5000 h 10000"/>
              <a:gd name="connsiteX61" fmla="*/ 10000 w 10000"/>
              <a:gd name="connsiteY61" fmla="*/ 5000 h 10000"/>
              <a:gd name="connsiteX62" fmla="*/ 10000 w 10000"/>
              <a:gd name="connsiteY62" fmla="*/ 5264 h 10000"/>
              <a:gd name="connsiteX63" fmla="*/ 9977 w 10000"/>
              <a:gd name="connsiteY63" fmla="*/ 5517 h 10000"/>
              <a:gd name="connsiteX64" fmla="*/ 9943 w 10000"/>
              <a:gd name="connsiteY64" fmla="*/ 5759 h 10000"/>
              <a:gd name="connsiteX65" fmla="*/ 9897 w 10000"/>
              <a:gd name="connsiteY65" fmla="*/ 6000 h 10000"/>
              <a:gd name="connsiteX66" fmla="*/ 9839 w 10000"/>
              <a:gd name="connsiteY66" fmla="*/ 6241 h 10000"/>
              <a:gd name="connsiteX67" fmla="*/ 9782 w 10000"/>
              <a:gd name="connsiteY67" fmla="*/ 6483 h 10000"/>
              <a:gd name="connsiteX68" fmla="*/ 9701 w 10000"/>
              <a:gd name="connsiteY68" fmla="*/ 6724 h 10000"/>
              <a:gd name="connsiteX69" fmla="*/ 9598 w 10000"/>
              <a:gd name="connsiteY69" fmla="*/ 6943 h 10000"/>
              <a:gd name="connsiteX70" fmla="*/ 9402 w 10000"/>
              <a:gd name="connsiteY70" fmla="*/ 7379 h 10000"/>
              <a:gd name="connsiteX71" fmla="*/ 9138 w 10000"/>
              <a:gd name="connsiteY71" fmla="*/ 7805 h 10000"/>
              <a:gd name="connsiteX72" fmla="*/ 8862 w 10000"/>
              <a:gd name="connsiteY72" fmla="*/ 8184 h 10000"/>
              <a:gd name="connsiteX73" fmla="*/ 8540 w 10000"/>
              <a:gd name="connsiteY73" fmla="*/ 8540 h 10000"/>
              <a:gd name="connsiteX74" fmla="*/ 8184 w 10000"/>
              <a:gd name="connsiteY74" fmla="*/ 8862 h 10000"/>
              <a:gd name="connsiteX75" fmla="*/ 7793 w 10000"/>
              <a:gd name="connsiteY75" fmla="*/ 9138 h 10000"/>
              <a:gd name="connsiteX76" fmla="*/ 7379 w 10000"/>
              <a:gd name="connsiteY76" fmla="*/ 9402 h 10000"/>
              <a:gd name="connsiteX77" fmla="*/ 6943 w 10000"/>
              <a:gd name="connsiteY77" fmla="*/ 9598 h 10000"/>
              <a:gd name="connsiteX78" fmla="*/ 6724 w 10000"/>
              <a:gd name="connsiteY78" fmla="*/ 9701 h 10000"/>
              <a:gd name="connsiteX79" fmla="*/ 6483 w 10000"/>
              <a:gd name="connsiteY79" fmla="*/ 9782 h 10000"/>
              <a:gd name="connsiteX80" fmla="*/ 6241 w 10000"/>
              <a:gd name="connsiteY80" fmla="*/ 9839 h 10000"/>
              <a:gd name="connsiteX81" fmla="*/ 6000 w 10000"/>
              <a:gd name="connsiteY81" fmla="*/ 9897 h 10000"/>
              <a:gd name="connsiteX82" fmla="*/ 5759 w 10000"/>
              <a:gd name="connsiteY82" fmla="*/ 9943 h 10000"/>
              <a:gd name="connsiteX83" fmla="*/ 5517 w 10000"/>
              <a:gd name="connsiteY83" fmla="*/ 9977 h 10000"/>
              <a:gd name="connsiteX84" fmla="*/ 5264 w 10000"/>
              <a:gd name="connsiteY84" fmla="*/ 10000 h 10000"/>
              <a:gd name="connsiteX85" fmla="*/ 5000 w 10000"/>
              <a:gd name="connsiteY85" fmla="*/ 10000 h 10000"/>
              <a:gd name="connsiteX86" fmla="*/ 5000 w 10000"/>
              <a:gd name="connsiteY86" fmla="*/ 10000 h 10000"/>
              <a:gd name="connsiteX87" fmla="*/ 4736 w 10000"/>
              <a:gd name="connsiteY87" fmla="*/ 10000 h 10000"/>
              <a:gd name="connsiteX88" fmla="*/ 4483 w 10000"/>
              <a:gd name="connsiteY88" fmla="*/ 9977 h 10000"/>
              <a:gd name="connsiteX89" fmla="*/ 4241 w 10000"/>
              <a:gd name="connsiteY89" fmla="*/ 9943 h 10000"/>
              <a:gd name="connsiteX90" fmla="*/ 4000 w 10000"/>
              <a:gd name="connsiteY90" fmla="*/ 9897 h 10000"/>
              <a:gd name="connsiteX91" fmla="*/ 3759 w 10000"/>
              <a:gd name="connsiteY91" fmla="*/ 9839 h 10000"/>
              <a:gd name="connsiteX92" fmla="*/ 3517 w 10000"/>
              <a:gd name="connsiteY92" fmla="*/ 9782 h 10000"/>
              <a:gd name="connsiteX93" fmla="*/ 3276 w 10000"/>
              <a:gd name="connsiteY93" fmla="*/ 9701 h 10000"/>
              <a:gd name="connsiteX94" fmla="*/ 3057 w 10000"/>
              <a:gd name="connsiteY94" fmla="*/ 9598 h 10000"/>
              <a:gd name="connsiteX95" fmla="*/ 2621 w 10000"/>
              <a:gd name="connsiteY95" fmla="*/ 9402 h 10000"/>
              <a:gd name="connsiteX96" fmla="*/ 2195 w 10000"/>
              <a:gd name="connsiteY96" fmla="*/ 9138 h 10000"/>
              <a:gd name="connsiteX97" fmla="*/ 2224 w 10000"/>
              <a:gd name="connsiteY97" fmla="*/ 916 h 10000"/>
              <a:gd name="connsiteX0" fmla="*/ 402 w 10000"/>
              <a:gd name="connsiteY0" fmla="*/ 6943 h 10000"/>
              <a:gd name="connsiteX1" fmla="*/ 299 w 10000"/>
              <a:gd name="connsiteY1" fmla="*/ 6724 h 10000"/>
              <a:gd name="connsiteX2" fmla="*/ 218 w 10000"/>
              <a:gd name="connsiteY2" fmla="*/ 6483 h 10000"/>
              <a:gd name="connsiteX3" fmla="*/ 161 w 10000"/>
              <a:gd name="connsiteY3" fmla="*/ 6241 h 10000"/>
              <a:gd name="connsiteX4" fmla="*/ 103 w 10000"/>
              <a:gd name="connsiteY4" fmla="*/ 6000 h 10000"/>
              <a:gd name="connsiteX5" fmla="*/ 57 w 10000"/>
              <a:gd name="connsiteY5" fmla="*/ 5759 h 10000"/>
              <a:gd name="connsiteX6" fmla="*/ 23 w 10000"/>
              <a:gd name="connsiteY6" fmla="*/ 5517 h 10000"/>
              <a:gd name="connsiteX7" fmla="*/ 0 w 10000"/>
              <a:gd name="connsiteY7" fmla="*/ 5264 h 10000"/>
              <a:gd name="connsiteX8" fmla="*/ 0 w 10000"/>
              <a:gd name="connsiteY8" fmla="*/ 5000 h 10000"/>
              <a:gd name="connsiteX9" fmla="*/ 0 w 10000"/>
              <a:gd name="connsiteY9" fmla="*/ 5000 h 10000"/>
              <a:gd name="connsiteX10" fmla="*/ 0 w 10000"/>
              <a:gd name="connsiteY10" fmla="*/ 4747 h 10000"/>
              <a:gd name="connsiteX11" fmla="*/ 23 w 10000"/>
              <a:gd name="connsiteY11" fmla="*/ 4483 h 10000"/>
              <a:gd name="connsiteX12" fmla="*/ 57 w 10000"/>
              <a:gd name="connsiteY12" fmla="*/ 4241 h 10000"/>
              <a:gd name="connsiteX13" fmla="*/ 103 w 10000"/>
              <a:gd name="connsiteY13" fmla="*/ 4000 h 10000"/>
              <a:gd name="connsiteX14" fmla="*/ 161 w 10000"/>
              <a:gd name="connsiteY14" fmla="*/ 3759 h 10000"/>
              <a:gd name="connsiteX15" fmla="*/ 218 w 10000"/>
              <a:gd name="connsiteY15" fmla="*/ 3517 h 10000"/>
              <a:gd name="connsiteX16" fmla="*/ 299 w 10000"/>
              <a:gd name="connsiteY16" fmla="*/ 3287 h 10000"/>
              <a:gd name="connsiteX17" fmla="*/ 402 w 10000"/>
              <a:gd name="connsiteY17" fmla="*/ 3057 h 10000"/>
              <a:gd name="connsiteX18" fmla="*/ 598 w 10000"/>
              <a:gd name="connsiteY18" fmla="*/ 2621 h 10000"/>
              <a:gd name="connsiteX19" fmla="*/ 862 w 10000"/>
              <a:gd name="connsiteY19" fmla="*/ 2207 h 10000"/>
              <a:gd name="connsiteX20" fmla="*/ 1138 w 10000"/>
              <a:gd name="connsiteY20" fmla="*/ 1828 h 10000"/>
              <a:gd name="connsiteX21" fmla="*/ 1460 w 10000"/>
              <a:gd name="connsiteY21" fmla="*/ 1460 h 10000"/>
              <a:gd name="connsiteX22" fmla="*/ 1816 w 10000"/>
              <a:gd name="connsiteY22" fmla="*/ 1138 h 10000"/>
              <a:gd name="connsiteX23" fmla="*/ 2195 w 10000"/>
              <a:gd name="connsiteY23" fmla="*/ 862 h 10000"/>
              <a:gd name="connsiteX24" fmla="*/ 2621 w 10000"/>
              <a:gd name="connsiteY24" fmla="*/ 609 h 10000"/>
              <a:gd name="connsiteX25" fmla="*/ 3057 w 10000"/>
              <a:gd name="connsiteY25" fmla="*/ 402 h 10000"/>
              <a:gd name="connsiteX26" fmla="*/ 3276 w 10000"/>
              <a:gd name="connsiteY26" fmla="*/ 299 h 10000"/>
              <a:gd name="connsiteX27" fmla="*/ 3517 w 10000"/>
              <a:gd name="connsiteY27" fmla="*/ 218 h 10000"/>
              <a:gd name="connsiteX28" fmla="*/ 3759 w 10000"/>
              <a:gd name="connsiteY28" fmla="*/ 161 h 10000"/>
              <a:gd name="connsiteX29" fmla="*/ 4000 w 10000"/>
              <a:gd name="connsiteY29" fmla="*/ 103 h 10000"/>
              <a:gd name="connsiteX30" fmla="*/ 4241 w 10000"/>
              <a:gd name="connsiteY30" fmla="*/ 69 h 10000"/>
              <a:gd name="connsiteX31" fmla="*/ 4483 w 10000"/>
              <a:gd name="connsiteY31" fmla="*/ 23 h 10000"/>
              <a:gd name="connsiteX32" fmla="*/ 4736 w 10000"/>
              <a:gd name="connsiteY32" fmla="*/ 0 h 10000"/>
              <a:gd name="connsiteX33" fmla="*/ 5000 w 10000"/>
              <a:gd name="connsiteY33" fmla="*/ 0 h 10000"/>
              <a:gd name="connsiteX34" fmla="*/ 5000 w 10000"/>
              <a:gd name="connsiteY34" fmla="*/ 0 h 10000"/>
              <a:gd name="connsiteX35" fmla="*/ 5264 w 10000"/>
              <a:gd name="connsiteY35" fmla="*/ 0 h 10000"/>
              <a:gd name="connsiteX36" fmla="*/ 5517 w 10000"/>
              <a:gd name="connsiteY36" fmla="*/ 23 h 10000"/>
              <a:gd name="connsiteX37" fmla="*/ 5759 w 10000"/>
              <a:gd name="connsiteY37" fmla="*/ 69 h 10000"/>
              <a:gd name="connsiteX38" fmla="*/ 6000 w 10000"/>
              <a:gd name="connsiteY38" fmla="*/ 103 h 10000"/>
              <a:gd name="connsiteX39" fmla="*/ 6241 w 10000"/>
              <a:gd name="connsiteY39" fmla="*/ 161 h 10000"/>
              <a:gd name="connsiteX40" fmla="*/ 6483 w 10000"/>
              <a:gd name="connsiteY40" fmla="*/ 218 h 10000"/>
              <a:gd name="connsiteX41" fmla="*/ 6724 w 10000"/>
              <a:gd name="connsiteY41" fmla="*/ 299 h 10000"/>
              <a:gd name="connsiteX42" fmla="*/ 6943 w 10000"/>
              <a:gd name="connsiteY42" fmla="*/ 402 h 10000"/>
              <a:gd name="connsiteX43" fmla="*/ 7379 w 10000"/>
              <a:gd name="connsiteY43" fmla="*/ 609 h 10000"/>
              <a:gd name="connsiteX44" fmla="*/ 7793 w 10000"/>
              <a:gd name="connsiteY44" fmla="*/ 862 h 10000"/>
              <a:gd name="connsiteX45" fmla="*/ 8184 w 10000"/>
              <a:gd name="connsiteY45" fmla="*/ 1138 h 10000"/>
              <a:gd name="connsiteX46" fmla="*/ 8540 w 10000"/>
              <a:gd name="connsiteY46" fmla="*/ 1460 h 10000"/>
              <a:gd name="connsiteX47" fmla="*/ 8862 w 10000"/>
              <a:gd name="connsiteY47" fmla="*/ 1828 h 10000"/>
              <a:gd name="connsiteX48" fmla="*/ 9138 w 10000"/>
              <a:gd name="connsiteY48" fmla="*/ 2207 h 10000"/>
              <a:gd name="connsiteX49" fmla="*/ 9402 w 10000"/>
              <a:gd name="connsiteY49" fmla="*/ 2621 h 10000"/>
              <a:gd name="connsiteX50" fmla="*/ 9598 w 10000"/>
              <a:gd name="connsiteY50" fmla="*/ 3057 h 10000"/>
              <a:gd name="connsiteX51" fmla="*/ 9701 w 10000"/>
              <a:gd name="connsiteY51" fmla="*/ 3287 h 10000"/>
              <a:gd name="connsiteX52" fmla="*/ 9782 w 10000"/>
              <a:gd name="connsiteY52" fmla="*/ 3517 h 10000"/>
              <a:gd name="connsiteX53" fmla="*/ 9839 w 10000"/>
              <a:gd name="connsiteY53" fmla="*/ 3759 h 10000"/>
              <a:gd name="connsiteX54" fmla="*/ 9897 w 10000"/>
              <a:gd name="connsiteY54" fmla="*/ 4000 h 10000"/>
              <a:gd name="connsiteX55" fmla="*/ 9943 w 10000"/>
              <a:gd name="connsiteY55" fmla="*/ 4241 h 10000"/>
              <a:gd name="connsiteX56" fmla="*/ 9977 w 10000"/>
              <a:gd name="connsiteY56" fmla="*/ 4483 h 10000"/>
              <a:gd name="connsiteX57" fmla="*/ 10000 w 10000"/>
              <a:gd name="connsiteY57" fmla="*/ 4747 h 10000"/>
              <a:gd name="connsiteX58" fmla="*/ 10000 w 10000"/>
              <a:gd name="connsiteY58" fmla="*/ 5000 h 10000"/>
              <a:gd name="connsiteX59" fmla="*/ 10000 w 10000"/>
              <a:gd name="connsiteY59" fmla="*/ 5000 h 10000"/>
              <a:gd name="connsiteX60" fmla="*/ 10000 w 10000"/>
              <a:gd name="connsiteY60" fmla="*/ 5000 h 10000"/>
              <a:gd name="connsiteX61" fmla="*/ 10000 w 10000"/>
              <a:gd name="connsiteY61" fmla="*/ 5264 h 10000"/>
              <a:gd name="connsiteX62" fmla="*/ 9977 w 10000"/>
              <a:gd name="connsiteY62" fmla="*/ 5517 h 10000"/>
              <a:gd name="connsiteX63" fmla="*/ 9943 w 10000"/>
              <a:gd name="connsiteY63" fmla="*/ 5759 h 10000"/>
              <a:gd name="connsiteX64" fmla="*/ 9897 w 10000"/>
              <a:gd name="connsiteY64" fmla="*/ 6000 h 10000"/>
              <a:gd name="connsiteX65" fmla="*/ 9839 w 10000"/>
              <a:gd name="connsiteY65" fmla="*/ 6241 h 10000"/>
              <a:gd name="connsiteX66" fmla="*/ 9782 w 10000"/>
              <a:gd name="connsiteY66" fmla="*/ 6483 h 10000"/>
              <a:gd name="connsiteX67" fmla="*/ 9701 w 10000"/>
              <a:gd name="connsiteY67" fmla="*/ 6724 h 10000"/>
              <a:gd name="connsiteX68" fmla="*/ 9598 w 10000"/>
              <a:gd name="connsiteY68" fmla="*/ 6943 h 10000"/>
              <a:gd name="connsiteX69" fmla="*/ 9402 w 10000"/>
              <a:gd name="connsiteY69" fmla="*/ 7379 h 10000"/>
              <a:gd name="connsiteX70" fmla="*/ 9138 w 10000"/>
              <a:gd name="connsiteY70" fmla="*/ 7805 h 10000"/>
              <a:gd name="connsiteX71" fmla="*/ 8862 w 10000"/>
              <a:gd name="connsiteY71" fmla="*/ 8184 h 10000"/>
              <a:gd name="connsiteX72" fmla="*/ 8540 w 10000"/>
              <a:gd name="connsiteY72" fmla="*/ 8540 h 10000"/>
              <a:gd name="connsiteX73" fmla="*/ 8184 w 10000"/>
              <a:gd name="connsiteY73" fmla="*/ 8862 h 10000"/>
              <a:gd name="connsiteX74" fmla="*/ 7793 w 10000"/>
              <a:gd name="connsiteY74" fmla="*/ 9138 h 10000"/>
              <a:gd name="connsiteX75" fmla="*/ 7379 w 10000"/>
              <a:gd name="connsiteY75" fmla="*/ 9402 h 10000"/>
              <a:gd name="connsiteX76" fmla="*/ 6943 w 10000"/>
              <a:gd name="connsiteY76" fmla="*/ 9598 h 10000"/>
              <a:gd name="connsiteX77" fmla="*/ 6724 w 10000"/>
              <a:gd name="connsiteY77" fmla="*/ 9701 h 10000"/>
              <a:gd name="connsiteX78" fmla="*/ 6483 w 10000"/>
              <a:gd name="connsiteY78" fmla="*/ 9782 h 10000"/>
              <a:gd name="connsiteX79" fmla="*/ 6241 w 10000"/>
              <a:gd name="connsiteY79" fmla="*/ 9839 h 10000"/>
              <a:gd name="connsiteX80" fmla="*/ 6000 w 10000"/>
              <a:gd name="connsiteY80" fmla="*/ 9897 h 10000"/>
              <a:gd name="connsiteX81" fmla="*/ 5759 w 10000"/>
              <a:gd name="connsiteY81" fmla="*/ 9943 h 10000"/>
              <a:gd name="connsiteX82" fmla="*/ 5517 w 10000"/>
              <a:gd name="connsiteY82" fmla="*/ 9977 h 10000"/>
              <a:gd name="connsiteX83" fmla="*/ 5264 w 10000"/>
              <a:gd name="connsiteY83" fmla="*/ 10000 h 10000"/>
              <a:gd name="connsiteX84" fmla="*/ 5000 w 10000"/>
              <a:gd name="connsiteY84" fmla="*/ 10000 h 10000"/>
              <a:gd name="connsiteX85" fmla="*/ 5000 w 10000"/>
              <a:gd name="connsiteY85" fmla="*/ 10000 h 10000"/>
              <a:gd name="connsiteX86" fmla="*/ 4736 w 10000"/>
              <a:gd name="connsiteY86" fmla="*/ 10000 h 10000"/>
              <a:gd name="connsiteX87" fmla="*/ 4483 w 10000"/>
              <a:gd name="connsiteY87" fmla="*/ 9977 h 10000"/>
              <a:gd name="connsiteX88" fmla="*/ 4241 w 10000"/>
              <a:gd name="connsiteY88" fmla="*/ 9943 h 10000"/>
              <a:gd name="connsiteX89" fmla="*/ 4000 w 10000"/>
              <a:gd name="connsiteY89" fmla="*/ 9897 h 10000"/>
              <a:gd name="connsiteX90" fmla="*/ 3759 w 10000"/>
              <a:gd name="connsiteY90" fmla="*/ 9839 h 10000"/>
              <a:gd name="connsiteX91" fmla="*/ 3517 w 10000"/>
              <a:gd name="connsiteY91" fmla="*/ 9782 h 10000"/>
              <a:gd name="connsiteX92" fmla="*/ 3276 w 10000"/>
              <a:gd name="connsiteY92" fmla="*/ 9701 h 10000"/>
              <a:gd name="connsiteX93" fmla="*/ 3057 w 10000"/>
              <a:gd name="connsiteY93" fmla="*/ 9598 h 10000"/>
              <a:gd name="connsiteX94" fmla="*/ 2621 w 10000"/>
              <a:gd name="connsiteY94" fmla="*/ 9402 h 10000"/>
              <a:gd name="connsiteX95" fmla="*/ 2195 w 10000"/>
              <a:gd name="connsiteY95" fmla="*/ 9138 h 10000"/>
              <a:gd name="connsiteX96" fmla="*/ 2224 w 10000"/>
              <a:gd name="connsiteY96" fmla="*/ 916 h 10000"/>
              <a:gd name="connsiteX0" fmla="*/ 299 w 10000"/>
              <a:gd name="connsiteY0" fmla="*/ 6724 h 10000"/>
              <a:gd name="connsiteX1" fmla="*/ 218 w 10000"/>
              <a:gd name="connsiteY1" fmla="*/ 6483 h 10000"/>
              <a:gd name="connsiteX2" fmla="*/ 161 w 10000"/>
              <a:gd name="connsiteY2" fmla="*/ 6241 h 10000"/>
              <a:gd name="connsiteX3" fmla="*/ 103 w 10000"/>
              <a:gd name="connsiteY3" fmla="*/ 6000 h 10000"/>
              <a:gd name="connsiteX4" fmla="*/ 57 w 10000"/>
              <a:gd name="connsiteY4" fmla="*/ 5759 h 10000"/>
              <a:gd name="connsiteX5" fmla="*/ 23 w 10000"/>
              <a:gd name="connsiteY5" fmla="*/ 5517 h 10000"/>
              <a:gd name="connsiteX6" fmla="*/ 0 w 10000"/>
              <a:gd name="connsiteY6" fmla="*/ 5264 h 10000"/>
              <a:gd name="connsiteX7" fmla="*/ 0 w 10000"/>
              <a:gd name="connsiteY7" fmla="*/ 5000 h 10000"/>
              <a:gd name="connsiteX8" fmla="*/ 0 w 10000"/>
              <a:gd name="connsiteY8" fmla="*/ 5000 h 10000"/>
              <a:gd name="connsiteX9" fmla="*/ 0 w 10000"/>
              <a:gd name="connsiteY9" fmla="*/ 4747 h 10000"/>
              <a:gd name="connsiteX10" fmla="*/ 23 w 10000"/>
              <a:gd name="connsiteY10" fmla="*/ 4483 h 10000"/>
              <a:gd name="connsiteX11" fmla="*/ 57 w 10000"/>
              <a:gd name="connsiteY11" fmla="*/ 4241 h 10000"/>
              <a:gd name="connsiteX12" fmla="*/ 103 w 10000"/>
              <a:gd name="connsiteY12" fmla="*/ 4000 h 10000"/>
              <a:gd name="connsiteX13" fmla="*/ 161 w 10000"/>
              <a:gd name="connsiteY13" fmla="*/ 3759 h 10000"/>
              <a:gd name="connsiteX14" fmla="*/ 218 w 10000"/>
              <a:gd name="connsiteY14" fmla="*/ 3517 h 10000"/>
              <a:gd name="connsiteX15" fmla="*/ 299 w 10000"/>
              <a:gd name="connsiteY15" fmla="*/ 3287 h 10000"/>
              <a:gd name="connsiteX16" fmla="*/ 402 w 10000"/>
              <a:gd name="connsiteY16" fmla="*/ 3057 h 10000"/>
              <a:gd name="connsiteX17" fmla="*/ 598 w 10000"/>
              <a:gd name="connsiteY17" fmla="*/ 2621 h 10000"/>
              <a:gd name="connsiteX18" fmla="*/ 862 w 10000"/>
              <a:gd name="connsiteY18" fmla="*/ 2207 h 10000"/>
              <a:gd name="connsiteX19" fmla="*/ 1138 w 10000"/>
              <a:gd name="connsiteY19" fmla="*/ 1828 h 10000"/>
              <a:gd name="connsiteX20" fmla="*/ 1460 w 10000"/>
              <a:gd name="connsiteY20" fmla="*/ 1460 h 10000"/>
              <a:gd name="connsiteX21" fmla="*/ 1816 w 10000"/>
              <a:gd name="connsiteY21" fmla="*/ 1138 h 10000"/>
              <a:gd name="connsiteX22" fmla="*/ 2195 w 10000"/>
              <a:gd name="connsiteY22" fmla="*/ 862 h 10000"/>
              <a:gd name="connsiteX23" fmla="*/ 2621 w 10000"/>
              <a:gd name="connsiteY23" fmla="*/ 609 h 10000"/>
              <a:gd name="connsiteX24" fmla="*/ 3057 w 10000"/>
              <a:gd name="connsiteY24" fmla="*/ 402 h 10000"/>
              <a:gd name="connsiteX25" fmla="*/ 3276 w 10000"/>
              <a:gd name="connsiteY25" fmla="*/ 299 h 10000"/>
              <a:gd name="connsiteX26" fmla="*/ 3517 w 10000"/>
              <a:gd name="connsiteY26" fmla="*/ 218 h 10000"/>
              <a:gd name="connsiteX27" fmla="*/ 3759 w 10000"/>
              <a:gd name="connsiteY27" fmla="*/ 161 h 10000"/>
              <a:gd name="connsiteX28" fmla="*/ 4000 w 10000"/>
              <a:gd name="connsiteY28" fmla="*/ 103 h 10000"/>
              <a:gd name="connsiteX29" fmla="*/ 4241 w 10000"/>
              <a:gd name="connsiteY29" fmla="*/ 69 h 10000"/>
              <a:gd name="connsiteX30" fmla="*/ 4483 w 10000"/>
              <a:gd name="connsiteY30" fmla="*/ 23 h 10000"/>
              <a:gd name="connsiteX31" fmla="*/ 4736 w 10000"/>
              <a:gd name="connsiteY31" fmla="*/ 0 h 10000"/>
              <a:gd name="connsiteX32" fmla="*/ 5000 w 10000"/>
              <a:gd name="connsiteY32" fmla="*/ 0 h 10000"/>
              <a:gd name="connsiteX33" fmla="*/ 5000 w 10000"/>
              <a:gd name="connsiteY33" fmla="*/ 0 h 10000"/>
              <a:gd name="connsiteX34" fmla="*/ 5264 w 10000"/>
              <a:gd name="connsiteY34" fmla="*/ 0 h 10000"/>
              <a:gd name="connsiteX35" fmla="*/ 5517 w 10000"/>
              <a:gd name="connsiteY35" fmla="*/ 23 h 10000"/>
              <a:gd name="connsiteX36" fmla="*/ 5759 w 10000"/>
              <a:gd name="connsiteY36" fmla="*/ 69 h 10000"/>
              <a:gd name="connsiteX37" fmla="*/ 6000 w 10000"/>
              <a:gd name="connsiteY37" fmla="*/ 103 h 10000"/>
              <a:gd name="connsiteX38" fmla="*/ 6241 w 10000"/>
              <a:gd name="connsiteY38" fmla="*/ 161 h 10000"/>
              <a:gd name="connsiteX39" fmla="*/ 6483 w 10000"/>
              <a:gd name="connsiteY39" fmla="*/ 218 h 10000"/>
              <a:gd name="connsiteX40" fmla="*/ 6724 w 10000"/>
              <a:gd name="connsiteY40" fmla="*/ 299 h 10000"/>
              <a:gd name="connsiteX41" fmla="*/ 6943 w 10000"/>
              <a:gd name="connsiteY41" fmla="*/ 402 h 10000"/>
              <a:gd name="connsiteX42" fmla="*/ 7379 w 10000"/>
              <a:gd name="connsiteY42" fmla="*/ 609 h 10000"/>
              <a:gd name="connsiteX43" fmla="*/ 7793 w 10000"/>
              <a:gd name="connsiteY43" fmla="*/ 862 h 10000"/>
              <a:gd name="connsiteX44" fmla="*/ 8184 w 10000"/>
              <a:gd name="connsiteY44" fmla="*/ 1138 h 10000"/>
              <a:gd name="connsiteX45" fmla="*/ 8540 w 10000"/>
              <a:gd name="connsiteY45" fmla="*/ 1460 h 10000"/>
              <a:gd name="connsiteX46" fmla="*/ 8862 w 10000"/>
              <a:gd name="connsiteY46" fmla="*/ 1828 h 10000"/>
              <a:gd name="connsiteX47" fmla="*/ 9138 w 10000"/>
              <a:gd name="connsiteY47" fmla="*/ 2207 h 10000"/>
              <a:gd name="connsiteX48" fmla="*/ 9402 w 10000"/>
              <a:gd name="connsiteY48" fmla="*/ 2621 h 10000"/>
              <a:gd name="connsiteX49" fmla="*/ 9598 w 10000"/>
              <a:gd name="connsiteY49" fmla="*/ 3057 h 10000"/>
              <a:gd name="connsiteX50" fmla="*/ 9701 w 10000"/>
              <a:gd name="connsiteY50" fmla="*/ 3287 h 10000"/>
              <a:gd name="connsiteX51" fmla="*/ 9782 w 10000"/>
              <a:gd name="connsiteY51" fmla="*/ 3517 h 10000"/>
              <a:gd name="connsiteX52" fmla="*/ 9839 w 10000"/>
              <a:gd name="connsiteY52" fmla="*/ 3759 h 10000"/>
              <a:gd name="connsiteX53" fmla="*/ 9897 w 10000"/>
              <a:gd name="connsiteY53" fmla="*/ 4000 h 10000"/>
              <a:gd name="connsiteX54" fmla="*/ 9943 w 10000"/>
              <a:gd name="connsiteY54" fmla="*/ 4241 h 10000"/>
              <a:gd name="connsiteX55" fmla="*/ 9977 w 10000"/>
              <a:gd name="connsiteY55" fmla="*/ 4483 h 10000"/>
              <a:gd name="connsiteX56" fmla="*/ 10000 w 10000"/>
              <a:gd name="connsiteY56" fmla="*/ 4747 h 10000"/>
              <a:gd name="connsiteX57" fmla="*/ 10000 w 10000"/>
              <a:gd name="connsiteY57" fmla="*/ 5000 h 10000"/>
              <a:gd name="connsiteX58" fmla="*/ 10000 w 10000"/>
              <a:gd name="connsiteY58" fmla="*/ 5000 h 10000"/>
              <a:gd name="connsiteX59" fmla="*/ 10000 w 10000"/>
              <a:gd name="connsiteY59" fmla="*/ 5000 h 10000"/>
              <a:gd name="connsiteX60" fmla="*/ 10000 w 10000"/>
              <a:gd name="connsiteY60" fmla="*/ 5264 h 10000"/>
              <a:gd name="connsiteX61" fmla="*/ 9977 w 10000"/>
              <a:gd name="connsiteY61" fmla="*/ 5517 h 10000"/>
              <a:gd name="connsiteX62" fmla="*/ 9943 w 10000"/>
              <a:gd name="connsiteY62" fmla="*/ 5759 h 10000"/>
              <a:gd name="connsiteX63" fmla="*/ 9897 w 10000"/>
              <a:gd name="connsiteY63" fmla="*/ 6000 h 10000"/>
              <a:gd name="connsiteX64" fmla="*/ 9839 w 10000"/>
              <a:gd name="connsiteY64" fmla="*/ 6241 h 10000"/>
              <a:gd name="connsiteX65" fmla="*/ 9782 w 10000"/>
              <a:gd name="connsiteY65" fmla="*/ 6483 h 10000"/>
              <a:gd name="connsiteX66" fmla="*/ 9701 w 10000"/>
              <a:gd name="connsiteY66" fmla="*/ 6724 h 10000"/>
              <a:gd name="connsiteX67" fmla="*/ 9598 w 10000"/>
              <a:gd name="connsiteY67" fmla="*/ 6943 h 10000"/>
              <a:gd name="connsiteX68" fmla="*/ 9402 w 10000"/>
              <a:gd name="connsiteY68" fmla="*/ 7379 h 10000"/>
              <a:gd name="connsiteX69" fmla="*/ 9138 w 10000"/>
              <a:gd name="connsiteY69" fmla="*/ 7805 h 10000"/>
              <a:gd name="connsiteX70" fmla="*/ 8862 w 10000"/>
              <a:gd name="connsiteY70" fmla="*/ 8184 h 10000"/>
              <a:gd name="connsiteX71" fmla="*/ 8540 w 10000"/>
              <a:gd name="connsiteY71" fmla="*/ 8540 h 10000"/>
              <a:gd name="connsiteX72" fmla="*/ 8184 w 10000"/>
              <a:gd name="connsiteY72" fmla="*/ 8862 h 10000"/>
              <a:gd name="connsiteX73" fmla="*/ 7793 w 10000"/>
              <a:gd name="connsiteY73" fmla="*/ 9138 h 10000"/>
              <a:gd name="connsiteX74" fmla="*/ 7379 w 10000"/>
              <a:gd name="connsiteY74" fmla="*/ 9402 h 10000"/>
              <a:gd name="connsiteX75" fmla="*/ 6943 w 10000"/>
              <a:gd name="connsiteY75" fmla="*/ 9598 h 10000"/>
              <a:gd name="connsiteX76" fmla="*/ 6724 w 10000"/>
              <a:gd name="connsiteY76" fmla="*/ 9701 h 10000"/>
              <a:gd name="connsiteX77" fmla="*/ 6483 w 10000"/>
              <a:gd name="connsiteY77" fmla="*/ 9782 h 10000"/>
              <a:gd name="connsiteX78" fmla="*/ 6241 w 10000"/>
              <a:gd name="connsiteY78" fmla="*/ 9839 h 10000"/>
              <a:gd name="connsiteX79" fmla="*/ 6000 w 10000"/>
              <a:gd name="connsiteY79" fmla="*/ 9897 h 10000"/>
              <a:gd name="connsiteX80" fmla="*/ 5759 w 10000"/>
              <a:gd name="connsiteY80" fmla="*/ 9943 h 10000"/>
              <a:gd name="connsiteX81" fmla="*/ 5517 w 10000"/>
              <a:gd name="connsiteY81" fmla="*/ 9977 h 10000"/>
              <a:gd name="connsiteX82" fmla="*/ 5264 w 10000"/>
              <a:gd name="connsiteY82" fmla="*/ 10000 h 10000"/>
              <a:gd name="connsiteX83" fmla="*/ 5000 w 10000"/>
              <a:gd name="connsiteY83" fmla="*/ 10000 h 10000"/>
              <a:gd name="connsiteX84" fmla="*/ 5000 w 10000"/>
              <a:gd name="connsiteY84" fmla="*/ 10000 h 10000"/>
              <a:gd name="connsiteX85" fmla="*/ 4736 w 10000"/>
              <a:gd name="connsiteY85" fmla="*/ 10000 h 10000"/>
              <a:gd name="connsiteX86" fmla="*/ 4483 w 10000"/>
              <a:gd name="connsiteY86" fmla="*/ 9977 h 10000"/>
              <a:gd name="connsiteX87" fmla="*/ 4241 w 10000"/>
              <a:gd name="connsiteY87" fmla="*/ 9943 h 10000"/>
              <a:gd name="connsiteX88" fmla="*/ 4000 w 10000"/>
              <a:gd name="connsiteY88" fmla="*/ 9897 h 10000"/>
              <a:gd name="connsiteX89" fmla="*/ 3759 w 10000"/>
              <a:gd name="connsiteY89" fmla="*/ 9839 h 10000"/>
              <a:gd name="connsiteX90" fmla="*/ 3517 w 10000"/>
              <a:gd name="connsiteY90" fmla="*/ 9782 h 10000"/>
              <a:gd name="connsiteX91" fmla="*/ 3276 w 10000"/>
              <a:gd name="connsiteY91" fmla="*/ 9701 h 10000"/>
              <a:gd name="connsiteX92" fmla="*/ 3057 w 10000"/>
              <a:gd name="connsiteY92" fmla="*/ 9598 h 10000"/>
              <a:gd name="connsiteX93" fmla="*/ 2621 w 10000"/>
              <a:gd name="connsiteY93" fmla="*/ 9402 h 10000"/>
              <a:gd name="connsiteX94" fmla="*/ 2195 w 10000"/>
              <a:gd name="connsiteY94" fmla="*/ 9138 h 10000"/>
              <a:gd name="connsiteX95" fmla="*/ 2224 w 10000"/>
              <a:gd name="connsiteY95" fmla="*/ 916 h 10000"/>
              <a:gd name="connsiteX0" fmla="*/ 218 w 10000"/>
              <a:gd name="connsiteY0" fmla="*/ 6483 h 10000"/>
              <a:gd name="connsiteX1" fmla="*/ 161 w 10000"/>
              <a:gd name="connsiteY1" fmla="*/ 6241 h 10000"/>
              <a:gd name="connsiteX2" fmla="*/ 103 w 10000"/>
              <a:gd name="connsiteY2" fmla="*/ 6000 h 10000"/>
              <a:gd name="connsiteX3" fmla="*/ 57 w 10000"/>
              <a:gd name="connsiteY3" fmla="*/ 5759 h 10000"/>
              <a:gd name="connsiteX4" fmla="*/ 23 w 10000"/>
              <a:gd name="connsiteY4" fmla="*/ 5517 h 10000"/>
              <a:gd name="connsiteX5" fmla="*/ 0 w 10000"/>
              <a:gd name="connsiteY5" fmla="*/ 5264 h 10000"/>
              <a:gd name="connsiteX6" fmla="*/ 0 w 10000"/>
              <a:gd name="connsiteY6" fmla="*/ 5000 h 10000"/>
              <a:gd name="connsiteX7" fmla="*/ 0 w 10000"/>
              <a:gd name="connsiteY7" fmla="*/ 5000 h 10000"/>
              <a:gd name="connsiteX8" fmla="*/ 0 w 10000"/>
              <a:gd name="connsiteY8" fmla="*/ 4747 h 10000"/>
              <a:gd name="connsiteX9" fmla="*/ 23 w 10000"/>
              <a:gd name="connsiteY9" fmla="*/ 4483 h 10000"/>
              <a:gd name="connsiteX10" fmla="*/ 57 w 10000"/>
              <a:gd name="connsiteY10" fmla="*/ 4241 h 10000"/>
              <a:gd name="connsiteX11" fmla="*/ 103 w 10000"/>
              <a:gd name="connsiteY11" fmla="*/ 4000 h 10000"/>
              <a:gd name="connsiteX12" fmla="*/ 161 w 10000"/>
              <a:gd name="connsiteY12" fmla="*/ 3759 h 10000"/>
              <a:gd name="connsiteX13" fmla="*/ 218 w 10000"/>
              <a:gd name="connsiteY13" fmla="*/ 3517 h 10000"/>
              <a:gd name="connsiteX14" fmla="*/ 299 w 10000"/>
              <a:gd name="connsiteY14" fmla="*/ 3287 h 10000"/>
              <a:gd name="connsiteX15" fmla="*/ 402 w 10000"/>
              <a:gd name="connsiteY15" fmla="*/ 3057 h 10000"/>
              <a:gd name="connsiteX16" fmla="*/ 598 w 10000"/>
              <a:gd name="connsiteY16" fmla="*/ 2621 h 10000"/>
              <a:gd name="connsiteX17" fmla="*/ 862 w 10000"/>
              <a:gd name="connsiteY17" fmla="*/ 2207 h 10000"/>
              <a:gd name="connsiteX18" fmla="*/ 1138 w 10000"/>
              <a:gd name="connsiteY18" fmla="*/ 1828 h 10000"/>
              <a:gd name="connsiteX19" fmla="*/ 1460 w 10000"/>
              <a:gd name="connsiteY19" fmla="*/ 1460 h 10000"/>
              <a:gd name="connsiteX20" fmla="*/ 1816 w 10000"/>
              <a:gd name="connsiteY20" fmla="*/ 1138 h 10000"/>
              <a:gd name="connsiteX21" fmla="*/ 2195 w 10000"/>
              <a:gd name="connsiteY21" fmla="*/ 862 h 10000"/>
              <a:gd name="connsiteX22" fmla="*/ 2621 w 10000"/>
              <a:gd name="connsiteY22" fmla="*/ 609 h 10000"/>
              <a:gd name="connsiteX23" fmla="*/ 3057 w 10000"/>
              <a:gd name="connsiteY23" fmla="*/ 402 h 10000"/>
              <a:gd name="connsiteX24" fmla="*/ 3276 w 10000"/>
              <a:gd name="connsiteY24" fmla="*/ 299 h 10000"/>
              <a:gd name="connsiteX25" fmla="*/ 3517 w 10000"/>
              <a:gd name="connsiteY25" fmla="*/ 218 h 10000"/>
              <a:gd name="connsiteX26" fmla="*/ 3759 w 10000"/>
              <a:gd name="connsiteY26" fmla="*/ 161 h 10000"/>
              <a:gd name="connsiteX27" fmla="*/ 4000 w 10000"/>
              <a:gd name="connsiteY27" fmla="*/ 103 h 10000"/>
              <a:gd name="connsiteX28" fmla="*/ 4241 w 10000"/>
              <a:gd name="connsiteY28" fmla="*/ 69 h 10000"/>
              <a:gd name="connsiteX29" fmla="*/ 4483 w 10000"/>
              <a:gd name="connsiteY29" fmla="*/ 23 h 10000"/>
              <a:gd name="connsiteX30" fmla="*/ 4736 w 10000"/>
              <a:gd name="connsiteY30" fmla="*/ 0 h 10000"/>
              <a:gd name="connsiteX31" fmla="*/ 5000 w 10000"/>
              <a:gd name="connsiteY31" fmla="*/ 0 h 10000"/>
              <a:gd name="connsiteX32" fmla="*/ 5000 w 10000"/>
              <a:gd name="connsiteY32" fmla="*/ 0 h 10000"/>
              <a:gd name="connsiteX33" fmla="*/ 5264 w 10000"/>
              <a:gd name="connsiteY33" fmla="*/ 0 h 10000"/>
              <a:gd name="connsiteX34" fmla="*/ 5517 w 10000"/>
              <a:gd name="connsiteY34" fmla="*/ 23 h 10000"/>
              <a:gd name="connsiteX35" fmla="*/ 5759 w 10000"/>
              <a:gd name="connsiteY35" fmla="*/ 69 h 10000"/>
              <a:gd name="connsiteX36" fmla="*/ 6000 w 10000"/>
              <a:gd name="connsiteY36" fmla="*/ 103 h 10000"/>
              <a:gd name="connsiteX37" fmla="*/ 6241 w 10000"/>
              <a:gd name="connsiteY37" fmla="*/ 161 h 10000"/>
              <a:gd name="connsiteX38" fmla="*/ 6483 w 10000"/>
              <a:gd name="connsiteY38" fmla="*/ 218 h 10000"/>
              <a:gd name="connsiteX39" fmla="*/ 6724 w 10000"/>
              <a:gd name="connsiteY39" fmla="*/ 299 h 10000"/>
              <a:gd name="connsiteX40" fmla="*/ 6943 w 10000"/>
              <a:gd name="connsiteY40" fmla="*/ 402 h 10000"/>
              <a:gd name="connsiteX41" fmla="*/ 7379 w 10000"/>
              <a:gd name="connsiteY41" fmla="*/ 609 h 10000"/>
              <a:gd name="connsiteX42" fmla="*/ 7793 w 10000"/>
              <a:gd name="connsiteY42" fmla="*/ 862 h 10000"/>
              <a:gd name="connsiteX43" fmla="*/ 8184 w 10000"/>
              <a:gd name="connsiteY43" fmla="*/ 1138 h 10000"/>
              <a:gd name="connsiteX44" fmla="*/ 8540 w 10000"/>
              <a:gd name="connsiteY44" fmla="*/ 1460 h 10000"/>
              <a:gd name="connsiteX45" fmla="*/ 8862 w 10000"/>
              <a:gd name="connsiteY45" fmla="*/ 1828 h 10000"/>
              <a:gd name="connsiteX46" fmla="*/ 9138 w 10000"/>
              <a:gd name="connsiteY46" fmla="*/ 2207 h 10000"/>
              <a:gd name="connsiteX47" fmla="*/ 9402 w 10000"/>
              <a:gd name="connsiteY47" fmla="*/ 2621 h 10000"/>
              <a:gd name="connsiteX48" fmla="*/ 9598 w 10000"/>
              <a:gd name="connsiteY48" fmla="*/ 3057 h 10000"/>
              <a:gd name="connsiteX49" fmla="*/ 9701 w 10000"/>
              <a:gd name="connsiteY49" fmla="*/ 3287 h 10000"/>
              <a:gd name="connsiteX50" fmla="*/ 9782 w 10000"/>
              <a:gd name="connsiteY50" fmla="*/ 3517 h 10000"/>
              <a:gd name="connsiteX51" fmla="*/ 9839 w 10000"/>
              <a:gd name="connsiteY51" fmla="*/ 3759 h 10000"/>
              <a:gd name="connsiteX52" fmla="*/ 9897 w 10000"/>
              <a:gd name="connsiteY52" fmla="*/ 4000 h 10000"/>
              <a:gd name="connsiteX53" fmla="*/ 9943 w 10000"/>
              <a:gd name="connsiteY53" fmla="*/ 4241 h 10000"/>
              <a:gd name="connsiteX54" fmla="*/ 9977 w 10000"/>
              <a:gd name="connsiteY54" fmla="*/ 4483 h 10000"/>
              <a:gd name="connsiteX55" fmla="*/ 10000 w 10000"/>
              <a:gd name="connsiteY55" fmla="*/ 4747 h 10000"/>
              <a:gd name="connsiteX56" fmla="*/ 10000 w 10000"/>
              <a:gd name="connsiteY56" fmla="*/ 5000 h 10000"/>
              <a:gd name="connsiteX57" fmla="*/ 10000 w 10000"/>
              <a:gd name="connsiteY57" fmla="*/ 5000 h 10000"/>
              <a:gd name="connsiteX58" fmla="*/ 10000 w 10000"/>
              <a:gd name="connsiteY58" fmla="*/ 5000 h 10000"/>
              <a:gd name="connsiteX59" fmla="*/ 10000 w 10000"/>
              <a:gd name="connsiteY59" fmla="*/ 5264 h 10000"/>
              <a:gd name="connsiteX60" fmla="*/ 9977 w 10000"/>
              <a:gd name="connsiteY60" fmla="*/ 5517 h 10000"/>
              <a:gd name="connsiteX61" fmla="*/ 9943 w 10000"/>
              <a:gd name="connsiteY61" fmla="*/ 5759 h 10000"/>
              <a:gd name="connsiteX62" fmla="*/ 9897 w 10000"/>
              <a:gd name="connsiteY62" fmla="*/ 6000 h 10000"/>
              <a:gd name="connsiteX63" fmla="*/ 9839 w 10000"/>
              <a:gd name="connsiteY63" fmla="*/ 6241 h 10000"/>
              <a:gd name="connsiteX64" fmla="*/ 9782 w 10000"/>
              <a:gd name="connsiteY64" fmla="*/ 6483 h 10000"/>
              <a:gd name="connsiteX65" fmla="*/ 9701 w 10000"/>
              <a:gd name="connsiteY65" fmla="*/ 6724 h 10000"/>
              <a:gd name="connsiteX66" fmla="*/ 9598 w 10000"/>
              <a:gd name="connsiteY66" fmla="*/ 6943 h 10000"/>
              <a:gd name="connsiteX67" fmla="*/ 9402 w 10000"/>
              <a:gd name="connsiteY67" fmla="*/ 7379 h 10000"/>
              <a:gd name="connsiteX68" fmla="*/ 9138 w 10000"/>
              <a:gd name="connsiteY68" fmla="*/ 7805 h 10000"/>
              <a:gd name="connsiteX69" fmla="*/ 8862 w 10000"/>
              <a:gd name="connsiteY69" fmla="*/ 8184 h 10000"/>
              <a:gd name="connsiteX70" fmla="*/ 8540 w 10000"/>
              <a:gd name="connsiteY70" fmla="*/ 8540 h 10000"/>
              <a:gd name="connsiteX71" fmla="*/ 8184 w 10000"/>
              <a:gd name="connsiteY71" fmla="*/ 8862 h 10000"/>
              <a:gd name="connsiteX72" fmla="*/ 7793 w 10000"/>
              <a:gd name="connsiteY72" fmla="*/ 9138 h 10000"/>
              <a:gd name="connsiteX73" fmla="*/ 7379 w 10000"/>
              <a:gd name="connsiteY73" fmla="*/ 9402 h 10000"/>
              <a:gd name="connsiteX74" fmla="*/ 6943 w 10000"/>
              <a:gd name="connsiteY74" fmla="*/ 9598 h 10000"/>
              <a:gd name="connsiteX75" fmla="*/ 6724 w 10000"/>
              <a:gd name="connsiteY75" fmla="*/ 9701 h 10000"/>
              <a:gd name="connsiteX76" fmla="*/ 6483 w 10000"/>
              <a:gd name="connsiteY76" fmla="*/ 9782 h 10000"/>
              <a:gd name="connsiteX77" fmla="*/ 6241 w 10000"/>
              <a:gd name="connsiteY77" fmla="*/ 9839 h 10000"/>
              <a:gd name="connsiteX78" fmla="*/ 6000 w 10000"/>
              <a:gd name="connsiteY78" fmla="*/ 9897 h 10000"/>
              <a:gd name="connsiteX79" fmla="*/ 5759 w 10000"/>
              <a:gd name="connsiteY79" fmla="*/ 9943 h 10000"/>
              <a:gd name="connsiteX80" fmla="*/ 5517 w 10000"/>
              <a:gd name="connsiteY80" fmla="*/ 9977 h 10000"/>
              <a:gd name="connsiteX81" fmla="*/ 5264 w 10000"/>
              <a:gd name="connsiteY81" fmla="*/ 10000 h 10000"/>
              <a:gd name="connsiteX82" fmla="*/ 5000 w 10000"/>
              <a:gd name="connsiteY82" fmla="*/ 10000 h 10000"/>
              <a:gd name="connsiteX83" fmla="*/ 5000 w 10000"/>
              <a:gd name="connsiteY83" fmla="*/ 10000 h 10000"/>
              <a:gd name="connsiteX84" fmla="*/ 4736 w 10000"/>
              <a:gd name="connsiteY84" fmla="*/ 10000 h 10000"/>
              <a:gd name="connsiteX85" fmla="*/ 4483 w 10000"/>
              <a:gd name="connsiteY85" fmla="*/ 9977 h 10000"/>
              <a:gd name="connsiteX86" fmla="*/ 4241 w 10000"/>
              <a:gd name="connsiteY86" fmla="*/ 9943 h 10000"/>
              <a:gd name="connsiteX87" fmla="*/ 4000 w 10000"/>
              <a:gd name="connsiteY87" fmla="*/ 9897 h 10000"/>
              <a:gd name="connsiteX88" fmla="*/ 3759 w 10000"/>
              <a:gd name="connsiteY88" fmla="*/ 9839 h 10000"/>
              <a:gd name="connsiteX89" fmla="*/ 3517 w 10000"/>
              <a:gd name="connsiteY89" fmla="*/ 9782 h 10000"/>
              <a:gd name="connsiteX90" fmla="*/ 3276 w 10000"/>
              <a:gd name="connsiteY90" fmla="*/ 9701 h 10000"/>
              <a:gd name="connsiteX91" fmla="*/ 3057 w 10000"/>
              <a:gd name="connsiteY91" fmla="*/ 9598 h 10000"/>
              <a:gd name="connsiteX92" fmla="*/ 2621 w 10000"/>
              <a:gd name="connsiteY92" fmla="*/ 9402 h 10000"/>
              <a:gd name="connsiteX93" fmla="*/ 2195 w 10000"/>
              <a:gd name="connsiteY93" fmla="*/ 9138 h 10000"/>
              <a:gd name="connsiteX94" fmla="*/ 2224 w 10000"/>
              <a:gd name="connsiteY94" fmla="*/ 916 h 10000"/>
              <a:gd name="connsiteX0" fmla="*/ 218 w 10000"/>
              <a:gd name="connsiteY0" fmla="*/ 6483 h 10000"/>
              <a:gd name="connsiteX1" fmla="*/ 161 w 10000"/>
              <a:gd name="connsiteY1" fmla="*/ 6241 h 10000"/>
              <a:gd name="connsiteX2" fmla="*/ 103 w 10000"/>
              <a:gd name="connsiteY2" fmla="*/ 6000 h 10000"/>
              <a:gd name="connsiteX3" fmla="*/ 57 w 10000"/>
              <a:gd name="connsiteY3" fmla="*/ 5759 h 10000"/>
              <a:gd name="connsiteX4" fmla="*/ 23 w 10000"/>
              <a:gd name="connsiteY4" fmla="*/ 5517 h 10000"/>
              <a:gd name="connsiteX5" fmla="*/ 0 w 10000"/>
              <a:gd name="connsiteY5" fmla="*/ 5264 h 10000"/>
              <a:gd name="connsiteX6" fmla="*/ 0 w 10000"/>
              <a:gd name="connsiteY6" fmla="*/ 5000 h 10000"/>
              <a:gd name="connsiteX7" fmla="*/ 0 w 10000"/>
              <a:gd name="connsiteY7" fmla="*/ 5000 h 10000"/>
              <a:gd name="connsiteX8" fmla="*/ 0 w 10000"/>
              <a:gd name="connsiteY8" fmla="*/ 4747 h 10000"/>
              <a:gd name="connsiteX9" fmla="*/ 23 w 10000"/>
              <a:gd name="connsiteY9" fmla="*/ 4483 h 10000"/>
              <a:gd name="connsiteX10" fmla="*/ 57 w 10000"/>
              <a:gd name="connsiteY10" fmla="*/ 4241 h 10000"/>
              <a:gd name="connsiteX11" fmla="*/ 103 w 10000"/>
              <a:gd name="connsiteY11" fmla="*/ 4000 h 10000"/>
              <a:gd name="connsiteX12" fmla="*/ 161 w 10000"/>
              <a:gd name="connsiteY12" fmla="*/ 3759 h 10000"/>
              <a:gd name="connsiteX13" fmla="*/ 218 w 10000"/>
              <a:gd name="connsiteY13" fmla="*/ 3517 h 10000"/>
              <a:gd name="connsiteX14" fmla="*/ 299 w 10000"/>
              <a:gd name="connsiteY14" fmla="*/ 3287 h 10000"/>
              <a:gd name="connsiteX15" fmla="*/ 402 w 10000"/>
              <a:gd name="connsiteY15" fmla="*/ 3057 h 10000"/>
              <a:gd name="connsiteX16" fmla="*/ 598 w 10000"/>
              <a:gd name="connsiteY16" fmla="*/ 2621 h 10000"/>
              <a:gd name="connsiteX17" fmla="*/ 862 w 10000"/>
              <a:gd name="connsiteY17" fmla="*/ 2207 h 10000"/>
              <a:gd name="connsiteX18" fmla="*/ 1138 w 10000"/>
              <a:gd name="connsiteY18" fmla="*/ 1828 h 10000"/>
              <a:gd name="connsiteX19" fmla="*/ 1460 w 10000"/>
              <a:gd name="connsiteY19" fmla="*/ 1460 h 10000"/>
              <a:gd name="connsiteX20" fmla="*/ 1816 w 10000"/>
              <a:gd name="connsiteY20" fmla="*/ 1138 h 10000"/>
              <a:gd name="connsiteX21" fmla="*/ 2195 w 10000"/>
              <a:gd name="connsiteY21" fmla="*/ 862 h 10000"/>
              <a:gd name="connsiteX22" fmla="*/ 2621 w 10000"/>
              <a:gd name="connsiteY22" fmla="*/ 609 h 10000"/>
              <a:gd name="connsiteX23" fmla="*/ 3057 w 10000"/>
              <a:gd name="connsiteY23" fmla="*/ 402 h 10000"/>
              <a:gd name="connsiteX24" fmla="*/ 3276 w 10000"/>
              <a:gd name="connsiteY24" fmla="*/ 299 h 10000"/>
              <a:gd name="connsiteX25" fmla="*/ 3517 w 10000"/>
              <a:gd name="connsiteY25" fmla="*/ 218 h 10000"/>
              <a:gd name="connsiteX26" fmla="*/ 3759 w 10000"/>
              <a:gd name="connsiteY26" fmla="*/ 161 h 10000"/>
              <a:gd name="connsiteX27" fmla="*/ 4000 w 10000"/>
              <a:gd name="connsiteY27" fmla="*/ 103 h 10000"/>
              <a:gd name="connsiteX28" fmla="*/ 4241 w 10000"/>
              <a:gd name="connsiteY28" fmla="*/ 69 h 10000"/>
              <a:gd name="connsiteX29" fmla="*/ 4483 w 10000"/>
              <a:gd name="connsiteY29" fmla="*/ 23 h 10000"/>
              <a:gd name="connsiteX30" fmla="*/ 4736 w 10000"/>
              <a:gd name="connsiteY30" fmla="*/ 0 h 10000"/>
              <a:gd name="connsiteX31" fmla="*/ 5000 w 10000"/>
              <a:gd name="connsiteY31" fmla="*/ 0 h 10000"/>
              <a:gd name="connsiteX32" fmla="*/ 5000 w 10000"/>
              <a:gd name="connsiteY32" fmla="*/ 0 h 10000"/>
              <a:gd name="connsiteX33" fmla="*/ 5264 w 10000"/>
              <a:gd name="connsiteY33" fmla="*/ 0 h 10000"/>
              <a:gd name="connsiteX34" fmla="*/ 5517 w 10000"/>
              <a:gd name="connsiteY34" fmla="*/ 23 h 10000"/>
              <a:gd name="connsiteX35" fmla="*/ 5759 w 10000"/>
              <a:gd name="connsiteY35" fmla="*/ 69 h 10000"/>
              <a:gd name="connsiteX36" fmla="*/ 6000 w 10000"/>
              <a:gd name="connsiteY36" fmla="*/ 103 h 10000"/>
              <a:gd name="connsiteX37" fmla="*/ 6241 w 10000"/>
              <a:gd name="connsiteY37" fmla="*/ 161 h 10000"/>
              <a:gd name="connsiteX38" fmla="*/ 6483 w 10000"/>
              <a:gd name="connsiteY38" fmla="*/ 218 h 10000"/>
              <a:gd name="connsiteX39" fmla="*/ 6724 w 10000"/>
              <a:gd name="connsiteY39" fmla="*/ 299 h 10000"/>
              <a:gd name="connsiteX40" fmla="*/ 6943 w 10000"/>
              <a:gd name="connsiteY40" fmla="*/ 402 h 10000"/>
              <a:gd name="connsiteX41" fmla="*/ 7379 w 10000"/>
              <a:gd name="connsiteY41" fmla="*/ 609 h 10000"/>
              <a:gd name="connsiteX42" fmla="*/ 7793 w 10000"/>
              <a:gd name="connsiteY42" fmla="*/ 862 h 10000"/>
              <a:gd name="connsiteX43" fmla="*/ 8184 w 10000"/>
              <a:gd name="connsiteY43" fmla="*/ 1138 h 10000"/>
              <a:gd name="connsiteX44" fmla="*/ 8540 w 10000"/>
              <a:gd name="connsiteY44" fmla="*/ 1460 h 10000"/>
              <a:gd name="connsiteX45" fmla="*/ 8862 w 10000"/>
              <a:gd name="connsiteY45" fmla="*/ 1828 h 10000"/>
              <a:gd name="connsiteX46" fmla="*/ 9138 w 10000"/>
              <a:gd name="connsiteY46" fmla="*/ 2207 h 10000"/>
              <a:gd name="connsiteX47" fmla="*/ 9402 w 10000"/>
              <a:gd name="connsiteY47" fmla="*/ 2621 h 10000"/>
              <a:gd name="connsiteX48" fmla="*/ 9598 w 10000"/>
              <a:gd name="connsiteY48" fmla="*/ 3057 h 10000"/>
              <a:gd name="connsiteX49" fmla="*/ 9701 w 10000"/>
              <a:gd name="connsiteY49" fmla="*/ 3287 h 10000"/>
              <a:gd name="connsiteX50" fmla="*/ 9782 w 10000"/>
              <a:gd name="connsiteY50" fmla="*/ 3517 h 10000"/>
              <a:gd name="connsiteX51" fmla="*/ 9839 w 10000"/>
              <a:gd name="connsiteY51" fmla="*/ 3759 h 10000"/>
              <a:gd name="connsiteX52" fmla="*/ 9897 w 10000"/>
              <a:gd name="connsiteY52" fmla="*/ 4000 h 10000"/>
              <a:gd name="connsiteX53" fmla="*/ 9943 w 10000"/>
              <a:gd name="connsiteY53" fmla="*/ 4241 h 10000"/>
              <a:gd name="connsiteX54" fmla="*/ 9977 w 10000"/>
              <a:gd name="connsiteY54" fmla="*/ 4483 h 10000"/>
              <a:gd name="connsiteX55" fmla="*/ 10000 w 10000"/>
              <a:gd name="connsiteY55" fmla="*/ 4747 h 10000"/>
              <a:gd name="connsiteX56" fmla="*/ 10000 w 10000"/>
              <a:gd name="connsiteY56" fmla="*/ 5000 h 10000"/>
              <a:gd name="connsiteX57" fmla="*/ 10000 w 10000"/>
              <a:gd name="connsiteY57" fmla="*/ 5000 h 10000"/>
              <a:gd name="connsiteX58" fmla="*/ 10000 w 10000"/>
              <a:gd name="connsiteY58" fmla="*/ 5000 h 10000"/>
              <a:gd name="connsiteX59" fmla="*/ 10000 w 10000"/>
              <a:gd name="connsiteY59" fmla="*/ 5264 h 10000"/>
              <a:gd name="connsiteX60" fmla="*/ 9977 w 10000"/>
              <a:gd name="connsiteY60" fmla="*/ 5517 h 10000"/>
              <a:gd name="connsiteX61" fmla="*/ 9943 w 10000"/>
              <a:gd name="connsiteY61" fmla="*/ 5759 h 10000"/>
              <a:gd name="connsiteX62" fmla="*/ 9897 w 10000"/>
              <a:gd name="connsiteY62" fmla="*/ 6000 h 10000"/>
              <a:gd name="connsiteX63" fmla="*/ 9839 w 10000"/>
              <a:gd name="connsiteY63" fmla="*/ 6241 h 10000"/>
              <a:gd name="connsiteX64" fmla="*/ 9782 w 10000"/>
              <a:gd name="connsiteY64" fmla="*/ 6483 h 10000"/>
              <a:gd name="connsiteX65" fmla="*/ 9701 w 10000"/>
              <a:gd name="connsiteY65" fmla="*/ 6724 h 10000"/>
              <a:gd name="connsiteX66" fmla="*/ 9598 w 10000"/>
              <a:gd name="connsiteY66" fmla="*/ 6943 h 10000"/>
              <a:gd name="connsiteX67" fmla="*/ 9402 w 10000"/>
              <a:gd name="connsiteY67" fmla="*/ 7379 h 10000"/>
              <a:gd name="connsiteX68" fmla="*/ 9138 w 10000"/>
              <a:gd name="connsiteY68" fmla="*/ 7805 h 10000"/>
              <a:gd name="connsiteX69" fmla="*/ 8862 w 10000"/>
              <a:gd name="connsiteY69" fmla="*/ 8184 h 10000"/>
              <a:gd name="connsiteX70" fmla="*/ 8540 w 10000"/>
              <a:gd name="connsiteY70" fmla="*/ 8540 h 10000"/>
              <a:gd name="connsiteX71" fmla="*/ 8184 w 10000"/>
              <a:gd name="connsiteY71" fmla="*/ 8862 h 10000"/>
              <a:gd name="connsiteX72" fmla="*/ 7793 w 10000"/>
              <a:gd name="connsiteY72" fmla="*/ 9138 h 10000"/>
              <a:gd name="connsiteX73" fmla="*/ 7379 w 10000"/>
              <a:gd name="connsiteY73" fmla="*/ 9402 h 10000"/>
              <a:gd name="connsiteX74" fmla="*/ 6943 w 10000"/>
              <a:gd name="connsiteY74" fmla="*/ 9598 h 10000"/>
              <a:gd name="connsiteX75" fmla="*/ 6724 w 10000"/>
              <a:gd name="connsiteY75" fmla="*/ 9701 h 10000"/>
              <a:gd name="connsiteX76" fmla="*/ 6483 w 10000"/>
              <a:gd name="connsiteY76" fmla="*/ 9782 h 10000"/>
              <a:gd name="connsiteX77" fmla="*/ 6241 w 10000"/>
              <a:gd name="connsiteY77" fmla="*/ 9839 h 10000"/>
              <a:gd name="connsiteX78" fmla="*/ 6000 w 10000"/>
              <a:gd name="connsiteY78" fmla="*/ 9897 h 10000"/>
              <a:gd name="connsiteX79" fmla="*/ 5759 w 10000"/>
              <a:gd name="connsiteY79" fmla="*/ 9943 h 10000"/>
              <a:gd name="connsiteX80" fmla="*/ 5517 w 10000"/>
              <a:gd name="connsiteY80" fmla="*/ 9977 h 10000"/>
              <a:gd name="connsiteX81" fmla="*/ 5264 w 10000"/>
              <a:gd name="connsiteY81" fmla="*/ 10000 h 10000"/>
              <a:gd name="connsiteX82" fmla="*/ 5000 w 10000"/>
              <a:gd name="connsiteY82" fmla="*/ 10000 h 10000"/>
              <a:gd name="connsiteX83" fmla="*/ 5000 w 10000"/>
              <a:gd name="connsiteY83" fmla="*/ 10000 h 10000"/>
              <a:gd name="connsiteX84" fmla="*/ 4736 w 10000"/>
              <a:gd name="connsiteY84" fmla="*/ 10000 h 10000"/>
              <a:gd name="connsiteX85" fmla="*/ 4483 w 10000"/>
              <a:gd name="connsiteY85" fmla="*/ 9977 h 10000"/>
              <a:gd name="connsiteX86" fmla="*/ 4241 w 10000"/>
              <a:gd name="connsiteY86" fmla="*/ 9943 h 10000"/>
              <a:gd name="connsiteX87" fmla="*/ 4000 w 10000"/>
              <a:gd name="connsiteY87" fmla="*/ 9897 h 10000"/>
              <a:gd name="connsiteX88" fmla="*/ 3759 w 10000"/>
              <a:gd name="connsiteY88" fmla="*/ 9839 h 10000"/>
              <a:gd name="connsiteX89" fmla="*/ 3517 w 10000"/>
              <a:gd name="connsiteY89" fmla="*/ 9782 h 10000"/>
              <a:gd name="connsiteX90" fmla="*/ 3276 w 10000"/>
              <a:gd name="connsiteY90" fmla="*/ 9701 h 10000"/>
              <a:gd name="connsiteX91" fmla="*/ 3057 w 10000"/>
              <a:gd name="connsiteY91" fmla="*/ 9598 h 10000"/>
              <a:gd name="connsiteX92" fmla="*/ 2621 w 10000"/>
              <a:gd name="connsiteY92" fmla="*/ 9402 h 10000"/>
              <a:gd name="connsiteX93" fmla="*/ 2195 w 10000"/>
              <a:gd name="connsiteY93" fmla="*/ 9138 h 10000"/>
              <a:gd name="connsiteX94" fmla="*/ 2224 w 10000"/>
              <a:gd name="connsiteY94" fmla="*/ 916 h 10000"/>
              <a:gd name="connsiteX0" fmla="*/ 161 w 10000"/>
              <a:gd name="connsiteY0" fmla="*/ 6241 h 10000"/>
              <a:gd name="connsiteX1" fmla="*/ 103 w 10000"/>
              <a:gd name="connsiteY1" fmla="*/ 6000 h 10000"/>
              <a:gd name="connsiteX2" fmla="*/ 57 w 10000"/>
              <a:gd name="connsiteY2" fmla="*/ 5759 h 10000"/>
              <a:gd name="connsiteX3" fmla="*/ 23 w 10000"/>
              <a:gd name="connsiteY3" fmla="*/ 5517 h 10000"/>
              <a:gd name="connsiteX4" fmla="*/ 0 w 10000"/>
              <a:gd name="connsiteY4" fmla="*/ 5264 h 10000"/>
              <a:gd name="connsiteX5" fmla="*/ 0 w 10000"/>
              <a:gd name="connsiteY5" fmla="*/ 5000 h 10000"/>
              <a:gd name="connsiteX6" fmla="*/ 0 w 10000"/>
              <a:gd name="connsiteY6" fmla="*/ 5000 h 10000"/>
              <a:gd name="connsiteX7" fmla="*/ 0 w 10000"/>
              <a:gd name="connsiteY7" fmla="*/ 4747 h 10000"/>
              <a:gd name="connsiteX8" fmla="*/ 23 w 10000"/>
              <a:gd name="connsiteY8" fmla="*/ 4483 h 10000"/>
              <a:gd name="connsiteX9" fmla="*/ 57 w 10000"/>
              <a:gd name="connsiteY9" fmla="*/ 4241 h 10000"/>
              <a:gd name="connsiteX10" fmla="*/ 103 w 10000"/>
              <a:gd name="connsiteY10" fmla="*/ 4000 h 10000"/>
              <a:gd name="connsiteX11" fmla="*/ 161 w 10000"/>
              <a:gd name="connsiteY11" fmla="*/ 3759 h 10000"/>
              <a:gd name="connsiteX12" fmla="*/ 218 w 10000"/>
              <a:gd name="connsiteY12" fmla="*/ 3517 h 10000"/>
              <a:gd name="connsiteX13" fmla="*/ 299 w 10000"/>
              <a:gd name="connsiteY13" fmla="*/ 3287 h 10000"/>
              <a:gd name="connsiteX14" fmla="*/ 402 w 10000"/>
              <a:gd name="connsiteY14" fmla="*/ 3057 h 10000"/>
              <a:gd name="connsiteX15" fmla="*/ 598 w 10000"/>
              <a:gd name="connsiteY15" fmla="*/ 2621 h 10000"/>
              <a:gd name="connsiteX16" fmla="*/ 862 w 10000"/>
              <a:gd name="connsiteY16" fmla="*/ 2207 h 10000"/>
              <a:gd name="connsiteX17" fmla="*/ 1138 w 10000"/>
              <a:gd name="connsiteY17" fmla="*/ 1828 h 10000"/>
              <a:gd name="connsiteX18" fmla="*/ 1460 w 10000"/>
              <a:gd name="connsiteY18" fmla="*/ 1460 h 10000"/>
              <a:gd name="connsiteX19" fmla="*/ 1816 w 10000"/>
              <a:gd name="connsiteY19" fmla="*/ 1138 h 10000"/>
              <a:gd name="connsiteX20" fmla="*/ 2195 w 10000"/>
              <a:gd name="connsiteY20" fmla="*/ 862 h 10000"/>
              <a:gd name="connsiteX21" fmla="*/ 2621 w 10000"/>
              <a:gd name="connsiteY21" fmla="*/ 609 h 10000"/>
              <a:gd name="connsiteX22" fmla="*/ 3057 w 10000"/>
              <a:gd name="connsiteY22" fmla="*/ 402 h 10000"/>
              <a:gd name="connsiteX23" fmla="*/ 3276 w 10000"/>
              <a:gd name="connsiteY23" fmla="*/ 299 h 10000"/>
              <a:gd name="connsiteX24" fmla="*/ 3517 w 10000"/>
              <a:gd name="connsiteY24" fmla="*/ 218 h 10000"/>
              <a:gd name="connsiteX25" fmla="*/ 3759 w 10000"/>
              <a:gd name="connsiteY25" fmla="*/ 161 h 10000"/>
              <a:gd name="connsiteX26" fmla="*/ 4000 w 10000"/>
              <a:gd name="connsiteY26" fmla="*/ 103 h 10000"/>
              <a:gd name="connsiteX27" fmla="*/ 4241 w 10000"/>
              <a:gd name="connsiteY27" fmla="*/ 69 h 10000"/>
              <a:gd name="connsiteX28" fmla="*/ 4483 w 10000"/>
              <a:gd name="connsiteY28" fmla="*/ 23 h 10000"/>
              <a:gd name="connsiteX29" fmla="*/ 4736 w 10000"/>
              <a:gd name="connsiteY29" fmla="*/ 0 h 10000"/>
              <a:gd name="connsiteX30" fmla="*/ 5000 w 10000"/>
              <a:gd name="connsiteY30" fmla="*/ 0 h 10000"/>
              <a:gd name="connsiteX31" fmla="*/ 5000 w 10000"/>
              <a:gd name="connsiteY31" fmla="*/ 0 h 10000"/>
              <a:gd name="connsiteX32" fmla="*/ 5264 w 10000"/>
              <a:gd name="connsiteY32" fmla="*/ 0 h 10000"/>
              <a:gd name="connsiteX33" fmla="*/ 5517 w 10000"/>
              <a:gd name="connsiteY33" fmla="*/ 23 h 10000"/>
              <a:gd name="connsiteX34" fmla="*/ 5759 w 10000"/>
              <a:gd name="connsiteY34" fmla="*/ 69 h 10000"/>
              <a:gd name="connsiteX35" fmla="*/ 6000 w 10000"/>
              <a:gd name="connsiteY35" fmla="*/ 103 h 10000"/>
              <a:gd name="connsiteX36" fmla="*/ 6241 w 10000"/>
              <a:gd name="connsiteY36" fmla="*/ 161 h 10000"/>
              <a:gd name="connsiteX37" fmla="*/ 6483 w 10000"/>
              <a:gd name="connsiteY37" fmla="*/ 218 h 10000"/>
              <a:gd name="connsiteX38" fmla="*/ 6724 w 10000"/>
              <a:gd name="connsiteY38" fmla="*/ 299 h 10000"/>
              <a:gd name="connsiteX39" fmla="*/ 6943 w 10000"/>
              <a:gd name="connsiteY39" fmla="*/ 402 h 10000"/>
              <a:gd name="connsiteX40" fmla="*/ 7379 w 10000"/>
              <a:gd name="connsiteY40" fmla="*/ 609 h 10000"/>
              <a:gd name="connsiteX41" fmla="*/ 7793 w 10000"/>
              <a:gd name="connsiteY41" fmla="*/ 862 h 10000"/>
              <a:gd name="connsiteX42" fmla="*/ 8184 w 10000"/>
              <a:gd name="connsiteY42" fmla="*/ 1138 h 10000"/>
              <a:gd name="connsiteX43" fmla="*/ 8540 w 10000"/>
              <a:gd name="connsiteY43" fmla="*/ 1460 h 10000"/>
              <a:gd name="connsiteX44" fmla="*/ 8862 w 10000"/>
              <a:gd name="connsiteY44" fmla="*/ 1828 h 10000"/>
              <a:gd name="connsiteX45" fmla="*/ 9138 w 10000"/>
              <a:gd name="connsiteY45" fmla="*/ 2207 h 10000"/>
              <a:gd name="connsiteX46" fmla="*/ 9402 w 10000"/>
              <a:gd name="connsiteY46" fmla="*/ 2621 h 10000"/>
              <a:gd name="connsiteX47" fmla="*/ 9598 w 10000"/>
              <a:gd name="connsiteY47" fmla="*/ 3057 h 10000"/>
              <a:gd name="connsiteX48" fmla="*/ 9701 w 10000"/>
              <a:gd name="connsiteY48" fmla="*/ 3287 h 10000"/>
              <a:gd name="connsiteX49" fmla="*/ 9782 w 10000"/>
              <a:gd name="connsiteY49" fmla="*/ 3517 h 10000"/>
              <a:gd name="connsiteX50" fmla="*/ 9839 w 10000"/>
              <a:gd name="connsiteY50" fmla="*/ 3759 h 10000"/>
              <a:gd name="connsiteX51" fmla="*/ 9897 w 10000"/>
              <a:gd name="connsiteY51" fmla="*/ 4000 h 10000"/>
              <a:gd name="connsiteX52" fmla="*/ 9943 w 10000"/>
              <a:gd name="connsiteY52" fmla="*/ 4241 h 10000"/>
              <a:gd name="connsiteX53" fmla="*/ 9977 w 10000"/>
              <a:gd name="connsiteY53" fmla="*/ 4483 h 10000"/>
              <a:gd name="connsiteX54" fmla="*/ 10000 w 10000"/>
              <a:gd name="connsiteY54" fmla="*/ 4747 h 10000"/>
              <a:gd name="connsiteX55" fmla="*/ 10000 w 10000"/>
              <a:gd name="connsiteY55" fmla="*/ 5000 h 10000"/>
              <a:gd name="connsiteX56" fmla="*/ 10000 w 10000"/>
              <a:gd name="connsiteY56" fmla="*/ 5000 h 10000"/>
              <a:gd name="connsiteX57" fmla="*/ 10000 w 10000"/>
              <a:gd name="connsiteY57" fmla="*/ 5000 h 10000"/>
              <a:gd name="connsiteX58" fmla="*/ 10000 w 10000"/>
              <a:gd name="connsiteY58" fmla="*/ 5264 h 10000"/>
              <a:gd name="connsiteX59" fmla="*/ 9977 w 10000"/>
              <a:gd name="connsiteY59" fmla="*/ 5517 h 10000"/>
              <a:gd name="connsiteX60" fmla="*/ 9943 w 10000"/>
              <a:gd name="connsiteY60" fmla="*/ 5759 h 10000"/>
              <a:gd name="connsiteX61" fmla="*/ 9897 w 10000"/>
              <a:gd name="connsiteY61" fmla="*/ 6000 h 10000"/>
              <a:gd name="connsiteX62" fmla="*/ 9839 w 10000"/>
              <a:gd name="connsiteY62" fmla="*/ 6241 h 10000"/>
              <a:gd name="connsiteX63" fmla="*/ 9782 w 10000"/>
              <a:gd name="connsiteY63" fmla="*/ 6483 h 10000"/>
              <a:gd name="connsiteX64" fmla="*/ 9701 w 10000"/>
              <a:gd name="connsiteY64" fmla="*/ 6724 h 10000"/>
              <a:gd name="connsiteX65" fmla="*/ 9598 w 10000"/>
              <a:gd name="connsiteY65" fmla="*/ 6943 h 10000"/>
              <a:gd name="connsiteX66" fmla="*/ 9402 w 10000"/>
              <a:gd name="connsiteY66" fmla="*/ 7379 h 10000"/>
              <a:gd name="connsiteX67" fmla="*/ 9138 w 10000"/>
              <a:gd name="connsiteY67" fmla="*/ 7805 h 10000"/>
              <a:gd name="connsiteX68" fmla="*/ 8862 w 10000"/>
              <a:gd name="connsiteY68" fmla="*/ 8184 h 10000"/>
              <a:gd name="connsiteX69" fmla="*/ 8540 w 10000"/>
              <a:gd name="connsiteY69" fmla="*/ 8540 h 10000"/>
              <a:gd name="connsiteX70" fmla="*/ 8184 w 10000"/>
              <a:gd name="connsiteY70" fmla="*/ 8862 h 10000"/>
              <a:gd name="connsiteX71" fmla="*/ 7793 w 10000"/>
              <a:gd name="connsiteY71" fmla="*/ 9138 h 10000"/>
              <a:gd name="connsiteX72" fmla="*/ 7379 w 10000"/>
              <a:gd name="connsiteY72" fmla="*/ 9402 h 10000"/>
              <a:gd name="connsiteX73" fmla="*/ 6943 w 10000"/>
              <a:gd name="connsiteY73" fmla="*/ 9598 h 10000"/>
              <a:gd name="connsiteX74" fmla="*/ 6724 w 10000"/>
              <a:gd name="connsiteY74" fmla="*/ 9701 h 10000"/>
              <a:gd name="connsiteX75" fmla="*/ 6483 w 10000"/>
              <a:gd name="connsiteY75" fmla="*/ 9782 h 10000"/>
              <a:gd name="connsiteX76" fmla="*/ 6241 w 10000"/>
              <a:gd name="connsiteY76" fmla="*/ 9839 h 10000"/>
              <a:gd name="connsiteX77" fmla="*/ 6000 w 10000"/>
              <a:gd name="connsiteY77" fmla="*/ 9897 h 10000"/>
              <a:gd name="connsiteX78" fmla="*/ 5759 w 10000"/>
              <a:gd name="connsiteY78" fmla="*/ 9943 h 10000"/>
              <a:gd name="connsiteX79" fmla="*/ 5517 w 10000"/>
              <a:gd name="connsiteY79" fmla="*/ 9977 h 10000"/>
              <a:gd name="connsiteX80" fmla="*/ 5264 w 10000"/>
              <a:gd name="connsiteY80" fmla="*/ 10000 h 10000"/>
              <a:gd name="connsiteX81" fmla="*/ 5000 w 10000"/>
              <a:gd name="connsiteY81" fmla="*/ 10000 h 10000"/>
              <a:gd name="connsiteX82" fmla="*/ 5000 w 10000"/>
              <a:gd name="connsiteY82" fmla="*/ 10000 h 10000"/>
              <a:gd name="connsiteX83" fmla="*/ 4736 w 10000"/>
              <a:gd name="connsiteY83" fmla="*/ 10000 h 10000"/>
              <a:gd name="connsiteX84" fmla="*/ 4483 w 10000"/>
              <a:gd name="connsiteY84" fmla="*/ 9977 h 10000"/>
              <a:gd name="connsiteX85" fmla="*/ 4241 w 10000"/>
              <a:gd name="connsiteY85" fmla="*/ 9943 h 10000"/>
              <a:gd name="connsiteX86" fmla="*/ 4000 w 10000"/>
              <a:gd name="connsiteY86" fmla="*/ 9897 h 10000"/>
              <a:gd name="connsiteX87" fmla="*/ 3759 w 10000"/>
              <a:gd name="connsiteY87" fmla="*/ 9839 h 10000"/>
              <a:gd name="connsiteX88" fmla="*/ 3517 w 10000"/>
              <a:gd name="connsiteY88" fmla="*/ 9782 h 10000"/>
              <a:gd name="connsiteX89" fmla="*/ 3276 w 10000"/>
              <a:gd name="connsiteY89" fmla="*/ 9701 h 10000"/>
              <a:gd name="connsiteX90" fmla="*/ 3057 w 10000"/>
              <a:gd name="connsiteY90" fmla="*/ 9598 h 10000"/>
              <a:gd name="connsiteX91" fmla="*/ 2621 w 10000"/>
              <a:gd name="connsiteY91" fmla="*/ 9402 h 10000"/>
              <a:gd name="connsiteX92" fmla="*/ 2195 w 10000"/>
              <a:gd name="connsiteY92" fmla="*/ 9138 h 10000"/>
              <a:gd name="connsiteX93" fmla="*/ 2224 w 10000"/>
              <a:gd name="connsiteY93" fmla="*/ 916 h 10000"/>
              <a:gd name="connsiteX0" fmla="*/ 103 w 10000"/>
              <a:gd name="connsiteY0" fmla="*/ 6000 h 10000"/>
              <a:gd name="connsiteX1" fmla="*/ 57 w 10000"/>
              <a:gd name="connsiteY1" fmla="*/ 5759 h 10000"/>
              <a:gd name="connsiteX2" fmla="*/ 23 w 10000"/>
              <a:gd name="connsiteY2" fmla="*/ 5517 h 10000"/>
              <a:gd name="connsiteX3" fmla="*/ 0 w 10000"/>
              <a:gd name="connsiteY3" fmla="*/ 5264 h 10000"/>
              <a:gd name="connsiteX4" fmla="*/ 0 w 10000"/>
              <a:gd name="connsiteY4" fmla="*/ 5000 h 10000"/>
              <a:gd name="connsiteX5" fmla="*/ 0 w 10000"/>
              <a:gd name="connsiteY5" fmla="*/ 5000 h 10000"/>
              <a:gd name="connsiteX6" fmla="*/ 0 w 10000"/>
              <a:gd name="connsiteY6" fmla="*/ 4747 h 10000"/>
              <a:gd name="connsiteX7" fmla="*/ 23 w 10000"/>
              <a:gd name="connsiteY7" fmla="*/ 4483 h 10000"/>
              <a:gd name="connsiteX8" fmla="*/ 57 w 10000"/>
              <a:gd name="connsiteY8" fmla="*/ 4241 h 10000"/>
              <a:gd name="connsiteX9" fmla="*/ 103 w 10000"/>
              <a:gd name="connsiteY9" fmla="*/ 4000 h 10000"/>
              <a:gd name="connsiteX10" fmla="*/ 161 w 10000"/>
              <a:gd name="connsiteY10" fmla="*/ 3759 h 10000"/>
              <a:gd name="connsiteX11" fmla="*/ 218 w 10000"/>
              <a:gd name="connsiteY11" fmla="*/ 3517 h 10000"/>
              <a:gd name="connsiteX12" fmla="*/ 299 w 10000"/>
              <a:gd name="connsiteY12" fmla="*/ 3287 h 10000"/>
              <a:gd name="connsiteX13" fmla="*/ 402 w 10000"/>
              <a:gd name="connsiteY13" fmla="*/ 3057 h 10000"/>
              <a:gd name="connsiteX14" fmla="*/ 598 w 10000"/>
              <a:gd name="connsiteY14" fmla="*/ 2621 h 10000"/>
              <a:gd name="connsiteX15" fmla="*/ 862 w 10000"/>
              <a:gd name="connsiteY15" fmla="*/ 2207 h 10000"/>
              <a:gd name="connsiteX16" fmla="*/ 1138 w 10000"/>
              <a:gd name="connsiteY16" fmla="*/ 1828 h 10000"/>
              <a:gd name="connsiteX17" fmla="*/ 1460 w 10000"/>
              <a:gd name="connsiteY17" fmla="*/ 1460 h 10000"/>
              <a:gd name="connsiteX18" fmla="*/ 1816 w 10000"/>
              <a:gd name="connsiteY18" fmla="*/ 1138 h 10000"/>
              <a:gd name="connsiteX19" fmla="*/ 2195 w 10000"/>
              <a:gd name="connsiteY19" fmla="*/ 862 h 10000"/>
              <a:gd name="connsiteX20" fmla="*/ 2621 w 10000"/>
              <a:gd name="connsiteY20" fmla="*/ 609 h 10000"/>
              <a:gd name="connsiteX21" fmla="*/ 3057 w 10000"/>
              <a:gd name="connsiteY21" fmla="*/ 402 h 10000"/>
              <a:gd name="connsiteX22" fmla="*/ 3276 w 10000"/>
              <a:gd name="connsiteY22" fmla="*/ 299 h 10000"/>
              <a:gd name="connsiteX23" fmla="*/ 3517 w 10000"/>
              <a:gd name="connsiteY23" fmla="*/ 218 h 10000"/>
              <a:gd name="connsiteX24" fmla="*/ 3759 w 10000"/>
              <a:gd name="connsiteY24" fmla="*/ 161 h 10000"/>
              <a:gd name="connsiteX25" fmla="*/ 4000 w 10000"/>
              <a:gd name="connsiteY25" fmla="*/ 103 h 10000"/>
              <a:gd name="connsiteX26" fmla="*/ 4241 w 10000"/>
              <a:gd name="connsiteY26" fmla="*/ 69 h 10000"/>
              <a:gd name="connsiteX27" fmla="*/ 4483 w 10000"/>
              <a:gd name="connsiteY27" fmla="*/ 23 h 10000"/>
              <a:gd name="connsiteX28" fmla="*/ 4736 w 10000"/>
              <a:gd name="connsiteY28" fmla="*/ 0 h 10000"/>
              <a:gd name="connsiteX29" fmla="*/ 5000 w 10000"/>
              <a:gd name="connsiteY29" fmla="*/ 0 h 10000"/>
              <a:gd name="connsiteX30" fmla="*/ 5000 w 10000"/>
              <a:gd name="connsiteY30" fmla="*/ 0 h 10000"/>
              <a:gd name="connsiteX31" fmla="*/ 5264 w 10000"/>
              <a:gd name="connsiteY31" fmla="*/ 0 h 10000"/>
              <a:gd name="connsiteX32" fmla="*/ 5517 w 10000"/>
              <a:gd name="connsiteY32" fmla="*/ 23 h 10000"/>
              <a:gd name="connsiteX33" fmla="*/ 5759 w 10000"/>
              <a:gd name="connsiteY33" fmla="*/ 69 h 10000"/>
              <a:gd name="connsiteX34" fmla="*/ 6000 w 10000"/>
              <a:gd name="connsiteY34" fmla="*/ 103 h 10000"/>
              <a:gd name="connsiteX35" fmla="*/ 6241 w 10000"/>
              <a:gd name="connsiteY35" fmla="*/ 161 h 10000"/>
              <a:gd name="connsiteX36" fmla="*/ 6483 w 10000"/>
              <a:gd name="connsiteY36" fmla="*/ 218 h 10000"/>
              <a:gd name="connsiteX37" fmla="*/ 6724 w 10000"/>
              <a:gd name="connsiteY37" fmla="*/ 299 h 10000"/>
              <a:gd name="connsiteX38" fmla="*/ 6943 w 10000"/>
              <a:gd name="connsiteY38" fmla="*/ 402 h 10000"/>
              <a:gd name="connsiteX39" fmla="*/ 7379 w 10000"/>
              <a:gd name="connsiteY39" fmla="*/ 609 h 10000"/>
              <a:gd name="connsiteX40" fmla="*/ 7793 w 10000"/>
              <a:gd name="connsiteY40" fmla="*/ 862 h 10000"/>
              <a:gd name="connsiteX41" fmla="*/ 8184 w 10000"/>
              <a:gd name="connsiteY41" fmla="*/ 1138 h 10000"/>
              <a:gd name="connsiteX42" fmla="*/ 8540 w 10000"/>
              <a:gd name="connsiteY42" fmla="*/ 1460 h 10000"/>
              <a:gd name="connsiteX43" fmla="*/ 8862 w 10000"/>
              <a:gd name="connsiteY43" fmla="*/ 1828 h 10000"/>
              <a:gd name="connsiteX44" fmla="*/ 9138 w 10000"/>
              <a:gd name="connsiteY44" fmla="*/ 2207 h 10000"/>
              <a:gd name="connsiteX45" fmla="*/ 9402 w 10000"/>
              <a:gd name="connsiteY45" fmla="*/ 2621 h 10000"/>
              <a:gd name="connsiteX46" fmla="*/ 9598 w 10000"/>
              <a:gd name="connsiteY46" fmla="*/ 3057 h 10000"/>
              <a:gd name="connsiteX47" fmla="*/ 9701 w 10000"/>
              <a:gd name="connsiteY47" fmla="*/ 3287 h 10000"/>
              <a:gd name="connsiteX48" fmla="*/ 9782 w 10000"/>
              <a:gd name="connsiteY48" fmla="*/ 3517 h 10000"/>
              <a:gd name="connsiteX49" fmla="*/ 9839 w 10000"/>
              <a:gd name="connsiteY49" fmla="*/ 3759 h 10000"/>
              <a:gd name="connsiteX50" fmla="*/ 9897 w 10000"/>
              <a:gd name="connsiteY50" fmla="*/ 4000 h 10000"/>
              <a:gd name="connsiteX51" fmla="*/ 9943 w 10000"/>
              <a:gd name="connsiteY51" fmla="*/ 4241 h 10000"/>
              <a:gd name="connsiteX52" fmla="*/ 9977 w 10000"/>
              <a:gd name="connsiteY52" fmla="*/ 4483 h 10000"/>
              <a:gd name="connsiteX53" fmla="*/ 10000 w 10000"/>
              <a:gd name="connsiteY53" fmla="*/ 4747 h 10000"/>
              <a:gd name="connsiteX54" fmla="*/ 10000 w 10000"/>
              <a:gd name="connsiteY54" fmla="*/ 5000 h 10000"/>
              <a:gd name="connsiteX55" fmla="*/ 10000 w 10000"/>
              <a:gd name="connsiteY55" fmla="*/ 5000 h 10000"/>
              <a:gd name="connsiteX56" fmla="*/ 10000 w 10000"/>
              <a:gd name="connsiteY56" fmla="*/ 5000 h 10000"/>
              <a:gd name="connsiteX57" fmla="*/ 10000 w 10000"/>
              <a:gd name="connsiteY57" fmla="*/ 5264 h 10000"/>
              <a:gd name="connsiteX58" fmla="*/ 9977 w 10000"/>
              <a:gd name="connsiteY58" fmla="*/ 5517 h 10000"/>
              <a:gd name="connsiteX59" fmla="*/ 9943 w 10000"/>
              <a:gd name="connsiteY59" fmla="*/ 5759 h 10000"/>
              <a:gd name="connsiteX60" fmla="*/ 9897 w 10000"/>
              <a:gd name="connsiteY60" fmla="*/ 6000 h 10000"/>
              <a:gd name="connsiteX61" fmla="*/ 9839 w 10000"/>
              <a:gd name="connsiteY61" fmla="*/ 6241 h 10000"/>
              <a:gd name="connsiteX62" fmla="*/ 9782 w 10000"/>
              <a:gd name="connsiteY62" fmla="*/ 6483 h 10000"/>
              <a:gd name="connsiteX63" fmla="*/ 9701 w 10000"/>
              <a:gd name="connsiteY63" fmla="*/ 6724 h 10000"/>
              <a:gd name="connsiteX64" fmla="*/ 9598 w 10000"/>
              <a:gd name="connsiteY64" fmla="*/ 6943 h 10000"/>
              <a:gd name="connsiteX65" fmla="*/ 9402 w 10000"/>
              <a:gd name="connsiteY65" fmla="*/ 7379 h 10000"/>
              <a:gd name="connsiteX66" fmla="*/ 9138 w 10000"/>
              <a:gd name="connsiteY66" fmla="*/ 7805 h 10000"/>
              <a:gd name="connsiteX67" fmla="*/ 8862 w 10000"/>
              <a:gd name="connsiteY67" fmla="*/ 8184 h 10000"/>
              <a:gd name="connsiteX68" fmla="*/ 8540 w 10000"/>
              <a:gd name="connsiteY68" fmla="*/ 8540 h 10000"/>
              <a:gd name="connsiteX69" fmla="*/ 8184 w 10000"/>
              <a:gd name="connsiteY69" fmla="*/ 8862 h 10000"/>
              <a:gd name="connsiteX70" fmla="*/ 7793 w 10000"/>
              <a:gd name="connsiteY70" fmla="*/ 9138 h 10000"/>
              <a:gd name="connsiteX71" fmla="*/ 7379 w 10000"/>
              <a:gd name="connsiteY71" fmla="*/ 9402 h 10000"/>
              <a:gd name="connsiteX72" fmla="*/ 6943 w 10000"/>
              <a:gd name="connsiteY72" fmla="*/ 9598 h 10000"/>
              <a:gd name="connsiteX73" fmla="*/ 6724 w 10000"/>
              <a:gd name="connsiteY73" fmla="*/ 9701 h 10000"/>
              <a:gd name="connsiteX74" fmla="*/ 6483 w 10000"/>
              <a:gd name="connsiteY74" fmla="*/ 9782 h 10000"/>
              <a:gd name="connsiteX75" fmla="*/ 6241 w 10000"/>
              <a:gd name="connsiteY75" fmla="*/ 9839 h 10000"/>
              <a:gd name="connsiteX76" fmla="*/ 6000 w 10000"/>
              <a:gd name="connsiteY76" fmla="*/ 9897 h 10000"/>
              <a:gd name="connsiteX77" fmla="*/ 5759 w 10000"/>
              <a:gd name="connsiteY77" fmla="*/ 9943 h 10000"/>
              <a:gd name="connsiteX78" fmla="*/ 5517 w 10000"/>
              <a:gd name="connsiteY78" fmla="*/ 9977 h 10000"/>
              <a:gd name="connsiteX79" fmla="*/ 5264 w 10000"/>
              <a:gd name="connsiteY79" fmla="*/ 10000 h 10000"/>
              <a:gd name="connsiteX80" fmla="*/ 5000 w 10000"/>
              <a:gd name="connsiteY80" fmla="*/ 10000 h 10000"/>
              <a:gd name="connsiteX81" fmla="*/ 5000 w 10000"/>
              <a:gd name="connsiteY81" fmla="*/ 10000 h 10000"/>
              <a:gd name="connsiteX82" fmla="*/ 4736 w 10000"/>
              <a:gd name="connsiteY82" fmla="*/ 10000 h 10000"/>
              <a:gd name="connsiteX83" fmla="*/ 4483 w 10000"/>
              <a:gd name="connsiteY83" fmla="*/ 9977 h 10000"/>
              <a:gd name="connsiteX84" fmla="*/ 4241 w 10000"/>
              <a:gd name="connsiteY84" fmla="*/ 9943 h 10000"/>
              <a:gd name="connsiteX85" fmla="*/ 4000 w 10000"/>
              <a:gd name="connsiteY85" fmla="*/ 9897 h 10000"/>
              <a:gd name="connsiteX86" fmla="*/ 3759 w 10000"/>
              <a:gd name="connsiteY86" fmla="*/ 9839 h 10000"/>
              <a:gd name="connsiteX87" fmla="*/ 3517 w 10000"/>
              <a:gd name="connsiteY87" fmla="*/ 9782 h 10000"/>
              <a:gd name="connsiteX88" fmla="*/ 3276 w 10000"/>
              <a:gd name="connsiteY88" fmla="*/ 9701 h 10000"/>
              <a:gd name="connsiteX89" fmla="*/ 3057 w 10000"/>
              <a:gd name="connsiteY89" fmla="*/ 9598 h 10000"/>
              <a:gd name="connsiteX90" fmla="*/ 2621 w 10000"/>
              <a:gd name="connsiteY90" fmla="*/ 9402 h 10000"/>
              <a:gd name="connsiteX91" fmla="*/ 2195 w 10000"/>
              <a:gd name="connsiteY91" fmla="*/ 9138 h 10000"/>
              <a:gd name="connsiteX92" fmla="*/ 2224 w 10000"/>
              <a:gd name="connsiteY92" fmla="*/ 916 h 10000"/>
              <a:gd name="connsiteX0" fmla="*/ 57 w 10000"/>
              <a:gd name="connsiteY0" fmla="*/ 5759 h 10000"/>
              <a:gd name="connsiteX1" fmla="*/ 23 w 10000"/>
              <a:gd name="connsiteY1" fmla="*/ 5517 h 10000"/>
              <a:gd name="connsiteX2" fmla="*/ 0 w 10000"/>
              <a:gd name="connsiteY2" fmla="*/ 5264 h 10000"/>
              <a:gd name="connsiteX3" fmla="*/ 0 w 10000"/>
              <a:gd name="connsiteY3" fmla="*/ 5000 h 10000"/>
              <a:gd name="connsiteX4" fmla="*/ 0 w 10000"/>
              <a:gd name="connsiteY4" fmla="*/ 5000 h 10000"/>
              <a:gd name="connsiteX5" fmla="*/ 0 w 10000"/>
              <a:gd name="connsiteY5" fmla="*/ 4747 h 10000"/>
              <a:gd name="connsiteX6" fmla="*/ 23 w 10000"/>
              <a:gd name="connsiteY6" fmla="*/ 4483 h 10000"/>
              <a:gd name="connsiteX7" fmla="*/ 57 w 10000"/>
              <a:gd name="connsiteY7" fmla="*/ 4241 h 10000"/>
              <a:gd name="connsiteX8" fmla="*/ 103 w 10000"/>
              <a:gd name="connsiteY8" fmla="*/ 4000 h 10000"/>
              <a:gd name="connsiteX9" fmla="*/ 161 w 10000"/>
              <a:gd name="connsiteY9" fmla="*/ 3759 h 10000"/>
              <a:gd name="connsiteX10" fmla="*/ 218 w 10000"/>
              <a:gd name="connsiteY10" fmla="*/ 3517 h 10000"/>
              <a:gd name="connsiteX11" fmla="*/ 299 w 10000"/>
              <a:gd name="connsiteY11" fmla="*/ 3287 h 10000"/>
              <a:gd name="connsiteX12" fmla="*/ 402 w 10000"/>
              <a:gd name="connsiteY12" fmla="*/ 3057 h 10000"/>
              <a:gd name="connsiteX13" fmla="*/ 598 w 10000"/>
              <a:gd name="connsiteY13" fmla="*/ 2621 h 10000"/>
              <a:gd name="connsiteX14" fmla="*/ 862 w 10000"/>
              <a:gd name="connsiteY14" fmla="*/ 2207 h 10000"/>
              <a:gd name="connsiteX15" fmla="*/ 1138 w 10000"/>
              <a:gd name="connsiteY15" fmla="*/ 1828 h 10000"/>
              <a:gd name="connsiteX16" fmla="*/ 1460 w 10000"/>
              <a:gd name="connsiteY16" fmla="*/ 1460 h 10000"/>
              <a:gd name="connsiteX17" fmla="*/ 1816 w 10000"/>
              <a:gd name="connsiteY17" fmla="*/ 1138 h 10000"/>
              <a:gd name="connsiteX18" fmla="*/ 2195 w 10000"/>
              <a:gd name="connsiteY18" fmla="*/ 862 h 10000"/>
              <a:gd name="connsiteX19" fmla="*/ 2621 w 10000"/>
              <a:gd name="connsiteY19" fmla="*/ 609 h 10000"/>
              <a:gd name="connsiteX20" fmla="*/ 3057 w 10000"/>
              <a:gd name="connsiteY20" fmla="*/ 402 h 10000"/>
              <a:gd name="connsiteX21" fmla="*/ 3276 w 10000"/>
              <a:gd name="connsiteY21" fmla="*/ 299 h 10000"/>
              <a:gd name="connsiteX22" fmla="*/ 3517 w 10000"/>
              <a:gd name="connsiteY22" fmla="*/ 218 h 10000"/>
              <a:gd name="connsiteX23" fmla="*/ 3759 w 10000"/>
              <a:gd name="connsiteY23" fmla="*/ 161 h 10000"/>
              <a:gd name="connsiteX24" fmla="*/ 4000 w 10000"/>
              <a:gd name="connsiteY24" fmla="*/ 103 h 10000"/>
              <a:gd name="connsiteX25" fmla="*/ 4241 w 10000"/>
              <a:gd name="connsiteY25" fmla="*/ 69 h 10000"/>
              <a:gd name="connsiteX26" fmla="*/ 4483 w 10000"/>
              <a:gd name="connsiteY26" fmla="*/ 23 h 10000"/>
              <a:gd name="connsiteX27" fmla="*/ 4736 w 10000"/>
              <a:gd name="connsiteY27" fmla="*/ 0 h 10000"/>
              <a:gd name="connsiteX28" fmla="*/ 5000 w 10000"/>
              <a:gd name="connsiteY28" fmla="*/ 0 h 10000"/>
              <a:gd name="connsiteX29" fmla="*/ 5000 w 10000"/>
              <a:gd name="connsiteY29" fmla="*/ 0 h 10000"/>
              <a:gd name="connsiteX30" fmla="*/ 5264 w 10000"/>
              <a:gd name="connsiteY30" fmla="*/ 0 h 10000"/>
              <a:gd name="connsiteX31" fmla="*/ 5517 w 10000"/>
              <a:gd name="connsiteY31" fmla="*/ 23 h 10000"/>
              <a:gd name="connsiteX32" fmla="*/ 5759 w 10000"/>
              <a:gd name="connsiteY32" fmla="*/ 69 h 10000"/>
              <a:gd name="connsiteX33" fmla="*/ 6000 w 10000"/>
              <a:gd name="connsiteY33" fmla="*/ 103 h 10000"/>
              <a:gd name="connsiteX34" fmla="*/ 6241 w 10000"/>
              <a:gd name="connsiteY34" fmla="*/ 161 h 10000"/>
              <a:gd name="connsiteX35" fmla="*/ 6483 w 10000"/>
              <a:gd name="connsiteY35" fmla="*/ 218 h 10000"/>
              <a:gd name="connsiteX36" fmla="*/ 6724 w 10000"/>
              <a:gd name="connsiteY36" fmla="*/ 299 h 10000"/>
              <a:gd name="connsiteX37" fmla="*/ 6943 w 10000"/>
              <a:gd name="connsiteY37" fmla="*/ 402 h 10000"/>
              <a:gd name="connsiteX38" fmla="*/ 7379 w 10000"/>
              <a:gd name="connsiteY38" fmla="*/ 609 h 10000"/>
              <a:gd name="connsiteX39" fmla="*/ 7793 w 10000"/>
              <a:gd name="connsiteY39" fmla="*/ 862 h 10000"/>
              <a:gd name="connsiteX40" fmla="*/ 8184 w 10000"/>
              <a:gd name="connsiteY40" fmla="*/ 1138 h 10000"/>
              <a:gd name="connsiteX41" fmla="*/ 8540 w 10000"/>
              <a:gd name="connsiteY41" fmla="*/ 1460 h 10000"/>
              <a:gd name="connsiteX42" fmla="*/ 8862 w 10000"/>
              <a:gd name="connsiteY42" fmla="*/ 1828 h 10000"/>
              <a:gd name="connsiteX43" fmla="*/ 9138 w 10000"/>
              <a:gd name="connsiteY43" fmla="*/ 2207 h 10000"/>
              <a:gd name="connsiteX44" fmla="*/ 9402 w 10000"/>
              <a:gd name="connsiteY44" fmla="*/ 2621 h 10000"/>
              <a:gd name="connsiteX45" fmla="*/ 9598 w 10000"/>
              <a:gd name="connsiteY45" fmla="*/ 3057 h 10000"/>
              <a:gd name="connsiteX46" fmla="*/ 9701 w 10000"/>
              <a:gd name="connsiteY46" fmla="*/ 3287 h 10000"/>
              <a:gd name="connsiteX47" fmla="*/ 9782 w 10000"/>
              <a:gd name="connsiteY47" fmla="*/ 3517 h 10000"/>
              <a:gd name="connsiteX48" fmla="*/ 9839 w 10000"/>
              <a:gd name="connsiteY48" fmla="*/ 3759 h 10000"/>
              <a:gd name="connsiteX49" fmla="*/ 9897 w 10000"/>
              <a:gd name="connsiteY49" fmla="*/ 4000 h 10000"/>
              <a:gd name="connsiteX50" fmla="*/ 9943 w 10000"/>
              <a:gd name="connsiteY50" fmla="*/ 4241 h 10000"/>
              <a:gd name="connsiteX51" fmla="*/ 9977 w 10000"/>
              <a:gd name="connsiteY51" fmla="*/ 4483 h 10000"/>
              <a:gd name="connsiteX52" fmla="*/ 10000 w 10000"/>
              <a:gd name="connsiteY52" fmla="*/ 4747 h 10000"/>
              <a:gd name="connsiteX53" fmla="*/ 10000 w 10000"/>
              <a:gd name="connsiteY53" fmla="*/ 5000 h 10000"/>
              <a:gd name="connsiteX54" fmla="*/ 10000 w 10000"/>
              <a:gd name="connsiteY54" fmla="*/ 5000 h 10000"/>
              <a:gd name="connsiteX55" fmla="*/ 10000 w 10000"/>
              <a:gd name="connsiteY55" fmla="*/ 5000 h 10000"/>
              <a:gd name="connsiteX56" fmla="*/ 10000 w 10000"/>
              <a:gd name="connsiteY56" fmla="*/ 5264 h 10000"/>
              <a:gd name="connsiteX57" fmla="*/ 9977 w 10000"/>
              <a:gd name="connsiteY57" fmla="*/ 5517 h 10000"/>
              <a:gd name="connsiteX58" fmla="*/ 9943 w 10000"/>
              <a:gd name="connsiteY58" fmla="*/ 5759 h 10000"/>
              <a:gd name="connsiteX59" fmla="*/ 9897 w 10000"/>
              <a:gd name="connsiteY59" fmla="*/ 6000 h 10000"/>
              <a:gd name="connsiteX60" fmla="*/ 9839 w 10000"/>
              <a:gd name="connsiteY60" fmla="*/ 6241 h 10000"/>
              <a:gd name="connsiteX61" fmla="*/ 9782 w 10000"/>
              <a:gd name="connsiteY61" fmla="*/ 6483 h 10000"/>
              <a:gd name="connsiteX62" fmla="*/ 9701 w 10000"/>
              <a:gd name="connsiteY62" fmla="*/ 6724 h 10000"/>
              <a:gd name="connsiteX63" fmla="*/ 9598 w 10000"/>
              <a:gd name="connsiteY63" fmla="*/ 6943 h 10000"/>
              <a:gd name="connsiteX64" fmla="*/ 9402 w 10000"/>
              <a:gd name="connsiteY64" fmla="*/ 7379 h 10000"/>
              <a:gd name="connsiteX65" fmla="*/ 9138 w 10000"/>
              <a:gd name="connsiteY65" fmla="*/ 7805 h 10000"/>
              <a:gd name="connsiteX66" fmla="*/ 8862 w 10000"/>
              <a:gd name="connsiteY66" fmla="*/ 8184 h 10000"/>
              <a:gd name="connsiteX67" fmla="*/ 8540 w 10000"/>
              <a:gd name="connsiteY67" fmla="*/ 8540 h 10000"/>
              <a:gd name="connsiteX68" fmla="*/ 8184 w 10000"/>
              <a:gd name="connsiteY68" fmla="*/ 8862 h 10000"/>
              <a:gd name="connsiteX69" fmla="*/ 7793 w 10000"/>
              <a:gd name="connsiteY69" fmla="*/ 9138 h 10000"/>
              <a:gd name="connsiteX70" fmla="*/ 7379 w 10000"/>
              <a:gd name="connsiteY70" fmla="*/ 9402 h 10000"/>
              <a:gd name="connsiteX71" fmla="*/ 6943 w 10000"/>
              <a:gd name="connsiteY71" fmla="*/ 9598 h 10000"/>
              <a:gd name="connsiteX72" fmla="*/ 6724 w 10000"/>
              <a:gd name="connsiteY72" fmla="*/ 9701 h 10000"/>
              <a:gd name="connsiteX73" fmla="*/ 6483 w 10000"/>
              <a:gd name="connsiteY73" fmla="*/ 9782 h 10000"/>
              <a:gd name="connsiteX74" fmla="*/ 6241 w 10000"/>
              <a:gd name="connsiteY74" fmla="*/ 9839 h 10000"/>
              <a:gd name="connsiteX75" fmla="*/ 6000 w 10000"/>
              <a:gd name="connsiteY75" fmla="*/ 9897 h 10000"/>
              <a:gd name="connsiteX76" fmla="*/ 5759 w 10000"/>
              <a:gd name="connsiteY76" fmla="*/ 9943 h 10000"/>
              <a:gd name="connsiteX77" fmla="*/ 5517 w 10000"/>
              <a:gd name="connsiteY77" fmla="*/ 9977 h 10000"/>
              <a:gd name="connsiteX78" fmla="*/ 5264 w 10000"/>
              <a:gd name="connsiteY78" fmla="*/ 10000 h 10000"/>
              <a:gd name="connsiteX79" fmla="*/ 5000 w 10000"/>
              <a:gd name="connsiteY79" fmla="*/ 10000 h 10000"/>
              <a:gd name="connsiteX80" fmla="*/ 5000 w 10000"/>
              <a:gd name="connsiteY80" fmla="*/ 10000 h 10000"/>
              <a:gd name="connsiteX81" fmla="*/ 4736 w 10000"/>
              <a:gd name="connsiteY81" fmla="*/ 10000 h 10000"/>
              <a:gd name="connsiteX82" fmla="*/ 4483 w 10000"/>
              <a:gd name="connsiteY82" fmla="*/ 9977 h 10000"/>
              <a:gd name="connsiteX83" fmla="*/ 4241 w 10000"/>
              <a:gd name="connsiteY83" fmla="*/ 9943 h 10000"/>
              <a:gd name="connsiteX84" fmla="*/ 4000 w 10000"/>
              <a:gd name="connsiteY84" fmla="*/ 9897 h 10000"/>
              <a:gd name="connsiteX85" fmla="*/ 3759 w 10000"/>
              <a:gd name="connsiteY85" fmla="*/ 9839 h 10000"/>
              <a:gd name="connsiteX86" fmla="*/ 3517 w 10000"/>
              <a:gd name="connsiteY86" fmla="*/ 9782 h 10000"/>
              <a:gd name="connsiteX87" fmla="*/ 3276 w 10000"/>
              <a:gd name="connsiteY87" fmla="*/ 9701 h 10000"/>
              <a:gd name="connsiteX88" fmla="*/ 3057 w 10000"/>
              <a:gd name="connsiteY88" fmla="*/ 9598 h 10000"/>
              <a:gd name="connsiteX89" fmla="*/ 2621 w 10000"/>
              <a:gd name="connsiteY89" fmla="*/ 9402 h 10000"/>
              <a:gd name="connsiteX90" fmla="*/ 2195 w 10000"/>
              <a:gd name="connsiteY90" fmla="*/ 9138 h 10000"/>
              <a:gd name="connsiteX91" fmla="*/ 2224 w 10000"/>
              <a:gd name="connsiteY91"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1460 w 10000"/>
              <a:gd name="connsiteY15" fmla="*/ 1460 h 10000"/>
              <a:gd name="connsiteX16" fmla="*/ 1816 w 10000"/>
              <a:gd name="connsiteY16" fmla="*/ 1138 h 10000"/>
              <a:gd name="connsiteX17" fmla="*/ 2195 w 10000"/>
              <a:gd name="connsiteY17" fmla="*/ 862 h 10000"/>
              <a:gd name="connsiteX18" fmla="*/ 2621 w 10000"/>
              <a:gd name="connsiteY18" fmla="*/ 609 h 10000"/>
              <a:gd name="connsiteX19" fmla="*/ 3057 w 10000"/>
              <a:gd name="connsiteY19" fmla="*/ 402 h 10000"/>
              <a:gd name="connsiteX20" fmla="*/ 3276 w 10000"/>
              <a:gd name="connsiteY20" fmla="*/ 299 h 10000"/>
              <a:gd name="connsiteX21" fmla="*/ 3517 w 10000"/>
              <a:gd name="connsiteY21" fmla="*/ 218 h 10000"/>
              <a:gd name="connsiteX22" fmla="*/ 3759 w 10000"/>
              <a:gd name="connsiteY22" fmla="*/ 161 h 10000"/>
              <a:gd name="connsiteX23" fmla="*/ 4000 w 10000"/>
              <a:gd name="connsiteY23" fmla="*/ 103 h 10000"/>
              <a:gd name="connsiteX24" fmla="*/ 4241 w 10000"/>
              <a:gd name="connsiteY24" fmla="*/ 69 h 10000"/>
              <a:gd name="connsiteX25" fmla="*/ 4483 w 10000"/>
              <a:gd name="connsiteY25" fmla="*/ 23 h 10000"/>
              <a:gd name="connsiteX26" fmla="*/ 4736 w 10000"/>
              <a:gd name="connsiteY26" fmla="*/ 0 h 10000"/>
              <a:gd name="connsiteX27" fmla="*/ 5000 w 10000"/>
              <a:gd name="connsiteY27" fmla="*/ 0 h 10000"/>
              <a:gd name="connsiteX28" fmla="*/ 5000 w 10000"/>
              <a:gd name="connsiteY28" fmla="*/ 0 h 10000"/>
              <a:gd name="connsiteX29" fmla="*/ 5264 w 10000"/>
              <a:gd name="connsiteY29" fmla="*/ 0 h 10000"/>
              <a:gd name="connsiteX30" fmla="*/ 5517 w 10000"/>
              <a:gd name="connsiteY30" fmla="*/ 23 h 10000"/>
              <a:gd name="connsiteX31" fmla="*/ 5759 w 10000"/>
              <a:gd name="connsiteY31" fmla="*/ 69 h 10000"/>
              <a:gd name="connsiteX32" fmla="*/ 6000 w 10000"/>
              <a:gd name="connsiteY32" fmla="*/ 103 h 10000"/>
              <a:gd name="connsiteX33" fmla="*/ 6241 w 10000"/>
              <a:gd name="connsiteY33" fmla="*/ 161 h 10000"/>
              <a:gd name="connsiteX34" fmla="*/ 6483 w 10000"/>
              <a:gd name="connsiteY34" fmla="*/ 218 h 10000"/>
              <a:gd name="connsiteX35" fmla="*/ 6724 w 10000"/>
              <a:gd name="connsiteY35" fmla="*/ 299 h 10000"/>
              <a:gd name="connsiteX36" fmla="*/ 6943 w 10000"/>
              <a:gd name="connsiteY36" fmla="*/ 402 h 10000"/>
              <a:gd name="connsiteX37" fmla="*/ 7379 w 10000"/>
              <a:gd name="connsiteY37" fmla="*/ 609 h 10000"/>
              <a:gd name="connsiteX38" fmla="*/ 7793 w 10000"/>
              <a:gd name="connsiteY38" fmla="*/ 862 h 10000"/>
              <a:gd name="connsiteX39" fmla="*/ 8184 w 10000"/>
              <a:gd name="connsiteY39" fmla="*/ 1138 h 10000"/>
              <a:gd name="connsiteX40" fmla="*/ 8540 w 10000"/>
              <a:gd name="connsiteY40" fmla="*/ 1460 h 10000"/>
              <a:gd name="connsiteX41" fmla="*/ 8862 w 10000"/>
              <a:gd name="connsiteY41" fmla="*/ 1828 h 10000"/>
              <a:gd name="connsiteX42" fmla="*/ 9138 w 10000"/>
              <a:gd name="connsiteY42" fmla="*/ 2207 h 10000"/>
              <a:gd name="connsiteX43" fmla="*/ 9402 w 10000"/>
              <a:gd name="connsiteY43" fmla="*/ 2621 h 10000"/>
              <a:gd name="connsiteX44" fmla="*/ 9598 w 10000"/>
              <a:gd name="connsiteY44" fmla="*/ 3057 h 10000"/>
              <a:gd name="connsiteX45" fmla="*/ 9701 w 10000"/>
              <a:gd name="connsiteY45" fmla="*/ 3287 h 10000"/>
              <a:gd name="connsiteX46" fmla="*/ 9782 w 10000"/>
              <a:gd name="connsiteY46" fmla="*/ 3517 h 10000"/>
              <a:gd name="connsiteX47" fmla="*/ 9839 w 10000"/>
              <a:gd name="connsiteY47" fmla="*/ 3759 h 10000"/>
              <a:gd name="connsiteX48" fmla="*/ 9897 w 10000"/>
              <a:gd name="connsiteY48" fmla="*/ 4000 h 10000"/>
              <a:gd name="connsiteX49" fmla="*/ 9943 w 10000"/>
              <a:gd name="connsiteY49" fmla="*/ 4241 h 10000"/>
              <a:gd name="connsiteX50" fmla="*/ 9977 w 10000"/>
              <a:gd name="connsiteY50" fmla="*/ 4483 h 10000"/>
              <a:gd name="connsiteX51" fmla="*/ 10000 w 10000"/>
              <a:gd name="connsiteY51" fmla="*/ 4747 h 10000"/>
              <a:gd name="connsiteX52" fmla="*/ 10000 w 10000"/>
              <a:gd name="connsiteY52" fmla="*/ 5000 h 10000"/>
              <a:gd name="connsiteX53" fmla="*/ 10000 w 10000"/>
              <a:gd name="connsiteY53" fmla="*/ 5000 h 10000"/>
              <a:gd name="connsiteX54" fmla="*/ 10000 w 10000"/>
              <a:gd name="connsiteY54" fmla="*/ 5000 h 10000"/>
              <a:gd name="connsiteX55" fmla="*/ 10000 w 10000"/>
              <a:gd name="connsiteY55" fmla="*/ 5264 h 10000"/>
              <a:gd name="connsiteX56" fmla="*/ 9977 w 10000"/>
              <a:gd name="connsiteY56" fmla="*/ 5517 h 10000"/>
              <a:gd name="connsiteX57" fmla="*/ 9943 w 10000"/>
              <a:gd name="connsiteY57" fmla="*/ 5759 h 10000"/>
              <a:gd name="connsiteX58" fmla="*/ 9897 w 10000"/>
              <a:gd name="connsiteY58" fmla="*/ 6000 h 10000"/>
              <a:gd name="connsiteX59" fmla="*/ 9839 w 10000"/>
              <a:gd name="connsiteY59" fmla="*/ 6241 h 10000"/>
              <a:gd name="connsiteX60" fmla="*/ 9782 w 10000"/>
              <a:gd name="connsiteY60" fmla="*/ 6483 h 10000"/>
              <a:gd name="connsiteX61" fmla="*/ 9701 w 10000"/>
              <a:gd name="connsiteY61" fmla="*/ 6724 h 10000"/>
              <a:gd name="connsiteX62" fmla="*/ 9598 w 10000"/>
              <a:gd name="connsiteY62" fmla="*/ 6943 h 10000"/>
              <a:gd name="connsiteX63" fmla="*/ 9402 w 10000"/>
              <a:gd name="connsiteY63" fmla="*/ 7379 h 10000"/>
              <a:gd name="connsiteX64" fmla="*/ 9138 w 10000"/>
              <a:gd name="connsiteY64" fmla="*/ 7805 h 10000"/>
              <a:gd name="connsiteX65" fmla="*/ 8862 w 10000"/>
              <a:gd name="connsiteY65" fmla="*/ 8184 h 10000"/>
              <a:gd name="connsiteX66" fmla="*/ 8540 w 10000"/>
              <a:gd name="connsiteY66" fmla="*/ 8540 h 10000"/>
              <a:gd name="connsiteX67" fmla="*/ 8184 w 10000"/>
              <a:gd name="connsiteY67" fmla="*/ 8862 h 10000"/>
              <a:gd name="connsiteX68" fmla="*/ 7793 w 10000"/>
              <a:gd name="connsiteY68" fmla="*/ 9138 h 10000"/>
              <a:gd name="connsiteX69" fmla="*/ 7379 w 10000"/>
              <a:gd name="connsiteY69" fmla="*/ 9402 h 10000"/>
              <a:gd name="connsiteX70" fmla="*/ 6943 w 10000"/>
              <a:gd name="connsiteY70" fmla="*/ 9598 h 10000"/>
              <a:gd name="connsiteX71" fmla="*/ 6724 w 10000"/>
              <a:gd name="connsiteY71" fmla="*/ 9701 h 10000"/>
              <a:gd name="connsiteX72" fmla="*/ 6483 w 10000"/>
              <a:gd name="connsiteY72" fmla="*/ 9782 h 10000"/>
              <a:gd name="connsiteX73" fmla="*/ 6241 w 10000"/>
              <a:gd name="connsiteY73" fmla="*/ 9839 h 10000"/>
              <a:gd name="connsiteX74" fmla="*/ 6000 w 10000"/>
              <a:gd name="connsiteY74" fmla="*/ 9897 h 10000"/>
              <a:gd name="connsiteX75" fmla="*/ 5759 w 10000"/>
              <a:gd name="connsiteY75" fmla="*/ 9943 h 10000"/>
              <a:gd name="connsiteX76" fmla="*/ 5517 w 10000"/>
              <a:gd name="connsiteY76" fmla="*/ 9977 h 10000"/>
              <a:gd name="connsiteX77" fmla="*/ 5264 w 10000"/>
              <a:gd name="connsiteY77" fmla="*/ 10000 h 10000"/>
              <a:gd name="connsiteX78" fmla="*/ 5000 w 10000"/>
              <a:gd name="connsiteY78" fmla="*/ 10000 h 10000"/>
              <a:gd name="connsiteX79" fmla="*/ 5000 w 10000"/>
              <a:gd name="connsiteY79" fmla="*/ 10000 h 10000"/>
              <a:gd name="connsiteX80" fmla="*/ 4736 w 10000"/>
              <a:gd name="connsiteY80" fmla="*/ 10000 h 10000"/>
              <a:gd name="connsiteX81" fmla="*/ 4483 w 10000"/>
              <a:gd name="connsiteY81" fmla="*/ 9977 h 10000"/>
              <a:gd name="connsiteX82" fmla="*/ 4241 w 10000"/>
              <a:gd name="connsiteY82" fmla="*/ 9943 h 10000"/>
              <a:gd name="connsiteX83" fmla="*/ 4000 w 10000"/>
              <a:gd name="connsiteY83" fmla="*/ 9897 h 10000"/>
              <a:gd name="connsiteX84" fmla="*/ 3759 w 10000"/>
              <a:gd name="connsiteY84" fmla="*/ 9839 h 10000"/>
              <a:gd name="connsiteX85" fmla="*/ 3517 w 10000"/>
              <a:gd name="connsiteY85" fmla="*/ 9782 h 10000"/>
              <a:gd name="connsiteX86" fmla="*/ 3276 w 10000"/>
              <a:gd name="connsiteY86" fmla="*/ 9701 h 10000"/>
              <a:gd name="connsiteX87" fmla="*/ 3057 w 10000"/>
              <a:gd name="connsiteY87" fmla="*/ 9598 h 10000"/>
              <a:gd name="connsiteX88" fmla="*/ 2621 w 10000"/>
              <a:gd name="connsiteY88" fmla="*/ 9402 h 10000"/>
              <a:gd name="connsiteX89" fmla="*/ 2195 w 10000"/>
              <a:gd name="connsiteY89" fmla="*/ 9138 h 10000"/>
              <a:gd name="connsiteX90" fmla="*/ 2224 w 10000"/>
              <a:gd name="connsiteY90"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1460 w 10000"/>
              <a:gd name="connsiteY15" fmla="*/ 1460 h 10000"/>
              <a:gd name="connsiteX16" fmla="*/ 2195 w 10000"/>
              <a:gd name="connsiteY16" fmla="*/ 862 h 10000"/>
              <a:gd name="connsiteX17" fmla="*/ 2621 w 10000"/>
              <a:gd name="connsiteY17" fmla="*/ 609 h 10000"/>
              <a:gd name="connsiteX18" fmla="*/ 3057 w 10000"/>
              <a:gd name="connsiteY18" fmla="*/ 402 h 10000"/>
              <a:gd name="connsiteX19" fmla="*/ 3276 w 10000"/>
              <a:gd name="connsiteY19" fmla="*/ 299 h 10000"/>
              <a:gd name="connsiteX20" fmla="*/ 3517 w 10000"/>
              <a:gd name="connsiteY20" fmla="*/ 218 h 10000"/>
              <a:gd name="connsiteX21" fmla="*/ 3759 w 10000"/>
              <a:gd name="connsiteY21" fmla="*/ 161 h 10000"/>
              <a:gd name="connsiteX22" fmla="*/ 4000 w 10000"/>
              <a:gd name="connsiteY22" fmla="*/ 103 h 10000"/>
              <a:gd name="connsiteX23" fmla="*/ 4241 w 10000"/>
              <a:gd name="connsiteY23" fmla="*/ 69 h 10000"/>
              <a:gd name="connsiteX24" fmla="*/ 4483 w 10000"/>
              <a:gd name="connsiteY24" fmla="*/ 23 h 10000"/>
              <a:gd name="connsiteX25" fmla="*/ 4736 w 10000"/>
              <a:gd name="connsiteY25" fmla="*/ 0 h 10000"/>
              <a:gd name="connsiteX26" fmla="*/ 5000 w 10000"/>
              <a:gd name="connsiteY26" fmla="*/ 0 h 10000"/>
              <a:gd name="connsiteX27" fmla="*/ 5000 w 10000"/>
              <a:gd name="connsiteY27" fmla="*/ 0 h 10000"/>
              <a:gd name="connsiteX28" fmla="*/ 5264 w 10000"/>
              <a:gd name="connsiteY28" fmla="*/ 0 h 10000"/>
              <a:gd name="connsiteX29" fmla="*/ 5517 w 10000"/>
              <a:gd name="connsiteY29" fmla="*/ 23 h 10000"/>
              <a:gd name="connsiteX30" fmla="*/ 5759 w 10000"/>
              <a:gd name="connsiteY30" fmla="*/ 69 h 10000"/>
              <a:gd name="connsiteX31" fmla="*/ 6000 w 10000"/>
              <a:gd name="connsiteY31" fmla="*/ 103 h 10000"/>
              <a:gd name="connsiteX32" fmla="*/ 6241 w 10000"/>
              <a:gd name="connsiteY32" fmla="*/ 161 h 10000"/>
              <a:gd name="connsiteX33" fmla="*/ 6483 w 10000"/>
              <a:gd name="connsiteY33" fmla="*/ 218 h 10000"/>
              <a:gd name="connsiteX34" fmla="*/ 6724 w 10000"/>
              <a:gd name="connsiteY34" fmla="*/ 299 h 10000"/>
              <a:gd name="connsiteX35" fmla="*/ 6943 w 10000"/>
              <a:gd name="connsiteY35" fmla="*/ 402 h 10000"/>
              <a:gd name="connsiteX36" fmla="*/ 7379 w 10000"/>
              <a:gd name="connsiteY36" fmla="*/ 609 h 10000"/>
              <a:gd name="connsiteX37" fmla="*/ 7793 w 10000"/>
              <a:gd name="connsiteY37" fmla="*/ 862 h 10000"/>
              <a:gd name="connsiteX38" fmla="*/ 8184 w 10000"/>
              <a:gd name="connsiteY38" fmla="*/ 1138 h 10000"/>
              <a:gd name="connsiteX39" fmla="*/ 8540 w 10000"/>
              <a:gd name="connsiteY39" fmla="*/ 1460 h 10000"/>
              <a:gd name="connsiteX40" fmla="*/ 8862 w 10000"/>
              <a:gd name="connsiteY40" fmla="*/ 1828 h 10000"/>
              <a:gd name="connsiteX41" fmla="*/ 9138 w 10000"/>
              <a:gd name="connsiteY41" fmla="*/ 2207 h 10000"/>
              <a:gd name="connsiteX42" fmla="*/ 9402 w 10000"/>
              <a:gd name="connsiteY42" fmla="*/ 2621 h 10000"/>
              <a:gd name="connsiteX43" fmla="*/ 9598 w 10000"/>
              <a:gd name="connsiteY43" fmla="*/ 3057 h 10000"/>
              <a:gd name="connsiteX44" fmla="*/ 9701 w 10000"/>
              <a:gd name="connsiteY44" fmla="*/ 3287 h 10000"/>
              <a:gd name="connsiteX45" fmla="*/ 9782 w 10000"/>
              <a:gd name="connsiteY45" fmla="*/ 3517 h 10000"/>
              <a:gd name="connsiteX46" fmla="*/ 9839 w 10000"/>
              <a:gd name="connsiteY46" fmla="*/ 3759 h 10000"/>
              <a:gd name="connsiteX47" fmla="*/ 9897 w 10000"/>
              <a:gd name="connsiteY47" fmla="*/ 4000 h 10000"/>
              <a:gd name="connsiteX48" fmla="*/ 9943 w 10000"/>
              <a:gd name="connsiteY48" fmla="*/ 4241 h 10000"/>
              <a:gd name="connsiteX49" fmla="*/ 9977 w 10000"/>
              <a:gd name="connsiteY49" fmla="*/ 4483 h 10000"/>
              <a:gd name="connsiteX50" fmla="*/ 10000 w 10000"/>
              <a:gd name="connsiteY50" fmla="*/ 4747 h 10000"/>
              <a:gd name="connsiteX51" fmla="*/ 10000 w 10000"/>
              <a:gd name="connsiteY51" fmla="*/ 5000 h 10000"/>
              <a:gd name="connsiteX52" fmla="*/ 10000 w 10000"/>
              <a:gd name="connsiteY52" fmla="*/ 5000 h 10000"/>
              <a:gd name="connsiteX53" fmla="*/ 10000 w 10000"/>
              <a:gd name="connsiteY53" fmla="*/ 5000 h 10000"/>
              <a:gd name="connsiteX54" fmla="*/ 10000 w 10000"/>
              <a:gd name="connsiteY54" fmla="*/ 5264 h 10000"/>
              <a:gd name="connsiteX55" fmla="*/ 9977 w 10000"/>
              <a:gd name="connsiteY55" fmla="*/ 5517 h 10000"/>
              <a:gd name="connsiteX56" fmla="*/ 9943 w 10000"/>
              <a:gd name="connsiteY56" fmla="*/ 5759 h 10000"/>
              <a:gd name="connsiteX57" fmla="*/ 9897 w 10000"/>
              <a:gd name="connsiteY57" fmla="*/ 6000 h 10000"/>
              <a:gd name="connsiteX58" fmla="*/ 9839 w 10000"/>
              <a:gd name="connsiteY58" fmla="*/ 6241 h 10000"/>
              <a:gd name="connsiteX59" fmla="*/ 9782 w 10000"/>
              <a:gd name="connsiteY59" fmla="*/ 6483 h 10000"/>
              <a:gd name="connsiteX60" fmla="*/ 9701 w 10000"/>
              <a:gd name="connsiteY60" fmla="*/ 6724 h 10000"/>
              <a:gd name="connsiteX61" fmla="*/ 9598 w 10000"/>
              <a:gd name="connsiteY61" fmla="*/ 6943 h 10000"/>
              <a:gd name="connsiteX62" fmla="*/ 9402 w 10000"/>
              <a:gd name="connsiteY62" fmla="*/ 7379 h 10000"/>
              <a:gd name="connsiteX63" fmla="*/ 9138 w 10000"/>
              <a:gd name="connsiteY63" fmla="*/ 7805 h 10000"/>
              <a:gd name="connsiteX64" fmla="*/ 8862 w 10000"/>
              <a:gd name="connsiteY64" fmla="*/ 8184 h 10000"/>
              <a:gd name="connsiteX65" fmla="*/ 8540 w 10000"/>
              <a:gd name="connsiteY65" fmla="*/ 8540 h 10000"/>
              <a:gd name="connsiteX66" fmla="*/ 8184 w 10000"/>
              <a:gd name="connsiteY66" fmla="*/ 8862 h 10000"/>
              <a:gd name="connsiteX67" fmla="*/ 7793 w 10000"/>
              <a:gd name="connsiteY67" fmla="*/ 9138 h 10000"/>
              <a:gd name="connsiteX68" fmla="*/ 7379 w 10000"/>
              <a:gd name="connsiteY68" fmla="*/ 9402 h 10000"/>
              <a:gd name="connsiteX69" fmla="*/ 6943 w 10000"/>
              <a:gd name="connsiteY69" fmla="*/ 9598 h 10000"/>
              <a:gd name="connsiteX70" fmla="*/ 6724 w 10000"/>
              <a:gd name="connsiteY70" fmla="*/ 9701 h 10000"/>
              <a:gd name="connsiteX71" fmla="*/ 6483 w 10000"/>
              <a:gd name="connsiteY71" fmla="*/ 9782 h 10000"/>
              <a:gd name="connsiteX72" fmla="*/ 6241 w 10000"/>
              <a:gd name="connsiteY72" fmla="*/ 9839 h 10000"/>
              <a:gd name="connsiteX73" fmla="*/ 6000 w 10000"/>
              <a:gd name="connsiteY73" fmla="*/ 9897 h 10000"/>
              <a:gd name="connsiteX74" fmla="*/ 5759 w 10000"/>
              <a:gd name="connsiteY74" fmla="*/ 9943 h 10000"/>
              <a:gd name="connsiteX75" fmla="*/ 5517 w 10000"/>
              <a:gd name="connsiteY75" fmla="*/ 9977 h 10000"/>
              <a:gd name="connsiteX76" fmla="*/ 5264 w 10000"/>
              <a:gd name="connsiteY76" fmla="*/ 10000 h 10000"/>
              <a:gd name="connsiteX77" fmla="*/ 5000 w 10000"/>
              <a:gd name="connsiteY77" fmla="*/ 10000 h 10000"/>
              <a:gd name="connsiteX78" fmla="*/ 5000 w 10000"/>
              <a:gd name="connsiteY78" fmla="*/ 10000 h 10000"/>
              <a:gd name="connsiteX79" fmla="*/ 4736 w 10000"/>
              <a:gd name="connsiteY79" fmla="*/ 10000 h 10000"/>
              <a:gd name="connsiteX80" fmla="*/ 4483 w 10000"/>
              <a:gd name="connsiteY80" fmla="*/ 9977 h 10000"/>
              <a:gd name="connsiteX81" fmla="*/ 4241 w 10000"/>
              <a:gd name="connsiteY81" fmla="*/ 9943 h 10000"/>
              <a:gd name="connsiteX82" fmla="*/ 4000 w 10000"/>
              <a:gd name="connsiteY82" fmla="*/ 9897 h 10000"/>
              <a:gd name="connsiteX83" fmla="*/ 3759 w 10000"/>
              <a:gd name="connsiteY83" fmla="*/ 9839 h 10000"/>
              <a:gd name="connsiteX84" fmla="*/ 3517 w 10000"/>
              <a:gd name="connsiteY84" fmla="*/ 9782 h 10000"/>
              <a:gd name="connsiteX85" fmla="*/ 3276 w 10000"/>
              <a:gd name="connsiteY85" fmla="*/ 9701 h 10000"/>
              <a:gd name="connsiteX86" fmla="*/ 3057 w 10000"/>
              <a:gd name="connsiteY86" fmla="*/ 9598 h 10000"/>
              <a:gd name="connsiteX87" fmla="*/ 2621 w 10000"/>
              <a:gd name="connsiteY87" fmla="*/ 9402 h 10000"/>
              <a:gd name="connsiteX88" fmla="*/ 2195 w 10000"/>
              <a:gd name="connsiteY88" fmla="*/ 9138 h 10000"/>
              <a:gd name="connsiteX89" fmla="*/ 2224 w 10000"/>
              <a:gd name="connsiteY89"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1138 w 10000"/>
              <a:gd name="connsiteY14" fmla="*/ 1828 h 10000"/>
              <a:gd name="connsiteX15" fmla="*/ 2195 w 10000"/>
              <a:gd name="connsiteY15" fmla="*/ 862 h 10000"/>
              <a:gd name="connsiteX16" fmla="*/ 2621 w 10000"/>
              <a:gd name="connsiteY16" fmla="*/ 609 h 10000"/>
              <a:gd name="connsiteX17" fmla="*/ 3057 w 10000"/>
              <a:gd name="connsiteY17" fmla="*/ 402 h 10000"/>
              <a:gd name="connsiteX18" fmla="*/ 3276 w 10000"/>
              <a:gd name="connsiteY18" fmla="*/ 299 h 10000"/>
              <a:gd name="connsiteX19" fmla="*/ 3517 w 10000"/>
              <a:gd name="connsiteY19" fmla="*/ 218 h 10000"/>
              <a:gd name="connsiteX20" fmla="*/ 3759 w 10000"/>
              <a:gd name="connsiteY20" fmla="*/ 161 h 10000"/>
              <a:gd name="connsiteX21" fmla="*/ 4000 w 10000"/>
              <a:gd name="connsiteY21" fmla="*/ 103 h 10000"/>
              <a:gd name="connsiteX22" fmla="*/ 4241 w 10000"/>
              <a:gd name="connsiteY22" fmla="*/ 69 h 10000"/>
              <a:gd name="connsiteX23" fmla="*/ 4483 w 10000"/>
              <a:gd name="connsiteY23" fmla="*/ 23 h 10000"/>
              <a:gd name="connsiteX24" fmla="*/ 4736 w 10000"/>
              <a:gd name="connsiteY24" fmla="*/ 0 h 10000"/>
              <a:gd name="connsiteX25" fmla="*/ 5000 w 10000"/>
              <a:gd name="connsiteY25" fmla="*/ 0 h 10000"/>
              <a:gd name="connsiteX26" fmla="*/ 5000 w 10000"/>
              <a:gd name="connsiteY26" fmla="*/ 0 h 10000"/>
              <a:gd name="connsiteX27" fmla="*/ 5264 w 10000"/>
              <a:gd name="connsiteY27" fmla="*/ 0 h 10000"/>
              <a:gd name="connsiteX28" fmla="*/ 5517 w 10000"/>
              <a:gd name="connsiteY28" fmla="*/ 23 h 10000"/>
              <a:gd name="connsiteX29" fmla="*/ 5759 w 10000"/>
              <a:gd name="connsiteY29" fmla="*/ 69 h 10000"/>
              <a:gd name="connsiteX30" fmla="*/ 6000 w 10000"/>
              <a:gd name="connsiteY30" fmla="*/ 103 h 10000"/>
              <a:gd name="connsiteX31" fmla="*/ 6241 w 10000"/>
              <a:gd name="connsiteY31" fmla="*/ 161 h 10000"/>
              <a:gd name="connsiteX32" fmla="*/ 6483 w 10000"/>
              <a:gd name="connsiteY32" fmla="*/ 218 h 10000"/>
              <a:gd name="connsiteX33" fmla="*/ 6724 w 10000"/>
              <a:gd name="connsiteY33" fmla="*/ 299 h 10000"/>
              <a:gd name="connsiteX34" fmla="*/ 6943 w 10000"/>
              <a:gd name="connsiteY34" fmla="*/ 402 h 10000"/>
              <a:gd name="connsiteX35" fmla="*/ 7379 w 10000"/>
              <a:gd name="connsiteY35" fmla="*/ 609 h 10000"/>
              <a:gd name="connsiteX36" fmla="*/ 7793 w 10000"/>
              <a:gd name="connsiteY36" fmla="*/ 862 h 10000"/>
              <a:gd name="connsiteX37" fmla="*/ 8184 w 10000"/>
              <a:gd name="connsiteY37" fmla="*/ 1138 h 10000"/>
              <a:gd name="connsiteX38" fmla="*/ 8540 w 10000"/>
              <a:gd name="connsiteY38" fmla="*/ 1460 h 10000"/>
              <a:gd name="connsiteX39" fmla="*/ 8862 w 10000"/>
              <a:gd name="connsiteY39" fmla="*/ 1828 h 10000"/>
              <a:gd name="connsiteX40" fmla="*/ 9138 w 10000"/>
              <a:gd name="connsiteY40" fmla="*/ 2207 h 10000"/>
              <a:gd name="connsiteX41" fmla="*/ 9402 w 10000"/>
              <a:gd name="connsiteY41" fmla="*/ 2621 h 10000"/>
              <a:gd name="connsiteX42" fmla="*/ 9598 w 10000"/>
              <a:gd name="connsiteY42" fmla="*/ 3057 h 10000"/>
              <a:gd name="connsiteX43" fmla="*/ 9701 w 10000"/>
              <a:gd name="connsiteY43" fmla="*/ 3287 h 10000"/>
              <a:gd name="connsiteX44" fmla="*/ 9782 w 10000"/>
              <a:gd name="connsiteY44" fmla="*/ 3517 h 10000"/>
              <a:gd name="connsiteX45" fmla="*/ 9839 w 10000"/>
              <a:gd name="connsiteY45" fmla="*/ 3759 h 10000"/>
              <a:gd name="connsiteX46" fmla="*/ 9897 w 10000"/>
              <a:gd name="connsiteY46" fmla="*/ 4000 h 10000"/>
              <a:gd name="connsiteX47" fmla="*/ 9943 w 10000"/>
              <a:gd name="connsiteY47" fmla="*/ 4241 h 10000"/>
              <a:gd name="connsiteX48" fmla="*/ 9977 w 10000"/>
              <a:gd name="connsiteY48" fmla="*/ 4483 h 10000"/>
              <a:gd name="connsiteX49" fmla="*/ 10000 w 10000"/>
              <a:gd name="connsiteY49" fmla="*/ 4747 h 10000"/>
              <a:gd name="connsiteX50" fmla="*/ 10000 w 10000"/>
              <a:gd name="connsiteY50" fmla="*/ 5000 h 10000"/>
              <a:gd name="connsiteX51" fmla="*/ 10000 w 10000"/>
              <a:gd name="connsiteY51" fmla="*/ 5000 h 10000"/>
              <a:gd name="connsiteX52" fmla="*/ 10000 w 10000"/>
              <a:gd name="connsiteY52" fmla="*/ 5000 h 10000"/>
              <a:gd name="connsiteX53" fmla="*/ 10000 w 10000"/>
              <a:gd name="connsiteY53" fmla="*/ 5264 h 10000"/>
              <a:gd name="connsiteX54" fmla="*/ 9977 w 10000"/>
              <a:gd name="connsiteY54" fmla="*/ 5517 h 10000"/>
              <a:gd name="connsiteX55" fmla="*/ 9943 w 10000"/>
              <a:gd name="connsiteY55" fmla="*/ 5759 h 10000"/>
              <a:gd name="connsiteX56" fmla="*/ 9897 w 10000"/>
              <a:gd name="connsiteY56" fmla="*/ 6000 h 10000"/>
              <a:gd name="connsiteX57" fmla="*/ 9839 w 10000"/>
              <a:gd name="connsiteY57" fmla="*/ 6241 h 10000"/>
              <a:gd name="connsiteX58" fmla="*/ 9782 w 10000"/>
              <a:gd name="connsiteY58" fmla="*/ 6483 h 10000"/>
              <a:gd name="connsiteX59" fmla="*/ 9701 w 10000"/>
              <a:gd name="connsiteY59" fmla="*/ 6724 h 10000"/>
              <a:gd name="connsiteX60" fmla="*/ 9598 w 10000"/>
              <a:gd name="connsiteY60" fmla="*/ 6943 h 10000"/>
              <a:gd name="connsiteX61" fmla="*/ 9402 w 10000"/>
              <a:gd name="connsiteY61" fmla="*/ 7379 h 10000"/>
              <a:gd name="connsiteX62" fmla="*/ 9138 w 10000"/>
              <a:gd name="connsiteY62" fmla="*/ 7805 h 10000"/>
              <a:gd name="connsiteX63" fmla="*/ 8862 w 10000"/>
              <a:gd name="connsiteY63" fmla="*/ 8184 h 10000"/>
              <a:gd name="connsiteX64" fmla="*/ 8540 w 10000"/>
              <a:gd name="connsiteY64" fmla="*/ 8540 h 10000"/>
              <a:gd name="connsiteX65" fmla="*/ 8184 w 10000"/>
              <a:gd name="connsiteY65" fmla="*/ 8862 h 10000"/>
              <a:gd name="connsiteX66" fmla="*/ 7793 w 10000"/>
              <a:gd name="connsiteY66" fmla="*/ 9138 h 10000"/>
              <a:gd name="connsiteX67" fmla="*/ 7379 w 10000"/>
              <a:gd name="connsiteY67" fmla="*/ 9402 h 10000"/>
              <a:gd name="connsiteX68" fmla="*/ 6943 w 10000"/>
              <a:gd name="connsiteY68" fmla="*/ 9598 h 10000"/>
              <a:gd name="connsiteX69" fmla="*/ 6724 w 10000"/>
              <a:gd name="connsiteY69" fmla="*/ 9701 h 10000"/>
              <a:gd name="connsiteX70" fmla="*/ 6483 w 10000"/>
              <a:gd name="connsiteY70" fmla="*/ 9782 h 10000"/>
              <a:gd name="connsiteX71" fmla="*/ 6241 w 10000"/>
              <a:gd name="connsiteY71" fmla="*/ 9839 h 10000"/>
              <a:gd name="connsiteX72" fmla="*/ 6000 w 10000"/>
              <a:gd name="connsiteY72" fmla="*/ 9897 h 10000"/>
              <a:gd name="connsiteX73" fmla="*/ 5759 w 10000"/>
              <a:gd name="connsiteY73" fmla="*/ 9943 h 10000"/>
              <a:gd name="connsiteX74" fmla="*/ 5517 w 10000"/>
              <a:gd name="connsiteY74" fmla="*/ 9977 h 10000"/>
              <a:gd name="connsiteX75" fmla="*/ 5264 w 10000"/>
              <a:gd name="connsiteY75" fmla="*/ 10000 h 10000"/>
              <a:gd name="connsiteX76" fmla="*/ 5000 w 10000"/>
              <a:gd name="connsiteY76" fmla="*/ 10000 h 10000"/>
              <a:gd name="connsiteX77" fmla="*/ 5000 w 10000"/>
              <a:gd name="connsiteY77" fmla="*/ 10000 h 10000"/>
              <a:gd name="connsiteX78" fmla="*/ 4736 w 10000"/>
              <a:gd name="connsiteY78" fmla="*/ 10000 h 10000"/>
              <a:gd name="connsiteX79" fmla="*/ 4483 w 10000"/>
              <a:gd name="connsiteY79" fmla="*/ 9977 h 10000"/>
              <a:gd name="connsiteX80" fmla="*/ 4241 w 10000"/>
              <a:gd name="connsiteY80" fmla="*/ 9943 h 10000"/>
              <a:gd name="connsiteX81" fmla="*/ 4000 w 10000"/>
              <a:gd name="connsiteY81" fmla="*/ 9897 h 10000"/>
              <a:gd name="connsiteX82" fmla="*/ 3759 w 10000"/>
              <a:gd name="connsiteY82" fmla="*/ 9839 h 10000"/>
              <a:gd name="connsiteX83" fmla="*/ 3517 w 10000"/>
              <a:gd name="connsiteY83" fmla="*/ 9782 h 10000"/>
              <a:gd name="connsiteX84" fmla="*/ 3276 w 10000"/>
              <a:gd name="connsiteY84" fmla="*/ 9701 h 10000"/>
              <a:gd name="connsiteX85" fmla="*/ 3057 w 10000"/>
              <a:gd name="connsiteY85" fmla="*/ 9598 h 10000"/>
              <a:gd name="connsiteX86" fmla="*/ 2621 w 10000"/>
              <a:gd name="connsiteY86" fmla="*/ 9402 h 10000"/>
              <a:gd name="connsiteX87" fmla="*/ 2195 w 10000"/>
              <a:gd name="connsiteY87" fmla="*/ 9138 h 10000"/>
              <a:gd name="connsiteX88" fmla="*/ 2224 w 10000"/>
              <a:gd name="connsiteY88"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862 w 10000"/>
              <a:gd name="connsiteY13" fmla="*/ 2207 h 10000"/>
              <a:gd name="connsiteX14" fmla="*/ 2195 w 10000"/>
              <a:gd name="connsiteY14" fmla="*/ 862 h 10000"/>
              <a:gd name="connsiteX15" fmla="*/ 2621 w 10000"/>
              <a:gd name="connsiteY15" fmla="*/ 609 h 10000"/>
              <a:gd name="connsiteX16" fmla="*/ 3057 w 10000"/>
              <a:gd name="connsiteY16" fmla="*/ 402 h 10000"/>
              <a:gd name="connsiteX17" fmla="*/ 3276 w 10000"/>
              <a:gd name="connsiteY17" fmla="*/ 299 h 10000"/>
              <a:gd name="connsiteX18" fmla="*/ 3517 w 10000"/>
              <a:gd name="connsiteY18" fmla="*/ 218 h 10000"/>
              <a:gd name="connsiteX19" fmla="*/ 3759 w 10000"/>
              <a:gd name="connsiteY19" fmla="*/ 161 h 10000"/>
              <a:gd name="connsiteX20" fmla="*/ 4000 w 10000"/>
              <a:gd name="connsiteY20" fmla="*/ 103 h 10000"/>
              <a:gd name="connsiteX21" fmla="*/ 4241 w 10000"/>
              <a:gd name="connsiteY21" fmla="*/ 69 h 10000"/>
              <a:gd name="connsiteX22" fmla="*/ 4483 w 10000"/>
              <a:gd name="connsiteY22" fmla="*/ 23 h 10000"/>
              <a:gd name="connsiteX23" fmla="*/ 4736 w 10000"/>
              <a:gd name="connsiteY23" fmla="*/ 0 h 10000"/>
              <a:gd name="connsiteX24" fmla="*/ 5000 w 10000"/>
              <a:gd name="connsiteY24" fmla="*/ 0 h 10000"/>
              <a:gd name="connsiteX25" fmla="*/ 5000 w 10000"/>
              <a:gd name="connsiteY25" fmla="*/ 0 h 10000"/>
              <a:gd name="connsiteX26" fmla="*/ 5264 w 10000"/>
              <a:gd name="connsiteY26" fmla="*/ 0 h 10000"/>
              <a:gd name="connsiteX27" fmla="*/ 5517 w 10000"/>
              <a:gd name="connsiteY27" fmla="*/ 23 h 10000"/>
              <a:gd name="connsiteX28" fmla="*/ 5759 w 10000"/>
              <a:gd name="connsiteY28" fmla="*/ 69 h 10000"/>
              <a:gd name="connsiteX29" fmla="*/ 6000 w 10000"/>
              <a:gd name="connsiteY29" fmla="*/ 103 h 10000"/>
              <a:gd name="connsiteX30" fmla="*/ 6241 w 10000"/>
              <a:gd name="connsiteY30" fmla="*/ 161 h 10000"/>
              <a:gd name="connsiteX31" fmla="*/ 6483 w 10000"/>
              <a:gd name="connsiteY31" fmla="*/ 218 h 10000"/>
              <a:gd name="connsiteX32" fmla="*/ 6724 w 10000"/>
              <a:gd name="connsiteY32" fmla="*/ 299 h 10000"/>
              <a:gd name="connsiteX33" fmla="*/ 6943 w 10000"/>
              <a:gd name="connsiteY33" fmla="*/ 402 h 10000"/>
              <a:gd name="connsiteX34" fmla="*/ 7379 w 10000"/>
              <a:gd name="connsiteY34" fmla="*/ 609 h 10000"/>
              <a:gd name="connsiteX35" fmla="*/ 7793 w 10000"/>
              <a:gd name="connsiteY35" fmla="*/ 862 h 10000"/>
              <a:gd name="connsiteX36" fmla="*/ 8184 w 10000"/>
              <a:gd name="connsiteY36" fmla="*/ 1138 h 10000"/>
              <a:gd name="connsiteX37" fmla="*/ 8540 w 10000"/>
              <a:gd name="connsiteY37" fmla="*/ 1460 h 10000"/>
              <a:gd name="connsiteX38" fmla="*/ 8862 w 10000"/>
              <a:gd name="connsiteY38" fmla="*/ 1828 h 10000"/>
              <a:gd name="connsiteX39" fmla="*/ 9138 w 10000"/>
              <a:gd name="connsiteY39" fmla="*/ 2207 h 10000"/>
              <a:gd name="connsiteX40" fmla="*/ 9402 w 10000"/>
              <a:gd name="connsiteY40" fmla="*/ 2621 h 10000"/>
              <a:gd name="connsiteX41" fmla="*/ 9598 w 10000"/>
              <a:gd name="connsiteY41" fmla="*/ 3057 h 10000"/>
              <a:gd name="connsiteX42" fmla="*/ 9701 w 10000"/>
              <a:gd name="connsiteY42" fmla="*/ 3287 h 10000"/>
              <a:gd name="connsiteX43" fmla="*/ 9782 w 10000"/>
              <a:gd name="connsiteY43" fmla="*/ 3517 h 10000"/>
              <a:gd name="connsiteX44" fmla="*/ 9839 w 10000"/>
              <a:gd name="connsiteY44" fmla="*/ 3759 h 10000"/>
              <a:gd name="connsiteX45" fmla="*/ 9897 w 10000"/>
              <a:gd name="connsiteY45" fmla="*/ 4000 h 10000"/>
              <a:gd name="connsiteX46" fmla="*/ 9943 w 10000"/>
              <a:gd name="connsiteY46" fmla="*/ 4241 h 10000"/>
              <a:gd name="connsiteX47" fmla="*/ 9977 w 10000"/>
              <a:gd name="connsiteY47" fmla="*/ 4483 h 10000"/>
              <a:gd name="connsiteX48" fmla="*/ 10000 w 10000"/>
              <a:gd name="connsiteY48" fmla="*/ 4747 h 10000"/>
              <a:gd name="connsiteX49" fmla="*/ 10000 w 10000"/>
              <a:gd name="connsiteY49" fmla="*/ 5000 h 10000"/>
              <a:gd name="connsiteX50" fmla="*/ 10000 w 10000"/>
              <a:gd name="connsiteY50" fmla="*/ 5000 h 10000"/>
              <a:gd name="connsiteX51" fmla="*/ 10000 w 10000"/>
              <a:gd name="connsiteY51" fmla="*/ 5000 h 10000"/>
              <a:gd name="connsiteX52" fmla="*/ 10000 w 10000"/>
              <a:gd name="connsiteY52" fmla="*/ 5264 h 10000"/>
              <a:gd name="connsiteX53" fmla="*/ 9977 w 10000"/>
              <a:gd name="connsiteY53" fmla="*/ 5517 h 10000"/>
              <a:gd name="connsiteX54" fmla="*/ 9943 w 10000"/>
              <a:gd name="connsiteY54" fmla="*/ 5759 h 10000"/>
              <a:gd name="connsiteX55" fmla="*/ 9897 w 10000"/>
              <a:gd name="connsiteY55" fmla="*/ 6000 h 10000"/>
              <a:gd name="connsiteX56" fmla="*/ 9839 w 10000"/>
              <a:gd name="connsiteY56" fmla="*/ 6241 h 10000"/>
              <a:gd name="connsiteX57" fmla="*/ 9782 w 10000"/>
              <a:gd name="connsiteY57" fmla="*/ 6483 h 10000"/>
              <a:gd name="connsiteX58" fmla="*/ 9701 w 10000"/>
              <a:gd name="connsiteY58" fmla="*/ 6724 h 10000"/>
              <a:gd name="connsiteX59" fmla="*/ 9598 w 10000"/>
              <a:gd name="connsiteY59" fmla="*/ 6943 h 10000"/>
              <a:gd name="connsiteX60" fmla="*/ 9402 w 10000"/>
              <a:gd name="connsiteY60" fmla="*/ 7379 h 10000"/>
              <a:gd name="connsiteX61" fmla="*/ 9138 w 10000"/>
              <a:gd name="connsiteY61" fmla="*/ 7805 h 10000"/>
              <a:gd name="connsiteX62" fmla="*/ 8862 w 10000"/>
              <a:gd name="connsiteY62" fmla="*/ 8184 h 10000"/>
              <a:gd name="connsiteX63" fmla="*/ 8540 w 10000"/>
              <a:gd name="connsiteY63" fmla="*/ 8540 h 10000"/>
              <a:gd name="connsiteX64" fmla="*/ 8184 w 10000"/>
              <a:gd name="connsiteY64" fmla="*/ 8862 h 10000"/>
              <a:gd name="connsiteX65" fmla="*/ 7793 w 10000"/>
              <a:gd name="connsiteY65" fmla="*/ 9138 h 10000"/>
              <a:gd name="connsiteX66" fmla="*/ 7379 w 10000"/>
              <a:gd name="connsiteY66" fmla="*/ 9402 h 10000"/>
              <a:gd name="connsiteX67" fmla="*/ 6943 w 10000"/>
              <a:gd name="connsiteY67" fmla="*/ 9598 h 10000"/>
              <a:gd name="connsiteX68" fmla="*/ 6724 w 10000"/>
              <a:gd name="connsiteY68" fmla="*/ 9701 h 10000"/>
              <a:gd name="connsiteX69" fmla="*/ 6483 w 10000"/>
              <a:gd name="connsiteY69" fmla="*/ 9782 h 10000"/>
              <a:gd name="connsiteX70" fmla="*/ 6241 w 10000"/>
              <a:gd name="connsiteY70" fmla="*/ 9839 h 10000"/>
              <a:gd name="connsiteX71" fmla="*/ 6000 w 10000"/>
              <a:gd name="connsiteY71" fmla="*/ 9897 h 10000"/>
              <a:gd name="connsiteX72" fmla="*/ 5759 w 10000"/>
              <a:gd name="connsiteY72" fmla="*/ 9943 h 10000"/>
              <a:gd name="connsiteX73" fmla="*/ 5517 w 10000"/>
              <a:gd name="connsiteY73" fmla="*/ 9977 h 10000"/>
              <a:gd name="connsiteX74" fmla="*/ 5264 w 10000"/>
              <a:gd name="connsiteY74" fmla="*/ 10000 h 10000"/>
              <a:gd name="connsiteX75" fmla="*/ 5000 w 10000"/>
              <a:gd name="connsiteY75" fmla="*/ 10000 h 10000"/>
              <a:gd name="connsiteX76" fmla="*/ 5000 w 10000"/>
              <a:gd name="connsiteY76" fmla="*/ 10000 h 10000"/>
              <a:gd name="connsiteX77" fmla="*/ 4736 w 10000"/>
              <a:gd name="connsiteY77" fmla="*/ 10000 h 10000"/>
              <a:gd name="connsiteX78" fmla="*/ 4483 w 10000"/>
              <a:gd name="connsiteY78" fmla="*/ 9977 h 10000"/>
              <a:gd name="connsiteX79" fmla="*/ 4241 w 10000"/>
              <a:gd name="connsiteY79" fmla="*/ 9943 h 10000"/>
              <a:gd name="connsiteX80" fmla="*/ 4000 w 10000"/>
              <a:gd name="connsiteY80" fmla="*/ 9897 h 10000"/>
              <a:gd name="connsiteX81" fmla="*/ 3759 w 10000"/>
              <a:gd name="connsiteY81" fmla="*/ 9839 h 10000"/>
              <a:gd name="connsiteX82" fmla="*/ 3517 w 10000"/>
              <a:gd name="connsiteY82" fmla="*/ 9782 h 10000"/>
              <a:gd name="connsiteX83" fmla="*/ 3276 w 10000"/>
              <a:gd name="connsiteY83" fmla="*/ 9701 h 10000"/>
              <a:gd name="connsiteX84" fmla="*/ 3057 w 10000"/>
              <a:gd name="connsiteY84" fmla="*/ 9598 h 10000"/>
              <a:gd name="connsiteX85" fmla="*/ 2621 w 10000"/>
              <a:gd name="connsiteY85" fmla="*/ 9402 h 10000"/>
              <a:gd name="connsiteX86" fmla="*/ 2195 w 10000"/>
              <a:gd name="connsiteY86" fmla="*/ 9138 h 10000"/>
              <a:gd name="connsiteX87" fmla="*/ 2224 w 10000"/>
              <a:gd name="connsiteY87"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598 w 10000"/>
              <a:gd name="connsiteY12" fmla="*/ 2621 h 10000"/>
              <a:gd name="connsiteX13" fmla="*/ 2195 w 10000"/>
              <a:gd name="connsiteY13" fmla="*/ 862 h 10000"/>
              <a:gd name="connsiteX14" fmla="*/ 2621 w 10000"/>
              <a:gd name="connsiteY14" fmla="*/ 609 h 10000"/>
              <a:gd name="connsiteX15" fmla="*/ 3057 w 10000"/>
              <a:gd name="connsiteY15" fmla="*/ 402 h 10000"/>
              <a:gd name="connsiteX16" fmla="*/ 3276 w 10000"/>
              <a:gd name="connsiteY16" fmla="*/ 299 h 10000"/>
              <a:gd name="connsiteX17" fmla="*/ 3517 w 10000"/>
              <a:gd name="connsiteY17" fmla="*/ 218 h 10000"/>
              <a:gd name="connsiteX18" fmla="*/ 3759 w 10000"/>
              <a:gd name="connsiteY18" fmla="*/ 161 h 10000"/>
              <a:gd name="connsiteX19" fmla="*/ 4000 w 10000"/>
              <a:gd name="connsiteY19" fmla="*/ 103 h 10000"/>
              <a:gd name="connsiteX20" fmla="*/ 4241 w 10000"/>
              <a:gd name="connsiteY20" fmla="*/ 69 h 10000"/>
              <a:gd name="connsiteX21" fmla="*/ 4483 w 10000"/>
              <a:gd name="connsiteY21" fmla="*/ 23 h 10000"/>
              <a:gd name="connsiteX22" fmla="*/ 4736 w 10000"/>
              <a:gd name="connsiteY22" fmla="*/ 0 h 10000"/>
              <a:gd name="connsiteX23" fmla="*/ 5000 w 10000"/>
              <a:gd name="connsiteY23" fmla="*/ 0 h 10000"/>
              <a:gd name="connsiteX24" fmla="*/ 5000 w 10000"/>
              <a:gd name="connsiteY24" fmla="*/ 0 h 10000"/>
              <a:gd name="connsiteX25" fmla="*/ 5264 w 10000"/>
              <a:gd name="connsiteY25" fmla="*/ 0 h 10000"/>
              <a:gd name="connsiteX26" fmla="*/ 5517 w 10000"/>
              <a:gd name="connsiteY26" fmla="*/ 23 h 10000"/>
              <a:gd name="connsiteX27" fmla="*/ 5759 w 10000"/>
              <a:gd name="connsiteY27" fmla="*/ 69 h 10000"/>
              <a:gd name="connsiteX28" fmla="*/ 6000 w 10000"/>
              <a:gd name="connsiteY28" fmla="*/ 103 h 10000"/>
              <a:gd name="connsiteX29" fmla="*/ 6241 w 10000"/>
              <a:gd name="connsiteY29" fmla="*/ 161 h 10000"/>
              <a:gd name="connsiteX30" fmla="*/ 6483 w 10000"/>
              <a:gd name="connsiteY30" fmla="*/ 218 h 10000"/>
              <a:gd name="connsiteX31" fmla="*/ 6724 w 10000"/>
              <a:gd name="connsiteY31" fmla="*/ 299 h 10000"/>
              <a:gd name="connsiteX32" fmla="*/ 6943 w 10000"/>
              <a:gd name="connsiteY32" fmla="*/ 402 h 10000"/>
              <a:gd name="connsiteX33" fmla="*/ 7379 w 10000"/>
              <a:gd name="connsiteY33" fmla="*/ 609 h 10000"/>
              <a:gd name="connsiteX34" fmla="*/ 7793 w 10000"/>
              <a:gd name="connsiteY34" fmla="*/ 862 h 10000"/>
              <a:gd name="connsiteX35" fmla="*/ 8184 w 10000"/>
              <a:gd name="connsiteY35" fmla="*/ 1138 h 10000"/>
              <a:gd name="connsiteX36" fmla="*/ 8540 w 10000"/>
              <a:gd name="connsiteY36" fmla="*/ 1460 h 10000"/>
              <a:gd name="connsiteX37" fmla="*/ 8862 w 10000"/>
              <a:gd name="connsiteY37" fmla="*/ 1828 h 10000"/>
              <a:gd name="connsiteX38" fmla="*/ 9138 w 10000"/>
              <a:gd name="connsiteY38" fmla="*/ 2207 h 10000"/>
              <a:gd name="connsiteX39" fmla="*/ 9402 w 10000"/>
              <a:gd name="connsiteY39" fmla="*/ 2621 h 10000"/>
              <a:gd name="connsiteX40" fmla="*/ 9598 w 10000"/>
              <a:gd name="connsiteY40" fmla="*/ 3057 h 10000"/>
              <a:gd name="connsiteX41" fmla="*/ 9701 w 10000"/>
              <a:gd name="connsiteY41" fmla="*/ 3287 h 10000"/>
              <a:gd name="connsiteX42" fmla="*/ 9782 w 10000"/>
              <a:gd name="connsiteY42" fmla="*/ 3517 h 10000"/>
              <a:gd name="connsiteX43" fmla="*/ 9839 w 10000"/>
              <a:gd name="connsiteY43" fmla="*/ 3759 h 10000"/>
              <a:gd name="connsiteX44" fmla="*/ 9897 w 10000"/>
              <a:gd name="connsiteY44" fmla="*/ 4000 h 10000"/>
              <a:gd name="connsiteX45" fmla="*/ 9943 w 10000"/>
              <a:gd name="connsiteY45" fmla="*/ 4241 h 10000"/>
              <a:gd name="connsiteX46" fmla="*/ 9977 w 10000"/>
              <a:gd name="connsiteY46" fmla="*/ 4483 h 10000"/>
              <a:gd name="connsiteX47" fmla="*/ 10000 w 10000"/>
              <a:gd name="connsiteY47" fmla="*/ 4747 h 10000"/>
              <a:gd name="connsiteX48" fmla="*/ 10000 w 10000"/>
              <a:gd name="connsiteY48" fmla="*/ 5000 h 10000"/>
              <a:gd name="connsiteX49" fmla="*/ 10000 w 10000"/>
              <a:gd name="connsiteY49" fmla="*/ 5000 h 10000"/>
              <a:gd name="connsiteX50" fmla="*/ 10000 w 10000"/>
              <a:gd name="connsiteY50" fmla="*/ 5000 h 10000"/>
              <a:gd name="connsiteX51" fmla="*/ 10000 w 10000"/>
              <a:gd name="connsiteY51" fmla="*/ 5264 h 10000"/>
              <a:gd name="connsiteX52" fmla="*/ 9977 w 10000"/>
              <a:gd name="connsiteY52" fmla="*/ 5517 h 10000"/>
              <a:gd name="connsiteX53" fmla="*/ 9943 w 10000"/>
              <a:gd name="connsiteY53" fmla="*/ 5759 h 10000"/>
              <a:gd name="connsiteX54" fmla="*/ 9897 w 10000"/>
              <a:gd name="connsiteY54" fmla="*/ 6000 h 10000"/>
              <a:gd name="connsiteX55" fmla="*/ 9839 w 10000"/>
              <a:gd name="connsiteY55" fmla="*/ 6241 h 10000"/>
              <a:gd name="connsiteX56" fmla="*/ 9782 w 10000"/>
              <a:gd name="connsiteY56" fmla="*/ 6483 h 10000"/>
              <a:gd name="connsiteX57" fmla="*/ 9701 w 10000"/>
              <a:gd name="connsiteY57" fmla="*/ 6724 h 10000"/>
              <a:gd name="connsiteX58" fmla="*/ 9598 w 10000"/>
              <a:gd name="connsiteY58" fmla="*/ 6943 h 10000"/>
              <a:gd name="connsiteX59" fmla="*/ 9402 w 10000"/>
              <a:gd name="connsiteY59" fmla="*/ 7379 h 10000"/>
              <a:gd name="connsiteX60" fmla="*/ 9138 w 10000"/>
              <a:gd name="connsiteY60" fmla="*/ 7805 h 10000"/>
              <a:gd name="connsiteX61" fmla="*/ 8862 w 10000"/>
              <a:gd name="connsiteY61" fmla="*/ 8184 h 10000"/>
              <a:gd name="connsiteX62" fmla="*/ 8540 w 10000"/>
              <a:gd name="connsiteY62" fmla="*/ 8540 h 10000"/>
              <a:gd name="connsiteX63" fmla="*/ 8184 w 10000"/>
              <a:gd name="connsiteY63" fmla="*/ 8862 h 10000"/>
              <a:gd name="connsiteX64" fmla="*/ 7793 w 10000"/>
              <a:gd name="connsiteY64" fmla="*/ 9138 h 10000"/>
              <a:gd name="connsiteX65" fmla="*/ 7379 w 10000"/>
              <a:gd name="connsiteY65" fmla="*/ 9402 h 10000"/>
              <a:gd name="connsiteX66" fmla="*/ 6943 w 10000"/>
              <a:gd name="connsiteY66" fmla="*/ 9598 h 10000"/>
              <a:gd name="connsiteX67" fmla="*/ 6724 w 10000"/>
              <a:gd name="connsiteY67" fmla="*/ 9701 h 10000"/>
              <a:gd name="connsiteX68" fmla="*/ 6483 w 10000"/>
              <a:gd name="connsiteY68" fmla="*/ 9782 h 10000"/>
              <a:gd name="connsiteX69" fmla="*/ 6241 w 10000"/>
              <a:gd name="connsiteY69" fmla="*/ 9839 h 10000"/>
              <a:gd name="connsiteX70" fmla="*/ 6000 w 10000"/>
              <a:gd name="connsiteY70" fmla="*/ 9897 h 10000"/>
              <a:gd name="connsiteX71" fmla="*/ 5759 w 10000"/>
              <a:gd name="connsiteY71" fmla="*/ 9943 h 10000"/>
              <a:gd name="connsiteX72" fmla="*/ 5517 w 10000"/>
              <a:gd name="connsiteY72" fmla="*/ 9977 h 10000"/>
              <a:gd name="connsiteX73" fmla="*/ 5264 w 10000"/>
              <a:gd name="connsiteY73" fmla="*/ 10000 h 10000"/>
              <a:gd name="connsiteX74" fmla="*/ 5000 w 10000"/>
              <a:gd name="connsiteY74" fmla="*/ 10000 h 10000"/>
              <a:gd name="connsiteX75" fmla="*/ 5000 w 10000"/>
              <a:gd name="connsiteY75" fmla="*/ 10000 h 10000"/>
              <a:gd name="connsiteX76" fmla="*/ 4736 w 10000"/>
              <a:gd name="connsiteY76" fmla="*/ 10000 h 10000"/>
              <a:gd name="connsiteX77" fmla="*/ 4483 w 10000"/>
              <a:gd name="connsiteY77" fmla="*/ 9977 h 10000"/>
              <a:gd name="connsiteX78" fmla="*/ 4241 w 10000"/>
              <a:gd name="connsiteY78" fmla="*/ 9943 h 10000"/>
              <a:gd name="connsiteX79" fmla="*/ 4000 w 10000"/>
              <a:gd name="connsiteY79" fmla="*/ 9897 h 10000"/>
              <a:gd name="connsiteX80" fmla="*/ 3759 w 10000"/>
              <a:gd name="connsiteY80" fmla="*/ 9839 h 10000"/>
              <a:gd name="connsiteX81" fmla="*/ 3517 w 10000"/>
              <a:gd name="connsiteY81" fmla="*/ 9782 h 10000"/>
              <a:gd name="connsiteX82" fmla="*/ 3276 w 10000"/>
              <a:gd name="connsiteY82" fmla="*/ 9701 h 10000"/>
              <a:gd name="connsiteX83" fmla="*/ 3057 w 10000"/>
              <a:gd name="connsiteY83" fmla="*/ 9598 h 10000"/>
              <a:gd name="connsiteX84" fmla="*/ 2621 w 10000"/>
              <a:gd name="connsiteY84" fmla="*/ 9402 h 10000"/>
              <a:gd name="connsiteX85" fmla="*/ 2195 w 10000"/>
              <a:gd name="connsiteY85" fmla="*/ 9138 h 10000"/>
              <a:gd name="connsiteX86" fmla="*/ 2224 w 10000"/>
              <a:gd name="connsiteY86"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402 w 10000"/>
              <a:gd name="connsiteY11" fmla="*/ 3057 h 10000"/>
              <a:gd name="connsiteX12" fmla="*/ 2195 w 10000"/>
              <a:gd name="connsiteY12" fmla="*/ 862 h 10000"/>
              <a:gd name="connsiteX13" fmla="*/ 2621 w 10000"/>
              <a:gd name="connsiteY13" fmla="*/ 609 h 10000"/>
              <a:gd name="connsiteX14" fmla="*/ 3057 w 10000"/>
              <a:gd name="connsiteY14" fmla="*/ 402 h 10000"/>
              <a:gd name="connsiteX15" fmla="*/ 3276 w 10000"/>
              <a:gd name="connsiteY15" fmla="*/ 299 h 10000"/>
              <a:gd name="connsiteX16" fmla="*/ 3517 w 10000"/>
              <a:gd name="connsiteY16" fmla="*/ 218 h 10000"/>
              <a:gd name="connsiteX17" fmla="*/ 3759 w 10000"/>
              <a:gd name="connsiteY17" fmla="*/ 161 h 10000"/>
              <a:gd name="connsiteX18" fmla="*/ 4000 w 10000"/>
              <a:gd name="connsiteY18" fmla="*/ 103 h 10000"/>
              <a:gd name="connsiteX19" fmla="*/ 4241 w 10000"/>
              <a:gd name="connsiteY19" fmla="*/ 69 h 10000"/>
              <a:gd name="connsiteX20" fmla="*/ 4483 w 10000"/>
              <a:gd name="connsiteY20" fmla="*/ 23 h 10000"/>
              <a:gd name="connsiteX21" fmla="*/ 4736 w 10000"/>
              <a:gd name="connsiteY21" fmla="*/ 0 h 10000"/>
              <a:gd name="connsiteX22" fmla="*/ 5000 w 10000"/>
              <a:gd name="connsiteY22" fmla="*/ 0 h 10000"/>
              <a:gd name="connsiteX23" fmla="*/ 5000 w 10000"/>
              <a:gd name="connsiteY23" fmla="*/ 0 h 10000"/>
              <a:gd name="connsiteX24" fmla="*/ 5264 w 10000"/>
              <a:gd name="connsiteY24" fmla="*/ 0 h 10000"/>
              <a:gd name="connsiteX25" fmla="*/ 5517 w 10000"/>
              <a:gd name="connsiteY25" fmla="*/ 23 h 10000"/>
              <a:gd name="connsiteX26" fmla="*/ 5759 w 10000"/>
              <a:gd name="connsiteY26" fmla="*/ 69 h 10000"/>
              <a:gd name="connsiteX27" fmla="*/ 6000 w 10000"/>
              <a:gd name="connsiteY27" fmla="*/ 103 h 10000"/>
              <a:gd name="connsiteX28" fmla="*/ 6241 w 10000"/>
              <a:gd name="connsiteY28" fmla="*/ 161 h 10000"/>
              <a:gd name="connsiteX29" fmla="*/ 6483 w 10000"/>
              <a:gd name="connsiteY29" fmla="*/ 218 h 10000"/>
              <a:gd name="connsiteX30" fmla="*/ 6724 w 10000"/>
              <a:gd name="connsiteY30" fmla="*/ 299 h 10000"/>
              <a:gd name="connsiteX31" fmla="*/ 6943 w 10000"/>
              <a:gd name="connsiteY31" fmla="*/ 402 h 10000"/>
              <a:gd name="connsiteX32" fmla="*/ 7379 w 10000"/>
              <a:gd name="connsiteY32" fmla="*/ 609 h 10000"/>
              <a:gd name="connsiteX33" fmla="*/ 7793 w 10000"/>
              <a:gd name="connsiteY33" fmla="*/ 862 h 10000"/>
              <a:gd name="connsiteX34" fmla="*/ 8184 w 10000"/>
              <a:gd name="connsiteY34" fmla="*/ 1138 h 10000"/>
              <a:gd name="connsiteX35" fmla="*/ 8540 w 10000"/>
              <a:gd name="connsiteY35" fmla="*/ 1460 h 10000"/>
              <a:gd name="connsiteX36" fmla="*/ 8862 w 10000"/>
              <a:gd name="connsiteY36" fmla="*/ 1828 h 10000"/>
              <a:gd name="connsiteX37" fmla="*/ 9138 w 10000"/>
              <a:gd name="connsiteY37" fmla="*/ 2207 h 10000"/>
              <a:gd name="connsiteX38" fmla="*/ 9402 w 10000"/>
              <a:gd name="connsiteY38" fmla="*/ 2621 h 10000"/>
              <a:gd name="connsiteX39" fmla="*/ 9598 w 10000"/>
              <a:gd name="connsiteY39" fmla="*/ 3057 h 10000"/>
              <a:gd name="connsiteX40" fmla="*/ 9701 w 10000"/>
              <a:gd name="connsiteY40" fmla="*/ 3287 h 10000"/>
              <a:gd name="connsiteX41" fmla="*/ 9782 w 10000"/>
              <a:gd name="connsiteY41" fmla="*/ 3517 h 10000"/>
              <a:gd name="connsiteX42" fmla="*/ 9839 w 10000"/>
              <a:gd name="connsiteY42" fmla="*/ 3759 h 10000"/>
              <a:gd name="connsiteX43" fmla="*/ 9897 w 10000"/>
              <a:gd name="connsiteY43" fmla="*/ 4000 h 10000"/>
              <a:gd name="connsiteX44" fmla="*/ 9943 w 10000"/>
              <a:gd name="connsiteY44" fmla="*/ 4241 h 10000"/>
              <a:gd name="connsiteX45" fmla="*/ 9977 w 10000"/>
              <a:gd name="connsiteY45" fmla="*/ 4483 h 10000"/>
              <a:gd name="connsiteX46" fmla="*/ 10000 w 10000"/>
              <a:gd name="connsiteY46" fmla="*/ 4747 h 10000"/>
              <a:gd name="connsiteX47" fmla="*/ 10000 w 10000"/>
              <a:gd name="connsiteY47" fmla="*/ 5000 h 10000"/>
              <a:gd name="connsiteX48" fmla="*/ 10000 w 10000"/>
              <a:gd name="connsiteY48" fmla="*/ 5000 h 10000"/>
              <a:gd name="connsiteX49" fmla="*/ 10000 w 10000"/>
              <a:gd name="connsiteY49" fmla="*/ 5000 h 10000"/>
              <a:gd name="connsiteX50" fmla="*/ 10000 w 10000"/>
              <a:gd name="connsiteY50" fmla="*/ 5264 h 10000"/>
              <a:gd name="connsiteX51" fmla="*/ 9977 w 10000"/>
              <a:gd name="connsiteY51" fmla="*/ 5517 h 10000"/>
              <a:gd name="connsiteX52" fmla="*/ 9943 w 10000"/>
              <a:gd name="connsiteY52" fmla="*/ 5759 h 10000"/>
              <a:gd name="connsiteX53" fmla="*/ 9897 w 10000"/>
              <a:gd name="connsiteY53" fmla="*/ 6000 h 10000"/>
              <a:gd name="connsiteX54" fmla="*/ 9839 w 10000"/>
              <a:gd name="connsiteY54" fmla="*/ 6241 h 10000"/>
              <a:gd name="connsiteX55" fmla="*/ 9782 w 10000"/>
              <a:gd name="connsiteY55" fmla="*/ 6483 h 10000"/>
              <a:gd name="connsiteX56" fmla="*/ 9701 w 10000"/>
              <a:gd name="connsiteY56" fmla="*/ 6724 h 10000"/>
              <a:gd name="connsiteX57" fmla="*/ 9598 w 10000"/>
              <a:gd name="connsiteY57" fmla="*/ 6943 h 10000"/>
              <a:gd name="connsiteX58" fmla="*/ 9402 w 10000"/>
              <a:gd name="connsiteY58" fmla="*/ 7379 h 10000"/>
              <a:gd name="connsiteX59" fmla="*/ 9138 w 10000"/>
              <a:gd name="connsiteY59" fmla="*/ 7805 h 10000"/>
              <a:gd name="connsiteX60" fmla="*/ 8862 w 10000"/>
              <a:gd name="connsiteY60" fmla="*/ 8184 h 10000"/>
              <a:gd name="connsiteX61" fmla="*/ 8540 w 10000"/>
              <a:gd name="connsiteY61" fmla="*/ 8540 h 10000"/>
              <a:gd name="connsiteX62" fmla="*/ 8184 w 10000"/>
              <a:gd name="connsiteY62" fmla="*/ 8862 h 10000"/>
              <a:gd name="connsiteX63" fmla="*/ 7793 w 10000"/>
              <a:gd name="connsiteY63" fmla="*/ 9138 h 10000"/>
              <a:gd name="connsiteX64" fmla="*/ 7379 w 10000"/>
              <a:gd name="connsiteY64" fmla="*/ 9402 h 10000"/>
              <a:gd name="connsiteX65" fmla="*/ 6943 w 10000"/>
              <a:gd name="connsiteY65" fmla="*/ 9598 h 10000"/>
              <a:gd name="connsiteX66" fmla="*/ 6724 w 10000"/>
              <a:gd name="connsiteY66" fmla="*/ 9701 h 10000"/>
              <a:gd name="connsiteX67" fmla="*/ 6483 w 10000"/>
              <a:gd name="connsiteY67" fmla="*/ 9782 h 10000"/>
              <a:gd name="connsiteX68" fmla="*/ 6241 w 10000"/>
              <a:gd name="connsiteY68" fmla="*/ 9839 h 10000"/>
              <a:gd name="connsiteX69" fmla="*/ 6000 w 10000"/>
              <a:gd name="connsiteY69" fmla="*/ 9897 h 10000"/>
              <a:gd name="connsiteX70" fmla="*/ 5759 w 10000"/>
              <a:gd name="connsiteY70" fmla="*/ 9943 h 10000"/>
              <a:gd name="connsiteX71" fmla="*/ 5517 w 10000"/>
              <a:gd name="connsiteY71" fmla="*/ 9977 h 10000"/>
              <a:gd name="connsiteX72" fmla="*/ 5264 w 10000"/>
              <a:gd name="connsiteY72" fmla="*/ 10000 h 10000"/>
              <a:gd name="connsiteX73" fmla="*/ 5000 w 10000"/>
              <a:gd name="connsiteY73" fmla="*/ 10000 h 10000"/>
              <a:gd name="connsiteX74" fmla="*/ 5000 w 10000"/>
              <a:gd name="connsiteY74" fmla="*/ 10000 h 10000"/>
              <a:gd name="connsiteX75" fmla="*/ 4736 w 10000"/>
              <a:gd name="connsiteY75" fmla="*/ 10000 h 10000"/>
              <a:gd name="connsiteX76" fmla="*/ 4483 w 10000"/>
              <a:gd name="connsiteY76" fmla="*/ 9977 h 10000"/>
              <a:gd name="connsiteX77" fmla="*/ 4241 w 10000"/>
              <a:gd name="connsiteY77" fmla="*/ 9943 h 10000"/>
              <a:gd name="connsiteX78" fmla="*/ 4000 w 10000"/>
              <a:gd name="connsiteY78" fmla="*/ 9897 h 10000"/>
              <a:gd name="connsiteX79" fmla="*/ 3759 w 10000"/>
              <a:gd name="connsiteY79" fmla="*/ 9839 h 10000"/>
              <a:gd name="connsiteX80" fmla="*/ 3517 w 10000"/>
              <a:gd name="connsiteY80" fmla="*/ 9782 h 10000"/>
              <a:gd name="connsiteX81" fmla="*/ 3276 w 10000"/>
              <a:gd name="connsiteY81" fmla="*/ 9701 h 10000"/>
              <a:gd name="connsiteX82" fmla="*/ 3057 w 10000"/>
              <a:gd name="connsiteY82" fmla="*/ 9598 h 10000"/>
              <a:gd name="connsiteX83" fmla="*/ 2621 w 10000"/>
              <a:gd name="connsiteY83" fmla="*/ 9402 h 10000"/>
              <a:gd name="connsiteX84" fmla="*/ 2195 w 10000"/>
              <a:gd name="connsiteY84" fmla="*/ 9138 h 10000"/>
              <a:gd name="connsiteX85" fmla="*/ 2224 w 10000"/>
              <a:gd name="connsiteY85"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99 w 10000"/>
              <a:gd name="connsiteY10" fmla="*/ 3287 h 10000"/>
              <a:gd name="connsiteX11" fmla="*/ 2195 w 10000"/>
              <a:gd name="connsiteY11" fmla="*/ 862 h 10000"/>
              <a:gd name="connsiteX12" fmla="*/ 2621 w 10000"/>
              <a:gd name="connsiteY12" fmla="*/ 609 h 10000"/>
              <a:gd name="connsiteX13" fmla="*/ 3057 w 10000"/>
              <a:gd name="connsiteY13" fmla="*/ 402 h 10000"/>
              <a:gd name="connsiteX14" fmla="*/ 3276 w 10000"/>
              <a:gd name="connsiteY14" fmla="*/ 299 h 10000"/>
              <a:gd name="connsiteX15" fmla="*/ 3517 w 10000"/>
              <a:gd name="connsiteY15" fmla="*/ 218 h 10000"/>
              <a:gd name="connsiteX16" fmla="*/ 3759 w 10000"/>
              <a:gd name="connsiteY16" fmla="*/ 161 h 10000"/>
              <a:gd name="connsiteX17" fmla="*/ 4000 w 10000"/>
              <a:gd name="connsiteY17" fmla="*/ 103 h 10000"/>
              <a:gd name="connsiteX18" fmla="*/ 4241 w 10000"/>
              <a:gd name="connsiteY18" fmla="*/ 69 h 10000"/>
              <a:gd name="connsiteX19" fmla="*/ 4483 w 10000"/>
              <a:gd name="connsiteY19" fmla="*/ 23 h 10000"/>
              <a:gd name="connsiteX20" fmla="*/ 4736 w 10000"/>
              <a:gd name="connsiteY20" fmla="*/ 0 h 10000"/>
              <a:gd name="connsiteX21" fmla="*/ 5000 w 10000"/>
              <a:gd name="connsiteY21" fmla="*/ 0 h 10000"/>
              <a:gd name="connsiteX22" fmla="*/ 5000 w 10000"/>
              <a:gd name="connsiteY22" fmla="*/ 0 h 10000"/>
              <a:gd name="connsiteX23" fmla="*/ 5264 w 10000"/>
              <a:gd name="connsiteY23" fmla="*/ 0 h 10000"/>
              <a:gd name="connsiteX24" fmla="*/ 5517 w 10000"/>
              <a:gd name="connsiteY24" fmla="*/ 23 h 10000"/>
              <a:gd name="connsiteX25" fmla="*/ 5759 w 10000"/>
              <a:gd name="connsiteY25" fmla="*/ 69 h 10000"/>
              <a:gd name="connsiteX26" fmla="*/ 6000 w 10000"/>
              <a:gd name="connsiteY26" fmla="*/ 103 h 10000"/>
              <a:gd name="connsiteX27" fmla="*/ 6241 w 10000"/>
              <a:gd name="connsiteY27" fmla="*/ 161 h 10000"/>
              <a:gd name="connsiteX28" fmla="*/ 6483 w 10000"/>
              <a:gd name="connsiteY28" fmla="*/ 218 h 10000"/>
              <a:gd name="connsiteX29" fmla="*/ 6724 w 10000"/>
              <a:gd name="connsiteY29" fmla="*/ 299 h 10000"/>
              <a:gd name="connsiteX30" fmla="*/ 6943 w 10000"/>
              <a:gd name="connsiteY30" fmla="*/ 402 h 10000"/>
              <a:gd name="connsiteX31" fmla="*/ 7379 w 10000"/>
              <a:gd name="connsiteY31" fmla="*/ 609 h 10000"/>
              <a:gd name="connsiteX32" fmla="*/ 7793 w 10000"/>
              <a:gd name="connsiteY32" fmla="*/ 862 h 10000"/>
              <a:gd name="connsiteX33" fmla="*/ 8184 w 10000"/>
              <a:gd name="connsiteY33" fmla="*/ 1138 h 10000"/>
              <a:gd name="connsiteX34" fmla="*/ 8540 w 10000"/>
              <a:gd name="connsiteY34" fmla="*/ 1460 h 10000"/>
              <a:gd name="connsiteX35" fmla="*/ 8862 w 10000"/>
              <a:gd name="connsiteY35" fmla="*/ 1828 h 10000"/>
              <a:gd name="connsiteX36" fmla="*/ 9138 w 10000"/>
              <a:gd name="connsiteY36" fmla="*/ 2207 h 10000"/>
              <a:gd name="connsiteX37" fmla="*/ 9402 w 10000"/>
              <a:gd name="connsiteY37" fmla="*/ 2621 h 10000"/>
              <a:gd name="connsiteX38" fmla="*/ 9598 w 10000"/>
              <a:gd name="connsiteY38" fmla="*/ 3057 h 10000"/>
              <a:gd name="connsiteX39" fmla="*/ 9701 w 10000"/>
              <a:gd name="connsiteY39" fmla="*/ 3287 h 10000"/>
              <a:gd name="connsiteX40" fmla="*/ 9782 w 10000"/>
              <a:gd name="connsiteY40" fmla="*/ 3517 h 10000"/>
              <a:gd name="connsiteX41" fmla="*/ 9839 w 10000"/>
              <a:gd name="connsiteY41" fmla="*/ 3759 h 10000"/>
              <a:gd name="connsiteX42" fmla="*/ 9897 w 10000"/>
              <a:gd name="connsiteY42" fmla="*/ 4000 h 10000"/>
              <a:gd name="connsiteX43" fmla="*/ 9943 w 10000"/>
              <a:gd name="connsiteY43" fmla="*/ 4241 h 10000"/>
              <a:gd name="connsiteX44" fmla="*/ 9977 w 10000"/>
              <a:gd name="connsiteY44" fmla="*/ 4483 h 10000"/>
              <a:gd name="connsiteX45" fmla="*/ 10000 w 10000"/>
              <a:gd name="connsiteY45" fmla="*/ 4747 h 10000"/>
              <a:gd name="connsiteX46" fmla="*/ 10000 w 10000"/>
              <a:gd name="connsiteY46" fmla="*/ 5000 h 10000"/>
              <a:gd name="connsiteX47" fmla="*/ 10000 w 10000"/>
              <a:gd name="connsiteY47" fmla="*/ 5000 h 10000"/>
              <a:gd name="connsiteX48" fmla="*/ 10000 w 10000"/>
              <a:gd name="connsiteY48" fmla="*/ 5000 h 10000"/>
              <a:gd name="connsiteX49" fmla="*/ 10000 w 10000"/>
              <a:gd name="connsiteY49" fmla="*/ 5264 h 10000"/>
              <a:gd name="connsiteX50" fmla="*/ 9977 w 10000"/>
              <a:gd name="connsiteY50" fmla="*/ 5517 h 10000"/>
              <a:gd name="connsiteX51" fmla="*/ 9943 w 10000"/>
              <a:gd name="connsiteY51" fmla="*/ 5759 h 10000"/>
              <a:gd name="connsiteX52" fmla="*/ 9897 w 10000"/>
              <a:gd name="connsiteY52" fmla="*/ 6000 h 10000"/>
              <a:gd name="connsiteX53" fmla="*/ 9839 w 10000"/>
              <a:gd name="connsiteY53" fmla="*/ 6241 h 10000"/>
              <a:gd name="connsiteX54" fmla="*/ 9782 w 10000"/>
              <a:gd name="connsiteY54" fmla="*/ 6483 h 10000"/>
              <a:gd name="connsiteX55" fmla="*/ 9701 w 10000"/>
              <a:gd name="connsiteY55" fmla="*/ 6724 h 10000"/>
              <a:gd name="connsiteX56" fmla="*/ 9598 w 10000"/>
              <a:gd name="connsiteY56" fmla="*/ 6943 h 10000"/>
              <a:gd name="connsiteX57" fmla="*/ 9402 w 10000"/>
              <a:gd name="connsiteY57" fmla="*/ 7379 h 10000"/>
              <a:gd name="connsiteX58" fmla="*/ 9138 w 10000"/>
              <a:gd name="connsiteY58" fmla="*/ 7805 h 10000"/>
              <a:gd name="connsiteX59" fmla="*/ 8862 w 10000"/>
              <a:gd name="connsiteY59" fmla="*/ 8184 h 10000"/>
              <a:gd name="connsiteX60" fmla="*/ 8540 w 10000"/>
              <a:gd name="connsiteY60" fmla="*/ 8540 h 10000"/>
              <a:gd name="connsiteX61" fmla="*/ 8184 w 10000"/>
              <a:gd name="connsiteY61" fmla="*/ 8862 h 10000"/>
              <a:gd name="connsiteX62" fmla="*/ 7793 w 10000"/>
              <a:gd name="connsiteY62" fmla="*/ 9138 h 10000"/>
              <a:gd name="connsiteX63" fmla="*/ 7379 w 10000"/>
              <a:gd name="connsiteY63" fmla="*/ 9402 h 10000"/>
              <a:gd name="connsiteX64" fmla="*/ 6943 w 10000"/>
              <a:gd name="connsiteY64" fmla="*/ 9598 h 10000"/>
              <a:gd name="connsiteX65" fmla="*/ 6724 w 10000"/>
              <a:gd name="connsiteY65" fmla="*/ 9701 h 10000"/>
              <a:gd name="connsiteX66" fmla="*/ 6483 w 10000"/>
              <a:gd name="connsiteY66" fmla="*/ 9782 h 10000"/>
              <a:gd name="connsiteX67" fmla="*/ 6241 w 10000"/>
              <a:gd name="connsiteY67" fmla="*/ 9839 h 10000"/>
              <a:gd name="connsiteX68" fmla="*/ 6000 w 10000"/>
              <a:gd name="connsiteY68" fmla="*/ 9897 h 10000"/>
              <a:gd name="connsiteX69" fmla="*/ 5759 w 10000"/>
              <a:gd name="connsiteY69" fmla="*/ 9943 h 10000"/>
              <a:gd name="connsiteX70" fmla="*/ 5517 w 10000"/>
              <a:gd name="connsiteY70" fmla="*/ 9977 h 10000"/>
              <a:gd name="connsiteX71" fmla="*/ 5264 w 10000"/>
              <a:gd name="connsiteY71" fmla="*/ 10000 h 10000"/>
              <a:gd name="connsiteX72" fmla="*/ 5000 w 10000"/>
              <a:gd name="connsiteY72" fmla="*/ 10000 h 10000"/>
              <a:gd name="connsiteX73" fmla="*/ 5000 w 10000"/>
              <a:gd name="connsiteY73" fmla="*/ 10000 h 10000"/>
              <a:gd name="connsiteX74" fmla="*/ 4736 w 10000"/>
              <a:gd name="connsiteY74" fmla="*/ 10000 h 10000"/>
              <a:gd name="connsiteX75" fmla="*/ 4483 w 10000"/>
              <a:gd name="connsiteY75" fmla="*/ 9977 h 10000"/>
              <a:gd name="connsiteX76" fmla="*/ 4241 w 10000"/>
              <a:gd name="connsiteY76" fmla="*/ 9943 h 10000"/>
              <a:gd name="connsiteX77" fmla="*/ 4000 w 10000"/>
              <a:gd name="connsiteY77" fmla="*/ 9897 h 10000"/>
              <a:gd name="connsiteX78" fmla="*/ 3759 w 10000"/>
              <a:gd name="connsiteY78" fmla="*/ 9839 h 10000"/>
              <a:gd name="connsiteX79" fmla="*/ 3517 w 10000"/>
              <a:gd name="connsiteY79" fmla="*/ 9782 h 10000"/>
              <a:gd name="connsiteX80" fmla="*/ 3276 w 10000"/>
              <a:gd name="connsiteY80" fmla="*/ 9701 h 10000"/>
              <a:gd name="connsiteX81" fmla="*/ 3057 w 10000"/>
              <a:gd name="connsiteY81" fmla="*/ 9598 h 10000"/>
              <a:gd name="connsiteX82" fmla="*/ 2621 w 10000"/>
              <a:gd name="connsiteY82" fmla="*/ 9402 h 10000"/>
              <a:gd name="connsiteX83" fmla="*/ 2195 w 10000"/>
              <a:gd name="connsiteY83" fmla="*/ 9138 h 10000"/>
              <a:gd name="connsiteX84" fmla="*/ 2224 w 10000"/>
              <a:gd name="connsiteY84"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8 w 10000"/>
              <a:gd name="connsiteY9" fmla="*/ 3517 h 10000"/>
              <a:gd name="connsiteX10" fmla="*/ 2195 w 10000"/>
              <a:gd name="connsiteY10" fmla="*/ 862 h 10000"/>
              <a:gd name="connsiteX11" fmla="*/ 2621 w 10000"/>
              <a:gd name="connsiteY11" fmla="*/ 609 h 10000"/>
              <a:gd name="connsiteX12" fmla="*/ 3057 w 10000"/>
              <a:gd name="connsiteY12" fmla="*/ 402 h 10000"/>
              <a:gd name="connsiteX13" fmla="*/ 3276 w 10000"/>
              <a:gd name="connsiteY13" fmla="*/ 299 h 10000"/>
              <a:gd name="connsiteX14" fmla="*/ 3517 w 10000"/>
              <a:gd name="connsiteY14" fmla="*/ 218 h 10000"/>
              <a:gd name="connsiteX15" fmla="*/ 3759 w 10000"/>
              <a:gd name="connsiteY15" fmla="*/ 161 h 10000"/>
              <a:gd name="connsiteX16" fmla="*/ 4000 w 10000"/>
              <a:gd name="connsiteY16" fmla="*/ 103 h 10000"/>
              <a:gd name="connsiteX17" fmla="*/ 4241 w 10000"/>
              <a:gd name="connsiteY17" fmla="*/ 69 h 10000"/>
              <a:gd name="connsiteX18" fmla="*/ 4483 w 10000"/>
              <a:gd name="connsiteY18" fmla="*/ 23 h 10000"/>
              <a:gd name="connsiteX19" fmla="*/ 4736 w 10000"/>
              <a:gd name="connsiteY19" fmla="*/ 0 h 10000"/>
              <a:gd name="connsiteX20" fmla="*/ 5000 w 10000"/>
              <a:gd name="connsiteY20" fmla="*/ 0 h 10000"/>
              <a:gd name="connsiteX21" fmla="*/ 5000 w 10000"/>
              <a:gd name="connsiteY21" fmla="*/ 0 h 10000"/>
              <a:gd name="connsiteX22" fmla="*/ 5264 w 10000"/>
              <a:gd name="connsiteY22" fmla="*/ 0 h 10000"/>
              <a:gd name="connsiteX23" fmla="*/ 5517 w 10000"/>
              <a:gd name="connsiteY23" fmla="*/ 23 h 10000"/>
              <a:gd name="connsiteX24" fmla="*/ 5759 w 10000"/>
              <a:gd name="connsiteY24" fmla="*/ 69 h 10000"/>
              <a:gd name="connsiteX25" fmla="*/ 6000 w 10000"/>
              <a:gd name="connsiteY25" fmla="*/ 103 h 10000"/>
              <a:gd name="connsiteX26" fmla="*/ 6241 w 10000"/>
              <a:gd name="connsiteY26" fmla="*/ 161 h 10000"/>
              <a:gd name="connsiteX27" fmla="*/ 6483 w 10000"/>
              <a:gd name="connsiteY27" fmla="*/ 218 h 10000"/>
              <a:gd name="connsiteX28" fmla="*/ 6724 w 10000"/>
              <a:gd name="connsiteY28" fmla="*/ 299 h 10000"/>
              <a:gd name="connsiteX29" fmla="*/ 6943 w 10000"/>
              <a:gd name="connsiteY29" fmla="*/ 402 h 10000"/>
              <a:gd name="connsiteX30" fmla="*/ 7379 w 10000"/>
              <a:gd name="connsiteY30" fmla="*/ 609 h 10000"/>
              <a:gd name="connsiteX31" fmla="*/ 7793 w 10000"/>
              <a:gd name="connsiteY31" fmla="*/ 862 h 10000"/>
              <a:gd name="connsiteX32" fmla="*/ 8184 w 10000"/>
              <a:gd name="connsiteY32" fmla="*/ 1138 h 10000"/>
              <a:gd name="connsiteX33" fmla="*/ 8540 w 10000"/>
              <a:gd name="connsiteY33" fmla="*/ 1460 h 10000"/>
              <a:gd name="connsiteX34" fmla="*/ 8862 w 10000"/>
              <a:gd name="connsiteY34" fmla="*/ 1828 h 10000"/>
              <a:gd name="connsiteX35" fmla="*/ 9138 w 10000"/>
              <a:gd name="connsiteY35" fmla="*/ 2207 h 10000"/>
              <a:gd name="connsiteX36" fmla="*/ 9402 w 10000"/>
              <a:gd name="connsiteY36" fmla="*/ 2621 h 10000"/>
              <a:gd name="connsiteX37" fmla="*/ 9598 w 10000"/>
              <a:gd name="connsiteY37" fmla="*/ 3057 h 10000"/>
              <a:gd name="connsiteX38" fmla="*/ 9701 w 10000"/>
              <a:gd name="connsiteY38" fmla="*/ 3287 h 10000"/>
              <a:gd name="connsiteX39" fmla="*/ 9782 w 10000"/>
              <a:gd name="connsiteY39" fmla="*/ 3517 h 10000"/>
              <a:gd name="connsiteX40" fmla="*/ 9839 w 10000"/>
              <a:gd name="connsiteY40" fmla="*/ 3759 h 10000"/>
              <a:gd name="connsiteX41" fmla="*/ 9897 w 10000"/>
              <a:gd name="connsiteY41" fmla="*/ 4000 h 10000"/>
              <a:gd name="connsiteX42" fmla="*/ 9943 w 10000"/>
              <a:gd name="connsiteY42" fmla="*/ 4241 h 10000"/>
              <a:gd name="connsiteX43" fmla="*/ 9977 w 10000"/>
              <a:gd name="connsiteY43" fmla="*/ 4483 h 10000"/>
              <a:gd name="connsiteX44" fmla="*/ 10000 w 10000"/>
              <a:gd name="connsiteY44" fmla="*/ 4747 h 10000"/>
              <a:gd name="connsiteX45" fmla="*/ 10000 w 10000"/>
              <a:gd name="connsiteY45" fmla="*/ 5000 h 10000"/>
              <a:gd name="connsiteX46" fmla="*/ 10000 w 10000"/>
              <a:gd name="connsiteY46" fmla="*/ 5000 h 10000"/>
              <a:gd name="connsiteX47" fmla="*/ 10000 w 10000"/>
              <a:gd name="connsiteY47" fmla="*/ 5000 h 10000"/>
              <a:gd name="connsiteX48" fmla="*/ 10000 w 10000"/>
              <a:gd name="connsiteY48" fmla="*/ 5264 h 10000"/>
              <a:gd name="connsiteX49" fmla="*/ 9977 w 10000"/>
              <a:gd name="connsiteY49" fmla="*/ 5517 h 10000"/>
              <a:gd name="connsiteX50" fmla="*/ 9943 w 10000"/>
              <a:gd name="connsiteY50" fmla="*/ 5759 h 10000"/>
              <a:gd name="connsiteX51" fmla="*/ 9897 w 10000"/>
              <a:gd name="connsiteY51" fmla="*/ 6000 h 10000"/>
              <a:gd name="connsiteX52" fmla="*/ 9839 w 10000"/>
              <a:gd name="connsiteY52" fmla="*/ 6241 h 10000"/>
              <a:gd name="connsiteX53" fmla="*/ 9782 w 10000"/>
              <a:gd name="connsiteY53" fmla="*/ 6483 h 10000"/>
              <a:gd name="connsiteX54" fmla="*/ 9701 w 10000"/>
              <a:gd name="connsiteY54" fmla="*/ 6724 h 10000"/>
              <a:gd name="connsiteX55" fmla="*/ 9598 w 10000"/>
              <a:gd name="connsiteY55" fmla="*/ 6943 h 10000"/>
              <a:gd name="connsiteX56" fmla="*/ 9402 w 10000"/>
              <a:gd name="connsiteY56" fmla="*/ 7379 h 10000"/>
              <a:gd name="connsiteX57" fmla="*/ 9138 w 10000"/>
              <a:gd name="connsiteY57" fmla="*/ 7805 h 10000"/>
              <a:gd name="connsiteX58" fmla="*/ 8862 w 10000"/>
              <a:gd name="connsiteY58" fmla="*/ 8184 h 10000"/>
              <a:gd name="connsiteX59" fmla="*/ 8540 w 10000"/>
              <a:gd name="connsiteY59" fmla="*/ 8540 h 10000"/>
              <a:gd name="connsiteX60" fmla="*/ 8184 w 10000"/>
              <a:gd name="connsiteY60" fmla="*/ 8862 h 10000"/>
              <a:gd name="connsiteX61" fmla="*/ 7793 w 10000"/>
              <a:gd name="connsiteY61" fmla="*/ 9138 h 10000"/>
              <a:gd name="connsiteX62" fmla="*/ 7379 w 10000"/>
              <a:gd name="connsiteY62" fmla="*/ 9402 h 10000"/>
              <a:gd name="connsiteX63" fmla="*/ 6943 w 10000"/>
              <a:gd name="connsiteY63" fmla="*/ 9598 h 10000"/>
              <a:gd name="connsiteX64" fmla="*/ 6724 w 10000"/>
              <a:gd name="connsiteY64" fmla="*/ 9701 h 10000"/>
              <a:gd name="connsiteX65" fmla="*/ 6483 w 10000"/>
              <a:gd name="connsiteY65" fmla="*/ 9782 h 10000"/>
              <a:gd name="connsiteX66" fmla="*/ 6241 w 10000"/>
              <a:gd name="connsiteY66" fmla="*/ 9839 h 10000"/>
              <a:gd name="connsiteX67" fmla="*/ 6000 w 10000"/>
              <a:gd name="connsiteY67" fmla="*/ 9897 h 10000"/>
              <a:gd name="connsiteX68" fmla="*/ 5759 w 10000"/>
              <a:gd name="connsiteY68" fmla="*/ 9943 h 10000"/>
              <a:gd name="connsiteX69" fmla="*/ 5517 w 10000"/>
              <a:gd name="connsiteY69" fmla="*/ 9977 h 10000"/>
              <a:gd name="connsiteX70" fmla="*/ 5264 w 10000"/>
              <a:gd name="connsiteY70" fmla="*/ 10000 h 10000"/>
              <a:gd name="connsiteX71" fmla="*/ 5000 w 10000"/>
              <a:gd name="connsiteY71" fmla="*/ 10000 h 10000"/>
              <a:gd name="connsiteX72" fmla="*/ 5000 w 10000"/>
              <a:gd name="connsiteY72" fmla="*/ 10000 h 10000"/>
              <a:gd name="connsiteX73" fmla="*/ 4736 w 10000"/>
              <a:gd name="connsiteY73" fmla="*/ 10000 h 10000"/>
              <a:gd name="connsiteX74" fmla="*/ 4483 w 10000"/>
              <a:gd name="connsiteY74" fmla="*/ 9977 h 10000"/>
              <a:gd name="connsiteX75" fmla="*/ 4241 w 10000"/>
              <a:gd name="connsiteY75" fmla="*/ 9943 h 10000"/>
              <a:gd name="connsiteX76" fmla="*/ 4000 w 10000"/>
              <a:gd name="connsiteY76" fmla="*/ 9897 h 10000"/>
              <a:gd name="connsiteX77" fmla="*/ 3759 w 10000"/>
              <a:gd name="connsiteY77" fmla="*/ 9839 h 10000"/>
              <a:gd name="connsiteX78" fmla="*/ 3517 w 10000"/>
              <a:gd name="connsiteY78" fmla="*/ 9782 h 10000"/>
              <a:gd name="connsiteX79" fmla="*/ 3276 w 10000"/>
              <a:gd name="connsiteY79" fmla="*/ 9701 h 10000"/>
              <a:gd name="connsiteX80" fmla="*/ 3057 w 10000"/>
              <a:gd name="connsiteY80" fmla="*/ 9598 h 10000"/>
              <a:gd name="connsiteX81" fmla="*/ 2621 w 10000"/>
              <a:gd name="connsiteY81" fmla="*/ 9402 h 10000"/>
              <a:gd name="connsiteX82" fmla="*/ 2195 w 10000"/>
              <a:gd name="connsiteY82" fmla="*/ 9138 h 10000"/>
              <a:gd name="connsiteX83" fmla="*/ 2224 w 10000"/>
              <a:gd name="connsiteY83"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161 w 10000"/>
              <a:gd name="connsiteY8" fmla="*/ 3759 h 10000"/>
              <a:gd name="connsiteX9" fmla="*/ 2195 w 10000"/>
              <a:gd name="connsiteY9" fmla="*/ 862 h 10000"/>
              <a:gd name="connsiteX10" fmla="*/ 2621 w 10000"/>
              <a:gd name="connsiteY10" fmla="*/ 609 h 10000"/>
              <a:gd name="connsiteX11" fmla="*/ 3057 w 10000"/>
              <a:gd name="connsiteY11" fmla="*/ 402 h 10000"/>
              <a:gd name="connsiteX12" fmla="*/ 3276 w 10000"/>
              <a:gd name="connsiteY12" fmla="*/ 299 h 10000"/>
              <a:gd name="connsiteX13" fmla="*/ 3517 w 10000"/>
              <a:gd name="connsiteY13" fmla="*/ 218 h 10000"/>
              <a:gd name="connsiteX14" fmla="*/ 3759 w 10000"/>
              <a:gd name="connsiteY14" fmla="*/ 161 h 10000"/>
              <a:gd name="connsiteX15" fmla="*/ 4000 w 10000"/>
              <a:gd name="connsiteY15" fmla="*/ 103 h 10000"/>
              <a:gd name="connsiteX16" fmla="*/ 4241 w 10000"/>
              <a:gd name="connsiteY16" fmla="*/ 69 h 10000"/>
              <a:gd name="connsiteX17" fmla="*/ 4483 w 10000"/>
              <a:gd name="connsiteY17" fmla="*/ 23 h 10000"/>
              <a:gd name="connsiteX18" fmla="*/ 4736 w 10000"/>
              <a:gd name="connsiteY18" fmla="*/ 0 h 10000"/>
              <a:gd name="connsiteX19" fmla="*/ 5000 w 10000"/>
              <a:gd name="connsiteY19" fmla="*/ 0 h 10000"/>
              <a:gd name="connsiteX20" fmla="*/ 5000 w 10000"/>
              <a:gd name="connsiteY20" fmla="*/ 0 h 10000"/>
              <a:gd name="connsiteX21" fmla="*/ 5264 w 10000"/>
              <a:gd name="connsiteY21" fmla="*/ 0 h 10000"/>
              <a:gd name="connsiteX22" fmla="*/ 5517 w 10000"/>
              <a:gd name="connsiteY22" fmla="*/ 23 h 10000"/>
              <a:gd name="connsiteX23" fmla="*/ 5759 w 10000"/>
              <a:gd name="connsiteY23" fmla="*/ 69 h 10000"/>
              <a:gd name="connsiteX24" fmla="*/ 6000 w 10000"/>
              <a:gd name="connsiteY24" fmla="*/ 103 h 10000"/>
              <a:gd name="connsiteX25" fmla="*/ 6241 w 10000"/>
              <a:gd name="connsiteY25" fmla="*/ 161 h 10000"/>
              <a:gd name="connsiteX26" fmla="*/ 6483 w 10000"/>
              <a:gd name="connsiteY26" fmla="*/ 218 h 10000"/>
              <a:gd name="connsiteX27" fmla="*/ 6724 w 10000"/>
              <a:gd name="connsiteY27" fmla="*/ 299 h 10000"/>
              <a:gd name="connsiteX28" fmla="*/ 6943 w 10000"/>
              <a:gd name="connsiteY28" fmla="*/ 402 h 10000"/>
              <a:gd name="connsiteX29" fmla="*/ 7379 w 10000"/>
              <a:gd name="connsiteY29" fmla="*/ 609 h 10000"/>
              <a:gd name="connsiteX30" fmla="*/ 7793 w 10000"/>
              <a:gd name="connsiteY30" fmla="*/ 862 h 10000"/>
              <a:gd name="connsiteX31" fmla="*/ 8184 w 10000"/>
              <a:gd name="connsiteY31" fmla="*/ 1138 h 10000"/>
              <a:gd name="connsiteX32" fmla="*/ 8540 w 10000"/>
              <a:gd name="connsiteY32" fmla="*/ 1460 h 10000"/>
              <a:gd name="connsiteX33" fmla="*/ 8862 w 10000"/>
              <a:gd name="connsiteY33" fmla="*/ 1828 h 10000"/>
              <a:gd name="connsiteX34" fmla="*/ 9138 w 10000"/>
              <a:gd name="connsiteY34" fmla="*/ 2207 h 10000"/>
              <a:gd name="connsiteX35" fmla="*/ 9402 w 10000"/>
              <a:gd name="connsiteY35" fmla="*/ 2621 h 10000"/>
              <a:gd name="connsiteX36" fmla="*/ 9598 w 10000"/>
              <a:gd name="connsiteY36" fmla="*/ 3057 h 10000"/>
              <a:gd name="connsiteX37" fmla="*/ 9701 w 10000"/>
              <a:gd name="connsiteY37" fmla="*/ 3287 h 10000"/>
              <a:gd name="connsiteX38" fmla="*/ 9782 w 10000"/>
              <a:gd name="connsiteY38" fmla="*/ 3517 h 10000"/>
              <a:gd name="connsiteX39" fmla="*/ 9839 w 10000"/>
              <a:gd name="connsiteY39" fmla="*/ 3759 h 10000"/>
              <a:gd name="connsiteX40" fmla="*/ 9897 w 10000"/>
              <a:gd name="connsiteY40" fmla="*/ 4000 h 10000"/>
              <a:gd name="connsiteX41" fmla="*/ 9943 w 10000"/>
              <a:gd name="connsiteY41" fmla="*/ 4241 h 10000"/>
              <a:gd name="connsiteX42" fmla="*/ 9977 w 10000"/>
              <a:gd name="connsiteY42" fmla="*/ 4483 h 10000"/>
              <a:gd name="connsiteX43" fmla="*/ 10000 w 10000"/>
              <a:gd name="connsiteY43" fmla="*/ 4747 h 10000"/>
              <a:gd name="connsiteX44" fmla="*/ 10000 w 10000"/>
              <a:gd name="connsiteY44" fmla="*/ 5000 h 10000"/>
              <a:gd name="connsiteX45" fmla="*/ 10000 w 10000"/>
              <a:gd name="connsiteY45" fmla="*/ 5000 h 10000"/>
              <a:gd name="connsiteX46" fmla="*/ 10000 w 10000"/>
              <a:gd name="connsiteY46" fmla="*/ 5000 h 10000"/>
              <a:gd name="connsiteX47" fmla="*/ 10000 w 10000"/>
              <a:gd name="connsiteY47" fmla="*/ 5264 h 10000"/>
              <a:gd name="connsiteX48" fmla="*/ 9977 w 10000"/>
              <a:gd name="connsiteY48" fmla="*/ 5517 h 10000"/>
              <a:gd name="connsiteX49" fmla="*/ 9943 w 10000"/>
              <a:gd name="connsiteY49" fmla="*/ 5759 h 10000"/>
              <a:gd name="connsiteX50" fmla="*/ 9897 w 10000"/>
              <a:gd name="connsiteY50" fmla="*/ 6000 h 10000"/>
              <a:gd name="connsiteX51" fmla="*/ 9839 w 10000"/>
              <a:gd name="connsiteY51" fmla="*/ 6241 h 10000"/>
              <a:gd name="connsiteX52" fmla="*/ 9782 w 10000"/>
              <a:gd name="connsiteY52" fmla="*/ 6483 h 10000"/>
              <a:gd name="connsiteX53" fmla="*/ 9701 w 10000"/>
              <a:gd name="connsiteY53" fmla="*/ 6724 h 10000"/>
              <a:gd name="connsiteX54" fmla="*/ 9598 w 10000"/>
              <a:gd name="connsiteY54" fmla="*/ 6943 h 10000"/>
              <a:gd name="connsiteX55" fmla="*/ 9402 w 10000"/>
              <a:gd name="connsiteY55" fmla="*/ 7379 h 10000"/>
              <a:gd name="connsiteX56" fmla="*/ 9138 w 10000"/>
              <a:gd name="connsiteY56" fmla="*/ 7805 h 10000"/>
              <a:gd name="connsiteX57" fmla="*/ 8862 w 10000"/>
              <a:gd name="connsiteY57" fmla="*/ 8184 h 10000"/>
              <a:gd name="connsiteX58" fmla="*/ 8540 w 10000"/>
              <a:gd name="connsiteY58" fmla="*/ 8540 h 10000"/>
              <a:gd name="connsiteX59" fmla="*/ 8184 w 10000"/>
              <a:gd name="connsiteY59" fmla="*/ 8862 h 10000"/>
              <a:gd name="connsiteX60" fmla="*/ 7793 w 10000"/>
              <a:gd name="connsiteY60" fmla="*/ 9138 h 10000"/>
              <a:gd name="connsiteX61" fmla="*/ 7379 w 10000"/>
              <a:gd name="connsiteY61" fmla="*/ 9402 h 10000"/>
              <a:gd name="connsiteX62" fmla="*/ 6943 w 10000"/>
              <a:gd name="connsiteY62" fmla="*/ 9598 h 10000"/>
              <a:gd name="connsiteX63" fmla="*/ 6724 w 10000"/>
              <a:gd name="connsiteY63" fmla="*/ 9701 h 10000"/>
              <a:gd name="connsiteX64" fmla="*/ 6483 w 10000"/>
              <a:gd name="connsiteY64" fmla="*/ 9782 h 10000"/>
              <a:gd name="connsiteX65" fmla="*/ 6241 w 10000"/>
              <a:gd name="connsiteY65" fmla="*/ 9839 h 10000"/>
              <a:gd name="connsiteX66" fmla="*/ 6000 w 10000"/>
              <a:gd name="connsiteY66" fmla="*/ 9897 h 10000"/>
              <a:gd name="connsiteX67" fmla="*/ 5759 w 10000"/>
              <a:gd name="connsiteY67" fmla="*/ 9943 h 10000"/>
              <a:gd name="connsiteX68" fmla="*/ 5517 w 10000"/>
              <a:gd name="connsiteY68" fmla="*/ 9977 h 10000"/>
              <a:gd name="connsiteX69" fmla="*/ 5264 w 10000"/>
              <a:gd name="connsiteY69" fmla="*/ 10000 h 10000"/>
              <a:gd name="connsiteX70" fmla="*/ 5000 w 10000"/>
              <a:gd name="connsiteY70" fmla="*/ 10000 h 10000"/>
              <a:gd name="connsiteX71" fmla="*/ 5000 w 10000"/>
              <a:gd name="connsiteY71" fmla="*/ 10000 h 10000"/>
              <a:gd name="connsiteX72" fmla="*/ 4736 w 10000"/>
              <a:gd name="connsiteY72" fmla="*/ 10000 h 10000"/>
              <a:gd name="connsiteX73" fmla="*/ 4483 w 10000"/>
              <a:gd name="connsiteY73" fmla="*/ 9977 h 10000"/>
              <a:gd name="connsiteX74" fmla="*/ 4241 w 10000"/>
              <a:gd name="connsiteY74" fmla="*/ 9943 h 10000"/>
              <a:gd name="connsiteX75" fmla="*/ 4000 w 10000"/>
              <a:gd name="connsiteY75" fmla="*/ 9897 h 10000"/>
              <a:gd name="connsiteX76" fmla="*/ 3759 w 10000"/>
              <a:gd name="connsiteY76" fmla="*/ 9839 h 10000"/>
              <a:gd name="connsiteX77" fmla="*/ 3517 w 10000"/>
              <a:gd name="connsiteY77" fmla="*/ 9782 h 10000"/>
              <a:gd name="connsiteX78" fmla="*/ 3276 w 10000"/>
              <a:gd name="connsiteY78" fmla="*/ 9701 h 10000"/>
              <a:gd name="connsiteX79" fmla="*/ 3057 w 10000"/>
              <a:gd name="connsiteY79" fmla="*/ 9598 h 10000"/>
              <a:gd name="connsiteX80" fmla="*/ 2621 w 10000"/>
              <a:gd name="connsiteY80" fmla="*/ 9402 h 10000"/>
              <a:gd name="connsiteX81" fmla="*/ 2195 w 10000"/>
              <a:gd name="connsiteY81" fmla="*/ 9138 h 10000"/>
              <a:gd name="connsiteX82" fmla="*/ 2224 w 10000"/>
              <a:gd name="connsiteY82"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103 w 10000"/>
              <a:gd name="connsiteY7" fmla="*/ 4000 h 10000"/>
              <a:gd name="connsiteX8" fmla="*/ 2195 w 10000"/>
              <a:gd name="connsiteY8" fmla="*/ 862 h 10000"/>
              <a:gd name="connsiteX9" fmla="*/ 2621 w 10000"/>
              <a:gd name="connsiteY9" fmla="*/ 609 h 10000"/>
              <a:gd name="connsiteX10" fmla="*/ 3057 w 10000"/>
              <a:gd name="connsiteY10" fmla="*/ 402 h 10000"/>
              <a:gd name="connsiteX11" fmla="*/ 3276 w 10000"/>
              <a:gd name="connsiteY11" fmla="*/ 299 h 10000"/>
              <a:gd name="connsiteX12" fmla="*/ 3517 w 10000"/>
              <a:gd name="connsiteY12" fmla="*/ 218 h 10000"/>
              <a:gd name="connsiteX13" fmla="*/ 3759 w 10000"/>
              <a:gd name="connsiteY13" fmla="*/ 161 h 10000"/>
              <a:gd name="connsiteX14" fmla="*/ 4000 w 10000"/>
              <a:gd name="connsiteY14" fmla="*/ 103 h 10000"/>
              <a:gd name="connsiteX15" fmla="*/ 4241 w 10000"/>
              <a:gd name="connsiteY15" fmla="*/ 69 h 10000"/>
              <a:gd name="connsiteX16" fmla="*/ 4483 w 10000"/>
              <a:gd name="connsiteY16" fmla="*/ 23 h 10000"/>
              <a:gd name="connsiteX17" fmla="*/ 4736 w 10000"/>
              <a:gd name="connsiteY17" fmla="*/ 0 h 10000"/>
              <a:gd name="connsiteX18" fmla="*/ 5000 w 10000"/>
              <a:gd name="connsiteY18" fmla="*/ 0 h 10000"/>
              <a:gd name="connsiteX19" fmla="*/ 5000 w 10000"/>
              <a:gd name="connsiteY19" fmla="*/ 0 h 10000"/>
              <a:gd name="connsiteX20" fmla="*/ 5264 w 10000"/>
              <a:gd name="connsiteY20" fmla="*/ 0 h 10000"/>
              <a:gd name="connsiteX21" fmla="*/ 5517 w 10000"/>
              <a:gd name="connsiteY21" fmla="*/ 23 h 10000"/>
              <a:gd name="connsiteX22" fmla="*/ 5759 w 10000"/>
              <a:gd name="connsiteY22" fmla="*/ 69 h 10000"/>
              <a:gd name="connsiteX23" fmla="*/ 6000 w 10000"/>
              <a:gd name="connsiteY23" fmla="*/ 103 h 10000"/>
              <a:gd name="connsiteX24" fmla="*/ 6241 w 10000"/>
              <a:gd name="connsiteY24" fmla="*/ 161 h 10000"/>
              <a:gd name="connsiteX25" fmla="*/ 6483 w 10000"/>
              <a:gd name="connsiteY25" fmla="*/ 218 h 10000"/>
              <a:gd name="connsiteX26" fmla="*/ 6724 w 10000"/>
              <a:gd name="connsiteY26" fmla="*/ 299 h 10000"/>
              <a:gd name="connsiteX27" fmla="*/ 6943 w 10000"/>
              <a:gd name="connsiteY27" fmla="*/ 402 h 10000"/>
              <a:gd name="connsiteX28" fmla="*/ 7379 w 10000"/>
              <a:gd name="connsiteY28" fmla="*/ 609 h 10000"/>
              <a:gd name="connsiteX29" fmla="*/ 7793 w 10000"/>
              <a:gd name="connsiteY29" fmla="*/ 862 h 10000"/>
              <a:gd name="connsiteX30" fmla="*/ 8184 w 10000"/>
              <a:gd name="connsiteY30" fmla="*/ 1138 h 10000"/>
              <a:gd name="connsiteX31" fmla="*/ 8540 w 10000"/>
              <a:gd name="connsiteY31" fmla="*/ 1460 h 10000"/>
              <a:gd name="connsiteX32" fmla="*/ 8862 w 10000"/>
              <a:gd name="connsiteY32" fmla="*/ 1828 h 10000"/>
              <a:gd name="connsiteX33" fmla="*/ 9138 w 10000"/>
              <a:gd name="connsiteY33" fmla="*/ 2207 h 10000"/>
              <a:gd name="connsiteX34" fmla="*/ 9402 w 10000"/>
              <a:gd name="connsiteY34" fmla="*/ 2621 h 10000"/>
              <a:gd name="connsiteX35" fmla="*/ 9598 w 10000"/>
              <a:gd name="connsiteY35" fmla="*/ 3057 h 10000"/>
              <a:gd name="connsiteX36" fmla="*/ 9701 w 10000"/>
              <a:gd name="connsiteY36" fmla="*/ 3287 h 10000"/>
              <a:gd name="connsiteX37" fmla="*/ 9782 w 10000"/>
              <a:gd name="connsiteY37" fmla="*/ 3517 h 10000"/>
              <a:gd name="connsiteX38" fmla="*/ 9839 w 10000"/>
              <a:gd name="connsiteY38" fmla="*/ 3759 h 10000"/>
              <a:gd name="connsiteX39" fmla="*/ 9897 w 10000"/>
              <a:gd name="connsiteY39" fmla="*/ 4000 h 10000"/>
              <a:gd name="connsiteX40" fmla="*/ 9943 w 10000"/>
              <a:gd name="connsiteY40" fmla="*/ 4241 h 10000"/>
              <a:gd name="connsiteX41" fmla="*/ 9977 w 10000"/>
              <a:gd name="connsiteY41" fmla="*/ 4483 h 10000"/>
              <a:gd name="connsiteX42" fmla="*/ 10000 w 10000"/>
              <a:gd name="connsiteY42" fmla="*/ 4747 h 10000"/>
              <a:gd name="connsiteX43" fmla="*/ 10000 w 10000"/>
              <a:gd name="connsiteY43" fmla="*/ 5000 h 10000"/>
              <a:gd name="connsiteX44" fmla="*/ 10000 w 10000"/>
              <a:gd name="connsiteY44" fmla="*/ 5000 h 10000"/>
              <a:gd name="connsiteX45" fmla="*/ 10000 w 10000"/>
              <a:gd name="connsiteY45" fmla="*/ 5000 h 10000"/>
              <a:gd name="connsiteX46" fmla="*/ 10000 w 10000"/>
              <a:gd name="connsiteY46" fmla="*/ 5264 h 10000"/>
              <a:gd name="connsiteX47" fmla="*/ 9977 w 10000"/>
              <a:gd name="connsiteY47" fmla="*/ 5517 h 10000"/>
              <a:gd name="connsiteX48" fmla="*/ 9943 w 10000"/>
              <a:gd name="connsiteY48" fmla="*/ 5759 h 10000"/>
              <a:gd name="connsiteX49" fmla="*/ 9897 w 10000"/>
              <a:gd name="connsiteY49" fmla="*/ 6000 h 10000"/>
              <a:gd name="connsiteX50" fmla="*/ 9839 w 10000"/>
              <a:gd name="connsiteY50" fmla="*/ 6241 h 10000"/>
              <a:gd name="connsiteX51" fmla="*/ 9782 w 10000"/>
              <a:gd name="connsiteY51" fmla="*/ 6483 h 10000"/>
              <a:gd name="connsiteX52" fmla="*/ 9701 w 10000"/>
              <a:gd name="connsiteY52" fmla="*/ 6724 h 10000"/>
              <a:gd name="connsiteX53" fmla="*/ 9598 w 10000"/>
              <a:gd name="connsiteY53" fmla="*/ 6943 h 10000"/>
              <a:gd name="connsiteX54" fmla="*/ 9402 w 10000"/>
              <a:gd name="connsiteY54" fmla="*/ 7379 h 10000"/>
              <a:gd name="connsiteX55" fmla="*/ 9138 w 10000"/>
              <a:gd name="connsiteY55" fmla="*/ 7805 h 10000"/>
              <a:gd name="connsiteX56" fmla="*/ 8862 w 10000"/>
              <a:gd name="connsiteY56" fmla="*/ 8184 h 10000"/>
              <a:gd name="connsiteX57" fmla="*/ 8540 w 10000"/>
              <a:gd name="connsiteY57" fmla="*/ 8540 h 10000"/>
              <a:gd name="connsiteX58" fmla="*/ 8184 w 10000"/>
              <a:gd name="connsiteY58" fmla="*/ 8862 h 10000"/>
              <a:gd name="connsiteX59" fmla="*/ 7793 w 10000"/>
              <a:gd name="connsiteY59" fmla="*/ 9138 h 10000"/>
              <a:gd name="connsiteX60" fmla="*/ 7379 w 10000"/>
              <a:gd name="connsiteY60" fmla="*/ 9402 h 10000"/>
              <a:gd name="connsiteX61" fmla="*/ 6943 w 10000"/>
              <a:gd name="connsiteY61" fmla="*/ 9598 h 10000"/>
              <a:gd name="connsiteX62" fmla="*/ 6724 w 10000"/>
              <a:gd name="connsiteY62" fmla="*/ 9701 h 10000"/>
              <a:gd name="connsiteX63" fmla="*/ 6483 w 10000"/>
              <a:gd name="connsiteY63" fmla="*/ 9782 h 10000"/>
              <a:gd name="connsiteX64" fmla="*/ 6241 w 10000"/>
              <a:gd name="connsiteY64" fmla="*/ 9839 h 10000"/>
              <a:gd name="connsiteX65" fmla="*/ 6000 w 10000"/>
              <a:gd name="connsiteY65" fmla="*/ 9897 h 10000"/>
              <a:gd name="connsiteX66" fmla="*/ 5759 w 10000"/>
              <a:gd name="connsiteY66" fmla="*/ 9943 h 10000"/>
              <a:gd name="connsiteX67" fmla="*/ 5517 w 10000"/>
              <a:gd name="connsiteY67" fmla="*/ 9977 h 10000"/>
              <a:gd name="connsiteX68" fmla="*/ 5264 w 10000"/>
              <a:gd name="connsiteY68" fmla="*/ 10000 h 10000"/>
              <a:gd name="connsiteX69" fmla="*/ 5000 w 10000"/>
              <a:gd name="connsiteY69" fmla="*/ 10000 h 10000"/>
              <a:gd name="connsiteX70" fmla="*/ 5000 w 10000"/>
              <a:gd name="connsiteY70" fmla="*/ 10000 h 10000"/>
              <a:gd name="connsiteX71" fmla="*/ 4736 w 10000"/>
              <a:gd name="connsiteY71" fmla="*/ 10000 h 10000"/>
              <a:gd name="connsiteX72" fmla="*/ 4483 w 10000"/>
              <a:gd name="connsiteY72" fmla="*/ 9977 h 10000"/>
              <a:gd name="connsiteX73" fmla="*/ 4241 w 10000"/>
              <a:gd name="connsiteY73" fmla="*/ 9943 h 10000"/>
              <a:gd name="connsiteX74" fmla="*/ 4000 w 10000"/>
              <a:gd name="connsiteY74" fmla="*/ 9897 h 10000"/>
              <a:gd name="connsiteX75" fmla="*/ 3759 w 10000"/>
              <a:gd name="connsiteY75" fmla="*/ 9839 h 10000"/>
              <a:gd name="connsiteX76" fmla="*/ 3517 w 10000"/>
              <a:gd name="connsiteY76" fmla="*/ 9782 h 10000"/>
              <a:gd name="connsiteX77" fmla="*/ 3276 w 10000"/>
              <a:gd name="connsiteY77" fmla="*/ 9701 h 10000"/>
              <a:gd name="connsiteX78" fmla="*/ 3057 w 10000"/>
              <a:gd name="connsiteY78" fmla="*/ 9598 h 10000"/>
              <a:gd name="connsiteX79" fmla="*/ 2621 w 10000"/>
              <a:gd name="connsiteY79" fmla="*/ 9402 h 10000"/>
              <a:gd name="connsiteX80" fmla="*/ 2195 w 10000"/>
              <a:gd name="connsiteY80" fmla="*/ 9138 h 10000"/>
              <a:gd name="connsiteX81" fmla="*/ 2224 w 10000"/>
              <a:gd name="connsiteY81"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57 w 10000"/>
              <a:gd name="connsiteY6" fmla="*/ 4241 h 10000"/>
              <a:gd name="connsiteX7" fmla="*/ 2195 w 10000"/>
              <a:gd name="connsiteY7" fmla="*/ 862 h 10000"/>
              <a:gd name="connsiteX8" fmla="*/ 2621 w 10000"/>
              <a:gd name="connsiteY8" fmla="*/ 609 h 10000"/>
              <a:gd name="connsiteX9" fmla="*/ 3057 w 10000"/>
              <a:gd name="connsiteY9" fmla="*/ 402 h 10000"/>
              <a:gd name="connsiteX10" fmla="*/ 3276 w 10000"/>
              <a:gd name="connsiteY10" fmla="*/ 299 h 10000"/>
              <a:gd name="connsiteX11" fmla="*/ 3517 w 10000"/>
              <a:gd name="connsiteY11" fmla="*/ 218 h 10000"/>
              <a:gd name="connsiteX12" fmla="*/ 3759 w 10000"/>
              <a:gd name="connsiteY12" fmla="*/ 161 h 10000"/>
              <a:gd name="connsiteX13" fmla="*/ 4000 w 10000"/>
              <a:gd name="connsiteY13" fmla="*/ 103 h 10000"/>
              <a:gd name="connsiteX14" fmla="*/ 4241 w 10000"/>
              <a:gd name="connsiteY14" fmla="*/ 69 h 10000"/>
              <a:gd name="connsiteX15" fmla="*/ 4483 w 10000"/>
              <a:gd name="connsiteY15" fmla="*/ 23 h 10000"/>
              <a:gd name="connsiteX16" fmla="*/ 4736 w 10000"/>
              <a:gd name="connsiteY16" fmla="*/ 0 h 10000"/>
              <a:gd name="connsiteX17" fmla="*/ 5000 w 10000"/>
              <a:gd name="connsiteY17" fmla="*/ 0 h 10000"/>
              <a:gd name="connsiteX18" fmla="*/ 5000 w 10000"/>
              <a:gd name="connsiteY18" fmla="*/ 0 h 10000"/>
              <a:gd name="connsiteX19" fmla="*/ 5264 w 10000"/>
              <a:gd name="connsiteY19" fmla="*/ 0 h 10000"/>
              <a:gd name="connsiteX20" fmla="*/ 5517 w 10000"/>
              <a:gd name="connsiteY20" fmla="*/ 23 h 10000"/>
              <a:gd name="connsiteX21" fmla="*/ 5759 w 10000"/>
              <a:gd name="connsiteY21" fmla="*/ 69 h 10000"/>
              <a:gd name="connsiteX22" fmla="*/ 6000 w 10000"/>
              <a:gd name="connsiteY22" fmla="*/ 103 h 10000"/>
              <a:gd name="connsiteX23" fmla="*/ 6241 w 10000"/>
              <a:gd name="connsiteY23" fmla="*/ 161 h 10000"/>
              <a:gd name="connsiteX24" fmla="*/ 6483 w 10000"/>
              <a:gd name="connsiteY24" fmla="*/ 218 h 10000"/>
              <a:gd name="connsiteX25" fmla="*/ 6724 w 10000"/>
              <a:gd name="connsiteY25" fmla="*/ 299 h 10000"/>
              <a:gd name="connsiteX26" fmla="*/ 6943 w 10000"/>
              <a:gd name="connsiteY26" fmla="*/ 402 h 10000"/>
              <a:gd name="connsiteX27" fmla="*/ 7379 w 10000"/>
              <a:gd name="connsiteY27" fmla="*/ 609 h 10000"/>
              <a:gd name="connsiteX28" fmla="*/ 7793 w 10000"/>
              <a:gd name="connsiteY28" fmla="*/ 862 h 10000"/>
              <a:gd name="connsiteX29" fmla="*/ 8184 w 10000"/>
              <a:gd name="connsiteY29" fmla="*/ 1138 h 10000"/>
              <a:gd name="connsiteX30" fmla="*/ 8540 w 10000"/>
              <a:gd name="connsiteY30" fmla="*/ 1460 h 10000"/>
              <a:gd name="connsiteX31" fmla="*/ 8862 w 10000"/>
              <a:gd name="connsiteY31" fmla="*/ 1828 h 10000"/>
              <a:gd name="connsiteX32" fmla="*/ 9138 w 10000"/>
              <a:gd name="connsiteY32" fmla="*/ 2207 h 10000"/>
              <a:gd name="connsiteX33" fmla="*/ 9402 w 10000"/>
              <a:gd name="connsiteY33" fmla="*/ 2621 h 10000"/>
              <a:gd name="connsiteX34" fmla="*/ 9598 w 10000"/>
              <a:gd name="connsiteY34" fmla="*/ 3057 h 10000"/>
              <a:gd name="connsiteX35" fmla="*/ 9701 w 10000"/>
              <a:gd name="connsiteY35" fmla="*/ 3287 h 10000"/>
              <a:gd name="connsiteX36" fmla="*/ 9782 w 10000"/>
              <a:gd name="connsiteY36" fmla="*/ 3517 h 10000"/>
              <a:gd name="connsiteX37" fmla="*/ 9839 w 10000"/>
              <a:gd name="connsiteY37" fmla="*/ 3759 h 10000"/>
              <a:gd name="connsiteX38" fmla="*/ 9897 w 10000"/>
              <a:gd name="connsiteY38" fmla="*/ 4000 h 10000"/>
              <a:gd name="connsiteX39" fmla="*/ 9943 w 10000"/>
              <a:gd name="connsiteY39" fmla="*/ 4241 h 10000"/>
              <a:gd name="connsiteX40" fmla="*/ 9977 w 10000"/>
              <a:gd name="connsiteY40" fmla="*/ 4483 h 10000"/>
              <a:gd name="connsiteX41" fmla="*/ 10000 w 10000"/>
              <a:gd name="connsiteY41" fmla="*/ 4747 h 10000"/>
              <a:gd name="connsiteX42" fmla="*/ 10000 w 10000"/>
              <a:gd name="connsiteY42" fmla="*/ 5000 h 10000"/>
              <a:gd name="connsiteX43" fmla="*/ 10000 w 10000"/>
              <a:gd name="connsiteY43" fmla="*/ 5000 h 10000"/>
              <a:gd name="connsiteX44" fmla="*/ 10000 w 10000"/>
              <a:gd name="connsiteY44" fmla="*/ 5000 h 10000"/>
              <a:gd name="connsiteX45" fmla="*/ 10000 w 10000"/>
              <a:gd name="connsiteY45" fmla="*/ 5264 h 10000"/>
              <a:gd name="connsiteX46" fmla="*/ 9977 w 10000"/>
              <a:gd name="connsiteY46" fmla="*/ 5517 h 10000"/>
              <a:gd name="connsiteX47" fmla="*/ 9943 w 10000"/>
              <a:gd name="connsiteY47" fmla="*/ 5759 h 10000"/>
              <a:gd name="connsiteX48" fmla="*/ 9897 w 10000"/>
              <a:gd name="connsiteY48" fmla="*/ 6000 h 10000"/>
              <a:gd name="connsiteX49" fmla="*/ 9839 w 10000"/>
              <a:gd name="connsiteY49" fmla="*/ 6241 h 10000"/>
              <a:gd name="connsiteX50" fmla="*/ 9782 w 10000"/>
              <a:gd name="connsiteY50" fmla="*/ 6483 h 10000"/>
              <a:gd name="connsiteX51" fmla="*/ 9701 w 10000"/>
              <a:gd name="connsiteY51" fmla="*/ 6724 h 10000"/>
              <a:gd name="connsiteX52" fmla="*/ 9598 w 10000"/>
              <a:gd name="connsiteY52" fmla="*/ 6943 h 10000"/>
              <a:gd name="connsiteX53" fmla="*/ 9402 w 10000"/>
              <a:gd name="connsiteY53" fmla="*/ 7379 h 10000"/>
              <a:gd name="connsiteX54" fmla="*/ 9138 w 10000"/>
              <a:gd name="connsiteY54" fmla="*/ 7805 h 10000"/>
              <a:gd name="connsiteX55" fmla="*/ 8862 w 10000"/>
              <a:gd name="connsiteY55" fmla="*/ 8184 h 10000"/>
              <a:gd name="connsiteX56" fmla="*/ 8540 w 10000"/>
              <a:gd name="connsiteY56" fmla="*/ 8540 h 10000"/>
              <a:gd name="connsiteX57" fmla="*/ 8184 w 10000"/>
              <a:gd name="connsiteY57" fmla="*/ 8862 h 10000"/>
              <a:gd name="connsiteX58" fmla="*/ 7793 w 10000"/>
              <a:gd name="connsiteY58" fmla="*/ 9138 h 10000"/>
              <a:gd name="connsiteX59" fmla="*/ 7379 w 10000"/>
              <a:gd name="connsiteY59" fmla="*/ 9402 h 10000"/>
              <a:gd name="connsiteX60" fmla="*/ 6943 w 10000"/>
              <a:gd name="connsiteY60" fmla="*/ 9598 h 10000"/>
              <a:gd name="connsiteX61" fmla="*/ 6724 w 10000"/>
              <a:gd name="connsiteY61" fmla="*/ 9701 h 10000"/>
              <a:gd name="connsiteX62" fmla="*/ 6483 w 10000"/>
              <a:gd name="connsiteY62" fmla="*/ 9782 h 10000"/>
              <a:gd name="connsiteX63" fmla="*/ 6241 w 10000"/>
              <a:gd name="connsiteY63" fmla="*/ 9839 h 10000"/>
              <a:gd name="connsiteX64" fmla="*/ 6000 w 10000"/>
              <a:gd name="connsiteY64" fmla="*/ 9897 h 10000"/>
              <a:gd name="connsiteX65" fmla="*/ 5759 w 10000"/>
              <a:gd name="connsiteY65" fmla="*/ 9943 h 10000"/>
              <a:gd name="connsiteX66" fmla="*/ 5517 w 10000"/>
              <a:gd name="connsiteY66" fmla="*/ 9977 h 10000"/>
              <a:gd name="connsiteX67" fmla="*/ 5264 w 10000"/>
              <a:gd name="connsiteY67" fmla="*/ 10000 h 10000"/>
              <a:gd name="connsiteX68" fmla="*/ 5000 w 10000"/>
              <a:gd name="connsiteY68" fmla="*/ 10000 h 10000"/>
              <a:gd name="connsiteX69" fmla="*/ 5000 w 10000"/>
              <a:gd name="connsiteY69" fmla="*/ 10000 h 10000"/>
              <a:gd name="connsiteX70" fmla="*/ 4736 w 10000"/>
              <a:gd name="connsiteY70" fmla="*/ 10000 h 10000"/>
              <a:gd name="connsiteX71" fmla="*/ 4483 w 10000"/>
              <a:gd name="connsiteY71" fmla="*/ 9977 h 10000"/>
              <a:gd name="connsiteX72" fmla="*/ 4241 w 10000"/>
              <a:gd name="connsiteY72" fmla="*/ 9943 h 10000"/>
              <a:gd name="connsiteX73" fmla="*/ 4000 w 10000"/>
              <a:gd name="connsiteY73" fmla="*/ 9897 h 10000"/>
              <a:gd name="connsiteX74" fmla="*/ 3759 w 10000"/>
              <a:gd name="connsiteY74" fmla="*/ 9839 h 10000"/>
              <a:gd name="connsiteX75" fmla="*/ 3517 w 10000"/>
              <a:gd name="connsiteY75" fmla="*/ 9782 h 10000"/>
              <a:gd name="connsiteX76" fmla="*/ 3276 w 10000"/>
              <a:gd name="connsiteY76" fmla="*/ 9701 h 10000"/>
              <a:gd name="connsiteX77" fmla="*/ 3057 w 10000"/>
              <a:gd name="connsiteY77" fmla="*/ 9598 h 10000"/>
              <a:gd name="connsiteX78" fmla="*/ 2621 w 10000"/>
              <a:gd name="connsiteY78" fmla="*/ 9402 h 10000"/>
              <a:gd name="connsiteX79" fmla="*/ 2195 w 10000"/>
              <a:gd name="connsiteY79" fmla="*/ 9138 h 10000"/>
              <a:gd name="connsiteX80" fmla="*/ 2224 w 10000"/>
              <a:gd name="connsiteY80"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3 w 10000"/>
              <a:gd name="connsiteY5" fmla="*/ 4483 h 10000"/>
              <a:gd name="connsiteX6" fmla="*/ 2195 w 10000"/>
              <a:gd name="connsiteY6" fmla="*/ 862 h 10000"/>
              <a:gd name="connsiteX7" fmla="*/ 2621 w 10000"/>
              <a:gd name="connsiteY7" fmla="*/ 609 h 10000"/>
              <a:gd name="connsiteX8" fmla="*/ 3057 w 10000"/>
              <a:gd name="connsiteY8" fmla="*/ 402 h 10000"/>
              <a:gd name="connsiteX9" fmla="*/ 3276 w 10000"/>
              <a:gd name="connsiteY9" fmla="*/ 299 h 10000"/>
              <a:gd name="connsiteX10" fmla="*/ 3517 w 10000"/>
              <a:gd name="connsiteY10" fmla="*/ 218 h 10000"/>
              <a:gd name="connsiteX11" fmla="*/ 3759 w 10000"/>
              <a:gd name="connsiteY11" fmla="*/ 161 h 10000"/>
              <a:gd name="connsiteX12" fmla="*/ 4000 w 10000"/>
              <a:gd name="connsiteY12" fmla="*/ 103 h 10000"/>
              <a:gd name="connsiteX13" fmla="*/ 4241 w 10000"/>
              <a:gd name="connsiteY13" fmla="*/ 69 h 10000"/>
              <a:gd name="connsiteX14" fmla="*/ 4483 w 10000"/>
              <a:gd name="connsiteY14" fmla="*/ 23 h 10000"/>
              <a:gd name="connsiteX15" fmla="*/ 4736 w 10000"/>
              <a:gd name="connsiteY15" fmla="*/ 0 h 10000"/>
              <a:gd name="connsiteX16" fmla="*/ 5000 w 10000"/>
              <a:gd name="connsiteY16" fmla="*/ 0 h 10000"/>
              <a:gd name="connsiteX17" fmla="*/ 5000 w 10000"/>
              <a:gd name="connsiteY17" fmla="*/ 0 h 10000"/>
              <a:gd name="connsiteX18" fmla="*/ 5264 w 10000"/>
              <a:gd name="connsiteY18" fmla="*/ 0 h 10000"/>
              <a:gd name="connsiteX19" fmla="*/ 5517 w 10000"/>
              <a:gd name="connsiteY19" fmla="*/ 23 h 10000"/>
              <a:gd name="connsiteX20" fmla="*/ 5759 w 10000"/>
              <a:gd name="connsiteY20" fmla="*/ 69 h 10000"/>
              <a:gd name="connsiteX21" fmla="*/ 6000 w 10000"/>
              <a:gd name="connsiteY21" fmla="*/ 103 h 10000"/>
              <a:gd name="connsiteX22" fmla="*/ 6241 w 10000"/>
              <a:gd name="connsiteY22" fmla="*/ 161 h 10000"/>
              <a:gd name="connsiteX23" fmla="*/ 6483 w 10000"/>
              <a:gd name="connsiteY23" fmla="*/ 218 h 10000"/>
              <a:gd name="connsiteX24" fmla="*/ 6724 w 10000"/>
              <a:gd name="connsiteY24" fmla="*/ 299 h 10000"/>
              <a:gd name="connsiteX25" fmla="*/ 6943 w 10000"/>
              <a:gd name="connsiteY25" fmla="*/ 402 h 10000"/>
              <a:gd name="connsiteX26" fmla="*/ 7379 w 10000"/>
              <a:gd name="connsiteY26" fmla="*/ 609 h 10000"/>
              <a:gd name="connsiteX27" fmla="*/ 7793 w 10000"/>
              <a:gd name="connsiteY27" fmla="*/ 862 h 10000"/>
              <a:gd name="connsiteX28" fmla="*/ 8184 w 10000"/>
              <a:gd name="connsiteY28" fmla="*/ 1138 h 10000"/>
              <a:gd name="connsiteX29" fmla="*/ 8540 w 10000"/>
              <a:gd name="connsiteY29" fmla="*/ 1460 h 10000"/>
              <a:gd name="connsiteX30" fmla="*/ 8862 w 10000"/>
              <a:gd name="connsiteY30" fmla="*/ 1828 h 10000"/>
              <a:gd name="connsiteX31" fmla="*/ 9138 w 10000"/>
              <a:gd name="connsiteY31" fmla="*/ 2207 h 10000"/>
              <a:gd name="connsiteX32" fmla="*/ 9402 w 10000"/>
              <a:gd name="connsiteY32" fmla="*/ 2621 h 10000"/>
              <a:gd name="connsiteX33" fmla="*/ 9598 w 10000"/>
              <a:gd name="connsiteY33" fmla="*/ 3057 h 10000"/>
              <a:gd name="connsiteX34" fmla="*/ 9701 w 10000"/>
              <a:gd name="connsiteY34" fmla="*/ 3287 h 10000"/>
              <a:gd name="connsiteX35" fmla="*/ 9782 w 10000"/>
              <a:gd name="connsiteY35" fmla="*/ 3517 h 10000"/>
              <a:gd name="connsiteX36" fmla="*/ 9839 w 10000"/>
              <a:gd name="connsiteY36" fmla="*/ 3759 h 10000"/>
              <a:gd name="connsiteX37" fmla="*/ 9897 w 10000"/>
              <a:gd name="connsiteY37" fmla="*/ 4000 h 10000"/>
              <a:gd name="connsiteX38" fmla="*/ 9943 w 10000"/>
              <a:gd name="connsiteY38" fmla="*/ 4241 h 10000"/>
              <a:gd name="connsiteX39" fmla="*/ 9977 w 10000"/>
              <a:gd name="connsiteY39" fmla="*/ 4483 h 10000"/>
              <a:gd name="connsiteX40" fmla="*/ 10000 w 10000"/>
              <a:gd name="connsiteY40" fmla="*/ 4747 h 10000"/>
              <a:gd name="connsiteX41" fmla="*/ 10000 w 10000"/>
              <a:gd name="connsiteY41" fmla="*/ 5000 h 10000"/>
              <a:gd name="connsiteX42" fmla="*/ 10000 w 10000"/>
              <a:gd name="connsiteY42" fmla="*/ 5000 h 10000"/>
              <a:gd name="connsiteX43" fmla="*/ 10000 w 10000"/>
              <a:gd name="connsiteY43" fmla="*/ 5000 h 10000"/>
              <a:gd name="connsiteX44" fmla="*/ 10000 w 10000"/>
              <a:gd name="connsiteY44" fmla="*/ 5264 h 10000"/>
              <a:gd name="connsiteX45" fmla="*/ 9977 w 10000"/>
              <a:gd name="connsiteY45" fmla="*/ 5517 h 10000"/>
              <a:gd name="connsiteX46" fmla="*/ 9943 w 10000"/>
              <a:gd name="connsiteY46" fmla="*/ 5759 h 10000"/>
              <a:gd name="connsiteX47" fmla="*/ 9897 w 10000"/>
              <a:gd name="connsiteY47" fmla="*/ 6000 h 10000"/>
              <a:gd name="connsiteX48" fmla="*/ 9839 w 10000"/>
              <a:gd name="connsiteY48" fmla="*/ 6241 h 10000"/>
              <a:gd name="connsiteX49" fmla="*/ 9782 w 10000"/>
              <a:gd name="connsiteY49" fmla="*/ 6483 h 10000"/>
              <a:gd name="connsiteX50" fmla="*/ 9701 w 10000"/>
              <a:gd name="connsiteY50" fmla="*/ 6724 h 10000"/>
              <a:gd name="connsiteX51" fmla="*/ 9598 w 10000"/>
              <a:gd name="connsiteY51" fmla="*/ 6943 h 10000"/>
              <a:gd name="connsiteX52" fmla="*/ 9402 w 10000"/>
              <a:gd name="connsiteY52" fmla="*/ 7379 h 10000"/>
              <a:gd name="connsiteX53" fmla="*/ 9138 w 10000"/>
              <a:gd name="connsiteY53" fmla="*/ 7805 h 10000"/>
              <a:gd name="connsiteX54" fmla="*/ 8862 w 10000"/>
              <a:gd name="connsiteY54" fmla="*/ 8184 h 10000"/>
              <a:gd name="connsiteX55" fmla="*/ 8540 w 10000"/>
              <a:gd name="connsiteY55" fmla="*/ 8540 h 10000"/>
              <a:gd name="connsiteX56" fmla="*/ 8184 w 10000"/>
              <a:gd name="connsiteY56" fmla="*/ 8862 h 10000"/>
              <a:gd name="connsiteX57" fmla="*/ 7793 w 10000"/>
              <a:gd name="connsiteY57" fmla="*/ 9138 h 10000"/>
              <a:gd name="connsiteX58" fmla="*/ 7379 w 10000"/>
              <a:gd name="connsiteY58" fmla="*/ 9402 h 10000"/>
              <a:gd name="connsiteX59" fmla="*/ 6943 w 10000"/>
              <a:gd name="connsiteY59" fmla="*/ 9598 h 10000"/>
              <a:gd name="connsiteX60" fmla="*/ 6724 w 10000"/>
              <a:gd name="connsiteY60" fmla="*/ 9701 h 10000"/>
              <a:gd name="connsiteX61" fmla="*/ 6483 w 10000"/>
              <a:gd name="connsiteY61" fmla="*/ 9782 h 10000"/>
              <a:gd name="connsiteX62" fmla="*/ 6241 w 10000"/>
              <a:gd name="connsiteY62" fmla="*/ 9839 h 10000"/>
              <a:gd name="connsiteX63" fmla="*/ 6000 w 10000"/>
              <a:gd name="connsiteY63" fmla="*/ 9897 h 10000"/>
              <a:gd name="connsiteX64" fmla="*/ 5759 w 10000"/>
              <a:gd name="connsiteY64" fmla="*/ 9943 h 10000"/>
              <a:gd name="connsiteX65" fmla="*/ 5517 w 10000"/>
              <a:gd name="connsiteY65" fmla="*/ 9977 h 10000"/>
              <a:gd name="connsiteX66" fmla="*/ 5264 w 10000"/>
              <a:gd name="connsiteY66" fmla="*/ 10000 h 10000"/>
              <a:gd name="connsiteX67" fmla="*/ 5000 w 10000"/>
              <a:gd name="connsiteY67" fmla="*/ 10000 h 10000"/>
              <a:gd name="connsiteX68" fmla="*/ 5000 w 10000"/>
              <a:gd name="connsiteY68" fmla="*/ 10000 h 10000"/>
              <a:gd name="connsiteX69" fmla="*/ 4736 w 10000"/>
              <a:gd name="connsiteY69" fmla="*/ 10000 h 10000"/>
              <a:gd name="connsiteX70" fmla="*/ 4483 w 10000"/>
              <a:gd name="connsiteY70" fmla="*/ 9977 h 10000"/>
              <a:gd name="connsiteX71" fmla="*/ 4241 w 10000"/>
              <a:gd name="connsiteY71" fmla="*/ 9943 h 10000"/>
              <a:gd name="connsiteX72" fmla="*/ 4000 w 10000"/>
              <a:gd name="connsiteY72" fmla="*/ 9897 h 10000"/>
              <a:gd name="connsiteX73" fmla="*/ 3759 w 10000"/>
              <a:gd name="connsiteY73" fmla="*/ 9839 h 10000"/>
              <a:gd name="connsiteX74" fmla="*/ 3517 w 10000"/>
              <a:gd name="connsiteY74" fmla="*/ 9782 h 10000"/>
              <a:gd name="connsiteX75" fmla="*/ 3276 w 10000"/>
              <a:gd name="connsiteY75" fmla="*/ 9701 h 10000"/>
              <a:gd name="connsiteX76" fmla="*/ 3057 w 10000"/>
              <a:gd name="connsiteY76" fmla="*/ 9598 h 10000"/>
              <a:gd name="connsiteX77" fmla="*/ 2621 w 10000"/>
              <a:gd name="connsiteY77" fmla="*/ 9402 h 10000"/>
              <a:gd name="connsiteX78" fmla="*/ 2195 w 10000"/>
              <a:gd name="connsiteY78" fmla="*/ 9138 h 10000"/>
              <a:gd name="connsiteX79" fmla="*/ 2224 w 10000"/>
              <a:gd name="connsiteY79"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0 w 10000"/>
              <a:gd name="connsiteY4" fmla="*/ 4747 h 10000"/>
              <a:gd name="connsiteX5" fmla="*/ 2195 w 10000"/>
              <a:gd name="connsiteY5" fmla="*/ 862 h 10000"/>
              <a:gd name="connsiteX6" fmla="*/ 2621 w 10000"/>
              <a:gd name="connsiteY6" fmla="*/ 609 h 10000"/>
              <a:gd name="connsiteX7" fmla="*/ 3057 w 10000"/>
              <a:gd name="connsiteY7" fmla="*/ 402 h 10000"/>
              <a:gd name="connsiteX8" fmla="*/ 3276 w 10000"/>
              <a:gd name="connsiteY8" fmla="*/ 299 h 10000"/>
              <a:gd name="connsiteX9" fmla="*/ 3517 w 10000"/>
              <a:gd name="connsiteY9" fmla="*/ 218 h 10000"/>
              <a:gd name="connsiteX10" fmla="*/ 3759 w 10000"/>
              <a:gd name="connsiteY10" fmla="*/ 161 h 10000"/>
              <a:gd name="connsiteX11" fmla="*/ 4000 w 10000"/>
              <a:gd name="connsiteY11" fmla="*/ 103 h 10000"/>
              <a:gd name="connsiteX12" fmla="*/ 4241 w 10000"/>
              <a:gd name="connsiteY12" fmla="*/ 69 h 10000"/>
              <a:gd name="connsiteX13" fmla="*/ 4483 w 10000"/>
              <a:gd name="connsiteY13" fmla="*/ 23 h 10000"/>
              <a:gd name="connsiteX14" fmla="*/ 4736 w 10000"/>
              <a:gd name="connsiteY14" fmla="*/ 0 h 10000"/>
              <a:gd name="connsiteX15" fmla="*/ 5000 w 10000"/>
              <a:gd name="connsiteY15" fmla="*/ 0 h 10000"/>
              <a:gd name="connsiteX16" fmla="*/ 5000 w 10000"/>
              <a:gd name="connsiteY16" fmla="*/ 0 h 10000"/>
              <a:gd name="connsiteX17" fmla="*/ 5264 w 10000"/>
              <a:gd name="connsiteY17" fmla="*/ 0 h 10000"/>
              <a:gd name="connsiteX18" fmla="*/ 5517 w 10000"/>
              <a:gd name="connsiteY18" fmla="*/ 23 h 10000"/>
              <a:gd name="connsiteX19" fmla="*/ 5759 w 10000"/>
              <a:gd name="connsiteY19" fmla="*/ 69 h 10000"/>
              <a:gd name="connsiteX20" fmla="*/ 6000 w 10000"/>
              <a:gd name="connsiteY20" fmla="*/ 103 h 10000"/>
              <a:gd name="connsiteX21" fmla="*/ 6241 w 10000"/>
              <a:gd name="connsiteY21" fmla="*/ 161 h 10000"/>
              <a:gd name="connsiteX22" fmla="*/ 6483 w 10000"/>
              <a:gd name="connsiteY22" fmla="*/ 218 h 10000"/>
              <a:gd name="connsiteX23" fmla="*/ 6724 w 10000"/>
              <a:gd name="connsiteY23" fmla="*/ 299 h 10000"/>
              <a:gd name="connsiteX24" fmla="*/ 6943 w 10000"/>
              <a:gd name="connsiteY24" fmla="*/ 402 h 10000"/>
              <a:gd name="connsiteX25" fmla="*/ 7379 w 10000"/>
              <a:gd name="connsiteY25" fmla="*/ 609 h 10000"/>
              <a:gd name="connsiteX26" fmla="*/ 7793 w 10000"/>
              <a:gd name="connsiteY26" fmla="*/ 862 h 10000"/>
              <a:gd name="connsiteX27" fmla="*/ 8184 w 10000"/>
              <a:gd name="connsiteY27" fmla="*/ 1138 h 10000"/>
              <a:gd name="connsiteX28" fmla="*/ 8540 w 10000"/>
              <a:gd name="connsiteY28" fmla="*/ 1460 h 10000"/>
              <a:gd name="connsiteX29" fmla="*/ 8862 w 10000"/>
              <a:gd name="connsiteY29" fmla="*/ 1828 h 10000"/>
              <a:gd name="connsiteX30" fmla="*/ 9138 w 10000"/>
              <a:gd name="connsiteY30" fmla="*/ 2207 h 10000"/>
              <a:gd name="connsiteX31" fmla="*/ 9402 w 10000"/>
              <a:gd name="connsiteY31" fmla="*/ 2621 h 10000"/>
              <a:gd name="connsiteX32" fmla="*/ 9598 w 10000"/>
              <a:gd name="connsiteY32" fmla="*/ 3057 h 10000"/>
              <a:gd name="connsiteX33" fmla="*/ 9701 w 10000"/>
              <a:gd name="connsiteY33" fmla="*/ 3287 h 10000"/>
              <a:gd name="connsiteX34" fmla="*/ 9782 w 10000"/>
              <a:gd name="connsiteY34" fmla="*/ 3517 h 10000"/>
              <a:gd name="connsiteX35" fmla="*/ 9839 w 10000"/>
              <a:gd name="connsiteY35" fmla="*/ 3759 h 10000"/>
              <a:gd name="connsiteX36" fmla="*/ 9897 w 10000"/>
              <a:gd name="connsiteY36" fmla="*/ 4000 h 10000"/>
              <a:gd name="connsiteX37" fmla="*/ 9943 w 10000"/>
              <a:gd name="connsiteY37" fmla="*/ 4241 h 10000"/>
              <a:gd name="connsiteX38" fmla="*/ 9977 w 10000"/>
              <a:gd name="connsiteY38" fmla="*/ 4483 h 10000"/>
              <a:gd name="connsiteX39" fmla="*/ 10000 w 10000"/>
              <a:gd name="connsiteY39" fmla="*/ 4747 h 10000"/>
              <a:gd name="connsiteX40" fmla="*/ 10000 w 10000"/>
              <a:gd name="connsiteY40" fmla="*/ 5000 h 10000"/>
              <a:gd name="connsiteX41" fmla="*/ 10000 w 10000"/>
              <a:gd name="connsiteY41" fmla="*/ 5000 h 10000"/>
              <a:gd name="connsiteX42" fmla="*/ 10000 w 10000"/>
              <a:gd name="connsiteY42" fmla="*/ 5000 h 10000"/>
              <a:gd name="connsiteX43" fmla="*/ 10000 w 10000"/>
              <a:gd name="connsiteY43" fmla="*/ 5264 h 10000"/>
              <a:gd name="connsiteX44" fmla="*/ 9977 w 10000"/>
              <a:gd name="connsiteY44" fmla="*/ 5517 h 10000"/>
              <a:gd name="connsiteX45" fmla="*/ 9943 w 10000"/>
              <a:gd name="connsiteY45" fmla="*/ 5759 h 10000"/>
              <a:gd name="connsiteX46" fmla="*/ 9897 w 10000"/>
              <a:gd name="connsiteY46" fmla="*/ 6000 h 10000"/>
              <a:gd name="connsiteX47" fmla="*/ 9839 w 10000"/>
              <a:gd name="connsiteY47" fmla="*/ 6241 h 10000"/>
              <a:gd name="connsiteX48" fmla="*/ 9782 w 10000"/>
              <a:gd name="connsiteY48" fmla="*/ 6483 h 10000"/>
              <a:gd name="connsiteX49" fmla="*/ 9701 w 10000"/>
              <a:gd name="connsiteY49" fmla="*/ 6724 h 10000"/>
              <a:gd name="connsiteX50" fmla="*/ 9598 w 10000"/>
              <a:gd name="connsiteY50" fmla="*/ 6943 h 10000"/>
              <a:gd name="connsiteX51" fmla="*/ 9402 w 10000"/>
              <a:gd name="connsiteY51" fmla="*/ 7379 h 10000"/>
              <a:gd name="connsiteX52" fmla="*/ 9138 w 10000"/>
              <a:gd name="connsiteY52" fmla="*/ 7805 h 10000"/>
              <a:gd name="connsiteX53" fmla="*/ 8862 w 10000"/>
              <a:gd name="connsiteY53" fmla="*/ 8184 h 10000"/>
              <a:gd name="connsiteX54" fmla="*/ 8540 w 10000"/>
              <a:gd name="connsiteY54" fmla="*/ 8540 h 10000"/>
              <a:gd name="connsiteX55" fmla="*/ 8184 w 10000"/>
              <a:gd name="connsiteY55" fmla="*/ 8862 h 10000"/>
              <a:gd name="connsiteX56" fmla="*/ 7793 w 10000"/>
              <a:gd name="connsiteY56" fmla="*/ 9138 h 10000"/>
              <a:gd name="connsiteX57" fmla="*/ 7379 w 10000"/>
              <a:gd name="connsiteY57" fmla="*/ 9402 h 10000"/>
              <a:gd name="connsiteX58" fmla="*/ 6943 w 10000"/>
              <a:gd name="connsiteY58" fmla="*/ 9598 h 10000"/>
              <a:gd name="connsiteX59" fmla="*/ 6724 w 10000"/>
              <a:gd name="connsiteY59" fmla="*/ 9701 h 10000"/>
              <a:gd name="connsiteX60" fmla="*/ 6483 w 10000"/>
              <a:gd name="connsiteY60" fmla="*/ 9782 h 10000"/>
              <a:gd name="connsiteX61" fmla="*/ 6241 w 10000"/>
              <a:gd name="connsiteY61" fmla="*/ 9839 h 10000"/>
              <a:gd name="connsiteX62" fmla="*/ 6000 w 10000"/>
              <a:gd name="connsiteY62" fmla="*/ 9897 h 10000"/>
              <a:gd name="connsiteX63" fmla="*/ 5759 w 10000"/>
              <a:gd name="connsiteY63" fmla="*/ 9943 h 10000"/>
              <a:gd name="connsiteX64" fmla="*/ 5517 w 10000"/>
              <a:gd name="connsiteY64" fmla="*/ 9977 h 10000"/>
              <a:gd name="connsiteX65" fmla="*/ 5264 w 10000"/>
              <a:gd name="connsiteY65" fmla="*/ 10000 h 10000"/>
              <a:gd name="connsiteX66" fmla="*/ 5000 w 10000"/>
              <a:gd name="connsiteY66" fmla="*/ 10000 h 10000"/>
              <a:gd name="connsiteX67" fmla="*/ 5000 w 10000"/>
              <a:gd name="connsiteY67" fmla="*/ 10000 h 10000"/>
              <a:gd name="connsiteX68" fmla="*/ 4736 w 10000"/>
              <a:gd name="connsiteY68" fmla="*/ 10000 h 10000"/>
              <a:gd name="connsiteX69" fmla="*/ 4483 w 10000"/>
              <a:gd name="connsiteY69" fmla="*/ 9977 h 10000"/>
              <a:gd name="connsiteX70" fmla="*/ 4241 w 10000"/>
              <a:gd name="connsiteY70" fmla="*/ 9943 h 10000"/>
              <a:gd name="connsiteX71" fmla="*/ 4000 w 10000"/>
              <a:gd name="connsiteY71" fmla="*/ 9897 h 10000"/>
              <a:gd name="connsiteX72" fmla="*/ 3759 w 10000"/>
              <a:gd name="connsiteY72" fmla="*/ 9839 h 10000"/>
              <a:gd name="connsiteX73" fmla="*/ 3517 w 10000"/>
              <a:gd name="connsiteY73" fmla="*/ 9782 h 10000"/>
              <a:gd name="connsiteX74" fmla="*/ 3276 w 10000"/>
              <a:gd name="connsiteY74" fmla="*/ 9701 h 10000"/>
              <a:gd name="connsiteX75" fmla="*/ 3057 w 10000"/>
              <a:gd name="connsiteY75" fmla="*/ 9598 h 10000"/>
              <a:gd name="connsiteX76" fmla="*/ 2621 w 10000"/>
              <a:gd name="connsiteY76" fmla="*/ 9402 h 10000"/>
              <a:gd name="connsiteX77" fmla="*/ 2195 w 10000"/>
              <a:gd name="connsiteY77" fmla="*/ 9138 h 10000"/>
              <a:gd name="connsiteX78" fmla="*/ 2224 w 10000"/>
              <a:gd name="connsiteY78" fmla="*/ 916 h 10000"/>
              <a:gd name="connsiteX0" fmla="*/ 23 w 10000"/>
              <a:gd name="connsiteY0" fmla="*/ 5517 h 10000"/>
              <a:gd name="connsiteX1" fmla="*/ 0 w 10000"/>
              <a:gd name="connsiteY1" fmla="*/ 5264 h 10000"/>
              <a:gd name="connsiteX2" fmla="*/ 0 w 10000"/>
              <a:gd name="connsiteY2" fmla="*/ 5000 h 10000"/>
              <a:gd name="connsiteX3" fmla="*/ 0 w 10000"/>
              <a:gd name="connsiteY3" fmla="*/ 5000 h 10000"/>
              <a:gd name="connsiteX4" fmla="*/ 2195 w 10000"/>
              <a:gd name="connsiteY4" fmla="*/ 862 h 10000"/>
              <a:gd name="connsiteX5" fmla="*/ 2621 w 10000"/>
              <a:gd name="connsiteY5" fmla="*/ 609 h 10000"/>
              <a:gd name="connsiteX6" fmla="*/ 3057 w 10000"/>
              <a:gd name="connsiteY6" fmla="*/ 402 h 10000"/>
              <a:gd name="connsiteX7" fmla="*/ 3276 w 10000"/>
              <a:gd name="connsiteY7" fmla="*/ 299 h 10000"/>
              <a:gd name="connsiteX8" fmla="*/ 3517 w 10000"/>
              <a:gd name="connsiteY8" fmla="*/ 218 h 10000"/>
              <a:gd name="connsiteX9" fmla="*/ 3759 w 10000"/>
              <a:gd name="connsiteY9" fmla="*/ 161 h 10000"/>
              <a:gd name="connsiteX10" fmla="*/ 4000 w 10000"/>
              <a:gd name="connsiteY10" fmla="*/ 103 h 10000"/>
              <a:gd name="connsiteX11" fmla="*/ 4241 w 10000"/>
              <a:gd name="connsiteY11" fmla="*/ 69 h 10000"/>
              <a:gd name="connsiteX12" fmla="*/ 4483 w 10000"/>
              <a:gd name="connsiteY12" fmla="*/ 23 h 10000"/>
              <a:gd name="connsiteX13" fmla="*/ 4736 w 10000"/>
              <a:gd name="connsiteY13" fmla="*/ 0 h 10000"/>
              <a:gd name="connsiteX14" fmla="*/ 5000 w 10000"/>
              <a:gd name="connsiteY14" fmla="*/ 0 h 10000"/>
              <a:gd name="connsiteX15" fmla="*/ 5000 w 10000"/>
              <a:gd name="connsiteY15" fmla="*/ 0 h 10000"/>
              <a:gd name="connsiteX16" fmla="*/ 5264 w 10000"/>
              <a:gd name="connsiteY16" fmla="*/ 0 h 10000"/>
              <a:gd name="connsiteX17" fmla="*/ 5517 w 10000"/>
              <a:gd name="connsiteY17" fmla="*/ 23 h 10000"/>
              <a:gd name="connsiteX18" fmla="*/ 5759 w 10000"/>
              <a:gd name="connsiteY18" fmla="*/ 69 h 10000"/>
              <a:gd name="connsiteX19" fmla="*/ 6000 w 10000"/>
              <a:gd name="connsiteY19" fmla="*/ 103 h 10000"/>
              <a:gd name="connsiteX20" fmla="*/ 6241 w 10000"/>
              <a:gd name="connsiteY20" fmla="*/ 161 h 10000"/>
              <a:gd name="connsiteX21" fmla="*/ 6483 w 10000"/>
              <a:gd name="connsiteY21" fmla="*/ 218 h 10000"/>
              <a:gd name="connsiteX22" fmla="*/ 6724 w 10000"/>
              <a:gd name="connsiteY22" fmla="*/ 299 h 10000"/>
              <a:gd name="connsiteX23" fmla="*/ 6943 w 10000"/>
              <a:gd name="connsiteY23" fmla="*/ 402 h 10000"/>
              <a:gd name="connsiteX24" fmla="*/ 7379 w 10000"/>
              <a:gd name="connsiteY24" fmla="*/ 609 h 10000"/>
              <a:gd name="connsiteX25" fmla="*/ 7793 w 10000"/>
              <a:gd name="connsiteY25" fmla="*/ 862 h 10000"/>
              <a:gd name="connsiteX26" fmla="*/ 8184 w 10000"/>
              <a:gd name="connsiteY26" fmla="*/ 1138 h 10000"/>
              <a:gd name="connsiteX27" fmla="*/ 8540 w 10000"/>
              <a:gd name="connsiteY27" fmla="*/ 1460 h 10000"/>
              <a:gd name="connsiteX28" fmla="*/ 8862 w 10000"/>
              <a:gd name="connsiteY28" fmla="*/ 1828 h 10000"/>
              <a:gd name="connsiteX29" fmla="*/ 9138 w 10000"/>
              <a:gd name="connsiteY29" fmla="*/ 2207 h 10000"/>
              <a:gd name="connsiteX30" fmla="*/ 9402 w 10000"/>
              <a:gd name="connsiteY30" fmla="*/ 2621 h 10000"/>
              <a:gd name="connsiteX31" fmla="*/ 9598 w 10000"/>
              <a:gd name="connsiteY31" fmla="*/ 3057 h 10000"/>
              <a:gd name="connsiteX32" fmla="*/ 9701 w 10000"/>
              <a:gd name="connsiteY32" fmla="*/ 3287 h 10000"/>
              <a:gd name="connsiteX33" fmla="*/ 9782 w 10000"/>
              <a:gd name="connsiteY33" fmla="*/ 3517 h 10000"/>
              <a:gd name="connsiteX34" fmla="*/ 9839 w 10000"/>
              <a:gd name="connsiteY34" fmla="*/ 3759 h 10000"/>
              <a:gd name="connsiteX35" fmla="*/ 9897 w 10000"/>
              <a:gd name="connsiteY35" fmla="*/ 4000 h 10000"/>
              <a:gd name="connsiteX36" fmla="*/ 9943 w 10000"/>
              <a:gd name="connsiteY36" fmla="*/ 4241 h 10000"/>
              <a:gd name="connsiteX37" fmla="*/ 9977 w 10000"/>
              <a:gd name="connsiteY37" fmla="*/ 4483 h 10000"/>
              <a:gd name="connsiteX38" fmla="*/ 10000 w 10000"/>
              <a:gd name="connsiteY38" fmla="*/ 4747 h 10000"/>
              <a:gd name="connsiteX39" fmla="*/ 10000 w 10000"/>
              <a:gd name="connsiteY39" fmla="*/ 5000 h 10000"/>
              <a:gd name="connsiteX40" fmla="*/ 10000 w 10000"/>
              <a:gd name="connsiteY40" fmla="*/ 5000 h 10000"/>
              <a:gd name="connsiteX41" fmla="*/ 10000 w 10000"/>
              <a:gd name="connsiteY41" fmla="*/ 5000 h 10000"/>
              <a:gd name="connsiteX42" fmla="*/ 10000 w 10000"/>
              <a:gd name="connsiteY42" fmla="*/ 5264 h 10000"/>
              <a:gd name="connsiteX43" fmla="*/ 9977 w 10000"/>
              <a:gd name="connsiteY43" fmla="*/ 5517 h 10000"/>
              <a:gd name="connsiteX44" fmla="*/ 9943 w 10000"/>
              <a:gd name="connsiteY44" fmla="*/ 5759 h 10000"/>
              <a:gd name="connsiteX45" fmla="*/ 9897 w 10000"/>
              <a:gd name="connsiteY45" fmla="*/ 6000 h 10000"/>
              <a:gd name="connsiteX46" fmla="*/ 9839 w 10000"/>
              <a:gd name="connsiteY46" fmla="*/ 6241 h 10000"/>
              <a:gd name="connsiteX47" fmla="*/ 9782 w 10000"/>
              <a:gd name="connsiteY47" fmla="*/ 6483 h 10000"/>
              <a:gd name="connsiteX48" fmla="*/ 9701 w 10000"/>
              <a:gd name="connsiteY48" fmla="*/ 6724 h 10000"/>
              <a:gd name="connsiteX49" fmla="*/ 9598 w 10000"/>
              <a:gd name="connsiteY49" fmla="*/ 6943 h 10000"/>
              <a:gd name="connsiteX50" fmla="*/ 9402 w 10000"/>
              <a:gd name="connsiteY50" fmla="*/ 7379 h 10000"/>
              <a:gd name="connsiteX51" fmla="*/ 9138 w 10000"/>
              <a:gd name="connsiteY51" fmla="*/ 7805 h 10000"/>
              <a:gd name="connsiteX52" fmla="*/ 8862 w 10000"/>
              <a:gd name="connsiteY52" fmla="*/ 8184 h 10000"/>
              <a:gd name="connsiteX53" fmla="*/ 8540 w 10000"/>
              <a:gd name="connsiteY53" fmla="*/ 8540 h 10000"/>
              <a:gd name="connsiteX54" fmla="*/ 8184 w 10000"/>
              <a:gd name="connsiteY54" fmla="*/ 8862 h 10000"/>
              <a:gd name="connsiteX55" fmla="*/ 7793 w 10000"/>
              <a:gd name="connsiteY55" fmla="*/ 9138 h 10000"/>
              <a:gd name="connsiteX56" fmla="*/ 7379 w 10000"/>
              <a:gd name="connsiteY56" fmla="*/ 9402 h 10000"/>
              <a:gd name="connsiteX57" fmla="*/ 6943 w 10000"/>
              <a:gd name="connsiteY57" fmla="*/ 9598 h 10000"/>
              <a:gd name="connsiteX58" fmla="*/ 6724 w 10000"/>
              <a:gd name="connsiteY58" fmla="*/ 9701 h 10000"/>
              <a:gd name="connsiteX59" fmla="*/ 6483 w 10000"/>
              <a:gd name="connsiteY59" fmla="*/ 9782 h 10000"/>
              <a:gd name="connsiteX60" fmla="*/ 6241 w 10000"/>
              <a:gd name="connsiteY60" fmla="*/ 9839 h 10000"/>
              <a:gd name="connsiteX61" fmla="*/ 6000 w 10000"/>
              <a:gd name="connsiteY61" fmla="*/ 9897 h 10000"/>
              <a:gd name="connsiteX62" fmla="*/ 5759 w 10000"/>
              <a:gd name="connsiteY62" fmla="*/ 9943 h 10000"/>
              <a:gd name="connsiteX63" fmla="*/ 5517 w 10000"/>
              <a:gd name="connsiteY63" fmla="*/ 9977 h 10000"/>
              <a:gd name="connsiteX64" fmla="*/ 5264 w 10000"/>
              <a:gd name="connsiteY64" fmla="*/ 10000 h 10000"/>
              <a:gd name="connsiteX65" fmla="*/ 5000 w 10000"/>
              <a:gd name="connsiteY65" fmla="*/ 10000 h 10000"/>
              <a:gd name="connsiteX66" fmla="*/ 5000 w 10000"/>
              <a:gd name="connsiteY66" fmla="*/ 10000 h 10000"/>
              <a:gd name="connsiteX67" fmla="*/ 4736 w 10000"/>
              <a:gd name="connsiteY67" fmla="*/ 10000 h 10000"/>
              <a:gd name="connsiteX68" fmla="*/ 4483 w 10000"/>
              <a:gd name="connsiteY68" fmla="*/ 9977 h 10000"/>
              <a:gd name="connsiteX69" fmla="*/ 4241 w 10000"/>
              <a:gd name="connsiteY69" fmla="*/ 9943 h 10000"/>
              <a:gd name="connsiteX70" fmla="*/ 4000 w 10000"/>
              <a:gd name="connsiteY70" fmla="*/ 9897 h 10000"/>
              <a:gd name="connsiteX71" fmla="*/ 3759 w 10000"/>
              <a:gd name="connsiteY71" fmla="*/ 9839 h 10000"/>
              <a:gd name="connsiteX72" fmla="*/ 3517 w 10000"/>
              <a:gd name="connsiteY72" fmla="*/ 9782 h 10000"/>
              <a:gd name="connsiteX73" fmla="*/ 3276 w 10000"/>
              <a:gd name="connsiteY73" fmla="*/ 9701 h 10000"/>
              <a:gd name="connsiteX74" fmla="*/ 3057 w 10000"/>
              <a:gd name="connsiteY74" fmla="*/ 9598 h 10000"/>
              <a:gd name="connsiteX75" fmla="*/ 2621 w 10000"/>
              <a:gd name="connsiteY75" fmla="*/ 9402 h 10000"/>
              <a:gd name="connsiteX76" fmla="*/ 2195 w 10000"/>
              <a:gd name="connsiteY76" fmla="*/ 9138 h 10000"/>
              <a:gd name="connsiteX77" fmla="*/ 2224 w 10000"/>
              <a:gd name="connsiteY77" fmla="*/ 916 h 10000"/>
              <a:gd name="connsiteX0" fmla="*/ 23 w 10000"/>
              <a:gd name="connsiteY0" fmla="*/ 5517 h 10000"/>
              <a:gd name="connsiteX1" fmla="*/ 0 w 10000"/>
              <a:gd name="connsiteY1" fmla="*/ 5264 h 10000"/>
              <a:gd name="connsiteX2" fmla="*/ 0 w 10000"/>
              <a:gd name="connsiteY2" fmla="*/ 5000 h 10000"/>
              <a:gd name="connsiteX3" fmla="*/ 2195 w 10000"/>
              <a:gd name="connsiteY3" fmla="*/ 862 h 10000"/>
              <a:gd name="connsiteX4" fmla="*/ 2621 w 10000"/>
              <a:gd name="connsiteY4" fmla="*/ 609 h 10000"/>
              <a:gd name="connsiteX5" fmla="*/ 3057 w 10000"/>
              <a:gd name="connsiteY5" fmla="*/ 402 h 10000"/>
              <a:gd name="connsiteX6" fmla="*/ 3276 w 10000"/>
              <a:gd name="connsiteY6" fmla="*/ 299 h 10000"/>
              <a:gd name="connsiteX7" fmla="*/ 3517 w 10000"/>
              <a:gd name="connsiteY7" fmla="*/ 218 h 10000"/>
              <a:gd name="connsiteX8" fmla="*/ 3759 w 10000"/>
              <a:gd name="connsiteY8" fmla="*/ 161 h 10000"/>
              <a:gd name="connsiteX9" fmla="*/ 4000 w 10000"/>
              <a:gd name="connsiteY9" fmla="*/ 103 h 10000"/>
              <a:gd name="connsiteX10" fmla="*/ 4241 w 10000"/>
              <a:gd name="connsiteY10" fmla="*/ 69 h 10000"/>
              <a:gd name="connsiteX11" fmla="*/ 4483 w 10000"/>
              <a:gd name="connsiteY11" fmla="*/ 23 h 10000"/>
              <a:gd name="connsiteX12" fmla="*/ 4736 w 10000"/>
              <a:gd name="connsiteY12" fmla="*/ 0 h 10000"/>
              <a:gd name="connsiteX13" fmla="*/ 5000 w 10000"/>
              <a:gd name="connsiteY13" fmla="*/ 0 h 10000"/>
              <a:gd name="connsiteX14" fmla="*/ 5000 w 10000"/>
              <a:gd name="connsiteY14" fmla="*/ 0 h 10000"/>
              <a:gd name="connsiteX15" fmla="*/ 5264 w 10000"/>
              <a:gd name="connsiteY15" fmla="*/ 0 h 10000"/>
              <a:gd name="connsiteX16" fmla="*/ 5517 w 10000"/>
              <a:gd name="connsiteY16" fmla="*/ 23 h 10000"/>
              <a:gd name="connsiteX17" fmla="*/ 5759 w 10000"/>
              <a:gd name="connsiteY17" fmla="*/ 69 h 10000"/>
              <a:gd name="connsiteX18" fmla="*/ 6000 w 10000"/>
              <a:gd name="connsiteY18" fmla="*/ 103 h 10000"/>
              <a:gd name="connsiteX19" fmla="*/ 6241 w 10000"/>
              <a:gd name="connsiteY19" fmla="*/ 161 h 10000"/>
              <a:gd name="connsiteX20" fmla="*/ 6483 w 10000"/>
              <a:gd name="connsiteY20" fmla="*/ 218 h 10000"/>
              <a:gd name="connsiteX21" fmla="*/ 6724 w 10000"/>
              <a:gd name="connsiteY21" fmla="*/ 299 h 10000"/>
              <a:gd name="connsiteX22" fmla="*/ 6943 w 10000"/>
              <a:gd name="connsiteY22" fmla="*/ 402 h 10000"/>
              <a:gd name="connsiteX23" fmla="*/ 7379 w 10000"/>
              <a:gd name="connsiteY23" fmla="*/ 609 h 10000"/>
              <a:gd name="connsiteX24" fmla="*/ 7793 w 10000"/>
              <a:gd name="connsiteY24" fmla="*/ 862 h 10000"/>
              <a:gd name="connsiteX25" fmla="*/ 8184 w 10000"/>
              <a:gd name="connsiteY25" fmla="*/ 1138 h 10000"/>
              <a:gd name="connsiteX26" fmla="*/ 8540 w 10000"/>
              <a:gd name="connsiteY26" fmla="*/ 1460 h 10000"/>
              <a:gd name="connsiteX27" fmla="*/ 8862 w 10000"/>
              <a:gd name="connsiteY27" fmla="*/ 1828 h 10000"/>
              <a:gd name="connsiteX28" fmla="*/ 9138 w 10000"/>
              <a:gd name="connsiteY28" fmla="*/ 2207 h 10000"/>
              <a:gd name="connsiteX29" fmla="*/ 9402 w 10000"/>
              <a:gd name="connsiteY29" fmla="*/ 2621 h 10000"/>
              <a:gd name="connsiteX30" fmla="*/ 9598 w 10000"/>
              <a:gd name="connsiteY30" fmla="*/ 3057 h 10000"/>
              <a:gd name="connsiteX31" fmla="*/ 9701 w 10000"/>
              <a:gd name="connsiteY31" fmla="*/ 3287 h 10000"/>
              <a:gd name="connsiteX32" fmla="*/ 9782 w 10000"/>
              <a:gd name="connsiteY32" fmla="*/ 3517 h 10000"/>
              <a:gd name="connsiteX33" fmla="*/ 9839 w 10000"/>
              <a:gd name="connsiteY33" fmla="*/ 3759 h 10000"/>
              <a:gd name="connsiteX34" fmla="*/ 9897 w 10000"/>
              <a:gd name="connsiteY34" fmla="*/ 4000 h 10000"/>
              <a:gd name="connsiteX35" fmla="*/ 9943 w 10000"/>
              <a:gd name="connsiteY35" fmla="*/ 4241 h 10000"/>
              <a:gd name="connsiteX36" fmla="*/ 9977 w 10000"/>
              <a:gd name="connsiteY36" fmla="*/ 4483 h 10000"/>
              <a:gd name="connsiteX37" fmla="*/ 10000 w 10000"/>
              <a:gd name="connsiteY37" fmla="*/ 4747 h 10000"/>
              <a:gd name="connsiteX38" fmla="*/ 10000 w 10000"/>
              <a:gd name="connsiteY38" fmla="*/ 5000 h 10000"/>
              <a:gd name="connsiteX39" fmla="*/ 10000 w 10000"/>
              <a:gd name="connsiteY39" fmla="*/ 5000 h 10000"/>
              <a:gd name="connsiteX40" fmla="*/ 10000 w 10000"/>
              <a:gd name="connsiteY40" fmla="*/ 5000 h 10000"/>
              <a:gd name="connsiteX41" fmla="*/ 10000 w 10000"/>
              <a:gd name="connsiteY41" fmla="*/ 5264 h 10000"/>
              <a:gd name="connsiteX42" fmla="*/ 9977 w 10000"/>
              <a:gd name="connsiteY42" fmla="*/ 5517 h 10000"/>
              <a:gd name="connsiteX43" fmla="*/ 9943 w 10000"/>
              <a:gd name="connsiteY43" fmla="*/ 5759 h 10000"/>
              <a:gd name="connsiteX44" fmla="*/ 9897 w 10000"/>
              <a:gd name="connsiteY44" fmla="*/ 6000 h 10000"/>
              <a:gd name="connsiteX45" fmla="*/ 9839 w 10000"/>
              <a:gd name="connsiteY45" fmla="*/ 6241 h 10000"/>
              <a:gd name="connsiteX46" fmla="*/ 9782 w 10000"/>
              <a:gd name="connsiteY46" fmla="*/ 6483 h 10000"/>
              <a:gd name="connsiteX47" fmla="*/ 9701 w 10000"/>
              <a:gd name="connsiteY47" fmla="*/ 6724 h 10000"/>
              <a:gd name="connsiteX48" fmla="*/ 9598 w 10000"/>
              <a:gd name="connsiteY48" fmla="*/ 6943 h 10000"/>
              <a:gd name="connsiteX49" fmla="*/ 9402 w 10000"/>
              <a:gd name="connsiteY49" fmla="*/ 7379 h 10000"/>
              <a:gd name="connsiteX50" fmla="*/ 9138 w 10000"/>
              <a:gd name="connsiteY50" fmla="*/ 7805 h 10000"/>
              <a:gd name="connsiteX51" fmla="*/ 8862 w 10000"/>
              <a:gd name="connsiteY51" fmla="*/ 8184 h 10000"/>
              <a:gd name="connsiteX52" fmla="*/ 8540 w 10000"/>
              <a:gd name="connsiteY52" fmla="*/ 8540 h 10000"/>
              <a:gd name="connsiteX53" fmla="*/ 8184 w 10000"/>
              <a:gd name="connsiteY53" fmla="*/ 8862 h 10000"/>
              <a:gd name="connsiteX54" fmla="*/ 7793 w 10000"/>
              <a:gd name="connsiteY54" fmla="*/ 9138 h 10000"/>
              <a:gd name="connsiteX55" fmla="*/ 7379 w 10000"/>
              <a:gd name="connsiteY55" fmla="*/ 9402 h 10000"/>
              <a:gd name="connsiteX56" fmla="*/ 6943 w 10000"/>
              <a:gd name="connsiteY56" fmla="*/ 9598 h 10000"/>
              <a:gd name="connsiteX57" fmla="*/ 6724 w 10000"/>
              <a:gd name="connsiteY57" fmla="*/ 9701 h 10000"/>
              <a:gd name="connsiteX58" fmla="*/ 6483 w 10000"/>
              <a:gd name="connsiteY58" fmla="*/ 9782 h 10000"/>
              <a:gd name="connsiteX59" fmla="*/ 6241 w 10000"/>
              <a:gd name="connsiteY59" fmla="*/ 9839 h 10000"/>
              <a:gd name="connsiteX60" fmla="*/ 6000 w 10000"/>
              <a:gd name="connsiteY60" fmla="*/ 9897 h 10000"/>
              <a:gd name="connsiteX61" fmla="*/ 5759 w 10000"/>
              <a:gd name="connsiteY61" fmla="*/ 9943 h 10000"/>
              <a:gd name="connsiteX62" fmla="*/ 5517 w 10000"/>
              <a:gd name="connsiteY62" fmla="*/ 9977 h 10000"/>
              <a:gd name="connsiteX63" fmla="*/ 5264 w 10000"/>
              <a:gd name="connsiteY63" fmla="*/ 10000 h 10000"/>
              <a:gd name="connsiteX64" fmla="*/ 5000 w 10000"/>
              <a:gd name="connsiteY64" fmla="*/ 10000 h 10000"/>
              <a:gd name="connsiteX65" fmla="*/ 5000 w 10000"/>
              <a:gd name="connsiteY65" fmla="*/ 10000 h 10000"/>
              <a:gd name="connsiteX66" fmla="*/ 4736 w 10000"/>
              <a:gd name="connsiteY66" fmla="*/ 10000 h 10000"/>
              <a:gd name="connsiteX67" fmla="*/ 4483 w 10000"/>
              <a:gd name="connsiteY67" fmla="*/ 9977 h 10000"/>
              <a:gd name="connsiteX68" fmla="*/ 4241 w 10000"/>
              <a:gd name="connsiteY68" fmla="*/ 9943 h 10000"/>
              <a:gd name="connsiteX69" fmla="*/ 4000 w 10000"/>
              <a:gd name="connsiteY69" fmla="*/ 9897 h 10000"/>
              <a:gd name="connsiteX70" fmla="*/ 3759 w 10000"/>
              <a:gd name="connsiteY70" fmla="*/ 9839 h 10000"/>
              <a:gd name="connsiteX71" fmla="*/ 3517 w 10000"/>
              <a:gd name="connsiteY71" fmla="*/ 9782 h 10000"/>
              <a:gd name="connsiteX72" fmla="*/ 3276 w 10000"/>
              <a:gd name="connsiteY72" fmla="*/ 9701 h 10000"/>
              <a:gd name="connsiteX73" fmla="*/ 3057 w 10000"/>
              <a:gd name="connsiteY73" fmla="*/ 9598 h 10000"/>
              <a:gd name="connsiteX74" fmla="*/ 2621 w 10000"/>
              <a:gd name="connsiteY74" fmla="*/ 9402 h 10000"/>
              <a:gd name="connsiteX75" fmla="*/ 2195 w 10000"/>
              <a:gd name="connsiteY75" fmla="*/ 9138 h 10000"/>
              <a:gd name="connsiteX76" fmla="*/ 2224 w 10000"/>
              <a:gd name="connsiteY76" fmla="*/ 916 h 10000"/>
              <a:gd name="connsiteX0" fmla="*/ 179 w 10156"/>
              <a:gd name="connsiteY0" fmla="*/ 5517 h 10000"/>
              <a:gd name="connsiteX1" fmla="*/ 156 w 10156"/>
              <a:gd name="connsiteY1" fmla="*/ 5000 h 10000"/>
              <a:gd name="connsiteX2" fmla="*/ 2351 w 10156"/>
              <a:gd name="connsiteY2" fmla="*/ 862 h 10000"/>
              <a:gd name="connsiteX3" fmla="*/ 2777 w 10156"/>
              <a:gd name="connsiteY3" fmla="*/ 609 h 10000"/>
              <a:gd name="connsiteX4" fmla="*/ 3213 w 10156"/>
              <a:gd name="connsiteY4" fmla="*/ 402 h 10000"/>
              <a:gd name="connsiteX5" fmla="*/ 3432 w 10156"/>
              <a:gd name="connsiteY5" fmla="*/ 299 h 10000"/>
              <a:gd name="connsiteX6" fmla="*/ 3673 w 10156"/>
              <a:gd name="connsiteY6" fmla="*/ 218 h 10000"/>
              <a:gd name="connsiteX7" fmla="*/ 3915 w 10156"/>
              <a:gd name="connsiteY7" fmla="*/ 161 h 10000"/>
              <a:gd name="connsiteX8" fmla="*/ 4156 w 10156"/>
              <a:gd name="connsiteY8" fmla="*/ 103 h 10000"/>
              <a:gd name="connsiteX9" fmla="*/ 4397 w 10156"/>
              <a:gd name="connsiteY9" fmla="*/ 69 h 10000"/>
              <a:gd name="connsiteX10" fmla="*/ 4639 w 10156"/>
              <a:gd name="connsiteY10" fmla="*/ 23 h 10000"/>
              <a:gd name="connsiteX11" fmla="*/ 4892 w 10156"/>
              <a:gd name="connsiteY11" fmla="*/ 0 h 10000"/>
              <a:gd name="connsiteX12" fmla="*/ 5156 w 10156"/>
              <a:gd name="connsiteY12" fmla="*/ 0 h 10000"/>
              <a:gd name="connsiteX13" fmla="*/ 5156 w 10156"/>
              <a:gd name="connsiteY13" fmla="*/ 0 h 10000"/>
              <a:gd name="connsiteX14" fmla="*/ 5420 w 10156"/>
              <a:gd name="connsiteY14" fmla="*/ 0 h 10000"/>
              <a:gd name="connsiteX15" fmla="*/ 5673 w 10156"/>
              <a:gd name="connsiteY15" fmla="*/ 23 h 10000"/>
              <a:gd name="connsiteX16" fmla="*/ 5915 w 10156"/>
              <a:gd name="connsiteY16" fmla="*/ 69 h 10000"/>
              <a:gd name="connsiteX17" fmla="*/ 6156 w 10156"/>
              <a:gd name="connsiteY17" fmla="*/ 103 h 10000"/>
              <a:gd name="connsiteX18" fmla="*/ 6397 w 10156"/>
              <a:gd name="connsiteY18" fmla="*/ 161 h 10000"/>
              <a:gd name="connsiteX19" fmla="*/ 6639 w 10156"/>
              <a:gd name="connsiteY19" fmla="*/ 218 h 10000"/>
              <a:gd name="connsiteX20" fmla="*/ 6880 w 10156"/>
              <a:gd name="connsiteY20" fmla="*/ 299 h 10000"/>
              <a:gd name="connsiteX21" fmla="*/ 7099 w 10156"/>
              <a:gd name="connsiteY21" fmla="*/ 402 h 10000"/>
              <a:gd name="connsiteX22" fmla="*/ 7535 w 10156"/>
              <a:gd name="connsiteY22" fmla="*/ 609 h 10000"/>
              <a:gd name="connsiteX23" fmla="*/ 7949 w 10156"/>
              <a:gd name="connsiteY23" fmla="*/ 862 h 10000"/>
              <a:gd name="connsiteX24" fmla="*/ 8340 w 10156"/>
              <a:gd name="connsiteY24" fmla="*/ 1138 h 10000"/>
              <a:gd name="connsiteX25" fmla="*/ 8696 w 10156"/>
              <a:gd name="connsiteY25" fmla="*/ 1460 h 10000"/>
              <a:gd name="connsiteX26" fmla="*/ 9018 w 10156"/>
              <a:gd name="connsiteY26" fmla="*/ 1828 h 10000"/>
              <a:gd name="connsiteX27" fmla="*/ 9294 w 10156"/>
              <a:gd name="connsiteY27" fmla="*/ 2207 h 10000"/>
              <a:gd name="connsiteX28" fmla="*/ 9558 w 10156"/>
              <a:gd name="connsiteY28" fmla="*/ 2621 h 10000"/>
              <a:gd name="connsiteX29" fmla="*/ 9754 w 10156"/>
              <a:gd name="connsiteY29" fmla="*/ 3057 h 10000"/>
              <a:gd name="connsiteX30" fmla="*/ 9857 w 10156"/>
              <a:gd name="connsiteY30" fmla="*/ 3287 h 10000"/>
              <a:gd name="connsiteX31" fmla="*/ 9938 w 10156"/>
              <a:gd name="connsiteY31" fmla="*/ 3517 h 10000"/>
              <a:gd name="connsiteX32" fmla="*/ 9995 w 10156"/>
              <a:gd name="connsiteY32" fmla="*/ 3759 h 10000"/>
              <a:gd name="connsiteX33" fmla="*/ 10053 w 10156"/>
              <a:gd name="connsiteY33" fmla="*/ 4000 h 10000"/>
              <a:gd name="connsiteX34" fmla="*/ 10099 w 10156"/>
              <a:gd name="connsiteY34" fmla="*/ 4241 h 10000"/>
              <a:gd name="connsiteX35" fmla="*/ 10133 w 10156"/>
              <a:gd name="connsiteY35" fmla="*/ 4483 h 10000"/>
              <a:gd name="connsiteX36" fmla="*/ 10156 w 10156"/>
              <a:gd name="connsiteY36" fmla="*/ 4747 h 10000"/>
              <a:gd name="connsiteX37" fmla="*/ 10156 w 10156"/>
              <a:gd name="connsiteY37" fmla="*/ 5000 h 10000"/>
              <a:gd name="connsiteX38" fmla="*/ 10156 w 10156"/>
              <a:gd name="connsiteY38" fmla="*/ 5000 h 10000"/>
              <a:gd name="connsiteX39" fmla="*/ 10156 w 10156"/>
              <a:gd name="connsiteY39" fmla="*/ 5000 h 10000"/>
              <a:gd name="connsiteX40" fmla="*/ 10156 w 10156"/>
              <a:gd name="connsiteY40" fmla="*/ 5264 h 10000"/>
              <a:gd name="connsiteX41" fmla="*/ 10133 w 10156"/>
              <a:gd name="connsiteY41" fmla="*/ 5517 h 10000"/>
              <a:gd name="connsiteX42" fmla="*/ 10099 w 10156"/>
              <a:gd name="connsiteY42" fmla="*/ 5759 h 10000"/>
              <a:gd name="connsiteX43" fmla="*/ 10053 w 10156"/>
              <a:gd name="connsiteY43" fmla="*/ 6000 h 10000"/>
              <a:gd name="connsiteX44" fmla="*/ 9995 w 10156"/>
              <a:gd name="connsiteY44" fmla="*/ 6241 h 10000"/>
              <a:gd name="connsiteX45" fmla="*/ 9938 w 10156"/>
              <a:gd name="connsiteY45" fmla="*/ 6483 h 10000"/>
              <a:gd name="connsiteX46" fmla="*/ 9857 w 10156"/>
              <a:gd name="connsiteY46" fmla="*/ 6724 h 10000"/>
              <a:gd name="connsiteX47" fmla="*/ 9754 w 10156"/>
              <a:gd name="connsiteY47" fmla="*/ 6943 h 10000"/>
              <a:gd name="connsiteX48" fmla="*/ 9558 w 10156"/>
              <a:gd name="connsiteY48" fmla="*/ 7379 h 10000"/>
              <a:gd name="connsiteX49" fmla="*/ 9294 w 10156"/>
              <a:gd name="connsiteY49" fmla="*/ 7805 h 10000"/>
              <a:gd name="connsiteX50" fmla="*/ 9018 w 10156"/>
              <a:gd name="connsiteY50" fmla="*/ 8184 h 10000"/>
              <a:gd name="connsiteX51" fmla="*/ 8696 w 10156"/>
              <a:gd name="connsiteY51" fmla="*/ 8540 h 10000"/>
              <a:gd name="connsiteX52" fmla="*/ 8340 w 10156"/>
              <a:gd name="connsiteY52" fmla="*/ 8862 h 10000"/>
              <a:gd name="connsiteX53" fmla="*/ 7949 w 10156"/>
              <a:gd name="connsiteY53" fmla="*/ 9138 h 10000"/>
              <a:gd name="connsiteX54" fmla="*/ 7535 w 10156"/>
              <a:gd name="connsiteY54" fmla="*/ 9402 h 10000"/>
              <a:gd name="connsiteX55" fmla="*/ 7099 w 10156"/>
              <a:gd name="connsiteY55" fmla="*/ 9598 h 10000"/>
              <a:gd name="connsiteX56" fmla="*/ 6880 w 10156"/>
              <a:gd name="connsiteY56" fmla="*/ 9701 h 10000"/>
              <a:gd name="connsiteX57" fmla="*/ 6639 w 10156"/>
              <a:gd name="connsiteY57" fmla="*/ 9782 h 10000"/>
              <a:gd name="connsiteX58" fmla="*/ 6397 w 10156"/>
              <a:gd name="connsiteY58" fmla="*/ 9839 h 10000"/>
              <a:gd name="connsiteX59" fmla="*/ 6156 w 10156"/>
              <a:gd name="connsiteY59" fmla="*/ 9897 h 10000"/>
              <a:gd name="connsiteX60" fmla="*/ 5915 w 10156"/>
              <a:gd name="connsiteY60" fmla="*/ 9943 h 10000"/>
              <a:gd name="connsiteX61" fmla="*/ 5673 w 10156"/>
              <a:gd name="connsiteY61" fmla="*/ 9977 h 10000"/>
              <a:gd name="connsiteX62" fmla="*/ 5420 w 10156"/>
              <a:gd name="connsiteY62" fmla="*/ 10000 h 10000"/>
              <a:gd name="connsiteX63" fmla="*/ 5156 w 10156"/>
              <a:gd name="connsiteY63" fmla="*/ 10000 h 10000"/>
              <a:gd name="connsiteX64" fmla="*/ 5156 w 10156"/>
              <a:gd name="connsiteY64" fmla="*/ 10000 h 10000"/>
              <a:gd name="connsiteX65" fmla="*/ 4892 w 10156"/>
              <a:gd name="connsiteY65" fmla="*/ 10000 h 10000"/>
              <a:gd name="connsiteX66" fmla="*/ 4639 w 10156"/>
              <a:gd name="connsiteY66" fmla="*/ 9977 h 10000"/>
              <a:gd name="connsiteX67" fmla="*/ 4397 w 10156"/>
              <a:gd name="connsiteY67" fmla="*/ 9943 h 10000"/>
              <a:gd name="connsiteX68" fmla="*/ 4156 w 10156"/>
              <a:gd name="connsiteY68" fmla="*/ 9897 h 10000"/>
              <a:gd name="connsiteX69" fmla="*/ 3915 w 10156"/>
              <a:gd name="connsiteY69" fmla="*/ 9839 h 10000"/>
              <a:gd name="connsiteX70" fmla="*/ 3673 w 10156"/>
              <a:gd name="connsiteY70" fmla="*/ 9782 h 10000"/>
              <a:gd name="connsiteX71" fmla="*/ 3432 w 10156"/>
              <a:gd name="connsiteY71" fmla="*/ 9701 h 10000"/>
              <a:gd name="connsiteX72" fmla="*/ 3213 w 10156"/>
              <a:gd name="connsiteY72" fmla="*/ 9598 h 10000"/>
              <a:gd name="connsiteX73" fmla="*/ 2777 w 10156"/>
              <a:gd name="connsiteY73" fmla="*/ 9402 h 10000"/>
              <a:gd name="connsiteX74" fmla="*/ 2351 w 10156"/>
              <a:gd name="connsiteY74" fmla="*/ 9138 h 10000"/>
              <a:gd name="connsiteX75" fmla="*/ 2380 w 10156"/>
              <a:gd name="connsiteY75" fmla="*/ 916 h 10000"/>
              <a:gd name="connsiteX0" fmla="*/ 0 w 10000"/>
              <a:gd name="connsiteY0" fmla="*/ 5000 h 10000"/>
              <a:gd name="connsiteX1" fmla="*/ 2195 w 10000"/>
              <a:gd name="connsiteY1" fmla="*/ 862 h 10000"/>
              <a:gd name="connsiteX2" fmla="*/ 2621 w 10000"/>
              <a:gd name="connsiteY2" fmla="*/ 609 h 10000"/>
              <a:gd name="connsiteX3" fmla="*/ 3057 w 10000"/>
              <a:gd name="connsiteY3" fmla="*/ 402 h 10000"/>
              <a:gd name="connsiteX4" fmla="*/ 3276 w 10000"/>
              <a:gd name="connsiteY4" fmla="*/ 299 h 10000"/>
              <a:gd name="connsiteX5" fmla="*/ 3517 w 10000"/>
              <a:gd name="connsiteY5" fmla="*/ 218 h 10000"/>
              <a:gd name="connsiteX6" fmla="*/ 3759 w 10000"/>
              <a:gd name="connsiteY6" fmla="*/ 161 h 10000"/>
              <a:gd name="connsiteX7" fmla="*/ 4000 w 10000"/>
              <a:gd name="connsiteY7" fmla="*/ 103 h 10000"/>
              <a:gd name="connsiteX8" fmla="*/ 4241 w 10000"/>
              <a:gd name="connsiteY8" fmla="*/ 69 h 10000"/>
              <a:gd name="connsiteX9" fmla="*/ 4483 w 10000"/>
              <a:gd name="connsiteY9" fmla="*/ 23 h 10000"/>
              <a:gd name="connsiteX10" fmla="*/ 4736 w 10000"/>
              <a:gd name="connsiteY10" fmla="*/ 0 h 10000"/>
              <a:gd name="connsiteX11" fmla="*/ 5000 w 10000"/>
              <a:gd name="connsiteY11" fmla="*/ 0 h 10000"/>
              <a:gd name="connsiteX12" fmla="*/ 5000 w 10000"/>
              <a:gd name="connsiteY12" fmla="*/ 0 h 10000"/>
              <a:gd name="connsiteX13" fmla="*/ 5264 w 10000"/>
              <a:gd name="connsiteY13" fmla="*/ 0 h 10000"/>
              <a:gd name="connsiteX14" fmla="*/ 5517 w 10000"/>
              <a:gd name="connsiteY14" fmla="*/ 23 h 10000"/>
              <a:gd name="connsiteX15" fmla="*/ 5759 w 10000"/>
              <a:gd name="connsiteY15" fmla="*/ 69 h 10000"/>
              <a:gd name="connsiteX16" fmla="*/ 6000 w 10000"/>
              <a:gd name="connsiteY16" fmla="*/ 103 h 10000"/>
              <a:gd name="connsiteX17" fmla="*/ 6241 w 10000"/>
              <a:gd name="connsiteY17" fmla="*/ 161 h 10000"/>
              <a:gd name="connsiteX18" fmla="*/ 6483 w 10000"/>
              <a:gd name="connsiteY18" fmla="*/ 218 h 10000"/>
              <a:gd name="connsiteX19" fmla="*/ 6724 w 10000"/>
              <a:gd name="connsiteY19" fmla="*/ 299 h 10000"/>
              <a:gd name="connsiteX20" fmla="*/ 6943 w 10000"/>
              <a:gd name="connsiteY20" fmla="*/ 402 h 10000"/>
              <a:gd name="connsiteX21" fmla="*/ 7379 w 10000"/>
              <a:gd name="connsiteY21" fmla="*/ 609 h 10000"/>
              <a:gd name="connsiteX22" fmla="*/ 7793 w 10000"/>
              <a:gd name="connsiteY22" fmla="*/ 862 h 10000"/>
              <a:gd name="connsiteX23" fmla="*/ 8184 w 10000"/>
              <a:gd name="connsiteY23" fmla="*/ 1138 h 10000"/>
              <a:gd name="connsiteX24" fmla="*/ 8540 w 10000"/>
              <a:gd name="connsiteY24" fmla="*/ 1460 h 10000"/>
              <a:gd name="connsiteX25" fmla="*/ 8862 w 10000"/>
              <a:gd name="connsiteY25" fmla="*/ 1828 h 10000"/>
              <a:gd name="connsiteX26" fmla="*/ 9138 w 10000"/>
              <a:gd name="connsiteY26" fmla="*/ 2207 h 10000"/>
              <a:gd name="connsiteX27" fmla="*/ 9402 w 10000"/>
              <a:gd name="connsiteY27" fmla="*/ 2621 h 10000"/>
              <a:gd name="connsiteX28" fmla="*/ 9598 w 10000"/>
              <a:gd name="connsiteY28" fmla="*/ 3057 h 10000"/>
              <a:gd name="connsiteX29" fmla="*/ 9701 w 10000"/>
              <a:gd name="connsiteY29" fmla="*/ 3287 h 10000"/>
              <a:gd name="connsiteX30" fmla="*/ 9782 w 10000"/>
              <a:gd name="connsiteY30" fmla="*/ 3517 h 10000"/>
              <a:gd name="connsiteX31" fmla="*/ 9839 w 10000"/>
              <a:gd name="connsiteY31" fmla="*/ 3759 h 10000"/>
              <a:gd name="connsiteX32" fmla="*/ 9897 w 10000"/>
              <a:gd name="connsiteY32" fmla="*/ 4000 h 10000"/>
              <a:gd name="connsiteX33" fmla="*/ 9943 w 10000"/>
              <a:gd name="connsiteY33" fmla="*/ 4241 h 10000"/>
              <a:gd name="connsiteX34" fmla="*/ 9977 w 10000"/>
              <a:gd name="connsiteY34" fmla="*/ 4483 h 10000"/>
              <a:gd name="connsiteX35" fmla="*/ 10000 w 10000"/>
              <a:gd name="connsiteY35" fmla="*/ 4747 h 10000"/>
              <a:gd name="connsiteX36" fmla="*/ 10000 w 10000"/>
              <a:gd name="connsiteY36" fmla="*/ 5000 h 10000"/>
              <a:gd name="connsiteX37" fmla="*/ 10000 w 10000"/>
              <a:gd name="connsiteY37" fmla="*/ 5000 h 10000"/>
              <a:gd name="connsiteX38" fmla="*/ 10000 w 10000"/>
              <a:gd name="connsiteY38" fmla="*/ 5000 h 10000"/>
              <a:gd name="connsiteX39" fmla="*/ 10000 w 10000"/>
              <a:gd name="connsiteY39" fmla="*/ 5264 h 10000"/>
              <a:gd name="connsiteX40" fmla="*/ 9977 w 10000"/>
              <a:gd name="connsiteY40" fmla="*/ 5517 h 10000"/>
              <a:gd name="connsiteX41" fmla="*/ 9943 w 10000"/>
              <a:gd name="connsiteY41" fmla="*/ 5759 h 10000"/>
              <a:gd name="connsiteX42" fmla="*/ 9897 w 10000"/>
              <a:gd name="connsiteY42" fmla="*/ 6000 h 10000"/>
              <a:gd name="connsiteX43" fmla="*/ 9839 w 10000"/>
              <a:gd name="connsiteY43" fmla="*/ 6241 h 10000"/>
              <a:gd name="connsiteX44" fmla="*/ 9782 w 10000"/>
              <a:gd name="connsiteY44" fmla="*/ 6483 h 10000"/>
              <a:gd name="connsiteX45" fmla="*/ 9701 w 10000"/>
              <a:gd name="connsiteY45" fmla="*/ 6724 h 10000"/>
              <a:gd name="connsiteX46" fmla="*/ 9598 w 10000"/>
              <a:gd name="connsiteY46" fmla="*/ 6943 h 10000"/>
              <a:gd name="connsiteX47" fmla="*/ 9402 w 10000"/>
              <a:gd name="connsiteY47" fmla="*/ 7379 h 10000"/>
              <a:gd name="connsiteX48" fmla="*/ 9138 w 10000"/>
              <a:gd name="connsiteY48" fmla="*/ 7805 h 10000"/>
              <a:gd name="connsiteX49" fmla="*/ 8862 w 10000"/>
              <a:gd name="connsiteY49" fmla="*/ 8184 h 10000"/>
              <a:gd name="connsiteX50" fmla="*/ 8540 w 10000"/>
              <a:gd name="connsiteY50" fmla="*/ 8540 h 10000"/>
              <a:gd name="connsiteX51" fmla="*/ 8184 w 10000"/>
              <a:gd name="connsiteY51" fmla="*/ 8862 h 10000"/>
              <a:gd name="connsiteX52" fmla="*/ 7793 w 10000"/>
              <a:gd name="connsiteY52" fmla="*/ 9138 h 10000"/>
              <a:gd name="connsiteX53" fmla="*/ 7379 w 10000"/>
              <a:gd name="connsiteY53" fmla="*/ 9402 h 10000"/>
              <a:gd name="connsiteX54" fmla="*/ 6943 w 10000"/>
              <a:gd name="connsiteY54" fmla="*/ 9598 h 10000"/>
              <a:gd name="connsiteX55" fmla="*/ 6724 w 10000"/>
              <a:gd name="connsiteY55" fmla="*/ 9701 h 10000"/>
              <a:gd name="connsiteX56" fmla="*/ 6483 w 10000"/>
              <a:gd name="connsiteY56" fmla="*/ 9782 h 10000"/>
              <a:gd name="connsiteX57" fmla="*/ 6241 w 10000"/>
              <a:gd name="connsiteY57" fmla="*/ 9839 h 10000"/>
              <a:gd name="connsiteX58" fmla="*/ 6000 w 10000"/>
              <a:gd name="connsiteY58" fmla="*/ 9897 h 10000"/>
              <a:gd name="connsiteX59" fmla="*/ 5759 w 10000"/>
              <a:gd name="connsiteY59" fmla="*/ 9943 h 10000"/>
              <a:gd name="connsiteX60" fmla="*/ 5517 w 10000"/>
              <a:gd name="connsiteY60" fmla="*/ 9977 h 10000"/>
              <a:gd name="connsiteX61" fmla="*/ 5264 w 10000"/>
              <a:gd name="connsiteY61" fmla="*/ 10000 h 10000"/>
              <a:gd name="connsiteX62" fmla="*/ 5000 w 10000"/>
              <a:gd name="connsiteY62" fmla="*/ 10000 h 10000"/>
              <a:gd name="connsiteX63" fmla="*/ 5000 w 10000"/>
              <a:gd name="connsiteY63" fmla="*/ 10000 h 10000"/>
              <a:gd name="connsiteX64" fmla="*/ 4736 w 10000"/>
              <a:gd name="connsiteY64" fmla="*/ 10000 h 10000"/>
              <a:gd name="connsiteX65" fmla="*/ 4483 w 10000"/>
              <a:gd name="connsiteY65" fmla="*/ 9977 h 10000"/>
              <a:gd name="connsiteX66" fmla="*/ 4241 w 10000"/>
              <a:gd name="connsiteY66" fmla="*/ 9943 h 10000"/>
              <a:gd name="connsiteX67" fmla="*/ 4000 w 10000"/>
              <a:gd name="connsiteY67" fmla="*/ 9897 h 10000"/>
              <a:gd name="connsiteX68" fmla="*/ 3759 w 10000"/>
              <a:gd name="connsiteY68" fmla="*/ 9839 h 10000"/>
              <a:gd name="connsiteX69" fmla="*/ 3517 w 10000"/>
              <a:gd name="connsiteY69" fmla="*/ 9782 h 10000"/>
              <a:gd name="connsiteX70" fmla="*/ 3276 w 10000"/>
              <a:gd name="connsiteY70" fmla="*/ 9701 h 10000"/>
              <a:gd name="connsiteX71" fmla="*/ 3057 w 10000"/>
              <a:gd name="connsiteY71" fmla="*/ 9598 h 10000"/>
              <a:gd name="connsiteX72" fmla="*/ 2621 w 10000"/>
              <a:gd name="connsiteY72" fmla="*/ 9402 h 10000"/>
              <a:gd name="connsiteX73" fmla="*/ 2195 w 10000"/>
              <a:gd name="connsiteY73" fmla="*/ 9138 h 10000"/>
              <a:gd name="connsiteX74" fmla="*/ 2224 w 10000"/>
              <a:gd name="connsiteY74" fmla="*/ 916 h 10000"/>
              <a:gd name="connsiteX0" fmla="*/ 0 w 7805"/>
              <a:gd name="connsiteY0" fmla="*/ 862 h 10000"/>
              <a:gd name="connsiteX1" fmla="*/ 426 w 7805"/>
              <a:gd name="connsiteY1" fmla="*/ 609 h 10000"/>
              <a:gd name="connsiteX2" fmla="*/ 862 w 7805"/>
              <a:gd name="connsiteY2" fmla="*/ 402 h 10000"/>
              <a:gd name="connsiteX3" fmla="*/ 1081 w 7805"/>
              <a:gd name="connsiteY3" fmla="*/ 299 h 10000"/>
              <a:gd name="connsiteX4" fmla="*/ 1322 w 7805"/>
              <a:gd name="connsiteY4" fmla="*/ 218 h 10000"/>
              <a:gd name="connsiteX5" fmla="*/ 1564 w 7805"/>
              <a:gd name="connsiteY5" fmla="*/ 161 h 10000"/>
              <a:gd name="connsiteX6" fmla="*/ 1805 w 7805"/>
              <a:gd name="connsiteY6" fmla="*/ 103 h 10000"/>
              <a:gd name="connsiteX7" fmla="*/ 2046 w 7805"/>
              <a:gd name="connsiteY7" fmla="*/ 69 h 10000"/>
              <a:gd name="connsiteX8" fmla="*/ 2288 w 7805"/>
              <a:gd name="connsiteY8" fmla="*/ 23 h 10000"/>
              <a:gd name="connsiteX9" fmla="*/ 2541 w 7805"/>
              <a:gd name="connsiteY9" fmla="*/ 0 h 10000"/>
              <a:gd name="connsiteX10" fmla="*/ 2805 w 7805"/>
              <a:gd name="connsiteY10" fmla="*/ 0 h 10000"/>
              <a:gd name="connsiteX11" fmla="*/ 2805 w 7805"/>
              <a:gd name="connsiteY11" fmla="*/ 0 h 10000"/>
              <a:gd name="connsiteX12" fmla="*/ 3069 w 7805"/>
              <a:gd name="connsiteY12" fmla="*/ 0 h 10000"/>
              <a:gd name="connsiteX13" fmla="*/ 3322 w 7805"/>
              <a:gd name="connsiteY13" fmla="*/ 23 h 10000"/>
              <a:gd name="connsiteX14" fmla="*/ 3564 w 7805"/>
              <a:gd name="connsiteY14" fmla="*/ 69 h 10000"/>
              <a:gd name="connsiteX15" fmla="*/ 3805 w 7805"/>
              <a:gd name="connsiteY15" fmla="*/ 103 h 10000"/>
              <a:gd name="connsiteX16" fmla="*/ 4046 w 7805"/>
              <a:gd name="connsiteY16" fmla="*/ 161 h 10000"/>
              <a:gd name="connsiteX17" fmla="*/ 4288 w 7805"/>
              <a:gd name="connsiteY17" fmla="*/ 218 h 10000"/>
              <a:gd name="connsiteX18" fmla="*/ 4529 w 7805"/>
              <a:gd name="connsiteY18" fmla="*/ 299 h 10000"/>
              <a:gd name="connsiteX19" fmla="*/ 4748 w 7805"/>
              <a:gd name="connsiteY19" fmla="*/ 402 h 10000"/>
              <a:gd name="connsiteX20" fmla="*/ 5184 w 7805"/>
              <a:gd name="connsiteY20" fmla="*/ 609 h 10000"/>
              <a:gd name="connsiteX21" fmla="*/ 5598 w 7805"/>
              <a:gd name="connsiteY21" fmla="*/ 862 h 10000"/>
              <a:gd name="connsiteX22" fmla="*/ 5989 w 7805"/>
              <a:gd name="connsiteY22" fmla="*/ 1138 h 10000"/>
              <a:gd name="connsiteX23" fmla="*/ 6345 w 7805"/>
              <a:gd name="connsiteY23" fmla="*/ 1460 h 10000"/>
              <a:gd name="connsiteX24" fmla="*/ 6667 w 7805"/>
              <a:gd name="connsiteY24" fmla="*/ 1828 h 10000"/>
              <a:gd name="connsiteX25" fmla="*/ 6943 w 7805"/>
              <a:gd name="connsiteY25" fmla="*/ 2207 h 10000"/>
              <a:gd name="connsiteX26" fmla="*/ 7207 w 7805"/>
              <a:gd name="connsiteY26" fmla="*/ 2621 h 10000"/>
              <a:gd name="connsiteX27" fmla="*/ 7403 w 7805"/>
              <a:gd name="connsiteY27" fmla="*/ 3057 h 10000"/>
              <a:gd name="connsiteX28" fmla="*/ 7506 w 7805"/>
              <a:gd name="connsiteY28" fmla="*/ 3287 h 10000"/>
              <a:gd name="connsiteX29" fmla="*/ 7587 w 7805"/>
              <a:gd name="connsiteY29" fmla="*/ 3517 h 10000"/>
              <a:gd name="connsiteX30" fmla="*/ 7644 w 7805"/>
              <a:gd name="connsiteY30" fmla="*/ 3759 h 10000"/>
              <a:gd name="connsiteX31" fmla="*/ 7702 w 7805"/>
              <a:gd name="connsiteY31" fmla="*/ 4000 h 10000"/>
              <a:gd name="connsiteX32" fmla="*/ 7748 w 7805"/>
              <a:gd name="connsiteY32" fmla="*/ 4241 h 10000"/>
              <a:gd name="connsiteX33" fmla="*/ 7782 w 7805"/>
              <a:gd name="connsiteY33" fmla="*/ 4483 h 10000"/>
              <a:gd name="connsiteX34" fmla="*/ 7805 w 7805"/>
              <a:gd name="connsiteY34" fmla="*/ 4747 h 10000"/>
              <a:gd name="connsiteX35" fmla="*/ 7805 w 7805"/>
              <a:gd name="connsiteY35" fmla="*/ 5000 h 10000"/>
              <a:gd name="connsiteX36" fmla="*/ 7805 w 7805"/>
              <a:gd name="connsiteY36" fmla="*/ 5000 h 10000"/>
              <a:gd name="connsiteX37" fmla="*/ 7805 w 7805"/>
              <a:gd name="connsiteY37" fmla="*/ 5000 h 10000"/>
              <a:gd name="connsiteX38" fmla="*/ 7805 w 7805"/>
              <a:gd name="connsiteY38" fmla="*/ 5264 h 10000"/>
              <a:gd name="connsiteX39" fmla="*/ 7782 w 7805"/>
              <a:gd name="connsiteY39" fmla="*/ 5517 h 10000"/>
              <a:gd name="connsiteX40" fmla="*/ 7748 w 7805"/>
              <a:gd name="connsiteY40" fmla="*/ 5759 h 10000"/>
              <a:gd name="connsiteX41" fmla="*/ 7702 w 7805"/>
              <a:gd name="connsiteY41" fmla="*/ 6000 h 10000"/>
              <a:gd name="connsiteX42" fmla="*/ 7644 w 7805"/>
              <a:gd name="connsiteY42" fmla="*/ 6241 h 10000"/>
              <a:gd name="connsiteX43" fmla="*/ 7587 w 7805"/>
              <a:gd name="connsiteY43" fmla="*/ 6483 h 10000"/>
              <a:gd name="connsiteX44" fmla="*/ 7506 w 7805"/>
              <a:gd name="connsiteY44" fmla="*/ 6724 h 10000"/>
              <a:gd name="connsiteX45" fmla="*/ 7403 w 7805"/>
              <a:gd name="connsiteY45" fmla="*/ 6943 h 10000"/>
              <a:gd name="connsiteX46" fmla="*/ 7207 w 7805"/>
              <a:gd name="connsiteY46" fmla="*/ 7379 h 10000"/>
              <a:gd name="connsiteX47" fmla="*/ 6943 w 7805"/>
              <a:gd name="connsiteY47" fmla="*/ 7805 h 10000"/>
              <a:gd name="connsiteX48" fmla="*/ 6667 w 7805"/>
              <a:gd name="connsiteY48" fmla="*/ 8184 h 10000"/>
              <a:gd name="connsiteX49" fmla="*/ 6345 w 7805"/>
              <a:gd name="connsiteY49" fmla="*/ 8540 h 10000"/>
              <a:gd name="connsiteX50" fmla="*/ 5989 w 7805"/>
              <a:gd name="connsiteY50" fmla="*/ 8862 h 10000"/>
              <a:gd name="connsiteX51" fmla="*/ 5598 w 7805"/>
              <a:gd name="connsiteY51" fmla="*/ 9138 h 10000"/>
              <a:gd name="connsiteX52" fmla="*/ 5184 w 7805"/>
              <a:gd name="connsiteY52" fmla="*/ 9402 h 10000"/>
              <a:gd name="connsiteX53" fmla="*/ 4748 w 7805"/>
              <a:gd name="connsiteY53" fmla="*/ 9598 h 10000"/>
              <a:gd name="connsiteX54" fmla="*/ 4529 w 7805"/>
              <a:gd name="connsiteY54" fmla="*/ 9701 h 10000"/>
              <a:gd name="connsiteX55" fmla="*/ 4288 w 7805"/>
              <a:gd name="connsiteY55" fmla="*/ 9782 h 10000"/>
              <a:gd name="connsiteX56" fmla="*/ 4046 w 7805"/>
              <a:gd name="connsiteY56" fmla="*/ 9839 h 10000"/>
              <a:gd name="connsiteX57" fmla="*/ 3805 w 7805"/>
              <a:gd name="connsiteY57" fmla="*/ 9897 h 10000"/>
              <a:gd name="connsiteX58" fmla="*/ 3564 w 7805"/>
              <a:gd name="connsiteY58" fmla="*/ 9943 h 10000"/>
              <a:gd name="connsiteX59" fmla="*/ 3322 w 7805"/>
              <a:gd name="connsiteY59" fmla="*/ 9977 h 10000"/>
              <a:gd name="connsiteX60" fmla="*/ 3069 w 7805"/>
              <a:gd name="connsiteY60" fmla="*/ 10000 h 10000"/>
              <a:gd name="connsiteX61" fmla="*/ 2805 w 7805"/>
              <a:gd name="connsiteY61" fmla="*/ 10000 h 10000"/>
              <a:gd name="connsiteX62" fmla="*/ 2805 w 7805"/>
              <a:gd name="connsiteY62" fmla="*/ 10000 h 10000"/>
              <a:gd name="connsiteX63" fmla="*/ 2541 w 7805"/>
              <a:gd name="connsiteY63" fmla="*/ 10000 h 10000"/>
              <a:gd name="connsiteX64" fmla="*/ 2288 w 7805"/>
              <a:gd name="connsiteY64" fmla="*/ 9977 h 10000"/>
              <a:gd name="connsiteX65" fmla="*/ 2046 w 7805"/>
              <a:gd name="connsiteY65" fmla="*/ 9943 h 10000"/>
              <a:gd name="connsiteX66" fmla="*/ 1805 w 7805"/>
              <a:gd name="connsiteY66" fmla="*/ 9897 h 10000"/>
              <a:gd name="connsiteX67" fmla="*/ 1564 w 7805"/>
              <a:gd name="connsiteY67" fmla="*/ 9839 h 10000"/>
              <a:gd name="connsiteX68" fmla="*/ 1322 w 7805"/>
              <a:gd name="connsiteY68" fmla="*/ 9782 h 10000"/>
              <a:gd name="connsiteX69" fmla="*/ 1081 w 7805"/>
              <a:gd name="connsiteY69" fmla="*/ 9701 h 10000"/>
              <a:gd name="connsiteX70" fmla="*/ 862 w 7805"/>
              <a:gd name="connsiteY70" fmla="*/ 9598 h 10000"/>
              <a:gd name="connsiteX71" fmla="*/ 426 w 7805"/>
              <a:gd name="connsiteY71" fmla="*/ 9402 h 10000"/>
              <a:gd name="connsiteX72" fmla="*/ 0 w 7805"/>
              <a:gd name="connsiteY72" fmla="*/ 9138 h 10000"/>
              <a:gd name="connsiteX73" fmla="*/ 29 w 7805"/>
              <a:gd name="connsiteY73" fmla="*/ 916 h 10000"/>
              <a:gd name="connsiteX0" fmla="*/ 7 w 10007"/>
              <a:gd name="connsiteY0" fmla="*/ 862 h 10000"/>
              <a:gd name="connsiteX1" fmla="*/ 553 w 10007"/>
              <a:gd name="connsiteY1" fmla="*/ 609 h 10000"/>
              <a:gd name="connsiteX2" fmla="*/ 1111 w 10007"/>
              <a:gd name="connsiteY2" fmla="*/ 402 h 10000"/>
              <a:gd name="connsiteX3" fmla="*/ 1392 w 10007"/>
              <a:gd name="connsiteY3" fmla="*/ 299 h 10000"/>
              <a:gd name="connsiteX4" fmla="*/ 1701 w 10007"/>
              <a:gd name="connsiteY4" fmla="*/ 218 h 10000"/>
              <a:gd name="connsiteX5" fmla="*/ 2011 w 10007"/>
              <a:gd name="connsiteY5" fmla="*/ 161 h 10000"/>
              <a:gd name="connsiteX6" fmla="*/ 2320 w 10007"/>
              <a:gd name="connsiteY6" fmla="*/ 103 h 10000"/>
              <a:gd name="connsiteX7" fmla="*/ 2628 w 10007"/>
              <a:gd name="connsiteY7" fmla="*/ 69 h 10000"/>
              <a:gd name="connsiteX8" fmla="*/ 2938 w 10007"/>
              <a:gd name="connsiteY8" fmla="*/ 23 h 10000"/>
              <a:gd name="connsiteX9" fmla="*/ 3263 w 10007"/>
              <a:gd name="connsiteY9" fmla="*/ 0 h 10000"/>
              <a:gd name="connsiteX10" fmla="*/ 3601 w 10007"/>
              <a:gd name="connsiteY10" fmla="*/ 0 h 10000"/>
              <a:gd name="connsiteX11" fmla="*/ 3601 w 10007"/>
              <a:gd name="connsiteY11" fmla="*/ 0 h 10000"/>
              <a:gd name="connsiteX12" fmla="*/ 3939 w 10007"/>
              <a:gd name="connsiteY12" fmla="*/ 0 h 10000"/>
              <a:gd name="connsiteX13" fmla="*/ 4263 w 10007"/>
              <a:gd name="connsiteY13" fmla="*/ 23 h 10000"/>
              <a:gd name="connsiteX14" fmla="*/ 4573 w 10007"/>
              <a:gd name="connsiteY14" fmla="*/ 69 h 10000"/>
              <a:gd name="connsiteX15" fmla="*/ 4882 w 10007"/>
              <a:gd name="connsiteY15" fmla="*/ 103 h 10000"/>
              <a:gd name="connsiteX16" fmla="*/ 5191 w 10007"/>
              <a:gd name="connsiteY16" fmla="*/ 161 h 10000"/>
              <a:gd name="connsiteX17" fmla="*/ 5501 w 10007"/>
              <a:gd name="connsiteY17" fmla="*/ 218 h 10000"/>
              <a:gd name="connsiteX18" fmla="*/ 5810 w 10007"/>
              <a:gd name="connsiteY18" fmla="*/ 299 h 10000"/>
              <a:gd name="connsiteX19" fmla="*/ 6090 w 10007"/>
              <a:gd name="connsiteY19" fmla="*/ 402 h 10000"/>
              <a:gd name="connsiteX20" fmla="*/ 6649 w 10007"/>
              <a:gd name="connsiteY20" fmla="*/ 609 h 10000"/>
              <a:gd name="connsiteX21" fmla="*/ 7179 w 10007"/>
              <a:gd name="connsiteY21" fmla="*/ 862 h 10000"/>
              <a:gd name="connsiteX22" fmla="*/ 7680 w 10007"/>
              <a:gd name="connsiteY22" fmla="*/ 1138 h 10000"/>
              <a:gd name="connsiteX23" fmla="*/ 8136 w 10007"/>
              <a:gd name="connsiteY23" fmla="*/ 1460 h 10000"/>
              <a:gd name="connsiteX24" fmla="*/ 8549 w 10007"/>
              <a:gd name="connsiteY24" fmla="*/ 1828 h 10000"/>
              <a:gd name="connsiteX25" fmla="*/ 8903 w 10007"/>
              <a:gd name="connsiteY25" fmla="*/ 2207 h 10000"/>
              <a:gd name="connsiteX26" fmla="*/ 9241 w 10007"/>
              <a:gd name="connsiteY26" fmla="*/ 2621 h 10000"/>
              <a:gd name="connsiteX27" fmla="*/ 9492 w 10007"/>
              <a:gd name="connsiteY27" fmla="*/ 3057 h 10000"/>
              <a:gd name="connsiteX28" fmla="*/ 9624 w 10007"/>
              <a:gd name="connsiteY28" fmla="*/ 3287 h 10000"/>
              <a:gd name="connsiteX29" fmla="*/ 9728 w 10007"/>
              <a:gd name="connsiteY29" fmla="*/ 3517 h 10000"/>
              <a:gd name="connsiteX30" fmla="*/ 9801 w 10007"/>
              <a:gd name="connsiteY30" fmla="*/ 3759 h 10000"/>
              <a:gd name="connsiteX31" fmla="*/ 9875 w 10007"/>
              <a:gd name="connsiteY31" fmla="*/ 4000 h 10000"/>
              <a:gd name="connsiteX32" fmla="*/ 9934 w 10007"/>
              <a:gd name="connsiteY32" fmla="*/ 4241 h 10000"/>
              <a:gd name="connsiteX33" fmla="*/ 9978 w 10007"/>
              <a:gd name="connsiteY33" fmla="*/ 4483 h 10000"/>
              <a:gd name="connsiteX34" fmla="*/ 10007 w 10007"/>
              <a:gd name="connsiteY34" fmla="*/ 4747 h 10000"/>
              <a:gd name="connsiteX35" fmla="*/ 10007 w 10007"/>
              <a:gd name="connsiteY35" fmla="*/ 5000 h 10000"/>
              <a:gd name="connsiteX36" fmla="*/ 10007 w 10007"/>
              <a:gd name="connsiteY36" fmla="*/ 5000 h 10000"/>
              <a:gd name="connsiteX37" fmla="*/ 10007 w 10007"/>
              <a:gd name="connsiteY37" fmla="*/ 5000 h 10000"/>
              <a:gd name="connsiteX38" fmla="*/ 10007 w 10007"/>
              <a:gd name="connsiteY38" fmla="*/ 5264 h 10000"/>
              <a:gd name="connsiteX39" fmla="*/ 9978 w 10007"/>
              <a:gd name="connsiteY39" fmla="*/ 5517 h 10000"/>
              <a:gd name="connsiteX40" fmla="*/ 9934 w 10007"/>
              <a:gd name="connsiteY40" fmla="*/ 5759 h 10000"/>
              <a:gd name="connsiteX41" fmla="*/ 9875 w 10007"/>
              <a:gd name="connsiteY41" fmla="*/ 6000 h 10000"/>
              <a:gd name="connsiteX42" fmla="*/ 9801 w 10007"/>
              <a:gd name="connsiteY42" fmla="*/ 6241 h 10000"/>
              <a:gd name="connsiteX43" fmla="*/ 9728 w 10007"/>
              <a:gd name="connsiteY43" fmla="*/ 6483 h 10000"/>
              <a:gd name="connsiteX44" fmla="*/ 9624 w 10007"/>
              <a:gd name="connsiteY44" fmla="*/ 6724 h 10000"/>
              <a:gd name="connsiteX45" fmla="*/ 9492 w 10007"/>
              <a:gd name="connsiteY45" fmla="*/ 6943 h 10000"/>
              <a:gd name="connsiteX46" fmla="*/ 9241 w 10007"/>
              <a:gd name="connsiteY46" fmla="*/ 7379 h 10000"/>
              <a:gd name="connsiteX47" fmla="*/ 8903 w 10007"/>
              <a:gd name="connsiteY47" fmla="*/ 7805 h 10000"/>
              <a:gd name="connsiteX48" fmla="*/ 8549 w 10007"/>
              <a:gd name="connsiteY48" fmla="*/ 8184 h 10000"/>
              <a:gd name="connsiteX49" fmla="*/ 8136 w 10007"/>
              <a:gd name="connsiteY49" fmla="*/ 8540 h 10000"/>
              <a:gd name="connsiteX50" fmla="*/ 7680 w 10007"/>
              <a:gd name="connsiteY50" fmla="*/ 8862 h 10000"/>
              <a:gd name="connsiteX51" fmla="*/ 7179 w 10007"/>
              <a:gd name="connsiteY51" fmla="*/ 9138 h 10000"/>
              <a:gd name="connsiteX52" fmla="*/ 6649 w 10007"/>
              <a:gd name="connsiteY52" fmla="*/ 9402 h 10000"/>
              <a:gd name="connsiteX53" fmla="*/ 6090 w 10007"/>
              <a:gd name="connsiteY53" fmla="*/ 9598 h 10000"/>
              <a:gd name="connsiteX54" fmla="*/ 5810 w 10007"/>
              <a:gd name="connsiteY54" fmla="*/ 9701 h 10000"/>
              <a:gd name="connsiteX55" fmla="*/ 5501 w 10007"/>
              <a:gd name="connsiteY55" fmla="*/ 9782 h 10000"/>
              <a:gd name="connsiteX56" fmla="*/ 5191 w 10007"/>
              <a:gd name="connsiteY56" fmla="*/ 9839 h 10000"/>
              <a:gd name="connsiteX57" fmla="*/ 4882 w 10007"/>
              <a:gd name="connsiteY57" fmla="*/ 9897 h 10000"/>
              <a:gd name="connsiteX58" fmla="*/ 4573 w 10007"/>
              <a:gd name="connsiteY58" fmla="*/ 9943 h 10000"/>
              <a:gd name="connsiteX59" fmla="*/ 4263 w 10007"/>
              <a:gd name="connsiteY59" fmla="*/ 9977 h 10000"/>
              <a:gd name="connsiteX60" fmla="*/ 3939 w 10007"/>
              <a:gd name="connsiteY60" fmla="*/ 10000 h 10000"/>
              <a:gd name="connsiteX61" fmla="*/ 3601 w 10007"/>
              <a:gd name="connsiteY61" fmla="*/ 10000 h 10000"/>
              <a:gd name="connsiteX62" fmla="*/ 3601 w 10007"/>
              <a:gd name="connsiteY62" fmla="*/ 10000 h 10000"/>
              <a:gd name="connsiteX63" fmla="*/ 3263 w 10007"/>
              <a:gd name="connsiteY63" fmla="*/ 10000 h 10000"/>
              <a:gd name="connsiteX64" fmla="*/ 2938 w 10007"/>
              <a:gd name="connsiteY64" fmla="*/ 9977 h 10000"/>
              <a:gd name="connsiteX65" fmla="*/ 2628 w 10007"/>
              <a:gd name="connsiteY65" fmla="*/ 9943 h 10000"/>
              <a:gd name="connsiteX66" fmla="*/ 2320 w 10007"/>
              <a:gd name="connsiteY66" fmla="*/ 9897 h 10000"/>
              <a:gd name="connsiteX67" fmla="*/ 2011 w 10007"/>
              <a:gd name="connsiteY67" fmla="*/ 9839 h 10000"/>
              <a:gd name="connsiteX68" fmla="*/ 1701 w 10007"/>
              <a:gd name="connsiteY68" fmla="*/ 9782 h 10000"/>
              <a:gd name="connsiteX69" fmla="*/ 1392 w 10007"/>
              <a:gd name="connsiteY69" fmla="*/ 9701 h 10000"/>
              <a:gd name="connsiteX70" fmla="*/ 1111 w 10007"/>
              <a:gd name="connsiteY70" fmla="*/ 9598 h 10000"/>
              <a:gd name="connsiteX71" fmla="*/ 553 w 10007"/>
              <a:gd name="connsiteY71" fmla="*/ 9402 h 10000"/>
              <a:gd name="connsiteX72" fmla="*/ 7 w 10007"/>
              <a:gd name="connsiteY72" fmla="*/ 9138 h 10000"/>
              <a:gd name="connsiteX73" fmla="*/ 0 w 10007"/>
              <a:gd name="connsiteY73" fmla="*/ 882 h 10000"/>
              <a:gd name="connsiteX0" fmla="*/ 7 w 10007"/>
              <a:gd name="connsiteY0" fmla="*/ 862 h 10000"/>
              <a:gd name="connsiteX1" fmla="*/ 553 w 10007"/>
              <a:gd name="connsiteY1" fmla="*/ 609 h 10000"/>
              <a:gd name="connsiteX2" fmla="*/ 1111 w 10007"/>
              <a:gd name="connsiteY2" fmla="*/ 402 h 10000"/>
              <a:gd name="connsiteX3" fmla="*/ 1392 w 10007"/>
              <a:gd name="connsiteY3" fmla="*/ 299 h 10000"/>
              <a:gd name="connsiteX4" fmla="*/ 1701 w 10007"/>
              <a:gd name="connsiteY4" fmla="*/ 218 h 10000"/>
              <a:gd name="connsiteX5" fmla="*/ 2011 w 10007"/>
              <a:gd name="connsiteY5" fmla="*/ 161 h 10000"/>
              <a:gd name="connsiteX6" fmla="*/ 2320 w 10007"/>
              <a:gd name="connsiteY6" fmla="*/ 103 h 10000"/>
              <a:gd name="connsiteX7" fmla="*/ 2628 w 10007"/>
              <a:gd name="connsiteY7" fmla="*/ 69 h 10000"/>
              <a:gd name="connsiteX8" fmla="*/ 2938 w 10007"/>
              <a:gd name="connsiteY8" fmla="*/ 23 h 10000"/>
              <a:gd name="connsiteX9" fmla="*/ 3263 w 10007"/>
              <a:gd name="connsiteY9" fmla="*/ 0 h 10000"/>
              <a:gd name="connsiteX10" fmla="*/ 3601 w 10007"/>
              <a:gd name="connsiteY10" fmla="*/ 0 h 10000"/>
              <a:gd name="connsiteX11" fmla="*/ 3601 w 10007"/>
              <a:gd name="connsiteY11" fmla="*/ 0 h 10000"/>
              <a:gd name="connsiteX12" fmla="*/ 3939 w 10007"/>
              <a:gd name="connsiteY12" fmla="*/ 0 h 10000"/>
              <a:gd name="connsiteX13" fmla="*/ 4263 w 10007"/>
              <a:gd name="connsiteY13" fmla="*/ 23 h 10000"/>
              <a:gd name="connsiteX14" fmla="*/ 4573 w 10007"/>
              <a:gd name="connsiteY14" fmla="*/ 69 h 10000"/>
              <a:gd name="connsiteX15" fmla="*/ 4882 w 10007"/>
              <a:gd name="connsiteY15" fmla="*/ 103 h 10000"/>
              <a:gd name="connsiteX16" fmla="*/ 5191 w 10007"/>
              <a:gd name="connsiteY16" fmla="*/ 161 h 10000"/>
              <a:gd name="connsiteX17" fmla="*/ 5501 w 10007"/>
              <a:gd name="connsiteY17" fmla="*/ 218 h 10000"/>
              <a:gd name="connsiteX18" fmla="*/ 5810 w 10007"/>
              <a:gd name="connsiteY18" fmla="*/ 299 h 10000"/>
              <a:gd name="connsiteX19" fmla="*/ 6090 w 10007"/>
              <a:gd name="connsiteY19" fmla="*/ 402 h 10000"/>
              <a:gd name="connsiteX20" fmla="*/ 6649 w 10007"/>
              <a:gd name="connsiteY20" fmla="*/ 609 h 10000"/>
              <a:gd name="connsiteX21" fmla="*/ 7179 w 10007"/>
              <a:gd name="connsiteY21" fmla="*/ 862 h 10000"/>
              <a:gd name="connsiteX22" fmla="*/ 7680 w 10007"/>
              <a:gd name="connsiteY22" fmla="*/ 1138 h 10000"/>
              <a:gd name="connsiteX23" fmla="*/ 8136 w 10007"/>
              <a:gd name="connsiteY23" fmla="*/ 1460 h 10000"/>
              <a:gd name="connsiteX24" fmla="*/ 8549 w 10007"/>
              <a:gd name="connsiteY24" fmla="*/ 1828 h 10000"/>
              <a:gd name="connsiteX25" fmla="*/ 8903 w 10007"/>
              <a:gd name="connsiteY25" fmla="*/ 2207 h 10000"/>
              <a:gd name="connsiteX26" fmla="*/ 9241 w 10007"/>
              <a:gd name="connsiteY26" fmla="*/ 2621 h 10000"/>
              <a:gd name="connsiteX27" fmla="*/ 9492 w 10007"/>
              <a:gd name="connsiteY27" fmla="*/ 3057 h 10000"/>
              <a:gd name="connsiteX28" fmla="*/ 9624 w 10007"/>
              <a:gd name="connsiteY28" fmla="*/ 3287 h 10000"/>
              <a:gd name="connsiteX29" fmla="*/ 9728 w 10007"/>
              <a:gd name="connsiteY29" fmla="*/ 3517 h 10000"/>
              <a:gd name="connsiteX30" fmla="*/ 9801 w 10007"/>
              <a:gd name="connsiteY30" fmla="*/ 3759 h 10000"/>
              <a:gd name="connsiteX31" fmla="*/ 9875 w 10007"/>
              <a:gd name="connsiteY31" fmla="*/ 4000 h 10000"/>
              <a:gd name="connsiteX32" fmla="*/ 9934 w 10007"/>
              <a:gd name="connsiteY32" fmla="*/ 4241 h 10000"/>
              <a:gd name="connsiteX33" fmla="*/ 9978 w 10007"/>
              <a:gd name="connsiteY33" fmla="*/ 4483 h 10000"/>
              <a:gd name="connsiteX34" fmla="*/ 10007 w 10007"/>
              <a:gd name="connsiteY34" fmla="*/ 4747 h 10000"/>
              <a:gd name="connsiteX35" fmla="*/ 10007 w 10007"/>
              <a:gd name="connsiteY35" fmla="*/ 5000 h 10000"/>
              <a:gd name="connsiteX36" fmla="*/ 10007 w 10007"/>
              <a:gd name="connsiteY36" fmla="*/ 5000 h 10000"/>
              <a:gd name="connsiteX37" fmla="*/ 10007 w 10007"/>
              <a:gd name="connsiteY37" fmla="*/ 5000 h 10000"/>
              <a:gd name="connsiteX38" fmla="*/ 10007 w 10007"/>
              <a:gd name="connsiteY38" fmla="*/ 5264 h 10000"/>
              <a:gd name="connsiteX39" fmla="*/ 9978 w 10007"/>
              <a:gd name="connsiteY39" fmla="*/ 5517 h 10000"/>
              <a:gd name="connsiteX40" fmla="*/ 9934 w 10007"/>
              <a:gd name="connsiteY40" fmla="*/ 5759 h 10000"/>
              <a:gd name="connsiteX41" fmla="*/ 9875 w 10007"/>
              <a:gd name="connsiteY41" fmla="*/ 6000 h 10000"/>
              <a:gd name="connsiteX42" fmla="*/ 9801 w 10007"/>
              <a:gd name="connsiteY42" fmla="*/ 6241 h 10000"/>
              <a:gd name="connsiteX43" fmla="*/ 9728 w 10007"/>
              <a:gd name="connsiteY43" fmla="*/ 6483 h 10000"/>
              <a:gd name="connsiteX44" fmla="*/ 9624 w 10007"/>
              <a:gd name="connsiteY44" fmla="*/ 6724 h 10000"/>
              <a:gd name="connsiteX45" fmla="*/ 9492 w 10007"/>
              <a:gd name="connsiteY45" fmla="*/ 6943 h 10000"/>
              <a:gd name="connsiteX46" fmla="*/ 9241 w 10007"/>
              <a:gd name="connsiteY46" fmla="*/ 7379 h 10000"/>
              <a:gd name="connsiteX47" fmla="*/ 8903 w 10007"/>
              <a:gd name="connsiteY47" fmla="*/ 7805 h 10000"/>
              <a:gd name="connsiteX48" fmla="*/ 8549 w 10007"/>
              <a:gd name="connsiteY48" fmla="*/ 8184 h 10000"/>
              <a:gd name="connsiteX49" fmla="*/ 8136 w 10007"/>
              <a:gd name="connsiteY49" fmla="*/ 8540 h 10000"/>
              <a:gd name="connsiteX50" fmla="*/ 7680 w 10007"/>
              <a:gd name="connsiteY50" fmla="*/ 8862 h 10000"/>
              <a:gd name="connsiteX51" fmla="*/ 7179 w 10007"/>
              <a:gd name="connsiteY51" fmla="*/ 9138 h 10000"/>
              <a:gd name="connsiteX52" fmla="*/ 6649 w 10007"/>
              <a:gd name="connsiteY52" fmla="*/ 9402 h 10000"/>
              <a:gd name="connsiteX53" fmla="*/ 6090 w 10007"/>
              <a:gd name="connsiteY53" fmla="*/ 9598 h 10000"/>
              <a:gd name="connsiteX54" fmla="*/ 5810 w 10007"/>
              <a:gd name="connsiteY54" fmla="*/ 9701 h 10000"/>
              <a:gd name="connsiteX55" fmla="*/ 5501 w 10007"/>
              <a:gd name="connsiteY55" fmla="*/ 9782 h 10000"/>
              <a:gd name="connsiteX56" fmla="*/ 5191 w 10007"/>
              <a:gd name="connsiteY56" fmla="*/ 9839 h 10000"/>
              <a:gd name="connsiteX57" fmla="*/ 4882 w 10007"/>
              <a:gd name="connsiteY57" fmla="*/ 9897 h 10000"/>
              <a:gd name="connsiteX58" fmla="*/ 4573 w 10007"/>
              <a:gd name="connsiteY58" fmla="*/ 9943 h 10000"/>
              <a:gd name="connsiteX59" fmla="*/ 4263 w 10007"/>
              <a:gd name="connsiteY59" fmla="*/ 9977 h 10000"/>
              <a:gd name="connsiteX60" fmla="*/ 3939 w 10007"/>
              <a:gd name="connsiteY60" fmla="*/ 10000 h 10000"/>
              <a:gd name="connsiteX61" fmla="*/ 3601 w 10007"/>
              <a:gd name="connsiteY61" fmla="*/ 10000 h 10000"/>
              <a:gd name="connsiteX62" fmla="*/ 3601 w 10007"/>
              <a:gd name="connsiteY62" fmla="*/ 10000 h 10000"/>
              <a:gd name="connsiteX63" fmla="*/ 3263 w 10007"/>
              <a:gd name="connsiteY63" fmla="*/ 10000 h 10000"/>
              <a:gd name="connsiteX64" fmla="*/ 2938 w 10007"/>
              <a:gd name="connsiteY64" fmla="*/ 9977 h 10000"/>
              <a:gd name="connsiteX65" fmla="*/ 2628 w 10007"/>
              <a:gd name="connsiteY65" fmla="*/ 9943 h 10000"/>
              <a:gd name="connsiteX66" fmla="*/ 2320 w 10007"/>
              <a:gd name="connsiteY66" fmla="*/ 9897 h 10000"/>
              <a:gd name="connsiteX67" fmla="*/ 2011 w 10007"/>
              <a:gd name="connsiteY67" fmla="*/ 9839 h 10000"/>
              <a:gd name="connsiteX68" fmla="*/ 1701 w 10007"/>
              <a:gd name="connsiteY68" fmla="*/ 9782 h 10000"/>
              <a:gd name="connsiteX69" fmla="*/ 1392 w 10007"/>
              <a:gd name="connsiteY69" fmla="*/ 9701 h 10000"/>
              <a:gd name="connsiteX70" fmla="*/ 1111 w 10007"/>
              <a:gd name="connsiteY70" fmla="*/ 9598 h 10000"/>
              <a:gd name="connsiteX71" fmla="*/ 553 w 10007"/>
              <a:gd name="connsiteY71" fmla="*/ 9402 h 10000"/>
              <a:gd name="connsiteX72" fmla="*/ 7 w 10007"/>
              <a:gd name="connsiteY72" fmla="*/ 9138 h 10000"/>
              <a:gd name="connsiteX73" fmla="*/ 0 w 10007"/>
              <a:gd name="connsiteY73" fmla="*/ 882 h 10000"/>
              <a:gd name="connsiteX74" fmla="*/ 7 w 10007"/>
              <a:gd name="connsiteY74" fmla="*/ 86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0007" h="10000">
                <a:moveTo>
                  <a:pt x="7" y="862"/>
                </a:moveTo>
                <a:lnTo>
                  <a:pt x="553" y="609"/>
                </a:lnTo>
                <a:lnTo>
                  <a:pt x="1111" y="402"/>
                </a:lnTo>
                <a:lnTo>
                  <a:pt x="1392" y="299"/>
                </a:lnTo>
                <a:lnTo>
                  <a:pt x="1701" y="218"/>
                </a:lnTo>
                <a:lnTo>
                  <a:pt x="2011" y="161"/>
                </a:lnTo>
                <a:lnTo>
                  <a:pt x="2320" y="103"/>
                </a:lnTo>
                <a:lnTo>
                  <a:pt x="2628" y="69"/>
                </a:lnTo>
                <a:lnTo>
                  <a:pt x="2938" y="23"/>
                </a:lnTo>
                <a:lnTo>
                  <a:pt x="3263" y="0"/>
                </a:lnTo>
                <a:lnTo>
                  <a:pt x="3601" y="0"/>
                </a:lnTo>
                <a:lnTo>
                  <a:pt x="3601" y="0"/>
                </a:lnTo>
                <a:lnTo>
                  <a:pt x="3939" y="0"/>
                </a:lnTo>
                <a:lnTo>
                  <a:pt x="4263" y="23"/>
                </a:lnTo>
                <a:lnTo>
                  <a:pt x="4573" y="69"/>
                </a:lnTo>
                <a:lnTo>
                  <a:pt x="4882" y="103"/>
                </a:lnTo>
                <a:lnTo>
                  <a:pt x="5191" y="161"/>
                </a:lnTo>
                <a:lnTo>
                  <a:pt x="5501" y="218"/>
                </a:lnTo>
                <a:lnTo>
                  <a:pt x="5810" y="299"/>
                </a:lnTo>
                <a:lnTo>
                  <a:pt x="6090" y="402"/>
                </a:lnTo>
                <a:lnTo>
                  <a:pt x="6649" y="609"/>
                </a:lnTo>
                <a:lnTo>
                  <a:pt x="7179" y="862"/>
                </a:lnTo>
                <a:lnTo>
                  <a:pt x="7680" y="1138"/>
                </a:lnTo>
                <a:lnTo>
                  <a:pt x="8136" y="1460"/>
                </a:lnTo>
                <a:lnTo>
                  <a:pt x="8549" y="1828"/>
                </a:lnTo>
                <a:lnTo>
                  <a:pt x="8903" y="2207"/>
                </a:lnTo>
                <a:lnTo>
                  <a:pt x="9241" y="2621"/>
                </a:lnTo>
                <a:cubicBezTo>
                  <a:pt x="9325" y="2766"/>
                  <a:pt x="9408" y="2912"/>
                  <a:pt x="9492" y="3057"/>
                </a:cubicBezTo>
                <a:lnTo>
                  <a:pt x="9624" y="3287"/>
                </a:lnTo>
                <a:cubicBezTo>
                  <a:pt x="9659" y="3364"/>
                  <a:pt x="9693" y="3440"/>
                  <a:pt x="9728" y="3517"/>
                </a:cubicBezTo>
                <a:cubicBezTo>
                  <a:pt x="9752" y="3598"/>
                  <a:pt x="9776" y="3678"/>
                  <a:pt x="9801" y="3759"/>
                </a:cubicBezTo>
                <a:cubicBezTo>
                  <a:pt x="9825" y="3839"/>
                  <a:pt x="9851" y="3920"/>
                  <a:pt x="9875" y="4000"/>
                </a:cubicBezTo>
                <a:cubicBezTo>
                  <a:pt x="9894" y="4080"/>
                  <a:pt x="9915" y="4161"/>
                  <a:pt x="9934" y="4241"/>
                </a:cubicBezTo>
                <a:cubicBezTo>
                  <a:pt x="9948" y="4322"/>
                  <a:pt x="9963" y="4402"/>
                  <a:pt x="9978" y="4483"/>
                </a:cubicBezTo>
                <a:cubicBezTo>
                  <a:pt x="9988" y="4571"/>
                  <a:pt x="9997" y="4659"/>
                  <a:pt x="10007" y="4747"/>
                </a:cubicBezTo>
                <a:lnTo>
                  <a:pt x="10007" y="5000"/>
                </a:lnTo>
                <a:lnTo>
                  <a:pt x="10007" y="5000"/>
                </a:lnTo>
                <a:lnTo>
                  <a:pt x="10007" y="5000"/>
                </a:lnTo>
                <a:lnTo>
                  <a:pt x="10007" y="5264"/>
                </a:lnTo>
                <a:cubicBezTo>
                  <a:pt x="9997" y="5348"/>
                  <a:pt x="9988" y="5433"/>
                  <a:pt x="9978" y="5517"/>
                </a:cubicBezTo>
                <a:cubicBezTo>
                  <a:pt x="9963" y="5598"/>
                  <a:pt x="9948" y="5678"/>
                  <a:pt x="9934" y="5759"/>
                </a:cubicBezTo>
                <a:cubicBezTo>
                  <a:pt x="9915" y="5839"/>
                  <a:pt x="9894" y="5920"/>
                  <a:pt x="9875" y="6000"/>
                </a:cubicBezTo>
                <a:cubicBezTo>
                  <a:pt x="9851" y="6080"/>
                  <a:pt x="9825" y="6161"/>
                  <a:pt x="9801" y="6241"/>
                </a:cubicBezTo>
                <a:cubicBezTo>
                  <a:pt x="9776" y="6322"/>
                  <a:pt x="9752" y="6402"/>
                  <a:pt x="9728" y="6483"/>
                </a:cubicBezTo>
                <a:cubicBezTo>
                  <a:pt x="9693" y="6563"/>
                  <a:pt x="9659" y="6644"/>
                  <a:pt x="9624" y="6724"/>
                </a:cubicBezTo>
                <a:lnTo>
                  <a:pt x="9492" y="6943"/>
                </a:lnTo>
                <a:cubicBezTo>
                  <a:pt x="9408" y="7088"/>
                  <a:pt x="9325" y="7234"/>
                  <a:pt x="9241" y="7379"/>
                </a:cubicBezTo>
                <a:lnTo>
                  <a:pt x="8903" y="7805"/>
                </a:lnTo>
                <a:lnTo>
                  <a:pt x="8549" y="8184"/>
                </a:lnTo>
                <a:lnTo>
                  <a:pt x="8136" y="8540"/>
                </a:lnTo>
                <a:lnTo>
                  <a:pt x="7680" y="8862"/>
                </a:lnTo>
                <a:lnTo>
                  <a:pt x="7179" y="9138"/>
                </a:lnTo>
                <a:lnTo>
                  <a:pt x="6649" y="9402"/>
                </a:lnTo>
                <a:lnTo>
                  <a:pt x="6090" y="9598"/>
                </a:lnTo>
                <a:lnTo>
                  <a:pt x="5810" y="9701"/>
                </a:lnTo>
                <a:lnTo>
                  <a:pt x="5501" y="9782"/>
                </a:lnTo>
                <a:lnTo>
                  <a:pt x="5191" y="9839"/>
                </a:lnTo>
                <a:lnTo>
                  <a:pt x="4882" y="9897"/>
                </a:lnTo>
                <a:lnTo>
                  <a:pt x="4573" y="9943"/>
                </a:lnTo>
                <a:lnTo>
                  <a:pt x="4263" y="9977"/>
                </a:lnTo>
                <a:lnTo>
                  <a:pt x="3939" y="10000"/>
                </a:lnTo>
                <a:lnTo>
                  <a:pt x="3601" y="10000"/>
                </a:lnTo>
                <a:lnTo>
                  <a:pt x="3601" y="10000"/>
                </a:lnTo>
                <a:lnTo>
                  <a:pt x="3263" y="10000"/>
                </a:lnTo>
                <a:lnTo>
                  <a:pt x="2938" y="9977"/>
                </a:lnTo>
                <a:lnTo>
                  <a:pt x="2628" y="9943"/>
                </a:lnTo>
                <a:lnTo>
                  <a:pt x="2320" y="9897"/>
                </a:lnTo>
                <a:lnTo>
                  <a:pt x="2011" y="9839"/>
                </a:lnTo>
                <a:lnTo>
                  <a:pt x="1701" y="9782"/>
                </a:lnTo>
                <a:lnTo>
                  <a:pt x="1392" y="9701"/>
                </a:lnTo>
                <a:lnTo>
                  <a:pt x="1111" y="9598"/>
                </a:lnTo>
                <a:lnTo>
                  <a:pt x="553" y="9402"/>
                </a:lnTo>
                <a:lnTo>
                  <a:pt x="7" y="9138"/>
                </a:lnTo>
                <a:cubicBezTo>
                  <a:pt x="31" y="9223"/>
                  <a:pt x="0" y="882"/>
                  <a:pt x="0" y="882"/>
                </a:cubicBezTo>
                <a:lnTo>
                  <a:pt x="7" y="862"/>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2" name="Title 1"/>
          <p:cNvSpPr>
            <a:spLocks noGrp="1"/>
          </p:cNvSpPr>
          <p:nvPr>
            <p:ph type="title"/>
          </p:nvPr>
        </p:nvSpPr>
        <p:spPr/>
        <p:txBody>
          <a:bodyPr>
            <a:normAutofit/>
          </a:bodyPr>
          <a:lstStyle/>
          <a:p>
            <a:r>
              <a:rPr lang="en-US" dirty="0"/>
              <a:t>Bispecific Antibodies: Mechanism of Action</a:t>
            </a:r>
          </a:p>
        </p:txBody>
      </p:sp>
      <p:sp>
        <p:nvSpPr>
          <p:cNvPr id="3" name="Rounded Rectangle 2"/>
          <p:cNvSpPr/>
          <p:nvPr/>
        </p:nvSpPr>
        <p:spPr>
          <a:xfrm>
            <a:off x="695832" y="5380036"/>
            <a:ext cx="2844800" cy="182880"/>
          </a:xfrm>
          <a:prstGeom prst="roundRect">
            <a:avLst>
              <a:gd name="adj" fmla="val 5719"/>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90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Rounded Rectangle 4"/>
          <p:cNvSpPr/>
          <p:nvPr/>
        </p:nvSpPr>
        <p:spPr>
          <a:xfrm>
            <a:off x="695832" y="1608607"/>
            <a:ext cx="2844800" cy="685800"/>
          </a:xfrm>
          <a:prstGeom prst="roundRect">
            <a:avLst>
              <a:gd name="adj" fmla="val 5719"/>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rPr>
              <a:t>Naked</a:t>
            </a:r>
          </a:p>
        </p:txBody>
      </p:sp>
      <p:sp>
        <p:nvSpPr>
          <p:cNvPr id="6" name="TextBox 5"/>
          <p:cNvSpPr txBox="1"/>
          <p:nvPr/>
        </p:nvSpPr>
        <p:spPr>
          <a:xfrm>
            <a:off x="652752" y="5606061"/>
            <a:ext cx="2911797" cy="369332"/>
          </a:xfrm>
          <a:prstGeom prst="rect">
            <a:avLst/>
          </a:prstGeom>
          <a:noFill/>
        </p:spPr>
        <p:txBody>
          <a:bodyPr wrap="square" lIns="60960" rIns="60960" rtlCol="0">
            <a:spAutoFit/>
          </a:bodyPr>
          <a:lstStyle/>
          <a:p>
            <a:pPr marL="0" marR="0" lvl="0" indent="0" algn="ctr" defTabSz="914400" rtl="0" eaLnBrk="1" fontAlgn="auto" latinLnBrk="0" hangingPunct="1">
              <a:lnSpc>
                <a:spcPct val="90000"/>
              </a:lnSpc>
              <a:spcBef>
                <a:spcPts val="0"/>
              </a:spcBef>
              <a:spcAft>
                <a:spcPts val="4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Nothing is attached</a:t>
            </a:r>
          </a:p>
        </p:txBody>
      </p:sp>
      <p:sp>
        <p:nvSpPr>
          <p:cNvPr id="8" name="Rounded Rectangle 7"/>
          <p:cNvSpPr/>
          <p:nvPr/>
        </p:nvSpPr>
        <p:spPr>
          <a:xfrm>
            <a:off x="4027769" y="5380036"/>
            <a:ext cx="2950464" cy="182880"/>
          </a:xfrm>
          <a:prstGeom prst="roundRect">
            <a:avLst>
              <a:gd name="adj" fmla="val 5719"/>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90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 name="Rounded Rectangle 9"/>
          <p:cNvSpPr/>
          <p:nvPr/>
        </p:nvSpPr>
        <p:spPr>
          <a:xfrm>
            <a:off x="4027769" y="1608607"/>
            <a:ext cx="2950259" cy="685800"/>
          </a:xfrm>
          <a:prstGeom prst="roundRect">
            <a:avLst>
              <a:gd name="adj" fmla="val 5719"/>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rPr>
              <a:t>Antibody–Drug Conjugates (ADC)</a:t>
            </a:r>
          </a:p>
        </p:txBody>
      </p:sp>
      <p:sp>
        <p:nvSpPr>
          <p:cNvPr id="11" name="TextBox 10"/>
          <p:cNvSpPr txBox="1"/>
          <p:nvPr/>
        </p:nvSpPr>
        <p:spPr>
          <a:xfrm>
            <a:off x="3968935" y="5606062"/>
            <a:ext cx="3229468" cy="646331"/>
          </a:xfrm>
          <a:prstGeom prst="rect">
            <a:avLst/>
          </a:prstGeom>
          <a:noFill/>
        </p:spPr>
        <p:txBody>
          <a:bodyPr wrap="square" lIns="60960" rIns="60960"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Calibri"/>
                <a:ea typeface="+mn-ea"/>
                <a:cs typeface="+mn-cs"/>
              </a:rPr>
              <a:t>A toxin or radioactive </a:t>
            </a:r>
            <a:br>
              <a:rPr kumimoji="0" lang="en-US" altLang="en-US" sz="2000" b="0" i="0" u="none" strike="noStrike" kern="1200" cap="none" spc="0" normalizeH="0" baseline="0" noProof="0" dirty="0">
                <a:ln>
                  <a:noFill/>
                </a:ln>
                <a:solidFill>
                  <a:srgbClr val="000000"/>
                </a:solidFill>
                <a:effectLst/>
                <a:uLnTx/>
                <a:uFillTx/>
                <a:latin typeface="Calibri"/>
                <a:ea typeface="+mn-ea"/>
                <a:cs typeface="+mn-cs"/>
              </a:rPr>
            </a:br>
            <a:r>
              <a:rPr kumimoji="0" lang="en-US" altLang="en-US" sz="2000" b="0" i="0" u="none" strike="noStrike" kern="1200" cap="none" spc="0" normalizeH="0" baseline="0" noProof="0" dirty="0">
                <a:ln>
                  <a:noFill/>
                </a:ln>
                <a:solidFill>
                  <a:srgbClr val="000000"/>
                </a:solidFill>
                <a:effectLst/>
                <a:uLnTx/>
                <a:uFillTx/>
                <a:latin typeface="Calibri"/>
                <a:ea typeface="+mn-ea"/>
                <a:cs typeface="+mn-cs"/>
              </a:rPr>
              <a:t>isotope is attached </a:t>
            </a:r>
          </a:p>
        </p:txBody>
      </p:sp>
      <p:sp>
        <p:nvSpPr>
          <p:cNvPr id="13" name="Rounded Rectangle 12"/>
          <p:cNvSpPr/>
          <p:nvPr/>
        </p:nvSpPr>
        <p:spPr>
          <a:xfrm>
            <a:off x="7426493" y="5379720"/>
            <a:ext cx="4042835" cy="182880"/>
          </a:xfrm>
          <a:prstGeom prst="roundRect">
            <a:avLst>
              <a:gd name="adj" fmla="val 5719"/>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ctr" defTabSz="914400" rtl="0" eaLnBrk="1" fontAlgn="auto" latinLnBrk="0" hangingPunct="1">
              <a:lnSpc>
                <a:spcPct val="90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 name="Rounded Rectangle 14"/>
          <p:cNvSpPr/>
          <p:nvPr/>
        </p:nvSpPr>
        <p:spPr>
          <a:xfrm>
            <a:off x="7426493" y="1600200"/>
            <a:ext cx="4042835" cy="685800"/>
          </a:xfrm>
          <a:prstGeom prst="roundRect">
            <a:avLst>
              <a:gd name="adj" fmla="val 5719"/>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800"/>
              </a:spcAft>
              <a:buClrTx/>
              <a:buSzTx/>
              <a:buFontTx/>
              <a:buNone/>
              <a:tabLst/>
              <a:defRPr/>
            </a:pPr>
            <a:r>
              <a:rPr kumimoji="0" lang="en-US" sz="2667"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rPr>
              <a:t>Bispecific Antibodies (BsAbs)</a:t>
            </a:r>
          </a:p>
        </p:txBody>
      </p:sp>
      <p:sp>
        <p:nvSpPr>
          <p:cNvPr id="34" name="Freeform 14"/>
          <p:cNvSpPr>
            <a:spLocks/>
          </p:cNvSpPr>
          <p:nvPr/>
        </p:nvSpPr>
        <p:spPr bwMode="auto">
          <a:xfrm rot="169185">
            <a:off x="8868300" y="3247817"/>
            <a:ext cx="2319867" cy="1994039"/>
          </a:xfrm>
          <a:custGeom>
            <a:avLst/>
            <a:gdLst>
              <a:gd name="T0" fmla="*/ 1080 w 1096"/>
              <a:gd name="T1" fmla="*/ 0 h 1317"/>
              <a:gd name="T2" fmla="*/ 1080 w 1096"/>
              <a:gd name="T3" fmla="*/ 0 h 1317"/>
              <a:gd name="T4" fmla="*/ 1083 w 1096"/>
              <a:gd name="T5" fmla="*/ 23 h 1317"/>
              <a:gd name="T6" fmla="*/ 1089 w 1096"/>
              <a:gd name="T7" fmla="*/ 51 h 1317"/>
              <a:gd name="T8" fmla="*/ 1092 w 1096"/>
              <a:gd name="T9" fmla="*/ 89 h 1317"/>
              <a:gd name="T10" fmla="*/ 1094 w 1096"/>
              <a:gd name="T11" fmla="*/ 134 h 1317"/>
              <a:gd name="T12" fmla="*/ 1096 w 1096"/>
              <a:gd name="T13" fmla="*/ 188 h 1317"/>
              <a:gd name="T14" fmla="*/ 1096 w 1096"/>
              <a:gd name="T15" fmla="*/ 249 h 1317"/>
              <a:gd name="T16" fmla="*/ 1090 w 1096"/>
              <a:gd name="T17" fmla="*/ 317 h 1317"/>
              <a:gd name="T18" fmla="*/ 1083 w 1096"/>
              <a:gd name="T19" fmla="*/ 390 h 1317"/>
              <a:gd name="T20" fmla="*/ 1078 w 1096"/>
              <a:gd name="T21" fmla="*/ 428 h 1317"/>
              <a:gd name="T22" fmla="*/ 1071 w 1096"/>
              <a:gd name="T23" fmla="*/ 468 h 1317"/>
              <a:gd name="T24" fmla="*/ 1062 w 1096"/>
              <a:gd name="T25" fmla="*/ 508 h 1317"/>
              <a:gd name="T26" fmla="*/ 1054 w 1096"/>
              <a:gd name="T27" fmla="*/ 550 h 1317"/>
              <a:gd name="T28" fmla="*/ 1042 w 1096"/>
              <a:gd name="T29" fmla="*/ 592 h 1317"/>
              <a:gd name="T30" fmla="*/ 1029 w 1096"/>
              <a:gd name="T31" fmla="*/ 635 h 1317"/>
              <a:gd name="T32" fmla="*/ 1015 w 1096"/>
              <a:gd name="T33" fmla="*/ 679 h 1317"/>
              <a:gd name="T34" fmla="*/ 998 w 1096"/>
              <a:gd name="T35" fmla="*/ 722 h 1317"/>
              <a:gd name="T36" fmla="*/ 981 w 1096"/>
              <a:gd name="T37" fmla="*/ 767 h 1317"/>
              <a:gd name="T38" fmla="*/ 960 w 1096"/>
              <a:gd name="T39" fmla="*/ 813 h 1317"/>
              <a:gd name="T40" fmla="*/ 939 w 1096"/>
              <a:gd name="T41" fmla="*/ 858 h 1317"/>
              <a:gd name="T42" fmla="*/ 915 w 1096"/>
              <a:gd name="T43" fmla="*/ 903 h 1317"/>
              <a:gd name="T44" fmla="*/ 887 w 1096"/>
              <a:gd name="T45" fmla="*/ 948 h 1317"/>
              <a:gd name="T46" fmla="*/ 857 w 1096"/>
              <a:gd name="T47" fmla="*/ 993 h 1317"/>
              <a:gd name="T48" fmla="*/ 857 w 1096"/>
              <a:gd name="T49" fmla="*/ 993 h 1317"/>
              <a:gd name="T50" fmla="*/ 826 w 1096"/>
              <a:gd name="T51" fmla="*/ 1037 h 1317"/>
              <a:gd name="T52" fmla="*/ 795 w 1096"/>
              <a:gd name="T53" fmla="*/ 1077 h 1317"/>
              <a:gd name="T54" fmla="*/ 762 w 1096"/>
              <a:gd name="T55" fmla="*/ 1112 h 1317"/>
              <a:gd name="T56" fmla="*/ 728 w 1096"/>
              <a:gd name="T57" fmla="*/ 1145 h 1317"/>
              <a:gd name="T58" fmla="*/ 694 w 1096"/>
              <a:gd name="T59" fmla="*/ 1173 h 1317"/>
              <a:gd name="T60" fmla="*/ 657 w 1096"/>
              <a:gd name="T61" fmla="*/ 1199 h 1317"/>
              <a:gd name="T62" fmla="*/ 622 w 1096"/>
              <a:gd name="T63" fmla="*/ 1221 h 1317"/>
              <a:gd name="T64" fmla="*/ 588 w 1096"/>
              <a:gd name="T65" fmla="*/ 1240 h 1317"/>
              <a:gd name="T66" fmla="*/ 551 w 1096"/>
              <a:gd name="T67" fmla="*/ 1258 h 1317"/>
              <a:gd name="T68" fmla="*/ 514 w 1096"/>
              <a:gd name="T69" fmla="*/ 1273 h 1317"/>
              <a:gd name="T70" fmla="*/ 480 w 1096"/>
              <a:gd name="T71" fmla="*/ 1286 h 1317"/>
              <a:gd name="T72" fmla="*/ 443 w 1096"/>
              <a:gd name="T73" fmla="*/ 1294 h 1317"/>
              <a:gd name="T74" fmla="*/ 408 w 1096"/>
              <a:gd name="T75" fmla="*/ 1303 h 1317"/>
              <a:gd name="T76" fmla="*/ 374 w 1096"/>
              <a:gd name="T77" fmla="*/ 1308 h 1317"/>
              <a:gd name="T78" fmla="*/ 341 w 1096"/>
              <a:gd name="T79" fmla="*/ 1313 h 1317"/>
              <a:gd name="T80" fmla="*/ 307 w 1096"/>
              <a:gd name="T81" fmla="*/ 1315 h 1317"/>
              <a:gd name="T82" fmla="*/ 274 w 1096"/>
              <a:gd name="T83" fmla="*/ 1317 h 1317"/>
              <a:gd name="T84" fmla="*/ 243 w 1096"/>
              <a:gd name="T85" fmla="*/ 1317 h 1317"/>
              <a:gd name="T86" fmla="*/ 214 w 1096"/>
              <a:gd name="T87" fmla="*/ 1315 h 1317"/>
              <a:gd name="T88" fmla="*/ 186 w 1096"/>
              <a:gd name="T89" fmla="*/ 1313 h 1317"/>
              <a:gd name="T90" fmla="*/ 133 w 1096"/>
              <a:gd name="T91" fmla="*/ 1308 h 1317"/>
              <a:gd name="T92" fmla="*/ 88 w 1096"/>
              <a:gd name="T93" fmla="*/ 1300 h 1317"/>
              <a:gd name="T94" fmla="*/ 52 w 1096"/>
              <a:gd name="T95" fmla="*/ 1291 h 1317"/>
              <a:gd name="T96" fmla="*/ 24 w 1096"/>
              <a:gd name="T97" fmla="*/ 1284 h 1317"/>
              <a:gd name="T98" fmla="*/ 0 w 1096"/>
              <a:gd name="T99" fmla="*/ 1277 h 1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96" h="1317">
                <a:moveTo>
                  <a:pt x="1080" y="0"/>
                </a:moveTo>
                <a:lnTo>
                  <a:pt x="1080" y="0"/>
                </a:lnTo>
                <a:lnTo>
                  <a:pt x="1083" y="23"/>
                </a:lnTo>
                <a:lnTo>
                  <a:pt x="1089" y="51"/>
                </a:lnTo>
                <a:lnTo>
                  <a:pt x="1092" y="89"/>
                </a:lnTo>
                <a:lnTo>
                  <a:pt x="1094" y="134"/>
                </a:lnTo>
                <a:lnTo>
                  <a:pt x="1096" y="188"/>
                </a:lnTo>
                <a:lnTo>
                  <a:pt x="1096" y="249"/>
                </a:lnTo>
                <a:lnTo>
                  <a:pt x="1090" y="317"/>
                </a:lnTo>
                <a:lnTo>
                  <a:pt x="1083" y="390"/>
                </a:lnTo>
                <a:lnTo>
                  <a:pt x="1078" y="428"/>
                </a:lnTo>
                <a:lnTo>
                  <a:pt x="1071" y="468"/>
                </a:lnTo>
                <a:lnTo>
                  <a:pt x="1062" y="508"/>
                </a:lnTo>
                <a:lnTo>
                  <a:pt x="1054" y="550"/>
                </a:lnTo>
                <a:lnTo>
                  <a:pt x="1042" y="592"/>
                </a:lnTo>
                <a:lnTo>
                  <a:pt x="1029" y="635"/>
                </a:lnTo>
                <a:lnTo>
                  <a:pt x="1015" y="679"/>
                </a:lnTo>
                <a:lnTo>
                  <a:pt x="998" y="722"/>
                </a:lnTo>
                <a:lnTo>
                  <a:pt x="981" y="767"/>
                </a:lnTo>
                <a:lnTo>
                  <a:pt x="960" y="813"/>
                </a:lnTo>
                <a:lnTo>
                  <a:pt x="939" y="858"/>
                </a:lnTo>
                <a:lnTo>
                  <a:pt x="915" y="903"/>
                </a:lnTo>
                <a:lnTo>
                  <a:pt x="887" y="948"/>
                </a:lnTo>
                <a:lnTo>
                  <a:pt x="857" y="993"/>
                </a:lnTo>
                <a:lnTo>
                  <a:pt x="857" y="993"/>
                </a:lnTo>
                <a:lnTo>
                  <a:pt x="826" y="1037"/>
                </a:lnTo>
                <a:lnTo>
                  <a:pt x="795" y="1077"/>
                </a:lnTo>
                <a:lnTo>
                  <a:pt x="762" y="1112"/>
                </a:lnTo>
                <a:lnTo>
                  <a:pt x="728" y="1145"/>
                </a:lnTo>
                <a:lnTo>
                  <a:pt x="694" y="1173"/>
                </a:lnTo>
                <a:lnTo>
                  <a:pt x="657" y="1199"/>
                </a:lnTo>
                <a:lnTo>
                  <a:pt x="622" y="1221"/>
                </a:lnTo>
                <a:lnTo>
                  <a:pt x="588" y="1240"/>
                </a:lnTo>
                <a:lnTo>
                  <a:pt x="551" y="1258"/>
                </a:lnTo>
                <a:lnTo>
                  <a:pt x="514" y="1273"/>
                </a:lnTo>
                <a:lnTo>
                  <a:pt x="480" y="1286"/>
                </a:lnTo>
                <a:lnTo>
                  <a:pt x="443" y="1294"/>
                </a:lnTo>
                <a:lnTo>
                  <a:pt x="408" y="1303"/>
                </a:lnTo>
                <a:lnTo>
                  <a:pt x="374" y="1308"/>
                </a:lnTo>
                <a:lnTo>
                  <a:pt x="341" y="1313"/>
                </a:lnTo>
                <a:lnTo>
                  <a:pt x="307" y="1315"/>
                </a:lnTo>
                <a:lnTo>
                  <a:pt x="274" y="1317"/>
                </a:lnTo>
                <a:lnTo>
                  <a:pt x="243" y="1317"/>
                </a:lnTo>
                <a:lnTo>
                  <a:pt x="214" y="1315"/>
                </a:lnTo>
                <a:lnTo>
                  <a:pt x="186" y="1313"/>
                </a:lnTo>
                <a:lnTo>
                  <a:pt x="133" y="1308"/>
                </a:lnTo>
                <a:lnTo>
                  <a:pt x="88" y="1300"/>
                </a:lnTo>
                <a:lnTo>
                  <a:pt x="52" y="1291"/>
                </a:lnTo>
                <a:lnTo>
                  <a:pt x="24" y="1284"/>
                </a:lnTo>
                <a:lnTo>
                  <a:pt x="0" y="1277"/>
                </a:lnTo>
              </a:path>
            </a:pathLst>
          </a:custGeom>
          <a:noFill/>
          <a:ln w="28575">
            <a:solidFill>
              <a:srgbClr val="2E2A25"/>
            </a:solidFill>
            <a:prstDash val="solid"/>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38" name="TextBox 37"/>
          <p:cNvSpPr txBox="1"/>
          <p:nvPr/>
        </p:nvSpPr>
        <p:spPr>
          <a:xfrm>
            <a:off x="10408295" y="2383896"/>
            <a:ext cx="788999" cy="42056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33" b="1" i="0" u="none" strike="noStrike" kern="1200" cap="none" spc="0" normalizeH="0" baseline="0" noProof="0" dirty="0">
                <a:ln>
                  <a:noFill/>
                </a:ln>
                <a:solidFill>
                  <a:srgbClr val="000000"/>
                </a:solidFill>
                <a:effectLst/>
                <a:uLnTx/>
                <a:uFillTx/>
                <a:latin typeface="Calibri"/>
                <a:ea typeface="+mn-ea"/>
                <a:cs typeface="+mn-cs"/>
              </a:rPr>
              <a:t>T-cell</a:t>
            </a:r>
          </a:p>
        </p:txBody>
      </p:sp>
      <p:sp>
        <p:nvSpPr>
          <p:cNvPr id="41" name="TextBox 40"/>
          <p:cNvSpPr txBox="1"/>
          <p:nvPr/>
        </p:nvSpPr>
        <p:spPr>
          <a:xfrm>
            <a:off x="8660975" y="4163878"/>
            <a:ext cx="2177776"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Target antigen</a:t>
            </a:r>
            <a:br>
              <a:rPr kumimoji="0" lang="en-US" sz="1800" b="0" i="0" u="none" strike="noStrike" kern="1200" cap="none" spc="0" normalizeH="0" baseline="0" noProof="0" dirty="0">
                <a:ln>
                  <a:noFill/>
                </a:ln>
                <a:solidFill>
                  <a:srgbClr val="000000"/>
                </a:solidFill>
                <a:effectLst/>
                <a:uLnTx/>
                <a:uFillTx/>
                <a:latin typeface="Calibri"/>
                <a:ea typeface="+mn-ea"/>
                <a:cs typeface="+mn-cs"/>
              </a:rPr>
            </a:br>
            <a:r>
              <a:rPr kumimoji="0" lang="en-US" sz="1800" b="0" i="0" u="none" strike="noStrike" kern="1200" cap="none" spc="0" normalizeH="0" baseline="0" noProof="0" dirty="0">
                <a:ln>
                  <a:noFill/>
                </a:ln>
                <a:solidFill>
                  <a:srgbClr val="000000"/>
                </a:solidFill>
                <a:effectLst/>
                <a:uLnTx/>
                <a:uFillTx/>
                <a:latin typeface="Calibri"/>
                <a:ea typeface="+mn-ea"/>
                <a:cs typeface="+mn-cs"/>
              </a:rPr>
              <a:t>(BCMA, GPRC5D, </a:t>
            </a:r>
            <a:r>
              <a:rPr kumimoji="0" lang="en-US" sz="1800" b="0" i="0" u="none" strike="noStrike" kern="1200" cap="none" spc="0" normalizeH="0" baseline="0" noProof="0" dirty="0" err="1">
                <a:ln>
                  <a:noFill/>
                </a:ln>
                <a:solidFill>
                  <a:srgbClr val="000000"/>
                </a:solidFill>
                <a:effectLst/>
                <a:uLnTx/>
                <a:uFillTx/>
                <a:latin typeface="Calibri"/>
                <a:ea typeface="+mn-ea"/>
                <a:cs typeface="+mn-cs"/>
              </a:rPr>
              <a:t>etc</a:t>
            </a:r>
            <a:r>
              <a:rPr kumimoji="0" lang="en-US" sz="1800" b="0" i="0" u="none" strike="noStrike" kern="1200" cap="none" spc="0" normalizeH="0" baseline="0" noProof="0" dirty="0">
                <a:ln>
                  <a:noFill/>
                </a:ln>
                <a:solidFill>
                  <a:srgbClr val="000000"/>
                </a:solidFill>
                <a:effectLst/>
                <a:uLnTx/>
                <a:uFillTx/>
                <a:latin typeface="Calibri"/>
                <a:ea typeface="+mn-ea"/>
                <a:cs typeface="+mn-cs"/>
              </a:rPr>
              <a:t>)</a:t>
            </a:r>
            <a:endParaRPr kumimoji="0" lang="en-US" sz="1800" b="0" i="0" u="none" strike="noStrike" kern="1200" cap="none" spc="0" normalizeH="0" baseline="30000" noProof="0" dirty="0">
              <a:ln>
                <a:noFill/>
              </a:ln>
              <a:solidFill>
                <a:srgbClr val="000000"/>
              </a:solidFill>
              <a:effectLst/>
              <a:uLnTx/>
              <a:uFillTx/>
              <a:latin typeface="Calibri"/>
              <a:ea typeface="+mn-ea"/>
              <a:cs typeface="+mn-cs"/>
            </a:endParaRPr>
          </a:p>
        </p:txBody>
      </p:sp>
      <p:sp>
        <p:nvSpPr>
          <p:cNvPr id="42" name="TextBox 41"/>
          <p:cNvSpPr txBox="1"/>
          <p:nvPr/>
        </p:nvSpPr>
        <p:spPr>
          <a:xfrm>
            <a:off x="7672218" y="4505289"/>
            <a:ext cx="724878" cy="652807"/>
          </a:xfrm>
          <a:prstGeom prst="rect">
            <a:avLst/>
          </a:prstGeom>
          <a:noFill/>
        </p:spPr>
        <p:txBody>
          <a:bodyPr wrap="none" rtlCol="0">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2133" b="1" i="0" u="none" strike="noStrike" kern="1200" cap="none" spc="0" normalizeH="0" baseline="0" noProof="0" dirty="0">
                <a:ln>
                  <a:noFill/>
                </a:ln>
                <a:solidFill>
                  <a:srgbClr val="FFFFFF"/>
                </a:solidFill>
                <a:effectLst/>
                <a:uLnTx/>
                <a:uFillTx/>
                <a:latin typeface="Calibri"/>
                <a:ea typeface="+mn-ea"/>
                <a:cs typeface="+mn-cs"/>
              </a:rPr>
              <a:t>MM </a:t>
            </a:r>
            <a:br>
              <a:rPr kumimoji="0" lang="en-US" sz="2133" b="1" i="0" u="none" strike="noStrike" kern="1200" cap="none" spc="0" normalizeH="0" baseline="0" noProof="0" dirty="0">
                <a:ln>
                  <a:noFill/>
                </a:ln>
                <a:solidFill>
                  <a:srgbClr val="FFFFFF"/>
                </a:solidFill>
                <a:effectLst/>
                <a:uLnTx/>
                <a:uFillTx/>
                <a:latin typeface="Calibri"/>
                <a:ea typeface="+mn-ea"/>
                <a:cs typeface="+mn-cs"/>
              </a:rPr>
            </a:br>
            <a:r>
              <a:rPr kumimoji="0" lang="en-US" sz="2133" b="1" i="0" u="none" strike="noStrike" kern="1200" cap="none" spc="0" normalizeH="0" baseline="0" noProof="0" dirty="0">
                <a:ln>
                  <a:noFill/>
                </a:ln>
                <a:solidFill>
                  <a:srgbClr val="FFFFFF"/>
                </a:solidFill>
                <a:effectLst/>
                <a:uLnTx/>
                <a:uFillTx/>
                <a:latin typeface="Calibri"/>
                <a:ea typeface="+mn-ea"/>
                <a:cs typeface="+mn-cs"/>
              </a:rPr>
              <a:t>cell</a:t>
            </a:r>
          </a:p>
        </p:txBody>
      </p:sp>
      <p:sp>
        <p:nvSpPr>
          <p:cNvPr id="43" name="TextBox 42"/>
          <p:cNvSpPr txBox="1"/>
          <p:nvPr/>
        </p:nvSpPr>
        <p:spPr>
          <a:xfrm>
            <a:off x="7448235" y="5568750"/>
            <a:ext cx="4042835" cy="646331"/>
          </a:xfrm>
          <a:prstGeom prst="rect">
            <a:avLst/>
          </a:prstGeom>
          <a:noFill/>
        </p:spPr>
        <p:txBody>
          <a:bodyPr wrap="square" lIns="60960" rIns="60960"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Calibri"/>
                <a:ea typeface="+mn-ea"/>
                <a:cs typeface="+mn-cs"/>
              </a:rPr>
              <a:t>Engineered so that 1 end binds to MM cell, the other end binds to T-cell</a:t>
            </a:r>
          </a:p>
        </p:txBody>
      </p:sp>
      <p:pic>
        <p:nvPicPr>
          <p:cNvPr id="47" name="Picture 46"/>
          <p:cNvPicPr>
            <a:picLocks noChangeAspect="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rot="2621486">
            <a:off x="4461361" y="2861135"/>
            <a:ext cx="1727904" cy="2237648"/>
          </a:xfrm>
          <a:prstGeom prst="rect">
            <a:avLst/>
          </a:prstGeom>
        </p:spPr>
      </p:pic>
      <p:pic>
        <p:nvPicPr>
          <p:cNvPr id="48" name="Picture 47"/>
          <p:cNvPicPr>
            <a:picLocks noChangeAspect="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rot="2621486">
            <a:off x="1186353" y="2861135"/>
            <a:ext cx="1727904" cy="2237648"/>
          </a:xfrm>
          <a:prstGeom prst="rect">
            <a:avLst/>
          </a:prstGeom>
        </p:spPr>
      </p:pic>
      <p:grpSp>
        <p:nvGrpSpPr>
          <p:cNvPr id="21" name="Group 20"/>
          <p:cNvGrpSpPr/>
          <p:nvPr/>
        </p:nvGrpSpPr>
        <p:grpSpPr>
          <a:xfrm>
            <a:off x="5196638" y="4397993"/>
            <a:ext cx="581256" cy="581256"/>
            <a:chOff x="3727712" y="3277492"/>
            <a:chExt cx="435942" cy="435942"/>
          </a:xfrm>
        </p:grpSpPr>
        <p:sp>
          <p:nvSpPr>
            <p:cNvPr id="14" name="24-Point Star 13"/>
            <p:cNvSpPr/>
            <p:nvPr/>
          </p:nvSpPr>
          <p:spPr>
            <a:xfrm>
              <a:off x="3727712" y="3277492"/>
              <a:ext cx="435942" cy="435942"/>
            </a:xfrm>
            <a:prstGeom prst="star24">
              <a:avLst>
                <a:gd name="adj" fmla="val 17792"/>
              </a:avLst>
            </a:prstGeom>
            <a:gradFill flip="none" rotWithShape="1">
              <a:gsLst>
                <a:gs pos="0">
                  <a:srgbClr val="FFC000"/>
                </a:gs>
                <a:gs pos="100000">
                  <a:srgbClr val="FFFF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49" name="24-Point Star 48"/>
            <p:cNvSpPr/>
            <p:nvPr/>
          </p:nvSpPr>
          <p:spPr>
            <a:xfrm rot="21086984">
              <a:off x="3727712" y="3277492"/>
              <a:ext cx="435942" cy="435942"/>
            </a:xfrm>
            <a:prstGeom prst="star24">
              <a:avLst>
                <a:gd name="adj" fmla="val 17792"/>
              </a:avLst>
            </a:prstGeom>
            <a:gradFill flip="none" rotWithShape="1">
              <a:gsLst>
                <a:gs pos="0">
                  <a:srgbClr val="FFC000"/>
                </a:gs>
                <a:gs pos="100000">
                  <a:srgbClr val="FFFF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grpSp>
      <p:sp>
        <p:nvSpPr>
          <p:cNvPr id="82" name="Freeform 7"/>
          <p:cNvSpPr>
            <a:spLocks/>
          </p:cNvSpPr>
          <p:nvPr/>
        </p:nvSpPr>
        <p:spPr bwMode="auto">
          <a:xfrm rot="526974">
            <a:off x="8655335" y="4066760"/>
            <a:ext cx="318188" cy="353873"/>
          </a:xfrm>
          <a:custGeom>
            <a:avLst/>
            <a:gdLst>
              <a:gd name="T0" fmla="*/ 209 w 214"/>
              <a:gd name="T1" fmla="*/ 69 h 238"/>
              <a:gd name="T2" fmla="*/ 124 w 214"/>
              <a:gd name="T3" fmla="*/ 3 h 238"/>
              <a:gd name="T4" fmla="*/ 124 w 214"/>
              <a:gd name="T5" fmla="*/ 3 h 238"/>
              <a:gd name="T6" fmla="*/ 119 w 214"/>
              <a:gd name="T7" fmla="*/ 0 h 238"/>
              <a:gd name="T8" fmla="*/ 114 w 214"/>
              <a:gd name="T9" fmla="*/ 0 h 238"/>
              <a:gd name="T10" fmla="*/ 107 w 214"/>
              <a:gd name="T11" fmla="*/ 1 h 238"/>
              <a:gd name="T12" fmla="*/ 103 w 214"/>
              <a:gd name="T13" fmla="*/ 5 h 238"/>
              <a:gd name="T14" fmla="*/ 35 w 214"/>
              <a:gd name="T15" fmla="*/ 90 h 238"/>
              <a:gd name="T16" fmla="*/ 35 w 214"/>
              <a:gd name="T17" fmla="*/ 90 h 238"/>
              <a:gd name="T18" fmla="*/ 32 w 214"/>
              <a:gd name="T19" fmla="*/ 95 h 238"/>
              <a:gd name="T20" fmla="*/ 32 w 214"/>
              <a:gd name="T21" fmla="*/ 102 h 238"/>
              <a:gd name="T22" fmla="*/ 34 w 214"/>
              <a:gd name="T23" fmla="*/ 107 h 238"/>
              <a:gd name="T24" fmla="*/ 37 w 214"/>
              <a:gd name="T25" fmla="*/ 113 h 238"/>
              <a:gd name="T26" fmla="*/ 60 w 214"/>
              <a:gd name="T27" fmla="*/ 130 h 238"/>
              <a:gd name="T28" fmla="*/ 4 w 214"/>
              <a:gd name="T29" fmla="*/ 200 h 238"/>
              <a:gd name="T30" fmla="*/ 4 w 214"/>
              <a:gd name="T31" fmla="*/ 200 h 238"/>
              <a:gd name="T32" fmla="*/ 2 w 214"/>
              <a:gd name="T33" fmla="*/ 205 h 238"/>
              <a:gd name="T34" fmla="*/ 0 w 214"/>
              <a:gd name="T35" fmla="*/ 210 h 238"/>
              <a:gd name="T36" fmla="*/ 2 w 214"/>
              <a:gd name="T37" fmla="*/ 215 h 238"/>
              <a:gd name="T38" fmla="*/ 7 w 214"/>
              <a:gd name="T39" fmla="*/ 220 h 238"/>
              <a:gd name="T40" fmla="*/ 23 w 214"/>
              <a:gd name="T41" fmla="*/ 234 h 238"/>
              <a:gd name="T42" fmla="*/ 23 w 214"/>
              <a:gd name="T43" fmla="*/ 234 h 238"/>
              <a:gd name="T44" fmla="*/ 30 w 214"/>
              <a:gd name="T45" fmla="*/ 236 h 238"/>
              <a:gd name="T46" fmla="*/ 35 w 214"/>
              <a:gd name="T47" fmla="*/ 238 h 238"/>
              <a:gd name="T48" fmla="*/ 40 w 214"/>
              <a:gd name="T49" fmla="*/ 236 h 238"/>
              <a:gd name="T50" fmla="*/ 46 w 214"/>
              <a:gd name="T51" fmla="*/ 231 h 238"/>
              <a:gd name="T52" fmla="*/ 101 w 214"/>
              <a:gd name="T53" fmla="*/ 161 h 238"/>
              <a:gd name="T54" fmla="*/ 122 w 214"/>
              <a:gd name="T55" fmla="*/ 179 h 238"/>
              <a:gd name="T56" fmla="*/ 122 w 214"/>
              <a:gd name="T57" fmla="*/ 179 h 238"/>
              <a:gd name="T58" fmla="*/ 127 w 214"/>
              <a:gd name="T59" fmla="*/ 182 h 238"/>
              <a:gd name="T60" fmla="*/ 134 w 214"/>
              <a:gd name="T61" fmla="*/ 182 h 238"/>
              <a:gd name="T62" fmla="*/ 140 w 214"/>
              <a:gd name="T63" fmla="*/ 180 h 238"/>
              <a:gd name="T64" fmla="*/ 145 w 214"/>
              <a:gd name="T65" fmla="*/ 177 h 238"/>
              <a:gd name="T66" fmla="*/ 211 w 214"/>
              <a:gd name="T67" fmla="*/ 92 h 238"/>
              <a:gd name="T68" fmla="*/ 211 w 214"/>
              <a:gd name="T69" fmla="*/ 92 h 238"/>
              <a:gd name="T70" fmla="*/ 214 w 214"/>
              <a:gd name="T71" fmla="*/ 87 h 238"/>
              <a:gd name="T72" fmla="*/ 214 w 214"/>
              <a:gd name="T73" fmla="*/ 80 h 238"/>
              <a:gd name="T74" fmla="*/ 213 w 214"/>
              <a:gd name="T75" fmla="*/ 74 h 238"/>
              <a:gd name="T76" fmla="*/ 209 w 214"/>
              <a:gd name="T77" fmla="*/ 69 h 238"/>
              <a:gd name="T78" fmla="*/ 209 w 214"/>
              <a:gd name="T79" fmla="*/ 69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4" h="238">
                <a:moveTo>
                  <a:pt x="209" y="69"/>
                </a:moveTo>
                <a:lnTo>
                  <a:pt x="124" y="3"/>
                </a:lnTo>
                <a:lnTo>
                  <a:pt x="124" y="3"/>
                </a:lnTo>
                <a:lnTo>
                  <a:pt x="119" y="0"/>
                </a:lnTo>
                <a:lnTo>
                  <a:pt x="114" y="0"/>
                </a:lnTo>
                <a:lnTo>
                  <a:pt x="107" y="1"/>
                </a:lnTo>
                <a:lnTo>
                  <a:pt x="103" y="5"/>
                </a:lnTo>
                <a:lnTo>
                  <a:pt x="35" y="90"/>
                </a:lnTo>
                <a:lnTo>
                  <a:pt x="35" y="90"/>
                </a:lnTo>
                <a:lnTo>
                  <a:pt x="32" y="95"/>
                </a:lnTo>
                <a:lnTo>
                  <a:pt x="32" y="102"/>
                </a:lnTo>
                <a:lnTo>
                  <a:pt x="34" y="107"/>
                </a:lnTo>
                <a:lnTo>
                  <a:pt x="37" y="113"/>
                </a:lnTo>
                <a:lnTo>
                  <a:pt x="60" y="130"/>
                </a:lnTo>
                <a:lnTo>
                  <a:pt x="4" y="200"/>
                </a:lnTo>
                <a:lnTo>
                  <a:pt x="4" y="200"/>
                </a:lnTo>
                <a:lnTo>
                  <a:pt x="2" y="205"/>
                </a:lnTo>
                <a:lnTo>
                  <a:pt x="0" y="210"/>
                </a:lnTo>
                <a:lnTo>
                  <a:pt x="2" y="215"/>
                </a:lnTo>
                <a:lnTo>
                  <a:pt x="7" y="220"/>
                </a:lnTo>
                <a:lnTo>
                  <a:pt x="23" y="234"/>
                </a:lnTo>
                <a:lnTo>
                  <a:pt x="23" y="234"/>
                </a:lnTo>
                <a:lnTo>
                  <a:pt x="30" y="236"/>
                </a:lnTo>
                <a:lnTo>
                  <a:pt x="35" y="238"/>
                </a:lnTo>
                <a:lnTo>
                  <a:pt x="40" y="236"/>
                </a:lnTo>
                <a:lnTo>
                  <a:pt x="46" y="231"/>
                </a:lnTo>
                <a:lnTo>
                  <a:pt x="101" y="161"/>
                </a:lnTo>
                <a:lnTo>
                  <a:pt x="122" y="179"/>
                </a:lnTo>
                <a:lnTo>
                  <a:pt x="122" y="179"/>
                </a:lnTo>
                <a:lnTo>
                  <a:pt x="127" y="182"/>
                </a:lnTo>
                <a:lnTo>
                  <a:pt x="134" y="182"/>
                </a:lnTo>
                <a:lnTo>
                  <a:pt x="140" y="180"/>
                </a:lnTo>
                <a:lnTo>
                  <a:pt x="145" y="177"/>
                </a:lnTo>
                <a:lnTo>
                  <a:pt x="211" y="92"/>
                </a:lnTo>
                <a:lnTo>
                  <a:pt x="211" y="92"/>
                </a:lnTo>
                <a:lnTo>
                  <a:pt x="214" y="87"/>
                </a:lnTo>
                <a:lnTo>
                  <a:pt x="214" y="80"/>
                </a:lnTo>
                <a:lnTo>
                  <a:pt x="213" y="74"/>
                </a:lnTo>
                <a:lnTo>
                  <a:pt x="209" y="69"/>
                </a:lnTo>
                <a:lnTo>
                  <a:pt x="209" y="69"/>
                </a:lnTo>
                <a:close/>
              </a:path>
            </a:pathLst>
          </a:custGeom>
          <a:solidFill>
            <a:srgbClr val="D50054"/>
          </a:solidFill>
          <a:ln w="9525">
            <a:noFill/>
            <a:round/>
            <a:headEnd/>
            <a:tailEnd/>
          </a:ln>
        </p:spPr>
        <p:txBody>
          <a:bodyPr vert="horz" wrap="square" lIns="121917" tIns="60959" rIns="121917" bIns="60959"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3" name="Freeform 8"/>
          <p:cNvSpPr>
            <a:spLocks/>
          </p:cNvSpPr>
          <p:nvPr/>
        </p:nvSpPr>
        <p:spPr bwMode="auto">
          <a:xfrm rot="526974">
            <a:off x="9188808" y="3273111"/>
            <a:ext cx="393363" cy="285380"/>
          </a:xfrm>
          <a:custGeom>
            <a:avLst/>
            <a:gdLst>
              <a:gd name="T0" fmla="*/ 35 w 204"/>
              <a:gd name="T1" fmla="*/ 75 h 148"/>
              <a:gd name="T2" fmla="*/ 35 w 204"/>
              <a:gd name="T3" fmla="*/ 75 h 148"/>
              <a:gd name="T4" fmla="*/ 35 w 204"/>
              <a:gd name="T5" fmla="*/ 78 h 148"/>
              <a:gd name="T6" fmla="*/ 33 w 204"/>
              <a:gd name="T7" fmla="*/ 85 h 148"/>
              <a:gd name="T8" fmla="*/ 30 w 204"/>
              <a:gd name="T9" fmla="*/ 95 h 148"/>
              <a:gd name="T10" fmla="*/ 23 w 204"/>
              <a:gd name="T11" fmla="*/ 108 h 148"/>
              <a:gd name="T12" fmla="*/ 23 w 204"/>
              <a:gd name="T13" fmla="*/ 108 h 148"/>
              <a:gd name="T14" fmla="*/ 4 w 204"/>
              <a:gd name="T15" fmla="*/ 132 h 148"/>
              <a:gd name="T16" fmla="*/ 0 w 204"/>
              <a:gd name="T17" fmla="*/ 139 h 148"/>
              <a:gd name="T18" fmla="*/ 0 w 204"/>
              <a:gd name="T19" fmla="*/ 142 h 148"/>
              <a:gd name="T20" fmla="*/ 2 w 204"/>
              <a:gd name="T21" fmla="*/ 144 h 148"/>
              <a:gd name="T22" fmla="*/ 2 w 204"/>
              <a:gd name="T23" fmla="*/ 144 h 148"/>
              <a:gd name="T24" fmla="*/ 4 w 204"/>
              <a:gd name="T25" fmla="*/ 146 h 148"/>
              <a:gd name="T26" fmla="*/ 6 w 204"/>
              <a:gd name="T27" fmla="*/ 148 h 148"/>
              <a:gd name="T28" fmla="*/ 9 w 204"/>
              <a:gd name="T29" fmla="*/ 148 h 148"/>
              <a:gd name="T30" fmla="*/ 14 w 204"/>
              <a:gd name="T31" fmla="*/ 144 h 148"/>
              <a:gd name="T32" fmla="*/ 35 w 204"/>
              <a:gd name="T33" fmla="*/ 130 h 148"/>
              <a:gd name="T34" fmla="*/ 73 w 204"/>
              <a:gd name="T35" fmla="*/ 95 h 148"/>
              <a:gd name="T36" fmla="*/ 73 w 204"/>
              <a:gd name="T37" fmla="*/ 95 h 148"/>
              <a:gd name="T38" fmla="*/ 166 w 204"/>
              <a:gd name="T39" fmla="*/ 12 h 148"/>
              <a:gd name="T40" fmla="*/ 166 w 204"/>
              <a:gd name="T41" fmla="*/ 12 h 148"/>
              <a:gd name="T42" fmla="*/ 176 w 204"/>
              <a:gd name="T43" fmla="*/ 7 h 148"/>
              <a:gd name="T44" fmla="*/ 185 w 204"/>
              <a:gd name="T45" fmla="*/ 2 h 148"/>
              <a:gd name="T46" fmla="*/ 193 w 204"/>
              <a:gd name="T47" fmla="*/ 0 h 148"/>
              <a:gd name="T48" fmla="*/ 199 w 204"/>
              <a:gd name="T49" fmla="*/ 0 h 148"/>
              <a:gd name="T50" fmla="*/ 200 w 204"/>
              <a:gd name="T51" fmla="*/ 3 h 148"/>
              <a:gd name="T52" fmla="*/ 202 w 204"/>
              <a:gd name="T53" fmla="*/ 7 h 148"/>
              <a:gd name="T54" fmla="*/ 204 w 204"/>
              <a:gd name="T55" fmla="*/ 12 h 148"/>
              <a:gd name="T56" fmla="*/ 202 w 204"/>
              <a:gd name="T57" fmla="*/ 21 h 148"/>
              <a:gd name="T58" fmla="*/ 199 w 204"/>
              <a:gd name="T59" fmla="*/ 33 h 148"/>
              <a:gd name="T60" fmla="*/ 192 w 204"/>
              <a:gd name="T61" fmla="*/ 47 h 148"/>
              <a:gd name="T62" fmla="*/ 185 w 204"/>
              <a:gd name="T63" fmla="*/ 6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4" h="148">
                <a:moveTo>
                  <a:pt x="35" y="75"/>
                </a:moveTo>
                <a:lnTo>
                  <a:pt x="35" y="75"/>
                </a:lnTo>
                <a:lnTo>
                  <a:pt x="35" y="78"/>
                </a:lnTo>
                <a:lnTo>
                  <a:pt x="33" y="85"/>
                </a:lnTo>
                <a:lnTo>
                  <a:pt x="30" y="95"/>
                </a:lnTo>
                <a:lnTo>
                  <a:pt x="23" y="108"/>
                </a:lnTo>
                <a:lnTo>
                  <a:pt x="23" y="108"/>
                </a:lnTo>
                <a:lnTo>
                  <a:pt x="4" y="132"/>
                </a:lnTo>
                <a:lnTo>
                  <a:pt x="0" y="139"/>
                </a:lnTo>
                <a:lnTo>
                  <a:pt x="0" y="142"/>
                </a:lnTo>
                <a:lnTo>
                  <a:pt x="2" y="144"/>
                </a:lnTo>
                <a:lnTo>
                  <a:pt x="2" y="144"/>
                </a:lnTo>
                <a:lnTo>
                  <a:pt x="4" y="146"/>
                </a:lnTo>
                <a:lnTo>
                  <a:pt x="6" y="148"/>
                </a:lnTo>
                <a:lnTo>
                  <a:pt x="9" y="148"/>
                </a:lnTo>
                <a:lnTo>
                  <a:pt x="14" y="144"/>
                </a:lnTo>
                <a:lnTo>
                  <a:pt x="35" y="130"/>
                </a:lnTo>
                <a:lnTo>
                  <a:pt x="73" y="95"/>
                </a:lnTo>
                <a:lnTo>
                  <a:pt x="73" y="95"/>
                </a:lnTo>
                <a:lnTo>
                  <a:pt x="166" y="12"/>
                </a:lnTo>
                <a:lnTo>
                  <a:pt x="166" y="12"/>
                </a:lnTo>
                <a:lnTo>
                  <a:pt x="176" y="7"/>
                </a:lnTo>
                <a:lnTo>
                  <a:pt x="185" y="2"/>
                </a:lnTo>
                <a:lnTo>
                  <a:pt x="193" y="0"/>
                </a:lnTo>
                <a:lnTo>
                  <a:pt x="199" y="0"/>
                </a:lnTo>
                <a:lnTo>
                  <a:pt x="200" y="3"/>
                </a:lnTo>
                <a:lnTo>
                  <a:pt x="202" y="7"/>
                </a:lnTo>
                <a:lnTo>
                  <a:pt x="204" y="12"/>
                </a:lnTo>
                <a:lnTo>
                  <a:pt x="202" y="21"/>
                </a:lnTo>
                <a:lnTo>
                  <a:pt x="199" y="33"/>
                </a:lnTo>
                <a:lnTo>
                  <a:pt x="192" y="47"/>
                </a:lnTo>
                <a:lnTo>
                  <a:pt x="185" y="64"/>
                </a:lnTo>
              </a:path>
            </a:pathLst>
          </a:custGeom>
          <a:noFill/>
          <a:ln w="19050">
            <a:solidFill>
              <a:schemeClr val="tx1">
                <a:lumMod val="75000"/>
                <a:lumOff val="2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17" tIns="60959" rIns="121917" bIns="60959"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4" name="Freeform 9"/>
          <p:cNvSpPr>
            <a:spLocks/>
          </p:cNvSpPr>
          <p:nvPr/>
        </p:nvSpPr>
        <p:spPr bwMode="auto">
          <a:xfrm rot="526974">
            <a:off x="8931533" y="3587858"/>
            <a:ext cx="395291" cy="485919"/>
          </a:xfrm>
          <a:custGeom>
            <a:avLst/>
            <a:gdLst>
              <a:gd name="T0" fmla="*/ 179 w 205"/>
              <a:gd name="T1" fmla="*/ 0 h 252"/>
              <a:gd name="T2" fmla="*/ 66 w 205"/>
              <a:gd name="T3" fmla="*/ 134 h 252"/>
              <a:gd name="T4" fmla="*/ 66 w 205"/>
              <a:gd name="T5" fmla="*/ 134 h 252"/>
              <a:gd name="T6" fmla="*/ 54 w 205"/>
              <a:gd name="T7" fmla="*/ 151 h 252"/>
              <a:gd name="T8" fmla="*/ 30 w 205"/>
              <a:gd name="T9" fmla="*/ 191 h 252"/>
              <a:gd name="T10" fmla="*/ 18 w 205"/>
              <a:gd name="T11" fmla="*/ 212 h 252"/>
              <a:gd name="T12" fmla="*/ 7 w 205"/>
              <a:gd name="T13" fmla="*/ 231 h 252"/>
              <a:gd name="T14" fmla="*/ 2 w 205"/>
              <a:gd name="T15" fmla="*/ 245 h 252"/>
              <a:gd name="T16" fmla="*/ 0 w 205"/>
              <a:gd name="T17" fmla="*/ 248 h 252"/>
              <a:gd name="T18" fmla="*/ 2 w 205"/>
              <a:gd name="T19" fmla="*/ 250 h 252"/>
              <a:gd name="T20" fmla="*/ 2 w 205"/>
              <a:gd name="T21" fmla="*/ 250 h 252"/>
              <a:gd name="T22" fmla="*/ 5 w 205"/>
              <a:gd name="T23" fmla="*/ 252 h 252"/>
              <a:gd name="T24" fmla="*/ 9 w 205"/>
              <a:gd name="T25" fmla="*/ 250 h 252"/>
              <a:gd name="T26" fmla="*/ 18 w 205"/>
              <a:gd name="T27" fmla="*/ 245 h 252"/>
              <a:gd name="T28" fmla="*/ 30 w 205"/>
              <a:gd name="T29" fmla="*/ 236 h 252"/>
              <a:gd name="T30" fmla="*/ 42 w 205"/>
              <a:gd name="T31" fmla="*/ 226 h 252"/>
              <a:gd name="T32" fmla="*/ 68 w 205"/>
              <a:gd name="T33" fmla="*/ 201 h 252"/>
              <a:gd name="T34" fmla="*/ 89 w 205"/>
              <a:gd name="T35" fmla="*/ 182 h 252"/>
              <a:gd name="T36" fmla="*/ 89 w 205"/>
              <a:gd name="T37" fmla="*/ 182 h 252"/>
              <a:gd name="T38" fmla="*/ 110 w 205"/>
              <a:gd name="T39" fmla="*/ 160 h 252"/>
              <a:gd name="T40" fmla="*/ 143 w 205"/>
              <a:gd name="T41" fmla="*/ 130 h 252"/>
              <a:gd name="T42" fmla="*/ 160 w 205"/>
              <a:gd name="T43" fmla="*/ 118 h 252"/>
              <a:gd name="T44" fmla="*/ 176 w 205"/>
              <a:gd name="T45" fmla="*/ 107 h 252"/>
              <a:gd name="T46" fmla="*/ 185 w 205"/>
              <a:gd name="T47" fmla="*/ 104 h 252"/>
              <a:gd name="T48" fmla="*/ 190 w 205"/>
              <a:gd name="T49" fmla="*/ 102 h 252"/>
              <a:gd name="T50" fmla="*/ 195 w 205"/>
              <a:gd name="T51" fmla="*/ 102 h 252"/>
              <a:gd name="T52" fmla="*/ 200 w 205"/>
              <a:gd name="T53" fmla="*/ 104 h 252"/>
              <a:gd name="T54" fmla="*/ 200 w 205"/>
              <a:gd name="T55" fmla="*/ 104 h 252"/>
              <a:gd name="T56" fmla="*/ 204 w 205"/>
              <a:gd name="T57" fmla="*/ 109 h 252"/>
              <a:gd name="T58" fmla="*/ 205 w 205"/>
              <a:gd name="T59" fmla="*/ 113 h 252"/>
              <a:gd name="T60" fmla="*/ 205 w 205"/>
              <a:gd name="T61" fmla="*/ 120 h 252"/>
              <a:gd name="T62" fmla="*/ 205 w 205"/>
              <a:gd name="T63" fmla="*/ 125 h 252"/>
              <a:gd name="T64" fmla="*/ 202 w 205"/>
              <a:gd name="T65" fmla="*/ 139 h 252"/>
              <a:gd name="T66" fmla="*/ 197 w 205"/>
              <a:gd name="T67" fmla="*/ 153 h 252"/>
              <a:gd name="T68" fmla="*/ 183 w 205"/>
              <a:gd name="T69" fmla="*/ 177 h 252"/>
              <a:gd name="T70" fmla="*/ 178 w 205"/>
              <a:gd name="T71" fmla="*/ 18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5" h="252">
                <a:moveTo>
                  <a:pt x="179" y="0"/>
                </a:moveTo>
                <a:lnTo>
                  <a:pt x="66" y="134"/>
                </a:lnTo>
                <a:lnTo>
                  <a:pt x="66" y="134"/>
                </a:lnTo>
                <a:lnTo>
                  <a:pt x="54" y="151"/>
                </a:lnTo>
                <a:lnTo>
                  <a:pt x="30" y="191"/>
                </a:lnTo>
                <a:lnTo>
                  <a:pt x="18" y="212"/>
                </a:lnTo>
                <a:lnTo>
                  <a:pt x="7" y="231"/>
                </a:lnTo>
                <a:lnTo>
                  <a:pt x="2" y="245"/>
                </a:lnTo>
                <a:lnTo>
                  <a:pt x="0" y="248"/>
                </a:lnTo>
                <a:lnTo>
                  <a:pt x="2" y="250"/>
                </a:lnTo>
                <a:lnTo>
                  <a:pt x="2" y="250"/>
                </a:lnTo>
                <a:lnTo>
                  <a:pt x="5" y="252"/>
                </a:lnTo>
                <a:lnTo>
                  <a:pt x="9" y="250"/>
                </a:lnTo>
                <a:lnTo>
                  <a:pt x="18" y="245"/>
                </a:lnTo>
                <a:lnTo>
                  <a:pt x="30" y="236"/>
                </a:lnTo>
                <a:lnTo>
                  <a:pt x="42" y="226"/>
                </a:lnTo>
                <a:lnTo>
                  <a:pt x="68" y="201"/>
                </a:lnTo>
                <a:lnTo>
                  <a:pt x="89" y="182"/>
                </a:lnTo>
                <a:lnTo>
                  <a:pt x="89" y="182"/>
                </a:lnTo>
                <a:lnTo>
                  <a:pt x="110" y="160"/>
                </a:lnTo>
                <a:lnTo>
                  <a:pt x="143" y="130"/>
                </a:lnTo>
                <a:lnTo>
                  <a:pt x="160" y="118"/>
                </a:lnTo>
                <a:lnTo>
                  <a:pt x="176" y="107"/>
                </a:lnTo>
                <a:lnTo>
                  <a:pt x="185" y="104"/>
                </a:lnTo>
                <a:lnTo>
                  <a:pt x="190" y="102"/>
                </a:lnTo>
                <a:lnTo>
                  <a:pt x="195" y="102"/>
                </a:lnTo>
                <a:lnTo>
                  <a:pt x="200" y="104"/>
                </a:lnTo>
                <a:lnTo>
                  <a:pt x="200" y="104"/>
                </a:lnTo>
                <a:lnTo>
                  <a:pt x="204" y="109"/>
                </a:lnTo>
                <a:lnTo>
                  <a:pt x="205" y="113"/>
                </a:lnTo>
                <a:lnTo>
                  <a:pt x="205" y="120"/>
                </a:lnTo>
                <a:lnTo>
                  <a:pt x="205" y="125"/>
                </a:lnTo>
                <a:lnTo>
                  <a:pt x="202" y="139"/>
                </a:lnTo>
                <a:lnTo>
                  <a:pt x="197" y="153"/>
                </a:lnTo>
                <a:lnTo>
                  <a:pt x="183" y="177"/>
                </a:lnTo>
                <a:lnTo>
                  <a:pt x="178" y="186"/>
                </a:lnTo>
              </a:path>
            </a:pathLst>
          </a:custGeom>
          <a:noFill/>
          <a:ln w="19050">
            <a:solidFill>
              <a:schemeClr val="tx1">
                <a:lumMod val="75000"/>
                <a:lumOff val="2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17" tIns="60959" rIns="121917" bIns="60959"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7" name="TextBox 86"/>
          <p:cNvSpPr txBox="1"/>
          <p:nvPr/>
        </p:nvSpPr>
        <p:spPr>
          <a:xfrm rot="2849057">
            <a:off x="9936523" y="2500765"/>
            <a:ext cx="654981" cy="369330"/>
          </a:xfrm>
          <a:prstGeom prst="rect">
            <a:avLst/>
          </a:prstGeom>
          <a:noFill/>
        </p:spPr>
        <p:txBody>
          <a:bodyPr wrap="none" lIns="121917" tIns="60959" rIns="121917" bIns="60959"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CD3</a:t>
            </a:r>
          </a:p>
        </p:txBody>
      </p:sp>
      <p:sp>
        <p:nvSpPr>
          <p:cNvPr id="96" name="Freeform 16"/>
          <p:cNvSpPr>
            <a:spLocks/>
          </p:cNvSpPr>
          <p:nvPr/>
        </p:nvSpPr>
        <p:spPr bwMode="auto">
          <a:xfrm rot="150619">
            <a:off x="9532416" y="2677007"/>
            <a:ext cx="593901" cy="539912"/>
          </a:xfrm>
          <a:custGeom>
            <a:avLst/>
            <a:gdLst>
              <a:gd name="T0" fmla="*/ 0 w 308"/>
              <a:gd name="T1" fmla="*/ 238 h 280"/>
              <a:gd name="T2" fmla="*/ 39 w 308"/>
              <a:gd name="T3" fmla="*/ 280 h 280"/>
              <a:gd name="T4" fmla="*/ 39 w 308"/>
              <a:gd name="T5" fmla="*/ 280 h 280"/>
              <a:gd name="T6" fmla="*/ 40 w 308"/>
              <a:gd name="T7" fmla="*/ 280 h 280"/>
              <a:gd name="T8" fmla="*/ 46 w 308"/>
              <a:gd name="T9" fmla="*/ 280 h 280"/>
              <a:gd name="T10" fmla="*/ 54 w 308"/>
              <a:gd name="T11" fmla="*/ 275 h 280"/>
              <a:gd name="T12" fmla="*/ 134 w 308"/>
              <a:gd name="T13" fmla="*/ 202 h 280"/>
              <a:gd name="T14" fmla="*/ 134 w 308"/>
              <a:gd name="T15" fmla="*/ 202 h 280"/>
              <a:gd name="T16" fmla="*/ 141 w 308"/>
              <a:gd name="T17" fmla="*/ 193 h 280"/>
              <a:gd name="T18" fmla="*/ 143 w 308"/>
              <a:gd name="T19" fmla="*/ 190 h 280"/>
              <a:gd name="T20" fmla="*/ 141 w 308"/>
              <a:gd name="T21" fmla="*/ 186 h 280"/>
              <a:gd name="T22" fmla="*/ 129 w 308"/>
              <a:gd name="T23" fmla="*/ 174 h 280"/>
              <a:gd name="T24" fmla="*/ 300 w 308"/>
              <a:gd name="T25" fmla="*/ 23 h 280"/>
              <a:gd name="T26" fmla="*/ 300 w 308"/>
              <a:gd name="T27" fmla="*/ 23 h 280"/>
              <a:gd name="T28" fmla="*/ 307 w 308"/>
              <a:gd name="T29" fmla="*/ 14 h 280"/>
              <a:gd name="T30" fmla="*/ 308 w 308"/>
              <a:gd name="T31" fmla="*/ 10 h 280"/>
              <a:gd name="T32" fmla="*/ 308 w 308"/>
              <a:gd name="T33" fmla="*/ 7 h 280"/>
              <a:gd name="T34" fmla="*/ 301 w 308"/>
              <a:gd name="T35" fmla="*/ 2 h 280"/>
              <a:gd name="T36" fmla="*/ 301 w 308"/>
              <a:gd name="T37" fmla="*/ 2 h 280"/>
              <a:gd name="T38" fmla="*/ 300 w 308"/>
              <a:gd name="T39" fmla="*/ 0 h 280"/>
              <a:gd name="T40" fmla="*/ 296 w 308"/>
              <a:gd name="T41" fmla="*/ 0 h 280"/>
              <a:gd name="T42" fmla="*/ 286 w 308"/>
              <a:gd name="T43" fmla="*/ 7 h 280"/>
              <a:gd name="T44" fmla="*/ 115 w 308"/>
              <a:gd name="T45" fmla="*/ 158 h 280"/>
              <a:gd name="T46" fmla="*/ 105 w 308"/>
              <a:gd name="T47" fmla="*/ 144 h 280"/>
              <a:gd name="T48" fmla="*/ 105 w 308"/>
              <a:gd name="T49" fmla="*/ 144 h 280"/>
              <a:gd name="T50" fmla="*/ 101 w 308"/>
              <a:gd name="T51" fmla="*/ 144 h 280"/>
              <a:gd name="T52" fmla="*/ 98 w 308"/>
              <a:gd name="T53" fmla="*/ 144 h 280"/>
              <a:gd name="T54" fmla="*/ 89 w 308"/>
              <a:gd name="T55" fmla="*/ 151 h 280"/>
              <a:gd name="T56" fmla="*/ 7 w 308"/>
              <a:gd name="T57" fmla="*/ 223 h 280"/>
              <a:gd name="T58" fmla="*/ 7 w 308"/>
              <a:gd name="T59" fmla="*/ 223 h 280"/>
              <a:gd name="T60" fmla="*/ 0 w 308"/>
              <a:gd name="T61" fmla="*/ 231 h 280"/>
              <a:gd name="T62" fmla="*/ 0 w 308"/>
              <a:gd name="T63" fmla="*/ 235 h 280"/>
              <a:gd name="T64" fmla="*/ 0 w 308"/>
              <a:gd name="T65" fmla="*/ 238 h 280"/>
              <a:gd name="T66" fmla="*/ 0 w 308"/>
              <a:gd name="T67" fmla="*/ 23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8" h="280">
                <a:moveTo>
                  <a:pt x="0" y="238"/>
                </a:moveTo>
                <a:lnTo>
                  <a:pt x="39" y="280"/>
                </a:lnTo>
                <a:lnTo>
                  <a:pt x="39" y="280"/>
                </a:lnTo>
                <a:lnTo>
                  <a:pt x="40" y="280"/>
                </a:lnTo>
                <a:lnTo>
                  <a:pt x="46" y="280"/>
                </a:lnTo>
                <a:lnTo>
                  <a:pt x="54" y="275"/>
                </a:lnTo>
                <a:lnTo>
                  <a:pt x="134" y="202"/>
                </a:lnTo>
                <a:lnTo>
                  <a:pt x="134" y="202"/>
                </a:lnTo>
                <a:lnTo>
                  <a:pt x="141" y="193"/>
                </a:lnTo>
                <a:lnTo>
                  <a:pt x="143" y="190"/>
                </a:lnTo>
                <a:lnTo>
                  <a:pt x="141" y="186"/>
                </a:lnTo>
                <a:lnTo>
                  <a:pt x="129" y="174"/>
                </a:lnTo>
                <a:lnTo>
                  <a:pt x="300" y="23"/>
                </a:lnTo>
                <a:lnTo>
                  <a:pt x="300" y="23"/>
                </a:lnTo>
                <a:lnTo>
                  <a:pt x="307" y="14"/>
                </a:lnTo>
                <a:lnTo>
                  <a:pt x="308" y="10"/>
                </a:lnTo>
                <a:lnTo>
                  <a:pt x="308" y="7"/>
                </a:lnTo>
                <a:lnTo>
                  <a:pt x="301" y="2"/>
                </a:lnTo>
                <a:lnTo>
                  <a:pt x="301" y="2"/>
                </a:lnTo>
                <a:lnTo>
                  <a:pt x="300" y="0"/>
                </a:lnTo>
                <a:lnTo>
                  <a:pt x="296" y="0"/>
                </a:lnTo>
                <a:lnTo>
                  <a:pt x="286" y="7"/>
                </a:lnTo>
                <a:lnTo>
                  <a:pt x="115" y="158"/>
                </a:lnTo>
                <a:lnTo>
                  <a:pt x="105" y="144"/>
                </a:lnTo>
                <a:lnTo>
                  <a:pt x="105" y="144"/>
                </a:lnTo>
                <a:lnTo>
                  <a:pt x="101" y="144"/>
                </a:lnTo>
                <a:lnTo>
                  <a:pt x="98" y="144"/>
                </a:lnTo>
                <a:lnTo>
                  <a:pt x="89" y="151"/>
                </a:lnTo>
                <a:lnTo>
                  <a:pt x="7" y="223"/>
                </a:lnTo>
                <a:lnTo>
                  <a:pt x="7" y="223"/>
                </a:lnTo>
                <a:lnTo>
                  <a:pt x="0" y="231"/>
                </a:lnTo>
                <a:lnTo>
                  <a:pt x="0" y="235"/>
                </a:lnTo>
                <a:lnTo>
                  <a:pt x="0" y="238"/>
                </a:lnTo>
                <a:lnTo>
                  <a:pt x="0" y="238"/>
                </a:lnTo>
                <a:close/>
              </a:path>
            </a:pathLst>
          </a:custGeom>
          <a:solidFill>
            <a:srgbClr val="00B0F0"/>
          </a:solidFill>
          <a:ln>
            <a:noFill/>
          </a:ln>
        </p:spPr>
        <p:txBody>
          <a:bodyPr vert="horz" wrap="square" lIns="121917" tIns="60959" rIns="121917" bIns="60959"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7" name="Freeform 17"/>
          <p:cNvSpPr>
            <a:spLocks/>
          </p:cNvSpPr>
          <p:nvPr/>
        </p:nvSpPr>
        <p:spPr bwMode="auto">
          <a:xfrm rot="150619">
            <a:off x="9629703" y="2791247"/>
            <a:ext cx="591973" cy="539912"/>
          </a:xfrm>
          <a:custGeom>
            <a:avLst/>
            <a:gdLst>
              <a:gd name="T0" fmla="*/ 0 w 307"/>
              <a:gd name="T1" fmla="*/ 239 h 280"/>
              <a:gd name="T2" fmla="*/ 38 w 307"/>
              <a:gd name="T3" fmla="*/ 280 h 280"/>
              <a:gd name="T4" fmla="*/ 38 w 307"/>
              <a:gd name="T5" fmla="*/ 280 h 280"/>
              <a:gd name="T6" fmla="*/ 40 w 307"/>
              <a:gd name="T7" fmla="*/ 280 h 280"/>
              <a:gd name="T8" fmla="*/ 45 w 307"/>
              <a:gd name="T9" fmla="*/ 280 h 280"/>
              <a:gd name="T10" fmla="*/ 53 w 307"/>
              <a:gd name="T11" fmla="*/ 275 h 280"/>
              <a:gd name="T12" fmla="*/ 134 w 307"/>
              <a:gd name="T13" fmla="*/ 202 h 280"/>
              <a:gd name="T14" fmla="*/ 134 w 307"/>
              <a:gd name="T15" fmla="*/ 202 h 280"/>
              <a:gd name="T16" fmla="*/ 140 w 307"/>
              <a:gd name="T17" fmla="*/ 193 h 280"/>
              <a:gd name="T18" fmla="*/ 142 w 307"/>
              <a:gd name="T19" fmla="*/ 190 h 280"/>
              <a:gd name="T20" fmla="*/ 140 w 307"/>
              <a:gd name="T21" fmla="*/ 186 h 280"/>
              <a:gd name="T22" fmla="*/ 128 w 307"/>
              <a:gd name="T23" fmla="*/ 174 h 280"/>
              <a:gd name="T24" fmla="*/ 299 w 307"/>
              <a:gd name="T25" fmla="*/ 23 h 280"/>
              <a:gd name="T26" fmla="*/ 299 w 307"/>
              <a:gd name="T27" fmla="*/ 23 h 280"/>
              <a:gd name="T28" fmla="*/ 306 w 307"/>
              <a:gd name="T29" fmla="*/ 14 h 280"/>
              <a:gd name="T30" fmla="*/ 307 w 307"/>
              <a:gd name="T31" fmla="*/ 11 h 280"/>
              <a:gd name="T32" fmla="*/ 307 w 307"/>
              <a:gd name="T33" fmla="*/ 7 h 280"/>
              <a:gd name="T34" fmla="*/ 301 w 307"/>
              <a:gd name="T35" fmla="*/ 2 h 280"/>
              <a:gd name="T36" fmla="*/ 301 w 307"/>
              <a:gd name="T37" fmla="*/ 2 h 280"/>
              <a:gd name="T38" fmla="*/ 299 w 307"/>
              <a:gd name="T39" fmla="*/ 0 h 280"/>
              <a:gd name="T40" fmla="*/ 295 w 307"/>
              <a:gd name="T41" fmla="*/ 0 h 280"/>
              <a:gd name="T42" fmla="*/ 285 w 307"/>
              <a:gd name="T43" fmla="*/ 7 h 280"/>
              <a:gd name="T44" fmla="*/ 114 w 307"/>
              <a:gd name="T45" fmla="*/ 159 h 280"/>
              <a:gd name="T46" fmla="*/ 104 w 307"/>
              <a:gd name="T47" fmla="*/ 145 h 280"/>
              <a:gd name="T48" fmla="*/ 104 w 307"/>
              <a:gd name="T49" fmla="*/ 145 h 280"/>
              <a:gd name="T50" fmla="*/ 100 w 307"/>
              <a:gd name="T51" fmla="*/ 145 h 280"/>
              <a:gd name="T52" fmla="*/ 97 w 307"/>
              <a:gd name="T53" fmla="*/ 145 h 280"/>
              <a:gd name="T54" fmla="*/ 88 w 307"/>
              <a:gd name="T55" fmla="*/ 152 h 280"/>
              <a:gd name="T56" fmla="*/ 7 w 307"/>
              <a:gd name="T57" fmla="*/ 223 h 280"/>
              <a:gd name="T58" fmla="*/ 7 w 307"/>
              <a:gd name="T59" fmla="*/ 223 h 280"/>
              <a:gd name="T60" fmla="*/ 0 w 307"/>
              <a:gd name="T61" fmla="*/ 232 h 280"/>
              <a:gd name="T62" fmla="*/ 0 w 307"/>
              <a:gd name="T63" fmla="*/ 235 h 280"/>
              <a:gd name="T64" fmla="*/ 0 w 307"/>
              <a:gd name="T65" fmla="*/ 239 h 280"/>
              <a:gd name="T66" fmla="*/ 0 w 307"/>
              <a:gd name="T67" fmla="*/ 239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7" h="280">
                <a:moveTo>
                  <a:pt x="0" y="239"/>
                </a:moveTo>
                <a:lnTo>
                  <a:pt x="38" y="280"/>
                </a:lnTo>
                <a:lnTo>
                  <a:pt x="38" y="280"/>
                </a:lnTo>
                <a:lnTo>
                  <a:pt x="40" y="280"/>
                </a:lnTo>
                <a:lnTo>
                  <a:pt x="45" y="280"/>
                </a:lnTo>
                <a:lnTo>
                  <a:pt x="53" y="275"/>
                </a:lnTo>
                <a:lnTo>
                  <a:pt x="134" y="202"/>
                </a:lnTo>
                <a:lnTo>
                  <a:pt x="134" y="202"/>
                </a:lnTo>
                <a:lnTo>
                  <a:pt x="140" y="193"/>
                </a:lnTo>
                <a:lnTo>
                  <a:pt x="142" y="190"/>
                </a:lnTo>
                <a:lnTo>
                  <a:pt x="140" y="186"/>
                </a:lnTo>
                <a:lnTo>
                  <a:pt x="128" y="174"/>
                </a:lnTo>
                <a:lnTo>
                  <a:pt x="299" y="23"/>
                </a:lnTo>
                <a:lnTo>
                  <a:pt x="299" y="23"/>
                </a:lnTo>
                <a:lnTo>
                  <a:pt x="306" y="14"/>
                </a:lnTo>
                <a:lnTo>
                  <a:pt x="307" y="11"/>
                </a:lnTo>
                <a:lnTo>
                  <a:pt x="307" y="7"/>
                </a:lnTo>
                <a:lnTo>
                  <a:pt x="301" y="2"/>
                </a:lnTo>
                <a:lnTo>
                  <a:pt x="301" y="2"/>
                </a:lnTo>
                <a:lnTo>
                  <a:pt x="299" y="0"/>
                </a:lnTo>
                <a:lnTo>
                  <a:pt x="295" y="0"/>
                </a:lnTo>
                <a:lnTo>
                  <a:pt x="285" y="7"/>
                </a:lnTo>
                <a:lnTo>
                  <a:pt x="114" y="159"/>
                </a:lnTo>
                <a:lnTo>
                  <a:pt x="104" y="145"/>
                </a:lnTo>
                <a:lnTo>
                  <a:pt x="104" y="145"/>
                </a:lnTo>
                <a:lnTo>
                  <a:pt x="100" y="145"/>
                </a:lnTo>
                <a:lnTo>
                  <a:pt x="97" y="145"/>
                </a:lnTo>
                <a:lnTo>
                  <a:pt x="88" y="152"/>
                </a:lnTo>
                <a:lnTo>
                  <a:pt x="7" y="223"/>
                </a:lnTo>
                <a:lnTo>
                  <a:pt x="7" y="223"/>
                </a:lnTo>
                <a:lnTo>
                  <a:pt x="0" y="232"/>
                </a:lnTo>
                <a:lnTo>
                  <a:pt x="0" y="235"/>
                </a:lnTo>
                <a:lnTo>
                  <a:pt x="0" y="239"/>
                </a:lnTo>
                <a:lnTo>
                  <a:pt x="0" y="239"/>
                </a:lnTo>
                <a:close/>
              </a:path>
            </a:pathLst>
          </a:custGeom>
          <a:solidFill>
            <a:srgbClr val="00B0F0"/>
          </a:solidFill>
          <a:ln>
            <a:noFill/>
          </a:ln>
        </p:spPr>
        <p:txBody>
          <a:bodyPr vert="horz" wrap="square" lIns="121917" tIns="60959" rIns="121917" bIns="60959"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8" name="TextBox 97"/>
          <p:cNvSpPr txBox="1"/>
          <p:nvPr/>
        </p:nvSpPr>
        <p:spPr>
          <a:xfrm rot="13907844">
            <a:off x="9570376" y="3023472"/>
            <a:ext cx="337587" cy="369330"/>
          </a:xfrm>
          <a:prstGeom prst="rect">
            <a:avLst/>
          </a:prstGeom>
          <a:noFill/>
        </p:spPr>
        <p:txBody>
          <a:bodyPr wrap="none" lIns="121917" tIns="60959" rIns="121917" bIns="6095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ε</a:t>
            </a:r>
            <a:endPar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9" name="TextBox 98"/>
          <p:cNvSpPr txBox="1"/>
          <p:nvPr/>
        </p:nvSpPr>
        <p:spPr>
          <a:xfrm rot="13907844">
            <a:off x="9485529" y="2894753"/>
            <a:ext cx="360029" cy="369330"/>
          </a:xfrm>
          <a:prstGeom prst="rect">
            <a:avLst/>
          </a:prstGeom>
          <a:noFill/>
        </p:spPr>
        <p:txBody>
          <a:bodyPr wrap="none" lIns="121917" tIns="60959" rIns="121917" bIns="6095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δ</a:t>
            </a:r>
            <a:endParaRPr kumimoji="0" lang="en-US"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4" name="Text Box 15">
            <a:extLst>
              <a:ext uri="{FF2B5EF4-FFF2-40B4-BE49-F238E27FC236}">
                <a16:creationId xmlns:a16="http://schemas.microsoft.com/office/drawing/2014/main" id="{4A4CBD74-42A9-64EB-6DF9-3D123B643400}"/>
              </a:ext>
            </a:extLst>
          </p:cNvPr>
          <p:cNvSpPr txBox="1">
            <a:spLocks noChangeArrowheads="1"/>
          </p:cNvSpPr>
          <p:nvPr/>
        </p:nvSpPr>
        <p:spPr bwMode="auto">
          <a:xfrm>
            <a:off x="412751" y="6387475"/>
            <a:ext cx="915034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Barila. Pharmaceuticals (Basel). 2021;14:40.</a:t>
            </a:r>
          </a:p>
        </p:txBody>
      </p:sp>
      <p:grpSp>
        <p:nvGrpSpPr>
          <p:cNvPr id="56" name="Group 55">
            <a:extLst>
              <a:ext uri="{FF2B5EF4-FFF2-40B4-BE49-F238E27FC236}">
                <a16:creationId xmlns:a16="http://schemas.microsoft.com/office/drawing/2014/main" id="{0F332881-F1AC-3987-0F41-2B4311D46DFC}"/>
              </a:ext>
            </a:extLst>
          </p:cNvPr>
          <p:cNvGrpSpPr/>
          <p:nvPr/>
        </p:nvGrpSpPr>
        <p:grpSpPr>
          <a:xfrm rot="18009585">
            <a:off x="9063319" y="3363190"/>
            <a:ext cx="954811" cy="935251"/>
            <a:chOff x="1710687" y="3278840"/>
            <a:chExt cx="1464470" cy="1434470"/>
          </a:xfrm>
        </p:grpSpPr>
        <p:sp>
          <p:nvSpPr>
            <p:cNvPr id="57" name="Freeform 73">
              <a:extLst>
                <a:ext uri="{FF2B5EF4-FFF2-40B4-BE49-F238E27FC236}">
                  <a16:creationId xmlns:a16="http://schemas.microsoft.com/office/drawing/2014/main" id="{7CAFB6C7-2A46-F157-F8CE-10A525D69F52}"/>
                </a:ext>
              </a:extLst>
            </p:cNvPr>
            <p:cNvSpPr/>
            <p:nvPr/>
          </p:nvSpPr>
          <p:spPr bwMode="auto">
            <a:xfrm rot="11035913">
              <a:off x="2744226" y="3517079"/>
              <a:ext cx="430931" cy="568975"/>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adFill flip="none" rotWithShape="1">
              <a:gsLst>
                <a:gs pos="0">
                  <a:schemeClr val="accent2"/>
                </a:gs>
                <a:gs pos="48000">
                  <a:schemeClr val="accent2">
                    <a:lumMod val="20000"/>
                    <a:lumOff val="80000"/>
                  </a:schemeClr>
                </a:gs>
                <a:gs pos="100000">
                  <a:schemeClr val="accent2"/>
                </a:gs>
              </a:gsLst>
              <a:lin ang="18900000" scaled="1"/>
              <a:tileRect/>
            </a:gra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sp>
          <p:nvSpPr>
            <p:cNvPr id="58" name="Freeform 74">
              <a:extLst>
                <a:ext uri="{FF2B5EF4-FFF2-40B4-BE49-F238E27FC236}">
                  <a16:creationId xmlns:a16="http://schemas.microsoft.com/office/drawing/2014/main" id="{ADF6AECB-8517-6EDD-AC68-4E20F23BC9A3}"/>
                </a:ext>
              </a:extLst>
            </p:cNvPr>
            <p:cNvSpPr/>
            <p:nvPr/>
          </p:nvSpPr>
          <p:spPr bwMode="auto">
            <a:xfrm rot="21392662" flipV="1">
              <a:off x="1710687" y="3539196"/>
              <a:ext cx="430931" cy="568975"/>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adFill flip="none" rotWithShape="1">
              <a:gsLst>
                <a:gs pos="0">
                  <a:schemeClr val="accent3"/>
                </a:gs>
                <a:gs pos="48000">
                  <a:schemeClr val="accent3">
                    <a:lumMod val="20000"/>
                    <a:lumOff val="80000"/>
                  </a:schemeClr>
                </a:gs>
                <a:gs pos="100000">
                  <a:schemeClr val="accent3"/>
                </a:gs>
              </a:gsLst>
              <a:lin ang="16200000" scaled="1"/>
              <a:tileRect/>
            </a:gra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sp>
          <p:nvSpPr>
            <p:cNvPr id="59" name="Freeform 39">
              <a:extLst>
                <a:ext uri="{FF2B5EF4-FFF2-40B4-BE49-F238E27FC236}">
                  <a16:creationId xmlns:a16="http://schemas.microsoft.com/office/drawing/2014/main" id="{3AD00285-816B-112C-C48B-930C78F93864}"/>
                </a:ext>
              </a:extLst>
            </p:cNvPr>
            <p:cNvSpPr/>
            <p:nvPr/>
          </p:nvSpPr>
          <p:spPr bwMode="auto">
            <a:xfrm>
              <a:off x="2461753" y="3278840"/>
              <a:ext cx="619644" cy="143447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adFill flip="none" rotWithShape="1">
              <a:gsLst>
                <a:gs pos="0">
                  <a:schemeClr val="accent2"/>
                </a:gs>
                <a:gs pos="48000">
                  <a:schemeClr val="accent2">
                    <a:lumMod val="20000"/>
                    <a:lumOff val="80000"/>
                  </a:schemeClr>
                </a:gs>
                <a:gs pos="100000">
                  <a:schemeClr val="accent2"/>
                </a:gs>
              </a:gsLst>
              <a:lin ang="18900000" scaled="1"/>
              <a:tileRect/>
            </a:gra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sp>
          <p:nvSpPr>
            <p:cNvPr id="60" name="Freeform 41">
              <a:extLst>
                <a:ext uri="{FF2B5EF4-FFF2-40B4-BE49-F238E27FC236}">
                  <a16:creationId xmlns:a16="http://schemas.microsoft.com/office/drawing/2014/main" id="{95056A91-9AE9-7FC0-5986-4DBB4FD07235}"/>
                </a:ext>
              </a:extLst>
            </p:cNvPr>
            <p:cNvSpPr/>
            <p:nvPr/>
          </p:nvSpPr>
          <p:spPr bwMode="auto">
            <a:xfrm flipH="1">
              <a:off x="1775315" y="3278840"/>
              <a:ext cx="616174" cy="143447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adFill flip="none" rotWithShape="1">
              <a:gsLst>
                <a:gs pos="0">
                  <a:schemeClr val="accent3"/>
                </a:gs>
                <a:gs pos="48000">
                  <a:schemeClr val="accent3">
                    <a:lumMod val="20000"/>
                    <a:lumOff val="80000"/>
                  </a:schemeClr>
                </a:gs>
                <a:gs pos="100000">
                  <a:schemeClr val="accent3"/>
                </a:gs>
              </a:gsLst>
              <a:lin ang="16200000" scaled="1"/>
              <a:tileRect/>
            </a:gra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cxnSp>
          <p:nvCxnSpPr>
            <p:cNvPr id="61" name="Straight Connector 60">
              <a:extLst>
                <a:ext uri="{FF2B5EF4-FFF2-40B4-BE49-F238E27FC236}">
                  <a16:creationId xmlns:a16="http://schemas.microsoft.com/office/drawing/2014/main" id="{FFC424C8-9B4D-BED2-C8F1-0178C2728085}"/>
                </a:ext>
              </a:extLst>
            </p:cNvPr>
            <p:cNvCxnSpPr>
              <a:cxnSpLocks/>
            </p:cNvCxnSpPr>
            <p:nvPr/>
          </p:nvCxnSpPr>
          <p:spPr bwMode="auto">
            <a:xfrm flipV="1">
              <a:off x="2225474" y="3957563"/>
              <a:ext cx="145887" cy="0"/>
            </a:xfrm>
            <a:prstGeom prst="line">
              <a:avLst/>
            </a:prstGeom>
            <a:noFill/>
            <a:ln w="28575" cap="flat" cmpd="sng" algn="ctr">
              <a:solidFill>
                <a:srgbClr val="F4AB3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2EF4C3C6-479A-BA18-FA1E-F78CF4579C12}"/>
                </a:ext>
              </a:extLst>
            </p:cNvPr>
            <p:cNvCxnSpPr>
              <a:cxnSpLocks/>
            </p:cNvCxnSpPr>
            <p:nvPr/>
          </p:nvCxnSpPr>
          <p:spPr bwMode="auto">
            <a:xfrm flipV="1">
              <a:off x="2481584" y="3957563"/>
              <a:ext cx="157186" cy="0"/>
            </a:xfrm>
            <a:prstGeom prst="line">
              <a:avLst/>
            </a:prstGeom>
            <a:noFill/>
            <a:ln w="28575" cap="flat" cmpd="sng" algn="ctr">
              <a:solidFill>
                <a:srgbClr val="F4AB3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E77F95E-E463-6F1A-7C19-0D579AD9E207}"/>
                </a:ext>
              </a:extLst>
            </p:cNvPr>
            <p:cNvCxnSpPr/>
            <p:nvPr/>
          </p:nvCxnSpPr>
          <p:spPr bwMode="auto">
            <a:xfrm>
              <a:off x="2225474" y="4402355"/>
              <a:ext cx="156302" cy="0"/>
            </a:xfrm>
            <a:prstGeom prst="line">
              <a:avLst/>
            </a:prstGeom>
            <a:noFill/>
            <a:ln w="28575" cap="flat" cmpd="sng" algn="ctr">
              <a:solidFill>
                <a:srgbClr val="F4AB33"/>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8397C30-06D2-47EB-0312-6D9FE982B618}"/>
                </a:ext>
              </a:extLst>
            </p:cNvPr>
            <p:cNvCxnSpPr/>
            <p:nvPr/>
          </p:nvCxnSpPr>
          <p:spPr bwMode="auto">
            <a:xfrm>
              <a:off x="2466518" y="4402355"/>
              <a:ext cx="169484" cy="0"/>
            </a:xfrm>
            <a:prstGeom prst="line">
              <a:avLst/>
            </a:prstGeom>
            <a:noFill/>
            <a:ln w="28575" cap="flat" cmpd="sng" algn="ctr">
              <a:solidFill>
                <a:srgbClr val="F4AB33"/>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384EF906-DE65-B655-12F0-CF17A3BC21E8}"/>
                </a:ext>
              </a:extLst>
            </p:cNvPr>
            <p:cNvCxnSpPr/>
            <p:nvPr/>
          </p:nvCxnSpPr>
          <p:spPr bwMode="auto">
            <a:xfrm>
              <a:off x="2680199" y="3673882"/>
              <a:ext cx="306165" cy="218384"/>
            </a:xfrm>
            <a:prstGeom prst="line">
              <a:avLst/>
            </a:prstGeom>
            <a:noFill/>
            <a:ln w="28575" cap="flat" cmpd="sng" algn="ctr">
              <a:solidFill>
                <a:srgbClr val="F4AB33"/>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BDDCB2B7-4D61-F75F-34C3-73A583772E2B}"/>
                </a:ext>
              </a:extLst>
            </p:cNvPr>
            <p:cNvCxnSpPr/>
            <p:nvPr/>
          </p:nvCxnSpPr>
          <p:spPr bwMode="auto">
            <a:xfrm flipV="1">
              <a:off x="1861017" y="3666349"/>
              <a:ext cx="302898" cy="225917"/>
            </a:xfrm>
            <a:prstGeom prst="line">
              <a:avLst/>
            </a:prstGeom>
            <a:noFill/>
            <a:ln w="28575" cap="flat" cmpd="sng" algn="ctr">
              <a:solidFill>
                <a:srgbClr val="F4AB33"/>
              </a:solidFill>
              <a:prstDash val="solid"/>
              <a:round/>
              <a:headEnd type="none" w="med" len="med"/>
              <a:tailEnd type="none" w="med" len="med"/>
            </a:ln>
            <a:effectLst/>
          </p:spPr>
        </p:cxnSp>
        <p:sp>
          <p:nvSpPr>
            <p:cNvPr id="67" name="Rectangle 66">
              <a:extLst>
                <a:ext uri="{FF2B5EF4-FFF2-40B4-BE49-F238E27FC236}">
                  <a16:creationId xmlns:a16="http://schemas.microsoft.com/office/drawing/2014/main" id="{DFAFE128-999D-C9BE-9567-B43D2A961E49}"/>
                </a:ext>
              </a:extLst>
            </p:cNvPr>
            <p:cNvSpPr/>
            <p:nvPr/>
          </p:nvSpPr>
          <p:spPr bwMode="auto">
            <a:xfrm rot="19486446">
              <a:off x="1986661" y="3744898"/>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sp>
          <p:nvSpPr>
            <p:cNvPr id="68" name="Rectangle 67">
              <a:extLst>
                <a:ext uri="{FF2B5EF4-FFF2-40B4-BE49-F238E27FC236}">
                  <a16:creationId xmlns:a16="http://schemas.microsoft.com/office/drawing/2014/main" id="{1A6BB1D2-54D6-6EB3-68C4-9950AC16D352}"/>
                </a:ext>
              </a:extLst>
            </p:cNvPr>
            <p:cNvSpPr/>
            <p:nvPr/>
          </p:nvSpPr>
          <p:spPr bwMode="auto">
            <a:xfrm rot="2113554" flipV="1">
              <a:off x="2815093" y="3749685"/>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sp>
          <p:nvSpPr>
            <p:cNvPr id="69" name="Rectangle 68">
              <a:extLst>
                <a:ext uri="{FF2B5EF4-FFF2-40B4-BE49-F238E27FC236}">
                  <a16:creationId xmlns:a16="http://schemas.microsoft.com/office/drawing/2014/main" id="{9903849B-9A6E-FAE6-C69D-49CD9AA7F61A}"/>
                </a:ext>
              </a:extLst>
            </p:cNvPr>
            <p:cNvSpPr/>
            <p:nvPr/>
          </p:nvSpPr>
          <p:spPr bwMode="auto">
            <a:xfrm rot="5400000" flipV="1">
              <a:off x="2404514" y="4110830"/>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a:ea typeface="+mn-ea"/>
                <a:cs typeface="Calibri" panose="020F0502020204030204" pitchFamily="34" charset="0"/>
              </a:endParaRPr>
            </a:p>
          </p:txBody>
        </p:sp>
      </p:grpSp>
    </p:spTree>
    <p:extLst>
      <p:ext uri="{BB962C8B-B14F-4D97-AF65-F5344CB8AC3E}">
        <p14:creationId xmlns:p14="http://schemas.microsoft.com/office/powerpoint/2010/main" val="4120020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E32D6-B439-5188-CE91-6C00E91EC947}"/>
              </a:ext>
            </a:extLst>
          </p:cNvPr>
          <p:cNvSpPr>
            <a:spLocks noGrp="1"/>
          </p:cNvSpPr>
          <p:nvPr>
            <p:ph type="title"/>
          </p:nvPr>
        </p:nvSpPr>
        <p:spPr/>
        <p:txBody>
          <a:bodyPr/>
          <a:lstStyle/>
          <a:p>
            <a:r>
              <a:rPr lang="en-US" dirty="0"/>
              <a:t>Therapeutic Targets of Bispecific Antibodies in MM</a:t>
            </a:r>
          </a:p>
        </p:txBody>
      </p:sp>
      <p:sp>
        <p:nvSpPr>
          <p:cNvPr id="3" name="Text Box 11">
            <a:extLst>
              <a:ext uri="{FF2B5EF4-FFF2-40B4-BE49-F238E27FC236}">
                <a16:creationId xmlns:a16="http://schemas.microsoft.com/office/drawing/2014/main" id="{A3F3D5BE-873A-F8D9-D951-AB671B290D2B}"/>
              </a:ext>
            </a:extLst>
          </p:cNvPr>
          <p:cNvSpPr txBox="1">
            <a:spLocks noChangeArrowheads="1"/>
          </p:cNvSpPr>
          <p:nvPr/>
        </p:nvSpPr>
        <p:spPr bwMode="auto">
          <a:xfrm>
            <a:off x="403468" y="6380304"/>
            <a:ext cx="96224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van de Donk. Lancet Haematol. 2024;11:e693. </a:t>
            </a:r>
          </a:p>
        </p:txBody>
      </p:sp>
      <p:pic>
        <p:nvPicPr>
          <p:cNvPr id="4" name="Picture 3">
            <a:extLst>
              <a:ext uri="{FF2B5EF4-FFF2-40B4-BE49-F238E27FC236}">
                <a16:creationId xmlns:a16="http://schemas.microsoft.com/office/drawing/2014/main" id="{6FA98BB6-F2C3-943D-C649-4C4DB40CE113}"/>
              </a:ext>
            </a:extLst>
          </p:cNvPr>
          <p:cNvPicPr>
            <a:picLocks noChangeAspect="1"/>
          </p:cNvPicPr>
          <p:nvPr/>
        </p:nvPicPr>
        <p:blipFill>
          <a:blip r:embed="rId3"/>
          <a:srcRect l="3544" t="22972" r="78739" b="18561"/>
          <a:stretch>
            <a:fillRect/>
          </a:stretch>
        </p:blipFill>
        <p:spPr>
          <a:xfrm>
            <a:off x="4307851" y="1681535"/>
            <a:ext cx="602676" cy="802918"/>
          </a:xfrm>
          <a:prstGeom prst="rect">
            <a:avLst/>
          </a:prstGeom>
        </p:spPr>
      </p:pic>
      <p:sp>
        <p:nvSpPr>
          <p:cNvPr id="5" name="TextBox 4">
            <a:extLst>
              <a:ext uri="{FF2B5EF4-FFF2-40B4-BE49-F238E27FC236}">
                <a16:creationId xmlns:a16="http://schemas.microsoft.com/office/drawing/2014/main" id="{DE54F545-E04D-6B9A-FF05-3CA359FE7861}"/>
              </a:ext>
            </a:extLst>
          </p:cNvPr>
          <p:cNvSpPr txBox="1"/>
          <p:nvPr/>
        </p:nvSpPr>
        <p:spPr bwMode="auto">
          <a:xfrm>
            <a:off x="4973114" y="1230724"/>
            <a:ext cx="5169409" cy="173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BCMA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Member of the TNF receptor superfamily; critical role in differentiation of normal B-cells to plasma cells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Highly expressed on MM cells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Normal tissue expression: mature B-cells, normal plasma cells, and plasmacytoid dendritic cells </a:t>
            </a:r>
          </a:p>
        </p:txBody>
      </p:sp>
      <p:sp>
        <p:nvSpPr>
          <p:cNvPr id="6" name="TextBox 5">
            <a:extLst>
              <a:ext uri="{FF2B5EF4-FFF2-40B4-BE49-F238E27FC236}">
                <a16:creationId xmlns:a16="http://schemas.microsoft.com/office/drawing/2014/main" id="{F74A43F8-4E90-AC88-7661-89145D76B1BA}"/>
              </a:ext>
            </a:extLst>
          </p:cNvPr>
          <p:cNvSpPr txBox="1"/>
          <p:nvPr/>
        </p:nvSpPr>
        <p:spPr bwMode="auto">
          <a:xfrm>
            <a:off x="4910527" y="4716808"/>
            <a:ext cx="5340917" cy="173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accent4"/>
                </a:solidFill>
                <a:latin typeface="Calibri" panose="020F0502020204030204" pitchFamily="34" charset="0"/>
              </a:rPr>
              <a:t>FcRH5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Biologic function unknown; members of the immunoglobulin receptor super family</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Highly expressed on MM cells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Normal tissue expression: B-cell lineage, including normal plasma cells </a:t>
            </a:r>
          </a:p>
        </p:txBody>
      </p:sp>
      <p:pic>
        <p:nvPicPr>
          <p:cNvPr id="7" name="Picture 6">
            <a:extLst>
              <a:ext uri="{FF2B5EF4-FFF2-40B4-BE49-F238E27FC236}">
                <a16:creationId xmlns:a16="http://schemas.microsoft.com/office/drawing/2014/main" id="{B76F9AD7-E8E2-04F8-489D-B35D4F526157}"/>
              </a:ext>
            </a:extLst>
          </p:cNvPr>
          <p:cNvPicPr>
            <a:picLocks noChangeAspect="1"/>
          </p:cNvPicPr>
          <p:nvPr/>
        </p:nvPicPr>
        <p:blipFill>
          <a:blip r:embed="rId4"/>
          <a:srcRect l="4162" t="24233" r="77833" b="26995"/>
          <a:stretch>
            <a:fillRect/>
          </a:stretch>
        </p:blipFill>
        <p:spPr>
          <a:xfrm>
            <a:off x="4397866" y="3428999"/>
            <a:ext cx="562525" cy="694885"/>
          </a:xfrm>
          <a:prstGeom prst="rect">
            <a:avLst/>
          </a:prstGeom>
        </p:spPr>
      </p:pic>
      <p:sp>
        <p:nvSpPr>
          <p:cNvPr id="8" name="TextBox 7">
            <a:extLst>
              <a:ext uri="{FF2B5EF4-FFF2-40B4-BE49-F238E27FC236}">
                <a16:creationId xmlns:a16="http://schemas.microsoft.com/office/drawing/2014/main" id="{A7800297-EB4A-9ED0-F863-18BD95191879}"/>
              </a:ext>
            </a:extLst>
          </p:cNvPr>
          <p:cNvSpPr txBox="1"/>
          <p:nvPr/>
        </p:nvSpPr>
        <p:spPr bwMode="auto">
          <a:xfrm>
            <a:off x="4937020" y="3008648"/>
            <a:ext cx="5169409" cy="173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GPRC5D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Orphan G-protein–coupled receptor with unknown function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Expression levels significantly higher on MM cells than on normal plasma cells </a:t>
            </a:r>
          </a:p>
          <a:p>
            <a:pPr marL="285750" indent="-285750" algn="l">
              <a:lnSpc>
                <a:spcPct val="100000"/>
              </a:lnSpc>
              <a:spcBef>
                <a:spcPct val="50000"/>
              </a:spcBef>
              <a:spcAft>
                <a:spcPct val="0"/>
              </a:spcAft>
              <a:buClrTx/>
              <a:buFont typeface="Arial" panose="020B0604020202020204" pitchFamily="34" charset="0"/>
              <a:buChar char="•"/>
            </a:pPr>
            <a:r>
              <a:rPr lang="en-US" sz="1400" b="0" dirty="0">
                <a:solidFill>
                  <a:schemeClr val="bg1"/>
                </a:solidFill>
                <a:latin typeface="Calibri" panose="020F0502020204030204" pitchFamily="34" charset="0"/>
              </a:rPr>
              <a:t>Normal tissue expression: normal plasma cells, and cells that produce hard keratin, such as in hair follicles </a:t>
            </a:r>
          </a:p>
        </p:txBody>
      </p:sp>
      <p:pic>
        <p:nvPicPr>
          <p:cNvPr id="9" name="Picture 8">
            <a:extLst>
              <a:ext uri="{FF2B5EF4-FFF2-40B4-BE49-F238E27FC236}">
                <a16:creationId xmlns:a16="http://schemas.microsoft.com/office/drawing/2014/main" id="{B4E46D12-918A-1284-CB28-389452897FE5}"/>
              </a:ext>
            </a:extLst>
          </p:cNvPr>
          <p:cNvPicPr>
            <a:picLocks noChangeAspect="1"/>
          </p:cNvPicPr>
          <p:nvPr/>
        </p:nvPicPr>
        <p:blipFill>
          <a:blip r:embed="rId5"/>
          <a:srcRect l="6632" t="4631" r="82113" b="70283"/>
          <a:stretch>
            <a:fillRect/>
          </a:stretch>
        </p:blipFill>
        <p:spPr>
          <a:xfrm>
            <a:off x="4489213" y="5137159"/>
            <a:ext cx="421314" cy="956485"/>
          </a:xfrm>
          <a:prstGeom prst="rect">
            <a:avLst/>
          </a:prstGeom>
        </p:spPr>
      </p:pic>
      <p:sp>
        <p:nvSpPr>
          <p:cNvPr id="12" name="TextBox 11">
            <a:extLst>
              <a:ext uri="{FF2B5EF4-FFF2-40B4-BE49-F238E27FC236}">
                <a16:creationId xmlns:a16="http://schemas.microsoft.com/office/drawing/2014/main" id="{1F23FF17-1616-BDD1-5C1C-42D267689626}"/>
              </a:ext>
            </a:extLst>
          </p:cNvPr>
          <p:cNvSpPr txBox="1"/>
          <p:nvPr/>
        </p:nvSpPr>
        <p:spPr bwMode="auto">
          <a:xfrm>
            <a:off x="9985319" y="1498295"/>
            <a:ext cx="1901779" cy="400110"/>
          </a:xfrm>
          <a:prstGeom prst="rect">
            <a:avLst/>
          </a:prstGeom>
          <a:solidFill>
            <a:schemeClr val="accent3"/>
          </a:solidFill>
          <a:ln>
            <a:noFill/>
          </a:ln>
        </p:spPr>
        <p:txBody>
          <a:bodyPr wrap="square" rtlCol="0">
            <a:spAutoFit/>
          </a:bodyPr>
          <a:lstStyle/>
          <a:p>
            <a:pPr algn="ctr">
              <a:spcBef>
                <a:spcPct val="50000"/>
              </a:spcBef>
            </a:pPr>
            <a:r>
              <a:rPr lang="en-US" sz="2000" b="0" dirty="0">
                <a:latin typeface="Calibri" panose="020F0502020204030204" pitchFamily="34" charset="0"/>
              </a:rPr>
              <a:t>Teclistimab</a:t>
            </a:r>
          </a:p>
        </p:txBody>
      </p:sp>
      <p:sp>
        <p:nvSpPr>
          <p:cNvPr id="13" name="TextBox 12">
            <a:extLst>
              <a:ext uri="{FF2B5EF4-FFF2-40B4-BE49-F238E27FC236}">
                <a16:creationId xmlns:a16="http://schemas.microsoft.com/office/drawing/2014/main" id="{F4DD2C04-487F-BC82-E201-4F366A4DEECF}"/>
              </a:ext>
            </a:extLst>
          </p:cNvPr>
          <p:cNvSpPr txBox="1"/>
          <p:nvPr/>
        </p:nvSpPr>
        <p:spPr bwMode="auto">
          <a:xfrm>
            <a:off x="10003355" y="2538774"/>
            <a:ext cx="1886628" cy="400110"/>
          </a:xfrm>
          <a:prstGeom prst="rect">
            <a:avLst/>
          </a:prstGeom>
          <a:solidFill>
            <a:schemeClr val="accent3"/>
          </a:solidFill>
          <a:ln>
            <a:noFill/>
          </a:ln>
        </p:spPr>
        <p:txBody>
          <a:bodyPr wrap="square" rtlCol="0">
            <a:spAutoFit/>
          </a:bodyPr>
          <a:lstStyle/>
          <a:p>
            <a:pPr algn="ctr">
              <a:spcBef>
                <a:spcPct val="50000"/>
              </a:spcBef>
            </a:pPr>
            <a:r>
              <a:rPr lang="en-US" sz="2000" b="0" dirty="0">
                <a:latin typeface="Calibri" panose="020F0502020204030204" pitchFamily="34" charset="0"/>
              </a:rPr>
              <a:t>Linvoseltamab</a:t>
            </a:r>
          </a:p>
        </p:txBody>
      </p:sp>
      <p:sp>
        <p:nvSpPr>
          <p:cNvPr id="14" name="TextBox 13">
            <a:extLst>
              <a:ext uri="{FF2B5EF4-FFF2-40B4-BE49-F238E27FC236}">
                <a16:creationId xmlns:a16="http://schemas.microsoft.com/office/drawing/2014/main" id="{575B1570-BA94-25DC-79DE-6BBC57677A0C}"/>
              </a:ext>
            </a:extLst>
          </p:cNvPr>
          <p:cNvSpPr txBox="1"/>
          <p:nvPr/>
        </p:nvSpPr>
        <p:spPr bwMode="auto">
          <a:xfrm>
            <a:off x="10000471" y="2012941"/>
            <a:ext cx="1886628" cy="400110"/>
          </a:xfrm>
          <a:prstGeom prst="rect">
            <a:avLst/>
          </a:prstGeom>
          <a:solidFill>
            <a:schemeClr val="accent3"/>
          </a:solidFill>
          <a:ln>
            <a:noFill/>
          </a:ln>
        </p:spPr>
        <p:txBody>
          <a:bodyPr wrap="square" rtlCol="0">
            <a:spAutoFit/>
          </a:bodyPr>
          <a:lstStyle/>
          <a:p>
            <a:pPr algn="ctr">
              <a:spcBef>
                <a:spcPct val="50000"/>
              </a:spcBef>
            </a:pPr>
            <a:r>
              <a:rPr lang="en-US" sz="2000" b="0" dirty="0">
                <a:latin typeface="Calibri" panose="020F0502020204030204" pitchFamily="34" charset="0"/>
              </a:rPr>
              <a:t>Elranatamab</a:t>
            </a:r>
          </a:p>
        </p:txBody>
      </p:sp>
      <p:sp>
        <p:nvSpPr>
          <p:cNvPr id="15" name="TextBox 14">
            <a:extLst>
              <a:ext uri="{FF2B5EF4-FFF2-40B4-BE49-F238E27FC236}">
                <a16:creationId xmlns:a16="http://schemas.microsoft.com/office/drawing/2014/main" id="{970334BF-8BA4-0FAA-210C-60AE0F10C0B5}"/>
              </a:ext>
            </a:extLst>
          </p:cNvPr>
          <p:cNvSpPr txBox="1"/>
          <p:nvPr/>
        </p:nvSpPr>
        <p:spPr bwMode="auto">
          <a:xfrm>
            <a:off x="10000470" y="3814929"/>
            <a:ext cx="1886628" cy="400110"/>
          </a:xfrm>
          <a:prstGeom prst="rect">
            <a:avLst/>
          </a:prstGeom>
          <a:solidFill>
            <a:schemeClr val="accent1"/>
          </a:solidFill>
          <a:ln>
            <a:noFill/>
          </a:ln>
        </p:spPr>
        <p:txBody>
          <a:bodyPr wrap="square" rtlCol="0">
            <a:spAutoFit/>
          </a:bodyPr>
          <a:lstStyle/>
          <a:p>
            <a:pPr algn="ctr">
              <a:spcBef>
                <a:spcPct val="50000"/>
              </a:spcBef>
            </a:pPr>
            <a:r>
              <a:rPr lang="en-US" sz="2000" b="0" dirty="0">
                <a:latin typeface="Calibri" panose="020F0502020204030204" pitchFamily="34" charset="0"/>
              </a:rPr>
              <a:t>Talquetamab</a:t>
            </a:r>
          </a:p>
        </p:txBody>
      </p:sp>
      <p:sp>
        <p:nvSpPr>
          <p:cNvPr id="16" name="TextBox 15">
            <a:extLst>
              <a:ext uri="{FF2B5EF4-FFF2-40B4-BE49-F238E27FC236}">
                <a16:creationId xmlns:a16="http://schemas.microsoft.com/office/drawing/2014/main" id="{B8ADA749-F311-7683-F519-1E055A18EE65}"/>
              </a:ext>
            </a:extLst>
          </p:cNvPr>
          <p:cNvSpPr txBox="1"/>
          <p:nvPr/>
        </p:nvSpPr>
        <p:spPr bwMode="auto">
          <a:xfrm>
            <a:off x="10000470" y="5326169"/>
            <a:ext cx="1886628" cy="400110"/>
          </a:xfrm>
          <a:prstGeom prst="rect">
            <a:avLst/>
          </a:prstGeom>
          <a:solidFill>
            <a:schemeClr val="accent4"/>
          </a:solidFill>
          <a:ln>
            <a:noFill/>
          </a:ln>
        </p:spPr>
        <p:txBody>
          <a:bodyPr wrap="square" rtlCol="0">
            <a:spAutoFit/>
          </a:bodyPr>
          <a:lstStyle/>
          <a:p>
            <a:pPr algn="ctr">
              <a:spcBef>
                <a:spcPct val="50000"/>
              </a:spcBef>
            </a:pPr>
            <a:r>
              <a:rPr lang="en-US" sz="2000" b="0" dirty="0">
                <a:latin typeface="Calibri" panose="020F0502020204030204" pitchFamily="34" charset="0"/>
              </a:rPr>
              <a:t>Cevostamab*</a:t>
            </a:r>
          </a:p>
        </p:txBody>
      </p:sp>
      <p:sp>
        <p:nvSpPr>
          <p:cNvPr id="11" name="Text Box 11">
            <a:extLst>
              <a:ext uri="{FF2B5EF4-FFF2-40B4-BE49-F238E27FC236}">
                <a16:creationId xmlns:a16="http://schemas.microsoft.com/office/drawing/2014/main" id="{5114BF71-4FF6-CDE1-4C02-1421BACB7D1E}"/>
              </a:ext>
            </a:extLst>
          </p:cNvPr>
          <p:cNvSpPr txBox="1">
            <a:spLocks noChangeArrowheads="1"/>
          </p:cNvSpPr>
          <p:nvPr/>
        </p:nvSpPr>
        <p:spPr bwMode="auto">
          <a:xfrm>
            <a:off x="10025923" y="5726279"/>
            <a:ext cx="1243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*Investigational.</a:t>
            </a:r>
          </a:p>
        </p:txBody>
      </p:sp>
      <p:sp>
        <p:nvSpPr>
          <p:cNvPr id="17" name="Rectangle 16">
            <a:extLst>
              <a:ext uri="{FF2B5EF4-FFF2-40B4-BE49-F238E27FC236}">
                <a16:creationId xmlns:a16="http://schemas.microsoft.com/office/drawing/2014/main" id="{34ECE8A8-B148-FBB7-09F8-659105D21AC3}"/>
              </a:ext>
            </a:extLst>
          </p:cNvPr>
          <p:cNvSpPr>
            <a:spLocks noChangeArrowheads="1"/>
          </p:cNvSpPr>
          <p:nvPr/>
        </p:nvSpPr>
        <p:spPr bwMode="auto">
          <a:xfrm>
            <a:off x="237797" y="1498294"/>
            <a:ext cx="3880548" cy="4409345"/>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defPPr>
              <a:defRPr lang="en-US"/>
            </a:defPPr>
            <a:lvl1pPr marL="0" algn="l" defTabSz="609585" rtl="0" eaLnBrk="0" fontAlgn="base" latinLnBrk="0" hangingPunct="0">
              <a:lnSpc>
                <a:spcPct val="90000"/>
              </a:lnSpc>
              <a:spcBef>
                <a:spcPts val="1000"/>
              </a:spcBef>
              <a:spcAft>
                <a:spcPts val="700"/>
              </a:spcAft>
              <a:buClr>
                <a:srgbClr val="FEFDDE"/>
              </a:buClr>
              <a:buFont typeface="Wingdings" panose="05000000000000000000" pitchFamily="2" charset="2"/>
              <a:buChar char="§"/>
              <a:defRPr sz="2800" kern="1200">
                <a:solidFill>
                  <a:srgbClr val="FEFDDE"/>
                </a:solidFill>
                <a:latin typeface="Arial" panose="020B0604020202020204" pitchFamily="34" charset="0"/>
                <a:ea typeface="MS PGothic" panose="020B0600070205080204" pitchFamily="34" charset="-128"/>
                <a:cs typeface="+mn-cs"/>
              </a:defRPr>
            </a:lvl1pPr>
            <a:lvl2pPr marL="742950" indent="-285750" algn="l" defTabSz="609585" rtl="0" eaLnBrk="0" fontAlgn="base" latinLnBrk="0" hangingPunct="0">
              <a:lnSpc>
                <a:spcPct val="90000"/>
              </a:lnSpc>
              <a:spcBef>
                <a:spcPts val="1000"/>
              </a:spcBef>
              <a:spcAft>
                <a:spcPts val="700"/>
              </a:spcAft>
              <a:buClr>
                <a:srgbClr val="FEFDDE"/>
              </a:buClr>
              <a:buFont typeface="Arial" panose="020B0604020202020204" pitchFamily="34" charset="0"/>
              <a:buChar char="–"/>
              <a:defRPr sz="2600" kern="1200">
                <a:solidFill>
                  <a:srgbClr val="FEFDDE"/>
                </a:solidFill>
                <a:latin typeface="Arial" panose="020B0604020202020204" pitchFamily="34" charset="0"/>
                <a:ea typeface="MS PGothic" panose="020B0600070205080204" pitchFamily="34" charset="-128"/>
                <a:cs typeface="+mn-cs"/>
              </a:defRPr>
            </a:lvl2pPr>
            <a:lvl3pPr marL="1143000" indent="-228600" algn="l" defTabSz="609585" rtl="0" eaLnBrk="0" fontAlgn="base" latinLnBrk="0" hangingPunct="0">
              <a:lnSpc>
                <a:spcPct val="90000"/>
              </a:lnSpc>
              <a:spcBef>
                <a:spcPts val="1000"/>
              </a:spcBef>
              <a:spcAft>
                <a:spcPts val="700"/>
              </a:spcAft>
              <a:buClr>
                <a:srgbClr val="FEFDDE"/>
              </a:buClr>
              <a:buFont typeface="Arial" panose="020B0604020202020204" pitchFamily="34" charset="0"/>
              <a:buChar char="–"/>
              <a:defRPr sz="2400" kern="1200">
                <a:solidFill>
                  <a:srgbClr val="FEFDDE"/>
                </a:solidFill>
                <a:latin typeface="Arial" panose="020B0604020202020204" pitchFamily="34" charset="0"/>
                <a:ea typeface="MS PGothic" panose="020B0600070205080204" pitchFamily="34" charset="-128"/>
                <a:cs typeface="+mn-cs"/>
              </a:defRPr>
            </a:lvl3pPr>
            <a:lvl4pPr marL="1600200" indent="-228600" algn="l" defTabSz="609585" rtl="0" eaLnBrk="0" fontAlgn="base" latinLnBrk="0" hangingPunct="0">
              <a:lnSpc>
                <a:spcPct val="90000"/>
              </a:lnSpc>
              <a:spcBef>
                <a:spcPts val="1000"/>
              </a:spcBef>
              <a:spcAft>
                <a:spcPts val="700"/>
              </a:spcAft>
              <a:buClr>
                <a:srgbClr val="FEFDDE"/>
              </a:buClr>
              <a:buFont typeface="Arial" panose="020B0604020202020204" pitchFamily="34" charset="0"/>
              <a:buChar char="–"/>
              <a:defRPr sz="2200" kern="1200">
                <a:solidFill>
                  <a:srgbClr val="FEFDDE"/>
                </a:solidFill>
                <a:latin typeface="Arial" panose="020B0604020202020204" pitchFamily="34" charset="0"/>
                <a:ea typeface="MS PGothic" panose="020B0600070205080204" pitchFamily="34" charset="-128"/>
                <a:cs typeface="+mn-cs"/>
              </a:defRPr>
            </a:lvl4pPr>
            <a:lvl5pPr marL="2057400" indent="-228600" algn="l" defTabSz="609585" rtl="0" eaLnBrk="0" fontAlgn="base" latinLnBrk="0" hangingPunct="0">
              <a:lnSpc>
                <a:spcPct val="90000"/>
              </a:lnSpc>
              <a:spcBef>
                <a:spcPts val="1000"/>
              </a:spcBef>
              <a:spcAft>
                <a:spcPts val="700"/>
              </a:spcAft>
              <a:buClr>
                <a:srgbClr val="FEFDDE"/>
              </a:buClr>
              <a:buFont typeface="Arial" panose="020B0604020202020204" pitchFamily="34" charset="0"/>
              <a:buChar char="–"/>
              <a:defRPr sz="2000" kern="1200">
                <a:solidFill>
                  <a:srgbClr val="FEFDDE"/>
                </a:solidFill>
                <a:latin typeface="Arial" panose="020B0604020202020204" pitchFamily="34" charset="0"/>
                <a:ea typeface="MS PGothic" panose="020B0600070205080204" pitchFamily="34" charset="-128"/>
                <a:cs typeface="+mn-cs"/>
              </a:defRPr>
            </a:lvl5pPr>
            <a:lvl6pPr marL="2514600" indent="-228600" algn="l" defTabSz="1219170" rtl="0" eaLnBrk="0" fontAlgn="base" latinLnBrk="0" hangingPunct="0">
              <a:lnSpc>
                <a:spcPct val="90000"/>
              </a:lnSpc>
              <a:spcBef>
                <a:spcPts val="1000"/>
              </a:spcBef>
              <a:spcAft>
                <a:spcPts val="700"/>
              </a:spcAft>
              <a:buClr>
                <a:srgbClr val="FEFDDE"/>
              </a:buClr>
              <a:buFont typeface="Arial" panose="020B0604020202020204" pitchFamily="34" charset="0"/>
              <a:buChar char="–"/>
              <a:defRPr sz="2000" kern="1200">
                <a:solidFill>
                  <a:srgbClr val="FEFDDE"/>
                </a:solidFill>
                <a:latin typeface="Arial" panose="020B0604020202020204" pitchFamily="34" charset="0"/>
                <a:ea typeface="MS PGothic" panose="020B0600070205080204" pitchFamily="34" charset="-128"/>
                <a:cs typeface="+mn-cs"/>
              </a:defRPr>
            </a:lvl6pPr>
            <a:lvl7pPr marL="2971800" indent="-228600" algn="l" defTabSz="1219170" rtl="0" eaLnBrk="0" fontAlgn="base" latinLnBrk="0" hangingPunct="0">
              <a:lnSpc>
                <a:spcPct val="90000"/>
              </a:lnSpc>
              <a:spcBef>
                <a:spcPts val="1000"/>
              </a:spcBef>
              <a:spcAft>
                <a:spcPts val="700"/>
              </a:spcAft>
              <a:buClr>
                <a:srgbClr val="FEFDDE"/>
              </a:buClr>
              <a:buFont typeface="Arial" panose="020B0604020202020204" pitchFamily="34" charset="0"/>
              <a:buChar char="–"/>
              <a:defRPr sz="2000" kern="1200">
                <a:solidFill>
                  <a:srgbClr val="FEFDDE"/>
                </a:solidFill>
                <a:latin typeface="Arial" panose="020B0604020202020204" pitchFamily="34" charset="0"/>
                <a:ea typeface="MS PGothic" panose="020B0600070205080204" pitchFamily="34" charset="-128"/>
                <a:cs typeface="+mn-cs"/>
              </a:defRPr>
            </a:lvl7pPr>
            <a:lvl8pPr marL="3429000" indent="-228600" algn="l" defTabSz="1219170" rtl="0" eaLnBrk="0" fontAlgn="base" latinLnBrk="0" hangingPunct="0">
              <a:lnSpc>
                <a:spcPct val="90000"/>
              </a:lnSpc>
              <a:spcBef>
                <a:spcPts val="1000"/>
              </a:spcBef>
              <a:spcAft>
                <a:spcPts val="700"/>
              </a:spcAft>
              <a:buClr>
                <a:srgbClr val="FEFDDE"/>
              </a:buClr>
              <a:buFont typeface="Arial" panose="020B0604020202020204" pitchFamily="34" charset="0"/>
              <a:buChar char="–"/>
              <a:defRPr sz="2000" kern="1200">
                <a:solidFill>
                  <a:srgbClr val="FEFDDE"/>
                </a:solidFill>
                <a:latin typeface="Arial" panose="020B0604020202020204" pitchFamily="34" charset="0"/>
                <a:ea typeface="MS PGothic" panose="020B0600070205080204" pitchFamily="34" charset="-128"/>
                <a:cs typeface="+mn-cs"/>
              </a:defRPr>
            </a:lvl8pPr>
            <a:lvl9pPr marL="3886200" indent="-228600" algn="l" defTabSz="1219170" rtl="0" eaLnBrk="0" fontAlgn="base" latinLnBrk="0" hangingPunct="0">
              <a:lnSpc>
                <a:spcPct val="90000"/>
              </a:lnSpc>
              <a:spcBef>
                <a:spcPts val="1000"/>
              </a:spcBef>
              <a:spcAft>
                <a:spcPts val="700"/>
              </a:spcAft>
              <a:buClr>
                <a:srgbClr val="FEFDDE"/>
              </a:buClr>
              <a:buFont typeface="Arial" panose="020B0604020202020204" pitchFamily="34" charset="0"/>
              <a:buChar char="–"/>
              <a:defRPr sz="2000" kern="1200">
                <a:solidFill>
                  <a:srgbClr val="FEFDDE"/>
                </a:solidFill>
                <a:latin typeface="Arial" panose="020B0604020202020204" pitchFamily="34" charset="0"/>
                <a:ea typeface="MS PGothic" panose="020B0600070205080204" pitchFamily="34" charset="-128"/>
                <a:cs typeface="+mn-cs"/>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Image not available</a:t>
            </a:r>
            <a:br>
              <a:rPr kumimoji="0" lang="en-US" alt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for distribution</a:t>
            </a:r>
          </a:p>
        </p:txBody>
      </p:sp>
    </p:spTree>
    <p:extLst>
      <p:ext uri="{BB962C8B-B14F-4D97-AF65-F5344CB8AC3E}">
        <p14:creationId xmlns:p14="http://schemas.microsoft.com/office/powerpoint/2010/main" val="1466226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304E3-D993-EED9-5C40-D63027C485FA}"/>
              </a:ext>
            </a:extLst>
          </p:cNvPr>
          <p:cNvSpPr>
            <a:spLocks noGrp="1"/>
          </p:cNvSpPr>
          <p:nvPr>
            <p:ph type="title"/>
          </p:nvPr>
        </p:nvSpPr>
        <p:spPr/>
        <p:txBody>
          <a:bodyPr/>
          <a:lstStyle/>
          <a:p>
            <a:r>
              <a:rPr lang="en-US" dirty="0"/>
              <a:t>Efficacy of Bispecific Antibodies in R/R MM</a:t>
            </a:r>
          </a:p>
        </p:txBody>
      </p:sp>
      <p:graphicFrame>
        <p:nvGraphicFramePr>
          <p:cNvPr id="3" name="Content Placeholder 4">
            <a:extLst>
              <a:ext uri="{FF2B5EF4-FFF2-40B4-BE49-F238E27FC236}">
                <a16:creationId xmlns:a16="http://schemas.microsoft.com/office/drawing/2014/main" id="{A43F06C5-E7C2-C244-D148-897FD53D1D37}"/>
              </a:ext>
            </a:extLst>
          </p:cNvPr>
          <p:cNvGraphicFramePr>
            <a:graphicFrameLocks/>
          </p:cNvGraphicFramePr>
          <p:nvPr>
            <p:extLst>
              <p:ext uri="{D42A27DB-BD31-4B8C-83A1-F6EECF244321}">
                <p14:modId xmlns:p14="http://schemas.microsoft.com/office/powerpoint/2010/main" val="2919974029"/>
              </p:ext>
            </p:extLst>
          </p:nvPr>
        </p:nvGraphicFramePr>
        <p:xfrm>
          <a:off x="495300" y="1600200"/>
          <a:ext cx="11263315" cy="2743200"/>
        </p:xfrm>
        <a:graphic>
          <a:graphicData uri="http://schemas.openxmlformats.org/drawingml/2006/table">
            <a:tbl>
              <a:tblPr firstRow="1" bandRow="1">
                <a:tableStyleId>{9DCAF9ED-07DC-4A11-8D7F-57B35C25682E}</a:tableStyleId>
              </a:tblPr>
              <a:tblGrid>
                <a:gridCol w="2103864">
                  <a:extLst>
                    <a:ext uri="{9D8B030D-6E8A-4147-A177-3AD203B41FA5}">
                      <a16:colId xmlns:a16="http://schemas.microsoft.com/office/drawing/2014/main" val="98563809"/>
                    </a:ext>
                  </a:extLst>
                </a:gridCol>
                <a:gridCol w="1902108">
                  <a:extLst>
                    <a:ext uri="{9D8B030D-6E8A-4147-A177-3AD203B41FA5}">
                      <a16:colId xmlns:a16="http://schemas.microsoft.com/office/drawing/2014/main" val="988096413"/>
                    </a:ext>
                  </a:extLst>
                </a:gridCol>
                <a:gridCol w="1902108">
                  <a:extLst>
                    <a:ext uri="{9D8B030D-6E8A-4147-A177-3AD203B41FA5}">
                      <a16:colId xmlns:a16="http://schemas.microsoft.com/office/drawing/2014/main" val="2513402384"/>
                    </a:ext>
                  </a:extLst>
                </a:gridCol>
                <a:gridCol w="1542646">
                  <a:extLst>
                    <a:ext uri="{9D8B030D-6E8A-4147-A177-3AD203B41FA5}">
                      <a16:colId xmlns:a16="http://schemas.microsoft.com/office/drawing/2014/main" val="4041288423"/>
                    </a:ext>
                  </a:extLst>
                </a:gridCol>
                <a:gridCol w="1963049">
                  <a:extLst>
                    <a:ext uri="{9D8B030D-6E8A-4147-A177-3AD203B41FA5}">
                      <a16:colId xmlns:a16="http://schemas.microsoft.com/office/drawing/2014/main" val="542982956"/>
                    </a:ext>
                  </a:extLst>
                </a:gridCol>
                <a:gridCol w="1849540">
                  <a:extLst>
                    <a:ext uri="{9D8B030D-6E8A-4147-A177-3AD203B41FA5}">
                      <a16:colId xmlns:a16="http://schemas.microsoft.com/office/drawing/2014/main" val="1698744222"/>
                    </a:ext>
                  </a:extLst>
                </a:gridCol>
              </a:tblGrid>
              <a:tr h="295969">
                <a:tc>
                  <a:txBody>
                    <a:bodyPr/>
                    <a:lstStyle/>
                    <a:p>
                      <a:r>
                        <a:rPr lang="en-US" sz="1800" dirty="0">
                          <a:solidFill>
                            <a:schemeClr val="tx1"/>
                          </a:solidFill>
                        </a:rPr>
                        <a:t>Target</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r>
                        <a:rPr lang="en-US" sz="1800" dirty="0">
                          <a:solidFill>
                            <a:schemeClr val="tx1"/>
                          </a:solidFill>
                        </a:rPr>
                        <a:t>Agents</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r>
                        <a:rPr lang="en-US" sz="1800" dirty="0">
                          <a:solidFill>
                            <a:schemeClr val="tx1"/>
                          </a:solidFill>
                        </a:rPr>
                        <a:t>Trial</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solidFill>
                            <a:schemeClr val="tx1"/>
                          </a:solidFill>
                        </a:rPr>
                        <a:t>ORR, %</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800" dirty="0" err="1">
                          <a:solidFill>
                            <a:schemeClr val="tx1"/>
                          </a:solidFill>
                        </a:rPr>
                        <a:t>mDOR</a:t>
                      </a:r>
                      <a:r>
                        <a:rPr lang="en-US" sz="1800" dirty="0">
                          <a:solidFill>
                            <a:schemeClr val="tx1"/>
                          </a:solidFill>
                        </a:rPr>
                        <a:t>, </a:t>
                      </a:r>
                      <a:r>
                        <a:rPr lang="en-US" sz="1800" dirty="0" err="1">
                          <a:solidFill>
                            <a:schemeClr val="tx1"/>
                          </a:solidFill>
                        </a:rPr>
                        <a:t>mo</a:t>
                      </a:r>
                      <a:endParaRPr lang="en-US" sz="1800" dirty="0">
                        <a:solidFill>
                          <a:schemeClr val="tx1"/>
                        </a:solidFill>
                      </a:endParaRP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sz="1800" dirty="0" err="1">
                          <a:solidFill>
                            <a:schemeClr val="tx1"/>
                          </a:solidFill>
                        </a:rPr>
                        <a:t>mPFS</a:t>
                      </a:r>
                      <a:r>
                        <a:rPr lang="en-US" sz="1800" dirty="0">
                          <a:solidFill>
                            <a:schemeClr val="tx1"/>
                          </a:solidFill>
                        </a:rPr>
                        <a:t>, </a:t>
                      </a:r>
                      <a:r>
                        <a:rPr lang="en-US" sz="1800" dirty="0" err="1">
                          <a:solidFill>
                            <a:schemeClr val="tx1"/>
                          </a:solidFill>
                        </a:rPr>
                        <a:t>mo</a:t>
                      </a:r>
                      <a:endParaRPr lang="en-US" sz="1800" dirty="0">
                        <a:solidFill>
                          <a:schemeClr val="tx1"/>
                        </a:solidFill>
                      </a:endParaRP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49870820"/>
                  </a:ext>
                </a:extLst>
              </a:tr>
              <a:tr h="295969">
                <a:tc rowSpan="3">
                  <a:txBody>
                    <a:bodyPr/>
                    <a:lstStyle/>
                    <a:p>
                      <a:r>
                        <a:rPr lang="en-US" sz="1800" b="1" dirty="0">
                          <a:solidFill>
                            <a:schemeClr val="bg1"/>
                          </a:solidFill>
                        </a:rPr>
                        <a:t>  BCMA</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r>
                        <a:rPr lang="en-US" sz="1800" dirty="0">
                          <a:solidFill>
                            <a:schemeClr val="bg1"/>
                          </a:solidFill>
                        </a:rPr>
                        <a:t>Elranatamab</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r>
                        <a:rPr lang="en-US" sz="1800" dirty="0">
                          <a:solidFill>
                            <a:schemeClr val="bg1"/>
                          </a:solidFill>
                        </a:rPr>
                        <a:t>MagnetisMM-3</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61</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NR </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17.2</a:t>
                      </a: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21938803"/>
                  </a:ext>
                </a:extLst>
              </a:tr>
              <a:tr h="323301">
                <a:tc vMerge="1">
                  <a:txBody>
                    <a:bodyPr/>
                    <a:lstStyle/>
                    <a:p>
                      <a:endParaRPr/>
                    </a:p>
                  </a:txBody>
                  <a:tcPr/>
                </a:tc>
                <a:tc>
                  <a:txBody>
                    <a:bodyPr/>
                    <a:lstStyle/>
                    <a:p>
                      <a:r>
                        <a:rPr lang="en-US" sz="1800" dirty="0">
                          <a:solidFill>
                            <a:schemeClr val="bg1"/>
                          </a:solidFill>
                        </a:rPr>
                        <a:t>Teclistamab</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800" dirty="0">
                          <a:solidFill>
                            <a:schemeClr val="bg1"/>
                          </a:solidFill>
                        </a:rPr>
                        <a:t>MajesTEC-1</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63</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24.0</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11.4</a:t>
                      </a: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89535261"/>
                  </a:ext>
                </a:extLst>
              </a:tr>
              <a:tr h="323301">
                <a:tc vMerge="1">
                  <a:txBody>
                    <a:bodyPr/>
                    <a:lstStyle/>
                    <a:p>
                      <a:endParaRPr lang="en-US" sz="1600" dirty="0"/>
                    </a:p>
                  </a:txBody>
                  <a:tcPr anchor="ctr"/>
                </a:tc>
                <a:tc>
                  <a:txBody>
                    <a:bodyPr/>
                    <a:lstStyle/>
                    <a:p>
                      <a:r>
                        <a:rPr lang="en-US" sz="1800" dirty="0">
                          <a:solidFill>
                            <a:schemeClr val="bg1"/>
                          </a:solidFill>
                        </a:rPr>
                        <a:t>Linvoseltamab</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r>
                        <a:rPr lang="en-US" sz="1800" kern="1200" dirty="0">
                          <a:solidFill>
                            <a:schemeClr val="bg1"/>
                          </a:solidFill>
                          <a:latin typeface="+mn-lt"/>
                          <a:ea typeface="+mn-ea"/>
                          <a:cs typeface="+mn-cs"/>
                        </a:rPr>
                        <a:t>LINKER-MM1</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70</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29.4​</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0" dirty="0">
                          <a:solidFill>
                            <a:schemeClr val="bg1"/>
                          </a:solidFill>
                        </a:rPr>
                        <a:t>NR</a:t>
                      </a: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34700952"/>
                  </a:ext>
                </a:extLst>
              </a:tr>
              <a:tr h="307422">
                <a:tc rowSpan="2">
                  <a:txBody>
                    <a:bodyPr/>
                    <a:lstStyle/>
                    <a:p>
                      <a:r>
                        <a:rPr lang="en-US" sz="1800" b="1" dirty="0">
                          <a:solidFill>
                            <a:schemeClr val="bg1"/>
                          </a:solidFill>
                        </a:rPr>
                        <a:t>  GPRC5D</a:t>
                      </a:r>
                    </a:p>
                  </a:txBody>
                  <a:tcPr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rowSpan="2">
                  <a:txBody>
                    <a:bodyPr/>
                    <a:lstStyle/>
                    <a:p>
                      <a:r>
                        <a:rPr lang="en-US" sz="1800" dirty="0">
                          <a:solidFill>
                            <a:schemeClr val="bg1"/>
                          </a:solidFill>
                        </a:rPr>
                        <a:t>Talquetamab</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rPr>
                        <a:t>MonumenTAL-1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rPr>
                        <a:t>QWK</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74</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9.5</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7.5</a:t>
                      </a: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82229402"/>
                  </a:ext>
                </a:extLst>
              </a:tr>
              <a:tr h="307422">
                <a:tc vMerge="1">
                  <a:txBody>
                    <a:bodyPr/>
                    <a:lstStyle/>
                    <a:p>
                      <a:endParaRPr lang="en-US"/>
                    </a:p>
                  </a:txBody>
                  <a:tcPr/>
                </a:tc>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rPr>
                        <a:t>MonumenTAL-1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rPr>
                        <a:t>Q2WK</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73</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17.5</a:t>
                      </a:r>
                    </a:p>
                  </a:txBody>
                  <a:tcPr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b="0" dirty="0">
                          <a:solidFill>
                            <a:schemeClr val="bg1"/>
                          </a:solidFill>
                        </a:rPr>
                        <a:t>11.2</a:t>
                      </a:r>
                    </a:p>
                  </a:txBody>
                  <a:tcPr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35439292"/>
                  </a:ext>
                </a:extLst>
              </a:tr>
            </a:tbl>
          </a:graphicData>
        </a:graphic>
      </p:graphicFrame>
      <p:sp>
        <p:nvSpPr>
          <p:cNvPr id="4" name="Content Placeholder 6">
            <a:extLst>
              <a:ext uri="{FF2B5EF4-FFF2-40B4-BE49-F238E27FC236}">
                <a16:creationId xmlns:a16="http://schemas.microsoft.com/office/drawing/2014/main" id="{DB7628E4-0100-B39F-E665-815201FB5997}"/>
              </a:ext>
            </a:extLst>
          </p:cNvPr>
          <p:cNvSpPr txBox="1">
            <a:spLocks/>
          </p:cNvSpPr>
          <p:nvPr/>
        </p:nvSpPr>
        <p:spPr bwMode="auto">
          <a:xfrm>
            <a:off x="2230586" y="4869805"/>
            <a:ext cx="7899400" cy="523849"/>
          </a:xfrm>
          <a:prstGeom prst="roundRect">
            <a:avLst/>
          </a:prstGeom>
          <a:solidFill>
            <a:schemeClr val="accent6"/>
          </a:solidFill>
          <a:ln>
            <a:solidFill>
              <a:schemeClr val="tx1"/>
            </a:solid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rtlCol="0" anchor="ctr" anchorCtr="0" compatLnSpc="1">
            <a:prstTxWarp prst="textNoShape">
              <a:avLst/>
            </a:prstTxWarp>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lt1"/>
                </a:solidFill>
                <a:latin typeface="+mn-lt"/>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lt1"/>
                </a:solidFill>
                <a:latin typeface="+mn-lt"/>
                <a:ea typeface="+mn-ea"/>
                <a:cs typeface="+mn-cs"/>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lt1"/>
                </a:solidFill>
                <a:latin typeface="+mn-lt"/>
                <a:ea typeface="+mn-ea"/>
                <a:cs typeface="+mn-cs"/>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lt1"/>
                </a:solidFill>
                <a:latin typeface="+mn-lt"/>
                <a:ea typeface="+mn-ea"/>
                <a:cs typeface="+mn-cs"/>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lt1"/>
                </a:solidFill>
                <a:latin typeface="+mn-lt"/>
                <a:ea typeface="+mn-ea"/>
                <a:cs typeface="+mn-cs"/>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lt1"/>
                </a:solidFill>
                <a:latin typeface="+mn-lt"/>
                <a:ea typeface="+mn-ea"/>
                <a:cs typeface="+mn-cs"/>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lt1"/>
                </a:solidFill>
                <a:latin typeface="+mn-lt"/>
                <a:ea typeface="+mn-ea"/>
                <a:cs typeface="+mn-cs"/>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lt1"/>
                </a:solidFill>
                <a:latin typeface="+mn-lt"/>
                <a:ea typeface="+mn-ea"/>
                <a:cs typeface="+mn-cs"/>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lt1"/>
                </a:solidFill>
                <a:latin typeface="+mn-lt"/>
                <a:ea typeface="+mn-ea"/>
                <a:cs typeface="+mn-cs"/>
              </a:defRPr>
            </a:lvl9pPr>
          </a:lstStyle>
          <a:p>
            <a:pPr marL="0" indent="0" algn="ctr">
              <a:buFont typeface="Wingdings" panose="05000000000000000000" pitchFamily="2" charset="2"/>
              <a:buNone/>
            </a:pPr>
            <a:r>
              <a:rPr lang="en-US" sz="2400" b="0" kern="0" dirty="0"/>
              <a:t>High response rates and durable responses</a:t>
            </a:r>
          </a:p>
        </p:txBody>
      </p:sp>
      <p:sp>
        <p:nvSpPr>
          <p:cNvPr id="5" name="Text Box 11">
            <a:extLst>
              <a:ext uri="{FF2B5EF4-FFF2-40B4-BE49-F238E27FC236}">
                <a16:creationId xmlns:a16="http://schemas.microsoft.com/office/drawing/2014/main" id="{730FDE29-4624-3977-F6B8-C97769803682}"/>
              </a:ext>
            </a:extLst>
          </p:cNvPr>
          <p:cNvSpPr txBox="1">
            <a:spLocks noChangeArrowheads="1"/>
          </p:cNvSpPr>
          <p:nvPr/>
        </p:nvSpPr>
        <p:spPr bwMode="auto">
          <a:xfrm>
            <a:off x="403468" y="6195638"/>
            <a:ext cx="91616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Garfall. ASCO 2024. Abstr 7540. Popat. IMS 2024. Abstr P-067. Prince. ASH 2024. Abstr 4738. Rasche. EHA 2024. Abstr P915. </a:t>
            </a:r>
            <a:b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b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Ye. IMS 2024. Abstr P-098. Chari. Lancet Haematol. 2025;12:e269. Lentzsch. EHA 2024. Abstr S212 Bumma. JCO. 2024;42:2702. </a:t>
            </a:r>
          </a:p>
        </p:txBody>
      </p:sp>
    </p:spTree>
    <p:extLst>
      <p:ext uri="{BB962C8B-B14F-4D97-AF65-F5344CB8AC3E}">
        <p14:creationId xmlns:p14="http://schemas.microsoft.com/office/powerpoint/2010/main" val="3507806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65AE18DB-759F-8B78-5E0F-DE5F0866757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3D55259-DFA9-917A-801C-8B59ACCBA391}"/>
              </a:ext>
            </a:extLst>
          </p:cNvPr>
          <p:cNvSpPr>
            <a:spLocks noGrp="1"/>
          </p:cNvSpPr>
          <p:nvPr>
            <p:ph type="title"/>
          </p:nvPr>
        </p:nvSpPr>
        <p:spPr/>
        <p:txBody>
          <a:bodyPr/>
          <a:lstStyle/>
          <a:p>
            <a:r>
              <a:rPr lang="en-US" dirty="0"/>
              <a:t>Sequencing Considerations in R/R MM: </a:t>
            </a:r>
            <a:r>
              <a:rPr lang="en-US" dirty="0" err="1"/>
              <a:t>Elranatamab</a:t>
            </a:r>
            <a:r>
              <a:rPr lang="en-US" dirty="0"/>
              <a:t> After Prior BCMA-Targeted Therapy</a:t>
            </a:r>
          </a:p>
        </p:txBody>
      </p:sp>
      <p:sp>
        <p:nvSpPr>
          <p:cNvPr id="48" name="Content Placeholder 47">
            <a:extLst>
              <a:ext uri="{FF2B5EF4-FFF2-40B4-BE49-F238E27FC236}">
                <a16:creationId xmlns:a16="http://schemas.microsoft.com/office/drawing/2014/main" id="{9B14D90C-7C61-69A3-CD00-CF5CA90BD36B}"/>
              </a:ext>
            </a:extLst>
          </p:cNvPr>
          <p:cNvSpPr>
            <a:spLocks noGrp="1"/>
          </p:cNvSpPr>
          <p:nvPr>
            <p:ph idx="1"/>
          </p:nvPr>
        </p:nvSpPr>
        <p:spPr/>
        <p:txBody>
          <a:bodyPr/>
          <a:lstStyle/>
          <a:p>
            <a:r>
              <a:rPr kumimoji="0" lang="en-US" sz="2000" i="0" u="none" strike="noStrike" kern="1200" cap="none" spc="0" normalizeH="0" baseline="0" noProof="0">
                <a:ln>
                  <a:noFill/>
                </a:ln>
                <a:solidFill>
                  <a:srgbClr val="333333"/>
                </a:solidFill>
                <a:effectLst/>
                <a:uLnTx/>
                <a:uFillTx/>
                <a:latin typeface="Calibri"/>
                <a:ea typeface="ＭＳ Ｐゴシック" charset="0"/>
                <a:cs typeface="Calibri"/>
              </a:rPr>
              <a:t>Pooled analysis from </a:t>
            </a:r>
            <a:r>
              <a:rPr kumimoji="0" lang="en-US" sz="2000" i="0" u="none" strike="noStrike" kern="1200" cap="none" spc="0" normalizeH="0" baseline="0" noProof="0" err="1">
                <a:ln>
                  <a:noFill/>
                </a:ln>
                <a:solidFill>
                  <a:srgbClr val="333333"/>
                </a:solidFill>
                <a:effectLst/>
                <a:uLnTx/>
                <a:uFillTx/>
                <a:latin typeface="Calibri"/>
                <a:ea typeface="ＭＳ Ｐゴシック" charset="0"/>
                <a:cs typeface="Calibri"/>
              </a:rPr>
              <a:t>MagnetisMM</a:t>
            </a:r>
            <a:r>
              <a:rPr kumimoji="0" lang="en-US" sz="2000" i="0" u="none" strike="noStrike" kern="1200" cap="none" spc="0" normalizeH="0" baseline="0" noProof="0">
                <a:ln>
                  <a:noFill/>
                </a:ln>
                <a:solidFill>
                  <a:srgbClr val="333333"/>
                </a:solidFill>
                <a:effectLst/>
                <a:uLnTx/>
                <a:uFillTx/>
                <a:latin typeface="Calibri"/>
                <a:ea typeface="ＭＳ Ｐゴシック" charset="0"/>
                <a:cs typeface="Calibri"/>
              </a:rPr>
              <a:t> trials (MM-1, NCT03269136, MM-3, NCT04649359, MM-9, NCT05014412) (n = 87) </a:t>
            </a:r>
          </a:p>
        </p:txBody>
      </p:sp>
      <p:sp>
        <p:nvSpPr>
          <p:cNvPr id="61" name="Rectangle 60">
            <a:extLst>
              <a:ext uri="{FF2B5EF4-FFF2-40B4-BE49-F238E27FC236}">
                <a16:creationId xmlns:a16="http://schemas.microsoft.com/office/drawing/2014/main" id="{DE52D863-E7A4-1CB7-241E-938A2F3017C7}"/>
              </a:ext>
            </a:extLst>
          </p:cNvPr>
          <p:cNvSpPr/>
          <p:nvPr/>
        </p:nvSpPr>
        <p:spPr bwMode="auto">
          <a:xfrm>
            <a:off x="1852245" y="4046847"/>
            <a:ext cx="748223" cy="156255"/>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Rectangle 61">
            <a:extLst>
              <a:ext uri="{FF2B5EF4-FFF2-40B4-BE49-F238E27FC236}">
                <a16:creationId xmlns:a16="http://schemas.microsoft.com/office/drawing/2014/main" id="{464E0924-97A9-87F4-F051-A88AFFC6319C}"/>
              </a:ext>
            </a:extLst>
          </p:cNvPr>
          <p:cNvSpPr/>
          <p:nvPr/>
        </p:nvSpPr>
        <p:spPr bwMode="auto">
          <a:xfrm>
            <a:off x="3354026" y="4163318"/>
            <a:ext cx="748223" cy="162786"/>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Rectangle 62">
            <a:extLst>
              <a:ext uri="{FF2B5EF4-FFF2-40B4-BE49-F238E27FC236}">
                <a16:creationId xmlns:a16="http://schemas.microsoft.com/office/drawing/2014/main" id="{22F1DD66-0040-5B22-2B81-9DDC1C6CC113}"/>
              </a:ext>
            </a:extLst>
          </p:cNvPr>
          <p:cNvSpPr/>
          <p:nvPr/>
        </p:nvSpPr>
        <p:spPr bwMode="auto">
          <a:xfrm>
            <a:off x="4852381" y="3827547"/>
            <a:ext cx="748223" cy="93138"/>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Rectangle 63">
            <a:extLst>
              <a:ext uri="{FF2B5EF4-FFF2-40B4-BE49-F238E27FC236}">
                <a16:creationId xmlns:a16="http://schemas.microsoft.com/office/drawing/2014/main" id="{19006AE8-3A73-C7FF-21A3-EC045392BEA4}"/>
              </a:ext>
            </a:extLst>
          </p:cNvPr>
          <p:cNvSpPr/>
          <p:nvPr/>
        </p:nvSpPr>
        <p:spPr bwMode="auto">
          <a:xfrm>
            <a:off x="4852380" y="3923085"/>
            <a:ext cx="748223" cy="528072"/>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Rectangle 64">
            <a:extLst>
              <a:ext uri="{FF2B5EF4-FFF2-40B4-BE49-F238E27FC236}">
                <a16:creationId xmlns:a16="http://schemas.microsoft.com/office/drawing/2014/main" id="{CDBF8C70-FA6D-5943-A603-FE01C407CBEB}"/>
              </a:ext>
            </a:extLst>
          </p:cNvPr>
          <p:cNvSpPr/>
          <p:nvPr/>
        </p:nvSpPr>
        <p:spPr bwMode="auto">
          <a:xfrm>
            <a:off x="3355088" y="4323893"/>
            <a:ext cx="748223" cy="419743"/>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Rectangle 65">
            <a:extLst>
              <a:ext uri="{FF2B5EF4-FFF2-40B4-BE49-F238E27FC236}">
                <a16:creationId xmlns:a16="http://schemas.microsoft.com/office/drawing/2014/main" id="{6459EC3D-FE39-CE1A-4066-E3F3808B7D78}"/>
              </a:ext>
            </a:extLst>
          </p:cNvPr>
          <p:cNvSpPr/>
          <p:nvPr/>
        </p:nvSpPr>
        <p:spPr bwMode="auto">
          <a:xfrm>
            <a:off x="1851591" y="4201929"/>
            <a:ext cx="748223" cy="42779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Rectangle 66">
            <a:extLst>
              <a:ext uri="{FF2B5EF4-FFF2-40B4-BE49-F238E27FC236}">
                <a16:creationId xmlns:a16="http://schemas.microsoft.com/office/drawing/2014/main" id="{AFAE7371-B3A9-96C5-2A57-ED845D24CB47}"/>
              </a:ext>
            </a:extLst>
          </p:cNvPr>
          <p:cNvSpPr/>
          <p:nvPr/>
        </p:nvSpPr>
        <p:spPr bwMode="auto">
          <a:xfrm>
            <a:off x="1848597" y="4624442"/>
            <a:ext cx="748223" cy="748302"/>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Rectangle 67">
            <a:extLst>
              <a:ext uri="{FF2B5EF4-FFF2-40B4-BE49-F238E27FC236}">
                <a16:creationId xmlns:a16="http://schemas.microsoft.com/office/drawing/2014/main" id="{1A2AED52-5AEE-0F5E-E50A-D7054634C337}"/>
              </a:ext>
            </a:extLst>
          </p:cNvPr>
          <p:cNvSpPr/>
          <p:nvPr/>
        </p:nvSpPr>
        <p:spPr bwMode="auto">
          <a:xfrm>
            <a:off x="3352030" y="4741511"/>
            <a:ext cx="748223" cy="631233"/>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Rectangle 68">
            <a:extLst>
              <a:ext uri="{FF2B5EF4-FFF2-40B4-BE49-F238E27FC236}">
                <a16:creationId xmlns:a16="http://schemas.microsoft.com/office/drawing/2014/main" id="{79A164EA-BF6F-19FE-7863-CF7C7534F5CC}"/>
              </a:ext>
            </a:extLst>
          </p:cNvPr>
          <p:cNvSpPr/>
          <p:nvPr/>
        </p:nvSpPr>
        <p:spPr bwMode="auto">
          <a:xfrm>
            <a:off x="4852379" y="4449830"/>
            <a:ext cx="748223" cy="857517"/>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Rectangle 69">
            <a:extLst>
              <a:ext uri="{FF2B5EF4-FFF2-40B4-BE49-F238E27FC236}">
                <a16:creationId xmlns:a16="http://schemas.microsoft.com/office/drawing/2014/main" id="{A5C51DFB-B46E-4F5C-C231-329799FB5FCF}"/>
              </a:ext>
            </a:extLst>
          </p:cNvPr>
          <p:cNvSpPr/>
          <p:nvPr/>
        </p:nvSpPr>
        <p:spPr bwMode="auto">
          <a:xfrm>
            <a:off x="4852379" y="5308169"/>
            <a:ext cx="748223" cy="168420"/>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Rectangle 70">
            <a:extLst>
              <a:ext uri="{FF2B5EF4-FFF2-40B4-BE49-F238E27FC236}">
                <a16:creationId xmlns:a16="http://schemas.microsoft.com/office/drawing/2014/main" id="{82AA9750-D8B3-3491-D76E-07FAEFAE26C8}"/>
              </a:ext>
            </a:extLst>
          </p:cNvPr>
          <p:cNvSpPr/>
          <p:nvPr/>
        </p:nvSpPr>
        <p:spPr bwMode="auto">
          <a:xfrm>
            <a:off x="3352030" y="5373609"/>
            <a:ext cx="748223" cy="9812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Rectangle 71">
            <a:extLst>
              <a:ext uri="{FF2B5EF4-FFF2-40B4-BE49-F238E27FC236}">
                <a16:creationId xmlns:a16="http://schemas.microsoft.com/office/drawing/2014/main" id="{9A69EFD6-6A6C-7541-4764-9B40423A9A08}"/>
              </a:ext>
            </a:extLst>
          </p:cNvPr>
          <p:cNvSpPr/>
          <p:nvPr/>
        </p:nvSpPr>
        <p:spPr bwMode="auto">
          <a:xfrm>
            <a:off x="1845938" y="5374375"/>
            <a:ext cx="748223" cy="9812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Rectángulo 40">
            <a:extLst>
              <a:ext uri="{FF2B5EF4-FFF2-40B4-BE49-F238E27FC236}">
                <a16:creationId xmlns:a16="http://schemas.microsoft.com/office/drawing/2014/main" id="{8FA1B713-E435-76B3-5328-8471DD9C1645}"/>
              </a:ext>
            </a:extLst>
          </p:cNvPr>
          <p:cNvSpPr/>
          <p:nvPr/>
        </p:nvSpPr>
        <p:spPr bwMode="auto">
          <a:xfrm>
            <a:off x="365762" y="1543829"/>
            <a:ext cx="11373391" cy="4502463"/>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377" rtl="0" eaLnBrk="0" fontAlgn="base" latinLnBrk="0" hangingPunct="0">
              <a:lnSpc>
                <a:spcPct val="100000"/>
              </a:lnSpc>
              <a:spcBef>
                <a:spcPct val="20000"/>
              </a:spcBef>
              <a:spcAft>
                <a:spcPct val="0"/>
              </a:spcAft>
              <a:buClrTx/>
              <a:buSzTx/>
              <a:buFontTx/>
              <a:buNone/>
              <a:tabLst/>
              <a:defRPr/>
            </a:pPr>
            <a:endParaRPr kumimoji="0" lang="es-ES" sz="2000" b="0" i="0" u="none" strike="noStrike" kern="1200" cap="none" spc="0" normalizeH="0" baseline="0" noProof="0">
              <a:ln>
                <a:noFill/>
              </a:ln>
              <a:solidFill>
                <a:srgbClr val="FFFFFF"/>
              </a:solidFill>
              <a:effectLst/>
              <a:uLnTx/>
              <a:uFillTx/>
              <a:latin typeface="Times New Roman" charset="0"/>
              <a:ea typeface="MS PGothic" charset="-128"/>
              <a:cs typeface="Arial"/>
            </a:endParaRPr>
          </a:p>
        </p:txBody>
      </p:sp>
      <p:sp>
        <p:nvSpPr>
          <p:cNvPr id="23" name="Rectángulo 13">
            <a:extLst>
              <a:ext uri="{FF2B5EF4-FFF2-40B4-BE49-F238E27FC236}">
                <a16:creationId xmlns:a16="http://schemas.microsoft.com/office/drawing/2014/main" id="{F32A9BC0-19DC-1C51-3DF0-A17A990380EB}"/>
              </a:ext>
            </a:extLst>
          </p:cNvPr>
          <p:cNvSpPr/>
          <p:nvPr/>
        </p:nvSpPr>
        <p:spPr>
          <a:xfrm>
            <a:off x="6800032" y="3021282"/>
            <a:ext cx="4379752" cy="1323439"/>
          </a:xfrm>
          <a:prstGeom prst="rect">
            <a:avLst/>
          </a:prstGeom>
          <a:solidFill>
            <a:schemeClr val="accent3"/>
          </a:solidFill>
        </p:spPr>
        <p:txBody>
          <a:bodyPr wrap="square" lIns="91440" tIns="45720" rIns="91440" bIns="45720" anchor="t">
            <a:spAutoFit/>
          </a:bodyPr>
          <a:lstStyle/>
          <a:p>
            <a:pPr algn="ctr" eaLnBrk="1" fontAlgn="auto" hangingPunct="1">
              <a:spcBef>
                <a:spcPts val="0"/>
              </a:spcBef>
              <a:spcAft>
                <a:spcPts val="0"/>
              </a:spcAft>
              <a:defRPr/>
            </a:pPr>
            <a:r>
              <a:rPr kumimoji="0" lang="en-GB" sz="1600" b="1" i="0" u="none" strike="noStrike" kern="1200" cap="none" spc="0" normalizeH="0" baseline="0" noProof="0" dirty="0">
                <a:ln>
                  <a:noFill/>
                </a:ln>
                <a:solidFill>
                  <a:srgbClr val="FFFFFF"/>
                </a:solidFill>
                <a:effectLst/>
                <a:uLnTx/>
                <a:uFillTx/>
                <a:latin typeface="Calibri"/>
                <a:ea typeface="+mn-ea"/>
                <a:cs typeface="Calibri"/>
                <a:sym typeface="OpenSans"/>
              </a:rPr>
              <a:t>Safety profile was </a:t>
            </a:r>
            <a:r>
              <a:rPr lang="en-GB" sz="1600" dirty="0">
                <a:solidFill>
                  <a:srgbClr val="FFFFFF"/>
                </a:solidFill>
                <a:latin typeface="Calibri"/>
                <a:cs typeface="Calibri"/>
                <a:sym typeface="OpenSans"/>
              </a:rPr>
              <a:t>as </a:t>
            </a:r>
            <a:r>
              <a:rPr kumimoji="0" lang="en-GB" sz="1600" b="1" i="0" u="none" strike="noStrike" kern="1200" cap="none" spc="0" normalizeH="0" baseline="0" noProof="0" dirty="0">
                <a:ln>
                  <a:noFill/>
                </a:ln>
                <a:solidFill>
                  <a:srgbClr val="FFFFFF"/>
                </a:solidFill>
                <a:effectLst/>
                <a:uLnTx/>
                <a:uFillTx/>
                <a:latin typeface="Calibri"/>
                <a:ea typeface="+mn-ea"/>
                <a:cs typeface="Calibri"/>
                <a:sym typeface="OpenSans"/>
              </a:rPr>
              <a:t>expected based on broader </a:t>
            </a:r>
            <a:r>
              <a:rPr kumimoji="0" lang="en-GB" sz="1600" b="1" i="0" u="none" strike="noStrike" kern="1200" cap="none" spc="0" normalizeH="0" baseline="0" noProof="0" dirty="0" err="1">
                <a:ln>
                  <a:noFill/>
                </a:ln>
                <a:solidFill>
                  <a:srgbClr val="FFFFFF"/>
                </a:solidFill>
                <a:effectLst/>
                <a:uLnTx/>
                <a:uFillTx/>
                <a:latin typeface="Calibri"/>
                <a:ea typeface="+mn-ea"/>
                <a:cs typeface="Calibri"/>
                <a:sym typeface="OpenSans"/>
              </a:rPr>
              <a:t>MagnetisMM</a:t>
            </a:r>
            <a:r>
              <a:rPr kumimoji="0" lang="en-GB" sz="1600" b="1" i="0" u="none" strike="noStrike" kern="1200" cap="none" spc="0" normalizeH="0" baseline="0" noProof="0" dirty="0">
                <a:ln>
                  <a:noFill/>
                </a:ln>
                <a:solidFill>
                  <a:srgbClr val="FFFFFF"/>
                </a:solidFill>
                <a:effectLst/>
                <a:uLnTx/>
                <a:uFillTx/>
                <a:latin typeface="Calibri"/>
                <a:ea typeface="+mn-ea"/>
                <a:cs typeface="Calibri"/>
                <a:sym typeface="OpenSans"/>
              </a:rPr>
              <a:t> data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a:ea typeface="+mn-ea"/>
                <a:cs typeface="Calibri" panose="020F0502020204030204" pitchFamily="34" charset="0"/>
                <a:sym typeface="OpenSans"/>
              </a:rPr>
              <a:t>CRS: 65.5% (G3 in 2 patients); ICANS: 5.7% (G3 in 2 patients); infections: 73.6% (G3/4: 26.4%);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a:ea typeface="+mn-ea"/>
                <a:cs typeface="Calibri" panose="020F0502020204030204" pitchFamily="34" charset="0"/>
                <a:sym typeface="OpenSans"/>
              </a:rPr>
              <a:t>neutropenia: 44.8% (G3/4: 41.4%)</a:t>
            </a:r>
          </a:p>
        </p:txBody>
      </p:sp>
      <p:sp>
        <p:nvSpPr>
          <p:cNvPr id="2" name="Text Box 11">
            <a:extLst>
              <a:ext uri="{FF2B5EF4-FFF2-40B4-BE49-F238E27FC236}">
                <a16:creationId xmlns:a16="http://schemas.microsoft.com/office/drawing/2014/main" id="{3964D067-B9A5-6FD0-8207-339E0C1B4D97}"/>
              </a:ext>
            </a:extLst>
          </p:cNvPr>
          <p:cNvSpPr txBox="1">
            <a:spLocks noChangeArrowheads="1"/>
          </p:cNvSpPr>
          <p:nvPr/>
        </p:nvSpPr>
        <p:spPr bwMode="auto">
          <a:xfrm>
            <a:off x="399099" y="636288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Nooka</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ASCO 2023.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8008.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639F8DD0-9403-F123-2F87-2E609819A38F}"/>
              </a:ext>
            </a:extLst>
          </p:cNvPr>
          <p:cNvSpPr txBox="1"/>
          <p:nvPr/>
        </p:nvSpPr>
        <p:spPr bwMode="auto">
          <a:xfrm>
            <a:off x="3456633" y="2087922"/>
            <a:ext cx="8239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ORR</a:t>
            </a:r>
          </a:p>
        </p:txBody>
      </p:sp>
      <p:sp>
        <p:nvSpPr>
          <p:cNvPr id="7" name="TextBox 6">
            <a:extLst>
              <a:ext uri="{FF2B5EF4-FFF2-40B4-BE49-F238E27FC236}">
                <a16:creationId xmlns:a16="http://schemas.microsoft.com/office/drawing/2014/main" id="{61363922-8FB4-CED2-5D62-5DB99DD693ED}"/>
              </a:ext>
            </a:extLst>
          </p:cNvPr>
          <p:cNvSpPr txBox="1"/>
          <p:nvPr/>
        </p:nvSpPr>
        <p:spPr bwMode="auto">
          <a:xfrm>
            <a:off x="1210392" y="5477470"/>
            <a:ext cx="176753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Any Prior BCMA Therapy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87)</a:t>
            </a:r>
          </a:p>
        </p:txBody>
      </p:sp>
      <p:sp>
        <p:nvSpPr>
          <p:cNvPr id="8" name="TextBox 7">
            <a:extLst>
              <a:ext uri="{FF2B5EF4-FFF2-40B4-BE49-F238E27FC236}">
                <a16:creationId xmlns:a16="http://schemas.microsoft.com/office/drawing/2014/main" id="{1910FDF4-1DD3-5D88-DA14-D55627D1B5C0}"/>
              </a:ext>
            </a:extLst>
          </p:cNvPr>
          <p:cNvSpPr txBox="1"/>
          <p:nvPr/>
        </p:nvSpPr>
        <p:spPr bwMode="auto">
          <a:xfrm>
            <a:off x="2600468" y="5477470"/>
            <a:ext cx="22608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Prior ADC</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59)</a:t>
            </a:r>
          </a:p>
        </p:txBody>
      </p:sp>
      <p:sp>
        <p:nvSpPr>
          <p:cNvPr id="9" name="TextBox 8">
            <a:extLst>
              <a:ext uri="{FF2B5EF4-FFF2-40B4-BE49-F238E27FC236}">
                <a16:creationId xmlns:a16="http://schemas.microsoft.com/office/drawing/2014/main" id="{4856B65F-9D6E-7653-C0BE-EB9F40B34167}"/>
              </a:ext>
            </a:extLst>
          </p:cNvPr>
          <p:cNvSpPr txBox="1"/>
          <p:nvPr/>
        </p:nvSpPr>
        <p:spPr bwMode="auto">
          <a:xfrm>
            <a:off x="4096054" y="5477470"/>
            <a:ext cx="22608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Prior CAR T</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(n = 36)</a:t>
            </a:r>
          </a:p>
        </p:txBody>
      </p:sp>
      <p:sp>
        <p:nvSpPr>
          <p:cNvPr id="10" name="TextBox 9">
            <a:extLst>
              <a:ext uri="{FF2B5EF4-FFF2-40B4-BE49-F238E27FC236}">
                <a16:creationId xmlns:a16="http://schemas.microsoft.com/office/drawing/2014/main" id="{FE4BE460-0B23-6648-3312-922227001C63}"/>
              </a:ext>
            </a:extLst>
          </p:cNvPr>
          <p:cNvSpPr txBox="1"/>
          <p:nvPr/>
        </p:nvSpPr>
        <p:spPr bwMode="auto">
          <a:xfrm rot="16200000">
            <a:off x="-475013" y="3710085"/>
            <a:ext cx="22608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a:r>
          </a:p>
        </p:txBody>
      </p:sp>
      <p:sp>
        <p:nvSpPr>
          <p:cNvPr id="11" name="TextBox 10">
            <a:extLst>
              <a:ext uri="{FF2B5EF4-FFF2-40B4-BE49-F238E27FC236}">
                <a16:creationId xmlns:a16="http://schemas.microsoft.com/office/drawing/2014/main" id="{5DF3ABD3-4D60-07D5-EB06-3A9E405F86CD}"/>
              </a:ext>
            </a:extLst>
          </p:cNvPr>
          <p:cNvSpPr txBox="1"/>
          <p:nvPr/>
        </p:nvSpPr>
        <p:spPr bwMode="auto">
          <a:xfrm>
            <a:off x="4850100" y="3532445"/>
            <a:ext cx="776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52.8</a:t>
            </a:r>
          </a:p>
        </p:txBody>
      </p:sp>
      <p:sp>
        <p:nvSpPr>
          <p:cNvPr id="12" name="TextBox 11">
            <a:extLst>
              <a:ext uri="{FF2B5EF4-FFF2-40B4-BE49-F238E27FC236}">
                <a16:creationId xmlns:a16="http://schemas.microsoft.com/office/drawing/2014/main" id="{BA236B31-91F8-F6FB-8E03-265027B40650}"/>
              </a:ext>
            </a:extLst>
          </p:cNvPr>
          <p:cNvSpPr txBox="1"/>
          <p:nvPr/>
        </p:nvSpPr>
        <p:spPr bwMode="auto">
          <a:xfrm>
            <a:off x="3355351" y="3891781"/>
            <a:ext cx="776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42.4</a:t>
            </a:r>
          </a:p>
        </p:txBody>
      </p:sp>
      <p:sp>
        <p:nvSpPr>
          <p:cNvPr id="13" name="TextBox 12">
            <a:extLst>
              <a:ext uri="{FF2B5EF4-FFF2-40B4-BE49-F238E27FC236}">
                <a16:creationId xmlns:a16="http://schemas.microsoft.com/office/drawing/2014/main" id="{9E96C104-CD08-8810-97D0-BC36DFE5F3E7}"/>
              </a:ext>
            </a:extLst>
          </p:cNvPr>
          <p:cNvSpPr txBox="1"/>
          <p:nvPr/>
        </p:nvSpPr>
        <p:spPr bwMode="auto">
          <a:xfrm>
            <a:off x="1838115" y="3774861"/>
            <a:ext cx="7764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46.0</a:t>
            </a:r>
          </a:p>
        </p:txBody>
      </p:sp>
      <p:sp>
        <p:nvSpPr>
          <p:cNvPr id="14" name="TextBox 13">
            <a:extLst>
              <a:ext uri="{FF2B5EF4-FFF2-40B4-BE49-F238E27FC236}">
                <a16:creationId xmlns:a16="http://schemas.microsoft.com/office/drawing/2014/main" id="{BB3E88B6-49A3-222F-22D6-892969424193}"/>
              </a:ext>
            </a:extLst>
          </p:cNvPr>
          <p:cNvSpPr txBox="1"/>
          <p:nvPr/>
        </p:nvSpPr>
        <p:spPr bwMode="auto">
          <a:xfrm>
            <a:off x="1019928" y="4195837"/>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CR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18.4%</a:t>
            </a:r>
          </a:p>
        </p:txBody>
      </p:sp>
      <p:sp>
        <p:nvSpPr>
          <p:cNvPr id="15" name="TextBox 14">
            <a:extLst>
              <a:ext uri="{FF2B5EF4-FFF2-40B4-BE49-F238E27FC236}">
                <a16:creationId xmlns:a16="http://schemas.microsoft.com/office/drawing/2014/main" id="{CB595E12-B0B5-D18F-A802-983D8A797D66}"/>
              </a:ext>
            </a:extLst>
          </p:cNvPr>
          <p:cNvSpPr txBox="1"/>
          <p:nvPr/>
        </p:nvSpPr>
        <p:spPr bwMode="auto">
          <a:xfrm>
            <a:off x="2539026" y="4570483"/>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42.5%</a:t>
            </a:r>
          </a:p>
        </p:txBody>
      </p:sp>
      <p:sp>
        <p:nvSpPr>
          <p:cNvPr id="16" name="TextBox 15">
            <a:extLst>
              <a:ext uri="{FF2B5EF4-FFF2-40B4-BE49-F238E27FC236}">
                <a16:creationId xmlns:a16="http://schemas.microsoft.com/office/drawing/2014/main" id="{F2D765EA-011C-C8A7-730D-4E9F958F0C51}"/>
              </a:ext>
            </a:extLst>
          </p:cNvPr>
          <p:cNvSpPr txBox="1"/>
          <p:nvPr/>
        </p:nvSpPr>
        <p:spPr bwMode="auto">
          <a:xfrm>
            <a:off x="4070934" y="4631146"/>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39.0%</a:t>
            </a:r>
          </a:p>
        </p:txBody>
      </p:sp>
      <p:sp>
        <p:nvSpPr>
          <p:cNvPr id="17" name="TextBox 16">
            <a:extLst>
              <a:ext uri="{FF2B5EF4-FFF2-40B4-BE49-F238E27FC236}">
                <a16:creationId xmlns:a16="http://schemas.microsoft.com/office/drawing/2014/main" id="{0BBC5A2B-CF74-E24B-C9D2-7156EE55B0D1}"/>
              </a:ext>
            </a:extLst>
          </p:cNvPr>
          <p:cNvSpPr txBox="1"/>
          <p:nvPr/>
        </p:nvSpPr>
        <p:spPr bwMode="auto">
          <a:xfrm>
            <a:off x="5579956" y="4411626"/>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47.2%</a:t>
            </a:r>
          </a:p>
        </p:txBody>
      </p:sp>
      <p:sp>
        <p:nvSpPr>
          <p:cNvPr id="29" name="TextBox 28">
            <a:extLst>
              <a:ext uri="{FF2B5EF4-FFF2-40B4-BE49-F238E27FC236}">
                <a16:creationId xmlns:a16="http://schemas.microsoft.com/office/drawing/2014/main" id="{CFC7F721-E396-3B68-8FF0-5B4F57E8FFDD}"/>
              </a:ext>
            </a:extLst>
          </p:cNvPr>
          <p:cNvSpPr txBox="1"/>
          <p:nvPr/>
        </p:nvSpPr>
        <p:spPr bwMode="auto">
          <a:xfrm>
            <a:off x="4031913" y="3829777"/>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CR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19.4%</a:t>
            </a:r>
          </a:p>
        </p:txBody>
      </p:sp>
      <p:sp>
        <p:nvSpPr>
          <p:cNvPr id="30" name="TextBox 29">
            <a:extLst>
              <a:ext uri="{FF2B5EF4-FFF2-40B4-BE49-F238E27FC236}">
                <a16:creationId xmlns:a16="http://schemas.microsoft.com/office/drawing/2014/main" id="{4FDDD6EC-2C9E-6042-D9FB-56009076A9DB}"/>
              </a:ext>
            </a:extLst>
          </p:cNvPr>
          <p:cNvSpPr txBox="1"/>
          <p:nvPr/>
        </p:nvSpPr>
        <p:spPr bwMode="auto">
          <a:xfrm>
            <a:off x="2526889" y="4132436"/>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CR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18.6%</a:t>
            </a:r>
          </a:p>
        </p:txBody>
      </p:sp>
      <p:grpSp>
        <p:nvGrpSpPr>
          <p:cNvPr id="20" name="Group 19">
            <a:extLst>
              <a:ext uri="{FF2B5EF4-FFF2-40B4-BE49-F238E27FC236}">
                <a16:creationId xmlns:a16="http://schemas.microsoft.com/office/drawing/2014/main" id="{70AEA65E-A877-19B0-ACDC-A477E9699E93}"/>
              </a:ext>
            </a:extLst>
          </p:cNvPr>
          <p:cNvGrpSpPr/>
          <p:nvPr/>
        </p:nvGrpSpPr>
        <p:grpSpPr>
          <a:xfrm>
            <a:off x="5078970" y="2098351"/>
            <a:ext cx="1250788" cy="1200329"/>
            <a:chOff x="10834058" y="1938557"/>
            <a:chExt cx="1250788" cy="1200329"/>
          </a:xfrm>
        </p:grpSpPr>
        <p:sp>
          <p:nvSpPr>
            <p:cNvPr id="35" name="TextBox 34">
              <a:extLst>
                <a:ext uri="{FF2B5EF4-FFF2-40B4-BE49-F238E27FC236}">
                  <a16:creationId xmlns:a16="http://schemas.microsoft.com/office/drawing/2014/main" id="{136FA543-C54B-55DE-BFCF-F97C52800C28}"/>
                </a:ext>
              </a:extLst>
            </p:cNvPr>
            <p:cNvSpPr txBox="1"/>
            <p:nvPr/>
          </p:nvSpPr>
          <p:spPr bwMode="auto">
            <a:xfrm>
              <a:off x="10989471" y="1938557"/>
              <a:ext cx="1095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sCR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VGPR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a:t>
              </a:r>
            </a:p>
          </p:txBody>
        </p:sp>
        <p:sp>
          <p:nvSpPr>
            <p:cNvPr id="36" name="Rectangle 35">
              <a:extLst>
                <a:ext uri="{FF2B5EF4-FFF2-40B4-BE49-F238E27FC236}">
                  <a16:creationId xmlns:a16="http://schemas.microsoft.com/office/drawing/2014/main" id="{43524F12-0397-1E9E-21EB-85577771A783}"/>
                </a:ext>
              </a:extLst>
            </p:cNvPr>
            <p:cNvSpPr/>
            <p:nvPr/>
          </p:nvSpPr>
          <p:spPr bwMode="auto">
            <a:xfrm>
              <a:off x="10834058" y="2050466"/>
              <a:ext cx="155413" cy="155413"/>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Rectangle 36">
              <a:extLst>
                <a:ext uri="{FF2B5EF4-FFF2-40B4-BE49-F238E27FC236}">
                  <a16:creationId xmlns:a16="http://schemas.microsoft.com/office/drawing/2014/main" id="{6B6DB3AF-F2C9-6275-37A8-547E947A34DF}"/>
                </a:ext>
              </a:extLst>
            </p:cNvPr>
            <p:cNvSpPr/>
            <p:nvPr/>
          </p:nvSpPr>
          <p:spPr bwMode="auto">
            <a:xfrm>
              <a:off x="10834058" y="2319438"/>
              <a:ext cx="155413" cy="155413"/>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1B7749AC-0BAC-6A2B-17AD-9D507B10BF8B}"/>
                </a:ext>
              </a:extLst>
            </p:cNvPr>
            <p:cNvSpPr/>
            <p:nvPr/>
          </p:nvSpPr>
          <p:spPr bwMode="auto">
            <a:xfrm>
              <a:off x="10834058" y="2585972"/>
              <a:ext cx="155413" cy="155413"/>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Rectangle 38">
              <a:extLst>
                <a:ext uri="{FF2B5EF4-FFF2-40B4-BE49-F238E27FC236}">
                  <a16:creationId xmlns:a16="http://schemas.microsoft.com/office/drawing/2014/main" id="{9355A92F-40FC-DA08-4E61-32CBD167CA0C}"/>
                </a:ext>
              </a:extLst>
            </p:cNvPr>
            <p:cNvSpPr/>
            <p:nvPr/>
          </p:nvSpPr>
          <p:spPr bwMode="auto">
            <a:xfrm>
              <a:off x="10837393" y="2871542"/>
              <a:ext cx="155413" cy="155413"/>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0" name="Left Brace 39">
            <a:extLst>
              <a:ext uri="{FF2B5EF4-FFF2-40B4-BE49-F238E27FC236}">
                <a16:creationId xmlns:a16="http://schemas.microsoft.com/office/drawing/2014/main" id="{35052FC9-0DA4-793B-94FF-2428BB7DDCD3}"/>
              </a:ext>
            </a:extLst>
          </p:cNvPr>
          <p:cNvSpPr/>
          <p:nvPr/>
        </p:nvSpPr>
        <p:spPr bwMode="auto">
          <a:xfrm rot="10800000">
            <a:off x="5622171" y="3841143"/>
            <a:ext cx="88940" cy="1420876"/>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2" name="Left Brace 41">
            <a:extLst>
              <a:ext uri="{FF2B5EF4-FFF2-40B4-BE49-F238E27FC236}">
                <a16:creationId xmlns:a16="http://schemas.microsoft.com/office/drawing/2014/main" id="{4256E19C-403B-E1CA-7D3D-B6461C6B26FE}"/>
              </a:ext>
            </a:extLst>
          </p:cNvPr>
          <p:cNvSpPr/>
          <p:nvPr/>
        </p:nvSpPr>
        <p:spPr bwMode="auto">
          <a:xfrm rot="10800000">
            <a:off x="4119188" y="4168816"/>
            <a:ext cx="88941" cy="1212637"/>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3" name="Left Brace 42">
            <a:extLst>
              <a:ext uri="{FF2B5EF4-FFF2-40B4-BE49-F238E27FC236}">
                <a16:creationId xmlns:a16="http://schemas.microsoft.com/office/drawing/2014/main" id="{57189B46-BAB2-9AF6-F367-D0DB14F8EAB7}"/>
              </a:ext>
            </a:extLst>
          </p:cNvPr>
          <p:cNvSpPr/>
          <p:nvPr/>
        </p:nvSpPr>
        <p:spPr bwMode="auto">
          <a:xfrm rot="10800000">
            <a:off x="2618119" y="4051169"/>
            <a:ext cx="100375" cy="1321575"/>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4" name="Left Brace 43">
            <a:extLst>
              <a:ext uri="{FF2B5EF4-FFF2-40B4-BE49-F238E27FC236}">
                <a16:creationId xmlns:a16="http://schemas.microsoft.com/office/drawing/2014/main" id="{638BF48F-9BD4-5EA4-9FE6-52C9CB1EEC44}"/>
              </a:ext>
            </a:extLst>
          </p:cNvPr>
          <p:cNvSpPr/>
          <p:nvPr/>
        </p:nvSpPr>
        <p:spPr bwMode="auto">
          <a:xfrm>
            <a:off x="1732081" y="4066336"/>
            <a:ext cx="107464" cy="536351"/>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5" name="Left Brace 44">
            <a:extLst>
              <a:ext uri="{FF2B5EF4-FFF2-40B4-BE49-F238E27FC236}">
                <a16:creationId xmlns:a16="http://schemas.microsoft.com/office/drawing/2014/main" id="{4D3A0CB0-C248-0EB8-2A1E-20DAD705B499}"/>
              </a:ext>
            </a:extLst>
          </p:cNvPr>
          <p:cNvSpPr/>
          <p:nvPr/>
        </p:nvSpPr>
        <p:spPr bwMode="auto">
          <a:xfrm>
            <a:off x="3242056" y="4178050"/>
            <a:ext cx="100376" cy="553110"/>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6" name="Left Brace 45">
            <a:extLst>
              <a:ext uri="{FF2B5EF4-FFF2-40B4-BE49-F238E27FC236}">
                <a16:creationId xmlns:a16="http://schemas.microsoft.com/office/drawing/2014/main" id="{10341B7B-47E5-7E67-B771-AF908983DFBD}"/>
              </a:ext>
            </a:extLst>
          </p:cNvPr>
          <p:cNvSpPr/>
          <p:nvPr/>
        </p:nvSpPr>
        <p:spPr bwMode="auto">
          <a:xfrm>
            <a:off x="4737024" y="3842988"/>
            <a:ext cx="100376" cy="598135"/>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cxnSp>
        <p:nvCxnSpPr>
          <p:cNvPr id="49" name="Straight Connector 48">
            <a:extLst>
              <a:ext uri="{FF2B5EF4-FFF2-40B4-BE49-F238E27FC236}">
                <a16:creationId xmlns:a16="http://schemas.microsoft.com/office/drawing/2014/main" id="{BCAB3A1A-370B-4D80-1F01-08851C1954D3}"/>
              </a:ext>
            </a:extLst>
          </p:cNvPr>
          <p:cNvCxnSpPr>
            <a:cxnSpLocks/>
          </p:cNvCxnSpPr>
          <p:nvPr/>
        </p:nvCxnSpPr>
        <p:spPr bwMode="auto">
          <a:xfrm>
            <a:off x="1179418" y="2361728"/>
            <a:ext cx="72024"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EE018669-C396-558E-4070-D0F59CF7CDFD}"/>
              </a:ext>
            </a:extLst>
          </p:cNvPr>
          <p:cNvCxnSpPr>
            <a:cxnSpLocks/>
          </p:cNvCxnSpPr>
          <p:nvPr/>
        </p:nvCxnSpPr>
        <p:spPr bwMode="auto">
          <a:xfrm>
            <a:off x="1179418" y="2990289"/>
            <a:ext cx="72024"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7C8B9FD0-E0D7-D5E9-57F8-6898A6ADE1A9}"/>
              </a:ext>
            </a:extLst>
          </p:cNvPr>
          <p:cNvCxnSpPr>
            <a:cxnSpLocks/>
          </p:cNvCxnSpPr>
          <p:nvPr/>
        </p:nvCxnSpPr>
        <p:spPr bwMode="auto">
          <a:xfrm>
            <a:off x="1179418" y="3598346"/>
            <a:ext cx="72024"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BAF8E849-6F82-DEE4-A04A-58B9934FDD7B}"/>
              </a:ext>
            </a:extLst>
          </p:cNvPr>
          <p:cNvCxnSpPr>
            <a:cxnSpLocks/>
          </p:cNvCxnSpPr>
          <p:nvPr/>
        </p:nvCxnSpPr>
        <p:spPr bwMode="auto">
          <a:xfrm>
            <a:off x="1179418" y="4226907"/>
            <a:ext cx="72024"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27AB9A6-0484-8180-3B59-786DE0643EA0}"/>
              </a:ext>
            </a:extLst>
          </p:cNvPr>
          <p:cNvCxnSpPr>
            <a:cxnSpLocks/>
          </p:cNvCxnSpPr>
          <p:nvPr/>
        </p:nvCxnSpPr>
        <p:spPr bwMode="auto">
          <a:xfrm>
            <a:off x="1179418" y="4848027"/>
            <a:ext cx="72024"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C26C20B-38EB-331E-BE14-D3706284A450}"/>
              </a:ext>
            </a:extLst>
          </p:cNvPr>
          <p:cNvCxnSpPr>
            <a:cxnSpLocks/>
          </p:cNvCxnSpPr>
          <p:nvPr/>
        </p:nvCxnSpPr>
        <p:spPr bwMode="auto">
          <a:xfrm>
            <a:off x="1179418" y="5476588"/>
            <a:ext cx="72024" cy="0"/>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EA4C6C42-A526-1880-9EB7-6868786C7ACC}"/>
              </a:ext>
            </a:extLst>
          </p:cNvPr>
          <p:cNvSpPr txBox="1"/>
          <p:nvPr/>
        </p:nvSpPr>
        <p:spPr bwMode="auto">
          <a:xfrm>
            <a:off x="675389" y="2189362"/>
            <a:ext cx="564683"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56" name="TextBox 55">
            <a:extLst>
              <a:ext uri="{FF2B5EF4-FFF2-40B4-BE49-F238E27FC236}">
                <a16:creationId xmlns:a16="http://schemas.microsoft.com/office/drawing/2014/main" id="{77373509-BACB-C1FC-AA48-5DA8D0121AFD}"/>
              </a:ext>
            </a:extLst>
          </p:cNvPr>
          <p:cNvSpPr txBox="1"/>
          <p:nvPr/>
        </p:nvSpPr>
        <p:spPr bwMode="auto">
          <a:xfrm>
            <a:off x="790400" y="2812959"/>
            <a:ext cx="449672"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57" name="TextBox 56">
            <a:extLst>
              <a:ext uri="{FF2B5EF4-FFF2-40B4-BE49-F238E27FC236}">
                <a16:creationId xmlns:a16="http://schemas.microsoft.com/office/drawing/2014/main" id="{747CA7B2-ACF4-48DF-43E7-F293342FCC16}"/>
              </a:ext>
            </a:extLst>
          </p:cNvPr>
          <p:cNvSpPr txBox="1"/>
          <p:nvPr/>
        </p:nvSpPr>
        <p:spPr bwMode="auto">
          <a:xfrm>
            <a:off x="790400" y="3436556"/>
            <a:ext cx="449672"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8" name="TextBox 57">
            <a:extLst>
              <a:ext uri="{FF2B5EF4-FFF2-40B4-BE49-F238E27FC236}">
                <a16:creationId xmlns:a16="http://schemas.microsoft.com/office/drawing/2014/main" id="{608F1FCF-28D7-130C-F9CE-8E1AC3970743}"/>
              </a:ext>
            </a:extLst>
          </p:cNvPr>
          <p:cNvSpPr txBox="1"/>
          <p:nvPr/>
        </p:nvSpPr>
        <p:spPr bwMode="auto">
          <a:xfrm>
            <a:off x="790400" y="4060153"/>
            <a:ext cx="449672"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9" name="TextBox 58">
            <a:extLst>
              <a:ext uri="{FF2B5EF4-FFF2-40B4-BE49-F238E27FC236}">
                <a16:creationId xmlns:a16="http://schemas.microsoft.com/office/drawing/2014/main" id="{4CCB701D-BB81-9E5C-3240-3B9847D1B13A}"/>
              </a:ext>
            </a:extLst>
          </p:cNvPr>
          <p:cNvSpPr txBox="1"/>
          <p:nvPr/>
        </p:nvSpPr>
        <p:spPr bwMode="auto">
          <a:xfrm>
            <a:off x="790400" y="4683750"/>
            <a:ext cx="449672"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60" name="TextBox 59">
            <a:extLst>
              <a:ext uri="{FF2B5EF4-FFF2-40B4-BE49-F238E27FC236}">
                <a16:creationId xmlns:a16="http://schemas.microsoft.com/office/drawing/2014/main" id="{D9A78217-3D78-C624-C8F3-268B589A0FCC}"/>
              </a:ext>
            </a:extLst>
          </p:cNvPr>
          <p:cNvSpPr txBox="1"/>
          <p:nvPr/>
        </p:nvSpPr>
        <p:spPr bwMode="auto">
          <a:xfrm>
            <a:off x="790400" y="5307347"/>
            <a:ext cx="449672" cy="369332"/>
          </a:xfrm>
          <a:prstGeom prst="rect">
            <a:avLst/>
          </a:prstGeom>
          <a:no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8" name="TextBox 17">
            <a:extLst>
              <a:ext uri="{FF2B5EF4-FFF2-40B4-BE49-F238E27FC236}">
                <a16:creationId xmlns:a16="http://schemas.microsoft.com/office/drawing/2014/main" id="{716FF524-C664-3E8B-6470-2F0346B3AB8C}"/>
              </a:ext>
            </a:extLst>
          </p:cNvPr>
          <p:cNvSpPr txBox="1"/>
          <p:nvPr/>
        </p:nvSpPr>
        <p:spPr bwMode="auto">
          <a:xfrm>
            <a:off x="4850100" y="4782939"/>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27.8</a:t>
            </a:r>
          </a:p>
        </p:txBody>
      </p:sp>
      <p:sp>
        <p:nvSpPr>
          <p:cNvPr id="19" name="TextBox 18">
            <a:extLst>
              <a:ext uri="{FF2B5EF4-FFF2-40B4-BE49-F238E27FC236}">
                <a16:creationId xmlns:a16="http://schemas.microsoft.com/office/drawing/2014/main" id="{5BC2F468-6456-0AAE-5799-590318A59EFC}"/>
              </a:ext>
            </a:extLst>
          </p:cNvPr>
          <p:cNvSpPr txBox="1"/>
          <p:nvPr/>
        </p:nvSpPr>
        <p:spPr bwMode="auto">
          <a:xfrm>
            <a:off x="4850100" y="5239357"/>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5.6</a:t>
            </a:r>
          </a:p>
        </p:txBody>
      </p:sp>
      <p:sp>
        <p:nvSpPr>
          <p:cNvPr id="21" name="TextBox 20">
            <a:extLst>
              <a:ext uri="{FF2B5EF4-FFF2-40B4-BE49-F238E27FC236}">
                <a16:creationId xmlns:a16="http://schemas.microsoft.com/office/drawing/2014/main" id="{DBFFA8B5-E961-BBBF-87BB-E7896C7AAD84}"/>
              </a:ext>
            </a:extLst>
          </p:cNvPr>
          <p:cNvSpPr txBox="1"/>
          <p:nvPr/>
        </p:nvSpPr>
        <p:spPr bwMode="auto">
          <a:xfrm>
            <a:off x="3355351" y="4371961"/>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13.6</a:t>
            </a:r>
          </a:p>
        </p:txBody>
      </p:sp>
      <p:sp>
        <p:nvSpPr>
          <p:cNvPr id="24" name="TextBox 23">
            <a:extLst>
              <a:ext uri="{FF2B5EF4-FFF2-40B4-BE49-F238E27FC236}">
                <a16:creationId xmlns:a16="http://schemas.microsoft.com/office/drawing/2014/main" id="{E8301968-9944-8B2E-4768-3EEBD353D6DE}"/>
              </a:ext>
            </a:extLst>
          </p:cNvPr>
          <p:cNvSpPr txBox="1"/>
          <p:nvPr/>
        </p:nvSpPr>
        <p:spPr bwMode="auto">
          <a:xfrm>
            <a:off x="3355351" y="4895429"/>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20.3</a:t>
            </a:r>
          </a:p>
        </p:txBody>
      </p:sp>
      <p:sp>
        <p:nvSpPr>
          <p:cNvPr id="25" name="TextBox 24">
            <a:extLst>
              <a:ext uri="{FF2B5EF4-FFF2-40B4-BE49-F238E27FC236}">
                <a16:creationId xmlns:a16="http://schemas.microsoft.com/office/drawing/2014/main" id="{1E0188EF-9C0B-7345-98F0-B8FB06085EA9}"/>
              </a:ext>
            </a:extLst>
          </p:cNvPr>
          <p:cNvSpPr txBox="1"/>
          <p:nvPr/>
        </p:nvSpPr>
        <p:spPr bwMode="auto">
          <a:xfrm>
            <a:off x="4850100" y="4055555"/>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16.7</a:t>
            </a:r>
          </a:p>
        </p:txBody>
      </p:sp>
      <p:sp>
        <p:nvSpPr>
          <p:cNvPr id="26" name="TextBox 25">
            <a:extLst>
              <a:ext uri="{FF2B5EF4-FFF2-40B4-BE49-F238E27FC236}">
                <a16:creationId xmlns:a16="http://schemas.microsoft.com/office/drawing/2014/main" id="{A8B4DFA1-A971-0D3D-4FA5-9BA66D2D7F45}"/>
              </a:ext>
            </a:extLst>
          </p:cNvPr>
          <p:cNvSpPr txBox="1"/>
          <p:nvPr/>
        </p:nvSpPr>
        <p:spPr bwMode="auto">
          <a:xfrm>
            <a:off x="3355351" y="4096402"/>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5.1</a:t>
            </a:r>
          </a:p>
        </p:txBody>
      </p:sp>
      <p:sp>
        <p:nvSpPr>
          <p:cNvPr id="27" name="TextBox 26">
            <a:extLst>
              <a:ext uri="{FF2B5EF4-FFF2-40B4-BE49-F238E27FC236}">
                <a16:creationId xmlns:a16="http://schemas.microsoft.com/office/drawing/2014/main" id="{CE0D933C-0042-BE82-D796-4D51B5E80AF3}"/>
              </a:ext>
            </a:extLst>
          </p:cNvPr>
          <p:cNvSpPr txBox="1"/>
          <p:nvPr/>
        </p:nvSpPr>
        <p:spPr bwMode="auto">
          <a:xfrm>
            <a:off x="3355351" y="5277204"/>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3.4</a:t>
            </a:r>
          </a:p>
        </p:txBody>
      </p:sp>
      <p:sp>
        <p:nvSpPr>
          <p:cNvPr id="28" name="TextBox 27">
            <a:extLst>
              <a:ext uri="{FF2B5EF4-FFF2-40B4-BE49-F238E27FC236}">
                <a16:creationId xmlns:a16="http://schemas.microsoft.com/office/drawing/2014/main" id="{864A84E4-D691-C233-950E-F3CF880B24DA}"/>
              </a:ext>
            </a:extLst>
          </p:cNvPr>
          <p:cNvSpPr txBox="1"/>
          <p:nvPr/>
        </p:nvSpPr>
        <p:spPr bwMode="auto">
          <a:xfrm>
            <a:off x="4850100" y="3748313"/>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2.8</a:t>
            </a:r>
          </a:p>
        </p:txBody>
      </p:sp>
      <p:sp>
        <p:nvSpPr>
          <p:cNvPr id="31" name="TextBox 30">
            <a:extLst>
              <a:ext uri="{FF2B5EF4-FFF2-40B4-BE49-F238E27FC236}">
                <a16:creationId xmlns:a16="http://schemas.microsoft.com/office/drawing/2014/main" id="{CCE2A7BA-E550-E45F-E6AE-DA00EF8586F7}"/>
              </a:ext>
            </a:extLst>
          </p:cNvPr>
          <p:cNvSpPr txBox="1"/>
          <p:nvPr/>
        </p:nvSpPr>
        <p:spPr bwMode="auto">
          <a:xfrm>
            <a:off x="1838115" y="4780788"/>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24.1</a:t>
            </a:r>
          </a:p>
        </p:txBody>
      </p:sp>
      <p:sp>
        <p:nvSpPr>
          <p:cNvPr id="32" name="TextBox 31">
            <a:extLst>
              <a:ext uri="{FF2B5EF4-FFF2-40B4-BE49-F238E27FC236}">
                <a16:creationId xmlns:a16="http://schemas.microsoft.com/office/drawing/2014/main" id="{E71C090D-A424-7B57-E0E3-43D4856A2463}"/>
              </a:ext>
            </a:extLst>
          </p:cNvPr>
          <p:cNvSpPr txBox="1"/>
          <p:nvPr/>
        </p:nvSpPr>
        <p:spPr bwMode="auto">
          <a:xfrm>
            <a:off x="1838115" y="5275081"/>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3.4</a:t>
            </a:r>
          </a:p>
        </p:txBody>
      </p:sp>
      <p:sp>
        <p:nvSpPr>
          <p:cNvPr id="33" name="TextBox 32">
            <a:extLst>
              <a:ext uri="{FF2B5EF4-FFF2-40B4-BE49-F238E27FC236}">
                <a16:creationId xmlns:a16="http://schemas.microsoft.com/office/drawing/2014/main" id="{8366CFCD-3449-FBB7-9CE4-F6A5842759E7}"/>
              </a:ext>
            </a:extLst>
          </p:cNvPr>
          <p:cNvSpPr txBox="1"/>
          <p:nvPr/>
        </p:nvSpPr>
        <p:spPr bwMode="auto">
          <a:xfrm>
            <a:off x="1838115" y="4283349"/>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13.8</a:t>
            </a:r>
          </a:p>
        </p:txBody>
      </p:sp>
      <p:sp>
        <p:nvSpPr>
          <p:cNvPr id="34" name="TextBox 33">
            <a:extLst>
              <a:ext uri="{FF2B5EF4-FFF2-40B4-BE49-F238E27FC236}">
                <a16:creationId xmlns:a16="http://schemas.microsoft.com/office/drawing/2014/main" id="{3F1B67F7-9DBF-03BD-4610-686B8FA2192C}"/>
              </a:ext>
            </a:extLst>
          </p:cNvPr>
          <p:cNvSpPr txBox="1"/>
          <p:nvPr/>
        </p:nvSpPr>
        <p:spPr bwMode="auto">
          <a:xfrm>
            <a:off x="1838115" y="3986556"/>
            <a:ext cx="77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4.6</a:t>
            </a:r>
          </a:p>
        </p:txBody>
      </p:sp>
      <p:sp>
        <p:nvSpPr>
          <p:cNvPr id="47" name="Freeform 46">
            <a:extLst>
              <a:ext uri="{FF2B5EF4-FFF2-40B4-BE49-F238E27FC236}">
                <a16:creationId xmlns:a16="http://schemas.microsoft.com/office/drawing/2014/main" id="{6CF59999-66AD-B6FD-4FC3-F96EA4525A0C}"/>
              </a:ext>
            </a:extLst>
          </p:cNvPr>
          <p:cNvSpPr/>
          <p:nvPr/>
        </p:nvSpPr>
        <p:spPr bwMode="auto">
          <a:xfrm>
            <a:off x="1260674" y="2353387"/>
            <a:ext cx="4947213" cy="3126377"/>
          </a:xfrm>
          <a:custGeom>
            <a:avLst/>
            <a:gdLst>
              <a:gd name="connsiteX0" fmla="*/ 0 w 4506686"/>
              <a:gd name="connsiteY0" fmla="*/ 0 h 3126377"/>
              <a:gd name="connsiteX1" fmla="*/ 0 w 4506686"/>
              <a:gd name="connsiteY1" fmla="*/ 3126377 h 3126377"/>
              <a:gd name="connsiteX2" fmla="*/ 4506686 w 4506686"/>
              <a:gd name="connsiteY2" fmla="*/ 3126377 h 3126377"/>
            </a:gdLst>
            <a:ahLst/>
            <a:cxnLst>
              <a:cxn ang="0">
                <a:pos x="connsiteX0" y="connsiteY0"/>
              </a:cxn>
              <a:cxn ang="0">
                <a:pos x="connsiteX1" y="connsiteY1"/>
              </a:cxn>
              <a:cxn ang="0">
                <a:pos x="connsiteX2" y="connsiteY2"/>
              </a:cxn>
            </a:cxnLst>
            <a:rect l="l" t="t" r="r" b="b"/>
            <a:pathLst>
              <a:path w="4506686" h="3126377">
                <a:moveTo>
                  <a:pt x="0" y="0"/>
                </a:moveTo>
                <a:lnTo>
                  <a:pt x="0" y="3126377"/>
                </a:lnTo>
                <a:lnTo>
                  <a:pt x="4506686" y="3126377"/>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cxnSp>
        <p:nvCxnSpPr>
          <p:cNvPr id="73" name="Straight Connector 72">
            <a:extLst>
              <a:ext uri="{FF2B5EF4-FFF2-40B4-BE49-F238E27FC236}">
                <a16:creationId xmlns:a16="http://schemas.microsoft.com/office/drawing/2014/main" id="{43EABEB7-17A6-EBC0-1E8C-1EE355C57CF1}"/>
              </a:ext>
            </a:extLst>
          </p:cNvPr>
          <p:cNvCxnSpPr>
            <a:cxnSpLocks/>
          </p:cNvCxnSpPr>
          <p:nvPr/>
        </p:nvCxnSpPr>
        <p:spPr bwMode="auto">
          <a:xfrm>
            <a:off x="1259153" y="5471731"/>
            <a:ext cx="0" cy="74641"/>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3112548A-7A79-BE5D-9E21-DFE22076C0D6}"/>
              </a:ext>
            </a:extLst>
          </p:cNvPr>
          <p:cNvCxnSpPr>
            <a:cxnSpLocks/>
          </p:cNvCxnSpPr>
          <p:nvPr/>
        </p:nvCxnSpPr>
        <p:spPr bwMode="auto">
          <a:xfrm>
            <a:off x="2996930" y="5471731"/>
            <a:ext cx="0" cy="74641"/>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EB9B262-7B61-3CE8-EAA8-4DD8B5DA0DC4}"/>
              </a:ext>
            </a:extLst>
          </p:cNvPr>
          <p:cNvCxnSpPr>
            <a:cxnSpLocks/>
          </p:cNvCxnSpPr>
          <p:nvPr/>
        </p:nvCxnSpPr>
        <p:spPr bwMode="auto">
          <a:xfrm>
            <a:off x="4442509" y="5471731"/>
            <a:ext cx="0" cy="74641"/>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98C55C14-4D26-E969-5809-82E8BC27D16D}"/>
              </a:ext>
            </a:extLst>
          </p:cNvPr>
          <p:cNvCxnSpPr>
            <a:cxnSpLocks/>
          </p:cNvCxnSpPr>
          <p:nvPr/>
        </p:nvCxnSpPr>
        <p:spPr bwMode="auto">
          <a:xfrm>
            <a:off x="6180286" y="5471731"/>
            <a:ext cx="0" cy="74641"/>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357208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BF82F75-D9BE-F60C-CDB5-827AB775B701}"/>
              </a:ext>
            </a:extLst>
          </p:cNvPr>
          <p:cNvSpPr>
            <a:spLocks noGrp="1"/>
          </p:cNvSpPr>
          <p:nvPr>
            <p:ph type="title"/>
          </p:nvPr>
        </p:nvSpPr>
        <p:spPr/>
        <p:txBody>
          <a:bodyPr/>
          <a:lstStyle/>
          <a:p>
            <a:r>
              <a:rPr lang="en-US" dirty="0"/>
              <a:t>Sequencing Considerations in R/R MM: </a:t>
            </a:r>
            <a:r>
              <a:rPr lang="en-US" dirty="0" err="1"/>
              <a:t>Talquetamab</a:t>
            </a:r>
            <a:r>
              <a:rPr lang="en-US" dirty="0"/>
              <a:t> After Prior TCR Therapy</a:t>
            </a:r>
          </a:p>
        </p:txBody>
      </p:sp>
      <p:sp>
        <p:nvSpPr>
          <p:cNvPr id="5" name="TextBox 1">
            <a:extLst>
              <a:ext uri="{FF2B5EF4-FFF2-40B4-BE49-F238E27FC236}">
                <a16:creationId xmlns:a16="http://schemas.microsoft.com/office/drawing/2014/main" id="{8F89F47D-B37C-FF13-E022-99499F08C343}"/>
              </a:ext>
            </a:extLst>
          </p:cNvPr>
          <p:cNvSpPr txBox="1"/>
          <p:nvPr/>
        </p:nvSpPr>
        <p:spPr>
          <a:xfrm>
            <a:off x="416563" y="6368274"/>
            <a:ext cx="5972514" cy="276999"/>
          </a:xfrm>
          <a:prstGeom prst="rect">
            <a:avLst/>
          </a:prstGeom>
          <a:noFill/>
        </p:spPr>
        <p:txBody>
          <a:bodyPr wrap="square" rtlCol="0">
            <a:spAutoFit/>
          </a:bodyPr>
          <a:lstStyle/>
          <a:p>
            <a:pPr marL="0" marR="0" lvl="0" indent="0" algn="l" defTabSz="457182"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Jakuwobiak</a:t>
            </a:r>
            <a:r>
              <a:rPr kumimoji="0" lang="en-GB"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ASH2023. Poster 3377. Chari. Lancet </a:t>
            </a:r>
            <a:r>
              <a:rPr kumimoji="0" lang="en-GB" sz="12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Haematol</a:t>
            </a:r>
            <a:r>
              <a:rPr kumimoji="0" lang="en-GB"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2025;12:e269 </a:t>
            </a:r>
          </a:p>
        </p:txBody>
      </p:sp>
      <p:graphicFrame>
        <p:nvGraphicFramePr>
          <p:cNvPr id="2" name="Table 1">
            <a:extLst>
              <a:ext uri="{FF2B5EF4-FFF2-40B4-BE49-F238E27FC236}">
                <a16:creationId xmlns:a16="http://schemas.microsoft.com/office/drawing/2014/main" id="{8EEB2351-D978-C256-F9BE-69BCE6CD19F7}"/>
              </a:ext>
            </a:extLst>
          </p:cNvPr>
          <p:cNvGraphicFramePr>
            <a:graphicFrameLocks noGrp="1"/>
          </p:cNvGraphicFramePr>
          <p:nvPr/>
        </p:nvGraphicFramePr>
        <p:xfrm>
          <a:off x="6306188" y="4414019"/>
          <a:ext cx="4873460" cy="1767840"/>
        </p:xfrm>
        <a:graphic>
          <a:graphicData uri="http://schemas.openxmlformats.org/drawingml/2006/table">
            <a:tbl>
              <a:tblPr firstRow="1" bandRow="1">
                <a:tableStyleId>{5C22544A-7EE6-4342-B048-85BDC9FD1C3A}</a:tableStyleId>
              </a:tblPr>
              <a:tblGrid>
                <a:gridCol w="3028416">
                  <a:extLst>
                    <a:ext uri="{9D8B030D-6E8A-4147-A177-3AD203B41FA5}">
                      <a16:colId xmlns:a16="http://schemas.microsoft.com/office/drawing/2014/main" val="399391853"/>
                    </a:ext>
                  </a:extLst>
                </a:gridCol>
                <a:gridCol w="1845044">
                  <a:extLst>
                    <a:ext uri="{9D8B030D-6E8A-4147-A177-3AD203B41FA5}">
                      <a16:colId xmlns:a16="http://schemas.microsoft.com/office/drawing/2014/main" val="2444272141"/>
                    </a:ext>
                  </a:extLst>
                </a:gridCol>
              </a:tblGrid>
              <a:tr h="0">
                <a:tc>
                  <a:txBody>
                    <a:bodyPr/>
                    <a:lstStyle/>
                    <a:p>
                      <a:r>
                        <a:rPr lang="en-US" sz="1400" dirty="0"/>
                        <a:t>LOT Before First Dose of Talquetamab</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ORR, % (n/N)</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49603398"/>
                  </a:ext>
                </a:extLst>
              </a:tr>
              <a:tr h="177813">
                <a:tc>
                  <a:txBody>
                    <a:bodyPr/>
                    <a:lstStyle/>
                    <a:p>
                      <a:r>
                        <a:rPr lang="en-US" sz="1400">
                          <a:solidFill>
                            <a:schemeClr val="bg1"/>
                          </a:solidFill>
                        </a:rPr>
                        <a:t>CAR-T</a:t>
                      </a:r>
                    </a:p>
                    <a:p>
                      <a:pPr marL="285750" indent="-285750">
                        <a:buFont typeface="Wingdings" pitchFamily="2" charset="2"/>
                        <a:buChar char="§"/>
                      </a:pPr>
                      <a:r>
                        <a:rPr lang="en-US" sz="1400">
                          <a:solidFill>
                            <a:schemeClr val="bg1"/>
                          </a:solidFill>
                        </a:rPr>
                        <a:t>As last LOT</a:t>
                      </a:r>
                    </a:p>
                    <a:p>
                      <a:pPr marL="285750" indent="-285750">
                        <a:buFont typeface="Wingdings" pitchFamily="2" charset="2"/>
                        <a:buChar char="§"/>
                      </a:pPr>
                      <a:r>
                        <a:rPr lang="en-US" sz="1400">
                          <a:solidFill>
                            <a:schemeClr val="bg1"/>
                          </a:solidFill>
                        </a:rPr>
                        <a:t>Prior to last LOT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75.9 (22/29)</a:t>
                      </a:r>
                      <a:br>
                        <a:rPr lang="en-US" sz="1400">
                          <a:solidFill>
                            <a:schemeClr val="bg1"/>
                          </a:solidFill>
                        </a:rPr>
                      </a:br>
                      <a:r>
                        <a:rPr lang="en-US" sz="1400">
                          <a:solidFill>
                            <a:schemeClr val="bg1"/>
                          </a:solidFill>
                        </a:rPr>
                        <a:t>71.4 (15/21)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602829"/>
                  </a:ext>
                </a:extLst>
              </a:tr>
              <a:tr h="177813">
                <a:tc>
                  <a:txBody>
                    <a:bodyPr/>
                    <a:lstStyle/>
                    <a:p>
                      <a:r>
                        <a:rPr lang="en-US" sz="1400" err="1">
                          <a:solidFill>
                            <a:schemeClr val="bg1"/>
                          </a:solidFill>
                        </a:rPr>
                        <a:t>BsAb</a:t>
                      </a:r>
                      <a:endParaRPr lang="en-US" sz="1400">
                        <a:solidFill>
                          <a:schemeClr val="bg1"/>
                        </a:solidFill>
                      </a:endParaRPr>
                    </a:p>
                    <a:p>
                      <a:pPr marL="285750" indent="-285750">
                        <a:buFont typeface="Wingdings" pitchFamily="2" charset="2"/>
                        <a:buChar char="§"/>
                      </a:pPr>
                      <a:r>
                        <a:rPr lang="en-US" sz="1400">
                          <a:solidFill>
                            <a:schemeClr val="bg1"/>
                          </a:solidFill>
                        </a:rPr>
                        <a:t>As last LOT</a:t>
                      </a:r>
                    </a:p>
                    <a:p>
                      <a:pPr marL="285750" indent="-285750">
                        <a:buFont typeface="Wingdings" pitchFamily="2" charset="2"/>
                        <a:buChar char="§"/>
                      </a:pPr>
                      <a:r>
                        <a:rPr lang="en-US" sz="1400">
                          <a:solidFill>
                            <a:schemeClr val="bg1"/>
                          </a:solidFill>
                        </a:rPr>
                        <a:t>Prior to last LOT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28.6 (2/7)</a:t>
                      </a:r>
                      <a:br>
                        <a:rPr lang="en-US" sz="1400">
                          <a:solidFill>
                            <a:schemeClr val="bg1"/>
                          </a:solidFill>
                        </a:rPr>
                      </a:br>
                      <a:r>
                        <a:rPr lang="en-US" sz="1400">
                          <a:solidFill>
                            <a:schemeClr val="bg1"/>
                          </a:solidFill>
                        </a:rPr>
                        <a:t>66.7 (12/18)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9693339"/>
                  </a:ext>
                </a:extLst>
              </a:tr>
            </a:tbl>
          </a:graphicData>
        </a:graphic>
      </p:graphicFrame>
      <p:graphicFrame>
        <p:nvGraphicFramePr>
          <p:cNvPr id="12" name="Table 11">
            <a:extLst>
              <a:ext uri="{FF2B5EF4-FFF2-40B4-BE49-F238E27FC236}">
                <a16:creationId xmlns:a16="http://schemas.microsoft.com/office/drawing/2014/main" id="{F0EAA6C3-4281-B033-EEF6-6F5518838682}"/>
              </a:ext>
            </a:extLst>
          </p:cNvPr>
          <p:cNvGraphicFramePr>
            <a:graphicFrameLocks noGrp="1"/>
          </p:cNvGraphicFramePr>
          <p:nvPr/>
        </p:nvGraphicFramePr>
        <p:xfrm>
          <a:off x="6306188" y="2051885"/>
          <a:ext cx="4873460" cy="2194560"/>
        </p:xfrm>
        <a:graphic>
          <a:graphicData uri="http://schemas.openxmlformats.org/drawingml/2006/table">
            <a:tbl>
              <a:tblPr firstRow="1" bandRow="1">
                <a:tableStyleId>{5C22544A-7EE6-4342-B048-85BDC9FD1C3A}</a:tableStyleId>
              </a:tblPr>
              <a:tblGrid>
                <a:gridCol w="1972640">
                  <a:extLst>
                    <a:ext uri="{9D8B030D-6E8A-4147-A177-3AD203B41FA5}">
                      <a16:colId xmlns:a16="http://schemas.microsoft.com/office/drawing/2014/main" val="399391853"/>
                    </a:ext>
                  </a:extLst>
                </a:gridCol>
                <a:gridCol w="1202498">
                  <a:extLst>
                    <a:ext uri="{9D8B030D-6E8A-4147-A177-3AD203B41FA5}">
                      <a16:colId xmlns:a16="http://schemas.microsoft.com/office/drawing/2014/main" val="2444272141"/>
                    </a:ext>
                  </a:extLst>
                </a:gridCol>
                <a:gridCol w="1698322">
                  <a:extLst>
                    <a:ext uri="{9D8B030D-6E8A-4147-A177-3AD203B41FA5}">
                      <a16:colId xmlns:a16="http://schemas.microsoft.com/office/drawing/2014/main" val="763680701"/>
                    </a:ext>
                  </a:extLst>
                </a:gridCol>
              </a:tblGrid>
              <a:tr h="370840">
                <a:tc>
                  <a:txBody>
                    <a:bodyPr/>
                    <a:lstStyle/>
                    <a:p>
                      <a:r>
                        <a:rPr lang="en-US" sz="1400" dirty="0"/>
                        <a:t>Time From Last Dose of Prior BCMA TCR to First Dose of Talquetamab</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ORR, % (n/N)</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12 mo DoR Rate, % (95% Cl)</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49603398"/>
                  </a:ext>
                </a:extLst>
              </a:tr>
              <a:tr h="370840">
                <a:tc>
                  <a:txBody>
                    <a:bodyPr/>
                    <a:lstStyle/>
                    <a:p>
                      <a:r>
                        <a:rPr lang="en-US" sz="1400">
                          <a:solidFill>
                            <a:schemeClr val="bg1"/>
                          </a:solidFill>
                        </a:rPr>
                        <a:t>BCMA CAR T</a:t>
                      </a:r>
                    </a:p>
                    <a:p>
                      <a:pPr marL="285750" indent="-285750">
                        <a:buFont typeface="Wingdings" pitchFamily="2" charset="2"/>
                        <a:buChar char="§"/>
                      </a:pPr>
                      <a:r>
                        <a:rPr lang="en-US" sz="1400">
                          <a:solidFill>
                            <a:schemeClr val="bg1"/>
                          </a:solidFill>
                        </a:rPr>
                        <a:t>&lt;9 mo</a:t>
                      </a:r>
                    </a:p>
                    <a:p>
                      <a:pPr marL="285750" indent="-285750">
                        <a:buFont typeface="Wingdings" pitchFamily="2" charset="2"/>
                        <a:buChar char="§"/>
                      </a:pPr>
                      <a:r>
                        <a:rPr lang="en-US" sz="1400">
                          <a:solidFill>
                            <a:schemeClr val="bg1"/>
                          </a:solidFill>
                        </a:rPr>
                        <a:t>≥9 mo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93.8 (15/16)</a:t>
                      </a:r>
                      <a:br>
                        <a:rPr lang="en-US" sz="1400">
                          <a:solidFill>
                            <a:schemeClr val="bg1"/>
                          </a:solidFill>
                        </a:rPr>
                      </a:br>
                      <a:r>
                        <a:rPr lang="en-US" sz="1400">
                          <a:solidFill>
                            <a:schemeClr val="bg1"/>
                          </a:solidFill>
                        </a:rPr>
                        <a:t>62.5 (20/32)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57.1 (27.5-78.5)</a:t>
                      </a:r>
                      <a:br>
                        <a:rPr lang="en-US" sz="1400">
                          <a:solidFill>
                            <a:schemeClr val="bg1"/>
                          </a:solidFill>
                        </a:rPr>
                      </a:br>
                      <a:r>
                        <a:rPr lang="en-US" sz="1400">
                          <a:solidFill>
                            <a:schemeClr val="bg1"/>
                          </a:solidFill>
                        </a:rPr>
                        <a:t>53.0 (28.6-72.4)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602829"/>
                  </a:ext>
                </a:extLst>
              </a:tr>
              <a:tr h="370840">
                <a:tc>
                  <a:txBody>
                    <a:bodyPr/>
                    <a:lstStyle/>
                    <a:p>
                      <a:r>
                        <a:rPr lang="en-US" sz="1400">
                          <a:solidFill>
                            <a:schemeClr val="bg1"/>
                          </a:solidFill>
                        </a:rPr>
                        <a:t>BCMA </a:t>
                      </a:r>
                      <a:r>
                        <a:rPr lang="en-US" sz="1400" err="1">
                          <a:solidFill>
                            <a:schemeClr val="bg1"/>
                          </a:solidFill>
                        </a:rPr>
                        <a:t>BsAb</a:t>
                      </a:r>
                      <a:endParaRPr lang="en-US" sz="1400">
                        <a:solidFill>
                          <a:schemeClr val="bg1"/>
                        </a:solidFill>
                      </a:endParaRPr>
                    </a:p>
                    <a:p>
                      <a:pPr marL="285750" indent="-285750">
                        <a:buFont typeface="Wingdings" pitchFamily="2" charset="2"/>
                        <a:buChar char="§"/>
                      </a:pPr>
                      <a:r>
                        <a:rPr lang="en-US" sz="1400">
                          <a:solidFill>
                            <a:schemeClr val="bg1"/>
                          </a:solidFill>
                        </a:rPr>
                        <a:t>&lt;9 </a:t>
                      </a:r>
                      <a:r>
                        <a:rPr lang="en-US" sz="1400" err="1">
                          <a:solidFill>
                            <a:schemeClr val="bg1"/>
                          </a:solidFill>
                        </a:rPr>
                        <a:t>mo</a:t>
                      </a:r>
                      <a:endParaRPr lang="en-US" sz="1400">
                        <a:solidFill>
                          <a:schemeClr val="bg1"/>
                        </a:solidFill>
                      </a:endParaRPr>
                    </a:p>
                    <a:p>
                      <a:pPr marL="285750" indent="-285750">
                        <a:buFont typeface="Wingdings" pitchFamily="2" charset="2"/>
                        <a:buChar char="§"/>
                      </a:pPr>
                      <a:r>
                        <a:rPr lang="en-US" sz="1400">
                          <a:solidFill>
                            <a:schemeClr val="bg1"/>
                          </a:solidFill>
                        </a:rPr>
                        <a:t>≥9 </a:t>
                      </a:r>
                      <a:r>
                        <a:rPr lang="en-US" sz="1400" err="1">
                          <a:solidFill>
                            <a:schemeClr val="bg1"/>
                          </a:solidFill>
                        </a:rPr>
                        <a:t>mo</a:t>
                      </a:r>
                      <a:endParaRPr lang="en-US" sz="140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50.0 (8/16)</a:t>
                      </a:r>
                      <a:br>
                        <a:rPr lang="en-US" sz="1400">
                          <a:solidFill>
                            <a:schemeClr val="bg1"/>
                          </a:solidFill>
                        </a:rPr>
                      </a:br>
                      <a:r>
                        <a:rPr lang="en-US" sz="1400">
                          <a:solidFill>
                            <a:schemeClr val="bg1"/>
                          </a:solidFill>
                        </a:rPr>
                        <a:t>71.4 (5/7)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50.0 (15.2-77.5)</a:t>
                      </a:r>
                      <a:br>
                        <a:rPr lang="en-US" sz="1400">
                          <a:solidFill>
                            <a:schemeClr val="bg1"/>
                          </a:solidFill>
                        </a:rPr>
                      </a:br>
                      <a:r>
                        <a:rPr lang="en-US" sz="1400">
                          <a:solidFill>
                            <a:schemeClr val="bg1"/>
                          </a:solidFill>
                        </a:rPr>
                        <a:t>26.7 (1.0-68.6)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9693339"/>
                  </a:ext>
                </a:extLst>
              </a:tr>
            </a:tbl>
          </a:graphicData>
        </a:graphic>
      </p:graphicFrame>
      <p:graphicFrame>
        <p:nvGraphicFramePr>
          <p:cNvPr id="13" name="Table 12">
            <a:extLst>
              <a:ext uri="{FF2B5EF4-FFF2-40B4-BE49-F238E27FC236}">
                <a16:creationId xmlns:a16="http://schemas.microsoft.com/office/drawing/2014/main" id="{97D2B183-625A-73FB-E7B5-D0D1B708B528}"/>
              </a:ext>
            </a:extLst>
          </p:cNvPr>
          <p:cNvGraphicFramePr>
            <a:graphicFrameLocks noGrp="1"/>
          </p:cNvGraphicFramePr>
          <p:nvPr/>
        </p:nvGraphicFramePr>
        <p:xfrm>
          <a:off x="717551" y="4316915"/>
          <a:ext cx="5426464" cy="1859280"/>
        </p:xfrm>
        <a:graphic>
          <a:graphicData uri="http://schemas.openxmlformats.org/drawingml/2006/table">
            <a:tbl>
              <a:tblPr firstRow="1" bandRow="1">
                <a:tableStyleId>{5C22544A-7EE6-4342-B048-85BDC9FD1C3A}</a:tableStyleId>
              </a:tblPr>
              <a:tblGrid>
                <a:gridCol w="1562186">
                  <a:extLst>
                    <a:ext uri="{9D8B030D-6E8A-4147-A177-3AD203B41FA5}">
                      <a16:colId xmlns:a16="http://schemas.microsoft.com/office/drawing/2014/main" val="399391853"/>
                    </a:ext>
                  </a:extLst>
                </a:gridCol>
                <a:gridCol w="1231946">
                  <a:extLst>
                    <a:ext uri="{9D8B030D-6E8A-4147-A177-3AD203B41FA5}">
                      <a16:colId xmlns:a16="http://schemas.microsoft.com/office/drawing/2014/main" val="2444272141"/>
                    </a:ext>
                  </a:extLst>
                </a:gridCol>
                <a:gridCol w="1316166">
                  <a:extLst>
                    <a:ext uri="{9D8B030D-6E8A-4147-A177-3AD203B41FA5}">
                      <a16:colId xmlns:a16="http://schemas.microsoft.com/office/drawing/2014/main" val="2925584643"/>
                    </a:ext>
                  </a:extLst>
                </a:gridCol>
                <a:gridCol w="1316166">
                  <a:extLst>
                    <a:ext uri="{9D8B030D-6E8A-4147-A177-3AD203B41FA5}">
                      <a16:colId xmlns:a16="http://schemas.microsoft.com/office/drawing/2014/main" val="1262389244"/>
                    </a:ext>
                  </a:extLst>
                </a:gridCol>
              </a:tblGrid>
              <a:tr h="209918">
                <a:tc>
                  <a:txBody>
                    <a:bodyPr/>
                    <a:lstStyle/>
                    <a:p>
                      <a:r>
                        <a:rPr lang="en-US" sz="1400"/>
                        <a:t>Outcome</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Overall Prior TCR (N = 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Prior BCMA CAR-T (n = 48</a:t>
                      </a:r>
                      <a:r>
                        <a:rPr lang="en-US" sz="1400" baseline="0"/>
                        <a:t>*</a:t>
                      </a:r>
                      <a:r>
                        <a:rPr lang="en-US" sz="1400"/>
                        <a:t>)</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a:t>Prior BCMA BsAb (n = 23*)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449603398"/>
                  </a:ext>
                </a:extLst>
              </a:tr>
              <a:tr h="123481">
                <a:tc>
                  <a:txBody>
                    <a:bodyPr/>
                    <a:lstStyle/>
                    <a:p>
                      <a:r>
                        <a:rPr lang="en-US" sz="1400">
                          <a:solidFill>
                            <a:schemeClr val="bg1"/>
                          </a:solidFill>
                        </a:rPr>
                        <a:t>mFU,** mo</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18.4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18.4</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16.3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602829"/>
                  </a:ext>
                </a:extLst>
              </a:tr>
              <a:tr h="209918">
                <a:tc>
                  <a:txBody>
                    <a:bodyPr/>
                    <a:lstStyle/>
                    <a:p>
                      <a:r>
                        <a:rPr lang="en-US" sz="1400">
                          <a:solidFill>
                            <a:schemeClr val="bg1"/>
                          </a:solidFill>
                        </a:rPr>
                        <a:t>12-mo PFS rate, % (95% Cl)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44.1</a:t>
                      </a:r>
                      <a:br>
                        <a:rPr lang="en-US" sz="1400">
                          <a:solidFill>
                            <a:schemeClr val="bg1"/>
                          </a:solidFill>
                        </a:rPr>
                      </a:br>
                      <a:r>
                        <a:rPr lang="en-US" sz="1400">
                          <a:solidFill>
                            <a:schemeClr val="bg1"/>
                          </a:solidFill>
                        </a:rPr>
                        <a:t>(32.1-55.4)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50.0</a:t>
                      </a:r>
                      <a:br>
                        <a:rPr lang="en-US" sz="1400">
                          <a:solidFill>
                            <a:schemeClr val="bg1"/>
                          </a:solidFill>
                        </a:rPr>
                      </a:br>
                      <a:r>
                        <a:rPr lang="en-US" sz="1400">
                          <a:solidFill>
                            <a:schemeClr val="bg1"/>
                          </a:solidFill>
                        </a:rPr>
                        <a:t>(34.9-63.4)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30.4</a:t>
                      </a:r>
                      <a:br>
                        <a:rPr lang="en-US" sz="1400">
                          <a:solidFill>
                            <a:schemeClr val="bg1"/>
                          </a:solidFill>
                        </a:rPr>
                      </a:br>
                      <a:r>
                        <a:rPr lang="en-US" sz="1400">
                          <a:solidFill>
                            <a:schemeClr val="bg1"/>
                          </a:solidFill>
                        </a:rPr>
                        <a:t>(13.5-49.3)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9693339"/>
                  </a:ext>
                </a:extLst>
              </a:tr>
              <a:tr h="209918">
                <a:tc>
                  <a:txBody>
                    <a:bodyPr/>
                    <a:lstStyle/>
                    <a:p>
                      <a:r>
                        <a:rPr lang="en-US" sz="1400">
                          <a:solidFill>
                            <a:schemeClr val="bg1"/>
                          </a:solidFill>
                        </a:rPr>
                        <a:t>12-mo DoR rate, % (95% Cl)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algn="ctr"/>
                      <a:r>
                        <a:rPr lang="en-US" sz="1400">
                          <a:solidFill>
                            <a:schemeClr val="bg1"/>
                          </a:solidFill>
                        </a:rPr>
                        <a:t>55.2</a:t>
                      </a:r>
                      <a:br>
                        <a:rPr lang="en-US" sz="1400">
                          <a:solidFill>
                            <a:schemeClr val="bg1"/>
                          </a:solidFill>
                        </a:rPr>
                      </a:br>
                      <a:r>
                        <a:rPr lang="en-US" sz="1400">
                          <a:solidFill>
                            <a:schemeClr val="bg1"/>
                          </a:solidFill>
                        </a:rPr>
                        <a:t>(39.3-68.5)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algn="ctr"/>
                      <a:r>
                        <a:rPr lang="en-US" sz="1400">
                          <a:solidFill>
                            <a:schemeClr val="bg1"/>
                          </a:solidFill>
                        </a:rPr>
                        <a:t>54.7</a:t>
                      </a:r>
                      <a:br>
                        <a:rPr lang="en-US" sz="1400">
                          <a:solidFill>
                            <a:schemeClr val="bg1"/>
                          </a:solidFill>
                        </a:rPr>
                      </a:br>
                      <a:r>
                        <a:rPr lang="en-US" sz="1400">
                          <a:solidFill>
                            <a:schemeClr val="bg1"/>
                          </a:solidFill>
                        </a:rPr>
                        <a:t>(36.0-70.0)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algn="ctr"/>
                      <a:r>
                        <a:rPr lang="en-US" sz="1400">
                          <a:solidFill>
                            <a:schemeClr val="bg1"/>
                          </a:solidFill>
                        </a:rPr>
                        <a:t>43.3</a:t>
                      </a:r>
                      <a:br>
                        <a:rPr lang="en-US" sz="1400">
                          <a:solidFill>
                            <a:schemeClr val="bg1"/>
                          </a:solidFill>
                        </a:rPr>
                      </a:br>
                      <a:r>
                        <a:rPr lang="en-US" sz="1400">
                          <a:solidFill>
                            <a:schemeClr val="bg1"/>
                          </a:solidFill>
                        </a:rPr>
                        <a:t>(16.3-67.9)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403973539"/>
                  </a:ext>
                </a:extLst>
              </a:tr>
            </a:tbl>
          </a:graphicData>
        </a:graphic>
      </p:graphicFrame>
      <p:sp>
        <p:nvSpPr>
          <p:cNvPr id="14" name="TextBox 13">
            <a:extLst>
              <a:ext uri="{FF2B5EF4-FFF2-40B4-BE49-F238E27FC236}">
                <a16:creationId xmlns:a16="http://schemas.microsoft.com/office/drawing/2014/main" id="{46B73C88-9A80-0F57-8E50-97A0E5C601CF}"/>
              </a:ext>
            </a:extLst>
          </p:cNvPr>
          <p:cNvSpPr txBox="1"/>
          <p:nvPr/>
        </p:nvSpPr>
        <p:spPr bwMode="auto">
          <a:xfrm>
            <a:off x="5155935" y="1495911"/>
            <a:ext cx="18801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MonumenTAL-1b</a:t>
            </a:r>
          </a:p>
        </p:txBody>
      </p:sp>
      <p:sp>
        <p:nvSpPr>
          <p:cNvPr id="15" name="TextBox 14">
            <a:extLst>
              <a:ext uri="{FF2B5EF4-FFF2-40B4-BE49-F238E27FC236}">
                <a16:creationId xmlns:a16="http://schemas.microsoft.com/office/drawing/2014/main" id="{E6BD6053-20D8-0ED9-D152-A5B5AD288691}"/>
              </a:ext>
            </a:extLst>
          </p:cNvPr>
          <p:cNvSpPr txBox="1"/>
          <p:nvPr/>
        </p:nvSpPr>
        <p:spPr bwMode="auto">
          <a:xfrm>
            <a:off x="404037" y="6156434"/>
            <a:ext cx="7399678" cy="276999"/>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*Due to rounding, individual response rates may not sum to the ORR. **4 patients received both BCMA </a:t>
            </a:r>
            <a:r>
              <a:rPr kumimoji="0" lang="en-US" sz="1200" b="0" i="0" u="none" strike="noStrike" kern="1200" cap="none" spc="0" normalizeH="0" baseline="0" noProof="0" err="1">
                <a:ln>
                  <a:noFill/>
                </a:ln>
                <a:solidFill>
                  <a:srgbClr val="000000"/>
                </a:solidFill>
                <a:effectLst/>
                <a:uLnTx/>
                <a:uFillTx/>
                <a:latin typeface="Calibri" panose="020F0502020204030204" pitchFamily="34" charset="0"/>
                <a:ea typeface="+mn-ea"/>
                <a:cs typeface="Arial" panose="020B0604020202020204" pitchFamily="34" charset="0"/>
              </a:rPr>
              <a:t>BsAbs</a:t>
            </a: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a:t>
            </a:r>
          </a:p>
        </p:txBody>
      </p:sp>
      <p:grpSp>
        <p:nvGrpSpPr>
          <p:cNvPr id="16" name="Group 15">
            <a:extLst>
              <a:ext uri="{FF2B5EF4-FFF2-40B4-BE49-F238E27FC236}">
                <a16:creationId xmlns:a16="http://schemas.microsoft.com/office/drawing/2014/main" id="{7CC5C68A-392D-88F5-A867-1C89F521F2CC}"/>
              </a:ext>
            </a:extLst>
          </p:cNvPr>
          <p:cNvGrpSpPr/>
          <p:nvPr/>
        </p:nvGrpSpPr>
        <p:grpSpPr>
          <a:xfrm>
            <a:off x="4965404" y="2693445"/>
            <a:ext cx="1250788" cy="954107"/>
            <a:chOff x="10834058" y="1952625"/>
            <a:chExt cx="1250788" cy="954107"/>
          </a:xfrm>
        </p:grpSpPr>
        <p:sp>
          <p:nvSpPr>
            <p:cNvPr id="17" name="TextBox 16">
              <a:extLst>
                <a:ext uri="{FF2B5EF4-FFF2-40B4-BE49-F238E27FC236}">
                  <a16:creationId xmlns:a16="http://schemas.microsoft.com/office/drawing/2014/main" id="{9161CCAF-4C33-BE4D-63B7-4A0D809303E1}"/>
                </a:ext>
              </a:extLst>
            </p:cNvPr>
            <p:cNvSpPr txBox="1"/>
            <p:nvPr/>
          </p:nvSpPr>
          <p:spPr bwMode="auto">
            <a:xfrm>
              <a:off x="10989471" y="1952625"/>
              <a:ext cx="10953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sCR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CR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VGPR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a:t>
              </a:r>
            </a:p>
          </p:txBody>
        </p:sp>
        <p:sp>
          <p:nvSpPr>
            <p:cNvPr id="18" name="Rectangle 17">
              <a:extLst>
                <a:ext uri="{FF2B5EF4-FFF2-40B4-BE49-F238E27FC236}">
                  <a16:creationId xmlns:a16="http://schemas.microsoft.com/office/drawing/2014/main" id="{EA15BF0A-8779-A82B-E4FD-E00DF96F320A}"/>
                </a:ext>
              </a:extLst>
            </p:cNvPr>
            <p:cNvSpPr/>
            <p:nvPr/>
          </p:nvSpPr>
          <p:spPr bwMode="auto">
            <a:xfrm>
              <a:off x="10834058" y="2043432"/>
              <a:ext cx="155413" cy="155413"/>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Rectangle 18">
              <a:extLst>
                <a:ext uri="{FF2B5EF4-FFF2-40B4-BE49-F238E27FC236}">
                  <a16:creationId xmlns:a16="http://schemas.microsoft.com/office/drawing/2014/main" id="{2CD1CDAE-CA2E-8797-177B-887F5900A66B}"/>
                </a:ext>
              </a:extLst>
            </p:cNvPr>
            <p:cNvSpPr/>
            <p:nvPr/>
          </p:nvSpPr>
          <p:spPr bwMode="auto">
            <a:xfrm>
              <a:off x="10834058" y="2253982"/>
              <a:ext cx="155413" cy="155413"/>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Rectangle 19">
              <a:extLst>
                <a:ext uri="{FF2B5EF4-FFF2-40B4-BE49-F238E27FC236}">
                  <a16:creationId xmlns:a16="http://schemas.microsoft.com/office/drawing/2014/main" id="{A2719EEE-5D87-B2F7-00E5-A7F98FA35CBE}"/>
                </a:ext>
              </a:extLst>
            </p:cNvPr>
            <p:cNvSpPr/>
            <p:nvPr/>
          </p:nvSpPr>
          <p:spPr bwMode="auto">
            <a:xfrm>
              <a:off x="10834058" y="2464532"/>
              <a:ext cx="155413" cy="155413"/>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Rectangle 20">
              <a:extLst>
                <a:ext uri="{FF2B5EF4-FFF2-40B4-BE49-F238E27FC236}">
                  <a16:creationId xmlns:a16="http://schemas.microsoft.com/office/drawing/2014/main" id="{060FE526-FB74-6403-6E71-7C103421F669}"/>
                </a:ext>
              </a:extLst>
            </p:cNvPr>
            <p:cNvSpPr/>
            <p:nvPr/>
          </p:nvSpPr>
          <p:spPr bwMode="auto">
            <a:xfrm>
              <a:off x="10837393" y="2675082"/>
              <a:ext cx="155413" cy="155413"/>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6" name="Group 65">
            <a:extLst>
              <a:ext uri="{FF2B5EF4-FFF2-40B4-BE49-F238E27FC236}">
                <a16:creationId xmlns:a16="http://schemas.microsoft.com/office/drawing/2014/main" id="{09CCF4CB-A401-43C1-86D9-C8CFF32842F2}"/>
              </a:ext>
            </a:extLst>
          </p:cNvPr>
          <p:cNvGrpSpPr/>
          <p:nvPr/>
        </p:nvGrpSpPr>
        <p:grpSpPr>
          <a:xfrm>
            <a:off x="625087" y="1704876"/>
            <a:ext cx="4284768" cy="2639244"/>
            <a:chOff x="1337235" y="1704876"/>
            <a:chExt cx="4284768" cy="2639244"/>
          </a:xfrm>
        </p:grpSpPr>
        <p:sp>
          <p:nvSpPr>
            <p:cNvPr id="10" name="CuadroTexto 1138">
              <a:extLst>
                <a:ext uri="{FF2B5EF4-FFF2-40B4-BE49-F238E27FC236}">
                  <a16:creationId xmlns:a16="http://schemas.microsoft.com/office/drawing/2014/main" id="{6666C5DA-4D21-8F0C-A228-2A79530CA282}"/>
                </a:ext>
              </a:extLst>
            </p:cNvPr>
            <p:cNvSpPr txBox="1"/>
            <p:nvPr/>
          </p:nvSpPr>
          <p:spPr>
            <a:xfrm>
              <a:off x="1747184" y="1704876"/>
              <a:ext cx="3874819" cy="307777"/>
            </a:xfrm>
            <a:prstGeom prst="rect">
              <a:avLst/>
            </a:prstGeom>
            <a:noFill/>
          </p:spPr>
          <p:txBody>
            <a:bodyPr wrap="square" rtlCol="0">
              <a:spAutoFit/>
            </a:bodyPr>
            <a:lstStyle/>
            <a:p>
              <a:pPr marL="0" marR="0" lvl="0" indent="0" algn="ctr" defTabSz="457182"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prstClr val="black"/>
                  </a:solidFill>
                  <a:effectLst/>
                  <a:uLnTx/>
                  <a:uFillTx/>
                  <a:latin typeface="Calibri"/>
                  <a:ea typeface="+mn-ea"/>
                  <a:cs typeface="Arial" panose="020B0604020202020204" pitchFamily="34" charset="0"/>
                </a:rPr>
                <a:t>ORR</a:t>
              </a:r>
            </a:p>
          </p:txBody>
        </p:sp>
        <p:sp>
          <p:nvSpPr>
            <p:cNvPr id="22" name="TextBox 21">
              <a:extLst>
                <a:ext uri="{FF2B5EF4-FFF2-40B4-BE49-F238E27FC236}">
                  <a16:creationId xmlns:a16="http://schemas.microsoft.com/office/drawing/2014/main" id="{15FBC7EB-1B58-27E2-CF68-157661F18151}"/>
                </a:ext>
              </a:extLst>
            </p:cNvPr>
            <p:cNvSpPr txBox="1"/>
            <p:nvPr/>
          </p:nvSpPr>
          <p:spPr bwMode="auto">
            <a:xfrm rot="16200000">
              <a:off x="954182" y="2733618"/>
              <a:ext cx="1073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Patients (%)</a:t>
              </a:r>
            </a:p>
          </p:txBody>
        </p:sp>
        <p:sp>
          <p:nvSpPr>
            <p:cNvPr id="23" name="TextBox 22">
              <a:extLst>
                <a:ext uri="{FF2B5EF4-FFF2-40B4-BE49-F238E27FC236}">
                  <a16:creationId xmlns:a16="http://schemas.microsoft.com/office/drawing/2014/main" id="{4628C145-BE2A-AC8A-72E6-FD04571D1ED5}"/>
                </a:ext>
              </a:extLst>
            </p:cNvPr>
            <p:cNvSpPr txBox="1"/>
            <p:nvPr/>
          </p:nvSpPr>
          <p:spPr bwMode="auto">
            <a:xfrm>
              <a:off x="2013480" y="3820900"/>
              <a:ext cx="9258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Overall Prior TCR</a:t>
              </a:r>
            </a:p>
          </p:txBody>
        </p:sp>
        <p:sp>
          <p:nvSpPr>
            <p:cNvPr id="24" name="TextBox 23">
              <a:extLst>
                <a:ext uri="{FF2B5EF4-FFF2-40B4-BE49-F238E27FC236}">
                  <a16:creationId xmlns:a16="http://schemas.microsoft.com/office/drawing/2014/main" id="{A8878B33-42E8-2DBC-0D18-126A3A50521A}"/>
                </a:ext>
              </a:extLst>
            </p:cNvPr>
            <p:cNvSpPr txBox="1"/>
            <p:nvPr/>
          </p:nvSpPr>
          <p:spPr bwMode="auto">
            <a:xfrm>
              <a:off x="3028578" y="3820900"/>
              <a:ext cx="10843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Prior BCMA CAR-T</a:t>
              </a:r>
            </a:p>
          </p:txBody>
        </p:sp>
        <p:sp>
          <p:nvSpPr>
            <p:cNvPr id="25" name="TextBox 24">
              <a:extLst>
                <a:ext uri="{FF2B5EF4-FFF2-40B4-BE49-F238E27FC236}">
                  <a16:creationId xmlns:a16="http://schemas.microsoft.com/office/drawing/2014/main" id="{6B5308A3-B074-7DC2-E95A-65E2DCA98CC0}"/>
                </a:ext>
              </a:extLst>
            </p:cNvPr>
            <p:cNvSpPr txBox="1"/>
            <p:nvPr/>
          </p:nvSpPr>
          <p:spPr bwMode="auto">
            <a:xfrm>
              <a:off x="4121987" y="3820900"/>
              <a:ext cx="10990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Prior BCMA </a:t>
              </a:r>
              <a:r>
                <a:rPr kumimoji="0" lang="en-US" sz="1400" b="1" i="0" u="none" strike="noStrike" kern="1200" cap="none" spc="0" normalizeH="0" baseline="0" noProof="0" err="1">
                  <a:ln>
                    <a:noFill/>
                  </a:ln>
                  <a:solidFill>
                    <a:srgbClr val="000000"/>
                  </a:solidFill>
                  <a:effectLst/>
                  <a:uLnTx/>
                  <a:uFillTx/>
                  <a:latin typeface="Calibri" panose="020F0502020204030204" pitchFamily="34" charset="0"/>
                  <a:ea typeface="+mn-ea"/>
                  <a:cs typeface="Arial" panose="020B0604020202020204" pitchFamily="34" charset="0"/>
                </a:rPr>
                <a:t>BsAb</a:t>
              </a:r>
              <a:endPar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Freeform 25">
              <a:extLst>
                <a:ext uri="{FF2B5EF4-FFF2-40B4-BE49-F238E27FC236}">
                  <a16:creationId xmlns:a16="http://schemas.microsoft.com/office/drawing/2014/main" id="{5A23D4E5-EBE4-9D18-E33E-245C7AD6E883}"/>
                </a:ext>
              </a:extLst>
            </p:cNvPr>
            <p:cNvSpPr/>
            <p:nvPr/>
          </p:nvSpPr>
          <p:spPr bwMode="auto">
            <a:xfrm>
              <a:off x="1943100" y="2105025"/>
              <a:ext cx="3270250" cy="1714500"/>
            </a:xfrm>
            <a:custGeom>
              <a:avLst/>
              <a:gdLst>
                <a:gd name="connsiteX0" fmla="*/ 0 w 3270250"/>
                <a:gd name="connsiteY0" fmla="*/ 0 h 1714500"/>
                <a:gd name="connsiteX1" fmla="*/ 0 w 3270250"/>
                <a:gd name="connsiteY1" fmla="*/ 1714500 h 1714500"/>
                <a:gd name="connsiteX2" fmla="*/ 28575 w 3270250"/>
                <a:gd name="connsiteY2" fmla="*/ 1714500 h 1714500"/>
                <a:gd name="connsiteX3" fmla="*/ 3270250 w 3270250"/>
                <a:gd name="connsiteY3" fmla="*/ 1714500 h 1714500"/>
              </a:gdLst>
              <a:ahLst/>
              <a:cxnLst>
                <a:cxn ang="0">
                  <a:pos x="connsiteX0" y="connsiteY0"/>
                </a:cxn>
                <a:cxn ang="0">
                  <a:pos x="connsiteX1" y="connsiteY1"/>
                </a:cxn>
                <a:cxn ang="0">
                  <a:pos x="connsiteX2" y="connsiteY2"/>
                </a:cxn>
                <a:cxn ang="0">
                  <a:pos x="connsiteX3" y="connsiteY3"/>
                </a:cxn>
              </a:cxnLst>
              <a:rect l="l" t="t" r="r" b="b"/>
              <a:pathLst>
                <a:path w="3270250" h="1714500">
                  <a:moveTo>
                    <a:pt x="0" y="0"/>
                  </a:moveTo>
                  <a:lnTo>
                    <a:pt x="0" y="1714500"/>
                  </a:lnTo>
                  <a:lnTo>
                    <a:pt x="28575" y="1714500"/>
                  </a:lnTo>
                  <a:lnTo>
                    <a:pt x="3270250" y="171450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cxnSp>
          <p:nvCxnSpPr>
            <p:cNvPr id="28" name="Straight Connector 27">
              <a:extLst>
                <a:ext uri="{FF2B5EF4-FFF2-40B4-BE49-F238E27FC236}">
                  <a16:creationId xmlns:a16="http://schemas.microsoft.com/office/drawing/2014/main" id="{B64DB5C0-48E2-F498-F40C-CC4263196A08}"/>
                </a:ext>
              </a:extLst>
            </p:cNvPr>
            <p:cNvCxnSpPr>
              <a:cxnSpLocks/>
            </p:cNvCxnSpPr>
            <p:nvPr/>
          </p:nvCxnSpPr>
          <p:spPr bwMode="auto">
            <a:xfrm>
              <a:off x="1943100" y="3815930"/>
              <a:ext cx="0" cy="61494"/>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A51EB28-4DE7-69A5-CFA4-CAA496DBB49D}"/>
                </a:ext>
              </a:extLst>
            </p:cNvPr>
            <p:cNvCxnSpPr>
              <a:cxnSpLocks/>
            </p:cNvCxnSpPr>
            <p:nvPr/>
          </p:nvCxnSpPr>
          <p:spPr bwMode="auto">
            <a:xfrm>
              <a:off x="3028950" y="3815930"/>
              <a:ext cx="0" cy="61494"/>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D08F23A2-3977-0175-BD0F-5780AADAE44A}"/>
                </a:ext>
              </a:extLst>
            </p:cNvPr>
            <p:cNvCxnSpPr>
              <a:cxnSpLocks/>
            </p:cNvCxnSpPr>
            <p:nvPr/>
          </p:nvCxnSpPr>
          <p:spPr bwMode="auto">
            <a:xfrm>
              <a:off x="4114800" y="3815930"/>
              <a:ext cx="0" cy="61494"/>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472FB87-3A0B-1E14-4C43-01AE8992755C}"/>
                </a:ext>
              </a:extLst>
            </p:cNvPr>
            <p:cNvCxnSpPr>
              <a:cxnSpLocks/>
            </p:cNvCxnSpPr>
            <p:nvPr/>
          </p:nvCxnSpPr>
          <p:spPr bwMode="auto">
            <a:xfrm>
              <a:off x="5200650" y="3815930"/>
              <a:ext cx="0" cy="61494"/>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1607D0C1-39A3-2C05-24B4-627CBE88E551}"/>
                </a:ext>
              </a:extLst>
            </p:cNvPr>
            <p:cNvCxnSpPr>
              <a:cxnSpLocks/>
            </p:cNvCxnSpPr>
            <p:nvPr/>
          </p:nvCxnSpPr>
          <p:spPr bwMode="auto">
            <a:xfrm>
              <a:off x="1881185" y="2107941"/>
              <a:ext cx="66675"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DD48F07-91EE-1CF6-495E-F14F8E60EB7E}"/>
                </a:ext>
              </a:extLst>
            </p:cNvPr>
            <p:cNvCxnSpPr>
              <a:cxnSpLocks/>
            </p:cNvCxnSpPr>
            <p:nvPr/>
          </p:nvCxnSpPr>
          <p:spPr bwMode="auto">
            <a:xfrm>
              <a:off x="1881185" y="2449539"/>
              <a:ext cx="66675"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1682490-D2CA-2836-CC4F-95A8EF7AD815}"/>
                </a:ext>
              </a:extLst>
            </p:cNvPr>
            <p:cNvCxnSpPr>
              <a:cxnSpLocks/>
            </p:cNvCxnSpPr>
            <p:nvPr/>
          </p:nvCxnSpPr>
          <p:spPr bwMode="auto">
            <a:xfrm>
              <a:off x="1881185" y="2791137"/>
              <a:ext cx="66675"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3477EBF-5E14-87E2-57A4-92104D80803E}"/>
                </a:ext>
              </a:extLst>
            </p:cNvPr>
            <p:cNvCxnSpPr>
              <a:cxnSpLocks/>
            </p:cNvCxnSpPr>
            <p:nvPr/>
          </p:nvCxnSpPr>
          <p:spPr bwMode="auto">
            <a:xfrm>
              <a:off x="1881185" y="3132735"/>
              <a:ext cx="66675"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39193BC-285D-6A34-FF48-C8F2865F5724}"/>
                </a:ext>
              </a:extLst>
            </p:cNvPr>
            <p:cNvCxnSpPr>
              <a:cxnSpLocks/>
            </p:cNvCxnSpPr>
            <p:nvPr/>
          </p:nvCxnSpPr>
          <p:spPr bwMode="auto">
            <a:xfrm>
              <a:off x="1881185" y="3474333"/>
              <a:ext cx="66675"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902E86F-4745-02A5-DA5B-CC2DD34283AA}"/>
                </a:ext>
              </a:extLst>
            </p:cNvPr>
            <p:cNvCxnSpPr>
              <a:cxnSpLocks/>
            </p:cNvCxnSpPr>
            <p:nvPr/>
          </p:nvCxnSpPr>
          <p:spPr bwMode="auto">
            <a:xfrm>
              <a:off x="1881185" y="3815930"/>
              <a:ext cx="66675" cy="0"/>
            </a:xfrm>
            <a:prstGeom prst="line">
              <a:avLst/>
            </a:prstGeom>
            <a:noFill/>
            <a:ln w="28575" cap="flat" cmpd="sng" algn="ctr">
              <a:solidFill>
                <a:schemeClr val="bg1"/>
              </a:solidFill>
              <a:prstDash val="solid"/>
              <a:round/>
              <a:headEnd type="none" w="med" len="med"/>
              <a:tailEnd type="none" w="med" len="med"/>
            </a:ln>
            <a:effectLst/>
          </p:spPr>
        </p:cxnSp>
        <p:sp>
          <p:nvSpPr>
            <p:cNvPr id="39" name="TextBox 38">
              <a:extLst>
                <a:ext uri="{FF2B5EF4-FFF2-40B4-BE49-F238E27FC236}">
                  <a16:creationId xmlns:a16="http://schemas.microsoft.com/office/drawing/2014/main" id="{A9FD09A2-E2D6-E9BC-9A22-875EDD6987A5}"/>
                </a:ext>
              </a:extLst>
            </p:cNvPr>
            <p:cNvSpPr txBox="1"/>
            <p:nvPr/>
          </p:nvSpPr>
          <p:spPr bwMode="auto">
            <a:xfrm>
              <a:off x="1475122" y="1954781"/>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40" name="TextBox 39">
              <a:extLst>
                <a:ext uri="{FF2B5EF4-FFF2-40B4-BE49-F238E27FC236}">
                  <a16:creationId xmlns:a16="http://schemas.microsoft.com/office/drawing/2014/main" id="{558C348C-7694-C34F-89DF-C8AE90D889FB}"/>
                </a:ext>
              </a:extLst>
            </p:cNvPr>
            <p:cNvSpPr txBox="1"/>
            <p:nvPr/>
          </p:nvSpPr>
          <p:spPr bwMode="auto">
            <a:xfrm>
              <a:off x="1475122" y="2293891"/>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41" name="TextBox 40">
              <a:extLst>
                <a:ext uri="{FF2B5EF4-FFF2-40B4-BE49-F238E27FC236}">
                  <a16:creationId xmlns:a16="http://schemas.microsoft.com/office/drawing/2014/main" id="{D64BA323-5FBA-F0ED-1D23-8A6A8D4CA7E5}"/>
                </a:ext>
              </a:extLst>
            </p:cNvPr>
            <p:cNvSpPr txBox="1"/>
            <p:nvPr/>
          </p:nvSpPr>
          <p:spPr bwMode="auto">
            <a:xfrm>
              <a:off x="1475122" y="2630004"/>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2" name="TextBox 41">
              <a:extLst>
                <a:ext uri="{FF2B5EF4-FFF2-40B4-BE49-F238E27FC236}">
                  <a16:creationId xmlns:a16="http://schemas.microsoft.com/office/drawing/2014/main" id="{CAAB1941-BE98-954C-E808-48336A906D7B}"/>
                </a:ext>
              </a:extLst>
            </p:cNvPr>
            <p:cNvSpPr txBox="1"/>
            <p:nvPr/>
          </p:nvSpPr>
          <p:spPr bwMode="auto">
            <a:xfrm>
              <a:off x="1475122" y="2979366"/>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3" name="TextBox 42">
              <a:extLst>
                <a:ext uri="{FF2B5EF4-FFF2-40B4-BE49-F238E27FC236}">
                  <a16:creationId xmlns:a16="http://schemas.microsoft.com/office/drawing/2014/main" id="{57B10D0C-8116-EA6D-2F1D-8953695D30A0}"/>
                </a:ext>
              </a:extLst>
            </p:cNvPr>
            <p:cNvSpPr txBox="1"/>
            <p:nvPr/>
          </p:nvSpPr>
          <p:spPr bwMode="auto">
            <a:xfrm>
              <a:off x="1475122" y="3319104"/>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4" name="TextBox 43">
              <a:extLst>
                <a:ext uri="{FF2B5EF4-FFF2-40B4-BE49-F238E27FC236}">
                  <a16:creationId xmlns:a16="http://schemas.microsoft.com/office/drawing/2014/main" id="{72F2C0A0-E5E7-BAF0-9C4A-4DD9D0D6E529}"/>
                </a:ext>
              </a:extLst>
            </p:cNvPr>
            <p:cNvSpPr txBox="1"/>
            <p:nvPr/>
          </p:nvSpPr>
          <p:spPr bwMode="auto">
            <a:xfrm>
              <a:off x="1475122" y="3646797"/>
              <a:ext cx="4648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5" name="Left Brace 44">
              <a:extLst>
                <a:ext uri="{FF2B5EF4-FFF2-40B4-BE49-F238E27FC236}">
                  <a16:creationId xmlns:a16="http://schemas.microsoft.com/office/drawing/2014/main" id="{441B56AF-375F-DC0A-C1C7-3E2423D58D87}"/>
                </a:ext>
              </a:extLst>
            </p:cNvPr>
            <p:cNvSpPr/>
            <p:nvPr/>
          </p:nvSpPr>
          <p:spPr bwMode="auto">
            <a:xfrm rot="10800000">
              <a:off x="2746494" y="2680135"/>
              <a:ext cx="88941" cy="954094"/>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6" name="Left Brace 45">
              <a:extLst>
                <a:ext uri="{FF2B5EF4-FFF2-40B4-BE49-F238E27FC236}">
                  <a16:creationId xmlns:a16="http://schemas.microsoft.com/office/drawing/2014/main" id="{DDBAE898-185B-DFEB-BB27-9B27B47AED87}"/>
                </a:ext>
              </a:extLst>
            </p:cNvPr>
            <p:cNvSpPr/>
            <p:nvPr/>
          </p:nvSpPr>
          <p:spPr bwMode="auto">
            <a:xfrm rot="10800000">
              <a:off x="3838077" y="2586324"/>
              <a:ext cx="88941" cy="978354"/>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7" name="Left Brace 46">
              <a:extLst>
                <a:ext uri="{FF2B5EF4-FFF2-40B4-BE49-F238E27FC236}">
                  <a16:creationId xmlns:a16="http://schemas.microsoft.com/office/drawing/2014/main" id="{B5F3F385-3848-78CA-E83B-C04EAD290933}"/>
                </a:ext>
              </a:extLst>
            </p:cNvPr>
            <p:cNvSpPr/>
            <p:nvPr/>
          </p:nvSpPr>
          <p:spPr bwMode="auto">
            <a:xfrm rot="10800000">
              <a:off x="4918194" y="2859647"/>
              <a:ext cx="88941" cy="811889"/>
            </a:xfrm>
            <a:prstGeom prst="leftBrace">
              <a:avLst>
                <a:gd name="adj1" fmla="val 8333"/>
                <a:gd name="adj2" fmla="val 50289"/>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Calibri"/>
                <a:ea typeface="+mn-ea"/>
                <a:cs typeface="Arial" panose="020B0604020202020204" pitchFamily="34" charset="0"/>
              </a:endParaRPr>
            </a:p>
          </p:txBody>
        </p:sp>
        <p:sp>
          <p:nvSpPr>
            <p:cNvPr id="48" name="TextBox 47">
              <a:extLst>
                <a:ext uri="{FF2B5EF4-FFF2-40B4-BE49-F238E27FC236}">
                  <a16:creationId xmlns:a16="http://schemas.microsoft.com/office/drawing/2014/main" id="{B474AF6F-C202-8FF7-C8D2-BA477C4F9D53}"/>
                </a:ext>
              </a:extLst>
            </p:cNvPr>
            <p:cNvSpPr txBox="1"/>
            <p:nvPr/>
          </p:nvSpPr>
          <p:spPr bwMode="auto">
            <a:xfrm>
              <a:off x="4283781" y="2372681"/>
              <a:ext cx="7418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56.5</a:t>
              </a:r>
              <a:b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(13/23)</a:t>
              </a:r>
              <a:endParaRPr kumimoji="0" lang="en-US" sz="14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TextBox 48">
              <a:extLst>
                <a:ext uri="{FF2B5EF4-FFF2-40B4-BE49-F238E27FC236}">
                  <a16:creationId xmlns:a16="http://schemas.microsoft.com/office/drawing/2014/main" id="{DA84CD8B-60EA-D52D-464B-727C19882F1B}"/>
                </a:ext>
              </a:extLst>
            </p:cNvPr>
            <p:cNvSpPr txBox="1"/>
            <p:nvPr/>
          </p:nvSpPr>
          <p:spPr bwMode="auto">
            <a:xfrm>
              <a:off x="4857395" y="3006347"/>
              <a:ext cx="7232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47.8%</a:t>
              </a:r>
            </a:p>
          </p:txBody>
        </p:sp>
        <p:sp>
          <p:nvSpPr>
            <p:cNvPr id="50" name="TextBox 49">
              <a:extLst>
                <a:ext uri="{FF2B5EF4-FFF2-40B4-BE49-F238E27FC236}">
                  <a16:creationId xmlns:a16="http://schemas.microsoft.com/office/drawing/2014/main" id="{21EFB8CC-249C-9754-7131-DB839C5421E5}"/>
                </a:ext>
              </a:extLst>
            </p:cNvPr>
            <p:cNvSpPr txBox="1"/>
            <p:nvPr/>
          </p:nvSpPr>
          <p:spPr bwMode="auto">
            <a:xfrm>
              <a:off x="3211344" y="2089694"/>
              <a:ext cx="7418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72.9</a:t>
              </a:r>
              <a:b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(35/48)</a:t>
              </a:r>
              <a:endParaRPr kumimoji="0" lang="en-US" sz="14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TextBox 50">
              <a:extLst>
                <a:ext uri="{FF2B5EF4-FFF2-40B4-BE49-F238E27FC236}">
                  <a16:creationId xmlns:a16="http://schemas.microsoft.com/office/drawing/2014/main" id="{119BB467-42B3-E119-F235-B7D764C72D74}"/>
                </a:ext>
              </a:extLst>
            </p:cNvPr>
            <p:cNvSpPr txBox="1"/>
            <p:nvPr/>
          </p:nvSpPr>
          <p:spPr bwMode="auto">
            <a:xfrm>
              <a:off x="3690636" y="2850489"/>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58.3%</a:t>
              </a:r>
            </a:p>
          </p:txBody>
        </p:sp>
        <p:sp>
          <p:nvSpPr>
            <p:cNvPr id="52" name="TextBox 51">
              <a:extLst>
                <a:ext uri="{FF2B5EF4-FFF2-40B4-BE49-F238E27FC236}">
                  <a16:creationId xmlns:a16="http://schemas.microsoft.com/office/drawing/2014/main" id="{2DB79C41-9C0C-6A00-6239-20114A2478F0}"/>
                </a:ext>
              </a:extLst>
            </p:cNvPr>
            <p:cNvSpPr txBox="1"/>
            <p:nvPr/>
          </p:nvSpPr>
          <p:spPr bwMode="auto">
            <a:xfrm>
              <a:off x="2108328" y="2185217"/>
              <a:ext cx="7418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67.1</a:t>
              </a:r>
              <a:b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(47/70)</a:t>
              </a:r>
              <a:endParaRPr kumimoji="0" lang="en-US" sz="1400" b="1" i="0" u="none" strike="noStrike" kern="1200" cap="none" spc="0" normalizeH="0" baseline="3000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 name="TextBox 52">
              <a:extLst>
                <a:ext uri="{FF2B5EF4-FFF2-40B4-BE49-F238E27FC236}">
                  <a16:creationId xmlns:a16="http://schemas.microsoft.com/office/drawing/2014/main" id="{EEA4F305-167F-5867-06C0-3630C5C96EFE}"/>
                </a:ext>
              </a:extLst>
            </p:cNvPr>
            <p:cNvSpPr txBox="1"/>
            <p:nvPr/>
          </p:nvSpPr>
          <p:spPr bwMode="auto">
            <a:xfrm>
              <a:off x="2602676" y="2929861"/>
              <a:ext cx="776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 VGPR</a:t>
              </a:r>
            </a:p>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55.7%</a:t>
              </a:r>
            </a:p>
          </p:txBody>
        </p:sp>
        <p:sp>
          <p:nvSpPr>
            <p:cNvPr id="54" name="Rectangle 53">
              <a:extLst>
                <a:ext uri="{FF2B5EF4-FFF2-40B4-BE49-F238E27FC236}">
                  <a16:creationId xmlns:a16="http://schemas.microsoft.com/office/drawing/2014/main" id="{D4DC12CC-9247-E706-B354-D0C789907974}"/>
                </a:ext>
              </a:extLst>
            </p:cNvPr>
            <p:cNvSpPr/>
            <p:nvPr/>
          </p:nvSpPr>
          <p:spPr bwMode="auto">
            <a:xfrm>
              <a:off x="2242360" y="2670815"/>
              <a:ext cx="476250" cy="561333"/>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32.9</a:t>
              </a:r>
            </a:p>
          </p:txBody>
        </p:sp>
        <p:sp>
          <p:nvSpPr>
            <p:cNvPr id="55" name="Rectangle 54">
              <a:extLst>
                <a:ext uri="{FF2B5EF4-FFF2-40B4-BE49-F238E27FC236}">
                  <a16:creationId xmlns:a16="http://schemas.microsoft.com/office/drawing/2014/main" id="{DAE899E5-FC4F-2C4E-DE8D-D65707C06DA7}"/>
                </a:ext>
              </a:extLst>
            </p:cNvPr>
            <p:cNvSpPr/>
            <p:nvPr/>
          </p:nvSpPr>
          <p:spPr bwMode="auto">
            <a:xfrm>
              <a:off x="3331312" y="2577604"/>
              <a:ext cx="476250" cy="639138"/>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37.5</a:t>
              </a:r>
            </a:p>
          </p:txBody>
        </p:sp>
        <p:sp>
          <p:nvSpPr>
            <p:cNvPr id="56" name="Rectangle 55">
              <a:extLst>
                <a:ext uri="{FF2B5EF4-FFF2-40B4-BE49-F238E27FC236}">
                  <a16:creationId xmlns:a16="http://schemas.microsoft.com/office/drawing/2014/main" id="{E4F93AC0-2987-936E-37A8-902047D93FA5}"/>
                </a:ext>
              </a:extLst>
            </p:cNvPr>
            <p:cNvSpPr/>
            <p:nvPr/>
          </p:nvSpPr>
          <p:spPr bwMode="auto">
            <a:xfrm>
              <a:off x="4413582" y="2859647"/>
              <a:ext cx="476250" cy="306377"/>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17.4</a:t>
              </a:r>
            </a:p>
          </p:txBody>
        </p:sp>
        <p:sp>
          <p:nvSpPr>
            <p:cNvPr id="57" name="Rectangle 56">
              <a:extLst>
                <a:ext uri="{FF2B5EF4-FFF2-40B4-BE49-F238E27FC236}">
                  <a16:creationId xmlns:a16="http://schemas.microsoft.com/office/drawing/2014/main" id="{C10265F6-1B88-B3C3-3F55-8A06884DCE1E}"/>
                </a:ext>
              </a:extLst>
            </p:cNvPr>
            <p:cNvSpPr/>
            <p:nvPr/>
          </p:nvSpPr>
          <p:spPr bwMode="auto">
            <a:xfrm>
              <a:off x="4413582" y="3154954"/>
              <a:ext cx="476250" cy="292805"/>
            </a:xfrm>
            <a:prstGeom prst="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17.4</a:t>
              </a:r>
            </a:p>
          </p:txBody>
        </p:sp>
        <p:sp>
          <p:nvSpPr>
            <p:cNvPr id="58" name="Rectangle 57">
              <a:extLst>
                <a:ext uri="{FF2B5EF4-FFF2-40B4-BE49-F238E27FC236}">
                  <a16:creationId xmlns:a16="http://schemas.microsoft.com/office/drawing/2014/main" id="{06035E33-809D-6C3A-8342-BF97BF12F586}"/>
                </a:ext>
              </a:extLst>
            </p:cNvPr>
            <p:cNvSpPr/>
            <p:nvPr/>
          </p:nvSpPr>
          <p:spPr bwMode="auto">
            <a:xfrm>
              <a:off x="3331312" y="3216742"/>
              <a:ext cx="476250" cy="139214"/>
            </a:xfrm>
            <a:prstGeom prst="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8.3</a:t>
              </a:r>
            </a:p>
          </p:txBody>
        </p:sp>
        <p:sp>
          <p:nvSpPr>
            <p:cNvPr id="59" name="Rectangle 58">
              <a:extLst>
                <a:ext uri="{FF2B5EF4-FFF2-40B4-BE49-F238E27FC236}">
                  <a16:creationId xmlns:a16="http://schemas.microsoft.com/office/drawing/2014/main" id="{6124D5D8-D5F8-D83E-CB44-790A74AAFB0B}"/>
                </a:ext>
              </a:extLst>
            </p:cNvPr>
            <p:cNvSpPr/>
            <p:nvPr/>
          </p:nvSpPr>
          <p:spPr bwMode="auto">
            <a:xfrm>
              <a:off x="2242360" y="3232148"/>
              <a:ext cx="476250" cy="142467"/>
            </a:xfrm>
            <a:prstGeom prst="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8.6</a:t>
              </a:r>
            </a:p>
          </p:txBody>
        </p:sp>
        <p:sp>
          <p:nvSpPr>
            <p:cNvPr id="60" name="Rectangle 59">
              <a:extLst>
                <a:ext uri="{FF2B5EF4-FFF2-40B4-BE49-F238E27FC236}">
                  <a16:creationId xmlns:a16="http://schemas.microsoft.com/office/drawing/2014/main" id="{D6E14D04-C040-A479-6759-924CD34BC86D}"/>
                </a:ext>
              </a:extLst>
            </p:cNvPr>
            <p:cNvSpPr/>
            <p:nvPr/>
          </p:nvSpPr>
          <p:spPr bwMode="auto">
            <a:xfrm>
              <a:off x="4413582" y="3447759"/>
              <a:ext cx="476250" cy="222489"/>
            </a:xfrm>
            <a:prstGeom prst="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13.0</a:t>
              </a:r>
            </a:p>
          </p:txBody>
        </p:sp>
        <p:sp>
          <p:nvSpPr>
            <p:cNvPr id="61" name="Rectangle 60">
              <a:extLst>
                <a:ext uri="{FF2B5EF4-FFF2-40B4-BE49-F238E27FC236}">
                  <a16:creationId xmlns:a16="http://schemas.microsoft.com/office/drawing/2014/main" id="{AD67B1A1-9534-84FE-2B35-117F78CAAC3E}"/>
                </a:ext>
              </a:extLst>
            </p:cNvPr>
            <p:cNvSpPr/>
            <p:nvPr/>
          </p:nvSpPr>
          <p:spPr bwMode="auto">
            <a:xfrm>
              <a:off x="3331312" y="3355956"/>
              <a:ext cx="476250" cy="209665"/>
            </a:xfrm>
            <a:prstGeom prst="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12.5</a:t>
              </a:r>
            </a:p>
          </p:txBody>
        </p:sp>
        <p:sp>
          <p:nvSpPr>
            <p:cNvPr id="62" name="Rectangle 61">
              <a:extLst>
                <a:ext uri="{FF2B5EF4-FFF2-40B4-BE49-F238E27FC236}">
                  <a16:creationId xmlns:a16="http://schemas.microsoft.com/office/drawing/2014/main" id="{D51FA5E5-DE00-6A64-FF75-B988237EF660}"/>
                </a:ext>
              </a:extLst>
            </p:cNvPr>
            <p:cNvSpPr/>
            <p:nvPr/>
          </p:nvSpPr>
          <p:spPr bwMode="auto">
            <a:xfrm>
              <a:off x="2242360" y="3374616"/>
              <a:ext cx="476250" cy="251238"/>
            </a:xfrm>
            <a:prstGeom prst="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14.3</a:t>
              </a:r>
            </a:p>
          </p:txBody>
        </p:sp>
        <p:sp>
          <p:nvSpPr>
            <p:cNvPr id="63" name="Rectangle 62">
              <a:extLst>
                <a:ext uri="{FF2B5EF4-FFF2-40B4-BE49-F238E27FC236}">
                  <a16:creationId xmlns:a16="http://schemas.microsoft.com/office/drawing/2014/main" id="{0AD26F7B-E689-4D7A-FD09-3B9BE3DB9A16}"/>
                </a:ext>
              </a:extLst>
            </p:cNvPr>
            <p:cNvSpPr/>
            <p:nvPr/>
          </p:nvSpPr>
          <p:spPr bwMode="auto">
            <a:xfrm>
              <a:off x="2242360" y="3625854"/>
              <a:ext cx="476250" cy="179268"/>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11.4</a:t>
              </a:r>
            </a:p>
          </p:txBody>
        </p:sp>
        <p:sp>
          <p:nvSpPr>
            <p:cNvPr id="64" name="Rectangle 63">
              <a:extLst>
                <a:ext uri="{FF2B5EF4-FFF2-40B4-BE49-F238E27FC236}">
                  <a16:creationId xmlns:a16="http://schemas.microsoft.com/office/drawing/2014/main" id="{ECFD7583-F46F-30B6-E0D0-3745235DD9C1}"/>
                </a:ext>
              </a:extLst>
            </p:cNvPr>
            <p:cNvSpPr/>
            <p:nvPr/>
          </p:nvSpPr>
          <p:spPr bwMode="auto">
            <a:xfrm>
              <a:off x="3331312" y="3561503"/>
              <a:ext cx="476250" cy="243619"/>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14.6</a:t>
              </a:r>
            </a:p>
          </p:txBody>
        </p:sp>
        <p:sp>
          <p:nvSpPr>
            <p:cNvPr id="65" name="Rectangle 64">
              <a:extLst>
                <a:ext uri="{FF2B5EF4-FFF2-40B4-BE49-F238E27FC236}">
                  <a16:creationId xmlns:a16="http://schemas.microsoft.com/office/drawing/2014/main" id="{F0A36C82-FC5C-B928-B678-1388A3C38A42}"/>
                </a:ext>
              </a:extLst>
            </p:cNvPr>
            <p:cNvSpPr/>
            <p:nvPr/>
          </p:nvSpPr>
          <p:spPr bwMode="auto">
            <a:xfrm>
              <a:off x="4413582" y="3666616"/>
              <a:ext cx="476250" cy="138506"/>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8.7</a:t>
              </a:r>
            </a:p>
          </p:txBody>
        </p:sp>
      </p:grpSp>
    </p:spTree>
    <p:extLst>
      <p:ext uri="{BB962C8B-B14F-4D97-AF65-F5344CB8AC3E}">
        <p14:creationId xmlns:p14="http://schemas.microsoft.com/office/powerpoint/2010/main" val="1848345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2D605-F7CB-81A1-4ACC-82BA5E6DC707}"/>
              </a:ext>
            </a:extLst>
          </p:cNvPr>
          <p:cNvSpPr>
            <a:spLocks noGrp="1"/>
          </p:cNvSpPr>
          <p:nvPr>
            <p:ph type="title"/>
          </p:nvPr>
        </p:nvSpPr>
        <p:spPr/>
        <p:txBody>
          <a:bodyPr/>
          <a:lstStyle/>
          <a:p>
            <a:r>
              <a:rPr lang="en-US" dirty="0"/>
              <a:t>Bispecific Antibody Administration and Dosing: RRMM</a:t>
            </a:r>
          </a:p>
        </p:txBody>
      </p:sp>
      <p:graphicFrame>
        <p:nvGraphicFramePr>
          <p:cNvPr id="3" name="Table 2">
            <a:extLst>
              <a:ext uri="{FF2B5EF4-FFF2-40B4-BE49-F238E27FC236}">
                <a16:creationId xmlns:a16="http://schemas.microsoft.com/office/drawing/2014/main" id="{6C4476F5-64E2-7C84-4891-C2EDD73B182E}"/>
              </a:ext>
            </a:extLst>
          </p:cNvPr>
          <p:cNvGraphicFramePr>
            <a:graphicFrameLocks noGrp="1"/>
          </p:cNvGraphicFramePr>
          <p:nvPr>
            <p:extLst>
              <p:ext uri="{D42A27DB-BD31-4B8C-83A1-F6EECF244321}">
                <p14:modId xmlns:p14="http://schemas.microsoft.com/office/powerpoint/2010/main" val="3536752765"/>
              </p:ext>
            </p:extLst>
          </p:nvPr>
        </p:nvGraphicFramePr>
        <p:xfrm>
          <a:off x="495301" y="1598875"/>
          <a:ext cx="11255513" cy="4175760"/>
        </p:xfrm>
        <a:graphic>
          <a:graphicData uri="http://schemas.openxmlformats.org/drawingml/2006/table">
            <a:tbl>
              <a:tblPr firstRow="1" bandRow="1">
                <a:tableStyleId>{93296810-A885-4BE3-A3E7-6D5BEEA58F35}</a:tableStyleId>
              </a:tblPr>
              <a:tblGrid>
                <a:gridCol w="1445378">
                  <a:extLst>
                    <a:ext uri="{9D8B030D-6E8A-4147-A177-3AD203B41FA5}">
                      <a16:colId xmlns:a16="http://schemas.microsoft.com/office/drawing/2014/main" val="4206480080"/>
                    </a:ext>
                  </a:extLst>
                </a:gridCol>
                <a:gridCol w="2161059">
                  <a:extLst>
                    <a:ext uri="{9D8B030D-6E8A-4147-A177-3AD203B41FA5}">
                      <a16:colId xmlns:a16="http://schemas.microsoft.com/office/drawing/2014/main" val="1055980699"/>
                    </a:ext>
                  </a:extLst>
                </a:gridCol>
                <a:gridCol w="1989071">
                  <a:extLst>
                    <a:ext uri="{9D8B030D-6E8A-4147-A177-3AD203B41FA5}">
                      <a16:colId xmlns:a16="http://schemas.microsoft.com/office/drawing/2014/main" val="3028807877"/>
                    </a:ext>
                  </a:extLst>
                </a:gridCol>
                <a:gridCol w="2026460">
                  <a:extLst>
                    <a:ext uri="{9D8B030D-6E8A-4147-A177-3AD203B41FA5}">
                      <a16:colId xmlns:a16="http://schemas.microsoft.com/office/drawing/2014/main" val="1231534689"/>
                    </a:ext>
                  </a:extLst>
                </a:gridCol>
                <a:gridCol w="1734830">
                  <a:extLst>
                    <a:ext uri="{9D8B030D-6E8A-4147-A177-3AD203B41FA5}">
                      <a16:colId xmlns:a16="http://schemas.microsoft.com/office/drawing/2014/main" val="1348381100"/>
                    </a:ext>
                  </a:extLst>
                </a:gridCol>
                <a:gridCol w="1898715">
                  <a:extLst>
                    <a:ext uri="{9D8B030D-6E8A-4147-A177-3AD203B41FA5}">
                      <a16:colId xmlns:a16="http://schemas.microsoft.com/office/drawing/2014/main" val="863849259"/>
                    </a:ext>
                  </a:extLst>
                </a:gridCol>
              </a:tblGrid>
              <a:tr h="0">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err="1"/>
                        <a:t>Teclistamab</a:t>
                      </a:r>
                      <a:endParaRPr lang="en-US" sz="1400" b="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dirty="0"/>
                        <a:t>Talquetamab</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a:p>
                  </a:txBody>
                  <a:tcPr/>
                </a:tc>
                <a:tc>
                  <a:txBody>
                    <a:bodyPr/>
                    <a:lstStyle/>
                    <a:p>
                      <a:pPr algn="ctr"/>
                      <a:r>
                        <a:rPr lang="en-US" sz="1400" b="1" dirty="0"/>
                        <a:t>Elranatamab</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b="1" dirty="0"/>
                        <a:t>Linvoseltamab</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46745492"/>
                  </a:ext>
                </a:extLst>
              </a:tr>
              <a:tr h="0">
                <a:tc>
                  <a:txBody>
                    <a:bodyPr/>
                    <a:lstStyle/>
                    <a:p>
                      <a:r>
                        <a:rPr lang="en-US" sz="1400" b="1" dirty="0">
                          <a:solidFill>
                            <a:schemeClr val="bg1"/>
                          </a:solidFill>
                        </a:rPr>
                        <a:t>Target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BCMAxCD3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400" dirty="0">
                          <a:solidFill>
                            <a:schemeClr val="bg1"/>
                          </a:solidFill>
                        </a:rPr>
                        <a:t>GPRC5DxCD3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BCMAxCD3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BCMAxCD3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05540472"/>
                  </a:ext>
                </a:extLst>
              </a:tr>
              <a:tr h="0">
                <a:tc>
                  <a:txBody>
                    <a:bodyPr/>
                    <a:lstStyle/>
                    <a:p>
                      <a:r>
                        <a:rPr lang="en-US" sz="1400" b="1" dirty="0">
                          <a:solidFill>
                            <a:schemeClr val="bg1"/>
                          </a:solidFill>
                        </a:rPr>
                        <a:t>Administration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SC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gridSpan="2">
                  <a:txBody>
                    <a:bodyPr/>
                    <a:lstStyle/>
                    <a:p>
                      <a:pPr algn="ctr"/>
                      <a:r>
                        <a:rPr lang="en-US" sz="1400" dirty="0">
                          <a:solidFill>
                            <a:schemeClr val="bg1"/>
                          </a:solidFill>
                        </a:rPr>
                        <a:t>SC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hMerge="1">
                  <a:txBody>
                    <a:bodyPr/>
                    <a:lstStyle/>
                    <a:p>
                      <a:endParaRPr lang="en-US" dirty="0"/>
                    </a:p>
                  </a:txBody>
                  <a:tcPr/>
                </a:tc>
                <a:tc>
                  <a:txBody>
                    <a:bodyPr/>
                    <a:lstStyle/>
                    <a:p>
                      <a:pPr algn="ctr"/>
                      <a:r>
                        <a:rPr lang="en-US" sz="1400" dirty="0">
                          <a:solidFill>
                            <a:schemeClr val="bg1"/>
                          </a:solidFill>
                        </a:rPr>
                        <a:t>SC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IV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37228601"/>
                  </a:ext>
                </a:extLst>
              </a:tr>
              <a:tr h="265790">
                <a:tc>
                  <a:txBody>
                    <a:bodyPr/>
                    <a:lstStyle/>
                    <a:p>
                      <a:r>
                        <a:rPr lang="en-US" sz="1400" b="1" dirty="0">
                          <a:solidFill>
                            <a:schemeClr val="bg1"/>
                          </a:solidFill>
                        </a:rPr>
                        <a:t>Step-up dosing schedule</a:t>
                      </a:r>
                    </a:p>
                    <a:p>
                      <a:endParaRPr lang="en-US" sz="1400" b="1"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buFont typeface="Wingdings" panose="05000000000000000000" pitchFamily="2" charset="2"/>
                        <a:buChar char="§"/>
                      </a:pPr>
                      <a:r>
                        <a:rPr lang="en-US" sz="1400" dirty="0">
                          <a:solidFill>
                            <a:schemeClr val="bg1"/>
                          </a:solidFill>
                        </a:rPr>
                        <a:t>D1: 0.06 mg/kg (SUD1)</a:t>
                      </a:r>
                    </a:p>
                    <a:p>
                      <a:pPr marL="285750" indent="-285750">
                        <a:buFont typeface="Wingdings" panose="05000000000000000000" pitchFamily="2" charset="2"/>
                        <a:buChar char="§"/>
                      </a:pPr>
                      <a:r>
                        <a:rPr lang="en-US" sz="1400" dirty="0">
                          <a:solidFill>
                            <a:schemeClr val="bg1"/>
                          </a:solidFill>
                        </a:rPr>
                        <a:t>D4: 0.3 mg/kg (SUD2)</a:t>
                      </a:r>
                    </a:p>
                    <a:p>
                      <a:pPr marL="285750" indent="-285750">
                        <a:buFont typeface="Wingdings" panose="05000000000000000000" pitchFamily="2" charset="2"/>
                        <a:buChar char="§"/>
                      </a:pPr>
                      <a:r>
                        <a:rPr lang="en-US" sz="1400" dirty="0">
                          <a:solidFill>
                            <a:schemeClr val="bg1"/>
                          </a:solidFill>
                        </a:rPr>
                        <a:t>D7: 1.5 mg/kg (1</a:t>
                      </a:r>
                      <a:r>
                        <a:rPr lang="en-US" sz="1400" baseline="0" dirty="0">
                          <a:solidFill>
                            <a:schemeClr val="bg1"/>
                          </a:solidFill>
                        </a:rPr>
                        <a:t>st</a:t>
                      </a:r>
                      <a:r>
                        <a:rPr lang="en-US" sz="1400" dirty="0">
                          <a:solidFill>
                            <a:schemeClr val="bg1"/>
                          </a:solidFill>
                        </a:rPr>
                        <a:t> full)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i="1" dirty="0">
                          <a:solidFill>
                            <a:schemeClr val="bg1"/>
                          </a:solidFill>
                        </a:rPr>
                        <a:t>Weekly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D1: 0.01 mg/kg (SUD1)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D4: 0.06 mg/kg (SUD2)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D7: 0.4 mg/kg (1</a:t>
                      </a:r>
                      <a:r>
                        <a:rPr lang="en-US" sz="1400" baseline="0" dirty="0">
                          <a:solidFill>
                            <a:schemeClr val="bg1"/>
                          </a:solidFill>
                        </a:rPr>
                        <a:t>st</a:t>
                      </a:r>
                      <a:r>
                        <a:rPr lang="en-US" sz="1400" dirty="0">
                          <a:solidFill>
                            <a:schemeClr val="bg1"/>
                          </a:solidFill>
                        </a:rPr>
                        <a:t> full)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i="1" dirty="0">
                          <a:solidFill>
                            <a:schemeClr val="bg1"/>
                          </a:solidFill>
                        </a:rPr>
                        <a:t>Q2W</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D1: 0.01 mg/kg (SUD1)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D4: 0.06 mg/kg (SUD2)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D7: 0.4 mg/kg (SUD3)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D10: 0.8 mg/kg (1</a:t>
                      </a:r>
                      <a:r>
                        <a:rPr lang="en-US" sz="1400" baseline="0" dirty="0">
                          <a:solidFill>
                            <a:schemeClr val="bg1"/>
                          </a:solidFill>
                        </a:rPr>
                        <a:t>st</a:t>
                      </a:r>
                      <a:r>
                        <a:rPr lang="en-US" sz="1400" dirty="0">
                          <a:solidFill>
                            <a:schemeClr val="bg1"/>
                          </a:solidFill>
                        </a:rPr>
                        <a:t> full)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dirty="0">
                          <a:solidFill>
                            <a:schemeClr val="bg1"/>
                          </a:solidFill>
                        </a:rPr>
                        <a:t>D1: 12 mg (SUD1)</a:t>
                      </a:r>
                    </a:p>
                    <a:p>
                      <a:r>
                        <a:rPr lang="en-US" sz="1400" dirty="0">
                          <a:solidFill>
                            <a:schemeClr val="bg1"/>
                          </a:solidFill>
                        </a:rPr>
                        <a:t>D4: 32 mg (SUD2)</a:t>
                      </a:r>
                    </a:p>
                    <a:p>
                      <a:r>
                        <a:rPr lang="en-US" sz="1400" dirty="0">
                          <a:solidFill>
                            <a:schemeClr val="bg1"/>
                          </a:solidFill>
                        </a:rPr>
                        <a:t>D8: 76 mg (1</a:t>
                      </a:r>
                      <a:r>
                        <a:rPr lang="en-US" sz="1400" baseline="0" dirty="0">
                          <a:solidFill>
                            <a:schemeClr val="bg1"/>
                          </a:solidFill>
                        </a:rPr>
                        <a:t>st</a:t>
                      </a:r>
                      <a:r>
                        <a:rPr lang="en-US" sz="1400" dirty="0">
                          <a:solidFill>
                            <a:schemeClr val="bg1"/>
                          </a:solidFill>
                        </a:rPr>
                        <a:t> full)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dirty="0">
                          <a:solidFill>
                            <a:schemeClr val="bg1"/>
                          </a:solidFill>
                        </a:rPr>
                        <a:t>D1: 5 mg (SUD1)</a:t>
                      </a:r>
                    </a:p>
                    <a:p>
                      <a:r>
                        <a:rPr lang="en-US" sz="1400" dirty="0">
                          <a:solidFill>
                            <a:schemeClr val="bg1"/>
                          </a:solidFill>
                        </a:rPr>
                        <a:t>D8: 25 mg (SUD2) </a:t>
                      </a:r>
                    </a:p>
                    <a:p>
                      <a:r>
                        <a:rPr lang="en-US" sz="1400" dirty="0">
                          <a:solidFill>
                            <a:schemeClr val="bg1"/>
                          </a:solidFill>
                        </a:rPr>
                        <a:t>D15: 200 mg (1</a:t>
                      </a:r>
                      <a:r>
                        <a:rPr lang="en-US" sz="1400" baseline="0" dirty="0">
                          <a:solidFill>
                            <a:schemeClr val="bg1"/>
                          </a:solidFill>
                        </a:rPr>
                        <a:t>st</a:t>
                      </a:r>
                      <a:r>
                        <a:rPr lang="en-US" sz="1400" dirty="0">
                          <a:solidFill>
                            <a:schemeClr val="bg1"/>
                          </a:solidFill>
                        </a:rPr>
                        <a:t> full)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65749657"/>
                  </a:ext>
                </a:extLst>
              </a:tr>
              <a:tr h="3669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mn-lt"/>
                          <a:ea typeface="+mn-ea"/>
                          <a:cs typeface="+mn-cs"/>
                        </a:rPr>
                        <a:t>Subsequent doses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buFont typeface="Wingdings" panose="05000000000000000000" pitchFamily="2" charset="2"/>
                        <a:buChar char="§"/>
                      </a:pPr>
                      <a:r>
                        <a:rPr lang="en-US" sz="1400" dirty="0">
                          <a:solidFill>
                            <a:schemeClr val="bg1"/>
                          </a:solidFill>
                        </a:rPr>
                        <a:t>1.5 mg/kg weekly</a:t>
                      </a:r>
                    </a:p>
                    <a:p>
                      <a:pPr marL="285750" indent="-285750">
                        <a:buFont typeface="Wingdings" panose="05000000000000000000" pitchFamily="2" charset="2"/>
                        <a:buChar char="§"/>
                      </a:pPr>
                      <a:r>
                        <a:rPr lang="en-US" sz="1400" dirty="0">
                          <a:solidFill>
                            <a:schemeClr val="bg1"/>
                          </a:solidFill>
                        </a:rPr>
                        <a:t>For those w/ ≥ CR for ≥6 </a:t>
                      </a:r>
                      <a:r>
                        <a:rPr lang="en-US" sz="1400" dirty="0" err="1">
                          <a:solidFill>
                            <a:schemeClr val="bg1"/>
                          </a:solidFill>
                        </a:rPr>
                        <a:t>mo</a:t>
                      </a:r>
                      <a:r>
                        <a:rPr lang="en-US" sz="1400" dirty="0">
                          <a:solidFill>
                            <a:schemeClr val="bg1"/>
                          </a:solidFill>
                        </a:rPr>
                        <a:t>, can switch to  Q2W</a:t>
                      </a:r>
                    </a:p>
                    <a:p>
                      <a:pPr marL="285750" indent="-285750">
                        <a:buFont typeface="Wingdings" panose="05000000000000000000" pitchFamily="2" charset="2"/>
                        <a:buChar char="§"/>
                      </a:pP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dirty="0">
                          <a:solidFill>
                            <a:schemeClr val="bg1"/>
                          </a:solidFill>
                        </a:rPr>
                        <a:t>0.4 mg/kg weekly</a:t>
                      </a:r>
                    </a:p>
                    <a:p>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400" dirty="0">
                          <a:solidFill>
                            <a:schemeClr val="bg1"/>
                          </a:solidFill>
                        </a:rPr>
                        <a:t>0.8 mg/kg weekly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buFont typeface="Wingdings" panose="05000000000000000000" pitchFamily="2" charset="2"/>
                        <a:buChar char="§"/>
                      </a:pPr>
                      <a:r>
                        <a:rPr lang="en-US" sz="1400" dirty="0">
                          <a:solidFill>
                            <a:schemeClr val="bg1"/>
                          </a:solidFill>
                        </a:rPr>
                        <a:t>76 mg weekly for 24 </a:t>
                      </a:r>
                      <a:r>
                        <a:rPr lang="en-US" sz="1400" dirty="0" err="1">
                          <a:solidFill>
                            <a:schemeClr val="bg1"/>
                          </a:solidFill>
                        </a:rPr>
                        <a:t>wk</a:t>
                      </a:r>
                      <a:r>
                        <a:rPr lang="en-US" sz="1400" dirty="0">
                          <a:solidFill>
                            <a:schemeClr val="bg1"/>
                          </a:solidFill>
                        </a:rPr>
                        <a:t> </a:t>
                      </a:r>
                    </a:p>
                    <a:p>
                      <a:pPr marL="285750" indent="-285750">
                        <a:buFont typeface="Wingdings" panose="05000000000000000000" pitchFamily="2" charset="2"/>
                        <a:buChar char="§"/>
                      </a:pPr>
                      <a:r>
                        <a:rPr lang="en-US" sz="1400" dirty="0">
                          <a:solidFill>
                            <a:schemeClr val="bg1"/>
                          </a:solidFill>
                        </a:rPr>
                        <a:t>After </a:t>
                      </a:r>
                      <a:r>
                        <a:rPr lang="en-US" sz="1400" dirty="0" err="1">
                          <a:solidFill>
                            <a:schemeClr val="bg1"/>
                          </a:solidFill>
                        </a:rPr>
                        <a:t>Wk</a:t>
                      </a:r>
                      <a:r>
                        <a:rPr lang="en-US" sz="1400" dirty="0">
                          <a:solidFill>
                            <a:schemeClr val="bg1"/>
                          </a:solidFill>
                        </a:rPr>
                        <a:t> 24+,  those w/ ≥ PR for ≥2 </a:t>
                      </a:r>
                      <a:r>
                        <a:rPr lang="en-US" sz="1400" dirty="0" err="1">
                          <a:solidFill>
                            <a:schemeClr val="bg1"/>
                          </a:solidFill>
                        </a:rPr>
                        <a:t>mo</a:t>
                      </a:r>
                      <a:r>
                        <a:rPr lang="en-US" sz="1400" dirty="0">
                          <a:solidFill>
                            <a:schemeClr val="bg1"/>
                          </a:solidFill>
                        </a:rPr>
                        <a:t>, can switch to Q2W</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buFont typeface="Wingdings" panose="05000000000000000000" pitchFamily="2" charset="2"/>
                        <a:buChar char="§"/>
                      </a:pPr>
                      <a:r>
                        <a:rPr lang="en-US" sz="1400" dirty="0">
                          <a:solidFill>
                            <a:schemeClr val="bg1"/>
                          </a:solidFill>
                        </a:rPr>
                        <a:t>200 mg weekly through </a:t>
                      </a:r>
                      <a:r>
                        <a:rPr lang="en-US" sz="1400" dirty="0" err="1">
                          <a:solidFill>
                            <a:schemeClr val="bg1"/>
                          </a:solidFill>
                        </a:rPr>
                        <a:t>Wk</a:t>
                      </a:r>
                      <a:r>
                        <a:rPr lang="en-US" sz="1400" dirty="0">
                          <a:solidFill>
                            <a:schemeClr val="bg1"/>
                          </a:solidFill>
                        </a:rPr>
                        <a:t> 13</a:t>
                      </a:r>
                    </a:p>
                    <a:p>
                      <a:pPr marL="285750" indent="-285750">
                        <a:buFont typeface="Wingdings" panose="05000000000000000000" pitchFamily="2" charset="2"/>
                        <a:buChar char="§"/>
                      </a:pPr>
                      <a:r>
                        <a:rPr lang="en-US" sz="1400" dirty="0">
                          <a:solidFill>
                            <a:schemeClr val="bg1"/>
                          </a:solidFill>
                        </a:rPr>
                        <a:t>For </a:t>
                      </a:r>
                      <a:r>
                        <a:rPr lang="en-US" sz="1400" dirty="0" err="1">
                          <a:solidFill>
                            <a:schemeClr val="bg1"/>
                          </a:solidFill>
                        </a:rPr>
                        <a:t>Wk</a:t>
                      </a:r>
                      <a:r>
                        <a:rPr lang="en-US" sz="1400" dirty="0">
                          <a:solidFill>
                            <a:schemeClr val="bg1"/>
                          </a:solidFill>
                        </a:rPr>
                        <a:t> 14+, switch to Q2W</a:t>
                      </a:r>
                    </a:p>
                    <a:p>
                      <a:pPr marL="285750" indent="-285750">
                        <a:buFont typeface="Wingdings" panose="05000000000000000000" pitchFamily="2" charset="2"/>
                        <a:buChar char="§"/>
                      </a:pPr>
                      <a:r>
                        <a:rPr lang="en-US" sz="1400" dirty="0">
                          <a:solidFill>
                            <a:schemeClr val="bg1"/>
                          </a:solidFill>
                        </a:rPr>
                        <a:t>For those w/ ≥ VGPR at </a:t>
                      </a:r>
                      <a:r>
                        <a:rPr lang="en-US" sz="1400" dirty="0" err="1">
                          <a:solidFill>
                            <a:schemeClr val="bg1"/>
                          </a:solidFill>
                        </a:rPr>
                        <a:t>Wk</a:t>
                      </a:r>
                      <a:r>
                        <a:rPr lang="en-US" sz="1400" dirty="0">
                          <a:solidFill>
                            <a:schemeClr val="bg1"/>
                          </a:solidFill>
                        </a:rPr>
                        <a:t> 24+ can switch to Q4W</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65155080"/>
                  </a:ext>
                </a:extLst>
              </a:tr>
              <a:tr h="149270">
                <a:tc>
                  <a:txBody>
                    <a:bodyPr/>
                    <a:lstStyle/>
                    <a:p>
                      <a:r>
                        <a:rPr lang="en-US" sz="1400" b="1" dirty="0">
                          <a:solidFill>
                            <a:schemeClr val="bg1"/>
                          </a:solidFill>
                        </a:rPr>
                        <a:t>Duration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Until PD or </a:t>
                      </a:r>
                    </a:p>
                    <a:p>
                      <a:pPr algn="ctr"/>
                      <a:r>
                        <a:rPr lang="en-US" sz="1400" dirty="0">
                          <a:solidFill>
                            <a:schemeClr val="bg1"/>
                          </a:solidFill>
                        </a:rPr>
                        <a:t>unacceptable toxicity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gridSpan="2">
                  <a:txBody>
                    <a:bodyPr/>
                    <a:lstStyle/>
                    <a:p>
                      <a:pPr algn="ctr"/>
                      <a:r>
                        <a:rPr lang="en-US" sz="1400" dirty="0">
                          <a:solidFill>
                            <a:schemeClr val="bg1"/>
                          </a:solidFill>
                        </a:rPr>
                        <a:t>Until PD or </a:t>
                      </a:r>
                    </a:p>
                    <a:p>
                      <a:pPr algn="ctr"/>
                      <a:r>
                        <a:rPr lang="en-US" sz="1400" dirty="0">
                          <a:solidFill>
                            <a:schemeClr val="bg1"/>
                          </a:solidFill>
                        </a:rPr>
                        <a:t>unacceptable toxicity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a:p>
                  </a:txBody>
                  <a:tcPr/>
                </a:tc>
                <a:tc>
                  <a:txBody>
                    <a:bodyPr/>
                    <a:lstStyle/>
                    <a:p>
                      <a:pPr algn="ctr"/>
                      <a:r>
                        <a:rPr lang="en-US" sz="1400" dirty="0">
                          <a:solidFill>
                            <a:schemeClr val="bg1"/>
                          </a:solidFill>
                        </a:rPr>
                        <a:t>Until PD or </a:t>
                      </a:r>
                    </a:p>
                    <a:p>
                      <a:pPr algn="ctr"/>
                      <a:r>
                        <a:rPr lang="en-US" sz="1400" dirty="0">
                          <a:solidFill>
                            <a:schemeClr val="bg1"/>
                          </a:solidFill>
                        </a:rPr>
                        <a:t>unacceptable toxicity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Until PD or </a:t>
                      </a:r>
                    </a:p>
                    <a:p>
                      <a:pPr algn="ctr"/>
                      <a:r>
                        <a:rPr lang="en-US" sz="1400" dirty="0">
                          <a:solidFill>
                            <a:schemeClr val="bg1"/>
                          </a:solidFill>
                        </a:rPr>
                        <a:t>unacceptable toxicity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26451035"/>
                  </a:ext>
                </a:extLst>
              </a:tr>
            </a:tbl>
          </a:graphicData>
        </a:graphic>
      </p:graphicFrame>
      <p:sp>
        <p:nvSpPr>
          <p:cNvPr id="4" name="Text Box 11">
            <a:extLst>
              <a:ext uri="{FF2B5EF4-FFF2-40B4-BE49-F238E27FC236}">
                <a16:creationId xmlns:a16="http://schemas.microsoft.com/office/drawing/2014/main" id="{073E49B8-BCAC-FD17-7C02-46812C581782}"/>
              </a:ext>
            </a:extLst>
          </p:cNvPr>
          <p:cNvSpPr txBox="1">
            <a:spLocks noChangeArrowheads="1"/>
          </p:cNvSpPr>
          <p:nvPr/>
        </p:nvSpPr>
        <p:spPr bwMode="auto">
          <a:xfrm>
            <a:off x="402350" y="6372134"/>
            <a:ext cx="96224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defTabSz="457200" eaLnBrk="1" fontAlgn="auto" hangingPunct="1">
              <a:lnSpc>
                <a:spcPct val="100000"/>
              </a:lnSpc>
              <a:spcBef>
                <a:spcPct val="0"/>
              </a:spcBef>
              <a:spcAft>
                <a:spcPct val="0"/>
              </a:spcAft>
              <a:buClrTx/>
              <a:buNone/>
              <a:defRPr/>
            </a:pPr>
            <a:r>
              <a:rPr kumimoji="0" lang="sv-SE"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Teclistamab-cqyv PI. Talquetamab-tgvs PI. Elranatamab-bcmm PI. Linvoseltamab-gcpt PI.  </a:t>
            </a:r>
          </a:p>
        </p:txBody>
      </p:sp>
    </p:spTree>
    <p:extLst>
      <p:ext uri="{BB962C8B-B14F-4D97-AF65-F5344CB8AC3E}">
        <p14:creationId xmlns:p14="http://schemas.microsoft.com/office/powerpoint/2010/main" val="4067277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AC1FCA7-AB24-AF24-31ED-2CCDF058C2F4}"/>
              </a:ext>
            </a:extLst>
          </p:cNvPr>
          <p:cNvSpPr>
            <a:spLocks noGrp="1"/>
          </p:cNvSpPr>
          <p:nvPr>
            <p:ph type="title"/>
          </p:nvPr>
        </p:nvSpPr>
        <p:spPr/>
        <p:txBody>
          <a:bodyPr/>
          <a:lstStyle/>
          <a:p>
            <a:r>
              <a:rPr lang="en-US" dirty="0"/>
              <a:t>Delivery Models</a:t>
            </a:r>
          </a:p>
        </p:txBody>
      </p:sp>
      <p:graphicFrame>
        <p:nvGraphicFramePr>
          <p:cNvPr id="6" name="Diagram 5">
            <a:extLst>
              <a:ext uri="{FF2B5EF4-FFF2-40B4-BE49-F238E27FC236}">
                <a16:creationId xmlns:a16="http://schemas.microsoft.com/office/drawing/2014/main" id="{434315EC-3BB8-E6A1-88C4-D7288FE6753F}"/>
              </a:ext>
            </a:extLst>
          </p:cNvPr>
          <p:cNvGraphicFramePr/>
          <p:nvPr>
            <p:extLst>
              <p:ext uri="{D42A27DB-BD31-4B8C-83A1-F6EECF244321}">
                <p14:modId xmlns:p14="http://schemas.microsoft.com/office/powerpoint/2010/main" val="700017904"/>
              </p:ext>
            </p:extLst>
          </p:nvPr>
        </p:nvGraphicFramePr>
        <p:xfrm>
          <a:off x="1033379" y="1080614"/>
          <a:ext cx="861594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0042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BD952-7BE2-3B64-0032-EA72A51D431A}"/>
              </a:ext>
            </a:extLst>
          </p:cNvPr>
          <p:cNvSpPr>
            <a:spLocks noGrp="1"/>
          </p:cNvSpPr>
          <p:nvPr>
            <p:ph type="title"/>
          </p:nvPr>
        </p:nvSpPr>
        <p:spPr/>
        <p:txBody>
          <a:bodyPr/>
          <a:lstStyle/>
          <a:p>
            <a:r>
              <a:rPr lang="en-US" dirty="0">
                <a:latin typeface="+mn-lt"/>
              </a:rPr>
              <a:t>BsAb Maintenance: </a:t>
            </a:r>
            <a:br>
              <a:rPr lang="en-US" dirty="0">
                <a:latin typeface="+mn-lt"/>
              </a:rPr>
            </a:br>
            <a:r>
              <a:rPr lang="en-US" dirty="0">
                <a:latin typeface="+mn-lt"/>
              </a:rPr>
              <a:t>Academic to Community Cancer Care Center </a:t>
            </a:r>
          </a:p>
        </p:txBody>
      </p:sp>
      <p:graphicFrame>
        <p:nvGraphicFramePr>
          <p:cNvPr id="5" name="Diagram 4">
            <a:extLst>
              <a:ext uri="{FF2B5EF4-FFF2-40B4-BE49-F238E27FC236}">
                <a16:creationId xmlns:a16="http://schemas.microsoft.com/office/drawing/2014/main" id="{A35922FF-F7D6-0F57-818D-EDC9A5D4DD1B}"/>
              </a:ext>
            </a:extLst>
          </p:cNvPr>
          <p:cNvGraphicFramePr/>
          <p:nvPr/>
        </p:nvGraphicFramePr>
        <p:xfrm>
          <a:off x="737317" y="1162764"/>
          <a:ext cx="10844924" cy="12230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Rounded Corners 5">
            <a:extLst>
              <a:ext uri="{FF2B5EF4-FFF2-40B4-BE49-F238E27FC236}">
                <a16:creationId xmlns:a16="http://schemas.microsoft.com/office/drawing/2014/main" id="{EED7C892-ED38-96C6-DCDF-769C105894E5}"/>
              </a:ext>
            </a:extLst>
          </p:cNvPr>
          <p:cNvSpPr/>
          <p:nvPr/>
        </p:nvSpPr>
        <p:spPr bwMode="auto">
          <a:xfrm>
            <a:off x="951260" y="2405987"/>
            <a:ext cx="2447320" cy="805908"/>
          </a:xfrm>
          <a:prstGeom prst="roundRect">
            <a:avLst/>
          </a:prstGeom>
          <a:solidFill>
            <a:schemeClr val="accent3">
              <a:lumMod val="20000"/>
              <a:lumOff val="80000"/>
            </a:schemeClr>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Educate patient and caregiver about future options while administering earlier lines of therapy</a:t>
            </a:r>
          </a:p>
        </p:txBody>
      </p:sp>
      <p:sp>
        <p:nvSpPr>
          <p:cNvPr id="7" name="Rectangle: Rounded Corners 6">
            <a:extLst>
              <a:ext uri="{FF2B5EF4-FFF2-40B4-BE49-F238E27FC236}">
                <a16:creationId xmlns:a16="http://schemas.microsoft.com/office/drawing/2014/main" id="{3BAECBCE-4F0B-0C25-223E-3D029ED4569E}"/>
              </a:ext>
            </a:extLst>
          </p:cNvPr>
          <p:cNvSpPr/>
          <p:nvPr/>
        </p:nvSpPr>
        <p:spPr bwMode="auto">
          <a:xfrm>
            <a:off x="967298" y="3500292"/>
            <a:ext cx="2447320" cy="751490"/>
          </a:xfrm>
          <a:prstGeom prst="roundRect">
            <a:avLst/>
          </a:prstGeom>
          <a:solidFill>
            <a:schemeClr val="accent3">
              <a:lumMod val="20000"/>
              <a:lumOff val="80000"/>
            </a:schemeClr>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Refer patient to nearby center with BsAb step-up abilities when new therapy is indicated</a:t>
            </a:r>
          </a:p>
        </p:txBody>
      </p:sp>
      <p:sp>
        <p:nvSpPr>
          <p:cNvPr id="8" name="Rectangle: Rounded Corners 7">
            <a:extLst>
              <a:ext uri="{FF2B5EF4-FFF2-40B4-BE49-F238E27FC236}">
                <a16:creationId xmlns:a16="http://schemas.microsoft.com/office/drawing/2014/main" id="{E338E456-9C95-CC30-283D-29C8FBEAD0A4}"/>
              </a:ext>
            </a:extLst>
          </p:cNvPr>
          <p:cNvSpPr/>
          <p:nvPr/>
        </p:nvSpPr>
        <p:spPr bwMode="auto">
          <a:xfrm>
            <a:off x="967297" y="4607869"/>
            <a:ext cx="2447321" cy="799105"/>
          </a:xfrm>
          <a:prstGeom prst="roundRect">
            <a:avLst/>
          </a:prstGeom>
          <a:solidFill>
            <a:schemeClr val="accent3">
              <a:lumMod val="20000"/>
              <a:lumOff val="80000"/>
            </a:schemeClr>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Screen patient and caregiver for eligibility, SDOH, and psychosocial barriers</a:t>
            </a:r>
          </a:p>
        </p:txBody>
      </p:sp>
      <p:sp>
        <p:nvSpPr>
          <p:cNvPr id="9" name="Rectangle: Rounded Corners 8">
            <a:extLst>
              <a:ext uri="{FF2B5EF4-FFF2-40B4-BE49-F238E27FC236}">
                <a16:creationId xmlns:a16="http://schemas.microsoft.com/office/drawing/2014/main" id="{5E04FF47-2EC7-0625-30F6-A1B935748846}"/>
              </a:ext>
            </a:extLst>
          </p:cNvPr>
          <p:cNvSpPr/>
          <p:nvPr/>
        </p:nvSpPr>
        <p:spPr bwMode="auto">
          <a:xfrm>
            <a:off x="967297" y="5720899"/>
            <a:ext cx="2447321" cy="585838"/>
          </a:xfrm>
          <a:prstGeom prst="roundRect">
            <a:avLst/>
          </a:prstGeom>
          <a:solidFill>
            <a:schemeClr val="accent3">
              <a:lumMod val="20000"/>
              <a:lumOff val="80000"/>
            </a:schemeClr>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Educate patient and caregiver and engage them in SDM</a:t>
            </a:r>
          </a:p>
        </p:txBody>
      </p:sp>
      <p:sp>
        <p:nvSpPr>
          <p:cNvPr id="10" name="Rectangle: Rounded Corners 9">
            <a:extLst>
              <a:ext uri="{FF2B5EF4-FFF2-40B4-BE49-F238E27FC236}">
                <a16:creationId xmlns:a16="http://schemas.microsoft.com/office/drawing/2014/main" id="{99ED0EA2-DAE6-3AE8-AEBD-7F26B99EFAD7}"/>
              </a:ext>
            </a:extLst>
          </p:cNvPr>
          <p:cNvSpPr/>
          <p:nvPr/>
        </p:nvSpPr>
        <p:spPr bwMode="auto">
          <a:xfrm>
            <a:off x="3657919" y="2410626"/>
            <a:ext cx="2447321" cy="893106"/>
          </a:xfrm>
          <a:prstGeom prst="roundRect">
            <a:avLst/>
          </a:prstGeom>
          <a:solidFill>
            <a:schemeClr val="accent2">
              <a:lumMod val="40000"/>
              <a:lumOff val="60000"/>
            </a:schemeClr>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Address SDOH and psychosocial barriers to receiving BsAbs</a:t>
            </a:r>
          </a:p>
        </p:txBody>
      </p:sp>
      <p:sp>
        <p:nvSpPr>
          <p:cNvPr id="11" name="Rectangle: Rounded Corners 10">
            <a:extLst>
              <a:ext uri="{FF2B5EF4-FFF2-40B4-BE49-F238E27FC236}">
                <a16:creationId xmlns:a16="http://schemas.microsoft.com/office/drawing/2014/main" id="{FE1FDD43-33D8-2479-08FD-1520D5970C2A}"/>
              </a:ext>
            </a:extLst>
          </p:cNvPr>
          <p:cNvSpPr/>
          <p:nvPr/>
        </p:nvSpPr>
        <p:spPr bwMode="auto">
          <a:xfrm>
            <a:off x="3657920" y="3731947"/>
            <a:ext cx="2447320" cy="783338"/>
          </a:xfrm>
          <a:prstGeom prst="roundRect">
            <a:avLst/>
          </a:prstGeom>
          <a:solidFill>
            <a:schemeClr val="accent2">
              <a:lumMod val="40000"/>
              <a:lumOff val="60000"/>
            </a:schemeClr>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Map out a care coordination plan for the patient and caregiver</a:t>
            </a:r>
          </a:p>
        </p:txBody>
      </p:sp>
      <p:sp>
        <p:nvSpPr>
          <p:cNvPr id="12" name="Rectangle: Rounded Corners 11">
            <a:extLst>
              <a:ext uri="{FF2B5EF4-FFF2-40B4-BE49-F238E27FC236}">
                <a16:creationId xmlns:a16="http://schemas.microsoft.com/office/drawing/2014/main" id="{DBB0D732-C884-D2AB-788E-8A4488614C54}"/>
              </a:ext>
            </a:extLst>
          </p:cNvPr>
          <p:cNvSpPr/>
          <p:nvPr/>
        </p:nvSpPr>
        <p:spPr bwMode="auto">
          <a:xfrm>
            <a:off x="3657920" y="4943123"/>
            <a:ext cx="2447320" cy="893106"/>
          </a:xfrm>
          <a:prstGeom prst="roundRect">
            <a:avLst/>
          </a:prstGeom>
          <a:solidFill>
            <a:schemeClr val="accent2">
              <a:lumMod val="40000"/>
              <a:lumOff val="60000"/>
            </a:schemeClr>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Educate patient and caregiver about adverse event management</a:t>
            </a:r>
          </a:p>
        </p:txBody>
      </p:sp>
      <p:sp>
        <p:nvSpPr>
          <p:cNvPr id="13" name="Rectangle: Rounded Corners 12">
            <a:extLst>
              <a:ext uri="{FF2B5EF4-FFF2-40B4-BE49-F238E27FC236}">
                <a16:creationId xmlns:a16="http://schemas.microsoft.com/office/drawing/2014/main" id="{E144ABA5-76A5-6247-1B69-8BF04BAB4A98}"/>
              </a:ext>
            </a:extLst>
          </p:cNvPr>
          <p:cNvSpPr/>
          <p:nvPr/>
        </p:nvSpPr>
        <p:spPr bwMode="auto">
          <a:xfrm>
            <a:off x="6288490" y="2424399"/>
            <a:ext cx="2447321" cy="893106"/>
          </a:xfrm>
          <a:prstGeom prst="roundRect">
            <a:avLst/>
          </a:prstGeom>
          <a:solidFill>
            <a:schemeClr val="accent4">
              <a:lumMod val="20000"/>
              <a:lumOff val="80000"/>
            </a:schemeClr>
          </a:solidFill>
          <a:ln w="0">
            <a:solidFill>
              <a:schemeClr val="accent4"/>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Deliver step-up therapy to patient in inpatient hospital setting</a:t>
            </a:r>
          </a:p>
        </p:txBody>
      </p:sp>
      <p:sp>
        <p:nvSpPr>
          <p:cNvPr id="14" name="Rectangle: Rounded Corners 13">
            <a:extLst>
              <a:ext uri="{FF2B5EF4-FFF2-40B4-BE49-F238E27FC236}">
                <a16:creationId xmlns:a16="http://schemas.microsoft.com/office/drawing/2014/main" id="{768DC29B-3250-CFD6-D598-2FF53E974DD8}"/>
              </a:ext>
            </a:extLst>
          </p:cNvPr>
          <p:cNvSpPr/>
          <p:nvPr/>
        </p:nvSpPr>
        <p:spPr bwMode="auto">
          <a:xfrm>
            <a:off x="6302627" y="3613064"/>
            <a:ext cx="2447320" cy="668251"/>
          </a:xfrm>
          <a:prstGeom prst="roundRect">
            <a:avLst/>
          </a:prstGeom>
          <a:solidFill>
            <a:schemeClr val="accent4">
              <a:lumMod val="20000"/>
              <a:lumOff val="80000"/>
            </a:schemeClr>
          </a:solidFill>
          <a:ln w="0">
            <a:solidFill>
              <a:schemeClr val="accent4"/>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Monitor and manage adverse events</a:t>
            </a:r>
          </a:p>
        </p:txBody>
      </p:sp>
      <p:sp>
        <p:nvSpPr>
          <p:cNvPr id="15" name="Rectangle: Rounded Corners 14">
            <a:extLst>
              <a:ext uri="{FF2B5EF4-FFF2-40B4-BE49-F238E27FC236}">
                <a16:creationId xmlns:a16="http://schemas.microsoft.com/office/drawing/2014/main" id="{AFEB1EA1-E318-BE79-9003-54DDDEC6CE43}"/>
              </a:ext>
            </a:extLst>
          </p:cNvPr>
          <p:cNvSpPr/>
          <p:nvPr/>
        </p:nvSpPr>
        <p:spPr bwMode="auto">
          <a:xfrm>
            <a:off x="6308377" y="4593848"/>
            <a:ext cx="2447320" cy="893106"/>
          </a:xfrm>
          <a:prstGeom prst="roundRect">
            <a:avLst/>
          </a:prstGeom>
          <a:solidFill>
            <a:schemeClr val="accent4">
              <a:lumMod val="20000"/>
              <a:lumOff val="80000"/>
            </a:schemeClr>
          </a:solidFill>
          <a:ln w="0">
            <a:solidFill>
              <a:schemeClr val="accent4"/>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Review maintenance therapy adverse event monitoring and management with patient and caregiver; rescreen for barriers</a:t>
            </a:r>
          </a:p>
        </p:txBody>
      </p:sp>
      <p:sp>
        <p:nvSpPr>
          <p:cNvPr id="16" name="Rectangle: Rounded Corners 15">
            <a:extLst>
              <a:ext uri="{FF2B5EF4-FFF2-40B4-BE49-F238E27FC236}">
                <a16:creationId xmlns:a16="http://schemas.microsoft.com/office/drawing/2014/main" id="{698F5BB9-11C5-4B81-4194-7B45AB62DA98}"/>
              </a:ext>
            </a:extLst>
          </p:cNvPr>
          <p:cNvSpPr/>
          <p:nvPr/>
        </p:nvSpPr>
        <p:spPr bwMode="auto">
          <a:xfrm>
            <a:off x="6302627" y="5843205"/>
            <a:ext cx="2447320" cy="749265"/>
          </a:xfrm>
          <a:prstGeom prst="roundRect">
            <a:avLst/>
          </a:prstGeom>
          <a:solidFill>
            <a:schemeClr val="accent4">
              <a:lumMod val="20000"/>
              <a:lumOff val="80000"/>
            </a:schemeClr>
          </a:solidFill>
          <a:ln w="0">
            <a:solidFill>
              <a:schemeClr val="accent4"/>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Transition to community practice for continuation with maintenance therapy</a:t>
            </a:r>
          </a:p>
        </p:txBody>
      </p:sp>
      <p:sp>
        <p:nvSpPr>
          <p:cNvPr id="17" name="Rectangle: Rounded Corners 16">
            <a:extLst>
              <a:ext uri="{FF2B5EF4-FFF2-40B4-BE49-F238E27FC236}">
                <a16:creationId xmlns:a16="http://schemas.microsoft.com/office/drawing/2014/main" id="{F9C380EF-B099-2CD5-B0CD-71C347072062}"/>
              </a:ext>
            </a:extLst>
          </p:cNvPr>
          <p:cNvSpPr/>
          <p:nvPr/>
        </p:nvSpPr>
        <p:spPr bwMode="auto">
          <a:xfrm>
            <a:off x="9063715" y="2385848"/>
            <a:ext cx="2447318" cy="797483"/>
          </a:xfrm>
          <a:prstGeom prst="roundRect">
            <a:avLst/>
          </a:prstGeom>
          <a:solidFill>
            <a:schemeClr val="accent6">
              <a:lumMod val="40000"/>
              <a:lumOff val="60000"/>
            </a:schemeClr>
          </a:solidFill>
          <a:ln w="0">
            <a:solidFill>
              <a:schemeClr val="accent6"/>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Deliver continuation of treatment in outpatient community setting</a:t>
            </a:r>
          </a:p>
        </p:txBody>
      </p:sp>
      <p:sp>
        <p:nvSpPr>
          <p:cNvPr id="18" name="Rectangle: Rounded Corners 17">
            <a:extLst>
              <a:ext uri="{FF2B5EF4-FFF2-40B4-BE49-F238E27FC236}">
                <a16:creationId xmlns:a16="http://schemas.microsoft.com/office/drawing/2014/main" id="{33AE64F4-8B0D-CDDB-364D-7510CFF256C0}"/>
              </a:ext>
            </a:extLst>
          </p:cNvPr>
          <p:cNvSpPr/>
          <p:nvPr/>
        </p:nvSpPr>
        <p:spPr bwMode="auto">
          <a:xfrm>
            <a:off x="9080483" y="3674670"/>
            <a:ext cx="2447318" cy="772053"/>
          </a:xfrm>
          <a:prstGeom prst="roundRect">
            <a:avLst/>
          </a:prstGeom>
          <a:solidFill>
            <a:schemeClr val="accent6">
              <a:lumMod val="40000"/>
              <a:lumOff val="60000"/>
            </a:schemeClr>
          </a:solidFill>
          <a:ln w="0">
            <a:solidFill>
              <a:schemeClr val="accent6"/>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Monitor and manage adverse events</a:t>
            </a:r>
          </a:p>
        </p:txBody>
      </p:sp>
      <p:sp>
        <p:nvSpPr>
          <p:cNvPr id="19" name="Rectangle: Rounded Corners 18">
            <a:extLst>
              <a:ext uri="{FF2B5EF4-FFF2-40B4-BE49-F238E27FC236}">
                <a16:creationId xmlns:a16="http://schemas.microsoft.com/office/drawing/2014/main" id="{05B10C93-A538-33EA-082F-5D77DE79A641}"/>
              </a:ext>
            </a:extLst>
          </p:cNvPr>
          <p:cNvSpPr/>
          <p:nvPr/>
        </p:nvSpPr>
        <p:spPr bwMode="auto">
          <a:xfrm>
            <a:off x="9080483" y="4878517"/>
            <a:ext cx="2447318" cy="682846"/>
          </a:xfrm>
          <a:prstGeom prst="roundRect">
            <a:avLst/>
          </a:prstGeom>
          <a:solidFill>
            <a:schemeClr val="accent6">
              <a:lumMod val="40000"/>
              <a:lumOff val="60000"/>
            </a:schemeClr>
          </a:solidFill>
          <a:ln w="0">
            <a:solidFill>
              <a:schemeClr val="accent6"/>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Coordinate as needed for follow-up with academic center</a:t>
            </a:r>
          </a:p>
        </p:txBody>
      </p:sp>
      <p:cxnSp>
        <p:nvCxnSpPr>
          <p:cNvPr id="21" name="Straight Connector 20">
            <a:extLst>
              <a:ext uri="{FF2B5EF4-FFF2-40B4-BE49-F238E27FC236}">
                <a16:creationId xmlns:a16="http://schemas.microsoft.com/office/drawing/2014/main" id="{12E94BC7-B8F2-5113-B79C-D2AE50B31F6F}"/>
              </a:ext>
            </a:extLst>
          </p:cNvPr>
          <p:cNvCxnSpPr>
            <a:cxnSpLocks/>
            <a:endCxn id="25" idx="4"/>
          </p:cNvCxnSpPr>
          <p:nvPr/>
        </p:nvCxnSpPr>
        <p:spPr bwMode="auto">
          <a:xfrm>
            <a:off x="857386" y="2078182"/>
            <a:ext cx="7825" cy="3829490"/>
          </a:xfrm>
          <a:prstGeom prst="line">
            <a:avLst/>
          </a:prstGeom>
          <a:noFill/>
          <a:ln w="28575" cap="flat" cmpd="sng" algn="ctr">
            <a:solidFill>
              <a:schemeClr val="accent3"/>
            </a:solidFill>
            <a:prstDash val="solid"/>
            <a:round/>
            <a:headEnd type="none" w="med" len="med"/>
            <a:tailEnd type="none" w="med" len="med"/>
          </a:ln>
          <a:effectLst/>
        </p:spPr>
      </p:cxnSp>
      <p:sp>
        <p:nvSpPr>
          <p:cNvPr id="22" name="Oval 21">
            <a:extLst>
              <a:ext uri="{FF2B5EF4-FFF2-40B4-BE49-F238E27FC236}">
                <a16:creationId xmlns:a16="http://schemas.microsoft.com/office/drawing/2014/main" id="{006230B3-BB44-9B16-600A-1D9982BFB0D2}"/>
              </a:ext>
            </a:extLst>
          </p:cNvPr>
          <p:cNvSpPr/>
          <p:nvPr/>
        </p:nvSpPr>
        <p:spPr bwMode="auto">
          <a:xfrm>
            <a:off x="820718" y="2433994"/>
            <a:ext cx="91440" cy="91440"/>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23" name="Oval 22">
            <a:extLst>
              <a:ext uri="{FF2B5EF4-FFF2-40B4-BE49-F238E27FC236}">
                <a16:creationId xmlns:a16="http://schemas.microsoft.com/office/drawing/2014/main" id="{8060DF2B-15A8-337C-D608-2B6EE95BB046}"/>
              </a:ext>
            </a:extLst>
          </p:cNvPr>
          <p:cNvSpPr/>
          <p:nvPr/>
        </p:nvSpPr>
        <p:spPr bwMode="auto">
          <a:xfrm>
            <a:off x="819491" y="3543441"/>
            <a:ext cx="91440" cy="91440"/>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24" name="Oval 23">
            <a:extLst>
              <a:ext uri="{FF2B5EF4-FFF2-40B4-BE49-F238E27FC236}">
                <a16:creationId xmlns:a16="http://schemas.microsoft.com/office/drawing/2014/main" id="{CABD6AC7-5A10-53FB-5AF9-BCBB7EF80B4B}"/>
              </a:ext>
            </a:extLst>
          </p:cNvPr>
          <p:cNvSpPr/>
          <p:nvPr/>
        </p:nvSpPr>
        <p:spPr bwMode="auto">
          <a:xfrm>
            <a:off x="819491" y="4686400"/>
            <a:ext cx="91440" cy="91440"/>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25" name="Oval 24">
            <a:extLst>
              <a:ext uri="{FF2B5EF4-FFF2-40B4-BE49-F238E27FC236}">
                <a16:creationId xmlns:a16="http://schemas.microsoft.com/office/drawing/2014/main" id="{CF832A00-F9C6-32EC-0C84-5638066AEEDE}"/>
              </a:ext>
            </a:extLst>
          </p:cNvPr>
          <p:cNvSpPr/>
          <p:nvPr/>
        </p:nvSpPr>
        <p:spPr bwMode="auto">
          <a:xfrm>
            <a:off x="819491" y="5816232"/>
            <a:ext cx="91440" cy="91440"/>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cxnSp>
        <p:nvCxnSpPr>
          <p:cNvPr id="26" name="Straight Connector 25">
            <a:extLst>
              <a:ext uri="{FF2B5EF4-FFF2-40B4-BE49-F238E27FC236}">
                <a16:creationId xmlns:a16="http://schemas.microsoft.com/office/drawing/2014/main" id="{2CDD98B8-4DC7-2DA3-4E01-557611181C64}"/>
              </a:ext>
            </a:extLst>
          </p:cNvPr>
          <p:cNvCxnSpPr>
            <a:cxnSpLocks/>
            <a:endCxn id="31" idx="4"/>
          </p:cNvCxnSpPr>
          <p:nvPr/>
        </p:nvCxnSpPr>
        <p:spPr bwMode="auto">
          <a:xfrm flipH="1">
            <a:off x="3564977" y="2077065"/>
            <a:ext cx="3282" cy="3045863"/>
          </a:xfrm>
          <a:prstGeom prst="line">
            <a:avLst/>
          </a:prstGeom>
          <a:noFill/>
          <a:ln w="28575" cap="flat" cmpd="sng" algn="ctr">
            <a:solidFill>
              <a:schemeClr val="accent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2FBEB9F-982A-6F3B-36DE-4D038EEADFFB}"/>
              </a:ext>
            </a:extLst>
          </p:cNvPr>
          <p:cNvCxnSpPr>
            <a:cxnSpLocks/>
            <a:endCxn id="35" idx="4"/>
          </p:cNvCxnSpPr>
          <p:nvPr/>
        </p:nvCxnSpPr>
        <p:spPr bwMode="auto">
          <a:xfrm>
            <a:off x="6172038" y="2088617"/>
            <a:ext cx="1728" cy="3855347"/>
          </a:xfrm>
          <a:prstGeom prst="line">
            <a:avLst/>
          </a:prstGeom>
          <a:noFill/>
          <a:ln w="28575" cap="flat" cmpd="sng" algn="ctr">
            <a:solidFill>
              <a:schemeClr val="accent4"/>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296F420-35D5-7BAE-56BB-705437E26FEA}"/>
              </a:ext>
            </a:extLst>
          </p:cNvPr>
          <p:cNvCxnSpPr>
            <a:cxnSpLocks/>
            <a:endCxn id="38" idx="4"/>
          </p:cNvCxnSpPr>
          <p:nvPr/>
        </p:nvCxnSpPr>
        <p:spPr bwMode="auto">
          <a:xfrm flipH="1">
            <a:off x="8919896" y="2077065"/>
            <a:ext cx="5453" cy="2979746"/>
          </a:xfrm>
          <a:prstGeom prst="line">
            <a:avLst/>
          </a:prstGeom>
          <a:noFill/>
          <a:ln w="28575" cap="flat" cmpd="sng" algn="ctr">
            <a:solidFill>
              <a:schemeClr val="accent6"/>
            </a:solidFill>
            <a:prstDash val="solid"/>
            <a:round/>
            <a:headEnd type="none" w="med" len="med"/>
            <a:tailEnd type="none" w="med" len="med"/>
          </a:ln>
          <a:effectLst/>
        </p:spPr>
      </p:cxnSp>
      <p:sp>
        <p:nvSpPr>
          <p:cNvPr id="29" name="Oval 28">
            <a:extLst>
              <a:ext uri="{FF2B5EF4-FFF2-40B4-BE49-F238E27FC236}">
                <a16:creationId xmlns:a16="http://schemas.microsoft.com/office/drawing/2014/main" id="{DA6FFB20-60A8-6659-A85F-967C8A301D19}"/>
              </a:ext>
            </a:extLst>
          </p:cNvPr>
          <p:cNvSpPr/>
          <p:nvPr/>
        </p:nvSpPr>
        <p:spPr bwMode="auto">
          <a:xfrm>
            <a:off x="3523704" y="2328722"/>
            <a:ext cx="91440" cy="91440"/>
          </a:xfrm>
          <a:prstGeom prst="ellipse">
            <a:avLst/>
          </a:prstGeom>
          <a:solidFill>
            <a:schemeClr val="accent1"/>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0" name="Oval 29">
            <a:extLst>
              <a:ext uri="{FF2B5EF4-FFF2-40B4-BE49-F238E27FC236}">
                <a16:creationId xmlns:a16="http://schemas.microsoft.com/office/drawing/2014/main" id="{897548F3-B5BD-EDED-4C28-2C1E75BB70C1}"/>
              </a:ext>
            </a:extLst>
          </p:cNvPr>
          <p:cNvSpPr/>
          <p:nvPr/>
        </p:nvSpPr>
        <p:spPr bwMode="auto">
          <a:xfrm>
            <a:off x="3519257" y="3680105"/>
            <a:ext cx="91440" cy="91440"/>
          </a:xfrm>
          <a:prstGeom prst="ellipse">
            <a:avLst/>
          </a:prstGeom>
          <a:solidFill>
            <a:schemeClr val="accent1"/>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1" name="Oval 30">
            <a:extLst>
              <a:ext uri="{FF2B5EF4-FFF2-40B4-BE49-F238E27FC236}">
                <a16:creationId xmlns:a16="http://schemas.microsoft.com/office/drawing/2014/main" id="{456288D6-3918-5E53-F755-2A5B1BF5CF07}"/>
              </a:ext>
            </a:extLst>
          </p:cNvPr>
          <p:cNvSpPr/>
          <p:nvPr/>
        </p:nvSpPr>
        <p:spPr bwMode="auto">
          <a:xfrm>
            <a:off x="3519257" y="5031488"/>
            <a:ext cx="91440" cy="91440"/>
          </a:xfrm>
          <a:prstGeom prst="ellipse">
            <a:avLst/>
          </a:prstGeom>
          <a:solidFill>
            <a:schemeClr val="accent1"/>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2" name="Oval 31">
            <a:extLst>
              <a:ext uri="{FF2B5EF4-FFF2-40B4-BE49-F238E27FC236}">
                <a16:creationId xmlns:a16="http://schemas.microsoft.com/office/drawing/2014/main" id="{1DA2EA41-6C53-3DD4-96BC-2353E0A5C610}"/>
              </a:ext>
            </a:extLst>
          </p:cNvPr>
          <p:cNvSpPr/>
          <p:nvPr/>
        </p:nvSpPr>
        <p:spPr bwMode="auto">
          <a:xfrm>
            <a:off x="6132118" y="2526971"/>
            <a:ext cx="91440" cy="91440"/>
          </a:xfrm>
          <a:prstGeom prst="ellipse">
            <a:avLst/>
          </a:pr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3" name="Oval 32">
            <a:extLst>
              <a:ext uri="{FF2B5EF4-FFF2-40B4-BE49-F238E27FC236}">
                <a16:creationId xmlns:a16="http://schemas.microsoft.com/office/drawing/2014/main" id="{6BA0349A-2320-9CC0-8761-4B70F2B110E4}"/>
              </a:ext>
            </a:extLst>
          </p:cNvPr>
          <p:cNvSpPr/>
          <p:nvPr/>
        </p:nvSpPr>
        <p:spPr bwMode="auto">
          <a:xfrm>
            <a:off x="6128046" y="3762665"/>
            <a:ext cx="91440" cy="91440"/>
          </a:xfrm>
          <a:prstGeom prst="ellipse">
            <a:avLst/>
          </a:pr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4" name="Oval 33">
            <a:extLst>
              <a:ext uri="{FF2B5EF4-FFF2-40B4-BE49-F238E27FC236}">
                <a16:creationId xmlns:a16="http://schemas.microsoft.com/office/drawing/2014/main" id="{E4D61640-4880-2723-7DBE-FE001D8ED708}"/>
              </a:ext>
            </a:extLst>
          </p:cNvPr>
          <p:cNvSpPr/>
          <p:nvPr/>
        </p:nvSpPr>
        <p:spPr bwMode="auto">
          <a:xfrm>
            <a:off x="6136229" y="4678907"/>
            <a:ext cx="91440" cy="91440"/>
          </a:xfrm>
          <a:prstGeom prst="ellipse">
            <a:avLst/>
          </a:pr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5" name="Oval 34">
            <a:extLst>
              <a:ext uri="{FF2B5EF4-FFF2-40B4-BE49-F238E27FC236}">
                <a16:creationId xmlns:a16="http://schemas.microsoft.com/office/drawing/2014/main" id="{EAA9ACF9-E271-731E-800C-02191520727D}"/>
              </a:ext>
            </a:extLst>
          </p:cNvPr>
          <p:cNvSpPr/>
          <p:nvPr/>
        </p:nvSpPr>
        <p:spPr bwMode="auto">
          <a:xfrm>
            <a:off x="6128046" y="5852524"/>
            <a:ext cx="91440" cy="91440"/>
          </a:xfrm>
          <a:prstGeom prst="ellipse">
            <a:avLst/>
          </a:pr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6" name="Oval 35">
            <a:extLst>
              <a:ext uri="{FF2B5EF4-FFF2-40B4-BE49-F238E27FC236}">
                <a16:creationId xmlns:a16="http://schemas.microsoft.com/office/drawing/2014/main" id="{1CCF3570-866D-381E-98DE-E0DF6415C68F}"/>
              </a:ext>
            </a:extLst>
          </p:cNvPr>
          <p:cNvSpPr/>
          <p:nvPr/>
        </p:nvSpPr>
        <p:spPr bwMode="auto">
          <a:xfrm>
            <a:off x="8874176" y="2385848"/>
            <a:ext cx="91440" cy="91440"/>
          </a:xfrm>
          <a:prstGeom prst="ellipse">
            <a:avLst/>
          </a:prstGeom>
          <a:solidFill>
            <a:schemeClr val="accent6"/>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7" name="Oval 36">
            <a:extLst>
              <a:ext uri="{FF2B5EF4-FFF2-40B4-BE49-F238E27FC236}">
                <a16:creationId xmlns:a16="http://schemas.microsoft.com/office/drawing/2014/main" id="{ADCBB552-1E37-D38A-73A9-0B7211D9164D}"/>
              </a:ext>
            </a:extLst>
          </p:cNvPr>
          <p:cNvSpPr/>
          <p:nvPr/>
        </p:nvSpPr>
        <p:spPr bwMode="auto">
          <a:xfrm>
            <a:off x="8871745" y="3802276"/>
            <a:ext cx="91440" cy="91440"/>
          </a:xfrm>
          <a:prstGeom prst="ellipse">
            <a:avLst/>
          </a:prstGeom>
          <a:solidFill>
            <a:schemeClr val="accent6"/>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38" name="Oval 37">
            <a:extLst>
              <a:ext uri="{FF2B5EF4-FFF2-40B4-BE49-F238E27FC236}">
                <a16:creationId xmlns:a16="http://schemas.microsoft.com/office/drawing/2014/main" id="{379285E5-1A80-CA3B-D7F4-EAD54AAA16A2}"/>
              </a:ext>
            </a:extLst>
          </p:cNvPr>
          <p:cNvSpPr/>
          <p:nvPr/>
        </p:nvSpPr>
        <p:spPr bwMode="auto">
          <a:xfrm>
            <a:off x="8874176" y="4965371"/>
            <a:ext cx="91440" cy="91440"/>
          </a:xfrm>
          <a:prstGeom prst="ellipse">
            <a:avLst/>
          </a:prstGeom>
          <a:solidFill>
            <a:schemeClr val="accent6"/>
          </a:solidFill>
          <a:ln w="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pic>
        <p:nvPicPr>
          <p:cNvPr id="40" name="Graphic 39" descr="Hospital with solid fill">
            <a:extLst>
              <a:ext uri="{FF2B5EF4-FFF2-40B4-BE49-F238E27FC236}">
                <a16:creationId xmlns:a16="http://schemas.microsoft.com/office/drawing/2014/main" id="{8524F9D1-7EE8-A014-1F90-451EC28A2DD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08473" y="4237216"/>
            <a:ext cx="370653" cy="370653"/>
          </a:xfrm>
          <a:prstGeom prst="rect">
            <a:avLst/>
          </a:prstGeom>
        </p:spPr>
      </p:pic>
      <p:pic>
        <p:nvPicPr>
          <p:cNvPr id="42" name="Graphic 41" descr="Home with solid fill">
            <a:extLst>
              <a:ext uri="{FF2B5EF4-FFF2-40B4-BE49-F238E27FC236}">
                <a16:creationId xmlns:a16="http://schemas.microsoft.com/office/drawing/2014/main" id="{121726DF-6E32-C7E4-D193-2261F6C7B00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34989" y="2109382"/>
            <a:ext cx="300539" cy="300539"/>
          </a:xfrm>
          <a:prstGeom prst="rect">
            <a:avLst/>
          </a:prstGeom>
        </p:spPr>
      </p:pic>
      <p:sp>
        <p:nvSpPr>
          <p:cNvPr id="43" name="Text Box 11">
            <a:extLst>
              <a:ext uri="{FF2B5EF4-FFF2-40B4-BE49-F238E27FC236}">
                <a16:creationId xmlns:a16="http://schemas.microsoft.com/office/drawing/2014/main" id="{66BFAC27-D718-9A5C-177E-381C5B840C31}"/>
              </a:ext>
            </a:extLst>
          </p:cNvPr>
          <p:cNvSpPr txBox="1">
            <a:spLocks noChangeArrowheads="1"/>
          </p:cNvSpPr>
          <p:nvPr/>
        </p:nvSpPr>
        <p:spPr bwMode="auto">
          <a:xfrm>
            <a:off x="397611" y="6386228"/>
            <a:ext cx="672027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eaLnBrk="1" hangingPunct="1">
              <a:lnSpc>
                <a:spcPct val="100000"/>
              </a:lnSpc>
              <a:spcBef>
                <a:spcPct val="0"/>
              </a:spcBef>
              <a:spcAft>
                <a:spcPct val="0"/>
              </a:spcAft>
              <a:buClrTx/>
              <a:buNone/>
              <a:defRPr/>
            </a:pPr>
            <a:r>
              <a:rPr lang="en-US" altLang="en-US" sz="1200" b="0" dirty="0">
                <a:solidFill>
                  <a:srgbClr val="455560"/>
                </a:solidFill>
                <a:latin typeface="Calibri"/>
              </a:rPr>
              <a:t>cdn.sanity.io/files/0vv8moc6/accc-cancer/6ff749df8c110fd1e994d9a405cde79817f68d6b.pdf. </a:t>
            </a:r>
          </a:p>
        </p:txBody>
      </p:sp>
      <p:pic>
        <p:nvPicPr>
          <p:cNvPr id="44" name="Graphic 43" descr="Home with solid fill">
            <a:extLst>
              <a:ext uri="{FF2B5EF4-FFF2-40B4-BE49-F238E27FC236}">
                <a16:creationId xmlns:a16="http://schemas.microsoft.com/office/drawing/2014/main" id="{41C73591-5E8D-D267-7F8D-654E2BE9516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34988" y="3213614"/>
            <a:ext cx="300539" cy="300539"/>
          </a:xfrm>
          <a:prstGeom prst="rect">
            <a:avLst/>
          </a:prstGeom>
        </p:spPr>
      </p:pic>
      <p:pic>
        <p:nvPicPr>
          <p:cNvPr id="45" name="Graphic 44" descr="Hospital with solid fill">
            <a:extLst>
              <a:ext uri="{FF2B5EF4-FFF2-40B4-BE49-F238E27FC236}">
                <a16:creationId xmlns:a16="http://schemas.microsoft.com/office/drawing/2014/main" id="{810E0374-0C94-6C20-01BF-F42F1D0C68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20137" y="5369991"/>
            <a:ext cx="370653" cy="370653"/>
          </a:xfrm>
          <a:prstGeom prst="rect">
            <a:avLst/>
          </a:prstGeom>
        </p:spPr>
      </p:pic>
      <p:pic>
        <p:nvPicPr>
          <p:cNvPr id="46" name="Graphic 45" descr="Hospital with solid fill">
            <a:extLst>
              <a:ext uri="{FF2B5EF4-FFF2-40B4-BE49-F238E27FC236}">
                <a16:creationId xmlns:a16="http://schemas.microsoft.com/office/drawing/2014/main" id="{CF58DE5F-5AE0-6AC3-30B4-868D9BC6B42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758096" y="4596563"/>
            <a:ext cx="370653" cy="370653"/>
          </a:xfrm>
          <a:prstGeom prst="rect">
            <a:avLst/>
          </a:prstGeom>
        </p:spPr>
      </p:pic>
      <p:pic>
        <p:nvPicPr>
          <p:cNvPr id="47" name="Graphic 46" descr="Hospital with solid fill">
            <a:extLst>
              <a:ext uri="{FF2B5EF4-FFF2-40B4-BE49-F238E27FC236}">
                <a16:creationId xmlns:a16="http://schemas.microsoft.com/office/drawing/2014/main" id="{E34F7C17-B812-40FF-6379-7B0285BD2E1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33094" y="2077065"/>
            <a:ext cx="370653" cy="370653"/>
          </a:xfrm>
          <a:prstGeom prst="rect">
            <a:avLst/>
          </a:prstGeom>
        </p:spPr>
      </p:pic>
      <p:pic>
        <p:nvPicPr>
          <p:cNvPr id="48" name="Graphic 47" descr="Hospital with solid fill">
            <a:extLst>
              <a:ext uri="{FF2B5EF4-FFF2-40B4-BE49-F238E27FC236}">
                <a16:creationId xmlns:a16="http://schemas.microsoft.com/office/drawing/2014/main" id="{62CCAC42-8233-861C-E9A0-15ED1B0B4C7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47968" y="3375798"/>
            <a:ext cx="370653" cy="370653"/>
          </a:xfrm>
          <a:prstGeom prst="rect">
            <a:avLst/>
          </a:prstGeom>
        </p:spPr>
      </p:pic>
      <p:pic>
        <p:nvPicPr>
          <p:cNvPr id="50" name="Graphic 49" descr="Home with solid fill">
            <a:extLst>
              <a:ext uri="{FF2B5EF4-FFF2-40B4-BE49-F238E27FC236}">
                <a16:creationId xmlns:a16="http://schemas.microsoft.com/office/drawing/2014/main" id="{6DD0D0CE-396B-9AF9-0C8B-02260384255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792289" y="2109382"/>
            <a:ext cx="300539" cy="300539"/>
          </a:xfrm>
          <a:prstGeom prst="rect">
            <a:avLst/>
          </a:prstGeom>
        </p:spPr>
      </p:pic>
      <p:pic>
        <p:nvPicPr>
          <p:cNvPr id="51" name="Graphic 50" descr="Home with solid fill">
            <a:extLst>
              <a:ext uri="{FF2B5EF4-FFF2-40B4-BE49-F238E27FC236}">
                <a16:creationId xmlns:a16="http://schemas.microsoft.com/office/drawing/2014/main" id="{EC3C2157-C88D-8957-876E-1E54907CB69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792289" y="3411684"/>
            <a:ext cx="300539" cy="300539"/>
          </a:xfrm>
          <a:prstGeom prst="rect">
            <a:avLst/>
          </a:prstGeom>
        </p:spPr>
      </p:pic>
      <p:pic>
        <p:nvPicPr>
          <p:cNvPr id="52" name="Graphic 51" descr="Hospital with solid fill">
            <a:extLst>
              <a:ext uri="{FF2B5EF4-FFF2-40B4-BE49-F238E27FC236}">
                <a16:creationId xmlns:a16="http://schemas.microsoft.com/office/drawing/2014/main" id="{3E3A851C-8336-AC56-BA62-7B5AB3F85AF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83406" y="2088617"/>
            <a:ext cx="370653" cy="370653"/>
          </a:xfrm>
          <a:prstGeom prst="rect">
            <a:avLst/>
          </a:prstGeom>
        </p:spPr>
      </p:pic>
      <p:pic>
        <p:nvPicPr>
          <p:cNvPr id="53" name="Graphic 52" descr="Hospital with solid fill">
            <a:extLst>
              <a:ext uri="{FF2B5EF4-FFF2-40B4-BE49-F238E27FC236}">
                <a16:creationId xmlns:a16="http://schemas.microsoft.com/office/drawing/2014/main" id="{740E7C3C-2E0F-024B-CEEB-CCCDD7E24FF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76583" y="3271017"/>
            <a:ext cx="370653" cy="370653"/>
          </a:xfrm>
          <a:prstGeom prst="rect">
            <a:avLst/>
          </a:prstGeom>
        </p:spPr>
      </p:pic>
      <p:pic>
        <p:nvPicPr>
          <p:cNvPr id="54" name="Graphic 53" descr="Hospital with solid fill">
            <a:extLst>
              <a:ext uri="{FF2B5EF4-FFF2-40B4-BE49-F238E27FC236}">
                <a16:creationId xmlns:a16="http://schemas.microsoft.com/office/drawing/2014/main" id="{30935969-7B41-90C9-4080-9DB75610348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747236" y="4258726"/>
            <a:ext cx="370653" cy="370653"/>
          </a:xfrm>
          <a:prstGeom prst="rect">
            <a:avLst/>
          </a:prstGeom>
        </p:spPr>
      </p:pic>
      <p:pic>
        <p:nvPicPr>
          <p:cNvPr id="55" name="Graphic 54" descr="Hospital with solid fill">
            <a:extLst>
              <a:ext uri="{FF2B5EF4-FFF2-40B4-BE49-F238E27FC236}">
                <a16:creationId xmlns:a16="http://schemas.microsoft.com/office/drawing/2014/main" id="{27C70B92-701E-0E89-6FBB-BD20EA2B3D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763390" y="5470436"/>
            <a:ext cx="370653" cy="370653"/>
          </a:xfrm>
          <a:prstGeom prst="rect">
            <a:avLst/>
          </a:prstGeom>
        </p:spPr>
      </p:pic>
      <p:pic>
        <p:nvPicPr>
          <p:cNvPr id="56" name="Graphic 55" descr="Hospital with solid fill">
            <a:extLst>
              <a:ext uri="{FF2B5EF4-FFF2-40B4-BE49-F238E27FC236}">
                <a16:creationId xmlns:a16="http://schemas.microsoft.com/office/drawing/2014/main" id="{A241A690-3CC5-57AE-858B-41EF9A0F9C8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28163" y="4538403"/>
            <a:ext cx="370653" cy="370653"/>
          </a:xfrm>
          <a:prstGeom prst="rect">
            <a:avLst/>
          </a:prstGeom>
        </p:spPr>
      </p:pic>
      <p:pic>
        <p:nvPicPr>
          <p:cNvPr id="57" name="Graphic 56" descr="Home with solid fill">
            <a:extLst>
              <a:ext uri="{FF2B5EF4-FFF2-40B4-BE49-F238E27FC236}">
                <a16:creationId xmlns:a16="http://schemas.microsoft.com/office/drawing/2014/main" id="{6FCA1A7A-DE86-9839-B4B8-6F7A11EDA1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418462" y="4278214"/>
            <a:ext cx="300539" cy="300539"/>
          </a:xfrm>
          <a:prstGeom prst="rect">
            <a:avLst/>
          </a:prstGeom>
        </p:spPr>
      </p:pic>
      <p:pic>
        <p:nvPicPr>
          <p:cNvPr id="58" name="Graphic 57" descr="Home with solid fill">
            <a:extLst>
              <a:ext uri="{FF2B5EF4-FFF2-40B4-BE49-F238E27FC236}">
                <a16:creationId xmlns:a16="http://schemas.microsoft.com/office/drawing/2014/main" id="{6488216A-ED51-28EE-B558-3510AD89AFE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429065" y="5493995"/>
            <a:ext cx="300539" cy="300539"/>
          </a:xfrm>
          <a:prstGeom prst="rect">
            <a:avLst/>
          </a:prstGeom>
        </p:spPr>
      </p:pic>
      <p:pic>
        <p:nvPicPr>
          <p:cNvPr id="59" name="Graphic 58" descr="Home with solid fill">
            <a:extLst>
              <a:ext uri="{FF2B5EF4-FFF2-40B4-BE49-F238E27FC236}">
                <a16:creationId xmlns:a16="http://schemas.microsoft.com/office/drawing/2014/main" id="{A0E10E78-765D-5C36-AD3E-C4FEDD94F45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64485" y="2085309"/>
            <a:ext cx="300539" cy="300539"/>
          </a:xfrm>
          <a:prstGeom prst="rect">
            <a:avLst/>
          </a:prstGeom>
        </p:spPr>
      </p:pic>
      <p:pic>
        <p:nvPicPr>
          <p:cNvPr id="60" name="Graphic 59" descr="Home with solid fill">
            <a:extLst>
              <a:ext uri="{FF2B5EF4-FFF2-40B4-BE49-F238E27FC236}">
                <a16:creationId xmlns:a16="http://schemas.microsoft.com/office/drawing/2014/main" id="{5D7ADCA4-1F03-AEFE-CF61-CF542DB7BE5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64579" y="3375798"/>
            <a:ext cx="300539" cy="300539"/>
          </a:xfrm>
          <a:prstGeom prst="rect">
            <a:avLst/>
          </a:prstGeom>
        </p:spPr>
      </p:pic>
      <p:pic>
        <p:nvPicPr>
          <p:cNvPr id="61" name="Graphic 60" descr="Home with solid fill">
            <a:extLst>
              <a:ext uri="{FF2B5EF4-FFF2-40B4-BE49-F238E27FC236}">
                <a16:creationId xmlns:a16="http://schemas.microsoft.com/office/drawing/2014/main" id="{CAED6607-C2D7-60A3-59C3-13B8106A357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208618" y="4572738"/>
            <a:ext cx="300539" cy="300539"/>
          </a:xfrm>
          <a:prstGeom prst="rect">
            <a:avLst/>
          </a:prstGeom>
        </p:spPr>
      </p:pic>
      <p:pic>
        <p:nvPicPr>
          <p:cNvPr id="67" name="Graphic 66" descr="Home with solid fill">
            <a:extLst>
              <a:ext uri="{FF2B5EF4-FFF2-40B4-BE49-F238E27FC236}">
                <a16:creationId xmlns:a16="http://schemas.microsoft.com/office/drawing/2014/main" id="{B2BB5168-E089-3B49-D0F1-77663EBB1D8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509157" y="5822617"/>
            <a:ext cx="300539" cy="300539"/>
          </a:xfrm>
          <a:prstGeom prst="rect">
            <a:avLst/>
          </a:prstGeom>
        </p:spPr>
      </p:pic>
      <p:pic>
        <p:nvPicPr>
          <p:cNvPr id="68" name="Graphic 67" descr="Hospital with solid fill">
            <a:extLst>
              <a:ext uri="{FF2B5EF4-FFF2-40B4-BE49-F238E27FC236}">
                <a16:creationId xmlns:a16="http://schemas.microsoft.com/office/drawing/2014/main" id="{99EB0F17-8BEF-C20D-FA7C-CE25ABCC95E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02103" y="6167517"/>
            <a:ext cx="370653" cy="370653"/>
          </a:xfrm>
          <a:prstGeom prst="rect">
            <a:avLst/>
          </a:prstGeom>
        </p:spPr>
      </p:pic>
      <p:sp>
        <p:nvSpPr>
          <p:cNvPr id="69" name="Rectangle 68">
            <a:extLst>
              <a:ext uri="{FF2B5EF4-FFF2-40B4-BE49-F238E27FC236}">
                <a16:creationId xmlns:a16="http://schemas.microsoft.com/office/drawing/2014/main" id="{454F68CC-40AB-83B0-0AC3-3692A66EE593}"/>
              </a:ext>
            </a:extLst>
          </p:cNvPr>
          <p:cNvSpPr/>
          <p:nvPr/>
        </p:nvSpPr>
        <p:spPr bwMode="auto">
          <a:xfrm>
            <a:off x="9701369" y="5802557"/>
            <a:ext cx="2302415" cy="296271"/>
          </a:xfrm>
          <a:prstGeom prst="rect">
            <a:avLst/>
          </a:prstGeom>
          <a:no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Local Community Care Center</a:t>
            </a:r>
          </a:p>
        </p:txBody>
      </p:sp>
      <p:sp>
        <p:nvSpPr>
          <p:cNvPr id="70" name="Rectangle 69">
            <a:extLst>
              <a:ext uri="{FF2B5EF4-FFF2-40B4-BE49-F238E27FC236}">
                <a16:creationId xmlns:a16="http://schemas.microsoft.com/office/drawing/2014/main" id="{BF8E6A90-2A28-77FA-4483-8B00A006FC16}"/>
              </a:ext>
            </a:extLst>
          </p:cNvPr>
          <p:cNvSpPr/>
          <p:nvPr/>
        </p:nvSpPr>
        <p:spPr bwMode="auto">
          <a:xfrm>
            <a:off x="9647886" y="6311306"/>
            <a:ext cx="2302415" cy="296271"/>
          </a:xfrm>
          <a:prstGeom prst="rect">
            <a:avLst/>
          </a:prstGeom>
          <a:no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Academic Center </a:t>
            </a:r>
            <a:b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(or center equipped for SUD)</a:t>
            </a:r>
          </a:p>
        </p:txBody>
      </p:sp>
      <p:sp>
        <p:nvSpPr>
          <p:cNvPr id="71" name="Rectangle 70">
            <a:extLst>
              <a:ext uri="{FF2B5EF4-FFF2-40B4-BE49-F238E27FC236}">
                <a16:creationId xmlns:a16="http://schemas.microsoft.com/office/drawing/2014/main" id="{1C2B9113-B9D3-4A94-E45A-99AF32291428}"/>
              </a:ext>
            </a:extLst>
          </p:cNvPr>
          <p:cNvSpPr/>
          <p:nvPr/>
        </p:nvSpPr>
        <p:spPr bwMode="auto">
          <a:xfrm>
            <a:off x="9225537" y="5735545"/>
            <a:ext cx="2741683" cy="880119"/>
          </a:xfrm>
          <a:prstGeom prst="rect">
            <a:avLst/>
          </a:prstGeom>
          <a:noFill/>
          <a:ln w="0">
            <a:solidFill>
              <a:schemeClr val="bg1"/>
            </a:solidFill>
            <a:prstDash val="dash"/>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583558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5DD28-426F-93B4-44CA-C31BED521F15}"/>
              </a:ext>
            </a:extLst>
          </p:cNvPr>
          <p:cNvSpPr>
            <a:spLocks noGrp="1"/>
          </p:cNvSpPr>
          <p:nvPr>
            <p:ph type="title"/>
          </p:nvPr>
        </p:nvSpPr>
        <p:spPr/>
        <p:txBody>
          <a:bodyPr/>
          <a:lstStyle/>
          <a:p>
            <a:r>
              <a:rPr lang="en-US" dirty="0"/>
              <a:t>Outpatient Model for Administration of Bispecific Antibodies: Patient Selection and Step-up Dosing</a:t>
            </a:r>
          </a:p>
        </p:txBody>
      </p:sp>
      <p:sp>
        <p:nvSpPr>
          <p:cNvPr id="3" name="Content Placeholder 2">
            <a:extLst>
              <a:ext uri="{FF2B5EF4-FFF2-40B4-BE49-F238E27FC236}">
                <a16:creationId xmlns:a16="http://schemas.microsoft.com/office/drawing/2014/main" id="{E1D72FEC-9BBA-43F9-3848-2659487F393D}"/>
              </a:ext>
            </a:extLst>
          </p:cNvPr>
          <p:cNvSpPr>
            <a:spLocks noGrp="1"/>
          </p:cNvSpPr>
          <p:nvPr>
            <p:ph idx="1"/>
          </p:nvPr>
        </p:nvSpPr>
        <p:spPr>
          <a:xfrm>
            <a:off x="604676" y="1513047"/>
            <a:ext cx="5381558" cy="4650686"/>
          </a:xfrm>
        </p:spPr>
        <p:txBody>
          <a:bodyPr/>
          <a:lstStyle/>
          <a:p>
            <a:r>
              <a:rPr lang="en-US" sz="2000" dirty="0"/>
              <a:t>Outpatient step-up dosing (N = 52*)</a:t>
            </a:r>
          </a:p>
          <a:p>
            <a:r>
              <a:rPr lang="en-US" sz="2000" dirty="0"/>
              <a:t>Required for 48 </a:t>
            </a:r>
            <a:r>
              <a:rPr lang="en-US" sz="2000" dirty="0" err="1"/>
              <a:t>hr</a:t>
            </a:r>
            <a:r>
              <a:rPr lang="en-US" sz="2000" dirty="0"/>
              <a:t> after first target dose:</a:t>
            </a:r>
          </a:p>
          <a:p>
            <a:pPr lvl="1"/>
            <a:r>
              <a:rPr lang="en-US" sz="1800" dirty="0"/>
              <a:t>Be within 30 min of hospital</a:t>
            </a:r>
          </a:p>
          <a:p>
            <a:pPr lvl="1"/>
            <a:r>
              <a:rPr lang="en-US" sz="1800" dirty="0"/>
              <a:t>Have a 24-hr caretaker</a:t>
            </a:r>
          </a:p>
          <a:p>
            <a:pPr lvl="1"/>
            <a:r>
              <a:rPr lang="en-US" sz="1800" dirty="0"/>
              <a:t>No driving</a:t>
            </a:r>
          </a:p>
          <a:p>
            <a:r>
              <a:rPr lang="en-US" sz="2000" dirty="0"/>
              <a:t>Criteria for inpatient administration</a:t>
            </a:r>
          </a:p>
          <a:p>
            <a:pPr lvl="1"/>
            <a:r>
              <a:rPr lang="en-US" sz="1800" dirty="0"/>
              <a:t>Significant disease burden</a:t>
            </a:r>
          </a:p>
          <a:p>
            <a:pPr lvl="1"/>
            <a:r>
              <a:rPr lang="en-US" sz="1800" dirty="0"/>
              <a:t>History of severe CRS/ICANS with prior bispecific or previous dose of current bispecific</a:t>
            </a:r>
          </a:p>
          <a:p>
            <a:pPr lvl="1"/>
            <a:r>
              <a:rPr lang="en-US" sz="1800" dirty="0"/>
              <a:t>Poor performance score</a:t>
            </a:r>
          </a:p>
          <a:p>
            <a:endParaRPr lang="en-US" dirty="0"/>
          </a:p>
        </p:txBody>
      </p:sp>
      <p:sp>
        <p:nvSpPr>
          <p:cNvPr id="4" name="Text Box 11">
            <a:extLst>
              <a:ext uri="{FF2B5EF4-FFF2-40B4-BE49-F238E27FC236}">
                <a16:creationId xmlns:a16="http://schemas.microsoft.com/office/drawing/2014/main" id="{5E75720B-06BB-C7EE-711E-AEFB5A6B69D5}"/>
              </a:ext>
            </a:extLst>
          </p:cNvPr>
          <p:cNvSpPr txBox="1">
            <a:spLocks noChangeArrowheads="1"/>
          </p:cNvSpPr>
          <p:nvPr/>
        </p:nvSpPr>
        <p:spPr bwMode="auto">
          <a:xfrm>
            <a:off x="397612" y="6386228"/>
            <a:ext cx="81809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Scott. IMS 2024. </a:t>
            </a:r>
            <a:r>
              <a:rPr kumimoji="0" lang="fr-FR" altLang="en-US" sz="12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Abstr</a:t>
            </a:r>
            <a:r>
              <a:rPr kumimoji="0" lang="fr-FR"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NSO-06. </a:t>
            </a:r>
            <a:r>
              <a:rPr kumimoji="0" lang="en-US"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Scott. Clin Lymphoma Myeloma Leuk. 2025;25:656.</a:t>
            </a:r>
          </a:p>
        </p:txBody>
      </p:sp>
      <p:sp>
        <p:nvSpPr>
          <p:cNvPr id="5" name="TextBox 4">
            <a:extLst>
              <a:ext uri="{FF2B5EF4-FFF2-40B4-BE49-F238E27FC236}">
                <a16:creationId xmlns:a16="http://schemas.microsoft.com/office/drawing/2014/main" id="{AB6CCCE0-8656-A62B-6C5F-C53342AC7D90}"/>
              </a:ext>
            </a:extLst>
          </p:cNvPr>
          <p:cNvSpPr txBox="1"/>
          <p:nvPr/>
        </p:nvSpPr>
        <p:spPr bwMode="auto">
          <a:xfrm>
            <a:off x="397612" y="6029730"/>
            <a:ext cx="76320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prstClr val="black"/>
                </a:solidFill>
                <a:latin typeface="+mn-lt"/>
              </a:rPr>
              <a:t>*Median age: 65 yr (range: 38-82); 52% female; prior LOT: 5 (range: 2-15).</a:t>
            </a:r>
          </a:p>
        </p:txBody>
      </p:sp>
      <p:graphicFrame>
        <p:nvGraphicFramePr>
          <p:cNvPr id="6" name="Table 5">
            <a:extLst>
              <a:ext uri="{FF2B5EF4-FFF2-40B4-BE49-F238E27FC236}">
                <a16:creationId xmlns:a16="http://schemas.microsoft.com/office/drawing/2014/main" id="{3F5C65D5-C2C1-36F4-889D-A3212D6AD6BE}"/>
              </a:ext>
            </a:extLst>
          </p:cNvPr>
          <p:cNvGraphicFramePr>
            <a:graphicFrameLocks noGrp="1"/>
          </p:cNvGraphicFramePr>
          <p:nvPr>
            <p:extLst>
              <p:ext uri="{D42A27DB-BD31-4B8C-83A1-F6EECF244321}">
                <p14:modId xmlns:p14="http://schemas.microsoft.com/office/powerpoint/2010/main" val="3374298604"/>
              </p:ext>
            </p:extLst>
          </p:nvPr>
        </p:nvGraphicFramePr>
        <p:xfrm>
          <a:off x="6045981" y="1600200"/>
          <a:ext cx="5711902" cy="3352800"/>
        </p:xfrm>
        <a:graphic>
          <a:graphicData uri="http://schemas.openxmlformats.org/drawingml/2006/table">
            <a:tbl>
              <a:tblPr firstRow="1" bandRow="1">
                <a:tableStyleId>{93296810-A885-4BE3-A3E7-6D5BEEA58F35}</a:tableStyleId>
              </a:tblPr>
              <a:tblGrid>
                <a:gridCol w="1356443">
                  <a:extLst>
                    <a:ext uri="{9D8B030D-6E8A-4147-A177-3AD203B41FA5}">
                      <a16:colId xmlns:a16="http://schemas.microsoft.com/office/drawing/2014/main" val="2421966074"/>
                    </a:ext>
                  </a:extLst>
                </a:gridCol>
                <a:gridCol w="1817423">
                  <a:extLst>
                    <a:ext uri="{9D8B030D-6E8A-4147-A177-3AD203B41FA5}">
                      <a16:colId xmlns:a16="http://schemas.microsoft.com/office/drawing/2014/main" val="358587822"/>
                    </a:ext>
                  </a:extLst>
                </a:gridCol>
                <a:gridCol w="2538036">
                  <a:extLst>
                    <a:ext uri="{9D8B030D-6E8A-4147-A177-3AD203B41FA5}">
                      <a16:colId xmlns:a16="http://schemas.microsoft.com/office/drawing/2014/main" val="1979877023"/>
                    </a:ext>
                  </a:extLst>
                </a:gridCol>
              </a:tblGrid>
              <a:tr h="370840">
                <a:tc>
                  <a:txBody>
                    <a:bodyPr/>
                    <a:lstStyle/>
                    <a:p>
                      <a:r>
                        <a:rPr lang="en-US" sz="1400" dirty="0"/>
                        <a:t>Bispecific Antibody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r>
                        <a:rPr lang="en-US" sz="1400" dirty="0"/>
                        <a:t>Outpatient Dosing Schedule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br>
                        <a:rPr lang="en-US" sz="1400" dirty="0"/>
                      </a:br>
                      <a:r>
                        <a:rPr lang="en-US" sz="1400" dirty="0" err="1"/>
                        <a:t>Premedications</a:t>
                      </a:r>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20445134"/>
                  </a:ext>
                </a:extLst>
              </a:tr>
              <a:tr h="409611">
                <a:tc>
                  <a:txBody>
                    <a:bodyPr/>
                    <a:lstStyle/>
                    <a:p>
                      <a:r>
                        <a:rPr lang="en-US" sz="1400" b="1" dirty="0" err="1">
                          <a:solidFill>
                            <a:sysClr val="windowText" lastClr="000000"/>
                          </a:solidFill>
                        </a:rPr>
                        <a:t>Teclistamab</a:t>
                      </a:r>
                      <a:endParaRPr lang="en-US" sz="1400" b="1" dirty="0">
                        <a:solidFill>
                          <a:sysClr val="windowText" lastClr="000000"/>
                        </a:solidFill>
                      </a:endParaRPr>
                    </a:p>
                    <a:p>
                      <a:r>
                        <a:rPr lang="en-US" sz="1400" dirty="0">
                          <a:solidFill>
                            <a:sysClr val="windowText" lastClr="000000"/>
                          </a:solidFill>
                        </a:rPr>
                        <a:t>(n = 19; 36.5%)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182880" indent="-182880">
                        <a:buFont typeface="Wingdings" panose="05000000000000000000" pitchFamily="2" charset="2"/>
                        <a:buChar char="§"/>
                      </a:pPr>
                      <a:r>
                        <a:rPr lang="en-US" sz="1400" dirty="0">
                          <a:solidFill>
                            <a:sysClr val="windowText" lastClr="000000"/>
                          </a:solidFill>
                        </a:rPr>
                        <a:t>Day 1: 0.06 mg/kg</a:t>
                      </a:r>
                    </a:p>
                    <a:p>
                      <a:pPr marL="182880" indent="-182880">
                        <a:buFont typeface="Wingdings" panose="05000000000000000000" pitchFamily="2" charset="2"/>
                        <a:buChar char="§"/>
                      </a:pPr>
                      <a:r>
                        <a:rPr lang="en-US" sz="1400" dirty="0">
                          <a:solidFill>
                            <a:sysClr val="windowText" lastClr="000000"/>
                          </a:solidFill>
                        </a:rPr>
                        <a:t>Day 4: 0.3 mg/kg</a:t>
                      </a:r>
                    </a:p>
                    <a:p>
                      <a:pPr marL="182880" indent="-182880">
                        <a:buFont typeface="Wingdings" panose="05000000000000000000" pitchFamily="2" charset="2"/>
                        <a:buChar char="§"/>
                      </a:pPr>
                      <a:r>
                        <a:rPr lang="en-US" sz="1400" dirty="0">
                          <a:solidFill>
                            <a:sysClr val="windowText" lastClr="000000"/>
                          </a:solidFill>
                        </a:rPr>
                        <a:t>Day 8: 1.5 mg/kg</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182880" indent="-182880">
                        <a:buFont typeface="Wingdings" panose="05000000000000000000" pitchFamily="2" charset="2"/>
                        <a:buChar char="§"/>
                      </a:pPr>
                      <a:r>
                        <a:rPr lang="en-US" sz="1400" dirty="0">
                          <a:solidFill>
                            <a:sysClr val="windowText" lastClr="000000"/>
                          </a:solidFill>
                        </a:rPr>
                        <a:t>Dexamethasone 16 mg</a:t>
                      </a:r>
                    </a:p>
                    <a:p>
                      <a:pPr marL="182880" indent="-182880">
                        <a:buFont typeface="Wingdings" panose="05000000000000000000" pitchFamily="2" charset="2"/>
                        <a:buChar char="§"/>
                      </a:pPr>
                      <a:r>
                        <a:rPr lang="en-US" sz="1400" dirty="0">
                          <a:solidFill>
                            <a:sysClr val="windowText" lastClr="000000"/>
                          </a:solidFill>
                        </a:rPr>
                        <a:t>Diphenhydramine 25-50 mg</a:t>
                      </a:r>
                    </a:p>
                    <a:p>
                      <a:pPr marL="182880" indent="-182880">
                        <a:buFont typeface="Wingdings" panose="05000000000000000000" pitchFamily="2" charset="2"/>
                        <a:buChar char="§"/>
                      </a:pPr>
                      <a:r>
                        <a:rPr lang="en-US" sz="1400" dirty="0">
                          <a:solidFill>
                            <a:sysClr val="windowText" lastClr="000000"/>
                          </a:solidFill>
                        </a:rPr>
                        <a:t>Acetaminophen 650 mg</a:t>
                      </a:r>
                    </a:p>
                    <a:p>
                      <a:pPr marL="182880" indent="-182880">
                        <a:buFont typeface="Wingdings" panose="05000000000000000000" pitchFamily="2" charset="2"/>
                        <a:buChar char="§"/>
                      </a:pPr>
                      <a:r>
                        <a:rPr lang="en-US" sz="1400" b="1" dirty="0">
                          <a:solidFill>
                            <a:sysClr val="windowText" lastClr="000000"/>
                          </a:solidFill>
                        </a:rPr>
                        <a:t>Day 1: Tocilizumab 8 mg/kg</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82642940"/>
                  </a:ext>
                </a:extLst>
              </a:tr>
              <a:tr h="370840">
                <a:tc>
                  <a:txBody>
                    <a:bodyPr/>
                    <a:lstStyle/>
                    <a:p>
                      <a:r>
                        <a:rPr lang="en-US" sz="1400" b="1" dirty="0">
                          <a:solidFill>
                            <a:sysClr val="windowText" lastClr="000000"/>
                          </a:solidFill>
                        </a:rPr>
                        <a:t>Talquetamab</a:t>
                      </a:r>
                    </a:p>
                    <a:p>
                      <a:r>
                        <a:rPr lang="en-US" sz="1400" dirty="0">
                          <a:solidFill>
                            <a:sysClr val="windowText" lastClr="000000"/>
                          </a:solidFill>
                        </a:rPr>
                        <a:t>(n = 32; 61.5%)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182880" indent="-182880">
                        <a:buFont typeface="Wingdings" panose="05000000000000000000" pitchFamily="2" charset="2"/>
                        <a:buChar char="§"/>
                      </a:pPr>
                      <a:r>
                        <a:rPr lang="en-US" sz="1400" dirty="0">
                          <a:solidFill>
                            <a:sysClr val="windowText" lastClr="000000"/>
                          </a:solidFill>
                        </a:rPr>
                        <a:t>Day 1: 0.01 mg/kg </a:t>
                      </a:r>
                    </a:p>
                    <a:p>
                      <a:pPr marL="182880" indent="-182880">
                        <a:buFont typeface="Wingdings" panose="05000000000000000000" pitchFamily="2" charset="2"/>
                        <a:buChar char="§"/>
                      </a:pPr>
                      <a:r>
                        <a:rPr lang="en-US" sz="1400" dirty="0">
                          <a:solidFill>
                            <a:sysClr val="windowText" lastClr="000000"/>
                          </a:solidFill>
                        </a:rPr>
                        <a:t>Day 4: 0.06 mg/kg</a:t>
                      </a:r>
                    </a:p>
                    <a:p>
                      <a:pPr marL="182880" indent="-182880">
                        <a:buFont typeface="Wingdings" panose="05000000000000000000" pitchFamily="2" charset="2"/>
                        <a:buChar char="§"/>
                      </a:pPr>
                      <a:r>
                        <a:rPr lang="en-US" sz="1400" dirty="0">
                          <a:solidFill>
                            <a:sysClr val="windowText" lastClr="000000"/>
                          </a:solidFill>
                        </a:rPr>
                        <a:t>Day 8: 0.4 mg/kg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182880" indent="-182880">
                        <a:buFont typeface="Wingdings" panose="05000000000000000000" pitchFamily="2" charset="2"/>
                        <a:buChar char="§"/>
                      </a:pPr>
                      <a:r>
                        <a:rPr lang="en-US" sz="1400" dirty="0">
                          <a:solidFill>
                            <a:sysClr val="windowText" lastClr="000000"/>
                          </a:solidFill>
                        </a:rPr>
                        <a:t>Dexamethasone 16 mg</a:t>
                      </a:r>
                    </a:p>
                    <a:p>
                      <a:pPr marL="182880" indent="-182880">
                        <a:buFont typeface="Wingdings" panose="05000000000000000000" pitchFamily="2" charset="2"/>
                        <a:buChar char="§"/>
                      </a:pPr>
                      <a:r>
                        <a:rPr lang="en-US" sz="1400" dirty="0">
                          <a:solidFill>
                            <a:sysClr val="windowText" lastClr="000000"/>
                          </a:solidFill>
                        </a:rPr>
                        <a:t>Diphenhydramine 25-50 mg</a:t>
                      </a:r>
                    </a:p>
                    <a:p>
                      <a:pPr marL="182880" indent="-182880">
                        <a:buFont typeface="Wingdings" panose="05000000000000000000" pitchFamily="2" charset="2"/>
                        <a:buChar char="§"/>
                      </a:pPr>
                      <a:r>
                        <a:rPr lang="en-US" sz="1400" dirty="0">
                          <a:solidFill>
                            <a:sysClr val="windowText" lastClr="000000"/>
                          </a:solidFill>
                        </a:rPr>
                        <a:t>Acetaminophen 650 mg</a:t>
                      </a:r>
                    </a:p>
                    <a:p>
                      <a:pPr marL="182880" indent="-182880">
                        <a:buFont typeface="Wingdings" panose="05000000000000000000" pitchFamily="2" charset="2"/>
                        <a:buChar char="§"/>
                      </a:pPr>
                      <a:r>
                        <a:rPr lang="en-US" sz="1400" b="1" dirty="0">
                          <a:solidFill>
                            <a:sysClr val="windowText" lastClr="000000"/>
                          </a:solidFill>
                        </a:rPr>
                        <a:t>Day 1: Tocilizumab 8 mg/kg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104608998"/>
                  </a:ext>
                </a:extLst>
              </a:tr>
              <a:tr h="370840">
                <a:tc>
                  <a:txBody>
                    <a:bodyPr/>
                    <a:lstStyle/>
                    <a:p>
                      <a:r>
                        <a:rPr lang="en-US" sz="1400" b="1" dirty="0">
                          <a:solidFill>
                            <a:sysClr val="windowText" lastClr="000000"/>
                          </a:solidFill>
                        </a:rPr>
                        <a:t>Elranatamab</a:t>
                      </a:r>
                    </a:p>
                    <a:p>
                      <a:r>
                        <a:rPr lang="en-US" sz="1400" dirty="0">
                          <a:solidFill>
                            <a:sysClr val="windowText" lastClr="000000"/>
                          </a:solidFill>
                        </a:rPr>
                        <a:t>(n = 1;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182880" indent="-182880">
                        <a:buFont typeface="Wingdings" panose="05000000000000000000" pitchFamily="2" charset="2"/>
                        <a:buChar char="§"/>
                      </a:pPr>
                      <a:r>
                        <a:rPr lang="en-US" sz="1400" dirty="0">
                          <a:solidFill>
                            <a:sysClr val="windowText" lastClr="000000"/>
                          </a:solidFill>
                        </a:rPr>
                        <a:t>Day 1: 12 mg</a:t>
                      </a:r>
                    </a:p>
                    <a:p>
                      <a:pPr marL="182880" indent="-182880">
                        <a:buFont typeface="Wingdings" panose="05000000000000000000" pitchFamily="2" charset="2"/>
                        <a:buChar char="§"/>
                      </a:pPr>
                      <a:r>
                        <a:rPr lang="en-US" sz="1400" dirty="0">
                          <a:solidFill>
                            <a:sysClr val="windowText" lastClr="000000"/>
                          </a:solidFill>
                        </a:rPr>
                        <a:t>Day 4: 32 mg</a:t>
                      </a:r>
                    </a:p>
                    <a:p>
                      <a:pPr marL="182880" indent="-182880">
                        <a:buFont typeface="Wingdings" panose="05000000000000000000" pitchFamily="2" charset="2"/>
                        <a:buChar char="§"/>
                      </a:pPr>
                      <a:r>
                        <a:rPr lang="en-US" sz="1400" dirty="0">
                          <a:solidFill>
                            <a:sysClr val="windowText" lastClr="000000"/>
                          </a:solidFill>
                        </a:rPr>
                        <a:t>Day 8: 76 mg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182880" indent="-182880">
                        <a:buFont typeface="Wingdings" panose="05000000000000000000" pitchFamily="2" charset="2"/>
                        <a:buChar char="§"/>
                      </a:pPr>
                      <a:r>
                        <a:rPr lang="en-US" sz="1400" dirty="0">
                          <a:solidFill>
                            <a:sysClr val="windowText" lastClr="000000"/>
                          </a:solidFill>
                        </a:rPr>
                        <a:t>Dexamethasone 16 mg</a:t>
                      </a:r>
                    </a:p>
                    <a:p>
                      <a:pPr marL="182880" indent="-182880">
                        <a:buFont typeface="Wingdings" panose="05000000000000000000" pitchFamily="2" charset="2"/>
                        <a:buChar char="§"/>
                      </a:pPr>
                      <a:r>
                        <a:rPr lang="en-US" sz="1400" dirty="0">
                          <a:solidFill>
                            <a:sysClr val="windowText" lastClr="000000"/>
                          </a:solidFill>
                        </a:rPr>
                        <a:t>Diphenhydramine 25-50 mg</a:t>
                      </a:r>
                    </a:p>
                    <a:p>
                      <a:pPr marL="182880" indent="-182880">
                        <a:buFont typeface="Wingdings" panose="05000000000000000000" pitchFamily="2" charset="2"/>
                        <a:buChar char="§"/>
                      </a:pPr>
                      <a:r>
                        <a:rPr lang="en-US" sz="1400" dirty="0">
                          <a:solidFill>
                            <a:sysClr val="windowText" lastClr="000000"/>
                          </a:solidFill>
                        </a:rPr>
                        <a:t>Acetaminophen 650 mg</a:t>
                      </a:r>
                    </a:p>
                    <a:p>
                      <a:pPr marL="182880" indent="-182880">
                        <a:buFont typeface="Wingdings" panose="05000000000000000000" pitchFamily="2" charset="2"/>
                        <a:buChar char="§"/>
                      </a:pPr>
                      <a:r>
                        <a:rPr lang="en-US" sz="1400" b="1" dirty="0">
                          <a:solidFill>
                            <a:sysClr val="windowText" lastClr="000000"/>
                          </a:solidFill>
                        </a:rPr>
                        <a:t>Day 1: Tocilizumab 8 mg/kg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67519697"/>
                  </a:ext>
                </a:extLst>
              </a:tr>
            </a:tbl>
          </a:graphicData>
        </a:graphic>
      </p:graphicFrame>
    </p:spTree>
    <p:extLst>
      <p:ext uri="{BB962C8B-B14F-4D97-AF65-F5344CB8AC3E}">
        <p14:creationId xmlns:p14="http://schemas.microsoft.com/office/powerpoint/2010/main" val="3985763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22AEE-DE22-79ED-A06D-760D09C0CCEE}"/>
              </a:ext>
            </a:extLst>
          </p:cNvPr>
          <p:cNvSpPr>
            <a:spLocks noGrp="1"/>
          </p:cNvSpPr>
          <p:nvPr>
            <p:ph type="title"/>
          </p:nvPr>
        </p:nvSpPr>
        <p:spPr/>
        <p:txBody>
          <a:bodyPr/>
          <a:lstStyle/>
          <a:p>
            <a:r>
              <a:rPr lang="en-US" dirty="0"/>
              <a:t>Outpatient Model for Administration of Bispecific Antibodies: AE Management</a:t>
            </a:r>
          </a:p>
        </p:txBody>
      </p:sp>
      <p:graphicFrame>
        <p:nvGraphicFramePr>
          <p:cNvPr id="3" name="Content Placeholder 5">
            <a:extLst>
              <a:ext uri="{FF2B5EF4-FFF2-40B4-BE49-F238E27FC236}">
                <a16:creationId xmlns:a16="http://schemas.microsoft.com/office/drawing/2014/main" id="{981788F7-0062-FAE9-0496-7B05E53E9651}"/>
              </a:ext>
            </a:extLst>
          </p:cNvPr>
          <p:cNvGraphicFramePr>
            <a:graphicFrameLocks/>
          </p:cNvGraphicFramePr>
          <p:nvPr>
            <p:extLst>
              <p:ext uri="{D42A27DB-BD31-4B8C-83A1-F6EECF244321}">
                <p14:modId xmlns:p14="http://schemas.microsoft.com/office/powerpoint/2010/main" val="4193735866"/>
              </p:ext>
            </p:extLst>
          </p:nvPr>
        </p:nvGraphicFramePr>
        <p:xfrm>
          <a:off x="441186" y="1341440"/>
          <a:ext cx="10972800" cy="5052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Box 11">
            <a:extLst>
              <a:ext uri="{FF2B5EF4-FFF2-40B4-BE49-F238E27FC236}">
                <a16:creationId xmlns:a16="http://schemas.microsoft.com/office/drawing/2014/main" id="{5AA1F05A-7603-FFD4-1191-6A59B4B88404}"/>
              </a:ext>
            </a:extLst>
          </p:cNvPr>
          <p:cNvSpPr txBox="1">
            <a:spLocks noChangeArrowheads="1"/>
          </p:cNvSpPr>
          <p:nvPr/>
        </p:nvSpPr>
        <p:spPr bwMode="auto">
          <a:xfrm>
            <a:off x="397612" y="6386228"/>
            <a:ext cx="81809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Scott. IMS 2024. </a:t>
            </a:r>
            <a:r>
              <a:rPr kumimoji="0" lang="fr-FR" altLang="en-US" sz="12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Abstr</a:t>
            </a:r>
            <a:r>
              <a:rPr kumimoji="0" lang="fr-FR"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NSO-06. </a:t>
            </a:r>
            <a:r>
              <a:rPr kumimoji="0" lang="en-US"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Scott. Clinical Lymphoma, Myeloma and Leukemia. 2025; 25: 656.</a:t>
            </a:r>
          </a:p>
        </p:txBody>
      </p:sp>
      <p:sp>
        <p:nvSpPr>
          <p:cNvPr id="5" name="Text Box 11">
            <a:extLst>
              <a:ext uri="{FF2B5EF4-FFF2-40B4-BE49-F238E27FC236}">
                <a16:creationId xmlns:a16="http://schemas.microsoft.com/office/drawing/2014/main" id="{F709CCAF-6B04-AD7D-0E71-51FEB7ADE6BE}"/>
              </a:ext>
            </a:extLst>
          </p:cNvPr>
          <p:cNvSpPr txBox="1">
            <a:spLocks noChangeArrowheads="1"/>
          </p:cNvSpPr>
          <p:nvPr/>
        </p:nvSpPr>
        <p:spPr bwMode="auto">
          <a:xfrm>
            <a:off x="1644288" y="5963237"/>
            <a:ext cx="81809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4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a:t>
            </a:r>
            <a:r>
              <a:rPr kumimoji="0" lang="fr-FR" altLang="en-US" sz="14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Dexamethasone</a:t>
            </a:r>
            <a:r>
              <a:rPr kumimoji="0" lang="fr-FR" altLang="en-US" sz="14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20 mg, </a:t>
            </a:r>
            <a:r>
              <a:rPr kumimoji="0" lang="fr-FR" altLang="en-US" sz="14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diphenhydramine</a:t>
            </a:r>
            <a:r>
              <a:rPr kumimoji="0" lang="fr-FR" altLang="en-US" sz="14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50 mg, </a:t>
            </a:r>
            <a:r>
              <a:rPr kumimoji="0" lang="fr-FR" altLang="en-US" sz="1400" b="0" i="0" u="none" strike="noStrike" kern="1200" cap="none" spc="0" normalizeH="0" baseline="0" noProof="0" dirty="0" err="1">
                <a:ln>
                  <a:noFill/>
                </a:ln>
                <a:solidFill>
                  <a:srgbClr val="455560"/>
                </a:solidFill>
                <a:effectLst/>
                <a:uLnTx/>
                <a:uFillTx/>
                <a:latin typeface="Calibri"/>
                <a:ea typeface="+mn-ea"/>
                <a:cs typeface="Arial" panose="020B0604020202020204" pitchFamily="34" charset="0"/>
              </a:rPr>
              <a:t>acetaminophen</a:t>
            </a:r>
            <a:r>
              <a:rPr kumimoji="0" lang="fr-FR" altLang="en-US" sz="14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 650 mg.</a:t>
            </a:r>
          </a:p>
        </p:txBody>
      </p:sp>
      <p:pic>
        <p:nvPicPr>
          <p:cNvPr id="7" name="Graphic 6" descr="Inpatient with solid fill">
            <a:extLst>
              <a:ext uri="{FF2B5EF4-FFF2-40B4-BE49-F238E27FC236}">
                <a16:creationId xmlns:a16="http://schemas.microsoft.com/office/drawing/2014/main" id="{B8198E0F-3D2F-0A22-33A9-7F30B4DDA78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9759" y="4781534"/>
            <a:ext cx="1034529" cy="1034529"/>
          </a:xfrm>
          <a:prstGeom prst="rect">
            <a:avLst/>
          </a:prstGeom>
        </p:spPr>
      </p:pic>
      <p:pic>
        <p:nvPicPr>
          <p:cNvPr id="9" name="Graphic 8" descr="IV outline">
            <a:extLst>
              <a:ext uri="{FF2B5EF4-FFF2-40B4-BE49-F238E27FC236}">
                <a16:creationId xmlns:a16="http://schemas.microsoft.com/office/drawing/2014/main" id="{F5AA0772-0916-4D28-81ED-A0D271254B1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2737" y="3429000"/>
            <a:ext cx="914400" cy="914400"/>
          </a:xfrm>
          <a:prstGeom prst="rect">
            <a:avLst/>
          </a:prstGeom>
        </p:spPr>
      </p:pic>
      <p:pic>
        <p:nvPicPr>
          <p:cNvPr id="11" name="Graphic 10" descr="High temperature with solid fill">
            <a:extLst>
              <a:ext uri="{FF2B5EF4-FFF2-40B4-BE49-F238E27FC236}">
                <a16:creationId xmlns:a16="http://schemas.microsoft.com/office/drawing/2014/main" id="{15BA45E4-AABB-6DF5-C375-375320BE86E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9823" y="1838333"/>
            <a:ext cx="914400" cy="914400"/>
          </a:xfrm>
          <a:prstGeom prst="rect">
            <a:avLst/>
          </a:prstGeom>
        </p:spPr>
      </p:pic>
    </p:spTree>
    <p:extLst>
      <p:ext uri="{BB962C8B-B14F-4D97-AF65-F5344CB8AC3E}">
        <p14:creationId xmlns:p14="http://schemas.microsoft.com/office/powerpoint/2010/main" val="4018773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7E1EF-DD3E-2F88-808A-196AF24DD768}"/>
              </a:ext>
            </a:extLst>
          </p:cNvPr>
          <p:cNvSpPr>
            <a:spLocks noGrp="1"/>
          </p:cNvSpPr>
          <p:nvPr>
            <p:ph type="title"/>
          </p:nvPr>
        </p:nvSpPr>
        <p:spPr/>
        <p:txBody>
          <a:bodyPr/>
          <a:lstStyle/>
          <a:p>
            <a:r>
              <a:rPr lang="en-US" dirty="0"/>
              <a:t>Outpatient Model for Administration of Bispecific Antibodies: Prophylactic Tocilizumab</a:t>
            </a:r>
          </a:p>
        </p:txBody>
      </p:sp>
      <p:sp>
        <p:nvSpPr>
          <p:cNvPr id="3" name="Content Placeholder 2">
            <a:extLst>
              <a:ext uri="{FF2B5EF4-FFF2-40B4-BE49-F238E27FC236}">
                <a16:creationId xmlns:a16="http://schemas.microsoft.com/office/drawing/2014/main" id="{883FBF11-666D-4453-06E2-75944087255D}"/>
              </a:ext>
            </a:extLst>
          </p:cNvPr>
          <p:cNvSpPr>
            <a:spLocks noGrp="1"/>
          </p:cNvSpPr>
          <p:nvPr>
            <p:ph idx="1"/>
          </p:nvPr>
        </p:nvSpPr>
        <p:spPr/>
        <p:txBody>
          <a:bodyPr/>
          <a:lstStyle/>
          <a:p>
            <a:r>
              <a:rPr lang="en-US" dirty="0"/>
              <a:t>Results from a single-center experience: Prophylactic use of tocilizumab reduces the incidence of CRS</a:t>
            </a:r>
          </a:p>
          <a:p>
            <a:pPr marL="0" indent="0">
              <a:buNone/>
            </a:pPr>
            <a:endParaRPr lang="en-US" dirty="0"/>
          </a:p>
        </p:txBody>
      </p:sp>
      <p:sp>
        <p:nvSpPr>
          <p:cNvPr id="4" name="Text Box 11">
            <a:extLst>
              <a:ext uri="{FF2B5EF4-FFF2-40B4-BE49-F238E27FC236}">
                <a16:creationId xmlns:a16="http://schemas.microsoft.com/office/drawing/2014/main" id="{6C176DE0-8197-9C81-2712-F33A1FB6F0B6}"/>
              </a:ext>
            </a:extLst>
          </p:cNvPr>
          <p:cNvSpPr txBox="1">
            <a:spLocks noChangeArrowheads="1"/>
          </p:cNvSpPr>
          <p:nvPr/>
        </p:nvSpPr>
        <p:spPr bwMode="auto">
          <a:xfrm>
            <a:off x="397612" y="6386228"/>
            <a:ext cx="81809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panose="020B0604020202020204" pitchFamily="34" charset="0"/>
              </a:rPr>
              <a:t>Scott. Blood Cancer J. 2023;13:191. Moreau. N Engl J Med. 2022;387:495. </a:t>
            </a:r>
          </a:p>
        </p:txBody>
      </p:sp>
      <p:graphicFrame>
        <p:nvGraphicFramePr>
          <p:cNvPr id="5" name="Table 4">
            <a:extLst>
              <a:ext uri="{FF2B5EF4-FFF2-40B4-BE49-F238E27FC236}">
                <a16:creationId xmlns:a16="http://schemas.microsoft.com/office/drawing/2014/main" id="{11F09EDF-7816-9C2A-CECD-7C6412391875}"/>
              </a:ext>
            </a:extLst>
          </p:cNvPr>
          <p:cNvGraphicFramePr>
            <a:graphicFrameLocks noGrp="1"/>
          </p:cNvGraphicFramePr>
          <p:nvPr>
            <p:extLst>
              <p:ext uri="{D42A27DB-BD31-4B8C-83A1-F6EECF244321}">
                <p14:modId xmlns:p14="http://schemas.microsoft.com/office/powerpoint/2010/main" val="186736158"/>
              </p:ext>
            </p:extLst>
          </p:nvPr>
        </p:nvGraphicFramePr>
        <p:xfrm>
          <a:off x="1431757" y="2720572"/>
          <a:ext cx="8908716" cy="2768600"/>
        </p:xfrm>
        <a:graphic>
          <a:graphicData uri="http://schemas.openxmlformats.org/drawingml/2006/table">
            <a:tbl>
              <a:tblPr firstRow="1" bandRow="1">
                <a:tableStyleId>{93296810-A885-4BE3-A3E7-6D5BEEA58F35}</a:tableStyleId>
              </a:tblPr>
              <a:tblGrid>
                <a:gridCol w="2227179">
                  <a:extLst>
                    <a:ext uri="{9D8B030D-6E8A-4147-A177-3AD203B41FA5}">
                      <a16:colId xmlns:a16="http://schemas.microsoft.com/office/drawing/2014/main" val="850934409"/>
                    </a:ext>
                  </a:extLst>
                </a:gridCol>
                <a:gridCol w="2227179">
                  <a:extLst>
                    <a:ext uri="{9D8B030D-6E8A-4147-A177-3AD203B41FA5}">
                      <a16:colId xmlns:a16="http://schemas.microsoft.com/office/drawing/2014/main" val="2432414319"/>
                    </a:ext>
                  </a:extLst>
                </a:gridCol>
                <a:gridCol w="2227179">
                  <a:extLst>
                    <a:ext uri="{9D8B030D-6E8A-4147-A177-3AD203B41FA5}">
                      <a16:colId xmlns:a16="http://schemas.microsoft.com/office/drawing/2014/main" val="1606474215"/>
                    </a:ext>
                  </a:extLst>
                </a:gridCol>
                <a:gridCol w="2227179">
                  <a:extLst>
                    <a:ext uri="{9D8B030D-6E8A-4147-A177-3AD203B41FA5}">
                      <a16:colId xmlns:a16="http://schemas.microsoft.com/office/drawing/2014/main" val="782592416"/>
                    </a:ext>
                  </a:extLst>
                </a:gridCol>
              </a:tblGrid>
              <a:tr h="370840">
                <a:tc>
                  <a:txBody>
                    <a:bodyPr/>
                    <a:lstStyle/>
                    <a:p>
                      <a:r>
                        <a:rPr lang="en-US" b="1" dirty="0"/>
                        <a:t>Event</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b="1" dirty="0"/>
                        <a:t>MajesTEC-1 </a:t>
                      </a:r>
                    </a:p>
                    <a:p>
                      <a:pPr algn="ctr"/>
                      <a:r>
                        <a:rPr lang="en-US" b="1" dirty="0"/>
                        <a:t>(N = 165)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b="1" dirty="0"/>
                        <a:t>Emory </a:t>
                      </a:r>
                    </a:p>
                    <a:p>
                      <a:pPr algn="ctr"/>
                      <a:r>
                        <a:rPr lang="en-US" b="1" dirty="0"/>
                        <a:t>No Prophylactic Tocilizumab (N = 15) </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b="1" dirty="0"/>
                        <a:t>Emory </a:t>
                      </a:r>
                    </a:p>
                    <a:p>
                      <a:pPr algn="ctr"/>
                      <a:r>
                        <a:rPr lang="en-US" b="1" dirty="0"/>
                        <a:t>Prophylactic Tocilizumab (N = 38) </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516737427"/>
                  </a:ext>
                </a:extLst>
              </a:tr>
              <a:tr h="370840">
                <a:tc>
                  <a:txBody>
                    <a:bodyPr/>
                    <a:lstStyle/>
                    <a:p>
                      <a:r>
                        <a:rPr lang="en-US" b="1" dirty="0">
                          <a:solidFill>
                            <a:sysClr val="windowText" lastClr="000000"/>
                          </a:solidFill>
                        </a:rPr>
                        <a:t>CRS, n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ysClr val="windowText" lastClr="000000"/>
                          </a:solidFill>
                        </a:rPr>
                        <a:t>119 (72.1)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ysClr val="windowText" lastClr="000000"/>
                          </a:solidFill>
                        </a:rPr>
                        <a:t>11 (73.3)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ysClr val="windowText" lastClr="000000"/>
                          </a:solidFill>
                        </a:rPr>
                        <a:t>10 (26.3)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16446082"/>
                  </a:ext>
                </a:extLst>
              </a:tr>
              <a:tr h="370840">
                <a:tc>
                  <a:txBody>
                    <a:bodyPr/>
                    <a:lstStyle/>
                    <a:p>
                      <a:r>
                        <a:rPr lang="en-US" b="1" dirty="0">
                          <a:solidFill>
                            <a:sysClr val="windowText" lastClr="000000"/>
                          </a:solidFill>
                        </a:rPr>
                        <a:t>    Grade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83 (50.3)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10 (66.7)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8 (21.1)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16818047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ysClr val="windowText" lastClr="000000"/>
                          </a:solidFill>
                        </a:rPr>
                        <a:t>    Grade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35 (21.2)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0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1 (2.6)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5172681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ysClr val="windowText" lastClr="000000"/>
                          </a:solidFill>
                        </a:rPr>
                        <a:t>    Grade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1 (0.6)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1 (6.7)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1 (2.6)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5180428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ysClr val="windowText" lastClr="000000"/>
                          </a:solidFill>
                        </a:rPr>
                        <a:t>    Grade 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0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0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ysClr val="windowText" lastClr="000000"/>
                          </a:solidFill>
                        </a:rPr>
                        <a:t>0 (0)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72292181"/>
                  </a:ext>
                </a:extLst>
              </a:tr>
            </a:tbl>
          </a:graphicData>
        </a:graphic>
      </p:graphicFrame>
      <p:sp>
        <p:nvSpPr>
          <p:cNvPr id="6" name="Rectangle 5">
            <a:extLst>
              <a:ext uri="{FF2B5EF4-FFF2-40B4-BE49-F238E27FC236}">
                <a16:creationId xmlns:a16="http://schemas.microsoft.com/office/drawing/2014/main" id="{CF89D656-3F67-9E3C-CE31-DFD247F5923F}"/>
              </a:ext>
            </a:extLst>
          </p:cNvPr>
          <p:cNvSpPr/>
          <p:nvPr/>
        </p:nvSpPr>
        <p:spPr bwMode="auto">
          <a:xfrm>
            <a:off x="1431757" y="3994484"/>
            <a:ext cx="8908716" cy="782052"/>
          </a:xfrm>
          <a:prstGeom prst="rect">
            <a:avLst/>
          </a:prstGeom>
          <a:noFill/>
          <a:ln w="571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674336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BD807-C0B9-1BED-F69D-2C2C7A92E2F6}"/>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B1274F0-55BD-E5E8-148D-801AF6C1F7A0}"/>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58846E37-C779-A2A6-2EF2-548BEDD3DF29}"/>
              </a:ext>
            </a:extLst>
          </p:cNvPr>
          <p:cNvSpPr>
            <a:spLocks noGrp="1" noChangeArrowheads="1"/>
          </p:cNvSpPr>
          <p:nvPr>
            <p:ph type="title"/>
          </p:nvPr>
        </p:nvSpPr>
        <p:spPr bwMode="gray"/>
        <p:txBody>
          <a:bodyPr/>
          <a:lstStyle/>
          <a:p>
            <a:r>
              <a:rPr lang="en-US" sz="4000" dirty="0">
                <a:latin typeface="Calibri"/>
                <a:ea typeface="Calibri"/>
                <a:cs typeface="Calibri"/>
              </a:rPr>
              <a:t>Go Online for More CCO </a:t>
            </a:r>
            <a:br>
              <a:rPr lang="en-US" sz="4000" dirty="0">
                <a:latin typeface="Calibri"/>
                <a:ea typeface="Calibri"/>
                <a:cs typeface="Calibri"/>
              </a:rPr>
            </a:br>
            <a:r>
              <a:rPr lang="en-US" sz="4000" dirty="0">
                <a:latin typeface="Calibri"/>
                <a:ea typeface="Calibri"/>
                <a:cs typeface="Calibri"/>
              </a:rPr>
              <a:t>Coverage of MM!</a:t>
            </a:r>
            <a:endParaRPr lang="en-US" sz="4000" b="0" dirty="0">
              <a:solidFill>
                <a:srgbClr val="000000"/>
              </a:solidFill>
              <a:latin typeface="Calibri"/>
              <a:ea typeface="Calibri"/>
              <a:cs typeface="Calibri"/>
            </a:endParaRPr>
          </a:p>
        </p:txBody>
      </p:sp>
      <p:sp>
        <p:nvSpPr>
          <p:cNvPr id="39940" name="Rectangle 2">
            <a:extLst>
              <a:ext uri="{FF2B5EF4-FFF2-40B4-BE49-F238E27FC236}">
                <a16:creationId xmlns:a16="http://schemas.microsoft.com/office/drawing/2014/main" id="{16E91220-359C-B80A-FFDB-DF38DAC6CD5E}"/>
              </a:ext>
            </a:extLst>
          </p:cNvPr>
          <p:cNvSpPr>
            <a:spLocks noGrp="1" noChangeArrowheads="1"/>
          </p:cNvSpPr>
          <p:nvPr>
            <p:ph sz="quarter" idx="10"/>
          </p:nvPr>
        </p:nvSpPr>
        <p:spPr/>
        <p:txBody>
          <a:bodyPr rtlCol="0">
            <a:normAutofit/>
          </a:bodyPr>
          <a:lstStyle/>
          <a:p>
            <a:pPr>
              <a:defRPr/>
            </a:pPr>
            <a:r>
              <a:rPr lang="en-US" sz="2200" dirty="0">
                <a:solidFill>
                  <a:srgbClr val="E1471D"/>
                </a:solidFill>
                <a:latin typeface="Calibri"/>
                <a:ea typeface="Calibri"/>
                <a:cs typeface="Calibri"/>
              </a:rPr>
              <a:t>Additional CME-Certified Text Modules </a:t>
            </a:r>
            <a:r>
              <a:rPr lang="en-US" sz="2200" b="0" dirty="0">
                <a:solidFill>
                  <a:srgbClr val="455560"/>
                </a:solidFill>
                <a:latin typeface="Calibri"/>
                <a:ea typeface="Calibri"/>
                <a:cs typeface="Calibri"/>
              </a:rPr>
              <a:t>on bispecific antibodies in MM from the APP perspective</a:t>
            </a:r>
            <a:endParaRPr lang="en-US" sz="2200" dirty="0">
              <a:solidFill>
                <a:srgbClr val="E1471D"/>
              </a:solidFill>
              <a:latin typeface="Calibri"/>
              <a:ea typeface="Calibri"/>
              <a:cs typeface="Calibri"/>
            </a:endParaRPr>
          </a:p>
          <a:p>
            <a:pPr>
              <a:defRPr/>
            </a:pPr>
            <a:r>
              <a:rPr lang="en-US" sz="2200" dirty="0">
                <a:solidFill>
                  <a:srgbClr val="E1471D"/>
                </a:solidFill>
                <a:latin typeface="Calibri"/>
                <a:ea typeface="Calibri"/>
                <a:cs typeface="Calibri"/>
              </a:rPr>
              <a:t>Expert Roundtable Commentary </a:t>
            </a:r>
            <a:r>
              <a:rPr lang="en-US" sz="2200" b="0" dirty="0">
                <a:solidFill>
                  <a:srgbClr val="455560"/>
                </a:solidFill>
                <a:latin typeface="Calibri"/>
                <a:ea typeface="Calibri"/>
                <a:cs typeface="Calibri"/>
              </a:rPr>
              <a:t>on utilizing bispecific antibodies in the current MM treatment landscape</a:t>
            </a:r>
            <a:endParaRPr lang="en-US" dirty="0">
              <a:latin typeface="Calibri"/>
              <a:ea typeface="Calibri"/>
              <a:cs typeface="Calibri"/>
            </a:endParaRPr>
          </a:p>
        </p:txBody>
      </p:sp>
      <p:sp>
        <p:nvSpPr>
          <p:cNvPr id="62469" name="Rectangle 3">
            <a:extLst>
              <a:ext uri="{FF2B5EF4-FFF2-40B4-BE49-F238E27FC236}">
                <a16:creationId xmlns:a16="http://schemas.microsoft.com/office/drawing/2014/main" id="{A32D9534-3F84-74FB-6945-83ECF6C27C1E}"/>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1301698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0B15D74A8DFD4FAD787AFCA85E77C5" ma:contentTypeVersion="11" ma:contentTypeDescription="Create a new document." ma:contentTypeScope="" ma:versionID="700abfde9c54131572485def6f7daa93">
  <xsd:schema xmlns:xsd="http://www.w3.org/2001/XMLSchema" xmlns:xs="http://www.w3.org/2001/XMLSchema" xmlns:p="http://schemas.microsoft.com/office/2006/metadata/properties" xmlns:ns2="40f2679c-84f9-46c1-9c6a-7490f5fbbfbe" xmlns:ns3="22fd6914-46d4-4c7e-bbad-46e82841b69d" targetNamespace="http://schemas.microsoft.com/office/2006/metadata/properties" ma:root="true" ma:fieldsID="7226517355c654fd14b819f081120745" ns2:_="" ns3:_="">
    <xsd:import namespace="40f2679c-84f9-46c1-9c6a-7490f5fbbfbe"/>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f2679c-84f9-46c1-9c6a-7490f5fbbf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0f2679c-84f9-46c1-9c6a-7490f5fbbfbe">
      <Terms xmlns="http://schemas.microsoft.com/office/infopath/2007/PartnerControls"/>
    </lcf76f155ced4ddcb4097134ff3c332f>
    <TaxCatchAll xmlns="22fd6914-46d4-4c7e-bbad-46e82841b69d"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6DC249-6B42-4D26-9EF7-789DA5B6C7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f2679c-84f9-46c1-9c6a-7490f5fbbfbe"/>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http://purl.org/dc/terms/"/>
    <ds:schemaRef ds:uri="http://schemas.openxmlformats.org/package/2006/metadata/core-properties"/>
    <ds:schemaRef ds:uri="http://purl.org/dc/elements/1.1/"/>
    <ds:schemaRef ds:uri="40f2679c-84f9-46c1-9c6a-7490f5fbbfbe"/>
    <ds:schemaRef ds:uri="http://schemas.microsoft.com/office/2006/documentManagement/types"/>
    <ds:schemaRef ds:uri="22fd6914-46d4-4c7e-bbad-46e82841b69d"/>
    <ds:schemaRef ds:uri="http://www.w3.org/XML/1998/namespace"/>
    <ds:schemaRef ds:uri="http://purl.org/dc/dcmitype/"/>
    <ds:schemaRef ds:uri="http://schemas.microsoft.com/office/2006/metadata/properties"/>
    <ds:schemaRef ds:uri="http://schemas.microsoft.com/office/infopath/2007/PartnerControl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docMetadata/LabelInfo.xml><?xml version="1.0" encoding="utf-8"?>
<clbl:labelList xmlns:clbl="http://schemas.microsoft.com/office/2020/mipLabelMetadata">
  <clbl:label id="{be2fd2f7-a818-4e66-8956-c8223012702a}" enabled="0" method="" siteId="{be2fd2f7-a818-4e66-8956-c8223012702a}" removed="1"/>
</clbl:labelList>
</file>

<file path=docProps/app.xml><?xml version="1.0" encoding="utf-8"?>
<Properties xmlns="http://schemas.openxmlformats.org/officeDocument/2006/extended-properties" xmlns:vt="http://schemas.openxmlformats.org/officeDocument/2006/docPropsVTypes">
  <Template/>
  <TotalTime>3219</TotalTime>
  <Words>2947</Words>
  <Application>Microsoft Office PowerPoint</Application>
  <PresentationFormat>Widescreen</PresentationFormat>
  <Paragraphs>488</Paragraphs>
  <Slides>20</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20</vt:i4>
      </vt:variant>
    </vt:vector>
  </HeadingPairs>
  <TitlesOfParts>
    <vt:vector size="28" baseType="lpstr">
      <vt:lpstr>Aptos</vt:lpstr>
      <vt:lpstr>Arial</vt:lpstr>
      <vt:lpstr>Calibri</vt:lpstr>
      <vt:lpstr>Times</vt:lpstr>
      <vt:lpstr>Times New Roman</vt:lpstr>
      <vt:lpstr>Wingdings</vt:lpstr>
      <vt:lpstr>2017_HTAA_Diabetes</vt:lpstr>
      <vt:lpstr>2022_CCO_Template</vt:lpstr>
      <vt:lpstr>APP Perspectives: Safe and Effective Use of Bispecific Antibodies in Multiple Myeloma</vt:lpstr>
      <vt:lpstr>About These Slides</vt:lpstr>
      <vt:lpstr>Faculty and Disclosures</vt:lpstr>
      <vt:lpstr>Learning Objectives</vt:lpstr>
      <vt:lpstr>Treating MM Is a Marathon, Not a Sprint!</vt:lpstr>
      <vt:lpstr>Definition of R/R Myeloma</vt:lpstr>
      <vt:lpstr>When to Initiate Therapy at Relapse</vt:lpstr>
      <vt:lpstr>Novel Therapies in MM</vt:lpstr>
      <vt:lpstr>Bispecific Antibodies: Mechanism of Action</vt:lpstr>
      <vt:lpstr>Therapeutic Targets of Bispecific Antibodies in MM</vt:lpstr>
      <vt:lpstr>Efficacy of Bispecific Antibodies in R/R MM</vt:lpstr>
      <vt:lpstr>Sequencing Considerations in R/R MM: Elranatamab After Prior BCMA-Targeted Therapy</vt:lpstr>
      <vt:lpstr>Sequencing Considerations in R/R MM: Talquetamab After Prior TCR Therapy</vt:lpstr>
      <vt:lpstr>Bispecific Antibody Administration and Dosing: RRMM</vt:lpstr>
      <vt:lpstr>Delivery Models</vt:lpstr>
      <vt:lpstr>BsAb Maintenance:  Academic to Community Cancer Care Center </vt:lpstr>
      <vt:lpstr>Outpatient Model for Administration of Bispecific Antibodies: Patient Selection and Step-up Dosing</vt:lpstr>
      <vt:lpstr>Outpatient Model for Administration of Bispecific Antibodies: AE Management</vt:lpstr>
      <vt:lpstr>Outpatient Model for Administration of Bispecific Antibodies: Prophylactic Tocilizumab</vt:lpstr>
      <vt:lpstr>Go Online for More CCO  Coverage of MM!</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 Perspectives: Safe and Effective Use of Bispecific Antibodies in Multiple Myeloma</dc:title>
  <dc:creator>Preferred User</dc:creator>
  <cp:lastModifiedBy>Valerie Wenzel</cp:lastModifiedBy>
  <cp:revision>35</cp:revision>
  <cp:lastPrinted>2016-09-26T20:21:49Z</cp:lastPrinted>
  <dcterms:created xsi:type="dcterms:W3CDTF">2005-05-27T15:08:01Z</dcterms:created>
  <dcterms:modified xsi:type="dcterms:W3CDTF">2025-11-17T15:24:28Z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21dbe0da-0687-46ed-abba-29ef1267cc3e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0x0101007B0B15D74A8DFD4FAD787AFCA85E77C5</vt:lpwstr>
  </property>
  <property fmtid="{D5CDD505-2E9C-101B-9397-08002B2CF9AE}" pid="9" name="MediaServiceImageTags">
    <vt:lpwstr/>
  </property>
</Properties>
</file>