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20"/>
  </p:notesMasterIdLst>
  <p:handoutMasterIdLst>
    <p:handoutMasterId r:id="rId21"/>
  </p:handoutMasterIdLst>
  <p:sldIdLst>
    <p:sldId id="321" r:id="rId8"/>
    <p:sldId id="308" r:id="rId9"/>
    <p:sldId id="559" r:id="rId10"/>
    <p:sldId id="572" r:id="rId11"/>
    <p:sldId id="577" r:id="rId12"/>
    <p:sldId id="579" r:id="rId13"/>
    <p:sldId id="573" r:id="rId14"/>
    <p:sldId id="580" r:id="rId15"/>
    <p:sldId id="574" r:id="rId16"/>
    <p:sldId id="575" r:id="rId17"/>
    <p:sldId id="576" r:id="rId18"/>
    <p:sldId id="553"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 id="16" name="Geet Asnani" initials="GA" lastIdx="33" clrIdx="15">
    <p:extLst>
      <p:ext uri="{19B8F6BF-5375-455C-9EA6-DF929625EA0E}">
        <p15:presenceInfo xmlns:p15="http://schemas.microsoft.com/office/powerpoint/2012/main" userId="Geet Asnani" providerId="None"/>
      </p:ext>
    </p:extLst>
  </p:cmAuthor>
  <p:cmAuthor id="17" name="kbrandt@clinicaloptions.com" initials="k" lastIdx="26" clrIdx="16">
    <p:extLst>
      <p:ext uri="{19B8F6BF-5375-455C-9EA6-DF929625EA0E}">
        <p15:presenceInfo xmlns:p15="http://schemas.microsoft.com/office/powerpoint/2012/main" userId="kbrandt@clinicaloptions.com" providerId="None"/>
      </p:ext>
    </p:extLst>
  </p:cmAuthor>
  <p:cmAuthor id="18" name="CLINICALOPTIONS\krosenthal" initials="C" lastIdx="23" clrIdx="17">
    <p:extLst>
      <p:ext uri="{19B8F6BF-5375-455C-9EA6-DF929625EA0E}">
        <p15:presenceInfo xmlns:p15="http://schemas.microsoft.com/office/powerpoint/2012/main" userId="CLINICALOPTIONS\krosenthal" providerId="None"/>
      </p:ext>
    </p:extLst>
  </p:cmAuthor>
  <p:cmAuthor id="19" name="Christy Seals" initials="CS" lastIdx="2" clrIdx="18">
    <p:extLst>
      <p:ext uri="{19B8F6BF-5375-455C-9EA6-DF929625EA0E}">
        <p15:presenceInfo xmlns:p15="http://schemas.microsoft.com/office/powerpoint/2012/main" userId="S::cseals@clinicaloptions.com::0852e532-1f9e-4bbf-9b56-be19a9543a31" providerId="AD"/>
      </p:ext>
    </p:extLst>
  </p:cmAuthor>
  <p:cmAuthor id="20" name="Dussadee Royal" initials="DR" lastIdx="4" clrIdx="19">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5873"/>
    <a:srgbClr val="E1471D"/>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98" autoAdjust="0"/>
    <p:restoredTop sz="78289" autoAdjust="0"/>
  </p:normalViewPr>
  <p:slideViewPr>
    <p:cSldViewPr snapToGrid="0">
      <p:cViewPr varScale="1">
        <p:scale>
          <a:sx n="52" d="100"/>
          <a:sy n="52" d="100"/>
        </p:scale>
        <p:origin x="1272" y="5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antigen; MM, multiple myeloma; R/R, relapsed/refractory.</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4039919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antigen; BCMA-TT, B-cell maturation antigen–targeted therapy;</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 </a:t>
            </a:r>
            <a:r>
              <a:rPr lang="en-US" i="1" dirty="0"/>
              <a:t>ide-cel, idecabtagene vicleucel; MM, multiple myeloma;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ORR, overall response rate; PFS, progression-free survival; R/R, relapsed/refractory.</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5010479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1200" cap="none" spc="0" normalizeH="0" baseline="0" noProof="0" dirty="0">
                <a:ln>
                  <a:noFill/>
                </a:ln>
                <a:solidFill>
                  <a:srgbClr val="000000"/>
                </a:solidFill>
                <a:effectLst/>
                <a:uLnTx/>
                <a:uFillTx/>
                <a:latin typeface="Arial" charset="0"/>
                <a:ea typeface="+mn-ea"/>
                <a:cs typeface="+mn-cs"/>
              </a:rPr>
              <a:t>ASTCT, American Society for Transplantation and Cellular Therapy; </a:t>
            </a:r>
            <a:r>
              <a:rPr lang="en-US" i="1" dirty="0"/>
              <a:t>BCMA-TT, B-cell maturation antigen–targeted therapy; CRS, cytokine-release syndrome; ICANS, immune effector cell</a:t>
            </a:r>
            <a:r>
              <a:rPr lang="en-US" i="1" dirty="0">
                <a:latin typeface="Calibri" panose="020F0502020204030204" pitchFamily="34" charset="0"/>
                <a:cs typeface="Calibri" panose="020F0502020204030204" pitchFamily="34" charset="0"/>
              </a:rPr>
              <a:t>–a</a:t>
            </a:r>
            <a:r>
              <a:rPr lang="en-US" i="1" dirty="0"/>
              <a:t>ssociated neurotoxicity syndrome; ide-cel, idecabtagene vicleucel; </a:t>
            </a:r>
            <a:r>
              <a:rPr lang="en-US" sz="1200" i="1" kern="1200" dirty="0">
                <a:solidFill>
                  <a:schemeClr val="tx1"/>
                </a:solidFill>
                <a:latin typeface="Arial" charset="0"/>
                <a:ea typeface="+mn-ea"/>
                <a:cs typeface="+mn-cs"/>
              </a:rPr>
              <a:t>IMWG, </a:t>
            </a:r>
            <a:r>
              <a:rPr lang="en-IN" sz="1200" i="1" kern="1200" dirty="0">
                <a:solidFill>
                  <a:schemeClr val="tx1"/>
                </a:solidFill>
                <a:latin typeface="Arial" charset="0"/>
                <a:ea typeface="+mn-ea"/>
                <a:cs typeface="+mn-cs"/>
              </a:rPr>
              <a:t>International Myeloma Working Group</a:t>
            </a:r>
            <a:r>
              <a:rPr lang="en-IN" b="0" i="0" dirty="0">
                <a:solidFill>
                  <a:srgbClr val="16190C"/>
                </a:solidFill>
                <a:effectLst/>
                <a:latin typeface="open sans" panose="020B0606030504020204" pitchFamily="34" charset="0"/>
              </a:rPr>
              <a:t>;</a:t>
            </a:r>
            <a:r>
              <a:rPr lang="en-US" i="1" dirty="0"/>
              <a:t> MM, multiple myeloma;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420512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BCMA-TT, B-cell maturation antigen–targeted therapy; ECOG, Eastern Cooperative Oncology Group; HSCT, hematopoietic stem cell transplant; PS, performance status; R-ISS, Revised International Staging System</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25476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1200" cap="none" spc="0" normalizeH="0" baseline="0" noProof="0" dirty="0">
                <a:ln>
                  <a:noFill/>
                </a:ln>
                <a:solidFill>
                  <a:srgbClr val="000000"/>
                </a:solidFill>
                <a:effectLst/>
                <a:uLnTx/>
                <a:uFillTx/>
                <a:latin typeface="Arial" charset="0"/>
                <a:ea typeface="+mn-ea"/>
                <a:cs typeface="+mn-cs"/>
              </a:rPr>
              <a:t>ADC, antibody</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drug conjugate; </a:t>
            </a:r>
            <a:r>
              <a:rPr lang="en-US" i="1" dirty="0"/>
              <a:t>BCMA-TT, B-cell maturation antigen–targeted therapy;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CR, complete response;</a:t>
            </a:r>
            <a:r>
              <a:rPr lang="en-US" i="1" dirty="0"/>
              <a:t> ide-cel, idecabtagene vicleucel;</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 MR, </a:t>
            </a:r>
            <a:r>
              <a:rPr kumimoji="0" lang="en-US" sz="1200" b="0" i="1" u="none" strike="noStrike" kern="1200" cap="none" spc="0" normalizeH="0" baseline="0" noProof="0">
                <a:ln>
                  <a:noFill/>
                </a:ln>
                <a:solidFill>
                  <a:srgbClr val="000000"/>
                </a:solidFill>
                <a:effectLst/>
                <a:uLnTx/>
                <a:uFillTx/>
                <a:latin typeface="Arial" charset="0"/>
                <a:ea typeface="+mn-ea"/>
                <a:cs typeface="+mn-cs"/>
              </a:rPr>
              <a:t>minimal response; </a:t>
            </a:r>
            <a:r>
              <a:rPr lang="en-US" i="1"/>
              <a:t>ORR</a:t>
            </a:r>
            <a:r>
              <a:rPr lang="en-US" i="1" dirty="0"/>
              <a:t>, overall response rate; PD, progressive disease; PR, partial response; SD, stable disease;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VGPR, very good partial response. </a:t>
            </a:r>
            <a:r>
              <a:rPr lang="en-US" i="1" dirty="0"/>
              <a:t>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49126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BCMA-TT, B-cell maturation antigen–targeted therapy; CR, complete response,</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 </a:t>
            </a:r>
            <a:r>
              <a:rPr lang="en-US" i="1" dirty="0"/>
              <a:t>ide-cel, idecabtagene vicleucel;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ORR, overall response rate; PR, partial response; VGPR, very good partial response. </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15950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BCMA-TT, B-cell maturation antigen–targeted therapy;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CR, complete response;</a:t>
            </a:r>
            <a:r>
              <a:rPr lang="en-US" i="1" dirty="0"/>
              <a:t> ide-cel, idecabtagene vicleucel;</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 </a:t>
            </a:r>
            <a:r>
              <a:rPr lang="en-US" i="1" dirty="0"/>
              <a:t>ORR, overall response rate</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 </a:t>
            </a:r>
            <a:r>
              <a:rPr lang="en-US" i="1" dirty="0"/>
              <a:t>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83408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1200" cap="none" spc="0" normalizeH="0" baseline="0" noProof="0" dirty="0">
                <a:ln>
                  <a:noFill/>
                </a:ln>
                <a:solidFill>
                  <a:srgbClr val="000000"/>
                </a:solidFill>
                <a:effectLst/>
                <a:uLnTx/>
                <a:uFillTx/>
                <a:latin typeface="Arial" charset="0"/>
                <a:ea typeface="+mn-ea"/>
                <a:cs typeface="+mn-cs"/>
              </a:rPr>
              <a:t>ADC, antibody</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drug conjugate; </a:t>
            </a:r>
            <a:r>
              <a:rPr lang="en-US" i="1" dirty="0"/>
              <a:t>BCMA-TT, B-cell maturation antigen–targeted therapy;</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 CR, complete response; </a:t>
            </a:r>
            <a:r>
              <a:rPr lang="en-US" i="1" dirty="0"/>
              <a:t>ide-cel, idecabtagene vicleucel</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 NR, not reached</a:t>
            </a:r>
            <a:r>
              <a:rPr kumimoji="0" lang="en-US" sz="1200" b="0" i="1" u="none" strike="noStrike" kern="1200" cap="none" spc="0" normalizeH="0" baseline="0" noProof="0">
                <a:ln>
                  <a:noFill/>
                </a:ln>
                <a:solidFill>
                  <a:srgbClr val="000000"/>
                </a:solidFill>
                <a:effectLst/>
                <a:uLnTx/>
                <a:uFillTx/>
                <a:latin typeface="Arial" charset="0"/>
                <a:ea typeface="+mn-ea"/>
                <a:cs typeface="+mn-cs"/>
              </a:rPr>
              <a:t>; OS</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 overall survival;</a:t>
            </a:r>
            <a:r>
              <a:rPr lang="en-US" i="1" dirty="0"/>
              <a:t>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PFS, progression-free survival; </a:t>
            </a:r>
            <a:r>
              <a:rPr lang="en-US" i="1" dirty="0"/>
              <a:t>VGPR, very good partial response.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8050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BCMA-TT, B-cell maturation antigen–targeted therapy;</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 CRS, cytokine-release syndrome; </a:t>
            </a:r>
            <a:r>
              <a:rPr lang="en-US" i="1" dirty="0"/>
              <a:t>ide-cel, idecabtagene vicleucel</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 </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10066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BCMA-TT, B-cell maturation antigen–targeted therapy;</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 </a:t>
            </a:r>
            <a:r>
              <a:rPr lang="en-US" i="1" dirty="0"/>
              <a:t>ide-cel, idecabtagene vicleucel</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 OS, overall survival; PFS, progression-free survival.</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56950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Real-world Multicenter Retrospective Study of Idecabtagene Vicleucel in Patients With R/R MM After Previous BCMA-Targeted Therapy Exposure </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Ide-Cel After BCMA-TT: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Idecabtagene vicleucel is a BCMA-directed, genetically modified autologous CAR T-cell immunotherapy</a:t>
            </a:r>
            <a:r>
              <a:rPr lang="en-US" altLang="en-US" baseline="30000" dirty="0"/>
              <a:t>1</a:t>
            </a:r>
          </a:p>
          <a:p>
            <a:pPr lvl="1"/>
            <a:r>
              <a:rPr lang="en-US" altLang="en-US" dirty="0"/>
              <a:t>Indicated for treatment of R/R MM after ≥4 prior lines of therapy, including an immunomodulatory agent, a proteasome inhibitor, and an anti-CD38 monoclonal antibody</a:t>
            </a:r>
            <a:r>
              <a:rPr lang="en-US" altLang="en-US" baseline="30000" dirty="0"/>
              <a:t>1</a:t>
            </a:r>
          </a:p>
          <a:p>
            <a:r>
              <a:rPr lang="en-US" altLang="en-US" dirty="0"/>
              <a:t>In the pivotal phase II KarMMa study, treatment with idecabtagene vicleucel resulted in a 73% ORR, with a median PFS of 8.8 mo</a:t>
            </a:r>
            <a:r>
              <a:rPr lang="en-US" altLang="en-US" baseline="30000" dirty="0"/>
              <a:t>2</a:t>
            </a:r>
          </a:p>
          <a:p>
            <a:r>
              <a:rPr lang="en-US" altLang="en-US" dirty="0"/>
              <a:t>Current study evaluates real-world retrospective data on the impact </a:t>
            </a:r>
            <a:br>
              <a:rPr lang="en-US" altLang="en-US" dirty="0"/>
            </a:br>
            <a:r>
              <a:rPr lang="en-US" altLang="en-US" dirty="0"/>
              <a:t>of prior BCMA-TT on patients undergoing CAR T-cell therapy with idecabtagene vicleucel</a:t>
            </a:r>
            <a:r>
              <a:rPr lang="en-US" altLang="en-US" baseline="30000" dirty="0"/>
              <a:t>3</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90403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Idecabtagene vicleucel PI. 2. Munshi. NEJM. 2021;384:705. 3. Ferreri. ASH 2022. Abstr 766. </a:t>
            </a:r>
          </a:p>
        </p:txBody>
      </p:sp>
    </p:spTree>
    <p:extLst>
      <p:ext uri="{BB962C8B-B14F-4D97-AF65-F5344CB8AC3E}">
        <p14:creationId xmlns:p14="http://schemas.microsoft.com/office/powerpoint/2010/main" val="4185376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Ide-Cel After BCMA-TT: 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600" dirty="0"/>
              <a:t>Retrospective analysis of patient-level data at 11 US academic centers</a:t>
            </a:r>
          </a:p>
          <a:p>
            <a:pPr lvl="1"/>
            <a:r>
              <a:rPr lang="en-US" altLang="en-US" sz="2400" dirty="0"/>
              <a:t>Responses graded per IMWG response criteria</a:t>
            </a:r>
          </a:p>
          <a:p>
            <a:pPr lvl="1"/>
            <a:r>
              <a:rPr lang="en-US" altLang="en-US" sz="2400" dirty="0"/>
              <a:t>CRS and ICANS graded per ASTCT criteria and managed according to institution policies</a:t>
            </a:r>
          </a:p>
          <a:p>
            <a:r>
              <a:rPr lang="en-US" altLang="en-US" sz="2600" dirty="0"/>
              <a:t>Inclusion criteria: patients with R/R MM who had undergone apheresis and subsequently were treated with idecabtagene vicleucel infusion </a:t>
            </a:r>
          </a:p>
          <a:p>
            <a:pPr lvl="1"/>
            <a:r>
              <a:rPr lang="en-US" altLang="en-US" sz="2400" dirty="0"/>
              <a:t>Cutoff date for apheresis: 5/1/22</a:t>
            </a:r>
          </a:p>
          <a:p>
            <a:pPr lvl="1"/>
            <a:r>
              <a:rPr lang="en-US" altLang="en-US" sz="2400" dirty="0"/>
              <a:t>Evaluable for response if Day 30 response assessment had occurred</a:t>
            </a:r>
          </a:p>
          <a:p>
            <a:pPr lvl="1"/>
            <a:r>
              <a:rPr lang="en-US" altLang="en-US" sz="2400" dirty="0"/>
              <a:t>Safety and survival analysis included patients who died from infection or other idecabtagene vicleucel toxicity before response assessment</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90403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Ferreri. ASH 2022. Abstr 766.</a:t>
            </a:r>
          </a:p>
        </p:txBody>
      </p:sp>
    </p:spTree>
    <p:extLst>
      <p:ext uri="{BB962C8B-B14F-4D97-AF65-F5344CB8AC3E}">
        <p14:creationId xmlns:p14="http://schemas.microsoft.com/office/powerpoint/2010/main" val="224021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Ide-Cel After BCMA-TT: Baseline Characteristics</a:t>
            </a:r>
            <a:endParaRPr lang="en-US" altLang="en-US" dirty="0"/>
          </a:p>
        </p:txBody>
      </p:sp>
      <p:graphicFrame>
        <p:nvGraphicFramePr>
          <p:cNvPr id="2" name="Group 32">
            <a:extLst>
              <a:ext uri="{FF2B5EF4-FFF2-40B4-BE49-F238E27FC236}">
                <a16:creationId xmlns:a16="http://schemas.microsoft.com/office/drawing/2014/main" id="{7166BAB6-06C0-40ED-07A7-02B97831DF72}"/>
              </a:ext>
            </a:extLst>
          </p:cNvPr>
          <p:cNvGraphicFramePr>
            <a:graphicFrameLocks noGrp="1"/>
          </p:cNvGraphicFramePr>
          <p:nvPr>
            <p:extLst>
              <p:ext uri="{D42A27DB-BD31-4B8C-83A1-F6EECF244321}">
                <p14:modId xmlns:p14="http://schemas.microsoft.com/office/powerpoint/2010/main" val="2535744892"/>
              </p:ext>
            </p:extLst>
          </p:nvPr>
        </p:nvGraphicFramePr>
        <p:xfrm>
          <a:off x="719138" y="1363212"/>
          <a:ext cx="5291673" cy="4267312"/>
        </p:xfrm>
        <a:graphic>
          <a:graphicData uri="http://schemas.openxmlformats.org/drawingml/2006/table">
            <a:tbl>
              <a:tblPr/>
              <a:tblGrid>
                <a:gridCol w="1477322">
                  <a:extLst>
                    <a:ext uri="{9D8B030D-6E8A-4147-A177-3AD203B41FA5}">
                      <a16:colId xmlns:a16="http://schemas.microsoft.com/office/drawing/2014/main" val="20000"/>
                    </a:ext>
                  </a:extLst>
                </a:gridCol>
                <a:gridCol w="1395249">
                  <a:extLst>
                    <a:ext uri="{9D8B030D-6E8A-4147-A177-3AD203B41FA5}">
                      <a16:colId xmlns:a16="http://schemas.microsoft.com/office/drawing/2014/main" val="129657357"/>
                    </a:ext>
                  </a:extLst>
                </a:gridCol>
                <a:gridCol w="1395249">
                  <a:extLst>
                    <a:ext uri="{9D8B030D-6E8A-4147-A177-3AD203B41FA5}">
                      <a16:colId xmlns:a16="http://schemas.microsoft.com/office/drawing/2014/main" val="1389910015"/>
                    </a:ext>
                  </a:extLst>
                </a:gridCol>
                <a:gridCol w="1023853">
                  <a:extLst>
                    <a:ext uri="{9D8B030D-6E8A-4147-A177-3AD203B41FA5}">
                      <a16:colId xmlns:a16="http://schemas.microsoft.com/office/drawing/2014/main" val="2303642260"/>
                    </a:ext>
                  </a:extLst>
                </a:gridCol>
              </a:tblGrid>
              <a:tr h="55699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Prior BCMA-TT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No Prior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BCMA-TT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KarMMa</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4544">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(43-79)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 (36-83)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 (33-78)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3209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 (58)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10838358"/>
                  </a:ext>
                </a:extLst>
              </a:tr>
              <a:tr h="556998">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(81)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123 (83)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 (98)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18620902"/>
                  </a:ext>
                </a:extLst>
              </a:tr>
              <a:tr h="71945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R-ISS stage,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(62)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(48)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 (70)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92058006"/>
                  </a:ext>
                </a:extLst>
              </a:tr>
              <a:tr h="394544">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Extramedullary disease,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 (56)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62726190"/>
                  </a:ext>
                </a:extLst>
              </a:tr>
              <a:tr h="394544">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 tumor burden,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9170163"/>
                  </a:ext>
                </a:extLst>
              </a:tr>
            </a:tbl>
          </a:graphicData>
        </a:graphic>
      </p:graphicFrame>
      <p:graphicFrame>
        <p:nvGraphicFramePr>
          <p:cNvPr id="3" name="Group 32">
            <a:extLst>
              <a:ext uri="{FF2B5EF4-FFF2-40B4-BE49-F238E27FC236}">
                <a16:creationId xmlns:a16="http://schemas.microsoft.com/office/drawing/2014/main" id="{214359EB-874C-37BE-6D86-3834CA1A3F90}"/>
              </a:ext>
            </a:extLst>
          </p:cNvPr>
          <p:cNvGraphicFramePr>
            <a:graphicFrameLocks noGrp="1"/>
          </p:cNvGraphicFramePr>
          <p:nvPr>
            <p:extLst>
              <p:ext uri="{D42A27DB-BD31-4B8C-83A1-F6EECF244321}">
                <p14:modId xmlns:p14="http://schemas.microsoft.com/office/powerpoint/2010/main" val="2983960813"/>
              </p:ext>
            </p:extLst>
          </p:nvPr>
        </p:nvGraphicFramePr>
        <p:xfrm>
          <a:off x="6136551" y="1363212"/>
          <a:ext cx="5369650" cy="4815936"/>
        </p:xfrm>
        <a:graphic>
          <a:graphicData uri="http://schemas.openxmlformats.org/drawingml/2006/table">
            <a:tbl>
              <a:tblPr/>
              <a:tblGrid>
                <a:gridCol w="1701150">
                  <a:extLst>
                    <a:ext uri="{9D8B030D-6E8A-4147-A177-3AD203B41FA5}">
                      <a16:colId xmlns:a16="http://schemas.microsoft.com/office/drawing/2014/main" val="20000"/>
                    </a:ext>
                  </a:extLst>
                </a:gridCol>
                <a:gridCol w="1402223">
                  <a:extLst>
                    <a:ext uri="{9D8B030D-6E8A-4147-A177-3AD203B41FA5}">
                      <a16:colId xmlns:a16="http://schemas.microsoft.com/office/drawing/2014/main" val="129657357"/>
                    </a:ext>
                  </a:extLst>
                </a:gridCol>
                <a:gridCol w="1360675">
                  <a:extLst>
                    <a:ext uri="{9D8B030D-6E8A-4147-A177-3AD203B41FA5}">
                      <a16:colId xmlns:a16="http://schemas.microsoft.com/office/drawing/2014/main" val="1389910015"/>
                    </a:ext>
                  </a:extLst>
                </a:gridCol>
                <a:gridCol w="905602">
                  <a:extLst>
                    <a:ext uri="{9D8B030D-6E8A-4147-A177-3AD203B41FA5}">
                      <a16:colId xmlns:a16="http://schemas.microsoft.com/office/drawing/2014/main" val="2303642260"/>
                    </a:ext>
                  </a:extLst>
                </a:gridCol>
              </a:tblGrid>
              <a:tr h="55699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Prior BCMA-TT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No Prior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BCMA-TT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KarMMa</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044360">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High-risk cytogenetics,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del(17p)</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t(4;14)</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t(14;16)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(36)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(31)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(35)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40834523"/>
                  </a:ext>
                </a:extLst>
              </a:tr>
              <a:tr h="394544">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Bridging therapy,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 (74)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112 (88)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56406133"/>
                  </a:ext>
                </a:extLst>
              </a:tr>
              <a:tr h="556998">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lines of therapy,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(4-18)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(4-19)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(3-16)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70491964"/>
                  </a:ext>
                </a:extLst>
              </a:tr>
              <a:tr h="394544">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autologous HSCT,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 (84)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120 (94)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6055932"/>
                  </a:ext>
                </a:extLst>
              </a:tr>
              <a:tr h="719452">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Refractory status,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Triple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Penta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(90)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 (82)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108 (84)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36975717"/>
                  </a:ext>
                </a:extLst>
              </a:tr>
            </a:tbl>
          </a:graphicData>
        </a:graphic>
      </p:graphicFrame>
      <p:sp>
        <p:nvSpPr>
          <p:cNvPr id="5" name="Text Box 15">
            <a:extLst>
              <a:ext uri="{FF2B5EF4-FFF2-40B4-BE49-F238E27FC236}">
                <a16:creationId xmlns:a16="http://schemas.microsoft.com/office/drawing/2014/main" id="{98911CE7-D2F7-D3D9-D161-822B4E1DB847}"/>
              </a:ext>
            </a:extLst>
          </p:cNvPr>
          <p:cNvSpPr txBox="1">
            <a:spLocks noChangeArrowheads="1"/>
          </p:cNvSpPr>
          <p:nvPr/>
        </p:nvSpPr>
        <p:spPr bwMode="auto">
          <a:xfrm>
            <a:off x="412751" y="6388915"/>
            <a:ext cx="90403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Ferreri. ASH 2022. Abstr 766.</a:t>
            </a:r>
          </a:p>
        </p:txBody>
      </p:sp>
    </p:spTree>
    <p:extLst>
      <p:ext uri="{BB962C8B-B14F-4D97-AF65-F5344CB8AC3E}">
        <p14:creationId xmlns:p14="http://schemas.microsoft.com/office/powerpoint/2010/main" val="3856578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Ide-Cel After BCMA-TT: History of Prior BCMA-TT</a:t>
            </a:r>
            <a:endParaRPr lang="en-US" altLang="en-US" dirty="0"/>
          </a:p>
        </p:txBody>
      </p:sp>
      <p:graphicFrame>
        <p:nvGraphicFramePr>
          <p:cNvPr id="2" name="Group 32">
            <a:extLst>
              <a:ext uri="{FF2B5EF4-FFF2-40B4-BE49-F238E27FC236}">
                <a16:creationId xmlns:a16="http://schemas.microsoft.com/office/drawing/2014/main" id="{7166BAB6-06C0-40ED-07A7-02B97831DF72}"/>
              </a:ext>
            </a:extLst>
          </p:cNvPr>
          <p:cNvGraphicFramePr>
            <a:graphicFrameLocks noGrp="1"/>
          </p:cNvGraphicFramePr>
          <p:nvPr>
            <p:extLst>
              <p:ext uri="{D42A27DB-BD31-4B8C-83A1-F6EECF244321}">
                <p14:modId xmlns:p14="http://schemas.microsoft.com/office/powerpoint/2010/main" val="1395477553"/>
              </p:ext>
            </p:extLst>
          </p:nvPr>
        </p:nvGraphicFramePr>
        <p:xfrm>
          <a:off x="719139" y="1600200"/>
          <a:ext cx="5560506" cy="3779584"/>
        </p:xfrm>
        <a:graphic>
          <a:graphicData uri="http://schemas.openxmlformats.org/drawingml/2006/table">
            <a:tbl>
              <a:tblPr/>
              <a:tblGrid>
                <a:gridCol w="3867442">
                  <a:extLst>
                    <a:ext uri="{9D8B030D-6E8A-4147-A177-3AD203B41FA5}">
                      <a16:colId xmlns:a16="http://schemas.microsoft.com/office/drawing/2014/main" val="20000"/>
                    </a:ext>
                  </a:extLst>
                </a:gridCol>
                <a:gridCol w="1693064">
                  <a:extLst>
                    <a:ext uri="{9D8B030D-6E8A-4147-A177-3AD203B41FA5}">
                      <a16:colId xmlns:a16="http://schemas.microsoft.com/office/drawing/2014/main" val="129657357"/>
                    </a:ext>
                  </a:extLst>
                </a:gridCol>
              </a:tblGrid>
              <a:tr h="51694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Type and Timing of Prior BCMA-TT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Prior BCMA-TT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9289">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Type of prior BCMA-TT,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ADC</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Bispecific antibody</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 T-cell therapy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(76)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79838123"/>
                  </a:ext>
                </a:extLst>
              </a:tr>
              <a:tr h="299289">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Timing of prior BCMA-TT (continuous), median days (range)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Duration of prior BCMA-TT</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Time from last BCMA-TT to apheresis</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Time from last BCMA-TT to infusion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(1-370)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160 (1-1066)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202.5 (16-1118)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85312458"/>
                  </a:ext>
                </a:extLst>
              </a:tr>
              <a:tr h="516944">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Timing of prior BCMA-TT (categorical),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&lt;3 mo from infusion</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&lt;6 mo from infusion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0296475"/>
                  </a:ext>
                </a:extLst>
              </a:tr>
            </a:tbl>
          </a:graphicData>
        </a:graphic>
      </p:graphicFrame>
      <p:sp>
        <p:nvSpPr>
          <p:cNvPr id="3" name="TextBox 2">
            <a:extLst>
              <a:ext uri="{FF2B5EF4-FFF2-40B4-BE49-F238E27FC236}">
                <a16:creationId xmlns:a16="http://schemas.microsoft.com/office/drawing/2014/main" id="{2FB5AF6B-3BE4-A3D5-87D9-E766FA1A1D3F}"/>
              </a:ext>
            </a:extLst>
          </p:cNvPr>
          <p:cNvSpPr txBox="1"/>
          <p:nvPr/>
        </p:nvSpPr>
        <p:spPr bwMode="auto">
          <a:xfrm>
            <a:off x="672606" y="5379784"/>
            <a:ext cx="5607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Timing of CAR T-cell therapy recorded as 1 day for duration of previous BCMA-TT</a:t>
            </a:r>
          </a:p>
        </p:txBody>
      </p:sp>
      <p:graphicFrame>
        <p:nvGraphicFramePr>
          <p:cNvPr id="5" name="Group 32">
            <a:extLst>
              <a:ext uri="{FF2B5EF4-FFF2-40B4-BE49-F238E27FC236}">
                <a16:creationId xmlns:a16="http://schemas.microsoft.com/office/drawing/2014/main" id="{C613C18C-6495-2CD2-4EF1-B79F5B8861C5}"/>
              </a:ext>
            </a:extLst>
          </p:cNvPr>
          <p:cNvGraphicFramePr>
            <a:graphicFrameLocks noGrp="1"/>
          </p:cNvGraphicFramePr>
          <p:nvPr>
            <p:extLst>
              <p:ext uri="{D42A27DB-BD31-4B8C-83A1-F6EECF244321}">
                <p14:modId xmlns:p14="http://schemas.microsoft.com/office/powerpoint/2010/main" val="3980592770"/>
              </p:ext>
            </p:extLst>
          </p:nvPr>
        </p:nvGraphicFramePr>
        <p:xfrm>
          <a:off x="6559842" y="1600200"/>
          <a:ext cx="4946358" cy="3382096"/>
        </p:xfrm>
        <a:graphic>
          <a:graphicData uri="http://schemas.openxmlformats.org/drawingml/2006/table">
            <a:tbl>
              <a:tblPr/>
              <a:tblGrid>
                <a:gridCol w="3404576">
                  <a:extLst>
                    <a:ext uri="{9D8B030D-6E8A-4147-A177-3AD203B41FA5}">
                      <a16:colId xmlns:a16="http://schemas.microsoft.com/office/drawing/2014/main" val="20000"/>
                    </a:ext>
                  </a:extLst>
                </a:gridCol>
                <a:gridCol w="1541782">
                  <a:extLst>
                    <a:ext uri="{9D8B030D-6E8A-4147-A177-3AD203B41FA5}">
                      <a16:colId xmlns:a16="http://schemas.microsoft.com/office/drawing/2014/main" val="129657357"/>
                    </a:ext>
                  </a:extLst>
                </a:gridCol>
              </a:tblGrid>
              <a:tr h="51694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Response to Prior BCMA-TT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9289">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to prior BCMA-TT</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 (N = 48)</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ADC (n = 36)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Bispecific antibody (n = 7)</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 T-cell therapy (n = 5)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(21)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(80)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79838123"/>
                  </a:ext>
                </a:extLst>
              </a:tr>
              <a:tr h="299289">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Best response to prior BCMA-TT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CR</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VGPR</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SD/MR</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85312458"/>
                  </a:ext>
                </a:extLst>
              </a:tr>
            </a:tbl>
          </a:graphicData>
        </a:graphic>
      </p:graphicFrame>
      <p:sp>
        <p:nvSpPr>
          <p:cNvPr id="6" name="TextBox 5">
            <a:extLst>
              <a:ext uri="{FF2B5EF4-FFF2-40B4-BE49-F238E27FC236}">
                <a16:creationId xmlns:a16="http://schemas.microsoft.com/office/drawing/2014/main" id="{72B491A6-A429-7D68-7067-1D46FDFD9E19}"/>
              </a:ext>
            </a:extLst>
          </p:cNvPr>
          <p:cNvSpPr txBox="1"/>
          <p:nvPr/>
        </p:nvSpPr>
        <p:spPr bwMode="auto">
          <a:xfrm>
            <a:off x="6559842" y="4982296"/>
            <a:ext cx="49130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 of 7 patients (71%) received a suboptimal dose of bispecific antibody as therapy prior to selection of RP2D for expansion on clinical trials. </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b="0" i="0" u="none" strike="noStrike" cap="none" normalizeH="0" baseline="0" dirty="0">
                <a:ln>
                  <a:noFill/>
                </a:ln>
                <a:solidFill>
                  <a:schemeClr val="bg1"/>
                </a:solidFill>
                <a:effectLst/>
                <a:latin typeface="Calibri" panose="020F0502020204030204" pitchFamily="34" charset="0"/>
              </a:rPr>
              <a:t>1 patient with no response to </a:t>
            </a:r>
            <a:r>
              <a:rPr lang="en-US" sz="1200" b="0" dirty="0">
                <a:solidFill>
                  <a:schemeClr val="bg1"/>
                </a:solidFill>
                <a:latin typeface="Calibri" panose="020F0502020204030204" pitchFamily="34" charset="0"/>
              </a:rPr>
              <a:t>previous CAR T-cell therapy received therapy during phase I trial, which did not warrant phase II study.</a:t>
            </a:r>
          </a:p>
        </p:txBody>
      </p:sp>
      <p:sp>
        <p:nvSpPr>
          <p:cNvPr id="7" name="Text Box 15">
            <a:extLst>
              <a:ext uri="{FF2B5EF4-FFF2-40B4-BE49-F238E27FC236}">
                <a16:creationId xmlns:a16="http://schemas.microsoft.com/office/drawing/2014/main" id="{7F34C5E2-4EFB-EAF8-2FF8-00B864EDF74A}"/>
              </a:ext>
            </a:extLst>
          </p:cNvPr>
          <p:cNvSpPr txBox="1">
            <a:spLocks noChangeArrowheads="1"/>
          </p:cNvSpPr>
          <p:nvPr/>
        </p:nvSpPr>
        <p:spPr bwMode="auto">
          <a:xfrm>
            <a:off x="412751" y="6388915"/>
            <a:ext cx="90403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Ferreri. ASH 2022. Abstr 766.</a:t>
            </a:r>
          </a:p>
        </p:txBody>
      </p:sp>
    </p:spTree>
    <p:extLst>
      <p:ext uri="{BB962C8B-B14F-4D97-AF65-F5344CB8AC3E}">
        <p14:creationId xmlns:p14="http://schemas.microsoft.com/office/powerpoint/2010/main" val="315782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Ide-Cel After BCMA-TT: Response</a:t>
            </a:r>
            <a:endParaRPr lang="en-US" altLang="en-US" dirty="0"/>
          </a:p>
        </p:txBody>
      </p:sp>
      <p:graphicFrame>
        <p:nvGraphicFramePr>
          <p:cNvPr id="2" name="Group 32">
            <a:extLst>
              <a:ext uri="{FF2B5EF4-FFF2-40B4-BE49-F238E27FC236}">
                <a16:creationId xmlns:a16="http://schemas.microsoft.com/office/drawing/2014/main" id="{7166BAB6-06C0-40ED-07A7-02B97831DF72}"/>
              </a:ext>
            </a:extLst>
          </p:cNvPr>
          <p:cNvGraphicFramePr>
            <a:graphicFrameLocks noGrp="1"/>
          </p:cNvGraphicFramePr>
          <p:nvPr>
            <p:extLst>
              <p:ext uri="{D42A27DB-BD31-4B8C-83A1-F6EECF244321}">
                <p14:modId xmlns:p14="http://schemas.microsoft.com/office/powerpoint/2010/main" val="1833191275"/>
              </p:ext>
            </p:extLst>
          </p:nvPr>
        </p:nvGraphicFramePr>
        <p:xfrm>
          <a:off x="719138" y="1600200"/>
          <a:ext cx="7450266" cy="2276020"/>
        </p:xfrm>
        <a:graphic>
          <a:graphicData uri="http://schemas.openxmlformats.org/drawingml/2006/table">
            <a:tbl>
              <a:tblPr/>
              <a:tblGrid>
                <a:gridCol w="2770810">
                  <a:extLst>
                    <a:ext uri="{9D8B030D-6E8A-4147-A177-3AD203B41FA5}">
                      <a16:colId xmlns:a16="http://schemas.microsoft.com/office/drawing/2014/main" val="20000"/>
                    </a:ext>
                  </a:extLst>
                </a:gridCol>
                <a:gridCol w="2339728">
                  <a:extLst>
                    <a:ext uri="{9D8B030D-6E8A-4147-A177-3AD203B41FA5}">
                      <a16:colId xmlns:a16="http://schemas.microsoft.com/office/drawing/2014/main" val="129657357"/>
                    </a:ext>
                  </a:extLst>
                </a:gridCol>
                <a:gridCol w="2339728">
                  <a:extLst>
                    <a:ext uri="{9D8B030D-6E8A-4147-A177-3AD203B41FA5}">
                      <a16:colId xmlns:a16="http://schemas.microsoft.com/office/drawing/2014/main" val="1389910015"/>
                    </a:ext>
                  </a:extLst>
                </a:gridCol>
              </a:tblGrid>
              <a:tr h="408981">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Response,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Prior BCMA-TT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No Prior BCMA-TT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0898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408981">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 CR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0898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VGPR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0898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91991095"/>
                  </a:ext>
                </a:extLst>
              </a:tr>
            </a:tbl>
          </a:graphicData>
        </a:graphic>
      </p:graphicFrame>
      <p:graphicFrame>
        <p:nvGraphicFramePr>
          <p:cNvPr id="3" name="Group 32">
            <a:extLst>
              <a:ext uri="{FF2B5EF4-FFF2-40B4-BE49-F238E27FC236}">
                <a16:creationId xmlns:a16="http://schemas.microsoft.com/office/drawing/2014/main" id="{43283160-8C80-C022-6EB8-8B7B6262FB97}"/>
              </a:ext>
            </a:extLst>
          </p:cNvPr>
          <p:cNvGraphicFramePr>
            <a:graphicFrameLocks noGrp="1"/>
          </p:cNvGraphicFramePr>
          <p:nvPr>
            <p:extLst>
              <p:ext uri="{D42A27DB-BD31-4B8C-83A1-F6EECF244321}">
                <p14:modId xmlns:p14="http://schemas.microsoft.com/office/powerpoint/2010/main" val="27066722"/>
              </p:ext>
            </p:extLst>
          </p:nvPr>
        </p:nvGraphicFramePr>
        <p:xfrm>
          <a:off x="719139" y="4002457"/>
          <a:ext cx="7450266" cy="2103200"/>
        </p:xfrm>
        <a:graphic>
          <a:graphicData uri="http://schemas.openxmlformats.org/drawingml/2006/table">
            <a:tbl>
              <a:tblPr/>
              <a:tblGrid>
                <a:gridCol w="2926080">
                  <a:extLst>
                    <a:ext uri="{9D8B030D-6E8A-4147-A177-3AD203B41FA5}">
                      <a16:colId xmlns:a16="http://schemas.microsoft.com/office/drawing/2014/main" val="20000"/>
                    </a:ext>
                  </a:extLst>
                </a:gridCol>
                <a:gridCol w="1508062">
                  <a:extLst>
                    <a:ext uri="{9D8B030D-6E8A-4147-A177-3AD203B41FA5}">
                      <a16:colId xmlns:a16="http://schemas.microsoft.com/office/drawing/2014/main" val="129657357"/>
                    </a:ext>
                  </a:extLst>
                </a:gridCol>
                <a:gridCol w="1508062">
                  <a:extLst>
                    <a:ext uri="{9D8B030D-6E8A-4147-A177-3AD203B41FA5}">
                      <a16:colId xmlns:a16="http://schemas.microsoft.com/office/drawing/2014/main" val="1389910015"/>
                    </a:ext>
                  </a:extLst>
                </a:gridCol>
                <a:gridCol w="1508062">
                  <a:extLst>
                    <a:ext uri="{9D8B030D-6E8A-4147-A177-3AD203B41FA5}">
                      <a16:colId xmlns:a16="http://schemas.microsoft.com/office/drawing/2014/main" val="3055109819"/>
                    </a:ext>
                  </a:extLst>
                </a:gridCol>
              </a:tblGrid>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Response Stratified by Type of Previous BCMA-TT,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ADC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Bispecific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CAR 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59303">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 CR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VGPR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49444">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91991095"/>
                  </a:ext>
                </a:extLst>
              </a:tr>
            </a:tbl>
          </a:graphicData>
        </a:graphic>
      </p:graphicFrame>
      <p:sp>
        <p:nvSpPr>
          <p:cNvPr id="5" name="TextBox 4">
            <a:extLst>
              <a:ext uri="{FF2B5EF4-FFF2-40B4-BE49-F238E27FC236}">
                <a16:creationId xmlns:a16="http://schemas.microsoft.com/office/drawing/2014/main" id="{3B67C41B-913D-B504-69FD-C31CAD4D3E4F}"/>
              </a:ext>
            </a:extLst>
          </p:cNvPr>
          <p:cNvSpPr txBox="1"/>
          <p:nvPr/>
        </p:nvSpPr>
        <p:spPr bwMode="auto">
          <a:xfrm>
            <a:off x="8358185" y="1515841"/>
            <a:ext cx="3114677"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Inferior outcomes with prior BCMA-TT vs those without prior BCMA-TT </a:t>
            </a:r>
          </a:p>
          <a:p>
            <a:pPr marL="742950" lvl="1" indent="-285750">
              <a:spcBef>
                <a:spcPct val="50000"/>
              </a:spcBef>
              <a:buFont typeface="Arial" panose="020B0604020202020204" pitchFamily="34" charset="0"/>
              <a:buChar char="‒"/>
            </a:pPr>
            <a:r>
              <a:rPr lang="en-US" b="0" dirty="0">
                <a:solidFill>
                  <a:schemeClr val="bg1"/>
                </a:solidFill>
                <a:latin typeface="Calibri" panose="020F0502020204030204" pitchFamily="34" charset="0"/>
              </a:rPr>
              <a:t>ORR: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.021</a:t>
            </a:r>
          </a:p>
          <a:p>
            <a:pPr marL="742950" lvl="1" indent="-285750">
              <a:spcBef>
                <a:spcPct val="50000"/>
              </a:spcBef>
              <a:buFont typeface="Arial" panose="020B0604020202020204" pitchFamily="34" charset="0"/>
              <a:buChar char="‒"/>
            </a:pPr>
            <a:r>
              <a:rPr lang="en-US" b="0" dirty="0">
                <a:solidFill>
                  <a:schemeClr val="bg1"/>
                </a:solidFill>
                <a:latin typeface="Calibri" panose="020F0502020204030204" pitchFamily="34" charset="0"/>
              </a:rPr>
              <a:t>Best response of ≥ CR: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.018</a:t>
            </a:r>
          </a:p>
        </p:txBody>
      </p:sp>
      <p:sp>
        <p:nvSpPr>
          <p:cNvPr id="6" name="Text Box 15">
            <a:extLst>
              <a:ext uri="{FF2B5EF4-FFF2-40B4-BE49-F238E27FC236}">
                <a16:creationId xmlns:a16="http://schemas.microsoft.com/office/drawing/2014/main" id="{199C56C6-F840-4964-F2B0-E6E3E27D9E91}"/>
              </a:ext>
            </a:extLst>
          </p:cNvPr>
          <p:cNvSpPr txBox="1">
            <a:spLocks noChangeArrowheads="1"/>
          </p:cNvSpPr>
          <p:nvPr/>
        </p:nvSpPr>
        <p:spPr bwMode="auto">
          <a:xfrm>
            <a:off x="412751" y="6388915"/>
            <a:ext cx="90403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Ferreri. ASH 2022. Abstr 766.</a:t>
            </a:r>
          </a:p>
        </p:txBody>
      </p:sp>
    </p:spTree>
    <p:extLst>
      <p:ext uri="{BB962C8B-B14F-4D97-AF65-F5344CB8AC3E}">
        <p14:creationId xmlns:p14="http://schemas.microsoft.com/office/powerpoint/2010/main" val="3535353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Ide-Cel After BCMA-TT: Results by </a:t>
            </a:r>
            <a:br>
              <a:rPr lang="en-US" dirty="0"/>
            </a:br>
            <a:r>
              <a:rPr lang="en-US" dirty="0"/>
              <a:t>Timing of Previous BCMA-TT</a:t>
            </a:r>
            <a:endParaRPr lang="en-US" altLang="en-US" dirty="0"/>
          </a:p>
        </p:txBody>
      </p:sp>
      <p:graphicFrame>
        <p:nvGraphicFramePr>
          <p:cNvPr id="2" name="Group 32">
            <a:extLst>
              <a:ext uri="{FF2B5EF4-FFF2-40B4-BE49-F238E27FC236}">
                <a16:creationId xmlns:a16="http://schemas.microsoft.com/office/drawing/2014/main" id="{7166BAB6-06C0-40ED-07A7-02B97831DF72}"/>
              </a:ext>
            </a:extLst>
          </p:cNvPr>
          <p:cNvGraphicFramePr>
            <a:graphicFrameLocks noGrp="1"/>
          </p:cNvGraphicFramePr>
          <p:nvPr>
            <p:extLst>
              <p:ext uri="{D42A27DB-BD31-4B8C-83A1-F6EECF244321}">
                <p14:modId xmlns:p14="http://schemas.microsoft.com/office/powerpoint/2010/main" val="3439090307"/>
              </p:ext>
            </p:extLst>
          </p:nvPr>
        </p:nvGraphicFramePr>
        <p:xfrm>
          <a:off x="719138" y="1603616"/>
          <a:ext cx="10787061" cy="1939222"/>
        </p:xfrm>
        <a:graphic>
          <a:graphicData uri="http://schemas.openxmlformats.org/drawingml/2006/table">
            <a:tbl>
              <a:tblPr/>
              <a:tblGrid>
                <a:gridCol w="5571510">
                  <a:extLst>
                    <a:ext uri="{9D8B030D-6E8A-4147-A177-3AD203B41FA5}">
                      <a16:colId xmlns:a16="http://schemas.microsoft.com/office/drawing/2014/main" val="20000"/>
                    </a:ext>
                  </a:extLst>
                </a:gridCol>
                <a:gridCol w="1738517">
                  <a:extLst>
                    <a:ext uri="{9D8B030D-6E8A-4147-A177-3AD203B41FA5}">
                      <a16:colId xmlns:a16="http://schemas.microsoft.com/office/drawing/2014/main" val="129657357"/>
                    </a:ext>
                  </a:extLst>
                </a:gridCol>
                <a:gridCol w="1738517">
                  <a:extLst>
                    <a:ext uri="{9D8B030D-6E8A-4147-A177-3AD203B41FA5}">
                      <a16:colId xmlns:a16="http://schemas.microsoft.com/office/drawing/2014/main" val="158128164"/>
                    </a:ext>
                  </a:extLst>
                </a:gridCol>
                <a:gridCol w="1738517">
                  <a:extLst>
                    <a:ext uri="{9D8B030D-6E8A-4147-A177-3AD203B41FA5}">
                      <a16:colId xmlns:a16="http://schemas.microsoft.com/office/drawing/2014/main" val="2439573764"/>
                    </a:ext>
                  </a:extLst>
                </a:gridCol>
              </a:tblGrid>
              <a:tr h="531553">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Timing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Responders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Nonresponders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=13)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 </a:t>
                      </a:r>
                      <a:r>
                        <a:rPr kumimoji="0" lang="en-US" sz="1600" b="1" i="0" u="none" strike="noStrike" cap="none" normalizeH="0" baseline="0" dirty="0">
                          <a:ln>
                            <a:noFill/>
                          </a:ln>
                          <a:solidFill>
                            <a:schemeClr val="tx1"/>
                          </a:solidFill>
                          <a:effectLst/>
                          <a:latin typeface="Calibri" panose="020F0502020204030204" pitchFamily="34" charset="0"/>
                        </a:rPr>
                        <a:t>Value by Wilcoxon Rank Sum Test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07747">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Duration of prior BCMA-TT, median days (range)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(1-208)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 (1-370)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79838123"/>
                  </a:ext>
                </a:extLst>
              </a:tr>
              <a:tr h="307747">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Time from last BCMA-TT to apheresis, median days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169.5 (30-1066)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 (1-286)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85312458"/>
                  </a:ext>
                </a:extLst>
              </a:tr>
              <a:tr h="445654">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Time from last BCMA-TT to ide-cel infusion, median days (range)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209 (16-1118)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128 (32-362)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0296475"/>
                  </a:ext>
                </a:extLst>
              </a:tr>
            </a:tbl>
          </a:graphicData>
        </a:graphic>
      </p:graphicFrame>
      <p:graphicFrame>
        <p:nvGraphicFramePr>
          <p:cNvPr id="6" name="Group 32">
            <a:extLst>
              <a:ext uri="{FF2B5EF4-FFF2-40B4-BE49-F238E27FC236}">
                <a16:creationId xmlns:a16="http://schemas.microsoft.com/office/drawing/2014/main" id="{AC8EE019-8304-84DE-8C87-E3A67A0B229A}"/>
              </a:ext>
            </a:extLst>
          </p:cNvPr>
          <p:cNvGraphicFramePr>
            <a:graphicFrameLocks noGrp="1"/>
          </p:cNvGraphicFramePr>
          <p:nvPr>
            <p:extLst>
              <p:ext uri="{D42A27DB-BD31-4B8C-83A1-F6EECF244321}">
                <p14:modId xmlns:p14="http://schemas.microsoft.com/office/powerpoint/2010/main" val="2153950747"/>
              </p:ext>
            </p:extLst>
          </p:nvPr>
        </p:nvGraphicFramePr>
        <p:xfrm>
          <a:off x="719138" y="3805014"/>
          <a:ext cx="10787063" cy="1158272"/>
        </p:xfrm>
        <a:graphic>
          <a:graphicData uri="http://schemas.openxmlformats.org/drawingml/2006/table">
            <a:tbl>
              <a:tblPr/>
              <a:tblGrid>
                <a:gridCol w="5203929">
                  <a:extLst>
                    <a:ext uri="{9D8B030D-6E8A-4147-A177-3AD203B41FA5}">
                      <a16:colId xmlns:a16="http://schemas.microsoft.com/office/drawing/2014/main" val="20000"/>
                    </a:ext>
                  </a:extLst>
                </a:gridCol>
                <a:gridCol w="2791567">
                  <a:extLst>
                    <a:ext uri="{9D8B030D-6E8A-4147-A177-3AD203B41FA5}">
                      <a16:colId xmlns:a16="http://schemas.microsoft.com/office/drawing/2014/main" val="129657357"/>
                    </a:ext>
                  </a:extLst>
                </a:gridCol>
                <a:gridCol w="2791567">
                  <a:extLst>
                    <a:ext uri="{9D8B030D-6E8A-4147-A177-3AD203B41FA5}">
                      <a16:colId xmlns:a16="http://schemas.microsoft.com/office/drawing/2014/main" val="158128164"/>
                    </a:ext>
                  </a:extLst>
                </a:gridCol>
              </a:tblGrid>
              <a:tr h="531553">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Timing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Prior BCMA-TT &gt;6 Mo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Prior BCMA-TT &lt;6 Mo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20)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07747">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CR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(60)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79838123"/>
                  </a:ext>
                </a:extLst>
              </a:tr>
            </a:tbl>
          </a:graphicData>
        </a:graphic>
      </p:graphicFrame>
      <p:sp>
        <p:nvSpPr>
          <p:cNvPr id="3" name="Content Placeholder 4">
            <a:extLst>
              <a:ext uri="{FF2B5EF4-FFF2-40B4-BE49-F238E27FC236}">
                <a16:creationId xmlns:a16="http://schemas.microsoft.com/office/drawing/2014/main" id="{6A28011B-2059-6C13-9C0B-7CD2A3C2EEA5}"/>
              </a:ext>
            </a:extLst>
          </p:cNvPr>
          <p:cNvSpPr txBox="1">
            <a:spLocks/>
          </p:cNvSpPr>
          <p:nvPr/>
        </p:nvSpPr>
        <p:spPr bwMode="auto">
          <a:xfrm>
            <a:off x="719138" y="4965384"/>
            <a:ext cx="5758332" cy="293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pPr>
            <a:r>
              <a:rPr lang="en-US" sz="1400" b="0" kern="0" dirty="0"/>
              <a:t>*</a:t>
            </a:r>
            <a:r>
              <a:rPr lang="en-US" sz="1400" b="0" i="1" kern="0" dirty="0"/>
              <a:t>P</a:t>
            </a:r>
            <a:r>
              <a:rPr lang="en-US" sz="1400" b="0" kern="0" dirty="0"/>
              <a:t> = .076 by Chi-square test.</a:t>
            </a:r>
          </a:p>
          <a:p>
            <a:pPr marL="0" indent="0">
              <a:buNone/>
            </a:pPr>
            <a:endParaRPr lang="en-US" sz="1400" b="0" kern="0" dirty="0"/>
          </a:p>
          <a:p>
            <a:pPr marL="0" indent="0">
              <a:buNone/>
            </a:pPr>
            <a:endParaRPr lang="en-US" sz="1400" b="0" kern="0" dirty="0"/>
          </a:p>
          <a:p>
            <a:pPr marL="0" indent="0" algn="r">
              <a:buNone/>
            </a:pPr>
            <a:endParaRPr lang="en-US" sz="1400" b="0" kern="0" dirty="0"/>
          </a:p>
        </p:txBody>
      </p:sp>
      <p:sp>
        <p:nvSpPr>
          <p:cNvPr id="5" name="Text Box 15">
            <a:extLst>
              <a:ext uri="{FF2B5EF4-FFF2-40B4-BE49-F238E27FC236}">
                <a16:creationId xmlns:a16="http://schemas.microsoft.com/office/drawing/2014/main" id="{D237F8C3-0702-FDA0-5638-F3B846CCC4AE}"/>
              </a:ext>
            </a:extLst>
          </p:cNvPr>
          <p:cNvSpPr txBox="1">
            <a:spLocks noChangeArrowheads="1"/>
          </p:cNvSpPr>
          <p:nvPr/>
        </p:nvSpPr>
        <p:spPr bwMode="auto">
          <a:xfrm>
            <a:off x="412751" y="6388915"/>
            <a:ext cx="90403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Ferreri. ASH 2022. Abstr 766.</a:t>
            </a:r>
          </a:p>
        </p:txBody>
      </p:sp>
    </p:spTree>
    <p:extLst>
      <p:ext uri="{BB962C8B-B14F-4D97-AF65-F5344CB8AC3E}">
        <p14:creationId xmlns:p14="http://schemas.microsoft.com/office/powerpoint/2010/main" val="2304573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Ide-Cel After BCMA-TT: Survival </a:t>
            </a:r>
            <a:endParaRPr lang="en-US" altLang="en-US" dirty="0"/>
          </a:p>
        </p:txBody>
      </p:sp>
      <p:graphicFrame>
        <p:nvGraphicFramePr>
          <p:cNvPr id="2" name="Group 32">
            <a:extLst>
              <a:ext uri="{FF2B5EF4-FFF2-40B4-BE49-F238E27FC236}">
                <a16:creationId xmlns:a16="http://schemas.microsoft.com/office/drawing/2014/main" id="{7166BAB6-06C0-40ED-07A7-02B97831DF72}"/>
              </a:ext>
            </a:extLst>
          </p:cNvPr>
          <p:cNvGraphicFramePr>
            <a:graphicFrameLocks noGrp="1"/>
          </p:cNvGraphicFramePr>
          <p:nvPr>
            <p:extLst>
              <p:ext uri="{D42A27DB-BD31-4B8C-83A1-F6EECF244321}">
                <p14:modId xmlns:p14="http://schemas.microsoft.com/office/powerpoint/2010/main" val="2983067858"/>
              </p:ext>
            </p:extLst>
          </p:nvPr>
        </p:nvGraphicFramePr>
        <p:xfrm>
          <a:off x="719138" y="1611021"/>
          <a:ext cx="10763061" cy="817962"/>
        </p:xfrm>
        <a:graphic>
          <a:graphicData uri="http://schemas.openxmlformats.org/drawingml/2006/table">
            <a:tbl>
              <a:tblPr/>
              <a:tblGrid>
                <a:gridCol w="2902692">
                  <a:extLst>
                    <a:ext uri="{9D8B030D-6E8A-4147-A177-3AD203B41FA5}">
                      <a16:colId xmlns:a16="http://schemas.microsoft.com/office/drawing/2014/main" val="20000"/>
                    </a:ext>
                  </a:extLst>
                </a:gridCol>
                <a:gridCol w="2620123">
                  <a:extLst>
                    <a:ext uri="{9D8B030D-6E8A-4147-A177-3AD203B41FA5}">
                      <a16:colId xmlns:a16="http://schemas.microsoft.com/office/drawing/2014/main" val="129657357"/>
                    </a:ext>
                  </a:extLst>
                </a:gridCol>
                <a:gridCol w="2620123">
                  <a:extLst>
                    <a:ext uri="{9D8B030D-6E8A-4147-A177-3AD203B41FA5}">
                      <a16:colId xmlns:a16="http://schemas.microsoft.com/office/drawing/2014/main" val="1389910015"/>
                    </a:ext>
                  </a:extLst>
                </a:gridCol>
                <a:gridCol w="2620123">
                  <a:extLst>
                    <a:ext uri="{9D8B030D-6E8A-4147-A177-3AD203B41FA5}">
                      <a16:colId xmlns:a16="http://schemas.microsoft.com/office/drawing/2014/main" val="676148733"/>
                    </a:ext>
                  </a:extLst>
                </a:gridCol>
              </a:tblGrid>
              <a:tr h="40898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PFS by Previous BCMA-TT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Prior BCMA-TT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No Prior BCMA-TT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0898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graphicFrame>
        <p:nvGraphicFramePr>
          <p:cNvPr id="3" name="Group 32">
            <a:extLst>
              <a:ext uri="{FF2B5EF4-FFF2-40B4-BE49-F238E27FC236}">
                <a16:creationId xmlns:a16="http://schemas.microsoft.com/office/drawing/2014/main" id="{43283160-8C80-C022-6EB8-8B7B6262FB97}"/>
              </a:ext>
            </a:extLst>
          </p:cNvPr>
          <p:cNvGraphicFramePr>
            <a:graphicFrameLocks noGrp="1"/>
          </p:cNvGraphicFramePr>
          <p:nvPr>
            <p:extLst>
              <p:ext uri="{D42A27DB-BD31-4B8C-83A1-F6EECF244321}">
                <p14:modId xmlns:p14="http://schemas.microsoft.com/office/powerpoint/2010/main" val="4229186237"/>
              </p:ext>
            </p:extLst>
          </p:nvPr>
        </p:nvGraphicFramePr>
        <p:xfrm>
          <a:off x="719137" y="2701822"/>
          <a:ext cx="10763066" cy="1005872"/>
        </p:xfrm>
        <a:graphic>
          <a:graphicData uri="http://schemas.openxmlformats.org/drawingml/2006/table">
            <a:tbl>
              <a:tblPr/>
              <a:tblGrid>
                <a:gridCol w="2213796">
                  <a:extLst>
                    <a:ext uri="{9D8B030D-6E8A-4147-A177-3AD203B41FA5}">
                      <a16:colId xmlns:a16="http://schemas.microsoft.com/office/drawing/2014/main" val="20000"/>
                    </a:ext>
                  </a:extLst>
                </a:gridCol>
                <a:gridCol w="1709854">
                  <a:extLst>
                    <a:ext uri="{9D8B030D-6E8A-4147-A177-3AD203B41FA5}">
                      <a16:colId xmlns:a16="http://schemas.microsoft.com/office/drawing/2014/main" val="129657357"/>
                    </a:ext>
                  </a:extLst>
                </a:gridCol>
                <a:gridCol w="1709854">
                  <a:extLst>
                    <a:ext uri="{9D8B030D-6E8A-4147-A177-3AD203B41FA5}">
                      <a16:colId xmlns:a16="http://schemas.microsoft.com/office/drawing/2014/main" val="1389910015"/>
                    </a:ext>
                  </a:extLst>
                </a:gridCol>
                <a:gridCol w="1709854">
                  <a:extLst>
                    <a:ext uri="{9D8B030D-6E8A-4147-A177-3AD203B41FA5}">
                      <a16:colId xmlns:a16="http://schemas.microsoft.com/office/drawing/2014/main" val="3055109819"/>
                    </a:ext>
                  </a:extLst>
                </a:gridCol>
                <a:gridCol w="1709854">
                  <a:extLst>
                    <a:ext uri="{9D8B030D-6E8A-4147-A177-3AD203B41FA5}">
                      <a16:colId xmlns:a16="http://schemas.microsoft.com/office/drawing/2014/main" val="543426608"/>
                    </a:ext>
                  </a:extLst>
                </a:gridCol>
                <a:gridCol w="1709854">
                  <a:extLst>
                    <a:ext uri="{9D8B030D-6E8A-4147-A177-3AD203B41FA5}">
                      <a16:colId xmlns:a16="http://schemas.microsoft.com/office/drawing/2014/main" val="4276715788"/>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PFS by Type of Previous BCMA-TT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ADC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Bispecific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CAR T-Cell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No BCMA-TT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sp>
        <p:nvSpPr>
          <p:cNvPr id="5" name="TextBox 4">
            <a:extLst>
              <a:ext uri="{FF2B5EF4-FFF2-40B4-BE49-F238E27FC236}">
                <a16:creationId xmlns:a16="http://schemas.microsoft.com/office/drawing/2014/main" id="{4CD7CC39-593F-67CE-6FDB-F5E43E8AF5D8}"/>
              </a:ext>
            </a:extLst>
          </p:cNvPr>
          <p:cNvSpPr txBox="1"/>
          <p:nvPr/>
        </p:nvSpPr>
        <p:spPr bwMode="auto">
          <a:xfrm>
            <a:off x="628673" y="3893780"/>
            <a:ext cx="10877527" cy="215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200" b="0" dirty="0">
                <a:solidFill>
                  <a:schemeClr val="bg1"/>
                </a:solidFill>
                <a:latin typeface="Calibri" panose="020F0502020204030204" pitchFamily="34" charset="0"/>
              </a:rPr>
              <a:t>In a multivariate efficacy analysis among all patients, prior BCMA-TT was associated with significantly inferior:</a:t>
            </a:r>
          </a:p>
          <a:p>
            <a:pPr marL="800100" lvl="1" indent="-342900">
              <a:spcBef>
                <a:spcPct val="50000"/>
              </a:spcBef>
              <a:buFont typeface="Arial" panose="020B0604020202020204" pitchFamily="34" charset="0"/>
              <a:buChar char="‒"/>
            </a:pPr>
            <a:r>
              <a:rPr lang="en-US" sz="2000" b="0" dirty="0">
                <a:solidFill>
                  <a:schemeClr val="bg1"/>
                </a:solidFill>
                <a:latin typeface="Calibri" panose="020F0502020204030204" pitchFamily="34" charset="0"/>
              </a:rPr>
              <a:t>Best response of ≥ CR with OR: 0.29 (95% CI: 0.13-0.66; </a:t>
            </a:r>
            <a:r>
              <a:rPr lang="en-US" sz="2000" b="0" i="1" dirty="0">
                <a:solidFill>
                  <a:schemeClr val="bg1"/>
                </a:solidFill>
                <a:latin typeface="Calibri" panose="020F0502020204030204" pitchFamily="34" charset="0"/>
              </a:rPr>
              <a:t>P</a:t>
            </a:r>
            <a:r>
              <a:rPr lang="en-US" sz="2000" b="0" dirty="0">
                <a:solidFill>
                  <a:schemeClr val="bg1"/>
                </a:solidFill>
                <a:latin typeface="Calibri" panose="020F0502020204030204" pitchFamily="34" charset="0"/>
              </a:rPr>
              <a:t> = .003)</a:t>
            </a:r>
          </a:p>
          <a:p>
            <a:pPr marL="800100" lvl="1" indent="-342900">
              <a:spcBef>
                <a:spcPct val="50000"/>
              </a:spcBef>
              <a:buFont typeface="Arial" panose="020B0604020202020204" pitchFamily="34" charset="0"/>
              <a:buChar char="‒"/>
            </a:pPr>
            <a:r>
              <a:rPr lang="en-US" sz="2000" b="0" dirty="0">
                <a:solidFill>
                  <a:schemeClr val="bg1"/>
                </a:solidFill>
                <a:latin typeface="Calibri" panose="020F0502020204030204" pitchFamily="34" charset="0"/>
              </a:rPr>
              <a:t>PFS with HR: 2.91 (95% CI: 1.68-5.04; </a:t>
            </a:r>
            <a:r>
              <a:rPr lang="en-US" sz="2000" b="0" i="1" dirty="0">
                <a:solidFill>
                  <a:schemeClr val="bg1"/>
                </a:solidFill>
                <a:latin typeface="Calibri" panose="020F0502020204030204" pitchFamily="34" charset="0"/>
              </a:rPr>
              <a:t>P</a:t>
            </a:r>
            <a:r>
              <a:rPr lang="en-US" sz="2000" b="0" dirty="0">
                <a:solidFill>
                  <a:schemeClr val="bg1"/>
                </a:solidFill>
                <a:latin typeface="Calibri" panose="020F0502020204030204" pitchFamily="34" charset="0"/>
              </a:rPr>
              <a:t> &lt;.0001)</a:t>
            </a:r>
          </a:p>
          <a:p>
            <a:pPr marL="800100" lvl="1" indent="-342900">
              <a:spcBef>
                <a:spcPct val="50000"/>
              </a:spcBef>
              <a:buFont typeface="Arial" panose="020B0604020202020204" pitchFamily="34" charset="0"/>
              <a:buChar char="‒"/>
            </a:pPr>
            <a:r>
              <a:rPr lang="en-US" sz="2000" b="0" dirty="0">
                <a:solidFill>
                  <a:schemeClr val="bg1"/>
                </a:solidFill>
                <a:latin typeface="Calibri" panose="020F0502020204030204" pitchFamily="34" charset="0"/>
              </a:rPr>
              <a:t>OS with HR: 2.94 (95% CI: 1.27-6.82; </a:t>
            </a:r>
            <a:r>
              <a:rPr lang="en-US" sz="2000" b="0" i="1" dirty="0">
                <a:solidFill>
                  <a:schemeClr val="bg1"/>
                </a:solidFill>
                <a:latin typeface="Calibri" panose="020F0502020204030204" pitchFamily="34" charset="0"/>
              </a:rPr>
              <a:t>P</a:t>
            </a:r>
            <a:r>
              <a:rPr lang="en-US" sz="2000" b="0" dirty="0">
                <a:solidFill>
                  <a:schemeClr val="bg1"/>
                </a:solidFill>
                <a:latin typeface="Calibri" panose="020F0502020204030204" pitchFamily="34" charset="0"/>
              </a:rPr>
              <a:t> = .012)</a:t>
            </a:r>
          </a:p>
        </p:txBody>
      </p:sp>
      <p:sp>
        <p:nvSpPr>
          <p:cNvPr id="6" name="Text Box 15">
            <a:extLst>
              <a:ext uri="{FF2B5EF4-FFF2-40B4-BE49-F238E27FC236}">
                <a16:creationId xmlns:a16="http://schemas.microsoft.com/office/drawing/2014/main" id="{23A9C848-7071-7BF4-6C08-7B0C67FA83D5}"/>
              </a:ext>
            </a:extLst>
          </p:cNvPr>
          <p:cNvSpPr txBox="1">
            <a:spLocks noChangeArrowheads="1"/>
          </p:cNvSpPr>
          <p:nvPr/>
        </p:nvSpPr>
        <p:spPr bwMode="auto">
          <a:xfrm>
            <a:off x="412751" y="6388915"/>
            <a:ext cx="90403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Ferreri. ASH 2022. Abstr 766.</a:t>
            </a:r>
          </a:p>
        </p:txBody>
      </p:sp>
    </p:spTree>
    <p:extLst>
      <p:ext uri="{BB962C8B-B14F-4D97-AF65-F5344CB8AC3E}">
        <p14:creationId xmlns:p14="http://schemas.microsoft.com/office/powerpoint/2010/main" val="2526091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Ide-Cel After BCMA-TT: Safety</a:t>
            </a:r>
            <a:endParaRPr lang="en-US" altLang="en-US" dirty="0"/>
          </a:p>
        </p:txBody>
      </p:sp>
      <p:sp>
        <p:nvSpPr>
          <p:cNvPr id="5" name="Content Placeholder 4">
            <a:extLst>
              <a:ext uri="{FF2B5EF4-FFF2-40B4-BE49-F238E27FC236}">
                <a16:creationId xmlns:a16="http://schemas.microsoft.com/office/drawing/2014/main" id="{9DEB9872-3D78-8BA2-B733-EA89EDCEFC46}"/>
              </a:ext>
            </a:extLst>
          </p:cNvPr>
          <p:cNvSpPr>
            <a:spLocks noGrp="1"/>
          </p:cNvSpPr>
          <p:nvPr>
            <p:ph idx="4294967295"/>
          </p:nvPr>
        </p:nvSpPr>
        <p:spPr>
          <a:xfrm>
            <a:off x="609759" y="5574927"/>
            <a:ext cx="5186363" cy="754063"/>
          </a:xfrm>
        </p:spPr>
        <p:txBody>
          <a:bodyPr/>
          <a:lstStyle/>
          <a:p>
            <a:r>
              <a:rPr lang="en-US" sz="1800" dirty="0"/>
              <a:t>In the KarMMa study, grade 3 or higher neurotoxicity was observed in 3% of patients</a:t>
            </a:r>
          </a:p>
        </p:txBody>
      </p:sp>
      <p:graphicFrame>
        <p:nvGraphicFramePr>
          <p:cNvPr id="2" name="Group 32">
            <a:extLst>
              <a:ext uri="{FF2B5EF4-FFF2-40B4-BE49-F238E27FC236}">
                <a16:creationId xmlns:a16="http://schemas.microsoft.com/office/drawing/2014/main" id="{7166BAB6-06C0-40ED-07A7-02B97831DF72}"/>
              </a:ext>
            </a:extLst>
          </p:cNvPr>
          <p:cNvGraphicFramePr>
            <a:graphicFrameLocks noGrp="1"/>
          </p:cNvGraphicFramePr>
          <p:nvPr>
            <p:extLst>
              <p:ext uri="{D42A27DB-BD31-4B8C-83A1-F6EECF244321}">
                <p14:modId xmlns:p14="http://schemas.microsoft.com/office/powerpoint/2010/main" val="3028938577"/>
              </p:ext>
            </p:extLst>
          </p:nvPr>
        </p:nvGraphicFramePr>
        <p:xfrm>
          <a:off x="719138" y="1600200"/>
          <a:ext cx="4701949" cy="3538200"/>
        </p:xfrm>
        <a:graphic>
          <a:graphicData uri="http://schemas.openxmlformats.org/drawingml/2006/table">
            <a:tbl>
              <a:tblPr/>
              <a:tblGrid>
                <a:gridCol w="2151739">
                  <a:extLst>
                    <a:ext uri="{9D8B030D-6E8A-4147-A177-3AD203B41FA5}">
                      <a16:colId xmlns:a16="http://schemas.microsoft.com/office/drawing/2014/main" val="20000"/>
                    </a:ext>
                  </a:extLst>
                </a:gridCol>
                <a:gridCol w="1275105">
                  <a:extLst>
                    <a:ext uri="{9D8B030D-6E8A-4147-A177-3AD203B41FA5}">
                      <a16:colId xmlns:a16="http://schemas.microsoft.com/office/drawing/2014/main" val="129657357"/>
                    </a:ext>
                  </a:extLst>
                </a:gridCol>
                <a:gridCol w="1275105">
                  <a:extLst>
                    <a:ext uri="{9D8B030D-6E8A-4147-A177-3AD203B41FA5}">
                      <a16:colId xmlns:a16="http://schemas.microsoft.com/office/drawing/2014/main" val="1389910015"/>
                    </a:ext>
                  </a:extLst>
                </a:gridCol>
              </a:tblGrid>
              <a:tr h="96422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Parameter,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Prior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BCMA-TT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No Prior BCMA-TT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601323">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CRS</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 (80)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132 (86)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601323">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neurotoxicity</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10838358"/>
                  </a:ext>
                </a:extLst>
              </a:tr>
              <a:tr h="431260">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Tocilizumab use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 (63)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108 (73)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92058006"/>
                  </a:ext>
                </a:extLst>
              </a:tr>
              <a:tr h="431260">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Steroid use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62726190"/>
                  </a:ext>
                </a:extLst>
              </a:tr>
              <a:tr h="431260">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Infection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 (39)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97961707"/>
                  </a:ext>
                </a:extLst>
              </a:tr>
            </a:tbl>
          </a:graphicData>
        </a:graphic>
      </p:graphicFrame>
      <p:graphicFrame>
        <p:nvGraphicFramePr>
          <p:cNvPr id="7" name="Group 32">
            <a:extLst>
              <a:ext uri="{FF2B5EF4-FFF2-40B4-BE49-F238E27FC236}">
                <a16:creationId xmlns:a16="http://schemas.microsoft.com/office/drawing/2014/main" id="{AC8B240A-5B2D-4BDA-A09B-31CF9B25846D}"/>
              </a:ext>
            </a:extLst>
          </p:cNvPr>
          <p:cNvGraphicFramePr>
            <a:graphicFrameLocks noGrp="1"/>
          </p:cNvGraphicFramePr>
          <p:nvPr>
            <p:extLst>
              <p:ext uri="{D42A27DB-BD31-4B8C-83A1-F6EECF244321}">
                <p14:modId xmlns:p14="http://schemas.microsoft.com/office/powerpoint/2010/main" val="1484912201"/>
              </p:ext>
            </p:extLst>
          </p:nvPr>
        </p:nvGraphicFramePr>
        <p:xfrm>
          <a:off x="5551714" y="1600200"/>
          <a:ext cx="5957068" cy="3840576"/>
        </p:xfrm>
        <a:graphic>
          <a:graphicData uri="http://schemas.openxmlformats.org/drawingml/2006/table">
            <a:tbl>
              <a:tblPr/>
              <a:tblGrid>
                <a:gridCol w="3374572">
                  <a:extLst>
                    <a:ext uri="{9D8B030D-6E8A-4147-A177-3AD203B41FA5}">
                      <a16:colId xmlns:a16="http://schemas.microsoft.com/office/drawing/2014/main" val="20000"/>
                    </a:ext>
                  </a:extLst>
                </a:gridCol>
                <a:gridCol w="1230092">
                  <a:extLst>
                    <a:ext uri="{9D8B030D-6E8A-4147-A177-3AD203B41FA5}">
                      <a16:colId xmlns:a16="http://schemas.microsoft.com/office/drawing/2014/main" val="129657357"/>
                    </a:ext>
                  </a:extLst>
                </a:gridCol>
                <a:gridCol w="1352404">
                  <a:extLst>
                    <a:ext uri="{9D8B030D-6E8A-4147-A177-3AD203B41FA5}">
                      <a16:colId xmlns:a16="http://schemas.microsoft.com/office/drawing/2014/main" val="1389910015"/>
                    </a:ext>
                  </a:extLst>
                </a:gridCol>
              </a:tblGrid>
              <a:tr h="738777">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Hematologic Toxicity,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Prior BCMA-TT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No Prior BCMA-TT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18203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First 30 days after infusion: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Anemia grade ≥3</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Neutropenia grade ≥3</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Thrombocytopenia grade ≥3</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Thrombocytopenia grade ≥4*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 (76)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 (64)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 (35)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118 (78)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87 (57)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3042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G-CSF use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115 (77)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10838358"/>
                  </a:ext>
                </a:extLst>
              </a:tr>
              <a:tr h="330425">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TPO mimetic use</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92058006"/>
                  </a:ext>
                </a:extLst>
              </a:tr>
              <a:tr h="330425">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Infection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 (39)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62726190"/>
                  </a:ext>
                </a:extLst>
              </a:tr>
              <a:tr h="330425">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Stem cell boost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97961707"/>
                  </a:ext>
                </a:extLst>
              </a:tr>
            </a:tbl>
          </a:graphicData>
        </a:graphic>
      </p:graphicFrame>
      <p:sp>
        <p:nvSpPr>
          <p:cNvPr id="8" name="Content Placeholder 4">
            <a:extLst>
              <a:ext uri="{FF2B5EF4-FFF2-40B4-BE49-F238E27FC236}">
                <a16:creationId xmlns:a16="http://schemas.microsoft.com/office/drawing/2014/main" id="{402975C1-7778-1DEF-D207-BB8C251019A1}"/>
              </a:ext>
            </a:extLst>
          </p:cNvPr>
          <p:cNvSpPr txBox="1">
            <a:spLocks/>
          </p:cNvSpPr>
          <p:nvPr/>
        </p:nvSpPr>
        <p:spPr bwMode="auto">
          <a:xfrm>
            <a:off x="5551714" y="5474804"/>
            <a:ext cx="5758332" cy="293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pPr>
            <a:r>
              <a:rPr lang="en-US" sz="1200" b="0" kern="0" dirty="0"/>
              <a:t>*</a:t>
            </a:r>
            <a:r>
              <a:rPr lang="en-US" sz="1200" b="0" i="1" kern="0" dirty="0"/>
              <a:t>P</a:t>
            </a:r>
            <a:r>
              <a:rPr lang="en-US" sz="1200" b="0" kern="0" dirty="0"/>
              <a:t> = .064. </a:t>
            </a:r>
            <a:r>
              <a:rPr lang="en-US" sz="1200" b="0" kern="0" baseline="30000" dirty="0"/>
              <a:t>†</a:t>
            </a:r>
            <a:r>
              <a:rPr lang="en-US" sz="1200" b="0" i="1" kern="0" dirty="0"/>
              <a:t>P</a:t>
            </a:r>
            <a:r>
              <a:rPr lang="en-US" sz="1200" b="0" kern="0" dirty="0"/>
              <a:t> = .013.</a:t>
            </a:r>
          </a:p>
          <a:p>
            <a:pPr marL="0" indent="0">
              <a:buNone/>
            </a:pPr>
            <a:endParaRPr lang="en-US" sz="1800" b="0" kern="0" dirty="0"/>
          </a:p>
          <a:p>
            <a:pPr marL="0" indent="0">
              <a:buNone/>
            </a:pPr>
            <a:endParaRPr lang="en-US" sz="1800" b="0" kern="0" dirty="0"/>
          </a:p>
          <a:p>
            <a:pPr marL="0" indent="0" algn="r">
              <a:buNone/>
            </a:pPr>
            <a:endParaRPr lang="en-US" sz="1800" b="0" kern="0" dirty="0"/>
          </a:p>
        </p:txBody>
      </p:sp>
      <p:sp>
        <p:nvSpPr>
          <p:cNvPr id="3" name="Text Box 15">
            <a:extLst>
              <a:ext uri="{FF2B5EF4-FFF2-40B4-BE49-F238E27FC236}">
                <a16:creationId xmlns:a16="http://schemas.microsoft.com/office/drawing/2014/main" id="{A6C8A124-55C9-77AC-ABBC-B80AB6C48F3C}"/>
              </a:ext>
            </a:extLst>
          </p:cNvPr>
          <p:cNvSpPr txBox="1">
            <a:spLocks noChangeArrowheads="1"/>
          </p:cNvSpPr>
          <p:nvPr/>
        </p:nvSpPr>
        <p:spPr bwMode="auto">
          <a:xfrm>
            <a:off x="412751" y="6388915"/>
            <a:ext cx="90403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Ferreri. ASH 2022. Abstr 766.</a:t>
            </a:r>
          </a:p>
        </p:txBody>
      </p:sp>
    </p:spTree>
    <p:extLst>
      <p:ext uri="{BB962C8B-B14F-4D97-AF65-F5344CB8AC3E}">
        <p14:creationId xmlns:p14="http://schemas.microsoft.com/office/powerpoint/2010/main" val="2451600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Ide-Cel After BCMA-TT: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In this retrospective analysis with real-world patient data, treatment with idecabtagene vicleucel in patients who received prior BCMA-TT yielded high response rates</a:t>
            </a:r>
          </a:p>
          <a:p>
            <a:pPr lvl="1"/>
            <a:r>
              <a:rPr lang="en-US" altLang="en-US" sz="2200" dirty="0"/>
              <a:t>However, previous BCMA-TT independently predicts for inferior outcomes for response, PFS, and OS with idecabtagene vicleucel therapy</a:t>
            </a:r>
          </a:p>
          <a:p>
            <a:pPr lvl="1"/>
            <a:r>
              <a:rPr lang="en-US" altLang="en-US" sz="2200" dirty="0"/>
              <a:t>Timing of idecabtagene vicleucel administration relative to last exposure of prior BCMA-TT may be predictive of response </a:t>
            </a:r>
          </a:p>
          <a:p>
            <a:r>
              <a:rPr lang="en-US" altLang="en-US" sz="2400" dirty="0"/>
              <a:t>Investigators concluded that the inferior PFS outcomes in patients who received previous BCMA-TT suggest further investigation of different treatment strategies </a:t>
            </a:r>
            <a:br>
              <a:rPr lang="en-US" altLang="en-US" sz="2400" dirty="0"/>
            </a:br>
            <a:r>
              <a:rPr lang="en-US" altLang="en-US" sz="2400" dirty="0"/>
              <a:t>is warranted for this patient population</a:t>
            </a:r>
          </a:p>
        </p:txBody>
      </p:sp>
      <p:sp>
        <p:nvSpPr>
          <p:cNvPr id="2" name="Text Box 15">
            <a:extLst>
              <a:ext uri="{FF2B5EF4-FFF2-40B4-BE49-F238E27FC236}">
                <a16:creationId xmlns:a16="http://schemas.microsoft.com/office/drawing/2014/main" id="{7F6F213C-F193-2748-F464-BA5E1DA4330D}"/>
              </a:ext>
            </a:extLst>
          </p:cNvPr>
          <p:cNvSpPr txBox="1">
            <a:spLocks noChangeArrowheads="1"/>
          </p:cNvSpPr>
          <p:nvPr/>
        </p:nvSpPr>
        <p:spPr bwMode="auto">
          <a:xfrm>
            <a:off x="412751" y="6388915"/>
            <a:ext cx="90403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Ferreri. ASH 2022. Abstr 766.</a:t>
            </a:r>
          </a:p>
        </p:txBody>
      </p:sp>
    </p:spTree>
    <p:extLst>
      <p:ext uri="{BB962C8B-B14F-4D97-AF65-F5344CB8AC3E}">
        <p14:creationId xmlns:p14="http://schemas.microsoft.com/office/powerpoint/2010/main" val="3617580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56M7VY3CDVN5-670866942-2</_dlc_DocId>
    <_dlc_DocIdUrl xmlns="d54cbe69-32bd-412a-b004-9152f949605e">
      <Url>https://intranet.clinicaloptions.com/mews/oncology/ONC_2022_ASH_CF_(5667)/MM_766_Ferrei/_layouts/15/DocIdRedir.aspx?ID=56M7VY3CDVN5-670866942-2</Url>
      <Description>56M7VY3CDVN5-670866942-2</Description>
    </_dlc_DocIdUrl>
    <Document_x0020_Category xmlns="68a547ad-dfec-42a4-8657-33dbdb820906">Conference Capsule Slides</Document_x0020_Category>
  </documentManagement>
</p:propertie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01EAE0FAB633AC4FBCA75E258A18AEA5" ma:contentTypeVersion="1" ma:contentTypeDescription="Create a new document." ma:contentTypeScope="" ma:versionID="d9827940b2dc664571bbcea4def053ac">
  <xsd:schema xmlns:xsd="http://www.w3.org/2001/XMLSchema" xmlns:xs="http://www.w3.org/2001/XMLSchema" xmlns:p="http://schemas.microsoft.com/office/2006/metadata/properties" xmlns:ns2="d54cbe69-32bd-412a-b004-9152f949605e" xmlns:ns3="68a547ad-dfec-42a4-8657-33dbdb820906" targetNamespace="http://schemas.microsoft.com/office/2006/metadata/properties" ma:root="true" ma:fieldsID="790dc3f82f8df581419108f37cb1f923" ns2:_="" ns3:_="">
    <xsd:import namespace="d54cbe69-32bd-412a-b004-9152f949605e"/>
    <xsd:import namespace="68a547ad-dfec-42a4-8657-33dbdb820906"/>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8a547ad-dfec-42a4-8657-33dbdb820906"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BA55BC3-5A03-47C2-8EC3-D964C3B5E779}">
  <ds:schemaRefs>
    <ds:schemaRef ds:uri="http://purl.org/dc/elements/1.1/"/>
    <ds:schemaRef ds:uri="http://schemas.openxmlformats.org/package/2006/metadata/core-properties"/>
    <ds:schemaRef ds:uri="http://purl.org/dc/terms/"/>
    <ds:schemaRef ds:uri="68a547ad-dfec-42a4-8657-33dbdb820906"/>
    <ds:schemaRef ds:uri="http://schemas.microsoft.com/office/2006/documentManagement/types"/>
    <ds:schemaRef ds:uri="http://schemas.microsoft.com/office/infopath/2007/PartnerControls"/>
    <ds:schemaRef ds:uri="http://schemas.microsoft.com/office/2006/metadata/properties"/>
    <ds:schemaRef ds:uri="d54cbe69-32bd-412a-b004-9152f949605e"/>
    <ds:schemaRef ds:uri="http://www.w3.org/XML/1998/namespace"/>
    <ds:schemaRef ds:uri="http://purl.org/dc/dcmitype/"/>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E805032D-7369-4779-B0FD-AA62DAF20D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8a547ad-dfec-42a4-8657-33dbdb8209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7CB9A37D-DDD4-438A-A0AF-411FF8A85DD4}">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4624</TotalTime>
  <Words>2302</Words>
  <Application>Microsoft Office PowerPoint</Application>
  <PresentationFormat>Widescreen</PresentationFormat>
  <Paragraphs>393</Paragraphs>
  <Slides>12</Slides>
  <Notes>12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12</vt:i4>
      </vt:variant>
    </vt:vector>
  </HeadingPairs>
  <TitlesOfParts>
    <vt:vector size="19" baseType="lpstr">
      <vt:lpstr>Arial</vt:lpstr>
      <vt:lpstr>Calibri</vt:lpstr>
      <vt:lpstr>open sans</vt:lpstr>
      <vt:lpstr>Times</vt:lpstr>
      <vt:lpstr>Wingdings</vt:lpstr>
      <vt:lpstr>2022_CCO_Template</vt:lpstr>
      <vt:lpstr>4_2017_HTAA_Diabetes</vt:lpstr>
      <vt:lpstr>Real-world Multicenter Retrospective Study of Idecabtagene Vicleucel in Patients With R/R MM After Previous BCMA-Targeted Therapy Exposure </vt:lpstr>
      <vt:lpstr>About These Slides</vt:lpstr>
      <vt:lpstr>Ide-Cel After BCMA-TT: Background</vt:lpstr>
      <vt:lpstr>Ide-Cel After BCMA-TT: Study Design</vt:lpstr>
      <vt:lpstr>Ide-Cel After BCMA-TT: Baseline Characteristics</vt:lpstr>
      <vt:lpstr>Ide-Cel After BCMA-TT: History of Prior BCMA-TT</vt:lpstr>
      <vt:lpstr>Ide-Cel After BCMA-TT: Response</vt:lpstr>
      <vt:lpstr>Ide-Cel After BCMA-TT: Results by  Timing of Previous BCMA-TT</vt:lpstr>
      <vt:lpstr>Ide-Cel After BCMA-TT: Survival </vt:lpstr>
      <vt:lpstr>Ide-Cel After BCMA-TT: Safety</vt:lpstr>
      <vt:lpstr>Ide-Cel After BCMA-TT: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Real-world Multicenter Retrospective Study of Idecabtagene Vicleucel in Patients With R/R MM After Previous BCMA-Targeted Therapy Exposure </dc:title>
  <dc:creator>Preferred User</dc:creator>
  <cp:lastModifiedBy>Jessica Buckley</cp:lastModifiedBy>
  <cp:revision>104</cp:revision>
  <cp:lastPrinted>2016-09-26T20:21:49Z</cp:lastPrinted>
  <dcterms:created xsi:type="dcterms:W3CDTF">2005-05-27T15:08:01Z</dcterms:created>
  <dcterms:modified xsi:type="dcterms:W3CDTF">2022-12-19T17:39:42Z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1e9911be-db1f-4a6b-ab60-8fe8dd531ec7</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0x01010001EAE0FAB633AC4FBCA75E258A18AEA5</vt:lpwstr>
  </property>
  <property fmtid="{D5CDD505-2E9C-101B-9397-08002B2CF9AE}" pid="9" name="MediaServiceImageTags">
    <vt:lpwstr/>
  </property>
</Properties>
</file>