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8" r:id="rId7"/>
  </p:sldMasterIdLst>
  <p:notesMasterIdLst>
    <p:notesMasterId r:id="rId21"/>
  </p:notesMasterIdLst>
  <p:handoutMasterIdLst>
    <p:handoutMasterId r:id="rId22"/>
  </p:handoutMasterIdLst>
  <p:sldIdLst>
    <p:sldId id="321" r:id="rId8"/>
    <p:sldId id="558" r:id="rId9"/>
    <p:sldId id="574" r:id="rId10"/>
    <p:sldId id="2147473889" r:id="rId11"/>
    <p:sldId id="577" r:id="rId12"/>
    <p:sldId id="578" r:id="rId13"/>
    <p:sldId id="579" r:id="rId14"/>
    <p:sldId id="2147473890" r:id="rId15"/>
    <p:sldId id="2147473893" r:id="rId16"/>
    <p:sldId id="2147473892" r:id="rId17"/>
    <p:sldId id="2147473894" r:id="rId18"/>
    <p:sldId id="580" r:id="rId19"/>
    <p:sldId id="2147473895"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Sarah Anderson" initials="SA" lastIdx="1" clrIdx="15">
    <p:extLst>
      <p:ext uri="{19B8F6BF-5375-455C-9EA6-DF929625EA0E}">
        <p15:presenceInfo xmlns:p15="http://schemas.microsoft.com/office/powerpoint/2012/main" userId="S::sanderson@clinicaloptions.com::7d462797-b6f8-43ff-95d7-bf66d7ed55ab" providerId="AD"/>
      </p:ext>
    </p:extLst>
  </p:cmAuthor>
  <p:cmAuthor id="17" name="Jacqueline Meredith" initials="JM" lastIdx="9" clrIdx="16">
    <p:extLst>
      <p:ext uri="{19B8F6BF-5375-455C-9EA6-DF929625EA0E}">
        <p15:presenceInfo xmlns:p15="http://schemas.microsoft.com/office/powerpoint/2012/main" userId="S::jmeredith@clinicaloptions.com::3663af5e-f64d-4686-a257-22a51d9ef505" providerId="AD"/>
      </p:ext>
    </p:extLst>
  </p:cmAuthor>
  <p:cmAuthor id="18" name="Maddelynne Parker" initials="MP" lastIdx="27" clrIdx="17">
    <p:extLst>
      <p:ext uri="{19B8F6BF-5375-455C-9EA6-DF929625EA0E}">
        <p15:presenceInfo xmlns:p15="http://schemas.microsoft.com/office/powerpoint/2012/main" userId="Maddelynne Parker" providerId="None"/>
      </p:ext>
    </p:extLst>
  </p:cmAuthor>
  <p:cmAuthor id="19" name="mbecker@clinicaloptions.com" initials="m" lastIdx="9" clrIdx="18">
    <p:extLst>
      <p:ext uri="{19B8F6BF-5375-455C-9EA6-DF929625EA0E}">
        <p15:presenceInfo xmlns:p15="http://schemas.microsoft.com/office/powerpoint/2012/main" userId="mbecker@clinicaloptions.com" providerId="None"/>
      </p:ext>
    </p:extLst>
  </p:cmAuthor>
  <p:cmAuthor id="20" name="CLINICALOPTIONS\tquill" initials="C" lastIdx="6" clrIdx="19">
    <p:extLst>
      <p:ext uri="{19B8F6BF-5375-455C-9EA6-DF929625EA0E}">
        <p15:presenceInfo xmlns:p15="http://schemas.microsoft.com/office/powerpoint/2012/main" userId="CLINICALOPTIONS\tquill" providerId="None"/>
      </p:ext>
    </p:extLst>
  </p:cmAuthor>
  <p:cmAuthor id="21" name="Christy Seals" initials="CS" lastIdx="1" clrIdx="20">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873"/>
    <a:srgbClr val="CDCDCF"/>
    <a:srgbClr val="F2F2F2"/>
    <a:srgbClr val="E1471D"/>
    <a:srgbClr val="00823B"/>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0224AA-9FA5-46B3-AD07-BDB260F6B5AC}" v="228" dt="2024-02-01T14:47:31.340"/>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32" autoAdjust="0"/>
    <p:restoredTop sz="85210" autoAdjust="0"/>
  </p:normalViewPr>
  <p:slideViewPr>
    <p:cSldViewPr snapToGrid="0">
      <p:cViewPr varScale="1">
        <p:scale>
          <a:sx n="73" d="100"/>
          <a:sy n="73" d="100"/>
        </p:scale>
        <p:origin x="893" y="62"/>
      </p:cViewPr>
      <p:guideLst/>
    </p:cSldViewPr>
  </p:slideViewPr>
  <p:notesTextViewPr>
    <p:cViewPr>
      <p:scale>
        <a:sx n="1" d="1"/>
        <a:sy n="1" d="1"/>
      </p:scale>
      <p:origin x="0" y="0"/>
    </p:cViewPr>
  </p:notesTextViewPr>
  <p:sorterViewPr>
    <p:cViewPr>
      <p:scale>
        <a:sx n="120" d="100"/>
        <a:sy n="120" d="100"/>
      </p:scale>
      <p:origin x="0" y="-1638"/>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2.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632985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EV, enfortumab vedotin-ejfv; OS, overall survival; PFS, progression-free survival; UC, urothelial carcinoma.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806631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D004E0B-7C5E-7741-A37B-BA1F2DFA28BF}"/>
              </a:ext>
            </a:extLst>
          </p:cNvPr>
          <p:cNvSpPr>
            <a:spLocks noGrp="1" noRot="1" noChangeAspect="1" noChangeArrowheads="1" noTextEdit="1"/>
          </p:cNvSpPr>
          <p:nvPr>
            <p:ph type="sldImg"/>
          </p:nvPr>
        </p:nvSpPr>
        <p:spPr>
          <a:ln/>
        </p:spPr>
      </p:sp>
      <p:sp>
        <p:nvSpPr>
          <p:cNvPr id="11267" name="Notes Placeholder 2">
            <a:extLst>
              <a:ext uri="{FF2B5EF4-FFF2-40B4-BE49-F238E27FC236}">
                <a16:creationId xmlns:a16="http://schemas.microsoft.com/office/drawing/2014/main" id="{8CDF3EE6-4C41-5A46-91DA-128B775781F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b="0" i="1" dirty="0">
                <a:latin typeface="Arial" panose="020B0604020202020204" pitchFamily="34" charset="0"/>
              </a:rPr>
              <a:t>BICR, blinded independent central review; DCR, disease control rate; DoR, duration of response; ECOG, Eastern Cooperative Oncology Group; GFR, glomerular filtration rate; ORR, overall response rate; OS, overall survival; PFS, progression-free survival; PS, performance status; RECIST, Response Evaluation Criteria in Solid Tumors; UC, urothelial carcinoma.</a:t>
            </a:r>
          </a:p>
        </p:txBody>
      </p:sp>
      <p:sp>
        <p:nvSpPr>
          <p:cNvPr id="11268" name="Slide Number Placeholder 3">
            <a:extLst>
              <a:ext uri="{FF2B5EF4-FFF2-40B4-BE49-F238E27FC236}">
                <a16:creationId xmlns:a16="http://schemas.microsoft.com/office/drawing/2014/main" id="{91A99C02-4335-DB45-834C-3BC52D5A3D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E4507AF-462E-FB42-9E9F-8A40D7B668B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733553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b="0" i="1" dirty="0">
                <a:latin typeface="Arial" panose="020B0604020202020204" pitchFamily="34" charset="0"/>
              </a:rPr>
              <a:t>BICR, blinded independent central review; </a:t>
            </a:r>
            <a:r>
              <a:rPr lang="en-US" b="0" i="1" dirty="0"/>
              <a:t>EV, enfortumab vedotin-ejfv;</a:t>
            </a:r>
            <a:r>
              <a:rPr lang="en-US" altLang="en-US" b="0" i="1" dirty="0">
                <a:latin typeface="Arial" panose="020B0604020202020204" pitchFamily="34" charset="0"/>
              </a:rPr>
              <a:t> ITT, intention-to-treat; m, median; NR, not reached; OS, overall survival; PFS, progression-free survival.</a:t>
            </a:r>
            <a:endParaRPr lang="en-US" b="0" i="1"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024058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b="0" i="1" dirty="0">
                <a:latin typeface="Arial" panose="020B0604020202020204" pitchFamily="34" charset="0"/>
              </a:rPr>
              <a:t>BICR, blinded independent central review; </a:t>
            </a:r>
            <a:r>
              <a:rPr lang="en-US" i="1" dirty="0"/>
              <a:t>CPS, combined positive score</a:t>
            </a:r>
            <a:r>
              <a:rPr lang="en-US" altLang="en-US" b="0" i="1" dirty="0">
                <a:latin typeface="Arial" panose="020B0604020202020204" pitchFamily="34" charset="0"/>
              </a:rPr>
              <a:t>; </a:t>
            </a:r>
            <a:r>
              <a:rPr lang="en-US" i="1" dirty="0"/>
              <a:t>EV, enfortumab vedotin-ejfv; m, median; </a:t>
            </a:r>
            <a:r>
              <a:rPr lang="en-US" altLang="en-US" b="0" i="1" dirty="0">
                <a:latin typeface="Arial" panose="020B0604020202020204" pitchFamily="34" charset="0"/>
              </a:rPr>
              <a:t>PFS, progression-free survival</a:t>
            </a:r>
            <a:r>
              <a:rPr lang="en-US" i="1" dirty="0"/>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4114773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b="0" i="1" dirty="0">
                <a:latin typeface="Arial" panose="020B0604020202020204" pitchFamily="34" charset="0"/>
              </a:rPr>
              <a:t>BICR, blinded independent central review; ECOG, Eastern Cooperative Oncology Group; </a:t>
            </a:r>
            <a:r>
              <a:rPr lang="en-US" b="0" i="1" dirty="0"/>
              <a:t>EV, enfortumab vedotin-ejfv; </a:t>
            </a:r>
            <a:r>
              <a:rPr lang="en-US" b="0" i="1" dirty="0">
                <a:latin typeface="Arial" panose="020B0604020202020204" pitchFamily="34" charset="0"/>
              </a:rPr>
              <a:t>LN, lymph node</a:t>
            </a:r>
            <a:r>
              <a:rPr lang="en-US" altLang="en-US" b="0" i="1" dirty="0">
                <a:latin typeface="Arial" panose="020B0604020202020204" pitchFamily="34" charset="0"/>
              </a:rPr>
              <a:t>; m, median; mets, metastases; NR, not reached, PFS, progression-free survival; PS, performance status.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607834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CPS, combined positive score</a:t>
            </a:r>
            <a:r>
              <a:rPr lang="en-US" altLang="en-US" b="0" i="1" dirty="0">
                <a:latin typeface="Arial" panose="020B0604020202020204" pitchFamily="34" charset="0"/>
              </a:rPr>
              <a:t>; </a:t>
            </a:r>
            <a:r>
              <a:rPr lang="en-US" i="1" dirty="0"/>
              <a:t>EV, enfortumab vedotin-ejfv;</a:t>
            </a:r>
            <a:r>
              <a:rPr lang="en-US" altLang="en-US" b="0" i="1" dirty="0">
                <a:latin typeface="Arial" panose="020B0604020202020204" pitchFamily="34" charset="0"/>
              </a:rPr>
              <a:t> m, median; NR, not reached, OS, overall survival</a:t>
            </a:r>
            <a:r>
              <a:rPr lang="en-US" i="1" dirty="0"/>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476844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b="0" i="1" dirty="0">
                <a:latin typeface="Arial" panose="020B0604020202020204" pitchFamily="34" charset="0"/>
              </a:rPr>
              <a:t>ECOG, Eastern Cooperative Oncology Group; </a:t>
            </a:r>
            <a:r>
              <a:rPr lang="en-US" b="0" i="1" dirty="0"/>
              <a:t>EV, enfortumab vedotin-ejfv; </a:t>
            </a:r>
            <a:r>
              <a:rPr lang="en-US" altLang="en-US" b="0" i="1" dirty="0">
                <a:latin typeface="Arial" panose="020B0604020202020204" pitchFamily="34" charset="0"/>
              </a:rPr>
              <a:t>LN, lymph node; m, median; mets, metastases; NR, not reached, OS, overall survival; PS, performance status.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b="0" i="1" dirty="0">
              <a:latin typeface="Arial" panose="020B0604020202020204" pitchFamily="34" charset="0"/>
            </a:endParaRP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14753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b="0" i="1" dirty="0">
                <a:latin typeface="Arial" panose="020B0604020202020204" pitchFamily="34" charset="0"/>
              </a:rPr>
              <a:t>BICR, blinded independent central review; </a:t>
            </a:r>
            <a:r>
              <a:rPr lang="en-US" i="1" dirty="0"/>
              <a:t>CPS, combined positive score</a:t>
            </a:r>
            <a:r>
              <a:rPr lang="en-US" altLang="en-US" b="0" i="1" dirty="0">
                <a:latin typeface="Arial" panose="020B0604020202020204" pitchFamily="34" charset="0"/>
              </a:rPr>
              <a:t>; </a:t>
            </a:r>
            <a:r>
              <a:rPr lang="en-US" i="1" dirty="0"/>
              <a:t>EV, enfortumab vedotin-ejfv; </a:t>
            </a:r>
            <a:r>
              <a:rPr lang="en-US" altLang="en-US" b="0" i="1" dirty="0">
                <a:latin typeface="Arial" panose="020B0604020202020204" pitchFamily="34" charset="0"/>
              </a:rPr>
              <a:t>ORR, overall response rate</a:t>
            </a:r>
            <a:r>
              <a:rPr lang="en-US" i="1" dirty="0"/>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936105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EV, enfortumab vedotin-ejfv; TRAE, treatment-related adverse event.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200816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EV, enfortumab vedotin-ejfv; ITT, intention-to-treat; OS, overall survival; PFS, progression-free survival; SoC, standard of care; UC, urothelial carcinoma. </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32969498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13</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916688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4459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114723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30734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769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777660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0730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2734803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6769518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324682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65810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01066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511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4553519"/>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Phase III EV-302/KEYNOTE-A39: Subgroup Analyses</a:t>
            </a:r>
            <a:br>
              <a:rPr lang="en-US" altLang="en-US" sz="4000" dirty="0"/>
            </a:br>
            <a:r>
              <a:rPr lang="en-US" altLang="en-US" sz="4000" dirty="0"/>
              <a:t>of EV + Pembrolizumab vs Chemotherapy in Previously Untreated Adv Urothelial Carcinoma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Exelixis, Inc.;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ASCO Genitourinary Cancers Symposium, January 25-27, 2024</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7890973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89AA45-1E3F-DAC9-04EA-0E0B77F197CF}"/>
              </a:ext>
            </a:extLst>
          </p:cNvPr>
          <p:cNvSpPr>
            <a:spLocks noGrp="1"/>
          </p:cNvSpPr>
          <p:nvPr>
            <p:ph type="title"/>
          </p:nvPr>
        </p:nvSpPr>
        <p:spPr/>
        <p:txBody>
          <a:bodyPr/>
          <a:lstStyle/>
          <a:p>
            <a:r>
              <a:rPr lang="en-US" altLang="en-US" dirty="0"/>
              <a:t>EV-302/KEYNOTE-A39:</a:t>
            </a:r>
            <a:r>
              <a:rPr lang="en-US" dirty="0"/>
              <a:t> Background </a:t>
            </a:r>
          </a:p>
        </p:txBody>
      </p:sp>
      <p:sp>
        <p:nvSpPr>
          <p:cNvPr id="5" name="Content Placeholder 4">
            <a:extLst>
              <a:ext uri="{FF2B5EF4-FFF2-40B4-BE49-F238E27FC236}">
                <a16:creationId xmlns:a16="http://schemas.microsoft.com/office/drawing/2014/main" id="{DF685362-F1F1-E603-8337-BFEC5D89401F}"/>
              </a:ext>
            </a:extLst>
          </p:cNvPr>
          <p:cNvSpPr>
            <a:spLocks noGrp="1"/>
          </p:cNvSpPr>
          <p:nvPr>
            <p:ph idx="1"/>
          </p:nvPr>
        </p:nvSpPr>
        <p:spPr/>
        <p:txBody>
          <a:bodyPr/>
          <a:lstStyle/>
          <a:p>
            <a:r>
              <a:rPr lang="en-US" sz="2400" dirty="0"/>
              <a:t>Median OS for advanced urothelial cancer is approximately 13 mo, with </a:t>
            </a:r>
            <a:br>
              <a:rPr lang="en-US" sz="2400" dirty="0"/>
            </a:br>
            <a:r>
              <a:rPr lang="en-US" sz="2400" dirty="0"/>
              <a:t>platinum-based chemotherapy providing optimal outcomes</a:t>
            </a:r>
            <a:r>
              <a:rPr lang="en-US" sz="2400" baseline="30000" dirty="0"/>
              <a:t>1</a:t>
            </a:r>
            <a:endParaRPr lang="en-US" sz="2400" dirty="0"/>
          </a:p>
          <a:p>
            <a:pPr lvl="1"/>
            <a:r>
              <a:rPr lang="en-US" sz="2200" dirty="0"/>
              <a:t>Not all patients are eligible for platinum-based therapy, and additional therapies are needed to improve outcomes for all patients</a:t>
            </a:r>
          </a:p>
          <a:p>
            <a:r>
              <a:rPr lang="en-US" sz="2400" dirty="0"/>
              <a:t>Phase III EV-302/KEYNOTE-A39 trial compared EV + pembrolizumab vs platinum-based chemotherapy in previously untreated locally advanced or metastatic UC</a:t>
            </a:r>
            <a:r>
              <a:rPr lang="en-US" sz="2400" baseline="30000" dirty="0"/>
              <a:t>2</a:t>
            </a:r>
            <a:endParaRPr lang="en-US" sz="2400" dirty="0"/>
          </a:p>
          <a:p>
            <a:pPr lvl="1"/>
            <a:r>
              <a:rPr lang="en-US" sz="2200" dirty="0"/>
              <a:t>EV + pembrolizumab was approved by FDA to treat adults with locally advanced </a:t>
            </a:r>
            <a:br>
              <a:rPr lang="en-US" sz="2200" dirty="0"/>
            </a:br>
            <a:r>
              <a:rPr lang="en-US" sz="2200" dirty="0"/>
              <a:t>or metastatic UC based on improved median PFS and OS in phase III EV-302/</a:t>
            </a:r>
            <a:br>
              <a:rPr lang="en-US" sz="2200" dirty="0"/>
            </a:br>
            <a:r>
              <a:rPr lang="en-US" sz="2200" dirty="0"/>
              <a:t>KEYNOTE-A39 trial</a:t>
            </a:r>
            <a:r>
              <a:rPr lang="en-US" sz="2200" baseline="30000" dirty="0"/>
              <a:t>2-4</a:t>
            </a:r>
          </a:p>
          <a:p>
            <a:r>
              <a:rPr lang="en-US" sz="2400" dirty="0"/>
              <a:t>This report presents results of prespecified subgroup analyses from phase III </a:t>
            </a:r>
            <a:br>
              <a:rPr lang="en-US" sz="2400" dirty="0"/>
            </a:br>
            <a:r>
              <a:rPr lang="en-US" sz="2400" dirty="0"/>
              <a:t>EV-302/KEYNOTE-A39 trial</a:t>
            </a:r>
            <a:r>
              <a:rPr lang="en-US" sz="2400" baseline="30000" dirty="0"/>
              <a:t>5</a:t>
            </a:r>
            <a:r>
              <a:rPr lang="en-US" sz="2400" dirty="0"/>
              <a:t> </a:t>
            </a:r>
          </a:p>
          <a:p>
            <a:pPr lvl="1"/>
            <a:endParaRPr lang="en-US" sz="2400" dirty="0"/>
          </a:p>
        </p:txBody>
      </p:sp>
      <p:sp>
        <p:nvSpPr>
          <p:cNvPr id="6" name="Text Box 11">
            <a:extLst>
              <a:ext uri="{FF2B5EF4-FFF2-40B4-BE49-F238E27FC236}">
                <a16:creationId xmlns:a16="http://schemas.microsoft.com/office/drawing/2014/main" id="{FC764D7E-B38A-AC5D-E715-0B9D3B2A666C}"/>
              </a:ext>
            </a:extLst>
          </p:cNvPr>
          <p:cNvSpPr txBox="1">
            <a:spLocks noChangeArrowheads="1"/>
          </p:cNvSpPr>
          <p:nvPr/>
        </p:nvSpPr>
        <p:spPr bwMode="auto">
          <a:xfrm>
            <a:off x="414339" y="6201074"/>
            <a:ext cx="64436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Bloudek. Curr Oncol. 2023;30:3637. 2. </a:t>
            </a:r>
            <a:r>
              <a:rPr lang="pt-BR" altLang="en-US" sz="1200" b="0" dirty="0">
                <a:solidFill>
                  <a:schemeClr val="bg2"/>
                </a:solidFill>
                <a:latin typeface="Calibri" panose="020F0502020204030204" pitchFamily="34" charset="0"/>
              </a:rPr>
              <a:t>Powles. ESMO 2023. Abstr LBA6.</a:t>
            </a:r>
            <a:br>
              <a:rPr lang="pt-BR" altLang="en-US" sz="1200" b="0" dirty="0">
                <a:solidFill>
                  <a:schemeClr val="bg2"/>
                </a:solidFill>
                <a:latin typeface="Calibri" panose="020F0502020204030204" pitchFamily="34" charset="0"/>
              </a:rPr>
            </a:br>
            <a:r>
              <a:rPr lang="pt-BR" altLang="en-US" sz="1200" b="0" dirty="0">
                <a:solidFill>
                  <a:schemeClr val="bg2"/>
                </a:solidFill>
                <a:latin typeface="Calibri" panose="020F0502020204030204" pitchFamily="34" charset="0"/>
              </a:rPr>
              <a:t>3. </a:t>
            </a:r>
            <a:r>
              <a:rPr lang="en-US" altLang="en-US" sz="1200" b="0" dirty="0">
                <a:solidFill>
                  <a:schemeClr val="bg2"/>
                </a:solidFill>
                <a:latin typeface="Calibri" panose="020F0502020204030204" pitchFamily="34" charset="0"/>
              </a:rPr>
              <a:t>Enfortumab vedotin-ejfv PI. 4. Pembrolizumab PI.  </a:t>
            </a:r>
            <a:r>
              <a:rPr lang="pt-BR" altLang="en-US" sz="1200" b="0" dirty="0">
                <a:solidFill>
                  <a:schemeClr val="bg2"/>
                </a:solidFill>
                <a:latin typeface="Calibri" panose="020F0502020204030204" pitchFamily="34" charset="0"/>
              </a:rPr>
              <a:t>5. </a:t>
            </a:r>
            <a:r>
              <a:rPr lang="en-US" altLang="en-US" sz="1200" b="0" dirty="0">
                <a:solidFill>
                  <a:schemeClr val="bg2"/>
                </a:solidFill>
                <a:latin typeface="Calibri" panose="020F0502020204030204" pitchFamily="34" charset="0"/>
              </a:rPr>
              <a:t>van der Heijden. ASCO 2024. Abstr LBA530.</a:t>
            </a:r>
          </a:p>
        </p:txBody>
      </p:sp>
    </p:spTree>
    <p:extLst>
      <p:ext uri="{BB962C8B-B14F-4D97-AF65-F5344CB8AC3E}">
        <p14:creationId xmlns:p14="http://schemas.microsoft.com/office/powerpoint/2010/main" val="413748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a:extLst>
              <a:ext uri="{FF2B5EF4-FFF2-40B4-BE49-F238E27FC236}">
                <a16:creationId xmlns:a16="http://schemas.microsoft.com/office/drawing/2014/main" id="{6B313BBC-36F2-184D-AE52-B81254B583FF}"/>
              </a:ext>
            </a:extLst>
          </p:cNvPr>
          <p:cNvSpPr>
            <a:spLocks noGrp="1"/>
          </p:cNvSpPr>
          <p:nvPr>
            <p:ph type="title"/>
          </p:nvPr>
        </p:nvSpPr>
        <p:spPr>
          <a:xfrm>
            <a:off x="609758" y="238127"/>
            <a:ext cx="11139329" cy="1103313"/>
          </a:xfrm>
        </p:spPr>
        <p:txBody>
          <a:bodyPr/>
          <a:lstStyle/>
          <a:p>
            <a:r>
              <a:rPr lang="en-US" altLang="en-US" dirty="0"/>
              <a:t>EV-302/KEYNOTE-A39:</a:t>
            </a:r>
            <a:r>
              <a:rPr lang="en-US" dirty="0"/>
              <a:t> </a:t>
            </a:r>
            <a:r>
              <a:rPr lang="en-US" altLang="en-US" dirty="0"/>
              <a:t>First-line Enfortumab Vedotin-ejfv + Pembrolizumab vs Chemotherapy in Advanced UC</a:t>
            </a:r>
          </a:p>
        </p:txBody>
      </p:sp>
      <p:sp>
        <p:nvSpPr>
          <p:cNvPr id="10242" name="Content Placeholder 1">
            <a:extLst>
              <a:ext uri="{FF2B5EF4-FFF2-40B4-BE49-F238E27FC236}">
                <a16:creationId xmlns:a16="http://schemas.microsoft.com/office/drawing/2014/main" id="{67168EC0-AA9E-8247-82B8-88A4C697F2EF}"/>
              </a:ext>
            </a:extLst>
          </p:cNvPr>
          <p:cNvSpPr>
            <a:spLocks noGrp="1"/>
          </p:cNvSpPr>
          <p:nvPr>
            <p:ph idx="1"/>
          </p:nvPr>
        </p:nvSpPr>
        <p:spPr>
          <a:xfrm>
            <a:off x="604676" y="1513047"/>
            <a:ext cx="10874538" cy="385829"/>
          </a:xfrm>
        </p:spPr>
        <p:txBody>
          <a:bodyPr/>
          <a:lstStyle/>
          <a:p>
            <a:pPr>
              <a:spcAft>
                <a:spcPts val="300"/>
              </a:spcAft>
            </a:pPr>
            <a:r>
              <a:rPr lang="en-US" altLang="en-US" sz="2000" dirty="0"/>
              <a:t>Randomized, open-label phase III study; data cutoff: August 8, 2023</a:t>
            </a:r>
          </a:p>
        </p:txBody>
      </p:sp>
      <p:sp>
        <p:nvSpPr>
          <p:cNvPr id="10244" name="Text Box 45">
            <a:extLst>
              <a:ext uri="{FF2B5EF4-FFF2-40B4-BE49-F238E27FC236}">
                <a16:creationId xmlns:a16="http://schemas.microsoft.com/office/drawing/2014/main" id="{B40D0EA7-4DE3-744E-BABD-9DEC9BFCAD45}"/>
              </a:ext>
            </a:extLst>
          </p:cNvPr>
          <p:cNvSpPr txBox="1">
            <a:spLocks noChangeArrowheads="1"/>
          </p:cNvSpPr>
          <p:nvPr/>
        </p:nvSpPr>
        <p:spPr bwMode="auto">
          <a:xfrm>
            <a:off x="511584" y="2551371"/>
            <a:ext cx="383335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Patients with locally advanced/</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metastatic UC; no prior systemic therapy except for (neo)adjuvant chemotherapy pre/post cystectomy and recurrence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&gt;12 mo after end of therapy; </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eligible for platinum, enfortumab vedotin-ejfv, and pembrolizumab; PD-1/PD-L1 inhibitor naive;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GFR ≥30 mL/min; ECOG PS 0-2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(N = 886)</a:t>
            </a:r>
          </a:p>
        </p:txBody>
      </p:sp>
      <p:sp>
        <p:nvSpPr>
          <p:cNvPr id="10245" name="Rectangle 49">
            <a:extLst>
              <a:ext uri="{FF2B5EF4-FFF2-40B4-BE49-F238E27FC236}">
                <a16:creationId xmlns:a16="http://schemas.microsoft.com/office/drawing/2014/main" id="{81D90018-AB1A-654F-877D-1C906067C67C}"/>
              </a:ext>
            </a:extLst>
          </p:cNvPr>
          <p:cNvSpPr>
            <a:spLocks noChangeArrowheads="1"/>
          </p:cNvSpPr>
          <p:nvPr/>
        </p:nvSpPr>
        <p:spPr bwMode="auto">
          <a:xfrm>
            <a:off x="5036775" y="2541137"/>
            <a:ext cx="3601639" cy="107721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Enfortumab Vedotin-ejfv  </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(Days 1, 8 of 3-wk cycle), no limit on cycles</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 +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(Day 1 of 3-wk cycle)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≤35 cycles</a:t>
            </a:r>
          </a:p>
        </p:txBody>
      </p:sp>
      <p:sp>
        <p:nvSpPr>
          <p:cNvPr id="10246" name="Rectangle 50">
            <a:extLst>
              <a:ext uri="{FF2B5EF4-FFF2-40B4-BE49-F238E27FC236}">
                <a16:creationId xmlns:a16="http://schemas.microsoft.com/office/drawing/2014/main" id="{BBF59B4D-6052-6140-B22D-A992D73FAC8A}"/>
              </a:ext>
            </a:extLst>
          </p:cNvPr>
          <p:cNvSpPr>
            <a:spLocks noChangeArrowheads="1"/>
          </p:cNvSpPr>
          <p:nvPr/>
        </p:nvSpPr>
        <p:spPr bwMode="auto">
          <a:xfrm>
            <a:off x="5036775" y="3725552"/>
            <a:ext cx="3594317" cy="1078361"/>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Gemcitabine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(Days 1, 8 of 3-wk cycle)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 </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Cisplatin or Carboplatin</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(Day 1 of 3-wk cycle) ≤6 cycles</a:t>
            </a:r>
          </a:p>
        </p:txBody>
      </p:sp>
      <p:sp>
        <p:nvSpPr>
          <p:cNvPr id="10250" name="Line 52">
            <a:extLst>
              <a:ext uri="{FF2B5EF4-FFF2-40B4-BE49-F238E27FC236}">
                <a16:creationId xmlns:a16="http://schemas.microsoft.com/office/drawing/2014/main" id="{8699A28D-1B54-6A4A-98EF-BA5092BA65E5}"/>
              </a:ext>
            </a:extLst>
          </p:cNvPr>
          <p:cNvSpPr>
            <a:spLocks noChangeShapeType="1"/>
          </p:cNvSpPr>
          <p:nvPr/>
        </p:nvSpPr>
        <p:spPr bwMode="auto">
          <a:xfrm rot="5400000">
            <a:off x="4102895" y="2709279"/>
            <a:ext cx="731837"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251" name="Text Box 45">
            <a:extLst>
              <a:ext uri="{FF2B5EF4-FFF2-40B4-BE49-F238E27FC236}">
                <a16:creationId xmlns:a16="http://schemas.microsoft.com/office/drawing/2014/main" id="{B66B7DF5-1C8D-3949-8CE7-3D0FCD1E9E50}"/>
              </a:ext>
            </a:extLst>
          </p:cNvPr>
          <p:cNvSpPr txBox="1">
            <a:spLocks noChangeArrowheads="1"/>
          </p:cNvSpPr>
          <p:nvPr/>
        </p:nvSpPr>
        <p:spPr bwMode="auto">
          <a:xfrm>
            <a:off x="1704613" y="1848974"/>
            <a:ext cx="58054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Stratified by cisplatin eligibility (Y/N), </a:t>
            </a:r>
            <a:b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liver mets (present/absent), PD-L1 expression (high/low)</a:t>
            </a:r>
            <a:endPar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10252" name="Text Box 11">
            <a:extLst>
              <a:ext uri="{FF2B5EF4-FFF2-40B4-BE49-F238E27FC236}">
                <a16:creationId xmlns:a16="http://schemas.microsoft.com/office/drawing/2014/main" id="{3E593ED1-7233-0248-B07B-351EC78FC56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 NCT04223856.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cxnSp>
        <p:nvCxnSpPr>
          <p:cNvPr id="10253" name="Straight Arrow Connector 2">
            <a:extLst>
              <a:ext uri="{FF2B5EF4-FFF2-40B4-BE49-F238E27FC236}">
                <a16:creationId xmlns:a16="http://schemas.microsoft.com/office/drawing/2014/main" id="{3CAC42FB-8C13-1C43-8798-0BBC6B6A1EDA}"/>
              </a:ext>
            </a:extLst>
          </p:cNvPr>
          <p:cNvCxnSpPr>
            <a:cxnSpLocks/>
          </p:cNvCxnSpPr>
          <p:nvPr/>
        </p:nvCxnSpPr>
        <p:spPr bwMode="auto">
          <a:xfrm>
            <a:off x="8789941" y="3733836"/>
            <a:ext cx="438612" cy="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3" name="Straight Arrow Connector 2">
            <a:extLst>
              <a:ext uri="{FF2B5EF4-FFF2-40B4-BE49-F238E27FC236}">
                <a16:creationId xmlns:a16="http://schemas.microsoft.com/office/drawing/2014/main" id="{D53FE8DD-AA45-BD4F-B17C-4D1CE2038110}"/>
              </a:ext>
            </a:extLst>
          </p:cNvPr>
          <p:cNvCxnSpPr>
            <a:cxnSpLocks/>
          </p:cNvCxnSpPr>
          <p:nvPr/>
        </p:nvCxnSpPr>
        <p:spPr bwMode="auto">
          <a:xfrm flipV="1">
            <a:off x="4330625" y="3075198"/>
            <a:ext cx="504697" cy="224576"/>
          </a:xfrm>
          <a:prstGeom prst="straightConnector1">
            <a:avLst/>
          </a:prstGeom>
          <a:noFill/>
          <a:ln w="28575" cap="flat" cmpd="sng" algn="ctr">
            <a:solidFill>
              <a:schemeClr val="bg1"/>
            </a:solidFill>
            <a:prstDash val="solid"/>
            <a:round/>
            <a:headEnd type="none" w="med" len="med"/>
            <a:tailEnd type="triangle"/>
          </a:ln>
          <a:effectLst/>
        </p:spPr>
      </p:cxnSp>
      <p:cxnSp>
        <p:nvCxnSpPr>
          <p:cNvPr id="5" name="Straight Arrow Connector 4">
            <a:extLst>
              <a:ext uri="{FF2B5EF4-FFF2-40B4-BE49-F238E27FC236}">
                <a16:creationId xmlns:a16="http://schemas.microsoft.com/office/drawing/2014/main" id="{8CBFB17E-A9DB-904E-97DF-714594F3DF61}"/>
              </a:ext>
            </a:extLst>
          </p:cNvPr>
          <p:cNvCxnSpPr>
            <a:cxnSpLocks/>
          </p:cNvCxnSpPr>
          <p:nvPr/>
        </p:nvCxnSpPr>
        <p:spPr bwMode="auto">
          <a:xfrm>
            <a:off x="4372406" y="4181920"/>
            <a:ext cx="470238" cy="223603"/>
          </a:xfrm>
          <a:prstGeom prst="straightConnector1">
            <a:avLst/>
          </a:prstGeom>
          <a:noFill/>
          <a:ln w="28575" cap="flat" cmpd="sng" algn="ctr">
            <a:solidFill>
              <a:schemeClr val="bg1"/>
            </a:solidFill>
            <a:prstDash val="solid"/>
            <a:round/>
            <a:headEnd type="none" w="med" len="med"/>
            <a:tailEnd type="triangle"/>
          </a:ln>
          <a:effectLst/>
        </p:spPr>
      </p:cxnSp>
      <p:sp>
        <p:nvSpPr>
          <p:cNvPr id="7" name="TextBox 3">
            <a:extLst>
              <a:ext uri="{FF2B5EF4-FFF2-40B4-BE49-F238E27FC236}">
                <a16:creationId xmlns:a16="http://schemas.microsoft.com/office/drawing/2014/main" id="{1362557C-28EB-2487-E7E7-2530E1BAEF40}"/>
              </a:ext>
            </a:extLst>
          </p:cNvPr>
          <p:cNvSpPr txBox="1">
            <a:spLocks noChangeArrowheads="1"/>
          </p:cNvSpPr>
          <p:nvPr/>
        </p:nvSpPr>
        <p:spPr bwMode="auto">
          <a:xfrm>
            <a:off x="9243097" y="3290034"/>
            <a:ext cx="231315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Until disease progression, unacceptable toxicity, or completion of maximum number of cycles</a:t>
            </a:r>
          </a:p>
        </p:txBody>
      </p:sp>
      <p:cxnSp>
        <p:nvCxnSpPr>
          <p:cNvPr id="10" name="Straight Arrow Connector 9">
            <a:extLst>
              <a:ext uri="{FF2B5EF4-FFF2-40B4-BE49-F238E27FC236}">
                <a16:creationId xmlns:a16="http://schemas.microsoft.com/office/drawing/2014/main" id="{58263124-B74C-54F6-45A5-DDC314561966}"/>
              </a:ext>
            </a:extLst>
          </p:cNvPr>
          <p:cNvCxnSpPr>
            <a:cxnSpLocks/>
          </p:cNvCxnSpPr>
          <p:nvPr/>
        </p:nvCxnSpPr>
        <p:spPr bwMode="auto">
          <a:xfrm flipH="1">
            <a:off x="4468813" y="2408678"/>
            <a:ext cx="1" cy="478510"/>
          </a:xfrm>
          <a:prstGeom prst="straightConnector1">
            <a:avLst/>
          </a:prstGeom>
          <a:noFill/>
          <a:ln w="28575" cap="flat" cmpd="sng" algn="ctr">
            <a:solidFill>
              <a:schemeClr val="bg1"/>
            </a:solidFill>
            <a:prstDash val="dash"/>
            <a:round/>
            <a:headEnd type="none" w="med" len="med"/>
            <a:tailEnd type="triangle"/>
          </a:ln>
          <a:effectLst/>
        </p:spPr>
      </p:cxnSp>
      <p:sp>
        <p:nvSpPr>
          <p:cNvPr id="2" name="Content Placeholder 1">
            <a:extLst>
              <a:ext uri="{FF2B5EF4-FFF2-40B4-BE49-F238E27FC236}">
                <a16:creationId xmlns:a16="http://schemas.microsoft.com/office/drawing/2014/main" id="{E13610A7-895D-A409-C2D2-4719D4551894}"/>
              </a:ext>
            </a:extLst>
          </p:cNvPr>
          <p:cNvSpPr txBox="1">
            <a:spLocks/>
          </p:cNvSpPr>
          <p:nvPr/>
        </p:nvSpPr>
        <p:spPr bwMode="auto">
          <a:xfrm>
            <a:off x="604676" y="4875868"/>
            <a:ext cx="10874538" cy="1450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3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 PFS by BICR</a:t>
            </a:r>
          </a:p>
          <a:p>
            <a:pPr marL="342900" marR="0" lvl="0" indent="-342900" algn="l" defTabSz="914400" rtl="0" eaLnBrk="1" fontAlgn="base" latinLnBrk="0" hangingPunct="1">
              <a:lnSpc>
                <a:spcPct val="90000"/>
              </a:lnSpc>
              <a:spcBef>
                <a:spcPts val="1000"/>
              </a:spcBef>
              <a:spcAft>
                <a:spcPts val="3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ORR per RECIST v1.1 by BICR and by investigator, DoR, DCR, PFS, safety</a:t>
            </a:r>
          </a:p>
          <a:p>
            <a:pPr marL="342900" marR="0" lvl="0" indent="-342900" algn="l" defTabSz="914400" rtl="0" eaLnBrk="1" fontAlgn="base" latinLnBrk="0" hangingPunct="1">
              <a:lnSpc>
                <a:spcPct val="90000"/>
              </a:lnSpc>
              <a:spcBef>
                <a:spcPts val="1000"/>
              </a:spcBef>
              <a:spcAft>
                <a:spcPts val="300"/>
              </a:spcAft>
              <a:buClr>
                <a:srgbClr val="000000"/>
              </a:buClr>
              <a:buSzTx/>
              <a:buFont typeface="Wingdings" panose="05000000000000000000" pitchFamily="2" charset="2"/>
              <a:buChar char="§"/>
              <a:tabLst/>
              <a:defRPr/>
            </a:pPr>
            <a:r>
              <a:rPr kumimoji="0" lang="en-US" alt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Prespecified subgroups: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stratification</a:t>
            </a:r>
            <a:r>
              <a:rPr lang="en-US" altLang="en-US" sz="2000" b="0" kern="0" dirty="0">
                <a:solidFill>
                  <a:srgbClr val="000000"/>
                </a:solidFill>
              </a:rPr>
              <a:t> factors; demographic data (age, geographic region, sex, race); baseline ECOG PS; visceral vs lymph node only; primary disease site of origin; renal function</a:t>
            </a:r>
            <a:endParaRPr kumimoji="0" lang="en-US" alt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46119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0F353-B9F5-F9BB-F053-5A5A48E9D558}"/>
              </a:ext>
            </a:extLst>
          </p:cNvPr>
          <p:cNvSpPr>
            <a:spLocks noGrp="1"/>
          </p:cNvSpPr>
          <p:nvPr>
            <p:ph type="title"/>
          </p:nvPr>
        </p:nvSpPr>
        <p:spPr/>
        <p:txBody>
          <a:bodyPr/>
          <a:lstStyle/>
          <a:p>
            <a:r>
              <a:rPr lang="en-US" altLang="en-US" dirty="0"/>
              <a:t>EV-302/KEYNOTE-A39: PFS and OS in ITT</a:t>
            </a:r>
            <a:endParaRPr lang="en-US" dirty="0"/>
          </a:p>
        </p:txBody>
      </p:sp>
      <p:sp>
        <p:nvSpPr>
          <p:cNvPr id="3" name="Content Placeholder 2">
            <a:extLst>
              <a:ext uri="{FF2B5EF4-FFF2-40B4-BE49-F238E27FC236}">
                <a16:creationId xmlns:a16="http://schemas.microsoft.com/office/drawing/2014/main" id="{D41CD49E-74B3-35EC-467B-B624D5ABEA1C}"/>
              </a:ext>
            </a:extLst>
          </p:cNvPr>
          <p:cNvSpPr>
            <a:spLocks noGrp="1"/>
          </p:cNvSpPr>
          <p:nvPr>
            <p:ph idx="1"/>
          </p:nvPr>
        </p:nvSpPr>
        <p:spPr>
          <a:xfrm>
            <a:off x="604675" y="1478757"/>
            <a:ext cx="10877529" cy="1160379"/>
          </a:xfrm>
        </p:spPr>
        <p:txBody>
          <a:bodyPr/>
          <a:lstStyle/>
          <a:p>
            <a:r>
              <a:rPr lang="en-US" sz="2400" dirty="0"/>
              <a:t>Previously reported primary endpoints of PFS and OS</a:t>
            </a:r>
          </a:p>
          <a:p>
            <a:r>
              <a:rPr lang="en-US" sz="2400" dirty="0"/>
              <a:t>Median survival follow-up: 17.2 </a:t>
            </a:r>
            <a:r>
              <a:rPr lang="en-US" sz="2400" dirty="0" err="1"/>
              <a:t>mo</a:t>
            </a:r>
            <a:endParaRPr lang="en-US" sz="2400" dirty="0"/>
          </a:p>
          <a:p>
            <a:endParaRPr lang="en-US" sz="2400" dirty="0"/>
          </a:p>
          <a:p>
            <a:pPr marL="0" indent="0">
              <a:buNone/>
            </a:pPr>
            <a:endParaRPr lang="en-US" sz="2400" dirty="0"/>
          </a:p>
        </p:txBody>
      </p:sp>
      <p:graphicFrame>
        <p:nvGraphicFramePr>
          <p:cNvPr id="4" name="Group 3">
            <a:extLst>
              <a:ext uri="{FF2B5EF4-FFF2-40B4-BE49-F238E27FC236}">
                <a16:creationId xmlns:a16="http://schemas.microsoft.com/office/drawing/2014/main" id="{39434BAF-C712-48FB-5706-11B1F9B2A8F8}"/>
              </a:ext>
            </a:extLst>
          </p:cNvPr>
          <p:cNvGraphicFramePr>
            <a:graphicFrameLocks/>
          </p:cNvGraphicFramePr>
          <p:nvPr>
            <p:extLst>
              <p:ext uri="{D42A27DB-BD31-4B8C-83A1-F6EECF244321}">
                <p14:modId xmlns:p14="http://schemas.microsoft.com/office/powerpoint/2010/main" val="3504894809"/>
              </p:ext>
            </p:extLst>
          </p:nvPr>
        </p:nvGraphicFramePr>
        <p:xfrm>
          <a:off x="723900" y="2673426"/>
          <a:ext cx="10755313" cy="1493568"/>
        </p:xfrm>
        <a:graphic>
          <a:graphicData uri="http://schemas.openxmlformats.org/drawingml/2006/table">
            <a:tbl>
              <a:tblPr firstRow="1" bandRow="1">
                <a:tableStyleId>{EB344D84-9AFB-497E-A393-DC336BA19D2E}</a:tableStyleId>
              </a:tblPr>
              <a:tblGrid>
                <a:gridCol w="2036525">
                  <a:extLst>
                    <a:ext uri="{9D8B030D-6E8A-4147-A177-3AD203B41FA5}">
                      <a16:colId xmlns:a16="http://schemas.microsoft.com/office/drawing/2014/main" val="20000"/>
                    </a:ext>
                  </a:extLst>
                </a:gridCol>
                <a:gridCol w="2510824">
                  <a:extLst>
                    <a:ext uri="{9D8B030D-6E8A-4147-A177-3AD203B41FA5}">
                      <a16:colId xmlns:a16="http://schemas.microsoft.com/office/drawing/2014/main" val="20001"/>
                    </a:ext>
                  </a:extLst>
                </a:gridCol>
                <a:gridCol w="2020663">
                  <a:extLst>
                    <a:ext uri="{9D8B030D-6E8A-4147-A177-3AD203B41FA5}">
                      <a16:colId xmlns:a16="http://schemas.microsoft.com/office/drawing/2014/main" val="20002"/>
                    </a:ext>
                  </a:extLst>
                </a:gridCol>
                <a:gridCol w="2150706">
                  <a:extLst>
                    <a:ext uri="{9D8B030D-6E8A-4147-A177-3AD203B41FA5}">
                      <a16:colId xmlns:a16="http://schemas.microsoft.com/office/drawing/2014/main" val="2898862518"/>
                    </a:ext>
                  </a:extLst>
                </a:gridCol>
                <a:gridCol w="2036595">
                  <a:extLst>
                    <a:ext uri="{9D8B030D-6E8A-4147-A177-3AD203B41FA5}">
                      <a16:colId xmlns:a16="http://schemas.microsoft.com/office/drawing/2014/main" val="788663858"/>
                    </a:ext>
                  </a:extLst>
                </a:gridCol>
              </a:tblGrid>
              <a:tr h="1791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u="none" strike="noStrike" cap="none" normalizeH="0" baseline="0" dirty="0">
                          <a:ln>
                            <a:noFill/>
                          </a:ln>
                          <a:solidFill>
                            <a:schemeClr val="tx1"/>
                          </a:solidFill>
                          <a:effectLst/>
                          <a:latin typeface="+mj-lt"/>
                        </a:rPr>
                        <a:t>Outcome, Mo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u="none" strike="noStrike" cap="none" normalizeH="0" baseline="0" dirty="0">
                          <a:ln>
                            <a:noFill/>
                          </a:ln>
                          <a:solidFill>
                            <a:schemeClr val="tx1"/>
                          </a:solidFill>
                          <a:effectLst/>
                          <a:latin typeface="+mj-lt"/>
                        </a:rPr>
                        <a:t>(95% CI)</a:t>
                      </a:r>
                      <a:endParaRPr kumimoji="0" lang="en-GB" sz="20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u="none" strike="noStrike" cap="none" normalizeH="0" baseline="0" dirty="0">
                          <a:ln>
                            <a:noFill/>
                          </a:ln>
                          <a:solidFill>
                            <a:schemeClr val="tx1"/>
                          </a:solidFill>
                          <a:effectLst/>
                          <a:latin typeface="+mj-lt"/>
                        </a:rPr>
                        <a:t>EV + Pembrolizumab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u="none" strike="noStrike" cap="none" normalizeH="0" baseline="0" dirty="0">
                          <a:ln>
                            <a:noFill/>
                          </a:ln>
                          <a:solidFill>
                            <a:schemeClr val="tx1"/>
                          </a:solidFill>
                          <a:effectLst/>
                          <a:latin typeface="+mj-lt"/>
                        </a:rPr>
                        <a:t>(n = 442)</a:t>
                      </a:r>
                      <a:endParaRPr kumimoji="0" lang="en-US" sz="20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u="none" strike="noStrike" cap="none" normalizeH="0" baseline="0" dirty="0">
                          <a:ln>
                            <a:noFill/>
                          </a:ln>
                          <a:solidFill>
                            <a:schemeClr val="tx1"/>
                          </a:solidFill>
                          <a:effectLst/>
                          <a:latin typeface="+mj-lt"/>
                        </a:rPr>
                        <a:t>Chemotherapy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u="none" strike="noStrike" cap="none" normalizeH="0" baseline="0" dirty="0">
                          <a:ln>
                            <a:noFill/>
                          </a:ln>
                          <a:solidFill>
                            <a:schemeClr val="tx1"/>
                          </a:solidFill>
                          <a:effectLst/>
                          <a:latin typeface="+mj-lt"/>
                        </a:rPr>
                        <a:t>(n = 444)</a:t>
                      </a:r>
                      <a:endParaRPr kumimoji="0" lang="en-US" sz="20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mj-lt"/>
                        </a:rPr>
                        <a:t>HR*</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mj-lt"/>
                        </a:rPr>
                        <a:t>2-Sided </a:t>
                      </a:r>
                      <a:r>
                        <a:rPr kumimoji="0" lang="en-US" sz="2000" b="1" i="1" u="none" strike="noStrike" cap="none" normalizeH="0" baseline="0" dirty="0">
                          <a:ln>
                            <a:noFill/>
                          </a:ln>
                          <a:solidFill>
                            <a:schemeClr val="tx1"/>
                          </a:solidFill>
                          <a:effectLst/>
                          <a:latin typeface="+mj-lt"/>
                        </a:rPr>
                        <a:t>P</a:t>
                      </a:r>
                      <a:r>
                        <a:rPr kumimoji="0" lang="en-US" sz="2000" b="1" i="0" u="none" strike="noStrike" cap="none" normalizeH="0" baseline="0" dirty="0">
                          <a:ln>
                            <a:noFill/>
                          </a:ln>
                          <a:solidFill>
                            <a:schemeClr val="tx1"/>
                          </a:solidFill>
                          <a:effectLst/>
                          <a:latin typeface="+mj-lt"/>
                        </a:rPr>
                        <a:t> Value</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u="none" strike="noStrike" cap="none" normalizeH="0" baseline="0" dirty="0">
                          <a:ln>
                            <a:noFill/>
                          </a:ln>
                          <a:solidFill>
                            <a:schemeClr val="bg2">
                              <a:lumMod val="10000"/>
                            </a:schemeClr>
                          </a:solidFill>
                          <a:effectLst/>
                          <a:latin typeface="+mj-lt"/>
                        </a:rPr>
                        <a:t>mPFS per BICR</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u="none" strike="noStrike" cap="none" normalizeH="0" baseline="0" dirty="0">
                          <a:ln>
                            <a:noFill/>
                          </a:ln>
                          <a:solidFill>
                            <a:schemeClr val="bg2">
                              <a:lumMod val="10000"/>
                            </a:schemeClr>
                          </a:solidFill>
                          <a:effectLst/>
                          <a:latin typeface="+mj-lt"/>
                        </a:rPr>
                        <a:t>12.5 (10.4-16.6)</a:t>
                      </a:r>
                      <a:endParaRPr kumimoji="0" lang="en-US" sz="20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u="none" strike="noStrike" cap="none" normalizeH="0" baseline="0" dirty="0">
                          <a:ln>
                            <a:noFill/>
                          </a:ln>
                          <a:solidFill>
                            <a:schemeClr val="bg2">
                              <a:lumMod val="10000"/>
                            </a:schemeClr>
                          </a:solidFill>
                          <a:effectLst/>
                          <a:latin typeface="+mj-lt"/>
                        </a:rPr>
                        <a:t>6.3 (6.2-6.5)</a:t>
                      </a:r>
                      <a:endParaRPr kumimoji="0" lang="en-US" sz="20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j-lt"/>
                        </a:rPr>
                        <a:t>0.45 (0.38-0.54)</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j-lt"/>
                        </a:rPr>
                        <a:t>&lt;.00001</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u="none" strike="noStrike" cap="none" normalizeH="0" baseline="0" dirty="0">
                          <a:ln>
                            <a:noFill/>
                          </a:ln>
                          <a:solidFill>
                            <a:schemeClr val="bg2">
                              <a:lumMod val="10000"/>
                            </a:schemeClr>
                          </a:solidFill>
                          <a:effectLst/>
                          <a:latin typeface="+mj-lt"/>
                        </a:rPr>
                        <a:t>mOS</a:t>
                      </a:r>
                      <a:endParaRPr kumimoji="0" lang="en-US" sz="20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u="none" strike="noStrike" cap="none" normalizeH="0" baseline="0" dirty="0">
                          <a:ln>
                            <a:noFill/>
                          </a:ln>
                          <a:solidFill>
                            <a:schemeClr val="bg2">
                              <a:lumMod val="10000"/>
                            </a:schemeClr>
                          </a:solidFill>
                          <a:effectLst/>
                          <a:latin typeface="+mj-lt"/>
                        </a:rPr>
                        <a:t>31.5 (25.4-NR)</a:t>
                      </a:r>
                      <a:endParaRPr kumimoji="0" lang="en-US" sz="20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u="none" strike="noStrike" cap="none" normalizeH="0" baseline="0" dirty="0">
                          <a:ln>
                            <a:noFill/>
                          </a:ln>
                          <a:solidFill>
                            <a:schemeClr val="bg2">
                              <a:lumMod val="10000"/>
                            </a:schemeClr>
                          </a:solidFill>
                          <a:effectLst/>
                          <a:latin typeface="+mj-lt"/>
                        </a:rPr>
                        <a:t>16.1 (13.9-18.3)</a:t>
                      </a:r>
                      <a:endParaRPr kumimoji="0" lang="en-US" sz="20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j-lt"/>
                        </a:rPr>
                        <a:t>0.47 (0.38-0.58)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mn-lt"/>
                          <a:ea typeface="+mn-ea"/>
                          <a:cs typeface="+mn-cs"/>
                        </a:rPr>
                        <a:t>&lt;.00001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5" name="Text Box 11">
            <a:extLst>
              <a:ext uri="{FF2B5EF4-FFF2-40B4-BE49-F238E27FC236}">
                <a16:creationId xmlns:a16="http://schemas.microsoft.com/office/drawing/2014/main" id="{92E93403-8B42-89F3-53F4-1F112C433CA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Powles. ESMO 2023. Abstr LBA6. van der Heijden. ASCO 2024. Abstr LBA530. </a:t>
            </a:r>
          </a:p>
        </p:txBody>
      </p:sp>
      <p:sp>
        <p:nvSpPr>
          <p:cNvPr id="6" name="TextBox 5">
            <a:extLst>
              <a:ext uri="{FF2B5EF4-FFF2-40B4-BE49-F238E27FC236}">
                <a16:creationId xmlns:a16="http://schemas.microsoft.com/office/drawing/2014/main" id="{A7459D37-22DE-2973-2F16-5F876C095F46}"/>
              </a:ext>
            </a:extLst>
          </p:cNvPr>
          <p:cNvSpPr txBox="1"/>
          <p:nvPr/>
        </p:nvSpPr>
        <p:spPr bwMode="auto">
          <a:xfrm>
            <a:off x="622113" y="4166994"/>
            <a:ext cx="74999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*Stratified Cox proportional hazards model.</a:t>
            </a:r>
          </a:p>
        </p:txBody>
      </p:sp>
    </p:spTree>
    <p:extLst>
      <p:ext uri="{BB962C8B-B14F-4D97-AF65-F5344CB8AC3E}">
        <p14:creationId xmlns:p14="http://schemas.microsoft.com/office/powerpoint/2010/main" val="1301472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CE96A-D7C8-8856-4954-C226033B328C}"/>
              </a:ext>
            </a:extLst>
          </p:cNvPr>
          <p:cNvSpPr>
            <a:spLocks noGrp="1"/>
          </p:cNvSpPr>
          <p:nvPr>
            <p:ph type="title"/>
          </p:nvPr>
        </p:nvSpPr>
        <p:spPr/>
        <p:txBody>
          <a:bodyPr/>
          <a:lstStyle/>
          <a:p>
            <a:r>
              <a:rPr lang="en-US" altLang="en-US" dirty="0"/>
              <a:t>EV-302/KEYNOTE-A39: PFS by BICR Subgroup Analyses of Stratification Factors</a:t>
            </a:r>
            <a:endParaRPr lang="en-US" dirty="0"/>
          </a:p>
        </p:txBody>
      </p:sp>
      <p:sp>
        <p:nvSpPr>
          <p:cNvPr id="8" name="Text Box 11">
            <a:extLst>
              <a:ext uri="{FF2B5EF4-FFF2-40B4-BE49-F238E27FC236}">
                <a16:creationId xmlns:a16="http://schemas.microsoft.com/office/drawing/2014/main" id="{998519B4-143A-2B9F-3B46-E1C8F882FE0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10" name="Group 3">
            <a:extLst>
              <a:ext uri="{FF2B5EF4-FFF2-40B4-BE49-F238E27FC236}">
                <a16:creationId xmlns:a16="http://schemas.microsoft.com/office/drawing/2014/main" id="{A452DF44-E040-8134-F543-3AEE01B93ABE}"/>
              </a:ext>
            </a:extLst>
          </p:cNvPr>
          <p:cNvGraphicFramePr>
            <a:graphicFrameLocks/>
          </p:cNvGraphicFramePr>
          <p:nvPr>
            <p:extLst>
              <p:ext uri="{D42A27DB-BD31-4B8C-83A1-F6EECF244321}">
                <p14:modId xmlns:p14="http://schemas.microsoft.com/office/powerpoint/2010/main" val="1599419155"/>
              </p:ext>
            </p:extLst>
          </p:nvPr>
        </p:nvGraphicFramePr>
        <p:xfrm>
          <a:off x="723900" y="1603375"/>
          <a:ext cx="10758304" cy="3474800"/>
        </p:xfrm>
        <a:graphic>
          <a:graphicData uri="http://schemas.openxmlformats.org/drawingml/2006/table">
            <a:tbl>
              <a:tblPr firstRow="1" bandRow="1">
                <a:tableStyleId>{EB344D84-9AFB-497E-A393-DC336BA19D2E}</a:tableStyleId>
              </a:tblPr>
              <a:tblGrid>
                <a:gridCol w="3777497">
                  <a:extLst>
                    <a:ext uri="{9D8B030D-6E8A-4147-A177-3AD203B41FA5}">
                      <a16:colId xmlns:a16="http://schemas.microsoft.com/office/drawing/2014/main" val="20000"/>
                    </a:ext>
                  </a:extLst>
                </a:gridCol>
                <a:gridCol w="2694808">
                  <a:extLst>
                    <a:ext uri="{9D8B030D-6E8A-4147-A177-3AD203B41FA5}">
                      <a16:colId xmlns:a16="http://schemas.microsoft.com/office/drawing/2014/main" val="1076496532"/>
                    </a:ext>
                  </a:extLst>
                </a:gridCol>
                <a:gridCol w="2291130">
                  <a:extLst>
                    <a:ext uri="{9D8B030D-6E8A-4147-A177-3AD203B41FA5}">
                      <a16:colId xmlns:a16="http://schemas.microsoft.com/office/drawing/2014/main" val="757518126"/>
                    </a:ext>
                  </a:extLst>
                </a:gridCol>
                <a:gridCol w="1994869">
                  <a:extLst>
                    <a:ext uri="{9D8B030D-6E8A-4147-A177-3AD203B41FA5}">
                      <a16:colId xmlns:a16="http://schemas.microsoft.com/office/drawing/2014/main" val="2898862518"/>
                    </a:ext>
                  </a:extLst>
                </a:gridCol>
              </a:tblGrid>
              <a:tr h="128356">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u="none" strike="noStrike" cap="none" normalizeH="0" baseline="0" dirty="0">
                          <a:ln>
                            <a:noFill/>
                          </a:ln>
                          <a:solidFill>
                            <a:schemeClr val="tx1"/>
                          </a:solidFill>
                          <a:effectLst/>
                          <a:latin typeface="+mn-lt"/>
                        </a:rPr>
                        <a:t>Subgroup</a:t>
                      </a:r>
                      <a:endParaRPr kumimoji="0" lang="en-GB" sz="18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n-lt"/>
                        </a:rPr>
                        <a:t>mPFS, Mo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2835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u="none" strike="noStrike" kern="1200" cap="none" normalizeH="0" baseline="0" dirty="0">
                          <a:ln>
                            <a:noFill/>
                          </a:ln>
                          <a:solidFill>
                            <a:schemeClr val="tx1"/>
                          </a:solidFill>
                          <a:effectLst/>
                          <a:latin typeface="+mn-lt"/>
                          <a:ea typeface="+mn-ea"/>
                          <a:cs typeface="+mn-cs"/>
                        </a:rPr>
                        <a:t>EV + Pembrolizumab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u="none" strike="noStrike" kern="1200" cap="none" normalizeH="0" baseline="0" dirty="0">
                          <a:ln>
                            <a:noFill/>
                          </a:ln>
                          <a:solidFill>
                            <a:schemeClr val="tx1"/>
                          </a:solidFill>
                          <a:effectLst/>
                          <a:latin typeface="+mn-lt"/>
                          <a:ea typeface="+mn-ea"/>
                          <a:cs typeface="+mn-cs"/>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587355039"/>
                  </a:ext>
                </a:extLst>
              </a:tr>
              <a:tr h="2969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u="none" strike="noStrike" cap="none" normalizeH="0" baseline="0" dirty="0">
                          <a:ln>
                            <a:noFill/>
                          </a:ln>
                          <a:solidFill>
                            <a:schemeClr val="bg2">
                              <a:lumMod val="10000"/>
                            </a:schemeClr>
                          </a:solidFill>
                          <a:effectLst/>
                          <a:latin typeface="+mn-lt"/>
                        </a:rPr>
                        <a:t>Cisplatin eligibility</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cap="none" normalizeH="0" baseline="0" dirty="0">
                          <a:ln>
                            <a:noFill/>
                          </a:ln>
                          <a:solidFill>
                            <a:schemeClr val="bg2">
                              <a:lumMod val="10000"/>
                            </a:schemeClr>
                          </a:solidFill>
                          <a:effectLst/>
                          <a:latin typeface="+mn-lt"/>
                        </a:rPr>
                        <a:t>Eligible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cap="none" normalizeH="0" baseline="0" dirty="0">
                          <a:ln>
                            <a:noFill/>
                          </a:ln>
                          <a:solidFill>
                            <a:schemeClr val="bg2">
                              <a:lumMod val="10000"/>
                            </a:schemeClr>
                          </a:solidFill>
                          <a:effectLst/>
                          <a:latin typeface="+mn-lt"/>
                        </a:rPr>
                        <a:t>Ineligible</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14.6 (117/224)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10.6 (106/198)</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6.5 (149/234)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6.1 (158/210)</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mn-lt"/>
                        </a:rPr>
                      </a:br>
                      <a:r>
                        <a:rPr kumimoji="0" lang="en-US" sz="1800" b="0" i="0" u="none" strike="noStrike" cap="none" normalizeH="0" baseline="0" dirty="0">
                          <a:ln>
                            <a:noFill/>
                          </a:ln>
                          <a:solidFill>
                            <a:schemeClr val="bg2">
                              <a:lumMod val="10000"/>
                            </a:schemeClr>
                          </a:solidFill>
                          <a:effectLst/>
                          <a:latin typeface="+mn-lt"/>
                        </a:rPr>
                        <a:t>0.48 (0.38-0.62)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0.43 (0.33-0.55)</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969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PD-L1 expression status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High (CPS ≥10)</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Low (CPS &lt;10)</a:t>
                      </a:r>
                      <a:endParaRPr kumimoji="0" lang="en-US" sz="18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18.5 (116/254)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10.5 (105/184)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6.2 (176/254)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6.3 (127/185)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800" b="0" i="0" u="none" strike="noStrike" kern="1200" cap="none" normalizeH="0" baseline="0" dirty="0">
                          <a:ln>
                            <a:noFill/>
                          </a:ln>
                          <a:solidFill>
                            <a:schemeClr val="bg2">
                              <a:lumMod val="10000"/>
                            </a:schemeClr>
                          </a:solidFill>
                          <a:effectLst/>
                          <a:latin typeface="+mn-lt"/>
                          <a:ea typeface="+mn-ea"/>
                          <a:cs typeface="+mn-cs"/>
                        </a:rPr>
                      </a:br>
                      <a:r>
                        <a:rPr kumimoji="0" lang="en-US" sz="1800" b="0" i="0" u="none" strike="noStrike" kern="1200" cap="none" normalizeH="0" baseline="0" dirty="0">
                          <a:ln>
                            <a:noFill/>
                          </a:ln>
                          <a:solidFill>
                            <a:schemeClr val="bg2">
                              <a:lumMod val="10000"/>
                            </a:schemeClr>
                          </a:solidFill>
                          <a:effectLst/>
                          <a:latin typeface="+mn-lt"/>
                          <a:ea typeface="+mn-ea"/>
                          <a:cs typeface="+mn-cs"/>
                        </a:rPr>
                        <a:t>0.42 (0.33-0.53)</a:t>
                      </a:r>
                      <a:br>
                        <a:rPr kumimoji="0" lang="en-US" sz="1800" b="0" i="0" u="none" strike="noStrike" kern="1200" cap="none" normalizeH="0" baseline="0" dirty="0">
                          <a:ln>
                            <a:noFill/>
                          </a:ln>
                          <a:solidFill>
                            <a:schemeClr val="bg2">
                              <a:lumMod val="10000"/>
                            </a:schemeClr>
                          </a:solidFill>
                          <a:effectLst/>
                          <a:latin typeface="+mn-lt"/>
                          <a:ea typeface="+mn-ea"/>
                          <a:cs typeface="+mn-cs"/>
                        </a:rPr>
                      </a:br>
                      <a:r>
                        <a:rPr kumimoji="0" lang="en-US" sz="1800" b="0" i="0" u="none" strike="noStrike" kern="1200" cap="none" normalizeH="0" baseline="0" dirty="0">
                          <a:ln>
                            <a:noFill/>
                          </a:ln>
                          <a:solidFill>
                            <a:schemeClr val="bg2">
                              <a:lumMod val="10000"/>
                            </a:schemeClr>
                          </a:solidFill>
                          <a:effectLst/>
                          <a:latin typeface="+mn-lt"/>
                          <a:ea typeface="+mn-ea"/>
                          <a:cs typeface="+mn-cs"/>
                        </a:rPr>
                        <a:t>0.50 (0.38-0.65)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2969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Liver metastases present</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kern="1200" cap="none" normalizeH="0" baseline="0" dirty="0">
                          <a:ln>
                            <a:noFill/>
                          </a:ln>
                          <a:solidFill>
                            <a:schemeClr val="bg2">
                              <a:lumMod val="10000"/>
                            </a:schemeClr>
                          </a:solidFill>
                          <a:effectLst/>
                          <a:latin typeface="+mn-lt"/>
                          <a:ea typeface="+mn-ea"/>
                          <a:cs typeface="+mn-cs"/>
                        </a:rPr>
                        <a:t>Yes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kern="1200" cap="none" normalizeH="0" baseline="0" dirty="0">
                          <a:ln>
                            <a:noFill/>
                          </a:ln>
                          <a:solidFill>
                            <a:schemeClr val="bg2">
                              <a:lumMod val="10000"/>
                            </a:schemeClr>
                          </a:solidFill>
                          <a:effectLst/>
                          <a:latin typeface="+mn-lt"/>
                          <a:ea typeface="+mn-ea"/>
                          <a:cs typeface="+mn-cs"/>
                        </a:rPr>
                        <a:t>No</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8.2 (66/100)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16.4 (157/342)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6.0 (78/99)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6.4 (229/345)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mn-lt"/>
                        </a:rPr>
                      </a:br>
                      <a:r>
                        <a:rPr kumimoji="0" lang="en-US" sz="1800" b="0" i="0" u="none" strike="noStrike" cap="none" normalizeH="0" baseline="0" dirty="0">
                          <a:ln>
                            <a:noFill/>
                          </a:ln>
                          <a:solidFill>
                            <a:schemeClr val="bg2">
                              <a:lumMod val="10000"/>
                            </a:schemeClr>
                          </a:solidFill>
                          <a:effectLst/>
                          <a:latin typeface="+mn-lt"/>
                        </a:rPr>
                        <a:t>0.53 (0.38-0.76)</a:t>
                      </a:r>
                      <a:br>
                        <a:rPr kumimoji="0" lang="en-US" sz="1800" b="0" i="0" u="none" strike="noStrike" cap="none" normalizeH="0" baseline="0" dirty="0">
                          <a:ln>
                            <a:noFill/>
                          </a:ln>
                          <a:solidFill>
                            <a:schemeClr val="bg2">
                              <a:lumMod val="10000"/>
                            </a:schemeClr>
                          </a:solidFill>
                          <a:effectLst/>
                          <a:latin typeface="+mn-lt"/>
                        </a:rPr>
                      </a:br>
                      <a:r>
                        <a:rPr kumimoji="0" lang="en-US" sz="1800" b="0" i="0" u="none" strike="noStrike" cap="none" normalizeH="0" baseline="0" dirty="0">
                          <a:ln>
                            <a:noFill/>
                          </a:ln>
                          <a:solidFill>
                            <a:schemeClr val="bg2">
                              <a:lumMod val="10000"/>
                            </a:schemeClr>
                          </a:solidFill>
                          <a:effectLst/>
                          <a:latin typeface="+mn-lt"/>
                        </a:rPr>
                        <a:t>0.43 (0.35-0.52)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365638634"/>
                  </a:ext>
                </a:extLst>
              </a:tr>
            </a:tbl>
          </a:graphicData>
        </a:graphic>
      </p:graphicFrame>
      <p:sp>
        <p:nvSpPr>
          <p:cNvPr id="11" name="TextBox 10">
            <a:extLst>
              <a:ext uri="{FF2B5EF4-FFF2-40B4-BE49-F238E27FC236}">
                <a16:creationId xmlns:a16="http://schemas.microsoft.com/office/drawing/2014/main" id="{EC977A02-7E84-2463-FD9B-572C4744CD38}"/>
              </a:ext>
            </a:extLst>
          </p:cNvPr>
          <p:cNvSpPr txBox="1"/>
          <p:nvPr/>
        </p:nvSpPr>
        <p:spPr bwMode="auto">
          <a:xfrm>
            <a:off x="617254" y="5148561"/>
            <a:ext cx="75626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*Stratified Cox proportional hazards model.</a:t>
            </a:r>
          </a:p>
        </p:txBody>
      </p:sp>
    </p:spTree>
    <p:extLst>
      <p:ext uri="{BB962C8B-B14F-4D97-AF65-F5344CB8AC3E}">
        <p14:creationId xmlns:p14="http://schemas.microsoft.com/office/powerpoint/2010/main" val="2138447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FB81F-C028-E97E-768F-E58AB59A95C2}"/>
              </a:ext>
            </a:extLst>
          </p:cNvPr>
          <p:cNvSpPr>
            <a:spLocks noGrp="1"/>
          </p:cNvSpPr>
          <p:nvPr>
            <p:ph type="title"/>
          </p:nvPr>
        </p:nvSpPr>
        <p:spPr/>
        <p:txBody>
          <a:bodyPr/>
          <a:lstStyle/>
          <a:p>
            <a:r>
              <a:rPr lang="en-US" altLang="en-US" dirty="0"/>
              <a:t>EV-302/KEYNOTE-A39: PFS by BICR Subgroup Analyses of Other Factors</a:t>
            </a:r>
            <a:endParaRPr lang="en-US" dirty="0"/>
          </a:p>
        </p:txBody>
      </p:sp>
      <p:sp>
        <p:nvSpPr>
          <p:cNvPr id="3" name="Content Placeholder 2">
            <a:extLst>
              <a:ext uri="{FF2B5EF4-FFF2-40B4-BE49-F238E27FC236}">
                <a16:creationId xmlns:a16="http://schemas.microsoft.com/office/drawing/2014/main" id="{44D5C6D4-DD8A-E953-7039-326CCDD757BF}"/>
              </a:ext>
            </a:extLst>
          </p:cNvPr>
          <p:cNvSpPr>
            <a:spLocks noGrp="1"/>
          </p:cNvSpPr>
          <p:nvPr>
            <p:ph idx="1"/>
          </p:nvPr>
        </p:nvSpPr>
        <p:spPr>
          <a:xfrm>
            <a:off x="604675" y="1515211"/>
            <a:ext cx="10877529" cy="487360"/>
          </a:xfrm>
        </p:spPr>
        <p:txBody>
          <a:bodyPr/>
          <a:lstStyle/>
          <a:p>
            <a:r>
              <a:rPr lang="en-US" sz="2400" dirty="0"/>
              <a:t>PFS benefit among subgroups was consistent with overall results</a:t>
            </a:r>
          </a:p>
        </p:txBody>
      </p:sp>
      <p:graphicFrame>
        <p:nvGraphicFramePr>
          <p:cNvPr id="6" name="Group 3">
            <a:extLst>
              <a:ext uri="{FF2B5EF4-FFF2-40B4-BE49-F238E27FC236}">
                <a16:creationId xmlns:a16="http://schemas.microsoft.com/office/drawing/2014/main" id="{AF4B58F4-4EC9-49CF-95B2-F86A71B2A23B}"/>
              </a:ext>
            </a:extLst>
          </p:cNvPr>
          <p:cNvGraphicFramePr>
            <a:graphicFrameLocks/>
          </p:cNvGraphicFramePr>
          <p:nvPr>
            <p:extLst>
              <p:ext uri="{D42A27DB-BD31-4B8C-83A1-F6EECF244321}">
                <p14:modId xmlns:p14="http://schemas.microsoft.com/office/powerpoint/2010/main" val="3436527591"/>
              </p:ext>
            </p:extLst>
          </p:nvPr>
        </p:nvGraphicFramePr>
        <p:xfrm>
          <a:off x="604675" y="2048821"/>
          <a:ext cx="5471596" cy="3932032"/>
        </p:xfrm>
        <a:graphic>
          <a:graphicData uri="http://schemas.openxmlformats.org/drawingml/2006/table">
            <a:tbl>
              <a:tblPr firstRow="1" bandRow="1">
                <a:tableStyleId>{EB344D84-9AFB-497E-A393-DC336BA19D2E}</a:tableStyleId>
              </a:tblPr>
              <a:tblGrid>
                <a:gridCol w="1463800">
                  <a:extLst>
                    <a:ext uri="{9D8B030D-6E8A-4147-A177-3AD203B41FA5}">
                      <a16:colId xmlns:a16="http://schemas.microsoft.com/office/drawing/2014/main" val="20000"/>
                    </a:ext>
                  </a:extLst>
                </a:gridCol>
                <a:gridCol w="1556426">
                  <a:extLst>
                    <a:ext uri="{9D8B030D-6E8A-4147-A177-3AD203B41FA5}">
                      <a16:colId xmlns:a16="http://schemas.microsoft.com/office/drawing/2014/main" val="20001"/>
                    </a:ext>
                  </a:extLst>
                </a:gridCol>
                <a:gridCol w="1186774">
                  <a:extLst>
                    <a:ext uri="{9D8B030D-6E8A-4147-A177-3AD203B41FA5}">
                      <a16:colId xmlns:a16="http://schemas.microsoft.com/office/drawing/2014/main" val="20002"/>
                    </a:ext>
                  </a:extLst>
                </a:gridCol>
                <a:gridCol w="1264596">
                  <a:extLst>
                    <a:ext uri="{9D8B030D-6E8A-4147-A177-3AD203B41FA5}">
                      <a16:colId xmlns:a16="http://schemas.microsoft.com/office/drawing/2014/main" val="2639089234"/>
                    </a:ext>
                  </a:extLst>
                </a:gridCol>
              </a:tblGrid>
              <a:tr h="17917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u="none" strike="noStrike" cap="none" normalizeH="0" baseline="0" dirty="0">
                          <a:ln>
                            <a:noFill/>
                          </a:ln>
                          <a:solidFill>
                            <a:schemeClr val="tx1"/>
                          </a:solidFill>
                          <a:effectLst/>
                          <a:latin typeface="+mn-lt"/>
                        </a:rPr>
                        <a:t>Subgroup</a:t>
                      </a:r>
                      <a:endParaRPr kumimoji="0" lang="en-GB"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mn-lt"/>
                        </a:rPr>
                        <a:t>mPFS, Mo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96711728"/>
                  </a:ext>
                </a:extLst>
              </a:tr>
              <a:tr h="17917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u="none" strike="noStrike" cap="none" normalizeH="0" baseline="0" dirty="0">
                          <a:ln>
                            <a:noFill/>
                          </a:ln>
                          <a:solidFill>
                            <a:schemeClr val="tx1"/>
                          </a:solidFill>
                          <a:effectLst/>
                          <a:latin typeface="+mn-lt"/>
                        </a:rPr>
                        <a:t>Subgroup</a:t>
                      </a:r>
                      <a:endParaRPr kumimoji="0" lang="en-GB"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EV + Pembrolizumab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Age</a:t>
                      </a:r>
                    </a:p>
                    <a:p>
                      <a:pPr marL="169863"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&lt;65 yr</a:t>
                      </a:r>
                    </a:p>
                    <a:p>
                      <a:pPr marL="169863"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≥65 yr</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12.7 (75/144)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12 (148/298)</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6.4 (88/135)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6.2 (219/309)</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0.45 (0.32-0.62)</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0.45 (0.36-0.56)</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Race</a:t>
                      </a:r>
                    </a:p>
                    <a:p>
                      <a:pPr marL="171450"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White</a:t>
                      </a:r>
                    </a:p>
                    <a:p>
                      <a:pPr marL="171450"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Other</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10.4 (168/308)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22.3 (55/134)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6.2 (207/290)</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6.5 (100/154)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0.48 (0.39-0.60)</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0.39 (0.27-0.55)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Geographic region</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North America</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Europe</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Rest of world</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12.0 (58/103)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10.4 (94/172)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NR (71/167)</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6.3 (55/85)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6.3 (144/197) </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6.2 (108/162)</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0.56 (0.38-0.82)</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0.50 (0.38-0.66)</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0.35 (0.26-0.48)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Sex</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Female</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Male</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10.4 (55/98)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14.6 (168/344)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6.1 (74/108)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6.3 (233/336)</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0.49 (0.34-0.71)</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0.44 (0.36-0.54)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2774640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ECOG PS</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0</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1-2</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22.3 (93/223)</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9.3 (130/219)</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6.7 (146/215)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6.1 (161/227)</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0.36 (0.28-0.48)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0.53 (0.42-0.68)</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49784995"/>
                  </a:ext>
                </a:extLst>
              </a:tr>
            </a:tbl>
          </a:graphicData>
        </a:graphic>
      </p:graphicFrame>
      <p:sp>
        <p:nvSpPr>
          <p:cNvPr id="8" name="Text Box 11">
            <a:extLst>
              <a:ext uri="{FF2B5EF4-FFF2-40B4-BE49-F238E27FC236}">
                <a16:creationId xmlns:a16="http://schemas.microsoft.com/office/drawing/2014/main" id="{3F29B566-3AE3-82C6-41E8-C2ABFA0F0B0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9" name="Group 3">
            <a:extLst>
              <a:ext uri="{FF2B5EF4-FFF2-40B4-BE49-F238E27FC236}">
                <a16:creationId xmlns:a16="http://schemas.microsoft.com/office/drawing/2014/main" id="{9992E31C-48AD-4809-E543-733AC0AF4316}"/>
              </a:ext>
            </a:extLst>
          </p:cNvPr>
          <p:cNvGraphicFramePr>
            <a:graphicFrameLocks/>
          </p:cNvGraphicFramePr>
          <p:nvPr>
            <p:extLst>
              <p:ext uri="{D42A27DB-BD31-4B8C-83A1-F6EECF244321}">
                <p14:modId xmlns:p14="http://schemas.microsoft.com/office/powerpoint/2010/main" val="2841993425"/>
              </p:ext>
            </p:extLst>
          </p:nvPr>
        </p:nvGraphicFramePr>
        <p:xfrm>
          <a:off x="6129554" y="2045106"/>
          <a:ext cx="5468112" cy="3017600"/>
        </p:xfrm>
        <a:graphic>
          <a:graphicData uri="http://schemas.openxmlformats.org/drawingml/2006/table">
            <a:tbl>
              <a:tblPr firstRow="1" bandRow="1">
                <a:tableStyleId>{EB344D84-9AFB-497E-A393-DC336BA19D2E}</a:tableStyleId>
              </a:tblPr>
              <a:tblGrid>
                <a:gridCol w="1334113">
                  <a:extLst>
                    <a:ext uri="{9D8B030D-6E8A-4147-A177-3AD203B41FA5}">
                      <a16:colId xmlns:a16="http://schemas.microsoft.com/office/drawing/2014/main" val="20000"/>
                    </a:ext>
                  </a:extLst>
                </a:gridCol>
                <a:gridCol w="1619812">
                  <a:extLst>
                    <a:ext uri="{9D8B030D-6E8A-4147-A177-3AD203B41FA5}">
                      <a16:colId xmlns:a16="http://schemas.microsoft.com/office/drawing/2014/main" val="20001"/>
                    </a:ext>
                  </a:extLst>
                </a:gridCol>
                <a:gridCol w="1222312">
                  <a:extLst>
                    <a:ext uri="{9D8B030D-6E8A-4147-A177-3AD203B41FA5}">
                      <a16:colId xmlns:a16="http://schemas.microsoft.com/office/drawing/2014/main" val="20002"/>
                    </a:ext>
                  </a:extLst>
                </a:gridCol>
                <a:gridCol w="1291875">
                  <a:extLst>
                    <a:ext uri="{9D8B030D-6E8A-4147-A177-3AD203B41FA5}">
                      <a16:colId xmlns:a16="http://schemas.microsoft.com/office/drawing/2014/main" val="2639089234"/>
                    </a:ext>
                  </a:extLst>
                </a:gridCol>
              </a:tblGrid>
              <a:tr h="17917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u="none" strike="noStrike" cap="none" normalizeH="0" baseline="0" dirty="0">
                          <a:ln>
                            <a:noFill/>
                          </a:ln>
                          <a:solidFill>
                            <a:schemeClr val="tx1"/>
                          </a:solidFill>
                          <a:effectLst/>
                          <a:latin typeface="+mn-lt"/>
                        </a:rPr>
                        <a:t>Subgroup</a:t>
                      </a:r>
                      <a:endParaRPr kumimoji="0" lang="en-GB"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mn-lt"/>
                        </a:rPr>
                        <a:t>mPFS, Mo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962789158"/>
                  </a:ext>
                </a:extLst>
              </a:tr>
              <a:tr h="17917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u="none" strike="noStrike" cap="none" normalizeH="0" baseline="0" dirty="0" err="1">
                          <a:ln>
                            <a:noFill/>
                          </a:ln>
                          <a:solidFill>
                            <a:schemeClr val="tx1"/>
                          </a:solidFill>
                          <a:effectLst/>
                          <a:latin typeface="+mn-lt"/>
                        </a:rPr>
                        <a:t>mPFS</a:t>
                      </a:r>
                      <a:r>
                        <a:rPr kumimoji="0" lang="en-GB" sz="1400" b="1" u="none" strike="noStrike" cap="none" normalizeH="0" baseline="0" dirty="0">
                          <a:ln>
                            <a:noFill/>
                          </a:ln>
                          <a:solidFill>
                            <a:schemeClr val="tx1"/>
                          </a:solidFill>
                          <a:effectLst/>
                          <a:latin typeface="+mn-lt"/>
                        </a:rPr>
                        <a:t>, median </a:t>
                      </a:r>
                      <a:r>
                        <a:rPr kumimoji="0" lang="en-GB" sz="1400" b="1" u="none" strike="noStrike" cap="none" normalizeH="0" baseline="0" dirty="0" err="1">
                          <a:ln>
                            <a:noFill/>
                          </a:ln>
                          <a:solidFill>
                            <a:schemeClr val="tx1"/>
                          </a:solidFill>
                          <a:effectLst/>
                          <a:latin typeface="+mn-lt"/>
                        </a:rPr>
                        <a:t>mo</a:t>
                      </a:r>
                      <a:r>
                        <a:rPr kumimoji="0" lang="en-GB" sz="1400" b="1" u="none" strike="noStrike" cap="none" normalizeH="0" baseline="0" dirty="0">
                          <a:ln>
                            <a:noFill/>
                          </a:ln>
                          <a:solidFill>
                            <a:schemeClr val="tx1"/>
                          </a:solidFill>
                          <a:effectLst/>
                          <a:latin typeface="+mn-lt"/>
                        </a:rPr>
                        <a:t> (Events/N)</a:t>
                      </a:r>
                      <a:endParaRPr kumimoji="0" lang="en-GB" sz="14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EV + Pembrolizumab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Primary disease origin site</a:t>
                      </a:r>
                    </a:p>
                    <a:p>
                      <a:pPr marL="119063" marR="0" lvl="0" indent="-119063" algn="l" defTabSz="914400" rtl="0" eaLnBrk="1" fontAlgn="base" latinLnBrk="0" hangingPunct="1">
                        <a:lnSpc>
                          <a:spcPct val="100000"/>
                        </a:lnSpc>
                        <a:spcBef>
                          <a:spcPct val="0"/>
                        </a:spcBef>
                        <a:spcAft>
                          <a:spcPct val="0"/>
                        </a:spcAft>
                        <a:buClr>
                          <a:srgbClr val="000000"/>
                        </a:buClr>
                        <a:buSzTx/>
                        <a:buFont typeface="Wingdings" pitchFamily="2" charset="2"/>
                        <a:buChar char="§"/>
                        <a:tabLst>
                          <a:tab pos="169863" algn="l"/>
                        </a:tabLst>
                      </a:pPr>
                      <a:r>
                        <a:rPr kumimoji="0" lang="en-US" sz="1200" b="0" u="none" strike="noStrike" cap="none" normalizeH="0" baseline="0" dirty="0">
                          <a:ln>
                            <a:noFill/>
                          </a:ln>
                          <a:solidFill>
                            <a:schemeClr val="bg2">
                              <a:lumMod val="10000"/>
                            </a:schemeClr>
                          </a:solidFill>
                          <a:effectLst/>
                          <a:latin typeface="+mn-lt"/>
                        </a:rPr>
                        <a:t>Upper tract</a:t>
                      </a:r>
                    </a:p>
                    <a:p>
                      <a:pPr marL="119063" marR="0" lvl="0" indent="-119063" algn="l" defTabSz="914400" rtl="0" eaLnBrk="1" fontAlgn="base" latinLnBrk="0" hangingPunct="1">
                        <a:lnSpc>
                          <a:spcPct val="100000"/>
                        </a:lnSpc>
                        <a:spcBef>
                          <a:spcPct val="0"/>
                        </a:spcBef>
                        <a:spcAft>
                          <a:spcPct val="0"/>
                        </a:spcAft>
                        <a:buClr>
                          <a:srgbClr val="000000"/>
                        </a:buClr>
                        <a:buSzTx/>
                        <a:buFont typeface="Wingdings" pitchFamily="2" charset="2"/>
                        <a:buChar char="§"/>
                        <a:tabLst>
                          <a:tab pos="169863" algn="l"/>
                        </a:tabLst>
                      </a:pPr>
                      <a:r>
                        <a:rPr kumimoji="0" lang="en-US" sz="1200" b="0" i="0" u="none" strike="noStrike" cap="none" normalizeH="0" baseline="0" dirty="0">
                          <a:ln>
                            <a:noFill/>
                          </a:ln>
                          <a:solidFill>
                            <a:schemeClr val="bg2">
                              <a:lumMod val="10000"/>
                            </a:schemeClr>
                          </a:solidFill>
                          <a:effectLst/>
                          <a:latin typeface="+mn-lt"/>
                        </a:rPr>
                        <a:t>Lower tract</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12.7 (69/135)</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12.5 (152/305)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6.2 (70/104)</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6.3 (236-339)</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0.50 (0.35-0.71)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0.44 (0.35-0.54)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Mets disease site</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Visceral</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LN only</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10.4 (176/318)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(38/103)</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6.2 (238/318)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8.3 (55/104)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0.45 (0.37-0.55)</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0.40 (0.26-0.62)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4"/>
                  </a:ext>
                </a:extLst>
              </a:tr>
              <a:tr h="32673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Renal function*</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Normal </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Mild</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Moderate/</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severe</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18.7 (38/84)</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12.7 (79/165)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10.6 (106/193)</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6.7 (61/95)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6.3 (114/162)</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6.2 (132/187)</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0.46 (0.30-0.71)</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0.46 (0.34-0.62)</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0.47 (0.36-0.61)</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49784995"/>
                  </a:ext>
                </a:extLst>
              </a:tr>
            </a:tbl>
          </a:graphicData>
        </a:graphic>
      </p:graphicFrame>
      <p:sp>
        <p:nvSpPr>
          <p:cNvPr id="10" name="TextBox 9">
            <a:extLst>
              <a:ext uri="{FF2B5EF4-FFF2-40B4-BE49-F238E27FC236}">
                <a16:creationId xmlns:a16="http://schemas.microsoft.com/office/drawing/2014/main" id="{7C02E190-DD96-2DBF-E855-B78506F87FAE}"/>
              </a:ext>
            </a:extLst>
          </p:cNvPr>
          <p:cNvSpPr txBox="1"/>
          <p:nvPr/>
        </p:nvSpPr>
        <p:spPr bwMode="auto">
          <a:xfrm>
            <a:off x="6129554" y="5257016"/>
            <a:ext cx="55633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mn-lt"/>
              </a:rPr>
              <a:t>*Normal: </a:t>
            </a:r>
            <a:r>
              <a:rPr kumimoji="0" lang="en-US" sz="1200" b="0" i="0" u="none" strike="noStrike" cap="none" normalizeH="0" baseline="0" dirty="0">
                <a:ln>
                  <a:noFill/>
                </a:ln>
                <a:solidFill>
                  <a:schemeClr val="bg2">
                    <a:lumMod val="10000"/>
                  </a:schemeClr>
                </a:solidFill>
                <a:effectLst/>
                <a:latin typeface="+mn-lt"/>
              </a:rPr>
              <a:t>≥</a:t>
            </a:r>
            <a:r>
              <a:rPr lang="en-US" sz="1200" b="0" dirty="0">
                <a:solidFill>
                  <a:schemeClr val="bg1"/>
                </a:solidFill>
                <a:latin typeface="+mn-lt"/>
              </a:rPr>
              <a:t>90 mL/min; mild: </a:t>
            </a:r>
            <a:r>
              <a:rPr kumimoji="0" lang="en-US" sz="1200" b="0" i="0" u="none" strike="noStrike" cap="none" normalizeH="0" baseline="0" dirty="0">
                <a:ln>
                  <a:noFill/>
                </a:ln>
                <a:solidFill>
                  <a:schemeClr val="bg2">
                    <a:lumMod val="10000"/>
                  </a:schemeClr>
                </a:solidFill>
                <a:effectLst/>
                <a:latin typeface="+mn-lt"/>
              </a:rPr>
              <a:t>60 to &lt;90 mL/min; moderate/severe: </a:t>
            </a:r>
            <a:r>
              <a:rPr kumimoji="0" lang="en-US" sz="1200" b="0" i="0" u="none" strike="noStrike" cap="none" normalizeH="0" baseline="0" dirty="0">
                <a:ln>
                  <a:noFill/>
                </a:ln>
                <a:solidFill>
                  <a:schemeClr val="bg1"/>
                </a:solidFill>
                <a:effectLst/>
                <a:latin typeface="+mn-lt"/>
              </a:rPr>
              <a:t>1</a:t>
            </a:r>
            <a:r>
              <a:rPr lang="en-US" sz="1200" b="0" dirty="0">
                <a:solidFill>
                  <a:schemeClr val="bg1"/>
                </a:solidFill>
                <a:latin typeface="+mn-lt"/>
              </a:rPr>
              <a:t>5 to &lt;60 mL/min. </a:t>
            </a:r>
          </a:p>
        </p:txBody>
      </p:sp>
    </p:spTree>
    <p:extLst>
      <p:ext uri="{BB962C8B-B14F-4D97-AF65-F5344CB8AC3E}">
        <p14:creationId xmlns:p14="http://schemas.microsoft.com/office/powerpoint/2010/main" val="2778389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CE96A-D7C8-8856-4954-C226033B328C}"/>
              </a:ext>
            </a:extLst>
          </p:cNvPr>
          <p:cNvSpPr>
            <a:spLocks noGrp="1"/>
          </p:cNvSpPr>
          <p:nvPr>
            <p:ph type="title"/>
          </p:nvPr>
        </p:nvSpPr>
        <p:spPr/>
        <p:txBody>
          <a:bodyPr/>
          <a:lstStyle/>
          <a:p>
            <a:r>
              <a:rPr lang="en-US" altLang="en-US" dirty="0"/>
              <a:t>EV-302/KEYNOTE-A39: OS Subgroup Analyses of Stratification Factors</a:t>
            </a:r>
            <a:endParaRPr lang="en-US" dirty="0"/>
          </a:p>
        </p:txBody>
      </p:sp>
      <p:sp>
        <p:nvSpPr>
          <p:cNvPr id="8" name="Text Box 11">
            <a:extLst>
              <a:ext uri="{FF2B5EF4-FFF2-40B4-BE49-F238E27FC236}">
                <a16:creationId xmlns:a16="http://schemas.microsoft.com/office/drawing/2014/main" id="{998519B4-143A-2B9F-3B46-E1C8F882FE0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5" name="Group 3">
            <a:extLst>
              <a:ext uri="{FF2B5EF4-FFF2-40B4-BE49-F238E27FC236}">
                <a16:creationId xmlns:a16="http://schemas.microsoft.com/office/drawing/2014/main" id="{EFA4486E-32BE-A5E2-C461-33613EA75840}"/>
              </a:ext>
            </a:extLst>
          </p:cNvPr>
          <p:cNvGraphicFramePr>
            <a:graphicFrameLocks/>
          </p:cNvGraphicFramePr>
          <p:nvPr>
            <p:extLst>
              <p:ext uri="{D42A27DB-BD31-4B8C-83A1-F6EECF244321}">
                <p14:modId xmlns:p14="http://schemas.microsoft.com/office/powerpoint/2010/main" val="689686381"/>
              </p:ext>
            </p:extLst>
          </p:nvPr>
        </p:nvGraphicFramePr>
        <p:xfrm>
          <a:off x="723900" y="1603375"/>
          <a:ext cx="10741573" cy="3533686"/>
        </p:xfrm>
        <a:graphic>
          <a:graphicData uri="http://schemas.openxmlformats.org/drawingml/2006/table">
            <a:tbl>
              <a:tblPr firstRow="1" bandRow="1">
                <a:tableStyleId>{EB344D84-9AFB-497E-A393-DC336BA19D2E}</a:tableStyleId>
              </a:tblPr>
              <a:tblGrid>
                <a:gridCol w="3609724">
                  <a:extLst>
                    <a:ext uri="{9D8B030D-6E8A-4147-A177-3AD203B41FA5}">
                      <a16:colId xmlns:a16="http://schemas.microsoft.com/office/drawing/2014/main" val="20000"/>
                    </a:ext>
                  </a:extLst>
                </a:gridCol>
                <a:gridCol w="2575120">
                  <a:extLst>
                    <a:ext uri="{9D8B030D-6E8A-4147-A177-3AD203B41FA5}">
                      <a16:colId xmlns:a16="http://schemas.microsoft.com/office/drawing/2014/main" val="1076496532"/>
                    </a:ext>
                  </a:extLst>
                </a:gridCol>
                <a:gridCol w="2189371">
                  <a:extLst>
                    <a:ext uri="{9D8B030D-6E8A-4147-A177-3AD203B41FA5}">
                      <a16:colId xmlns:a16="http://schemas.microsoft.com/office/drawing/2014/main" val="757518126"/>
                    </a:ext>
                  </a:extLst>
                </a:gridCol>
                <a:gridCol w="2367358">
                  <a:extLst>
                    <a:ext uri="{9D8B030D-6E8A-4147-A177-3AD203B41FA5}">
                      <a16:colId xmlns:a16="http://schemas.microsoft.com/office/drawing/2014/main" val="2898862518"/>
                    </a:ext>
                  </a:extLst>
                </a:gridCol>
              </a:tblGrid>
              <a:tr h="39521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u="none" strike="noStrike" cap="none" normalizeH="0" baseline="0" dirty="0">
                          <a:ln>
                            <a:noFill/>
                          </a:ln>
                          <a:solidFill>
                            <a:schemeClr val="tx1"/>
                          </a:solidFill>
                          <a:effectLst/>
                          <a:latin typeface="+mn-lt"/>
                        </a:rPr>
                        <a:t>Subgroup</a:t>
                      </a:r>
                      <a:endParaRPr kumimoji="0" lang="en-GB" sz="18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n-lt"/>
                        </a:rPr>
                        <a:t>mOS, Mo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9521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u="none" strike="noStrike" kern="1200" cap="none" normalizeH="0" baseline="0" dirty="0">
                          <a:ln>
                            <a:noFill/>
                          </a:ln>
                          <a:solidFill>
                            <a:schemeClr val="tx1"/>
                          </a:solidFill>
                          <a:effectLst/>
                          <a:latin typeface="+mn-lt"/>
                          <a:ea typeface="+mn-ea"/>
                          <a:cs typeface="+mn-cs"/>
                        </a:rPr>
                        <a:t>EV + Pembrolizumab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u="none" strike="noStrike" kern="1200" cap="none" normalizeH="0" baseline="0" dirty="0">
                          <a:ln>
                            <a:noFill/>
                          </a:ln>
                          <a:solidFill>
                            <a:schemeClr val="tx1"/>
                          </a:solidFill>
                          <a:effectLst/>
                          <a:latin typeface="+mn-lt"/>
                          <a:ea typeface="+mn-ea"/>
                          <a:cs typeface="+mn-cs"/>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58735503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u="none" strike="noStrike" cap="none" normalizeH="0" baseline="0" dirty="0">
                          <a:ln>
                            <a:noFill/>
                          </a:ln>
                          <a:solidFill>
                            <a:schemeClr val="bg2">
                              <a:lumMod val="10000"/>
                            </a:schemeClr>
                          </a:solidFill>
                          <a:effectLst/>
                          <a:latin typeface="+mn-lt"/>
                        </a:rPr>
                        <a:t>Cisplatin eligibility</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cap="none" normalizeH="0" baseline="0" dirty="0">
                          <a:ln>
                            <a:noFill/>
                          </a:ln>
                          <a:solidFill>
                            <a:schemeClr val="bg2">
                              <a:lumMod val="10000"/>
                            </a:schemeClr>
                          </a:solidFill>
                          <a:effectLst/>
                          <a:latin typeface="+mn-lt"/>
                        </a:rPr>
                        <a:t>Eligible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cap="none" normalizeH="0" baseline="0" dirty="0">
                          <a:ln>
                            <a:noFill/>
                          </a:ln>
                          <a:solidFill>
                            <a:schemeClr val="bg2">
                              <a:lumMod val="10000"/>
                            </a:schemeClr>
                          </a:solidFill>
                          <a:effectLst/>
                          <a:latin typeface="+mn-lt"/>
                        </a:rPr>
                        <a:t>Ineligible</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31.5 (69/224)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NR (64/198)</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18.4 (106/234)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12.7 (120/210)</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mn-lt"/>
                        </a:rPr>
                      </a:br>
                      <a:r>
                        <a:rPr kumimoji="0" lang="en-US" sz="1800" b="0" i="0" u="none" strike="noStrike" cap="none" normalizeH="0" baseline="0" dirty="0">
                          <a:ln>
                            <a:noFill/>
                          </a:ln>
                          <a:solidFill>
                            <a:schemeClr val="bg2">
                              <a:lumMod val="10000"/>
                            </a:schemeClr>
                          </a:solidFill>
                          <a:effectLst/>
                          <a:latin typeface="+mn-lt"/>
                        </a:rPr>
                        <a:t>0.53 (0.39-0.72)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0.43 (0.31-0.59)</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PD-L1 expression status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High (CPS ≥10)</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Low (CPS &lt;10)</a:t>
                      </a:r>
                      <a:endParaRPr kumimoji="0" lang="en-US" sz="18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31.5 (79/254)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NR (53/184)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16.6 (125/254)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15.5 (99/185)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800" b="0" i="0" u="none" strike="noStrike" kern="1200" cap="none" normalizeH="0" baseline="0" dirty="0">
                          <a:ln>
                            <a:noFill/>
                          </a:ln>
                          <a:solidFill>
                            <a:schemeClr val="bg2">
                              <a:lumMod val="10000"/>
                            </a:schemeClr>
                          </a:solidFill>
                          <a:effectLst/>
                          <a:latin typeface="+mn-lt"/>
                          <a:ea typeface="+mn-ea"/>
                          <a:cs typeface="+mn-cs"/>
                        </a:rPr>
                      </a:br>
                      <a:r>
                        <a:rPr kumimoji="0" lang="en-US" sz="1800" b="0" i="0" u="none" strike="noStrike" kern="1200" cap="none" normalizeH="0" baseline="0" dirty="0">
                          <a:ln>
                            <a:noFill/>
                          </a:ln>
                          <a:solidFill>
                            <a:schemeClr val="bg2">
                              <a:lumMod val="10000"/>
                            </a:schemeClr>
                          </a:solidFill>
                          <a:effectLst/>
                          <a:latin typeface="+mn-lt"/>
                          <a:ea typeface="+mn-ea"/>
                          <a:cs typeface="+mn-cs"/>
                        </a:rPr>
                        <a:t>0.49 (0.37-0.66)</a:t>
                      </a:r>
                      <a:br>
                        <a:rPr kumimoji="0" lang="en-US" sz="1800" b="0" i="0" u="none" strike="noStrike" kern="1200" cap="none" normalizeH="0" baseline="0" dirty="0">
                          <a:ln>
                            <a:noFill/>
                          </a:ln>
                          <a:solidFill>
                            <a:schemeClr val="bg2">
                              <a:lumMod val="10000"/>
                            </a:schemeClr>
                          </a:solidFill>
                          <a:effectLst/>
                          <a:latin typeface="+mn-lt"/>
                          <a:ea typeface="+mn-ea"/>
                          <a:cs typeface="+mn-cs"/>
                        </a:rPr>
                      </a:br>
                      <a:r>
                        <a:rPr kumimoji="0" lang="en-US" sz="1800" b="0" i="0" u="none" strike="noStrike" kern="1200" cap="none" normalizeH="0" baseline="0" dirty="0">
                          <a:ln>
                            <a:noFill/>
                          </a:ln>
                          <a:solidFill>
                            <a:schemeClr val="bg2">
                              <a:lumMod val="10000"/>
                            </a:schemeClr>
                          </a:solidFill>
                          <a:effectLst/>
                          <a:latin typeface="+mn-lt"/>
                          <a:ea typeface="+mn-ea"/>
                          <a:cs typeface="+mn-cs"/>
                        </a:rPr>
                        <a:t>0.44 (0.31-0.61)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Liver metastases present</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kern="1200" cap="none" normalizeH="0" baseline="0" dirty="0">
                          <a:ln>
                            <a:noFill/>
                          </a:ln>
                          <a:solidFill>
                            <a:schemeClr val="bg2">
                              <a:lumMod val="10000"/>
                            </a:schemeClr>
                          </a:solidFill>
                          <a:effectLst/>
                          <a:latin typeface="+mn-lt"/>
                          <a:ea typeface="+mn-ea"/>
                          <a:cs typeface="+mn-cs"/>
                        </a:rPr>
                        <a:t>Yes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800" b="0" u="none" strike="noStrike" kern="1200" cap="none" normalizeH="0" baseline="0" dirty="0">
                          <a:ln>
                            <a:noFill/>
                          </a:ln>
                          <a:solidFill>
                            <a:schemeClr val="bg2">
                              <a:lumMod val="10000"/>
                            </a:schemeClr>
                          </a:solidFill>
                          <a:effectLst/>
                          <a:latin typeface="+mn-lt"/>
                          <a:ea typeface="+mn-ea"/>
                          <a:cs typeface="+mn-cs"/>
                        </a:rPr>
                        <a:t>No</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19.1 (43/100)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NR (90/342)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10.1 (67/99)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17.9 (159/345)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mn-lt"/>
                        </a:rPr>
                      </a:br>
                      <a:r>
                        <a:rPr kumimoji="0" lang="en-US" sz="1800" b="0" i="0" u="none" strike="noStrike" cap="none" normalizeH="0" baseline="0" dirty="0">
                          <a:ln>
                            <a:noFill/>
                          </a:ln>
                          <a:solidFill>
                            <a:schemeClr val="bg2">
                              <a:lumMod val="10000"/>
                            </a:schemeClr>
                          </a:solidFill>
                          <a:effectLst/>
                          <a:latin typeface="+mn-lt"/>
                        </a:rPr>
                        <a:t>0.47 (0.32-0.71)</a:t>
                      </a:r>
                      <a:br>
                        <a:rPr kumimoji="0" lang="en-US" sz="1800" b="0" i="0" u="none" strike="noStrike" cap="none" normalizeH="0" baseline="0" dirty="0">
                          <a:ln>
                            <a:noFill/>
                          </a:ln>
                          <a:solidFill>
                            <a:schemeClr val="bg2">
                              <a:lumMod val="10000"/>
                            </a:schemeClr>
                          </a:solidFill>
                          <a:effectLst/>
                          <a:latin typeface="+mn-lt"/>
                        </a:rPr>
                      </a:br>
                      <a:r>
                        <a:rPr kumimoji="0" lang="en-US" sz="1800" b="0" i="0" u="none" strike="noStrike" cap="none" normalizeH="0" baseline="0" dirty="0">
                          <a:ln>
                            <a:noFill/>
                          </a:ln>
                          <a:solidFill>
                            <a:schemeClr val="bg2">
                              <a:lumMod val="10000"/>
                            </a:schemeClr>
                          </a:solidFill>
                          <a:effectLst/>
                          <a:latin typeface="+mn-lt"/>
                        </a:rPr>
                        <a:t>0.47 (0.36-0.61)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365638634"/>
                  </a:ext>
                </a:extLst>
              </a:tr>
            </a:tbl>
          </a:graphicData>
        </a:graphic>
      </p:graphicFrame>
      <p:sp>
        <p:nvSpPr>
          <p:cNvPr id="6" name="TextBox 5">
            <a:extLst>
              <a:ext uri="{FF2B5EF4-FFF2-40B4-BE49-F238E27FC236}">
                <a16:creationId xmlns:a16="http://schemas.microsoft.com/office/drawing/2014/main" id="{63D02778-4089-28BB-0959-97F3EDE9E228}"/>
              </a:ext>
            </a:extLst>
          </p:cNvPr>
          <p:cNvSpPr txBox="1"/>
          <p:nvPr/>
        </p:nvSpPr>
        <p:spPr bwMode="auto">
          <a:xfrm>
            <a:off x="669719" y="5137061"/>
            <a:ext cx="61208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*Stratified Cox proportional hazards model.</a:t>
            </a:r>
          </a:p>
        </p:txBody>
      </p:sp>
    </p:spTree>
    <p:extLst>
      <p:ext uri="{BB962C8B-B14F-4D97-AF65-F5344CB8AC3E}">
        <p14:creationId xmlns:p14="http://schemas.microsoft.com/office/powerpoint/2010/main" val="101257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FB81F-C028-E97E-768F-E58AB59A95C2}"/>
              </a:ext>
            </a:extLst>
          </p:cNvPr>
          <p:cNvSpPr>
            <a:spLocks noGrp="1"/>
          </p:cNvSpPr>
          <p:nvPr>
            <p:ph type="title"/>
          </p:nvPr>
        </p:nvSpPr>
        <p:spPr/>
        <p:txBody>
          <a:bodyPr/>
          <a:lstStyle/>
          <a:p>
            <a:r>
              <a:rPr lang="en-US" altLang="en-US" dirty="0"/>
              <a:t>EV-302/KEYNOTE-A39: OS Subgroup Analyses of </a:t>
            </a:r>
            <a:br>
              <a:rPr lang="en-US" altLang="en-US" dirty="0"/>
            </a:br>
            <a:r>
              <a:rPr lang="en-US" altLang="en-US" dirty="0"/>
              <a:t>Other Factors</a:t>
            </a:r>
            <a:endParaRPr lang="en-US" dirty="0"/>
          </a:p>
        </p:txBody>
      </p:sp>
      <p:sp>
        <p:nvSpPr>
          <p:cNvPr id="3" name="Content Placeholder 2">
            <a:extLst>
              <a:ext uri="{FF2B5EF4-FFF2-40B4-BE49-F238E27FC236}">
                <a16:creationId xmlns:a16="http://schemas.microsoft.com/office/drawing/2014/main" id="{44D5C6D4-DD8A-E953-7039-326CCDD757BF}"/>
              </a:ext>
            </a:extLst>
          </p:cNvPr>
          <p:cNvSpPr>
            <a:spLocks noGrp="1"/>
          </p:cNvSpPr>
          <p:nvPr>
            <p:ph idx="1"/>
          </p:nvPr>
        </p:nvSpPr>
        <p:spPr>
          <a:xfrm>
            <a:off x="604675" y="1513047"/>
            <a:ext cx="10877529" cy="461665"/>
          </a:xfrm>
        </p:spPr>
        <p:txBody>
          <a:bodyPr/>
          <a:lstStyle/>
          <a:p>
            <a:r>
              <a:rPr lang="en-US" sz="2400" dirty="0"/>
              <a:t>OS benefit among subgroups was consistent with overall results</a:t>
            </a:r>
          </a:p>
          <a:p>
            <a:pPr marL="0" indent="0">
              <a:buNone/>
            </a:pPr>
            <a:endParaRPr lang="en-US" sz="2400" dirty="0"/>
          </a:p>
        </p:txBody>
      </p:sp>
      <p:graphicFrame>
        <p:nvGraphicFramePr>
          <p:cNvPr id="6" name="Group 3">
            <a:extLst>
              <a:ext uri="{FF2B5EF4-FFF2-40B4-BE49-F238E27FC236}">
                <a16:creationId xmlns:a16="http://schemas.microsoft.com/office/drawing/2014/main" id="{AF4B58F4-4EC9-49CF-95B2-F86A71B2A23B}"/>
              </a:ext>
            </a:extLst>
          </p:cNvPr>
          <p:cNvGraphicFramePr>
            <a:graphicFrameLocks/>
          </p:cNvGraphicFramePr>
          <p:nvPr>
            <p:extLst>
              <p:ext uri="{D42A27DB-BD31-4B8C-83A1-F6EECF244321}">
                <p14:modId xmlns:p14="http://schemas.microsoft.com/office/powerpoint/2010/main" val="3242500678"/>
              </p:ext>
            </p:extLst>
          </p:nvPr>
        </p:nvGraphicFramePr>
        <p:xfrm>
          <a:off x="604675" y="2018984"/>
          <a:ext cx="5468111" cy="4114912"/>
        </p:xfrm>
        <a:graphic>
          <a:graphicData uri="http://schemas.openxmlformats.org/drawingml/2006/table">
            <a:tbl>
              <a:tblPr firstRow="1" bandRow="1">
                <a:tableStyleId>{EB344D84-9AFB-497E-A393-DC336BA19D2E}</a:tableStyleId>
              </a:tblPr>
              <a:tblGrid>
                <a:gridCol w="1350553">
                  <a:extLst>
                    <a:ext uri="{9D8B030D-6E8A-4147-A177-3AD203B41FA5}">
                      <a16:colId xmlns:a16="http://schemas.microsoft.com/office/drawing/2014/main" val="20000"/>
                    </a:ext>
                  </a:extLst>
                </a:gridCol>
                <a:gridCol w="1637490">
                  <a:extLst>
                    <a:ext uri="{9D8B030D-6E8A-4147-A177-3AD203B41FA5}">
                      <a16:colId xmlns:a16="http://schemas.microsoft.com/office/drawing/2014/main" val="20001"/>
                    </a:ext>
                  </a:extLst>
                </a:gridCol>
                <a:gridCol w="1238745">
                  <a:extLst>
                    <a:ext uri="{9D8B030D-6E8A-4147-A177-3AD203B41FA5}">
                      <a16:colId xmlns:a16="http://schemas.microsoft.com/office/drawing/2014/main" val="20002"/>
                    </a:ext>
                  </a:extLst>
                </a:gridCol>
                <a:gridCol w="1241323">
                  <a:extLst>
                    <a:ext uri="{9D8B030D-6E8A-4147-A177-3AD203B41FA5}">
                      <a16:colId xmlns:a16="http://schemas.microsoft.com/office/drawing/2014/main" val="2639089234"/>
                    </a:ext>
                  </a:extLst>
                </a:gridCol>
              </a:tblGrid>
              <a:tr h="17917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u="none" strike="noStrike" cap="none" normalizeH="0" baseline="0" dirty="0">
                          <a:ln>
                            <a:noFill/>
                          </a:ln>
                          <a:solidFill>
                            <a:schemeClr val="tx1"/>
                          </a:solidFill>
                          <a:effectLst/>
                          <a:latin typeface="+mn-lt"/>
                        </a:rPr>
                        <a:t>Subgroup</a:t>
                      </a:r>
                      <a:endParaRPr kumimoji="0" lang="en-GB"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mn-lt"/>
                        </a:rPr>
                        <a:t>mOS, Mo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043693155"/>
                  </a:ext>
                </a:extLst>
              </a:tr>
              <a:tr h="17917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u="none" strike="noStrike" cap="none" normalizeH="0" baseline="0" dirty="0" err="1">
                          <a:ln>
                            <a:noFill/>
                          </a:ln>
                          <a:solidFill>
                            <a:schemeClr val="tx1"/>
                          </a:solidFill>
                          <a:effectLst/>
                          <a:latin typeface="+mn-lt"/>
                        </a:rPr>
                        <a:t>mPFS</a:t>
                      </a:r>
                      <a:r>
                        <a:rPr kumimoji="0" lang="en-GB" sz="1400" b="1" u="none" strike="noStrike" cap="none" normalizeH="0" baseline="0" dirty="0">
                          <a:ln>
                            <a:noFill/>
                          </a:ln>
                          <a:solidFill>
                            <a:schemeClr val="tx1"/>
                          </a:solidFill>
                          <a:effectLst/>
                          <a:latin typeface="+mn-lt"/>
                        </a:rPr>
                        <a:t>, median </a:t>
                      </a:r>
                      <a:r>
                        <a:rPr kumimoji="0" lang="en-GB" sz="1400" b="1" u="none" strike="noStrike" cap="none" normalizeH="0" baseline="0" dirty="0" err="1">
                          <a:ln>
                            <a:noFill/>
                          </a:ln>
                          <a:solidFill>
                            <a:schemeClr val="tx1"/>
                          </a:solidFill>
                          <a:effectLst/>
                          <a:latin typeface="+mn-lt"/>
                        </a:rPr>
                        <a:t>mo</a:t>
                      </a:r>
                      <a:r>
                        <a:rPr kumimoji="0" lang="en-GB" sz="1400" b="1" u="none" strike="noStrike" cap="none" normalizeH="0" baseline="0" dirty="0">
                          <a:ln>
                            <a:noFill/>
                          </a:ln>
                          <a:solidFill>
                            <a:schemeClr val="tx1"/>
                          </a:solidFill>
                          <a:effectLst/>
                          <a:latin typeface="+mn-lt"/>
                        </a:rPr>
                        <a:t> (Events/N)</a:t>
                      </a:r>
                      <a:endParaRPr kumimoji="0" lang="en-GB" sz="14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EV + Pembrolizumab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Age</a:t>
                      </a:r>
                    </a:p>
                    <a:p>
                      <a:pPr marL="169863"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&lt;65 yr</a:t>
                      </a:r>
                    </a:p>
                    <a:p>
                      <a:pPr marL="169863"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≥65 yr</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(39/144)</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31.5 (94/298)</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19.7 (58/135)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14.6 (168/309)</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0.46 (0.30-0.71)</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0.48 (0.38-0.63)</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Race</a:t>
                      </a:r>
                    </a:p>
                    <a:p>
                      <a:pPr marL="171450"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White</a:t>
                      </a:r>
                    </a:p>
                    <a:p>
                      <a:pPr marL="171450"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Other</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26.1 (104/308)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(29/134)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15.3 (162/290)</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19.3 (64/154)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0.47 (0.36-0.60)</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0.46 (0.29-0.72)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Geographic region</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North America</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Europe</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Rest of world</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25.6 (40/103)</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(56/172)</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(37/167)</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21.2 (42/85)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13.9 (110/197)</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16.4 (74/162)</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endParaRPr kumimoji="0" lang="en-US" sz="12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0.71 (0.44-1.12)</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0.40 (0.28-0.56)</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0.41 (0.27-0.61)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Sex</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Female</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Male</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25.4 (32/98)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31.5 (101/344)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14.6 (54/108)</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16.6 (172/336)</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0.51 (0.32-0.80)</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0.47 (0.36-0.60)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2774640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ECOG PS</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u="none" strike="noStrike" cap="none" normalizeH="0" baseline="0" dirty="0">
                          <a:ln>
                            <a:noFill/>
                          </a:ln>
                          <a:solidFill>
                            <a:schemeClr val="bg2">
                              <a:lumMod val="10000"/>
                            </a:schemeClr>
                          </a:solidFill>
                          <a:effectLst/>
                          <a:latin typeface="+mn-lt"/>
                        </a:rPr>
                        <a:t>0</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1-2</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(44/223)</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25.4 (89/219)</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18.4 (94/215)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13.1 (131/227)</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0.36 (0.25-0.53)</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0.54 (0.41-0.72)</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49784995"/>
                  </a:ext>
                </a:extLst>
              </a:tr>
            </a:tbl>
          </a:graphicData>
        </a:graphic>
      </p:graphicFrame>
      <p:sp>
        <p:nvSpPr>
          <p:cNvPr id="8" name="Text Box 11">
            <a:extLst>
              <a:ext uri="{FF2B5EF4-FFF2-40B4-BE49-F238E27FC236}">
                <a16:creationId xmlns:a16="http://schemas.microsoft.com/office/drawing/2014/main" id="{3F29B566-3AE3-82C6-41E8-C2ABFA0F0B0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4" name="Group 3">
            <a:extLst>
              <a:ext uri="{FF2B5EF4-FFF2-40B4-BE49-F238E27FC236}">
                <a16:creationId xmlns:a16="http://schemas.microsoft.com/office/drawing/2014/main" id="{5BD21B7E-8A86-52F1-FB30-CAEE0E432A76}"/>
              </a:ext>
            </a:extLst>
          </p:cNvPr>
          <p:cNvGraphicFramePr>
            <a:graphicFrameLocks/>
          </p:cNvGraphicFramePr>
          <p:nvPr>
            <p:extLst>
              <p:ext uri="{D42A27DB-BD31-4B8C-83A1-F6EECF244321}">
                <p14:modId xmlns:p14="http://schemas.microsoft.com/office/powerpoint/2010/main" val="991360286"/>
              </p:ext>
            </p:extLst>
          </p:nvPr>
        </p:nvGraphicFramePr>
        <p:xfrm>
          <a:off x="6142894" y="2018984"/>
          <a:ext cx="5530297" cy="3017600"/>
        </p:xfrm>
        <a:graphic>
          <a:graphicData uri="http://schemas.openxmlformats.org/drawingml/2006/table">
            <a:tbl>
              <a:tblPr firstRow="1" bandRow="1">
                <a:tableStyleId>{EB344D84-9AFB-497E-A393-DC336BA19D2E}</a:tableStyleId>
              </a:tblPr>
              <a:tblGrid>
                <a:gridCol w="1425225">
                  <a:extLst>
                    <a:ext uri="{9D8B030D-6E8A-4147-A177-3AD203B41FA5}">
                      <a16:colId xmlns:a16="http://schemas.microsoft.com/office/drawing/2014/main" val="20000"/>
                    </a:ext>
                  </a:extLst>
                </a:gridCol>
                <a:gridCol w="1643975">
                  <a:extLst>
                    <a:ext uri="{9D8B030D-6E8A-4147-A177-3AD203B41FA5}">
                      <a16:colId xmlns:a16="http://schemas.microsoft.com/office/drawing/2014/main" val="20001"/>
                    </a:ext>
                  </a:extLst>
                </a:gridCol>
                <a:gridCol w="1189072">
                  <a:extLst>
                    <a:ext uri="{9D8B030D-6E8A-4147-A177-3AD203B41FA5}">
                      <a16:colId xmlns:a16="http://schemas.microsoft.com/office/drawing/2014/main" val="20002"/>
                    </a:ext>
                  </a:extLst>
                </a:gridCol>
                <a:gridCol w="1272025">
                  <a:extLst>
                    <a:ext uri="{9D8B030D-6E8A-4147-A177-3AD203B41FA5}">
                      <a16:colId xmlns:a16="http://schemas.microsoft.com/office/drawing/2014/main" val="2639089234"/>
                    </a:ext>
                  </a:extLst>
                </a:gridCol>
              </a:tblGrid>
              <a:tr h="17917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u="none" strike="noStrike" cap="none" normalizeH="0" baseline="0" dirty="0">
                          <a:ln>
                            <a:noFill/>
                          </a:ln>
                          <a:solidFill>
                            <a:schemeClr val="tx1"/>
                          </a:solidFill>
                          <a:effectLst/>
                          <a:latin typeface="+mn-lt"/>
                        </a:rPr>
                        <a:t>Subgroup</a:t>
                      </a:r>
                      <a:endParaRPr kumimoji="0" lang="en-GB"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mn-lt"/>
                        </a:rPr>
                        <a:t>mOS, Mo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893832518"/>
                  </a:ext>
                </a:extLst>
              </a:tr>
              <a:tr h="17917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u="none" strike="noStrike" cap="none" normalizeH="0" baseline="0" dirty="0" err="1">
                          <a:ln>
                            <a:noFill/>
                          </a:ln>
                          <a:solidFill>
                            <a:schemeClr val="tx1"/>
                          </a:solidFill>
                          <a:effectLst/>
                          <a:latin typeface="+mn-lt"/>
                        </a:rPr>
                        <a:t>mPFS</a:t>
                      </a:r>
                      <a:r>
                        <a:rPr kumimoji="0" lang="en-GB" sz="1200" b="1" u="none" strike="noStrike" cap="none" normalizeH="0" baseline="0" dirty="0">
                          <a:ln>
                            <a:noFill/>
                          </a:ln>
                          <a:solidFill>
                            <a:schemeClr val="tx1"/>
                          </a:solidFill>
                          <a:effectLst/>
                          <a:latin typeface="+mn-lt"/>
                        </a:rPr>
                        <a:t>, median </a:t>
                      </a:r>
                      <a:r>
                        <a:rPr kumimoji="0" lang="en-GB" sz="1200" b="1" u="none" strike="noStrike" cap="none" normalizeH="0" baseline="0" dirty="0" err="1">
                          <a:ln>
                            <a:noFill/>
                          </a:ln>
                          <a:solidFill>
                            <a:schemeClr val="tx1"/>
                          </a:solidFill>
                          <a:effectLst/>
                          <a:latin typeface="+mn-lt"/>
                        </a:rPr>
                        <a:t>mo</a:t>
                      </a:r>
                      <a:r>
                        <a:rPr kumimoji="0" lang="en-GB" sz="1200" b="1" u="none" strike="noStrike" cap="none" normalizeH="0" baseline="0" dirty="0">
                          <a:ln>
                            <a:noFill/>
                          </a:ln>
                          <a:solidFill>
                            <a:schemeClr val="tx1"/>
                          </a:solidFill>
                          <a:effectLst/>
                          <a:latin typeface="+mn-lt"/>
                        </a:rPr>
                        <a:t> (Events/N)</a:t>
                      </a:r>
                      <a:endParaRPr kumimoji="0" lang="en-GB" sz="12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EV + Pembrolizumab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u="none" strike="noStrike" cap="none" normalizeH="0" baseline="0" dirty="0">
                          <a:ln>
                            <a:noFill/>
                          </a:ln>
                          <a:solidFill>
                            <a:schemeClr val="tx1"/>
                          </a:solidFill>
                          <a:effectLst/>
                          <a:latin typeface="+mn-lt"/>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HR (95%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Primary disease origin site</a:t>
                      </a:r>
                    </a:p>
                    <a:p>
                      <a:pPr marL="119063" marR="0" lvl="0" indent="-119063" algn="l" defTabSz="914400" rtl="0" eaLnBrk="1" fontAlgn="base" latinLnBrk="0" hangingPunct="1">
                        <a:lnSpc>
                          <a:spcPct val="100000"/>
                        </a:lnSpc>
                        <a:spcBef>
                          <a:spcPct val="0"/>
                        </a:spcBef>
                        <a:spcAft>
                          <a:spcPct val="0"/>
                        </a:spcAft>
                        <a:buClr>
                          <a:srgbClr val="000000"/>
                        </a:buClr>
                        <a:buSzTx/>
                        <a:buFont typeface="Wingdings" pitchFamily="2" charset="2"/>
                        <a:buChar char="§"/>
                        <a:tabLst>
                          <a:tab pos="169863" algn="l"/>
                        </a:tabLst>
                      </a:pPr>
                      <a:r>
                        <a:rPr kumimoji="0" lang="en-US" sz="1200" b="0" u="none" strike="noStrike" cap="none" normalizeH="0" baseline="0" dirty="0">
                          <a:ln>
                            <a:noFill/>
                          </a:ln>
                          <a:solidFill>
                            <a:schemeClr val="bg2">
                              <a:lumMod val="10000"/>
                            </a:schemeClr>
                          </a:solidFill>
                          <a:effectLst/>
                          <a:latin typeface="+mn-lt"/>
                        </a:rPr>
                        <a:t>Upper tract</a:t>
                      </a:r>
                    </a:p>
                    <a:p>
                      <a:pPr marL="119063" marR="0" lvl="0" indent="-119063" algn="l" defTabSz="914400" rtl="0" eaLnBrk="1" fontAlgn="base" latinLnBrk="0" hangingPunct="1">
                        <a:lnSpc>
                          <a:spcPct val="100000"/>
                        </a:lnSpc>
                        <a:spcBef>
                          <a:spcPct val="0"/>
                        </a:spcBef>
                        <a:spcAft>
                          <a:spcPct val="0"/>
                        </a:spcAft>
                        <a:buClr>
                          <a:srgbClr val="000000"/>
                        </a:buClr>
                        <a:buSzTx/>
                        <a:buFont typeface="Wingdings" pitchFamily="2" charset="2"/>
                        <a:buChar char="§"/>
                        <a:tabLst>
                          <a:tab pos="169863" algn="l"/>
                        </a:tabLst>
                      </a:pPr>
                      <a:r>
                        <a:rPr kumimoji="0" lang="en-US" sz="1200" b="0" i="0" u="none" strike="noStrike" cap="none" normalizeH="0" baseline="0" dirty="0">
                          <a:ln>
                            <a:noFill/>
                          </a:ln>
                          <a:solidFill>
                            <a:schemeClr val="bg2">
                              <a:lumMod val="10000"/>
                            </a:schemeClr>
                          </a:solidFill>
                          <a:effectLst/>
                          <a:latin typeface="+mn-lt"/>
                        </a:rPr>
                        <a:t>Lower tract</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NR (38/135)</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31.5 (94/305)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18.4 (45/104)</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15.6 (180/339)</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mn-lt"/>
                        </a:rPr>
                      </a:b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0.53 (0.34-0.83)</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0.46 (0.36-0.59)</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Mets disease site</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Visceral</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mn-lt"/>
                        </a:rPr>
                        <a:t>LN only</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25.6 (108/318)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(22/103)</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13.6 (182/318)</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27.5 (39/104)</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0.47 (0.37-0.60)</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0.46 (0.27-0.78)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4"/>
                  </a:ext>
                </a:extLst>
              </a:tr>
              <a:tr h="32673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Renal function*</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Normal </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Mild</a:t>
                      </a:r>
                    </a:p>
                    <a:p>
                      <a:pPr marL="169863" marR="0" lvl="0" indent="-16986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Moderate/</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severe</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u="none" strike="noStrike" cap="none" normalizeH="0" baseline="0" dirty="0">
                          <a:ln>
                            <a:noFill/>
                          </a:ln>
                          <a:solidFill>
                            <a:schemeClr val="bg2">
                              <a:lumMod val="10000"/>
                            </a:schemeClr>
                          </a:solidFill>
                          <a:effectLst/>
                          <a:latin typeface="+mn-lt"/>
                        </a:rPr>
                        <a:t>26.1 (28/84)</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NR (42/165)</a:t>
                      </a:r>
                      <a:br>
                        <a:rPr kumimoji="0" lang="en-US" sz="1200" b="0" u="none" strike="noStrike" cap="none" normalizeH="0" baseline="0" dirty="0">
                          <a:ln>
                            <a:noFill/>
                          </a:ln>
                          <a:solidFill>
                            <a:schemeClr val="bg2">
                              <a:lumMod val="10000"/>
                            </a:schemeClr>
                          </a:solidFill>
                          <a:effectLst/>
                          <a:latin typeface="+mn-lt"/>
                        </a:rPr>
                      </a:br>
                      <a:r>
                        <a:rPr kumimoji="0" lang="en-US" sz="1200" b="0" u="none" strike="noStrike" cap="none" normalizeH="0" baseline="0" dirty="0">
                          <a:ln>
                            <a:noFill/>
                          </a:ln>
                          <a:solidFill>
                            <a:schemeClr val="bg2">
                              <a:lumMod val="10000"/>
                            </a:schemeClr>
                          </a:solidFill>
                          <a:effectLst/>
                          <a:latin typeface="+mn-lt"/>
                        </a:rPr>
                        <a:t>31.5 (67/193)</a:t>
                      </a:r>
                      <a:endParaRPr kumimoji="0" lang="en-US" sz="12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18.4 (44/95)</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16.4 (78/162)</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13.3 (104/187)</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0.51 (0.30-0.86)</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0.44 (0.30-0.65)</a:t>
                      </a:r>
                      <a:br>
                        <a:rPr kumimoji="0" lang="en-US" sz="1200" b="0" i="0" u="none" strike="noStrike" cap="none" normalizeH="0" baseline="0" dirty="0">
                          <a:ln>
                            <a:noFill/>
                          </a:ln>
                          <a:solidFill>
                            <a:schemeClr val="bg2">
                              <a:lumMod val="10000"/>
                            </a:schemeClr>
                          </a:solidFill>
                          <a:effectLst/>
                          <a:latin typeface="+mn-lt"/>
                        </a:rPr>
                      </a:br>
                      <a:r>
                        <a:rPr kumimoji="0" lang="en-US" sz="1200" b="0" i="0" u="none" strike="noStrike" cap="none" normalizeH="0" baseline="0" dirty="0">
                          <a:ln>
                            <a:noFill/>
                          </a:ln>
                          <a:solidFill>
                            <a:schemeClr val="bg2">
                              <a:lumMod val="10000"/>
                            </a:schemeClr>
                          </a:solidFill>
                          <a:effectLst/>
                          <a:latin typeface="+mn-lt"/>
                        </a:rPr>
                        <a:t>0.50 (0.37-0.69)</a:t>
                      </a:r>
                    </a:p>
                  </a:txBody>
                  <a:tcPr marL="121699" marR="121699" marT="45728" marB="45728" anchor="ctr" horzOverflow="overflow">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49784995"/>
                  </a:ext>
                </a:extLst>
              </a:tr>
            </a:tbl>
          </a:graphicData>
        </a:graphic>
      </p:graphicFrame>
      <p:sp>
        <p:nvSpPr>
          <p:cNvPr id="9" name="TextBox 8">
            <a:extLst>
              <a:ext uri="{FF2B5EF4-FFF2-40B4-BE49-F238E27FC236}">
                <a16:creationId xmlns:a16="http://schemas.microsoft.com/office/drawing/2014/main" id="{A2AD40A7-8773-F3A7-C8F2-50DE6351428C}"/>
              </a:ext>
            </a:extLst>
          </p:cNvPr>
          <p:cNvSpPr txBox="1"/>
          <p:nvPr/>
        </p:nvSpPr>
        <p:spPr bwMode="auto">
          <a:xfrm>
            <a:off x="6108604" y="5219464"/>
            <a:ext cx="5530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mn-lt"/>
              </a:rPr>
              <a:t>*Normal: </a:t>
            </a:r>
            <a:r>
              <a:rPr kumimoji="0" lang="en-US" sz="1200" b="0" i="0" u="none" strike="noStrike" cap="none" normalizeH="0" baseline="0" dirty="0">
                <a:ln>
                  <a:noFill/>
                </a:ln>
                <a:solidFill>
                  <a:schemeClr val="bg2">
                    <a:lumMod val="10000"/>
                  </a:schemeClr>
                </a:solidFill>
                <a:effectLst/>
                <a:latin typeface="+mn-lt"/>
              </a:rPr>
              <a:t>≥</a:t>
            </a:r>
            <a:r>
              <a:rPr lang="en-US" sz="1200" b="0" dirty="0">
                <a:solidFill>
                  <a:schemeClr val="bg1"/>
                </a:solidFill>
                <a:latin typeface="+mn-lt"/>
              </a:rPr>
              <a:t>90 mL/min; mild: </a:t>
            </a:r>
            <a:r>
              <a:rPr kumimoji="0" lang="en-US" sz="1200" b="0" i="0" u="none" strike="noStrike" cap="none" normalizeH="0" baseline="0" dirty="0">
                <a:ln>
                  <a:noFill/>
                </a:ln>
                <a:solidFill>
                  <a:schemeClr val="bg2">
                    <a:lumMod val="10000"/>
                  </a:schemeClr>
                </a:solidFill>
                <a:effectLst/>
                <a:latin typeface="+mn-lt"/>
              </a:rPr>
              <a:t>60 to &lt;90 mL/min; moderate/severe: </a:t>
            </a:r>
            <a:r>
              <a:rPr kumimoji="0" lang="en-US" sz="1200" b="0" i="0" u="none" strike="noStrike" cap="none" normalizeH="0" baseline="0" dirty="0">
                <a:ln>
                  <a:noFill/>
                </a:ln>
                <a:solidFill>
                  <a:schemeClr val="bg1"/>
                </a:solidFill>
                <a:effectLst/>
                <a:latin typeface="+mn-lt"/>
              </a:rPr>
              <a:t>1</a:t>
            </a:r>
            <a:r>
              <a:rPr lang="en-US" sz="1200" b="0" dirty="0">
                <a:solidFill>
                  <a:schemeClr val="bg1"/>
                </a:solidFill>
                <a:latin typeface="+mn-lt"/>
              </a:rPr>
              <a:t>5 to &lt;60 mL/min.</a:t>
            </a:r>
          </a:p>
        </p:txBody>
      </p:sp>
    </p:spTree>
    <p:extLst>
      <p:ext uri="{BB962C8B-B14F-4D97-AF65-F5344CB8AC3E}">
        <p14:creationId xmlns:p14="http://schemas.microsoft.com/office/powerpoint/2010/main" val="1011122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4BAE9-DE49-F275-95FA-B25C2BCEC284}"/>
              </a:ext>
            </a:extLst>
          </p:cNvPr>
          <p:cNvSpPr>
            <a:spLocks noGrp="1"/>
          </p:cNvSpPr>
          <p:nvPr>
            <p:ph type="title"/>
          </p:nvPr>
        </p:nvSpPr>
        <p:spPr/>
        <p:txBody>
          <a:bodyPr/>
          <a:lstStyle/>
          <a:p>
            <a:r>
              <a:rPr lang="en-US" altLang="en-US" dirty="0"/>
              <a:t>EV-302/KEYNOTE-A39: ORR by BICR Subgroup Analyses of Stratification Factors and Site of Metastases</a:t>
            </a:r>
            <a:endParaRPr lang="en-US" dirty="0"/>
          </a:p>
        </p:txBody>
      </p:sp>
      <p:sp>
        <p:nvSpPr>
          <p:cNvPr id="3" name="Content Placeholder 2">
            <a:extLst>
              <a:ext uri="{FF2B5EF4-FFF2-40B4-BE49-F238E27FC236}">
                <a16:creationId xmlns:a16="http://schemas.microsoft.com/office/drawing/2014/main" id="{8D9EDDAC-D70C-F5B2-2124-FE8AE4EE389C}"/>
              </a:ext>
            </a:extLst>
          </p:cNvPr>
          <p:cNvSpPr>
            <a:spLocks noGrp="1"/>
          </p:cNvSpPr>
          <p:nvPr>
            <p:ph idx="1"/>
          </p:nvPr>
        </p:nvSpPr>
        <p:spPr>
          <a:xfrm>
            <a:off x="604675" y="1500196"/>
            <a:ext cx="10877529" cy="463898"/>
          </a:xfrm>
        </p:spPr>
        <p:txBody>
          <a:bodyPr/>
          <a:lstStyle/>
          <a:p>
            <a:r>
              <a:rPr lang="en-US" sz="2400" dirty="0"/>
              <a:t>ORR for EV + pembrolizumab across all subgroups: ≥60%</a:t>
            </a:r>
          </a:p>
        </p:txBody>
      </p:sp>
      <p:graphicFrame>
        <p:nvGraphicFramePr>
          <p:cNvPr id="5" name="Group 3">
            <a:extLst>
              <a:ext uri="{FF2B5EF4-FFF2-40B4-BE49-F238E27FC236}">
                <a16:creationId xmlns:a16="http://schemas.microsoft.com/office/drawing/2014/main" id="{C204534D-0F32-2092-118C-0D6D4D2FB29C}"/>
              </a:ext>
            </a:extLst>
          </p:cNvPr>
          <p:cNvGraphicFramePr>
            <a:graphicFrameLocks/>
          </p:cNvGraphicFramePr>
          <p:nvPr>
            <p:extLst>
              <p:ext uri="{D42A27DB-BD31-4B8C-83A1-F6EECF244321}">
                <p14:modId xmlns:p14="http://schemas.microsoft.com/office/powerpoint/2010/main" val="139869568"/>
              </p:ext>
            </p:extLst>
          </p:nvPr>
        </p:nvGraphicFramePr>
        <p:xfrm>
          <a:off x="723900" y="1964094"/>
          <a:ext cx="10772406" cy="4069192"/>
        </p:xfrm>
        <a:graphic>
          <a:graphicData uri="http://schemas.openxmlformats.org/drawingml/2006/table">
            <a:tbl>
              <a:tblPr firstRow="1" bandRow="1">
                <a:tableStyleId>{EB344D84-9AFB-497E-A393-DC336BA19D2E}</a:tableStyleId>
              </a:tblPr>
              <a:tblGrid>
                <a:gridCol w="2779484">
                  <a:extLst>
                    <a:ext uri="{9D8B030D-6E8A-4147-A177-3AD203B41FA5}">
                      <a16:colId xmlns:a16="http://schemas.microsoft.com/office/drawing/2014/main" val="20000"/>
                    </a:ext>
                  </a:extLst>
                </a:gridCol>
                <a:gridCol w="2445287">
                  <a:extLst>
                    <a:ext uri="{9D8B030D-6E8A-4147-A177-3AD203B41FA5}">
                      <a16:colId xmlns:a16="http://schemas.microsoft.com/office/drawing/2014/main" val="20001"/>
                    </a:ext>
                  </a:extLst>
                </a:gridCol>
                <a:gridCol w="2678867">
                  <a:extLst>
                    <a:ext uri="{9D8B030D-6E8A-4147-A177-3AD203B41FA5}">
                      <a16:colId xmlns:a16="http://schemas.microsoft.com/office/drawing/2014/main" val="20002"/>
                    </a:ext>
                  </a:extLst>
                </a:gridCol>
                <a:gridCol w="2868768">
                  <a:extLst>
                    <a:ext uri="{9D8B030D-6E8A-4147-A177-3AD203B41FA5}">
                      <a16:colId xmlns:a16="http://schemas.microsoft.com/office/drawing/2014/main" val="2898862518"/>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u="none" strike="noStrike" cap="none" normalizeH="0" baseline="0" dirty="0">
                          <a:ln>
                            <a:noFill/>
                          </a:ln>
                          <a:solidFill>
                            <a:schemeClr val="tx1"/>
                          </a:solidFill>
                          <a:effectLst/>
                          <a:latin typeface="+mn-lt"/>
                        </a:rPr>
                        <a:t>Subgroup</a:t>
                      </a:r>
                      <a:endParaRPr kumimoji="0" lang="en-GB" sz="15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tx1"/>
                          </a:solidFill>
                          <a:effectLst/>
                          <a:latin typeface="+mn-lt"/>
                        </a:rPr>
                        <a:t>ORR, % (Events/N)</a:t>
                      </a: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tx1"/>
                          </a:solidFill>
                          <a:effectLst/>
                          <a:latin typeface="+mn-lt"/>
                        </a:rPr>
                        <a:t>Absolute Difference, % </a:t>
                      </a:r>
                      <a:br>
                        <a:rPr kumimoji="0" lang="en-US" sz="1500" b="1" i="0" u="none" strike="noStrike" cap="none" normalizeH="0" baseline="0" dirty="0">
                          <a:ln>
                            <a:noFill/>
                          </a:ln>
                          <a:solidFill>
                            <a:schemeClr val="tx1"/>
                          </a:solidFill>
                          <a:effectLst/>
                          <a:latin typeface="+mn-lt"/>
                        </a:rPr>
                      </a:br>
                      <a:r>
                        <a:rPr kumimoji="0" lang="en-US" sz="1500" b="1" i="0" u="none" strike="noStrike" cap="none" normalizeH="0" baseline="0" dirty="0">
                          <a:ln>
                            <a:noFill/>
                          </a:ln>
                          <a:solidFill>
                            <a:schemeClr val="tx1"/>
                          </a:solidFill>
                          <a:effectLst/>
                          <a:latin typeface="+mn-lt"/>
                        </a:rPr>
                        <a:t>(95%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004424845"/>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u="none" strike="noStrike" cap="none" normalizeH="0" baseline="0" dirty="0">
                          <a:ln>
                            <a:noFill/>
                          </a:ln>
                          <a:solidFill>
                            <a:schemeClr val="tx1"/>
                          </a:solidFill>
                          <a:effectLst/>
                          <a:latin typeface="+mn-lt"/>
                        </a:rPr>
                        <a:t>Outcome, n/N (%)</a:t>
                      </a:r>
                      <a:endParaRPr kumimoji="0" lang="en-GB" sz="1600" b="1" i="0" u="none" strike="noStrike" cap="none" normalizeH="0" baseline="0" dirty="0">
                        <a:ln>
                          <a:noFill/>
                        </a:ln>
                        <a:solidFill>
                          <a:schemeClr val="tx1"/>
                        </a:solidFill>
                        <a:effectLst/>
                        <a:latin typeface="+mn-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u="none" strike="noStrike" cap="none" normalizeH="0" baseline="0" dirty="0">
                          <a:ln>
                            <a:noFill/>
                          </a:ln>
                          <a:solidFill>
                            <a:schemeClr val="tx1"/>
                          </a:solidFill>
                          <a:effectLst/>
                          <a:latin typeface="+mn-lt"/>
                        </a:rPr>
                        <a:t>EV + Pembrolizumab</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u="none" strike="noStrike" cap="none" normalizeH="0" baseline="0" dirty="0">
                          <a:ln>
                            <a:noFill/>
                          </a:ln>
                          <a:solidFill>
                            <a:schemeClr val="tx1"/>
                          </a:solidFill>
                          <a:effectLst/>
                          <a:latin typeface="+mn-lt"/>
                        </a:rPr>
                        <a:t>Chemotherapy </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Absolute Difference % </a:t>
                      </a:r>
                      <a:br>
                        <a:rPr kumimoji="0" lang="en-US" sz="1600" b="1" i="0" u="none" strike="noStrike" cap="none" normalizeH="0" baseline="0" dirty="0">
                          <a:ln>
                            <a:noFill/>
                          </a:ln>
                          <a:solidFill>
                            <a:schemeClr val="tx1"/>
                          </a:solidFill>
                          <a:effectLst/>
                          <a:latin typeface="+mn-lt"/>
                        </a:rPr>
                      </a:br>
                      <a:r>
                        <a:rPr kumimoji="0" lang="en-US" sz="1600" b="1" i="0" u="none" strike="noStrike" cap="none" normalizeH="0" baseline="0" dirty="0">
                          <a:ln>
                            <a:noFill/>
                          </a:ln>
                          <a:solidFill>
                            <a:schemeClr val="tx1"/>
                          </a:solidFill>
                          <a:effectLst/>
                          <a:latin typeface="+mn-lt"/>
                        </a:rPr>
                        <a:t>(95% CI)</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u="none" strike="noStrike" cap="none" normalizeH="0" baseline="0" dirty="0">
                          <a:ln>
                            <a:noFill/>
                          </a:ln>
                          <a:solidFill>
                            <a:schemeClr val="bg2">
                              <a:lumMod val="10000"/>
                            </a:schemeClr>
                          </a:solidFill>
                          <a:effectLst/>
                          <a:latin typeface="+mn-lt"/>
                        </a:rPr>
                        <a:t>Overall</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67.7 (296/437)</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44.4 (196/441)</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23.3 (16.8-29.6)</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u="none" strike="noStrike" cap="none" normalizeH="0" baseline="0" dirty="0">
                          <a:ln>
                            <a:noFill/>
                          </a:ln>
                          <a:solidFill>
                            <a:schemeClr val="bg2">
                              <a:lumMod val="10000"/>
                            </a:schemeClr>
                          </a:solidFill>
                          <a:effectLst/>
                          <a:latin typeface="+mn-lt"/>
                        </a:rPr>
                        <a:t>Cisplatin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u="none" strike="noStrike" cap="none" normalizeH="0" baseline="0" dirty="0">
                          <a:ln>
                            <a:noFill/>
                          </a:ln>
                          <a:solidFill>
                            <a:schemeClr val="bg2">
                              <a:lumMod val="10000"/>
                            </a:schemeClr>
                          </a:solidFill>
                          <a:effectLst/>
                          <a:latin typeface="+mn-lt"/>
                        </a:rPr>
                        <a:t>Eligible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u="none" strike="noStrike" cap="none" normalizeH="0" baseline="0" dirty="0">
                          <a:ln>
                            <a:noFill/>
                          </a:ln>
                          <a:solidFill>
                            <a:schemeClr val="bg2">
                              <a:lumMod val="10000"/>
                            </a:schemeClr>
                          </a:solidFill>
                          <a:effectLst/>
                          <a:latin typeface="+mn-lt"/>
                        </a:rPr>
                        <a:t>Ineligible</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u="none" strike="noStrike" cap="none" normalizeH="0" baseline="0" dirty="0">
                          <a:ln>
                            <a:noFill/>
                          </a:ln>
                          <a:solidFill>
                            <a:schemeClr val="bg2">
                              <a:lumMod val="10000"/>
                            </a:schemeClr>
                          </a:solidFill>
                          <a:effectLst/>
                          <a:latin typeface="+mn-lt"/>
                        </a:rPr>
                      </a:br>
                      <a:r>
                        <a:rPr kumimoji="0" lang="en-US" sz="1500" b="0" u="none" strike="noStrike" cap="none" normalizeH="0" baseline="0" dirty="0">
                          <a:ln>
                            <a:noFill/>
                          </a:ln>
                          <a:solidFill>
                            <a:schemeClr val="bg2">
                              <a:lumMod val="10000"/>
                            </a:schemeClr>
                          </a:solidFill>
                          <a:effectLst/>
                          <a:latin typeface="+mn-lt"/>
                        </a:rPr>
                        <a:t>70.8 (172/243)</a:t>
                      </a:r>
                      <a:br>
                        <a:rPr kumimoji="0" lang="en-US" sz="1500" b="0" u="none" strike="noStrike" cap="none" normalizeH="0" baseline="0" dirty="0">
                          <a:ln>
                            <a:noFill/>
                          </a:ln>
                          <a:solidFill>
                            <a:schemeClr val="bg2">
                              <a:lumMod val="10000"/>
                            </a:schemeClr>
                          </a:solidFill>
                          <a:effectLst/>
                          <a:latin typeface="+mn-lt"/>
                        </a:rPr>
                      </a:br>
                      <a:r>
                        <a:rPr kumimoji="0" lang="en-US" sz="1500" b="0" u="none" strike="noStrike" cap="none" normalizeH="0" baseline="0" dirty="0">
                          <a:ln>
                            <a:noFill/>
                          </a:ln>
                          <a:solidFill>
                            <a:schemeClr val="bg2">
                              <a:lumMod val="10000"/>
                            </a:schemeClr>
                          </a:solidFill>
                          <a:effectLst/>
                          <a:latin typeface="+mn-lt"/>
                        </a:rPr>
                        <a:t>63.9 (124/194)</a:t>
                      </a:r>
                      <a:endParaRPr kumimoji="0" lang="en-US" sz="15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u="none" strike="noStrike" cap="none" normalizeH="0" baseline="0" dirty="0">
                          <a:ln>
                            <a:noFill/>
                          </a:ln>
                          <a:solidFill>
                            <a:schemeClr val="bg2">
                              <a:lumMod val="10000"/>
                            </a:schemeClr>
                          </a:solidFill>
                          <a:effectLst/>
                          <a:latin typeface="+mn-lt"/>
                        </a:rPr>
                      </a:br>
                      <a:r>
                        <a:rPr kumimoji="0" lang="en-US" sz="1500" b="0" u="none" strike="noStrike" cap="none" normalizeH="0" baseline="0" dirty="0">
                          <a:ln>
                            <a:noFill/>
                          </a:ln>
                          <a:solidFill>
                            <a:schemeClr val="bg2">
                              <a:lumMod val="10000"/>
                            </a:schemeClr>
                          </a:solidFill>
                          <a:effectLst/>
                          <a:latin typeface="+mn-lt"/>
                        </a:rPr>
                        <a:t>53.0 (123/232)</a:t>
                      </a:r>
                      <a:br>
                        <a:rPr kumimoji="0" lang="en-US" sz="1500" b="0" u="none" strike="noStrike" cap="none" normalizeH="0" baseline="0" dirty="0">
                          <a:ln>
                            <a:noFill/>
                          </a:ln>
                          <a:solidFill>
                            <a:schemeClr val="bg2">
                              <a:lumMod val="10000"/>
                            </a:schemeClr>
                          </a:solidFill>
                          <a:effectLst/>
                          <a:latin typeface="+mn-lt"/>
                        </a:rPr>
                      </a:br>
                      <a:r>
                        <a:rPr kumimoji="0" lang="en-US" sz="1500" b="0" u="none" strike="noStrike" cap="none" normalizeH="0" baseline="0" dirty="0">
                          <a:ln>
                            <a:noFill/>
                          </a:ln>
                          <a:solidFill>
                            <a:schemeClr val="bg2">
                              <a:lumMod val="10000"/>
                            </a:schemeClr>
                          </a:solidFill>
                          <a:effectLst/>
                          <a:latin typeface="+mn-lt"/>
                        </a:rPr>
                        <a:t>34.9 (73/209)</a:t>
                      </a:r>
                      <a:endParaRPr kumimoji="0" lang="en-US" sz="15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17.8 (9.1-26.2)</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29.0 (19.4-38.0)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500" b="0" i="0" u="none" strike="noStrike" kern="1200" cap="none" normalizeH="0" baseline="0" dirty="0">
                          <a:ln>
                            <a:noFill/>
                          </a:ln>
                          <a:solidFill>
                            <a:schemeClr val="bg2">
                              <a:lumMod val="10000"/>
                            </a:schemeClr>
                          </a:solidFill>
                          <a:effectLst/>
                          <a:latin typeface="+mn-lt"/>
                          <a:ea typeface="+mn-ea"/>
                          <a:cs typeface="+mn-cs"/>
                        </a:rPr>
                        <a:t>PD-L1 expression status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500" b="0" i="0" u="none" strike="noStrike" kern="1200" cap="none" normalizeH="0" baseline="0" dirty="0">
                          <a:ln>
                            <a:noFill/>
                          </a:ln>
                          <a:solidFill>
                            <a:schemeClr val="bg2">
                              <a:lumMod val="10000"/>
                            </a:schemeClr>
                          </a:solidFill>
                          <a:effectLst/>
                          <a:latin typeface="+mn-lt"/>
                          <a:ea typeface="+mn-ea"/>
                          <a:cs typeface="+mn-cs"/>
                        </a:rPr>
                        <a:t>High (CPS ≥10)</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kern="1200" cap="none" normalizeH="0" baseline="0" dirty="0">
                          <a:ln>
                            <a:noFill/>
                          </a:ln>
                          <a:solidFill>
                            <a:schemeClr val="bg2">
                              <a:lumMod val="10000"/>
                            </a:schemeClr>
                          </a:solidFill>
                          <a:effectLst/>
                          <a:latin typeface="+mn-lt"/>
                          <a:ea typeface="+mn-ea"/>
                          <a:cs typeface="+mn-cs"/>
                        </a:rPr>
                        <a:t>Low (CPS &lt;10)</a:t>
                      </a:r>
                      <a:endParaRPr kumimoji="0" lang="en-US" sz="15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71.1 (180/253)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63.3 (114/180)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46.6 (118/253)</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41.0 (75/183)</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24.5 (16.0-32.6)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22.3 (12.1-32.1)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37255952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Liver metastases present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u="none" strike="noStrike" kern="1200" cap="none" normalizeH="0" baseline="0" dirty="0">
                          <a:ln>
                            <a:noFill/>
                          </a:ln>
                          <a:solidFill>
                            <a:schemeClr val="bg2">
                              <a:lumMod val="10000"/>
                            </a:schemeClr>
                          </a:solidFill>
                          <a:effectLst/>
                          <a:latin typeface="+mn-lt"/>
                          <a:ea typeface="+mn-ea"/>
                          <a:cs typeface="+mn-cs"/>
                        </a:rPr>
                        <a:t>Yes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u="none" strike="noStrike" kern="1200" cap="none" normalizeH="0" baseline="0" dirty="0">
                          <a:ln>
                            <a:noFill/>
                          </a:ln>
                          <a:solidFill>
                            <a:schemeClr val="bg2">
                              <a:lumMod val="10000"/>
                            </a:schemeClr>
                          </a:solidFill>
                          <a:effectLst/>
                          <a:latin typeface="+mn-lt"/>
                          <a:ea typeface="+mn-ea"/>
                          <a:cs typeface="+mn-cs"/>
                        </a:rPr>
                        <a:t>No</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60.0 (60/100)</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70.0 (236/337)</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41.4 (41/99)</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45.3 (155/342)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18.6 (4.7-31.8)</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24.7 (17.4-31.8)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2360032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kern="1200" cap="none" normalizeH="0" baseline="0" dirty="0">
                          <a:ln>
                            <a:noFill/>
                          </a:ln>
                          <a:solidFill>
                            <a:schemeClr val="bg2">
                              <a:lumMod val="10000"/>
                            </a:schemeClr>
                          </a:solidFill>
                          <a:effectLst/>
                          <a:latin typeface="+mn-lt"/>
                          <a:ea typeface="+mn-ea"/>
                          <a:cs typeface="+mn-cs"/>
                        </a:rPr>
                        <a:t>Site of metastases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u="none" strike="noStrike" kern="1200" cap="none" normalizeH="0" baseline="0" dirty="0">
                          <a:ln>
                            <a:noFill/>
                          </a:ln>
                          <a:solidFill>
                            <a:schemeClr val="bg2">
                              <a:lumMod val="10000"/>
                            </a:schemeClr>
                          </a:solidFill>
                          <a:effectLst/>
                          <a:latin typeface="+mn-lt"/>
                          <a:ea typeface="+mn-ea"/>
                          <a:cs typeface="+mn-cs"/>
                        </a:rPr>
                        <a:t>Visceral</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u="none" strike="noStrike" kern="1200" cap="none" normalizeH="0" baseline="0" dirty="0">
                          <a:ln>
                            <a:noFill/>
                          </a:ln>
                          <a:solidFill>
                            <a:schemeClr val="bg2">
                              <a:lumMod val="10000"/>
                            </a:schemeClr>
                          </a:solidFill>
                          <a:effectLst/>
                          <a:latin typeface="+mn-lt"/>
                          <a:ea typeface="+mn-ea"/>
                          <a:cs typeface="+mn-cs"/>
                        </a:rPr>
                        <a:t>Lymph node only</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64.1 (202/315)</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77.5 (79/102)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39.6 (126/318)</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53.4 (55/103)</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24.5 (16.8-31.9)</a:t>
                      </a:r>
                      <a:br>
                        <a:rPr kumimoji="0" lang="en-US" sz="1500" b="0" i="0" u="none" strike="noStrike" cap="none" normalizeH="0" baseline="0" dirty="0">
                          <a:ln>
                            <a:noFill/>
                          </a:ln>
                          <a:solidFill>
                            <a:schemeClr val="bg2">
                              <a:lumMod val="10000"/>
                            </a:schemeClr>
                          </a:solidFill>
                          <a:effectLst/>
                          <a:latin typeface="+mn-lt"/>
                        </a:rPr>
                      </a:br>
                      <a:r>
                        <a:rPr kumimoji="0" lang="en-US" sz="1500" b="0" i="0" u="none" strike="noStrike" cap="none" normalizeH="0" baseline="0" dirty="0">
                          <a:ln>
                            <a:noFill/>
                          </a:ln>
                          <a:solidFill>
                            <a:schemeClr val="bg2">
                              <a:lumMod val="10000"/>
                            </a:schemeClr>
                          </a:solidFill>
                          <a:effectLst/>
                          <a:latin typeface="+mn-lt"/>
                        </a:rPr>
                        <a:t>24.1 (11.1-36.3)</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726445833"/>
                  </a:ext>
                </a:extLst>
              </a:tr>
            </a:tbl>
          </a:graphicData>
        </a:graphic>
      </p:graphicFrame>
      <p:sp>
        <p:nvSpPr>
          <p:cNvPr id="6" name="Text Box 11">
            <a:extLst>
              <a:ext uri="{FF2B5EF4-FFF2-40B4-BE49-F238E27FC236}">
                <a16:creationId xmlns:a16="http://schemas.microsoft.com/office/drawing/2014/main" id="{06B35E26-D01F-EEFC-C3B8-A18FE2BD119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325848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A1ABD-3564-812B-086C-3827C154C9BA}"/>
              </a:ext>
            </a:extLst>
          </p:cNvPr>
          <p:cNvSpPr>
            <a:spLocks noGrp="1"/>
          </p:cNvSpPr>
          <p:nvPr>
            <p:ph type="title"/>
          </p:nvPr>
        </p:nvSpPr>
        <p:spPr/>
        <p:txBody>
          <a:bodyPr/>
          <a:lstStyle/>
          <a:p>
            <a:r>
              <a:rPr lang="en-US" altLang="en-US" dirty="0"/>
              <a:t>EV-302/KEYNOTE-A39: Overall Safety</a:t>
            </a:r>
            <a:endParaRPr lang="en-US" dirty="0"/>
          </a:p>
        </p:txBody>
      </p:sp>
      <p:sp>
        <p:nvSpPr>
          <p:cNvPr id="3" name="Content Placeholder 2">
            <a:extLst>
              <a:ext uri="{FF2B5EF4-FFF2-40B4-BE49-F238E27FC236}">
                <a16:creationId xmlns:a16="http://schemas.microsoft.com/office/drawing/2014/main" id="{DC220DA1-0586-DB42-F0BC-86357F129959}"/>
              </a:ext>
            </a:extLst>
          </p:cNvPr>
          <p:cNvSpPr>
            <a:spLocks noGrp="1"/>
          </p:cNvSpPr>
          <p:nvPr>
            <p:ph sz="half" idx="1"/>
          </p:nvPr>
        </p:nvSpPr>
        <p:spPr>
          <a:xfrm>
            <a:off x="609759" y="1502527"/>
            <a:ext cx="4382656" cy="2470501"/>
          </a:xfrm>
        </p:spPr>
        <p:txBody>
          <a:bodyPr/>
          <a:lstStyle/>
          <a:p>
            <a:r>
              <a:rPr lang="en-US" sz="1800" dirty="0"/>
              <a:t>No new safety signals for EV or pembrolizumab</a:t>
            </a:r>
          </a:p>
          <a:p>
            <a:r>
              <a:rPr lang="en-US" sz="1800" dirty="0"/>
              <a:t>Grade ≥3 AEs observed in 56% of </a:t>
            </a:r>
            <a:br>
              <a:rPr lang="en-US" sz="1800" dirty="0"/>
            </a:br>
            <a:r>
              <a:rPr lang="en-US" sz="1800" dirty="0"/>
              <a:t>patients receiving EV + pembrolizumab vs 70% of patients receiving chemotherapy</a:t>
            </a:r>
          </a:p>
          <a:p>
            <a:r>
              <a:rPr lang="en-US" sz="1800" dirty="0"/>
              <a:t>Investigator-determined TRAEs </a:t>
            </a:r>
            <a:br>
              <a:rPr lang="en-US" sz="1800" dirty="0"/>
            </a:br>
            <a:r>
              <a:rPr lang="en-US" sz="1800" dirty="0"/>
              <a:t>leading to death:</a:t>
            </a:r>
          </a:p>
        </p:txBody>
      </p:sp>
      <p:graphicFrame>
        <p:nvGraphicFramePr>
          <p:cNvPr id="4" name="Group 3">
            <a:extLst>
              <a:ext uri="{FF2B5EF4-FFF2-40B4-BE49-F238E27FC236}">
                <a16:creationId xmlns:a16="http://schemas.microsoft.com/office/drawing/2014/main" id="{CE62643B-FE14-7E01-062C-95DD96D8579B}"/>
              </a:ext>
            </a:extLst>
          </p:cNvPr>
          <p:cNvGraphicFramePr>
            <a:graphicFrameLocks/>
          </p:cNvGraphicFramePr>
          <p:nvPr>
            <p:extLst>
              <p:ext uri="{D42A27DB-BD31-4B8C-83A1-F6EECF244321}">
                <p14:modId xmlns:p14="http://schemas.microsoft.com/office/powerpoint/2010/main" val="279671369"/>
              </p:ext>
            </p:extLst>
          </p:nvPr>
        </p:nvGraphicFramePr>
        <p:xfrm>
          <a:off x="5153864" y="1607457"/>
          <a:ext cx="6631460" cy="4480784"/>
        </p:xfrm>
        <a:graphic>
          <a:graphicData uri="http://schemas.openxmlformats.org/drawingml/2006/table">
            <a:tbl>
              <a:tblPr firstRow="1" bandRow="1">
                <a:tableStyleId>{EB344D84-9AFB-497E-A393-DC336BA19D2E}</a:tableStyleId>
              </a:tblPr>
              <a:tblGrid>
                <a:gridCol w="2483861">
                  <a:extLst>
                    <a:ext uri="{9D8B030D-6E8A-4147-A177-3AD203B41FA5}">
                      <a16:colId xmlns:a16="http://schemas.microsoft.com/office/drawing/2014/main" val="20000"/>
                    </a:ext>
                  </a:extLst>
                </a:gridCol>
                <a:gridCol w="1013791">
                  <a:extLst>
                    <a:ext uri="{9D8B030D-6E8A-4147-A177-3AD203B41FA5}">
                      <a16:colId xmlns:a16="http://schemas.microsoft.com/office/drawing/2014/main" val="20001"/>
                    </a:ext>
                  </a:extLst>
                </a:gridCol>
                <a:gridCol w="1013791">
                  <a:extLst>
                    <a:ext uri="{9D8B030D-6E8A-4147-A177-3AD203B41FA5}">
                      <a16:colId xmlns:a16="http://schemas.microsoft.com/office/drawing/2014/main" val="1287031606"/>
                    </a:ext>
                  </a:extLst>
                </a:gridCol>
                <a:gridCol w="1145982">
                  <a:extLst>
                    <a:ext uri="{9D8B030D-6E8A-4147-A177-3AD203B41FA5}">
                      <a16:colId xmlns:a16="http://schemas.microsoft.com/office/drawing/2014/main" val="20002"/>
                    </a:ext>
                  </a:extLst>
                </a:gridCol>
                <a:gridCol w="974035">
                  <a:extLst>
                    <a:ext uri="{9D8B030D-6E8A-4147-A177-3AD203B41FA5}">
                      <a16:colId xmlns:a16="http://schemas.microsoft.com/office/drawing/2014/main" val="298002461"/>
                    </a:ext>
                  </a:extLst>
                </a:gridCol>
              </a:tblGrid>
              <a:tr h="17917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u="none" strike="noStrike" cap="none" normalizeH="0" baseline="0" dirty="0">
                          <a:ln>
                            <a:noFill/>
                          </a:ln>
                          <a:solidFill>
                            <a:schemeClr val="tx1"/>
                          </a:solidFill>
                          <a:effectLst/>
                          <a:latin typeface="+mj-lt"/>
                        </a:rPr>
                        <a:t>TRAEs, %</a:t>
                      </a:r>
                      <a:endParaRPr kumimoji="0" lang="en-GB" sz="14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u="none" strike="noStrike" cap="none" normalizeH="0" baseline="0" dirty="0">
                          <a:ln>
                            <a:noFill/>
                          </a:ln>
                          <a:solidFill>
                            <a:schemeClr val="tx1"/>
                          </a:solidFill>
                          <a:effectLst/>
                          <a:latin typeface="+mj-lt"/>
                        </a:rPr>
                        <a:t>EV + Pembrolizumab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u="none" strike="noStrike" cap="none" normalizeH="0" baseline="0" dirty="0">
                          <a:ln>
                            <a:noFill/>
                          </a:ln>
                          <a:solidFill>
                            <a:schemeClr val="tx1"/>
                          </a:solidFill>
                          <a:effectLst/>
                          <a:latin typeface="+mj-lt"/>
                        </a:rPr>
                        <a:t>(n = 440)</a:t>
                      </a:r>
                      <a:endParaRPr kumimoji="0" lang="en-US" sz="14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u="none" strike="noStrike" cap="none" normalizeH="0" baseline="0" dirty="0">
                          <a:ln>
                            <a:noFill/>
                          </a:ln>
                          <a:solidFill>
                            <a:schemeClr val="tx1"/>
                          </a:solidFill>
                          <a:effectLst/>
                          <a:latin typeface="+mj-lt"/>
                        </a:rPr>
                        <a:t>Chemotherapy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u="none" strike="noStrike" cap="none" normalizeH="0" baseline="0" dirty="0">
                          <a:ln>
                            <a:noFill/>
                          </a:ln>
                          <a:solidFill>
                            <a:schemeClr val="tx1"/>
                          </a:solidFill>
                          <a:effectLst/>
                          <a:latin typeface="+mj-lt"/>
                        </a:rPr>
                        <a:t>(n = 433)</a:t>
                      </a:r>
                      <a:endParaRPr kumimoji="0" lang="en-US" sz="14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lnL>
                      <a:noFill/>
                    </a:lnL>
                  </a:tcPr>
                </a:tc>
                <a:extLst>
                  <a:ext uri="{0D108BD9-81ED-4DB2-BD59-A6C34878D82A}">
                    <a16:rowId xmlns:a16="http://schemas.microsoft.com/office/drawing/2014/main" val="10001"/>
                  </a:ext>
                </a:extLst>
              </a:tr>
              <a:tr h="17917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mj-lt"/>
                      </a:endParaRP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j-lt"/>
                        </a:rPr>
                        <a:t>Grade 1-2</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j-lt"/>
                        </a:rPr>
                        <a:t>Grade ≥3</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j-lt"/>
                        </a:rPr>
                        <a:t>Grade 1-2</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tx1"/>
                          </a:solidFill>
                          <a:effectLst/>
                          <a:latin typeface="+mn-lt"/>
                          <a:ea typeface="+mn-ea"/>
                          <a:cs typeface="+mn-cs"/>
                        </a:rPr>
                        <a:t>Grade ≥3</a:t>
                      </a:r>
                    </a:p>
                  </a:txBody>
                  <a:tcPr marL="121699" marR="121699" marT="45728" marB="45728" anchor="ctr" horzOverflow="overflow">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11549906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u="none" strike="noStrike" cap="none" normalizeH="0" baseline="0" dirty="0">
                          <a:ln>
                            <a:noFill/>
                          </a:ln>
                          <a:solidFill>
                            <a:schemeClr val="bg2">
                              <a:lumMod val="10000"/>
                            </a:schemeClr>
                          </a:solidFill>
                          <a:effectLst/>
                          <a:latin typeface="+mj-lt"/>
                        </a:rPr>
                        <a:t>Overall</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97.0</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55.9</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95.6</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69.5</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u="none" strike="noStrike" cap="none" normalizeH="0" baseline="0" dirty="0">
                          <a:ln>
                            <a:noFill/>
                          </a:ln>
                          <a:solidFill>
                            <a:schemeClr val="bg2">
                              <a:lumMod val="10000"/>
                            </a:schemeClr>
                          </a:solidFill>
                          <a:effectLst/>
                          <a:latin typeface="+mj-lt"/>
                        </a:rPr>
                        <a:t>Peripheral sensory neuropathy</a:t>
                      </a:r>
                      <a:endParaRPr kumimoji="0" lang="en-US" sz="14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50.0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3.6</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9.9</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0.0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Pruritus</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39.8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1.1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4.8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0.0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4913746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Alopecia</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33.2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0.5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7.9</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0.2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0102520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Maculopapular rash</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32.7</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7.7</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3.2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0.0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4030452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Fatigue</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29.3</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3.0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36.0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4.2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2206737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Diarrhea</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27.5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3.6</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11.1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0.7</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84296676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Decreased appetite</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26.8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1.1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22.6</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1.4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2175731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Nausea</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20.2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1.1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38.8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2.8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252439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Anemia</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13.9</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3.4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56.6</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31.4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5933154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Neutropenia</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9.1</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4.8</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41.6</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j-lt"/>
                        </a:rPr>
                        <a:t>30.0</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54274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Thrombocytopenia</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3.4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0.5</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34.2</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j-lt"/>
                        </a:rPr>
                        <a:t>19.4</a:t>
                      </a: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33611815"/>
                  </a:ext>
                </a:extLst>
              </a:tr>
            </a:tbl>
          </a:graphicData>
        </a:graphic>
      </p:graphicFrame>
      <p:sp>
        <p:nvSpPr>
          <p:cNvPr id="6" name="Text Box 11">
            <a:extLst>
              <a:ext uri="{FF2B5EF4-FFF2-40B4-BE49-F238E27FC236}">
                <a16:creationId xmlns:a16="http://schemas.microsoft.com/office/drawing/2014/main" id="{20FF6F89-097C-6363-173C-CDA20EF5C754}"/>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5" name="Group 3">
            <a:extLst>
              <a:ext uri="{FF2B5EF4-FFF2-40B4-BE49-F238E27FC236}">
                <a16:creationId xmlns:a16="http://schemas.microsoft.com/office/drawing/2014/main" id="{E45223FB-56F6-B08C-39EC-233525891170}"/>
              </a:ext>
            </a:extLst>
          </p:cNvPr>
          <p:cNvGraphicFramePr>
            <a:graphicFrameLocks/>
          </p:cNvGraphicFramePr>
          <p:nvPr>
            <p:extLst>
              <p:ext uri="{D42A27DB-BD31-4B8C-83A1-F6EECF244321}">
                <p14:modId xmlns:p14="http://schemas.microsoft.com/office/powerpoint/2010/main" val="3095960418"/>
              </p:ext>
            </p:extLst>
          </p:nvPr>
        </p:nvGraphicFramePr>
        <p:xfrm>
          <a:off x="529749" y="4041848"/>
          <a:ext cx="4382656" cy="2194608"/>
        </p:xfrm>
        <a:graphic>
          <a:graphicData uri="http://schemas.openxmlformats.org/drawingml/2006/table">
            <a:tbl>
              <a:tblPr firstRow="1" bandRow="1">
                <a:tableStyleId>{EB344D84-9AFB-497E-A393-DC336BA19D2E}</a:tableStyleId>
              </a:tblPr>
              <a:tblGrid>
                <a:gridCol w="2191328">
                  <a:extLst>
                    <a:ext uri="{9D8B030D-6E8A-4147-A177-3AD203B41FA5}">
                      <a16:colId xmlns:a16="http://schemas.microsoft.com/office/drawing/2014/main" val="20001"/>
                    </a:ext>
                  </a:extLst>
                </a:gridCol>
                <a:gridCol w="2191328">
                  <a:extLst>
                    <a:ext uri="{9D8B030D-6E8A-4147-A177-3AD203B41FA5}">
                      <a16:colId xmlns:a16="http://schemas.microsoft.com/office/drawing/2014/main" val="20002"/>
                    </a:ext>
                  </a:extLst>
                </a:gridCol>
              </a:tblGrid>
              <a:tr h="17917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u="none" strike="noStrike" cap="none" normalizeH="0" baseline="0" dirty="0">
                          <a:ln>
                            <a:noFill/>
                          </a:ln>
                          <a:solidFill>
                            <a:schemeClr val="tx1"/>
                          </a:solidFill>
                          <a:effectLst/>
                          <a:latin typeface="+mj-lt"/>
                        </a:rPr>
                        <a:t>EV + Pembrolizumab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j-lt"/>
                        </a:rPr>
                        <a:t>n/N (%)</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u="none" strike="noStrike" cap="none" normalizeH="0" baseline="0" dirty="0">
                          <a:ln>
                            <a:noFill/>
                          </a:ln>
                          <a:solidFill>
                            <a:schemeClr val="tx1"/>
                          </a:solidFill>
                          <a:effectLst/>
                          <a:latin typeface="+mj-lt"/>
                        </a:rPr>
                        <a:t>Chemotherapy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mn-lt"/>
                          <a:ea typeface="+mn-ea"/>
                          <a:cs typeface="+mn-cs"/>
                        </a:rPr>
                        <a:t>n/N (%)</a:t>
                      </a:r>
                    </a:p>
                  </a:txBody>
                  <a:tcPr marL="121699" marR="121699" marT="45728" marB="45728" anchor="ctr" horzOverflow="overflow">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j-lt"/>
                        </a:rPr>
                        <a:t>4/440 (0.9)</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j-lt"/>
                        </a:rPr>
                        <a:t>4/433 (0.9)</a:t>
                      </a:r>
                    </a:p>
                  </a:txBody>
                  <a:tcPr marL="121699" marR="121699" marT="45728" marB="45728" anchor="ctr" horzOverflow="overflow">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Asthenia</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Diarrhea</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Immune-mediated lung disease</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Multiple organ dysfunction syndrome</a:t>
                      </a:r>
                      <a:endParaRPr kumimoji="0" lang="en-US" sz="14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Febrile neutropenia</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Myocardial infraction</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Neutropenic sepsis</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mn-lt"/>
                          <a:ea typeface="+mn-ea"/>
                          <a:cs typeface="+mn-cs"/>
                        </a:rPr>
                        <a:t>Sepsis</a:t>
                      </a:r>
                    </a:p>
                  </a:txBody>
                  <a:tcPr marL="121699" marR="121699" marT="45728" marB="45728" horzOverflow="overflow">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81618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5BAEB-E40D-7CD9-CF3D-E8FDF363193E}"/>
              </a:ext>
            </a:extLst>
          </p:cNvPr>
          <p:cNvSpPr>
            <a:spLocks noGrp="1"/>
          </p:cNvSpPr>
          <p:nvPr>
            <p:ph type="title"/>
          </p:nvPr>
        </p:nvSpPr>
        <p:spPr/>
        <p:txBody>
          <a:bodyPr/>
          <a:lstStyle/>
          <a:p>
            <a:r>
              <a:rPr lang="en-US" altLang="en-US" dirty="0"/>
              <a:t>EV-302/KEYNOTE-A39: </a:t>
            </a:r>
            <a:r>
              <a:rPr lang="en-US" dirty="0"/>
              <a:t>Investigators’ Conclusions</a:t>
            </a:r>
          </a:p>
        </p:txBody>
      </p:sp>
      <p:sp>
        <p:nvSpPr>
          <p:cNvPr id="3" name="Content Placeholder 2">
            <a:extLst>
              <a:ext uri="{FF2B5EF4-FFF2-40B4-BE49-F238E27FC236}">
                <a16:creationId xmlns:a16="http://schemas.microsoft.com/office/drawing/2014/main" id="{68F5995E-2F7F-0812-4889-8DEFA90E1654}"/>
              </a:ext>
            </a:extLst>
          </p:cNvPr>
          <p:cNvSpPr>
            <a:spLocks noGrp="1"/>
          </p:cNvSpPr>
          <p:nvPr>
            <p:ph idx="1"/>
          </p:nvPr>
        </p:nvSpPr>
        <p:spPr/>
        <p:txBody>
          <a:bodyPr/>
          <a:lstStyle/>
          <a:p>
            <a:r>
              <a:rPr lang="en-US" sz="2400" dirty="0"/>
              <a:t>Benefit with EV + pembrolizumab vs platinum-based chemotherapy was observed across all predetermined subgroups</a:t>
            </a:r>
          </a:p>
          <a:p>
            <a:pPr lvl="1"/>
            <a:r>
              <a:rPr lang="en-US" sz="2200" dirty="0"/>
              <a:t>Similar benefit for patients regardless of cisplatin eligibility</a:t>
            </a:r>
          </a:p>
          <a:p>
            <a:pPr lvl="1"/>
            <a:r>
              <a:rPr lang="en-US" sz="2200" dirty="0"/>
              <a:t>Benefit was consistent with OS and PFS results in ITT population</a:t>
            </a:r>
          </a:p>
          <a:p>
            <a:r>
              <a:rPr lang="en-US" sz="2400" dirty="0"/>
              <a:t>No new safety signals were observed</a:t>
            </a:r>
          </a:p>
          <a:p>
            <a:r>
              <a:rPr lang="en-US" sz="2400" dirty="0"/>
              <a:t>Results from subgroup analyses of phase III EV-302/KEYNOTE-A39 further support EV + pembrolizumab as new SoC for first-line treatment of locally advanced or metastatic UC </a:t>
            </a:r>
          </a:p>
          <a:p>
            <a:endParaRPr lang="en-US" sz="2400" dirty="0"/>
          </a:p>
        </p:txBody>
      </p:sp>
      <p:sp>
        <p:nvSpPr>
          <p:cNvPr id="4" name="Text Box 11">
            <a:extLst>
              <a:ext uri="{FF2B5EF4-FFF2-40B4-BE49-F238E27FC236}">
                <a16:creationId xmlns:a16="http://schemas.microsoft.com/office/drawing/2014/main" id="{3AC07B59-46AD-AB60-FB7A-7A22135F1CA4}"/>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lang="en-US" altLang="en-US" sz="1200" b="0" dirty="0">
                <a:solidFill>
                  <a:schemeClr val="bg2"/>
                </a:solidFill>
                <a:latin typeface="Calibri" panose="020F0502020204030204" pitchFamily="34" charset="0"/>
              </a:rPr>
              <a:t>van der Heijden. ASCO 2024. Abstr LBA530.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858023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Summary slidesets </a:t>
            </a:r>
            <a:r>
              <a:rPr lang="en-US" sz="2400" b="0" kern="1200" dirty="0"/>
              <a:t>of key studies in:</a:t>
            </a:r>
          </a:p>
          <a:p>
            <a:pPr marL="342900" indent="-342900">
              <a:spcBef>
                <a:spcPts val="600"/>
              </a:spcBef>
              <a:spcAft>
                <a:spcPts val="0"/>
              </a:spcAft>
              <a:buClr>
                <a:schemeClr val="bg2"/>
              </a:buClr>
              <a:buFont typeface="Wingdings" pitchFamily="2" charset="2"/>
              <a:buChar char="§"/>
              <a:defRPr/>
            </a:pPr>
            <a:r>
              <a:rPr lang="en-US" sz="2400" b="0" dirty="0"/>
              <a:t>Bladder cancer</a:t>
            </a:r>
          </a:p>
          <a:p>
            <a:pPr marL="342900" indent="-342900">
              <a:spcBef>
                <a:spcPts val="600"/>
              </a:spcBef>
              <a:spcAft>
                <a:spcPts val="0"/>
              </a:spcAft>
              <a:buClr>
                <a:schemeClr val="bg2"/>
              </a:buClr>
              <a:buFont typeface="Wingdings" pitchFamily="2" charset="2"/>
              <a:buChar char="§"/>
              <a:defRPr/>
            </a:pPr>
            <a:r>
              <a:rPr lang="en-US" sz="2400" b="0" dirty="0"/>
              <a:t>Prostate cancer</a:t>
            </a:r>
          </a:p>
          <a:p>
            <a:pPr marL="342900" indent="-342900">
              <a:spcBef>
                <a:spcPts val="600"/>
              </a:spcBef>
              <a:spcAft>
                <a:spcPts val="0"/>
              </a:spcAft>
              <a:buClr>
                <a:schemeClr val="bg2"/>
              </a:buClr>
              <a:buFont typeface="Wingdings" pitchFamily="2" charset="2"/>
              <a:buChar char="§"/>
              <a:defRPr/>
            </a:pPr>
            <a:r>
              <a:rPr lang="en-US" sz="2400" b="0" dirty="0"/>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effectLst/>
                <a:uLnTx/>
                <a:uFillTx/>
                <a:latin typeface="Calibri" panose="020F0502020204030204" pitchFamily="34" charset="0"/>
                <a:ea typeface="+mn-ea"/>
                <a:cs typeface="+mn-cs"/>
              </a:rPr>
              <a:t>on key studies </a:t>
            </a:r>
            <a:r>
              <a:rPr lang="en-US" sz="2400" b="0" i="1" kern="1200" dirty="0"/>
              <a:t>(c</a:t>
            </a:r>
            <a:r>
              <a:rPr kumimoji="0" lang="en-US" sz="2400" b="0" i="1" u="none" strike="noStrike" kern="1200" cap="none" spc="0" normalizeH="0" baseline="0" noProof="0" dirty="0">
                <a:ln>
                  <a:noFill/>
                </a:ln>
                <a:effectLst/>
                <a:uLnTx/>
                <a:uFillTx/>
                <a:latin typeface="Calibri" panose="020F0502020204030204" pitchFamily="34" charset="0"/>
                <a:ea typeface="+mn-ea"/>
                <a:cs typeface="+mn-cs"/>
              </a:rPr>
              <a:t>oming s</a:t>
            </a:r>
            <a:r>
              <a:rPr lang="en-US" sz="2400" b="0" i="1" kern="1200" dirty="0"/>
              <a:t>oon!)</a:t>
            </a:r>
            <a:endParaRPr kumimoji="0" lang="en-US" sz="2400" b="0" i="1" u="none" strike="noStrike" kern="1200" cap="none" spc="0" normalizeH="0" baseline="0" noProof="0" dirty="0">
              <a:ln>
                <a:noFill/>
              </a:ln>
              <a:effectLst/>
              <a:uLnTx/>
              <a:uFillTx/>
              <a:latin typeface="Calibri" panose="020F0502020204030204" pitchFamily="34" charset="0"/>
              <a:ea typeface="+mn-ea"/>
              <a:cs typeface="+mn-cs"/>
            </a:endParaRPr>
          </a:p>
          <a:p>
            <a:pPr eaLnBrk="1" hangingPunct="1">
              <a:buClr>
                <a:schemeClr val="accent6"/>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929AB9A76992164F9F602F642D466B01" ma:contentTypeVersion="1" ma:contentTypeDescription="Create a new document." ma:contentTypeScope="" ma:versionID="f30b3142497d7558f72ceecce38af522">
  <xsd:schema xmlns:xsd="http://www.w3.org/2001/XMLSchema" xmlns:xs="http://www.w3.org/2001/XMLSchema" xmlns:p="http://schemas.microsoft.com/office/2006/metadata/properties" xmlns:ns2="d54cbe69-32bd-412a-b004-9152f949605e" xmlns:ns3="2d3e6c7a-83be-41c9-a36f-a380b11fffbc" targetNamespace="http://schemas.microsoft.com/office/2006/metadata/properties" ma:root="true" ma:fieldsID="6eaf964aac86c688d3953a72b8c0d083" ns2:_="" ns3:_="">
    <xsd:import namespace="d54cbe69-32bd-412a-b004-9152f949605e"/>
    <xsd:import namespace="2d3e6c7a-83be-41c9-a36f-a380b11fffb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d3e6c7a-83be-41c9-a36f-a380b11fffb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56M7VY3CDVN5-1951305126-2</_dlc_DocId>
    <_dlc_DocIdUrl xmlns="d54cbe69-32bd-412a-b004-9152f949605e">
      <Url>https://intranet.clinicaloptions.com/mews/oncology/ONC_2024_ASCO_GU_CF_(PRP7069)/Capsule-Slides_Placeholder_6/_layouts/15/DocIdRedir.aspx?ID=56M7VY3CDVN5-1951305126-2</Url>
      <Description>56M7VY3CDVN5-1951305126-2</Description>
    </_dlc_DocIdUrl>
    <Document_x0020_Category xmlns="2d3e6c7a-83be-41c9-a36f-a380b11fffbc">Conference Capsule Slides</Document_x0020_Category>
  </documentManagement>
</p:propertie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5304B7-77F9-460C-B09C-45E7C7FBA315}">
  <ds:schemaRefs>
    <ds:schemaRef ds:uri="http://schemas.microsoft.com/sharepoint/events"/>
  </ds:schemaRefs>
</ds:datastoreItem>
</file>

<file path=customXml/itemProps2.xml><?xml version="1.0" encoding="utf-8"?>
<ds:datastoreItem xmlns:ds="http://schemas.openxmlformats.org/officeDocument/2006/customXml" ds:itemID="{B3E8E9BA-3B17-4B28-9927-566817342E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d3e6c7a-83be-41c9-a36f-a380b11fff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schemas.microsoft.com/office/infopath/2007/PartnerControls"/>
    <ds:schemaRef ds:uri="http://www.w3.org/XML/1998/namespace"/>
    <ds:schemaRef ds:uri="http://schemas.microsoft.com/office/2006/documentManagement/types"/>
    <ds:schemaRef ds:uri="http://purl.org/dc/terms/"/>
    <ds:schemaRef ds:uri="http://schemas.microsoft.com/office/2006/metadata/properties"/>
    <ds:schemaRef ds:uri="http://purl.org/dc/dcmitype/"/>
    <ds:schemaRef ds:uri="http://purl.org/dc/elements/1.1/"/>
    <ds:schemaRef ds:uri="d54cbe69-32bd-412a-b004-9152f949605e"/>
    <ds:schemaRef ds:uri="http://schemas.openxmlformats.org/package/2006/metadata/core-properties"/>
    <ds:schemaRef ds:uri="2d3e6c7a-83be-41c9-a36f-a380b11fffbc"/>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3113</TotalTime>
  <Words>2784</Words>
  <Application>Microsoft Office PowerPoint</Application>
  <PresentationFormat>Widescreen</PresentationFormat>
  <Paragraphs>448</Paragraphs>
  <Slides>13</Slides>
  <Notes>13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Calibri</vt:lpstr>
      <vt:lpstr>Times</vt:lpstr>
      <vt:lpstr>Wingdings</vt:lpstr>
      <vt:lpstr>2022_CCO_Template</vt:lpstr>
      <vt:lpstr>1_2022_CCO_Template</vt:lpstr>
      <vt:lpstr>Phase III EV-302/KEYNOTE-A39: Subgroup Analyses of EV + Pembrolizumab vs Chemotherapy in Previously Untreated Adv Urothelial Carcinoma</vt:lpstr>
      <vt:lpstr>About These Slides</vt:lpstr>
      <vt:lpstr>EV-302/KEYNOTE-A39: Background </vt:lpstr>
      <vt:lpstr>EV-302/KEYNOTE-A39: First-line Enfortumab Vedotin-ejfv + Pembrolizumab vs Chemotherapy in Advanced UC</vt:lpstr>
      <vt:lpstr>EV-302/KEYNOTE-A39: PFS and OS in ITT</vt:lpstr>
      <vt:lpstr>EV-302/KEYNOTE-A39: PFS by BICR Subgroup Analyses of Stratification Factors</vt:lpstr>
      <vt:lpstr>EV-302/KEYNOTE-A39: PFS by BICR Subgroup Analyses of Other Factors</vt:lpstr>
      <vt:lpstr>EV-302/KEYNOTE-A39: OS Subgroup Analyses of Stratification Factors</vt:lpstr>
      <vt:lpstr>EV-302/KEYNOTE-A39: OS Subgroup Analyses of  Other Factors</vt:lpstr>
      <vt:lpstr>EV-302/KEYNOTE-A39: ORR by BICR Subgroup Analyses of Stratification Factors and Site of Metastases</vt:lpstr>
      <vt:lpstr>EV-302/KEYNOTE-A39: Overall Safety</vt:lpstr>
      <vt:lpstr>EV-302/KEYNOTE-A39: Investigators’ Conclusions</vt:lpstr>
      <vt:lpstr>Go Online for More CCO  Coverage of ASCO GU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III EV-302/KEYNOTE-A39: Subgroup Analysesof EV + Pembrolizumab vs Chemotherapy in Previously Untreated Adv Urothelial Carcinoma</dc:title>
  <dc:creator>Preferred User</dc:creator>
  <cp:lastModifiedBy>vwenzel@clinicaloptions.com</cp:lastModifiedBy>
  <cp:revision>38</cp:revision>
  <cp:lastPrinted>2016-09-26T20:21:49Z</cp:lastPrinted>
  <dcterms:created xsi:type="dcterms:W3CDTF">2005-05-27T15:08:01Z</dcterms:created>
  <dcterms:modified xsi:type="dcterms:W3CDTF">2024-02-01T20:50:36Z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43ba3dc4-98db-4ffa-b95c-ee88b5e94cdd</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0x010100929AB9A76992164F9F602F642D466B01</vt:lpwstr>
  </property>
  <property fmtid="{D5CDD505-2E9C-101B-9397-08002B2CF9AE}" pid="9" name="MediaServiceImageTags">
    <vt:lpwstr/>
  </property>
</Properties>
</file>