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35"/>
  </p:notesMasterIdLst>
  <p:sldIdLst>
    <p:sldId id="321" r:id="rId6"/>
    <p:sldId id="471" r:id="rId7"/>
    <p:sldId id="3289" r:id="rId8"/>
    <p:sldId id="541" r:id="rId9"/>
    <p:sldId id="3313" r:id="rId10"/>
    <p:sldId id="2640" r:id="rId11"/>
    <p:sldId id="575" r:id="rId12"/>
    <p:sldId id="3300" r:id="rId13"/>
    <p:sldId id="3312" r:id="rId14"/>
    <p:sldId id="3302" r:id="rId15"/>
    <p:sldId id="3303" r:id="rId16"/>
    <p:sldId id="3304" r:id="rId17"/>
    <p:sldId id="3305" r:id="rId18"/>
    <p:sldId id="3306" r:id="rId19"/>
    <p:sldId id="3307" r:id="rId20"/>
    <p:sldId id="3308" r:id="rId21"/>
    <p:sldId id="3309" r:id="rId22"/>
    <p:sldId id="3310" r:id="rId23"/>
    <p:sldId id="2650" r:id="rId24"/>
    <p:sldId id="2651" r:id="rId25"/>
    <p:sldId id="12953" r:id="rId26"/>
    <p:sldId id="12954" r:id="rId27"/>
    <p:sldId id="12948" r:id="rId28"/>
    <p:sldId id="12949" r:id="rId29"/>
    <p:sldId id="12952" r:id="rId30"/>
    <p:sldId id="3297" r:id="rId31"/>
    <p:sldId id="3298" r:id="rId32"/>
    <p:sldId id="2625" r:id="rId33"/>
    <p:sldId id="1294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888"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190845-F3F4-470A-A460-6782DA105C66}" v="1" dt="2020-11-20T21:00:53.3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1" autoAdjust="0"/>
    <p:restoredTop sz="75952" autoAdjust="0"/>
  </p:normalViewPr>
  <p:slideViewPr>
    <p:cSldViewPr snapToGrid="0">
      <p:cViewPr varScale="1">
        <p:scale>
          <a:sx n="50" d="100"/>
          <a:sy n="50" d="100"/>
        </p:scale>
        <p:origin x="1244" y="48"/>
      </p:cViewPr>
      <p:guideLst>
        <p:guide pos="3840"/>
        <p:guide pos="312"/>
        <p:guide pos="456"/>
        <p:guide pos="7224"/>
        <p:guide pos="7392"/>
        <p:guide orient="horz" pos="144"/>
        <p:guide orient="horz" pos="240"/>
        <p:guide orient="horz" pos="1008"/>
        <p:guide orient="horz" pos="3888"/>
        <p:guide orient="horz" pos="4032"/>
        <p:guide orient="horz" pos="4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Buckley" userId="198f1f92-dcde-45fe-8deb-204ceb80a564" providerId="ADAL" clId="{CF190845-F3F4-470A-A460-6782DA105C66}"/>
    <pc:docChg chg="modSld">
      <pc:chgData name="Jessica Buckley" userId="198f1f92-dcde-45fe-8deb-204ceb80a564" providerId="ADAL" clId="{CF190845-F3F4-470A-A460-6782DA105C66}" dt="2020-11-20T21:00:59.207" v="1" actId="20577"/>
      <pc:docMkLst>
        <pc:docMk/>
      </pc:docMkLst>
      <pc:sldChg chg="modSp mod">
        <pc:chgData name="Jessica Buckley" userId="198f1f92-dcde-45fe-8deb-204ceb80a564" providerId="ADAL" clId="{CF190845-F3F4-470A-A460-6782DA105C66}" dt="2020-11-20T21:00:59.207" v="1" actId="20577"/>
        <pc:sldMkLst>
          <pc:docMk/>
          <pc:sldMk cId="0" sldId="321"/>
        </pc:sldMkLst>
        <pc:spChg chg="mod">
          <ac:chgData name="Jessica Buckley" userId="198f1f92-dcde-45fe-8deb-204ceb80a564" providerId="ADAL" clId="{CF190845-F3F4-470A-A460-6782DA105C66}" dt="2020-11-20T21:00:59.207" v="1" actId="20577"/>
          <ac:spMkLst>
            <pc:docMk/>
            <pc:sldMk cId="0" sldId="321"/>
            <ac:spMk id="7171" creationId="{4D67E167-2F37-481F-AB26-A6E236679EF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EF7630-CE58-47AD-AF73-5B381659CD7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DA3DFA8-AEB6-4CDC-9AB4-6D16877FADE5}">
      <dgm:prSet phldrT="[Text]" custT="1"/>
      <dgm:spPr/>
      <dgm:t>
        <a:bodyPr/>
        <a:lstStyle/>
        <a:p>
          <a:r>
            <a:rPr lang="en-US" sz="2000" b="1" dirty="0">
              <a:latin typeface="Calibri" panose="020F0502020204030204" pitchFamily="34" charset="0"/>
              <a:cs typeface="Calibri" panose="020F0502020204030204" pitchFamily="34" charset="0"/>
            </a:rPr>
            <a:t>JNJ-74699157</a:t>
          </a:r>
        </a:p>
      </dgm:t>
    </dgm:pt>
    <dgm:pt modelId="{98F7E058-0D9E-4821-AC44-E03D6EDE400D}" type="parTrans" cxnId="{9CF7E6DF-950E-4203-9DA5-FB3B8A5C1081}">
      <dgm:prSet/>
      <dgm:spPr/>
      <dgm:t>
        <a:bodyPr/>
        <a:lstStyle/>
        <a:p>
          <a:endParaRPr lang="en-US" sz="1800"/>
        </a:p>
      </dgm:t>
    </dgm:pt>
    <dgm:pt modelId="{6CDB80B4-5428-4DAB-8F0A-A5FC0428D71B}" type="sibTrans" cxnId="{9CF7E6DF-950E-4203-9DA5-FB3B8A5C1081}">
      <dgm:prSet/>
      <dgm:spPr/>
      <dgm:t>
        <a:bodyPr/>
        <a:lstStyle/>
        <a:p>
          <a:endParaRPr lang="en-US" sz="1800"/>
        </a:p>
      </dgm:t>
    </dgm:pt>
    <dgm:pt modelId="{079D444E-4E0E-4303-8FF3-365DA038A362}">
      <dgm:prSet phldrT="[Text]" custT="1"/>
      <dgm:spPr/>
      <dgm:t>
        <a:bodyPr/>
        <a:lstStyle/>
        <a:p>
          <a:pPr>
            <a:buFont typeface="Wingdings" panose="05000000000000000000" pitchFamily="2" charset="2"/>
            <a:buChar char="§"/>
          </a:pPr>
          <a:r>
            <a:rPr lang="en-US" sz="1800" dirty="0">
              <a:solidFill>
                <a:schemeClr val="bg1"/>
              </a:solidFill>
              <a:latin typeface="Calibri" panose="020F0502020204030204" pitchFamily="34" charset="0"/>
              <a:cs typeface="Calibri" panose="020F0502020204030204" pitchFamily="34" charset="0"/>
            </a:rPr>
            <a:t>ARS-3248</a:t>
          </a:r>
        </a:p>
      </dgm:t>
    </dgm:pt>
    <dgm:pt modelId="{80FB475A-2B8D-4FE7-ABA7-E960CFAF9B71}" type="parTrans" cxnId="{A9DBD1F7-361E-43C2-9571-42F5B1B0C18B}">
      <dgm:prSet/>
      <dgm:spPr/>
      <dgm:t>
        <a:bodyPr/>
        <a:lstStyle/>
        <a:p>
          <a:endParaRPr lang="en-US" sz="1800"/>
        </a:p>
      </dgm:t>
    </dgm:pt>
    <dgm:pt modelId="{8D3AE24B-C3FF-442E-A389-6422A08DE434}" type="sibTrans" cxnId="{A9DBD1F7-361E-43C2-9571-42F5B1B0C18B}">
      <dgm:prSet/>
      <dgm:spPr/>
      <dgm:t>
        <a:bodyPr/>
        <a:lstStyle/>
        <a:p>
          <a:endParaRPr lang="en-US" sz="1800"/>
        </a:p>
      </dgm:t>
    </dgm:pt>
    <dgm:pt modelId="{8149BE42-E8DE-4A95-89D8-E416D150A232}">
      <dgm:prSet phldrT="[Text]" custT="1"/>
      <dgm:spPr/>
      <dgm:t>
        <a:bodyPr/>
        <a:lstStyle/>
        <a:p>
          <a:pPr>
            <a:buFont typeface="Wingdings" panose="05000000000000000000" pitchFamily="2" charset="2"/>
            <a:buChar char="§"/>
          </a:pPr>
          <a:r>
            <a:rPr lang="en-US" sz="1800" b="0" i="0" dirty="0">
              <a:solidFill>
                <a:schemeClr val="bg1"/>
              </a:solidFill>
              <a:latin typeface="Calibri" panose="020F0502020204030204" pitchFamily="34" charset="0"/>
              <a:cs typeface="Calibri" panose="020F0502020204030204" pitchFamily="34" charset="0"/>
            </a:rPr>
            <a:t>Phase I/II trials in advanced solid tumors</a:t>
          </a:r>
          <a:r>
            <a:rPr lang="en-US" sz="1800" b="0" i="0" baseline="30000" dirty="0">
              <a:solidFill>
                <a:schemeClr val="bg1"/>
              </a:solidFill>
              <a:latin typeface="Calibri" panose="020F0502020204030204" pitchFamily="34" charset="0"/>
              <a:cs typeface="Calibri" panose="020F0502020204030204" pitchFamily="34" charset="0"/>
            </a:rPr>
            <a:t>[1]</a:t>
          </a:r>
          <a:endParaRPr lang="en-US" sz="1800" baseline="30000" dirty="0">
            <a:solidFill>
              <a:schemeClr val="bg1"/>
            </a:solidFill>
            <a:latin typeface="Calibri" panose="020F0502020204030204" pitchFamily="34" charset="0"/>
            <a:cs typeface="Calibri" panose="020F0502020204030204" pitchFamily="34" charset="0"/>
          </a:endParaRPr>
        </a:p>
      </dgm:t>
    </dgm:pt>
    <dgm:pt modelId="{A58B8DB1-06CD-4D04-8837-99EEC020B216}" type="parTrans" cxnId="{B563BA5F-9AC6-4738-A027-FF6E0300B859}">
      <dgm:prSet/>
      <dgm:spPr/>
      <dgm:t>
        <a:bodyPr/>
        <a:lstStyle/>
        <a:p>
          <a:endParaRPr lang="en-US" sz="1800"/>
        </a:p>
      </dgm:t>
    </dgm:pt>
    <dgm:pt modelId="{25B7063E-CB83-44BC-A0B3-629EFEAD19D8}" type="sibTrans" cxnId="{B563BA5F-9AC6-4738-A027-FF6E0300B859}">
      <dgm:prSet/>
      <dgm:spPr/>
      <dgm:t>
        <a:bodyPr/>
        <a:lstStyle/>
        <a:p>
          <a:endParaRPr lang="en-US" sz="1800"/>
        </a:p>
      </dgm:t>
    </dgm:pt>
    <dgm:pt modelId="{1276A49E-E902-46F6-865E-EC41C29EA6DB}">
      <dgm:prSet phldrT="[Text]" custT="1"/>
      <dgm:spPr/>
      <dgm:t>
        <a:bodyPr/>
        <a:lstStyle/>
        <a:p>
          <a:r>
            <a:rPr lang="en-US" sz="2000" b="1" dirty="0">
              <a:latin typeface="Calibri" panose="020F0502020204030204" pitchFamily="34" charset="0"/>
              <a:cs typeface="Calibri" panose="020F0502020204030204" pitchFamily="34" charset="0"/>
            </a:rPr>
            <a:t>LY3499446</a:t>
          </a:r>
        </a:p>
      </dgm:t>
    </dgm:pt>
    <dgm:pt modelId="{D74EC67C-446F-4704-99A7-A807F58788E9}" type="parTrans" cxnId="{132BCA53-98FB-41C8-972B-79556EB439A2}">
      <dgm:prSet/>
      <dgm:spPr/>
      <dgm:t>
        <a:bodyPr/>
        <a:lstStyle/>
        <a:p>
          <a:endParaRPr lang="en-US" sz="1800"/>
        </a:p>
      </dgm:t>
    </dgm:pt>
    <dgm:pt modelId="{9546C383-5F71-496B-9EAB-5D3B6DDBE6FB}" type="sibTrans" cxnId="{132BCA53-98FB-41C8-972B-79556EB439A2}">
      <dgm:prSet/>
      <dgm:spPr/>
      <dgm:t>
        <a:bodyPr/>
        <a:lstStyle/>
        <a:p>
          <a:endParaRPr lang="en-US" sz="1800"/>
        </a:p>
      </dgm:t>
    </dgm:pt>
    <dgm:pt modelId="{4DB214EE-E695-4F7C-AE02-365BCB323CA6}">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Phase I/II trial</a:t>
          </a:r>
        </a:p>
      </dgm:t>
    </dgm:pt>
    <dgm:pt modelId="{987372C3-C12F-4C8D-B9D9-9EA03735FCF0}" type="parTrans" cxnId="{74D1DADE-4CF2-4BAF-B73A-B1C3C4223689}">
      <dgm:prSet/>
      <dgm:spPr/>
      <dgm:t>
        <a:bodyPr/>
        <a:lstStyle/>
        <a:p>
          <a:endParaRPr lang="en-US" sz="1800"/>
        </a:p>
      </dgm:t>
    </dgm:pt>
    <dgm:pt modelId="{6077D4EE-DD75-419B-B748-0D589DF7C055}" type="sibTrans" cxnId="{74D1DADE-4CF2-4BAF-B73A-B1C3C4223689}">
      <dgm:prSet/>
      <dgm:spPr/>
      <dgm:t>
        <a:bodyPr/>
        <a:lstStyle/>
        <a:p>
          <a:endParaRPr lang="en-US" sz="1800"/>
        </a:p>
      </dgm:t>
    </dgm:pt>
    <dgm:pt modelId="{80D8F3DC-E142-4EE9-8EC3-3842E7F0FBA8}">
      <dgm:prSet phldrT="[Text]" custT="1"/>
      <dgm:spPr/>
      <dgm:t>
        <a:bodyPr/>
        <a:lstStyle/>
        <a:p>
          <a:r>
            <a:rPr lang="en-US" sz="2000" b="1" dirty="0">
              <a:latin typeface="Calibri" panose="020F0502020204030204" pitchFamily="34" charset="0"/>
              <a:cs typeface="Calibri" panose="020F0502020204030204" pitchFamily="34" charset="0"/>
            </a:rPr>
            <a:t>BI-2852</a:t>
          </a:r>
        </a:p>
      </dgm:t>
    </dgm:pt>
    <dgm:pt modelId="{18B8C19C-1C80-4778-9C62-3B926EE2F1AB}" type="parTrans" cxnId="{90BBA7B3-5657-4EC7-8D3F-E1AECFDE2D39}">
      <dgm:prSet/>
      <dgm:spPr/>
      <dgm:t>
        <a:bodyPr/>
        <a:lstStyle/>
        <a:p>
          <a:endParaRPr lang="en-US" sz="1800"/>
        </a:p>
      </dgm:t>
    </dgm:pt>
    <dgm:pt modelId="{4BBD6D50-8F3B-4267-9A78-5C48CFFD8F70}" type="sibTrans" cxnId="{90BBA7B3-5657-4EC7-8D3F-E1AECFDE2D39}">
      <dgm:prSet/>
      <dgm:spPr/>
      <dgm:t>
        <a:bodyPr/>
        <a:lstStyle/>
        <a:p>
          <a:endParaRPr lang="en-US" sz="1800"/>
        </a:p>
      </dgm:t>
    </dgm:pt>
    <dgm:pt modelId="{ECEDD5B9-998D-49EF-B77A-21F625349966}">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Inhibits the switch I/II pocket </a:t>
          </a:r>
        </a:p>
      </dgm:t>
    </dgm:pt>
    <dgm:pt modelId="{A0A82B9E-BBEF-4BC7-A265-ADDBB925039F}" type="parTrans" cxnId="{F0751DA9-4308-485F-AF8F-C2ECD092211D}">
      <dgm:prSet/>
      <dgm:spPr/>
      <dgm:t>
        <a:bodyPr/>
        <a:lstStyle/>
        <a:p>
          <a:endParaRPr lang="en-US" sz="1800"/>
        </a:p>
      </dgm:t>
    </dgm:pt>
    <dgm:pt modelId="{416A4DFC-0899-432A-A85E-05C503C94108}" type="sibTrans" cxnId="{F0751DA9-4308-485F-AF8F-C2ECD092211D}">
      <dgm:prSet/>
      <dgm:spPr/>
      <dgm:t>
        <a:bodyPr/>
        <a:lstStyle/>
        <a:p>
          <a:endParaRPr lang="en-US" sz="1800"/>
        </a:p>
      </dgm:t>
    </dgm:pt>
    <dgm:pt modelId="{1B98C648-2E2B-4822-8B98-4AA552B13F51}">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No active human studies </a:t>
          </a:r>
        </a:p>
      </dgm:t>
    </dgm:pt>
    <dgm:pt modelId="{97956F10-EC87-4F01-83B4-596D511458F8}" type="parTrans" cxnId="{3582F3EC-2203-4854-BBEB-8ED50EC6B7EF}">
      <dgm:prSet/>
      <dgm:spPr/>
      <dgm:t>
        <a:bodyPr/>
        <a:lstStyle/>
        <a:p>
          <a:endParaRPr lang="en-US" sz="1800"/>
        </a:p>
      </dgm:t>
    </dgm:pt>
    <dgm:pt modelId="{92D351E2-0B7F-4F12-917F-F0357FFCF752}" type="sibTrans" cxnId="{3582F3EC-2203-4854-BBEB-8ED50EC6B7EF}">
      <dgm:prSet/>
      <dgm:spPr/>
      <dgm:t>
        <a:bodyPr/>
        <a:lstStyle/>
        <a:p>
          <a:endParaRPr lang="en-US" sz="1800"/>
        </a:p>
      </dgm:t>
    </dgm:pt>
    <dgm:pt modelId="{85841DB1-DD38-410D-B3FB-313B61766F7D}">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Monotherapy and in combination with abemaciclib, cetuximab, and erlotinib</a:t>
          </a:r>
        </a:p>
      </dgm:t>
    </dgm:pt>
    <dgm:pt modelId="{8A8D359A-24AA-4826-BEEF-96B1567F203A}" type="parTrans" cxnId="{37869939-D3A9-41C5-B0C9-D43449A9F871}">
      <dgm:prSet/>
      <dgm:spPr/>
      <dgm:t>
        <a:bodyPr/>
        <a:lstStyle/>
        <a:p>
          <a:endParaRPr lang="en-US"/>
        </a:p>
      </dgm:t>
    </dgm:pt>
    <dgm:pt modelId="{9186CED9-3D09-4DD5-8689-48D5329C0A51}" type="sibTrans" cxnId="{37869939-D3A9-41C5-B0C9-D43449A9F871}">
      <dgm:prSet/>
      <dgm:spPr/>
      <dgm:t>
        <a:bodyPr/>
        <a:lstStyle/>
        <a:p>
          <a:endParaRPr lang="en-US"/>
        </a:p>
      </dgm:t>
    </dgm:pt>
    <dgm:pt modelId="{6439DA86-1D4D-40C8-B476-23678D906F2C}" type="pres">
      <dgm:prSet presAssocID="{29EF7630-CE58-47AD-AF73-5B381659CD7E}" presName="Name0" presStyleCnt="0">
        <dgm:presLayoutVars>
          <dgm:dir/>
          <dgm:animLvl val="lvl"/>
          <dgm:resizeHandles val="exact"/>
        </dgm:presLayoutVars>
      </dgm:prSet>
      <dgm:spPr/>
    </dgm:pt>
    <dgm:pt modelId="{1D4DE108-9721-4580-A83B-AA0268AADA64}" type="pres">
      <dgm:prSet presAssocID="{EDA3DFA8-AEB6-4CDC-9AB4-6D16877FADE5}" presName="linNode" presStyleCnt="0"/>
      <dgm:spPr/>
    </dgm:pt>
    <dgm:pt modelId="{613CEB2A-4621-4CC2-921F-782FFF1BC45E}" type="pres">
      <dgm:prSet presAssocID="{EDA3DFA8-AEB6-4CDC-9AB4-6D16877FADE5}" presName="parentText" presStyleLbl="node1" presStyleIdx="0" presStyleCnt="3">
        <dgm:presLayoutVars>
          <dgm:chMax val="1"/>
          <dgm:bulletEnabled val="1"/>
        </dgm:presLayoutVars>
      </dgm:prSet>
      <dgm:spPr/>
    </dgm:pt>
    <dgm:pt modelId="{36EF613F-9C6A-4E74-BE84-725B5954A35F}" type="pres">
      <dgm:prSet presAssocID="{EDA3DFA8-AEB6-4CDC-9AB4-6D16877FADE5}" presName="descendantText" presStyleLbl="alignAccFollowNode1" presStyleIdx="0" presStyleCnt="3">
        <dgm:presLayoutVars>
          <dgm:bulletEnabled val="1"/>
        </dgm:presLayoutVars>
      </dgm:prSet>
      <dgm:spPr/>
    </dgm:pt>
    <dgm:pt modelId="{6762F345-86AF-4300-A61B-55763233C3A6}" type="pres">
      <dgm:prSet presAssocID="{6CDB80B4-5428-4DAB-8F0A-A5FC0428D71B}" presName="sp" presStyleCnt="0"/>
      <dgm:spPr/>
    </dgm:pt>
    <dgm:pt modelId="{73569D50-044F-4193-AFD2-A9EA232769EA}" type="pres">
      <dgm:prSet presAssocID="{1276A49E-E902-46F6-865E-EC41C29EA6DB}" presName="linNode" presStyleCnt="0"/>
      <dgm:spPr/>
    </dgm:pt>
    <dgm:pt modelId="{931D381C-105F-41D5-8C78-D511CB29363D}" type="pres">
      <dgm:prSet presAssocID="{1276A49E-E902-46F6-865E-EC41C29EA6DB}" presName="parentText" presStyleLbl="node1" presStyleIdx="1" presStyleCnt="3">
        <dgm:presLayoutVars>
          <dgm:chMax val="1"/>
          <dgm:bulletEnabled val="1"/>
        </dgm:presLayoutVars>
      </dgm:prSet>
      <dgm:spPr/>
    </dgm:pt>
    <dgm:pt modelId="{507AA7B7-214C-466C-92BB-FF2AEF8369A5}" type="pres">
      <dgm:prSet presAssocID="{1276A49E-E902-46F6-865E-EC41C29EA6DB}" presName="descendantText" presStyleLbl="alignAccFollowNode1" presStyleIdx="1" presStyleCnt="3">
        <dgm:presLayoutVars>
          <dgm:bulletEnabled val="1"/>
        </dgm:presLayoutVars>
      </dgm:prSet>
      <dgm:spPr/>
    </dgm:pt>
    <dgm:pt modelId="{32445AFD-B7CE-4297-8B17-52F16996D56D}" type="pres">
      <dgm:prSet presAssocID="{9546C383-5F71-496B-9EAB-5D3B6DDBE6FB}" presName="sp" presStyleCnt="0"/>
      <dgm:spPr/>
    </dgm:pt>
    <dgm:pt modelId="{9649C8FE-6BBB-4074-B15E-4A32517C290D}" type="pres">
      <dgm:prSet presAssocID="{80D8F3DC-E142-4EE9-8EC3-3842E7F0FBA8}" presName="linNode" presStyleCnt="0"/>
      <dgm:spPr/>
    </dgm:pt>
    <dgm:pt modelId="{657C34F7-F2FE-46D2-B950-541E7AD08601}" type="pres">
      <dgm:prSet presAssocID="{80D8F3DC-E142-4EE9-8EC3-3842E7F0FBA8}" presName="parentText" presStyleLbl="node1" presStyleIdx="2" presStyleCnt="3">
        <dgm:presLayoutVars>
          <dgm:chMax val="1"/>
          <dgm:bulletEnabled val="1"/>
        </dgm:presLayoutVars>
      </dgm:prSet>
      <dgm:spPr/>
    </dgm:pt>
    <dgm:pt modelId="{CDE470B8-950C-4961-81FC-3921F1026A67}" type="pres">
      <dgm:prSet presAssocID="{80D8F3DC-E142-4EE9-8EC3-3842E7F0FBA8}" presName="descendantText" presStyleLbl="alignAccFollowNode1" presStyleIdx="2" presStyleCnt="3">
        <dgm:presLayoutVars>
          <dgm:bulletEnabled val="1"/>
        </dgm:presLayoutVars>
      </dgm:prSet>
      <dgm:spPr/>
    </dgm:pt>
  </dgm:ptLst>
  <dgm:cxnLst>
    <dgm:cxn modelId="{ED2A5033-81D0-40DD-9523-26875C35D486}" type="presOf" srcId="{EDA3DFA8-AEB6-4CDC-9AB4-6D16877FADE5}" destId="{613CEB2A-4621-4CC2-921F-782FFF1BC45E}" srcOrd="0" destOrd="0" presId="urn:microsoft.com/office/officeart/2005/8/layout/vList5"/>
    <dgm:cxn modelId="{0942D238-0059-4AB9-9720-4EED1BDA9C70}" type="presOf" srcId="{8149BE42-E8DE-4A95-89D8-E416D150A232}" destId="{36EF613F-9C6A-4E74-BE84-725B5954A35F}" srcOrd="0" destOrd="1" presId="urn:microsoft.com/office/officeart/2005/8/layout/vList5"/>
    <dgm:cxn modelId="{37869939-D3A9-41C5-B0C9-D43449A9F871}" srcId="{1276A49E-E902-46F6-865E-EC41C29EA6DB}" destId="{85841DB1-DD38-410D-B3FB-313B61766F7D}" srcOrd="1" destOrd="0" parTransId="{8A8D359A-24AA-4826-BEEF-96B1567F203A}" sibTransId="{9186CED9-3D09-4DD5-8689-48D5329C0A51}"/>
    <dgm:cxn modelId="{B563BA5F-9AC6-4738-A027-FF6E0300B859}" srcId="{EDA3DFA8-AEB6-4CDC-9AB4-6D16877FADE5}" destId="{8149BE42-E8DE-4A95-89D8-E416D150A232}" srcOrd="1" destOrd="0" parTransId="{A58B8DB1-06CD-4D04-8837-99EEC020B216}" sibTransId="{25B7063E-CB83-44BC-A0B3-629EFEAD19D8}"/>
    <dgm:cxn modelId="{E35BFC5F-151C-45A1-B3B7-42DC88BCCFC2}" type="presOf" srcId="{4DB214EE-E695-4F7C-AE02-365BCB323CA6}" destId="{507AA7B7-214C-466C-92BB-FF2AEF8369A5}" srcOrd="0" destOrd="0" presId="urn:microsoft.com/office/officeart/2005/8/layout/vList5"/>
    <dgm:cxn modelId="{132BCA53-98FB-41C8-972B-79556EB439A2}" srcId="{29EF7630-CE58-47AD-AF73-5B381659CD7E}" destId="{1276A49E-E902-46F6-865E-EC41C29EA6DB}" srcOrd="1" destOrd="0" parTransId="{D74EC67C-446F-4704-99A7-A807F58788E9}" sibTransId="{9546C383-5F71-496B-9EAB-5D3B6DDBE6FB}"/>
    <dgm:cxn modelId="{73905A85-8FEA-4178-9435-16134611AEA0}" type="presOf" srcId="{80D8F3DC-E142-4EE9-8EC3-3842E7F0FBA8}" destId="{657C34F7-F2FE-46D2-B950-541E7AD08601}" srcOrd="0" destOrd="0" presId="urn:microsoft.com/office/officeart/2005/8/layout/vList5"/>
    <dgm:cxn modelId="{7A0B739F-A92B-41B1-B5BC-31390542E94F}" type="presOf" srcId="{85841DB1-DD38-410D-B3FB-313B61766F7D}" destId="{507AA7B7-214C-466C-92BB-FF2AEF8369A5}" srcOrd="0" destOrd="1" presId="urn:microsoft.com/office/officeart/2005/8/layout/vList5"/>
    <dgm:cxn modelId="{F0751DA9-4308-485F-AF8F-C2ECD092211D}" srcId="{80D8F3DC-E142-4EE9-8EC3-3842E7F0FBA8}" destId="{ECEDD5B9-998D-49EF-B77A-21F625349966}" srcOrd="0" destOrd="0" parTransId="{A0A82B9E-BBEF-4BC7-A265-ADDBB925039F}" sibTransId="{416A4DFC-0899-432A-A85E-05C503C94108}"/>
    <dgm:cxn modelId="{C4EE7BB1-3EBD-499F-B776-9BC69B85526E}" type="presOf" srcId="{ECEDD5B9-998D-49EF-B77A-21F625349966}" destId="{CDE470B8-950C-4961-81FC-3921F1026A67}" srcOrd="0" destOrd="0" presId="urn:microsoft.com/office/officeart/2005/8/layout/vList5"/>
    <dgm:cxn modelId="{90BBA7B3-5657-4EC7-8D3F-E1AECFDE2D39}" srcId="{29EF7630-CE58-47AD-AF73-5B381659CD7E}" destId="{80D8F3DC-E142-4EE9-8EC3-3842E7F0FBA8}" srcOrd="2" destOrd="0" parTransId="{18B8C19C-1C80-4778-9C62-3B926EE2F1AB}" sibTransId="{4BBD6D50-8F3B-4267-9A78-5C48CFFD8F70}"/>
    <dgm:cxn modelId="{C2972FC6-EF27-41C4-803D-84BF93E5632B}" type="presOf" srcId="{079D444E-4E0E-4303-8FF3-365DA038A362}" destId="{36EF613F-9C6A-4E74-BE84-725B5954A35F}" srcOrd="0" destOrd="0" presId="urn:microsoft.com/office/officeart/2005/8/layout/vList5"/>
    <dgm:cxn modelId="{561AA4D9-7791-4C76-8DEA-3F17305EC5DE}" type="presOf" srcId="{1276A49E-E902-46F6-865E-EC41C29EA6DB}" destId="{931D381C-105F-41D5-8C78-D511CB29363D}" srcOrd="0" destOrd="0" presId="urn:microsoft.com/office/officeart/2005/8/layout/vList5"/>
    <dgm:cxn modelId="{571CC6DB-084B-41E7-BCFA-8E009B3A80E0}" type="presOf" srcId="{1B98C648-2E2B-4822-8B98-4AA552B13F51}" destId="{CDE470B8-950C-4961-81FC-3921F1026A67}" srcOrd="0" destOrd="1" presId="urn:microsoft.com/office/officeart/2005/8/layout/vList5"/>
    <dgm:cxn modelId="{74D1DADE-4CF2-4BAF-B73A-B1C3C4223689}" srcId="{1276A49E-E902-46F6-865E-EC41C29EA6DB}" destId="{4DB214EE-E695-4F7C-AE02-365BCB323CA6}" srcOrd="0" destOrd="0" parTransId="{987372C3-C12F-4C8D-B9D9-9EA03735FCF0}" sibTransId="{6077D4EE-DD75-419B-B748-0D589DF7C055}"/>
    <dgm:cxn modelId="{9CF7E6DF-950E-4203-9DA5-FB3B8A5C1081}" srcId="{29EF7630-CE58-47AD-AF73-5B381659CD7E}" destId="{EDA3DFA8-AEB6-4CDC-9AB4-6D16877FADE5}" srcOrd="0" destOrd="0" parTransId="{98F7E058-0D9E-4821-AC44-E03D6EDE400D}" sibTransId="{6CDB80B4-5428-4DAB-8F0A-A5FC0428D71B}"/>
    <dgm:cxn modelId="{9A1D54E6-7AD6-4997-8983-60C8B833E296}" type="presOf" srcId="{29EF7630-CE58-47AD-AF73-5B381659CD7E}" destId="{6439DA86-1D4D-40C8-B476-23678D906F2C}" srcOrd="0" destOrd="0" presId="urn:microsoft.com/office/officeart/2005/8/layout/vList5"/>
    <dgm:cxn modelId="{3582F3EC-2203-4854-BBEB-8ED50EC6B7EF}" srcId="{80D8F3DC-E142-4EE9-8EC3-3842E7F0FBA8}" destId="{1B98C648-2E2B-4822-8B98-4AA552B13F51}" srcOrd="1" destOrd="0" parTransId="{97956F10-EC87-4F01-83B4-596D511458F8}" sibTransId="{92D351E2-0B7F-4F12-917F-F0357FFCF752}"/>
    <dgm:cxn modelId="{A9DBD1F7-361E-43C2-9571-42F5B1B0C18B}" srcId="{EDA3DFA8-AEB6-4CDC-9AB4-6D16877FADE5}" destId="{079D444E-4E0E-4303-8FF3-365DA038A362}" srcOrd="0" destOrd="0" parTransId="{80FB475A-2B8D-4FE7-ABA7-E960CFAF9B71}" sibTransId="{8D3AE24B-C3FF-442E-A389-6422A08DE434}"/>
    <dgm:cxn modelId="{B3500020-44FA-4F60-8327-6214C59328BE}" type="presParOf" srcId="{6439DA86-1D4D-40C8-B476-23678D906F2C}" destId="{1D4DE108-9721-4580-A83B-AA0268AADA64}" srcOrd="0" destOrd="0" presId="urn:microsoft.com/office/officeart/2005/8/layout/vList5"/>
    <dgm:cxn modelId="{B6E5DB45-26B4-4F8C-A9D1-19F1BB0C073A}" type="presParOf" srcId="{1D4DE108-9721-4580-A83B-AA0268AADA64}" destId="{613CEB2A-4621-4CC2-921F-782FFF1BC45E}" srcOrd="0" destOrd="0" presId="urn:microsoft.com/office/officeart/2005/8/layout/vList5"/>
    <dgm:cxn modelId="{D7B5A7A4-9AE1-4B35-B05C-E25B8C573054}" type="presParOf" srcId="{1D4DE108-9721-4580-A83B-AA0268AADA64}" destId="{36EF613F-9C6A-4E74-BE84-725B5954A35F}" srcOrd="1" destOrd="0" presId="urn:microsoft.com/office/officeart/2005/8/layout/vList5"/>
    <dgm:cxn modelId="{A02E883F-59C3-4C8D-8B0E-096EE40A94F2}" type="presParOf" srcId="{6439DA86-1D4D-40C8-B476-23678D906F2C}" destId="{6762F345-86AF-4300-A61B-55763233C3A6}" srcOrd="1" destOrd="0" presId="urn:microsoft.com/office/officeart/2005/8/layout/vList5"/>
    <dgm:cxn modelId="{A0E883DF-6E68-482C-8A2D-71AC05B4DCD7}" type="presParOf" srcId="{6439DA86-1D4D-40C8-B476-23678D906F2C}" destId="{73569D50-044F-4193-AFD2-A9EA232769EA}" srcOrd="2" destOrd="0" presId="urn:microsoft.com/office/officeart/2005/8/layout/vList5"/>
    <dgm:cxn modelId="{B1D02CBF-05F5-4CF0-8102-3554CFE305B2}" type="presParOf" srcId="{73569D50-044F-4193-AFD2-A9EA232769EA}" destId="{931D381C-105F-41D5-8C78-D511CB29363D}" srcOrd="0" destOrd="0" presId="urn:microsoft.com/office/officeart/2005/8/layout/vList5"/>
    <dgm:cxn modelId="{7F9BF072-2CC2-4620-B1E2-ED230E08314D}" type="presParOf" srcId="{73569D50-044F-4193-AFD2-A9EA232769EA}" destId="{507AA7B7-214C-466C-92BB-FF2AEF8369A5}" srcOrd="1" destOrd="0" presId="urn:microsoft.com/office/officeart/2005/8/layout/vList5"/>
    <dgm:cxn modelId="{DC9389F6-F523-45CF-BB90-CC1E9F37856F}" type="presParOf" srcId="{6439DA86-1D4D-40C8-B476-23678D906F2C}" destId="{32445AFD-B7CE-4297-8B17-52F16996D56D}" srcOrd="3" destOrd="0" presId="urn:microsoft.com/office/officeart/2005/8/layout/vList5"/>
    <dgm:cxn modelId="{1E52DCE0-D46D-4C36-B9FC-8BDE92B25770}" type="presParOf" srcId="{6439DA86-1D4D-40C8-B476-23678D906F2C}" destId="{9649C8FE-6BBB-4074-B15E-4A32517C290D}" srcOrd="4" destOrd="0" presId="urn:microsoft.com/office/officeart/2005/8/layout/vList5"/>
    <dgm:cxn modelId="{33FA75ED-D995-4919-8CB1-916C92FA344C}" type="presParOf" srcId="{9649C8FE-6BBB-4074-B15E-4A32517C290D}" destId="{657C34F7-F2FE-46D2-B950-541E7AD08601}" srcOrd="0" destOrd="0" presId="urn:microsoft.com/office/officeart/2005/8/layout/vList5"/>
    <dgm:cxn modelId="{F3DFAFBC-E360-4482-8831-BD1A9526B9F4}" type="presParOf" srcId="{9649C8FE-6BBB-4074-B15E-4A32517C290D}" destId="{CDE470B8-950C-4961-81FC-3921F1026A6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EF7630-CE58-47AD-AF73-5B381659CD7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DA3DFA8-AEB6-4CDC-9AB4-6D16877FADE5}">
      <dgm:prSet phldrT="[Text]" custT="1"/>
      <dgm:spPr/>
      <dgm:t>
        <a:bodyPr/>
        <a:lstStyle/>
        <a:p>
          <a:r>
            <a:rPr lang="en-US" sz="2000" b="1" dirty="0">
              <a:latin typeface="Calibri" panose="020F0502020204030204" pitchFamily="34" charset="0"/>
              <a:cs typeface="Calibri" panose="020F0502020204030204" pitchFamily="34" charset="0"/>
            </a:rPr>
            <a:t>BI 1701963</a:t>
          </a:r>
        </a:p>
      </dgm:t>
    </dgm:pt>
    <dgm:pt modelId="{98F7E058-0D9E-4821-AC44-E03D6EDE400D}" type="parTrans" cxnId="{9CF7E6DF-950E-4203-9DA5-FB3B8A5C1081}">
      <dgm:prSet/>
      <dgm:spPr/>
      <dgm:t>
        <a:bodyPr/>
        <a:lstStyle/>
        <a:p>
          <a:endParaRPr lang="en-US" sz="1800"/>
        </a:p>
      </dgm:t>
    </dgm:pt>
    <dgm:pt modelId="{6CDB80B4-5428-4DAB-8F0A-A5FC0428D71B}" type="sibTrans" cxnId="{9CF7E6DF-950E-4203-9DA5-FB3B8A5C1081}">
      <dgm:prSet/>
      <dgm:spPr/>
      <dgm:t>
        <a:bodyPr/>
        <a:lstStyle/>
        <a:p>
          <a:endParaRPr lang="en-US" sz="1800"/>
        </a:p>
      </dgm:t>
    </dgm:pt>
    <dgm:pt modelId="{079D444E-4E0E-4303-8FF3-365DA038A362}">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Phase I study of monotherapy and in combination with trametinib in </a:t>
          </a:r>
          <a:r>
            <a:rPr lang="en-US" sz="1800" i="1" kern="1200" dirty="0">
              <a:solidFill>
                <a:schemeClr val="bg1"/>
              </a:solidFill>
              <a:latin typeface="Calibri" panose="020F0502020204030204" pitchFamily="34" charset="0"/>
              <a:ea typeface="+mn-ea"/>
              <a:cs typeface="Calibri" panose="020F0502020204030204" pitchFamily="34" charset="0"/>
            </a:rPr>
            <a:t>KRAS</a:t>
          </a:r>
          <a:r>
            <a:rPr lang="en-US" sz="1800" kern="1200" dirty="0">
              <a:solidFill>
                <a:schemeClr val="bg1"/>
              </a:solidFill>
              <a:latin typeface="Calibri" panose="020F0502020204030204" pitchFamily="34" charset="0"/>
              <a:ea typeface="+mn-ea"/>
              <a:cs typeface="Calibri" panose="020F0502020204030204" pitchFamily="34" charset="0"/>
            </a:rPr>
            <a:t>-mutated advanced solid tumors</a:t>
          </a:r>
          <a:r>
            <a:rPr lang="en-US" sz="1800" kern="1200" baseline="30000" dirty="0">
              <a:solidFill>
                <a:schemeClr val="bg1"/>
              </a:solidFill>
              <a:latin typeface="Calibri" panose="020F0502020204030204" pitchFamily="34" charset="0"/>
              <a:ea typeface="+mn-ea"/>
              <a:cs typeface="Calibri" panose="020F0502020204030204" pitchFamily="34" charset="0"/>
            </a:rPr>
            <a:t>[2]</a:t>
          </a:r>
        </a:p>
      </dgm:t>
    </dgm:pt>
    <dgm:pt modelId="{80FB475A-2B8D-4FE7-ABA7-E960CFAF9B71}" type="parTrans" cxnId="{A9DBD1F7-361E-43C2-9571-42F5B1B0C18B}">
      <dgm:prSet/>
      <dgm:spPr/>
      <dgm:t>
        <a:bodyPr/>
        <a:lstStyle/>
        <a:p>
          <a:endParaRPr lang="en-US" sz="1800"/>
        </a:p>
      </dgm:t>
    </dgm:pt>
    <dgm:pt modelId="{8D3AE24B-C3FF-442E-A389-6422A08DE434}" type="sibTrans" cxnId="{A9DBD1F7-361E-43C2-9571-42F5B1B0C18B}">
      <dgm:prSet/>
      <dgm:spPr/>
      <dgm:t>
        <a:bodyPr/>
        <a:lstStyle/>
        <a:p>
          <a:endParaRPr lang="en-US" sz="1800"/>
        </a:p>
      </dgm:t>
    </dgm:pt>
    <dgm:pt modelId="{1276A49E-E902-46F6-865E-EC41C29EA6DB}">
      <dgm:prSet phldrT="[Text]" custT="1"/>
      <dgm:spPr/>
      <dgm:t>
        <a:bodyPr/>
        <a:lstStyle/>
        <a:p>
          <a:r>
            <a:rPr lang="en-US" sz="2000" b="1" dirty="0">
              <a:latin typeface="Calibri" panose="020F0502020204030204" pitchFamily="34" charset="0"/>
              <a:cs typeface="Calibri" panose="020F0502020204030204" pitchFamily="34" charset="0"/>
            </a:rPr>
            <a:t>Onvansertib</a:t>
          </a:r>
        </a:p>
      </dgm:t>
    </dgm:pt>
    <dgm:pt modelId="{D74EC67C-446F-4704-99A7-A807F58788E9}" type="parTrans" cxnId="{132BCA53-98FB-41C8-972B-79556EB439A2}">
      <dgm:prSet/>
      <dgm:spPr/>
      <dgm:t>
        <a:bodyPr/>
        <a:lstStyle/>
        <a:p>
          <a:endParaRPr lang="en-US" sz="1800"/>
        </a:p>
      </dgm:t>
    </dgm:pt>
    <dgm:pt modelId="{9546C383-5F71-496B-9EAB-5D3B6DDBE6FB}" type="sibTrans" cxnId="{132BCA53-98FB-41C8-972B-79556EB439A2}">
      <dgm:prSet/>
      <dgm:spPr/>
      <dgm:t>
        <a:bodyPr/>
        <a:lstStyle/>
        <a:p>
          <a:endParaRPr lang="en-US" sz="1800"/>
        </a:p>
      </dgm:t>
    </dgm:pt>
    <dgm:pt modelId="{4DB214EE-E695-4F7C-AE02-365BCB323CA6}">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Highly selective PLK1 inhibitor (PLK1 overexpressed in CRC)</a:t>
          </a:r>
        </a:p>
      </dgm:t>
    </dgm:pt>
    <dgm:pt modelId="{987372C3-C12F-4C8D-B9D9-9EA03735FCF0}" type="parTrans" cxnId="{74D1DADE-4CF2-4BAF-B73A-B1C3C4223689}">
      <dgm:prSet/>
      <dgm:spPr/>
      <dgm:t>
        <a:bodyPr/>
        <a:lstStyle/>
        <a:p>
          <a:endParaRPr lang="en-US" sz="1800"/>
        </a:p>
      </dgm:t>
    </dgm:pt>
    <dgm:pt modelId="{6077D4EE-DD75-419B-B748-0D589DF7C055}" type="sibTrans" cxnId="{74D1DADE-4CF2-4BAF-B73A-B1C3C4223689}">
      <dgm:prSet/>
      <dgm:spPr/>
      <dgm:t>
        <a:bodyPr/>
        <a:lstStyle/>
        <a:p>
          <a:endParaRPr lang="en-US" sz="1800"/>
        </a:p>
      </dgm:t>
    </dgm:pt>
    <dgm:pt modelId="{80D8F3DC-E142-4EE9-8EC3-3842E7F0FBA8}">
      <dgm:prSet phldrT="[Text]" custT="1"/>
      <dgm:spPr/>
      <dgm:t>
        <a:bodyPr/>
        <a:lstStyle/>
        <a:p>
          <a:r>
            <a:rPr lang="en-US" sz="2000" b="1" dirty="0">
              <a:latin typeface="Calibri" panose="020F0502020204030204" pitchFamily="34" charset="0"/>
              <a:cs typeface="Calibri" panose="020F0502020204030204" pitchFamily="34" charset="0"/>
            </a:rPr>
            <a:t>BAY-293</a:t>
          </a:r>
        </a:p>
      </dgm:t>
    </dgm:pt>
    <dgm:pt modelId="{18B8C19C-1C80-4778-9C62-3B926EE2F1AB}" type="parTrans" cxnId="{90BBA7B3-5657-4EC7-8D3F-E1AECFDE2D39}">
      <dgm:prSet/>
      <dgm:spPr/>
      <dgm:t>
        <a:bodyPr/>
        <a:lstStyle/>
        <a:p>
          <a:endParaRPr lang="en-US" sz="1800"/>
        </a:p>
      </dgm:t>
    </dgm:pt>
    <dgm:pt modelId="{4BBD6D50-8F3B-4267-9A78-5C48CFFD8F70}" type="sibTrans" cxnId="{90BBA7B3-5657-4EC7-8D3F-E1AECFDE2D39}">
      <dgm:prSet/>
      <dgm:spPr/>
      <dgm:t>
        <a:bodyPr/>
        <a:lstStyle/>
        <a:p>
          <a:endParaRPr lang="en-US" sz="1800"/>
        </a:p>
      </dgm:t>
    </dgm:pt>
    <dgm:pt modelId="{ECEDD5B9-998D-49EF-B77A-21F625349966}">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SOS1 inhibitor </a:t>
          </a:r>
        </a:p>
      </dgm:t>
    </dgm:pt>
    <dgm:pt modelId="{A0A82B9E-BBEF-4BC7-A265-ADDBB925039F}" type="parTrans" cxnId="{F0751DA9-4308-485F-AF8F-C2ECD092211D}">
      <dgm:prSet/>
      <dgm:spPr/>
      <dgm:t>
        <a:bodyPr/>
        <a:lstStyle/>
        <a:p>
          <a:endParaRPr lang="en-US" sz="1800"/>
        </a:p>
      </dgm:t>
    </dgm:pt>
    <dgm:pt modelId="{416A4DFC-0899-432A-A85E-05C503C94108}" type="sibTrans" cxnId="{F0751DA9-4308-485F-AF8F-C2ECD092211D}">
      <dgm:prSet/>
      <dgm:spPr/>
      <dgm:t>
        <a:bodyPr/>
        <a:lstStyle/>
        <a:p>
          <a:endParaRPr lang="en-US" sz="1800"/>
        </a:p>
      </dgm:t>
    </dgm:pt>
    <dgm:pt modelId="{1B98C648-2E2B-4822-8B98-4AA552B13F51}">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No active human studies </a:t>
          </a:r>
        </a:p>
      </dgm:t>
    </dgm:pt>
    <dgm:pt modelId="{97956F10-EC87-4F01-83B4-596D511458F8}" type="parTrans" cxnId="{3582F3EC-2203-4854-BBEB-8ED50EC6B7EF}">
      <dgm:prSet/>
      <dgm:spPr/>
      <dgm:t>
        <a:bodyPr/>
        <a:lstStyle/>
        <a:p>
          <a:endParaRPr lang="en-US" sz="1800"/>
        </a:p>
      </dgm:t>
    </dgm:pt>
    <dgm:pt modelId="{92D351E2-0B7F-4F12-917F-F0357FFCF752}" type="sibTrans" cxnId="{3582F3EC-2203-4854-BBEB-8ED50EC6B7EF}">
      <dgm:prSet/>
      <dgm:spPr/>
      <dgm:t>
        <a:bodyPr/>
        <a:lstStyle/>
        <a:p>
          <a:endParaRPr lang="en-US" sz="1800"/>
        </a:p>
      </dgm:t>
    </dgm:pt>
    <dgm:pt modelId="{F772266C-D3D6-4F99-BFF1-37C42E8A932A}">
      <dgm:prSet phldrT="[Text]" custT="1"/>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PR and SD identified in study</a:t>
          </a:r>
          <a:r>
            <a:rPr lang="en-US" sz="1800" kern="1200" baseline="30000" dirty="0">
              <a:solidFill>
                <a:schemeClr val="bg1"/>
              </a:solidFill>
              <a:latin typeface="Calibri" panose="020F0502020204030204" pitchFamily="34" charset="0"/>
              <a:ea typeface="+mn-ea"/>
              <a:cs typeface="Calibri" panose="020F0502020204030204" pitchFamily="34" charset="0"/>
            </a:rPr>
            <a:t>[3]</a:t>
          </a:r>
        </a:p>
      </dgm:t>
    </dgm:pt>
    <dgm:pt modelId="{ACD3C612-087D-472F-9491-90D8DAEC83DA}" type="parTrans" cxnId="{171D7889-FA89-4672-92C7-6CFCF51A567C}">
      <dgm:prSet/>
      <dgm:spPr/>
      <dgm:t>
        <a:bodyPr/>
        <a:lstStyle/>
        <a:p>
          <a:endParaRPr lang="en-US"/>
        </a:p>
      </dgm:t>
    </dgm:pt>
    <dgm:pt modelId="{508994FA-67E2-4B0E-8471-81487914C08D}" type="sibTrans" cxnId="{171D7889-FA89-4672-92C7-6CFCF51A567C}">
      <dgm:prSet/>
      <dgm:spPr/>
      <dgm:t>
        <a:bodyPr/>
        <a:lstStyle/>
        <a:p>
          <a:endParaRPr lang="en-US"/>
        </a:p>
      </dgm:t>
    </dgm:pt>
    <dgm:pt modelId="{6439DA86-1D4D-40C8-B476-23678D906F2C}" type="pres">
      <dgm:prSet presAssocID="{29EF7630-CE58-47AD-AF73-5B381659CD7E}" presName="Name0" presStyleCnt="0">
        <dgm:presLayoutVars>
          <dgm:dir/>
          <dgm:animLvl val="lvl"/>
          <dgm:resizeHandles val="exact"/>
        </dgm:presLayoutVars>
      </dgm:prSet>
      <dgm:spPr/>
    </dgm:pt>
    <dgm:pt modelId="{1D4DE108-9721-4580-A83B-AA0268AADA64}" type="pres">
      <dgm:prSet presAssocID="{EDA3DFA8-AEB6-4CDC-9AB4-6D16877FADE5}" presName="linNode" presStyleCnt="0"/>
      <dgm:spPr/>
    </dgm:pt>
    <dgm:pt modelId="{613CEB2A-4621-4CC2-921F-782FFF1BC45E}" type="pres">
      <dgm:prSet presAssocID="{EDA3DFA8-AEB6-4CDC-9AB4-6D16877FADE5}" presName="parentText" presStyleLbl="node1" presStyleIdx="0" presStyleCnt="3">
        <dgm:presLayoutVars>
          <dgm:chMax val="1"/>
          <dgm:bulletEnabled val="1"/>
        </dgm:presLayoutVars>
      </dgm:prSet>
      <dgm:spPr/>
    </dgm:pt>
    <dgm:pt modelId="{36EF613F-9C6A-4E74-BE84-725B5954A35F}" type="pres">
      <dgm:prSet presAssocID="{EDA3DFA8-AEB6-4CDC-9AB4-6D16877FADE5}" presName="descendantText" presStyleLbl="alignAccFollowNode1" presStyleIdx="0" presStyleCnt="3">
        <dgm:presLayoutVars>
          <dgm:bulletEnabled val="1"/>
        </dgm:presLayoutVars>
      </dgm:prSet>
      <dgm:spPr/>
    </dgm:pt>
    <dgm:pt modelId="{6762F345-86AF-4300-A61B-55763233C3A6}" type="pres">
      <dgm:prSet presAssocID="{6CDB80B4-5428-4DAB-8F0A-A5FC0428D71B}" presName="sp" presStyleCnt="0"/>
      <dgm:spPr/>
    </dgm:pt>
    <dgm:pt modelId="{73569D50-044F-4193-AFD2-A9EA232769EA}" type="pres">
      <dgm:prSet presAssocID="{1276A49E-E902-46F6-865E-EC41C29EA6DB}" presName="linNode" presStyleCnt="0"/>
      <dgm:spPr/>
    </dgm:pt>
    <dgm:pt modelId="{931D381C-105F-41D5-8C78-D511CB29363D}" type="pres">
      <dgm:prSet presAssocID="{1276A49E-E902-46F6-865E-EC41C29EA6DB}" presName="parentText" presStyleLbl="node1" presStyleIdx="1" presStyleCnt="3">
        <dgm:presLayoutVars>
          <dgm:chMax val="1"/>
          <dgm:bulletEnabled val="1"/>
        </dgm:presLayoutVars>
      </dgm:prSet>
      <dgm:spPr/>
    </dgm:pt>
    <dgm:pt modelId="{507AA7B7-214C-466C-92BB-FF2AEF8369A5}" type="pres">
      <dgm:prSet presAssocID="{1276A49E-E902-46F6-865E-EC41C29EA6DB}" presName="descendantText" presStyleLbl="alignAccFollowNode1" presStyleIdx="1" presStyleCnt="3">
        <dgm:presLayoutVars>
          <dgm:bulletEnabled val="1"/>
        </dgm:presLayoutVars>
      </dgm:prSet>
      <dgm:spPr/>
    </dgm:pt>
    <dgm:pt modelId="{32445AFD-B7CE-4297-8B17-52F16996D56D}" type="pres">
      <dgm:prSet presAssocID="{9546C383-5F71-496B-9EAB-5D3B6DDBE6FB}" presName="sp" presStyleCnt="0"/>
      <dgm:spPr/>
    </dgm:pt>
    <dgm:pt modelId="{9649C8FE-6BBB-4074-B15E-4A32517C290D}" type="pres">
      <dgm:prSet presAssocID="{80D8F3DC-E142-4EE9-8EC3-3842E7F0FBA8}" presName="linNode" presStyleCnt="0"/>
      <dgm:spPr/>
    </dgm:pt>
    <dgm:pt modelId="{657C34F7-F2FE-46D2-B950-541E7AD08601}" type="pres">
      <dgm:prSet presAssocID="{80D8F3DC-E142-4EE9-8EC3-3842E7F0FBA8}" presName="parentText" presStyleLbl="node1" presStyleIdx="2" presStyleCnt="3">
        <dgm:presLayoutVars>
          <dgm:chMax val="1"/>
          <dgm:bulletEnabled val="1"/>
        </dgm:presLayoutVars>
      </dgm:prSet>
      <dgm:spPr/>
    </dgm:pt>
    <dgm:pt modelId="{CDE470B8-950C-4961-81FC-3921F1026A67}" type="pres">
      <dgm:prSet presAssocID="{80D8F3DC-E142-4EE9-8EC3-3842E7F0FBA8}" presName="descendantText" presStyleLbl="alignAccFollowNode1" presStyleIdx="2" presStyleCnt="3">
        <dgm:presLayoutVars>
          <dgm:bulletEnabled val="1"/>
        </dgm:presLayoutVars>
      </dgm:prSet>
      <dgm:spPr/>
    </dgm:pt>
  </dgm:ptLst>
  <dgm:cxnLst>
    <dgm:cxn modelId="{ED2A5033-81D0-40DD-9523-26875C35D486}" type="presOf" srcId="{EDA3DFA8-AEB6-4CDC-9AB4-6D16877FADE5}" destId="{613CEB2A-4621-4CC2-921F-782FFF1BC45E}" srcOrd="0" destOrd="0" presId="urn:microsoft.com/office/officeart/2005/8/layout/vList5"/>
    <dgm:cxn modelId="{E35BFC5F-151C-45A1-B3B7-42DC88BCCFC2}" type="presOf" srcId="{4DB214EE-E695-4F7C-AE02-365BCB323CA6}" destId="{507AA7B7-214C-466C-92BB-FF2AEF8369A5}" srcOrd="0" destOrd="0" presId="urn:microsoft.com/office/officeart/2005/8/layout/vList5"/>
    <dgm:cxn modelId="{132BCA53-98FB-41C8-972B-79556EB439A2}" srcId="{29EF7630-CE58-47AD-AF73-5B381659CD7E}" destId="{1276A49E-E902-46F6-865E-EC41C29EA6DB}" srcOrd="1" destOrd="0" parTransId="{D74EC67C-446F-4704-99A7-A807F58788E9}" sibTransId="{9546C383-5F71-496B-9EAB-5D3B6DDBE6FB}"/>
    <dgm:cxn modelId="{73905A85-8FEA-4178-9435-16134611AEA0}" type="presOf" srcId="{80D8F3DC-E142-4EE9-8EC3-3842E7F0FBA8}" destId="{657C34F7-F2FE-46D2-B950-541E7AD08601}" srcOrd="0" destOrd="0" presId="urn:microsoft.com/office/officeart/2005/8/layout/vList5"/>
    <dgm:cxn modelId="{171D7889-FA89-4672-92C7-6CFCF51A567C}" srcId="{1276A49E-E902-46F6-865E-EC41C29EA6DB}" destId="{F772266C-D3D6-4F99-BFF1-37C42E8A932A}" srcOrd="1" destOrd="0" parTransId="{ACD3C612-087D-472F-9491-90D8DAEC83DA}" sibTransId="{508994FA-67E2-4B0E-8471-81487914C08D}"/>
    <dgm:cxn modelId="{7669A4A2-6442-46C7-9379-74478B612E2B}" type="presOf" srcId="{F772266C-D3D6-4F99-BFF1-37C42E8A932A}" destId="{507AA7B7-214C-466C-92BB-FF2AEF8369A5}" srcOrd="0" destOrd="1" presId="urn:microsoft.com/office/officeart/2005/8/layout/vList5"/>
    <dgm:cxn modelId="{F0751DA9-4308-485F-AF8F-C2ECD092211D}" srcId="{80D8F3DC-E142-4EE9-8EC3-3842E7F0FBA8}" destId="{ECEDD5B9-998D-49EF-B77A-21F625349966}" srcOrd="0" destOrd="0" parTransId="{A0A82B9E-BBEF-4BC7-A265-ADDBB925039F}" sibTransId="{416A4DFC-0899-432A-A85E-05C503C94108}"/>
    <dgm:cxn modelId="{C4EE7BB1-3EBD-499F-B776-9BC69B85526E}" type="presOf" srcId="{ECEDD5B9-998D-49EF-B77A-21F625349966}" destId="{CDE470B8-950C-4961-81FC-3921F1026A67}" srcOrd="0" destOrd="0" presId="urn:microsoft.com/office/officeart/2005/8/layout/vList5"/>
    <dgm:cxn modelId="{90BBA7B3-5657-4EC7-8D3F-E1AECFDE2D39}" srcId="{29EF7630-CE58-47AD-AF73-5B381659CD7E}" destId="{80D8F3DC-E142-4EE9-8EC3-3842E7F0FBA8}" srcOrd="2" destOrd="0" parTransId="{18B8C19C-1C80-4778-9C62-3B926EE2F1AB}" sibTransId="{4BBD6D50-8F3B-4267-9A78-5C48CFFD8F70}"/>
    <dgm:cxn modelId="{C2972FC6-EF27-41C4-803D-84BF93E5632B}" type="presOf" srcId="{079D444E-4E0E-4303-8FF3-365DA038A362}" destId="{36EF613F-9C6A-4E74-BE84-725B5954A35F}" srcOrd="0" destOrd="0" presId="urn:microsoft.com/office/officeart/2005/8/layout/vList5"/>
    <dgm:cxn modelId="{561AA4D9-7791-4C76-8DEA-3F17305EC5DE}" type="presOf" srcId="{1276A49E-E902-46F6-865E-EC41C29EA6DB}" destId="{931D381C-105F-41D5-8C78-D511CB29363D}" srcOrd="0" destOrd="0" presId="urn:microsoft.com/office/officeart/2005/8/layout/vList5"/>
    <dgm:cxn modelId="{571CC6DB-084B-41E7-BCFA-8E009B3A80E0}" type="presOf" srcId="{1B98C648-2E2B-4822-8B98-4AA552B13F51}" destId="{CDE470B8-950C-4961-81FC-3921F1026A67}" srcOrd="0" destOrd="1" presId="urn:microsoft.com/office/officeart/2005/8/layout/vList5"/>
    <dgm:cxn modelId="{74D1DADE-4CF2-4BAF-B73A-B1C3C4223689}" srcId="{1276A49E-E902-46F6-865E-EC41C29EA6DB}" destId="{4DB214EE-E695-4F7C-AE02-365BCB323CA6}" srcOrd="0" destOrd="0" parTransId="{987372C3-C12F-4C8D-B9D9-9EA03735FCF0}" sibTransId="{6077D4EE-DD75-419B-B748-0D589DF7C055}"/>
    <dgm:cxn modelId="{9CF7E6DF-950E-4203-9DA5-FB3B8A5C1081}" srcId="{29EF7630-CE58-47AD-AF73-5B381659CD7E}" destId="{EDA3DFA8-AEB6-4CDC-9AB4-6D16877FADE5}" srcOrd="0" destOrd="0" parTransId="{98F7E058-0D9E-4821-AC44-E03D6EDE400D}" sibTransId="{6CDB80B4-5428-4DAB-8F0A-A5FC0428D71B}"/>
    <dgm:cxn modelId="{9A1D54E6-7AD6-4997-8983-60C8B833E296}" type="presOf" srcId="{29EF7630-CE58-47AD-AF73-5B381659CD7E}" destId="{6439DA86-1D4D-40C8-B476-23678D906F2C}" srcOrd="0" destOrd="0" presId="urn:microsoft.com/office/officeart/2005/8/layout/vList5"/>
    <dgm:cxn modelId="{3582F3EC-2203-4854-BBEB-8ED50EC6B7EF}" srcId="{80D8F3DC-E142-4EE9-8EC3-3842E7F0FBA8}" destId="{1B98C648-2E2B-4822-8B98-4AA552B13F51}" srcOrd="1" destOrd="0" parTransId="{97956F10-EC87-4F01-83B4-596D511458F8}" sibTransId="{92D351E2-0B7F-4F12-917F-F0357FFCF752}"/>
    <dgm:cxn modelId="{A9DBD1F7-361E-43C2-9571-42F5B1B0C18B}" srcId="{EDA3DFA8-AEB6-4CDC-9AB4-6D16877FADE5}" destId="{079D444E-4E0E-4303-8FF3-365DA038A362}" srcOrd="0" destOrd="0" parTransId="{80FB475A-2B8D-4FE7-ABA7-E960CFAF9B71}" sibTransId="{8D3AE24B-C3FF-442E-A389-6422A08DE434}"/>
    <dgm:cxn modelId="{B3500020-44FA-4F60-8327-6214C59328BE}" type="presParOf" srcId="{6439DA86-1D4D-40C8-B476-23678D906F2C}" destId="{1D4DE108-9721-4580-A83B-AA0268AADA64}" srcOrd="0" destOrd="0" presId="urn:microsoft.com/office/officeart/2005/8/layout/vList5"/>
    <dgm:cxn modelId="{B6E5DB45-26B4-4F8C-A9D1-19F1BB0C073A}" type="presParOf" srcId="{1D4DE108-9721-4580-A83B-AA0268AADA64}" destId="{613CEB2A-4621-4CC2-921F-782FFF1BC45E}" srcOrd="0" destOrd="0" presId="urn:microsoft.com/office/officeart/2005/8/layout/vList5"/>
    <dgm:cxn modelId="{D7B5A7A4-9AE1-4B35-B05C-E25B8C573054}" type="presParOf" srcId="{1D4DE108-9721-4580-A83B-AA0268AADA64}" destId="{36EF613F-9C6A-4E74-BE84-725B5954A35F}" srcOrd="1" destOrd="0" presId="urn:microsoft.com/office/officeart/2005/8/layout/vList5"/>
    <dgm:cxn modelId="{A02E883F-59C3-4C8D-8B0E-096EE40A94F2}" type="presParOf" srcId="{6439DA86-1D4D-40C8-B476-23678D906F2C}" destId="{6762F345-86AF-4300-A61B-55763233C3A6}" srcOrd="1" destOrd="0" presId="urn:microsoft.com/office/officeart/2005/8/layout/vList5"/>
    <dgm:cxn modelId="{A0E883DF-6E68-482C-8A2D-71AC05B4DCD7}" type="presParOf" srcId="{6439DA86-1D4D-40C8-B476-23678D906F2C}" destId="{73569D50-044F-4193-AFD2-A9EA232769EA}" srcOrd="2" destOrd="0" presId="urn:microsoft.com/office/officeart/2005/8/layout/vList5"/>
    <dgm:cxn modelId="{B1D02CBF-05F5-4CF0-8102-3554CFE305B2}" type="presParOf" srcId="{73569D50-044F-4193-AFD2-A9EA232769EA}" destId="{931D381C-105F-41D5-8C78-D511CB29363D}" srcOrd="0" destOrd="0" presId="urn:microsoft.com/office/officeart/2005/8/layout/vList5"/>
    <dgm:cxn modelId="{7F9BF072-2CC2-4620-B1E2-ED230E08314D}" type="presParOf" srcId="{73569D50-044F-4193-AFD2-A9EA232769EA}" destId="{507AA7B7-214C-466C-92BB-FF2AEF8369A5}" srcOrd="1" destOrd="0" presId="urn:microsoft.com/office/officeart/2005/8/layout/vList5"/>
    <dgm:cxn modelId="{DC9389F6-F523-45CF-BB90-CC1E9F37856F}" type="presParOf" srcId="{6439DA86-1D4D-40C8-B476-23678D906F2C}" destId="{32445AFD-B7CE-4297-8B17-52F16996D56D}" srcOrd="3" destOrd="0" presId="urn:microsoft.com/office/officeart/2005/8/layout/vList5"/>
    <dgm:cxn modelId="{1E52DCE0-D46D-4C36-B9FC-8BDE92B25770}" type="presParOf" srcId="{6439DA86-1D4D-40C8-B476-23678D906F2C}" destId="{9649C8FE-6BBB-4074-B15E-4A32517C290D}" srcOrd="4" destOrd="0" presId="urn:microsoft.com/office/officeart/2005/8/layout/vList5"/>
    <dgm:cxn modelId="{33FA75ED-D995-4919-8CB1-916C92FA344C}" type="presParOf" srcId="{9649C8FE-6BBB-4074-B15E-4A32517C290D}" destId="{657C34F7-F2FE-46D2-B950-541E7AD08601}" srcOrd="0" destOrd="0" presId="urn:microsoft.com/office/officeart/2005/8/layout/vList5"/>
    <dgm:cxn modelId="{F3DFAFBC-E360-4482-8831-BD1A9526B9F4}" type="presParOf" srcId="{9649C8FE-6BBB-4074-B15E-4A32517C290D}" destId="{CDE470B8-950C-4961-81FC-3921F1026A67}"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F613F-9C6A-4E74-BE84-725B5954A35F}">
      <dsp:nvSpPr>
        <dsp:cNvPr id="0" name=""/>
        <dsp:cNvSpPr/>
      </dsp:nvSpPr>
      <dsp:spPr>
        <a:xfrm rot="5400000">
          <a:off x="3223672" y="-990810"/>
          <a:ext cx="1343749" cy="366639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cs typeface="Calibri" panose="020F0502020204030204" pitchFamily="34" charset="0"/>
            </a:rPr>
            <a:t>ARS-3248</a:t>
          </a:r>
        </a:p>
        <a:p>
          <a:pPr marL="171450" lvl="1" indent="-171450" algn="l" defTabSz="800100">
            <a:lnSpc>
              <a:spcPct val="90000"/>
            </a:lnSpc>
            <a:spcBef>
              <a:spcPct val="0"/>
            </a:spcBef>
            <a:spcAft>
              <a:spcPct val="15000"/>
            </a:spcAft>
            <a:buFont typeface="Wingdings" panose="05000000000000000000" pitchFamily="2" charset="2"/>
            <a:buChar char="§"/>
          </a:pPr>
          <a:r>
            <a:rPr lang="en-US" sz="1800" b="0" i="0" kern="1200" dirty="0">
              <a:solidFill>
                <a:schemeClr val="bg1"/>
              </a:solidFill>
              <a:latin typeface="Calibri" panose="020F0502020204030204" pitchFamily="34" charset="0"/>
              <a:cs typeface="Calibri" panose="020F0502020204030204" pitchFamily="34" charset="0"/>
            </a:rPr>
            <a:t>Phase I/II trials in advanced solid tumors</a:t>
          </a:r>
          <a:r>
            <a:rPr lang="en-US" sz="1800" b="0" i="0" kern="1200" baseline="30000" dirty="0">
              <a:solidFill>
                <a:schemeClr val="bg1"/>
              </a:solidFill>
              <a:latin typeface="Calibri" panose="020F0502020204030204" pitchFamily="34" charset="0"/>
              <a:cs typeface="Calibri" panose="020F0502020204030204" pitchFamily="34" charset="0"/>
            </a:rPr>
            <a:t>[1]</a:t>
          </a:r>
          <a:endParaRPr lang="en-US" sz="1800" kern="1200" baseline="30000" dirty="0">
            <a:solidFill>
              <a:schemeClr val="bg1"/>
            </a:solidFill>
            <a:latin typeface="Calibri" panose="020F0502020204030204" pitchFamily="34" charset="0"/>
            <a:cs typeface="Calibri" panose="020F0502020204030204" pitchFamily="34" charset="0"/>
          </a:endParaRPr>
        </a:p>
      </dsp:txBody>
      <dsp:txXfrm rot="-5400000">
        <a:off x="2062348" y="236110"/>
        <a:ext cx="3600801" cy="1212557"/>
      </dsp:txXfrm>
    </dsp:sp>
    <dsp:sp modelId="{613CEB2A-4621-4CC2-921F-782FFF1BC45E}">
      <dsp:nvSpPr>
        <dsp:cNvPr id="0" name=""/>
        <dsp:cNvSpPr/>
      </dsp:nvSpPr>
      <dsp:spPr>
        <a:xfrm>
          <a:off x="0" y="2544"/>
          <a:ext cx="2062348" cy="16796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JNJ-74699157</a:t>
          </a:r>
        </a:p>
      </dsp:txBody>
      <dsp:txXfrm>
        <a:off x="81996" y="84540"/>
        <a:ext cx="1898356" cy="1515694"/>
      </dsp:txXfrm>
    </dsp:sp>
    <dsp:sp modelId="{507AA7B7-214C-466C-92BB-FF2AEF8369A5}">
      <dsp:nvSpPr>
        <dsp:cNvPr id="0" name=""/>
        <dsp:cNvSpPr/>
      </dsp:nvSpPr>
      <dsp:spPr>
        <a:xfrm rot="5400000">
          <a:off x="3223672" y="772860"/>
          <a:ext cx="1343749" cy="366639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Phase I/II trial</a:t>
          </a:r>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Monotherapy and in combination with abemaciclib, cetuximab, and erlotinib</a:t>
          </a:r>
        </a:p>
      </dsp:txBody>
      <dsp:txXfrm rot="-5400000">
        <a:off x="2062348" y="1999780"/>
        <a:ext cx="3600801" cy="1212557"/>
      </dsp:txXfrm>
    </dsp:sp>
    <dsp:sp modelId="{931D381C-105F-41D5-8C78-D511CB29363D}">
      <dsp:nvSpPr>
        <dsp:cNvPr id="0" name=""/>
        <dsp:cNvSpPr/>
      </dsp:nvSpPr>
      <dsp:spPr>
        <a:xfrm>
          <a:off x="0" y="1766215"/>
          <a:ext cx="2062348" cy="16796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LY3499446</a:t>
          </a:r>
        </a:p>
      </dsp:txBody>
      <dsp:txXfrm>
        <a:off x="81996" y="1848211"/>
        <a:ext cx="1898356" cy="1515694"/>
      </dsp:txXfrm>
    </dsp:sp>
    <dsp:sp modelId="{CDE470B8-950C-4961-81FC-3921F1026A67}">
      <dsp:nvSpPr>
        <dsp:cNvPr id="0" name=""/>
        <dsp:cNvSpPr/>
      </dsp:nvSpPr>
      <dsp:spPr>
        <a:xfrm rot="5400000">
          <a:off x="3223672" y="2536531"/>
          <a:ext cx="1343749" cy="366639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Inhibits the switch I/II pocket </a:t>
          </a:r>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No active human studies </a:t>
          </a:r>
        </a:p>
      </dsp:txBody>
      <dsp:txXfrm rot="-5400000">
        <a:off x="2062348" y="3763451"/>
        <a:ext cx="3600801" cy="1212557"/>
      </dsp:txXfrm>
    </dsp:sp>
    <dsp:sp modelId="{657C34F7-F2FE-46D2-B950-541E7AD08601}">
      <dsp:nvSpPr>
        <dsp:cNvPr id="0" name=""/>
        <dsp:cNvSpPr/>
      </dsp:nvSpPr>
      <dsp:spPr>
        <a:xfrm>
          <a:off x="0" y="3529886"/>
          <a:ext cx="2062348" cy="167968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BI-2852</a:t>
          </a:r>
        </a:p>
      </dsp:txBody>
      <dsp:txXfrm>
        <a:off x="81996" y="3611882"/>
        <a:ext cx="1898356" cy="1515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F613F-9C6A-4E74-BE84-725B5954A35F}">
      <dsp:nvSpPr>
        <dsp:cNvPr id="0" name=""/>
        <dsp:cNvSpPr/>
      </dsp:nvSpPr>
      <dsp:spPr>
        <a:xfrm rot="5400000">
          <a:off x="3147301" y="-958873"/>
          <a:ext cx="1333528" cy="358970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Phase I study of monotherapy and in combination with trametinib in </a:t>
          </a:r>
          <a:r>
            <a:rPr lang="en-US" sz="1800" i="1" kern="1200" dirty="0">
              <a:solidFill>
                <a:schemeClr val="bg1"/>
              </a:solidFill>
              <a:latin typeface="Calibri" panose="020F0502020204030204" pitchFamily="34" charset="0"/>
              <a:ea typeface="+mn-ea"/>
              <a:cs typeface="Calibri" panose="020F0502020204030204" pitchFamily="34" charset="0"/>
            </a:rPr>
            <a:t>KRAS</a:t>
          </a:r>
          <a:r>
            <a:rPr lang="en-US" sz="1800" kern="1200" dirty="0">
              <a:solidFill>
                <a:schemeClr val="bg1"/>
              </a:solidFill>
              <a:latin typeface="Calibri" panose="020F0502020204030204" pitchFamily="34" charset="0"/>
              <a:ea typeface="+mn-ea"/>
              <a:cs typeface="Calibri" panose="020F0502020204030204" pitchFamily="34" charset="0"/>
            </a:rPr>
            <a:t>-mutated advanced solid tumors</a:t>
          </a:r>
          <a:r>
            <a:rPr lang="en-US" sz="1800" kern="1200" baseline="30000" dirty="0">
              <a:solidFill>
                <a:schemeClr val="bg1"/>
              </a:solidFill>
              <a:latin typeface="Calibri" panose="020F0502020204030204" pitchFamily="34" charset="0"/>
              <a:ea typeface="+mn-ea"/>
              <a:cs typeface="Calibri" panose="020F0502020204030204" pitchFamily="34" charset="0"/>
            </a:rPr>
            <a:t>[2]</a:t>
          </a:r>
        </a:p>
      </dsp:txBody>
      <dsp:txXfrm rot="-5400000">
        <a:off x="2019211" y="234314"/>
        <a:ext cx="3524612" cy="1203334"/>
      </dsp:txXfrm>
    </dsp:sp>
    <dsp:sp modelId="{613CEB2A-4621-4CC2-921F-782FFF1BC45E}">
      <dsp:nvSpPr>
        <dsp:cNvPr id="0" name=""/>
        <dsp:cNvSpPr/>
      </dsp:nvSpPr>
      <dsp:spPr>
        <a:xfrm>
          <a:off x="0" y="2525"/>
          <a:ext cx="2019211" cy="16669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BI 1701963</a:t>
          </a:r>
        </a:p>
      </dsp:txBody>
      <dsp:txXfrm>
        <a:off x="81372" y="83897"/>
        <a:ext cx="1856467" cy="1504166"/>
      </dsp:txXfrm>
    </dsp:sp>
    <dsp:sp modelId="{507AA7B7-214C-466C-92BB-FF2AEF8369A5}">
      <dsp:nvSpPr>
        <dsp:cNvPr id="0" name=""/>
        <dsp:cNvSpPr/>
      </dsp:nvSpPr>
      <dsp:spPr>
        <a:xfrm rot="5400000">
          <a:off x="3147301" y="791382"/>
          <a:ext cx="1333528" cy="358970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Highly selective PLK1 inhibitor (PLK1 overexpressed in CRC)</a:t>
          </a:r>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PR and SD identified in study</a:t>
          </a:r>
          <a:r>
            <a:rPr lang="en-US" sz="1800" kern="1200" baseline="30000" dirty="0">
              <a:solidFill>
                <a:schemeClr val="bg1"/>
              </a:solidFill>
              <a:latin typeface="Calibri" panose="020F0502020204030204" pitchFamily="34" charset="0"/>
              <a:ea typeface="+mn-ea"/>
              <a:cs typeface="Calibri" panose="020F0502020204030204" pitchFamily="34" charset="0"/>
            </a:rPr>
            <a:t>[3]</a:t>
          </a:r>
        </a:p>
      </dsp:txBody>
      <dsp:txXfrm rot="-5400000">
        <a:off x="2019211" y="1984570"/>
        <a:ext cx="3524612" cy="1203334"/>
      </dsp:txXfrm>
    </dsp:sp>
    <dsp:sp modelId="{931D381C-105F-41D5-8C78-D511CB29363D}">
      <dsp:nvSpPr>
        <dsp:cNvPr id="0" name=""/>
        <dsp:cNvSpPr/>
      </dsp:nvSpPr>
      <dsp:spPr>
        <a:xfrm>
          <a:off x="0" y="1752782"/>
          <a:ext cx="2019211" cy="16669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Onvansertib</a:t>
          </a:r>
        </a:p>
      </dsp:txBody>
      <dsp:txXfrm>
        <a:off x="81372" y="1834154"/>
        <a:ext cx="1856467" cy="1504166"/>
      </dsp:txXfrm>
    </dsp:sp>
    <dsp:sp modelId="{CDE470B8-950C-4961-81FC-3921F1026A67}">
      <dsp:nvSpPr>
        <dsp:cNvPr id="0" name=""/>
        <dsp:cNvSpPr/>
      </dsp:nvSpPr>
      <dsp:spPr>
        <a:xfrm rot="5400000">
          <a:off x="3147301" y="2541639"/>
          <a:ext cx="1333528" cy="358970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SOS1 inhibitor </a:t>
          </a:r>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No active human studies </a:t>
          </a:r>
        </a:p>
      </dsp:txBody>
      <dsp:txXfrm rot="-5400000">
        <a:off x="2019211" y="3734827"/>
        <a:ext cx="3524612" cy="1203334"/>
      </dsp:txXfrm>
    </dsp:sp>
    <dsp:sp modelId="{657C34F7-F2FE-46D2-B950-541E7AD08601}">
      <dsp:nvSpPr>
        <dsp:cNvPr id="0" name=""/>
        <dsp:cNvSpPr/>
      </dsp:nvSpPr>
      <dsp:spPr>
        <a:xfrm>
          <a:off x="0" y="3503038"/>
          <a:ext cx="2019211" cy="16669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BAY-293</a:t>
          </a:r>
        </a:p>
      </dsp:txBody>
      <dsp:txXfrm>
        <a:off x="81372" y="3584410"/>
        <a:ext cx="1856467" cy="150416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2D1E6C-8439-4570-836F-C1A7A2850C58}" type="datetimeFigureOut">
              <a:rPr lang="en-US" smtClean="0"/>
              <a:t>11/20/2020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6AE0A2-2FAA-41B2-971F-899C55CAE28F}" type="slidenum">
              <a:rPr lang="en-US" smtClean="0"/>
              <a:t>‹#›</a:t>
            </a:fld>
            <a:endParaRPr lang="en-US"/>
          </a:p>
        </p:txBody>
      </p:sp>
    </p:spTree>
    <p:extLst>
      <p:ext uri="{BB962C8B-B14F-4D97-AF65-F5344CB8AC3E}">
        <p14:creationId xmlns:p14="http://schemas.microsoft.com/office/powerpoint/2010/main" val="28932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0529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29EADBFC-7129-4C32-B5D8-DDFEB4920F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78BB96E-802A-4A14-8E4F-4A2A8685056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F261D115-8156-45BF-9031-65776D116A09}"/>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B259BE63-E29E-4993-84F1-8024003EB0A8}"/>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606420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8504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CUP, </a:t>
            </a:r>
            <a:r>
              <a:rPr lang="en-US" b="0" i="1" dirty="0">
                <a:solidFill>
                  <a:srgbClr val="222222"/>
                </a:solidFill>
                <a:effectLst/>
                <a:latin typeface="Roboto"/>
              </a:rPr>
              <a:t>carcinoma of unknown primary; </a:t>
            </a:r>
            <a:r>
              <a:rPr lang="en-US" i="1" dirty="0"/>
              <a:t>GI, gastrointestinal; GYN, gynecologic; Heme, hematologic; NSCLC, non-small-cell lung cancer; SqCC, squamous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1932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CRC, colorectal cancer; NSCLC, non-small-cell lung cancer.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1030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NSCLC, non-small-cell lung cancer; SqCC, squamous cell carcinoma; TMB, tumor mutational burden; WT, wild type.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2700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DLT, dose-limiting toxicities; DoR, duration of response; ECOG, Eastern Cooperative Oncology Group; EOT, end of treatment; PK, pharmacokinetics;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2264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3B58AE-5A2C-4AAD-BB54-C11C92C150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227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CRC, colorectal cancer; DoR, duration of response; NSCLC, non-small-cell lung cancer; PD, progressive disease; PK, pharmacokinetics; SD, stable disease; SoC, standard of care.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6003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663575"/>
            <a:ext cx="5902325" cy="3321050"/>
          </a:xfrm>
        </p:spPr>
      </p:sp>
      <p:sp>
        <p:nvSpPr>
          <p:cNvPr id="3" name="Notes Placeholder 2"/>
          <p:cNvSpPr>
            <a:spLocks noGrp="1"/>
          </p:cNvSpPr>
          <p:nvPr>
            <p:ph type="body" idx="1"/>
          </p:nvPr>
        </p:nvSpPr>
        <p:spPr/>
        <p:txBody>
          <a:bodyPr/>
          <a:lstStyle/>
          <a:p>
            <a:r>
              <a:rPr lang="en-US" i="1" dirty="0"/>
              <a:t>DCR, disease control rate; NSCLC, non-small cell lung cancer; PD, progressive disease; SD, stable disease.</a:t>
            </a:r>
          </a:p>
        </p:txBody>
      </p:sp>
    </p:spTree>
    <p:extLst>
      <p:ext uri="{BB962C8B-B14F-4D97-AF65-F5344CB8AC3E}">
        <p14:creationId xmlns:p14="http://schemas.microsoft.com/office/powerpoint/2010/main" val="2320720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663575"/>
            <a:ext cx="5902325" cy="3321050"/>
          </a:xfrm>
        </p:spPr>
      </p:sp>
      <p:sp>
        <p:nvSpPr>
          <p:cNvPr id="3" name="Notes Placeholder 2"/>
          <p:cNvSpPr>
            <a:spLocks noGrp="1"/>
          </p:cNvSpPr>
          <p:nvPr>
            <p:ph type="body" idx="1"/>
          </p:nvPr>
        </p:nvSpPr>
        <p:spPr/>
        <p:txBody>
          <a:bodyPr/>
          <a:lstStyle/>
          <a:p>
            <a:r>
              <a:rPr lang="en-US" i="1" dirty="0"/>
              <a:t>NSCLC, non-small-cell lung cancer.</a:t>
            </a:r>
          </a:p>
        </p:txBody>
      </p:sp>
    </p:spTree>
    <p:extLst>
      <p:ext uri="{BB962C8B-B14F-4D97-AF65-F5344CB8AC3E}">
        <p14:creationId xmlns:p14="http://schemas.microsoft.com/office/powerpoint/2010/main" val="2794641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CRC, colorectal cancer; NSCLC, non-small-cell lung cancer; PD, progressive disease; SCLC, small-cell lung cancer; SoC, standard of care.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0415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663575"/>
            <a:ext cx="5902325" cy="3321050"/>
          </a:xfrm>
        </p:spPr>
      </p:sp>
      <p:sp>
        <p:nvSpPr>
          <p:cNvPr id="3" name="Notes Placeholder 2"/>
          <p:cNvSpPr>
            <a:spLocks noGrp="1"/>
          </p:cNvSpPr>
          <p:nvPr>
            <p:ph type="body" idx="1"/>
          </p:nvPr>
        </p:nvSpPr>
        <p:spPr/>
        <p:txBody>
          <a:bodyPr/>
          <a:lstStyle/>
          <a:p>
            <a:r>
              <a:rPr lang="en-US" sz="800" b="0" i="1" dirty="0"/>
              <a:t>CRC, colorectal cancer; DCR, disease control rate; DoR, duration of response; NR, not reached; PD, progressive disease; SD, stable disease.</a:t>
            </a:r>
          </a:p>
          <a:p>
            <a:endParaRPr lang="en-US" sz="800" b="0" i="1" dirty="0"/>
          </a:p>
        </p:txBody>
      </p:sp>
    </p:spTree>
    <p:extLst>
      <p:ext uri="{BB962C8B-B14F-4D97-AF65-F5344CB8AC3E}">
        <p14:creationId xmlns:p14="http://schemas.microsoft.com/office/powerpoint/2010/main" val="2496865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PD, progressive disease; SD, stable disease.</a:t>
            </a:r>
          </a:p>
        </p:txBody>
      </p:sp>
      <p:sp>
        <p:nvSpPr>
          <p:cNvPr id="4" name="Header Placeholder 3"/>
          <p:cNvSpPr>
            <a:spLocks noGrp="1"/>
          </p:cNvSpPr>
          <p:nvPr>
            <p:ph type="hdr" sz="quarter"/>
          </p:nvPr>
        </p:nvSpPr>
        <p:spPr/>
        <p:txBody>
          <a:bodyPr/>
          <a:lstStyle/>
          <a:p>
            <a:pPr marL="0" marR="0" lvl="0" indent="0" algn="l" defTabSz="88139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custDataLst>
              <p:tags r:id="rId1"/>
            </p:custDataLst>
          </p:nvPr>
        </p:nvSpPr>
        <p:spPr/>
        <p:txBody>
          <a:bodyPr/>
          <a:lstStyle/>
          <a:p>
            <a:pPr marL="0" marR="0" lvl="0" indent="0" algn="ctr" defTabSz="88139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latin typeface="Arial" panose="020B0604020202020204" pitchFamily="34" charset="0"/>
                <a:ea typeface="+mn-ea"/>
                <a:cs typeface="+mn-cs"/>
              </a:rPr>
              <a:t>Amgen Proprietary - Confidential</a:t>
            </a:r>
          </a:p>
        </p:txBody>
      </p:sp>
      <p:sp>
        <p:nvSpPr>
          <p:cNvPr id="6" name="Slide Number Placeholder 5"/>
          <p:cNvSpPr>
            <a:spLocks noGrp="1"/>
          </p:cNvSpPr>
          <p:nvPr>
            <p:ph type="sldNum" sz="quarter" idx="5"/>
          </p:nvPr>
        </p:nvSpPr>
        <p:spPr/>
        <p:txBody>
          <a:bodyPr/>
          <a:lstStyle/>
          <a:p>
            <a:pPr marL="0" marR="0" lvl="0" indent="0" algn="r" defTabSz="881390" rtl="0" eaLnBrk="1" fontAlgn="auto" latinLnBrk="0" hangingPunct="1">
              <a:lnSpc>
                <a:spcPct val="100000"/>
              </a:lnSpc>
              <a:spcBef>
                <a:spcPts val="0"/>
              </a:spcBef>
              <a:spcAft>
                <a:spcPts val="0"/>
              </a:spcAft>
              <a:buClrTx/>
              <a:buSzTx/>
              <a:buFontTx/>
              <a:buNone/>
              <a:tabLst/>
              <a:defRPr/>
            </a:pPr>
            <a:fld id="{B43E41F6-8DA4-4188-92D1-3968D06F114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pPr marL="0" marR="0" lvl="0" indent="0" algn="r" defTabSz="88139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78884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663575"/>
            <a:ext cx="5902325" cy="3321050"/>
          </a:xfrm>
        </p:spPr>
      </p:sp>
      <p:sp>
        <p:nvSpPr>
          <p:cNvPr id="3" name="Notes Placeholder 2"/>
          <p:cNvSpPr>
            <a:spLocks noGrp="1"/>
          </p:cNvSpPr>
          <p:nvPr>
            <p:ph type="body" idx="1"/>
          </p:nvPr>
        </p:nvSpPr>
        <p:spPr/>
        <p:txBody>
          <a:bodyPr/>
          <a:lstStyle/>
          <a:p>
            <a:r>
              <a:rPr lang="en-US" sz="900" b="0" i="1" dirty="0"/>
              <a:t>CRC, colorectal cancer; KM, Kaplan-Meier; NE, not evaluable.</a:t>
            </a:r>
          </a:p>
        </p:txBody>
      </p:sp>
    </p:spTree>
    <p:extLst>
      <p:ext uri="{BB962C8B-B14F-4D97-AF65-F5344CB8AC3E}">
        <p14:creationId xmlns:p14="http://schemas.microsoft.com/office/powerpoint/2010/main" val="909517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CRC, colorectal cancer; ECOG, European Cooperative Oncology Group; NSCLC, non-small-cell lung cancer;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37579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NSCLC, non-small-cell lung cancer; PD, progressive disease; SCLC, small-cell lung cancer;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73003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CRC, colorectal cancer; NSCLC, non-small-cell lung cancer;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73046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AE, adverse event; ALT, alanine aminotransferase; AST, aspartate transaminase;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80657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9A34737-AD29-47FC-8248-2257A168C659}"/>
              </a:ext>
            </a:extLst>
          </p:cNvPr>
          <p:cNvSpPr>
            <a:spLocks noGrp="1"/>
          </p:cNvSpPr>
          <p:nvPr>
            <p:ph type="body" idx="1"/>
          </p:nvPr>
        </p:nvSpPr>
        <p:spPr/>
        <p:txBody>
          <a:bodyPr/>
          <a:lstStyle/>
          <a:p>
            <a:r>
              <a:rPr lang="en-US" i="1" dirty="0"/>
              <a:t>BL, baseline; DCR, disease control rate; NE, not evaluable; NSCLC, non-small-cell lung cancer; SD, stable disease.</a:t>
            </a:r>
          </a:p>
        </p:txBody>
      </p:sp>
    </p:spTree>
    <p:extLst>
      <p:ext uri="{BB962C8B-B14F-4D97-AF65-F5344CB8AC3E}">
        <p14:creationId xmlns:p14="http://schemas.microsoft.com/office/powerpoint/2010/main" val="863251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NSCLC, non-small-cell lung cancer; PD, progressive disease;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3B58AE-5A2C-4AAD-BB54-C11C92C150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0774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9A34737-AD29-47FC-8248-2257A168C659}"/>
              </a:ext>
            </a:extLst>
          </p:cNvPr>
          <p:cNvSpPr>
            <a:spLocks noGrp="1"/>
          </p:cNvSpPr>
          <p:nvPr>
            <p:ph type="body" idx="1"/>
          </p:nvPr>
        </p:nvSpPr>
        <p:spPr/>
        <p:txBody>
          <a:bodyPr/>
          <a:lstStyle/>
          <a:p>
            <a:r>
              <a:rPr lang="en-US" i="1" dirty="0"/>
              <a:t>BL, baseline; DCR, disease control rate; SD, stable disease.</a:t>
            </a:r>
          </a:p>
        </p:txBody>
      </p:sp>
    </p:spTree>
    <p:extLst>
      <p:ext uri="{BB962C8B-B14F-4D97-AF65-F5344CB8AC3E}">
        <p14:creationId xmlns:p14="http://schemas.microsoft.com/office/powerpoint/2010/main" val="2041086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3B58AE-5A2C-4AAD-BB54-C11C92C150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430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9A34737-AD29-47FC-8248-2257A168C659}"/>
              </a:ext>
            </a:extLst>
          </p:cNvPr>
          <p:cNvSpPr>
            <a:spLocks noGrp="1"/>
          </p:cNvSpPr>
          <p:nvPr>
            <p:ph type="body" idx="1"/>
          </p:nvPr>
        </p:nvSpPr>
        <p:spPr/>
        <p:txBody>
          <a:bodyPr/>
          <a:lstStyle/>
          <a:p>
            <a:r>
              <a:rPr lang="en-US" i="1" dirty="0"/>
              <a:t>BL, baseline; SD, stable disease; PR, partial response; uPR, unconfirmed PR.</a:t>
            </a:r>
          </a:p>
        </p:txBody>
      </p:sp>
    </p:spTree>
    <p:extLst>
      <p:ext uri="{BB962C8B-B14F-4D97-AF65-F5344CB8AC3E}">
        <p14:creationId xmlns:p14="http://schemas.microsoft.com/office/powerpoint/2010/main" val="1610424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6D33C26-CE77-4229-AA5D-1014E4EC128C}"/>
              </a:ext>
            </a:extLst>
          </p:cNvPr>
          <p:cNvSpPr>
            <a:spLocks noGrp="1"/>
          </p:cNvSpPr>
          <p:nvPr>
            <p:ph type="body" idx="1"/>
          </p:nvPr>
        </p:nvSpPr>
        <p:spPr/>
        <p:txBody>
          <a:bodyPr/>
          <a:lstStyle/>
          <a:p>
            <a:r>
              <a:rPr lang="en-US" i="1" dirty="0" err="1"/>
              <a:t>Cmab</a:t>
            </a:r>
            <a:r>
              <a:rPr lang="en-US" i="1" dirty="0"/>
              <a:t>, cetuximab; CRC, colorectal cancer; NSCLC, non-small-cell lung cancer; PDX, patient-derived xenograft, SEM, standard error of the mean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3B58AE-5A2C-4AAD-BB54-C11C92C150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118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29</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dirty="0"/>
              <a:t>Click to edit Master title style</a:t>
            </a:r>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059392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46426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4825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33460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5970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4815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071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76675132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3.jp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hyperlink" Target="https://www.clinicaloptions.com/CRCtool" TargetMode="External"/><Relationship Id="rId4" Type="http://schemas.openxmlformats.org/officeDocument/2006/relationships/hyperlink" Target="http://www.clinicaloptions.com/Lung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r>
              <a:rPr lang="en-US" dirty="0"/>
              <a:t>Targeting KRAS</a:t>
            </a:r>
            <a:r>
              <a:rPr lang="en-US" baseline="30000" dirty="0"/>
              <a:t>G12C</a:t>
            </a:r>
            <a:r>
              <a:rPr lang="en-US" dirty="0"/>
              <a:t> in Solid Tumors</a:t>
            </a:r>
            <a:r>
              <a:rPr lang="en-US"/>
              <a:t>: </a:t>
            </a:r>
            <a:br>
              <a:rPr lang="en-US"/>
            </a:br>
            <a:r>
              <a:rPr lang="en-US"/>
              <a:t>A </a:t>
            </a:r>
            <a:r>
              <a:rPr lang="en-US" dirty="0"/>
              <a:t>New Anticancer Approach  </a:t>
            </a:r>
          </a:p>
        </p:txBody>
      </p:sp>
      <p:sp>
        <p:nvSpPr>
          <p:cNvPr id="3" name="Subtitle 2">
            <a:extLst>
              <a:ext uri="{FF2B5EF4-FFF2-40B4-BE49-F238E27FC236}">
                <a16:creationId xmlns:a16="http://schemas.microsoft.com/office/drawing/2014/main" id="{1F33720F-57BE-472C-9DE9-3927B50C0EB6}"/>
              </a:ext>
            </a:extLst>
          </p:cNvPr>
          <p:cNvSpPr>
            <a:spLocks noGrp="1"/>
          </p:cNvSpPr>
          <p:nvPr>
            <p:ph type="subTitle" idx="1"/>
          </p:nvPr>
        </p:nvSpPr>
        <p:spPr>
          <a:xfrm>
            <a:off x="609600" y="4041650"/>
            <a:ext cx="4730151" cy="1452694"/>
          </a:xfrm>
        </p:spPr>
        <p:txBody>
          <a:bodyPr/>
          <a:lstStyle/>
          <a:p>
            <a:pPr marL="0" indent="0">
              <a:buNone/>
            </a:pPr>
            <a:r>
              <a:rPr lang="en-US" altLang="en-US" b="1" dirty="0"/>
              <a:t>Marwan Fakih, MD</a:t>
            </a:r>
            <a:br>
              <a:rPr lang="en-US" altLang="en-US" b="1" dirty="0">
                <a:solidFill>
                  <a:srgbClr val="E1471D"/>
                </a:solidFill>
              </a:rPr>
            </a:br>
            <a:r>
              <a:rPr lang="en-US" altLang="en-US" sz="1600" b="0" i="1" dirty="0"/>
              <a:t>Professor</a:t>
            </a:r>
            <a:br>
              <a:rPr lang="en-US" altLang="en-US" sz="1600" b="0" i="1" dirty="0"/>
            </a:br>
            <a:r>
              <a:rPr lang="en-US" altLang="en-US" sz="1600" b="0" i="1" dirty="0"/>
              <a:t>Section Head</a:t>
            </a:r>
            <a:r>
              <a:rPr lang="en-US" altLang="en-US" sz="1600" b="0" dirty="0"/>
              <a:t>, Gastrointestinal Oncology</a:t>
            </a:r>
            <a:br>
              <a:rPr lang="en-US" altLang="en-US" sz="1600" b="0" dirty="0"/>
            </a:br>
            <a:r>
              <a:rPr lang="en-US" altLang="en-US" sz="1600" b="0" dirty="0"/>
              <a:t>Medical Oncology</a:t>
            </a:r>
            <a:br>
              <a:rPr lang="en-US" altLang="en-US" sz="1600" b="0" dirty="0"/>
            </a:br>
            <a:r>
              <a:rPr lang="en-US" altLang="en-US" sz="1600" b="0" dirty="0"/>
              <a:t>City of Hope Comprehensive Cancer Center</a:t>
            </a:r>
            <a:br>
              <a:rPr lang="en-US" altLang="en-US" sz="1600" b="0" dirty="0"/>
            </a:br>
            <a:r>
              <a:rPr lang="en-US" altLang="en-US" sz="1600" b="0" dirty="0"/>
              <a:t>Duarte, California</a:t>
            </a:r>
          </a:p>
        </p:txBody>
      </p:sp>
      <p:sp>
        <p:nvSpPr>
          <p:cNvPr id="11" name="Text Box 21">
            <a:extLst>
              <a:ext uri="{FF2B5EF4-FFF2-40B4-BE49-F238E27FC236}">
                <a16:creationId xmlns:a16="http://schemas.microsoft.com/office/drawing/2014/main" id="{C4ACE900-0123-4606-B11B-5724464F2043}"/>
              </a:ext>
            </a:extLst>
          </p:cNvPr>
          <p:cNvSpPr txBox="1">
            <a:spLocks noChangeArrowheads="1"/>
          </p:cNvSpPr>
          <p:nvPr/>
        </p:nvSpPr>
        <p:spPr bwMode="auto">
          <a:xfrm>
            <a:off x="423864" y="6388759"/>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Amgen.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EA7C26C-B110-434F-B033-E9F0FB348806}"/>
              </a:ext>
            </a:extLst>
          </p:cNvPr>
          <p:cNvSpPr>
            <a:spLocks noGrp="1"/>
          </p:cNvSpPr>
          <p:nvPr>
            <p:ph type="title"/>
          </p:nvPr>
        </p:nvSpPr>
        <p:spPr>
          <a:xfrm>
            <a:off x="611188" y="238125"/>
            <a:ext cx="10869612" cy="1103313"/>
          </a:xfrm>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11F75C59-73F3-4324-BD0B-E2031E76BBD7}"/>
              </a:ext>
            </a:extLst>
          </p:cNvPr>
          <p:cNvSpPr>
            <a:spLocks noGrp="1" noChangeArrowheads="1"/>
          </p:cNvSpPr>
          <p:nvPr>
            <p:ph idx="1"/>
          </p:nvPr>
        </p:nvSpPr>
        <p:spPr>
          <a:xfrm>
            <a:off x="606425" y="1512888"/>
            <a:ext cx="10874375" cy="4651375"/>
          </a:xfrm>
        </p:spPr>
        <p:txBody>
          <a:bodyPr/>
          <a:lstStyle/>
          <a:p>
            <a:pPr marL="346075" indent="-346075" eaLnBrk="1" hangingPunct="1">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9FD57B58-CE11-41F3-A77A-5CF0A7628887}"/>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B43527ED-1250-4612-B225-5E9FB985FF83}"/>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EF9F4D06-2E12-44BF-91D7-51569ADC1F2F}"/>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89285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Program Faculty and Disclosures </a:t>
            </a:r>
          </a:p>
        </p:txBody>
      </p:sp>
      <p:sp>
        <p:nvSpPr>
          <p:cNvPr id="6" name="Content Placeholder 5">
            <a:extLst>
              <a:ext uri="{FF2B5EF4-FFF2-40B4-BE49-F238E27FC236}">
                <a16:creationId xmlns:a16="http://schemas.microsoft.com/office/drawing/2014/main" id="{4298023F-A854-48F7-B925-7E447CE0EC2E}"/>
              </a:ext>
            </a:extLst>
          </p:cNvPr>
          <p:cNvSpPr>
            <a:spLocks noGrp="1"/>
          </p:cNvSpPr>
          <p:nvPr>
            <p:ph idx="1"/>
          </p:nvPr>
        </p:nvSpPr>
        <p:spPr/>
        <p:txBody>
          <a:bodyPr/>
          <a:lstStyle/>
          <a:p>
            <a:pPr marL="0" indent="0">
              <a:buNone/>
            </a:pPr>
            <a:r>
              <a:rPr lang="en-US" altLang="en-US" b="1" dirty="0">
                <a:solidFill>
                  <a:srgbClr val="E1471D"/>
                </a:solidFill>
              </a:rPr>
              <a:t>Marwan Fakih, MD</a:t>
            </a:r>
            <a:br>
              <a:rPr lang="en-US" altLang="en-US" b="1" dirty="0">
                <a:solidFill>
                  <a:srgbClr val="E1471D"/>
                </a:solidFill>
              </a:rPr>
            </a:br>
            <a:r>
              <a:rPr lang="en-US" altLang="en-US" sz="2600" i="1" dirty="0"/>
              <a:t>Professor</a:t>
            </a:r>
            <a:br>
              <a:rPr lang="en-US" altLang="en-US" sz="2600" i="1" dirty="0"/>
            </a:br>
            <a:r>
              <a:rPr lang="en-US" altLang="en-US" sz="2600" i="1" dirty="0"/>
              <a:t>Section Head</a:t>
            </a:r>
            <a:r>
              <a:rPr lang="en-US" altLang="en-US" sz="2600" dirty="0"/>
              <a:t>,</a:t>
            </a:r>
            <a:r>
              <a:rPr lang="en-US" altLang="en-US" sz="2600" i="1" dirty="0"/>
              <a:t> </a:t>
            </a:r>
            <a:r>
              <a:rPr lang="en-US" altLang="en-US" sz="2600" dirty="0"/>
              <a:t>Gastrointestinal Oncology</a:t>
            </a:r>
            <a:br>
              <a:rPr lang="en-US" altLang="en-US" sz="2600" dirty="0"/>
            </a:br>
            <a:r>
              <a:rPr lang="en-US" altLang="en-US" sz="2600" dirty="0"/>
              <a:t>Medical Oncology</a:t>
            </a:r>
            <a:br>
              <a:rPr lang="en-US" altLang="en-US" sz="2600" dirty="0"/>
            </a:br>
            <a:r>
              <a:rPr lang="en-US" altLang="en-US" sz="2600" dirty="0"/>
              <a:t>City of Hope Comprehensive Cancer Center</a:t>
            </a:r>
            <a:br>
              <a:rPr lang="en-US" altLang="en-US" sz="2600" dirty="0"/>
            </a:br>
            <a:r>
              <a:rPr lang="en-US" altLang="en-US" sz="2600" dirty="0"/>
              <a:t>Duarte, California</a:t>
            </a:r>
          </a:p>
          <a:p>
            <a:pPr marL="0" indent="0">
              <a:buNone/>
            </a:pPr>
            <a:r>
              <a:rPr kumimoji="0" lang="en-US" sz="2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Marwan Fakih, MD, </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disclosed that he has received fees for non-CME/CE services and funds for research support from Amgen. </a:t>
            </a:r>
            <a:endParaRPr lang="en-US" altLang="en-US" sz="2600" kern="0" dirty="0"/>
          </a:p>
        </p:txBody>
      </p:sp>
    </p:spTree>
    <p:extLst>
      <p:ext uri="{BB962C8B-B14F-4D97-AF65-F5344CB8AC3E}">
        <p14:creationId xmlns:p14="http://schemas.microsoft.com/office/powerpoint/2010/main" val="337145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BFE1A-E64C-43E6-8F6C-480E71E04113}"/>
              </a:ext>
            </a:extLst>
          </p:cNvPr>
          <p:cNvSpPr>
            <a:spLocks noGrp="1"/>
          </p:cNvSpPr>
          <p:nvPr>
            <p:ph type="title"/>
          </p:nvPr>
        </p:nvSpPr>
        <p:spPr/>
        <p:txBody>
          <a:bodyPr/>
          <a:lstStyle/>
          <a:p>
            <a:r>
              <a:rPr lang="en-US" i="1" dirty="0"/>
              <a:t>KRAS</a:t>
            </a:r>
            <a:r>
              <a:rPr lang="en-US" dirty="0"/>
              <a:t> Mutations in Cancer</a:t>
            </a:r>
          </a:p>
        </p:txBody>
      </p:sp>
      <p:sp>
        <p:nvSpPr>
          <p:cNvPr id="3" name="Content Placeholder 2">
            <a:extLst>
              <a:ext uri="{FF2B5EF4-FFF2-40B4-BE49-F238E27FC236}">
                <a16:creationId xmlns:a16="http://schemas.microsoft.com/office/drawing/2014/main" id="{C904403A-7A5A-40BF-9656-56216C34CB86}"/>
              </a:ext>
            </a:extLst>
          </p:cNvPr>
          <p:cNvSpPr>
            <a:spLocks noGrp="1"/>
          </p:cNvSpPr>
          <p:nvPr>
            <p:ph idx="1"/>
          </p:nvPr>
        </p:nvSpPr>
        <p:spPr>
          <a:xfrm>
            <a:off x="604675" y="1513047"/>
            <a:ext cx="11273396" cy="1311013"/>
          </a:xfrm>
        </p:spPr>
        <p:txBody>
          <a:bodyPr/>
          <a:lstStyle/>
          <a:p>
            <a:r>
              <a:rPr lang="en-US" sz="2400" dirty="0"/>
              <a:t>Approximately 30% of all cancers are associated with a </a:t>
            </a:r>
            <a:r>
              <a:rPr lang="en-US" sz="2400" i="1" dirty="0"/>
              <a:t>RAS</a:t>
            </a:r>
            <a:r>
              <a:rPr lang="en-US" sz="2400" dirty="0"/>
              <a:t> mutation, suggesting that a mutation in </a:t>
            </a:r>
            <a:r>
              <a:rPr lang="en-US" sz="2400" i="1" dirty="0"/>
              <a:t>RAS</a:t>
            </a:r>
            <a:r>
              <a:rPr lang="en-US" sz="2400" dirty="0"/>
              <a:t> oncogenes may be a leading cause of carcinogenesis</a:t>
            </a:r>
          </a:p>
          <a:p>
            <a:pPr lvl="1"/>
            <a:r>
              <a:rPr lang="en-US" sz="2200" dirty="0"/>
              <a:t>Of the </a:t>
            </a:r>
            <a:r>
              <a:rPr lang="en-US" sz="2200" i="1" dirty="0"/>
              <a:t>RAS</a:t>
            </a:r>
            <a:r>
              <a:rPr lang="en-US" sz="2200" dirty="0"/>
              <a:t> oncogenes, mutation in </a:t>
            </a:r>
            <a:r>
              <a:rPr lang="en-US" sz="2200" i="1" dirty="0"/>
              <a:t>KRAS</a:t>
            </a:r>
            <a:r>
              <a:rPr lang="en-US" sz="2200" dirty="0"/>
              <a:t> is the most frequent, followed by </a:t>
            </a:r>
            <a:r>
              <a:rPr lang="en-US" sz="2200" i="1" dirty="0"/>
              <a:t>NRAS</a:t>
            </a:r>
            <a:r>
              <a:rPr lang="en-US" sz="2200" dirty="0"/>
              <a:t> and </a:t>
            </a:r>
            <a:r>
              <a:rPr lang="en-US" sz="2200" i="1" dirty="0"/>
              <a:t>HRAS</a:t>
            </a:r>
          </a:p>
          <a:p>
            <a:endParaRPr lang="en-US" sz="2400" dirty="0"/>
          </a:p>
        </p:txBody>
      </p:sp>
      <p:sp>
        <p:nvSpPr>
          <p:cNvPr id="30" name="TextBox 29">
            <a:extLst>
              <a:ext uri="{FF2B5EF4-FFF2-40B4-BE49-F238E27FC236}">
                <a16:creationId xmlns:a16="http://schemas.microsoft.com/office/drawing/2014/main" id="{2325DB3D-BB9F-449F-BA52-25AB9F5C057A}"/>
              </a:ext>
            </a:extLst>
          </p:cNvPr>
          <p:cNvSpPr txBox="1"/>
          <p:nvPr/>
        </p:nvSpPr>
        <p:spPr bwMode="auto">
          <a:xfrm rot="16200000">
            <a:off x="5225327" y="2704227"/>
            <a:ext cx="1321938" cy="6124754"/>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75" name="Group 74">
            <a:extLst>
              <a:ext uri="{FF2B5EF4-FFF2-40B4-BE49-F238E27FC236}">
                <a16:creationId xmlns:a16="http://schemas.microsoft.com/office/drawing/2014/main" id="{4613A558-40A3-4018-9B9A-A5562EEED118}"/>
              </a:ext>
            </a:extLst>
          </p:cNvPr>
          <p:cNvGrpSpPr/>
          <p:nvPr/>
        </p:nvGrpSpPr>
        <p:grpSpPr>
          <a:xfrm>
            <a:off x="8718300" y="3860052"/>
            <a:ext cx="1824936" cy="984885"/>
            <a:chOff x="8458952" y="3306667"/>
            <a:chExt cx="1824936" cy="984885"/>
          </a:xfrm>
        </p:grpSpPr>
        <p:sp>
          <p:nvSpPr>
            <p:cNvPr id="76" name="Rectangle 190">
              <a:extLst>
                <a:ext uri="{FF2B5EF4-FFF2-40B4-BE49-F238E27FC236}">
                  <a16:creationId xmlns:a16="http://schemas.microsoft.com/office/drawing/2014/main" id="{DE9F22AF-1FC2-4EF6-8F56-109F3DFFCADB}"/>
                </a:ext>
              </a:extLst>
            </p:cNvPr>
            <p:cNvSpPr>
              <a:spLocks noChangeArrowheads="1"/>
            </p:cNvSpPr>
            <p:nvPr/>
          </p:nvSpPr>
          <p:spPr bwMode="auto">
            <a:xfrm>
              <a:off x="8635616" y="3306667"/>
              <a:ext cx="164827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KRAS</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mutation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KRAS</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amplification</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KRAS</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mutation and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amplification</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7" name="Rectangle 76">
              <a:extLst>
                <a:ext uri="{FF2B5EF4-FFF2-40B4-BE49-F238E27FC236}">
                  <a16:creationId xmlns:a16="http://schemas.microsoft.com/office/drawing/2014/main" id="{73AB355B-7C86-4D46-9B5F-F736D486E399}"/>
                </a:ext>
              </a:extLst>
            </p:cNvPr>
            <p:cNvSpPr/>
            <p:nvPr/>
          </p:nvSpPr>
          <p:spPr bwMode="auto">
            <a:xfrm>
              <a:off x="8463064" y="3375487"/>
              <a:ext cx="107025" cy="1070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A2D94239-5775-4568-90C4-D64B87748EAB}"/>
                </a:ext>
              </a:extLst>
            </p:cNvPr>
            <p:cNvSpPr/>
            <p:nvPr/>
          </p:nvSpPr>
          <p:spPr bwMode="auto">
            <a:xfrm>
              <a:off x="8458952" y="3623247"/>
              <a:ext cx="107025" cy="1070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48B9BEF6-6DBF-46CF-8344-1056B0FC2F4A}"/>
                </a:ext>
              </a:extLst>
            </p:cNvPr>
            <p:cNvSpPr/>
            <p:nvPr/>
          </p:nvSpPr>
          <p:spPr bwMode="auto">
            <a:xfrm>
              <a:off x="8458952" y="3868104"/>
              <a:ext cx="107025" cy="10702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8" name="Rectangle 27">
            <a:extLst>
              <a:ext uri="{FF2B5EF4-FFF2-40B4-BE49-F238E27FC236}">
                <a16:creationId xmlns:a16="http://schemas.microsoft.com/office/drawing/2014/main" id="{3E61252F-F07F-40D4-AF92-D749AC844978}"/>
              </a:ext>
            </a:extLst>
          </p:cNvPr>
          <p:cNvSpPr/>
          <p:nvPr/>
        </p:nvSpPr>
        <p:spPr bwMode="auto">
          <a:xfrm>
            <a:off x="3574860" y="4380971"/>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TextBox 31">
            <a:extLst>
              <a:ext uri="{FF2B5EF4-FFF2-40B4-BE49-F238E27FC236}">
                <a16:creationId xmlns:a16="http://schemas.microsoft.com/office/drawing/2014/main" id="{6489C7F0-FA59-4D57-AE56-EEE1B72FD7B4}"/>
              </a:ext>
            </a:extLst>
          </p:cNvPr>
          <p:cNvSpPr txBox="1"/>
          <p:nvPr/>
        </p:nvSpPr>
        <p:spPr bwMode="auto">
          <a:xfrm rot="16200000">
            <a:off x="2652876" y="5771314"/>
            <a:ext cx="10470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Pancreas</a:t>
            </a:r>
          </a:p>
        </p:txBody>
      </p:sp>
      <p:sp>
        <p:nvSpPr>
          <p:cNvPr id="34" name="TextBox 33">
            <a:extLst>
              <a:ext uri="{FF2B5EF4-FFF2-40B4-BE49-F238E27FC236}">
                <a16:creationId xmlns:a16="http://schemas.microsoft.com/office/drawing/2014/main" id="{C9F4C48B-AAA4-4D3F-A006-62AA3AC2CE03}"/>
              </a:ext>
            </a:extLst>
          </p:cNvPr>
          <p:cNvSpPr txBox="1"/>
          <p:nvPr/>
        </p:nvSpPr>
        <p:spPr bwMode="auto">
          <a:xfrm rot="16200000">
            <a:off x="7400291" y="5841354"/>
            <a:ext cx="11871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Urothelial</a:t>
            </a:r>
          </a:p>
        </p:txBody>
      </p:sp>
      <p:sp>
        <p:nvSpPr>
          <p:cNvPr id="36" name="TextBox 35">
            <a:extLst>
              <a:ext uri="{FF2B5EF4-FFF2-40B4-BE49-F238E27FC236}">
                <a16:creationId xmlns:a16="http://schemas.microsoft.com/office/drawing/2014/main" id="{2C7045BA-8686-4687-AAA2-742CAD2F72AC}"/>
              </a:ext>
            </a:extLst>
          </p:cNvPr>
          <p:cNvSpPr txBox="1"/>
          <p:nvPr/>
        </p:nvSpPr>
        <p:spPr bwMode="auto">
          <a:xfrm rot="16200000">
            <a:off x="3175578" y="5771321"/>
            <a:ext cx="1047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CRC</a:t>
            </a:r>
          </a:p>
        </p:txBody>
      </p:sp>
      <p:sp>
        <p:nvSpPr>
          <p:cNvPr id="37" name="TextBox 36">
            <a:extLst>
              <a:ext uri="{FF2B5EF4-FFF2-40B4-BE49-F238E27FC236}">
                <a16:creationId xmlns:a16="http://schemas.microsoft.com/office/drawing/2014/main" id="{3524DC27-B87B-4C4F-9470-EBA92C280A14}"/>
              </a:ext>
            </a:extLst>
          </p:cNvPr>
          <p:cNvSpPr txBox="1"/>
          <p:nvPr/>
        </p:nvSpPr>
        <p:spPr bwMode="auto">
          <a:xfrm rot="16200000">
            <a:off x="3427664" y="5873620"/>
            <a:ext cx="14978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Non-SqCC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NSCLC</a:t>
            </a:r>
          </a:p>
        </p:txBody>
      </p:sp>
      <p:sp>
        <p:nvSpPr>
          <p:cNvPr id="38" name="TextBox 37">
            <a:extLst>
              <a:ext uri="{FF2B5EF4-FFF2-40B4-BE49-F238E27FC236}">
                <a16:creationId xmlns:a16="http://schemas.microsoft.com/office/drawing/2014/main" id="{5DE90D5A-9C48-42F4-901D-9E237FBFF615}"/>
              </a:ext>
            </a:extLst>
          </p:cNvPr>
          <p:cNvSpPr txBox="1"/>
          <p:nvPr/>
        </p:nvSpPr>
        <p:spPr bwMode="auto">
          <a:xfrm rot="16200000">
            <a:off x="3951681" y="5951713"/>
            <a:ext cx="1418033" cy="34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Non-CRC GI</a:t>
            </a:r>
          </a:p>
        </p:txBody>
      </p:sp>
      <p:sp>
        <p:nvSpPr>
          <p:cNvPr id="39" name="TextBox 38">
            <a:extLst>
              <a:ext uri="{FF2B5EF4-FFF2-40B4-BE49-F238E27FC236}">
                <a16:creationId xmlns:a16="http://schemas.microsoft.com/office/drawing/2014/main" id="{B6E2D47D-8C71-4DDC-9D65-B59A5666A194}"/>
              </a:ext>
            </a:extLst>
          </p:cNvPr>
          <p:cNvSpPr txBox="1"/>
          <p:nvPr/>
        </p:nvSpPr>
        <p:spPr bwMode="auto">
          <a:xfrm rot="16200000">
            <a:off x="4568726" y="5841358"/>
            <a:ext cx="11871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Biliary</a:t>
            </a:r>
          </a:p>
        </p:txBody>
      </p:sp>
      <p:sp>
        <p:nvSpPr>
          <p:cNvPr id="40" name="TextBox 39">
            <a:extLst>
              <a:ext uri="{FF2B5EF4-FFF2-40B4-BE49-F238E27FC236}">
                <a16:creationId xmlns:a16="http://schemas.microsoft.com/office/drawing/2014/main" id="{23758096-339A-490C-AD5D-FA9CB8CCDF7D}"/>
              </a:ext>
            </a:extLst>
          </p:cNvPr>
          <p:cNvSpPr txBox="1"/>
          <p:nvPr/>
        </p:nvSpPr>
        <p:spPr bwMode="auto">
          <a:xfrm rot="16200000">
            <a:off x="4985001" y="5874063"/>
            <a:ext cx="1252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Myeloma</a:t>
            </a:r>
          </a:p>
        </p:txBody>
      </p:sp>
      <p:sp>
        <p:nvSpPr>
          <p:cNvPr id="41" name="TextBox 40">
            <a:extLst>
              <a:ext uri="{FF2B5EF4-FFF2-40B4-BE49-F238E27FC236}">
                <a16:creationId xmlns:a16="http://schemas.microsoft.com/office/drawing/2014/main" id="{1906E889-779E-4C9C-A748-A6FA192C7908}"/>
              </a:ext>
            </a:extLst>
          </p:cNvPr>
          <p:cNvSpPr txBox="1"/>
          <p:nvPr/>
        </p:nvSpPr>
        <p:spPr bwMode="auto">
          <a:xfrm rot="16200000">
            <a:off x="5764048" y="5585860"/>
            <a:ext cx="6761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CUP</a:t>
            </a:r>
          </a:p>
        </p:txBody>
      </p:sp>
      <p:sp>
        <p:nvSpPr>
          <p:cNvPr id="42" name="TextBox 41">
            <a:extLst>
              <a:ext uri="{FF2B5EF4-FFF2-40B4-BE49-F238E27FC236}">
                <a16:creationId xmlns:a16="http://schemas.microsoft.com/office/drawing/2014/main" id="{1DCBB870-6BCD-4F27-9250-DD25B3F8C366}"/>
              </a:ext>
            </a:extLst>
          </p:cNvPr>
          <p:cNvSpPr txBox="1"/>
          <p:nvPr/>
        </p:nvSpPr>
        <p:spPr bwMode="auto">
          <a:xfrm rot="16200000">
            <a:off x="6186005" y="5654749"/>
            <a:ext cx="813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GYN</a:t>
            </a:r>
          </a:p>
        </p:txBody>
      </p:sp>
      <p:sp>
        <p:nvSpPr>
          <p:cNvPr id="43" name="TextBox 42">
            <a:extLst>
              <a:ext uri="{FF2B5EF4-FFF2-40B4-BE49-F238E27FC236}">
                <a16:creationId xmlns:a16="http://schemas.microsoft.com/office/drawing/2014/main" id="{37BE5E03-EBC3-497F-BF82-A7CE0A7D9523}"/>
              </a:ext>
            </a:extLst>
          </p:cNvPr>
          <p:cNvSpPr txBox="1"/>
          <p:nvPr/>
        </p:nvSpPr>
        <p:spPr bwMode="auto">
          <a:xfrm rot="16200000">
            <a:off x="6501221" y="5748436"/>
            <a:ext cx="1001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Bladder</a:t>
            </a:r>
          </a:p>
        </p:txBody>
      </p:sp>
      <p:sp>
        <p:nvSpPr>
          <p:cNvPr id="44" name="TextBox 43">
            <a:extLst>
              <a:ext uri="{FF2B5EF4-FFF2-40B4-BE49-F238E27FC236}">
                <a16:creationId xmlns:a16="http://schemas.microsoft.com/office/drawing/2014/main" id="{3A70B41E-C9EB-4BB9-99EC-AD37FF835E03}"/>
              </a:ext>
            </a:extLst>
          </p:cNvPr>
          <p:cNvSpPr txBox="1"/>
          <p:nvPr/>
        </p:nvSpPr>
        <p:spPr bwMode="auto">
          <a:xfrm rot="16200000">
            <a:off x="6830695" y="5956806"/>
            <a:ext cx="14180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SqCC NSCLC</a:t>
            </a:r>
          </a:p>
        </p:txBody>
      </p:sp>
      <p:sp>
        <p:nvSpPr>
          <p:cNvPr id="45" name="TextBox 44">
            <a:extLst>
              <a:ext uri="{FF2B5EF4-FFF2-40B4-BE49-F238E27FC236}">
                <a16:creationId xmlns:a16="http://schemas.microsoft.com/office/drawing/2014/main" id="{928A174E-3D0F-43D8-92EB-EB9C43EA6051}"/>
              </a:ext>
            </a:extLst>
          </p:cNvPr>
          <p:cNvSpPr txBox="1"/>
          <p:nvPr/>
        </p:nvSpPr>
        <p:spPr bwMode="auto">
          <a:xfrm rot="16200000">
            <a:off x="7852809" y="5855006"/>
            <a:ext cx="12144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Heme</a:t>
            </a:r>
          </a:p>
        </p:txBody>
      </p:sp>
      <p:sp>
        <p:nvSpPr>
          <p:cNvPr id="46" name="Rectangle 180">
            <a:extLst>
              <a:ext uri="{FF2B5EF4-FFF2-40B4-BE49-F238E27FC236}">
                <a16:creationId xmlns:a16="http://schemas.microsoft.com/office/drawing/2014/main" id="{B6D405C1-2D40-446C-A177-A14AAB281500}"/>
              </a:ext>
            </a:extLst>
          </p:cNvPr>
          <p:cNvSpPr>
            <a:spLocks noChangeArrowheads="1"/>
          </p:cNvSpPr>
          <p:nvPr/>
        </p:nvSpPr>
        <p:spPr bwMode="auto">
          <a:xfrm>
            <a:off x="2730755" y="5219288"/>
            <a:ext cx="118062" cy="278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7" name="Rectangle 182">
            <a:extLst>
              <a:ext uri="{FF2B5EF4-FFF2-40B4-BE49-F238E27FC236}">
                <a16:creationId xmlns:a16="http://schemas.microsoft.com/office/drawing/2014/main" id="{E1AE0619-1E4D-4399-BABF-9CC8804FC4AD}"/>
              </a:ext>
            </a:extLst>
          </p:cNvPr>
          <p:cNvSpPr>
            <a:spLocks noChangeArrowheads="1"/>
          </p:cNvSpPr>
          <p:nvPr/>
        </p:nvSpPr>
        <p:spPr bwMode="auto">
          <a:xfrm>
            <a:off x="2612695" y="4833353"/>
            <a:ext cx="236125" cy="278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8" name="Rectangle 184">
            <a:extLst>
              <a:ext uri="{FF2B5EF4-FFF2-40B4-BE49-F238E27FC236}">
                <a16:creationId xmlns:a16="http://schemas.microsoft.com/office/drawing/2014/main" id="{43E55594-44C4-4033-8B8A-AA8D22CDB192}"/>
              </a:ext>
            </a:extLst>
          </p:cNvPr>
          <p:cNvSpPr>
            <a:spLocks noChangeArrowheads="1"/>
          </p:cNvSpPr>
          <p:nvPr/>
        </p:nvSpPr>
        <p:spPr bwMode="auto">
          <a:xfrm>
            <a:off x="2612695" y="4440930"/>
            <a:ext cx="236125" cy="278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9" name="Rectangle 186">
            <a:extLst>
              <a:ext uri="{FF2B5EF4-FFF2-40B4-BE49-F238E27FC236}">
                <a16:creationId xmlns:a16="http://schemas.microsoft.com/office/drawing/2014/main" id="{CC667552-4608-4E43-AE6D-BDAFD8C3872D}"/>
              </a:ext>
            </a:extLst>
          </p:cNvPr>
          <p:cNvSpPr>
            <a:spLocks noChangeArrowheads="1"/>
          </p:cNvSpPr>
          <p:nvPr/>
        </p:nvSpPr>
        <p:spPr bwMode="auto">
          <a:xfrm>
            <a:off x="2612695" y="4051751"/>
            <a:ext cx="236125" cy="278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0" name="Rectangle 188">
            <a:extLst>
              <a:ext uri="{FF2B5EF4-FFF2-40B4-BE49-F238E27FC236}">
                <a16:creationId xmlns:a16="http://schemas.microsoft.com/office/drawing/2014/main" id="{B2BDE8E4-FA68-418A-A654-775A41022453}"/>
              </a:ext>
            </a:extLst>
          </p:cNvPr>
          <p:cNvSpPr>
            <a:spLocks noChangeArrowheads="1"/>
          </p:cNvSpPr>
          <p:nvPr/>
        </p:nvSpPr>
        <p:spPr bwMode="auto">
          <a:xfrm>
            <a:off x="2612695" y="3665815"/>
            <a:ext cx="236125" cy="278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51" name="Group 50">
            <a:extLst>
              <a:ext uri="{FF2B5EF4-FFF2-40B4-BE49-F238E27FC236}">
                <a16:creationId xmlns:a16="http://schemas.microsoft.com/office/drawing/2014/main" id="{D865062E-9FDF-40BE-A368-A221972E770A}"/>
              </a:ext>
            </a:extLst>
          </p:cNvPr>
          <p:cNvGrpSpPr/>
          <p:nvPr/>
        </p:nvGrpSpPr>
        <p:grpSpPr>
          <a:xfrm>
            <a:off x="2914954" y="3420033"/>
            <a:ext cx="81180" cy="1945896"/>
            <a:chOff x="3341371" y="3336360"/>
            <a:chExt cx="71645" cy="1717334"/>
          </a:xfrm>
        </p:grpSpPr>
        <p:sp>
          <p:nvSpPr>
            <p:cNvPr id="52" name="Line 179">
              <a:extLst>
                <a:ext uri="{FF2B5EF4-FFF2-40B4-BE49-F238E27FC236}">
                  <a16:creationId xmlns:a16="http://schemas.microsoft.com/office/drawing/2014/main" id="{915E3EA8-25C4-4749-B95E-DC86B2CB2678}"/>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 name="Line 181">
              <a:extLst>
                <a:ext uri="{FF2B5EF4-FFF2-40B4-BE49-F238E27FC236}">
                  <a16:creationId xmlns:a16="http://schemas.microsoft.com/office/drawing/2014/main" id="{71348AE1-53BD-4A60-AB7B-B552224914A6}"/>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4" name="Line 183">
              <a:extLst>
                <a:ext uri="{FF2B5EF4-FFF2-40B4-BE49-F238E27FC236}">
                  <a16:creationId xmlns:a16="http://schemas.microsoft.com/office/drawing/2014/main" id="{90E6C995-3C7A-4CC0-83F2-854107AF0499}"/>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5" name="Line 185">
              <a:extLst>
                <a:ext uri="{FF2B5EF4-FFF2-40B4-BE49-F238E27FC236}">
                  <a16:creationId xmlns:a16="http://schemas.microsoft.com/office/drawing/2014/main" id="{FEDAE639-412B-4D1A-A42E-F7B9365B9DC7}"/>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 name="Line 187">
              <a:extLst>
                <a:ext uri="{FF2B5EF4-FFF2-40B4-BE49-F238E27FC236}">
                  <a16:creationId xmlns:a16="http://schemas.microsoft.com/office/drawing/2014/main" id="{6F5E54BB-8569-4A01-BFEC-E553CBAEE1AE}"/>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7" name="Line 189">
              <a:extLst>
                <a:ext uri="{FF2B5EF4-FFF2-40B4-BE49-F238E27FC236}">
                  <a16:creationId xmlns:a16="http://schemas.microsoft.com/office/drawing/2014/main" id="{0C51D733-B7D5-4F5E-8CBD-320C532FA17E}"/>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58" name="Rectangle 190">
            <a:extLst>
              <a:ext uri="{FF2B5EF4-FFF2-40B4-BE49-F238E27FC236}">
                <a16:creationId xmlns:a16="http://schemas.microsoft.com/office/drawing/2014/main" id="{8DDA1F81-A68B-4400-915C-1259ED2A67A3}"/>
              </a:ext>
            </a:extLst>
          </p:cNvPr>
          <p:cNvSpPr>
            <a:spLocks noChangeArrowheads="1"/>
          </p:cNvSpPr>
          <p:nvPr/>
        </p:nvSpPr>
        <p:spPr bwMode="auto">
          <a:xfrm>
            <a:off x="2494626" y="3273392"/>
            <a:ext cx="354187" cy="278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60" name="Group 59">
            <a:extLst>
              <a:ext uri="{FF2B5EF4-FFF2-40B4-BE49-F238E27FC236}">
                <a16:creationId xmlns:a16="http://schemas.microsoft.com/office/drawing/2014/main" id="{94FF9C6E-CCA6-4680-8F22-5B06FF526363}"/>
              </a:ext>
            </a:extLst>
          </p:cNvPr>
          <p:cNvGrpSpPr/>
          <p:nvPr/>
        </p:nvGrpSpPr>
        <p:grpSpPr>
          <a:xfrm rot="5400000">
            <a:off x="4374335" y="4207792"/>
            <a:ext cx="92477" cy="2408361"/>
            <a:chOff x="3341371" y="3336360"/>
            <a:chExt cx="71645" cy="1717334"/>
          </a:xfrm>
        </p:grpSpPr>
        <p:sp>
          <p:nvSpPr>
            <p:cNvPr id="61" name="Line 179">
              <a:extLst>
                <a:ext uri="{FF2B5EF4-FFF2-40B4-BE49-F238E27FC236}">
                  <a16:creationId xmlns:a16="http://schemas.microsoft.com/office/drawing/2014/main" id="{B707654F-3F7D-4DA5-9959-5A14C564FBA2}"/>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2" name="Line 181">
              <a:extLst>
                <a:ext uri="{FF2B5EF4-FFF2-40B4-BE49-F238E27FC236}">
                  <a16:creationId xmlns:a16="http://schemas.microsoft.com/office/drawing/2014/main" id="{9C464907-297A-4FB0-9F40-2C9E0D330352}"/>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3" name="Line 183">
              <a:extLst>
                <a:ext uri="{FF2B5EF4-FFF2-40B4-BE49-F238E27FC236}">
                  <a16:creationId xmlns:a16="http://schemas.microsoft.com/office/drawing/2014/main" id="{E9E7AB82-FA1C-4555-B97B-287474A78AB6}"/>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Line 185">
              <a:extLst>
                <a:ext uri="{FF2B5EF4-FFF2-40B4-BE49-F238E27FC236}">
                  <a16:creationId xmlns:a16="http://schemas.microsoft.com/office/drawing/2014/main" id="{5EEFFEC8-893E-4127-836C-B21C5CAEF2E6}"/>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5" name="Line 187">
              <a:extLst>
                <a:ext uri="{FF2B5EF4-FFF2-40B4-BE49-F238E27FC236}">
                  <a16:creationId xmlns:a16="http://schemas.microsoft.com/office/drawing/2014/main" id="{EFB340DB-B9A8-49BB-AC16-AFB8E4BDCB46}"/>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6" name="Line 189">
              <a:extLst>
                <a:ext uri="{FF2B5EF4-FFF2-40B4-BE49-F238E27FC236}">
                  <a16:creationId xmlns:a16="http://schemas.microsoft.com/office/drawing/2014/main" id="{40C7253C-681A-45D7-A32E-257576604574}"/>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7" name="Group 66">
            <a:extLst>
              <a:ext uri="{FF2B5EF4-FFF2-40B4-BE49-F238E27FC236}">
                <a16:creationId xmlns:a16="http://schemas.microsoft.com/office/drawing/2014/main" id="{2C526DA0-8FA3-42C5-90A5-BC8757A78D8B}"/>
              </a:ext>
            </a:extLst>
          </p:cNvPr>
          <p:cNvGrpSpPr/>
          <p:nvPr/>
        </p:nvGrpSpPr>
        <p:grpSpPr>
          <a:xfrm rot="5400000">
            <a:off x="7243431" y="4219231"/>
            <a:ext cx="77081" cy="2387673"/>
            <a:chOff x="3341371" y="3336360"/>
            <a:chExt cx="71645" cy="1717334"/>
          </a:xfrm>
        </p:grpSpPr>
        <p:sp>
          <p:nvSpPr>
            <p:cNvPr id="68" name="Line 179">
              <a:extLst>
                <a:ext uri="{FF2B5EF4-FFF2-40B4-BE49-F238E27FC236}">
                  <a16:creationId xmlns:a16="http://schemas.microsoft.com/office/drawing/2014/main" id="{9B7E2FAE-8063-4AAB-A588-0AA5C2F95184}"/>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 name="Line 181">
              <a:extLst>
                <a:ext uri="{FF2B5EF4-FFF2-40B4-BE49-F238E27FC236}">
                  <a16:creationId xmlns:a16="http://schemas.microsoft.com/office/drawing/2014/main" id="{22111216-0E29-4D8C-AAD1-C516D82D8B35}"/>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0" name="Line 183">
              <a:extLst>
                <a:ext uri="{FF2B5EF4-FFF2-40B4-BE49-F238E27FC236}">
                  <a16:creationId xmlns:a16="http://schemas.microsoft.com/office/drawing/2014/main" id="{096437BF-FB33-47A9-A971-FB23945FF202}"/>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1" name="Line 185">
              <a:extLst>
                <a:ext uri="{FF2B5EF4-FFF2-40B4-BE49-F238E27FC236}">
                  <a16:creationId xmlns:a16="http://schemas.microsoft.com/office/drawing/2014/main" id="{EF5288AC-3F97-4A8D-A8A6-A46502773A11}"/>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2" name="Line 187">
              <a:extLst>
                <a:ext uri="{FF2B5EF4-FFF2-40B4-BE49-F238E27FC236}">
                  <a16:creationId xmlns:a16="http://schemas.microsoft.com/office/drawing/2014/main" id="{9D36B20E-A26E-41DF-8BD1-4126DF33EA73}"/>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3" name="Line 189">
              <a:extLst>
                <a:ext uri="{FF2B5EF4-FFF2-40B4-BE49-F238E27FC236}">
                  <a16:creationId xmlns:a16="http://schemas.microsoft.com/office/drawing/2014/main" id="{7C4BF1B8-8262-4D4A-9596-522AF32D8E4A}"/>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80" name="Rectangle 79">
            <a:extLst>
              <a:ext uri="{FF2B5EF4-FFF2-40B4-BE49-F238E27FC236}">
                <a16:creationId xmlns:a16="http://schemas.microsoft.com/office/drawing/2014/main" id="{25DE06F0-9318-43D4-96A1-406CCBBFFABF}"/>
              </a:ext>
            </a:extLst>
          </p:cNvPr>
          <p:cNvSpPr/>
          <p:nvPr/>
        </p:nvSpPr>
        <p:spPr bwMode="auto">
          <a:xfrm>
            <a:off x="3097692" y="3797107"/>
            <a:ext cx="241883" cy="518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8A6471C4-595C-4B73-A193-A28E195086FF}"/>
              </a:ext>
            </a:extLst>
          </p:cNvPr>
          <p:cNvSpPr/>
          <p:nvPr/>
        </p:nvSpPr>
        <p:spPr bwMode="auto">
          <a:xfrm>
            <a:off x="3097692" y="3815760"/>
            <a:ext cx="241883" cy="15547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7428EF86-17AB-4C93-9950-DBF6B85FB7F7}"/>
              </a:ext>
            </a:extLst>
          </p:cNvPr>
          <p:cNvSpPr/>
          <p:nvPr/>
        </p:nvSpPr>
        <p:spPr bwMode="auto">
          <a:xfrm>
            <a:off x="3097692" y="3744782"/>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8425F76D-ED19-4465-96EE-26F197CC3242}"/>
              </a:ext>
            </a:extLst>
          </p:cNvPr>
          <p:cNvSpPr/>
          <p:nvPr/>
        </p:nvSpPr>
        <p:spPr bwMode="auto">
          <a:xfrm>
            <a:off x="3574860" y="4389567"/>
            <a:ext cx="241883" cy="518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5301C728-55A2-4BBC-87CD-85915FD0D158}"/>
              </a:ext>
            </a:extLst>
          </p:cNvPr>
          <p:cNvSpPr/>
          <p:nvPr/>
        </p:nvSpPr>
        <p:spPr bwMode="auto">
          <a:xfrm>
            <a:off x="3574860" y="4415668"/>
            <a:ext cx="241883" cy="9500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137D3542-4A9E-4D52-BCCE-E4E2CEB7726F}"/>
              </a:ext>
            </a:extLst>
          </p:cNvPr>
          <p:cNvSpPr/>
          <p:nvPr/>
        </p:nvSpPr>
        <p:spPr bwMode="auto">
          <a:xfrm>
            <a:off x="4062649" y="4692645"/>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40ED3696-EF30-4C3E-820D-F9C6C0001E73}"/>
              </a:ext>
            </a:extLst>
          </p:cNvPr>
          <p:cNvSpPr/>
          <p:nvPr/>
        </p:nvSpPr>
        <p:spPr bwMode="auto">
          <a:xfrm>
            <a:off x="4062649" y="4738051"/>
            <a:ext cx="241883" cy="518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4EC4C966-8840-4F63-A67F-0CA5D02EFF6B}"/>
              </a:ext>
            </a:extLst>
          </p:cNvPr>
          <p:cNvSpPr/>
          <p:nvPr/>
        </p:nvSpPr>
        <p:spPr bwMode="auto">
          <a:xfrm>
            <a:off x="4062649" y="4772748"/>
            <a:ext cx="241883" cy="592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8A3FD541-3CB0-4BD6-B5C1-27BE2DB34802}"/>
              </a:ext>
            </a:extLst>
          </p:cNvPr>
          <p:cNvSpPr/>
          <p:nvPr/>
        </p:nvSpPr>
        <p:spPr bwMode="auto">
          <a:xfrm>
            <a:off x="4546338" y="4873590"/>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8EA57A34-2B79-487C-A4AB-F868F7976988}"/>
              </a:ext>
            </a:extLst>
          </p:cNvPr>
          <p:cNvSpPr/>
          <p:nvPr/>
        </p:nvSpPr>
        <p:spPr bwMode="auto">
          <a:xfrm>
            <a:off x="4546338" y="4896723"/>
            <a:ext cx="241883" cy="1397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FDD2091C-3D8D-48E4-992C-5F85547F7003}"/>
              </a:ext>
            </a:extLst>
          </p:cNvPr>
          <p:cNvSpPr/>
          <p:nvPr/>
        </p:nvSpPr>
        <p:spPr bwMode="auto">
          <a:xfrm>
            <a:off x="4546338" y="5036684"/>
            <a:ext cx="241883" cy="32413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E1D23762-049E-41D8-AAA3-E94DE77D65B4}"/>
              </a:ext>
            </a:extLst>
          </p:cNvPr>
          <p:cNvSpPr/>
          <p:nvPr/>
        </p:nvSpPr>
        <p:spPr bwMode="auto">
          <a:xfrm>
            <a:off x="5030028" y="4878684"/>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97308B85-B92B-4066-8F8F-E271A21319CD}"/>
              </a:ext>
            </a:extLst>
          </p:cNvPr>
          <p:cNvSpPr/>
          <p:nvPr/>
        </p:nvSpPr>
        <p:spPr bwMode="auto">
          <a:xfrm>
            <a:off x="5030028" y="4890698"/>
            <a:ext cx="241883" cy="518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623AF1EE-1B37-4C36-A871-13903DEE8CC4}"/>
              </a:ext>
            </a:extLst>
          </p:cNvPr>
          <p:cNvSpPr/>
          <p:nvPr/>
        </p:nvSpPr>
        <p:spPr bwMode="auto">
          <a:xfrm>
            <a:off x="5030028" y="4925395"/>
            <a:ext cx="241883" cy="4352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8EF232FA-65FF-4478-9BFD-40213AB7A056}"/>
              </a:ext>
            </a:extLst>
          </p:cNvPr>
          <p:cNvSpPr/>
          <p:nvPr/>
        </p:nvSpPr>
        <p:spPr bwMode="auto">
          <a:xfrm>
            <a:off x="5503812" y="4899407"/>
            <a:ext cx="241883" cy="4751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D45188BE-E273-44FE-9082-BF61FC865EEB}"/>
              </a:ext>
            </a:extLst>
          </p:cNvPr>
          <p:cNvSpPr/>
          <p:nvPr/>
        </p:nvSpPr>
        <p:spPr bwMode="auto">
          <a:xfrm>
            <a:off x="5968959" y="4929086"/>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E62C1184-CE2B-47B1-85C1-EB2464B42A18}"/>
              </a:ext>
            </a:extLst>
          </p:cNvPr>
          <p:cNvSpPr/>
          <p:nvPr/>
        </p:nvSpPr>
        <p:spPr bwMode="auto">
          <a:xfrm>
            <a:off x="5968959" y="4953443"/>
            <a:ext cx="241883" cy="518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D50928A9-B540-4C37-992D-4A1F83B95B1F}"/>
              </a:ext>
            </a:extLst>
          </p:cNvPr>
          <p:cNvSpPr/>
          <p:nvPr/>
        </p:nvSpPr>
        <p:spPr bwMode="auto">
          <a:xfrm>
            <a:off x="5968959" y="4994677"/>
            <a:ext cx="241883" cy="3682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72322D5F-5478-4FFB-BE94-970A90BA9EF9}"/>
              </a:ext>
            </a:extLst>
          </p:cNvPr>
          <p:cNvSpPr/>
          <p:nvPr/>
        </p:nvSpPr>
        <p:spPr bwMode="auto">
          <a:xfrm>
            <a:off x="6452667" y="5078785"/>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9CEAEDAB-4A62-48B7-8294-BA836CF1B33F}"/>
              </a:ext>
            </a:extLst>
          </p:cNvPr>
          <p:cNvSpPr/>
          <p:nvPr/>
        </p:nvSpPr>
        <p:spPr bwMode="auto">
          <a:xfrm>
            <a:off x="6452667" y="5096425"/>
            <a:ext cx="241883" cy="529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F4A78966-7181-4755-A21D-80C858A7820A}"/>
              </a:ext>
            </a:extLst>
          </p:cNvPr>
          <p:cNvSpPr/>
          <p:nvPr/>
        </p:nvSpPr>
        <p:spPr bwMode="auto">
          <a:xfrm>
            <a:off x="6452667" y="5149715"/>
            <a:ext cx="241883" cy="2126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B8E073B1-B98F-41B4-9C5E-5E12FA055972}"/>
              </a:ext>
            </a:extLst>
          </p:cNvPr>
          <p:cNvSpPr/>
          <p:nvPr/>
        </p:nvSpPr>
        <p:spPr bwMode="auto">
          <a:xfrm>
            <a:off x="6907960" y="5119281"/>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D20C5EA8-DE31-4873-AA9C-11B3715055A6}"/>
              </a:ext>
            </a:extLst>
          </p:cNvPr>
          <p:cNvSpPr/>
          <p:nvPr/>
        </p:nvSpPr>
        <p:spPr bwMode="auto">
          <a:xfrm>
            <a:off x="6907960" y="5132340"/>
            <a:ext cx="241883" cy="529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F470BEB8-A520-4C63-8650-E46F0B1E4178}"/>
              </a:ext>
            </a:extLst>
          </p:cNvPr>
          <p:cNvSpPr/>
          <p:nvPr/>
        </p:nvSpPr>
        <p:spPr bwMode="auto">
          <a:xfrm>
            <a:off x="6907960" y="5171751"/>
            <a:ext cx="241883" cy="1953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3BF5E0DE-6E1D-40DD-9391-3092FA7D24DE}"/>
              </a:ext>
            </a:extLst>
          </p:cNvPr>
          <p:cNvSpPr/>
          <p:nvPr/>
        </p:nvSpPr>
        <p:spPr bwMode="auto">
          <a:xfrm>
            <a:off x="7403774" y="5221843"/>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375AAF96-3B79-4A48-90E1-156D16B78342}"/>
              </a:ext>
            </a:extLst>
          </p:cNvPr>
          <p:cNvSpPr/>
          <p:nvPr/>
        </p:nvSpPr>
        <p:spPr bwMode="auto">
          <a:xfrm>
            <a:off x="7403774" y="5237116"/>
            <a:ext cx="241883" cy="529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71002DC2-5575-430F-83CB-35B6F06B00D2}"/>
              </a:ext>
            </a:extLst>
          </p:cNvPr>
          <p:cNvSpPr/>
          <p:nvPr/>
        </p:nvSpPr>
        <p:spPr bwMode="auto">
          <a:xfrm>
            <a:off x="7403774" y="5263594"/>
            <a:ext cx="241883" cy="930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27457847-72DE-4303-A96C-6D88B758A5AE}"/>
              </a:ext>
            </a:extLst>
          </p:cNvPr>
          <p:cNvSpPr/>
          <p:nvPr/>
        </p:nvSpPr>
        <p:spPr bwMode="auto">
          <a:xfrm>
            <a:off x="7885289" y="5247798"/>
            <a:ext cx="241883" cy="518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5180CF7A-F17C-4B9F-8051-89D7C0E901F0}"/>
              </a:ext>
            </a:extLst>
          </p:cNvPr>
          <p:cNvSpPr/>
          <p:nvPr/>
        </p:nvSpPr>
        <p:spPr bwMode="auto">
          <a:xfrm>
            <a:off x="7885289" y="5260475"/>
            <a:ext cx="241883" cy="529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116F4FC8-9088-4137-AD26-59E2CD804393}"/>
              </a:ext>
            </a:extLst>
          </p:cNvPr>
          <p:cNvSpPr/>
          <p:nvPr/>
        </p:nvSpPr>
        <p:spPr bwMode="auto">
          <a:xfrm>
            <a:off x="7885289" y="5286701"/>
            <a:ext cx="241883" cy="752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FA8B171E-1EDB-4CC8-AEFF-732ABF13AF1C}"/>
              </a:ext>
            </a:extLst>
          </p:cNvPr>
          <p:cNvSpPr/>
          <p:nvPr/>
        </p:nvSpPr>
        <p:spPr bwMode="auto">
          <a:xfrm>
            <a:off x="8354865" y="5249854"/>
            <a:ext cx="241883" cy="1067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Freeform: Shape 110">
            <a:extLst>
              <a:ext uri="{FF2B5EF4-FFF2-40B4-BE49-F238E27FC236}">
                <a16:creationId xmlns:a16="http://schemas.microsoft.com/office/drawing/2014/main" id="{5061E664-081A-474E-B151-F6961B928E11}"/>
              </a:ext>
            </a:extLst>
          </p:cNvPr>
          <p:cNvSpPr/>
          <p:nvPr/>
        </p:nvSpPr>
        <p:spPr bwMode="auto">
          <a:xfrm>
            <a:off x="2992202" y="3414779"/>
            <a:ext cx="5726098" cy="1950952"/>
          </a:xfrm>
          <a:custGeom>
            <a:avLst/>
            <a:gdLst>
              <a:gd name="connsiteX0" fmla="*/ 0 w 5053519"/>
              <a:gd name="connsiteY0" fmla="*/ 0 h 1721796"/>
              <a:gd name="connsiteX1" fmla="*/ 0 w 5053519"/>
              <a:gd name="connsiteY1" fmla="*/ 1721796 h 1721796"/>
              <a:gd name="connsiteX2" fmla="*/ 5053519 w 5053519"/>
              <a:gd name="connsiteY2" fmla="*/ 1721796 h 1721796"/>
            </a:gdLst>
            <a:ahLst/>
            <a:cxnLst>
              <a:cxn ang="0">
                <a:pos x="connsiteX0" y="connsiteY0"/>
              </a:cxn>
              <a:cxn ang="0">
                <a:pos x="connsiteX1" y="connsiteY1"/>
              </a:cxn>
              <a:cxn ang="0">
                <a:pos x="connsiteX2" y="connsiteY2"/>
              </a:cxn>
            </a:cxnLst>
            <a:rect l="l" t="t" r="r" b="b"/>
            <a:pathLst>
              <a:path w="5053519" h="1721796">
                <a:moveTo>
                  <a:pt x="0" y="0"/>
                </a:moveTo>
                <a:lnTo>
                  <a:pt x="0" y="1721796"/>
                </a:lnTo>
                <a:lnTo>
                  <a:pt x="5053519" y="172179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 name="Text Box 15">
            <a:extLst>
              <a:ext uri="{FF2B5EF4-FFF2-40B4-BE49-F238E27FC236}">
                <a16:creationId xmlns:a16="http://schemas.microsoft.com/office/drawing/2014/main" id="{DB9BC52D-C14C-48E6-9C66-01BB1E554922}"/>
              </a:ext>
            </a:extLst>
          </p:cNvPr>
          <p:cNvSpPr txBox="1">
            <a:spLocks noChangeArrowheads="1"/>
          </p:cNvSpPr>
          <p:nvPr/>
        </p:nvSpPr>
        <p:spPr bwMode="auto">
          <a:xfrm>
            <a:off x="412751" y="6388915"/>
            <a:ext cx="853592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Khan. Semin Cancer Biol. 2019;54:1.</a:t>
            </a:r>
          </a:p>
        </p:txBody>
      </p:sp>
      <p:sp>
        <p:nvSpPr>
          <p:cNvPr id="4" name="Rectangle 190">
            <a:extLst>
              <a:ext uri="{FF2B5EF4-FFF2-40B4-BE49-F238E27FC236}">
                <a16:creationId xmlns:a16="http://schemas.microsoft.com/office/drawing/2014/main" id="{296094A8-5278-477E-A803-084E6D154FB4}"/>
              </a:ext>
            </a:extLst>
          </p:cNvPr>
          <p:cNvSpPr>
            <a:spLocks noChangeArrowheads="1"/>
          </p:cNvSpPr>
          <p:nvPr/>
        </p:nvSpPr>
        <p:spPr bwMode="auto">
          <a:xfrm>
            <a:off x="8709240" y="3584608"/>
            <a:ext cx="17713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a:t>
            </a: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KRAS</a:t>
            </a: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Aberrations</a:t>
            </a:r>
            <a:endPar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12" name="Group 7">
            <a:extLst>
              <a:ext uri="{FF2B5EF4-FFF2-40B4-BE49-F238E27FC236}">
                <a16:creationId xmlns:a16="http://schemas.microsoft.com/office/drawing/2014/main" id="{6F79BB7D-C3DC-4B6D-B271-5FA372CF99DD}"/>
              </a:ext>
            </a:extLst>
          </p:cNvPr>
          <p:cNvGrpSpPr>
            <a:grpSpLocks/>
          </p:cNvGrpSpPr>
          <p:nvPr/>
        </p:nvGrpSpPr>
        <p:grpSpPr bwMode="auto">
          <a:xfrm>
            <a:off x="9389569" y="6216652"/>
            <a:ext cx="2488502" cy="447822"/>
            <a:chOff x="9527309" y="3551529"/>
            <a:chExt cx="2488502" cy="448324"/>
          </a:xfrm>
        </p:grpSpPr>
        <p:pic>
          <p:nvPicPr>
            <p:cNvPr id="113" name="Picture 9">
              <a:extLst>
                <a:ext uri="{FF2B5EF4-FFF2-40B4-BE49-F238E27FC236}">
                  <a16:creationId xmlns:a16="http://schemas.microsoft.com/office/drawing/2014/main" id="{4CC80A4B-B0C6-427E-A0E3-A3E7C56AE20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4" name="Rectangle 113">
              <a:extLst>
                <a:ext uri="{FF2B5EF4-FFF2-40B4-BE49-F238E27FC236}">
                  <a16:creationId xmlns:a16="http://schemas.microsoft.com/office/drawing/2014/main" id="{B8BE0DA4-771D-43F0-A67F-A6A1A615CA1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Rectangle 190">
            <a:extLst>
              <a:ext uri="{FF2B5EF4-FFF2-40B4-BE49-F238E27FC236}">
                <a16:creationId xmlns:a16="http://schemas.microsoft.com/office/drawing/2014/main" id="{D5360F42-3EFB-482B-A4D2-6201A219749A}"/>
              </a:ext>
            </a:extLst>
          </p:cNvPr>
          <p:cNvSpPr>
            <a:spLocks noChangeArrowheads="1"/>
          </p:cNvSpPr>
          <p:nvPr/>
        </p:nvSpPr>
        <p:spPr bwMode="auto">
          <a:xfrm>
            <a:off x="2992202" y="2993246"/>
            <a:ext cx="57260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Frequency in </a:t>
            </a: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KRAS</a:t>
            </a: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Aberrations by Tumor Type</a:t>
            </a:r>
            <a:endPar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2BD44B33-1FDF-48A8-AA4B-81B966BB97C6}"/>
              </a:ext>
            </a:extLst>
          </p:cNvPr>
          <p:cNvSpPr txBox="1"/>
          <p:nvPr/>
        </p:nvSpPr>
        <p:spPr bwMode="auto">
          <a:xfrm rot="16200000">
            <a:off x="1896308" y="4295860"/>
            <a:ext cx="965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cases</a:t>
            </a:r>
          </a:p>
        </p:txBody>
      </p:sp>
    </p:spTree>
    <p:extLst>
      <p:ext uri="{BB962C8B-B14F-4D97-AF65-F5344CB8AC3E}">
        <p14:creationId xmlns:p14="http://schemas.microsoft.com/office/powerpoint/2010/main" val="2924495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BFE1A-E64C-43E6-8F6C-480E71E04113}"/>
              </a:ext>
            </a:extLst>
          </p:cNvPr>
          <p:cNvSpPr>
            <a:spLocks noGrp="1"/>
          </p:cNvSpPr>
          <p:nvPr>
            <p:ph type="title"/>
          </p:nvPr>
        </p:nvSpPr>
        <p:spPr/>
        <p:txBody>
          <a:bodyPr/>
          <a:lstStyle/>
          <a:p>
            <a:r>
              <a:rPr lang="en-US" i="1" dirty="0"/>
              <a:t>KRAS</a:t>
            </a:r>
            <a:r>
              <a:rPr lang="en-US" dirty="0"/>
              <a:t> p.G12C Mutation: Background</a:t>
            </a:r>
          </a:p>
        </p:txBody>
      </p:sp>
      <p:sp>
        <p:nvSpPr>
          <p:cNvPr id="3" name="Content Placeholder 2">
            <a:extLst>
              <a:ext uri="{FF2B5EF4-FFF2-40B4-BE49-F238E27FC236}">
                <a16:creationId xmlns:a16="http://schemas.microsoft.com/office/drawing/2014/main" id="{C904403A-7A5A-40BF-9656-56216C34CB86}"/>
              </a:ext>
            </a:extLst>
          </p:cNvPr>
          <p:cNvSpPr>
            <a:spLocks noGrp="1"/>
          </p:cNvSpPr>
          <p:nvPr>
            <p:ph idx="1"/>
          </p:nvPr>
        </p:nvSpPr>
        <p:spPr>
          <a:xfrm>
            <a:off x="604675" y="1513047"/>
            <a:ext cx="10877529" cy="1644221"/>
          </a:xfrm>
        </p:spPr>
        <p:txBody>
          <a:bodyPr/>
          <a:lstStyle/>
          <a:p>
            <a:pPr>
              <a:spcAft>
                <a:spcPts val="500"/>
              </a:spcAft>
            </a:pPr>
            <a:r>
              <a:rPr lang="en-US" sz="2000" dirty="0"/>
              <a:t>GTP-bound KRAS</a:t>
            </a:r>
            <a:r>
              <a:rPr lang="en-US" sz="2000" baseline="30000" dirty="0"/>
              <a:t>G12C </a:t>
            </a:r>
            <a:r>
              <a:rPr lang="en-US" sz="2000" dirty="0"/>
              <a:t>enhances downstream signaling and drives tumor growth</a:t>
            </a:r>
            <a:r>
              <a:rPr lang="en-US" sz="2000" baseline="30000" dirty="0"/>
              <a:t>[1,2]</a:t>
            </a:r>
          </a:p>
          <a:p>
            <a:pPr>
              <a:spcAft>
                <a:spcPts val="500"/>
              </a:spcAft>
            </a:pPr>
            <a:r>
              <a:rPr lang="en-US" sz="2000" i="1" dirty="0"/>
              <a:t>KRAS</a:t>
            </a:r>
            <a:r>
              <a:rPr lang="en-US" sz="2000" dirty="0"/>
              <a:t> p.G12C mutation in 13% of NSCLC, and 1% to 3% of CRC and other solid tumors</a:t>
            </a:r>
            <a:r>
              <a:rPr lang="en-US" sz="2000" baseline="30000" dirty="0"/>
              <a:t>[3]</a:t>
            </a:r>
          </a:p>
          <a:p>
            <a:pPr>
              <a:spcAft>
                <a:spcPts val="500"/>
              </a:spcAft>
            </a:pPr>
            <a:r>
              <a:rPr lang="en-US" sz="2000" dirty="0"/>
              <a:t>To date, sotorasib (AMG 510) and MRTX849 are the only small molecule inhibitors with known clinical efficacy inhibiting this pathway</a:t>
            </a:r>
            <a:r>
              <a:rPr lang="en-US" sz="2000" baseline="30000" dirty="0"/>
              <a:t>[3,4</a:t>
            </a:r>
            <a:r>
              <a:rPr lang="en-US" sz="2400" baseline="30000" dirty="0"/>
              <a:t>]</a:t>
            </a:r>
            <a:endParaRPr lang="en-US" sz="2400" dirty="0"/>
          </a:p>
        </p:txBody>
      </p:sp>
      <p:pic>
        <p:nvPicPr>
          <p:cNvPr id="12" name="Picture 11">
            <a:extLst>
              <a:ext uri="{FF2B5EF4-FFF2-40B4-BE49-F238E27FC236}">
                <a16:creationId xmlns:a16="http://schemas.microsoft.com/office/drawing/2014/main" id="{2E567815-1B08-4E06-B771-D21C819A743D}"/>
              </a:ext>
            </a:extLst>
          </p:cNvPr>
          <p:cNvPicPr>
            <a:picLocks noChangeAspect="1"/>
          </p:cNvPicPr>
          <p:nvPr/>
        </p:nvPicPr>
        <p:blipFill rotWithShape="1">
          <a:blip r:embed="rId3"/>
          <a:srcRect l="11098" t="8577" r="2900" b="2205"/>
          <a:stretch/>
        </p:blipFill>
        <p:spPr>
          <a:xfrm>
            <a:off x="3795251" y="3160182"/>
            <a:ext cx="4440053" cy="3221381"/>
          </a:xfrm>
          <a:prstGeom prst="rect">
            <a:avLst/>
          </a:prstGeom>
        </p:spPr>
      </p:pic>
      <p:sp>
        <p:nvSpPr>
          <p:cNvPr id="14" name="TextBox 13">
            <a:extLst>
              <a:ext uri="{FF2B5EF4-FFF2-40B4-BE49-F238E27FC236}">
                <a16:creationId xmlns:a16="http://schemas.microsoft.com/office/drawing/2014/main" id="{EBA3D01D-8D51-4A43-8CC2-9AE829149407}"/>
              </a:ext>
            </a:extLst>
          </p:cNvPr>
          <p:cNvSpPr txBox="1"/>
          <p:nvPr/>
        </p:nvSpPr>
        <p:spPr bwMode="auto">
          <a:xfrm>
            <a:off x="5039995" y="4284990"/>
            <a:ext cx="8380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C25FAC5B-E0D2-4AF6-AAB4-B93EF9984E58}"/>
              </a:ext>
            </a:extLst>
          </p:cNvPr>
          <p:cNvSpPr txBox="1"/>
          <p:nvPr/>
        </p:nvSpPr>
        <p:spPr bwMode="auto">
          <a:xfrm>
            <a:off x="2573852" y="5646523"/>
            <a:ext cx="21483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 for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small molecule inhibitors</a:t>
            </a:r>
          </a:p>
        </p:txBody>
      </p:sp>
      <p:sp>
        <p:nvSpPr>
          <p:cNvPr id="35" name="TextBox 34">
            <a:extLst>
              <a:ext uri="{FF2B5EF4-FFF2-40B4-BE49-F238E27FC236}">
                <a16:creationId xmlns:a16="http://schemas.microsoft.com/office/drawing/2014/main" id="{5D952093-474B-4A3F-AA98-23A3083CA67B}"/>
              </a:ext>
            </a:extLst>
          </p:cNvPr>
          <p:cNvSpPr txBox="1"/>
          <p:nvPr/>
        </p:nvSpPr>
        <p:spPr bwMode="auto">
          <a:xfrm>
            <a:off x="7376697" y="5909869"/>
            <a:ext cx="1005840" cy="457200"/>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Arrow: Bent-Up 58">
            <a:extLst>
              <a:ext uri="{FF2B5EF4-FFF2-40B4-BE49-F238E27FC236}">
                <a16:creationId xmlns:a16="http://schemas.microsoft.com/office/drawing/2014/main" id="{13AD202D-EFF9-41E3-BF78-CE9D22D77EF1}"/>
              </a:ext>
            </a:extLst>
          </p:cNvPr>
          <p:cNvSpPr/>
          <p:nvPr/>
        </p:nvSpPr>
        <p:spPr bwMode="auto">
          <a:xfrm>
            <a:off x="4613785" y="5856943"/>
            <a:ext cx="1482216" cy="203198"/>
          </a:xfrm>
          <a:prstGeom prst="bentUpArrow">
            <a:avLst>
              <a:gd name="adj1" fmla="val 21598"/>
              <a:gd name="adj2" fmla="val 43490"/>
              <a:gd name="adj3" fmla="val 50000"/>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Text Box 15">
            <a:extLst>
              <a:ext uri="{FF2B5EF4-FFF2-40B4-BE49-F238E27FC236}">
                <a16:creationId xmlns:a16="http://schemas.microsoft.com/office/drawing/2014/main" id="{DB9BC52D-C14C-48E6-9C66-01BB1E554922}"/>
              </a:ext>
            </a:extLst>
          </p:cNvPr>
          <p:cNvSpPr txBox="1">
            <a:spLocks noChangeArrowheads="1"/>
          </p:cNvSpPr>
          <p:nvPr/>
        </p:nvSpPr>
        <p:spPr bwMode="auto">
          <a:xfrm>
            <a:off x="412751" y="6204249"/>
            <a:ext cx="884013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Muñoz-Maldonado. Front Oncol. 2019;9:1088. 2. McCormick. Ann Rev Cancer Biol. 2018;2:81. 3. Hong. NEJM. 2020;383:1207. 4.J</a:t>
            </a:r>
            <a:r>
              <a:rPr kumimoji="0" lang="az-Cyrl-AZ"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ӓ</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nne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AACR-NCI-EORTC 2019.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CS5. </a:t>
            </a:r>
          </a:p>
        </p:txBody>
      </p:sp>
      <p:sp>
        <p:nvSpPr>
          <p:cNvPr id="20" name="TextBox 19">
            <a:extLst>
              <a:ext uri="{FF2B5EF4-FFF2-40B4-BE49-F238E27FC236}">
                <a16:creationId xmlns:a16="http://schemas.microsoft.com/office/drawing/2014/main" id="{78E5D9BC-32BA-40E8-9A0B-0918443780B6}"/>
              </a:ext>
            </a:extLst>
          </p:cNvPr>
          <p:cNvSpPr txBox="1"/>
          <p:nvPr/>
        </p:nvSpPr>
        <p:spPr bwMode="auto">
          <a:xfrm>
            <a:off x="6865945" y="5861821"/>
            <a:ext cx="33012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Differentiations, Proliferation, and Survival</a:t>
            </a:r>
          </a:p>
        </p:txBody>
      </p:sp>
      <p:grpSp>
        <p:nvGrpSpPr>
          <p:cNvPr id="5" name="Group 7">
            <a:extLst>
              <a:ext uri="{FF2B5EF4-FFF2-40B4-BE49-F238E27FC236}">
                <a16:creationId xmlns:a16="http://schemas.microsoft.com/office/drawing/2014/main" id="{9116BAFD-4712-43FB-BC13-4D1145D2A2E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77C4FBFC-B3FB-414D-A10C-8B93002DA42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02606CA2-495C-4A73-990B-CCAAD237388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40924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0">
            <a:extLst>
              <a:ext uri="{FF2B5EF4-FFF2-40B4-BE49-F238E27FC236}">
                <a16:creationId xmlns:a16="http://schemas.microsoft.com/office/drawing/2014/main" id="{67473D28-594C-4A40-89E3-4ED463D5CCAF}"/>
              </a:ext>
            </a:extLst>
          </p:cNvPr>
          <p:cNvSpPr txBox="1">
            <a:spLocks noChangeArrowheads="1"/>
          </p:cNvSpPr>
          <p:nvPr/>
        </p:nvSpPr>
        <p:spPr bwMode="auto">
          <a:xfrm>
            <a:off x="658835" y="5149998"/>
            <a:ext cx="10921022"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all cancer types</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 .0001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p.G12C vs non-G12C.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 .0001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p.G12C vs WT.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.002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 vs WT. </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non-SqCC NSCLC</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 was not significant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p.G12C vs non-G12C.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.001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p.G12C</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vs non-G12C.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.0001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p.G12C vs non-G12C.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 .0001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p.G12C</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vs non-G12C.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.007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vs non-G12C.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.0001 for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p.G12C</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vs WT.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WT refers to no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point mutation or indel not detected. Tobacco signature and PD-L1 IHC not available for all cases. </a:t>
            </a:r>
          </a:p>
        </p:txBody>
      </p:sp>
      <p:sp>
        <p:nvSpPr>
          <p:cNvPr id="11" name="Title 10">
            <a:extLst>
              <a:ext uri="{FF2B5EF4-FFF2-40B4-BE49-F238E27FC236}">
                <a16:creationId xmlns:a16="http://schemas.microsoft.com/office/drawing/2014/main" id="{CF9B0E3C-EC77-4953-BDDE-786C0DF5537F}"/>
              </a:ext>
            </a:extLst>
          </p:cNvPr>
          <p:cNvSpPr>
            <a:spLocks noGrp="1"/>
          </p:cNvSpPr>
          <p:nvPr>
            <p:ph type="title"/>
          </p:nvPr>
        </p:nvSpPr>
        <p:spPr/>
        <p:txBody>
          <a:bodyPr/>
          <a:lstStyle/>
          <a:p>
            <a:r>
              <a:rPr lang="en-US" dirty="0"/>
              <a:t>Clinical and Genomic Characteristics: </a:t>
            </a:r>
            <a:br>
              <a:rPr lang="en-US" dirty="0"/>
            </a:br>
            <a:r>
              <a:rPr lang="en-US" i="1" dirty="0"/>
              <a:t>KRAS</a:t>
            </a:r>
            <a:r>
              <a:rPr lang="en-US" baseline="30000" dirty="0"/>
              <a:t>G12C </a:t>
            </a:r>
            <a:r>
              <a:rPr lang="en-US" dirty="0"/>
              <a:t>vs Other </a:t>
            </a:r>
            <a:r>
              <a:rPr lang="en-US" i="1" dirty="0"/>
              <a:t>KRAS </a:t>
            </a:r>
            <a:r>
              <a:rPr lang="en-US" dirty="0"/>
              <a:t>vs WT </a:t>
            </a:r>
            <a:r>
              <a:rPr lang="en-US" i="1" dirty="0"/>
              <a:t>KRAS </a:t>
            </a:r>
            <a:r>
              <a:rPr lang="en-US" dirty="0"/>
              <a:t>in Cancer</a:t>
            </a:r>
          </a:p>
        </p:txBody>
      </p:sp>
      <p:graphicFrame>
        <p:nvGraphicFramePr>
          <p:cNvPr id="13" name="Group 155">
            <a:extLst>
              <a:ext uri="{FF2B5EF4-FFF2-40B4-BE49-F238E27FC236}">
                <a16:creationId xmlns:a16="http://schemas.microsoft.com/office/drawing/2014/main" id="{41F2D562-2D93-4372-BE6D-29986ED876A9}"/>
              </a:ext>
            </a:extLst>
          </p:cNvPr>
          <p:cNvGraphicFramePr>
            <a:graphicFrameLocks/>
          </p:cNvGraphicFramePr>
          <p:nvPr>
            <p:extLst>
              <p:ext uri="{D42A27DB-BD31-4B8C-83A1-F6EECF244321}">
                <p14:modId xmlns:p14="http://schemas.microsoft.com/office/powerpoint/2010/main" val="2144211615"/>
              </p:ext>
            </p:extLst>
          </p:nvPr>
        </p:nvGraphicFramePr>
        <p:xfrm>
          <a:off x="723900" y="1600200"/>
          <a:ext cx="10758303" cy="3506172"/>
        </p:xfrm>
        <a:graphic>
          <a:graphicData uri="http://schemas.openxmlformats.org/drawingml/2006/table">
            <a:tbl>
              <a:tblPr/>
              <a:tblGrid>
                <a:gridCol w="2119305">
                  <a:extLst>
                    <a:ext uri="{9D8B030D-6E8A-4147-A177-3AD203B41FA5}">
                      <a16:colId xmlns:a16="http://schemas.microsoft.com/office/drawing/2014/main" val="20000"/>
                    </a:ext>
                  </a:extLst>
                </a:gridCol>
                <a:gridCol w="1549465">
                  <a:extLst>
                    <a:ext uri="{9D8B030D-6E8A-4147-A177-3AD203B41FA5}">
                      <a16:colId xmlns:a16="http://schemas.microsoft.com/office/drawing/2014/main" val="20001"/>
                    </a:ext>
                  </a:extLst>
                </a:gridCol>
                <a:gridCol w="1461764">
                  <a:extLst>
                    <a:ext uri="{9D8B030D-6E8A-4147-A177-3AD203B41FA5}">
                      <a16:colId xmlns:a16="http://schemas.microsoft.com/office/drawing/2014/main" val="2807340425"/>
                    </a:ext>
                  </a:extLst>
                </a:gridCol>
                <a:gridCol w="1330201">
                  <a:extLst>
                    <a:ext uri="{9D8B030D-6E8A-4147-A177-3AD203B41FA5}">
                      <a16:colId xmlns:a16="http://schemas.microsoft.com/office/drawing/2014/main" val="20002"/>
                    </a:ext>
                  </a:extLst>
                </a:gridCol>
                <a:gridCol w="1330201">
                  <a:extLst>
                    <a:ext uri="{9D8B030D-6E8A-4147-A177-3AD203B41FA5}">
                      <a16:colId xmlns:a16="http://schemas.microsoft.com/office/drawing/2014/main" val="153093340"/>
                    </a:ext>
                  </a:extLst>
                </a:gridCol>
                <a:gridCol w="1476373">
                  <a:extLst>
                    <a:ext uri="{9D8B030D-6E8A-4147-A177-3AD203B41FA5}">
                      <a16:colId xmlns:a16="http://schemas.microsoft.com/office/drawing/2014/main" val="20003"/>
                    </a:ext>
                  </a:extLst>
                </a:gridCol>
                <a:gridCol w="1490994">
                  <a:extLst>
                    <a:ext uri="{9D8B030D-6E8A-4147-A177-3AD203B41FA5}">
                      <a16:colId xmlns:a16="http://schemas.microsoft.com/office/drawing/2014/main" val="420812672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KRAS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p.G12C </a:t>
                      </a:r>
                      <a:endPar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KRAS</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Non-G12C</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WT </a:t>
                      </a: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KRAS</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extLst>
                  <a:ext uri="{0D108BD9-81ED-4DB2-BD59-A6C34878D82A}">
                    <a16:rowId xmlns:a16="http://schemas.microsoft.com/office/drawing/2014/main" val="2162901139"/>
                  </a:ext>
                </a:extLst>
              </a:tr>
              <a:tr h="254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All Cancer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6493)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Non-SqCC NSCLC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4362)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All Cancer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35,877)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Non-SqCC NSCLC</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5546)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All Cancer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170,941)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Non-SqCC NSCLC</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6596)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extLst>
                  <a:ext uri="{0D108BD9-81ED-4DB2-BD59-A6C34878D82A}">
                    <a16:rowId xmlns:a16="http://schemas.microsoft.com/office/drawing/2014/main" val="35980928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01651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 65 yrs old,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sz="1600" i="0" baseline="30000" dirty="0">
                          <a:solidFill>
                            <a:schemeClr val="bg1"/>
                          </a:solidFill>
                          <a:latin typeface="Segoe UI" panose="020B0502040204020203" pitchFamily="34" charset="0"/>
                        </a:rPr>
                        <a:t> </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0" i="0" u="none" strike="noStrike" cap="none" normalizeH="0" baseline="30000" dirty="0">
                        <a:ln>
                          <a:noFill/>
                        </a:ln>
                        <a:solidFill>
                          <a:schemeClr val="bg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Sex, M/F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43/57</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41/59</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48/52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43/57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10397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TMB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497948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TMB &gt; 15 mut/Mb,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48908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Tobacco signature,%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5355798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IHC+,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366469"/>
                  </a:ext>
                </a:extLst>
              </a:tr>
            </a:tbl>
          </a:graphicData>
        </a:graphic>
      </p:graphicFrame>
      <p:grpSp>
        <p:nvGrpSpPr>
          <p:cNvPr id="16" name="Group 7">
            <a:extLst>
              <a:ext uri="{FF2B5EF4-FFF2-40B4-BE49-F238E27FC236}">
                <a16:creationId xmlns:a16="http://schemas.microsoft.com/office/drawing/2014/main" id="{BA533BC7-A4E8-43A4-929C-A7D00991BB50}"/>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CF1619E0-4918-41E3-9834-AA4763527EA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17">
              <a:extLst>
                <a:ext uri="{FF2B5EF4-FFF2-40B4-BE49-F238E27FC236}">
                  <a16:creationId xmlns:a16="http://schemas.microsoft.com/office/drawing/2014/main" id="{9661B1BD-FA23-45C2-AE1F-9CB2210CB1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F251FAF5-4C6F-49B6-9C18-75B82F4E78A7}"/>
              </a:ext>
            </a:extLst>
          </p:cNvPr>
          <p:cNvSpPr txBox="1">
            <a:spLocks noChangeArrowheads="1"/>
          </p:cNvSpPr>
          <p:nvPr/>
        </p:nvSpPr>
        <p:spPr bwMode="auto">
          <a:xfrm>
            <a:off x="412751"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Ou. ESMO 2019. Abstr 1433.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83541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7B86DE-1FB2-48E7-AB54-1EB917D7AB92}"/>
              </a:ext>
            </a:extLst>
          </p:cNvPr>
          <p:cNvSpPr>
            <a:spLocks noGrp="1"/>
          </p:cNvSpPr>
          <p:nvPr>
            <p:ph type="title"/>
          </p:nvPr>
        </p:nvSpPr>
        <p:spPr/>
        <p:txBody>
          <a:bodyPr/>
          <a:lstStyle/>
          <a:p>
            <a:r>
              <a:rPr lang="en-US" dirty="0"/>
              <a:t>Targeting KRAS</a:t>
            </a:r>
            <a:r>
              <a:rPr lang="en-US" baseline="30000" dirty="0"/>
              <a:t>G12C</a:t>
            </a:r>
            <a:r>
              <a:rPr lang="en-US" dirty="0"/>
              <a:t> in Solid Tumors</a:t>
            </a:r>
          </a:p>
        </p:txBody>
      </p:sp>
    </p:spTree>
    <p:extLst>
      <p:ext uri="{BB962C8B-B14F-4D97-AF65-F5344CB8AC3E}">
        <p14:creationId xmlns:p14="http://schemas.microsoft.com/office/powerpoint/2010/main" val="3732320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CodeBreaK100: Sotorasib in Patients With Previously Treated Cancers With </a:t>
            </a:r>
            <a:r>
              <a:rPr lang="en-US" i="1" dirty="0"/>
              <a:t>KRAS</a:t>
            </a:r>
            <a:r>
              <a:rPr lang="en-US" dirty="0"/>
              <a:t> p.G12C Mutation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000" dirty="0"/>
              <a:t>Multicenter, open-label, first-in-human dose-escalation phase I study </a:t>
            </a:r>
          </a:p>
          <a:p>
            <a:endParaRPr lang="en-US" sz="2000" dirty="0"/>
          </a:p>
          <a:p>
            <a:endParaRPr lang="en-US" sz="2000" dirty="0"/>
          </a:p>
          <a:p>
            <a:endParaRPr lang="en-US" sz="2000" dirty="0"/>
          </a:p>
          <a:p>
            <a:endParaRPr lang="en-US" sz="2000" dirty="0"/>
          </a:p>
          <a:p>
            <a:endParaRPr lang="en-US" sz="2000" dirty="0"/>
          </a:p>
          <a:p>
            <a:pPr marL="0" indent="0">
              <a:buNone/>
            </a:pPr>
            <a:br>
              <a:rPr lang="en-US" sz="2000" dirty="0"/>
            </a:br>
            <a:br>
              <a:rPr lang="en-US" sz="2000" dirty="0"/>
            </a:br>
            <a:endParaRPr lang="en-US" sz="2000" dirty="0"/>
          </a:p>
          <a:p>
            <a:r>
              <a:rPr lang="en-US" sz="2000" dirty="0"/>
              <a:t>Primary endpoint: Safety and tolerability including the incidence of AEs and DLTs</a:t>
            </a:r>
          </a:p>
          <a:p>
            <a:r>
              <a:rPr lang="en-US" sz="2000" dirty="0"/>
              <a:t>Secondary endpoints: PK, best response, ORR, DoR, PFS, duration of stable disease</a:t>
            </a: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Rectangle 49">
            <a:extLst>
              <a:ext uri="{FF2B5EF4-FFF2-40B4-BE49-F238E27FC236}">
                <a16:creationId xmlns:a16="http://schemas.microsoft.com/office/drawing/2014/main" id="{430F2B73-652C-174B-B434-0627D39451E0}"/>
              </a:ext>
            </a:extLst>
          </p:cNvPr>
          <p:cNvSpPr>
            <a:spLocks noChangeArrowheads="1"/>
          </p:cNvSpPr>
          <p:nvPr/>
        </p:nvSpPr>
        <p:spPr bwMode="auto">
          <a:xfrm>
            <a:off x="4174380" y="4581006"/>
            <a:ext cx="1143000" cy="81883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a:t>
            </a:r>
          </a:p>
        </p:txBody>
      </p:sp>
      <p:sp>
        <p:nvSpPr>
          <p:cNvPr id="12" name="Rectangle 49">
            <a:extLst>
              <a:ext uri="{FF2B5EF4-FFF2-40B4-BE49-F238E27FC236}">
                <a16:creationId xmlns:a16="http://schemas.microsoft.com/office/drawing/2014/main" id="{042A7715-7CD8-AF4B-AA98-E5CD1A85D4F0}"/>
              </a:ext>
            </a:extLst>
          </p:cNvPr>
          <p:cNvSpPr>
            <a:spLocks noChangeArrowheads="1"/>
          </p:cNvSpPr>
          <p:nvPr/>
        </p:nvSpPr>
        <p:spPr bwMode="auto">
          <a:xfrm>
            <a:off x="4767558" y="3701598"/>
            <a:ext cx="1143911" cy="81883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360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a:t>
            </a:r>
          </a:p>
        </p:txBody>
      </p:sp>
      <p:sp>
        <p:nvSpPr>
          <p:cNvPr id="14" name="Rectangle 49">
            <a:extLst>
              <a:ext uri="{FF2B5EF4-FFF2-40B4-BE49-F238E27FC236}">
                <a16:creationId xmlns:a16="http://schemas.microsoft.com/office/drawing/2014/main" id="{3EAE85E6-5354-8847-8690-414DCAAAC05D}"/>
              </a:ext>
            </a:extLst>
          </p:cNvPr>
          <p:cNvSpPr>
            <a:spLocks noChangeArrowheads="1"/>
          </p:cNvSpPr>
          <p:nvPr/>
        </p:nvSpPr>
        <p:spPr bwMode="auto">
          <a:xfrm>
            <a:off x="5328189" y="2822190"/>
            <a:ext cx="1145011" cy="81883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720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11)</a:t>
            </a:r>
          </a:p>
        </p:txBody>
      </p:sp>
      <p:sp>
        <p:nvSpPr>
          <p:cNvPr id="18" name="Text Box 45">
            <a:extLst>
              <a:ext uri="{FF2B5EF4-FFF2-40B4-BE49-F238E27FC236}">
                <a16:creationId xmlns:a16="http://schemas.microsoft.com/office/drawing/2014/main" id="{C794D8EF-4144-44BF-B723-AAB2E23C158E}"/>
              </a:ext>
            </a:extLst>
          </p:cNvPr>
          <p:cNvSpPr txBox="1">
            <a:spLocks noChangeArrowheads="1"/>
          </p:cNvSpPr>
          <p:nvPr/>
        </p:nvSpPr>
        <p:spPr bwMode="auto">
          <a:xfrm>
            <a:off x="916977" y="2256536"/>
            <a:ext cx="249285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with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locally advanced or metastatic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p.G12C–mutant solid tumors, ECOG PS ≤ 2 who could not tolerate, or previously received appropriate therapy for tumor type and stage, with no active brain metastases or severe cardiac history</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49">
            <a:extLst>
              <a:ext uri="{FF2B5EF4-FFF2-40B4-BE49-F238E27FC236}">
                <a16:creationId xmlns:a16="http://schemas.microsoft.com/office/drawing/2014/main" id="{D71B36F6-F499-465C-B1E6-74CD489768A6}"/>
              </a:ext>
            </a:extLst>
          </p:cNvPr>
          <p:cNvSpPr>
            <a:spLocks noChangeArrowheads="1"/>
          </p:cNvSpPr>
          <p:nvPr/>
        </p:nvSpPr>
        <p:spPr bwMode="auto">
          <a:xfrm>
            <a:off x="5922399" y="1949358"/>
            <a:ext cx="1145011" cy="81883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960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85)</a:t>
            </a:r>
          </a:p>
        </p:txBody>
      </p:sp>
      <p:sp>
        <p:nvSpPr>
          <p:cNvPr id="21" name="Line 52">
            <a:extLst>
              <a:ext uri="{FF2B5EF4-FFF2-40B4-BE49-F238E27FC236}">
                <a16:creationId xmlns:a16="http://schemas.microsoft.com/office/drawing/2014/main" id="{C43E0612-61EE-4242-8D2C-ADAACD7C73B0}"/>
              </a:ext>
            </a:extLst>
          </p:cNvPr>
          <p:cNvSpPr>
            <a:spLocks noChangeShapeType="1"/>
          </p:cNvSpPr>
          <p:nvPr/>
        </p:nvSpPr>
        <p:spPr bwMode="auto">
          <a:xfrm>
            <a:off x="4225657" y="337657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2" name="Straight Connector 21">
            <a:extLst>
              <a:ext uri="{FF2B5EF4-FFF2-40B4-BE49-F238E27FC236}">
                <a16:creationId xmlns:a16="http://schemas.microsoft.com/office/drawing/2014/main" id="{94965479-FA1F-4BA5-ACA2-C4153783892D}"/>
              </a:ext>
            </a:extLst>
          </p:cNvPr>
          <p:cNvCxnSpPr>
            <a:cxnSpLocks/>
          </p:cNvCxnSpPr>
          <p:nvPr/>
        </p:nvCxnSpPr>
        <p:spPr bwMode="auto">
          <a:xfrm>
            <a:off x="3788061" y="1949358"/>
            <a:ext cx="0" cy="3450485"/>
          </a:xfrm>
          <a:prstGeom prst="line">
            <a:avLst/>
          </a:prstGeom>
          <a:ln>
            <a:headEnd type="none" w="med" len="med"/>
            <a:tailEnd type="none" w="med" len="med"/>
          </a:ln>
          <a:effectLst/>
        </p:spPr>
        <p:style>
          <a:lnRef idx="3">
            <a:schemeClr val="dk1"/>
          </a:lnRef>
          <a:fillRef idx="0">
            <a:schemeClr val="dk1"/>
          </a:fillRef>
          <a:effectRef idx="2">
            <a:schemeClr val="dk1"/>
          </a:effectRef>
          <a:fontRef idx="minor">
            <a:schemeClr val="tx1"/>
          </a:fontRef>
        </p:style>
      </p:cxnSp>
      <p:sp>
        <p:nvSpPr>
          <p:cNvPr id="24" name="TextBox 23">
            <a:extLst>
              <a:ext uri="{FF2B5EF4-FFF2-40B4-BE49-F238E27FC236}">
                <a16:creationId xmlns:a16="http://schemas.microsoft.com/office/drawing/2014/main" id="{021095A2-4D47-45E0-A9FD-DFA65A1A45FB}"/>
              </a:ext>
            </a:extLst>
          </p:cNvPr>
          <p:cNvSpPr txBox="1"/>
          <p:nvPr/>
        </p:nvSpPr>
        <p:spPr bwMode="auto">
          <a:xfrm rot="16200000">
            <a:off x="2229745" y="3338764"/>
            <a:ext cx="2758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Screening and enrollment </a:t>
            </a:r>
          </a:p>
        </p:txBody>
      </p:sp>
      <p:sp>
        <p:nvSpPr>
          <p:cNvPr id="25" name="TextBox 24">
            <a:extLst>
              <a:ext uri="{FF2B5EF4-FFF2-40B4-BE49-F238E27FC236}">
                <a16:creationId xmlns:a16="http://schemas.microsoft.com/office/drawing/2014/main" id="{D6A4932D-B3BD-4521-9076-6D19C8E8D242}"/>
              </a:ext>
            </a:extLst>
          </p:cNvPr>
          <p:cNvSpPr txBox="1"/>
          <p:nvPr/>
        </p:nvSpPr>
        <p:spPr bwMode="auto">
          <a:xfrm rot="16200000">
            <a:off x="2880008" y="3208715"/>
            <a:ext cx="21051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21-day time frame</a:t>
            </a:r>
          </a:p>
        </p:txBody>
      </p:sp>
      <p:sp>
        <p:nvSpPr>
          <p:cNvPr id="26" name="Line 52">
            <a:extLst>
              <a:ext uri="{FF2B5EF4-FFF2-40B4-BE49-F238E27FC236}">
                <a16:creationId xmlns:a16="http://schemas.microsoft.com/office/drawing/2014/main" id="{F0706512-AD5A-42EF-9BA3-7D1B25ECEB1B}"/>
              </a:ext>
            </a:extLst>
          </p:cNvPr>
          <p:cNvSpPr>
            <a:spLocks noChangeShapeType="1"/>
          </p:cNvSpPr>
          <p:nvPr/>
        </p:nvSpPr>
        <p:spPr bwMode="auto">
          <a:xfrm>
            <a:off x="6724382" y="337657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7" name="Straight Connector 26">
            <a:extLst>
              <a:ext uri="{FF2B5EF4-FFF2-40B4-BE49-F238E27FC236}">
                <a16:creationId xmlns:a16="http://schemas.microsoft.com/office/drawing/2014/main" id="{23A906EE-2C57-4FD1-B6BD-C510EED5CC4B}"/>
              </a:ext>
            </a:extLst>
          </p:cNvPr>
          <p:cNvCxnSpPr>
            <a:cxnSpLocks/>
          </p:cNvCxnSpPr>
          <p:nvPr/>
        </p:nvCxnSpPr>
        <p:spPr bwMode="auto">
          <a:xfrm>
            <a:off x="7569486" y="1959518"/>
            <a:ext cx="0" cy="3450485"/>
          </a:xfrm>
          <a:prstGeom prst="line">
            <a:avLst/>
          </a:prstGeom>
          <a:ln>
            <a:headEnd type="none" w="med" len="med"/>
            <a:tailEnd type="none" w="med" len="med"/>
          </a:ln>
          <a:effectLst/>
        </p:spPr>
        <p:style>
          <a:lnRef idx="3">
            <a:schemeClr val="dk1"/>
          </a:lnRef>
          <a:fillRef idx="0">
            <a:schemeClr val="dk1"/>
          </a:fillRef>
          <a:effectRef idx="2">
            <a:schemeClr val="dk1"/>
          </a:effectRef>
          <a:fontRef idx="minor">
            <a:schemeClr val="tx1"/>
          </a:fontRef>
        </p:style>
      </p:cxnSp>
      <p:sp>
        <p:nvSpPr>
          <p:cNvPr id="28" name="TextBox 27">
            <a:extLst>
              <a:ext uri="{FF2B5EF4-FFF2-40B4-BE49-F238E27FC236}">
                <a16:creationId xmlns:a16="http://schemas.microsoft.com/office/drawing/2014/main" id="{AC8571B1-5E67-40F0-B87F-EFE699538749}"/>
              </a:ext>
            </a:extLst>
          </p:cNvPr>
          <p:cNvSpPr txBox="1"/>
          <p:nvPr/>
        </p:nvSpPr>
        <p:spPr bwMode="auto">
          <a:xfrm rot="16200000">
            <a:off x="6011170" y="3348924"/>
            <a:ext cx="2758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 of treatment</a:t>
            </a:r>
          </a:p>
        </p:txBody>
      </p:sp>
      <p:sp>
        <p:nvSpPr>
          <p:cNvPr id="29" name="TextBox 28">
            <a:extLst>
              <a:ext uri="{FF2B5EF4-FFF2-40B4-BE49-F238E27FC236}">
                <a16:creationId xmlns:a16="http://schemas.microsoft.com/office/drawing/2014/main" id="{A9A5956E-7267-41DF-B18E-331A17F129B1}"/>
              </a:ext>
            </a:extLst>
          </p:cNvPr>
          <p:cNvSpPr txBox="1"/>
          <p:nvPr/>
        </p:nvSpPr>
        <p:spPr bwMode="auto">
          <a:xfrm rot="16200000">
            <a:off x="5935202" y="3333755"/>
            <a:ext cx="38303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disease progression, intolerance, or consent withdrawal </a:t>
            </a:r>
          </a:p>
        </p:txBody>
      </p:sp>
      <p:cxnSp>
        <p:nvCxnSpPr>
          <p:cNvPr id="30" name="Straight Connector 29">
            <a:extLst>
              <a:ext uri="{FF2B5EF4-FFF2-40B4-BE49-F238E27FC236}">
                <a16:creationId xmlns:a16="http://schemas.microsoft.com/office/drawing/2014/main" id="{2072DD29-BE61-48BE-AE58-4A2FE19DDAC3}"/>
              </a:ext>
            </a:extLst>
          </p:cNvPr>
          <p:cNvCxnSpPr>
            <a:cxnSpLocks/>
          </p:cNvCxnSpPr>
          <p:nvPr/>
        </p:nvCxnSpPr>
        <p:spPr bwMode="auto">
          <a:xfrm>
            <a:off x="9293511" y="1969678"/>
            <a:ext cx="0" cy="3450485"/>
          </a:xfrm>
          <a:prstGeom prst="line">
            <a:avLst/>
          </a:prstGeom>
          <a:ln>
            <a:headEnd type="none" w="med" len="med"/>
            <a:tailEnd type="none" w="med" len="med"/>
          </a:ln>
          <a:effectLst/>
        </p:spPr>
        <p:style>
          <a:lnRef idx="3">
            <a:schemeClr val="dk1"/>
          </a:lnRef>
          <a:fillRef idx="0">
            <a:schemeClr val="dk1"/>
          </a:fillRef>
          <a:effectRef idx="2">
            <a:schemeClr val="dk1"/>
          </a:effectRef>
          <a:fontRef idx="minor">
            <a:schemeClr val="tx1"/>
          </a:fontRef>
        </p:style>
      </p:cxnSp>
      <p:sp>
        <p:nvSpPr>
          <p:cNvPr id="31" name="TextBox 30">
            <a:extLst>
              <a:ext uri="{FF2B5EF4-FFF2-40B4-BE49-F238E27FC236}">
                <a16:creationId xmlns:a16="http://schemas.microsoft.com/office/drawing/2014/main" id="{CE7B210C-17C6-4FF7-82AB-E2B816209FB1}"/>
              </a:ext>
            </a:extLst>
          </p:cNvPr>
          <p:cNvSpPr txBox="1"/>
          <p:nvPr/>
        </p:nvSpPr>
        <p:spPr bwMode="auto">
          <a:xfrm rot="16200000">
            <a:off x="7735195" y="3359084"/>
            <a:ext cx="2758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Long-term Follow-up</a:t>
            </a:r>
          </a:p>
        </p:txBody>
      </p:sp>
      <p:sp>
        <p:nvSpPr>
          <p:cNvPr id="32" name="TextBox 31">
            <a:extLst>
              <a:ext uri="{FF2B5EF4-FFF2-40B4-BE49-F238E27FC236}">
                <a16:creationId xmlns:a16="http://schemas.microsoft.com/office/drawing/2014/main" id="{6A3C7E68-6542-4B44-BD30-7231685417E5}"/>
              </a:ext>
            </a:extLst>
          </p:cNvPr>
          <p:cNvSpPr txBox="1"/>
          <p:nvPr/>
        </p:nvSpPr>
        <p:spPr bwMode="auto">
          <a:xfrm rot="16200000">
            <a:off x="7752862" y="3407070"/>
            <a:ext cx="36227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Approx. 30 days after EOT and </a:t>
            </a:r>
            <a:b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every 12 wks after</a:t>
            </a:r>
          </a:p>
        </p:txBody>
      </p:sp>
      <p:sp>
        <p:nvSpPr>
          <p:cNvPr id="33" name="Line 52">
            <a:extLst>
              <a:ext uri="{FF2B5EF4-FFF2-40B4-BE49-F238E27FC236}">
                <a16:creationId xmlns:a16="http://schemas.microsoft.com/office/drawing/2014/main" id="{1F6C9605-6378-454B-84CE-22814774C038}"/>
              </a:ext>
            </a:extLst>
          </p:cNvPr>
          <p:cNvSpPr>
            <a:spLocks noChangeShapeType="1"/>
          </p:cNvSpPr>
          <p:nvPr/>
        </p:nvSpPr>
        <p:spPr bwMode="auto">
          <a:xfrm>
            <a:off x="8297277" y="338673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15">
            <a:extLst>
              <a:ext uri="{FF2B5EF4-FFF2-40B4-BE49-F238E27FC236}">
                <a16:creationId xmlns:a16="http://schemas.microsoft.com/office/drawing/2014/main" id="{F7CC36E8-52FD-485B-87E4-FE0E9132DFEB}"/>
              </a:ext>
            </a:extLst>
          </p:cNvPr>
          <p:cNvSpPr txBox="1">
            <a:spLocks noChangeArrowheads="1"/>
          </p:cNvSpPr>
          <p:nvPr/>
        </p:nvSpPr>
        <p:spPr bwMode="auto">
          <a:xfrm>
            <a:off x="404125"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Hong. NEJM. 2020;383:1207. </a:t>
            </a:r>
          </a:p>
        </p:txBody>
      </p:sp>
    </p:spTree>
    <p:extLst>
      <p:ext uri="{BB962C8B-B14F-4D97-AF65-F5344CB8AC3E}">
        <p14:creationId xmlns:p14="http://schemas.microsoft.com/office/powerpoint/2010/main" val="576435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C91783-7B3E-43F4-AD97-06E9A6EFFC67}"/>
              </a:ext>
            </a:extLst>
          </p:cNvPr>
          <p:cNvSpPr>
            <a:spLocks noGrp="1"/>
          </p:cNvSpPr>
          <p:nvPr>
            <p:ph type="title"/>
          </p:nvPr>
        </p:nvSpPr>
        <p:spPr/>
        <p:txBody>
          <a:bodyPr/>
          <a:lstStyle/>
          <a:p>
            <a:r>
              <a:rPr lang="en-US" dirty="0"/>
              <a:t>CodeBreaK100: Common AEs Associated With Sotorasib</a:t>
            </a:r>
          </a:p>
        </p:txBody>
      </p:sp>
      <p:graphicFrame>
        <p:nvGraphicFramePr>
          <p:cNvPr id="11" name="Table 11">
            <a:extLst>
              <a:ext uri="{FF2B5EF4-FFF2-40B4-BE49-F238E27FC236}">
                <a16:creationId xmlns:a16="http://schemas.microsoft.com/office/drawing/2014/main" id="{6C776AAB-0ACB-43A7-A532-43941AA12B2F}"/>
              </a:ext>
            </a:extLst>
          </p:cNvPr>
          <p:cNvGraphicFramePr>
            <a:graphicFrameLocks noGrp="1"/>
          </p:cNvGraphicFramePr>
          <p:nvPr>
            <p:ph sz="half" idx="1"/>
          </p:nvPr>
        </p:nvGraphicFramePr>
        <p:xfrm>
          <a:off x="723900" y="1614747"/>
          <a:ext cx="5310186" cy="3596784"/>
        </p:xfrm>
        <a:graphic>
          <a:graphicData uri="http://schemas.openxmlformats.org/drawingml/2006/table">
            <a:tbl>
              <a:tblPr firstRow="1" bandRow="1">
                <a:tableStyleId>{93296810-A885-4BE3-A3E7-6D5BEEA58F35}</a:tableStyleId>
              </a:tblPr>
              <a:tblGrid>
                <a:gridCol w="1770062">
                  <a:extLst>
                    <a:ext uri="{9D8B030D-6E8A-4147-A177-3AD203B41FA5}">
                      <a16:colId xmlns:a16="http://schemas.microsoft.com/office/drawing/2014/main" val="1717984608"/>
                    </a:ext>
                  </a:extLst>
                </a:gridCol>
                <a:gridCol w="1770062">
                  <a:extLst>
                    <a:ext uri="{9D8B030D-6E8A-4147-A177-3AD203B41FA5}">
                      <a16:colId xmlns:a16="http://schemas.microsoft.com/office/drawing/2014/main" val="3180349808"/>
                    </a:ext>
                  </a:extLst>
                </a:gridCol>
                <a:gridCol w="1770062">
                  <a:extLst>
                    <a:ext uri="{9D8B030D-6E8A-4147-A177-3AD203B41FA5}">
                      <a16:colId xmlns:a16="http://schemas.microsoft.com/office/drawing/2014/main" val="1761832073"/>
                    </a:ext>
                  </a:extLst>
                </a:gridCol>
              </a:tblGrid>
              <a:tr h="266268">
                <a:tc>
                  <a:txBody>
                    <a:bodyPr/>
                    <a:lstStyle/>
                    <a:p>
                      <a:r>
                        <a:rPr lang="en-US" sz="1600" dirty="0">
                          <a:latin typeface="Calibri" panose="020F0502020204030204" pitchFamily="34" charset="0"/>
                          <a:cs typeface="Calibri" panose="020F0502020204030204" pitchFamily="34" charset="0"/>
                        </a:rPr>
                        <a:t>AEs in ≥ 10% of Patients,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Any Grade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Grade ≥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33486646"/>
                  </a:ext>
                </a:extLst>
              </a:tr>
              <a:tr h="154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(29.5)</a:t>
                      </a:r>
                    </a:p>
                  </a:txBody>
                  <a:tcPr marL="121699" marR="121699" marT="45728" marB="45728"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(3.9)</a:t>
                      </a:r>
                    </a:p>
                  </a:txBody>
                  <a:tcPr marL="121699" marR="121699" marT="45728" marB="45728"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4679554"/>
                  </a:ext>
                </a:extLst>
              </a:tr>
              <a:tr h="154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AST/ALT</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32 (24.8)</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 (7.0)*</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77670337"/>
                  </a:ext>
                </a:extLst>
              </a:tr>
              <a:tr h="154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30 (23.3)</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 (2.3)</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105476"/>
                  </a:ext>
                </a:extLst>
              </a:tr>
              <a:tr h="154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27 (20.9)</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 (1.6)</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189653"/>
                  </a:ext>
                </a:extLst>
              </a:tr>
              <a:tr h="154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Myalgia/Arthralgia</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26 (20.2)</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 (1.6)</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6798511"/>
                  </a:ext>
                </a:extLst>
              </a:tr>
              <a:tr h="154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23 (17.8)</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 (3.9)</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86686557"/>
                  </a:ext>
                </a:extLst>
              </a:tr>
              <a:tr h="15426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23 (17.8)</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 (3.1)</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5858534"/>
                  </a:ext>
                </a:extLst>
              </a:tr>
              <a:tr h="15426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Dyspnea</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21 (16.3)</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 (2.3)</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8044461"/>
                  </a:ext>
                </a:extLst>
              </a:tr>
              <a:tr h="15426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 (15.5)</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9163375"/>
                  </a:ext>
                </a:extLst>
              </a:tr>
            </a:tbl>
          </a:graphicData>
        </a:graphic>
      </p:graphicFrame>
      <p:grpSp>
        <p:nvGrpSpPr>
          <p:cNvPr id="8" name="Group 7">
            <a:extLst>
              <a:ext uri="{FF2B5EF4-FFF2-40B4-BE49-F238E27FC236}">
                <a16:creationId xmlns:a16="http://schemas.microsoft.com/office/drawing/2014/main" id="{D910E105-FF69-4431-ACBA-E14971CC01F5}"/>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779015F4-F30F-4103-B0CE-48D99320E62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6063AA6F-5F03-44E9-BE1F-1FDDEC5F001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Content Placeholder 11">
            <a:extLst>
              <a:ext uri="{FF2B5EF4-FFF2-40B4-BE49-F238E27FC236}">
                <a16:creationId xmlns:a16="http://schemas.microsoft.com/office/drawing/2014/main" id="{C4542009-A5C2-4C7E-AAAC-7C1F340E4F0D}"/>
              </a:ext>
            </a:extLst>
          </p:cNvPr>
          <p:cNvGraphicFramePr>
            <a:graphicFrameLocks noGrp="1"/>
          </p:cNvGraphicFramePr>
          <p:nvPr>
            <p:ph sz="half" idx="2"/>
          </p:nvPr>
        </p:nvGraphicFramePr>
        <p:xfrm>
          <a:off x="6196014" y="1614747"/>
          <a:ext cx="5310186" cy="3840624"/>
        </p:xfrm>
        <a:graphic>
          <a:graphicData uri="http://schemas.openxmlformats.org/drawingml/2006/table">
            <a:tbl>
              <a:tblPr firstRow="1" bandRow="1">
                <a:tableStyleId>{93296810-A885-4BE3-A3E7-6D5BEEA58F35}</a:tableStyleId>
              </a:tblPr>
              <a:tblGrid>
                <a:gridCol w="1770062">
                  <a:extLst>
                    <a:ext uri="{9D8B030D-6E8A-4147-A177-3AD203B41FA5}">
                      <a16:colId xmlns:a16="http://schemas.microsoft.com/office/drawing/2014/main" val="1717984608"/>
                    </a:ext>
                  </a:extLst>
                </a:gridCol>
                <a:gridCol w="1770062">
                  <a:extLst>
                    <a:ext uri="{9D8B030D-6E8A-4147-A177-3AD203B41FA5}">
                      <a16:colId xmlns:a16="http://schemas.microsoft.com/office/drawing/2014/main" val="3180349808"/>
                    </a:ext>
                  </a:extLst>
                </a:gridCol>
                <a:gridCol w="1770062">
                  <a:extLst>
                    <a:ext uri="{9D8B030D-6E8A-4147-A177-3AD203B41FA5}">
                      <a16:colId xmlns:a16="http://schemas.microsoft.com/office/drawing/2014/main" val="1761832073"/>
                    </a:ext>
                  </a:extLst>
                </a:gridCol>
              </a:tblGrid>
              <a:tr h="245104">
                <a:tc>
                  <a:txBody>
                    <a:bodyPr/>
                    <a:lstStyle/>
                    <a:p>
                      <a:r>
                        <a:rPr lang="en-US" sz="1600" dirty="0">
                          <a:latin typeface="Calibri" panose="020F0502020204030204" pitchFamily="34" charset="0"/>
                          <a:cs typeface="Calibri" panose="020F0502020204030204" pitchFamily="34" charset="0"/>
                        </a:rPr>
                        <a:t>AEs in ≥ 10% of Patients,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Any Grade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Grade ≥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33486646"/>
                  </a:ext>
                </a:extLst>
              </a:tr>
              <a:tr h="14200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19 (14.7)</a:t>
                      </a:r>
                    </a:p>
                  </a:txBody>
                  <a:tcPr marL="121699" marR="121699" marT="45728" marB="45728"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 (1.6)</a:t>
                      </a:r>
                    </a:p>
                  </a:txBody>
                  <a:tcPr marL="121699" marR="121699" marT="45728" marB="45728"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4679554"/>
                  </a:ext>
                </a:extLst>
              </a:tr>
              <a:tr h="221767">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19 (14.7)</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 (0.8)</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77670337"/>
                  </a:ext>
                </a:extLst>
              </a:tr>
              <a:tr h="14200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18 (14.0)</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105476"/>
                  </a:ext>
                </a:extLst>
              </a:tr>
              <a:tr h="14200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 (13.2)</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 (4.7)</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189653"/>
                  </a:ext>
                </a:extLst>
              </a:tr>
              <a:tr h="14200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 (13.2)</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6798511"/>
                  </a:ext>
                </a:extLst>
              </a:tr>
              <a:tr h="14200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15 (11.6)</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86686557"/>
                  </a:ext>
                </a:extLst>
              </a:tr>
              <a:tr h="14200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14 (10.9)</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5858534"/>
                  </a:ext>
                </a:extLst>
              </a:tr>
              <a:tr h="14200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Insomnia</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14 (10.9)</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8044461"/>
                  </a:ext>
                </a:extLst>
              </a:tr>
              <a:tr h="14200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13 (10.1)</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9163375"/>
                  </a:ext>
                </a:extLst>
              </a:tr>
            </a:tbl>
          </a:graphicData>
        </a:graphic>
      </p:graphicFrame>
      <p:sp>
        <p:nvSpPr>
          <p:cNvPr id="13" name="TextBox 12">
            <a:extLst>
              <a:ext uri="{FF2B5EF4-FFF2-40B4-BE49-F238E27FC236}">
                <a16:creationId xmlns:a16="http://schemas.microsoft.com/office/drawing/2014/main" id="{63E1E1BD-A1A2-4386-A545-6762C081B9AC}"/>
              </a:ext>
            </a:extLst>
          </p:cNvPr>
          <p:cNvSpPr txBox="1"/>
          <p:nvPr/>
        </p:nvSpPr>
        <p:spPr bwMode="auto">
          <a:xfrm>
            <a:off x="723900" y="5223228"/>
            <a:ext cx="30075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*Includes a single grade 4 event.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†Includes 1 grade 4 event and 1 death.</a:t>
            </a:r>
          </a:p>
        </p:txBody>
      </p:sp>
      <p:sp>
        <p:nvSpPr>
          <p:cNvPr id="2" name="Text Box 15">
            <a:extLst>
              <a:ext uri="{FF2B5EF4-FFF2-40B4-BE49-F238E27FC236}">
                <a16:creationId xmlns:a16="http://schemas.microsoft.com/office/drawing/2014/main" id="{FB9D4596-C500-412A-BE28-07D18CE26241}"/>
              </a:ext>
            </a:extLst>
          </p:cNvPr>
          <p:cNvSpPr txBox="1">
            <a:spLocks noChangeArrowheads="1"/>
          </p:cNvSpPr>
          <p:nvPr/>
        </p:nvSpPr>
        <p:spPr bwMode="auto">
          <a:xfrm>
            <a:off x="404125"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Hong. NEJM. 2020;383:1207. </a:t>
            </a:r>
          </a:p>
        </p:txBody>
      </p:sp>
    </p:spTree>
    <p:extLst>
      <p:ext uri="{BB962C8B-B14F-4D97-AF65-F5344CB8AC3E}">
        <p14:creationId xmlns:p14="http://schemas.microsoft.com/office/powerpoint/2010/main" val="3637499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27976-6E1B-4FB8-A98F-742986696723}"/>
              </a:ext>
            </a:extLst>
          </p:cNvPr>
          <p:cNvSpPr>
            <a:spLocks noGrp="1"/>
          </p:cNvSpPr>
          <p:nvPr>
            <p:ph type="title"/>
          </p:nvPr>
        </p:nvSpPr>
        <p:spPr/>
        <p:txBody>
          <a:bodyPr/>
          <a:lstStyle/>
          <a:p>
            <a:r>
              <a:rPr lang="en-US" dirty="0"/>
              <a:t>CodeBreaK100</a:t>
            </a:r>
            <a:r>
              <a:rPr lang="en-US" altLang="en-US" dirty="0"/>
              <a:t>: NSCLC Patient Cohort</a:t>
            </a:r>
            <a:endParaRPr lang="en-US" dirty="0"/>
          </a:p>
        </p:txBody>
      </p:sp>
      <p:grpSp>
        <p:nvGrpSpPr>
          <p:cNvPr id="5" name="Group 7">
            <a:extLst>
              <a:ext uri="{FF2B5EF4-FFF2-40B4-BE49-F238E27FC236}">
                <a16:creationId xmlns:a16="http://schemas.microsoft.com/office/drawing/2014/main" id="{AA3B227E-8BF9-4B10-AB15-DFEB2A9F95EE}"/>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378B1E4C-DB7A-45DE-A4AE-9125DF839C8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10E3E92B-7C63-4574-84E0-C5ADB03AB7D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Content Placeholder 1">
            <a:extLst>
              <a:ext uri="{FF2B5EF4-FFF2-40B4-BE49-F238E27FC236}">
                <a16:creationId xmlns:a16="http://schemas.microsoft.com/office/drawing/2014/main" id="{13C59DCC-0959-4D58-86AA-AEB8F4D5D1E5}"/>
              </a:ext>
            </a:extLst>
          </p:cNvPr>
          <p:cNvSpPr>
            <a:spLocks noGrp="1"/>
          </p:cNvSpPr>
          <p:nvPr>
            <p:ph idx="1"/>
          </p:nvPr>
        </p:nvSpPr>
        <p:spPr>
          <a:xfrm>
            <a:off x="604675" y="1513046"/>
            <a:ext cx="10877529" cy="4875869"/>
          </a:xfrm>
        </p:spPr>
        <p:txBody>
          <a:bodyPr/>
          <a:lstStyle/>
          <a:p>
            <a:pPr>
              <a:spcAft>
                <a:spcPts val="500"/>
              </a:spcAft>
            </a:pPr>
            <a:r>
              <a:rPr lang="en-US" sz="2400" dirty="0"/>
              <a:t>Multicenter, open-label, first-in-human phase I/II trial (data cutoff: June 1, 2020)</a:t>
            </a:r>
          </a:p>
          <a:p>
            <a:pPr>
              <a:spcAft>
                <a:spcPts val="500"/>
              </a:spcAft>
            </a:pPr>
            <a:endParaRPr lang="en-US" sz="2400" dirty="0"/>
          </a:p>
          <a:p>
            <a:pPr>
              <a:spcAft>
                <a:spcPts val="500"/>
              </a:spcAft>
            </a:pPr>
            <a:endParaRPr lang="en-US" dirty="0"/>
          </a:p>
          <a:p>
            <a:pPr marL="0" indent="0">
              <a:spcAft>
                <a:spcPts val="500"/>
              </a:spcAft>
              <a:buNone/>
            </a:pPr>
            <a:endParaRPr lang="en-US" dirty="0"/>
          </a:p>
          <a:p>
            <a:pPr>
              <a:spcAft>
                <a:spcPts val="500"/>
              </a:spcAft>
            </a:pPr>
            <a:endParaRPr lang="en-US" dirty="0"/>
          </a:p>
          <a:p>
            <a:pPr>
              <a:spcAft>
                <a:spcPts val="500"/>
              </a:spcAft>
            </a:pPr>
            <a:endParaRPr lang="en-US" dirty="0"/>
          </a:p>
          <a:p>
            <a:pPr>
              <a:spcAft>
                <a:spcPts val="500"/>
              </a:spcAft>
            </a:pPr>
            <a:endParaRPr lang="en-US" sz="2400" dirty="0"/>
          </a:p>
          <a:p>
            <a:pPr marL="342900" marR="0" lvl="0" indent="-342900" algn="l" defTabSz="914400" rtl="0" eaLnBrk="1" fontAlgn="base" latinLnBrk="0" hangingPunct="1">
              <a:lnSpc>
                <a:spcPct val="90000"/>
              </a:lnSpc>
              <a:spcBef>
                <a:spcPts val="1000"/>
              </a:spcBef>
              <a:spcAft>
                <a:spcPts val="5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safety/tolerability</a:t>
            </a:r>
          </a:p>
          <a:p>
            <a:pPr marL="342900" marR="0" lvl="0" indent="-342900" algn="l" defTabSz="914400" rtl="0" eaLnBrk="1" fontAlgn="base" latinLnBrk="0" hangingPunct="1">
              <a:lnSpc>
                <a:spcPct val="90000"/>
              </a:lnSpc>
              <a:spcBef>
                <a:spcPts val="1000"/>
              </a:spcBef>
              <a:spcAft>
                <a:spcPts val="5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PK, best response, DoR, duration of SD, PFS</a:t>
            </a:r>
            <a:endParaRPr lang="en-US" sz="2400" dirty="0"/>
          </a:p>
        </p:txBody>
      </p:sp>
      <p:grpSp>
        <p:nvGrpSpPr>
          <p:cNvPr id="25" name="Group 24">
            <a:extLst>
              <a:ext uri="{FF2B5EF4-FFF2-40B4-BE49-F238E27FC236}">
                <a16:creationId xmlns:a16="http://schemas.microsoft.com/office/drawing/2014/main" id="{D7BB1E2D-08DE-4F33-A6E5-3964E8C0AF7D}"/>
              </a:ext>
            </a:extLst>
          </p:cNvPr>
          <p:cNvGrpSpPr/>
          <p:nvPr/>
        </p:nvGrpSpPr>
        <p:grpSpPr>
          <a:xfrm>
            <a:off x="987073" y="1858920"/>
            <a:ext cx="8291029" cy="3421656"/>
            <a:chOff x="987073" y="2366461"/>
            <a:chExt cx="8291029" cy="3421656"/>
          </a:xfrm>
        </p:grpSpPr>
        <p:sp>
          <p:nvSpPr>
            <p:cNvPr id="21" name="Text Box 30">
              <a:extLst>
                <a:ext uri="{FF2B5EF4-FFF2-40B4-BE49-F238E27FC236}">
                  <a16:creationId xmlns:a16="http://schemas.microsoft.com/office/drawing/2014/main" id="{64D2760C-A603-40B6-9170-2674FAE53F49}"/>
                </a:ext>
              </a:extLst>
            </p:cNvPr>
            <p:cNvSpPr txBox="1">
              <a:spLocks noChangeArrowheads="1"/>
            </p:cNvSpPr>
            <p:nvPr/>
          </p:nvSpPr>
          <p:spPr bwMode="auto">
            <a:xfrm rot="10800000" flipV="1">
              <a:off x="987073" y="4621131"/>
              <a:ext cx="8291029" cy="116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NSCLC (n = 59), CRC (n = 42), pancreatic cancer (n = 12), appendiceal cancer (n = 4), unknown primary cancer (n = 2), endometrial cancer (n = 2), and n = 1 in each of the following: ampullary cancer, small bowel cancer, sinonasal cancer, esophageal cancer, bile duct cancer, SCLC, gastric cancer, and melanoma.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 patients enrolled in each cohort to evaluate safety, with additional enrollment at any dose deemed safe. Intrapatient dose escalation permitted. Radiographic scans Q6W on treatment, 30 days after end of treatment, then Q12W. </a:t>
              </a:r>
            </a:p>
          </p:txBody>
        </p:sp>
        <p:sp>
          <p:nvSpPr>
            <p:cNvPr id="10" name="Rectangle 49">
              <a:extLst>
                <a:ext uri="{FF2B5EF4-FFF2-40B4-BE49-F238E27FC236}">
                  <a16:creationId xmlns:a16="http://schemas.microsoft.com/office/drawing/2014/main" id="{8F507B51-4F56-4114-AE07-3F58AF1A5F2B}"/>
                </a:ext>
              </a:extLst>
            </p:cNvPr>
            <p:cNvSpPr>
              <a:spLocks noChangeArrowheads="1"/>
            </p:cNvSpPr>
            <p:nvPr/>
          </p:nvSpPr>
          <p:spPr bwMode="auto">
            <a:xfrm>
              <a:off x="5105676" y="2685380"/>
              <a:ext cx="3093909" cy="169911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NSCLC Escalation Cohort (n = 59)†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Sotorasib PO QD</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180 mg (n = 3), 360 mg (n = 16), 720 mg (n = 6), 960 mg (n = 34)</a:t>
              </a:r>
            </a:p>
          </p:txBody>
        </p:sp>
        <p:sp>
          <p:nvSpPr>
            <p:cNvPr id="12" name="Text Box 45">
              <a:extLst>
                <a:ext uri="{FF2B5EF4-FFF2-40B4-BE49-F238E27FC236}">
                  <a16:creationId xmlns:a16="http://schemas.microsoft.com/office/drawing/2014/main" id="{3DA70ADD-2025-4EC9-91EB-5E5BE0BC03A3}"/>
                </a:ext>
              </a:extLst>
            </p:cNvPr>
            <p:cNvSpPr txBox="1">
              <a:spLocks noChangeArrowheads="1"/>
            </p:cNvSpPr>
            <p:nvPr/>
          </p:nvSpPr>
          <p:spPr bwMode="auto">
            <a:xfrm>
              <a:off x="1063275" y="2578355"/>
              <a:ext cx="362530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with locally advanced/metastatic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mutant solid tumors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and PD on prior SoC therapy specific to tumor/disease stage;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active brain metastases</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129*)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Rectangle 46">
              <a:extLst>
                <a:ext uri="{FF2B5EF4-FFF2-40B4-BE49-F238E27FC236}">
                  <a16:creationId xmlns:a16="http://schemas.microsoft.com/office/drawing/2014/main" id="{8E1AC9A9-C309-4247-83BF-C157073C7D0D}"/>
                </a:ext>
              </a:extLst>
            </p:cNvPr>
            <p:cNvSpPr>
              <a:spLocks noChangeArrowheads="1"/>
            </p:cNvSpPr>
            <p:nvPr/>
          </p:nvSpPr>
          <p:spPr bwMode="auto">
            <a:xfrm>
              <a:off x="5156705" y="2366461"/>
              <a:ext cx="3466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2">
              <a:extLst>
                <a:ext uri="{FF2B5EF4-FFF2-40B4-BE49-F238E27FC236}">
                  <a16:creationId xmlns:a16="http://schemas.microsoft.com/office/drawing/2014/main" id="{6228A9CB-8C22-46A7-8436-C113E47A0B08}"/>
                </a:ext>
              </a:extLst>
            </p:cNvPr>
            <p:cNvSpPr>
              <a:spLocks noChangeShapeType="1"/>
            </p:cNvSpPr>
            <p:nvPr/>
          </p:nvSpPr>
          <p:spPr bwMode="auto">
            <a:xfrm>
              <a:off x="4574280" y="332069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5" name="Line 52">
            <a:extLst>
              <a:ext uri="{FF2B5EF4-FFF2-40B4-BE49-F238E27FC236}">
                <a16:creationId xmlns:a16="http://schemas.microsoft.com/office/drawing/2014/main" id="{953AFF45-D29B-4F7F-93DA-FD897C0F4584}"/>
              </a:ext>
            </a:extLst>
          </p:cNvPr>
          <p:cNvSpPr>
            <a:spLocks noChangeShapeType="1"/>
          </p:cNvSpPr>
          <p:nvPr/>
        </p:nvSpPr>
        <p:spPr bwMode="auto">
          <a:xfrm>
            <a:off x="8266113" y="304503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 Box 45">
            <a:extLst>
              <a:ext uri="{FF2B5EF4-FFF2-40B4-BE49-F238E27FC236}">
                <a16:creationId xmlns:a16="http://schemas.microsoft.com/office/drawing/2014/main" id="{A395B9A0-BC0D-4806-81B3-07A6FD2955EF}"/>
              </a:ext>
            </a:extLst>
          </p:cNvPr>
          <p:cNvSpPr txBox="1">
            <a:spLocks noChangeArrowheads="1"/>
          </p:cNvSpPr>
          <p:nvPr/>
        </p:nvSpPr>
        <p:spPr bwMode="auto">
          <a:xfrm>
            <a:off x="9537285" y="3851992"/>
            <a:ext cx="151854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Evaluable for tumor response as of the data cutoff</a:t>
            </a:r>
          </a:p>
        </p:txBody>
      </p:sp>
      <p:sp>
        <p:nvSpPr>
          <p:cNvPr id="3" name="Rectangle 49">
            <a:extLst>
              <a:ext uri="{FF2B5EF4-FFF2-40B4-BE49-F238E27FC236}">
                <a16:creationId xmlns:a16="http://schemas.microsoft.com/office/drawing/2014/main" id="{6426BE40-B022-49E6-848C-6DEBED1D4C90}"/>
              </a:ext>
            </a:extLst>
          </p:cNvPr>
          <p:cNvSpPr>
            <a:spLocks noChangeArrowheads="1"/>
          </p:cNvSpPr>
          <p:nvPr/>
        </p:nvSpPr>
        <p:spPr bwMode="auto">
          <a:xfrm>
            <a:off x="8833695" y="2634803"/>
            <a:ext cx="2901101" cy="74814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Escalation and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Expansion Cohort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34)</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Line 52">
            <a:extLst>
              <a:ext uri="{FF2B5EF4-FFF2-40B4-BE49-F238E27FC236}">
                <a16:creationId xmlns:a16="http://schemas.microsoft.com/office/drawing/2014/main" id="{381D3196-F83A-4A23-9076-8032615DAA41}"/>
              </a:ext>
            </a:extLst>
          </p:cNvPr>
          <p:cNvSpPr>
            <a:spLocks noChangeShapeType="1"/>
          </p:cNvSpPr>
          <p:nvPr/>
        </p:nvSpPr>
        <p:spPr bwMode="auto">
          <a:xfrm>
            <a:off x="10287001" y="3474108"/>
            <a:ext cx="0" cy="37788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15">
            <a:extLst>
              <a:ext uri="{FF2B5EF4-FFF2-40B4-BE49-F238E27FC236}">
                <a16:creationId xmlns:a16="http://schemas.microsoft.com/office/drawing/2014/main" id="{3A99EEAC-DE05-4F90-A067-CE7CE9C75E47}"/>
              </a:ext>
            </a:extLst>
          </p:cNvPr>
          <p:cNvSpPr txBox="1">
            <a:spLocks noChangeArrowheads="1"/>
          </p:cNvSpPr>
          <p:nvPr/>
        </p:nvSpPr>
        <p:spPr bwMode="auto">
          <a:xfrm>
            <a:off x="404125"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Hong. NEJM. 2020;383:1207. </a:t>
            </a:r>
          </a:p>
        </p:txBody>
      </p:sp>
    </p:spTree>
    <p:extLst>
      <p:ext uri="{BB962C8B-B14F-4D97-AF65-F5344CB8AC3E}">
        <p14:creationId xmlns:p14="http://schemas.microsoft.com/office/powerpoint/2010/main" val="873191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6CB419C0-12B6-4AE1-8897-6CD24ABA52CB}"/>
              </a:ext>
            </a:extLst>
          </p:cNvPr>
          <p:cNvCxnSpPr>
            <a:cxnSpLocks/>
          </p:cNvCxnSpPr>
          <p:nvPr/>
        </p:nvCxnSpPr>
        <p:spPr bwMode="auto">
          <a:xfrm>
            <a:off x="1035170" y="4335068"/>
            <a:ext cx="10691004" cy="0"/>
          </a:xfrm>
          <a:prstGeom prst="line">
            <a:avLst/>
          </a:prstGeom>
          <a:noFill/>
          <a:ln w="28575" cap="flat" cmpd="sng" algn="ctr">
            <a:solidFill>
              <a:schemeClr val="tx2">
                <a:lumMod val="75000"/>
              </a:schemeClr>
            </a:solidFill>
            <a:prstDash val="sysDot"/>
            <a:round/>
            <a:headEnd type="none" w="med" len="med"/>
            <a:tailEnd type="none" w="med" len="med"/>
          </a:ln>
          <a:effectLst/>
        </p:spPr>
      </p:cxnSp>
      <p:cxnSp>
        <p:nvCxnSpPr>
          <p:cNvPr id="33" name="Straight Connector 32">
            <a:extLst>
              <a:ext uri="{FF2B5EF4-FFF2-40B4-BE49-F238E27FC236}">
                <a16:creationId xmlns:a16="http://schemas.microsoft.com/office/drawing/2014/main" id="{7AFE330F-3371-4CC3-90B5-480B9FA383E4}"/>
              </a:ext>
            </a:extLst>
          </p:cNvPr>
          <p:cNvCxnSpPr>
            <a:cxnSpLocks/>
          </p:cNvCxnSpPr>
          <p:nvPr/>
        </p:nvCxnSpPr>
        <p:spPr bwMode="auto">
          <a:xfrm>
            <a:off x="1035170" y="3532512"/>
            <a:ext cx="10691004" cy="0"/>
          </a:xfrm>
          <a:prstGeom prst="line">
            <a:avLst/>
          </a:prstGeom>
          <a:noFill/>
          <a:ln w="28575" cap="flat" cmpd="sng" algn="ctr">
            <a:solidFill>
              <a:schemeClr val="tx2">
                <a:lumMod val="75000"/>
              </a:schemeClr>
            </a:solidFill>
            <a:prstDash val="sysDot"/>
            <a:round/>
            <a:headEnd type="none" w="med" len="med"/>
            <a:tailEnd type="none" w="med" len="med"/>
          </a:ln>
          <a:effectLst/>
        </p:spPr>
      </p:cxnSp>
      <p:grpSp>
        <p:nvGrpSpPr>
          <p:cNvPr id="127" name="Group 126">
            <a:extLst>
              <a:ext uri="{FF2B5EF4-FFF2-40B4-BE49-F238E27FC236}">
                <a16:creationId xmlns:a16="http://schemas.microsoft.com/office/drawing/2014/main" id="{FAD0DEAF-06CD-45AD-96BA-C42B7E7592DE}"/>
              </a:ext>
            </a:extLst>
          </p:cNvPr>
          <p:cNvGrpSpPr/>
          <p:nvPr/>
        </p:nvGrpSpPr>
        <p:grpSpPr>
          <a:xfrm>
            <a:off x="1932068" y="2075086"/>
            <a:ext cx="2907046" cy="568274"/>
            <a:chOff x="4310207" y="5914522"/>
            <a:chExt cx="2907046" cy="568270"/>
          </a:xfrm>
        </p:grpSpPr>
        <p:sp>
          <p:nvSpPr>
            <p:cNvPr id="130" name="Rectangle 113">
              <a:extLst>
                <a:ext uri="{FF2B5EF4-FFF2-40B4-BE49-F238E27FC236}">
                  <a16:creationId xmlns:a16="http://schemas.microsoft.com/office/drawing/2014/main" id="{D3FFBE4A-9DB7-4E28-9104-2C1900C9D556}"/>
                </a:ext>
              </a:extLst>
            </p:cNvPr>
            <p:cNvSpPr>
              <a:spLocks noChangeArrowheads="1"/>
            </p:cNvSpPr>
            <p:nvPr/>
          </p:nvSpPr>
          <p:spPr bwMode="auto">
            <a:xfrm>
              <a:off x="6646245" y="6267350"/>
              <a:ext cx="541815" cy="2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960 mg</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31" name="Freeform 114">
              <a:extLst>
                <a:ext uri="{FF2B5EF4-FFF2-40B4-BE49-F238E27FC236}">
                  <a16:creationId xmlns:a16="http://schemas.microsoft.com/office/drawing/2014/main" id="{CFADBC0C-91E8-4532-A95E-C07A6E1CE68B}"/>
                </a:ext>
              </a:extLst>
            </p:cNvPr>
            <p:cNvSpPr>
              <a:spLocks/>
            </p:cNvSpPr>
            <p:nvPr/>
          </p:nvSpPr>
          <p:spPr bwMode="auto">
            <a:xfrm>
              <a:off x="6492117" y="5984802"/>
              <a:ext cx="107950" cy="112712"/>
            </a:xfrm>
            <a:custGeom>
              <a:avLst/>
              <a:gdLst>
                <a:gd name="T0" fmla="*/ 0 w 68"/>
                <a:gd name="T1" fmla="*/ 0 h 71"/>
                <a:gd name="T2" fmla="*/ 68 w 68"/>
                <a:gd name="T3" fmla="*/ 0 h 71"/>
                <a:gd name="T4" fmla="*/ 68 w 68"/>
                <a:gd name="T5" fmla="*/ 71 h 71"/>
                <a:gd name="T6" fmla="*/ 0 w 68"/>
                <a:gd name="T7" fmla="*/ 71 h 71"/>
                <a:gd name="T8" fmla="*/ 0 w 68"/>
                <a:gd name="T9" fmla="*/ 0 h 71"/>
                <a:gd name="T10" fmla="*/ 0 w 68"/>
                <a:gd name="T11" fmla="*/ 0 h 71"/>
              </a:gdLst>
              <a:ahLst/>
              <a:cxnLst>
                <a:cxn ang="0">
                  <a:pos x="T0" y="T1"/>
                </a:cxn>
                <a:cxn ang="0">
                  <a:pos x="T2" y="T3"/>
                </a:cxn>
                <a:cxn ang="0">
                  <a:pos x="T4" y="T5"/>
                </a:cxn>
                <a:cxn ang="0">
                  <a:pos x="T6" y="T7"/>
                </a:cxn>
                <a:cxn ang="0">
                  <a:pos x="T8" y="T9"/>
                </a:cxn>
                <a:cxn ang="0">
                  <a:pos x="T10" y="T11"/>
                </a:cxn>
              </a:cxnLst>
              <a:rect l="0" t="0" r="r" b="b"/>
              <a:pathLst>
                <a:path w="68" h="71">
                  <a:moveTo>
                    <a:pt x="0" y="0"/>
                  </a:moveTo>
                  <a:lnTo>
                    <a:pt x="68" y="0"/>
                  </a:lnTo>
                  <a:lnTo>
                    <a:pt x="68" y="71"/>
                  </a:lnTo>
                  <a:lnTo>
                    <a:pt x="0" y="71"/>
                  </a:lnTo>
                  <a:lnTo>
                    <a:pt x="0" y="0"/>
                  </a:lnTo>
                  <a:lnTo>
                    <a:pt x="0" y="0"/>
                  </a:lnTo>
                  <a:close/>
                </a:path>
              </a:pathLst>
            </a:custGeom>
            <a:solidFill>
              <a:srgbClr val="E1471D"/>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Helvetica"/>
                <a:ea typeface="+mn-ea"/>
                <a:cs typeface="Helvetica"/>
                <a:sym typeface="Helvetica"/>
              </a:endParaRPr>
            </a:p>
          </p:txBody>
        </p:sp>
        <p:sp>
          <p:nvSpPr>
            <p:cNvPr id="132" name="Rectangle 116">
              <a:extLst>
                <a:ext uri="{FF2B5EF4-FFF2-40B4-BE49-F238E27FC236}">
                  <a16:creationId xmlns:a16="http://schemas.microsoft.com/office/drawing/2014/main" id="{30FCD570-EB47-4ACF-9ED4-C1A28B4D0C3F}"/>
                </a:ext>
              </a:extLst>
            </p:cNvPr>
            <p:cNvSpPr>
              <a:spLocks noChangeArrowheads="1"/>
            </p:cNvSpPr>
            <p:nvPr/>
          </p:nvSpPr>
          <p:spPr bwMode="auto">
            <a:xfrm>
              <a:off x="5739366" y="6259705"/>
              <a:ext cx="541815" cy="2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Helvetica"/>
                  <a:sym typeface="Helvetica"/>
                </a:rPr>
                <a:t>720 mg</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Helvetica"/>
                <a:sym typeface="Helvetica"/>
              </a:endParaRPr>
            </a:p>
          </p:txBody>
        </p:sp>
        <p:sp>
          <p:nvSpPr>
            <p:cNvPr id="133" name="Freeform 117">
              <a:extLst>
                <a:ext uri="{FF2B5EF4-FFF2-40B4-BE49-F238E27FC236}">
                  <a16:creationId xmlns:a16="http://schemas.microsoft.com/office/drawing/2014/main" id="{D43EDF16-4EB5-4737-807E-04B8C69D9F7A}"/>
                </a:ext>
              </a:extLst>
            </p:cNvPr>
            <p:cNvSpPr>
              <a:spLocks/>
            </p:cNvSpPr>
            <p:nvPr/>
          </p:nvSpPr>
          <p:spPr bwMode="auto">
            <a:xfrm>
              <a:off x="6492118" y="6314944"/>
              <a:ext cx="107951" cy="112711"/>
            </a:xfrm>
            <a:custGeom>
              <a:avLst/>
              <a:gdLst>
                <a:gd name="T0" fmla="*/ 0 w 68"/>
                <a:gd name="T1" fmla="*/ 0 h 71"/>
                <a:gd name="T2" fmla="*/ 68 w 68"/>
                <a:gd name="T3" fmla="*/ 0 h 71"/>
                <a:gd name="T4" fmla="*/ 68 w 68"/>
                <a:gd name="T5" fmla="*/ 71 h 71"/>
                <a:gd name="T6" fmla="*/ 0 w 68"/>
                <a:gd name="T7" fmla="*/ 71 h 71"/>
                <a:gd name="T8" fmla="*/ 0 w 68"/>
                <a:gd name="T9" fmla="*/ 0 h 71"/>
                <a:gd name="T10" fmla="*/ 0 w 68"/>
                <a:gd name="T11" fmla="*/ 0 h 71"/>
              </a:gdLst>
              <a:ahLst/>
              <a:cxnLst>
                <a:cxn ang="0">
                  <a:pos x="T0" y="T1"/>
                </a:cxn>
                <a:cxn ang="0">
                  <a:pos x="T2" y="T3"/>
                </a:cxn>
                <a:cxn ang="0">
                  <a:pos x="T4" y="T5"/>
                </a:cxn>
                <a:cxn ang="0">
                  <a:pos x="T6" y="T7"/>
                </a:cxn>
                <a:cxn ang="0">
                  <a:pos x="T8" y="T9"/>
                </a:cxn>
                <a:cxn ang="0">
                  <a:pos x="T10" y="T11"/>
                </a:cxn>
              </a:cxnLst>
              <a:rect l="0" t="0" r="r" b="b"/>
              <a:pathLst>
                <a:path w="68" h="71">
                  <a:moveTo>
                    <a:pt x="0" y="0"/>
                  </a:moveTo>
                  <a:lnTo>
                    <a:pt x="68" y="0"/>
                  </a:lnTo>
                  <a:lnTo>
                    <a:pt x="68" y="71"/>
                  </a:lnTo>
                  <a:lnTo>
                    <a:pt x="0" y="71"/>
                  </a:lnTo>
                  <a:lnTo>
                    <a:pt x="0" y="0"/>
                  </a:lnTo>
                  <a:lnTo>
                    <a:pt x="0" y="0"/>
                  </a:lnTo>
                  <a:close/>
                </a:path>
              </a:pathLst>
            </a:custGeom>
            <a:solidFill>
              <a:srgbClr val="682E74"/>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Helvetica"/>
                <a:ea typeface="+mn-ea"/>
                <a:cs typeface="Helvetica"/>
                <a:sym typeface="Helvetica"/>
              </a:endParaRPr>
            </a:p>
          </p:txBody>
        </p:sp>
        <p:sp>
          <p:nvSpPr>
            <p:cNvPr id="134" name="Rectangle 119">
              <a:extLst>
                <a:ext uri="{FF2B5EF4-FFF2-40B4-BE49-F238E27FC236}">
                  <a16:creationId xmlns:a16="http://schemas.microsoft.com/office/drawing/2014/main" id="{A1E2A4FA-D2B5-4DAE-B38A-E969127EBF8D}"/>
                </a:ext>
              </a:extLst>
            </p:cNvPr>
            <p:cNvSpPr>
              <a:spLocks noChangeArrowheads="1"/>
            </p:cNvSpPr>
            <p:nvPr/>
          </p:nvSpPr>
          <p:spPr bwMode="auto">
            <a:xfrm>
              <a:off x="6675438" y="5932529"/>
              <a:ext cx="541815" cy="2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360 mg</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35" name="Freeform 120">
              <a:extLst>
                <a:ext uri="{FF2B5EF4-FFF2-40B4-BE49-F238E27FC236}">
                  <a16:creationId xmlns:a16="http://schemas.microsoft.com/office/drawing/2014/main" id="{34111F15-DA0F-4AEF-8D2A-701F5432D9BA}"/>
                </a:ext>
              </a:extLst>
            </p:cNvPr>
            <p:cNvSpPr>
              <a:spLocks/>
            </p:cNvSpPr>
            <p:nvPr/>
          </p:nvSpPr>
          <p:spPr bwMode="auto">
            <a:xfrm>
              <a:off x="5561433" y="5976867"/>
              <a:ext cx="109538" cy="112712"/>
            </a:xfrm>
            <a:custGeom>
              <a:avLst/>
              <a:gdLst>
                <a:gd name="T0" fmla="*/ 0 w 69"/>
                <a:gd name="T1" fmla="*/ 0 h 71"/>
                <a:gd name="T2" fmla="*/ 69 w 69"/>
                <a:gd name="T3" fmla="*/ 0 h 71"/>
                <a:gd name="T4" fmla="*/ 69 w 69"/>
                <a:gd name="T5" fmla="*/ 71 h 71"/>
                <a:gd name="T6" fmla="*/ 0 w 69"/>
                <a:gd name="T7" fmla="*/ 71 h 71"/>
                <a:gd name="T8" fmla="*/ 0 w 69"/>
                <a:gd name="T9" fmla="*/ 0 h 71"/>
                <a:gd name="T10" fmla="*/ 0 w 69"/>
                <a:gd name="T11" fmla="*/ 0 h 71"/>
              </a:gdLst>
              <a:ahLst/>
              <a:cxnLst>
                <a:cxn ang="0">
                  <a:pos x="T0" y="T1"/>
                </a:cxn>
                <a:cxn ang="0">
                  <a:pos x="T2" y="T3"/>
                </a:cxn>
                <a:cxn ang="0">
                  <a:pos x="T4" y="T5"/>
                </a:cxn>
                <a:cxn ang="0">
                  <a:pos x="T6" y="T7"/>
                </a:cxn>
                <a:cxn ang="0">
                  <a:pos x="T8" y="T9"/>
                </a:cxn>
                <a:cxn ang="0">
                  <a:pos x="T10" y="T11"/>
                </a:cxn>
              </a:cxnLst>
              <a:rect l="0" t="0" r="r" b="b"/>
              <a:pathLst>
                <a:path w="69" h="71">
                  <a:moveTo>
                    <a:pt x="0" y="0"/>
                  </a:moveTo>
                  <a:lnTo>
                    <a:pt x="69" y="0"/>
                  </a:lnTo>
                  <a:lnTo>
                    <a:pt x="69" y="71"/>
                  </a:lnTo>
                  <a:lnTo>
                    <a:pt x="0" y="71"/>
                  </a:lnTo>
                  <a:lnTo>
                    <a:pt x="0" y="0"/>
                  </a:lnTo>
                  <a:lnTo>
                    <a:pt x="0" y="0"/>
                  </a:lnTo>
                  <a:close/>
                </a:path>
              </a:pathLst>
            </a:custGeom>
            <a:solidFill>
              <a:srgbClr val="015873"/>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Helvetica"/>
                <a:ea typeface="+mn-ea"/>
                <a:cs typeface="Helvetica"/>
                <a:sym typeface="Helvetica"/>
              </a:endParaRPr>
            </a:p>
          </p:txBody>
        </p:sp>
        <p:sp>
          <p:nvSpPr>
            <p:cNvPr id="136" name="Rectangle 122">
              <a:extLst>
                <a:ext uri="{FF2B5EF4-FFF2-40B4-BE49-F238E27FC236}">
                  <a16:creationId xmlns:a16="http://schemas.microsoft.com/office/drawing/2014/main" id="{73F690BF-BE74-4585-9774-1E027B58D566}"/>
                </a:ext>
              </a:extLst>
            </p:cNvPr>
            <p:cNvSpPr>
              <a:spLocks noChangeArrowheads="1"/>
            </p:cNvSpPr>
            <p:nvPr/>
          </p:nvSpPr>
          <p:spPr bwMode="auto">
            <a:xfrm>
              <a:off x="5726100" y="5932519"/>
              <a:ext cx="541815" cy="2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180 mg</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37" name="Freeform 123">
              <a:extLst>
                <a:ext uri="{FF2B5EF4-FFF2-40B4-BE49-F238E27FC236}">
                  <a16:creationId xmlns:a16="http://schemas.microsoft.com/office/drawing/2014/main" id="{FA2E62CE-2F8F-4020-89CD-A353B07F08BD}"/>
                </a:ext>
              </a:extLst>
            </p:cNvPr>
            <p:cNvSpPr>
              <a:spLocks/>
            </p:cNvSpPr>
            <p:nvPr/>
          </p:nvSpPr>
          <p:spPr bwMode="auto">
            <a:xfrm>
              <a:off x="5561434" y="6304054"/>
              <a:ext cx="109539" cy="112711"/>
            </a:xfrm>
            <a:custGeom>
              <a:avLst/>
              <a:gdLst>
                <a:gd name="T0" fmla="*/ 0 w 69"/>
                <a:gd name="T1" fmla="*/ 0 h 71"/>
                <a:gd name="T2" fmla="*/ 69 w 69"/>
                <a:gd name="T3" fmla="*/ 0 h 71"/>
                <a:gd name="T4" fmla="*/ 69 w 69"/>
                <a:gd name="T5" fmla="*/ 71 h 71"/>
                <a:gd name="T6" fmla="*/ 0 w 69"/>
                <a:gd name="T7" fmla="*/ 71 h 71"/>
                <a:gd name="T8" fmla="*/ 0 w 69"/>
                <a:gd name="T9" fmla="*/ 0 h 71"/>
                <a:gd name="T10" fmla="*/ 0 w 69"/>
                <a:gd name="T11" fmla="*/ 0 h 71"/>
              </a:gdLst>
              <a:ahLst/>
              <a:cxnLst>
                <a:cxn ang="0">
                  <a:pos x="T0" y="T1"/>
                </a:cxn>
                <a:cxn ang="0">
                  <a:pos x="T2" y="T3"/>
                </a:cxn>
                <a:cxn ang="0">
                  <a:pos x="T4" y="T5"/>
                </a:cxn>
                <a:cxn ang="0">
                  <a:pos x="T6" y="T7"/>
                </a:cxn>
                <a:cxn ang="0">
                  <a:pos x="T8" y="T9"/>
                </a:cxn>
                <a:cxn ang="0">
                  <a:pos x="T10" y="T11"/>
                </a:cxn>
              </a:cxnLst>
              <a:rect l="0" t="0" r="r" b="b"/>
              <a:pathLst>
                <a:path w="69" h="71">
                  <a:moveTo>
                    <a:pt x="0" y="0"/>
                  </a:moveTo>
                  <a:lnTo>
                    <a:pt x="69" y="0"/>
                  </a:lnTo>
                  <a:lnTo>
                    <a:pt x="69" y="71"/>
                  </a:lnTo>
                  <a:lnTo>
                    <a:pt x="0" y="71"/>
                  </a:lnTo>
                  <a:lnTo>
                    <a:pt x="0" y="0"/>
                  </a:lnTo>
                  <a:lnTo>
                    <a:pt x="0" y="0"/>
                  </a:lnTo>
                  <a:close/>
                </a:path>
              </a:pathLst>
            </a:custGeom>
            <a:solidFill>
              <a:srgbClr val="00823B"/>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Helvetica"/>
                <a:ea typeface="+mn-ea"/>
                <a:cs typeface="Helvetica"/>
                <a:sym typeface="Helvetica"/>
              </a:endParaRPr>
            </a:p>
          </p:txBody>
        </p:sp>
        <p:sp>
          <p:nvSpPr>
            <p:cNvPr id="138" name="Rectangle 125">
              <a:extLst>
                <a:ext uri="{FF2B5EF4-FFF2-40B4-BE49-F238E27FC236}">
                  <a16:creationId xmlns:a16="http://schemas.microsoft.com/office/drawing/2014/main" id="{CE1EAD07-B95A-42B2-B012-F9116FD7EEBF}"/>
                </a:ext>
              </a:extLst>
            </p:cNvPr>
            <p:cNvSpPr>
              <a:spLocks noChangeArrowheads="1"/>
            </p:cNvSpPr>
            <p:nvPr/>
          </p:nvSpPr>
          <p:spPr bwMode="auto">
            <a:xfrm>
              <a:off x="4310207" y="5914522"/>
              <a:ext cx="1061188" cy="2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Planned dose</a:t>
              </a:r>
              <a:r>
                <a:rPr kumimoji="0" lang="en-US" altLang="en-US" sz="1400" b="1" i="0" u="none" strike="noStrike" kern="0" cap="none" spc="0" normalizeH="0" baseline="0" noProof="0" dirty="0">
                  <a:ln>
                    <a:noFill/>
                  </a:ln>
                  <a:solidFill>
                    <a:srgbClr val="000000"/>
                  </a:solidFill>
                  <a:effectLst/>
                  <a:uLnTx/>
                  <a:uFillTx/>
                  <a:latin typeface="Arial" panose="020B0604020202020204" pitchFamily="34" charset="0"/>
                  <a:ea typeface="+mn-ea"/>
                  <a:cs typeface="Helvetica"/>
                  <a:sym typeface="Helvetica"/>
                </a:rPr>
                <a:t>:</a:t>
              </a:r>
              <a:endParaRPr kumimoji="0" lang="en-US" altLang="en-US" sz="2000" b="1" i="0" u="none" strike="noStrike" kern="0" cap="none" spc="0" normalizeH="0" baseline="0" noProof="0" dirty="0">
                <a:ln>
                  <a:noFill/>
                </a:ln>
                <a:solidFill>
                  <a:srgbClr val="000000"/>
                </a:solidFill>
                <a:effectLst/>
                <a:uLnTx/>
                <a:uFillTx/>
                <a:latin typeface="Arial" panose="020B0604020202020204" pitchFamily="34" charset="0"/>
                <a:ea typeface="+mn-ea"/>
                <a:cs typeface="Helvetica"/>
                <a:sym typeface="Helvetica"/>
              </a:endParaRPr>
            </a:p>
          </p:txBody>
        </p:sp>
      </p:grpSp>
      <p:sp>
        <p:nvSpPr>
          <p:cNvPr id="3" name="TextBox 2">
            <a:extLst>
              <a:ext uri="{FF2B5EF4-FFF2-40B4-BE49-F238E27FC236}">
                <a16:creationId xmlns:a16="http://schemas.microsoft.com/office/drawing/2014/main" id="{FD098251-7B7B-4023-A171-43347E878910}"/>
              </a:ext>
            </a:extLst>
          </p:cNvPr>
          <p:cNvSpPr txBox="1"/>
          <p:nvPr/>
        </p:nvSpPr>
        <p:spPr>
          <a:xfrm>
            <a:off x="664200" y="6082198"/>
            <a:ext cx="5281248" cy="3385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7" tIns="60957" rIns="60957" bIns="60957" numCol="1" spcCol="38100" rtlCol="0" anchor="t">
            <a:spAutoFit/>
          </a:bodyPr>
          <a:lstStyle/>
          <a:p>
            <a:pPr marL="0" marR="0" lvl="0" indent="0" algn="l" defTabSz="121917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sym typeface="Helvetica"/>
              </a:rPr>
              <a:t>*Change in tumor size from baseline was taken from longest diameter</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sym typeface="Helvetica"/>
            </a:endParaRPr>
          </a:p>
        </p:txBody>
      </p:sp>
      <p:sp>
        <p:nvSpPr>
          <p:cNvPr id="4" name="Title 3">
            <a:extLst>
              <a:ext uri="{FF2B5EF4-FFF2-40B4-BE49-F238E27FC236}">
                <a16:creationId xmlns:a16="http://schemas.microsoft.com/office/drawing/2014/main" id="{8A878F67-16FD-4C4E-B9BD-EB4785471443}"/>
              </a:ext>
            </a:extLst>
          </p:cNvPr>
          <p:cNvSpPr>
            <a:spLocks noGrp="1"/>
          </p:cNvSpPr>
          <p:nvPr>
            <p:ph type="title"/>
          </p:nvPr>
        </p:nvSpPr>
        <p:spPr/>
        <p:txBody>
          <a:bodyPr/>
          <a:lstStyle/>
          <a:p>
            <a:r>
              <a:rPr lang="en-US" noProof="0" dirty="0">
                <a:sym typeface="Helvetica"/>
              </a:rPr>
              <a:t>CodeBreaK100: </a:t>
            </a:r>
            <a:r>
              <a:rPr lang="en-US" dirty="0">
                <a:sym typeface="Helvetica"/>
              </a:rPr>
              <a:t>NSCLC Best Tumor Response and Change in Tumor Burden From Baseline</a:t>
            </a:r>
            <a:endParaRPr lang="en-US" dirty="0"/>
          </a:p>
        </p:txBody>
      </p:sp>
      <p:sp>
        <p:nvSpPr>
          <p:cNvPr id="13" name="TextBox 12">
            <a:extLst>
              <a:ext uri="{FF2B5EF4-FFF2-40B4-BE49-F238E27FC236}">
                <a16:creationId xmlns:a16="http://schemas.microsoft.com/office/drawing/2014/main" id="{2807B1C7-633C-461A-A7BD-A8A362D718F5}"/>
              </a:ext>
            </a:extLst>
          </p:cNvPr>
          <p:cNvSpPr txBox="1"/>
          <p:nvPr/>
        </p:nvSpPr>
        <p:spPr bwMode="auto">
          <a:xfrm rot="16200000">
            <a:off x="-1622045" y="4157165"/>
            <a:ext cx="3898540"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Change in Tumor Size From Baseline</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sym typeface="Helvetica"/>
              </a:rPr>
              <a:t> *</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34" name="Text Box 15">
            <a:extLst>
              <a:ext uri="{FF2B5EF4-FFF2-40B4-BE49-F238E27FC236}">
                <a16:creationId xmlns:a16="http://schemas.microsoft.com/office/drawing/2014/main" id="{C5D5197A-90C7-4842-BE09-5406BBD09783}"/>
              </a:ext>
            </a:extLst>
          </p:cNvPr>
          <p:cNvSpPr txBox="1">
            <a:spLocks noChangeArrowheads="1"/>
          </p:cNvSpPr>
          <p:nvPr/>
        </p:nvSpPr>
        <p:spPr bwMode="auto">
          <a:xfrm>
            <a:off x="404125"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Hong. NEJM. 2020;383:1207. </a:t>
            </a:r>
          </a:p>
        </p:txBody>
      </p:sp>
      <p:graphicFrame>
        <p:nvGraphicFramePr>
          <p:cNvPr id="142" name="Group 3">
            <a:extLst>
              <a:ext uri="{FF2B5EF4-FFF2-40B4-BE49-F238E27FC236}">
                <a16:creationId xmlns:a16="http://schemas.microsoft.com/office/drawing/2014/main" id="{AD39F97A-9BED-4BA1-AE3B-2B784F5575CC}"/>
              </a:ext>
            </a:extLst>
          </p:cNvPr>
          <p:cNvGraphicFramePr>
            <a:graphicFrameLocks/>
          </p:cNvGraphicFramePr>
          <p:nvPr/>
        </p:nvGraphicFramePr>
        <p:xfrm>
          <a:off x="5883215" y="1403849"/>
          <a:ext cx="5860255" cy="2072704"/>
        </p:xfrm>
        <a:graphic>
          <a:graphicData uri="http://schemas.openxmlformats.org/drawingml/2006/table">
            <a:tbl>
              <a:tblPr/>
              <a:tblGrid>
                <a:gridCol w="2665562">
                  <a:extLst>
                    <a:ext uri="{9D8B030D-6E8A-4147-A177-3AD203B41FA5}">
                      <a16:colId xmlns:a16="http://schemas.microsoft.com/office/drawing/2014/main" val="20000"/>
                    </a:ext>
                  </a:extLst>
                </a:gridCol>
                <a:gridCol w="1695612">
                  <a:extLst>
                    <a:ext uri="{9D8B030D-6E8A-4147-A177-3AD203B41FA5}">
                      <a16:colId xmlns:a16="http://schemas.microsoft.com/office/drawing/2014/main" val="20001"/>
                    </a:ext>
                  </a:extLst>
                </a:gridCol>
                <a:gridCol w="1499081">
                  <a:extLst>
                    <a:ext uri="{9D8B030D-6E8A-4147-A177-3AD203B41FA5}">
                      <a16:colId xmlns:a16="http://schemas.microsoft.com/office/drawing/2014/main" val="20002"/>
                    </a:ext>
                  </a:extLst>
                </a:gridCol>
              </a:tblGrid>
              <a:tr h="341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Outcomes for Evaluable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NSCLC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Dose of 960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6230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09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09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a:t>
                      </a:r>
                      <a:r>
                        <a:rPr kumimoji="0" lang="en-US"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7" name="TextBox 6">
            <a:extLst>
              <a:ext uri="{FF2B5EF4-FFF2-40B4-BE49-F238E27FC236}">
                <a16:creationId xmlns:a16="http://schemas.microsoft.com/office/drawing/2014/main" id="{F76EFF72-35B9-4BF7-A9CE-5AA6051F2AD3}"/>
              </a:ext>
            </a:extLst>
          </p:cNvPr>
          <p:cNvSpPr txBox="1"/>
          <p:nvPr/>
        </p:nvSpPr>
        <p:spPr bwMode="auto">
          <a:xfrm>
            <a:off x="828167" y="5685648"/>
            <a:ext cx="10906633"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Evaluable Patients With NSCLC (n = 57)</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26" name="Group 7">
            <a:extLst>
              <a:ext uri="{FF2B5EF4-FFF2-40B4-BE49-F238E27FC236}">
                <a16:creationId xmlns:a16="http://schemas.microsoft.com/office/drawing/2014/main" id="{92ECD235-9A0A-4592-99B8-17EDB28037EB}"/>
              </a:ext>
            </a:extLst>
          </p:cNvPr>
          <p:cNvGrpSpPr>
            <a:grpSpLocks/>
          </p:cNvGrpSpPr>
          <p:nvPr/>
        </p:nvGrpSpPr>
        <p:grpSpPr bwMode="auto">
          <a:xfrm>
            <a:off x="9389569" y="6216652"/>
            <a:ext cx="2488502" cy="447822"/>
            <a:chOff x="9527309" y="3551529"/>
            <a:chExt cx="2488502" cy="448324"/>
          </a:xfrm>
        </p:grpSpPr>
        <p:pic>
          <p:nvPicPr>
            <p:cNvPr id="27" name="Picture 9">
              <a:extLst>
                <a:ext uri="{FF2B5EF4-FFF2-40B4-BE49-F238E27FC236}">
                  <a16:creationId xmlns:a16="http://schemas.microsoft.com/office/drawing/2014/main" id="{9AE57C70-1381-436B-8429-0A27FFC2323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 name="Rectangle 8">
              <a:extLst>
                <a:ext uri="{FF2B5EF4-FFF2-40B4-BE49-F238E27FC236}">
                  <a16:creationId xmlns:a16="http://schemas.microsoft.com/office/drawing/2014/main" id="{91CCCB58-5759-477E-B8EE-ED1CD73F78C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1" name="Straight Connector 10">
            <a:extLst>
              <a:ext uri="{FF2B5EF4-FFF2-40B4-BE49-F238E27FC236}">
                <a16:creationId xmlns:a16="http://schemas.microsoft.com/office/drawing/2014/main" id="{186D5628-B99B-45F3-9DB1-A6A0CFA83931}"/>
              </a:ext>
            </a:extLst>
          </p:cNvPr>
          <p:cNvCxnSpPr/>
          <p:nvPr/>
        </p:nvCxnSpPr>
        <p:spPr bwMode="auto">
          <a:xfrm flipV="1">
            <a:off x="1035170" y="2841481"/>
            <a:ext cx="0" cy="3034141"/>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C65BEBA-FC29-483E-B655-05C6E8E37B51}"/>
              </a:ext>
            </a:extLst>
          </p:cNvPr>
          <p:cNvCxnSpPr>
            <a:cxnSpLocks/>
          </p:cNvCxnSpPr>
          <p:nvPr/>
        </p:nvCxnSpPr>
        <p:spPr bwMode="auto">
          <a:xfrm flipH="1">
            <a:off x="966791" y="28584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C846C2B-C4CF-46BF-960B-865C1499E561}"/>
              </a:ext>
            </a:extLst>
          </p:cNvPr>
          <p:cNvCxnSpPr>
            <a:cxnSpLocks/>
          </p:cNvCxnSpPr>
          <p:nvPr/>
        </p:nvCxnSpPr>
        <p:spPr bwMode="auto">
          <a:xfrm flipH="1">
            <a:off x="966791" y="31921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DABF6BA-D5E9-4C4B-884D-EB0F96EF401E}"/>
              </a:ext>
            </a:extLst>
          </p:cNvPr>
          <p:cNvCxnSpPr>
            <a:cxnSpLocks/>
          </p:cNvCxnSpPr>
          <p:nvPr/>
        </p:nvCxnSpPr>
        <p:spPr bwMode="auto">
          <a:xfrm flipH="1">
            <a:off x="966791" y="35258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8E2147A-98AA-48E3-8AF4-5A6CE9FDC543}"/>
              </a:ext>
            </a:extLst>
          </p:cNvPr>
          <p:cNvCxnSpPr>
            <a:cxnSpLocks/>
          </p:cNvCxnSpPr>
          <p:nvPr/>
        </p:nvCxnSpPr>
        <p:spPr bwMode="auto">
          <a:xfrm flipH="1">
            <a:off x="966791" y="38594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8A4E10C-C9A3-430A-91A8-8A104BF8227F}"/>
              </a:ext>
            </a:extLst>
          </p:cNvPr>
          <p:cNvCxnSpPr>
            <a:cxnSpLocks/>
          </p:cNvCxnSpPr>
          <p:nvPr/>
        </p:nvCxnSpPr>
        <p:spPr bwMode="auto">
          <a:xfrm flipH="1">
            <a:off x="966791" y="41931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EC8CB95-1BB7-442B-A900-E0F542942560}"/>
              </a:ext>
            </a:extLst>
          </p:cNvPr>
          <p:cNvCxnSpPr>
            <a:cxnSpLocks/>
          </p:cNvCxnSpPr>
          <p:nvPr/>
        </p:nvCxnSpPr>
        <p:spPr bwMode="auto">
          <a:xfrm flipH="1">
            <a:off x="966791" y="45268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C362AE5-A728-48FA-A6FF-EF0843ACF048}"/>
              </a:ext>
            </a:extLst>
          </p:cNvPr>
          <p:cNvCxnSpPr>
            <a:cxnSpLocks/>
          </p:cNvCxnSpPr>
          <p:nvPr/>
        </p:nvCxnSpPr>
        <p:spPr bwMode="auto">
          <a:xfrm flipH="1">
            <a:off x="966791" y="48604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EB459FB-3F5A-41B8-A9AD-40134A518D4F}"/>
              </a:ext>
            </a:extLst>
          </p:cNvPr>
          <p:cNvCxnSpPr>
            <a:cxnSpLocks/>
          </p:cNvCxnSpPr>
          <p:nvPr/>
        </p:nvCxnSpPr>
        <p:spPr bwMode="auto">
          <a:xfrm flipH="1">
            <a:off x="966791" y="51941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A8F728D-B522-4396-A38D-7D3C2E16BF37}"/>
              </a:ext>
            </a:extLst>
          </p:cNvPr>
          <p:cNvCxnSpPr>
            <a:cxnSpLocks/>
          </p:cNvCxnSpPr>
          <p:nvPr/>
        </p:nvCxnSpPr>
        <p:spPr bwMode="auto">
          <a:xfrm flipH="1">
            <a:off x="966791" y="55278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F92AA73-3EFB-4E3F-A95C-6CCFCBB61B47}"/>
              </a:ext>
            </a:extLst>
          </p:cNvPr>
          <p:cNvCxnSpPr>
            <a:cxnSpLocks/>
          </p:cNvCxnSpPr>
          <p:nvPr/>
        </p:nvCxnSpPr>
        <p:spPr bwMode="auto">
          <a:xfrm flipH="1">
            <a:off x="966791" y="586150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11517BCC-37EF-4EBD-923A-D4E988348C60}"/>
              </a:ext>
            </a:extLst>
          </p:cNvPr>
          <p:cNvSpPr txBox="1"/>
          <p:nvPr/>
        </p:nvSpPr>
        <p:spPr bwMode="auto">
          <a:xfrm>
            <a:off x="301135" y="2671793"/>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6" name="TextBox 15">
            <a:extLst>
              <a:ext uri="{FF2B5EF4-FFF2-40B4-BE49-F238E27FC236}">
                <a16:creationId xmlns:a16="http://schemas.microsoft.com/office/drawing/2014/main" id="{4960A482-0978-400C-ADAB-07048085CBC1}"/>
              </a:ext>
            </a:extLst>
          </p:cNvPr>
          <p:cNvSpPr txBox="1"/>
          <p:nvPr/>
        </p:nvSpPr>
        <p:spPr bwMode="auto">
          <a:xfrm>
            <a:off x="301135" y="3005168"/>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7" name="TextBox 16">
            <a:extLst>
              <a:ext uri="{FF2B5EF4-FFF2-40B4-BE49-F238E27FC236}">
                <a16:creationId xmlns:a16="http://schemas.microsoft.com/office/drawing/2014/main" id="{961F6280-42CB-4C71-8530-08A71DF97CC7}"/>
              </a:ext>
            </a:extLst>
          </p:cNvPr>
          <p:cNvSpPr txBox="1"/>
          <p:nvPr/>
        </p:nvSpPr>
        <p:spPr bwMode="auto">
          <a:xfrm>
            <a:off x="301135" y="3338543"/>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8" name="TextBox 17">
            <a:extLst>
              <a:ext uri="{FF2B5EF4-FFF2-40B4-BE49-F238E27FC236}">
                <a16:creationId xmlns:a16="http://schemas.microsoft.com/office/drawing/2014/main" id="{5186E9F9-08F0-4107-ADA7-AF3CB0067026}"/>
              </a:ext>
            </a:extLst>
          </p:cNvPr>
          <p:cNvSpPr txBox="1"/>
          <p:nvPr/>
        </p:nvSpPr>
        <p:spPr bwMode="auto">
          <a:xfrm>
            <a:off x="301135" y="3671918"/>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 name="TextBox 18">
            <a:extLst>
              <a:ext uri="{FF2B5EF4-FFF2-40B4-BE49-F238E27FC236}">
                <a16:creationId xmlns:a16="http://schemas.microsoft.com/office/drawing/2014/main" id="{1A2BCBBA-678D-4E08-BA3F-5CB8DDB516F5}"/>
              </a:ext>
            </a:extLst>
          </p:cNvPr>
          <p:cNvSpPr txBox="1"/>
          <p:nvPr/>
        </p:nvSpPr>
        <p:spPr bwMode="auto">
          <a:xfrm>
            <a:off x="301135" y="4005293"/>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0" name="TextBox 19">
            <a:extLst>
              <a:ext uri="{FF2B5EF4-FFF2-40B4-BE49-F238E27FC236}">
                <a16:creationId xmlns:a16="http://schemas.microsoft.com/office/drawing/2014/main" id="{5FA3D651-8BD4-4381-A18D-31106CFA48D6}"/>
              </a:ext>
            </a:extLst>
          </p:cNvPr>
          <p:cNvSpPr txBox="1"/>
          <p:nvPr/>
        </p:nvSpPr>
        <p:spPr bwMode="auto">
          <a:xfrm>
            <a:off x="301135" y="4338668"/>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1" name="TextBox 20">
            <a:extLst>
              <a:ext uri="{FF2B5EF4-FFF2-40B4-BE49-F238E27FC236}">
                <a16:creationId xmlns:a16="http://schemas.microsoft.com/office/drawing/2014/main" id="{3072C93C-A1F6-438D-AA9F-2D855EC45242}"/>
              </a:ext>
            </a:extLst>
          </p:cNvPr>
          <p:cNvSpPr txBox="1"/>
          <p:nvPr/>
        </p:nvSpPr>
        <p:spPr bwMode="auto">
          <a:xfrm>
            <a:off x="301135" y="4672043"/>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2" name="TextBox 21">
            <a:extLst>
              <a:ext uri="{FF2B5EF4-FFF2-40B4-BE49-F238E27FC236}">
                <a16:creationId xmlns:a16="http://schemas.microsoft.com/office/drawing/2014/main" id="{462A4191-4A9B-42C6-9314-C97AEF44627B}"/>
              </a:ext>
            </a:extLst>
          </p:cNvPr>
          <p:cNvSpPr txBox="1"/>
          <p:nvPr/>
        </p:nvSpPr>
        <p:spPr bwMode="auto">
          <a:xfrm>
            <a:off x="301135" y="5005418"/>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3" name="TextBox 22">
            <a:extLst>
              <a:ext uri="{FF2B5EF4-FFF2-40B4-BE49-F238E27FC236}">
                <a16:creationId xmlns:a16="http://schemas.microsoft.com/office/drawing/2014/main" id="{959E63C5-C921-4C78-8085-E05F01FA88CE}"/>
              </a:ext>
            </a:extLst>
          </p:cNvPr>
          <p:cNvSpPr txBox="1"/>
          <p:nvPr/>
        </p:nvSpPr>
        <p:spPr bwMode="auto">
          <a:xfrm>
            <a:off x="301135" y="5338793"/>
            <a:ext cx="707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4" name="TextBox 23">
            <a:extLst>
              <a:ext uri="{FF2B5EF4-FFF2-40B4-BE49-F238E27FC236}">
                <a16:creationId xmlns:a16="http://schemas.microsoft.com/office/drawing/2014/main" id="{B97B9752-4CBE-40E9-A5E0-C0EE68294E16}"/>
              </a:ext>
            </a:extLst>
          </p:cNvPr>
          <p:cNvSpPr txBox="1"/>
          <p:nvPr/>
        </p:nvSpPr>
        <p:spPr bwMode="auto">
          <a:xfrm>
            <a:off x="365142" y="5672164"/>
            <a:ext cx="6430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sp>
        <p:nvSpPr>
          <p:cNvPr id="25" name="TextBox 24">
            <a:extLst>
              <a:ext uri="{FF2B5EF4-FFF2-40B4-BE49-F238E27FC236}">
                <a16:creationId xmlns:a16="http://schemas.microsoft.com/office/drawing/2014/main" id="{4DC4C00F-BEDF-4B8D-BEE4-3DBB55C9856B}"/>
              </a:ext>
            </a:extLst>
          </p:cNvPr>
          <p:cNvSpPr txBox="1"/>
          <p:nvPr/>
        </p:nvSpPr>
        <p:spPr bwMode="auto">
          <a:xfrm>
            <a:off x="950647" y="3059806"/>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9" name="TextBox 28">
            <a:extLst>
              <a:ext uri="{FF2B5EF4-FFF2-40B4-BE49-F238E27FC236}">
                <a16:creationId xmlns:a16="http://schemas.microsoft.com/office/drawing/2014/main" id="{FA7F3FA9-D208-424B-AAEA-4D36890D739A}"/>
              </a:ext>
            </a:extLst>
          </p:cNvPr>
          <p:cNvSpPr txBox="1"/>
          <p:nvPr/>
        </p:nvSpPr>
        <p:spPr bwMode="auto">
          <a:xfrm>
            <a:off x="1510120" y="3374938"/>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70" name="TextBox 69">
            <a:extLst>
              <a:ext uri="{FF2B5EF4-FFF2-40B4-BE49-F238E27FC236}">
                <a16:creationId xmlns:a16="http://schemas.microsoft.com/office/drawing/2014/main" id="{A0D9FDFB-42F6-4DAE-A98A-B9FA92924B01}"/>
              </a:ext>
            </a:extLst>
          </p:cNvPr>
          <p:cNvSpPr txBox="1"/>
          <p:nvPr/>
        </p:nvSpPr>
        <p:spPr bwMode="auto">
          <a:xfrm>
            <a:off x="1118414" y="3100907"/>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30" name="TextBox 29">
            <a:extLst>
              <a:ext uri="{FF2B5EF4-FFF2-40B4-BE49-F238E27FC236}">
                <a16:creationId xmlns:a16="http://schemas.microsoft.com/office/drawing/2014/main" id="{FFA8F16B-1AD8-47A3-BFDB-886B1FCE4E39}"/>
              </a:ext>
            </a:extLst>
          </p:cNvPr>
          <p:cNvSpPr txBox="1"/>
          <p:nvPr/>
        </p:nvSpPr>
        <p:spPr bwMode="auto">
          <a:xfrm>
            <a:off x="1326921" y="3192140"/>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35" name="TextBox 34">
            <a:extLst>
              <a:ext uri="{FF2B5EF4-FFF2-40B4-BE49-F238E27FC236}">
                <a16:creationId xmlns:a16="http://schemas.microsoft.com/office/drawing/2014/main" id="{0E25D7BE-8B23-49E4-A11D-84C85874DE36}"/>
              </a:ext>
            </a:extLst>
          </p:cNvPr>
          <p:cNvSpPr txBox="1"/>
          <p:nvPr/>
        </p:nvSpPr>
        <p:spPr bwMode="auto">
          <a:xfrm>
            <a:off x="1681680" y="3487743"/>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36" name="TextBox 35">
            <a:extLst>
              <a:ext uri="{FF2B5EF4-FFF2-40B4-BE49-F238E27FC236}">
                <a16:creationId xmlns:a16="http://schemas.microsoft.com/office/drawing/2014/main" id="{5D593562-D7C6-4AD3-AF2F-BCDF537A49B6}"/>
              </a:ext>
            </a:extLst>
          </p:cNvPr>
          <p:cNvSpPr txBox="1"/>
          <p:nvPr/>
        </p:nvSpPr>
        <p:spPr bwMode="auto">
          <a:xfrm>
            <a:off x="1870105" y="3487743"/>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49" name="TextBox 48">
            <a:extLst>
              <a:ext uri="{FF2B5EF4-FFF2-40B4-BE49-F238E27FC236}">
                <a16:creationId xmlns:a16="http://schemas.microsoft.com/office/drawing/2014/main" id="{C696C677-52CD-411D-AB3E-FADB2457145E}"/>
              </a:ext>
            </a:extLst>
          </p:cNvPr>
          <p:cNvSpPr txBox="1"/>
          <p:nvPr/>
        </p:nvSpPr>
        <p:spPr bwMode="auto">
          <a:xfrm>
            <a:off x="2058530" y="3514941"/>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1" name="TextBox 50">
            <a:extLst>
              <a:ext uri="{FF2B5EF4-FFF2-40B4-BE49-F238E27FC236}">
                <a16:creationId xmlns:a16="http://schemas.microsoft.com/office/drawing/2014/main" id="{96E67BD3-9CD9-4361-A392-946164C037B3}"/>
              </a:ext>
            </a:extLst>
          </p:cNvPr>
          <p:cNvSpPr txBox="1"/>
          <p:nvPr/>
        </p:nvSpPr>
        <p:spPr bwMode="auto">
          <a:xfrm>
            <a:off x="2244194" y="3514941"/>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3" name="TextBox 52">
            <a:extLst>
              <a:ext uri="{FF2B5EF4-FFF2-40B4-BE49-F238E27FC236}">
                <a16:creationId xmlns:a16="http://schemas.microsoft.com/office/drawing/2014/main" id="{0CE10C13-3910-4A40-B878-8BE7591306A5}"/>
              </a:ext>
            </a:extLst>
          </p:cNvPr>
          <p:cNvSpPr txBox="1"/>
          <p:nvPr/>
        </p:nvSpPr>
        <p:spPr bwMode="auto">
          <a:xfrm>
            <a:off x="2994581" y="3628795"/>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3" name="TextBox 82">
            <a:extLst>
              <a:ext uri="{FF2B5EF4-FFF2-40B4-BE49-F238E27FC236}">
                <a16:creationId xmlns:a16="http://schemas.microsoft.com/office/drawing/2014/main" id="{EEE2610A-C317-4FB7-8074-D3439D64298A}"/>
              </a:ext>
            </a:extLst>
          </p:cNvPr>
          <p:cNvSpPr txBox="1"/>
          <p:nvPr/>
        </p:nvSpPr>
        <p:spPr bwMode="auto">
          <a:xfrm>
            <a:off x="2428828" y="3539214"/>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5" name="TextBox 54">
            <a:extLst>
              <a:ext uri="{FF2B5EF4-FFF2-40B4-BE49-F238E27FC236}">
                <a16:creationId xmlns:a16="http://schemas.microsoft.com/office/drawing/2014/main" id="{73284E15-FA5B-432F-BB08-9B16CBA648EC}"/>
              </a:ext>
            </a:extLst>
          </p:cNvPr>
          <p:cNvSpPr txBox="1"/>
          <p:nvPr/>
        </p:nvSpPr>
        <p:spPr bwMode="auto">
          <a:xfrm>
            <a:off x="2617807" y="3534501"/>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86" name="TextBox 85">
            <a:extLst>
              <a:ext uri="{FF2B5EF4-FFF2-40B4-BE49-F238E27FC236}">
                <a16:creationId xmlns:a16="http://schemas.microsoft.com/office/drawing/2014/main" id="{FB7992BD-2FE5-4B59-8B4C-2DDCA05695DF}"/>
              </a:ext>
            </a:extLst>
          </p:cNvPr>
          <p:cNvSpPr txBox="1"/>
          <p:nvPr/>
        </p:nvSpPr>
        <p:spPr bwMode="auto">
          <a:xfrm>
            <a:off x="2808007" y="3593899"/>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7" name="TextBox 56">
            <a:extLst>
              <a:ext uri="{FF2B5EF4-FFF2-40B4-BE49-F238E27FC236}">
                <a16:creationId xmlns:a16="http://schemas.microsoft.com/office/drawing/2014/main" id="{28C826B8-E8F9-4511-9683-1E201277008C}"/>
              </a:ext>
            </a:extLst>
          </p:cNvPr>
          <p:cNvSpPr txBox="1"/>
          <p:nvPr/>
        </p:nvSpPr>
        <p:spPr bwMode="auto">
          <a:xfrm>
            <a:off x="3177084" y="3637070"/>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9" name="TextBox 58">
            <a:extLst>
              <a:ext uri="{FF2B5EF4-FFF2-40B4-BE49-F238E27FC236}">
                <a16:creationId xmlns:a16="http://schemas.microsoft.com/office/drawing/2014/main" id="{C30F1030-80D5-4ABA-8DC1-880C8698D0DA}"/>
              </a:ext>
            </a:extLst>
          </p:cNvPr>
          <p:cNvSpPr txBox="1"/>
          <p:nvPr/>
        </p:nvSpPr>
        <p:spPr bwMode="auto">
          <a:xfrm>
            <a:off x="3359587" y="3823136"/>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1" name="TextBox 60">
            <a:extLst>
              <a:ext uri="{FF2B5EF4-FFF2-40B4-BE49-F238E27FC236}">
                <a16:creationId xmlns:a16="http://schemas.microsoft.com/office/drawing/2014/main" id="{50FC37E2-EE11-45CC-92EA-964FC9A2509C}"/>
              </a:ext>
            </a:extLst>
          </p:cNvPr>
          <p:cNvSpPr txBox="1"/>
          <p:nvPr/>
        </p:nvSpPr>
        <p:spPr bwMode="auto">
          <a:xfrm>
            <a:off x="3560334" y="3832185"/>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3" name="TextBox 62">
            <a:extLst>
              <a:ext uri="{FF2B5EF4-FFF2-40B4-BE49-F238E27FC236}">
                <a16:creationId xmlns:a16="http://schemas.microsoft.com/office/drawing/2014/main" id="{4FE7CED8-8EAE-4A30-AA05-895FC0B1690E}"/>
              </a:ext>
            </a:extLst>
          </p:cNvPr>
          <p:cNvSpPr txBox="1"/>
          <p:nvPr/>
        </p:nvSpPr>
        <p:spPr bwMode="auto">
          <a:xfrm>
            <a:off x="3728664" y="3904420"/>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5" name="TextBox 64">
            <a:extLst>
              <a:ext uri="{FF2B5EF4-FFF2-40B4-BE49-F238E27FC236}">
                <a16:creationId xmlns:a16="http://schemas.microsoft.com/office/drawing/2014/main" id="{C9B13980-1A5C-4BC4-B448-561FE936ADDC}"/>
              </a:ext>
            </a:extLst>
          </p:cNvPr>
          <p:cNvSpPr txBox="1"/>
          <p:nvPr/>
        </p:nvSpPr>
        <p:spPr bwMode="auto">
          <a:xfrm>
            <a:off x="3926823" y="3911121"/>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7" name="TextBox 66">
            <a:extLst>
              <a:ext uri="{FF2B5EF4-FFF2-40B4-BE49-F238E27FC236}">
                <a16:creationId xmlns:a16="http://schemas.microsoft.com/office/drawing/2014/main" id="{D884C236-934D-4C4A-8209-EB28E39D8526}"/>
              </a:ext>
            </a:extLst>
          </p:cNvPr>
          <p:cNvSpPr txBox="1"/>
          <p:nvPr/>
        </p:nvSpPr>
        <p:spPr bwMode="auto">
          <a:xfrm>
            <a:off x="4110044" y="3904420"/>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9" name="TextBox 68">
            <a:extLst>
              <a:ext uri="{FF2B5EF4-FFF2-40B4-BE49-F238E27FC236}">
                <a16:creationId xmlns:a16="http://schemas.microsoft.com/office/drawing/2014/main" id="{79647D40-9245-4D50-A3A4-AC218FB299A9}"/>
              </a:ext>
            </a:extLst>
          </p:cNvPr>
          <p:cNvSpPr txBox="1"/>
          <p:nvPr/>
        </p:nvSpPr>
        <p:spPr bwMode="auto">
          <a:xfrm>
            <a:off x="4302630" y="3929046"/>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72" name="TextBox 71">
            <a:extLst>
              <a:ext uri="{FF2B5EF4-FFF2-40B4-BE49-F238E27FC236}">
                <a16:creationId xmlns:a16="http://schemas.microsoft.com/office/drawing/2014/main" id="{0480DDF8-707B-49CA-8B06-142DEA8E1177}"/>
              </a:ext>
            </a:extLst>
          </p:cNvPr>
          <p:cNvSpPr txBox="1"/>
          <p:nvPr/>
        </p:nvSpPr>
        <p:spPr bwMode="auto">
          <a:xfrm>
            <a:off x="4663537" y="3975589"/>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74" name="TextBox 73">
            <a:extLst>
              <a:ext uri="{FF2B5EF4-FFF2-40B4-BE49-F238E27FC236}">
                <a16:creationId xmlns:a16="http://schemas.microsoft.com/office/drawing/2014/main" id="{FC8C7DF4-93B6-4BB8-833D-93C8CD4AA2EE}"/>
              </a:ext>
            </a:extLst>
          </p:cNvPr>
          <p:cNvSpPr txBox="1"/>
          <p:nvPr/>
        </p:nvSpPr>
        <p:spPr bwMode="auto">
          <a:xfrm>
            <a:off x="4478849" y="3970413"/>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76" name="TextBox 75">
            <a:extLst>
              <a:ext uri="{FF2B5EF4-FFF2-40B4-BE49-F238E27FC236}">
                <a16:creationId xmlns:a16="http://schemas.microsoft.com/office/drawing/2014/main" id="{0CDB5E02-D3B5-4B15-9A9D-58FF2494254B}"/>
              </a:ext>
            </a:extLst>
          </p:cNvPr>
          <p:cNvSpPr txBox="1"/>
          <p:nvPr/>
        </p:nvSpPr>
        <p:spPr bwMode="auto">
          <a:xfrm>
            <a:off x="4854656" y="3981049"/>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78" name="TextBox 77">
            <a:extLst>
              <a:ext uri="{FF2B5EF4-FFF2-40B4-BE49-F238E27FC236}">
                <a16:creationId xmlns:a16="http://schemas.microsoft.com/office/drawing/2014/main" id="{7E1A5FDA-37BC-45A9-99C4-DCE142E394D7}"/>
              </a:ext>
            </a:extLst>
          </p:cNvPr>
          <p:cNvSpPr txBox="1"/>
          <p:nvPr/>
        </p:nvSpPr>
        <p:spPr bwMode="auto">
          <a:xfrm>
            <a:off x="5030875" y="4026905"/>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0" name="TextBox 79">
            <a:extLst>
              <a:ext uri="{FF2B5EF4-FFF2-40B4-BE49-F238E27FC236}">
                <a16:creationId xmlns:a16="http://schemas.microsoft.com/office/drawing/2014/main" id="{5E2A0A08-5BF7-4A60-AB4F-3BED004F0D58}"/>
              </a:ext>
            </a:extLst>
          </p:cNvPr>
          <p:cNvSpPr txBox="1"/>
          <p:nvPr/>
        </p:nvSpPr>
        <p:spPr bwMode="auto">
          <a:xfrm>
            <a:off x="5230860" y="4033529"/>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2" name="TextBox 81">
            <a:extLst>
              <a:ext uri="{FF2B5EF4-FFF2-40B4-BE49-F238E27FC236}">
                <a16:creationId xmlns:a16="http://schemas.microsoft.com/office/drawing/2014/main" id="{9904A2D1-4626-4D1F-9B9C-412DF1366A3B}"/>
              </a:ext>
            </a:extLst>
          </p:cNvPr>
          <p:cNvSpPr txBox="1"/>
          <p:nvPr/>
        </p:nvSpPr>
        <p:spPr bwMode="auto">
          <a:xfrm>
            <a:off x="5407079" y="4070665"/>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5" name="TextBox 84">
            <a:extLst>
              <a:ext uri="{FF2B5EF4-FFF2-40B4-BE49-F238E27FC236}">
                <a16:creationId xmlns:a16="http://schemas.microsoft.com/office/drawing/2014/main" id="{5FBA36D8-A23E-45FE-A2D3-0BA6E1DD5852}"/>
              </a:ext>
            </a:extLst>
          </p:cNvPr>
          <p:cNvSpPr txBox="1"/>
          <p:nvPr/>
        </p:nvSpPr>
        <p:spPr bwMode="auto">
          <a:xfrm>
            <a:off x="5589676" y="4108912"/>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8" name="TextBox 87">
            <a:extLst>
              <a:ext uri="{FF2B5EF4-FFF2-40B4-BE49-F238E27FC236}">
                <a16:creationId xmlns:a16="http://schemas.microsoft.com/office/drawing/2014/main" id="{AA6760C0-AB2A-4EC8-8B06-CDDD42DAB2FC}"/>
              </a:ext>
            </a:extLst>
          </p:cNvPr>
          <p:cNvSpPr txBox="1"/>
          <p:nvPr/>
        </p:nvSpPr>
        <p:spPr bwMode="auto">
          <a:xfrm>
            <a:off x="5789661" y="4134255"/>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90" name="TextBox 89">
            <a:extLst>
              <a:ext uri="{FF2B5EF4-FFF2-40B4-BE49-F238E27FC236}">
                <a16:creationId xmlns:a16="http://schemas.microsoft.com/office/drawing/2014/main" id="{3209F63C-5C2E-4734-A773-9B368E55E715}"/>
              </a:ext>
            </a:extLst>
          </p:cNvPr>
          <p:cNvSpPr txBox="1"/>
          <p:nvPr/>
        </p:nvSpPr>
        <p:spPr bwMode="auto">
          <a:xfrm>
            <a:off x="5971264" y="4142557"/>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2" name="TextBox 91">
            <a:extLst>
              <a:ext uri="{FF2B5EF4-FFF2-40B4-BE49-F238E27FC236}">
                <a16:creationId xmlns:a16="http://schemas.microsoft.com/office/drawing/2014/main" id="{D07F365F-E739-46DE-9A8F-90E703E63EF7}"/>
              </a:ext>
            </a:extLst>
          </p:cNvPr>
          <p:cNvSpPr txBox="1"/>
          <p:nvPr/>
        </p:nvSpPr>
        <p:spPr bwMode="auto">
          <a:xfrm>
            <a:off x="6152867" y="4142556"/>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4" name="TextBox 93">
            <a:extLst>
              <a:ext uri="{FF2B5EF4-FFF2-40B4-BE49-F238E27FC236}">
                <a16:creationId xmlns:a16="http://schemas.microsoft.com/office/drawing/2014/main" id="{DBB6B755-DC8F-43AD-BB10-91C7EED36C37}"/>
              </a:ext>
            </a:extLst>
          </p:cNvPr>
          <p:cNvSpPr txBox="1"/>
          <p:nvPr/>
        </p:nvSpPr>
        <p:spPr bwMode="auto">
          <a:xfrm>
            <a:off x="6334470" y="4289357"/>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6" name="TextBox 95">
            <a:extLst>
              <a:ext uri="{FF2B5EF4-FFF2-40B4-BE49-F238E27FC236}">
                <a16:creationId xmlns:a16="http://schemas.microsoft.com/office/drawing/2014/main" id="{EF48B198-5892-4AE6-89CF-4A0BA2B32B19}"/>
              </a:ext>
            </a:extLst>
          </p:cNvPr>
          <p:cNvSpPr txBox="1"/>
          <p:nvPr/>
        </p:nvSpPr>
        <p:spPr bwMode="auto">
          <a:xfrm>
            <a:off x="6529071" y="4301311"/>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8" name="TextBox 97">
            <a:extLst>
              <a:ext uri="{FF2B5EF4-FFF2-40B4-BE49-F238E27FC236}">
                <a16:creationId xmlns:a16="http://schemas.microsoft.com/office/drawing/2014/main" id="{6B6A2ABB-C394-472E-A67B-C3556DBA78DD}"/>
              </a:ext>
            </a:extLst>
          </p:cNvPr>
          <p:cNvSpPr txBox="1"/>
          <p:nvPr/>
        </p:nvSpPr>
        <p:spPr bwMode="auto">
          <a:xfrm>
            <a:off x="6723672" y="4310528"/>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0" name="TextBox 99">
            <a:extLst>
              <a:ext uri="{FF2B5EF4-FFF2-40B4-BE49-F238E27FC236}">
                <a16:creationId xmlns:a16="http://schemas.microsoft.com/office/drawing/2014/main" id="{875EBDBA-A795-4F9F-B308-CB0A55CE6E61}"/>
              </a:ext>
            </a:extLst>
          </p:cNvPr>
          <p:cNvSpPr txBox="1"/>
          <p:nvPr/>
        </p:nvSpPr>
        <p:spPr bwMode="auto">
          <a:xfrm>
            <a:off x="6905275" y="4322820"/>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2" name="TextBox 101">
            <a:extLst>
              <a:ext uri="{FF2B5EF4-FFF2-40B4-BE49-F238E27FC236}">
                <a16:creationId xmlns:a16="http://schemas.microsoft.com/office/drawing/2014/main" id="{C1F04E3E-2F49-4369-A3FA-BE187CE8675B}"/>
              </a:ext>
            </a:extLst>
          </p:cNvPr>
          <p:cNvSpPr txBox="1"/>
          <p:nvPr/>
        </p:nvSpPr>
        <p:spPr bwMode="auto">
          <a:xfrm>
            <a:off x="7086878" y="4340552"/>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4" name="TextBox 103">
            <a:extLst>
              <a:ext uri="{FF2B5EF4-FFF2-40B4-BE49-F238E27FC236}">
                <a16:creationId xmlns:a16="http://schemas.microsoft.com/office/drawing/2014/main" id="{8406A57C-8691-4A14-9821-DD209DD6AFAF}"/>
              </a:ext>
            </a:extLst>
          </p:cNvPr>
          <p:cNvSpPr txBox="1"/>
          <p:nvPr/>
        </p:nvSpPr>
        <p:spPr bwMode="auto">
          <a:xfrm>
            <a:off x="7267573" y="4324266"/>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06" name="TextBox 105">
            <a:extLst>
              <a:ext uri="{FF2B5EF4-FFF2-40B4-BE49-F238E27FC236}">
                <a16:creationId xmlns:a16="http://schemas.microsoft.com/office/drawing/2014/main" id="{29F9CA02-3AE4-4DC0-91CF-AD7B5C34C5E7}"/>
              </a:ext>
            </a:extLst>
          </p:cNvPr>
          <p:cNvSpPr txBox="1"/>
          <p:nvPr/>
        </p:nvSpPr>
        <p:spPr bwMode="auto">
          <a:xfrm>
            <a:off x="7463082" y="4343694"/>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08" name="TextBox 107">
            <a:extLst>
              <a:ext uri="{FF2B5EF4-FFF2-40B4-BE49-F238E27FC236}">
                <a16:creationId xmlns:a16="http://schemas.microsoft.com/office/drawing/2014/main" id="{0F129A75-E887-4684-997E-CC468E39E642}"/>
              </a:ext>
            </a:extLst>
          </p:cNvPr>
          <p:cNvSpPr txBox="1"/>
          <p:nvPr/>
        </p:nvSpPr>
        <p:spPr bwMode="auto">
          <a:xfrm>
            <a:off x="7643777" y="4363122"/>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0" name="TextBox 109">
            <a:extLst>
              <a:ext uri="{FF2B5EF4-FFF2-40B4-BE49-F238E27FC236}">
                <a16:creationId xmlns:a16="http://schemas.microsoft.com/office/drawing/2014/main" id="{F798D0C0-769D-40C4-BE4A-C81EF904BEEA}"/>
              </a:ext>
            </a:extLst>
          </p:cNvPr>
          <p:cNvSpPr txBox="1"/>
          <p:nvPr/>
        </p:nvSpPr>
        <p:spPr bwMode="auto">
          <a:xfrm>
            <a:off x="7832107" y="4363122"/>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2" name="TextBox 111">
            <a:extLst>
              <a:ext uri="{FF2B5EF4-FFF2-40B4-BE49-F238E27FC236}">
                <a16:creationId xmlns:a16="http://schemas.microsoft.com/office/drawing/2014/main" id="{8AF006C5-0F98-4817-97BC-943E72154E17}"/>
              </a:ext>
            </a:extLst>
          </p:cNvPr>
          <p:cNvSpPr txBox="1"/>
          <p:nvPr/>
        </p:nvSpPr>
        <p:spPr bwMode="auto">
          <a:xfrm>
            <a:off x="8026567" y="4381866"/>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4" name="TextBox 113">
            <a:extLst>
              <a:ext uri="{FF2B5EF4-FFF2-40B4-BE49-F238E27FC236}">
                <a16:creationId xmlns:a16="http://schemas.microsoft.com/office/drawing/2014/main" id="{9A4786CA-F507-433A-A818-AD411B551F30}"/>
              </a:ext>
            </a:extLst>
          </p:cNvPr>
          <p:cNvSpPr txBox="1"/>
          <p:nvPr/>
        </p:nvSpPr>
        <p:spPr bwMode="auto">
          <a:xfrm>
            <a:off x="8207262" y="4373175"/>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16" name="TextBox 115">
            <a:extLst>
              <a:ext uri="{FF2B5EF4-FFF2-40B4-BE49-F238E27FC236}">
                <a16:creationId xmlns:a16="http://schemas.microsoft.com/office/drawing/2014/main" id="{5C2E763C-81DF-4EFD-8120-F808816335AF}"/>
              </a:ext>
            </a:extLst>
          </p:cNvPr>
          <p:cNvSpPr txBox="1"/>
          <p:nvPr/>
        </p:nvSpPr>
        <p:spPr bwMode="auto">
          <a:xfrm>
            <a:off x="8395818" y="4397648"/>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18" name="TextBox 117">
            <a:extLst>
              <a:ext uri="{FF2B5EF4-FFF2-40B4-BE49-F238E27FC236}">
                <a16:creationId xmlns:a16="http://schemas.microsoft.com/office/drawing/2014/main" id="{B007F7AD-3563-435E-8A00-F8B7AE2456C6}"/>
              </a:ext>
            </a:extLst>
          </p:cNvPr>
          <p:cNvSpPr txBox="1"/>
          <p:nvPr/>
        </p:nvSpPr>
        <p:spPr bwMode="auto">
          <a:xfrm>
            <a:off x="8583466" y="4395070"/>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20" name="TextBox 119">
            <a:extLst>
              <a:ext uri="{FF2B5EF4-FFF2-40B4-BE49-F238E27FC236}">
                <a16:creationId xmlns:a16="http://schemas.microsoft.com/office/drawing/2014/main" id="{74BB910B-1871-4C74-BC83-2DD0122D1F4A}"/>
              </a:ext>
            </a:extLst>
          </p:cNvPr>
          <p:cNvSpPr txBox="1"/>
          <p:nvPr/>
        </p:nvSpPr>
        <p:spPr bwMode="auto">
          <a:xfrm>
            <a:off x="8772022" y="4411254"/>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22" name="TextBox 121">
            <a:extLst>
              <a:ext uri="{FF2B5EF4-FFF2-40B4-BE49-F238E27FC236}">
                <a16:creationId xmlns:a16="http://schemas.microsoft.com/office/drawing/2014/main" id="{4343646F-BF3F-4F22-A490-0AC5E7B68075}"/>
              </a:ext>
            </a:extLst>
          </p:cNvPr>
          <p:cNvSpPr txBox="1"/>
          <p:nvPr/>
        </p:nvSpPr>
        <p:spPr bwMode="auto">
          <a:xfrm>
            <a:off x="8959529" y="4415333"/>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24" name="TextBox 123">
            <a:extLst>
              <a:ext uri="{FF2B5EF4-FFF2-40B4-BE49-F238E27FC236}">
                <a16:creationId xmlns:a16="http://schemas.microsoft.com/office/drawing/2014/main" id="{F678DE06-2579-425C-83ED-5F401ECFAC03}"/>
              </a:ext>
            </a:extLst>
          </p:cNvPr>
          <p:cNvSpPr txBox="1"/>
          <p:nvPr/>
        </p:nvSpPr>
        <p:spPr bwMode="auto">
          <a:xfrm>
            <a:off x="9135228" y="4419555"/>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26" name="TextBox 125">
            <a:extLst>
              <a:ext uri="{FF2B5EF4-FFF2-40B4-BE49-F238E27FC236}">
                <a16:creationId xmlns:a16="http://schemas.microsoft.com/office/drawing/2014/main" id="{334D7A8E-CCD9-40CB-A365-021696373A03}"/>
              </a:ext>
            </a:extLst>
          </p:cNvPr>
          <p:cNvSpPr txBox="1"/>
          <p:nvPr/>
        </p:nvSpPr>
        <p:spPr bwMode="auto">
          <a:xfrm>
            <a:off x="9312193" y="4448754"/>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0" name="TextBox 319">
            <a:extLst>
              <a:ext uri="{FF2B5EF4-FFF2-40B4-BE49-F238E27FC236}">
                <a16:creationId xmlns:a16="http://schemas.microsoft.com/office/drawing/2014/main" id="{DB2FBA72-AE8F-498A-A515-8639423F17FC}"/>
              </a:ext>
            </a:extLst>
          </p:cNvPr>
          <p:cNvSpPr txBox="1"/>
          <p:nvPr/>
        </p:nvSpPr>
        <p:spPr bwMode="auto">
          <a:xfrm>
            <a:off x="9504479" y="4428269"/>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321" name="TextBox 320">
            <a:extLst>
              <a:ext uri="{FF2B5EF4-FFF2-40B4-BE49-F238E27FC236}">
                <a16:creationId xmlns:a16="http://schemas.microsoft.com/office/drawing/2014/main" id="{E0BD2C36-BC1F-41CA-966D-44E9459A55D0}"/>
              </a:ext>
            </a:extLst>
          </p:cNvPr>
          <p:cNvSpPr txBox="1"/>
          <p:nvPr/>
        </p:nvSpPr>
        <p:spPr bwMode="auto">
          <a:xfrm>
            <a:off x="9688397" y="4501061"/>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2" name="TextBox 321">
            <a:extLst>
              <a:ext uri="{FF2B5EF4-FFF2-40B4-BE49-F238E27FC236}">
                <a16:creationId xmlns:a16="http://schemas.microsoft.com/office/drawing/2014/main" id="{77BF9613-2A2D-4A8C-90DB-237AB318940B}"/>
              </a:ext>
            </a:extLst>
          </p:cNvPr>
          <p:cNvSpPr txBox="1"/>
          <p:nvPr/>
        </p:nvSpPr>
        <p:spPr bwMode="auto">
          <a:xfrm>
            <a:off x="9873364" y="4511674"/>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3" name="TextBox 322">
            <a:extLst>
              <a:ext uri="{FF2B5EF4-FFF2-40B4-BE49-F238E27FC236}">
                <a16:creationId xmlns:a16="http://schemas.microsoft.com/office/drawing/2014/main" id="{D467423D-F87E-4377-B6AB-62853F47124E}"/>
              </a:ext>
            </a:extLst>
          </p:cNvPr>
          <p:cNvSpPr txBox="1"/>
          <p:nvPr/>
        </p:nvSpPr>
        <p:spPr bwMode="auto">
          <a:xfrm>
            <a:off x="10065650" y="4561867"/>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4" name="TextBox 323">
            <a:extLst>
              <a:ext uri="{FF2B5EF4-FFF2-40B4-BE49-F238E27FC236}">
                <a16:creationId xmlns:a16="http://schemas.microsoft.com/office/drawing/2014/main" id="{3FCCEC58-1182-416C-8BEE-FA7540717938}"/>
              </a:ext>
            </a:extLst>
          </p:cNvPr>
          <p:cNvSpPr txBox="1"/>
          <p:nvPr/>
        </p:nvSpPr>
        <p:spPr bwMode="auto">
          <a:xfrm>
            <a:off x="10241566" y="4652770"/>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5" name="TextBox 324">
            <a:extLst>
              <a:ext uri="{FF2B5EF4-FFF2-40B4-BE49-F238E27FC236}">
                <a16:creationId xmlns:a16="http://schemas.microsoft.com/office/drawing/2014/main" id="{51AE9BC8-6C59-446F-A102-BD82320186C8}"/>
              </a:ext>
            </a:extLst>
          </p:cNvPr>
          <p:cNvSpPr txBox="1"/>
          <p:nvPr/>
        </p:nvSpPr>
        <p:spPr bwMode="auto">
          <a:xfrm>
            <a:off x="10439978" y="4662527"/>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6" name="TextBox 325">
            <a:extLst>
              <a:ext uri="{FF2B5EF4-FFF2-40B4-BE49-F238E27FC236}">
                <a16:creationId xmlns:a16="http://schemas.microsoft.com/office/drawing/2014/main" id="{BE0BDF89-56EE-4BF5-8F69-5F95C1F7EDA5}"/>
              </a:ext>
            </a:extLst>
          </p:cNvPr>
          <p:cNvSpPr txBox="1"/>
          <p:nvPr/>
        </p:nvSpPr>
        <p:spPr bwMode="auto">
          <a:xfrm>
            <a:off x="10618819" y="4766071"/>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7" name="TextBox 326">
            <a:extLst>
              <a:ext uri="{FF2B5EF4-FFF2-40B4-BE49-F238E27FC236}">
                <a16:creationId xmlns:a16="http://schemas.microsoft.com/office/drawing/2014/main" id="{506EC608-27B7-44AE-A322-ACB687B27D9C}"/>
              </a:ext>
            </a:extLst>
          </p:cNvPr>
          <p:cNvSpPr txBox="1"/>
          <p:nvPr/>
        </p:nvSpPr>
        <p:spPr bwMode="auto">
          <a:xfrm>
            <a:off x="10802849" y="4875664"/>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8" name="TextBox 327">
            <a:extLst>
              <a:ext uri="{FF2B5EF4-FFF2-40B4-BE49-F238E27FC236}">
                <a16:creationId xmlns:a16="http://schemas.microsoft.com/office/drawing/2014/main" id="{7FC681C7-3CB0-4F1B-B61A-C7B63DD5875E}"/>
              </a:ext>
            </a:extLst>
          </p:cNvPr>
          <p:cNvSpPr txBox="1"/>
          <p:nvPr/>
        </p:nvSpPr>
        <p:spPr bwMode="auto">
          <a:xfrm>
            <a:off x="10986166" y="5108213"/>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29" name="TextBox 328">
            <a:extLst>
              <a:ext uri="{FF2B5EF4-FFF2-40B4-BE49-F238E27FC236}">
                <a16:creationId xmlns:a16="http://schemas.microsoft.com/office/drawing/2014/main" id="{EFD9D38D-33C4-434B-9E85-DBFD548634ED}"/>
              </a:ext>
            </a:extLst>
          </p:cNvPr>
          <p:cNvSpPr txBox="1"/>
          <p:nvPr/>
        </p:nvSpPr>
        <p:spPr bwMode="auto">
          <a:xfrm>
            <a:off x="11179018" y="5164944"/>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30" name="TextBox 329">
            <a:extLst>
              <a:ext uri="{FF2B5EF4-FFF2-40B4-BE49-F238E27FC236}">
                <a16:creationId xmlns:a16="http://schemas.microsoft.com/office/drawing/2014/main" id="{2AE7CB24-7588-494C-80FE-3C8060F0F3B8}"/>
              </a:ext>
            </a:extLst>
          </p:cNvPr>
          <p:cNvSpPr txBox="1"/>
          <p:nvPr/>
        </p:nvSpPr>
        <p:spPr bwMode="auto">
          <a:xfrm>
            <a:off x="11365994" y="5521223"/>
            <a:ext cx="417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331" name="Rectangle 330">
            <a:extLst>
              <a:ext uri="{FF2B5EF4-FFF2-40B4-BE49-F238E27FC236}">
                <a16:creationId xmlns:a16="http://schemas.microsoft.com/office/drawing/2014/main" id="{401E9E94-130D-44A8-B605-D05CB197E376}"/>
              </a:ext>
            </a:extLst>
          </p:cNvPr>
          <p:cNvSpPr/>
          <p:nvPr/>
        </p:nvSpPr>
        <p:spPr bwMode="auto">
          <a:xfrm>
            <a:off x="1088839" y="3257014"/>
            <a:ext cx="127418" cy="58916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2" name="Rectangle 331">
            <a:extLst>
              <a:ext uri="{FF2B5EF4-FFF2-40B4-BE49-F238E27FC236}">
                <a16:creationId xmlns:a16="http://schemas.microsoft.com/office/drawing/2014/main" id="{548E2333-970B-4664-A567-3C7B8330DC6A}"/>
              </a:ext>
            </a:extLst>
          </p:cNvPr>
          <p:cNvSpPr/>
          <p:nvPr/>
        </p:nvSpPr>
        <p:spPr bwMode="auto">
          <a:xfrm>
            <a:off x="1274648" y="3312129"/>
            <a:ext cx="127418" cy="5413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6" name="Rectangle 335">
            <a:extLst>
              <a:ext uri="{FF2B5EF4-FFF2-40B4-BE49-F238E27FC236}">
                <a16:creationId xmlns:a16="http://schemas.microsoft.com/office/drawing/2014/main" id="{4497DEAA-2801-4FB2-887B-DDA1AF331659}"/>
              </a:ext>
            </a:extLst>
          </p:cNvPr>
          <p:cNvSpPr/>
          <p:nvPr/>
        </p:nvSpPr>
        <p:spPr bwMode="auto">
          <a:xfrm>
            <a:off x="1460457" y="3410105"/>
            <a:ext cx="127418" cy="43607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7" name="Rectangle 336">
            <a:extLst>
              <a:ext uri="{FF2B5EF4-FFF2-40B4-BE49-F238E27FC236}">
                <a16:creationId xmlns:a16="http://schemas.microsoft.com/office/drawing/2014/main" id="{20EBB7F5-9F4E-4BAE-B765-97CBE7527EE0}"/>
              </a:ext>
            </a:extLst>
          </p:cNvPr>
          <p:cNvSpPr/>
          <p:nvPr/>
        </p:nvSpPr>
        <p:spPr bwMode="auto">
          <a:xfrm>
            <a:off x="1646266" y="3586473"/>
            <a:ext cx="127418" cy="26209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8" name="Rectangle 337">
            <a:extLst>
              <a:ext uri="{FF2B5EF4-FFF2-40B4-BE49-F238E27FC236}">
                <a16:creationId xmlns:a16="http://schemas.microsoft.com/office/drawing/2014/main" id="{AE273C6A-A15D-4C9D-A80A-67B66493085E}"/>
              </a:ext>
            </a:extLst>
          </p:cNvPr>
          <p:cNvSpPr/>
          <p:nvPr/>
        </p:nvSpPr>
        <p:spPr bwMode="auto">
          <a:xfrm>
            <a:off x="1832075" y="3691727"/>
            <a:ext cx="127418" cy="15445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9" name="Rectangle 338">
            <a:extLst>
              <a:ext uri="{FF2B5EF4-FFF2-40B4-BE49-F238E27FC236}">
                <a16:creationId xmlns:a16="http://schemas.microsoft.com/office/drawing/2014/main" id="{7890B55C-1EBC-4D38-9F8F-490AB9E57ECA}"/>
              </a:ext>
            </a:extLst>
          </p:cNvPr>
          <p:cNvSpPr/>
          <p:nvPr/>
        </p:nvSpPr>
        <p:spPr bwMode="auto">
          <a:xfrm>
            <a:off x="2017884" y="3693728"/>
            <a:ext cx="127418" cy="15245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0" name="Rectangle 339">
            <a:extLst>
              <a:ext uri="{FF2B5EF4-FFF2-40B4-BE49-F238E27FC236}">
                <a16:creationId xmlns:a16="http://schemas.microsoft.com/office/drawing/2014/main" id="{902862C6-FC47-4F2E-A00F-5C80EC5EB3F3}"/>
              </a:ext>
            </a:extLst>
          </p:cNvPr>
          <p:cNvSpPr/>
          <p:nvPr/>
        </p:nvSpPr>
        <p:spPr bwMode="auto">
          <a:xfrm>
            <a:off x="2203693" y="3730815"/>
            <a:ext cx="127418" cy="1153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1" name="Rectangle 340">
            <a:extLst>
              <a:ext uri="{FF2B5EF4-FFF2-40B4-BE49-F238E27FC236}">
                <a16:creationId xmlns:a16="http://schemas.microsoft.com/office/drawing/2014/main" id="{B5DE0DA1-7FF6-416D-B044-9635D5794D97}"/>
              </a:ext>
            </a:extLst>
          </p:cNvPr>
          <p:cNvSpPr/>
          <p:nvPr/>
        </p:nvSpPr>
        <p:spPr bwMode="auto">
          <a:xfrm>
            <a:off x="2389502" y="3730815"/>
            <a:ext cx="127418" cy="11536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2" name="Rectangle 341">
            <a:extLst>
              <a:ext uri="{FF2B5EF4-FFF2-40B4-BE49-F238E27FC236}">
                <a16:creationId xmlns:a16="http://schemas.microsoft.com/office/drawing/2014/main" id="{858BE2C4-70C1-473D-834C-4B44CEBF6822}"/>
              </a:ext>
            </a:extLst>
          </p:cNvPr>
          <p:cNvSpPr/>
          <p:nvPr/>
        </p:nvSpPr>
        <p:spPr bwMode="auto">
          <a:xfrm>
            <a:off x="2575311" y="3745458"/>
            <a:ext cx="127418" cy="11313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3" name="Rectangle 342">
            <a:extLst>
              <a:ext uri="{FF2B5EF4-FFF2-40B4-BE49-F238E27FC236}">
                <a16:creationId xmlns:a16="http://schemas.microsoft.com/office/drawing/2014/main" id="{0A6AA25D-AF68-4F3B-AB5B-F6B020763445}"/>
              </a:ext>
            </a:extLst>
          </p:cNvPr>
          <p:cNvSpPr/>
          <p:nvPr/>
        </p:nvSpPr>
        <p:spPr bwMode="auto">
          <a:xfrm>
            <a:off x="2761120" y="3750220"/>
            <a:ext cx="127418" cy="959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4" name="Rectangle 343">
            <a:extLst>
              <a:ext uri="{FF2B5EF4-FFF2-40B4-BE49-F238E27FC236}">
                <a16:creationId xmlns:a16="http://schemas.microsoft.com/office/drawing/2014/main" id="{05E9F16C-DFA8-4FB5-AC49-971E2C1F1D46}"/>
              </a:ext>
            </a:extLst>
          </p:cNvPr>
          <p:cNvSpPr/>
          <p:nvPr/>
        </p:nvSpPr>
        <p:spPr bwMode="auto">
          <a:xfrm>
            <a:off x="2946929" y="3800464"/>
            <a:ext cx="127418"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5" name="Rectangle 344">
            <a:extLst>
              <a:ext uri="{FF2B5EF4-FFF2-40B4-BE49-F238E27FC236}">
                <a16:creationId xmlns:a16="http://schemas.microsoft.com/office/drawing/2014/main" id="{0B6D7567-3790-4162-A45C-A0AE91C9E7F0}"/>
              </a:ext>
            </a:extLst>
          </p:cNvPr>
          <p:cNvSpPr/>
          <p:nvPr/>
        </p:nvSpPr>
        <p:spPr bwMode="auto">
          <a:xfrm flipV="1">
            <a:off x="3132736" y="3829514"/>
            <a:ext cx="127418" cy="274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6" name="Rectangle 345">
            <a:extLst>
              <a:ext uri="{FF2B5EF4-FFF2-40B4-BE49-F238E27FC236}">
                <a16:creationId xmlns:a16="http://schemas.microsoft.com/office/drawing/2014/main" id="{DD73F2B5-A4C6-4947-B382-7119CA3A3183}"/>
              </a:ext>
            </a:extLst>
          </p:cNvPr>
          <p:cNvSpPr/>
          <p:nvPr/>
        </p:nvSpPr>
        <p:spPr bwMode="auto">
          <a:xfrm>
            <a:off x="3502050" y="3850313"/>
            <a:ext cx="127418"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7" name="Rectangle 346">
            <a:extLst>
              <a:ext uri="{FF2B5EF4-FFF2-40B4-BE49-F238E27FC236}">
                <a16:creationId xmlns:a16="http://schemas.microsoft.com/office/drawing/2014/main" id="{C489B7C4-21EC-40F4-AB0D-636ADECFA1D5}"/>
              </a:ext>
            </a:extLst>
          </p:cNvPr>
          <p:cNvSpPr/>
          <p:nvPr/>
        </p:nvSpPr>
        <p:spPr bwMode="auto">
          <a:xfrm>
            <a:off x="3687964" y="3850313"/>
            <a:ext cx="127418" cy="5013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8" name="Rectangle 347">
            <a:extLst>
              <a:ext uri="{FF2B5EF4-FFF2-40B4-BE49-F238E27FC236}">
                <a16:creationId xmlns:a16="http://schemas.microsoft.com/office/drawing/2014/main" id="{F1F27BC8-917D-4DE6-B899-3472B80D6879}"/>
              </a:ext>
            </a:extLst>
          </p:cNvPr>
          <p:cNvSpPr/>
          <p:nvPr/>
        </p:nvSpPr>
        <p:spPr bwMode="auto">
          <a:xfrm>
            <a:off x="3873878" y="3850313"/>
            <a:ext cx="127418" cy="12010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9" name="Rectangle 348">
            <a:extLst>
              <a:ext uri="{FF2B5EF4-FFF2-40B4-BE49-F238E27FC236}">
                <a16:creationId xmlns:a16="http://schemas.microsoft.com/office/drawing/2014/main" id="{C0B6E2C6-3EC9-4EDD-A06F-CEBF5A47F69D}"/>
              </a:ext>
            </a:extLst>
          </p:cNvPr>
          <p:cNvSpPr/>
          <p:nvPr/>
        </p:nvSpPr>
        <p:spPr bwMode="auto">
          <a:xfrm>
            <a:off x="4059792" y="3850313"/>
            <a:ext cx="127418" cy="12679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0" name="Rectangle 349">
            <a:extLst>
              <a:ext uri="{FF2B5EF4-FFF2-40B4-BE49-F238E27FC236}">
                <a16:creationId xmlns:a16="http://schemas.microsoft.com/office/drawing/2014/main" id="{7E5D9953-5807-43B3-8621-60673B881269}"/>
              </a:ext>
            </a:extLst>
          </p:cNvPr>
          <p:cNvSpPr/>
          <p:nvPr/>
        </p:nvSpPr>
        <p:spPr bwMode="auto">
          <a:xfrm>
            <a:off x="4245706" y="3850313"/>
            <a:ext cx="127418" cy="13573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1" name="Rectangle 350">
            <a:extLst>
              <a:ext uri="{FF2B5EF4-FFF2-40B4-BE49-F238E27FC236}">
                <a16:creationId xmlns:a16="http://schemas.microsoft.com/office/drawing/2014/main" id="{53D8B887-5132-4E6C-A18A-3A0711FD027C}"/>
              </a:ext>
            </a:extLst>
          </p:cNvPr>
          <p:cNvSpPr/>
          <p:nvPr/>
        </p:nvSpPr>
        <p:spPr bwMode="auto">
          <a:xfrm>
            <a:off x="4431620" y="3850312"/>
            <a:ext cx="127418" cy="1399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Rectangle 149">
            <a:extLst>
              <a:ext uri="{FF2B5EF4-FFF2-40B4-BE49-F238E27FC236}">
                <a16:creationId xmlns:a16="http://schemas.microsoft.com/office/drawing/2014/main" id="{31525CDD-C23B-4F8F-9A21-2A9D450DD288}"/>
              </a:ext>
            </a:extLst>
          </p:cNvPr>
          <p:cNvSpPr/>
          <p:nvPr/>
        </p:nvSpPr>
        <p:spPr bwMode="auto">
          <a:xfrm>
            <a:off x="4617534" y="3850313"/>
            <a:ext cx="127418" cy="18321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C075CA12-8359-49BA-AB58-62742B933B56}"/>
              </a:ext>
            </a:extLst>
          </p:cNvPr>
          <p:cNvSpPr/>
          <p:nvPr/>
        </p:nvSpPr>
        <p:spPr bwMode="auto">
          <a:xfrm>
            <a:off x="4803448" y="3850312"/>
            <a:ext cx="127418" cy="18321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265EC4F2-D62E-4BB1-B6B8-18000A072872}"/>
              </a:ext>
            </a:extLst>
          </p:cNvPr>
          <p:cNvSpPr/>
          <p:nvPr/>
        </p:nvSpPr>
        <p:spPr bwMode="auto">
          <a:xfrm>
            <a:off x="4989362" y="3862218"/>
            <a:ext cx="127418" cy="18321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Rectangle 155">
            <a:extLst>
              <a:ext uri="{FF2B5EF4-FFF2-40B4-BE49-F238E27FC236}">
                <a16:creationId xmlns:a16="http://schemas.microsoft.com/office/drawing/2014/main" id="{915501F5-920E-40B1-9422-138256B7B741}"/>
              </a:ext>
            </a:extLst>
          </p:cNvPr>
          <p:cNvSpPr/>
          <p:nvPr/>
        </p:nvSpPr>
        <p:spPr bwMode="auto">
          <a:xfrm>
            <a:off x="5175276" y="3868464"/>
            <a:ext cx="127418" cy="20360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A3227303-6AAC-4CF4-82D4-985FA313A08F}"/>
              </a:ext>
            </a:extLst>
          </p:cNvPr>
          <p:cNvSpPr/>
          <p:nvPr/>
        </p:nvSpPr>
        <p:spPr bwMode="auto">
          <a:xfrm>
            <a:off x="5361190" y="3850312"/>
            <a:ext cx="127418" cy="24104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Rectangle 159">
            <a:extLst>
              <a:ext uri="{FF2B5EF4-FFF2-40B4-BE49-F238E27FC236}">
                <a16:creationId xmlns:a16="http://schemas.microsoft.com/office/drawing/2014/main" id="{90DC01A0-3CD3-4600-8B7A-68402F0810E0}"/>
              </a:ext>
            </a:extLst>
          </p:cNvPr>
          <p:cNvSpPr/>
          <p:nvPr/>
        </p:nvSpPr>
        <p:spPr bwMode="auto">
          <a:xfrm>
            <a:off x="5547104" y="3850312"/>
            <a:ext cx="127418" cy="25859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Rectangle 161">
            <a:extLst>
              <a:ext uri="{FF2B5EF4-FFF2-40B4-BE49-F238E27FC236}">
                <a16:creationId xmlns:a16="http://schemas.microsoft.com/office/drawing/2014/main" id="{623E9075-6ACE-43C9-A17C-65C1143AE052}"/>
              </a:ext>
            </a:extLst>
          </p:cNvPr>
          <p:cNvSpPr/>
          <p:nvPr/>
        </p:nvSpPr>
        <p:spPr bwMode="auto">
          <a:xfrm>
            <a:off x="5733018" y="3859836"/>
            <a:ext cx="127418" cy="3107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BE1E04C0-49D7-4FEA-99BA-862CDE62BE3D}"/>
              </a:ext>
            </a:extLst>
          </p:cNvPr>
          <p:cNvSpPr/>
          <p:nvPr/>
        </p:nvSpPr>
        <p:spPr bwMode="auto">
          <a:xfrm>
            <a:off x="5918932" y="3850313"/>
            <a:ext cx="127418" cy="33110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897377F8-4BF3-46D2-879E-54D62D0A2855}"/>
              </a:ext>
            </a:extLst>
          </p:cNvPr>
          <p:cNvSpPr/>
          <p:nvPr/>
        </p:nvSpPr>
        <p:spPr bwMode="auto">
          <a:xfrm>
            <a:off x="6104846" y="3850312"/>
            <a:ext cx="127418" cy="34640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1CF1A287-B8E3-4C52-8FD9-937FB2ADC0E9}"/>
              </a:ext>
            </a:extLst>
          </p:cNvPr>
          <p:cNvSpPr/>
          <p:nvPr/>
        </p:nvSpPr>
        <p:spPr bwMode="auto">
          <a:xfrm>
            <a:off x="6290760" y="3850312"/>
            <a:ext cx="127418" cy="35446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B2936C25-8744-467C-B79F-92726D5A2464}"/>
              </a:ext>
            </a:extLst>
          </p:cNvPr>
          <p:cNvSpPr/>
          <p:nvPr/>
        </p:nvSpPr>
        <p:spPr bwMode="auto">
          <a:xfrm>
            <a:off x="6476674" y="3859836"/>
            <a:ext cx="127418" cy="40227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B24366D0-D43E-4428-9DCF-A35415DBE4E6}"/>
              </a:ext>
            </a:extLst>
          </p:cNvPr>
          <p:cNvSpPr/>
          <p:nvPr/>
        </p:nvSpPr>
        <p:spPr bwMode="auto">
          <a:xfrm>
            <a:off x="6662588" y="3862248"/>
            <a:ext cx="127418" cy="42270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Rectangle 173">
            <a:extLst>
              <a:ext uri="{FF2B5EF4-FFF2-40B4-BE49-F238E27FC236}">
                <a16:creationId xmlns:a16="http://schemas.microsoft.com/office/drawing/2014/main" id="{F2C2E0AA-4784-49F0-918B-FD0EEA2C1DBA}"/>
              </a:ext>
            </a:extLst>
          </p:cNvPr>
          <p:cNvSpPr/>
          <p:nvPr/>
        </p:nvSpPr>
        <p:spPr bwMode="auto">
          <a:xfrm>
            <a:off x="6848502" y="3850313"/>
            <a:ext cx="127418" cy="46853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C3461414-C017-46AB-875B-1B6A2E1FE7C0}"/>
              </a:ext>
            </a:extLst>
          </p:cNvPr>
          <p:cNvSpPr/>
          <p:nvPr/>
        </p:nvSpPr>
        <p:spPr bwMode="auto">
          <a:xfrm>
            <a:off x="7034416" y="3850313"/>
            <a:ext cx="127418" cy="5061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Rectangle 176">
            <a:extLst>
              <a:ext uri="{FF2B5EF4-FFF2-40B4-BE49-F238E27FC236}">
                <a16:creationId xmlns:a16="http://schemas.microsoft.com/office/drawing/2014/main" id="{2FF2BFB1-1F6E-4610-924A-15CAC36317DB}"/>
              </a:ext>
            </a:extLst>
          </p:cNvPr>
          <p:cNvSpPr/>
          <p:nvPr/>
        </p:nvSpPr>
        <p:spPr bwMode="auto">
          <a:xfrm>
            <a:off x="7220330" y="3850313"/>
            <a:ext cx="127418" cy="5128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9" name="Rectangle 178">
            <a:extLst>
              <a:ext uri="{FF2B5EF4-FFF2-40B4-BE49-F238E27FC236}">
                <a16:creationId xmlns:a16="http://schemas.microsoft.com/office/drawing/2014/main" id="{840A6238-9043-4597-AF70-0230F267D59B}"/>
              </a:ext>
            </a:extLst>
          </p:cNvPr>
          <p:cNvSpPr/>
          <p:nvPr/>
        </p:nvSpPr>
        <p:spPr bwMode="auto">
          <a:xfrm>
            <a:off x="7406244" y="3850313"/>
            <a:ext cx="127418" cy="52172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Rectangle 180">
            <a:extLst>
              <a:ext uri="{FF2B5EF4-FFF2-40B4-BE49-F238E27FC236}">
                <a16:creationId xmlns:a16="http://schemas.microsoft.com/office/drawing/2014/main" id="{4E76344C-E897-439F-858F-04B1C9C3C999}"/>
              </a:ext>
            </a:extLst>
          </p:cNvPr>
          <p:cNvSpPr/>
          <p:nvPr/>
        </p:nvSpPr>
        <p:spPr bwMode="auto">
          <a:xfrm>
            <a:off x="7592158" y="3850313"/>
            <a:ext cx="127418" cy="53069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3" name="Rectangle 182">
            <a:extLst>
              <a:ext uri="{FF2B5EF4-FFF2-40B4-BE49-F238E27FC236}">
                <a16:creationId xmlns:a16="http://schemas.microsoft.com/office/drawing/2014/main" id="{EC42F833-6FCF-41DE-BABB-089CB3B12A50}"/>
              </a:ext>
            </a:extLst>
          </p:cNvPr>
          <p:cNvSpPr/>
          <p:nvPr/>
        </p:nvSpPr>
        <p:spPr bwMode="auto">
          <a:xfrm>
            <a:off x="7778072" y="3850312"/>
            <a:ext cx="127418" cy="54475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5" name="Rectangle 184">
            <a:extLst>
              <a:ext uri="{FF2B5EF4-FFF2-40B4-BE49-F238E27FC236}">
                <a16:creationId xmlns:a16="http://schemas.microsoft.com/office/drawing/2014/main" id="{17DCB897-7A4D-47FA-88A2-E37D1D365E6B}"/>
              </a:ext>
            </a:extLst>
          </p:cNvPr>
          <p:cNvSpPr/>
          <p:nvPr/>
        </p:nvSpPr>
        <p:spPr bwMode="auto">
          <a:xfrm>
            <a:off x="7963986" y="3850312"/>
            <a:ext cx="127418" cy="56094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7" name="Rectangle 186">
            <a:extLst>
              <a:ext uri="{FF2B5EF4-FFF2-40B4-BE49-F238E27FC236}">
                <a16:creationId xmlns:a16="http://schemas.microsoft.com/office/drawing/2014/main" id="{B169BB20-C64F-4141-BFEB-8B4ED635D2AB}"/>
              </a:ext>
            </a:extLst>
          </p:cNvPr>
          <p:cNvSpPr/>
          <p:nvPr/>
        </p:nvSpPr>
        <p:spPr bwMode="auto">
          <a:xfrm>
            <a:off x="8149900" y="3855074"/>
            <a:ext cx="127418" cy="56092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FC8034F6-E776-4BA8-BF2A-4610F84E092F}"/>
              </a:ext>
            </a:extLst>
          </p:cNvPr>
          <p:cNvSpPr/>
          <p:nvPr/>
        </p:nvSpPr>
        <p:spPr bwMode="auto">
          <a:xfrm>
            <a:off x="8335814" y="3857455"/>
            <a:ext cx="127418" cy="5609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1" name="Rectangle 190">
            <a:extLst>
              <a:ext uri="{FF2B5EF4-FFF2-40B4-BE49-F238E27FC236}">
                <a16:creationId xmlns:a16="http://schemas.microsoft.com/office/drawing/2014/main" id="{DE6368A2-6BD4-41F7-A95F-3FC96359AAE0}"/>
              </a:ext>
            </a:extLst>
          </p:cNvPr>
          <p:cNvSpPr/>
          <p:nvPr/>
        </p:nvSpPr>
        <p:spPr bwMode="auto">
          <a:xfrm>
            <a:off x="8521728" y="3850312"/>
            <a:ext cx="127418" cy="5779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5" name="Rectangle 224">
            <a:extLst>
              <a:ext uri="{FF2B5EF4-FFF2-40B4-BE49-F238E27FC236}">
                <a16:creationId xmlns:a16="http://schemas.microsoft.com/office/drawing/2014/main" id="{446626BA-B936-46BE-B58F-34B9DD8F8E5D}"/>
              </a:ext>
            </a:extLst>
          </p:cNvPr>
          <p:cNvSpPr/>
          <p:nvPr/>
        </p:nvSpPr>
        <p:spPr bwMode="auto">
          <a:xfrm>
            <a:off x="8707642" y="3850312"/>
            <a:ext cx="127418" cy="57795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7" name="Rectangle 226">
            <a:extLst>
              <a:ext uri="{FF2B5EF4-FFF2-40B4-BE49-F238E27FC236}">
                <a16:creationId xmlns:a16="http://schemas.microsoft.com/office/drawing/2014/main" id="{00207961-4E30-44AA-A48C-76DC678E842E}"/>
              </a:ext>
            </a:extLst>
          </p:cNvPr>
          <p:cNvSpPr/>
          <p:nvPr/>
        </p:nvSpPr>
        <p:spPr bwMode="auto">
          <a:xfrm>
            <a:off x="8893556" y="3850312"/>
            <a:ext cx="127418" cy="5779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9" name="Rectangle 228">
            <a:extLst>
              <a:ext uri="{FF2B5EF4-FFF2-40B4-BE49-F238E27FC236}">
                <a16:creationId xmlns:a16="http://schemas.microsoft.com/office/drawing/2014/main" id="{C1984E1B-32E4-424E-9C08-B793B2D0C11A}"/>
              </a:ext>
            </a:extLst>
          </p:cNvPr>
          <p:cNvSpPr/>
          <p:nvPr/>
        </p:nvSpPr>
        <p:spPr bwMode="auto">
          <a:xfrm>
            <a:off x="9079470" y="3850312"/>
            <a:ext cx="127418" cy="59843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1" name="Rectangle 230">
            <a:extLst>
              <a:ext uri="{FF2B5EF4-FFF2-40B4-BE49-F238E27FC236}">
                <a16:creationId xmlns:a16="http://schemas.microsoft.com/office/drawing/2014/main" id="{AD335EC5-FB46-4F40-A42D-D016B56C10FA}"/>
              </a:ext>
            </a:extLst>
          </p:cNvPr>
          <p:cNvSpPr/>
          <p:nvPr/>
        </p:nvSpPr>
        <p:spPr bwMode="auto">
          <a:xfrm>
            <a:off x="9265384" y="3850312"/>
            <a:ext cx="127418" cy="59843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3" name="Rectangle 232">
            <a:extLst>
              <a:ext uri="{FF2B5EF4-FFF2-40B4-BE49-F238E27FC236}">
                <a16:creationId xmlns:a16="http://schemas.microsoft.com/office/drawing/2014/main" id="{9AF7A940-89F7-40BF-89DE-70D9F99766B8}"/>
              </a:ext>
            </a:extLst>
          </p:cNvPr>
          <p:cNvSpPr/>
          <p:nvPr/>
        </p:nvSpPr>
        <p:spPr bwMode="auto">
          <a:xfrm>
            <a:off x="9451298" y="3850313"/>
            <a:ext cx="127418" cy="5984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5" name="Rectangle 234">
            <a:extLst>
              <a:ext uri="{FF2B5EF4-FFF2-40B4-BE49-F238E27FC236}">
                <a16:creationId xmlns:a16="http://schemas.microsoft.com/office/drawing/2014/main" id="{F27877AE-30BB-4315-A28D-7DE653F60374}"/>
              </a:ext>
            </a:extLst>
          </p:cNvPr>
          <p:cNvSpPr/>
          <p:nvPr/>
        </p:nvSpPr>
        <p:spPr bwMode="auto">
          <a:xfrm>
            <a:off x="9637212" y="3857455"/>
            <a:ext cx="127418" cy="61941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7" name="Rectangle 236">
            <a:extLst>
              <a:ext uri="{FF2B5EF4-FFF2-40B4-BE49-F238E27FC236}">
                <a16:creationId xmlns:a16="http://schemas.microsoft.com/office/drawing/2014/main" id="{E9A450C4-9921-46D1-9943-D53AE3527ECD}"/>
              </a:ext>
            </a:extLst>
          </p:cNvPr>
          <p:cNvSpPr/>
          <p:nvPr/>
        </p:nvSpPr>
        <p:spPr bwMode="auto">
          <a:xfrm>
            <a:off x="9823126" y="3850312"/>
            <a:ext cx="127418" cy="6800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9" name="Rectangle 238">
            <a:extLst>
              <a:ext uri="{FF2B5EF4-FFF2-40B4-BE49-F238E27FC236}">
                <a16:creationId xmlns:a16="http://schemas.microsoft.com/office/drawing/2014/main" id="{9F7038A1-75C4-45E8-A666-A47A142D560D}"/>
              </a:ext>
            </a:extLst>
          </p:cNvPr>
          <p:cNvSpPr/>
          <p:nvPr/>
        </p:nvSpPr>
        <p:spPr bwMode="auto">
          <a:xfrm>
            <a:off x="10009040" y="3850312"/>
            <a:ext cx="127418" cy="70093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1" name="Rectangle 240">
            <a:extLst>
              <a:ext uri="{FF2B5EF4-FFF2-40B4-BE49-F238E27FC236}">
                <a16:creationId xmlns:a16="http://schemas.microsoft.com/office/drawing/2014/main" id="{88E0E9ED-2667-4A69-BFBD-5F6681542241}"/>
              </a:ext>
            </a:extLst>
          </p:cNvPr>
          <p:cNvSpPr/>
          <p:nvPr/>
        </p:nvSpPr>
        <p:spPr bwMode="auto">
          <a:xfrm>
            <a:off x="10194954" y="3850312"/>
            <a:ext cx="127418" cy="74461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3" name="Rectangle 242">
            <a:extLst>
              <a:ext uri="{FF2B5EF4-FFF2-40B4-BE49-F238E27FC236}">
                <a16:creationId xmlns:a16="http://schemas.microsoft.com/office/drawing/2014/main" id="{21FB57AF-8052-4748-9095-66FB15ADB604}"/>
              </a:ext>
            </a:extLst>
          </p:cNvPr>
          <p:cNvSpPr/>
          <p:nvPr/>
        </p:nvSpPr>
        <p:spPr bwMode="auto">
          <a:xfrm>
            <a:off x="10380868" y="3857456"/>
            <a:ext cx="127418" cy="83035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5" name="Rectangle 244">
            <a:extLst>
              <a:ext uri="{FF2B5EF4-FFF2-40B4-BE49-F238E27FC236}">
                <a16:creationId xmlns:a16="http://schemas.microsoft.com/office/drawing/2014/main" id="{D7B4FBE3-2F85-426E-8A2A-DAD5A4350927}"/>
              </a:ext>
            </a:extLst>
          </p:cNvPr>
          <p:cNvSpPr/>
          <p:nvPr/>
        </p:nvSpPr>
        <p:spPr bwMode="auto">
          <a:xfrm>
            <a:off x="10566782" y="3855074"/>
            <a:ext cx="127418" cy="8379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7" name="Rectangle 246">
            <a:extLst>
              <a:ext uri="{FF2B5EF4-FFF2-40B4-BE49-F238E27FC236}">
                <a16:creationId xmlns:a16="http://schemas.microsoft.com/office/drawing/2014/main" id="{FC267DC2-BA77-4C0A-BC74-59E6E5B20ABB}"/>
              </a:ext>
            </a:extLst>
          </p:cNvPr>
          <p:cNvSpPr/>
          <p:nvPr/>
        </p:nvSpPr>
        <p:spPr bwMode="auto">
          <a:xfrm>
            <a:off x="10752696" y="3850312"/>
            <a:ext cx="127418" cy="94862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9" name="Rectangle 248">
            <a:extLst>
              <a:ext uri="{FF2B5EF4-FFF2-40B4-BE49-F238E27FC236}">
                <a16:creationId xmlns:a16="http://schemas.microsoft.com/office/drawing/2014/main" id="{7DF5A66E-FC85-4362-94CE-3F1B0BDAD072}"/>
              </a:ext>
            </a:extLst>
          </p:cNvPr>
          <p:cNvSpPr/>
          <p:nvPr/>
        </p:nvSpPr>
        <p:spPr bwMode="auto">
          <a:xfrm>
            <a:off x="11124524" y="3850312"/>
            <a:ext cx="127418" cy="128846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3" name="Rectangle 252">
            <a:extLst>
              <a:ext uri="{FF2B5EF4-FFF2-40B4-BE49-F238E27FC236}">
                <a16:creationId xmlns:a16="http://schemas.microsoft.com/office/drawing/2014/main" id="{4C82D367-5F96-4E85-AFA9-A3986DAA8F24}"/>
              </a:ext>
            </a:extLst>
          </p:cNvPr>
          <p:cNvSpPr/>
          <p:nvPr/>
        </p:nvSpPr>
        <p:spPr bwMode="auto">
          <a:xfrm>
            <a:off x="11496345" y="3850312"/>
            <a:ext cx="127418" cy="170058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5" name="Rectangle 254">
            <a:extLst>
              <a:ext uri="{FF2B5EF4-FFF2-40B4-BE49-F238E27FC236}">
                <a16:creationId xmlns:a16="http://schemas.microsoft.com/office/drawing/2014/main" id="{B522E282-8213-4134-97A4-B2926803FF2A}"/>
              </a:ext>
            </a:extLst>
          </p:cNvPr>
          <p:cNvSpPr/>
          <p:nvPr/>
        </p:nvSpPr>
        <p:spPr bwMode="auto">
          <a:xfrm>
            <a:off x="10938610" y="3850312"/>
            <a:ext cx="127418" cy="10536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7" name="Rectangle 256">
            <a:extLst>
              <a:ext uri="{FF2B5EF4-FFF2-40B4-BE49-F238E27FC236}">
                <a16:creationId xmlns:a16="http://schemas.microsoft.com/office/drawing/2014/main" id="{99AC95C3-5C28-4F93-95DD-30A7468DF944}"/>
              </a:ext>
            </a:extLst>
          </p:cNvPr>
          <p:cNvSpPr/>
          <p:nvPr/>
        </p:nvSpPr>
        <p:spPr bwMode="auto">
          <a:xfrm>
            <a:off x="11310438" y="3850312"/>
            <a:ext cx="127418" cy="134741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8" name="Straight Connector 7">
            <a:extLst>
              <a:ext uri="{FF2B5EF4-FFF2-40B4-BE49-F238E27FC236}">
                <a16:creationId xmlns:a16="http://schemas.microsoft.com/office/drawing/2014/main" id="{961AF067-6F44-4B63-A477-A56D82A6255F}"/>
              </a:ext>
            </a:extLst>
          </p:cNvPr>
          <p:cNvCxnSpPr>
            <a:cxnSpLocks/>
          </p:cNvCxnSpPr>
          <p:nvPr/>
        </p:nvCxnSpPr>
        <p:spPr bwMode="auto">
          <a:xfrm>
            <a:off x="1035170" y="3856003"/>
            <a:ext cx="10691004"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095713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83318CF9-D725-4A21-8EF4-2FF44C13BED9}"/>
              </a:ext>
            </a:extLst>
          </p:cNvPr>
          <p:cNvGrpSpPr/>
          <p:nvPr/>
        </p:nvGrpSpPr>
        <p:grpSpPr>
          <a:xfrm>
            <a:off x="1917130" y="2832583"/>
            <a:ext cx="8156139" cy="3147887"/>
            <a:chOff x="1917130" y="2832583"/>
            <a:chExt cx="8156139" cy="3147887"/>
          </a:xfrm>
          <a:solidFill>
            <a:schemeClr val="accent2"/>
          </a:solidFill>
        </p:grpSpPr>
        <p:sp>
          <p:nvSpPr>
            <p:cNvPr id="292" name="Rectangle 291">
              <a:extLst>
                <a:ext uri="{FF2B5EF4-FFF2-40B4-BE49-F238E27FC236}">
                  <a16:creationId xmlns:a16="http://schemas.microsoft.com/office/drawing/2014/main" id="{0380D841-A1AE-47CE-9F7F-2A6042A9B75D}"/>
                </a:ext>
              </a:extLst>
            </p:cNvPr>
            <p:cNvSpPr/>
            <p:nvPr/>
          </p:nvSpPr>
          <p:spPr bwMode="auto">
            <a:xfrm>
              <a:off x="1917130" y="2832583"/>
              <a:ext cx="8156139"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3" name="Rectangle 292">
              <a:extLst>
                <a:ext uri="{FF2B5EF4-FFF2-40B4-BE49-F238E27FC236}">
                  <a16:creationId xmlns:a16="http://schemas.microsoft.com/office/drawing/2014/main" id="{602143B5-075A-47FF-8BB7-0EF65C397124}"/>
                </a:ext>
              </a:extLst>
            </p:cNvPr>
            <p:cNvSpPr/>
            <p:nvPr/>
          </p:nvSpPr>
          <p:spPr bwMode="auto">
            <a:xfrm>
              <a:off x="1917130" y="2926161"/>
              <a:ext cx="6438676"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4" name="Rectangle 293">
              <a:extLst>
                <a:ext uri="{FF2B5EF4-FFF2-40B4-BE49-F238E27FC236}">
                  <a16:creationId xmlns:a16="http://schemas.microsoft.com/office/drawing/2014/main" id="{8941AA6C-7447-4673-A0FA-FC886D08296A}"/>
                </a:ext>
              </a:extLst>
            </p:cNvPr>
            <p:cNvSpPr/>
            <p:nvPr/>
          </p:nvSpPr>
          <p:spPr bwMode="auto">
            <a:xfrm>
              <a:off x="1917130" y="3019739"/>
              <a:ext cx="5779070"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5" name="Rectangle 294">
              <a:extLst>
                <a:ext uri="{FF2B5EF4-FFF2-40B4-BE49-F238E27FC236}">
                  <a16:creationId xmlns:a16="http://schemas.microsoft.com/office/drawing/2014/main" id="{A94F5CAD-DE5A-43B2-BAF7-B84F0BA864C8}"/>
                </a:ext>
              </a:extLst>
            </p:cNvPr>
            <p:cNvSpPr/>
            <p:nvPr/>
          </p:nvSpPr>
          <p:spPr bwMode="auto">
            <a:xfrm>
              <a:off x="1917130" y="3113317"/>
              <a:ext cx="5445733"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7" name="Rectangle 296">
              <a:extLst>
                <a:ext uri="{FF2B5EF4-FFF2-40B4-BE49-F238E27FC236}">
                  <a16:creationId xmlns:a16="http://schemas.microsoft.com/office/drawing/2014/main" id="{D2BA6CFD-8778-4C6F-ADC0-4DE2A8FD4C8C}"/>
                </a:ext>
              </a:extLst>
            </p:cNvPr>
            <p:cNvSpPr/>
            <p:nvPr/>
          </p:nvSpPr>
          <p:spPr bwMode="auto">
            <a:xfrm>
              <a:off x="1917130" y="3206895"/>
              <a:ext cx="5424264"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9" name="Rectangle 298">
              <a:extLst>
                <a:ext uri="{FF2B5EF4-FFF2-40B4-BE49-F238E27FC236}">
                  <a16:creationId xmlns:a16="http://schemas.microsoft.com/office/drawing/2014/main" id="{2716D676-8431-4D95-81CD-8F900E7B59BA}"/>
                </a:ext>
              </a:extLst>
            </p:cNvPr>
            <p:cNvSpPr/>
            <p:nvPr/>
          </p:nvSpPr>
          <p:spPr bwMode="auto">
            <a:xfrm>
              <a:off x="1917130" y="3300473"/>
              <a:ext cx="5402833"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0" name="Rectangle 299">
              <a:extLst>
                <a:ext uri="{FF2B5EF4-FFF2-40B4-BE49-F238E27FC236}">
                  <a16:creationId xmlns:a16="http://schemas.microsoft.com/office/drawing/2014/main" id="{B8DA6189-1DDB-4A4C-8B59-36C1042C212F}"/>
                </a:ext>
              </a:extLst>
            </p:cNvPr>
            <p:cNvSpPr/>
            <p:nvPr/>
          </p:nvSpPr>
          <p:spPr bwMode="auto">
            <a:xfrm>
              <a:off x="1917130" y="3394051"/>
              <a:ext cx="5052789"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1" name="Rectangle 300">
              <a:extLst>
                <a:ext uri="{FF2B5EF4-FFF2-40B4-BE49-F238E27FC236}">
                  <a16:creationId xmlns:a16="http://schemas.microsoft.com/office/drawing/2014/main" id="{B78ED922-28F2-4575-B8AA-3726B2CCD844}"/>
                </a:ext>
              </a:extLst>
            </p:cNvPr>
            <p:cNvSpPr/>
            <p:nvPr/>
          </p:nvSpPr>
          <p:spPr bwMode="auto">
            <a:xfrm>
              <a:off x="1917130" y="3487629"/>
              <a:ext cx="4688458"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2" name="Rectangle 301">
              <a:extLst>
                <a:ext uri="{FF2B5EF4-FFF2-40B4-BE49-F238E27FC236}">
                  <a16:creationId xmlns:a16="http://schemas.microsoft.com/office/drawing/2014/main" id="{33CB730C-986B-4320-A2D0-1D7691223183}"/>
                </a:ext>
              </a:extLst>
            </p:cNvPr>
            <p:cNvSpPr/>
            <p:nvPr/>
          </p:nvSpPr>
          <p:spPr bwMode="auto">
            <a:xfrm>
              <a:off x="1917130" y="3581207"/>
              <a:ext cx="4538439"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4" name="Rectangle 303">
              <a:extLst>
                <a:ext uri="{FF2B5EF4-FFF2-40B4-BE49-F238E27FC236}">
                  <a16:creationId xmlns:a16="http://schemas.microsoft.com/office/drawing/2014/main" id="{DBC02050-85EB-482E-ADCE-F0552D311665}"/>
                </a:ext>
              </a:extLst>
            </p:cNvPr>
            <p:cNvSpPr/>
            <p:nvPr/>
          </p:nvSpPr>
          <p:spPr bwMode="auto">
            <a:xfrm>
              <a:off x="1917130" y="3674785"/>
              <a:ext cx="4276501"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5" name="Rectangle 304">
              <a:extLst>
                <a:ext uri="{FF2B5EF4-FFF2-40B4-BE49-F238E27FC236}">
                  <a16:creationId xmlns:a16="http://schemas.microsoft.com/office/drawing/2014/main" id="{AFB36387-E499-4D7E-A110-F0261D2D0053}"/>
                </a:ext>
              </a:extLst>
            </p:cNvPr>
            <p:cNvSpPr/>
            <p:nvPr/>
          </p:nvSpPr>
          <p:spPr bwMode="auto">
            <a:xfrm>
              <a:off x="1917130" y="3861941"/>
              <a:ext cx="395979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0" name="Rectangle 309">
              <a:extLst>
                <a:ext uri="{FF2B5EF4-FFF2-40B4-BE49-F238E27FC236}">
                  <a16:creationId xmlns:a16="http://schemas.microsoft.com/office/drawing/2014/main" id="{DC7A100F-BE30-41AB-9681-BF21D044DC8B}"/>
                </a:ext>
              </a:extLst>
            </p:cNvPr>
            <p:cNvSpPr/>
            <p:nvPr/>
          </p:nvSpPr>
          <p:spPr bwMode="auto">
            <a:xfrm>
              <a:off x="1917130" y="4049097"/>
              <a:ext cx="333114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44E043FE-512D-4F54-B674-4F0019FCC1F8}"/>
                </a:ext>
              </a:extLst>
            </p:cNvPr>
            <p:cNvSpPr/>
            <p:nvPr/>
          </p:nvSpPr>
          <p:spPr bwMode="auto">
            <a:xfrm>
              <a:off x="1917130" y="3768363"/>
              <a:ext cx="4178870"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4F67999E-ECCD-48C1-9DED-7A1EBF8C8EF8}"/>
                </a:ext>
              </a:extLst>
            </p:cNvPr>
            <p:cNvSpPr/>
            <p:nvPr/>
          </p:nvSpPr>
          <p:spPr bwMode="auto">
            <a:xfrm>
              <a:off x="1917130" y="3955519"/>
              <a:ext cx="3535933"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215824EC-5E94-4775-85FE-47AA3945FAAD}"/>
                </a:ext>
              </a:extLst>
            </p:cNvPr>
            <p:cNvSpPr/>
            <p:nvPr/>
          </p:nvSpPr>
          <p:spPr bwMode="auto">
            <a:xfrm>
              <a:off x="1917130" y="4142675"/>
              <a:ext cx="293109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3" name="Rectangle 302">
              <a:extLst>
                <a:ext uri="{FF2B5EF4-FFF2-40B4-BE49-F238E27FC236}">
                  <a16:creationId xmlns:a16="http://schemas.microsoft.com/office/drawing/2014/main" id="{8187B22B-40F7-4FB2-A44D-C96785B6BF1F}"/>
                </a:ext>
              </a:extLst>
            </p:cNvPr>
            <p:cNvSpPr/>
            <p:nvPr/>
          </p:nvSpPr>
          <p:spPr bwMode="auto">
            <a:xfrm>
              <a:off x="1917130" y="4236253"/>
              <a:ext cx="2870389"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1" name="Rectangle 310">
              <a:extLst>
                <a:ext uri="{FF2B5EF4-FFF2-40B4-BE49-F238E27FC236}">
                  <a16:creationId xmlns:a16="http://schemas.microsoft.com/office/drawing/2014/main" id="{5F19BC69-95E9-41B4-BC92-359B13A26CA9}"/>
                </a:ext>
              </a:extLst>
            </p:cNvPr>
            <p:cNvSpPr/>
            <p:nvPr/>
          </p:nvSpPr>
          <p:spPr bwMode="auto">
            <a:xfrm>
              <a:off x="1917131" y="4329831"/>
              <a:ext cx="2848068"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2" name="Rectangle 311">
              <a:extLst>
                <a:ext uri="{FF2B5EF4-FFF2-40B4-BE49-F238E27FC236}">
                  <a16:creationId xmlns:a16="http://schemas.microsoft.com/office/drawing/2014/main" id="{C4D2A174-5997-4DD9-83E0-3A8A44821863}"/>
                </a:ext>
              </a:extLst>
            </p:cNvPr>
            <p:cNvSpPr/>
            <p:nvPr/>
          </p:nvSpPr>
          <p:spPr bwMode="auto">
            <a:xfrm>
              <a:off x="1917131" y="4610565"/>
              <a:ext cx="1969070"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3" name="Rectangle 312">
              <a:extLst>
                <a:ext uri="{FF2B5EF4-FFF2-40B4-BE49-F238E27FC236}">
                  <a16:creationId xmlns:a16="http://schemas.microsoft.com/office/drawing/2014/main" id="{15590B67-507B-40BE-878C-4AFA8FEE9F11}"/>
                </a:ext>
              </a:extLst>
            </p:cNvPr>
            <p:cNvSpPr/>
            <p:nvPr/>
          </p:nvSpPr>
          <p:spPr bwMode="auto">
            <a:xfrm>
              <a:off x="1917131" y="4891299"/>
              <a:ext cx="1754758"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4" name="Rectangle 313">
              <a:extLst>
                <a:ext uri="{FF2B5EF4-FFF2-40B4-BE49-F238E27FC236}">
                  <a16:creationId xmlns:a16="http://schemas.microsoft.com/office/drawing/2014/main" id="{7269D899-19E9-472B-9F86-4A349E15C319}"/>
                </a:ext>
              </a:extLst>
            </p:cNvPr>
            <p:cNvSpPr/>
            <p:nvPr/>
          </p:nvSpPr>
          <p:spPr bwMode="auto">
            <a:xfrm>
              <a:off x="1917130" y="5172033"/>
              <a:ext cx="144519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5" name="Rectangle 314">
              <a:extLst>
                <a:ext uri="{FF2B5EF4-FFF2-40B4-BE49-F238E27FC236}">
                  <a16:creationId xmlns:a16="http://schemas.microsoft.com/office/drawing/2014/main" id="{C53C6D09-33D7-4D18-B7AC-049F62903DAA}"/>
                </a:ext>
              </a:extLst>
            </p:cNvPr>
            <p:cNvSpPr/>
            <p:nvPr/>
          </p:nvSpPr>
          <p:spPr bwMode="auto">
            <a:xfrm>
              <a:off x="1929266" y="5453078"/>
              <a:ext cx="1394960"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6" name="Rectangle 315">
              <a:extLst>
                <a:ext uri="{FF2B5EF4-FFF2-40B4-BE49-F238E27FC236}">
                  <a16:creationId xmlns:a16="http://schemas.microsoft.com/office/drawing/2014/main" id="{F642C013-D395-4A15-BF76-D8D0C0BCC21F}"/>
                </a:ext>
              </a:extLst>
            </p:cNvPr>
            <p:cNvSpPr/>
            <p:nvPr/>
          </p:nvSpPr>
          <p:spPr bwMode="auto">
            <a:xfrm>
              <a:off x="1917131" y="5639923"/>
              <a:ext cx="1328514"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7" name="Rectangle 316">
              <a:extLst>
                <a:ext uri="{FF2B5EF4-FFF2-40B4-BE49-F238E27FC236}">
                  <a16:creationId xmlns:a16="http://schemas.microsoft.com/office/drawing/2014/main" id="{FEE4118C-BD64-4BA8-BD03-E592BBA7050D}"/>
                </a:ext>
              </a:extLst>
            </p:cNvPr>
            <p:cNvSpPr/>
            <p:nvPr/>
          </p:nvSpPr>
          <p:spPr bwMode="auto">
            <a:xfrm>
              <a:off x="1921892" y="5733501"/>
              <a:ext cx="108324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8" name="Rectangle 317">
              <a:extLst>
                <a:ext uri="{FF2B5EF4-FFF2-40B4-BE49-F238E27FC236}">
                  <a16:creationId xmlns:a16="http://schemas.microsoft.com/office/drawing/2014/main" id="{7DE52D53-A879-4CC7-B624-7B48DA98758B}"/>
                </a:ext>
              </a:extLst>
            </p:cNvPr>
            <p:cNvSpPr/>
            <p:nvPr/>
          </p:nvSpPr>
          <p:spPr bwMode="auto">
            <a:xfrm>
              <a:off x="1917131" y="5827079"/>
              <a:ext cx="692720"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B9019E48-103B-4CC2-9005-2200328F9BC3}"/>
                </a:ext>
              </a:extLst>
            </p:cNvPr>
            <p:cNvSpPr/>
            <p:nvPr/>
          </p:nvSpPr>
          <p:spPr bwMode="auto">
            <a:xfrm>
              <a:off x="1917131" y="4423409"/>
              <a:ext cx="2166714"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52CD15E2-71C9-4298-ACFB-B0A6FB02927D}"/>
                </a:ext>
              </a:extLst>
            </p:cNvPr>
            <p:cNvSpPr/>
            <p:nvPr/>
          </p:nvSpPr>
          <p:spPr bwMode="auto">
            <a:xfrm>
              <a:off x="1917130" y="5920665"/>
              <a:ext cx="49269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D27B6CE5-6AC8-4E38-A5EF-666E22FA1FD4}"/>
                </a:ext>
              </a:extLst>
            </p:cNvPr>
            <p:cNvSpPr/>
            <p:nvPr/>
          </p:nvSpPr>
          <p:spPr bwMode="auto">
            <a:xfrm>
              <a:off x="1917131" y="4516987"/>
              <a:ext cx="2109564"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4DD704B6-BAD2-4E57-95B4-8D84FCC2BA4B}"/>
                </a:ext>
              </a:extLst>
            </p:cNvPr>
            <p:cNvSpPr/>
            <p:nvPr/>
          </p:nvSpPr>
          <p:spPr bwMode="auto">
            <a:xfrm>
              <a:off x="1917130" y="4797721"/>
              <a:ext cx="1831323"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805AF596-5F2E-4D38-84CE-DBA07B61B30A}"/>
                </a:ext>
              </a:extLst>
            </p:cNvPr>
            <p:cNvSpPr/>
            <p:nvPr/>
          </p:nvSpPr>
          <p:spPr bwMode="auto">
            <a:xfrm>
              <a:off x="1917131" y="5078455"/>
              <a:ext cx="1545208"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C77F5B42-BA0A-4E97-864F-29B363F117DA}"/>
                </a:ext>
              </a:extLst>
            </p:cNvPr>
            <p:cNvSpPr/>
            <p:nvPr/>
          </p:nvSpPr>
          <p:spPr bwMode="auto">
            <a:xfrm>
              <a:off x="1917130" y="5359189"/>
              <a:ext cx="140709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1AB58D06-0122-4BB8-9BE0-9EE7DEB584EE}"/>
                </a:ext>
              </a:extLst>
            </p:cNvPr>
            <p:cNvSpPr/>
            <p:nvPr/>
          </p:nvSpPr>
          <p:spPr bwMode="auto">
            <a:xfrm>
              <a:off x="1917130" y="4704143"/>
              <a:ext cx="1871439"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5312E28A-B93A-4CA4-B426-DA6314263D59}"/>
                </a:ext>
              </a:extLst>
            </p:cNvPr>
            <p:cNvSpPr/>
            <p:nvPr/>
          </p:nvSpPr>
          <p:spPr bwMode="auto">
            <a:xfrm>
              <a:off x="1917131" y="4984877"/>
              <a:ext cx="1607120"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F017B756-42F1-4468-AF19-AD1918E8CB76}"/>
                </a:ext>
              </a:extLst>
            </p:cNvPr>
            <p:cNvSpPr/>
            <p:nvPr/>
          </p:nvSpPr>
          <p:spPr bwMode="auto">
            <a:xfrm>
              <a:off x="1917130" y="5265611"/>
              <a:ext cx="150234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5F0E33CF-81D1-4A46-BD25-ABE171949947}"/>
                </a:ext>
              </a:extLst>
            </p:cNvPr>
            <p:cNvSpPr/>
            <p:nvPr/>
          </p:nvSpPr>
          <p:spPr bwMode="auto">
            <a:xfrm>
              <a:off x="1917130" y="5546345"/>
              <a:ext cx="1407095" cy="5980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 name="Title 5">
            <a:extLst>
              <a:ext uri="{FF2B5EF4-FFF2-40B4-BE49-F238E27FC236}">
                <a16:creationId xmlns:a16="http://schemas.microsoft.com/office/drawing/2014/main" id="{2409D257-07E8-44A3-ADBE-B11E341D897D}"/>
              </a:ext>
            </a:extLst>
          </p:cNvPr>
          <p:cNvSpPr>
            <a:spLocks noGrp="1"/>
          </p:cNvSpPr>
          <p:nvPr>
            <p:ph type="title"/>
          </p:nvPr>
        </p:nvSpPr>
        <p:spPr/>
        <p:txBody>
          <a:bodyPr/>
          <a:lstStyle/>
          <a:p>
            <a:r>
              <a:rPr lang="en-US" dirty="0">
                <a:sym typeface="Helvetica"/>
              </a:rPr>
              <a:t>CodeBreaK100: Durability of Clinical Benefit in Patients With NSCLC</a:t>
            </a:r>
            <a:endParaRPr lang="en-US" dirty="0"/>
          </a:p>
        </p:txBody>
      </p:sp>
      <p:sp>
        <p:nvSpPr>
          <p:cNvPr id="3" name="Content Placeholder 2">
            <a:extLst>
              <a:ext uri="{FF2B5EF4-FFF2-40B4-BE49-F238E27FC236}">
                <a16:creationId xmlns:a16="http://schemas.microsoft.com/office/drawing/2014/main" id="{9BF0BE04-FDED-4EDF-ADC4-A985D9D7CD28}"/>
              </a:ext>
            </a:extLst>
          </p:cNvPr>
          <p:cNvSpPr>
            <a:spLocks noGrp="1"/>
          </p:cNvSpPr>
          <p:nvPr>
            <p:ph idx="1"/>
          </p:nvPr>
        </p:nvSpPr>
        <p:spPr>
          <a:xfrm>
            <a:off x="604675" y="1513047"/>
            <a:ext cx="10877529" cy="1193792"/>
          </a:xfrm>
        </p:spPr>
        <p:txBody>
          <a:bodyPr/>
          <a:lstStyle/>
          <a:p>
            <a:pPr marL="285750" marR="0" lvl="0" indent="-285750" algn="l" defTabSz="914400" rtl="0" eaLnBrk="0" fontAlgn="base" latinLnBrk="0" hangingPunct="0">
              <a:lnSpc>
                <a:spcPct val="100000"/>
              </a:lnSpc>
              <a:spcBef>
                <a:spcPts val="9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NSCLC patients (n = </a:t>
            </a:r>
            <a:r>
              <a:rPr lang="en-US" sz="2200" dirty="0">
                <a:solidFill>
                  <a:srgbClr val="000000"/>
                </a:solidFill>
                <a:latin typeface="Calibri" panose="020F0502020204030204" pitchFamily="34" charset="0"/>
                <a:cs typeface="Arial" panose="020B0604020202020204" pitchFamily="34" charset="0"/>
              </a:rPr>
              <a:t>59</a:t>
            </a: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received the recommended phase II dose of 960 mg </a:t>
            </a:r>
          </a:p>
          <a:p>
            <a:pPr marL="285750" marR="0" lvl="0" indent="-285750" algn="l" defTabSz="914400" rtl="0" eaLnBrk="0" fontAlgn="base" latinLnBrk="0" hangingPunct="0">
              <a:lnSpc>
                <a:spcPct val="100000"/>
              </a:lnSpc>
              <a:spcBef>
                <a:spcPts val="9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Durable stable disease and PRs are noted with the majority of patients with ongoing benefit at the time of data cutoff</a:t>
            </a:r>
          </a:p>
        </p:txBody>
      </p:sp>
      <p:sp>
        <p:nvSpPr>
          <p:cNvPr id="5" name="TextBox 4">
            <a:extLst>
              <a:ext uri="{FF2B5EF4-FFF2-40B4-BE49-F238E27FC236}">
                <a16:creationId xmlns:a16="http://schemas.microsoft.com/office/drawing/2014/main" id="{AA7D787D-B0D4-43B3-B684-9BABFEF488F4}"/>
              </a:ext>
            </a:extLst>
          </p:cNvPr>
          <p:cNvSpPr txBox="1"/>
          <p:nvPr/>
        </p:nvSpPr>
        <p:spPr bwMode="auto">
          <a:xfrm rot="16200000">
            <a:off x="-349085" y="4108718"/>
            <a:ext cx="3409318"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Tumor Response in Patients With NSCLC Receiving 960-mg Dose</a:t>
            </a:r>
          </a:p>
        </p:txBody>
      </p:sp>
      <p:sp>
        <p:nvSpPr>
          <p:cNvPr id="14" name="TextBox 13">
            <a:extLst>
              <a:ext uri="{FF2B5EF4-FFF2-40B4-BE49-F238E27FC236}">
                <a16:creationId xmlns:a16="http://schemas.microsoft.com/office/drawing/2014/main" id="{128BB58A-8733-4CC3-A608-0CC1A59DB18D}"/>
              </a:ext>
            </a:extLst>
          </p:cNvPr>
          <p:cNvSpPr txBox="1"/>
          <p:nvPr/>
        </p:nvSpPr>
        <p:spPr bwMode="auto">
          <a:xfrm>
            <a:off x="3171322" y="5649208"/>
            <a:ext cx="7033898"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Evaluable patients with NSCLC (n = 57)</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1CA36F43-834A-4C40-BF28-01B7F08EF2B0}"/>
              </a:ext>
            </a:extLst>
          </p:cNvPr>
          <p:cNvSpPr txBox="1"/>
          <p:nvPr/>
        </p:nvSpPr>
        <p:spPr bwMode="auto">
          <a:xfrm>
            <a:off x="8684568" y="3410361"/>
            <a:ext cx="2568474" cy="2554545"/>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296" name="Freeform 144">
            <a:extLst>
              <a:ext uri="{FF2B5EF4-FFF2-40B4-BE49-F238E27FC236}">
                <a16:creationId xmlns:a16="http://schemas.microsoft.com/office/drawing/2014/main" id="{F5D4E2B9-68E7-4F5D-925F-DE7F7065B0A5}"/>
              </a:ext>
            </a:extLst>
          </p:cNvPr>
          <p:cNvSpPr>
            <a:spLocks/>
          </p:cNvSpPr>
          <p:nvPr/>
        </p:nvSpPr>
        <p:spPr bwMode="auto">
          <a:xfrm>
            <a:off x="8633186" y="3953943"/>
            <a:ext cx="128016" cy="128016"/>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98" name="Freeform 146">
            <a:extLst>
              <a:ext uri="{FF2B5EF4-FFF2-40B4-BE49-F238E27FC236}">
                <a16:creationId xmlns:a16="http://schemas.microsoft.com/office/drawing/2014/main" id="{BD45D1BD-2DD8-438E-8483-C82BA5C3503F}"/>
              </a:ext>
            </a:extLst>
          </p:cNvPr>
          <p:cNvSpPr>
            <a:spLocks noChangeAspect="1"/>
          </p:cNvSpPr>
          <p:nvPr/>
        </p:nvSpPr>
        <p:spPr bwMode="auto">
          <a:xfrm>
            <a:off x="8633185" y="4268955"/>
            <a:ext cx="134205" cy="128016"/>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3"/>
          </a:solid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06" name="Rectangle 154">
            <a:extLst>
              <a:ext uri="{FF2B5EF4-FFF2-40B4-BE49-F238E27FC236}">
                <a16:creationId xmlns:a16="http://schemas.microsoft.com/office/drawing/2014/main" id="{D253D887-A642-4CF8-872F-862CA015F4CE}"/>
              </a:ext>
            </a:extLst>
          </p:cNvPr>
          <p:cNvSpPr>
            <a:spLocks noChangeArrowheads="1"/>
          </p:cNvSpPr>
          <p:nvPr/>
        </p:nvSpPr>
        <p:spPr bwMode="auto">
          <a:xfrm>
            <a:off x="8883340" y="3875772"/>
            <a:ext cx="23417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First response (PR or better)</a:t>
            </a:r>
          </a:p>
        </p:txBody>
      </p:sp>
      <p:sp>
        <p:nvSpPr>
          <p:cNvPr id="307" name="Rectangle 155">
            <a:extLst>
              <a:ext uri="{FF2B5EF4-FFF2-40B4-BE49-F238E27FC236}">
                <a16:creationId xmlns:a16="http://schemas.microsoft.com/office/drawing/2014/main" id="{47F9617F-7638-4533-8DF5-F3A088D74E16}"/>
              </a:ext>
            </a:extLst>
          </p:cNvPr>
          <p:cNvSpPr>
            <a:spLocks noChangeArrowheads="1"/>
          </p:cNvSpPr>
          <p:nvPr/>
        </p:nvSpPr>
        <p:spPr bwMode="auto">
          <a:xfrm>
            <a:off x="8883340" y="4199624"/>
            <a:ext cx="5014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Death</a:t>
            </a:r>
          </a:p>
        </p:txBody>
      </p:sp>
      <p:sp>
        <p:nvSpPr>
          <p:cNvPr id="308" name="Rectangle 156">
            <a:extLst>
              <a:ext uri="{FF2B5EF4-FFF2-40B4-BE49-F238E27FC236}">
                <a16:creationId xmlns:a16="http://schemas.microsoft.com/office/drawing/2014/main" id="{F402309F-2B90-4C20-834C-F636AF04F4E9}"/>
              </a:ext>
            </a:extLst>
          </p:cNvPr>
          <p:cNvSpPr>
            <a:spLocks noChangeArrowheads="1"/>
          </p:cNvSpPr>
          <p:nvPr/>
        </p:nvSpPr>
        <p:spPr bwMode="auto">
          <a:xfrm>
            <a:off x="8883340" y="4516216"/>
            <a:ext cx="16594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Disease progression</a:t>
            </a:r>
          </a:p>
        </p:txBody>
      </p:sp>
      <p:sp>
        <p:nvSpPr>
          <p:cNvPr id="309" name="Rectangle 157">
            <a:extLst>
              <a:ext uri="{FF2B5EF4-FFF2-40B4-BE49-F238E27FC236}">
                <a16:creationId xmlns:a16="http://schemas.microsoft.com/office/drawing/2014/main" id="{8AFFA5C1-AB20-4F41-92A7-4642D038924D}"/>
              </a:ext>
            </a:extLst>
          </p:cNvPr>
          <p:cNvSpPr>
            <a:spLocks noChangeArrowheads="1"/>
          </p:cNvSpPr>
          <p:nvPr/>
        </p:nvSpPr>
        <p:spPr bwMode="auto">
          <a:xfrm>
            <a:off x="8883340" y="4831356"/>
            <a:ext cx="14774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Ongoing on-study</a:t>
            </a:r>
          </a:p>
        </p:txBody>
      </p:sp>
      <p:sp>
        <p:nvSpPr>
          <p:cNvPr id="319" name="Freeform 56">
            <a:extLst>
              <a:ext uri="{FF2B5EF4-FFF2-40B4-BE49-F238E27FC236}">
                <a16:creationId xmlns:a16="http://schemas.microsoft.com/office/drawing/2014/main" id="{70D322FE-07AB-4DE8-ABEA-0505C0B021B0}"/>
              </a:ext>
            </a:extLst>
          </p:cNvPr>
          <p:cNvSpPr>
            <a:spLocks/>
          </p:cNvSpPr>
          <p:nvPr/>
        </p:nvSpPr>
        <p:spPr bwMode="auto">
          <a:xfrm>
            <a:off x="8633186" y="4602043"/>
            <a:ext cx="128016" cy="128016"/>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4"/>
          </a:solid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2" name="Rectangle 11">
            <a:extLst>
              <a:ext uri="{FF2B5EF4-FFF2-40B4-BE49-F238E27FC236}">
                <a16:creationId xmlns:a16="http://schemas.microsoft.com/office/drawing/2014/main" id="{B6D0ACD1-90CA-4C5F-8C83-EEEAB22281DA}"/>
              </a:ext>
            </a:extLst>
          </p:cNvPr>
          <p:cNvSpPr/>
          <p:nvPr/>
        </p:nvSpPr>
        <p:spPr>
          <a:xfrm>
            <a:off x="8424250" y="3763468"/>
            <a:ext cx="2484665" cy="369327"/>
          </a:xfrm>
          <a:prstGeom prst="rect">
            <a:avLst/>
          </a:prstGeom>
          <a:noFill/>
          <a:ln w="9525"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45" name="Rectangle 81">
            <a:extLst>
              <a:ext uri="{FF2B5EF4-FFF2-40B4-BE49-F238E27FC236}">
                <a16:creationId xmlns:a16="http://schemas.microsoft.com/office/drawing/2014/main" id="{8CFDCF0E-FDFE-46DF-8842-8A297D37D54E}"/>
              </a:ext>
            </a:extLst>
          </p:cNvPr>
          <p:cNvSpPr>
            <a:spLocks noChangeArrowheads="1"/>
          </p:cNvSpPr>
          <p:nvPr/>
        </p:nvSpPr>
        <p:spPr bwMode="auto">
          <a:xfrm>
            <a:off x="1926078" y="6295693"/>
            <a:ext cx="8287646" cy="255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Mos </a:t>
            </a:r>
            <a:endPar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Helvetica"/>
              <a:sym typeface="Helvetica"/>
            </a:endParaRPr>
          </a:p>
        </p:txBody>
      </p:sp>
      <p:sp>
        <p:nvSpPr>
          <p:cNvPr id="16" name="Text Box 15">
            <a:extLst>
              <a:ext uri="{FF2B5EF4-FFF2-40B4-BE49-F238E27FC236}">
                <a16:creationId xmlns:a16="http://schemas.microsoft.com/office/drawing/2014/main" id="{9DC86DD5-F679-4EDD-B6A6-A8700D7980A4}"/>
              </a:ext>
            </a:extLst>
          </p:cNvPr>
          <p:cNvSpPr txBox="1">
            <a:spLocks noChangeArrowheads="1"/>
          </p:cNvSpPr>
          <p:nvPr/>
        </p:nvSpPr>
        <p:spPr bwMode="auto">
          <a:xfrm>
            <a:off x="412751" y="6354411"/>
            <a:ext cx="234017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Hong. NEJM. 2020;383:1207. </a:t>
            </a:r>
          </a:p>
        </p:txBody>
      </p:sp>
      <p:grpSp>
        <p:nvGrpSpPr>
          <p:cNvPr id="28" name="Group 7">
            <a:extLst>
              <a:ext uri="{FF2B5EF4-FFF2-40B4-BE49-F238E27FC236}">
                <a16:creationId xmlns:a16="http://schemas.microsoft.com/office/drawing/2014/main" id="{4E6A0A76-C922-4ECB-858C-796F63C0F219}"/>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CAAE9E12-ACBF-40A8-9604-D4C1AE030A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1E71677C-2298-48D7-93AF-E4095CDB97D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8" name="Straight Connector 7">
            <a:extLst>
              <a:ext uri="{FF2B5EF4-FFF2-40B4-BE49-F238E27FC236}">
                <a16:creationId xmlns:a16="http://schemas.microsoft.com/office/drawing/2014/main" id="{BD8EBE1E-E4F6-4C08-ABB5-CE28B4FDA130}"/>
              </a:ext>
            </a:extLst>
          </p:cNvPr>
          <p:cNvCxnSpPr>
            <a:cxnSpLocks/>
          </p:cNvCxnSpPr>
          <p:nvPr/>
        </p:nvCxnSpPr>
        <p:spPr bwMode="auto">
          <a:xfrm>
            <a:off x="1913764" y="6045172"/>
            <a:ext cx="830710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7D9865F-2AC2-4020-ACC1-E428FE62D217}"/>
              </a:ext>
            </a:extLst>
          </p:cNvPr>
          <p:cNvCxnSpPr>
            <a:cxnSpLocks/>
          </p:cNvCxnSpPr>
          <p:nvPr/>
        </p:nvCxnSpPr>
        <p:spPr bwMode="auto">
          <a:xfrm>
            <a:off x="1926077"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31CC02D-969D-4669-8B6B-1350D496FFFE}"/>
              </a:ext>
            </a:extLst>
          </p:cNvPr>
          <p:cNvCxnSpPr>
            <a:cxnSpLocks/>
          </p:cNvCxnSpPr>
          <p:nvPr/>
        </p:nvCxnSpPr>
        <p:spPr bwMode="auto">
          <a:xfrm>
            <a:off x="2444055"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4A9A7FB-59A3-4628-B216-81B8C70D5A5E}"/>
              </a:ext>
            </a:extLst>
          </p:cNvPr>
          <p:cNvCxnSpPr>
            <a:cxnSpLocks/>
          </p:cNvCxnSpPr>
          <p:nvPr/>
        </p:nvCxnSpPr>
        <p:spPr bwMode="auto">
          <a:xfrm>
            <a:off x="2962033"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4789998-BE43-414F-8E8A-296A68DAE5C1}"/>
              </a:ext>
            </a:extLst>
          </p:cNvPr>
          <p:cNvCxnSpPr>
            <a:cxnSpLocks/>
          </p:cNvCxnSpPr>
          <p:nvPr/>
        </p:nvCxnSpPr>
        <p:spPr bwMode="auto">
          <a:xfrm>
            <a:off x="3480011"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BDCF674-FE84-41D4-84C0-0664C7A90B21}"/>
              </a:ext>
            </a:extLst>
          </p:cNvPr>
          <p:cNvCxnSpPr>
            <a:cxnSpLocks/>
          </p:cNvCxnSpPr>
          <p:nvPr/>
        </p:nvCxnSpPr>
        <p:spPr bwMode="auto">
          <a:xfrm>
            <a:off x="3997989"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BF84E8D-62BD-4922-840B-179F171CF4B0}"/>
              </a:ext>
            </a:extLst>
          </p:cNvPr>
          <p:cNvCxnSpPr>
            <a:cxnSpLocks/>
          </p:cNvCxnSpPr>
          <p:nvPr/>
        </p:nvCxnSpPr>
        <p:spPr bwMode="auto">
          <a:xfrm>
            <a:off x="4515967"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E0733D2-99C7-4F58-8D00-752111CC8604}"/>
              </a:ext>
            </a:extLst>
          </p:cNvPr>
          <p:cNvCxnSpPr>
            <a:cxnSpLocks/>
          </p:cNvCxnSpPr>
          <p:nvPr/>
        </p:nvCxnSpPr>
        <p:spPr bwMode="auto">
          <a:xfrm>
            <a:off x="5033945"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8C5790B-BFB0-4976-8846-05F7A13D9E5A}"/>
              </a:ext>
            </a:extLst>
          </p:cNvPr>
          <p:cNvCxnSpPr>
            <a:cxnSpLocks/>
          </p:cNvCxnSpPr>
          <p:nvPr/>
        </p:nvCxnSpPr>
        <p:spPr bwMode="auto">
          <a:xfrm>
            <a:off x="5551923"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6E5E0DA-1F63-4CE0-9680-6BD38BFE97BE}"/>
              </a:ext>
            </a:extLst>
          </p:cNvPr>
          <p:cNvCxnSpPr>
            <a:cxnSpLocks/>
          </p:cNvCxnSpPr>
          <p:nvPr/>
        </p:nvCxnSpPr>
        <p:spPr bwMode="auto">
          <a:xfrm>
            <a:off x="6069901"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EEE1D06-5D16-49B7-8F2F-451987690297}"/>
              </a:ext>
            </a:extLst>
          </p:cNvPr>
          <p:cNvCxnSpPr>
            <a:cxnSpLocks/>
          </p:cNvCxnSpPr>
          <p:nvPr/>
        </p:nvCxnSpPr>
        <p:spPr bwMode="auto">
          <a:xfrm>
            <a:off x="6587879"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9D5D944-09E3-4B00-A60E-F24598813063}"/>
              </a:ext>
            </a:extLst>
          </p:cNvPr>
          <p:cNvCxnSpPr>
            <a:cxnSpLocks/>
          </p:cNvCxnSpPr>
          <p:nvPr/>
        </p:nvCxnSpPr>
        <p:spPr bwMode="auto">
          <a:xfrm>
            <a:off x="7105857"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85F4521-F478-4615-9729-4DD471DE59F8}"/>
              </a:ext>
            </a:extLst>
          </p:cNvPr>
          <p:cNvCxnSpPr>
            <a:cxnSpLocks/>
          </p:cNvCxnSpPr>
          <p:nvPr/>
        </p:nvCxnSpPr>
        <p:spPr bwMode="auto">
          <a:xfrm>
            <a:off x="7623835"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0CAC0FB-1F8F-4B66-957D-B280B9A918CB}"/>
              </a:ext>
            </a:extLst>
          </p:cNvPr>
          <p:cNvCxnSpPr>
            <a:cxnSpLocks/>
          </p:cNvCxnSpPr>
          <p:nvPr/>
        </p:nvCxnSpPr>
        <p:spPr bwMode="auto">
          <a:xfrm>
            <a:off x="8141813"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F5E5727-116C-4CEE-A31A-15818F86060B}"/>
              </a:ext>
            </a:extLst>
          </p:cNvPr>
          <p:cNvCxnSpPr>
            <a:cxnSpLocks/>
          </p:cNvCxnSpPr>
          <p:nvPr/>
        </p:nvCxnSpPr>
        <p:spPr bwMode="auto">
          <a:xfrm>
            <a:off x="8659791"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7F8E335-3751-4036-A3F0-5D41615D8597}"/>
              </a:ext>
            </a:extLst>
          </p:cNvPr>
          <p:cNvCxnSpPr>
            <a:cxnSpLocks/>
          </p:cNvCxnSpPr>
          <p:nvPr/>
        </p:nvCxnSpPr>
        <p:spPr bwMode="auto">
          <a:xfrm>
            <a:off x="9177769"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E65C8CF-3376-48F2-B56F-3816B016A193}"/>
              </a:ext>
            </a:extLst>
          </p:cNvPr>
          <p:cNvCxnSpPr>
            <a:cxnSpLocks/>
          </p:cNvCxnSpPr>
          <p:nvPr/>
        </p:nvCxnSpPr>
        <p:spPr bwMode="auto">
          <a:xfrm>
            <a:off x="9695747" y="60461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45A1CD2-E19D-4CE9-A89D-57F4B6DF6F31}"/>
              </a:ext>
            </a:extLst>
          </p:cNvPr>
          <p:cNvCxnSpPr>
            <a:cxnSpLocks/>
          </p:cNvCxnSpPr>
          <p:nvPr/>
        </p:nvCxnSpPr>
        <p:spPr bwMode="auto">
          <a:xfrm>
            <a:off x="10213727" y="6046131"/>
            <a:ext cx="0" cy="64008"/>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241BEF05-A823-4E9F-9F81-763359F544D0}"/>
              </a:ext>
            </a:extLst>
          </p:cNvPr>
          <p:cNvSpPr txBox="1"/>
          <p:nvPr/>
        </p:nvSpPr>
        <p:spPr bwMode="auto">
          <a:xfrm>
            <a:off x="9982853"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24" name="TextBox 23">
            <a:extLst>
              <a:ext uri="{FF2B5EF4-FFF2-40B4-BE49-F238E27FC236}">
                <a16:creationId xmlns:a16="http://schemas.microsoft.com/office/drawing/2014/main" id="{08BBC712-E2C2-405D-B555-317F6D287F47}"/>
              </a:ext>
            </a:extLst>
          </p:cNvPr>
          <p:cNvSpPr txBox="1"/>
          <p:nvPr/>
        </p:nvSpPr>
        <p:spPr bwMode="auto">
          <a:xfrm>
            <a:off x="1670321"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EF57627F-64C7-48CF-A843-72AED2C87117}"/>
              </a:ext>
            </a:extLst>
          </p:cNvPr>
          <p:cNvSpPr txBox="1"/>
          <p:nvPr/>
        </p:nvSpPr>
        <p:spPr bwMode="auto">
          <a:xfrm>
            <a:off x="2189854"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32" name="TextBox 31">
            <a:extLst>
              <a:ext uri="{FF2B5EF4-FFF2-40B4-BE49-F238E27FC236}">
                <a16:creationId xmlns:a16="http://schemas.microsoft.com/office/drawing/2014/main" id="{7BB4734B-8CA4-47CF-B2E2-CA578DF93B2B}"/>
              </a:ext>
            </a:extLst>
          </p:cNvPr>
          <p:cNvSpPr txBox="1"/>
          <p:nvPr/>
        </p:nvSpPr>
        <p:spPr bwMode="auto">
          <a:xfrm>
            <a:off x="2709387"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33" name="TextBox 32">
            <a:extLst>
              <a:ext uri="{FF2B5EF4-FFF2-40B4-BE49-F238E27FC236}">
                <a16:creationId xmlns:a16="http://schemas.microsoft.com/office/drawing/2014/main" id="{DEF27496-4DB7-4885-8A71-08500FCD8ABC}"/>
              </a:ext>
            </a:extLst>
          </p:cNvPr>
          <p:cNvSpPr txBox="1"/>
          <p:nvPr/>
        </p:nvSpPr>
        <p:spPr bwMode="auto">
          <a:xfrm>
            <a:off x="3228920"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34" name="TextBox 33">
            <a:extLst>
              <a:ext uri="{FF2B5EF4-FFF2-40B4-BE49-F238E27FC236}">
                <a16:creationId xmlns:a16="http://schemas.microsoft.com/office/drawing/2014/main" id="{066E16AA-FB6E-41AB-928A-854663CBE77A}"/>
              </a:ext>
            </a:extLst>
          </p:cNvPr>
          <p:cNvSpPr txBox="1"/>
          <p:nvPr/>
        </p:nvSpPr>
        <p:spPr bwMode="auto">
          <a:xfrm>
            <a:off x="3748453"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35" name="TextBox 34">
            <a:extLst>
              <a:ext uri="{FF2B5EF4-FFF2-40B4-BE49-F238E27FC236}">
                <a16:creationId xmlns:a16="http://schemas.microsoft.com/office/drawing/2014/main" id="{DEBD8B08-3EE8-44E5-BF18-A94AB54726D7}"/>
              </a:ext>
            </a:extLst>
          </p:cNvPr>
          <p:cNvSpPr txBox="1"/>
          <p:nvPr/>
        </p:nvSpPr>
        <p:spPr bwMode="auto">
          <a:xfrm>
            <a:off x="4267986"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36" name="TextBox 35">
            <a:extLst>
              <a:ext uri="{FF2B5EF4-FFF2-40B4-BE49-F238E27FC236}">
                <a16:creationId xmlns:a16="http://schemas.microsoft.com/office/drawing/2014/main" id="{A2C02553-7E4F-4D6D-A737-82E1AA748721}"/>
              </a:ext>
            </a:extLst>
          </p:cNvPr>
          <p:cNvSpPr txBox="1"/>
          <p:nvPr/>
        </p:nvSpPr>
        <p:spPr bwMode="auto">
          <a:xfrm>
            <a:off x="4787519"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7" name="TextBox 36">
            <a:extLst>
              <a:ext uri="{FF2B5EF4-FFF2-40B4-BE49-F238E27FC236}">
                <a16:creationId xmlns:a16="http://schemas.microsoft.com/office/drawing/2014/main" id="{F1B4CB5A-E09A-4B2E-9E64-18AB680A8F12}"/>
              </a:ext>
            </a:extLst>
          </p:cNvPr>
          <p:cNvSpPr txBox="1"/>
          <p:nvPr/>
        </p:nvSpPr>
        <p:spPr bwMode="auto">
          <a:xfrm>
            <a:off x="5307052"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38" name="TextBox 37">
            <a:extLst>
              <a:ext uri="{FF2B5EF4-FFF2-40B4-BE49-F238E27FC236}">
                <a16:creationId xmlns:a16="http://schemas.microsoft.com/office/drawing/2014/main" id="{A0481CD1-CD7C-480A-8239-CBC15BBE57DE}"/>
              </a:ext>
            </a:extLst>
          </p:cNvPr>
          <p:cNvSpPr txBox="1"/>
          <p:nvPr/>
        </p:nvSpPr>
        <p:spPr bwMode="auto">
          <a:xfrm>
            <a:off x="5826585"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55" name="TextBox 54">
            <a:extLst>
              <a:ext uri="{FF2B5EF4-FFF2-40B4-BE49-F238E27FC236}">
                <a16:creationId xmlns:a16="http://schemas.microsoft.com/office/drawing/2014/main" id="{AB0DBD84-8172-44B1-9B7E-9F4CC283CB45}"/>
              </a:ext>
            </a:extLst>
          </p:cNvPr>
          <p:cNvSpPr txBox="1"/>
          <p:nvPr/>
        </p:nvSpPr>
        <p:spPr bwMode="auto">
          <a:xfrm>
            <a:off x="6346118"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57" name="TextBox 56">
            <a:extLst>
              <a:ext uri="{FF2B5EF4-FFF2-40B4-BE49-F238E27FC236}">
                <a16:creationId xmlns:a16="http://schemas.microsoft.com/office/drawing/2014/main" id="{9361FB09-27FA-405D-A9EC-4A8B601E44D7}"/>
              </a:ext>
            </a:extLst>
          </p:cNvPr>
          <p:cNvSpPr txBox="1"/>
          <p:nvPr/>
        </p:nvSpPr>
        <p:spPr bwMode="auto">
          <a:xfrm>
            <a:off x="6865651"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9" name="TextBox 58">
            <a:extLst>
              <a:ext uri="{FF2B5EF4-FFF2-40B4-BE49-F238E27FC236}">
                <a16:creationId xmlns:a16="http://schemas.microsoft.com/office/drawing/2014/main" id="{524F4901-6ABC-4637-AB9A-CD105AC8C4B1}"/>
              </a:ext>
            </a:extLst>
          </p:cNvPr>
          <p:cNvSpPr txBox="1"/>
          <p:nvPr/>
        </p:nvSpPr>
        <p:spPr bwMode="auto">
          <a:xfrm>
            <a:off x="7385184"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61" name="TextBox 60">
            <a:extLst>
              <a:ext uri="{FF2B5EF4-FFF2-40B4-BE49-F238E27FC236}">
                <a16:creationId xmlns:a16="http://schemas.microsoft.com/office/drawing/2014/main" id="{EB082682-A32C-478C-8DC8-06E8E991007F}"/>
              </a:ext>
            </a:extLst>
          </p:cNvPr>
          <p:cNvSpPr txBox="1"/>
          <p:nvPr/>
        </p:nvSpPr>
        <p:spPr bwMode="auto">
          <a:xfrm>
            <a:off x="7904717"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63" name="TextBox 62">
            <a:extLst>
              <a:ext uri="{FF2B5EF4-FFF2-40B4-BE49-F238E27FC236}">
                <a16:creationId xmlns:a16="http://schemas.microsoft.com/office/drawing/2014/main" id="{161865E2-DA90-43EB-AEC8-132257EB967B}"/>
              </a:ext>
            </a:extLst>
          </p:cNvPr>
          <p:cNvSpPr txBox="1"/>
          <p:nvPr/>
        </p:nvSpPr>
        <p:spPr bwMode="auto">
          <a:xfrm>
            <a:off x="8424250"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288" name="TextBox 287">
            <a:extLst>
              <a:ext uri="{FF2B5EF4-FFF2-40B4-BE49-F238E27FC236}">
                <a16:creationId xmlns:a16="http://schemas.microsoft.com/office/drawing/2014/main" id="{4697CE7A-182A-4499-94CD-25CBE3D727AB}"/>
              </a:ext>
            </a:extLst>
          </p:cNvPr>
          <p:cNvSpPr txBox="1"/>
          <p:nvPr/>
        </p:nvSpPr>
        <p:spPr bwMode="auto">
          <a:xfrm>
            <a:off x="8943783"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89" name="TextBox 288">
            <a:extLst>
              <a:ext uri="{FF2B5EF4-FFF2-40B4-BE49-F238E27FC236}">
                <a16:creationId xmlns:a16="http://schemas.microsoft.com/office/drawing/2014/main" id="{3D393480-20C8-4D8C-A0BA-5AAEB437D9E1}"/>
              </a:ext>
            </a:extLst>
          </p:cNvPr>
          <p:cNvSpPr txBox="1"/>
          <p:nvPr/>
        </p:nvSpPr>
        <p:spPr bwMode="auto">
          <a:xfrm>
            <a:off x="9463316" y="6036403"/>
            <a:ext cx="49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cxnSp>
        <p:nvCxnSpPr>
          <p:cNvPr id="291" name="Straight Arrow Connector 290">
            <a:extLst>
              <a:ext uri="{FF2B5EF4-FFF2-40B4-BE49-F238E27FC236}">
                <a16:creationId xmlns:a16="http://schemas.microsoft.com/office/drawing/2014/main" id="{B4C190FC-2F29-47F2-B590-648F3F091BBB}"/>
              </a:ext>
            </a:extLst>
          </p:cNvPr>
          <p:cNvCxnSpPr/>
          <p:nvPr/>
        </p:nvCxnSpPr>
        <p:spPr bwMode="auto">
          <a:xfrm>
            <a:off x="8567315" y="4964194"/>
            <a:ext cx="247930"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Connector 17">
            <a:extLst>
              <a:ext uri="{FF2B5EF4-FFF2-40B4-BE49-F238E27FC236}">
                <a16:creationId xmlns:a16="http://schemas.microsoft.com/office/drawing/2014/main" id="{646C599E-41D1-48C7-B9BA-9F59DFAB5270}"/>
              </a:ext>
            </a:extLst>
          </p:cNvPr>
          <p:cNvCxnSpPr>
            <a:cxnSpLocks/>
          </p:cNvCxnSpPr>
          <p:nvPr/>
        </p:nvCxnSpPr>
        <p:spPr bwMode="auto">
          <a:xfrm flipV="1">
            <a:off x="1926077" y="2803423"/>
            <a:ext cx="0" cy="3232980"/>
          </a:xfrm>
          <a:prstGeom prst="line">
            <a:avLst/>
          </a:prstGeom>
          <a:noFill/>
          <a:ln w="28575" cap="flat" cmpd="sng" algn="ctr">
            <a:solidFill>
              <a:schemeClr val="bg1"/>
            </a:solidFill>
            <a:prstDash val="solid"/>
            <a:round/>
            <a:headEnd type="none" w="med" len="med"/>
            <a:tailEnd type="none" w="med" len="med"/>
          </a:ln>
          <a:effectLst/>
        </p:spPr>
      </p:cxnSp>
      <p:grpSp>
        <p:nvGrpSpPr>
          <p:cNvPr id="116" name="Group 115">
            <a:extLst>
              <a:ext uri="{FF2B5EF4-FFF2-40B4-BE49-F238E27FC236}">
                <a16:creationId xmlns:a16="http://schemas.microsoft.com/office/drawing/2014/main" id="{4D8D5AE0-0A9C-46EA-9508-904CA4683DEA}"/>
              </a:ext>
            </a:extLst>
          </p:cNvPr>
          <p:cNvGrpSpPr/>
          <p:nvPr/>
        </p:nvGrpSpPr>
        <p:grpSpPr>
          <a:xfrm>
            <a:off x="2481362" y="2819278"/>
            <a:ext cx="4404917" cy="2407334"/>
            <a:chOff x="2481362" y="2827904"/>
            <a:chExt cx="4404917" cy="2407334"/>
          </a:xfrm>
          <a:solidFill>
            <a:schemeClr val="accent1"/>
          </a:solidFill>
        </p:grpSpPr>
        <p:sp>
          <p:nvSpPr>
            <p:cNvPr id="92" name="Freeform 144">
              <a:extLst>
                <a:ext uri="{FF2B5EF4-FFF2-40B4-BE49-F238E27FC236}">
                  <a16:creationId xmlns:a16="http://schemas.microsoft.com/office/drawing/2014/main" id="{D0D8B0FB-7A9D-4E77-BFA7-89C46BF3CFA0}"/>
                </a:ext>
              </a:extLst>
            </p:cNvPr>
            <p:cNvSpPr>
              <a:spLocks/>
            </p:cNvSpPr>
            <p:nvPr/>
          </p:nvSpPr>
          <p:spPr bwMode="auto">
            <a:xfrm>
              <a:off x="2547767" y="2827904"/>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94" name="Freeform 144">
              <a:extLst>
                <a:ext uri="{FF2B5EF4-FFF2-40B4-BE49-F238E27FC236}">
                  <a16:creationId xmlns:a16="http://schemas.microsoft.com/office/drawing/2014/main" id="{0BED647D-00DE-4B1E-97BB-C186A4A3CA66}"/>
                </a:ext>
              </a:extLst>
            </p:cNvPr>
            <p:cNvSpPr>
              <a:spLocks/>
            </p:cNvSpPr>
            <p:nvPr/>
          </p:nvSpPr>
          <p:spPr bwMode="auto">
            <a:xfrm>
              <a:off x="2495314" y="2922745"/>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96" name="Freeform 144">
              <a:extLst>
                <a:ext uri="{FF2B5EF4-FFF2-40B4-BE49-F238E27FC236}">
                  <a16:creationId xmlns:a16="http://schemas.microsoft.com/office/drawing/2014/main" id="{4DC73A18-FBC0-4AB3-B56A-FB36F1E8FECA}"/>
                </a:ext>
              </a:extLst>
            </p:cNvPr>
            <p:cNvSpPr>
              <a:spLocks/>
            </p:cNvSpPr>
            <p:nvPr/>
          </p:nvSpPr>
          <p:spPr bwMode="auto">
            <a:xfrm>
              <a:off x="4054961" y="3209305"/>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98" name="Freeform 144">
              <a:extLst>
                <a:ext uri="{FF2B5EF4-FFF2-40B4-BE49-F238E27FC236}">
                  <a16:creationId xmlns:a16="http://schemas.microsoft.com/office/drawing/2014/main" id="{C0A63A4E-56B9-4FA9-B52C-7FAA95F5D1D2}"/>
                </a:ext>
              </a:extLst>
            </p:cNvPr>
            <p:cNvSpPr>
              <a:spLocks/>
            </p:cNvSpPr>
            <p:nvPr/>
          </p:nvSpPr>
          <p:spPr bwMode="auto">
            <a:xfrm>
              <a:off x="4768189" y="3388955"/>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00" name="Freeform 144">
              <a:extLst>
                <a:ext uri="{FF2B5EF4-FFF2-40B4-BE49-F238E27FC236}">
                  <a16:creationId xmlns:a16="http://schemas.microsoft.com/office/drawing/2014/main" id="{8CD2F742-D498-4631-94B0-A2726C6BE636}"/>
                </a:ext>
              </a:extLst>
            </p:cNvPr>
            <p:cNvSpPr>
              <a:spLocks/>
            </p:cNvSpPr>
            <p:nvPr/>
          </p:nvSpPr>
          <p:spPr bwMode="auto">
            <a:xfrm>
              <a:off x="6819432" y="3017386"/>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02" name="Freeform 144">
              <a:extLst>
                <a:ext uri="{FF2B5EF4-FFF2-40B4-BE49-F238E27FC236}">
                  <a16:creationId xmlns:a16="http://schemas.microsoft.com/office/drawing/2014/main" id="{DE5B83C5-73AD-4971-8492-C59A6F3C484E}"/>
                </a:ext>
              </a:extLst>
            </p:cNvPr>
            <p:cNvSpPr>
              <a:spLocks/>
            </p:cNvSpPr>
            <p:nvPr/>
          </p:nvSpPr>
          <p:spPr bwMode="auto">
            <a:xfrm>
              <a:off x="2580475" y="3588186"/>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04" name="Freeform 144">
              <a:extLst>
                <a:ext uri="{FF2B5EF4-FFF2-40B4-BE49-F238E27FC236}">
                  <a16:creationId xmlns:a16="http://schemas.microsoft.com/office/drawing/2014/main" id="{E04396B8-BDF9-474D-9668-265EE3CCEBEA}"/>
                </a:ext>
              </a:extLst>
            </p:cNvPr>
            <p:cNvSpPr>
              <a:spLocks/>
            </p:cNvSpPr>
            <p:nvPr/>
          </p:nvSpPr>
          <p:spPr bwMode="auto">
            <a:xfrm>
              <a:off x="2600002" y="3768796"/>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06" name="Freeform 144">
              <a:extLst>
                <a:ext uri="{FF2B5EF4-FFF2-40B4-BE49-F238E27FC236}">
                  <a16:creationId xmlns:a16="http://schemas.microsoft.com/office/drawing/2014/main" id="{11AE7857-661D-4E07-95AF-09F42C5E9550}"/>
                </a:ext>
              </a:extLst>
            </p:cNvPr>
            <p:cNvSpPr>
              <a:spLocks/>
            </p:cNvSpPr>
            <p:nvPr/>
          </p:nvSpPr>
          <p:spPr bwMode="auto">
            <a:xfrm>
              <a:off x="2630115" y="4423076"/>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08" name="Freeform 144">
              <a:extLst>
                <a:ext uri="{FF2B5EF4-FFF2-40B4-BE49-F238E27FC236}">
                  <a16:creationId xmlns:a16="http://schemas.microsoft.com/office/drawing/2014/main" id="{AFE787A8-41A0-48E4-8D07-AC47AD98F7EB}"/>
                </a:ext>
              </a:extLst>
            </p:cNvPr>
            <p:cNvSpPr>
              <a:spLocks/>
            </p:cNvSpPr>
            <p:nvPr/>
          </p:nvSpPr>
          <p:spPr bwMode="auto">
            <a:xfrm>
              <a:off x="2613898" y="4697847"/>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10" name="Freeform 144">
              <a:extLst>
                <a:ext uri="{FF2B5EF4-FFF2-40B4-BE49-F238E27FC236}">
                  <a16:creationId xmlns:a16="http://schemas.microsoft.com/office/drawing/2014/main" id="{89B5F888-6B3F-4275-AF31-220B432FE417}"/>
                </a:ext>
              </a:extLst>
            </p:cNvPr>
            <p:cNvSpPr>
              <a:spLocks/>
            </p:cNvSpPr>
            <p:nvPr/>
          </p:nvSpPr>
          <p:spPr bwMode="auto">
            <a:xfrm>
              <a:off x="2630115" y="4802654"/>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12" name="Freeform 144">
              <a:extLst>
                <a:ext uri="{FF2B5EF4-FFF2-40B4-BE49-F238E27FC236}">
                  <a16:creationId xmlns:a16="http://schemas.microsoft.com/office/drawing/2014/main" id="{13676915-DE95-4940-AE0A-7356555072C3}"/>
                </a:ext>
              </a:extLst>
            </p:cNvPr>
            <p:cNvSpPr>
              <a:spLocks/>
            </p:cNvSpPr>
            <p:nvPr/>
          </p:nvSpPr>
          <p:spPr bwMode="auto">
            <a:xfrm>
              <a:off x="2481362" y="5073798"/>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14" name="Freeform 144">
              <a:extLst>
                <a:ext uri="{FF2B5EF4-FFF2-40B4-BE49-F238E27FC236}">
                  <a16:creationId xmlns:a16="http://schemas.microsoft.com/office/drawing/2014/main" id="{3442F1D2-A9DD-4A8B-A6E1-DD78B85A10AA}"/>
                </a:ext>
              </a:extLst>
            </p:cNvPr>
            <p:cNvSpPr>
              <a:spLocks/>
            </p:cNvSpPr>
            <p:nvPr/>
          </p:nvSpPr>
          <p:spPr bwMode="auto">
            <a:xfrm>
              <a:off x="2613362" y="5168391"/>
              <a:ext cx="66847" cy="6684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grpSp>
      <p:grpSp>
        <p:nvGrpSpPr>
          <p:cNvPr id="144" name="Group 143">
            <a:extLst>
              <a:ext uri="{FF2B5EF4-FFF2-40B4-BE49-F238E27FC236}">
                <a16:creationId xmlns:a16="http://schemas.microsoft.com/office/drawing/2014/main" id="{8E79F1EA-76E0-410D-87BF-0BD4D26C2325}"/>
              </a:ext>
            </a:extLst>
          </p:cNvPr>
          <p:cNvGrpSpPr/>
          <p:nvPr/>
        </p:nvGrpSpPr>
        <p:grpSpPr>
          <a:xfrm>
            <a:off x="3192285" y="3775062"/>
            <a:ext cx="2964094" cy="2019437"/>
            <a:chOff x="3192285" y="3775062"/>
            <a:chExt cx="2964094" cy="2019437"/>
          </a:xfrm>
          <a:solidFill>
            <a:schemeClr val="accent3"/>
          </a:solidFill>
        </p:grpSpPr>
        <p:sp>
          <p:nvSpPr>
            <p:cNvPr id="118" name="Freeform 146">
              <a:extLst>
                <a:ext uri="{FF2B5EF4-FFF2-40B4-BE49-F238E27FC236}">
                  <a16:creationId xmlns:a16="http://schemas.microsoft.com/office/drawing/2014/main" id="{1F0893CB-3D28-43EA-9DAD-5F608C3C3340}"/>
                </a:ext>
              </a:extLst>
            </p:cNvPr>
            <p:cNvSpPr>
              <a:spLocks noChangeAspect="1"/>
            </p:cNvSpPr>
            <p:nvPr/>
          </p:nvSpPr>
          <p:spPr bwMode="auto">
            <a:xfrm>
              <a:off x="5551923" y="4151960"/>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20" name="Freeform 146">
              <a:extLst>
                <a:ext uri="{FF2B5EF4-FFF2-40B4-BE49-F238E27FC236}">
                  <a16:creationId xmlns:a16="http://schemas.microsoft.com/office/drawing/2014/main" id="{8B382531-92A0-4802-8519-2B82F5FA1F1A}"/>
                </a:ext>
              </a:extLst>
            </p:cNvPr>
            <p:cNvSpPr>
              <a:spLocks noChangeAspect="1"/>
            </p:cNvSpPr>
            <p:nvPr/>
          </p:nvSpPr>
          <p:spPr bwMode="auto">
            <a:xfrm>
              <a:off x="5176095" y="4242952"/>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22" name="Freeform 146">
              <a:extLst>
                <a:ext uri="{FF2B5EF4-FFF2-40B4-BE49-F238E27FC236}">
                  <a16:creationId xmlns:a16="http://schemas.microsoft.com/office/drawing/2014/main" id="{F9FBC8A8-7051-4164-AF2F-FB6087674AF1}"/>
                </a:ext>
              </a:extLst>
            </p:cNvPr>
            <p:cNvSpPr>
              <a:spLocks noChangeAspect="1"/>
            </p:cNvSpPr>
            <p:nvPr/>
          </p:nvSpPr>
          <p:spPr bwMode="auto">
            <a:xfrm>
              <a:off x="5794064" y="4333873"/>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24" name="Freeform 146">
              <a:extLst>
                <a:ext uri="{FF2B5EF4-FFF2-40B4-BE49-F238E27FC236}">
                  <a16:creationId xmlns:a16="http://schemas.microsoft.com/office/drawing/2014/main" id="{B2435BBB-3320-4A8A-B6AA-BFB04F1A7B0E}"/>
                </a:ext>
              </a:extLst>
            </p:cNvPr>
            <p:cNvSpPr>
              <a:spLocks noChangeAspect="1"/>
            </p:cNvSpPr>
            <p:nvPr/>
          </p:nvSpPr>
          <p:spPr bwMode="auto">
            <a:xfrm>
              <a:off x="5350152" y="4527783"/>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26" name="Freeform 146">
              <a:extLst>
                <a:ext uri="{FF2B5EF4-FFF2-40B4-BE49-F238E27FC236}">
                  <a16:creationId xmlns:a16="http://schemas.microsoft.com/office/drawing/2014/main" id="{19188FE7-4F83-4515-8231-D680F20DA419}"/>
                </a:ext>
              </a:extLst>
            </p:cNvPr>
            <p:cNvSpPr>
              <a:spLocks noChangeAspect="1"/>
            </p:cNvSpPr>
            <p:nvPr/>
          </p:nvSpPr>
          <p:spPr bwMode="auto">
            <a:xfrm>
              <a:off x="4376077" y="4617860"/>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94" name="Freeform 146">
              <a:extLst>
                <a:ext uri="{FF2B5EF4-FFF2-40B4-BE49-F238E27FC236}">
                  <a16:creationId xmlns:a16="http://schemas.microsoft.com/office/drawing/2014/main" id="{CFBC8394-05F1-4CF0-815C-5689A2BDEA02}"/>
                </a:ext>
              </a:extLst>
            </p:cNvPr>
            <p:cNvSpPr>
              <a:spLocks noChangeAspect="1"/>
            </p:cNvSpPr>
            <p:nvPr/>
          </p:nvSpPr>
          <p:spPr bwMode="auto">
            <a:xfrm>
              <a:off x="5668416" y="4890209"/>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28" name="Freeform 146">
              <a:extLst>
                <a:ext uri="{FF2B5EF4-FFF2-40B4-BE49-F238E27FC236}">
                  <a16:creationId xmlns:a16="http://schemas.microsoft.com/office/drawing/2014/main" id="{330FAD4A-6273-46F9-8D64-A6AE01E23261}"/>
                </a:ext>
              </a:extLst>
            </p:cNvPr>
            <p:cNvSpPr>
              <a:spLocks noChangeAspect="1"/>
            </p:cNvSpPr>
            <p:nvPr/>
          </p:nvSpPr>
          <p:spPr bwMode="auto">
            <a:xfrm>
              <a:off x="5264021" y="5170822"/>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30" name="Freeform 146">
              <a:extLst>
                <a:ext uri="{FF2B5EF4-FFF2-40B4-BE49-F238E27FC236}">
                  <a16:creationId xmlns:a16="http://schemas.microsoft.com/office/drawing/2014/main" id="{84DECBE4-78B3-4793-9CAA-FF3214BC9C2D}"/>
                </a:ext>
              </a:extLst>
            </p:cNvPr>
            <p:cNvSpPr>
              <a:spLocks noChangeAspect="1"/>
            </p:cNvSpPr>
            <p:nvPr/>
          </p:nvSpPr>
          <p:spPr bwMode="auto">
            <a:xfrm>
              <a:off x="4563215" y="4704551"/>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32" name="Freeform 146">
              <a:extLst>
                <a:ext uri="{FF2B5EF4-FFF2-40B4-BE49-F238E27FC236}">
                  <a16:creationId xmlns:a16="http://schemas.microsoft.com/office/drawing/2014/main" id="{22EBE7D0-85B9-4F04-A3EB-91BC6C67E78E}"/>
                </a:ext>
              </a:extLst>
            </p:cNvPr>
            <p:cNvSpPr>
              <a:spLocks noChangeAspect="1"/>
            </p:cNvSpPr>
            <p:nvPr/>
          </p:nvSpPr>
          <p:spPr bwMode="auto">
            <a:xfrm>
              <a:off x="3535429" y="5451069"/>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34" name="Freeform 146">
              <a:extLst>
                <a:ext uri="{FF2B5EF4-FFF2-40B4-BE49-F238E27FC236}">
                  <a16:creationId xmlns:a16="http://schemas.microsoft.com/office/drawing/2014/main" id="{86955CC2-AA8A-4542-8D1B-DB11E5D21D7B}"/>
                </a:ext>
              </a:extLst>
            </p:cNvPr>
            <p:cNvSpPr>
              <a:spLocks noChangeAspect="1"/>
            </p:cNvSpPr>
            <p:nvPr/>
          </p:nvSpPr>
          <p:spPr bwMode="auto">
            <a:xfrm>
              <a:off x="4228869" y="5547757"/>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36" name="Freeform 146">
              <a:extLst>
                <a:ext uri="{FF2B5EF4-FFF2-40B4-BE49-F238E27FC236}">
                  <a16:creationId xmlns:a16="http://schemas.microsoft.com/office/drawing/2014/main" id="{2FC9F3BE-EDB7-461B-9C64-D513A205E1D6}"/>
                </a:ext>
              </a:extLst>
            </p:cNvPr>
            <p:cNvSpPr>
              <a:spLocks noChangeAspect="1"/>
            </p:cNvSpPr>
            <p:nvPr/>
          </p:nvSpPr>
          <p:spPr bwMode="auto">
            <a:xfrm>
              <a:off x="6091399" y="3775062"/>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05" name="Freeform 146">
              <a:extLst>
                <a:ext uri="{FF2B5EF4-FFF2-40B4-BE49-F238E27FC236}">
                  <a16:creationId xmlns:a16="http://schemas.microsoft.com/office/drawing/2014/main" id="{F9E3BEE5-1334-4F4E-971C-DEC208C0470D}"/>
                </a:ext>
              </a:extLst>
            </p:cNvPr>
            <p:cNvSpPr>
              <a:spLocks noChangeAspect="1"/>
            </p:cNvSpPr>
            <p:nvPr/>
          </p:nvSpPr>
          <p:spPr bwMode="auto">
            <a:xfrm>
              <a:off x="3192285" y="5732516"/>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42" name="Freeform 146">
              <a:extLst>
                <a:ext uri="{FF2B5EF4-FFF2-40B4-BE49-F238E27FC236}">
                  <a16:creationId xmlns:a16="http://schemas.microsoft.com/office/drawing/2014/main" id="{2E990F2A-24D3-4FAD-8EF9-3ABA7AC515B2}"/>
                </a:ext>
              </a:extLst>
            </p:cNvPr>
            <p:cNvSpPr>
              <a:spLocks noChangeAspect="1"/>
            </p:cNvSpPr>
            <p:nvPr/>
          </p:nvSpPr>
          <p:spPr bwMode="auto">
            <a:xfrm>
              <a:off x="3507433" y="4986796"/>
              <a:ext cx="64980" cy="61983"/>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grpFill/>
            <a:ln>
              <a:solidFill>
                <a:schemeClr val="accent3"/>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grpSp>
      <p:grpSp>
        <p:nvGrpSpPr>
          <p:cNvPr id="148" name="Group 147">
            <a:extLst>
              <a:ext uri="{FF2B5EF4-FFF2-40B4-BE49-F238E27FC236}">
                <a16:creationId xmlns:a16="http://schemas.microsoft.com/office/drawing/2014/main" id="{0CE27FD1-1764-4AF9-A313-65FB8FEF487D}"/>
              </a:ext>
            </a:extLst>
          </p:cNvPr>
          <p:cNvGrpSpPr/>
          <p:nvPr/>
        </p:nvGrpSpPr>
        <p:grpSpPr>
          <a:xfrm>
            <a:off x="3803069" y="2873336"/>
            <a:ext cx="6445285" cy="1958020"/>
            <a:chOff x="3803069" y="2873336"/>
            <a:chExt cx="6445285" cy="1958020"/>
          </a:xfrm>
        </p:grpSpPr>
        <p:cxnSp>
          <p:nvCxnSpPr>
            <p:cNvPr id="213" name="Straight Arrow Connector 212">
              <a:extLst>
                <a:ext uri="{FF2B5EF4-FFF2-40B4-BE49-F238E27FC236}">
                  <a16:creationId xmlns:a16="http://schemas.microsoft.com/office/drawing/2014/main" id="{DEE293F4-A31C-41CE-9DD1-C635CF2BA2E1}"/>
                </a:ext>
              </a:extLst>
            </p:cNvPr>
            <p:cNvCxnSpPr/>
            <p:nvPr/>
          </p:nvCxnSpPr>
          <p:spPr bwMode="auto">
            <a:xfrm>
              <a:off x="10111194" y="2873336"/>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4" name="Straight Arrow Connector 213">
              <a:extLst>
                <a:ext uri="{FF2B5EF4-FFF2-40B4-BE49-F238E27FC236}">
                  <a16:creationId xmlns:a16="http://schemas.microsoft.com/office/drawing/2014/main" id="{08B2A17C-4B35-4F7E-8D00-A13336FE6897}"/>
                </a:ext>
              </a:extLst>
            </p:cNvPr>
            <p:cNvCxnSpPr/>
            <p:nvPr/>
          </p:nvCxnSpPr>
          <p:spPr bwMode="auto">
            <a:xfrm>
              <a:off x="8424250" y="2973227"/>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5" name="Straight Arrow Connector 214">
              <a:extLst>
                <a:ext uri="{FF2B5EF4-FFF2-40B4-BE49-F238E27FC236}">
                  <a16:creationId xmlns:a16="http://schemas.microsoft.com/office/drawing/2014/main" id="{F5C50711-59E6-4491-9FC0-1182B568FD35}"/>
                </a:ext>
              </a:extLst>
            </p:cNvPr>
            <p:cNvCxnSpPr/>
            <p:nvPr/>
          </p:nvCxnSpPr>
          <p:spPr bwMode="auto">
            <a:xfrm>
              <a:off x="7745236" y="3060492"/>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6" name="Straight Arrow Connector 215">
              <a:extLst>
                <a:ext uri="{FF2B5EF4-FFF2-40B4-BE49-F238E27FC236}">
                  <a16:creationId xmlns:a16="http://schemas.microsoft.com/office/drawing/2014/main" id="{2A00F84A-02D9-4C5A-BA45-8D8858597CFB}"/>
                </a:ext>
              </a:extLst>
            </p:cNvPr>
            <p:cNvCxnSpPr/>
            <p:nvPr/>
          </p:nvCxnSpPr>
          <p:spPr bwMode="auto">
            <a:xfrm>
              <a:off x="7404236" y="3154070"/>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7" name="Straight Arrow Connector 216">
              <a:extLst>
                <a:ext uri="{FF2B5EF4-FFF2-40B4-BE49-F238E27FC236}">
                  <a16:creationId xmlns:a16="http://schemas.microsoft.com/office/drawing/2014/main" id="{7C53BB90-1197-47BE-9B3A-CEF8C4EFC480}"/>
                </a:ext>
              </a:extLst>
            </p:cNvPr>
            <p:cNvCxnSpPr/>
            <p:nvPr/>
          </p:nvCxnSpPr>
          <p:spPr bwMode="auto">
            <a:xfrm>
              <a:off x="7394710" y="3254520"/>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8" name="Straight Arrow Connector 217">
              <a:extLst>
                <a:ext uri="{FF2B5EF4-FFF2-40B4-BE49-F238E27FC236}">
                  <a16:creationId xmlns:a16="http://schemas.microsoft.com/office/drawing/2014/main" id="{8D6987EB-DA08-462E-8D50-33755BDCB0FB}"/>
                </a:ext>
              </a:extLst>
            </p:cNvPr>
            <p:cNvCxnSpPr/>
            <p:nvPr/>
          </p:nvCxnSpPr>
          <p:spPr bwMode="auto">
            <a:xfrm>
              <a:off x="7362863" y="3341226"/>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9" name="Straight Arrow Connector 218">
              <a:extLst>
                <a:ext uri="{FF2B5EF4-FFF2-40B4-BE49-F238E27FC236}">
                  <a16:creationId xmlns:a16="http://schemas.microsoft.com/office/drawing/2014/main" id="{59A35525-4F3A-4E85-A220-439C2A7D45F7}"/>
                </a:ext>
              </a:extLst>
            </p:cNvPr>
            <p:cNvCxnSpPr/>
            <p:nvPr/>
          </p:nvCxnSpPr>
          <p:spPr bwMode="auto">
            <a:xfrm>
              <a:off x="7020170" y="3429000"/>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0" name="Straight Arrow Connector 219">
              <a:extLst>
                <a:ext uri="{FF2B5EF4-FFF2-40B4-BE49-F238E27FC236}">
                  <a16:creationId xmlns:a16="http://schemas.microsoft.com/office/drawing/2014/main" id="{EFC917B7-6BE9-4553-B270-F2ACFED42B27}"/>
                </a:ext>
              </a:extLst>
            </p:cNvPr>
            <p:cNvCxnSpPr/>
            <p:nvPr/>
          </p:nvCxnSpPr>
          <p:spPr bwMode="auto">
            <a:xfrm>
              <a:off x="6638929" y="3528382"/>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1" name="Straight Arrow Connector 220">
              <a:extLst>
                <a:ext uri="{FF2B5EF4-FFF2-40B4-BE49-F238E27FC236}">
                  <a16:creationId xmlns:a16="http://schemas.microsoft.com/office/drawing/2014/main" id="{51BC4B1E-DCFA-474F-AFEF-2FD31A76E3D5}"/>
                </a:ext>
              </a:extLst>
            </p:cNvPr>
            <p:cNvCxnSpPr/>
            <p:nvPr/>
          </p:nvCxnSpPr>
          <p:spPr bwMode="auto">
            <a:xfrm>
              <a:off x="6511683" y="3626094"/>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2" name="Straight Arrow Connector 221">
              <a:extLst>
                <a:ext uri="{FF2B5EF4-FFF2-40B4-BE49-F238E27FC236}">
                  <a16:creationId xmlns:a16="http://schemas.microsoft.com/office/drawing/2014/main" id="{C1D09C3E-EA4B-45CC-ACEA-65F7EA9D4F68}"/>
                </a:ext>
              </a:extLst>
            </p:cNvPr>
            <p:cNvCxnSpPr/>
            <p:nvPr/>
          </p:nvCxnSpPr>
          <p:spPr bwMode="auto">
            <a:xfrm>
              <a:off x="4121808" y="4464897"/>
              <a:ext cx="1371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3" name="Straight Arrow Connector 222">
              <a:extLst>
                <a:ext uri="{FF2B5EF4-FFF2-40B4-BE49-F238E27FC236}">
                  <a16:creationId xmlns:a16="http://schemas.microsoft.com/office/drawing/2014/main" id="{36EFAA4C-7B94-4158-A74A-523E619BFE18}"/>
                </a:ext>
              </a:extLst>
            </p:cNvPr>
            <p:cNvCxnSpPr/>
            <p:nvPr/>
          </p:nvCxnSpPr>
          <p:spPr bwMode="auto">
            <a:xfrm>
              <a:off x="3803069" y="4831356"/>
              <a:ext cx="137160" cy="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46" name="Group 245">
            <a:extLst>
              <a:ext uri="{FF2B5EF4-FFF2-40B4-BE49-F238E27FC236}">
                <a16:creationId xmlns:a16="http://schemas.microsoft.com/office/drawing/2014/main" id="{8A59E063-13FF-4FBF-83C5-C39C030A8081}"/>
              </a:ext>
            </a:extLst>
          </p:cNvPr>
          <p:cNvGrpSpPr/>
          <p:nvPr/>
        </p:nvGrpSpPr>
        <p:grpSpPr>
          <a:xfrm>
            <a:off x="2555686" y="3678862"/>
            <a:ext cx="3704568" cy="2305537"/>
            <a:chOff x="2555686" y="3678862"/>
            <a:chExt cx="3704568" cy="2305537"/>
          </a:xfrm>
          <a:solidFill>
            <a:schemeClr val="accent4"/>
          </a:solidFill>
        </p:grpSpPr>
        <p:sp>
          <p:nvSpPr>
            <p:cNvPr id="150" name="Freeform 56">
              <a:extLst>
                <a:ext uri="{FF2B5EF4-FFF2-40B4-BE49-F238E27FC236}">
                  <a16:creationId xmlns:a16="http://schemas.microsoft.com/office/drawing/2014/main" id="{827E0566-DA63-4F2B-8F8F-2A1A269AA841}"/>
                </a:ext>
              </a:extLst>
            </p:cNvPr>
            <p:cNvSpPr>
              <a:spLocks/>
            </p:cNvSpPr>
            <p:nvPr/>
          </p:nvSpPr>
          <p:spPr bwMode="auto">
            <a:xfrm>
              <a:off x="6193631" y="3678862"/>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2" name="Freeform 56">
              <a:extLst>
                <a:ext uri="{FF2B5EF4-FFF2-40B4-BE49-F238E27FC236}">
                  <a16:creationId xmlns:a16="http://schemas.microsoft.com/office/drawing/2014/main" id="{B6E07DAB-28F0-4EC6-A49E-30D365E72638}"/>
                </a:ext>
              </a:extLst>
            </p:cNvPr>
            <p:cNvSpPr>
              <a:spLocks/>
            </p:cNvSpPr>
            <p:nvPr/>
          </p:nvSpPr>
          <p:spPr bwMode="auto">
            <a:xfrm>
              <a:off x="6196246" y="3864416"/>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4" name="Freeform 56">
              <a:extLst>
                <a:ext uri="{FF2B5EF4-FFF2-40B4-BE49-F238E27FC236}">
                  <a16:creationId xmlns:a16="http://schemas.microsoft.com/office/drawing/2014/main" id="{E8F9D7BC-31CB-4E60-AEA7-0E0A4DF03426}"/>
                </a:ext>
              </a:extLst>
            </p:cNvPr>
            <p:cNvSpPr>
              <a:spLocks/>
            </p:cNvSpPr>
            <p:nvPr/>
          </p:nvSpPr>
          <p:spPr bwMode="auto">
            <a:xfrm>
              <a:off x="5453063" y="3955888"/>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6" name="Freeform 56">
              <a:extLst>
                <a:ext uri="{FF2B5EF4-FFF2-40B4-BE49-F238E27FC236}">
                  <a16:creationId xmlns:a16="http://schemas.microsoft.com/office/drawing/2014/main" id="{8F5D60D0-75D3-469F-ADE6-BFABF2B7B3A5}"/>
                </a:ext>
              </a:extLst>
            </p:cNvPr>
            <p:cNvSpPr>
              <a:spLocks/>
            </p:cNvSpPr>
            <p:nvPr/>
          </p:nvSpPr>
          <p:spPr bwMode="auto">
            <a:xfrm>
              <a:off x="5249641" y="4048022"/>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7" name="Freeform 56">
              <a:extLst>
                <a:ext uri="{FF2B5EF4-FFF2-40B4-BE49-F238E27FC236}">
                  <a16:creationId xmlns:a16="http://schemas.microsoft.com/office/drawing/2014/main" id="{7B996461-02B0-403C-8882-9C570A87AF4B}"/>
                </a:ext>
              </a:extLst>
            </p:cNvPr>
            <p:cNvSpPr>
              <a:spLocks/>
            </p:cNvSpPr>
            <p:nvPr/>
          </p:nvSpPr>
          <p:spPr bwMode="auto">
            <a:xfrm>
              <a:off x="4845739" y="4142518"/>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8" name="Freeform 56">
              <a:extLst>
                <a:ext uri="{FF2B5EF4-FFF2-40B4-BE49-F238E27FC236}">
                  <a16:creationId xmlns:a16="http://schemas.microsoft.com/office/drawing/2014/main" id="{CEA0299D-CC29-4414-A015-3BB9AADAE953}"/>
                </a:ext>
              </a:extLst>
            </p:cNvPr>
            <p:cNvSpPr>
              <a:spLocks/>
            </p:cNvSpPr>
            <p:nvPr/>
          </p:nvSpPr>
          <p:spPr bwMode="auto">
            <a:xfrm>
              <a:off x="4767273" y="4327940"/>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24" name="Freeform 56">
              <a:extLst>
                <a:ext uri="{FF2B5EF4-FFF2-40B4-BE49-F238E27FC236}">
                  <a16:creationId xmlns:a16="http://schemas.microsoft.com/office/drawing/2014/main" id="{9BFD5BC2-23D3-44F6-9A7C-399D1C711600}"/>
                </a:ext>
              </a:extLst>
            </p:cNvPr>
            <p:cNvSpPr>
              <a:spLocks/>
            </p:cNvSpPr>
            <p:nvPr/>
          </p:nvSpPr>
          <p:spPr bwMode="auto">
            <a:xfrm>
              <a:off x="4029405" y="4522737"/>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26" name="Freeform 56">
              <a:extLst>
                <a:ext uri="{FF2B5EF4-FFF2-40B4-BE49-F238E27FC236}">
                  <a16:creationId xmlns:a16="http://schemas.microsoft.com/office/drawing/2014/main" id="{977C0B69-25B3-4403-90D1-B80CD742DEA3}"/>
                </a:ext>
              </a:extLst>
            </p:cNvPr>
            <p:cNvSpPr>
              <a:spLocks/>
            </p:cNvSpPr>
            <p:nvPr/>
          </p:nvSpPr>
          <p:spPr bwMode="auto">
            <a:xfrm>
              <a:off x="4047405" y="4621783"/>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28" name="Freeform 56">
              <a:extLst>
                <a:ext uri="{FF2B5EF4-FFF2-40B4-BE49-F238E27FC236}">
                  <a16:creationId xmlns:a16="http://schemas.microsoft.com/office/drawing/2014/main" id="{8BD08C18-87BB-430C-A6EF-3C206C197E26}"/>
                </a:ext>
              </a:extLst>
            </p:cNvPr>
            <p:cNvSpPr>
              <a:spLocks/>
            </p:cNvSpPr>
            <p:nvPr/>
          </p:nvSpPr>
          <p:spPr bwMode="auto">
            <a:xfrm>
              <a:off x="3788999" y="4703068"/>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30" name="Freeform 56">
              <a:extLst>
                <a:ext uri="{FF2B5EF4-FFF2-40B4-BE49-F238E27FC236}">
                  <a16:creationId xmlns:a16="http://schemas.microsoft.com/office/drawing/2014/main" id="{5EEFD8C8-8DC1-457C-A6AD-72792FE7FF46}"/>
                </a:ext>
              </a:extLst>
            </p:cNvPr>
            <p:cNvSpPr>
              <a:spLocks/>
            </p:cNvSpPr>
            <p:nvPr/>
          </p:nvSpPr>
          <p:spPr bwMode="auto">
            <a:xfrm>
              <a:off x="3678239" y="4891707"/>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32" name="Freeform 56">
              <a:extLst>
                <a:ext uri="{FF2B5EF4-FFF2-40B4-BE49-F238E27FC236}">
                  <a16:creationId xmlns:a16="http://schemas.microsoft.com/office/drawing/2014/main" id="{406C678D-7055-4C3B-BF0D-D245A5F21439}"/>
                </a:ext>
              </a:extLst>
            </p:cNvPr>
            <p:cNvSpPr>
              <a:spLocks/>
            </p:cNvSpPr>
            <p:nvPr/>
          </p:nvSpPr>
          <p:spPr bwMode="auto">
            <a:xfrm>
              <a:off x="3618156" y="5265846"/>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34" name="Freeform 56">
              <a:extLst>
                <a:ext uri="{FF2B5EF4-FFF2-40B4-BE49-F238E27FC236}">
                  <a16:creationId xmlns:a16="http://schemas.microsoft.com/office/drawing/2014/main" id="{882F7A41-B6D6-4A79-A69F-7DB0399DBE01}"/>
                </a:ext>
              </a:extLst>
            </p:cNvPr>
            <p:cNvSpPr>
              <a:spLocks/>
            </p:cNvSpPr>
            <p:nvPr/>
          </p:nvSpPr>
          <p:spPr bwMode="auto">
            <a:xfrm>
              <a:off x="2555686" y="5920391"/>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36" name="Freeform 56">
              <a:extLst>
                <a:ext uri="{FF2B5EF4-FFF2-40B4-BE49-F238E27FC236}">
                  <a16:creationId xmlns:a16="http://schemas.microsoft.com/office/drawing/2014/main" id="{B5D70E39-8DEB-491E-B691-25BE1806D201}"/>
                </a:ext>
              </a:extLst>
            </p:cNvPr>
            <p:cNvSpPr>
              <a:spLocks/>
            </p:cNvSpPr>
            <p:nvPr/>
          </p:nvSpPr>
          <p:spPr bwMode="auto">
            <a:xfrm>
              <a:off x="2608768" y="5824844"/>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38" name="Freeform 56">
              <a:extLst>
                <a:ext uri="{FF2B5EF4-FFF2-40B4-BE49-F238E27FC236}">
                  <a16:creationId xmlns:a16="http://schemas.microsoft.com/office/drawing/2014/main" id="{801A38A8-A9B3-44CB-8457-A61F0E4D89BD}"/>
                </a:ext>
              </a:extLst>
            </p:cNvPr>
            <p:cNvSpPr>
              <a:spLocks/>
            </p:cNvSpPr>
            <p:nvPr/>
          </p:nvSpPr>
          <p:spPr bwMode="auto">
            <a:xfrm>
              <a:off x="3271744" y="5634429"/>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40" name="Freeform 56">
              <a:extLst>
                <a:ext uri="{FF2B5EF4-FFF2-40B4-BE49-F238E27FC236}">
                  <a16:creationId xmlns:a16="http://schemas.microsoft.com/office/drawing/2014/main" id="{D7B24ECD-742F-4EDD-B372-7541BBE766C8}"/>
                </a:ext>
              </a:extLst>
            </p:cNvPr>
            <p:cNvSpPr>
              <a:spLocks/>
            </p:cNvSpPr>
            <p:nvPr/>
          </p:nvSpPr>
          <p:spPr bwMode="auto">
            <a:xfrm>
              <a:off x="3329381" y="5360194"/>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42" name="Freeform 56">
              <a:extLst>
                <a:ext uri="{FF2B5EF4-FFF2-40B4-BE49-F238E27FC236}">
                  <a16:creationId xmlns:a16="http://schemas.microsoft.com/office/drawing/2014/main" id="{E7678406-51F2-4A99-8016-327CF89078C3}"/>
                </a:ext>
              </a:extLst>
            </p:cNvPr>
            <p:cNvSpPr>
              <a:spLocks/>
            </p:cNvSpPr>
            <p:nvPr/>
          </p:nvSpPr>
          <p:spPr bwMode="auto">
            <a:xfrm>
              <a:off x="3326149" y="5452767"/>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44" name="Freeform 56">
              <a:extLst>
                <a:ext uri="{FF2B5EF4-FFF2-40B4-BE49-F238E27FC236}">
                  <a16:creationId xmlns:a16="http://schemas.microsoft.com/office/drawing/2014/main" id="{75D4BE51-9D9C-4048-A06B-8B8AE3A50EB8}"/>
                </a:ext>
              </a:extLst>
            </p:cNvPr>
            <p:cNvSpPr>
              <a:spLocks/>
            </p:cNvSpPr>
            <p:nvPr/>
          </p:nvSpPr>
          <p:spPr bwMode="auto">
            <a:xfrm>
              <a:off x="3326769" y="5547145"/>
              <a:ext cx="64008" cy="64008"/>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grpFill/>
            <a:ln>
              <a:solidFill>
                <a:schemeClr val="accent4"/>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grpSp>
    </p:spTree>
    <p:extLst>
      <p:ext uri="{BB962C8B-B14F-4D97-AF65-F5344CB8AC3E}">
        <p14:creationId xmlns:p14="http://schemas.microsoft.com/office/powerpoint/2010/main" val="703459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27976-6E1B-4FB8-A98F-742986696723}"/>
              </a:ext>
            </a:extLst>
          </p:cNvPr>
          <p:cNvSpPr>
            <a:spLocks noGrp="1"/>
          </p:cNvSpPr>
          <p:nvPr>
            <p:ph type="title"/>
          </p:nvPr>
        </p:nvSpPr>
        <p:spPr/>
        <p:txBody>
          <a:bodyPr/>
          <a:lstStyle/>
          <a:p>
            <a:r>
              <a:rPr lang="en-US" altLang="en-US" dirty="0"/>
              <a:t>CodeBreaK100: Colorectal Cancer Patient Cohort</a:t>
            </a:r>
            <a:endParaRPr lang="en-US" dirty="0"/>
          </a:p>
        </p:txBody>
      </p:sp>
      <p:grpSp>
        <p:nvGrpSpPr>
          <p:cNvPr id="5" name="Group 7">
            <a:extLst>
              <a:ext uri="{FF2B5EF4-FFF2-40B4-BE49-F238E27FC236}">
                <a16:creationId xmlns:a16="http://schemas.microsoft.com/office/drawing/2014/main" id="{AA3B227E-8BF9-4B10-AB15-DFEB2A9F95EE}"/>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378B1E4C-DB7A-45DE-A4AE-9125DF839C8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10E3E92B-7C63-4574-84E0-C5ADB03AB7D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Content Placeholder 1">
            <a:extLst>
              <a:ext uri="{FF2B5EF4-FFF2-40B4-BE49-F238E27FC236}">
                <a16:creationId xmlns:a16="http://schemas.microsoft.com/office/drawing/2014/main" id="{13C59DCC-0959-4D58-86AA-AEB8F4D5D1E5}"/>
              </a:ext>
            </a:extLst>
          </p:cNvPr>
          <p:cNvSpPr>
            <a:spLocks noGrp="1"/>
          </p:cNvSpPr>
          <p:nvPr>
            <p:ph idx="1"/>
          </p:nvPr>
        </p:nvSpPr>
        <p:spPr>
          <a:xfrm>
            <a:off x="604675" y="1513046"/>
            <a:ext cx="10877529" cy="801719"/>
          </a:xfrm>
        </p:spPr>
        <p:txBody>
          <a:bodyPr/>
          <a:lstStyle/>
          <a:p>
            <a:r>
              <a:rPr lang="en-US" sz="2400" dirty="0"/>
              <a:t>Multicenter, open-label, first-in-human phase I/II trial (data cutoff: June 1, 2020)</a:t>
            </a:r>
          </a:p>
        </p:txBody>
      </p:sp>
      <p:grpSp>
        <p:nvGrpSpPr>
          <p:cNvPr id="25" name="Group 24">
            <a:extLst>
              <a:ext uri="{FF2B5EF4-FFF2-40B4-BE49-F238E27FC236}">
                <a16:creationId xmlns:a16="http://schemas.microsoft.com/office/drawing/2014/main" id="{D7BB1E2D-08DE-4F33-A6E5-3964E8C0AF7D}"/>
              </a:ext>
            </a:extLst>
          </p:cNvPr>
          <p:cNvGrpSpPr/>
          <p:nvPr/>
        </p:nvGrpSpPr>
        <p:grpSpPr>
          <a:xfrm>
            <a:off x="901699" y="1962434"/>
            <a:ext cx="10288351" cy="3130876"/>
            <a:chOff x="901699" y="2366461"/>
            <a:chExt cx="10288351" cy="3130876"/>
          </a:xfrm>
        </p:grpSpPr>
        <p:sp>
          <p:nvSpPr>
            <p:cNvPr id="21" name="Text Box 30">
              <a:extLst>
                <a:ext uri="{FF2B5EF4-FFF2-40B4-BE49-F238E27FC236}">
                  <a16:creationId xmlns:a16="http://schemas.microsoft.com/office/drawing/2014/main" id="{64D2760C-A603-40B6-9170-2674FAE53F49}"/>
                </a:ext>
              </a:extLst>
            </p:cNvPr>
            <p:cNvSpPr txBox="1">
              <a:spLocks noChangeArrowheads="1"/>
            </p:cNvSpPr>
            <p:nvPr/>
          </p:nvSpPr>
          <p:spPr bwMode="auto">
            <a:xfrm rot="10800000" flipV="1">
              <a:off x="901699" y="4545794"/>
              <a:ext cx="10288351"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NSCLC (n = 59), CRC (n = 42), pancreatic cancer (n = 12), appendiceal cancer (n = 4), unknown primary cancer (n = 2), endometrial cancer (n = 2), and n = 1 in each of the following: ampullary cancer, small bowel cancer, sinonasal cancer, esophageal cancer, bile duct cancer, SCLC, gastric cancer, and melanoma.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 patients enrolled on each cohort to evaluate safety, with additional enrollment at any dose deemed safe. Intrapatient dose escalation permitted. Radiographic scans Q6W on treatment, 30 days after end of treatment, then Q12W. </a:t>
              </a:r>
            </a:p>
          </p:txBody>
        </p:sp>
        <p:sp>
          <p:nvSpPr>
            <p:cNvPr id="10" name="Rectangle 49">
              <a:extLst>
                <a:ext uri="{FF2B5EF4-FFF2-40B4-BE49-F238E27FC236}">
                  <a16:creationId xmlns:a16="http://schemas.microsoft.com/office/drawing/2014/main" id="{8F507B51-4F56-4114-AE07-3F58AF1A5F2B}"/>
                </a:ext>
              </a:extLst>
            </p:cNvPr>
            <p:cNvSpPr>
              <a:spLocks noChangeArrowheads="1"/>
            </p:cNvSpPr>
            <p:nvPr/>
          </p:nvSpPr>
          <p:spPr bwMode="auto">
            <a:xfrm>
              <a:off x="5105676" y="2787201"/>
              <a:ext cx="3093909" cy="1147646"/>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CRC Escalation Cohort (n = 42)†</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Sotorasib PO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180 mg (n = 3), 360 mg (n = 10), </a:t>
              </a:r>
              <a:b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720 mg (n = 4), 960 mg (n = 25)</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1" i="0" u="none" strike="noStrike" kern="1200" cap="none" spc="0" normalizeH="0" baseline="3000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sp>
          <p:nvSpPr>
            <p:cNvPr id="22" name="Rectangle 46">
              <a:extLst>
                <a:ext uri="{FF2B5EF4-FFF2-40B4-BE49-F238E27FC236}">
                  <a16:creationId xmlns:a16="http://schemas.microsoft.com/office/drawing/2014/main" id="{8E1AC9A9-C309-4247-83BF-C157073C7D0D}"/>
                </a:ext>
              </a:extLst>
            </p:cNvPr>
            <p:cNvSpPr>
              <a:spLocks noChangeArrowheads="1"/>
            </p:cNvSpPr>
            <p:nvPr/>
          </p:nvSpPr>
          <p:spPr bwMode="auto">
            <a:xfrm>
              <a:off x="5156705" y="2366461"/>
              <a:ext cx="3466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2">
              <a:extLst>
                <a:ext uri="{FF2B5EF4-FFF2-40B4-BE49-F238E27FC236}">
                  <a16:creationId xmlns:a16="http://schemas.microsoft.com/office/drawing/2014/main" id="{6228A9CB-8C22-46A7-8436-C113E47A0B08}"/>
                </a:ext>
              </a:extLst>
            </p:cNvPr>
            <p:cNvSpPr>
              <a:spLocks noChangeShapeType="1"/>
            </p:cNvSpPr>
            <p:nvPr/>
          </p:nvSpPr>
          <p:spPr bwMode="auto">
            <a:xfrm>
              <a:off x="4574280" y="332069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5" name="Line 52">
            <a:extLst>
              <a:ext uri="{FF2B5EF4-FFF2-40B4-BE49-F238E27FC236}">
                <a16:creationId xmlns:a16="http://schemas.microsoft.com/office/drawing/2014/main" id="{953AFF45-D29B-4F7F-93DA-FD897C0F4584}"/>
              </a:ext>
            </a:extLst>
          </p:cNvPr>
          <p:cNvSpPr>
            <a:spLocks noChangeShapeType="1"/>
          </p:cNvSpPr>
          <p:nvPr/>
        </p:nvSpPr>
        <p:spPr bwMode="auto">
          <a:xfrm>
            <a:off x="8266113" y="295699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Content Placeholder 2">
            <a:extLst>
              <a:ext uri="{FF2B5EF4-FFF2-40B4-BE49-F238E27FC236}">
                <a16:creationId xmlns:a16="http://schemas.microsoft.com/office/drawing/2014/main" id="{F978FCAF-1E09-4F24-9350-20F281C99C97}"/>
              </a:ext>
            </a:extLst>
          </p:cNvPr>
          <p:cNvSpPr txBox="1">
            <a:spLocks/>
          </p:cNvSpPr>
          <p:nvPr/>
        </p:nvSpPr>
        <p:spPr bwMode="auto">
          <a:xfrm>
            <a:off x="657235" y="5244895"/>
            <a:ext cx="10877529" cy="748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follow-up: 12.8 mos (range: 9.0-20.9)</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current data cutoff: 3 patients remain on treatment, 37 discontinued due to progression/death, and 2 discontinued per request of patient</a:t>
            </a:r>
          </a:p>
        </p:txBody>
      </p:sp>
      <p:sp>
        <p:nvSpPr>
          <p:cNvPr id="9" name="Text Box 45">
            <a:extLst>
              <a:ext uri="{FF2B5EF4-FFF2-40B4-BE49-F238E27FC236}">
                <a16:creationId xmlns:a16="http://schemas.microsoft.com/office/drawing/2014/main" id="{016DCE75-B0CC-4BD9-B584-D74079F8FB1B}"/>
              </a:ext>
            </a:extLst>
          </p:cNvPr>
          <p:cNvSpPr txBox="1">
            <a:spLocks noChangeArrowheads="1"/>
          </p:cNvSpPr>
          <p:nvPr/>
        </p:nvSpPr>
        <p:spPr bwMode="auto">
          <a:xfrm>
            <a:off x="8864820" y="2358437"/>
            <a:ext cx="17307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Evaluable for tumor response as of the data cutoff</a:t>
            </a:r>
          </a:p>
        </p:txBody>
      </p:sp>
      <p:sp>
        <p:nvSpPr>
          <p:cNvPr id="4" name="Text Box 15">
            <a:extLst>
              <a:ext uri="{FF2B5EF4-FFF2-40B4-BE49-F238E27FC236}">
                <a16:creationId xmlns:a16="http://schemas.microsoft.com/office/drawing/2014/main" id="{D0C72345-DE4C-403E-A881-DD0AE0E0E738}"/>
              </a:ext>
            </a:extLst>
          </p:cNvPr>
          <p:cNvSpPr txBox="1">
            <a:spLocks noChangeArrowheads="1"/>
          </p:cNvSpPr>
          <p:nvPr/>
        </p:nvSpPr>
        <p:spPr bwMode="auto">
          <a:xfrm>
            <a:off x="412751"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Hong. NEJM. 2020;383:1207. </a:t>
            </a:r>
          </a:p>
        </p:txBody>
      </p:sp>
      <p:sp>
        <p:nvSpPr>
          <p:cNvPr id="11" name="Text Box 45">
            <a:extLst>
              <a:ext uri="{FF2B5EF4-FFF2-40B4-BE49-F238E27FC236}">
                <a16:creationId xmlns:a16="http://schemas.microsoft.com/office/drawing/2014/main" id="{DA549F34-A907-4DDC-B78C-F9EEFE263A67}"/>
              </a:ext>
            </a:extLst>
          </p:cNvPr>
          <p:cNvSpPr txBox="1">
            <a:spLocks noChangeArrowheads="1"/>
          </p:cNvSpPr>
          <p:nvPr/>
        </p:nvSpPr>
        <p:spPr bwMode="auto">
          <a:xfrm>
            <a:off x="846105" y="1934298"/>
            <a:ext cx="362530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with locally advanced/metastatic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mutant solid tumors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and PD on prior SoC therapy specific to tumor/disease stage;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active brain metastases</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129*)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25641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47DF4F-8D41-4E98-B6DF-B9AF24293D03}"/>
              </a:ext>
            </a:extLst>
          </p:cNvPr>
          <p:cNvSpPr>
            <a:spLocks noGrp="1"/>
          </p:cNvSpPr>
          <p:nvPr>
            <p:ph type="title"/>
          </p:nvPr>
        </p:nvSpPr>
        <p:spPr/>
        <p:txBody>
          <a:bodyPr/>
          <a:lstStyle/>
          <a:p>
            <a:r>
              <a:rPr lang="en-US" sz="3600" dirty="0">
                <a:latin typeface="Calibri" panose="020F0502020204030204" pitchFamily="34" charset="0"/>
                <a:ea typeface="+mj-ea"/>
                <a:cs typeface="+mj-cs"/>
              </a:rPr>
              <a:t>CodeBreaK100: Tumor Response in CRC Cohort</a:t>
            </a:r>
            <a:endParaRPr lang="en-US" dirty="0"/>
          </a:p>
        </p:txBody>
      </p:sp>
      <p:grpSp>
        <p:nvGrpSpPr>
          <p:cNvPr id="16" name="Group 7">
            <a:extLst>
              <a:ext uri="{FF2B5EF4-FFF2-40B4-BE49-F238E27FC236}">
                <a16:creationId xmlns:a16="http://schemas.microsoft.com/office/drawing/2014/main" id="{10757CCD-5B3E-422F-9CBA-3BE658FA4664}"/>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EB1CB3A5-4C28-47B1-81B2-7900D7B661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68EB18FD-A617-4551-B659-61F39815DC9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1" name="Group 32">
            <a:extLst>
              <a:ext uri="{FF2B5EF4-FFF2-40B4-BE49-F238E27FC236}">
                <a16:creationId xmlns:a16="http://schemas.microsoft.com/office/drawing/2014/main" id="{2EC83239-787C-413F-B732-4BDA81CCB5E8}"/>
              </a:ext>
            </a:extLst>
          </p:cNvPr>
          <p:cNvGraphicFramePr>
            <a:graphicFrameLocks noGrp="1"/>
          </p:cNvGraphicFramePr>
          <p:nvPr>
            <p:extLst>
              <p:ext uri="{D42A27DB-BD31-4B8C-83A1-F6EECF244321}">
                <p14:modId xmlns:p14="http://schemas.microsoft.com/office/powerpoint/2010/main" val="622265483"/>
              </p:ext>
            </p:extLst>
          </p:nvPr>
        </p:nvGraphicFramePr>
        <p:xfrm>
          <a:off x="723900" y="1598458"/>
          <a:ext cx="10758303" cy="4007835"/>
        </p:xfrm>
        <a:graphic>
          <a:graphicData uri="http://schemas.openxmlformats.org/drawingml/2006/table">
            <a:tbl>
              <a:tblPr/>
              <a:tblGrid>
                <a:gridCol w="3805322">
                  <a:extLst>
                    <a:ext uri="{9D8B030D-6E8A-4147-A177-3AD203B41FA5}">
                      <a16:colId xmlns:a16="http://schemas.microsoft.com/office/drawing/2014/main" val="20000"/>
                    </a:ext>
                  </a:extLst>
                </a:gridCol>
                <a:gridCol w="3352763">
                  <a:extLst>
                    <a:ext uri="{9D8B030D-6E8A-4147-A177-3AD203B41FA5}">
                      <a16:colId xmlns:a16="http://schemas.microsoft.com/office/drawing/2014/main" val="20001"/>
                    </a:ext>
                  </a:extLst>
                </a:gridCol>
                <a:gridCol w="3600218">
                  <a:extLst>
                    <a:ext uri="{9D8B030D-6E8A-4147-A177-3AD203B41FA5}">
                      <a16:colId xmlns:a16="http://schemas.microsoft.com/office/drawing/2014/main" val="20002"/>
                    </a:ext>
                  </a:extLst>
                </a:gridCol>
              </a:tblGrid>
              <a:tr h="19664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Tumor Response</a:t>
                      </a:r>
                      <a:r>
                        <a:rPr kumimoji="0" lang="en-US" sz="18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6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Dose Levels</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960-mg Dose</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405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done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dirty="0">
                          <a:solidFill>
                            <a:schemeClr val="bg1"/>
                          </a:solidFill>
                          <a:latin typeface="Calibri" panose="020F0502020204030204" pitchFamily="34" charset="0"/>
                          <a:cs typeface="Calibri" panose="020F0502020204030204" pitchFamily="34" charset="0"/>
                        </a:rPr>
                        <a:t>3 (7.1)</a:t>
                      </a:r>
                    </a:p>
                    <a:p>
                      <a:pPr algn="ctr">
                        <a:lnSpc>
                          <a:spcPct val="120000"/>
                        </a:lnSpc>
                      </a:pPr>
                      <a:r>
                        <a:rPr lang="en-US" sz="1800" dirty="0">
                          <a:solidFill>
                            <a:schemeClr val="bg1"/>
                          </a:solidFill>
                          <a:latin typeface="Calibri" panose="020F0502020204030204" pitchFamily="34" charset="0"/>
                          <a:cs typeface="Calibri" panose="020F0502020204030204" pitchFamily="34" charset="0"/>
                        </a:rPr>
                        <a:t>28 (66.7)</a:t>
                      </a:r>
                    </a:p>
                    <a:p>
                      <a:pPr algn="ctr">
                        <a:lnSpc>
                          <a:spcPct val="120000"/>
                        </a:lnSpc>
                      </a:pPr>
                      <a:r>
                        <a:rPr lang="en-US" sz="1800" dirty="0">
                          <a:solidFill>
                            <a:schemeClr val="bg1"/>
                          </a:solidFill>
                          <a:latin typeface="Calibri" panose="020F0502020204030204" pitchFamily="34" charset="0"/>
                          <a:cs typeface="Calibri" panose="020F0502020204030204" pitchFamily="34" charset="0"/>
                        </a:rPr>
                        <a:t>10 (23.8)</a:t>
                      </a:r>
                    </a:p>
                    <a:p>
                      <a:pPr algn="ctr">
                        <a:lnSpc>
                          <a:spcPct val="120000"/>
                        </a:lnSpc>
                      </a:pPr>
                      <a:r>
                        <a:rPr lang="en-US" sz="1800" dirty="0">
                          <a:solidFill>
                            <a:schemeClr val="bg1"/>
                          </a:solidFill>
                          <a:latin typeface="Calibri" panose="020F0502020204030204" pitchFamily="34" charset="0"/>
                          <a:cs typeface="Calibri" panose="020F0502020204030204" pitchFamily="34" charset="0"/>
                        </a:rPr>
                        <a:t>1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b="0" dirty="0">
                          <a:solidFill>
                            <a:schemeClr val="bg1"/>
                          </a:solidFill>
                          <a:latin typeface="Calibri" panose="020F0502020204030204" pitchFamily="34" charset="0"/>
                          <a:cs typeface="Calibri" panose="020F0502020204030204" pitchFamily="34" charset="0"/>
                        </a:rPr>
                        <a:t>3 (12.0)</a:t>
                      </a:r>
                    </a:p>
                    <a:p>
                      <a:pPr algn="ctr">
                        <a:lnSpc>
                          <a:spcPct val="120000"/>
                        </a:lnSpc>
                      </a:pPr>
                      <a:r>
                        <a:rPr lang="en-US" sz="1800" b="0" dirty="0">
                          <a:solidFill>
                            <a:schemeClr val="bg1"/>
                          </a:solidFill>
                          <a:latin typeface="Calibri" panose="020F0502020204030204" pitchFamily="34" charset="0"/>
                          <a:cs typeface="Calibri" panose="020F0502020204030204" pitchFamily="34" charset="0"/>
                        </a:rPr>
                        <a:t>17 (68.0)</a:t>
                      </a:r>
                    </a:p>
                    <a:p>
                      <a:pPr algn="ctr">
                        <a:lnSpc>
                          <a:spcPct val="120000"/>
                        </a:lnSpc>
                      </a:pPr>
                      <a:r>
                        <a:rPr lang="en-US" sz="1800" b="0" dirty="0">
                          <a:solidFill>
                            <a:schemeClr val="bg1"/>
                          </a:solidFill>
                          <a:latin typeface="Calibri" panose="020F0502020204030204" pitchFamily="34" charset="0"/>
                          <a:cs typeface="Calibri" panose="020F0502020204030204" pitchFamily="34" charset="0"/>
                        </a:rPr>
                        <a:t>3 (12.0)</a:t>
                      </a:r>
                    </a:p>
                    <a:p>
                      <a:pPr algn="ctr">
                        <a:lnSpc>
                          <a:spcPct val="120000"/>
                        </a:lnSpc>
                      </a:pPr>
                      <a:r>
                        <a:rPr lang="en-US" sz="1800" b="0" dirty="0">
                          <a:solidFill>
                            <a:schemeClr val="bg1"/>
                          </a:solidFill>
                          <a:latin typeface="Calibri" panose="020F0502020204030204" pitchFamily="34" charset="0"/>
                          <a:cs typeface="Calibri" panose="020F0502020204030204" pitchFamily="34" charset="0"/>
                        </a:rPr>
                        <a:t>1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20000"/>
                        </a:lnSpc>
                      </a:pPr>
                      <a:r>
                        <a:rPr lang="en-US" sz="1800" dirty="0">
                          <a:solidFill>
                            <a:schemeClr val="bg1"/>
                          </a:solidFill>
                          <a:latin typeface="Calibri" panose="020F0502020204030204" pitchFamily="34" charset="0"/>
                          <a:cs typeface="Calibri" panose="020F0502020204030204" pitchFamily="34" charset="0"/>
                        </a:rPr>
                        <a:t>7.1 (1.50 to 19.48)</a:t>
                      </a:r>
                      <a:endParaRPr lang="en-US" sz="1800" dirty="0">
                        <a:solidFill>
                          <a:schemeClr val="bg1"/>
                        </a:solidFill>
                        <a:highlight>
                          <a:srgbClr val="FFFF00"/>
                        </a:highligh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20000"/>
                        </a:lnSpc>
                      </a:pPr>
                      <a:r>
                        <a:rPr lang="en-US" sz="1800" b="0" dirty="0">
                          <a:solidFill>
                            <a:schemeClr val="bg1"/>
                          </a:solidFill>
                          <a:latin typeface="Calibri" panose="020F0502020204030204" pitchFamily="34" charset="0"/>
                          <a:cs typeface="Calibri" panose="020F0502020204030204" pitchFamily="34" charset="0"/>
                        </a:rPr>
                        <a:t>12.0 (2.55 to 31.22)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dirty="0">
                          <a:solidFill>
                            <a:schemeClr val="bg1"/>
                          </a:solidFill>
                          <a:latin typeface="Calibri" panose="020F0502020204030204" pitchFamily="34" charset="0"/>
                          <a:cs typeface="Calibri" panose="020F0502020204030204" pitchFamily="34" charset="0"/>
                        </a:rPr>
                        <a:t>73.8 (57.96 to 86.14)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b="0" baseline="0" dirty="0">
                          <a:solidFill>
                            <a:schemeClr val="bg1"/>
                          </a:solidFill>
                          <a:latin typeface="Calibri" panose="020F0502020204030204" pitchFamily="34" charset="0"/>
                          <a:cs typeface="Calibri" panose="020F0502020204030204" pitchFamily="34" charset="0"/>
                        </a:rPr>
                        <a:t>80.0 (59.30 to 93.17)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761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(n = 3), mos (range)</a:t>
                      </a:r>
                      <a:r>
                        <a:rPr lang="en-US" sz="1800" b="0" baseline="30000" dirty="0">
                          <a:solidFill>
                            <a:schemeClr val="bg1"/>
                          </a:solidFill>
                          <a:latin typeface="Calibri" panose="020F0502020204030204" pitchFamily="34" charset="0"/>
                          <a:cs typeface="Calibri" panose="020F0502020204030204" pitchFamily="34" charset="0"/>
                        </a:rPr>
                        <a:t>[2]</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20000"/>
                        </a:lnSpc>
                      </a:pPr>
                      <a:r>
                        <a:rPr lang="en-US" sz="1800" dirty="0">
                          <a:solidFill>
                            <a:schemeClr val="bg1"/>
                          </a:solidFill>
                          <a:latin typeface="Calibri" panose="020F0502020204030204" pitchFamily="34" charset="0"/>
                          <a:cs typeface="Calibri" panose="020F0502020204030204" pitchFamily="34" charset="0"/>
                        </a:rPr>
                        <a:t>NR (4.9+ to 9.9+)</a:t>
                      </a:r>
                      <a:r>
                        <a:rPr lang="en-US" sz="1800" b="0" baseline="30000" dirty="0">
                          <a:solidFill>
                            <a:schemeClr val="bg1"/>
                          </a:solidFill>
                          <a:latin typeface="Calibri" panose="020F0502020204030204" pitchFamily="34" charset="0"/>
                          <a:cs typeface="Calibri" panose="020F0502020204030204" pitchFamily="34" charset="0"/>
                        </a:rPr>
                        <a:t> </a:t>
                      </a:r>
                      <a:endParaRPr lang="en-US" sz="1800" dirty="0">
                        <a:solidFill>
                          <a:schemeClr val="bg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20000"/>
                        </a:lnSpc>
                      </a:pPr>
                      <a:r>
                        <a:rPr lang="en-US" sz="1800" dirty="0">
                          <a:solidFill>
                            <a:schemeClr val="bg1"/>
                          </a:solidFill>
                          <a:latin typeface="Calibri" panose="020F0502020204030204" pitchFamily="34" charset="0"/>
                          <a:cs typeface="Calibri" panose="020F0502020204030204" pitchFamily="34" charset="0"/>
                        </a:rPr>
                        <a:t>NR (4.9+ to 9.9+)</a:t>
                      </a:r>
                      <a:r>
                        <a:rPr lang="en-US" sz="1800" b="0" baseline="30000" dirty="0">
                          <a:solidFill>
                            <a:schemeClr val="bg1"/>
                          </a:solidFill>
                          <a:latin typeface="Calibri" panose="020F0502020204030204" pitchFamily="34" charset="0"/>
                          <a:cs typeface="Calibri" panose="020F0502020204030204" pitchFamily="34" charset="0"/>
                        </a:rPr>
                        <a:t> </a:t>
                      </a:r>
                      <a:endParaRPr lang="en-US" sz="1800" b="0" baseline="0" dirty="0">
                        <a:solidFill>
                          <a:schemeClr val="bg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7613">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stable disease, mos (range)</a:t>
                      </a:r>
                      <a:r>
                        <a:rPr lang="en-US" sz="1800" b="0" baseline="30000" dirty="0">
                          <a:solidFill>
                            <a:schemeClr val="bg1"/>
                          </a:solidFill>
                          <a:latin typeface="Calibri" panose="020F0502020204030204" pitchFamily="34" charset="0"/>
                          <a:cs typeface="Calibri" panose="020F0502020204030204" pitchFamily="34" charset="0"/>
                        </a:rPr>
                        <a:t>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dirty="0">
                          <a:solidFill>
                            <a:schemeClr val="bg1"/>
                          </a:solidFill>
                          <a:latin typeface="Calibri" panose="020F0502020204030204" pitchFamily="34" charset="0"/>
                          <a:cs typeface="Calibri" panose="020F0502020204030204" pitchFamily="34" charset="0"/>
                        </a:rPr>
                        <a:t>5.4 (2.5* to 11.1*)</a:t>
                      </a:r>
                      <a:r>
                        <a:rPr lang="en-US" sz="1800" b="0" baseline="30000" dirty="0">
                          <a:solidFill>
                            <a:schemeClr val="bg1"/>
                          </a:solidFill>
                          <a:latin typeface="Calibri" panose="020F0502020204030204" pitchFamily="34" charset="0"/>
                          <a:cs typeface="Calibri" panose="020F0502020204030204" pitchFamily="34" charset="0"/>
                        </a:rPr>
                        <a:t> </a:t>
                      </a:r>
                      <a:endParaRPr lang="en-US" sz="18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b="0" baseline="0" dirty="0">
                          <a:solidFill>
                            <a:schemeClr val="bg1"/>
                          </a:solidFill>
                          <a:latin typeface="Calibri" panose="020F0502020204030204" pitchFamily="34" charset="0"/>
                          <a:cs typeface="Calibri" panose="020F0502020204030204" pitchFamily="34" charset="0"/>
                        </a:rPr>
                        <a:t>4.2 (2.6 to 5.7*)</a:t>
                      </a:r>
                      <a:r>
                        <a:rPr lang="en-US" sz="1800" b="0" baseline="30000" dirty="0">
                          <a:solidFill>
                            <a:schemeClr val="bg1"/>
                          </a:solidFill>
                          <a:latin typeface="Calibri" panose="020F0502020204030204" pitchFamily="34" charset="0"/>
                          <a:cs typeface="Calibri" panose="020F0502020204030204" pitchFamily="34" charset="0"/>
                        </a:rPr>
                        <a:t>[2]</a:t>
                      </a:r>
                      <a:endParaRPr lang="en-US" sz="1800" b="0" baseline="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2467847"/>
                  </a:ext>
                </a:extLst>
              </a:tr>
            </a:tbl>
          </a:graphicData>
        </a:graphic>
      </p:graphicFrame>
      <p:sp>
        <p:nvSpPr>
          <p:cNvPr id="22" name="TextBox 21">
            <a:extLst>
              <a:ext uri="{FF2B5EF4-FFF2-40B4-BE49-F238E27FC236}">
                <a16:creationId xmlns:a16="http://schemas.microsoft.com/office/drawing/2014/main" id="{D7D7E74D-40DE-4629-BCE3-88ECE8BE5B7B}"/>
              </a:ext>
            </a:extLst>
          </p:cNvPr>
          <p:cNvSpPr txBox="1"/>
          <p:nvPr/>
        </p:nvSpPr>
        <p:spPr bwMode="auto">
          <a:xfrm>
            <a:off x="723900" y="5614119"/>
            <a:ext cx="14412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 value.</a:t>
            </a:r>
          </a:p>
        </p:txBody>
      </p:sp>
      <p:sp>
        <p:nvSpPr>
          <p:cNvPr id="4" name="Text Box 15">
            <a:extLst>
              <a:ext uri="{FF2B5EF4-FFF2-40B4-BE49-F238E27FC236}">
                <a16:creationId xmlns:a16="http://schemas.microsoft.com/office/drawing/2014/main" id="{C9E9D97D-97D7-49CE-9F2D-6EC5582AC1D5}"/>
              </a:ext>
            </a:extLst>
          </p:cNvPr>
          <p:cNvSpPr txBox="1">
            <a:spLocks noChangeArrowheads="1"/>
          </p:cNvSpPr>
          <p:nvPr/>
        </p:nvSpPr>
        <p:spPr bwMode="auto">
          <a:xfrm>
            <a:off x="400192" y="63515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Hong. NEJM. 2020;383:1207. 2. Fakih. ASCO 2020.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4018.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89924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261EBF38-C049-4E3D-A537-AF6DA43CFC30}"/>
              </a:ext>
            </a:extLst>
          </p:cNvPr>
          <p:cNvCxnSpPr>
            <a:cxnSpLocks/>
          </p:cNvCxnSpPr>
          <p:nvPr/>
        </p:nvCxnSpPr>
        <p:spPr bwMode="auto">
          <a:xfrm>
            <a:off x="1510073" y="4116422"/>
            <a:ext cx="9861562" cy="0"/>
          </a:xfrm>
          <a:prstGeom prst="line">
            <a:avLst/>
          </a:prstGeom>
          <a:noFill/>
          <a:ln w="28575" cap="flat" cmpd="sng" algn="ctr">
            <a:solidFill>
              <a:schemeClr val="tx2">
                <a:lumMod val="75000"/>
              </a:schemeClr>
            </a:solidFill>
            <a:prstDash val="sysDot"/>
            <a:round/>
            <a:headEnd type="none" w="med" len="med"/>
            <a:tailEnd type="none" w="med" len="med"/>
          </a:ln>
          <a:effectLst/>
        </p:spPr>
      </p:cxnSp>
      <p:cxnSp>
        <p:nvCxnSpPr>
          <p:cNvPr id="33" name="Straight Connector 32">
            <a:extLst>
              <a:ext uri="{FF2B5EF4-FFF2-40B4-BE49-F238E27FC236}">
                <a16:creationId xmlns:a16="http://schemas.microsoft.com/office/drawing/2014/main" id="{4D32B754-9689-4720-B2AA-4B884AFEB503}"/>
              </a:ext>
            </a:extLst>
          </p:cNvPr>
          <p:cNvCxnSpPr>
            <a:cxnSpLocks/>
          </p:cNvCxnSpPr>
          <p:nvPr/>
        </p:nvCxnSpPr>
        <p:spPr bwMode="auto">
          <a:xfrm>
            <a:off x="1510073" y="2993396"/>
            <a:ext cx="9861562" cy="0"/>
          </a:xfrm>
          <a:prstGeom prst="line">
            <a:avLst/>
          </a:prstGeom>
          <a:noFill/>
          <a:ln w="28575" cap="flat" cmpd="sng" algn="ctr">
            <a:solidFill>
              <a:schemeClr val="tx2">
                <a:lumMod val="75000"/>
              </a:schemeClr>
            </a:solidFill>
            <a:prstDash val="sysDot"/>
            <a:round/>
            <a:headEnd type="none" w="med" len="med"/>
            <a:tailEnd type="none" w="med" len="med"/>
          </a:ln>
          <a:effectLst/>
        </p:spPr>
      </p:cxnSp>
      <p:sp>
        <p:nvSpPr>
          <p:cNvPr id="2" name="Title 1">
            <a:extLst>
              <a:ext uri="{FF2B5EF4-FFF2-40B4-BE49-F238E27FC236}">
                <a16:creationId xmlns:a16="http://schemas.microsoft.com/office/drawing/2014/main" id="{416ADD52-65BF-4747-A895-85C0B45E05F6}"/>
              </a:ext>
            </a:extLst>
          </p:cNvPr>
          <p:cNvSpPr>
            <a:spLocks noGrp="1"/>
          </p:cNvSpPr>
          <p:nvPr>
            <p:ph type="title"/>
          </p:nvPr>
        </p:nvSpPr>
        <p:spPr/>
        <p:txBody>
          <a:bodyPr/>
          <a:lstStyle/>
          <a:p>
            <a:r>
              <a:rPr lang="en-US" noProof="0" dirty="0"/>
              <a:t>CodeBreaK100: Tumor Burden Change From Baseline in CRC Cohort</a:t>
            </a:r>
            <a:endParaRPr lang="en-US" dirty="0"/>
          </a:p>
        </p:txBody>
      </p:sp>
      <p:sp>
        <p:nvSpPr>
          <p:cNvPr id="12" name="Content Placeholder 11">
            <a:extLst>
              <a:ext uri="{FF2B5EF4-FFF2-40B4-BE49-F238E27FC236}">
                <a16:creationId xmlns:a16="http://schemas.microsoft.com/office/drawing/2014/main" id="{2AA61243-8F24-4F5E-811F-5B3B54656DB3}"/>
              </a:ext>
            </a:extLst>
          </p:cNvPr>
          <p:cNvSpPr>
            <a:spLocks noGrp="1"/>
          </p:cNvSpPr>
          <p:nvPr>
            <p:ph idx="1"/>
          </p:nvPr>
        </p:nvSpPr>
        <p:spPr>
          <a:xfrm>
            <a:off x="604675" y="6053874"/>
            <a:ext cx="10877529" cy="338548"/>
          </a:xfrm>
        </p:spPr>
        <p:txBody>
          <a:bodyPr/>
          <a:lstStyle/>
          <a:p>
            <a:r>
              <a:rPr kumimoji="0" lang="en-US" sz="1800" b="0" i="0" u="none" strike="noStrike" kern="1200" cap="none" spc="0" normalizeH="0" baseline="0" noProof="0" dirty="0">
                <a:ln>
                  <a:noFill/>
                </a:ln>
                <a:solidFill>
                  <a:srgbClr val="000000"/>
                </a:solidFill>
                <a:effectLst/>
                <a:uLnTx/>
                <a:uFillTx/>
                <a:cs typeface="Arial" panose="020B0604020202020204" pitchFamily="34" charset="0"/>
              </a:rPr>
              <a:t>3 patients missing postbaseline tumor data not included (1 PD, 1 SD, 1 not done with clinical progression) </a:t>
            </a:r>
          </a:p>
          <a:p>
            <a:endParaRPr lang="en-US" sz="1800" dirty="0"/>
          </a:p>
        </p:txBody>
      </p:sp>
      <p:sp>
        <p:nvSpPr>
          <p:cNvPr id="5" name="TextBox 4">
            <a:extLst>
              <a:ext uri="{FF2B5EF4-FFF2-40B4-BE49-F238E27FC236}">
                <a16:creationId xmlns:a16="http://schemas.microsoft.com/office/drawing/2014/main" id="{0E6A5868-EDD4-4EB3-A40A-AD874A351F9E}"/>
              </a:ext>
            </a:extLst>
          </p:cNvPr>
          <p:cNvSpPr txBox="1"/>
          <p:nvPr/>
        </p:nvSpPr>
        <p:spPr bwMode="auto">
          <a:xfrm>
            <a:off x="1471161" y="5413248"/>
            <a:ext cx="9861562"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Evaluable Patients With CRC (n = 39)</a:t>
            </a:r>
          </a:p>
        </p:txBody>
      </p:sp>
      <p:sp>
        <p:nvSpPr>
          <p:cNvPr id="3" name="TextBox 2">
            <a:extLst>
              <a:ext uri="{FF2B5EF4-FFF2-40B4-BE49-F238E27FC236}">
                <a16:creationId xmlns:a16="http://schemas.microsoft.com/office/drawing/2014/main" id="{C7241C28-1410-4681-A5C2-7A6B89996D10}"/>
              </a:ext>
            </a:extLst>
          </p:cNvPr>
          <p:cNvSpPr txBox="1"/>
          <p:nvPr/>
        </p:nvSpPr>
        <p:spPr>
          <a:xfrm>
            <a:off x="1529529" y="5732174"/>
            <a:ext cx="6350699" cy="3385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marL="0" marR="0" lvl="0" indent="0" algn="l" defTabSz="121917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sym typeface="Helvetica"/>
              </a:rPr>
              <a:t>Change in tumor size from baseline was taken from longest diameter.</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sym typeface="Helvetica"/>
            </a:endParaRPr>
          </a:p>
        </p:txBody>
      </p:sp>
      <p:sp>
        <p:nvSpPr>
          <p:cNvPr id="8" name="Text Box 15">
            <a:extLst>
              <a:ext uri="{FF2B5EF4-FFF2-40B4-BE49-F238E27FC236}">
                <a16:creationId xmlns:a16="http://schemas.microsoft.com/office/drawing/2014/main" id="{2DC64F95-242C-49E2-99F6-8BAEC5DCA377}"/>
              </a:ext>
            </a:extLst>
          </p:cNvPr>
          <p:cNvSpPr txBox="1">
            <a:spLocks noChangeArrowheads="1"/>
          </p:cNvSpPr>
          <p:nvPr/>
        </p:nvSpPr>
        <p:spPr bwMode="auto">
          <a:xfrm>
            <a:off x="412751"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Hong. NEJM. 2020;383:1207. </a:t>
            </a:r>
          </a:p>
        </p:txBody>
      </p:sp>
      <p:grpSp>
        <p:nvGrpSpPr>
          <p:cNvPr id="144" name="Group 143">
            <a:extLst>
              <a:ext uri="{FF2B5EF4-FFF2-40B4-BE49-F238E27FC236}">
                <a16:creationId xmlns:a16="http://schemas.microsoft.com/office/drawing/2014/main" id="{84EC3BA8-0AAB-43A9-866C-E7C94CF4C2AD}"/>
              </a:ext>
            </a:extLst>
          </p:cNvPr>
          <p:cNvGrpSpPr/>
          <p:nvPr/>
        </p:nvGrpSpPr>
        <p:grpSpPr>
          <a:xfrm>
            <a:off x="5126401" y="1924579"/>
            <a:ext cx="6267174" cy="369332"/>
            <a:chOff x="5474212" y="1506810"/>
            <a:chExt cx="6267174" cy="369332"/>
          </a:xfrm>
        </p:grpSpPr>
        <p:sp>
          <p:nvSpPr>
            <p:cNvPr id="13" name="TextBox 12">
              <a:extLst>
                <a:ext uri="{FF2B5EF4-FFF2-40B4-BE49-F238E27FC236}">
                  <a16:creationId xmlns:a16="http://schemas.microsoft.com/office/drawing/2014/main" id="{BB384D5F-B939-472B-9A54-F303FD42C97F}"/>
                </a:ext>
              </a:extLst>
            </p:cNvPr>
            <p:cNvSpPr txBox="1"/>
            <p:nvPr/>
          </p:nvSpPr>
          <p:spPr bwMode="auto">
            <a:xfrm>
              <a:off x="5474212" y="1506810"/>
              <a:ext cx="626717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Planned Dose</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180 mg	    360 mg	        720 mg         960 mg</a:t>
              </a:r>
            </a:p>
          </p:txBody>
        </p:sp>
        <p:sp>
          <p:nvSpPr>
            <p:cNvPr id="14" name="Rectangle 13">
              <a:extLst>
                <a:ext uri="{FF2B5EF4-FFF2-40B4-BE49-F238E27FC236}">
                  <a16:creationId xmlns:a16="http://schemas.microsoft.com/office/drawing/2014/main" id="{96E5E796-153A-4392-B6AE-5208431FDD47}"/>
                </a:ext>
              </a:extLst>
            </p:cNvPr>
            <p:cNvSpPr/>
            <p:nvPr/>
          </p:nvSpPr>
          <p:spPr bwMode="auto">
            <a:xfrm>
              <a:off x="7191982" y="1629381"/>
              <a:ext cx="142672" cy="14267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FA44C5B0-1B0D-45C3-8C93-BDFDBD1A523E}"/>
                </a:ext>
              </a:extLst>
            </p:cNvPr>
            <p:cNvSpPr/>
            <p:nvPr/>
          </p:nvSpPr>
          <p:spPr bwMode="auto">
            <a:xfrm>
              <a:off x="8326291" y="1629381"/>
              <a:ext cx="142672" cy="14267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684767E5-6E34-455A-8FC8-BDD033595035}"/>
                </a:ext>
              </a:extLst>
            </p:cNvPr>
            <p:cNvSpPr/>
            <p:nvPr/>
          </p:nvSpPr>
          <p:spPr bwMode="auto">
            <a:xfrm>
              <a:off x="9450873" y="1629381"/>
              <a:ext cx="142672" cy="142672"/>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DCE5D15B-0DA3-49D8-9514-CC602D9AA8FA}"/>
                </a:ext>
              </a:extLst>
            </p:cNvPr>
            <p:cNvSpPr/>
            <p:nvPr/>
          </p:nvSpPr>
          <p:spPr bwMode="auto">
            <a:xfrm>
              <a:off x="10624092" y="1629381"/>
              <a:ext cx="142672" cy="142672"/>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0" name="TextBox 59">
            <a:extLst>
              <a:ext uri="{FF2B5EF4-FFF2-40B4-BE49-F238E27FC236}">
                <a16:creationId xmlns:a16="http://schemas.microsoft.com/office/drawing/2014/main" id="{3BEECC48-2679-4FCE-B98B-88A212C98E2F}"/>
              </a:ext>
            </a:extLst>
          </p:cNvPr>
          <p:cNvSpPr txBox="1"/>
          <p:nvPr/>
        </p:nvSpPr>
        <p:spPr bwMode="auto">
          <a:xfrm>
            <a:off x="1713290" y="2029721"/>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62" name="TextBox 61">
            <a:extLst>
              <a:ext uri="{FF2B5EF4-FFF2-40B4-BE49-F238E27FC236}">
                <a16:creationId xmlns:a16="http://schemas.microsoft.com/office/drawing/2014/main" id="{30504E94-6D62-4AEA-8872-F349BC216974}"/>
              </a:ext>
            </a:extLst>
          </p:cNvPr>
          <p:cNvSpPr txBox="1"/>
          <p:nvPr/>
        </p:nvSpPr>
        <p:spPr bwMode="auto">
          <a:xfrm>
            <a:off x="1955419" y="2616888"/>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64" name="TextBox 63">
            <a:extLst>
              <a:ext uri="{FF2B5EF4-FFF2-40B4-BE49-F238E27FC236}">
                <a16:creationId xmlns:a16="http://schemas.microsoft.com/office/drawing/2014/main" id="{F9A45819-E30C-42F4-BD3E-CC74F2DFAE3A}"/>
              </a:ext>
            </a:extLst>
          </p:cNvPr>
          <p:cNvSpPr txBox="1"/>
          <p:nvPr/>
        </p:nvSpPr>
        <p:spPr bwMode="auto">
          <a:xfrm>
            <a:off x="2197548" y="2680651"/>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66" name="TextBox 65">
            <a:extLst>
              <a:ext uri="{FF2B5EF4-FFF2-40B4-BE49-F238E27FC236}">
                <a16:creationId xmlns:a16="http://schemas.microsoft.com/office/drawing/2014/main" id="{A254DBAF-329F-4EE3-8F49-A3C6D5C9BD51}"/>
              </a:ext>
            </a:extLst>
          </p:cNvPr>
          <p:cNvSpPr txBox="1"/>
          <p:nvPr/>
        </p:nvSpPr>
        <p:spPr bwMode="auto">
          <a:xfrm>
            <a:off x="2439677" y="271134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8" name="TextBox 67">
            <a:extLst>
              <a:ext uri="{FF2B5EF4-FFF2-40B4-BE49-F238E27FC236}">
                <a16:creationId xmlns:a16="http://schemas.microsoft.com/office/drawing/2014/main" id="{C89BDBB5-0FF5-46CB-92D2-35EC0BB9B0F1}"/>
              </a:ext>
            </a:extLst>
          </p:cNvPr>
          <p:cNvSpPr txBox="1"/>
          <p:nvPr/>
        </p:nvSpPr>
        <p:spPr bwMode="auto">
          <a:xfrm>
            <a:off x="2681806" y="2752235"/>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70" name="TextBox 69">
            <a:extLst>
              <a:ext uri="{FF2B5EF4-FFF2-40B4-BE49-F238E27FC236}">
                <a16:creationId xmlns:a16="http://schemas.microsoft.com/office/drawing/2014/main" id="{F491E2F6-AC45-43CB-BCB0-461E3C3247C5}"/>
              </a:ext>
            </a:extLst>
          </p:cNvPr>
          <p:cNvSpPr txBox="1"/>
          <p:nvPr/>
        </p:nvSpPr>
        <p:spPr bwMode="auto">
          <a:xfrm>
            <a:off x="2923935" y="280917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72" name="TextBox 71">
            <a:extLst>
              <a:ext uri="{FF2B5EF4-FFF2-40B4-BE49-F238E27FC236}">
                <a16:creationId xmlns:a16="http://schemas.microsoft.com/office/drawing/2014/main" id="{D292BEAC-533D-46EA-905A-F63785F9CC6B}"/>
              </a:ext>
            </a:extLst>
          </p:cNvPr>
          <p:cNvSpPr txBox="1"/>
          <p:nvPr/>
        </p:nvSpPr>
        <p:spPr bwMode="auto">
          <a:xfrm>
            <a:off x="3166064" y="280917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74" name="TextBox 73">
            <a:extLst>
              <a:ext uri="{FF2B5EF4-FFF2-40B4-BE49-F238E27FC236}">
                <a16:creationId xmlns:a16="http://schemas.microsoft.com/office/drawing/2014/main" id="{147CF7E2-9B37-4BE6-B52B-33E38CB70D3C}"/>
              </a:ext>
            </a:extLst>
          </p:cNvPr>
          <p:cNvSpPr txBox="1"/>
          <p:nvPr/>
        </p:nvSpPr>
        <p:spPr bwMode="auto">
          <a:xfrm>
            <a:off x="3408193" y="2860982"/>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76" name="TextBox 75">
            <a:extLst>
              <a:ext uri="{FF2B5EF4-FFF2-40B4-BE49-F238E27FC236}">
                <a16:creationId xmlns:a16="http://schemas.microsoft.com/office/drawing/2014/main" id="{FBDBD71C-9E0D-4AEE-B04D-F2FF786C7BDD}"/>
              </a:ext>
            </a:extLst>
          </p:cNvPr>
          <p:cNvSpPr txBox="1"/>
          <p:nvPr/>
        </p:nvSpPr>
        <p:spPr bwMode="auto">
          <a:xfrm>
            <a:off x="3650322" y="2966163"/>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78" name="TextBox 77">
            <a:extLst>
              <a:ext uri="{FF2B5EF4-FFF2-40B4-BE49-F238E27FC236}">
                <a16:creationId xmlns:a16="http://schemas.microsoft.com/office/drawing/2014/main" id="{53893200-265E-4F42-BDF9-414FAB032259}"/>
              </a:ext>
            </a:extLst>
          </p:cNvPr>
          <p:cNvSpPr txBox="1"/>
          <p:nvPr/>
        </p:nvSpPr>
        <p:spPr bwMode="auto">
          <a:xfrm>
            <a:off x="3892451" y="3021651"/>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0" name="TextBox 79">
            <a:extLst>
              <a:ext uri="{FF2B5EF4-FFF2-40B4-BE49-F238E27FC236}">
                <a16:creationId xmlns:a16="http://schemas.microsoft.com/office/drawing/2014/main" id="{11C3F7D5-D504-4D95-A909-E0F5097BA453}"/>
              </a:ext>
            </a:extLst>
          </p:cNvPr>
          <p:cNvSpPr txBox="1"/>
          <p:nvPr/>
        </p:nvSpPr>
        <p:spPr bwMode="auto">
          <a:xfrm>
            <a:off x="4134580" y="3033712"/>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2" name="TextBox 81">
            <a:extLst>
              <a:ext uri="{FF2B5EF4-FFF2-40B4-BE49-F238E27FC236}">
                <a16:creationId xmlns:a16="http://schemas.microsoft.com/office/drawing/2014/main" id="{1E3BD1FB-FFEA-4C99-94BA-39BC3684D0B2}"/>
              </a:ext>
            </a:extLst>
          </p:cNvPr>
          <p:cNvSpPr txBox="1"/>
          <p:nvPr/>
        </p:nvSpPr>
        <p:spPr bwMode="auto">
          <a:xfrm>
            <a:off x="4376709" y="3101444"/>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4" name="TextBox 83">
            <a:extLst>
              <a:ext uri="{FF2B5EF4-FFF2-40B4-BE49-F238E27FC236}">
                <a16:creationId xmlns:a16="http://schemas.microsoft.com/office/drawing/2014/main" id="{8C07E913-55D8-4195-8862-5F3766D81AB5}"/>
              </a:ext>
            </a:extLst>
          </p:cNvPr>
          <p:cNvSpPr txBox="1"/>
          <p:nvPr/>
        </p:nvSpPr>
        <p:spPr bwMode="auto">
          <a:xfrm>
            <a:off x="4618838" y="3108044"/>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6" name="TextBox 85">
            <a:extLst>
              <a:ext uri="{FF2B5EF4-FFF2-40B4-BE49-F238E27FC236}">
                <a16:creationId xmlns:a16="http://schemas.microsoft.com/office/drawing/2014/main" id="{4DD968CA-864F-45FA-840B-B5F996ACBD9F}"/>
              </a:ext>
            </a:extLst>
          </p:cNvPr>
          <p:cNvSpPr txBox="1"/>
          <p:nvPr/>
        </p:nvSpPr>
        <p:spPr bwMode="auto">
          <a:xfrm>
            <a:off x="4860967" y="3110074"/>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8" name="TextBox 87">
            <a:extLst>
              <a:ext uri="{FF2B5EF4-FFF2-40B4-BE49-F238E27FC236}">
                <a16:creationId xmlns:a16="http://schemas.microsoft.com/office/drawing/2014/main" id="{645A70DE-4CE1-4549-BC63-014C8838678F}"/>
              </a:ext>
            </a:extLst>
          </p:cNvPr>
          <p:cNvSpPr txBox="1"/>
          <p:nvPr/>
        </p:nvSpPr>
        <p:spPr bwMode="auto">
          <a:xfrm>
            <a:off x="5103096" y="312696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0" name="TextBox 89">
            <a:extLst>
              <a:ext uri="{FF2B5EF4-FFF2-40B4-BE49-F238E27FC236}">
                <a16:creationId xmlns:a16="http://schemas.microsoft.com/office/drawing/2014/main" id="{83213143-6969-4FDD-9DE9-4E9E74CAA028}"/>
              </a:ext>
            </a:extLst>
          </p:cNvPr>
          <p:cNvSpPr txBox="1"/>
          <p:nvPr/>
        </p:nvSpPr>
        <p:spPr bwMode="auto">
          <a:xfrm>
            <a:off x="5345225" y="314134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2" name="TextBox 91">
            <a:extLst>
              <a:ext uri="{FF2B5EF4-FFF2-40B4-BE49-F238E27FC236}">
                <a16:creationId xmlns:a16="http://schemas.microsoft.com/office/drawing/2014/main" id="{0C176E0B-D53F-4446-8D3D-12AF5E337A54}"/>
              </a:ext>
            </a:extLst>
          </p:cNvPr>
          <p:cNvSpPr txBox="1"/>
          <p:nvPr/>
        </p:nvSpPr>
        <p:spPr bwMode="auto">
          <a:xfrm>
            <a:off x="5587354" y="3151464"/>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4" name="TextBox 93">
            <a:extLst>
              <a:ext uri="{FF2B5EF4-FFF2-40B4-BE49-F238E27FC236}">
                <a16:creationId xmlns:a16="http://schemas.microsoft.com/office/drawing/2014/main" id="{53AE0931-632B-4886-AB11-0458B4280A6B}"/>
              </a:ext>
            </a:extLst>
          </p:cNvPr>
          <p:cNvSpPr txBox="1"/>
          <p:nvPr/>
        </p:nvSpPr>
        <p:spPr bwMode="auto">
          <a:xfrm>
            <a:off x="5829483" y="3149760"/>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6" name="TextBox 95">
            <a:extLst>
              <a:ext uri="{FF2B5EF4-FFF2-40B4-BE49-F238E27FC236}">
                <a16:creationId xmlns:a16="http://schemas.microsoft.com/office/drawing/2014/main" id="{9928E900-7451-4E32-829E-7802BB4AA447}"/>
              </a:ext>
            </a:extLst>
          </p:cNvPr>
          <p:cNvSpPr txBox="1"/>
          <p:nvPr/>
        </p:nvSpPr>
        <p:spPr bwMode="auto">
          <a:xfrm>
            <a:off x="6071612" y="314337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8" name="TextBox 97">
            <a:extLst>
              <a:ext uri="{FF2B5EF4-FFF2-40B4-BE49-F238E27FC236}">
                <a16:creationId xmlns:a16="http://schemas.microsoft.com/office/drawing/2014/main" id="{44E860BA-9BFB-4D7A-B893-F3E85D562E60}"/>
              </a:ext>
            </a:extLst>
          </p:cNvPr>
          <p:cNvSpPr txBox="1"/>
          <p:nvPr/>
        </p:nvSpPr>
        <p:spPr bwMode="auto">
          <a:xfrm>
            <a:off x="6313741" y="314540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0" name="TextBox 99">
            <a:extLst>
              <a:ext uri="{FF2B5EF4-FFF2-40B4-BE49-F238E27FC236}">
                <a16:creationId xmlns:a16="http://schemas.microsoft.com/office/drawing/2014/main" id="{AD755052-D28F-4C86-AFEB-AA4065F5D7BB}"/>
              </a:ext>
            </a:extLst>
          </p:cNvPr>
          <p:cNvSpPr txBox="1"/>
          <p:nvPr/>
        </p:nvSpPr>
        <p:spPr bwMode="auto">
          <a:xfrm>
            <a:off x="6555870" y="3155972"/>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02" name="TextBox 101">
            <a:extLst>
              <a:ext uri="{FF2B5EF4-FFF2-40B4-BE49-F238E27FC236}">
                <a16:creationId xmlns:a16="http://schemas.microsoft.com/office/drawing/2014/main" id="{1446D4B2-72F0-43F3-A9F3-4E207D26B3E4}"/>
              </a:ext>
            </a:extLst>
          </p:cNvPr>
          <p:cNvSpPr txBox="1"/>
          <p:nvPr/>
        </p:nvSpPr>
        <p:spPr bwMode="auto">
          <a:xfrm>
            <a:off x="6797999" y="3428489"/>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04" name="TextBox 103">
            <a:extLst>
              <a:ext uri="{FF2B5EF4-FFF2-40B4-BE49-F238E27FC236}">
                <a16:creationId xmlns:a16="http://schemas.microsoft.com/office/drawing/2014/main" id="{01835163-4368-433D-AC78-709F0451FB24}"/>
              </a:ext>
            </a:extLst>
          </p:cNvPr>
          <p:cNvSpPr txBox="1"/>
          <p:nvPr/>
        </p:nvSpPr>
        <p:spPr bwMode="auto">
          <a:xfrm>
            <a:off x="7040128" y="3433578"/>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6" name="TextBox 105">
            <a:extLst>
              <a:ext uri="{FF2B5EF4-FFF2-40B4-BE49-F238E27FC236}">
                <a16:creationId xmlns:a16="http://schemas.microsoft.com/office/drawing/2014/main" id="{60B7B477-D165-4EAA-BF6B-9A0D5074112C}"/>
              </a:ext>
            </a:extLst>
          </p:cNvPr>
          <p:cNvSpPr txBox="1"/>
          <p:nvPr/>
        </p:nvSpPr>
        <p:spPr bwMode="auto">
          <a:xfrm>
            <a:off x="7282257" y="344822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8" name="TextBox 107">
            <a:extLst>
              <a:ext uri="{FF2B5EF4-FFF2-40B4-BE49-F238E27FC236}">
                <a16:creationId xmlns:a16="http://schemas.microsoft.com/office/drawing/2014/main" id="{DFA7316E-AAB1-4FDC-A3A0-F6E59D0C71D7}"/>
              </a:ext>
            </a:extLst>
          </p:cNvPr>
          <p:cNvSpPr txBox="1"/>
          <p:nvPr/>
        </p:nvSpPr>
        <p:spPr bwMode="auto">
          <a:xfrm>
            <a:off x="7524386" y="353896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0" name="TextBox 109">
            <a:extLst>
              <a:ext uri="{FF2B5EF4-FFF2-40B4-BE49-F238E27FC236}">
                <a16:creationId xmlns:a16="http://schemas.microsoft.com/office/drawing/2014/main" id="{633FE41D-454C-4D67-B52D-8ED782853546}"/>
              </a:ext>
            </a:extLst>
          </p:cNvPr>
          <p:cNvSpPr txBox="1"/>
          <p:nvPr/>
        </p:nvSpPr>
        <p:spPr bwMode="auto">
          <a:xfrm>
            <a:off x="7766515" y="3544049"/>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2" name="TextBox 111">
            <a:extLst>
              <a:ext uri="{FF2B5EF4-FFF2-40B4-BE49-F238E27FC236}">
                <a16:creationId xmlns:a16="http://schemas.microsoft.com/office/drawing/2014/main" id="{1A04F914-A3A4-48D5-ACD3-ECB019684245}"/>
              </a:ext>
            </a:extLst>
          </p:cNvPr>
          <p:cNvSpPr txBox="1"/>
          <p:nvPr/>
        </p:nvSpPr>
        <p:spPr bwMode="auto">
          <a:xfrm>
            <a:off x="8008644" y="3682249"/>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4" name="TextBox 113">
            <a:extLst>
              <a:ext uri="{FF2B5EF4-FFF2-40B4-BE49-F238E27FC236}">
                <a16:creationId xmlns:a16="http://schemas.microsoft.com/office/drawing/2014/main" id="{00751B6B-D207-48E7-807C-F9668A2B06D5}"/>
              </a:ext>
            </a:extLst>
          </p:cNvPr>
          <p:cNvSpPr txBox="1"/>
          <p:nvPr/>
        </p:nvSpPr>
        <p:spPr bwMode="auto">
          <a:xfrm>
            <a:off x="8250773" y="374388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6" name="TextBox 115">
            <a:extLst>
              <a:ext uri="{FF2B5EF4-FFF2-40B4-BE49-F238E27FC236}">
                <a16:creationId xmlns:a16="http://schemas.microsoft.com/office/drawing/2014/main" id="{9627E58F-485C-4E92-B9B8-F7A9C3D12A03}"/>
              </a:ext>
            </a:extLst>
          </p:cNvPr>
          <p:cNvSpPr txBox="1"/>
          <p:nvPr/>
        </p:nvSpPr>
        <p:spPr bwMode="auto">
          <a:xfrm>
            <a:off x="8492902" y="3757740"/>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8" name="TextBox 117">
            <a:extLst>
              <a:ext uri="{FF2B5EF4-FFF2-40B4-BE49-F238E27FC236}">
                <a16:creationId xmlns:a16="http://schemas.microsoft.com/office/drawing/2014/main" id="{0CC22627-7335-44E9-B383-C44E7E66F554}"/>
              </a:ext>
            </a:extLst>
          </p:cNvPr>
          <p:cNvSpPr txBox="1"/>
          <p:nvPr/>
        </p:nvSpPr>
        <p:spPr bwMode="auto">
          <a:xfrm>
            <a:off x="8735031" y="3766582"/>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20" name="TextBox 119">
            <a:extLst>
              <a:ext uri="{FF2B5EF4-FFF2-40B4-BE49-F238E27FC236}">
                <a16:creationId xmlns:a16="http://schemas.microsoft.com/office/drawing/2014/main" id="{F2556F34-9E19-40DC-9613-C62F69C1F695}"/>
              </a:ext>
            </a:extLst>
          </p:cNvPr>
          <p:cNvSpPr txBox="1"/>
          <p:nvPr/>
        </p:nvSpPr>
        <p:spPr bwMode="auto">
          <a:xfrm>
            <a:off x="8977160" y="3790382"/>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22" name="TextBox 121">
            <a:extLst>
              <a:ext uri="{FF2B5EF4-FFF2-40B4-BE49-F238E27FC236}">
                <a16:creationId xmlns:a16="http://schemas.microsoft.com/office/drawing/2014/main" id="{6AE9364B-9B8F-4915-B8A2-5F5AFC7E4AAE}"/>
              </a:ext>
            </a:extLst>
          </p:cNvPr>
          <p:cNvSpPr txBox="1"/>
          <p:nvPr/>
        </p:nvSpPr>
        <p:spPr bwMode="auto">
          <a:xfrm>
            <a:off x="9219289" y="381411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24" name="TextBox 123">
            <a:extLst>
              <a:ext uri="{FF2B5EF4-FFF2-40B4-BE49-F238E27FC236}">
                <a16:creationId xmlns:a16="http://schemas.microsoft.com/office/drawing/2014/main" id="{1738EFE5-E033-4AB1-B121-9C34D0B84E5D}"/>
              </a:ext>
            </a:extLst>
          </p:cNvPr>
          <p:cNvSpPr txBox="1"/>
          <p:nvPr/>
        </p:nvSpPr>
        <p:spPr bwMode="auto">
          <a:xfrm>
            <a:off x="9461418" y="3828424"/>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26" name="TextBox 125">
            <a:extLst>
              <a:ext uri="{FF2B5EF4-FFF2-40B4-BE49-F238E27FC236}">
                <a16:creationId xmlns:a16="http://schemas.microsoft.com/office/drawing/2014/main" id="{A7C8E88A-CC4B-438C-BB2E-8CBB96AE1093}"/>
              </a:ext>
            </a:extLst>
          </p:cNvPr>
          <p:cNvSpPr txBox="1"/>
          <p:nvPr/>
        </p:nvSpPr>
        <p:spPr bwMode="auto">
          <a:xfrm>
            <a:off x="9703547" y="385152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76" name="TextBox 575">
            <a:extLst>
              <a:ext uri="{FF2B5EF4-FFF2-40B4-BE49-F238E27FC236}">
                <a16:creationId xmlns:a16="http://schemas.microsoft.com/office/drawing/2014/main" id="{9B57A677-B67F-44AE-9DB1-DC0E5092F737}"/>
              </a:ext>
            </a:extLst>
          </p:cNvPr>
          <p:cNvSpPr txBox="1"/>
          <p:nvPr/>
        </p:nvSpPr>
        <p:spPr bwMode="auto">
          <a:xfrm>
            <a:off x="9945676" y="3915301"/>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77" name="TextBox 576">
            <a:extLst>
              <a:ext uri="{FF2B5EF4-FFF2-40B4-BE49-F238E27FC236}">
                <a16:creationId xmlns:a16="http://schemas.microsoft.com/office/drawing/2014/main" id="{764048C2-A62B-431E-A4D3-3AA02B825A81}"/>
              </a:ext>
            </a:extLst>
          </p:cNvPr>
          <p:cNvSpPr txBox="1"/>
          <p:nvPr/>
        </p:nvSpPr>
        <p:spPr bwMode="auto">
          <a:xfrm>
            <a:off x="10187805" y="3904563"/>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578" name="TextBox 577">
            <a:extLst>
              <a:ext uri="{FF2B5EF4-FFF2-40B4-BE49-F238E27FC236}">
                <a16:creationId xmlns:a16="http://schemas.microsoft.com/office/drawing/2014/main" id="{095A8232-93FF-4098-9CF5-7F0BCA3728A3}"/>
              </a:ext>
            </a:extLst>
          </p:cNvPr>
          <p:cNvSpPr txBox="1"/>
          <p:nvPr/>
        </p:nvSpPr>
        <p:spPr bwMode="auto">
          <a:xfrm>
            <a:off x="10420408" y="4182771"/>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579" name="TextBox 578">
            <a:extLst>
              <a:ext uri="{FF2B5EF4-FFF2-40B4-BE49-F238E27FC236}">
                <a16:creationId xmlns:a16="http://schemas.microsoft.com/office/drawing/2014/main" id="{FA032F65-1110-4004-88AF-613B21BD1E3B}"/>
              </a:ext>
            </a:extLst>
          </p:cNvPr>
          <p:cNvSpPr txBox="1"/>
          <p:nvPr/>
        </p:nvSpPr>
        <p:spPr bwMode="auto">
          <a:xfrm>
            <a:off x="10672063" y="4226588"/>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580" name="TextBox 579">
            <a:extLst>
              <a:ext uri="{FF2B5EF4-FFF2-40B4-BE49-F238E27FC236}">
                <a16:creationId xmlns:a16="http://schemas.microsoft.com/office/drawing/2014/main" id="{37E5303C-3654-4BC9-B2ED-A3DF456AA7CE}"/>
              </a:ext>
            </a:extLst>
          </p:cNvPr>
          <p:cNvSpPr txBox="1"/>
          <p:nvPr/>
        </p:nvSpPr>
        <p:spPr bwMode="auto">
          <a:xfrm>
            <a:off x="10914208" y="427695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grpSp>
        <p:nvGrpSpPr>
          <p:cNvPr id="148" name="Group 147">
            <a:extLst>
              <a:ext uri="{FF2B5EF4-FFF2-40B4-BE49-F238E27FC236}">
                <a16:creationId xmlns:a16="http://schemas.microsoft.com/office/drawing/2014/main" id="{041352CD-9255-4839-8BA5-BFB7F1048FCA}"/>
              </a:ext>
            </a:extLst>
          </p:cNvPr>
          <p:cNvGrpSpPr/>
          <p:nvPr/>
        </p:nvGrpSpPr>
        <p:grpSpPr>
          <a:xfrm>
            <a:off x="1471161" y="2031987"/>
            <a:ext cx="493473" cy="1403666"/>
            <a:chOff x="1471161" y="2023361"/>
            <a:chExt cx="493473" cy="1403666"/>
          </a:xfrm>
        </p:grpSpPr>
        <p:sp>
          <p:nvSpPr>
            <p:cNvPr id="58" name="TextBox 57">
              <a:extLst>
                <a:ext uri="{FF2B5EF4-FFF2-40B4-BE49-F238E27FC236}">
                  <a16:creationId xmlns:a16="http://schemas.microsoft.com/office/drawing/2014/main" id="{007C30C1-FFA1-4310-8C6F-6485652CC126}"/>
                </a:ext>
              </a:extLst>
            </p:cNvPr>
            <p:cNvSpPr txBox="1"/>
            <p:nvPr/>
          </p:nvSpPr>
          <p:spPr bwMode="auto">
            <a:xfrm>
              <a:off x="1471161" y="2023361"/>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581" name="Rectangle 580">
              <a:extLst>
                <a:ext uri="{FF2B5EF4-FFF2-40B4-BE49-F238E27FC236}">
                  <a16:creationId xmlns:a16="http://schemas.microsoft.com/office/drawing/2014/main" id="{449A1881-AF57-4E44-97C0-175C58AB7384}"/>
                </a:ext>
              </a:extLst>
            </p:cNvPr>
            <p:cNvSpPr/>
            <p:nvPr/>
          </p:nvSpPr>
          <p:spPr bwMode="auto">
            <a:xfrm>
              <a:off x="1625108" y="2302561"/>
              <a:ext cx="167885" cy="11244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582" name="Rectangle 581">
            <a:extLst>
              <a:ext uri="{FF2B5EF4-FFF2-40B4-BE49-F238E27FC236}">
                <a16:creationId xmlns:a16="http://schemas.microsoft.com/office/drawing/2014/main" id="{C0F3739B-025A-4F42-A310-37C5B9F8367B}"/>
              </a:ext>
            </a:extLst>
          </p:cNvPr>
          <p:cNvSpPr/>
          <p:nvPr/>
        </p:nvSpPr>
        <p:spPr bwMode="auto">
          <a:xfrm>
            <a:off x="1868041" y="2330238"/>
            <a:ext cx="167885" cy="110541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3" name="Rectangle 582">
            <a:extLst>
              <a:ext uri="{FF2B5EF4-FFF2-40B4-BE49-F238E27FC236}">
                <a16:creationId xmlns:a16="http://schemas.microsoft.com/office/drawing/2014/main" id="{AFF36B43-5462-478C-96EA-B09CBD99DF81}"/>
              </a:ext>
            </a:extLst>
          </p:cNvPr>
          <p:cNvSpPr/>
          <p:nvPr/>
        </p:nvSpPr>
        <p:spPr bwMode="auto">
          <a:xfrm>
            <a:off x="2110974" y="2917347"/>
            <a:ext cx="167885" cy="5183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4" name="Rectangle 583">
            <a:extLst>
              <a:ext uri="{FF2B5EF4-FFF2-40B4-BE49-F238E27FC236}">
                <a16:creationId xmlns:a16="http://schemas.microsoft.com/office/drawing/2014/main" id="{BA7194D5-F7BB-4218-AFB3-A3DAC4FAF8DA}"/>
              </a:ext>
            </a:extLst>
          </p:cNvPr>
          <p:cNvSpPr/>
          <p:nvPr/>
        </p:nvSpPr>
        <p:spPr bwMode="auto">
          <a:xfrm>
            <a:off x="2353907" y="2978453"/>
            <a:ext cx="167885" cy="46154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5" name="Rectangle 584">
            <a:extLst>
              <a:ext uri="{FF2B5EF4-FFF2-40B4-BE49-F238E27FC236}">
                <a16:creationId xmlns:a16="http://schemas.microsoft.com/office/drawing/2014/main" id="{E04A0E6F-BD5B-4EF8-A949-FE02E0B9A256}"/>
              </a:ext>
            </a:extLst>
          </p:cNvPr>
          <p:cNvSpPr/>
          <p:nvPr/>
        </p:nvSpPr>
        <p:spPr bwMode="auto">
          <a:xfrm>
            <a:off x="2596840" y="2989412"/>
            <a:ext cx="167885" cy="44827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6" name="Rectangle 585">
            <a:extLst>
              <a:ext uri="{FF2B5EF4-FFF2-40B4-BE49-F238E27FC236}">
                <a16:creationId xmlns:a16="http://schemas.microsoft.com/office/drawing/2014/main" id="{8086EB8E-E348-40D1-A773-F4088FDDCF87}"/>
              </a:ext>
            </a:extLst>
          </p:cNvPr>
          <p:cNvSpPr/>
          <p:nvPr/>
        </p:nvSpPr>
        <p:spPr bwMode="auto">
          <a:xfrm>
            <a:off x="2839773" y="3061135"/>
            <a:ext cx="167885" cy="36589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7" name="Rectangle 586">
            <a:extLst>
              <a:ext uri="{FF2B5EF4-FFF2-40B4-BE49-F238E27FC236}">
                <a16:creationId xmlns:a16="http://schemas.microsoft.com/office/drawing/2014/main" id="{938CD270-BCA4-4E8C-ABF1-B92C1808AEA5}"/>
              </a:ext>
            </a:extLst>
          </p:cNvPr>
          <p:cNvSpPr/>
          <p:nvPr/>
        </p:nvSpPr>
        <p:spPr bwMode="auto">
          <a:xfrm>
            <a:off x="3082706" y="3101443"/>
            <a:ext cx="167885" cy="32558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8" name="Rectangle 587">
            <a:extLst>
              <a:ext uri="{FF2B5EF4-FFF2-40B4-BE49-F238E27FC236}">
                <a16:creationId xmlns:a16="http://schemas.microsoft.com/office/drawing/2014/main" id="{2C502CD1-D528-4663-BD23-BC1E56CBE184}"/>
              </a:ext>
            </a:extLst>
          </p:cNvPr>
          <p:cNvSpPr/>
          <p:nvPr/>
        </p:nvSpPr>
        <p:spPr bwMode="auto">
          <a:xfrm>
            <a:off x="3325639" y="3084871"/>
            <a:ext cx="167885" cy="34215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9" name="Rectangle 588">
            <a:extLst>
              <a:ext uri="{FF2B5EF4-FFF2-40B4-BE49-F238E27FC236}">
                <a16:creationId xmlns:a16="http://schemas.microsoft.com/office/drawing/2014/main" id="{F156BBC9-CBD0-4A3A-8F5A-64AD17747A27}"/>
              </a:ext>
            </a:extLst>
          </p:cNvPr>
          <p:cNvSpPr/>
          <p:nvPr/>
        </p:nvSpPr>
        <p:spPr bwMode="auto">
          <a:xfrm>
            <a:off x="3568572" y="3177297"/>
            <a:ext cx="167885" cy="2583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0" name="Rectangle 589">
            <a:extLst>
              <a:ext uri="{FF2B5EF4-FFF2-40B4-BE49-F238E27FC236}">
                <a16:creationId xmlns:a16="http://schemas.microsoft.com/office/drawing/2014/main" id="{8719FD7B-8FDA-4D4F-873E-A5C894B27AFB}"/>
              </a:ext>
            </a:extLst>
          </p:cNvPr>
          <p:cNvSpPr/>
          <p:nvPr/>
        </p:nvSpPr>
        <p:spPr bwMode="auto">
          <a:xfrm>
            <a:off x="3811505" y="3253725"/>
            <a:ext cx="167885" cy="1819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1" name="Rectangle 590">
            <a:extLst>
              <a:ext uri="{FF2B5EF4-FFF2-40B4-BE49-F238E27FC236}">
                <a16:creationId xmlns:a16="http://schemas.microsoft.com/office/drawing/2014/main" id="{69BD8010-2200-4966-A249-1F504E46A658}"/>
              </a:ext>
            </a:extLst>
          </p:cNvPr>
          <p:cNvSpPr/>
          <p:nvPr/>
        </p:nvSpPr>
        <p:spPr bwMode="auto">
          <a:xfrm>
            <a:off x="4054438" y="3319659"/>
            <a:ext cx="167885" cy="11599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2" name="Rectangle 591">
            <a:extLst>
              <a:ext uri="{FF2B5EF4-FFF2-40B4-BE49-F238E27FC236}">
                <a16:creationId xmlns:a16="http://schemas.microsoft.com/office/drawing/2014/main" id="{7F4FC1F9-36D0-4952-ABA4-46CC394D492B}"/>
              </a:ext>
            </a:extLst>
          </p:cNvPr>
          <p:cNvSpPr/>
          <p:nvPr/>
        </p:nvSpPr>
        <p:spPr bwMode="auto">
          <a:xfrm>
            <a:off x="4297374" y="3319659"/>
            <a:ext cx="167885" cy="1159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3" name="Rectangle 592">
            <a:extLst>
              <a:ext uri="{FF2B5EF4-FFF2-40B4-BE49-F238E27FC236}">
                <a16:creationId xmlns:a16="http://schemas.microsoft.com/office/drawing/2014/main" id="{DA904D41-C9F0-4188-8228-07758DDAF87A}"/>
              </a:ext>
            </a:extLst>
          </p:cNvPr>
          <p:cNvSpPr/>
          <p:nvPr/>
        </p:nvSpPr>
        <p:spPr bwMode="auto">
          <a:xfrm>
            <a:off x="4519150" y="3382443"/>
            <a:ext cx="167885" cy="4853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4" name="Rectangle 593">
            <a:extLst>
              <a:ext uri="{FF2B5EF4-FFF2-40B4-BE49-F238E27FC236}">
                <a16:creationId xmlns:a16="http://schemas.microsoft.com/office/drawing/2014/main" id="{3BA1BCCB-7AB6-4402-B83C-BB506D81D455}"/>
              </a:ext>
            </a:extLst>
          </p:cNvPr>
          <p:cNvSpPr/>
          <p:nvPr/>
        </p:nvSpPr>
        <p:spPr bwMode="auto">
          <a:xfrm>
            <a:off x="4766747" y="3401586"/>
            <a:ext cx="167885" cy="274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5" name="Rectangle 594">
            <a:extLst>
              <a:ext uri="{FF2B5EF4-FFF2-40B4-BE49-F238E27FC236}">
                <a16:creationId xmlns:a16="http://schemas.microsoft.com/office/drawing/2014/main" id="{07F1658D-29DE-4F1F-8E1A-D11364542231}"/>
              </a:ext>
            </a:extLst>
          </p:cNvPr>
          <p:cNvSpPr/>
          <p:nvPr/>
        </p:nvSpPr>
        <p:spPr bwMode="auto">
          <a:xfrm>
            <a:off x="5019153" y="3402830"/>
            <a:ext cx="167885" cy="1828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6" name="Rectangle 595">
            <a:extLst>
              <a:ext uri="{FF2B5EF4-FFF2-40B4-BE49-F238E27FC236}">
                <a16:creationId xmlns:a16="http://schemas.microsoft.com/office/drawing/2014/main" id="{4AB001ED-8CD3-4ADD-B8FF-9D4A95AE83AE}"/>
              </a:ext>
            </a:extLst>
          </p:cNvPr>
          <p:cNvSpPr/>
          <p:nvPr/>
        </p:nvSpPr>
        <p:spPr bwMode="auto">
          <a:xfrm>
            <a:off x="6942858" y="3433835"/>
            <a:ext cx="167885" cy="6331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7" name="Rectangle 596">
            <a:extLst>
              <a:ext uri="{FF2B5EF4-FFF2-40B4-BE49-F238E27FC236}">
                <a16:creationId xmlns:a16="http://schemas.microsoft.com/office/drawing/2014/main" id="{90BA54D7-969B-498E-955B-2263D0D330AF}"/>
              </a:ext>
            </a:extLst>
          </p:cNvPr>
          <p:cNvSpPr/>
          <p:nvPr/>
        </p:nvSpPr>
        <p:spPr bwMode="auto">
          <a:xfrm>
            <a:off x="7184304" y="3433835"/>
            <a:ext cx="167885" cy="717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8" name="Rectangle 597">
            <a:extLst>
              <a:ext uri="{FF2B5EF4-FFF2-40B4-BE49-F238E27FC236}">
                <a16:creationId xmlns:a16="http://schemas.microsoft.com/office/drawing/2014/main" id="{3E0BE67D-8723-4B37-B3BB-6B6CEA123B2D}"/>
              </a:ext>
            </a:extLst>
          </p:cNvPr>
          <p:cNvSpPr/>
          <p:nvPr/>
        </p:nvSpPr>
        <p:spPr bwMode="auto">
          <a:xfrm>
            <a:off x="7425750" y="3443508"/>
            <a:ext cx="167885" cy="8052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9" name="Rectangle 598">
            <a:extLst>
              <a:ext uri="{FF2B5EF4-FFF2-40B4-BE49-F238E27FC236}">
                <a16:creationId xmlns:a16="http://schemas.microsoft.com/office/drawing/2014/main" id="{2C9A57B8-FA65-4B4E-99B1-994010D7C751}"/>
              </a:ext>
            </a:extLst>
          </p:cNvPr>
          <p:cNvSpPr/>
          <p:nvPr/>
        </p:nvSpPr>
        <p:spPr bwMode="auto">
          <a:xfrm>
            <a:off x="7667196" y="3433835"/>
            <a:ext cx="167885" cy="17855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0" name="Rectangle 599">
            <a:extLst>
              <a:ext uri="{FF2B5EF4-FFF2-40B4-BE49-F238E27FC236}">
                <a16:creationId xmlns:a16="http://schemas.microsoft.com/office/drawing/2014/main" id="{B1D1FC75-DC20-40C5-BE4E-B90E7095FBCD}"/>
              </a:ext>
            </a:extLst>
          </p:cNvPr>
          <p:cNvSpPr/>
          <p:nvPr/>
        </p:nvSpPr>
        <p:spPr bwMode="auto">
          <a:xfrm>
            <a:off x="7908642" y="3433835"/>
            <a:ext cx="167885" cy="17855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1" name="Rectangle 600">
            <a:extLst>
              <a:ext uri="{FF2B5EF4-FFF2-40B4-BE49-F238E27FC236}">
                <a16:creationId xmlns:a16="http://schemas.microsoft.com/office/drawing/2014/main" id="{771E72F1-7FD8-43E5-8B78-9696957AFD48}"/>
              </a:ext>
            </a:extLst>
          </p:cNvPr>
          <p:cNvSpPr/>
          <p:nvPr/>
        </p:nvSpPr>
        <p:spPr bwMode="auto">
          <a:xfrm>
            <a:off x="8150088" y="3433834"/>
            <a:ext cx="167885" cy="31766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2" name="Rectangle 601">
            <a:extLst>
              <a:ext uri="{FF2B5EF4-FFF2-40B4-BE49-F238E27FC236}">
                <a16:creationId xmlns:a16="http://schemas.microsoft.com/office/drawing/2014/main" id="{50380D78-566B-43C8-949D-AA624255F0B0}"/>
              </a:ext>
            </a:extLst>
          </p:cNvPr>
          <p:cNvSpPr/>
          <p:nvPr/>
        </p:nvSpPr>
        <p:spPr bwMode="auto">
          <a:xfrm>
            <a:off x="8391534" y="3433834"/>
            <a:ext cx="167885" cy="3737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3" name="Rectangle 602">
            <a:extLst>
              <a:ext uri="{FF2B5EF4-FFF2-40B4-BE49-F238E27FC236}">
                <a16:creationId xmlns:a16="http://schemas.microsoft.com/office/drawing/2014/main" id="{0B4787A7-B43B-4405-99E4-268FAF41197D}"/>
              </a:ext>
            </a:extLst>
          </p:cNvPr>
          <p:cNvSpPr/>
          <p:nvPr/>
        </p:nvSpPr>
        <p:spPr bwMode="auto">
          <a:xfrm>
            <a:off x="8632980" y="3433834"/>
            <a:ext cx="167885" cy="37375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4" name="Rectangle 603">
            <a:extLst>
              <a:ext uri="{FF2B5EF4-FFF2-40B4-BE49-F238E27FC236}">
                <a16:creationId xmlns:a16="http://schemas.microsoft.com/office/drawing/2014/main" id="{DB0B658B-090A-4F74-84D7-325F52FE9A5D}"/>
              </a:ext>
            </a:extLst>
          </p:cNvPr>
          <p:cNvSpPr/>
          <p:nvPr/>
        </p:nvSpPr>
        <p:spPr bwMode="auto">
          <a:xfrm>
            <a:off x="8874426" y="3433834"/>
            <a:ext cx="167885" cy="38028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5" name="Rectangle 604">
            <a:extLst>
              <a:ext uri="{FF2B5EF4-FFF2-40B4-BE49-F238E27FC236}">
                <a16:creationId xmlns:a16="http://schemas.microsoft.com/office/drawing/2014/main" id="{7C5F5E8D-13E3-49C6-9023-663C2FE69C60}"/>
              </a:ext>
            </a:extLst>
          </p:cNvPr>
          <p:cNvSpPr/>
          <p:nvPr/>
        </p:nvSpPr>
        <p:spPr bwMode="auto">
          <a:xfrm>
            <a:off x="9115872" y="3433834"/>
            <a:ext cx="167885" cy="4044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7" name="Rectangle 606">
            <a:extLst>
              <a:ext uri="{FF2B5EF4-FFF2-40B4-BE49-F238E27FC236}">
                <a16:creationId xmlns:a16="http://schemas.microsoft.com/office/drawing/2014/main" id="{839D6191-A7FC-4B51-A17C-B2E6A1B2F706}"/>
              </a:ext>
            </a:extLst>
          </p:cNvPr>
          <p:cNvSpPr/>
          <p:nvPr/>
        </p:nvSpPr>
        <p:spPr bwMode="auto">
          <a:xfrm>
            <a:off x="9357318" y="3433834"/>
            <a:ext cx="167885" cy="44085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70D33556-DAE7-4B6B-B079-B332D64916DD}"/>
              </a:ext>
            </a:extLst>
          </p:cNvPr>
          <p:cNvSpPr/>
          <p:nvPr/>
        </p:nvSpPr>
        <p:spPr bwMode="auto">
          <a:xfrm>
            <a:off x="9598764" y="3433834"/>
            <a:ext cx="167885" cy="47072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91188828-C1D2-4C3E-AE1C-1D02DCE333DF}"/>
              </a:ext>
            </a:extLst>
          </p:cNvPr>
          <p:cNvSpPr/>
          <p:nvPr/>
        </p:nvSpPr>
        <p:spPr bwMode="auto">
          <a:xfrm>
            <a:off x="9840210" y="3443360"/>
            <a:ext cx="167885" cy="48146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61DA712E-F7EE-4847-AF64-910F89AA14D7}"/>
              </a:ext>
            </a:extLst>
          </p:cNvPr>
          <p:cNvSpPr/>
          <p:nvPr/>
        </p:nvSpPr>
        <p:spPr bwMode="auto">
          <a:xfrm>
            <a:off x="10081656" y="3433834"/>
            <a:ext cx="167885" cy="52652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C377630F-0F4D-4DC0-8D16-CC14A56F11C2}"/>
              </a:ext>
            </a:extLst>
          </p:cNvPr>
          <p:cNvSpPr/>
          <p:nvPr/>
        </p:nvSpPr>
        <p:spPr bwMode="auto">
          <a:xfrm>
            <a:off x="10323102" y="3443360"/>
            <a:ext cx="167885" cy="5229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A233E334-3D58-4FFE-9673-AD7CC6E2B0E3}"/>
              </a:ext>
            </a:extLst>
          </p:cNvPr>
          <p:cNvSpPr/>
          <p:nvPr/>
        </p:nvSpPr>
        <p:spPr bwMode="auto">
          <a:xfrm>
            <a:off x="10564548" y="3443360"/>
            <a:ext cx="167885" cy="80860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4D869DCD-7E72-4AFD-9292-CEB25982640B}"/>
              </a:ext>
            </a:extLst>
          </p:cNvPr>
          <p:cNvSpPr/>
          <p:nvPr/>
        </p:nvSpPr>
        <p:spPr bwMode="auto">
          <a:xfrm>
            <a:off x="10805994" y="3433834"/>
            <a:ext cx="167885" cy="8431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D5E974F4-D7B1-400D-BC13-E21DB84EAA6F}"/>
              </a:ext>
            </a:extLst>
          </p:cNvPr>
          <p:cNvSpPr/>
          <p:nvPr/>
        </p:nvSpPr>
        <p:spPr bwMode="auto">
          <a:xfrm>
            <a:off x="11047443" y="3433834"/>
            <a:ext cx="167885" cy="90383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0" name="Straight Connector 19">
            <a:extLst>
              <a:ext uri="{FF2B5EF4-FFF2-40B4-BE49-F238E27FC236}">
                <a16:creationId xmlns:a16="http://schemas.microsoft.com/office/drawing/2014/main" id="{15B04C4F-D2A2-4E17-8E74-FCC05F5DFA47}"/>
              </a:ext>
            </a:extLst>
          </p:cNvPr>
          <p:cNvCxnSpPr>
            <a:cxnSpLocks/>
          </p:cNvCxnSpPr>
          <p:nvPr/>
        </p:nvCxnSpPr>
        <p:spPr bwMode="auto">
          <a:xfrm flipV="1">
            <a:off x="1510073" y="1629381"/>
            <a:ext cx="0" cy="405516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D8170A7-2469-4CD6-95B5-34B20B25B604}"/>
              </a:ext>
            </a:extLst>
          </p:cNvPr>
          <p:cNvCxnSpPr>
            <a:cxnSpLocks/>
          </p:cNvCxnSpPr>
          <p:nvPr/>
        </p:nvCxnSpPr>
        <p:spPr bwMode="auto">
          <a:xfrm flipH="1">
            <a:off x="1441977" y="16371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6CE0E2D-2CE9-4D1D-B60B-E59F7B59DD9C}"/>
              </a:ext>
            </a:extLst>
          </p:cNvPr>
          <p:cNvCxnSpPr>
            <a:cxnSpLocks/>
          </p:cNvCxnSpPr>
          <p:nvPr/>
        </p:nvCxnSpPr>
        <p:spPr bwMode="auto">
          <a:xfrm flipH="1">
            <a:off x="1441977" y="20878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9B32101-3845-46DA-B191-5EAE9A0DCABA}"/>
              </a:ext>
            </a:extLst>
          </p:cNvPr>
          <p:cNvCxnSpPr>
            <a:cxnSpLocks/>
          </p:cNvCxnSpPr>
          <p:nvPr/>
        </p:nvCxnSpPr>
        <p:spPr bwMode="auto">
          <a:xfrm flipH="1">
            <a:off x="1441977" y="25385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9914F37-A9F5-43A3-881A-D89F8026D0A9}"/>
              </a:ext>
            </a:extLst>
          </p:cNvPr>
          <p:cNvCxnSpPr>
            <a:cxnSpLocks/>
          </p:cNvCxnSpPr>
          <p:nvPr/>
        </p:nvCxnSpPr>
        <p:spPr bwMode="auto">
          <a:xfrm flipH="1">
            <a:off x="1441977" y="298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6E0CC36-9448-42CD-9C6C-F6B634C7257C}"/>
              </a:ext>
            </a:extLst>
          </p:cNvPr>
          <p:cNvCxnSpPr>
            <a:cxnSpLocks/>
          </p:cNvCxnSpPr>
          <p:nvPr/>
        </p:nvCxnSpPr>
        <p:spPr bwMode="auto">
          <a:xfrm flipH="1">
            <a:off x="1441977" y="34399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485494E-0B43-43D2-A0EE-20D6E49D741F}"/>
              </a:ext>
            </a:extLst>
          </p:cNvPr>
          <p:cNvCxnSpPr>
            <a:cxnSpLocks/>
          </p:cNvCxnSpPr>
          <p:nvPr/>
        </p:nvCxnSpPr>
        <p:spPr bwMode="auto">
          <a:xfrm flipH="1">
            <a:off x="1441977" y="38907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FA32B15-1681-4CBC-85BF-E95976DC733C}"/>
              </a:ext>
            </a:extLst>
          </p:cNvPr>
          <p:cNvCxnSpPr>
            <a:cxnSpLocks/>
          </p:cNvCxnSpPr>
          <p:nvPr/>
        </p:nvCxnSpPr>
        <p:spPr bwMode="auto">
          <a:xfrm flipH="1">
            <a:off x="1441977" y="43414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8A15653-64C0-40C8-953D-1EFF58F1A9BA}"/>
              </a:ext>
            </a:extLst>
          </p:cNvPr>
          <p:cNvCxnSpPr>
            <a:cxnSpLocks/>
          </p:cNvCxnSpPr>
          <p:nvPr/>
        </p:nvCxnSpPr>
        <p:spPr bwMode="auto">
          <a:xfrm flipH="1">
            <a:off x="1441977" y="47921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5103236-F44F-42F5-948E-37063BA426FC}"/>
              </a:ext>
            </a:extLst>
          </p:cNvPr>
          <p:cNvCxnSpPr>
            <a:cxnSpLocks/>
          </p:cNvCxnSpPr>
          <p:nvPr/>
        </p:nvCxnSpPr>
        <p:spPr bwMode="auto">
          <a:xfrm flipH="1">
            <a:off x="1441977" y="52428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030CA26-7818-4D52-9E3D-BA6ABE5016E5}"/>
              </a:ext>
            </a:extLst>
          </p:cNvPr>
          <p:cNvCxnSpPr>
            <a:cxnSpLocks/>
          </p:cNvCxnSpPr>
          <p:nvPr/>
        </p:nvCxnSpPr>
        <p:spPr bwMode="auto">
          <a:xfrm flipH="1">
            <a:off x="1441977" y="5693575"/>
            <a:ext cx="64008"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7DEF9D81-86B8-473B-87E3-940D03612B02}"/>
              </a:ext>
            </a:extLst>
          </p:cNvPr>
          <p:cNvSpPr txBox="1"/>
          <p:nvPr/>
        </p:nvSpPr>
        <p:spPr bwMode="auto">
          <a:xfrm rot="16200000">
            <a:off x="-1274550" y="3506724"/>
            <a:ext cx="41823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Tumor Size From Baseline* (%)</a:t>
            </a:r>
          </a:p>
        </p:txBody>
      </p:sp>
      <p:sp>
        <p:nvSpPr>
          <p:cNvPr id="30" name="TextBox 29">
            <a:extLst>
              <a:ext uri="{FF2B5EF4-FFF2-40B4-BE49-F238E27FC236}">
                <a16:creationId xmlns:a16="http://schemas.microsoft.com/office/drawing/2014/main" id="{7488FAD8-D1D0-4304-94B4-070FA287A80F}"/>
              </a:ext>
            </a:extLst>
          </p:cNvPr>
          <p:cNvSpPr txBox="1"/>
          <p:nvPr/>
        </p:nvSpPr>
        <p:spPr bwMode="auto">
          <a:xfrm>
            <a:off x="772945" y="1451359"/>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4" name="TextBox 33">
            <a:extLst>
              <a:ext uri="{FF2B5EF4-FFF2-40B4-BE49-F238E27FC236}">
                <a16:creationId xmlns:a16="http://schemas.microsoft.com/office/drawing/2014/main" id="{B449F232-B9A1-4D60-9CA6-B83F99B772D6}"/>
              </a:ext>
            </a:extLst>
          </p:cNvPr>
          <p:cNvSpPr txBox="1"/>
          <p:nvPr/>
        </p:nvSpPr>
        <p:spPr bwMode="auto">
          <a:xfrm>
            <a:off x="772945" y="1899794"/>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5" name="TextBox 34">
            <a:extLst>
              <a:ext uri="{FF2B5EF4-FFF2-40B4-BE49-F238E27FC236}">
                <a16:creationId xmlns:a16="http://schemas.microsoft.com/office/drawing/2014/main" id="{5A9C6E59-86C6-43E0-906F-02BA5707EDD5}"/>
              </a:ext>
            </a:extLst>
          </p:cNvPr>
          <p:cNvSpPr txBox="1"/>
          <p:nvPr/>
        </p:nvSpPr>
        <p:spPr bwMode="auto">
          <a:xfrm>
            <a:off x="772945" y="2348229"/>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5" name="TextBox 44">
            <a:extLst>
              <a:ext uri="{FF2B5EF4-FFF2-40B4-BE49-F238E27FC236}">
                <a16:creationId xmlns:a16="http://schemas.microsoft.com/office/drawing/2014/main" id="{E126D1AE-6E58-4F3B-9BB3-5B2495491773}"/>
              </a:ext>
            </a:extLst>
          </p:cNvPr>
          <p:cNvSpPr txBox="1"/>
          <p:nvPr/>
        </p:nvSpPr>
        <p:spPr bwMode="auto">
          <a:xfrm>
            <a:off x="772945" y="2796664"/>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6" name="TextBox 45">
            <a:extLst>
              <a:ext uri="{FF2B5EF4-FFF2-40B4-BE49-F238E27FC236}">
                <a16:creationId xmlns:a16="http://schemas.microsoft.com/office/drawing/2014/main" id="{F544BCE8-249D-4766-9ED6-DDF6CE3E6DCC}"/>
              </a:ext>
            </a:extLst>
          </p:cNvPr>
          <p:cNvSpPr txBox="1"/>
          <p:nvPr/>
        </p:nvSpPr>
        <p:spPr bwMode="auto">
          <a:xfrm>
            <a:off x="772945" y="3245099"/>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8" name="TextBox 47">
            <a:extLst>
              <a:ext uri="{FF2B5EF4-FFF2-40B4-BE49-F238E27FC236}">
                <a16:creationId xmlns:a16="http://schemas.microsoft.com/office/drawing/2014/main" id="{CCE48168-18F2-45F7-8942-DF2DBE945B01}"/>
              </a:ext>
            </a:extLst>
          </p:cNvPr>
          <p:cNvSpPr txBox="1"/>
          <p:nvPr/>
        </p:nvSpPr>
        <p:spPr bwMode="auto">
          <a:xfrm>
            <a:off x="772945" y="3693534"/>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0" name="TextBox 49">
            <a:extLst>
              <a:ext uri="{FF2B5EF4-FFF2-40B4-BE49-F238E27FC236}">
                <a16:creationId xmlns:a16="http://schemas.microsoft.com/office/drawing/2014/main" id="{8C672990-EEFB-4D2B-BC58-DB4E02E5CB90}"/>
              </a:ext>
            </a:extLst>
          </p:cNvPr>
          <p:cNvSpPr txBox="1"/>
          <p:nvPr/>
        </p:nvSpPr>
        <p:spPr bwMode="auto">
          <a:xfrm>
            <a:off x="772945" y="4141969"/>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2" name="TextBox 51">
            <a:extLst>
              <a:ext uri="{FF2B5EF4-FFF2-40B4-BE49-F238E27FC236}">
                <a16:creationId xmlns:a16="http://schemas.microsoft.com/office/drawing/2014/main" id="{DDA428FE-A6CE-49FB-91FC-3309028ADDBD}"/>
              </a:ext>
            </a:extLst>
          </p:cNvPr>
          <p:cNvSpPr txBox="1"/>
          <p:nvPr/>
        </p:nvSpPr>
        <p:spPr bwMode="auto">
          <a:xfrm>
            <a:off x="772945" y="4590404"/>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4" name="TextBox 53">
            <a:extLst>
              <a:ext uri="{FF2B5EF4-FFF2-40B4-BE49-F238E27FC236}">
                <a16:creationId xmlns:a16="http://schemas.microsoft.com/office/drawing/2014/main" id="{F88880A8-F600-48E0-8E0B-6AF819596A67}"/>
              </a:ext>
            </a:extLst>
          </p:cNvPr>
          <p:cNvSpPr txBox="1"/>
          <p:nvPr/>
        </p:nvSpPr>
        <p:spPr bwMode="auto">
          <a:xfrm>
            <a:off x="772945" y="5038839"/>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6" name="TextBox 55">
            <a:extLst>
              <a:ext uri="{FF2B5EF4-FFF2-40B4-BE49-F238E27FC236}">
                <a16:creationId xmlns:a16="http://schemas.microsoft.com/office/drawing/2014/main" id="{B126E8E8-6B2B-47EF-A11E-9A985101A611}"/>
              </a:ext>
            </a:extLst>
          </p:cNvPr>
          <p:cNvSpPr txBox="1"/>
          <p:nvPr/>
        </p:nvSpPr>
        <p:spPr bwMode="auto">
          <a:xfrm>
            <a:off x="772945" y="5487271"/>
            <a:ext cx="71767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cxnSp>
        <p:nvCxnSpPr>
          <p:cNvPr id="26" name="Straight Connector 25">
            <a:extLst>
              <a:ext uri="{FF2B5EF4-FFF2-40B4-BE49-F238E27FC236}">
                <a16:creationId xmlns:a16="http://schemas.microsoft.com/office/drawing/2014/main" id="{C09D1441-7B8F-4C5A-BD5F-6ED8571B4112}"/>
              </a:ext>
            </a:extLst>
          </p:cNvPr>
          <p:cNvCxnSpPr>
            <a:cxnSpLocks/>
          </p:cNvCxnSpPr>
          <p:nvPr/>
        </p:nvCxnSpPr>
        <p:spPr bwMode="auto">
          <a:xfrm flipV="1">
            <a:off x="1471161" y="3445741"/>
            <a:ext cx="9861562" cy="0"/>
          </a:xfrm>
          <a:prstGeom prst="line">
            <a:avLst/>
          </a:prstGeom>
          <a:noFill/>
          <a:ln w="28575" cap="flat" cmpd="sng" algn="ctr">
            <a:solidFill>
              <a:schemeClr val="bg1"/>
            </a:solidFill>
            <a:prstDash val="solid"/>
            <a:round/>
            <a:headEnd type="none" w="med" len="med"/>
            <a:tailEnd type="none" w="med" len="med"/>
          </a:ln>
          <a:effectLst/>
        </p:spPr>
      </p:cxnSp>
      <p:grpSp>
        <p:nvGrpSpPr>
          <p:cNvPr id="115" name="Group 7">
            <a:extLst>
              <a:ext uri="{FF2B5EF4-FFF2-40B4-BE49-F238E27FC236}">
                <a16:creationId xmlns:a16="http://schemas.microsoft.com/office/drawing/2014/main" id="{3F2C9987-D774-44F8-9C03-1900388A9395}"/>
              </a:ext>
            </a:extLst>
          </p:cNvPr>
          <p:cNvGrpSpPr>
            <a:grpSpLocks/>
          </p:cNvGrpSpPr>
          <p:nvPr/>
        </p:nvGrpSpPr>
        <p:grpSpPr bwMode="auto">
          <a:xfrm>
            <a:off x="9389569" y="6216652"/>
            <a:ext cx="2488502" cy="447822"/>
            <a:chOff x="9527309" y="3551529"/>
            <a:chExt cx="2488502" cy="448324"/>
          </a:xfrm>
        </p:grpSpPr>
        <p:pic>
          <p:nvPicPr>
            <p:cNvPr id="117" name="Picture 9">
              <a:extLst>
                <a:ext uri="{FF2B5EF4-FFF2-40B4-BE49-F238E27FC236}">
                  <a16:creationId xmlns:a16="http://schemas.microsoft.com/office/drawing/2014/main" id="{1AB9D3B8-412F-4462-9767-9D03FBD442F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9" name="Rectangle 8">
              <a:extLst>
                <a:ext uri="{FF2B5EF4-FFF2-40B4-BE49-F238E27FC236}">
                  <a16:creationId xmlns:a16="http://schemas.microsoft.com/office/drawing/2014/main" id="{523D54BE-FDE0-4991-A0A0-DAF538AFCA4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700364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D2E645E-046E-46BD-AF74-89A5560FD15D}"/>
              </a:ext>
            </a:extLst>
          </p:cNvPr>
          <p:cNvSpPr>
            <a:spLocks noGrp="1"/>
          </p:cNvSpPr>
          <p:nvPr>
            <p:ph type="title"/>
          </p:nvPr>
        </p:nvSpPr>
        <p:spPr/>
        <p:txBody>
          <a:bodyPr/>
          <a:lstStyle/>
          <a:p>
            <a:r>
              <a:rPr lang="en-US" sz="3600" dirty="0"/>
              <a:t>CodeBreaK100: PFS and OS in CRC Cohort</a:t>
            </a:r>
            <a:endParaRPr lang="en-US" dirty="0"/>
          </a:p>
        </p:txBody>
      </p:sp>
      <p:sp>
        <p:nvSpPr>
          <p:cNvPr id="4" name="TextBox 3">
            <a:extLst>
              <a:ext uri="{FF2B5EF4-FFF2-40B4-BE49-F238E27FC236}">
                <a16:creationId xmlns:a16="http://schemas.microsoft.com/office/drawing/2014/main" id="{00559593-B771-4169-AAF8-CEDC6FC35693}"/>
              </a:ext>
            </a:extLst>
          </p:cNvPr>
          <p:cNvSpPr txBox="1"/>
          <p:nvPr/>
        </p:nvSpPr>
        <p:spPr>
          <a:xfrm>
            <a:off x="762832" y="5863102"/>
            <a:ext cx="185178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Censored value.</a:t>
            </a:r>
          </a:p>
        </p:txBody>
      </p:sp>
      <p:graphicFrame>
        <p:nvGraphicFramePr>
          <p:cNvPr id="16" name="Group 32">
            <a:extLst>
              <a:ext uri="{FF2B5EF4-FFF2-40B4-BE49-F238E27FC236}">
                <a16:creationId xmlns:a16="http://schemas.microsoft.com/office/drawing/2014/main" id="{5F6E4D1E-9691-4CC7-9511-23B278ED1BDE}"/>
              </a:ext>
            </a:extLst>
          </p:cNvPr>
          <p:cNvGraphicFramePr>
            <a:graphicFrameLocks noGrp="1"/>
          </p:cNvGraphicFramePr>
          <p:nvPr/>
        </p:nvGraphicFramePr>
        <p:xfrm>
          <a:off x="727076" y="1614500"/>
          <a:ext cx="10779125" cy="4362196"/>
        </p:xfrm>
        <a:graphic>
          <a:graphicData uri="http://schemas.openxmlformats.org/drawingml/2006/table">
            <a:tbl>
              <a:tblPr/>
              <a:tblGrid>
                <a:gridCol w="3623354">
                  <a:extLst>
                    <a:ext uri="{9D8B030D-6E8A-4147-A177-3AD203B41FA5}">
                      <a16:colId xmlns:a16="http://schemas.microsoft.com/office/drawing/2014/main" val="20000"/>
                    </a:ext>
                  </a:extLst>
                </a:gridCol>
                <a:gridCol w="3548585">
                  <a:extLst>
                    <a:ext uri="{9D8B030D-6E8A-4147-A177-3AD203B41FA5}">
                      <a16:colId xmlns:a16="http://schemas.microsoft.com/office/drawing/2014/main" val="20001"/>
                    </a:ext>
                  </a:extLst>
                </a:gridCol>
                <a:gridCol w="3607186">
                  <a:extLst>
                    <a:ext uri="{9D8B030D-6E8A-4147-A177-3AD203B41FA5}">
                      <a16:colId xmlns:a16="http://schemas.microsoft.com/office/drawing/2014/main" val="20002"/>
                    </a:ext>
                  </a:extLst>
                </a:gridCol>
              </a:tblGrid>
              <a:tr h="392304">
                <a:tc>
                  <a:txBody>
                    <a:bodyPr/>
                    <a:lstStyle/>
                    <a:p>
                      <a:pPr algn="l"/>
                      <a:r>
                        <a:rPr lang="en-US" sz="1800" b="1" dirty="0">
                          <a:solidFill>
                            <a:schemeClr val="tx1"/>
                          </a:solidFill>
                          <a:latin typeface="Calibri" panose="020F0502020204030204" pitchFamily="34" charset="0"/>
                          <a:cs typeface="Calibri" panose="020F0502020204030204" pitchFamily="34" charset="0"/>
                        </a:rPr>
                        <a:t>Survival</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All Dose Levels</a:t>
                      </a:r>
                    </a:p>
                    <a:p>
                      <a:pPr algn="ctr"/>
                      <a:r>
                        <a:rPr lang="en-US" sz="1800" b="1" dirty="0">
                          <a:solidFill>
                            <a:schemeClr val="tx1"/>
                          </a:solidFill>
                          <a:latin typeface="Calibri" panose="020F0502020204030204" pitchFamily="34" charset="0"/>
                          <a:cs typeface="Calibri" panose="020F0502020204030204" pitchFamily="34" charset="0"/>
                        </a:rPr>
                        <a:t>(n = 42)</a:t>
                      </a:r>
                      <a:r>
                        <a:rPr lang="en-US" sz="1800" b="1" baseline="30000" dirty="0">
                          <a:solidFill>
                            <a:schemeClr val="tx1"/>
                          </a:solidFill>
                          <a:latin typeface="Calibri" panose="020F0502020204030204" pitchFamily="34" charset="0"/>
                          <a:cs typeface="Calibri" panose="020F0502020204030204" pitchFamily="34" charset="0"/>
                        </a:rPr>
                        <a:t> </a:t>
                      </a:r>
                    </a:p>
                  </a:txBody>
                  <a:tcPr marL="121920" marR="121920" marT="60960" marB="6096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960-mg Dose</a:t>
                      </a:r>
                    </a:p>
                    <a:p>
                      <a:pPr algn="ctr"/>
                      <a:r>
                        <a:rPr lang="en-US" sz="1800" b="1" dirty="0">
                          <a:solidFill>
                            <a:schemeClr val="tx1"/>
                          </a:solidFill>
                          <a:latin typeface="Calibri" panose="020F0502020204030204" pitchFamily="34" charset="0"/>
                          <a:cs typeface="Calibri" panose="020F0502020204030204" pitchFamily="34" charset="0"/>
                        </a:rPr>
                        <a:t>(n = 25)</a:t>
                      </a:r>
                      <a:r>
                        <a:rPr lang="en-US" sz="1800" b="1" baseline="30000" dirty="0">
                          <a:solidFill>
                            <a:schemeClr val="tx1"/>
                          </a:solidFill>
                          <a:latin typeface="Calibri" panose="020F0502020204030204" pitchFamily="34" charset="0"/>
                          <a:cs typeface="Calibri" panose="020F0502020204030204" pitchFamily="34" charset="0"/>
                        </a:rPr>
                        <a:t> </a:t>
                      </a:r>
                      <a:endParaRPr lang="en-US" sz="1800" b="1" dirty="0">
                        <a:solidFill>
                          <a:schemeClr val="tx1"/>
                        </a:solidFill>
                        <a:latin typeface="Calibri" panose="020F0502020204030204" pitchFamily="34" charset="0"/>
                        <a:cs typeface="Calibri" panose="020F0502020204030204" pitchFamily="34" charset="0"/>
                      </a:endParaRPr>
                    </a:p>
                  </a:txBody>
                  <a:tcPr marL="121920" marR="121920" marT="60960" marB="6096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443646">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Median PFS, mos (95% CI)*</a:t>
                      </a:r>
                    </a:p>
                    <a:p>
                      <a:pPr marL="0" marR="0" lvl="0" indent="0" algn="l" defTabSz="914400" rtl="0" eaLnBrk="1" fontAlgn="auto" latinLnBrk="0" hangingPunct="1">
                        <a:lnSpc>
                          <a:spcPct val="12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PFS range, min-max*</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dirty="0">
                          <a:solidFill>
                            <a:schemeClr val="bg1"/>
                          </a:solidFill>
                          <a:latin typeface="Calibri" panose="020F0502020204030204" pitchFamily="34" charset="0"/>
                          <a:cs typeface="Calibri" panose="020F0502020204030204" pitchFamily="34" charset="0"/>
                        </a:rPr>
                        <a:t>4.0 (2.8 to 5.5)</a:t>
                      </a:r>
                      <a:r>
                        <a:rPr lang="en-US" sz="1800" b="0" baseline="30000" dirty="0">
                          <a:solidFill>
                            <a:schemeClr val="bg1"/>
                          </a:solidFill>
                          <a:latin typeface="Calibri" panose="020F0502020204030204" pitchFamily="34" charset="0"/>
                          <a:cs typeface="Calibri" panose="020F0502020204030204" pitchFamily="34" charset="0"/>
                        </a:rPr>
                        <a:t>[1]</a:t>
                      </a:r>
                      <a:endParaRPr lang="en-US" sz="1800" dirty="0">
                        <a:solidFill>
                          <a:schemeClr val="bg1"/>
                        </a:solidFill>
                        <a:latin typeface="Calibri" panose="020F0502020204030204" pitchFamily="34" charset="0"/>
                        <a:cs typeface="Calibri" panose="020F0502020204030204" pitchFamily="34" charset="0"/>
                      </a:endParaRPr>
                    </a:p>
                    <a:p>
                      <a:pPr algn="ctr">
                        <a:lnSpc>
                          <a:spcPct val="120000"/>
                        </a:lnSpc>
                      </a:pPr>
                      <a:r>
                        <a:rPr lang="en-US" sz="1800" dirty="0">
                          <a:solidFill>
                            <a:schemeClr val="bg1"/>
                          </a:solidFill>
                          <a:latin typeface="Calibri" panose="020F0502020204030204" pitchFamily="34" charset="0"/>
                          <a:cs typeface="Calibri" panose="020F0502020204030204" pitchFamily="34" charset="0"/>
                        </a:rPr>
                        <a:t>0+ to 11.1+</a:t>
                      </a:r>
                      <a:r>
                        <a:rPr lang="en-US" sz="1800" baseline="30000" dirty="0">
                          <a:solidFill>
                            <a:schemeClr val="bg1"/>
                          </a:solidFill>
                          <a:latin typeface="Calibri" panose="020F0502020204030204" pitchFamily="34" charset="0"/>
                          <a:cs typeface="Calibri" panose="020F0502020204030204" pitchFamily="34" charset="0"/>
                        </a:rPr>
                        <a:t>[</a:t>
                      </a:r>
                      <a:r>
                        <a:rPr lang="en-US" sz="1800" b="0" baseline="30000" dirty="0">
                          <a:solidFill>
                            <a:schemeClr val="bg1"/>
                          </a:solidFill>
                          <a:latin typeface="Calibri" panose="020F0502020204030204" pitchFamily="34" charset="0"/>
                          <a:cs typeface="Calibri" panose="020F0502020204030204" pitchFamily="34" charset="0"/>
                        </a:rPr>
                        <a:t>1]</a:t>
                      </a:r>
                      <a:endParaRPr lang="en-US" sz="18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b="0" dirty="0">
                          <a:solidFill>
                            <a:schemeClr val="bg1"/>
                          </a:solidFill>
                          <a:latin typeface="Calibri" panose="020F0502020204030204" pitchFamily="34" charset="0"/>
                          <a:cs typeface="Calibri" panose="020F0502020204030204" pitchFamily="34" charset="0"/>
                        </a:rPr>
                        <a:t>4.2 (2.8 to NE)</a:t>
                      </a:r>
                      <a:r>
                        <a:rPr lang="en-US" sz="1800" b="0" baseline="30000" dirty="0">
                          <a:solidFill>
                            <a:schemeClr val="bg1"/>
                          </a:solidFill>
                          <a:latin typeface="Calibri" panose="020F0502020204030204" pitchFamily="34" charset="0"/>
                          <a:cs typeface="Calibri" panose="020F0502020204030204" pitchFamily="34" charset="0"/>
                        </a:rPr>
                        <a:t>[2]</a:t>
                      </a:r>
                      <a:endParaRPr lang="en-US" sz="1800" b="0" dirty="0">
                        <a:solidFill>
                          <a:schemeClr val="bg1"/>
                        </a:solidFill>
                        <a:latin typeface="Calibri" panose="020F0502020204030204" pitchFamily="34" charset="0"/>
                        <a:cs typeface="Calibri" panose="020F0502020204030204" pitchFamily="34" charset="0"/>
                      </a:endParaRPr>
                    </a:p>
                    <a:p>
                      <a:pPr algn="ctr">
                        <a:lnSpc>
                          <a:spcPct val="120000"/>
                        </a:lnSpc>
                      </a:pPr>
                      <a:r>
                        <a:rPr lang="en-US" sz="1800" b="0" dirty="0">
                          <a:solidFill>
                            <a:schemeClr val="bg1"/>
                          </a:solidFill>
                          <a:latin typeface="Calibri" panose="020F0502020204030204" pitchFamily="34" charset="0"/>
                          <a:cs typeface="Calibri" panose="020F0502020204030204" pitchFamily="34" charset="0"/>
                        </a:rPr>
                        <a:t>1.2 to 5.7</a:t>
                      </a:r>
                      <a:r>
                        <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sz="1800" b="0" baseline="30000" dirty="0">
                          <a:solidFill>
                            <a:schemeClr val="bg1"/>
                          </a:solidFill>
                          <a:latin typeface="Calibri" panose="020F0502020204030204" pitchFamily="34" charset="0"/>
                          <a:cs typeface="Calibri" panose="020F0502020204030204" pitchFamily="34" charset="0"/>
                        </a:rPr>
                        <a:t>[2]</a:t>
                      </a:r>
                      <a:endParaRPr lang="en-US" sz="1800" b="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36231">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KM PFS estimate, % (95% Cl)</a:t>
                      </a:r>
                      <a:r>
                        <a:rPr lang="en-US" sz="1800" b="0" baseline="30000" dirty="0">
                          <a:solidFill>
                            <a:schemeClr val="bg1"/>
                          </a:solidFill>
                          <a:latin typeface="Calibri" panose="020F0502020204030204" pitchFamily="34" charset="0"/>
                          <a:cs typeface="Calibri" panose="020F0502020204030204" pitchFamily="34" charset="0"/>
                        </a:rPr>
                        <a:t>[2]</a:t>
                      </a:r>
                    </a:p>
                    <a:p>
                      <a:pPr marL="344488" marR="0" lvl="0" indent="-231775"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lang="en-US" sz="1800" b="0" kern="1200" dirty="0">
                          <a:solidFill>
                            <a:schemeClr val="bg1"/>
                          </a:solidFill>
                          <a:latin typeface="Calibri" panose="020F0502020204030204" pitchFamily="34" charset="0"/>
                          <a:ea typeface="+mn-ea"/>
                          <a:cs typeface="Calibri" panose="020F0502020204030204" pitchFamily="34" charset="0"/>
                        </a:rPr>
                        <a:t>At 3 mos</a:t>
                      </a:r>
                    </a:p>
                    <a:p>
                      <a:pPr marL="344488" marR="0" lvl="0" indent="-231775"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lang="en-US" sz="1800" b="0" kern="1200" dirty="0">
                          <a:solidFill>
                            <a:schemeClr val="bg1"/>
                          </a:solidFill>
                          <a:latin typeface="Calibri" panose="020F0502020204030204" pitchFamily="34" charset="0"/>
                          <a:ea typeface="+mn-ea"/>
                          <a:cs typeface="Calibri" panose="020F0502020204030204" pitchFamily="34" charset="0"/>
                        </a:rPr>
                        <a:t>At 6 mos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20000"/>
                        </a:lnSpc>
                      </a:pPr>
                      <a:endParaRPr lang="en-US" sz="1800" dirty="0">
                        <a:solidFill>
                          <a:schemeClr val="bg1"/>
                        </a:solidFill>
                        <a:latin typeface="Calibri" panose="020F0502020204030204" pitchFamily="34" charset="0"/>
                        <a:cs typeface="Calibri" panose="020F0502020204030204" pitchFamily="34" charset="0"/>
                      </a:endParaRPr>
                    </a:p>
                    <a:p>
                      <a:pPr algn="ctr">
                        <a:lnSpc>
                          <a:spcPct val="120000"/>
                        </a:lnSpc>
                      </a:pPr>
                      <a:r>
                        <a:rPr lang="en-US" sz="1800" dirty="0">
                          <a:solidFill>
                            <a:schemeClr val="bg1"/>
                          </a:solidFill>
                          <a:latin typeface="Calibri" panose="020F0502020204030204" pitchFamily="34" charset="0"/>
                          <a:cs typeface="Calibri" panose="020F0502020204030204" pitchFamily="34" charset="0"/>
                        </a:rPr>
                        <a:t>58.5 (41.9 to 71.9)</a:t>
                      </a:r>
                    </a:p>
                    <a:p>
                      <a:pPr algn="ctr">
                        <a:lnSpc>
                          <a:spcPct val="120000"/>
                        </a:lnSpc>
                      </a:pPr>
                      <a:r>
                        <a:rPr lang="en-US" sz="1800" dirty="0">
                          <a:solidFill>
                            <a:schemeClr val="bg1"/>
                          </a:solidFill>
                          <a:latin typeface="Calibri" panose="020F0502020204030204" pitchFamily="34" charset="0"/>
                          <a:cs typeface="Calibri" panose="020F0502020204030204" pitchFamily="34" charset="0"/>
                        </a:rPr>
                        <a:t>20.6 (7.3 to 38.7)</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20000"/>
                        </a:lnSpc>
                      </a:pPr>
                      <a:endParaRPr lang="en-US" sz="1800" dirty="0">
                        <a:solidFill>
                          <a:schemeClr val="bg1"/>
                        </a:solidFill>
                        <a:latin typeface="Calibri" panose="020F0502020204030204" pitchFamily="34" charset="0"/>
                        <a:cs typeface="Calibri" panose="020F0502020204030204" pitchFamily="34" charset="0"/>
                      </a:endParaRPr>
                    </a:p>
                    <a:p>
                      <a:pPr algn="ctr">
                        <a:lnSpc>
                          <a:spcPct val="120000"/>
                        </a:lnSpc>
                      </a:pPr>
                      <a:r>
                        <a:rPr lang="en-US" sz="1800" dirty="0">
                          <a:solidFill>
                            <a:schemeClr val="bg1"/>
                          </a:solidFill>
                          <a:latin typeface="Calibri" panose="020F0502020204030204" pitchFamily="34" charset="0"/>
                          <a:cs typeface="Calibri" panose="020F0502020204030204" pitchFamily="34" charset="0"/>
                        </a:rPr>
                        <a:t>59.7 (38.1 to 76.0)</a:t>
                      </a:r>
                    </a:p>
                    <a:p>
                      <a:pPr algn="ctr">
                        <a:lnSpc>
                          <a:spcPct val="120000"/>
                        </a:lnSpc>
                      </a:pPr>
                      <a:r>
                        <a:rPr lang="en-US" sz="1800" dirty="0">
                          <a:solidFill>
                            <a:schemeClr val="bg1"/>
                          </a:solidFill>
                          <a:latin typeface="Calibri" panose="020F0502020204030204" pitchFamily="34" charset="0"/>
                          <a:cs typeface="Calibri" panose="020F0502020204030204" pitchFamily="34" charset="0"/>
                        </a:rPr>
                        <a:t>NE (NE to NE)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3646">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Median OS, mos (95% Cl)</a:t>
                      </a:r>
                      <a:r>
                        <a:rPr lang="en-US" sz="1800" b="0" baseline="30000" dirty="0">
                          <a:solidFill>
                            <a:schemeClr val="bg1"/>
                          </a:solidFill>
                          <a:latin typeface="Calibri" panose="020F0502020204030204" pitchFamily="34" charset="0"/>
                          <a:cs typeface="Calibri" panose="020F0502020204030204" pitchFamily="34" charset="0"/>
                        </a:rPr>
                        <a:t>[2]</a:t>
                      </a:r>
                      <a:endParaRPr lang="en-US" sz="1800" b="0" dirty="0">
                        <a:solidFill>
                          <a:schemeClr val="bg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OS range, min-max</a:t>
                      </a:r>
                      <a:r>
                        <a:rPr lang="en-US" sz="1800" b="0" baseline="30000" dirty="0">
                          <a:solidFill>
                            <a:schemeClr val="bg1"/>
                          </a:solidFill>
                          <a:latin typeface="Calibri" panose="020F0502020204030204" pitchFamily="34" charset="0"/>
                          <a:cs typeface="Calibri" panose="020F0502020204030204" pitchFamily="34" charset="0"/>
                        </a:rPr>
                        <a:t>[2]</a:t>
                      </a:r>
                      <a:endParaRPr lang="en-US" sz="1800" b="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dirty="0">
                          <a:solidFill>
                            <a:schemeClr val="bg1"/>
                          </a:solidFill>
                          <a:latin typeface="Calibri" panose="020F0502020204030204" pitchFamily="34" charset="0"/>
                          <a:cs typeface="Calibri" panose="020F0502020204030204" pitchFamily="34" charset="0"/>
                        </a:rPr>
                        <a:t>10.1 (7.7 to NE)</a:t>
                      </a:r>
                    </a:p>
                    <a:p>
                      <a:pPr algn="ctr">
                        <a:lnSpc>
                          <a:spcPct val="120000"/>
                        </a:lnSpc>
                      </a:pPr>
                      <a:r>
                        <a:rPr lang="en-US" sz="1800" dirty="0">
                          <a:solidFill>
                            <a:schemeClr val="bg1"/>
                          </a:solidFill>
                          <a:latin typeface="Calibri" panose="020F0502020204030204" pitchFamily="34" charset="0"/>
                          <a:cs typeface="Calibri" panose="020F0502020204030204" pitchFamily="34" charset="0"/>
                        </a:rPr>
                        <a:t>1.3</a:t>
                      </a:r>
                      <a:r>
                        <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to </a:t>
                      </a:r>
                      <a:r>
                        <a:rPr lang="en-US" sz="1800" dirty="0">
                          <a:solidFill>
                            <a:schemeClr val="bg1"/>
                          </a:solidFill>
                          <a:latin typeface="Calibri" panose="020F0502020204030204" pitchFamily="34" charset="0"/>
                          <a:cs typeface="Calibri" panose="020F0502020204030204" pitchFamily="34" charset="0"/>
                        </a:rPr>
                        <a:t>11.4</a:t>
                      </a:r>
                      <a:r>
                        <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lang="en-US" sz="18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20000"/>
                        </a:lnSpc>
                      </a:pPr>
                      <a:r>
                        <a:rPr lang="en-US" sz="1800" b="0" dirty="0">
                          <a:solidFill>
                            <a:schemeClr val="bg1"/>
                          </a:solidFill>
                          <a:latin typeface="Calibri" panose="020F0502020204030204" pitchFamily="34" charset="0"/>
                          <a:cs typeface="Calibri" panose="020F0502020204030204" pitchFamily="34" charset="0"/>
                        </a:rPr>
                        <a:t>NE (NE</a:t>
                      </a:r>
                      <a:r>
                        <a:rPr lang="en-US" sz="1800" dirty="0">
                          <a:solidFill>
                            <a:schemeClr val="bg1"/>
                          </a:solidFill>
                          <a:latin typeface="Calibri" panose="020F0502020204030204" pitchFamily="34" charset="0"/>
                          <a:cs typeface="Calibri" panose="020F0502020204030204" pitchFamily="34" charset="0"/>
                        </a:rPr>
                        <a:t> to </a:t>
                      </a:r>
                      <a:r>
                        <a:rPr lang="en-US" sz="1800" b="0" dirty="0">
                          <a:solidFill>
                            <a:schemeClr val="bg1"/>
                          </a:solidFill>
                          <a:latin typeface="Calibri" panose="020F0502020204030204" pitchFamily="34" charset="0"/>
                          <a:cs typeface="Calibri" panose="020F0502020204030204" pitchFamily="34" charset="0"/>
                        </a:rPr>
                        <a:t>NE)</a:t>
                      </a:r>
                    </a:p>
                    <a:p>
                      <a:pPr algn="ctr">
                        <a:lnSpc>
                          <a:spcPct val="120000"/>
                        </a:lnSpc>
                      </a:pPr>
                      <a:r>
                        <a:rPr lang="en-US" sz="1800" b="0" dirty="0">
                          <a:solidFill>
                            <a:schemeClr val="bg1"/>
                          </a:solidFill>
                          <a:latin typeface="Calibri" panose="020F0502020204030204" pitchFamily="34" charset="0"/>
                          <a:cs typeface="Calibri" panose="020F0502020204030204" pitchFamily="34" charset="0"/>
                        </a:rPr>
                        <a:t>2.3</a:t>
                      </a:r>
                      <a:r>
                        <a:rPr lang="en-US" sz="1800" dirty="0">
                          <a:solidFill>
                            <a:schemeClr val="bg1"/>
                          </a:solidFill>
                          <a:latin typeface="Calibri" panose="020F0502020204030204" pitchFamily="34" charset="0"/>
                          <a:cs typeface="Calibri" panose="020F0502020204030204" pitchFamily="34" charset="0"/>
                        </a:rPr>
                        <a:t> to </a:t>
                      </a:r>
                      <a:r>
                        <a:rPr lang="en-US" sz="1800" b="0" dirty="0">
                          <a:solidFill>
                            <a:schemeClr val="bg1"/>
                          </a:solidFill>
                          <a:latin typeface="Calibri" panose="020F0502020204030204" pitchFamily="34" charset="0"/>
                          <a:cs typeface="Calibri" panose="020F0502020204030204" pitchFamily="34" charset="0"/>
                        </a:rPr>
                        <a:t>8.0</a:t>
                      </a:r>
                      <a:r>
                        <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lang="en-US" sz="1800" b="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36231">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KM OS estimate, % (95% Cl)</a:t>
                      </a:r>
                      <a:r>
                        <a:rPr lang="en-US" sz="1800" b="0" baseline="30000" dirty="0">
                          <a:solidFill>
                            <a:schemeClr val="bg1"/>
                          </a:solidFill>
                          <a:latin typeface="Calibri" panose="020F0502020204030204" pitchFamily="34" charset="0"/>
                          <a:cs typeface="Calibri" panose="020F0502020204030204" pitchFamily="34" charset="0"/>
                        </a:rPr>
                        <a:t>[2]</a:t>
                      </a:r>
                      <a:endParaRPr lang="en-US" sz="1800" b="0" dirty="0">
                        <a:solidFill>
                          <a:schemeClr val="bg1"/>
                        </a:solidFill>
                        <a:latin typeface="Calibri" panose="020F0502020204030204" pitchFamily="34" charset="0"/>
                        <a:cs typeface="Calibri" panose="020F0502020204030204" pitchFamily="34" charset="0"/>
                      </a:endParaRPr>
                    </a:p>
                    <a:p>
                      <a:pPr marL="344488" marR="0" lvl="0" indent="-231775"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lang="en-US" sz="1800" b="0" kern="1200" dirty="0">
                          <a:solidFill>
                            <a:schemeClr val="bg1"/>
                          </a:solidFill>
                          <a:latin typeface="Calibri" panose="020F0502020204030204" pitchFamily="34" charset="0"/>
                          <a:ea typeface="+mn-ea"/>
                          <a:cs typeface="Calibri" panose="020F0502020204030204" pitchFamily="34" charset="0"/>
                        </a:rPr>
                        <a:t>At 3 mos</a:t>
                      </a:r>
                    </a:p>
                    <a:p>
                      <a:pPr marL="344488" marR="0" lvl="0" indent="-231775" algn="l" defTabSz="914400" rtl="0" eaLnBrk="1" fontAlgn="auto" latinLnBrk="0" hangingPunct="1">
                        <a:lnSpc>
                          <a:spcPct val="120000"/>
                        </a:lnSpc>
                        <a:spcBef>
                          <a:spcPts val="0"/>
                        </a:spcBef>
                        <a:spcAft>
                          <a:spcPts val="0"/>
                        </a:spcAft>
                        <a:buClrTx/>
                        <a:buSzTx/>
                        <a:buFont typeface="Wingdings" panose="05000000000000000000" pitchFamily="2" charset="2"/>
                        <a:buChar char="§"/>
                        <a:tabLst/>
                        <a:defRPr/>
                      </a:pPr>
                      <a:r>
                        <a:rPr lang="en-US" sz="1800" b="0" kern="1200" dirty="0">
                          <a:solidFill>
                            <a:schemeClr val="bg1"/>
                          </a:solidFill>
                          <a:latin typeface="Calibri" panose="020F0502020204030204" pitchFamily="34" charset="0"/>
                          <a:ea typeface="+mn-ea"/>
                          <a:cs typeface="Calibri" panose="020F0502020204030204" pitchFamily="34" charset="0"/>
                        </a:rPr>
                        <a:t>At 6 mos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20000"/>
                        </a:lnSpc>
                      </a:pPr>
                      <a:endParaRPr lang="en-US" sz="1800" dirty="0">
                        <a:latin typeface="Calibri" panose="020F0502020204030204" pitchFamily="34" charset="0"/>
                        <a:cs typeface="Calibri" panose="020F0502020204030204" pitchFamily="34" charset="0"/>
                      </a:endParaRPr>
                    </a:p>
                    <a:p>
                      <a:pPr algn="ctr">
                        <a:lnSpc>
                          <a:spcPct val="120000"/>
                        </a:lnSpc>
                      </a:pPr>
                      <a:r>
                        <a:rPr lang="en-US" sz="1800" dirty="0">
                          <a:solidFill>
                            <a:schemeClr val="bg1"/>
                          </a:solidFill>
                          <a:latin typeface="Calibri" panose="020F0502020204030204" pitchFamily="34" charset="0"/>
                          <a:cs typeface="Calibri" panose="020F0502020204030204" pitchFamily="34" charset="0"/>
                        </a:rPr>
                        <a:t>92.7 (79.0 to 97.6)</a:t>
                      </a:r>
                    </a:p>
                    <a:p>
                      <a:pPr algn="ctr">
                        <a:lnSpc>
                          <a:spcPct val="120000"/>
                        </a:lnSpc>
                      </a:pPr>
                      <a:r>
                        <a:rPr lang="en-US" sz="1800" dirty="0">
                          <a:solidFill>
                            <a:schemeClr val="bg1"/>
                          </a:solidFill>
                          <a:latin typeface="Calibri" panose="020F0502020204030204" pitchFamily="34" charset="0"/>
                          <a:cs typeface="Calibri" panose="020F0502020204030204" pitchFamily="34" charset="0"/>
                        </a:rPr>
                        <a:t>76.4 (57.7 to 87.7)</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20000"/>
                        </a:lnSpc>
                      </a:pPr>
                      <a:endParaRPr lang="en-US" sz="1800" dirty="0">
                        <a:latin typeface="Calibri" panose="020F0502020204030204" pitchFamily="34" charset="0"/>
                        <a:cs typeface="Calibri" panose="020F0502020204030204" pitchFamily="34" charset="0"/>
                      </a:endParaRPr>
                    </a:p>
                    <a:p>
                      <a:pPr algn="ctr">
                        <a:lnSpc>
                          <a:spcPct val="120000"/>
                        </a:lnSpc>
                      </a:pPr>
                      <a:r>
                        <a:rPr lang="en-US" sz="1800" dirty="0">
                          <a:solidFill>
                            <a:schemeClr val="bg1"/>
                          </a:solidFill>
                          <a:latin typeface="Calibri" panose="020F0502020204030204" pitchFamily="34" charset="0"/>
                          <a:cs typeface="Calibri" panose="020F0502020204030204" pitchFamily="34" charset="0"/>
                        </a:rPr>
                        <a:t>96.0 (74.8 to 99.4)</a:t>
                      </a:r>
                    </a:p>
                    <a:p>
                      <a:pPr algn="ctr">
                        <a:lnSpc>
                          <a:spcPct val="120000"/>
                        </a:lnSpc>
                      </a:pPr>
                      <a:r>
                        <a:rPr lang="en-US" sz="1800" dirty="0">
                          <a:solidFill>
                            <a:schemeClr val="bg1"/>
                          </a:solidFill>
                          <a:latin typeface="Calibri" panose="020F0502020204030204" pitchFamily="34" charset="0"/>
                          <a:cs typeface="Calibri" panose="020F0502020204030204" pitchFamily="34" charset="0"/>
                        </a:rPr>
                        <a:t>82.9 (53.3 to 94.6)</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20" name="Group 7">
            <a:extLst>
              <a:ext uri="{FF2B5EF4-FFF2-40B4-BE49-F238E27FC236}">
                <a16:creationId xmlns:a16="http://schemas.microsoft.com/office/drawing/2014/main" id="{7694E80C-812B-4B4C-BB97-F959154D9774}"/>
              </a:ext>
            </a:extLst>
          </p:cNvPr>
          <p:cNvGrpSpPr>
            <a:grpSpLocks/>
          </p:cNvGrpSpPr>
          <p:nvPr/>
        </p:nvGrpSpPr>
        <p:grpSpPr bwMode="auto">
          <a:xfrm>
            <a:off x="9389569" y="6216652"/>
            <a:ext cx="2488502" cy="447822"/>
            <a:chOff x="9527309" y="3551529"/>
            <a:chExt cx="2488502" cy="448324"/>
          </a:xfrm>
        </p:grpSpPr>
        <p:pic>
          <p:nvPicPr>
            <p:cNvPr id="21" name="Picture 9">
              <a:extLst>
                <a:ext uri="{FF2B5EF4-FFF2-40B4-BE49-F238E27FC236}">
                  <a16:creationId xmlns:a16="http://schemas.microsoft.com/office/drawing/2014/main" id="{040256BC-D417-4443-8757-CD5532FA07C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0A632C25-500C-4C70-8442-94E7E7756DC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TextBox 16">
            <a:extLst>
              <a:ext uri="{FF2B5EF4-FFF2-40B4-BE49-F238E27FC236}">
                <a16:creationId xmlns:a16="http://schemas.microsoft.com/office/drawing/2014/main" id="{8DA07C18-09B9-43F4-BF68-AB54030712D0}"/>
              </a:ext>
            </a:extLst>
          </p:cNvPr>
          <p:cNvSpPr txBox="1"/>
          <p:nvPr/>
        </p:nvSpPr>
        <p:spPr bwMode="auto">
          <a:xfrm>
            <a:off x="723787" y="6028181"/>
            <a:ext cx="9121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collected from 2 different time points (January and June 2020) consistent with respective citation.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 value. </a:t>
            </a:r>
          </a:p>
        </p:txBody>
      </p:sp>
      <p:sp>
        <p:nvSpPr>
          <p:cNvPr id="3" name="Text Box 15">
            <a:extLst>
              <a:ext uri="{FF2B5EF4-FFF2-40B4-BE49-F238E27FC236}">
                <a16:creationId xmlns:a16="http://schemas.microsoft.com/office/drawing/2014/main" id="{79E2EA93-2A07-4A57-AEB0-5A3FBDD53EA7}"/>
              </a:ext>
            </a:extLst>
          </p:cNvPr>
          <p:cNvSpPr txBox="1">
            <a:spLocks noChangeArrowheads="1"/>
          </p:cNvSpPr>
          <p:nvPr/>
        </p:nvSpPr>
        <p:spPr bwMode="auto">
          <a:xfrm>
            <a:off x="400189" y="63515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Hong. NEJM. 2020;383:1207. 2. Hong. ASCO 2020. Abstr 3511.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02689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57CB05-C3F9-4A67-BC9B-0A3E03330964}"/>
              </a:ext>
            </a:extLst>
          </p:cNvPr>
          <p:cNvSpPr>
            <a:spLocks noGrp="1"/>
          </p:cNvSpPr>
          <p:nvPr>
            <p:ph type="title"/>
          </p:nvPr>
        </p:nvSpPr>
        <p:spPr/>
        <p:txBody>
          <a:bodyPr/>
          <a:lstStyle/>
          <a:p>
            <a:r>
              <a:rPr lang="en-US" dirty="0"/>
              <a:t>CodeBreaK100: Baseline Characteristics of Non-CRC and Non-NSCLC Cohort</a:t>
            </a:r>
          </a:p>
        </p:txBody>
      </p:sp>
      <p:graphicFrame>
        <p:nvGraphicFramePr>
          <p:cNvPr id="7" name="Group 3">
            <a:extLst>
              <a:ext uri="{FF2B5EF4-FFF2-40B4-BE49-F238E27FC236}">
                <a16:creationId xmlns:a16="http://schemas.microsoft.com/office/drawing/2014/main" id="{F5C924CE-C1CA-4D0F-BA64-03F953E35385}"/>
              </a:ext>
            </a:extLst>
          </p:cNvPr>
          <p:cNvGraphicFramePr>
            <a:graphicFrameLocks noGrp="1"/>
          </p:cNvGraphicFramePr>
          <p:nvPr>
            <p:ph sz="half" idx="2"/>
            <p:extLst>
              <p:ext uri="{D42A27DB-BD31-4B8C-83A1-F6EECF244321}">
                <p14:modId xmlns:p14="http://schemas.microsoft.com/office/powerpoint/2010/main" val="3944994877"/>
              </p:ext>
            </p:extLst>
          </p:nvPr>
        </p:nvGraphicFramePr>
        <p:xfrm>
          <a:off x="6134101" y="1609935"/>
          <a:ext cx="5333999" cy="4511136"/>
        </p:xfrm>
        <a:graphic>
          <a:graphicData uri="http://schemas.openxmlformats.org/drawingml/2006/table">
            <a:tbl>
              <a:tblPr/>
              <a:tblGrid>
                <a:gridCol w="3947420">
                  <a:extLst>
                    <a:ext uri="{9D8B030D-6E8A-4147-A177-3AD203B41FA5}">
                      <a16:colId xmlns:a16="http://schemas.microsoft.com/office/drawing/2014/main" val="20000"/>
                    </a:ext>
                  </a:extLst>
                </a:gridCol>
                <a:gridCol w="1386579">
                  <a:extLst>
                    <a:ext uri="{9D8B030D-6E8A-4147-A177-3AD203B41FA5}">
                      <a16:colId xmlns:a16="http://schemas.microsoft.com/office/drawing/2014/main" val="20001"/>
                    </a:ext>
                  </a:extLst>
                </a:gridCol>
              </a:tblGrid>
              <a:tr h="304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br>
                        <a:rPr kumimoji="0" lang="en-GB"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(Data cutoff: January 2020)</a:t>
                      </a:r>
                      <a:r>
                        <a:rPr kumimoji="0" lang="en-US" sz="1600" b="1" i="0" u="none" strike="noStrike" cap="none" normalizeH="0" baseline="30000" dirty="0">
                          <a:ln>
                            <a:noFill/>
                          </a:ln>
                          <a:solidFill>
                            <a:schemeClr val="tx1"/>
                          </a:solidFill>
                          <a:effectLst/>
                          <a:latin typeface="Calibri" panose="020F0502020204030204" pitchFamily="34" charset="0"/>
                        </a:rPr>
                        <a:t>[2]</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76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(36)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6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60 (40-75)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61763">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344488" marR="0" lvl="0" indent="-231775"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344488" marR="0" lvl="0" indent="-231775"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344488" marR="0" lvl="0" indent="-231775"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 (28.0)</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14 (56.0)</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 (16.0)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8717320"/>
                  </a:ext>
                </a:extLst>
              </a:tr>
              <a:tr h="97906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lines of systemic therapy, n (%)</a:t>
                      </a:r>
                    </a:p>
                    <a:p>
                      <a:pPr marL="344488" marR="0" lvl="0" indent="-231775"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344488" marR="0" lvl="0" indent="-231775"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344488" marR="0" lvl="0" indent="-231775"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344488" marR="0" lvl="0" indent="-231775"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 3</a:t>
                      </a:r>
                    </a:p>
                    <a:p>
                      <a:pPr marL="344488" marR="0" lvl="0" indent="-231775"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 (16.0)</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 (20.0)</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 (24.0)</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 (36.0)</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 (4.0)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377663"/>
                  </a:ext>
                </a:extLst>
              </a:tr>
              <a:tr h="1765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rPr>
                        <a:t>Median no.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of prior lines of therapy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 (1-4)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6703509"/>
                  </a:ext>
                </a:extLst>
              </a:tr>
            </a:tbl>
          </a:graphicData>
        </a:graphic>
      </p:graphicFrame>
      <p:grpSp>
        <p:nvGrpSpPr>
          <p:cNvPr id="8" name="Group 7">
            <a:extLst>
              <a:ext uri="{FF2B5EF4-FFF2-40B4-BE49-F238E27FC236}">
                <a16:creationId xmlns:a16="http://schemas.microsoft.com/office/drawing/2014/main" id="{356711A2-3EE7-4672-821D-22EEBF7743A3}"/>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44CE764D-90F4-4D0E-9E5D-387DD69DFA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40CF3EC3-FFB8-4BDD-982F-4F29BE3548D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B3690B3B-09CC-4D84-9228-B95AAF4CC7FA}"/>
              </a:ext>
            </a:extLst>
          </p:cNvPr>
          <p:cNvGraphicFramePr>
            <a:graphicFrameLocks/>
          </p:cNvGraphicFramePr>
          <p:nvPr/>
        </p:nvGraphicFramePr>
        <p:xfrm>
          <a:off x="723900" y="1609935"/>
          <a:ext cx="5229041" cy="4602688"/>
        </p:xfrm>
        <a:graphic>
          <a:graphicData uri="http://schemas.openxmlformats.org/drawingml/2006/table">
            <a:tbl>
              <a:tblPr/>
              <a:tblGrid>
                <a:gridCol w="3651780">
                  <a:extLst>
                    <a:ext uri="{9D8B030D-6E8A-4147-A177-3AD203B41FA5}">
                      <a16:colId xmlns:a16="http://schemas.microsoft.com/office/drawing/2014/main" val="20000"/>
                    </a:ext>
                  </a:extLst>
                </a:gridCol>
                <a:gridCol w="1577261">
                  <a:extLst>
                    <a:ext uri="{9D8B030D-6E8A-4147-A177-3AD203B41FA5}">
                      <a16:colId xmlns:a16="http://schemas.microsoft.com/office/drawing/2014/main" val="20001"/>
                    </a:ext>
                  </a:extLst>
                </a:gridCol>
              </a:tblGrid>
              <a:tr h="24245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Tumor Type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(Data Cutoff: June 2020)</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4037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Pancreatic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037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Appendiceal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037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Endometrial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8717320"/>
                  </a:ext>
                </a:extLst>
              </a:tr>
              <a:tr h="14037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 primary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377663"/>
                  </a:ext>
                </a:extLst>
              </a:tr>
              <a:tr h="14037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Bile duct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6703509"/>
                  </a:ext>
                </a:extLst>
              </a:tr>
              <a:tr h="14037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Sinonasal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52743249"/>
                  </a:ext>
                </a:extLst>
              </a:tr>
              <a:tr h="14037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Ampullary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9494812"/>
                  </a:ext>
                </a:extLst>
              </a:tr>
              <a:tr h="14037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Small bowel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9740502"/>
                  </a:ext>
                </a:extLst>
              </a:tr>
              <a:tr h="14037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Melanoma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1265280"/>
                  </a:ext>
                </a:extLst>
              </a:tr>
              <a:tr h="14037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Small-cell lung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6728052"/>
                  </a:ext>
                </a:extLst>
              </a:tr>
              <a:tr h="14037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Esophageal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462163"/>
                  </a:ext>
                </a:extLst>
              </a:tr>
              <a:tr h="14037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Gastric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54755087"/>
                  </a:ext>
                </a:extLst>
              </a:tr>
            </a:tbl>
          </a:graphicData>
        </a:graphic>
      </p:graphicFrame>
      <p:sp>
        <p:nvSpPr>
          <p:cNvPr id="2" name="Text Box 15">
            <a:extLst>
              <a:ext uri="{FF2B5EF4-FFF2-40B4-BE49-F238E27FC236}">
                <a16:creationId xmlns:a16="http://schemas.microsoft.com/office/drawing/2014/main" id="{1138DDDC-1413-4780-8A86-46537C8F3635}"/>
              </a:ext>
            </a:extLst>
          </p:cNvPr>
          <p:cNvSpPr txBox="1">
            <a:spLocks noChangeArrowheads="1"/>
          </p:cNvSpPr>
          <p:nvPr/>
        </p:nvSpPr>
        <p:spPr bwMode="auto">
          <a:xfrm>
            <a:off x="391564" y="63515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Hong. NEJM. 2020;383:1207. 2. Hong. ASCO 2020. Abstr 3511.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43752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B2ACCDEF-1689-43E8-B497-A36F18DF5F9C}"/>
              </a:ext>
            </a:extLst>
          </p:cNvPr>
          <p:cNvCxnSpPr>
            <a:cxnSpLocks/>
          </p:cNvCxnSpPr>
          <p:nvPr/>
        </p:nvCxnSpPr>
        <p:spPr bwMode="auto">
          <a:xfrm>
            <a:off x="929262" y="3952899"/>
            <a:ext cx="7338437" cy="0"/>
          </a:xfrm>
          <a:prstGeom prst="line">
            <a:avLst/>
          </a:prstGeom>
          <a:noFill/>
          <a:ln w="28575" cap="flat" cmpd="sng" algn="ctr">
            <a:solidFill>
              <a:schemeClr val="tx2">
                <a:lumMod val="75000"/>
              </a:schemeClr>
            </a:solidFill>
            <a:prstDash val="sysDot"/>
            <a:round/>
            <a:headEnd type="none" w="med" len="med"/>
            <a:tailEnd type="none" w="med" len="med"/>
          </a:ln>
          <a:effectLst/>
        </p:spPr>
      </p:cxnSp>
      <p:cxnSp>
        <p:nvCxnSpPr>
          <p:cNvPr id="32" name="Straight Connector 31">
            <a:extLst>
              <a:ext uri="{FF2B5EF4-FFF2-40B4-BE49-F238E27FC236}">
                <a16:creationId xmlns:a16="http://schemas.microsoft.com/office/drawing/2014/main" id="{053A154B-3555-42D7-9AEC-34F37504A472}"/>
              </a:ext>
            </a:extLst>
          </p:cNvPr>
          <p:cNvCxnSpPr>
            <a:cxnSpLocks/>
          </p:cNvCxnSpPr>
          <p:nvPr/>
        </p:nvCxnSpPr>
        <p:spPr bwMode="auto">
          <a:xfrm>
            <a:off x="929262" y="3106509"/>
            <a:ext cx="7338437" cy="0"/>
          </a:xfrm>
          <a:prstGeom prst="line">
            <a:avLst/>
          </a:prstGeom>
          <a:noFill/>
          <a:ln w="28575" cap="flat" cmpd="sng" algn="ctr">
            <a:solidFill>
              <a:schemeClr val="tx2">
                <a:lumMod val="75000"/>
              </a:schemeClr>
            </a:solidFill>
            <a:prstDash val="sysDot"/>
            <a:round/>
            <a:headEnd type="none" w="med" len="med"/>
            <a:tailEnd type="none" w="med" len="med"/>
          </a:ln>
          <a:effectLst/>
        </p:spPr>
      </p:cxnSp>
      <p:sp>
        <p:nvSpPr>
          <p:cNvPr id="2" name="Title 1">
            <a:extLst>
              <a:ext uri="{FF2B5EF4-FFF2-40B4-BE49-F238E27FC236}">
                <a16:creationId xmlns:a16="http://schemas.microsoft.com/office/drawing/2014/main" id="{5F99081A-9A62-442D-9A48-86F0E4B0FCF8}"/>
              </a:ext>
            </a:extLst>
          </p:cNvPr>
          <p:cNvSpPr>
            <a:spLocks noGrp="1"/>
          </p:cNvSpPr>
          <p:nvPr>
            <p:ph type="title"/>
          </p:nvPr>
        </p:nvSpPr>
        <p:spPr/>
        <p:txBody>
          <a:bodyPr/>
          <a:lstStyle/>
          <a:p>
            <a:r>
              <a:rPr lang="en-US" dirty="0"/>
              <a:t>CodeBreaK100: Tumor Response in Non-CRC and </a:t>
            </a:r>
            <a:br>
              <a:rPr lang="en-US" dirty="0"/>
            </a:br>
            <a:r>
              <a:rPr lang="en-US" dirty="0"/>
              <a:t>Non-NSCLC </a:t>
            </a:r>
            <a:r>
              <a:rPr lang="en-US" i="1" dirty="0"/>
              <a:t>KRAS</a:t>
            </a:r>
            <a:r>
              <a:rPr lang="en-US" dirty="0"/>
              <a:t> p.G12C–Mutated Solid Tumors</a:t>
            </a:r>
          </a:p>
        </p:txBody>
      </p:sp>
      <p:grpSp>
        <p:nvGrpSpPr>
          <p:cNvPr id="6" name="Group 5">
            <a:extLst>
              <a:ext uri="{FF2B5EF4-FFF2-40B4-BE49-F238E27FC236}">
                <a16:creationId xmlns:a16="http://schemas.microsoft.com/office/drawing/2014/main" id="{327E8BA2-AEE9-4A02-9713-F81BF290295F}"/>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662DD93A-F731-420B-9C4E-060F76B9A0F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5DB47EAE-1B8F-45E6-BB44-DC107ECE83D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Table 11">
            <a:extLst>
              <a:ext uri="{FF2B5EF4-FFF2-40B4-BE49-F238E27FC236}">
                <a16:creationId xmlns:a16="http://schemas.microsoft.com/office/drawing/2014/main" id="{5BE7E977-3A05-4C4F-9D16-5FDB45808102}"/>
              </a:ext>
            </a:extLst>
          </p:cNvPr>
          <p:cNvGraphicFramePr>
            <a:graphicFrameLocks noGrp="1"/>
          </p:cNvGraphicFramePr>
          <p:nvPr/>
        </p:nvGraphicFramePr>
        <p:xfrm>
          <a:off x="8531786" y="1608826"/>
          <a:ext cx="3209600" cy="4407408"/>
        </p:xfrm>
        <a:graphic>
          <a:graphicData uri="http://schemas.openxmlformats.org/drawingml/2006/table">
            <a:tbl>
              <a:tblPr/>
              <a:tblGrid>
                <a:gridCol w="1312120">
                  <a:extLst>
                    <a:ext uri="{9D8B030D-6E8A-4147-A177-3AD203B41FA5}">
                      <a16:colId xmlns:a16="http://schemas.microsoft.com/office/drawing/2014/main" val="943597540"/>
                    </a:ext>
                  </a:extLst>
                </a:gridCol>
                <a:gridCol w="854100">
                  <a:extLst>
                    <a:ext uri="{9D8B030D-6E8A-4147-A177-3AD203B41FA5}">
                      <a16:colId xmlns:a16="http://schemas.microsoft.com/office/drawing/2014/main" val="1520297783"/>
                    </a:ext>
                  </a:extLst>
                </a:gridCol>
                <a:gridCol w="1043380">
                  <a:extLst>
                    <a:ext uri="{9D8B030D-6E8A-4147-A177-3AD203B41FA5}">
                      <a16:colId xmlns:a16="http://schemas.microsoft.com/office/drawing/2014/main" val="1424113429"/>
                    </a:ext>
                  </a:extLst>
                </a:gridCol>
              </a:tblGrid>
              <a:tr h="0">
                <a:tc rowSpan="2">
                  <a:txBody>
                    <a:bodyPr/>
                    <a:lstStyle/>
                    <a:p>
                      <a:pPr marL="0" marR="0" fontAlgn="base">
                        <a:lnSpc>
                          <a:spcPct val="90000"/>
                        </a:lnSpc>
                        <a:spcBef>
                          <a:spcPts val="0"/>
                        </a:spcBef>
                        <a:spcAft>
                          <a:spcPts val="0"/>
                        </a:spcAft>
                      </a:pPr>
                      <a:r>
                        <a:rPr lang="en-GB" sz="1200" b="1"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Best Tumor Response, 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nchor="ctr">
                    <a:lnL>
                      <a:noFill/>
                    </a:lnL>
                    <a:lnR>
                      <a:noFill/>
                    </a:lnR>
                    <a:lnT>
                      <a:noFill/>
                    </a:lnT>
                    <a:lnB>
                      <a:noFill/>
                    </a:lnB>
                    <a:solidFill>
                      <a:srgbClr val="682E74"/>
                    </a:solidFill>
                  </a:tcPr>
                </a:tc>
                <a:tc gridSpan="2">
                  <a:txBody>
                    <a:bodyPr/>
                    <a:lstStyle/>
                    <a:p>
                      <a:pPr marL="0" marR="0" algn="ctr" fontAlgn="base">
                        <a:lnSpc>
                          <a:spcPct val="90000"/>
                        </a:lnSpc>
                        <a:spcBef>
                          <a:spcPts val="0"/>
                        </a:spcBef>
                        <a:spcAft>
                          <a:spcPts val="0"/>
                        </a:spcAft>
                      </a:pPr>
                      <a:r>
                        <a:rPr lang="en-US" sz="1200" b="1"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Patients (n = 25 †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nchor="ctr">
                    <a:lnL>
                      <a:noFill/>
                    </a:lnL>
                    <a:lnR>
                      <a:noFill/>
                    </a:lnR>
                    <a:lnT>
                      <a:noFill/>
                    </a:lnT>
                    <a:lnB w="12700" cap="flat" cmpd="sng" algn="ctr">
                      <a:solidFill>
                        <a:srgbClr val="FFFFFF"/>
                      </a:solidFill>
                      <a:prstDash val="solid"/>
                      <a:round/>
                      <a:headEnd type="none" w="med" len="med"/>
                      <a:tailEnd type="none" w="med" len="med"/>
                    </a:lnB>
                    <a:solidFill>
                      <a:srgbClr val="682E74"/>
                    </a:solidFill>
                  </a:tcPr>
                </a:tc>
                <a:tc hMerge="1">
                  <a:txBody>
                    <a:bodyPr/>
                    <a:lstStyle/>
                    <a:p>
                      <a:endParaRPr lang="en-US"/>
                    </a:p>
                  </a:txBody>
                  <a:tcPr/>
                </a:tc>
                <a:extLst>
                  <a:ext uri="{0D108BD9-81ED-4DB2-BD59-A6C34878D82A}">
                    <a16:rowId xmlns:a16="http://schemas.microsoft.com/office/drawing/2014/main" val="1624137471"/>
                  </a:ext>
                </a:extLst>
              </a:tr>
              <a:tr h="0">
                <a:tc vMerge="1">
                  <a:txBody>
                    <a:bodyPr/>
                    <a:lstStyle/>
                    <a:p>
                      <a:endParaRPr lang="en-US"/>
                    </a:p>
                  </a:txBody>
                  <a:tcPr/>
                </a:tc>
                <a:tc>
                  <a:txBody>
                    <a:bodyPr/>
                    <a:lstStyle/>
                    <a:p>
                      <a:pPr marL="0" marR="0" algn="ctr" fontAlgn="base">
                        <a:lnSpc>
                          <a:spcPct val="90000"/>
                        </a:lnSpc>
                        <a:spcBef>
                          <a:spcPts val="0"/>
                        </a:spcBef>
                        <a:spcAft>
                          <a:spcPts val="0"/>
                        </a:spcAft>
                      </a:pPr>
                      <a:r>
                        <a:rPr lang="en-US" sz="1200" b="1"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Overall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nchor="ctr">
                    <a:lnL>
                      <a:noFill/>
                    </a:lnL>
                    <a:lnR>
                      <a:noFill/>
                    </a:lnR>
                    <a:lnT w="12700" cap="flat" cmpd="sng" algn="ctr">
                      <a:solidFill>
                        <a:srgbClr val="FFFFFF"/>
                      </a:solidFill>
                      <a:prstDash val="solid"/>
                      <a:round/>
                      <a:headEnd type="none" w="med" len="med"/>
                      <a:tailEnd type="none" w="med" len="med"/>
                    </a:lnT>
                    <a:lnB>
                      <a:noFill/>
                    </a:lnB>
                    <a:solidFill>
                      <a:srgbClr val="682E74"/>
                    </a:solidFill>
                  </a:tcPr>
                </a:tc>
                <a:tc>
                  <a:txBody>
                    <a:bodyPr/>
                    <a:lstStyle/>
                    <a:p>
                      <a:pPr marL="0" marR="0" algn="ctr" fontAlgn="base">
                        <a:lnSpc>
                          <a:spcPct val="90000"/>
                        </a:lnSpc>
                        <a:spcBef>
                          <a:spcPts val="0"/>
                        </a:spcBef>
                        <a:spcAft>
                          <a:spcPts val="0"/>
                        </a:spcAft>
                      </a:pPr>
                      <a:r>
                        <a:rPr lang="en-US" sz="1200" b="1" kern="12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Tumor Type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nchor="ctr">
                    <a:lnL>
                      <a:noFill/>
                    </a:lnL>
                    <a:lnR>
                      <a:noFill/>
                    </a:lnR>
                    <a:lnT w="12700" cap="flat" cmpd="sng" algn="ctr">
                      <a:solidFill>
                        <a:srgbClr val="FFFFFF"/>
                      </a:solidFill>
                      <a:prstDash val="solid"/>
                      <a:round/>
                      <a:headEnd type="none" w="med" len="med"/>
                      <a:tailEnd type="none" w="med" len="med"/>
                    </a:lnT>
                    <a:lnB>
                      <a:noFill/>
                    </a:lnB>
                    <a:solidFill>
                      <a:srgbClr val="682E74"/>
                    </a:solidFill>
                  </a:tcPr>
                </a:tc>
                <a:extLst>
                  <a:ext uri="{0D108BD9-81ED-4DB2-BD59-A6C34878D82A}">
                    <a16:rowId xmlns:a16="http://schemas.microsoft.com/office/drawing/2014/main" val="4194587992"/>
                  </a:ext>
                </a:extLst>
              </a:tr>
              <a:tr h="272985">
                <a:tc>
                  <a:txBody>
                    <a:bodyPr/>
                    <a:lstStyle/>
                    <a:p>
                      <a:pPr marL="0" marR="0" fontAlgn="base">
                        <a:lnSpc>
                          <a:spcPct val="90000"/>
                        </a:lnSpc>
                        <a:spcBef>
                          <a:spcPts val="0"/>
                        </a:spcBef>
                        <a:spcAft>
                          <a:spcPts val="0"/>
                        </a:spcAft>
                      </a:pPr>
                      <a:r>
                        <a:rPr lang="en-US" sz="1200" b="1"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Confirmed PR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84163" marR="0" lvl="0" indent="-171450" fontAlgn="base">
                        <a:lnSpc>
                          <a:spcPct val="90000"/>
                        </a:lnSpc>
                        <a:spcBef>
                          <a:spcPts val="0"/>
                        </a:spcBef>
                        <a:spcAft>
                          <a:spcPts val="0"/>
                        </a:spcAft>
                        <a:buFont typeface="Wingdings" panose="05000000000000000000" pitchFamily="2" charset="2"/>
                        <a:buChar char=""/>
                        <a:tabLst>
                          <a:tab pos="4572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Pancreatic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84163" marR="0" lvl="0" indent="-171450" fontAlgn="base">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Appendiceal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84163" marR="0" lvl="0" indent="-171450" fontAlgn="base">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Melanoma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84163" marR="0" lvl="0" indent="-171450" fontAlgn="base">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Endometrial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nchor="ctr">
                    <a:lnL>
                      <a:noFill/>
                    </a:lnL>
                    <a:lnR>
                      <a:noFill/>
                    </a:lnR>
                    <a:lnT>
                      <a:noFill/>
                    </a:lnT>
                    <a:lnB>
                      <a:noFill/>
                    </a:lnB>
                    <a:solidFill>
                      <a:srgbClr val="CDCDCF"/>
                    </a:solidFill>
                  </a:tcPr>
                </a:tc>
                <a:tc>
                  <a:txBody>
                    <a:bodyPr/>
                    <a:lstStyle/>
                    <a:p>
                      <a:pPr marL="109855" marR="0" algn="ctr" fontAlgn="base">
                        <a:lnSpc>
                          <a:spcPct val="90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lnL>
                      <a:noFill/>
                    </a:lnL>
                    <a:lnR>
                      <a:noFill/>
                    </a:lnR>
                    <a:lnT>
                      <a:noFill/>
                    </a:lnT>
                    <a:lnB>
                      <a:noFill/>
                    </a:lnB>
                    <a:solidFill>
                      <a:srgbClr val="CDCDCF"/>
                    </a:solidFill>
                  </a:tcPr>
                </a:tc>
                <a:tc>
                  <a:txBody>
                    <a:bodyPr/>
                    <a:lstStyle/>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lnL>
                      <a:noFill/>
                    </a:lnL>
                    <a:lnR>
                      <a:noFill/>
                    </a:lnR>
                    <a:lnT>
                      <a:noFill/>
                    </a:lnT>
                    <a:lnB>
                      <a:noFill/>
                    </a:lnB>
                    <a:solidFill>
                      <a:srgbClr val="CDCDCF"/>
                    </a:solidFill>
                  </a:tcPr>
                </a:tc>
                <a:extLst>
                  <a:ext uri="{0D108BD9-81ED-4DB2-BD59-A6C34878D82A}">
                    <a16:rowId xmlns:a16="http://schemas.microsoft.com/office/drawing/2014/main" val="1585045628"/>
                  </a:ext>
                </a:extLst>
              </a:tr>
              <a:tr h="618767">
                <a:tc>
                  <a:txBody>
                    <a:bodyPr/>
                    <a:lstStyle/>
                    <a:p>
                      <a:pPr marL="0" marR="0"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Stable disease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Pancreatic</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Appendiceal </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Ampullary</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Bile duct</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Endometrial</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Sinonasal</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Unknown primary</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Gastric</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Small bowel cancer</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1920" marR="121920" anchor="ctr">
                    <a:lnL>
                      <a:noFill/>
                    </a:lnL>
                    <a:lnR>
                      <a:noFill/>
                    </a:lnR>
                    <a:lnT>
                      <a:noFill/>
                    </a:lnT>
                    <a:lnB>
                      <a:noFill/>
                    </a:lnB>
                    <a:solidFill>
                      <a:srgbClr val="F2F2F2"/>
                    </a:solidFill>
                  </a:tcPr>
                </a:tc>
                <a:tc>
                  <a:txBody>
                    <a:bodyPr/>
                    <a:lstStyle/>
                    <a:p>
                      <a:pPr marL="0" marR="0" algn="ctr" fontAlgn="base">
                        <a:lnSpc>
                          <a:spcPct val="90000"/>
                        </a:lnSpc>
                        <a:spcBef>
                          <a:spcPts val="0"/>
                        </a:spcBef>
                        <a:spcAft>
                          <a:spcPts val="0"/>
                        </a:spcAft>
                      </a:pPr>
                      <a:r>
                        <a:rPr lang="en-US" sz="1200" b="1"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lnL>
                      <a:noFill/>
                    </a:lnL>
                    <a:lnR>
                      <a:noFill/>
                    </a:lnR>
                    <a:lnT>
                      <a:noFill/>
                    </a:lnT>
                    <a:lnB>
                      <a:noFill/>
                    </a:lnB>
                    <a:solidFill>
                      <a:srgbClr val="F2F2F2"/>
                    </a:solidFill>
                  </a:tcPr>
                </a:tc>
                <a:tc>
                  <a:txBody>
                    <a:bodyPr/>
                    <a:lstStyle/>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endPar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lnL>
                      <a:noFill/>
                    </a:lnL>
                    <a:lnR>
                      <a:noFill/>
                    </a:lnR>
                    <a:lnT>
                      <a:noFill/>
                    </a:lnT>
                    <a:lnB>
                      <a:noFill/>
                    </a:lnB>
                    <a:solidFill>
                      <a:srgbClr val="F2F2F2"/>
                    </a:solidFill>
                  </a:tcPr>
                </a:tc>
                <a:extLst>
                  <a:ext uri="{0D108BD9-81ED-4DB2-BD59-A6C34878D82A}">
                    <a16:rowId xmlns:a16="http://schemas.microsoft.com/office/drawing/2014/main" val="1744450468"/>
                  </a:ext>
                </a:extLst>
              </a:tr>
              <a:tr h="272985">
                <a:tc>
                  <a:txBody>
                    <a:bodyPr/>
                    <a:lstStyle/>
                    <a:p>
                      <a:pPr marL="0" marR="0"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Progressive disease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Pancreatic</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SCLC</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90000"/>
                        </a:lnSpc>
                        <a:spcBef>
                          <a:spcPts val="0"/>
                        </a:spcBef>
                        <a:spcAft>
                          <a:spcPts val="0"/>
                        </a:spcAft>
                        <a:buFont typeface="Wingdings" panose="05000000000000000000" pitchFamily="2" charset="2"/>
                        <a:buChar char=""/>
                        <a:tabLst>
                          <a:tab pos="457200" algn="l"/>
                        </a:tabLs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Esophageal </a:t>
                      </a:r>
                      <a:endParaRPr lang="en-US"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1920" marR="121920" anchor="ctr">
                    <a:lnL>
                      <a:noFill/>
                    </a:lnL>
                    <a:lnR>
                      <a:noFill/>
                    </a:lnR>
                    <a:lnT>
                      <a:noFill/>
                    </a:lnT>
                    <a:lnB>
                      <a:noFill/>
                    </a:lnB>
                    <a:solidFill>
                      <a:srgbClr val="CDCDCF"/>
                    </a:solidFill>
                  </a:tcPr>
                </a:tc>
                <a:tc>
                  <a:txBody>
                    <a:bodyPr/>
                    <a:lstStyle/>
                    <a:p>
                      <a:pPr marL="0" marR="0" algn="ctr" fontAlgn="base">
                        <a:lnSpc>
                          <a:spcPct val="90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lnL>
                      <a:noFill/>
                    </a:lnL>
                    <a:lnR>
                      <a:noFill/>
                    </a:lnR>
                    <a:lnT>
                      <a:noFill/>
                    </a:lnT>
                    <a:lnB>
                      <a:noFill/>
                    </a:lnB>
                    <a:solidFill>
                      <a:srgbClr val="CDCDCF"/>
                    </a:solidFill>
                  </a:tcPr>
                </a:tc>
                <a:tc>
                  <a:txBody>
                    <a:bodyPr/>
                    <a:lstStyle/>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endPar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0"/>
                        </a:spcAft>
                      </a:pPr>
                      <a:r>
                        <a:rPr lang="en-US" sz="1200" kern="1200" dirty="0">
                          <a:solidFill>
                            <a:srgbClr val="07090A"/>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a:lnL>
                      <a:noFill/>
                    </a:lnL>
                    <a:lnR>
                      <a:noFill/>
                    </a:lnR>
                    <a:lnT>
                      <a:noFill/>
                    </a:lnT>
                    <a:lnB>
                      <a:noFill/>
                    </a:lnB>
                    <a:solidFill>
                      <a:srgbClr val="CDCDCF"/>
                    </a:solidFill>
                  </a:tcPr>
                </a:tc>
                <a:extLst>
                  <a:ext uri="{0D108BD9-81ED-4DB2-BD59-A6C34878D82A}">
                    <a16:rowId xmlns:a16="http://schemas.microsoft.com/office/drawing/2014/main" val="839430897"/>
                  </a:ext>
                </a:extLst>
              </a:tr>
            </a:tbl>
          </a:graphicData>
        </a:graphic>
      </p:graphicFrame>
      <p:sp>
        <p:nvSpPr>
          <p:cNvPr id="14" name="TextBox 13">
            <a:extLst>
              <a:ext uri="{FF2B5EF4-FFF2-40B4-BE49-F238E27FC236}">
                <a16:creationId xmlns:a16="http://schemas.microsoft.com/office/drawing/2014/main" id="{81CF946B-C79D-4C16-9EAA-F6D212F89B9E}"/>
              </a:ext>
            </a:extLst>
          </p:cNvPr>
          <p:cNvSpPr txBox="1"/>
          <p:nvPr/>
        </p:nvSpPr>
        <p:spPr bwMode="auto">
          <a:xfrm rot="16200000">
            <a:off x="-1778515" y="3337545"/>
            <a:ext cx="4203485"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Change in Tumor Size From Baseline</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sym typeface="Helvetica"/>
              </a:rPr>
              <a:t>*</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p>
        </p:txBody>
      </p:sp>
      <p:sp>
        <p:nvSpPr>
          <p:cNvPr id="18" name="TextBox 17">
            <a:extLst>
              <a:ext uri="{FF2B5EF4-FFF2-40B4-BE49-F238E27FC236}">
                <a16:creationId xmlns:a16="http://schemas.microsoft.com/office/drawing/2014/main" id="{5E92A975-C482-4475-BD00-B806F132A96C}"/>
              </a:ext>
            </a:extLst>
          </p:cNvPr>
          <p:cNvSpPr txBox="1"/>
          <p:nvPr/>
        </p:nvSpPr>
        <p:spPr>
          <a:xfrm>
            <a:off x="696556" y="5429370"/>
            <a:ext cx="7249650" cy="9848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marL="0" marR="0" lvl="0" indent="0" algn="l" defTabSz="121917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sym typeface="Helvetica"/>
              </a:rPr>
              <a:t>Change in tumor size from baseline was taken from longest diameter.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patients missing postbaseline tumor data not included (1 PD, 1 SD, 1 not done with clinical progression): 2 patients with appendiceal caner (1 PD, 1 SD) and 1 with pancreatic cancer (PD).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3 patients with confirmed PR, 1 with appendiceal cancer received 720 mg and the other 2 received 960 mg. </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23" name="TextBox 22">
            <a:extLst>
              <a:ext uri="{FF2B5EF4-FFF2-40B4-BE49-F238E27FC236}">
                <a16:creationId xmlns:a16="http://schemas.microsoft.com/office/drawing/2014/main" id="{13EA3249-AECE-4ACD-BFAF-23C253FB2176}"/>
              </a:ext>
            </a:extLst>
          </p:cNvPr>
          <p:cNvSpPr txBox="1"/>
          <p:nvPr/>
        </p:nvSpPr>
        <p:spPr>
          <a:xfrm>
            <a:off x="1338396" y="4819976"/>
            <a:ext cx="5682072" cy="351298"/>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marL="0" marR="0" lvl="0" indent="0" algn="l" defTabSz="1219170" rtl="0" eaLnBrk="1" fontAlgn="auto" latinLnBrk="0" hangingPunct="0">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 </a:t>
            </a:r>
            <a:endParaRPr kumimoji="0" lang="en-US" sz="1400" b="0" i="1"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sym typeface="Helvetica"/>
            </a:endParaRPr>
          </a:p>
        </p:txBody>
      </p:sp>
      <p:sp>
        <p:nvSpPr>
          <p:cNvPr id="13" name="TextBox 12">
            <a:extLst>
              <a:ext uri="{FF2B5EF4-FFF2-40B4-BE49-F238E27FC236}">
                <a16:creationId xmlns:a16="http://schemas.microsoft.com/office/drawing/2014/main" id="{15F5FE99-6349-4E8A-99F8-E4A45823911D}"/>
              </a:ext>
            </a:extLst>
          </p:cNvPr>
          <p:cNvSpPr txBox="1"/>
          <p:nvPr/>
        </p:nvSpPr>
        <p:spPr bwMode="auto">
          <a:xfrm>
            <a:off x="889429" y="5049231"/>
            <a:ext cx="7364122"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Evaluable Patients With Other Tumors (n = 25)</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TextBox 23">
            <a:extLst>
              <a:ext uri="{FF2B5EF4-FFF2-40B4-BE49-F238E27FC236}">
                <a16:creationId xmlns:a16="http://schemas.microsoft.com/office/drawing/2014/main" id="{AC6E845E-6E3B-4AA1-997A-04F3A8FB159C}"/>
              </a:ext>
            </a:extLst>
          </p:cNvPr>
          <p:cNvSpPr txBox="1"/>
          <p:nvPr/>
        </p:nvSpPr>
        <p:spPr bwMode="auto">
          <a:xfrm>
            <a:off x="6878878" y="4018678"/>
            <a:ext cx="222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Text Box 15">
            <a:extLst>
              <a:ext uri="{FF2B5EF4-FFF2-40B4-BE49-F238E27FC236}">
                <a16:creationId xmlns:a16="http://schemas.microsoft.com/office/drawing/2014/main" id="{E8EF6B69-E814-4364-B782-FB698A8B18A6}"/>
              </a:ext>
            </a:extLst>
          </p:cNvPr>
          <p:cNvSpPr txBox="1">
            <a:spLocks noChangeArrowheads="1"/>
          </p:cNvSpPr>
          <p:nvPr/>
        </p:nvSpPr>
        <p:spPr bwMode="auto">
          <a:xfrm>
            <a:off x="400189" y="63515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Hong. NEJM. 2020;383:1207. 2. Hong. ASCO 2020. Abstr 3511.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9" name="Group 18">
            <a:extLst>
              <a:ext uri="{FF2B5EF4-FFF2-40B4-BE49-F238E27FC236}">
                <a16:creationId xmlns:a16="http://schemas.microsoft.com/office/drawing/2014/main" id="{B633EF36-681B-4714-AD1B-5CEF69AFF6CA}"/>
              </a:ext>
            </a:extLst>
          </p:cNvPr>
          <p:cNvGrpSpPr/>
          <p:nvPr/>
        </p:nvGrpSpPr>
        <p:grpSpPr>
          <a:xfrm>
            <a:off x="4210397" y="1613314"/>
            <a:ext cx="3939778" cy="369332"/>
            <a:chOff x="5474212" y="1506810"/>
            <a:chExt cx="3939778" cy="369332"/>
          </a:xfrm>
        </p:grpSpPr>
        <p:sp>
          <p:nvSpPr>
            <p:cNvPr id="20" name="TextBox 19">
              <a:extLst>
                <a:ext uri="{FF2B5EF4-FFF2-40B4-BE49-F238E27FC236}">
                  <a16:creationId xmlns:a16="http://schemas.microsoft.com/office/drawing/2014/main" id="{6301F1E6-395E-4D57-8B27-26D1CD9C8749}"/>
                </a:ext>
              </a:extLst>
            </p:cNvPr>
            <p:cNvSpPr txBox="1"/>
            <p:nvPr/>
          </p:nvSpPr>
          <p:spPr bwMode="auto">
            <a:xfrm>
              <a:off x="5474212" y="1506810"/>
              <a:ext cx="3939778" cy="369332"/>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Planned Dose</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720 mg         960 mg</a:t>
              </a:r>
            </a:p>
          </p:txBody>
        </p:sp>
        <p:sp>
          <p:nvSpPr>
            <p:cNvPr id="27" name="Rectangle 26">
              <a:extLst>
                <a:ext uri="{FF2B5EF4-FFF2-40B4-BE49-F238E27FC236}">
                  <a16:creationId xmlns:a16="http://schemas.microsoft.com/office/drawing/2014/main" id="{B8E762AE-E3A5-4B54-9516-F3953A52D064}"/>
                </a:ext>
              </a:extLst>
            </p:cNvPr>
            <p:cNvSpPr/>
            <p:nvPr/>
          </p:nvSpPr>
          <p:spPr bwMode="auto">
            <a:xfrm>
              <a:off x="7177419" y="1629381"/>
              <a:ext cx="142672" cy="14267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Rectangle 27">
              <a:extLst>
                <a:ext uri="{FF2B5EF4-FFF2-40B4-BE49-F238E27FC236}">
                  <a16:creationId xmlns:a16="http://schemas.microsoft.com/office/drawing/2014/main" id="{89A76ABF-6C87-4AEC-B2DE-CB4377C153B6}"/>
                </a:ext>
              </a:extLst>
            </p:cNvPr>
            <p:cNvSpPr/>
            <p:nvPr/>
          </p:nvSpPr>
          <p:spPr bwMode="auto">
            <a:xfrm>
              <a:off x="8350638" y="1629381"/>
              <a:ext cx="142672" cy="14267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30" name="Straight Connector 29">
            <a:extLst>
              <a:ext uri="{FF2B5EF4-FFF2-40B4-BE49-F238E27FC236}">
                <a16:creationId xmlns:a16="http://schemas.microsoft.com/office/drawing/2014/main" id="{717A0183-E1A3-4A69-868F-18FEE7C5C7D7}"/>
              </a:ext>
            </a:extLst>
          </p:cNvPr>
          <p:cNvCxnSpPr>
            <a:cxnSpLocks/>
          </p:cNvCxnSpPr>
          <p:nvPr/>
        </p:nvCxnSpPr>
        <p:spPr bwMode="auto">
          <a:xfrm flipV="1">
            <a:off x="929262" y="2092780"/>
            <a:ext cx="0" cy="303295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6CB6436-1683-42CC-B960-A38343A8D9DE}"/>
              </a:ext>
            </a:extLst>
          </p:cNvPr>
          <p:cNvCxnSpPr>
            <a:cxnSpLocks/>
          </p:cNvCxnSpPr>
          <p:nvPr/>
        </p:nvCxnSpPr>
        <p:spPr bwMode="auto">
          <a:xfrm flipH="1">
            <a:off x="868860" y="20985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71EDFB8-E5A2-4A9D-87F5-F4F1E2F71DF9}"/>
              </a:ext>
            </a:extLst>
          </p:cNvPr>
          <p:cNvCxnSpPr>
            <a:cxnSpLocks/>
          </p:cNvCxnSpPr>
          <p:nvPr/>
        </p:nvCxnSpPr>
        <p:spPr bwMode="auto">
          <a:xfrm flipH="1">
            <a:off x="868860" y="2435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2D4256C-1C42-4E3C-A105-222D1B91DF07}"/>
              </a:ext>
            </a:extLst>
          </p:cNvPr>
          <p:cNvCxnSpPr>
            <a:cxnSpLocks/>
          </p:cNvCxnSpPr>
          <p:nvPr/>
        </p:nvCxnSpPr>
        <p:spPr bwMode="auto">
          <a:xfrm flipH="1">
            <a:off x="868860" y="27727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78DE79E-F359-41AF-8225-163C74CD1830}"/>
              </a:ext>
            </a:extLst>
          </p:cNvPr>
          <p:cNvCxnSpPr>
            <a:cxnSpLocks/>
          </p:cNvCxnSpPr>
          <p:nvPr/>
        </p:nvCxnSpPr>
        <p:spPr bwMode="auto">
          <a:xfrm flipH="1">
            <a:off x="868860" y="3109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B101F2E-3E02-41AF-937E-6E766E503FE1}"/>
              </a:ext>
            </a:extLst>
          </p:cNvPr>
          <p:cNvCxnSpPr>
            <a:cxnSpLocks/>
          </p:cNvCxnSpPr>
          <p:nvPr/>
        </p:nvCxnSpPr>
        <p:spPr bwMode="auto">
          <a:xfrm flipH="1">
            <a:off x="868860" y="34469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F91A1F2-849C-4CDA-AF50-6B09275D8620}"/>
              </a:ext>
            </a:extLst>
          </p:cNvPr>
          <p:cNvCxnSpPr>
            <a:cxnSpLocks/>
          </p:cNvCxnSpPr>
          <p:nvPr/>
        </p:nvCxnSpPr>
        <p:spPr bwMode="auto">
          <a:xfrm flipH="1">
            <a:off x="868860" y="37840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121074A-9E3E-46AE-83D4-139516A4561D}"/>
              </a:ext>
            </a:extLst>
          </p:cNvPr>
          <p:cNvCxnSpPr>
            <a:cxnSpLocks/>
          </p:cNvCxnSpPr>
          <p:nvPr/>
        </p:nvCxnSpPr>
        <p:spPr bwMode="auto">
          <a:xfrm flipH="1">
            <a:off x="868860" y="41211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EB3B6D5-870C-457D-96BD-C385D9AC64E6}"/>
              </a:ext>
            </a:extLst>
          </p:cNvPr>
          <p:cNvCxnSpPr>
            <a:cxnSpLocks/>
          </p:cNvCxnSpPr>
          <p:nvPr/>
        </p:nvCxnSpPr>
        <p:spPr bwMode="auto">
          <a:xfrm flipH="1">
            <a:off x="868860" y="44582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918CAC7-5E63-4173-ABB1-D776DCC2AF37}"/>
              </a:ext>
            </a:extLst>
          </p:cNvPr>
          <p:cNvCxnSpPr>
            <a:cxnSpLocks/>
          </p:cNvCxnSpPr>
          <p:nvPr/>
        </p:nvCxnSpPr>
        <p:spPr bwMode="auto">
          <a:xfrm flipH="1">
            <a:off x="868860" y="47953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B714576-AF93-4C69-946D-0F3FD533A14F}"/>
              </a:ext>
            </a:extLst>
          </p:cNvPr>
          <p:cNvCxnSpPr>
            <a:cxnSpLocks/>
          </p:cNvCxnSpPr>
          <p:nvPr/>
        </p:nvCxnSpPr>
        <p:spPr bwMode="auto">
          <a:xfrm flipH="1">
            <a:off x="868860" y="5132491"/>
            <a:ext cx="64008" cy="0"/>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00743BCC-D7CE-413F-A0D2-27AD9C7593B5}"/>
              </a:ext>
            </a:extLst>
          </p:cNvPr>
          <p:cNvSpPr txBox="1"/>
          <p:nvPr/>
        </p:nvSpPr>
        <p:spPr bwMode="auto">
          <a:xfrm>
            <a:off x="380732" y="19109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5" name="TextBox 44">
            <a:extLst>
              <a:ext uri="{FF2B5EF4-FFF2-40B4-BE49-F238E27FC236}">
                <a16:creationId xmlns:a16="http://schemas.microsoft.com/office/drawing/2014/main" id="{9BBE1D43-0702-44D1-AC85-4B866200CFB8}"/>
              </a:ext>
            </a:extLst>
          </p:cNvPr>
          <p:cNvSpPr txBox="1"/>
          <p:nvPr/>
        </p:nvSpPr>
        <p:spPr bwMode="auto">
          <a:xfrm>
            <a:off x="380732" y="22517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6" name="TextBox 45">
            <a:extLst>
              <a:ext uri="{FF2B5EF4-FFF2-40B4-BE49-F238E27FC236}">
                <a16:creationId xmlns:a16="http://schemas.microsoft.com/office/drawing/2014/main" id="{0AFDE8CB-1533-4640-A2D2-F8FEE67F720C}"/>
              </a:ext>
            </a:extLst>
          </p:cNvPr>
          <p:cNvSpPr txBox="1"/>
          <p:nvPr/>
        </p:nvSpPr>
        <p:spPr bwMode="auto">
          <a:xfrm>
            <a:off x="380732" y="25925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7" name="TextBox 46">
            <a:extLst>
              <a:ext uri="{FF2B5EF4-FFF2-40B4-BE49-F238E27FC236}">
                <a16:creationId xmlns:a16="http://schemas.microsoft.com/office/drawing/2014/main" id="{4F281233-E414-4AC9-B309-DF13E3EEA37B}"/>
              </a:ext>
            </a:extLst>
          </p:cNvPr>
          <p:cNvSpPr txBox="1"/>
          <p:nvPr/>
        </p:nvSpPr>
        <p:spPr bwMode="auto">
          <a:xfrm>
            <a:off x="380732" y="29333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8" name="TextBox 47">
            <a:extLst>
              <a:ext uri="{FF2B5EF4-FFF2-40B4-BE49-F238E27FC236}">
                <a16:creationId xmlns:a16="http://schemas.microsoft.com/office/drawing/2014/main" id="{3C4B44BE-3305-453E-B1AE-4434C398B78E}"/>
              </a:ext>
            </a:extLst>
          </p:cNvPr>
          <p:cNvSpPr txBox="1"/>
          <p:nvPr/>
        </p:nvSpPr>
        <p:spPr bwMode="auto">
          <a:xfrm>
            <a:off x="380732" y="32741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9" name="TextBox 48">
            <a:extLst>
              <a:ext uri="{FF2B5EF4-FFF2-40B4-BE49-F238E27FC236}">
                <a16:creationId xmlns:a16="http://schemas.microsoft.com/office/drawing/2014/main" id="{A42FE87A-145E-4704-83CB-81211A52AEED}"/>
              </a:ext>
            </a:extLst>
          </p:cNvPr>
          <p:cNvSpPr txBox="1"/>
          <p:nvPr/>
        </p:nvSpPr>
        <p:spPr bwMode="auto">
          <a:xfrm>
            <a:off x="380732" y="36149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0" name="TextBox 49">
            <a:extLst>
              <a:ext uri="{FF2B5EF4-FFF2-40B4-BE49-F238E27FC236}">
                <a16:creationId xmlns:a16="http://schemas.microsoft.com/office/drawing/2014/main" id="{AC929888-6878-43A9-A5BD-63322CB4F973}"/>
              </a:ext>
            </a:extLst>
          </p:cNvPr>
          <p:cNvSpPr txBox="1"/>
          <p:nvPr/>
        </p:nvSpPr>
        <p:spPr bwMode="auto">
          <a:xfrm>
            <a:off x="380732" y="39557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1" name="TextBox 50">
            <a:extLst>
              <a:ext uri="{FF2B5EF4-FFF2-40B4-BE49-F238E27FC236}">
                <a16:creationId xmlns:a16="http://schemas.microsoft.com/office/drawing/2014/main" id="{F1EEDC5B-19C0-40EA-A9C7-1F9953CD557F}"/>
              </a:ext>
            </a:extLst>
          </p:cNvPr>
          <p:cNvSpPr txBox="1"/>
          <p:nvPr/>
        </p:nvSpPr>
        <p:spPr bwMode="auto">
          <a:xfrm>
            <a:off x="380732" y="42965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2" name="TextBox 51">
            <a:extLst>
              <a:ext uri="{FF2B5EF4-FFF2-40B4-BE49-F238E27FC236}">
                <a16:creationId xmlns:a16="http://schemas.microsoft.com/office/drawing/2014/main" id="{439D3BE3-2145-4888-9120-4EC713722296}"/>
              </a:ext>
            </a:extLst>
          </p:cNvPr>
          <p:cNvSpPr txBox="1"/>
          <p:nvPr/>
        </p:nvSpPr>
        <p:spPr bwMode="auto">
          <a:xfrm>
            <a:off x="380732" y="4637394"/>
            <a:ext cx="53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3" name="TextBox 52">
            <a:extLst>
              <a:ext uri="{FF2B5EF4-FFF2-40B4-BE49-F238E27FC236}">
                <a16:creationId xmlns:a16="http://schemas.microsoft.com/office/drawing/2014/main" id="{F1289F2E-43A3-49D2-A030-D991E28312FE}"/>
              </a:ext>
            </a:extLst>
          </p:cNvPr>
          <p:cNvSpPr txBox="1"/>
          <p:nvPr/>
        </p:nvSpPr>
        <p:spPr bwMode="auto">
          <a:xfrm>
            <a:off x="212318" y="4978190"/>
            <a:ext cx="702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nvGrpSpPr>
          <p:cNvPr id="55" name="Group 54">
            <a:extLst>
              <a:ext uri="{FF2B5EF4-FFF2-40B4-BE49-F238E27FC236}">
                <a16:creationId xmlns:a16="http://schemas.microsoft.com/office/drawing/2014/main" id="{7F4FCC6A-3F7B-4D23-942E-878542F9CF10}"/>
              </a:ext>
            </a:extLst>
          </p:cNvPr>
          <p:cNvGrpSpPr/>
          <p:nvPr/>
        </p:nvGrpSpPr>
        <p:grpSpPr>
          <a:xfrm>
            <a:off x="877499" y="2079870"/>
            <a:ext cx="493473" cy="1365563"/>
            <a:chOff x="1471161" y="2061463"/>
            <a:chExt cx="493473" cy="1365563"/>
          </a:xfrm>
        </p:grpSpPr>
        <p:sp>
          <p:nvSpPr>
            <p:cNvPr id="56" name="TextBox 55">
              <a:extLst>
                <a:ext uri="{FF2B5EF4-FFF2-40B4-BE49-F238E27FC236}">
                  <a16:creationId xmlns:a16="http://schemas.microsoft.com/office/drawing/2014/main" id="{747E79E4-6E7C-4122-979B-596C8F708EE7}"/>
                </a:ext>
              </a:extLst>
            </p:cNvPr>
            <p:cNvSpPr txBox="1"/>
            <p:nvPr/>
          </p:nvSpPr>
          <p:spPr bwMode="auto">
            <a:xfrm>
              <a:off x="1471161" y="2061463"/>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57" name="Rectangle 56">
              <a:extLst>
                <a:ext uri="{FF2B5EF4-FFF2-40B4-BE49-F238E27FC236}">
                  <a16:creationId xmlns:a16="http://schemas.microsoft.com/office/drawing/2014/main" id="{7903973B-9E4C-4FF2-96E3-04944A71EC9B}"/>
                </a:ext>
              </a:extLst>
            </p:cNvPr>
            <p:cNvSpPr/>
            <p:nvPr/>
          </p:nvSpPr>
          <p:spPr bwMode="auto">
            <a:xfrm>
              <a:off x="1625108" y="2372721"/>
              <a:ext cx="167885" cy="105430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8" name="Group 57">
            <a:extLst>
              <a:ext uri="{FF2B5EF4-FFF2-40B4-BE49-F238E27FC236}">
                <a16:creationId xmlns:a16="http://schemas.microsoft.com/office/drawing/2014/main" id="{877A981F-C085-4B36-8CB9-18B33C2F55F5}"/>
              </a:ext>
            </a:extLst>
          </p:cNvPr>
          <p:cNvGrpSpPr/>
          <p:nvPr/>
        </p:nvGrpSpPr>
        <p:grpSpPr>
          <a:xfrm>
            <a:off x="1165614" y="2856568"/>
            <a:ext cx="493473" cy="588866"/>
            <a:chOff x="1471161" y="2838161"/>
            <a:chExt cx="493473" cy="588866"/>
          </a:xfrm>
        </p:grpSpPr>
        <p:sp>
          <p:nvSpPr>
            <p:cNvPr id="59" name="TextBox 58">
              <a:extLst>
                <a:ext uri="{FF2B5EF4-FFF2-40B4-BE49-F238E27FC236}">
                  <a16:creationId xmlns:a16="http://schemas.microsoft.com/office/drawing/2014/main" id="{6EEEA121-D3F5-47F3-B516-879F3E65B8A3}"/>
                </a:ext>
              </a:extLst>
            </p:cNvPr>
            <p:cNvSpPr txBox="1"/>
            <p:nvPr/>
          </p:nvSpPr>
          <p:spPr bwMode="auto">
            <a:xfrm>
              <a:off x="1471161" y="2838161"/>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0" name="Rectangle 59">
              <a:extLst>
                <a:ext uri="{FF2B5EF4-FFF2-40B4-BE49-F238E27FC236}">
                  <a16:creationId xmlns:a16="http://schemas.microsoft.com/office/drawing/2014/main" id="{C23F1E61-7518-41DD-B438-6112E4E4826E}"/>
                </a:ext>
              </a:extLst>
            </p:cNvPr>
            <p:cNvSpPr/>
            <p:nvPr/>
          </p:nvSpPr>
          <p:spPr bwMode="auto">
            <a:xfrm>
              <a:off x="1625108" y="3140595"/>
              <a:ext cx="167885" cy="2864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1" name="Group 60">
            <a:extLst>
              <a:ext uri="{FF2B5EF4-FFF2-40B4-BE49-F238E27FC236}">
                <a16:creationId xmlns:a16="http://schemas.microsoft.com/office/drawing/2014/main" id="{C77671A6-A873-477B-80C2-24AFCB262D3D}"/>
              </a:ext>
            </a:extLst>
          </p:cNvPr>
          <p:cNvGrpSpPr/>
          <p:nvPr/>
        </p:nvGrpSpPr>
        <p:grpSpPr>
          <a:xfrm>
            <a:off x="1453729" y="3036733"/>
            <a:ext cx="493473" cy="408701"/>
            <a:chOff x="1471161" y="3018326"/>
            <a:chExt cx="493473" cy="408701"/>
          </a:xfrm>
        </p:grpSpPr>
        <p:sp>
          <p:nvSpPr>
            <p:cNvPr id="62" name="TextBox 61">
              <a:extLst>
                <a:ext uri="{FF2B5EF4-FFF2-40B4-BE49-F238E27FC236}">
                  <a16:creationId xmlns:a16="http://schemas.microsoft.com/office/drawing/2014/main" id="{697DA23F-9826-43F3-A054-8DB5ED5B907B}"/>
                </a:ext>
              </a:extLst>
            </p:cNvPr>
            <p:cNvSpPr txBox="1"/>
            <p:nvPr/>
          </p:nvSpPr>
          <p:spPr bwMode="auto">
            <a:xfrm>
              <a:off x="1471161" y="301832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3" name="Rectangle 62">
              <a:extLst>
                <a:ext uri="{FF2B5EF4-FFF2-40B4-BE49-F238E27FC236}">
                  <a16:creationId xmlns:a16="http://schemas.microsoft.com/office/drawing/2014/main" id="{4B7B5245-8A5F-4D75-90AE-B6AD4D12486B}"/>
                </a:ext>
              </a:extLst>
            </p:cNvPr>
            <p:cNvSpPr/>
            <p:nvPr/>
          </p:nvSpPr>
          <p:spPr bwMode="auto">
            <a:xfrm>
              <a:off x="1625108" y="3284045"/>
              <a:ext cx="167885" cy="14298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4" name="Group 63">
            <a:extLst>
              <a:ext uri="{FF2B5EF4-FFF2-40B4-BE49-F238E27FC236}">
                <a16:creationId xmlns:a16="http://schemas.microsoft.com/office/drawing/2014/main" id="{4F5B9DF8-1B80-4A9A-8E3F-319870E5624E}"/>
              </a:ext>
            </a:extLst>
          </p:cNvPr>
          <p:cNvGrpSpPr/>
          <p:nvPr/>
        </p:nvGrpSpPr>
        <p:grpSpPr>
          <a:xfrm>
            <a:off x="1741844" y="3064036"/>
            <a:ext cx="493473" cy="381397"/>
            <a:chOff x="1471161" y="3045629"/>
            <a:chExt cx="493473" cy="381397"/>
          </a:xfrm>
        </p:grpSpPr>
        <p:sp>
          <p:nvSpPr>
            <p:cNvPr id="65" name="TextBox 64">
              <a:extLst>
                <a:ext uri="{FF2B5EF4-FFF2-40B4-BE49-F238E27FC236}">
                  <a16:creationId xmlns:a16="http://schemas.microsoft.com/office/drawing/2014/main" id="{28DA6B61-5622-4172-A23A-9D207FB42BC4}"/>
                </a:ext>
              </a:extLst>
            </p:cNvPr>
            <p:cNvSpPr txBox="1"/>
            <p:nvPr/>
          </p:nvSpPr>
          <p:spPr bwMode="auto">
            <a:xfrm>
              <a:off x="1471161" y="3045629"/>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66" name="Rectangle 65">
              <a:extLst>
                <a:ext uri="{FF2B5EF4-FFF2-40B4-BE49-F238E27FC236}">
                  <a16:creationId xmlns:a16="http://schemas.microsoft.com/office/drawing/2014/main" id="{9F7CB191-72C9-4A2A-B718-6037D0819EB1}"/>
                </a:ext>
              </a:extLst>
            </p:cNvPr>
            <p:cNvSpPr/>
            <p:nvPr/>
          </p:nvSpPr>
          <p:spPr bwMode="auto">
            <a:xfrm>
              <a:off x="1625108" y="3317357"/>
              <a:ext cx="167885" cy="10966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7" name="Group 66">
            <a:extLst>
              <a:ext uri="{FF2B5EF4-FFF2-40B4-BE49-F238E27FC236}">
                <a16:creationId xmlns:a16="http://schemas.microsoft.com/office/drawing/2014/main" id="{7C164C1E-AF24-4A8E-B61B-CBC757DA0367}"/>
              </a:ext>
            </a:extLst>
          </p:cNvPr>
          <p:cNvGrpSpPr/>
          <p:nvPr/>
        </p:nvGrpSpPr>
        <p:grpSpPr>
          <a:xfrm>
            <a:off x="2029959" y="3106879"/>
            <a:ext cx="493473" cy="338554"/>
            <a:chOff x="1471161" y="3088472"/>
            <a:chExt cx="493473" cy="338554"/>
          </a:xfrm>
        </p:grpSpPr>
        <p:sp>
          <p:nvSpPr>
            <p:cNvPr id="68" name="TextBox 67">
              <a:extLst>
                <a:ext uri="{FF2B5EF4-FFF2-40B4-BE49-F238E27FC236}">
                  <a16:creationId xmlns:a16="http://schemas.microsoft.com/office/drawing/2014/main" id="{C1F7E8CD-3D91-430F-AC1D-091F6BECC67F}"/>
                </a:ext>
              </a:extLst>
            </p:cNvPr>
            <p:cNvSpPr txBox="1"/>
            <p:nvPr/>
          </p:nvSpPr>
          <p:spPr bwMode="auto">
            <a:xfrm>
              <a:off x="1471161" y="3088472"/>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69" name="Rectangle 68">
              <a:extLst>
                <a:ext uri="{FF2B5EF4-FFF2-40B4-BE49-F238E27FC236}">
                  <a16:creationId xmlns:a16="http://schemas.microsoft.com/office/drawing/2014/main" id="{94641C6B-16F1-4A1C-8739-6AFD497E3DDB}"/>
                </a:ext>
              </a:extLst>
            </p:cNvPr>
            <p:cNvSpPr/>
            <p:nvPr/>
          </p:nvSpPr>
          <p:spPr bwMode="auto">
            <a:xfrm>
              <a:off x="1625108" y="3381307"/>
              <a:ext cx="167885"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71" name="TextBox 70">
            <a:extLst>
              <a:ext uri="{FF2B5EF4-FFF2-40B4-BE49-F238E27FC236}">
                <a16:creationId xmlns:a16="http://schemas.microsoft.com/office/drawing/2014/main" id="{04F0B46B-2C35-4446-A457-37E0AD5D2776}"/>
              </a:ext>
            </a:extLst>
          </p:cNvPr>
          <p:cNvSpPr txBox="1"/>
          <p:nvPr/>
        </p:nvSpPr>
        <p:spPr bwMode="auto">
          <a:xfrm>
            <a:off x="2318074" y="3160104"/>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grpSp>
        <p:nvGrpSpPr>
          <p:cNvPr id="73" name="Group 72">
            <a:extLst>
              <a:ext uri="{FF2B5EF4-FFF2-40B4-BE49-F238E27FC236}">
                <a16:creationId xmlns:a16="http://schemas.microsoft.com/office/drawing/2014/main" id="{824D4374-4240-403C-8F82-B547D14225C9}"/>
              </a:ext>
            </a:extLst>
          </p:cNvPr>
          <p:cNvGrpSpPr/>
          <p:nvPr/>
        </p:nvGrpSpPr>
        <p:grpSpPr>
          <a:xfrm>
            <a:off x="2606189" y="3418822"/>
            <a:ext cx="493473" cy="338554"/>
            <a:chOff x="1471161" y="3400415"/>
            <a:chExt cx="493473" cy="338554"/>
          </a:xfrm>
        </p:grpSpPr>
        <p:sp>
          <p:nvSpPr>
            <p:cNvPr id="74" name="TextBox 73">
              <a:extLst>
                <a:ext uri="{FF2B5EF4-FFF2-40B4-BE49-F238E27FC236}">
                  <a16:creationId xmlns:a16="http://schemas.microsoft.com/office/drawing/2014/main" id="{ADB3A2F0-9D68-4312-AABC-22B3E09DA757}"/>
                </a:ext>
              </a:extLst>
            </p:cNvPr>
            <p:cNvSpPr txBox="1"/>
            <p:nvPr/>
          </p:nvSpPr>
          <p:spPr bwMode="auto">
            <a:xfrm>
              <a:off x="1471161" y="3400415"/>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75" name="Rectangle 74">
              <a:extLst>
                <a:ext uri="{FF2B5EF4-FFF2-40B4-BE49-F238E27FC236}">
                  <a16:creationId xmlns:a16="http://schemas.microsoft.com/office/drawing/2014/main" id="{282D1B6E-84BD-41B0-AF9E-459986474E45}"/>
                </a:ext>
              </a:extLst>
            </p:cNvPr>
            <p:cNvSpPr/>
            <p:nvPr/>
          </p:nvSpPr>
          <p:spPr bwMode="auto">
            <a:xfrm flipV="1">
              <a:off x="1625108" y="3427026"/>
              <a:ext cx="167885"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6" name="Group 75">
            <a:extLst>
              <a:ext uri="{FF2B5EF4-FFF2-40B4-BE49-F238E27FC236}">
                <a16:creationId xmlns:a16="http://schemas.microsoft.com/office/drawing/2014/main" id="{4E93C12E-BACA-4B31-961A-9E453775B010}"/>
              </a:ext>
            </a:extLst>
          </p:cNvPr>
          <p:cNvGrpSpPr/>
          <p:nvPr/>
        </p:nvGrpSpPr>
        <p:grpSpPr>
          <a:xfrm>
            <a:off x="2894304" y="3436435"/>
            <a:ext cx="493473" cy="338554"/>
            <a:chOff x="1471161" y="3418028"/>
            <a:chExt cx="493473" cy="338554"/>
          </a:xfrm>
        </p:grpSpPr>
        <p:sp>
          <p:nvSpPr>
            <p:cNvPr id="77" name="TextBox 76">
              <a:extLst>
                <a:ext uri="{FF2B5EF4-FFF2-40B4-BE49-F238E27FC236}">
                  <a16:creationId xmlns:a16="http://schemas.microsoft.com/office/drawing/2014/main" id="{FCE72236-522D-43A2-A848-96D090405457}"/>
                </a:ext>
              </a:extLst>
            </p:cNvPr>
            <p:cNvSpPr txBox="1"/>
            <p:nvPr/>
          </p:nvSpPr>
          <p:spPr bwMode="auto">
            <a:xfrm>
              <a:off x="1471161" y="3418028"/>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78" name="Rectangle 77">
              <a:extLst>
                <a:ext uri="{FF2B5EF4-FFF2-40B4-BE49-F238E27FC236}">
                  <a16:creationId xmlns:a16="http://schemas.microsoft.com/office/drawing/2014/main" id="{EB878C6A-48F3-478D-80E0-6041D02A6158}"/>
                </a:ext>
              </a:extLst>
            </p:cNvPr>
            <p:cNvSpPr/>
            <p:nvPr/>
          </p:nvSpPr>
          <p:spPr bwMode="auto">
            <a:xfrm flipV="1">
              <a:off x="1625108" y="3427026"/>
              <a:ext cx="167885" cy="5322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9" name="Group 78">
            <a:extLst>
              <a:ext uri="{FF2B5EF4-FFF2-40B4-BE49-F238E27FC236}">
                <a16:creationId xmlns:a16="http://schemas.microsoft.com/office/drawing/2014/main" id="{28BF6CDB-E294-4B29-AAD4-AAD8446BA532}"/>
              </a:ext>
            </a:extLst>
          </p:cNvPr>
          <p:cNvGrpSpPr/>
          <p:nvPr/>
        </p:nvGrpSpPr>
        <p:grpSpPr>
          <a:xfrm>
            <a:off x="3182419" y="3445433"/>
            <a:ext cx="493473" cy="357288"/>
            <a:chOff x="1471161" y="3427026"/>
            <a:chExt cx="493473" cy="357288"/>
          </a:xfrm>
        </p:grpSpPr>
        <p:sp>
          <p:nvSpPr>
            <p:cNvPr id="80" name="TextBox 79">
              <a:extLst>
                <a:ext uri="{FF2B5EF4-FFF2-40B4-BE49-F238E27FC236}">
                  <a16:creationId xmlns:a16="http://schemas.microsoft.com/office/drawing/2014/main" id="{918D75EF-D389-4720-B6BC-75777D4DD57C}"/>
                </a:ext>
              </a:extLst>
            </p:cNvPr>
            <p:cNvSpPr txBox="1"/>
            <p:nvPr/>
          </p:nvSpPr>
          <p:spPr bwMode="auto">
            <a:xfrm>
              <a:off x="1471161" y="3445760"/>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1" name="Rectangle 80">
              <a:extLst>
                <a:ext uri="{FF2B5EF4-FFF2-40B4-BE49-F238E27FC236}">
                  <a16:creationId xmlns:a16="http://schemas.microsoft.com/office/drawing/2014/main" id="{D56105A2-6273-48A9-B0E9-87951D4DD453}"/>
                </a:ext>
              </a:extLst>
            </p:cNvPr>
            <p:cNvSpPr/>
            <p:nvPr/>
          </p:nvSpPr>
          <p:spPr bwMode="auto">
            <a:xfrm flipV="1">
              <a:off x="1625108" y="3427026"/>
              <a:ext cx="167885" cy="7515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82" name="Group 81">
            <a:extLst>
              <a:ext uri="{FF2B5EF4-FFF2-40B4-BE49-F238E27FC236}">
                <a16:creationId xmlns:a16="http://schemas.microsoft.com/office/drawing/2014/main" id="{0B51E466-152F-45A2-AB6E-B405A9A45D5B}"/>
              </a:ext>
            </a:extLst>
          </p:cNvPr>
          <p:cNvGrpSpPr/>
          <p:nvPr/>
        </p:nvGrpSpPr>
        <p:grpSpPr>
          <a:xfrm>
            <a:off x="3470534" y="3445433"/>
            <a:ext cx="493473" cy="439955"/>
            <a:chOff x="1471161" y="3427026"/>
            <a:chExt cx="493473" cy="439955"/>
          </a:xfrm>
        </p:grpSpPr>
        <p:sp>
          <p:nvSpPr>
            <p:cNvPr id="83" name="TextBox 82">
              <a:extLst>
                <a:ext uri="{FF2B5EF4-FFF2-40B4-BE49-F238E27FC236}">
                  <a16:creationId xmlns:a16="http://schemas.microsoft.com/office/drawing/2014/main" id="{517AFBCE-FED2-49F2-8885-C55A2F738943}"/>
                </a:ext>
              </a:extLst>
            </p:cNvPr>
            <p:cNvSpPr txBox="1"/>
            <p:nvPr/>
          </p:nvSpPr>
          <p:spPr bwMode="auto">
            <a:xfrm>
              <a:off x="1471161" y="352842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84" name="Rectangle 83">
              <a:extLst>
                <a:ext uri="{FF2B5EF4-FFF2-40B4-BE49-F238E27FC236}">
                  <a16:creationId xmlns:a16="http://schemas.microsoft.com/office/drawing/2014/main" id="{55E3380F-C8CD-47E6-BB1D-DF1AE822DB00}"/>
                </a:ext>
              </a:extLst>
            </p:cNvPr>
            <p:cNvSpPr/>
            <p:nvPr/>
          </p:nvSpPr>
          <p:spPr bwMode="auto">
            <a:xfrm flipV="1">
              <a:off x="1625108" y="3427026"/>
              <a:ext cx="167885" cy="16731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85" name="Group 84">
            <a:extLst>
              <a:ext uri="{FF2B5EF4-FFF2-40B4-BE49-F238E27FC236}">
                <a16:creationId xmlns:a16="http://schemas.microsoft.com/office/drawing/2014/main" id="{8CA7A3A8-23B3-4C77-98BE-5579F0EEAD82}"/>
              </a:ext>
            </a:extLst>
          </p:cNvPr>
          <p:cNvGrpSpPr/>
          <p:nvPr/>
        </p:nvGrpSpPr>
        <p:grpSpPr>
          <a:xfrm>
            <a:off x="3758649" y="3445434"/>
            <a:ext cx="493473" cy="497487"/>
            <a:chOff x="1471161" y="3427027"/>
            <a:chExt cx="493473" cy="497487"/>
          </a:xfrm>
        </p:grpSpPr>
        <p:sp>
          <p:nvSpPr>
            <p:cNvPr id="86" name="TextBox 85">
              <a:extLst>
                <a:ext uri="{FF2B5EF4-FFF2-40B4-BE49-F238E27FC236}">
                  <a16:creationId xmlns:a16="http://schemas.microsoft.com/office/drawing/2014/main" id="{BD7C7E6C-DFBC-4F78-96B9-A65214FAC5DD}"/>
                </a:ext>
              </a:extLst>
            </p:cNvPr>
            <p:cNvSpPr txBox="1"/>
            <p:nvPr/>
          </p:nvSpPr>
          <p:spPr bwMode="auto">
            <a:xfrm>
              <a:off x="1471161" y="3585960"/>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87" name="Rectangle 86">
              <a:extLst>
                <a:ext uri="{FF2B5EF4-FFF2-40B4-BE49-F238E27FC236}">
                  <a16:creationId xmlns:a16="http://schemas.microsoft.com/office/drawing/2014/main" id="{E9BF041E-D8AE-49F9-BBD6-E1BC6C2444AF}"/>
                </a:ext>
              </a:extLst>
            </p:cNvPr>
            <p:cNvSpPr/>
            <p:nvPr/>
          </p:nvSpPr>
          <p:spPr bwMode="auto">
            <a:xfrm flipV="1">
              <a:off x="1625108" y="3427027"/>
              <a:ext cx="167885" cy="22258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88" name="Group 87">
            <a:extLst>
              <a:ext uri="{FF2B5EF4-FFF2-40B4-BE49-F238E27FC236}">
                <a16:creationId xmlns:a16="http://schemas.microsoft.com/office/drawing/2014/main" id="{C3F76F61-D6D8-4958-9573-AAD7585EF734}"/>
              </a:ext>
            </a:extLst>
          </p:cNvPr>
          <p:cNvGrpSpPr/>
          <p:nvPr/>
        </p:nvGrpSpPr>
        <p:grpSpPr>
          <a:xfrm>
            <a:off x="4046764" y="3445433"/>
            <a:ext cx="493473" cy="502620"/>
            <a:chOff x="1471161" y="3427026"/>
            <a:chExt cx="493473" cy="502620"/>
          </a:xfrm>
        </p:grpSpPr>
        <p:sp>
          <p:nvSpPr>
            <p:cNvPr id="89" name="TextBox 88">
              <a:extLst>
                <a:ext uri="{FF2B5EF4-FFF2-40B4-BE49-F238E27FC236}">
                  <a16:creationId xmlns:a16="http://schemas.microsoft.com/office/drawing/2014/main" id="{8A0F0C1F-21D1-4A0F-9FFD-60380BB6DFEB}"/>
                </a:ext>
              </a:extLst>
            </p:cNvPr>
            <p:cNvSpPr txBox="1"/>
            <p:nvPr/>
          </p:nvSpPr>
          <p:spPr bwMode="auto">
            <a:xfrm>
              <a:off x="1471161" y="3591092"/>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0" name="Rectangle 89">
              <a:extLst>
                <a:ext uri="{FF2B5EF4-FFF2-40B4-BE49-F238E27FC236}">
                  <a16:creationId xmlns:a16="http://schemas.microsoft.com/office/drawing/2014/main" id="{0749ABC7-AAA2-4F4D-9A47-4823B7321DEF}"/>
                </a:ext>
              </a:extLst>
            </p:cNvPr>
            <p:cNvSpPr/>
            <p:nvPr/>
          </p:nvSpPr>
          <p:spPr bwMode="auto">
            <a:xfrm flipV="1">
              <a:off x="1625108" y="3427026"/>
              <a:ext cx="167885" cy="22257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1" name="Group 90">
            <a:extLst>
              <a:ext uri="{FF2B5EF4-FFF2-40B4-BE49-F238E27FC236}">
                <a16:creationId xmlns:a16="http://schemas.microsoft.com/office/drawing/2014/main" id="{C6C7E884-1641-48A8-AE47-95DFD9854F4E}"/>
              </a:ext>
            </a:extLst>
          </p:cNvPr>
          <p:cNvGrpSpPr/>
          <p:nvPr/>
        </p:nvGrpSpPr>
        <p:grpSpPr>
          <a:xfrm>
            <a:off x="4334879" y="3445434"/>
            <a:ext cx="493473" cy="500790"/>
            <a:chOff x="1471161" y="3427027"/>
            <a:chExt cx="493473" cy="500790"/>
          </a:xfrm>
        </p:grpSpPr>
        <p:sp>
          <p:nvSpPr>
            <p:cNvPr id="92" name="TextBox 91">
              <a:extLst>
                <a:ext uri="{FF2B5EF4-FFF2-40B4-BE49-F238E27FC236}">
                  <a16:creationId xmlns:a16="http://schemas.microsoft.com/office/drawing/2014/main" id="{42B239A9-A215-407B-A872-B8915F27EEE6}"/>
                </a:ext>
              </a:extLst>
            </p:cNvPr>
            <p:cNvSpPr txBox="1"/>
            <p:nvPr/>
          </p:nvSpPr>
          <p:spPr bwMode="auto">
            <a:xfrm>
              <a:off x="1471161" y="3589263"/>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3" name="Rectangle 92">
              <a:extLst>
                <a:ext uri="{FF2B5EF4-FFF2-40B4-BE49-F238E27FC236}">
                  <a16:creationId xmlns:a16="http://schemas.microsoft.com/office/drawing/2014/main" id="{5D7329FD-DC3F-437E-B7A4-D8B4C568457D}"/>
                </a:ext>
              </a:extLst>
            </p:cNvPr>
            <p:cNvSpPr/>
            <p:nvPr/>
          </p:nvSpPr>
          <p:spPr bwMode="auto">
            <a:xfrm flipV="1">
              <a:off x="1625108" y="3427027"/>
              <a:ext cx="167885" cy="22257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 name="Group 93">
            <a:extLst>
              <a:ext uri="{FF2B5EF4-FFF2-40B4-BE49-F238E27FC236}">
                <a16:creationId xmlns:a16="http://schemas.microsoft.com/office/drawing/2014/main" id="{1B4DACC0-D554-4927-95AF-3CB8FF2C3E67}"/>
              </a:ext>
            </a:extLst>
          </p:cNvPr>
          <p:cNvGrpSpPr/>
          <p:nvPr/>
        </p:nvGrpSpPr>
        <p:grpSpPr>
          <a:xfrm>
            <a:off x="4622994" y="3445433"/>
            <a:ext cx="493473" cy="545361"/>
            <a:chOff x="1471161" y="3427026"/>
            <a:chExt cx="493473" cy="545361"/>
          </a:xfrm>
        </p:grpSpPr>
        <p:sp>
          <p:nvSpPr>
            <p:cNvPr id="95" name="TextBox 94">
              <a:extLst>
                <a:ext uri="{FF2B5EF4-FFF2-40B4-BE49-F238E27FC236}">
                  <a16:creationId xmlns:a16="http://schemas.microsoft.com/office/drawing/2014/main" id="{FA96DBFD-0110-4234-99C9-96365339E251}"/>
                </a:ext>
              </a:extLst>
            </p:cNvPr>
            <p:cNvSpPr txBox="1"/>
            <p:nvPr/>
          </p:nvSpPr>
          <p:spPr bwMode="auto">
            <a:xfrm>
              <a:off x="1471161" y="3633833"/>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6" name="Rectangle 95">
              <a:extLst>
                <a:ext uri="{FF2B5EF4-FFF2-40B4-BE49-F238E27FC236}">
                  <a16:creationId xmlns:a16="http://schemas.microsoft.com/office/drawing/2014/main" id="{1010A460-603A-4D3E-BBFB-D755C3AEBCAD}"/>
                </a:ext>
              </a:extLst>
            </p:cNvPr>
            <p:cNvSpPr/>
            <p:nvPr/>
          </p:nvSpPr>
          <p:spPr bwMode="auto">
            <a:xfrm flipV="1">
              <a:off x="1625108" y="3427026"/>
              <a:ext cx="167885" cy="28311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7" name="Group 96">
            <a:extLst>
              <a:ext uri="{FF2B5EF4-FFF2-40B4-BE49-F238E27FC236}">
                <a16:creationId xmlns:a16="http://schemas.microsoft.com/office/drawing/2014/main" id="{EFF6CB6A-C046-4C2C-A136-28A6E633209A}"/>
              </a:ext>
            </a:extLst>
          </p:cNvPr>
          <p:cNvGrpSpPr/>
          <p:nvPr/>
        </p:nvGrpSpPr>
        <p:grpSpPr>
          <a:xfrm>
            <a:off x="4911109" y="3445433"/>
            <a:ext cx="493473" cy="587287"/>
            <a:chOff x="1471161" y="3427026"/>
            <a:chExt cx="493473" cy="587287"/>
          </a:xfrm>
        </p:grpSpPr>
        <p:sp>
          <p:nvSpPr>
            <p:cNvPr id="98" name="TextBox 97">
              <a:extLst>
                <a:ext uri="{FF2B5EF4-FFF2-40B4-BE49-F238E27FC236}">
                  <a16:creationId xmlns:a16="http://schemas.microsoft.com/office/drawing/2014/main" id="{194562CB-1C34-4033-A39B-10A2DBED39C8}"/>
                </a:ext>
              </a:extLst>
            </p:cNvPr>
            <p:cNvSpPr txBox="1"/>
            <p:nvPr/>
          </p:nvSpPr>
          <p:spPr bwMode="auto">
            <a:xfrm>
              <a:off x="1471161" y="3675759"/>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99" name="Rectangle 98">
              <a:extLst>
                <a:ext uri="{FF2B5EF4-FFF2-40B4-BE49-F238E27FC236}">
                  <a16:creationId xmlns:a16="http://schemas.microsoft.com/office/drawing/2014/main" id="{13AE54B8-831B-4E69-9426-F7682636C997}"/>
                </a:ext>
              </a:extLst>
            </p:cNvPr>
            <p:cNvSpPr/>
            <p:nvPr/>
          </p:nvSpPr>
          <p:spPr bwMode="auto">
            <a:xfrm flipV="1">
              <a:off x="1625108" y="3427026"/>
              <a:ext cx="167885" cy="32955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0" name="Group 99">
            <a:extLst>
              <a:ext uri="{FF2B5EF4-FFF2-40B4-BE49-F238E27FC236}">
                <a16:creationId xmlns:a16="http://schemas.microsoft.com/office/drawing/2014/main" id="{2879B89B-9180-4571-B33F-9466CF2E11E9}"/>
              </a:ext>
            </a:extLst>
          </p:cNvPr>
          <p:cNvGrpSpPr/>
          <p:nvPr/>
        </p:nvGrpSpPr>
        <p:grpSpPr>
          <a:xfrm>
            <a:off x="5199224" y="3445433"/>
            <a:ext cx="493473" cy="706411"/>
            <a:chOff x="1471161" y="3427026"/>
            <a:chExt cx="493473" cy="706411"/>
          </a:xfrm>
        </p:grpSpPr>
        <p:sp>
          <p:nvSpPr>
            <p:cNvPr id="101" name="TextBox 100">
              <a:extLst>
                <a:ext uri="{FF2B5EF4-FFF2-40B4-BE49-F238E27FC236}">
                  <a16:creationId xmlns:a16="http://schemas.microsoft.com/office/drawing/2014/main" id="{0AA1078D-C155-443C-A5DE-791E4E554AB7}"/>
                </a:ext>
              </a:extLst>
            </p:cNvPr>
            <p:cNvSpPr txBox="1"/>
            <p:nvPr/>
          </p:nvSpPr>
          <p:spPr bwMode="auto">
            <a:xfrm>
              <a:off x="1471161" y="3794883"/>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2" name="Rectangle 101">
              <a:extLst>
                <a:ext uri="{FF2B5EF4-FFF2-40B4-BE49-F238E27FC236}">
                  <a16:creationId xmlns:a16="http://schemas.microsoft.com/office/drawing/2014/main" id="{2DD1560F-2B56-434E-985C-F9507203F4FB}"/>
                </a:ext>
              </a:extLst>
            </p:cNvPr>
            <p:cNvSpPr/>
            <p:nvPr/>
          </p:nvSpPr>
          <p:spPr bwMode="auto">
            <a:xfrm flipV="1">
              <a:off x="1625108" y="3427026"/>
              <a:ext cx="167885" cy="42764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3" name="Group 102">
            <a:extLst>
              <a:ext uri="{FF2B5EF4-FFF2-40B4-BE49-F238E27FC236}">
                <a16:creationId xmlns:a16="http://schemas.microsoft.com/office/drawing/2014/main" id="{0E27E040-0F3D-477A-9ED2-AC62747B5B3F}"/>
              </a:ext>
            </a:extLst>
          </p:cNvPr>
          <p:cNvGrpSpPr/>
          <p:nvPr/>
        </p:nvGrpSpPr>
        <p:grpSpPr>
          <a:xfrm>
            <a:off x="5487339" y="3445433"/>
            <a:ext cx="493473" cy="754580"/>
            <a:chOff x="1471161" y="3427026"/>
            <a:chExt cx="493473" cy="754580"/>
          </a:xfrm>
        </p:grpSpPr>
        <p:sp>
          <p:nvSpPr>
            <p:cNvPr id="104" name="TextBox 103">
              <a:extLst>
                <a:ext uri="{FF2B5EF4-FFF2-40B4-BE49-F238E27FC236}">
                  <a16:creationId xmlns:a16="http://schemas.microsoft.com/office/drawing/2014/main" id="{31EB666E-7CCF-4989-8EB0-1162D6EF4EDA}"/>
                </a:ext>
              </a:extLst>
            </p:cNvPr>
            <p:cNvSpPr txBox="1"/>
            <p:nvPr/>
          </p:nvSpPr>
          <p:spPr bwMode="auto">
            <a:xfrm>
              <a:off x="1471161" y="3843052"/>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5" name="Rectangle 104">
              <a:extLst>
                <a:ext uri="{FF2B5EF4-FFF2-40B4-BE49-F238E27FC236}">
                  <a16:creationId xmlns:a16="http://schemas.microsoft.com/office/drawing/2014/main" id="{CC400A10-4178-4CC1-9514-E4E7725BEEB3}"/>
                </a:ext>
              </a:extLst>
            </p:cNvPr>
            <p:cNvSpPr/>
            <p:nvPr/>
          </p:nvSpPr>
          <p:spPr bwMode="auto">
            <a:xfrm flipV="1">
              <a:off x="1625108" y="3427026"/>
              <a:ext cx="167885" cy="46957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6" name="Group 105">
            <a:extLst>
              <a:ext uri="{FF2B5EF4-FFF2-40B4-BE49-F238E27FC236}">
                <a16:creationId xmlns:a16="http://schemas.microsoft.com/office/drawing/2014/main" id="{859A634E-5F14-4B65-B1A2-5423D32B7EB0}"/>
              </a:ext>
            </a:extLst>
          </p:cNvPr>
          <p:cNvGrpSpPr/>
          <p:nvPr/>
        </p:nvGrpSpPr>
        <p:grpSpPr>
          <a:xfrm>
            <a:off x="5775454" y="3445433"/>
            <a:ext cx="493473" cy="786887"/>
            <a:chOff x="1471161" y="3427026"/>
            <a:chExt cx="493473" cy="786887"/>
          </a:xfrm>
        </p:grpSpPr>
        <p:sp>
          <p:nvSpPr>
            <p:cNvPr id="107" name="TextBox 106">
              <a:extLst>
                <a:ext uri="{FF2B5EF4-FFF2-40B4-BE49-F238E27FC236}">
                  <a16:creationId xmlns:a16="http://schemas.microsoft.com/office/drawing/2014/main" id="{B8373BDE-78F7-408B-9E81-B376A6F46D26}"/>
                </a:ext>
              </a:extLst>
            </p:cNvPr>
            <p:cNvSpPr txBox="1"/>
            <p:nvPr/>
          </p:nvSpPr>
          <p:spPr bwMode="auto">
            <a:xfrm>
              <a:off x="1471161" y="3875359"/>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08" name="Rectangle 107">
              <a:extLst>
                <a:ext uri="{FF2B5EF4-FFF2-40B4-BE49-F238E27FC236}">
                  <a16:creationId xmlns:a16="http://schemas.microsoft.com/office/drawing/2014/main" id="{7E9C6F52-53C9-47AF-9971-44E06429CB7E}"/>
                </a:ext>
              </a:extLst>
            </p:cNvPr>
            <p:cNvSpPr/>
            <p:nvPr/>
          </p:nvSpPr>
          <p:spPr bwMode="auto">
            <a:xfrm flipV="1">
              <a:off x="1625108" y="3427026"/>
              <a:ext cx="167885" cy="48684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9" name="Group 108">
            <a:extLst>
              <a:ext uri="{FF2B5EF4-FFF2-40B4-BE49-F238E27FC236}">
                <a16:creationId xmlns:a16="http://schemas.microsoft.com/office/drawing/2014/main" id="{4B20AE3F-0B9C-4D76-85F8-55087017B103}"/>
              </a:ext>
            </a:extLst>
          </p:cNvPr>
          <p:cNvGrpSpPr/>
          <p:nvPr/>
        </p:nvGrpSpPr>
        <p:grpSpPr>
          <a:xfrm>
            <a:off x="6063569" y="3445433"/>
            <a:ext cx="493473" cy="805237"/>
            <a:chOff x="1471161" y="3427026"/>
            <a:chExt cx="493473" cy="805237"/>
          </a:xfrm>
        </p:grpSpPr>
        <p:sp>
          <p:nvSpPr>
            <p:cNvPr id="110" name="TextBox 109">
              <a:extLst>
                <a:ext uri="{FF2B5EF4-FFF2-40B4-BE49-F238E27FC236}">
                  <a16:creationId xmlns:a16="http://schemas.microsoft.com/office/drawing/2014/main" id="{D62A5704-25F5-4576-9AD8-343F4AEB32CA}"/>
                </a:ext>
              </a:extLst>
            </p:cNvPr>
            <p:cNvSpPr txBox="1"/>
            <p:nvPr/>
          </p:nvSpPr>
          <p:spPr bwMode="auto">
            <a:xfrm>
              <a:off x="1471161" y="3893709"/>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1" name="Rectangle 110">
              <a:extLst>
                <a:ext uri="{FF2B5EF4-FFF2-40B4-BE49-F238E27FC236}">
                  <a16:creationId xmlns:a16="http://schemas.microsoft.com/office/drawing/2014/main" id="{C32F26F3-44D2-4FE4-946B-D579025AA096}"/>
                </a:ext>
              </a:extLst>
            </p:cNvPr>
            <p:cNvSpPr/>
            <p:nvPr/>
          </p:nvSpPr>
          <p:spPr bwMode="auto">
            <a:xfrm flipV="1">
              <a:off x="1625108" y="3427026"/>
              <a:ext cx="167885" cy="5238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2" name="Group 111">
            <a:extLst>
              <a:ext uri="{FF2B5EF4-FFF2-40B4-BE49-F238E27FC236}">
                <a16:creationId xmlns:a16="http://schemas.microsoft.com/office/drawing/2014/main" id="{E4ED3D68-AE5D-4433-8163-AB646E54C794}"/>
              </a:ext>
            </a:extLst>
          </p:cNvPr>
          <p:cNvGrpSpPr/>
          <p:nvPr/>
        </p:nvGrpSpPr>
        <p:grpSpPr>
          <a:xfrm>
            <a:off x="6351684" y="3445433"/>
            <a:ext cx="493473" cy="844455"/>
            <a:chOff x="1471161" y="3427026"/>
            <a:chExt cx="493473" cy="844455"/>
          </a:xfrm>
        </p:grpSpPr>
        <p:sp>
          <p:nvSpPr>
            <p:cNvPr id="113" name="TextBox 112">
              <a:extLst>
                <a:ext uri="{FF2B5EF4-FFF2-40B4-BE49-F238E27FC236}">
                  <a16:creationId xmlns:a16="http://schemas.microsoft.com/office/drawing/2014/main" id="{C9210006-2146-448D-AB3B-0CE9F236A4B6}"/>
                </a:ext>
              </a:extLst>
            </p:cNvPr>
            <p:cNvSpPr txBox="1"/>
            <p:nvPr/>
          </p:nvSpPr>
          <p:spPr bwMode="auto">
            <a:xfrm>
              <a:off x="1471161" y="393292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14" name="Rectangle 113">
              <a:extLst>
                <a:ext uri="{FF2B5EF4-FFF2-40B4-BE49-F238E27FC236}">
                  <a16:creationId xmlns:a16="http://schemas.microsoft.com/office/drawing/2014/main" id="{59CCB700-E75C-4A47-BEFD-D0C3DF30466B}"/>
                </a:ext>
              </a:extLst>
            </p:cNvPr>
            <p:cNvSpPr/>
            <p:nvPr/>
          </p:nvSpPr>
          <p:spPr bwMode="auto">
            <a:xfrm flipV="1">
              <a:off x="1625108" y="3427026"/>
              <a:ext cx="167885" cy="53712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5" name="Group 114">
            <a:extLst>
              <a:ext uri="{FF2B5EF4-FFF2-40B4-BE49-F238E27FC236}">
                <a16:creationId xmlns:a16="http://schemas.microsoft.com/office/drawing/2014/main" id="{A70DA010-0F9B-4391-B125-FAF80856ED6E}"/>
              </a:ext>
            </a:extLst>
          </p:cNvPr>
          <p:cNvGrpSpPr/>
          <p:nvPr/>
        </p:nvGrpSpPr>
        <p:grpSpPr>
          <a:xfrm>
            <a:off x="6639799" y="3445433"/>
            <a:ext cx="493473" cy="1060371"/>
            <a:chOff x="1471161" y="3427026"/>
            <a:chExt cx="493473" cy="1060371"/>
          </a:xfrm>
        </p:grpSpPr>
        <p:sp>
          <p:nvSpPr>
            <p:cNvPr id="116" name="TextBox 115">
              <a:extLst>
                <a:ext uri="{FF2B5EF4-FFF2-40B4-BE49-F238E27FC236}">
                  <a16:creationId xmlns:a16="http://schemas.microsoft.com/office/drawing/2014/main" id="{2D5E0C46-3F78-4C7D-8F00-49DF94EC3980}"/>
                </a:ext>
              </a:extLst>
            </p:cNvPr>
            <p:cNvSpPr txBox="1"/>
            <p:nvPr/>
          </p:nvSpPr>
          <p:spPr bwMode="auto">
            <a:xfrm>
              <a:off x="1471161" y="4148843"/>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17" name="Rectangle 116">
              <a:extLst>
                <a:ext uri="{FF2B5EF4-FFF2-40B4-BE49-F238E27FC236}">
                  <a16:creationId xmlns:a16="http://schemas.microsoft.com/office/drawing/2014/main" id="{43395BE2-3235-4002-8AFD-B0A46E04891D}"/>
                </a:ext>
              </a:extLst>
            </p:cNvPr>
            <p:cNvSpPr/>
            <p:nvPr/>
          </p:nvSpPr>
          <p:spPr bwMode="auto">
            <a:xfrm flipV="1">
              <a:off x="1625108" y="3427026"/>
              <a:ext cx="167885" cy="76188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8" name="Group 117">
            <a:extLst>
              <a:ext uri="{FF2B5EF4-FFF2-40B4-BE49-F238E27FC236}">
                <a16:creationId xmlns:a16="http://schemas.microsoft.com/office/drawing/2014/main" id="{673BAB6D-79BD-4835-BF58-A3B3C767DD68}"/>
              </a:ext>
            </a:extLst>
          </p:cNvPr>
          <p:cNvGrpSpPr/>
          <p:nvPr/>
        </p:nvGrpSpPr>
        <p:grpSpPr>
          <a:xfrm>
            <a:off x="6927914" y="3445433"/>
            <a:ext cx="493473" cy="1071265"/>
            <a:chOff x="1471161" y="3427026"/>
            <a:chExt cx="493473" cy="1071265"/>
          </a:xfrm>
        </p:grpSpPr>
        <p:sp>
          <p:nvSpPr>
            <p:cNvPr id="119" name="TextBox 118">
              <a:extLst>
                <a:ext uri="{FF2B5EF4-FFF2-40B4-BE49-F238E27FC236}">
                  <a16:creationId xmlns:a16="http://schemas.microsoft.com/office/drawing/2014/main" id="{397072E9-BADD-460D-B38E-F6B310C13851}"/>
                </a:ext>
              </a:extLst>
            </p:cNvPr>
            <p:cNvSpPr txBox="1"/>
            <p:nvPr/>
          </p:nvSpPr>
          <p:spPr bwMode="auto">
            <a:xfrm>
              <a:off x="1471161" y="415973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20" name="Rectangle 119">
              <a:extLst>
                <a:ext uri="{FF2B5EF4-FFF2-40B4-BE49-F238E27FC236}">
                  <a16:creationId xmlns:a16="http://schemas.microsoft.com/office/drawing/2014/main" id="{F8AB0CD7-D085-4F3C-8038-9CC8031E2CE9}"/>
                </a:ext>
              </a:extLst>
            </p:cNvPr>
            <p:cNvSpPr/>
            <p:nvPr/>
          </p:nvSpPr>
          <p:spPr bwMode="auto">
            <a:xfrm flipV="1">
              <a:off x="1625108" y="3427026"/>
              <a:ext cx="167885" cy="78493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1" name="Group 120">
            <a:extLst>
              <a:ext uri="{FF2B5EF4-FFF2-40B4-BE49-F238E27FC236}">
                <a16:creationId xmlns:a16="http://schemas.microsoft.com/office/drawing/2014/main" id="{7712A778-AE23-4567-BC9B-B452BAB1196F}"/>
              </a:ext>
            </a:extLst>
          </p:cNvPr>
          <p:cNvGrpSpPr/>
          <p:nvPr/>
        </p:nvGrpSpPr>
        <p:grpSpPr>
          <a:xfrm>
            <a:off x="7216029" y="3445434"/>
            <a:ext cx="493473" cy="1066835"/>
            <a:chOff x="1471161" y="3427027"/>
            <a:chExt cx="493473" cy="1066835"/>
          </a:xfrm>
        </p:grpSpPr>
        <p:sp>
          <p:nvSpPr>
            <p:cNvPr id="122" name="TextBox 121">
              <a:extLst>
                <a:ext uri="{FF2B5EF4-FFF2-40B4-BE49-F238E27FC236}">
                  <a16:creationId xmlns:a16="http://schemas.microsoft.com/office/drawing/2014/main" id="{5017374B-EC29-404E-B895-02AA89C5431B}"/>
                </a:ext>
              </a:extLst>
            </p:cNvPr>
            <p:cNvSpPr txBox="1"/>
            <p:nvPr/>
          </p:nvSpPr>
          <p:spPr bwMode="auto">
            <a:xfrm>
              <a:off x="1471161" y="4155308"/>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23" name="Rectangle 122">
              <a:extLst>
                <a:ext uri="{FF2B5EF4-FFF2-40B4-BE49-F238E27FC236}">
                  <a16:creationId xmlns:a16="http://schemas.microsoft.com/office/drawing/2014/main" id="{C5C022CA-3BE2-49CB-AE6A-FA34FB2A1A7D}"/>
                </a:ext>
              </a:extLst>
            </p:cNvPr>
            <p:cNvSpPr/>
            <p:nvPr/>
          </p:nvSpPr>
          <p:spPr bwMode="auto">
            <a:xfrm flipV="1">
              <a:off x="1625108" y="3427027"/>
              <a:ext cx="167885" cy="77517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4" name="Group 123">
            <a:extLst>
              <a:ext uri="{FF2B5EF4-FFF2-40B4-BE49-F238E27FC236}">
                <a16:creationId xmlns:a16="http://schemas.microsoft.com/office/drawing/2014/main" id="{497724F4-4E29-4792-8996-8AE0DB8935AC}"/>
              </a:ext>
            </a:extLst>
          </p:cNvPr>
          <p:cNvGrpSpPr/>
          <p:nvPr/>
        </p:nvGrpSpPr>
        <p:grpSpPr>
          <a:xfrm>
            <a:off x="7504144" y="3445433"/>
            <a:ext cx="493473" cy="1082565"/>
            <a:chOff x="1471161" y="3427026"/>
            <a:chExt cx="493473" cy="1082565"/>
          </a:xfrm>
        </p:grpSpPr>
        <p:sp>
          <p:nvSpPr>
            <p:cNvPr id="125" name="TextBox 124">
              <a:extLst>
                <a:ext uri="{FF2B5EF4-FFF2-40B4-BE49-F238E27FC236}">
                  <a16:creationId xmlns:a16="http://schemas.microsoft.com/office/drawing/2014/main" id="{8B6FC8ED-482A-4DE1-A500-F5DBE121335C}"/>
                </a:ext>
              </a:extLst>
            </p:cNvPr>
            <p:cNvSpPr txBox="1"/>
            <p:nvPr/>
          </p:nvSpPr>
          <p:spPr bwMode="auto">
            <a:xfrm>
              <a:off x="1471161" y="4171037"/>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26" name="Rectangle 125">
              <a:extLst>
                <a:ext uri="{FF2B5EF4-FFF2-40B4-BE49-F238E27FC236}">
                  <a16:creationId xmlns:a16="http://schemas.microsoft.com/office/drawing/2014/main" id="{6ECB6464-CC0D-4B9E-AF46-72A95B48234B}"/>
                </a:ext>
              </a:extLst>
            </p:cNvPr>
            <p:cNvSpPr/>
            <p:nvPr/>
          </p:nvSpPr>
          <p:spPr bwMode="auto">
            <a:xfrm flipV="1">
              <a:off x="1625108" y="3427026"/>
              <a:ext cx="167885" cy="81515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7" name="Group 126">
            <a:extLst>
              <a:ext uri="{FF2B5EF4-FFF2-40B4-BE49-F238E27FC236}">
                <a16:creationId xmlns:a16="http://schemas.microsoft.com/office/drawing/2014/main" id="{7EAC09D4-C7D3-4934-91BE-E9FF43C14BE4}"/>
              </a:ext>
            </a:extLst>
          </p:cNvPr>
          <p:cNvGrpSpPr/>
          <p:nvPr/>
        </p:nvGrpSpPr>
        <p:grpSpPr>
          <a:xfrm>
            <a:off x="7792258" y="3445433"/>
            <a:ext cx="493473" cy="1812414"/>
            <a:chOff x="1471161" y="3427026"/>
            <a:chExt cx="493473" cy="1812414"/>
          </a:xfrm>
        </p:grpSpPr>
        <p:sp>
          <p:nvSpPr>
            <p:cNvPr id="128" name="TextBox 127">
              <a:extLst>
                <a:ext uri="{FF2B5EF4-FFF2-40B4-BE49-F238E27FC236}">
                  <a16:creationId xmlns:a16="http://schemas.microsoft.com/office/drawing/2014/main" id="{BD15087A-C96F-471C-8390-B08EB688B47E}"/>
                </a:ext>
              </a:extLst>
            </p:cNvPr>
            <p:cNvSpPr txBox="1"/>
            <p:nvPr/>
          </p:nvSpPr>
          <p:spPr bwMode="auto">
            <a:xfrm>
              <a:off x="1471161" y="4900886"/>
              <a:ext cx="493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29" name="Rectangle 128">
              <a:extLst>
                <a:ext uri="{FF2B5EF4-FFF2-40B4-BE49-F238E27FC236}">
                  <a16:creationId xmlns:a16="http://schemas.microsoft.com/office/drawing/2014/main" id="{7B6EB671-41A0-4486-BEC0-A0053636CA65}"/>
                </a:ext>
              </a:extLst>
            </p:cNvPr>
            <p:cNvSpPr/>
            <p:nvPr/>
          </p:nvSpPr>
          <p:spPr bwMode="auto">
            <a:xfrm flipV="1">
              <a:off x="1625108" y="3427026"/>
              <a:ext cx="167885" cy="153051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 name="TextBox 9">
            <a:extLst>
              <a:ext uri="{FF2B5EF4-FFF2-40B4-BE49-F238E27FC236}">
                <a16:creationId xmlns:a16="http://schemas.microsoft.com/office/drawing/2014/main" id="{3F08062B-F5C7-4790-9DF3-A36442B4C315}"/>
              </a:ext>
            </a:extLst>
          </p:cNvPr>
          <p:cNvSpPr txBox="1"/>
          <p:nvPr/>
        </p:nvSpPr>
        <p:spPr bwMode="auto">
          <a:xfrm rot="3890119">
            <a:off x="423584" y="4255167"/>
            <a:ext cx="2179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SCLC</a:t>
            </a:r>
          </a:p>
        </p:txBody>
      </p:sp>
      <p:sp>
        <p:nvSpPr>
          <p:cNvPr id="11" name="TextBox 10">
            <a:extLst>
              <a:ext uri="{FF2B5EF4-FFF2-40B4-BE49-F238E27FC236}">
                <a16:creationId xmlns:a16="http://schemas.microsoft.com/office/drawing/2014/main" id="{74F32DB6-073D-4710-8ADD-6A4974BEBB46}"/>
              </a:ext>
            </a:extLst>
          </p:cNvPr>
          <p:cNvSpPr txBox="1"/>
          <p:nvPr/>
        </p:nvSpPr>
        <p:spPr bwMode="auto">
          <a:xfrm rot="3890119">
            <a:off x="724177" y="4235642"/>
            <a:ext cx="2179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Appendiceal</a:t>
            </a:r>
          </a:p>
        </p:txBody>
      </p:sp>
      <p:sp>
        <p:nvSpPr>
          <p:cNvPr id="15" name="TextBox 14">
            <a:extLst>
              <a:ext uri="{FF2B5EF4-FFF2-40B4-BE49-F238E27FC236}">
                <a16:creationId xmlns:a16="http://schemas.microsoft.com/office/drawing/2014/main" id="{B3538D72-64AA-48C9-84C0-3EC5E67A0143}"/>
              </a:ext>
            </a:extLst>
          </p:cNvPr>
          <p:cNvSpPr txBox="1"/>
          <p:nvPr/>
        </p:nvSpPr>
        <p:spPr bwMode="auto">
          <a:xfrm rot="3890119">
            <a:off x="1266062" y="3838784"/>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Endometrial</a:t>
            </a:r>
          </a:p>
        </p:txBody>
      </p:sp>
      <p:sp>
        <p:nvSpPr>
          <p:cNvPr id="16" name="TextBox 15">
            <a:extLst>
              <a:ext uri="{FF2B5EF4-FFF2-40B4-BE49-F238E27FC236}">
                <a16:creationId xmlns:a16="http://schemas.microsoft.com/office/drawing/2014/main" id="{A09DE885-C52A-40A3-BB22-ADD2CFC42F99}"/>
              </a:ext>
            </a:extLst>
          </p:cNvPr>
          <p:cNvSpPr txBox="1"/>
          <p:nvPr/>
        </p:nvSpPr>
        <p:spPr bwMode="auto">
          <a:xfrm rot="3890119">
            <a:off x="1547531" y="3856643"/>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7" name="TextBox 16">
            <a:extLst>
              <a:ext uri="{FF2B5EF4-FFF2-40B4-BE49-F238E27FC236}">
                <a16:creationId xmlns:a16="http://schemas.microsoft.com/office/drawing/2014/main" id="{D91B88A6-AA0C-4B95-BBF1-23A296668D89}"/>
              </a:ext>
            </a:extLst>
          </p:cNvPr>
          <p:cNvSpPr txBox="1"/>
          <p:nvPr/>
        </p:nvSpPr>
        <p:spPr bwMode="auto">
          <a:xfrm rot="3890119">
            <a:off x="1842049" y="3870616"/>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36" name="TextBox 135">
            <a:extLst>
              <a:ext uri="{FF2B5EF4-FFF2-40B4-BE49-F238E27FC236}">
                <a16:creationId xmlns:a16="http://schemas.microsoft.com/office/drawing/2014/main" id="{14A75681-CB4A-41A3-8216-3006B2C13428}"/>
              </a:ext>
            </a:extLst>
          </p:cNvPr>
          <p:cNvSpPr txBox="1"/>
          <p:nvPr/>
        </p:nvSpPr>
        <p:spPr bwMode="auto">
          <a:xfrm rot="3890119">
            <a:off x="2128443" y="3860852"/>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38" name="TextBox 137">
            <a:extLst>
              <a:ext uri="{FF2B5EF4-FFF2-40B4-BE49-F238E27FC236}">
                <a16:creationId xmlns:a16="http://schemas.microsoft.com/office/drawing/2014/main" id="{EF0DB2F5-1F64-4ABF-9262-65000FF7C42E}"/>
              </a:ext>
            </a:extLst>
          </p:cNvPr>
          <p:cNvSpPr txBox="1"/>
          <p:nvPr/>
        </p:nvSpPr>
        <p:spPr bwMode="auto">
          <a:xfrm rot="18117621">
            <a:off x="2458952" y="2714747"/>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Esophageal</a:t>
            </a:r>
          </a:p>
        </p:txBody>
      </p:sp>
      <p:sp>
        <p:nvSpPr>
          <p:cNvPr id="140" name="TextBox 139">
            <a:extLst>
              <a:ext uri="{FF2B5EF4-FFF2-40B4-BE49-F238E27FC236}">
                <a16:creationId xmlns:a16="http://schemas.microsoft.com/office/drawing/2014/main" id="{375FCD52-8579-4021-9A3B-06A09E5A3AF8}"/>
              </a:ext>
            </a:extLst>
          </p:cNvPr>
          <p:cNvSpPr txBox="1"/>
          <p:nvPr/>
        </p:nvSpPr>
        <p:spPr bwMode="auto">
          <a:xfrm rot="18117621">
            <a:off x="2691871" y="2547740"/>
            <a:ext cx="16647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Unknown primary</a:t>
            </a:r>
          </a:p>
        </p:txBody>
      </p:sp>
      <p:sp>
        <p:nvSpPr>
          <p:cNvPr id="142" name="TextBox 141">
            <a:extLst>
              <a:ext uri="{FF2B5EF4-FFF2-40B4-BE49-F238E27FC236}">
                <a16:creationId xmlns:a16="http://schemas.microsoft.com/office/drawing/2014/main" id="{297B597D-60D0-4DDA-AD20-EFE25E20609B}"/>
              </a:ext>
            </a:extLst>
          </p:cNvPr>
          <p:cNvSpPr txBox="1"/>
          <p:nvPr/>
        </p:nvSpPr>
        <p:spPr bwMode="auto">
          <a:xfrm rot="18117621">
            <a:off x="3634805" y="2719280"/>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44" name="TextBox 143">
            <a:extLst>
              <a:ext uri="{FF2B5EF4-FFF2-40B4-BE49-F238E27FC236}">
                <a16:creationId xmlns:a16="http://schemas.microsoft.com/office/drawing/2014/main" id="{FE9759FD-1657-4C50-8D91-58D9257B80E8}"/>
              </a:ext>
            </a:extLst>
          </p:cNvPr>
          <p:cNvSpPr txBox="1"/>
          <p:nvPr/>
        </p:nvSpPr>
        <p:spPr bwMode="auto">
          <a:xfrm rot="18117621">
            <a:off x="3331982" y="2718039"/>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46" name="TextBox 145">
            <a:extLst>
              <a:ext uri="{FF2B5EF4-FFF2-40B4-BE49-F238E27FC236}">
                <a16:creationId xmlns:a16="http://schemas.microsoft.com/office/drawing/2014/main" id="{7AA5FBC7-0987-40B5-A81A-8E1B94CA8B0E}"/>
              </a:ext>
            </a:extLst>
          </p:cNvPr>
          <p:cNvSpPr txBox="1"/>
          <p:nvPr/>
        </p:nvSpPr>
        <p:spPr bwMode="auto">
          <a:xfrm rot="18117621">
            <a:off x="3065407" y="2719869"/>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Ampullary</a:t>
            </a:r>
          </a:p>
        </p:txBody>
      </p:sp>
      <p:sp>
        <p:nvSpPr>
          <p:cNvPr id="148" name="TextBox 147">
            <a:extLst>
              <a:ext uri="{FF2B5EF4-FFF2-40B4-BE49-F238E27FC236}">
                <a16:creationId xmlns:a16="http://schemas.microsoft.com/office/drawing/2014/main" id="{FC68046B-C979-40E9-8205-4E1804374B2D}"/>
              </a:ext>
            </a:extLst>
          </p:cNvPr>
          <p:cNvSpPr txBox="1"/>
          <p:nvPr/>
        </p:nvSpPr>
        <p:spPr bwMode="auto">
          <a:xfrm rot="18117621">
            <a:off x="3913837" y="2722900"/>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50" name="TextBox 149">
            <a:extLst>
              <a:ext uri="{FF2B5EF4-FFF2-40B4-BE49-F238E27FC236}">
                <a16:creationId xmlns:a16="http://schemas.microsoft.com/office/drawing/2014/main" id="{ACB814D2-FE15-440C-89B1-7AEC85A47514}"/>
              </a:ext>
            </a:extLst>
          </p:cNvPr>
          <p:cNvSpPr txBox="1"/>
          <p:nvPr/>
        </p:nvSpPr>
        <p:spPr bwMode="auto">
          <a:xfrm rot="18117621">
            <a:off x="4195573" y="2723864"/>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52" name="TextBox 151">
            <a:extLst>
              <a:ext uri="{FF2B5EF4-FFF2-40B4-BE49-F238E27FC236}">
                <a16:creationId xmlns:a16="http://schemas.microsoft.com/office/drawing/2014/main" id="{355C2399-CF2C-4888-B27F-068D9A86732D}"/>
              </a:ext>
            </a:extLst>
          </p:cNvPr>
          <p:cNvSpPr txBox="1"/>
          <p:nvPr/>
        </p:nvSpPr>
        <p:spPr bwMode="auto">
          <a:xfrm rot="18117621">
            <a:off x="5043628" y="2737729"/>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Sinonasal</a:t>
            </a:r>
          </a:p>
        </p:txBody>
      </p:sp>
      <p:sp>
        <p:nvSpPr>
          <p:cNvPr id="154" name="TextBox 153">
            <a:extLst>
              <a:ext uri="{FF2B5EF4-FFF2-40B4-BE49-F238E27FC236}">
                <a16:creationId xmlns:a16="http://schemas.microsoft.com/office/drawing/2014/main" id="{67B11B00-A527-4968-9AFA-2B92A2486C62}"/>
              </a:ext>
            </a:extLst>
          </p:cNvPr>
          <p:cNvSpPr txBox="1"/>
          <p:nvPr/>
        </p:nvSpPr>
        <p:spPr bwMode="auto">
          <a:xfrm rot="18117621">
            <a:off x="4492163" y="2722899"/>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Gastric</a:t>
            </a:r>
          </a:p>
        </p:txBody>
      </p:sp>
      <p:sp>
        <p:nvSpPr>
          <p:cNvPr id="156" name="TextBox 155">
            <a:extLst>
              <a:ext uri="{FF2B5EF4-FFF2-40B4-BE49-F238E27FC236}">
                <a16:creationId xmlns:a16="http://schemas.microsoft.com/office/drawing/2014/main" id="{FC1E29D8-597E-430B-8EE2-AFBD27B5881F}"/>
              </a:ext>
            </a:extLst>
          </p:cNvPr>
          <p:cNvSpPr txBox="1"/>
          <p:nvPr/>
        </p:nvSpPr>
        <p:spPr bwMode="auto">
          <a:xfrm rot="18117621">
            <a:off x="4753272" y="2723381"/>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Small bowel</a:t>
            </a:r>
          </a:p>
        </p:txBody>
      </p:sp>
      <p:sp>
        <p:nvSpPr>
          <p:cNvPr id="158" name="TextBox 157">
            <a:extLst>
              <a:ext uri="{FF2B5EF4-FFF2-40B4-BE49-F238E27FC236}">
                <a16:creationId xmlns:a16="http://schemas.microsoft.com/office/drawing/2014/main" id="{D01539CD-9FD4-40E2-B660-BD428AB9CA5F}"/>
              </a:ext>
            </a:extLst>
          </p:cNvPr>
          <p:cNvSpPr txBox="1"/>
          <p:nvPr/>
        </p:nvSpPr>
        <p:spPr bwMode="auto">
          <a:xfrm rot="18117621">
            <a:off x="5359150" y="2732878"/>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60" name="TextBox 159">
            <a:extLst>
              <a:ext uri="{FF2B5EF4-FFF2-40B4-BE49-F238E27FC236}">
                <a16:creationId xmlns:a16="http://schemas.microsoft.com/office/drawing/2014/main" id="{3F232E55-92E1-44C5-B64F-1E37C7F9FD24}"/>
              </a:ext>
            </a:extLst>
          </p:cNvPr>
          <p:cNvSpPr txBox="1"/>
          <p:nvPr/>
        </p:nvSpPr>
        <p:spPr bwMode="auto">
          <a:xfrm rot="18117621">
            <a:off x="5626801" y="2743379"/>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62" name="TextBox 161">
            <a:extLst>
              <a:ext uri="{FF2B5EF4-FFF2-40B4-BE49-F238E27FC236}">
                <a16:creationId xmlns:a16="http://schemas.microsoft.com/office/drawing/2014/main" id="{C4F088E6-ECEF-4E16-9BCE-E2E8FF705BF6}"/>
              </a:ext>
            </a:extLst>
          </p:cNvPr>
          <p:cNvSpPr txBox="1"/>
          <p:nvPr/>
        </p:nvSpPr>
        <p:spPr bwMode="auto">
          <a:xfrm rot="18117621">
            <a:off x="5914276" y="2724849"/>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sp>
        <p:nvSpPr>
          <p:cNvPr id="164" name="TextBox 163">
            <a:extLst>
              <a:ext uri="{FF2B5EF4-FFF2-40B4-BE49-F238E27FC236}">
                <a16:creationId xmlns:a16="http://schemas.microsoft.com/office/drawing/2014/main" id="{49F69833-7C62-4D3F-8939-B13AD34B473D}"/>
              </a:ext>
            </a:extLst>
          </p:cNvPr>
          <p:cNvSpPr txBox="1"/>
          <p:nvPr/>
        </p:nvSpPr>
        <p:spPr bwMode="auto">
          <a:xfrm rot="18117621">
            <a:off x="6200758" y="2725558"/>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Bile duct</a:t>
            </a:r>
          </a:p>
        </p:txBody>
      </p:sp>
      <p:sp>
        <p:nvSpPr>
          <p:cNvPr id="166" name="TextBox 165">
            <a:extLst>
              <a:ext uri="{FF2B5EF4-FFF2-40B4-BE49-F238E27FC236}">
                <a16:creationId xmlns:a16="http://schemas.microsoft.com/office/drawing/2014/main" id="{48187CD7-5F73-457D-B0DC-4FF3E5CD821D}"/>
              </a:ext>
            </a:extLst>
          </p:cNvPr>
          <p:cNvSpPr txBox="1"/>
          <p:nvPr/>
        </p:nvSpPr>
        <p:spPr bwMode="auto">
          <a:xfrm rot="18117621">
            <a:off x="6496937" y="2731140"/>
            <a:ext cx="131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Appendiceal</a:t>
            </a:r>
          </a:p>
        </p:txBody>
      </p:sp>
      <p:sp>
        <p:nvSpPr>
          <p:cNvPr id="168" name="TextBox 167">
            <a:extLst>
              <a:ext uri="{FF2B5EF4-FFF2-40B4-BE49-F238E27FC236}">
                <a16:creationId xmlns:a16="http://schemas.microsoft.com/office/drawing/2014/main" id="{190CBE22-D865-498F-959B-3F7FC0CDD2FB}"/>
              </a:ext>
            </a:extLst>
          </p:cNvPr>
          <p:cNvSpPr txBox="1"/>
          <p:nvPr/>
        </p:nvSpPr>
        <p:spPr bwMode="auto">
          <a:xfrm rot="18117621">
            <a:off x="6689728" y="2574679"/>
            <a:ext cx="1685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Unknown primary</a:t>
            </a:r>
          </a:p>
        </p:txBody>
      </p:sp>
      <p:sp>
        <p:nvSpPr>
          <p:cNvPr id="170" name="TextBox 169">
            <a:extLst>
              <a:ext uri="{FF2B5EF4-FFF2-40B4-BE49-F238E27FC236}">
                <a16:creationId xmlns:a16="http://schemas.microsoft.com/office/drawing/2014/main" id="{8A9D8B76-E618-4E41-ACCE-B0F6940B2B8D}"/>
              </a:ext>
            </a:extLst>
          </p:cNvPr>
          <p:cNvSpPr txBox="1"/>
          <p:nvPr/>
        </p:nvSpPr>
        <p:spPr bwMode="auto">
          <a:xfrm rot="18117621">
            <a:off x="6994221" y="2574677"/>
            <a:ext cx="1685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Endometrial</a:t>
            </a:r>
          </a:p>
        </p:txBody>
      </p:sp>
      <p:sp>
        <p:nvSpPr>
          <p:cNvPr id="172" name="TextBox 171">
            <a:extLst>
              <a:ext uri="{FF2B5EF4-FFF2-40B4-BE49-F238E27FC236}">
                <a16:creationId xmlns:a16="http://schemas.microsoft.com/office/drawing/2014/main" id="{FEAC1D51-A0DE-4A0B-B5B0-D58AEEE2ADC1}"/>
              </a:ext>
            </a:extLst>
          </p:cNvPr>
          <p:cNvSpPr txBox="1"/>
          <p:nvPr/>
        </p:nvSpPr>
        <p:spPr bwMode="auto">
          <a:xfrm rot="18117621">
            <a:off x="7273700" y="2574140"/>
            <a:ext cx="1685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Melanoma</a:t>
            </a:r>
          </a:p>
        </p:txBody>
      </p:sp>
      <p:sp>
        <p:nvSpPr>
          <p:cNvPr id="174" name="TextBox 173">
            <a:extLst>
              <a:ext uri="{FF2B5EF4-FFF2-40B4-BE49-F238E27FC236}">
                <a16:creationId xmlns:a16="http://schemas.microsoft.com/office/drawing/2014/main" id="{0FF761F9-59C3-4ADF-9545-ABECFA738DE6}"/>
              </a:ext>
            </a:extLst>
          </p:cNvPr>
          <p:cNvSpPr txBox="1"/>
          <p:nvPr/>
        </p:nvSpPr>
        <p:spPr bwMode="auto">
          <a:xfrm rot="18117621">
            <a:off x="7567297" y="2548210"/>
            <a:ext cx="1685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Pancreatic</a:t>
            </a:r>
          </a:p>
        </p:txBody>
      </p:sp>
      <p:cxnSp>
        <p:nvCxnSpPr>
          <p:cNvPr id="54" name="Straight Connector 53">
            <a:extLst>
              <a:ext uri="{FF2B5EF4-FFF2-40B4-BE49-F238E27FC236}">
                <a16:creationId xmlns:a16="http://schemas.microsoft.com/office/drawing/2014/main" id="{B5FDAE8E-B9D6-4DB2-9226-1E08FB03146D}"/>
              </a:ext>
            </a:extLst>
          </p:cNvPr>
          <p:cNvCxnSpPr>
            <a:cxnSpLocks/>
          </p:cNvCxnSpPr>
          <p:nvPr/>
        </p:nvCxnSpPr>
        <p:spPr bwMode="auto">
          <a:xfrm flipV="1">
            <a:off x="900306" y="3425474"/>
            <a:ext cx="7338437" cy="13285"/>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476395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42FE633-8DD7-4734-89DC-005F0DB16745}"/>
              </a:ext>
            </a:extLst>
          </p:cNvPr>
          <p:cNvSpPr>
            <a:spLocks noGrp="1"/>
          </p:cNvSpPr>
          <p:nvPr>
            <p:ph idx="1"/>
          </p:nvPr>
        </p:nvSpPr>
        <p:spPr>
          <a:xfrm>
            <a:off x="604675" y="1372077"/>
            <a:ext cx="10877529" cy="4650686"/>
          </a:xfrm>
        </p:spPr>
        <p:txBody>
          <a:bodyPr/>
          <a:lstStyle/>
          <a:p>
            <a:pPr>
              <a:lnSpc>
                <a:spcPct val="85000"/>
              </a:lnSpc>
            </a:pPr>
            <a:r>
              <a:rPr lang="en-US" sz="1600" dirty="0"/>
              <a:t>Potent, selective, and covalent inhibitor of KRAS</a:t>
            </a:r>
            <a:r>
              <a:rPr lang="en-US" sz="1600" baseline="30000" dirty="0"/>
              <a:t>G12C </a:t>
            </a:r>
            <a:r>
              <a:rPr lang="en-US" sz="1600" dirty="0"/>
              <a:t>that selectively binds to mutant cysteine 12 in GDP-bound KRAS</a:t>
            </a:r>
            <a:r>
              <a:rPr lang="en-US" sz="1600" baseline="30000" dirty="0"/>
              <a:t>G12C</a:t>
            </a:r>
            <a:r>
              <a:rPr lang="en-US" sz="1600" dirty="0"/>
              <a:t> and inhibits signaling</a:t>
            </a:r>
            <a:r>
              <a:rPr lang="en-US" sz="1600" baseline="30000" dirty="0"/>
              <a:t>[1]</a:t>
            </a:r>
            <a:r>
              <a:rPr lang="en-US" sz="1600" dirty="0"/>
              <a:t> </a:t>
            </a:r>
          </a:p>
          <a:p>
            <a:pPr>
              <a:lnSpc>
                <a:spcPct val="85000"/>
              </a:lnSpc>
            </a:pPr>
            <a:r>
              <a:rPr lang="en-US" sz="1600" dirty="0"/>
              <a:t>Nonrandomized, open-label phase I/II study to establish safe dosing and assess ORR</a:t>
            </a:r>
          </a:p>
        </p:txBody>
      </p:sp>
      <p:sp>
        <p:nvSpPr>
          <p:cNvPr id="5" name="Title 4">
            <a:extLst>
              <a:ext uri="{FF2B5EF4-FFF2-40B4-BE49-F238E27FC236}">
                <a16:creationId xmlns:a16="http://schemas.microsoft.com/office/drawing/2014/main" id="{44AC4B75-20B6-47D5-B07D-A9D0A4F60714}"/>
              </a:ext>
            </a:extLst>
          </p:cNvPr>
          <p:cNvSpPr>
            <a:spLocks noGrp="1"/>
          </p:cNvSpPr>
          <p:nvPr>
            <p:ph type="title"/>
          </p:nvPr>
        </p:nvSpPr>
        <p:spPr/>
        <p:txBody>
          <a:bodyPr/>
          <a:lstStyle/>
          <a:p>
            <a:r>
              <a:rPr lang="en-US" dirty="0"/>
              <a:t>KRYSTAL-1: Adagrasib (MRTX849) in Patients With Cancer Having a </a:t>
            </a:r>
            <a:r>
              <a:rPr lang="en-US" sz="3600" i="1" dirty="0"/>
              <a:t>KRAS</a:t>
            </a:r>
            <a:r>
              <a:rPr lang="en-US" sz="3600" dirty="0"/>
              <a:t> p.G12C</a:t>
            </a:r>
            <a:r>
              <a:rPr lang="en-US" dirty="0"/>
              <a:t> Mutation </a:t>
            </a:r>
          </a:p>
        </p:txBody>
      </p:sp>
      <p:sp>
        <p:nvSpPr>
          <p:cNvPr id="8" name="TextBox 7">
            <a:extLst>
              <a:ext uri="{FF2B5EF4-FFF2-40B4-BE49-F238E27FC236}">
                <a16:creationId xmlns:a16="http://schemas.microsoft.com/office/drawing/2014/main" id="{8EBC719F-3561-439A-8451-777FFB165D23}"/>
              </a:ext>
            </a:extLst>
          </p:cNvPr>
          <p:cNvSpPr txBox="1"/>
          <p:nvPr/>
        </p:nvSpPr>
        <p:spPr bwMode="auto">
          <a:xfrm>
            <a:off x="847836" y="3250013"/>
            <a:ext cx="236121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p.G12C–mutated solid tumors, unresectable or metastatic disease, without curative treatment or SoC available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391)  </a:t>
            </a:r>
          </a:p>
        </p:txBody>
      </p:sp>
      <p:sp>
        <p:nvSpPr>
          <p:cNvPr id="10" name="Rectangle 49">
            <a:extLst>
              <a:ext uri="{FF2B5EF4-FFF2-40B4-BE49-F238E27FC236}">
                <a16:creationId xmlns:a16="http://schemas.microsoft.com/office/drawing/2014/main" id="{EB47ACDE-85CB-4508-9182-F72CBBA89EEC}"/>
              </a:ext>
            </a:extLst>
          </p:cNvPr>
          <p:cNvSpPr>
            <a:spLocks noChangeArrowheads="1"/>
          </p:cNvSpPr>
          <p:nvPr/>
        </p:nvSpPr>
        <p:spPr bwMode="auto">
          <a:xfrm>
            <a:off x="3036689" y="5193346"/>
            <a:ext cx="1676401" cy="4621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mg QD</a:t>
            </a:r>
          </a:p>
        </p:txBody>
      </p:sp>
      <p:sp>
        <p:nvSpPr>
          <p:cNvPr id="12" name="Line 30">
            <a:extLst>
              <a:ext uri="{FF2B5EF4-FFF2-40B4-BE49-F238E27FC236}">
                <a16:creationId xmlns:a16="http://schemas.microsoft.com/office/drawing/2014/main" id="{ADD5CE89-E73E-4BAB-872C-1690BF34E4BA}"/>
              </a:ext>
            </a:extLst>
          </p:cNvPr>
          <p:cNvSpPr>
            <a:spLocks noChangeShapeType="1"/>
          </p:cNvSpPr>
          <p:nvPr/>
        </p:nvSpPr>
        <p:spPr bwMode="auto">
          <a:xfrm rot="16200000">
            <a:off x="3481441" y="3774158"/>
            <a:ext cx="0" cy="5978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49">
            <a:extLst>
              <a:ext uri="{FF2B5EF4-FFF2-40B4-BE49-F238E27FC236}">
                <a16:creationId xmlns:a16="http://schemas.microsoft.com/office/drawing/2014/main" id="{4E9EFFE1-4832-4257-BCAA-ADB0F1CC8192}"/>
              </a:ext>
            </a:extLst>
          </p:cNvPr>
          <p:cNvSpPr>
            <a:spLocks noChangeArrowheads="1"/>
          </p:cNvSpPr>
          <p:nvPr/>
        </p:nvSpPr>
        <p:spPr bwMode="auto">
          <a:xfrm>
            <a:off x="3429322" y="4648559"/>
            <a:ext cx="1708003" cy="4621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QD</a:t>
            </a:r>
          </a:p>
        </p:txBody>
      </p:sp>
      <p:sp>
        <p:nvSpPr>
          <p:cNvPr id="18" name="Rectangle 49">
            <a:extLst>
              <a:ext uri="{FF2B5EF4-FFF2-40B4-BE49-F238E27FC236}">
                <a16:creationId xmlns:a16="http://schemas.microsoft.com/office/drawing/2014/main" id="{3B73B59B-F44C-4C32-A0A1-62FEDE097CAB}"/>
              </a:ext>
            </a:extLst>
          </p:cNvPr>
          <p:cNvSpPr>
            <a:spLocks noChangeArrowheads="1"/>
          </p:cNvSpPr>
          <p:nvPr/>
        </p:nvSpPr>
        <p:spPr bwMode="auto">
          <a:xfrm>
            <a:off x="4042251" y="4099122"/>
            <a:ext cx="1715978" cy="4621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QD</a:t>
            </a:r>
          </a:p>
        </p:txBody>
      </p:sp>
      <p:sp>
        <p:nvSpPr>
          <p:cNvPr id="20" name="Rectangle 49">
            <a:extLst>
              <a:ext uri="{FF2B5EF4-FFF2-40B4-BE49-F238E27FC236}">
                <a16:creationId xmlns:a16="http://schemas.microsoft.com/office/drawing/2014/main" id="{6330109A-7E90-4DC3-9087-008C948E651C}"/>
              </a:ext>
            </a:extLst>
          </p:cNvPr>
          <p:cNvSpPr>
            <a:spLocks noChangeArrowheads="1"/>
          </p:cNvSpPr>
          <p:nvPr/>
        </p:nvSpPr>
        <p:spPr bwMode="auto">
          <a:xfrm>
            <a:off x="4410958" y="3532370"/>
            <a:ext cx="1802227" cy="4621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1200 mg QD</a:t>
            </a:r>
          </a:p>
        </p:txBody>
      </p:sp>
      <p:sp>
        <p:nvSpPr>
          <p:cNvPr id="22" name="Line 30">
            <a:extLst>
              <a:ext uri="{FF2B5EF4-FFF2-40B4-BE49-F238E27FC236}">
                <a16:creationId xmlns:a16="http://schemas.microsoft.com/office/drawing/2014/main" id="{2145B52A-8E28-4F83-9DD1-A7F4A06180E8}"/>
              </a:ext>
            </a:extLst>
          </p:cNvPr>
          <p:cNvSpPr>
            <a:spLocks noChangeShapeType="1"/>
          </p:cNvSpPr>
          <p:nvPr/>
        </p:nvSpPr>
        <p:spPr bwMode="auto">
          <a:xfrm rot="16200000">
            <a:off x="6880746" y="2980330"/>
            <a:ext cx="0" cy="4494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49">
            <a:extLst>
              <a:ext uri="{FF2B5EF4-FFF2-40B4-BE49-F238E27FC236}">
                <a16:creationId xmlns:a16="http://schemas.microsoft.com/office/drawing/2014/main" id="{3DF8B3AA-3750-44A2-ABB0-8D01723A496D}"/>
              </a:ext>
            </a:extLst>
          </p:cNvPr>
          <p:cNvSpPr>
            <a:spLocks noChangeArrowheads="1"/>
          </p:cNvSpPr>
          <p:nvPr/>
        </p:nvSpPr>
        <p:spPr bwMode="auto">
          <a:xfrm>
            <a:off x="7191350" y="2984411"/>
            <a:ext cx="1715978" cy="2585323"/>
          </a:xfrm>
          <a:prstGeom prst="rect">
            <a:avLst/>
          </a:prstGeom>
          <a:solidFill>
            <a:srgbClr val="4DA1BB"/>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Adagrasib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Monotherapy</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BID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110)</a:t>
            </a:r>
          </a:p>
        </p:txBody>
      </p:sp>
      <p:sp>
        <p:nvSpPr>
          <p:cNvPr id="26" name="Text Box 15">
            <a:extLst>
              <a:ext uri="{FF2B5EF4-FFF2-40B4-BE49-F238E27FC236}">
                <a16:creationId xmlns:a16="http://schemas.microsoft.com/office/drawing/2014/main" id="{E84F17A1-9F9B-4462-9871-E57FD97DB339}"/>
              </a:ext>
            </a:extLst>
          </p:cNvPr>
          <p:cNvSpPr txBox="1">
            <a:spLocks noChangeArrowheads="1"/>
          </p:cNvSpPr>
          <p:nvPr/>
        </p:nvSpPr>
        <p:spPr bwMode="auto">
          <a:xfrm>
            <a:off x="412751"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J</a:t>
            </a:r>
            <a:r>
              <a:rPr kumimoji="0" lang="az-Cyrl-AZ"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ӓ</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nne. AACR-NCI-EORTC 2020. Abstr LBA-03. 2. J</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ohnson</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AACR-NCI-EORTC 2020. Abstr LBA-04. 3. NCT03785249.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7" name="Group 7">
            <a:extLst>
              <a:ext uri="{FF2B5EF4-FFF2-40B4-BE49-F238E27FC236}">
                <a16:creationId xmlns:a16="http://schemas.microsoft.com/office/drawing/2014/main" id="{0BF9805E-23E9-441C-B36E-02C19CC61AFF}"/>
              </a:ext>
            </a:extLst>
          </p:cNvPr>
          <p:cNvGrpSpPr>
            <a:grpSpLocks/>
          </p:cNvGrpSpPr>
          <p:nvPr/>
        </p:nvGrpSpPr>
        <p:grpSpPr bwMode="auto">
          <a:xfrm>
            <a:off x="9389569" y="6216652"/>
            <a:ext cx="2488502" cy="447822"/>
            <a:chOff x="9527309" y="3551529"/>
            <a:chExt cx="2488502" cy="448324"/>
          </a:xfrm>
        </p:grpSpPr>
        <p:pic>
          <p:nvPicPr>
            <p:cNvPr id="28" name="Picture 9">
              <a:extLst>
                <a:ext uri="{FF2B5EF4-FFF2-40B4-BE49-F238E27FC236}">
                  <a16:creationId xmlns:a16="http://schemas.microsoft.com/office/drawing/2014/main" id="{0100C3E4-58FE-409C-AF2C-298CCA13F8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9" name="Rectangle 8">
              <a:extLst>
                <a:ext uri="{FF2B5EF4-FFF2-40B4-BE49-F238E27FC236}">
                  <a16:creationId xmlns:a16="http://schemas.microsoft.com/office/drawing/2014/main" id="{1C49D241-7E21-46E9-AAA0-5408FFF56B3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1" name="Line 30">
            <a:extLst>
              <a:ext uri="{FF2B5EF4-FFF2-40B4-BE49-F238E27FC236}">
                <a16:creationId xmlns:a16="http://schemas.microsoft.com/office/drawing/2014/main" id="{0C5558F5-28C2-44D6-BCFE-89CE072A8337}"/>
              </a:ext>
            </a:extLst>
          </p:cNvPr>
          <p:cNvSpPr>
            <a:spLocks noChangeShapeType="1"/>
          </p:cNvSpPr>
          <p:nvPr/>
        </p:nvSpPr>
        <p:spPr bwMode="auto">
          <a:xfrm rot="16200000" flipH="1">
            <a:off x="3238572" y="3489538"/>
            <a:ext cx="56426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7AAEBA4B-7939-4A71-BF0A-09DF2E504895}"/>
              </a:ext>
            </a:extLst>
          </p:cNvPr>
          <p:cNvSpPr txBox="1"/>
          <p:nvPr/>
        </p:nvSpPr>
        <p:spPr bwMode="auto">
          <a:xfrm>
            <a:off x="2153292" y="2519541"/>
            <a:ext cx="26981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Screening and enrollment;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 after 21-day safety evaluation</a:t>
            </a:r>
          </a:p>
        </p:txBody>
      </p:sp>
      <p:sp>
        <p:nvSpPr>
          <p:cNvPr id="35" name="TextBox 34">
            <a:extLst>
              <a:ext uri="{FF2B5EF4-FFF2-40B4-BE49-F238E27FC236}">
                <a16:creationId xmlns:a16="http://schemas.microsoft.com/office/drawing/2014/main" id="{8FC9B33A-11D6-489E-BDE0-8308504A03B8}"/>
              </a:ext>
            </a:extLst>
          </p:cNvPr>
          <p:cNvSpPr txBox="1"/>
          <p:nvPr/>
        </p:nvSpPr>
        <p:spPr bwMode="auto">
          <a:xfrm>
            <a:off x="4830408" y="2553280"/>
            <a:ext cx="1802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a:t>
            </a:r>
          </a:p>
        </p:txBody>
      </p:sp>
      <p:sp>
        <p:nvSpPr>
          <p:cNvPr id="37" name="TextBox 36">
            <a:extLst>
              <a:ext uri="{FF2B5EF4-FFF2-40B4-BE49-F238E27FC236}">
                <a16:creationId xmlns:a16="http://schemas.microsoft.com/office/drawing/2014/main" id="{DE4C0F9B-8FF5-4E07-8BAD-6CAEB046EE13}"/>
              </a:ext>
            </a:extLst>
          </p:cNvPr>
          <p:cNvSpPr txBox="1"/>
          <p:nvPr/>
        </p:nvSpPr>
        <p:spPr bwMode="auto">
          <a:xfrm>
            <a:off x="6985637" y="2467344"/>
            <a:ext cx="22361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Expansion and Combination</a:t>
            </a:r>
          </a:p>
        </p:txBody>
      </p:sp>
      <p:sp>
        <p:nvSpPr>
          <p:cNvPr id="4" name="Freeform: Shape 3">
            <a:extLst>
              <a:ext uri="{FF2B5EF4-FFF2-40B4-BE49-F238E27FC236}">
                <a16:creationId xmlns:a16="http://schemas.microsoft.com/office/drawing/2014/main" id="{75E64C41-03DC-4ED5-90D4-574B07D18572}"/>
              </a:ext>
            </a:extLst>
          </p:cNvPr>
          <p:cNvSpPr/>
          <p:nvPr/>
        </p:nvSpPr>
        <p:spPr bwMode="auto">
          <a:xfrm>
            <a:off x="3225650" y="4886285"/>
            <a:ext cx="197844" cy="307062"/>
          </a:xfrm>
          <a:custGeom>
            <a:avLst/>
            <a:gdLst>
              <a:gd name="connsiteX0" fmla="*/ 0 w 204281"/>
              <a:gd name="connsiteY0" fmla="*/ 243191 h 243191"/>
              <a:gd name="connsiteX1" fmla="*/ 0 w 204281"/>
              <a:gd name="connsiteY1" fmla="*/ 0 h 243191"/>
              <a:gd name="connsiteX2" fmla="*/ 204281 w 204281"/>
              <a:gd name="connsiteY2" fmla="*/ 0 h 243191"/>
            </a:gdLst>
            <a:ahLst/>
            <a:cxnLst>
              <a:cxn ang="0">
                <a:pos x="connsiteX0" y="connsiteY0"/>
              </a:cxn>
              <a:cxn ang="0">
                <a:pos x="connsiteX1" y="connsiteY1"/>
              </a:cxn>
              <a:cxn ang="0">
                <a:pos x="connsiteX2" y="connsiteY2"/>
              </a:cxn>
            </a:cxnLst>
            <a:rect l="l" t="t" r="r" b="b"/>
            <a:pathLst>
              <a:path w="204281" h="243191">
                <a:moveTo>
                  <a:pt x="0" y="243191"/>
                </a:moveTo>
                <a:lnTo>
                  <a:pt x="0" y="0"/>
                </a:lnTo>
                <a:lnTo>
                  <a:pt x="204281"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Freeform: Shape 6">
            <a:extLst>
              <a:ext uri="{FF2B5EF4-FFF2-40B4-BE49-F238E27FC236}">
                <a16:creationId xmlns:a16="http://schemas.microsoft.com/office/drawing/2014/main" id="{E2AA390A-B55D-4DE4-BA3C-64339F0CA696}"/>
              </a:ext>
            </a:extLst>
          </p:cNvPr>
          <p:cNvSpPr/>
          <p:nvPr/>
        </p:nvSpPr>
        <p:spPr bwMode="auto">
          <a:xfrm>
            <a:off x="3854971" y="4339958"/>
            <a:ext cx="186887" cy="307062"/>
          </a:xfrm>
          <a:custGeom>
            <a:avLst/>
            <a:gdLst>
              <a:gd name="connsiteX0" fmla="*/ 0 w 204281"/>
              <a:gd name="connsiteY0" fmla="*/ 243191 h 243191"/>
              <a:gd name="connsiteX1" fmla="*/ 0 w 204281"/>
              <a:gd name="connsiteY1" fmla="*/ 0 h 243191"/>
              <a:gd name="connsiteX2" fmla="*/ 204281 w 204281"/>
              <a:gd name="connsiteY2" fmla="*/ 0 h 243191"/>
            </a:gdLst>
            <a:ahLst/>
            <a:cxnLst>
              <a:cxn ang="0">
                <a:pos x="connsiteX0" y="connsiteY0"/>
              </a:cxn>
              <a:cxn ang="0">
                <a:pos x="connsiteX1" y="connsiteY1"/>
              </a:cxn>
              <a:cxn ang="0">
                <a:pos x="connsiteX2" y="connsiteY2"/>
              </a:cxn>
            </a:cxnLst>
            <a:rect l="l" t="t" r="r" b="b"/>
            <a:pathLst>
              <a:path w="204281" h="243191">
                <a:moveTo>
                  <a:pt x="0" y="243191"/>
                </a:moveTo>
                <a:lnTo>
                  <a:pt x="0" y="0"/>
                </a:lnTo>
                <a:lnTo>
                  <a:pt x="204281"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Freeform: Shape 8">
            <a:extLst>
              <a:ext uri="{FF2B5EF4-FFF2-40B4-BE49-F238E27FC236}">
                <a16:creationId xmlns:a16="http://schemas.microsoft.com/office/drawing/2014/main" id="{25A2C567-3BFB-42E9-B389-9242515E49D8}"/>
              </a:ext>
            </a:extLst>
          </p:cNvPr>
          <p:cNvSpPr/>
          <p:nvPr/>
        </p:nvSpPr>
        <p:spPr bwMode="auto">
          <a:xfrm>
            <a:off x="4220731" y="3766945"/>
            <a:ext cx="188345" cy="332176"/>
          </a:xfrm>
          <a:custGeom>
            <a:avLst/>
            <a:gdLst>
              <a:gd name="connsiteX0" fmla="*/ 0 w 204281"/>
              <a:gd name="connsiteY0" fmla="*/ 243191 h 243191"/>
              <a:gd name="connsiteX1" fmla="*/ 0 w 204281"/>
              <a:gd name="connsiteY1" fmla="*/ 0 h 243191"/>
              <a:gd name="connsiteX2" fmla="*/ 204281 w 204281"/>
              <a:gd name="connsiteY2" fmla="*/ 0 h 243191"/>
            </a:gdLst>
            <a:ahLst/>
            <a:cxnLst>
              <a:cxn ang="0">
                <a:pos x="connsiteX0" y="connsiteY0"/>
              </a:cxn>
              <a:cxn ang="0">
                <a:pos x="connsiteX1" y="connsiteY1"/>
              </a:cxn>
              <a:cxn ang="0">
                <a:pos x="connsiteX2" y="connsiteY2"/>
              </a:cxn>
            </a:cxnLst>
            <a:rect l="l" t="t" r="r" b="b"/>
            <a:pathLst>
              <a:path w="204281" h="243191">
                <a:moveTo>
                  <a:pt x="0" y="243191"/>
                </a:moveTo>
                <a:lnTo>
                  <a:pt x="0" y="0"/>
                </a:lnTo>
                <a:lnTo>
                  <a:pt x="204281"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Box 1">
            <a:extLst>
              <a:ext uri="{FF2B5EF4-FFF2-40B4-BE49-F238E27FC236}">
                <a16:creationId xmlns:a16="http://schemas.microsoft.com/office/drawing/2014/main" id="{8AA1CE29-EEC6-43BF-AA96-D327F5B1BA56}"/>
              </a:ext>
            </a:extLst>
          </p:cNvPr>
          <p:cNvSpPr txBox="1"/>
          <p:nvPr/>
        </p:nvSpPr>
        <p:spPr bwMode="auto">
          <a:xfrm>
            <a:off x="4790503" y="2261398"/>
            <a:ext cx="1802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a:t>
            </a:r>
          </a:p>
        </p:txBody>
      </p:sp>
      <p:sp>
        <p:nvSpPr>
          <p:cNvPr id="3" name="TextBox 2">
            <a:extLst>
              <a:ext uri="{FF2B5EF4-FFF2-40B4-BE49-F238E27FC236}">
                <a16:creationId xmlns:a16="http://schemas.microsoft.com/office/drawing/2014/main" id="{16906B18-57A5-4794-84D9-DB1C8E9C207B}"/>
              </a:ext>
            </a:extLst>
          </p:cNvPr>
          <p:cNvSpPr txBox="1"/>
          <p:nvPr/>
        </p:nvSpPr>
        <p:spPr bwMode="auto">
          <a:xfrm>
            <a:off x="7155779" y="2217696"/>
            <a:ext cx="1802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IB</a:t>
            </a:r>
          </a:p>
        </p:txBody>
      </p:sp>
      <p:sp>
        <p:nvSpPr>
          <p:cNvPr id="11" name="TextBox 10">
            <a:extLst>
              <a:ext uri="{FF2B5EF4-FFF2-40B4-BE49-F238E27FC236}">
                <a16:creationId xmlns:a16="http://schemas.microsoft.com/office/drawing/2014/main" id="{8CD8251C-7D1B-4021-93E6-51AC003383CA}"/>
              </a:ext>
            </a:extLst>
          </p:cNvPr>
          <p:cNvSpPr txBox="1"/>
          <p:nvPr/>
        </p:nvSpPr>
        <p:spPr bwMode="auto">
          <a:xfrm>
            <a:off x="9297582" y="2529217"/>
            <a:ext cx="23165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Monotherapy Treatment</a:t>
            </a:r>
          </a:p>
        </p:txBody>
      </p:sp>
      <p:sp>
        <p:nvSpPr>
          <p:cNvPr id="13" name="TextBox 12">
            <a:extLst>
              <a:ext uri="{FF2B5EF4-FFF2-40B4-BE49-F238E27FC236}">
                <a16:creationId xmlns:a16="http://schemas.microsoft.com/office/drawing/2014/main" id="{87384F7B-7749-49DF-99BD-9DC36D3DAD7A}"/>
              </a:ext>
            </a:extLst>
          </p:cNvPr>
          <p:cNvSpPr txBox="1"/>
          <p:nvPr/>
        </p:nvSpPr>
        <p:spPr bwMode="auto">
          <a:xfrm>
            <a:off x="9521055" y="2180088"/>
            <a:ext cx="1802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II</a:t>
            </a:r>
          </a:p>
        </p:txBody>
      </p:sp>
      <p:sp>
        <p:nvSpPr>
          <p:cNvPr id="15" name="Rectangle 49">
            <a:extLst>
              <a:ext uri="{FF2B5EF4-FFF2-40B4-BE49-F238E27FC236}">
                <a16:creationId xmlns:a16="http://schemas.microsoft.com/office/drawing/2014/main" id="{36182E6C-D574-45A2-A258-2413989BF578}"/>
              </a:ext>
            </a:extLst>
          </p:cNvPr>
          <p:cNvSpPr>
            <a:spLocks noChangeArrowheads="1"/>
          </p:cNvSpPr>
          <p:nvPr/>
        </p:nvSpPr>
        <p:spPr bwMode="auto">
          <a:xfrm>
            <a:off x="4763960" y="2970485"/>
            <a:ext cx="1802227" cy="4621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BID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18)</a:t>
            </a:r>
          </a:p>
        </p:txBody>
      </p:sp>
      <p:sp>
        <p:nvSpPr>
          <p:cNvPr id="17" name="Freeform: Shape 16">
            <a:extLst>
              <a:ext uri="{FF2B5EF4-FFF2-40B4-BE49-F238E27FC236}">
                <a16:creationId xmlns:a16="http://schemas.microsoft.com/office/drawing/2014/main" id="{5FD7D7A3-AE0B-4108-8405-7A30EBE30679}"/>
              </a:ext>
            </a:extLst>
          </p:cNvPr>
          <p:cNvSpPr/>
          <p:nvPr/>
        </p:nvSpPr>
        <p:spPr bwMode="auto">
          <a:xfrm>
            <a:off x="4573733" y="3205060"/>
            <a:ext cx="188345" cy="332176"/>
          </a:xfrm>
          <a:custGeom>
            <a:avLst/>
            <a:gdLst>
              <a:gd name="connsiteX0" fmla="*/ 0 w 204281"/>
              <a:gd name="connsiteY0" fmla="*/ 243191 h 243191"/>
              <a:gd name="connsiteX1" fmla="*/ 0 w 204281"/>
              <a:gd name="connsiteY1" fmla="*/ 0 h 243191"/>
              <a:gd name="connsiteX2" fmla="*/ 204281 w 204281"/>
              <a:gd name="connsiteY2" fmla="*/ 0 h 243191"/>
            </a:gdLst>
            <a:ahLst/>
            <a:cxnLst>
              <a:cxn ang="0">
                <a:pos x="connsiteX0" y="connsiteY0"/>
              </a:cxn>
              <a:cxn ang="0">
                <a:pos x="connsiteX1" y="connsiteY1"/>
              </a:cxn>
              <a:cxn ang="0">
                <a:pos x="connsiteX2" y="connsiteY2"/>
              </a:cxn>
            </a:cxnLst>
            <a:rect l="l" t="t" r="r" b="b"/>
            <a:pathLst>
              <a:path w="204281" h="243191">
                <a:moveTo>
                  <a:pt x="0" y="243191"/>
                </a:moveTo>
                <a:lnTo>
                  <a:pt x="0" y="0"/>
                </a:lnTo>
                <a:lnTo>
                  <a:pt x="204281"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9" name="Line 30">
            <a:extLst>
              <a:ext uri="{FF2B5EF4-FFF2-40B4-BE49-F238E27FC236}">
                <a16:creationId xmlns:a16="http://schemas.microsoft.com/office/drawing/2014/main" id="{D52FDB71-7CC9-4852-805C-7781FF7A3FBA}"/>
              </a:ext>
            </a:extLst>
          </p:cNvPr>
          <p:cNvSpPr>
            <a:spLocks noChangeShapeType="1"/>
          </p:cNvSpPr>
          <p:nvPr/>
        </p:nvSpPr>
        <p:spPr bwMode="auto">
          <a:xfrm rot="16200000">
            <a:off x="9237169" y="2974885"/>
            <a:ext cx="0" cy="4494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30">
            <a:extLst>
              <a:ext uri="{FF2B5EF4-FFF2-40B4-BE49-F238E27FC236}">
                <a16:creationId xmlns:a16="http://schemas.microsoft.com/office/drawing/2014/main" id="{020E8A62-D5FB-42AB-858C-8583E79B0F4E}"/>
              </a:ext>
            </a:extLst>
          </p:cNvPr>
          <p:cNvSpPr>
            <a:spLocks noChangeShapeType="1"/>
          </p:cNvSpPr>
          <p:nvPr/>
        </p:nvSpPr>
        <p:spPr bwMode="auto">
          <a:xfrm rot="16200000">
            <a:off x="9262016" y="4799368"/>
            <a:ext cx="0" cy="4494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30">
            <a:extLst>
              <a:ext uri="{FF2B5EF4-FFF2-40B4-BE49-F238E27FC236}">
                <a16:creationId xmlns:a16="http://schemas.microsoft.com/office/drawing/2014/main" id="{12CE2204-DB53-4D90-A895-8DDF0D7887B2}"/>
              </a:ext>
            </a:extLst>
          </p:cNvPr>
          <p:cNvSpPr>
            <a:spLocks noChangeShapeType="1"/>
          </p:cNvSpPr>
          <p:nvPr/>
        </p:nvSpPr>
        <p:spPr bwMode="auto">
          <a:xfrm rot="16200000">
            <a:off x="9249984" y="3919363"/>
            <a:ext cx="0" cy="4494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B12EE34B-BB8E-4C3B-9260-0B717A09F339}"/>
              </a:ext>
            </a:extLst>
          </p:cNvPr>
          <p:cNvSpPr txBox="1"/>
          <p:nvPr/>
        </p:nvSpPr>
        <p:spPr bwMode="auto">
          <a:xfrm>
            <a:off x="450614" y="5758176"/>
            <a:ext cx="111367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 trials are evaluating adagrasib in combination with either pembrolizumab or afatinib in pts with NSCLC, and cetuximab in patients with CRC. †For phase II NSCLC cohort, patients must have received prior treatment with platinum-based chemotherapy and a PD-1/PD-L1 inhibitor.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CRC/</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othe</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 solid tumor cohort eligibility based on tissue or plasma test; KRAS</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G12C</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testing for entry was performed locally or centrally using a sponsor preapproved test. Data cutoff as of August 30, 2020. </a:t>
            </a:r>
          </a:p>
        </p:txBody>
      </p:sp>
      <p:sp>
        <p:nvSpPr>
          <p:cNvPr id="36" name="Rectangle 49">
            <a:extLst>
              <a:ext uri="{FF2B5EF4-FFF2-40B4-BE49-F238E27FC236}">
                <a16:creationId xmlns:a16="http://schemas.microsoft.com/office/drawing/2014/main" id="{DD83AEA4-990A-4653-B05E-053806116441}"/>
              </a:ext>
            </a:extLst>
          </p:cNvPr>
          <p:cNvSpPr>
            <a:spLocks noChangeArrowheads="1"/>
          </p:cNvSpPr>
          <p:nvPr/>
        </p:nvSpPr>
        <p:spPr bwMode="auto">
          <a:xfrm>
            <a:off x="9583361" y="4803347"/>
            <a:ext cx="1802227" cy="7784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Other Solid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Tumors</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a:t>
            </a:r>
          </a:p>
        </p:txBody>
      </p:sp>
      <p:sp>
        <p:nvSpPr>
          <p:cNvPr id="58" name="Rectangle 49">
            <a:extLst>
              <a:ext uri="{FF2B5EF4-FFF2-40B4-BE49-F238E27FC236}">
                <a16:creationId xmlns:a16="http://schemas.microsoft.com/office/drawing/2014/main" id="{2B9F8893-CB25-4C61-B5B6-C0C8CD7B4F2D}"/>
              </a:ext>
            </a:extLst>
          </p:cNvPr>
          <p:cNvSpPr>
            <a:spLocks noChangeArrowheads="1"/>
          </p:cNvSpPr>
          <p:nvPr/>
        </p:nvSpPr>
        <p:spPr bwMode="auto">
          <a:xfrm>
            <a:off x="9562894" y="3873419"/>
            <a:ext cx="1802227" cy="7784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CRC</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 </a:t>
            </a:r>
          </a:p>
        </p:txBody>
      </p:sp>
      <p:sp>
        <p:nvSpPr>
          <p:cNvPr id="60" name="Rectangle 49">
            <a:extLst>
              <a:ext uri="{FF2B5EF4-FFF2-40B4-BE49-F238E27FC236}">
                <a16:creationId xmlns:a16="http://schemas.microsoft.com/office/drawing/2014/main" id="{5BFBB565-2485-49B8-9B26-3E8C42B58C67}"/>
              </a:ext>
            </a:extLst>
          </p:cNvPr>
          <p:cNvSpPr>
            <a:spLocks noChangeArrowheads="1"/>
          </p:cNvSpPr>
          <p:nvPr/>
        </p:nvSpPr>
        <p:spPr bwMode="auto">
          <a:xfrm>
            <a:off x="9553735" y="2955523"/>
            <a:ext cx="1802227" cy="7784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NSCLC</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79) </a:t>
            </a:r>
          </a:p>
        </p:txBody>
      </p:sp>
    </p:spTree>
    <p:extLst>
      <p:ext uri="{BB962C8B-B14F-4D97-AF65-F5344CB8AC3E}">
        <p14:creationId xmlns:p14="http://schemas.microsoft.com/office/powerpoint/2010/main" val="502145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C766-D1F2-46E1-A27B-6C1EF2CAC40C}"/>
              </a:ext>
            </a:extLst>
          </p:cNvPr>
          <p:cNvSpPr>
            <a:spLocks noGrp="1"/>
          </p:cNvSpPr>
          <p:nvPr>
            <p:ph type="title"/>
          </p:nvPr>
        </p:nvSpPr>
        <p:spPr/>
        <p:txBody>
          <a:bodyPr/>
          <a:lstStyle/>
          <a:p>
            <a:r>
              <a:rPr lang="en-US" dirty="0"/>
              <a:t>KRYSTAL-1: Treatment-Related Adverse Events</a:t>
            </a:r>
          </a:p>
        </p:txBody>
      </p:sp>
      <p:graphicFrame>
        <p:nvGraphicFramePr>
          <p:cNvPr id="6" name="Group 3">
            <a:extLst>
              <a:ext uri="{FF2B5EF4-FFF2-40B4-BE49-F238E27FC236}">
                <a16:creationId xmlns:a16="http://schemas.microsoft.com/office/drawing/2014/main" id="{10F8C99A-35FB-412F-A8FC-8CE0F3375F90}"/>
              </a:ext>
            </a:extLst>
          </p:cNvPr>
          <p:cNvGraphicFramePr>
            <a:graphicFrameLocks noGrp="1"/>
          </p:cNvGraphicFramePr>
          <p:nvPr>
            <p:ph sz="half" idx="1"/>
          </p:nvPr>
        </p:nvGraphicFramePr>
        <p:xfrm>
          <a:off x="5968194" y="1914525"/>
          <a:ext cx="5310187" cy="3688256"/>
        </p:xfrm>
        <a:graphic>
          <a:graphicData uri="http://schemas.openxmlformats.org/drawingml/2006/table">
            <a:tbl>
              <a:tblPr/>
              <a:tblGrid>
                <a:gridCol w="2104683">
                  <a:extLst>
                    <a:ext uri="{9D8B030D-6E8A-4147-A177-3AD203B41FA5}">
                      <a16:colId xmlns:a16="http://schemas.microsoft.com/office/drawing/2014/main" val="20000"/>
                    </a:ext>
                  </a:extLst>
                </a:gridCol>
                <a:gridCol w="1099225">
                  <a:extLst>
                    <a:ext uri="{9D8B030D-6E8A-4147-A177-3AD203B41FA5}">
                      <a16:colId xmlns:a16="http://schemas.microsoft.com/office/drawing/2014/main" val="20001"/>
                    </a:ext>
                  </a:extLst>
                </a:gridCol>
                <a:gridCol w="1089498">
                  <a:extLst>
                    <a:ext uri="{9D8B030D-6E8A-4147-A177-3AD203B41FA5}">
                      <a16:colId xmlns:a16="http://schemas.microsoft.com/office/drawing/2014/main" val="3877103654"/>
                    </a:ext>
                  </a:extLst>
                </a:gridCol>
                <a:gridCol w="1016781">
                  <a:extLst>
                    <a:ext uri="{9D8B030D-6E8A-4147-A177-3AD203B41FA5}">
                      <a16:colId xmlns:a16="http://schemas.microsoft.com/office/drawing/2014/main" val="20002"/>
                    </a:ext>
                  </a:extLst>
                </a:gridCol>
              </a:tblGrid>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5</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1532900"/>
                  </a:ext>
                </a:extLst>
              </a:tr>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ALT</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96652"/>
                  </a:ext>
                </a:extLst>
              </a:tr>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AST</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75900412"/>
                  </a:ext>
                </a:extLst>
              </a:tr>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creatinine</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6478969"/>
                  </a:ext>
                </a:extLst>
              </a:tr>
              <a:tr h="169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470201"/>
                  </a:ext>
                </a:extLst>
              </a:tr>
              <a:tr h="2879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QT prolongation</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0469856"/>
                  </a:ext>
                </a:extLst>
              </a:tr>
              <a:tr h="2879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55360685"/>
                  </a:ext>
                </a:extLst>
              </a:tr>
            </a:tbl>
          </a:graphicData>
        </a:graphic>
      </p:graphicFrame>
      <p:grpSp>
        <p:nvGrpSpPr>
          <p:cNvPr id="12" name="Group 7">
            <a:extLst>
              <a:ext uri="{FF2B5EF4-FFF2-40B4-BE49-F238E27FC236}">
                <a16:creationId xmlns:a16="http://schemas.microsoft.com/office/drawing/2014/main" id="{45CD6922-F497-40EF-8897-33DD6A0807FE}"/>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412A3A25-8DCF-42E4-81E3-E1F656A7CD6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ECA5B22-ED37-4E2E-993B-B2415C62C85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TextBox 16">
            <a:extLst>
              <a:ext uri="{FF2B5EF4-FFF2-40B4-BE49-F238E27FC236}">
                <a16:creationId xmlns:a16="http://schemas.microsoft.com/office/drawing/2014/main" id="{0E9198ED-F8FE-4F10-93A3-17E84CBE7DE5}"/>
              </a:ext>
            </a:extLst>
          </p:cNvPr>
          <p:cNvSpPr txBox="1"/>
          <p:nvPr/>
        </p:nvSpPr>
        <p:spPr bwMode="auto">
          <a:xfrm>
            <a:off x="609759" y="1961032"/>
            <a:ext cx="536857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5 TRAEs included 1 case </a:t>
            </a:r>
            <a:b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pneumonitis in a patient with recurrent pneumonitis and 1 case of cardiac failure</a:t>
            </a:r>
            <a:endParaRPr kumimoji="0" lang="en-US" sz="2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TRAEs led to treatment discontinuation in 7.3% of patients included in the trial</a:t>
            </a:r>
            <a:endParaRPr kumimoji="0" lang="en-US" sz="2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F885038-A256-4E16-8A66-DB5FA8F97825}"/>
              </a:ext>
            </a:extLst>
          </p:cNvPr>
          <p:cNvSpPr txBox="1"/>
          <p:nvPr/>
        </p:nvSpPr>
        <p:spPr bwMode="auto">
          <a:xfrm>
            <a:off x="5909803" y="1529415"/>
            <a:ext cx="536857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Cohorts Pooled: 600 mg BID (n = 110)</a:t>
            </a:r>
          </a:p>
        </p:txBody>
      </p:sp>
      <p:sp>
        <p:nvSpPr>
          <p:cNvPr id="8" name="Text Box 15">
            <a:extLst>
              <a:ext uri="{FF2B5EF4-FFF2-40B4-BE49-F238E27FC236}">
                <a16:creationId xmlns:a16="http://schemas.microsoft.com/office/drawing/2014/main" id="{EB90E2C2-831E-401B-B9B6-B56F723505B8}"/>
              </a:ext>
            </a:extLst>
          </p:cNvPr>
          <p:cNvSpPr txBox="1">
            <a:spLocks noChangeArrowheads="1"/>
          </p:cNvSpPr>
          <p:nvPr/>
        </p:nvSpPr>
        <p:spPr bwMode="auto">
          <a:xfrm>
            <a:off x="412751"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t>
            </a:r>
            <a:r>
              <a:rPr kumimoji="0" lang="az-Cyrl-AZ"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ӓ</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nne. AACR-NCI-EORTC 2020. Abstr LBA-03.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04612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2D9E-7D36-4DD4-B27E-83137FF85AEF}"/>
              </a:ext>
            </a:extLst>
          </p:cNvPr>
          <p:cNvSpPr>
            <a:spLocks noGrp="1"/>
          </p:cNvSpPr>
          <p:nvPr>
            <p:ph type="title"/>
          </p:nvPr>
        </p:nvSpPr>
        <p:spPr/>
        <p:txBody>
          <a:bodyPr/>
          <a:lstStyle/>
          <a:p>
            <a:r>
              <a:rPr lang="en-US" dirty="0"/>
              <a:t>KRYSTAL-1: Best Tumor Response in NSCLC Cohort</a:t>
            </a:r>
          </a:p>
        </p:txBody>
      </p:sp>
      <p:grpSp>
        <p:nvGrpSpPr>
          <p:cNvPr id="6" name="Group 7">
            <a:extLst>
              <a:ext uri="{FF2B5EF4-FFF2-40B4-BE49-F238E27FC236}">
                <a16:creationId xmlns:a16="http://schemas.microsoft.com/office/drawing/2014/main" id="{C6E16D4C-0806-475A-9FAE-84F67BDF0084}"/>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0482B438-B308-403C-A70B-B546A6BD34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7A322159-6BA7-42A3-9754-7D500B48B8D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Content Placeholder 15">
            <a:extLst>
              <a:ext uri="{FF2B5EF4-FFF2-40B4-BE49-F238E27FC236}">
                <a16:creationId xmlns:a16="http://schemas.microsoft.com/office/drawing/2014/main" id="{C4CCE95B-193F-429E-9948-E53BE70209D6}"/>
              </a:ext>
            </a:extLst>
          </p:cNvPr>
          <p:cNvSpPr>
            <a:spLocks noGrp="1"/>
          </p:cNvSpPr>
          <p:nvPr>
            <p:ph idx="1"/>
          </p:nvPr>
        </p:nvSpPr>
        <p:spPr>
          <a:xfrm>
            <a:off x="508000" y="1268777"/>
            <a:ext cx="10682051" cy="3097053"/>
          </a:xfrm>
        </p:spPr>
        <p:txBody>
          <a:bodyPr/>
          <a:lstStyle/>
          <a:p>
            <a:r>
              <a:rPr lang="en-US" dirty="0"/>
              <a:t>Local radiographic scans every 6 wks in 51 evaluable patients</a:t>
            </a:r>
          </a:p>
        </p:txBody>
      </p:sp>
      <p:sp>
        <p:nvSpPr>
          <p:cNvPr id="15" name="TextBox 14">
            <a:extLst>
              <a:ext uri="{FF2B5EF4-FFF2-40B4-BE49-F238E27FC236}">
                <a16:creationId xmlns:a16="http://schemas.microsoft.com/office/drawing/2014/main" id="{718A6309-5394-4F8D-8932-9BFA99AC5FCB}"/>
              </a:ext>
            </a:extLst>
          </p:cNvPr>
          <p:cNvSpPr txBox="1"/>
          <p:nvPr/>
        </p:nvSpPr>
        <p:spPr bwMode="auto">
          <a:xfrm>
            <a:off x="4872553" y="6063989"/>
            <a:ext cx="257291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Evaluable Patients</a:t>
            </a:r>
          </a:p>
        </p:txBody>
      </p:sp>
      <p:sp>
        <p:nvSpPr>
          <p:cNvPr id="68" name="Rectangle 81">
            <a:extLst>
              <a:ext uri="{FF2B5EF4-FFF2-40B4-BE49-F238E27FC236}">
                <a16:creationId xmlns:a16="http://schemas.microsoft.com/office/drawing/2014/main" id="{66DDBD95-6915-47DA-8B00-1DA2FF69CEBC}"/>
              </a:ext>
            </a:extLst>
          </p:cNvPr>
          <p:cNvSpPr>
            <a:spLocks noChangeArrowheads="1"/>
          </p:cNvSpPr>
          <p:nvPr/>
        </p:nvSpPr>
        <p:spPr bwMode="auto">
          <a:xfrm rot="16200000">
            <a:off x="925805" y="4467929"/>
            <a:ext cx="20550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 From BL in Sum of</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Longest Diameter (%)</a:t>
            </a:r>
          </a:p>
        </p:txBody>
      </p:sp>
      <p:graphicFrame>
        <p:nvGraphicFramePr>
          <p:cNvPr id="20" name="Table 11">
            <a:extLst>
              <a:ext uri="{FF2B5EF4-FFF2-40B4-BE49-F238E27FC236}">
                <a16:creationId xmlns:a16="http://schemas.microsoft.com/office/drawing/2014/main" id="{43B353A0-E93F-4661-844F-87E2E5F8F4A9}"/>
              </a:ext>
            </a:extLst>
          </p:cNvPr>
          <p:cNvGraphicFramePr>
            <a:graphicFrameLocks/>
          </p:cNvGraphicFramePr>
          <p:nvPr/>
        </p:nvGraphicFramePr>
        <p:xfrm>
          <a:off x="3609265" y="1746386"/>
          <a:ext cx="4901408" cy="1676464"/>
        </p:xfrm>
        <a:graphic>
          <a:graphicData uri="http://schemas.openxmlformats.org/drawingml/2006/table">
            <a:tbl>
              <a:tblPr firstRow="1" bandRow="1">
                <a:tableStyleId>{93296810-A885-4BE3-A3E7-6D5BEEA58F35}</a:tableStyleId>
              </a:tblPr>
              <a:tblGrid>
                <a:gridCol w="3904554">
                  <a:extLst>
                    <a:ext uri="{9D8B030D-6E8A-4147-A177-3AD203B41FA5}">
                      <a16:colId xmlns:a16="http://schemas.microsoft.com/office/drawing/2014/main" val="1717984608"/>
                    </a:ext>
                  </a:extLst>
                </a:gridCol>
                <a:gridCol w="996854">
                  <a:extLst>
                    <a:ext uri="{9D8B030D-6E8A-4147-A177-3AD203B41FA5}">
                      <a16:colId xmlns:a16="http://schemas.microsoft.com/office/drawing/2014/main" val="1761832073"/>
                    </a:ext>
                  </a:extLst>
                </a:gridCol>
              </a:tblGrid>
              <a:tr h="238053">
                <a:tc>
                  <a:txBody>
                    <a:bodyPr/>
                    <a:lstStyle/>
                    <a:p>
                      <a:r>
                        <a:rPr lang="en-US" sz="1600" dirty="0">
                          <a:latin typeface="Calibri" panose="020F0502020204030204" pitchFamily="34" charset="0"/>
                          <a:cs typeface="Calibri" panose="020F0502020204030204" pitchFamily="34" charset="0"/>
                        </a:rPr>
                        <a:t>Efficacy</a:t>
                      </a:r>
                      <a:endParaRPr lang="en-US" sz="1600" baseline="300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NSCLC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33486646"/>
                  </a:ext>
                </a:extLst>
              </a:tr>
              <a:tr h="21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Number of evaluable patients, n</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txBody>
                  <a:tcPr marL="121699" marR="121699" marT="45728" marB="45728"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4679554"/>
                  </a:ext>
                </a:extLst>
              </a:tr>
              <a:tr h="204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45</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77670337"/>
                  </a:ext>
                </a:extLst>
              </a:tr>
              <a:tr h="238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96</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105476"/>
                  </a:ext>
                </a:extLst>
              </a:tr>
              <a:tr h="204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continuing treatment, n</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189653"/>
                  </a:ext>
                </a:extLst>
              </a:tr>
            </a:tbl>
          </a:graphicData>
        </a:graphic>
      </p:graphicFrame>
      <p:sp>
        <p:nvSpPr>
          <p:cNvPr id="5" name="Text Box 15">
            <a:extLst>
              <a:ext uri="{FF2B5EF4-FFF2-40B4-BE49-F238E27FC236}">
                <a16:creationId xmlns:a16="http://schemas.microsoft.com/office/drawing/2014/main" id="{ECA95C35-05FA-46E2-BAF7-6A89246B828D}"/>
              </a:ext>
            </a:extLst>
          </p:cNvPr>
          <p:cNvSpPr txBox="1">
            <a:spLocks noChangeArrowheads="1"/>
          </p:cNvSpPr>
          <p:nvPr/>
        </p:nvSpPr>
        <p:spPr bwMode="auto">
          <a:xfrm>
            <a:off x="412751"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t>
            </a:r>
            <a:r>
              <a:rPr kumimoji="0" lang="az-Cyrl-AZ"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ӓ</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nne. AACR-NCI-EORTC 2020. Abstr LBA-03.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5" name="Group 84">
            <a:extLst>
              <a:ext uri="{FF2B5EF4-FFF2-40B4-BE49-F238E27FC236}">
                <a16:creationId xmlns:a16="http://schemas.microsoft.com/office/drawing/2014/main" id="{AC2FA0A5-AE2E-40FA-9F9C-E5AEDF6D47DD}"/>
              </a:ext>
            </a:extLst>
          </p:cNvPr>
          <p:cNvGrpSpPr/>
          <p:nvPr/>
        </p:nvGrpSpPr>
        <p:grpSpPr>
          <a:xfrm>
            <a:off x="8883584" y="3358662"/>
            <a:ext cx="1005417" cy="492443"/>
            <a:chOff x="8458952" y="3306667"/>
            <a:chExt cx="1005417" cy="492443"/>
          </a:xfrm>
        </p:grpSpPr>
        <p:sp>
          <p:nvSpPr>
            <p:cNvPr id="86" name="Rectangle 190">
              <a:extLst>
                <a:ext uri="{FF2B5EF4-FFF2-40B4-BE49-F238E27FC236}">
                  <a16:creationId xmlns:a16="http://schemas.microsoft.com/office/drawing/2014/main" id="{862D458C-4FC8-4DC8-99A2-92D34E416DF2}"/>
                </a:ext>
              </a:extLst>
            </p:cNvPr>
            <p:cNvSpPr>
              <a:spLocks noChangeArrowheads="1"/>
            </p:cNvSpPr>
            <p:nvPr/>
          </p:nvSpPr>
          <p:spPr bwMode="auto">
            <a:xfrm>
              <a:off x="8635616" y="3306667"/>
              <a:ext cx="8287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7" name="Rectangle 86">
              <a:extLst>
                <a:ext uri="{FF2B5EF4-FFF2-40B4-BE49-F238E27FC236}">
                  <a16:creationId xmlns:a16="http://schemas.microsoft.com/office/drawing/2014/main" id="{46ABC8E2-C8DC-4E54-8AF6-237B48682038}"/>
                </a:ext>
              </a:extLst>
            </p:cNvPr>
            <p:cNvSpPr/>
            <p:nvPr/>
          </p:nvSpPr>
          <p:spPr bwMode="auto">
            <a:xfrm>
              <a:off x="8463064" y="3375487"/>
              <a:ext cx="107025" cy="1070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5C66210E-62E1-49FA-87DE-5C4F16AA5DA3}"/>
                </a:ext>
              </a:extLst>
            </p:cNvPr>
            <p:cNvSpPr/>
            <p:nvPr/>
          </p:nvSpPr>
          <p:spPr bwMode="auto">
            <a:xfrm>
              <a:off x="8458952" y="3623247"/>
              <a:ext cx="107025" cy="1070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50" name="Rectangle 190">
            <a:extLst>
              <a:ext uri="{FF2B5EF4-FFF2-40B4-BE49-F238E27FC236}">
                <a16:creationId xmlns:a16="http://schemas.microsoft.com/office/drawing/2014/main" id="{8B41E50D-3699-4FC8-B507-C43351EF4BA1}"/>
              </a:ext>
            </a:extLst>
          </p:cNvPr>
          <p:cNvSpPr>
            <a:spLocks noChangeArrowheads="1"/>
          </p:cNvSpPr>
          <p:nvPr/>
        </p:nvSpPr>
        <p:spPr bwMode="auto">
          <a:xfrm>
            <a:off x="8870195" y="3120019"/>
            <a:ext cx="10387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Study Phase</a:t>
            </a:r>
            <a:endPar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1" name="Rectangle 180">
            <a:extLst>
              <a:ext uri="{FF2B5EF4-FFF2-40B4-BE49-F238E27FC236}">
                <a16:creationId xmlns:a16="http://schemas.microsoft.com/office/drawing/2014/main" id="{3E68155E-861F-4F83-8052-59A02A64A3AA}"/>
              </a:ext>
            </a:extLst>
          </p:cNvPr>
          <p:cNvSpPr>
            <a:spLocks noChangeArrowheads="1"/>
          </p:cNvSpPr>
          <p:nvPr/>
        </p:nvSpPr>
        <p:spPr bwMode="auto">
          <a:xfrm>
            <a:off x="2347970" y="5071493"/>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2" name="Rectangle 182">
            <a:extLst>
              <a:ext uri="{FF2B5EF4-FFF2-40B4-BE49-F238E27FC236}">
                <a16:creationId xmlns:a16="http://schemas.microsoft.com/office/drawing/2014/main" id="{15E62919-0904-45C8-942C-45AB6DE866E4}"/>
              </a:ext>
            </a:extLst>
          </p:cNvPr>
          <p:cNvSpPr>
            <a:spLocks noChangeArrowheads="1"/>
          </p:cNvSpPr>
          <p:nvPr/>
        </p:nvSpPr>
        <p:spPr bwMode="auto">
          <a:xfrm>
            <a:off x="2347973" y="4745252"/>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3" name="Rectangle 184">
            <a:extLst>
              <a:ext uri="{FF2B5EF4-FFF2-40B4-BE49-F238E27FC236}">
                <a16:creationId xmlns:a16="http://schemas.microsoft.com/office/drawing/2014/main" id="{AFD12E66-5ABF-464D-82B2-7A2D203D2C1E}"/>
              </a:ext>
            </a:extLst>
          </p:cNvPr>
          <p:cNvSpPr>
            <a:spLocks noChangeArrowheads="1"/>
          </p:cNvSpPr>
          <p:nvPr/>
        </p:nvSpPr>
        <p:spPr bwMode="auto">
          <a:xfrm>
            <a:off x="2347973" y="4400895"/>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4" name="Rectangle 186">
            <a:extLst>
              <a:ext uri="{FF2B5EF4-FFF2-40B4-BE49-F238E27FC236}">
                <a16:creationId xmlns:a16="http://schemas.microsoft.com/office/drawing/2014/main" id="{3CBEFFD6-F415-4627-A5C8-16ECC3635200}"/>
              </a:ext>
            </a:extLst>
          </p:cNvPr>
          <p:cNvSpPr>
            <a:spLocks noChangeArrowheads="1"/>
          </p:cNvSpPr>
          <p:nvPr/>
        </p:nvSpPr>
        <p:spPr bwMode="auto">
          <a:xfrm>
            <a:off x="2514686" y="4069481"/>
            <a:ext cx="1041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5" name="Rectangle 188">
            <a:extLst>
              <a:ext uri="{FF2B5EF4-FFF2-40B4-BE49-F238E27FC236}">
                <a16:creationId xmlns:a16="http://schemas.microsoft.com/office/drawing/2014/main" id="{E003AE31-7EB0-4924-A36A-2001A1D7200D}"/>
              </a:ext>
            </a:extLst>
          </p:cNvPr>
          <p:cNvSpPr>
            <a:spLocks noChangeArrowheads="1"/>
          </p:cNvSpPr>
          <p:nvPr/>
        </p:nvSpPr>
        <p:spPr bwMode="auto">
          <a:xfrm>
            <a:off x="2410491" y="3732962"/>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3" name="Rectangle 190">
            <a:extLst>
              <a:ext uri="{FF2B5EF4-FFF2-40B4-BE49-F238E27FC236}">
                <a16:creationId xmlns:a16="http://schemas.microsoft.com/office/drawing/2014/main" id="{2042CDCD-2A93-4AF1-9341-949A70608456}"/>
              </a:ext>
            </a:extLst>
          </p:cNvPr>
          <p:cNvSpPr>
            <a:spLocks noChangeArrowheads="1"/>
          </p:cNvSpPr>
          <p:nvPr/>
        </p:nvSpPr>
        <p:spPr bwMode="auto">
          <a:xfrm>
            <a:off x="2410484" y="339505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9" name="Freeform: Shape 148">
            <a:extLst>
              <a:ext uri="{FF2B5EF4-FFF2-40B4-BE49-F238E27FC236}">
                <a16:creationId xmlns:a16="http://schemas.microsoft.com/office/drawing/2014/main" id="{0EBCC7ED-1E30-4174-AF89-AFBB1A3550E8}"/>
              </a:ext>
            </a:extLst>
          </p:cNvPr>
          <p:cNvSpPr/>
          <p:nvPr/>
        </p:nvSpPr>
        <p:spPr bwMode="auto">
          <a:xfrm>
            <a:off x="2762262" y="3521466"/>
            <a:ext cx="7610852" cy="2537442"/>
          </a:xfrm>
          <a:custGeom>
            <a:avLst/>
            <a:gdLst>
              <a:gd name="connsiteX0" fmla="*/ 0 w 5053519"/>
              <a:gd name="connsiteY0" fmla="*/ 0 h 1721796"/>
              <a:gd name="connsiteX1" fmla="*/ 0 w 5053519"/>
              <a:gd name="connsiteY1" fmla="*/ 1721796 h 1721796"/>
              <a:gd name="connsiteX2" fmla="*/ 5053519 w 5053519"/>
              <a:gd name="connsiteY2" fmla="*/ 1721796 h 1721796"/>
            </a:gdLst>
            <a:ahLst/>
            <a:cxnLst>
              <a:cxn ang="0">
                <a:pos x="connsiteX0" y="connsiteY0"/>
              </a:cxn>
              <a:cxn ang="0">
                <a:pos x="connsiteX1" y="connsiteY1"/>
              </a:cxn>
              <a:cxn ang="0">
                <a:pos x="connsiteX2" y="connsiteY2"/>
              </a:cxn>
            </a:cxnLst>
            <a:rect l="l" t="t" r="r" b="b"/>
            <a:pathLst>
              <a:path w="5053519" h="1721796">
                <a:moveTo>
                  <a:pt x="0" y="0"/>
                </a:moveTo>
                <a:lnTo>
                  <a:pt x="0" y="1721796"/>
                </a:lnTo>
                <a:lnTo>
                  <a:pt x="5053519" y="172179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1" name="Rectangle 190">
            <a:extLst>
              <a:ext uri="{FF2B5EF4-FFF2-40B4-BE49-F238E27FC236}">
                <a16:creationId xmlns:a16="http://schemas.microsoft.com/office/drawing/2014/main" id="{757615E1-C0C0-4762-BD58-A6F22701EA7C}"/>
              </a:ext>
            </a:extLst>
          </p:cNvPr>
          <p:cNvSpPr>
            <a:spLocks noChangeArrowheads="1"/>
          </p:cNvSpPr>
          <p:nvPr/>
        </p:nvSpPr>
        <p:spPr bwMode="auto">
          <a:xfrm>
            <a:off x="2762262" y="3686424"/>
            <a:ext cx="76089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Frequency in </a:t>
            </a: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KRAS</a:t>
            </a: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Aberrations by Tumor Type</a:t>
            </a:r>
            <a:endPar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56" name="Group 155">
            <a:extLst>
              <a:ext uri="{FF2B5EF4-FFF2-40B4-BE49-F238E27FC236}">
                <a16:creationId xmlns:a16="http://schemas.microsoft.com/office/drawing/2014/main" id="{49735552-F4E3-41F6-BF49-DAAE6C0495AA}"/>
              </a:ext>
            </a:extLst>
          </p:cNvPr>
          <p:cNvGrpSpPr/>
          <p:nvPr/>
        </p:nvGrpSpPr>
        <p:grpSpPr>
          <a:xfrm>
            <a:off x="2682959" y="3521463"/>
            <a:ext cx="81180" cy="2357077"/>
            <a:chOff x="2688501" y="3428997"/>
            <a:chExt cx="81180" cy="2357077"/>
          </a:xfrm>
        </p:grpSpPr>
        <p:sp>
          <p:nvSpPr>
            <p:cNvPr id="97" name="Line 179">
              <a:extLst>
                <a:ext uri="{FF2B5EF4-FFF2-40B4-BE49-F238E27FC236}">
                  <a16:creationId xmlns:a16="http://schemas.microsoft.com/office/drawing/2014/main" id="{712983FE-7403-4355-839D-7CFDFD846C10}"/>
                </a:ext>
              </a:extLst>
            </p:cNvPr>
            <p:cNvSpPr>
              <a:spLocks noChangeShapeType="1"/>
            </p:cNvSpPr>
            <p:nvPr/>
          </p:nvSpPr>
          <p:spPr bwMode="auto">
            <a:xfrm flipH="1">
              <a:off x="2688501" y="5786074"/>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8" name="Line 181">
              <a:extLst>
                <a:ext uri="{FF2B5EF4-FFF2-40B4-BE49-F238E27FC236}">
                  <a16:creationId xmlns:a16="http://schemas.microsoft.com/office/drawing/2014/main" id="{16ADCFD2-0C80-430A-8A86-F009AC29A1D2}"/>
                </a:ext>
              </a:extLst>
            </p:cNvPr>
            <p:cNvSpPr>
              <a:spLocks noChangeShapeType="1"/>
            </p:cNvSpPr>
            <p:nvPr/>
          </p:nvSpPr>
          <p:spPr bwMode="auto">
            <a:xfrm flipH="1">
              <a:off x="2688501" y="54493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9" name="Line 183">
              <a:extLst>
                <a:ext uri="{FF2B5EF4-FFF2-40B4-BE49-F238E27FC236}">
                  <a16:creationId xmlns:a16="http://schemas.microsoft.com/office/drawing/2014/main" id="{FBECE8E9-628B-4033-AB58-26B88B3DF3A1}"/>
                </a:ext>
              </a:extLst>
            </p:cNvPr>
            <p:cNvSpPr>
              <a:spLocks noChangeShapeType="1"/>
            </p:cNvSpPr>
            <p:nvPr/>
          </p:nvSpPr>
          <p:spPr bwMode="auto">
            <a:xfrm flipH="1">
              <a:off x="2688501" y="51126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0" name="Line 185">
              <a:extLst>
                <a:ext uri="{FF2B5EF4-FFF2-40B4-BE49-F238E27FC236}">
                  <a16:creationId xmlns:a16="http://schemas.microsoft.com/office/drawing/2014/main" id="{0C85B8CD-9421-4DC1-A639-DBFFE550FF73}"/>
                </a:ext>
              </a:extLst>
            </p:cNvPr>
            <p:cNvSpPr>
              <a:spLocks noChangeShapeType="1"/>
            </p:cNvSpPr>
            <p:nvPr/>
          </p:nvSpPr>
          <p:spPr bwMode="auto">
            <a:xfrm flipH="1">
              <a:off x="2688501" y="477589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1" name="Line 187">
              <a:extLst>
                <a:ext uri="{FF2B5EF4-FFF2-40B4-BE49-F238E27FC236}">
                  <a16:creationId xmlns:a16="http://schemas.microsoft.com/office/drawing/2014/main" id="{F9AB705B-E649-4C3F-9772-AE744BA00F82}"/>
                </a:ext>
              </a:extLst>
            </p:cNvPr>
            <p:cNvSpPr>
              <a:spLocks noChangeShapeType="1"/>
            </p:cNvSpPr>
            <p:nvPr/>
          </p:nvSpPr>
          <p:spPr bwMode="auto">
            <a:xfrm flipH="1">
              <a:off x="2688501" y="443917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2" name="Line 189">
              <a:extLst>
                <a:ext uri="{FF2B5EF4-FFF2-40B4-BE49-F238E27FC236}">
                  <a16:creationId xmlns:a16="http://schemas.microsoft.com/office/drawing/2014/main" id="{6F5E83AA-9975-465E-AF7F-A6BF586F4644}"/>
                </a:ext>
              </a:extLst>
            </p:cNvPr>
            <p:cNvSpPr>
              <a:spLocks noChangeShapeType="1"/>
            </p:cNvSpPr>
            <p:nvPr/>
          </p:nvSpPr>
          <p:spPr bwMode="auto">
            <a:xfrm flipH="1">
              <a:off x="2688501" y="41024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Line 187">
              <a:extLst>
                <a:ext uri="{FF2B5EF4-FFF2-40B4-BE49-F238E27FC236}">
                  <a16:creationId xmlns:a16="http://schemas.microsoft.com/office/drawing/2014/main" id="{821E62CE-2BB0-4630-9B9D-CC753149B4CF}"/>
                </a:ext>
              </a:extLst>
            </p:cNvPr>
            <p:cNvSpPr>
              <a:spLocks noChangeShapeType="1"/>
            </p:cNvSpPr>
            <p:nvPr/>
          </p:nvSpPr>
          <p:spPr bwMode="auto">
            <a:xfrm flipH="1">
              <a:off x="2688501" y="37657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Line 189">
              <a:extLst>
                <a:ext uri="{FF2B5EF4-FFF2-40B4-BE49-F238E27FC236}">
                  <a16:creationId xmlns:a16="http://schemas.microsoft.com/office/drawing/2014/main" id="{1D4498CE-7643-41E2-BD5E-01EFA798DF8B}"/>
                </a:ext>
              </a:extLst>
            </p:cNvPr>
            <p:cNvSpPr>
              <a:spLocks noChangeShapeType="1"/>
            </p:cNvSpPr>
            <p:nvPr/>
          </p:nvSpPr>
          <p:spPr bwMode="auto">
            <a:xfrm flipH="1">
              <a:off x="2688501" y="342899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58" name="Rectangle 180">
            <a:extLst>
              <a:ext uri="{FF2B5EF4-FFF2-40B4-BE49-F238E27FC236}">
                <a16:creationId xmlns:a16="http://schemas.microsoft.com/office/drawing/2014/main" id="{6F08B854-F9BA-441A-BE00-D3C05B788881}"/>
              </a:ext>
            </a:extLst>
          </p:cNvPr>
          <p:cNvSpPr>
            <a:spLocks noChangeArrowheads="1"/>
          </p:cNvSpPr>
          <p:nvPr/>
        </p:nvSpPr>
        <p:spPr bwMode="auto">
          <a:xfrm>
            <a:off x="2248625" y="5733882"/>
            <a:ext cx="37510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0" name="Rectangle 182">
            <a:extLst>
              <a:ext uri="{FF2B5EF4-FFF2-40B4-BE49-F238E27FC236}">
                <a16:creationId xmlns:a16="http://schemas.microsoft.com/office/drawing/2014/main" id="{7527B3BB-4AD3-44B2-B74C-32948D1C96E3}"/>
              </a:ext>
            </a:extLst>
          </p:cNvPr>
          <p:cNvSpPr>
            <a:spLocks noChangeArrowheads="1"/>
          </p:cNvSpPr>
          <p:nvPr/>
        </p:nvSpPr>
        <p:spPr bwMode="auto">
          <a:xfrm>
            <a:off x="2352823" y="5407641"/>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63" name="Straight Connector 162">
            <a:extLst>
              <a:ext uri="{FF2B5EF4-FFF2-40B4-BE49-F238E27FC236}">
                <a16:creationId xmlns:a16="http://schemas.microsoft.com/office/drawing/2014/main" id="{1DF260EA-8BDB-469E-B898-2234A2B01595}"/>
              </a:ext>
            </a:extLst>
          </p:cNvPr>
          <p:cNvCxnSpPr/>
          <p:nvPr/>
        </p:nvCxnSpPr>
        <p:spPr bwMode="auto">
          <a:xfrm>
            <a:off x="2762262" y="4706906"/>
            <a:ext cx="7610852"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66" name="Rectangle 165">
            <a:extLst>
              <a:ext uri="{FF2B5EF4-FFF2-40B4-BE49-F238E27FC236}">
                <a16:creationId xmlns:a16="http://schemas.microsoft.com/office/drawing/2014/main" id="{BC68C7AF-025E-4D8B-A8B4-41C0E5315D9D}"/>
              </a:ext>
            </a:extLst>
          </p:cNvPr>
          <p:cNvSpPr/>
          <p:nvPr/>
        </p:nvSpPr>
        <p:spPr bwMode="auto">
          <a:xfrm>
            <a:off x="2811069" y="4057937"/>
            <a:ext cx="104202" cy="1346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C14C7960-2B88-4B24-B911-99763F739D15}"/>
              </a:ext>
            </a:extLst>
          </p:cNvPr>
          <p:cNvSpPr/>
          <p:nvPr/>
        </p:nvSpPr>
        <p:spPr bwMode="auto">
          <a:xfrm>
            <a:off x="2963469" y="4055939"/>
            <a:ext cx="104202" cy="13465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B5CB81BC-8327-45E8-AADF-F4DBECD04561}"/>
              </a:ext>
            </a:extLst>
          </p:cNvPr>
          <p:cNvSpPr/>
          <p:nvPr/>
        </p:nvSpPr>
        <p:spPr bwMode="auto">
          <a:xfrm>
            <a:off x="3109435" y="4077647"/>
            <a:ext cx="104202" cy="1129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FEEF5DE7-0163-417B-9BBD-09C4553BD02A}"/>
              </a:ext>
            </a:extLst>
          </p:cNvPr>
          <p:cNvSpPr/>
          <p:nvPr/>
        </p:nvSpPr>
        <p:spPr bwMode="auto">
          <a:xfrm>
            <a:off x="3255511" y="4110121"/>
            <a:ext cx="104202" cy="7814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Rectangle 173">
            <a:extLst>
              <a:ext uri="{FF2B5EF4-FFF2-40B4-BE49-F238E27FC236}">
                <a16:creationId xmlns:a16="http://schemas.microsoft.com/office/drawing/2014/main" id="{2722BB22-2224-4148-A566-AFD2CCCBCFBC}"/>
              </a:ext>
            </a:extLst>
          </p:cNvPr>
          <p:cNvSpPr/>
          <p:nvPr/>
        </p:nvSpPr>
        <p:spPr bwMode="auto">
          <a:xfrm>
            <a:off x="3394042" y="4155838"/>
            <a:ext cx="104202"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DA996411-B009-422C-BF36-D39A0777256E}"/>
              </a:ext>
            </a:extLst>
          </p:cNvPr>
          <p:cNvSpPr/>
          <p:nvPr/>
        </p:nvSpPr>
        <p:spPr bwMode="auto">
          <a:xfrm>
            <a:off x="3546233" y="4157451"/>
            <a:ext cx="104202"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391681EC-F9CC-4B8F-AAE1-7BC5302F81B5}"/>
              </a:ext>
            </a:extLst>
          </p:cNvPr>
          <p:cNvSpPr/>
          <p:nvPr/>
        </p:nvSpPr>
        <p:spPr bwMode="auto">
          <a:xfrm>
            <a:off x="3827890" y="4188270"/>
            <a:ext cx="104202" cy="592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Rectangle 179">
            <a:extLst>
              <a:ext uri="{FF2B5EF4-FFF2-40B4-BE49-F238E27FC236}">
                <a16:creationId xmlns:a16="http://schemas.microsoft.com/office/drawing/2014/main" id="{FB77C119-3C54-47A2-948B-219D5BD44FB8}"/>
              </a:ext>
            </a:extLst>
          </p:cNvPr>
          <p:cNvSpPr/>
          <p:nvPr/>
        </p:nvSpPr>
        <p:spPr bwMode="auto">
          <a:xfrm>
            <a:off x="3979369" y="4194913"/>
            <a:ext cx="104202" cy="1323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21D55C79-AD09-41C2-A143-2D228F91AB0F}"/>
              </a:ext>
            </a:extLst>
          </p:cNvPr>
          <p:cNvSpPr/>
          <p:nvPr/>
        </p:nvSpPr>
        <p:spPr bwMode="auto">
          <a:xfrm>
            <a:off x="4136830" y="4194913"/>
            <a:ext cx="104202" cy="17552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4" name="Rectangle 183">
            <a:extLst>
              <a:ext uri="{FF2B5EF4-FFF2-40B4-BE49-F238E27FC236}">
                <a16:creationId xmlns:a16="http://schemas.microsoft.com/office/drawing/2014/main" id="{CD089193-CFAA-40A7-ADC8-9FA8F71550E9}"/>
              </a:ext>
            </a:extLst>
          </p:cNvPr>
          <p:cNvSpPr/>
          <p:nvPr/>
        </p:nvSpPr>
        <p:spPr bwMode="auto">
          <a:xfrm>
            <a:off x="4279372" y="4201530"/>
            <a:ext cx="104202" cy="2372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Rectangle 185">
            <a:extLst>
              <a:ext uri="{FF2B5EF4-FFF2-40B4-BE49-F238E27FC236}">
                <a16:creationId xmlns:a16="http://schemas.microsoft.com/office/drawing/2014/main" id="{07FEF117-8632-4E17-9AFB-416FDB24F086}"/>
              </a:ext>
            </a:extLst>
          </p:cNvPr>
          <p:cNvSpPr/>
          <p:nvPr/>
        </p:nvSpPr>
        <p:spPr bwMode="auto">
          <a:xfrm>
            <a:off x="4429459" y="4201529"/>
            <a:ext cx="104202" cy="2501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2A4C2744-B7B5-470D-88D9-4791DD8715C7}"/>
              </a:ext>
            </a:extLst>
          </p:cNvPr>
          <p:cNvSpPr/>
          <p:nvPr/>
        </p:nvSpPr>
        <p:spPr bwMode="auto">
          <a:xfrm>
            <a:off x="4579546" y="4201529"/>
            <a:ext cx="104202" cy="2704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0" name="Rectangle 189">
            <a:extLst>
              <a:ext uri="{FF2B5EF4-FFF2-40B4-BE49-F238E27FC236}">
                <a16:creationId xmlns:a16="http://schemas.microsoft.com/office/drawing/2014/main" id="{CF6BE645-F2D7-49A9-9D9C-81D42EC69D1F}"/>
              </a:ext>
            </a:extLst>
          </p:cNvPr>
          <p:cNvSpPr/>
          <p:nvPr/>
        </p:nvSpPr>
        <p:spPr bwMode="auto">
          <a:xfrm>
            <a:off x="4727432" y="4188271"/>
            <a:ext cx="104202" cy="2863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2" name="Rectangle 191">
            <a:extLst>
              <a:ext uri="{FF2B5EF4-FFF2-40B4-BE49-F238E27FC236}">
                <a16:creationId xmlns:a16="http://schemas.microsoft.com/office/drawing/2014/main" id="{EE5471DF-84B7-4FB9-AC09-C1B43D7BA09D}"/>
              </a:ext>
            </a:extLst>
          </p:cNvPr>
          <p:cNvSpPr/>
          <p:nvPr/>
        </p:nvSpPr>
        <p:spPr bwMode="auto">
          <a:xfrm>
            <a:off x="4875318" y="4201529"/>
            <a:ext cx="104202" cy="2934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 name="Rectangle 193">
            <a:extLst>
              <a:ext uri="{FF2B5EF4-FFF2-40B4-BE49-F238E27FC236}">
                <a16:creationId xmlns:a16="http://schemas.microsoft.com/office/drawing/2014/main" id="{0C684513-AA63-49FD-B55F-02BD9C895ECD}"/>
              </a:ext>
            </a:extLst>
          </p:cNvPr>
          <p:cNvSpPr/>
          <p:nvPr/>
        </p:nvSpPr>
        <p:spPr bwMode="auto">
          <a:xfrm>
            <a:off x="5021394" y="4194913"/>
            <a:ext cx="104202" cy="3234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6" name="Rectangle 195">
            <a:extLst>
              <a:ext uri="{FF2B5EF4-FFF2-40B4-BE49-F238E27FC236}">
                <a16:creationId xmlns:a16="http://schemas.microsoft.com/office/drawing/2014/main" id="{66E2DAA7-C3A1-43CE-AF3F-5FBAC349443A}"/>
              </a:ext>
            </a:extLst>
          </p:cNvPr>
          <p:cNvSpPr/>
          <p:nvPr/>
        </p:nvSpPr>
        <p:spPr bwMode="auto">
          <a:xfrm>
            <a:off x="5170655" y="4202181"/>
            <a:ext cx="104202" cy="3234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8" name="Rectangle 197">
            <a:extLst>
              <a:ext uri="{FF2B5EF4-FFF2-40B4-BE49-F238E27FC236}">
                <a16:creationId xmlns:a16="http://schemas.microsoft.com/office/drawing/2014/main" id="{B8D979C3-94AB-44B5-87BD-EB8F091321A4}"/>
              </a:ext>
            </a:extLst>
          </p:cNvPr>
          <p:cNvSpPr/>
          <p:nvPr/>
        </p:nvSpPr>
        <p:spPr bwMode="auto">
          <a:xfrm>
            <a:off x="5320258" y="4201529"/>
            <a:ext cx="104202" cy="3619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0" name="Rectangle 199">
            <a:extLst>
              <a:ext uri="{FF2B5EF4-FFF2-40B4-BE49-F238E27FC236}">
                <a16:creationId xmlns:a16="http://schemas.microsoft.com/office/drawing/2014/main" id="{C0826E00-E5A8-4AD2-89F4-99E903AC1293}"/>
              </a:ext>
            </a:extLst>
          </p:cNvPr>
          <p:cNvSpPr/>
          <p:nvPr/>
        </p:nvSpPr>
        <p:spPr bwMode="auto">
          <a:xfrm>
            <a:off x="5466334" y="4188270"/>
            <a:ext cx="104202" cy="4282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Rectangle 201">
            <a:extLst>
              <a:ext uri="{FF2B5EF4-FFF2-40B4-BE49-F238E27FC236}">
                <a16:creationId xmlns:a16="http://schemas.microsoft.com/office/drawing/2014/main" id="{4F3C5CE1-DA3F-4412-B007-06DB9C966519}"/>
              </a:ext>
            </a:extLst>
          </p:cNvPr>
          <p:cNvSpPr/>
          <p:nvPr/>
        </p:nvSpPr>
        <p:spPr bwMode="auto">
          <a:xfrm>
            <a:off x="5611300" y="4199233"/>
            <a:ext cx="104202" cy="4282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 name="Rectangle 203">
            <a:extLst>
              <a:ext uri="{FF2B5EF4-FFF2-40B4-BE49-F238E27FC236}">
                <a16:creationId xmlns:a16="http://schemas.microsoft.com/office/drawing/2014/main" id="{AACAC9AE-F083-4B94-9B85-51178BA5BA8C}"/>
              </a:ext>
            </a:extLst>
          </p:cNvPr>
          <p:cNvSpPr/>
          <p:nvPr/>
        </p:nvSpPr>
        <p:spPr bwMode="auto">
          <a:xfrm>
            <a:off x="5760024" y="4201529"/>
            <a:ext cx="104202" cy="4514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6" name="Rectangle 205">
            <a:extLst>
              <a:ext uri="{FF2B5EF4-FFF2-40B4-BE49-F238E27FC236}">
                <a16:creationId xmlns:a16="http://schemas.microsoft.com/office/drawing/2014/main" id="{DD0F5EBA-F2BA-49D0-97C0-6608AA1BFE31}"/>
              </a:ext>
            </a:extLst>
          </p:cNvPr>
          <p:cNvSpPr/>
          <p:nvPr/>
        </p:nvSpPr>
        <p:spPr bwMode="auto">
          <a:xfrm>
            <a:off x="5908229" y="4194914"/>
            <a:ext cx="104202" cy="4713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Rectangle 207">
            <a:extLst>
              <a:ext uri="{FF2B5EF4-FFF2-40B4-BE49-F238E27FC236}">
                <a16:creationId xmlns:a16="http://schemas.microsoft.com/office/drawing/2014/main" id="{96231583-43AA-42C3-8EEA-CFB7D47B8B77}"/>
              </a:ext>
            </a:extLst>
          </p:cNvPr>
          <p:cNvSpPr/>
          <p:nvPr/>
        </p:nvSpPr>
        <p:spPr bwMode="auto">
          <a:xfrm>
            <a:off x="6056176" y="4201529"/>
            <a:ext cx="104202" cy="4809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Rectangle 209">
            <a:extLst>
              <a:ext uri="{FF2B5EF4-FFF2-40B4-BE49-F238E27FC236}">
                <a16:creationId xmlns:a16="http://schemas.microsoft.com/office/drawing/2014/main" id="{9F9D5ED3-1F64-47D9-976A-534312C2B110}"/>
              </a:ext>
            </a:extLst>
          </p:cNvPr>
          <p:cNvSpPr/>
          <p:nvPr/>
        </p:nvSpPr>
        <p:spPr bwMode="auto">
          <a:xfrm>
            <a:off x="6204123" y="4188270"/>
            <a:ext cx="104202" cy="5023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2" name="Rectangle 211">
            <a:extLst>
              <a:ext uri="{FF2B5EF4-FFF2-40B4-BE49-F238E27FC236}">
                <a16:creationId xmlns:a16="http://schemas.microsoft.com/office/drawing/2014/main" id="{9414FA24-D8B7-42D0-9DB5-B61A9AB2198C}"/>
              </a:ext>
            </a:extLst>
          </p:cNvPr>
          <p:cNvSpPr/>
          <p:nvPr/>
        </p:nvSpPr>
        <p:spPr bwMode="auto">
          <a:xfrm>
            <a:off x="6344183" y="4194912"/>
            <a:ext cx="104202" cy="5023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4" name="Rectangle 213">
            <a:extLst>
              <a:ext uri="{FF2B5EF4-FFF2-40B4-BE49-F238E27FC236}">
                <a16:creationId xmlns:a16="http://schemas.microsoft.com/office/drawing/2014/main" id="{B8C9624B-150F-4C55-A74C-AB7CD035EEC2}"/>
              </a:ext>
            </a:extLst>
          </p:cNvPr>
          <p:cNvSpPr/>
          <p:nvPr/>
        </p:nvSpPr>
        <p:spPr bwMode="auto">
          <a:xfrm>
            <a:off x="6493622" y="4194912"/>
            <a:ext cx="104202" cy="5233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6" name="Rectangle 215">
            <a:extLst>
              <a:ext uri="{FF2B5EF4-FFF2-40B4-BE49-F238E27FC236}">
                <a16:creationId xmlns:a16="http://schemas.microsoft.com/office/drawing/2014/main" id="{28B7F4FA-3F18-4FF5-BC08-90B677EA923C}"/>
              </a:ext>
            </a:extLst>
          </p:cNvPr>
          <p:cNvSpPr/>
          <p:nvPr/>
        </p:nvSpPr>
        <p:spPr bwMode="auto">
          <a:xfrm>
            <a:off x="6636164" y="4201529"/>
            <a:ext cx="104202" cy="51671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8" name="Rectangle 217">
            <a:extLst>
              <a:ext uri="{FF2B5EF4-FFF2-40B4-BE49-F238E27FC236}">
                <a16:creationId xmlns:a16="http://schemas.microsoft.com/office/drawing/2014/main" id="{366E8374-C35A-453B-A921-293D841D472A}"/>
              </a:ext>
            </a:extLst>
          </p:cNvPr>
          <p:cNvSpPr/>
          <p:nvPr/>
        </p:nvSpPr>
        <p:spPr bwMode="auto">
          <a:xfrm>
            <a:off x="6786251" y="4193506"/>
            <a:ext cx="104202" cy="54140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0" name="Rectangle 219">
            <a:extLst>
              <a:ext uri="{FF2B5EF4-FFF2-40B4-BE49-F238E27FC236}">
                <a16:creationId xmlns:a16="http://schemas.microsoft.com/office/drawing/2014/main" id="{7D13D5B6-CA5B-4B83-89EE-CD5816F6B1AE}"/>
              </a:ext>
            </a:extLst>
          </p:cNvPr>
          <p:cNvSpPr/>
          <p:nvPr/>
        </p:nvSpPr>
        <p:spPr bwMode="auto">
          <a:xfrm>
            <a:off x="6936338" y="4188270"/>
            <a:ext cx="104202" cy="5699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2" name="Rectangle 221">
            <a:extLst>
              <a:ext uri="{FF2B5EF4-FFF2-40B4-BE49-F238E27FC236}">
                <a16:creationId xmlns:a16="http://schemas.microsoft.com/office/drawing/2014/main" id="{EA17BFCD-0A29-4A9A-96BB-28022DA4557E}"/>
              </a:ext>
            </a:extLst>
          </p:cNvPr>
          <p:cNvSpPr/>
          <p:nvPr/>
        </p:nvSpPr>
        <p:spPr bwMode="auto">
          <a:xfrm>
            <a:off x="7084224" y="4188270"/>
            <a:ext cx="104202" cy="5965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4" name="Rectangle 223">
            <a:extLst>
              <a:ext uri="{FF2B5EF4-FFF2-40B4-BE49-F238E27FC236}">
                <a16:creationId xmlns:a16="http://schemas.microsoft.com/office/drawing/2014/main" id="{54443766-F594-4F64-8A2E-607970B63816}"/>
              </a:ext>
            </a:extLst>
          </p:cNvPr>
          <p:cNvSpPr/>
          <p:nvPr/>
        </p:nvSpPr>
        <p:spPr bwMode="auto">
          <a:xfrm>
            <a:off x="7232110" y="4192590"/>
            <a:ext cx="104202" cy="6071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6" name="Rectangle 225">
            <a:extLst>
              <a:ext uri="{FF2B5EF4-FFF2-40B4-BE49-F238E27FC236}">
                <a16:creationId xmlns:a16="http://schemas.microsoft.com/office/drawing/2014/main" id="{41CACBB6-0DF4-47B9-95AE-7EE0ABB62A14}"/>
              </a:ext>
            </a:extLst>
          </p:cNvPr>
          <p:cNvSpPr/>
          <p:nvPr/>
        </p:nvSpPr>
        <p:spPr bwMode="auto">
          <a:xfrm>
            <a:off x="7378186" y="4186890"/>
            <a:ext cx="104202" cy="6502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8" name="Rectangle 227">
            <a:extLst>
              <a:ext uri="{FF2B5EF4-FFF2-40B4-BE49-F238E27FC236}">
                <a16:creationId xmlns:a16="http://schemas.microsoft.com/office/drawing/2014/main" id="{CBEB8636-A9BB-42A9-BCE5-506288C41662}"/>
              </a:ext>
            </a:extLst>
          </p:cNvPr>
          <p:cNvSpPr/>
          <p:nvPr/>
        </p:nvSpPr>
        <p:spPr bwMode="auto">
          <a:xfrm>
            <a:off x="7527447" y="4199233"/>
            <a:ext cx="104202" cy="6725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0" name="Rectangle 229">
            <a:extLst>
              <a:ext uri="{FF2B5EF4-FFF2-40B4-BE49-F238E27FC236}">
                <a16:creationId xmlns:a16="http://schemas.microsoft.com/office/drawing/2014/main" id="{B7AC0ED4-3334-4DBD-B685-01378A3928D5}"/>
              </a:ext>
            </a:extLst>
          </p:cNvPr>
          <p:cNvSpPr/>
          <p:nvPr/>
        </p:nvSpPr>
        <p:spPr bwMode="auto">
          <a:xfrm>
            <a:off x="7676159" y="4199233"/>
            <a:ext cx="104202" cy="6905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2" name="Rectangle 231">
            <a:extLst>
              <a:ext uri="{FF2B5EF4-FFF2-40B4-BE49-F238E27FC236}">
                <a16:creationId xmlns:a16="http://schemas.microsoft.com/office/drawing/2014/main" id="{30BC357A-8290-40F5-A01C-3F04E6A69929}"/>
              </a:ext>
            </a:extLst>
          </p:cNvPr>
          <p:cNvSpPr/>
          <p:nvPr/>
        </p:nvSpPr>
        <p:spPr bwMode="auto">
          <a:xfrm>
            <a:off x="7825327" y="4192590"/>
            <a:ext cx="104202" cy="7276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4" name="Rectangle 233">
            <a:extLst>
              <a:ext uri="{FF2B5EF4-FFF2-40B4-BE49-F238E27FC236}">
                <a16:creationId xmlns:a16="http://schemas.microsoft.com/office/drawing/2014/main" id="{FBEB3882-1784-4A27-87D1-0D7D94ED3147}"/>
              </a:ext>
            </a:extLst>
          </p:cNvPr>
          <p:cNvSpPr/>
          <p:nvPr/>
        </p:nvSpPr>
        <p:spPr bwMode="auto">
          <a:xfrm>
            <a:off x="7973213" y="4189253"/>
            <a:ext cx="104202" cy="7350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6" name="Rectangle 235">
            <a:extLst>
              <a:ext uri="{FF2B5EF4-FFF2-40B4-BE49-F238E27FC236}">
                <a16:creationId xmlns:a16="http://schemas.microsoft.com/office/drawing/2014/main" id="{5F945A3D-229D-4D65-A75B-1DAA52312C34}"/>
              </a:ext>
            </a:extLst>
          </p:cNvPr>
          <p:cNvSpPr/>
          <p:nvPr/>
        </p:nvSpPr>
        <p:spPr bwMode="auto">
          <a:xfrm>
            <a:off x="8121099" y="4186623"/>
            <a:ext cx="104202" cy="8048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8" name="Rectangle 237">
            <a:extLst>
              <a:ext uri="{FF2B5EF4-FFF2-40B4-BE49-F238E27FC236}">
                <a16:creationId xmlns:a16="http://schemas.microsoft.com/office/drawing/2014/main" id="{D47CB9BB-1BD3-4D7E-A952-E38B650DC8D1}"/>
              </a:ext>
            </a:extLst>
          </p:cNvPr>
          <p:cNvSpPr/>
          <p:nvPr/>
        </p:nvSpPr>
        <p:spPr bwMode="auto">
          <a:xfrm>
            <a:off x="8268897" y="4193506"/>
            <a:ext cx="104202" cy="8388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0" name="Rectangle 239">
            <a:extLst>
              <a:ext uri="{FF2B5EF4-FFF2-40B4-BE49-F238E27FC236}">
                <a16:creationId xmlns:a16="http://schemas.microsoft.com/office/drawing/2014/main" id="{E75976A3-E69A-4DB7-B8A6-7497365145A4}"/>
              </a:ext>
            </a:extLst>
          </p:cNvPr>
          <p:cNvSpPr/>
          <p:nvPr/>
        </p:nvSpPr>
        <p:spPr bwMode="auto">
          <a:xfrm>
            <a:off x="8416844" y="4192646"/>
            <a:ext cx="104202" cy="9003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2" name="Rectangle 241">
            <a:extLst>
              <a:ext uri="{FF2B5EF4-FFF2-40B4-BE49-F238E27FC236}">
                <a16:creationId xmlns:a16="http://schemas.microsoft.com/office/drawing/2014/main" id="{3FD9080B-BDAC-429D-97CE-3813D4966E19}"/>
              </a:ext>
            </a:extLst>
          </p:cNvPr>
          <p:cNvSpPr/>
          <p:nvPr/>
        </p:nvSpPr>
        <p:spPr bwMode="auto">
          <a:xfrm>
            <a:off x="8567324" y="4199234"/>
            <a:ext cx="104202" cy="92576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4" name="Rectangle 243">
            <a:extLst>
              <a:ext uri="{FF2B5EF4-FFF2-40B4-BE49-F238E27FC236}">
                <a16:creationId xmlns:a16="http://schemas.microsoft.com/office/drawing/2014/main" id="{480080BE-A5D5-43C8-B01C-4F11C8B2D486}"/>
              </a:ext>
            </a:extLst>
          </p:cNvPr>
          <p:cNvSpPr/>
          <p:nvPr/>
        </p:nvSpPr>
        <p:spPr bwMode="auto">
          <a:xfrm>
            <a:off x="8715210" y="4192590"/>
            <a:ext cx="104202" cy="9996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6" name="Rectangle 245">
            <a:extLst>
              <a:ext uri="{FF2B5EF4-FFF2-40B4-BE49-F238E27FC236}">
                <a16:creationId xmlns:a16="http://schemas.microsoft.com/office/drawing/2014/main" id="{6DD614D6-DF92-4337-9579-F7DC1B4235D6}"/>
              </a:ext>
            </a:extLst>
          </p:cNvPr>
          <p:cNvSpPr/>
          <p:nvPr/>
        </p:nvSpPr>
        <p:spPr bwMode="auto">
          <a:xfrm>
            <a:off x="8861286" y="4192590"/>
            <a:ext cx="104202" cy="10332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8" name="Rectangle 247">
            <a:extLst>
              <a:ext uri="{FF2B5EF4-FFF2-40B4-BE49-F238E27FC236}">
                <a16:creationId xmlns:a16="http://schemas.microsoft.com/office/drawing/2014/main" id="{A01238EE-174D-44C9-8391-E47D7BDD39FA}"/>
              </a:ext>
            </a:extLst>
          </p:cNvPr>
          <p:cNvSpPr/>
          <p:nvPr/>
        </p:nvSpPr>
        <p:spPr bwMode="auto">
          <a:xfrm>
            <a:off x="9006202" y="4193507"/>
            <a:ext cx="104202" cy="10636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0" name="Rectangle 249">
            <a:extLst>
              <a:ext uri="{FF2B5EF4-FFF2-40B4-BE49-F238E27FC236}">
                <a16:creationId xmlns:a16="http://schemas.microsoft.com/office/drawing/2014/main" id="{882F6349-6131-418B-ACA3-F9BCA140EEEC}"/>
              </a:ext>
            </a:extLst>
          </p:cNvPr>
          <p:cNvSpPr/>
          <p:nvPr/>
        </p:nvSpPr>
        <p:spPr bwMode="auto">
          <a:xfrm>
            <a:off x="9152755" y="4186623"/>
            <a:ext cx="104202" cy="107455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2" name="Rectangle 251">
            <a:extLst>
              <a:ext uri="{FF2B5EF4-FFF2-40B4-BE49-F238E27FC236}">
                <a16:creationId xmlns:a16="http://schemas.microsoft.com/office/drawing/2014/main" id="{B33D454A-119B-44D1-890D-31B4FEE724FE}"/>
              </a:ext>
            </a:extLst>
          </p:cNvPr>
          <p:cNvSpPr/>
          <p:nvPr/>
        </p:nvSpPr>
        <p:spPr bwMode="auto">
          <a:xfrm>
            <a:off x="9298831" y="4192590"/>
            <a:ext cx="104202" cy="10812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4" name="Rectangle 253">
            <a:extLst>
              <a:ext uri="{FF2B5EF4-FFF2-40B4-BE49-F238E27FC236}">
                <a16:creationId xmlns:a16="http://schemas.microsoft.com/office/drawing/2014/main" id="{EF566F4D-7162-416D-988A-209229E60142}"/>
              </a:ext>
            </a:extLst>
          </p:cNvPr>
          <p:cNvSpPr/>
          <p:nvPr/>
        </p:nvSpPr>
        <p:spPr bwMode="auto">
          <a:xfrm>
            <a:off x="9448918" y="4186623"/>
            <a:ext cx="104202" cy="110652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6" name="Rectangle 255">
            <a:extLst>
              <a:ext uri="{FF2B5EF4-FFF2-40B4-BE49-F238E27FC236}">
                <a16:creationId xmlns:a16="http://schemas.microsoft.com/office/drawing/2014/main" id="{4CEBE616-AA80-44C9-AB66-E6D3E4C8EDBC}"/>
              </a:ext>
            </a:extLst>
          </p:cNvPr>
          <p:cNvSpPr/>
          <p:nvPr/>
        </p:nvSpPr>
        <p:spPr bwMode="auto">
          <a:xfrm>
            <a:off x="9596804" y="4199233"/>
            <a:ext cx="104202" cy="11204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8" name="Rectangle 257">
            <a:extLst>
              <a:ext uri="{FF2B5EF4-FFF2-40B4-BE49-F238E27FC236}">
                <a16:creationId xmlns:a16="http://schemas.microsoft.com/office/drawing/2014/main" id="{5F26CC0D-98AE-4CF1-B217-3E18A8DA418F}"/>
              </a:ext>
            </a:extLst>
          </p:cNvPr>
          <p:cNvSpPr/>
          <p:nvPr/>
        </p:nvSpPr>
        <p:spPr bwMode="auto">
          <a:xfrm>
            <a:off x="9748576" y="4192591"/>
            <a:ext cx="104202" cy="12185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0" name="Rectangle 259">
            <a:extLst>
              <a:ext uri="{FF2B5EF4-FFF2-40B4-BE49-F238E27FC236}">
                <a16:creationId xmlns:a16="http://schemas.microsoft.com/office/drawing/2014/main" id="{F5723BAF-AD00-4193-B1EA-38913E0C0EDF}"/>
              </a:ext>
            </a:extLst>
          </p:cNvPr>
          <p:cNvSpPr/>
          <p:nvPr/>
        </p:nvSpPr>
        <p:spPr bwMode="auto">
          <a:xfrm>
            <a:off x="9896523" y="4185993"/>
            <a:ext cx="104202" cy="12983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2" name="Rectangle 261">
            <a:extLst>
              <a:ext uri="{FF2B5EF4-FFF2-40B4-BE49-F238E27FC236}">
                <a16:creationId xmlns:a16="http://schemas.microsoft.com/office/drawing/2014/main" id="{14E98EC6-FBB0-4C50-85EA-58A97C04DB06}"/>
              </a:ext>
            </a:extLst>
          </p:cNvPr>
          <p:cNvSpPr/>
          <p:nvPr/>
        </p:nvSpPr>
        <p:spPr bwMode="auto">
          <a:xfrm>
            <a:off x="10048137" y="4192591"/>
            <a:ext cx="104202" cy="130800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4" name="Rectangle 263">
            <a:extLst>
              <a:ext uri="{FF2B5EF4-FFF2-40B4-BE49-F238E27FC236}">
                <a16:creationId xmlns:a16="http://schemas.microsoft.com/office/drawing/2014/main" id="{788BA36C-2B97-46A2-8392-F0E2C4AFE55C}"/>
              </a:ext>
            </a:extLst>
          </p:cNvPr>
          <p:cNvSpPr/>
          <p:nvPr/>
        </p:nvSpPr>
        <p:spPr bwMode="auto">
          <a:xfrm>
            <a:off x="10196023" y="4192590"/>
            <a:ext cx="104202" cy="16836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6" name="Rectangle 184">
            <a:extLst>
              <a:ext uri="{FF2B5EF4-FFF2-40B4-BE49-F238E27FC236}">
                <a16:creationId xmlns:a16="http://schemas.microsoft.com/office/drawing/2014/main" id="{78CA4F7F-7E77-4856-BF0D-4874809A8397}"/>
              </a:ext>
            </a:extLst>
          </p:cNvPr>
          <p:cNvSpPr>
            <a:spLocks noChangeArrowheads="1"/>
          </p:cNvSpPr>
          <p:nvPr/>
        </p:nvSpPr>
        <p:spPr bwMode="auto">
          <a:xfrm>
            <a:off x="2800257" y="3891702"/>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65" name="Straight Connector 164">
            <a:extLst>
              <a:ext uri="{FF2B5EF4-FFF2-40B4-BE49-F238E27FC236}">
                <a16:creationId xmlns:a16="http://schemas.microsoft.com/office/drawing/2014/main" id="{9647AFEC-E9AB-4A2B-92B0-091666EF5267}"/>
              </a:ext>
            </a:extLst>
          </p:cNvPr>
          <p:cNvCxnSpPr>
            <a:cxnSpLocks/>
          </p:cNvCxnSpPr>
          <p:nvPr/>
        </p:nvCxnSpPr>
        <p:spPr bwMode="auto">
          <a:xfrm flipV="1">
            <a:off x="2764139" y="4192591"/>
            <a:ext cx="7608975" cy="2322"/>
          </a:xfrm>
          <a:prstGeom prst="line">
            <a:avLst/>
          </a:prstGeom>
          <a:noFill/>
          <a:ln w="28575" cap="flat" cmpd="sng" algn="ctr">
            <a:solidFill>
              <a:schemeClr val="bg1"/>
            </a:solidFill>
            <a:prstDash val="solid"/>
            <a:round/>
            <a:headEnd type="none" w="med" len="med"/>
            <a:tailEnd type="none" w="med" len="med"/>
          </a:ln>
          <a:effectLst/>
        </p:spPr>
      </p:cxnSp>
      <p:sp>
        <p:nvSpPr>
          <p:cNvPr id="268" name="Rectangle 184">
            <a:extLst>
              <a:ext uri="{FF2B5EF4-FFF2-40B4-BE49-F238E27FC236}">
                <a16:creationId xmlns:a16="http://schemas.microsoft.com/office/drawing/2014/main" id="{5B7D2982-ACF8-4173-B0D9-92D2B2CA6F0E}"/>
              </a:ext>
            </a:extLst>
          </p:cNvPr>
          <p:cNvSpPr>
            <a:spLocks noChangeArrowheads="1"/>
          </p:cNvSpPr>
          <p:nvPr/>
        </p:nvSpPr>
        <p:spPr bwMode="auto">
          <a:xfrm>
            <a:off x="2946333" y="3891671"/>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0" name="Rectangle 184">
            <a:extLst>
              <a:ext uri="{FF2B5EF4-FFF2-40B4-BE49-F238E27FC236}">
                <a16:creationId xmlns:a16="http://schemas.microsoft.com/office/drawing/2014/main" id="{6846E07C-CF30-415F-B6F1-93F645DAAD7E}"/>
              </a:ext>
            </a:extLst>
          </p:cNvPr>
          <p:cNvSpPr>
            <a:spLocks noChangeArrowheads="1"/>
          </p:cNvSpPr>
          <p:nvPr/>
        </p:nvSpPr>
        <p:spPr bwMode="auto">
          <a:xfrm>
            <a:off x="3383402" y="3996170"/>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1" name="Rectangle 184">
            <a:extLst>
              <a:ext uri="{FF2B5EF4-FFF2-40B4-BE49-F238E27FC236}">
                <a16:creationId xmlns:a16="http://schemas.microsoft.com/office/drawing/2014/main" id="{C4FDF525-9615-4EED-97CE-6D3E46A6C079}"/>
              </a:ext>
            </a:extLst>
          </p:cNvPr>
          <p:cNvSpPr>
            <a:spLocks noChangeArrowheads="1"/>
          </p:cNvSpPr>
          <p:nvPr/>
        </p:nvSpPr>
        <p:spPr bwMode="auto">
          <a:xfrm>
            <a:off x="3098781" y="3915987"/>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3" name="Rectangle 184">
            <a:extLst>
              <a:ext uri="{FF2B5EF4-FFF2-40B4-BE49-F238E27FC236}">
                <a16:creationId xmlns:a16="http://schemas.microsoft.com/office/drawing/2014/main" id="{63AD632E-5B72-4D7E-B78B-C56140F97122}"/>
              </a:ext>
            </a:extLst>
          </p:cNvPr>
          <p:cNvSpPr>
            <a:spLocks noChangeArrowheads="1"/>
          </p:cNvSpPr>
          <p:nvPr/>
        </p:nvSpPr>
        <p:spPr bwMode="auto">
          <a:xfrm>
            <a:off x="3251419" y="3955332"/>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5" name="Rectangle 184">
            <a:extLst>
              <a:ext uri="{FF2B5EF4-FFF2-40B4-BE49-F238E27FC236}">
                <a16:creationId xmlns:a16="http://schemas.microsoft.com/office/drawing/2014/main" id="{E3BAF847-E67B-45C9-9390-4737FE45EEDF}"/>
              </a:ext>
            </a:extLst>
          </p:cNvPr>
          <p:cNvSpPr>
            <a:spLocks noChangeArrowheads="1"/>
          </p:cNvSpPr>
          <p:nvPr/>
        </p:nvSpPr>
        <p:spPr bwMode="auto">
          <a:xfrm>
            <a:off x="3531007" y="4007454"/>
            <a:ext cx="13465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7" name="Rectangle 184">
            <a:extLst>
              <a:ext uri="{FF2B5EF4-FFF2-40B4-BE49-F238E27FC236}">
                <a16:creationId xmlns:a16="http://schemas.microsoft.com/office/drawing/2014/main" id="{DA5722C7-4248-4776-9F23-354134F1163D}"/>
              </a:ext>
            </a:extLst>
          </p:cNvPr>
          <p:cNvSpPr>
            <a:spLocks noChangeArrowheads="1"/>
          </p:cNvSpPr>
          <p:nvPr/>
        </p:nvSpPr>
        <p:spPr bwMode="auto">
          <a:xfrm>
            <a:off x="3671009" y="4030856"/>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9" name="Rectangle 184">
            <a:extLst>
              <a:ext uri="{FF2B5EF4-FFF2-40B4-BE49-F238E27FC236}">
                <a16:creationId xmlns:a16="http://schemas.microsoft.com/office/drawing/2014/main" id="{5BD41A8D-6713-4B07-A6C9-1445BC847EB7}"/>
              </a:ext>
            </a:extLst>
          </p:cNvPr>
          <p:cNvSpPr>
            <a:spLocks noChangeArrowheads="1"/>
          </p:cNvSpPr>
          <p:nvPr/>
        </p:nvSpPr>
        <p:spPr bwMode="auto">
          <a:xfrm>
            <a:off x="3815619" y="4230368"/>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1" name="Rectangle 184">
            <a:extLst>
              <a:ext uri="{FF2B5EF4-FFF2-40B4-BE49-F238E27FC236}">
                <a16:creationId xmlns:a16="http://schemas.microsoft.com/office/drawing/2014/main" id="{3BE2823F-EB16-4CC6-9324-701BB0AFD53B}"/>
              </a:ext>
            </a:extLst>
          </p:cNvPr>
          <p:cNvSpPr>
            <a:spLocks noChangeArrowheads="1"/>
          </p:cNvSpPr>
          <p:nvPr/>
        </p:nvSpPr>
        <p:spPr bwMode="auto">
          <a:xfrm>
            <a:off x="3972655" y="4318912"/>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3" name="Rectangle 184">
            <a:extLst>
              <a:ext uri="{FF2B5EF4-FFF2-40B4-BE49-F238E27FC236}">
                <a16:creationId xmlns:a16="http://schemas.microsoft.com/office/drawing/2014/main" id="{5560365D-2F52-49B8-AFA7-661C31523992}"/>
              </a:ext>
            </a:extLst>
          </p:cNvPr>
          <p:cNvSpPr>
            <a:spLocks noChangeArrowheads="1"/>
          </p:cNvSpPr>
          <p:nvPr/>
        </p:nvSpPr>
        <p:spPr bwMode="auto">
          <a:xfrm>
            <a:off x="4121283" y="4363879"/>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5" name="Rectangle 184">
            <a:extLst>
              <a:ext uri="{FF2B5EF4-FFF2-40B4-BE49-F238E27FC236}">
                <a16:creationId xmlns:a16="http://schemas.microsoft.com/office/drawing/2014/main" id="{FF28C283-10EF-44A1-854F-EE4AD530DF93}"/>
              </a:ext>
            </a:extLst>
          </p:cNvPr>
          <p:cNvSpPr>
            <a:spLocks noChangeArrowheads="1"/>
          </p:cNvSpPr>
          <p:nvPr/>
        </p:nvSpPr>
        <p:spPr bwMode="auto">
          <a:xfrm>
            <a:off x="4269484" y="4432002"/>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7" name="Rectangle 184">
            <a:extLst>
              <a:ext uri="{FF2B5EF4-FFF2-40B4-BE49-F238E27FC236}">
                <a16:creationId xmlns:a16="http://schemas.microsoft.com/office/drawing/2014/main" id="{504D50CA-3AF9-46EF-9CD9-A5451967699E}"/>
              </a:ext>
            </a:extLst>
          </p:cNvPr>
          <p:cNvSpPr>
            <a:spLocks noChangeArrowheads="1"/>
          </p:cNvSpPr>
          <p:nvPr/>
        </p:nvSpPr>
        <p:spPr bwMode="auto">
          <a:xfrm>
            <a:off x="4412034" y="4451122"/>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9" name="Rectangle 184">
            <a:extLst>
              <a:ext uri="{FF2B5EF4-FFF2-40B4-BE49-F238E27FC236}">
                <a16:creationId xmlns:a16="http://schemas.microsoft.com/office/drawing/2014/main" id="{C96D949C-0179-4A30-987B-99E71B3D6E43}"/>
              </a:ext>
            </a:extLst>
          </p:cNvPr>
          <p:cNvSpPr>
            <a:spLocks noChangeArrowheads="1"/>
          </p:cNvSpPr>
          <p:nvPr/>
        </p:nvSpPr>
        <p:spPr bwMode="auto">
          <a:xfrm>
            <a:off x="4566374" y="4470827"/>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1" name="Rectangle 184">
            <a:extLst>
              <a:ext uri="{FF2B5EF4-FFF2-40B4-BE49-F238E27FC236}">
                <a16:creationId xmlns:a16="http://schemas.microsoft.com/office/drawing/2014/main" id="{945A5282-4653-4DB8-A503-6B24E608885D}"/>
              </a:ext>
            </a:extLst>
          </p:cNvPr>
          <p:cNvSpPr>
            <a:spLocks noChangeArrowheads="1"/>
          </p:cNvSpPr>
          <p:nvPr/>
        </p:nvSpPr>
        <p:spPr bwMode="auto">
          <a:xfrm>
            <a:off x="4710558" y="4470826"/>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3" name="Rectangle 184">
            <a:extLst>
              <a:ext uri="{FF2B5EF4-FFF2-40B4-BE49-F238E27FC236}">
                <a16:creationId xmlns:a16="http://schemas.microsoft.com/office/drawing/2014/main" id="{7F8B80B9-D99F-4B1E-84D5-711F56862149}"/>
              </a:ext>
            </a:extLst>
          </p:cNvPr>
          <p:cNvSpPr>
            <a:spLocks noChangeArrowheads="1"/>
          </p:cNvSpPr>
          <p:nvPr/>
        </p:nvSpPr>
        <p:spPr bwMode="auto">
          <a:xfrm>
            <a:off x="4861781" y="4491483"/>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5" name="Rectangle 184">
            <a:extLst>
              <a:ext uri="{FF2B5EF4-FFF2-40B4-BE49-F238E27FC236}">
                <a16:creationId xmlns:a16="http://schemas.microsoft.com/office/drawing/2014/main" id="{B5C4CDE9-355F-4538-BCAD-AEF8AC8B360E}"/>
              </a:ext>
            </a:extLst>
          </p:cNvPr>
          <p:cNvSpPr>
            <a:spLocks noChangeArrowheads="1"/>
          </p:cNvSpPr>
          <p:nvPr/>
        </p:nvSpPr>
        <p:spPr bwMode="auto">
          <a:xfrm>
            <a:off x="5011283" y="4507109"/>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7" name="Rectangle 184">
            <a:extLst>
              <a:ext uri="{FF2B5EF4-FFF2-40B4-BE49-F238E27FC236}">
                <a16:creationId xmlns:a16="http://schemas.microsoft.com/office/drawing/2014/main" id="{F14C2E3C-8E5F-42DB-8D4D-7BE392D7CB35}"/>
              </a:ext>
            </a:extLst>
          </p:cNvPr>
          <p:cNvSpPr>
            <a:spLocks noChangeArrowheads="1"/>
          </p:cNvSpPr>
          <p:nvPr/>
        </p:nvSpPr>
        <p:spPr bwMode="auto">
          <a:xfrm>
            <a:off x="5159155" y="4515940"/>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9" name="Rectangle 184">
            <a:extLst>
              <a:ext uri="{FF2B5EF4-FFF2-40B4-BE49-F238E27FC236}">
                <a16:creationId xmlns:a16="http://schemas.microsoft.com/office/drawing/2014/main" id="{E6109C75-5861-4FD4-B582-711C0A59C94F}"/>
              </a:ext>
            </a:extLst>
          </p:cNvPr>
          <p:cNvSpPr>
            <a:spLocks noChangeArrowheads="1"/>
          </p:cNvSpPr>
          <p:nvPr/>
        </p:nvSpPr>
        <p:spPr bwMode="auto">
          <a:xfrm>
            <a:off x="5316552" y="4557488"/>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1" name="Rectangle 184">
            <a:extLst>
              <a:ext uri="{FF2B5EF4-FFF2-40B4-BE49-F238E27FC236}">
                <a16:creationId xmlns:a16="http://schemas.microsoft.com/office/drawing/2014/main" id="{4CAB8883-7E86-46A9-B794-0485BB466E46}"/>
              </a:ext>
            </a:extLst>
          </p:cNvPr>
          <p:cNvSpPr>
            <a:spLocks noChangeArrowheads="1"/>
          </p:cNvSpPr>
          <p:nvPr/>
        </p:nvSpPr>
        <p:spPr bwMode="auto">
          <a:xfrm>
            <a:off x="5452490" y="4615505"/>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3" name="Rectangle 184">
            <a:extLst>
              <a:ext uri="{FF2B5EF4-FFF2-40B4-BE49-F238E27FC236}">
                <a16:creationId xmlns:a16="http://schemas.microsoft.com/office/drawing/2014/main" id="{CAC50717-4A5E-4119-9586-530B254B02D0}"/>
              </a:ext>
            </a:extLst>
          </p:cNvPr>
          <p:cNvSpPr>
            <a:spLocks noChangeArrowheads="1"/>
          </p:cNvSpPr>
          <p:nvPr/>
        </p:nvSpPr>
        <p:spPr bwMode="auto">
          <a:xfrm>
            <a:off x="5600884" y="4630224"/>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5" name="Rectangle 184">
            <a:extLst>
              <a:ext uri="{FF2B5EF4-FFF2-40B4-BE49-F238E27FC236}">
                <a16:creationId xmlns:a16="http://schemas.microsoft.com/office/drawing/2014/main" id="{C149FC22-05FD-49FE-9A51-6BDEF3AA18C8}"/>
              </a:ext>
            </a:extLst>
          </p:cNvPr>
          <p:cNvSpPr>
            <a:spLocks noChangeArrowheads="1"/>
          </p:cNvSpPr>
          <p:nvPr/>
        </p:nvSpPr>
        <p:spPr bwMode="auto">
          <a:xfrm>
            <a:off x="5749418" y="4647116"/>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7" name="Rectangle 184">
            <a:extLst>
              <a:ext uri="{FF2B5EF4-FFF2-40B4-BE49-F238E27FC236}">
                <a16:creationId xmlns:a16="http://schemas.microsoft.com/office/drawing/2014/main" id="{B9539EB4-ECC5-4672-90FE-44A054359CDD}"/>
              </a:ext>
            </a:extLst>
          </p:cNvPr>
          <p:cNvSpPr>
            <a:spLocks noChangeArrowheads="1"/>
          </p:cNvSpPr>
          <p:nvPr/>
        </p:nvSpPr>
        <p:spPr bwMode="auto">
          <a:xfrm>
            <a:off x="5902364" y="4660760"/>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9" name="Rectangle 184">
            <a:extLst>
              <a:ext uri="{FF2B5EF4-FFF2-40B4-BE49-F238E27FC236}">
                <a16:creationId xmlns:a16="http://schemas.microsoft.com/office/drawing/2014/main" id="{6BF536D5-24A1-48D1-847C-41DB9DDD7DDA}"/>
              </a:ext>
            </a:extLst>
          </p:cNvPr>
          <p:cNvSpPr>
            <a:spLocks noChangeArrowheads="1"/>
          </p:cNvSpPr>
          <p:nvPr/>
        </p:nvSpPr>
        <p:spPr bwMode="auto">
          <a:xfrm>
            <a:off x="6041277" y="4676386"/>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1" name="Rectangle 184">
            <a:extLst>
              <a:ext uri="{FF2B5EF4-FFF2-40B4-BE49-F238E27FC236}">
                <a16:creationId xmlns:a16="http://schemas.microsoft.com/office/drawing/2014/main" id="{D61DF1C8-0BDA-4813-9AE6-CE180D50D79D}"/>
              </a:ext>
            </a:extLst>
          </p:cNvPr>
          <p:cNvSpPr>
            <a:spLocks noChangeArrowheads="1"/>
          </p:cNvSpPr>
          <p:nvPr/>
        </p:nvSpPr>
        <p:spPr bwMode="auto">
          <a:xfrm>
            <a:off x="7962797" y="4925993"/>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5" name="Rectangle 184">
            <a:extLst>
              <a:ext uri="{FF2B5EF4-FFF2-40B4-BE49-F238E27FC236}">
                <a16:creationId xmlns:a16="http://schemas.microsoft.com/office/drawing/2014/main" id="{091876B8-EC75-4A48-B1A2-A849073CF4BA}"/>
              </a:ext>
            </a:extLst>
          </p:cNvPr>
          <p:cNvSpPr>
            <a:spLocks noChangeArrowheads="1"/>
          </p:cNvSpPr>
          <p:nvPr/>
        </p:nvSpPr>
        <p:spPr bwMode="auto">
          <a:xfrm>
            <a:off x="6193253" y="4696761"/>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7" name="Rectangle 184">
            <a:extLst>
              <a:ext uri="{FF2B5EF4-FFF2-40B4-BE49-F238E27FC236}">
                <a16:creationId xmlns:a16="http://schemas.microsoft.com/office/drawing/2014/main" id="{22CFEC9C-EBD5-4381-97EB-0AEA4438652F}"/>
              </a:ext>
            </a:extLst>
          </p:cNvPr>
          <p:cNvSpPr>
            <a:spLocks noChangeArrowheads="1"/>
          </p:cNvSpPr>
          <p:nvPr/>
        </p:nvSpPr>
        <p:spPr bwMode="auto">
          <a:xfrm>
            <a:off x="6330539" y="4700143"/>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9" name="Rectangle 184">
            <a:extLst>
              <a:ext uri="{FF2B5EF4-FFF2-40B4-BE49-F238E27FC236}">
                <a16:creationId xmlns:a16="http://schemas.microsoft.com/office/drawing/2014/main" id="{5A4E2515-C18F-4BF5-9FFB-CB43FB53FA9B}"/>
              </a:ext>
            </a:extLst>
          </p:cNvPr>
          <p:cNvSpPr>
            <a:spLocks noChangeArrowheads="1"/>
          </p:cNvSpPr>
          <p:nvPr/>
        </p:nvSpPr>
        <p:spPr bwMode="auto">
          <a:xfrm>
            <a:off x="6487119" y="4712449"/>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1" name="Rectangle 184">
            <a:extLst>
              <a:ext uri="{FF2B5EF4-FFF2-40B4-BE49-F238E27FC236}">
                <a16:creationId xmlns:a16="http://schemas.microsoft.com/office/drawing/2014/main" id="{EA11E2CA-6E52-49B2-89CC-1561647A4141}"/>
              </a:ext>
            </a:extLst>
          </p:cNvPr>
          <p:cNvSpPr>
            <a:spLocks noChangeArrowheads="1"/>
          </p:cNvSpPr>
          <p:nvPr/>
        </p:nvSpPr>
        <p:spPr bwMode="auto">
          <a:xfrm>
            <a:off x="6634210" y="4720459"/>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3" name="Rectangle 184">
            <a:extLst>
              <a:ext uri="{FF2B5EF4-FFF2-40B4-BE49-F238E27FC236}">
                <a16:creationId xmlns:a16="http://schemas.microsoft.com/office/drawing/2014/main" id="{3047D23F-E4C9-4BAE-8F4D-98B859EE2839}"/>
              </a:ext>
            </a:extLst>
          </p:cNvPr>
          <p:cNvSpPr>
            <a:spLocks noChangeArrowheads="1"/>
          </p:cNvSpPr>
          <p:nvPr/>
        </p:nvSpPr>
        <p:spPr bwMode="auto">
          <a:xfrm>
            <a:off x="6775944" y="4739884"/>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5" name="Rectangle 184">
            <a:extLst>
              <a:ext uri="{FF2B5EF4-FFF2-40B4-BE49-F238E27FC236}">
                <a16:creationId xmlns:a16="http://schemas.microsoft.com/office/drawing/2014/main" id="{BA3CAE6B-6B40-42EC-AECA-AD59DCE3CB16}"/>
              </a:ext>
            </a:extLst>
          </p:cNvPr>
          <p:cNvSpPr>
            <a:spLocks noChangeArrowheads="1"/>
          </p:cNvSpPr>
          <p:nvPr/>
        </p:nvSpPr>
        <p:spPr bwMode="auto">
          <a:xfrm>
            <a:off x="6929726" y="4752479"/>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7" name="Rectangle 184">
            <a:extLst>
              <a:ext uri="{FF2B5EF4-FFF2-40B4-BE49-F238E27FC236}">
                <a16:creationId xmlns:a16="http://schemas.microsoft.com/office/drawing/2014/main" id="{514FFF38-CFB3-4087-A429-BD221E5B7308}"/>
              </a:ext>
            </a:extLst>
          </p:cNvPr>
          <p:cNvSpPr>
            <a:spLocks noChangeArrowheads="1"/>
          </p:cNvSpPr>
          <p:nvPr/>
        </p:nvSpPr>
        <p:spPr bwMode="auto">
          <a:xfrm>
            <a:off x="7216294" y="4804049"/>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9" name="Rectangle 184">
            <a:extLst>
              <a:ext uri="{FF2B5EF4-FFF2-40B4-BE49-F238E27FC236}">
                <a16:creationId xmlns:a16="http://schemas.microsoft.com/office/drawing/2014/main" id="{E8E3544A-4FCA-4502-9C97-AC1737986563}"/>
              </a:ext>
            </a:extLst>
          </p:cNvPr>
          <p:cNvSpPr>
            <a:spLocks noChangeArrowheads="1"/>
          </p:cNvSpPr>
          <p:nvPr/>
        </p:nvSpPr>
        <p:spPr bwMode="auto">
          <a:xfrm>
            <a:off x="7361184" y="4830922"/>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1" name="Rectangle 184">
            <a:extLst>
              <a:ext uri="{FF2B5EF4-FFF2-40B4-BE49-F238E27FC236}">
                <a16:creationId xmlns:a16="http://schemas.microsoft.com/office/drawing/2014/main" id="{0499D711-19F2-4BA6-B7AA-D35BA517F873}"/>
              </a:ext>
            </a:extLst>
          </p:cNvPr>
          <p:cNvSpPr>
            <a:spLocks noChangeArrowheads="1"/>
          </p:cNvSpPr>
          <p:nvPr/>
        </p:nvSpPr>
        <p:spPr bwMode="auto">
          <a:xfrm>
            <a:off x="7076816" y="4780872"/>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3" name="Rectangle 184">
            <a:extLst>
              <a:ext uri="{FF2B5EF4-FFF2-40B4-BE49-F238E27FC236}">
                <a16:creationId xmlns:a16="http://schemas.microsoft.com/office/drawing/2014/main" id="{90BD3F18-BDDA-4D3F-9F21-1396CE4FC0CD}"/>
              </a:ext>
            </a:extLst>
          </p:cNvPr>
          <p:cNvSpPr>
            <a:spLocks noChangeArrowheads="1"/>
          </p:cNvSpPr>
          <p:nvPr/>
        </p:nvSpPr>
        <p:spPr bwMode="auto">
          <a:xfrm>
            <a:off x="7516432" y="4870878"/>
            <a:ext cx="133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5" name="Rectangle 184">
            <a:extLst>
              <a:ext uri="{FF2B5EF4-FFF2-40B4-BE49-F238E27FC236}">
                <a16:creationId xmlns:a16="http://schemas.microsoft.com/office/drawing/2014/main" id="{842D54CB-8827-451A-9B0F-9EF8160DF501}"/>
              </a:ext>
            </a:extLst>
          </p:cNvPr>
          <p:cNvSpPr>
            <a:spLocks noChangeArrowheads="1"/>
          </p:cNvSpPr>
          <p:nvPr/>
        </p:nvSpPr>
        <p:spPr bwMode="auto">
          <a:xfrm>
            <a:off x="7662244" y="4892145"/>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7" name="Rectangle 184">
            <a:extLst>
              <a:ext uri="{FF2B5EF4-FFF2-40B4-BE49-F238E27FC236}">
                <a16:creationId xmlns:a16="http://schemas.microsoft.com/office/drawing/2014/main" id="{7799DC59-CE6D-42A3-BF66-C1FF3A607312}"/>
              </a:ext>
            </a:extLst>
          </p:cNvPr>
          <p:cNvSpPr>
            <a:spLocks noChangeArrowheads="1"/>
          </p:cNvSpPr>
          <p:nvPr/>
        </p:nvSpPr>
        <p:spPr bwMode="auto">
          <a:xfrm>
            <a:off x="7810548" y="4911070"/>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9" name="Rectangle 184">
            <a:extLst>
              <a:ext uri="{FF2B5EF4-FFF2-40B4-BE49-F238E27FC236}">
                <a16:creationId xmlns:a16="http://schemas.microsoft.com/office/drawing/2014/main" id="{E1F086CB-20A7-4F71-9D92-15AF4851FB86}"/>
              </a:ext>
            </a:extLst>
          </p:cNvPr>
          <p:cNvSpPr>
            <a:spLocks noChangeArrowheads="1"/>
          </p:cNvSpPr>
          <p:nvPr/>
        </p:nvSpPr>
        <p:spPr bwMode="auto">
          <a:xfrm>
            <a:off x="8111484" y="4987748"/>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1" name="Rectangle 184">
            <a:extLst>
              <a:ext uri="{FF2B5EF4-FFF2-40B4-BE49-F238E27FC236}">
                <a16:creationId xmlns:a16="http://schemas.microsoft.com/office/drawing/2014/main" id="{72A2C2DC-58B2-461D-878C-4A1BA70C62FF}"/>
              </a:ext>
            </a:extLst>
          </p:cNvPr>
          <p:cNvSpPr>
            <a:spLocks noChangeArrowheads="1"/>
          </p:cNvSpPr>
          <p:nvPr/>
        </p:nvSpPr>
        <p:spPr bwMode="auto">
          <a:xfrm>
            <a:off x="8252503" y="5035811"/>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3" name="Rectangle 184">
            <a:extLst>
              <a:ext uri="{FF2B5EF4-FFF2-40B4-BE49-F238E27FC236}">
                <a16:creationId xmlns:a16="http://schemas.microsoft.com/office/drawing/2014/main" id="{707B65B0-C237-4449-B361-5D251FF48125}"/>
              </a:ext>
            </a:extLst>
          </p:cNvPr>
          <p:cNvSpPr>
            <a:spLocks noChangeArrowheads="1"/>
          </p:cNvSpPr>
          <p:nvPr/>
        </p:nvSpPr>
        <p:spPr bwMode="auto">
          <a:xfrm>
            <a:off x="8407880" y="5094312"/>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5" name="Rectangle 184">
            <a:extLst>
              <a:ext uri="{FF2B5EF4-FFF2-40B4-BE49-F238E27FC236}">
                <a16:creationId xmlns:a16="http://schemas.microsoft.com/office/drawing/2014/main" id="{0337F487-B3EC-4518-BDC6-6CF0278C4A71}"/>
              </a:ext>
            </a:extLst>
          </p:cNvPr>
          <p:cNvSpPr>
            <a:spLocks noChangeArrowheads="1"/>
          </p:cNvSpPr>
          <p:nvPr/>
        </p:nvSpPr>
        <p:spPr bwMode="auto">
          <a:xfrm>
            <a:off x="8556102" y="5130737"/>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7" name="Rectangle 184">
            <a:extLst>
              <a:ext uri="{FF2B5EF4-FFF2-40B4-BE49-F238E27FC236}">
                <a16:creationId xmlns:a16="http://schemas.microsoft.com/office/drawing/2014/main" id="{4E986D4E-0536-4BBF-933B-AA2D9ED47537}"/>
              </a:ext>
            </a:extLst>
          </p:cNvPr>
          <p:cNvSpPr>
            <a:spLocks noChangeArrowheads="1"/>
          </p:cNvSpPr>
          <p:nvPr/>
        </p:nvSpPr>
        <p:spPr bwMode="auto">
          <a:xfrm>
            <a:off x="8697741" y="5184119"/>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9" name="Rectangle 184">
            <a:extLst>
              <a:ext uri="{FF2B5EF4-FFF2-40B4-BE49-F238E27FC236}">
                <a16:creationId xmlns:a16="http://schemas.microsoft.com/office/drawing/2014/main" id="{08192269-4124-4AC6-83B9-3023438F5F0A}"/>
              </a:ext>
            </a:extLst>
          </p:cNvPr>
          <p:cNvSpPr>
            <a:spLocks noChangeArrowheads="1"/>
          </p:cNvSpPr>
          <p:nvPr/>
        </p:nvSpPr>
        <p:spPr bwMode="auto">
          <a:xfrm>
            <a:off x="8995130" y="5252098"/>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51" name="Rectangle 184">
            <a:extLst>
              <a:ext uri="{FF2B5EF4-FFF2-40B4-BE49-F238E27FC236}">
                <a16:creationId xmlns:a16="http://schemas.microsoft.com/office/drawing/2014/main" id="{099F066D-4294-4177-80AC-FCCA06E2EE55}"/>
              </a:ext>
            </a:extLst>
          </p:cNvPr>
          <p:cNvSpPr>
            <a:spLocks noChangeArrowheads="1"/>
          </p:cNvSpPr>
          <p:nvPr/>
        </p:nvSpPr>
        <p:spPr bwMode="auto">
          <a:xfrm>
            <a:off x="8848407" y="5219966"/>
            <a:ext cx="1250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53" name="Rectangle 184">
            <a:extLst>
              <a:ext uri="{FF2B5EF4-FFF2-40B4-BE49-F238E27FC236}">
                <a16:creationId xmlns:a16="http://schemas.microsoft.com/office/drawing/2014/main" id="{178D68B1-FA74-47E1-93BB-8A5013C6587E}"/>
              </a:ext>
            </a:extLst>
          </p:cNvPr>
          <p:cNvSpPr>
            <a:spLocks noChangeArrowheads="1"/>
          </p:cNvSpPr>
          <p:nvPr/>
        </p:nvSpPr>
        <p:spPr bwMode="auto">
          <a:xfrm>
            <a:off x="9142260" y="5263795"/>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55" name="Rectangle 184">
            <a:extLst>
              <a:ext uri="{FF2B5EF4-FFF2-40B4-BE49-F238E27FC236}">
                <a16:creationId xmlns:a16="http://schemas.microsoft.com/office/drawing/2014/main" id="{0886431B-25BE-4812-B7FD-6E150819408F}"/>
              </a:ext>
            </a:extLst>
          </p:cNvPr>
          <p:cNvSpPr>
            <a:spLocks noChangeArrowheads="1"/>
          </p:cNvSpPr>
          <p:nvPr/>
        </p:nvSpPr>
        <p:spPr bwMode="auto">
          <a:xfrm>
            <a:off x="9289927" y="5266831"/>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57" name="Rectangle 184">
            <a:extLst>
              <a:ext uri="{FF2B5EF4-FFF2-40B4-BE49-F238E27FC236}">
                <a16:creationId xmlns:a16="http://schemas.microsoft.com/office/drawing/2014/main" id="{2C5FAC83-AB2E-4A86-B298-A2A754243816}"/>
              </a:ext>
            </a:extLst>
          </p:cNvPr>
          <p:cNvSpPr>
            <a:spLocks noChangeArrowheads="1"/>
          </p:cNvSpPr>
          <p:nvPr/>
        </p:nvSpPr>
        <p:spPr bwMode="auto">
          <a:xfrm>
            <a:off x="9437360" y="5281872"/>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59" name="Rectangle 184">
            <a:extLst>
              <a:ext uri="{FF2B5EF4-FFF2-40B4-BE49-F238E27FC236}">
                <a16:creationId xmlns:a16="http://schemas.microsoft.com/office/drawing/2014/main" id="{A63EE214-2759-4D2E-83B2-156A2468679B}"/>
              </a:ext>
            </a:extLst>
          </p:cNvPr>
          <p:cNvSpPr>
            <a:spLocks noChangeArrowheads="1"/>
          </p:cNvSpPr>
          <p:nvPr/>
        </p:nvSpPr>
        <p:spPr bwMode="auto">
          <a:xfrm>
            <a:off x="9588418" y="5314625"/>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61" name="Rectangle 184">
            <a:extLst>
              <a:ext uri="{FF2B5EF4-FFF2-40B4-BE49-F238E27FC236}">
                <a16:creationId xmlns:a16="http://schemas.microsoft.com/office/drawing/2014/main" id="{8051026C-5268-4932-BAED-3C9BF492D336}"/>
              </a:ext>
            </a:extLst>
          </p:cNvPr>
          <p:cNvSpPr>
            <a:spLocks noChangeArrowheads="1"/>
          </p:cNvSpPr>
          <p:nvPr/>
        </p:nvSpPr>
        <p:spPr bwMode="auto">
          <a:xfrm>
            <a:off x="9743087" y="5413031"/>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63" name="Rectangle 184">
            <a:extLst>
              <a:ext uri="{FF2B5EF4-FFF2-40B4-BE49-F238E27FC236}">
                <a16:creationId xmlns:a16="http://schemas.microsoft.com/office/drawing/2014/main" id="{3A655D0F-F562-4F0F-967B-3FEBC8CF5EB1}"/>
              </a:ext>
            </a:extLst>
          </p:cNvPr>
          <p:cNvSpPr>
            <a:spLocks noChangeArrowheads="1"/>
          </p:cNvSpPr>
          <p:nvPr/>
        </p:nvSpPr>
        <p:spPr bwMode="auto">
          <a:xfrm>
            <a:off x="9891566" y="5479540"/>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65" name="Rectangle 184">
            <a:extLst>
              <a:ext uri="{FF2B5EF4-FFF2-40B4-BE49-F238E27FC236}">
                <a16:creationId xmlns:a16="http://schemas.microsoft.com/office/drawing/2014/main" id="{C08C11DE-1613-42D3-818A-40725E944675}"/>
              </a:ext>
            </a:extLst>
          </p:cNvPr>
          <p:cNvSpPr>
            <a:spLocks noChangeArrowheads="1"/>
          </p:cNvSpPr>
          <p:nvPr/>
        </p:nvSpPr>
        <p:spPr bwMode="auto">
          <a:xfrm>
            <a:off x="10036658" y="5498328"/>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67" name="Rectangle 184">
            <a:extLst>
              <a:ext uri="{FF2B5EF4-FFF2-40B4-BE49-F238E27FC236}">
                <a16:creationId xmlns:a16="http://schemas.microsoft.com/office/drawing/2014/main" id="{9FB6A361-D046-469D-851E-D78AEE72C88F}"/>
              </a:ext>
            </a:extLst>
          </p:cNvPr>
          <p:cNvSpPr>
            <a:spLocks noChangeArrowheads="1"/>
          </p:cNvSpPr>
          <p:nvPr/>
        </p:nvSpPr>
        <p:spPr bwMode="auto">
          <a:xfrm>
            <a:off x="10196848" y="5861426"/>
            <a:ext cx="12343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10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100" b="0" i="0" u="none" strike="noStrike" kern="1200" cap="none" spc="-10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07685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Group 176">
            <a:extLst>
              <a:ext uri="{FF2B5EF4-FFF2-40B4-BE49-F238E27FC236}">
                <a16:creationId xmlns:a16="http://schemas.microsoft.com/office/drawing/2014/main" id="{D9A3228C-F78C-455E-ABCA-952EF1D4A003}"/>
              </a:ext>
            </a:extLst>
          </p:cNvPr>
          <p:cNvGrpSpPr/>
          <p:nvPr/>
        </p:nvGrpSpPr>
        <p:grpSpPr>
          <a:xfrm>
            <a:off x="2430160" y="2152460"/>
            <a:ext cx="5949324" cy="3421160"/>
            <a:chOff x="2487310" y="2369443"/>
            <a:chExt cx="5949324" cy="3421160"/>
          </a:xfrm>
        </p:grpSpPr>
        <p:cxnSp>
          <p:nvCxnSpPr>
            <p:cNvPr id="15" name="Straight Connector 14">
              <a:extLst>
                <a:ext uri="{FF2B5EF4-FFF2-40B4-BE49-F238E27FC236}">
                  <a16:creationId xmlns:a16="http://schemas.microsoft.com/office/drawing/2014/main" id="{DE5A798D-AF6D-4550-A75B-E97BFD435FBE}"/>
                </a:ext>
              </a:extLst>
            </p:cNvPr>
            <p:cNvCxnSpPr>
              <a:cxnSpLocks/>
            </p:cNvCxnSpPr>
            <p:nvPr/>
          </p:nvCxnSpPr>
          <p:spPr bwMode="auto">
            <a:xfrm>
              <a:off x="2500009" y="2369443"/>
              <a:ext cx="5936625" cy="0"/>
            </a:xfrm>
            <a:prstGeom prst="line">
              <a:avLst/>
            </a:prstGeom>
            <a:noFill/>
            <a:ln w="571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23CD616-0672-4E79-98B6-C61572BB9480}"/>
                </a:ext>
              </a:extLst>
            </p:cNvPr>
            <p:cNvCxnSpPr>
              <a:cxnSpLocks/>
            </p:cNvCxnSpPr>
            <p:nvPr/>
          </p:nvCxnSpPr>
          <p:spPr bwMode="auto">
            <a:xfrm>
              <a:off x="2500009" y="2437866"/>
              <a:ext cx="5399391" cy="0"/>
            </a:xfrm>
            <a:prstGeom prst="line">
              <a:avLst/>
            </a:prstGeom>
            <a:noFill/>
            <a:ln w="571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C08D551-80B2-423C-A028-0747C623CC88}"/>
                </a:ext>
              </a:extLst>
            </p:cNvPr>
            <p:cNvCxnSpPr>
              <a:cxnSpLocks/>
            </p:cNvCxnSpPr>
            <p:nvPr/>
          </p:nvCxnSpPr>
          <p:spPr bwMode="auto">
            <a:xfrm>
              <a:off x="2487310" y="2506289"/>
              <a:ext cx="5399391" cy="0"/>
            </a:xfrm>
            <a:prstGeom prst="line">
              <a:avLst/>
            </a:prstGeom>
            <a:noFill/>
            <a:ln w="571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E40EDBF-3375-458E-A2F6-F3802262EC37}"/>
                </a:ext>
              </a:extLst>
            </p:cNvPr>
            <p:cNvCxnSpPr>
              <a:cxnSpLocks/>
            </p:cNvCxnSpPr>
            <p:nvPr/>
          </p:nvCxnSpPr>
          <p:spPr bwMode="auto">
            <a:xfrm>
              <a:off x="2500009" y="2574712"/>
              <a:ext cx="5204659" cy="0"/>
            </a:xfrm>
            <a:prstGeom prst="line">
              <a:avLst/>
            </a:prstGeom>
            <a:noFill/>
            <a:ln w="571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D1C6C8E-0D62-4743-977C-6F11C39EDBA5}"/>
                </a:ext>
              </a:extLst>
            </p:cNvPr>
            <p:cNvCxnSpPr>
              <a:cxnSpLocks/>
            </p:cNvCxnSpPr>
            <p:nvPr/>
          </p:nvCxnSpPr>
          <p:spPr bwMode="auto">
            <a:xfrm>
              <a:off x="2500009" y="2643135"/>
              <a:ext cx="4294491" cy="0"/>
            </a:xfrm>
            <a:prstGeom prst="line">
              <a:avLst/>
            </a:prstGeom>
            <a:noFill/>
            <a:ln w="571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59B3D17-195B-4299-A142-1CFC1917553C}"/>
                </a:ext>
              </a:extLst>
            </p:cNvPr>
            <p:cNvCxnSpPr>
              <a:cxnSpLocks/>
            </p:cNvCxnSpPr>
            <p:nvPr/>
          </p:nvCxnSpPr>
          <p:spPr bwMode="auto">
            <a:xfrm>
              <a:off x="2500009" y="2711558"/>
              <a:ext cx="3930424" cy="0"/>
            </a:xfrm>
            <a:prstGeom prst="line">
              <a:avLst/>
            </a:prstGeom>
            <a:noFill/>
            <a:ln w="571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B1DA86D-FA68-40FF-AFDE-530BDF7158FC}"/>
                </a:ext>
              </a:extLst>
            </p:cNvPr>
            <p:cNvCxnSpPr>
              <a:cxnSpLocks/>
            </p:cNvCxnSpPr>
            <p:nvPr/>
          </p:nvCxnSpPr>
          <p:spPr bwMode="auto">
            <a:xfrm>
              <a:off x="2500009" y="2779981"/>
              <a:ext cx="3862691" cy="0"/>
            </a:xfrm>
            <a:prstGeom prst="line">
              <a:avLst/>
            </a:prstGeom>
            <a:noFill/>
            <a:ln w="571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0E708E0-FDE4-49E0-9D64-4C22029D2C80}"/>
                </a:ext>
              </a:extLst>
            </p:cNvPr>
            <p:cNvCxnSpPr>
              <a:cxnSpLocks/>
            </p:cNvCxnSpPr>
            <p:nvPr/>
          </p:nvCxnSpPr>
          <p:spPr bwMode="auto">
            <a:xfrm>
              <a:off x="2500009" y="2848404"/>
              <a:ext cx="3545191" cy="0"/>
            </a:xfrm>
            <a:prstGeom prst="line">
              <a:avLst/>
            </a:prstGeom>
            <a:noFill/>
            <a:ln w="571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1F6D168-8155-46F3-9FE6-51AA00C78369}"/>
                </a:ext>
              </a:extLst>
            </p:cNvPr>
            <p:cNvCxnSpPr>
              <a:cxnSpLocks/>
            </p:cNvCxnSpPr>
            <p:nvPr/>
          </p:nvCxnSpPr>
          <p:spPr bwMode="auto">
            <a:xfrm>
              <a:off x="2500009" y="2916827"/>
              <a:ext cx="3007558" cy="0"/>
            </a:xfrm>
            <a:prstGeom prst="line">
              <a:avLst/>
            </a:prstGeom>
            <a:noFill/>
            <a:ln w="571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4935FB1-7992-44BF-8429-56DBF0911515}"/>
                </a:ext>
              </a:extLst>
            </p:cNvPr>
            <p:cNvCxnSpPr>
              <a:cxnSpLocks/>
            </p:cNvCxnSpPr>
            <p:nvPr/>
          </p:nvCxnSpPr>
          <p:spPr bwMode="auto">
            <a:xfrm>
              <a:off x="2500009" y="2985250"/>
              <a:ext cx="2977924" cy="0"/>
            </a:xfrm>
            <a:prstGeom prst="line">
              <a:avLst/>
            </a:prstGeom>
            <a:noFill/>
            <a:ln w="5715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3758C01-F50C-43CA-B30F-DBEC88B362D0}"/>
                </a:ext>
              </a:extLst>
            </p:cNvPr>
            <p:cNvCxnSpPr>
              <a:cxnSpLocks/>
            </p:cNvCxnSpPr>
            <p:nvPr/>
          </p:nvCxnSpPr>
          <p:spPr bwMode="auto">
            <a:xfrm>
              <a:off x="2500009" y="3053673"/>
              <a:ext cx="2546124" cy="0"/>
            </a:xfrm>
            <a:prstGeom prst="line">
              <a:avLst/>
            </a:prstGeom>
            <a:noFill/>
            <a:ln w="5715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CAE2C79-5B1E-498C-B0A9-2932C2622273}"/>
                </a:ext>
              </a:extLst>
            </p:cNvPr>
            <p:cNvCxnSpPr>
              <a:cxnSpLocks/>
            </p:cNvCxnSpPr>
            <p:nvPr/>
          </p:nvCxnSpPr>
          <p:spPr bwMode="auto">
            <a:xfrm>
              <a:off x="2500009" y="3122096"/>
              <a:ext cx="2512258" cy="0"/>
            </a:xfrm>
            <a:prstGeom prst="line">
              <a:avLst/>
            </a:prstGeom>
            <a:noFill/>
            <a:ln w="5715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3FAF4FA-AF04-4783-85BE-ADD24A16765D}"/>
                </a:ext>
              </a:extLst>
            </p:cNvPr>
            <p:cNvCxnSpPr>
              <a:cxnSpLocks/>
            </p:cNvCxnSpPr>
            <p:nvPr/>
          </p:nvCxnSpPr>
          <p:spPr bwMode="auto">
            <a:xfrm>
              <a:off x="2500009" y="3190519"/>
              <a:ext cx="2465691" cy="0"/>
            </a:xfrm>
            <a:prstGeom prst="line">
              <a:avLst/>
            </a:prstGeom>
            <a:noFill/>
            <a:ln w="571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361C27C-9F00-471B-972E-4D582C43C923}"/>
                </a:ext>
              </a:extLst>
            </p:cNvPr>
            <p:cNvCxnSpPr>
              <a:cxnSpLocks/>
            </p:cNvCxnSpPr>
            <p:nvPr/>
          </p:nvCxnSpPr>
          <p:spPr bwMode="auto">
            <a:xfrm>
              <a:off x="2500009" y="3258942"/>
              <a:ext cx="2368324" cy="0"/>
            </a:xfrm>
            <a:prstGeom prst="line">
              <a:avLst/>
            </a:prstGeom>
            <a:noFill/>
            <a:ln w="571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60ACD31-D523-4E4B-B0A4-F28E9BCAB1F7}"/>
                </a:ext>
              </a:extLst>
            </p:cNvPr>
            <p:cNvCxnSpPr>
              <a:cxnSpLocks/>
            </p:cNvCxnSpPr>
            <p:nvPr/>
          </p:nvCxnSpPr>
          <p:spPr bwMode="auto">
            <a:xfrm>
              <a:off x="2500009" y="3327365"/>
              <a:ext cx="2355623" cy="0"/>
            </a:xfrm>
            <a:prstGeom prst="line">
              <a:avLst/>
            </a:prstGeom>
            <a:noFill/>
            <a:ln w="571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E73D46B-C72F-4851-A49C-C99923A179EF}"/>
                </a:ext>
              </a:extLst>
            </p:cNvPr>
            <p:cNvCxnSpPr>
              <a:cxnSpLocks/>
            </p:cNvCxnSpPr>
            <p:nvPr/>
          </p:nvCxnSpPr>
          <p:spPr bwMode="auto">
            <a:xfrm>
              <a:off x="2500009" y="3395788"/>
              <a:ext cx="2334456" cy="0"/>
            </a:xfrm>
            <a:prstGeom prst="line">
              <a:avLst/>
            </a:prstGeom>
            <a:noFill/>
            <a:ln w="571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7F957F8-82C5-42D5-B7F6-216AD18236EB}"/>
                </a:ext>
              </a:extLst>
            </p:cNvPr>
            <p:cNvCxnSpPr>
              <a:cxnSpLocks/>
            </p:cNvCxnSpPr>
            <p:nvPr/>
          </p:nvCxnSpPr>
          <p:spPr bwMode="auto">
            <a:xfrm>
              <a:off x="2506206" y="3464211"/>
              <a:ext cx="2256294" cy="0"/>
            </a:xfrm>
            <a:prstGeom prst="line">
              <a:avLst/>
            </a:prstGeom>
            <a:noFill/>
            <a:ln w="571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BE8A1E1-3DA6-40B0-A198-E1634F805297}"/>
                </a:ext>
              </a:extLst>
            </p:cNvPr>
            <p:cNvCxnSpPr>
              <a:cxnSpLocks/>
            </p:cNvCxnSpPr>
            <p:nvPr/>
          </p:nvCxnSpPr>
          <p:spPr bwMode="auto">
            <a:xfrm>
              <a:off x="2501973" y="3532634"/>
              <a:ext cx="2260527" cy="0"/>
            </a:xfrm>
            <a:prstGeom prst="line">
              <a:avLst/>
            </a:prstGeom>
            <a:noFill/>
            <a:ln w="571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8F48934-18E3-416F-AC8F-BBB7F15E65ED}"/>
                </a:ext>
              </a:extLst>
            </p:cNvPr>
            <p:cNvCxnSpPr>
              <a:cxnSpLocks/>
            </p:cNvCxnSpPr>
            <p:nvPr/>
          </p:nvCxnSpPr>
          <p:spPr bwMode="auto">
            <a:xfrm>
              <a:off x="2506206" y="3601057"/>
              <a:ext cx="2150461" cy="0"/>
            </a:xfrm>
            <a:prstGeom prst="line">
              <a:avLst/>
            </a:prstGeom>
            <a:noFill/>
            <a:ln w="5715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8FEE3EE-7A57-43B1-A40E-4A509C613467}"/>
                </a:ext>
              </a:extLst>
            </p:cNvPr>
            <p:cNvCxnSpPr>
              <a:cxnSpLocks/>
            </p:cNvCxnSpPr>
            <p:nvPr/>
          </p:nvCxnSpPr>
          <p:spPr bwMode="auto">
            <a:xfrm>
              <a:off x="2510439" y="3669480"/>
              <a:ext cx="2116594" cy="0"/>
            </a:xfrm>
            <a:prstGeom prst="line">
              <a:avLst/>
            </a:prstGeom>
            <a:noFill/>
            <a:ln w="5715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57801CD-4262-465C-A02A-0FC74EAB8932}"/>
                </a:ext>
              </a:extLst>
            </p:cNvPr>
            <p:cNvCxnSpPr>
              <a:cxnSpLocks/>
            </p:cNvCxnSpPr>
            <p:nvPr/>
          </p:nvCxnSpPr>
          <p:spPr bwMode="auto">
            <a:xfrm>
              <a:off x="2506206" y="3737903"/>
              <a:ext cx="2057327" cy="0"/>
            </a:xfrm>
            <a:prstGeom prst="line">
              <a:avLst/>
            </a:prstGeom>
            <a:noFill/>
            <a:ln w="5715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1C0E1F3-A0C0-4CF6-863C-7BAF248686ED}"/>
                </a:ext>
              </a:extLst>
            </p:cNvPr>
            <p:cNvCxnSpPr>
              <a:cxnSpLocks/>
            </p:cNvCxnSpPr>
            <p:nvPr/>
          </p:nvCxnSpPr>
          <p:spPr bwMode="auto">
            <a:xfrm>
              <a:off x="2500009" y="3806326"/>
              <a:ext cx="1993891" cy="0"/>
            </a:xfrm>
            <a:prstGeom prst="line">
              <a:avLst/>
            </a:prstGeom>
            <a:noFill/>
            <a:ln w="571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CEAEDBE-6A0B-411F-897E-DF118FD6681B}"/>
                </a:ext>
              </a:extLst>
            </p:cNvPr>
            <p:cNvCxnSpPr>
              <a:cxnSpLocks/>
            </p:cNvCxnSpPr>
            <p:nvPr/>
          </p:nvCxnSpPr>
          <p:spPr bwMode="auto">
            <a:xfrm>
              <a:off x="2506206" y="3874749"/>
              <a:ext cx="1955727" cy="0"/>
            </a:xfrm>
            <a:prstGeom prst="line">
              <a:avLst/>
            </a:prstGeom>
            <a:noFill/>
            <a:ln w="5715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7B4E730-66F6-41EB-A037-DF3C4B5DEF95}"/>
                </a:ext>
              </a:extLst>
            </p:cNvPr>
            <p:cNvCxnSpPr>
              <a:cxnSpLocks/>
            </p:cNvCxnSpPr>
            <p:nvPr/>
          </p:nvCxnSpPr>
          <p:spPr bwMode="auto">
            <a:xfrm>
              <a:off x="2501973" y="3943172"/>
              <a:ext cx="1921860" cy="0"/>
            </a:xfrm>
            <a:prstGeom prst="line">
              <a:avLst/>
            </a:prstGeom>
            <a:noFill/>
            <a:ln w="5715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5943D98-E563-4EA4-A7CE-2CB28FED34B8}"/>
                </a:ext>
              </a:extLst>
            </p:cNvPr>
            <p:cNvCxnSpPr>
              <a:cxnSpLocks/>
            </p:cNvCxnSpPr>
            <p:nvPr/>
          </p:nvCxnSpPr>
          <p:spPr bwMode="auto">
            <a:xfrm>
              <a:off x="2506206" y="4011595"/>
              <a:ext cx="1917627" cy="0"/>
            </a:xfrm>
            <a:prstGeom prst="line">
              <a:avLst/>
            </a:prstGeom>
            <a:noFill/>
            <a:ln w="571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9E833DA-8A2E-4D64-B0F0-8EEF14FF2131}"/>
                </a:ext>
              </a:extLst>
            </p:cNvPr>
            <p:cNvCxnSpPr>
              <a:cxnSpLocks/>
            </p:cNvCxnSpPr>
            <p:nvPr/>
          </p:nvCxnSpPr>
          <p:spPr bwMode="auto">
            <a:xfrm>
              <a:off x="2510439" y="4080018"/>
              <a:ext cx="1913394" cy="0"/>
            </a:xfrm>
            <a:prstGeom prst="line">
              <a:avLst/>
            </a:prstGeom>
            <a:noFill/>
            <a:ln w="5715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591590C-6A80-400B-87EF-8ABE82FF0A24}"/>
                </a:ext>
              </a:extLst>
            </p:cNvPr>
            <p:cNvCxnSpPr>
              <a:cxnSpLocks/>
            </p:cNvCxnSpPr>
            <p:nvPr/>
          </p:nvCxnSpPr>
          <p:spPr bwMode="auto">
            <a:xfrm>
              <a:off x="2506206" y="4148441"/>
              <a:ext cx="1871061" cy="0"/>
            </a:xfrm>
            <a:prstGeom prst="line">
              <a:avLst/>
            </a:prstGeom>
            <a:noFill/>
            <a:ln w="5715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4520397-A8B1-4964-8C14-FC1644EF92E3}"/>
                </a:ext>
              </a:extLst>
            </p:cNvPr>
            <p:cNvCxnSpPr>
              <a:cxnSpLocks/>
            </p:cNvCxnSpPr>
            <p:nvPr/>
          </p:nvCxnSpPr>
          <p:spPr bwMode="auto">
            <a:xfrm>
              <a:off x="2510439" y="4216864"/>
              <a:ext cx="1845663" cy="0"/>
            </a:xfrm>
            <a:prstGeom prst="line">
              <a:avLst/>
            </a:prstGeom>
            <a:noFill/>
            <a:ln w="57150"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D7C84445-4B8C-4449-A37A-266D86ED2EBE}"/>
                </a:ext>
              </a:extLst>
            </p:cNvPr>
            <p:cNvCxnSpPr>
              <a:cxnSpLocks/>
            </p:cNvCxnSpPr>
            <p:nvPr/>
          </p:nvCxnSpPr>
          <p:spPr bwMode="auto">
            <a:xfrm>
              <a:off x="2506206" y="4285287"/>
              <a:ext cx="1714427" cy="0"/>
            </a:xfrm>
            <a:prstGeom prst="line">
              <a:avLst/>
            </a:prstGeom>
            <a:noFill/>
            <a:ln w="5715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3C56546-484B-41D3-AAF5-66D06AE4142C}"/>
                </a:ext>
              </a:extLst>
            </p:cNvPr>
            <p:cNvCxnSpPr>
              <a:cxnSpLocks/>
            </p:cNvCxnSpPr>
            <p:nvPr/>
          </p:nvCxnSpPr>
          <p:spPr bwMode="auto">
            <a:xfrm>
              <a:off x="2510439" y="4353710"/>
              <a:ext cx="1625528" cy="0"/>
            </a:xfrm>
            <a:prstGeom prst="line">
              <a:avLst/>
            </a:prstGeom>
            <a:noFill/>
            <a:ln w="5715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35E6F3D-93C3-4418-A8E2-F922EA5231A5}"/>
                </a:ext>
              </a:extLst>
            </p:cNvPr>
            <p:cNvCxnSpPr>
              <a:cxnSpLocks/>
            </p:cNvCxnSpPr>
            <p:nvPr/>
          </p:nvCxnSpPr>
          <p:spPr bwMode="auto">
            <a:xfrm>
              <a:off x="2514672" y="4422133"/>
              <a:ext cx="1557795" cy="0"/>
            </a:xfrm>
            <a:prstGeom prst="line">
              <a:avLst/>
            </a:prstGeom>
            <a:noFill/>
            <a:ln w="5715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71D4B26-6216-4632-B067-EA342DEC097F}"/>
                </a:ext>
              </a:extLst>
            </p:cNvPr>
            <p:cNvCxnSpPr>
              <a:cxnSpLocks/>
            </p:cNvCxnSpPr>
            <p:nvPr/>
          </p:nvCxnSpPr>
          <p:spPr bwMode="auto">
            <a:xfrm>
              <a:off x="2510439" y="4490556"/>
              <a:ext cx="1557795" cy="0"/>
            </a:xfrm>
            <a:prstGeom prst="line">
              <a:avLst/>
            </a:prstGeom>
            <a:noFill/>
            <a:ln w="57150"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6604F0B-3212-41DA-80A4-347E9380B204}"/>
                </a:ext>
              </a:extLst>
            </p:cNvPr>
            <p:cNvCxnSpPr>
              <a:cxnSpLocks/>
            </p:cNvCxnSpPr>
            <p:nvPr/>
          </p:nvCxnSpPr>
          <p:spPr bwMode="auto">
            <a:xfrm>
              <a:off x="2510439" y="4558979"/>
              <a:ext cx="1236061" cy="0"/>
            </a:xfrm>
            <a:prstGeom prst="line">
              <a:avLst/>
            </a:prstGeom>
            <a:noFill/>
            <a:ln w="57150"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D2FA4FB-40DE-4846-A4C8-9DFFD218CBC2}"/>
                </a:ext>
              </a:extLst>
            </p:cNvPr>
            <p:cNvCxnSpPr>
              <a:cxnSpLocks/>
            </p:cNvCxnSpPr>
            <p:nvPr/>
          </p:nvCxnSpPr>
          <p:spPr bwMode="auto">
            <a:xfrm>
              <a:off x="2506206" y="4627402"/>
              <a:ext cx="1210661" cy="0"/>
            </a:xfrm>
            <a:prstGeom prst="line">
              <a:avLst/>
            </a:prstGeom>
            <a:noFill/>
            <a:ln w="5715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C9EC8B0-BF4C-48E0-A7C0-CE013B68FAE9}"/>
                </a:ext>
              </a:extLst>
            </p:cNvPr>
            <p:cNvCxnSpPr>
              <a:cxnSpLocks/>
            </p:cNvCxnSpPr>
            <p:nvPr/>
          </p:nvCxnSpPr>
          <p:spPr bwMode="auto">
            <a:xfrm>
              <a:off x="2500009" y="4695825"/>
              <a:ext cx="1178758" cy="0"/>
            </a:xfrm>
            <a:prstGeom prst="line">
              <a:avLst/>
            </a:prstGeom>
            <a:noFill/>
            <a:ln w="571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6C5A9E6-E27A-4E52-B131-61756800B374}"/>
                </a:ext>
              </a:extLst>
            </p:cNvPr>
            <p:cNvCxnSpPr>
              <a:cxnSpLocks/>
            </p:cNvCxnSpPr>
            <p:nvPr/>
          </p:nvCxnSpPr>
          <p:spPr bwMode="auto">
            <a:xfrm>
              <a:off x="2510439" y="4764248"/>
              <a:ext cx="1113294" cy="0"/>
            </a:xfrm>
            <a:prstGeom prst="line">
              <a:avLst/>
            </a:prstGeom>
            <a:noFill/>
            <a:ln w="5715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73E1281-7FFE-4B43-8CCD-0DABF02F4C88}"/>
                </a:ext>
              </a:extLst>
            </p:cNvPr>
            <p:cNvCxnSpPr>
              <a:cxnSpLocks/>
            </p:cNvCxnSpPr>
            <p:nvPr/>
          </p:nvCxnSpPr>
          <p:spPr bwMode="auto">
            <a:xfrm>
              <a:off x="2506206" y="4832671"/>
              <a:ext cx="1049794" cy="0"/>
            </a:xfrm>
            <a:prstGeom prst="line">
              <a:avLst/>
            </a:prstGeom>
            <a:noFill/>
            <a:ln w="5715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0133276-CDDC-418E-94EA-5250E23A5942}"/>
                </a:ext>
              </a:extLst>
            </p:cNvPr>
            <p:cNvCxnSpPr>
              <a:cxnSpLocks/>
            </p:cNvCxnSpPr>
            <p:nvPr/>
          </p:nvCxnSpPr>
          <p:spPr bwMode="auto">
            <a:xfrm>
              <a:off x="2510439" y="4901094"/>
              <a:ext cx="1045561" cy="0"/>
            </a:xfrm>
            <a:prstGeom prst="line">
              <a:avLst/>
            </a:prstGeom>
            <a:noFill/>
            <a:ln w="5715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F06F9A1-8FC0-4C14-A9AB-12F12A0DAA05}"/>
                </a:ext>
              </a:extLst>
            </p:cNvPr>
            <p:cNvCxnSpPr>
              <a:cxnSpLocks/>
            </p:cNvCxnSpPr>
            <p:nvPr/>
          </p:nvCxnSpPr>
          <p:spPr bwMode="auto">
            <a:xfrm>
              <a:off x="2514672" y="4969517"/>
              <a:ext cx="1011695" cy="0"/>
            </a:xfrm>
            <a:prstGeom prst="line">
              <a:avLst/>
            </a:prstGeom>
            <a:noFill/>
            <a:ln w="571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106A29E-0565-4F3B-92FF-B1E15603CD6B}"/>
                </a:ext>
              </a:extLst>
            </p:cNvPr>
            <p:cNvCxnSpPr>
              <a:cxnSpLocks/>
            </p:cNvCxnSpPr>
            <p:nvPr/>
          </p:nvCxnSpPr>
          <p:spPr bwMode="auto">
            <a:xfrm>
              <a:off x="2510439" y="5037940"/>
              <a:ext cx="998993" cy="0"/>
            </a:xfrm>
            <a:prstGeom prst="line">
              <a:avLst/>
            </a:prstGeom>
            <a:noFill/>
            <a:ln w="5715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62E34E6-B577-4365-BF0A-F9B2894E6680}"/>
                </a:ext>
              </a:extLst>
            </p:cNvPr>
            <p:cNvCxnSpPr>
              <a:cxnSpLocks/>
            </p:cNvCxnSpPr>
            <p:nvPr/>
          </p:nvCxnSpPr>
          <p:spPr bwMode="auto">
            <a:xfrm>
              <a:off x="2510439" y="5106363"/>
              <a:ext cx="977213" cy="0"/>
            </a:xfrm>
            <a:prstGeom prst="line">
              <a:avLst/>
            </a:prstGeom>
            <a:noFill/>
            <a:ln w="5715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B137EF8-218E-4B95-9C80-8840529CF87A}"/>
                </a:ext>
              </a:extLst>
            </p:cNvPr>
            <p:cNvCxnSpPr>
              <a:cxnSpLocks/>
            </p:cNvCxnSpPr>
            <p:nvPr/>
          </p:nvCxnSpPr>
          <p:spPr bwMode="auto">
            <a:xfrm>
              <a:off x="2506206" y="5174786"/>
              <a:ext cx="926415" cy="0"/>
            </a:xfrm>
            <a:prstGeom prst="line">
              <a:avLst/>
            </a:prstGeom>
            <a:noFill/>
            <a:ln w="5715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EBC7544-A30E-4082-A579-D42B077D5BC8}"/>
                </a:ext>
              </a:extLst>
            </p:cNvPr>
            <p:cNvCxnSpPr>
              <a:cxnSpLocks/>
            </p:cNvCxnSpPr>
            <p:nvPr/>
          </p:nvCxnSpPr>
          <p:spPr bwMode="auto">
            <a:xfrm>
              <a:off x="2500009" y="5243209"/>
              <a:ext cx="932612" cy="0"/>
            </a:xfrm>
            <a:prstGeom prst="line">
              <a:avLst/>
            </a:prstGeom>
            <a:noFill/>
            <a:ln w="571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D2CE660-F7D6-4428-9F7E-2E62EF5E9A7E}"/>
                </a:ext>
              </a:extLst>
            </p:cNvPr>
            <p:cNvCxnSpPr>
              <a:cxnSpLocks/>
            </p:cNvCxnSpPr>
            <p:nvPr/>
          </p:nvCxnSpPr>
          <p:spPr bwMode="auto">
            <a:xfrm>
              <a:off x="2497740" y="5311632"/>
              <a:ext cx="922182" cy="0"/>
            </a:xfrm>
            <a:prstGeom prst="line">
              <a:avLst/>
            </a:prstGeom>
            <a:noFill/>
            <a:ln w="571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4E59484-CB64-49DB-BFDF-8E5A1AC32927}"/>
                </a:ext>
              </a:extLst>
            </p:cNvPr>
            <p:cNvCxnSpPr>
              <a:cxnSpLocks/>
            </p:cNvCxnSpPr>
            <p:nvPr/>
          </p:nvCxnSpPr>
          <p:spPr bwMode="auto">
            <a:xfrm>
              <a:off x="2506206" y="5380055"/>
              <a:ext cx="748463" cy="0"/>
            </a:xfrm>
            <a:prstGeom prst="line">
              <a:avLst/>
            </a:prstGeom>
            <a:noFill/>
            <a:ln w="571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DEBAB526-0AE9-4AAC-A124-11B1DF217100}"/>
                </a:ext>
              </a:extLst>
            </p:cNvPr>
            <p:cNvCxnSpPr>
              <a:cxnSpLocks/>
            </p:cNvCxnSpPr>
            <p:nvPr/>
          </p:nvCxnSpPr>
          <p:spPr bwMode="auto">
            <a:xfrm>
              <a:off x="2497740" y="5448478"/>
              <a:ext cx="702660" cy="0"/>
            </a:xfrm>
            <a:prstGeom prst="line">
              <a:avLst/>
            </a:prstGeom>
            <a:noFill/>
            <a:ln w="5715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A280F1B-2C70-4BB0-BA42-4953AF2B748A}"/>
                </a:ext>
              </a:extLst>
            </p:cNvPr>
            <p:cNvCxnSpPr>
              <a:cxnSpLocks/>
            </p:cNvCxnSpPr>
            <p:nvPr/>
          </p:nvCxnSpPr>
          <p:spPr bwMode="auto">
            <a:xfrm>
              <a:off x="2497740" y="5516901"/>
              <a:ext cx="639160" cy="0"/>
            </a:xfrm>
            <a:prstGeom prst="line">
              <a:avLst/>
            </a:prstGeom>
            <a:noFill/>
            <a:ln w="571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9E7EAF2-4396-4DD3-9377-0AE2C8D5345A}"/>
                </a:ext>
              </a:extLst>
            </p:cNvPr>
            <p:cNvCxnSpPr>
              <a:cxnSpLocks/>
            </p:cNvCxnSpPr>
            <p:nvPr/>
          </p:nvCxnSpPr>
          <p:spPr bwMode="auto">
            <a:xfrm>
              <a:off x="2510439" y="5585324"/>
              <a:ext cx="579894" cy="0"/>
            </a:xfrm>
            <a:prstGeom prst="line">
              <a:avLst/>
            </a:prstGeom>
            <a:noFill/>
            <a:ln w="571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71639DD-1D81-4862-BB70-DF07ACC0FF45}"/>
                </a:ext>
              </a:extLst>
            </p:cNvPr>
            <p:cNvCxnSpPr>
              <a:cxnSpLocks/>
            </p:cNvCxnSpPr>
            <p:nvPr/>
          </p:nvCxnSpPr>
          <p:spPr bwMode="auto">
            <a:xfrm>
              <a:off x="2510439" y="5653747"/>
              <a:ext cx="342828" cy="0"/>
            </a:xfrm>
            <a:prstGeom prst="line">
              <a:avLst/>
            </a:prstGeom>
            <a:noFill/>
            <a:ln w="571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D45BF2D8-3291-422E-9A0D-2DB839E31E48}"/>
                </a:ext>
              </a:extLst>
            </p:cNvPr>
            <p:cNvCxnSpPr>
              <a:cxnSpLocks/>
            </p:cNvCxnSpPr>
            <p:nvPr/>
          </p:nvCxnSpPr>
          <p:spPr bwMode="auto">
            <a:xfrm>
              <a:off x="2510439" y="5722170"/>
              <a:ext cx="342828" cy="0"/>
            </a:xfrm>
            <a:prstGeom prst="line">
              <a:avLst/>
            </a:prstGeom>
            <a:noFill/>
            <a:ln w="5715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21B7B56-6997-4AC3-9032-95F8EC74D81C}"/>
                </a:ext>
              </a:extLst>
            </p:cNvPr>
            <p:cNvCxnSpPr>
              <a:cxnSpLocks/>
            </p:cNvCxnSpPr>
            <p:nvPr/>
          </p:nvCxnSpPr>
          <p:spPr bwMode="auto">
            <a:xfrm>
              <a:off x="2506206" y="5790603"/>
              <a:ext cx="296261" cy="0"/>
            </a:xfrm>
            <a:prstGeom prst="line">
              <a:avLst/>
            </a:prstGeom>
            <a:noFill/>
            <a:ln w="57150" cap="flat" cmpd="sng" algn="ctr">
              <a:solidFill>
                <a:schemeClr val="accent3"/>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F3B558BF-3699-4B35-AE5B-2C6BB9253915}"/>
              </a:ext>
            </a:extLst>
          </p:cNvPr>
          <p:cNvSpPr>
            <a:spLocks noGrp="1"/>
          </p:cNvSpPr>
          <p:nvPr>
            <p:ph type="title"/>
          </p:nvPr>
        </p:nvSpPr>
        <p:spPr/>
        <p:txBody>
          <a:bodyPr/>
          <a:lstStyle/>
          <a:p>
            <a:r>
              <a:rPr lang="en-US" dirty="0"/>
              <a:t>KRYSTAL-1: Duration of Clinical Benefit in NSCLC Cohort</a:t>
            </a:r>
          </a:p>
        </p:txBody>
      </p:sp>
      <p:grpSp>
        <p:nvGrpSpPr>
          <p:cNvPr id="6" name="Group 7">
            <a:extLst>
              <a:ext uri="{FF2B5EF4-FFF2-40B4-BE49-F238E27FC236}">
                <a16:creationId xmlns:a16="http://schemas.microsoft.com/office/drawing/2014/main" id="{6F6E8414-65C0-4BF0-BAB7-BCA4BFBCC295}"/>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4901A08B-00E2-4F5D-8BAB-882C2F2BE92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29E5CA19-C44A-47C4-8ACD-3E43D08AE61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Box 15">
            <a:extLst>
              <a:ext uri="{FF2B5EF4-FFF2-40B4-BE49-F238E27FC236}">
                <a16:creationId xmlns:a16="http://schemas.microsoft.com/office/drawing/2014/main" id="{756323A2-27EC-4E87-9D83-626FCA37B557}"/>
              </a:ext>
            </a:extLst>
          </p:cNvPr>
          <p:cNvSpPr txBox="1"/>
          <p:nvPr/>
        </p:nvSpPr>
        <p:spPr bwMode="auto">
          <a:xfrm rot="16200000">
            <a:off x="425031" y="3857100"/>
            <a:ext cx="3354695"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Evaluable Patients (N = 51)</a:t>
            </a:r>
          </a:p>
        </p:txBody>
      </p:sp>
      <p:sp>
        <p:nvSpPr>
          <p:cNvPr id="14" name="TextBox 13">
            <a:extLst>
              <a:ext uri="{FF2B5EF4-FFF2-40B4-BE49-F238E27FC236}">
                <a16:creationId xmlns:a16="http://schemas.microsoft.com/office/drawing/2014/main" id="{542F3C8A-F496-4ABF-800B-2B347889BE81}"/>
              </a:ext>
            </a:extLst>
          </p:cNvPr>
          <p:cNvSpPr txBox="1"/>
          <p:nvPr/>
        </p:nvSpPr>
        <p:spPr bwMode="auto">
          <a:xfrm>
            <a:off x="4029809" y="6014996"/>
            <a:ext cx="3495314"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 of Treatment (Mos)</a:t>
            </a:r>
          </a:p>
        </p:txBody>
      </p:sp>
      <p:sp>
        <p:nvSpPr>
          <p:cNvPr id="5" name="Text Box 15">
            <a:extLst>
              <a:ext uri="{FF2B5EF4-FFF2-40B4-BE49-F238E27FC236}">
                <a16:creationId xmlns:a16="http://schemas.microsoft.com/office/drawing/2014/main" id="{91C68A62-4980-4079-A4F7-E340700EE085}"/>
              </a:ext>
            </a:extLst>
          </p:cNvPr>
          <p:cNvSpPr txBox="1">
            <a:spLocks noChangeArrowheads="1"/>
          </p:cNvSpPr>
          <p:nvPr/>
        </p:nvSpPr>
        <p:spPr bwMode="auto">
          <a:xfrm>
            <a:off x="412751" y="6354411"/>
            <a:ext cx="388010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t>
            </a:r>
            <a:r>
              <a:rPr kumimoji="0" lang="az-Cyrl-AZ"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ӓ</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nne. AACR-NCI-EORTC 2020. Abstr LBA-03.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3" name="Group 22">
            <a:extLst>
              <a:ext uri="{FF2B5EF4-FFF2-40B4-BE49-F238E27FC236}">
                <a16:creationId xmlns:a16="http://schemas.microsoft.com/office/drawing/2014/main" id="{FD5DFBF3-92C2-4CA8-8B34-5D42224614F5}"/>
              </a:ext>
            </a:extLst>
          </p:cNvPr>
          <p:cNvGrpSpPr/>
          <p:nvPr/>
        </p:nvGrpSpPr>
        <p:grpSpPr>
          <a:xfrm>
            <a:off x="9005915" y="3318709"/>
            <a:ext cx="1005417" cy="492443"/>
            <a:chOff x="8458952" y="3306667"/>
            <a:chExt cx="1005417" cy="492443"/>
          </a:xfrm>
        </p:grpSpPr>
        <p:sp>
          <p:nvSpPr>
            <p:cNvPr id="24" name="Rectangle 190">
              <a:extLst>
                <a:ext uri="{FF2B5EF4-FFF2-40B4-BE49-F238E27FC236}">
                  <a16:creationId xmlns:a16="http://schemas.microsoft.com/office/drawing/2014/main" id="{665EC207-E59C-4EDE-B8E5-A0CEC50350F9}"/>
                </a:ext>
              </a:extLst>
            </p:cNvPr>
            <p:cNvSpPr>
              <a:spLocks noChangeArrowheads="1"/>
            </p:cNvSpPr>
            <p:nvPr/>
          </p:nvSpPr>
          <p:spPr bwMode="auto">
            <a:xfrm>
              <a:off x="8635616" y="3306667"/>
              <a:ext cx="828753"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 name="Rectangle 24">
              <a:extLst>
                <a:ext uri="{FF2B5EF4-FFF2-40B4-BE49-F238E27FC236}">
                  <a16:creationId xmlns:a16="http://schemas.microsoft.com/office/drawing/2014/main" id="{821F1D61-011B-4E65-BC46-8356C56919AA}"/>
                </a:ext>
              </a:extLst>
            </p:cNvPr>
            <p:cNvSpPr/>
            <p:nvPr/>
          </p:nvSpPr>
          <p:spPr bwMode="auto">
            <a:xfrm>
              <a:off x="8463064" y="3375487"/>
              <a:ext cx="107025" cy="10702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DE10D584-3385-4A9F-9452-58E5B509EEFA}"/>
                </a:ext>
              </a:extLst>
            </p:cNvPr>
            <p:cNvSpPr/>
            <p:nvPr/>
          </p:nvSpPr>
          <p:spPr bwMode="auto">
            <a:xfrm>
              <a:off x="8458952" y="3623247"/>
              <a:ext cx="107025" cy="107025"/>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7" name="Rectangle 190">
            <a:extLst>
              <a:ext uri="{FF2B5EF4-FFF2-40B4-BE49-F238E27FC236}">
                <a16:creationId xmlns:a16="http://schemas.microsoft.com/office/drawing/2014/main" id="{4EE27D7A-1418-452F-B03F-8AD186E33C4F}"/>
              </a:ext>
            </a:extLst>
          </p:cNvPr>
          <p:cNvSpPr>
            <a:spLocks noChangeArrowheads="1"/>
          </p:cNvSpPr>
          <p:nvPr/>
        </p:nvSpPr>
        <p:spPr bwMode="auto">
          <a:xfrm>
            <a:off x="8992526" y="3080066"/>
            <a:ext cx="1038747" cy="24622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Study Phase</a:t>
            </a:r>
            <a:endPar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CCCFF37F-074F-4F60-88AB-F3FC525B8CDB}"/>
              </a:ext>
            </a:extLst>
          </p:cNvPr>
          <p:cNvGrpSpPr/>
          <p:nvPr/>
        </p:nvGrpSpPr>
        <p:grpSpPr>
          <a:xfrm>
            <a:off x="8955916" y="3916488"/>
            <a:ext cx="1914361" cy="973039"/>
            <a:chOff x="9820439" y="3741842"/>
            <a:chExt cx="1914361" cy="973039"/>
          </a:xfrm>
        </p:grpSpPr>
        <p:grpSp>
          <p:nvGrpSpPr>
            <p:cNvPr id="29" name="Group 28">
              <a:extLst>
                <a:ext uri="{FF2B5EF4-FFF2-40B4-BE49-F238E27FC236}">
                  <a16:creationId xmlns:a16="http://schemas.microsoft.com/office/drawing/2014/main" id="{1370E75F-A39F-4A51-B0C1-EE6E1B75E7FB}"/>
                </a:ext>
              </a:extLst>
            </p:cNvPr>
            <p:cNvGrpSpPr/>
            <p:nvPr/>
          </p:nvGrpSpPr>
          <p:grpSpPr>
            <a:xfrm>
              <a:off x="9841634" y="3741842"/>
              <a:ext cx="1893166" cy="973039"/>
              <a:chOff x="9939545" y="3454644"/>
              <a:chExt cx="1893166" cy="973039"/>
            </a:xfrm>
          </p:grpSpPr>
          <p:sp>
            <p:nvSpPr>
              <p:cNvPr id="31" name="Freeform 144">
                <a:extLst>
                  <a:ext uri="{FF2B5EF4-FFF2-40B4-BE49-F238E27FC236}">
                    <a16:creationId xmlns:a16="http://schemas.microsoft.com/office/drawing/2014/main" id="{C01861BD-146D-4C72-AD87-3AD96427BF14}"/>
                  </a:ext>
                </a:extLst>
              </p:cNvPr>
              <p:cNvSpPr>
                <a:spLocks/>
              </p:cNvSpPr>
              <p:nvPr/>
            </p:nvSpPr>
            <p:spPr bwMode="auto">
              <a:xfrm>
                <a:off x="9941813" y="3752792"/>
                <a:ext cx="136220" cy="12772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2" name="Freeform 146">
                <a:extLst>
                  <a:ext uri="{FF2B5EF4-FFF2-40B4-BE49-F238E27FC236}">
                    <a16:creationId xmlns:a16="http://schemas.microsoft.com/office/drawing/2014/main" id="{4B96394D-F1CE-44D4-8982-ACAB284D3E18}"/>
                  </a:ext>
                </a:extLst>
              </p:cNvPr>
              <p:cNvSpPr>
                <a:spLocks noChangeAspect="1"/>
              </p:cNvSpPr>
              <p:nvPr/>
            </p:nvSpPr>
            <p:spPr bwMode="auto">
              <a:xfrm>
                <a:off x="9939545" y="3997728"/>
                <a:ext cx="136220" cy="151130"/>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3" name="Rectangle 154">
                <a:extLst>
                  <a:ext uri="{FF2B5EF4-FFF2-40B4-BE49-F238E27FC236}">
                    <a16:creationId xmlns:a16="http://schemas.microsoft.com/office/drawing/2014/main" id="{CAD56FD3-49CC-4644-97EF-D22CAE79B6DF}"/>
                  </a:ext>
                </a:extLst>
              </p:cNvPr>
              <p:cNvSpPr>
                <a:spLocks noChangeArrowheads="1"/>
              </p:cNvSpPr>
              <p:nvPr/>
            </p:nvSpPr>
            <p:spPr bwMode="auto">
              <a:xfrm>
                <a:off x="10179362" y="3674702"/>
                <a:ext cx="11616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First response</a:t>
                </a:r>
              </a:p>
            </p:txBody>
          </p:sp>
          <p:sp>
            <p:nvSpPr>
              <p:cNvPr id="34" name="Rectangle 155">
                <a:extLst>
                  <a:ext uri="{FF2B5EF4-FFF2-40B4-BE49-F238E27FC236}">
                    <a16:creationId xmlns:a16="http://schemas.microsoft.com/office/drawing/2014/main" id="{9DC4C99B-BC00-486F-A3AE-FDE8BDE66A08}"/>
                  </a:ext>
                </a:extLst>
              </p:cNvPr>
              <p:cNvSpPr>
                <a:spLocks noChangeArrowheads="1"/>
              </p:cNvSpPr>
              <p:nvPr/>
            </p:nvSpPr>
            <p:spPr bwMode="auto">
              <a:xfrm>
                <a:off x="10165985" y="3930252"/>
                <a:ext cx="11667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Best response</a:t>
                </a:r>
              </a:p>
            </p:txBody>
          </p:sp>
          <p:sp>
            <p:nvSpPr>
              <p:cNvPr id="35" name="Rectangle 156">
                <a:extLst>
                  <a:ext uri="{FF2B5EF4-FFF2-40B4-BE49-F238E27FC236}">
                    <a16:creationId xmlns:a16="http://schemas.microsoft.com/office/drawing/2014/main" id="{74B5CDD6-C8D8-4776-A4D1-099753958649}"/>
                  </a:ext>
                </a:extLst>
              </p:cNvPr>
              <p:cNvSpPr>
                <a:spLocks noChangeArrowheads="1"/>
              </p:cNvSpPr>
              <p:nvPr/>
            </p:nvSpPr>
            <p:spPr bwMode="auto">
              <a:xfrm>
                <a:off x="10173218" y="4181462"/>
                <a:ext cx="16594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Disease progression</a:t>
                </a:r>
              </a:p>
            </p:txBody>
          </p:sp>
          <p:sp>
            <p:nvSpPr>
              <p:cNvPr id="36" name="Rectangle 157">
                <a:extLst>
                  <a:ext uri="{FF2B5EF4-FFF2-40B4-BE49-F238E27FC236}">
                    <a16:creationId xmlns:a16="http://schemas.microsoft.com/office/drawing/2014/main" id="{A5610FEE-DC55-4CCF-8D40-EA3183848622}"/>
                  </a:ext>
                </a:extLst>
              </p:cNvPr>
              <p:cNvSpPr>
                <a:spLocks noChangeArrowheads="1"/>
              </p:cNvSpPr>
              <p:nvPr/>
            </p:nvSpPr>
            <p:spPr bwMode="auto">
              <a:xfrm>
                <a:off x="10173218" y="3454644"/>
                <a:ext cx="7446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On study</a:t>
                </a:r>
              </a:p>
            </p:txBody>
          </p:sp>
          <p:sp>
            <p:nvSpPr>
              <p:cNvPr id="37" name="Freeform 56">
                <a:extLst>
                  <a:ext uri="{FF2B5EF4-FFF2-40B4-BE49-F238E27FC236}">
                    <a16:creationId xmlns:a16="http://schemas.microsoft.com/office/drawing/2014/main" id="{91ACCF58-4D4B-4229-A7D2-06A42A06632F}"/>
                  </a:ext>
                </a:extLst>
              </p:cNvPr>
              <p:cNvSpPr>
                <a:spLocks/>
              </p:cNvSpPr>
              <p:nvPr/>
            </p:nvSpPr>
            <p:spPr bwMode="auto">
              <a:xfrm>
                <a:off x="9955702" y="4262267"/>
                <a:ext cx="114895" cy="110179"/>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grpSp>
        <p:cxnSp>
          <p:nvCxnSpPr>
            <p:cNvPr id="30" name="Straight Arrow Connector 29">
              <a:extLst>
                <a:ext uri="{FF2B5EF4-FFF2-40B4-BE49-F238E27FC236}">
                  <a16:creationId xmlns:a16="http://schemas.microsoft.com/office/drawing/2014/main" id="{913DEAC9-DECA-42A8-879B-9EE64521734D}"/>
                </a:ext>
              </a:extLst>
            </p:cNvPr>
            <p:cNvCxnSpPr/>
            <p:nvPr/>
          </p:nvCxnSpPr>
          <p:spPr bwMode="auto">
            <a:xfrm>
              <a:off x="9820439" y="3867772"/>
              <a:ext cx="202499" cy="0"/>
            </a:xfrm>
            <a:prstGeom prst="straightConnector1">
              <a:avLst/>
            </a:prstGeom>
            <a:noFill/>
            <a:ln w="28575" cap="flat" cmpd="sng" algn="ctr">
              <a:solidFill>
                <a:schemeClr val="bg1"/>
              </a:solidFill>
              <a:prstDash val="solid"/>
              <a:round/>
              <a:headEnd type="none" w="med" len="med"/>
              <a:tailEnd type="triangle"/>
            </a:ln>
            <a:effectLst/>
          </p:spPr>
        </p:cxnSp>
      </p:grpSp>
      <p:sp>
        <p:nvSpPr>
          <p:cNvPr id="3" name="Freeform: Shape 2">
            <a:extLst>
              <a:ext uri="{FF2B5EF4-FFF2-40B4-BE49-F238E27FC236}">
                <a16:creationId xmlns:a16="http://schemas.microsoft.com/office/drawing/2014/main" id="{C7DBFDDF-36B4-468C-8984-73307E170553}"/>
              </a:ext>
            </a:extLst>
          </p:cNvPr>
          <p:cNvSpPr/>
          <p:nvPr/>
        </p:nvSpPr>
        <p:spPr bwMode="auto">
          <a:xfrm>
            <a:off x="2442859" y="2101565"/>
            <a:ext cx="6361809" cy="3528257"/>
          </a:xfrm>
          <a:custGeom>
            <a:avLst/>
            <a:gdLst>
              <a:gd name="connsiteX0" fmla="*/ 0 w 5053519"/>
              <a:gd name="connsiteY0" fmla="*/ 0 h 1721796"/>
              <a:gd name="connsiteX1" fmla="*/ 0 w 5053519"/>
              <a:gd name="connsiteY1" fmla="*/ 1721796 h 1721796"/>
              <a:gd name="connsiteX2" fmla="*/ 5053519 w 5053519"/>
              <a:gd name="connsiteY2" fmla="*/ 1721796 h 1721796"/>
            </a:gdLst>
            <a:ahLst/>
            <a:cxnLst>
              <a:cxn ang="0">
                <a:pos x="connsiteX0" y="connsiteY0"/>
              </a:cxn>
              <a:cxn ang="0">
                <a:pos x="connsiteX1" y="connsiteY1"/>
              </a:cxn>
              <a:cxn ang="0">
                <a:pos x="connsiteX2" y="connsiteY2"/>
              </a:cxn>
            </a:cxnLst>
            <a:rect l="l" t="t" r="r" b="b"/>
            <a:pathLst>
              <a:path w="5053519" h="1721796">
                <a:moveTo>
                  <a:pt x="0" y="0"/>
                </a:moveTo>
                <a:lnTo>
                  <a:pt x="0" y="1721796"/>
                </a:lnTo>
                <a:lnTo>
                  <a:pt x="5053519" y="172179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40" name="Group 39">
            <a:extLst>
              <a:ext uri="{FF2B5EF4-FFF2-40B4-BE49-F238E27FC236}">
                <a16:creationId xmlns:a16="http://schemas.microsoft.com/office/drawing/2014/main" id="{48E06F49-484F-4081-8B6E-6D65DB877699}"/>
              </a:ext>
            </a:extLst>
          </p:cNvPr>
          <p:cNvGrpSpPr/>
          <p:nvPr/>
        </p:nvGrpSpPr>
        <p:grpSpPr>
          <a:xfrm>
            <a:off x="2284756" y="5618920"/>
            <a:ext cx="6658385" cy="318272"/>
            <a:chOff x="1213897" y="5825300"/>
            <a:chExt cx="5048838" cy="318272"/>
          </a:xfrm>
        </p:grpSpPr>
        <p:grpSp>
          <p:nvGrpSpPr>
            <p:cNvPr id="41" name="Group 40">
              <a:extLst>
                <a:ext uri="{FF2B5EF4-FFF2-40B4-BE49-F238E27FC236}">
                  <a16:creationId xmlns:a16="http://schemas.microsoft.com/office/drawing/2014/main" id="{9E0EB4BA-9F15-4025-8172-112FD9356650}"/>
                </a:ext>
              </a:extLst>
            </p:cNvPr>
            <p:cNvGrpSpPr/>
            <p:nvPr/>
          </p:nvGrpSpPr>
          <p:grpSpPr>
            <a:xfrm rot="5400000">
              <a:off x="3695693" y="3462555"/>
              <a:ext cx="85244" cy="4810734"/>
              <a:chOff x="2067061" y="2957771"/>
              <a:chExt cx="83454" cy="2686045"/>
            </a:xfrm>
          </p:grpSpPr>
          <p:grpSp>
            <p:nvGrpSpPr>
              <p:cNvPr id="61" name="Group 60">
                <a:extLst>
                  <a:ext uri="{FF2B5EF4-FFF2-40B4-BE49-F238E27FC236}">
                    <a16:creationId xmlns:a16="http://schemas.microsoft.com/office/drawing/2014/main" id="{857ECD91-DCAA-445D-BB3C-C465BE4AF708}"/>
                  </a:ext>
                </a:extLst>
              </p:cNvPr>
              <p:cNvGrpSpPr/>
              <p:nvPr/>
            </p:nvGrpSpPr>
            <p:grpSpPr>
              <a:xfrm>
                <a:off x="2067061" y="2957771"/>
                <a:ext cx="78599" cy="1909785"/>
                <a:chOff x="2688501" y="4102447"/>
                <a:chExt cx="81181" cy="1688029"/>
              </a:xfrm>
            </p:grpSpPr>
            <p:sp>
              <p:nvSpPr>
                <p:cNvPr id="65" name="Line 179">
                  <a:extLst>
                    <a:ext uri="{FF2B5EF4-FFF2-40B4-BE49-F238E27FC236}">
                      <a16:creationId xmlns:a16="http://schemas.microsoft.com/office/drawing/2014/main" id="{8D5F031F-2639-4012-8151-39603D76154C}"/>
                    </a:ext>
                  </a:extLst>
                </p:cNvPr>
                <p:cNvSpPr>
                  <a:spLocks noChangeShapeType="1"/>
                </p:cNvSpPr>
                <p:nvPr/>
              </p:nvSpPr>
              <p:spPr bwMode="auto">
                <a:xfrm flipH="1">
                  <a:off x="2688502" y="5790476"/>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6" name="Line 181">
                  <a:extLst>
                    <a:ext uri="{FF2B5EF4-FFF2-40B4-BE49-F238E27FC236}">
                      <a16:creationId xmlns:a16="http://schemas.microsoft.com/office/drawing/2014/main" id="{DA06D515-17FC-4F0D-BFC9-999E797079CF}"/>
                    </a:ext>
                  </a:extLst>
                </p:cNvPr>
                <p:cNvSpPr>
                  <a:spLocks noChangeShapeType="1"/>
                </p:cNvSpPr>
                <p:nvPr/>
              </p:nvSpPr>
              <p:spPr bwMode="auto">
                <a:xfrm flipH="1">
                  <a:off x="2688502" y="5453749"/>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7" name="Line 183">
                  <a:extLst>
                    <a:ext uri="{FF2B5EF4-FFF2-40B4-BE49-F238E27FC236}">
                      <a16:creationId xmlns:a16="http://schemas.microsoft.com/office/drawing/2014/main" id="{3868E6E1-BAC3-491B-8639-F68A88A9DF4F}"/>
                    </a:ext>
                  </a:extLst>
                </p:cNvPr>
                <p:cNvSpPr>
                  <a:spLocks noChangeShapeType="1"/>
                </p:cNvSpPr>
                <p:nvPr/>
              </p:nvSpPr>
              <p:spPr bwMode="auto">
                <a:xfrm flipH="1">
                  <a:off x="2688501" y="51126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8" name="Line 185">
                  <a:extLst>
                    <a:ext uri="{FF2B5EF4-FFF2-40B4-BE49-F238E27FC236}">
                      <a16:creationId xmlns:a16="http://schemas.microsoft.com/office/drawing/2014/main" id="{DC669EDD-9914-47EA-B0C6-AADAD5A572CE}"/>
                    </a:ext>
                  </a:extLst>
                </p:cNvPr>
                <p:cNvSpPr>
                  <a:spLocks noChangeShapeType="1"/>
                </p:cNvSpPr>
                <p:nvPr/>
              </p:nvSpPr>
              <p:spPr bwMode="auto">
                <a:xfrm flipH="1">
                  <a:off x="2688501" y="477589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 name="Line 187">
                  <a:extLst>
                    <a:ext uri="{FF2B5EF4-FFF2-40B4-BE49-F238E27FC236}">
                      <a16:creationId xmlns:a16="http://schemas.microsoft.com/office/drawing/2014/main" id="{D6730B11-87AE-437B-B812-C2D538F86539}"/>
                    </a:ext>
                  </a:extLst>
                </p:cNvPr>
                <p:cNvSpPr>
                  <a:spLocks noChangeShapeType="1"/>
                </p:cNvSpPr>
                <p:nvPr/>
              </p:nvSpPr>
              <p:spPr bwMode="auto">
                <a:xfrm flipH="1">
                  <a:off x="2688501" y="443917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0" name="Line 189">
                  <a:extLst>
                    <a:ext uri="{FF2B5EF4-FFF2-40B4-BE49-F238E27FC236}">
                      <a16:creationId xmlns:a16="http://schemas.microsoft.com/office/drawing/2014/main" id="{C2168E10-2A2D-4A52-95A9-5FC41FB2F2BE}"/>
                    </a:ext>
                  </a:extLst>
                </p:cNvPr>
                <p:cNvSpPr>
                  <a:spLocks noChangeShapeType="1"/>
                </p:cNvSpPr>
                <p:nvPr/>
              </p:nvSpPr>
              <p:spPr bwMode="auto">
                <a:xfrm flipH="1">
                  <a:off x="2688501" y="41024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6DEAA46D-9209-4401-A360-28129BC7EB6D}"/>
                  </a:ext>
                </a:extLst>
              </p:cNvPr>
              <p:cNvGrpSpPr/>
              <p:nvPr/>
            </p:nvGrpSpPr>
            <p:grpSpPr>
              <a:xfrm>
                <a:off x="2071917" y="5250403"/>
                <a:ext cx="78598" cy="393413"/>
                <a:chOff x="2219460" y="4621560"/>
                <a:chExt cx="78598" cy="393413"/>
              </a:xfrm>
            </p:grpSpPr>
            <p:sp>
              <p:nvSpPr>
                <p:cNvPr id="63" name="Line 179">
                  <a:extLst>
                    <a:ext uri="{FF2B5EF4-FFF2-40B4-BE49-F238E27FC236}">
                      <a16:creationId xmlns:a16="http://schemas.microsoft.com/office/drawing/2014/main" id="{728CF7CF-3AB3-489B-BFB7-B602E1828D5D}"/>
                    </a:ext>
                  </a:extLst>
                </p:cNvPr>
                <p:cNvSpPr>
                  <a:spLocks noChangeShapeType="1"/>
                </p:cNvSpPr>
                <p:nvPr/>
              </p:nvSpPr>
              <p:spPr bwMode="auto">
                <a:xfrm flipH="1">
                  <a:off x="2219460" y="5014973"/>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Line 181">
                  <a:extLst>
                    <a:ext uri="{FF2B5EF4-FFF2-40B4-BE49-F238E27FC236}">
                      <a16:creationId xmlns:a16="http://schemas.microsoft.com/office/drawing/2014/main" id="{D939DBF0-D142-443C-B651-C685CAE66DDF}"/>
                    </a:ext>
                  </a:extLst>
                </p:cNvPr>
                <p:cNvSpPr>
                  <a:spLocks noChangeShapeType="1"/>
                </p:cNvSpPr>
                <p:nvPr/>
              </p:nvSpPr>
              <p:spPr bwMode="auto">
                <a:xfrm flipH="1">
                  <a:off x="2219460" y="4621560"/>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42" name="Rectangle 180">
              <a:extLst>
                <a:ext uri="{FF2B5EF4-FFF2-40B4-BE49-F238E27FC236}">
                  <a16:creationId xmlns:a16="http://schemas.microsoft.com/office/drawing/2014/main" id="{E21586B6-2F94-4A40-842A-8792E2306124}"/>
                </a:ext>
              </a:extLst>
            </p:cNvPr>
            <p:cNvSpPr>
              <a:spLocks noChangeArrowheads="1"/>
            </p:cNvSpPr>
            <p:nvPr/>
          </p:nvSpPr>
          <p:spPr bwMode="auto">
            <a:xfrm>
              <a:off x="1213897" y="5886778"/>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 name="Rectangle 180">
              <a:extLst>
                <a:ext uri="{FF2B5EF4-FFF2-40B4-BE49-F238E27FC236}">
                  <a16:creationId xmlns:a16="http://schemas.microsoft.com/office/drawing/2014/main" id="{7B576FE6-5F69-4453-A0BD-B2805AEFA716}"/>
                </a:ext>
              </a:extLst>
            </p:cNvPr>
            <p:cNvSpPr>
              <a:spLocks noChangeArrowheads="1"/>
            </p:cNvSpPr>
            <p:nvPr/>
          </p:nvSpPr>
          <p:spPr bwMode="auto">
            <a:xfrm>
              <a:off x="1921878" y="5897351"/>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tangle 180">
              <a:extLst>
                <a:ext uri="{FF2B5EF4-FFF2-40B4-BE49-F238E27FC236}">
                  <a16:creationId xmlns:a16="http://schemas.microsoft.com/office/drawing/2014/main" id="{AACAD4B6-9FD7-4D27-B8D9-09EE6188DBB4}"/>
                </a:ext>
              </a:extLst>
            </p:cNvPr>
            <p:cNvSpPr>
              <a:spLocks noChangeArrowheads="1"/>
            </p:cNvSpPr>
            <p:nvPr/>
          </p:nvSpPr>
          <p:spPr bwMode="auto">
            <a:xfrm>
              <a:off x="2604186" y="5897351"/>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 name="Rectangle 180">
              <a:extLst>
                <a:ext uri="{FF2B5EF4-FFF2-40B4-BE49-F238E27FC236}">
                  <a16:creationId xmlns:a16="http://schemas.microsoft.com/office/drawing/2014/main" id="{B5A90E60-3C4F-4629-B1A6-716EC49FC561}"/>
                </a:ext>
              </a:extLst>
            </p:cNvPr>
            <p:cNvSpPr>
              <a:spLocks noChangeArrowheads="1"/>
            </p:cNvSpPr>
            <p:nvPr/>
          </p:nvSpPr>
          <p:spPr bwMode="auto">
            <a:xfrm>
              <a:off x="3295409" y="5881069"/>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 name="Rectangle 180">
              <a:extLst>
                <a:ext uri="{FF2B5EF4-FFF2-40B4-BE49-F238E27FC236}">
                  <a16:creationId xmlns:a16="http://schemas.microsoft.com/office/drawing/2014/main" id="{36890D21-F850-45CF-894B-18D49FA8A5B3}"/>
                </a:ext>
              </a:extLst>
            </p:cNvPr>
            <p:cNvSpPr>
              <a:spLocks noChangeArrowheads="1"/>
            </p:cNvSpPr>
            <p:nvPr/>
          </p:nvSpPr>
          <p:spPr bwMode="auto">
            <a:xfrm>
              <a:off x="3977717" y="5881069"/>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3" name="Rectangle 180">
              <a:extLst>
                <a:ext uri="{FF2B5EF4-FFF2-40B4-BE49-F238E27FC236}">
                  <a16:creationId xmlns:a16="http://schemas.microsoft.com/office/drawing/2014/main" id="{B364E705-0A2D-4C59-BD31-D7F8B279CE86}"/>
                </a:ext>
              </a:extLst>
            </p:cNvPr>
            <p:cNvSpPr>
              <a:spLocks noChangeArrowheads="1"/>
            </p:cNvSpPr>
            <p:nvPr/>
          </p:nvSpPr>
          <p:spPr bwMode="auto">
            <a:xfrm>
              <a:off x="4660020" y="5877810"/>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4" name="Rectangle 180">
              <a:extLst>
                <a:ext uri="{FF2B5EF4-FFF2-40B4-BE49-F238E27FC236}">
                  <a16:creationId xmlns:a16="http://schemas.microsoft.com/office/drawing/2014/main" id="{CB23D2C0-8DB4-4DE5-8F2C-DD319D0DFA04}"/>
                </a:ext>
              </a:extLst>
            </p:cNvPr>
            <p:cNvSpPr>
              <a:spLocks noChangeArrowheads="1"/>
            </p:cNvSpPr>
            <p:nvPr/>
          </p:nvSpPr>
          <p:spPr bwMode="auto">
            <a:xfrm>
              <a:off x="5342328" y="5877810"/>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0" name="Rectangle 180">
              <a:extLst>
                <a:ext uri="{FF2B5EF4-FFF2-40B4-BE49-F238E27FC236}">
                  <a16:creationId xmlns:a16="http://schemas.microsoft.com/office/drawing/2014/main" id="{FB49BA41-88D3-4DF3-9686-94B07DCD7D3E}"/>
                </a:ext>
              </a:extLst>
            </p:cNvPr>
            <p:cNvSpPr>
              <a:spLocks noChangeArrowheads="1"/>
            </p:cNvSpPr>
            <p:nvPr/>
          </p:nvSpPr>
          <p:spPr bwMode="auto">
            <a:xfrm>
              <a:off x="6024633" y="5878494"/>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179" name="Rectangle 184">
            <a:extLst>
              <a:ext uri="{FF2B5EF4-FFF2-40B4-BE49-F238E27FC236}">
                <a16:creationId xmlns:a16="http://schemas.microsoft.com/office/drawing/2014/main" id="{79AEBA7C-5F60-4B83-AA51-36702189C970}"/>
              </a:ext>
            </a:extLst>
          </p:cNvPr>
          <p:cNvSpPr>
            <a:spLocks noChangeArrowheads="1"/>
          </p:cNvSpPr>
          <p:nvPr/>
        </p:nvSpPr>
        <p:spPr bwMode="auto">
          <a:xfrm>
            <a:off x="6780251" y="2363605"/>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1" name="Rectangle 184">
            <a:extLst>
              <a:ext uri="{FF2B5EF4-FFF2-40B4-BE49-F238E27FC236}">
                <a16:creationId xmlns:a16="http://schemas.microsoft.com/office/drawing/2014/main" id="{384889F3-F2AC-411A-A1D8-F875295E85D4}"/>
              </a:ext>
            </a:extLst>
          </p:cNvPr>
          <p:cNvSpPr>
            <a:spLocks noChangeArrowheads="1"/>
          </p:cNvSpPr>
          <p:nvPr/>
        </p:nvSpPr>
        <p:spPr bwMode="auto">
          <a:xfrm>
            <a:off x="8412167" y="2076128"/>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3" name="Rectangle 184">
            <a:extLst>
              <a:ext uri="{FF2B5EF4-FFF2-40B4-BE49-F238E27FC236}">
                <a16:creationId xmlns:a16="http://schemas.microsoft.com/office/drawing/2014/main" id="{31406419-2950-4FF7-9A33-0A77FACCE31A}"/>
              </a:ext>
            </a:extLst>
          </p:cNvPr>
          <p:cNvSpPr>
            <a:spLocks noChangeArrowheads="1"/>
          </p:cNvSpPr>
          <p:nvPr/>
        </p:nvSpPr>
        <p:spPr bwMode="auto">
          <a:xfrm>
            <a:off x="7860435" y="2156919"/>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5" name="Rectangle 184">
            <a:extLst>
              <a:ext uri="{FF2B5EF4-FFF2-40B4-BE49-F238E27FC236}">
                <a16:creationId xmlns:a16="http://schemas.microsoft.com/office/drawing/2014/main" id="{DEE2B022-EA0F-4AE7-A05F-B9EE8D390A2A}"/>
              </a:ext>
            </a:extLst>
          </p:cNvPr>
          <p:cNvSpPr>
            <a:spLocks noChangeArrowheads="1"/>
          </p:cNvSpPr>
          <p:nvPr/>
        </p:nvSpPr>
        <p:spPr bwMode="auto">
          <a:xfrm>
            <a:off x="7860435" y="2231452"/>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7" name="Rectangle 186">
            <a:extLst>
              <a:ext uri="{FF2B5EF4-FFF2-40B4-BE49-F238E27FC236}">
                <a16:creationId xmlns:a16="http://schemas.microsoft.com/office/drawing/2014/main" id="{128496A2-2713-494D-B169-DDA185D40359}"/>
              </a:ext>
            </a:extLst>
          </p:cNvPr>
          <p:cNvSpPr>
            <a:spLocks noChangeArrowheads="1"/>
          </p:cNvSpPr>
          <p:nvPr/>
        </p:nvSpPr>
        <p:spPr bwMode="auto">
          <a:xfrm>
            <a:off x="7673018" y="2295787"/>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9" name="Rectangle 188">
            <a:extLst>
              <a:ext uri="{FF2B5EF4-FFF2-40B4-BE49-F238E27FC236}">
                <a16:creationId xmlns:a16="http://schemas.microsoft.com/office/drawing/2014/main" id="{79B106AB-FD27-43D6-8E1D-ABC23F7B3784}"/>
              </a:ext>
            </a:extLst>
          </p:cNvPr>
          <p:cNvSpPr>
            <a:spLocks noChangeArrowheads="1"/>
          </p:cNvSpPr>
          <p:nvPr/>
        </p:nvSpPr>
        <p:spPr bwMode="auto">
          <a:xfrm>
            <a:off x="6393671" y="2427718"/>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1" name="Rectangle 184">
            <a:extLst>
              <a:ext uri="{FF2B5EF4-FFF2-40B4-BE49-F238E27FC236}">
                <a16:creationId xmlns:a16="http://schemas.microsoft.com/office/drawing/2014/main" id="{4DA5159A-E9F1-4BC9-BC22-0D5B59A5ACE8}"/>
              </a:ext>
            </a:extLst>
          </p:cNvPr>
          <p:cNvSpPr>
            <a:spLocks noChangeArrowheads="1"/>
          </p:cNvSpPr>
          <p:nvPr/>
        </p:nvSpPr>
        <p:spPr bwMode="auto">
          <a:xfrm>
            <a:off x="6321535" y="2511403"/>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3" name="Rectangle 184">
            <a:extLst>
              <a:ext uri="{FF2B5EF4-FFF2-40B4-BE49-F238E27FC236}">
                <a16:creationId xmlns:a16="http://schemas.microsoft.com/office/drawing/2014/main" id="{67FFC7F3-29D4-4FD9-A848-0C2FC0BFB898}"/>
              </a:ext>
            </a:extLst>
          </p:cNvPr>
          <p:cNvSpPr>
            <a:spLocks noChangeArrowheads="1"/>
          </p:cNvSpPr>
          <p:nvPr/>
        </p:nvSpPr>
        <p:spPr bwMode="auto">
          <a:xfrm>
            <a:off x="6019274" y="2568282"/>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5" name="Rectangle 194">
            <a:extLst>
              <a:ext uri="{FF2B5EF4-FFF2-40B4-BE49-F238E27FC236}">
                <a16:creationId xmlns:a16="http://schemas.microsoft.com/office/drawing/2014/main" id="{540154CB-5D4C-46D4-B701-0715DA48014E}"/>
              </a:ext>
            </a:extLst>
          </p:cNvPr>
          <p:cNvSpPr>
            <a:spLocks noChangeArrowheads="1"/>
          </p:cNvSpPr>
          <p:nvPr/>
        </p:nvSpPr>
        <p:spPr bwMode="auto">
          <a:xfrm>
            <a:off x="5475637" y="2628534"/>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7" name="Rectangle 196">
            <a:extLst>
              <a:ext uri="{FF2B5EF4-FFF2-40B4-BE49-F238E27FC236}">
                <a16:creationId xmlns:a16="http://schemas.microsoft.com/office/drawing/2014/main" id="{2EEB94B6-3063-4D28-9A2B-B21C32490193}"/>
              </a:ext>
            </a:extLst>
          </p:cNvPr>
          <p:cNvSpPr>
            <a:spLocks noChangeArrowheads="1"/>
          </p:cNvSpPr>
          <p:nvPr/>
        </p:nvSpPr>
        <p:spPr bwMode="auto">
          <a:xfrm>
            <a:off x="5441172" y="2709556"/>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01" name="Rectangle 200">
            <a:extLst>
              <a:ext uri="{FF2B5EF4-FFF2-40B4-BE49-F238E27FC236}">
                <a16:creationId xmlns:a16="http://schemas.microsoft.com/office/drawing/2014/main" id="{650A063D-093A-4783-8002-114482A09831}"/>
              </a:ext>
            </a:extLst>
          </p:cNvPr>
          <p:cNvSpPr>
            <a:spLocks noChangeArrowheads="1"/>
          </p:cNvSpPr>
          <p:nvPr/>
        </p:nvSpPr>
        <p:spPr bwMode="auto">
          <a:xfrm>
            <a:off x="4973410" y="2854219"/>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03" name="Rectangle 202">
            <a:extLst>
              <a:ext uri="{FF2B5EF4-FFF2-40B4-BE49-F238E27FC236}">
                <a16:creationId xmlns:a16="http://schemas.microsoft.com/office/drawing/2014/main" id="{C74A6128-52F5-4DAE-9AC2-1B7EB1A49A26}"/>
              </a:ext>
            </a:extLst>
          </p:cNvPr>
          <p:cNvSpPr>
            <a:spLocks noChangeArrowheads="1"/>
          </p:cNvSpPr>
          <p:nvPr/>
        </p:nvSpPr>
        <p:spPr bwMode="auto">
          <a:xfrm>
            <a:off x="4940527" y="2912220"/>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10" name="Straight Arrow Connector 209">
            <a:extLst>
              <a:ext uri="{FF2B5EF4-FFF2-40B4-BE49-F238E27FC236}">
                <a16:creationId xmlns:a16="http://schemas.microsoft.com/office/drawing/2014/main" id="{240C35B8-1707-4051-AEDA-68B75BDFACEE}"/>
              </a:ext>
            </a:extLst>
          </p:cNvPr>
          <p:cNvCxnSpPr>
            <a:cxnSpLocks/>
          </p:cNvCxnSpPr>
          <p:nvPr/>
        </p:nvCxnSpPr>
        <p:spPr bwMode="auto">
          <a:xfrm>
            <a:off x="8554737" y="2151591"/>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12" name="Straight Arrow Connector 211">
            <a:extLst>
              <a:ext uri="{FF2B5EF4-FFF2-40B4-BE49-F238E27FC236}">
                <a16:creationId xmlns:a16="http://schemas.microsoft.com/office/drawing/2014/main" id="{7F0A3A98-6909-49CF-BB60-C8A0995E2A92}"/>
              </a:ext>
            </a:extLst>
          </p:cNvPr>
          <p:cNvCxnSpPr>
            <a:cxnSpLocks/>
          </p:cNvCxnSpPr>
          <p:nvPr/>
        </p:nvCxnSpPr>
        <p:spPr bwMode="auto">
          <a:xfrm>
            <a:off x="7982304" y="2226168"/>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13" name="Straight Arrow Connector 212">
            <a:extLst>
              <a:ext uri="{FF2B5EF4-FFF2-40B4-BE49-F238E27FC236}">
                <a16:creationId xmlns:a16="http://schemas.microsoft.com/office/drawing/2014/main" id="{7A877992-4773-4149-B020-C61D536B2BC3}"/>
              </a:ext>
            </a:extLst>
          </p:cNvPr>
          <p:cNvCxnSpPr>
            <a:cxnSpLocks/>
          </p:cNvCxnSpPr>
          <p:nvPr/>
        </p:nvCxnSpPr>
        <p:spPr bwMode="auto">
          <a:xfrm>
            <a:off x="7982263" y="2304707"/>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14" name="Straight Arrow Connector 213">
            <a:extLst>
              <a:ext uri="{FF2B5EF4-FFF2-40B4-BE49-F238E27FC236}">
                <a16:creationId xmlns:a16="http://schemas.microsoft.com/office/drawing/2014/main" id="{2F0A2852-95CE-4E28-B8F9-E83B52938BFF}"/>
              </a:ext>
            </a:extLst>
          </p:cNvPr>
          <p:cNvCxnSpPr>
            <a:cxnSpLocks/>
          </p:cNvCxnSpPr>
          <p:nvPr/>
        </p:nvCxnSpPr>
        <p:spPr bwMode="auto">
          <a:xfrm>
            <a:off x="7799400" y="2366649"/>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15" name="Straight Arrow Connector 214">
            <a:extLst>
              <a:ext uri="{FF2B5EF4-FFF2-40B4-BE49-F238E27FC236}">
                <a16:creationId xmlns:a16="http://schemas.microsoft.com/office/drawing/2014/main" id="{E453AEF3-84E0-4370-A066-F913103C7F81}"/>
              </a:ext>
            </a:extLst>
          </p:cNvPr>
          <p:cNvCxnSpPr>
            <a:cxnSpLocks/>
          </p:cNvCxnSpPr>
          <p:nvPr/>
        </p:nvCxnSpPr>
        <p:spPr bwMode="auto">
          <a:xfrm>
            <a:off x="6512733" y="2494575"/>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16" name="Straight Arrow Connector 215">
            <a:extLst>
              <a:ext uri="{FF2B5EF4-FFF2-40B4-BE49-F238E27FC236}">
                <a16:creationId xmlns:a16="http://schemas.microsoft.com/office/drawing/2014/main" id="{8BF50499-3B5D-4DEE-BD6E-C9E04B7810BD}"/>
              </a:ext>
            </a:extLst>
          </p:cNvPr>
          <p:cNvCxnSpPr>
            <a:cxnSpLocks/>
          </p:cNvCxnSpPr>
          <p:nvPr/>
        </p:nvCxnSpPr>
        <p:spPr bwMode="auto">
          <a:xfrm>
            <a:off x="6454585" y="2577939"/>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17" name="Straight Arrow Connector 216">
            <a:extLst>
              <a:ext uri="{FF2B5EF4-FFF2-40B4-BE49-F238E27FC236}">
                <a16:creationId xmlns:a16="http://schemas.microsoft.com/office/drawing/2014/main" id="{26959806-6198-4CD7-ABDE-4F2A4C523725}"/>
              </a:ext>
            </a:extLst>
          </p:cNvPr>
          <p:cNvCxnSpPr>
            <a:cxnSpLocks/>
          </p:cNvCxnSpPr>
          <p:nvPr/>
        </p:nvCxnSpPr>
        <p:spPr bwMode="auto">
          <a:xfrm>
            <a:off x="6153905" y="2633624"/>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18" name="Straight Arrow Connector 217">
            <a:extLst>
              <a:ext uri="{FF2B5EF4-FFF2-40B4-BE49-F238E27FC236}">
                <a16:creationId xmlns:a16="http://schemas.microsoft.com/office/drawing/2014/main" id="{C774FDA2-5655-4EF4-8E5C-73A66502DEE9}"/>
              </a:ext>
            </a:extLst>
          </p:cNvPr>
          <p:cNvCxnSpPr>
            <a:cxnSpLocks/>
          </p:cNvCxnSpPr>
          <p:nvPr/>
        </p:nvCxnSpPr>
        <p:spPr bwMode="auto">
          <a:xfrm>
            <a:off x="5605604" y="2697783"/>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19" name="Straight Arrow Connector 218">
            <a:extLst>
              <a:ext uri="{FF2B5EF4-FFF2-40B4-BE49-F238E27FC236}">
                <a16:creationId xmlns:a16="http://schemas.microsoft.com/office/drawing/2014/main" id="{36D3BFD4-0571-4650-8D44-CCF565284F40}"/>
              </a:ext>
            </a:extLst>
          </p:cNvPr>
          <p:cNvCxnSpPr>
            <a:cxnSpLocks/>
          </p:cNvCxnSpPr>
          <p:nvPr/>
        </p:nvCxnSpPr>
        <p:spPr bwMode="auto">
          <a:xfrm>
            <a:off x="5573856" y="2778544"/>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nvGrpSpPr>
          <p:cNvPr id="224" name="Group 223">
            <a:extLst>
              <a:ext uri="{FF2B5EF4-FFF2-40B4-BE49-F238E27FC236}">
                <a16:creationId xmlns:a16="http://schemas.microsoft.com/office/drawing/2014/main" id="{96582BCE-936B-480D-A5AD-11E4CE9BAD4E}"/>
              </a:ext>
            </a:extLst>
          </p:cNvPr>
          <p:cNvGrpSpPr/>
          <p:nvPr/>
        </p:nvGrpSpPr>
        <p:grpSpPr>
          <a:xfrm>
            <a:off x="5006168" y="2766613"/>
            <a:ext cx="267375" cy="138499"/>
            <a:chOff x="5063318" y="2983596"/>
            <a:chExt cx="267375" cy="138499"/>
          </a:xfrm>
        </p:grpSpPr>
        <p:sp>
          <p:nvSpPr>
            <p:cNvPr id="199" name="Rectangle 184">
              <a:extLst>
                <a:ext uri="{FF2B5EF4-FFF2-40B4-BE49-F238E27FC236}">
                  <a16:creationId xmlns:a16="http://schemas.microsoft.com/office/drawing/2014/main" id="{1CF78F7B-09CF-40A6-B8C2-63110DFF7C9A}"/>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20" name="Straight Arrow Connector 219">
              <a:extLst>
                <a:ext uri="{FF2B5EF4-FFF2-40B4-BE49-F238E27FC236}">
                  <a16:creationId xmlns:a16="http://schemas.microsoft.com/office/drawing/2014/main" id="{89837047-811E-4502-9A15-004860929268}"/>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cxnSp>
        <p:nvCxnSpPr>
          <p:cNvPr id="221" name="Straight Arrow Connector 220">
            <a:extLst>
              <a:ext uri="{FF2B5EF4-FFF2-40B4-BE49-F238E27FC236}">
                <a16:creationId xmlns:a16="http://schemas.microsoft.com/office/drawing/2014/main" id="{C8881B6F-6946-4947-A25B-2E37062E8473}"/>
              </a:ext>
            </a:extLst>
          </p:cNvPr>
          <p:cNvCxnSpPr>
            <a:cxnSpLocks/>
          </p:cNvCxnSpPr>
          <p:nvPr/>
        </p:nvCxnSpPr>
        <p:spPr bwMode="auto">
          <a:xfrm>
            <a:off x="5114076" y="2919643"/>
            <a:ext cx="130989" cy="0"/>
          </a:xfrm>
          <a:prstGeom prst="straightConnector1">
            <a:avLst/>
          </a:prstGeom>
          <a:noFill/>
          <a:ln w="19050" cap="flat" cmpd="sng" algn="ctr">
            <a:solidFill>
              <a:schemeClr val="bg1"/>
            </a:solidFill>
            <a:prstDash val="solid"/>
            <a:round/>
            <a:headEnd type="none" w="med" len="med"/>
            <a:tailEnd type="triangle" w="sm" len="med"/>
          </a:ln>
          <a:effectLst/>
        </p:spPr>
      </p:cxnSp>
      <p:cxnSp>
        <p:nvCxnSpPr>
          <p:cNvPr id="222" name="Straight Arrow Connector 221">
            <a:extLst>
              <a:ext uri="{FF2B5EF4-FFF2-40B4-BE49-F238E27FC236}">
                <a16:creationId xmlns:a16="http://schemas.microsoft.com/office/drawing/2014/main" id="{D827AC6A-79A5-4C2D-8BB4-B0736D943D09}"/>
              </a:ext>
            </a:extLst>
          </p:cNvPr>
          <p:cNvCxnSpPr>
            <a:cxnSpLocks/>
          </p:cNvCxnSpPr>
          <p:nvPr/>
        </p:nvCxnSpPr>
        <p:spPr bwMode="auto">
          <a:xfrm>
            <a:off x="5077059" y="2981469"/>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nvGrpSpPr>
          <p:cNvPr id="228" name="Group 227">
            <a:extLst>
              <a:ext uri="{FF2B5EF4-FFF2-40B4-BE49-F238E27FC236}">
                <a16:creationId xmlns:a16="http://schemas.microsoft.com/office/drawing/2014/main" id="{3543666C-0C99-4D63-A03C-8B0502A791D2}"/>
              </a:ext>
            </a:extLst>
          </p:cNvPr>
          <p:cNvGrpSpPr/>
          <p:nvPr/>
        </p:nvGrpSpPr>
        <p:grpSpPr>
          <a:xfrm>
            <a:off x="4821450" y="2985530"/>
            <a:ext cx="268886" cy="138499"/>
            <a:chOff x="4878600" y="3202513"/>
            <a:chExt cx="268886" cy="138499"/>
          </a:xfrm>
        </p:grpSpPr>
        <p:sp>
          <p:nvSpPr>
            <p:cNvPr id="205" name="Rectangle 204">
              <a:extLst>
                <a:ext uri="{FF2B5EF4-FFF2-40B4-BE49-F238E27FC236}">
                  <a16:creationId xmlns:a16="http://schemas.microsoft.com/office/drawing/2014/main" id="{F2730693-FF92-4C86-9F2B-BA0A5ECEC3B3}"/>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23" name="Straight Arrow Connector 222">
              <a:extLst>
                <a:ext uri="{FF2B5EF4-FFF2-40B4-BE49-F238E27FC236}">
                  <a16:creationId xmlns:a16="http://schemas.microsoft.com/office/drawing/2014/main" id="{EEF5B476-039B-44CD-9EAB-A316FB5D4796}"/>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25" name="Group 224">
            <a:extLst>
              <a:ext uri="{FF2B5EF4-FFF2-40B4-BE49-F238E27FC236}">
                <a16:creationId xmlns:a16="http://schemas.microsoft.com/office/drawing/2014/main" id="{CBC69933-D10B-4C99-85B5-B897A2674256}"/>
              </a:ext>
            </a:extLst>
          </p:cNvPr>
          <p:cNvGrpSpPr/>
          <p:nvPr/>
        </p:nvGrpSpPr>
        <p:grpSpPr>
          <a:xfrm>
            <a:off x="4820627" y="3045367"/>
            <a:ext cx="267375" cy="138499"/>
            <a:chOff x="5063318" y="2983596"/>
            <a:chExt cx="267375" cy="138499"/>
          </a:xfrm>
        </p:grpSpPr>
        <p:sp>
          <p:nvSpPr>
            <p:cNvPr id="226" name="Rectangle 184">
              <a:extLst>
                <a:ext uri="{FF2B5EF4-FFF2-40B4-BE49-F238E27FC236}">
                  <a16:creationId xmlns:a16="http://schemas.microsoft.com/office/drawing/2014/main" id="{0752E045-82B0-4E02-ABEE-EC2D25F353DB}"/>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27" name="Straight Arrow Connector 226">
              <a:extLst>
                <a:ext uri="{FF2B5EF4-FFF2-40B4-BE49-F238E27FC236}">
                  <a16:creationId xmlns:a16="http://schemas.microsoft.com/office/drawing/2014/main" id="{36A7BAC6-A960-44BE-B060-B423B468D591}"/>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29" name="Group 228">
            <a:extLst>
              <a:ext uri="{FF2B5EF4-FFF2-40B4-BE49-F238E27FC236}">
                <a16:creationId xmlns:a16="http://schemas.microsoft.com/office/drawing/2014/main" id="{D2B3D073-8111-4473-82ED-4A4B7AC9EDB2}"/>
              </a:ext>
            </a:extLst>
          </p:cNvPr>
          <p:cNvGrpSpPr/>
          <p:nvPr/>
        </p:nvGrpSpPr>
        <p:grpSpPr>
          <a:xfrm>
            <a:off x="4716050" y="3257646"/>
            <a:ext cx="268886" cy="138499"/>
            <a:chOff x="4878600" y="3202513"/>
            <a:chExt cx="268886" cy="138499"/>
          </a:xfrm>
        </p:grpSpPr>
        <p:sp>
          <p:nvSpPr>
            <p:cNvPr id="230" name="Rectangle 229">
              <a:extLst>
                <a:ext uri="{FF2B5EF4-FFF2-40B4-BE49-F238E27FC236}">
                  <a16:creationId xmlns:a16="http://schemas.microsoft.com/office/drawing/2014/main" id="{1EA9E764-CC88-4F52-9AA1-B8B8DA0E7BF2}"/>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31" name="Straight Arrow Connector 230">
              <a:extLst>
                <a:ext uri="{FF2B5EF4-FFF2-40B4-BE49-F238E27FC236}">
                  <a16:creationId xmlns:a16="http://schemas.microsoft.com/office/drawing/2014/main" id="{0C131817-A7DE-40A2-8FAD-32FFC1C422E0}"/>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sp>
        <p:nvSpPr>
          <p:cNvPr id="233" name="Rectangle 232">
            <a:extLst>
              <a:ext uri="{FF2B5EF4-FFF2-40B4-BE49-F238E27FC236}">
                <a16:creationId xmlns:a16="http://schemas.microsoft.com/office/drawing/2014/main" id="{6FEFDC05-E3F3-4909-B1C1-42C286D3907E}"/>
              </a:ext>
            </a:extLst>
          </p:cNvPr>
          <p:cNvSpPr>
            <a:spLocks noChangeArrowheads="1"/>
          </p:cNvSpPr>
          <p:nvPr/>
        </p:nvSpPr>
        <p:spPr bwMode="auto">
          <a:xfrm>
            <a:off x="4793033" y="3114298"/>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34" name="Group 233">
            <a:extLst>
              <a:ext uri="{FF2B5EF4-FFF2-40B4-BE49-F238E27FC236}">
                <a16:creationId xmlns:a16="http://schemas.microsoft.com/office/drawing/2014/main" id="{EC905D45-DCC7-42EC-BB18-91313450A9BD}"/>
              </a:ext>
            </a:extLst>
          </p:cNvPr>
          <p:cNvGrpSpPr/>
          <p:nvPr/>
        </p:nvGrpSpPr>
        <p:grpSpPr>
          <a:xfrm>
            <a:off x="4727414" y="3186726"/>
            <a:ext cx="267375" cy="138499"/>
            <a:chOff x="5063318" y="2983596"/>
            <a:chExt cx="267375" cy="138499"/>
          </a:xfrm>
        </p:grpSpPr>
        <p:sp>
          <p:nvSpPr>
            <p:cNvPr id="235" name="Rectangle 184">
              <a:extLst>
                <a:ext uri="{FF2B5EF4-FFF2-40B4-BE49-F238E27FC236}">
                  <a16:creationId xmlns:a16="http://schemas.microsoft.com/office/drawing/2014/main" id="{5F4B7B7C-EC07-483B-AAA4-20AE7142742D}"/>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36" name="Straight Arrow Connector 235">
              <a:extLst>
                <a:ext uri="{FF2B5EF4-FFF2-40B4-BE49-F238E27FC236}">
                  <a16:creationId xmlns:a16="http://schemas.microsoft.com/office/drawing/2014/main" id="{211C79E0-8449-4A98-A9C6-36FEEB3405BE}"/>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37" name="Group 236">
            <a:extLst>
              <a:ext uri="{FF2B5EF4-FFF2-40B4-BE49-F238E27FC236}">
                <a16:creationId xmlns:a16="http://schemas.microsoft.com/office/drawing/2014/main" id="{4C039370-CF3B-45DF-8E87-907B4EAC061F}"/>
              </a:ext>
            </a:extLst>
          </p:cNvPr>
          <p:cNvGrpSpPr/>
          <p:nvPr/>
        </p:nvGrpSpPr>
        <p:grpSpPr>
          <a:xfrm>
            <a:off x="4617918" y="3318149"/>
            <a:ext cx="268886" cy="138499"/>
            <a:chOff x="4878600" y="3202513"/>
            <a:chExt cx="268886" cy="138499"/>
          </a:xfrm>
        </p:grpSpPr>
        <p:sp>
          <p:nvSpPr>
            <p:cNvPr id="238" name="Rectangle 237">
              <a:extLst>
                <a:ext uri="{FF2B5EF4-FFF2-40B4-BE49-F238E27FC236}">
                  <a16:creationId xmlns:a16="http://schemas.microsoft.com/office/drawing/2014/main" id="{34BCA86A-0772-4185-9608-3D62C8C14407}"/>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39" name="Straight Arrow Connector 238">
              <a:extLst>
                <a:ext uri="{FF2B5EF4-FFF2-40B4-BE49-F238E27FC236}">
                  <a16:creationId xmlns:a16="http://schemas.microsoft.com/office/drawing/2014/main" id="{9341A280-4309-480A-B994-A6399EC52356}"/>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40" name="Group 239">
            <a:extLst>
              <a:ext uri="{FF2B5EF4-FFF2-40B4-BE49-F238E27FC236}">
                <a16:creationId xmlns:a16="http://schemas.microsoft.com/office/drawing/2014/main" id="{C27FFE7D-DEB7-4303-88B1-2890A1A933AF}"/>
              </a:ext>
            </a:extLst>
          </p:cNvPr>
          <p:cNvGrpSpPr/>
          <p:nvPr/>
        </p:nvGrpSpPr>
        <p:grpSpPr>
          <a:xfrm>
            <a:off x="4538594" y="3456671"/>
            <a:ext cx="268886" cy="138499"/>
            <a:chOff x="4878600" y="3202513"/>
            <a:chExt cx="268886" cy="138499"/>
          </a:xfrm>
        </p:grpSpPr>
        <p:sp>
          <p:nvSpPr>
            <p:cNvPr id="241" name="Rectangle 240">
              <a:extLst>
                <a:ext uri="{FF2B5EF4-FFF2-40B4-BE49-F238E27FC236}">
                  <a16:creationId xmlns:a16="http://schemas.microsoft.com/office/drawing/2014/main" id="{9586124C-B41D-4745-8F9A-F5EEFDEBF75A}"/>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42" name="Straight Arrow Connector 241">
              <a:extLst>
                <a:ext uri="{FF2B5EF4-FFF2-40B4-BE49-F238E27FC236}">
                  <a16:creationId xmlns:a16="http://schemas.microsoft.com/office/drawing/2014/main" id="{11E97231-27C1-40BE-9E17-F0C5EE2BD723}"/>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43" name="Group 242">
            <a:extLst>
              <a:ext uri="{FF2B5EF4-FFF2-40B4-BE49-F238E27FC236}">
                <a16:creationId xmlns:a16="http://schemas.microsoft.com/office/drawing/2014/main" id="{260C8A53-5DFE-4037-BE6F-458E05D8EFE4}"/>
              </a:ext>
            </a:extLst>
          </p:cNvPr>
          <p:cNvGrpSpPr/>
          <p:nvPr/>
        </p:nvGrpSpPr>
        <p:grpSpPr>
          <a:xfrm>
            <a:off x="4593624" y="3385751"/>
            <a:ext cx="267375" cy="138499"/>
            <a:chOff x="5063318" y="2983596"/>
            <a:chExt cx="267375" cy="138499"/>
          </a:xfrm>
        </p:grpSpPr>
        <p:sp>
          <p:nvSpPr>
            <p:cNvPr id="244" name="Rectangle 184">
              <a:extLst>
                <a:ext uri="{FF2B5EF4-FFF2-40B4-BE49-F238E27FC236}">
                  <a16:creationId xmlns:a16="http://schemas.microsoft.com/office/drawing/2014/main" id="{C80373EA-5F4E-4D78-9BBD-4D6FEA0C4DB3}"/>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45" name="Straight Arrow Connector 244">
              <a:extLst>
                <a:ext uri="{FF2B5EF4-FFF2-40B4-BE49-F238E27FC236}">
                  <a16:creationId xmlns:a16="http://schemas.microsoft.com/office/drawing/2014/main" id="{E0BA6AA2-B1CC-441B-A422-5F9CE36585BD}"/>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46" name="Group 245">
            <a:extLst>
              <a:ext uri="{FF2B5EF4-FFF2-40B4-BE49-F238E27FC236}">
                <a16:creationId xmlns:a16="http://schemas.microsoft.com/office/drawing/2014/main" id="{F56D3A2C-B1BF-4B9C-80CF-3BC1BC9EB595}"/>
              </a:ext>
            </a:extLst>
          </p:cNvPr>
          <p:cNvGrpSpPr/>
          <p:nvPr/>
        </p:nvGrpSpPr>
        <p:grpSpPr>
          <a:xfrm>
            <a:off x="4435046" y="3594705"/>
            <a:ext cx="268886" cy="138499"/>
            <a:chOff x="4878600" y="3202513"/>
            <a:chExt cx="268886" cy="138499"/>
          </a:xfrm>
        </p:grpSpPr>
        <p:sp>
          <p:nvSpPr>
            <p:cNvPr id="247" name="Rectangle 246">
              <a:extLst>
                <a:ext uri="{FF2B5EF4-FFF2-40B4-BE49-F238E27FC236}">
                  <a16:creationId xmlns:a16="http://schemas.microsoft.com/office/drawing/2014/main" id="{6F402ED0-0E3A-4D98-B496-E6724B0DBF45}"/>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48" name="Straight Arrow Connector 247">
              <a:extLst>
                <a:ext uri="{FF2B5EF4-FFF2-40B4-BE49-F238E27FC236}">
                  <a16:creationId xmlns:a16="http://schemas.microsoft.com/office/drawing/2014/main" id="{1372AF5D-64C1-4C02-8114-644F92E59B8D}"/>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49" name="Group 248">
            <a:extLst>
              <a:ext uri="{FF2B5EF4-FFF2-40B4-BE49-F238E27FC236}">
                <a16:creationId xmlns:a16="http://schemas.microsoft.com/office/drawing/2014/main" id="{A9D81549-CAD8-46C7-B8D9-472F2CC67AC6}"/>
              </a:ext>
            </a:extLst>
          </p:cNvPr>
          <p:cNvGrpSpPr/>
          <p:nvPr/>
        </p:nvGrpSpPr>
        <p:grpSpPr>
          <a:xfrm>
            <a:off x="4455710" y="3523785"/>
            <a:ext cx="267375" cy="138499"/>
            <a:chOff x="5063318" y="2983596"/>
            <a:chExt cx="267375" cy="138499"/>
          </a:xfrm>
        </p:grpSpPr>
        <p:sp>
          <p:nvSpPr>
            <p:cNvPr id="250" name="Rectangle 184">
              <a:extLst>
                <a:ext uri="{FF2B5EF4-FFF2-40B4-BE49-F238E27FC236}">
                  <a16:creationId xmlns:a16="http://schemas.microsoft.com/office/drawing/2014/main" id="{4E6F97E4-9826-4D40-A6C7-0475DF17007C}"/>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51" name="Straight Arrow Connector 250">
              <a:extLst>
                <a:ext uri="{FF2B5EF4-FFF2-40B4-BE49-F238E27FC236}">
                  <a16:creationId xmlns:a16="http://schemas.microsoft.com/office/drawing/2014/main" id="{7F6D66B9-D6F7-447E-8071-9F0DB9ACCE27}"/>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52" name="Group 251">
            <a:extLst>
              <a:ext uri="{FF2B5EF4-FFF2-40B4-BE49-F238E27FC236}">
                <a16:creationId xmlns:a16="http://schemas.microsoft.com/office/drawing/2014/main" id="{C7D18951-B6A8-45DF-8C92-62A080BD87F3}"/>
              </a:ext>
            </a:extLst>
          </p:cNvPr>
          <p:cNvGrpSpPr/>
          <p:nvPr/>
        </p:nvGrpSpPr>
        <p:grpSpPr>
          <a:xfrm>
            <a:off x="4397559" y="3735621"/>
            <a:ext cx="268886" cy="138499"/>
            <a:chOff x="4878600" y="3202513"/>
            <a:chExt cx="268886" cy="138499"/>
          </a:xfrm>
        </p:grpSpPr>
        <p:sp>
          <p:nvSpPr>
            <p:cNvPr id="253" name="Rectangle 252">
              <a:extLst>
                <a:ext uri="{FF2B5EF4-FFF2-40B4-BE49-F238E27FC236}">
                  <a16:creationId xmlns:a16="http://schemas.microsoft.com/office/drawing/2014/main" id="{FCC473D8-5231-48E9-94B4-D5361D15509D}"/>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54" name="Straight Arrow Connector 253">
              <a:extLst>
                <a:ext uri="{FF2B5EF4-FFF2-40B4-BE49-F238E27FC236}">
                  <a16:creationId xmlns:a16="http://schemas.microsoft.com/office/drawing/2014/main" id="{CC324F2A-81C8-4A72-A50B-9630773EDCEB}"/>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55" name="Group 254">
            <a:extLst>
              <a:ext uri="{FF2B5EF4-FFF2-40B4-BE49-F238E27FC236}">
                <a16:creationId xmlns:a16="http://schemas.microsoft.com/office/drawing/2014/main" id="{FF5EA209-14AD-449C-B722-CC4FFFE8A277}"/>
              </a:ext>
            </a:extLst>
          </p:cNvPr>
          <p:cNvGrpSpPr/>
          <p:nvPr/>
        </p:nvGrpSpPr>
        <p:grpSpPr>
          <a:xfrm>
            <a:off x="4397495" y="3664701"/>
            <a:ext cx="267375" cy="138499"/>
            <a:chOff x="5063318" y="2983596"/>
            <a:chExt cx="267375" cy="138499"/>
          </a:xfrm>
        </p:grpSpPr>
        <p:sp>
          <p:nvSpPr>
            <p:cNvPr id="256" name="Rectangle 184">
              <a:extLst>
                <a:ext uri="{FF2B5EF4-FFF2-40B4-BE49-F238E27FC236}">
                  <a16:creationId xmlns:a16="http://schemas.microsoft.com/office/drawing/2014/main" id="{650D9CC3-0708-44D7-BBEB-585799122F16}"/>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57" name="Straight Arrow Connector 256">
              <a:extLst>
                <a:ext uri="{FF2B5EF4-FFF2-40B4-BE49-F238E27FC236}">
                  <a16:creationId xmlns:a16="http://schemas.microsoft.com/office/drawing/2014/main" id="{0D335EA0-327D-45A1-9C44-68ABE9BC4133}"/>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58" name="Group 257">
            <a:extLst>
              <a:ext uri="{FF2B5EF4-FFF2-40B4-BE49-F238E27FC236}">
                <a16:creationId xmlns:a16="http://schemas.microsoft.com/office/drawing/2014/main" id="{C78373C3-3339-465E-B2C4-A1F7149AE39A}"/>
              </a:ext>
            </a:extLst>
          </p:cNvPr>
          <p:cNvGrpSpPr/>
          <p:nvPr/>
        </p:nvGrpSpPr>
        <p:grpSpPr>
          <a:xfrm>
            <a:off x="4392438" y="3797679"/>
            <a:ext cx="268886" cy="138499"/>
            <a:chOff x="4878600" y="3202513"/>
            <a:chExt cx="268886" cy="138499"/>
          </a:xfrm>
        </p:grpSpPr>
        <p:sp>
          <p:nvSpPr>
            <p:cNvPr id="259" name="Rectangle 258">
              <a:extLst>
                <a:ext uri="{FF2B5EF4-FFF2-40B4-BE49-F238E27FC236}">
                  <a16:creationId xmlns:a16="http://schemas.microsoft.com/office/drawing/2014/main" id="{1BA091AB-9815-4FE0-9B92-B59F4B3D62F4}"/>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60" name="Straight Arrow Connector 259">
              <a:extLst>
                <a:ext uri="{FF2B5EF4-FFF2-40B4-BE49-F238E27FC236}">
                  <a16:creationId xmlns:a16="http://schemas.microsoft.com/office/drawing/2014/main" id="{5EFDFD41-30F4-4E1F-9262-668C5C8144A7}"/>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61" name="Group 260">
            <a:extLst>
              <a:ext uri="{FF2B5EF4-FFF2-40B4-BE49-F238E27FC236}">
                <a16:creationId xmlns:a16="http://schemas.microsoft.com/office/drawing/2014/main" id="{EADD3B94-1C70-4896-BDAC-9CB8C0CB0661}"/>
              </a:ext>
            </a:extLst>
          </p:cNvPr>
          <p:cNvGrpSpPr/>
          <p:nvPr/>
        </p:nvGrpSpPr>
        <p:grpSpPr>
          <a:xfrm>
            <a:off x="4346396" y="3866101"/>
            <a:ext cx="267375" cy="138499"/>
            <a:chOff x="5063318" y="2983596"/>
            <a:chExt cx="267375" cy="138499"/>
          </a:xfrm>
        </p:grpSpPr>
        <p:sp>
          <p:nvSpPr>
            <p:cNvPr id="262" name="Rectangle 184">
              <a:extLst>
                <a:ext uri="{FF2B5EF4-FFF2-40B4-BE49-F238E27FC236}">
                  <a16:creationId xmlns:a16="http://schemas.microsoft.com/office/drawing/2014/main" id="{BDA9805B-50C0-405B-8AB4-FCE000F47C74}"/>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63" name="Straight Arrow Connector 262">
              <a:extLst>
                <a:ext uri="{FF2B5EF4-FFF2-40B4-BE49-F238E27FC236}">
                  <a16:creationId xmlns:a16="http://schemas.microsoft.com/office/drawing/2014/main" id="{DA71DA0E-7CE2-442F-AE60-1DA97BC94DF1}"/>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66" name="Group 265">
            <a:extLst>
              <a:ext uri="{FF2B5EF4-FFF2-40B4-BE49-F238E27FC236}">
                <a16:creationId xmlns:a16="http://schemas.microsoft.com/office/drawing/2014/main" id="{750243C1-3C3C-474D-A8A7-42910FC96558}"/>
              </a:ext>
            </a:extLst>
          </p:cNvPr>
          <p:cNvGrpSpPr/>
          <p:nvPr/>
        </p:nvGrpSpPr>
        <p:grpSpPr>
          <a:xfrm>
            <a:off x="4334008" y="3937021"/>
            <a:ext cx="267375" cy="138499"/>
            <a:chOff x="5063318" y="2983596"/>
            <a:chExt cx="267375" cy="138499"/>
          </a:xfrm>
        </p:grpSpPr>
        <p:sp>
          <p:nvSpPr>
            <p:cNvPr id="267" name="Rectangle 184">
              <a:extLst>
                <a:ext uri="{FF2B5EF4-FFF2-40B4-BE49-F238E27FC236}">
                  <a16:creationId xmlns:a16="http://schemas.microsoft.com/office/drawing/2014/main" id="{07499F79-7CCD-4BFC-A515-93FE84E6451B}"/>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68" name="Straight Arrow Connector 267">
              <a:extLst>
                <a:ext uri="{FF2B5EF4-FFF2-40B4-BE49-F238E27FC236}">
                  <a16:creationId xmlns:a16="http://schemas.microsoft.com/office/drawing/2014/main" id="{A6BB4C1A-D437-477C-A047-32C736AD05DA}"/>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70" name="Group 269">
            <a:extLst>
              <a:ext uri="{FF2B5EF4-FFF2-40B4-BE49-F238E27FC236}">
                <a16:creationId xmlns:a16="http://schemas.microsoft.com/office/drawing/2014/main" id="{F25E816D-93D9-4D06-A8E9-95565AD2AD6F}"/>
              </a:ext>
            </a:extLst>
          </p:cNvPr>
          <p:cNvGrpSpPr/>
          <p:nvPr/>
        </p:nvGrpSpPr>
        <p:grpSpPr>
          <a:xfrm>
            <a:off x="4195031" y="4004402"/>
            <a:ext cx="268886" cy="138499"/>
            <a:chOff x="4878600" y="3202513"/>
            <a:chExt cx="268886" cy="138499"/>
          </a:xfrm>
        </p:grpSpPr>
        <p:sp>
          <p:nvSpPr>
            <p:cNvPr id="271" name="Rectangle 270">
              <a:extLst>
                <a:ext uri="{FF2B5EF4-FFF2-40B4-BE49-F238E27FC236}">
                  <a16:creationId xmlns:a16="http://schemas.microsoft.com/office/drawing/2014/main" id="{45AFBFA5-5CBD-4DBF-9E29-C2C9B44BA366}"/>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72" name="Straight Arrow Connector 271">
              <a:extLst>
                <a:ext uri="{FF2B5EF4-FFF2-40B4-BE49-F238E27FC236}">
                  <a16:creationId xmlns:a16="http://schemas.microsoft.com/office/drawing/2014/main" id="{89E72F96-4950-4201-8879-56138F623146}"/>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73" name="Group 272">
            <a:extLst>
              <a:ext uri="{FF2B5EF4-FFF2-40B4-BE49-F238E27FC236}">
                <a16:creationId xmlns:a16="http://schemas.microsoft.com/office/drawing/2014/main" id="{C6C903B4-EF04-4888-B9ED-D758335DAEE5}"/>
              </a:ext>
            </a:extLst>
          </p:cNvPr>
          <p:cNvGrpSpPr/>
          <p:nvPr/>
        </p:nvGrpSpPr>
        <p:grpSpPr>
          <a:xfrm>
            <a:off x="4113873" y="4073428"/>
            <a:ext cx="268886" cy="138499"/>
            <a:chOff x="4878600" y="3202513"/>
            <a:chExt cx="268886" cy="138499"/>
          </a:xfrm>
        </p:grpSpPr>
        <p:sp>
          <p:nvSpPr>
            <p:cNvPr id="274" name="Rectangle 273">
              <a:extLst>
                <a:ext uri="{FF2B5EF4-FFF2-40B4-BE49-F238E27FC236}">
                  <a16:creationId xmlns:a16="http://schemas.microsoft.com/office/drawing/2014/main" id="{A3D98BE8-F276-4F79-9757-038451B51049}"/>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75" name="Straight Arrow Connector 274">
              <a:extLst>
                <a:ext uri="{FF2B5EF4-FFF2-40B4-BE49-F238E27FC236}">
                  <a16:creationId xmlns:a16="http://schemas.microsoft.com/office/drawing/2014/main" id="{0105DACC-9F09-4FC3-A994-C89B668F3513}"/>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76" name="Group 275">
            <a:extLst>
              <a:ext uri="{FF2B5EF4-FFF2-40B4-BE49-F238E27FC236}">
                <a16:creationId xmlns:a16="http://schemas.microsoft.com/office/drawing/2014/main" id="{1C2AF701-773A-4838-AA93-5DC2AF9EDE89}"/>
              </a:ext>
            </a:extLst>
          </p:cNvPr>
          <p:cNvGrpSpPr/>
          <p:nvPr/>
        </p:nvGrpSpPr>
        <p:grpSpPr>
          <a:xfrm>
            <a:off x="4039259" y="4141851"/>
            <a:ext cx="268886" cy="138499"/>
            <a:chOff x="4878600" y="3202513"/>
            <a:chExt cx="268886" cy="138499"/>
          </a:xfrm>
        </p:grpSpPr>
        <p:sp>
          <p:nvSpPr>
            <p:cNvPr id="277" name="Rectangle 276">
              <a:extLst>
                <a:ext uri="{FF2B5EF4-FFF2-40B4-BE49-F238E27FC236}">
                  <a16:creationId xmlns:a16="http://schemas.microsoft.com/office/drawing/2014/main" id="{18F75258-ADFC-431C-BF8A-74B3EF54E195}"/>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78" name="Straight Arrow Connector 277">
              <a:extLst>
                <a:ext uri="{FF2B5EF4-FFF2-40B4-BE49-F238E27FC236}">
                  <a16:creationId xmlns:a16="http://schemas.microsoft.com/office/drawing/2014/main" id="{DECFA823-F679-4D4E-B673-BB4E4EE48B95}"/>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79" name="Group 278">
            <a:extLst>
              <a:ext uri="{FF2B5EF4-FFF2-40B4-BE49-F238E27FC236}">
                <a16:creationId xmlns:a16="http://schemas.microsoft.com/office/drawing/2014/main" id="{A82385AA-2E1F-4D89-ACAB-85ADF67BE6BA}"/>
              </a:ext>
            </a:extLst>
          </p:cNvPr>
          <p:cNvGrpSpPr/>
          <p:nvPr/>
        </p:nvGrpSpPr>
        <p:grpSpPr>
          <a:xfrm>
            <a:off x="4034274" y="4209845"/>
            <a:ext cx="267375" cy="138499"/>
            <a:chOff x="5063318" y="2983596"/>
            <a:chExt cx="267375" cy="138499"/>
          </a:xfrm>
        </p:grpSpPr>
        <p:sp>
          <p:nvSpPr>
            <p:cNvPr id="280" name="Rectangle 184">
              <a:extLst>
                <a:ext uri="{FF2B5EF4-FFF2-40B4-BE49-F238E27FC236}">
                  <a16:creationId xmlns:a16="http://schemas.microsoft.com/office/drawing/2014/main" id="{30F8DB32-758A-4975-B6FE-0B36A46FCE56}"/>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81" name="Straight Arrow Connector 280">
              <a:extLst>
                <a:ext uri="{FF2B5EF4-FFF2-40B4-BE49-F238E27FC236}">
                  <a16:creationId xmlns:a16="http://schemas.microsoft.com/office/drawing/2014/main" id="{E20E88A8-F80E-4BC6-B0D3-208DEE49F472}"/>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sp>
        <p:nvSpPr>
          <p:cNvPr id="284" name="Rectangle 184">
            <a:extLst>
              <a:ext uri="{FF2B5EF4-FFF2-40B4-BE49-F238E27FC236}">
                <a16:creationId xmlns:a16="http://schemas.microsoft.com/office/drawing/2014/main" id="{3D224534-AF2D-4A9D-978E-AB2980BBDC59}"/>
              </a:ext>
            </a:extLst>
          </p:cNvPr>
          <p:cNvSpPr>
            <a:spLocks noChangeArrowheads="1"/>
          </p:cNvSpPr>
          <p:nvPr/>
        </p:nvSpPr>
        <p:spPr bwMode="auto">
          <a:xfrm>
            <a:off x="3730255" y="4270950"/>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6" name="Rectangle 184">
            <a:extLst>
              <a:ext uri="{FF2B5EF4-FFF2-40B4-BE49-F238E27FC236}">
                <a16:creationId xmlns:a16="http://schemas.microsoft.com/office/drawing/2014/main" id="{E2DF89DF-D923-4F0D-B111-5A71605DC392}"/>
              </a:ext>
            </a:extLst>
          </p:cNvPr>
          <p:cNvSpPr>
            <a:spLocks noChangeArrowheads="1"/>
          </p:cNvSpPr>
          <p:nvPr/>
        </p:nvSpPr>
        <p:spPr bwMode="auto">
          <a:xfrm>
            <a:off x="3730767" y="4353527"/>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8" name="Rectangle 184">
            <a:extLst>
              <a:ext uri="{FF2B5EF4-FFF2-40B4-BE49-F238E27FC236}">
                <a16:creationId xmlns:a16="http://schemas.microsoft.com/office/drawing/2014/main" id="{14F99218-E07E-4FAB-9787-A0C1F06BB5E1}"/>
              </a:ext>
            </a:extLst>
          </p:cNvPr>
          <p:cNvSpPr>
            <a:spLocks noChangeArrowheads="1"/>
          </p:cNvSpPr>
          <p:nvPr/>
        </p:nvSpPr>
        <p:spPr bwMode="auto">
          <a:xfrm>
            <a:off x="3946638" y="441348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89" name="Group 288">
            <a:extLst>
              <a:ext uri="{FF2B5EF4-FFF2-40B4-BE49-F238E27FC236}">
                <a16:creationId xmlns:a16="http://schemas.microsoft.com/office/drawing/2014/main" id="{AD4E07DA-1871-417F-884F-E91F2E34D093}"/>
              </a:ext>
            </a:extLst>
          </p:cNvPr>
          <p:cNvGrpSpPr/>
          <p:nvPr/>
        </p:nvGrpSpPr>
        <p:grpSpPr>
          <a:xfrm>
            <a:off x="3597672" y="4481909"/>
            <a:ext cx="267375" cy="138499"/>
            <a:chOff x="5063318" y="2983596"/>
            <a:chExt cx="267375" cy="138499"/>
          </a:xfrm>
        </p:grpSpPr>
        <p:sp>
          <p:nvSpPr>
            <p:cNvPr id="290" name="Rectangle 184">
              <a:extLst>
                <a:ext uri="{FF2B5EF4-FFF2-40B4-BE49-F238E27FC236}">
                  <a16:creationId xmlns:a16="http://schemas.microsoft.com/office/drawing/2014/main" id="{92DA7EF7-DF77-4505-BD8F-26810296C325}"/>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91" name="Straight Arrow Connector 290">
              <a:extLst>
                <a:ext uri="{FF2B5EF4-FFF2-40B4-BE49-F238E27FC236}">
                  <a16:creationId xmlns:a16="http://schemas.microsoft.com/office/drawing/2014/main" id="{95FD1F85-7B33-433F-A440-90644BA0BF31}"/>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sp>
        <p:nvSpPr>
          <p:cNvPr id="293" name="Rectangle 184">
            <a:extLst>
              <a:ext uri="{FF2B5EF4-FFF2-40B4-BE49-F238E27FC236}">
                <a16:creationId xmlns:a16="http://schemas.microsoft.com/office/drawing/2014/main" id="{582849BA-0B1F-4549-B856-05DD8AC7CBD9}"/>
              </a:ext>
            </a:extLst>
          </p:cNvPr>
          <p:cNvSpPr>
            <a:spLocks noChangeArrowheads="1"/>
          </p:cNvSpPr>
          <p:nvPr/>
        </p:nvSpPr>
        <p:spPr bwMode="auto">
          <a:xfrm>
            <a:off x="3523268" y="4548679"/>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5" name="Rectangle 184">
            <a:extLst>
              <a:ext uri="{FF2B5EF4-FFF2-40B4-BE49-F238E27FC236}">
                <a16:creationId xmlns:a16="http://schemas.microsoft.com/office/drawing/2014/main" id="{B1E554A5-A775-43C1-B39F-7E0277B7A2BC}"/>
              </a:ext>
            </a:extLst>
          </p:cNvPr>
          <p:cNvSpPr>
            <a:spLocks noChangeArrowheads="1"/>
          </p:cNvSpPr>
          <p:nvPr/>
        </p:nvSpPr>
        <p:spPr bwMode="auto">
          <a:xfrm>
            <a:off x="3508601" y="4617928"/>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96" name="Group 295">
            <a:extLst>
              <a:ext uri="{FF2B5EF4-FFF2-40B4-BE49-F238E27FC236}">
                <a16:creationId xmlns:a16="http://schemas.microsoft.com/office/drawing/2014/main" id="{6BF4E062-C922-4F0D-8BD6-44016A4B717F}"/>
              </a:ext>
            </a:extLst>
          </p:cNvPr>
          <p:cNvGrpSpPr/>
          <p:nvPr/>
        </p:nvGrpSpPr>
        <p:grpSpPr>
          <a:xfrm>
            <a:off x="3496149" y="4685686"/>
            <a:ext cx="267375" cy="138499"/>
            <a:chOff x="5063318" y="2983596"/>
            <a:chExt cx="267375" cy="138499"/>
          </a:xfrm>
        </p:grpSpPr>
        <p:sp>
          <p:nvSpPr>
            <p:cNvPr id="297" name="Rectangle 184">
              <a:extLst>
                <a:ext uri="{FF2B5EF4-FFF2-40B4-BE49-F238E27FC236}">
                  <a16:creationId xmlns:a16="http://schemas.microsoft.com/office/drawing/2014/main" id="{B8DF4287-E29F-41B4-89C2-57DDE19E4872}"/>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98" name="Straight Arrow Connector 297">
              <a:extLst>
                <a:ext uri="{FF2B5EF4-FFF2-40B4-BE49-F238E27FC236}">
                  <a16:creationId xmlns:a16="http://schemas.microsoft.com/office/drawing/2014/main" id="{60C9DD39-D0FE-465E-84A4-C5F6672DB39F}"/>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299" name="Group 298">
            <a:extLst>
              <a:ext uri="{FF2B5EF4-FFF2-40B4-BE49-F238E27FC236}">
                <a16:creationId xmlns:a16="http://schemas.microsoft.com/office/drawing/2014/main" id="{BE3188E6-EAEF-4EE7-A0B6-F5D497EA3C7D}"/>
              </a:ext>
            </a:extLst>
          </p:cNvPr>
          <p:cNvGrpSpPr/>
          <p:nvPr/>
        </p:nvGrpSpPr>
        <p:grpSpPr>
          <a:xfrm>
            <a:off x="3488705" y="4757697"/>
            <a:ext cx="268886" cy="138499"/>
            <a:chOff x="4878600" y="3202513"/>
            <a:chExt cx="268886" cy="138499"/>
          </a:xfrm>
        </p:grpSpPr>
        <p:sp>
          <p:nvSpPr>
            <p:cNvPr id="300" name="Rectangle 299">
              <a:extLst>
                <a:ext uri="{FF2B5EF4-FFF2-40B4-BE49-F238E27FC236}">
                  <a16:creationId xmlns:a16="http://schemas.microsoft.com/office/drawing/2014/main" id="{DBF5EE9B-D657-473A-8DBA-50C37295BEDC}"/>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301" name="Straight Arrow Connector 300">
              <a:extLst>
                <a:ext uri="{FF2B5EF4-FFF2-40B4-BE49-F238E27FC236}">
                  <a16:creationId xmlns:a16="http://schemas.microsoft.com/office/drawing/2014/main" id="{575BF02E-E7BB-4D33-BEE5-9C0400F3A57A}"/>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sp>
        <p:nvSpPr>
          <p:cNvPr id="303" name="Rectangle 184">
            <a:extLst>
              <a:ext uri="{FF2B5EF4-FFF2-40B4-BE49-F238E27FC236}">
                <a16:creationId xmlns:a16="http://schemas.microsoft.com/office/drawing/2014/main" id="{5902D2D1-70E3-4D03-86B3-D92695350D89}"/>
              </a:ext>
            </a:extLst>
          </p:cNvPr>
          <p:cNvSpPr>
            <a:spLocks noChangeArrowheads="1"/>
          </p:cNvSpPr>
          <p:nvPr/>
        </p:nvSpPr>
        <p:spPr bwMode="auto">
          <a:xfrm>
            <a:off x="3467113" y="4820957"/>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5" name="Rectangle 304">
            <a:extLst>
              <a:ext uri="{FF2B5EF4-FFF2-40B4-BE49-F238E27FC236}">
                <a16:creationId xmlns:a16="http://schemas.microsoft.com/office/drawing/2014/main" id="{096C80E3-C6FF-4828-B8AD-E8FE7C147CDF}"/>
              </a:ext>
            </a:extLst>
          </p:cNvPr>
          <p:cNvSpPr>
            <a:spLocks noChangeArrowheads="1"/>
          </p:cNvSpPr>
          <p:nvPr/>
        </p:nvSpPr>
        <p:spPr bwMode="auto">
          <a:xfrm>
            <a:off x="3407385" y="4894021"/>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7" name="Rectangle 184">
            <a:extLst>
              <a:ext uri="{FF2B5EF4-FFF2-40B4-BE49-F238E27FC236}">
                <a16:creationId xmlns:a16="http://schemas.microsoft.com/office/drawing/2014/main" id="{0A354238-BFFB-4934-9277-47F7B0F59BA2}"/>
              </a:ext>
            </a:extLst>
          </p:cNvPr>
          <p:cNvSpPr>
            <a:spLocks noChangeArrowheads="1"/>
          </p:cNvSpPr>
          <p:nvPr/>
        </p:nvSpPr>
        <p:spPr bwMode="auto">
          <a:xfrm>
            <a:off x="3405397" y="4962647"/>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308" name="Group 307">
            <a:extLst>
              <a:ext uri="{FF2B5EF4-FFF2-40B4-BE49-F238E27FC236}">
                <a16:creationId xmlns:a16="http://schemas.microsoft.com/office/drawing/2014/main" id="{65ABBE50-22F5-4FC0-B553-32F8815EC428}"/>
              </a:ext>
            </a:extLst>
          </p:cNvPr>
          <p:cNvGrpSpPr/>
          <p:nvPr/>
        </p:nvGrpSpPr>
        <p:grpSpPr>
          <a:xfrm>
            <a:off x="3394989" y="5029292"/>
            <a:ext cx="268886" cy="138499"/>
            <a:chOff x="4878600" y="3202513"/>
            <a:chExt cx="268886" cy="138499"/>
          </a:xfrm>
        </p:grpSpPr>
        <p:sp>
          <p:nvSpPr>
            <p:cNvPr id="309" name="Rectangle 308">
              <a:extLst>
                <a:ext uri="{FF2B5EF4-FFF2-40B4-BE49-F238E27FC236}">
                  <a16:creationId xmlns:a16="http://schemas.microsoft.com/office/drawing/2014/main" id="{3F051F27-7E48-4CB1-AF68-3E4E27C3CE97}"/>
                </a:ext>
              </a:extLst>
            </p:cNvPr>
            <p:cNvSpPr>
              <a:spLocks noChangeArrowheads="1"/>
            </p:cNvSpPr>
            <p:nvPr/>
          </p:nvSpPr>
          <p:spPr bwMode="auto">
            <a:xfrm>
              <a:off x="4878600" y="3202513"/>
              <a:ext cx="12182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310" name="Straight Arrow Connector 309">
              <a:extLst>
                <a:ext uri="{FF2B5EF4-FFF2-40B4-BE49-F238E27FC236}">
                  <a16:creationId xmlns:a16="http://schemas.microsoft.com/office/drawing/2014/main" id="{4E86332F-956B-43AE-AD45-53F8877A0A24}"/>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sp>
        <p:nvSpPr>
          <p:cNvPr id="312" name="Rectangle 184">
            <a:extLst>
              <a:ext uri="{FF2B5EF4-FFF2-40B4-BE49-F238E27FC236}">
                <a16:creationId xmlns:a16="http://schemas.microsoft.com/office/drawing/2014/main" id="{E3351C8D-423D-47AB-BC18-2CE0C00A296A}"/>
              </a:ext>
            </a:extLst>
          </p:cNvPr>
          <p:cNvSpPr>
            <a:spLocks noChangeArrowheads="1"/>
          </p:cNvSpPr>
          <p:nvPr/>
        </p:nvSpPr>
        <p:spPr bwMode="auto">
          <a:xfrm>
            <a:off x="3231410" y="5092570"/>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4" name="Rectangle 184">
            <a:extLst>
              <a:ext uri="{FF2B5EF4-FFF2-40B4-BE49-F238E27FC236}">
                <a16:creationId xmlns:a16="http://schemas.microsoft.com/office/drawing/2014/main" id="{E59AA57D-112B-43E0-BB93-D008F54D883F}"/>
              </a:ext>
            </a:extLst>
          </p:cNvPr>
          <p:cNvSpPr>
            <a:spLocks noChangeArrowheads="1"/>
          </p:cNvSpPr>
          <p:nvPr/>
        </p:nvSpPr>
        <p:spPr bwMode="auto">
          <a:xfrm>
            <a:off x="3164572" y="5168175"/>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6" name="Rectangle 184">
            <a:extLst>
              <a:ext uri="{FF2B5EF4-FFF2-40B4-BE49-F238E27FC236}">
                <a16:creationId xmlns:a16="http://schemas.microsoft.com/office/drawing/2014/main" id="{3FD5016A-3979-459B-93E7-9EFE68F4A549}"/>
              </a:ext>
            </a:extLst>
          </p:cNvPr>
          <p:cNvSpPr>
            <a:spLocks noChangeArrowheads="1"/>
          </p:cNvSpPr>
          <p:nvPr/>
        </p:nvSpPr>
        <p:spPr bwMode="auto">
          <a:xfrm>
            <a:off x="3115600" y="5236682"/>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317" name="Group 316">
            <a:extLst>
              <a:ext uri="{FF2B5EF4-FFF2-40B4-BE49-F238E27FC236}">
                <a16:creationId xmlns:a16="http://schemas.microsoft.com/office/drawing/2014/main" id="{1D85D52A-BDAC-41CD-B4F5-6415904504D3}"/>
              </a:ext>
            </a:extLst>
          </p:cNvPr>
          <p:cNvGrpSpPr/>
          <p:nvPr/>
        </p:nvGrpSpPr>
        <p:grpSpPr>
          <a:xfrm>
            <a:off x="3089878" y="5310291"/>
            <a:ext cx="272894" cy="138499"/>
            <a:chOff x="4874592" y="3202513"/>
            <a:chExt cx="272894" cy="138499"/>
          </a:xfrm>
        </p:grpSpPr>
        <p:sp>
          <p:nvSpPr>
            <p:cNvPr id="318" name="Rectangle 317">
              <a:extLst>
                <a:ext uri="{FF2B5EF4-FFF2-40B4-BE49-F238E27FC236}">
                  <a16:creationId xmlns:a16="http://schemas.microsoft.com/office/drawing/2014/main" id="{A702DE83-160D-43FC-8F44-F7F273756A14}"/>
                </a:ext>
              </a:extLst>
            </p:cNvPr>
            <p:cNvSpPr>
              <a:spLocks noChangeArrowheads="1"/>
            </p:cNvSpPr>
            <p:nvPr/>
          </p:nvSpPr>
          <p:spPr bwMode="auto">
            <a:xfrm>
              <a:off x="4874592" y="3202513"/>
              <a:ext cx="1298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319" name="Straight Arrow Connector 318">
              <a:extLst>
                <a:ext uri="{FF2B5EF4-FFF2-40B4-BE49-F238E27FC236}">
                  <a16:creationId xmlns:a16="http://schemas.microsoft.com/office/drawing/2014/main" id="{C720FF62-17D9-4AC8-83EF-373D55A3AC24}"/>
                </a:ext>
              </a:extLst>
            </p:cNvPr>
            <p:cNvCxnSpPr>
              <a:cxnSpLocks/>
            </p:cNvCxnSpPr>
            <p:nvPr/>
          </p:nvCxnSpPr>
          <p:spPr bwMode="auto">
            <a:xfrm>
              <a:off x="5016497" y="3267702"/>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grpSp>
        <p:nvGrpSpPr>
          <p:cNvPr id="320" name="Group 319">
            <a:extLst>
              <a:ext uri="{FF2B5EF4-FFF2-40B4-BE49-F238E27FC236}">
                <a16:creationId xmlns:a16="http://schemas.microsoft.com/office/drawing/2014/main" id="{EBF422D6-026A-493B-AC86-011736DE8C69}"/>
              </a:ext>
            </a:extLst>
          </p:cNvPr>
          <p:cNvGrpSpPr/>
          <p:nvPr/>
        </p:nvGrpSpPr>
        <p:grpSpPr>
          <a:xfrm>
            <a:off x="2828915" y="5369755"/>
            <a:ext cx="267375" cy="138499"/>
            <a:chOff x="5063318" y="2983596"/>
            <a:chExt cx="267375" cy="138499"/>
          </a:xfrm>
        </p:grpSpPr>
        <p:sp>
          <p:nvSpPr>
            <p:cNvPr id="321" name="Rectangle 184">
              <a:extLst>
                <a:ext uri="{FF2B5EF4-FFF2-40B4-BE49-F238E27FC236}">
                  <a16:creationId xmlns:a16="http://schemas.microsoft.com/office/drawing/2014/main" id="{0AF2E6AD-2CC7-4DC7-B752-61959C96C853}"/>
                </a:ext>
              </a:extLst>
            </p:cNvPr>
            <p:cNvSpPr>
              <a:spLocks noChangeArrowheads="1"/>
            </p:cNvSpPr>
            <p:nvPr/>
          </p:nvSpPr>
          <p:spPr bwMode="auto">
            <a:xfrm>
              <a:off x="5063318" y="2983596"/>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322" name="Straight Arrow Connector 321">
              <a:extLst>
                <a:ext uri="{FF2B5EF4-FFF2-40B4-BE49-F238E27FC236}">
                  <a16:creationId xmlns:a16="http://schemas.microsoft.com/office/drawing/2014/main" id="{549C8D68-0087-4E0D-AC4A-FE083DF6D249}"/>
                </a:ext>
              </a:extLst>
            </p:cNvPr>
            <p:cNvCxnSpPr>
              <a:cxnSpLocks/>
            </p:cNvCxnSpPr>
            <p:nvPr/>
          </p:nvCxnSpPr>
          <p:spPr bwMode="auto">
            <a:xfrm>
              <a:off x="5199704" y="3052845"/>
              <a:ext cx="130989" cy="0"/>
            </a:xfrm>
            <a:prstGeom prst="straightConnector1">
              <a:avLst/>
            </a:prstGeom>
            <a:noFill/>
            <a:ln w="19050" cap="flat" cmpd="sng" algn="ctr">
              <a:solidFill>
                <a:schemeClr val="bg1"/>
              </a:solidFill>
              <a:prstDash val="solid"/>
              <a:round/>
              <a:headEnd type="none" w="med" len="med"/>
              <a:tailEnd type="triangle" w="sm" len="med"/>
            </a:ln>
            <a:effectLst/>
          </p:spPr>
        </p:cxnSp>
      </p:grpSp>
      <p:sp>
        <p:nvSpPr>
          <p:cNvPr id="324" name="Rectangle 184">
            <a:extLst>
              <a:ext uri="{FF2B5EF4-FFF2-40B4-BE49-F238E27FC236}">
                <a16:creationId xmlns:a16="http://schemas.microsoft.com/office/drawing/2014/main" id="{3F425635-BE5C-4E3D-84E9-EE0359584807}"/>
              </a:ext>
            </a:extLst>
          </p:cNvPr>
          <p:cNvSpPr>
            <a:spLocks noChangeArrowheads="1"/>
          </p:cNvSpPr>
          <p:nvPr/>
        </p:nvSpPr>
        <p:spPr bwMode="auto">
          <a:xfrm>
            <a:off x="2838480" y="5437926"/>
            <a:ext cx="1298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6" name="Rectangle 184">
            <a:extLst>
              <a:ext uri="{FF2B5EF4-FFF2-40B4-BE49-F238E27FC236}">
                <a16:creationId xmlns:a16="http://schemas.microsoft.com/office/drawing/2014/main" id="{230C9CD0-5D61-4848-8E45-7F05D87A6C4E}"/>
              </a:ext>
            </a:extLst>
          </p:cNvPr>
          <p:cNvSpPr>
            <a:spLocks noChangeArrowheads="1"/>
          </p:cNvSpPr>
          <p:nvPr/>
        </p:nvSpPr>
        <p:spPr bwMode="auto">
          <a:xfrm>
            <a:off x="2804209" y="5501613"/>
            <a:ext cx="12343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8" name="Freeform 144">
            <a:extLst>
              <a:ext uri="{FF2B5EF4-FFF2-40B4-BE49-F238E27FC236}">
                <a16:creationId xmlns:a16="http://schemas.microsoft.com/office/drawing/2014/main" id="{226DFF85-756F-4B3A-906E-9A254A52F403}"/>
              </a:ext>
            </a:extLst>
          </p:cNvPr>
          <p:cNvSpPr>
            <a:spLocks/>
          </p:cNvSpPr>
          <p:nvPr/>
        </p:nvSpPr>
        <p:spPr bwMode="auto">
          <a:xfrm>
            <a:off x="3089878" y="2109128"/>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30" name="Freeform 144">
            <a:extLst>
              <a:ext uri="{FF2B5EF4-FFF2-40B4-BE49-F238E27FC236}">
                <a16:creationId xmlns:a16="http://schemas.microsoft.com/office/drawing/2014/main" id="{3EF80255-92E2-4C03-9F92-5FE26C252C34}"/>
              </a:ext>
            </a:extLst>
          </p:cNvPr>
          <p:cNvSpPr>
            <a:spLocks/>
          </p:cNvSpPr>
          <p:nvPr/>
        </p:nvSpPr>
        <p:spPr bwMode="auto">
          <a:xfrm>
            <a:off x="3096290" y="2324789"/>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32" name="Freeform 144">
            <a:extLst>
              <a:ext uri="{FF2B5EF4-FFF2-40B4-BE49-F238E27FC236}">
                <a16:creationId xmlns:a16="http://schemas.microsoft.com/office/drawing/2014/main" id="{2553166B-8CE1-40F6-9616-AE2C00B980D1}"/>
              </a:ext>
            </a:extLst>
          </p:cNvPr>
          <p:cNvSpPr>
            <a:spLocks/>
          </p:cNvSpPr>
          <p:nvPr/>
        </p:nvSpPr>
        <p:spPr bwMode="auto">
          <a:xfrm>
            <a:off x="3129642" y="2456524"/>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34" name="Freeform 144">
            <a:extLst>
              <a:ext uri="{FF2B5EF4-FFF2-40B4-BE49-F238E27FC236}">
                <a16:creationId xmlns:a16="http://schemas.microsoft.com/office/drawing/2014/main" id="{7E0AFF9C-A938-4709-9648-8CA63AFA6F48}"/>
              </a:ext>
            </a:extLst>
          </p:cNvPr>
          <p:cNvSpPr>
            <a:spLocks/>
          </p:cNvSpPr>
          <p:nvPr/>
        </p:nvSpPr>
        <p:spPr bwMode="auto">
          <a:xfrm>
            <a:off x="2941895" y="2665261"/>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36" name="Freeform 144">
            <a:extLst>
              <a:ext uri="{FF2B5EF4-FFF2-40B4-BE49-F238E27FC236}">
                <a16:creationId xmlns:a16="http://schemas.microsoft.com/office/drawing/2014/main" id="{6D24D216-0C19-4BFC-9380-555C486DD6C9}"/>
              </a:ext>
            </a:extLst>
          </p:cNvPr>
          <p:cNvSpPr>
            <a:spLocks/>
          </p:cNvSpPr>
          <p:nvPr/>
        </p:nvSpPr>
        <p:spPr bwMode="auto">
          <a:xfrm>
            <a:off x="4899442" y="2177980"/>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38" name="Freeform 144">
            <a:extLst>
              <a:ext uri="{FF2B5EF4-FFF2-40B4-BE49-F238E27FC236}">
                <a16:creationId xmlns:a16="http://schemas.microsoft.com/office/drawing/2014/main" id="{325DF15A-97A5-490A-91B0-38BC9AA37EAE}"/>
              </a:ext>
            </a:extLst>
          </p:cNvPr>
          <p:cNvSpPr>
            <a:spLocks/>
          </p:cNvSpPr>
          <p:nvPr/>
        </p:nvSpPr>
        <p:spPr bwMode="auto">
          <a:xfrm>
            <a:off x="6794293" y="2257771"/>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40" name="Freeform 144">
            <a:extLst>
              <a:ext uri="{FF2B5EF4-FFF2-40B4-BE49-F238E27FC236}">
                <a16:creationId xmlns:a16="http://schemas.microsoft.com/office/drawing/2014/main" id="{5F76FEFF-1ABF-4211-9DD7-B191AC1E397B}"/>
              </a:ext>
            </a:extLst>
          </p:cNvPr>
          <p:cNvSpPr>
            <a:spLocks/>
          </p:cNvSpPr>
          <p:nvPr/>
        </p:nvSpPr>
        <p:spPr bwMode="auto">
          <a:xfrm>
            <a:off x="3531255" y="2734757"/>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42" name="Freeform 144">
            <a:extLst>
              <a:ext uri="{FF2B5EF4-FFF2-40B4-BE49-F238E27FC236}">
                <a16:creationId xmlns:a16="http://schemas.microsoft.com/office/drawing/2014/main" id="{9169212E-1392-4B25-89E8-6E6D5F6D090F}"/>
              </a:ext>
            </a:extLst>
          </p:cNvPr>
          <p:cNvSpPr>
            <a:spLocks/>
          </p:cNvSpPr>
          <p:nvPr/>
        </p:nvSpPr>
        <p:spPr bwMode="auto">
          <a:xfrm>
            <a:off x="3584984" y="2807341"/>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44" name="Freeform 144">
            <a:extLst>
              <a:ext uri="{FF2B5EF4-FFF2-40B4-BE49-F238E27FC236}">
                <a16:creationId xmlns:a16="http://schemas.microsoft.com/office/drawing/2014/main" id="{2EFA25DD-6DC7-42B4-8305-C0DDA52EF52A}"/>
              </a:ext>
            </a:extLst>
          </p:cNvPr>
          <p:cNvSpPr>
            <a:spLocks/>
          </p:cNvSpPr>
          <p:nvPr/>
        </p:nvSpPr>
        <p:spPr bwMode="auto">
          <a:xfrm>
            <a:off x="2983121" y="2869482"/>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46" name="Freeform 144">
            <a:extLst>
              <a:ext uri="{FF2B5EF4-FFF2-40B4-BE49-F238E27FC236}">
                <a16:creationId xmlns:a16="http://schemas.microsoft.com/office/drawing/2014/main" id="{E35BA740-74DC-4C0D-9661-1A232369A8FF}"/>
              </a:ext>
            </a:extLst>
          </p:cNvPr>
          <p:cNvSpPr>
            <a:spLocks/>
          </p:cNvSpPr>
          <p:nvPr/>
        </p:nvSpPr>
        <p:spPr bwMode="auto">
          <a:xfrm>
            <a:off x="2971190" y="2936649"/>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48" name="Freeform 144">
            <a:extLst>
              <a:ext uri="{FF2B5EF4-FFF2-40B4-BE49-F238E27FC236}">
                <a16:creationId xmlns:a16="http://schemas.microsoft.com/office/drawing/2014/main" id="{E5C1459F-813F-4ACA-B3E4-F055891DB859}"/>
              </a:ext>
            </a:extLst>
          </p:cNvPr>
          <p:cNvSpPr>
            <a:spLocks/>
          </p:cNvSpPr>
          <p:nvPr/>
        </p:nvSpPr>
        <p:spPr bwMode="auto">
          <a:xfrm>
            <a:off x="3081825" y="2999693"/>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50" name="Freeform 144">
            <a:extLst>
              <a:ext uri="{FF2B5EF4-FFF2-40B4-BE49-F238E27FC236}">
                <a16:creationId xmlns:a16="http://schemas.microsoft.com/office/drawing/2014/main" id="{BCE176A1-A475-42AD-A8FD-BA2F77465E1E}"/>
              </a:ext>
            </a:extLst>
          </p:cNvPr>
          <p:cNvSpPr>
            <a:spLocks/>
          </p:cNvSpPr>
          <p:nvPr/>
        </p:nvSpPr>
        <p:spPr bwMode="auto">
          <a:xfrm>
            <a:off x="3000943" y="3140441"/>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52" name="Freeform 144">
            <a:extLst>
              <a:ext uri="{FF2B5EF4-FFF2-40B4-BE49-F238E27FC236}">
                <a16:creationId xmlns:a16="http://schemas.microsoft.com/office/drawing/2014/main" id="{4AE542F6-D9D9-4A60-8323-BB6A9974A190}"/>
              </a:ext>
            </a:extLst>
          </p:cNvPr>
          <p:cNvSpPr>
            <a:spLocks/>
          </p:cNvSpPr>
          <p:nvPr/>
        </p:nvSpPr>
        <p:spPr bwMode="auto">
          <a:xfrm>
            <a:off x="3091837" y="3282098"/>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54" name="Freeform 144">
            <a:extLst>
              <a:ext uri="{FF2B5EF4-FFF2-40B4-BE49-F238E27FC236}">
                <a16:creationId xmlns:a16="http://schemas.microsoft.com/office/drawing/2014/main" id="{3C6F97E4-A4F2-42D8-A138-B98D6D01F69A}"/>
              </a:ext>
            </a:extLst>
          </p:cNvPr>
          <p:cNvSpPr>
            <a:spLocks/>
          </p:cNvSpPr>
          <p:nvPr/>
        </p:nvSpPr>
        <p:spPr bwMode="auto">
          <a:xfrm>
            <a:off x="2983120" y="3414305"/>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56" name="Freeform 144">
            <a:extLst>
              <a:ext uri="{FF2B5EF4-FFF2-40B4-BE49-F238E27FC236}">
                <a16:creationId xmlns:a16="http://schemas.microsoft.com/office/drawing/2014/main" id="{BECBB0E2-4760-4E96-BFF8-0F1776727BBD}"/>
              </a:ext>
            </a:extLst>
          </p:cNvPr>
          <p:cNvSpPr>
            <a:spLocks/>
          </p:cNvSpPr>
          <p:nvPr/>
        </p:nvSpPr>
        <p:spPr bwMode="auto">
          <a:xfrm>
            <a:off x="3067701" y="3487866"/>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58" name="Freeform 144">
            <a:extLst>
              <a:ext uri="{FF2B5EF4-FFF2-40B4-BE49-F238E27FC236}">
                <a16:creationId xmlns:a16="http://schemas.microsoft.com/office/drawing/2014/main" id="{77981A6C-36DE-426E-A489-96D98B1A3F40}"/>
              </a:ext>
            </a:extLst>
          </p:cNvPr>
          <p:cNvSpPr>
            <a:spLocks/>
          </p:cNvSpPr>
          <p:nvPr/>
        </p:nvSpPr>
        <p:spPr bwMode="auto">
          <a:xfrm>
            <a:off x="2951964" y="3629062"/>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60" name="Freeform 144">
            <a:extLst>
              <a:ext uri="{FF2B5EF4-FFF2-40B4-BE49-F238E27FC236}">
                <a16:creationId xmlns:a16="http://schemas.microsoft.com/office/drawing/2014/main" id="{FF1940A6-85CE-419D-821F-42B0C953D38C}"/>
              </a:ext>
            </a:extLst>
          </p:cNvPr>
          <p:cNvSpPr>
            <a:spLocks/>
          </p:cNvSpPr>
          <p:nvPr/>
        </p:nvSpPr>
        <p:spPr bwMode="auto">
          <a:xfrm>
            <a:off x="3081825" y="3758097"/>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62" name="Freeform 144">
            <a:extLst>
              <a:ext uri="{FF2B5EF4-FFF2-40B4-BE49-F238E27FC236}">
                <a16:creationId xmlns:a16="http://schemas.microsoft.com/office/drawing/2014/main" id="{990D059C-355B-4B07-8A44-34350A696922}"/>
              </a:ext>
            </a:extLst>
          </p:cNvPr>
          <p:cNvSpPr>
            <a:spLocks/>
          </p:cNvSpPr>
          <p:nvPr/>
        </p:nvSpPr>
        <p:spPr bwMode="auto">
          <a:xfrm>
            <a:off x="2973670" y="4022008"/>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64" name="Freeform 144">
            <a:extLst>
              <a:ext uri="{FF2B5EF4-FFF2-40B4-BE49-F238E27FC236}">
                <a16:creationId xmlns:a16="http://schemas.microsoft.com/office/drawing/2014/main" id="{7E8FDCCD-ED2D-4DE0-BD9C-7B972573A225}"/>
              </a:ext>
            </a:extLst>
          </p:cNvPr>
          <p:cNvSpPr>
            <a:spLocks/>
          </p:cNvSpPr>
          <p:nvPr/>
        </p:nvSpPr>
        <p:spPr bwMode="auto">
          <a:xfrm>
            <a:off x="2994531" y="4101695"/>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66" name="Freeform 144">
            <a:extLst>
              <a:ext uri="{FF2B5EF4-FFF2-40B4-BE49-F238E27FC236}">
                <a16:creationId xmlns:a16="http://schemas.microsoft.com/office/drawing/2014/main" id="{49A7E024-ADAB-4B7C-BAFF-6256C5A8703B}"/>
              </a:ext>
            </a:extLst>
          </p:cNvPr>
          <p:cNvSpPr>
            <a:spLocks/>
          </p:cNvSpPr>
          <p:nvPr/>
        </p:nvSpPr>
        <p:spPr bwMode="auto">
          <a:xfrm>
            <a:off x="3050921" y="4172241"/>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68" name="Freeform 144">
            <a:extLst>
              <a:ext uri="{FF2B5EF4-FFF2-40B4-BE49-F238E27FC236}">
                <a16:creationId xmlns:a16="http://schemas.microsoft.com/office/drawing/2014/main" id="{6765D3CF-1A1B-433C-BF44-F153DF833E29}"/>
              </a:ext>
            </a:extLst>
          </p:cNvPr>
          <p:cNvSpPr>
            <a:spLocks/>
          </p:cNvSpPr>
          <p:nvPr/>
        </p:nvSpPr>
        <p:spPr bwMode="auto">
          <a:xfrm>
            <a:off x="2922551" y="4787283"/>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70" name="Freeform 144">
            <a:extLst>
              <a:ext uri="{FF2B5EF4-FFF2-40B4-BE49-F238E27FC236}">
                <a16:creationId xmlns:a16="http://schemas.microsoft.com/office/drawing/2014/main" id="{D413D4D8-2802-4FB9-B1AB-748158063207}"/>
              </a:ext>
            </a:extLst>
          </p:cNvPr>
          <p:cNvSpPr>
            <a:spLocks/>
          </p:cNvSpPr>
          <p:nvPr/>
        </p:nvSpPr>
        <p:spPr bwMode="auto">
          <a:xfrm>
            <a:off x="2982325" y="4910171"/>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72" name="Freeform 144">
            <a:extLst>
              <a:ext uri="{FF2B5EF4-FFF2-40B4-BE49-F238E27FC236}">
                <a16:creationId xmlns:a16="http://schemas.microsoft.com/office/drawing/2014/main" id="{9FD8F359-B786-4E82-A687-361961FF99E1}"/>
              </a:ext>
            </a:extLst>
          </p:cNvPr>
          <p:cNvSpPr>
            <a:spLocks/>
          </p:cNvSpPr>
          <p:nvPr/>
        </p:nvSpPr>
        <p:spPr bwMode="auto">
          <a:xfrm>
            <a:off x="3000214" y="5057905"/>
            <a:ext cx="95347" cy="70824"/>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74" name="Freeform 56">
            <a:extLst>
              <a:ext uri="{FF2B5EF4-FFF2-40B4-BE49-F238E27FC236}">
                <a16:creationId xmlns:a16="http://schemas.microsoft.com/office/drawing/2014/main" id="{B246C46C-6C5E-422B-88B5-B0E0D4EC4B94}"/>
              </a:ext>
            </a:extLst>
          </p:cNvPr>
          <p:cNvSpPr>
            <a:spLocks/>
          </p:cNvSpPr>
          <p:nvPr/>
        </p:nvSpPr>
        <p:spPr bwMode="auto">
          <a:xfrm>
            <a:off x="4930903" y="3161423"/>
            <a:ext cx="60967" cy="63227"/>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76" name="Freeform 56">
            <a:extLst>
              <a:ext uri="{FF2B5EF4-FFF2-40B4-BE49-F238E27FC236}">
                <a16:creationId xmlns:a16="http://schemas.microsoft.com/office/drawing/2014/main" id="{1B72A01D-2A21-4897-AF41-34EC4F18F43C}"/>
              </a:ext>
            </a:extLst>
          </p:cNvPr>
          <p:cNvSpPr>
            <a:spLocks/>
          </p:cNvSpPr>
          <p:nvPr/>
        </p:nvSpPr>
        <p:spPr bwMode="auto">
          <a:xfrm>
            <a:off x="5716499" y="3558855"/>
            <a:ext cx="60967" cy="63227"/>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78" name="Freeform 56">
            <a:extLst>
              <a:ext uri="{FF2B5EF4-FFF2-40B4-BE49-F238E27FC236}">
                <a16:creationId xmlns:a16="http://schemas.microsoft.com/office/drawing/2014/main" id="{E9260642-CD35-4F0A-B740-7619566DAB6B}"/>
              </a:ext>
            </a:extLst>
          </p:cNvPr>
          <p:cNvSpPr>
            <a:spLocks/>
          </p:cNvSpPr>
          <p:nvPr/>
        </p:nvSpPr>
        <p:spPr bwMode="auto">
          <a:xfrm>
            <a:off x="3848838" y="4458798"/>
            <a:ext cx="60967" cy="63227"/>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80" name="Freeform 56">
            <a:extLst>
              <a:ext uri="{FF2B5EF4-FFF2-40B4-BE49-F238E27FC236}">
                <a16:creationId xmlns:a16="http://schemas.microsoft.com/office/drawing/2014/main" id="{E90D4A4D-FE51-45EE-B7B8-CA1F06A44431}"/>
              </a:ext>
            </a:extLst>
          </p:cNvPr>
          <p:cNvSpPr>
            <a:spLocks/>
          </p:cNvSpPr>
          <p:nvPr/>
        </p:nvSpPr>
        <p:spPr bwMode="auto">
          <a:xfrm>
            <a:off x="3632657" y="4663428"/>
            <a:ext cx="60967" cy="63227"/>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82" name="Freeform 56">
            <a:extLst>
              <a:ext uri="{FF2B5EF4-FFF2-40B4-BE49-F238E27FC236}">
                <a16:creationId xmlns:a16="http://schemas.microsoft.com/office/drawing/2014/main" id="{3E6AEAE4-0DE8-42DF-97B7-1CF02DD0AFD5}"/>
              </a:ext>
            </a:extLst>
          </p:cNvPr>
          <p:cNvSpPr>
            <a:spLocks/>
          </p:cNvSpPr>
          <p:nvPr/>
        </p:nvSpPr>
        <p:spPr bwMode="auto">
          <a:xfrm>
            <a:off x="3529011" y="4996264"/>
            <a:ext cx="60967" cy="63227"/>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84" name="Freeform 56">
            <a:extLst>
              <a:ext uri="{FF2B5EF4-FFF2-40B4-BE49-F238E27FC236}">
                <a16:creationId xmlns:a16="http://schemas.microsoft.com/office/drawing/2014/main" id="{B4F570C0-C36C-4289-B2E9-2E0B1AAFC7E6}"/>
              </a:ext>
            </a:extLst>
          </p:cNvPr>
          <p:cNvSpPr>
            <a:spLocks/>
          </p:cNvSpPr>
          <p:nvPr/>
        </p:nvSpPr>
        <p:spPr bwMode="auto">
          <a:xfrm>
            <a:off x="3401302" y="5284027"/>
            <a:ext cx="60967" cy="63227"/>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86" name="Freeform 56">
            <a:extLst>
              <a:ext uri="{FF2B5EF4-FFF2-40B4-BE49-F238E27FC236}">
                <a16:creationId xmlns:a16="http://schemas.microsoft.com/office/drawing/2014/main" id="{37F4DC6B-76CA-4A1C-BD36-36081561C29E}"/>
              </a:ext>
            </a:extLst>
          </p:cNvPr>
          <p:cNvSpPr>
            <a:spLocks/>
          </p:cNvSpPr>
          <p:nvPr/>
        </p:nvSpPr>
        <p:spPr bwMode="auto">
          <a:xfrm>
            <a:off x="2763165" y="5477177"/>
            <a:ext cx="60967" cy="63227"/>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88" name="Freeform 146">
            <a:extLst>
              <a:ext uri="{FF2B5EF4-FFF2-40B4-BE49-F238E27FC236}">
                <a16:creationId xmlns:a16="http://schemas.microsoft.com/office/drawing/2014/main" id="{9E617C8F-D2AF-4C75-B631-3AF333F6D8B5}"/>
              </a:ext>
            </a:extLst>
          </p:cNvPr>
          <p:cNvSpPr>
            <a:spLocks noChangeAspect="1"/>
          </p:cNvSpPr>
          <p:nvPr/>
        </p:nvSpPr>
        <p:spPr bwMode="auto">
          <a:xfrm>
            <a:off x="5559285" y="2119216"/>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90" name="Freeform 146">
            <a:extLst>
              <a:ext uri="{FF2B5EF4-FFF2-40B4-BE49-F238E27FC236}">
                <a16:creationId xmlns:a16="http://schemas.microsoft.com/office/drawing/2014/main" id="{4F2EDCCA-D20E-48AF-8CC4-87448C74532E}"/>
              </a:ext>
            </a:extLst>
          </p:cNvPr>
          <p:cNvSpPr>
            <a:spLocks noChangeAspect="1"/>
          </p:cNvSpPr>
          <p:nvPr/>
        </p:nvSpPr>
        <p:spPr bwMode="auto">
          <a:xfrm>
            <a:off x="6143043" y="2390177"/>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92" name="Freeform 146">
            <a:extLst>
              <a:ext uri="{FF2B5EF4-FFF2-40B4-BE49-F238E27FC236}">
                <a16:creationId xmlns:a16="http://schemas.microsoft.com/office/drawing/2014/main" id="{8B898FE1-A496-46E0-8AB6-EB88D1CF93DA}"/>
              </a:ext>
            </a:extLst>
          </p:cNvPr>
          <p:cNvSpPr>
            <a:spLocks noChangeAspect="1"/>
          </p:cNvSpPr>
          <p:nvPr/>
        </p:nvSpPr>
        <p:spPr bwMode="auto">
          <a:xfrm>
            <a:off x="4273492" y="2669786"/>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94" name="Freeform 146">
            <a:extLst>
              <a:ext uri="{FF2B5EF4-FFF2-40B4-BE49-F238E27FC236}">
                <a16:creationId xmlns:a16="http://schemas.microsoft.com/office/drawing/2014/main" id="{486FCC1E-D60B-446F-A986-DF1B5B21F6DB}"/>
              </a:ext>
            </a:extLst>
          </p:cNvPr>
          <p:cNvSpPr>
            <a:spLocks noChangeAspect="1"/>
          </p:cNvSpPr>
          <p:nvPr/>
        </p:nvSpPr>
        <p:spPr bwMode="auto">
          <a:xfrm>
            <a:off x="4425892" y="2822186"/>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95" name="Freeform 146">
            <a:extLst>
              <a:ext uri="{FF2B5EF4-FFF2-40B4-BE49-F238E27FC236}">
                <a16:creationId xmlns:a16="http://schemas.microsoft.com/office/drawing/2014/main" id="{539C063F-99D1-4139-9302-6F2DF84AEE6F}"/>
              </a:ext>
            </a:extLst>
          </p:cNvPr>
          <p:cNvSpPr>
            <a:spLocks noChangeAspect="1"/>
          </p:cNvSpPr>
          <p:nvPr/>
        </p:nvSpPr>
        <p:spPr bwMode="auto">
          <a:xfrm>
            <a:off x="4463727" y="3138802"/>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97" name="Freeform 146">
            <a:extLst>
              <a:ext uri="{FF2B5EF4-FFF2-40B4-BE49-F238E27FC236}">
                <a16:creationId xmlns:a16="http://schemas.microsoft.com/office/drawing/2014/main" id="{C699C0F5-84C1-4497-96E0-863E83DDFD72}"/>
              </a:ext>
            </a:extLst>
          </p:cNvPr>
          <p:cNvSpPr>
            <a:spLocks noChangeAspect="1"/>
          </p:cNvSpPr>
          <p:nvPr/>
        </p:nvSpPr>
        <p:spPr bwMode="auto">
          <a:xfrm>
            <a:off x="4108617" y="3215612"/>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399" name="Freeform 146">
            <a:extLst>
              <a:ext uri="{FF2B5EF4-FFF2-40B4-BE49-F238E27FC236}">
                <a16:creationId xmlns:a16="http://schemas.microsoft.com/office/drawing/2014/main" id="{C8B95E7C-5D5F-40E3-80D5-6B13A80E7A82}"/>
              </a:ext>
            </a:extLst>
          </p:cNvPr>
          <p:cNvSpPr>
            <a:spLocks noChangeAspect="1"/>
          </p:cNvSpPr>
          <p:nvPr/>
        </p:nvSpPr>
        <p:spPr bwMode="auto">
          <a:xfrm>
            <a:off x="4177156" y="3420880"/>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01" name="Freeform 146">
            <a:extLst>
              <a:ext uri="{FF2B5EF4-FFF2-40B4-BE49-F238E27FC236}">
                <a16:creationId xmlns:a16="http://schemas.microsoft.com/office/drawing/2014/main" id="{43DF6ABA-6BE3-4441-9AFB-1F9A764A4CD7}"/>
              </a:ext>
            </a:extLst>
          </p:cNvPr>
          <p:cNvSpPr>
            <a:spLocks noChangeAspect="1"/>
          </p:cNvSpPr>
          <p:nvPr/>
        </p:nvSpPr>
        <p:spPr bwMode="auto">
          <a:xfrm>
            <a:off x="3711746" y="3558680"/>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03" name="Freeform 146">
            <a:extLst>
              <a:ext uri="{FF2B5EF4-FFF2-40B4-BE49-F238E27FC236}">
                <a16:creationId xmlns:a16="http://schemas.microsoft.com/office/drawing/2014/main" id="{63F03FA8-3B93-4541-A8FE-F63907AE82E0}"/>
              </a:ext>
            </a:extLst>
          </p:cNvPr>
          <p:cNvSpPr>
            <a:spLocks noChangeAspect="1"/>
          </p:cNvSpPr>
          <p:nvPr/>
        </p:nvSpPr>
        <p:spPr bwMode="auto">
          <a:xfrm>
            <a:off x="3707592" y="3692799"/>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05" name="Freeform 146">
            <a:extLst>
              <a:ext uri="{FF2B5EF4-FFF2-40B4-BE49-F238E27FC236}">
                <a16:creationId xmlns:a16="http://schemas.microsoft.com/office/drawing/2014/main" id="{607C13FC-663C-43F4-B232-7D24A6AB1236}"/>
              </a:ext>
            </a:extLst>
          </p:cNvPr>
          <p:cNvSpPr>
            <a:spLocks noChangeAspect="1"/>
          </p:cNvSpPr>
          <p:nvPr/>
        </p:nvSpPr>
        <p:spPr bwMode="auto">
          <a:xfrm>
            <a:off x="4240076" y="3762364"/>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07" name="Freeform 146">
            <a:extLst>
              <a:ext uri="{FF2B5EF4-FFF2-40B4-BE49-F238E27FC236}">
                <a16:creationId xmlns:a16="http://schemas.microsoft.com/office/drawing/2014/main" id="{D361F022-E158-4FF9-8940-4BC7BBE12030}"/>
              </a:ext>
            </a:extLst>
          </p:cNvPr>
          <p:cNvSpPr>
            <a:spLocks noChangeAspect="1"/>
          </p:cNvSpPr>
          <p:nvPr/>
        </p:nvSpPr>
        <p:spPr bwMode="auto">
          <a:xfrm>
            <a:off x="3624735" y="4373387"/>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09" name="Freeform 146">
            <a:extLst>
              <a:ext uri="{FF2B5EF4-FFF2-40B4-BE49-F238E27FC236}">
                <a16:creationId xmlns:a16="http://schemas.microsoft.com/office/drawing/2014/main" id="{748D9902-0C26-4D01-949E-734DE9989BDE}"/>
              </a:ext>
            </a:extLst>
          </p:cNvPr>
          <p:cNvSpPr>
            <a:spLocks noChangeAspect="1"/>
          </p:cNvSpPr>
          <p:nvPr/>
        </p:nvSpPr>
        <p:spPr bwMode="auto">
          <a:xfrm>
            <a:off x="3702850" y="4447434"/>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11" name="Freeform 146">
            <a:extLst>
              <a:ext uri="{FF2B5EF4-FFF2-40B4-BE49-F238E27FC236}">
                <a16:creationId xmlns:a16="http://schemas.microsoft.com/office/drawing/2014/main" id="{E83CBC33-2B7F-4D23-8C7C-9B025AF135E4}"/>
              </a:ext>
            </a:extLst>
          </p:cNvPr>
          <p:cNvSpPr>
            <a:spLocks noChangeAspect="1"/>
          </p:cNvSpPr>
          <p:nvPr/>
        </p:nvSpPr>
        <p:spPr bwMode="auto">
          <a:xfrm>
            <a:off x="3325263" y="4517392"/>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13" name="Freeform 146">
            <a:extLst>
              <a:ext uri="{FF2B5EF4-FFF2-40B4-BE49-F238E27FC236}">
                <a16:creationId xmlns:a16="http://schemas.microsoft.com/office/drawing/2014/main" id="{B0D3CD93-7C18-450F-A9F5-29AC12C4C12D}"/>
              </a:ext>
            </a:extLst>
          </p:cNvPr>
          <p:cNvSpPr>
            <a:spLocks noChangeAspect="1"/>
          </p:cNvSpPr>
          <p:nvPr/>
        </p:nvSpPr>
        <p:spPr bwMode="auto">
          <a:xfrm>
            <a:off x="3641261" y="4576709"/>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15" name="Freeform 146">
            <a:extLst>
              <a:ext uri="{FF2B5EF4-FFF2-40B4-BE49-F238E27FC236}">
                <a16:creationId xmlns:a16="http://schemas.microsoft.com/office/drawing/2014/main" id="{8ADDC896-0BE1-45E6-9C38-694D1D438812}"/>
              </a:ext>
            </a:extLst>
          </p:cNvPr>
          <p:cNvSpPr>
            <a:spLocks noChangeAspect="1"/>
          </p:cNvSpPr>
          <p:nvPr/>
        </p:nvSpPr>
        <p:spPr bwMode="auto">
          <a:xfrm>
            <a:off x="2984210" y="5329896"/>
            <a:ext cx="69305" cy="76891"/>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Tree>
    <p:extLst>
      <p:ext uri="{BB962C8B-B14F-4D97-AF65-F5344CB8AC3E}">
        <p14:creationId xmlns:p14="http://schemas.microsoft.com/office/powerpoint/2010/main" val="3589901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2D9E-7D36-4DD4-B27E-83137FF85AEF}"/>
              </a:ext>
            </a:extLst>
          </p:cNvPr>
          <p:cNvSpPr>
            <a:spLocks noGrp="1"/>
          </p:cNvSpPr>
          <p:nvPr>
            <p:ph type="title"/>
          </p:nvPr>
        </p:nvSpPr>
        <p:spPr/>
        <p:txBody>
          <a:bodyPr/>
          <a:lstStyle/>
          <a:p>
            <a:r>
              <a:rPr lang="en-US" dirty="0"/>
              <a:t>KRYSTAL-1: Best Tumor Response in CRC Cohort</a:t>
            </a:r>
          </a:p>
        </p:txBody>
      </p:sp>
      <p:sp>
        <p:nvSpPr>
          <p:cNvPr id="16" name="Content Placeholder 15">
            <a:extLst>
              <a:ext uri="{FF2B5EF4-FFF2-40B4-BE49-F238E27FC236}">
                <a16:creationId xmlns:a16="http://schemas.microsoft.com/office/drawing/2014/main" id="{C4CCE95B-193F-429E-9948-E53BE70209D6}"/>
              </a:ext>
            </a:extLst>
          </p:cNvPr>
          <p:cNvSpPr>
            <a:spLocks noGrp="1"/>
          </p:cNvSpPr>
          <p:nvPr>
            <p:ph idx="1"/>
          </p:nvPr>
        </p:nvSpPr>
        <p:spPr/>
        <p:txBody>
          <a:bodyPr/>
          <a:lstStyle/>
          <a:p>
            <a:r>
              <a:rPr lang="en-US" dirty="0"/>
              <a:t>Local radiographic scans every 6 wks in 18 evaluable patients</a:t>
            </a:r>
          </a:p>
        </p:txBody>
      </p:sp>
      <p:grpSp>
        <p:nvGrpSpPr>
          <p:cNvPr id="6" name="Group 7">
            <a:extLst>
              <a:ext uri="{FF2B5EF4-FFF2-40B4-BE49-F238E27FC236}">
                <a16:creationId xmlns:a16="http://schemas.microsoft.com/office/drawing/2014/main" id="{C6E16D4C-0806-475A-9FAE-84F67BDF0084}"/>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0482B438-B308-403C-A70B-B546A6BD34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7A322159-6BA7-42A3-9754-7D500B48B8D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Box 14">
            <a:extLst>
              <a:ext uri="{FF2B5EF4-FFF2-40B4-BE49-F238E27FC236}">
                <a16:creationId xmlns:a16="http://schemas.microsoft.com/office/drawing/2014/main" id="{718A6309-5394-4F8D-8932-9BFA99AC5FCB}"/>
              </a:ext>
            </a:extLst>
          </p:cNvPr>
          <p:cNvSpPr txBox="1"/>
          <p:nvPr/>
        </p:nvSpPr>
        <p:spPr bwMode="auto">
          <a:xfrm>
            <a:off x="3690769" y="5903899"/>
            <a:ext cx="257291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Evaluable Patients</a:t>
            </a:r>
          </a:p>
        </p:txBody>
      </p:sp>
      <p:sp>
        <p:nvSpPr>
          <p:cNvPr id="68" name="Rectangle 81">
            <a:extLst>
              <a:ext uri="{FF2B5EF4-FFF2-40B4-BE49-F238E27FC236}">
                <a16:creationId xmlns:a16="http://schemas.microsoft.com/office/drawing/2014/main" id="{66DDBD95-6915-47DA-8B00-1DA2FF69CEBC}"/>
              </a:ext>
            </a:extLst>
          </p:cNvPr>
          <p:cNvSpPr>
            <a:spLocks noChangeArrowheads="1"/>
          </p:cNvSpPr>
          <p:nvPr/>
        </p:nvSpPr>
        <p:spPr bwMode="auto">
          <a:xfrm rot="16200000">
            <a:off x="191645" y="3570927"/>
            <a:ext cx="20550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 From BL in Sum of</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Longest Diameter (%)</a:t>
            </a:r>
          </a:p>
        </p:txBody>
      </p:sp>
      <p:graphicFrame>
        <p:nvGraphicFramePr>
          <p:cNvPr id="20" name="Table 11">
            <a:extLst>
              <a:ext uri="{FF2B5EF4-FFF2-40B4-BE49-F238E27FC236}">
                <a16:creationId xmlns:a16="http://schemas.microsoft.com/office/drawing/2014/main" id="{43B353A0-E93F-4661-844F-87E2E5F8F4A9}"/>
              </a:ext>
            </a:extLst>
          </p:cNvPr>
          <p:cNvGraphicFramePr>
            <a:graphicFrameLocks/>
          </p:cNvGraphicFramePr>
          <p:nvPr/>
        </p:nvGraphicFramePr>
        <p:xfrm>
          <a:off x="8559800" y="2308938"/>
          <a:ext cx="3124200" cy="2164144"/>
        </p:xfrm>
        <a:graphic>
          <a:graphicData uri="http://schemas.openxmlformats.org/drawingml/2006/table">
            <a:tbl>
              <a:tblPr firstRow="1" bandRow="1">
                <a:tableStyleId>{93296810-A885-4BE3-A3E7-6D5BEEA58F35}</a:tableStyleId>
              </a:tblPr>
              <a:tblGrid>
                <a:gridCol w="2127346">
                  <a:extLst>
                    <a:ext uri="{9D8B030D-6E8A-4147-A177-3AD203B41FA5}">
                      <a16:colId xmlns:a16="http://schemas.microsoft.com/office/drawing/2014/main" val="1717984608"/>
                    </a:ext>
                  </a:extLst>
                </a:gridCol>
                <a:gridCol w="996854">
                  <a:extLst>
                    <a:ext uri="{9D8B030D-6E8A-4147-A177-3AD203B41FA5}">
                      <a16:colId xmlns:a16="http://schemas.microsoft.com/office/drawing/2014/main" val="1761832073"/>
                    </a:ext>
                  </a:extLst>
                </a:gridCol>
              </a:tblGrid>
              <a:tr h="335119">
                <a:tc>
                  <a:txBody>
                    <a:bodyPr/>
                    <a:lstStyle/>
                    <a:p>
                      <a:r>
                        <a:rPr lang="en-US" sz="1600" dirty="0">
                          <a:latin typeface="Calibri" panose="020F0502020204030204" pitchFamily="34" charset="0"/>
                          <a:cs typeface="Calibri" panose="020F0502020204030204" pitchFamily="34" charset="0"/>
                        </a:rPr>
                        <a:t>Efficacy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CRC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33486646"/>
                  </a:ext>
                </a:extLst>
              </a:tr>
              <a:tr h="5788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Number of evaluable patients, n</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a:t>
                      </a:r>
                    </a:p>
                  </a:txBody>
                  <a:tcPr marL="121699" marR="121699" marT="45728" marB="45728"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4679554"/>
                  </a:ext>
                </a:extLst>
              </a:tr>
              <a:tr h="335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77670337"/>
                  </a:ext>
                </a:extLst>
              </a:tr>
              <a:tr h="335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94</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105476"/>
                  </a:ext>
                </a:extLst>
              </a:tr>
              <a:tr h="1889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continuing treatment, n</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12</a:t>
                      </a: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189653"/>
                  </a:ext>
                </a:extLst>
              </a:tr>
            </a:tbl>
          </a:graphicData>
        </a:graphic>
      </p:graphicFrame>
      <p:sp>
        <p:nvSpPr>
          <p:cNvPr id="22" name="Text Box 15">
            <a:extLst>
              <a:ext uri="{FF2B5EF4-FFF2-40B4-BE49-F238E27FC236}">
                <a16:creationId xmlns:a16="http://schemas.microsoft.com/office/drawing/2014/main" id="{7AB78E60-7CB0-4232-849D-0322212A7CDA}"/>
              </a:ext>
            </a:extLst>
          </p:cNvPr>
          <p:cNvSpPr txBox="1">
            <a:spLocks noChangeArrowheads="1"/>
          </p:cNvSpPr>
          <p:nvPr/>
        </p:nvSpPr>
        <p:spPr bwMode="auto">
          <a:xfrm>
            <a:off x="412751"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ohnson</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AACR-NCI-EORTC 2020. Abstr LBA-04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Rectangle 180">
            <a:extLst>
              <a:ext uri="{FF2B5EF4-FFF2-40B4-BE49-F238E27FC236}">
                <a16:creationId xmlns:a16="http://schemas.microsoft.com/office/drawing/2014/main" id="{EF6F280A-CD84-4E9A-8236-AFE51002EBD1}"/>
              </a:ext>
            </a:extLst>
          </p:cNvPr>
          <p:cNvSpPr>
            <a:spLocks noChangeArrowheads="1"/>
          </p:cNvSpPr>
          <p:nvPr/>
        </p:nvSpPr>
        <p:spPr bwMode="auto">
          <a:xfrm>
            <a:off x="1736223" y="4733255"/>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Rectangle 182">
            <a:extLst>
              <a:ext uri="{FF2B5EF4-FFF2-40B4-BE49-F238E27FC236}">
                <a16:creationId xmlns:a16="http://schemas.microsoft.com/office/drawing/2014/main" id="{FF0A3956-BD46-49BB-9FDF-8E6B7C0E71AF}"/>
              </a:ext>
            </a:extLst>
          </p:cNvPr>
          <p:cNvSpPr>
            <a:spLocks noChangeArrowheads="1"/>
          </p:cNvSpPr>
          <p:nvPr/>
        </p:nvSpPr>
        <p:spPr bwMode="auto">
          <a:xfrm>
            <a:off x="1736226" y="4348937"/>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 name="Rectangle 184">
            <a:extLst>
              <a:ext uri="{FF2B5EF4-FFF2-40B4-BE49-F238E27FC236}">
                <a16:creationId xmlns:a16="http://schemas.microsoft.com/office/drawing/2014/main" id="{3454DC16-B9B9-4215-95A5-980A15ED96A5}"/>
              </a:ext>
            </a:extLst>
          </p:cNvPr>
          <p:cNvSpPr>
            <a:spLocks noChangeArrowheads="1"/>
          </p:cNvSpPr>
          <p:nvPr/>
        </p:nvSpPr>
        <p:spPr bwMode="auto">
          <a:xfrm>
            <a:off x="1736226" y="3969904"/>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 name="Rectangle 186">
            <a:extLst>
              <a:ext uri="{FF2B5EF4-FFF2-40B4-BE49-F238E27FC236}">
                <a16:creationId xmlns:a16="http://schemas.microsoft.com/office/drawing/2014/main" id="{1A49613B-BD14-48E2-BAAA-1FFCD83FF0AB}"/>
              </a:ext>
            </a:extLst>
          </p:cNvPr>
          <p:cNvSpPr>
            <a:spLocks noChangeArrowheads="1"/>
          </p:cNvSpPr>
          <p:nvPr/>
        </p:nvSpPr>
        <p:spPr bwMode="auto">
          <a:xfrm>
            <a:off x="1902939" y="3601704"/>
            <a:ext cx="1041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Rectangle 188">
            <a:extLst>
              <a:ext uri="{FF2B5EF4-FFF2-40B4-BE49-F238E27FC236}">
                <a16:creationId xmlns:a16="http://schemas.microsoft.com/office/drawing/2014/main" id="{DA316E46-C529-4595-8679-9944FBEF7347}"/>
              </a:ext>
            </a:extLst>
          </p:cNvPr>
          <p:cNvSpPr>
            <a:spLocks noChangeArrowheads="1"/>
          </p:cNvSpPr>
          <p:nvPr/>
        </p:nvSpPr>
        <p:spPr bwMode="auto">
          <a:xfrm>
            <a:off x="1798744" y="3199361"/>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1" name="Rectangle 190">
            <a:extLst>
              <a:ext uri="{FF2B5EF4-FFF2-40B4-BE49-F238E27FC236}">
                <a16:creationId xmlns:a16="http://schemas.microsoft.com/office/drawing/2014/main" id="{87F427DA-D69A-4BD3-B2D4-C9D1B896D004}"/>
              </a:ext>
            </a:extLst>
          </p:cNvPr>
          <p:cNvSpPr>
            <a:spLocks noChangeArrowheads="1"/>
          </p:cNvSpPr>
          <p:nvPr/>
        </p:nvSpPr>
        <p:spPr bwMode="auto">
          <a:xfrm>
            <a:off x="1798737" y="2821976"/>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3" name="Freeform: Shape 22">
            <a:extLst>
              <a:ext uri="{FF2B5EF4-FFF2-40B4-BE49-F238E27FC236}">
                <a16:creationId xmlns:a16="http://schemas.microsoft.com/office/drawing/2014/main" id="{CD3D00DF-CA10-4EFD-B977-38DAC05A9605}"/>
              </a:ext>
            </a:extLst>
          </p:cNvPr>
          <p:cNvSpPr/>
          <p:nvPr/>
        </p:nvSpPr>
        <p:spPr bwMode="auto">
          <a:xfrm>
            <a:off x="2150515" y="2118575"/>
            <a:ext cx="5744234" cy="3717441"/>
          </a:xfrm>
          <a:custGeom>
            <a:avLst/>
            <a:gdLst>
              <a:gd name="connsiteX0" fmla="*/ 0 w 5053519"/>
              <a:gd name="connsiteY0" fmla="*/ 0 h 1721796"/>
              <a:gd name="connsiteX1" fmla="*/ 0 w 5053519"/>
              <a:gd name="connsiteY1" fmla="*/ 1721796 h 1721796"/>
              <a:gd name="connsiteX2" fmla="*/ 5053519 w 5053519"/>
              <a:gd name="connsiteY2" fmla="*/ 1721796 h 1721796"/>
            </a:gdLst>
            <a:ahLst/>
            <a:cxnLst>
              <a:cxn ang="0">
                <a:pos x="connsiteX0" y="connsiteY0"/>
              </a:cxn>
              <a:cxn ang="0">
                <a:pos x="connsiteX1" y="connsiteY1"/>
              </a:cxn>
              <a:cxn ang="0">
                <a:pos x="connsiteX2" y="connsiteY2"/>
              </a:cxn>
            </a:cxnLst>
            <a:rect l="l" t="t" r="r" b="b"/>
            <a:pathLst>
              <a:path w="5053519" h="1721796">
                <a:moveTo>
                  <a:pt x="0" y="0"/>
                </a:moveTo>
                <a:lnTo>
                  <a:pt x="0" y="1721796"/>
                </a:lnTo>
                <a:lnTo>
                  <a:pt x="5053519" y="172179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3" name="Rectangle 180">
            <a:extLst>
              <a:ext uri="{FF2B5EF4-FFF2-40B4-BE49-F238E27FC236}">
                <a16:creationId xmlns:a16="http://schemas.microsoft.com/office/drawing/2014/main" id="{62883D13-95C1-4352-BAB0-E153C94D560E}"/>
              </a:ext>
            </a:extLst>
          </p:cNvPr>
          <p:cNvSpPr>
            <a:spLocks noChangeArrowheads="1"/>
          </p:cNvSpPr>
          <p:nvPr/>
        </p:nvSpPr>
        <p:spPr bwMode="auto">
          <a:xfrm>
            <a:off x="1636878" y="5510990"/>
            <a:ext cx="37510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 name="Rectangle 182">
            <a:extLst>
              <a:ext uri="{FF2B5EF4-FFF2-40B4-BE49-F238E27FC236}">
                <a16:creationId xmlns:a16="http://schemas.microsoft.com/office/drawing/2014/main" id="{ABEEA2ED-477E-465B-A9D9-61B3F439E98A}"/>
              </a:ext>
            </a:extLst>
          </p:cNvPr>
          <p:cNvSpPr>
            <a:spLocks noChangeArrowheads="1"/>
          </p:cNvSpPr>
          <p:nvPr/>
        </p:nvSpPr>
        <p:spPr bwMode="auto">
          <a:xfrm>
            <a:off x="1741076" y="5128877"/>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0" name="Group 9">
            <a:extLst>
              <a:ext uri="{FF2B5EF4-FFF2-40B4-BE49-F238E27FC236}">
                <a16:creationId xmlns:a16="http://schemas.microsoft.com/office/drawing/2014/main" id="{2C074D61-29B2-4569-9D0F-5984722CD3AB}"/>
              </a:ext>
            </a:extLst>
          </p:cNvPr>
          <p:cNvGrpSpPr/>
          <p:nvPr/>
        </p:nvGrpSpPr>
        <p:grpSpPr>
          <a:xfrm>
            <a:off x="2067060" y="2195848"/>
            <a:ext cx="83455" cy="3447968"/>
            <a:chOff x="2067060" y="2195848"/>
            <a:chExt cx="83455" cy="3447968"/>
          </a:xfrm>
        </p:grpSpPr>
        <p:grpSp>
          <p:nvGrpSpPr>
            <p:cNvPr id="24" name="Group 23">
              <a:extLst>
                <a:ext uri="{FF2B5EF4-FFF2-40B4-BE49-F238E27FC236}">
                  <a16:creationId xmlns:a16="http://schemas.microsoft.com/office/drawing/2014/main" id="{BFA5EA2B-143A-4CBC-A4C9-B136D3844B04}"/>
                </a:ext>
              </a:extLst>
            </p:cNvPr>
            <p:cNvGrpSpPr/>
            <p:nvPr/>
          </p:nvGrpSpPr>
          <p:grpSpPr>
            <a:xfrm>
              <a:off x="2067060" y="2195848"/>
              <a:ext cx="78598" cy="2666725"/>
              <a:chOff x="2688501" y="3428997"/>
              <a:chExt cx="81180" cy="2357077"/>
            </a:xfrm>
          </p:grpSpPr>
          <p:sp>
            <p:nvSpPr>
              <p:cNvPr id="25" name="Line 179">
                <a:extLst>
                  <a:ext uri="{FF2B5EF4-FFF2-40B4-BE49-F238E27FC236}">
                    <a16:creationId xmlns:a16="http://schemas.microsoft.com/office/drawing/2014/main" id="{6B40FB20-6D63-414A-A9C3-01554539AA1A}"/>
                  </a:ext>
                </a:extLst>
              </p:cNvPr>
              <p:cNvSpPr>
                <a:spLocks noChangeShapeType="1"/>
              </p:cNvSpPr>
              <p:nvPr/>
            </p:nvSpPr>
            <p:spPr bwMode="auto">
              <a:xfrm flipH="1">
                <a:off x="2688501" y="5786074"/>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Line 181">
                <a:extLst>
                  <a:ext uri="{FF2B5EF4-FFF2-40B4-BE49-F238E27FC236}">
                    <a16:creationId xmlns:a16="http://schemas.microsoft.com/office/drawing/2014/main" id="{96EB9D27-6715-44FD-8BA5-AF5041275E7F}"/>
                  </a:ext>
                </a:extLst>
              </p:cNvPr>
              <p:cNvSpPr>
                <a:spLocks noChangeShapeType="1"/>
              </p:cNvSpPr>
              <p:nvPr/>
            </p:nvSpPr>
            <p:spPr bwMode="auto">
              <a:xfrm flipH="1">
                <a:off x="2688501" y="54493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Line 183">
                <a:extLst>
                  <a:ext uri="{FF2B5EF4-FFF2-40B4-BE49-F238E27FC236}">
                    <a16:creationId xmlns:a16="http://schemas.microsoft.com/office/drawing/2014/main" id="{9CE0B978-05FA-45DC-8200-FAFD2515C3F9}"/>
                  </a:ext>
                </a:extLst>
              </p:cNvPr>
              <p:cNvSpPr>
                <a:spLocks noChangeShapeType="1"/>
              </p:cNvSpPr>
              <p:nvPr/>
            </p:nvSpPr>
            <p:spPr bwMode="auto">
              <a:xfrm flipH="1">
                <a:off x="2688501" y="51126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Line 185">
                <a:extLst>
                  <a:ext uri="{FF2B5EF4-FFF2-40B4-BE49-F238E27FC236}">
                    <a16:creationId xmlns:a16="http://schemas.microsoft.com/office/drawing/2014/main" id="{BB9201C3-2DA3-4F96-941C-0979840B3A42}"/>
                  </a:ext>
                </a:extLst>
              </p:cNvPr>
              <p:cNvSpPr>
                <a:spLocks noChangeShapeType="1"/>
              </p:cNvSpPr>
              <p:nvPr/>
            </p:nvSpPr>
            <p:spPr bwMode="auto">
              <a:xfrm flipH="1">
                <a:off x="2688501" y="477589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Line 187">
                <a:extLst>
                  <a:ext uri="{FF2B5EF4-FFF2-40B4-BE49-F238E27FC236}">
                    <a16:creationId xmlns:a16="http://schemas.microsoft.com/office/drawing/2014/main" id="{FE72CE69-7B1A-4BEA-A07A-EC1FC770204E}"/>
                  </a:ext>
                </a:extLst>
              </p:cNvPr>
              <p:cNvSpPr>
                <a:spLocks noChangeShapeType="1"/>
              </p:cNvSpPr>
              <p:nvPr/>
            </p:nvSpPr>
            <p:spPr bwMode="auto">
              <a:xfrm flipH="1">
                <a:off x="2688501" y="443917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Line 189">
                <a:extLst>
                  <a:ext uri="{FF2B5EF4-FFF2-40B4-BE49-F238E27FC236}">
                    <a16:creationId xmlns:a16="http://schemas.microsoft.com/office/drawing/2014/main" id="{60A4C6A7-FDAA-4BD3-9374-69A97684F7B2}"/>
                  </a:ext>
                </a:extLst>
              </p:cNvPr>
              <p:cNvSpPr>
                <a:spLocks noChangeShapeType="1"/>
              </p:cNvSpPr>
              <p:nvPr/>
            </p:nvSpPr>
            <p:spPr bwMode="auto">
              <a:xfrm flipH="1">
                <a:off x="2688501" y="41024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1" name="Line 187">
                <a:extLst>
                  <a:ext uri="{FF2B5EF4-FFF2-40B4-BE49-F238E27FC236}">
                    <a16:creationId xmlns:a16="http://schemas.microsoft.com/office/drawing/2014/main" id="{47748556-416C-41B1-AB26-8750F8F87ECF}"/>
                  </a:ext>
                </a:extLst>
              </p:cNvPr>
              <p:cNvSpPr>
                <a:spLocks noChangeShapeType="1"/>
              </p:cNvSpPr>
              <p:nvPr/>
            </p:nvSpPr>
            <p:spPr bwMode="auto">
              <a:xfrm flipH="1">
                <a:off x="2688501" y="37657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Line 189">
                <a:extLst>
                  <a:ext uri="{FF2B5EF4-FFF2-40B4-BE49-F238E27FC236}">
                    <a16:creationId xmlns:a16="http://schemas.microsoft.com/office/drawing/2014/main" id="{E0B7B9D4-945C-469A-BA97-A90A17627E92}"/>
                  </a:ext>
                </a:extLst>
              </p:cNvPr>
              <p:cNvSpPr>
                <a:spLocks noChangeShapeType="1"/>
              </p:cNvSpPr>
              <p:nvPr/>
            </p:nvSpPr>
            <p:spPr bwMode="auto">
              <a:xfrm flipH="1">
                <a:off x="2688501" y="342899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 name="Group 8">
              <a:extLst>
                <a:ext uri="{FF2B5EF4-FFF2-40B4-BE49-F238E27FC236}">
                  <a16:creationId xmlns:a16="http://schemas.microsoft.com/office/drawing/2014/main" id="{95F8FB35-377C-448C-8C40-FAF4BE052BA6}"/>
                </a:ext>
              </a:extLst>
            </p:cNvPr>
            <p:cNvGrpSpPr/>
            <p:nvPr/>
          </p:nvGrpSpPr>
          <p:grpSpPr>
            <a:xfrm>
              <a:off x="2071917" y="5262853"/>
              <a:ext cx="78598" cy="380963"/>
              <a:chOff x="2219460" y="4634010"/>
              <a:chExt cx="78598" cy="380963"/>
            </a:xfrm>
          </p:grpSpPr>
          <p:sp>
            <p:nvSpPr>
              <p:cNvPr id="4" name="Line 179">
                <a:extLst>
                  <a:ext uri="{FF2B5EF4-FFF2-40B4-BE49-F238E27FC236}">
                    <a16:creationId xmlns:a16="http://schemas.microsoft.com/office/drawing/2014/main" id="{A3CA6B0C-AF17-4D04-999F-11C3D6AB59F4}"/>
                  </a:ext>
                </a:extLst>
              </p:cNvPr>
              <p:cNvSpPr>
                <a:spLocks noChangeShapeType="1"/>
              </p:cNvSpPr>
              <p:nvPr/>
            </p:nvSpPr>
            <p:spPr bwMode="auto">
              <a:xfrm flipH="1">
                <a:off x="2219460" y="5014973"/>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Line 181">
                <a:extLst>
                  <a:ext uri="{FF2B5EF4-FFF2-40B4-BE49-F238E27FC236}">
                    <a16:creationId xmlns:a16="http://schemas.microsoft.com/office/drawing/2014/main" id="{6A143DC7-49BF-453C-940C-8B2C1F00DB12}"/>
                  </a:ext>
                </a:extLst>
              </p:cNvPr>
              <p:cNvSpPr>
                <a:spLocks noChangeShapeType="1"/>
              </p:cNvSpPr>
              <p:nvPr/>
            </p:nvSpPr>
            <p:spPr bwMode="auto">
              <a:xfrm flipH="1">
                <a:off x="2219460" y="4634010"/>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11" name="Rectangle 188">
            <a:extLst>
              <a:ext uri="{FF2B5EF4-FFF2-40B4-BE49-F238E27FC236}">
                <a16:creationId xmlns:a16="http://schemas.microsoft.com/office/drawing/2014/main" id="{DEE25BAD-15EB-4D0D-A807-EBC841AF589E}"/>
              </a:ext>
            </a:extLst>
          </p:cNvPr>
          <p:cNvSpPr>
            <a:spLocks noChangeArrowheads="1"/>
          </p:cNvSpPr>
          <p:nvPr/>
        </p:nvSpPr>
        <p:spPr bwMode="auto">
          <a:xfrm>
            <a:off x="1812568" y="244376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8" name="Rectangle 190">
            <a:extLst>
              <a:ext uri="{FF2B5EF4-FFF2-40B4-BE49-F238E27FC236}">
                <a16:creationId xmlns:a16="http://schemas.microsoft.com/office/drawing/2014/main" id="{6BA472B2-6582-4F6C-B34D-B7AE287043E6}"/>
              </a:ext>
            </a:extLst>
          </p:cNvPr>
          <p:cNvSpPr>
            <a:spLocks noChangeArrowheads="1"/>
          </p:cNvSpPr>
          <p:nvPr/>
        </p:nvSpPr>
        <p:spPr bwMode="auto">
          <a:xfrm>
            <a:off x="1812561" y="2066382"/>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41" name="Group 40">
            <a:extLst>
              <a:ext uri="{FF2B5EF4-FFF2-40B4-BE49-F238E27FC236}">
                <a16:creationId xmlns:a16="http://schemas.microsoft.com/office/drawing/2014/main" id="{630EEA83-9189-4A0C-9980-89FE1BE83476}"/>
              </a:ext>
            </a:extLst>
          </p:cNvPr>
          <p:cNvGrpSpPr/>
          <p:nvPr/>
        </p:nvGrpSpPr>
        <p:grpSpPr>
          <a:xfrm>
            <a:off x="6552508" y="2512526"/>
            <a:ext cx="1757418" cy="738664"/>
            <a:chOff x="8458952" y="3306667"/>
            <a:chExt cx="1757418" cy="738664"/>
          </a:xfrm>
        </p:grpSpPr>
        <p:sp>
          <p:nvSpPr>
            <p:cNvPr id="42" name="Rectangle 190">
              <a:extLst>
                <a:ext uri="{FF2B5EF4-FFF2-40B4-BE49-F238E27FC236}">
                  <a16:creationId xmlns:a16="http://schemas.microsoft.com/office/drawing/2014/main" id="{327309B9-A2CD-4E08-86A3-D33FD4CB1532}"/>
                </a:ext>
              </a:extLst>
            </p:cNvPr>
            <p:cNvSpPr>
              <a:spLocks noChangeArrowheads="1"/>
            </p:cNvSpPr>
            <p:nvPr/>
          </p:nvSpPr>
          <p:spPr bwMode="auto">
            <a:xfrm>
              <a:off x="8635616" y="3306667"/>
              <a:ext cx="158075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 ongoing</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 name="Rectangle 42">
              <a:extLst>
                <a:ext uri="{FF2B5EF4-FFF2-40B4-BE49-F238E27FC236}">
                  <a16:creationId xmlns:a16="http://schemas.microsoft.com/office/drawing/2014/main" id="{CDC4F84E-A85C-4120-88A5-A036C25539B8}"/>
                </a:ext>
              </a:extLst>
            </p:cNvPr>
            <p:cNvSpPr/>
            <p:nvPr/>
          </p:nvSpPr>
          <p:spPr bwMode="auto">
            <a:xfrm>
              <a:off x="8463064" y="3375487"/>
              <a:ext cx="107025" cy="1070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0A842A26-DABA-40E9-9FD3-650E2D3BEDF1}"/>
                </a:ext>
              </a:extLst>
            </p:cNvPr>
            <p:cNvSpPr/>
            <p:nvPr/>
          </p:nvSpPr>
          <p:spPr bwMode="auto">
            <a:xfrm>
              <a:off x="8458952" y="3623247"/>
              <a:ext cx="107025" cy="1070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5" name="Rectangle 190">
            <a:extLst>
              <a:ext uri="{FF2B5EF4-FFF2-40B4-BE49-F238E27FC236}">
                <a16:creationId xmlns:a16="http://schemas.microsoft.com/office/drawing/2014/main" id="{FF7A1100-70BB-45E9-9A58-B7A8D2EAB7A3}"/>
              </a:ext>
            </a:extLst>
          </p:cNvPr>
          <p:cNvSpPr>
            <a:spLocks noChangeArrowheads="1"/>
          </p:cNvSpPr>
          <p:nvPr/>
        </p:nvSpPr>
        <p:spPr bwMode="auto">
          <a:xfrm>
            <a:off x="6539119" y="2273883"/>
            <a:ext cx="10387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Study Phase</a:t>
            </a:r>
            <a:endPar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 name="Rectangle 190">
            <a:extLst>
              <a:ext uri="{FF2B5EF4-FFF2-40B4-BE49-F238E27FC236}">
                <a16:creationId xmlns:a16="http://schemas.microsoft.com/office/drawing/2014/main" id="{37A5429C-4DCF-46C2-952F-AC528CBE50BF}"/>
              </a:ext>
            </a:extLst>
          </p:cNvPr>
          <p:cNvSpPr>
            <a:spLocks noChangeArrowheads="1"/>
          </p:cNvSpPr>
          <p:nvPr/>
        </p:nvSpPr>
        <p:spPr bwMode="auto">
          <a:xfrm>
            <a:off x="6554724" y="3003698"/>
            <a:ext cx="10259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0" name="Rectangle 49">
            <a:extLst>
              <a:ext uri="{FF2B5EF4-FFF2-40B4-BE49-F238E27FC236}">
                <a16:creationId xmlns:a16="http://schemas.microsoft.com/office/drawing/2014/main" id="{19EF36DD-0FAE-4BB6-929E-9A41AE291515}"/>
              </a:ext>
            </a:extLst>
          </p:cNvPr>
          <p:cNvSpPr/>
          <p:nvPr/>
        </p:nvSpPr>
        <p:spPr bwMode="auto">
          <a:xfrm>
            <a:off x="2214910" y="3245133"/>
            <a:ext cx="183962" cy="4745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A5E4AD73-868B-47E4-8855-E9FA686D308D}"/>
              </a:ext>
            </a:extLst>
          </p:cNvPr>
          <p:cNvSpPr/>
          <p:nvPr/>
        </p:nvSpPr>
        <p:spPr bwMode="auto">
          <a:xfrm>
            <a:off x="2506057" y="3665932"/>
            <a:ext cx="183962" cy="501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18321669-C615-4D0F-A4F6-1A9E9FD33714}"/>
              </a:ext>
            </a:extLst>
          </p:cNvPr>
          <p:cNvSpPr/>
          <p:nvPr/>
        </p:nvSpPr>
        <p:spPr bwMode="auto">
          <a:xfrm>
            <a:off x="2840355" y="3714588"/>
            <a:ext cx="183962" cy="501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8DBB7B43-A84D-4A95-B22D-806F615991F5}"/>
              </a:ext>
            </a:extLst>
          </p:cNvPr>
          <p:cNvSpPr/>
          <p:nvPr/>
        </p:nvSpPr>
        <p:spPr bwMode="auto">
          <a:xfrm>
            <a:off x="3165627" y="3714589"/>
            <a:ext cx="183962" cy="986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E47FA9AB-00A9-47BE-AF2D-8135DA5B2B8D}"/>
              </a:ext>
            </a:extLst>
          </p:cNvPr>
          <p:cNvSpPr/>
          <p:nvPr/>
        </p:nvSpPr>
        <p:spPr bwMode="auto">
          <a:xfrm>
            <a:off x="3482367" y="3714588"/>
            <a:ext cx="183962" cy="2103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E9010734-6CD9-4600-A240-2952C666571C}"/>
              </a:ext>
            </a:extLst>
          </p:cNvPr>
          <p:cNvSpPr/>
          <p:nvPr/>
        </p:nvSpPr>
        <p:spPr bwMode="auto">
          <a:xfrm>
            <a:off x="3809455" y="3721359"/>
            <a:ext cx="183962" cy="27548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4B65C3F9-C52E-40F6-91D6-214487D12F51}"/>
              </a:ext>
            </a:extLst>
          </p:cNvPr>
          <p:cNvSpPr/>
          <p:nvPr/>
        </p:nvSpPr>
        <p:spPr bwMode="auto">
          <a:xfrm>
            <a:off x="4131948" y="3714588"/>
            <a:ext cx="183962" cy="3196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2D1CC2EA-8EC8-4FF5-8C71-9C96FB79A80E}"/>
              </a:ext>
            </a:extLst>
          </p:cNvPr>
          <p:cNvSpPr/>
          <p:nvPr/>
        </p:nvSpPr>
        <p:spPr bwMode="auto">
          <a:xfrm>
            <a:off x="4445467" y="3714588"/>
            <a:ext cx="183962" cy="3664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1FF0D8D7-3BCC-4556-979D-B92CDECBF941}"/>
              </a:ext>
            </a:extLst>
          </p:cNvPr>
          <p:cNvSpPr/>
          <p:nvPr/>
        </p:nvSpPr>
        <p:spPr bwMode="auto">
          <a:xfrm>
            <a:off x="4781529" y="3719182"/>
            <a:ext cx="183962" cy="3664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20264060-4BA6-4F90-97CF-35650E494CCD}"/>
              </a:ext>
            </a:extLst>
          </p:cNvPr>
          <p:cNvSpPr/>
          <p:nvPr/>
        </p:nvSpPr>
        <p:spPr bwMode="auto">
          <a:xfrm>
            <a:off x="5104022" y="3714589"/>
            <a:ext cx="183962" cy="41031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A2B7812D-EBC6-4169-972F-B4174D632027}"/>
              </a:ext>
            </a:extLst>
          </p:cNvPr>
          <p:cNvSpPr/>
          <p:nvPr/>
        </p:nvSpPr>
        <p:spPr bwMode="auto">
          <a:xfrm>
            <a:off x="5416699" y="3721359"/>
            <a:ext cx="183962" cy="4868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DF1E2829-B5AD-4B23-9AC9-F0AD0A3B6488}"/>
              </a:ext>
            </a:extLst>
          </p:cNvPr>
          <p:cNvSpPr/>
          <p:nvPr/>
        </p:nvSpPr>
        <p:spPr bwMode="auto">
          <a:xfrm>
            <a:off x="5729376" y="3714588"/>
            <a:ext cx="183962" cy="51601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37FED627-F4D0-4703-AB94-33988DCC61CB}"/>
              </a:ext>
            </a:extLst>
          </p:cNvPr>
          <p:cNvSpPr/>
          <p:nvPr/>
        </p:nvSpPr>
        <p:spPr bwMode="auto">
          <a:xfrm>
            <a:off x="6051869" y="3714588"/>
            <a:ext cx="183962" cy="5395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45606FED-E182-450A-AC65-2DF0E7A484FA}"/>
              </a:ext>
            </a:extLst>
          </p:cNvPr>
          <p:cNvSpPr/>
          <p:nvPr/>
        </p:nvSpPr>
        <p:spPr bwMode="auto">
          <a:xfrm>
            <a:off x="6374362" y="3721359"/>
            <a:ext cx="183962" cy="5786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F0CFB2A9-DB13-4D87-B069-226ACC6E0020}"/>
              </a:ext>
            </a:extLst>
          </p:cNvPr>
          <p:cNvSpPr/>
          <p:nvPr/>
        </p:nvSpPr>
        <p:spPr bwMode="auto">
          <a:xfrm>
            <a:off x="6701450" y="3714588"/>
            <a:ext cx="183962" cy="60375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1E315300-A1ED-4BBA-9D95-E676EE644D9C}"/>
              </a:ext>
            </a:extLst>
          </p:cNvPr>
          <p:cNvSpPr/>
          <p:nvPr/>
        </p:nvSpPr>
        <p:spPr bwMode="auto">
          <a:xfrm>
            <a:off x="7023943" y="3714589"/>
            <a:ext cx="183962" cy="7023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8491449C-4038-4B39-83DF-42B13B15B28D}"/>
              </a:ext>
            </a:extLst>
          </p:cNvPr>
          <p:cNvSpPr/>
          <p:nvPr/>
        </p:nvSpPr>
        <p:spPr bwMode="auto">
          <a:xfrm>
            <a:off x="7342057" y="3714589"/>
            <a:ext cx="183962" cy="7023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9116F658-0688-40C2-8EE0-B630DA115D05}"/>
              </a:ext>
            </a:extLst>
          </p:cNvPr>
          <p:cNvSpPr/>
          <p:nvPr/>
        </p:nvSpPr>
        <p:spPr bwMode="auto">
          <a:xfrm>
            <a:off x="7629431" y="3714588"/>
            <a:ext cx="183962" cy="10090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184">
            <a:extLst>
              <a:ext uri="{FF2B5EF4-FFF2-40B4-BE49-F238E27FC236}">
                <a16:creationId xmlns:a16="http://schemas.microsoft.com/office/drawing/2014/main" id="{FA728053-EAF2-4E93-8338-FAA7DBA6F77B}"/>
              </a:ext>
            </a:extLst>
          </p:cNvPr>
          <p:cNvSpPr>
            <a:spLocks noChangeArrowheads="1"/>
          </p:cNvSpPr>
          <p:nvPr/>
        </p:nvSpPr>
        <p:spPr bwMode="auto">
          <a:xfrm>
            <a:off x="2508391" y="3487670"/>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9" name="Rectangle 184">
            <a:extLst>
              <a:ext uri="{FF2B5EF4-FFF2-40B4-BE49-F238E27FC236}">
                <a16:creationId xmlns:a16="http://schemas.microsoft.com/office/drawing/2014/main" id="{18AAF857-52C9-4D51-8A07-207E53298E0C}"/>
              </a:ext>
            </a:extLst>
          </p:cNvPr>
          <p:cNvSpPr>
            <a:spLocks noChangeArrowheads="1"/>
          </p:cNvSpPr>
          <p:nvPr/>
        </p:nvSpPr>
        <p:spPr bwMode="auto">
          <a:xfrm>
            <a:off x="2214910" y="3063006"/>
            <a:ext cx="17472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1" name="Rectangle 184">
            <a:extLst>
              <a:ext uri="{FF2B5EF4-FFF2-40B4-BE49-F238E27FC236}">
                <a16:creationId xmlns:a16="http://schemas.microsoft.com/office/drawing/2014/main" id="{FE5F0564-4257-4408-B249-ECEADD117AAF}"/>
              </a:ext>
            </a:extLst>
          </p:cNvPr>
          <p:cNvSpPr>
            <a:spLocks noChangeArrowheads="1"/>
          </p:cNvSpPr>
          <p:nvPr/>
        </p:nvSpPr>
        <p:spPr bwMode="auto">
          <a:xfrm>
            <a:off x="2811309" y="3772877"/>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3" name="Rectangle 184">
            <a:extLst>
              <a:ext uri="{FF2B5EF4-FFF2-40B4-BE49-F238E27FC236}">
                <a16:creationId xmlns:a16="http://schemas.microsoft.com/office/drawing/2014/main" id="{29A14D2D-7B06-4FDD-9C20-AAD4473BF6AE}"/>
              </a:ext>
            </a:extLst>
          </p:cNvPr>
          <p:cNvSpPr>
            <a:spLocks noChangeArrowheads="1"/>
          </p:cNvSpPr>
          <p:nvPr/>
        </p:nvSpPr>
        <p:spPr bwMode="auto">
          <a:xfrm>
            <a:off x="3144063" y="3824418"/>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5" name="Rectangle 184">
            <a:extLst>
              <a:ext uri="{FF2B5EF4-FFF2-40B4-BE49-F238E27FC236}">
                <a16:creationId xmlns:a16="http://schemas.microsoft.com/office/drawing/2014/main" id="{75D61450-BF2F-4B22-93C4-FB296EAAEEC7}"/>
              </a:ext>
            </a:extLst>
          </p:cNvPr>
          <p:cNvSpPr>
            <a:spLocks noChangeArrowheads="1"/>
          </p:cNvSpPr>
          <p:nvPr/>
        </p:nvSpPr>
        <p:spPr bwMode="auto">
          <a:xfrm>
            <a:off x="3452064" y="3927546"/>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7" name="Rectangle 184">
            <a:extLst>
              <a:ext uri="{FF2B5EF4-FFF2-40B4-BE49-F238E27FC236}">
                <a16:creationId xmlns:a16="http://schemas.microsoft.com/office/drawing/2014/main" id="{74631BD7-DB21-41DD-9912-593D50A667CF}"/>
              </a:ext>
            </a:extLst>
          </p:cNvPr>
          <p:cNvSpPr>
            <a:spLocks noChangeArrowheads="1"/>
          </p:cNvSpPr>
          <p:nvPr/>
        </p:nvSpPr>
        <p:spPr bwMode="auto">
          <a:xfrm>
            <a:off x="3783256" y="3988700"/>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9" name="Rectangle 184">
            <a:extLst>
              <a:ext uri="{FF2B5EF4-FFF2-40B4-BE49-F238E27FC236}">
                <a16:creationId xmlns:a16="http://schemas.microsoft.com/office/drawing/2014/main" id="{59540B25-69B7-4DDE-B98A-E4DB2924AB21}"/>
              </a:ext>
            </a:extLst>
          </p:cNvPr>
          <p:cNvSpPr>
            <a:spLocks noChangeArrowheads="1"/>
          </p:cNvSpPr>
          <p:nvPr/>
        </p:nvSpPr>
        <p:spPr bwMode="auto">
          <a:xfrm>
            <a:off x="4760643" y="4095437"/>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1" name="Rectangle 184">
            <a:extLst>
              <a:ext uri="{FF2B5EF4-FFF2-40B4-BE49-F238E27FC236}">
                <a16:creationId xmlns:a16="http://schemas.microsoft.com/office/drawing/2014/main" id="{2FB92320-9A8C-4017-952C-3986CF50391B}"/>
              </a:ext>
            </a:extLst>
          </p:cNvPr>
          <p:cNvSpPr>
            <a:spLocks noChangeArrowheads="1"/>
          </p:cNvSpPr>
          <p:nvPr/>
        </p:nvSpPr>
        <p:spPr bwMode="auto">
          <a:xfrm>
            <a:off x="5088671" y="4124804"/>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3" name="Rectangle 184">
            <a:extLst>
              <a:ext uri="{FF2B5EF4-FFF2-40B4-BE49-F238E27FC236}">
                <a16:creationId xmlns:a16="http://schemas.microsoft.com/office/drawing/2014/main" id="{54B48CAC-F3FC-419A-A5E6-7752A5372BA3}"/>
              </a:ext>
            </a:extLst>
          </p:cNvPr>
          <p:cNvSpPr>
            <a:spLocks noChangeArrowheads="1"/>
          </p:cNvSpPr>
          <p:nvPr/>
        </p:nvSpPr>
        <p:spPr bwMode="auto">
          <a:xfrm>
            <a:off x="5397276" y="4305510"/>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5" name="Rectangle 184">
            <a:extLst>
              <a:ext uri="{FF2B5EF4-FFF2-40B4-BE49-F238E27FC236}">
                <a16:creationId xmlns:a16="http://schemas.microsoft.com/office/drawing/2014/main" id="{F503BDA4-5EB8-47AF-AE88-0452D3AA9BDE}"/>
              </a:ext>
            </a:extLst>
          </p:cNvPr>
          <p:cNvSpPr>
            <a:spLocks noChangeArrowheads="1"/>
          </p:cNvSpPr>
          <p:nvPr/>
        </p:nvSpPr>
        <p:spPr bwMode="auto">
          <a:xfrm>
            <a:off x="5717122" y="4301620"/>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7" name="Rectangle 184">
            <a:extLst>
              <a:ext uri="{FF2B5EF4-FFF2-40B4-BE49-F238E27FC236}">
                <a16:creationId xmlns:a16="http://schemas.microsoft.com/office/drawing/2014/main" id="{C6382C5F-1A49-4A14-8094-21930EC16682}"/>
              </a:ext>
            </a:extLst>
          </p:cNvPr>
          <p:cNvSpPr>
            <a:spLocks noChangeArrowheads="1"/>
          </p:cNvSpPr>
          <p:nvPr/>
        </p:nvSpPr>
        <p:spPr bwMode="auto">
          <a:xfrm>
            <a:off x="6036072" y="4316293"/>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9" name="Rectangle 184">
            <a:extLst>
              <a:ext uri="{FF2B5EF4-FFF2-40B4-BE49-F238E27FC236}">
                <a16:creationId xmlns:a16="http://schemas.microsoft.com/office/drawing/2014/main" id="{A6D8889C-6C73-4F3B-ADE7-6A516D56C939}"/>
              </a:ext>
            </a:extLst>
          </p:cNvPr>
          <p:cNvSpPr>
            <a:spLocks noChangeArrowheads="1"/>
          </p:cNvSpPr>
          <p:nvPr/>
        </p:nvSpPr>
        <p:spPr bwMode="auto">
          <a:xfrm>
            <a:off x="6681391" y="4327166"/>
            <a:ext cx="242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1" name="Rectangle 184">
            <a:extLst>
              <a:ext uri="{FF2B5EF4-FFF2-40B4-BE49-F238E27FC236}">
                <a16:creationId xmlns:a16="http://schemas.microsoft.com/office/drawing/2014/main" id="{8B618793-456C-40D2-B410-55D18ED65808}"/>
              </a:ext>
            </a:extLst>
          </p:cNvPr>
          <p:cNvSpPr>
            <a:spLocks noChangeArrowheads="1"/>
          </p:cNvSpPr>
          <p:nvPr/>
        </p:nvSpPr>
        <p:spPr bwMode="auto">
          <a:xfrm>
            <a:off x="4140106" y="4045063"/>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3" name="Rectangle 184">
            <a:extLst>
              <a:ext uri="{FF2B5EF4-FFF2-40B4-BE49-F238E27FC236}">
                <a16:creationId xmlns:a16="http://schemas.microsoft.com/office/drawing/2014/main" id="{93913FC2-6119-44FE-BB9C-C8C0144524B6}"/>
              </a:ext>
            </a:extLst>
          </p:cNvPr>
          <p:cNvSpPr>
            <a:spLocks noChangeArrowheads="1"/>
          </p:cNvSpPr>
          <p:nvPr/>
        </p:nvSpPr>
        <p:spPr bwMode="auto">
          <a:xfrm>
            <a:off x="4454893" y="4077813"/>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5" name="Rectangle 184">
            <a:extLst>
              <a:ext uri="{FF2B5EF4-FFF2-40B4-BE49-F238E27FC236}">
                <a16:creationId xmlns:a16="http://schemas.microsoft.com/office/drawing/2014/main" id="{B8D2A8A1-763E-43DC-9164-E7DA294389C6}"/>
              </a:ext>
            </a:extLst>
          </p:cNvPr>
          <p:cNvSpPr>
            <a:spLocks noChangeArrowheads="1"/>
          </p:cNvSpPr>
          <p:nvPr/>
        </p:nvSpPr>
        <p:spPr bwMode="auto">
          <a:xfrm>
            <a:off x="6398199" y="4310892"/>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7" name="Rectangle 184">
            <a:extLst>
              <a:ext uri="{FF2B5EF4-FFF2-40B4-BE49-F238E27FC236}">
                <a16:creationId xmlns:a16="http://schemas.microsoft.com/office/drawing/2014/main" id="{6C893626-5C08-42FC-A50B-28D1FF938103}"/>
              </a:ext>
            </a:extLst>
          </p:cNvPr>
          <p:cNvSpPr>
            <a:spLocks noChangeArrowheads="1"/>
          </p:cNvSpPr>
          <p:nvPr/>
        </p:nvSpPr>
        <p:spPr bwMode="auto">
          <a:xfrm>
            <a:off x="7014535" y="4416953"/>
            <a:ext cx="2404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9" name="Rectangle 184">
            <a:extLst>
              <a:ext uri="{FF2B5EF4-FFF2-40B4-BE49-F238E27FC236}">
                <a16:creationId xmlns:a16="http://schemas.microsoft.com/office/drawing/2014/main" id="{C584E4F3-B8EA-425A-9800-99739ABD02B3}"/>
              </a:ext>
            </a:extLst>
          </p:cNvPr>
          <p:cNvSpPr>
            <a:spLocks noChangeArrowheads="1"/>
          </p:cNvSpPr>
          <p:nvPr/>
        </p:nvSpPr>
        <p:spPr bwMode="auto">
          <a:xfrm>
            <a:off x="7333139" y="4429808"/>
            <a:ext cx="2404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1" name="Rectangle 184">
            <a:extLst>
              <a:ext uri="{FF2B5EF4-FFF2-40B4-BE49-F238E27FC236}">
                <a16:creationId xmlns:a16="http://schemas.microsoft.com/office/drawing/2014/main" id="{7EDB9A49-198D-4F14-8AB9-D3BFB99149C0}"/>
              </a:ext>
            </a:extLst>
          </p:cNvPr>
          <p:cNvSpPr>
            <a:spLocks noChangeArrowheads="1"/>
          </p:cNvSpPr>
          <p:nvPr/>
        </p:nvSpPr>
        <p:spPr bwMode="auto">
          <a:xfrm>
            <a:off x="7639659" y="4733082"/>
            <a:ext cx="1635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47" name="Group 46">
            <a:extLst>
              <a:ext uri="{FF2B5EF4-FFF2-40B4-BE49-F238E27FC236}">
                <a16:creationId xmlns:a16="http://schemas.microsoft.com/office/drawing/2014/main" id="{ECFDBA0E-D121-42DF-9CD4-BE15AA4B99A1}"/>
              </a:ext>
            </a:extLst>
          </p:cNvPr>
          <p:cNvGrpSpPr/>
          <p:nvPr/>
        </p:nvGrpSpPr>
        <p:grpSpPr>
          <a:xfrm>
            <a:off x="2160690" y="3718735"/>
            <a:ext cx="5816834" cy="581294"/>
            <a:chOff x="2142310" y="3715580"/>
            <a:chExt cx="7610852" cy="514315"/>
          </a:xfrm>
        </p:grpSpPr>
        <p:cxnSp>
          <p:nvCxnSpPr>
            <p:cNvPr id="48" name="Straight Connector 47">
              <a:extLst>
                <a:ext uri="{FF2B5EF4-FFF2-40B4-BE49-F238E27FC236}">
                  <a16:creationId xmlns:a16="http://schemas.microsoft.com/office/drawing/2014/main" id="{10DF17E1-403B-48B5-95B7-2B5C2F042259}"/>
                </a:ext>
              </a:extLst>
            </p:cNvPr>
            <p:cNvCxnSpPr/>
            <p:nvPr/>
          </p:nvCxnSpPr>
          <p:spPr bwMode="auto">
            <a:xfrm>
              <a:off x="2142310" y="4229895"/>
              <a:ext cx="7610852"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9" name="Straight Connector 48">
              <a:extLst>
                <a:ext uri="{FF2B5EF4-FFF2-40B4-BE49-F238E27FC236}">
                  <a16:creationId xmlns:a16="http://schemas.microsoft.com/office/drawing/2014/main" id="{9A5812E1-358B-47A9-8CB7-975C745E79A4}"/>
                </a:ext>
              </a:extLst>
            </p:cNvPr>
            <p:cNvCxnSpPr>
              <a:cxnSpLocks/>
            </p:cNvCxnSpPr>
            <p:nvPr/>
          </p:nvCxnSpPr>
          <p:spPr bwMode="auto">
            <a:xfrm flipV="1">
              <a:off x="2144187" y="3715580"/>
              <a:ext cx="7608975" cy="2322"/>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790345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0" name="Straight Connector 169">
            <a:extLst>
              <a:ext uri="{FF2B5EF4-FFF2-40B4-BE49-F238E27FC236}">
                <a16:creationId xmlns:a16="http://schemas.microsoft.com/office/drawing/2014/main" id="{FC1AB12D-4E6A-478D-A50F-C55079936402}"/>
              </a:ext>
            </a:extLst>
          </p:cNvPr>
          <p:cNvCxnSpPr>
            <a:cxnSpLocks/>
          </p:cNvCxnSpPr>
          <p:nvPr/>
        </p:nvCxnSpPr>
        <p:spPr bwMode="auto">
          <a:xfrm flipV="1">
            <a:off x="9597758" y="1978845"/>
            <a:ext cx="0" cy="3373538"/>
          </a:xfrm>
          <a:prstGeom prst="line">
            <a:avLst/>
          </a:prstGeom>
          <a:noFill/>
          <a:ln w="28575" cap="flat" cmpd="sng" algn="ctr">
            <a:solidFill>
              <a:schemeClr val="tx2"/>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F3B558BF-3699-4B35-AE5B-2C6BB9253915}"/>
              </a:ext>
            </a:extLst>
          </p:cNvPr>
          <p:cNvSpPr>
            <a:spLocks noGrp="1"/>
          </p:cNvSpPr>
          <p:nvPr>
            <p:ph type="title"/>
          </p:nvPr>
        </p:nvSpPr>
        <p:spPr/>
        <p:txBody>
          <a:bodyPr/>
          <a:lstStyle/>
          <a:p>
            <a:r>
              <a:rPr lang="en-US" dirty="0"/>
              <a:t>KRYSTAL-1: Duration of Clinical Benefit in CRC Cohort</a:t>
            </a:r>
          </a:p>
        </p:txBody>
      </p:sp>
      <p:grpSp>
        <p:nvGrpSpPr>
          <p:cNvPr id="6" name="Group 7">
            <a:extLst>
              <a:ext uri="{FF2B5EF4-FFF2-40B4-BE49-F238E27FC236}">
                <a16:creationId xmlns:a16="http://schemas.microsoft.com/office/drawing/2014/main" id="{6F6E8414-65C0-4BF0-BAB7-BCA4BFBCC295}"/>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4901A08B-00E2-4F5D-8BAB-882C2F2BE92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29E5CA19-C44A-47C4-8ACD-3E43D08AE61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Box 15">
            <a:extLst>
              <a:ext uri="{FF2B5EF4-FFF2-40B4-BE49-F238E27FC236}">
                <a16:creationId xmlns:a16="http://schemas.microsoft.com/office/drawing/2014/main" id="{756323A2-27EC-4E87-9D83-626FCA37B557}"/>
              </a:ext>
            </a:extLst>
          </p:cNvPr>
          <p:cNvSpPr txBox="1"/>
          <p:nvPr/>
        </p:nvSpPr>
        <p:spPr bwMode="auto">
          <a:xfrm rot="16200000">
            <a:off x="-229290" y="3416122"/>
            <a:ext cx="3354695"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Evaluable Patients (N = 18)</a:t>
            </a:r>
          </a:p>
        </p:txBody>
      </p:sp>
      <p:sp>
        <p:nvSpPr>
          <p:cNvPr id="14" name="TextBox 13">
            <a:extLst>
              <a:ext uri="{FF2B5EF4-FFF2-40B4-BE49-F238E27FC236}">
                <a16:creationId xmlns:a16="http://schemas.microsoft.com/office/drawing/2014/main" id="{542F3C8A-F496-4ABF-800B-2B347889BE81}"/>
              </a:ext>
            </a:extLst>
          </p:cNvPr>
          <p:cNvSpPr txBox="1"/>
          <p:nvPr/>
        </p:nvSpPr>
        <p:spPr bwMode="auto">
          <a:xfrm>
            <a:off x="3265110" y="5693578"/>
            <a:ext cx="4545731"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 of Treatment (Wks)</a:t>
            </a:r>
          </a:p>
        </p:txBody>
      </p:sp>
      <p:sp>
        <p:nvSpPr>
          <p:cNvPr id="39" name="Text Box 15">
            <a:extLst>
              <a:ext uri="{FF2B5EF4-FFF2-40B4-BE49-F238E27FC236}">
                <a16:creationId xmlns:a16="http://schemas.microsoft.com/office/drawing/2014/main" id="{AA8A8B68-E026-42CA-9474-A63C481E8508}"/>
              </a:ext>
            </a:extLst>
          </p:cNvPr>
          <p:cNvSpPr txBox="1">
            <a:spLocks noChangeArrowheads="1"/>
          </p:cNvSpPr>
          <p:nvPr/>
        </p:nvSpPr>
        <p:spPr bwMode="auto">
          <a:xfrm>
            <a:off x="412751" y="6354411"/>
            <a:ext cx="354202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ohnson</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AACR-NCI-EORTC 2020. Abstr LBA-04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3" name="Group 22">
            <a:extLst>
              <a:ext uri="{FF2B5EF4-FFF2-40B4-BE49-F238E27FC236}">
                <a16:creationId xmlns:a16="http://schemas.microsoft.com/office/drawing/2014/main" id="{0B480440-3667-4E53-95D8-E9AC9208DF47}"/>
              </a:ext>
            </a:extLst>
          </p:cNvPr>
          <p:cNvGrpSpPr/>
          <p:nvPr/>
        </p:nvGrpSpPr>
        <p:grpSpPr>
          <a:xfrm>
            <a:off x="9875060" y="3142939"/>
            <a:ext cx="1005417" cy="492443"/>
            <a:chOff x="8458952" y="3306667"/>
            <a:chExt cx="1005417" cy="492443"/>
          </a:xfrm>
        </p:grpSpPr>
        <p:sp>
          <p:nvSpPr>
            <p:cNvPr id="24" name="Rectangle 190">
              <a:extLst>
                <a:ext uri="{FF2B5EF4-FFF2-40B4-BE49-F238E27FC236}">
                  <a16:creationId xmlns:a16="http://schemas.microsoft.com/office/drawing/2014/main" id="{6692CF7F-CE10-4CE6-950A-A4C7C612D294}"/>
                </a:ext>
              </a:extLst>
            </p:cNvPr>
            <p:cNvSpPr>
              <a:spLocks noChangeArrowheads="1"/>
            </p:cNvSpPr>
            <p:nvPr/>
          </p:nvSpPr>
          <p:spPr bwMode="auto">
            <a:xfrm>
              <a:off x="8635616" y="3306667"/>
              <a:ext cx="828753"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 name="Rectangle 24">
              <a:extLst>
                <a:ext uri="{FF2B5EF4-FFF2-40B4-BE49-F238E27FC236}">
                  <a16:creationId xmlns:a16="http://schemas.microsoft.com/office/drawing/2014/main" id="{692494F1-D49C-494B-A1F7-CFF018C53C7A}"/>
                </a:ext>
              </a:extLst>
            </p:cNvPr>
            <p:cNvSpPr/>
            <p:nvPr/>
          </p:nvSpPr>
          <p:spPr bwMode="auto">
            <a:xfrm>
              <a:off x="8463064" y="3375487"/>
              <a:ext cx="107025" cy="10702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66D95CD5-0612-495A-B8BF-3D0507AFE1DE}"/>
                </a:ext>
              </a:extLst>
            </p:cNvPr>
            <p:cNvSpPr/>
            <p:nvPr/>
          </p:nvSpPr>
          <p:spPr bwMode="auto">
            <a:xfrm>
              <a:off x="8458952" y="3623247"/>
              <a:ext cx="107025" cy="107025"/>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7" name="Rectangle 190">
            <a:extLst>
              <a:ext uri="{FF2B5EF4-FFF2-40B4-BE49-F238E27FC236}">
                <a16:creationId xmlns:a16="http://schemas.microsoft.com/office/drawing/2014/main" id="{E76E59B2-E8A2-48C1-824E-3E3103F402F5}"/>
              </a:ext>
            </a:extLst>
          </p:cNvPr>
          <p:cNvSpPr>
            <a:spLocks noChangeArrowheads="1"/>
          </p:cNvSpPr>
          <p:nvPr/>
        </p:nvSpPr>
        <p:spPr bwMode="auto">
          <a:xfrm>
            <a:off x="9861671" y="2904296"/>
            <a:ext cx="1038747" cy="24622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Study Phase</a:t>
            </a:r>
            <a:endPar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5" name="Group 4">
            <a:extLst>
              <a:ext uri="{FF2B5EF4-FFF2-40B4-BE49-F238E27FC236}">
                <a16:creationId xmlns:a16="http://schemas.microsoft.com/office/drawing/2014/main" id="{6DDB4D05-E617-45DF-8ECF-0A8C43F28FE4}"/>
              </a:ext>
            </a:extLst>
          </p:cNvPr>
          <p:cNvGrpSpPr/>
          <p:nvPr/>
        </p:nvGrpSpPr>
        <p:grpSpPr>
          <a:xfrm>
            <a:off x="1533373" y="5377625"/>
            <a:ext cx="7010232" cy="318272"/>
            <a:chOff x="1213897" y="5825300"/>
            <a:chExt cx="5048838" cy="318272"/>
          </a:xfrm>
        </p:grpSpPr>
        <p:grpSp>
          <p:nvGrpSpPr>
            <p:cNvPr id="30" name="Group 29">
              <a:extLst>
                <a:ext uri="{FF2B5EF4-FFF2-40B4-BE49-F238E27FC236}">
                  <a16:creationId xmlns:a16="http://schemas.microsoft.com/office/drawing/2014/main" id="{B5A3B0FD-F539-48D0-99DF-165937973092}"/>
                </a:ext>
              </a:extLst>
            </p:cNvPr>
            <p:cNvGrpSpPr/>
            <p:nvPr/>
          </p:nvGrpSpPr>
          <p:grpSpPr>
            <a:xfrm rot="5400000">
              <a:off x="3695693" y="3462555"/>
              <a:ext cx="85244" cy="4810734"/>
              <a:chOff x="2067061" y="2957771"/>
              <a:chExt cx="83454" cy="2686045"/>
            </a:xfrm>
          </p:grpSpPr>
          <p:grpSp>
            <p:nvGrpSpPr>
              <p:cNvPr id="31" name="Group 30">
                <a:extLst>
                  <a:ext uri="{FF2B5EF4-FFF2-40B4-BE49-F238E27FC236}">
                    <a16:creationId xmlns:a16="http://schemas.microsoft.com/office/drawing/2014/main" id="{2D19457F-A015-46F8-97CB-BECB42603783}"/>
                  </a:ext>
                </a:extLst>
              </p:cNvPr>
              <p:cNvGrpSpPr/>
              <p:nvPr/>
            </p:nvGrpSpPr>
            <p:grpSpPr>
              <a:xfrm>
                <a:off x="2067061" y="2957771"/>
                <a:ext cx="78599" cy="1909785"/>
                <a:chOff x="2688501" y="4102447"/>
                <a:chExt cx="81181" cy="1688029"/>
              </a:xfrm>
            </p:grpSpPr>
            <p:sp>
              <p:nvSpPr>
                <p:cNvPr id="35" name="Line 179">
                  <a:extLst>
                    <a:ext uri="{FF2B5EF4-FFF2-40B4-BE49-F238E27FC236}">
                      <a16:creationId xmlns:a16="http://schemas.microsoft.com/office/drawing/2014/main" id="{2683A94D-BAAD-4AA9-BB33-CE774BE121CD}"/>
                    </a:ext>
                  </a:extLst>
                </p:cNvPr>
                <p:cNvSpPr>
                  <a:spLocks noChangeShapeType="1"/>
                </p:cNvSpPr>
                <p:nvPr/>
              </p:nvSpPr>
              <p:spPr bwMode="auto">
                <a:xfrm flipH="1">
                  <a:off x="2688502" y="5790476"/>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Line 181">
                  <a:extLst>
                    <a:ext uri="{FF2B5EF4-FFF2-40B4-BE49-F238E27FC236}">
                      <a16:creationId xmlns:a16="http://schemas.microsoft.com/office/drawing/2014/main" id="{230F71BE-715A-4B41-BEF7-24FFD1902687}"/>
                    </a:ext>
                  </a:extLst>
                </p:cNvPr>
                <p:cNvSpPr>
                  <a:spLocks noChangeShapeType="1"/>
                </p:cNvSpPr>
                <p:nvPr/>
              </p:nvSpPr>
              <p:spPr bwMode="auto">
                <a:xfrm flipH="1">
                  <a:off x="2688502" y="5453749"/>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Line 183">
                  <a:extLst>
                    <a:ext uri="{FF2B5EF4-FFF2-40B4-BE49-F238E27FC236}">
                      <a16:creationId xmlns:a16="http://schemas.microsoft.com/office/drawing/2014/main" id="{BA665518-8B3A-41B5-A4FC-902513F1D783}"/>
                    </a:ext>
                  </a:extLst>
                </p:cNvPr>
                <p:cNvSpPr>
                  <a:spLocks noChangeShapeType="1"/>
                </p:cNvSpPr>
                <p:nvPr/>
              </p:nvSpPr>
              <p:spPr bwMode="auto">
                <a:xfrm flipH="1">
                  <a:off x="2688501" y="51126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Line 185">
                  <a:extLst>
                    <a:ext uri="{FF2B5EF4-FFF2-40B4-BE49-F238E27FC236}">
                      <a16:creationId xmlns:a16="http://schemas.microsoft.com/office/drawing/2014/main" id="{A01BB066-DB41-4626-9C0C-32AA85F65FDC}"/>
                    </a:ext>
                  </a:extLst>
                </p:cNvPr>
                <p:cNvSpPr>
                  <a:spLocks noChangeShapeType="1"/>
                </p:cNvSpPr>
                <p:nvPr/>
              </p:nvSpPr>
              <p:spPr bwMode="auto">
                <a:xfrm flipH="1">
                  <a:off x="2688501" y="477589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 name="Line 187">
                  <a:extLst>
                    <a:ext uri="{FF2B5EF4-FFF2-40B4-BE49-F238E27FC236}">
                      <a16:creationId xmlns:a16="http://schemas.microsoft.com/office/drawing/2014/main" id="{70D92640-C7FB-48D2-B7D3-982976C1A7CB}"/>
                    </a:ext>
                  </a:extLst>
                </p:cNvPr>
                <p:cNvSpPr>
                  <a:spLocks noChangeShapeType="1"/>
                </p:cNvSpPr>
                <p:nvPr/>
              </p:nvSpPr>
              <p:spPr bwMode="auto">
                <a:xfrm flipH="1">
                  <a:off x="2688501" y="443917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Line 189">
                  <a:extLst>
                    <a:ext uri="{FF2B5EF4-FFF2-40B4-BE49-F238E27FC236}">
                      <a16:creationId xmlns:a16="http://schemas.microsoft.com/office/drawing/2014/main" id="{D6514BDE-0C09-47F8-B910-657E26142743}"/>
                    </a:ext>
                  </a:extLst>
                </p:cNvPr>
                <p:cNvSpPr>
                  <a:spLocks noChangeShapeType="1"/>
                </p:cNvSpPr>
                <p:nvPr/>
              </p:nvSpPr>
              <p:spPr bwMode="auto">
                <a:xfrm flipH="1">
                  <a:off x="2688501" y="41024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2" name="Group 31">
                <a:extLst>
                  <a:ext uri="{FF2B5EF4-FFF2-40B4-BE49-F238E27FC236}">
                    <a16:creationId xmlns:a16="http://schemas.microsoft.com/office/drawing/2014/main" id="{175DD817-5669-479F-83AA-1F56D84BD740}"/>
                  </a:ext>
                </a:extLst>
              </p:cNvPr>
              <p:cNvGrpSpPr/>
              <p:nvPr/>
            </p:nvGrpSpPr>
            <p:grpSpPr>
              <a:xfrm>
                <a:off x="2071917" y="5250403"/>
                <a:ext cx="78598" cy="393413"/>
                <a:chOff x="2219460" y="4621560"/>
                <a:chExt cx="78598" cy="393413"/>
              </a:xfrm>
            </p:grpSpPr>
            <p:sp>
              <p:nvSpPr>
                <p:cNvPr id="33" name="Line 179">
                  <a:extLst>
                    <a:ext uri="{FF2B5EF4-FFF2-40B4-BE49-F238E27FC236}">
                      <a16:creationId xmlns:a16="http://schemas.microsoft.com/office/drawing/2014/main" id="{7D380A42-2215-430C-87D9-43636C540757}"/>
                    </a:ext>
                  </a:extLst>
                </p:cNvPr>
                <p:cNvSpPr>
                  <a:spLocks noChangeShapeType="1"/>
                </p:cNvSpPr>
                <p:nvPr/>
              </p:nvSpPr>
              <p:spPr bwMode="auto">
                <a:xfrm flipH="1">
                  <a:off x="2219460" y="5014973"/>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Line 181">
                  <a:extLst>
                    <a:ext uri="{FF2B5EF4-FFF2-40B4-BE49-F238E27FC236}">
                      <a16:creationId xmlns:a16="http://schemas.microsoft.com/office/drawing/2014/main" id="{6C7428D4-F206-4BC6-ACBD-5367081F7FDD}"/>
                    </a:ext>
                  </a:extLst>
                </p:cNvPr>
                <p:cNvSpPr>
                  <a:spLocks noChangeShapeType="1"/>
                </p:cNvSpPr>
                <p:nvPr/>
              </p:nvSpPr>
              <p:spPr bwMode="auto">
                <a:xfrm flipH="1">
                  <a:off x="2219460" y="4621560"/>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42" name="Rectangle 180">
              <a:extLst>
                <a:ext uri="{FF2B5EF4-FFF2-40B4-BE49-F238E27FC236}">
                  <a16:creationId xmlns:a16="http://schemas.microsoft.com/office/drawing/2014/main" id="{8050A716-6A77-4915-B424-AC80A403382B}"/>
                </a:ext>
              </a:extLst>
            </p:cNvPr>
            <p:cNvSpPr>
              <a:spLocks noChangeArrowheads="1"/>
            </p:cNvSpPr>
            <p:nvPr/>
          </p:nvSpPr>
          <p:spPr bwMode="auto">
            <a:xfrm>
              <a:off x="1213897" y="5886778"/>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 name="Rectangle 180">
              <a:extLst>
                <a:ext uri="{FF2B5EF4-FFF2-40B4-BE49-F238E27FC236}">
                  <a16:creationId xmlns:a16="http://schemas.microsoft.com/office/drawing/2014/main" id="{88BFA702-CFE0-4435-AA9A-B6F83C3A37AA}"/>
                </a:ext>
              </a:extLst>
            </p:cNvPr>
            <p:cNvSpPr>
              <a:spLocks noChangeArrowheads="1"/>
            </p:cNvSpPr>
            <p:nvPr/>
          </p:nvSpPr>
          <p:spPr bwMode="auto">
            <a:xfrm>
              <a:off x="1921878" y="5897351"/>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tangle 180">
              <a:extLst>
                <a:ext uri="{FF2B5EF4-FFF2-40B4-BE49-F238E27FC236}">
                  <a16:creationId xmlns:a16="http://schemas.microsoft.com/office/drawing/2014/main" id="{2A0BC28C-434E-4F52-B06F-58F6D4C68AA7}"/>
                </a:ext>
              </a:extLst>
            </p:cNvPr>
            <p:cNvSpPr>
              <a:spLocks noChangeArrowheads="1"/>
            </p:cNvSpPr>
            <p:nvPr/>
          </p:nvSpPr>
          <p:spPr bwMode="auto">
            <a:xfrm>
              <a:off x="2604186" y="5897351"/>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 name="Rectangle 180">
              <a:extLst>
                <a:ext uri="{FF2B5EF4-FFF2-40B4-BE49-F238E27FC236}">
                  <a16:creationId xmlns:a16="http://schemas.microsoft.com/office/drawing/2014/main" id="{4E68A4FC-B706-4AD7-ADA5-94A6B6A001BE}"/>
                </a:ext>
              </a:extLst>
            </p:cNvPr>
            <p:cNvSpPr>
              <a:spLocks noChangeArrowheads="1"/>
            </p:cNvSpPr>
            <p:nvPr/>
          </p:nvSpPr>
          <p:spPr bwMode="auto">
            <a:xfrm>
              <a:off x="3295409" y="5881069"/>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 name="Rectangle 180">
              <a:extLst>
                <a:ext uri="{FF2B5EF4-FFF2-40B4-BE49-F238E27FC236}">
                  <a16:creationId xmlns:a16="http://schemas.microsoft.com/office/drawing/2014/main" id="{D14A5454-01B2-4015-8CA2-31B88B0F747D}"/>
                </a:ext>
              </a:extLst>
            </p:cNvPr>
            <p:cNvSpPr>
              <a:spLocks noChangeArrowheads="1"/>
            </p:cNvSpPr>
            <p:nvPr/>
          </p:nvSpPr>
          <p:spPr bwMode="auto">
            <a:xfrm>
              <a:off x="3977717" y="5881069"/>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3" name="Rectangle 180">
              <a:extLst>
                <a:ext uri="{FF2B5EF4-FFF2-40B4-BE49-F238E27FC236}">
                  <a16:creationId xmlns:a16="http://schemas.microsoft.com/office/drawing/2014/main" id="{542C312D-7744-44C4-A779-2E453CB3EF43}"/>
                </a:ext>
              </a:extLst>
            </p:cNvPr>
            <p:cNvSpPr>
              <a:spLocks noChangeArrowheads="1"/>
            </p:cNvSpPr>
            <p:nvPr/>
          </p:nvSpPr>
          <p:spPr bwMode="auto">
            <a:xfrm>
              <a:off x="4660020" y="5877810"/>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4" name="Rectangle 180">
              <a:extLst>
                <a:ext uri="{FF2B5EF4-FFF2-40B4-BE49-F238E27FC236}">
                  <a16:creationId xmlns:a16="http://schemas.microsoft.com/office/drawing/2014/main" id="{49421578-3957-4098-A0F0-129FC120EA66}"/>
                </a:ext>
              </a:extLst>
            </p:cNvPr>
            <p:cNvSpPr>
              <a:spLocks noChangeArrowheads="1"/>
            </p:cNvSpPr>
            <p:nvPr/>
          </p:nvSpPr>
          <p:spPr bwMode="auto">
            <a:xfrm>
              <a:off x="5342328" y="5877810"/>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0" name="Rectangle 180">
              <a:extLst>
                <a:ext uri="{FF2B5EF4-FFF2-40B4-BE49-F238E27FC236}">
                  <a16:creationId xmlns:a16="http://schemas.microsoft.com/office/drawing/2014/main" id="{0D4757D9-2620-448F-873C-1594D7D94E14}"/>
                </a:ext>
              </a:extLst>
            </p:cNvPr>
            <p:cNvSpPr>
              <a:spLocks noChangeArrowheads="1"/>
            </p:cNvSpPr>
            <p:nvPr/>
          </p:nvSpPr>
          <p:spPr bwMode="auto">
            <a:xfrm>
              <a:off x="6024633" y="5878494"/>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9" name="Line 189">
            <a:extLst>
              <a:ext uri="{FF2B5EF4-FFF2-40B4-BE49-F238E27FC236}">
                <a16:creationId xmlns:a16="http://schemas.microsoft.com/office/drawing/2014/main" id="{5738B5FF-D15C-464C-9A6A-1806BF991B3F}"/>
              </a:ext>
            </a:extLst>
          </p:cNvPr>
          <p:cNvSpPr>
            <a:spLocks noChangeShapeType="1"/>
          </p:cNvSpPr>
          <p:nvPr/>
        </p:nvSpPr>
        <p:spPr bwMode="auto">
          <a:xfrm rot="5400000" flipH="1">
            <a:off x="9566162" y="5398058"/>
            <a:ext cx="8028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Rectangle 180">
            <a:extLst>
              <a:ext uri="{FF2B5EF4-FFF2-40B4-BE49-F238E27FC236}">
                <a16:creationId xmlns:a16="http://schemas.microsoft.com/office/drawing/2014/main" id="{223CEC48-BA07-4432-A51C-B14AE73D3687}"/>
              </a:ext>
            </a:extLst>
          </p:cNvPr>
          <p:cNvSpPr>
            <a:spLocks noChangeArrowheads="1"/>
          </p:cNvSpPr>
          <p:nvPr/>
        </p:nvSpPr>
        <p:spPr bwMode="auto">
          <a:xfrm>
            <a:off x="9441006" y="5411110"/>
            <a:ext cx="33060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5" name="Group 14">
            <a:extLst>
              <a:ext uri="{FF2B5EF4-FFF2-40B4-BE49-F238E27FC236}">
                <a16:creationId xmlns:a16="http://schemas.microsoft.com/office/drawing/2014/main" id="{552D2F9E-A363-4B49-A526-C80322DFBFA5}"/>
              </a:ext>
            </a:extLst>
          </p:cNvPr>
          <p:cNvGrpSpPr/>
          <p:nvPr/>
        </p:nvGrpSpPr>
        <p:grpSpPr>
          <a:xfrm>
            <a:off x="8489685" y="5195676"/>
            <a:ext cx="214726" cy="316694"/>
            <a:chOff x="8137260" y="5643351"/>
            <a:chExt cx="214726" cy="316694"/>
          </a:xfrm>
        </p:grpSpPr>
        <p:sp>
          <p:nvSpPr>
            <p:cNvPr id="13" name="Rectangle 12">
              <a:extLst>
                <a:ext uri="{FF2B5EF4-FFF2-40B4-BE49-F238E27FC236}">
                  <a16:creationId xmlns:a16="http://schemas.microsoft.com/office/drawing/2014/main" id="{1041077C-2A06-4FCA-8773-49F484513564}"/>
                </a:ext>
              </a:extLst>
            </p:cNvPr>
            <p:cNvSpPr/>
            <p:nvPr/>
          </p:nvSpPr>
          <p:spPr bwMode="auto">
            <a:xfrm rot="1644497">
              <a:off x="8212437" y="5643351"/>
              <a:ext cx="74073" cy="316694"/>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2" name="Straight Connector 11">
              <a:extLst>
                <a:ext uri="{FF2B5EF4-FFF2-40B4-BE49-F238E27FC236}">
                  <a16:creationId xmlns:a16="http://schemas.microsoft.com/office/drawing/2014/main" id="{CFA5A774-1ECC-4A78-AF40-B65DA8EE4538}"/>
                </a:ext>
              </a:extLst>
            </p:cNvPr>
            <p:cNvCxnSpPr/>
            <p:nvPr/>
          </p:nvCxnSpPr>
          <p:spPr bwMode="auto">
            <a:xfrm flipV="1">
              <a:off x="8137260" y="5700502"/>
              <a:ext cx="115260" cy="219131"/>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969F64D-AB0D-492A-835F-08360DDE4D04}"/>
                </a:ext>
              </a:extLst>
            </p:cNvPr>
            <p:cNvCxnSpPr/>
            <p:nvPr/>
          </p:nvCxnSpPr>
          <p:spPr bwMode="auto">
            <a:xfrm flipV="1">
              <a:off x="8236726" y="5704989"/>
              <a:ext cx="115260" cy="219131"/>
            </a:xfrm>
            <a:prstGeom prst="line">
              <a:avLst/>
            </a:prstGeom>
            <a:noFill/>
            <a:ln w="28575" cap="flat" cmpd="sng" algn="ctr">
              <a:solidFill>
                <a:schemeClr val="bg1"/>
              </a:solidFill>
              <a:prstDash val="solid"/>
              <a:round/>
              <a:headEnd type="none" w="med" len="med"/>
              <a:tailEnd type="none" w="med" len="med"/>
            </a:ln>
            <a:effectLst/>
          </p:spPr>
        </p:cxnSp>
      </p:grpSp>
      <p:sp>
        <p:nvSpPr>
          <p:cNvPr id="19" name="Rectangle 18">
            <a:extLst>
              <a:ext uri="{FF2B5EF4-FFF2-40B4-BE49-F238E27FC236}">
                <a16:creationId xmlns:a16="http://schemas.microsoft.com/office/drawing/2014/main" id="{621132A8-1B4E-4D54-96AA-18C31BB71C18}"/>
              </a:ext>
            </a:extLst>
          </p:cNvPr>
          <p:cNvSpPr/>
          <p:nvPr/>
        </p:nvSpPr>
        <p:spPr bwMode="auto">
          <a:xfrm>
            <a:off x="1692708" y="2080224"/>
            <a:ext cx="5676337"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6899CCFA-C6E9-49A0-9A8A-DF9EDBAAF093}"/>
              </a:ext>
            </a:extLst>
          </p:cNvPr>
          <p:cNvSpPr/>
          <p:nvPr/>
        </p:nvSpPr>
        <p:spPr bwMode="auto">
          <a:xfrm>
            <a:off x="1692707" y="2264248"/>
            <a:ext cx="5352877"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6CCFB892-0C9D-453E-84E4-A9F50DDD60DF}"/>
              </a:ext>
            </a:extLst>
          </p:cNvPr>
          <p:cNvSpPr/>
          <p:nvPr/>
        </p:nvSpPr>
        <p:spPr bwMode="auto">
          <a:xfrm>
            <a:off x="1685374" y="2443357"/>
            <a:ext cx="4603828"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Rectangle 21">
            <a:extLst>
              <a:ext uri="{FF2B5EF4-FFF2-40B4-BE49-F238E27FC236}">
                <a16:creationId xmlns:a16="http://schemas.microsoft.com/office/drawing/2014/main" id="{EAD4D7F0-672F-4CCB-984B-FF6CC6201285}"/>
              </a:ext>
            </a:extLst>
          </p:cNvPr>
          <p:cNvSpPr/>
          <p:nvPr/>
        </p:nvSpPr>
        <p:spPr bwMode="auto">
          <a:xfrm>
            <a:off x="1685372" y="2622813"/>
            <a:ext cx="4603828" cy="1157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Rectangle 28">
            <a:extLst>
              <a:ext uri="{FF2B5EF4-FFF2-40B4-BE49-F238E27FC236}">
                <a16:creationId xmlns:a16="http://schemas.microsoft.com/office/drawing/2014/main" id="{99AA04EB-F51C-4C1F-A8B8-A61639181C50}"/>
              </a:ext>
            </a:extLst>
          </p:cNvPr>
          <p:cNvSpPr/>
          <p:nvPr/>
        </p:nvSpPr>
        <p:spPr bwMode="auto">
          <a:xfrm>
            <a:off x="1692707" y="2793758"/>
            <a:ext cx="4521431"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FE0896FF-F224-4D3B-92CE-AC086B924B6C}"/>
              </a:ext>
            </a:extLst>
          </p:cNvPr>
          <p:cNvSpPr/>
          <p:nvPr/>
        </p:nvSpPr>
        <p:spPr bwMode="auto">
          <a:xfrm>
            <a:off x="1692706" y="2976626"/>
            <a:ext cx="4381543"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6E8B2082-F6DA-48F4-AB54-16CA16B0E25A}"/>
              </a:ext>
            </a:extLst>
          </p:cNvPr>
          <p:cNvSpPr/>
          <p:nvPr/>
        </p:nvSpPr>
        <p:spPr bwMode="auto">
          <a:xfrm>
            <a:off x="1692705" y="3158957"/>
            <a:ext cx="4221183"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03B6870E-731C-44AA-BD88-BE91A4711473}"/>
              </a:ext>
            </a:extLst>
          </p:cNvPr>
          <p:cNvSpPr/>
          <p:nvPr/>
        </p:nvSpPr>
        <p:spPr bwMode="auto">
          <a:xfrm>
            <a:off x="1692706" y="3339513"/>
            <a:ext cx="3559266"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0492F28B-D624-491E-AA28-714BD85C1611}"/>
              </a:ext>
            </a:extLst>
          </p:cNvPr>
          <p:cNvSpPr/>
          <p:nvPr/>
        </p:nvSpPr>
        <p:spPr bwMode="auto">
          <a:xfrm>
            <a:off x="1692706" y="3515235"/>
            <a:ext cx="3375020"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4FC60C26-474C-4836-BCDB-24702B33DE51}"/>
              </a:ext>
            </a:extLst>
          </p:cNvPr>
          <p:cNvSpPr/>
          <p:nvPr/>
        </p:nvSpPr>
        <p:spPr bwMode="auto">
          <a:xfrm>
            <a:off x="1685372" y="3694697"/>
            <a:ext cx="3044572"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52B35D6A-8910-4E6C-B7BD-5D3BD5D4CAB0}"/>
              </a:ext>
            </a:extLst>
          </p:cNvPr>
          <p:cNvSpPr/>
          <p:nvPr/>
        </p:nvSpPr>
        <p:spPr bwMode="auto">
          <a:xfrm>
            <a:off x="1689293" y="3873674"/>
            <a:ext cx="2641454"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32D3536E-D914-474B-A8E6-608848AC759B}"/>
              </a:ext>
            </a:extLst>
          </p:cNvPr>
          <p:cNvSpPr/>
          <p:nvPr/>
        </p:nvSpPr>
        <p:spPr bwMode="auto">
          <a:xfrm>
            <a:off x="1692705" y="4059510"/>
            <a:ext cx="2501565"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BED21A19-0A4E-40D2-95B7-BDC25F9E6E6B}"/>
              </a:ext>
            </a:extLst>
          </p:cNvPr>
          <p:cNvSpPr/>
          <p:nvPr/>
        </p:nvSpPr>
        <p:spPr bwMode="auto">
          <a:xfrm>
            <a:off x="1692705" y="4240452"/>
            <a:ext cx="2283201" cy="1157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97D53BB9-C2E3-48E5-ACBB-FDD20BC05BF6}"/>
              </a:ext>
            </a:extLst>
          </p:cNvPr>
          <p:cNvSpPr/>
          <p:nvPr/>
        </p:nvSpPr>
        <p:spPr bwMode="auto">
          <a:xfrm>
            <a:off x="1685882" y="4415471"/>
            <a:ext cx="1936364"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BB251981-9C75-4C2C-A38C-1E620CA5DC3E}"/>
              </a:ext>
            </a:extLst>
          </p:cNvPr>
          <p:cNvSpPr/>
          <p:nvPr/>
        </p:nvSpPr>
        <p:spPr bwMode="auto">
          <a:xfrm>
            <a:off x="1695608" y="4598339"/>
            <a:ext cx="1751447"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0BD69E95-E76E-40FB-8C5E-6F73EB2D514E}"/>
              </a:ext>
            </a:extLst>
          </p:cNvPr>
          <p:cNvSpPr/>
          <p:nvPr/>
        </p:nvSpPr>
        <p:spPr bwMode="auto">
          <a:xfrm>
            <a:off x="1688784" y="4773358"/>
            <a:ext cx="1614970"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95156127-D5F4-4E23-AD6A-D3B81775F535}"/>
              </a:ext>
            </a:extLst>
          </p:cNvPr>
          <p:cNvSpPr/>
          <p:nvPr/>
        </p:nvSpPr>
        <p:spPr bwMode="auto">
          <a:xfrm>
            <a:off x="1688784" y="4952483"/>
            <a:ext cx="1342014"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7777B3C8-08D9-406D-BCCA-0C93772310CB}"/>
              </a:ext>
            </a:extLst>
          </p:cNvPr>
          <p:cNvSpPr/>
          <p:nvPr/>
        </p:nvSpPr>
        <p:spPr bwMode="auto">
          <a:xfrm>
            <a:off x="1692705" y="5135863"/>
            <a:ext cx="966192" cy="1157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Freeform: Shape 2">
            <a:extLst>
              <a:ext uri="{FF2B5EF4-FFF2-40B4-BE49-F238E27FC236}">
                <a16:creationId xmlns:a16="http://schemas.microsoft.com/office/drawing/2014/main" id="{5647912A-CF1A-4094-A19D-4469B19EC5D7}"/>
              </a:ext>
            </a:extLst>
          </p:cNvPr>
          <p:cNvSpPr/>
          <p:nvPr/>
        </p:nvSpPr>
        <p:spPr bwMode="auto">
          <a:xfrm>
            <a:off x="1685373" y="1978844"/>
            <a:ext cx="7926899" cy="3394101"/>
          </a:xfrm>
          <a:custGeom>
            <a:avLst/>
            <a:gdLst>
              <a:gd name="connsiteX0" fmla="*/ 0 w 5053519"/>
              <a:gd name="connsiteY0" fmla="*/ 0 h 1721796"/>
              <a:gd name="connsiteX1" fmla="*/ 0 w 5053519"/>
              <a:gd name="connsiteY1" fmla="*/ 1721796 h 1721796"/>
              <a:gd name="connsiteX2" fmla="*/ 5053519 w 5053519"/>
              <a:gd name="connsiteY2" fmla="*/ 1721796 h 1721796"/>
            </a:gdLst>
            <a:ahLst/>
            <a:cxnLst>
              <a:cxn ang="0">
                <a:pos x="connsiteX0" y="connsiteY0"/>
              </a:cxn>
              <a:cxn ang="0">
                <a:pos x="connsiteX1" y="connsiteY1"/>
              </a:cxn>
              <a:cxn ang="0">
                <a:pos x="connsiteX2" y="connsiteY2"/>
              </a:cxn>
            </a:cxnLst>
            <a:rect l="l" t="t" r="r" b="b"/>
            <a:pathLst>
              <a:path w="5053519" h="1721796">
                <a:moveTo>
                  <a:pt x="0" y="0"/>
                </a:moveTo>
                <a:lnTo>
                  <a:pt x="0" y="1721796"/>
                </a:lnTo>
                <a:lnTo>
                  <a:pt x="5053519" y="172179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5" name="Rectangle 184">
            <a:extLst>
              <a:ext uri="{FF2B5EF4-FFF2-40B4-BE49-F238E27FC236}">
                <a16:creationId xmlns:a16="http://schemas.microsoft.com/office/drawing/2014/main" id="{8DDA707E-AEFE-4D96-BDB8-899EBB34A482}"/>
              </a:ext>
            </a:extLst>
          </p:cNvPr>
          <p:cNvSpPr>
            <a:spLocks noChangeArrowheads="1"/>
          </p:cNvSpPr>
          <p:nvPr/>
        </p:nvSpPr>
        <p:spPr bwMode="auto">
          <a:xfrm>
            <a:off x="7421694" y="2045779"/>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7" name="Rectangle 184">
            <a:extLst>
              <a:ext uri="{FF2B5EF4-FFF2-40B4-BE49-F238E27FC236}">
                <a16:creationId xmlns:a16="http://schemas.microsoft.com/office/drawing/2014/main" id="{15BC5294-0377-4C69-B4AB-A4B47A245DC5}"/>
              </a:ext>
            </a:extLst>
          </p:cNvPr>
          <p:cNvSpPr>
            <a:spLocks noChangeArrowheads="1"/>
          </p:cNvSpPr>
          <p:nvPr/>
        </p:nvSpPr>
        <p:spPr bwMode="auto">
          <a:xfrm>
            <a:off x="7085384" y="2230445"/>
            <a:ext cx="1635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9" name="Rectangle 184">
            <a:extLst>
              <a:ext uri="{FF2B5EF4-FFF2-40B4-BE49-F238E27FC236}">
                <a16:creationId xmlns:a16="http://schemas.microsoft.com/office/drawing/2014/main" id="{A6F21980-4621-449A-89E9-AEF0F2825739}"/>
              </a:ext>
            </a:extLst>
          </p:cNvPr>
          <p:cNvSpPr>
            <a:spLocks noChangeArrowheads="1"/>
          </p:cNvSpPr>
          <p:nvPr/>
        </p:nvSpPr>
        <p:spPr bwMode="auto">
          <a:xfrm>
            <a:off x="6341851" y="2412615"/>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1" name="Rectangle 184">
            <a:extLst>
              <a:ext uri="{FF2B5EF4-FFF2-40B4-BE49-F238E27FC236}">
                <a16:creationId xmlns:a16="http://schemas.microsoft.com/office/drawing/2014/main" id="{11B265BB-48C1-4C6C-ACF5-5BE7894AC1CB}"/>
              </a:ext>
            </a:extLst>
          </p:cNvPr>
          <p:cNvSpPr>
            <a:spLocks noChangeArrowheads="1"/>
          </p:cNvSpPr>
          <p:nvPr/>
        </p:nvSpPr>
        <p:spPr bwMode="auto">
          <a:xfrm>
            <a:off x="6357209" y="2597281"/>
            <a:ext cx="1635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3" name="Rectangle 184">
            <a:extLst>
              <a:ext uri="{FF2B5EF4-FFF2-40B4-BE49-F238E27FC236}">
                <a16:creationId xmlns:a16="http://schemas.microsoft.com/office/drawing/2014/main" id="{B2EF0D1D-B502-4394-AC09-7ABCEA633977}"/>
              </a:ext>
            </a:extLst>
          </p:cNvPr>
          <p:cNvSpPr>
            <a:spLocks noChangeArrowheads="1"/>
          </p:cNvSpPr>
          <p:nvPr/>
        </p:nvSpPr>
        <p:spPr bwMode="auto">
          <a:xfrm>
            <a:off x="6273051" y="2758964"/>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5" name="Rectangle 184">
            <a:extLst>
              <a:ext uri="{FF2B5EF4-FFF2-40B4-BE49-F238E27FC236}">
                <a16:creationId xmlns:a16="http://schemas.microsoft.com/office/drawing/2014/main" id="{91FC74BC-8DFA-446C-A18E-D7893E13ED54}"/>
              </a:ext>
            </a:extLst>
          </p:cNvPr>
          <p:cNvSpPr>
            <a:spLocks noChangeArrowheads="1"/>
          </p:cNvSpPr>
          <p:nvPr/>
        </p:nvSpPr>
        <p:spPr bwMode="auto">
          <a:xfrm>
            <a:off x="6131583" y="2944854"/>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7" name="Rectangle 184">
            <a:extLst>
              <a:ext uri="{FF2B5EF4-FFF2-40B4-BE49-F238E27FC236}">
                <a16:creationId xmlns:a16="http://schemas.microsoft.com/office/drawing/2014/main" id="{72BD021D-546F-4DDB-8F54-7212636B16E3}"/>
              </a:ext>
            </a:extLst>
          </p:cNvPr>
          <p:cNvSpPr>
            <a:spLocks noChangeArrowheads="1"/>
          </p:cNvSpPr>
          <p:nvPr/>
        </p:nvSpPr>
        <p:spPr bwMode="auto">
          <a:xfrm>
            <a:off x="5971113" y="3133047"/>
            <a:ext cx="1635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9" name="Rectangle 184">
            <a:extLst>
              <a:ext uri="{FF2B5EF4-FFF2-40B4-BE49-F238E27FC236}">
                <a16:creationId xmlns:a16="http://schemas.microsoft.com/office/drawing/2014/main" id="{C205FDD7-5E28-4A1C-8FDE-2EE25405107F}"/>
              </a:ext>
            </a:extLst>
          </p:cNvPr>
          <p:cNvSpPr>
            <a:spLocks noChangeArrowheads="1"/>
          </p:cNvSpPr>
          <p:nvPr/>
        </p:nvSpPr>
        <p:spPr bwMode="auto">
          <a:xfrm>
            <a:off x="5298421" y="3305068"/>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1" name="Rectangle 184">
            <a:extLst>
              <a:ext uri="{FF2B5EF4-FFF2-40B4-BE49-F238E27FC236}">
                <a16:creationId xmlns:a16="http://schemas.microsoft.com/office/drawing/2014/main" id="{ACE3D166-8894-4901-8E96-164B8337E06C}"/>
              </a:ext>
            </a:extLst>
          </p:cNvPr>
          <p:cNvSpPr>
            <a:spLocks noChangeArrowheads="1"/>
          </p:cNvSpPr>
          <p:nvPr/>
        </p:nvSpPr>
        <p:spPr bwMode="auto">
          <a:xfrm>
            <a:off x="5122539" y="3480790"/>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3" name="Rectangle 184">
            <a:extLst>
              <a:ext uri="{FF2B5EF4-FFF2-40B4-BE49-F238E27FC236}">
                <a16:creationId xmlns:a16="http://schemas.microsoft.com/office/drawing/2014/main" id="{7C43A903-0081-4FF8-839F-C1AA4E81DC8D}"/>
              </a:ext>
            </a:extLst>
          </p:cNvPr>
          <p:cNvSpPr>
            <a:spLocks noChangeArrowheads="1"/>
          </p:cNvSpPr>
          <p:nvPr/>
        </p:nvSpPr>
        <p:spPr bwMode="auto">
          <a:xfrm>
            <a:off x="4773687" y="3666497"/>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5" name="Rectangle 184">
            <a:extLst>
              <a:ext uri="{FF2B5EF4-FFF2-40B4-BE49-F238E27FC236}">
                <a16:creationId xmlns:a16="http://schemas.microsoft.com/office/drawing/2014/main" id="{CB6BA772-D9B9-49F4-8046-29A6466F58B1}"/>
              </a:ext>
            </a:extLst>
          </p:cNvPr>
          <p:cNvSpPr>
            <a:spLocks noChangeArrowheads="1"/>
          </p:cNvSpPr>
          <p:nvPr/>
        </p:nvSpPr>
        <p:spPr bwMode="auto">
          <a:xfrm>
            <a:off x="4393330" y="3840985"/>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7" name="Rectangle 184">
            <a:extLst>
              <a:ext uri="{FF2B5EF4-FFF2-40B4-BE49-F238E27FC236}">
                <a16:creationId xmlns:a16="http://schemas.microsoft.com/office/drawing/2014/main" id="{F7AE0E74-7A57-4A3D-B859-7084796C9574}"/>
              </a:ext>
            </a:extLst>
          </p:cNvPr>
          <p:cNvSpPr>
            <a:spLocks noChangeArrowheads="1"/>
          </p:cNvSpPr>
          <p:nvPr/>
        </p:nvSpPr>
        <p:spPr bwMode="auto">
          <a:xfrm>
            <a:off x="4263490" y="4027303"/>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9" name="Rectangle 184">
            <a:extLst>
              <a:ext uri="{FF2B5EF4-FFF2-40B4-BE49-F238E27FC236}">
                <a16:creationId xmlns:a16="http://schemas.microsoft.com/office/drawing/2014/main" id="{BB218D81-BB57-4CEC-B41D-BF7BC2A382C1}"/>
              </a:ext>
            </a:extLst>
          </p:cNvPr>
          <p:cNvSpPr>
            <a:spLocks noChangeArrowheads="1"/>
          </p:cNvSpPr>
          <p:nvPr/>
        </p:nvSpPr>
        <p:spPr bwMode="auto">
          <a:xfrm>
            <a:off x="4041057" y="4211969"/>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1" name="Rectangle 184">
            <a:extLst>
              <a:ext uri="{FF2B5EF4-FFF2-40B4-BE49-F238E27FC236}">
                <a16:creationId xmlns:a16="http://schemas.microsoft.com/office/drawing/2014/main" id="{E0BED32F-5D24-4895-A43C-85BCA805B568}"/>
              </a:ext>
            </a:extLst>
          </p:cNvPr>
          <p:cNvSpPr>
            <a:spLocks noChangeArrowheads="1"/>
          </p:cNvSpPr>
          <p:nvPr/>
        </p:nvSpPr>
        <p:spPr bwMode="auto">
          <a:xfrm>
            <a:off x="3677441" y="4381026"/>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3" name="Rectangle 184">
            <a:extLst>
              <a:ext uri="{FF2B5EF4-FFF2-40B4-BE49-F238E27FC236}">
                <a16:creationId xmlns:a16="http://schemas.microsoft.com/office/drawing/2014/main" id="{F9A0C4EF-C759-41F8-952C-2168D588054B}"/>
              </a:ext>
            </a:extLst>
          </p:cNvPr>
          <p:cNvSpPr>
            <a:spLocks noChangeArrowheads="1"/>
          </p:cNvSpPr>
          <p:nvPr/>
        </p:nvSpPr>
        <p:spPr bwMode="auto">
          <a:xfrm>
            <a:off x="3490798" y="4563433"/>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5" name="Rectangle 184">
            <a:extLst>
              <a:ext uri="{FF2B5EF4-FFF2-40B4-BE49-F238E27FC236}">
                <a16:creationId xmlns:a16="http://schemas.microsoft.com/office/drawing/2014/main" id="{673E576C-50D9-4430-A1A6-943C422D1470}"/>
              </a:ext>
            </a:extLst>
          </p:cNvPr>
          <p:cNvSpPr>
            <a:spLocks noChangeArrowheads="1"/>
          </p:cNvSpPr>
          <p:nvPr/>
        </p:nvSpPr>
        <p:spPr bwMode="auto">
          <a:xfrm>
            <a:off x="3355594" y="4732497"/>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7" name="Rectangle 184">
            <a:extLst>
              <a:ext uri="{FF2B5EF4-FFF2-40B4-BE49-F238E27FC236}">
                <a16:creationId xmlns:a16="http://schemas.microsoft.com/office/drawing/2014/main" id="{13756F1F-385A-4437-AAB6-1D28EA9BA153}"/>
              </a:ext>
            </a:extLst>
          </p:cNvPr>
          <p:cNvSpPr>
            <a:spLocks noChangeArrowheads="1"/>
          </p:cNvSpPr>
          <p:nvPr/>
        </p:nvSpPr>
        <p:spPr bwMode="auto">
          <a:xfrm>
            <a:off x="3076350" y="4918769"/>
            <a:ext cx="1651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9" name="Rectangle 184">
            <a:extLst>
              <a:ext uri="{FF2B5EF4-FFF2-40B4-BE49-F238E27FC236}">
                <a16:creationId xmlns:a16="http://schemas.microsoft.com/office/drawing/2014/main" id="{E6AA76D9-0590-4E1F-9287-B0C06979A273}"/>
              </a:ext>
            </a:extLst>
          </p:cNvPr>
          <p:cNvSpPr>
            <a:spLocks noChangeArrowheads="1"/>
          </p:cNvSpPr>
          <p:nvPr/>
        </p:nvSpPr>
        <p:spPr bwMode="auto">
          <a:xfrm>
            <a:off x="2842386" y="5108345"/>
            <a:ext cx="17472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31" name="Straight Arrow Connector 130">
            <a:extLst>
              <a:ext uri="{FF2B5EF4-FFF2-40B4-BE49-F238E27FC236}">
                <a16:creationId xmlns:a16="http://schemas.microsoft.com/office/drawing/2014/main" id="{989D9521-8EE8-4AF8-8D0D-66EE99982AEB}"/>
              </a:ext>
            </a:extLst>
          </p:cNvPr>
          <p:cNvCxnSpPr/>
          <p:nvPr/>
        </p:nvCxnSpPr>
        <p:spPr bwMode="auto">
          <a:xfrm>
            <a:off x="7664218" y="2138112"/>
            <a:ext cx="202499" cy="0"/>
          </a:xfrm>
          <a:prstGeom prst="straightConnector1">
            <a:avLst/>
          </a:prstGeom>
          <a:noFill/>
          <a:ln w="28575" cap="flat" cmpd="sng" algn="ctr">
            <a:solidFill>
              <a:schemeClr val="bg1"/>
            </a:solidFill>
            <a:prstDash val="solid"/>
            <a:round/>
            <a:headEnd type="none" w="med" len="med"/>
            <a:tailEnd type="triangle"/>
          </a:ln>
          <a:effectLst/>
        </p:spPr>
      </p:cxnSp>
      <p:grpSp>
        <p:nvGrpSpPr>
          <p:cNvPr id="133" name="Group 132">
            <a:extLst>
              <a:ext uri="{FF2B5EF4-FFF2-40B4-BE49-F238E27FC236}">
                <a16:creationId xmlns:a16="http://schemas.microsoft.com/office/drawing/2014/main" id="{4B2C0726-DCC7-4062-B9D3-1B7622E5464C}"/>
              </a:ext>
            </a:extLst>
          </p:cNvPr>
          <p:cNvGrpSpPr/>
          <p:nvPr/>
        </p:nvGrpSpPr>
        <p:grpSpPr>
          <a:xfrm>
            <a:off x="9820439" y="3741842"/>
            <a:ext cx="1914361" cy="973039"/>
            <a:chOff x="9820439" y="3741842"/>
            <a:chExt cx="1914361" cy="973039"/>
          </a:xfrm>
        </p:grpSpPr>
        <p:grpSp>
          <p:nvGrpSpPr>
            <p:cNvPr id="59" name="Group 58">
              <a:extLst>
                <a:ext uri="{FF2B5EF4-FFF2-40B4-BE49-F238E27FC236}">
                  <a16:creationId xmlns:a16="http://schemas.microsoft.com/office/drawing/2014/main" id="{BA7BC129-EA05-4216-AA72-AA5E2D9A2B87}"/>
                </a:ext>
              </a:extLst>
            </p:cNvPr>
            <p:cNvGrpSpPr/>
            <p:nvPr/>
          </p:nvGrpSpPr>
          <p:grpSpPr>
            <a:xfrm>
              <a:off x="9841634" y="3741842"/>
              <a:ext cx="1893166" cy="973039"/>
              <a:chOff x="9939545" y="3454644"/>
              <a:chExt cx="1893166" cy="973039"/>
            </a:xfrm>
          </p:grpSpPr>
          <p:sp>
            <p:nvSpPr>
              <p:cNvPr id="47" name="Freeform 144">
                <a:extLst>
                  <a:ext uri="{FF2B5EF4-FFF2-40B4-BE49-F238E27FC236}">
                    <a16:creationId xmlns:a16="http://schemas.microsoft.com/office/drawing/2014/main" id="{B2735BB6-6969-4587-8B66-037A6A231537}"/>
                  </a:ext>
                </a:extLst>
              </p:cNvPr>
              <p:cNvSpPr>
                <a:spLocks/>
              </p:cNvSpPr>
              <p:nvPr/>
            </p:nvSpPr>
            <p:spPr bwMode="auto">
              <a:xfrm>
                <a:off x="9941813" y="3752792"/>
                <a:ext cx="136220" cy="12772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8" name="Freeform 146">
                <a:extLst>
                  <a:ext uri="{FF2B5EF4-FFF2-40B4-BE49-F238E27FC236}">
                    <a16:creationId xmlns:a16="http://schemas.microsoft.com/office/drawing/2014/main" id="{CA4EDDB9-3F0D-4ABA-80F4-263CA68B6D5C}"/>
                  </a:ext>
                </a:extLst>
              </p:cNvPr>
              <p:cNvSpPr>
                <a:spLocks noChangeAspect="1"/>
              </p:cNvSpPr>
              <p:nvPr/>
            </p:nvSpPr>
            <p:spPr bwMode="auto">
              <a:xfrm>
                <a:off x="9939545" y="3997728"/>
                <a:ext cx="136220" cy="151130"/>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49" name="Rectangle 154">
                <a:extLst>
                  <a:ext uri="{FF2B5EF4-FFF2-40B4-BE49-F238E27FC236}">
                    <a16:creationId xmlns:a16="http://schemas.microsoft.com/office/drawing/2014/main" id="{15E7D8B7-B156-486C-9F13-18895B5BF872}"/>
                  </a:ext>
                </a:extLst>
              </p:cNvPr>
              <p:cNvSpPr>
                <a:spLocks noChangeArrowheads="1"/>
              </p:cNvSpPr>
              <p:nvPr/>
            </p:nvSpPr>
            <p:spPr bwMode="auto">
              <a:xfrm>
                <a:off x="10179362" y="3674702"/>
                <a:ext cx="11616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First response</a:t>
                </a:r>
              </a:p>
            </p:txBody>
          </p:sp>
          <p:sp>
            <p:nvSpPr>
              <p:cNvPr id="50" name="Rectangle 155">
                <a:extLst>
                  <a:ext uri="{FF2B5EF4-FFF2-40B4-BE49-F238E27FC236}">
                    <a16:creationId xmlns:a16="http://schemas.microsoft.com/office/drawing/2014/main" id="{29353D47-EE85-4551-9BC6-475EFB65AB35}"/>
                  </a:ext>
                </a:extLst>
              </p:cNvPr>
              <p:cNvSpPr>
                <a:spLocks noChangeArrowheads="1"/>
              </p:cNvSpPr>
              <p:nvPr/>
            </p:nvSpPr>
            <p:spPr bwMode="auto">
              <a:xfrm>
                <a:off x="10165985" y="3930252"/>
                <a:ext cx="11667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Best response</a:t>
                </a:r>
              </a:p>
            </p:txBody>
          </p:sp>
          <p:sp>
            <p:nvSpPr>
              <p:cNvPr id="51" name="Rectangle 156">
                <a:extLst>
                  <a:ext uri="{FF2B5EF4-FFF2-40B4-BE49-F238E27FC236}">
                    <a16:creationId xmlns:a16="http://schemas.microsoft.com/office/drawing/2014/main" id="{9E17982B-F9BC-4AB9-9B01-B7DFBD8165A3}"/>
                  </a:ext>
                </a:extLst>
              </p:cNvPr>
              <p:cNvSpPr>
                <a:spLocks noChangeArrowheads="1"/>
              </p:cNvSpPr>
              <p:nvPr/>
            </p:nvSpPr>
            <p:spPr bwMode="auto">
              <a:xfrm>
                <a:off x="10173218" y="4181462"/>
                <a:ext cx="16594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Disease progression</a:t>
                </a:r>
              </a:p>
            </p:txBody>
          </p:sp>
          <p:sp>
            <p:nvSpPr>
              <p:cNvPr id="52" name="Rectangle 157">
                <a:extLst>
                  <a:ext uri="{FF2B5EF4-FFF2-40B4-BE49-F238E27FC236}">
                    <a16:creationId xmlns:a16="http://schemas.microsoft.com/office/drawing/2014/main" id="{D57ADB56-7CC0-4FC8-8609-E95CBC32AD72}"/>
                  </a:ext>
                </a:extLst>
              </p:cNvPr>
              <p:cNvSpPr>
                <a:spLocks noChangeArrowheads="1"/>
              </p:cNvSpPr>
              <p:nvPr/>
            </p:nvSpPr>
            <p:spPr bwMode="auto">
              <a:xfrm>
                <a:off x="10173218" y="3454644"/>
                <a:ext cx="7446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On study</a:t>
                </a:r>
              </a:p>
            </p:txBody>
          </p:sp>
          <p:sp>
            <p:nvSpPr>
              <p:cNvPr id="55" name="Freeform 56">
                <a:extLst>
                  <a:ext uri="{FF2B5EF4-FFF2-40B4-BE49-F238E27FC236}">
                    <a16:creationId xmlns:a16="http://schemas.microsoft.com/office/drawing/2014/main" id="{E455E627-0B3B-42FE-817B-26C0C35D2C95}"/>
                  </a:ext>
                </a:extLst>
              </p:cNvPr>
              <p:cNvSpPr>
                <a:spLocks/>
              </p:cNvSpPr>
              <p:nvPr/>
            </p:nvSpPr>
            <p:spPr bwMode="auto">
              <a:xfrm>
                <a:off x="9955702" y="4262267"/>
                <a:ext cx="114895" cy="110179"/>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grpSp>
        <p:cxnSp>
          <p:nvCxnSpPr>
            <p:cNvPr id="132" name="Straight Arrow Connector 131">
              <a:extLst>
                <a:ext uri="{FF2B5EF4-FFF2-40B4-BE49-F238E27FC236}">
                  <a16:creationId xmlns:a16="http://schemas.microsoft.com/office/drawing/2014/main" id="{0A505632-3DA3-45A8-AFA1-45B8487B9DEB}"/>
                </a:ext>
              </a:extLst>
            </p:cNvPr>
            <p:cNvCxnSpPr/>
            <p:nvPr/>
          </p:nvCxnSpPr>
          <p:spPr bwMode="auto">
            <a:xfrm>
              <a:off x="9820439" y="3867772"/>
              <a:ext cx="202499" cy="0"/>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134" name="Straight Arrow Connector 133">
            <a:extLst>
              <a:ext uri="{FF2B5EF4-FFF2-40B4-BE49-F238E27FC236}">
                <a16:creationId xmlns:a16="http://schemas.microsoft.com/office/drawing/2014/main" id="{68CC0CD8-9096-4663-9DC1-EBC525BDB0FB}"/>
              </a:ext>
            </a:extLst>
          </p:cNvPr>
          <p:cNvCxnSpPr/>
          <p:nvPr/>
        </p:nvCxnSpPr>
        <p:spPr bwMode="auto">
          <a:xfrm>
            <a:off x="7299138" y="2322665"/>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35" name="Straight Arrow Connector 134">
            <a:extLst>
              <a:ext uri="{FF2B5EF4-FFF2-40B4-BE49-F238E27FC236}">
                <a16:creationId xmlns:a16="http://schemas.microsoft.com/office/drawing/2014/main" id="{719BB798-BEF1-4D00-AD54-A214A30DEEDB}"/>
              </a:ext>
            </a:extLst>
          </p:cNvPr>
          <p:cNvCxnSpPr/>
          <p:nvPr/>
        </p:nvCxnSpPr>
        <p:spPr bwMode="auto">
          <a:xfrm>
            <a:off x="6547611" y="2501245"/>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36" name="Straight Arrow Connector 135">
            <a:extLst>
              <a:ext uri="{FF2B5EF4-FFF2-40B4-BE49-F238E27FC236}">
                <a16:creationId xmlns:a16="http://schemas.microsoft.com/office/drawing/2014/main" id="{1361421B-1D8B-4E22-ACD5-77CAE4E2A6EA}"/>
              </a:ext>
            </a:extLst>
          </p:cNvPr>
          <p:cNvCxnSpPr/>
          <p:nvPr/>
        </p:nvCxnSpPr>
        <p:spPr bwMode="auto">
          <a:xfrm>
            <a:off x="6483560" y="2851297"/>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37" name="Straight Arrow Connector 136">
            <a:extLst>
              <a:ext uri="{FF2B5EF4-FFF2-40B4-BE49-F238E27FC236}">
                <a16:creationId xmlns:a16="http://schemas.microsoft.com/office/drawing/2014/main" id="{ED0FAB93-2E7A-40BB-B113-63434F43622D}"/>
              </a:ext>
            </a:extLst>
          </p:cNvPr>
          <p:cNvCxnSpPr/>
          <p:nvPr/>
        </p:nvCxnSpPr>
        <p:spPr bwMode="auto">
          <a:xfrm>
            <a:off x="6341851" y="3034514"/>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38" name="Straight Arrow Connector 137">
            <a:extLst>
              <a:ext uri="{FF2B5EF4-FFF2-40B4-BE49-F238E27FC236}">
                <a16:creationId xmlns:a16="http://schemas.microsoft.com/office/drawing/2014/main" id="{B1E2B51D-8057-4169-B0D4-C4B4938A200D}"/>
              </a:ext>
            </a:extLst>
          </p:cNvPr>
          <p:cNvCxnSpPr/>
          <p:nvPr/>
        </p:nvCxnSpPr>
        <p:spPr bwMode="auto">
          <a:xfrm>
            <a:off x="6187950" y="3225380"/>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39" name="Straight Arrow Connector 138">
            <a:extLst>
              <a:ext uri="{FF2B5EF4-FFF2-40B4-BE49-F238E27FC236}">
                <a16:creationId xmlns:a16="http://schemas.microsoft.com/office/drawing/2014/main" id="{395E8F4A-F25C-44AD-AB3F-1D9844FBDB27}"/>
              </a:ext>
            </a:extLst>
          </p:cNvPr>
          <p:cNvCxnSpPr/>
          <p:nvPr/>
        </p:nvCxnSpPr>
        <p:spPr bwMode="auto">
          <a:xfrm>
            <a:off x="5520473" y="3399471"/>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40" name="Straight Arrow Connector 139">
            <a:extLst>
              <a:ext uri="{FF2B5EF4-FFF2-40B4-BE49-F238E27FC236}">
                <a16:creationId xmlns:a16="http://schemas.microsoft.com/office/drawing/2014/main" id="{3A400A9A-9AEB-4E32-95A4-8FA8CAFA8DCA}"/>
              </a:ext>
            </a:extLst>
          </p:cNvPr>
          <p:cNvCxnSpPr/>
          <p:nvPr/>
        </p:nvCxnSpPr>
        <p:spPr bwMode="auto">
          <a:xfrm>
            <a:off x="5333695" y="3573123"/>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41" name="Straight Arrow Connector 140">
            <a:extLst>
              <a:ext uri="{FF2B5EF4-FFF2-40B4-BE49-F238E27FC236}">
                <a16:creationId xmlns:a16="http://schemas.microsoft.com/office/drawing/2014/main" id="{41A47BB2-E388-4C91-9251-56E2BED10D7E}"/>
              </a:ext>
            </a:extLst>
          </p:cNvPr>
          <p:cNvCxnSpPr/>
          <p:nvPr/>
        </p:nvCxnSpPr>
        <p:spPr bwMode="auto">
          <a:xfrm>
            <a:off x="5002595" y="3752585"/>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42" name="Straight Arrow Connector 141">
            <a:extLst>
              <a:ext uri="{FF2B5EF4-FFF2-40B4-BE49-F238E27FC236}">
                <a16:creationId xmlns:a16="http://schemas.microsoft.com/office/drawing/2014/main" id="{F759D1A0-ED8C-43E2-9557-8639EEB595BA}"/>
              </a:ext>
            </a:extLst>
          </p:cNvPr>
          <p:cNvCxnSpPr/>
          <p:nvPr/>
        </p:nvCxnSpPr>
        <p:spPr bwMode="auto">
          <a:xfrm>
            <a:off x="3900325" y="4473359"/>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43" name="Straight Arrow Connector 142">
            <a:extLst>
              <a:ext uri="{FF2B5EF4-FFF2-40B4-BE49-F238E27FC236}">
                <a16:creationId xmlns:a16="http://schemas.microsoft.com/office/drawing/2014/main" id="{BEFCAA6B-3868-4C7D-B48A-71C256F5EBF9}"/>
              </a:ext>
            </a:extLst>
          </p:cNvPr>
          <p:cNvCxnSpPr/>
          <p:nvPr/>
        </p:nvCxnSpPr>
        <p:spPr bwMode="auto">
          <a:xfrm>
            <a:off x="3584171" y="4831246"/>
            <a:ext cx="202499" cy="0"/>
          </a:xfrm>
          <a:prstGeom prst="straightConnector1">
            <a:avLst/>
          </a:prstGeom>
          <a:noFill/>
          <a:ln w="28575" cap="flat" cmpd="sng" algn="ctr">
            <a:solidFill>
              <a:schemeClr val="bg1"/>
            </a:solidFill>
            <a:prstDash val="solid"/>
            <a:round/>
            <a:headEnd type="none" w="med" len="med"/>
            <a:tailEnd type="triangle"/>
          </a:ln>
          <a:effectLst/>
        </p:spPr>
      </p:cxnSp>
      <p:cxnSp>
        <p:nvCxnSpPr>
          <p:cNvPr id="144" name="Straight Arrow Connector 143">
            <a:extLst>
              <a:ext uri="{FF2B5EF4-FFF2-40B4-BE49-F238E27FC236}">
                <a16:creationId xmlns:a16="http://schemas.microsoft.com/office/drawing/2014/main" id="{0D74C1AF-859C-4FB7-B4E4-8A143C291227}"/>
              </a:ext>
            </a:extLst>
          </p:cNvPr>
          <p:cNvCxnSpPr/>
          <p:nvPr/>
        </p:nvCxnSpPr>
        <p:spPr bwMode="auto">
          <a:xfrm>
            <a:off x="3298649" y="5004829"/>
            <a:ext cx="202499" cy="0"/>
          </a:xfrm>
          <a:prstGeom prst="straightConnector1">
            <a:avLst/>
          </a:prstGeom>
          <a:noFill/>
          <a:ln w="28575" cap="flat" cmpd="sng" algn="ctr">
            <a:solidFill>
              <a:schemeClr val="bg1"/>
            </a:solidFill>
            <a:prstDash val="solid"/>
            <a:round/>
            <a:headEnd type="none" w="med" len="med"/>
            <a:tailEnd type="triangle"/>
          </a:ln>
          <a:effectLst/>
        </p:spPr>
      </p:cxnSp>
      <p:sp>
        <p:nvSpPr>
          <p:cNvPr id="146" name="Freeform 144">
            <a:extLst>
              <a:ext uri="{FF2B5EF4-FFF2-40B4-BE49-F238E27FC236}">
                <a16:creationId xmlns:a16="http://schemas.microsoft.com/office/drawing/2014/main" id="{EC2531A4-5AED-4267-A02D-90EE9C202079}"/>
              </a:ext>
            </a:extLst>
          </p:cNvPr>
          <p:cNvSpPr>
            <a:spLocks/>
          </p:cNvSpPr>
          <p:nvPr/>
        </p:nvSpPr>
        <p:spPr bwMode="auto">
          <a:xfrm>
            <a:off x="5219539" y="2255540"/>
            <a:ext cx="136220" cy="12772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48" name="Freeform 144">
            <a:extLst>
              <a:ext uri="{FF2B5EF4-FFF2-40B4-BE49-F238E27FC236}">
                <a16:creationId xmlns:a16="http://schemas.microsoft.com/office/drawing/2014/main" id="{A571011E-422A-41E0-9419-B2B428E09B36}"/>
              </a:ext>
            </a:extLst>
          </p:cNvPr>
          <p:cNvSpPr>
            <a:spLocks/>
          </p:cNvSpPr>
          <p:nvPr/>
        </p:nvSpPr>
        <p:spPr bwMode="auto">
          <a:xfrm>
            <a:off x="2832498" y="2609689"/>
            <a:ext cx="136220" cy="12772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0" name="Freeform 144">
            <a:extLst>
              <a:ext uri="{FF2B5EF4-FFF2-40B4-BE49-F238E27FC236}">
                <a16:creationId xmlns:a16="http://schemas.microsoft.com/office/drawing/2014/main" id="{38BC48DA-5FAD-4397-96F9-5FC2AB0EC97B}"/>
              </a:ext>
            </a:extLst>
          </p:cNvPr>
          <p:cNvSpPr>
            <a:spLocks/>
          </p:cNvSpPr>
          <p:nvPr/>
        </p:nvSpPr>
        <p:spPr bwMode="auto">
          <a:xfrm>
            <a:off x="4069990" y="3148108"/>
            <a:ext cx="136220" cy="127727"/>
          </a:xfrm>
          <a:custGeom>
            <a:avLst/>
            <a:gdLst>
              <a:gd name="T0" fmla="*/ 43 w 85"/>
              <a:gd name="T1" fmla="*/ 0 h 43"/>
              <a:gd name="T2" fmla="*/ 85 w 85"/>
              <a:gd name="T3" fmla="*/ 43 h 43"/>
              <a:gd name="T4" fmla="*/ 0 w 85"/>
              <a:gd name="T5" fmla="*/ 43 h 43"/>
              <a:gd name="T6" fmla="*/ 43 w 85"/>
              <a:gd name="T7" fmla="*/ 0 h 43"/>
              <a:gd name="T8" fmla="*/ 43 w 85"/>
              <a:gd name="T9" fmla="*/ 0 h 43"/>
              <a:gd name="T10" fmla="*/ 43 w 85"/>
              <a:gd name="T11" fmla="*/ 0 h 43"/>
            </a:gdLst>
            <a:ahLst/>
            <a:cxnLst>
              <a:cxn ang="0">
                <a:pos x="T0" y="T1"/>
              </a:cxn>
              <a:cxn ang="0">
                <a:pos x="T2" y="T3"/>
              </a:cxn>
              <a:cxn ang="0">
                <a:pos x="T4" y="T5"/>
              </a:cxn>
              <a:cxn ang="0">
                <a:pos x="T6" y="T7"/>
              </a:cxn>
              <a:cxn ang="0">
                <a:pos x="T8" y="T9"/>
              </a:cxn>
              <a:cxn ang="0">
                <a:pos x="T10" y="T11"/>
              </a:cxn>
            </a:cxnLst>
            <a:rect l="0" t="0" r="r" b="b"/>
            <a:pathLst>
              <a:path w="85" h="43">
                <a:moveTo>
                  <a:pt x="43" y="0"/>
                </a:moveTo>
                <a:lnTo>
                  <a:pt x="85" y="43"/>
                </a:lnTo>
                <a:lnTo>
                  <a:pt x="0" y="43"/>
                </a:lnTo>
                <a:lnTo>
                  <a:pt x="43" y="0"/>
                </a:lnTo>
                <a:lnTo>
                  <a:pt x="43" y="0"/>
                </a:lnTo>
                <a:lnTo>
                  <a:pt x="43" y="0"/>
                </a:lnTo>
                <a:close/>
              </a:path>
            </a:pathLst>
          </a:custGeom>
          <a:solidFill>
            <a:schemeClr val="tx1"/>
          </a:solidFill>
          <a:ln w="1270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2" name="Freeform 146">
            <a:extLst>
              <a:ext uri="{FF2B5EF4-FFF2-40B4-BE49-F238E27FC236}">
                <a16:creationId xmlns:a16="http://schemas.microsoft.com/office/drawing/2014/main" id="{C867927E-FC17-40CA-98DA-69BBF1CCA50B}"/>
              </a:ext>
            </a:extLst>
          </p:cNvPr>
          <p:cNvSpPr>
            <a:spLocks noChangeAspect="1"/>
          </p:cNvSpPr>
          <p:nvPr/>
        </p:nvSpPr>
        <p:spPr bwMode="auto">
          <a:xfrm>
            <a:off x="9554379" y="2630433"/>
            <a:ext cx="159977" cy="163964"/>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4" name="Freeform 146">
            <a:extLst>
              <a:ext uri="{FF2B5EF4-FFF2-40B4-BE49-F238E27FC236}">
                <a16:creationId xmlns:a16="http://schemas.microsoft.com/office/drawing/2014/main" id="{DF9E972C-CF16-4B96-9D13-DC76895C8FE7}"/>
              </a:ext>
            </a:extLst>
          </p:cNvPr>
          <p:cNvSpPr>
            <a:spLocks noChangeAspect="1"/>
          </p:cNvSpPr>
          <p:nvPr/>
        </p:nvSpPr>
        <p:spPr bwMode="auto">
          <a:xfrm>
            <a:off x="7800209" y="4192265"/>
            <a:ext cx="159977" cy="163964"/>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6" name="Freeform 146">
            <a:extLst>
              <a:ext uri="{FF2B5EF4-FFF2-40B4-BE49-F238E27FC236}">
                <a16:creationId xmlns:a16="http://schemas.microsoft.com/office/drawing/2014/main" id="{A9791216-3E75-43F8-9527-958181D09E78}"/>
              </a:ext>
            </a:extLst>
          </p:cNvPr>
          <p:cNvSpPr>
            <a:spLocks noChangeAspect="1"/>
          </p:cNvSpPr>
          <p:nvPr/>
        </p:nvSpPr>
        <p:spPr bwMode="auto">
          <a:xfrm>
            <a:off x="4922606" y="4020985"/>
            <a:ext cx="159977" cy="163964"/>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58" name="Freeform 146">
            <a:extLst>
              <a:ext uri="{FF2B5EF4-FFF2-40B4-BE49-F238E27FC236}">
                <a16:creationId xmlns:a16="http://schemas.microsoft.com/office/drawing/2014/main" id="{7948EE0B-F3FB-4FCB-B7A9-DD86926C83D3}"/>
              </a:ext>
            </a:extLst>
          </p:cNvPr>
          <p:cNvSpPr>
            <a:spLocks noChangeAspect="1"/>
          </p:cNvSpPr>
          <p:nvPr/>
        </p:nvSpPr>
        <p:spPr bwMode="auto">
          <a:xfrm>
            <a:off x="3192443" y="5118696"/>
            <a:ext cx="159977" cy="163964"/>
          </a:xfrm>
          <a:custGeom>
            <a:avLst/>
            <a:gdLst>
              <a:gd name="T0" fmla="*/ 20 w 20"/>
              <a:gd name="T1" fmla="*/ 10 h 21"/>
              <a:gd name="T2" fmla="*/ 15 w 20"/>
              <a:gd name="T3" fmla="*/ 2 h 21"/>
              <a:gd name="T4" fmla="*/ 5 w 20"/>
              <a:gd name="T5" fmla="*/ 2 h 21"/>
              <a:gd name="T6" fmla="*/ 0 w 20"/>
              <a:gd name="T7" fmla="*/ 10 h 21"/>
              <a:gd name="T8" fmla="*/ 5 w 20"/>
              <a:gd name="T9" fmla="*/ 19 h 21"/>
              <a:gd name="T10" fmla="*/ 15 w 20"/>
              <a:gd name="T11" fmla="*/ 19 h 21"/>
              <a:gd name="T12" fmla="*/ 20 w 20"/>
              <a:gd name="T13" fmla="*/ 1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20" y="10"/>
                </a:moveTo>
                <a:cubicBezTo>
                  <a:pt x="20" y="7"/>
                  <a:pt x="18" y="4"/>
                  <a:pt x="15" y="2"/>
                </a:cubicBezTo>
                <a:cubicBezTo>
                  <a:pt x="12" y="0"/>
                  <a:pt x="8" y="0"/>
                  <a:pt x="5" y="2"/>
                </a:cubicBezTo>
                <a:cubicBezTo>
                  <a:pt x="2" y="4"/>
                  <a:pt x="0" y="7"/>
                  <a:pt x="0" y="10"/>
                </a:cubicBezTo>
                <a:cubicBezTo>
                  <a:pt x="0" y="14"/>
                  <a:pt x="2" y="17"/>
                  <a:pt x="5" y="19"/>
                </a:cubicBezTo>
                <a:cubicBezTo>
                  <a:pt x="8" y="21"/>
                  <a:pt x="12" y="21"/>
                  <a:pt x="15" y="19"/>
                </a:cubicBezTo>
                <a:cubicBezTo>
                  <a:pt x="18" y="17"/>
                  <a:pt x="20" y="14"/>
                  <a:pt x="20" y="10"/>
                </a:cubicBezTo>
                <a:close/>
              </a:path>
            </a:pathLst>
          </a:cu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60" name="Freeform 56">
            <a:extLst>
              <a:ext uri="{FF2B5EF4-FFF2-40B4-BE49-F238E27FC236}">
                <a16:creationId xmlns:a16="http://schemas.microsoft.com/office/drawing/2014/main" id="{0072A8E9-484A-44E7-B6A3-58AA96DCB34D}"/>
              </a:ext>
            </a:extLst>
          </p:cNvPr>
          <p:cNvSpPr>
            <a:spLocks/>
          </p:cNvSpPr>
          <p:nvPr/>
        </p:nvSpPr>
        <p:spPr bwMode="auto">
          <a:xfrm>
            <a:off x="6187950" y="2629023"/>
            <a:ext cx="114895" cy="110179"/>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62" name="Freeform 56">
            <a:extLst>
              <a:ext uri="{FF2B5EF4-FFF2-40B4-BE49-F238E27FC236}">
                <a16:creationId xmlns:a16="http://schemas.microsoft.com/office/drawing/2014/main" id="{C02A8E26-767E-45F2-B8C6-5677ECFAF5F1}"/>
              </a:ext>
            </a:extLst>
          </p:cNvPr>
          <p:cNvSpPr>
            <a:spLocks/>
          </p:cNvSpPr>
          <p:nvPr/>
        </p:nvSpPr>
        <p:spPr bwMode="auto">
          <a:xfrm>
            <a:off x="5010687" y="3880092"/>
            <a:ext cx="114895" cy="110179"/>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64" name="Freeform 56">
            <a:extLst>
              <a:ext uri="{FF2B5EF4-FFF2-40B4-BE49-F238E27FC236}">
                <a16:creationId xmlns:a16="http://schemas.microsoft.com/office/drawing/2014/main" id="{CB4EC59A-110F-4AD8-90A2-AB973E04746E}"/>
              </a:ext>
            </a:extLst>
          </p:cNvPr>
          <p:cNvSpPr>
            <a:spLocks/>
          </p:cNvSpPr>
          <p:nvPr/>
        </p:nvSpPr>
        <p:spPr bwMode="auto">
          <a:xfrm>
            <a:off x="4079375" y="4064546"/>
            <a:ext cx="114895" cy="110179"/>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66" name="Freeform 56">
            <a:extLst>
              <a:ext uri="{FF2B5EF4-FFF2-40B4-BE49-F238E27FC236}">
                <a16:creationId xmlns:a16="http://schemas.microsoft.com/office/drawing/2014/main" id="{02A21D17-A9AC-4C28-A602-C6CC204D0762}"/>
              </a:ext>
            </a:extLst>
          </p:cNvPr>
          <p:cNvSpPr>
            <a:spLocks/>
          </p:cNvSpPr>
          <p:nvPr/>
        </p:nvSpPr>
        <p:spPr bwMode="auto">
          <a:xfrm>
            <a:off x="4338246" y="4241188"/>
            <a:ext cx="114895" cy="110179"/>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
        <p:nvSpPr>
          <p:cNvPr id="168" name="Freeform 56">
            <a:extLst>
              <a:ext uri="{FF2B5EF4-FFF2-40B4-BE49-F238E27FC236}">
                <a16:creationId xmlns:a16="http://schemas.microsoft.com/office/drawing/2014/main" id="{7A04320F-9645-4BB2-8B59-5DB05AF4A6A3}"/>
              </a:ext>
            </a:extLst>
          </p:cNvPr>
          <p:cNvSpPr>
            <a:spLocks/>
          </p:cNvSpPr>
          <p:nvPr/>
        </p:nvSpPr>
        <p:spPr bwMode="auto">
          <a:xfrm>
            <a:off x="2643719" y="5141311"/>
            <a:ext cx="114895" cy="110179"/>
          </a:xfrm>
          <a:custGeom>
            <a:avLst/>
            <a:gdLst>
              <a:gd name="T0" fmla="*/ 0 w 60"/>
              <a:gd name="T1" fmla="*/ 0 h 63"/>
              <a:gd name="T2" fmla="*/ 60 w 60"/>
              <a:gd name="T3" fmla="*/ 0 h 63"/>
              <a:gd name="T4" fmla="*/ 60 w 60"/>
              <a:gd name="T5" fmla="*/ 63 h 63"/>
              <a:gd name="T6" fmla="*/ 0 w 60"/>
              <a:gd name="T7" fmla="*/ 63 h 63"/>
              <a:gd name="T8" fmla="*/ 0 w 60"/>
              <a:gd name="T9" fmla="*/ 0 h 63"/>
              <a:gd name="T10" fmla="*/ 0 w 60"/>
              <a:gd name="T11" fmla="*/ 0 h 63"/>
            </a:gdLst>
            <a:ahLst/>
            <a:cxnLst>
              <a:cxn ang="0">
                <a:pos x="T0" y="T1"/>
              </a:cxn>
              <a:cxn ang="0">
                <a:pos x="T2" y="T3"/>
              </a:cxn>
              <a:cxn ang="0">
                <a:pos x="T4" y="T5"/>
              </a:cxn>
              <a:cxn ang="0">
                <a:pos x="T6" y="T7"/>
              </a:cxn>
              <a:cxn ang="0">
                <a:pos x="T8" y="T9"/>
              </a:cxn>
              <a:cxn ang="0">
                <a:pos x="T10" y="T11"/>
              </a:cxn>
            </a:cxnLst>
            <a:rect l="0" t="0" r="r" b="b"/>
            <a:pathLst>
              <a:path w="60" h="63">
                <a:moveTo>
                  <a:pt x="0" y="0"/>
                </a:moveTo>
                <a:lnTo>
                  <a:pt x="60" y="0"/>
                </a:lnTo>
                <a:lnTo>
                  <a:pt x="60" y="63"/>
                </a:lnTo>
                <a:lnTo>
                  <a:pt x="0" y="63"/>
                </a:lnTo>
                <a:lnTo>
                  <a:pt x="0" y="0"/>
                </a:lnTo>
                <a:lnTo>
                  <a:pt x="0" y="0"/>
                </a:lnTo>
                <a:close/>
              </a:path>
            </a:pathLst>
          </a:cu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endParaRPr>
          </a:p>
        </p:txBody>
      </p:sp>
    </p:spTree>
    <p:extLst>
      <p:ext uri="{BB962C8B-B14F-4D97-AF65-F5344CB8AC3E}">
        <p14:creationId xmlns:p14="http://schemas.microsoft.com/office/powerpoint/2010/main" val="1257761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2D9E-7D36-4DD4-B27E-83137FF85AEF}"/>
              </a:ext>
            </a:extLst>
          </p:cNvPr>
          <p:cNvSpPr>
            <a:spLocks noGrp="1"/>
          </p:cNvSpPr>
          <p:nvPr>
            <p:ph type="title"/>
          </p:nvPr>
        </p:nvSpPr>
        <p:spPr/>
        <p:txBody>
          <a:bodyPr/>
          <a:lstStyle/>
          <a:p>
            <a:r>
              <a:rPr lang="en-US" dirty="0"/>
              <a:t>KRYSTAL-1: Tumor Response and Duration of Benefit in the Other Solid Tumors Cohort</a:t>
            </a:r>
          </a:p>
        </p:txBody>
      </p:sp>
      <p:grpSp>
        <p:nvGrpSpPr>
          <p:cNvPr id="6" name="Group 7">
            <a:extLst>
              <a:ext uri="{FF2B5EF4-FFF2-40B4-BE49-F238E27FC236}">
                <a16:creationId xmlns:a16="http://schemas.microsoft.com/office/drawing/2014/main" id="{C6E16D4C-0806-475A-9FAE-84F67BDF0084}"/>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0482B438-B308-403C-A70B-B546A6BD34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7A322159-6BA7-42A3-9754-7D500B48B8D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Content Placeholder 15">
            <a:extLst>
              <a:ext uri="{FF2B5EF4-FFF2-40B4-BE49-F238E27FC236}">
                <a16:creationId xmlns:a16="http://schemas.microsoft.com/office/drawing/2014/main" id="{C4CCE95B-193F-429E-9948-E53BE70209D6}"/>
              </a:ext>
            </a:extLst>
          </p:cNvPr>
          <p:cNvSpPr>
            <a:spLocks noGrp="1"/>
          </p:cNvSpPr>
          <p:nvPr>
            <p:ph idx="1"/>
          </p:nvPr>
        </p:nvSpPr>
        <p:spPr>
          <a:xfrm>
            <a:off x="508000" y="1529128"/>
            <a:ext cx="10682051" cy="781130"/>
          </a:xfrm>
        </p:spPr>
        <p:txBody>
          <a:bodyPr/>
          <a:lstStyle/>
          <a:p>
            <a:r>
              <a:rPr lang="en-US" dirty="0"/>
              <a:t>Local radiographic scans every 6 wks in 6 evaluable patients, all patients remain on treatment</a:t>
            </a:r>
          </a:p>
        </p:txBody>
      </p:sp>
      <p:sp>
        <p:nvSpPr>
          <p:cNvPr id="15" name="TextBox 14">
            <a:extLst>
              <a:ext uri="{FF2B5EF4-FFF2-40B4-BE49-F238E27FC236}">
                <a16:creationId xmlns:a16="http://schemas.microsoft.com/office/drawing/2014/main" id="{718A6309-5394-4F8D-8932-9BFA99AC5FCB}"/>
              </a:ext>
            </a:extLst>
          </p:cNvPr>
          <p:cNvSpPr txBox="1"/>
          <p:nvPr/>
        </p:nvSpPr>
        <p:spPr bwMode="auto">
          <a:xfrm>
            <a:off x="2427087" y="5692817"/>
            <a:ext cx="257291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Evaluable Patients</a:t>
            </a:r>
          </a:p>
        </p:txBody>
      </p:sp>
      <p:sp>
        <p:nvSpPr>
          <p:cNvPr id="22" name="Text Box 15">
            <a:extLst>
              <a:ext uri="{FF2B5EF4-FFF2-40B4-BE49-F238E27FC236}">
                <a16:creationId xmlns:a16="http://schemas.microsoft.com/office/drawing/2014/main" id="{7AB78E60-7CB0-4232-849D-0322212A7CDA}"/>
              </a:ext>
            </a:extLst>
          </p:cNvPr>
          <p:cNvSpPr txBox="1">
            <a:spLocks noChangeArrowheads="1"/>
          </p:cNvSpPr>
          <p:nvPr/>
        </p:nvSpPr>
        <p:spPr bwMode="auto">
          <a:xfrm>
            <a:off x="412751" y="6354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ohnson</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AACR-NCI-EORTC 2020. Abstr LBA-04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8" name="Rectangle 81">
            <a:extLst>
              <a:ext uri="{FF2B5EF4-FFF2-40B4-BE49-F238E27FC236}">
                <a16:creationId xmlns:a16="http://schemas.microsoft.com/office/drawing/2014/main" id="{66DDBD95-6915-47DA-8B00-1DA2FF69CEBC}"/>
              </a:ext>
            </a:extLst>
          </p:cNvPr>
          <p:cNvSpPr>
            <a:spLocks noChangeArrowheads="1"/>
          </p:cNvSpPr>
          <p:nvPr/>
        </p:nvSpPr>
        <p:spPr bwMode="auto">
          <a:xfrm rot="16200000">
            <a:off x="-406245" y="4026821"/>
            <a:ext cx="216803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 From BL in Sum of</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Longest Diameter (%)</a:t>
            </a:r>
          </a:p>
        </p:txBody>
      </p:sp>
      <p:sp>
        <p:nvSpPr>
          <p:cNvPr id="14" name="Rectangle 180">
            <a:extLst>
              <a:ext uri="{FF2B5EF4-FFF2-40B4-BE49-F238E27FC236}">
                <a16:creationId xmlns:a16="http://schemas.microsoft.com/office/drawing/2014/main" id="{3AF7A932-6731-4EF0-9CC0-CC6ED7C0594E}"/>
              </a:ext>
            </a:extLst>
          </p:cNvPr>
          <p:cNvSpPr>
            <a:spLocks noChangeArrowheads="1"/>
          </p:cNvSpPr>
          <p:nvPr/>
        </p:nvSpPr>
        <p:spPr bwMode="auto">
          <a:xfrm>
            <a:off x="1062674" y="4765856"/>
            <a:ext cx="215842"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 name="Rectangle 182">
            <a:extLst>
              <a:ext uri="{FF2B5EF4-FFF2-40B4-BE49-F238E27FC236}">
                <a16:creationId xmlns:a16="http://schemas.microsoft.com/office/drawing/2014/main" id="{D50D6E05-F77A-4A84-B024-72819E9F06C6}"/>
              </a:ext>
            </a:extLst>
          </p:cNvPr>
          <p:cNvSpPr>
            <a:spLocks noChangeArrowheads="1"/>
          </p:cNvSpPr>
          <p:nvPr/>
        </p:nvSpPr>
        <p:spPr bwMode="auto">
          <a:xfrm>
            <a:off x="1062677" y="4499435"/>
            <a:ext cx="215842"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 name="Rectangle 184">
            <a:extLst>
              <a:ext uri="{FF2B5EF4-FFF2-40B4-BE49-F238E27FC236}">
                <a16:creationId xmlns:a16="http://schemas.microsoft.com/office/drawing/2014/main" id="{7EAA0761-1398-456A-A7F6-5589771D12D2}"/>
              </a:ext>
            </a:extLst>
          </p:cNvPr>
          <p:cNvSpPr>
            <a:spLocks noChangeArrowheads="1"/>
          </p:cNvSpPr>
          <p:nvPr/>
        </p:nvSpPr>
        <p:spPr bwMode="auto">
          <a:xfrm>
            <a:off x="1062677" y="4236677"/>
            <a:ext cx="215842"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Rectangle 186">
            <a:extLst>
              <a:ext uri="{FF2B5EF4-FFF2-40B4-BE49-F238E27FC236}">
                <a16:creationId xmlns:a16="http://schemas.microsoft.com/office/drawing/2014/main" id="{77440D00-729E-4E13-8AB2-2A95B2E566CD}"/>
              </a:ext>
            </a:extLst>
          </p:cNvPr>
          <p:cNvSpPr>
            <a:spLocks noChangeArrowheads="1"/>
          </p:cNvSpPr>
          <p:nvPr/>
        </p:nvSpPr>
        <p:spPr bwMode="auto">
          <a:xfrm>
            <a:off x="1195503" y="3981430"/>
            <a:ext cx="83016"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0" name="Rectangle 188">
            <a:extLst>
              <a:ext uri="{FF2B5EF4-FFF2-40B4-BE49-F238E27FC236}">
                <a16:creationId xmlns:a16="http://schemas.microsoft.com/office/drawing/2014/main" id="{A5CBB303-1A64-48B0-B205-1D6B1FE5F309}"/>
              </a:ext>
            </a:extLst>
          </p:cNvPr>
          <p:cNvSpPr>
            <a:spLocks noChangeArrowheads="1"/>
          </p:cNvSpPr>
          <p:nvPr/>
        </p:nvSpPr>
        <p:spPr bwMode="auto">
          <a:xfrm>
            <a:off x="1112487" y="3702514"/>
            <a:ext cx="166031"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1" name="Rectangle 190">
            <a:extLst>
              <a:ext uri="{FF2B5EF4-FFF2-40B4-BE49-F238E27FC236}">
                <a16:creationId xmlns:a16="http://schemas.microsoft.com/office/drawing/2014/main" id="{2C09940A-982E-4CD2-A9E4-FDD18F3DC3F2}"/>
              </a:ext>
            </a:extLst>
          </p:cNvPr>
          <p:cNvSpPr>
            <a:spLocks noChangeArrowheads="1"/>
          </p:cNvSpPr>
          <p:nvPr/>
        </p:nvSpPr>
        <p:spPr bwMode="auto">
          <a:xfrm>
            <a:off x="1112481" y="3440899"/>
            <a:ext cx="166031"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3" name="Freeform: Shape 22">
            <a:extLst>
              <a:ext uri="{FF2B5EF4-FFF2-40B4-BE49-F238E27FC236}">
                <a16:creationId xmlns:a16="http://schemas.microsoft.com/office/drawing/2014/main" id="{9ED5BDE9-6111-4FA3-906D-39B163C6C058}"/>
              </a:ext>
            </a:extLst>
          </p:cNvPr>
          <p:cNvSpPr/>
          <p:nvPr/>
        </p:nvSpPr>
        <p:spPr bwMode="auto">
          <a:xfrm>
            <a:off x="1408122" y="3215079"/>
            <a:ext cx="5034181" cy="2351610"/>
          </a:xfrm>
          <a:custGeom>
            <a:avLst/>
            <a:gdLst>
              <a:gd name="connsiteX0" fmla="*/ 0 w 5053519"/>
              <a:gd name="connsiteY0" fmla="*/ 0 h 1721796"/>
              <a:gd name="connsiteX1" fmla="*/ 0 w 5053519"/>
              <a:gd name="connsiteY1" fmla="*/ 1721796 h 1721796"/>
              <a:gd name="connsiteX2" fmla="*/ 5053519 w 5053519"/>
              <a:gd name="connsiteY2" fmla="*/ 1721796 h 1721796"/>
            </a:gdLst>
            <a:ahLst/>
            <a:cxnLst>
              <a:cxn ang="0">
                <a:pos x="connsiteX0" y="connsiteY0"/>
              </a:cxn>
              <a:cxn ang="0">
                <a:pos x="connsiteX1" y="connsiteY1"/>
              </a:cxn>
              <a:cxn ang="0">
                <a:pos x="connsiteX2" y="connsiteY2"/>
              </a:cxn>
            </a:cxnLst>
            <a:rect l="l" t="t" r="r" b="b"/>
            <a:pathLst>
              <a:path w="5053519" h="1721796">
                <a:moveTo>
                  <a:pt x="0" y="0"/>
                </a:moveTo>
                <a:lnTo>
                  <a:pt x="0" y="1721796"/>
                </a:lnTo>
                <a:lnTo>
                  <a:pt x="5053519" y="172179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4" name="Rectangle 180">
            <a:extLst>
              <a:ext uri="{FF2B5EF4-FFF2-40B4-BE49-F238E27FC236}">
                <a16:creationId xmlns:a16="http://schemas.microsoft.com/office/drawing/2014/main" id="{8407F9A9-75F7-4548-9548-9A8498D1A328}"/>
              </a:ext>
            </a:extLst>
          </p:cNvPr>
          <p:cNvSpPr>
            <a:spLocks noChangeArrowheads="1"/>
          </p:cNvSpPr>
          <p:nvPr/>
        </p:nvSpPr>
        <p:spPr bwMode="auto">
          <a:xfrm>
            <a:off x="983523" y="5305005"/>
            <a:ext cx="298857"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 name="Rectangle 182">
            <a:extLst>
              <a:ext uri="{FF2B5EF4-FFF2-40B4-BE49-F238E27FC236}">
                <a16:creationId xmlns:a16="http://schemas.microsoft.com/office/drawing/2014/main" id="{929896CF-7D5C-4FDF-A728-D513C93BD0C8}"/>
              </a:ext>
            </a:extLst>
          </p:cNvPr>
          <p:cNvSpPr>
            <a:spLocks noChangeArrowheads="1"/>
          </p:cNvSpPr>
          <p:nvPr/>
        </p:nvSpPr>
        <p:spPr bwMode="auto">
          <a:xfrm>
            <a:off x="1066541" y="5040113"/>
            <a:ext cx="215842"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6" name="Group 25">
            <a:extLst>
              <a:ext uri="{FF2B5EF4-FFF2-40B4-BE49-F238E27FC236}">
                <a16:creationId xmlns:a16="http://schemas.microsoft.com/office/drawing/2014/main" id="{8A516A0D-5D19-4570-9F5B-8141F8513531}"/>
              </a:ext>
            </a:extLst>
          </p:cNvPr>
          <p:cNvGrpSpPr/>
          <p:nvPr/>
        </p:nvGrpSpPr>
        <p:grpSpPr>
          <a:xfrm>
            <a:off x="1335317" y="3307307"/>
            <a:ext cx="66491" cy="2126143"/>
            <a:chOff x="2067060" y="2576809"/>
            <a:chExt cx="83455" cy="3067007"/>
          </a:xfrm>
        </p:grpSpPr>
        <p:grpSp>
          <p:nvGrpSpPr>
            <p:cNvPr id="27" name="Group 26">
              <a:extLst>
                <a:ext uri="{FF2B5EF4-FFF2-40B4-BE49-F238E27FC236}">
                  <a16:creationId xmlns:a16="http://schemas.microsoft.com/office/drawing/2014/main" id="{BBE35D84-0FFD-43FF-9C38-A01D4E3BF307}"/>
                </a:ext>
              </a:extLst>
            </p:cNvPr>
            <p:cNvGrpSpPr/>
            <p:nvPr/>
          </p:nvGrpSpPr>
          <p:grpSpPr>
            <a:xfrm>
              <a:off x="2067060" y="2576809"/>
              <a:ext cx="78598" cy="2285765"/>
              <a:chOff x="2688501" y="3765722"/>
              <a:chExt cx="81180" cy="2020352"/>
            </a:xfrm>
          </p:grpSpPr>
          <p:sp>
            <p:nvSpPr>
              <p:cNvPr id="31" name="Line 179">
                <a:extLst>
                  <a:ext uri="{FF2B5EF4-FFF2-40B4-BE49-F238E27FC236}">
                    <a16:creationId xmlns:a16="http://schemas.microsoft.com/office/drawing/2014/main" id="{780FC5DD-2B9D-44BD-B371-47D3A93E4870}"/>
                  </a:ext>
                </a:extLst>
              </p:cNvPr>
              <p:cNvSpPr>
                <a:spLocks noChangeShapeType="1"/>
              </p:cNvSpPr>
              <p:nvPr/>
            </p:nvSpPr>
            <p:spPr bwMode="auto">
              <a:xfrm flipH="1">
                <a:off x="2688501" y="5786074"/>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Line 181">
                <a:extLst>
                  <a:ext uri="{FF2B5EF4-FFF2-40B4-BE49-F238E27FC236}">
                    <a16:creationId xmlns:a16="http://schemas.microsoft.com/office/drawing/2014/main" id="{229965FE-FD5B-45FE-AF44-7E318F0E3011}"/>
                  </a:ext>
                </a:extLst>
              </p:cNvPr>
              <p:cNvSpPr>
                <a:spLocks noChangeShapeType="1"/>
              </p:cNvSpPr>
              <p:nvPr/>
            </p:nvSpPr>
            <p:spPr bwMode="auto">
              <a:xfrm flipH="1">
                <a:off x="2688501" y="54493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 name="Line 183">
                <a:extLst>
                  <a:ext uri="{FF2B5EF4-FFF2-40B4-BE49-F238E27FC236}">
                    <a16:creationId xmlns:a16="http://schemas.microsoft.com/office/drawing/2014/main" id="{3195A857-2F75-4909-B7C8-B7DB1BA2E4BF}"/>
                  </a:ext>
                </a:extLst>
              </p:cNvPr>
              <p:cNvSpPr>
                <a:spLocks noChangeShapeType="1"/>
              </p:cNvSpPr>
              <p:nvPr/>
            </p:nvSpPr>
            <p:spPr bwMode="auto">
              <a:xfrm flipH="1">
                <a:off x="2688501" y="51126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Line 185">
                <a:extLst>
                  <a:ext uri="{FF2B5EF4-FFF2-40B4-BE49-F238E27FC236}">
                    <a16:creationId xmlns:a16="http://schemas.microsoft.com/office/drawing/2014/main" id="{7BE045A7-F364-4A26-8ED5-F1D72EE03801}"/>
                  </a:ext>
                </a:extLst>
              </p:cNvPr>
              <p:cNvSpPr>
                <a:spLocks noChangeShapeType="1"/>
              </p:cNvSpPr>
              <p:nvPr/>
            </p:nvSpPr>
            <p:spPr bwMode="auto">
              <a:xfrm flipH="1">
                <a:off x="2688501" y="477589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Line 187">
                <a:extLst>
                  <a:ext uri="{FF2B5EF4-FFF2-40B4-BE49-F238E27FC236}">
                    <a16:creationId xmlns:a16="http://schemas.microsoft.com/office/drawing/2014/main" id="{A8325ED9-FCDE-4DF3-AF80-FEF3833A1346}"/>
                  </a:ext>
                </a:extLst>
              </p:cNvPr>
              <p:cNvSpPr>
                <a:spLocks noChangeShapeType="1"/>
              </p:cNvSpPr>
              <p:nvPr/>
            </p:nvSpPr>
            <p:spPr bwMode="auto">
              <a:xfrm flipH="1">
                <a:off x="2688501" y="443917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Line 189">
                <a:extLst>
                  <a:ext uri="{FF2B5EF4-FFF2-40B4-BE49-F238E27FC236}">
                    <a16:creationId xmlns:a16="http://schemas.microsoft.com/office/drawing/2014/main" id="{218AFCDF-6DE9-4EA2-AB03-81CFCD70EC45}"/>
                  </a:ext>
                </a:extLst>
              </p:cNvPr>
              <p:cNvSpPr>
                <a:spLocks noChangeShapeType="1"/>
              </p:cNvSpPr>
              <p:nvPr/>
            </p:nvSpPr>
            <p:spPr bwMode="auto">
              <a:xfrm flipH="1">
                <a:off x="2688501" y="41024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Line 187">
                <a:extLst>
                  <a:ext uri="{FF2B5EF4-FFF2-40B4-BE49-F238E27FC236}">
                    <a16:creationId xmlns:a16="http://schemas.microsoft.com/office/drawing/2014/main" id="{713AE10E-CD3C-49ED-A67E-9C22ABDCA35B}"/>
                  </a:ext>
                </a:extLst>
              </p:cNvPr>
              <p:cNvSpPr>
                <a:spLocks noChangeShapeType="1"/>
              </p:cNvSpPr>
              <p:nvPr/>
            </p:nvSpPr>
            <p:spPr bwMode="auto">
              <a:xfrm flipH="1">
                <a:off x="2688501" y="37657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8" name="Group 27">
              <a:extLst>
                <a:ext uri="{FF2B5EF4-FFF2-40B4-BE49-F238E27FC236}">
                  <a16:creationId xmlns:a16="http://schemas.microsoft.com/office/drawing/2014/main" id="{32B903E4-5EEA-4636-9F3B-C0563355C403}"/>
                </a:ext>
              </a:extLst>
            </p:cNvPr>
            <p:cNvGrpSpPr/>
            <p:nvPr/>
          </p:nvGrpSpPr>
          <p:grpSpPr>
            <a:xfrm>
              <a:off x="2071917" y="5262853"/>
              <a:ext cx="78598" cy="380963"/>
              <a:chOff x="2219460" y="4634010"/>
              <a:chExt cx="78598" cy="380963"/>
            </a:xfrm>
          </p:grpSpPr>
          <p:sp>
            <p:nvSpPr>
              <p:cNvPr id="29" name="Line 179">
                <a:extLst>
                  <a:ext uri="{FF2B5EF4-FFF2-40B4-BE49-F238E27FC236}">
                    <a16:creationId xmlns:a16="http://schemas.microsoft.com/office/drawing/2014/main" id="{80292B28-BD3B-4697-B7D4-55F12D3A8866}"/>
                  </a:ext>
                </a:extLst>
              </p:cNvPr>
              <p:cNvSpPr>
                <a:spLocks noChangeShapeType="1"/>
              </p:cNvSpPr>
              <p:nvPr/>
            </p:nvSpPr>
            <p:spPr bwMode="auto">
              <a:xfrm flipH="1">
                <a:off x="2219460" y="5014973"/>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Line 181">
                <a:extLst>
                  <a:ext uri="{FF2B5EF4-FFF2-40B4-BE49-F238E27FC236}">
                    <a16:creationId xmlns:a16="http://schemas.microsoft.com/office/drawing/2014/main" id="{AEBE8BCA-D7C8-4852-ADF0-64D9CF83F674}"/>
                  </a:ext>
                </a:extLst>
              </p:cNvPr>
              <p:cNvSpPr>
                <a:spLocks noChangeShapeType="1"/>
              </p:cNvSpPr>
              <p:nvPr/>
            </p:nvSpPr>
            <p:spPr bwMode="auto">
              <a:xfrm flipH="1">
                <a:off x="2219460" y="4634010"/>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39" name="Rectangle 188">
            <a:extLst>
              <a:ext uri="{FF2B5EF4-FFF2-40B4-BE49-F238E27FC236}">
                <a16:creationId xmlns:a16="http://schemas.microsoft.com/office/drawing/2014/main" id="{1700E88E-D964-47DE-ACD7-E6C64FB1BBE1}"/>
              </a:ext>
            </a:extLst>
          </p:cNvPr>
          <p:cNvSpPr>
            <a:spLocks noChangeArrowheads="1"/>
          </p:cNvSpPr>
          <p:nvPr/>
        </p:nvSpPr>
        <p:spPr bwMode="auto">
          <a:xfrm>
            <a:off x="1123501" y="3178713"/>
            <a:ext cx="166031" cy="17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49" name="Group 48">
            <a:extLst>
              <a:ext uri="{FF2B5EF4-FFF2-40B4-BE49-F238E27FC236}">
                <a16:creationId xmlns:a16="http://schemas.microsoft.com/office/drawing/2014/main" id="{6113D34E-C78D-4DAA-ADC6-34CEB233C923}"/>
              </a:ext>
            </a:extLst>
          </p:cNvPr>
          <p:cNvGrpSpPr/>
          <p:nvPr/>
        </p:nvGrpSpPr>
        <p:grpSpPr>
          <a:xfrm>
            <a:off x="4427874" y="2469604"/>
            <a:ext cx="2065566" cy="1469749"/>
            <a:chOff x="3652737" y="2366269"/>
            <a:chExt cx="2065566" cy="1469749"/>
          </a:xfrm>
        </p:grpSpPr>
        <p:sp>
          <p:nvSpPr>
            <p:cNvPr id="42" name="Rectangle 190">
              <a:extLst>
                <a:ext uri="{FF2B5EF4-FFF2-40B4-BE49-F238E27FC236}">
                  <a16:creationId xmlns:a16="http://schemas.microsoft.com/office/drawing/2014/main" id="{8A8875D9-16CF-4201-9521-7240291CD502}"/>
                </a:ext>
              </a:extLst>
            </p:cNvPr>
            <p:cNvSpPr>
              <a:spLocks noChangeArrowheads="1"/>
            </p:cNvSpPr>
            <p:nvPr/>
          </p:nvSpPr>
          <p:spPr bwMode="auto">
            <a:xfrm>
              <a:off x="3842790" y="2604912"/>
              <a:ext cx="187551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Mucinous appendiceal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Pancreatic</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Ovarian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Endometrial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a:t>
              </a:r>
              <a:r>
                <a:rPr kumimoji="0" lang="en-US"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olangiocarcinoma</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 name="Rectangle 42">
              <a:extLst>
                <a:ext uri="{FF2B5EF4-FFF2-40B4-BE49-F238E27FC236}">
                  <a16:creationId xmlns:a16="http://schemas.microsoft.com/office/drawing/2014/main" id="{25D4F1A4-14F7-445F-B9B7-19BD68B9EF1B}"/>
                </a:ext>
              </a:extLst>
            </p:cNvPr>
            <p:cNvSpPr/>
            <p:nvPr/>
          </p:nvSpPr>
          <p:spPr bwMode="auto">
            <a:xfrm>
              <a:off x="3664956" y="2673732"/>
              <a:ext cx="107025" cy="1070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FE0634D8-7999-4818-85AD-4B9793C6E046}"/>
                </a:ext>
              </a:extLst>
            </p:cNvPr>
            <p:cNvSpPr/>
            <p:nvPr/>
          </p:nvSpPr>
          <p:spPr bwMode="auto">
            <a:xfrm>
              <a:off x="3664956" y="2921492"/>
              <a:ext cx="107025" cy="1070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190">
              <a:extLst>
                <a:ext uri="{FF2B5EF4-FFF2-40B4-BE49-F238E27FC236}">
                  <a16:creationId xmlns:a16="http://schemas.microsoft.com/office/drawing/2014/main" id="{E57381AA-96C4-4F41-A48F-D859E8E29668}"/>
                </a:ext>
              </a:extLst>
            </p:cNvPr>
            <p:cNvSpPr>
              <a:spLocks noChangeArrowheads="1"/>
            </p:cNvSpPr>
            <p:nvPr/>
          </p:nvSpPr>
          <p:spPr bwMode="auto">
            <a:xfrm>
              <a:off x="3652737" y="2366269"/>
              <a:ext cx="10041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Tumor Type</a:t>
              </a:r>
              <a:endPar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6A4C70F4-A477-48E5-9BF8-D9D880F39451}"/>
                </a:ext>
              </a:extLst>
            </p:cNvPr>
            <p:cNvSpPr/>
            <p:nvPr/>
          </p:nvSpPr>
          <p:spPr bwMode="auto">
            <a:xfrm>
              <a:off x="3664956" y="3165176"/>
              <a:ext cx="107025" cy="10702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9">
              <a:extLst>
                <a:ext uri="{FF2B5EF4-FFF2-40B4-BE49-F238E27FC236}">
                  <a16:creationId xmlns:a16="http://schemas.microsoft.com/office/drawing/2014/main" id="{716F17DC-4B4E-4BD7-BB1B-1C5AD31F8C75}"/>
                </a:ext>
              </a:extLst>
            </p:cNvPr>
            <p:cNvSpPr/>
            <p:nvPr/>
          </p:nvSpPr>
          <p:spPr bwMode="auto">
            <a:xfrm>
              <a:off x="3664956" y="3412936"/>
              <a:ext cx="107025" cy="10702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FD1D1FD6-768F-41A4-931C-4C60F028A1F2}"/>
                </a:ext>
              </a:extLst>
            </p:cNvPr>
            <p:cNvSpPr/>
            <p:nvPr/>
          </p:nvSpPr>
          <p:spPr bwMode="auto">
            <a:xfrm>
              <a:off x="3664956" y="3653851"/>
              <a:ext cx="107025" cy="10702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53" name="Straight Connector 52">
            <a:extLst>
              <a:ext uri="{FF2B5EF4-FFF2-40B4-BE49-F238E27FC236}">
                <a16:creationId xmlns:a16="http://schemas.microsoft.com/office/drawing/2014/main" id="{B0154B1B-B604-4A18-848C-933670E98399}"/>
              </a:ext>
            </a:extLst>
          </p:cNvPr>
          <p:cNvCxnSpPr>
            <a:cxnSpLocks/>
          </p:cNvCxnSpPr>
          <p:nvPr/>
        </p:nvCxnSpPr>
        <p:spPr bwMode="auto">
          <a:xfrm>
            <a:off x="1413317" y="4509825"/>
            <a:ext cx="5013619"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4" name="Rectangle 53">
            <a:extLst>
              <a:ext uri="{FF2B5EF4-FFF2-40B4-BE49-F238E27FC236}">
                <a16:creationId xmlns:a16="http://schemas.microsoft.com/office/drawing/2014/main" id="{B3980967-4372-406F-8A19-3C138D139526}"/>
              </a:ext>
            </a:extLst>
          </p:cNvPr>
          <p:cNvSpPr/>
          <p:nvPr/>
        </p:nvSpPr>
        <p:spPr bwMode="auto">
          <a:xfrm>
            <a:off x="1650583" y="3946444"/>
            <a:ext cx="420616" cy="1520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BB224968-361E-45DB-9BB0-1886EA8EA514}"/>
              </a:ext>
            </a:extLst>
          </p:cNvPr>
          <p:cNvSpPr/>
          <p:nvPr/>
        </p:nvSpPr>
        <p:spPr bwMode="auto">
          <a:xfrm>
            <a:off x="2442673" y="4092837"/>
            <a:ext cx="420616" cy="2708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5F32821A-80F7-472F-B6B8-1C437586A732}"/>
              </a:ext>
            </a:extLst>
          </p:cNvPr>
          <p:cNvSpPr/>
          <p:nvPr/>
        </p:nvSpPr>
        <p:spPr bwMode="auto">
          <a:xfrm>
            <a:off x="3266955" y="4092837"/>
            <a:ext cx="420616" cy="61199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B5216695-BC4C-4C82-B129-9FA2E197B140}"/>
              </a:ext>
            </a:extLst>
          </p:cNvPr>
          <p:cNvSpPr/>
          <p:nvPr/>
        </p:nvSpPr>
        <p:spPr bwMode="auto">
          <a:xfrm>
            <a:off x="4075652" y="4092837"/>
            <a:ext cx="420616" cy="64973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40B1CC4E-6771-49F8-A103-9C94348A1CAB}"/>
              </a:ext>
            </a:extLst>
          </p:cNvPr>
          <p:cNvSpPr/>
          <p:nvPr/>
        </p:nvSpPr>
        <p:spPr bwMode="auto">
          <a:xfrm>
            <a:off x="4898513" y="4099587"/>
            <a:ext cx="420616" cy="64973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9F19CA24-ADBE-4F31-A8FF-325F6FA7E612}"/>
              </a:ext>
            </a:extLst>
          </p:cNvPr>
          <p:cNvSpPr/>
          <p:nvPr/>
        </p:nvSpPr>
        <p:spPr bwMode="auto">
          <a:xfrm>
            <a:off x="5696942" y="4092837"/>
            <a:ext cx="420616" cy="81289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51" name="Straight Connector 50">
            <a:extLst>
              <a:ext uri="{FF2B5EF4-FFF2-40B4-BE49-F238E27FC236}">
                <a16:creationId xmlns:a16="http://schemas.microsoft.com/office/drawing/2014/main" id="{481200DF-0299-4258-A396-71F7EEFF3138}"/>
              </a:ext>
            </a:extLst>
          </p:cNvPr>
          <p:cNvCxnSpPr/>
          <p:nvPr/>
        </p:nvCxnSpPr>
        <p:spPr bwMode="auto">
          <a:xfrm>
            <a:off x="1396004" y="4098532"/>
            <a:ext cx="5030932" cy="0"/>
          </a:xfrm>
          <a:prstGeom prst="line">
            <a:avLst/>
          </a:prstGeom>
          <a:noFill/>
          <a:ln w="28575" cap="flat" cmpd="sng" algn="ctr">
            <a:solidFill>
              <a:schemeClr val="bg1"/>
            </a:solidFill>
            <a:prstDash val="solid"/>
            <a:round/>
            <a:headEnd type="none" w="med" len="med"/>
            <a:tailEnd type="none" w="med" len="med"/>
          </a:ln>
          <a:effectLst/>
        </p:spPr>
      </p:cxnSp>
      <p:sp>
        <p:nvSpPr>
          <p:cNvPr id="65" name="Rectangle 188">
            <a:extLst>
              <a:ext uri="{FF2B5EF4-FFF2-40B4-BE49-F238E27FC236}">
                <a16:creationId xmlns:a16="http://schemas.microsoft.com/office/drawing/2014/main" id="{06F02FFB-1D5D-40F6-A214-A685FA1156BC}"/>
              </a:ext>
            </a:extLst>
          </p:cNvPr>
          <p:cNvSpPr>
            <a:spLocks noChangeArrowheads="1"/>
          </p:cNvSpPr>
          <p:nvPr/>
        </p:nvSpPr>
        <p:spPr bwMode="auto">
          <a:xfrm>
            <a:off x="1753861" y="3695102"/>
            <a:ext cx="2212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7" name="Rectangle 188">
            <a:extLst>
              <a:ext uri="{FF2B5EF4-FFF2-40B4-BE49-F238E27FC236}">
                <a16:creationId xmlns:a16="http://schemas.microsoft.com/office/drawing/2014/main" id="{9CEBEAB5-92F2-4278-80A5-90FB755650DB}"/>
              </a:ext>
            </a:extLst>
          </p:cNvPr>
          <p:cNvSpPr>
            <a:spLocks noChangeArrowheads="1"/>
          </p:cNvSpPr>
          <p:nvPr/>
        </p:nvSpPr>
        <p:spPr bwMode="auto">
          <a:xfrm>
            <a:off x="2532888" y="4338558"/>
            <a:ext cx="2212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1" name="Rectangle 188">
            <a:extLst>
              <a:ext uri="{FF2B5EF4-FFF2-40B4-BE49-F238E27FC236}">
                <a16:creationId xmlns:a16="http://schemas.microsoft.com/office/drawing/2014/main" id="{8C4E4FEE-EE79-447D-B751-D94AFD2AC35E}"/>
              </a:ext>
            </a:extLst>
          </p:cNvPr>
          <p:cNvSpPr>
            <a:spLocks noChangeArrowheads="1"/>
          </p:cNvSpPr>
          <p:nvPr/>
        </p:nvSpPr>
        <p:spPr bwMode="auto">
          <a:xfrm>
            <a:off x="3370288" y="4690323"/>
            <a:ext cx="2180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3" name="Rectangle 188">
            <a:extLst>
              <a:ext uri="{FF2B5EF4-FFF2-40B4-BE49-F238E27FC236}">
                <a16:creationId xmlns:a16="http://schemas.microsoft.com/office/drawing/2014/main" id="{D8D8ED82-90D3-4D9A-8A55-4D08F5EB3792}"/>
              </a:ext>
            </a:extLst>
          </p:cNvPr>
          <p:cNvSpPr>
            <a:spLocks noChangeArrowheads="1"/>
          </p:cNvSpPr>
          <p:nvPr/>
        </p:nvSpPr>
        <p:spPr bwMode="auto">
          <a:xfrm>
            <a:off x="4125221" y="4737291"/>
            <a:ext cx="32541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uPR</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5" name="Rectangle 188">
            <a:extLst>
              <a:ext uri="{FF2B5EF4-FFF2-40B4-BE49-F238E27FC236}">
                <a16:creationId xmlns:a16="http://schemas.microsoft.com/office/drawing/2014/main" id="{3F9403CC-723D-444F-A7FC-91956E54DE6D}"/>
              </a:ext>
            </a:extLst>
          </p:cNvPr>
          <p:cNvSpPr>
            <a:spLocks noChangeArrowheads="1"/>
          </p:cNvSpPr>
          <p:nvPr/>
        </p:nvSpPr>
        <p:spPr bwMode="auto">
          <a:xfrm>
            <a:off x="4995340" y="4739940"/>
            <a:ext cx="2180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7" name="Rectangle 188">
            <a:extLst>
              <a:ext uri="{FF2B5EF4-FFF2-40B4-BE49-F238E27FC236}">
                <a16:creationId xmlns:a16="http://schemas.microsoft.com/office/drawing/2014/main" id="{F253D0F8-8786-4A39-B792-82A9E15FE6B2}"/>
              </a:ext>
            </a:extLst>
          </p:cNvPr>
          <p:cNvSpPr>
            <a:spLocks noChangeArrowheads="1"/>
          </p:cNvSpPr>
          <p:nvPr/>
        </p:nvSpPr>
        <p:spPr bwMode="auto">
          <a:xfrm>
            <a:off x="5798245" y="4886462"/>
            <a:ext cx="2180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9" name="Rectangle 78">
            <a:extLst>
              <a:ext uri="{FF2B5EF4-FFF2-40B4-BE49-F238E27FC236}">
                <a16:creationId xmlns:a16="http://schemas.microsoft.com/office/drawing/2014/main" id="{634FD8F2-7095-4D46-B0F8-A8F704DA2292}"/>
              </a:ext>
            </a:extLst>
          </p:cNvPr>
          <p:cNvSpPr/>
          <p:nvPr/>
        </p:nvSpPr>
        <p:spPr bwMode="auto">
          <a:xfrm>
            <a:off x="6765238" y="3479297"/>
            <a:ext cx="3285096" cy="24622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82" name="Group 81">
            <a:extLst>
              <a:ext uri="{FF2B5EF4-FFF2-40B4-BE49-F238E27FC236}">
                <a16:creationId xmlns:a16="http://schemas.microsoft.com/office/drawing/2014/main" id="{94307392-D1C8-41FA-B906-399A16E4A95D}"/>
              </a:ext>
            </a:extLst>
          </p:cNvPr>
          <p:cNvGrpSpPr/>
          <p:nvPr/>
        </p:nvGrpSpPr>
        <p:grpSpPr>
          <a:xfrm rot="5400000">
            <a:off x="9127984" y="3189434"/>
            <a:ext cx="85244" cy="4810734"/>
            <a:chOff x="2067061" y="2957771"/>
            <a:chExt cx="83454" cy="2686045"/>
          </a:xfrm>
        </p:grpSpPr>
        <p:grpSp>
          <p:nvGrpSpPr>
            <p:cNvPr id="83" name="Group 82">
              <a:extLst>
                <a:ext uri="{FF2B5EF4-FFF2-40B4-BE49-F238E27FC236}">
                  <a16:creationId xmlns:a16="http://schemas.microsoft.com/office/drawing/2014/main" id="{BA15C445-7851-4C69-B849-8EA8D3587AEB}"/>
                </a:ext>
              </a:extLst>
            </p:cNvPr>
            <p:cNvGrpSpPr/>
            <p:nvPr/>
          </p:nvGrpSpPr>
          <p:grpSpPr>
            <a:xfrm>
              <a:off x="2067061" y="2957771"/>
              <a:ext cx="78599" cy="1909785"/>
              <a:chOff x="2688501" y="4102447"/>
              <a:chExt cx="81181" cy="1688029"/>
            </a:xfrm>
          </p:grpSpPr>
          <p:sp>
            <p:nvSpPr>
              <p:cNvPr id="87" name="Line 179">
                <a:extLst>
                  <a:ext uri="{FF2B5EF4-FFF2-40B4-BE49-F238E27FC236}">
                    <a16:creationId xmlns:a16="http://schemas.microsoft.com/office/drawing/2014/main" id="{AC15862A-943C-489B-A4CB-6FD9EC4E69E2}"/>
                  </a:ext>
                </a:extLst>
              </p:cNvPr>
              <p:cNvSpPr>
                <a:spLocks noChangeShapeType="1"/>
              </p:cNvSpPr>
              <p:nvPr/>
            </p:nvSpPr>
            <p:spPr bwMode="auto">
              <a:xfrm flipH="1">
                <a:off x="2688502" y="5790476"/>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 name="Line 181">
                <a:extLst>
                  <a:ext uri="{FF2B5EF4-FFF2-40B4-BE49-F238E27FC236}">
                    <a16:creationId xmlns:a16="http://schemas.microsoft.com/office/drawing/2014/main" id="{D982518C-8A2B-4FF6-AB57-6EF60446FDC7}"/>
                  </a:ext>
                </a:extLst>
              </p:cNvPr>
              <p:cNvSpPr>
                <a:spLocks noChangeShapeType="1"/>
              </p:cNvSpPr>
              <p:nvPr/>
            </p:nvSpPr>
            <p:spPr bwMode="auto">
              <a:xfrm flipH="1">
                <a:off x="2688502" y="5453749"/>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9" name="Line 183">
                <a:extLst>
                  <a:ext uri="{FF2B5EF4-FFF2-40B4-BE49-F238E27FC236}">
                    <a16:creationId xmlns:a16="http://schemas.microsoft.com/office/drawing/2014/main" id="{DFF0D95C-95ED-4EA5-8731-48B5BE30B48B}"/>
                  </a:ext>
                </a:extLst>
              </p:cNvPr>
              <p:cNvSpPr>
                <a:spLocks noChangeShapeType="1"/>
              </p:cNvSpPr>
              <p:nvPr/>
            </p:nvSpPr>
            <p:spPr bwMode="auto">
              <a:xfrm flipH="1">
                <a:off x="2688501" y="511262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0" name="Line 185">
                <a:extLst>
                  <a:ext uri="{FF2B5EF4-FFF2-40B4-BE49-F238E27FC236}">
                    <a16:creationId xmlns:a16="http://schemas.microsoft.com/office/drawing/2014/main" id="{E4F22112-146B-449F-85BD-F2C9F1B61B8A}"/>
                  </a:ext>
                </a:extLst>
              </p:cNvPr>
              <p:cNvSpPr>
                <a:spLocks noChangeShapeType="1"/>
              </p:cNvSpPr>
              <p:nvPr/>
            </p:nvSpPr>
            <p:spPr bwMode="auto">
              <a:xfrm flipH="1">
                <a:off x="2688501" y="477589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1" name="Line 187">
                <a:extLst>
                  <a:ext uri="{FF2B5EF4-FFF2-40B4-BE49-F238E27FC236}">
                    <a16:creationId xmlns:a16="http://schemas.microsoft.com/office/drawing/2014/main" id="{B5ED84A7-9565-4DB9-B918-D62D40A43DEE}"/>
                  </a:ext>
                </a:extLst>
              </p:cNvPr>
              <p:cNvSpPr>
                <a:spLocks noChangeShapeType="1"/>
              </p:cNvSpPr>
              <p:nvPr/>
            </p:nvSpPr>
            <p:spPr bwMode="auto">
              <a:xfrm flipH="1">
                <a:off x="2688501" y="4439172"/>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2" name="Line 189">
                <a:extLst>
                  <a:ext uri="{FF2B5EF4-FFF2-40B4-BE49-F238E27FC236}">
                    <a16:creationId xmlns:a16="http://schemas.microsoft.com/office/drawing/2014/main" id="{43789C22-FDC3-4AD0-9802-0521336F933A}"/>
                  </a:ext>
                </a:extLst>
              </p:cNvPr>
              <p:cNvSpPr>
                <a:spLocks noChangeShapeType="1"/>
              </p:cNvSpPr>
              <p:nvPr/>
            </p:nvSpPr>
            <p:spPr bwMode="auto">
              <a:xfrm flipH="1">
                <a:off x="2688501" y="4102447"/>
                <a:ext cx="8118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4" name="Group 83">
              <a:extLst>
                <a:ext uri="{FF2B5EF4-FFF2-40B4-BE49-F238E27FC236}">
                  <a16:creationId xmlns:a16="http://schemas.microsoft.com/office/drawing/2014/main" id="{DE4FDB5D-3D3F-4E32-BC85-7BE7A57C137A}"/>
                </a:ext>
              </a:extLst>
            </p:cNvPr>
            <p:cNvGrpSpPr/>
            <p:nvPr/>
          </p:nvGrpSpPr>
          <p:grpSpPr>
            <a:xfrm>
              <a:off x="2071917" y="5250403"/>
              <a:ext cx="78598" cy="393413"/>
              <a:chOff x="2219460" y="4621560"/>
              <a:chExt cx="78598" cy="393413"/>
            </a:xfrm>
          </p:grpSpPr>
          <p:sp>
            <p:nvSpPr>
              <p:cNvPr id="85" name="Line 179">
                <a:extLst>
                  <a:ext uri="{FF2B5EF4-FFF2-40B4-BE49-F238E27FC236}">
                    <a16:creationId xmlns:a16="http://schemas.microsoft.com/office/drawing/2014/main" id="{1312E910-1992-409B-BA86-7A5BF1B7CCEE}"/>
                  </a:ext>
                </a:extLst>
              </p:cNvPr>
              <p:cNvSpPr>
                <a:spLocks noChangeShapeType="1"/>
              </p:cNvSpPr>
              <p:nvPr/>
            </p:nvSpPr>
            <p:spPr bwMode="auto">
              <a:xfrm flipH="1">
                <a:off x="2219460" y="5014973"/>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6" name="Line 181">
                <a:extLst>
                  <a:ext uri="{FF2B5EF4-FFF2-40B4-BE49-F238E27FC236}">
                    <a16:creationId xmlns:a16="http://schemas.microsoft.com/office/drawing/2014/main" id="{C9E7D6E5-38CB-4FA4-863C-58DBDC7A9B87}"/>
                  </a:ext>
                </a:extLst>
              </p:cNvPr>
              <p:cNvSpPr>
                <a:spLocks noChangeShapeType="1"/>
              </p:cNvSpPr>
              <p:nvPr/>
            </p:nvSpPr>
            <p:spPr bwMode="auto">
              <a:xfrm flipH="1">
                <a:off x="2219460" y="4621560"/>
                <a:ext cx="78598"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95" name="Rectangle 180">
            <a:extLst>
              <a:ext uri="{FF2B5EF4-FFF2-40B4-BE49-F238E27FC236}">
                <a16:creationId xmlns:a16="http://schemas.microsoft.com/office/drawing/2014/main" id="{D5979470-C431-4BE0-B78E-EC43DD6876B3}"/>
              </a:ext>
            </a:extLst>
          </p:cNvPr>
          <p:cNvSpPr>
            <a:spLocks noChangeArrowheads="1"/>
          </p:cNvSpPr>
          <p:nvPr/>
        </p:nvSpPr>
        <p:spPr bwMode="auto">
          <a:xfrm>
            <a:off x="6646188" y="5613657"/>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7" name="Rectangle 180">
            <a:extLst>
              <a:ext uri="{FF2B5EF4-FFF2-40B4-BE49-F238E27FC236}">
                <a16:creationId xmlns:a16="http://schemas.microsoft.com/office/drawing/2014/main" id="{2F2A0068-AEFB-45D1-9C99-06C9F43ECAE3}"/>
              </a:ext>
            </a:extLst>
          </p:cNvPr>
          <p:cNvSpPr>
            <a:spLocks noChangeArrowheads="1"/>
          </p:cNvSpPr>
          <p:nvPr/>
        </p:nvSpPr>
        <p:spPr bwMode="auto">
          <a:xfrm>
            <a:off x="7354169" y="5624230"/>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9" name="Rectangle 180">
            <a:extLst>
              <a:ext uri="{FF2B5EF4-FFF2-40B4-BE49-F238E27FC236}">
                <a16:creationId xmlns:a16="http://schemas.microsoft.com/office/drawing/2014/main" id="{1018C10C-BFCC-490F-8B66-A4DE8E84FDE4}"/>
              </a:ext>
            </a:extLst>
          </p:cNvPr>
          <p:cNvSpPr>
            <a:spLocks noChangeArrowheads="1"/>
          </p:cNvSpPr>
          <p:nvPr/>
        </p:nvSpPr>
        <p:spPr bwMode="auto">
          <a:xfrm>
            <a:off x="8036477" y="5624230"/>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1" name="Rectangle 180">
            <a:extLst>
              <a:ext uri="{FF2B5EF4-FFF2-40B4-BE49-F238E27FC236}">
                <a16:creationId xmlns:a16="http://schemas.microsoft.com/office/drawing/2014/main" id="{DE460224-8122-405C-A55A-F04F07A03212}"/>
              </a:ext>
            </a:extLst>
          </p:cNvPr>
          <p:cNvSpPr>
            <a:spLocks noChangeArrowheads="1"/>
          </p:cNvSpPr>
          <p:nvPr/>
        </p:nvSpPr>
        <p:spPr bwMode="auto">
          <a:xfrm>
            <a:off x="8727700" y="5607948"/>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3" name="Rectangle 180">
            <a:extLst>
              <a:ext uri="{FF2B5EF4-FFF2-40B4-BE49-F238E27FC236}">
                <a16:creationId xmlns:a16="http://schemas.microsoft.com/office/drawing/2014/main" id="{C78A5AE4-1829-4A0A-952C-E2F0469215E3}"/>
              </a:ext>
            </a:extLst>
          </p:cNvPr>
          <p:cNvSpPr>
            <a:spLocks noChangeArrowheads="1"/>
          </p:cNvSpPr>
          <p:nvPr/>
        </p:nvSpPr>
        <p:spPr bwMode="auto">
          <a:xfrm>
            <a:off x="9410008" y="5607948"/>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5" name="Rectangle 180">
            <a:extLst>
              <a:ext uri="{FF2B5EF4-FFF2-40B4-BE49-F238E27FC236}">
                <a16:creationId xmlns:a16="http://schemas.microsoft.com/office/drawing/2014/main" id="{450F97E4-591D-4BF8-8C58-616B30C483EF}"/>
              </a:ext>
            </a:extLst>
          </p:cNvPr>
          <p:cNvSpPr>
            <a:spLocks noChangeArrowheads="1"/>
          </p:cNvSpPr>
          <p:nvPr/>
        </p:nvSpPr>
        <p:spPr bwMode="auto">
          <a:xfrm>
            <a:off x="10092311" y="5604689"/>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7" name="Rectangle 180">
            <a:extLst>
              <a:ext uri="{FF2B5EF4-FFF2-40B4-BE49-F238E27FC236}">
                <a16:creationId xmlns:a16="http://schemas.microsoft.com/office/drawing/2014/main" id="{0B32FF71-7821-4D32-B084-EB421810B491}"/>
              </a:ext>
            </a:extLst>
          </p:cNvPr>
          <p:cNvSpPr>
            <a:spLocks noChangeArrowheads="1"/>
          </p:cNvSpPr>
          <p:nvPr/>
        </p:nvSpPr>
        <p:spPr bwMode="auto">
          <a:xfrm>
            <a:off x="10774619" y="5604689"/>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9" name="Rectangle 180">
            <a:extLst>
              <a:ext uri="{FF2B5EF4-FFF2-40B4-BE49-F238E27FC236}">
                <a16:creationId xmlns:a16="http://schemas.microsoft.com/office/drawing/2014/main" id="{AB525BB6-A851-485C-A248-59DC961FD5CB}"/>
              </a:ext>
            </a:extLst>
          </p:cNvPr>
          <p:cNvSpPr>
            <a:spLocks noChangeArrowheads="1"/>
          </p:cNvSpPr>
          <p:nvPr/>
        </p:nvSpPr>
        <p:spPr bwMode="auto">
          <a:xfrm>
            <a:off x="11456924" y="5605373"/>
            <a:ext cx="238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1" name="Rectangle 110">
            <a:extLst>
              <a:ext uri="{FF2B5EF4-FFF2-40B4-BE49-F238E27FC236}">
                <a16:creationId xmlns:a16="http://schemas.microsoft.com/office/drawing/2014/main" id="{D7122255-6092-45FE-8FFD-C9A33DF98902}"/>
              </a:ext>
            </a:extLst>
          </p:cNvPr>
          <p:cNvSpPr/>
          <p:nvPr/>
        </p:nvSpPr>
        <p:spPr bwMode="auto">
          <a:xfrm>
            <a:off x="6776740" y="3818212"/>
            <a:ext cx="2752317" cy="24622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Rectangle 112">
            <a:extLst>
              <a:ext uri="{FF2B5EF4-FFF2-40B4-BE49-F238E27FC236}">
                <a16:creationId xmlns:a16="http://schemas.microsoft.com/office/drawing/2014/main" id="{89431CD8-9063-4140-AC46-2F6DB22CCE47}"/>
              </a:ext>
            </a:extLst>
          </p:cNvPr>
          <p:cNvSpPr/>
          <p:nvPr/>
        </p:nvSpPr>
        <p:spPr bwMode="auto">
          <a:xfrm>
            <a:off x="6765238" y="4142845"/>
            <a:ext cx="2445156" cy="2462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768E4250-2CC9-4B4A-B193-51FA10592175}"/>
              </a:ext>
            </a:extLst>
          </p:cNvPr>
          <p:cNvSpPr/>
          <p:nvPr/>
        </p:nvSpPr>
        <p:spPr bwMode="auto">
          <a:xfrm>
            <a:off x="6776740" y="4465671"/>
            <a:ext cx="1743530" cy="2462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C8A69557-8FE1-4C6C-84FD-B5CFD0966F30}"/>
              </a:ext>
            </a:extLst>
          </p:cNvPr>
          <p:cNvSpPr/>
          <p:nvPr/>
        </p:nvSpPr>
        <p:spPr bwMode="auto">
          <a:xfrm>
            <a:off x="6776740" y="4795556"/>
            <a:ext cx="1224684" cy="24622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ABEB41CF-4D54-4631-BC0E-18082220191A}"/>
              </a:ext>
            </a:extLst>
          </p:cNvPr>
          <p:cNvSpPr/>
          <p:nvPr/>
        </p:nvSpPr>
        <p:spPr bwMode="auto">
          <a:xfrm>
            <a:off x="6776740" y="5115604"/>
            <a:ext cx="892400" cy="24622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88">
            <a:extLst>
              <a:ext uri="{FF2B5EF4-FFF2-40B4-BE49-F238E27FC236}">
                <a16:creationId xmlns:a16="http://schemas.microsoft.com/office/drawing/2014/main" id="{DC1D87E6-3E0B-4CFC-8489-471C7F51CDD1}"/>
              </a:ext>
            </a:extLst>
          </p:cNvPr>
          <p:cNvSpPr>
            <a:spLocks noChangeArrowheads="1"/>
          </p:cNvSpPr>
          <p:nvPr/>
        </p:nvSpPr>
        <p:spPr bwMode="auto">
          <a:xfrm>
            <a:off x="10092311" y="3476855"/>
            <a:ext cx="2212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3" name="Rectangle 188">
            <a:extLst>
              <a:ext uri="{FF2B5EF4-FFF2-40B4-BE49-F238E27FC236}">
                <a16:creationId xmlns:a16="http://schemas.microsoft.com/office/drawing/2014/main" id="{36476662-2EC7-4B1A-A7D4-A1593E8ADB56}"/>
              </a:ext>
            </a:extLst>
          </p:cNvPr>
          <p:cNvSpPr>
            <a:spLocks noChangeArrowheads="1"/>
          </p:cNvSpPr>
          <p:nvPr/>
        </p:nvSpPr>
        <p:spPr bwMode="auto">
          <a:xfrm>
            <a:off x="9562653" y="3835494"/>
            <a:ext cx="2180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5" name="Rectangle 188">
            <a:extLst>
              <a:ext uri="{FF2B5EF4-FFF2-40B4-BE49-F238E27FC236}">
                <a16:creationId xmlns:a16="http://schemas.microsoft.com/office/drawing/2014/main" id="{486CAACE-AC81-439F-98B2-82F48962A454}"/>
              </a:ext>
            </a:extLst>
          </p:cNvPr>
          <p:cNvSpPr>
            <a:spLocks noChangeArrowheads="1"/>
          </p:cNvSpPr>
          <p:nvPr/>
        </p:nvSpPr>
        <p:spPr bwMode="auto">
          <a:xfrm>
            <a:off x="8574820" y="4469200"/>
            <a:ext cx="32541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uPR</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7" name="Rectangle 188">
            <a:extLst>
              <a:ext uri="{FF2B5EF4-FFF2-40B4-BE49-F238E27FC236}">
                <a16:creationId xmlns:a16="http://schemas.microsoft.com/office/drawing/2014/main" id="{82489059-8A07-4F84-BD53-A56B0D1B4EBE}"/>
              </a:ext>
            </a:extLst>
          </p:cNvPr>
          <p:cNvSpPr>
            <a:spLocks noChangeArrowheads="1"/>
          </p:cNvSpPr>
          <p:nvPr/>
        </p:nvSpPr>
        <p:spPr bwMode="auto">
          <a:xfrm>
            <a:off x="9259286" y="4149931"/>
            <a:ext cx="2180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9" name="Rectangle 188">
            <a:extLst>
              <a:ext uri="{FF2B5EF4-FFF2-40B4-BE49-F238E27FC236}">
                <a16:creationId xmlns:a16="http://schemas.microsoft.com/office/drawing/2014/main" id="{70D2D443-1ED0-4724-9A18-407852BEFDAC}"/>
              </a:ext>
            </a:extLst>
          </p:cNvPr>
          <p:cNvSpPr>
            <a:spLocks noChangeArrowheads="1"/>
          </p:cNvSpPr>
          <p:nvPr/>
        </p:nvSpPr>
        <p:spPr bwMode="auto">
          <a:xfrm>
            <a:off x="8044002" y="4795556"/>
            <a:ext cx="2180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1" name="Rectangle 188">
            <a:extLst>
              <a:ext uri="{FF2B5EF4-FFF2-40B4-BE49-F238E27FC236}">
                <a16:creationId xmlns:a16="http://schemas.microsoft.com/office/drawing/2014/main" id="{E28F3F68-8B15-4900-902C-8C419FC66FF1}"/>
              </a:ext>
            </a:extLst>
          </p:cNvPr>
          <p:cNvSpPr>
            <a:spLocks noChangeArrowheads="1"/>
          </p:cNvSpPr>
          <p:nvPr/>
        </p:nvSpPr>
        <p:spPr bwMode="auto">
          <a:xfrm>
            <a:off x="7712214" y="5107505"/>
            <a:ext cx="2212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endPar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1" name="Freeform: Shape 80">
            <a:extLst>
              <a:ext uri="{FF2B5EF4-FFF2-40B4-BE49-F238E27FC236}">
                <a16:creationId xmlns:a16="http://schemas.microsoft.com/office/drawing/2014/main" id="{C1610F66-F480-4E4A-BFD0-C4B3589DEE28}"/>
              </a:ext>
            </a:extLst>
          </p:cNvPr>
          <p:cNvSpPr/>
          <p:nvPr/>
        </p:nvSpPr>
        <p:spPr bwMode="auto">
          <a:xfrm>
            <a:off x="6765240" y="3305058"/>
            <a:ext cx="4976146" cy="2251532"/>
          </a:xfrm>
          <a:custGeom>
            <a:avLst/>
            <a:gdLst>
              <a:gd name="connsiteX0" fmla="*/ 0 w 5053519"/>
              <a:gd name="connsiteY0" fmla="*/ 0 h 1721796"/>
              <a:gd name="connsiteX1" fmla="*/ 0 w 5053519"/>
              <a:gd name="connsiteY1" fmla="*/ 1721796 h 1721796"/>
              <a:gd name="connsiteX2" fmla="*/ 5053519 w 5053519"/>
              <a:gd name="connsiteY2" fmla="*/ 1721796 h 1721796"/>
            </a:gdLst>
            <a:ahLst/>
            <a:cxnLst>
              <a:cxn ang="0">
                <a:pos x="connsiteX0" y="connsiteY0"/>
              </a:cxn>
              <a:cxn ang="0">
                <a:pos x="connsiteX1" y="connsiteY1"/>
              </a:cxn>
              <a:cxn ang="0">
                <a:pos x="connsiteX2" y="connsiteY2"/>
              </a:cxn>
            </a:cxnLst>
            <a:rect l="l" t="t" r="r" b="b"/>
            <a:pathLst>
              <a:path w="5053519" h="1721796">
                <a:moveTo>
                  <a:pt x="0" y="0"/>
                </a:moveTo>
                <a:lnTo>
                  <a:pt x="0" y="1721796"/>
                </a:lnTo>
                <a:lnTo>
                  <a:pt x="5053519" y="172179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33" name="Straight Arrow Connector 132">
            <a:extLst>
              <a:ext uri="{FF2B5EF4-FFF2-40B4-BE49-F238E27FC236}">
                <a16:creationId xmlns:a16="http://schemas.microsoft.com/office/drawing/2014/main" id="{691C744A-CFC6-418C-8A9B-8E0AA185C55F}"/>
              </a:ext>
            </a:extLst>
          </p:cNvPr>
          <p:cNvCxnSpPr/>
          <p:nvPr/>
        </p:nvCxnSpPr>
        <p:spPr bwMode="auto">
          <a:xfrm>
            <a:off x="10354831" y="3603365"/>
            <a:ext cx="218535" cy="0"/>
          </a:xfrm>
          <a:prstGeom prst="straightConnector1">
            <a:avLst/>
          </a:prstGeom>
          <a:noFill/>
          <a:ln w="28575" cap="flat" cmpd="sng" algn="ctr">
            <a:solidFill>
              <a:schemeClr val="bg1"/>
            </a:solidFill>
            <a:prstDash val="solid"/>
            <a:round/>
            <a:headEnd type="none" w="med" len="med"/>
            <a:tailEnd type="triangle"/>
          </a:ln>
          <a:effectLst/>
        </p:spPr>
      </p:cxnSp>
      <p:cxnSp>
        <p:nvCxnSpPr>
          <p:cNvPr id="134" name="Straight Arrow Connector 133">
            <a:extLst>
              <a:ext uri="{FF2B5EF4-FFF2-40B4-BE49-F238E27FC236}">
                <a16:creationId xmlns:a16="http://schemas.microsoft.com/office/drawing/2014/main" id="{2DF24A10-6D52-4DB4-88DE-50105119B4DD}"/>
              </a:ext>
            </a:extLst>
          </p:cNvPr>
          <p:cNvCxnSpPr/>
          <p:nvPr/>
        </p:nvCxnSpPr>
        <p:spPr bwMode="auto">
          <a:xfrm>
            <a:off x="9831799" y="3944966"/>
            <a:ext cx="218535" cy="0"/>
          </a:xfrm>
          <a:prstGeom prst="straightConnector1">
            <a:avLst/>
          </a:prstGeom>
          <a:noFill/>
          <a:ln w="28575" cap="flat" cmpd="sng" algn="ctr">
            <a:solidFill>
              <a:schemeClr val="bg1"/>
            </a:solidFill>
            <a:prstDash val="solid"/>
            <a:round/>
            <a:headEnd type="none" w="med" len="med"/>
            <a:tailEnd type="triangle"/>
          </a:ln>
          <a:effectLst/>
        </p:spPr>
      </p:cxnSp>
      <p:cxnSp>
        <p:nvCxnSpPr>
          <p:cNvPr id="135" name="Straight Arrow Connector 134">
            <a:extLst>
              <a:ext uri="{FF2B5EF4-FFF2-40B4-BE49-F238E27FC236}">
                <a16:creationId xmlns:a16="http://schemas.microsoft.com/office/drawing/2014/main" id="{51E1AF03-BB3F-4604-A36D-C70FBC23AB5A}"/>
              </a:ext>
            </a:extLst>
          </p:cNvPr>
          <p:cNvCxnSpPr/>
          <p:nvPr/>
        </p:nvCxnSpPr>
        <p:spPr bwMode="auto">
          <a:xfrm>
            <a:off x="8313237" y="4918825"/>
            <a:ext cx="218535" cy="0"/>
          </a:xfrm>
          <a:prstGeom prst="straightConnector1">
            <a:avLst/>
          </a:prstGeom>
          <a:noFill/>
          <a:ln w="28575" cap="flat" cmpd="sng" algn="ctr">
            <a:solidFill>
              <a:schemeClr val="bg1"/>
            </a:solidFill>
            <a:prstDash val="solid"/>
            <a:round/>
            <a:headEnd type="none" w="med" len="med"/>
            <a:tailEnd type="triangle"/>
          </a:ln>
          <a:effectLst/>
        </p:spPr>
      </p:cxnSp>
      <p:cxnSp>
        <p:nvCxnSpPr>
          <p:cNvPr id="136" name="Straight Arrow Connector 135">
            <a:extLst>
              <a:ext uri="{FF2B5EF4-FFF2-40B4-BE49-F238E27FC236}">
                <a16:creationId xmlns:a16="http://schemas.microsoft.com/office/drawing/2014/main" id="{F03F7761-73E6-4EAE-A41B-7F62D1FE2E66}"/>
              </a:ext>
            </a:extLst>
          </p:cNvPr>
          <p:cNvCxnSpPr/>
          <p:nvPr/>
        </p:nvCxnSpPr>
        <p:spPr bwMode="auto">
          <a:xfrm>
            <a:off x="9502831" y="4273200"/>
            <a:ext cx="218535" cy="0"/>
          </a:xfrm>
          <a:prstGeom prst="straightConnector1">
            <a:avLst/>
          </a:prstGeom>
          <a:noFill/>
          <a:ln w="28575" cap="flat" cmpd="sng" algn="ctr">
            <a:solidFill>
              <a:schemeClr val="bg1"/>
            </a:solidFill>
            <a:prstDash val="solid"/>
            <a:round/>
            <a:headEnd type="none" w="med" len="med"/>
            <a:tailEnd type="triangle"/>
          </a:ln>
          <a:effectLst/>
        </p:spPr>
      </p:cxnSp>
      <p:cxnSp>
        <p:nvCxnSpPr>
          <p:cNvPr id="137" name="Straight Arrow Connector 136">
            <a:extLst>
              <a:ext uri="{FF2B5EF4-FFF2-40B4-BE49-F238E27FC236}">
                <a16:creationId xmlns:a16="http://schemas.microsoft.com/office/drawing/2014/main" id="{E992A766-65DC-4F08-8170-57330D21D052}"/>
              </a:ext>
            </a:extLst>
          </p:cNvPr>
          <p:cNvCxnSpPr/>
          <p:nvPr/>
        </p:nvCxnSpPr>
        <p:spPr bwMode="auto">
          <a:xfrm>
            <a:off x="8954300" y="4598061"/>
            <a:ext cx="218535" cy="0"/>
          </a:xfrm>
          <a:prstGeom prst="straightConnector1">
            <a:avLst/>
          </a:prstGeom>
          <a:noFill/>
          <a:ln w="28575" cap="flat" cmpd="sng" algn="ctr">
            <a:solidFill>
              <a:schemeClr val="bg1"/>
            </a:solidFill>
            <a:prstDash val="solid"/>
            <a:round/>
            <a:headEnd type="none" w="med" len="med"/>
            <a:tailEnd type="triangle"/>
          </a:ln>
          <a:effectLst/>
        </p:spPr>
      </p:cxnSp>
      <p:cxnSp>
        <p:nvCxnSpPr>
          <p:cNvPr id="138" name="Straight Arrow Connector 137">
            <a:extLst>
              <a:ext uri="{FF2B5EF4-FFF2-40B4-BE49-F238E27FC236}">
                <a16:creationId xmlns:a16="http://schemas.microsoft.com/office/drawing/2014/main" id="{793918B8-1B90-4171-997F-7A46D5603E59}"/>
              </a:ext>
            </a:extLst>
          </p:cNvPr>
          <p:cNvCxnSpPr/>
          <p:nvPr/>
        </p:nvCxnSpPr>
        <p:spPr bwMode="auto">
          <a:xfrm>
            <a:off x="7987816" y="5238714"/>
            <a:ext cx="218535"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368820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9" name="Group 448">
            <a:extLst>
              <a:ext uri="{FF2B5EF4-FFF2-40B4-BE49-F238E27FC236}">
                <a16:creationId xmlns:a16="http://schemas.microsoft.com/office/drawing/2014/main" id="{56545DC1-BEB0-4B46-ABD8-FADE68379023}"/>
              </a:ext>
            </a:extLst>
          </p:cNvPr>
          <p:cNvGrpSpPr/>
          <p:nvPr/>
        </p:nvGrpSpPr>
        <p:grpSpPr>
          <a:xfrm>
            <a:off x="9036705" y="2084777"/>
            <a:ext cx="615791" cy="1621982"/>
            <a:chOff x="9036705" y="1899951"/>
            <a:chExt cx="615791" cy="1621982"/>
          </a:xfrm>
        </p:grpSpPr>
        <p:grpSp>
          <p:nvGrpSpPr>
            <p:cNvPr id="230" name="Group 229">
              <a:extLst>
                <a:ext uri="{FF2B5EF4-FFF2-40B4-BE49-F238E27FC236}">
                  <a16:creationId xmlns:a16="http://schemas.microsoft.com/office/drawing/2014/main" id="{64F55FB0-357D-4450-8BCA-F3401A5B5BAF}"/>
                </a:ext>
              </a:extLst>
            </p:cNvPr>
            <p:cNvGrpSpPr/>
            <p:nvPr/>
          </p:nvGrpSpPr>
          <p:grpSpPr>
            <a:xfrm>
              <a:off x="9207963" y="1899951"/>
              <a:ext cx="107408" cy="425578"/>
              <a:chOff x="7599532" y="1717366"/>
              <a:chExt cx="107408" cy="485100"/>
            </a:xfrm>
          </p:grpSpPr>
          <p:cxnSp>
            <p:nvCxnSpPr>
              <p:cNvPr id="319" name="Straight Connector 318">
                <a:extLst>
                  <a:ext uri="{FF2B5EF4-FFF2-40B4-BE49-F238E27FC236}">
                    <a16:creationId xmlns:a16="http://schemas.microsoft.com/office/drawing/2014/main" id="{DB339B2A-16A8-4D99-9A5F-BDF62721C5D3}"/>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EFEDC86E-188A-4A00-B117-3C9162B07299}"/>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5ACFB376-6EE6-452F-92A0-1727512FA9D4}"/>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E7408F0A-9463-4ECB-9D36-1DA74F1A2D2D}"/>
                </a:ext>
              </a:extLst>
            </p:cNvPr>
            <p:cNvGrpSpPr/>
            <p:nvPr/>
          </p:nvGrpSpPr>
          <p:grpSpPr>
            <a:xfrm>
              <a:off x="9377738" y="2103573"/>
              <a:ext cx="107408" cy="359817"/>
              <a:chOff x="7599532" y="1717366"/>
              <a:chExt cx="107408" cy="485100"/>
            </a:xfrm>
          </p:grpSpPr>
          <p:cxnSp>
            <p:nvCxnSpPr>
              <p:cNvPr id="316" name="Straight Connector 315">
                <a:extLst>
                  <a:ext uri="{FF2B5EF4-FFF2-40B4-BE49-F238E27FC236}">
                    <a16:creationId xmlns:a16="http://schemas.microsoft.com/office/drawing/2014/main" id="{FFE71C8A-0749-495D-91D3-D1A1F2ACAF20}"/>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872672B3-F3D5-45B3-884C-30FCB1E7DC14}"/>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9B0CF104-8CA9-4B81-B57D-B094441C185E}"/>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40B4AA8E-243E-45D5-AFCE-E98D954198F1}"/>
                </a:ext>
              </a:extLst>
            </p:cNvPr>
            <p:cNvGrpSpPr/>
            <p:nvPr/>
          </p:nvGrpSpPr>
          <p:grpSpPr>
            <a:xfrm>
              <a:off x="9301832" y="2518228"/>
              <a:ext cx="107408" cy="292521"/>
              <a:chOff x="7599532" y="1717366"/>
              <a:chExt cx="107408" cy="485100"/>
            </a:xfrm>
          </p:grpSpPr>
          <p:cxnSp>
            <p:nvCxnSpPr>
              <p:cNvPr id="313" name="Straight Connector 312">
                <a:extLst>
                  <a:ext uri="{FF2B5EF4-FFF2-40B4-BE49-F238E27FC236}">
                    <a16:creationId xmlns:a16="http://schemas.microsoft.com/office/drawing/2014/main" id="{1883ED80-3F44-4F15-88E3-9744468BE8CE}"/>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9097FE3C-6016-4476-8DBF-7F3BB2242DDD}"/>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8CED028-6441-406B-9ADA-25B56ACEF23D}"/>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B626F5C5-F6BF-4AEB-8730-A06ED531E2B1}"/>
                </a:ext>
              </a:extLst>
            </p:cNvPr>
            <p:cNvGrpSpPr/>
            <p:nvPr/>
          </p:nvGrpSpPr>
          <p:grpSpPr>
            <a:xfrm>
              <a:off x="9207772" y="2921298"/>
              <a:ext cx="107408" cy="209338"/>
              <a:chOff x="7599532" y="1717366"/>
              <a:chExt cx="107408" cy="485100"/>
            </a:xfrm>
          </p:grpSpPr>
          <p:cxnSp>
            <p:nvCxnSpPr>
              <p:cNvPr id="310" name="Straight Connector 309">
                <a:extLst>
                  <a:ext uri="{FF2B5EF4-FFF2-40B4-BE49-F238E27FC236}">
                    <a16:creationId xmlns:a16="http://schemas.microsoft.com/office/drawing/2014/main" id="{5B13EFEC-2262-43B4-A7A5-9B674F9886B8}"/>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98720B3-20B4-4252-AEDE-87EFF8379279}"/>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6B3433EE-EC9A-4FE3-B37D-A934185792EB}"/>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6A73A850-288F-47E9-9803-61F3EE10FFDA}"/>
                </a:ext>
              </a:extLst>
            </p:cNvPr>
            <p:cNvGrpSpPr/>
            <p:nvPr/>
          </p:nvGrpSpPr>
          <p:grpSpPr>
            <a:xfrm>
              <a:off x="9203505" y="3428345"/>
              <a:ext cx="107408" cy="70379"/>
              <a:chOff x="7599532" y="1717366"/>
              <a:chExt cx="107408" cy="485100"/>
            </a:xfrm>
          </p:grpSpPr>
          <p:cxnSp>
            <p:nvCxnSpPr>
              <p:cNvPr id="301" name="Straight Connector 300">
                <a:extLst>
                  <a:ext uri="{FF2B5EF4-FFF2-40B4-BE49-F238E27FC236}">
                    <a16:creationId xmlns:a16="http://schemas.microsoft.com/office/drawing/2014/main" id="{7A7E2346-0A45-47BF-B980-0259280456F1}"/>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37317374-B81E-4FBE-ADDB-25ED7214CF16}"/>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E3B7C1FB-B95E-4DD2-A289-471CC4547CB2}"/>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CC8DB0B8-E5A2-4F30-B36F-9FFF893FEDB9}"/>
                </a:ext>
              </a:extLst>
            </p:cNvPr>
            <p:cNvGrpSpPr/>
            <p:nvPr/>
          </p:nvGrpSpPr>
          <p:grpSpPr>
            <a:xfrm>
              <a:off x="9036705" y="3149744"/>
              <a:ext cx="107408" cy="106993"/>
              <a:chOff x="7599532" y="1717366"/>
              <a:chExt cx="107408" cy="485100"/>
            </a:xfrm>
          </p:grpSpPr>
          <p:cxnSp>
            <p:nvCxnSpPr>
              <p:cNvPr id="298" name="Straight Connector 297">
                <a:extLst>
                  <a:ext uri="{FF2B5EF4-FFF2-40B4-BE49-F238E27FC236}">
                    <a16:creationId xmlns:a16="http://schemas.microsoft.com/office/drawing/2014/main" id="{A67FA3AA-1955-4744-BE17-D117F16ABF2E}"/>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27C6350-C765-44E8-8FD8-A045BD987AD7}"/>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4C275173-0EEB-491D-8D2E-BB72B87E723B}"/>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5B89FA7D-A0A0-4AFB-B916-E10E084CA90E}"/>
                </a:ext>
              </a:extLst>
            </p:cNvPr>
            <p:cNvGrpSpPr/>
            <p:nvPr/>
          </p:nvGrpSpPr>
          <p:grpSpPr>
            <a:xfrm>
              <a:off x="9083321" y="3319488"/>
              <a:ext cx="107408" cy="125034"/>
              <a:chOff x="7599532" y="1717366"/>
              <a:chExt cx="107408" cy="485100"/>
            </a:xfrm>
          </p:grpSpPr>
          <p:cxnSp>
            <p:nvCxnSpPr>
              <p:cNvPr id="295" name="Straight Connector 294">
                <a:extLst>
                  <a:ext uri="{FF2B5EF4-FFF2-40B4-BE49-F238E27FC236}">
                    <a16:creationId xmlns:a16="http://schemas.microsoft.com/office/drawing/2014/main" id="{95238C2F-CD29-4432-AC03-ACBCAE2FA61C}"/>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FF445613-C18B-409A-8BC7-E415DC780CB2}"/>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93171D15-5521-429F-9C7D-818A4CAD7442}"/>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114DCF69-11FF-4548-80AF-8EA362E53DB6}"/>
                </a:ext>
              </a:extLst>
            </p:cNvPr>
            <p:cNvGrpSpPr/>
            <p:nvPr/>
          </p:nvGrpSpPr>
          <p:grpSpPr>
            <a:xfrm>
              <a:off x="9088512" y="2829794"/>
              <a:ext cx="107408" cy="183814"/>
              <a:chOff x="7599532" y="1717366"/>
              <a:chExt cx="107408" cy="485100"/>
            </a:xfrm>
          </p:grpSpPr>
          <p:cxnSp>
            <p:nvCxnSpPr>
              <p:cNvPr id="256" name="Straight Connector 255">
                <a:extLst>
                  <a:ext uri="{FF2B5EF4-FFF2-40B4-BE49-F238E27FC236}">
                    <a16:creationId xmlns:a16="http://schemas.microsoft.com/office/drawing/2014/main" id="{DDE0421E-2EED-4DFE-BEEF-CD60BF7BAAB9}"/>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43A0E90B-BB2E-48DE-9D5C-5D06B17A211D}"/>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6997AD9A-C9BC-4AD2-AD9C-1FAA95CAB162}"/>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2A480847-26D0-410D-898C-D1531DFD4FD1}"/>
                </a:ext>
              </a:extLst>
            </p:cNvPr>
            <p:cNvGrpSpPr/>
            <p:nvPr/>
          </p:nvGrpSpPr>
          <p:grpSpPr>
            <a:xfrm>
              <a:off x="9043989" y="3453715"/>
              <a:ext cx="107408" cy="68218"/>
              <a:chOff x="7599532" y="1717366"/>
              <a:chExt cx="107408" cy="485100"/>
            </a:xfrm>
          </p:grpSpPr>
          <p:cxnSp>
            <p:nvCxnSpPr>
              <p:cNvPr id="253" name="Straight Connector 252">
                <a:extLst>
                  <a:ext uri="{FF2B5EF4-FFF2-40B4-BE49-F238E27FC236}">
                    <a16:creationId xmlns:a16="http://schemas.microsoft.com/office/drawing/2014/main" id="{A4AA7D7C-8FCB-4255-83F6-9642CA7AB467}"/>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DB5BC67F-547A-43CA-8A39-0074F96DDFF6}"/>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AB8F9CF8-7817-45B4-8A13-B281E32DD309}"/>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BE30A69C-F3C0-486E-A778-49734DB1DEE9}"/>
                </a:ext>
              </a:extLst>
            </p:cNvPr>
            <p:cNvGrpSpPr/>
            <p:nvPr/>
          </p:nvGrpSpPr>
          <p:grpSpPr>
            <a:xfrm>
              <a:off x="9303570" y="3381240"/>
              <a:ext cx="107408" cy="70379"/>
              <a:chOff x="7599532" y="1717366"/>
              <a:chExt cx="107408" cy="485100"/>
            </a:xfrm>
          </p:grpSpPr>
          <p:cxnSp>
            <p:nvCxnSpPr>
              <p:cNvPr id="432" name="Straight Connector 431">
                <a:extLst>
                  <a:ext uri="{FF2B5EF4-FFF2-40B4-BE49-F238E27FC236}">
                    <a16:creationId xmlns:a16="http://schemas.microsoft.com/office/drawing/2014/main" id="{59976666-7892-489B-87C8-31A362963491}"/>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25D50E1C-B592-4B28-B162-6D074E3D152D}"/>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54ECC86E-CDC6-4A38-BADD-F30CC23F42FF}"/>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F7BBB0FA-1ECE-4D6E-BAC7-178688968FE6}"/>
                </a:ext>
              </a:extLst>
            </p:cNvPr>
            <p:cNvGrpSpPr/>
            <p:nvPr/>
          </p:nvGrpSpPr>
          <p:grpSpPr>
            <a:xfrm>
              <a:off x="9377668" y="3336942"/>
              <a:ext cx="107408" cy="84827"/>
              <a:chOff x="7599532" y="1717366"/>
              <a:chExt cx="107408" cy="485100"/>
            </a:xfrm>
          </p:grpSpPr>
          <p:cxnSp>
            <p:nvCxnSpPr>
              <p:cNvPr id="436" name="Straight Connector 435">
                <a:extLst>
                  <a:ext uri="{FF2B5EF4-FFF2-40B4-BE49-F238E27FC236}">
                    <a16:creationId xmlns:a16="http://schemas.microsoft.com/office/drawing/2014/main" id="{0B808EEC-ACA3-44E8-BC53-CF9F4F8D09BC}"/>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4EA0CE2E-450E-4B76-9FB3-2FBB1BFBF99F}"/>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98F4E894-CF5D-4545-ABBE-97E9DD032B50}"/>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9" name="Group 438">
              <a:extLst>
                <a:ext uri="{FF2B5EF4-FFF2-40B4-BE49-F238E27FC236}">
                  <a16:creationId xmlns:a16="http://schemas.microsoft.com/office/drawing/2014/main" id="{89748D34-AF21-4091-85F9-C67FCB86CE85}"/>
                </a:ext>
              </a:extLst>
            </p:cNvPr>
            <p:cNvGrpSpPr/>
            <p:nvPr/>
          </p:nvGrpSpPr>
          <p:grpSpPr>
            <a:xfrm>
              <a:off x="9454580" y="3315553"/>
              <a:ext cx="107408" cy="84827"/>
              <a:chOff x="7599532" y="1717366"/>
              <a:chExt cx="107408" cy="485100"/>
            </a:xfrm>
          </p:grpSpPr>
          <p:cxnSp>
            <p:nvCxnSpPr>
              <p:cNvPr id="440" name="Straight Connector 439">
                <a:extLst>
                  <a:ext uri="{FF2B5EF4-FFF2-40B4-BE49-F238E27FC236}">
                    <a16:creationId xmlns:a16="http://schemas.microsoft.com/office/drawing/2014/main" id="{C5665FAB-2F76-462E-BB71-74451B0E0E1C}"/>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BB8854EE-83FA-403A-9108-2B232DADC8FF}"/>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C62A92D1-2A14-4480-A033-F1CE2CFFEA80}"/>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9894F991-7814-4E3A-82A2-F86CAAC5E3CC}"/>
                </a:ext>
              </a:extLst>
            </p:cNvPr>
            <p:cNvGrpSpPr/>
            <p:nvPr/>
          </p:nvGrpSpPr>
          <p:grpSpPr>
            <a:xfrm>
              <a:off x="9545088" y="3229526"/>
              <a:ext cx="107408" cy="128073"/>
              <a:chOff x="7599532" y="1717366"/>
              <a:chExt cx="107408" cy="485100"/>
            </a:xfrm>
          </p:grpSpPr>
          <p:cxnSp>
            <p:nvCxnSpPr>
              <p:cNvPr id="444" name="Straight Connector 443">
                <a:extLst>
                  <a:ext uri="{FF2B5EF4-FFF2-40B4-BE49-F238E27FC236}">
                    <a16:creationId xmlns:a16="http://schemas.microsoft.com/office/drawing/2014/main" id="{6E61BBA1-AFC5-4E71-BD23-06541AE5253E}"/>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1BC6C06F-B443-436F-BE65-CAD7860B4D5D}"/>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F1FE3B59-D926-4B87-9421-D05842FC3860}"/>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38" name="Group 337">
            <a:extLst>
              <a:ext uri="{FF2B5EF4-FFF2-40B4-BE49-F238E27FC236}">
                <a16:creationId xmlns:a16="http://schemas.microsoft.com/office/drawing/2014/main" id="{92934727-197F-43A0-9560-20C6E3334E53}"/>
              </a:ext>
            </a:extLst>
          </p:cNvPr>
          <p:cNvGrpSpPr/>
          <p:nvPr/>
        </p:nvGrpSpPr>
        <p:grpSpPr>
          <a:xfrm>
            <a:off x="8855887" y="3981669"/>
            <a:ext cx="1441013" cy="79483"/>
            <a:chOff x="5834838" y="3666510"/>
            <a:chExt cx="1882490" cy="76524"/>
          </a:xfrm>
        </p:grpSpPr>
        <p:sp>
          <p:nvSpPr>
            <p:cNvPr id="339" name="Line 179">
              <a:extLst>
                <a:ext uri="{FF2B5EF4-FFF2-40B4-BE49-F238E27FC236}">
                  <a16:creationId xmlns:a16="http://schemas.microsoft.com/office/drawing/2014/main" id="{34E3DA24-6CA8-4E53-9AC1-305CCF92F9CE}"/>
                </a:ext>
              </a:extLst>
            </p:cNvPr>
            <p:cNvSpPr>
              <a:spLocks noChangeShapeType="1"/>
            </p:cNvSpPr>
            <p:nvPr/>
          </p:nvSpPr>
          <p:spPr bwMode="auto">
            <a:xfrm rot="5400000" flipH="1">
              <a:off x="579657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0" name="Line 181">
              <a:extLst>
                <a:ext uri="{FF2B5EF4-FFF2-40B4-BE49-F238E27FC236}">
                  <a16:creationId xmlns:a16="http://schemas.microsoft.com/office/drawing/2014/main" id="{8EA87CBC-621E-43C0-B925-22B2AF7D43C6}"/>
                </a:ext>
              </a:extLst>
            </p:cNvPr>
            <p:cNvSpPr>
              <a:spLocks noChangeShapeType="1"/>
            </p:cNvSpPr>
            <p:nvPr/>
          </p:nvSpPr>
          <p:spPr bwMode="auto">
            <a:xfrm rot="5400000" flipH="1">
              <a:off x="6110324"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1" name="Line 183">
              <a:extLst>
                <a:ext uri="{FF2B5EF4-FFF2-40B4-BE49-F238E27FC236}">
                  <a16:creationId xmlns:a16="http://schemas.microsoft.com/office/drawing/2014/main" id="{00FAA91F-1DDD-4714-83B4-A7A541285E35}"/>
                </a:ext>
              </a:extLst>
            </p:cNvPr>
            <p:cNvSpPr>
              <a:spLocks noChangeShapeType="1"/>
            </p:cNvSpPr>
            <p:nvPr/>
          </p:nvSpPr>
          <p:spPr bwMode="auto">
            <a:xfrm rot="5400000" flipH="1">
              <a:off x="6424072"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2" name="Line 185">
              <a:extLst>
                <a:ext uri="{FF2B5EF4-FFF2-40B4-BE49-F238E27FC236}">
                  <a16:creationId xmlns:a16="http://schemas.microsoft.com/office/drawing/2014/main" id="{C670B3A8-9803-4860-8021-3570C1EF3BD1}"/>
                </a:ext>
              </a:extLst>
            </p:cNvPr>
            <p:cNvSpPr>
              <a:spLocks noChangeShapeType="1"/>
            </p:cNvSpPr>
            <p:nvPr/>
          </p:nvSpPr>
          <p:spPr bwMode="auto">
            <a:xfrm rot="5400000" flipH="1">
              <a:off x="6737820"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3" name="Line 187">
              <a:extLst>
                <a:ext uri="{FF2B5EF4-FFF2-40B4-BE49-F238E27FC236}">
                  <a16:creationId xmlns:a16="http://schemas.microsoft.com/office/drawing/2014/main" id="{2F46B8B5-367E-4380-B7FC-D09396BCC8AD}"/>
                </a:ext>
              </a:extLst>
            </p:cNvPr>
            <p:cNvSpPr>
              <a:spLocks noChangeShapeType="1"/>
            </p:cNvSpPr>
            <p:nvPr/>
          </p:nvSpPr>
          <p:spPr bwMode="auto">
            <a:xfrm rot="5400000" flipH="1">
              <a:off x="7051568"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4" name="Line 189">
              <a:extLst>
                <a:ext uri="{FF2B5EF4-FFF2-40B4-BE49-F238E27FC236}">
                  <a16:creationId xmlns:a16="http://schemas.microsoft.com/office/drawing/2014/main" id="{A5153006-44E1-43F5-859F-7AD5E2A6E9AB}"/>
                </a:ext>
              </a:extLst>
            </p:cNvPr>
            <p:cNvSpPr>
              <a:spLocks noChangeShapeType="1"/>
            </p:cNvSpPr>
            <p:nvPr/>
          </p:nvSpPr>
          <p:spPr bwMode="auto">
            <a:xfrm rot="5400000" flipH="1">
              <a:off x="736531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5" name="Line 179">
              <a:extLst>
                <a:ext uri="{FF2B5EF4-FFF2-40B4-BE49-F238E27FC236}">
                  <a16:creationId xmlns:a16="http://schemas.microsoft.com/office/drawing/2014/main" id="{72E7C787-2891-4724-BC48-033783144655}"/>
                </a:ext>
              </a:extLst>
            </p:cNvPr>
            <p:cNvSpPr>
              <a:spLocks noChangeShapeType="1"/>
            </p:cNvSpPr>
            <p:nvPr/>
          </p:nvSpPr>
          <p:spPr bwMode="auto">
            <a:xfrm rot="5400000" flipH="1">
              <a:off x="7685436" y="3706333"/>
              <a:ext cx="63783"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23" name="Freeform: Shape 322">
            <a:extLst>
              <a:ext uri="{FF2B5EF4-FFF2-40B4-BE49-F238E27FC236}">
                <a16:creationId xmlns:a16="http://schemas.microsoft.com/office/drawing/2014/main" id="{73CA4C42-7140-4706-88AB-9599EDA35B6F}"/>
              </a:ext>
            </a:extLst>
          </p:cNvPr>
          <p:cNvSpPr/>
          <p:nvPr/>
        </p:nvSpPr>
        <p:spPr bwMode="auto">
          <a:xfrm>
            <a:off x="8854084" y="1928807"/>
            <a:ext cx="1948330" cy="2061882"/>
          </a:xfrm>
          <a:custGeom>
            <a:avLst/>
            <a:gdLst>
              <a:gd name="connsiteX0" fmla="*/ 0 w 1948330"/>
              <a:gd name="connsiteY0" fmla="*/ 0 h 2061882"/>
              <a:gd name="connsiteX1" fmla="*/ 0 w 1948330"/>
              <a:gd name="connsiteY1" fmla="*/ 2061882 h 2061882"/>
              <a:gd name="connsiteX2" fmla="*/ 1948330 w 1948330"/>
              <a:gd name="connsiteY2" fmla="*/ 2061882 h 2061882"/>
            </a:gdLst>
            <a:ahLst/>
            <a:cxnLst>
              <a:cxn ang="0">
                <a:pos x="connsiteX0" y="connsiteY0"/>
              </a:cxn>
              <a:cxn ang="0">
                <a:pos x="connsiteX1" y="connsiteY1"/>
              </a:cxn>
              <a:cxn ang="0">
                <a:pos x="connsiteX2" y="connsiteY2"/>
              </a:cxn>
            </a:cxnLst>
            <a:rect l="l" t="t" r="r" b="b"/>
            <a:pathLst>
              <a:path w="1948330" h="2061882">
                <a:moveTo>
                  <a:pt x="0" y="0"/>
                </a:moveTo>
                <a:lnTo>
                  <a:pt x="0" y="2061882"/>
                </a:lnTo>
                <a:lnTo>
                  <a:pt x="1948330" y="206188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09" name="Freeform: Shape 408">
            <a:extLst>
              <a:ext uri="{FF2B5EF4-FFF2-40B4-BE49-F238E27FC236}">
                <a16:creationId xmlns:a16="http://schemas.microsoft.com/office/drawing/2014/main" id="{537BFC65-D8A5-415C-9B8C-B98EC7D1D1F2}"/>
              </a:ext>
            </a:extLst>
          </p:cNvPr>
          <p:cNvSpPr/>
          <p:nvPr/>
        </p:nvSpPr>
        <p:spPr bwMode="auto">
          <a:xfrm>
            <a:off x="8850674" y="2296894"/>
            <a:ext cx="411892" cy="1552832"/>
          </a:xfrm>
          <a:custGeom>
            <a:avLst/>
            <a:gdLst>
              <a:gd name="connsiteX0" fmla="*/ 0 w 411892"/>
              <a:gd name="connsiteY0" fmla="*/ 1552832 h 1552832"/>
              <a:gd name="connsiteX1" fmla="*/ 65903 w 411892"/>
              <a:gd name="connsiteY1" fmla="*/ 1536356 h 1552832"/>
              <a:gd name="connsiteX2" fmla="*/ 172995 w 411892"/>
              <a:gd name="connsiteY2" fmla="*/ 1392194 h 1552832"/>
              <a:gd name="connsiteX3" fmla="*/ 238897 w 411892"/>
              <a:gd name="connsiteY3" fmla="*/ 1091513 h 1552832"/>
              <a:gd name="connsiteX4" fmla="*/ 284206 w 411892"/>
              <a:gd name="connsiteY4" fmla="*/ 811427 h 1552832"/>
              <a:gd name="connsiteX5" fmla="*/ 411892 w 411892"/>
              <a:gd name="connsiteY5" fmla="*/ 0 h 155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892" h="1552832">
                <a:moveTo>
                  <a:pt x="0" y="1552832"/>
                </a:moveTo>
                <a:lnTo>
                  <a:pt x="65903" y="1536356"/>
                </a:lnTo>
                <a:lnTo>
                  <a:pt x="172995" y="1392194"/>
                </a:lnTo>
                <a:lnTo>
                  <a:pt x="238897" y="1091513"/>
                </a:lnTo>
                <a:lnTo>
                  <a:pt x="284206" y="811427"/>
                </a:lnTo>
                <a:lnTo>
                  <a:pt x="411892"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0" name="Freeform: Shape 409">
            <a:extLst>
              <a:ext uri="{FF2B5EF4-FFF2-40B4-BE49-F238E27FC236}">
                <a16:creationId xmlns:a16="http://schemas.microsoft.com/office/drawing/2014/main" id="{9810B8A4-40E7-42AD-830D-7BD648B9A038}"/>
              </a:ext>
            </a:extLst>
          </p:cNvPr>
          <p:cNvSpPr/>
          <p:nvPr/>
        </p:nvSpPr>
        <p:spPr bwMode="auto">
          <a:xfrm>
            <a:off x="8863031" y="2465769"/>
            <a:ext cx="568411" cy="1388076"/>
          </a:xfrm>
          <a:custGeom>
            <a:avLst/>
            <a:gdLst>
              <a:gd name="connsiteX0" fmla="*/ 0 w 568411"/>
              <a:gd name="connsiteY0" fmla="*/ 1388076 h 1388076"/>
              <a:gd name="connsiteX1" fmla="*/ 82378 w 568411"/>
              <a:gd name="connsiteY1" fmla="*/ 1363362 h 1388076"/>
              <a:gd name="connsiteX2" fmla="*/ 168876 w 568411"/>
              <a:gd name="connsiteY2" fmla="*/ 1322173 h 1388076"/>
              <a:gd name="connsiteX3" fmla="*/ 226540 w 568411"/>
              <a:gd name="connsiteY3" fmla="*/ 1206844 h 1388076"/>
              <a:gd name="connsiteX4" fmla="*/ 280086 w 568411"/>
              <a:gd name="connsiteY4" fmla="*/ 1087395 h 1388076"/>
              <a:gd name="connsiteX5" fmla="*/ 403654 w 568411"/>
              <a:gd name="connsiteY5" fmla="*/ 737287 h 1388076"/>
              <a:gd name="connsiteX6" fmla="*/ 494270 w 568411"/>
              <a:gd name="connsiteY6" fmla="*/ 370703 h 1388076"/>
              <a:gd name="connsiteX7" fmla="*/ 568411 w 568411"/>
              <a:gd name="connsiteY7" fmla="*/ 0 h 138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411" h="1388076">
                <a:moveTo>
                  <a:pt x="0" y="1388076"/>
                </a:moveTo>
                <a:lnTo>
                  <a:pt x="82378" y="1363362"/>
                </a:lnTo>
                <a:lnTo>
                  <a:pt x="168876" y="1322173"/>
                </a:lnTo>
                <a:lnTo>
                  <a:pt x="226540" y="1206844"/>
                </a:lnTo>
                <a:lnTo>
                  <a:pt x="280086" y="1087395"/>
                </a:lnTo>
                <a:lnTo>
                  <a:pt x="403654" y="737287"/>
                </a:lnTo>
                <a:lnTo>
                  <a:pt x="494270" y="370703"/>
                </a:lnTo>
                <a:lnTo>
                  <a:pt x="568411"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1" name="Freeform: Shape 410">
            <a:extLst>
              <a:ext uri="{FF2B5EF4-FFF2-40B4-BE49-F238E27FC236}">
                <a16:creationId xmlns:a16="http://schemas.microsoft.com/office/drawing/2014/main" id="{A74CF860-E24C-4927-A19E-11D36BB52DDA}"/>
              </a:ext>
            </a:extLst>
          </p:cNvPr>
          <p:cNvSpPr/>
          <p:nvPr/>
        </p:nvSpPr>
        <p:spPr bwMode="auto">
          <a:xfrm>
            <a:off x="8854793" y="3487261"/>
            <a:ext cx="741405" cy="362465"/>
          </a:xfrm>
          <a:custGeom>
            <a:avLst/>
            <a:gdLst>
              <a:gd name="connsiteX0" fmla="*/ 0 w 741405"/>
              <a:gd name="connsiteY0" fmla="*/ 362465 h 362465"/>
              <a:gd name="connsiteX1" fmla="*/ 172995 w 741405"/>
              <a:gd name="connsiteY1" fmla="*/ 321276 h 362465"/>
              <a:gd name="connsiteX2" fmla="*/ 288324 w 741405"/>
              <a:gd name="connsiteY2" fmla="*/ 284206 h 362465"/>
              <a:gd name="connsiteX3" fmla="*/ 403654 w 741405"/>
              <a:gd name="connsiteY3" fmla="*/ 164757 h 362465"/>
              <a:gd name="connsiteX4" fmla="*/ 506627 w 741405"/>
              <a:gd name="connsiteY4" fmla="*/ 123568 h 362465"/>
              <a:gd name="connsiteX5" fmla="*/ 589005 w 741405"/>
              <a:gd name="connsiteY5" fmla="*/ 70022 h 362465"/>
              <a:gd name="connsiteX6" fmla="*/ 663146 w 741405"/>
              <a:gd name="connsiteY6" fmla="*/ 53546 h 362465"/>
              <a:gd name="connsiteX7" fmla="*/ 741405 w 741405"/>
              <a:gd name="connsiteY7" fmla="*/ 0 h 36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1405" h="362465">
                <a:moveTo>
                  <a:pt x="0" y="362465"/>
                </a:moveTo>
                <a:lnTo>
                  <a:pt x="172995" y="321276"/>
                </a:lnTo>
                <a:lnTo>
                  <a:pt x="288324" y="284206"/>
                </a:lnTo>
                <a:lnTo>
                  <a:pt x="403654" y="164757"/>
                </a:lnTo>
                <a:lnTo>
                  <a:pt x="506627" y="123568"/>
                </a:lnTo>
                <a:lnTo>
                  <a:pt x="589005" y="70022"/>
                </a:lnTo>
                <a:lnTo>
                  <a:pt x="663146" y="53546"/>
                </a:lnTo>
                <a:lnTo>
                  <a:pt x="741405"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2" name="Freeform: Shape 411">
            <a:extLst>
              <a:ext uri="{FF2B5EF4-FFF2-40B4-BE49-F238E27FC236}">
                <a16:creationId xmlns:a16="http://schemas.microsoft.com/office/drawing/2014/main" id="{703AA33A-93B2-4FDA-9D0D-56A85CE29D43}"/>
              </a:ext>
            </a:extLst>
          </p:cNvPr>
          <p:cNvSpPr/>
          <p:nvPr/>
        </p:nvSpPr>
        <p:spPr bwMode="auto">
          <a:xfrm>
            <a:off x="8854793" y="3849726"/>
            <a:ext cx="1791730" cy="140043"/>
          </a:xfrm>
          <a:custGeom>
            <a:avLst/>
            <a:gdLst>
              <a:gd name="connsiteX0" fmla="*/ 0 w 1791730"/>
              <a:gd name="connsiteY0" fmla="*/ 8238 h 140043"/>
              <a:gd name="connsiteX1" fmla="*/ 74141 w 1791730"/>
              <a:gd name="connsiteY1" fmla="*/ 0 h 140043"/>
              <a:gd name="connsiteX2" fmla="*/ 172995 w 1791730"/>
              <a:gd name="connsiteY2" fmla="*/ 24714 h 140043"/>
              <a:gd name="connsiteX3" fmla="*/ 300681 w 1791730"/>
              <a:gd name="connsiteY3" fmla="*/ 57665 h 140043"/>
              <a:gd name="connsiteX4" fmla="*/ 428368 w 1791730"/>
              <a:gd name="connsiteY4" fmla="*/ 74141 h 140043"/>
              <a:gd name="connsiteX5" fmla="*/ 502508 w 1791730"/>
              <a:gd name="connsiteY5" fmla="*/ 119449 h 140043"/>
              <a:gd name="connsiteX6" fmla="*/ 663146 w 1791730"/>
              <a:gd name="connsiteY6" fmla="*/ 140043 h 140043"/>
              <a:gd name="connsiteX7" fmla="*/ 1791730 w 1791730"/>
              <a:gd name="connsiteY7" fmla="*/ 140043 h 14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1730" h="140043">
                <a:moveTo>
                  <a:pt x="0" y="8238"/>
                </a:moveTo>
                <a:lnTo>
                  <a:pt x="74141" y="0"/>
                </a:lnTo>
                <a:lnTo>
                  <a:pt x="172995" y="24714"/>
                </a:lnTo>
                <a:lnTo>
                  <a:pt x="300681" y="57665"/>
                </a:lnTo>
                <a:lnTo>
                  <a:pt x="428368" y="74141"/>
                </a:lnTo>
                <a:lnTo>
                  <a:pt x="502508" y="119449"/>
                </a:lnTo>
                <a:lnTo>
                  <a:pt x="663146" y="140043"/>
                </a:lnTo>
                <a:lnTo>
                  <a:pt x="1791730" y="140043"/>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224" name="Group 223">
            <a:extLst>
              <a:ext uri="{FF2B5EF4-FFF2-40B4-BE49-F238E27FC236}">
                <a16:creationId xmlns:a16="http://schemas.microsoft.com/office/drawing/2014/main" id="{DCABD465-8665-4C11-952E-A124FE5F68C3}"/>
              </a:ext>
            </a:extLst>
          </p:cNvPr>
          <p:cNvGrpSpPr/>
          <p:nvPr/>
        </p:nvGrpSpPr>
        <p:grpSpPr>
          <a:xfrm>
            <a:off x="6241686" y="2041649"/>
            <a:ext cx="1794630" cy="1822012"/>
            <a:chOff x="5917174" y="1717366"/>
            <a:chExt cx="1794630" cy="1822012"/>
          </a:xfrm>
        </p:grpSpPr>
        <p:grpSp>
          <p:nvGrpSpPr>
            <p:cNvPr id="131" name="Group 130">
              <a:extLst>
                <a:ext uri="{FF2B5EF4-FFF2-40B4-BE49-F238E27FC236}">
                  <a16:creationId xmlns:a16="http://schemas.microsoft.com/office/drawing/2014/main" id="{7292FB46-C347-4F9F-9132-AC4C1D40F996}"/>
                </a:ext>
              </a:extLst>
            </p:cNvPr>
            <p:cNvGrpSpPr/>
            <p:nvPr/>
          </p:nvGrpSpPr>
          <p:grpSpPr>
            <a:xfrm>
              <a:off x="7604396" y="1717366"/>
              <a:ext cx="107408" cy="485100"/>
              <a:chOff x="7599532" y="1717366"/>
              <a:chExt cx="107408" cy="485100"/>
            </a:xfrm>
          </p:grpSpPr>
          <p:cxnSp>
            <p:nvCxnSpPr>
              <p:cNvPr id="127" name="Straight Connector 126">
                <a:extLst>
                  <a:ext uri="{FF2B5EF4-FFF2-40B4-BE49-F238E27FC236}">
                    <a16:creationId xmlns:a16="http://schemas.microsoft.com/office/drawing/2014/main" id="{38ED6020-E0FD-4AC7-A5FA-7E55452AD6E4}"/>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FBCD8E9-2CB8-490F-9D2F-D2C290C6D553}"/>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9A8055D-022C-4DE0-BDFA-64DAA044D12C}"/>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18FB77DC-64D6-4B3C-8F34-A022EC3BAE73}"/>
                </a:ext>
              </a:extLst>
            </p:cNvPr>
            <p:cNvGrpSpPr/>
            <p:nvPr/>
          </p:nvGrpSpPr>
          <p:grpSpPr>
            <a:xfrm>
              <a:off x="7339481" y="1948750"/>
              <a:ext cx="107408" cy="359817"/>
              <a:chOff x="7599532" y="1717366"/>
              <a:chExt cx="107408" cy="485100"/>
            </a:xfrm>
          </p:grpSpPr>
          <p:cxnSp>
            <p:nvCxnSpPr>
              <p:cNvPr id="133" name="Straight Connector 132">
                <a:extLst>
                  <a:ext uri="{FF2B5EF4-FFF2-40B4-BE49-F238E27FC236}">
                    <a16:creationId xmlns:a16="http://schemas.microsoft.com/office/drawing/2014/main" id="{4B419C44-592C-4EBF-9F46-DB11136EF12F}"/>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F087CBB-6F3F-48D8-9B3B-A57DE7B871D8}"/>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E5766E0-9406-4035-90E9-E58F50CC9095}"/>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A6639484-39CA-42F7-BC49-332C54DDC754}"/>
                </a:ext>
              </a:extLst>
            </p:cNvPr>
            <p:cNvGrpSpPr/>
            <p:nvPr/>
          </p:nvGrpSpPr>
          <p:grpSpPr>
            <a:xfrm>
              <a:off x="7081273" y="2136504"/>
              <a:ext cx="107408" cy="293002"/>
              <a:chOff x="7599532" y="1717366"/>
              <a:chExt cx="107408" cy="485100"/>
            </a:xfrm>
          </p:grpSpPr>
          <p:cxnSp>
            <p:nvCxnSpPr>
              <p:cNvPr id="137" name="Straight Connector 136">
                <a:extLst>
                  <a:ext uri="{FF2B5EF4-FFF2-40B4-BE49-F238E27FC236}">
                    <a16:creationId xmlns:a16="http://schemas.microsoft.com/office/drawing/2014/main" id="{43683E00-E489-4749-AC53-7931E8D75A28}"/>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E74767A-37E6-4963-BD9B-F0E46D580B79}"/>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AE09756-67D2-4812-BB03-6AFE3A3C8866}"/>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BAFFB59F-3E03-427A-BA88-EBDF13EFAD6F}"/>
                </a:ext>
              </a:extLst>
            </p:cNvPr>
            <p:cNvGrpSpPr/>
            <p:nvPr/>
          </p:nvGrpSpPr>
          <p:grpSpPr>
            <a:xfrm>
              <a:off x="6884800" y="2268795"/>
              <a:ext cx="107408" cy="320868"/>
              <a:chOff x="7599532" y="1717366"/>
              <a:chExt cx="107408" cy="485100"/>
            </a:xfrm>
          </p:grpSpPr>
          <p:cxnSp>
            <p:nvCxnSpPr>
              <p:cNvPr id="141" name="Straight Connector 140">
                <a:extLst>
                  <a:ext uri="{FF2B5EF4-FFF2-40B4-BE49-F238E27FC236}">
                    <a16:creationId xmlns:a16="http://schemas.microsoft.com/office/drawing/2014/main" id="{38CAE294-B2B7-4B6E-82A1-778E4D0EF438}"/>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C6D78F7-49A9-4B37-9A3F-3708275816EF}"/>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FB65215-E919-4E29-80BB-A54247253ACF}"/>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5F1ECAEE-5FE3-486A-B549-B10DFD919991}"/>
                </a:ext>
              </a:extLst>
            </p:cNvPr>
            <p:cNvGrpSpPr/>
            <p:nvPr/>
          </p:nvGrpSpPr>
          <p:grpSpPr>
            <a:xfrm>
              <a:off x="6563860" y="2522873"/>
              <a:ext cx="107408" cy="245058"/>
              <a:chOff x="7599532" y="1717366"/>
              <a:chExt cx="107408" cy="485100"/>
            </a:xfrm>
          </p:grpSpPr>
          <p:cxnSp>
            <p:nvCxnSpPr>
              <p:cNvPr id="145" name="Straight Connector 144">
                <a:extLst>
                  <a:ext uri="{FF2B5EF4-FFF2-40B4-BE49-F238E27FC236}">
                    <a16:creationId xmlns:a16="http://schemas.microsoft.com/office/drawing/2014/main" id="{05A713F7-32DD-4262-BB32-2F85D11D99D8}"/>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F4A9ED7-3F22-4479-BB82-BDBC43C3B532}"/>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E03A882-87DF-4D29-B879-91FF4899BF43}"/>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000FDC81-BE93-48D0-B220-3733B11B0087}"/>
                </a:ext>
              </a:extLst>
            </p:cNvPr>
            <p:cNvGrpSpPr/>
            <p:nvPr/>
          </p:nvGrpSpPr>
          <p:grpSpPr>
            <a:xfrm>
              <a:off x="6367688" y="2742946"/>
              <a:ext cx="107408" cy="228150"/>
              <a:chOff x="7599532" y="1717366"/>
              <a:chExt cx="107408" cy="485100"/>
            </a:xfrm>
          </p:grpSpPr>
          <p:cxnSp>
            <p:nvCxnSpPr>
              <p:cNvPr id="149" name="Straight Connector 148">
                <a:extLst>
                  <a:ext uri="{FF2B5EF4-FFF2-40B4-BE49-F238E27FC236}">
                    <a16:creationId xmlns:a16="http://schemas.microsoft.com/office/drawing/2014/main" id="{788CFCDE-61F1-4982-AD35-5C8B2442F1BA}"/>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70E4F22-15E1-4245-A24B-A1C4A5D365EB}"/>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E06034F-F71A-4DDA-8092-A75E42AA72B8}"/>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12A9369D-9837-4F43-9B7C-E4B5163073C1}"/>
                </a:ext>
              </a:extLst>
            </p:cNvPr>
            <p:cNvGrpSpPr/>
            <p:nvPr/>
          </p:nvGrpSpPr>
          <p:grpSpPr>
            <a:xfrm>
              <a:off x="6107542" y="2919417"/>
              <a:ext cx="107408" cy="228150"/>
              <a:chOff x="7599532" y="1717366"/>
              <a:chExt cx="107408" cy="485100"/>
            </a:xfrm>
          </p:grpSpPr>
          <p:cxnSp>
            <p:nvCxnSpPr>
              <p:cNvPr id="153" name="Straight Connector 152">
                <a:extLst>
                  <a:ext uri="{FF2B5EF4-FFF2-40B4-BE49-F238E27FC236}">
                    <a16:creationId xmlns:a16="http://schemas.microsoft.com/office/drawing/2014/main" id="{4CB640E6-1707-4D83-AA78-27B1874F2FE4}"/>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1F4297C-6404-48F7-A1AD-4B923BA918C8}"/>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0D470BA-ECC0-4CC7-BAF4-8849022BB081}"/>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D4E17E41-35BA-4419-BB1B-426A7705727A}"/>
                </a:ext>
              </a:extLst>
            </p:cNvPr>
            <p:cNvGrpSpPr/>
            <p:nvPr/>
          </p:nvGrpSpPr>
          <p:grpSpPr>
            <a:xfrm>
              <a:off x="5917174" y="3100677"/>
              <a:ext cx="107408" cy="121969"/>
              <a:chOff x="7599532" y="1717366"/>
              <a:chExt cx="107408" cy="485100"/>
            </a:xfrm>
          </p:grpSpPr>
          <p:cxnSp>
            <p:nvCxnSpPr>
              <p:cNvPr id="157" name="Straight Connector 156">
                <a:extLst>
                  <a:ext uri="{FF2B5EF4-FFF2-40B4-BE49-F238E27FC236}">
                    <a16:creationId xmlns:a16="http://schemas.microsoft.com/office/drawing/2014/main" id="{D1210369-7C3D-4884-8326-35328495B381}"/>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7B96D93-E3A6-4C07-B154-E570EB3A6C73}"/>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53FE490-CF03-469D-B60D-5F854B64361E}"/>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CF9BBF72-9808-4E45-96B5-23E9B93E3429}"/>
                </a:ext>
              </a:extLst>
            </p:cNvPr>
            <p:cNvGrpSpPr/>
            <p:nvPr/>
          </p:nvGrpSpPr>
          <p:grpSpPr>
            <a:xfrm>
              <a:off x="6108309" y="3097669"/>
              <a:ext cx="107408" cy="180858"/>
              <a:chOff x="7599532" y="1717366"/>
              <a:chExt cx="107408" cy="485100"/>
            </a:xfrm>
          </p:grpSpPr>
          <p:cxnSp>
            <p:nvCxnSpPr>
              <p:cNvPr id="164" name="Straight Connector 163">
                <a:extLst>
                  <a:ext uri="{FF2B5EF4-FFF2-40B4-BE49-F238E27FC236}">
                    <a16:creationId xmlns:a16="http://schemas.microsoft.com/office/drawing/2014/main" id="{E02FB0EE-4665-4FE5-90EF-4A13D7D4DBA8}"/>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D7530C3-F0CE-43B3-A270-A8A36391BC6B}"/>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2609015-6E3A-495D-A2D2-8CC1668C1420}"/>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87A335A1-D648-4EB2-B4D8-CE9BD9FE01BB}"/>
                </a:ext>
              </a:extLst>
            </p:cNvPr>
            <p:cNvGrpSpPr/>
            <p:nvPr/>
          </p:nvGrpSpPr>
          <p:grpSpPr>
            <a:xfrm>
              <a:off x="6366240" y="2901228"/>
              <a:ext cx="107408" cy="227913"/>
              <a:chOff x="7599532" y="1717366"/>
              <a:chExt cx="107408" cy="485100"/>
            </a:xfrm>
          </p:grpSpPr>
          <p:cxnSp>
            <p:nvCxnSpPr>
              <p:cNvPr id="168" name="Straight Connector 167">
                <a:extLst>
                  <a:ext uri="{FF2B5EF4-FFF2-40B4-BE49-F238E27FC236}">
                    <a16:creationId xmlns:a16="http://schemas.microsoft.com/office/drawing/2014/main" id="{08A27D1A-DA76-46AA-89F1-7297852356B5}"/>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B5EBB4D-412B-41F0-8BAE-7D5C506BE105}"/>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2EF0236-04F7-4035-912F-0F30ECA56F37}"/>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1BC6AAFE-DE32-424F-84B5-660E11909D77}"/>
                </a:ext>
              </a:extLst>
            </p:cNvPr>
            <p:cNvGrpSpPr/>
            <p:nvPr/>
          </p:nvGrpSpPr>
          <p:grpSpPr>
            <a:xfrm>
              <a:off x="6567109" y="2817791"/>
              <a:ext cx="107408" cy="265041"/>
              <a:chOff x="7599532" y="1717366"/>
              <a:chExt cx="107408" cy="485100"/>
            </a:xfrm>
          </p:grpSpPr>
          <p:cxnSp>
            <p:nvCxnSpPr>
              <p:cNvPr id="172" name="Straight Connector 171">
                <a:extLst>
                  <a:ext uri="{FF2B5EF4-FFF2-40B4-BE49-F238E27FC236}">
                    <a16:creationId xmlns:a16="http://schemas.microsoft.com/office/drawing/2014/main" id="{831B239F-27D2-4ECD-8BD6-4C3151621E9C}"/>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438DCB1-E68E-4CE0-9379-85899ABAE33C}"/>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1D91751-B7C1-463C-9148-2ED5F43700E7}"/>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A0E28AD3-0C90-4516-83E6-A589A1401370}"/>
                </a:ext>
              </a:extLst>
            </p:cNvPr>
            <p:cNvGrpSpPr/>
            <p:nvPr/>
          </p:nvGrpSpPr>
          <p:grpSpPr>
            <a:xfrm>
              <a:off x="6884800" y="2911001"/>
              <a:ext cx="107408" cy="265041"/>
              <a:chOff x="7599532" y="1717366"/>
              <a:chExt cx="107408" cy="485100"/>
            </a:xfrm>
          </p:grpSpPr>
          <p:cxnSp>
            <p:nvCxnSpPr>
              <p:cNvPr id="176" name="Straight Connector 175">
                <a:extLst>
                  <a:ext uri="{FF2B5EF4-FFF2-40B4-BE49-F238E27FC236}">
                    <a16:creationId xmlns:a16="http://schemas.microsoft.com/office/drawing/2014/main" id="{26FFFBF1-C236-464E-988E-4388F912985D}"/>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1DC031E-8159-4E90-BF46-923398C300EC}"/>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39E634D-D0D7-409A-8BDA-95942D7D1EE7}"/>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397CA8AC-577B-43A5-96F5-09ED0C6B0F47}"/>
                </a:ext>
              </a:extLst>
            </p:cNvPr>
            <p:cNvGrpSpPr/>
            <p:nvPr/>
          </p:nvGrpSpPr>
          <p:grpSpPr>
            <a:xfrm>
              <a:off x="7081273" y="2814687"/>
              <a:ext cx="107408" cy="302659"/>
              <a:chOff x="7599532" y="1717366"/>
              <a:chExt cx="107408" cy="485100"/>
            </a:xfrm>
          </p:grpSpPr>
          <p:cxnSp>
            <p:nvCxnSpPr>
              <p:cNvPr id="180" name="Straight Connector 179">
                <a:extLst>
                  <a:ext uri="{FF2B5EF4-FFF2-40B4-BE49-F238E27FC236}">
                    <a16:creationId xmlns:a16="http://schemas.microsoft.com/office/drawing/2014/main" id="{5277058B-14A3-442C-9344-96B279949190}"/>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3F84488-6C59-4FF5-A1BE-322CBA1079BA}"/>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39AD394A-9356-4C18-B6EF-4B4E03508DFA}"/>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84C4FE5-A6A7-4204-9A10-E44C45E29616}"/>
                </a:ext>
              </a:extLst>
            </p:cNvPr>
            <p:cNvGrpSpPr/>
            <p:nvPr/>
          </p:nvGrpSpPr>
          <p:grpSpPr>
            <a:xfrm>
              <a:off x="7339481" y="2820491"/>
              <a:ext cx="107408" cy="313151"/>
              <a:chOff x="7599532" y="1717366"/>
              <a:chExt cx="107408" cy="485100"/>
            </a:xfrm>
          </p:grpSpPr>
          <p:cxnSp>
            <p:nvCxnSpPr>
              <p:cNvPr id="184" name="Straight Connector 183">
                <a:extLst>
                  <a:ext uri="{FF2B5EF4-FFF2-40B4-BE49-F238E27FC236}">
                    <a16:creationId xmlns:a16="http://schemas.microsoft.com/office/drawing/2014/main" id="{06388A6D-09B4-43B0-8A8C-3625827CD373}"/>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C86E9F3-D6D0-4128-82FC-44962AC381BA}"/>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AC11A1CC-68FA-48C5-AE25-B1105C914177}"/>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5512FD13-BE07-4B46-BAF4-915AE4C76A60}"/>
                </a:ext>
              </a:extLst>
            </p:cNvPr>
            <p:cNvGrpSpPr/>
            <p:nvPr/>
          </p:nvGrpSpPr>
          <p:grpSpPr>
            <a:xfrm>
              <a:off x="7597689" y="2798463"/>
              <a:ext cx="107408" cy="352531"/>
              <a:chOff x="7599532" y="1717366"/>
              <a:chExt cx="107408" cy="485100"/>
            </a:xfrm>
          </p:grpSpPr>
          <p:cxnSp>
            <p:nvCxnSpPr>
              <p:cNvPr id="188" name="Straight Connector 187">
                <a:extLst>
                  <a:ext uri="{FF2B5EF4-FFF2-40B4-BE49-F238E27FC236}">
                    <a16:creationId xmlns:a16="http://schemas.microsoft.com/office/drawing/2014/main" id="{15D8DB5F-DF52-4D00-B23A-F5845B138C4B}"/>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6C9F4AF8-52C6-4EEB-B907-46ADAE8C2BE5}"/>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85737052-EA6E-4F54-9D73-538BDAEB4FF8}"/>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7DC590A2-E1A6-452E-9068-BFA13F125C2C}"/>
                </a:ext>
              </a:extLst>
            </p:cNvPr>
            <p:cNvGrpSpPr/>
            <p:nvPr/>
          </p:nvGrpSpPr>
          <p:grpSpPr>
            <a:xfrm>
              <a:off x="6366240" y="3209425"/>
              <a:ext cx="107408" cy="126748"/>
              <a:chOff x="7599532" y="1717366"/>
              <a:chExt cx="107408" cy="485100"/>
            </a:xfrm>
          </p:grpSpPr>
          <p:cxnSp>
            <p:nvCxnSpPr>
              <p:cNvPr id="192" name="Straight Connector 191">
                <a:extLst>
                  <a:ext uri="{FF2B5EF4-FFF2-40B4-BE49-F238E27FC236}">
                    <a16:creationId xmlns:a16="http://schemas.microsoft.com/office/drawing/2014/main" id="{1C497293-A1FC-4F54-8B97-5FF0994CC2BF}"/>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CE56EFE-E8F7-4213-AA17-D18E6BC664D1}"/>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5ADD00D-C8F5-4D71-AC89-846F0D196CA8}"/>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E5F9D27A-7BCF-4030-8663-9808E223EB9D}"/>
                </a:ext>
              </a:extLst>
            </p:cNvPr>
            <p:cNvGrpSpPr/>
            <p:nvPr/>
          </p:nvGrpSpPr>
          <p:grpSpPr>
            <a:xfrm>
              <a:off x="6566451" y="3228602"/>
              <a:ext cx="107408" cy="168827"/>
              <a:chOff x="7599532" y="1717366"/>
              <a:chExt cx="107408" cy="485100"/>
            </a:xfrm>
          </p:grpSpPr>
          <p:cxnSp>
            <p:nvCxnSpPr>
              <p:cNvPr id="196" name="Straight Connector 195">
                <a:extLst>
                  <a:ext uri="{FF2B5EF4-FFF2-40B4-BE49-F238E27FC236}">
                    <a16:creationId xmlns:a16="http://schemas.microsoft.com/office/drawing/2014/main" id="{7924B70E-56F7-4707-BA0D-A165DA127B05}"/>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D1DB6A65-E92A-42DE-AEF8-BDF26790F7A3}"/>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5BF2EC3-C31E-4BFA-8A2F-319987897736}"/>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64C8224C-65B2-49A8-B762-15C2C361A9D7}"/>
                </a:ext>
              </a:extLst>
            </p:cNvPr>
            <p:cNvGrpSpPr/>
            <p:nvPr/>
          </p:nvGrpSpPr>
          <p:grpSpPr>
            <a:xfrm>
              <a:off x="6884115" y="3221298"/>
              <a:ext cx="107408" cy="168827"/>
              <a:chOff x="7599532" y="1717366"/>
              <a:chExt cx="107408" cy="485100"/>
            </a:xfrm>
          </p:grpSpPr>
          <p:cxnSp>
            <p:nvCxnSpPr>
              <p:cNvPr id="200" name="Straight Connector 199">
                <a:extLst>
                  <a:ext uri="{FF2B5EF4-FFF2-40B4-BE49-F238E27FC236}">
                    <a16:creationId xmlns:a16="http://schemas.microsoft.com/office/drawing/2014/main" id="{9466C528-C8F4-4E3C-8CFF-5E2FD037580A}"/>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60A05C00-E080-4F99-BEB0-2164AA3DE309}"/>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B57508AD-A05D-418F-94A8-1D28A7C017C6}"/>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46873091-19A6-43A2-A1A0-4693154CF2B9}"/>
                </a:ext>
              </a:extLst>
            </p:cNvPr>
            <p:cNvGrpSpPr/>
            <p:nvPr/>
          </p:nvGrpSpPr>
          <p:grpSpPr>
            <a:xfrm>
              <a:off x="7080788" y="3284481"/>
              <a:ext cx="107408" cy="127936"/>
              <a:chOff x="7599532" y="1717366"/>
              <a:chExt cx="107408" cy="485100"/>
            </a:xfrm>
          </p:grpSpPr>
          <p:cxnSp>
            <p:nvCxnSpPr>
              <p:cNvPr id="204" name="Straight Connector 203">
                <a:extLst>
                  <a:ext uri="{FF2B5EF4-FFF2-40B4-BE49-F238E27FC236}">
                    <a16:creationId xmlns:a16="http://schemas.microsoft.com/office/drawing/2014/main" id="{677665C1-BE35-498F-B6A8-8E5730FBACFF}"/>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CCA64CEB-4144-4626-B726-AC5E591AD626}"/>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EE160656-C1B0-446D-B7B9-B91D801946D8}"/>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AFE35BAE-637C-4543-8EB1-8CFF1F3D447C}"/>
                </a:ext>
              </a:extLst>
            </p:cNvPr>
            <p:cNvGrpSpPr/>
            <p:nvPr/>
          </p:nvGrpSpPr>
          <p:grpSpPr>
            <a:xfrm>
              <a:off x="7344748" y="3269203"/>
              <a:ext cx="107408" cy="127936"/>
              <a:chOff x="7599532" y="1717366"/>
              <a:chExt cx="107408" cy="485100"/>
            </a:xfrm>
          </p:grpSpPr>
          <p:cxnSp>
            <p:nvCxnSpPr>
              <p:cNvPr id="208" name="Straight Connector 207">
                <a:extLst>
                  <a:ext uri="{FF2B5EF4-FFF2-40B4-BE49-F238E27FC236}">
                    <a16:creationId xmlns:a16="http://schemas.microsoft.com/office/drawing/2014/main" id="{F9D39E85-E5F0-4914-B3E8-D9E67BF6EA0C}"/>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86C165D-6AE8-4F7A-ACB4-4E08C609B761}"/>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3463399-0C2C-4E62-B9DC-D65052A10346}"/>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4D8950B4-CF20-4964-9FFC-B2F3120E5033}"/>
                </a:ext>
              </a:extLst>
            </p:cNvPr>
            <p:cNvGrpSpPr/>
            <p:nvPr/>
          </p:nvGrpSpPr>
          <p:grpSpPr>
            <a:xfrm>
              <a:off x="7597689" y="3339455"/>
              <a:ext cx="107408" cy="127936"/>
              <a:chOff x="7599532" y="1717366"/>
              <a:chExt cx="107408" cy="485100"/>
            </a:xfrm>
          </p:grpSpPr>
          <p:cxnSp>
            <p:nvCxnSpPr>
              <p:cNvPr id="212" name="Straight Connector 211">
                <a:extLst>
                  <a:ext uri="{FF2B5EF4-FFF2-40B4-BE49-F238E27FC236}">
                    <a16:creationId xmlns:a16="http://schemas.microsoft.com/office/drawing/2014/main" id="{1993177E-9A62-48FD-8A0F-12C6B2577397}"/>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4E06ED0-6BCE-4E82-8FA4-07D67438E335}"/>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B86070B-3287-4F14-A4CD-20C347068344}"/>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4017C6FA-F06D-4273-9DB3-F4DBAA54E82F}"/>
                </a:ext>
              </a:extLst>
            </p:cNvPr>
            <p:cNvGrpSpPr/>
            <p:nvPr/>
          </p:nvGrpSpPr>
          <p:grpSpPr>
            <a:xfrm>
              <a:off x="6106413" y="3134015"/>
              <a:ext cx="107408" cy="256109"/>
              <a:chOff x="7599532" y="1717366"/>
              <a:chExt cx="107408" cy="485100"/>
            </a:xfrm>
          </p:grpSpPr>
          <p:cxnSp>
            <p:nvCxnSpPr>
              <p:cNvPr id="217" name="Straight Connector 216">
                <a:extLst>
                  <a:ext uri="{FF2B5EF4-FFF2-40B4-BE49-F238E27FC236}">
                    <a16:creationId xmlns:a16="http://schemas.microsoft.com/office/drawing/2014/main" id="{44636A6A-81BB-429D-96B7-AF5A40D2FA15}"/>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2692BED9-162E-41C4-9B20-A17140E3B708}"/>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212D898-DE68-4D64-8A8D-9CB404513546}"/>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910D908E-282D-4EDC-8473-B39510C8110F}"/>
                </a:ext>
              </a:extLst>
            </p:cNvPr>
            <p:cNvGrpSpPr/>
            <p:nvPr/>
          </p:nvGrpSpPr>
          <p:grpSpPr>
            <a:xfrm>
              <a:off x="6366240" y="3456616"/>
              <a:ext cx="107408" cy="82762"/>
              <a:chOff x="7599532" y="1717366"/>
              <a:chExt cx="107408" cy="485100"/>
            </a:xfrm>
          </p:grpSpPr>
          <p:cxnSp>
            <p:nvCxnSpPr>
              <p:cNvPr id="221" name="Straight Connector 220">
                <a:extLst>
                  <a:ext uri="{FF2B5EF4-FFF2-40B4-BE49-F238E27FC236}">
                    <a16:creationId xmlns:a16="http://schemas.microsoft.com/office/drawing/2014/main" id="{E65025A7-65D5-41F1-BD08-E44BDF6B47FE}"/>
                  </a:ext>
                </a:extLst>
              </p:cNvPr>
              <p:cNvCxnSpPr>
                <a:cxnSpLocks/>
              </p:cNvCxnSpPr>
              <p:nvPr/>
            </p:nvCxnSpPr>
            <p:spPr bwMode="auto">
              <a:xfrm>
                <a:off x="7653236" y="1717366"/>
                <a:ext cx="0" cy="477735"/>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57E404D-0EB5-4BAA-A357-7876316F8780}"/>
                  </a:ext>
                </a:extLst>
              </p:cNvPr>
              <p:cNvCxnSpPr>
                <a:cxnSpLocks/>
              </p:cNvCxnSpPr>
              <p:nvPr/>
            </p:nvCxnSpPr>
            <p:spPr bwMode="auto">
              <a:xfrm>
                <a:off x="7599532" y="1725283"/>
                <a:ext cx="107408"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60EBDF4-8B9B-4E71-86BB-7340E53E521E}"/>
                  </a:ext>
                </a:extLst>
              </p:cNvPr>
              <p:cNvCxnSpPr>
                <a:cxnSpLocks/>
              </p:cNvCxnSpPr>
              <p:nvPr/>
            </p:nvCxnSpPr>
            <p:spPr bwMode="auto">
              <a:xfrm>
                <a:off x="7599532" y="2202466"/>
                <a:ext cx="10740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 name="Title 1">
            <a:extLst>
              <a:ext uri="{FF2B5EF4-FFF2-40B4-BE49-F238E27FC236}">
                <a16:creationId xmlns:a16="http://schemas.microsoft.com/office/drawing/2014/main" id="{12044424-841F-4722-9FBC-78406E00DDC8}"/>
              </a:ext>
            </a:extLst>
          </p:cNvPr>
          <p:cNvSpPr>
            <a:spLocks noGrp="1"/>
          </p:cNvSpPr>
          <p:nvPr>
            <p:ph type="title"/>
          </p:nvPr>
        </p:nvSpPr>
        <p:spPr>
          <a:noFill/>
        </p:spPr>
        <p:txBody>
          <a:bodyPr/>
          <a:lstStyle/>
          <a:p>
            <a:r>
              <a:rPr lang="en-US" dirty="0"/>
              <a:t>Addressing Resistance in </a:t>
            </a:r>
            <a:r>
              <a:rPr lang="en-US" sz="3600" i="1" dirty="0"/>
              <a:t>KRAS</a:t>
            </a:r>
            <a:r>
              <a:rPr lang="en-US" sz="3600" dirty="0"/>
              <a:t> p.G12C–Mutant</a:t>
            </a:r>
            <a:r>
              <a:rPr lang="en-US" dirty="0"/>
              <a:t> CRC</a:t>
            </a:r>
          </a:p>
        </p:txBody>
      </p:sp>
      <p:pic>
        <p:nvPicPr>
          <p:cNvPr id="12" name="Picture 11">
            <a:extLst>
              <a:ext uri="{FF2B5EF4-FFF2-40B4-BE49-F238E27FC236}">
                <a16:creationId xmlns:a16="http://schemas.microsoft.com/office/drawing/2014/main" id="{DABE90EF-E3AF-48E6-B2FB-83649E9EFF20}"/>
              </a:ext>
            </a:extLst>
          </p:cNvPr>
          <p:cNvPicPr>
            <a:picLocks noChangeAspect="1"/>
          </p:cNvPicPr>
          <p:nvPr/>
        </p:nvPicPr>
        <p:blipFill>
          <a:blip r:embed="rId3"/>
          <a:stretch>
            <a:fillRect/>
          </a:stretch>
        </p:blipFill>
        <p:spPr>
          <a:xfrm>
            <a:off x="264631" y="1478845"/>
            <a:ext cx="4857304" cy="5102101"/>
          </a:xfrm>
          <a:prstGeom prst="rect">
            <a:avLst/>
          </a:prstGeom>
        </p:spPr>
      </p:pic>
      <p:sp>
        <p:nvSpPr>
          <p:cNvPr id="13" name="TextBox 12">
            <a:extLst>
              <a:ext uri="{FF2B5EF4-FFF2-40B4-BE49-F238E27FC236}">
                <a16:creationId xmlns:a16="http://schemas.microsoft.com/office/drawing/2014/main" id="{AF150772-699B-49A8-8EE8-DB367FD6A6BA}"/>
              </a:ext>
            </a:extLst>
          </p:cNvPr>
          <p:cNvSpPr txBox="1"/>
          <p:nvPr/>
        </p:nvSpPr>
        <p:spPr bwMode="auto">
          <a:xfrm>
            <a:off x="5329941" y="4688617"/>
            <a:ext cx="6597427"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contrast to NSCLC, CRC cell lines with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p.G12C mutation experience rebound ERK phosphorylation after 24 hrs of exposure to Sotorasib;this is related to compensatory EGFR activation</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Dual anti-EGFR and KRAS</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G12C</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inhibition with sotorasib leads to synergistic antitumor activity in CRC KRAS</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G12C</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PDX models</a:t>
            </a:r>
          </a:p>
        </p:txBody>
      </p:sp>
      <p:sp>
        <p:nvSpPr>
          <p:cNvPr id="19" name="Rectangle 1">
            <a:extLst>
              <a:ext uri="{FF2B5EF4-FFF2-40B4-BE49-F238E27FC236}">
                <a16:creationId xmlns:a16="http://schemas.microsoft.com/office/drawing/2014/main" id="{E2DB4256-1D76-4708-9903-CC213451C9BD}"/>
              </a:ext>
            </a:extLst>
          </p:cNvPr>
          <p:cNvSpPr>
            <a:spLocks noChangeArrowheads="1"/>
          </p:cNvSpPr>
          <p:nvPr/>
        </p:nvSpPr>
        <p:spPr bwMode="auto">
          <a:xfrm>
            <a:off x="0" y="-92333"/>
            <a:ext cx="65"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5B616B"/>
              </a:solidFill>
              <a:effectLst/>
              <a:uLnTx/>
              <a:uFillTx/>
              <a:latin typeface="BlinkMacSystemFont"/>
              <a:ea typeface="+mn-ea"/>
              <a:cs typeface="Arial" panose="020B0604020202020204" pitchFamily="34" charset="0"/>
            </a:endParaRPr>
          </a:p>
        </p:txBody>
      </p:sp>
      <p:sp>
        <p:nvSpPr>
          <p:cNvPr id="21" name="TextBox 20">
            <a:extLst>
              <a:ext uri="{FF2B5EF4-FFF2-40B4-BE49-F238E27FC236}">
                <a16:creationId xmlns:a16="http://schemas.microsoft.com/office/drawing/2014/main" id="{FF748DB9-68AA-4977-8E17-71E4D0F6AE58}"/>
              </a:ext>
            </a:extLst>
          </p:cNvPr>
          <p:cNvSpPr txBox="1"/>
          <p:nvPr/>
        </p:nvSpPr>
        <p:spPr bwMode="auto">
          <a:xfrm>
            <a:off x="407448" y="6361389"/>
            <a:ext cx="7082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Amodio. Cancer Disco. 2020;10:1129</a:t>
            </a:r>
            <a:r>
              <a:rPr kumimoji="0" lang="en-US" sz="1200" b="0" i="0" u="none" strike="noStrike" kern="1200" cap="none" spc="0" normalizeH="0" baseline="0" noProof="0" dirty="0">
                <a:ln>
                  <a:noFill/>
                </a:ln>
                <a:solidFill>
                  <a:srgbClr val="000000"/>
                </a:solidFill>
                <a:effectLst/>
                <a:uLnTx/>
                <a:uFillTx/>
                <a:latin typeface="BlinkMacSystemFont"/>
                <a:ea typeface="+mn-ea"/>
                <a:cs typeface="Arial" panose="020B0604020202020204" pitchFamily="34" charset="0"/>
              </a:rPr>
              <a:t>.</a:t>
            </a:r>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1F52C9C1-C0EA-4FCC-A13F-74F020E7E76E}"/>
              </a:ext>
            </a:extLst>
          </p:cNvPr>
          <p:cNvSpPr txBox="1"/>
          <p:nvPr/>
        </p:nvSpPr>
        <p:spPr bwMode="auto">
          <a:xfrm>
            <a:off x="5488412" y="1538724"/>
            <a:ext cx="28575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CRC0051 </a:t>
            </a:r>
            <a:r>
              <a:rPr kumimoji="0" lang="fr-FR"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fr-FR"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G12C</a:t>
            </a:r>
            <a:r>
              <a:rPr kumimoji="0" 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–Mutant CRC PDX</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C7BFD15D-C654-4B75-A498-A2D3813F5319}"/>
              </a:ext>
            </a:extLst>
          </p:cNvPr>
          <p:cNvSpPr txBox="1"/>
          <p:nvPr/>
        </p:nvSpPr>
        <p:spPr bwMode="auto">
          <a:xfrm>
            <a:off x="8692741" y="1524741"/>
            <a:ext cx="28764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CLR113a </a:t>
            </a:r>
            <a:r>
              <a:rPr kumimoji="0" lang="fr-FR"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fr-FR" sz="14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G12C</a:t>
            </a:r>
            <a:r>
              <a:rPr kumimoji="0" 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–Mutant CRC PDX</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C2942A5-B6E0-4AAE-AE51-C9D34B6EE062}"/>
              </a:ext>
            </a:extLst>
          </p:cNvPr>
          <p:cNvSpPr txBox="1"/>
          <p:nvPr/>
        </p:nvSpPr>
        <p:spPr bwMode="auto">
          <a:xfrm>
            <a:off x="6208076" y="1903701"/>
            <a:ext cx="785091" cy="369332"/>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B2E78D7F-6C0F-43A1-9E43-CEB6C0130480}"/>
              </a:ext>
            </a:extLst>
          </p:cNvPr>
          <p:cNvSpPr txBox="1"/>
          <p:nvPr/>
        </p:nvSpPr>
        <p:spPr bwMode="auto">
          <a:xfrm>
            <a:off x="5526396" y="1636539"/>
            <a:ext cx="337100" cy="369332"/>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969FC9E7-7B74-4A9D-BF19-1C180F5F87CE}"/>
              </a:ext>
            </a:extLst>
          </p:cNvPr>
          <p:cNvSpPr txBox="1"/>
          <p:nvPr/>
        </p:nvSpPr>
        <p:spPr bwMode="auto">
          <a:xfrm>
            <a:off x="140194" y="1405443"/>
            <a:ext cx="337100" cy="369332"/>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EDC29F13-CB8A-4C65-9B8B-FC4EEE986B5E}"/>
              </a:ext>
            </a:extLst>
          </p:cNvPr>
          <p:cNvSpPr txBox="1"/>
          <p:nvPr/>
        </p:nvSpPr>
        <p:spPr bwMode="auto">
          <a:xfrm>
            <a:off x="6838159" y="4204891"/>
            <a:ext cx="5393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sp>
        <p:nvSpPr>
          <p:cNvPr id="27" name="TextBox 26">
            <a:extLst>
              <a:ext uri="{FF2B5EF4-FFF2-40B4-BE49-F238E27FC236}">
                <a16:creationId xmlns:a16="http://schemas.microsoft.com/office/drawing/2014/main" id="{4BD0DF43-EE5D-421E-A570-2FB0B700AF5F}"/>
              </a:ext>
            </a:extLst>
          </p:cNvPr>
          <p:cNvSpPr txBox="1"/>
          <p:nvPr/>
        </p:nvSpPr>
        <p:spPr bwMode="auto">
          <a:xfrm>
            <a:off x="340472" y="1250924"/>
            <a:ext cx="4781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ERK Activation in CRC Cell Lines</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Freeform: Shape 13">
            <a:extLst>
              <a:ext uri="{FF2B5EF4-FFF2-40B4-BE49-F238E27FC236}">
                <a16:creationId xmlns:a16="http://schemas.microsoft.com/office/drawing/2014/main" id="{8114040F-3A6A-4B8E-8154-F34DD3197D72}"/>
              </a:ext>
            </a:extLst>
          </p:cNvPr>
          <p:cNvSpPr/>
          <p:nvPr/>
        </p:nvSpPr>
        <p:spPr bwMode="auto">
          <a:xfrm>
            <a:off x="6157547" y="1937930"/>
            <a:ext cx="1948330" cy="2061882"/>
          </a:xfrm>
          <a:custGeom>
            <a:avLst/>
            <a:gdLst>
              <a:gd name="connsiteX0" fmla="*/ 0 w 1948330"/>
              <a:gd name="connsiteY0" fmla="*/ 0 h 2061882"/>
              <a:gd name="connsiteX1" fmla="*/ 0 w 1948330"/>
              <a:gd name="connsiteY1" fmla="*/ 2061882 h 2061882"/>
              <a:gd name="connsiteX2" fmla="*/ 1948330 w 1948330"/>
              <a:gd name="connsiteY2" fmla="*/ 2061882 h 2061882"/>
            </a:gdLst>
            <a:ahLst/>
            <a:cxnLst>
              <a:cxn ang="0">
                <a:pos x="connsiteX0" y="connsiteY0"/>
              </a:cxn>
              <a:cxn ang="0">
                <a:pos x="connsiteX1" y="connsiteY1"/>
              </a:cxn>
              <a:cxn ang="0">
                <a:pos x="connsiteX2" y="connsiteY2"/>
              </a:cxn>
            </a:cxnLst>
            <a:rect l="l" t="t" r="r" b="b"/>
            <a:pathLst>
              <a:path w="1948330" h="2061882">
                <a:moveTo>
                  <a:pt x="0" y="0"/>
                </a:moveTo>
                <a:lnTo>
                  <a:pt x="0" y="2061882"/>
                </a:lnTo>
                <a:lnTo>
                  <a:pt x="1948330" y="206188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5" name="Group 14">
            <a:extLst>
              <a:ext uri="{FF2B5EF4-FFF2-40B4-BE49-F238E27FC236}">
                <a16:creationId xmlns:a16="http://schemas.microsoft.com/office/drawing/2014/main" id="{39BE0DBB-D9B5-4D3B-9037-373D2423D7AD}"/>
              </a:ext>
            </a:extLst>
          </p:cNvPr>
          <p:cNvGrpSpPr/>
          <p:nvPr/>
        </p:nvGrpSpPr>
        <p:grpSpPr>
          <a:xfrm>
            <a:off x="5688940" y="1839767"/>
            <a:ext cx="468607" cy="2258954"/>
            <a:chOff x="5364428" y="1858897"/>
            <a:chExt cx="468607" cy="1898390"/>
          </a:xfrm>
        </p:grpSpPr>
        <p:sp>
          <p:nvSpPr>
            <p:cNvPr id="24" name="Rectangle 180">
              <a:extLst>
                <a:ext uri="{FF2B5EF4-FFF2-40B4-BE49-F238E27FC236}">
                  <a16:creationId xmlns:a16="http://schemas.microsoft.com/office/drawing/2014/main" id="{ED530476-B98D-490C-BBD2-30C201FD9023}"/>
                </a:ext>
              </a:extLst>
            </p:cNvPr>
            <p:cNvSpPr>
              <a:spLocks noChangeArrowheads="1"/>
            </p:cNvSpPr>
            <p:nvPr/>
          </p:nvSpPr>
          <p:spPr bwMode="auto">
            <a:xfrm>
              <a:off x="5638545" y="3576231"/>
              <a:ext cx="91372" cy="18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 name="Rectangle 182">
              <a:extLst>
                <a:ext uri="{FF2B5EF4-FFF2-40B4-BE49-F238E27FC236}">
                  <a16:creationId xmlns:a16="http://schemas.microsoft.com/office/drawing/2014/main" id="{EB516D55-2270-4449-8D07-75850C9BD309}"/>
                </a:ext>
              </a:extLst>
            </p:cNvPr>
            <p:cNvSpPr>
              <a:spLocks noChangeArrowheads="1"/>
            </p:cNvSpPr>
            <p:nvPr/>
          </p:nvSpPr>
          <p:spPr bwMode="auto">
            <a:xfrm>
              <a:off x="5455805" y="3235627"/>
              <a:ext cx="274114" cy="18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 name="Rectangle 184">
              <a:extLst>
                <a:ext uri="{FF2B5EF4-FFF2-40B4-BE49-F238E27FC236}">
                  <a16:creationId xmlns:a16="http://schemas.microsoft.com/office/drawing/2014/main" id="{91068A25-D273-4D06-8292-34BEBA1064B1}"/>
                </a:ext>
              </a:extLst>
            </p:cNvPr>
            <p:cNvSpPr>
              <a:spLocks noChangeArrowheads="1"/>
            </p:cNvSpPr>
            <p:nvPr/>
          </p:nvSpPr>
          <p:spPr bwMode="auto">
            <a:xfrm>
              <a:off x="5455805" y="2889298"/>
              <a:ext cx="274114" cy="18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 name="Rectangle 186">
              <a:extLst>
                <a:ext uri="{FF2B5EF4-FFF2-40B4-BE49-F238E27FC236}">
                  <a16:creationId xmlns:a16="http://schemas.microsoft.com/office/drawing/2014/main" id="{20D630A2-1E26-4662-8C28-CCE1FA5E46A4}"/>
                </a:ext>
              </a:extLst>
            </p:cNvPr>
            <p:cNvSpPr>
              <a:spLocks noChangeArrowheads="1"/>
            </p:cNvSpPr>
            <p:nvPr/>
          </p:nvSpPr>
          <p:spPr bwMode="auto">
            <a:xfrm>
              <a:off x="5455805" y="2545831"/>
              <a:ext cx="274114" cy="18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 name="Rectangle 188">
              <a:extLst>
                <a:ext uri="{FF2B5EF4-FFF2-40B4-BE49-F238E27FC236}">
                  <a16:creationId xmlns:a16="http://schemas.microsoft.com/office/drawing/2014/main" id="{888FB9CA-5240-4650-951E-319C1909225E}"/>
                </a:ext>
              </a:extLst>
            </p:cNvPr>
            <p:cNvSpPr>
              <a:spLocks noChangeArrowheads="1"/>
            </p:cNvSpPr>
            <p:nvPr/>
          </p:nvSpPr>
          <p:spPr bwMode="auto">
            <a:xfrm>
              <a:off x="5455805" y="2205227"/>
              <a:ext cx="274114" cy="18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32" name="Group 31">
              <a:extLst>
                <a:ext uri="{FF2B5EF4-FFF2-40B4-BE49-F238E27FC236}">
                  <a16:creationId xmlns:a16="http://schemas.microsoft.com/office/drawing/2014/main" id="{C2CDBAA1-3891-483B-BF22-9E69F26017F0}"/>
                </a:ext>
              </a:extLst>
            </p:cNvPr>
            <p:cNvGrpSpPr/>
            <p:nvPr/>
          </p:nvGrpSpPr>
          <p:grpSpPr>
            <a:xfrm>
              <a:off x="5761390" y="1955418"/>
              <a:ext cx="71645" cy="1717334"/>
              <a:chOff x="3341371" y="3336360"/>
              <a:chExt cx="71645" cy="1717334"/>
            </a:xfrm>
          </p:grpSpPr>
          <p:sp>
            <p:nvSpPr>
              <p:cNvPr id="33" name="Line 179">
                <a:extLst>
                  <a:ext uri="{FF2B5EF4-FFF2-40B4-BE49-F238E27FC236}">
                    <a16:creationId xmlns:a16="http://schemas.microsoft.com/office/drawing/2014/main" id="{94FDADD9-BC5E-4F17-868E-1B3FD3E662CF}"/>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Line 181">
                <a:extLst>
                  <a:ext uri="{FF2B5EF4-FFF2-40B4-BE49-F238E27FC236}">
                    <a16:creationId xmlns:a16="http://schemas.microsoft.com/office/drawing/2014/main" id="{40B630C9-3171-427E-AC1B-663E928B2C5C}"/>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Line 183">
                <a:extLst>
                  <a:ext uri="{FF2B5EF4-FFF2-40B4-BE49-F238E27FC236}">
                    <a16:creationId xmlns:a16="http://schemas.microsoft.com/office/drawing/2014/main" id="{A5A786C6-325F-4480-9494-9C88E650E82A}"/>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Line 185">
                <a:extLst>
                  <a:ext uri="{FF2B5EF4-FFF2-40B4-BE49-F238E27FC236}">
                    <a16:creationId xmlns:a16="http://schemas.microsoft.com/office/drawing/2014/main" id="{FF47B589-E50C-4B27-B2B6-43510961F460}"/>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Line 187">
                <a:extLst>
                  <a:ext uri="{FF2B5EF4-FFF2-40B4-BE49-F238E27FC236}">
                    <a16:creationId xmlns:a16="http://schemas.microsoft.com/office/drawing/2014/main" id="{D7A94891-92E7-41C5-A03E-ECA712FF5BAC}"/>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Line 189">
                <a:extLst>
                  <a:ext uri="{FF2B5EF4-FFF2-40B4-BE49-F238E27FC236}">
                    <a16:creationId xmlns:a16="http://schemas.microsoft.com/office/drawing/2014/main" id="{65117762-FAA4-4D49-8303-875E92B460DA}"/>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9" name="Rectangle 190">
              <a:extLst>
                <a:ext uri="{FF2B5EF4-FFF2-40B4-BE49-F238E27FC236}">
                  <a16:creationId xmlns:a16="http://schemas.microsoft.com/office/drawing/2014/main" id="{420C908F-0450-41F6-B55C-0C739CBEEC42}"/>
                </a:ext>
              </a:extLst>
            </p:cNvPr>
            <p:cNvSpPr>
              <a:spLocks noChangeArrowheads="1"/>
            </p:cNvSpPr>
            <p:nvPr/>
          </p:nvSpPr>
          <p:spPr bwMode="auto">
            <a:xfrm>
              <a:off x="5364428" y="1858897"/>
              <a:ext cx="365485" cy="18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228" name="Group 227">
            <a:extLst>
              <a:ext uri="{FF2B5EF4-FFF2-40B4-BE49-F238E27FC236}">
                <a16:creationId xmlns:a16="http://schemas.microsoft.com/office/drawing/2014/main" id="{66D8204E-5D40-4BD5-B73B-08829E8EEA4B}"/>
              </a:ext>
            </a:extLst>
          </p:cNvPr>
          <p:cNvGrpSpPr/>
          <p:nvPr/>
        </p:nvGrpSpPr>
        <p:grpSpPr>
          <a:xfrm>
            <a:off x="6159350" y="3990793"/>
            <a:ext cx="1882490" cy="76524"/>
            <a:chOff x="5834838" y="3666510"/>
            <a:chExt cx="1882490" cy="76524"/>
          </a:xfrm>
        </p:grpSpPr>
        <p:sp>
          <p:nvSpPr>
            <p:cNvPr id="41" name="Line 179">
              <a:extLst>
                <a:ext uri="{FF2B5EF4-FFF2-40B4-BE49-F238E27FC236}">
                  <a16:creationId xmlns:a16="http://schemas.microsoft.com/office/drawing/2014/main" id="{BDB707E3-4BDD-4B28-9BBC-2AB597980543}"/>
                </a:ext>
              </a:extLst>
            </p:cNvPr>
            <p:cNvSpPr>
              <a:spLocks noChangeShapeType="1"/>
            </p:cNvSpPr>
            <p:nvPr/>
          </p:nvSpPr>
          <p:spPr bwMode="auto">
            <a:xfrm rot="5400000" flipH="1">
              <a:off x="579657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Line 181">
              <a:extLst>
                <a:ext uri="{FF2B5EF4-FFF2-40B4-BE49-F238E27FC236}">
                  <a16:creationId xmlns:a16="http://schemas.microsoft.com/office/drawing/2014/main" id="{3AD141D4-B2D5-4EBB-9AE8-53069517EA9D}"/>
                </a:ext>
              </a:extLst>
            </p:cNvPr>
            <p:cNvSpPr>
              <a:spLocks noChangeShapeType="1"/>
            </p:cNvSpPr>
            <p:nvPr/>
          </p:nvSpPr>
          <p:spPr bwMode="auto">
            <a:xfrm rot="5400000" flipH="1">
              <a:off x="6110324"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Line 183">
              <a:extLst>
                <a:ext uri="{FF2B5EF4-FFF2-40B4-BE49-F238E27FC236}">
                  <a16:creationId xmlns:a16="http://schemas.microsoft.com/office/drawing/2014/main" id="{B5545094-9625-4BF2-8034-1CD962481463}"/>
                </a:ext>
              </a:extLst>
            </p:cNvPr>
            <p:cNvSpPr>
              <a:spLocks noChangeShapeType="1"/>
            </p:cNvSpPr>
            <p:nvPr/>
          </p:nvSpPr>
          <p:spPr bwMode="auto">
            <a:xfrm rot="5400000" flipH="1">
              <a:off x="6424072"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Line 185">
              <a:extLst>
                <a:ext uri="{FF2B5EF4-FFF2-40B4-BE49-F238E27FC236}">
                  <a16:creationId xmlns:a16="http://schemas.microsoft.com/office/drawing/2014/main" id="{C195D1C4-1D43-4826-B137-A13FB6D1AA9C}"/>
                </a:ext>
              </a:extLst>
            </p:cNvPr>
            <p:cNvSpPr>
              <a:spLocks noChangeShapeType="1"/>
            </p:cNvSpPr>
            <p:nvPr/>
          </p:nvSpPr>
          <p:spPr bwMode="auto">
            <a:xfrm rot="5400000" flipH="1">
              <a:off x="6737820"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Line 187">
              <a:extLst>
                <a:ext uri="{FF2B5EF4-FFF2-40B4-BE49-F238E27FC236}">
                  <a16:creationId xmlns:a16="http://schemas.microsoft.com/office/drawing/2014/main" id="{7944D12B-F97D-4B43-B30F-B6411730EC7C}"/>
                </a:ext>
              </a:extLst>
            </p:cNvPr>
            <p:cNvSpPr>
              <a:spLocks noChangeShapeType="1"/>
            </p:cNvSpPr>
            <p:nvPr/>
          </p:nvSpPr>
          <p:spPr bwMode="auto">
            <a:xfrm rot="5400000" flipH="1">
              <a:off x="7051568"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Line 189">
              <a:extLst>
                <a:ext uri="{FF2B5EF4-FFF2-40B4-BE49-F238E27FC236}">
                  <a16:creationId xmlns:a16="http://schemas.microsoft.com/office/drawing/2014/main" id="{B3AE02B8-08F5-43CA-83BF-4E24A853B464}"/>
                </a:ext>
              </a:extLst>
            </p:cNvPr>
            <p:cNvSpPr>
              <a:spLocks noChangeShapeType="1"/>
            </p:cNvSpPr>
            <p:nvPr/>
          </p:nvSpPr>
          <p:spPr bwMode="auto">
            <a:xfrm rot="5400000" flipH="1">
              <a:off x="736531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Line 179">
              <a:extLst>
                <a:ext uri="{FF2B5EF4-FFF2-40B4-BE49-F238E27FC236}">
                  <a16:creationId xmlns:a16="http://schemas.microsoft.com/office/drawing/2014/main" id="{11C57879-EA38-45E3-8338-394E344094E9}"/>
                </a:ext>
              </a:extLst>
            </p:cNvPr>
            <p:cNvSpPr>
              <a:spLocks noChangeShapeType="1"/>
            </p:cNvSpPr>
            <p:nvPr/>
          </p:nvSpPr>
          <p:spPr bwMode="auto">
            <a:xfrm rot="5400000" flipH="1">
              <a:off x="7685436" y="3698402"/>
              <a:ext cx="63783"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48" name="TextBox 47">
            <a:extLst>
              <a:ext uri="{FF2B5EF4-FFF2-40B4-BE49-F238E27FC236}">
                <a16:creationId xmlns:a16="http://schemas.microsoft.com/office/drawing/2014/main" id="{4D7498D7-42D6-454C-BBC9-A75B59C6DAB2}"/>
              </a:ext>
            </a:extLst>
          </p:cNvPr>
          <p:cNvSpPr txBox="1"/>
          <p:nvPr/>
        </p:nvSpPr>
        <p:spPr bwMode="auto">
          <a:xfrm>
            <a:off x="6114419" y="4010306"/>
            <a:ext cx="97617"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9" name="TextBox 48">
            <a:extLst>
              <a:ext uri="{FF2B5EF4-FFF2-40B4-BE49-F238E27FC236}">
                <a16:creationId xmlns:a16="http://schemas.microsoft.com/office/drawing/2014/main" id="{995AB257-0AFC-42B9-8114-9D682835BFCA}"/>
              </a:ext>
            </a:extLst>
          </p:cNvPr>
          <p:cNvSpPr txBox="1"/>
          <p:nvPr/>
        </p:nvSpPr>
        <p:spPr bwMode="auto">
          <a:xfrm>
            <a:off x="6428166" y="4000666"/>
            <a:ext cx="97617"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50" name="TextBox 49">
            <a:extLst>
              <a:ext uri="{FF2B5EF4-FFF2-40B4-BE49-F238E27FC236}">
                <a16:creationId xmlns:a16="http://schemas.microsoft.com/office/drawing/2014/main" id="{F799556C-F473-43CD-B67A-F670357FD053}"/>
              </a:ext>
            </a:extLst>
          </p:cNvPr>
          <p:cNvSpPr txBox="1"/>
          <p:nvPr/>
        </p:nvSpPr>
        <p:spPr bwMode="auto">
          <a:xfrm>
            <a:off x="6723838" y="4022685"/>
            <a:ext cx="129929"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1" name="TextBox 50">
            <a:extLst>
              <a:ext uri="{FF2B5EF4-FFF2-40B4-BE49-F238E27FC236}">
                <a16:creationId xmlns:a16="http://schemas.microsoft.com/office/drawing/2014/main" id="{4E67A003-BB02-4C6C-906D-DE807E259A3C}"/>
              </a:ext>
            </a:extLst>
          </p:cNvPr>
          <p:cNvSpPr txBox="1"/>
          <p:nvPr/>
        </p:nvSpPr>
        <p:spPr bwMode="auto">
          <a:xfrm>
            <a:off x="7035793" y="4006406"/>
            <a:ext cx="129929"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2" name="TextBox 51">
            <a:extLst>
              <a:ext uri="{FF2B5EF4-FFF2-40B4-BE49-F238E27FC236}">
                <a16:creationId xmlns:a16="http://schemas.microsoft.com/office/drawing/2014/main" id="{3A056AF0-6689-4B57-99DD-95F7A6D6F266}"/>
              </a:ext>
            </a:extLst>
          </p:cNvPr>
          <p:cNvSpPr txBox="1"/>
          <p:nvPr/>
        </p:nvSpPr>
        <p:spPr bwMode="auto">
          <a:xfrm>
            <a:off x="7352038" y="3990245"/>
            <a:ext cx="129929"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3" name="TextBox 52">
            <a:extLst>
              <a:ext uri="{FF2B5EF4-FFF2-40B4-BE49-F238E27FC236}">
                <a16:creationId xmlns:a16="http://schemas.microsoft.com/office/drawing/2014/main" id="{E0B63EBE-2D85-44E7-8A16-632898F67C79}"/>
              </a:ext>
            </a:extLst>
          </p:cNvPr>
          <p:cNvSpPr txBox="1"/>
          <p:nvPr/>
        </p:nvSpPr>
        <p:spPr bwMode="auto">
          <a:xfrm>
            <a:off x="7663993" y="3973966"/>
            <a:ext cx="129929"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54" name="TextBox 53">
            <a:extLst>
              <a:ext uri="{FF2B5EF4-FFF2-40B4-BE49-F238E27FC236}">
                <a16:creationId xmlns:a16="http://schemas.microsoft.com/office/drawing/2014/main" id="{64F6F675-4CB7-4214-811D-78B7D8A06F36}"/>
              </a:ext>
            </a:extLst>
          </p:cNvPr>
          <p:cNvSpPr txBox="1"/>
          <p:nvPr/>
        </p:nvSpPr>
        <p:spPr bwMode="auto">
          <a:xfrm>
            <a:off x="7975948" y="3989288"/>
            <a:ext cx="129929"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nvGrpSpPr>
          <p:cNvPr id="227" name="Group 226">
            <a:extLst>
              <a:ext uri="{FF2B5EF4-FFF2-40B4-BE49-F238E27FC236}">
                <a16:creationId xmlns:a16="http://schemas.microsoft.com/office/drawing/2014/main" id="{CF3178B8-3A83-4E1A-87F5-A95679746840}"/>
              </a:ext>
            </a:extLst>
          </p:cNvPr>
          <p:cNvGrpSpPr/>
          <p:nvPr/>
        </p:nvGrpSpPr>
        <p:grpSpPr>
          <a:xfrm>
            <a:off x="9726459" y="1873910"/>
            <a:ext cx="2107051" cy="995163"/>
            <a:chOff x="8420830" y="1434342"/>
            <a:chExt cx="2107051" cy="995163"/>
          </a:xfrm>
        </p:grpSpPr>
        <p:sp>
          <p:nvSpPr>
            <p:cNvPr id="7" name="TextBox 6">
              <a:extLst>
                <a:ext uri="{FF2B5EF4-FFF2-40B4-BE49-F238E27FC236}">
                  <a16:creationId xmlns:a16="http://schemas.microsoft.com/office/drawing/2014/main" id="{2CC889D2-41F7-459B-A8EE-FA86B5B08A37}"/>
                </a:ext>
              </a:extLst>
            </p:cNvPr>
            <p:cNvSpPr txBox="1"/>
            <p:nvPr/>
          </p:nvSpPr>
          <p:spPr bwMode="auto">
            <a:xfrm>
              <a:off x="9578054" y="1434342"/>
              <a:ext cx="785091" cy="369332"/>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157">
              <a:extLst>
                <a:ext uri="{FF2B5EF4-FFF2-40B4-BE49-F238E27FC236}">
                  <a16:creationId xmlns:a16="http://schemas.microsoft.com/office/drawing/2014/main" id="{6C4C8BB0-0DC2-4F76-BB8E-111E39C8EE22}"/>
                </a:ext>
              </a:extLst>
            </p:cNvPr>
            <p:cNvSpPr>
              <a:spLocks noChangeArrowheads="1"/>
            </p:cNvSpPr>
            <p:nvPr/>
          </p:nvSpPr>
          <p:spPr bwMode="auto">
            <a:xfrm>
              <a:off x="8750728" y="1567731"/>
              <a:ext cx="177715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Vehicle</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Sotorasib 100 mg/kg QD</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Cmab 50 mg/kg BIW</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Sotorasib + Cmab</a:t>
              </a:r>
            </a:p>
          </p:txBody>
        </p:sp>
        <p:cxnSp>
          <p:nvCxnSpPr>
            <p:cNvPr id="57" name="Straight Connector 56">
              <a:extLst>
                <a:ext uri="{FF2B5EF4-FFF2-40B4-BE49-F238E27FC236}">
                  <a16:creationId xmlns:a16="http://schemas.microsoft.com/office/drawing/2014/main" id="{EC3980C2-CBB2-4FD3-9422-3E78F411A49A}"/>
                </a:ext>
              </a:extLst>
            </p:cNvPr>
            <p:cNvCxnSpPr/>
            <p:nvPr/>
          </p:nvCxnSpPr>
          <p:spPr bwMode="auto">
            <a:xfrm>
              <a:off x="8420830" y="1678489"/>
              <a:ext cx="239262" cy="0"/>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710C415-A36E-4089-A436-1FA349F02845}"/>
                </a:ext>
              </a:extLst>
            </p:cNvPr>
            <p:cNvCxnSpPr/>
            <p:nvPr/>
          </p:nvCxnSpPr>
          <p:spPr bwMode="auto">
            <a:xfrm>
              <a:off x="8420830" y="1884391"/>
              <a:ext cx="239262" cy="0"/>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6331613-7A8B-40DC-B509-09553BCC960B}"/>
                </a:ext>
              </a:extLst>
            </p:cNvPr>
            <p:cNvCxnSpPr/>
            <p:nvPr/>
          </p:nvCxnSpPr>
          <p:spPr bwMode="auto">
            <a:xfrm>
              <a:off x="8420830" y="2095156"/>
              <a:ext cx="239262" cy="0"/>
            </a:xfrm>
            <a:prstGeom prst="line">
              <a:avLst/>
            </a:prstGeom>
            <a:noFill/>
            <a:ln w="28575" cap="flat" cmpd="sng" algn="ctr">
              <a:solidFill>
                <a:schemeClr val="accent4"/>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2EB52F9-30A6-4829-A9F7-F00C3BA8B297}"/>
                </a:ext>
              </a:extLst>
            </p:cNvPr>
            <p:cNvCxnSpPr/>
            <p:nvPr/>
          </p:nvCxnSpPr>
          <p:spPr bwMode="auto">
            <a:xfrm>
              <a:off x="8425694" y="2308568"/>
              <a:ext cx="239262" cy="0"/>
            </a:xfrm>
            <a:prstGeom prst="line">
              <a:avLst/>
            </a:prstGeom>
            <a:noFill/>
            <a:ln w="28575" cap="flat" cmpd="sng" algn="ctr">
              <a:solidFill>
                <a:schemeClr val="accent6"/>
              </a:solidFill>
              <a:prstDash val="solid"/>
              <a:round/>
              <a:headEnd type="none" w="med" len="med"/>
              <a:tailEnd type="none" w="med" len="med"/>
            </a:ln>
            <a:effectLst/>
          </p:spPr>
        </p:cxnSp>
        <p:sp>
          <p:nvSpPr>
            <p:cNvPr id="61" name="Oval 60">
              <a:extLst>
                <a:ext uri="{FF2B5EF4-FFF2-40B4-BE49-F238E27FC236}">
                  <a16:creationId xmlns:a16="http://schemas.microsoft.com/office/drawing/2014/main" id="{88D55D9C-C2A3-4EAC-9A58-5F8E967945D8}"/>
                </a:ext>
              </a:extLst>
            </p:cNvPr>
            <p:cNvSpPr/>
            <p:nvPr/>
          </p:nvSpPr>
          <p:spPr bwMode="auto">
            <a:xfrm>
              <a:off x="8496686" y="1639984"/>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ED4C0020-29AD-4B4C-B913-AA0FB6D92FB8}"/>
                </a:ext>
              </a:extLst>
            </p:cNvPr>
            <p:cNvSpPr/>
            <p:nvPr/>
          </p:nvSpPr>
          <p:spPr bwMode="auto">
            <a:xfrm>
              <a:off x="8496686" y="1841023"/>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Oval 64">
              <a:extLst>
                <a:ext uri="{FF2B5EF4-FFF2-40B4-BE49-F238E27FC236}">
                  <a16:creationId xmlns:a16="http://schemas.microsoft.com/office/drawing/2014/main" id="{ABA2A063-72E3-4531-B04D-86D8B282956B}"/>
                </a:ext>
              </a:extLst>
            </p:cNvPr>
            <p:cNvSpPr/>
            <p:nvPr/>
          </p:nvSpPr>
          <p:spPr bwMode="auto">
            <a:xfrm>
              <a:off x="8496686" y="2061628"/>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8C4D3487-2FFC-4AA6-8D8B-2C3D062E1E5E}"/>
                </a:ext>
              </a:extLst>
            </p:cNvPr>
            <p:cNvSpPr/>
            <p:nvPr/>
          </p:nvSpPr>
          <p:spPr bwMode="auto">
            <a:xfrm>
              <a:off x="8496686" y="2272395"/>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8" name="Freeform: Shape 67">
            <a:extLst>
              <a:ext uri="{FF2B5EF4-FFF2-40B4-BE49-F238E27FC236}">
                <a16:creationId xmlns:a16="http://schemas.microsoft.com/office/drawing/2014/main" id="{C69D9AFC-2145-4E9E-AAF6-D62356AE3437}"/>
              </a:ext>
            </a:extLst>
          </p:cNvPr>
          <p:cNvSpPr/>
          <p:nvPr/>
        </p:nvSpPr>
        <p:spPr bwMode="auto">
          <a:xfrm>
            <a:off x="6302159" y="2284406"/>
            <a:ext cx="1682885" cy="1196503"/>
          </a:xfrm>
          <a:custGeom>
            <a:avLst/>
            <a:gdLst>
              <a:gd name="connsiteX0" fmla="*/ 0 w 1682885"/>
              <a:gd name="connsiteY0" fmla="*/ 1196503 h 1196503"/>
              <a:gd name="connsiteX1" fmla="*/ 189689 w 1682885"/>
              <a:gd name="connsiteY1" fmla="*/ 1050588 h 1196503"/>
              <a:gd name="connsiteX2" fmla="*/ 428017 w 1682885"/>
              <a:gd name="connsiteY2" fmla="*/ 909537 h 1196503"/>
              <a:gd name="connsiteX3" fmla="*/ 637162 w 1682885"/>
              <a:gd name="connsiteY3" fmla="*/ 690664 h 1196503"/>
              <a:gd name="connsiteX4" fmla="*/ 972766 w 1682885"/>
              <a:gd name="connsiteY4" fmla="*/ 466928 h 1196503"/>
              <a:gd name="connsiteX5" fmla="*/ 1147864 w 1682885"/>
              <a:gd name="connsiteY5" fmla="*/ 335605 h 1196503"/>
              <a:gd name="connsiteX6" fmla="*/ 1415374 w 1682885"/>
              <a:gd name="connsiteY6" fmla="*/ 170234 h 1196503"/>
              <a:gd name="connsiteX7" fmla="*/ 1682885 w 1682885"/>
              <a:gd name="connsiteY7" fmla="*/ 0 h 119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2885" h="1196503">
                <a:moveTo>
                  <a:pt x="0" y="1196503"/>
                </a:moveTo>
                <a:lnTo>
                  <a:pt x="189689" y="1050588"/>
                </a:lnTo>
                <a:lnTo>
                  <a:pt x="428017" y="909537"/>
                </a:lnTo>
                <a:lnTo>
                  <a:pt x="637162" y="690664"/>
                </a:lnTo>
                <a:lnTo>
                  <a:pt x="972766" y="466928"/>
                </a:lnTo>
                <a:lnTo>
                  <a:pt x="1147864" y="335605"/>
                </a:lnTo>
                <a:lnTo>
                  <a:pt x="1415374" y="170234"/>
                </a:lnTo>
                <a:lnTo>
                  <a:pt x="1682885"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9" name="Freeform: Shape 68">
            <a:extLst>
              <a:ext uri="{FF2B5EF4-FFF2-40B4-BE49-F238E27FC236}">
                <a16:creationId xmlns:a16="http://schemas.microsoft.com/office/drawing/2014/main" id="{8E152840-C5C9-4D8B-8FF4-55ACAB590DD6}"/>
              </a:ext>
            </a:extLst>
          </p:cNvPr>
          <p:cNvSpPr/>
          <p:nvPr/>
        </p:nvSpPr>
        <p:spPr bwMode="auto">
          <a:xfrm>
            <a:off x="6282703" y="3271764"/>
            <a:ext cx="1678022" cy="223736"/>
          </a:xfrm>
          <a:custGeom>
            <a:avLst/>
            <a:gdLst>
              <a:gd name="connsiteX0" fmla="*/ 0 w 1678022"/>
              <a:gd name="connsiteY0" fmla="*/ 223736 h 223736"/>
              <a:gd name="connsiteX1" fmla="*/ 194554 w 1678022"/>
              <a:gd name="connsiteY1" fmla="*/ 82685 h 223736"/>
              <a:gd name="connsiteX2" fmla="*/ 476656 w 1678022"/>
              <a:gd name="connsiteY2" fmla="*/ 53502 h 223736"/>
              <a:gd name="connsiteX3" fmla="*/ 666345 w 1678022"/>
              <a:gd name="connsiteY3" fmla="*/ 0 h 223736"/>
              <a:gd name="connsiteX4" fmla="*/ 972766 w 1678022"/>
              <a:gd name="connsiteY4" fmla="*/ 87549 h 223736"/>
              <a:gd name="connsiteX5" fmla="*/ 1177047 w 1678022"/>
              <a:gd name="connsiteY5" fmla="*/ 24319 h 223736"/>
              <a:gd name="connsiteX6" fmla="*/ 1444558 w 1678022"/>
              <a:gd name="connsiteY6" fmla="*/ 34047 h 223736"/>
              <a:gd name="connsiteX7" fmla="*/ 1678022 w 1678022"/>
              <a:gd name="connsiteY7" fmla="*/ 29183 h 22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8022" h="223736">
                <a:moveTo>
                  <a:pt x="0" y="223736"/>
                </a:moveTo>
                <a:lnTo>
                  <a:pt x="194554" y="82685"/>
                </a:lnTo>
                <a:lnTo>
                  <a:pt x="476656" y="53502"/>
                </a:lnTo>
                <a:lnTo>
                  <a:pt x="666345" y="0"/>
                </a:lnTo>
                <a:lnTo>
                  <a:pt x="972766" y="87549"/>
                </a:lnTo>
                <a:lnTo>
                  <a:pt x="1177047" y="24319"/>
                </a:lnTo>
                <a:lnTo>
                  <a:pt x="1444558" y="34047"/>
                </a:lnTo>
                <a:lnTo>
                  <a:pt x="1678022" y="29183"/>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0" name="Freeform: Shape 69">
            <a:extLst>
              <a:ext uri="{FF2B5EF4-FFF2-40B4-BE49-F238E27FC236}">
                <a16:creationId xmlns:a16="http://schemas.microsoft.com/office/drawing/2014/main" id="{DCF893F2-3514-41A3-81F6-2073F7F65DE4}"/>
              </a:ext>
            </a:extLst>
          </p:cNvPr>
          <p:cNvSpPr/>
          <p:nvPr/>
        </p:nvSpPr>
        <p:spPr bwMode="auto">
          <a:xfrm>
            <a:off x="6282703" y="3485772"/>
            <a:ext cx="1682886" cy="238328"/>
          </a:xfrm>
          <a:custGeom>
            <a:avLst/>
            <a:gdLst>
              <a:gd name="connsiteX0" fmla="*/ 0 w 1682886"/>
              <a:gd name="connsiteY0" fmla="*/ 0 h 238328"/>
              <a:gd name="connsiteX1" fmla="*/ 209145 w 1682886"/>
              <a:gd name="connsiteY1" fmla="*/ 34047 h 238328"/>
              <a:gd name="connsiteX2" fmla="*/ 466928 w 1682886"/>
              <a:gd name="connsiteY2" fmla="*/ 107005 h 238328"/>
              <a:gd name="connsiteX3" fmla="*/ 651754 w 1682886"/>
              <a:gd name="connsiteY3" fmla="*/ 145915 h 238328"/>
              <a:gd name="connsiteX4" fmla="*/ 987358 w 1682886"/>
              <a:gd name="connsiteY4" fmla="*/ 136188 h 238328"/>
              <a:gd name="connsiteX5" fmla="*/ 1167320 w 1682886"/>
              <a:gd name="connsiteY5" fmla="*/ 179962 h 238328"/>
              <a:gd name="connsiteX6" fmla="*/ 1439694 w 1682886"/>
              <a:gd name="connsiteY6" fmla="*/ 170234 h 238328"/>
              <a:gd name="connsiteX7" fmla="*/ 1682886 w 1682886"/>
              <a:gd name="connsiteY7" fmla="*/ 238328 h 23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2886" h="238328">
                <a:moveTo>
                  <a:pt x="0" y="0"/>
                </a:moveTo>
                <a:lnTo>
                  <a:pt x="209145" y="34047"/>
                </a:lnTo>
                <a:lnTo>
                  <a:pt x="466928" y="107005"/>
                </a:lnTo>
                <a:lnTo>
                  <a:pt x="651754" y="145915"/>
                </a:lnTo>
                <a:lnTo>
                  <a:pt x="987358" y="136188"/>
                </a:lnTo>
                <a:lnTo>
                  <a:pt x="1167320" y="179962"/>
                </a:lnTo>
                <a:lnTo>
                  <a:pt x="1439694" y="170234"/>
                </a:lnTo>
                <a:lnTo>
                  <a:pt x="1682886" y="238328"/>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1" name="Freeform: Shape 70">
            <a:extLst>
              <a:ext uri="{FF2B5EF4-FFF2-40B4-BE49-F238E27FC236}">
                <a16:creationId xmlns:a16="http://schemas.microsoft.com/office/drawing/2014/main" id="{3FEBA777-0B06-44DF-ADA6-CAFE8A1ECCA0}"/>
              </a:ext>
            </a:extLst>
          </p:cNvPr>
          <p:cNvSpPr/>
          <p:nvPr/>
        </p:nvSpPr>
        <p:spPr bwMode="auto">
          <a:xfrm>
            <a:off x="6287567" y="3485772"/>
            <a:ext cx="1682885" cy="491247"/>
          </a:xfrm>
          <a:custGeom>
            <a:avLst/>
            <a:gdLst>
              <a:gd name="connsiteX0" fmla="*/ 0 w 1682885"/>
              <a:gd name="connsiteY0" fmla="*/ 0 h 491247"/>
              <a:gd name="connsiteX1" fmla="*/ 199417 w 1682885"/>
              <a:gd name="connsiteY1" fmla="*/ 160507 h 491247"/>
              <a:gd name="connsiteX2" fmla="*/ 466928 w 1682885"/>
              <a:gd name="connsiteY2" fmla="*/ 330741 h 491247"/>
              <a:gd name="connsiteX3" fmla="*/ 671209 w 1682885"/>
              <a:gd name="connsiteY3" fmla="*/ 432881 h 491247"/>
              <a:gd name="connsiteX4" fmla="*/ 977630 w 1682885"/>
              <a:gd name="connsiteY4" fmla="*/ 466928 h 491247"/>
              <a:gd name="connsiteX5" fmla="*/ 1157592 w 1682885"/>
              <a:gd name="connsiteY5" fmla="*/ 481520 h 491247"/>
              <a:gd name="connsiteX6" fmla="*/ 1429966 w 1682885"/>
              <a:gd name="connsiteY6" fmla="*/ 491247 h 491247"/>
              <a:gd name="connsiteX7" fmla="*/ 1682885 w 1682885"/>
              <a:gd name="connsiteY7" fmla="*/ 486383 h 49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2885" h="491247">
                <a:moveTo>
                  <a:pt x="0" y="0"/>
                </a:moveTo>
                <a:lnTo>
                  <a:pt x="199417" y="160507"/>
                </a:lnTo>
                <a:lnTo>
                  <a:pt x="466928" y="330741"/>
                </a:lnTo>
                <a:lnTo>
                  <a:pt x="671209" y="432881"/>
                </a:lnTo>
                <a:lnTo>
                  <a:pt x="977630" y="466928"/>
                </a:lnTo>
                <a:lnTo>
                  <a:pt x="1157592" y="481520"/>
                </a:lnTo>
                <a:lnTo>
                  <a:pt x="1429966" y="491247"/>
                </a:lnTo>
                <a:lnTo>
                  <a:pt x="1682885" y="486383"/>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14" name="Group 113">
            <a:extLst>
              <a:ext uri="{FF2B5EF4-FFF2-40B4-BE49-F238E27FC236}">
                <a16:creationId xmlns:a16="http://schemas.microsoft.com/office/drawing/2014/main" id="{FB7EA461-3EDE-4C53-8D3E-4CDF8FAAC32F}"/>
              </a:ext>
            </a:extLst>
          </p:cNvPr>
          <p:cNvGrpSpPr/>
          <p:nvPr/>
        </p:nvGrpSpPr>
        <p:grpSpPr>
          <a:xfrm>
            <a:off x="6710935" y="2253025"/>
            <a:ext cx="1307201" cy="967308"/>
            <a:chOff x="6386423" y="1928742"/>
            <a:chExt cx="1307201" cy="967308"/>
          </a:xfrm>
        </p:grpSpPr>
        <p:sp>
          <p:nvSpPr>
            <p:cNvPr id="73" name="Oval 72">
              <a:extLst>
                <a:ext uri="{FF2B5EF4-FFF2-40B4-BE49-F238E27FC236}">
                  <a16:creationId xmlns:a16="http://schemas.microsoft.com/office/drawing/2014/main" id="{28A93CAF-DD10-437E-9FCE-5593F2112DEE}"/>
                </a:ext>
              </a:extLst>
            </p:cNvPr>
            <p:cNvSpPr/>
            <p:nvPr/>
          </p:nvSpPr>
          <p:spPr bwMode="auto">
            <a:xfrm>
              <a:off x="6580686" y="2614663"/>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Oval 74">
              <a:extLst>
                <a:ext uri="{FF2B5EF4-FFF2-40B4-BE49-F238E27FC236}">
                  <a16:creationId xmlns:a16="http://schemas.microsoft.com/office/drawing/2014/main" id="{A591DD8E-D77A-443F-B924-5474F637E156}"/>
                </a:ext>
              </a:extLst>
            </p:cNvPr>
            <p:cNvSpPr/>
            <p:nvPr/>
          </p:nvSpPr>
          <p:spPr bwMode="auto">
            <a:xfrm>
              <a:off x="6386423" y="2820138"/>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Oval 76">
              <a:extLst>
                <a:ext uri="{FF2B5EF4-FFF2-40B4-BE49-F238E27FC236}">
                  <a16:creationId xmlns:a16="http://schemas.microsoft.com/office/drawing/2014/main" id="{BEFAB7B2-35F6-43D9-B682-F1D652EC17D8}"/>
                </a:ext>
              </a:extLst>
            </p:cNvPr>
            <p:cNvSpPr/>
            <p:nvPr/>
          </p:nvSpPr>
          <p:spPr bwMode="auto">
            <a:xfrm>
              <a:off x="6901052" y="2394145"/>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Oval 78">
              <a:extLst>
                <a:ext uri="{FF2B5EF4-FFF2-40B4-BE49-F238E27FC236}">
                  <a16:creationId xmlns:a16="http://schemas.microsoft.com/office/drawing/2014/main" id="{37A3197D-C007-4BB0-BC41-7F4A47347367}"/>
                </a:ext>
              </a:extLst>
            </p:cNvPr>
            <p:cNvSpPr/>
            <p:nvPr/>
          </p:nvSpPr>
          <p:spPr bwMode="auto">
            <a:xfrm>
              <a:off x="7095762" y="2252712"/>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Oval 80">
              <a:extLst>
                <a:ext uri="{FF2B5EF4-FFF2-40B4-BE49-F238E27FC236}">
                  <a16:creationId xmlns:a16="http://schemas.microsoft.com/office/drawing/2014/main" id="{28C63E14-B1FB-4F51-AD09-0D7F94B66016}"/>
                </a:ext>
              </a:extLst>
            </p:cNvPr>
            <p:cNvSpPr/>
            <p:nvPr/>
          </p:nvSpPr>
          <p:spPr bwMode="auto">
            <a:xfrm>
              <a:off x="7355896" y="2087399"/>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Oval 82">
              <a:extLst>
                <a:ext uri="{FF2B5EF4-FFF2-40B4-BE49-F238E27FC236}">
                  <a16:creationId xmlns:a16="http://schemas.microsoft.com/office/drawing/2014/main" id="{D182EE39-C8E2-46B5-8062-58DED9B326AB}"/>
                </a:ext>
              </a:extLst>
            </p:cNvPr>
            <p:cNvSpPr/>
            <p:nvPr/>
          </p:nvSpPr>
          <p:spPr bwMode="auto">
            <a:xfrm>
              <a:off x="7617712" y="1928742"/>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3" name="Group 112">
            <a:extLst>
              <a:ext uri="{FF2B5EF4-FFF2-40B4-BE49-F238E27FC236}">
                <a16:creationId xmlns:a16="http://schemas.microsoft.com/office/drawing/2014/main" id="{F908C678-717F-4ACB-88A3-851CAB30D5F7}"/>
              </a:ext>
            </a:extLst>
          </p:cNvPr>
          <p:cNvGrpSpPr/>
          <p:nvPr/>
        </p:nvGrpSpPr>
        <p:grpSpPr>
          <a:xfrm>
            <a:off x="6449871" y="3238148"/>
            <a:ext cx="1569265" cy="158483"/>
            <a:chOff x="6125359" y="2913865"/>
            <a:chExt cx="1569265" cy="158483"/>
          </a:xfrm>
        </p:grpSpPr>
        <p:sp>
          <p:nvSpPr>
            <p:cNvPr id="85" name="Oval 84">
              <a:extLst>
                <a:ext uri="{FF2B5EF4-FFF2-40B4-BE49-F238E27FC236}">
                  <a16:creationId xmlns:a16="http://schemas.microsoft.com/office/drawing/2014/main" id="{8B24CF23-AEC2-46B0-A5C4-29615CD0620F}"/>
                </a:ext>
              </a:extLst>
            </p:cNvPr>
            <p:cNvSpPr/>
            <p:nvPr/>
          </p:nvSpPr>
          <p:spPr bwMode="auto">
            <a:xfrm>
              <a:off x="6125359" y="2988533"/>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Oval 86">
              <a:extLst>
                <a:ext uri="{FF2B5EF4-FFF2-40B4-BE49-F238E27FC236}">
                  <a16:creationId xmlns:a16="http://schemas.microsoft.com/office/drawing/2014/main" id="{7889CDC6-387D-431B-98A7-BFF9AA832C59}"/>
                </a:ext>
              </a:extLst>
            </p:cNvPr>
            <p:cNvSpPr/>
            <p:nvPr/>
          </p:nvSpPr>
          <p:spPr bwMode="auto">
            <a:xfrm>
              <a:off x="6386423" y="2963461"/>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Oval 88">
              <a:extLst>
                <a:ext uri="{FF2B5EF4-FFF2-40B4-BE49-F238E27FC236}">
                  <a16:creationId xmlns:a16="http://schemas.microsoft.com/office/drawing/2014/main" id="{711E285E-AEA1-426B-9539-504C327CE59A}"/>
                </a:ext>
              </a:extLst>
            </p:cNvPr>
            <p:cNvSpPr/>
            <p:nvPr/>
          </p:nvSpPr>
          <p:spPr bwMode="auto">
            <a:xfrm>
              <a:off x="6579608" y="2913865"/>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Oval 90">
              <a:extLst>
                <a:ext uri="{FF2B5EF4-FFF2-40B4-BE49-F238E27FC236}">
                  <a16:creationId xmlns:a16="http://schemas.microsoft.com/office/drawing/2014/main" id="{26B790F5-ABF0-40E0-B7F9-7933551018EC}"/>
                </a:ext>
              </a:extLst>
            </p:cNvPr>
            <p:cNvSpPr/>
            <p:nvPr/>
          </p:nvSpPr>
          <p:spPr bwMode="auto">
            <a:xfrm>
              <a:off x="6904295" y="2996436"/>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Oval 92">
              <a:extLst>
                <a:ext uri="{FF2B5EF4-FFF2-40B4-BE49-F238E27FC236}">
                  <a16:creationId xmlns:a16="http://schemas.microsoft.com/office/drawing/2014/main" id="{95DD0CAE-BD05-4CA1-963C-6DF4C261D985}"/>
                </a:ext>
              </a:extLst>
            </p:cNvPr>
            <p:cNvSpPr/>
            <p:nvPr/>
          </p:nvSpPr>
          <p:spPr bwMode="auto">
            <a:xfrm>
              <a:off x="7095762" y="2931297"/>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Oval 94">
              <a:extLst>
                <a:ext uri="{FF2B5EF4-FFF2-40B4-BE49-F238E27FC236}">
                  <a16:creationId xmlns:a16="http://schemas.microsoft.com/office/drawing/2014/main" id="{05A78A89-EF7B-44F7-B80D-4D0480600E93}"/>
                </a:ext>
              </a:extLst>
            </p:cNvPr>
            <p:cNvSpPr/>
            <p:nvPr/>
          </p:nvSpPr>
          <p:spPr bwMode="auto">
            <a:xfrm>
              <a:off x="7355884" y="2947386"/>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Oval 96">
              <a:extLst>
                <a:ext uri="{FF2B5EF4-FFF2-40B4-BE49-F238E27FC236}">
                  <a16:creationId xmlns:a16="http://schemas.microsoft.com/office/drawing/2014/main" id="{6935C90D-ACA0-419D-B54F-92A976F09F23}"/>
                </a:ext>
              </a:extLst>
            </p:cNvPr>
            <p:cNvSpPr/>
            <p:nvPr/>
          </p:nvSpPr>
          <p:spPr bwMode="auto">
            <a:xfrm>
              <a:off x="7618712" y="2934476"/>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2" name="Group 111">
            <a:extLst>
              <a:ext uri="{FF2B5EF4-FFF2-40B4-BE49-F238E27FC236}">
                <a16:creationId xmlns:a16="http://schemas.microsoft.com/office/drawing/2014/main" id="{6C8777E4-05AA-40A4-BCD3-B53D19692C82}"/>
              </a:ext>
            </a:extLst>
          </p:cNvPr>
          <p:cNvGrpSpPr/>
          <p:nvPr/>
        </p:nvGrpSpPr>
        <p:grpSpPr>
          <a:xfrm>
            <a:off x="6448569" y="3482166"/>
            <a:ext cx="1561966" cy="279637"/>
            <a:chOff x="6124057" y="3157883"/>
            <a:chExt cx="1561966" cy="279637"/>
          </a:xfrm>
        </p:grpSpPr>
        <p:sp>
          <p:nvSpPr>
            <p:cNvPr id="99" name="Oval 98">
              <a:extLst>
                <a:ext uri="{FF2B5EF4-FFF2-40B4-BE49-F238E27FC236}">
                  <a16:creationId xmlns:a16="http://schemas.microsoft.com/office/drawing/2014/main" id="{B5737BD9-34A3-429D-984D-D3737481D1D9}"/>
                </a:ext>
              </a:extLst>
            </p:cNvPr>
            <p:cNvSpPr/>
            <p:nvPr/>
          </p:nvSpPr>
          <p:spPr bwMode="auto">
            <a:xfrm>
              <a:off x="6124057" y="3157883"/>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Oval 100">
              <a:extLst>
                <a:ext uri="{FF2B5EF4-FFF2-40B4-BE49-F238E27FC236}">
                  <a16:creationId xmlns:a16="http://schemas.microsoft.com/office/drawing/2014/main" id="{EBD641A3-9BB3-4D23-B1AC-7193D4ADC6AD}"/>
                </a:ext>
              </a:extLst>
            </p:cNvPr>
            <p:cNvSpPr/>
            <p:nvPr/>
          </p:nvSpPr>
          <p:spPr bwMode="auto">
            <a:xfrm>
              <a:off x="6383241" y="3232970"/>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Oval 102">
              <a:extLst>
                <a:ext uri="{FF2B5EF4-FFF2-40B4-BE49-F238E27FC236}">
                  <a16:creationId xmlns:a16="http://schemas.microsoft.com/office/drawing/2014/main" id="{34D6443B-FE5E-4501-964A-DF3693BEBEA0}"/>
                </a:ext>
              </a:extLst>
            </p:cNvPr>
            <p:cNvSpPr/>
            <p:nvPr/>
          </p:nvSpPr>
          <p:spPr bwMode="auto">
            <a:xfrm>
              <a:off x="6904176" y="3261898"/>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Oval 104">
              <a:extLst>
                <a:ext uri="{FF2B5EF4-FFF2-40B4-BE49-F238E27FC236}">
                  <a16:creationId xmlns:a16="http://schemas.microsoft.com/office/drawing/2014/main" id="{555122F6-1CE7-43B0-8479-A7FD08B9E1C9}"/>
                </a:ext>
              </a:extLst>
            </p:cNvPr>
            <p:cNvSpPr/>
            <p:nvPr/>
          </p:nvSpPr>
          <p:spPr bwMode="auto">
            <a:xfrm>
              <a:off x="6579608" y="3269203"/>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Oval 106">
              <a:extLst>
                <a:ext uri="{FF2B5EF4-FFF2-40B4-BE49-F238E27FC236}">
                  <a16:creationId xmlns:a16="http://schemas.microsoft.com/office/drawing/2014/main" id="{F2861C72-B864-4145-A97E-58AF937CE092}"/>
                </a:ext>
              </a:extLst>
            </p:cNvPr>
            <p:cNvSpPr/>
            <p:nvPr/>
          </p:nvSpPr>
          <p:spPr bwMode="auto">
            <a:xfrm>
              <a:off x="7100543" y="3311612"/>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Oval 108">
              <a:extLst>
                <a:ext uri="{FF2B5EF4-FFF2-40B4-BE49-F238E27FC236}">
                  <a16:creationId xmlns:a16="http://schemas.microsoft.com/office/drawing/2014/main" id="{3D0E4A94-766D-4EE5-BA91-9A465EE40711}"/>
                </a:ext>
              </a:extLst>
            </p:cNvPr>
            <p:cNvSpPr/>
            <p:nvPr/>
          </p:nvSpPr>
          <p:spPr bwMode="auto">
            <a:xfrm>
              <a:off x="7349199" y="3305770"/>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Oval 110">
              <a:extLst>
                <a:ext uri="{FF2B5EF4-FFF2-40B4-BE49-F238E27FC236}">
                  <a16:creationId xmlns:a16="http://schemas.microsoft.com/office/drawing/2014/main" id="{0A635925-5B59-4107-8983-5B391887D618}"/>
                </a:ext>
              </a:extLst>
            </p:cNvPr>
            <p:cNvSpPr/>
            <p:nvPr/>
          </p:nvSpPr>
          <p:spPr bwMode="auto">
            <a:xfrm>
              <a:off x="7610111" y="3361608"/>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5" name="Group 124">
            <a:extLst>
              <a:ext uri="{FF2B5EF4-FFF2-40B4-BE49-F238E27FC236}">
                <a16:creationId xmlns:a16="http://schemas.microsoft.com/office/drawing/2014/main" id="{534B1815-1EAF-4D2A-95C0-2E441E7A7FA4}"/>
              </a:ext>
            </a:extLst>
          </p:cNvPr>
          <p:cNvGrpSpPr/>
          <p:nvPr/>
        </p:nvGrpSpPr>
        <p:grpSpPr>
          <a:xfrm>
            <a:off x="6251768" y="3457927"/>
            <a:ext cx="1766368" cy="555338"/>
            <a:chOff x="5927256" y="3133644"/>
            <a:chExt cx="1766368" cy="555338"/>
          </a:xfrm>
        </p:grpSpPr>
        <p:sp>
          <p:nvSpPr>
            <p:cNvPr id="116" name="Oval 115">
              <a:extLst>
                <a:ext uri="{FF2B5EF4-FFF2-40B4-BE49-F238E27FC236}">
                  <a16:creationId xmlns:a16="http://schemas.microsoft.com/office/drawing/2014/main" id="{16678544-275B-47F8-8BFD-D6DD9508366C}"/>
                </a:ext>
              </a:extLst>
            </p:cNvPr>
            <p:cNvSpPr/>
            <p:nvPr/>
          </p:nvSpPr>
          <p:spPr bwMode="auto">
            <a:xfrm>
              <a:off x="5927256" y="3133644"/>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Oval 116">
              <a:extLst>
                <a:ext uri="{FF2B5EF4-FFF2-40B4-BE49-F238E27FC236}">
                  <a16:creationId xmlns:a16="http://schemas.microsoft.com/office/drawing/2014/main" id="{F37C1B8E-BF2B-4475-B9A8-E81EBE624298}"/>
                </a:ext>
              </a:extLst>
            </p:cNvPr>
            <p:cNvSpPr/>
            <p:nvPr/>
          </p:nvSpPr>
          <p:spPr bwMode="auto">
            <a:xfrm>
              <a:off x="6122329" y="3287469"/>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Oval 117">
              <a:extLst>
                <a:ext uri="{FF2B5EF4-FFF2-40B4-BE49-F238E27FC236}">
                  <a16:creationId xmlns:a16="http://schemas.microsoft.com/office/drawing/2014/main" id="{BD37988C-DA05-45E5-BE17-6EA7E333DEF7}"/>
                </a:ext>
              </a:extLst>
            </p:cNvPr>
            <p:cNvSpPr/>
            <p:nvPr/>
          </p:nvSpPr>
          <p:spPr bwMode="auto">
            <a:xfrm>
              <a:off x="6601851" y="3552171"/>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84D02201-298B-4ECA-B4E9-346CA80BEAA3}"/>
                </a:ext>
              </a:extLst>
            </p:cNvPr>
            <p:cNvSpPr/>
            <p:nvPr/>
          </p:nvSpPr>
          <p:spPr bwMode="auto">
            <a:xfrm>
              <a:off x="6381267" y="3449692"/>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A9D0F157-A44A-4D23-B3C4-2E1C90CB9191}"/>
                </a:ext>
              </a:extLst>
            </p:cNvPr>
            <p:cNvSpPr/>
            <p:nvPr/>
          </p:nvSpPr>
          <p:spPr bwMode="auto">
            <a:xfrm>
              <a:off x="6893579" y="3590127"/>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814B3B02-33FC-403A-B976-37A47FF97174}"/>
                </a:ext>
              </a:extLst>
            </p:cNvPr>
            <p:cNvSpPr/>
            <p:nvPr/>
          </p:nvSpPr>
          <p:spPr bwMode="auto">
            <a:xfrm>
              <a:off x="7092034" y="3607120"/>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Oval 121">
              <a:extLst>
                <a:ext uri="{FF2B5EF4-FFF2-40B4-BE49-F238E27FC236}">
                  <a16:creationId xmlns:a16="http://schemas.microsoft.com/office/drawing/2014/main" id="{5BDD048A-C409-4B45-94CD-F546725E1E51}"/>
                </a:ext>
              </a:extLst>
            </p:cNvPr>
            <p:cNvSpPr/>
            <p:nvPr/>
          </p:nvSpPr>
          <p:spPr bwMode="auto">
            <a:xfrm>
              <a:off x="7352610" y="3613070"/>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Oval 123">
              <a:extLst>
                <a:ext uri="{FF2B5EF4-FFF2-40B4-BE49-F238E27FC236}">
                  <a16:creationId xmlns:a16="http://schemas.microsoft.com/office/drawing/2014/main" id="{A1D68217-D2A7-448E-91A8-0E05B61B5922}"/>
                </a:ext>
              </a:extLst>
            </p:cNvPr>
            <p:cNvSpPr/>
            <p:nvPr/>
          </p:nvSpPr>
          <p:spPr bwMode="auto">
            <a:xfrm>
              <a:off x="7617712" y="3606211"/>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26" name="TextBox 225">
            <a:extLst>
              <a:ext uri="{FF2B5EF4-FFF2-40B4-BE49-F238E27FC236}">
                <a16:creationId xmlns:a16="http://schemas.microsoft.com/office/drawing/2014/main" id="{8ADED533-AA81-4D16-A9E9-E066788D83FC}"/>
              </a:ext>
            </a:extLst>
          </p:cNvPr>
          <p:cNvSpPr txBox="1"/>
          <p:nvPr/>
        </p:nvSpPr>
        <p:spPr bwMode="auto">
          <a:xfrm rot="16200000">
            <a:off x="4382377" y="2828072"/>
            <a:ext cx="23199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Volume (mm</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SEM)</a:t>
            </a:r>
          </a:p>
        </p:txBody>
      </p:sp>
      <p:sp>
        <p:nvSpPr>
          <p:cNvPr id="325" name="Rectangle 180">
            <a:extLst>
              <a:ext uri="{FF2B5EF4-FFF2-40B4-BE49-F238E27FC236}">
                <a16:creationId xmlns:a16="http://schemas.microsoft.com/office/drawing/2014/main" id="{9CD3DD83-DF44-4AD9-953C-CCBA282590D1}"/>
              </a:ext>
            </a:extLst>
          </p:cNvPr>
          <p:cNvSpPr>
            <a:spLocks noChangeArrowheads="1"/>
          </p:cNvSpPr>
          <p:nvPr/>
        </p:nvSpPr>
        <p:spPr bwMode="auto">
          <a:xfrm>
            <a:off x="8659594" y="3874154"/>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6" name="Rectangle 182">
            <a:extLst>
              <a:ext uri="{FF2B5EF4-FFF2-40B4-BE49-F238E27FC236}">
                <a16:creationId xmlns:a16="http://schemas.microsoft.com/office/drawing/2014/main" id="{B094D6A3-3274-4B2A-949C-0CF8E5894A6B}"/>
              </a:ext>
            </a:extLst>
          </p:cNvPr>
          <p:cNvSpPr>
            <a:spLocks noChangeArrowheads="1"/>
          </p:cNvSpPr>
          <p:nvPr/>
        </p:nvSpPr>
        <p:spPr bwMode="auto">
          <a:xfrm>
            <a:off x="8476854" y="3584320"/>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7" name="Rectangle 184">
            <a:extLst>
              <a:ext uri="{FF2B5EF4-FFF2-40B4-BE49-F238E27FC236}">
                <a16:creationId xmlns:a16="http://schemas.microsoft.com/office/drawing/2014/main" id="{30F59BE3-DCDE-4EE1-AB18-B24E978923D3}"/>
              </a:ext>
            </a:extLst>
          </p:cNvPr>
          <p:cNvSpPr>
            <a:spLocks noChangeArrowheads="1"/>
          </p:cNvSpPr>
          <p:nvPr/>
        </p:nvSpPr>
        <p:spPr bwMode="auto">
          <a:xfrm>
            <a:off x="8476854" y="3291535"/>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8" name="Rectangle 186">
            <a:extLst>
              <a:ext uri="{FF2B5EF4-FFF2-40B4-BE49-F238E27FC236}">
                <a16:creationId xmlns:a16="http://schemas.microsoft.com/office/drawing/2014/main" id="{45265483-D3AA-4483-99BB-111B8F96F461}"/>
              </a:ext>
            </a:extLst>
          </p:cNvPr>
          <p:cNvSpPr>
            <a:spLocks noChangeArrowheads="1"/>
          </p:cNvSpPr>
          <p:nvPr/>
        </p:nvSpPr>
        <p:spPr bwMode="auto">
          <a:xfrm>
            <a:off x="8476854" y="2998750"/>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9" name="Rectangle 188">
            <a:extLst>
              <a:ext uri="{FF2B5EF4-FFF2-40B4-BE49-F238E27FC236}">
                <a16:creationId xmlns:a16="http://schemas.microsoft.com/office/drawing/2014/main" id="{A0AFCFD3-2229-4EAD-A15D-70ABBEE2E17A}"/>
              </a:ext>
            </a:extLst>
          </p:cNvPr>
          <p:cNvSpPr>
            <a:spLocks noChangeArrowheads="1"/>
          </p:cNvSpPr>
          <p:nvPr/>
        </p:nvSpPr>
        <p:spPr bwMode="auto">
          <a:xfrm>
            <a:off x="8476854" y="2700518"/>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330" name="Group 329">
            <a:extLst>
              <a:ext uri="{FF2B5EF4-FFF2-40B4-BE49-F238E27FC236}">
                <a16:creationId xmlns:a16="http://schemas.microsoft.com/office/drawing/2014/main" id="{602E74F2-724D-49DC-8549-87902BFB4F82}"/>
              </a:ext>
            </a:extLst>
          </p:cNvPr>
          <p:cNvGrpSpPr/>
          <p:nvPr/>
        </p:nvGrpSpPr>
        <p:grpSpPr>
          <a:xfrm>
            <a:off x="8782440" y="2516447"/>
            <a:ext cx="61960" cy="1472560"/>
            <a:chOff x="3341371" y="3336360"/>
            <a:chExt cx="71645" cy="1717334"/>
          </a:xfrm>
        </p:grpSpPr>
        <p:sp>
          <p:nvSpPr>
            <p:cNvPr id="332" name="Line 179">
              <a:extLst>
                <a:ext uri="{FF2B5EF4-FFF2-40B4-BE49-F238E27FC236}">
                  <a16:creationId xmlns:a16="http://schemas.microsoft.com/office/drawing/2014/main" id="{63EDBFA5-DB9C-42A5-852D-EDCB500322EA}"/>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3" name="Line 181">
              <a:extLst>
                <a:ext uri="{FF2B5EF4-FFF2-40B4-BE49-F238E27FC236}">
                  <a16:creationId xmlns:a16="http://schemas.microsoft.com/office/drawing/2014/main" id="{B8C79C7C-AE7B-438A-9172-093336A78ABB}"/>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4" name="Line 183">
              <a:extLst>
                <a:ext uri="{FF2B5EF4-FFF2-40B4-BE49-F238E27FC236}">
                  <a16:creationId xmlns:a16="http://schemas.microsoft.com/office/drawing/2014/main" id="{D78AC524-7AE5-479F-857D-9113425BBFC0}"/>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5" name="Line 185">
              <a:extLst>
                <a:ext uri="{FF2B5EF4-FFF2-40B4-BE49-F238E27FC236}">
                  <a16:creationId xmlns:a16="http://schemas.microsoft.com/office/drawing/2014/main" id="{EBE403D9-7D37-4FC6-93FA-A15942927ECA}"/>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6" name="Line 187">
              <a:extLst>
                <a:ext uri="{FF2B5EF4-FFF2-40B4-BE49-F238E27FC236}">
                  <a16:creationId xmlns:a16="http://schemas.microsoft.com/office/drawing/2014/main" id="{1BE364FB-190E-4D4B-98E5-E059E627803F}"/>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7" name="Line 189">
              <a:extLst>
                <a:ext uri="{FF2B5EF4-FFF2-40B4-BE49-F238E27FC236}">
                  <a16:creationId xmlns:a16="http://schemas.microsoft.com/office/drawing/2014/main" id="{6DD9FD8D-1A6C-4759-8471-1985C91E5E6B}"/>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31" name="Rectangle 190">
            <a:extLst>
              <a:ext uri="{FF2B5EF4-FFF2-40B4-BE49-F238E27FC236}">
                <a16:creationId xmlns:a16="http://schemas.microsoft.com/office/drawing/2014/main" id="{5E8D8305-C2D2-4919-AF1C-646B2E07B557}"/>
              </a:ext>
            </a:extLst>
          </p:cNvPr>
          <p:cNvSpPr>
            <a:spLocks noChangeArrowheads="1"/>
          </p:cNvSpPr>
          <p:nvPr/>
        </p:nvSpPr>
        <p:spPr bwMode="auto">
          <a:xfrm>
            <a:off x="8385477" y="2404514"/>
            <a:ext cx="3654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46" name="TextBox 345">
            <a:extLst>
              <a:ext uri="{FF2B5EF4-FFF2-40B4-BE49-F238E27FC236}">
                <a16:creationId xmlns:a16="http://schemas.microsoft.com/office/drawing/2014/main" id="{EB6ABBF5-5F33-4AC3-BA74-288653537C79}"/>
              </a:ext>
            </a:extLst>
          </p:cNvPr>
          <p:cNvSpPr txBox="1"/>
          <p:nvPr/>
        </p:nvSpPr>
        <p:spPr bwMode="auto">
          <a:xfrm>
            <a:off x="8807079" y="4009490"/>
            <a:ext cx="97617"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47" name="TextBox 346">
            <a:extLst>
              <a:ext uri="{FF2B5EF4-FFF2-40B4-BE49-F238E27FC236}">
                <a16:creationId xmlns:a16="http://schemas.microsoft.com/office/drawing/2014/main" id="{B3504EF9-87E0-4CF5-B6E6-C6A9157A623E}"/>
              </a:ext>
            </a:extLst>
          </p:cNvPr>
          <p:cNvSpPr txBox="1"/>
          <p:nvPr/>
        </p:nvSpPr>
        <p:spPr bwMode="auto">
          <a:xfrm>
            <a:off x="9882895" y="4011649"/>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48" name="TextBox 347">
            <a:extLst>
              <a:ext uri="{FF2B5EF4-FFF2-40B4-BE49-F238E27FC236}">
                <a16:creationId xmlns:a16="http://schemas.microsoft.com/office/drawing/2014/main" id="{FC14F185-1E02-4C85-8005-8FADFA1B8CB6}"/>
              </a:ext>
            </a:extLst>
          </p:cNvPr>
          <p:cNvSpPr txBox="1"/>
          <p:nvPr/>
        </p:nvSpPr>
        <p:spPr bwMode="auto">
          <a:xfrm>
            <a:off x="9033423" y="4002784"/>
            <a:ext cx="129929"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49" name="TextBox 348">
            <a:extLst>
              <a:ext uri="{FF2B5EF4-FFF2-40B4-BE49-F238E27FC236}">
                <a16:creationId xmlns:a16="http://schemas.microsoft.com/office/drawing/2014/main" id="{35F2EAFC-B7F3-477D-B11F-62B46499328A}"/>
              </a:ext>
            </a:extLst>
          </p:cNvPr>
          <p:cNvSpPr txBox="1"/>
          <p:nvPr/>
        </p:nvSpPr>
        <p:spPr bwMode="auto">
          <a:xfrm>
            <a:off x="9632650" y="40087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50" name="TextBox 349">
            <a:extLst>
              <a:ext uri="{FF2B5EF4-FFF2-40B4-BE49-F238E27FC236}">
                <a16:creationId xmlns:a16="http://schemas.microsoft.com/office/drawing/2014/main" id="{D477739B-4925-41AF-950E-6750001A16A7}"/>
              </a:ext>
            </a:extLst>
          </p:cNvPr>
          <p:cNvSpPr txBox="1"/>
          <p:nvPr/>
        </p:nvSpPr>
        <p:spPr bwMode="auto">
          <a:xfrm>
            <a:off x="9282115" y="4001582"/>
            <a:ext cx="129929"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51" name="TextBox 350">
            <a:extLst>
              <a:ext uri="{FF2B5EF4-FFF2-40B4-BE49-F238E27FC236}">
                <a16:creationId xmlns:a16="http://schemas.microsoft.com/office/drawing/2014/main" id="{9DFD3702-990F-4085-8D51-3D40735B0E42}"/>
              </a:ext>
            </a:extLst>
          </p:cNvPr>
          <p:cNvSpPr txBox="1"/>
          <p:nvPr/>
        </p:nvSpPr>
        <p:spPr bwMode="auto">
          <a:xfrm>
            <a:off x="10125680" y="40116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52" name="TextBox 351">
            <a:extLst>
              <a:ext uri="{FF2B5EF4-FFF2-40B4-BE49-F238E27FC236}">
                <a16:creationId xmlns:a16="http://schemas.microsoft.com/office/drawing/2014/main" id="{7E775335-1C1D-4A33-A43F-1F9798134249}"/>
              </a:ext>
            </a:extLst>
          </p:cNvPr>
          <p:cNvSpPr txBox="1"/>
          <p:nvPr/>
        </p:nvSpPr>
        <p:spPr bwMode="auto">
          <a:xfrm>
            <a:off x="9515776" y="4003026"/>
            <a:ext cx="129929" cy="3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nvGrpSpPr>
          <p:cNvPr id="357" name="Group 356">
            <a:extLst>
              <a:ext uri="{FF2B5EF4-FFF2-40B4-BE49-F238E27FC236}">
                <a16:creationId xmlns:a16="http://schemas.microsoft.com/office/drawing/2014/main" id="{A6582969-325F-4969-9FC6-EF4A7A054103}"/>
              </a:ext>
            </a:extLst>
          </p:cNvPr>
          <p:cNvGrpSpPr/>
          <p:nvPr/>
        </p:nvGrpSpPr>
        <p:grpSpPr>
          <a:xfrm>
            <a:off x="8987700" y="2265532"/>
            <a:ext cx="312231" cy="1466810"/>
            <a:chOff x="5918293" y="1877219"/>
            <a:chExt cx="312231" cy="1466810"/>
          </a:xfrm>
        </p:grpSpPr>
        <p:sp>
          <p:nvSpPr>
            <p:cNvPr id="358" name="Oval 357">
              <a:extLst>
                <a:ext uri="{FF2B5EF4-FFF2-40B4-BE49-F238E27FC236}">
                  <a16:creationId xmlns:a16="http://schemas.microsoft.com/office/drawing/2014/main" id="{670C50AC-D854-4C1F-8074-EDE927DDFB05}"/>
                </a:ext>
              </a:extLst>
            </p:cNvPr>
            <p:cNvSpPr/>
            <p:nvPr/>
          </p:nvSpPr>
          <p:spPr bwMode="auto">
            <a:xfrm>
              <a:off x="5975980" y="2966936"/>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9" name="Oval 358">
              <a:extLst>
                <a:ext uri="{FF2B5EF4-FFF2-40B4-BE49-F238E27FC236}">
                  <a16:creationId xmlns:a16="http://schemas.microsoft.com/office/drawing/2014/main" id="{9C32CD7D-E958-4A48-A4C4-10660CBBFD40}"/>
                </a:ext>
              </a:extLst>
            </p:cNvPr>
            <p:cNvSpPr/>
            <p:nvPr/>
          </p:nvSpPr>
          <p:spPr bwMode="auto">
            <a:xfrm>
              <a:off x="5918293" y="3268117"/>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0" name="Oval 359">
              <a:extLst>
                <a:ext uri="{FF2B5EF4-FFF2-40B4-BE49-F238E27FC236}">
                  <a16:creationId xmlns:a16="http://schemas.microsoft.com/office/drawing/2014/main" id="{272AC2B8-8F36-4839-BD2B-EED2C0FBD586}"/>
                </a:ext>
              </a:extLst>
            </p:cNvPr>
            <p:cNvSpPr/>
            <p:nvPr/>
          </p:nvSpPr>
          <p:spPr bwMode="auto">
            <a:xfrm>
              <a:off x="6027988" y="2689094"/>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1" name="Oval 360">
              <a:extLst>
                <a:ext uri="{FF2B5EF4-FFF2-40B4-BE49-F238E27FC236}">
                  <a16:creationId xmlns:a16="http://schemas.microsoft.com/office/drawing/2014/main" id="{5DCF24DB-BC10-4038-98E6-D93E301FAF32}"/>
                </a:ext>
              </a:extLst>
            </p:cNvPr>
            <p:cNvSpPr/>
            <p:nvPr/>
          </p:nvSpPr>
          <p:spPr bwMode="auto">
            <a:xfrm>
              <a:off x="6154612" y="1877219"/>
              <a:ext cx="75912" cy="75912"/>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64" name="Group 363">
            <a:extLst>
              <a:ext uri="{FF2B5EF4-FFF2-40B4-BE49-F238E27FC236}">
                <a16:creationId xmlns:a16="http://schemas.microsoft.com/office/drawing/2014/main" id="{C41CBA1C-26FA-4891-AFE0-DB262A888D4B}"/>
              </a:ext>
            </a:extLst>
          </p:cNvPr>
          <p:cNvGrpSpPr/>
          <p:nvPr/>
        </p:nvGrpSpPr>
        <p:grpSpPr>
          <a:xfrm>
            <a:off x="8992716" y="2434444"/>
            <a:ext cx="479733" cy="1403260"/>
            <a:chOff x="6125359" y="1661185"/>
            <a:chExt cx="479733" cy="1403260"/>
          </a:xfrm>
        </p:grpSpPr>
        <p:sp>
          <p:nvSpPr>
            <p:cNvPr id="365" name="Oval 364">
              <a:extLst>
                <a:ext uri="{FF2B5EF4-FFF2-40B4-BE49-F238E27FC236}">
                  <a16:creationId xmlns:a16="http://schemas.microsoft.com/office/drawing/2014/main" id="{4344219A-D0A9-4C4C-8BEC-2E79FB9C3E4C}"/>
                </a:ext>
              </a:extLst>
            </p:cNvPr>
            <p:cNvSpPr/>
            <p:nvPr/>
          </p:nvSpPr>
          <p:spPr bwMode="auto">
            <a:xfrm>
              <a:off x="6125359" y="2988533"/>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6" name="Oval 365">
              <a:extLst>
                <a:ext uri="{FF2B5EF4-FFF2-40B4-BE49-F238E27FC236}">
                  <a16:creationId xmlns:a16="http://schemas.microsoft.com/office/drawing/2014/main" id="{8BC6B6C5-F9B6-4F54-894B-4F131FA18DA4}"/>
                </a:ext>
              </a:extLst>
            </p:cNvPr>
            <p:cNvSpPr/>
            <p:nvPr/>
          </p:nvSpPr>
          <p:spPr bwMode="auto">
            <a:xfrm>
              <a:off x="6187743" y="2866376"/>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7" name="Oval 366">
              <a:extLst>
                <a:ext uri="{FF2B5EF4-FFF2-40B4-BE49-F238E27FC236}">
                  <a16:creationId xmlns:a16="http://schemas.microsoft.com/office/drawing/2014/main" id="{4E2AE442-2E0B-4015-864A-470248D1F642}"/>
                </a:ext>
              </a:extLst>
            </p:cNvPr>
            <p:cNvSpPr/>
            <p:nvPr/>
          </p:nvSpPr>
          <p:spPr bwMode="auto">
            <a:xfrm>
              <a:off x="6240737" y="2757425"/>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8" name="Oval 367">
              <a:extLst>
                <a:ext uri="{FF2B5EF4-FFF2-40B4-BE49-F238E27FC236}">
                  <a16:creationId xmlns:a16="http://schemas.microsoft.com/office/drawing/2014/main" id="{8E5F91C8-19DA-4DA4-80E9-1A0387A958EE}"/>
                </a:ext>
              </a:extLst>
            </p:cNvPr>
            <p:cNvSpPr/>
            <p:nvPr/>
          </p:nvSpPr>
          <p:spPr bwMode="auto">
            <a:xfrm>
              <a:off x="6361114" y="2401864"/>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9" name="Oval 368">
              <a:extLst>
                <a:ext uri="{FF2B5EF4-FFF2-40B4-BE49-F238E27FC236}">
                  <a16:creationId xmlns:a16="http://schemas.microsoft.com/office/drawing/2014/main" id="{BA8EE33B-B725-4309-8895-E8165FDFFFC0}"/>
                </a:ext>
              </a:extLst>
            </p:cNvPr>
            <p:cNvSpPr/>
            <p:nvPr/>
          </p:nvSpPr>
          <p:spPr bwMode="auto">
            <a:xfrm>
              <a:off x="6460371" y="2039818"/>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0" name="Oval 369">
              <a:extLst>
                <a:ext uri="{FF2B5EF4-FFF2-40B4-BE49-F238E27FC236}">
                  <a16:creationId xmlns:a16="http://schemas.microsoft.com/office/drawing/2014/main" id="{332DCD1E-329C-4407-AD09-DC79ABE4CA4C}"/>
                </a:ext>
              </a:extLst>
            </p:cNvPr>
            <p:cNvSpPr/>
            <p:nvPr/>
          </p:nvSpPr>
          <p:spPr bwMode="auto">
            <a:xfrm>
              <a:off x="6529180" y="1661185"/>
              <a:ext cx="75912" cy="7591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93" name="Group 392">
            <a:extLst>
              <a:ext uri="{FF2B5EF4-FFF2-40B4-BE49-F238E27FC236}">
                <a16:creationId xmlns:a16="http://schemas.microsoft.com/office/drawing/2014/main" id="{BFBDB102-CDD3-4B8A-8ED2-CE75C86873C7}"/>
              </a:ext>
            </a:extLst>
          </p:cNvPr>
          <p:cNvGrpSpPr/>
          <p:nvPr/>
        </p:nvGrpSpPr>
        <p:grpSpPr>
          <a:xfrm>
            <a:off x="8790849" y="1943804"/>
            <a:ext cx="61960" cy="289604"/>
            <a:chOff x="8610328" y="2373748"/>
            <a:chExt cx="61960" cy="289604"/>
          </a:xfrm>
        </p:grpSpPr>
        <p:sp>
          <p:nvSpPr>
            <p:cNvPr id="390" name="Line 187">
              <a:extLst>
                <a:ext uri="{FF2B5EF4-FFF2-40B4-BE49-F238E27FC236}">
                  <a16:creationId xmlns:a16="http://schemas.microsoft.com/office/drawing/2014/main" id="{D6F2D2B7-237A-4485-BE75-7D9622B520D2}"/>
                </a:ext>
              </a:extLst>
            </p:cNvPr>
            <p:cNvSpPr>
              <a:spLocks noChangeShapeType="1"/>
            </p:cNvSpPr>
            <p:nvPr/>
          </p:nvSpPr>
          <p:spPr bwMode="auto">
            <a:xfrm flipH="1">
              <a:off x="8610328" y="2663352"/>
              <a:ext cx="6196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2" name="Line 189">
              <a:extLst>
                <a:ext uri="{FF2B5EF4-FFF2-40B4-BE49-F238E27FC236}">
                  <a16:creationId xmlns:a16="http://schemas.microsoft.com/office/drawing/2014/main" id="{56A16F1E-CD59-4A9E-8832-B0D0EE238CD0}"/>
                </a:ext>
              </a:extLst>
            </p:cNvPr>
            <p:cNvSpPr>
              <a:spLocks noChangeShapeType="1"/>
            </p:cNvSpPr>
            <p:nvPr/>
          </p:nvSpPr>
          <p:spPr bwMode="auto">
            <a:xfrm flipH="1">
              <a:off x="8610328" y="2373748"/>
              <a:ext cx="6196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95" name="Rectangle 190">
            <a:extLst>
              <a:ext uri="{FF2B5EF4-FFF2-40B4-BE49-F238E27FC236}">
                <a16:creationId xmlns:a16="http://schemas.microsoft.com/office/drawing/2014/main" id="{D752B801-D425-4658-8390-432C8E400376}"/>
              </a:ext>
            </a:extLst>
          </p:cNvPr>
          <p:cNvSpPr>
            <a:spLocks noChangeArrowheads="1"/>
          </p:cNvSpPr>
          <p:nvPr/>
        </p:nvSpPr>
        <p:spPr bwMode="auto">
          <a:xfrm>
            <a:off x="8385477" y="2119827"/>
            <a:ext cx="3654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97" name="Rectangle 190">
            <a:extLst>
              <a:ext uri="{FF2B5EF4-FFF2-40B4-BE49-F238E27FC236}">
                <a16:creationId xmlns:a16="http://schemas.microsoft.com/office/drawing/2014/main" id="{320AB88B-574A-484E-8E60-018C010A73C7}"/>
              </a:ext>
            </a:extLst>
          </p:cNvPr>
          <p:cNvSpPr>
            <a:spLocks noChangeArrowheads="1"/>
          </p:cNvSpPr>
          <p:nvPr/>
        </p:nvSpPr>
        <p:spPr bwMode="auto">
          <a:xfrm>
            <a:off x="8393231" y="1835637"/>
            <a:ext cx="3654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1400</a:t>
            </a:r>
            <a:endPar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4" name="TextBox 403">
            <a:extLst>
              <a:ext uri="{FF2B5EF4-FFF2-40B4-BE49-F238E27FC236}">
                <a16:creationId xmlns:a16="http://schemas.microsoft.com/office/drawing/2014/main" id="{1344EFEA-B8C2-4DA4-B6FD-C46CA195E21C}"/>
              </a:ext>
            </a:extLst>
          </p:cNvPr>
          <p:cNvSpPr txBox="1"/>
          <p:nvPr/>
        </p:nvSpPr>
        <p:spPr bwMode="auto">
          <a:xfrm>
            <a:off x="10375056" y="4011636"/>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sp>
        <p:nvSpPr>
          <p:cNvPr id="406" name="TextBox 405">
            <a:extLst>
              <a:ext uri="{FF2B5EF4-FFF2-40B4-BE49-F238E27FC236}">
                <a16:creationId xmlns:a16="http://schemas.microsoft.com/office/drawing/2014/main" id="{5F51C71F-61BF-442A-91B9-38907E399659}"/>
              </a:ext>
            </a:extLst>
          </p:cNvPr>
          <p:cNvSpPr txBox="1"/>
          <p:nvPr/>
        </p:nvSpPr>
        <p:spPr bwMode="auto">
          <a:xfrm>
            <a:off x="10613722" y="40075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grpSp>
        <p:nvGrpSpPr>
          <p:cNvPr id="430" name="Group 429">
            <a:extLst>
              <a:ext uri="{FF2B5EF4-FFF2-40B4-BE49-F238E27FC236}">
                <a16:creationId xmlns:a16="http://schemas.microsoft.com/office/drawing/2014/main" id="{D1AA0679-8F3F-4AE2-A57B-07AD44476BF7}"/>
              </a:ext>
            </a:extLst>
          </p:cNvPr>
          <p:cNvGrpSpPr/>
          <p:nvPr/>
        </p:nvGrpSpPr>
        <p:grpSpPr>
          <a:xfrm>
            <a:off x="8988967" y="3447543"/>
            <a:ext cx="656738" cy="401519"/>
            <a:chOff x="8664455" y="3152444"/>
            <a:chExt cx="656738" cy="401519"/>
          </a:xfrm>
        </p:grpSpPr>
        <p:grpSp>
          <p:nvGrpSpPr>
            <p:cNvPr id="372" name="Group 371">
              <a:extLst>
                <a:ext uri="{FF2B5EF4-FFF2-40B4-BE49-F238E27FC236}">
                  <a16:creationId xmlns:a16="http://schemas.microsoft.com/office/drawing/2014/main" id="{AFE7F4B8-D450-459F-8AD8-364621133585}"/>
                </a:ext>
              </a:extLst>
            </p:cNvPr>
            <p:cNvGrpSpPr/>
            <p:nvPr/>
          </p:nvGrpSpPr>
          <p:grpSpPr>
            <a:xfrm>
              <a:off x="8664455" y="3208569"/>
              <a:ext cx="556121" cy="345394"/>
              <a:chOff x="5934562" y="2904102"/>
              <a:chExt cx="556121" cy="345394"/>
            </a:xfrm>
          </p:grpSpPr>
          <p:sp>
            <p:nvSpPr>
              <p:cNvPr id="373" name="Oval 372">
                <a:extLst>
                  <a:ext uri="{FF2B5EF4-FFF2-40B4-BE49-F238E27FC236}">
                    <a16:creationId xmlns:a16="http://schemas.microsoft.com/office/drawing/2014/main" id="{30D645BC-73B7-4673-876C-0400ABD25D00}"/>
                  </a:ext>
                </a:extLst>
              </p:cNvPr>
              <p:cNvSpPr/>
              <p:nvPr/>
            </p:nvSpPr>
            <p:spPr bwMode="auto">
              <a:xfrm>
                <a:off x="5934562" y="3173584"/>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4" name="Oval 373">
                <a:extLst>
                  <a:ext uri="{FF2B5EF4-FFF2-40B4-BE49-F238E27FC236}">
                    <a16:creationId xmlns:a16="http://schemas.microsoft.com/office/drawing/2014/main" id="{3CF48CC9-F7C8-49C2-AF5D-08DED2BDF604}"/>
                  </a:ext>
                </a:extLst>
              </p:cNvPr>
              <p:cNvSpPr/>
              <p:nvPr/>
            </p:nvSpPr>
            <p:spPr bwMode="auto">
              <a:xfrm>
                <a:off x="6002215" y="3152312"/>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5" name="Oval 374">
                <a:extLst>
                  <a:ext uri="{FF2B5EF4-FFF2-40B4-BE49-F238E27FC236}">
                    <a16:creationId xmlns:a16="http://schemas.microsoft.com/office/drawing/2014/main" id="{E99A2B91-1E52-4AD8-86E3-47AD75117B15}"/>
                  </a:ext>
                </a:extLst>
              </p:cNvPr>
              <p:cNvSpPr/>
              <p:nvPr/>
            </p:nvSpPr>
            <p:spPr bwMode="auto">
              <a:xfrm>
                <a:off x="6169614" y="3015920"/>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6" name="Oval 375">
                <a:extLst>
                  <a:ext uri="{FF2B5EF4-FFF2-40B4-BE49-F238E27FC236}">
                    <a16:creationId xmlns:a16="http://schemas.microsoft.com/office/drawing/2014/main" id="{891A9668-AD4B-4D55-92CE-F8C462165503}"/>
                  </a:ext>
                </a:extLst>
              </p:cNvPr>
              <p:cNvSpPr/>
              <p:nvPr/>
            </p:nvSpPr>
            <p:spPr bwMode="auto">
              <a:xfrm>
                <a:off x="6049855" y="3122336"/>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7" name="Oval 376">
                <a:extLst>
                  <a:ext uri="{FF2B5EF4-FFF2-40B4-BE49-F238E27FC236}">
                    <a16:creationId xmlns:a16="http://schemas.microsoft.com/office/drawing/2014/main" id="{2719E0EE-66B0-4EF7-AA18-252AC42C5940}"/>
                  </a:ext>
                </a:extLst>
              </p:cNvPr>
              <p:cNvSpPr/>
              <p:nvPr/>
            </p:nvSpPr>
            <p:spPr bwMode="auto">
              <a:xfrm>
                <a:off x="6267878" y="2964839"/>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8" name="Oval 377">
                <a:extLst>
                  <a:ext uri="{FF2B5EF4-FFF2-40B4-BE49-F238E27FC236}">
                    <a16:creationId xmlns:a16="http://schemas.microsoft.com/office/drawing/2014/main" id="{DFD3C0A8-6357-4160-9407-9FC5911B8E1B}"/>
                  </a:ext>
                </a:extLst>
              </p:cNvPr>
              <p:cNvSpPr/>
              <p:nvPr/>
            </p:nvSpPr>
            <p:spPr bwMode="auto">
              <a:xfrm>
                <a:off x="6339464" y="2922764"/>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9" name="Oval 378">
                <a:extLst>
                  <a:ext uri="{FF2B5EF4-FFF2-40B4-BE49-F238E27FC236}">
                    <a16:creationId xmlns:a16="http://schemas.microsoft.com/office/drawing/2014/main" id="{F9D74DCB-1B1D-4AD3-8851-96C009568542}"/>
                  </a:ext>
                </a:extLst>
              </p:cNvPr>
              <p:cNvSpPr/>
              <p:nvPr/>
            </p:nvSpPr>
            <p:spPr bwMode="auto">
              <a:xfrm>
                <a:off x="6414771" y="2904102"/>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14" name="Oval 413">
              <a:extLst>
                <a:ext uri="{FF2B5EF4-FFF2-40B4-BE49-F238E27FC236}">
                  <a16:creationId xmlns:a16="http://schemas.microsoft.com/office/drawing/2014/main" id="{9B057425-A84F-4B2F-A093-2BAA6A725917}"/>
                </a:ext>
              </a:extLst>
            </p:cNvPr>
            <p:cNvSpPr/>
            <p:nvPr/>
          </p:nvSpPr>
          <p:spPr bwMode="auto">
            <a:xfrm>
              <a:off x="9245281" y="3152444"/>
              <a:ext cx="75912" cy="75912"/>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29" name="Group 428">
            <a:extLst>
              <a:ext uri="{FF2B5EF4-FFF2-40B4-BE49-F238E27FC236}">
                <a16:creationId xmlns:a16="http://schemas.microsoft.com/office/drawing/2014/main" id="{D43F7182-D387-4584-897A-44AD076549AC}"/>
              </a:ext>
            </a:extLst>
          </p:cNvPr>
          <p:cNvGrpSpPr/>
          <p:nvPr/>
        </p:nvGrpSpPr>
        <p:grpSpPr>
          <a:xfrm>
            <a:off x="8827888" y="3825895"/>
            <a:ext cx="1963246" cy="231096"/>
            <a:chOff x="8503376" y="3530796"/>
            <a:chExt cx="1963246" cy="231096"/>
          </a:xfrm>
        </p:grpSpPr>
        <p:grpSp>
          <p:nvGrpSpPr>
            <p:cNvPr id="402" name="Group 401">
              <a:extLst>
                <a:ext uri="{FF2B5EF4-FFF2-40B4-BE49-F238E27FC236}">
                  <a16:creationId xmlns:a16="http://schemas.microsoft.com/office/drawing/2014/main" id="{A5B8CA67-9FA4-4B60-92F9-6B13B4BB3995}"/>
                </a:ext>
              </a:extLst>
            </p:cNvPr>
            <p:cNvGrpSpPr/>
            <p:nvPr/>
          </p:nvGrpSpPr>
          <p:grpSpPr>
            <a:xfrm>
              <a:off x="10226452" y="3682409"/>
              <a:ext cx="240170" cy="79483"/>
              <a:chOff x="9884618" y="3838970"/>
              <a:chExt cx="240170" cy="79483"/>
            </a:xfrm>
          </p:grpSpPr>
          <p:sp>
            <p:nvSpPr>
              <p:cNvPr id="399" name="Line 189">
                <a:extLst>
                  <a:ext uri="{FF2B5EF4-FFF2-40B4-BE49-F238E27FC236}">
                    <a16:creationId xmlns:a16="http://schemas.microsoft.com/office/drawing/2014/main" id="{9360D1A9-B8B1-497C-A3B5-5A23E9098972}"/>
                  </a:ext>
                </a:extLst>
              </p:cNvPr>
              <p:cNvSpPr>
                <a:spLocks noChangeShapeType="1"/>
              </p:cNvSpPr>
              <p:nvPr/>
            </p:nvSpPr>
            <p:spPr bwMode="auto">
              <a:xfrm rot="5400000" flipH="1">
                <a:off x="9844876" y="3878712"/>
                <a:ext cx="79483"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1" name="Line 179">
                <a:extLst>
                  <a:ext uri="{FF2B5EF4-FFF2-40B4-BE49-F238E27FC236}">
                    <a16:creationId xmlns:a16="http://schemas.microsoft.com/office/drawing/2014/main" id="{8D45F01F-4355-4CBB-A17E-D74717E0EA91}"/>
                  </a:ext>
                </a:extLst>
              </p:cNvPr>
              <p:cNvSpPr>
                <a:spLocks noChangeShapeType="1"/>
              </p:cNvSpPr>
              <p:nvPr/>
            </p:nvSpPr>
            <p:spPr bwMode="auto">
              <a:xfrm rot="5400000" flipH="1">
                <a:off x="10091663" y="3880333"/>
                <a:ext cx="6624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80" name="Group 379">
              <a:extLst>
                <a:ext uri="{FF2B5EF4-FFF2-40B4-BE49-F238E27FC236}">
                  <a16:creationId xmlns:a16="http://schemas.microsoft.com/office/drawing/2014/main" id="{9E7A26D4-D3A6-44F9-8C3D-C3B4F1359D49}"/>
                </a:ext>
              </a:extLst>
            </p:cNvPr>
            <p:cNvGrpSpPr/>
            <p:nvPr/>
          </p:nvGrpSpPr>
          <p:grpSpPr>
            <a:xfrm>
              <a:off x="8503376" y="3530796"/>
              <a:ext cx="712081" cy="201068"/>
              <a:chOff x="5927256" y="3133644"/>
              <a:chExt cx="712081" cy="201068"/>
            </a:xfrm>
          </p:grpSpPr>
          <p:sp>
            <p:nvSpPr>
              <p:cNvPr id="381" name="Oval 380">
                <a:extLst>
                  <a:ext uri="{FF2B5EF4-FFF2-40B4-BE49-F238E27FC236}">
                    <a16:creationId xmlns:a16="http://schemas.microsoft.com/office/drawing/2014/main" id="{B2EC9648-FDD1-4376-97F1-C605024D7316}"/>
                  </a:ext>
                </a:extLst>
              </p:cNvPr>
              <p:cNvSpPr/>
              <p:nvPr/>
            </p:nvSpPr>
            <p:spPr bwMode="auto">
              <a:xfrm>
                <a:off x="5927256" y="3133644"/>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2" name="Oval 381">
                <a:extLst>
                  <a:ext uri="{FF2B5EF4-FFF2-40B4-BE49-F238E27FC236}">
                    <a16:creationId xmlns:a16="http://schemas.microsoft.com/office/drawing/2014/main" id="{6035BD7F-F3C2-4AFB-AAB4-16A4588E7EDA}"/>
                  </a:ext>
                </a:extLst>
              </p:cNvPr>
              <p:cNvSpPr/>
              <p:nvPr/>
            </p:nvSpPr>
            <p:spPr bwMode="auto">
              <a:xfrm>
                <a:off x="6065463" y="3140255"/>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3" name="Oval 382">
                <a:extLst>
                  <a:ext uri="{FF2B5EF4-FFF2-40B4-BE49-F238E27FC236}">
                    <a16:creationId xmlns:a16="http://schemas.microsoft.com/office/drawing/2014/main" id="{A1A1BBD4-7127-435F-9C2B-9010261C338E}"/>
                  </a:ext>
                </a:extLst>
              </p:cNvPr>
              <p:cNvSpPr/>
              <p:nvPr/>
            </p:nvSpPr>
            <p:spPr bwMode="auto">
              <a:xfrm>
                <a:off x="6196763" y="3166323"/>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4" name="Oval 383">
                <a:extLst>
                  <a:ext uri="{FF2B5EF4-FFF2-40B4-BE49-F238E27FC236}">
                    <a16:creationId xmlns:a16="http://schemas.microsoft.com/office/drawing/2014/main" id="{5EC66487-C879-4F1D-BEA9-34CBF9A4255A}"/>
                  </a:ext>
                </a:extLst>
              </p:cNvPr>
              <p:cNvSpPr/>
              <p:nvPr/>
            </p:nvSpPr>
            <p:spPr bwMode="auto">
              <a:xfrm>
                <a:off x="6143408" y="3155703"/>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5" name="Oval 384">
                <a:extLst>
                  <a:ext uri="{FF2B5EF4-FFF2-40B4-BE49-F238E27FC236}">
                    <a16:creationId xmlns:a16="http://schemas.microsoft.com/office/drawing/2014/main" id="{B698FC56-32D5-4250-8A57-31D6044A88A8}"/>
                  </a:ext>
                </a:extLst>
              </p:cNvPr>
              <p:cNvSpPr/>
              <p:nvPr/>
            </p:nvSpPr>
            <p:spPr bwMode="auto">
              <a:xfrm>
                <a:off x="6322438" y="3194946"/>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6" name="Oval 385">
                <a:extLst>
                  <a:ext uri="{FF2B5EF4-FFF2-40B4-BE49-F238E27FC236}">
                    <a16:creationId xmlns:a16="http://schemas.microsoft.com/office/drawing/2014/main" id="{9C8396AF-95A3-48D9-92BF-10AFD6CDE8C5}"/>
                  </a:ext>
                </a:extLst>
              </p:cNvPr>
              <p:cNvSpPr/>
              <p:nvPr/>
            </p:nvSpPr>
            <p:spPr bwMode="auto">
              <a:xfrm>
                <a:off x="6422218" y="3230931"/>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7" name="Oval 386">
                <a:extLst>
                  <a:ext uri="{FF2B5EF4-FFF2-40B4-BE49-F238E27FC236}">
                    <a16:creationId xmlns:a16="http://schemas.microsoft.com/office/drawing/2014/main" id="{4804BD54-FA8A-4928-A271-AE8EB75BD542}"/>
                  </a:ext>
                </a:extLst>
              </p:cNvPr>
              <p:cNvSpPr/>
              <p:nvPr/>
            </p:nvSpPr>
            <p:spPr bwMode="auto">
              <a:xfrm>
                <a:off x="6487789" y="3253248"/>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8" name="Oval 387">
                <a:extLst>
                  <a:ext uri="{FF2B5EF4-FFF2-40B4-BE49-F238E27FC236}">
                    <a16:creationId xmlns:a16="http://schemas.microsoft.com/office/drawing/2014/main" id="{CE302D07-BE15-40D1-9051-B77A84310A7D}"/>
                  </a:ext>
                </a:extLst>
              </p:cNvPr>
              <p:cNvSpPr/>
              <p:nvPr/>
            </p:nvSpPr>
            <p:spPr bwMode="auto">
              <a:xfrm>
                <a:off x="6563425" y="3258800"/>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16" name="Oval 415">
              <a:extLst>
                <a:ext uri="{FF2B5EF4-FFF2-40B4-BE49-F238E27FC236}">
                  <a16:creationId xmlns:a16="http://schemas.microsoft.com/office/drawing/2014/main" id="{5F701C64-6D7B-479A-A81F-F47B64B3CE1E}"/>
                </a:ext>
              </a:extLst>
            </p:cNvPr>
            <p:cNvSpPr/>
            <p:nvPr/>
          </p:nvSpPr>
          <p:spPr bwMode="auto">
            <a:xfrm>
              <a:off x="9233487" y="3662420"/>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8" name="Oval 417">
              <a:extLst>
                <a:ext uri="{FF2B5EF4-FFF2-40B4-BE49-F238E27FC236}">
                  <a16:creationId xmlns:a16="http://schemas.microsoft.com/office/drawing/2014/main" id="{0A47EE92-ED38-4B49-83F0-6A065443CDC9}"/>
                </a:ext>
              </a:extLst>
            </p:cNvPr>
            <p:cNvSpPr/>
            <p:nvPr/>
          </p:nvSpPr>
          <p:spPr bwMode="auto">
            <a:xfrm>
              <a:off x="9402000" y="3658885"/>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0" name="Oval 419">
              <a:extLst>
                <a:ext uri="{FF2B5EF4-FFF2-40B4-BE49-F238E27FC236}">
                  <a16:creationId xmlns:a16="http://schemas.microsoft.com/office/drawing/2014/main" id="{320C6EDE-5EE7-43AE-8C10-7D21B03BB1B8}"/>
                </a:ext>
              </a:extLst>
            </p:cNvPr>
            <p:cNvSpPr/>
            <p:nvPr/>
          </p:nvSpPr>
          <p:spPr bwMode="auto">
            <a:xfrm>
              <a:off x="9578229" y="3658885"/>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2" name="Oval 421">
              <a:extLst>
                <a:ext uri="{FF2B5EF4-FFF2-40B4-BE49-F238E27FC236}">
                  <a16:creationId xmlns:a16="http://schemas.microsoft.com/office/drawing/2014/main" id="{F6008D75-E875-48C7-BB77-126E27397590}"/>
                </a:ext>
              </a:extLst>
            </p:cNvPr>
            <p:cNvSpPr/>
            <p:nvPr/>
          </p:nvSpPr>
          <p:spPr bwMode="auto">
            <a:xfrm>
              <a:off x="9755640" y="3662378"/>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4" name="Oval 423">
              <a:extLst>
                <a:ext uri="{FF2B5EF4-FFF2-40B4-BE49-F238E27FC236}">
                  <a16:creationId xmlns:a16="http://schemas.microsoft.com/office/drawing/2014/main" id="{0694DCA4-AF51-49D3-B5FC-02A68A3A4406}"/>
                </a:ext>
              </a:extLst>
            </p:cNvPr>
            <p:cNvSpPr/>
            <p:nvPr/>
          </p:nvSpPr>
          <p:spPr bwMode="auto">
            <a:xfrm>
              <a:off x="9920785" y="3658885"/>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6" name="Oval 425">
              <a:extLst>
                <a:ext uri="{FF2B5EF4-FFF2-40B4-BE49-F238E27FC236}">
                  <a16:creationId xmlns:a16="http://schemas.microsoft.com/office/drawing/2014/main" id="{5550BE6B-5EF6-45AA-B22E-8A1A978F829E}"/>
                </a:ext>
              </a:extLst>
            </p:cNvPr>
            <p:cNvSpPr/>
            <p:nvPr/>
          </p:nvSpPr>
          <p:spPr bwMode="auto">
            <a:xfrm>
              <a:off x="10090286" y="3656715"/>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8" name="Oval 427">
              <a:extLst>
                <a:ext uri="{FF2B5EF4-FFF2-40B4-BE49-F238E27FC236}">
                  <a16:creationId xmlns:a16="http://schemas.microsoft.com/office/drawing/2014/main" id="{A1662A76-FA24-4F44-B6A7-14711D7BEBB1}"/>
                </a:ext>
              </a:extLst>
            </p:cNvPr>
            <p:cNvSpPr/>
            <p:nvPr/>
          </p:nvSpPr>
          <p:spPr bwMode="auto">
            <a:xfrm>
              <a:off x="10266652" y="3658885"/>
              <a:ext cx="75912" cy="75912"/>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48" name="TextBox 447">
            <a:extLst>
              <a:ext uri="{FF2B5EF4-FFF2-40B4-BE49-F238E27FC236}">
                <a16:creationId xmlns:a16="http://schemas.microsoft.com/office/drawing/2014/main" id="{44EA373E-8613-4C18-996D-7DA721BFFA47}"/>
              </a:ext>
            </a:extLst>
          </p:cNvPr>
          <p:cNvSpPr txBox="1"/>
          <p:nvPr/>
        </p:nvSpPr>
        <p:spPr bwMode="auto">
          <a:xfrm>
            <a:off x="9668263" y="4204891"/>
            <a:ext cx="5393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grpSp>
        <p:nvGrpSpPr>
          <p:cNvPr id="324" name="Group 7">
            <a:extLst>
              <a:ext uri="{FF2B5EF4-FFF2-40B4-BE49-F238E27FC236}">
                <a16:creationId xmlns:a16="http://schemas.microsoft.com/office/drawing/2014/main" id="{95705409-EC04-49F3-8CCF-DDC70EA51BB9}"/>
              </a:ext>
            </a:extLst>
          </p:cNvPr>
          <p:cNvGrpSpPr>
            <a:grpSpLocks/>
          </p:cNvGrpSpPr>
          <p:nvPr/>
        </p:nvGrpSpPr>
        <p:grpSpPr bwMode="auto">
          <a:xfrm>
            <a:off x="9389569" y="6216652"/>
            <a:ext cx="2488502" cy="447822"/>
            <a:chOff x="9527309" y="3551529"/>
            <a:chExt cx="2488502" cy="448324"/>
          </a:xfrm>
        </p:grpSpPr>
        <p:pic>
          <p:nvPicPr>
            <p:cNvPr id="353" name="Picture 9">
              <a:extLst>
                <a:ext uri="{FF2B5EF4-FFF2-40B4-BE49-F238E27FC236}">
                  <a16:creationId xmlns:a16="http://schemas.microsoft.com/office/drawing/2014/main" id="{4CC580A7-872B-4EF0-BCF2-22ACCCB7DBC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54" name="Rectangle 353">
              <a:extLst>
                <a:ext uri="{FF2B5EF4-FFF2-40B4-BE49-F238E27FC236}">
                  <a16:creationId xmlns:a16="http://schemas.microsoft.com/office/drawing/2014/main" id="{C10D9EA5-F5ED-412F-84A8-F6885BABAD2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47926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0" name="Group 569">
            <a:extLst>
              <a:ext uri="{FF2B5EF4-FFF2-40B4-BE49-F238E27FC236}">
                <a16:creationId xmlns:a16="http://schemas.microsoft.com/office/drawing/2014/main" id="{884053F4-E547-4CC4-B9ED-5133A6ADB22C}"/>
              </a:ext>
            </a:extLst>
          </p:cNvPr>
          <p:cNvGrpSpPr/>
          <p:nvPr/>
        </p:nvGrpSpPr>
        <p:grpSpPr>
          <a:xfrm>
            <a:off x="4797840" y="5377796"/>
            <a:ext cx="1802189" cy="63400"/>
            <a:chOff x="4722094" y="5240111"/>
            <a:chExt cx="1802189" cy="63400"/>
          </a:xfrm>
          <a:solidFill>
            <a:schemeClr val="accent3"/>
          </a:solidFill>
        </p:grpSpPr>
        <p:grpSp>
          <p:nvGrpSpPr>
            <p:cNvPr id="571" name="Group 570">
              <a:extLst>
                <a:ext uri="{FF2B5EF4-FFF2-40B4-BE49-F238E27FC236}">
                  <a16:creationId xmlns:a16="http://schemas.microsoft.com/office/drawing/2014/main" id="{8D493876-A052-45E6-B46B-A34749BDE88C}"/>
                </a:ext>
              </a:extLst>
            </p:cNvPr>
            <p:cNvGrpSpPr/>
            <p:nvPr/>
          </p:nvGrpSpPr>
          <p:grpSpPr>
            <a:xfrm>
              <a:off x="4722094" y="5241471"/>
              <a:ext cx="1087516" cy="62040"/>
              <a:chOff x="-1139799" y="3047535"/>
              <a:chExt cx="1087516" cy="62040"/>
            </a:xfrm>
            <a:grpFill/>
          </p:grpSpPr>
          <p:sp>
            <p:nvSpPr>
              <p:cNvPr id="577" name="Oval 576">
                <a:extLst>
                  <a:ext uri="{FF2B5EF4-FFF2-40B4-BE49-F238E27FC236}">
                    <a16:creationId xmlns:a16="http://schemas.microsoft.com/office/drawing/2014/main" id="{74ED4AA3-85A5-45B7-AD8C-FD42774E75CA}"/>
                  </a:ext>
                </a:extLst>
              </p:cNvPr>
              <p:cNvSpPr/>
              <p:nvPr/>
            </p:nvSpPr>
            <p:spPr bwMode="auto">
              <a:xfrm>
                <a:off x="-105448" y="3048639"/>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8" name="Oval 577">
                <a:extLst>
                  <a:ext uri="{FF2B5EF4-FFF2-40B4-BE49-F238E27FC236}">
                    <a16:creationId xmlns:a16="http://schemas.microsoft.com/office/drawing/2014/main" id="{0929E76A-B432-4D0B-98AC-699B42987C66}"/>
                  </a:ext>
                </a:extLst>
              </p:cNvPr>
              <p:cNvSpPr/>
              <p:nvPr/>
            </p:nvSpPr>
            <p:spPr bwMode="auto">
              <a:xfrm>
                <a:off x="-169449" y="3048103"/>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9" name="Oval 578">
                <a:extLst>
                  <a:ext uri="{FF2B5EF4-FFF2-40B4-BE49-F238E27FC236}">
                    <a16:creationId xmlns:a16="http://schemas.microsoft.com/office/drawing/2014/main" id="{B36E8D30-A381-4C3C-9722-9030DFD56D0D}"/>
                  </a:ext>
                </a:extLst>
              </p:cNvPr>
              <p:cNvSpPr/>
              <p:nvPr/>
            </p:nvSpPr>
            <p:spPr bwMode="auto">
              <a:xfrm>
                <a:off x="-221408" y="3051204"/>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0" name="Oval 579">
                <a:extLst>
                  <a:ext uri="{FF2B5EF4-FFF2-40B4-BE49-F238E27FC236}">
                    <a16:creationId xmlns:a16="http://schemas.microsoft.com/office/drawing/2014/main" id="{D26A0F4D-18F2-4B40-B273-25B6897DF875}"/>
                  </a:ext>
                </a:extLst>
              </p:cNvPr>
              <p:cNvSpPr/>
              <p:nvPr/>
            </p:nvSpPr>
            <p:spPr bwMode="auto">
              <a:xfrm>
                <a:off x="-307862" y="3055238"/>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1" name="Oval 580">
                <a:extLst>
                  <a:ext uri="{FF2B5EF4-FFF2-40B4-BE49-F238E27FC236}">
                    <a16:creationId xmlns:a16="http://schemas.microsoft.com/office/drawing/2014/main" id="{8785F551-BF89-4425-914C-9CD586C3E02C}"/>
                  </a:ext>
                </a:extLst>
              </p:cNvPr>
              <p:cNvSpPr/>
              <p:nvPr/>
            </p:nvSpPr>
            <p:spPr bwMode="auto">
              <a:xfrm>
                <a:off x="-368320" y="3056410"/>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2" name="Oval 581">
                <a:extLst>
                  <a:ext uri="{FF2B5EF4-FFF2-40B4-BE49-F238E27FC236}">
                    <a16:creationId xmlns:a16="http://schemas.microsoft.com/office/drawing/2014/main" id="{E987ACF3-149D-49A4-A4FE-1BC3CE8D6243}"/>
                  </a:ext>
                </a:extLst>
              </p:cNvPr>
              <p:cNvSpPr/>
              <p:nvPr/>
            </p:nvSpPr>
            <p:spPr bwMode="auto">
              <a:xfrm>
                <a:off x="-428931" y="3054486"/>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3" name="Oval 582">
                <a:extLst>
                  <a:ext uri="{FF2B5EF4-FFF2-40B4-BE49-F238E27FC236}">
                    <a16:creationId xmlns:a16="http://schemas.microsoft.com/office/drawing/2014/main" id="{32C331D0-1288-432B-8CED-A578CC9A060A}"/>
                  </a:ext>
                </a:extLst>
              </p:cNvPr>
              <p:cNvSpPr/>
              <p:nvPr/>
            </p:nvSpPr>
            <p:spPr bwMode="auto">
              <a:xfrm>
                <a:off x="-972787" y="3047535"/>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4" name="Oval 583">
                <a:extLst>
                  <a:ext uri="{FF2B5EF4-FFF2-40B4-BE49-F238E27FC236}">
                    <a16:creationId xmlns:a16="http://schemas.microsoft.com/office/drawing/2014/main" id="{353D977D-807E-4698-BBEC-2F66256550B4}"/>
                  </a:ext>
                </a:extLst>
              </p:cNvPr>
              <p:cNvSpPr/>
              <p:nvPr/>
            </p:nvSpPr>
            <p:spPr bwMode="auto">
              <a:xfrm>
                <a:off x="-570032" y="3053608"/>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5" name="Oval 584">
                <a:extLst>
                  <a:ext uri="{FF2B5EF4-FFF2-40B4-BE49-F238E27FC236}">
                    <a16:creationId xmlns:a16="http://schemas.microsoft.com/office/drawing/2014/main" id="{1E091168-2882-445E-B563-15BE3A4D1C0F}"/>
                  </a:ext>
                </a:extLst>
              </p:cNvPr>
              <p:cNvSpPr/>
              <p:nvPr/>
            </p:nvSpPr>
            <p:spPr bwMode="auto">
              <a:xfrm>
                <a:off x="-709486" y="3052557"/>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6" name="Oval 585">
                <a:extLst>
                  <a:ext uri="{FF2B5EF4-FFF2-40B4-BE49-F238E27FC236}">
                    <a16:creationId xmlns:a16="http://schemas.microsoft.com/office/drawing/2014/main" id="{73732238-D649-4A8E-9CA9-0C8D65D1AD46}"/>
                  </a:ext>
                </a:extLst>
              </p:cNvPr>
              <p:cNvSpPr/>
              <p:nvPr/>
            </p:nvSpPr>
            <p:spPr bwMode="auto">
              <a:xfrm>
                <a:off x="-775736" y="3054066"/>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7" name="Oval 586">
                <a:extLst>
                  <a:ext uri="{FF2B5EF4-FFF2-40B4-BE49-F238E27FC236}">
                    <a16:creationId xmlns:a16="http://schemas.microsoft.com/office/drawing/2014/main" id="{76F2EE8D-6DC4-4A3C-B99D-3985A41D2591}"/>
                  </a:ext>
                </a:extLst>
              </p:cNvPr>
              <p:cNvSpPr/>
              <p:nvPr/>
            </p:nvSpPr>
            <p:spPr bwMode="auto">
              <a:xfrm>
                <a:off x="-822404" y="3053340"/>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8" name="Oval 587">
                <a:extLst>
                  <a:ext uri="{FF2B5EF4-FFF2-40B4-BE49-F238E27FC236}">
                    <a16:creationId xmlns:a16="http://schemas.microsoft.com/office/drawing/2014/main" id="{E03317DE-5EE5-4773-82AF-EB2771866BC0}"/>
                  </a:ext>
                </a:extLst>
              </p:cNvPr>
              <p:cNvSpPr/>
              <p:nvPr/>
            </p:nvSpPr>
            <p:spPr bwMode="auto">
              <a:xfrm>
                <a:off x="-913570" y="3049179"/>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9" name="Oval 588">
                <a:extLst>
                  <a:ext uri="{FF2B5EF4-FFF2-40B4-BE49-F238E27FC236}">
                    <a16:creationId xmlns:a16="http://schemas.microsoft.com/office/drawing/2014/main" id="{3F67F374-E41F-46D0-B660-3E0AF8AE5D2B}"/>
                  </a:ext>
                </a:extLst>
              </p:cNvPr>
              <p:cNvSpPr/>
              <p:nvPr/>
            </p:nvSpPr>
            <p:spPr bwMode="auto">
              <a:xfrm>
                <a:off x="-1059795" y="3048175"/>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0" name="Oval 589">
                <a:extLst>
                  <a:ext uri="{FF2B5EF4-FFF2-40B4-BE49-F238E27FC236}">
                    <a16:creationId xmlns:a16="http://schemas.microsoft.com/office/drawing/2014/main" id="{C146D983-101D-4EAA-999F-D6C905E761E9}"/>
                  </a:ext>
                </a:extLst>
              </p:cNvPr>
              <p:cNvSpPr/>
              <p:nvPr/>
            </p:nvSpPr>
            <p:spPr bwMode="auto">
              <a:xfrm>
                <a:off x="-1139799" y="3048175"/>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1" name="Oval 590">
                <a:extLst>
                  <a:ext uri="{FF2B5EF4-FFF2-40B4-BE49-F238E27FC236}">
                    <a16:creationId xmlns:a16="http://schemas.microsoft.com/office/drawing/2014/main" id="{D30FC10F-5184-4114-B541-2BBA5D25A801}"/>
                  </a:ext>
                </a:extLst>
              </p:cNvPr>
              <p:cNvSpPr/>
              <p:nvPr/>
            </p:nvSpPr>
            <p:spPr bwMode="auto">
              <a:xfrm>
                <a:off x="-634329" y="3054426"/>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572" name="Oval 571">
              <a:extLst>
                <a:ext uri="{FF2B5EF4-FFF2-40B4-BE49-F238E27FC236}">
                  <a16:creationId xmlns:a16="http://schemas.microsoft.com/office/drawing/2014/main" id="{33FC2C59-A4BA-4740-9DFB-6D1DA5E73116}"/>
                </a:ext>
              </a:extLst>
            </p:cNvPr>
            <p:cNvSpPr/>
            <p:nvPr/>
          </p:nvSpPr>
          <p:spPr bwMode="auto">
            <a:xfrm>
              <a:off x="5843977" y="5241015"/>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3" name="Oval 572">
              <a:extLst>
                <a:ext uri="{FF2B5EF4-FFF2-40B4-BE49-F238E27FC236}">
                  <a16:creationId xmlns:a16="http://schemas.microsoft.com/office/drawing/2014/main" id="{AA4F9781-41F5-4770-A3C7-74C5EC87A729}"/>
                </a:ext>
              </a:extLst>
            </p:cNvPr>
            <p:cNvSpPr/>
            <p:nvPr/>
          </p:nvSpPr>
          <p:spPr bwMode="auto">
            <a:xfrm>
              <a:off x="5897881" y="5240111"/>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4" name="Oval 573">
              <a:extLst>
                <a:ext uri="{FF2B5EF4-FFF2-40B4-BE49-F238E27FC236}">
                  <a16:creationId xmlns:a16="http://schemas.microsoft.com/office/drawing/2014/main" id="{AFB5B248-729A-4F4E-8553-0FC58FC3579E}"/>
                </a:ext>
              </a:extLst>
            </p:cNvPr>
            <p:cNvSpPr/>
            <p:nvPr/>
          </p:nvSpPr>
          <p:spPr bwMode="auto">
            <a:xfrm>
              <a:off x="5952867" y="5242035"/>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5" name="Oval 574">
              <a:extLst>
                <a:ext uri="{FF2B5EF4-FFF2-40B4-BE49-F238E27FC236}">
                  <a16:creationId xmlns:a16="http://schemas.microsoft.com/office/drawing/2014/main" id="{9E9E9A09-1E77-4D1A-BAB7-5E0F0F85CFC8}"/>
                </a:ext>
              </a:extLst>
            </p:cNvPr>
            <p:cNvSpPr/>
            <p:nvPr/>
          </p:nvSpPr>
          <p:spPr bwMode="auto">
            <a:xfrm>
              <a:off x="6317675" y="5248601"/>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6" name="Oval 575">
              <a:extLst>
                <a:ext uri="{FF2B5EF4-FFF2-40B4-BE49-F238E27FC236}">
                  <a16:creationId xmlns:a16="http://schemas.microsoft.com/office/drawing/2014/main" id="{18D67BB0-F3DE-4848-B4B4-0192118F91A9}"/>
                </a:ext>
              </a:extLst>
            </p:cNvPr>
            <p:cNvSpPr/>
            <p:nvPr/>
          </p:nvSpPr>
          <p:spPr bwMode="auto">
            <a:xfrm>
              <a:off x="6471118" y="5240111"/>
              <a:ext cx="53165" cy="53165"/>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82" name="Freeform: Shape 481">
            <a:extLst>
              <a:ext uri="{FF2B5EF4-FFF2-40B4-BE49-F238E27FC236}">
                <a16:creationId xmlns:a16="http://schemas.microsoft.com/office/drawing/2014/main" id="{AD4229DD-EDE8-4BF0-9793-BACC8DFDBE7E}"/>
              </a:ext>
            </a:extLst>
          </p:cNvPr>
          <p:cNvSpPr/>
          <p:nvPr/>
        </p:nvSpPr>
        <p:spPr bwMode="auto">
          <a:xfrm>
            <a:off x="4797935" y="4158771"/>
            <a:ext cx="1878046" cy="1261296"/>
          </a:xfrm>
          <a:custGeom>
            <a:avLst/>
            <a:gdLst>
              <a:gd name="connsiteX0" fmla="*/ 0 w 1219200"/>
              <a:gd name="connsiteY0" fmla="*/ 0 h 828135"/>
              <a:gd name="connsiteX1" fmla="*/ 0 w 1219200"/>
              <a:gd name="connsiteY1" fmla="*/ 828135 h 828135"/>
              <a:gd name="connsiteX2" fmla="*/ 1219200 w 1219200"/>
              <a:gd name="connsiteY2" fmla="*/ 828135 h 828135"/>
            </a:gdLst>
            <a:ahLst/>
            <a:cxnLst>
              <a:cxn ang="0">
                <a:pos x="connsiteX0" y="connsiteY0"/>
              </a:cxn>
              <a:cxn ang="0">
                <a:pos x="connsiteX1" y="connsiteY1"/>
              </a:cxn>
              <a:cxn ang="0">
                <a:pos x="connsiteX2" y="connsiteY2"/>
              </a:cxn>
            </a:cxnLst>
            <a:rect l="l" t="t" r="r" b="b"/>
            <a:pathLst>
              <a:path w="1219200" h="828135">
                <a:moveTo>
                  <a:pt x="0" y="0"/>
                </a:moveTo>
                <a:lnTo>
                  <a:pt x="0" y="828135"/>
                </a:lnTo>
                <a:lnTo>
                  <a:pt x="1219200" y="82813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AC2A675A-A3CF-4E25-A1E5-44286C83AE4F}"/>
              </a:ext>
            </a:extLst>
          </p:cNvPr>
          <p:cNvSpPr>
            <a:spLocks noGrp="1"/>
          </p:cNvSpPr>
          <p:nvPr>
            <p:ph type="title"/>
          </p:nvPr>
        </p:nvSpPr>
        <p:spPr/>
        <p:txBody>
          <a:bodyPr/>
          <a:lstStyle/>
          <a:p>
            <a:r>
              <a:rPr lang="en-US" dirty="0"/>
              <a:t>KRAS</a:t>
            </a:r>
            <a:r>
              <a:rPr lang="en-US" baseline="30000" dirty="0"/>
              <a:t>G12C</a:t>
            </a:r>
            <a:r>
              <a:rPr lang="en-US" dirty="0"/>
              <a:t> Inhibition Enhances Immune Responses: MRTX849 and Anti-PD-1 in Syngeneic Mouse Model </a:t>
            </a:r>
          </a:p>
        </p:txBody>
      </p:sp>
      <p:sp>
        <p:nvSpPr>
          <p:cNvPr id="3" name="Content Placeholder 2">
            <a:extLst>
              <a:ext uri="{FF2B5EF4-FFF2-40B4-BE49-F238E27FC236}">
                <a16:creationId xmlns:a16="http://schemas.microsoft.com/office/drawing/2014/main" id="{C0FD1EAA-4D8F-4F67-8681-294A2008BB22}"/>
              </a:ext>
            </a:extLst>
          </p:cNvPr>
          <p:cNvSpPr>
            <a:spLocks noGrp="1"/>
          </p:cNvSpPr>
          <p:nvPr>
            <p:ph idx="1"/>
          </p:nvPr>
        </p:nvSpPr>
        <p:spPr>
          <a:xfrm>
            <a:off x="7346375" y="1513047"/>
            <a:ext cx="4531695" cy="4650686"/>
          </a:xfrm>
        </p:spPr>
        <p:txBody>
          <a:bodyPr/>
          <a:lstStyle/>
          <a:p>
            <a:r>
              <a:rPr lang="en-US" sz="2000" dirty="0"/>
              <a:t>MRTX849 plus anti–PD-1 leads to:</a:t>
            </a:r>
          </a:p>
          <a:p>
            <a:pPr lvl="1"/>
            <a:r>
              <a:rPr lang="en-US" sz="1800" dirty="0"/>
              <a:t>Decrease in M2-polarized macrophages, and M- and G-MDSCs</a:t>
            </a:r>
          </a:p>
          <a:p>
            <a:pPr lvl="1"/>
            <a:r>
              <a:rPr lang="en-US" sz="1800" dirty="0"/>
              <a:t>Increased immune promoting, macrophages, dendritic cells, CD4 and NK T-cells in CT26 KRAS</a:t>
            </a:r>
            <a:r>
              <a:rPr lang="en-US" sz="1800" baseline="30000" dirty="0"/>
              <a:t>G12C</a:t>
            </a:r>
            <a:r>
              <a:rPr lang="en-US" sz="1800" dirty="0"/>
              <a:t> tumors</a:t>
            </a:r>
          </a:p>
          <a:p>
            <a:pPr lvl="1"/>
            <a:r>
              <a:rPr lang="en-US" sz="1800" dirty="0"/>
              <a:t>D</a:t>
            </a:r>
            <a:r>
              <a:rPr lang="en-US" sz="2000" dirty="0"/>
              <a:t>urable CRs, and a survival advantage relative to either single agent therapy observed in the majority of mice</a:t>
            </a:r>
          </a:p>
          <a:p>
            <a:pPr lvl="2"/>
            <a:r>
              <a:rPr lang="en-US" sz="1600" dirty="0"/>
              <a:t>Antitumor adaptive immune response, observed failure of implantation when rechallenged with CT26 KRAS</a:t>
            </a:r>
            <a:r>
              <a:rPr lang="en-US" sz="1600" baseline="30000" dirty="0"/>
              <a:t>G12C</a:t>
            </a:r>
            <a:r>
              <a:rPr lang="en-US" sz="1600" dirty="0"/>
              <a:t> cells compared with naive mice</a:t>
            </a:r>
          </a:p>
        </p:txBody>
      </p:sp>
      <p:sp>
        <p:nvSpPr>
          <p:cNvPr id="5" name="Text Box 15">
            <a:extLst>
              <a:ext uri="{FF2B5EF4-FFF2-40B4-BE49-F238E27FC236}">
                <a16:creationId xmlns:a16="http://schemas.microsoft.com/office/drawing/2014/main" id="{1DC6A32D-F566-44DA-92E8-573DD3C8ECD1}"/>
              </a:ext>
            </a:extLst>
          </p:cNvPr>
          <p:cNvSpPr txBox="1">
            <a:spLocks noChangeArrowheads="1"/>
          </p:cNvSpPr>
          <p:nvPr/>
        </p:nvSpPr>
        <p:spPr bwMode="auto">
          <a:xfrm>
            <a:off x="412751" y="635906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BlinkMacSystemFont"/>
                <a:ea typeface="+mn-ea"/>
                <a:cs typeface="Arial" panose="020B0604020202020204" pitchFamily="34" charset="0"/>
              </a:rPr>
              <a:t>Briere. AACR-NCI-EORTC 2019. Abstr LB-C09.</a:t>
            </a:r>
          </a:p>
        </p:txBody>
      </p:sp>
      <p:sp>
        <p:nvSpPr>
          <p:cNvPr id="8" name="TextBox 7">
            <a:extLst>
              <a:ext uri="{FF2B5EF4-FFF2-40B4-BE49-F238E27FC236}">
                <a16:creationId xmlns:a16="http://schemas.microsoft.com/office/drawing/2014/main" id="{C82A0D67-A87D-43A0-B8D9-C162714122D3}"/>
              </a:ext>
            </a:extLst>
          </p:cNvPr>
          <p:cNvSpPr txBox="1"/>
          <p:nvPr/>
        </p:nvSpPr>
        <p:spPr bwMode="auto">
          <a:xfrm>
            <a:off x="1655518" y="1487360"/>
            <a:ext cx="4627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Durable CRs Observed</a:t>
            </a:r>
          </a:p>
        </p:txBody>
      </p:sp>
      <p:grpSp>
        <p:nvGrpSpPr>
          <p:cNvPr id="7" name="Group 7">
            <a:extLst>
              <a:ext uri="{FF2B5EF4-FFF2-40B4-BE49-F238E27FC236}">
                <a16:creationId xmlns:a16="http://schemas.microsoft.com/office/drawing/2014/main" id="{44ED19A9-5118-41D1-AC58-EA6DEE6CC6E2}"/>
              </a:ext>
            </a:extLst>
          </p:cNvPr>
          <p:cNvGrpSpPr>
            <a:grpSpLocks/>
          </p:cNvGrpSpPr>
          <p:nvPr/>
        </p:nvGrpSpPr>
        <p:grpSpPr bwMode="auto">
          <a:xfrm>
            <a:off x="9389569" y="6170611"/>
            <a:ext cx="2488502" cy="447822"/>
            <a:chOff x="9527309" y="3551529"/>
            <a:chExt cx="2488502" cy="448324"/>
          </a:xfrm>
        </p:grpSpPr>
        <p:pic>
          <p:nvPicPr>
            <p:cNvPr id="9" name="Picture 9">
              <a:extLst>
                <a:ext uri="{FF2B5EF4-FFF2-40B4-BE49-F238E27FC236}">
                  <a16:creationId xmlns:a16="http://schemas.microsoft.com/office/drawing/2014/main" id="{36650188-3071-4D68-822E-4EAB358E8D2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FE0B1C11-AAC5-4743-BF71-7734B5DE783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Freeform: Shape 3">
            <a:extLst>
              <a:ext uri="{FF2B5EF4-FFF2-40B4-BE49-F238E27FC236}">
                <a16:creationId xmlns:a16="http://schemas.microsoft.com/office/drawing/2014/main" id="{D2AA6D4B-14D6-4C47-ACB3-383FB7CF1A02}"/>
              </a:ext>
            </a:extLst>
          </p:cNvPr>
          <p:cNvSpPr/>
          <p:nvPr/>
        </p:nvSpPr>
        <p:spPr bwMode="auto">
          <a:xfrm>
            <a:off x="1032481" y="2319777"/>
            <a:ext cx="1219200" cy="828135"/>
          </a:xfrm>
          <a:custGeom>
            <a:avLst/>
            <a:gdLst>
              <a:gd name="connsiteX0" fmla="*/ 0 w 1219200"/>
              <a:gd name="connsiteY0" fmla="*/ 0 h 828135"/>
              <a:gd name="connsiteX1" fmla="*/ 0 w 1219200"/>
              <a:gd name="connsiteY1" fmla="*/ 828135 h 828135"/>
              <a:gd name="connsiteX2" fmla="*/ 1219200 w 1219200"/>
              <a:gd name="connsiteY2" fmla="*/ 828135 h 828135"/>
            </a:gdLst>
            <a:ahLst/>
            <a:cxnLst>
              <a:cxn ang="0">
                <a:pos x="connsiteX0" y="connsiteY0"/>
              </a:cxn>
              <a:cxn ang="0">
                <a:pos x="connsiteX1" y="connsiteY1"/>
              </a:cxn>
              <a:cxn ang="0">
                <a:pos x="connsiteX2" y="connsiteY2"/>
              </a:cxn>
            </a:cxnLst>
            <a:rect l="l" t="t" r="r" b="b"/>
            <a:pathLst>
              <a:path w="1219200" h="828135">
                <a:moveTo>
                  <a:pt x="0" y="0"/>
                </a:moveTo>
                <a:lnTo>
                  <a:pt x="0" y="828135"/>
                </a:lnTo>
                <a:lnTo>
                  <a:pt x="1219200" y="82813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5" name="TextBox 24">
            <a:extLst>
              <a:ext uri="{FF2B5EF4-FFF2-40B4-BE49-F238E27FC236}">
                <a16:creationId xmlns:a16="http://schemas.microsoft.com/office/drawing/2014/main" id="{E06C6BD2-A5FF-424B-B310-0FBB28B15370}"/>
              </a:ext>
            </a:extLst>
          </p:cNvPr>
          <p:cNvSpPr txBox="1"/>
          <p:nvPr/>
        </p:nvSpPr>
        <p:spPr bwMode="auto">
          <a:xfrm rot="16200000">
            <a:off x="-332564" y="2513966"/>
            <a:ext cx="159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Volume (mm</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30" name="Group 29">
            <a:extLst>
              <a:ext uri="{FF2B5EF4-FFF2-40B4-BE49-F238E27FC236}">
                <a16:creationId xmlns:a16="http://schemas.microsoft.com/office/drawing/2014/main" id="{51108288-0A45-40EC-933A-C02EC4886476}"/>
              </a:ext>
            </a:extLst>
          </p:cNvPr>
          <p:cNvGrpSpPr/>
          <p:nvPr/>
        </p:nvGrpSpPr>
        <p:grpSpPr>
          <a:xfrm>
            <a:off x="615170" y="2239477"/>
            <a:ext cx="417311" cy="911261"/>
            <a:chOff x="537346" y="2093557"/>
            <a:chExt cx="417311" cy="911261"/>
          </a:xfrm>
        </p:grpSpPr>
        <p:sp>
          <p:nvSpPr>
            <p:cNvPr id="12" name="Rectangle 180">
              <a:extLst>
                <a:ext uri="{FF2B5EF4-FFF2-40B4-BE49-F238E27FC236}">
                  <a16:creationId xmlns:a16="http://schemas.microsoft.com/office/drawing/2014/main" id="{DD5938C4-F4B3-462A-B127-30E1257A7AC2}"/>
                </a:ext>
              </a:extLst>
            </p:cNvPr>
            <p:cNvSpPr>
              <a:spLocks noChangeArrowheads="1"/>
            </p:cNvSpPr>
            <p:nvPr/>
          </p:nvSpPr>
          <p:spPr bwMode="auto">
            <a:xfrm>
              <a:off x="772991" y="2910360"/>
              <a:ext cx="78548" cy="6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 name="Rectangle 182">
              <a:extLst>
                <a:ext uri="{FF2B5EF4-FFF2-40B4-BE49-F238E27FC236}">
                  <a16:creationId xmlns:a16="http://schemas.microsoft.com/office/drawing/2014/main" id="{6101C81E-6F26-4463-8E0F-0075DD18EC7D}"/>
                </a:ext>
              </a:extLst>
            </p:cNvPr>
            <p:cNvSpPr>
              <a:spLocks noChangeArrowheads="1"/>
            </p:cNvSpPr>
            <p:nvPr/>
          </p:nvSpPr>
          <p:spPr bwMode="auto">
            <a:xfrm>
              <a:off x="615900" y="2775168"/>
              <a:ext cx="23564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Rectangle 184">
              <a:extLst>
                <a:ext uri="{FF2B5EF4-FFF2-40B4-BE49-F238E27FC236}">
                  <a16:creationId xmlns:a16="http://schemas.microsoft.com/office/drawing/2014/main" id="{A0BE9E08-A8A8-4AE8-BE2B-196CA94043FD}"/>
                </a:ext>
              </a:extLst>
            </p:cNvPr>
            <p:cNvSpPr>
              <a:spLocks noChangeArrowheads="1"/>
            </p:cNvSpPr>
            <p:nvPr/>
          </p:nvSpPr>
          <p:spPr bwMode="auto">
            <a:xfrm>
              <a:off x="537352" y="2637703"/>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 name="Rectangle 186">
              <a:extLst>
                <a:ext uri="{FF2B5EF4-FFF2-40B4-BE49-F238E27FC236}">
                  <a16:creationId xmlns:a16="http://schemas.microsoft.com/office/drawing/2014/main" id="{9869D2B6-C259-426D-A0C0-2FCE52098555}"/>
                </a:ext>
              </a:extLst>
            </p:cNvPr>
            <p:cNvSpPr>
              <a:spLocks noChangeArrowheads="1"/>
            </p:cNvSpPr>
            <p:nvPr/>
          </p:nvSpPr>
          <p:spPr bwMode="auto">
            <a:xfrm>
              <a:off x="537352" y="2501374"/>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 name="Rectangle 188">
              <a:extLst>
                <a:ext uri="{FF2B5EF4-FFF2-40B4-BE49-F238E27FC236}">
                  <a16:creationId xmlns:a16="http://schemas.microsoft.com/office/drawing/2014/main" id="{EA62DA01-11D8-4043-8970-9E4391F2D0F3}"/>
                </a:ext>
              </a:extLst>
            </p:cNvPr>
            <p:cNvSpPr>
              <a:spLocks noChangeArrowheads="1"/>
            </p:cNvSpPr>
            <p:nvPr/>
          </p:nvSpPr>
          <p:spPr bwMode="auto">
            <a:xfrm>
              <a:off x="537352" y="2366182"/>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7" name="Group 16">
              <a:extLst>
                <a:ext uri="{FF2B5EF4-FFF2-40B4-BE49-F238E27FC236}">
                  <a16:creationId xmlns:a16="http://schemas.microsoft.com/office/drawing/2014/main" id="{F82687D7-F254-49DB-9234-B50CEC10D777}"/>
                </a:ext>
              </a:extLst>
            </p:cNvPr>
            <p:cNvGrpSpPr/>
            <p:nvPr/>
          </p:nvGrpSpPr>
          <p:grpSpPr>
            <a:xfrm>
              <a:off x="883012" y="2323175"/>
              <a:ext cx="71645" cy="681643"/>
              <a:chOff x="3341371" y="3336360"/>
              <a:chExt cx="71645" cy="1717334"/>
            </a:xfrm>
          </p:grpSpPr>
          <p:sp>
            <p:nvSpPr>
              <p:cNvPr id="19" name="Line 179">
                <a:extLst>
                  <a:ext uri="{FF2B5EF4-FFF2-40B4-BE49-F238E27FC236}">
                    <a16:creationId xmlns:a16="http://schemas.microsoft.com/office/drawing/2014/main" id="{D2E88A72-0D94-471C-9BB7-6084049A5023}"/>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Line 181">
                <a:extLst>
                  <a:ext uri="{FF2B5EF4-FFF2-40B4-BE49-F238E27FC236}">
                    <a16:creationId xmlns:a16="http://schemas.microsoft.com/office/drawing/2014/main" id="{C3E116D1-6920-4E75-B42D-91D9341D77B7}"/>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Line 183">
                <a:extLst>
                  <a:ext uri="{FF2B5EF4-FFF2-40B4-BE49-F238E27FC236}">
                    <a16:creationId xmlns:a16="http://schemas.microsoft.com/office/drawing/2014/main" id="{BB2D15FC-2ED7-4CE0-ADB9-98A881EC911F}"/>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Line 185">
                <a:extLst>
                  <a:ext uri="{FF2B5EF4-FFF2-40B4-BE49-F238E27FC236}">
                    <a16:creationId xmlns:a16="http://schemas.microsoft.com/office/drawing/2014/main" id="{95A56025-D352-40B8-B337-159AE1A0BB30}"/>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Line 187">
                <a:extLst>
                  <a:ext uri="{FF2B5EF4-FFF2-40B4-BE49-F238E27FC236}">
                    <a16:creationId xmlns:a16="http://schemas.microsoft.com/office/drawing/2014/main" id="{E890F257-F5D7-4F69-B9A5-7A01F4AF7EDC}"/>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Line 189">
                <a:extLst>
                  <a:ext uri="{FF2B5EF4-FFF2-40B4-BE49-F238E27FC236}">
                    <a16:creationId xmlns:a16="http://schemas.microsoft.com/office/drawing/2014/main" id="{838572CD-FE54-4AEB-9173-0EE8BC72277A}"/>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8" name="Rectangle 190">
              <a:extLst>
                <a:ext uri="{FF2B5EF4-FFF2-40B4-BE49-F238E27FC236}">
                  <a16:creationId xmlns:a16="http://schemas.microsoft.com/office/drawing/2014/main" id="{80E1E2C9-86E7-474C-9AAC-2EE888A2769A}"/>
                </a:ext>
              </a:extLst>
            </p:cNvPr>
            <p:cNvSpPr>
              <a:spLocks noChangeArrowheads="1"/>
            </p:cNvSpPr>
            <p:nvPr/>
          </p:nvSpPr>
          <p:spPr bwMode="auto">
            <a:xfrm>
              <a:off x="537346" y="2228717"/>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 name="Line 189">
              <a:extLst>
                <a:ext uri="{FF2B5EF4-FFF2-40B4-BE49-F238E27FC236}">
                  <a16:creationId xmlns:a16="http://schemas.microsoft.com/office/drawing/2014/main" id="{B87E6E91-12BC-4708-9AF6-D76AF9F91193}"/>
                </a:ext>
              </a:extLst>
            </p:cNvPr>
            <p:cNvSpPr>
              <a:spLocks noChangeShapeType="1"/>
            </p:cNvSpPr>
            <p:nvPr/>
          </p:nvSpPr>
          <p:spPr bwMode="auto">
            <a:xfrm flipH="1">
              <a:off x="883012" y="218589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Rectangle 188">
              <a:extLst>
                <a:ext uri="{FF2B5EF4-FFF2-40B4-BE49-F238E27FC236}">
                  <a16:creationId xmlns:a16="http://schemas.microsoft.com/office/drawing/2014/main" id="{8ADDE643-DEE4-4C66-B805-5E2977575576}"/>
                </a:ext>
              </a:extLst>
            </p:cNvPr>
            <p:cNvSpPr>
              <a:spLocks noChangeArrowheads="1"/>
            </p:cNvSpPr>
            <p:nvPr/>
          </p:nvSpPr>
          <p:spPr bwMode="auto">
            <a:xfrm>
              <a:off x="537346" y="2093557"/>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31" name="Group 30">
            <a:extLst>
              <a:ext uri="{FF2B5EF4-FFF2-40B4-BE49-F238E27FC236}">
                <a16:creationId xmlns:a16="http://schemas.microsoft.com/office/drawing/2014/main" id="{32FF7837-CABB-40BA-B985-7EA5844BB7E0}"/>
              </a:ext>
            </a:extLst>
          </p:cNvPr>
          <p:cNvGrpSpPr/>
          <p:nvPr/>
        </p:nvGrpSpPr>
        <p:grpSpPr>
          <a:xfrm>
            <a:off x="1027734" y="3147770"/>
            <a:ext cx="1208200" cy="71538"/>
            <a:chOff x="5834838" y="3666510"/>
            <a:chExt cx="1568740" cy="76524"/>
          </a:xfrm>
        </p:grpSpPr>
        <p:sp>
          <p:nvSpPr>
            <p:cNvPr id="32" name="Line 179">
              <a:extLst>
                <a:ext uri="{FF2B5EF4-FFF2-40B4-BE49-F238E27FC236}">
                  <a16:creationId xmlns:a16="http://schemas.microsoft.com/office/drawing/2014/main" id="{223A17FE-7B46-4C50-AD64-F3420FE0CCE3}"/>
                </a:ext>
              </a:extLst>
            </p:cNvPr>
            <p:cNvSpPr>
              <a:spLocks noChangeShapeType="1"/>
            </p:cNvSpPr>
            <p:nvPr/>
          </p:nvSpPr>
          <p:spPr bwMode="auto">
            <a:xfrm rot="5400000" flipH="1">
              <a:off x="579657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 name="Line 181">
              <a:extLst>
                <a:ext uri="{FF2B5EF4-FFF2-40B4-BE49-F238E27FC236}">
                  <a16:creationId xmlns:a16="http://schemas.microsoft.com/office/drawing/2014/main" id="{A74DFD02-5771-4FF0-8483-0B50EDA3F6EC}"/>
                </a:ext>
              </a:extLst>
            </p:cNvPr>
            <p:cNvSpPr>
              <a:spLocks noChangeShapeType="1"/>
            </p:cNvSpPr>
            <p:nvPr/>
          </p:nvSpPr>
          <p:spPr bwMode="auto">
            <a:xfrm rot="5400000" flipH="1">
              <a:off x="6110324"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Line 183">
              <a:extLst>
                <a:ext uri="{FF2B5EF4-FFF2-40B4-BE49-F238E27FC236}">
                  <a16:creationId xmlns:a16="http://schemas.microsoft.com/office/drawing/2014/main" id="{9E9F2DD9-FB48-40EE-ABE2-C46A48EEC16B}"/>
                </a:ext>
              </a:extLst>
            </p:cNvPr>
            <p:cNvSpPr>
              <a:spLocks noChangeShapeType="1"/>
            </p:cNvSpPr>
            <p:nvPr/>
          </p:nvSpPr>
          <p:spPr bwMode="auto">
            <a:xfrm rot="5400000" flipH="1">
              <a:off x="6424072"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Line 185">
              <a:extLst>
                <a:ext uri="{FF2B5EF4-FFF2-40B4-BE49-F238E27FC236}">
                  <a16:creationId xmlns:a16="http://schemas.microsoft.com/office/drawing/2014/main" id="{9CAA35B7-082D-4845-AA71-777C085CE8E3}"/>
                </a:ext>
              </a:extLst>
            </p:cNvPr>
            <p:cNvSpPr>
              <a:spLocks noChangeShapeType="1"/>
            </p:cNvSpPr>
            <p:nvPr/>
          </p:nvSpPr>
          <p:spPr bwMode="auto">
            <a:xfrm rot="5400000" flipH="1">
              <a:off x="6737820"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Line 187">
              <a:extLst>
                <a:ext uri="{FF2B5EF4-FFF2-40B4-BE49-F238E27FC236}">
                  <a16:creationId xmlns:a16="http://schemas.microsoft.com/office/drawing/2014/main" id="{02C351A5-474B-4971-AF51-041E54D479E9}"/>
                </a:ext>
              </a:extLst>
            </p:cNvPr>
            <p:cNvSpPr>
              <a:spLocks noChangeShapeType="1"/>
            </p:cNvSpPr>
            <p:nvPr/>
          </p:nvSpPr>
          <p:spPr bwMode="auto">
            <a:xfrm rot="5400000" flipH="1">
              <a:off x="7051568"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Line 189">
              <a:extLst>
                <a:ext uri="{FF2B5EF4-FFF2-40B4-BE49-F238E27FC236}">
                  <a16:creationId xmlns:a16="http://schemas.microsoft.com/office/drawing/2014/main" id="{0CA8E53B-015B-458F-ACB8-FC43807C0902}"/>
                </a:ext>
              </a:extLst>
            </p:cNvPr>
            <p:cNvSpPr>
              <a:spLocks noChangeShapeType="1"/>
            </p:cNvSpPr>
            <p:nvPr/>
          </p:nvSpPr>
          <p:spPr bwMode="auto">
            <a:xfrm rot="5400000" flipH="1">
              <a:off x="736531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9" name="TextBox 38">
            <a:extLst>
              <a:ext uri="{FF2B5EF4-FFF2-40B4-BE49-F238E27FC236}">
                <a16:creationId xmlns:a16="http://schemas.microsoft.com/office/drawing/2014/main" id="{662C560A-611A-444D-A3B7-BF8AA4ADD9A2}"/>
              </a:ext>
            </a:extLst>
          </p:cNvPr>
          <p:cNvSpPr txBox="1"/>
          <p:nvPr/>
        </p:nvSpPr>
        <p:spPr bwMode="auto">
          <a:xfrm>
            <a:off x="929359" y="3167042"/>
            <a:ext cx="202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0" name="TextBox 39">
            <a:extLst>
              <a:ext uri="{FF2B5EF4-FFF2-40B4-BE49-F238E27FC236}">
                <a16:creationId xmlns:a16="http://schemas.microsoft.com/office/drawing/2014/main" id="{F8106037-1FC9-418E-AF4A-44B643BBEB09}"/>
              </a:ext>
            </a:extLst>
          </p:cNvPr>
          <p:cNvSpPr txBox="1"/>
          <p:nvPr/>
        </p:nvSpPr>
        <p:spPr bwMode="auto">
          <a:xfrm>
            <a:off x="1170998" y="3167042"/>
            <a:ext cx="202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1" name="TextBox 40">
            <a:extLst>
              <a:ext uri="{FF2B5EF4-FFF2-40B4-BE49-F238E27FC236}">
                <a16:creationId xmlns:a16="http://schemas.microsoft.com/office/drawing/2014/main" id="{F8DEDCE7-BC89-4BEB-8BD6-4D756DCEA616}"/>
              </a:ext>
            </a:extLst>
          </p:cNvPr>
          <p:cNvSpPr txBox="1"/>
          <p:nvPr/>
        </p:nvSpPr>
        <p:spPr bwMode="auto">
          <a:xfrm>
            <a:off x="1380911" y="3167042"/>
            <a:ext cx="263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2" name="TextBox 41">
            <a:extLst>
              <a:ext uri="{FF2B5EF4-FFF2-40B4-BE49-F238E27FC236}">
                <a16:creationId xmlns:a16="http://schemas.microsoft.com/office/drawing/2014/main" id="{8275DC42-2EAA-426C-807F-5608F68F95FF}"/>
              </a:ext>
            </a:extLst>
          </p:cNvPr>
          <p:cNvSpPr txBox="1"/>
          <p:nvPr/>
        </p:nvSpPr>
        <p:spPr bwMode="auto">
          <a:xfrm>
            <a:off x="1621170" y="3167042"/>
            <a:ext cx="263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3" name="TextBox 42">
            <a:extLst>
              <a:ext uri="{FF2B5EF4-FFF2-40B4-BE49-F238E27FC236}">
                <a16:creationId xmlns:a16="http://schemas.microsoft.com/office/drawing/2014/main" id="{F70C4F10-6257-4CD3-BD80-28759FE41ED6}"/>
              </a:ext>
            </a:extLst>
          </p:cNvPr>
          <p:cNvSpPr txBox="1"/>
          <p:nvPr/>
        </p:nvSpPr>
        <p:spPr bwMode="auto">
          <a:xfrm>
            <a:off x="1864733" y="3167042"/>
            <a:ext cx="263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4" name="TextBox 43">
            <a:extLst>
              <a:ext uri="{FF2B5EF4-FFF2-40B4-BE49-F238E27FC236}">
                <a16:creationId xmlns:a16="http://schemas.microsoft.com/office/drawing/2014/main" id="{2AEA8559-09AB-4574-82CC-9D77538069A6}"/>
              </a:ext>
            </a:extLst>
          </p:cNvPr>
          <p:cNvSpPr txBox="1"/>
          <p:nvPr/>
        </p:nvSpPr>
        <p:spPr bwMode="auto">
          <a:xfrm>
            <a:off x="2104992" y="3167042"/>
            <a:ext cx="2632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8" name="TextBox 47">
            <a:extLst>
              <a:ext uri="{FF2B5EF4-FFF2-40B4-BE49-F238E27FC236}">
                <a16:creationId xmlns:a16="http://schemas.microsoft.com/office/drawing/2014/main" id="{6C798BF3-93E8-4CC4-AB81-A4866C9B3BFF}"/>
              </a:ext>
            </a:extLst>
          </p:cNvPr>
          <p:cNvSpPr txBox="1"/>
          <p:nvPr/>
        </p:nvSpPr>
        <p:spPr bwMode="auto">
          <a:xfrm>
            <a:off x="1228923" y="3338377"/>
            <a:ext cx="826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Day</a:t>
            </a:r>
          </a:p>
        </p:txBody>
      </p:sp>
      <p:grpSp>
        <p:nvGrpSpPr>
          <p:cNvPr id="53" name="Group 52">
            <a:extLst>
              <a:ext uri="{FF2B5EF4-FFF2-40B4-BE49-F238E27FC236}">
                <a16:creationId xmlns:a16="http://schemas.microsoft.com/office/drawing/2014/main" id="{E8BEF45D-62FB-423B-92A1-7D39A4A14E7E}"/>
              </a:ext>
            </a:extLst>
          </p:cNvPr>
          <p:cNvGrpSpPr/>
          <p:nvPr/>
        </p:nvGrpSpPr>
        <p:grpSpPr>
          <a:xfrm>
            <a:off x="1010697" y="2433459"/>
            <a:ext cx="203200" cy="665019"/>
            <a:chOff x="932873" y="2287539"/>
            <a:chExt cx="203200" cy="665019"/>
          </a:xfrm>
        </p:grpSpPr>
        <p:sp>
          <p:nvSpPr>
            <p:cNvPr id="49" name="Freeform: Shape 48">
              <a:extLst>
                <a:ext uri="{FF2B5EF4-FFF2-40B4-BE49-F238E27FC236}">
                  <a16:creationId xmlns:a16="http://schemas.microsoft.com/office/drawing/2014/main" id="{4F4B43D5-740F-4C6D-9F45-D2A00D88A8DF}"/>
                </a:ext>
              </a:extLst>
            </p:cNvPr>
            <p:cNvSpPr/>
            <p:nvPr/>
          </p:nvSpPr>
          <p:spPr bwMode="auto">
            <a:xfrm>
              <a:off x="954424" y="2287539"/>
              <a:ext cx="181649" cy="594206"/>
            </a:xfrm>
            <a:custGeom>
              <a:avLst/>
              <a:gdLst>
                <a:gd name="connsiteX0" fmla="*/ 0 w 181649"/>
                <a:gd name="connsiteY0" fmla="*/ 594206 h 594206"/>
                <a:gd name="connsiteX1" fmla="*/ 95443 w 181649"/>
                <a:gd name="connsiteY1" fmla="*/ 363297 h 594206"/>
                <a:gd name="connsiteX2" fmla="*/ 150861 w 181649"/>
                <a:gd name="connsiteY2" fmla="*/ 172413 h 594206"/>
                <a:gd name="connsiteX3" fmla="*/ 181649 w 181649"/>
                <a:gd name="connsiteY3" fmla="*/ 0 h 594206"/>
              </a:gdLst>
              <a:ahLst/>
              <a:cxnLst>
                <a:cxn ang="0">
                  <a:pos x="connsiteX0" y="connsiteY0"/>
                </a:cxn>
                <a:cxn ang="0">
                  <a:pos x="connsiteX1" y="connsiteY1"/>
                </a:cxn>
                <a:cxn ang="0">
                  <a:pos x="connsiteX2" y="connsiteY2"/>
                </a:cxn>
                <a:cxn ang="0">
                  <a:pos x="connsiteX3" y="connsiteY3"/>
                </a:cxn>
              </a:cxnLst>
              <a:rect l="l" t="t" r="r" b="b"/>
              <a:pathLst>
                <a:path w="181649" h="594206">
                  <a:moveTo>
                    <a:pt x="0" y="594206"/>
                  </a:moveTo>
                  <a:lnTo>
                    <a:pt x="95443" y="363297"/>
                  </a:lnTo>
                  <a:lnTo>
                    <a:pt x="150861" y="172413"/>
                  </a:lnTo>
                  <a:lnTo>
                    <a:pt x="181649"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0" name="Freeform: Shape 49">
              <a:extLst>
                <a:ext uri="{FF2B5EF4-FFF2-40B4-BE49-F238E27FC236}">
                  <a16:creationId xmlns:a16="http://schemas.microsoft.com/office/drawing/2014/main" id="{F22E8919-F49F-4D50-87B9-BC3D4A004773}"/>
                </a:ext>
              </a:extLst>
            </p:cNvPr>
            <p:cNvSpPr/>
            <p:nvPr/>
          </p:nvSpPr>
          <p:spPr bwMode="auto">
            <a:xfrm>
              <a:off x="954424" y="2475345"/>
              <a:ext cx="169334" cy="437188"/>
            </a:xfrm>
            <a:custGeom>
              <a:avLst/>
              <a:gdLst>
                <a:gd name="connsiteX0" fmla="*/ 0 w 169334"/>
                <a:gd name="connsiteY0" fmla="*/ 437188 h 437188"/>
                <a:gd name="connsiteX1" fmla="*/ 92364 w 169334"/>
                <a:gd name="connsiteY1" fmla="*/ 317116 h 437188"/>
                <a:gd name="connsiteX2" fmla="*/ 110837 w 169334"/>
                <a:gd name="connsiteY2" fmla="*/ 200122 h 437188"/>
                <a:gd name="connsiteX3" fmla="*/ 169334 w 169334"/>
                <a:gd name="connsiteY3" fmla="*/ 0 h 437188"/>
              </a:gdLst>
              <a:ahLst/>
              <a:cxnLst>
                <a:cxn ang="0">
                  <a:pos x="connsiteX0" y="connsiteY0"/>
                </a:cxn>
                <a:cxn ang="0">
                  <a:pos x="connsiteX1" y="connsiteY1"/>
                </a:cxn>
                <a:cxn ang="0">
                  <a:pos x="connsiteX2" y="connsiteY2"/>
                </a:cxn>
                <a:cxn ang="0">
                  <a:pos x="connsiteX3" y="connsiteY3"/>
                </a:cxn>
              </a:cxnLst>
              <a:rect l="l" t="t" r="r" b="b"/>
              <a:pathLst>
                <a:path w="169334" h="437188">
                  <a:moveTo>
                    <a:pt x="0" y="437188"/>
                  </a:moveTo>
                  <a:lnTo>
                    <a:pt x="92364" y="317116"/>
                  </a:lnTo>
                  <a:lnTo>
                    <a:pt x="110837" y="200122"/>
                  </a:lnTo>
                  <a:lnTo>
                    <a:pt x="169334"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1" name="Freeform: Shape 50">
              <a:extLst>
                <a:ext uri="{FF2B5EF4-FFF2-40B4-BE49-F238E27FC236}">
                  <a16:creationId xmlns:a16="http://schemas.microsoft.com/office/drawing/2014/main" id="{8CACEB5E-B8EA-4ED3-AE3A-4F843A2F513B}"/>
                </a:ext>
              </a:extLst>
            </p:cNvPr>
            <p:cNvSpPr/>
            <p:nvPr/>
          </p:nvSpPr>
          <p:spPr bwMode="auto">
            <a:xfrm>
              <a:off x="932873" y="2536921"/>
              <a:ext cx="193963" cy="409479"/>
            </a:xfrm>
            <a:custGeom>
              <a:avLst/>
              <a:gdLst>
                <a:gd name="connsiteX0" fmla="*/ 0 w 193963"/>
                <a:gd name="connsiteY0" fmla="*/ 409479 h 409479"/>
                <a:gd name="connsiteX1" fmla="*/ 123151 w 193963"/>
                <a:gd name="connsiteY1" fmla="*/ 286327 h 409479"/>
                <a:gd name="connsiteX2" fmla="*/ 166254 w 193963"/>
                <a:gd name="connsiteY2" fmla="*/ 113915 h 409479"/>
                <a:gd name="connsiteX3" fmla="*/ 193963 w 193963"/>
                <a:gd name="connsiteY3" fmla="*/ 0 h 409479"/>
              </a:gdLst>
              <a:ahLst/>
              <a:cxnLst>
                <a:cxn ang="0">
                  <a:pos x="connsiteX0" y="connsiteY0"/>
                </a:cxn>
                <a:cxn ang="0">
                  <a:pos x="connsiteX1" y="connsiteY1"/>
                </a:cxn>
                <a:cxn ang="0">
                  <a:pos x="connsiteX2" y="connsiteY2"/>
                </a:cxn>
                <a:cxn ang="0">
                  <a:pos x="connsiteX3" y="connsiteY3"/>
                </a:cxn>
              </a:cxnLst>
              <a:rect l="l" t="t" r="r" b="b"/>
              <a:pathLst>
                <a:path w="193963" h="409479">
                  <a:moveTo>
                    <a:pt x="0" y="409479"/>
                  </a:moveTo>
                  <a:lnTo>
                    <a:pt x="123151" y="286327"/>
                  </a:lnTo>
                  <a:lnTo>
                    <a:pt x="166254" y="113915"/>
                  </a:lnTo>
                  <a:lnTo>
                    <a:pt x="193963"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2" name="Freeform: Shape 51">
              <a:extLst>
                <a:ext uri="{FF2B5EF4-FFF2-40B4-BE49-F238E27FC236}">
                  <a16:creationId xmlns:a16="http://schemas.microsoft.com/office/drawing/2014/main" id="{92FC6465-1593-4B46-9714-D25B53623064}"/>
                </a:ext>
              </a:extLst>
            </p:cNvPr>
            <p:cNvSpPr/>
            <p:nvPr/>
          </p:nvSpPr>
          <p:spPr bwMode="auto">
            <a:xfrm>
              <a:off x="960582" y="2555394"/>
              <a:ext cx="163176" cy="397164"/>
            </a:xfrm>
            <a:custGeom>
              <a:avLst/>
              <a:gdLst>
                <a:gd name="connsiteX0" fmla="*/ 0 w 163176"/>
                <a:gd name="connsiteY0" fmla="*/ 397164 h 397164"/>
                <a:gd name="connsiteX1" fmla="*/ 55418 w 163176"/>
                <a:gd name="connsiteY1" fmla="*/ 357139 h 397164"/>
                <a:gd name="connsiteX2" fmla="*/ 95442 w 163176"/>
                <a:gd name="connsiteY2" fmla="*/ 307879 h 397164"/>
                <a:gd name="connsiteX3" fmla="*/ 116994 w 163176"/>
                <a:gd name="connsiteY3" fmla="*/ 212436 h 397164"/>
                <a:gd name="connsiteX4" fmla="*/ 163176 w 163176"/>
                <a:gd name="connsiteY4" fmla="*/ 0 h 397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176" h="397164">
                  <a:moveTo>
                    <a:pt x="0" y="397164"/>
                  </a:moveTo>
                  <a:lnTo>
                    <a:pt x="55418" y="357139"/>
                  </a:lnTo>
                  <a:lnTo>
                    <a:pt x="95442" y="307879"/>
                  </a:lnTo>
                  <a:lnTo>
                    <a:pt x="116994" y="212436"/>
                  </a:lnTo>
                  <a:lnTo>
                    <a:pt x="163176"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144" name="Group 143">
            <a:extLst>
              <a:ext uri="{FF2B5EF4-FFF2-40B4-BE49-F238E27FC236}">
                <a16:creationId xmlns:a16="http://schemas.microsoft.com/office/drawing/2014/main" id="{7132D703-9D88-462F-8534-12E1A4888E72}"/>
              </a:ext>
            </a:extLst>
          </p:cNvPr>
          <p:cNvGrpSpPr/>
          <p:nvPr/>
        </p:nvGrpSpPr>
        <p:grpSpPr>
          <a:xfrm>
            <a:off x="1000234" y="2407937"/>
            <a:ext cx="235214" cy="711922"/>
            <a:chOff x="922410" y="2262017"/>
            <a:chExt cx="235214" cy="711922"/>
          </a:xfrm>
        </p:grpSpPr>
        <p:sp>
          <p:nvSpPr>
            <p:cNvPr id="54" name="Oval 53">
              <a:extLst>
                <a:ext uri="{FF2B5EF4-FFF2-40B4-BE49-F238E27FC236}">
                  <a16:creationId xmlns:a16="http://schemas.microsoft.com/office/drawing/2014/main" id="{46230A41-7AF9-4560-AD5F-D4E5B58CBC42}"/>
                </a:ext>
              </a:extLst>
            </p:cNvPr>
            <p:cNvSpPr/>
            <p:nvPr/>
          </p:nvSpPr>
          <p:spPr bwMode="auto">
            <a:xfrm>
              <a:off x="1104459" y="2262017"/>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Oval 55">
              <a:extLst>
                <a:ext uri="{FF2B5EF4-FFF2-40B4-BE49-F238E27FC236}">
                  <a16:creationId xmlns:a16="http://schemas.microsoft.com/office/drawing/2014/main" id="{A7C485C2-2B6C-4060-8D49-E19E481D4C2C}"/>
                </a:ext>
              </a:extLst>
            </p:cNvPr>
            <p:cNvSpPr/>
            <p:nvPr/>
          </p:nvSpPr>
          <p:spPr bwMode="auto">
            <a:xfrm>
              <a:off x="1104458" y="2313317"/>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BF808078-CFEE-4B6C-9558-24F3E1750272}"/>
                </a:ext>
              </a:extLst>
            </p:cNvPr>
            <p:cNvSpPr/>
            <p:nvPr/>
          </p:nvSpPr>
          <p:spPr bwMode="auto">
            <a:xfrm>
              <a:off x="1104457" y="2355120"/>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359FD3B6-5A8A-4C11-85C1-94DEBE962DF6}"/>
                </a:ext>
              </a:extLst>
            </p:cNvPr>
            <p:cNvSpPr/>
            <p:nvPr/>
          </p:nvSpPr>
          <p:spPr bwMode="auto">
            <a:xfrm>
              <a:off x="1102733" y="2389228"/>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733041D3-6661-4EDF-BE1F-4830F6CCC123}"/>
                </a:ext>
              </a:extLst>
            </p:cNvPr>
            <p:cNvSpPr/>
            <p:nvPr/>
          </p:nvSpPr>
          <p:spPr bwMode="auto">
            <a:xfrm>
              <a:off x="1093270" y="2445936"/>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Oval 63">
              <a:extLst>
                <a:ext uri="{FF2B5EF4-FFF2-40B4-BE49-F238E27FC236}">
                  <a16:creationId xmlns:a16="http://schemas.microsoft.com/office/drawing/2014/main" id="{54A11B3B-CBDB-4F8B-A258-6C4C1B0AF58A}"/>
                </a:ext>
              </a:extLst>
            </p:cNvPr>
            <p:cNvSpPr/>
            <p:nvPr/>
          </p:nvSpPr>
          <p:spPr bwMode="auto">
            <a:xfrm>
              <a:off x="1093371" y="2472801"/>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B6D3ED5F-F595-4D08-AD3E-02CAB87C0B09}"/>
                </a:ext>
              </a:extLst>
            </p:cNvPr>
            <p:cNvSpPr/>
            <p:nvPr/>
          </p:nvSpPr>
          <p:spPr bwMode="auto">
            <a:xfrm>
              <a:off x="996815" y="2772940"/>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DE9B1E73-97F2-4871-B2B3-524C097B4EC8}"/>
                </a:ext>
              </a:extLst>
            </p:cNvPr>
            <p:cNvSpPr/>
            <p:nvPr/>
          </p:nvSpPr>
          <p:spPr bwMode="auto">
            <a:xfrm>
              <a:off x="1095222" y="2511234"/>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Oval 68">
              <a:extLst>
                <a:ext uri="{FF2B5EF4-FFF2-40B4-BE49-F238E27FC236}">
                  <a16:creationId xmlns:a16="http://schemas.microsoft.com/office/drawing/2014/main" id="{101C9A9F-C4DB-4051-8A23-DDC5B3CA54C2}"/>
                </a:ext>
              </a:extLst>
            </p:cNvPr>
            <p:cNvSpPr/>
            <p:nvPr/>
          </p:nvSpPr>
          <p:spPr bwMode="auto">
            <a:xfrm>
              <a:off x="1099968" y="2556088"/>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Oval 70">
              <a:extLst>
                <a:ext uri="{FF2B5EF4-FFF2-40B4-BE49-F238E27FC236}">
                  <a16:creationId xmlns:a16="http://schemas.microsoft.com/office/drawing/2014/main" id="{78C49C1F-8137-48B4-9274-1084804D33A6}"/>
                </a:ext>
              </a:extLst>
            </p:cNvPr>
            <p:cNvSpPr/>
            <p:nvPr/>
          </p:nvSpPr>
          <p:spPr bwMode="auto">
            <a:xfrm>
              <a:off x="1027672" y="2629284"/>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Oval 72">
              <a:extLst>
                <a:ext uri="{FF2B5EF4-FFF2-40B4-BE49-F238E27FC236}">
                  <a16:creationId xmlns:a16="http://schemas.microsoft.com/office/drawing/2014/main" id="{D698EF73-573D-431C-80BD-7C571A3517E2}"/>
                </a:ext>
              </a:extLst>
            </p:cNvPr>
            <p:cNvSpPr/>
            <p:nvPr/>
          </p:nvSpPr>
          <p:spPr bwMode="auto">
            <a:xfrm>
              <a:off x="990129" y="2703453"/>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Oval 74">
              <a:extLst>
                <a:ext uri="{FF2B5EF4-FFF2-40B4-BE49-F238E27FC236}">
                  <a16:creationId xmlns:a16="http://schemas.microsoft.com/office/drawing/2014/main" id="{22B22887-7CFB-40B3-B11A-65CE7750803D}"/>
                </a:ext>
              </a:extLst>
            </p:cNvPr>
            <p:cNvSpPr/>
            <p:nvPr/>
          </p:nvSpPr>
          <p:spPr bwMode="auto">
            <a:xfrm>
              <a:off x="1009956" y="2719756"/>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Oval 76">
              <a:extLst>
                <a:ext uri="{FF2B5EF4-FFF2-40B4-BE49-F238E27FC236}">
                  <a16:creationId xmlns:a16="http://schemas.microsoft.com/office/drawing/2014/main" id="{13486111-B328-41D8-9477-FAE893226651}"/>
                </a:ext>
              </a:extLst>
            </p:cNvPr>
            <p:cNvSpPr/>
            <p:nvPr/>
          </p:nvSpPr>
          <p:spPr bwMode="auto">
            <a:xfrm>
              <a:off x="922410" y="2878577"/>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Oval 78">
              <a:extLst>
                <a:ext uri="{FF2B5EF4-FFF2-40B4-BE49-F238E27FC236}">
                  <a16:creationId xmlns:a16="http://schemas.microsoft.com/office/drawing/2014/main" id="{F3648018-BB74-4850-8ABA-C14CB0B58F1C}"/>
                </a:ext>
              </a:extLst>
            </p:cNvPr>
            <p:cNvSpPr/>
            <p:nvPr/>
          </p:nvSpPr>
          <p:spPr bwMode="auto">
            <a:xfrm>
              <a:off x="930089" y="2920774"/>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Oval 80">
              <a:extLst>
                <a:ext uri="{FF2B5EF4-FFF2-40B4-BE49-F238E27FC236}">
                  <a16:creationId xmlns:a16="http://schemas.microsoft.com/office/drawing/2014/main" id="{E184231F-5A07-4063-99D9-E23458AAFAE0}"/>
                </a:ext>
              </a:extLst>
            </p:cNvPr>
            <p:cNvSpPr/>
            <p:nvPr/>
          </p:nvSpPr>
          <p:spPr bwMode="auto">
            <a:xfrm>
              <a:off x="1056356" y="2518749"/>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83" name="TextBox 82">
            <a:extLst>
              <a:ext uri="{FF2B5EF4-FFF2-40B4-BE49-F238E27FC236}">
                <a16:creationId xmlns:a16="http://schemas.microsoft.com/office/drawing/2014/main" id="{1BD12650-36F8-48B6-9846-421D4BD2516F}"/>
              </a:ext>
            </a:extLst>
          </p:cNvPr>
          <p:cNvSpPr txBox="1"/>
          <p:nvPr/>
        </p:nvSpPr>
        <p:spPr bwMode="auto">
          <a:xfrm>
            <a:off x="996658" y="1827324"/>
            <a:ext cx="12246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Captisol and Rat</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IgG2A Isotype</a:t>
            </a:r>
          </a:p>
        </p:txBody>
      </p:sp>
      <p:sp>
        <p:nvSpPr>
          <p:cNvPr id="85" name="TextBox 84">
            <a:extLst>
              <a:ext uri="{FF2B5EF4-FFF2-40B4-BE49-F238E27FC236}">
                <a16:creationId xmlns:a16="http://schemas.microsoft.com/office/drawing/2014/main" id="{7DDF87AE-9613-4122-8F19-9F0233B86949}"/>
              </a:ext>
            </a:extLst>
          </p:cNvPr>
          <p:cNvSpPr txBox="1"/>
          <p:nvPr/>
        </p:nvSpPr>
        <p:spPr bwMode="auto">
          <a:xfrm>
            <a:off x="2872482" y="1962478"/>
            <a:ext cx="8019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MRTX849</a:t>
            </a:r>
          </a:p>
        </p:txBody>
      </p:sp>
      <p:sp>
        <p:nvSpPr>
          <p:cNvPr id="87" name="TextBox 86">
            <a:extLst>
              <a:ext uri="{FF2B5EF4-FFF2-40B4-BE49-F238E27FC236}">
                <a16:creationId xmlns:a16="http://schemas.microsoft.com/office/drawing/2014/main" id="{3190D98D-0B4C-47E3-9B9C-620BF6F91376}"/>
              </a:ext>
            </a:extLst>
          </p:cNvPr>
          <p:cNvSpPr txBox="1"/>
          <p:nvPr/>
        </p:nvSpPr>
        <p:spPr bwMode="auto">
          <a:xfrm>
            <a:off x="4523691" y="1977406"/>
            <a:ext cx="802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Anti-PD-1</a:t>
            </a:r>
          </a:p>
        </p:txBody>
      </p:sp>
      <p:sp>
        <p:nvSpPr>
          <p:cNvPr id="89" name="TextBox 88">
            <a:extLst>
              <a:ext uri="{FF2B5EF4-FFF2-40B4-BE49-F238E27FC236}">
                <a16:creationId xmlns:a16="http://schemas.microsoft.com/office/drawing/2014/main" id="{630CF66F-F319-4072-9B46-46D17674AFF9}"/>
              </a:ext>
            </a:extLst>
          </p:cNvPr>
          <p:cNvSpPr txBox="1"/>
          <p:nvPr/>
        </p:nvSpPr>
        <p:spPr bwMode="auto">
          <a:xfrm>
            <a:off x="5969807" y="1825914"/>
            <a:ext cx="12539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MRTX849 + PD-1</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Combination</a:t>
            </a:r>
          </a:p>
        </p:txBody>
      </p:sp>
      <p:sp>
        <p:nvSpPr>
          <p:cNvPr id="90" name="Freeform: Shape 89">
            <a:extLst>
              <a:ext uri="{FF2B5EF4-FFF2-40B4-BE49-F238E27FC236}">
                <a16:creationId xmlns:a16="http://schemas.microsoft.com/office/drawing/2014/main" id="{56370D96-3E46-492C-8BF7-20D0A869D999}"/>
              </a:ext>
            </a:extLst>
          </p:cNvPr>
          <p:cNvSpPr/>
          <p:nvPr/>
        </p:nvSpPr>
        <p:spPr bwMode="auto">
          <a:xfrm>
            <a:off x="2668242" y="2299926"/>
            <a:ext cx="1219200" cy="828135"/>
          </a:xfrm>
          <a:custGeom>
            <a:avLst/>
            <a:gdLst>
              <a:gd name="connsiteX0" fmla="*/ 0 w 1219200"/>
              <a:gd name="connsiteY0" fmla="*/ 0 h 828135"/>
              <a:gd name="connsiteX1" fmla="*/ 0 w 1219200"/>
              <a:gd name="connsiteY1" fmla="*/ 828135 h 828135"/>
              <a:gd name="connsiteX2" fmla="*/ 1219200 w 1219200"/>
              <a:gd name="connsiteY2" fmla="*/ 828135 h 828135"/>
            </a:gdLst>
            <a:ahLst/>
            <a:cxnLst>
              <a:cxn ang="0">
                <a:pos x="connsiteX0" y="connsiteY0"/>
              </a:cxn>
              <a:cxn ang="0">
                <a:pos x="connsiteX1" y="connsiteY1"/>
              </a:cxn>
              <a:cxn ang="0">
                <a:pos x="connsiteX2" y="connsiteY2"/>
              </a:cxn>
            </a:cxnLst>
            <a:rect l="l" t="t" r="r" b="b"/>
            <a:pathLst>
              <a:path w="1219200" h="828135">
                <a:moveTo>
                  <a:pt x="0" y="0"/>
                </a:moveTo>
                <a:lnTo>
                  <a:pt x="0" y="828135"/>
                </a:lnTo>
                <a:lnTo>
                  <a:pt x="1219200" y="82813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91" name="Group 90">
            <a:extLst>
              <a:ext uri="{FF2B5EF4-FFF2-40B4-BE49-F238E27FC236}">
                <a16:creationId xmlns:a16="http://schemas.microsoft.com/office/drawing/2014/main" id="{35E9744D-CB58-4382-B813-AC844AF340CA}"/>
              </a:ext>
            </a:extLst>
          </p:cNvPr>
          <p:cNvGrpSpPr/>
          <p:nvPr/>
        </p:nvGrpSpPr>
        <p:grpSpPr>
          <a:xfrm>
            <a:off x="2663495" y="3127919"/>
            <a:ext cx="1208200" cy="71538"/>
            <a:chOff x="5834838" y="3666510"/>
            <a:chExt cx="1568740" cy="76524"/>
          </a:xfrm>
        </p:grpSpPr>
        <p:sp>
          <p:nvSpPr>
            <p:cNvPr id="92" name="Line 179">
              <a:extLst>
                <a:ext uri="{FF2B5EF4-FFF2-40B4-BE49-F238E27FC236}">
                  <a16:creationId xmlns:a16="http://schemas.microsoft.com/office/drawing/2014/main" id="{19673125-895A-4ECC-912E-7917FC18B3EA}"/>
                </a:ext>
              </a:extLst>
            </p:cNvPr>
            <p:cNvSpPr>
              <a:spLocks noChangeShapeType="1"/>
            </p:cNvSpPr>
            <p:nvPr/>
          </p:nvSpPr>
          <p:spPr bwMode="auto">
            <a:xfrm rot="5400000" flipH="1">
              <a:off x="579657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3" name="Line 181">
              <a:extLst>
                <a:ext uri="{FF2B5EF4-FFF2-40B4-BE49-F238E27FC236}">
                  <a16:creationId xmlns:a16="http://schemas.microsoft.com/office/drawing/2014/main" id="{FF589CBD-74F0-4221-A307-47980830E2F2}"/>
                </a:ext>
              </a:extLst>
            </p:cNvPr>
            <p:cNvSpPr>
              <a:spLocks noChangeShapeType="1"/>
            </p:cNvSpPr>
            <p:nvPr/>
          </p:nvSpPr>
          <p:spPr bwMode="auto">
            <a:xfrm rot="5400000" flipH="1">
              <a:off x="6110324"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4" name="Line 183">
              <a:extLst>
                <a:ext uri="{FF2B5EF4-FFF2-40B4-BE49-F238E27FC236}">
                  <a16:creationId xmlns:a16="http://schemas.microsoft.com/office/drawing/2014/main" id="{86D3EC2F-2513-400B-B091-805795283420}"/>
                </a:ext>
              </a:extLst>
            </p:cNvPr>
            <p:cNvSpPr>
              <a:spLocks noChangeShapeType="1"/>
            </p:cNvSpPr>
            <p:nvPr/>
          </p:nvSpPr>
          <p:spPr bwMode="auto">
            <a:xfrm rot="5400000" flipH="1">
              <a:off x="6424072"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5" name="Line 185">
              <a:extLst>
                <a:ext uri="{FF2B5EF4-FFF2-40B4-BE49-F238E27FC236}">
                  <a16:creationId xmlns:a16="http://schemas.microsoft.com/office/drawing/2014/main" id="{1F26555E-BC20-437C-8FBF-3E3DC628596E}"/>
                </a:ext>
              </a:extLst>
            </p:cNvPr>
            <p:cNvSpPr>
              <a:spLocks noChangeShapeType="1"/>
            </p:cNvSpPr>
            <p:nvPr/>
          </p:nvSpPr>
          <p:spPr bwMode="auto">
            <a:xfrm rot="5400000" flipH="1">
              <a:off x="6737820"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6" name="Line 187">
              <a:extLst>
                <a:ext uri="{FF2B5EF4-FFF2-40B4-BE49-F238E27FC236}">
                  <a16:creationId xmlns:a16="http://schemas.microsoft.com/office/drawing/2014/main" id="{77CAD3DF-512D-4575-8DCB-DD2FD40FDC53}"/>
                </a:ext>
              </a:extLst>
            </p:cNvPr>
            <p:cNvSpPr>
              <a:spLocks noChangeShapeType="1"/>
            </p:cNvSpPr>
            <p:nvPr/>
          </p:nvSpPr>
          <p:spPr bwMode="auto">
            <a:xfrm rot="5400000" flipH="1">
              <a:off x="7051568"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7" name="Line 189">
              <a:extLst>
                <a:ext uri="{FF2B5EF4-FFF2-40B4-BE49-F238E27FC236}">
                  <a16:creationId xmlns:a16="http://schemas.microsoft.com/office/drawing/2014/main" id="{88654334-5D34-4457-B08D-A60FDBD76844}"/>
                </a:ext>
              </a:extLst>
            </p:cNvPr>
            <p:cNvSpPr>
              <a:spLocks noChangeShapeType="1"/>
            </p:cNvSpPr>
            <p:nvPr/>
          </p:nvSpPr>
          <p:spPr bwMode="auto">
            <a:xfrm rot="5400000" flipH="1">
              <a:off x="736531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98" name="TextBox 97">
            <a:extLst>
              <a:ext uri="{FF2B5EF4-FFF2-40B4-BE49-F238E27FC236}">
                <a16:creationId xmlns:a16="http://schemas.microsoft.com/office/drawing/2014/main" id="{5A362873-818B-453B-836C-469BB9A0B5EE}"/>
              </a:ext>
            </a:extLst>
          </p:cNvPr>
          <p:cNvSpPr txBox="1"/>
          <p:nvPr/>
        </p:nvSpPr>
        <p:spPr bwMode="auto">
          <a:xfrm>
            <a:off x="2565120" y="3147191"/>
            <a:ext cx="202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9" name="TextBox 98">
            <a:extLst>
              <a:ext uri="{FF2B5EF4-FFF2-40B4-BE49-F238E27FC236}">
                <a16:creationId xmlns:a16="http://schemas.microsoft.com/office/drawing/2014/main" id="{B59E925F-31CA-41D3-A464-D11C55704D50}"/>
              </a:ext>
            </a:extLst>
          </p:cNvPr>
          <p:cNvSpPr txBox="1"/>
          <p:nvPr/>
        </p:nvSpPr>
        <p:spPr bwMode="auto">
          <a:xfrm>
            <a:off x="2737239" y="3147191"/>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00" name="TextBox 99">
            <a:extLst>
              <a:ext uri="{FF2B5EF4-FFF2-40B4-BE49-F238E27FC236}">
                <a16:creationId xmlns:a16="http://schemas.microsoft.com/office/drawing/2014/main" id="{C101C88B-CD26-4015-919C-41EBC704E1F9}"/>
              </a:ext>
            </a:extLst>
          </p:cNvPr>
          <p:cNvSpPr txBox="1"/>
          <p:nvPr/>
        </p:nvSpPr>
        <p:spPr bwMode="auto">
          <a:xfrm>
            <a:off x="2977400" y="31471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01" name="TextBox 100">
            <a:extLst>
              <a:ext uri="{FF2B5EF4-FFF2-40B4-BE49-F238E27FC236}">
                <a16:creationId xmlns:a16="http://schemas.microsoft.com/office/drawing/2014/main" id="{C27F641E-A046-4CD1-8B56-A11E3B620F72}"/>
              </a:ext>
            </a:extLst>
          </p:cNvPr>
          <p:cNvSpPr txBox="1"/>
          <p:nvPr/>
        </p:nvSpPr>
        <p:spPr bwMode="auto">
          <a:xfrm>
            <a:off x="3217659" y="31471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102" name="TextBox 101">
            <a:extLst>
              <a:ext uri="{FF2B5EF4-FFF2-40B4-BE49-F238E27FC236}">
                <a16:creationId xmlns:a16="http://schemas.microsoft.com/office/drawing/2014/main" id="{7EA15AEE-EEFF-4D89-8753-582A0D762BA3}"/>
              </a:ext>
            </a:extLst>
          </p:cNvPr>
          <p:cNvSpPr txBox="1"/>
          <p:nvPr/>
        </p:nvSpPr>
        <p:spPr bwMode="auto">
          <a:xfrm>
            <a:off x="3461222" y="31471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03" name="TextBox 102">
            <a:extLst>
              <a:ext uri="{FF2B5EF4-FFF2-40B4-BE49-F238E27FC236}">
                <a16:creationId xmlns:a16="http://schemas.microsoft.com/office/drawing/2014/main" id="{C2ECFD57-A878-48E1-AABF-CFF7F9C873F7}"/>
              </a:ext>
            </a:extLst>
          </p:cNvPr>
          <p:cNvSpPr txBox="1"/>
          <p:nvPr/>
        </p:nvSpPr>
        <p:spPr bwMode="auto">
          <a:xfrm>
            <a:off x="3701481" y="31471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104" name="TextBox 103">
            <a:extLst>
              <a:ext uri="{FF2B5EF4-FFF2-40B4-BE49-F238E27FC236}">
                <a16:creationId xmlns:a16="http://schemas.microsoft.com/office/drawing/2014/main" id="{D0287D32-F99F-4CFE-91D5-7729FD3B74B6}"/>
              </a:ext>
            </a:extLst>
          </p:cNvPr>
          <p:cNvSpPr txBox="1"/>
          <p:nvPr/>
        </p:nvSpPr>
        <p:spPr bwMode="auto">
          <a:xfrm>
            <a:off x="2864684" y="3318526"/>
            <a:ext cx="826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Day</a:t>
            </a:r>
          </a:p>
        </p:txBody>
      </p:sp>
      <p:grpSp>
        <p:nvGrpSpPr>
          <p:cNvPr id="125" name="Group 124">
            <a:extLst>
              <a:ext uri="{FF2B5EF4-FFF2-40B4-BE49-F238E27FC236}">
                <a16:creationId xmlns:a16="http://schemas.microsoft.com/office/drawing/2014/main" id="{70CC4C3D-2DA7-4502-A3D7-1A47B127FB03}"/>
              </a:ext>
            </a:extLst>
          </p:cNvPr>
          <p:cNvGrpSpPr/>
          <p:nvPr/>
        </p:nvGrpSpPr>
        <p:grpSpPr>
          <a:xfrm>
            <a:off x="2241493" y="2218096"/>
            <a:ext cx="417311" cy="911261"/>
            <a:chOff x="537346" y="2093557"/>
            <a:chExt cx="417311" cy="911261"/>
          </a:xfrm>
        </p:grpSpPr>
        <p:sp>
          <p:nvSpPr>
            <p:cNvPr id="126" name="Rectangle 180">
              <a:extLst>
                <a:ext uri="{FF2B5EF4-FFF2-40B4-BE49-F238E27FC236}">
                  <a16:creationId xmlns:a16="http://schemas.microsoft.com/office/drawing/2014/main" id="{C555DD5E-C3CC-43EE-8C70-DB0746DE121D}"/>
                </a:ext>
              </a:extLst>
            </p:cNvPr>
            <p:cNvSpPr>
              <a:spLocks noChangeArrowheads="1"/>
            </p:cNvSpPr>
            <p:nvPr/>
          </p:nvSpPr>
          <p:spPr bwMode="auto">
            <a:xfrm>
              <a:off x="772991" y="2910360"/>
              <a:ext cx="78548" cy="6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7" name="Rectangle 182">
              <a:extLst>
                <a:ext uri="{FF2B5EF4-FFF2-40B4-BE49-F238E27FC236}">
                  <a16:creationId xmlns:a16="http://schemas.microsoft.com/office/drawing/2014/main" id="{49D31F4A-69C8-4DE7-8CC3-EDE4C009D343}"/>
                </a:ext>
              </a:extLst>
            </p:cNvPr>
            <p:cNvSpPr>
              <a:spLocks noChangeArrowheads="1"/>
            </p:cNvSpPr>
            <p:nvPr/>
          </p:nvSpPr>
          <p:spPr bwMode="auto">
            <a:xfrm>
              <a:off x="615900" y="2775168"/>
              <a:ext cx="23564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8" name="Rectangle 184">
              <a:extLst>
                <a:ext uri="{FF2B5EF4-FFF2-40B4-BE49-F238E27FC236}">
                  <a16:creationId xmlns:a16="http://schemas.microsoft.com/office/drawing/2014/main" id="{6476B678-F41E-4592-842E-AAE43AE97237}"/>
                </a:ext>
              </a:extLst>
            </p:cNvPr>
            <p:cNvSpPr>
              <a:spLocks noChangeArrowheads="1"/>
            </p:cNvSpPr>
            <p:nvPr/>
          </p:nvSpPr>
          <p:spPr bwMode="auto">
            <a:xfrm>
              <a:off x="537352" y="2637703"/>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9" name="Rectangle 186">
              <a:extLst>
                <a:ext uri="{FF2B5EF4-FFF2-40B4-BE49-F238E27FC236}">
                  <a16:creationId xmlns:a16="http://schemas.microsoft.com/office/drawing/2014/main" id="{F8B0CBE0-8151-4B1F-BB94-DF596BB60C9B}"/>
                </a:ext>
              </a:extLst>
            </p:cNvPr>
            <p:cNvSpPr>
              <a:spLocks noChangeArrowheads="1"/>
            </p:cNvSpPr>
            <p:nvPr/>
          </p:nvSpPr>
          <p:spPr bwMode="auto">
            <a:xfrm>
              <a:off x="537352" y="2501374"/>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0" name="Rectangle 188">
              <a:extLst>
                <a:ext uri="{FF2B5EF4-FFF2-40B4-BE49-F238E27FC236}">
                  <a16:creationId xmlns:a16="http://schemas.microsoft.com/office/drawing/2014/main" id="{C0664898-7CA4-4A87-831E-ADBF4B38800B}"/>
                </a:ext>
              </a:extLst>
            </p:cNvPr>
            <p:cNvSpPr>
              <a:spLocks noChangeArrowheads="1"/>
            </p:cNvSpPr>
            <p:nvPr/>
          </p:nvSpPr>
          <p:spPr bwMode="auto">
            <a:xfrm>
              <a:off x="537352" y="2366182"/>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31" name="Group 130">
              <a:extLst>
                <a:ext uri="{FF2B5EF4-FFF2-40B4-BE49-F238E27FC236}">
                  <a16:creationId xmlns:a16="http://schemas.microsoft.com/office/drawing/2014/main" id="{3BCD5FA6-2EB3-4832-911D-E31071C95607}"/>
                </a:ext>
              </a:extLst>
            </p:cNvPr>
            <p:cNvGrpSpPr/>
            <p:nvPr/>
          </p:nvGrpSpPr>
          <p:grpSpPr>
            <a:xfrm>
              <a:off x="883012" y="2323175"/>
              <a:ext cx="71645" cy="681643"/>
              <a:chOff x="3341371" y="3336360"/>
              <a:chExt cx="71645" cy="1717334"/>
            </a:xfrm>
          </p:grpSpPr>
          <p:sp>
            <p:nvSpPr>
              <p:cNvPr id="135" name="Line 179">
                <a:extLst>
                  <a:ext uri="{FF2B5EF4-FFF2-40B4-BE49-F238E27FC236}">
                    <a16:creationId xmlns:a16="http://schemas.microsoft.com/office/drawing/2014/main" id="{36E03721-9A1C-42E3-A761-8CAE5A86271C}"/>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6" name="Line 181">
                <a:extLst>
                  <a:ext uri="{FF2B5EF4-FFF2-40B4-BE49-F238E27FC236}">
                    <a16:creationId xmlns:a16="http://schemas.microsoft.com/office/drawing/2014/main" id="{936BE31A-ADA3-4A47-8B83-13575D434FC4}"/>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7" name="Line 183">
                <a:extLst>
                  <a:ext uri="{FF2B5EF4-FFF2-40B4-BE49-F238E27FC236}">
                    <a16:creationId xmlns:a16="http://schemas.microsoft.com/office/drawing/2014/main" id="{E0067795-E7D6-437B-95C4-C1122E3DC51B}"/>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8" name="Line 185">
                <a:extLst>
                  <a:ext uri="{FF2B5EF4-FFF2-40B4-BE49-F238E27FC236}">
                    <a16:creationId xmlns:a16="http://schemas.microsoft.com/office/drawing/2014/main" id="{9B27AF41-4056-4CC6-95F6-13E09DC9189B}"/>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9" name="Line 187">
                <a:extLst>
                  <a:ext uri="{FF2B5EF4-FFF2-40B4-BE49-F238E27FC236}">
                    <a16:creationId xmlns:a16="http://schemas.microsoft.com/office/drawing/2014/main" id="{1E846902-31AC-45F8-ADC8-AA8167FA1EFC}"/>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0" name="Line 189">
                <a:extLst>
                  <a:ext uri="{FF2B5EF4-FFF2-40B4-BE49-F238E27FC236}">
                    <a16:creationId xmlns:a16="http://schemas.microsoft.com/office/drawing/2014/main" id="{7AFE4185-DC16-4D96-9B9D-CD961A3A5FC0}"/>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32" name="Rectangle 190">
              <a:extLst>
                <a:ext uri="{FF2B5EF4-FFF2-40B4-BE49-F238E27FC236}">
                  <a16:creationId xmlns:a16="http://schemas.microsoft.com/office/drawing/2014/main" id="{E4F0D4ED-F6C3-45EE-A357-53054833A3E4}"/>
                </a:ext>
              </a:extLst>
            </p:cNvPr>
            <p:cNvSpPr>
              <a:spLocks noChangeArrowheads="1"/>
            </p:cNvSpPr>
            <p:nvPr/>
          </p:nvSpPr>
          <p:spPr bwMode="auto">
            <a:xfrm>
              <a:off x="537346" y="2228717"/>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3" name="Line 189">
              <a:extLst>
                <a:ext uri="{FF2B5EF4-FFF2-40B4-BE49-F238E27FC236}">
                  <a16:creationId xmlns:a16="http://schemas.microsoft.com/office/drawing/2014/main" id="{C1372D40-23FA-4012-95FE-E8AF4A8171E8}"/>
                </a:ext>
              </a:extLst>
            </p:cNvPr>
            <p:cNvSpPr>
              <a:spLocks noChangeShapeType="1"/>
            </p:cNvSpPr>
            <p:nvPr/>
          </p:nvSpPr>
          <p:spPr bwMode="auto">
            <a:xfrm flipH="1">
              <a:off x="883012" y="218589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4" name="Rectangle 188">
              <a:extLst>
                <a:ext uri="{FF2B5EF4-FFF2-40B4-BE49-F238E27FC236}">
                  <a16:creationId xmlns:a16="http://schemas.microsoft.com/office/drawing/2014/main" id="{BB49A4A6-DD33-4031-91C3-510626758E12}"/>
                </a:ext>
              </a:extLst>
            </p:cNvPr>
            <p:cNvSpPr>
              <a:spLocks noChangeArrowheads="1"/>
            </p:cNvSpPr>
            <p:nvPr/>
          </p:nvSpPr>
          <p:spPr bwMode="auto">
            <a:xfrm>
              <a:off x="537346" y="2093557"/>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146" name="Freeform: Shape 145">
            <a:extLst>
              <a:ext uri="{FF2B5EF4-FFF2-40B4-BE49-F238E27FC236}">
                <a16:creationId xmlns:a16="http://schemas.microsoft.com/office/drawing/2014/main" id="{C2FAA5B5-B3D2-48B8-A6C7-50D30FA487B1}"/>
              </a:ext>
            </a:extLst>
          </p:cNvPr>
          <p:cNvSpPr/>
          <p:nvPr/>
        </p:nvSpPr>
        <p:spPr bwMode="auto">
          <a:xfrm>
            <a:off x="2667558" y="2454300"/>
            <a:ext cx="402848" cy="671413"/>
          </a:xfrm>
          <a:custGeom>
            <a:avLst/>
            <a:gdLst>
              <a:gd name="connsiteX0" fmla="*/ 0 w 402848"/>
              <a:gd name="connsiteY0" fmla="*/ 604272 h 671413"/>
              <a:gd name="connsiteX1" fmla="*/ 105508 w 402848"/>
              <a:gd name="connsiteY1" fmla="*/ 671413 h 671413"/>
              <a:gd name="connsiteX2" fmla="*/ 236593 w 402848"/>
              <a:gd name="connsiteY2" fmla="*/ 671413 h 671413"/>
              <a:gd name="connsiteX3" fmla="*/ 290946 w 402848"/>
              <a:gd name="connsiteY3" fmla="*/ 636244 h 671413"/>
              <a:gd name="connsiteX4" fmla="*/ 316523 w 402848"/>
              <a:gd name="connsiteY4" fmla="*/ 441214 h 671413"/>
              <a:gd name="connsiteX5" fmla="*/ 351693 w 402848"/>
              <a:gd name="connsiteY5" fmla="*/ 322918 h 671413"/>
              <a:gd name="connsiteX6" fmla="*/ 402848 w 402848"/>
              <a:gd name="connsiteY6" fmla="*/ 0 h 67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848" h="671413">
                <a:moveTo>
                  <a:pt x="0" y="604272"/>
                </a:moveTo>
                <a:lnTo>
                  <a:pt x="105508" y="671413"/>
                </a:lnTo>
                <a:lnTo>
                  <a:pt x="236593" y="671413"/>
                </a:lnTo>
                <a:lnTo>
                  <a:pt x="290946" y="636244"/>
                </a:lnTo>
                <a:lnTo>
                  <a:pt x="316523" y="441214"/>
                </a:lnTo>
                <a:lnTo>
                  <a:pt x="351693" y="322918"/>
                </a:lnTo>
                <a:lnTo>
                  <a:pt x="402848"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7" name="Freeform: Shape 146">
            <a:extLst>
              <a:ext uri="{FF2B5EF4-FFF2-40B4-BE49-F238E27FC236}">
                <a16:creationId xmlns:a16="http://schemas.microsoft.com/office/drawing/2014/main" id="{0ACD2EE7-EE71-4E33-A32E-AD9E6B1AC8F6}"/>
              </a:ext>
            </a:extLst>
          </p:cNvPr>
          <p:cNvSpPr/>
          <p:nvPr/>
        </p:nvSpPr>
        <p:spPr bwMode="auto">
          <a:xfrm>
            <a:off x="2667558" y="2578991"/>
            <a:ext cx="460397" cy="553116"/>
          </a:xfrm>
          <a:custGeom>
            <a:avLst/>
            <a:gdLst>
              <a:gd name="connsiteX0" fmla="*/ 0 w 460397"/>
              <a:gd name="connsiteY0" fmla="*/ 511553 h 553116"/>
              <a:gd name="connsiteX1" fmla="*/ 108705 w 460397"/>
              <a:gd name="connsiteY1" fmla="*/ 553116 h 553116"/>
              <a:gd name="connsiteX2" fmla="*/ 274960 w 460397"/>
              <a:gd name="connsiteY2" fmla="*/ 553116 h 553116"/>
              <a:gd name="connsiteX3" fmla="*/ 358087 w 460397"/>
              <a:gd name="connsiteY3" fmla="*/ 342101 h 553116"/>
              <a:gd name="connsiteX4" fmla="*/ 390059 w 460397"/>
              <a:gd name="connsiteY4" fmla="*/ 140677 h 553116"/>
              <a:gd name="connsiteX5" fmla="*/ 425228 w 460397"/>
              <a:gd name="connsiteY5" fmla="*/ 89522 h 553116"/>
              <a:gd name="connsiteX6" fmla="*/ 460397 w 460397"/>
              <a:gd name="connsiteY6" fmla="*/ 0 h 55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397" h="553116">
                <a:moveTo>
                  <a:pt x="0" y="511553"/>
                </a:moveTo>
                <a:lnTo>
                  <a:pt x="108705" y="553116"/>
                </a:lnTo>
                <a:lnTo>
                  <a:pt x="274960" y="553116"/>
                </a:lnTo>
                <a:lnTo>
                  <a:pt x="358087" y="342101"/>
                </a:lnTo>
                <a:lnTo>
                  <a:pt x="390059" y="140677"/>
                </a:lnTo>
                <a:lnTo>
                  <a:pt x="425228" y="89522"/>
                </a:lnTo>
                <a:lnTo>
                  <a:pt x="460397"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8" name="Freeform: Shape 147">
            <a:extLst>
              <a:ext uri="{FF2B5EF4-FFF2-40B4-BE49-F238E27FC236}">
                <a16:creationId xmlns:a16="http://schemas.microsoft.com/office/drawing/2014/main" id="{4A0BEE5E-04D6-411B-BDAB-39A419DD6881}"/>
              </a:ext>
            </a:extLst>
          </p:cNvPr>
          <p:cNvSpPr/>
          <p:nvPr/>
        </p:nvSpPr>
        <p:spPr bwMode="auto">
          <a:xfrm>
            <a:off x="2945715" y="2489470"/>
            <a:ext cx="236593" cy="642637"/>
          </a:xfrm>
          <a:custGeom>
            <a:avLst/>
            <a:gdLst>
              <a:gd name="connsiteX0" fmla="*/ 0 w 236593"/>
              <a:gd name="connsiteY0" fmla="*/ 642637 h 642637"/>
              <a:gd name="connsiteX1" fmla="*/ 76733 w 236593"/>
              <a:gd name="connsiteY1" fmla="*/ 597877 h 642637"/>
              <a:gd name="connsiteX2" fmla="*/ 124691 w 236593"/>
              <a:gd name="connsiteY2" fmla="*/ 402847 h 642637"/>
              <a:gd name="connsiteX3" fmla="*/ 150268 w 236593"/>
              <a:gd name="connsiteY3" fmla="*/ 313326 h 642637"/>
              <a:gd name="connsiteX4" fmla="*/ 182240 w 236593"/>
              <a:gd name="connsiteY4" fmla="*/ 258973 h 642637"/>
              <a:gd name="connsiteX5" fmla="*/ 236593 w 236593"/>
              <a:gd name="connsiteY5" fmla="*/ 0 h 642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593" h="642637">
                <a:moveTo>
                  <a:pt x="0" y="642637"/>
                </a:moveTo>
                <a:lnTo>
                  <a:pt x="76733" y="597877"/>
                </a:lnTo>
                <a:lnTo>
                  <a:pt x="124691" y="402847"/>
                </a:lnTo>
                <a:lnTo>
                  <a:pt x="150268" y="313326"/>
                </a:lnTo>
                <a:lnTo>
                  <a:pt x="182240" y="258973"/>
                </a:lnTo>
                <a:lnTo>
                  <a:pt x="236593"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9" name="Freeform: Shape 148">
            <a:extLst>
              <a:ext uri="{FF2B5EF4-FFF2-40B4-BE49-F238E27FC236}">
                <a16:creationId xmlns:a16="http://schemas.microsoft.com/office/drawing/2014/main" id="{958F4CE9-CFCA-42CD-A581-5FAE8F921BCA}"/>
              </a:ext>
            </a:extLst>
          </p:cNvPr>
          <p:cNvSpPr/>
          <p:nvPr/>
        </p:nvSpPr>
        <p:spPr bwMode="auto">
          <a:xfrm>
            <a:off x="2942518" y="2559808"/>
            <a:ext cx="239790" cy="572299"/>
          </a:xfrm>
          <a:custGeom>
            <a:avLst/>
            <a:gdLst>
              <a:gd name="connsiteX0" fmla="*/ 0 w 239790"/>
              <a:gd name="connsiteY0" fmla="*/ 572299 h 572299"/>
              <a:gd name="connsiteX1" fmla="*/ 76733 w 239790"/>
              <a:gd name="connsiteY1" fmla="*/ 543525 h 572299"/>
              <a:gd name="connsiteX2" fmla="*/ 131085 w 239790"/>
              <a:gd name="connsiteY2" fmla="*/ 415636 h 572299"/>
              <a:gd name="connsiteX3" fmla="*/ 156663 w 239790"/>
              <a:gd name="connsiteY3" fmla="*/ 329312 h 572299"/>
              <a:gd name="connsiteX4" fmla="*/ 191832 w 239790"/>
              <a:gd name="connsiteY4" fmla="*/ 290946 h 572299"/>
              <a:gd name="connsiteX5" fmla="*/ 239790 w 239790"/>
              <a:gd name="connsiteY5" fmla="*/ 0 h 57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790" h="572299">
                <a:moveTo>
                  <a:pt x="0" y="572299"/>
                </a:moveTo>
                <a:lnTo>
                  <a:pt x="76733" y="543525"/>
                </a:lnTo>
                <a:lnTo>
                  <a:pt x="131085" y="415636"/>
                </a:lnTo>
                <a:lnTo>
                  <a:pt x="156663" y="329312"/>
                </a:lnTo>
                <a:lnTo>
                  <a:pt x="191832" y="290946"/>
                </a:lnTo>
                <a:lnTo>
                  <a:pt x="23979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0" name="Freeform: Shape 149">
            <a:extLst>
              <a:ext uri="{FF2B5EF4-FFF2-40B4-BE49-F238E27FC236}">
                <a16:creationId xmlns:a16="http://schemas.microsoft.com/office/drawing/2014/main" id="{FE9227BF-D1C8-4265-9EBC-FA07C2DFAF1D}"/>
              </a:ext>
            </a:extLst>
          </p:cNvPr>
          <p:cNvSpPr/>
          <p:nvPr/>
        </p:nvSpPr>
        <p:spPr bwMode="auto">
          <a:xfrm>
            <a:off x="2986539" y="2571658"/>
            <a:ext cx="423283" cy="558950"/>
          </a:xfrm>
          <a:custGeom>
            <a:avLst/>
            <a:gdLst>
              <a:gd name="connsiteX0" fmla="*/ 0 w 423283"/>
              <a:gd name="connsiteY0" fmla="*/ 558950 h 558950"/>
              <a:gd name="connsiteX1" fmla="*/ 168227 w 423283"/>
              <a:gd name="connsiteY1" fmla="*/ 558950 h 558950"/>
              <a:gd name="connsiteX2" fmla="*/ 222494 w 423283"/>
              <a:gd name="connsiteY2" fmla="*/ 491117 h 558950"/>
              <a:gd name="connsiteX3" fmla="*/ 336455 w 423283"/>
              <a:gd name="connsiteY3" fmla="*/ 436850 h 558950"/>
              <a:gd name="connsiteX4" fmla="*/ 377156 w 423283"/>
              <a:gd name="connsiteY4" fmla="*/ 322889 h 558950"/>
              <a:gd name="connsiteX5" fmla="*/ 423283 w 423283"/>
              <a:gd name="connsiteY5" fmla="*/ 0 h 5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283" h="558950">
                <a:moveTo>
                  <a:pt x="0" y="558950"/>
                </a:moveTo>
                <a:lnTo>
                  <a:pt x="168227" y="558950"/>
                </a:lnTo>
                <a:lnTo>
                  <a:pt x="222494" y="491117"/>
                </a:lnTo>
                <a:lnTo>
                  <a:pt x="336455" y="436850"/>
                </a:lnTo>
                <a:lnTo>
                  <a:pt x="377156" y="322889"/>
                </a:lnTo>
                <a:lnTo>
                  <a:pt x="423283"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1" name="Freeform: Shape 150">
            <a:extLst>
              <a:ext uri="{FF2B5EF4-FFF2-40B4-BE49-F238E27FC236}">
                <a16:creationId xmlns:a16="http://schemas.microsoft.com/office/drawing/2014/main" id="{77CAA1AA-5AA5-4EA2-8E6F-C3A698A31410}"/>
              </a:ext>
            </a:extLst>
          </p:cNvPr>
          <p:cNvSpPr/>
          <p:nvPr/>
        </p:nvSpPr>
        <p:spPr bwMode="auto">
          <a:xfrm>
            <a:off x="3157480" y="2604218"/>
            <a:ext cx="284902" cy="529104"/>
          </a:xfrm>
          <a:custGeom>
            <a:avLst/>
            <a:gdLst>
              <a:gd name="connsiteX0" fmla="*/ 0 w 284902"/>
              <a:gd name="connsiteY0" fmla="*/ 529104 h 529104"/>
              <a:gd name="connsiteX1" fmla="*/ 157374 w 284902"/>
              <a:gd name="connsiteY1" fmla="*/ 442276 h 529104"/>
              <a:gd name="connsiteX2" fmla="*/ 203501 w 284902"/>
              <a:gd name="connsiteY2" fmla="*/ 374443 h 529104"/>
              <a:gd name="connsiteX3" fmla="*/ 284902 w 284902"/>
              <a:gd name="connsiteY3" fmla="*/ 0 h 529104"/>
            </a:gdLst>
            <a:ahLst/>
            <a:cxnLst>
              <a:cxn ang="0">
                <a:pos x="connsiteX0" y="connsiteY0"/>
              </a:cxn>
              <a:cxn ang="0">
                <a:pos x="connsiteX1" y="connsiteY1"/>
              </a:cxn>
              <a:cxn ang="0">
                <a:pos x="connsiteX2" y="connsiteY2"/>
              </a:cxn>
              <a:cxn ang="0">
                <a:pos x="connsiteX3" y="connsiteY3"/>
              </a:cxn>
            </a:cxnLst>
            <a:rect l="l" t="t" r="r" b="b"/>
            <a:pathLst>
              <a:path w="284902" h="529104">
                <a:moveTo>
                  <a:pt x="0" y="529104"/>
                </a:moveTo>
                <a:lnTo>
                  <a:pt x="157374" y="442276"/>
                </a:lnTo>
                <a:lnTo>
                  <a:pt x="203501" y="374443"/>
                </a:lnTo>
                <a:lnTo>
                  <a:pt x="284902"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2" name="Freeform: Shape 151">
            <a:extLst>
              <a:ext uri="{FF2B5EF4-FFF2-40B4-BE49-F238E27FC236}">
                <a16:creationId xmlns:a16="http://schemas.microsoft.com/office/drawing/2014/main" id="{CCA7423C-1E88-4C27-ACD3-3F4319349C96}"/>
              </a:ext>
            </a:extLst>
          </p:cNvPr>
          <p:cNvSpPr/>
          <p:nvPr/>
        </p:nvSpPr>
        <p:spPr bwMode="auto">
          <a:xfrm>
            <a:off x="3165620" y="3022074"/>
            <a:ext cx="179081" cy="111248"/>
          </a:xfrm>
          <a:custGeom>
            <a:avLst/>
            <a:gdLst>
              <a:gd name="connsiteX0" fmla="*/ 0 w 179081"/>
              <a:gd name="connsiteY0" fmla="*/ 111248 h 111248"/>
              <a:gd name="connsiteX1" fmla="*/ 138381 w 179081"/>
              <a:gd name="connsiteY1" fmla="*/ 84114 h 111248"/>
              <a:gd name="connsiteX2" fmla="*/ 179081 w 179081"/>
              <a:gd name="connsiteY2" fmla="*/ 0 h 111248"/>
            </a:gdLst>
            <a:ahLst/>
            <a:cxnLst>
              <a:cxn ang="0">
                <a:pos x="connsiteX0" y="connsiteY0"/>
              </a:cxn>
              <a:cxn ang="0">
                <a:pos x="connsiteX1" y="connsiteY1"/>
              </a:cxn>
              <a:cxn ang="0">
                <a:pos x="connsiteX2" y="connsiteY2"/>
              </a:cxn>
            </a:cxnLst>
            <a:rect l="l" t="t" r="r" b="b"/>
            <a:pathLst>
              <a:path w="179081" h="111248">
                <a:moveTo>
                  <a:pt x="0" y="111248"/>
                </a:moveTo>
                <a:lnTo>
                  <a:pt x="138381" y="84114"/>
                </a:lnTo>
                <a:lnTo>
                  <a:pt x="179081"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4" name="Straight Connector 153">
            <a:extLst>
              <a:ext uri="{FF2B5EF4-FFF2-40B4-BE49-F238E27FC236}">
                <a16:creationId xmlns:a16="http://schemas.microsoft.com/office/drawing/2014/main" id="{02FCFC0F-8EB2-4B35-85CA-A0ED3748DFC7}"/>
              </a:ext>
            </a:extLst>
          </p:cNvPr>
          <p:cNvCxnSpPr>
            <a:cxnSpLocks/>
          </p:cNvCxnSpPr>
          <p:nvPr/>
        </p:nvCxnSpPr>
        <p:spPr bwMode="auto">
          <a:xfrm flipV="1">
            <a:off x="3165620" y="3125348"/>
            <a:ext cx="721822" cy="5261"/>
          </a:xfrm>
          <a:prstGeom prst="line">
            <a:avLst/>
          </a:prstGeom>
          <a:noFill/>
          <a:ln w="28575" cap="flat" cmpd="sng" algn="ctr">
            <a:solidFill>
              <a:schemeClr val="accent3"/>
            </a:solidFill>
            <a:prstDash val="solid"/>
            <a:round/>
            <a:headEnd type="none" w="med" len="med"/>
            <a:tailEnd type="none" w="med" len="med"/>
          </a:ln>
          <a:effectLst/>
        </p:spPr>
      </p:cxnSp>
      <p:sp>
        <p:nvSpPr>
          <p:cNvPr id="110" name="Oval 109">
            <a:extLst>
              <a:ext uri="{FF2B5EF4-FFF2-40B4-BE49-F238E27FC236}">
                <a16:creationId xmlns:a16="http://schemas.microsoft.com/office/drawing/2014/main" id="{D2C8B359-D0A4-4B56-B371-D5747A8E1508}"/>
              </a:ext>
            </a:extLst>
          </p:cNvPr>
          <p:cNvSpPr/>
          <p:nvPr/>
        </p:nvSpPr>
        <p:spPr bwMode="auto">
          <a:xfrm>
            <a:off x="2878537" y="3108620"/>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Oval 110">
            <a:extLst>
              <a:ext uri="{FF2B5EF4-FFF2-40B4-BE49-F238E27FC236}">
                <a16:creationId xmlns:a16="http://schemas.microsoft.com/office/drawing/2014/main" id="{7E3A8017-61FE-4E2F-9EC0-5A177AC1464C}"/>
              </a:ext>
            </a:extLst>
          </p:cNvPr>
          <p:cNvSpPr/>
          <p:nvPr/>
        </p:nvSpPr>
        <p:spPr bwMode="auto">
          <a:xfrm>
            <a:off x="2935750" y="311048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Oval 111">
            <a:extLst>
              <a:ext uri="{FF2B5EF4-FFF2-40B4-BE49-F238E27FC236}">
                <a16:creationId xmlns:a16="http://schemas.microsoft.com/office/drawing/2014/main" id="{2433D237-A7D5-4BF6-B82B-43BEF8A613FB}"/>
              </a:ext>
            </a:extLst>
          </p:cNvPr>
          <p:cNvSpPr/>
          <p:nvPr/>
        </p:nvSpPr>
        <p:spPr bwMode="auto">
          <a:xfrm>
            <a:off x="2983055" y="310795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Oval 112">
            <a:extLst>
              <a:ext uri="{FF2B5EF4-FFF2-40B4-BE49-F238E27FC236}">
                <a16:creationId xmlns:a16="http://schemas.microsoft.com/office/drawing/2014/main" id="{E99F85B1-887E-48CF-9645-92509BBD881A}"/>
              </a:ext>
            </a:extLst>
          </p:cNvPr>
          <p:cNvSpPr/>
          <p:nvPr/>
        </p:nvSpPr>
        <p:spPr bwMode="auto">
          <a:xfrm>
            <a:off x="3051697" y="3105524"/>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Oval 113">
            <a:extLst>
              <a:ext uri="{FF2B5EF4-FFF2-40B4-BE49-F238E27FC236}">
                <a16:creationId xmlns:a16="http://schemas.microsoft.com/office/drawing/2014/main" id="{B4F9D1E5-512C-4863-B638-6D046F106B6A}"/>
              </a:ext>
            </a:extLst>
          </p:cNvPr>
          <p:cNvSpPr/>
          <p:nvPr/>
        </p:nvSpPr>
        <p:spPr bwMode="auto">
          <a:xfrm>
            <a:off x="3326509" y="3107323"/>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Oval 114">
            <a:extLst>
              <a:ext uri="{FF2B5EF4-FFF2-40B4-BE49-F238E27FC236}">
                <a16:creationId xmlns:a16="http://schemas.microsoft.com/office/drawing/2014/main" id="{9F1EB858-4192-4EA0-B961-C8EA3F2DA3B7}"/>
              </a:ext>
            </a:extLst>
          </p:cNvPr>
          <p:cNvSpPr/>
          <p:nvPr/>
        </p:nvSpPr>
        <p:spPr bwMode="auto">
          <a:xfrm>
            <a:off x="3294978" y="310795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Oval 115">
            <a:extLst>
              <a:ext uri="{FF2B5EF4-FFF2-40B4-BE49-F238E27FC236}">
                <a16:creationId xmlns:a16="http://schemas.microsoft.com/office/drawing/2014/main" id="{AA755415-CC9A-4244-A872-95842A76EFF6}"/>
              </a:ext>
            </a:extLst>
          </p:cNvPr>
          <p:cNvSpPr/>
          <p:nvPr/>
        </p:nvSpPr>
        <p:spPr bwMode="auto">
          <a:xfrm>
            <a:off x="2633616" y="3026836"/>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Oval 116">
            <a:extLst>
              <a:ext uri="{FF2B5EF4-FFF2-40B4-BE49-F238E27FC236}">
                <a16:creationId xmlns:a16="http://schemas.microsoft.com/office/drawing/2014/main" id="{2DB2A0B5-838B-4C0A-BADB-8F698724E121}"/>
              </a:ext>
            </a:extLst>
          </p:cNvPr>
          <p:cNvSpPr/>
          <p:nvPr/>
        </p:nvSpPr>
        <p:spPr bwMode="auto">
          <a:xfrm>
            <a:off x="3276589" y="310795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Oval 117">
            <a:extLst>
              <a:ext uri="{FF2B5EF4-FFF2-40B4-BE49-F238E27FC236}">
                <a16:creationId xmlns:a16="http://schemas.microsoft.com/office/drawing/2014/main" id="{7C0EBB3C-2FE1-4569-9A6C-28A1BE6E2927}"/>
              </a:ext>
            </a:extLst>
          </p:cNvPr>
          <p:cNvSpPr/>
          <p:nvPr/>
        </p:nvSpPr>
        <p:spPr bwMode="auto">
          <a:xfrm>
            <a:off x="3163721" y="3105336"/>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ED5501B3-C6BE-4996-B522-940AECEAD384}"/>
              </a:ext>
            </a:extLst>
          </p:cNvPr>
          <p:cNvSpPr/>
          <p:nvPr/>
        </p:nvSpPr>
        <p:spPr bwMode="auto">
          <a:xfrm>
            <a:off x="3096571" y="310532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0C087A83-58C7-432D-9239-3C3240366A37}"/>
              </a:ext>
            </a:extLst>
          </p:cNvPr>
          <p:cNvSpPr/>
          <p:nvPr/>
        </p:nvSpPr>
        <p:spPr bwMode="auto">
          <a:xfrm>
            <a:off x="2818378" y="310730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3F7F3F5E-C994-42B8-89AB-87630CB9EE88}"/>
              </a:ext>
            </a:extLst>
          </p:cNvPr>
          <p:cNvSpPr/>
          <p:nvPr/>
        </p:nvSpPr>
        <p:spPr bwMode="auto">
          <a:xfrm>
            <a:off x="2766756" y="310448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Oval 121">
            <a:extLst>
              <a:ext uri="{FF2B5EF4-FFF2-40B4-BE49-F238E27FC236}">
                <a16:creationId xmlns:a16="http://schemas.microsoft.com/office/drawing/2014/main" id="{8139E1ED-8D0F-4B14-99BF-DCF87F8905FA}"/>
              </a:ext>
            </a:extLst>
          </p:cNvPr>
          <p:cNvSpPr/>
          <p:nvPr/>
        </p:nvSpPr>
        <p:spPr bwMode="auto">
          <a:xfrm>
            <a:off x="2704061" y="3086484"/>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Oval 122">
            <a:extLst>
              <a:ext uri="{FF2B5EF4-FFF2-40B4-BE49-F238E27FC236}">
                <a16:creationId xmlns:a16="http://schemas.microsoft.com/office/drawing/2014/main" id="{3085D7EA-88FF-4037-82EA-10BA5FABC345}"/>
              </a:ext>
            </a:extLst>
          </p:cNvPr>
          <p:cNvSpPr/>
          <p:nvPr/>
        </p:nvSpPr>
        <p:spPr bwMode="auto">
          <a:xfrm>
            <a:off x="2701891" y="305222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Oval 123">
            <a:extLst>
              <a:ext uri="{FF2B5EF4-FFF2-40B4-BE49-F238E27FC236}">
                <a16:creationId xmlns:a16="http://schemas.microsoft.com/office/drawing/2014/main" id="{4441604E-3A9C-4FF8-B56E-8680EC54C9EE}"/>
              </a:ext>
            </a:extLst>
          </p:cNvPr>
          <p:cNvSpPr/>
          <p:nvPr/>
        </p:nvSpPr>
        <p:spPr bwMode="auto">
          <a:xfrm>
            <a:off x="3189544" y="3105590"/>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Oval 140">
            <a:extLst>
              <a:ext uri="{FF2B5EF4-FFF2-40B4-BE49-F238E27FC236}">
                <a16:creationId xmlns:a16="http://schemas.microsoft.com/office/drawing/2014/main" id="{2621A439-AA6C-4F2C-BDA1-A4944B0263A3}"/>
              </a:ext>
            </a:extLst>
          </p:cNvPr>
          <p:cNvSpPr/>
          <p:nvPr/>
        </p:nvSpPr>
        <p:spPr bwMode="auto">
          <a:xfrm>
            <a:off x="2738517" y="3094465"/>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Oval 141">
            <a:extLst>
              <a:ext uri="{FF2B5EF4-FFF2-40B4-BE49-F238E27FC236}">
                <a16:creationId xmlns:a16="http://schemas.microsoft.com/office/drawing/2014/main" id="{C969CEC6-D3C8-490D-BCD4-625750001D3B}"/>
              </a:ext>
            </a:extLst>
          </p:cNvPr>
          <p:cNvSpPr/>
          <p:nvPr/>
        </p:nvSpPr>
        <p:spPr bwMode="auto">
          <a:xfrm>
            <a:off x="2636912" y="3061275"/>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Oval 155">
            <a:extLst>
              <a:ext uri="{FF2B5EF4-FFF2-40B4-BE49-F238E27FC236}">
                <a16:creationId xmlns:a16="http://schemas.microsoft.com/office/drawing/2014/main" id="{F1AFEA7C-31ED-4094-B6E7-875E9CA46C43}"/>
              </a:ext>
            </a:extLst>
          </p:cNvPr>
          <p:cNvSpPr/>
          <p:nvPr/>
        </p:nvSpPr>
        <p:spPr bwMode="auto">
          <a:xfrm>
            <a:off x="3386887" y="3110489"/>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Oval 157">
            <a:extLst>
              <a:ext uri="{FF2B5EF4-FFF2-40B4-BE49-F238E27FC236}">
                <a16:creationId xmlns:a16="http://schemas.microsoft.com/office/drawing/2014/main" id="{2555B664-4919-4AB6-9E9E-8F16F330E94C}"/>
              </a:ext>
            </a:extLst>
          </p:cNvPr>
          <p:cNvSpPr/>
          <p:nvPr/>
        </p:nvSpPr>
        <p:spPr bwMode="auto">
          <a:xfrm>
            <a:off x="3408589" y="311054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Oval 159">
            <a:extLst>
              <a:ext uri="{FF2B5EF4-FFF2-40B4-BE49-F238E27FC236}">
                <a16:creationId xmlns:a16="http://schemas.microsoft.com/office/drawing/2014/main" id="{8003D29F-8728-470B-93F8-1C2F9BCC162D}"/>
              </a:ext>
            </a:extLst>
          </p:cNvPr>
          <p:cNvSpPr/>
          <p:nvPr/>
        </p:nvSpPr>
        <p:spPr bwMode="auto">
          <a:xfrm>
            <a:off x="3443220" y="310876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Oval 161">
            <a:extLst>
              <a:ext uri="{FF2B5EF4-FFF2-40B4-BE49-F238E27FC236}">
                <a16:creationId xmlns:a16="http://schemas.microsoft.com/office/drawing/2014/main" id="{D143E49F-1550-41FE-8FFB-B62D4BB97DA1}"/>
              </a:ext>
            </a:extLst>
          </p:cNvPr>
          <p:cNvSpPr/>
          <p:nvPr/>
        </p:nvSpPr>
        <p:spPr bwMode="auto">
          <a:xfrm>
            <a:off x="3499009" y="311048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Oval 163">
            <a:extLst>
              <a:ext uri="{FF2B5EF4-FFF2-40B4-BE49-F238E27FC236}">
                <a16:creationId xmlns:a16="http://schemas.microsoft.com/office/drawing/2014/main" id="{403F17E9-252A-46D4-AC39-0476B280696A}"/>
              </a:ext>
            </a:extLst>
          </p:cNvPr>
          <p:cNvSpPr/>
          <p:nvPr/>
        </p:nvSpPr>
        <p:spPr bwMode="auto">
          <a:xfrm>
            <a:off x="3522024" y="310935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Oval 165">
            <a:extLst>
              <a:ext uri="{FF2B5EF4-FFF2-40B4-BE49-F238E27FC236}">
                <a16:creationId xmlns:a16="http://schemas.microsoft.com/office/drawing/2014/main" id="{EBC6DE79-031A-4E20-8A27-9ECF2D4DE8EC}"/>
              </a:ext>
            </a:extLst>
          </p:cNvPr>
          <p:cNvSpPr/>
          <p:nvPr/>
        </p:nvSpPr>
        <p:spPr bwMode="auto">
          <a:xfrm>
            <a:off x="3560154" y="3107199"/>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Oval 167">
            <a:extLst>
              <a:ext uri="{FF2B5EF4-FFF2-40B4-BE49-F238E27FC236}">
                <a16:creationId xmlns:a16="http://schemas.microsoft.com/office/drawing/2014/main" id="{1AFA12CA-5D7E-424E-B1C3-568AE1396F58}"/>
              </a:ext>
            </a:extLst>
          </p:cNvPr>
          <p:cNvSpPr/>
          <p:nvPr/>
        </p:nvSpPr>
        <p:spPr bwMode="auto">
          <a:xfrm>
            <a:off x="3764868" y="3109701"/>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Oval 169">
            <a:extLst>
              <a:ext uri="{FF2B5EF4-FFF2-40B4-BE49-F238E27FC236}">
                <a16:creationId xmlns:a16="http://schemas.microsoft.com/office/drawing/2014/main" id="{8ADD25B0-BC4F-40F0-8D53-9C8CA4136701}"/>
              </a:ext>
            </a:extLst>
          </p:cNvPr>
          <p:cNvSpPr/>
          <p:nvPr/>
        </p:nvSpPr>
        <p:spPr bwMode="auto">
          <a:xfrm>
            <a:off x="3855984" y="3111631"/>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Oval 171">
            <a:extLst>
              <a:ext uri="{FF2B5EF4-FFF2-40B4-BE49-F238E27FC236}">
                <a16:creationId xmlns:a16="http://schemas.microsoft.com/office/drawing/2014/main" id="{7BED9C96-5AB0-407E-8228-CE2D98B7571C}"/>
              </a:ext>
            </a:extLst>
          </p:cNvPr>
          <p:cNvSpPr/>
          <p:nvPr/>
        </p:nvSpPr>
        <p:spPr bwMode="auto">
          <a:xfrm>
            <a:off x="2923181" y="305296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Oval 173">
            <a:extLst>
              <a:ext uri="{FF2B5EF4-FFF2-40B4-BE49-F238E27FC236}">
                <a16:creationId xmlns:a16="http://schemas.microsoft.com/office/drawing/2014/main" id="{811B2ABD-6A88-4900-A809-F8B74D535D1D}"/>
              </a:ext>
            </a:extLst>
          </p:cNvPr>
          <p:cNvSpPr/>
          <p:nvPr/>
        </p:nvSpPr>
        <p:spPr bwMode="auto">
          <a:xfrm>
            <a:off x="2958215" y="3008800"/>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Oval 175">
            <a:extLst>
              <a:ext uri="{FF2B5EF4-FFF2-40B4-BE49-F238E27FC236}">
                <a16:creationId xmlns:a16="http://schemas.microsoft.com/office/drawing/2014/main" id="{D66C08FF-1BDB-45C8-92FC-4F0C909F6363}"/>
              </a:ext>
            </a:extLst>
          </p:cNvPr>
          <p:cNvSpPr/>
          <p:nvPr/>
        </p:nvSpPr>
        <p:spPr bwMode="auto">
          <a:xfrm>
            <a:off x="2962332" y="287330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Oval 177">
            <a:extLst>
              <a:ext uri="{FF2B5EF4-FFF2-40B4-BE49-F238E27FC236}">
                <a16:creationId xmlns:a16="http://schemas.microsoft.com/office/drawing/2014/main" id="{113B93B4-D760-4316-83C1-2ACB1DD7606C}"/>
              </a:ext>
            </a:extLst>
          </p:cNvPr>
          <p:cNvSpPr/>
          <p:nvPr/>
        </p:nvSpPr>
        <p:spPr bwMode="auto">
          <a:xfrm>
            <a:off x="2990089" y="2755353"/>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Oval 179">
            <a:extLst>
              <a:ext uri="{FF2B5EF4-FFF2-40B4-BE49-F238E27FC236}">
                <a16:creationId xmlns:a16="http://schemas.microsoft.com/office/drawing/2014/main" id="{20E28049-CC1D-4017-9CBD-24AFC3AB4301}"/>
              </a:ext>
            </a:extLst>
          </p:cNvPr>
          <p:cNvSpPr/>
          <p:nvPr/>
        </p:nvSpPr>
        <p:spPr bwMode="auto">
          <a:xfrm>
            <a:off x="3036220" y="2437645"/>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Oval 181">
            <a:extLst>
              <a:ext uri="{FF2B5EF4-FFF2-40B4-BE49-F238E27FC236}">
                <a16:creationId xmlns:a16="http://schemas.microsoft.com/office/drawing/2014/main" id="{215EFA72-C462-4E4C-ABFF-D6F52A178453}"/>
              </a:ext>
            </a:extLst>
          </p:cNvPr>
          <p:cNvSpPr/>
          <p:nvPr/>
        </p:nvSpPr>
        <p:spPr bwMode="auto">
          <a:xfrm>
            <a:off x="2992161" y="2899890"/>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4" name="Oval 183">
            <a:extLst>
              <a:ext uri="{FF2B5EF4-FFF2-40B4-BE49-F238E27FC236}">
                <a16:creationId xmlns:a16="http://schemas.microsoft.com/office/drawing/2014/main" id="{E60371A3-B006-4D16-9D5D-6E3F4B9DE73E}"/>
              </a:ext>
            </a:extLst>
          </p:cNvPr>
          <p:cNvSpPr/>
          <p:nvPr/>
        </p:nvSpPr>
        <p:spPr bwMode="auto">
          <a:xfrm>
            <a:off x="3105436" y="2552773"/>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Oval 185">
            <a:extLst>
              <a:ext uri="{FF2B5EF4-FFF2-40B4-BE49-F238E27FC236}">
                <a16:creationId xmlns:a16="http://schemas.microsoft.com/office/drawing/2014/main" id="{8007B065-D2B1-4958-9A1B-BCF9C34A563D}"/>
              </a:ext>
            </a:extLst>
          </p:cNvPr>
          <p:cNvSpPr/>
          <p:nvPr/>
        </p:nvSpPr>
        <p:spPr bwMode="auto">
          <a:xfrm>
            <a:off x="3038153" y="2701991"/>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Oval 187">
            <a:extLst>
              <a:ext uri="{FF2B5EF4-FFF2-40B4-BE49-F238E27FC236}">
                <a16:creationId xmlns:a16="http://schemas.microsoft.com/office/drawing/2014/main" id="{34CF70B9-B662-40D8-94C1-A638CC720908}"/>
              </a:ext>
            </a:extLst>
          </p:cNvPr>
          <p:cNvSpPr/>
          <p:nvPr/>
        </p:nvSpPr>
        <p:spPr bwMode="auto">
          <a:xfrm>
            <a:off x="3074469" y="2645159"/>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0" name="Oval 189">
            <a:extLst>
              <a:ext uri="{FF2B5EF4-FFF2-40B4-BE49-F238E27FC236}">
                <a16:creationId xmlns:a16="http://schemas.microsoft.com/office/drawing/2014/main" id="{E847E811-E8E6-46D3-9333-506E39D1AFD7}"/>
              </a:ext>
            </a:extLst>
          </p:cNvPr>
          <p:cNvSpPr/>
          <p:nvPr/>
        </p:nvSpPr>
        <p:spPr bwMode="auto">
          <a:xfrm>
            <a:off x="2991437" y="3070392"/>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2" name="Oval 191">
            <a:extLst>
              <a:ext uri="{FF2B5EF4-FFF2-40B4-BE49-F238E27FC236}">
                <a16:creationId xmlns:a16="http://schemas.microsoft.com/office/drawing/2014/main" id="{0AD09593-5C81-42EA-B290-3759DDD7A65C}"/>
              </a:ext>
            </a:extLst>
          </p:cNvPr>
          <p:cNvSpPr/>
          <p:nvPr/>
        </p:nvSpPr>
        <p:spPr bwMode="auto">
          <a:xfrm>
            <a:off x="2997415" y="3036484"/>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 name="Oval 193">
            <a:extLst>
              <a:ext uri="{FF2B5EF4-FFF2-40B4-BE49-F238E27FC236}">
                <a16:creationId xmlns:a16="http://schemas.microsoft.com/office/drawing/2014/main" id="{F071040B-9C5A-48A2-A564-0733A87D2B10}"/>
              </a:ext>
            </a:extLst>
          </p:cNvPr>
          <p:cNvSpPr/>
          <p:nvPr/>
        </p:nvSpPr>
        <p:spPr bwMode="auto">
          <a:xfrm>
            <a:off x="3048665" y="3028942"/>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6" name="Oval 195">
            <a:extLst>
              <a:ext uri="{FF2B5EF4-FFF2-40B4-BE49-F238E27FC236}">
                <a16:creationId xmlns:a16="http://schemas.microsoft.com/office/drawing/2014/main" id="{CADD8E0F-0368-40F6-82E5-F738127C89B5}"/>
              </a:ext>
            </a:extLst>
          </p:cNvPr>
          <p:cNvSpPr/>
          <p:nvPr/>
        </p:nvSpPr>
        <p:spPr bwMode="auto">
          <a:xfrm>
            <a:off x="3046015" y="2949606"/>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8" name="Oval 197">
            <a:extLst>
              <a:ext uri="{FF2B5EF4-FFF2-40B4-BE49-F238E27FC236}">
                <a16:creationId xmlns:a16="http://schemas.microsoft.com/office/drawing/2014/main" id="{CC81F6AF-1B24-44B4-8CFD-7C9A647B5860}"/>
              </a:ext>
            </a:extLst>
          </p:cNvPr>
          <p:cNvSpPr/>
          <p:nvPr/>
        </p:nvSpPr>
        <p:spPr bwMode="auto">
          <a:xfrm>
            <a:off x="3034592" y="287200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0" name="Oval 199">
            <a:extLst>
              <a:ext uri="{FF2B5EF4-FFF2-40B4-BE49-F238E27FC236}">
                <a16:creationId xmlns:a16="http://schemas.microsoft.com/office/drawing/2014/main" id="{D018664E-E704-4247-A88B-44715676B197}"/>
              </a:ext>
            </a:extLst>
          </p:cNvPr>
          <p:cNvSpPr/>
          <p:nvPr/>
        </p:nvSpPr>
        <p:spPr bwMode="auto">
          <a:xfrm>
            <a:off x="3076650" y="2858732"/>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Oval 201">
            <a:extLst>
              <a:ext uri="{FF2B5EF4-FFF2-40B4-BE49-F238E27FC236}">
                <a16:creationId xmlns:a16="http://schemas.microsoft.com/office/drawing/2014/main" id="{BE1AF95C-755B-4247-AB4F-32A13DB3A6A1}"/>
              </a:ext>
            </a:extLst>
          </p:cNvPr>
          <p:cNvSpPr/>
          <p:nvPr/>
        </p:nvSpPr>
        <p:spPr bwMode="auto">
          <a:xfrm>
            <a:off x="3068778" y="277322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 name="Oval 203">
            <a:extLst>
              <a:ext uri="{FF2B5EF4-FFF2-40B4-BE49-F238E27FC236}">
                <a16:creationId xmlns:a16="http://schemas.microsoft.com/office/drawing/2014/main" id="{9DB58BE4-2260-4B01-9FD5-FBFE4DF9C4EE}"/>
              </a:ext>
            </a:extLst>
          </p:cNvPr>
          <p:cNvSpPr/>
          <p:nvPr/>
        </p:nvSpPr>
        <p:spPr bwMode="auto">
          <a:xfrm>
            <a:off x="3107154" y="2818280"/>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6" name="Oval 205">
            <a:extLst>
              <a:ext uri="{FF2B5EF4-FFF2-40B4-BE49-F238E27FC236}">
                <a16:creationId xmlns:a16="http://schemas.microsoft.com/office/drawing/2014/main" id="{B7E73660-E17A-472A-9A84-A9F9F4A78528}"/>
              </a:ext>
            </a:extLst>
          </p:cNvPr>
          <p:cNvSpPr/>
          <p:nvPr/>
        </p:nvSpPr>
        <p:spPr bwMode="auto">
          <a:xfrm>
            <a:off x="3105108" y="273260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Oval 207">
            <a:extLst>
              <a:ext uri="{FF2B5EF4-FFF2-40B4-BE49-F238E27FC236}">
                <a16:creationId xmlns:a16="http://schemas.microsoft.com/office/drawing/2014/main" id="{75317998-986B-4343-9458-3B7E05EDDD4B}"/>
              </a:ext>
            </a:extLst>
          </p:cNvPr>
          <p:cNvSpPr/>
          <p:nvPr/>
        </p:nvSpPr>
        <p:spPr bwMode="auto">
          <a:xfrm>
            <a:off x="3146775" y="2470605"/>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Oval 209">
            <a:extLst>
              <a:ext uri="{FF2B5EF4-FFF2-40B4-BE49-F238E27FC236}">
                <a16:creationId xmlns:a16="http://schemas.microsoft.com/office/drawing/2014/main" id="{129E51D4-C18A-4204-9E07-82412B851105}"/>
              </a:ext>
            </a:extLst>
          </p:cNvPr>
          <p:cNvSpPr/>
          <p:nvPr/>
        </p:nvSpPr>
        <p:spPr bwMode="auto">
          <a:xfrm>
            <a:off x="3162355" y="2529998"/>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2" name="Oval 211">
            <a:extLst>
              <a:ext uri="{FF2B5EF4-FFF2-40B4-BE49-F238E27FC236}">
                <a16:creationId xmlns:a16="http://schemas.microsoft.com/office/drawing/2014/main" id="{92103FE3-2D0D-40A4-AB4A-1683201F0972}"/>
              </a:ext>
            </a:extLst>
          </p:cNvPr>
          <p:cNvSpPr/>
          <p:nvPr/>
        </p:nvSpPr>
        <p:spPr bwMode="auto">
          <a:xfrm>
            <a:off x="3152150" y="3061109"/>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4" name="Oval 213">
            <a:extLst>
              <a:ext uri="{FF2B5EF4-FFF2-40B4-BE49-F238E27FC236}">
                <a16:creationId xmlns:a16="http://schemas.microsoft.com/office/drawing/2014/main" id="{5A98850B-02B2-4DEC-B5B7-CC4E38F82A57}"/>
              </a:ext>
            </a:extLst>
          </p:cNvPr>
          <p:cNvSpPr/>
          <p:nvPr/>
        </p:nvSpPr>
        <p:spPr bwMode="auto">
          <a:xfrm>
            <a:off x="3193848" y="3030322"/>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6" name="Oval 215">
            <a:extLst>
              <a:ext uri="{FF2B5EF4-FFF2-40B4-BE49-F238E27FC236}">
                <a16:creationId xmlns:a16="http://schemas.microsoft.com/office/drawing/2014/main" id="{B241489E-567B-4BDB-A4A0-DA7A618B7BE5}"/>
              </a:ext>
            </a:extLst>
          </p:cNvPr>
          <p:cNvSpPr/>
          <p:nvPr/>
        </p:nvSpPr>
        <p:spPr bwMode="auto">
          <a:xfrm>
            <a:off x="3262780" y="299570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8" name="Oval 217">
            <a:extLst>
              <a:ext uri="{FF2B5EF4-FFF2-40B4-BE49-F238E27FC236}">
                <a16:creationId xmlns:a16="http://schemas.microsoft.com/office/drawing/2014/main" id="{27D6A724-ACBA-4C4D-8C9B-F7FAC98E6A87}"/>
              </a:ext>
            </a:extLst>
          </p:cNvPr>
          <p:cNvSpPr/>
          <p:nvPr/>
        </p:nvSpPr>
        <p:spPr bwMode="auto">
          <a:xfrm>
            <a:off x="3267374" y="3020274"/>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0" name="Oval 219">
            <a:extLst>
              <a:ext uri="{FF2B5EF4-FFF2-40B4-BE49-F238E27FC236}">
                <a16:creationId xmlns:a16="http://schemas.microsoft.com/office/drawing/2014/main" id="{4AA4EC13-E18D-4CDE-BCB5-371198834212}"/>
              </a:ext>
            </a:extLst>
          </p:cNvPr>
          <p:cNvSpPr/>
          <p:nvPr/>
        </p:nvSpPr>
        <p:spPr bwMode="auto">
          <a:xfrm>
            <a:off x="3268058" y="3077633"/>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2" name="Oval 221">
            <a:extLst>
              <a:ext uri="{FF2B5EF4-FFF2-40B4-BE49-F238E27FC236}">
                <a16:creationId xmlns:a16="http://schemas.microsoft.com/office/drawing/2014/main" id="{1E716C8D-51AB-42EE-9A5B-79CAEE053B40}"/>
              </a:ext>
            </a:extLst>
          </p:cNvPr>
          <p:cNvSpPr/>
          <p:nvPr/>
        </p:nvSpPr>
        <p:spPr bwMode="auto">
          <a:xfrm>
            <a:off x="3301729" y="3019514"/>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4" name="Oval 223">
            <a:extLst>
              <a:ext uri="{FF2B5EF4-FFF2-40B4-BE49-F238E27FC236}">
                <a16:creationId xmlns:a16="http://schemas.microsoft.com/office/drawing/2014/main" id="{DC52AC11-9B5D-4D45-8D70-820496F88846}"/>
              </a:ext>
            </a:extLst>
          </p:cNvPr>
          <p:cNvSpPr/>
          <p:nvPr/>
        </p:nvSpPr>
        <p:spPr bwMode="auto">
          <a:xfrm>
            <a:off x="3295687" y="297074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6" name="Oval 225">
            <a:extLst>
              <a:ext uri="{FF2B5EF4-FFF2-40B4-BE49-F238E27FC236}">
                <a16:creationId xmlns:a16="http://schemas.microsoft.com/office/drawing/2014/main" id="{40C298B7-7607-4E7E-80D4-F6B543177096}"/>
              </a:ext>
            </a:extLst>
          </p:cNvPr>
          <p:cNvSpPr/>
          <p:nvPr/>
        </p:nvSpPr>
        <p:spPr bwMode="auto">
          <a:xfrm>
            <a:off x="3338993" y="2960145"/>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8" name="Oval 227">
            <a:extLst>
              <a:ext uri="{FF2B5EF4-FFF2-40B4-BE49-F238E27FC236}">
                <a16:creationId xmlns:a16="http://schemas.microsoft.com/office/drawing/2014/main" id="{FDA5C9FD-7EB9-482C-B695-FF4A611E7005}"/>
              </a:ext>
            </a:extLst>
          </p:cNvPr>
          <p:cNvSpPr/>
          <p:nvPr/>
        </p:nvSpPr>
        <p:spPr bwMode="auto">
          <a:xfrm>
            <a:off x="3330070" y="2912890"/>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0" name="Oval 229">
            <a:extLst>
              <a:ext uri="{FF2B5EF4-FFF2-40B4-BE49-F238E27FC236}">
                <a16:creationId xmlns:a16="http://schemas.microsoft.com/office/drawing/2014/main" id="{E1710A4E-EAF9-45EC-BEE5-117775723C07}"/>
              </a:ext>
            </a:extLst>
          </p:cNvPr>
          <p:cNvSpPr/>
          <p:nvPr/>
        </p:nvSpPr>
        <p:spPr bwMode="auto">
          <a:xfrm>
            <a:off x="3331801" y="2874091"/>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2" name="Oval 231">
            <a:extLst>
              <a:ext uri="{FF2B5EF4-FFF2-40B4-BE49-F238E27FC236}">
                <a16:creationId xmlns:a16="http://schemas.microsoft.com/office/drawing/2014/main" id="{F0A861D1-CEF1-425C-B450-F7857FFF7780}"/>
              </a:ext>
            </a:extLst>
          </p:cNvPr>
          <p:cNvSpPr/>
          <p:nvPr/>
        </p:nvSpPr>
        <p:spPr bwMode="auto">
          <a:xfrm>
            <a:off x="3388960" y="2714327"/>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4" name="Oval 233">
            <a:extLst>
              <a:ext uri="{FF2B5EF4-FFF2-40B4-BE49-F238E27FC236}">
                <a16:creationId xmlns:a16="http://schemas.microsoft.com/office/drawing/2014/main" id="{B358D040-9028-4546-B9A2-37A003D87D40}"/>
              </a:ext>
            </a:extLst>
          </p:cNvPr>
          <p:cNvSpPr/>
          <p:nvPr/>
        </p:nvSpPr>
        <p:spPr bwMode="auto">
          <a:xfrm>
            <a:off x="3384966" y="2559303"/>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6" name="Oval 235">
            <a:extLst>
              <a:ext uri="{FF2B5EF4-FFF2-40B4-BE49-F238E27FC236}">
                <a16:creationId xmlns:a16="http://schemas.microsoft.com/office/drawing/2014/main" id="{92BC2D99-7655-49F1-A819-232E4B1B29FF}"/>
              </a:ext>
            </a:extLst>
          </p:cNvPr>
          <p:cNvSpPr/>
          <p:nvPr/>
        </p:nvSpPr>
        <p:spPr bwMode="auto">
          <a:xfrm>
            <a:off x="3413306" y="2583759"/>
            <a:ext cx="53165" cy="53165"/>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9" name="Freeform: Shape 238">
            <a:extLst>
              <a:ext uri="{FF2B5EF4-FFF2-40B4-BE49-F238E27FC236}">
                <a16:creationId xmlns:a16="http://schemas.microsoft.com/office/drawing/2014/main" id="{2152CB50-D90E-46FD-8120-E4E44F40947F}"/>
              </a:ext>
            </a:extLst>
          </p:cNvPr>
          <p:cNvSpPr/>
          <p:nvPr/>
        </p:nvSpPr>
        <p:spPr bwMode="auto">
          <a:xfrm>
            <a:off x="4326263" y="2286941"/>
            <a:ext cx="1219200" cy="828135"/>
          </a:xfrm>
          <a:custGeom>
            <a:avLst/>
            <a:gdLst>
              <a:gd name="connsiteX0" fmla="*/ 0 w 1219200"/>
              <a:gd name="connsiteY0" fmla="*/ 0 h 828135"/>
              <a:gd name="connsiteX1" fmla="*/ 0 w 1219200"/>
              <a:gd name="connsiteY1" fmla="*/ 828135 h 828135"/>
              <a:gd name="connsiteX2" fmla="*/ 1219200 w 1219200"/>
              <a:gd name="connsiteY2" fmla="*/ 828135 h 828135"/>
            </a:gdLst>
            <a:ahLst/>
            <a:cxnLst>
              <a:cxn ang="0">
                <a:pos x="connsiteX0" y="connsiteY0"/>
              </a:cxn>
              <a:cxn ang="0">
                <a:pos x="connsiteX1" y="connsiteY1"/>
              </a:cxn>
              <a:cxn ang="0">
                <a:pos x="connsiteX2" y="connsiteY2"/>
              </a:cxn>
            </a:cxnLst>
            <a:rect l="l" t="t" r="r" b="b"/>
            <a:pathLst>
              <a:path w="1219200" h="828135">
                <a:moveTo>
                  <a:pt x="0" y="0"/>
                </a:moveTo>
                <a:lnTo>
                  <a:pt x="0" y="828135"/>
                </a:lnTo>
                <a:lnTo>
                  <a:pt x="1219200" y="82813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240" name="Group 239">
            <a:extLst>
              <a:ext uri="{FF2B5EF4-FFF2-40B4-BE49-F238E27FC236}">
                <a16:creationId xmlns:a16="http://schemas.microsoft.com/office/drawing/2014/main" id="{A0B0BC1B-E26E-4FA9-BCF6-3ACBAE12638B}"/>
              </a:ext>
            </a:extLst>
          </p:cNvPr>
          <p:cNvGrpSpPr/>
          <p:nvPr/>
        </p:nvGrpSpPr>
        <p:grpSpPr>
          <a:xfrm>
            <a:off x="3908952" y="2206641"/>
            <a:ext cx="417311" cy="911261"/>
            <a:chOff x="537346" y="2093557"/>
            <a:chExt cx="417311" cy="911261"/>
          </a:xfrm>
        </p:grpSpPr>
        <p:sp>
          <p:nvSpPr>
            <p:cNvPr id="241" name="Rectangle 180">
              <a:extLst>
                <a:ext uri="{FF2B5EF4-FFF2-40B4-BE49-F238E27FC236}">
                  <a16:creationId xmlns:a16="http://schemas.microsoft.com/office/drawing/2014/main" id="{CC0BB6F5-D736-452C-B15D-256E2C3E2C66}"/>
                </a:ext>
              </a:extLst>
            </p:cNvPr>
            <p:cNvSpPr>
              <a:spLocks noChangeArrowheads="1"/>
            </p:cNvSpPr>
            <p:nvPr/>
          </p:nvSpPr>
          <p:spPr bwMode="auto">
            <a:xfrm>
              <a:off x="772991" y="2910360"/>
              <a:ext cx="78548" cy="6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42" name="Rectangle 182">
              <a:extLst>
                <a:ext uri="{FF2B5EF4-FFF2-40B4-BE49-F238E27FC236}">
                  <a16:creationId xmlns:a16="http://schemas.microsoft.com/office/drawing/2014/main" id="{69273AD8-E84C-4330-AAE7-0555F003388D}"/>
                </a:ext>
              </a:extLst>
            </p:cNvPr>
            <p:cNvSpPr>
              <a:spLocks noChangeArrowheads="1"/>
            </p:cNvSpPr>
            <p:nvPr/>
          </p:nvSpPr>
          <p:spPr bwMode="auto">
            <a:xfrm>
              <a:off x="615900" y="2775168"/>
              <a:ext cx="23564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43" name="Rectangle 184">
              <a:extLst>
                <a:ext uri="{FF2B5EF4-FFF2-40B4-BE49-F238E27FC236}">
                  <a16:creationId xmlns:a16="http://schemas.microsoft.com/office/drawing/2014/main" id="{168C526B-C30F-47E2-8EB7-37E562972750}"/>
                </a:ext>
              </a:extLst>
            </p:cNvPr>
            <p:cNvSpPr>
              <a:spLocks noChangeArrowheads="1"/>
            </p:cNvSpPr>
            <p:nvPr/>
          </p:nvSpPr>
          <p:spPr bwMode="auto">
            <a:xfrm>
              <a:off x="537352" y="2637703"/>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44" name="Rectangle 186">
              <a:extLst>
                <a:ext uri="{FF2B5EF4-FFF2-40B4-BE49-F238E27FC236}">
                  <a16:creationId xmlns:a16="http://schemas.microsoft.com/office/drawing/2014/main" id="{4CA42A1B-EF98-4E3E-BCB8-B1CF2FDE3385}"/>
                </a:ext>
              </a:extLst>
            </p:cNvPr>
            <p:cNvSpPr>
              <a:spLocks noChangeArrowheads="1"/>
            </p:cNvSpPr>
            <p:nvPr/>
          </p:nvSpPr>
          <p:spPr bwMode="auto">
            <a:xfrm>
              <a:off x="537352" y="2501374"/>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45" name="Rectangle 188">
              <a:extLst>
                <a:ext uri="{FF2B5EF4-FFF2-40B4-BE49-F238E27FC236}">
                  <a16:creationId xmlns:a16="http://schemas.microsoft.com/office/drawing/2014/main" id="{141F9080-41A3-4AC6-8BA1-8611AE9EE235}"/>
                </a:ext>
              </a:extLst>
            </p:cNvPr>
            <p:cNvSpPr>
              <a:spLocks noChangeArrowheads="1"/>
            </p:cNvSpPr>
            <p:nvPr/>
          </p:nvSpPr>
          <p:spPr bwMode="auto">
            <a:xfrm>
              <a:off x="537352" y="2366182"/>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46" name="Group 245">
              <a:extLst>
                <a:ext uri="{FF2B5EF4-FFF2-40B4-BE49-F238E27FC236}">
                  <a16:creationId xmlns:a16="http://schemas.microsoft.com/office/drawing/2014/main" id="{FF2EBF8B-D250-4058-8DF2-C924F6579D83}"/>
                </a:ext>
              </a:extLst>
            </p:cNvPr>
            <p:cNvGrpSpPr/>
            <p:nvPr/>
          </p:nvGrpSpPr>
          <p:grpSpPr>
            <a:xfrm>
              <a:off x="883012" y="2323175"/>
              <a:ext cx="71645" cy="681643"/>
              <a:chOff x="3341371" y="3336360"/>
              <a:chExt cx="71645" cy="1717334"/>
            </a:xfrm>
          </p:grpSpPr>
          <p:sp>
            <p:nvSpPr>
              <p:cNvPr id="250" name="Line 179">
                <a:extLst>
                  <a:ext uri="{FF2B5EF4-FFF2-40B4-BE49-F238E27FC236}">
                    <a16:creationId xmlns:a16="http://schemas.microsoft.com/office/drawing/2014/main" id="{FE7AF9B2-0F79-412B-82A9-E9D56709A675}"/>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1" name="Line 181">
                <a:extLst>
                  <a:ext uri="{FF2B5EF4-FFF2-40B4-BE49-F238E27FC236}">
                    <a16:creationId xmlns:a16="http://schemas.microsoft.com/office/drawing/2014/main" id="{2B7D6332-7EF5-4658-9565-CFA6C87A1A47}"/>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2" name="Line 183">
                <a:extLst>
                  <a:ext uri="{FF2B5EF4-FFF2-40B4-BE49-F238E27FC236}">
                    <a16:creationId xmlns:a16="http://schemas.microsoft.com/office/drawing/2014/main" id="{16AB3FF2-B1F9-4055-B7EB-6320D4551F2C}"/>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3" name="Line 185">
                <a:extLst>
                  <a:ext uri="{FF2B5EF4-FFF2-40B4-BE49-F238E27FC236}">
                    <a16:creationId xmlns:a16="http://schemas.microsoft.com/office/drawing/2014/main" id="{BDB3A6F0-9D9C-4194-AEBD-3A795B1F5121}"/>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4" name="Line 187">
                <a:extLst>
                  <a:ext uri="{FF2B5EF4-FFF2-40B4-BE49-F238E27FC236}">
                    <a16:creationId xmlns:a16="http://schemas.microsoft.com/office/drawing/2014/main" id="{3FE5740B-06FB-45F2-9DCA-BF430C31412E}"/>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5" name="Line 189">
                <a:extLst>
                  <a:ext uri="{FF2B5EF4-FFF2-40B4-BE49-F238E27FC236}">
                    <a16:creationId xmlns:a16="http://schemas.microsoft.com/office/drawing/2014/main" id="{8EE5167F-5574-42F9-AF96-F27B1840716A}"/>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47" name="Rectangle 190">
              <a:extLst>
                <a:ext uri="{FF2B5EF4-FFF2-40B4-BE49-F238E27FC236}">
                  <a16:creationId xmlns:a16="http://schemas.microsoft.com/office/drawing/2014/main" id="{CA58EBA4-4D68-4F0E-85F6-5773CDBE6367}"/>
                </a:ext>
              </a:extLst>
            </p:cNvPr>
            <p:cNvSpPr>
              <a:spLocks noChangeArrowheads="1"/>
            </p:cNvSpPr>
            <p:nvPr/>
          </p:nvSpPr>
          <p:spPr bwMode="auto">
            <a:xfrm>
              <a:off x="537346" y="2228717"/>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48" name="Line 189">
              <a:extLst>
                <a:ext uri="{FF2B5EF4-FFF2-40B4-BE49-F238E27FC236}">
                  <a16:creationId xmlns:a16="http://schemas.microsoft.com/office/drawing/2014/main" id="{DA9E23A7-40D7-4679-9422-B068C55E0D54}"/>
                </a:ext>
              </a:extLst>
            </p:cNvPr>
            <p:cNvSpPr>
              <a:spLocks noChangeShapeType="1"/>
            </p:cNvSpPr>
            <p:nvPr/>
          </p:nvSpPr>
          <p:spPr bwMode="auto">
            <a:xfrm flipH="1">
              <a:off x="883012" y="218589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9" name="Rectangle 188">
              <a:extLst>
                <a:ext uri="{FF2B5EF4-FFF2-40B4-BE49-F238E27FC236}">
                  <a16:creationId xmlns:a16="http://schemas.microsoft.com/office/drawing/2014/main" id="{5CFFD82D-2AE2-44F0-92FA-74267810AFA8}"/>
                </a:ext>
              </a:extLst>
            </p:cNvPr>
            <p:cNvSpPr>
              <a:spLocks noChangeArrowheads="1"/>
            </p:cNvSpPr>
            <p:nvPr/>
          </p:nvSpPr>
          <p:spPr bwMode="auto">
            <a:xfrm>
              <a:off x="537346" y="2093557"/>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256" name="Group 255">
            <a:extLst>
              <a:ext uri="{FF2B5EF4-FFF2-40B4-BE49-F238E27FC236}">
                <a16:creationId xmlns:a16="http://schemas.microsoft.com/office/drawing/2014/main" id="{2F59CE2B-5E35-4507-B60F-12364458393B}"/>
              </a:ext>
            </a:extLst>
          </p:cNvPr>
          <p:cNvGrpSpPr/>
          <p:nvPr/>
        </p:nvGrpSpPr>
        <p:grpSpPr>
          <a:xfrm>
            <a:off x="4321516" y="3114934"/>
            <a:ext cx="1208200" cy="71538"/>
            <a:chOff x="5834838" y="3666510"/>
            <a:chExt cx="1568740" cy="76524"/>
          </a:xfrm>
        </p:grpSpPr>
        <p:sp>
          <p:nvSpPr>
            <p:cNvPr id="257" name="Line 179">
              <a:extLst>
                <a:ext uri="{FF2B5EF4-FFF2-40B4-BE49-F238E27FC236}">
                  <a16:creationId xmlns:a16="http://schemas.microsoft.com/office/drawing/2014/main" id="{8DB2C715-E403-4E65-B599-B3507BD42FC6}"/>
                </a:ext>
              </a:extLst>
            </p:cNvPr>
            <p:cNvSpPr>
              <a:spLocks noChangeShapeType="1"/>
            </p:cNvSpPr>
            <p:nvPr/>
          </p:nvSpPr>
          <p:spPr bwMode="auto">
            <a:xfrm rot="5400000" flipH="1">
              <a:off x="579657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8" name="Line 181">
              <a:extLst>
                <a:ext uri="{FF2B5EF4-FFF2-40B4-BE49-F238E27FC236}">
                  <a16:creationId xmlns:a16="http://schemas.microsoft.com/office/drawing/2014/main" id="{C7C96255-4089-4F24-A359-65F3C29EFA4D}"/>
                </a:ext>
              </a:extLst>
            </p:cNvPr>
            <p:cNvSpPr>
              <a:spLocks noChangeShapeType="1"/>
            </p:cNvSpPr>
            <p:nvPr/>
          </p:nvSpPr>
          <p:spPr bwMode="auto">
            <a:xfrm rot="5400000" flipH="1">
              <a:off x="6110324"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9" name="Line 183">
              <a:extLst>
                <a:ext uri="{FF2B5EF4-FFF2-40B4-BE49-F238E27FC236}">
                  <a16:creationId xmlns:a16="http://schemas.microsoft.com/office/drawing/2014/main" id="{23A5E070-7AC7-4195-9B13-47BBEEB9B07C}"/>
                </a:ext>
              </a:extLst>
            </p:cNvPr>
            <p:cNvSpPr>
              <a:spLocks noChangeShapeType="1"/>
            </p:cNvSpPr>
            <p:nvPr/>
          </p:nvSpPr>
          <p:spPr bwMode="auto">
            <a:xfrm rot="5400000" flipH="1">
              <a:off x="6424072"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0" name="Line 185">
              <a:extLst>
                <a:ext uri="{FF2B5EF4-FFF2-40B4-BE49-F238E27FC236}">
                  <a16:creationId xmlns:a16="http://schemas.microsoft.com/office/drawing/2014/main" id="{4BA4DD6E-E1A2-4D27-845C-32A7058F4A07}"/>
                </a:ext>
              </a:extLst>
            </p:cNvPr>
            <p:cNvSpPr>
              <a:spLocks noChangeShapeType="1"/>
            </p:cNvSpPr>
            <p:nvPr/>
          </p:nvSpPr>
          <p:spPr bwMode="auto">
            <a:xfrm rot="5400000" flipH="1">
              <a:off x="6737820"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1" name="Line 187">
              <a:extLst>
                <a:ext uri="{FF2B5EF4-FFF2-40B4-BE49-F238E27FC236}">
                  <a16:creationId xmlns:a16="http://schemas.microsoft.com/office/drawing/2014/main" id="{2487DA8C-3631-4414-9AFF-62AD091660E7}"/>
                </a:ext>
              </a:extLst>
            </p:cNvPr>
            <p:cNvSpPr>
              <a:spLocks noChangeShapeType="1"/>
            </p:cNvSpPr>
            <p:nvPr/>
          </p:nvSpPr>
          <p:spPr bwMode="auto">
            <a:xfrm rot="5400000" flipH="1">
              <a:off x="7051568"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2" name="Line 189">
              <a:extLst>
                <a:ext uri="{FF2B5EF4-FFF2-40B4-BE49-F238E27FC236}">
                  <a16:creationId xmlns:a16="http://schemas.microsoft.com/office/drawing/2014/main" id="{EC8582D1-69D1-476D-8D37-AFF0004CA54D}"/>
                </a:ext>
              </a:extLst>
            </p:cNvPr>
            <p:cNvSpPr>
              <a:spLocks noChangeShapeType="1"/>
            </p:cNvSpPr>
            <p:nvPr/>
          </p:nvSpPr>
          <p:spPr bwMode="auto">
            <a:xfrm rot="5400000" flipH="1">
              <a:off x="736531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63" name="TextBox 262">
            <a:extLst>
              <a:ext uri="{FF2B5EF4-FFF2-40B4-BE49-F238E27FC236}">
                <a16:creationId xmlns:a16="http://schemas.microsoft.com/office/drawing/2014/main" id="{123B7F33-5691-40A0-9A9F-957465CF42DC}"/>
              </a:ext>
            </a:extLst>
          </p:cNvPr>
          <p:cNvSpPr txBox="1"/>
          <p:nvPr/>
        </p:nvSpPr>
        <p:spPr bwMode="auto">
          <a:xfrm>
            <a:off x="4223141" y="3134206"/>
            <a:ext cx="202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64" name="TextBox 263">
            <a:extLst>
              <a:ext uri="{FF2B5EF4-FFF2-40B4-BE49-F238E27FC236}">
                <a16:creationId xmlns:a16="http://schemas.microsoft.com/office/drawing/2014/main" id="{15BBD92F-793D-44C8-8CE5-4ABFD8BCA582}"/>
              </a:ext>
            </a:extLst>
          </p:cNvPr>
          <p:cNvSpPr txBox="1"/>
          <p:nvPr/>
        </p:nvSpPr>
        <p:spPr bwMode="auto">
          <a:xfrm>
            <a:off x="4395260" y="3134206"/>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265" name="TextBox 264">
            <a:extLst>
              <a:ext uri="{FF2B5EF4-FFF2-40B4-BE49-F238E27FC236}">
                <a16:creationId xmlns:a16="http://schemas.microsoft.com/office/drawing/2014/main" id="{05BE3ACD-5BF9-4F54-976B-40B956EB0720}"/>
              </a:ext>
            </a:extLst>
          </p:cNvPr>
          <p:cNvSpPr txBox="1"/>
          <p:nvPr/>
        </p:nvSpPr>
        <p:spPr bwMode="auto">
          <a:xfrm>
            <a:off x="4635421" y="313420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66" name="TextBox 265">
            <a:extLst>
              <a:ext uri="{FF2B5EF4-FFF2-40B4-BE49-F238E27FC236}">
                <a16:creationId xmlns:a16="http://schemas.microsoft.com/office/drawing/2014/main" id="{E297EE61-AC82-473C-A2E3-193B67165FCF}"/>
              </a:ext>
            </a:extLst>
          </p:cNvPr>
          <p:cNvSpPr txBox="1"/>
          <p:nvPr/>
        </p:nvSpPr>
        <p:spPr bwMode="auto">
          <a:xfrm>
            <a:off x="4875680" y="313420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267" name="TextBox 266">
            <a:extLst>
              <a:ext uri="{FF2B5EF4-FFF2-40B4-BE49-F238E27FC236}">
                <a16:creationId xmlns:a16="http://schemas.microsoft.com/office/drawing/2014/main" id="{7943436F-3DDE-4AE7-BC36-7A29488C28B8}"/>
              </a:ext>
            </a:extLst>
          </p:cNvPr>
          <p:cNvSpPr txBox="1"/>
          <p:nvPr/>
        </p:nvSpPr>
        <p:spPr bwMode="auto">
          <a:xfrm>
            <a:off x="5119243" y="313420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68" name="TextBox 267">
            <a:extLst>
              <a:ext uri="{FF2B5EF4-FFF2-40B4-BE49-F238E27FC236}">
                <a16:creationId xmlns:a16="http://schemas.microsoft.com/office/drawing/2014/main" id="{A13BA5C2-D368-4DE3-81B5-DBF311AF2C99}"/>
              </a:ext>
            </a:extLst>
          </p:cNvPr>
          <p:cNvSpPr txBox="1"/>
          <p:nvPr/>
        </p:nvSpPr>
        <p:spPr bwMode="auto">
          <a:xfrm>
            <a:off x="5359502" y="313420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269" name="TextBox 268">
            <a:extLst>
              <a:ext uri="{FF2B5EF4-FFF2-40B4-BE49-F238E27FC236}">
                <a16:creationId xmlns:a16="http://schemas.microsoft.com/office/drawing/2014/main" id="{BB500B1D-2AA9-4859-9C9E-52AC1D77608D}"/>
              </a:ext>
            </a:extLst>
          </p:cNvPr>
          <p:cNvSpPr txBox="1"/>
          <p:nvPr/>
        </p:nvSpPr>
        <p:spPr bwMode="auto">
          <a:xfrm>
            <a:off x="4522705" y="3305541"/>
            <a:ext cx="826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Day</a:t>
            </a:r>
          </a:p>
        </p:txBody>
      </p:sp>
      <p:grpSp>
        <p:nvGrpSpPr>
          <p:cNvPr id="296" name="Group 295">
            <a:extLst>
              <a:ext uri="{FF2B5EF4-FFF2-40B4-BE49-F238E27FC236}">
                <a16:creationId xmlns:a16="http://schemas.microsoft.com/office/drawing/2014/main" id="{1E20AABB-8F87-46DE-A87E-AEDD09F8BF3A}"/>
              </a:ext>
            </a:extLst>
          </p:cNvPr>
          <p:cNvGrpSpPr/>
          <p:nvPr/>
        </p:nvGrpSpPr>
        <p:grpSpPr>
          <a:xfrm>
            <a:off x="4305395" y="2498223"/>
            <a:ext cx="235215" cy="614767"/>
            <a:chOff x="4227571" y="2352303"/>
            <a:chExt cx="235215" cy="614767"/>
          </a:xfrm>
        </p:grpSpPr>
        <p:sp>
          <p:nvSpPr>
            <p:cNvPr id="276" name="Oval 275">
              <a:extLst>
                <a:ext uri="{FF2B5EF4-FFF2-40B4-BE49-F238E27FC236}">
                  <a16:creationId xmlns:a16="http://schemas.microsoft.com/office/drawing/2014/main" id="{047B3EE3-4755-4826-ADE7-B67106C758A2}"/>
                </a:ext>
              </a:extLst>
            </p:cNvPr>
            <p:cNvSpPr/>
            <p:nvPr/>
          </p:nvSpPr>
          <p:spPr bwMode="auto">
            <a:xfrm>
              <a:off x="4346175" y="2467889"/>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7" name="Oval 276">
              <a:extLst>
                <a:ext uri="{FF2B5EF4-FFF2-40B4-BE49-F238E27FC236}">
                  <a16:creationId xmlns:a16="http://schemas.microsoft.com/office/drawing/2014/main" id="{D2CA0989-514A-4E65-9EE1-04F767EFAE63}"/>
                </a:ext>
              </a:extLst>
            </p:cNvPr>
            <p:cNvSpPr/>
            <p:nvPr/>
          </p:nvSpPr>
          <p:spPr bwMode="auto">
            <a:xfrm>
              <a:off x="4338431" y="2520244"/>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8" name="Oval 277">
              <a:extLst>
                <a:ext uri="{FF2B5EF4-FFF2-40B4-BE49-F238E27FC236}">
                  <a16:creationId xmlns:a16="http://schemas.microsoft.com/office/drawing/2014/main" id="{167C0AB6-8CAD-4894-9C15-0CAC8045223A}"/>
                </a:ext>
              </a:extLst>
            </p:cNvPr>
            <p:cNvSpPr/>
            <p:nvPr/>
          </p:nvSpPr>
          <p:spPr bwMode="auto">
            <a:xfrm>
              <a:off x="4294823" y="283576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9" name="Oval 278">
              <a:extLst>
                <a:ext uri="{FF2B5EF4-FFF2-40B4-BE49-F238E27FC236}">
                  <a16:creationId xmlns:a16="http://schemas.microsoft.com/office/drawing/2014/main" id="{3D75C07D-6757-4CBF-9647-1F8F48425250}"/>
                </a:ext>
              </a:extLst>
            </p:cNvPr>
            <p:cNvSpPr/>
            <p:nvPr/>
          </p:nvSpPr>
          <p:spPr bwMode="auto">
            <a:xfrm>
              <a:off x="4294856" y="2755042"/>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0" name="Oval 279">
              <a:extLst>
                <a:ext uri="{FF2B5EF4-FFF2-40B4-BE49-F238E27FC236}">
                  <a16:creationId xmlns:a16="http://schemas.microsoft.com/office/drawing/2014/main" id="{884746A8-5F54-4478-B600-561140153157}"/>
                </a:ext>
              </a:extLst>
            </p:cNvPr>
            <p:cNvSpPr/>
            <p:nvPr/>
          </p:nvSpPr>
          <p:spPr bwMode="auto">
            <a:xfrm>
              <a:off x="4227571" y="291390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1" name="Oval 280">
              <a:extLst>
                <a:ext uri="{FF2B5EF4-FFF2-40B4-BE49-F238E27FC236}">
                  <a16:creationId xmlns:a16="http://schemas.microsoft.com/office/drawing/2014/main" id="{4127E9E2-91AD-46F7-8D1E-BD45638D8B9E}"/>
                </a:ext>
              </a:extLst>
            </p:cNvPr>
            <p:cNvSpPr/>
            <p:nvPr/>
          </p:nvSpPr>
          <p:spPr bwMode="auto">
            <a:xfrm>
              <a:off x="4323645" y="2662527"/>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2" name="Oval 281">
              <a:extLst>
                <a:ext uri="{FF2B5EF4-FFF2-40B4-BE49-F238E27FC236}">
                  <a16:creationId xmlns:a16="http://schemas.microsoft.com/office/drawing/2014/main" id="{E334BBAC-D445-4C71-AD21-C68F8BCC4A32}"/>
                </a:ext>
              </a:extLst>
            </p:cNvPr>
            <p:cNvSpPr/>
            <p:nvPr/>
          </p:nvSpPr>
          <p:spPr bwMode="auto">
            <a:xfrm>
              <a:off x="4358455" y="2781353"/>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3" name="Oval 282">
              <a:extLst>
                <a:ext uri="{FF2B5EF4-FFF2-40B4-BE49-F238E27FC236}">
                  <a16:creationId xmlns:a16="http://schemas.microsoft.com/office/drawing/2014/main" id="{CF762C27-DC1B-4BF7-A141-133415CA207E}"/>
                </a:ext>
              </a:extLst>
            </p:cNvPr>
            <p:cNvSpPr/>
            <p:nvPr/>
          </p:nvSpPr>
          <p:spPr bwMode="auto">
            <a:xfrm>
              <a:off x="4406723" y="2352303"/>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4" name="Oval 283">
              <a:extLst>
                <a:ext uri="{FF2B5EF4-FFF2-40B4-BE49-F238E27FC236}">
                  <a16:creationId xmlns:a16="http://schemas.microsoft.com/office/drawing/2014/main" id="{405E5715-26EE-409C-A087-A84904FFFF65}"/>
                </a:ext>
              </a:extLst>
            </p:cNvPr>
            <p:cNvSpPr/>
            <p:nvPr/>
          </p:nvSpPr>
          <p:spPr bwMode="auto">
            <a:xfrm>
              <a:off x="4402760" y="2553602"/>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5" name="Oval 284">
              <a:extLst>
                <a:ext uri="{FF2B5EF4-FFF2-40B4-BE49-F238E27FC236}">
                  <a16:creationId xmlns:a16="http://schemas.microsoft.com/office/drawing/2014/main" id="{CBB6FB06-592D-485A-8859-DBA7BCA3D4B9}"/>
                </a:ext>
              </a:extLst>
            </p:cNvPr>
            <p:cNvSpPr/>
            <p:nvPr/>
          </p:nvSpPr>
          <p:spPr bwMode="auto">
            <a:xfrm>
              <a:off x="4404146" y="2506546"/>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6" name="Oval 285">
              <a:extLst>
                <a:ext uri="{FF2B5EF4-FFF2-40B4-BE49-F238E27FC236}">
                  <a16:creationId xmlns:a16="http://schemas.microsoft.com/office/drawing/2014/main" id="{BF9E2AED-BBC4-449D-8003-E828C96E6296}"/>
                </a:ext>
              </a:extLst>
            </p:cNvPr>
            <p:cNvSpPr/>
            <p:nvPr/>
          </p:nvSpPr>
          <p:spPr bwMode="auto">
            <a:xfrm>
              <a:off x="4407445" y="264991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7" name="Oval 286">
              <a:extLst>
                <a:ext uri="{FF2B5EF4-FFF2-40B4-BE49-F238E27FC236}">
                  <a16:creationId xmlns:a16="http://schemas.microsoft.com/office/drawing/2014/main" id="{46D315A0-93CF-4DBD-BEDD-3C779E3E1873}"/>
                </a:ext>
              </a:extLst>
            </p:cNvPr>
            <p:cNvSpPr/>
            <p:nvPr/>
          </p:nvSpPr>
          <p:spPr bwMode="auto">
            <a:xfrm>
              <a:off x="4399340" y="2683046"/>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8" name="Oval 287">
              <a:extLst>
                <a:ext uri="{FF2B5EF4-FFF2-40B4-BE49-F238E27FC236}">
                  <a16:creationId xmlns:a16="http://schemas.microsoft.com/office/drawing/2014/main" id="{E7602231-811C-4FD8-A1FB-4255B4F7AD49}"/>
                </a:ext>
              </a:extLst>
            </p:cNvPr>
            <p:cNvSpPr/>
            <p:nvPr/>
          </p:nvSpPr>
          <p:spPr bwMode="auto">
            <a:xfrm>
              <a:off x="4330645" y="2845314"/>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9" name="Oval 288">
              <a:extLst>
                <a:ext uri="{FF2B5EF4-FFF2-40B4-BE49-F238E27FC236}">
                  <a16:creationId xmlns:a16="http://schemas.microsoft.com/office/drawing/2014/main" id="{028B3847-8C5B-41C8-9D09-4AFA2CDFDC81}"/>
                </a:ext>
              </a:extLst>
            </p:cNvPr>
            <p:cNvSpPr/>
            <p:nvPr/>
          </p:nvSpPr>
          <p:spPr bwMode="auto">
            <a:xfrm>
              <a:off x="4304063" y="289319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0" name="Oval 289">
              <a:extLst>
                <a:ext uri="{FF2B5EF4-FFF2-40B4-BE49-F238E27FC236}">
                  <a16:creationId xmlns:a16="http://schemas.microsoft.com/office/drawing/2014/main" id="{BF5A5A63-646F-4E9A-BE62-45421ED0BE1A}"/>
                </a:ext>
              </a:extLst>
            </p:cNvPr>
            <p:cNvSpPr/>
            <p:nvPr/>
          </p:nvSpPr>
          <p:spPr bwMode="auto">
            <a:xfrm>
              <a:off x="4409621" y="2380151"/>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1" name="Freeform: Shape 290">
              <a:extLst>
                <a:ext uri="{FF2B5EF4-FFF2-40B4-BE49-F238E27FC236}">
                  <a16:creationId xmlns:a16="http://schemas.microsoft.com/office/drawing/2014/main" id="{980F1A8E-C9A1-40FF-8834-07201C752D0F}"/>
                </a:ext>
              </a:extLst>
            </p:cNvPr>
            <p:cNvSpPr/>
            <p:nvPr/>
          </p:nvSpPr>
          <p:spPr bwMode="auto">
            <a:xfrm>
              <a:off x="4249103" y="2543175"/>
              <a:ext cx="188595" cy="411480"/>
            </a:xfrm>
            <a:custGeom>
              <a:avLst/>
              <a:gdLst>
                <a:gd name="connsiteX0" fmla="*/ 0 w 188595"/>
                <a:gd name="connsiteY0" fmla="*/ 411480 h 411480"/>
                <a:gd name="connsiteX1" fmla="*/ 68580 w 188595"/>
                <a:gd name="connsiteY1" fmla="*/ 262890 h 411480"/>
                <a:gd name="connsiteX2" fmla="*/ 94297 w 188595"/>
                <a:gd name="connsiteY2" fmla="*/ 214313 h 411480"/>
                <a:gd name="connsiteX3" fmla="*/ 137160 w 188595"/>
                <a:gd name="connsiteY3" fmla="*/ 128588 h 411480"/>
                <a:gd name="connsiteX4" fmla="*/ 137160 w 188595"/>
                <a:gd name="connsiteY4" fmla="*/ 68580 h 411480"/>
                <a:gd name="connsiteX5" fmla="*/ 188595 w 188595"/>
                <a:gd name="connsiteY5" fmla="*/ 0 h 41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595" h="411480">
                  <a:moveTo>
                    <a:pt x="0" y="411480"/>
                  </a:moveTo>
                  <a:lnTo>
                    <a:pt x="68580" y="262890"/>
                  </a:lnTo>
                  <a:lnTo>
                    <a:pt x="94297" y="214313"/>
                  </a:lnTo>
                  <a:lnTo>
                    <a:pt x="137160" y="128588"/>
                  </a:lnTo>
                  <a:lnTo>
                    <a:pt x="137160" y="68580"/>
                  </a:lnTo>
                  <a:lnTo>
                    <a:pt x="188595"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92" name="Freeform: Shape 291">
              <a:extLst>
                <a:ext uri="{FF2B5EF4-FFF2-40B4-BE49-F238E27FC236}">
                  <a16:creationId xmlns:a16="http://schemas.microsoft.com/office/drawing/2014/main" id="{0F4848E7-B216-425B-BE42-9DE4C6B0A261}"/>
                </a:ext>
              </a:extLst>
            </p:cNvPr>
            <p:cNvSpPr/>
            <p:nvPr/>
          </p:nvSpPr>
          <p:spPr bwMode="auto">
            <a:xfrm>
              <a:off x="4263390" y="2360295"/>
              <a:ext cx="174308" cy="562928"/>
            </a:xfrm>
            <a:custGeom>
              <a:avLst/>
              <a:gdLst>
                <a:gd name="connsiteX0" fmla="*/ 0 w 174308"/>
                <a:gd name="connsiteY0" fmla="*/ 562928 h 562928"/>
                <a:gd name="connsiteX1" fmla="*/ 94298 w 174308"/>
                <a:gd name="connsiteY1" fmla="*/ 320040 h 562928"/>
                <a:gd name="connsiteX2" fmla="*/ 100013 w 174308"/>
                <a:gd name="connsiteY2" fmla="*/ 197168 h 562928"/>
                <a:gd name="connsiteX3" fmla="*/ 111443 w 174308"/>
                <a:gd name="connsiteY3" fmla="*/ 131445 h 562928"/>
                <a:gd name="connsiteX4" fmla="*/ 174308 w 174308"/>
                <a:gd name="connsiteY4" fmla="*/ 0 h 56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08" h="562928">
                  <a:moveTo>
                    <a:pt x="0" y="562928"/>
                  </a:moveTo>
                  <a:lnTo>
                    <a:pt x="94298" y="320040"/>
                  </a:lnTo>
                  <a:lnTo>
                    <a:pt x="100013" y="197168"/>
                  </a:lnTo>
                  <a:lnTo>
                    <a:pt x="111443" y="131445"/>
                  </a:lnTo>
                  <a:lnTo>
                    <a:pt x="174308"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93" name="Freeform: Shape 292">
              <a:extLst>
                <a:ext uri="{FF2B5EF4-FFF2-40B4-BE49-F238E27FC236}">
                  <a16:creationId xmlns:a16="http://schemas.microsoft.com/office/drawing/2014/main" id="{1DE33CCD-0C15-4464-AA3B-35E0A3ED494E}"/>
                </a:ext>
              </a:extLst>
            </p:cNvPr>
            <p:cNvSpPr/>
            <p:nvPr/>
          </p:nvSpPr>
          <p:spPr bwMode="auto">
            <a:xfrm>
              <a:off x="4369118" y="2400300"/>
              <a:ext cx="71437" cy="234315"/>
            </a:xfrm>
            <a:custGeom>
              <a:avLst/>
              <a:gdLst>
                <a:gd name="connsiteX0" fmla="*/ 0 w 71437"/>
                <a:gd name="connsiteY0" fmla="*/ 234315 h 234315"/>
                <a:gd name="connsiteX1" fmla="*/ 34290 w 71437"/>
                <a:gd name="connsiteY1" fmla="*/ 94298 h 234315"/>
                <a:gd name="connsiteX2" fmla="*/ 71437 w 71437"/>
                <a:gd name="connsiteY2" fmla="*/ 0 h 234315"/>
              </a:gdLst>
              <a:ahLst/>
              <a:cxnLst>
                <a:cxn ang="0">
                  <a:pos x="connsiteX0" y="connsiteY0"/>
                </a:cxn>
                <a:cxn ang="0">
                  <a:pos x="connsiteX1" y="connsiteY1"/>
                </a:cxn>
                <a:cxn ang="0">
                  <a:pos x="connsiteX2" y="connsiteY2"/>
                </a:cxn>
              </a:cxnLst>
              <a:rect l="l" t="t" r="r" b="b"/>
              <a:pathLst>
                <a:path w="71437" h="234315">
                  <a:moveTo>
                    <a:pt x="0" y="234315"/>
                  </a:moveTo>
                  <a:lnTo>
                    <a:pt x="34290" y="94298"/>
                  </a:lnTo>
                  <a:lnTo>
                    <a:pt x="71437"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94" name="Freeform: Shape 293">
              <a:extLst>
                <a:ext uri="{FF2B5EF4-FFF2-40B4-BE49-F238E27FC236}">
                  <a16:creationId xmlns:a16="http://schemas.microsoft.com/office/drawing/2014/main" id="{DC572E75-EBCE-4724-AF03-5C4A99BC0D42}"/>
                </a:ext>
              </a:extLst>
            </p:cNvPr>
            <p:cNvSpPr/>
            <p:nvPr/>
          </p:nvSpPr>
          <p:spPr bwMode="auto">
            <a:xfrm>
              <a:off x="4297680" y="2566035"/>
              <a:ext cx="140018" cy="302895"/>
            </a:xfrm>
            <a:custGeom>
              <a:avLst/>
              <a:gdLst>
                <a:gd name="connsiteX0" fmla="*/ 0 w 140018"/>
                <a:gd name="connsiteY0" fmla="*/ 302895 h 302895"/>
                <a:gd name="connsiteX1" fmla="*/ 54293 w 140018"/>
                <a:gd name="connsiteY1" fmla="*/ 248603 h 302895"/>
                <a:gd name="connsiteX2" fmla="*/ 108585 w 140018"/>
                <a:gd name="connsiteY2" fmla="*/ 68580 h 302895"/>
                <a:gd name="connsiteX3" fmla="*/ 140018 w 140018"/>
                <a:gd name="connsiteY3" fmla="*/ 0 h 302895"/>
              </a:gdLst>
              <a:ahLst/>
              <a:cxnLst>
                <a:cxn ang="0">
                  <a:pos x="connsiteX0" y="connsiteY0"/>
                </a:cxn>
                <a:cxn ang="0">
                  <a:pos x="connsiteX1" y="connsiteY1"/>
                </a:cxn>
                <a:cxn ang="0">
                  <a:pos x="connsiteX2" y="connsiteY2"/>
                </a:cxn>
                <a:cxn ang="0">
                  <a:pos x="connsiteX3" y="connsiteY3"/>
                </a:cxn>
              </a:cxnLst>
              <a:rect l="l" t="t" r="r" b="b"/>
              <a:pathLst>
                <a:path w="140018" h="302895">
                  <a:moveTo>
                    <a:pt x="0" y="302895"/>
                  </a:moveTo>
                  <a:lnTo>
                    <a:pt x="54293" y="248603"/>
                  </a:lnTo>
                  <a:lnTo>
                    <a:pt x="108585" y="68580"/>
                  </a:lnTo>
                  <a:lnTo>
                    <a:pt x="140018"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95" name="Freeform: Shape 294">
              <a:extLst>
                <a:ext uri="{FF2B5EF4-FFF2-40B4-BE49-F238E27FC236}">
                  <a16:creationId xmlns:a16="http://schemas.microsoft.com/office/drawing/2014/main" id="{876E4010-B116-463A-80E4-0998BB8CC01D}"/>
                </a:ext>
              </a:extLst>
            </p:cNvPr>
            <p:cNvSpPr/>
            <p:nvPr/>
          </p:nvSpPr>
          <p:spPr bwMode="auto">
            <a:xfrm>
              <a:off x="4257675" y="2703195"/>
              <a:ext cx="165735" cy="222885"/>
            </a:xfrm>
            <a:custGeom>
              <a:avLst/>
              <a:gdLst>
                <a:gd name="connsiteX0" fmla="*/ 0 w 165735"/>
                <a:gd name="connsiteY0" fmla="*/ 222885 h 222885"/>
                <a:gd name="connsiteX1" fmla="*/ 74295 w 165735"/>
                <a:gd name="connsiteY1" fmla="*/ 202883 h 222885"/>
                <a:gd name="connsiteX2" fmla="*/ 97155 w 165735"/>
                <a:gd name="connsiteY2" fmla="*/ 140018 h 222885"/>
                <a:gd name="connsiteX3" fmla="*/ 125730 w 165735"/>
                <a:gd name="connsiteY3" fmla="*/ 100013 h 222885"/>
                <a:gd name="connsiteX4" fmla="*/ 165735 w 165735"/>
                <a:gd name="connsiteY4" fmla="*/ 0 h 222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 h="222885">
                  <a:moveTo>
                    <a:pt x="0" y="222885"/>
                  </a:moveTo>
                  <a:lnTo>
                    <a:pt x="74295" y="202883"/>
                  </a:lnTo>
                  <a:lnTo>
                    <a:pt x="97155" y="140018"/>
                  </a:lnTo>
                  <a:lnTo>
                    <a:pt x="125730" y="100013"/>
                  </a:lnTo>
                  <a:lnTo>
                    <a:pt x="165735"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298" name="Group 297">
            <a:extLst>
              <a:ext uri="{FF2B5EF4-FFF2-40B4-BE49-F238E27FC236}">
                <a16:creationId xmlns:a16="http://schemas.microsoft.com/office/drawing/2014/main" id="{9341268A-301B-4AC5-8BED-3B45E4B42EED}"/>
              </a:ext>
            </a:extLst>
          </p:cNvPr>
          <p:cNvGrpSpPr/>
          <p:nvPr/>
        </p:nvGrpSpPr>
        <p:grpSpPr>
          <a:xfrm>
            <a:off x="6034200" y="3127919"/>
            <a:ext cx="1208200" cy="71538"/>
            <a:chOff x="5834838" y="3666510"/>
            <a:chExt cx="1568740" cy="76524"/>
          </a:xfrm>
        </p:grpSpPr>
        <p:sp>
          <p:nvSpPr>
            <p:cNvPr id="299" name="Line 179">
              <a:extLst>
                <a:ext uri="{FF2B5EF4-FFF2-40B4-BE49-F238E27FC236}">
                  <a16:creationId xmlns:a16="http://schemas.microsoft.com/office/drawing/2014/main" id="{28A479EA-E526-4FC6-83BE-FE863FC8701B}"/>
                </a:ext>
              </a:extLst>
            </p:cNvPr>
            <p:cNvSpPr>
              <a:spLocks noChangeShapeType="1"/>
            </p:cNvSpPr>
            <p:nvPr/>
          </p:nvSpPr>
          <p:spPr bwMode="auto">
            <a:xfrm rot="5400000" flipH="1">
              <a:off x="579657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0" name="Line 181">
              <a:extLst>
                <a:ext uri="{FF2B5EF4-FFF2-40B4-BE49-F238E27FC236}">
                  <a16:creationId xmlns:a16="http://schemas.microsoft.com/office/drawing/2014/main" id="{20C241E3-98CF-48A6-B6D5-73A30DA1D672}"/>
                </a:ext>
              </a:extLst>
            </p:cNvPr>
            <p:cNvSpPr>
              <a:spLocks noChangeShapeType="1"/>
            </p:cNvSpPr>
            <p:nvPr/>
          </p:nvSpPr>
          <p:spPr bwMode="auto">
            <a:xfrm rot="5400000" flipH="1">
              <a:off x="6110324"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1" name="Line 183">
              <a:extLst>
                <a:ext uri="{FF2B5EF4-FFF2-40B4-BE49-F238E27FC236}">
                  <a16:creationId xmlns:a16="http://schemas.microsoft.com/office/drawing/2014/main" id="{9A2E9B4D-29F6-4AEA-ACBE-9AFFA0A9C9D7}"/>
                </a:ext>
              </a:extLst>
            </p:cNvPr>
            <p:cNvSpPr>
              <a:spLocks noChangeShapeType="1"/>
            </p:cNvSpPr>
            <p:nvPr/>
          </p:nvSpPr>
          <p:spPr bwMode="auto">
            <a:xfrm rot="5400000" flipH="1">
              <a:off x="6424072"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2" name="Line 185">
              <a:extLst>
                <a:ext uri="{FF2B5EF4-FFF2-40B4-BE49-F238E27FC236}">
                  <a16:creationId xmlns:a16="http://schemas.microsoft.com/office/drawing/2014/main" id="{CB805B78-D3E6-446B-A449-8083AEFCB95D}"/>
                </a:ext>
              </a:extLst>
            </p:cNvPr>
            <p:cNvSpPr>
              <a:spLocks noChangeShapeType="1"/>
            </p:cNvSpPr>
            <p:nvPr/>
          </p:nvSpPr>
          <p:spPr bwMode="auto">
            <a:xfrm rot="5400000" flipH="1">
              <a:off x="6737820"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3" name="Line 187">
              <a:extLst>
                <a:ext uri="{FF2B5EF4-FFF2-40B4-BE49-F238E27FC236}">
                  <a16:creationId xmlns:a16="http://schemas.microsoft.com/office/drawing/2014/main" id="{7E10A40F-E325-4907-8E95-06B5AF21B886}"/>
                </a:ext>
              </a:extLst>
            </p:cNvPr>
            <p:cNvSpPr>
              <a:spLocks noChangeShapeType="1"/>
            </p:cNvSpPr>
            <p:nvPr/>
          </p:nvSpPr>
          <p:spPr bwMode="auto">
            <a:xfrm rot="5400000" flipH="1">
              <a:off x="7051568"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4" name="Line 189">
              <a:extLst>
                <a:ext uri="{FF2B5EF4-FFF2-40B4-BE49-F238E27FC236}">
                  <a16:creationId xmlns:a16="http://schemas.microsoft.com/office/drawing/2014/main" id="{62816114-0672-4062-8000-A815300FB997}"/>
                </a:ext>
              </a:extLst>
            </p:cNvPr>
            <p:cNvSpPr>
              <a:spLocks noChangeShapeType="1"/>
            </p:cNvSpPr>
            <p:nvPr/>
          </p:nvSpPr>
          <p:spPr bwMode="auto">
            <a:xfrm rot="5400000" flipH="1">
              <a:off x="736531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05" name="TextBox 304">
            <a:extLst>
              <a:ext uri="{FF2B5EF4-FFF2-40B4-BE49-F238E27FC236}">
                <a16:creationId xmlns:a16="http://schemas.microsoft.com/office/drawing/2014/main" id="{3A521354-A3A0-46D5-A403-58DCF387C895}"/>
              </a:ext>
            </a:extLst>
          </p:cNvPr>
          <p:cNvSpPr txBox="1"/>
          <p:nvPr/>
        </p:nvSpPr>
        <p:spPr bwMode="auto">
          <a:xfrm>
            <a:off x="5935825" y="3147191"/>
            <a:ext cx="202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06" name="TextBox 305">
            <a:extLst>
              <a:ext uri="{FF2B5EF4-FFF2-40B4-BE49-F238E27FC236}">
                <a16:creationId xmlns:a16="http://schemas.microsoft.com/office/drawing/2014/main" id="{31327BAE-1A73-4EA2-8204-0071F60F8D80}"/>
              </a:ext>
            </a:extLst>
          </p:cNvPr>
          <p:cNvSpPr txBox="1"/>
          <p:nvPr/>
        </p:nvSpPr>
        <p:spPr bwMode="auto">
          <a:xfrm>
            <a:off x="6107944" y="3147191"/>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307" name="TextBox 306">
            <a:extLst>
              <a:ext uri="{FF2B5EF4-FFF2-40B4-BE49-F238E27FC236}">
                <a16:creationId xmlns:a16="http://schemas.microsoft.com/office/drawing/2014/main" id="{EA171A43-98D3-4BF0-9434-2401AB18C3C5}"/>
              </a:ext>
            </a:extLst>
          </p:cNvPr>
          <p:cNvSpPr txBox="1"/>
          <p:nvPr/>
        </p:nvSpPr>
        <p:spPr bwMode="auto">
          <a:xfrm>
            <a:off x="6348105" y="31471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08" name="TextBox 307">
            <a:extLst>
              <a:ext uri="{FF2B5EF4-FFF2-40B4-BE49-F238E27FC236}">
                <a16:creationId xmlns:a16="http://schemas.microsoft.com/office/drawing/2014/main" id="{13323882-A04E-44C5-BB74-52F20FBA0BF6}"/>
              </a:ext>
            </a:extLst>
          </p:cNvPr>
          <p:cNvSpPr txBox="1"/>
          <p:nvPr/>
        </p:nvSpPr>
        <p:spPr bwMode="auto">
          <a:xfrm>
            <a:off x="6588364" y="31471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309" name="TextBox 308">
            <a:extLst>
              <a:ext uri="{FF2B5EF4-FFF2-40B4-BE49-F238E27FC236}">
                <a16:creationId xmlns:a16="http://schemas.microsoft.com/office/drawing/2014/main" id="{ABCF428E-C75E-43B5-9426-7AB5F8563209}"/>
              </a:ext>
            </a:extLst>
          </p:cNvPr>
          <p:cNvSpPr txBox="1"/>
          <p:nvPr/>
        </p:nvSpPr>
        <p:spPr bwMode="auto">
          <a:xfrm>
            <a:off x="6831927" y="31471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0" name="TextBox 309">
            <a:extLst>
              <a:ext uri="{FF2B5EF4-FFF2-40B4-BE49-F238E27FC236}">
                <a16:creationId xmlns:a16="http://schemas.microsoft.com/office/drawing/2014/main" id="{D1A78558-DFB5-4FB5-9E95-FA0E719FA662}"/>
              </a:ext>
            </a:extLst>
          </p:cNvPr>
          <p:cNvSpPr txBox="1"/>
          <p:nvPr/>
        </p:nvSpPr>
        <p:spPr bwMode="auto">
          <a:xfrm>
            <a:off x="6235389" y="3318526"/>
            <a:ext cx="826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Day</a:t>
            </a:r>
          </a:p>
        </p:txBody>
      </p:sp>
      <p:grpSp>
        <p:nvGrpSpPr>
          <p:cNvPr id="311" name="Group 310">
            <a:extLst>
              <a:ext uri="{FF2B5EF4-FFF2-40B4-BE49-F238E27FC236}">
                <a16:creationId xmlns:a16="http://schemas.microsoft.com/office/drawing/2014/main" id="{8C7ACFDD-39D8-4520-B2D6-C1DD79274355}"/>
              </a:ext>
            </a:extLst>
          </p:cNvPr>
          <p:cNvGrpSpPr/>
          <p:nvPr/>
        </p:nvGrpSpPr>
        <p:grpSpPr>
          <a:xfrm>
            <a:off x="5612198" y="2218096"/>
            <a:ext cx="417311" cy="911261"/>
            <a:chOff x="537346" y="2093557"/>
            <a:chExt cx="417311" cy="911261"/>
          </a:xfrm>
        </p:grpSpPr>
        <p:sp>
          <p:nvSpPr>
            <p:cNvPr id="312" name="Rectangle 180">
              <a:extLst>
                <a:ext uri="{FF2B5EF4-FFF2-40B4-BE49-F238E27FC236}">
                  <a16:creationId xmlns:a16="http://schemas.microsoft.com/office/drawing/2014/main" id="{C5FF9C6B-32F3-4AAA-B6BA-05FC7CA99019}"/>
                </a:ext>
              </a:extLst>
            </p:cNvPr>
            <p:cNvSpPr>
              <a:spLocks noChangeArrowheads="1"/>
            </p:cNvSpPr>
            <p:nvPr/>
          </p:nvSpPr>
          <p:spPr bwMode="auto">
            <a:xfrm>
              <a:off x="772991" y="2910360"/>
              <a:ext cx="78548" cy="6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3" name="Rectangle 182">
              <a:extLst>
                <a:ext uri="{FF2B5EF4-FFF2-40B4-BE49-F238E27FC236}">
                  <a16:creationId xmlns:a16="http://schemas.microsoft.com/office/drawing/2014/main" id="{3995A95B-4171-4809-8E6E-D12575CCEF76}"/>
                </a:ext>
              </a:extLst>
            </p:cNvPr>
            <p:cNvSpPr>
              <a:spLocks noChangeArrowheads="1"/>
            </p:cNvSpPr>
            <p:nvPr/>
          </p:nvSpPr>
          <p:spPr bwMode="auto">
            <a:xfrm>
              <a:off x="615900" y="2775168"/>
              <a:ext cx="23564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4" name="Rectangle 184">
              <a:extLst>
                <a:ext uri="{FF2B5EF4-FFF2-40B4-BE49-F238E27FC236}">
                  <a16:creationId xmlns:a16="http://schemas.microsoft.com/office/drawing/2014/main" id="{DCB1AF9D-442A-4A5C-934D-880C318DD545}"/>
                </a:ext>
              </a:extLst>
            </p:cNvPr>
            <p:cNvSpPr>
              <a:spLocks noChangeArrowheads="1"/>
            </p:cNvSpPr>
            <p:nvPr/>
          </p:nvSpPr>
          <p:spPr bwMode="auto">
            <a:xfrm>
              <a:off x="537352" y="2637703"/>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5" name="Rectangle 186">
              <a:extLst>
                <a:ext uri="{FF2B5EF4-FFF2-40B4-BE49-F238E27FC236}">
                  <a16:creationId xmlns:a16="http://schemas.microsoft.com/office/drawing/2014/main" id="{6C2E54D5-B8A6-4215-8EF7-F82123015010}"/>
                </a:ext>
              </a:extLst>
            </p:cNvPr>
            <p:cNvSpPr>
              <a:spLocks noChangeArrowheads="1"/>
            </p:cNvSpPr>
            <p:nvPr/>
          </p:nvSpPr>
          <p:spPr bwMode="auto">
            <a:xfrm>
              <a:off x="537352" y="2501374"/>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6" name="Rectangle 188">
              <a:extLst>
                <a:ext uri="{FF2B5EF4-FFF2-40B4-BE49-F238E27FC236}">
                  <a16:creationId xmlns:a16="http://schemas.microsoft.com/office/drawing/2014/main" id="{D66A938B-FF49-4854-8A73-2C1E3119C9C6}"/>
                </a:ext>
              </a:extLst>
            </p:cNvPr>
            <p:cNvSpPr>
              <a:spLocks noChangeArrowheads="1"/>
            </p:cNvSpPr>
            <p:nvPr/>
          </p:nvSpPr>
          <p:spPr bwMode="auto">
            <a:xfrm>
              <a:off x="537352" y="2366182"/>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317" name="Group 316">
              <a:extLst>
                <a:ext uri="{FF2B5EF4-FFF2-40B4-BE49-F238E27FC236}">
                  <a16:creationId xmlns:a16="http://schemas.microsoft.com/office/drawing/2014/main" id="{495B145C-D089-4A74-8B91-A0FD8D6DAF34}"/>
                </a:ext>
              </a:extLst>
            </p:cNvPr>
            <p:cNvGrpSpPr/>
            <p:nvPr/>
          </p:nvGrpSpPr>
          <p:grpSpPr>
            <a:xfrm>
              <a:off x="883012" y="2323175"/>
              <a:ext cx="71645" cy="681643"/>
              <a:chOff x="3341371" y="3336360"/>
              <a:chExt cx="71645" cy="1717334"/>
            </a:xfrm>
          </p:grpSpPr>
          <p:sp>
            <p:nvSpPr>
              <p:cNvPr id="321" name="Line 179">
                <a:extLst>
                  <a:ext uri="{FF2B5EF4-FFF2-40B4-BE49-F238E27FC236}">
                    <a16:creationId xmlns:a16="http://schemas.microsoft.com/office/drawing/2014/main" id="{E39591CE-D527-44BA-A3E0-476BA5CD484B}"/>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2" name="Line 181">
                <a:extLst>
                  <a:ext uri="{FF2B5EF4-FFF2-40B4-BE49-F238E27FC236}">
                    <a16:creationId xmlns:a16="http://schemas.microsoft.com/office/drawing/2014/main" id="{334D7AD8-F371-4830-9FBD-4CA677345CCA}"/>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3" name="Line 183">
                <a:extLst>
                  <a:ext uri="{FF2B5EF4-FFF2-40B4-BE49-F238E27FC236}">
                    <a16:creationId xmlns:a16="http://schemas.microsoft.com/office/drawing/2014/main" id="{73B7E970-204E-49E1-9B7C-451FA54DDB30}"/>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4" name="Line 185">
                <a:extLst>
                  <a:ext uri="{FF2B5EF4-FFF2-40B4-BE49-F238E27FC236}">
                    <a16:creationId xmlns:a16="http://schemas.microsoft.com/office/drawing/2014/main" id="{04E29188-DFC4-49A7-A491-2DE5573C2731}"/>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5" name="Line 187">
                <a:extLst>
                  <a:ext uri="{FF2B5EF4-FFF2-40B4-BE49-F238E27FC236}">
                    <a16:creationId xmlns:a16="http://schemas.microsoft.com/office/drawing/2014/main" id="{AD5D9822-0CAC-45E8-95E3-D5126DCAC479}"/>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6" name="Line 189">
                <a:extLst>
                  <a:ext uri="{FF2B5EF4-FFF2-40B4-BE49-F238E27FC236}">
                    <a16:creationId xmlns:a16="http://schemas.microsoft.com/office/drawing/2014/main" id="{5F60497E-B5F4-4284-94EB-C6BF2879EF59}"/>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18" name="Rectangle 190">
              <a:extLst>
                <a:ext uri="{FF2B5EF4-FFF2-40B4-BE49-F238E27FC236}">
                  <a16:creationId xmlns:a16="http://schemas.microsoft.com/office/drawing/2014/main" id="{F2A2B939-E514-4382-B7F2-A954897C8F9F}"/>
                </a:ext>
              </a:extLst>
            </p:cNvPr>
            <p:cNvSpPr>
              <a:spLocks noChangeArrowheads="1"/>
            </p:cNvSpPr>
            <p:nvPr/>
          </p:nvSpPr>
          <p:spPr bwMode="auto">
            <a:xfrm>
              <a:off x="537346" y="2228717"/>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9" name="Line 189">
              <a:extLst>
                <a:ext uri="{FF2B5EF4-FFF2-40B4-BE49-F238E27FC236}">
                  <a16:creationId xmlns:a16="http://schemas.microsoft.com/office/drawing/2014/main" id="{74F5C3EE-0976-498E-B52A-B0F6FC461E1C}"/>
                </a:ext>
              </a:extLst>
            </p:cNvPr>
            <p:cNvSpPr>
              <a:spLocks noChangeShapeType="1"/>
            </p:cNvSpPr>
            <p:nvPr/>
          </p:nvSpPr>
          <p:spPr bwMode="auto">
            <a:xfrm flipH="1">
              <a:off x="883012" y="218589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0" name="Rectangle 188">
              <a:extLst>
                <a:ext uri="{FF2B5EF4-FFF2-40B4-BE49-F238E27FC236}">
                  <a16:creationId xmlns:a16="http://schemas.microsoft.com/office/drawing/2014/main" id="{FFCEF518-867F-4211-96B0-8FB7CED89125}"/>
                </a:ext>
              </a:extLst>
            </p:cNvPr>
            <p:cNvSpPr>
              <a:spLocks noChangeArrowheads="1"/>
            </p:cNvSpPr>
            <p:nvPr/>
          </p:nvSpPr>
          <p:spPr bwMode="auto">
            <a:xfrm>
              <a:off x="537346" y="2093557"/>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4" name="TextBox 393">
            <a:extLst>
              <a:ext uri="{FF2B5EF4-FFF2-40B4-BE49-F238E27FC236}">
                <a16:creationId xmlns:a16="http://schemas.microsoft.com/office/drawing/2014/main" id="{ABBB9A08-3C27-49E1-9147-722389AF25CE}"/>
              </a:ext>
            </a:extLst>
          </p:cNvPr>
          <p:cNvSpPr txBox="1"/>
          <p:nvPr/>
        </p:nvSpPr>
        <p:spPr bwMode="auto">
          <a:xfrm>
            <a:off x="7078718" y="31420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grpSp>
        <p:nvGrpSpPr>
          <p:cNvPr id="405" name="Group 404">
            <a:extLst>
              <a:ext uri="{FF2B5EF4-FFF2-40B4-BE49-F238E27FC236}">
                <a16:creationId xmlns:a16="http://schemas.microsoft.com/office/drawing/2014/main" id="{EBF7A005-2C51-4C10-AEE7-A477AF7B7EF7}"/>
              </a:ext>
            </a:extLst>
          </p:cNvPr>
          <p:cNvGrpSpPr/>
          <p:nvPr/>
        </p:nvGrpSpPr>
        <p:grpSpPr>
          <a:xfrm>
            <a:off x="6016003" y="2299926"/>
            <a:ext cx="1269053" cy="853132"/>
            <a:chOff x="5938179" y="2154006"/>
            <a:chExt cx="1269053" cy="853132"/>
          </a:xfrm>
        </p:grpSpPr>
        <p:sp>
          <p:nvSpPr>
            <p:cNvPr id="297" name="Freeform: Shape 296">
              <a:extLst>
                <a:ext uri="{FF2B5EF4-FFF2-40B4-BE49-F238E27FC236}">
                  <a16:creationId xmlns:a16="http://schemas.microsoft.com/office/drawing/2014/main" id="{42F72629-3BD4-4014-9441-4AFA0D790EEA}"/>
                </a:ext>
              </a:extLst>
            </p:cNvPr>
            <p:cNvSpPr/>
            <p:nvPr/>
          </p:nvSpPr>
          <p:spPr bwMode="auto">
            <a:xfrm>
              <a:off x="5961123" y="2154006"/>
              <a:ext cx="1219200" cy="828135"/>
            </a:xfrm>
            <a:custGeom>
              <a:avLst/>
              <a:gdLst>
                <a:gd name="connsiteX0" fmla="*/ 0 w 1219200"/>
                <a:gd name="connsiteY0" fmla="*/ 0 h 828135"/>
                <a:gd name="connsiteX1" fmla="*/ 0 w 1219200"/>
                <a:gd name="connsiteY1" fmla="*/ 828135 h 828135"/>
                <a:gd name="connsiteX2" fmla="*/ 1219200 w 1219200"/>
                <a:gd name="connsiteY2" fmla="*/ 828135 h 828135"/>
              </a:gdLst>
              <a:ahLst/>
              <a:cxnLst>
                <a:cxn ang="0">
                  <a:pos x="connsiteX0" y="connsiteY0"/>
                </a:cxn>
                <a:cxn ang="0">
                  <a:pos x="connsiteX1" y="connsiteY1"/>
                </a:cxn>
                <a:cxn ang="0">
                  <a:pos x="connsiteX2" y="connsiteY2"/>
                </a:cxn>
              </a:cxnLst>
              <a:rect l="l" t="t" r="r" b="b"/>
              <a:pathLst>
                <a:path w="1219200" h="828135">
                  <a:moveTo>
                    <a:pt x="0" y="0"/>
                  </a:moveTo>
                  <a:lnTo>
                    <a:pt x="0" y="828135"/>
                  </a:lnTo>
                  <a:lnTo>
                    <a:pt x="1219200" y="82813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95" name="Freeform: Shape 394">
              <a:extLst>
                <a:ext uri="{FF2B5EF4-FFF2-40B4-BE49-F238E27FC236}">
                  <a16:creationId xmlns:a16="http://schemas.microsoft.com/office/drawing/2014/main" id="{5DC95D7C-F2C1-4B4E-913F-FE1573856F9D}"/>
                </a:ext>
              </a:extLst>
            </p:cNvPr>
            <p:cNvSpPr/>
            <p:nvPr/>
          </p:nvSpPr>
          <p:spPr bwMode="auto">
            <a:xfrm>
              <a:off x="5963194" y="2334986"/>
              <a:ext cx="640080" cy="636814"/>
            </a:xfrm>
            <a:custGeom>
              <a:avLst/>
              <a:gdLst>
                <a:gd name="connsiteX0" fmla="*/ 0 w 640080"/>
                <a:gd name="connsiteY0" fmla="*/ 564968 h 636814"/>
                <a:gd name="connsiteX1" fmla="*/ 133895 w 640080"/>
                <a:gd name="connsiteY1" fmla="*/ 636814 h 636814"/>
                <a:gd name="connsiteX2" fmla="*/ 349432 w 640080"/>
                <a:gd name="connsiteY2" fmla="*/ 636814 h 636814"/>
                <a:gd name="connsiteX3" fmla="*/ 395152 w 640080"/>
                <a:gd name="connsiteY3" fmla="*/ 591094 h 636814"/>
                <a:gd name="connsiteX4" fmla="*/ 437606 w 640080"/>
                <a:gd name="connsiteY4" fmla="*/ 362494 h 636814"/>
                <a:gd name="connsiteX5" fmla="*/ 473529 w 640080"/>
                <a:gd name="connsiteY5" fmla="*/ 271054 h 636814"/>
                <a:gd name="connsiteX6" fmla="*/ 515983 w 640080"/>
                <a:gd name="connsiteY6" fmla="*/ 117565 h 636814"/>
                <a:gd name="connsiteX7" fmla="*/ 555172 w 640080"/>
                <a:gd name="connsiteY7" fmla="*/ 104503 h 636814"/>
                <a:gd name="connsiteX8" fmla="*/ 640080 w 640080"/>
                <a:gd name="connsiteY8" fmla="*/ 0 h 636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0080" h="636814">
                  <a:moveTo>
                    <a:pt x="0" y="564968"/>
                  </a:moveTo>
                  <a:lnTo>
                    <a:pt x="133895" y="636814"/>
                  </a:lnTo>
                  <a:lnTo>
                    <a:pt x="349432" y="636814"/>
                  </a:lnTo>
                  <a:lnTo>
                    <a:pt x="395152" y="591094"/>
                  </a:lnTo>
                  <a:lnTo>
                    <a:pt x="437606" y="362494"/>
                  </a:lnTo>
                  <a:lnTo>
                    <a:pt x="473529" y="271054"/>
                  </a:lnTo>
                  <a:lnTo>
                    <a:pt x="515983" y="117565"/>
                  </a:lnTo>
                  <a:lnTo>
                    <a:pt x="555172" y="104503"/>
                  </a:lnTo>
                  <a:lnTo>
                    <a:pt x="64008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96" name="Freeform: Shape 395">
              <a:extLst>
                <a:ext uri="{FF2B5EF4-FFF2-40B4-BE49-F238E27FC236}">
                  <a16:creationId xmlns:a16="http://schemas.microsoft.com/office/drawing/2014/main" id="{052F848D-D3B6-46F0-85B5-93AA349D4642}"/>
                </a:ext>
              </a:extLst>
            </p:cNvPr>
            <p:cNvSpPr/>
            <p:nvPr/>
          </p:nvSpPr>
          <p:spPr bwMode="auto">
            <a:xfrm>
              <a:off x="5972991" y="2886891"/>
              <a:ext cx="522515" cy="88175"/>
            </a:xfrm>
            <a:custGeom>
              <a:avLst/>
              <a:gdLst>
                <a:gd name="connsiteX0" fmla="*/ 0 w 522515"/>
                <a:gd name="connsiteY0" fmla="*/ 39189 h 88175"/>
                <a:gd name="connsiteX1" fmla="*/ 101238 w 522515"/>
                <a:gd name="connsiteY1" fmla="*/ 88175 h 88175"/>
                <a:gd name="connsiteX2" fmla="*/ 359229 w 522515"/>
                <a:gd name="connsiteY2" fmla="*/ 88175 h 88175"/>
                <a:gd name="connsiteX3" fmla="*/ 522515 w 522515"/>
                <a:gd name="connsiteY3" fmla="*/ 0 h 88175"/>
              </a:gdLst>
              <a:ahLst/>
              <a:cxnLst>
                <a:cxn ang="0">
                  <a:pos x="connsiteX0" y="connsiteY0"/>
                </a:cxn>
                <a:cxn ang="0">
                  <a:pos x="connsiteX1" y="connsiteY1"/>
                </a:cxn>
                <a:cxn ang="0">
                  <a:pos x="connsiteX2" y="connsiteY2"/>
                </a:cxn>
                <a:cxn ang="0">
                  <a:pos x="connsiteX3" y="connsiteY3"/>
                </a:cxn>
              </a:cxnLst>
              <a:rect l="l" t="t" r="r" b="b"/>
              <a:pathLst>
                <a:path w="522515" h="88175">
                  <a:moveTo>
                    <a:pt x="0" y="39189"/>
                  </a:moveTo>
                  <a:lnTo>
                    <a:pt x="101238" y="88175"/>
                  </a:lnTo>
                  <a:lnTo>
                    <a:pt x="359229" y="88175"/>
                  </a:lnTo>
                  <a:lnTo>
                    <a:pt x="522515"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97" name="Freeform: Shape 396">
              <a:extLst>
                <a:ext uri="{FF2B5EF4-FFF2-40B4-BE49-F238E27FC236}">
                  <a16:creationId xmlns:a16="http://schemas.microsoft.com/office/drawing/2014/main" id="{14CBB0BD-1C66-4B5C-A04F-188BFB8A5DA4}"/>
                </a:ext>
              </a:extLst>
            </p:cNvPr>
            <p:cNvSpPr/>
            <p:nvPr/>
          </p:nvSpPr>
          <p:spPr bwMode="auto">
            <a:xfrm>
              <a:off x="6351814" y="2524397"/>
              <a:ext cx="525780" cy="450669"/>
            </a:xfrm>
            <a:custGeom>
              <a:avLst/>
              <a:gdLst>
                <a:gd name="connsiteX0" fmla="*/ 0 w 525780"/>
                <a:gd name="connsiteY0" fmla="*/ 450669 h 450669"/>
                <a:gd name="connsiteX1" fmla="*/ 179615 w 525780"/>
                <a:gd name="connsiteY1" fmla="*/ 391886 h 450669"/>
                <a:gd name="connsiteX2" fmla="*/ 231866 w 525780"/>
                <a:gd name="connsiteY2" fmla="*/ 313509 h 450669"/>
                <a:gd name="connsiteX3" fmla="*/ 310243 w 525780"/>
                <a:gd name="connsiteY3" fmla="*/ 284117 h 450669"/>
                <a:gd name="connsiteX4" fmla="*/ 346166 w 525780"/>
                <a:gd name="connsiteY4" fmla="*/ 209006 h 450669"/>
                <a:gd name="connsiteX5" fmla="*/ 395152 w 525780"/>
                <a:gd name="connsiteY5" fmla="*/ 199209 h 450669"/>
                <a:gd name="connsiteX6" fmla="*/ 466997 w 525780"/>
                <a:gd name="connsiteY6" fmla="*/ 39189 h 450669"/>
                <a:gd name="connsiteX7" fmla="*/ 525780 w 525780"/>
                <a:gd name="connsiteY7" fmla="*/ 0 h 45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780" h="450669">
                  <a:moveTo>
                    <a:pt x="0" y="450669"/>
                  </a:moveTo>
                  <a:lnTo>
                    <a:pt x="179615" y="391886"/>
                  </a:lnTo>
                  <a:lnTo>
                    <a:pt x="231866" y="313509"/>
                  </a:lnTo>
                  <a:lnTo>
                    <a:pt x="310243" y="284117"/>
                  </a:lnTo>
                  <a:lnTo>
                    <a:pt x="346166" y="209006"/>
                  </a:lnTo>
                  <a:lnTo>
                    <a:pt x="395152" y="199209"/>
                  </a:lnTo>
                  <a:lnTo>
                    <a:pt x="466997" y="39189"/>
                  </a:lnTo>
                  <a:lnTo>
                    <a:pt x="52578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98" name="Freeform: Shape 397">
              <a:extLst>
                <a:ext uri="{FF2B5EF4-FFF2-40B4-BE49-F238E27FC236}">
                  <a16:creationId xmlns:a16="http://schemas.microsoft.com/office/drawing/2014/main" id="{765DC361-627F-4FD1-B33D-1751E0C8BDB4}"/>
                </a:ext>
              </a:extLst>
            </p:cNvPr>
            <p:cNvSpPr/>
            <p:nvPr/>
          </p:nvSpPr>
          <p:spPr bwMode="auto">
            <a:xfrm>
              <a:off x="6335486" y="2769326"/>
              <a:ext cx="551905" cy="212271"/>
            </a:xfrm>
            <a:custGeom>
              <a:avLst/>
              <a:gdLst>
                <a:gd name="connsiteX0" fmla="*/ 0 w 551905"/>
                <a:gd name="connsiteY0" fmla="*/ 212271 h 212271"/>
                <a:gd name="connsiteX1" fmla="*/ 470263 w 551905"/>
                <a:gd name="connsiteY1" fmla="*/ 212271 h 212271"/>
                <a:gd name="connsiteX2" fmla="*/ 522514 w 551905"/>
                <a:gd name="connsiteY2" fmla="*/ 120831 h 212271"/>
                <a:gd name="connsiteX3" fmla="*/ 551905 w 551905"/>
                <a:gd name="connsiteY3" fmla="*/ 0 h 212271"/>
              </a:gdLst>
              <a:ahLst/>
              <a:cxnLst>
                <a:cxn ang="0">
                  <a:pos x="connsiteX0" y="connsiteY0"/>
                </a:cxn>
                <a:cxn ang="0">
                  <a:pos x="connsiteX1" y="connsiteY1"/>
                </a:cxn>
                <a:cxn ang="0">
                  <a:pos x="connsiteX2" y="connsiteY2"/>
                </a:cxn>
                <a:cxn ang="0">
                  <a:pos x="connsiteX3" y="connsiteY3"/>
                </a:cxn>
              </a:cxnLst>
              <a:rect l="l" t="t" r="r" b="b"/>
              <a:pathLst>
                <a:path w="551905" h="212271">
                  <a:moveTo>
                    <a:pt x="0" y="212271"/>
                  </a:moveTo>
                  <a:lnTo>
                    <a:pt x="470263" y="212271"/>
                  </a:lnTo>
                  <a:lnTo>
                    <a:pt x="522514" y="120831"/>
                  </a:lnTo>
                  <a:lnTo>
                    <a:pt x="551905"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02" name="Straight Connector 401">
              <a:extLst>
                <a:ext uri="{FF2B5EF4-FFF2-40B4-BE49-F238E27FC236}">
                  <a16:creationId xmlns:a16="http://schemas.microsoft.com/office/drawing/2014/main" id="{EED024B8-40E8-4489-B80C-B0E42CDDE972}"/>
                </a:ext>
              </a:extLst>
            </p:cNvPr>
            <p:cNvCxnSpPr>
              <a:stCxn id="398" idx="1"/>
              <a:endCxn id="297" idx="2"/>
            </p:cNvCxnSpPr>
            <p:nvPr/>
          </p:nvCxnSpPr>
          <p:spPr bwMode="auto">
            <a:xfrm>
              <a:off x="6805749" y="2981597"/>
              <a:ext cx="374574" cy="544"/>
            </a:xfrm>
            <a:prstGeom prst="line">
              <a:avLst/>
            </a:prstGeom>
            <a:noFill/>
            <a:ln w="28575" cap="flat" cmpd="sng" algn="ctr">
              <a:solidFill>
                <a:schemeClr val="accent6"/>
              </a:solidFill>
              <a:prstDash val="solid"/>
              <a:round/>
              <a:headEnd type="none" w="med" len="med"/>
              <a:tailEnd type="none" w="med" len="med"/>
            </a:ln>
            <a:effectLst/>
          </p:spPr>
        </p:cxnSp>
        <p:sp>
          <p:nvSpPr>
            <p:cNvPr id="335" name="Oval 334">
              <a:extLst>
                <a:ext uri="{FF2B5EF4-FFF2-40B4-BE49-F238E27FC236}">
                  <a16:creationId xmlns:a16="http://schemas.microsoft.com/office/drawing/2014/main" id="{7AA00F34-7F43-46A4-B81A-6ABE5DE7AFFC}"/>
                </a:ext>
              </a:extLst>
            </p:cNvPr>
            <p:cNvSpPr/>
            <p:nvPr/>
          </p:nvSpPr>
          <p:spPr bwMode="auto">
            <a:xfrm>
              <a:off x="6285081" y="2945631"/>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6" name="Oval 335">
              <a:extLst>
                <a:ext uri="{FF2B5EF4-FFF2-40B4-BE49-F238E27FC236}">
                  <a16:creationId xmlns:a16="http://schemas.microsoft.com/office/drawing/2014/main" id="{CA179AA7-4653-4CDB-82F9-8298A0FE9958}"/>
                </a:ext>
              </a:extLst>
            </p:cNvPr>
            <p:cNvSpPr/>
            <p:nvPr/>
          </p:nvSpPr>
          <p:spPr bwMode="auto">
            <a:xfrm>
              <a:off x="6348987" y="2894191"/>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7" name="Oval 336">
              <a:extLst>
                <a:ext uri="{FF2B5EF4-FFF2-40B4-BE49-F238E27FC236}">
                  <a16:creationId xmlns:a16="http://schemas.microsoft.com/office/drawing/2014/main" id="{24532456-7F36-411C-A5BA-591A7C1B90AA}"/>
                </a:ext>
              </a:extLst>
            </p:cNvPr>
            <p:cNvSpPr/>
            <p:nvPr/>
          </p:nvSpPr>
          <p:spPr bwMode="auto">
            <a:xfrm>
              <a:off x="6398523" y="2953254"/>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8" name="Oval 337">
              <a:extLst>
                <a:ext uri="{FF2B5EF4-FFF2-40B4-BE49-F238E27FC236}">
                  <a16:creationId xmlns:a16="http://schemas.microsoft.com/office/drawing/2014/main" id="{C343B520-54AD-4AB2-B999-E0D5D46D049B}"/>
                </a:ext>
              </a:extLst>
            </p:cNvPr>
            <p:cNvSpPr/>
            <p:nvPr/>
          </p:nvSpPr>
          <p:spPr bwMode="auto">
            <a:xfrm>
              <a:off x="6456882" y="286522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9" name="Oval 338">
              <a:extLst>
                <a:ext uri="{FF2B5EF4-FFF2-40B4-BE49-F238E27FC236}">
                  <a16:creationId xmlns:a16="http://schemas.microsoft.com/office/drawing/2014/main" id="{B0AEFA43-95E0-4D55-91A5-AFAE1BC6CE4B}"/>
                </a:ext>
              </a:extLst>
            </p:cNvPr>
            <p:cNvSpPr/>
            <p:nvPr/>
          </p:nvSpPr>
          <p:spPr bwMode="auto">
            <a:xfrm>
              <a:off x="6834975" y="294692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0" name="Oval 339">
              <a:extLst>
                <a:ext uri="{FF2B5EF4-FFF2-40B4-BE49-F238E27FC236}">
                  <a16:creationId xmlns:a16="http://schemas.microsoft.com/office/drawing/2014/main" id="{F3FD8010-4259-41C4-9FCF-E35C3AC8BA92}"/>
                </a:ext>
              </a:extLst>
            </p:cNvPr>
            <p:cNvSpPr/>
            <p:nvPr/>
          </p:nvSpPr>
          <p:spPr bwMode="auto">
            <a:xfrm>
              <a:off x="6806942" y="2946927"/>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1" name="Oval 340">
              <a:extLst>
                <a:ext uri="{FF2B5EF4-FFF2-40B4-BE49-F238E27FC236}">
                  <a16:creationId xmlns:a16="http://schemas.microsoft.com/office/drawing/2014/main" id="{4080B82F-A86E-4012-954B-AAB5E8B03EE8}"/>
                </a:ext>
              </a:extLst>
            </p:cNvPr>
            <p:cNvSpPr/>
            <p:nvPr/>
          </p:nvSpPr>
          <p:spPr bwMode="auto">
            <a:xfrm>
              <a:off x="6182205" y="2944769"/>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2" name="Oval 341">
              <a:extLst>
                <a:ext uri="{FF2B5EF4-FFF2-40B4-BE49-F238E27FC236}">
                  <a16:creationId xmlns:a16="http://schemas.microsoft.com/office/drawing/2014/main" id="{D47175B8-9B27-4C6E-A7F9-0547587253C8}"/>
                </a:ext>
              </a:extLst>
            </p:cNvPr>
            <p:cNvSpPr/>
            <p:nvPr/>
          </p:nvSpPr>
          <p:spPr bwMode="auto">
            <a:xfrm>
              <a:off x="6714218" y="2946927"/>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3" name="Oval 342">
              <a:extLst>
                <a:ext uri="{FF2B5EF4-FFF2-40B4-BE49-F238E27FC236}">
                  <a16:creationId xmlns:a16="http://schemas.microsoft.com/office/drawing/2014/main" id="{7A47FBE2-3746-46F6-AFD5-BB46FBDBB1A3}"/>
                </a:ext>
              </a:extLst>
            </p:cNvPr>
            <p:cNvSpPr/>
            <p:nvPr/>
          </p:nvSpPr>
          <p:spPr bwMode="auto">
            <a:xfrm>
              <a:off x="6480496" y="2949798"/>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4" name="Oval 343">
              <a:extLst>
                <a:ext uri="{FF2B5EF4-FFF2-40B4-BE49-F238E27FC236}">
                  <a16:creationId xmlns:a16="http://schemas.microsoft.com/office/drawing/2014/main" id="{BF419D6E-5B9A-47ED-8755-C9B0FE7173AB}"/>
                </a:ext>
              </a:extLst>
            </p:cNvPr>
            <p:cNvSpPr/>
            <p:nvPr/>
          </p:nvSpPr>
          <p:spPr bwMode="auto">
            <a:xfrm>
              <a:off x="6456695" y="290364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5" name="Oval 344">
              <a:extLst>
                <a:ext uri="{FF2B5EF4-FFF2-40B4-BE49-F238E27FC236}">
                  <a16:creationId xmlns:a16="http://schemas.microsoft.com/office/drawing/2014/main" id="{EE43D00B-9F83-4905-9006-B8793A04D622}"/>
                </a:ext>
              </a:extLst>
            </p:cNvPr>
            <p:cNvSpPr/>
            <p:nvPr/>
          </p:nvSpPr>
          <p:spPr bwMode="auto">
            <a:xfrm>
              <a:off x="6243895" y="2943939"/>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6" name="Oval 345">
              <a:extLst>
                <a:ext uri="{FF2B5EF4-FFF2-40B4-BE49-F238E27FC236}">
                  <a16:creationId xmlns:a16="http://schemas.microsoft.com/office/drawing/2014/main" id="{37CA0358-B731-4B53-B4E0-DC157253C0DA}"/>
                </a:ext>
              </a:extLst>
            </p:cNvPr>
            <p:cNvSpPr/>
            <p:nvPr/>
          </p:nvSpPr>
          <p:spPr bwMode="auto">
            <a:xfrm>
              <a:off x="5978263" y="2905159"/>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7" name="Oval 346">
              <a:extLst>
                <a:ext uri="{FF2B5EF4-FFF2-40B4-BE49-F238E27FC236}">
                  <a16:creationId xmlns:a16="http://schemas.microsoft.com/office/drawing/2014/main" id="{6C943ABA-F133-4C5D-BCD0-6450B1099C45}"/>
                </a:ext>
              </a:extLst>
            </p:cNvPr>
            <p:cNvSpPr/>
            <p:nvPr/>
          </p:nvSpPr>
          <p:spPr bwMode="auto">
            <a:xfrm>
              <a:off x="6029940" y="2938575"/>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8" name="Oval 347">
              <a:extLst>
                <a:ext uri="{FF2B5EF4-FFF2-40B4-BE49-F238E27FC236}">
                  <a16:creationId xmlns:a16="http://schemas.microsoft.com/office/drawing/2014/main" id="{E7643F9B-ACB8-457D-BB6E-420B9787E1FD}"/>
                </a:ext>
              </a:extLst>
            </p:cNvPr>
            <p:cNvSpPr/>
            <p:nvPr/>
          </p:nvSpPr>
          <p:spPr bwMode="auto">
            <a:xfrm>
              <a:off x="6068390" y="2941489"/>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9" name="Oval 348">
              <a:extLst>
                <a:ext uri="{FF2B5EF4-FFF2-40B4-BE49-F238E27FC236}">
                  <a16:creationId xmlns:a16="http://schemas.microsoft.com/office/drawing/2014/main" id="{3CC84904-7783-4E64-8C12-35C3895CB4E0}"/>
                </a:ext>
              </a:extLst>
            </p:cNvPr>
            <p:cNvSpPr/>
            <p:nvPr/>
          </p:nvSpPr>
          <p:spPr bwMode="auto">
            <a:xfrm>
              <a:off x="6581862" y="2944934"/>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0" name="Oval 349">
              <a:extLst>
                <a:ext uri="{FF2B5EF4-FFF2-40B4-BE49-F238E27FC236}">
                  <a16:creationId xmlns:a16="http://schemas.microsoft.com/office/drawing/2014/main" id="{3EF56BE7-3F2A-4EF8-8AB9-82282B9A3F61}"/>
                </a:ext>
              </a:extLst>
            </p:cNvPr>
            <p:cNvSpPr/>
            <p:nvPr/>
          </p:nvSpPr>
          <p:spPr bwMode="auto">
            <a:xfrm>
              <a:off x="6007556" y="2920774"/>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1" name="Oval 350">
              <a:extLst>
                <a:ext uri="{FF2B5EF4-FFF2-40B4-BE49-F238E27FC236}">
                  <a16:creationId xmlns:a16="http://schemas.microsoft.com/office/drawing/2014/main" id="{3456B01D-9B2F-4CB0-999D-6F1BDA40DFDF}"/>
                </a:ext>
              </a:extLst>
            </p:cNvPr>
            <p:cNvSpPr/>
            <p:nvPr/>
          </p:nvSpPr>
          <p:spPr bwMode="auto">
            <a:xfrm>
              <a:off x="6124612" y="2944314"/>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2" name="Oval 351">
              <a:extLst>
                <a:ext uri="{FF2B5EF4-FFF2-40B4-BE49-F238E27FC236}">
                  <a16:creationId xmlns:a16="http://schemas.microsoft.com/office/drawing/2014/main" id="{A1E55817-CEB9-400F-84EF-6C8F5246782A}"/>
                </a:ext>
              </a:extLst>
            </p:cNvPr>
            <p:cNvSpPr/>
            <p:nvPr/>
          </p:nvSpPr>
          <p:spPr bwMode="auto">
            <a:xfrm>
              <a:off x="6825294" y="287340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3" name="Oval 352">
              <a:extLst>
                <a:ext uri="{FF2B5EF4-FFF2-40B4-BE49-F238E27FC236}">
                  <a16:creationId xmlns:a16="http://schemas.microsoft.com/office/drawing/2014/main" id="{0C06156F-7BD7-4861-B97F-0EB22D9B251E}"/>
                </a:ext>
              </a:extLst>
            </p:cNvPr>
            <p:cNvSpPr/>
            <p:nvPr/>
          </p:nvSpPr>
          <p:spPr bwMode="auto">
            <a:xfrm>
              <a:off x="6859012" y="2946649"/>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4" name="Oval 353">
              <a:extLst>
                <a:ext uri="{FF2B5EF4-FFF2-40B4-BE49-F238E27FC236}">
                  <a16:creationId xmlns:a16="http://schemas.microsoft.com/office/drawing/2014/main" id="{2D299FF7-E337-4766-8F26-371E7ED97C37}"/>
                </a:ext>
              </a:extLst>
            </p:cNvPr>
            <p:cNvSpPr/>
            <p:nvPr/>
          </p:nvSpPr>
          <p:spPr bwMode="auto">
            <a:xfrm>
              <a:off x="7068659" y="294692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5" name="Oval 354">
              <a:extLst>
                <a:ext uri="{FF2B5EF4-FFF2-40B4-BE49-F238E27FC236}">
                  <a16:creationId xmlns:a16="http://schemas.microsoft.com/office/drawing/2014/main" id="{6A787BF9-AF47-4BBF-85C4-DC5D07D2B06F}"/>
                </a:ext>
              </a:extLst>
            </p:cNvPr>
            <p:cNvSpPr/>
            <p:nvPr/>
          </p:nvSpPr>
          <p:spPr bwMode="auto">
            <a:xfrm>
              <a:off x="6863281" y="2746338"/>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8" name="Oval 357">
              <a:extLst>
                <a:ext uri="{FF2B5EF4-FFF2-40B4-BE49-F238E27FC236}">
                  <a16:creationId xmlns:a16="http://schemas.microsoft.com/office/drawing/2014/main" id="{DD217109-8696-42AF-930B-A111CCD1DA50}"/>
                </a:ext>
              </a:extLst>
            </p:cNvPr>
            <p:cNvSpPr/>
            <p:nvPr/>
          </p:nvSpPr>
          <p:spPr bwMode="auto">
            <a:xfrm>
              <a:off x="5945296" y="2905403"/>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9" name="Oval 358">
              <a:extLst>
                <a:ext uri="{FF2B5EF4-FFF2-40B4-BE49-F238E27FC236}">
                  <a16:creationId xmlns:a16="http://schemas.microsoft.com/office/drawing/2014/main" id="{DBF0B1A7-08AE-4236-AB12-C7AA2F8BA92A}"/>
                </a:ext>
              </a:extLst>
            </p:cNvPr>
            <p:cNvSpPr/>
            <p:nvPr/>
          </p:nvSpPr>
          <p:spPr bwMode="auto">
            <a:xfrm>
              <a:off x="5938179" y="288091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0" name="Oval 359">
              <a:extLst>
                <a:ext uri="{FF2B5EF4-FFF2-40B4-BE49-F238E27FC236}">
                  <a16:creationId xmlns:a16="http://schemas.microsoft.com/office/drawing/2014/main" id="{37E209F3-4BBB-4949-AE3B-020F8ADF800F}"/>
                </a:ext>
              </a:extLst>
            </p:cNvPr>
            <p:cNvSpPr/>
            <p:nvPr/>
          </p:nvSpPr>
          <p:spPr bwMode="auto">
            <a:xfrm>
              <a:off x="6378886" y="2676497"/>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1" name="Oval 360">
              <a:extLst>
                <a:ext uri="{FF2B5EF4-FFF2-40B4-BE49-F238E27FC236}">
                  <a16:creationId xmlns:a16="http://schemas.microsoft.com/office/drawing/2014/main" id="{18FC5142-DEA8-46EE-B6C4-A95A34337635}"/>
                </a:ext>
              </a:extLst>
            </p:cNvPr>
            <p:cNvSpPr/>
            <p:nvPr/>
          </p:nvSpPr>
          <p:spPr bwMode="auto">
            <a:xfrm>
              <a:off x="6352357" y="2953973"/>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2" name="Oval 361">
              <a:extLst>
                <a:ext uri="{FF2B5EF4-FFF2-40B4-BE49-F238E27FC236}">
                  <a16:creationId xmlns:a16="http://schemas.microsoft.com/office/drawing/2014/main" id="{C273CE2B-E26F-4CE0-8FE7-9E00711D691A}"/>
                </a:ext>
              </a:extLst>
            </p:cNvPr>
            <p:cNvSpPr/>
            <p:nvPr/>
          </p:nvSpPr>
          <p:spPr bwMode="auto">
            <a:xfrm>
              <a:off x="6450948" y="2435522"/>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3" name="Oval 362">
              <a:extLst>
                <a:ext uri="{FF2B5EF4-FFF2-40B4-BE49-F238E27FC236}">
                  <a16:creationId xmlns:a16="http://schemas.microsoft.com/office/drawing/2014/main" id="{74B783B5-1DBE-4037-A67A-20AA3BBEA7F9}"/>
                </a:ext>
              </a:extLst>
            </p:cNvPr>
            <p:cNvSpPr/>
            <p:nvPr/>
          </p:nvSpPr>
          <p:spPr bwMode="auto">
            <a:xfrm>
              <a:off x="6486974" y="2416990"/>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4" name="Oval 363">
              <a:extLst>
                <a:ext uri="{FF2B5EF4-FFF2-40B4-BE49-F238E27FC236}">
                  <a16:creationId xmlns:a16="http://schemas.microsoft.com/office/drawing/2014/main" id="{96071EBB-AD30-4326-8480-0693112AB6F2}"/>
                </a:ext>
              </a:extLst>
            </p:cNvPr>
            <p:cNvSpPr/>
            <p:nvPr/>
          </p:nvSpPr>
          <p:spPr bwMode="auto">
            <a:xfrm>
              <a:off x="6570914" y="2316763"/>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5" name="Oval 364">
              <a:extLst>
                <a:ext uri="{FF2B5EF4-FFF2-40B4-BE49-F238E27FC236}">
                  <a16:creationId xmlns:a16="http://schemas.microsoft.com/office/drawing/2014/main" id="{0DEA2E8C-1111-4150-AA9E-607D958C1B7C}"/>
                </a:ext>
              </a:extLst>
            </p:cNvPr>
            <p:cNvSpPr/>
            <p:nvPr/>
          </p:nvSpPr>
          <p:spPr bwMode="auto">
            <a:xfrm>
              <a:off x="6413073" y="2587890"/>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6" name="Oval 365">
              <a:extLst>
                <a:ext uri="{FF2B5EF4-FFF2-40B4-BE49-F238E27FC236}">
                  <a16:creationId xmlns:a16="http://schemas.microsoft.com/office/drawing/2014/main" id="{25949AB1-4666-478D-926A-0344932710BA}"/>
                </a:ext>
              </a:extLst>
            </p:cNvPr>
            <p:cNvSpPr/>
            <p:nvPr/>
          </p:nvSpPr>
          <p:spPr bwMode="auto">
            <a:xfrm>
              <a:off x="6860335" y="2501923"/>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7" name="Oval 366">
              <a:extLst>
                <a:ext uri="{FF2B5EF4-FFF2-40B4-BE49-F238E27FC236}">
                  <a16:creationId xmlns:a16="http://schemas.microsoft.com/office/drawing/2014/main" id="{35357208-979A-45AF-8B1E-5929DDBDB7CC}"/>
                </a:ext>
              </a:extLst>
            </p:cNvPr>
            <p:cNvSpPr/>
            <p:nvPr/>
          </p:nvSpPr>
          <p:spPr bwMode="auto">
            <a:xfrm>
              <a:off x="6798712" y="2535278"/>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8" name="Oval 367">
              <a:extLst>
                <a:ext uri="{FF2B5EF4-FFF2-40B4-BE49-F238E27FC236}">
                  <a16:creationId xmlns:a16="http://schemas.microsoft.com/office/drawing/2014/main" id="{427E6C42-EEE9-4337-AFE9-58EE7C3C78BD}"/>
                </a:ext>
              </a:extLst>
            </p:cNvPr>
            <p:cNvSpPr/>
            <p:nvPr/>
          </p:nvSpPr>
          <p:spPr bwMode="auto">
            <a:xfrm>
              <a:off x="6830040" y="2516592"/>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9" name="Oval 368">
              <a:extLst>
                <a:ext uri="{FF2B5EF4-FFF2-40B4-BE49-F238E27FC236}">
                  <a16:creationId xmlns:a16="http://schemas.microsoft.com/office/drawing/2014/main" id="{07C14D09-BBCC-46C4-9818-E38C00BCB905}"/>
                </a:ext>
              </a:extLst>
            </p:cNvPr>
            <p:cNvSpPr/>
            <p:nvPr/>
          </p:nvSpPr>
          <p:spPr bwMode="auto">
            <a:xfrm>
              <a:off x="6381725" y="2920773"/>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70" name="Oval 369">
              <a:extLst>
                <a:ext uri="{FF2B5EF4-FFF2-40B4-BE49-F238E27FC236}">
                  <a16:creationId xmlns:a16="http://schemas.microsoft.com/office/drawing/2014/main" id="{D5698750-DF0A-4C5A-88A8-F6AF34C4609E}"/>
                </a:ext>
              </a:extLst>
            </p:cNvPr>
            <p:cNvSpPr/>
            <p:nvPr/>
          </p:nvSpPr>
          <p:spPr bwMode="auto">
            <a:xfrm>
              <a:off x="6411093" y="2913521"/>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1" name="Oval 370">
              <a:extLst>
                <a:ext uri="{FF2B5EF4-FFF2-40B4-BE49-F238E27FC236}">
                  <a16:creationId xmlns:a16="http://schemas.microsoft.com/office/drawing/2014/main" id="{8E19CFC9-EC57-4953-A653-516875F0AB54}"/>
                </a:ext>
              </a:extLst>
            </p:cNvPr>
            <p:cNvSpPr/>
            <p:nvPr/>
          </p:nvSpPr>
          <p:spPr bwMode="auto">
            <a:xfrm>
              <a:off x="6491158" y="2885879"/>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2" name="Oval 371">
              <a:extLst>
                <a:ext uri="{FF2B5EF4-FFF2-40B4-BE49-F238E27FC236}">
                  <a16:creationId xmlns:a16="http://schemas.microsoft.com/office/drawing/2014/main" id="{388FC9B8-7F02-414B-840E-A9EDE5BA669F}"/>
                </a:ext>
              </a:extLst>
            </p:cNvPr>
            <p:cNvSpPr/>
            <p:nvPr/>
          </p:nvSpPr>
          <p:spPr bwMode="auto">
            <a:xfrm>
              <a:off x="6575077" y="2811175"/>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3" name="Oval 372">
              <a:extLst>
                <a:ext uri="{FF2B5EF4-FFF2-40B4-BE49-F238E27FC236}">
                  <a16:creationId xmlns:a16="http://schemas.microsoft.com/office/drawing/2014/main" id="{CBE2AC28-F787-4D39-9703-791D8430978A}"/>
                </a:ext>
              </a:extLst>
            </p:cNvPr>
            <p:cNvSpPr/>
            <p:nvPr/>
          </p:nvSpPr>
          <p:spPr bwMode="auto">
            <a:xfrm>
              <a:off x="6600232" y="2809182"/>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4" name="Oval 373">
              <a:extLst>
                <a:ext uri="{FF2B5EF4-FFF2-40B4-BE49-F238E27FC236}">
                  <a16:creationId xmlns:a16="http://schemas.microsoft.com/office/drawing/2014/main" id="{96A12FED-0C6A-4DF5-964A-B2B1710667E6}"/>
                </a:ext>
              </a:extLst>
            </p:cNvPr>
            <p:cNvSpPr/>
            <p:nvPr/>
          </p:nvSpPr>
          <p:spPr bwMode="auto">
            <a:xfrm>
              <a:off x="6635625" y="2784081"/>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5" name="Oval 374">
              <a:extLst>
                <a:ext uri="{FF2B5EF4-FFF2-40B4-BE49-F238E27FC236}">
                  <a16:creationId xmlns:a16="http://schemas.microsoft.com/office/drawing/2014/main" id="{7986FE48-D9F4-4EEE-849C-E87A5E176E32}"/>
                </a:ext>
              </a:extLst>
            </p:cNvPr>
            <p:cNvSpPr/>
            <p:nvPr/>
          </p:nvSpPr>
          <p:spPr bwMode="auto">
            <a:xfrm>
              <a:off x="6715760" y="269656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6" name="Oval 375">
              <a:extLst>
                <a:ext uri="{FF2B5EF4-FFF2-40B4-BE49-F238E27FC236}">
                  <a16:creationId xmlns:a16="http://schemas.microsoft.com/office/drawing/2014/main" id="{D92B1A92-D530-469A-A65C-850D3DF8BB62}"/>
                </a:ext>
              </a:extLst>
            </p:cNvPr>
            <p:cNvSpPr/>
            <p:nvPr/>
          </p:nvSpPr>
          <p:spPr bwMode="auto">
            <a:xfrm>
              <a:off x="6684432" y="2710523"/>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7" name="Oval 376">
              <a:extLst>
                <a:ext uri="{FF2B5EF4-FFF2-40B4-BE49-F238E27FC236}">
                  <a16:creationId xmlns:a16="http://schemas.microsoft.com/office/drawing/2014/main" id="{2145C4FF-9A7D-4C27-ADFA-58397F74D000}"/>
                </a:ext>
              </a:extLst>
            </p:cNvPr>
            <p:cNvSpPr/>
            <p:nvPr/>
          </p:nvSpPr>
          <p:spPr bwMode="auto">
            <a:xfrm>
              <a:off x="6748574" y="262674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8" name="Oval 377">
              <a:extLst>
                <a:ext uri="{FF2B5EF4-FFF2-40B4-BE49-F238E27FC236}">
                  <a16:creationId xmlns:a16="http://schemas.microsoft.com/office/drawing/2014/main" id="{9798B6C8-80BC-478D-8D59-2CF1E4083890}"/>
                </a:ext>
              </a:extLst>
            </p:cNvPr>
            <p:cNvSpPr/>
            <p:nvPr/>
          </p:nvSpPr>
          <p:spPr bwMode="auto">
            <a:xfrm>
              <a:off x="6351698" y="2918391"/>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9" name="Oval 378">
              <a:extLst>
                <a:ext uri="{FF2B5EF4-FFF2-40B4-BE49-F238E27FC236}">
                  <a16:creationId xmlns:a16="http://schemas.microsoft.com/office/drawing/2014/main" id="{B9BA146E-CBD3-4522-BB42-DB734B7CA0CD}"/>
                </a:ext>
              </a:extLst>
            </p:cNvPr>
            <p:cNvSpPr/>
            <p:nvPr/>
          </p:nvSpPr>
          <p:spPr bwMode="auto">
            <a:xfrm>
              <a:off x="6449898" y="2951116"/>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0" name="Oval 379">
              <a:extLst>
                <a:ext uri="{FF2B5EF4-FFF2-40B4-BE49-F238E27FC236}">
                  <a16:creationId xmlns:a16="http://schemas.microsoft.com/office/drawing/2014/main" id="{497ADF94-F25C-4B7F-9B63-A036A4B30686}"/>
                </a:ext>
              </a:extLst>
            </p:cNvPr>
            <p:cNvSpPr/>
            <p:nvPr/>
          </p:nvSpPr>
          <p:spPr bwMode="auto">
            <a:xfrm>
              <a:off x="6622522" y="2946927"/>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1" name="Oval 380">
              <a:extLst>
                <a:ext uri="{FF2B5EF4-FFF2-40B4-BE49-F238E27FC236}">
                  <a16:creationId xmlns:a16="http://schemas.microsoft.com/office/drawing/2014/main" id="{034B07DF-D62B-42AA-BC9D-6A4A2F7BF8D1}"/>
                </a:ext>
              </a:extLst>
            </p:cNvPr>
            <p:cNvSpPr/>
            <p:nvPr/>
          </p:nvSpPr>
          <p:spPr bwMode="auto">
            <a:xfrm>
              <a:off x="6676807" y="2947460"/>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3" name="Oval 382">
              <a:extLst>
                <a:ext uri="{FF2B5EF4-FFF2-40B4-BE49-F238E27FC236}">
                  <a16:creationId xmlns:a16="http://schemas.microsoft.com/office/drawing/2014/main" id="{22265140-03C1-4766-81E7-3253549A6D45}"/>
                </a:ext>
              </a:extLst>
            </p:cNvPr>
            <p:cNvSpPr/>
            <p:nvPr/>
          </p:nvSpPr>
          <p:spPr bwMode="auto">
            <a:xfrm>
              <a:off x="7154067" y="2946648"/>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4" name="Oval 383">
              <a:extLst>
                <a:ext uri="{FF2B5EF4-FFF2-40B4-BE49-F238E27FC236}">
                  <a16:creationId xmlns:a16="http://schemas.microsoft.com/office/drawing/2014/main" id="{F208F40C-AE22-4A91-924F-83E27E2D0ED6}"/>
                </a:ext>
              </a:extLst>
            </p:cNvPr>
            <p:cNvSpPr/>
            <p:nvPr/>
          </p:nvSpPr>
          <p:spPr bwMode="auto">
            <a:xfrm>
              <a:off x="6738947" y="2946311"/>
              <a:ext cx="53165" cy="53165"/>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06" name="Freeform: Shape 405">
            <a:extLst>
              <a:ext uri="{FF2B5EF4-FFF2-40B4-BE49-F238E27FC236}">
                <a16:creationId xmlns:a16="http://schemas.microsoft.com/office/drawing/2014/main" id="{26B267D3-EC5C-4B2B-B117-8A301C25A6CD}"/>
              </a:ext>
            </a:extLst>
          </p:cNvPr>
          <p:cNvSpPr/>
          <p:nvPr/>
        </p:nvSpPr>
        <p:spPr bwMode="auto">
          <a:xfrm>
            <a:off x="1483171" y="4117251"/>
            <a:ext cx="1878046" cy="1261296"/>
          </a:xfrm>
          <a:custGeom>
            <a:avLst/>
            <a:gdLst>
              <a:gd name="connsiteX0" fmla="*/ 0 w 1219200"/>
              <a:gd name="connsiteY0" fmla="*/ 0 h 828135"/>
              <a:gd name="connsiteX1" fmla="*/ 0 w 1219200"/>
              <a:gd name="connsiteY1" fmla="*/ 828135 h 828135"/>
              <a:gd name="connsiteX2" fmla="*/ 1219200 w 1219200"/>
              <a:gd name="connsiteY2" fmla="*/ 828135 h 828135"/>
            </a:gdLst>
            <a:ahLst/>
            <a:cxnLst>
              <a:cxn ang="0">
                <a:pos x="connsiteX0" y="connsiteY0"/>
              </a:cxn>
              <a:cxn ang="0">
                <a:pos x="connsiteX1" y="connsiteY1"/>
              </a:cxn>
              <a:cxn ang="0">
                <a:pos x="connsiteX2" y="connsiteY2"/>
              </a:cxn>
            </a:cxnLst>
            <a:rect l="l" t="t" r="r" b="b"/>
            <a:pathLst>
              <a:path w="1219200" h="828135">
                <a:moveTo>
                  <a:pt x="0" y="0"/>
                </a:moveTo>
                <a:lnTo>
                  <a:pt x="0" y="828135"/>
                </a:lnTo>
                <a:lnTo>
                  <a:pt x="1219200" y="82813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07" name="TextBox 406">
            <a:extLst>
              <a:ext uri="{FF2B5EF4-FFF2-40B4-BE49-F238E27FC236}">
                <a16:creationId xmlns:a16="http://schemas.microsoft.com/office/drawing/2014/main" id="{10C52E54-1E3B-4311-AA53-403C273E181F}"/>
              </a:ext>
            </a:extLst>
          </p:cNvPr>
          <p:cNvSpPr txBox="1"/>
          <p:nvPr/>
        </p:nvSpPr>
        <p:spPr bwMode="auto">
          <a:xfrm rot="16200000">
            <a:off x="574774" y="4642439"/>
            <a:ext cx="933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a:t>
            </a:r>
          </a:p>
        </p:txBody>
      </p:sp>
      <p:grpSp>
        <p:nvGrpSpPr>
          <p:cNvPr id="414" name="Group 413">
            <a:extLst>
              <a:ext uri="{FF2B5EF4-FFF2-40B4-BE49-F238E27FC236}">
                <a16:creationId xmlns:a16="http://schemas.microsoft.com/office/drawing/2014/main" id="{C7BA9339-DB51-4540-9B2A-6D9D823647CA}"/>
              </a:ext>
            </a:extLst>
          </p:cNvPr>
          <p:cNvGrpSpPr/>
          <p:nvPr/>
        </p:nvGrpSpPr>
        <p:grpSpPr>
          <a:xfrm>
            <a:off x="1411526" y="4122967"/>
            <a:ext cx="71645" cy="1255439"/>
            <a:chOff x="3341371" y="3336360"/>
            <a:chExt cx="71645" cy="1717334"/>
          </a:xfrm>
        </p:grpSpPr>
        <p:sp>
          <p:nvSpPr>
            <p:cNvPr id="418" name="Line 179">
              <a:extLst>
                <a:ext uri="{FF2B5EF4-FFF2-40B4-BE49-F238E27FC236}">
                  <a16:creationId xmlns:a16="http://schemas.microsoft.com/office/drawing/2014/main" id="{5F569C6B-C584-4BDD-A771-1F3BF5D6D36B}"/>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9" name="Line 181">
              <a:extLst>
                <a:ext uri="{FF2B5EF4-FFF2-40B4-BE49-F238E27FC236}">
                  <a16:creationId xmlns:a16="http://schemas.microsoft.com/office/drawing/2014/main" id="{1FA36C45-3390-4F4E-BDD8-848038EEB943}"/>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0" name="Line 183">
              <a:extLst>
                <a:ext uri="{FF2B5EF4-FFF2-40B4-BE49-F238E27FC236}">
                  <a16:creationId xmlns:a16="http://schemas.microsoft.com/office/drawing/2014/main" id="{D3BADEC2-3A1C-40FE-BA5C-AA63DA9964B3}"/>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1" name="Line 185">
              <a:extLst>
                <a:ext uri="{FF2B5EF4-FFF2-40B4-BE49-F238E27FC236}">
                  <a16:creationId xmlns:a16="http://schemas.microsoft.com/office/drawing/2014/main" id="{C708ADFF-FCA9-4E18-B1D1-47AB1D5E07F1}"/>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2" name="Line 187">
              <a:extLst>
                <a:ext uri="{FF2B5EF4-FFF2-40B4-BE49-F238E27FC236}">
                  <a16:creationId xmlns:a16="http://schemas.microsoft.com/office/drawing/2014/main" id="{AA72C0CA-1490-4F85-99EF-D73C734E774F}"/>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3" name="Line 189">
              <a:extLst>
                <a:ext uri="{FF2B5EF4-FFF2-40B4-BE49-F238E27FC236}">
                  <a16:creationId xmlns:a16="http://schemas.microsoft.com/office/drawing/2014/main" id="{8F4308AA-975D-4DF7-8BB0-34CEEFF0480D}"/>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60" name="Group 459">
            <a:extLst>
              <a:ext uri="{FF2B5EF4-FFF2-40B4-BE49-F238E27FC236}">
                <a16:creationId xmlns:a16="http://schemas.microsoft.com/office/drawing/2014/main" id="{8C4FF56A-DDE0-41CB-B46E-B4E258F892B7}"/>
              </a:ext>
            </a:extLst>
          </p:cNvPr>
          <p:cNvGrpSpPr/>
          <p:nvPr/>
        </p:nvGrpSpPr>
        <p:grpSpPr>
          <a:xfrm>
            <a:off x="1144407" y="4029880"/>
            <a:ext cx="235648" cy="1380737"/>
            <a:chOff x="1066583" y="3803076"/>
            <a:chExt cx="235648" cy="1368889"/>
          </a:xfrm>
        </p:grpSpPr>
        <p:sp>
          <p:nvSpPr>
            <p:cNvPr id="409" name="Rectangle 180">
              <a:extLst>
                <a:ext uri="{FF2B5EF4-FFF2-40B4-BE49-F238E27FC236}">
                  <a16:creationId xmlns:a16="http://schemas.microsoft.com/office/drawing/2014/main" id="{838A6171-A785-490C-9ADF-5E3ECE9D4326}"/>
                </a:ext>
              </a:extLst>
            </p:cNvPr>
            <p:cNvSpPr>
              <a:spLocks noChangeArrowheads="1"/>
            </p:cNvSpPr>
            <p:nvPr/>
          </p:nvSpPr>
          <p:spPr bwMode="auto">
            <a:xfrm>
              <a:off x="1223681" y="5058515"/>
              <a:ext cx="78548" cy="11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0" name="Rectangle 182">
              <a:extLst>
                <a:ext uri="{FF2B5EF4-FFF2-40B4-BE49-F238E27FC236}">
                  <a16:creationId xmlns:a16="http://schemas.microsoft.com/office/drawing/2014/main" id="{20764314-E301-4D79-8937-47E155E6A8F3}"/>
                </a:ext>
              </a:extLst>
            </p:cNvPr>
            <p:cNvSpPr>
              <a:spLocks noChangeArrowheads="1"/>
            </p:cNvSpPr>
            <p:nvPr/>
          </p:nvSpPr>
          <p:spPr bwMode="auto">
            <a:xfrm>
              <a:off x="1145137" y="4809520"/>
              <a:ext cx="157094" cy="1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1" name="Rectangle 184">
              <a:extLst>
                <a:ext uri="{FF2B5EF4-FFF2-40B4-BE49-F238E27FC236}">
                  <a16:creationId xmlns:a16="http://schemas.microsoft.com/office/drawing/2014/main" id="{561B88D3-E966-49E2-8C89-114D785B38E6}"/>
                </a:ext>
              </a:extLst>
            </p:cNvPr>
            <p:cNvSpPr>
              <a:spLocks noChangeArrowheads="1"/>
            </p:cNvSpPr>
            <p:nvPr/>
          </p:nvSpPr>
          <p:spPr bwMode="auto">
            <a:xfrm>
              <a:off x="1145137" y="4556340"/>
              <a:ext cx="157094" cy="1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2" name="Rectangle 186">
              <a:extLst>
                <a:ext uri="{FF2B5EF4-FFF2-40B4-BE49-F238E27FC236}">
                  <a16:creationId xmlns:a16="http://schemas.microsoft.com/office/drawing/2014/main" id="{22342862-9D88-4E6F-912C-FE867A9C93B2}"/>
                </a:ext>
              </a:extLst>
            </p:cNvPr>
            <p:cNvSpPr>
              <a:spLocks noChangeArrowheads="1"/>
            </p:cNvSpPr>
            <p:nvPr/>
          </p:nvSpPr>
          <p:spPr bwMode="auto">
            <a:xfrm>
              <a:off x="1145137" y="4305251"/>
              <a:ext cx="157094" cy="1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3" name="Rectangle 188">
              <a:extLst>
                <a:ext uri="{FF2B5EF4-FFF2-40B4-BE49-F238E27FC236}">
                  <a16:creationId xmlns:a16="http://schemas.microsoft.com/office/drawing/2014/main" id="{D79B8D9C-90AB-4502-A30B-087A9957EAF6}"/>
                </a:ext>
              </a:extLst>
            </p:cNvPr>
            <p:cNvSpPr>
              <a:spLocks noChangeArrowheads="1"/>
            </p:cNvSpPr>
            <p:nvPr/>
          </p:nvSpPr>
          <p:spPr bwMode="auto">
            <a:xfrm>
              <a:off x="1145137" y="4056257"/>
              <a:ext cx="157094" cy="1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5" name="Rectangle 190">
              <a:extLst>
                <a:ext uri="{FF2B5EF4-FFF2-40B4-BE49-F238E27FC236}">
                  <a16:creationId xmlns:a16="http://schemas.microsoft.com/office/drawing/2014/main" id="{0FD1DA3C-73A5-4E86-B285-401228FB809D}"/>
                </a:ext>
              </a:extLst>
            </p:cNvPr>
            <p:cNvSpPr>
              <a:spLocks noChangeArrowheads="1"/>
            </p:cNvSpPr>
            <p:nvPr/>
          </p:nvSpPr>
          <p:spPr bwMode="auto">
            <a:xfrm>
              <a:off x="1066583" y="3803076"/>
              <a:ext cx="235642" cy="18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424" name="Group 423">
            <a:extLst>
              <a:ext uri="{FF2B5EF4-FFF2-40B4-BE49-F238E27FC236}">
                <a16:creationId xmlns:a16="http://schemas.microsoft.com/office/drawing/2014/main" id="{7A750BCA-AF4F-4356-871A-6E1A22CCC2E2}"/>
              </a:ext>
            </a:extLst>
          </p:cNvPr>
          <p:cNvGrpSpPr/>
          <p:nvPr/>
        </p:nvGrpSpPr>
        <p:grpSpPr>
          <a:xfrm>
            <a:off x="1478424" y="5389906"/>
            <a:ext cx="1876470" cy="56070"/>
            <a:chOff x="5834838" y="3666510"/>
            <a:chExt cx="1568740" cy="76524"/>
          </a:xfrm>
        </p:grpSpPr>
        <p:sp>
          <p:nvSpPr>
            <p:cNvPr id="425" name="Line 179">
              <a:extLst>
                <a:ext uri="{FF2B5EF4-FFF2-40B4-BE49-F238E27FC236}">
                  <a16:creationId xmlns:a16="http://schemas.microsoft.com/office/drawing/2014/main" id="{190109F7-9EED-4A8A-B031-2797D0BAE1C2}"/>
                </a:ext>
              </a:extLst>
            </p:cNvPr>
            <p:cNvSpPr>
              <a:spLocks noChangeShapeType="1"/>
            </p:cNvSpPr>
            <p:nvPr/>
          </p:nvSpPr>
          <p:spPr bwMode="auto">
            <a:xfrm rot="5400000" flipH="1">
              <a:off x="579657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6" name="Line 181">
              <a:extLst>
                <a:ext uri="{FF2B5EF4-FFF2-40B4-BE49-F238E27FC236}">
                  <a16:creationId xmlns:a16="http://schemas.microsoft.com/office/drawing/2014/main" id="{04D1B408-9B16-4D2A-B6B5-C04C031BCE93}"/>
                </a:ext>
              </a:extLst>
            </p:cNvPr>
            <p:cNvSpPr>
              <a:spLocks noChangeShapeType="1"/>
            </p:cNvSpPr>
            <p:nvPr/>
          </p:nvSpPr>
          <p:spPr bwMode="auto">
            <a:xfrm rot="5400000" flipH="1">
              <a:off x="6110324"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7" name="Line 183">
              <a:extLst>
                <a:ext uri="{FF2B5EF4-FFF2-40B4-BE49-F238E27FC236}">
                  <a16:creationId xmlns:a16="http://schemas.microsoft.com/office/drawing/2014/main" id="{7888F289-8F12-4559-AA8A-AD85ED84A5BB}"/>
                </a:ext>
              </a:extLst>
            </p:cNvPr>
            <p:cNvSpPr>
              <a:spLocks noChangeShapeType="1"/>
            </p:cNvSpPr>
            <p:nvPr/>
          </p:nvSpPr>
          <p:spPr bwMode="auto">
            <a:xfrm rot="5400000" flipH="1">
              <a:off x="6424072"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8" name="Line 185">
              <a:extLst>
                <a:ext uri="{FF2B5EF4-FFF2-40B4-BE49-F238E27FC236}">
                  <a16:creationId xmlns:a16="http://schemas.microsoft.com/office/drawing/2014/main" id="{0B83DF25-2EB7-470A-917F-8F870C351D11}"/>
                </a:ext>
              </a:extLst>
            </p:cNvPr>
            <p:cNvSpPr>
              <a:spLocks noChangeShapeType="1"/>
            </p:cNvSpPr>
            <p:nvPr/>
          </p:nvSpPr>
          <p:spPr bwMode="auto">
            <a:xfrm rot="5400000" flipH="1">
              <a:off x="6737820"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9" name="Line 187">
              <a:extLst>
                <a:ext uri="{FF2B5EF4-FFF2-40B4-BE49-F238E27FC236}">
                  <a16:creationId xmlns:a16="http://schemas.microsoft.com/office/drawing/2014/main" id="{B1FDD0EC-28C6-4FAA-8B45-7B6F6637A022}"/>
                </a:ext>
              </a:extLst>
            </p:cNvPr>
            <p:cNvSpPr>
              <a:spLocks noChangeShapeType="1"/>
            </p:cNvSpPr>
            <p:nvPr/>
          </p:nvSpPr>
          <p:spPr bwMode="auto">
            <a:xfrm rot="5400000" flipH="1">
              <a:off x="7051568"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0" name="Line 189">
              <a:extLst>
                <a:ext uri="{FF2B5EF4-FFF2-40B4-BE49-F238E27FC236}">
                  <a16:creationId xmlns:a16="http://schemas.microsoft.com/office/drawing/2014/main" id="{CA359F05-0D5E-443D-B06D-8B4BC5E09305}"/>
                </a:ext>
              </a:extLst>
            </p:cNvPr>
            <p:cNvSpPr>
              <a:spLocks noChangeShapeType="1"/>
            </p:cNvSpPr>
            <p:nvPr/>
          </p:nvSpPr>
          <p:spPr bwMode="auto">
            <a:xfrm rot="5400000" flipH="1">
              <a:off x="736531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431" name="TextBox 430">
            <a:extLst>
              <a:ext uri="{FF2B5EF4-FFF2-40B4-BE49-F238E27FC236}">
                <a16:creationId xmlns:a16="http://schemas.microsoft.com/office/drawing/2014/main" id="{42B50588-5836-4C25-A8D7-96D08963F6AC}"/>
              </a:ext>
            </a:extLst>
          </p:cNvPr>
          <p:cNvSpPr txBox="1"/>
          <p:nvPr/>
        </p:nvSpPr>
        <p:spPr bwMode="auto">
          <a:xfrm>
            <a:off x="1380049" y="5397676"/>
            <a:ext cx="202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32" name="TextBox 431">
            <a:extLst>
              <a:ext uri="{FF2B5EF4-FFF2-40B4-BE49-F238E27FC236}">
                <a16:creationId xmlns:a16="http://schemas.microsoft.com/office/drawing/2014/main" id="{9927619C-FC02-41B2-B9FB-F47187D39A8A}"/>
              </a:ext>
            </a:extLst>
          </p:cNvPr>
          <p:cNvSpPr txBox="1"/>
          <p:nvPr/>
        </p:nvSpPr>
        <p:spPr bwMode="auto">
          <a:xfrm>
            <a:off x="1680790" y="5397676"/>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33" name="TextBox 432">
            <a:extLst>
              <a:ext uri="{FF2B5EF4-FFF2-40B4-BE49-F238E27FC236}">
                <a16:creationId xmlns:a16="http://schemas.microsoft.com/office/drawing/2014/main" id="{B68919AA-7756-4E8F-9FA7-F6CA5C249D0D}"/>
              </a:ext>
            </a:extLst>
          </p:cNvPr>
          <p:cNvSpPr txBox="1"/>
          <p:nvPr/>
        </p:nvSpPr>
        <p:spPr bwMode="auto">
          <a:xfrm>
            <a:off x="2067811" y="539767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34" name="TextBox 433">
            <a:extLst>
              <a:ext uri="{FF2B5EF4-FFF2-40B4-BE49-F238E27FC236}">
                <a16:creationId xmlns:a16="http://schemas.microsoft.com/office/drawing/2014/main" id="{2E9C5D5B-6C34-4104-85FA-B16511FE613E}"/>
              </a:ext>
            </a:extLst>
          </p:cNvPr>
          <p:cNvSpPr txBox="1"/>
          <p:nvPr/>
        </p:nvSpPr>
        <p:spPr bwMode="auto">
          <a:xfrm>
            <a:off x="2434968" y="539767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435" name="TextBox 434">
            <a:extLst>
              <a:ext uri="{FF2B5EF4-FFF2-40B4-BE49-F238E27FC236}">
                <a16:creationId xmlns:a16="http://schemas.microsoft.com/office/drawing/2014/main" id="{54AE08BC-55D1-45EA-9570-C96458A8539A}"/>
              </a:ext>
            </a:extLst>
          </p:cNvPr>
          <p:cNvSpPr txBox="1"/>
          <p:nvPr/>
        </p:nvSpPr>
        <p:spPr bwMode="auto">
          <a:xfrm>
            <a:off x="2810769" y="539767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36" name="TextBox 435">
            <a:extLst>
              <a:ext uri="{FF2B5EF4-FFF2-40B4-BE49-F238E27FC236}">
                <a16:creationId xmlns:a16="http://schemas.microsoft.com/office/drawing/2014/main" id="{53EC91CB-AB14-4C18-A532-529F6A37A30E}"/>
              </a:ext>
            </a:extLst>
          </p:cNvPr>
          <p:cNvSpPr txBox="1"/>
          <p:nvPr/>
        </p:nvSpPr>
        <p:spPr bwMode="auto">
          <a:xfrm>
            <a:off x="3188937" y="539767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437" name="TextBox 436">
            <a:extLst>
              <a:ext uri="{FF2B5EF4-FFF2-40B4-BE49-F238E27FC236}">
                <a16:creationId xmlns:a16="http://schemas.microsoft.com/office/drawing/2014/main" id="{8DD3936C-4986-4407-94CA-8D220D9BF84C}"/>
              </a:ext>
            </a:extLst>
          </p:cNvPr>
          <p:cNvSpPr txBox="1"/>
          <p:nvPr/>
        </p:nvSpPr>
        <p:spPr bwMode="auto">
          <a:xfrm>
            <a:off x="2170472" y="5580464"/>
            <a:ext cx="4871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sp>
        <p:nvSpPr>
          <p:cNvPr id="459" name="TextBox 458">
            <a:extLst>
              <a:ext uri="{FF2B5EF4-FFF2-40B4-BE49-F238E27FC236}">
                <a16:creationId xmlns:a16="http://schemas.microsoft.com/office/drawing/2014/main" id="{B7B83C08-F76A-4C1C-82FD-F623BAE16248}"/>
              </a:ext>
            </a:extLst>
          </p:cNvPr>
          <p:cNvSpPr txBox="1"/>
          <p:nvPr/>
        </p:nvSpPr>
        <p:spPr bwMode="auto">
          <a:xfrm>
            <a:off x="1864733" y="3728699"/>
            <a:ext cx="9820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Plot</a:t>
            </a:r>
          </a:p>
        </p:txBody>
      </p:sp>
      <p:sp>
        <p:nvSpPr>
          <p:cNvPr id="463" name="Rectangle 157">
            <a:extLst>
              <a:ext uri="{FF2B5EF4-FFF2-40B4-BE49-F238E27FC236}">
                <a16:creationId xmlns:a16="http://schemas.microsoft.com/office/drawing/2014/main" id="{CF530D1E-8D6E-43E6-812B-930B4065B0D6}"/>
              </a:ext>
            </a:extLst>
          </p:cNvPr>
          <p:cNvSpPr>
            <a:spLocks noChangeArrowheads="1"/>
          </p:cNvSpPr>
          <p:nvPr/>
        </p:nvSpPr>
        <p:spPr bwMode="auto">
          <a:xfrm>
            <a:off x="1608973" y="5826370"/>
            <a:ext cx="6029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Vehicle</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MRTC849</a:t>
            </a:r>
          </a:p>
        </p:txBody>
      </p:sp>
      <p:cxnSp>
        <p:nvCxnSpPr>
          <p:cNvPr id="464" name="Straight Connector 463">
            <a:extLst>
              <a:ext uri="{FF2B5EF4-FFF2-40B4-BE49-F238E27FC236}">
                <a16:creationId xmlns:a16="http://schemas.microsoft.com/office/drawing/2014/main" id="{583F6C02-4414-4065-82C2-5EB5DFF5445C}"/>
              </a:ext>
            </a:extLst>
          </p:cNvPr>
          <p:cNvCxnSpPr/>
          <p:nvPr/>
        </p:nvCxnSpPr>
        <p:spPr bwMode="auto">
          <a:xfrm>
            <a:off x="1291895" y="5925562"/>
            <a:ext cx="239262" cy="0"/>
          </a:xfrm>
          <a:prstGeom prst="line">
            <a:avLst/>
          </a:prstGeom>
          <a:noFill/>
          <a:ln w="28575" cap="flat" cmpd="sng" algn="ctr">
            <a:solidFill>
              <a:schemeClr val="accent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682A55E0-76D8-4C26-A05B-56246D5F421C}"/>
              </a:ext>
            </a:extLst>
          </p:cNvPr>
          <p:cNvCxnSpPr/>
          <p:nvPr/>
        </p:nvCxnSpPr>
        <p:spPr bwMode="auto">
          <a:xfrm>
            <a:off x="1291895" y="6100362"/>
            <a:ext cx="239262" cy="0"/>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38032E51-AFD2-467E-9326-D77B128CECD7}"/>
              </a:ext>
            </a:extLst>
          </p:cNvPr>
          <p:cNvCxnSpPr/>
          <p:nvPr/>
        </p:nvCxnSpPr>
        <p:spPr bwMode="auto">
          <a:xfrm>
            <a:off x="2384754" y="5920752"/>
            <a:ext cx="239262" cy="0"/>
          </a:xfrm>
          <a:prstGeom prst="line">
            <a:avLst/>
          </a:prstGeom>
          <a:noFill/>
          <a:ln w="28575" cap="flat" cmpd="sng" algn="ctr">
            <a:solidFill>
              <a:schemeClr val="accent4"/>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53A83C68-EB07-4CF0-9DA0-F35218F693E8}"/>
              </a:ext>
            </a:extLst>
          </p:cNvPr>
          <p:cNvCxnSpPr/>
          <p:nvPr/>
        </p:nvCxnSpPr>
        <p:spPr bwMode="auto">
          <a:xfrm>
            <a:off x="2392479" y="6094142"/>
            <a:ext cx="239262" cy="0"/>
          </a:xfrm>
          <a:prstGeom prst="line">
            <a:avLst/>
          </a:prstGeom>
          <a:noFill/>
          <a:ln w="28575" cap="flat" cmpd="sng" algn="ctr">
            <a:solidFill>
              <a:schemeClr val="accent6"/>
            </a:solidFill>
            <a:prstDash val="solid"/>
            <a:round/>
            <a:headEnd type="none" w="med" len="med"/>
            <a:tailEnd type="none" w="med" len="med"/>
          </a:ln>
          <a:effectLst/>
        </p:spPr>
      </p:cxnSp>
      <p:sp>
        <p:nvSpPr>
          <p:cNvPr id="473" name="Rectangle 157">
            <a:extLst>
              <a:ext uri="{FF2B5EF4-FFF2-40B4-BE49-F238E27FC236}">
                <a16:creationId xmlns:a16="http://schemas.microsoft.com/office/drawing/2014/main" id="{DC150005-3CDB-44F9-966C-533309AA20E4}"/>
              </a:ext>
            </a:extLst>
          </p:cNvPr>
          <p:cNvSpPr>
            <a:spLocks noChangeArrowheads="1"/>
          </p:cNvSpPr>
          <p:nvPr/>
        </p:nvSpPr>
        <p:spPr bwMode="auto">
          <a:xfrm>
            <a:off x="2675001" y="5824629"/>
            <a:ext cx="803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PD-1</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Combination</a:t>
            </a:r>
          </a:p>
        </p:txBody>
      </p:sp>
      <p:sp>
        <p:nvSpPr>
          <p:cNvPr id="474" name="Freeform: Shape 473">
            <a:extLst>
              <a:ext uri="{FF2B5EF4-FFF2-40B4-BE49-F238E27FC236}">
                <a16:creationId xmlns:a16="http://schemas.microsoft.com/office/drawing/2014/main" id="{ECA12B98-A079-46D9-B396-6A261832D1A0}"/>
              </a:ext>
            </a:extLst>
          </p:cNvPr>
          <p:cNvSpPr/>
          <p:nvPr/>
        </p:nvSpPr>
        <p:spPr bwMode="auto">
          <a:xfrm>
            <a:off x="1465466" y="4120352"/>
            <a:ext cx="300790" cy="1259305"/>
          </a:xfrm>
          <a:custGeom>
            <a:avLst/>
            <a:gdLst>
              <a:gd name="connsiteX0" fmla="*/ 0 w 300790"/>
              <a:gd name="connsiteY0" fmla="*/ 0 h 1259305"/>
              <a:gd name="connsiteX1" fmla="*/ 300790 w 300790"/>
              <a:gd name="connsiteY1" fmla="*/ 0 h 1259305"/>
              <a:gd name="connsiteX2" fmla="*/ 300790 w 300790"/>
              <a:gd name="connsiteY2" fmla="*/ 1259305 h 1259305"/>
            </a:gdLst>
            <a:ahLst/>
            <a:cxnLst>
              <a:cxn ang="0">
                <a:pos x="connsiteX0" y="connsiteY0"/>
              </a:cxn>
              <a:cxn ang="0">
                <a:pos x="connsiteX1" y="connsiteY1"/>
              </a:cxn>
              <a:cxn ang="0">
                <a:pos x="connsiteX2" y="connsiteY2"/>
              </a:cxn>
            </a:cxnLst>
            <a:rect l="l" t="t" r="r" b="b"/>
            <a:pathLst>
              <a:path w="300790" h="1259305">
                <a:moveTo>
                  <a:pt x="0" y="0"/>
                </a:moveTo>
                <a:lnTo>
                  <a:pt x="300790" y="0"/>
                </a:lnTo>
                <a:lnTo>
                  <a:pt x="300790" y="1259305"/>
                </a:lnTo>
              </a:path>
            </a:pathLst>
          </a:custGeom>
          <a:noFill/>
          <a:ln w="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75" name="Freeform: Shape 474">
            <a:extLst>
              <a:ext uri="{FF2B5EF4-FFF2-40B4-BE49-F238E27FC236}">
                <a16:creationId xmlns:a16="http://schemas.microsoft.com/office/drawing/2014/main" id="{CE1740EB-764D-4114-B54E-2935742996A2}"/>
              </a:ext>
            </a:extLst>
          </p:cNvPr>
          <p:cNvSpPr/>
          <p:nvPr/>
        </p:nvSpPr>
        <p:spPr bwMode="auto">
          <a:xfrm>
            <a:off x="1477498" y="4116341"/>
            <a:ext cx="288758" cy="1275347"/>
          </a:xfrm>
          <a:custGeom>
            <a:avLst/>
            <a:gdLst>
              <a:gd name="connsiteX0" fmla="*/ 0 w 288758"/>
              <a:gd name="connsiteY0" fmla="*/ 0 h 1275347"/>
              <a:gd name="connsiteX1" fmla="*/ 112294 w 288758"/>
              <a:gd name="connsiteY1" fmla="*/ 0 h 1275347"/>
              <a:gd name="connsiteX2" fmla="*/ 112294 w 288758"/>
              <a:gd name="connsiteY2" fmla="*/ 124326 h 1275347"/>
              <a:gd name="connsiteX3" fmla="*/ 288758 w 288758"/>
              <a:gd name="connsiteY3" fmla="*/ 124326 h 1275347"/>
              <a:gd name="connsiteX4" fmla="*/ 288758 w 288758"/>
              <a:gd name="connsiteY4" fmla="*/ 1275347 h 1275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758" h="1275347">
                <a:moveTo>
                  <a:pt x="0" y="0"/>
                </a:moveTo>
                <a:lnTo>
                  <a:pt x="112294" y="0"/>
                </a:lnTo>
                <a:lnTo>
                  <a:pt x="112294" y="124326"/>
                </a:lnTo>
                <a:lnTo>
                  <a:pt x="288758" y="124326"/>
                </a:lnTo>
                <a:lnTo>
                  <a:pt x="288758" y="1275347"/>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76" name="Freeform: Shape 475">
            <a:extLst>
              <a:ext uri="{FF2B5EF4-FFF2-40B4-BE49-F238E27FC236}">
                <a16:creationId xmlns:a16="http://schemas.microsoft.com/office/drawing/2014/main" id="{D88B47C0-7422-4A38-A737-1E512FC65885}"/>
              </a:ext>
            </a:extLst>
          </p:cNvPr>
          <p:cNvSpPr/>
          <p:nvPr/>
        </p:nvSpPr>
        <p:spPr bwMode="auto">
          <a:xfrm>
            <a:off x="1469477" y="4120352"/>
            <a:ext cx="1876926" cy="1130968"/>
          </a:xfrm>
          <a:custGeom>
            <a:avLst/>
            <a:gdLst>
              <a:gd name="connsiteX0" fmla="*/ 0 w 1876926"/>
              <a:gd name="connsiteY0" fmla="*/ 0 h 1130968"/>
              <a:gd name="connsiteX1" fmla="*/ 637673 w 1876926"/>
              <a:gd name="connsiteY1" fmla="*/ 0 h 1130968"/>
              <a:gd name="connsiteX2" fmla="*/ 637673 w 1876926"/>
              <a:gd name="connsiteY2" fmla="*/ 256673 h 1130968"/>
              <a:gd name="connsiteX3" fmla="*/ 741947 w 1876926"/>
              <a:gd name="connsiteY3" fmla="*/ 256673 h 1130968"/>
              <a:gd name="connsiteX4" fmla="*/ 741947 w 1876926"/>
              <a:gd name="connsiteY4" fmla="*/ 376989 h 1130968"/>
              <a:gd name="connsiteX5" fmla="*/ 822158 w 1876926"/>
              <a:gd name="connsiteY5" fmla="*/ 376989 h 1130968"/>
              <a:gd name="connsiteX6" fmla="*/ 822158 w 1876926"/>
              <a:gd name="connsiteY6" fmla="*/ 629652 h 1130968"/>
              <a:gd name="connsiteX7" fmla="*/ 990600 w 1876926"/>
              <a:gd name="connsiteY7" fmla="*/ 629652 h 1130968"/>
              <a:gd name="connsiteX8" fmla="*/ 990600 w 1876926"/>
              <a:gd name="connsiteY8" fmla="*/ 753979 h 1130968"/>
              <a:gd name="connsiteX9" fmla="*/ 1175084 w 1876926"/>
              <a:gd name="connsiteY9" fmla="*/ 753979 h 1130968"/>
              <a:gd name="connsiteX10" fmla="*/ 1175084 w 1876926"/>
              <a:gd name="connsiteY10" fmla="*/ 1010652 h 1130968"/>
              <a:gd name="connsiteX11" fmla="*/ 1223210 w 1876926"/>
              <a:gd name="connsiteY11" fmla="*/ 1010652 h 1130968"/>
              <a:gd name="connsiteX12" fmla="*/ 1223210 w 1876926"/>
              <a:gd name="connsiteY12" fmla="*/ 1130968 h 1130968"/>
              <a:gd name="connsiteX13" fmla="*/ 1876926 w 1876926"/>
              <a:gd name="connsiteY13" fmla="*/ 1130968 h 113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6926" h="1130968">
                <a:moveTo>
                  <a:pt x="0" y="0"/>
                </a:moveTo>
                <a:lnTo>
                  <a:pt x="637673" y="0"/>
                </a:lnTo>
                <a:lnTo>
                  <a:pt x="637673" y="256673"/>
                </a:lnTo>
                <a:lnTo>
                  <a:pt x="741947" y="256673"/>
                </a:lnTo>
                <a:lnTo>
                  <a:pt x="741947" y="376989"/>
                </a:lnTo>
                <a:lnTo>
                  <a:pt x="822158" y="376989"/>
                </a:lnTo>
                <a:lnTo>
                  <a:pt x="822158" y="629652"/>
                </a:lnTo>
                <a:lnTo>
                  <a:pt x="990600" y="629652"/>
                </a:lnTo>
                <a:lnTo>
                  <a:pt x="990600" y="753979"/>
                </a:lnTo>
                <a:lnTo>
                  <a:pt x="1175084" y="753979"/>
                </a:lnTo>
                <a:lnTo>
                  <a:pt x="1175084" y="1010652"/>
                </a:lnTo>
                <a:lnTo>
                  <a:pt x="1223210" y="1010652"/>
                </a:lnTo>
                <a:lnTo>
                  <a:pt x="1223210" y="1130968"/>
                </a:lnTo>
                <a:lnTo>
                  <a:pt x="1876926" y="1130968"/>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77" name="Freeform: Shape 476">
            <a:extLst>
              <a:ext uri="{FF2B5EF4-FFF2-40B4-BE49-F238E27FC236}">
                <a16:creationId xmlns:a16="http://schemas.microsoft.com/office/drawing/2014/main" id="{F856A7DD-332F-40A5-8472-AD584DD92A06}"/>
              </a:ext>
            </a:extLst>
          </p:cNvPr>
          <p:cNvSpPr/>
          <p:nvPr/>
        </p:nvSpPr>
        <p:spPr bwMode="auto">
          <a:xfrm>
            <a:off x="1461456" y="4120352"/>
            <a:ext cx="1884947" cy="505326"/>
          </a:xfrm>
          <a:custGeom>
            <a:avLst/>
            <a:gdLst>
              <a:gd name="connsiteX0" fmla="*/ 0 w 1884947"/>
              <a:gd name="connsiteY0" fmla="*/ 0 h 505326"/>
              <a:gd name="connsiteX1" fmla="*/ 822157 w 1884947"/>
              <a:gd name="connsiteY1" fmla="*/ 0 h 505326"/>
              <a:gd name="connsiteX2" fmla="*/ 822157 w 1884947"/>
              <a:gd name="connsiteY2" fmla="*/ 124326 h 505326"/>
              <a:gd name="connsiteX3" fmla="*/ 998621 w 1884947"/>
              <a:gd name="connsiteY3" fmla="*/ 124326 h 505326"/>
              <a:gd name="connsiteX4" fmla="*/ 998621 w 1884947"/>
              <a:gd name="connsiteY4" fmla="*/ 252663 h 505326"/>
              <a:gd name="connsiteX5" fmla="*/ 1439779 w 1884947"/>
              <a:gd name="connsiteY5" fmla="*/ 252663 h 505326"/>
              <a:gd name="connsiteX6" fmla="*/ 1439779 w 1884947"/>
              <a:gd name="connsiteY6" fmla="*/ 505326 h 505326"/>
              <a:gd name="connsiteX7" fmla="*/ 1884947 w 1884947"/>
              <a:gd name="connsiteY7" fmla="*/ 505326 h 50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4947" h="505326">
                <a:moveTo>
                  <a:pt x="0" y="0"/>
                </a:moveTo>
                <a:lnTo>
                  <a:pt x="822157" y="0"/>
                </a:lnTo>
                <a:lnTo>
                  <a:pt x="822157" y="124326"/>
                </a:lnTo>
                <a:lnTo>
                  <a:pt x="998621" y="124326"/>
                </a:lnTo>
                <a:lnTo>
                  <a:pt x="998621" y="252663"/>
                </a:lnTo>
                <a:lnTo>
                  <a:pt x="1439779" y="252663"/>
                </a:lnTo>
                <a:lnTo>
                  <a:pt x="1439779" y="505326"/>
                </a:lnTo>
                <a:lnTo>
                  <a:pt x="1884947" y="50532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79" name="Straight Connector 478">
            <a:extLst>
              <a:ext uri="{FF2B5EF4-FFF2-40B4-BE49-F238E27FC236}">
                <a16:creationId xmlns:a16="http://schemas.microsoft.com/office/drawing/2014/main" id="{00CDF302-C6C9-4055-AD31-6BE96143965A}"/>
              </a:ext>
            </a:extLst>
          </p:cNvPr>
          <p:cNvCxnSpPr/>
          <p:nvPr/>
        </p:nvCxnSpPr>
        <p:spPr bwMode="auto">
          <a:xfrm>
            <a:off x="3461222" y="4615092"/>
            <a:ext cx="0" cy="649377"/>
          </a:xfrm>
          <a:prstGeom prst="line">
            <a:avLst/>
          </a:prstGeom>
          <a:noFill/>
          <a:ln w="28575" cap="flat" cmpd="sng" algn="ctr">
            <a:solidFill>
              <a:schemeClr val="bg1"/>
            </a:solidFill>
            <a:prstDash val="solid"/>
            <a:round/>
            <a:headEnd type="none" w="med" len="med"/>
            <a:tailEnd type="none" w="med" len="med"/>
          </a:ln>
          <a:effectLst/>
        </p:spPr>
      </p:cxnSp>
      <p:sp>
        <p:nvSpPr>
          <p:cNvPr id="481" name="TextBox 480">
            <a:extLst>
              <a:ext uri="{FF2B5EF4-FFF2-40B4-BE49-F238E27FC236}">
                <a16:creationId xmlns:a16="http://schemas.microsoft.com/office/drawing/2014/main" id="{8190FBA0-F197-41AE-8CE3-F83BA477D413}"/>
              </a:ext>
            </a:extLst>
          </p:cNvPr>
          <p:cNvSpPr txBox="1"/>
          <p:nvPr/>
        </p:nvSpPr>
        <p:spPr bwMode="auto">
          <a:xfrm>
            <a:off x="3429390" y="481933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grpSp>
        <p:nvGrpSpPr>
          <p:cNvPr id="484" name="Group 483">
            <a:extLst>
              <a:ext uri="{FF2B5EF4-FFF2-40B4-BE49-F238E27FC236}">
                <a16:creationId xmlns:a16="http://schemas.microsoft.com/office/drawing/2014/main" id="{7BE05EF1-242F-4063-9DB8-BA53B33D7155}"/>
              </a:ext>
            </a:extLst>
          </p:cNvPr>
          <p:cNvGrpSpPr/>
          <p:nvPr/>
        </p:nvGrpSpPr>
        <p:grpSpPr>
          <a:xfrm>
            <a:off x="4726291" y="4526806"/>
            <a:ext cx="69794" cy="893120"/>
            <a:chOff x="3341371" y="3336360"/>
            <a:chExt cx="71645" cy="1717334"/>
          </a:xfrm>
        </p:grpSpPr>
        <p:sp>
          <p:nvSpPr>
            <p:cNvPr id="485" name="Line 179">
              <a:extLst>
                <a:ext uri="{FF2B5EF4-FFF2-40B4-BE49-F238E27FC236}">
                  <a16:creationId xmlns:a16="http://schemas.microsoft.com/office/drawing/2014/main" id="{69844C95-3EB3-4B6F-B97A-2C2A4C75082D}"/>
                </a:ext>
              </a:extLst>
            </p:cNvPr>
            <p:cNvSpPr>
              <a:spLocks noChangeShapeType="1"/>
            </p:cNvSpPr>
            <p:nvPr/>
          </p:nvSpPr>
          <p:spPr bwMode="auto">
            <a:xfrm flipH="1">
              <a:off x="3341371" y="5053694"/>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6" name="Line 181">
              <a:extLst>
                <a:ext uri="{FF2B5EF4-FFF2-40B4-BE49-F238E27FC236}">
                  <a16:creationId xmlns:a16="http://schemas.microsoft.com/office/drawing/2014/main" id="{3F33B111-6D45-4DF9-81A2-DB2EE1E1F13E}"/>
                </a:ext>
              </a:extLst>
            </p:cNvPr>
            <p:cNvSpPr>
              <a:spLocks noChangeShapeType="1"/>
            </p:cNvSpPr>
            <p:nvPr/>
          </p:nvSpPr>
          <p:spPr bwMode="auto">
            <a:xfrm flipH="1">
              <a:off x="3341371" y="4707366"/>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7" name="Line 183">
              <a:extLst>
                <a:ext uri="{FF2B5EF4-FFF2-40B4-BE49-F238E27FC236}">
                  <a16:creationId xmlns:a16="http://schemas.microsoft.com/office/drawing/2014/main" id="{D7F9D79A-F55F-442A-8225-4345F327180D}"/>
                </a:ext>
              </a:extLst>
            </p:cNvPr>
            <p:cNvSpPr>
              <a:spLocks noChangeShapeType="1"/>
            </p:cNvSpPr>
            <p:nvPr/>
          </p:nvSpPr>
          <p:spPr bwMode="auto">
            <a:xfrm flipH="1">
              <a:off x="3341371" y="4366761"/>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8" name="Line 185">
              <a:extLst>
                <a:ext uri="{FF2B5EF4-FFF2-40B4-BE49-F238E27FC236}">
                  <a16:creationId xmlns:a16="http://schemas.microsoft.com/office/drawing/2014/main" id="{E067130F-A33A-4E19-9040-410FB23A7E45}"/>
                </a:ext>
              </a:extLst>
            </p:cNvPr>
            <p:cNvSpPr>
              <a:spLocks noChangeShapeType="1"/>
            </p:cNvSpPr>
            <p:nvPr/>
          </p:nvSpPr>
          <p:spPr bwMode="auto">
            <a:xfrm flipH="1">
              <a:off x="3341371" y="402043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9" name="Line 187">
              <a:extLst>
                <a:ext uri="{FF2B5EF4-FFF2-40B4-BE49-F238E27FC236}">
                  <a16:creationId xmlns:a16="http://schemas.microsoft.com/office/drawing/2014/main" id="{B670FA59-1B7C-4EF5-AA14-37E2A06005BF}"/>
                </a:ext>
              </a:extLst>
            </p:cNvPr>
            <p:cNvSpPr>
              <a:spLocks noChangeShapeType="1"/>
            </p:cNvSpPr>
            <p:nvPr/>
          </p:nvSpPr>
          <p:spPr bwMode="auto">
            <a:xfrm flipH="1">
              <a:off x="3341371" y="3674103"/>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90" name="Line 189">
              <a:extLst>
                <a:ext uri="{FF2B5EF4-FFF2-40B4-BE49-F238E27FC236}">
                  <a16:creationId xmlns:a16="http://schemas.microsoft.com/office/drawing/2014/main" id="{791C4A44-E097-4E7D-B72C-BBFB8DEFE62A}"/>
                </a:ext>
              </a:extLst>
            </p:cNvPr>
            <p:cNvSpPr>
              <a:spLocks noChangeShapeType="1"/>
            </p:cNvSpPr>
            <p:nvPr/>
          </p:nvSpPr>
          <p:spPr bwMode="auto">
            <a:xfrm flipH="1">
              <a:off x="3341371" y="3336360"/>
              <a:ext cx="71645"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91" name="Group 490">
            <a:extLst>
              <a:ext uri="{FF2B5EF4-FFF2-40B4-BE49-F238E27FC236}">
                <a16:creationId xmlns:a16="http://schemas.microsoft.com/office/drawing/2014/main" id="{E4B775F5-A059-4DCB-A4B7-E2CFC459F2E1}"/>
              </a:ext>
            </a:extLst>
          </p:cNvPr>
          <p:cNvGrpSpPr/>
          <p:nvPr/>
        </p:nvGrpSpPr>
        <p:grpSpPr>
          <a:xfrm>
            <a:off x="4380624" y="4433703"/>
            <a:ext cx="314195" cy="963852"/>
            <a:chOff x="988036" y="3803076"/>
            <a:chExt cx="314195" cy="1368889"/>
          </a:xfrm>
        </p:grpSpPr>
        <p:sp>
          <p:nvSpPr>
            <p:cNvPr id="492" name="Rectangle 180">
              <a:extLst>
                <a:ext uri="{FF2B5EF4-FFF2-40B4-BE49-F238E27FC236}">
                  <a16:creationId xmlns:a16="http://schemas.microsoft.com/office/drawing/2014/main" id="{270B8CFF-1F60-4668-B0F8-4FA0EF4A79D5}"/>
                </a:ext>
              </a:extLst>
            </p:cNvPr>
            <p:cNvSpPr>
              <a:spLocks noChangeArrowheads="1"/>
            </p:cNvSpPr>
            <p:nvPr/>
          </p:nvSpPr>
          <p:spPr bwMode="auto">
            <a:xfrm>
              <a:off x="1223681" y="5058515"/>
              <a:ext cx="78548" cy="11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93" name="Rectangle 182">
              <a:extLst>
                <a:ext uri="{FF2B5EF4-FFF2-40B4-BE49-F238E27FC236}">
                  <a16:creationId xmlns:a16="http://schemas.microsoft.com/office/drawing/2014/main" id="{1C3A06A9-741C-418A-B911-5FE1176ED4FD}"/>
                </a:ext>
              </a:extLst>
            </p:cNvPr>
            <p:cNvSpPr>
              <a:spLocks noChangeArrowheads="1"/>
            </p:cNvSpPr>
            <p:nvPr/>
          </p:nvSpPr>
          <p:spPr bwMode="auto">
            <a:xfrm>
              <a:off x="1066589" y="4809520"/>
              <a:ext cx="235642" cy="26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94" name="Rectangle 184">
              <a:extLst>
                <a:ext uri="{FF2B5EF4-FFF2-40B4-BE49-F238E27FC236}">
                  <a16:creationId xmlns:a16="http://schemas.microsoft.com/office/drawing/2014/main" id="{5866A57D-8915-46C3-B1E7-FE600761A3CE}"/>
                </a:ext>
              </a:extLst>
            </p:cNvPr>
            <p:cNvSpPr>
              <a:spLocks noChangeArrowheads="1"/>
            </p:cNvSpPr>
            <p:nvPr/>
          </p:nvSpPr>
          <p:spPr bwMode="auto">
            <a:xfrm>
              <a:off x="1066589" y="4556340"/>
              <a:ext cx="235642" cy="26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95" name="Rectangle 186">
              <a:extLst>
                <a:ext uri="{FF2B5EF4-FFF2-40B4-BE49-F238E27FC236}">
                  <a16:creationId xmlns:a16="http://schemas.microsoft.com/office/drawing/2014/main" id="{59E87108-7D25-4D8C-B416-DF97CED62F19}"/>
                </a:ext>
              </a:extLst>
            </p:cNvPr>
            <p:cNvSpPr>
              <a:spLocks noChangeArrowheads="1"/>
            </p:cNvSpPr>
            <p:nvPr/>
          </p:nvSpPr>
          <p:spPr bwMode="auto">
            <a:xfrm>
              <a:off x="988042" y="4305251"/>
              <a:ext cx="314189" cy="26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96" name="Rectangle 188">
              <a:extLst>
                <a:ext uri="{FF2B5EF4-FFF2-40B4-BE49-F238E27FC236}">
                  <a16:creationId xmlns:a16="http://schemas.microsoft.com/office/drawing/2014/main" id="{E577A565-B35B-4570-8C74-46375073B755}"/>
                </a:ext>
              </a:extLst>
            </p:cNvPr>
            <p:cNvSpPr>
              <a:spLocks noChangeArrowheads="1"/>
            </p:cNvSpPr>
            <p:nvPr/>
          </p:nvSpPr>
          <p:spPr bwMode="auto">
            <a:xfrm>
              <a:off x="988042" y="4056257"/>
              <a:ext cx="314189" cy="26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97" name="Rectangle 190">
              <a:extLst>
                <a:ext uri="{FF2B5EF4-FFF2-40B4-BE49-F238E27FC236}">
                  <a16:creationId xmlns:a16="http://schemas.microsoft.com/office/drawing/2014/main" id="{BF9860D7-EC33-4B13-8DEC-D1DF983910C9}"/>
                </a:ext>
              </a:extLst>
            </p:cNvPr>
            <p:cNvSpPr>
              <a:spLocks noChangeArrowheads="1"/>
            </p:cNvSpPr>
            <p:nvPr/>
          </p:nvSpPr>
          <p:spPr bwMode="auto">
            <a:xfrm>
              <a:off x="988036" y="3803076"/>
              <a:ext cx="314189" cy="26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498" name="Group 497">
            <a:extLst>
              <a:ext uri="{FF2B5EF4-FFF2-40B4-BE49-F238E27FC236}">
                <a16:creationId xmlns:a16="http://schemas.microsoft.com/office/drawing/2014/main" id="{476957D8-78A4-4677-8A8E-147E05CECC74}"/>
              </a:ext>
            </a:extLst>
          </p:cNvPr>
          <p:cNvGrpSpPr/>
          <p:nvPr/>
        </p:nvGrpSpPr>
        <p:grpSpPr>
          <a:xfrm>
            <a:off x="4793186" y="5431426"/>
            <a:ext cx="1714918" cy="51790"/>
            <a:chOff x="5834838" y="3666510"/>
            <a:chExt cx="1254992" cy="76524"/>
          </a:xfrm>
        </p:grpSpPr>
        <p:sp>
          <p:nvSpPr>
            <p:cNvPr id="499" name="Line 179">
              <a:extLst>
                <a:ext uri="{FF2B5EF4-FFF2-40B4-BE49-F238E27FC236}">
                  <a16:creationId xmlns:a16="http://schemas.microsoft.com/office/drawing/2014/main" id="{3E83E330-0FE8-4D0A-A415-76A6C18E8D77}"/>
                </a:ext>
              </a:extLst>
            </p:cNvPr>
            <p:cNvSpPr>
              <a:spLocks noChangeShapeType="1"/>
            </p:cNvSpPr>
            <p:nvPr/>
          </p:nvSpPr>
          <p:spPr bwMode="auto">
            <a:xfrm rot="5400000" flipH="1">
              <a:off x="5796576"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0" name="Line 181">
              <a:extLst>
                <a:ext uri="{FF2B5EF4-FFF2-40B4-BE49-F238E27FC236}">
                  <a16:creationId xmlns:a16="http://schemas.microsoft.com/office/drawing/2014/main" id="{BB3B0ACB-8CFF-4600-BC7D-76D1204B38DC}"/>
                </a:ext>
              </a:extLst>
            </p:cNvPr>
            <p:cNvSpPr>
              <a:spLocks noChangeShapeType="1"/>
            </p:cNvSpPr>
            <p:nvPr/>
          </p:nvSpPr>
          <p:spPr bwMode="auto">
            <a:xfrm rot="5400000" flipH="1">
              <a:off x="6110324"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1" name="Line 183">
              <a:extLst>
                <a:ext uri="{FF2B5EF4-FFF2-40B4-BE49-F238E27FC236}">
                  <a16:creationId xmlns:a16="http://schemas.microsoft.com/office/drawing/2014/main" id="{20620884-3D16-42DB-BE3E-FF070A6C0E3A}"/>
                </a:ext>
              </a:extLst>
            </p:cNvPr>
            <p:cNvSpPr>
              <a:spLocks noChangeShapeType="1"/>
            </p:cNvSpPr>
            <p:nvPr/>
          </p:nvSpPr>
          <p:spPr bwMode="auto">
            <a:xfrm rot="5400000" flipH="1">
              <a:off x="6424072"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2" name="Line 185">
              <a:extLst>
                <a:ext uri="{FF2B5EF4-FFF2-40B4-BE49-F238E27FC236}">
                  <a16:creationId xmlns:a16="http://schemas.microsoft.com/office/drawing/2014/main" id="{7925CE7B-409F-4EF5-B10F-9CE03B17A5D0}"/>
                </a:ext>
              </a:extLst>
            </p:cNvPr>
            <p:cNvSpPr>
              <a:spLocks noChangeShapeType="1"/>
            </p:cNvSpPr>
            <p:nvPr/>
          </p:nvSpPr>
          <p:spPr bwMode="auto">
            <a:xfrm rot="5400000" flipH="1">
              <a:off x="6737820"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3" name="Line 187">
              <a:extLst>
                <a:ext uri="{FF2B5EF4-FFF2-40B4-BE49-F238E27FC236}">
                  <a16:creationId xmlns:a16="http://schemas.microsoft.com/office/drawing/2014/main" id="{B3AC3F0C-7836-434C-82AC-C717A86083AD}"/>
                </a:ext>
              </a:extLst>
            </p:cNvPr>
            <p:cNvSpPr>
              <a:spLocks noChangeShapeType="1"/>
            </p:cNvSpPr>
            <p:nvPr/>
          </p:nvSpPr>
          <p:spPr bwMode="auto">
            <a:xfrm rot="5400000" flipH="1">
              <a:off x="7051568" y="3704772"/>
              <a:ext cx="7652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505" name="TextBox 504">
            <a:extLst>
              <a:ext uri="{FF2B5EF4-FFF2-40B4-BE49-F238E27FC236}">
                <a16:creationId xmlns:a16="http://schemas.microsoft.com/office/drawing/2014/main" id="{D607475A-D541-4DDF-9D58-A56137526E19}"/>
              </a:ext>
            </a:extLst>
          </p:cNvPr>
          <p:cNvSpPr txBox="1"/>
          <p:nvPr/>
        </p:nvSpPr>
        <p:spPr bwMode="auto">
          <a:xfrm>
            <a:off x="4694813" y="5439196"/>
            <a:ext cx="202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06" name="TextBox 505">
            <a:extLst>
              <a:ext uri="{FF2B5EF4-FFF2-40B4-BE49-F238E27FC236}">
                <a16:creationId xmlns:a16="http://schemas.microsoft.com/office/drawing/2014/main" id="{D00F969D-E10A-4D88-A51D-A07D0BE4A60E}"/>
              </a:ext>
            </a:extLst>
          </p:cNvPr>
          <p:cNvSpPr txBox="1"/>
          <p:nvPr/>
        </p:nvSpPr>
        <p:spPr bwMode="auto">
          <a:xfrm>
            <a:off x="5064001" y="5439196"/>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07" name="TextBox 506">
            <a:extLst>
              <a:ext uri="{FF2B5EF4-FFF2-40B4-BE49-F238E27FC236}">
                <a16:creationId xmlns:a16="http://schemas.microsoft.com/office/drawing/2014/main" id="{D4213F22-9534-405F-BA44-008A67287096}"/>
              </a:ext>
            </a:extLst>
          </p:cNvPr>
          <p:cNvSpPr txBox="1"/>
          <p:nvPr/>
        </p:nvSpPr>
        <p:spPr bwMode="auto">
          <a:xfrm>
            <a:off x="5481673" y="54391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08" name="TextBox 507">
            <a:extLst>
              <a:ext uri="{FF2B5EF4-FFF2-40B4-BE49-F238E27FC236}">
                <a16:creationId xmlns:a16="http://schemas.microsoft.com/office/drawing/2014/main" id="{8F7EE4E4-8B94-4390-AFE9-3C5A4C519E1C}"/>
              </a:ext>
            </a:extLst>
          </p:cNvPr>
          <p:cNvSpPr txBox="1"/>
          <p:nvPr/>
        </p:nvSpPr>
        <p:spPr bwMode="auto">
          <a:xfrm>
            <a:off x="5917349" y="54391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509" name="TextBox 508">
            <a:extLst>
              <a:ext uri="{FF2B5EF4-FFF2-40B4-BE49-F238E27FC236}">
                <a16:creationId xmlns:a16="http://schemas.microsoft.com/office/drawing/2014/main" id="{E08509E2-E1D6-4FDB-9337-C5053334EEDA}"/>
              </a:ext>
            </a:extLst>
          </p:cNvPr>
          <p:cNvSpPr txBox="1"/>
          <p:nvPr/>
        </p:nvSpPr>
        <p:spPr bwMode="auto">
          <a:xfrm>
            <a:off x="6348105" y="54391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11" name="TextBox 510">
            <a:extLst>
              <a:ext uri="{FF2B5EF4-FFF2-40B4-BE49-F238E27FC236}">
                <a16:creationId xmlns:a16="http://schemas.microsoft.com/office/drawing/2014/main" id="{81826698-08EB-4538-9062-A84FE1DE46FD}"/>
              </a:ext>
            </a:extLst>
          </p:cNvPr>
          <p:cNvSpPr txBox="1"/>
          <p:nvPr/>
        </p:nvSpPr>
        <p:spPr bwMode="auto">
          <a:xfrm>
            <a:off x="4864749" y="5621984"/>
            <a:ext cx="17281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Day (Rechallenge)</a:t>
            </a:r>
          </a:p>
        </p:txBody>
      </p:sp>
      <p:sp>
        <p:nvSpPr>
          <p:cNvPr id="512" name="TextBox 511">
            <a:extLst>
              <a:ext uri="{FF2B5EF4-FFF2-40B4-BE49-F238E27FC236}">
                <a16:creationId xmlns:a16="http://schemas.microsoft.com/office/drawing/2014/main" id="{19C57E51-5CE1-4E13-8A02-C2884D28A855}"/>
              </a:ext>
            </a:extLst>
          </p:cNvPr>
          <p:cNvSpPr txBox="1"/>
          <p:nvPr/>
        </p:nvSpPr>
        <p:spPr bwMode="auto">
          <a:xfrm>
            <a:off x="5179497" y="3770219"/>
            <a:ext cx="9820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Plot</a:t>
            </a:r>
          </a:p>
        </p:txBody>
      </p:sp>
      <p:sp>
        <p:nvSpPr>
          <p:cNvPr id="514" name="Rectangle 157">
            <a:extLst>
              <a:ext uri="{FF2B5EF4-FFF2-40B4-BE49-F238E27FC236}">
                <a16:creationId xmlns:a16="http://schemas.microsoft.com/office/drawing/2014/main" id="{B30D157F-DFCC-4B5D-BC06-E6F870294EBD}"/>
              </a:ext>
            </a:extLst>
          </p:cNvPr>
          <p:cNvSpPr>
            <a:spLocks noChangeArrowheads="1"/>
          </p:cNvSpPr>
          <p:nvPr/>
        </p:nvSpPr>
        <p:spPr bwMode="auto">
          <a:xfrm>
            <a:off x="4933087" y="5865673"/>
            <a:ext cx="174740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MRTX849 CRs (n = 1)</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MRTX849 + PD-1 CRs (n = 6)</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Naive control (n = 14)</a:t>
            </a:r>
          </a:p>
        </p:txBody>
      </p:sp>
      <p:cxnSp>
        <p:nvCxnSpPr>
          <p:cNvPr id="515" name="Straight Connector 514">
            <a:extLst>
              <a:ext uri="{FF2B5EF4-FFF2-40B4-BE49-F238E27FC236}">
                <a16:creationId xmlns:a16="http://schemas.microsoft.com/office/drawing/2014/main" id="{03C8AE78-8C51-4452-805F-DEE4C3CFDEF1}"/>
              </a:ext>
            </a:extLst>
          </p:cNvPr>
          <p:cNvCxnSpPr/>
          <p:nvPr/>
        </p:nvCxnSpPr>
        <p:spPr bwMode="auto">
          <a:xfrm>
            <a:off x="4606659" y="5967082"/>
            <a:ext cx="239262" cy="0"/>
          </a:xfrm>
          <a:prstGeom prst="line">
            <a:avLst/>
          </a:prstGeom>
          <a:noFill/>
          <a:ln w="28575" cap="flat" cmpd="sng" algn="ctr">
            <a:solidFill>
              <a:schemeClr val="accent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FEADED48-F0D4-48C4-840F-F839106D2A36}"/>
              </a:ext>
            </a:extLst>
          </p:cNvPr>
          <p:cNvCxnSpPr/>
          <p:nvPr/>
        </p:nvCxnSpPr>
        <p:spPr bwMode="auto">
          <a:xfrm>
            <a:off x="4606659" y="6141882"/>
            <a:ext cx="239262" cy="0"/>
          </a:xfrm>
          <a:prstGeom prst="line">
            <a:avLst/>
          </a:prstGeom>
          <a:noFill/>
          <a:ln w="28575" cap="flat" cmpd="sng" algn="ctr">
            <a:solidFill>
              <a:schemeClr val="accent3"/>
            </a:solidFill>
            <a:prstDash val="solid"/>
            <a:round/>
            <a:headEnd type="none" w="med" len="med"/>
            <a:tailEnd type="none" w="med" len="med"/>
          </a:ln>
          <a:effectLst/>
        </p:spPr>
      </p:cxnSp>
      <p:sp>
        <p:nvSpPr>
          <p:cNvPr id="520" name="Freeform: Shape 519">
            <a:extLst>
              <a:ext uri="{FF2B5EF4-FFF2-40B4-BE49-F238E27FC236}">
                <a16:creationId xmlns:a16="http://schemas.microsoft.com/office/drawing/2014/main" id="{1378A038-F13A-414B-9ECB-27F3FA2F215B}"/>
              </a:ext>
            </a:extLst>
          </p:cNvPr>
          <p:cNvSpPr/>
          <p:nvPr/>
        </p:nvSpPr>
        <p:spPr bwMode="auto">
          <a:xfrm>
            <a:off x="4780230" y="4161872"/>
            <a:ext cx="300790" cy="1259305"/>
          </a:xfrm>
          <a:custGeom>
            <a:avLst/>
            <a:gdLst>
              <a:gd name="connsiteX0" fmla="*/ 0 w 300790"/>
              <a:gd name="connsiteY0" fmla="*/ 0 h 1259305"/>
              <a:gd name="connsiteX1" fmla="*/ 300790 w 300790"/>
              <a:gd name="connsiteY1" fmla="*/ 0 h 1259305"/>
              <a:gd name="connsiteX2" fmla="*/ 300790 w 300790"/>
              <a:gd name="connsiteY2" fmla="*/ 1259305 h 1259305"/>
            </a:gdLst>
            <a:ahLst/>
            <a:cxnLst>
              <a:cxn ang="0">
                <a:pos x="connsiteX0" y="connsiteY0"/>
              </a:cxn>
              <a:cxn ang="0">
                <a:pos x="connsiteX1" y="connsiteY1"/>
              </a:cxn>
              <a:cxn ang="0">
                <a:pos x="connsiteX2" y="connsiteY2"/>
              </a:cxn>
            </a:cxnLst>
            <a:rect l="l" t="t" r="r" b="b"/>
            <a:pathLst>
              <a:path w="300790" h="1259305">
                <a:moveTo>
                  <a:pt x="0" y="0"/>
                </a:moveTo>
                <a:lnTo>
                  <a:pt x="300790" y="0"/>
                </a:lnTo>
                <a:lnTo>
                  <a:pt x="300790" y="1259305"/>
                </a:lnTo>
              </a:path>
            </a:pathLst>
          </a:custGeom>
          <a:noFill/>
          <a:ln w="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27" name="TextBox 526">
            <a:extLst>
              <a:ext uri="{FF2B5EF4-FFF2-40B4-BE49-F238E27FC236}">
                <a16:creationId xmlns:a16="http://schemas.microsoft.com/office/drawing/2014/main" id="{627ED55D-C198-4D75-B1D3-B7AC495F5A6A}"/>
              </a:ext>
            </a:extLst>
          </p:cNvPr>
          <p:cNvSpPr txBox="1"/>
          <p:nvPr/>
        </p:nvSpPr>
        <p:spPr bwMode="auto">
          <a:xfrm rot="16200000">
            <a:off x="3431940" y="4664828"/>
            <a:ext cx="159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Volume (mm</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532" name="Group 531">
            <a:extLst>
              <a:ext uri="{FF2B5EF4-FFF2-40B4-BE49-F238E27FC236}">
                <a16:creationId xmlns:a16="http://schemas.microsoft.com/office/drawing/2014/main" id="{E8D3AF16-D0D4-448F-94E4-133C5682CE7F}"/>
              </a:ext>
            </a:extLst>
          </p:cNvPr>
          <p:cNvGrpSpPr/>
          <p:nvPr/>
        </p:nvGrpSpPr>
        <p:grpSpPr>
          <a:xfrm>
            <a:off x="4725305" y="4160341"/>
            <a:ext cx="69794" cy="175647"/>
            <a:chOff x="4800867" y="4533286"/>
            <a:chExt cx="69794" cy="175647"/>
          </a:xfrm>
        </p:grpSpPr>
        <p:sp>
          <p:nvSpPr>
            <p:cNvPr id="529" name="Line 187">
              <a:extLst>
                <a:ext uri="{FF2B5EF4-FFF2-40B4-BE49-F238E27FC236}">
                  <a16:creationId xmlns:a16="http://schemas.microsoft.com/office/drawing/2014/main" id="{902852BA-E355-48D5-BEC2-72FEEFD331F8}"/>
                </a:ext>
              </a:extLst>
            </p:cNvPr>
            <p:cNvSpPr>
              <a:spLocks noChangeShapeType="1"/>
            </p:cNvSpPr>
            <p:nvPr/>
          </p:nvSpPr>
          <p:spPr bwMode="auto">
            <a:xfrm flipH="1">
              <a:off x="4800867" y="4708933"/>
              <a:ext cx="6979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1" name="Line 189">
              <a:extLst>
                <a:ext uri="{FF2B5EF4-FFF2-40B4-BE49-F238E27FC236}">
                  <a16:creationId xmlns:a16="http://schemas.microsoft.com/office/drawing/2014/main" id="{7117A20C-34AE-4E11-A651-754677DD1856}"/>
                </a:ext>
              </a:extLst>
            </p:cNvPr>
            <p:cNvSpPr>
              <a:spLocks noChangeShapeType="1"/>
            </p:cNvSpPr>
            <p:nvPr/>
          </p:nvSpPr>
          <p:spPr bwMode="auto">
            <a:xfrm flipH="1">
              <a:off x="4800867" y="4533286"/>
              <a:ext cx="69794"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534" name="Rectangle 188">
            <a:extLst>
              <a:ext uri="{FF2B5EF4-FFF2-40B4-BE49-F238E27FC236}">
                <a16:creationId xmlns:a16="http://schemas.microsoft.com/office/drawing/2014/main" id="{1E418A1D-1011-490A-8D13-9A3D93E5FB4C}"/>
              </a:ext>
            </a:extLst>
          </p:cNvPr>
          <p:cNvSpPr>
            <a:spLocks noChangeArrowheads="1"/>
          </p:cNvSpPr>
          <p:nvPr/>
        </p:nvSpPr>
        <p:spPr bwMode="auto">
          <a:xfrm>
            <a:off x="4380618" y="4246436"/>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36" name="Rectangle 190">
            <a:extLst>
              <a:ext uri="{FF2B5EF4-FFF2-40B4-BE49-F238E27FC236}">
                <a16:creationId xmlns:a16="http://schemas.microsoft.com/office/drawing/2014/main" id="{6F43C050-A4B9-430F-87AC-E66EA08A82BC}"/>
              </a:ext>
            </a:extLst>
          </p:cNvPr>
          <p:cNvSpPr>
            <a:spLocks noChangeArrowheads="1"/>
          </p:cNvSpPr>
          <p:nvPr/>
        </p:nvSpPr>
        <p:spPr bwMode="auto">
          <a:xfrm>
            <a:off x="4380612" y="4068168"/>
            <a:ext cx="3141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3500</a:t>
            </a:r>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537" name="Straight Connector 536">
            <a:extLst>
              <a:ext uri="{FF2B5EF4-FFF2-40B4-BE49-F238E27FC236}">
                <a16:creationId xmlns:a16="http://schemas.microsoft.com/office/drawing/2014/main" id="{1867ABF7-A007-417F-93CE-A674AFDDB6E9}"/>
              </a:ext>
            </a:extLst>
          </p:cNvPr>
          <p:cNvCxnSpPr/>
          <p:nvPr/>
        </p:nvCxnSpPr>
        <p:spPr bwMode="auto">
          <a:xfrm>
            <a:off x="4605674" y="6316531"/>
            <a:ext cx="239262" cy="0"/>
          </a:xfrm>
          <a:prstGeom prst="line">
            <a:avLst/>
          </a:prstGeom>
          <a:noFill/>
          <a:ln w="28575" cap="flat" cmpd="sng" algn="ctr">
            <a:solidFill>
              <a:schemeClr val="accent4"/>
            </a:solidFill>
            <a:prstDash val="solid"/>
            <a:round/>
            <a:headEnd type="none" w="med" len="med"/>
            <a:tailEnd type="none" w="med" len="med"/>
          </a:ln>
          <a:effectLst/>
        </p:spPr>
      </p:cxnSp>
      <p:grpSp>
        <p:nvGrpSpPr>
          <p:cNvPr id="554" name="Group 553">
            <a:extLst>
              <a:ext uri="{FF2B5EF4-FFF2-40B4-BE49-F238E27FC236}">
                <a16:creationId xmlns:a16="http://schemas.microsoft.com/office/drawing/2014/main" id="{9DD3E35F-C5EE-4882-9F30-C1FBA7D4D805}"/>
              </a:ext>
            </a:extLst>
          </p:cNvPr>
          <p:cNvGrpSpPr/>
          <p:nvPr/>
        </p:nvGrpSpPr>
        <p:grpSpPr>
          <a:xfrm>
            <a:off x="4813110" y="4332566"/>
            <a:ext cx="1609997" cy="1084217"/>
            <a:chOff x="4735286" y="4186646"/>
            <a:chExt cx="1609997" cy="1084217"/>
          </a:xfrm>
        </p:grpSpPr>
        <p:sp>
          <p:nvSpPr>
            <p:cNvPr id="538" name="Freeform: Shape 537">
              <a:extLst>
                <a:ext uri="{FF2B5EF4-FFF2-40B4-BE49-F238E27FC236}">
                  <a16:creationId xmlns:a16="http://schemas.microsoft.com/office/drawing/2014/main" id="{96106567-4632-46C5-BABA-653C9E892391}"/>
                </a:ext>
              </a:extLst>
            </p:cNvPr>
            <p:cNvSpPr/>
            <p:nvPr/>
          </p:nvSpPr>
          <p:spPr bwMode="auto">
            <a:xfrm>
              <a:off x="4735286" y="4434840"/>
              <a:ext cx="574765" cy="819694"/>
            </a:xfrm>
            <a:custGeom>
              <a:avLst/>
              <a:gdLst>
                <a:gd name="connsiteX0" fmla="*/ 0 w 574765"/>
                <a:gd name="connsiteY0" fmla="*/ 819694 h 819694"/>
                <a:gd name="connsiteX1" fmla="*/ 267788 w 574765"/>
                <a:gd name="connsiteY1" fmla="*/ 813163 h 819694"/>
                <a:gd name="connsiteX2" fmla="*/ 349431 w 574765"/>
                <a:gd name="connsiteY2" fmla="*/ 711926 h 819694"/>
                <a:gd name="connsiteX3" fmla="*/ 427808 w 574765"/>
                <a:gd name="connsiteY3" fmla="*/ 623751 h 819694"/>
                <a:gd name="connsiteX4" fmla="*/ 529045 w 574765"/>
                <a:gd name="connsiteY4" fmla="*/ 261257 h 819694"/>
                <a:gd name="connsiteX5" fmla="*/ 574765 w 574765"/>
                <a:gd name="connsiteY5" fmla="*/ 0 h 819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765" h="819694">
                  <a:moveTo>
                    <a:pt x="0" y="819694"/>
                  </a:moveTo>
                  <a:lnTo>
                    <a:pt x="267788" y="813163"/>
                  </a:lnTo>
                  <a:lnTo>
                    <a:pt x="349431" y="711926"/>
                  </a:lnTo>
                  <a:lnTo>
                    <a:pt x="427808" y="623751"/>
                  </a:lnTo>
                  <a:lnTo>
                    <a:pt x="529045" y="261257"/>
                  </a:lnTo>
                  <a:lnTo>
                    <a:pt x="574765"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39" name="Freeform: Shape 538">
              <a:extLst>
                <a:ext uri="{FF2B5EF4-FFF2-40B4-BE49-F238E27FC236}">
                  <a16:creationId xmlns:a16="http://schemas.microsoft.com/office/drawing/2014/main" id="{E3B339BB-53AD-4125-A979-51F77B58A7EF}"/>
                </a:ext>
              </a:extLst>
            </p:cNvPr>
            <p:cNvSpPr/>
            <p:nvPr/>
          </p:nvSpPr>
          <p:spPr bwMode="auto">
            <a:xfrm>
              <a:off x="5019403" y="4186646"/>
              <a:ext cx="493123" cy="1058091"/>
            </a:xfrm>
            <a:custGeom>
              <a:avLst/>
              <a:gdLst>
                <a:gd name="connsiteX0" fmla="*/ 0 w 493123"/>
                <a:gd name="connsiteY0" fmla="*/ 1058091 h 1058091"/>
                <a:gd name="connsiteX1" fmla="*/ 143691 w 493123"/>
                <a:gd name="connsiteY1" fmla="*/ 917665 h 1058091"/>
                <a:gd name="connsiteX2" fmla="*/ 267788 w 493123"/>
                <a:gd name="connsiteY2" fmla="*/ 711925 h 1058091"/>
                <a:gd name="connsiteX3" fmla="*/ 287383 w 493123"/>
                <a:gd name="connsiteY3" fmla="*/ 470263 h 1058091"/>
                <a:gd name="connsiteX4" fmla="*/ 493123 w 493123"/>
                <a:gd name="connsiteY4" fmla="*/ 0 h 1058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123" h="1058091">
                  <a:moveTo>
                    <a:pt x="0" y="1058091"/>
                  </a:moveTo>
                  <a:lnTo>
                    <a:pt x="143691" y="917665"/>
                  </a:lnTo>
                  <a:lnTo>
                    <a:pt x="267788" y="711925"/>
                  </a:lnTo>
                  <a:lnTo>
                    <a:pt x="287383" y="470263"/>
                  </a:lnTo>
                  <a:lnTo>
                    <a:pt x="493123"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0" name="Freeform: Shape 539">
              <a:extLst>
                <a:ext uri="{FF2B5EF4-FFF2-40B4-BE49-F238E27FC236}">
                  <a16:creationId xmlns:a16="http://schemas.microsoft.com/office/drawing/2014/main" id="{3B4A4B1E-3B8E-474D-87C1-E19F79029C88}"/>
                </a:ext>
              </a:extLst>
            </p:cNvPr>
            <p:cNvSpPr/>
            <p:nvPr/>
          </p:nvSpPr>
          <p:spPr bwMode="auto">
            <a:xfrm>
              <a:off x="5019403" y="4434840"/>
              <a:ext cx="493123" cy="819694"/>
            </a:xfrm>
            <a:custGeom>
              <a:avLst/>
              <a:gdLst>
                <a:gd name="connsiteX0" fmla="*/ 0 w 493123"/>
                <a:gd name="connsiteY0" fmla="*/ 819694 h 819694"/>
                <a:gd name="connsiteX1" fmla="*/ 163286 w 493123"/>
                <a:gd name="connsiteY1" fmla="*/ 702129 h 819694"/>
                <a:gd name="connsiteX2" fmla="*/ 290648 w 493123"/>
                <a:gd name="connsiteY2" fmla="*/ 470263 h 819694"/>
                <a:gd name="connsiteX3" fmla="*/ 493123 w 493123"/>
                <a:gd name="connsiteY3" fmla="*/ 0 h 819694"/>
              </a:gdLst>
              <a:ahLst/>
              <a:cxnLst>
                <a:cxn ang="0">
                  <a:pos x="connsiteX0" y="connsiteY0"/>
                </a:cxn>
                <a:cxn ang="0">
                  <a:pos x="connsiteX1" y="connsiteY1"/>
                </a:cxn>
                <a:cxn ang="0">
                  <a:pos x="connsiteX2" y="connsiteY2"/>
                </a:cxn>
                <a:cxn ang="0">
                  <a:pos x="connsiteX3" y="connsiteY3"/>
                </a:cxn>
              </a:cxnLst>
              <a:rect l="l" t="t" r="r" b="b"/>
              <a:pathLst>
                <a:path w="493123" h="819694">
                  <a:moveTo>
                    <a:pt x="0" y="819694"/>
                  </a:moveTo>
                  <a:lnTo>
                    <a:pt x="163286" y="702129"/>
                  </a:lnTo>
                  <a:lnTo>
                    <a:pt x="290648" y="470263"/>
                  </a:lnTo>
                  <a:lnTo>
                    <a:pt x="493123"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1" name="Freeform: Shape 540">
              <a:extLst>
                <a:ext uri="{FF2B5EF4-FFF2-40B4-BE49-F238E27FC236}">
                  <a16:creationId xmlns:a16="http://schemas.microsoft.com/office/drawing/2014/main" id="{7EB11EE3-F7DC-4238-AE32-78A74A1BA694}"/>
                </a:ext>
              </a:extLst>
            </p:cNvPr>
            <p:cNvSpPr/>
            <p:nvPr/>
          </p:nvSpPr>
          <p:spPr bwMode="auto">
            <a:xfrm>
              <a:off x="5025934" y="4261757"/>
              <a:ext cx="695597" cy="992777"/>
            </a:xfrm>
            <a:custGeom>
              <a:avLst/>
              <a:gdLst>
                <a:gd name="connsiteX0" fmla="*/ 0 w 695597"/>
                <a:gd name="connsiteY0" fmla="*/ 992777 h 992777"/>
                <a:gd name="connsiteX1" fmla="*/ 160020 w 695597"/>
                <a:gd name="connsiteY1" fmla="*/ 917666 h 992777"/>
                <a:gd name="connsiteX2" fmla="*/ 241663 w 695597"/>
                <a:gd name="connsiteY2" fmla="*/ 871946 h 992777"/>
                <a:gd name="connsiteX3" fmla="*/ 290649 w 695597"/>
                <a:gd name="connsiteY3" fmla="*/ 633549 h 992777"/>
                <a:gd name="connsiteX4" fmla="*/ 476795 w 695597"/>
                <a:gd name="connsiteY4" fmla="*/ 388620 h 992777"/>
                <a:gd name="connsiteX5" fmla="*/ 695597 w 695597"/>
                <a:gd name="connsiteY5" fmla="*/ 0 h 9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597" h="992777">
                  <a:moveTo>
                    <a:pt x="0" y="992777"/>
                  </a:moveTo>
                  <a:lnTo>
                    <a:pt x="160020" y="917666"/>
                  </a:lnTo>
                  <a:lnTo>
                    <a:pt x="241663" y="871946"/>
                  </a:lnTo>
                  <a:lnTo>
                    <a:pt x="290649" y="633549"/>
                  </a:lnTo>
                  <a:lnTo>
                    <a:pt x="476795" y="388620"/>
                  </a:lnTo>
                  <a:lnTo>
                    <a:pt x="695597"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2" name="Freeform: Shape 541">
              <a:extLst>
                <a:ext uri="{FF2B5EF4-FFF2-40B4-BE49-F238E27FC236}">
                  <a16:creationId xmlns:a16="http://schemas.microsoft.com/office/drawing/2014/main" id="{1237A1A5-1F99-47BA-8A45-0CCF847DB8D9}"/>
                </a:ext>
              </a:extLst>
            </p:cNvPr>
            <p:cNvSpPr/>
            <p:nvPr/>
          </p:nvSpPr>
          <p:spPr bwMode="auto">
            <a:xfrm>
              <a:off x="5065123" y="4405449"/>
              <a:ext cx="653143" cy="836022"/>
            </a:xfrm>
            <a:custGeom>
              <a:avLst/>
              <a:gdLst>
                <a:gd name="connsiteX0" fmla="*/ 0 w 653143"/>
                <a:gd name="connsiteY0" fmla="*/ 836022 h 836022"/>
                <a:gd name="connsiteX1" fmla="*/ 111034 w 653143"/>
                <a:gd name="connsiteY1" fmla="*/ 829491 h 836022"/>
                <a:gd name="connsiteX2" fmla="*/ 209006 w 653143"/>
                <a:gd name="connsiteY2" fmla="*/ 780505 h 836022"/>
                <a:gd name="connsiteX3" fmla="*/ 251460 w 653143"/>
                <a:gd name="connsiteY3" fmla="*/ 643345 h 836022"/>
                <a:gd name="connsiteX4" fmla="*/ 466997 w 653143"/>
                <a:gd name="connsiteY4" fmla="*/ 404948 h 836022"/>
                <a:gd name="connsiteX5" fmla="*/ 653143 w 653143"/>
                <a:gd name="connsiteY5" fmla="*/ 0 h 83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3143" h="836022">
                  <a:moveTo>
                    <a:pt x="0" y="836022"/>
                  </a:moveTo>
                  <a:lnTo>
                    <a:pt x="111034" y="829491"/>
                  </a:lnTo>
                  <a:lnTo>
                    <a:pt x="209006" y="780505"/>
                  </a:lnTo>
                  <a:lnTo>
                    <a:pt x="251460" y="643345"/>
                  </a:lnTo>
                  <a:lnTo>
                    <a:pt x="466997" y="404948"/>
                  </a:lnTo>
                  <a:lnTo>
                    <a:pt x="653143"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3" name="Freeform: Shape 542">
              <a:extLst>
                <a:ext uri="{FF2B5EF4-FFF2-40B4-BE49-F238E27FC236}">
                  <a16:creationId xmlns:a16="http://schemas.microsoft.com/office/drawing/2014/main" id="{03E5BF1A-20B1-46A9-A5F6-CEACDF9D8916}"/>
                </a:ext>
              </a:extLst>
            </p:cNvPr>
            <p:cNvSpPr/>
            <p:nvPr/>
          </p:nvSpPr>
          <p:spPr bwMode="auto">
            <a:xfrm>
              <a:off x="5316583" y="4539343"/>
              <a:ext cx="404948" cy="525780"/>
            </a:xfrm>
            <a:custGeom>
              <a:avLst/>
              <a:gdLst>
                <a:gd name="connsiteX0" fmla="*/ 0 w 404948"/>
                <a:gd name="connsiteY0" fmla="*/ 525780 h 525780"/>
                <a:gd name="connsiteX1" fmla="*/ 202474 w 404948"/>
                <a:gd name="connsiteY1" fmla="*/ 372291 h 525780"/>
                <a:gd name="connsiteX2" fmla="*/ 404948 w 404948"/>
                <a:gd name="connsiteY2" fmla="*/ 0 h 525780"/>
              </a:gdLst>
              <a:ahLst/>
              <a:cxnLst>
                <a:cxn ang="0">
                  <a:pos x="connsiteX0" y="connsiteY0"/>
                </a:cxn>
                <a:cxn ang="0">
                  <a:pos x="connsiteX1" y="connsiteY1"/>
                </a:cxn>
                <a:cxn ang="0">
                  <a:pos x="connsiteX2" y="connsiteY2"/>
                </a:cxn>
              </a:cxnLst>
              <a:rect l="l" t="t" r="r" b="b"/>
              <a:pathLst>
                <a:path w="404948" h="525780">
                  <a:moveTo>
                    <a:pt x="0" y="525780"/>
                  </a:moveTo>
                  <a:lnTo>
                    <a:pt x="202474" y="372291"/>
                  </a:lnTo>
                  <a:lnTo>
                    <a:pt x="404948"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4" name="Freeform: Shape 543">
              <a:extLst>
                <a:ext uri="{FF2B5EF4-FFF2-40B4-BE49-F238E27FC236}">
                  <a16:creationId xmlns:a16="http://schemas.microsoft.com/office/drawing/2014/main" id="{9C79705C-DF2A-448C-8D9E-F566C8F3C3EC}"/>
                </a:ext>
              </a:extLst>
            </p:cNvPr>
            <p:cNvSpPr/>
            <p:nvPr/>
          </p:nvSpPr>
          <p:spPr bwMode="auto">
            <a:xfrm>
              <a:off x="4980214" y="4441371"/>
              <a:ext cx="1365069" cy="829492"/>
            </a:xfrm>
            <a:custGeom>
              <a:avLst/>
              <a:gdLst>
                <a:gd name="connsiteX0" fmla="*/ 0 w 1365069"/>
                <a:gd name="connsiteY0" fmla="*/ 829492 h 829492"/>
                <a:gd name="connsiteX1" fmla="*/ 261257 w 1365069"/>
                <a:gd name="connsiteY1" fmla="*/ 816429 h 829492"/>
                <a:gd name="connsiteX2" fmla="*/ 333103 w 1365069"/>
                <a:gd name="connsiteY2" fmla="*/ 760912 h 829492"/>
                <a:gd name="connsiteX3" fmla="*/ 542109 w 1365069"/>
                <a:gd name="connsiteY3" fmla="*/ 627018 h 829492"/>
                <a:gd name="connsiteX4" fmla="*/ 738052 w 1365069"/>
                <a:gd name="connsiteY4" fmla="*/ 506186 h 829492"/>
                <a:gd name="connsiteX5" fmla="*/ 881743 w 1365069"/>
                <a:gd name="connsiteY5" fmla="*/ 346166 h 829492"/>
                <a:gd name="connsiteX6" fmla="*/ 1365069 w 1365069"/>
                <a:gd name="connsiteY6" fmla="*/ 0 h 82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069" h="829492">
                  <a:moveTo>
                    <a:pt x="0" y="829492"/>
                  </a:moveTo>
                  <a:lnTo>
                    <a:pt x="261257" y="816429"/>
                  </a:lnTo>
                  <a:lnTo>
                    <a:pt x="333103" y="760912"/>
                  </a:lnTo>
                  <a:lnTo>
                    <a:pt x="542109" y="627018"/>
                  </a:lnTo>
                  <a:lnTo>
                    <a:pt x="738052" y="506186"/>
                  </a:lnTo>
                  <a:lnTo>
                    <a:pt x="881743" y="346166"/>
                  </a:lnTo>
                  <a:lnTo>
                    <a:pt x="1365069"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5" name="Freeform: Shape 544">
              <a:extLst>
                <a:ext uri="{FF2B5EF4-FFF2-40B4-BE49-F238E27FC236}">
                  <a16:creationId xmlns:a16="http://schemas.microsoft.com/office/drawing/2014/main" id="{54405209-0D93-48C7-B4EF-C821A4DC32F5}"/>
                </a:ext>
              </a:extLst>
            </p:cNvPr>
            <p:cNvSpPr/>
            <p:nvPr/>
          </p:nvSpPr>
          <p:spPr bwMode="auto">
            <a:xfrm>
              <a:off x="5205549" y="5267597"/>
              <a:ext cx="0" cy="0"/>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6" name="Freeform: Shape 545">
              <a:extLst>
                <a:ext uri="{FF2B5EF4-FFF2-40B4-BE49-F238E27FC236}">
                  <a16:creationId xmlns:a16="http://schemas.microsoft.com/office/drawing/2014/main" id="{3781F414-8823-43AA-9ABC-9C0142E58A17}"/>
                </a:ext>
              </a:extLst>
            </p:cNvPr>
            <p:cNvSpPr/>
            <p:nvPr/>
          </p:nvSpPr>
          <p:spPr bwMode="auto">
            <a:xfrm>
              <a:off x="5205549" y="4774474"/>
              <a:ext cx="1136468" cy="493123"/>
            </a:xfrm>
            <a:custGeom>
              <a:avLst/>
              <a:gdLst>
                <a:gd name="connsiteX0" fmla="*/ 0 w 1136468"/>
                <a:gd name="connsiteY0" fmla="*/ 493123 h 493123"/>
                <a:gd name="connsiteX1" fmla="*/ 336368 w 1136468"/>
                <a:gd name="connsiteY1" fmla="*/ 359229 h 493123"/>
                <a:gd name="connsiteX2" fmla="*/ 519248 w 1136468"/>
                <a:gd name="connsiteY2" fmla="*/ 231866 h 493123"/>
                <a:gd name="connsiteX3" fmla="*/ 649877 w 1136468"/>
                <a:gd name="connsiteY3" fmla="*/ 19595 h 493123"/>
                <a:gd name="connsiteX4" fmla="*/ 1136468 w 1136468"/>
                <a:gd name="connsiteY4" fmla="*/ 0 h 493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6468" h="493123">
                  <a:moveTo>
                    <a:pt x="0" y="493123"/>
                  </a:moveTo>
                  <a:lnTo>
                    <a:pt x="336368" y="359229"/>
                  </a:lnTo>
                  <a:lnTo>
                    <a:pt x="519248" y="231866"/>
                  </a:lnTo>
                  <a:lnTo>
                    <a:pt x="649877" y="19595"/>
                  </a:lnTo>
                  <a:lnTo>
                    <a:pt x="1136468"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548" name="Straight Connector 547">
              <a:extLst>
                <a:ext uri="{FF2B5EF4-FFF2-40B4-BE49-F238E27FC236}">
                  <a16:creationId xmlns:a16="http://schemas.microsoft.com/office/drawing/2014/main" id="{F35E8627-9CC7-4B96-BB0E-DDF71C27FC92}"/>
                </a:ext>
              </a:extLst>
            </p:cNvPr>
            <p:cNvCxnSpPr>
              <a:cxnSpLocks/>
            </p:cNvCxnSpPr>
            <p:nvPr/>
          </p:nvCxnSpPr>
          <p:spPr bwMode="auto">
            <a:xfrm flipV="1">
              <a:off x="5309950" y="4306835"/>
              <a:ext cx="213749" cy="404710"/>
            </a:xfrm>
            <a:prstGeom prst="line">
              <a:avLst/>
            </a:prstGeom>
            <a:noFill/>
            <a:ln w="28575" cap="flat" cmpd="sng" algn="ctr">
              <a:solidFill>
                <a:schemeClr val="accent4"/>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4F117BDB-B39B-4A1C-AA02-1EDE6CBD7B04}"/>
                </a:ext>
              </a:extLst>
            </p:cNvPr>
            <p:cNvCxnSpPr>
              <a:stCxn id="539" idx="2"/>
              <a:endCxn id="540" idx="3"/>
            </p:cNvCxnSpPr>
            <p:nvPr/>
          </p:nvCxnSpPr>
          <p:spPr bwMode="auto">
            <a:xfrm flipV="1">
              <a:off x="5287191" y="4434840"/>
              <a:ext cx="225335" cy="463731"/>
            </a:xfrm>
            <a:prstGeom prst="line">
              <a:avLst/>
            </a:prstGeom>
            <a:noFill/>
            <a:ln w="28575" cap="flat" cmpd="sng" algn="ctr">
              <a:solidFill>
                <a:schemeClr val="accent4"/>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E0D7B961-0639-4BC8-82EA-171478AE027E}"/>
                </a:ext>
              </a:extLst>
            </p:cNvPr>
            <p:cNvCxnSpPr/>
            <p:nvPr/>
          </p:nvCxnSpPr>
          <p:spPr bwMode="auto">
            <a:xfrm flipH="1">
              <a:off x="5314732" y="4380116"/>
              <a:ext cx="213713" cy="406540"/>
            </a:xfrm>
            <a:prstGeom prst="line">
              <a:avLst/>
            </a:prstGeom>
            <a:noFill/>
            <a:ln w="28575" cap="flat" cmpd="sng" algn="ctr">
              <a:solidFill>
                <a:schemeClr val="accent4"/>
              </a:solidFill>
              <a:prstDash val="solid"/>
              <a:round/>
              <a:headEnd type="none" w="med" len="med"/>
              <a:tailEnd type="none" w="med" len="med"/>
            </a:ln>
            <a:effectLst/>
          </p:spPr>
        </p:cxnSp>
      </p:grpSp>
      <p:cxnSp>
        <p:nvCxnSpPr>
          <p:cNvPr id="556" name="Straight Connector 555">
            <a:extLst>
              <a:ext uri="{FF2B5EF4-FFF2-40B4-BE49-F238E27FC236}">
                <a16:creationId xmlns:a16="http://schemas.microsoft.com/office/drawing/2014/main" id="{A20B0444-D9DA-4392-953B-0D4D1A3D59B5}"/>
              </a:ext>
            </a:extLst>
          </p:cNvPr>
          <p:cNvCxnSpPr>
            <a:cxnSpLocks/>
          </p:cNvCxnSpPr>
          <p:nvPr/>
        </p:nvCxnSpPr>
        <p:spPr bwMode="auto">
          <a:xfrm flipV="1">
            <a:off x="4813110" y="5410619"/>
            <a:ext cx="1755872" cy="2899"/>
          </a:xfrm>
          <a:prstGeom prst="line">
            <a:avLst/>
          </a:prstGeom>
          <a:noFill/>
          <a:ln w="28575"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45852561-D9E8-4681-9A0D-D340EB741114}"/>
              </a:ext>
            </a:extLst>
          </p:cNvPr>
          <p:cNvCxnSpPr/>
          <p:nvPr/>
        </p:nvCxnSpPr>
        <p:spPr bwMode="auto">
          <a:xfrm>
            <a:off x="4804796" y="5417941"/>
            <a:ext cx="1756305" cy="0"/>
          </a:xfrm>
          <a:prstGeom prst="line">
            <a:avLst/>
          </a:prstGeom>
          <a:noFill/>
          <a:ln w="28575" cap="flat" cmpd="sng" algn="ctr">
            <a:solidFill>
              <a:schemeClr val="accent1"/>
            </a:solidFill>
            <a:prstDash val="solid"/>
            <a:round/>
            <a:headEnd type="none" w="med" len="med"/>
            <a:tailEnd type="none" w="med" len="med"/>
          </a:ln>
          <a:effectLst/>
        </p:spPr>
      </p:cxnSp>
      <p:grpSp>
        <p:nvGrpSpPr>
          <p:cNvPr id="569" name="Group 568">
            <a:extLst>
              <a:ext uri="{FF2B5EF4-FFF2-40B4-BE49-F238E27FC236}">
                <a16:creationId xmlns:a16="http://schemas.microsoft.com/office/drawing/2014/main" id="{4C901366-6CEA-42EB-A59B-570FF76EA2F0}"/>
              </a:ext>
            </a:extLst>
          </p:cNvPr>
          <p:cNvGrpSpPr/>
          <p:nvPr/>
        </p:nvGrpSpPr>
        <p:grpSpPr>
          <a:xfrm>
            <a:off x="4799918" y="5386031"/>
            <a:ext cx="1802189" cy="63400"/>
            <a:chOff x="4722094" y="5240111"/>
            <a:chExt cx="1802189" cy="63400"/>
          </a:xfrm>
        </p:grpSpPr>
        <p:grpSp>
          <p:nvGrpSpPr>
            <p:cNvPr id="443" name="Group 442">
              <a:extLst>
                <a:ext uri="{FF2B5EF4-FFF2-40B4-BE49-F238E27FC236}">
                  <a16:creationId xmlns:a16="http://schemas.microsoft.com/office/drawing/2014/main" id="{1BD5916F-0818-4146-9EBF-B05D2A88ADA7}"/>
                </a:ext>
              </a:extLst>
            </p:cNvPr>
            <p:cNvGrpSpPr/>
            <p:nvPr/>
          </p:nvGrpSpPr>
          <p:grpSpPr>
            <a:xfrm>
              <a:off x="4722094" y="5241471"/>
              <a:ext cx="1087516" cy="62040"/>
              <a:chOff x="-1139799" y="3047535"/>
              <a:chExt cx="1087516" cy="62040"/>
            </a:xfrm>
          </p:grpSpPr>
          <p:sp>
            <p:nvSpPr>
              <p:cNvPr id="444" name="Oval 443">
                <a:extLst>
                  <a:ext uri="{FF2B5EF4-FFF2-40B4-BE49-F238E27FC236}">
                    <a16:creationId xmlns:a16="http://schemas.microsoft.com/office/drawing/2014/main" id="{6AE609A3-7824-4F6D-9508-F0F1F68551EF}"/>
                  </a:ext>
                </a:extLst>
              </p:cNvPr>
              <p:cNvSpPr/>
              <p:nvPr/>
            </p:nvSpPr>
            <p:spPr bwMode="auto">
              <a:xfrm>
                <a:off x="-105448" y="3048639"/>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5" name="Oval 444">
                <a:extLst>
                  <a:ext uri="{FF2B5EF4-FFF2-40B4-BE49-F238E27FC236}">
                    <a16:creationId xmlns:a16="http://schemas.microsoft.com/office/drawing/2014/main" id="{BD716FF8-DD3F-4DFF-A44D-A976DD7AB451}"/>
                  </a:ext>
                </a:extLst>
              </p:cNvPr>
              <p:cNvSpPr/>
              <p:nvPr/>
            </p:nvSpPr>
            <p:spPr bwMode="auto">
              <a:xfrm>
                <a:off x="-169449" y="3048103"/>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6" name="Oval 445">
                <a:extLst>
                  <a:ext uri="{FF2B5EF4-FFF2-40B4-BE49-F238E27FC236}">
                    <a16:creationId xmlns:a16="http://schemas.microsoft.com/office/drawing/2014/main" id="{4F01DFBB-58AD-4AB5-80F1-D44B2C0D130F}"/>
                  </a:ext>
                </a:extLst>
              </p:cNvPr>
              <p:cNvSpPr/>
              <p:nvPr/>
            </p:nvSpPr>
            <p:spPr bwMode="auto">
              <a:xfrm>
                <a:off x="-221408" y="3051204"/>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7" name="Oval 446">
                <a:extLst>
                  <a:ext uri="{FF2B5EF4-FFF2-40B4-BE49-F238E27FC236}">
                    <a16:creationId xmlns:a16="http://schemas.microsoft.com/office/drawing/2014/main" id="{158468CE-9ADE-41AA-8B08-69C086958B81}"/>
                  </a:ext>
                </a:extLst>
              </p:cNvPr>
              <p:cNvSpPr/>
              <p:nvPr/>
            </p:nvSpPr>
            <p:spPr bwMode="auto">
              <a:xfrm>
                <a:off x="-307862" y="3055238"/>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8" name="Oval 447">
                <a:extLst>
                  <a:ext uri="{FF2B5EF4-FFF2-40B4-BE49-F238E27FC236}">
                    <a16:creationId xmlns:a16="http://schemas.microsoft.com/office/drawing/2014/main" id="{895E8FEC-92E9-43E8-AA64-1ABD39B37FE6}"/>
                  </a:ext>
                </a:extLst>
              </p:cNvPr>
              <p:cNvSpPr/>
              <p:nvPr/>
            </p:nvSpPr>
            <p:spPr bwMode="auto">
              <a:xfrm>
                <a:off x="-368320" y="3056410"/>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9" name="Oval 448">
                <a:extLst>
                  <a:ext uri="{FF2B5EF4-FFF2-40B4-BE49-F238E27FC236}">
                    <a16:creationId xmlns:a16="http://schemas.microsoft.com/office/drawing/2014/main" id="{D7E69C55-FE00-4B9E-9166-C94352D2B6E3}"/>
                  </a:ext>
                </a:extLst>
              </p:cNvPr>
              <p:cNvSpPr/>
              <p:nvPr/>
            </p:nvSpPr>
            <p:spPr bwMode="auto">
              <a:xfrm>
                <a:off x="-428931" y="3054486"/>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0" name="Oval 449">
                <a:extLst>
                  <a:ext uri="{FF2B5EF4-FFF2-40B4-BE49-F238E27FC236}">
                    <a16:creationId xmlns:a16="http://schemas.microsoft.com/office/drawing/2014/main" id="{EA42680B-110E-473E-9CAA-A84E63387A25}"/>
                  </a:ext>
                </a:extLst>
              </p:cNvPr>
              <p:cNvSpPr/>
              <p:nvPr/>
            </p:nvSpPr>
            <p:spPr bwMode="auto">
              <a:xfrm>
                <a:off x="-972787" y="3047535"/>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1" name="Oval 450">
                <a:extLst>
                  <a:ext uri="{FF2B5EF4-FFF2-40B4-BE49-F238E27FC236}">
                    <a16:creationId xmlns:a16="http://schemas.microsoft.com/office/drawing/2014/main" id="{2584EBEF-A34E-4AB8-BE20-05C5F853949D}"/>
                  </a:ext>
                </a:extLst>
              </p:cNvPr>
              <p:cNvSpPr/>
              <p:nvPr/>
            </p:nvSpPr>
            <p:spPr bwMode="auto">
              <a:xfrm>
                <a:off x="-570032" y="3053608"/>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2" name="Oval 451">
                <a:extLst>
                  <a:ext uri="{FF2B5EF4-FFF2-40B4-BE49-F238E27FC236}">
                    <a16:creationId xmlns:a16="http://schemas.microsoft.com/office/drawing/2014/main" id="{FCD16870-248B-4986-AD16-4109AE624FBA}"/>
                  </a:ext>
                </a:extLst>
              </p:cNvPr>
              <p:cNvSpPr/>
              <p:nvPr/>
            </p:nvSpPr>
            <p:spPr bwMode="auto">
              <a:xfrm>
                <a:off x="-709486" y="3052557"/>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3" name="Oval 452">
                <a:extLst>
                  <a:ext uri="{FF2B5EF4-FFF2-40B4-BE49-F238E27FC236}">
                    <a16:creationId xmlns:a16="http://schemas.microsoft.com/office/drawing/2014/main" id="{2664D0F2-0676-4AFB-BA84-A7336FEC9221}"/>
                  </a:ext>
                </a:extLst>
              </p:cNvPr>
              <p:cNvSpPr/>
              <p:nvPr/>
            </p:nvSpPr>
            <p:spPr bwMode="auto">
              <a:xfrm>
                <a:off x="-775736" y="3054066"/>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4" name="Oval 453">
                <a:extLst>
                  <a:ext uri="{FF2B5EF4-FFF2-40B4-BE49-F238E27FC236}">
                    <a16:creationId xmlns:a16="http://schemas.microsoft.com/office/drawing/2014/main" id="{F1677B53-B61D-4FEF-AE70-5A6EE827B8BB}"/>
                  </a:ext>
                </a:extLst>
              </p:cNvPr>
              <p:cNvSpPr/>
              <p:nvPr/>
            </p:nvSpPr>
            <p:spPr bwMode="auto">
              <a:xfrm>
                <a:off x="-822404" y="3053340"/>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5" name="Oval 454">
                <a:extLst>
                  <a:ext uri="{FF2B5EF4-FFF2-40B4-BE49-F238E27FC236}">
                    <a16:creationId xmlns:a16="http://schemas.microsoft.com/office/drawing/2014/main" id="{40A9AFA2-0559-4F14-8F65-198E0B4ABE74}"/>
                  </a:ext>
                </a:extLst>
              </p:cNvPr>
              <p:cNvSpPr/>
              <p:nvPr/>
            </p:nvSpPr>
            <p:spPr bwMode="auto">
              <a:xfrm>
                <a:off x="-913570" y="3049179"/>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6" name="Oval 455">
                <a:extLst>
                  <a:ext uri="{FF2B5EF4-FFF2-40B4-BE49-F238E27FC236}">
                    <a16:creationId xmlns:a16="http://schemas.microsoft.com/office/drawing/2014/main" id="{07169BC3-E5FC-4E0D-A892-71347FE9CCA0}"/>
                  </a:ext>
                </a:extLst>
              </p:cNvPr>
              <p:cNvSpPr/>
              <p:nvPr/>
            </p:nvSpPr>
            <p:spPr bwMode="auto">
              <a:xfrm>
                <a:off x="-1059795" y="3048175"/>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7" name="Oval 456">
                <a:extLst>
                  <a:ext uri="{FF2B5EF4-FFF2-40B4-BE49-F238E27FC236}">
                    <a16:creationId xmlns:a16="http://schemas.microsoft.com/office/drawing/2014/main" id="{A467F317-3888-423D-8FA4-6EE284D03CED}"/>
                  </a:ext>
                </a:extLst>
              </p:cNvPr>
              <p:cNvSpPr/>
              <p:nvPr/>
            </p:nvSpPr>
            <p:spPr bwMode="auto">
              <a:xfrm>
                <a:off x="-1139799" y="3048175"/>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8" name="Oval 457">
                <a:extLst>
                  <a:ext uri="{FF2B5EF4-FFF2-40B4-BE49-F238E27FC236}">
                    <a16:creationId xmlns:a16="http://schemas.microsoft.com/office/drawing/2014/main" id="{C8580D47-8995-4066-96B6-C4AD9876BEC8}"/>
                  </a:ext>
                </a:extLst>
              </p:cNvPr>
              <p:cNvSpPr/>
              <p:nvPr/>
            </p:nvSpPr>
            <p:spPr bwMode="auto">
              <a:xfrm>
                <a:off x="-634329" y="3054426"/>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560" name="Oval 559">
              <a:extLst>
                <a:ext uri="{FF2B5EF4-FFF2-40B4-BE49-F238E27FC236}">
                  <a16:creationId xmlns:a16="http://schemas.microsoft.com/office/drawing/2014/main" id="{D9411EE9-E0DD-4AF0-A33E-28CC5C498786}"/>
                </a:ext>
              </a:extLst>
            </p:cNvPr>
            <p:cNvSpPr/>
            <p:nvPr/>
          </p:nvSpPr>
          <p:spPr bwMode="auto">
            <a:xfrm>
              <a:off x="5843977" y="5241015"/>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2" name="Oval 561">
              <a:extLst>
                <a:ext uri="{FF2B5EF4-FFF2-40B4-BE49-F238E27FC236}">
                  <a16:creationId xmlns:a16="http://schemas.microsoft.com/office/drawing/2014/main" id="{E5405128-8A48-4510-B771-D136D8E57035}"/>
                </a:ext>
              </a:extLst>
            </p:cNvPr>
            <p:cNvSpPr/>
            <p:nvPr/>
          </p:nvSpPr>
          <p:spPr bwMode="auto">
            <a:xfrm>
              <a:off x="5897881" y="5240111"/>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4" name="Oval 563">
              <a:extLst>
                <a:ext uri="{FF2B5EF4-FFF2-40B4-BE49-F238E27FC236}">
                  <a16:creationId xmlns:a16="http://schemas.microsoft.com/office/drawing/2014/main" id="{789F7E34-2C44-4FDB-B279-0F7B7F646E1E}"/>
                </a:ext>
              </a:extLst>
            </p:cNvPr>
            <p:cNvSpPr/>
            <p:nvPr/>
          </p:nvSpPr>
          <p:spPr bwMode="auto">
            <a:xfrm>
              <a:off x="5952867" y="5242035"/>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6" name="Oval 565">
              <a:extLst>
                <a:ext uri="{FF2B5EF4-FFF2-40B4-BE49-F238E27FC236}">
                  <a16:creationId xmlns:a16="http://schemas.microsoft.com/office/drawing/2014/main" id="{8492B279-02C9-437B-9E4A-616EE84DDC82}"/>
                </a:ext>
              </a:extLst>
            </p:cNvPr>
            <p:cNvSpPr/>
            <p:nvPr/>
          </p:nvSpPr>
          <p:spPr bwMode="auto">
            <a:xfrm>
              <a:off x="6317675" y="5248601"/>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8" name="Oval 567">
              <a:extLst>
                <a:ext uri="{FF2B5EF4-FFF2-40B4-BE49-F238E27FC236}">
                  <a16:creationId xmlns:a16="http://schemas.microsoft.com/office/drawing/2014/main" id="{6C9BE175-4B51-4AA7-9FAB-A06D8A7567BD}"/>
                </a:ext>
              </a:extLst>
            </p:cNvPr>
            <p:cNvSpPr/>
            <p:nvPr/>
          </p:nvSpPr>
          <p:spPr bwMode="auto">
            <a:xfrm>
              <a:off x="6471118" y="5240111"/>
              <a:ext cx="53165" cy="5316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599" name="Oval 598">
            <a:extLst>
              <a:ext uri="{FF2B5EF4-FFF2-40B4-BE49-F238E27FC236}">
                <a16:creationId xmlns:a16="http://schemas.microsoft.com/office/drawing/2014/main" id="{5ECEB97D-88EA-4E52-86AD-EBF23444208E}"/>
              </a:ext>
            </a:extLst>
          </p:cNvPr>
          <p:cNvSpPr/>
          <p:nvPr/>
        </p:nvSpPr>
        <p:spPr bwMode="auto">
          <a:xfrm>
            <a:off x="5233112" y="5268286"/>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0" name="Oval 599">
            <a:extLst>
              <a:ext uri="{FF2B5EF4-FFF2-40B4-BE49-F238E27FC236}">
                <a16:creationId xmlns:a16="http://schemas.microsoft.com/office/drawing/2014/main" id="{463A2786-BE9E-400B-934B-D5902F629C03}"/>
              </a:ext>
            </a:extLst>
          </p:cNvPr>
          <p:cNvSpPr/>
          <p:nvPr/>
        </p:nvSpPr>
        <p:spPr bwMode="auto">
          <a:xfrm>
            <a:off x="5240562" y="532061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1" name="Oval 600">
            <a:extLst>
              <a:ext uri="{FF2B5EF4-FFF2-40B4-BE49-F238E27FC236}">
                <a16:creationId xmlns:a16="http://schemas.microsoft.com/office/drawing/2014/main" id="{5FCAEB98-C4FE-483E-B2BC-DE455C761FA8}"/>
              </a:ext>
            </a:extLst>
          </p:cNvPr>
          <p:cNvSpPr/>
          <p:nvPr/>
        </p:nvSpPr>
        <p:spPr bwMode="auto">
          <a:xfrm>
            <a:off x="5321647" y="5127879"/>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2" name="Oval 601">
            <a:extLst>
              <a:ext uri="{FF2B5EF4-FFF2-40B4-BE49-F238E27FC236}">
                <a16:creationId xmlns:a16="http://schemas.microsoft.com/office/drawing/2014/main" id="{63BE5CF1-3550-4E9A-8AF6-94869D307B3D}"/>
              </a:ext>
            </a:extLst>
          </p:cNvPr>
          <p:cNvSpPr/>
          <p:nvPr/>
        </p:nvSpPr>
        <p:spPr bwMode="auto">
          <a:xfrm>
            <a:off x="5372293" y="490036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3" name="Oval 602">
            <a:extLst>
              <a:ext uri="{FF2B5EF4-FFF2-40B4-BE49-F238E27FC236}">
                <a16:creationId xmlns:a16="http://schemas.microsoft.com/office/drawing/2014/main" id="{D6825DF1-B867-44B0-907F-86BA8B76C9D5}"/>
              </a:ext>
            </a:extLst>
          </p:cNvPr>
          <p:cNvSpPr/>
          <p:nvPr/>
        </p:nvSpPr>
        <p:spPr bwMode="auto">
          <a:xfrm>
            <a:off x="5570356" y="456693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4" name="Oval 603">
            <a:extLst>
              <a:ext uri="{FF2B5EF4-FFF2-40B4-BE49-F238E27FC236}">
                <a16:creationId xmlns:a16="http://schemas.microsoft.com/office/drawing/2014/main" id="{387E3652-4A03-4AD0-9085-E0BE61CFB4E8}"/>
              </a:ext>
            </a:extLst>
          </p:cNvPr>
          <p:cNvSpPr/>
          <p:nvPr/>
        </p:nvSpPr>
        <p:spPr bwMode="auto">
          <a:xfrm>
            <a:off x="5576196" y="4509177"/>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5" name="Oval 604">
            <a:extLst>
              <a:ext uri="{FF2B5EF4-FFF2-40B4-BE49-F238E27FC236}">
                <a16:creationId xmlns:a16="http://schemas.microsoft.com/office/drawing/2014/main" id="{7CCD3ADE-B081-4A1B-A61D-3AD5EEEB76D5}"/>
              </a:ext>
            </a:extLst>
          </p:cNvPr>
          <p:cNvSpPr/>
          <p:nvPr/>
        </p:nvSpPr>
        <p:spPr bwMode="auto">
          <a:xfrm>
            <a:off x="4956807" y="5365158"/>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6" name="Oval 605">
            <a:extLst>
              <a:ext uri="{FF2B5EF4-FFF2-40B4-BE49-F238E27FC236}">
                <a16:creationId xmlns:a16="http://schemas.microsoft.com/office/drawing/2014/main" id="{BADF98B2-9BFC-4970-BEE9-8CC30C3250FD}"/>
              </a:ext>
            </a:extLst>
          </p:cNvPr>
          <p:cNvSpPr/>
          <p:nvPr/>
        </p:nvSpPr>
        <p:spPr bwMode="auto">
          <a:xfrm>
            <a:off x="5570298" y="4300901"/>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7" name="Oval 606">
            <a:extLst>
              <a:ext uri="{FF2B5EF4-FFF2-40B4-BE49-F238E27FC236}">
                <a16:creationId xmlns:a16="http://schemas.microsoft.com/office/drawing/2014/main" id="{577C1B59-C948-482D-ABAC-F49276682775}"/>
              </a:ext>
            </a:extLst>
          </p:cNvPr>
          <p:cNvSpPr/>
          <p:nvPr/>
        </p:nvSpPr>
        <p:spPr bwMode="auto">
          <a:xfrm>
            <a:off x="5363583" y="4551562"/>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8" name="Oval 607">
            <a:extLst>
              <a:ext uri="{FF2B5EF4-FFF2-40B4-BE49-F238E27FC236}">
                <a16:creationId xmlns:a16="http://schemas.microsoft.com/office/drawing/2014/main" id="{94116E17-9792-4349-8047-D85A1A117841}"/>
              </a:ext>
            </a:extLst>
          </p:cNvPr>
          <p:cNvSpPr/>
          <p:nvPr/>
        </p:nvSpPr>
        <p:spPr bwMode="auto">
          <a:xfrm>
            <a:off x="5313348" y="4793826"/>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9" name="Oval 608">
            <a:extLst>
              <a:ext uri="{FF2B5EF4-FFF2-40B4-BE49-F238E27FC236}">
                <a16:creationId xmlns:a16="http://schemas.microsoft.com/office/drawing/2014/main" id="{6805F715-8F77-4437-8538-C699C64FD6DA}"/>
              </a:ext>
            </a:extLst>
          </p:cNvPr>
          <p:cNvSpPr/>
          <p:nvPr/>
        </p:nvSpPr>
        <p:spPr bwMode="auto">
          <a:xfrm>
            <a:off x="5313473" y="483307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0" name="Oval 609">
            <a:extLst>
              <a:ext uri="{FF2B5EF4-FFF2-40B4-BE49-F238E27FC236}">
                <a16:creationId xmlns:a16="http://schemas.microsoft.com/office/drawing/2014/main" id="{649E9AE8-055B-46FB-9E61-9389F195C758}"/>
              </a:ext>
            </a:extLst>
          </p:cNvPr>
          <p:cNvSpPr/>
          <p:nvPr/>
        </p:nvSpPr>
        <p:spPr bwMode="auto">
          <a:xfrm>
            <a:off x="5137136" y="5261710"/>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1" name="Oval 610">
            <a:extLst>
              <a:ext uri="{FF2B5EF4-FFF2-40B4-BE49-F238E27FC236}">
                <a16:creationId xmlns:a16="http://schemas.microsoft.com/office/drawing/2014/main" id="{D208D0F1-6229-41B9-811C-834B0D432F3D}"/>
              </a:ext>
            </a:extLst>
          </p:cNvPr>
          <p:cNvSpPr/>
          <p:nvPr/>
        </p:nvSpPr>
        <p:spPr bwMode="auto">
          <a:xfrm>
            <a:off x="5046401" y="5357784"/>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2" name="Oval 611">
            <a:extLst>
              <a:ext uri="{FF2B5EF4-FFF2-40B4-BE49-F238E27FC236}">
                <a16:creationId xmlns:a16="http://schemas.microsoft.com/office/drawing/2014/main" id="{47455438-DA00-47BA-ADC1-4F47EF7DCE2A}"/>
              </a:ext>
            </a:extLst>
          </p:cNvPr>
          <p:cNvSpPr/>
          <p:nvPr/>
        </p:nvSpPr>
        <p:spPr bwMode="auto">
          <a:xfrm>
            <a:off x="4806048" y="5369170"/>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3" name="Oval 612">
            <a:extLst>
              <a:ext uri="{FF2B5EF4-FFF2-40B4-BE49-F238E27FC236}">
                <a16:creationId xmlns:a16="http://schemas.microsoft.com/office/drawing/2014/main" id="{A26E9F20-313C-4D71-BFCC-885FC8526856}"/>
              </a:ext>
            </a:extLst>
          </p:cNvPr>
          <p:cNvSpPr/>
          <p:nvPr/>
        </p:nvSpPr>
        <p:spPr bwMode="auto">
          <a:xfrm>
            <a:off x="5569319" y="4448897"/>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4" name="Oval 593">
            <a:extLst>
              <a:ext uri="{FF2B5EF4-FFF2-40B4-BE49-F238E27FC236}">
                <a16:creationId xmlns:a16="http://schemas.microsoft.com/office/drawing/2014/main" id="{6B915A7C-8AED-4A41-8D2E-68CF59D94ABE}"/>
              </a:ext>
            </a:extLst>
          </p:cNvPr>
          <p:cNvSpPr/>
          <p:nvPr/>
        </p:nvSpPr>
        <p:spPr bwMode="auto">
          <a:xfrm>
            <a:off x="5323775" y="5299129"/>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5" name="Oval 594">
            <a:extLst>
              <a:ext uri="{FF2B5EF4-FFF2-40B4-BE49-F238E27FC236}">
                <a16:creationId xmlns:a16="http://schemas.microsoft.com/office/drawing/2014/main" id="{36366AAB-4E3E-41AD-963A-CD7C17EF1D04}"/>
              </a:ext>
            </a:extLst>
          </p:cNvPr>
          <p:cNvSpPr/>
          <p:nvPr/>
        </p:nvSpPr>
        <p:spPr bwMode="auto">
          <a:xfrm>
            <a:off x="5314740" y="5243996"/>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6" name="Oval 595">
            <a:extLst>
              <a:ext uri="{FF2B5EF4-FFF2-40B4-BE49-F238E27FC236}">
                <a16:creationId xmlns:a16="http://schemas.microsoft.com/office/drawing/2014/main" id="{9E16F42B-1011-49A8-9AD8-864210384879}"/>
              </a:ext>
            </a:extLst>
          </p:cNvPr>
          <p:cNvSpPr/>
          <p:nvPr/>
        </p:nvSpPr>
        <p:spPr bwMode="auto">
          <a:xfrm>
            <a:off x="5569644" y="4758734"/>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7" name="Oval 596">
            <a:extLst>
              <a:ext uri="{FF2B5EF4-FFF2-40B4-BE49-F238E27FC236}">
                <a16:creationId xmlns:a16="http://schemas.microsoft.com/office/drawing/2014/main" id="{DFD5984F-1ADC-44D7-B974-6A02B78766A4}"/>
              </a:ext>
            </a:extLst>
          </p:cNvPr>
          <p:cNvSpPr/>
          <p:nvPr/>
        </p:nvSpPr>
        <p:spPr bwMode="auto">
          <a:xfrm>
            <a:off x="5764069" y="4393431"/>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8" name="Oval 597">
            <a:extLst>
              <a:ext uri="{FF2B5EF4-FFF2-40B4-BE49-F238E27FC236}">
                <a16:creationId xmlns:a16="http://schemas.microsoft.com/office/drawing/2014/main" id="{7D5C55F6-3223-4D29-9269-88E80FDF59ED}"/>
              </a:ext>
            </a:extLst>
          </p:cNvPr>
          <p:cNvSpPr/>
          <p:nvPr/>
        </p:nvSpPr>
        <p:spPr bwMode="auto">
          <a:xfrm>
            <a:off x="5768797" y="452929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6" name="Oval 615">
            <a:extLst>
              <a:ext uri="{FF2B5EF4-FFF2-40B4-BE49-F238E27FC236}">
                <a16:creationId xmlns:a16="http://schemas.microsoft.com/office/drawing/2014/main" id="{29EFFC28-03B5-4DFA-8FF5-8ADAB5230A15}"/>
              </a:ext>
            </a:extLst>
          </p:cNvPr>
          <p:cNvSpPr/>
          <p:nvPr/>
        </p:nvSpPr>
        <p:spPr bwMode="auto">
          <a:xfrm>
            <a:off x="5770939" y="4662503"/>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8" name="Oval 617">
            <a:extLst>
              <a:ext uri="{FF2B5EF4-FFF2-40B4-BE49-F238E27FC236}">
                <a16:creationId xmlns:a16="http://schemas.microsoft.com/office/drawing/2014/main" id="{19EBDD2A-D621-4E38-9E21-E2106BEB5F41}"/>
              </a:ext>
            </a:extLst>
          </p:cNvPr>
          <p:cNvSpPr/>
          <p:nvPr/>
        </p:nvSpPr>
        <p:spPr bwMode="auto">
          <a:xfrm>
            <a:off x="5579840" y="4932576"/>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0" name="Oval 619">
            <a:extLst>
              <a:ext uri="{FF2B5EF4-FFF2-40B4-BE49-F238E27FC236}">
                <a16:creationId xmlns:a16="http://schemas.microsoft.com/office/drawing/2014/main" id="{A380636F-0287-4373-93D2-4D95571B66B1}"/>
              </a:ext>
            </a:extLst>
          </p:cNvPr>
          <p:cNvSpPr/>
          <p:nvPr/>
        </p:nvSpPr>
        <p:spPr bwMode="auto">
          <a:xfrm>
            <a:off x="5567995" y="5029479"/>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2" name="Oval 621">
            <a:extLst>
              <a:ext uri="{FF2B5EF4-FFF2-40B4-BE49-F238E27FC236}">
                <a16:creationId xmlns:a16="http://schemas.microsoft.com/office/drawing/2014/main" id="{FBE83901-279F-47C9-8CD9-794D88B46FF0}"/>
              </a:ext>
            </a:extLst>
          </p:cNvPr>
          <p:cNvSpPr/>
          <p:nvPr/>
        </p:nvSpPr>
        <p:spPr bwMode="auto">
          <a:xfrm>
            <a:off x="5359502" y="5187214"/>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4" name="Oval 623">
            <a:extLst>
              <a:ext uri="{FF2B5EF4-FFF2-40B4-BE49-F238E27FC236}">
                <a16:creationId xmlns:a16="http://schemas.microsoft.com/office/drawing/2014/main" id="{04BE4B6F-628F-40E3-B340-C221B1860D03}"/>
              </a:ext>
            </a:extLst>
          </p:cNvPr>
          <p:cNvSpPr/>
          <p:nvPr/>
        </p:nvSpPr>
        <p:spPr bwMode="auto">
          <a:xfrm>
            <a:off x="5368339" y="502730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6" name="Oval 625">
            <a:extLst>
              <a:ext uri="{FF2B5EF4-FFF2-40B4-BE49-F238E27FC236}">
                <a16:creationId xmlns:a16="http://schemas.microsoft.com/office/drawing/2014/main" id="{11071912-BD95-49A0-B132-5F76DB28FE47}"/>
              </a:ext>
            </a:extLst>
          </p:cNvPr>
          <p:cNvSpPr/>
          <p:nvPr/>
        </p:nvSpPr>
        <p:spPr bwMode="auto">
          <a:xfrm>
            <a:off x="5367606" y="5311668"/>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8" name="Oval 627">
            <a:extLst>
              <a:ext uri="{FF2B5EF4-FFF2-40B4-BE49-F238E27FC236}">
                <a16:creationId xmlns:a16="http://schemas.microsoft.com/office/drawing/2014/main" id="{9CE57C31-15FC-4BC3-AD70-F8F75C48E593}"/>
              </a:ext>
            </a:extLst>
          </p:cNvPr>
          <p:cNvSpPr/>
          <p:nvPr/>
        </p:nvSpPr>
        <p:spPr bwMode="auto">
          <a:xfrm>
            <a:off x="5306853" y="5358309"/>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1" name="Oval 630">
            <a:extLst>
              <a:ext uri="{FF2B5EF4-FFF2-40B4-BE49-F238E27FC236}">
                <a16:creationId xmlns:a16="http://schemas.microsoft.com/office/drawing/2014/main" id="{FFB956A3-9ABC-4B7C-95FF-38CA9496C6D1}"/>
              </a:ext>
            </a:extLst>
          </p:cNvPr>
          <p:cNvSpPr/>
          <p:nvPr/>
        </p:nvSpPr>
        <p:spPr bwMode="auto">
          <a:xfrm>
            <a:off x="5571253" y="5188502"/>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3" name="Oval 632">
            <a:extLst>
              <a:ext uri="{FF2B5EF4-FFF2-40B4-BE49-F238E27FC236}">
                <a16:creationId xmlns:a16="http://schemas.microsoft.com/office/drawing/2014/main" id="{3C27AFD7-3CF2-4916-A8AE-807D6337856C}"/>
              </a:ext>
            </a:extLst>
          </p:cNvPr>
          <p:cNvSpPr/>
          <p:nvPr/>
        </p:nvSpPr>
        <p:spPr bwMode="auto">
          <a:xfrm>
            <a:off x="5574368" y="5256942"/>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5" name="Oval 634">
            <a:extLst>
              <a:ext uri="{FF2B5EF4-FFF2-40B4-BE49-F238E27FC236}">
                <a16:creationId xmlns:a16="http://schemas.microsoft.com/office/drawing/2014/main" id="{513DFB7B-8990-47A5-A91B-1B5F0DBA116C}"/>
              </a:ext>
            </a:extLst>
          </p:cNvPr>
          <p:cNvSpPr/>
          <p:nvPr/>
        </p:nvSpPr>
        <p:spPr bwMode="auto">
          <a:xfrm>
            <a:off x="5774816" y="5127878"/>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7" name="Oval 636">
            <a:extLst>
              <a:ext uri="{FF2B5EF4-FFF2-40B4-BE49-F238E27FC236}">
                <a16:creationId xmlns:a16="http://schemas.microsoft.com/office/drawing/2014/main" id="{4E57F1D5-E865-4835-8BC3-AF807339A82E}"/>
              </a:ext>
            </a:extLst>
          </p:cNvPr>
          <p:cNvSpPr/>
          <p:nvPr/>
        </p:nvSpPr>
        <p:spPr bwMode="auto">
          <a:xfrm>
            <a:off x="5762669" y="5070290"/>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9" name="Oval 638">
            <a:extLst>
              <a:ext uri="{FF2B5EF4-FFF2-40B4-BE49-F238E27FC236}">
                <a16:creationId xmlns:a16="http://schemas.microsoft.com/office/drawing/2014/main" id="{7F3BAA2C-1994-423F-B74B-4EC38955B09C}"/>
              </a:ext>
            </a:extLst>
          </p:cNvPr>
          <p:cNvSpPr/>
          <p:nvPr/>
        </p:nvSpPr>
        <p:spPr bwMode="auto">
          <a:xfrm>
            <a:off x="5916642" y="4908625"/>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1" name="Oval 640">
            <a:extLst>
              <a:ext uri="{FF2B5EF4-FFF2-40B4-BE49-F238E27FC236}">
                <a16:creationId xmlns:a16="http://schemas.microsoft.com/office/drawing/2014/main" id="{C30CE198-047D-4495-A19E-E7D0574AC71E}"/>
              </a:ext>
            </a:extLst>
          </p:cNvPr>
          <p:cNvSpPr/>
          <p:nvPr/>
        </p:nvSpPr>
        <p:spPr bwMode="auto">
          <a:xfrm>
            <a:off x="6404764" y="4554177"/>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3" name="Oval 642">
            <a:extLst>
              <a:ext uri="{FF2B5EF4-FFF2-40B4-BE49-F238E27FC236}">
                <a16:creationId xmlns:a16="http://schemas.microsoft.com/office/drawing/2014/main" id="{3706F993-2177-4705-876E-F50ADC61DD53}"/>
              </a:ext>
            </a:extLst>
          </p:cNvPr>
          <p:cNvSpPr/>
          <p:nvPr/>
        </p:nvSpPr>
        <p:spPr bwMode="auto">
          <a:xfrm>
            <a:off x="6398157" y="4893810"/>
            <a:ext cx="53165" cy="53165"/>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333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38D9-F679-4414-82A7-EB24D1DCE91A}"/>
              </a:ext>
            </a:extLst>
          </p:cNvPr>
          <p:cNvSpPr>
            <a:spLocks noGrp="1"/>
          </p:cNvSpPr>
          <p:nvPr>
            <p:ph type="title"/>
          </p:nvPr>
        </p:nvSpPr>
        <p:spPr>
          <a:solidFill>
            <a:schemeClr val="tx1"/>
          </a:solidFill>
        </p:spPr>
        <p:txBody>
          <a:bodyPr/>
          <a:lstStyle/>
          <a:p>
            <a:r>
              <a:rPr lang="en-US" dirty="0"/>
              <a:t>Future Directions</a:t>
            </a:r>
          </a:p>
        </p:txBody>
      </p:sp>
      <p:graphicFrame>
        <p:nvGraphicFramePr>
          <p:cNvPr id="4" name="Diagram 3">
            <a:extLst>
              <a:ext uri="{FF2B5EF4-FFF2-40B4-BE49-F238E27FC236}">
                <a16:creationId xmlns:a16="http://schemas.microsoft.com/office/drawing/2014/main" id="{4ACCA21C-2054-49ED-A457-77FF12D39359}"/>
              </a:ext>
            </a:extLst>
          </p:cNvPr>
          <p:cNvGraphicFramePr/>
          <p:nvPr/>
        </p:nvGraphicFramePr>
        <p:xfrm>
          <a:off x="322385" y="1184223"/>
          <a:ext cx="5728746" cy="5212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9D76EF26-9989-4E5D-838D-59B8F55592A9}"/>
              </a:ext>
            </a:extLst>
          </p:cNvPr>
          <p:cNvGraphicFramePr/>
          <p:nvPr/>
        </p:nvGraphicFramePr>
        <p:xfrm>
          <a:off x="6125879" y="1184222"/>
          <a:ext cx="5608921" cy="51724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9" name="Group 7">
            <a:extLst>
              <a:ext uri="{FF2B5EF4-FFF2-40B4-BE49-F238E27FC236}">
                <a16:creationId xmlns:a16="http://schemas.microsoft.com/office/drawing/2014/main" id="{36104B7F-AB60-4EC6-8D2E-440D4F6E5E05}"/>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C8191182-0479-4343-A46D-2A5D6FB14ACB}"/>
                </a:ext>
              </a:extLst>
            </p:cNvPr>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4896DB3D-EBDB-44CA-B6C0-CB7D17BDCC3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1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D48F2208-BECA-476A-8420-C5BD5FFA3E52}"/>
              </a:ext>
            </a:extLst>
          </p:cNvPr>
          <p:cNvSpPr txBox="1">
            <a:spLocks noChangeArrowheads="1"/>
          </p:cNvSpPr>
          <p:nvPr/>
        </p:nvSpPr>
        <p:spPr bwMode="auto">
          <a:xfrm>
            <a:off x="412751" y="635973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NCT04006301 2. NCT04111458</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3. NCT03829410</a:t>
            </a:r>
          </a:p>
        </p:txBody>
      </p:sp>
    </p:spTree>
    <p:extLst>
      <p:ext uri="{BB962C8B-B14F-4D97-AF65-F5344CB8AC3E}">
        <p14:creationId xmlns:p14="http://schemas.microsoft.com/office/powerpoint/2010/main" val="2008403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dirty="0">
                <a:solidFill>
                  <a:schemeClr val="accent3"/>
                </a:solidFill>
                <a:hlinkClick r:id="rId4"/>
              </a:rPr>
              <a:t>clinicaloptions.com/LungTool</a:t>
            </a:r>
            <a:endParaRPr lang="en-US" dirty="0">
              <a:solidFill>
                <a:schemeClr val="accent3"/>
              </a:solidFill>
            </a:endParaRPr>
          </a:p>
          <a:p>
            <a:r>
              <a:rPr lang="en-US" dirty="0">
                <a:solidFill>
                  <a:schemeClr val="accent3"/>
                </a:solidFill>
                <a:hlinkClick r:id="rId5"/>
              </a:rPr>
              <a:t>clinicaloptions.com/CRCtool </a:t>
            </a:r>
            <a:endParaRPr lang="en-US" altLang="en-US" dirty="0">
              <a:solidFill>
                <a:schemeClr val="accent3"/>
              </a:solidFill>
            </a:endParaRPr>
          </a:p>
          <a:p>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t>
            </a:r>
            <a:r>
              <a:rPr lang="en-US" altLang="en-US" sz="4000" i="1" dirty="0"/>
              <a:t>KRAS</a:t>
            </a:r>
            <a:r>
              <a:rPr lang="en-US" altLang="en-US" sz="4000" dirty="0"/>
              <a:t> and Solid Tumors!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200" dirty="0">
                <a:solidFill>
                  <a:srgbClr val="E1471D"/>
                </a:solidFill>
              </a:rPr>
              <a:t>Text module </a:t>
            </a:r>
            <a:r>
              <a:rPr lang="en-US" sz="2200" b="0" dirty="0"/>
              <a:t>associated with this downloadable slideset</a:t>
            </a:r>
          </a:p>
          <a:p>
            <a:pPr>
              <a:buClr>
                <a:schemeClr val="accent6"/>
              </a:buClr>
              <a:defRPr/>
            </a:pPr>
            <a:r>
              <a:rPr lang="en-US" sz="2200" dirty="0">
                <a:solidFill>
                  <a:srgbClr val="E1471D"/>
                </a:solidFill>
              </a:rPr>
              <a:t>Expert Insight on Therapy Selection for Unresectable Stage III and Metastatic NSCLC, </a:t>
            </a:r>
            <a:br>
              <a:rPr lang="en-US" sz="2200" dirty="0">
                <a:solidFill>
                  <a:srgbClr val="E1471D"/>
                </a:solidFill>
              </a:rPr>
            </a:br>
            <a:r>
              <a:rPr lang="en-US" sz="2200" b="0" dirty="0"/>
              <a:t>an Interactive Decision Support Tool</a:t>
            </a:r>
          </a:p>
          <a:p>
            <a:pPr>
              <a:buClr>
                <a:schemeClr val="accent6"/>
              </a:buClr>
              <a:defRPr/>
            </a:pPr>
            <a:r>
              <a:rPr lang="en-US" sz="2200" dirty="0">
                <a:solidFill>
                  <a:srgbClr val="E1471D"/>
                </a:solidFill>
              </a:rPr>
              <a:t>Expert Guidance for the Treatment of Metastatic CRC, </a:t>
            </a:r>
            <a:br>
              <a:rPr lang="en-US" sz="2200" dirty="0">
                <a:solidFill>
                  <a:srgbClr val="E1471D"/>
                </a:solidFill>
              </a:rPr>
            </a:br>
            <a:r>
              <a:rPr lang="en-US" sz="2200" b="0" dirty="0"/>
              <a:t>an Interactive Decision Support Tool</a:t>
            </a:r>
          </a:p>
          <a:p>
            <a:pPr>
              <a:buClr>
                <a:schemeClr val="accent6"/>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Amgen Proprietary - Confidential"/>
  <p:tag name="BJHEADERFOOTERTEXTMARKING" val="Amgen Proprietary - Confidential"/>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2d825e9e-e60d-4f8e-a93b-37bf02bd68e8">Slides - Downloadable</Document_x0020_Category>
    <_dlc_DocId xmlns="d54cbe69-32bd-412a-b004-9152f949605e">56M7VY3CDVN5-631071519-10</_dlc_DocId>
    <_dlc_DocIdUrl xmlns="d54cbe69-32bd-412a-b004-9152f949605e">
      <Url>https://intranet.clinicaloptions.com/mews/oncology/ONC_2020_KRAS_TM_(PRP3267)/CME-certified_Research_Focus_Synergy_with_polling___pre_post/_layouts/15/DocIdRedir.aspx?ID=56M7VY3CDVN5-631071519-10</Url>
      <Description>56M7VY3CDVN5-631071519-10</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6AD625DE3D64C4CB4B24AED1D575CB7" ma:contentTypeVersion="1" ma:contentTypeDescription="Create a new document." ma:contentTypeScope="" ma:versionID="d124a5ac3c184d0b3786d9c3eb883c8b">
  <xsd:schema xmlns:xsd="http://www.w3.org/2001/XMLSchema" xmlns:xs="http://www.w3.org/2001/XMLSchema" xmlns:p="http://schemas.microsoft.com/office/2006/metadata/properties" xmlns:ns2="d54cbe69-32bd-412a-b004-9152f949605e" xmlns:ns3="2d825e9e-e60d-4f8e-a93b-37bf02bd68e8" targetNamespace="http://schemas.microsoft.com/office/2006/metadata/properties" ma:root="true" ma:fieldsID="fddab932d2c71d17466cfad4f56ceced" ns2:_="" ns3:_="">
    <xsd:import namespace="d54cbe69-32bd-412a-b004-9152f949605e"/>
    <xsd:import namespace="2d825e9e-e60d-4f8e-a93b-37bf02bd68e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d825e9e-e60d-4f8e-a93b-37bf02bd68e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67052A-A525-403A-AD94-68CE79647FBA}">
  <ds:schemaRefs>
    <ds:schemaRef ds:uri="d54cbe69-32bd-412a-b004-9152f949605e"/>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2d825e9e-e60d-4f8e-a93b-37bf02bd68e8"/>
    <ds:schemaRef ds:uri="http://www.w3.org/XML/1998/namespace"/>
    <ds:schemaRef ds:uri="http://purl.org/dc/dcmitype/"/>
  </ds:schemaRefs>
</ds:datastoreItem>
</file>

<file path=customXml/itemProps2.xml><?xml version="1.0" encoding="utf-8"?>
<ds:datastoreItem xmlns:ds="http://schemas.openxmlformats.org/officeDocument/2006/customXml" ds:itemID="{CD78A7C0-3295-4421-98C7-F7442C10E5FD}">
  <ds:schemaRefs>
    <ds:schemaRef ds:uri="http://schemas.microsoft.com/sharepoint/events"/>
  </ds:schemaRefs>
</ds:datastoreItem>
</file>

<file path=customXml/itemProps3.xml><?xml version="1.0" encoding="utf-8"?>
<ds:datastoreItem xmlns:ds="http://schemas.openxmlformats.org/officeDocument/2006/customXml" ds:itemID="{1A7789F0-7701-486B-9B77-B2CB8408CC1F}">
  <ds:schemaRefs>
    <ds:schemaRef ds:uri="http://schemas.microsoft.com/sharepoint/v3/contenttype/forms"/>
  </ds:schemaRefs>
</ds:datastoreItem>
</file>

<file path=customXml/itemProps4.xml><?xml version="1.0" encoding="utf-8"?>
<ds:datastoreItem xmlns:ds="http://schemas.openxmlformats.org/officeDocument/2006/customXml" ds:itemID="{818A2BBC-5AD9-439A-A1F3-3494968C62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d825e9e-e60d-4f8e-a93b-37bf02bd68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TotalTime>
  <Words>5220</Words>
  <Application>Microsoft Office PowerPoint</Application>
  <PresentationFormat>Widescreen</PresentationFormat>
  <Paragraphs>1315</Paragraphs>
  <Slides>29</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BlinkMacSystemFont</vt:lpstr>
      <vt:lpstr>Calibri</vt:lpstr>
      <vt:lpstr>Helvetica</vt:lpstr>
      <vt:lpstr>Roboto</vt:lpstr>
      <vt:lpstr>Segoe UI</vt:lpstr>
      <vt:lpstr>Times</vt:lpstr>
      <vt:lpstr>Wingdings</vt:lpstr>
      <vt:lpstr>2017_HTAA_Diabetes</vt:lpstr>
      <vt:lpstr>Targeting KRASG12C in Solid Tumors:  A New Anticancer Approach  </vt:lpstr>
      <vt:lpstr>About These Slides</vt:lpstr>
      <vt:lpstr>Program Faculty and Disclosures </vt:lpstr>
      <vt:lpstr>KRAS Mutations in Cancer</vt:lpstr>
      <vt:lpstr>KRAS p.G12C Mutation: Background</vt:lpstr>
      <vt:lpstr>Clinical and Genomic Characteristics:  KRASG12C vs Other KRAS vs WT KRAS in Cancer</vt:lpstr>
      <vt:lpstr>Targeting KRASG12C in Solid Tumors</vt:lpstr>
      <vt:lpstr>CodeBreaK100: Sotorasib in Patients With Previously Treated Cancers With KRAS p.G12C Mutation</vt:lpstr>
      <vt:lpstr>CodeBreaK100: Common AEs Associated With Sotorasib</vt:lpstr>
      <vt:lpstr>CodeBreaK100: NSCLC Patient Cohort</vt:lpstr>
      <vt:lpstr>CodeBreaK100: NSCLC Best Tumor Response and Change in Tumor Burden From Baseline</vt:lpstr>
      <vt:lpstr>CodeBreaK100: Durability of Clinical Benefit in Patients With NSCLC</vt:lpstr>
      <vt:lpstr>CodeBreaK100: Colorectal Cancer Patient Cohort</vt:lpstr>
      <vt:lpstr>CodeBreaK100: Tumor Response in CRC Cohort</vt:lpstr>
      <vt:lpstr>CodeBreaK100: Tumor Burden Change From Baseline in CRC Cohort</vt:lpstr>
      <vt:lpstr>CodeBreaK100: PFS and OS in CRC Cohort</vt:lpstr>
      <vt:lpstr>CodeBreaK100: Baseline Characteristics of Non-CRC and Non-NSCLC Cohort</vt:lpstr>
      <vt:lpstr>CodeBreaK100: Tumor Response in Non-CRC and  Non-NSCLC KRAS p.G12C–Mutated Solid Tumors</vt:lpstr>
      <vt:lpstr>KRYSTAL-1: Adagrasib (MRTX849) in Patients With Cancer Having a KRAS p.G12C Mutation </vt:lpstr>
      <vt:lpstr>KRYSTAL-1: Treatment-Related Adverse Events</vt:lpstr>
      <vt:lpstr>KRYSTAL-1: Best Tumor Response in NSCLC Cohort</vt:lpstr>
      <vt:lpstr>KRYSTAL-1: Duration of Clinical Benefit in NSCLC Cohort</vt:lpstr>
      <vt:lpstr>KRYSTAL-1: Best Tumor Response in CRC Cohort</vt:lpstr>
      <vt:lpstr>KRYSTAL-1: Duration of Clinical Benefit in CRC Cohort</vt:lpstr>
      <vt:lpstr>KRYSTAL-1: Tumor Response and Duration of Benefit in the Other Solid Tumors Cohort</vt:lpstr>
      <vt:lpstr>Addressing Resistance in KRAS p.G12C–Mutant CRC</vt:lpstr>
      <vt:lpstr>KRASG12C Inhibition Enhances Immune Responses: MRTX849 and Anti-PD-1 in Syngeneic Mouse Model </vt:lpstr>
      <vt:lpstr>Future Directions</vt:lpstr>
      <vt:lpstr>Go Online for More CCO  Coverage of KRAS and Solid Tumors!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Targeting KRASG12C in Solid Tumors: A New Anticancer Approach  </dc:title>
  <dc:creator>Colleen Heffner</dc:creator>
  <cp:lastModifiedBy>Jessica Buckley</cp:lastModifiedBy>
  <cp:revision>3</cp:revision>
  <dcterms:created xsi:type="dcterms:W3CDTF">2020-10-20T11:57:24Z</dcterms:created>
  <dcterms:modified xsi:type="dcterms:W3CDTF">2020-11-20T21:01:12Z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0x01010086AD625DE3D64C4CB4B24AED1D575CB7</vt:lpwstr>
  </property>
  <property fmtid="{D5CDD505-2E9C-101B-9397-08002B2CF9AE}" pid="3" name="_dlc_DocIdItemGuid">
    <vt:lpwstr>73b62986-6ff4-4765-a6d0-466a08273824</vt:lpwstr>
  </property>
</Properties>
</file>