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69" r:id="rId6"/>
  </p:sldMasterIdLst>
  <p:notesMasterIdLst>
    <p:notesMasterId r:id="rId38"/>
  </p:notesMasterIdLst>
  <p:sldIdLst>
    <p:sldId id="321" r:id="rId7"/>
    <p:sldId id="1144" r:id="rId8"/>
    <p:sldId id="258" r:id="rId9"/>
    <p:sldId id="259" r:id="rId10"/>
    <p:sldId id="3390" r:id="rId11"/>
    <p:sldId id="3391" r:id="rId12"/>
    <p:sldId id="279" r:id="rId13"/>
    <p:sldId id="284" r:id="rId14"/>
    <p:sldId id="3369" r:id="rId15"/>
    <p:sldId id="7197" r:id="rId16"/>
    <p:sldId id="3389" r:id="rId17"/>
    <p:sldId id="286" r:id="rId18"/>
    <p:sldId id="7198" r:id="rId19"/>
    <p:sldId id="3399" r:id="rId20"/>
    <p:sldId id="3393" r:id="rId21"/>
    <p:sldId id="287" r:id="rId22"/>
    <p:sldId id="305" r:id="rId23"/>
    <p:sldId id="274" r:id="rId24"/>
    <p:sldId id="288" r:id="rId25"/>
    <p:sldId id="283" r:id="rId26"/>
    <p:sldId id="3397" r:id="rId27"/>
    <p:sldId id="351" r:id="rId28"/>
    <p:sldId id="350" r:id="rId29"/>
    <p:sldId id="349" r:id="rId30"/>
    <p:sldId id="348" r:id="rId31"/>
    <p:sldId id="275" r:id="rId32"/>
    <p:sldId id="281" r:id="rId33"/>
    <p:sldId id="282" r:id="rId34"/>
    <p:sldId id="3398" r:id="rId35"/>
    <p:sldId id="352" r:id="rId36"/>
    <p:sldId id="318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416" userDrawn="1">
          <p15:clr>
            <a:srgbClr val="A4A3A4"/>
          </p15:clr>
        </p15:guide>
        <p15:guide id="2" pos="7224" userDrawn="1">
          <p15:clr>
            <a:srgbClr val="A4A3A4"/>
          </p15:clr>
        </p15:guide>
        <p15:guide id="3" pos="312" userDrawn="1">
          <p15:clr>
            <a:srgbClr val="A4A3A4"/>
          </p15:clr>
        </p15:guide>
        <p15:guide id="4" pos="456" userDrawn="1">
          <p15:clr>
            <a:srgbClr val="A4A3A4"/>
          </p15:clr>
        </p15:guide>
        <p15:guide id="5" pos="5112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orient="horz" pos="144" userDrawn="1">
          <p15:clr>
            <a:srgbClr val="A4A3A4"/>
          </p15:clr>
        </p15:guide>
        <p15:guide id="8" orient="horz" userDrawn="1">
          <p15:clr>
            <a:srgbClr val="A4A3A4"/>
          </p15:clr>
        </p15:guide>
        <p15:guide id="9" orient="horz" pos="264" userDrawn="1">
          <p15:clr>
            <a:srgbClr val="A4A3A4"/>
          </p15:clr>
        </p15:guide>
        <p15:guide id="10" orient="horz" pos="1008" userDrawn="1">
          <p15:clr>
            <a:srgbClr val="A4A3A4"/>
          </p15:clr>
        </p15:guide>
        <p15:guide id="11" orient="horz" pos="3888" userDrawn="1">
          <p15:clr>
            <a:srgbClr val="A4A3A4"/>
          </p15:clr>
        </p15:guide>
        <p15:guide id="12" orient="horz" pos="4032" userDrawn="1">
          <p15:clr>
            <a:srgbClr val="A4A3A4"/>
          </p15:clr>
        </p15:guide>
        <p15:guide id="13" orient="horz" pos="412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oecler@clinicaloptions.com" initials="a" lastIdx="4" clrIdx="0">
    <p:extLst>
      <p:ext uri="{19B8F6BF-5375-455C-9EA6-DF929625EA0E}">
        <p15:presenceInfo xmlns:p15="http://schemas.microsoft.com/office/powerpoint/2012/main" userId="aboecler@clinicaloptions.com" providerId="None"/>
      </p:ext>
    </p:extLst>
  </p:cmAuthor>
  <p:cmAuthor id="2" name="cheffner@clinicaloptions.com" initials="c" lastIdx="49" clrIdx="1">
    <p:extLst>
      <p:ext uri="{19B8F6BF-5375-455C-9EA6-DF929625EA0E}">
        <p15:presenceInfo xmlns:p15="http://schemas.microsoft.com/office/powerpoint/2012/main" userId="cheffner@clinicaloptions.com" providerId="None"/>
      </p:ext>
    </p:extLst>
  </p:cmAuthor>
  <p:cmAuthor id="3" name="Jennifer Eimers" initials="JE" lastIdx="5" clrIdx="2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4" name="Bing-E Xu" initials="BX" lastIdx="26" clrIdx="3">
    <p:extLst>
      <p:ext uri="{19B8F6BF-5375-455C-9EA6-DF929625EA0E}">
        <p15:presenceInfo xmlns:p15="http://schemas.microsoft.com/office/powerpoint/2012/main" userId="87a7fe42d5b0095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437704-AA97-4D93-8DB7-D8D3D1B191F9}" v="1" dt="2020-09-30T19:45:14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1" autoAdjust="0"/>
    <p:restoredTop sz="75714" autoAdjust="0"/>
  </p:normalViewPr>
  <p:slideViewPr>
    <p:cSldViewPr snapToGrid="0">
      <p:cViewPr varScale="1">
        <p:scale>
          <a:sx n="50" d="100"/>
          <a:sy n="50" d="100"/>
        </p:scale>
        <p:origin x="1092" y="44"/>
      </p:cViewPr>
      <p:guideLst>
        <p:guide pos="7416"/>
        <p:guide pos="7224"/>
        <p:guide pos="312"/>
        <p:guide pos="456"/>
        <p:guide pos="5112"/>
        <p:guide pos="3840"/>
        <p:guide orient="horz" pos="144"/>
        <p:guide orient="horz"/>
        <p:guide orient="horz" pos="264"/>
        <p:guide orient="horz" pos="1008"/>
        <p:guide orient="horz" pos="3888"/>
        <p:guide orient="horz" pos="4032"/>
        <p:guide orient="horz" pos="4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Buckley" userId="198f1f92-dcde-45fe-8deb-204ceb80a564" providerId="ADAL" clId="{89437704-AA97-4D93-8DB7-D8D3D1B191F9}"/>
    <pc:docChg chg="modSld">
      <pc:chgData name="Jessica Buckley" userId="198f1f92-dcde-45fe-8deb-204ceb80a564" providerId="ADAL" clId="{89437704-AA97-4D93-8DB7-D8D3D1B191F9}" dt="2020-09-30T19:45:18.252" v="1" actId="20577"/>
      <pc:docMkLst>
        <pc:docMk/>
      </pc:docMkLst>
      <pc:sldChg chg="modSp mod">
        <pc:chgData name="Jessica Buckley" userId="198f1f92-dcde-45fe-8deb-204ceb80a564" providerId="ADAL" clId="{89437704-AA97-4D93-8DB7-D8D3D1B191F9}" dt="2020-09-30T19:45:18.252" v="1" actId="20577"/>
        <pc:sldMkLst>
          <pc:docMk/>
          <pc:sldMk cId="0" sldId="321"/>
        </pc:sldMkLst>
        <pc:spChg chg="mod">
          <ac:chgData name="Jessica Buckley" userId="198f1f92-dcde-45fe-8deb-204ceb80a564" providerId="ADAL" clId="{89437704-AA97-4D93-8DB7-D8D3D1B191F9}" dt="2020-09-30T19:45:18.252" v="1" actId="20577"/>
          <ac:spMkLst>
            <pc:docMk/>
            <pc:sldMk cId="0" sldId="321"/>
            <ac:spMk id="7171" creationId="{4D67E167-2F37-481F-AB26-A6E236679EF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8E9B5-69A0-43D8-87E6-65C6F5FD986A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5AEBF-8DF4-4468-B7F2-D77DD69A6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910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57C017C7-DD01-4F77-AB2E-C2B7D5609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978B31-E2A9-42F9-87A7-58A14B1A990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E167D70B-CFD7-426A-A2D6-6BEF492415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3EDB4D75-9418-4DA4-9621-498D9ED4AA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64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8104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Hb, hemoglobin; HCT, hematocrit; ORIF, </a:t>
            </a:r>
            <a:r>
              <a:rPr lang="en-US" b="0" i="1" dirty="0">
                <a:solidFill>
                  <a:srgbClr val="4D5156"/>
                </a:solidFill>
                <a:effectLst/>
                <a:latin typeface="Roboto"/>
              </a:rPr>
              <a:t>open reduction and internal fixation; RCC, renal call carcinoma; </a:t>
            </a:r>
            <a:r>
              <a:rPr lang="en-US" i="1" dirty="0"/>
              <a:t>WBC, white blood cell.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9633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AE, adverse event; ECOG, Eastern Cooperative Oncology Group; mets, metastases; MSKCC, Memorial Sloan Kettering Cancer Center; PS, performance status; RCC, renal cell carcinoma; RECIST, Response Evaluation Criteria in Solid Tumors.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5405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en-US" i="1" dirty="0">
                <a:solidFill>
                  <a:srgbClr val="113468"/>
                </a:solidFill>
              </a:rPr>
              <a:t>DoR, duration of response; ITT, intention-to-treat</a:t>
            </a:r>
            <a:r>
              <a:rPr lang="en-US" alt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altLang="en-US" i="1" dirty="0">
              <a:solidFill>
                <a:srgbClr val="113468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58DACF-8309-2044-8EF4-AA7C90F4E9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9482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5641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MSKCC, Memorial Sloan Kettering Cancer Center.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7515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AE, adverse event; </a:t>
            </a:r>
            <a:r>
              <a:rPr lang="it-IT" sz="1200" b="0" i="1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IMDC, International Metastatic Renal Cell Carcinoma Database Consortium; </a:t>
            </a:r>
            <a:r>
              <a:rPr lang="en-US" i="1" dirty="0"/>
              <a:t>Ipi, ipilimumab; mets, metastases; Nivo, nivolumab; PS, performance status; RCC, renal cell carcinoma; RECIST, Response Evaluation Criteria in Solid Tumors.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546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Ipi, ipilimumab; ITT, intention-to-treat; NE, not estimable; Nivo, nivolumab; NR, not reached; RCC, renal cell carcinoma.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5467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1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IMDC, International Metastatic Renal Cell Carcinoma Database Consortium; NE, not estimable; NR, not reached; RCC, renal cell carcinoma.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585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RCC, renal cell carcinoma.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65006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ITT, intention-to-treat; NR, not reached; RCC, renal cell carcinoma.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6179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Axi, </a:t>
            </a:r>
            <a:r>
              <a:rPr lang="en-US" sz="1200" i="1" dirty="0"/>
              <a:t>axitinib; DoR, duration of response; ITT, intention-to-treat; NA, not available; Pembro, pembrolizumab; SD, stable disease</a:t>
            </a:r>
          </a:p>
          <a:p>
            <a:pPr lvl="1"/>
            <a:r>
              <a:rPr lang="en-US" dirty="0"/>
              <a:t>PFS: 11.1 months</a:t>
            </a:r>
          </a:p>
          <a:p>
            <a:pPr lvl="1"/>
            <a:r>
              <a:rPr lang="en-US" dirty="0"/>
              <a:t>Grade 3 or greater AEs related to treatment: 58.1%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311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IMDC, </a:t>
            </a:r>
            <a:r>
              <a:rPr lang="en-US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International Metastatic RCC Database Consortium; RCC, renal cell carcinoma.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8065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en-US" sz="1200" i="1" dirty="0">
                <a:solidFill>
                  <a:srgbClr val="FFFFFF"/>
                </a:solidFill>
              </a:rPr>
              <a:t>AE, adverse event; D/c, discontined; IMDC, International Metastatic Renal Cell Carcinoma Database Consortium;</a:t>
            </a:r>
            <a:r>
              <a:rPr lang="en-US" altLang="en-US" sz="1200" i="1" dirty="0">
                <a:solidFill>
                  <a:srgbClr val="FFFFFF"/>
                </a:solidFill>
              </a:rPr>
              <a:t> RCC, renal cell carcinoma;</a:t>
            </a:r>
            <a:r>
              <a:rPr lang="en-US" altLang="en-US" sz="1200" i="1" baseline="0" dirty="0">
                <a:solidFill>
                  <a:srgbClr val="FFFFFF"/>
                </a:solidFill>
              </a:rPr>
              <a:t> tx, treatment.</a:t>
            </a:r>
            <a:endParaRPr lang="en-US" altLang="en-US" sz="1200" i="1" dirty="0">
              <a:solidFill>
                <a:srgbClr val="FFFFFF"/>
              </a:solidFill>
            </a:endParaRPr>
          </a:p>
          <a:p>
            <a:endParaRPr lang="en-US" sz="1200" i="1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774E55-6E6E-4CFA-A60E-7CE93D5899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168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71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mRCC, metastatic renal cell carcinoma; RCC, renal cell carcinoma.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0514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79388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3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i="1" dirty="0"/>
              <a:t>mRCC, metastatic renal cell carcinoma; PD, progressive disease; SD, stable disease.</a:t>
            </a:r>
            <a:endParaRPr lang="en-US" dirty="0">
              <a:latin typeface="Arial" pitchFamily="34" charset="0"/>
              <a:ea typeface="ヒラギノ角ゴ Pro W3"/>
            </a:endParaRPr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38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411768-8A8B-43E6-8720-841CAA1617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PGothic" pitchFamily="34" charset="-128"/>
                <a:cs typeface="+mn-cs"/>
              </a:rPr>
              <a:pPr marL="0" marR="0" lvl="0" indent="0" algn="r" defTabSz="9138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57638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DoR, duration of response; HD, high-dose; mRCC, metastatic renal cell carcinoma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9447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DoR, duration of response; HD, high-dose; mRCC, metastatic renal cell carcinoma.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69675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HD, high-dose; mRCC, metastatic renal cell carcinoma; PD, progressive disease; SD, stable disease.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3871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HD, high-dose; mRCC, metastatic renal cell carcinoma.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04498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SBRT, </a:t>
            </a:r>
            <a:r>
              <a:rPr lang="en-US" sz="1200" i="1" dirty="0"/>
              <a:t>stereotactic body radiation therapy.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7683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SBRT, </a:t>
            </a:r>
            <a:r>
              <a:rPr lang="en-US" sz="1200" i="1" dirty="0"/>
              <a:t>stereotactic body radiation therapy.</a:t>
            </a: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8657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DLT, dose-limiting toxicities.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13634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i="1" dirty="0"/>
              <a:t>AE, adverse event; CBC, complete blood count; CXR, chest x-ray; diff, differentials; HD, high-dose; LFT, liver function test; plts, platelets; SOB, shortness of breath.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72815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HD, high-dose; RCC, renal cell carcinoma; TKI, tyrosine kinase inhibitor.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862D8-B509-7D41-82B3-E98BBD566D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72340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811F168-5851-4164-A476-942919F07F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463" y="3662363"/>
            <a:ext cx="6078537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6C33664-ACD6-44A3-95A5-32325CBC9685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CCBFD-9ED3-4167-961B-65218739F1A5}"/>
              </a:ext>
            </a:extLst>
          </p:cNvPr>
          <p:cNvCxnSpPr/>
          <p:nvPr userDrawn="1"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980EB246-0392-4BB5-B5BD-C999CA9A71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53513" y="328761"/>
            <a:ext cx="2673350" cy="945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5A2832-7EB2-44CE-B43D-FCA9D107E325}"/>
              </a:ext>
            </a:extLst>
          </p:cNvPr>
          <p:cNvCxnSpPr/>
          <p:nvPr userDrawn="1"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08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697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293BAA-8C62-4F73-8124-D4D6BEBF8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581" y="5345430"/>
            <a:ext cx="3827419" cy="124741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E97A50-08EF-437E-A636-931428B27154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7F3F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9826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873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016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065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205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8B3D9A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DCE80E-A528-4F84-999C-167B7BD877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406" y="3355525"/>
            <a:ext cx="3827419" cy="124741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9" name="Picture 5" descr="CCO_ONC_RGB.jpg">
            <a:extLst>
              <a:ext uri="{FF2B5EF4-FFF2-40B4-BE49-F238E27FC236}">
                <a16:creationId xmlns:a16="http://schemas.microsoft.com/office/drawing/2014/main" id="{A8FCC512-B9D6-45E5-83A8-5B1B4BEE14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1"/>
          <a:stretch>
            <a:fillRect/>
          </a:stretch>
        </p:blipFill>
        <p:spPr bwMode="auto">
          <a:xfrm>
            <a:off x="8150225" y="5876925"/>
            <a:ext cx="36734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3974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081BD8D-90B2-44AB-9FF3-1F7A441F1FAE}"/>
              </a:ext>
            </a:extLst>
          </p:cNvPr>
          <p:cNvSpPr/>
          <p:nvPr userDrawn="1"/>
        </p:nvSpPr>
        <p:spPr>
          <a:xfrm>
            <a:off x="1" y="-16330"/>
            <a:ext cx="12192000" cy="4629151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18" name="Rectangle 55">
            <a:extLst>
              <a:ext uri="{FF2B5EF4-FFF2-40B4-BE49-F238E27FC236}">
                <a16:creationId xmlns:a16="http://schemas.microsoft.com/office/drawing/2014/main" id="{34810A1D-62AF-40D2-BE14-AD3A7D2918C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725677" y="409576"/>
            <a:ext cx="11032823" cy="2882265"/>
          </a:xfrm>
        </p:spPr>
        <p:txBody>
          <a:bodyPr/>
          <a:lstStyle>
            <a:lvl1pPr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F7C91B4-87FC-4935-9F25-DE5E70BD82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406" y="3355525"/>
            <a:ext cx="3827419" cy="124741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4565F86-5224-49AF-834C-BFD680380CA1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3" name="Picture 5" descr="CCO_ONC_RGB.jpg">
            <a:extLst>
              <a:ext uri="{FF2B5EF4-FFF2-40B4-BE49-F238E27FC236}">
                <a16:creationId xmlns:a16="http://schemas.microsoft.com/office/drawing/2014/main" id="{A6AEE984-4E13-41A6-A9D5-072DBE2E5A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1"/>
          <a:stretch>
            <a:fillRect/>
          </a:stretch>
        </p:blipFill>
        <p:spPr bwMode="auto">
          <a:xfrm>
            <a:off x="8150225" y="5876925"/>
            <a:ext cx="36734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701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2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293BAA-8C62-4F73-8124-D4D6BEBF8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581" y="5345430"/>
            <a:ext cx="3827419" cy="124741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E97A50-08EF-437E-A636-931428B27154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7F3F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777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137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087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3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606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8B3D9A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DCE80E-A528-4F84-999C-167B7BD877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406" y="3355525"/>
            <a:ext cx="3827419" cy="124741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9" name="Picture 5" descr="CCO_ONC_RGB.jpg">
            <a:extLst>
              <a:ext uri="{FF2B5EF4-FFF2-40B4-BE49-F238E27FC236}">
                <a16:creationId xmlns:a16="http://schemas.microsoft.com/office/drawing/2014/main" id="{A8FCC512-B9D6-45E5-83A8-5B1B4BEE14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1"/>
          <a:stretch>
            <a:fillRect/>
          </a:stretch>
        </p:blipFill>
        <p:spPr bwMode="auto">
          <a:xfrm>
            <a:off x="8150225" y="5876925"/>
            <a:ext cx="36734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683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D43CC73-466D-4F58-8CB4-E7D562EE94BD}"/>
              </a:ext>
            </a:extLst>
          </p:cNvPr>
          <p:cNvCxnSpPr/>
          <p:nvPr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83679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solidFill>
                <a:srgbClr val="FFFFF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D43CC73-466D-4F58-8CB4-E7D562EE94BD}"/>
              </a:ext>
            </a:extLst>
          </p:cNvPr>
          <p:cNvCxnSpPr/>
          <p:nvPr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0062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clinicaloptions.com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linicaloptions.com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linicaloptions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://www.clinicaloptions.com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hyperlink" Target="http://www.clinicaloptions.com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oncology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98489" y="1600200"/>
            <a:ext cx="10882313" cy="2057400"/>
          </a:xfrm>
        </p:spPr>
        <p:txBody>
          <a:bodyPr>
            <a:normAutofit/>
          </a:bodyPr>
          <a:lstStyle/>
          <a:p>
            <a:r>
              <a:rPr lang="en-US" dirty="0"/>
              <a:t>The Evolving Role of Cytokine Therapy </a:t>
            </a:r>
            <a:r>
              <a:rPr lang="en-US"/>
              <a:t>for </a:t>
            </a:r>
            <a:br>
              <a:rPr lang="en-US"/>
            </a:br>
            <a:r>
              <a:rPr lang="en-US"/>
              <a:t>Renal </a:t>
            </a:r>
            <a:r>
              <a:rPr lang="en-US" dirty="0"/>
              <a:t>Cell Carcinoma: Past, Present, and Future</a:t>
            </a:r>
            <a:endParaRPr lang="en-US" alt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33720F-57BE-472C-9DE9-3927B50C0E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en-US" dirty="0"/>
              <a:t>Brendan D. Curti, MD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en-US" sz="1600" b="0" i="1" dirty="0"/>
              <a:t>Robert W. Franz Endowed Chair for Clinical Research</a:t>
            </a:r>
            <a:br>
              <a:rPr lang="en-US" altLang="en-US" sz="1600" b="0" i="1" dirty="0"/>
            </a:br>
            <a:r>
              <a:rPr lang="en-US" altLang="en-US" sz="1600" b="0" dirty="0"/>
              <a:t>Earle A. Chiles Research Institute</a:t>
            </a:r>
            <a:br>
              <a:rPr lang="en-US" altLang="en-US" sz="1600" b="0" i="1" dirty="0"/>
            </a:br>
            <a:r>
              <a:rPr lang="en-US" altLang="en-US" sz="1600" b="0" dirty="0"/>
              <a:t>Providence Cancer Institute</a:t>
            </a:r>
            <a:br>
              <a:rPr lang="en-US" altLang="en-US" sz="1600" b="0" dirty="0"/>
            </a:br>
            <a:r>
              <a:rPr lang="en-US" altLang="en-US" sz="1600" b="0" dirty="0"/>
              <a:t>Portland, Oregon</a:t>
            </a:r>
          </a:p>
        </p:txBody>
      </p:sp>
      <p:sp>
        <p:nvSpPr>
          <p:cNvPr id="11" name="Text Box 21">
            <a:extLst>
              <a:ext uri="{FF2B5EF4-FFF2-40B4-BE49-F238E27FC236}">
                <a16:creationId xmlns:a16="http://schemas.microsoft.com/office/drawing/2014/main" id="{C4ACE900-0123-4606-B11B-5724464F2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739" y="6397807"/>
            <a:ext cx="5464175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Supported by an educational grant from Clinigen, Inc.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58DFBB6-CC88-48B6-9C93-D0B82C392A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Faculty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A720D22-EB1C-493A-8B56-A0FAB8B5318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01819" y="1510730"/>
            <a:ext cx="10872445" cy="3993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E1471D"/>
                </a:solidFill>
              </a:rPr>
              <a:t>Brendan D. Curti, MD</a:t>
            </a:r>
            <a:br>
              <a:rPr lang="en-US" altLang="en-US" b="1" dirty="0">
                <a:solidFill>
                  <a:srgbClr val="E1471D"/>
                </a:solidFill>
              </a:rPr>
            </a:br>
            <a:r>
              <a:rPr lang="en-US" altLang="en-US" sz="2600" i="1" dirty="0"/>
              <a:t>Robert W. Franz Endowed Chair for Clinical Research</a:t>
            </a:r>
            <a:br>
              <a:rPr lang="en-US" altLang="en-US" sz="2600" dirty="0"/>
            </a:br>
            <a:r>
              <a:rPr lang="en-US" altLang="en-US" sz="2600" dirty="0"/>
              <a:t>Earle A. Chiles Research Institute</a:t>
            </a:r>
            <a:br>
              <a:rPr lang="en-US" altLang="en-US" sz="2600" dirty="0"/>
            </a:br>
            <a:r>
              <a:rPr lang="en-US" altLang="en-US" sz="2600" dirty="0"/>
              <a:t>Providence Cancer Institute</a:t>
            </a:r>
            <a:br>
              <a:rPr lang="en-US" altLang="en-US" sz="2600" dirty="0"/>
            </a:br>
            <a:r>
              <a:rPr lang="en-US" altLang="en-US" sz="2600" dirty="0"/>
              <a:t>Portland, Oregon</a:t>
            </a:r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D6421B-7613-4185-95E6-6DB290AE485F}"/>
              </a:ext>
            </a:extLst>
          </p:cNvPr>
          <p:cNvSpPr txBox="1"/>
          <p:nvPr/>
        </p:nvSpPr>
        <p:spPr bwMode="auto">
          <a:xfrm>
            <a:off x="606226" y="3875517"/>
            <a:ext cx="10326782" cy="117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682E74"/>
              </a:buClr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Brendan D. Curti, MD, 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has disclosed that he has received consulting fees from Clinigen and Merck and funds for research support from AstraZeneca, Clinigen, and Galectin</a:t>
            </a:r>
          </a:p>
        </p:txBody>
      </p:sp>
    </p:spTree>
    <p:extLst>
      <p:ext uri="{BB962C8B-B14F-4D97-AF65-F5344CB8AC3E}">
        <p14:creationId xmlns:p14="http://schemas.microsoft.com/office/powerpoint/2010/main" val="2489119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91519-D9AD-0046-ACF9-891DEEF0E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44502-6940-F744-90EF-5DA0D04B5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67-yr-old man presenting with back pain; imaging showed: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8D0660-4666-4B47-9F9C-4A8F99134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744" y="2327794"/>
            <a:ext cx="3853192" cy="3853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A79128-00B6-3742-A9CE-29AB1FC8E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004" y="2327794"/>
            <a:ext cx="3835939" cy="3835939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EA2DABE-CF84-2444-B821-CC37B6BAF41B}"/>
              </a:ext>
            </a:extLst>
          </p:cNvPr>
          <p:cNvCxnSpPr/>
          <p:nvPr/>
        </p:nvCxnSpPr>
        <p:spPr>
          <a:xfrm>
            <a:off x="1337327" y="4092870"/>
            <a:ext cx="1209368" cy="0"/>
          </a:xfrm>
          <a:prstGeom prst="straightConnector1">
            <a:avLst/>
          </a:prstGeom>
          <a:ln w="317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5CB6C54-FAD1-524E-9B82-E7B43C41E6B2}"/>
              </a:ext>
            </a:extLst>
          </p:cNvPr>
          <p:cNvCxnSpPr/>
          <p:nvPr/>
        </p:nvCxnSpPr>
        <p:spPr>
          <a:xfrm>
            <a:off x="6573498" y="4115410"/>
            <a:ext cx="1209368" cy="0"/>
          </a:xfrm>
          <a:prstGeom prst="straightConnector1">
            <a:avLst/>
          </a:prstGeom>
          <a:ln w="317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167958C-E51A-8D41-838E-62B9E7719597}"/>
              </a:ext>
            </a:extLst>
          </p:cNvPr>
          <p:cNvCxnSpPr>
            <a:cxnSpLocks/>
          </p:cNvCxnSpPr>
          <p:nvPr/>
        </p:nvCxnSpPr>
        <p:spPr>
          <a:xfrm flipH="1">
            <a:off x="9976914" y="4040648"/>
            <a:ext cx="988327" cy="0"/>
          </a:xfrm>
          <a:prstGeom prst="straightConnector1">
            <a:avLst/>
          </a:prstGeom>
          <a:ln w="317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1E4E6B8-8FA0-F54A-96AF-AFED45E767FF}"/>
              </a:ext>
            </a:extLst>
          </p:cNvPr>
          <p:cNvCxnSpPr/>
          <p:nvPr/>
        </p:nvCxnSpPr>
        <p:spPr>
          <a:xfrm>
            <a:off x="6538992" y="3134364"/>
            <a:ext cx="1209368" cy="0"/>
          </a:xfrm>
          <a:prstGeom prst="straightConnector1">
            <a:avLst/>
          </a:prstGeom>
          <a:ln w="317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1F7EF22-257D-C04C-9CB1-F55B19C201B3}"/>
              </a:ext>
            </a:extLst>
          </p:cNvPr>
          <p:cNvCxnSpPr/>
          <p:nvPr/>
        </p:nvCxnSpPr>
        <p:spPr>
          <a:xfrm>
            <a:off x="2496977" y="4892252"/>
            <a:ext cx="1209368" cy="0"/>
          </a:xfrm>
          <a:prstGeom prst="straightConnector1">
            <a:avLst/>
          </a:prstGeom>
          <a:ln w="317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11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79289-A2C1-7647-8E18-C2B0F9E2B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86482-0D3F-3041-9F49-7B8B2BE3C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Metastatic sites at presentation included bone (multiple), lung </a:t>
            </a:r>
            <a:br>
              <a:rPr lang="en-US" dirty="0"/>
            </a:br>
            <a:r>
              <a:rPr lang="en-US" dirty="0"/>
              <a:t>(~ 50 nodules), and lymph nodes</a:t>
            </a:r>
          </a:p>
          <a:p>
            <a:pPr lvl="1"/>
            <a:r>
              <a:rPr lang="en-US" dirty="0"/>
              <a:t>During evaluation, he had pathologic fracture of the right femur</a:t>
            </a:r>
          </a:p>
          <a:p>
            <a:r>
              <a:rPr lang="en-US" dirty="0">
                <a:cs typeface="Calibri" panose="020F0502020204030204" pitchFamily="34" charset="0"/>
              </a:rPr>
              <a:t>Laboratories at presentation: WBC 7.6 x </a:t>
            </a:r>
            <a:r>
              <a:rPr lang="en-US" b="0" i="0" dirty="0">
                <a:effectLst/>
                <a:cs typeface="Calibri" panose="020F0502020204030204" pitchFamily="34" charset="0"/>
              </a:rPr>
              <a:t>10</a:t>
            </a:r>
            <a:r>
              <a:rPr lang="en-US" baseline="30000" dirty="0">
                <a:cs typeface="Calibri" panose="020F0502020204030204" pitchFamily="34" charset="0"/>
              </a:rPr>
              <a:t>9 </a:t>
            </a:r>
            <a:r>
              <a:rPr lang="en-US" b="0" i="0" dirty="0">
                <a:effectLst/>
                <a:cs typeface="Calibri" panose="020F0502020204030204" pitchFamily="34" charset="0"/>
              </a:rPr>
              <a:t>cells/L</a:t>
            </a:r>
            <a:r>
              <a:rPr lang="en-US" dirty="0">
                <a:cs typeface="Calibri" panose="020F0502020204030204" pitchFamily="34" charset="0"/>
              </a:rPr>
              <a:t>, Hb 10.4 g/dL, </a:t>
            </a:r>
            <a:br>
              <a:rPr lang="en-US" dirty="0">
                <a:cs typeface="Calibri" panose="020F0502020204030204" pitchFamily="34" charset="0"/>
              </a:rPr>
            </a:br>
            <a:r>
              <a:rPr lang="en-US" dirty="0">
                <a:cs typeface="Calibri" panose="020F0502020204030204" pitchFamily="34" charset="0"/>
              </a:rPr>
              <a:t>HCT 30.4%, platelets 531 x </a:t>
            </a:r>
            <a:r>
              <a:rPr lang="en-US" b="0" i="0" dirty="0">
                <a:effectLst/>
                <a:cs typeface="Calibri" panose="020F0502020204030204" pitchFamily="34" charset="0"/>
              </a:rPr>
              <a:t>10</a:t>
            </a:r>
            <a:r>
              <a:rPr lang="en-US" baseline="30000" dirty="0">
                <a:cs typeface="Calibri" panose="020F0502020204030204" pitchFamily="34" charset="0"/>
              </a:rPr>
              <a:t>9</a:t>
            </a:r>
            <a:r>
              <a:rPr lang="en-US" b="0" i="0" dirty="0">
                <a:effectLst/>
                <a:cs typeface="Calibri" panose="020F0502020204030204" pitchFamily="34" charset="0"/>
              </a:rPr>
              <a:t>/L</a:t>
            </a:r>
            <a:r>
              <a:rPr lang="en-US" dirty="0">
                <a:cs typeface="Calibri" panose="020F0502020204030204" pitchFamily="34" charset="0"/>
              </a:rPr>
              <a:t>, corrected calcium 10.6 mg/dL</a:t>
            </a:r>
          </a:p>
          <a:p>
            <a:r>
              <a:rPr lang="en-US" dirty="0"/>
              <a:t>International Metastatic RCC Database Consortium risk category = poor (median survival: 7.8 mos)</a:t>
            </a:r>
          </a:p>
          <a:p>
            <a:r>
              <a:rPr lang="en-US" dirty="0"/>
              <a:t>ORIF of the right femur was performed</a:t>
            </a:r>
          </a:p>
          <a:p>
            <a:pPr lvl="1"/>
            <a:r>
              <a:rPr lang="en-US" dirty="0"/>
              <a:t>Pathology showed conventional (clear cell) RCC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088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4711B-F69E-4607-8600-36CFC9F2A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CARMENA: Prospective, Multicenter, Open-Label, Randomized Phase III Noninferiority Study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0FF0DEA5-F294-4AFB-9531-C9E5839DC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23438"/>
            <a:ext cx="10877529" cy="4650686"/>
          </a:xfrm>
        </p:spPr>
        <p:txBody>
          <a:bodyPr/>
          <a:lstStyle/>
          <a:p>
            <a:r>
              <a:rPr lang="en-US" dirty="0"/>
              <a:t>Multicenter, randomized, open-label noninferiority phase III trial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0">
              <a:buClr>
                <a:srgbClr val="000000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Primary endpoint: OS</a:t>
            </a:r>
          </a:p>
          <a:p>
            <a:pPr lvl="0">
              <a:buClr>
                <a:srgbClr val="000000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Secondary endpoints: PFS, ORR (RECIST v1.1), clinical benefit, safety</a:t>
            </a:r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813A5844-84DD-4193-B8DC-D0522D5F81E7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9935E5D0-1104-420C-A391-B43A7F30FB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8">
              <a:extLst>
                <a:ext uri="{FF2B5EF4-FFF2-40B4-BE49-F238E27FC236}">
                  <a16:creationId xmlns:a16="http://schemas.microsoft.com/office/drawing/2014/main" id="{9763603A-8226-40E9-8357-0D1327603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9" name="Rectangle 46">
            <a:extLst>
              <a:ext uri="{FF2B5EF4-FFF2-40B4-BE49-F238E27FC236}">
                <a16:creationId xmlns:a16="http://schemas.microsoft.com/office/drawing/2014/main" id="{C484D7C4-FB18-40B7-8C46-4CAFAB72B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0952" y="3361370"/>
            <a:ext cx="19318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Follow-up for minimum of 2 yrs</a:t>
            </a:r>
          </a:p>
        </p:txBody>
      </p:sp>
      <p:sp>
        <p:nvSpPr>
          <p:cNvPr id="10" name="Rectangle 49">
            <a:extLst>
              <a:ext uri="{FF2B5EF4-FFF2-40B4-BE49-F238E27FC236}">
                <a16:creationId xmlns:a16="http://schemas.microsoft.com/office/drawing/2014/main" id="{53666FA3-7848-4A44-BA5F-10D70081F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11" y="2758212"/>
            <a:ext cx="1773358" cy="8321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Nephrectomy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(n = 226) </a:t>
            </a:r>
          </a:p>
        </p:txBody>
      </p:sp>
      <p:sp>
        <p:nvSpPr>
          <p:cNvPr id="11" name="Rectangle 50">
            <a:extLst>
              <a:ext uri="{FF2B5EF4-FFF2-40B4-BE49-F238E27FC236}">
                <a16:creationId xmlns:a16="http://schemas.microsoft.com/office/drawing/2014/main" id="{D5A59BB5-053A-4DB6-A968-B99F53FDE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910" y="3702775"/>
            <a:ext cx="5180447" cy="8340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Sunitinib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50 mg QD† 4 wks on/2 wks off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(n = 224)</a:t>
            </a:r>
          </a:p>
        </p:txBody>
      </p:sp>
      <p:sp>
        <p:nvSpPr>
          <p:cNvPr id="12" name="Text Box 45">
            <a:extLst>
              <a:ext uri="{FF2B5EF4-FFF2-40B4-BE49-F238E27FC236}">
                <a16:creationId xmlns:a16="http://schemas.microsoft.com/office/drawing/2014/main" id="{D6BACA5C-9D4E-4364-8099-FA4420E752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83" y="2871941"/>
            <a:ext cx="432962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Confirmed metastatic clear-cell RCC/biopsy;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ECOG PS 0/1; amenable to nephrectomy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eligible for sunitinib; brain metastases absent/controlled by treatment;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 prior systemic therapy for RCC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(N = 450)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*</a:t>
            </a:r>
          </a:p>
        </p:txBody>
      </p:sp>
      <p:sp>
        <p:nvSpPr>
          <p:cNvPr id="13" name="Line 52">
            <a:extLst>
              <a:ext uri="{FF2B5EF4-FFF2-40B4-BE49-F238E27FC236}">
                <a16:creationId xmlns:a16="http://schemas.microsoft.com/office/drawing/2014/main" id="{C9BA0A52-4052-4B52-BD7C-142C36DF1B37}"/>
              </a:ext>
            </a:extLst>
          </p:cNvPr>
          <p:cNvSpPr>
            <a:spLocks noChangeShapeType="1"/>
          </p:cNvSpPr>
          <p:nvPr/>
        </p:nvSpPr>
        <p:spPr bwMode="auto">
          <a:xfrm>
            <a:off x="9707129" y="3637319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Line 53">
            <a:extLst>
              <a:ext uri="{FF2B5EF4-FFF2-40B4-BE49-F238E27FC236}">
                <a16:creationId xmlns:a16="http://schemas.microsoft.com/office/drawing/2014/main" id="{5ED76FBB-D71C-4B5D-8704-C98A4BE21EE9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4107" y="3769757"/>
            <a:ext cx="622300" cy="3508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Line 54">
            <a:extLst>
              <a:ext uri="{FF2B5EF4-FFF2-40B4-BE49-F238E27FC236}">
                <a16:creationId xmlns:a16="http://schemas.microsoft.com/office/drawing/2014/main" id="{A7D0FC00-4A56-4A65-B14C-166BD2C6F9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44107" y="3174264"/>
            <a:ext cx="622300" cy="3476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Rectangle 46">
            <a:extLst>
              <a:ext uri="{FF2B5EF4-FFF2-40B4-BE49-F238E27FC236}">
                <a16:creationId xmlns:a16="http://schemas.microsoft.com/office/drawing/2014/main" id="{E34A3EEC-9AE7-47C0-A724-B48A16E90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5749" y="2128662"/>
            <a:ext cx="50476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Stratified by center, MSKCC risk group (intermediate vs high risk)</a:t>
            </a:r>
          </a:p>
        </p:txBody>
      </p:sp>
      <p:sp>
        <p:nvSpPr>
          <p:cNvPr id="19" name="Line 52">
            <a:extLst>
              <a:ext uri="{FF2B5EF4-FFF2-40B4-BE49-F238E27FC236}">
                <a16:creationId xmlns:a16="http://schemas.microsoft.com/office/drawing/2014/main" id="{8082A850-22F3-40AD-9FE2-69279D9BE3A6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935217" y="2812245"/>
            <a:ext cx="64008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Text Box 30">
            <a:extLst>
              <a:ext uri="{FF2B5EF4-FFF2-40B4-BE49-F238E27FC236}">
                <a16:creationId xmlns:a16="http://schemas.microsoft.com/office/drawing/2014/main" id="{8C56C6B2-4F12-4D6C-9D0A-C97D4082D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1078" y="4522658"/>
            <a:ext cx="6433621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*114 patients versus 115 received other lines of therapy in each group, respectively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†Dose reductions/interruptions allowed for managing AEs.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4DFF0019-11B2-4E4A-8A34-55D222317AAE}"/>
              </a:ext>
            </a:extLst>
          </p:cNvPr>
          <p:cNvSpPr txBox="1">
            <a:spLocks/>
          </p:cNvSpPr>
          <p:nvPr/>
        </p:nvSpPr>
        <p:spPr>
          <a:xfrm>
            <a:off x="6252634" y="4998246"/>
            <a:ext cx="5488752" cy="138061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4" name="Rectangle 49">
            <a:extLst>
              <a:ext uri="{FF2B5EF4-FFF2-40B4-BE49-F238E27FC236}">
                <a16:creationId xmlns:a16="http://schemas.microsoft.com/office/drawing/2014/main" id="{24258068-8DF4-4333-9942-B14A4BCA6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6229" y="2772169"/>
            <a:ext cx="2584128" cy="8321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Sunitinib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50 mg QD*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wks on/2 wks off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(n = 226) 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F7406D4-39BE-4D75-9B7B-76C00C62828A}"/>
              </a:ext>
            </a:extLst>
          </p:cNvPr>
          <p:cNvCxnSpPr>
            <a:cxnSpLocks/>
          </p:cNvCxnSpPr>
          <p:nvPr/>
        </p:nvCxnSpPr>
        <p:spPr>
          <a:xfrm>
            <a:off x="6403269" y="3203510"/>
            <a:ext cx="822960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B2BC754-360D-4615-AD3F-FCA559B229F7}"/>
              </a:ext>
            </a:extLst>
          </p:cNvPr>
          <p:cNvSpPr txBox="1"/>
          <p:nvPr/>
        </p:nvSpPr>
        <p:spPr>
          <a:xfrm>
            <a:off x="6403269" y="2843281"/>
            <a:ext cx="822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3-6 wks</a:t>
            </a:r>
          </a:p>
        </p:txBody>
      </p:sp>
      <p:sp>
        <p:nvSpPr>
          <p:cNvPr id="28" name="Text Box 11">
            <a:extLst>
              <a:ext uri="{FF2B5EF4-FFF2-40B4-BE49-F238E27FC236}">
                <a16:creationId xmlns:a16="http://schemas.microsoft.com/office/drawing/2014/main" id="{B820219C-49F2-471C-9241-9FC4970D2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085" y="6368322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Méjean. NEJM. 2018;379:417 </a:t>
            </a:r>
          </a:p>
        </p:txBody>
      </p:sp>
    </p:spTree>
    <p:extLst>
      <p:ext uri="{BB962C8B-B14F-4D97-AF65-F5344CB8AC3E}">
        <p14:creationId xmlns:p14="http://schemas.microsoft.com/office/powerpoint/2010/main" val="350961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37FEB-06B7-4DA3-B31C-9B95C8E0F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CARMENA: Overall Survival (ITT)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50E915-D9AD-4700-9131-9104A06D76BC}"/>
              </a:ext>
            </a:extLst>
          </p:cNvPr>
          <p:cNvSpPr txBox="1"/>
          <p:nvPr/>
        </p:nvSpPr>
        <p:spPr>
          <a:xfrm>
            <a:off x="6260229" y="2251702"/>
            <a:ext cx="4842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HR: 0.89 (95% CI: 0.71-1.10; noninferiority ≤ 1.20)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Median follow-up: 50.9 mos (range: 0-86.6) </a:t>
            </a: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4B072877-9BF1-42EA-8475-810D6EA73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52" y="636788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Méjean. NEJM. 2018;379:417.</a:t>
            </a:r>
          </a:p>
        </p:txBody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id="{23381F3C-BEC8-4314-9DA9-A1EBBB4FF077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13" name="Picture 9">
              <a:extLst>
                <a:ext uri="{FF2B5EF4-FFF2-40B4-BE49-F238E27FC236}">
                  <a16:creationId xmlns:a16="http://schemas.microsoft.com/office/drawing/2014/main" id="{AD680CB6-4EA5-46B6-9D75-4E91DA11DC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id="{62CAF013-A742-4D62-8CC6-648F8D7690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4AADEF-2A17-4759-A1F8-C3A30BA736DD}"/>
              </a:ext>
            </a:extLst>
          </p:cNvPr>
          <p:cNvCxnSpPr/>
          <p:nvPr/>
        </p:nvCxnSpPr>
        <p:spPr bwMode="auto">
          <a:xfrm>
            <a:off x="3524176" y="3325121"/>
            <a:ext cx="5986526" cy="0"/>
          </a:xfrm>
          <a:prstGeom prst="line">
            <a:avLst/>
          </a:prstGeom>
          <a:noFill/>
          <a:ln w="28575" cap="flat" cmpd="sng" algn="ctr">
            <a:solidFill>
              <a:schemeClr val="bg2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F2BD36F-B564-4F85-8CB6-71C45B713B3C}"/>
              </a:ext>
            </a:extLst>
          </p:cNvPr>
          <p:cNvCxnSpPr>
            <a:cxnSpLocks/>
          </p:cNvCxnSpPr>
          <p:nvPr/>
        </p:nvCxnSpPr>
        <p:spPr bwMode="auto">
          <a:xfrm>
            <a:off x="4263193" y="3313902"/>
            <a:ext cx="0" cy="1725296"/>
          </a:xfrm>
          <a:prstGeom prst="line">
            <a:avLst/>
          </a:prstGeom>
          <a:noFill/>
          <a:ln w="28575" cap="flat" cmpd="sng" algn="ctr">
            <a:solidFill>
              <a:schemeClr val="bg2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46C4CA8-2BB6-423C-A261-77D0E7308F12}"/>
              </a:ext>
            </a:extLst>
          </p:cNvPr>
          <p:cNvCxnSpPr>
            <a:cxnSpLocks/>
          </p:cNvCxnSpPr>
          <p:nvPr/>
        </p:nvCxnSpPr>
        <p:spPr bwMode="auto">
          <a:xfrm>
            <a:off x="5749689" y="3345748"/>
            <a:ext cx="0" cy="1725296"/>
          </a:xfrm>
          <a:prstGeom prst="line">
            <a:avLst/>
          </a:prstGeom>
          <a:noFill/>
          <a:ln w="28575" cap="flat" cmpd="sng" algn="ctr">
            <a:solidFill>
              <a:schemeClr val="bg2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A7720BF-6802-4700-A211-923485C82893}"/>
              </a:ext>
            </a:extLst>
          </p:cNvPr>
          <p:cNvCxnSpPr>
            <a:cxnSpLocks/>
          </p:cNvCxnSpPr>
          <p:nvPr/>
        </p:nvCxnSpPr>
        <p:spPr bwMode="auto">
          <a:xfrm>
            <a:off x="5001587" y="3351204"/>
            <a:ext cx="0" cy="1725296"/>
          </a:xfrm>
          <a:prstGeom prst="line">
            <a:avLst/>
          </a:prstGeom>
          <a:noFill/>
          <a:ln w="28575" cap="flat" cmpd="sng" algn="ctr">
            <a:solidFill>
              <a:schemeClr val="bg2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EE14148-5B72-4D9D-AEDE-F22D6C4242AD}"/>
              </a:ext>
            </a:extLst>
          </p:cNvPr>
          <p:cNvSpPr/>
          <p:nvPr/>
        </p:nvSpPr>
        <p:spPr bwMode="auto">
          <a:xfrm>
            <a:off x="3538404" y="1606050"/>
            <a:ext cx="5368801" cy="3201901"/>
          </a:xfrm>
          <a:custGeom>
            <a:avLst/>
            <a:gdLst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2000250 w 4097991"/>
              <a:gd name="connsiteY88" fmla="*/ 1996889 h 2444003"/>
              <a:gd name="connsiteX89" fmla="*/ 2013697 w 4097991"/>
              <a:gd name="connsiteY89" fmla="*/ 2010336 h 2444003"/>
              <a:gd name="connsiteX90" fmla="*/ 2023782 w 4097991"/>
              <a:gd name="connsiteY90" fmla="*/ 2020421 h 2444003"/>
              <a:gd name="connsiteX91" fmla="*/ 2077570 w 4097991"/>
              <a:gd name="connsiteY91" fmla="*/ 2020421 h 2444003"/>
              <a:gd name="connsiteX92" fmla="*/ 2077570 w 4097991"/>
              <a:gd name="connsiteY92" fmla="*/ 2043953 h 2444003"/>
              <a:gd name="connsiteX93" fmla="*/ 2101103 w 4097991"/>
              <a:gd name="connsiteY93" fmla="*/ 2043953 h 2444003"/>
              <a:gd name="connsiteX94" fmla="*/ 2101103 w 4097991"/>
              <a:gd name="connsiteY94" fmla="*/ 2070847 h 2444003"/>
              <a:gd name="connsiteX95" fmla="*/ 2141444 w 4097991"/>
              <a:gd name="connsiteY95" fmla="*/ 2070847 h 2444003"/>
              <a:gd name="connsiteX96" fmla="*/ 2141444 w 4097991"/>
              <a:gd name="connsiteY96" fmla="*/ 2094380 h 2444003"/>
              <a:gd name="connsiteX97" fmla="*/ 2141444 w 4097991"/>
              <a:gd name="connsiteY97" fmla="*/ 2094380 h 2444003"/>
              <a:gd name="connsiteX98" fmla="*/ 2164976 w 4097991"/>
              <a:gd name="connsiteY98" fmla="*/ 2117912 h 2444003"/>
              <a:gd name="connsiteX99" fmla="*/ 2205318 w 4097991"/>
              <a:gd name="connsiteY99" fmla="*/ 2117912 h 2444003"/>
              <a:gd name="connsiteX100" fmla="*/ 2205318 w 4097991"/>
              <a:gd name="connsiteY100" fmla="*/ 2158253 h 2444003"/>
              <a:gd name="connsiteX101" fmla="*/ 2245659 w 4097991"/>
              <a:gd name="connsiteY101" fmla="*/ 2158253 h 2444003"/>
              <a:gd name="connsiteX102" fmla="*/ 2245659 w 4097991"/>
              <a:gd name="connsiteY102" fmla="*/ 2195233 h 2444003"/>
              <a:gd name="connsiteX103" fmla="*/ 2480982 w 4097991"/>
              <a:gd name="connsiteY103" fmla="*/ 2195233 h 2444003"/>
              <a:gd name="connsiteX104" fmla="*/ 2480982 w 4097991"/>
              <a:gd name="connsiteY104" fmla="*/ 2222127 h 2444003"/>
              <a:gd name="connsiteX105" fmla="*/ 2524685 w 4097991"/>
              <a:gd name="connsiteY105" fmla="*/ 2222127 h 2444003"/>
              <a:gd name="connsiteX106" fmla="*/ 2524685 w 4097991"/>
              <a:gd name="connsiteY106" fmla="*/ 2255744 h 2444003"/>
              <a:gd name="connsiteX107" fmla="*/ 2743200 w 4097991"/>
              <a:gd name="connsiteY107" fmla="*/ 2255744 h 2444003"/>
              <a:gd name="connsiteX108" fmla="*/ 2753285 w 4097991"/>
              <a:gd name="connsiteY108" fmla="*/ 2265829 h 2444003"/>
              <a:gd name="connsiteX109" fmla="*/ 2897841 w 4097991"/>
              <a:gd name="connsiteY109" fmla="*/ 2265829 h 2444003"/>
              <a:gd name="connsiteX110" fmla="*/ 2897841 w 4097991"/>
              <a:gd name="connsiteY110" fmla="*/ 2339789 h 2444003"/>
              <a:gd name="connsiteX111" fmla="*/ 3052482 w 4097991"/>
              <a:gd name="connsiteY111" fmla="*/ 2339789 h 2444003"/>
              <a:gd name="connsiteX112" fmla="*/ 3052482 w 4097991"/>
              <a:gd name="connsiteY112" fmla="*/ 2376768 h 2444003"/>
              <a:gd name="connsiteX113" fmla="*/ 3405468 w 4097991"/>
              <a:gd name="connsiteY113" fmla="*/ 2376768 h 2444003"/>
              <a:gd name="connsiteX114" fmla="*/ 3405468 w 4097991"/>
              <a:gd name="connsiteY114" fmla="*/ 2444003 h 2444003"/>
              <a:gd name="connsiteX115" fmla="*/ 4097991 w 4097991"/>
              <a:gd name="connsiteY115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97384 w 4097991"/>
              <a:gd name="connsiteY88" fmla="*/ 2022687 h 2444003"/>
              <a:gd name="connsiteX89" fmla="*/ 2013697 w 4097991"/>
              <a:gd name="connsiteY89" fmla="*/ 2010336 h 2444003"/>
              <a:gd name="connsiteX90" fmla="*/ 2023782 w 4097991"/>
              <a:gd name="connsiteY90" fmla="*/ 2020421 h 2444003"/>
              <a:gd name="connsiteX91" fmla="*/ 2077570 w 4097991"/>
              <a:gd name="connsiteY91" fmla="*/ 2020421 h 2444003"/>
              <a:gd name="connsiteX92" fmla="*/ 2077570 w 4097991"/>
              <a:gd name="connsiteY92" fmla="*/ 2043953 h 2444003"/>
              <a:gd name="connsiteX93" fmla="*/ 2101103 w 4097991"/>
              <a:gd name="connsiteY93" fmla="*/ 2043953 h 2444003"/>
              <a:gd name="connsiteX94" fmla="*/ 2101103 w 4097991"/>
              <a:gd name="connsiteY94" fmla="*/ 2070847 h 2444003"/>
              <a:gd name="connsiteX95" fmla="*/ 2141444 w 4097991"/>
              <a:gd name="connsiteY95" fmla="*/ 2070847 h 2444003"/>
              <a:gd name="connsiteX96" fmla="*/ 2141444 w 4097991"/>
              <a:gd name="connsiteY96" fmla="*/ 2094380 h 2444003"/>
              <a:gd name="connsiteX97" fmla="*/ 2141444 w 4097991"/>
              <a:gd name="connsiteY97" fmla="*/ 2094380 h 2444003"/>
              <a:gd name="connsiteX98" fmla="*/ 2164976 w 4097991"/>
              <a:gd name="connsiteY98" fmla="*/ 2117912 h 2444003"/>
              <a:gd name="connsiteX99" fmla="*/ 2205318 w 4097991"/>
              <a:gd name="connsiteY99" fmla="*/ 2117912 h 2444003"/>
              <a:gd name="connsiteX100" fmla="*/ 2205318 w 4097991"/>
              <a:gd name="connsiteY100" fmla="*/ 2158253 h 2444003"/>
              <a:gd name="connsiteX101" fmla="*/ 2245659 w 4097991"/>
              <a:gd name="connsiteY101" fmla="*/ 2158253 h 2444003"/>
              <a:gd name="connsiteX102" fmla="*/ 2245659 w 4097991"/>
              <a:gd name="connsiteY102" fmla="*/ 2195233 h 2444003"/>
              <a:gd name="connsiteX103" fmla="*/ 2480982 w 4097991"/>
              <a:gd name="connsiteY103" fmla="*/ 2195233 h 2444003"/>
              <a:gd name="connsiteX104" fmla="*/ 2480982 w 4097991"/>
              <a:gd name="connsiteY104" fmla="*/ 2222127 h 2444003"/>
              <a:gd name="connsiteX105" fmla="*/ 2524685 w 4097991"/>
              <a:gd name="connsiteY105" fmla="*/ 2222127 h 2444003"/>
              <a:gd name="connsiteX106" fmla="*/ 2524685 w 4097991"/>
              <a:gd name="connsiteY106" fmla="*/ 2255744 h 2444003"/>
              <a:gd name="connsiteX107" fmla="*/ 2743200 w 4097991"/>
              <a:gd name="connsiteY107" fmla="*/ 2255744 h 2444003"/>
              <a:gd name="connsiteX108" fmla="*/ 2753285 w 4097991"/>
              <a:gd name="connsiteY108" fmla="*/ 2265829 h 2444003"/>
              <a:gd name="connsiteX109" fmla="*/ 2897841 w 4097991"/>
              <a:gd name="connsiteY109" fmla="*/ 2265829 h 2444003"/>
              <a:gd name="connsiteX110" fmla="*/ 2897841 w 4097991"/>
              <a:gd name="connsiteY110" fmla="*/ 2339789 h 2444003"/>
              <a:gd name="connsiteX111" fmla="*/ 3052482 w 4097991"/>
              <a:gd name="connsiteY111" fmla="*/ 2339789 h 2444003"/>
              <a:gd name="connsiteX112" fmla="*/ 3052482 w 4097991"/>
              <a:gd name="connsiteY112" fmla="*/ 2376768 h 2444003"/>
              <a:gd name="connsiteX113" fmla="*/ 3405468 w 4097991"/>
              <a:gd name="connsiteY113" fmla="*/ 2376768 h 2444003"/>
              <a:gd name="connsiteX114" fmla="*/ 3405468 w 4097991"/>
              <a:gd name="connsiteY114" fmla="*/ 2444003 h 2444003"/>
              <a:gd name="connsiteX115" fmla="*/ 4097991 w 4097991"/>
              <a:gd name="connsiteY115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22687 h 2444003"/>
              <a:gd name="connsiteX89" fmla="*/ 2013697 w 4097991"/>
              <a:gd name="connsiteY89" fmla="*/ 2010336 h 2444003"/>
              <a:gd name="connsiteX90" fmla="*/ 2023782 w 4097991"/>
              <a:gd name="connsiteY90" fmla="*/ 2020421 h 2444003"/>
              <a:gd name="connsiteX91" fmla="*/ 2077570 w 4097991"/>
              <a:gd name="connsiteY91" fmla="*/ 2020421 h 2444003"/>
              <a:gd name="connsiteX92" fmla="*/ 2077570 w 4097991"/>
              <a:gd name="connsiteY92" fmla="*/ 2043953 h 2444003"/>
              <a:gd name="connsiteX93" fmla="*/ 2101103 w 4097991"/>
              <a:gd name="connsiteY93" fmla="*/ 2043953 h 2444003"/>
              <a:gd name="connsiteX94" fmla="*/ 2101103 w 4097991"/>
              <a:gd name="connsiteY94" fmla="*/ 2070847 h 2444003"/>
              <a:gd name="connsiteX95" fmla="*/ 2141444 w 4097991"/>
              <a:gd name="connsiteY95" fmla="*/ 2070847 h 2444003"/>
              <a:gd name="connsiteX96" fmla="*/ 2141444 w 4097991"/>
              <a:gd name="connsiteY96" fmla="*/ 2094380 h 2444003"/>
              <a:gd name="connsiteX97" fmla="*/ 2141444 w 4097991"/>
              <a:gd name="connsiteY97" fmla="*/ 2094380 h 2444003"/>
              <a:gd name="connsiteX98" fmla="*/ 2164976 w 4097991"/>
              <a:gd name="connsiteY98" fmla="*/ 2117912 h 2444003"/>
              <a:gd name="connsiteX99" fmla="*/ 2205318 w 4097991"/>
              <a:gd name="connsiteY99" fmla="*/ 2117912 h 2444003"/>
              <a:gd name="connsiteX100" fmla="*/ 2205318 w 4097991"/>
              <a:gd name="connsiteY100" fmla="*/ 2158253 h 2444003"/>
              <a:gd name="connsiteX101" fmla="*/ 2245659 w 4097991"/>
              <a:gd name="connsiteY101" fmla="*/ 2158253 h 2444003"/>
              <a:gd name="connsiteX102" fmla="*/ 2245659 w 4097991"/>
              <a:gd name="connsiteY102" fmla="*/ 2195233 h 2444003"/>
              <a:gd name="connsiteX103" fmla="*/ 2480982 w 4097991"/>
              <a:gd name="connsiteY103" fmla="*/ 2195233 h 2444003"/>
              <a:gd name="connsiteX104" fmla="*/ 2480982 w 4097991"/>
              <a:gd name="connsiteY104" fmla="*/ 2222127 h 2444003"/>
              <a:gd name="connsiteX105" fmla="*/ 2524685 w 4097991"/>
              <a:gd name="connsiteY105" fmla="*/ 2222127 h 2444003"/>
              <a:gd name="connsiteX106" fmla="*/ 2524685 w 4097991"/>
              <a:gd name="connsiteY106" fmla="*/ 2255744 h 2444003"/>
              <a:gd name="connsiteX107" fmla="*/ 2743200 w 4097991"/>
              <a:gd name="connsiteY107" fmla="*/ 2255744 h 2444003"/>
              <a:gd name="connsiteX108" fmla="*/ 2753285 w 4097991"/>
              <a:gd name="connsiteY108" fmla="*/ 2265829 h 2444003"/>
              <a:gd name="connsiteX109" fmla="*/ 2897841 w 4097991"/>
              <a:gd name="connsiteY109" fmla="*/ 2265829 h 2444003"/>
              <a:gd name="connsiteX110" fmla="*/ 2897841 w 4097991"/>
              <a:gd name="connsiteY110" fmla="*/ 2339789 h 2444003"/>
              <a:gd name="connsiteX111" fmla="*/ 3052482 w 4097991"/>
              <a:gd name="connsiteY111" fmla="*/ 2339789 h 2444003"/>
              <a:gd name="connsiteX112" fmla="*/ 3052482 w 4097991"/>
              <a:gd name="connsiteY112" fmla="*/ 2376768 h 2444003"/>
              <a:gd name="connsiteX113" fmla="*/ 3405468 w 4097991"/>
              <a:gd name="connsiteY113" fmla="*/ 2376768 h 2444003"/>
              <a:gd name="connsiteX114" fmla="*/ 3405468 w 4097991"/>
              <a:gd name="connsiteY114" fmla="*/ 2444003 h 2444003"/>
              <a:gd name="connsiteX115" fmla="*/ 4097991 w 4097991"/>
              <a:gd name="connsiteY115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22687 h 2444003"/>
              <a:gd name="connsiteX89" fmla="*/ 2013697 w 4097991"/>
              <a:gd name="connsiteY89" fmla="*/ 2010336 h 2444003"/>
              <a:gd name="connsiteX90" fmla="*/ 2023782 w 4097991"/>
              <a:gd name="connsiteY90" fmla="*/ 2020421 h 2444003"/>
              <a:gd name="connsiteX91" fmla="*/ 2077570 w 4097991"/>
              <a:gd name="connsiteY91" fmla="*/ 2020421 h 2444003"/>
              <a:gd name="connsiteX92" fmla="*/ 2077570 w 4097991"/>
              <a:gd name="connsiteY92" fmla="*/ 2043953 h 2444003"/>
              <a:gd name="connsiteX93" fmla="*/ 2101103 w 4097991"/>
              <a:gd name="connsiteY93" fmla="*/ 2043953 h 2444003"/>
              <a:gd name="connsiteX94" fmla="*/ 2101103 w 4097991"/>
              <a:gd name="connsiteY94" fmla="*/ 2070847 h 2444003"/>
              <a:gd name="connsiteX95" fmla="*/ 2141444 w 4097991"/>
              <a:gd name="connsiteY95" fmla="*/ 2070847 h 2444003"/>
              <a:gd name="connsiteX96" fmla="*/ 2141444 w 4097991"/>
              <a:gd name="connsiteY96" fmla="*/ 2094380 h 2444003"/>
              <a:gd name="connsiteX97" fmla="*/ 2141444 w 4097991"/>
              <a:gd name="connsiteY97" fmla="*/ 2094380 h 2444003"/>
              <a:gd name="connsiteX98" fmla="*/ 2164976 w 4097991"/>
              <a:gd name="connsiteY98" fmla="*/ 2117912 h 2444003"/>
              <a:gd name="connsiteX99" fmla="*/ 2205318 w 4097991"/>
              <a:gd name="connsiteY99" fmla="*/ 2117912 h 2444003"/>
              <a:gd name="connsiteX100" fmla="*/ 2205318 w 4097991"/>
              <a:gd name="connsiteY100" fmla="*/ 2158253 h 2444003"/>
              <a:gd name="connsiteX101" fmla="*/ 2245659 w 4097991"/>
              <a:gd name="connsiteY101" fmla="*/ 2158253 h 2444003"/>
              <a:gd name="connsiteX102" fmla="*/ 2245659 w 4097991"/>
              <a:gd name="connsiteY102" fmla="*/ 2195233 h 2444003"/>
              <a:gd name="connsiteX103" fmla="*/ 2480982 w 4097991"/>
              <a:gd name="connsiteY103" fmla="*/ 2195233 h 2444003"/>
              <a:gd name="connsiteX104" fmla="*/ 2480982 w 4097991"/>
              <a:gd name="connsiteY104" fmla="*/ 2222127 h 2444003"/>
              <a:gd name="connsiteX105" fmla="*/ 2524685 w 4097991"/>
              <a:gd name="connsiteY105" fmla="*/ 2222127 h 2444003"/>
              <a:gd name="connsiteX106" fmla="*/ 2524685 w 4097991"/>
              <a:gd name="connsiteY106" fmla="*/ 2255744 h 2444003"/>
              <a:gd name="connsiteX107" fmla="*/ 2743200 w 4097991"/>
              <a:gd name="connsiteY107" fmla="*/ 2255744 h 2444003"/>
              <a:gd name="connsiteX108" fmla="*/ 2753285 w 4097991"/>
              <a:gd name="connsiteY108" fmla="*/ 2265829 h 2444003"/>
              <a:gd name="connsiteX109" fmla="*/ 2897841 w 4097991"/>
              <a:gd name="connsiteY109" fmla="*/ 2265829 h 2444003"/>
              <a:gd name="connsiteX110" fmla="*/ 2897841 w 4097991"/>
              <a:gd name="connsiteY110" fmla="*/ 2339789 h 2444003"/>
              <a:gd name="connsiteX111" fmla="*/ 3052482 w 4097991"/>
              <a:gd name="connsiteY111" fmla="*/ 2339789 h 2444003"/>
              <a:gd name="connsiteX112" fmla="*/ 3052482 w 4097991"/>
              <a:gd name="connsiteY112" fmla="*/ 2376768 h 2444003"/>
              <a:gd name="connsiteX113" fmla="*/ 3405468 w 4097991"/>
              <a:gd name="connsiteY113" fmla="*/ 2376768 h 2444003"/>
              <a:gd name="connsiteX114" fmla="*/ 3405468 w 4097991"/>
              <a:gd name="connsiteY114" fmla="*/ 2444003 h 2444003"/>
              <a:gd name="connsiteX115" fmla="*/ 4097991 w 4097991"/>
              <a:gd name="connsiteY115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22687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41444 w 4097991"/>
              <a:gd name="connsiteY96" fmla="*/ 2094380 h 2444003"/>
              <a:gd name="connsiteX97" fmla="*/ 2164976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22687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41444 w 4097991"/>
              <a:gd name="connsiteY96" fmla="*/ 2094380 h 2444003"/>
              <a:gd name="connsiteX97" fmla="*/ 2164976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41444 w 4097991"/>
              <a:gd name="connsiteY96" fmla="*/ 2094380 h 2444003"/>
              <a:gd name="connsiteX97" fmla="*/ 2164976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38578 w 4097991"/>
              <a:gd name="connsiteY96" fmla="*/ 2123045 h 2444003"/>
              <a:gd name="connsiteX97" fmla="*/ 2164976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38578 w 4097991"/>
              <a:gd name="connsiteY96" fmla="*/ 2117312 h 2444003"/>
              <a:gd name="connsiteX97" fmla="*/ 2164976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38578 w 4097991"/>
              <a:gd name="connsiteY96" fmla="*/ 2117312 h 2444003"/>
              <a:gd name="connsiteX97" fmla="*/ 2164976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38578 w 4097991"/>
              <a:gd name="connsiteY96" fmla="*/ 2117312 h 2444003"/>
              <a:gd name="connsiteX97" fmla="*/ 2164976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38578 w 4097991"/>
              <a:gd name="connsiteY96" fmla="*/ 2117312 h 2444003"/>
              <a:gd name="connsiteX97" fmla="*/ 2164976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38578 w 4097991"/>
              <a:gd name="connsiteY96" fmla="*/ 2117312 h 2444003"/>
              <a:gd name="connsiteX97" fmla="*/ 2164976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38578 w 4097991"/>
              <a:gd name="connsiteY96" fmla="*/ 2117312 h 2444003"/>
              <a:gd name="connsiteX97" fmla="*/ 2164976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38578 w 4097991"/>
              <a:gd name="connsiteY96" fmla="*/ 2117312 h 2444003"/>
              <a:gd name="connsiteX97" fmla="*/ 2170709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38578 w 4097991"/>
              <a:gd name="connsiteY96" fmla="*/ 2117312 h 2444003"/>
              <a:gd name="connsiteX97" fmla="*/ 2170709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47177 w 4097991"/>
              <a:gd name="connsiteY96" fmla="*/ 2117312 h 2444003"/>
              <a:gd name="connsiteX97" fmla="*/ 2170709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47177 w 4097991"/>
              <a:gd name="connsiteY96" fmla="*/ 2117312 h 2444003"/>
              <a:gd name="connsiteX97" fmla="*/ 2170709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47177 w 4097991"/>
              <a:gd name="connsiteY96" fmla="*/ 2117312 h 2444003"/>
              <a:gd name="connsiteX97" fmla="*/ 2170709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47177 w 4097991"/>
              <a:gd name="connsiteY96" fmla="*/ 2117312 h 2444003"/>
              <a:gd name="connsiteX97" fmla="*/ 2170709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47177 w 4097991"/>
              <a:gd name="connsiteY96" fmla="*/ 2117312 h 2444003"/>
              <a:gd name="connsiteX97" fmla="*/ 2170709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47177 w 4097991"/>
              <a:gd name="connsiteY96" fmla="*/ 2117312 h 2444003"/>
              <a:gd name="connsiteX97" fmla="*/ 2170709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42963 w 4097991"/>
              <a:gd name="connsiteY96" fmla="*/ 2115205 h 2444003"/>
              <a:gd name="connsiteX97" fmla="*/ 2170709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  <a:gd name="connsiteX0" fmla="*/ 0 w 4097991"/>
              <a:gd name="connsiteY0" fmla="*/ 0 h 2444003"/>
              <a:gd name="connsiteX1" fmla="*/ 57150 w 4097991"/>
              <a:gd name="connsiteY1" fmla="*/ 0 h 2444003"/>
              <a:gd name="connsiteX2" fmla="*/ 57150 w 4097991"/>
              <a:gd name="connsiteY2" fmla="*/ 94130 h 2444003"/>
              <a:gd name="connsiteX3" fmla="*/ 70597 w 4097991"/>
              <a:gd name="connsiteY3" fmla="*/ 94130 h 2444003"/>
              <a:gd name="connsiteX4" fmla="*/ 70597 w 4097991"/>
              <a:gd name="connsiteY4" fmla="*/ 121024 h 2444003"/>
              <a:gd name="connsiteX5" fmla="*/ 94129 w 4097991"/>
              <a:gd name="connsiteY5" fmla="*/ 121024 h 2444003"/>
              <a:gd name="connsiteX6" fmla="*/ 94129 w 4097991"/>
              <a:gd name="connsiteY6" fmla="*/ 181536 h 2444003"/>
              <a:gd name="connsiteX7" fmla="*/ 114300 w 4097991"/>
              <a:gd name="connsiteY7" fmla="*/ 181536 h 2444003"/>
              <a:gd name="connsiteX8" fmla="*/ 114300 w 4097991"/>
              <a:gd name="connsiteY8" fmla="*/ 211791 h 2444003"/>
              <a:gd name="connsiteX9" fmla="*/ 134470 w 4097991"/>
              <a:gd name="connsiteY9" fmla="*/ 211791 h 2444003"/>
              <a:gd name="connsiteX10" fmla="*/ 134470 w 4097991"/>
              <a:gd name="connsiteY10" fmla="*/ 255494 h 2444003"/>
              <a:gd name="connsiteX11" fmla="*/ 161365 w 4097991"/>
              <a:gd name="connsiteY11" fmla="*/ 255494 h 2444003"/>
              <a:gd name="connsiteX12" fmla="*/ 161365 w 4097991"/>
              <a:gd name="connsiteY12" fmla="*/ 332815 h 2444003"/>
              <a:gd name="connsiteX13" fmla="*/ 191620 w 4097991"/>
              <a:gd name="connsiteY13" fmla="*/ 332815 h 2444003"/>
              <a:gd name="connsiteX14" fmla="*/ 191620 w 4097991"/>
              <a:gd name="connsiteY14" fmla="*/ 403412 h 2444003"/>
              <a:gd name="connsiteX15" fmla="*/ 231962 w 4097991"/>
              <a:gd name="connsiteY15" fmla="*/ 403412 h 2444003"/>
              <a:gd name="connsiteX16" fmla="*/ 231962 w 4097991"/>
              <a:gd name="connsiteY16" fmla="*/ 453839 h 2444003"/>
              <a:gd name="connsiteX17" fmla="*/ 252132 w 4097991"/>
              <a:gd name="connsiteY17" fmla="*/ 453839 h 2444003"/>
              <a:gd name="connsiteX18" fmla="*/ 252132 w 4097991"/>
              <a:gd name="connsiteY18" fmla="*/ 554691 h 2444003"/>
              <a:gd name="connsiteX19" fmla="*/ 302559 w 4097991"/>
              <a:gd name="connsiteY19" fmla="*/ 554691 h 2444003"/>
              <a:gd name="connsiteX20" fmla="*/ 302559 w 4097991"/>
              <a:gd name="connsiteY20" fmla="*/ 608480 h 2444003"/>
              <a:gd name="connsiteX21" fmla="*/ 322729 w 4097991"/>
              <a:gd name="connsiteY21" fmla="*/ 608480 h 2444003"/>
              <a:gd name="connsiteX22" fmla="*/ 322729 w 4097991"/>
              <a:gd name="connsiteY22" fmla="*/ 679077 h 2444003"/>
              <a:gd name="connsiteX23" fmla="*/ 359709 w 4097991"/>
              <a:gd name="connsiteY23" fmla="*/ 679077 h 2444003"/>
              <a:gd name="connsiteX24" fmla="*/ 359709 w 4097991"/>
              <a:gd name="connsiteY24" fmla="*/ 722780 h 2444003"/>
              <a:gd name="connsiteX25" fmla="*/ 373156 w 4097991"/>
              <a:gd name="connsiteY25" fmla="*/ 722780 h 2444003"/>
              <a:gd name="connsiteX26" fmla="*/ 373156 w 4097991"/>
              <a:gd name="connsiteY26" fmla="*/ 786653 h 2444003"/>
              <a:gd name="connsiteX27" fmla="*/ 403412 w 4097991"/>
              <a:gd name="connsiteY27" fmla="*/ 786653 h 2444003"/>
              <a:gd name="connsiteX28" fmla="*/ 403412 w 4097991"/>
              <a:gd name="connsiteY28" fmla="*/ 843803 h 2444003"/>
              <a:gd name="connsiteX29" fmla="*/ 433668 w 4097991"/>
              <a:gd name="connsiteY29" fmla="*/ 843803 h 2444003"/>
              <a:gd name="connsiteX30" fmla="*/ 433668 w 4097991"/>
              <a:gd name="connsiteY30" fmla="*/ 934571 h 2444003"/>
              <a:gd name="connsiteX31" fmla="*/ 453838 w 4097991"/>
              <a:gd name="connsiteY31" fmla="*/ 934571 h 2444003"/>
              <a:gd name="connsiteX32" fmla="*/ 453838 w 4097991"/>
              <a:gd name="connsiteY32" fmla="*/ 974912 h 2444003"/>
              <a:gd name="connsiteX33" fmla="*/ 480732 w 4097991"/>
              <a:gd name="connsiteY33" fmla="*/ 974912 h 2444003"/>
              <a:gd name="connsiteX34" fmla="*/ 480732 w 4097991"/>
              <a:gd name="connsiteY34" fmla="*/ 1008530 h 2444003"/>
              <a:gd name="connsiteX35" fmla="*/ 494179 w 4097991"/>
              <a:gd name="connsiteY35" fmla="*/ 1008530 h 2444003"/>
              <a:gd name="connsiteX36" fmla="*/ 494179 w 4097991"/>
              <a:gd name="connsiteY36" fmla="*/ 1052233 h 2444003"/>
              <a:gd name="connsiteX37" fmla="*/ 494179 w 4097991"/>
              <a:gd name="connsiteY37" fmla="*/ 1052233 h 2444003"/>
              <a:gd name="connsiteX38" fmla="*/ 494179 w 4097991"/>
              <a:gd name="connsiteY38" fmla="*/ 1102659 h 2444003"/>
              <a:gd name="connsiteX39" fmla="*/ 547968 w 4097991"/>
              <a:gd name="connsiteY39" fmla="*/ 1102659 h 2444003"/>
              <a:gd name="connsiteX40" fmla="*/ 547968 w 4097991"/>
              <a:gd name="connsiteY40" fmla="*/ 1176618 h 2444003"/>
              <a:gd name="connsiteX41" fmla="*/ 574862 w 4097991"/>
              <a:gd name="connsiteY41" fmla="*/ 1176618 h 2444003"/>
              <a:gd name="connsiteX42" fmla="*/ 574862 w 4097991"/>
              <a:gd name="connsiteY42" fmla="*/ 1243853 h 2444003"/>
              <a:gd name="connsiteX43" fmla="*/ 618565 w 4097991"/>
              <a:gd name="connsiteY43" fmla="*/ 1243853 h 2444003"/>
              <a:gd name="connsiteX44" fmla="*/ 618565 w 4097991"/>
              <a:gd name="connsiteY44" fmla="*/ 1297641 h 2444003"/>
              <a:gd name="connsiteX45" fmla="*/ 642097 w 4097991"/>
              <a:gd name="connsiteY45" fmla="*/ 1297641 h 2444003"/>
              <a:gd name="connsiteX46" fmla="*/ 642097 w 4097991"/>
              <a:gd name="connsiteY46" fmla="*/ 1337983 h 2444003"/>
              <a:gd name="connsiteX47" fmla="*/ 679076 w 4097991"/>
              <a:gd name="connsiteY47" fmla="*/ 1337983 h 2444003"/>
              <a:gd name="connsiteX48" fmla="*/ 679076 w 4097991"/>
              <a:gd name="connsiteY48" fmla="*/ 1371600 h 2444003"/>
              <a:gd name="connsiteX49" fmla="*/ 716056 w 4097991"/>
              <a:gd name="connsiteY49" fmla="*/ 1371600 h 2444003"/>
              <a:gd name="connsiteX50" fmla="*/ 716056 w 4097991"/>
              <a:gd name="connsiteY50" fmla="*/ 1395133 h 2444003"/>
              <a:gd name="connsiteX51" fmla="*/ 749673 w 4097991"/>
              <a:gd name="connsiteY51" fmla="*/ 1395133 h 2444003"/>
              <a:gd name="connsiteX52" fmla="*/ 749673 w 4097991"/>
              <a:gd name="connsiteY52" fmla="*/ 1415303 h 2444003"/>
              <a:gd name="connsiteX53" fmla="*/ 773206 w 4097991"/>
              <a:gd name="connsiteY53" fmla="*/ 1415303 h 2444003"/>
              <a:gd name="connsiteX54" fmla="*/ 773206 w 4097991"/>
              <a:gd name="connsiteY54" fmla="*/ 1438836 h 2444003"/>
              <a:gd name="connsiteX55" fmla="*/ 830356 w 4097991"/>
              <a:gd name="connsiteY55" fmla="*/ 1438836 h 2444003"/>
              <a:gd name="connsiteX56" fmla="*/ 830356 w 4097991"/>
              <a:gd name="connsiteY56" fmla="*/ 1485900 h 2444003"/>
              <a:gd name="connsiteX57" fmla="*/ 867335 w 4097991"/>
              <a:gd name="connsiteY57" fmla="*/ 1485900 h 2444003"/>
              <a:gd name="connsiteX58" fmla="*/ 867335 w 4097991"/>
              <a:gd name="connsiteY58" fmla="*/ 1519518 h 2444003"/>
              <a:gd name="connsiteX59" fmla="*/ 880782 w 4097991"/>
              <a:gd name="connsiteY59" fmla="*/ 1519518 h 2444003"/>
              <a:gd name="connsiteX60" fmla="*/ 880782 w 4097991"/>
              <a:gd name="connsiteY60" fmla="*/ 1549774 h 2444003"/>
              <a:gd name="connsiteX61" fmla="*/ 961465 w 4097991"/>
              <a:gd name="connsiteY61" fmla="*/ 1549774 h 2444003"/>
              <a:gd name="connsiteX62" fmla="*/ 961465 w 4097991"/>
              <a:gd name="connsiteY62" fmla="*/ 1576668 h 2444003"/>
              <a:gd name="connsiteX63" fmla="*/ 991720 w 4097991"/>
              <a:gd name="connsiteY63" fmla="*/ 1576668 h 2444003"/>
              <a:gd name="connsiteX64" fmla="*/ 991720 w 4097991"/>
              <a:gd name="connsiteY64" fmla="*/ 1620371 h 2444003"/>
              <a:gd name="connsiteX65" fmla="*/ 1075765 w 4097991"/>
              <a:gd name="connsiteY65" fmla="*/ 1620371 h 2444003"/>
              <a:gd name="connsiteX66" fmla="*/ 1075765 w 4097991"/>
              <a:gd name="connsiteY66" fmla="*/ 1697691 h 2444003"/>
              <a:gd name="connsiteX67" fmla="*/ 1119468 w 4097991"/>
              <a:gd name="connsiteY67" fmla="*/ 1697691 h 2444003"/>
              <a:gd name="connsiteX68" fmla="*/ 1186703 w 4097991"/>
              <a:gd name="connsiteY68" fmla="*/ 1697691 h 2444003"/>
              <a:gd name="connsiteX69" fmla="*/ 1186703 w 4097991"/>
              <a:gd name="connsiteY69" fmla="*/ 1764927 h 2444003"/>
              <a:gd name="connsiteX70" fmla="*/ 1290918 w 4097991"/>
              <a:gd name="connsiteY70" fmla="*/ 1764927 h 2444003"/>
              <a:gd name="connsiteX71" fmla="*/ 1290918 w 4097991"/>
              <a:gd name="connsiteY71" fmla="*/ 1798544 h 2444003"/>
              <a:gd name="connsiteX72" fmla="*/ 1344706 w 4097991"/>
              <a:gd name="connsiteY72" fmla="*/ 1798544 h 2444003"/>
              <a:gd name="connsiteX73" fmla="*/ 1344706 w 4097991"/>
              <a:gd name="connsiteY73" fmla="*/ 1825439 h 2444003"/>
              <a:gd name="connsiteX74" fmla="*/ 1381685 w 4097991"/>
              <a:gd name="connsiteY74" fmla="*/ 1825439 h 2444003"/>
              <a:gd name="connsiteX75" fmla="*/ 1381685 w 4097991"/>
              <a:gd name="connsiteY75" fmla="*/ 1848971 h 2444003"/>
              <a:gd name="connsiteX76" fmla="*/ 1432112 w 4097991"/>
              <a:gd name="connsiteY76" fmla="*/ 1848971 h 2444003"/>
              <a:gd name="connsiteX77" fmla="*/ 1432112 w 4097991"/>
              <a:gd name="connsiteY77" fmla="*/ 1882589 h 2444003"/>
              <a:gd name="connsiteX78" fmla="*/ 1465729 w 4097991"/>
              <a:gd name="connsiteY78" fmla="*/ 1882589 h 2444003"/>
              <a:gd name="connsiteX79" fmla="*/ 1465729 w 4097991"/>
              <a:gd name="connsiteY79" fmla="*/ 1909483 h 2444003"/>
              <a:gd name="connsiteX80" fmla="*/ 1613647 w 4097991"/>
              <a:gd name="connsiteY80" fmla="*/ 1909483 h 2444003"/>
              <a:gd name="connsiteX81" fmla="*/ 1613647 w 4097991"/>
              <a:gd name="connsiteY81" fmla="*/ 1929653 h 2444003"/>
              <a:gd name="connsiteX82" fmla="*/ 1650626 w 4097991"/>
              <a:gd name="connsiteY82" fmla="*/ 1929653 h 2444003"/>
              <a:gd name="connsiteX83" fmla="*/ 1650626 w 4097991"/>
              <a:gd name="connsiteY83" fmla="*/ 1959909 h 2444003"/>
              <a:gd name="connsiteX84" fmla="*/ 1791820 w 4097991"/>
              <a:gd name="connsiteY84" fmla="*/ 1959909 h 2444003"/>
              <a:gd name="connsiteX85" fmla="*/ 1791820 w 4097991"/>
              <a:gd name="connsiteY85" fmla="*/ 1980080 h 2444003"/>
              <a:gd name="connsiteX86" fmla="*/ 1983441 w 4097991"/>
              <a:gd name="connsiteY86" fmla="*/ 1980080 h 2444003"/>
              <a:gd name="connsiteX87" fmla="*/ 1983441 w 4097991"/>
              <a:gd name="connsiteY87" fmla="*/ 1980080 h 2444003"/>
              <a:gd name="connsiteX88" fmla="*/ 1983051 w 4097991"/>
              <a:gd name="connsiteY88" fmla="*/ 2019821 h 2444003"/>
              <a:gd name="connsiteX89" fmla="*/ 2023782 w 4097991"/>
              <a:gd name="connsiteY89" fmla="*/ 2020421 h 2444003"/>
              <a:gd name="connsiteX90" fmla="*/ 2077570 w 4097991"/>
              <a:gd name="connsiteY90" fmla="*/ 2020421 h 2444003"/>
              <a:gd name="connsiteX91" fmla="*/ 2077570 w 4097991"/>
              <a:gd name="connsiteY91" fmla="*/ 2043953 h 2444003"/>
              <a:gd name="connsiteX92" fmla="*/ 2101103 w 4097991"/>
              <a:gd name="connsiteY92" fmla="*/ 2043953 h 2444003"/>
              <a:gd name="connsiteX93" fmla="*/ 2101103 w 4097991"/>
              <a:gd name="connsiteY93" fmla="*/ 2070847 h 2444003"/>
              <a:gd name="connsiteX94" fmla="*/ 2141444 w 4097991"/>
              <a:gd name="connsiteY94" fmla="*/ 2070847 h 2444003"/>
              <a:gd name="connsiteX95" fmla="*/ 2141444 w 4097991"/>
              <a:gd name="connsiteY95" fmla="*/ 2094380 h 2444003"/>
              <a:gd name="connsiteX96" fmla="*/ 2142963 w 4097991"/>
              <a:gd name="connsiteY96" fmla="*/ 2115205 h 2444003"/>
              <a:gd name="connsiteX97" fmla="*/ 2170709 w 4097991"/>
              <a:gd name="connsiteY97" fmla="*/ 2117912 h 2444003"/>
              <a:gd name="connsiteX98" fmla="*/ 2205318 w 4097991"/>
              <a:gd name="connsiteY98" fmla="*/ 2117912 h 2444003"/>
              <a:gd name="connsiteX99" fmla="*/ 2205318 w 4097991"/>
              <a:gd name="connsiteY99" fmla="*/ 2158253 h 2444003"/>
              <a:gd name="connsiteX100" fmla="*/ 2245659 w 4097991"/>
              <a:gd name="connsiteY100" fmla="*/ 2158253 h 2444003"/>
              <a:gd name="connsiteX101" fmla="*/ 2245659 w 4097991"/>
              <a:gd name="connsiteY101" fmla="*/ 2195233 h 2444003"/>
              <a:gd name="connsiteX102" fmla="*/ 2480982 w 4097991"/>
              <a:gd name="connsiteY102" fmla="*/ 2195233 h 2444003"/>
              <a:gd name="connsiteX103" fmla="*/ 2480982 w 4097991"/>
              <a:gd name="connsiteY103" fmla="*/ 2222127 h 2444003"/>
              <a:gd name="connsiteX104" fmla="*/ 2524685 w 4097991"/>
              <a:gd name="connsiteY104" fmla="*/ 2222127 h 2444003"/>
              <a:gd name="connsiteX105" fmla="*/ 2524685 w 4097991"/>
              <a:gd name="connsiteY105" fmla="*/ 2255744 h 2444003"/>
              <a:gd name="connsiteX106" fmla="*/ 2743200 w 4097991"/>
              <a:gd name="connsiteY106" fmla="*/ 2255744 h 2444003"/>
              <a:gd name="connsiteX107" fmla="*/ 2753285 w 4097991"/>
              <a:gd name="connsiteY107" fmla="*/ 2265829 h 2444003"/>
              <a:gd name="connsiteX108" fmla="*/ 2897841 w 4097991"/>
              <a:gd name="connsiteY108" fmla="*/ 2265829 h 2444003"/>
              <a:gd name="connsiteX109" fmla="*/ 2897841 w 4097991"/>
              <a:gd name="connsiteY109" fmla="*/ 2339789 h 2444003"/>
              <a:gd name="connsiteX110" fmla="*/ 3052482 w 4097991"/>
              <a:gd name="connsiteY110" fmla="*/ 2339789 h 2444003"/>
              <a:gd name="connsiteX111" fmla="*/ 3052482 w 4097991"/>
              <a:gd name="connsiteY111" fmla="*/ 2376768 h 2444003"/>
              <a:gd name="connsiteX112" fmla="*/ 3405468 w 4097991"/>
              <a:gd name="connsiteY112" fmla="*/ 2376768 h 2444003"/>
              <a:gd name="connsiteX113" fmla="*/ 3405468 w 4097991"/>
              <a:gd name="connsiteY113" fmla="*/ 2444003 h 2444003"/>
              <a:gd name="connsiteX114" fmla="*/ 4097991 w 4097991"/>
              <a:gd name="connsiteY114" fmla="*/ 2444003 h 2444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4097991" h="2444003">
                <a:moveTo>
                  <a:pt x="0" y="0"/>
                </a:moveTo>
                <a:lnTo>
                  <a:pt x="57150" y="0"/>
                </a:lnTo>
                <a:lnTo>
                  <a:pt x="57150" y="94130"/>
                </a:lnTo>
                <a:lnTo>
                  <a:pt x="70597" y="94130"/>
                </a:lnTo>
                <a:lnTo>
                  <a:pt x="70597" y="121024"/>
                </a:lnTo>
                <a:lnTo>
                  <a:pt x="94129" y="121024"/>
                </a:lnTo>
                <a:lnTo>
                  <a:pt x="94129" y="181536"/>
                </a:lnTo>
                <a:lnTo>
                  <a:pt x="114300" y="181536"/>
                </a:lnTo>
                <a:lnTo>
                  <a:pt x="114300" y="211791"/>
                </a:lnTo>
                <a:lnTo>
                  <a:pt x="134470" y="211791"/>
                </a:lnTo>
                <a:lnTo>
                  <a:pt x="134470" y="255494"/>
                </a:lnTo>
                <a:lnTo>
                  <a:pt x="161365" y="255494"/>
                </a:lnTo>
                <a:lnTo>
                  <a:pt x="161365" y="332815"/>
                </a:lnTo>
                <a:lnTo>
                  <a:pt x="191620" y="332815"/>
                </a:lnTo>
                <a:lnTo>
                  <a:pt x="191620" y="403412"/>
                </a:lnTo>
                <a:lnTo>
                  <a:pt x="231962" y="403412"/>
                </a:lnTo>
                <a:lnTo>
                  <a:pt x="231962" y="453839"/>
                </a:lnTo>
                <a:lnTo>
                  <a:pt x="252132" y="453839"/>
                </a:lnTo>
                <a:lnTo>
                  <a:pt x="252132" y="554691"/>
                </a:lnTo>
                <a:lnTo>
                  <a:pt x="302559" y="554691"/>
                </a:lnTo>
                <a:lnTo>
                  <a:pt x="302559" y="608480"/>
                </a:lnTo>
                <a:lnTo>
                  <a:pt x="322729" y="608480"/>
                </a:lnTo>
                <a:lnTo>
                  <a:pt x="322729" y="679077"/>
                </a:lnTo>
                <a:lnTo>
                  <a:pt x="359709" y="679077"/>
                </a:lnTo>
                <a:lnTo>
                  <a:pt x="359709" y="722780"/>
                </a:lnTo>
                <a:lnTo>
                  <a:pt x="373156" y="722780"/>
                </a:lnTo>
                <a:lnTo>
                  <a:pt x="373156" y="786653"/>
                </a:lnTo>
                <a:lnTo>
                  <a:pt x="403412" y="786653"/>
                </a:lnTo>
                <a:lnTo>
                  <a:pt x="403412" y="843803"/>
                </a:lnTo>
                <a:lnTo>
                  <a:pt x="433668" y="843803"/>
                </a:lnTo>
                <a:lnTo>
                  <a:pt x="433668" y="934571"/>
                </a:lnTo>
                <a:lnTo>
                  <a:pt x="453838" y="934571"/>
                </a:lnTo>
                <a:lnTo>
                  <a:pt x="453838" y="974912"/>
                </a:lnTo>
                <a:lnTo>
                  <a:pt x="480732" y="974912"/>
                </a:lnTo>
                <a:lnTo>
                  <a:pt x="480732" y="1008530"/>
                </a:lnTo>
                <a:lnTo>
                  <a:pt x="494179" y="1008530"/>
                </a:lnTo>
                <a:lnTo>
                  <a:pt x="494179" y="1052233"/>
                </a:lnTo>
                <a:lnTo>
                  <a:pt x="494179" y="1052233"/>
                </a:lnTo>
                <a:lnTo>
                  <a:pt x="494179" y="1102659"/>
                </a:lnTo>
                <a:lnTo>
                  <a:pt x="547968" y="1102659"/>
                </a:lnTo>
                <a:lnTo>
                  <a:pt x="547968" y="1176618"/>
                </a:lnTo>
                <a:lnTo>
                  <a:pt x="574862" y="1176618"/>
                </a:lnTo>
                <a:lnTo>
                  <a:pt x="574862" y="1243853"/>
                </a:lnTo>
                <a:lnTo>
                  <a:pt x="618565" y="1243853"/>
                </a:lnTo>
                <a:lnTo>
                  <a:pt x="618565" y="1297641"/>
                </a:lnTo>
                <a:lnTo>
                  <a:pt x="642097" y="1297641"/>
                </a:lnTo>
                <a:lnTo>
                  <a:pt x="642097" y="1337983"/>
                </a:lnTo>
                <a:lnTo>
                  <a:pt x="679076" y="1337983"/>
                </a:lnTo>
                <a:lnTo>
                  <a:pt x="679076" y="1371600"/>
                </a:lnTo>
                <a:lnTo>
                  <a:pt x="716056" y="1371600"/>
                </a:lnTo>
                <a:lnTo>
                  <a:pt x="716056" y="1395133"/>
                </a:lnTo>
                <a:lnTo>
                  <a:pt x="749673" y="1395133"/>
                </a:lnTo>
                <a:lnTo>
                  <a:pt x="749673" y="1415303"/>
                </a:lnTo>
                <a:lnTo>
                  <a:pt x="773206" y="1415303"/>
                </a:lnTo>
                <a:lnTo>
                  <a:pt x="773206" y="1438836"/>
                </a:lnTo>
                <a:lnTo>
                  <a:pt x="830356" y="1438836"/>
                </a:lnTo>
                <a:lnTo>
                  <a:pt x="830356" y="1485900"/>
                </a:lnTo>
                <a:lnTo>
                  <a:pt x="867335" y="1485900"/>
                </a:lnTo>
                <a:lnTo>
                  <a:pt x="867335" y="1519518"/>
                </a:lnTo>
                <a:lnTo>
                  <a:pt x="880782" y="1519518"/>
                </a:lnTo>
                <a:lnTo>
                  <a:pt x="880782" y="1549774"/>
                </a:lnTo>
                <a:lnTo>
                  <a:pt x="961465" y="1549774"/>
                </a:lnTo>
                <a:lnTo>
                  <a:pt x="961465" y="1576668"/>
                </a:lnTo>
                <a:lnTo>
                  <a:pt x="991720" y="1576668"/>
                </a:lnTo>
                <a:lnTo>
                  <a:pt x="991720" y="1620371"/>
                </a:lnTo>
                <a:lnTo>
                  <a:pt x="1075765" y="1620371"/>
                </a:lnTo>
                <a:lnTo>
                  <a:pt x="1075765" y="1697691"/>
                </a:lnTo>
                <a:lnTo>
                  <a:pt x="1119468" y="1697691"/>
                </a:lnTo>
                <a:lnTo>
                  <a:pt x="1186703" y="1697691"/>
                </a:lnTo>
                <a:lnTo>
                  <a:pt x="1186703" y="1764927"/>
                </a:lnTo>
                <a:lnTo>
                  <a:pt x="1290918" y="1764927"/>
                </a:lnTo>
                <a:lnTo>
                  <a:pt x="1290918" y="1798544"/>
                </a:lnTo>
                <a:lnTo>
                  <a:pt x="1344706" y="1798544"/>
                </a:lnTo>
                <a:lnTo>
                  <a:pt x="1344706" y="1825439"/>
                </a:lnTo>
                <a:lnTo>
                  <a:pt x="1381685" y="1825439"/>
                </a:lnTo>
                <a:lnTo>
                  <a:pt x="1381685" y="1848971"/>
                </a:lnTo>
                <a:lnTo>
                  <a:pt x="1432112" y="1848971"/>
                </a:lnTo>
                <a:lnTo>
                  <a:pt x="1432112" y="1882589"/>
                </a:lnTo>
                <a:lnTo>
                  <a:pt x="1465729" y="1882589"/>
                </a:lnTo>
                <a:lnTo>
                  <a:pt x="1465729" y="1909483"/>
                </a:lnTo>
                <a:lnTo>
                  <a:pt x="1613647" y="1909483"/>
                </a:lnTo>
                <a:lnTo>
                  <a:pt x="1613647" y="1929653"/>
                </a:lnTo>
                <a:lnTo>
                  <a:pt x="1650626" y="1929653"/>
                </a:lnTo>
                <a:lnTo>
                  <a:pt x="1650626" y="1959909"/>
                </a:lnTo>
                <a:lnTo>
                  <a:pt x="1791820" y="1959909"/>
                </a:lnTo>
                <a:lnTo>
                  <a:pt x="1791820" y="1980080"/>
                </a:lnTo>
                <a:lnTo>
                  <a:pt x="1983441" y="1980080"/>
                </a:lnTo>
                <a:lnTo>
                  <a:pt x="1983441" y="1980080"/>
                </a:lnTo>
                <a:lnTo>
                  <a:pt x="1983051" y="2019821"/>
                </a:lnTo>
                <a:cubicBezTo>
                  <a:pt x="2003416" y="2018688"/>
                  <a:pt x="2008029" y="2020799"/>
                  <a:pt x="2023782" y="2020421"/>
                </a:cubicBezTo>
                <a:lnTo>
                  <a:pt x="2077570" y="2020421"/>
                </a:lnTo>
                <a:lnTo>
                  <a:pt x="2077570" y="2043953"/>
                </a:lnTo>
                <a:lnTo>
                  <a:pt x="2101103" y="2043953"/>
                </a:lnTo>
                <a:lnTo>
                  <a:pt x="2101103" y="2070847"/>
                </a:lnTo>
                <a:lnTo>
                  <a:pt x="2141444" y="2070847"/>
                </a:lnTo>
                <a:lnTo>
                  <a:pt x="2141444" y="2094380"/>
                </a:lnTo>
                <a:cubicBezTo>
                  <a:pt x="2142400" y="2102124"/>
                  <a:pt x="2142203" y="2104792"/>
                  <a:pt x="2142963" y="2115205"/>
                </a:cubicBezTo>
                <a:cubicBezTo>
                  <a:pt x="2146885" y="2119127"/>
                  <a:pt x="2161910" y="2117712"/>
                  <a:pt x="2170709" y="2117912"/>
                </a:cubicBezTo>
                <a:cubicBezTo>
                  <a:pt x="2184156" y="2117912"/>
                  <a:pt x="2199550" y="2111189"/>
                  <a:pt x="2205318" y="2117912"/>
                </a:cubicBezTo>
                <a:cubicBezTo>
                  <a:pt x="2211086" y="2124635"/>
                  <a:pt x="2205318" y="2144806"/>
                  <a:pt x="2205318" y="2158253"/>
                </a:cubicBezTo>
                <a:lnTo>
                  <a:pt x="2245659" y="2158253"/>
                </a:lnTo>
                <a:lnTo>
                  <a:pt x="2245659" y="2195233"/>
                </a:lnTo>
                <a:lnTo>
                  <a:pt x="2480982" y="2195233"/>
                </a:lnTo>
                <a:lnTo>
                  <a:pt x="2480982" y="2222127"/>
                </a:lnTo>
                <a:lnTo>
                  <a:pt x="2524685" y="2222127"/>
                </a:lnTo>
                <a:lnTo>
                  <a:pt x="2524685" y="2255744"/>
                </a:lnTo>
                <a:lnTo>
                  <a:pt x="2743200" y="2255744"/>
                </a:lnTo>
                <a:lnTo>
                  <a:pt x="2753285" y="2265829"/>
                </a:lnTo>
                <a:lnTo>
                  <a:pt x="2897841" y="2265829"/>
                </a:lnTo>
                <a:lnTo>
                  <a:pt x="2897841" y="2339789"/>
                </a:lnTo>
                <a:lnTo>
                  <a:pt x="3052482" y="2339789"/>
                </a:lnTo>
                <a:lnTo>
                  <a:pt x="3052482" y="2376768"/>
                </a:lnTo>
                <a:lnTo>
                  <a:pt x="3405468" y="2376768"/>
                </a:lnTo>
                <a:lnTo>
                  <a:pt x="3405468" y="2444003"/>
                </a:lnTo>
                <a:lnTo>
                  <a:pt x="4097991" y="2444003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2D3F9D7-E7F3-40B3-8DD7-73BBA72A9BB0}"/>
              </a:ext>
            </a:extLst>
          </p:cNvPr>
          <p:cNvSpPr/>
          <p:nvPr/>
        </p:nvSpPr>
        <p:spPr bwMode="auto">
          <a:xfrm>
            <a:off x="3542808" y="1579626"/>
            <a:ext cx="5307141" cy="3360454"/>
          </a:xfrm>
          <a:custGeom>
            <a:avLst/>
            <a:gdLst>
              <a:gd name="connsiteX0" fmla="*/ 0 w 4050926"/>
              <a:gd name="connsiteY0" fmla="*/ 0 h 2565026"/>
              <a:gd name="connsiteX1" fmla="*/ 0 w 4050926"/>
              <a:gd name="connsiteY1" fmla="*/ 53788 h 2565026"/>
              <a:gd name="connsiteX2" fmla="*/ 57150 w 4050926"/>
              <a:gd name="connsiteY2" fmla="*/ 53788 h 2565026"/>
              <a:gd name="connsiteX3" fmla="*/ 57150 w 4050926"/>
              <a:gd name="connsiteY3" fmla="*/ 100853 h 2565026"/>
              <a:gd name="connsiteX4" fmla="*/ 90767 w 4050926"/>
              <a:gd name="connsiteY4" fmla="*/ 100853 h 2565026"/>
              <a:gd name="connsiteX5" fmla="*/ 90767 w 4050926"/>
              <a:gd name="connsiteY5" fmla="*/ 141194 h 2565026"/>
              <a:gd name="connsiteX6" fmla="*/ 127747 w 4050926"/>
              <a:gd name="connsiteY6" fmla="*/ 141194 h 2565026"/>
              <a:gd name="connsiteX7" fmla="*/ 127747 w 4050926"/>
              <a:gd name="connsiteY7" fmla="*/ 171450 h 2565026"/>
              <a:gd name="connsiteX8" fmla="*/ 151279 w 4050926"/>
              <a:gd name="connsiteY8" fmla="*/ 171450 h 2565026"/>
              <a:gd name="connsiteX9" fmla="*/ 151279 w 4050926"/>
              <a:gd name="connsiteY9" fmla="*/ 221876 h 2565026"/>
              <a:gd name="connsiteX10" fmla="*/ 171450 w 4050926"/>
              <a:gd name="connsiteY10" fmla="*/ 221876 h 2565026"/>
              <a:gd name="connsiteX11" fmla="*/ 171450 w 4050926"/>
              <a:gd name="connsiteY11" fmla="*/ 265579 h 2565026"/>
              <a:gd name="connsiteX12" fmla="*/ 208429 w 4050926"/>
              <a:gd name="connsiteY12" fmla="*/ 265579 h 2565026"/>
              <a:gd name="connsiteX13" fmla="*/ 208429 w 4050926"/>
              <a:gd name="connsiteY13" fmla="*/ 346261 h 2565026"/>
              <a:gd name="connsiteX14" fmla="*/ 231961 w 4050926"/>
              <a:gd name="connsiteY14" fmla="*/ 346261 h 2565026"/>
              <a:gd name="connsiteX15" fmla="*/ 231961 w 4050926"/>
              <a:gd name="connsiteY15" fmla="*/ 389964 h 2565026"/>
              <a:gd name="connsiteX16" fmla="*/ 231961 w 4050926"/>
              <a:gd name="connsiteY16" fmla="*/ 389964 h 2565026"/>
              <a:gd name="connsiteX17" fmla="*/ 231961 w 4050926"/>
              <a:gd name="connsiteY17" fmla="*/ 457200 h 2565026"/>
              <a:gd name="connsiteX18" fmla="*/ 285750 w 4050926"/>
              <a:gd name="connsiteY18" fmla="*/ 457200 h 2565026"/>
              <a:gd name="connsiteX19" fmla="*/ 285750 w 4050926"/>
              <a:gd name="connsiteY19" fmla="*/ 521073 h 2565026"/>
              <a:gd name="connsiteX20" fmla="*/ 316006 w 4050926"/>
              <a:gd name="connsiteY20" fmla="*/ 521073 h 2565026"/>
              <a:gd name="connsiteX21" fmla="*/ 316006 w 4050926"/>
              <a:gd name="connsiteY21" fmla="*/ 568138 h 2565026"/>
              <a:gd name="connsiteX22" fmla="*/ 336176 w 4050926"/>
              <a:gd name="connsiteY22" fmla="*/ 568138 h 2565026"/>
              <a:gd name="connsiteX23" fmla="*/ 336176 w 4050926"/>
              <a:gd name="connsiteY23" fmla="*/ 635373 h 2565026"/>
              <a:gd name="connsiteX24" fmla="*/ 352985 w 4050926"/>
              <a:gd name="connsiteY24" fmla="*/ 635373 h 2565026"/>
              <a:gd name="connsiteX25" fmla="*/ 352985 w 4050926"/>
              <a:gd name="connsiteY25" fmla="*/ 668991 h 2565026"/>
              <a:gd name="connsiteX26" fmla="*/ 369794 w 4050926"/>
              <a:gd name="connsiteY26" fmla="*/ 668991 h 2565026"/>
              <a:gd name="connsiteX27" fmla="*/ 369794 w 4050926"/>
              <a:gd name="connsiteY27" fmla="*/ 722779 h 2565026"/>
              <a:gd name="connsiteX28" fmla="*/ 386603 w 4050926"/>
              <a:gd name="connsiteY28" fmla="*/ 722779 h 2565026"/>
              <a:gd name="connsiteX29" fmla="*/ 386603 w 4050926"/>
              <a:gd name="connsiteY29" fmla="*/ 773206 h 2565026"/>
              <a:gd name="connsiteX30" fmla="*/ 430306 w 4050926"/>
              <a:gd name="connsiteY30" fmla="*/ 773206 h 2565026"/>
              <a:gd name="connsiteX31" fmla="*/ 430306 w 4050926"/>
              <a:gd name="connsiteY31" fmla="*/ 816909 h 2565026"/>
              <a:gd name="connsiteX32" fmla="*/ 453838 w 4050926"/>
              <a:gd name="connsiteY32" fmla="*/ 816909 h 2565026"/>
              <a:gd name="connsiteX33" fmla="*/ 453838 w 4050926"/>
              <a:gd name="connsiteY33" fmla="*/ 850526 h 2565026"/>
              <a:gd name="connsiteX34" fmla="*/ 487456 w 4050926"/>
              <a:gd name="connsiteY34" fmla="*/ 850526 h 2565026"/>
              <a:gd name="connsiteX35" fmla="*/ 487456 w 4050926"/>
              <a:gd name="connsiteY35" fmla="*/ 897591 h 2565026"/>
              <a:gd name="connsiteX36" fmla="*/ 527797 w 4050926"/>
              <a:gd name="connsiteY36" fmla="*/ 897591 h 2565026"/>
              <a:gd name="connsiteX37" fmla="*/ 527797 w 4050926"/>
              <a:gd name="connsiteY37" fmla="*/ 927847 h 2565026"/>
              <a:gd name="connsiteX38" fmla="*/ 574861 w 4050926"/>
              <a:gd name="connsiteY38" fmla="*/ 927847 h 2565026"/>
              <a:gd name="connsiteX39" fmla="*/ 574861 w 4050926"/>
              <a:gd name="connsiteY39" fmla="*/ 984997 h 2565026"/>
              <a:gd name="connsiteX40" fmla="*/ 608479 w 4050926"/>
              <a:gd name="connsiteY40" fmla="*/ 984997 h 2565026"/>
              <a:gd name="connsiteX41" fmla="*/ 608479 w 4050926"/>
              <a:gd name="connsiteY41" fmla="*/ 1065679 h 2565026"/>
              <a:gd name="connsiteX42" fmla="*/ 648820 w 4050926"/>
              <a:gd name="connsiteY42" fmla="*/ 1065679 h 2565026"/>
              <a:gd name="connsiteX43" fmla="*/ 648820 w 4050926"/>
              <a:gd name="connsiteY43" fmla="*/ 1112744 h 2565026"/>
              <a:gd name="connsiteX44" fmla="*/ 682438 w 4050926"/>
              <a:gd name="connsiteY44" fmla="*/ 1112744 h 2565026"/>
              <a:gd name="connsiteX45" fmla="*/ 682438 w 4050926"/>
              <a:gd name="connsiteY45" fmla="*/ 1169894 h 2565026"/>
              <a:gd name="connsiteX46" fmla="*/ 722779 w 4050926"/>
              <a:gd name="connsiteY46" fmla="*/ 1169894 h 2565026"/>
              <a:gd name="connsiteX47" fmla="*/ 722779 w 4050926"/>
              <a:gd name="connsiteY47" fmla="*/ 1233767 h 2565026"/>
              <a:gd name="connsiteX48" fmla="*/ 742950 w 4050926"/>
              <a:gd name="connsiteY48" fmla="*/ 1233767 h 2565026"/>
              <a:gd name="connsiteX49" fmla="*/ 742950 w 4050926"/>
              <a:gd name="connsiteY49" fmla="*/ 1270747 h 2565026"/>
              <a:gd name="connsiteX50" fmla="*/ 786653 w 4050926"/>
              <a:gd name="connsiteY50" fmla="*/ 1270747 h 2565026"/>
              <a:gd name="connsiteX51" fmla="*/ 786653 w 4050926"/>
              <a:gd name="connsiteY51" fmla="*/ 1311088 h 2565026"/>
              <a:gd name="connsiteX52" fmla="*/ 816908 w 4050926"/>
              <a:gd name="connsiteY52" fmla="*/ 1311088 h 2565026"/>
              <a:gd name="connsiteX53" fmla="*/ 816908 w 4050926"/>
              <a:gd name="connsiteY53" fmla="*/ 1337982 h 2565026"/>
              <a:gd name="connsiteX54" fmla="*/ 914400 w 4050926"/>
              <a:gd name="connsiteY54" fmla="*/ 1337982 h 2565026"/>
              <a:gd name="connsiteX55" fmla="*/ 914400 w 4050926"/>
              <a:gd name="connsiteY55" fmla="*/ 1337982 h 2565026"/>
              <a:gd name="connsiteX56" fmla="*/ 941294 w 4050926"/>
              <a:gd name="connsiteY56" fmla="*/ 1364876 h 2565026"/>
              <a:gd name="connsiteX57" fmla="*/ 941294 w 4050926"/>
              <a:gd name="connsiteY57" fmla="*/ 1415303 h 2565026"/>
              <a:gd name="connsiteX58" fmla="*/ 1001806 w 4050926"/>
              <a:gd name="connsiteY58" fmla="*/ 1415303 h 2565026"/>
              <a:gd name="connsiteX59" fmla="*/ 1001806 w 4050926"/>
              <a:gd name="connsiteY59" fmla="*/ 1452282 h 2565026"/>
              <a:gd name="connsiteX60" fmla="*/ 1042147 w 4050926"/>
              <a:gd name="connsiteY60" fmla="*/ 1452282 h 2565026"/>
              <a:gd name="connsiteX61" fmla="*/ 1042147 w 4050926"/>
              <a:gd name="connsiteY61" fmla="*/ 1489261 h 2565026"/>
              <a:gd name="connsiteX62" fmla="*/ 1102658 w 4050926"/>
              <a:gd name="connsiteY62" fmla="*/ 1489261 h 2565026"/>
              <a:gd name="connsiteX63" fmla="*/ 1102658 w 4050926"/>
              <a:gd name="connsiteY63" fmla="*/ 1529603 h 2565026"/>
              <a:gd name="connsiteX64" fmla="*/ 1163170 w 4050926"/>
              <a:gd name="connsiteY64" fmla="*/ 1529603 h 2565026"/>
              <a:gd name="connsiteX65" fmla="*/ 1163170 w 4050926"/>
              <a:gd name="connsiteY65" fmla="*/ 1563220 h 2565026"/>
              <a:gd name="connsiteX66" fmla="*/ 1163170 w 4050926"/>
              <a:gd name="connsiteY66" fmla="*/ 1563220 h 2565026"/>
              <a:gd name="connsiteX67" fmla="*/ 1190064 w 4050926"/>
              <a:gd name="connsiteY67" fmla="*/ 1563220 h 2565026"/>
              <a:gd name="connsiteX68" fmla="*/ 1190064 w 4050926"/>
              <a:gd name="connsiteY68" fmla="*/ 1610285 h 2565026"/>
              <a:gd name="connsiteX69" fmla="*/ 1233767 w 4050926"/>
              <a:gd name="connsiteY69" fmla="*/ 1610285 h 2565026"/>
              <a:gd name="connsiteX70" fmla="*/ 1233767 w 4050926"/>
              <a:gd name="connsiteY70" fmla="*/ 1647264 h 2565026"/>
              <a:gd name="connsiteX71" fmla="*/ 1257300 w 4050926"/>
              <a:gd name="connsiteY71" fmla="*/ 1647264 h 2565026"/>
              <a:gd name="connsiteX72" fmla="*/ 1274108 w 4050926"/>
              <a:gd name="connsiteY72" fmla="*/ 1647264 h 2565026"/>
              <a:gd name="connsiteX73" fmla="*/ 1274108 w 4050926"/>
              <a:gd name="connsiteY73" fmla="*/ 1667435 h 2565026"/>
              <a:gd name="connsiteX74" fmla="*/ 1321173 w 4050926"/>
              <a:gd name="connsiteY74" fmla="*/ 1667435 h 2565026"/>
              <a:gd name="connsiteX75" fmla="*/ 1321173 w 4050926"/>
              <a:gd name="connsiteY75" fmla="*/ 1717861 h 2565026"/>
              <a:gd name="connsiteX76" fmla="*/ 1422026 w 4050926"/>
              <a:gd name="connsiteY76" fmla="*/ 1717861 h 2565026"/>
              <a:gd name="connsiteX77" fmla="*/ 1422026 w 4050926"/>
              <a:gd name="connsiteY77" fmla="*/ 1771650 h 2565026"/>
              <a:gd name="connsiteX78" fmla="*/ 1472453 w 4050926"/>
              <a:gd name="connsiteY78" fmla="*/ 1771650 h 2565026"/>
              <a:gd name="connsiteX79" fmla="*/ 1472453 w 4050926"/>
              <a:gd name="connsiteY79" fmla="*/ 1801906 h 2565026"/>
              <a:gd name="connsiteX80" fmla="*/ 1536326 w 4050926"/>
              <a:gd name="connsiteY80" fmla="*/ 1801906 h 2565026"/>
              <a:gd name="connsiteX81" fmla="*/ 1536326 w 4050926"/>
              <a:gd name="connsiteY81" fmla="*/ 1852332 h 2565026"/>
              <a:gd name="connsiteX82" fmla="*/ 1606923 w 4050926"/>
              <a:gd name="connsiteY82" fmla="*/ 1852332 h 2565026"/>
              <a:gd name="connsiteX83" fmla="*/ 1606923 w 4050926"/>
              <a:gd name="connsiteY83" fmla="*/ 1879226 h 2565026"/>
              <a:gd name="connsiteX84" fmla="*/ 1714500 w 4050926"/>
              <a:gd name="connsiteY84" fmla="*/ 1879226 h 2565026"/>
              <a:gd name="connsiteX85" fmla="*/ 1714500 w 4050926"/>
              <a:gd name="connsiteY85" fmla="*/ 1899397 h 2565026"/>
              <a:gd name="connsiteX86" fmla="*/ 1764926 w 4050926"/>
              <a:gd name="connsiteY86" fmla="*/ 1899397 h 2565026"/>
              <a:gd name="connsiteX87" fmla="*/ 1764926 w 4050926"/>
              <a:gd name="connsiteY87" fmla="*/ 1933014 h 2565026"/>
              <a:gd name="connsiteX88" fmla="*/ 1906120 w 4050926"/>
              <a:gd name="connsiteY88" fmla="*/ 1933014 h 2565026"/>
              <a:gd name="connsiteX89" fmla="*/ 1906120 w 4050926"/>
              <a:gd name="connsiteY89" fmla="*/ 1983441 h 2565026"/>
              <a:gd name="connsiteX90" fmla="*/ 2074208 w 4050926"/>
              <a:gd name="connsiteY90" fmla="*/ 1983441 h 2565026"/>
              <a:gd name="connsiteX91" fmla="*/ 2074208 w 4050926"/>
              <a:gd name="connsiteY91" fmla="*/ 2020420 h 2565026"/>
              <a:gd name="connsiteX92" fmla="*/ 2127997 w 4050926"/>
              <a:gd name="connsiteY92" fmla="*/ 2020420 h 2565026"/>
              <a:gd name="connsiteX93" fmla="*/ 2127997 w 4050926"/>
              <a:gd name="connsiteY93" fmla="*/ 2050676 h 2565026"/>
              <a:gd name="connsiteX94" fmla="*/ 2188508 w 4050926"/>
              <a:gd name="connsiteY94" fmla="*/ 2050676 h 2565026"/>
              <a:gd name="connsiteX95" fmla="*/ 2188508 w 4050926"/>
              <a:gd name="connsiteY95" fmla="*/ 2064123 h 2565026"/>
              <a:gd name="connsiteX96" fmla="*/ 2242297 w 4050926"/>
              <a:gd name="connsiteY96" fmla="*/ 2064123 h 2565026"/>
              <a:gd name="connsiteX97" fmla="*/ 2242297 w 4050926"/>
              <a:gd name="connsiteY97" fmla="*/ 2101103 h 2565026"/>
              <a:gd name="connsiteX98" fmla="*/ 2279276 w 4050926"/>
              <a:gd name="connsiteY98" fmla="*/ 2101103 h 2565026"/>
              <a:gd name="connsiteX99" fmla="*/ 2279276 w 4050926"/>
              <a:gd name="connsiteY99" fmla="*/ 2117911 h 2565026"/>
              <a:gd name="connsiteX100" fmla="*/ 2366682 w 4050926"/>
              <a:gd name="connsiteY100" fmla="*/ 2117911 h 2565026"/>
              <a:gd name="connsiteX101" fmla="*/ 2366682 w 4050926"/>
              <a:gd name="connsiteY101" fmla="*/ 2158253 h 2565026"/>
              <a:gd name="connsiteX102" fmla="*/ 2407023 w 4050926"/>
              <a:gd name="connsiteY102" fmla="*/ 2158253 h 2565026"/>
              <a:gd name="connsiteX103" fmla="*/ 2407023 w 4050926"/>
              <a:gd name="connsiteY103" fmla="*/ 2185147 h 2565026"/>
              <a:gd name="connsiteX104" fmla="*/ 2618814 w 4050926"/>
              <a:gd name="connsiteY104" fmla="*/ 2185147 h 2565026"/>
              <a:gd name="connsiteX105" fmla="*/ 2618814 w 4050926"/>
              <a:gd name="connsiteY105" fmla="*/ 2185147 h 2565026"/>
              <a:gd name="connsiteX106" fmla="*/ 2645708 w 4050926"/>
              <a:gd name="connsiteY106" fmla="*/ 2212041 h 2565026"/>
              <a:gd name="connsiteX107" fmla="*/ 2645708 w 4050926"/>
              <a:gd name="connsiteY107" fmla="*/ 2242297 h 2565026"/>
              <a:gd name="connsiteX108" fmla="*/ 2709582 w 4050926"/>
              <a:gd name="connsiteY108" fmla="*/ 2242297 h 2565026"/>
              <a:gd name="connsiteX109" fmla="*/ 2709582 w 4050926"/>
              <a:gd name="connsiteY109" fmla="*/ 2272553 h 2565026"/>
              <a:gd name="connsiteX110" fmla="*/ 2756647 w 4050926"/>
              <a:gd name="connsiteY110" fmla="*/ 2272553 h 2565026"/>
              <a:gd name="connsiteX111" fmla="*/ 2756647 w 4050926"/>
              <a:gd name="connsiteY111" fmla="*/ 2316256 h 2565026"/>
              <a:gd name="connsiteX112" fmla="*/ 3035673 w 4050926"/>
              <a:gd name="connsiteY112" fmla="*/ 2316256 h 2565026"/>
              <a:gd name="connsiteX113" fmla="*/ 3035673 w 4050926"/>
              <a:gd name="connsiteY113" fmla="*/ 2353235 h 2565026"/>
              <a:gd name="connsiteX114" fmla="*/ 3321423 w 4050926"/>
              <a:gd name="connsiteY114" fmla="*/ 2353235 h 2565026"/>
              <a:gd name="connsiteX115" fmla="*/ 3321423 w 4050926"/>
              <a:gd name="connsiteY115" fmla="*/ 2417109 h 2565026"/>
              <a:gd name="connsiteX116" fmla="*/ 3422276 w 4050926"/>
              <a:gd name="connsiteY116" fmla="*/ 2417109 h 2565026"/>
              <a:gd name="connsiteX117" fmla="*/ 3422276 w 4050926"/>
              <a:gd name="connsiteY117" fmla="*/ 2504514 h 2565026"/>
              <a:gd name="connsiteX118" fmla="*/ 3435723 w 4050926"/>
              <a:gd name="connsiteY118" fmla="*/ 2504514 h 2565026"/>
              <a:gd name="connsiteX119" fmla="*/ 3435723 w 4050926"/>
              <a:gd name="connsiteY119" fmla="*/ 2565026 h 2565026"/>
              <a:gd name="connsiteX120" fmla="*/ 4050926 w 4050926"/>
              <a:gd name="connsiteY120" fmla="*/ 2565026 h 2565026"/>
              <a:gd name="connsiteX0" fmla="*/ 0 w 4050926"/>
              <a:gd name="connsiteY0" fmla="*/ 0 h 2565026"/>
              <a:gd name="connsiteX1" fmla="*/ 0 w 4050926"/>
              <a:gd name="connsiteY1" fmla="*/ 53788 h 2565026"/>
              <a:gd name="connsiteX2" fmla="*/ 57150 w 4050926"/>
              <a:gd name="connsiteY2" fmla="*/ 53788 h 2565026"/>
              <a:gd name="connsiteX3" fmla="*/ 57150 w 4050926"/>
              <a:gd name="connsiteY3" fmla="*/ 100853 h 2565026"/>
              <a:gd name="connsiteX4" fmla="*/ 90767 w 4050926"/>
              <a:gd name="connsiteY4" fmla="*/ 100853 h 2565026"/>
              <a:gd name="connsiteX5" fmla="*/ 90767 w 4050926"/>
              <a:gd name="connsiteY5" fmla="*/ 141194 h 2565026"/>
              <a:gd name="connsiteX6" fmla="*/ 127747 w 4050926"/>
              <a:gd name="connsiteY6" fmla="*/ 141194 h 2565026"/>
              <a:gd name="connsiteX7" fmla="*/ 127747 w 4050926"/>
              <a:gd name="connsiteY7" fmla="*/ 171450 h 2565026"/>
              <a:gd name="connsiteX8" fmla="*/ 151279 w 4050926"/>
              <a:gd name="connsiteY8" fmla="*/ 171450 h 2565026"/>
              <a:gd name="connsiteX9" fmla="*/ 151279 w 4050926"/>
              <a:gd name="connsiteY9" fmla="*/ 221876 h 2565026"/>
              <a:gd name="connsiteX10" fmla="*/ 171450 w 4050926"/>
              <a:gd name="connsiteY10" fmla="*/ 221876 h 2565026"/>
              <a:gd name="connsiteX11" fmla="*/ 171450 w 4050926"/>
              <a:gd name="connsiteY11" fmla="*/ 265579 h 2565026"/>
              <a:gd name="connsiteX12" fmla="*/ 208429 w 4050926"/>
              <a:gd name="connsiteY12" fmla="*/ 265579 h 2565026"/>
              <a:gd name="connsiteX13" fmla="*/ 208429 w 4050926"/>
              <a:gd name="connsiteY13" fmla="*/ 346261 h 2565026"/>
              <a:gd name="connsiteX14" fmla="*/ 231961 w 4050926"/>
              <a:gd name="connsiteY14" fmla="*/ 346261 h 2565026"/>
              <a:gd name="connsiteX15" fmla="*/ 231961 w 4050926"/>
              <a:gd name="connsiteY15" fmla="*/ 389964 h 2565026"/>
              <a:gd name="connsiteX16" fmla="*/ 231961 w 4050926"/>
              <a:gd name="connsiteY16" fmla="*/ 389964 h 2565026"/>
              <a:gd name="connsiteX17" fmla="*/ 231961 w 4050926"/>
              <a:gd name="connsiteY17" fmla="*/ 457200 h 2565026"/>
              <a:gd name="connsiteX18" fmla="*/ 285750 w 4050926"/>
              <a:gd name="connsiteY18" fmla="*/ 457200 h 2565026"/>
              <a:gd name="connsiteX19" fmla="*/ 285750 w 4050926"/>
              <a:gd name="connsiteY19" fmla="*/ 521073 h 2565026"/>
              <a:gd name="connsiteX20" fmla="*/ 316006 w 4050926"/>
              <a:gd name="connsiteY20" fmla="*/ 521073 h 2565026"/>
              <a:gd name="connsiteX21" fmla="*/ 316006 w 4050926"/>
              <a:gd name="connsiteY21" fmla="*/ 568138 h 2565026"/>
              <a:gd name="connsiteX22" fmla="*/ 336176 w 4050926"/>
              <a:gd name="connsiteY22" fmla="*/ 568138 h 2565026"/>
              <a:gd name="connsiteX23" fmla="*/ 336176 w 4050926"/>
              <a:gd name="connsiteY23" fmla="*/ 635373 h 2565026"/>
              <a:gd name="connsiteX24" fmla="*/ 352985 w 4050926"/>
              <a:gd name="connsiteY24" fmla="*/ 635373 h 2565026"/>
              <a:gd name="connsiteX25" fmla="*/ 352985 w 4050926"/>
              <a:gd name="connsiteY25" fmla="*/ 668991 h 2565026"/>
              <a:gd name="connsiteX26" fmla="*/ 369794 w 4050926"/>
              <a:gd name="connsiteY26" fmla="*/ 668991 h 2565026"/>
              <a:gd name="connsiteX27" fmla="*/ 369794 w 4050926"/>
              <a:gd name="connsiteY27" fmla="*/ 722779 h 2565026"/>
              <a:gd name="connsiteX28" fmla="*/ 386603 w 4050926"/>
              <a:gd name="connsiteY28" fmla="*/ 722779 h 2565026"/>
              <a:gd name="connsiteX29" fmla="*/ 386603 w 4050926"/>
              <a:gd name="connsiteY29" fmla="*/ 773206 h 2565026"/>
              <a:gd name="connsiteX30" fmla="*/ 430306 w 4050926"/>
              <a:gd name="connsiteY30" fmla="*/ 773206 h 2565026"/>
              <a:gd name="connsiteX31" fmla="*/ 430306 w 4050926"/>
              <a:gd name="connsiteY31" fmla="*/ 816909 h 2565026"/>
              <a:gd name="connsiteX32" fmla="*/ 453838 w 4050926"/>
              <a:gd name="connsiteY32" fmla="*/ 816909 h 2565026"/>
              <a:gd name="connsiteX33" fmla="*/ 453838 w 4050926"/>
              <a:gd name="connsiteY33" fmla="*/ 850526 h 2565026"/>
              <a:gd name="connsiteX34" fmla="*/ 487456 w 4050926"/>
              <a:gd name="connsiteY34" fmla="*/ 850526 h 2565026"/>
              <a:gd name="connsiteX35" fmla="*/ 487456 w 4050926"/>
              <a:gd name="connsiteY35" fmla="*/ 897591 h 2565026"/>
              <a:gd name="connsiteX36" fmla="*/ 527797 w 4050926"/>
              <a:gd name="connsiteY36" fmla="*/ 897591 h 2565026"/>
              <a:gd name="connsiteX37" fmla="*/ 527797 w 4050926"/>
              <a:gd name="connsiteY37" fmla="*/ 927847 h 2565026"/>
              <a:gd name="connsiteX38" fmla="*/ 574861 w 4050926"/>
              <a:gd name="connsiteY38" fmla="*/ 927847 h 2565026"/>
              <a:gd name="connsiteX39" fmla="*/ 574861 w 4050926"/>
              <a:gd name="connsiteY39" fmla="*/ 984997 h 2565026"/>
              <a:gd name="connsiteX40" fmla="*/ 608479 w 4050926"/>
              <a:gd name="connsiteY40" fmla="*/ 984997 h 2565026"/>
              <a:gd name="connsiteX41" fmla="*/ 608479 w 4050926"/>
              <a:gd name="connsiteY41" fmla="*/ 1065679 h 2565026"/>
              <a:gd name="connsiteX42" fmla="*/ 648820 w 4050926"/>
              <a:gd name="connsiteY42" fmla="*/ 1065679 h 2565026"/>
              <a:gd name="connsiteX43" fmla="*/ 648820 w 4050926"/>
              <a:gd name="connsiteY43" fmla="*/ 1112744 h 2565026"/>
              <a:gd name="connsiteX44" fmla="*/ 682438 w 4050926"/>
              <a:gd name="connsiteY44" fmla="*/ 1112744 h 2565026"/>
              <a:gd name="connsiteX45" fmla="*/ 682438 w 4050926"/>
              <a:gd name="connsiteY45" fmla="*/ 1169894 h 2565026"/>
              <a:gd name="connsiteX46" fmla="*/ 722779 w 4050926"/>
              <a:gd name="connsiteY46" fmla="*/ 1169894 h 2565026"/>
              <a:gd name="connsiteX47" fmla="*/ 722779 w 4050926"/>
              <a:gd name="connsiteY47" fmla="*/ 1233767 h 2565026"/>
              <a:gd name="connsiteX48" fmla="*/ 742950 w 4050926"/>
              <a:gd name="connsiteY48" fmla="*/ 1233767 h 2565026"/>
              <a:gd name="connsiteX49" fmla="*/ 742950 w 4050926"/>
              <a:gd name="connsiteY49" fmla="*/ 1270747 h 2565026"/>
              <a:gd name="connsiteX50" fmla="*/ 786653 w 4050926"/>
              <a:gd name="connsiteY50" fmla="*/ 1270747 h 2565026"/>
              <a:gd name="connsiteX51" fmla="*/ 786653 w 4050926"/>
              <a:gd name="connsiteY51" fmla="*/ 1311088 h 2565026"/>
              <a:gd name="connsiteX52" fmla="*/ 816908 w 4050926"/>
              <a:gd name="connsiteY52" fmla="*/ 1311088 h 2565026"/>
              <a:gd name="connsiteX53" fmla="*/ 816908 w 4050926"/>
              <a:gd name="connsiteY53" fmla="*/ 1337982 h 2565026"/>
              <a:gd name="connsiteX54" fmla="*/ 914400 w 4050926"/>
              <a:gd name="connsiteY54" fmla="*/ 1337982 h 2565026"/>
              <a:gd name="connsiteX55" fmla="*/ 914400 w 4050926"/>
              <a:gd name="connsiteY55" fmla="*/ 1354916 h 2565026"/>
              <a:gd name="connsiteX56" fmla="*/ 941294 w 4050926"/>
              <a:gd name="connsiteY56" fmla="*/ 1364876 h 2565026"/>
              <a:gd name="connsiteX57" fmla="*/ 941294 w 4050926"/>
              <a:gd name="connsiteY57" fmla="*/ 1415303 h 2565026"/>
              <a:gd name="connsiteX58" fmla="*/ 1001806 w 4050926"/>
              <a:gd name="connsiteY58" fmla="*/ 1415303 h 2565026"/>
              <a:gd name="connsiteX59" fmla="*/ 1001806 w 4050926"/>
              <a:gd name="connsiteY59" fmla="*/ 1452282 h 2565026"/>
              <a:gd name="connsiteX60" fmla="*/ 1042147 w 4050926"/>
              <a:gd name="connsiteY60" fmla="*/ 1452282 h 2565026"/>
              <a:gd name="connsiteX61" fmla="*/ 1042147 w 4050926"/>
              <a:gd name="connsiteY61" fmla="*/ 1489261 h 2565026"/>
              <a:gd name="connsiteX62" fmla="*/ 1102658 w 4050926"/>
              <a:gd name="connsiteY62" fmla="*/ 1489261 h 2565026"/>
              <a:gd name="connsiteX63" fmla="*/ 1102658 w 4050926"/>
              <a:gd name="connsiteY63" fmla="*/ 1529603 h 2565026"/>
              <a:gd name="connsiteX64" fmla="*/ 1163170 w 4050926"/>
              <a:gd name="connsiteY64" fmla="*/ 1529603 h 2565026"/>
              <a:gd name="connsiteX65" fmla="*/ 1163170 w 4050926"/>
              <a:gd name="connsiteY65" fmla="*/ 1563220 h 2565026"/>
              <a:gd name="connsiteX66" fmla="*/ 1163170 w 4050926"/>
              <a:gd name="connsiteY66" fmla="*/ 1563220 h 2565026"/>
              <a:gd name="connsiteX67" fmla="*/ 1190064 w 4050926"/>
              <a:gd name="connsiteY67" fmla="*/ 1563220 h 2565026"/>
              <a:gd name="connsiteX68" fmla="*/ 1190064 w 4050926"/>
              <a:gd name="connsiteY68" fmla="*/ 1610285 h 2565026"/>
              <a:gd name="connsiteX69" fmla="*/ 1233767 w 4050926"/>
              <a:gd name="connsiteY69" fmla="*/ 1610285 h 2565026"/>
              <a:gd name="connsiteX70" fmla="*/ 1233767 w 4050926"/>
              <a:gd name="connsiteY70" fmla="*/ 1647264 h 2565026"/>
              <a:gd name="connsiteX71" fmla="*/ 1257300 w 4050926"/>
              <a:gd name="connsiteY71" fmla="*/ 1647264 h 2565026"/>
              <a:gd name="connsiteX72" fmla="*/ 1274108 w 4050926"/>
              <a:gd name="connsiteY72" fmla="*/ 1647264 h 2565026"/>
              <a:gd name="connsiteX73" fmla="*/ 1274108 w 4050926"/>
              <a:gd name="connsiteY73" fmla="*/ 1667435 h 2565026"/>
              <a:gd name="connsiteX74" fmla="*/ 1321173 w 4050926"/>
              <a:gd name="connsiteY74" fmla="*/ 1667435 h 2565026"/>
              <a:gd name="connsiteX75" fmla="*/ 1321173 w 4050926"/>
              <a:gd name="connsiteY75" fmla="*/ 1717861 h 2565026"/>
              <a:gd name="connsiteX76" fmla="*/ 1422026 w 4050926"/>
              <a:gd name="connsiteY76" fmla="*/ 1717861 h 2565026"/>
              <a:gd name="connsiteX77" fmla="*/ 1422026 w 4050926"/>
              <a:gd name="connsiteY77" fmla="*/ 1771650 h 2565026"/>
              <a:gd name="connsiteX78" fmla="*/ 1472453 w 4050926"/>
              <a:gd name="connsiteY78" fmla="*/ 1771650 h 2565026"/>
              <a:gd name="connsiteX79" fmla="*/ 1472453 w 4050926"/>
              <a:gd name="connsiteY79" fmla="*/ 1801906 h 2565026"/>
              <a:gd name="connsiteX80" fmla="*/ 1536326 w 4050926"/>
              <a:gd name="connsiteY80" fmla="*/ 1801906 h 2565026"/>
              <a:gd name="connsiteX81" fmla="*/ 1536326 w 4050926"/>
              <a:gd name="connsiteY81" fmla="*/ 1852332 h 2565026"/>
              <a:gd name="connsiteX82" fmla="*/ 1606923 w 4050926"/>
              <a:gd name="connsiteY82" fmla="*/ 1852332 h 2565026"/>
              <a:gd name="connsiteX83" fmla="*/ 1606923 w 4050926"/>
              <a:gd name="connsiteY83" fmla="*/ 1879226 h 2565026"/>
              <a:gd name="connsiteX84" fmla="*/ 1714500 w 4050926"/>
              <a:gd name="connsiteY84" fmla="*/ 1879226 h 2565026"/>
              <a:gd name="connsiteX85" fmla="*/ 1714500 w 4050926"/>
              <a:gd name="connsiteY85" fmla="*/ 1899397 h 2565026"/>
              <a:gd name="connsiteX86" fmla="*/ 1764926 w 4050926"/>
              <a:gd name="connsiteY86" fmla="*/ 1899397 h 2565026"/>
              <a:gd name="connsiteX87" fmla="*/ 1764926 w 4050926"/>
              <a:gd name="connsiteY87" fmla="*/ 1933014 h 2565026"/>
              <a:gd name="connsiteX88" fmla="*/ 1906120 w 4050926"/>
              <a:gd name="connsiteY88" fmla="*/ 1933014 h 2565026"/>
              <a:gd name="connsiteX89" fmla="*/ 1906120 w 4050926"/>
              <a:gd name="connsiteY89" fmla="*/ 1983441 h 2565026"/>
              <a:gd name="connsiteX90" fmla="*/ 2074208 w 4050926"/>
              <a:gd name="connsiteY90" fmla="*/ 1983441 h 2565026"/>
              <a:gd name="connsiteX91" fmla="*/ 2074208 w 4050926"/>
              <a:gd name="connsiteY91" fmla="*/ 2020420 h 2565026"/>
              <a:gd name="connsiteX92" fmla="*/ 2127997 w 4050926"/>
              <a:gd name="connsiteY92" fmla="*/ 2020420 h 2565026"/>
              <a:gd name="connsiteX93" fmla="*/ 2127997 w 4050926"/>
              <a:gd name="connsiteY93" fmla="*/ 2050676 h 2565026"/>
              <a:gd name="connsiteX94" fmla="*/ 2188508 w 4050926"/>
              <a:gd name="connsiteY94" fmla="*/ 2050676 h 2565026"/>
              <a:gd name="connsiteX95" fmla="*/ 2188508 w 4050926"/>
              <a:gd name="connsiteY95" fmla="*/ 2064123 h 2565026"/>
              <a:gd name="connsiteX96" fmla="*/ 2242297 w 4050926"/>
              <a:gd name="connsiteY96" fmla="*/ 2064123 h 2565026"/>
              <a:gd name="connsiteX97" fmla="*/ 2242297 w 4050926"/>
              <a:gd name="connsiteY97" fmla="*/ 2101103 h 2565026"/>
              <a:gd name="connsiteX98" fmla="*/ 2279276 w 4050926"/>
              <a:gd name="connsiteY98" fmla="*/ 2101103 h 2565026"/>
              <a:gd name="connsiteX99" fmla="*/ 2279276 w 4050926"/>
              <a:gd name="connsiteY99" fmla="*/ 2117911 h 2565026"/>
              <a:gd name="connsiteX100" fmla="*/ 2366682 w 4050926"/>
              <a:gd name="connsiteY100" fmla="*/ 2117911 h 2565026"/>
              <a:gd name="connsiteX101" fmla="*/ 2366682 w 4050926"/>
              <a:gd name="connsiteY101" fmla="*/ 2158253 h 2565026"/>
              <a:gd name="connsiteX102" fmla="*/ 2407023 w 4050926"/>
              <a:gd name="connsiteY102" fmla="*/ 2158253 h 2565026"/>
              <a:gd name="connsiteX103" fmla="*/ 2407023 w 4050926"/>
              <a:gd name="connsiteY103" fmla="*/ 2185147 h 2565026"/>
              <a:gd name="connsiteX104" fmla="*/ 2618814 w 4050926"/>
              <a:gd name="connsiteY104" fmla="*/ 2185147 h 2565026"/>
              <a:gd name="connsiteX105" fmla="*/ 2618814 w 4050926"/>
              <a:gd name="connsiteY105" fmla="*/ 2185147 h 2565026"/>
              <a:gd name="connsiteX106" fmla="*/ 2645708 w 4050926"/>
              <a:gd name="connsiteY106" fmla="*/ 2212041 h 2565026"/>
              <a:gd name="connsiteX107" fmla="*/ 2645708 w 4050926"/>
              <a:gd name="connsiteY107" fmla="*/ 2242297 h 2565026"/>
              <a:gd name="connsiteX108" fmla="*/ 2709582 w 4050926"/>
              <a:gd name="connsiteY108" fmla="*/ 2242297 h 2565026"/>
              <a:gd name="connsiteX109" fmla="*/ 2709582 w 4050926"/>
              <a:gd name="connsiteY109" fmla="*/ 2272553 h 2565026"/>
              <a:gd name="connsiteX110" fmla="*/ 2756647 w 4050926"/>
              <a:gd name="connsiteY110" fmla="*/ 2272553 h 2565026"/>
              <a:gd name="connsiteX111" fmla="*/ 2756647 w 4050926"/>
              <a:gd name="connsiteY111" fmla="*/ 2316256 h 2565026"/>
              <a:gd name="connsiteX112" fmla="*/ 3035673 w 4050926"/>
              <a:gd name="connsiteY112" fmla="*/ 2316256 h 2565026"/>
              <a:gd name="connsiteX113" fmla="*/ 3035673 w 4050926"/>
              <a:gd name="connsiteY113" fmla="*/ 2353235 h 2565026"/>
              <a:gd name="connsiteX114" fmla="*/ 3321423 w 4050926"/>
              <a:gd name="connsiteY114" fmla="*/ 2353235 h 2565026"/>
              <a:gd name="connsiteX115" fmla="*/ 3321423 w 4050926"/>
              <a:gd name="connsiteY115" fmla="*/ 2417109 h 2565026"/>
              <a:gd name="connsiteX116" fmla="*/ 3422276 w 4050926"/>
              <a:gd name="connsiteY116" fmla="*/ 2417109 h 2565026"/>
              <a:gd name="connsiteX117" fmla="*/ 3422276 w 4050926"/>
              <a:gd name="connsiteY117" fmla="*/ 2504514 h 2565026"/>
              <a:gd name="connsiteX118" fmla="*/ 3435723 w 4050926"/>
              <a:gd name="connsiteY118" fmla="*/ 2504514 h 2565026"/>
              <a:gd name="connsiteX119" fmla="*/ 3435723 w 4050926"/>
              <a:gd name="connsiteY119" fmla="*/ 2565026 h 2565026"/>
              <a:gd name="connsiteX120" fmla="*/ 4050926 w 4050926"/>
              <a:gd name="connsiteY120" fmla="*/ 2565026 h 2565026"/>
              <a:gd name="connsiteX0" fmla="*/ 0 w 4050926"/>
              <a:gd name="connsiteY0" fmla="*/ 0 h 2565026"/>
              <a:gd name="connsiteX1" fmla="*/ 0 w 4050926"/>
              <a:gd name="connsiteY1" fmla="*/ 53788 h 2565026"/>
              <a:gd name="connsiteX2" fmla="*/ 57150 w 4050926"/>
              <a:gd name="connsiteY2" fmla="*/ 53788 h 2565026"/>
              <a:gd name="connsiteX3" fmla="*/ 57150 w 4050926"/>
              <a:gd name="connsiteY3" fmla="*/ 100853 h 2565026"/>
              <a:gd name="connsiteX4" fmla="*/ 90767 w 4050926"/>
              <a:gd name="connsiteY4" fmla="*/ 100853 h 2565026"/>
              <a:gd name="connsiteX5" fmla="*/ 90767 w 4050926"/>
              <a:gd name="connsiteY5" fmla="*/ 141194 h 2565026"/>
              <a:gd name="connsiteX6" fmla="*/ 127747 w 4050926"/>
              <a:gd name="connsiteY6" fmla="*/ 141194 h 2565026"/>
              <a:gd name="connsiteX7" fmla="*/ 127747 w 4050926"/>
              <a:gd name="connsiteY7" fmla="*/ 171450 h 2565026"/>
              <a:gd name="connsiteX8" fmla="*/ 151279 w 4050926"/>
              <a:gd name="connsiteY8" fmla="*/ 171450 h 2565026"/>
              <a:gd name="connsiteX9" fmla="*/ 151279 w 4050926"/>
              <a:gd name="connsiteY9" fmla="*/ 221876 h 2565026"/>
              <a:gd name="connsiteX10" fmla="*/ 171450 w 4050926"/>
              <a:gd name="connsiteY10" fmla="*/ 221876 h 2565026"/>
              <a:gd name="connsiteX11" fmla="*/ 171450 w 4050926"/>
              <a:gd name="connsiteY11" fmla="*/ 265579 h 2565026"/>
              <a:gd name="connsiteX12" fmla="*/ 208429 w 4050926"/>
              <a:gd name="connsiteY12" fmla="*/ 265579 h 2565026"/>
              <a:gd name="connsiteX13" fmla="*/ 208429 w 4050926"/>
              <a:gd name="connsiteY13" fmla="*/ 346261 h 2565026"/>
              <a:gd name="connsiteX14" fmla="*/ 231961 w 4050926"/>
              <a:gd name="connsiteY14" fmla="*/ 346261 h 2565026"/>
              <a:gd name="connsiteX15" fmla="*/ 231961 w 4050926"/>
              <a:gd name="connsiteY15" fmla="*/ 389964 h 2565026"/>
              <a:gd name="connsiteX16" fmla="*/ 231961 w 4050926"/>
              <a:gd name="connsiteY16" fmla="*/ 389964 h 2565026"/>
              <a:gd name="connsiteX17" fmla="*/ 231961 w 4050926"/>
              <a:gd name="connsiteY17" fmla="*/ 457200 h 2565026"/>
              <a:gd name="connsiteX18" fmla="*/ 285750 w 4050926"/>
              <a:gd name="connsiteY18" fmla="*/ 457200 h 2565026"/>
              <a:gd name="connsiteX19" fmla="*/ 285750 w 4050926"/>
              <a:gd name="connsiteY19" fmla="*/ 521073 h 2565026"/>
              <a:gd name="connsiteX20" fmla="*/ 316006 w 4050926"/>
              <a:gd name="connsiteY20" fmla="*/ 521073 h 2565026"/>
              <a:gd name="connsiteX21" fmla="*/ 316006 w 4050926"/>
              <a:gd name="connsiteY21" fmla="*/ 568138 h 2565026"/>
              <a:gd name="connsiteX22" fmla="*/ 336176 w 4050926"/>
              <a:gd name="connsiteY22" fmla="*/ 568138 h 2565026"/>
              <a:gd name="connsiteX23" fmla="*/ 336176 w 4050926"/>
              <a:gd name="connsiteY23" fmla="*/ 635373 h 2565026"/>
              <a:gd name="connsiteX24" fmla="*/ 352985 w 4050926"/>
              <a:gd name="connsiteY24" fmla="*/ 635373 h 2565026"/>
              <a:gd name="connsiteX25" fmla="*/ 352985 w 4050926"/>
              <a:gd name="connsiteY25" fmla="*/ 668991 h 2565026"/>
              <a:gd name="connsiteX26" fmla="*/ 369794 w 4050926"/>
              <a:gd name="connsiteY26" fmla="*/ 668991 h 2565026"/>
              <a:gd name="connsiteX27" fmla="*/ 369794 w 4050926"/>
              <a:gd name="connsiteY27" fmla="*/ 722779 h 2565026"/>
              <a:gd name="connsiteX28" fmla="*/ 386603 w 4050926"/>
              <a:gd name="connsiteY28" fmla="*/ 722779 h 2565026"/>
              <a:gd name="connsiteX29" fmla="*/ 386603 w 4050926"/>
              <a:gd name="connsiteY29" fmla="*/ 773206 h 2565026"/>
              <a:gd name="connsiteX30" fmla="*/ 430306 w 4050926"/>
              <a:gd name="connsiteY30" fmla="*/ 773206 h 2565026"/>
              <a:gd name="connsiteX31" fmla="*/ 430306 w 4050926"/>
              <a:gd name="connsiteY31" fmla="*/ 816909 h 2565026"/>
              <a:gd name="connsiteX32" fmla="*/ 453838 w 4050926"/>
              <a:gd name="connsiteY32" fmla="*/ 816909 h 2565026"/>
              <a:gd name="connsiteX33" fmla="*/ 453838 w 4050926"/>
              <a:gd name="connsiteY33" fmla="*/ 850526 h 2565026"/>
              <a:gd name="connsiteX34" fmla="*/ 487456 w 4050926"/>
              <a:gd name="connsiteY34" fmla="*/ 850526 h 2565026"/>
              <a:gd name="connsiteX35" fmla="*/ 487456 w 4050926"/>
              <a:gd name="connsiteY35" fmla="*/ 897591 h 2565026"/>
              <a:gd name="connsiteX36" fmla="*/ 527797 w 4050926"/>
              <a:gd name="connsiteY36" fmla="*/ 897591 h 2565026"/>
              <a:gd name="connsiteX37" fmla="*/ 527797 w 4050926"/>
              <a:gd name="connsiteY37" fmla="*/ 927847 h 2565026"/>
              <a:gd name="connsiteX38" fmla="*/ 574861 w 4050926"/>
              <a:gd name="connsiteY38" fmla="*/ 927847 h 2565026"/>
              <a:gd name="connsiteX39" fmla="*/ 574861 w 4050926"/>
              <a:gd name="connsiteY39" fmla="*/ 984997 h 2565026"/>
              <a:gd name="connsiteX40" fmla="*/ 608479 w 4050926"/>
              <a:gd name="connsiteY40" fmla="*/ 984997 h 2565026"/>
              <a:gd name="connsiteX41" fmla="*/ 608479 w 4050926"/>
              <a:gd name="connsiteY41" fmla="*/ 1065679 h 2565026"/>
              <a:gd name="connsiteX42" fmla="*/ 648820 w 4050926"/>
              <a:gd name="connsiteY42" fmla="*/ 1065679 h 2565026"/>
              <a:gd name="connsiteX43" fmla="*/ 648820 w 4050926"/>
              <a:gd name="connsiteY43" fmla="*/ 1112744 h 2565026"/>
              <a:gd name="connsiteX44" fmla="*/ 682438 w 4050926"/>
              <a:gd name="connsiteY44" fmla="*/ 1112744 h 2565026"/>
              <a:gd name="connsiteX45" fmla="*/ 682438 w 4050926"/>
              <a:gd name="connsiteY45" fmla="*/ 1169894 h 2565026"/>
              <a:gd name="connsiteX46" fmla="*/ 722779 w 4050926"/>
              <a:gd name="connsiteY46" fmla="*/ 1169894 h 2565026"/>
              <a:gd name="connsiteX47" fmla="*/ 722779 w 4050926"/>
              <a:gd name="connsiteY47" fmla="*/ 1233767 h 2565026"/>
              <a:gd name="connsiteX48" fmla="*/ 742950 w 4050926"/>
              <a:gd name="connsiteY48" fmla="*/ 1233767 h 2565026"/>
              <a:gd name="connsiteX49" fmla="*/ 742950 w 4050926"/>
              <a:gd name="connsiteY49" fmla="*/ 1270747 h 2565026"/>
              <a:gd name="connsiteX50" fmla="*/ 786653 w 4050926"/>
              <a:gd name="connsiteY50" fmla="*/ 1270747 h 2565026"/>
              <a:gd name="connsiteX51" fmla="*/ 786653 w 4050926"/>
              <a:gd name="connsiteY51" fmla="*/ 1311088 h 2565026"/>
              <a:gd name="connsiteX52" fmla="*/ 816908 w 4050926"/>
              <a:gd name="connsiteY52" fmla="*/ 1311088 h 2565026"/>
              <a:gd name="connsiteX53" fmla="*/ 816908 w 4050926"/>
              <a:gd name="connsiteY53" fmla="*/ 1337982 h 2565026"/>
              <a:gd name="connsiteX54" fmla="*/ 914400 w 4050926"/>
              <a:gd name="connsiteY54" fmla="*/ 1337982 h 2565026"/>
              <a:gd name="connsiteX55" fmla="*/ 914400 w 4050926"/>
              <a:gd name="connsiteY55" fmla="*/ 1357738 h 2565026"/>
              <a:gd name="connsiteX56" fmla="*/ 941294 w 4050926"/>
              <a:gd name="connsiteY56" fmla="*/ 1364876 h 2565026"/>
              <a:gd name="connsiteX57" fmla="*/ 941294 w 4050926"/>
              <a:gd name="connsiteY57" fmla="*/ 1415303 h 2565026"/>
              <a:gd name="connsiteX58" fmla="*/ 1001806 w 4050926"/>
              <a:gd name="connsiteY58" fmla="*/ 1415303 h 2565026"/>
              <a:gd name="connsiteX59" fmla="*/ 1001806 w 4050926"/>
              <a:gd name="connsiteY59" fmla="*/ 1452282 h 2565026"/>
              <a:gd name="connsiteX60" fmla="*/ 1042147 w 4050926"/>
              <a:gd name="connsiteY60" fmla="*/ 1452282 h 2565026"/>
              <a:gd name="connsiteX61" fmla="*/ 1042147 w 4050926"/>
              <a:gd name="connsiteY61" fmla="*/ 1489261 h 2565026"/>
              <a:gd name="connsiteX62" fmla="*/ 1102658 w 4050926"/>
              <a:gd name="connsiteY62" fmla="*/ 1489261 h 2565026"/>
              <a:gd name="connsiteX63" fmla="*/ 1102658 w 4050926"/>
              <a:gd name="connsiteY63" fmla="*/ 1529603 h 2565026"/>
              <a:gd name="connsiteX64" fmla="*/ 1163170 w 4050926"/>
              <a:gd name="connsiteY64" fmla="*/ 1529603 h 2565026"/>
              <a:gd name="connsiteX65" fmla="*/ 1163170 w 4050926"/>
              <a:gd name="connsiteY65" fmla="*/ 1563220 h 2565026"/>
              <a:gd name="connsiteX66" fmla="*/ 1163170 w 4050926"/>
              <a:gd name="connsiteY66" fmla="*/ 1563220 h 2565026"/>
              <a:gd name="connsiteX67" fmla="*/ 1190064 w 4050926"/>
              <a:gd name="connsiteY67" fmla="*/ 1563220 h 2565026"/>
              <a:gd name="connsiteX68" fmla="*/ 1190064 w 4050926"/>
              <a:gd name="connsiteY68" fmla="*/ 1610285 h 2565026"/>
              <a:gd name="connsiteX69" fmla="*/ 1233767 w 4050926"/>
              <a:gd name="connsiteY69" fmla="*/ 1610285 h 2565026"/>
              <a:gd name="connsiteX70" fmla="*/ 1233767 w 4050926"/>
              <a:gd name="connsiteY70" fmla="*/ 1647264 h 2565026"/>
              <a:gd name="connsiteX71" fmla="*/ 1257300 w 4050926"/>
              <a:gd name="connsiteY71" fmla="*/ 1647264 h 2565026"/>
              <a:gd name="connsiteX72" fmla="*/ 1274108 w 4050926"/>
              <a:gd name="connsiteY72" fmla="*/ 1647264 h 2565026"/>
              <a:gd name="connsiteX73" fmla="*/ 1274108 w 4050926"/>
              <a:gd name="connsiteY73" fmla="*/ 1667435 h 2565026"/>
              <a:gd name="connsiteX74" fmla="*/ 1321173 w 4050926"/>
              <a:gd name="connsiteY74" fmla="*/ 1667435 h 2565026"/>
              <a:gd name="connsiteX75" fmla="*/ 1321173 w 4050926"/>
              <a:gd name="connsiteY75" fmla="*/ 1717861 h 2565026"/>
              <a:gd name="connsiteX76" fmla="*/ 1422026 w 4050926"/>
              <a:gd name="connsiteY76" fmla="*/ 1717861 h 2565026"/>
              <a:gd name="connsiteX77" fmla="*/ 1422026 w 4050926"/>
              <a:gd name="connsiteY77" fmla="*/ 1771650 h 2565026"/>
              <a:gd name="connsiteX78" fmla="*/ 1472453 w 4050926"/>
              <a:gd name="connsiteY78" fmla="*/ 1771650 h 2565026"/>
              <a:gd name="connsiteX79" fmla="*/ 1472453 w 4050926"/>
              <a:gd name="connsiteY79" fmla="*/ 1801906 h 2565026"/>
              <a:gd name="connsiteX80" fmla="*/ 1536326 w 4050926"/>
              <a:gd name="connsiteY80" fmla="*/ 1801906 h 2565026"/>
              <a:gd name="connsiteX81" fmla="*/ 1536326 w 4050926"/>
              <a:gd name="connsiteY81" fmla="*/ 1852332 h 2565026"/>
              <a:gd name="connsiteX82" fmla="*/ 1606923 w 4050926"/>
              <a:gd name="connsiteY82" fmla="*/ 1852332 h 2565026"/>
              <a:gd name="connsiteX83" fmla="*/ 1606923 w 4050926"/>
              <a:gd name="connsiteY83" fmla="*/ 1879226 h 2565026"/>
              <a:gd name="connsiteX84" fmla="*/ 1714500 w 4050926"/>
              <a:gd name="connsiteY84" fmla="*/ 1879226 h 2565026"/>
              <a:gd name="connsiteX85" fmla="*/ 1714500 w 4050926"/>
              <a:gd name="connsiteY85" fmla="*/ 1899397 h 2565026"/>
              <a:gd name="connsiteX86" fmla="*/ 1764926 w 4050926"/>
              <a:gd name="connsiteY86" fmla="*/ 1899397 h 2565026"/>
              <a:gd name="connsiteX87" fmla="*/ 1764926 w 4050926"/>
              <a:gd name="connsiteY87" fmla="*/ 1933014 h 2565026"/>
              <a:gd name="connsiteX88" fmla="*/ 1906120 w 4050926"/>
              <a:gd name="connsiteY88" fmla="*/ 1933014 h 2565026"/>
              <a:gd name="connsiteX89" fmla="*/ 1906120 w 4050926"/>
              <a:gd name="connsiteY89" fmla="*/ 1983441 h 2565026"/>
              <a:gd name="connsiteX90" fmla="*/ 2074208 w 4050926"/>
              <a:gd name="connsiteY90" fmla="*/ 1983441 h 2565026"/>
              <a:gd name="connsiteX91" fmla="*/ 2074208 w 4050926"/>
              <a:gd name="connsiteY91" fmla="*/ 2020420 h 2565026"/>
              <a:gd name="connsiteX92" fmla="*/ 2127997 w 4050926"/>
              <a:gd name="connsiteY92" fmla="*/ 2020420 h 2565026"/>
              <a:gd name="connsiteX93" fmla="*/ 2127997 w 4050926"/>
              <a:gd name="connsiteY93" fmla="*/ 2050676 h 2565026"/>
              <a:gd name="connsiteX94" fmla="*/ 2188508 w 4050926"/>
              <a:gd name="connsiteY94" fmla="*/ 2050676 h 2565026"/>
              <a:gd name="connsiteX95" fmla="*/ 2188508 w 4050926"/>
              <a:gd name="connsiteY95" fmla="*/ 2064123 h 2565026"/>
              <a:gd name="connsiteX96" fmla="*/ 2242297 w 4050926"/>
              <a:gd name="connsiteY96" fmla="*/ 2064123 h 2565026"/>
              <a:gd name="connsiteX97" fmla="*/ 2242297 w 4050926"/>
              <a:gd name="connsiteY97" fmla="*/ 2101103 h 2565026"/>
              <a:gd name="connsiteX98" fmla="*/ 2279276 w 4050926"/>
              <a:gd name="connsiteY98" fmla="*/ 2101103 h 2565026"/>
              <a:gd name="connsiteX99" fmla="*/ 2279276 w 4050926"/>
              <a:gd name="connsiteY99" fmla="*/ 2117911 h 2565026"/>
              <a:gd name="connsiteX100" fmla="*/ 2366682 w 4050926"/>
              <a:gd name="connsiteY100" fmla="*/ 2117911 h 2565026"/>
              <a:gd name="connsiteX101" fmla="*/ 2366682 w 4050926"/>
              <a:gd name="connsiteY101" fmla="*/ 2158253 h 2565026"/>
              <a:gd name="connsiteX102" fmla="*/ 2407023 w 4050926"/>
              <a:gd name="connsiteY102" fmla="*/ 2158253 h 2565026"/>
              <a:gd name="connsiteX103" fmla="*/ 2407023 w 4050926"/>
              <a:gd name="connsiteY103" fmla="*/ 2185147 h 2565026"/>
              <a:gd name="connsiteX104" fmla="*/ 2618814 w 4050926"/>
              <a:gd name="connsiteY104" fmla="*/ 2185147 h 2565026"/>
              <a:gd name="connsiteX105" fmla="*/ 2618814 w 4050926"/>
              <a:gd name="connsiteY105" fmla="*/ 2185147 h 2565026"/>
              <a:gd name="connsiteX106" fmla="*/ 2645708 w 4050926"/>
              <a:gd name="connsiteY106" fmla="*/ 2212041 h 2565026"/>
              <a:gd name="connsiteX107" fmla="*/ 2645708 w 4050926"/>
              <a:gd name="connsiteY107" fmla="*/ 2242297 h 2565026"/>
              <a:gd name="connsiteX108" fmla="*/ 2709582 w 4050926"/>
              <a:gd name="connsiteY108" fmla="*/ 2242297 h 2565026"/>
              <a:gd name="connsiteX109" fmla="*/ 2709582 w 4050926"/>
              <a:gd name="connsiteY109" fmla="*/ 2272553 h 2565026"/>
              <a:gd name="connsiteX110" fmla="*/ 2756647 w 4050926"/>
              <a:gd name="connsiteY110" fmla="*/ 2272553 h 2565026"/>
              <a:gd name="connsiteX111" fmla="*/ 2756647 w 4050926"/>
              <a:gd name="connsiteY111" fmla="*/ 2316256 h 2565026"/>
              <a:gd name="connsiteX112" fmla="*/ 3035673 w 4050926"/>
              <a:gd name="connsiteY112" fmla="*/ 2316256 h 2565026"/>
              <a:gd name="connsiteX113" fmla="*/ 3035673 w 4050926"/>
              <a:gd name="connsiteY113" fmla="*/ 2353235 h 2565026"/>
              <a:gd name="connsiteX114" fmla="*/ 3321423 w 4050926"/>
              <a:gd name="connsiteY114" fmla="*/ 2353235 h 2565026"/>
              <a:gd name="connsiteX115" fmla="*/ 3321423 w 4050926"/>
              <a:gd name="connsiteY115" fmla="*/ 2417109 h 2565026"/>
              <a:gd name="connsiteX116" fmla="*/ 3422276 w 4050926"/>
              <a:gd name="connsiteY116" fmla="*/ 2417109 h 2565026"/>
              <a:gd name="connsiteX117" fmla="*/ 3422276 w 4050926"/>
              <a:gd name="connsiteY117" fmla="*/ 2504514 h 2565026"/>
              <a:gd name="connsiteX118" fmla="*/ 3435723 w 4050926"/>
              <a:gd name="connsiteY118" fmla="*/ 2504514 h 2565026"/>
              <a:gd name="connsiteX119" fmla="*/ 3435723 w 4050926"/>
              <a:gd name="connsiteY119" fmla="*/ 2565026 h 2565026"/>
              <a:gd name="connsiteX120" fmla="*/ 4050926 w 4050926"/>
              <a:gd name="connsiteY120" fmla="*/ 2565026 h 2565026"/>
              <a:gd name="connsiteX0" fmla="*/ 0 w 4050926"/>
              <a:gd name="connsiteY0" fmla="*/ 0 h 2565026"/>
              <a:gd name="connsiteX1" fmla="*/ 0 w 4050926"/>
              <a:gd name="connsiteY1" fmla="*/ 53788 h 2565026"/>
              <a:gd name="connsiteX2" fmla="*/ 57150 w 4050926"/>
              <a:gd name="connsiteY2" fmla="*/ 53788 h 2565026"/>
              <a:gd name="connsiteX3" fmla="*/ 57150 w 4050926"/>
              <a:gd name="connsiteY3" fmla="*/ 100853 h 2565026"/>
              <a:gd name="connsiteX4" fmla="*/ 90767 w 4050926"/>
              <a:gd name="connsiteY4" fmla="*/ 100853 h 2565026"/>
              <a:gd name="connsiteX5" fmla="*/ 90767 w 4050926"/>
              <a:gd name="connsiteY5" fmla="*/ 141194 h 2565026"/>
              <a:gd name="connsiteX6" fmla="*/ 127747 w 4050926"/>
              <a:gd name="connsiteY6" fmla="*/ 141194 h 2565026"/>
              <a:gd name="connsiteX7" fmla="*/ 127747 w 4050926"/>
              <a:gd name="connsiteY7" fmla="*/ 171450 h 2565026"/>
              <a:gd name="connsiteX8" fmla="*/ 151279 w 4050926"/>
              <a:gd name="connsiteY8" fmla="*/ 171450 h 2565026"/>
              <a:gd name="connsiteX9" fmla="*/ 151279 w 4050926"/>
              <a:gd name="connsiteY9" fmla="*/ 221876 h 2565026"/>
              <a:gd name="connsiteX10" fmla="*/ 171450 w 4050926"/>
              <a:gd name="connsiteY10" fmla="*/ 221876 h 2565026"/>
              <a:gd name="connsiteX11" fmla="*/ 171450 w 4050926"/>
              <a:gd name="connsiteY11" fmla="*/ 265579 h 2565026"/>
              <a:gd name="connsiteX12" fmla="*/ 208429 w 4050926"/>
              <a:gd name="connsiteY12" fmla="*/ 265579 h 2565026"/>
              <a:gd name="connsiteX13" fmla="*/ 208429 w 4050926"/>
              <a:gd name="connsiteY13" fmla="*/ 346261 h 2565026"/>
              <a:gd name="connsiteX14" fmla="*/ 231961 w 4050926"/>
              <a:gd name="connsiteY14" fmla="*/ 346261 h 2565026"/>
              <a:gd name="connsiteX15" fmla="*/ 231961 w 4050926"/>
              <a:gd name="connsiteY15" fmla="*/ 389964 h 2565026"/>
              <a:gd name="connsiteX16" fmla="*/ 231961 w 4050926"/>
              <a:gd name="connsiteY16" fmla="*/ 389964 h 2565026"/>
              <a:gd name="connsiteX17" fmla="*/ 231961 w 4050926"/>
              <a:gd name="connsiteY17" fmla="*/ 457200 h 2565026"/>
              <a:gd name="connsiteX18" fmla="*/ 285750 w 4050926"/>
              <a:gd name="connsiteY18" fmla="*/ 457200 h 2565026"/>
              <a:gd name="connsiteX19" fmla="*/ 285750 w 4050926"/>
              <a:gd name="connsiteY19" fmla="*/ 521073 h 2565026"/>
              <a:gd name="connsiteX20" fmla="*/ 316006 w 4050926"/>
              <a:gd name="connsiteY20" fmla="*/ 521073 h 2565026"/>
              <a:gd name="connsiteX21" fmla="*/ 316006 w 4050926"/>
              <a:gd name="connsiteY21" fmla="*/ 568138 h 2565026"/>
              <a:gd name="connsiteX22" fmla="*/ 336176 w 4050926"/>
              <a:gd name="connsiteY22" fmla="*/ 568138 h 2565026"/>
              <a:gd name="connsiteX23" fmla="*/ 336176 w 4050926"/>
              <a:gd name="connsiteY23" fmla="*/ 635373 h 2565026"/>
              <a:gd name="connsiteX24" fmla="*/ 352985 w 4050926"/>
              <a:gd name="connsiteY24" fmla="*/ 635373 h 2565026"/>
              <a:gd name="connsiteX25" fmla="*/ 352985 w 4050926"/>
              <a:gd name="connsiteY25" fmla="*/ 668991 h 2565026"/>
              <a:gd name="connsiteX26" fmla="*/ 369794 w 4050926"/>
              <a:gd name="connsiteY26" fmla="*/ 668991 h 2565026"/>
              <a:gd name="connsiteX27" fmla="*/ 369794 w 4050926"/>
              <a:gd name="connsiteY27" fmla="*/ 722779 h 2565026"/>
              <a:gd name="connsiteX28" fmla="*/ 386603 w 4050926"/>
              <a:gd name="connsiteY28" fmla="*/ 722779 h 2565026"/>
              <a:gd name="connsiteX29" fmla="*/ 386603 w 4050926"/>
              <a:gd name="connsiteY29" fmla="*/ 773206 h 2565026"/>
              <a:gd name="connsiteX30" fmla="*/ 430306 w 4050926"/>
              <a:gd name="connsiteY30" fmla="*/ 773206 h 2565026"/>
              <a:gd name="connsiteX31" fmla="*/ 430306 w 4050926"/>
              <a:gd name="connsiteY31" fmla="*/ 816909 h 2565026"/>
              <a:gd name="connsiteX32" fmla="*/ 453838 w 4050926"/>
              <a:gd name="connsiteY32" fmla="*/ 816909 h 2565026"/>
              <a:gd name="connsiteX33" fmla="*/ 453838 w 4050926"/>
              <a:gd name="connsiteY33" fmla="*/ 850526 h 2565026"/>
              <a:gd name="connsiteX34" fmla="*/ 487456 w 4050926"/>
              <a:gd name="connsiteY34" fmla="*/ 850526 h 2565026"/>
              <a:gd name="connsiteX35" fmla="*/ 487456 w 4050926"/>
              <a:gd name="connsiteY35" fmla="*/ 897591 h 2565026"/>
              <a:gd name="connsiteX36" fmla="*/ 527797 w 4050926"/>
              <a:gd name="connsiteY36" fmla="*/ 897591 h 2565026"/>
              <a:gd name="connsiteX37" fmla="*/ 527797 w 4050926"/>
              <a:gd name="connsiteY37" fmla="*/ 927847 h 2565026"/>
              <a:gd name="connsiteX38" fmla="*/ 574861 w 4050926"/>
              <a:gd name="connsiteY38" fmla="*/ 927847 h 2565026"/>
              <a:gd name="connsiteX39" fmla="*/ 574861 w 4050926"/>
              <a:gd name="connsiteY39" fmla="*/ 984997 h 2565026"/>
              <a:gd name="connsiteX40" fmla="*/ 608479 w 4050926"/>
              <a:gd name="connsiteY40" fmla="*/ 984997 h 2565026"/>
              <a:gd name="connsiteX41" fmla="*/ 608479 w 4050926"/>
              <a:gd name="connsiteY41" fmla="*/ 1065679 h 2565026"/>
              <a:gd name="connsiteX42" fmla="*/ 648820 w 4050926"/>
              <a:gd name="connsiteY42" fmla="*/ 1065679 h 2565026"/>
              <a:gd name="connsiteX43" fmla="*/ 648820 w 4050926"/>
              <a:gd name="connsiteY43" fmla="*/ 1112744 h 2565026"/>
              <a:gd name="connsiteX44" fmla="*/ 682438 w 4050926"/>
              <a:gd name="connsiteY44" fmla="*/ 1112744 h 2565026"/>
              <a:gd name="connsiteX45" fmla="*/ 682438 w 4050926"/>
              <a:gd name="connsiteY45" fmla="*/ 1169894 h 2565026"/>
              <a:gd name="connsiteX46" fmla="*/ 722779 w 4050926"/>
              <a:gd name="connsiteY46" fmla="*/ 1169894 h 2565026"/>
              <a:gd name="connsiteX47" fmla="*/ 722779 w 4050926"/>
              <a:gd name="connsiteY47" fmla="*/ 1233767 h 2565026"/>
              <a:gd name="connsiteX48" fmla="*/ 742950 w 4050926"/>
              <a:gd name="connsiteY48" fmla="*/ 1233767 h 2565026"/>
              <a:gd name="connsiteX49" fmla="*/ 742950 w 4050926"/>
              <a:gd name="connsiteY49" fmla="*/ 1270747 h 2565026"/>
              <a:gd name="connsiteX50" fmla="*/ 786653 w 4050926"/>
              <a:gd name="connsiteY50" fmla="*/ 1270747 h 2565026"/>
              <a:gd name="connsiteX51" fmla="*/ 786653 w 4050926"/>
              <a:gd name="connsiteY51" fmla="*/ 1311088 h 2565026"/>
              <a:gd name="connsiteX52" fmla="*/ 816908 w 4050926"/>
              <a:gd name="connsiteY52" fmla="*/ 1311088 h 2565026"/>
              <a:gd name="connsiteX53" fmla="*/ 816908 w 4050926"/>
              <a:gd name="connsiteY53" fmla="*/ 1337982 h 2565026"/>
              <a:gd name="connsiteX54" fmla="*/ 914400 w 4050926"/>
              <a:gd name="connsiteY54" fmla="*/ 1337982 h 2565026"/>
              <a:gd name="connsiteX55" fmla="*/ 914400 w 4050926"/>
              <a:gd name="connsiteY55" fmla="*/ 1366204 h 2565026"/>
              <a:gd name="connsiteX56" fmla="*/ 941294 w 4050926"/>
              <a:gd name="connsiteY56" fmla="*/ 1364876 h 2565026"/>
              <a:gd name="connsiteX57" fmla="*/ 941294 w 4050926"/>
              <a:gd name="connsiteY57" fmla="*/ 1415303 h 2565026"/>
              <a:gd name="connsiteX58" fmla="*/ 1001806 w 4050926"/>
              <a:gd name="connsiteY58" fmla="*/ 1415303 h 2565026"/>
              <a:gd name="connsiteX59" fmla="*/ 1001806 w 4050926"/>
              <a:gd name="connsiteY59" fmla="*/ 1452282 h 2565026"/>
              <a:gd name="connsiteX60" fmla="*/ 1042147 w 4050926"/>
              <a:gd name="connsiteY60" fmla="*/ 1452282 h 2565026"/>
              <a:gd name="connsiteX61" fmla="*/ 1042147 w 4050926"/>
              <a:gd name="connsiteY61" fmla="*/ 1489261 h 2565026"/>
              <a:gd name="connsiteX62" fmla="*/ 1102658 w 4050926"/>
              <a:gd name="connsiteY62" fmla="*/ 1489261 h 2565026"/>
              <a:gd name="connsiteX63" fmla="*/ 1102658 w 4050926"/>
              <a:gd name="connsiteY63" fmla="*/ 1529603 h 2565026"/>
              <a:gd name="connsiteX64" fmla="*/ 1163170 w 4050926"/>
              <a:gd name="connsiteY64" fmla="*/ 1529603 h 2565026"/>
              <a:gd name="connsiteX65" fmla="*/ 1163170 w 4050926"/>
              <a:gd name="connsiteY65" fmla="*/ 1563220 h 2565026"/>
              <a:gd name="connsiteX66" fmla="*/ 1163170 w 4050926"/>
              <a:gd name="connsiteY66" fmla="*/ 1563220 h 2565026"/>
              <a:gd name="connsiteX67" fmla="*/ 1190064 w 4050926"/>
              <a:gd name="connsiteY67" fmla="*/ 1563220 h 2565026"/>
              <a:gd name="connsiteX68" fmla="*/ 1190064 w 4050926"/>
              <a:gd name="connsiteY68" fmla="*/ 1610285 h 2565026"/>
              <a:gd name="connsiteX69" fmla="*/ 1233767 w 4050926"/>
              <a:gd name="connsiteY69" fmla="*/ 1610285 h 2565026"/>
              <a:gd name="connsiteX70" fmla="*/ 1233767 w 4050926"/>
              <a:gd name="connsiteY70" fmla="*/ 1647264 h 2565026"/>
              <a:gd name="connsiteX71" fmla="*/ 1257300 w 4050926"/>
              <a:gd name="connsiteY71" fmla="*/ 1647264 h 2565026"/>
              <a:gd name="connsiteX72" fmla="*/ 1274108 w 4050926"/>
              <a:gd name="connsiteY72" fmla="*/ 1647264 h 2565026"/>
              <a:gd name="connsiteX73" fmla="*/ 1274108 w 4050926"/>
              <a:gd name="connsiteY73" fmla="*/ 1667435 h 2565026"/>
              <a:gd name="connsiteX74" fmla="*/ 1321173 w 4050926"/>
              <a:gd name="connsiteY74" fmla="*/ 1667435 h 2565026"/>
              <a:gd name="connsiteX75" fmla="*/ 1321173 w 4050926"/>
              <a:gd name="connsiteY75" fmla="*/ 1717861 h 2565026"/>
              <a:gd name="connsiteX76" fmla="*/ 1422026 w 4050926"/>
              <a:gd name="connsiteY76" fmla="*/ 1717861 h 2565026"/>
              <a:gd name="connsiteX77" fmla="*/ 1422026 w 4050926"/>
              <a:gd name="connsiteY77" fmla="*/ 1771650 h 2565026"/>
              <a:gd name="connsiteX78" fmla="*/ 1472453 w 4050926"/>
              <a:gd name="connsiteY78" fmla="*/ 1771650 h 2565026"/>
              <a:gd name="connsiteX79" fmla="*/ 1472453 w 4050926"/>
              <a:gd name="connsiteY79" fmla="*/ 1801906 h 2565026"/>
              <a:gd name="connsiteX80" fmla="*/ 1536326 w 4050926"/>
              <a:gd name="connsiteY80" fmla="*/ 1801906 h 2565026"/>
              <a:gd name="connsiteX81" fmla="*/ 1536326 w 4050926"/>
              <a:gd name="connsiteY81" fmla="*/ 1852332 h 2565026"/>
              <a:gd name="connsiteX82" fmla="*/ 1606923 w 4050926"/>
              <a:gd name="connsiteY82" fmla="*/ 1852332 h 2565026"/>
              <a:gd name="connsiteX83" fmla="*/ 1606923 w 4050926"/>
              <a:gd name="connsiteY83" fmla="*/ 1879226 h 2565026"/>
              <a:gd name="connsiteX84" fmla="*/ 1714500 w 4050926"/>
              <a:gd name="connsiteY84" fmla="*/ 1879226 h 2565026"/>
              <a:gd name="connsiteX85" fmla="*/ 1714500 w 4050926"/>
              <a:gd name="connsiteY85" fmla="*/ 1899397 h 2565026"/>
              <a:gd name="connsiteX86" fmla="*/ 1764926 w 4050926"/>
              <a:gd name="connsiteY86" fmla="*/ 1899397 h 2565026"/>
              <a:gd name="connsiteX87" fmla="*/ 1764926 w 4050926"/>
              <a:gd name="connsiteY87" fmla="*/ 1933014 h 2565026"/>
              <a:gd name="connsiteX88" fmla="*/ 1906120 w 4050926"/>
              <a:gd name="connsiteY88" fmla="*/ 1933014 h 2565026"/>
              <a:gd name="connsiteX89" fmla="*/ 1906120 w 4050926"/>
              <a:gd name="connsiteY89" fmla="*/ 1983441 h 2565026"/>
              <a:gd name="connsiteX90" fmla="*/ 2074208 w 4050926"/>
              <a:gd name="connsiteY90" fmla="*/ 1983441 h 2565026"/>
              <a:gd name="connsiteX91" fmla="*/ 2074208 w 4050926"/>
              <a:gd name="connsiteY91" fmla="*/ 2020420 h 2565026"/>
              <a:gd name="connsiteX92" fmla="*/ 2127997 w 4050926"/>
              <a:gd name="connsiteY92" fmla="*/ 2020420 h 2565026"/>
              <a:gd name="connsiteX93" fmla="*/ 2127997 w 4050926"/>
              <a:gd name="connsiteY93" fmla="*/ 2050676 h 2565026"/>
              <a:gd name="connsiteX94" fmla="*/ 2188508 w 4050926"/>
              <a:gd name="connsiteY94" fmla="*/ 2050676 h 2565026"/>
              <a:gd name="connsiteX95" fmla="*/ 2188508 w 4050926"/>
              <a:gd name="connsiteY95" fmla="*/ 2064123 h 2565026"/>
              <a:gd name="connsiteX96" fmla="*/ 2242297 w 4050926"/>
              <a:gd name="connsiteY96" fmla="*/ 2064123 h 2565026"/>
              <a:gd name="connsiteX97" fmla="*/ 2242297 w 4050926"/>
              <a:gd name="connsiteY97" fmla="*/ 2101103 h 2565026"/>
              <a:gd name="connsiteX98" fmla="*/ 2279276 w 4050926"/>
              <a:gd name="connsiteY98" fmla="*/ 2101103 h 2565026"/>
              <a:gd name="connsiteX99" fmla="*/ 2279276 w 4050926"/>
              <a:gd name="connsiteY99" fmla="*/ 2117911 h 2565026"/>
              <a:gd name="connsiteX100" fmla="*/ 2366682 w 4050926"/>
              <a:gd name="connsiteY100" fmla="*/ 2117911 h 2565026"/>
              <a:gd name="connsiteX101" fmla="*/ 2366682 w 4050926"/>
              <a:gd name="connsiteY101" fmla="*/ 2158253 h 2565026"/>
              <a:gd name="connsiteX102" fmla="*/ 2407023 w 4050926"/>
              <a:gd name="connsiteY102" fmla="*/ 2158253 h 2565026"/>
              <a:gd name="connsiteX103" fmla="*/ 2407023 w 4050926"/>
              <a:gd name="connsiteY103" fmla="*/ 2185147 h 2565026"/>
              <a:gd name="connsiteX104" fmla="*/ 2618814 w 4050926"/>
              <a:gd name="connsiteY104" fmla="*/ 2185147 h 2565026"/>
              <a:gd name="connsiteX105" fmla="*/ 2618814 w 4050926"/>
              <a:gd name="connsiteY105" fmla="*/ 2185147 h 2565026"/>
              <a:gd name="connsiteX106" fmla="*/ 2645708 w 4050926"/>
              <a:gd name="connsiteY106" fmla="*/ 2212041 h 2565026"/>
              <a:gd name="connsiteX107" fmla="*/ 2645708 w 4050926"/>
              <a:gd name="connsiteY107" fmla="*/ 2242297 h 2565026"/>
              <a:gd name="connsiteX108" fmla="*/ 2709582 w 4050926"/>
              <a:gd name="connsiteY108" fmla="*/ 2242297 h 2565026"/>
              <a:gd name="connsiteX109" fmla="*/ 2709582 w 4050926"/>
              <a:gd name="connsiteY109" fmla="*/ 2272553 h 2565026"/>
              <a:gd name="connsiteX110" fmla="*/ 2756647 w 4050926"/>
              <a:gd name="connsiteY110" fmla="*/ 2272553 h 2565026"/>
              <a:gd name="connsiteX111" fmla="*/ 2756647 w 4050926"/>
              <a:gd name="connsiteY111" fmla="*/ 2316256 h 2565026"/>
              <a:gd name="connsiteX112" fmla="*/ 3035673 w 4050926"/>
              <a:gd name="connsiteY112" fmla="*/ 2316256 h 2565026"/>
              <a:gd name="connsiteX113" fmla="*/ 3035673 w 4050926"/>
              <a:gd name="connsiteY113" fmla="*/ 2353235 h 2565026"/>
              <a:gd name="connsiteX114" fmla="*/ 3321423 w 4050926"/>
              <a:gd name="connsiteY114" fmla="*/ 2353235 h 2565026"/>
              <a:gd name="connsiteX115" fmla="*/ 3321423 w 4050926"/>
              <a:gd name="connsiteY115" fmla="*/ 2417109 h 2565026"/>
              <a:gd name="connsiteX116" fmla="*/ 3422276 w 4050926"/>
              <a:gd name="connsiteY116" fmla="*/ 2417109 h 2565026"/>
              <a:gd name="connsiteX117" fmla="*/ 3422276 w 4050926"/>
              <a:gd name="connsiteY117" fmla="*/ 2504514 h 2565026"/>
              <a:gd name="connsiteX118" fmla="*/ 3435723 w 4050926"/>
              <a:gd name="connsiteY118" fmla="*/ 2504514 h 2565026"/>
              <a:gd name="connsiteX119" fmla="*/ 3435723 w 4050926"/>
              <a:gd name="connsiteY119" fmla="*/ 2565026 h 2565026"/>
              <a:gd name="connsiteX120" fmla="*/ 4050926 w 4050926"/>
              <a:gd name="connsiteY120" fmla="*/ 2565026 h 2565026"/>
              <a:gd name="connsiteX0" fmla="*/ 0 w 4050926"/>
              <a:gd name="connsiteY0" fmla="*/ 0 h 2565026"/>
              <a:gd name="connsiteX1" fmla="*/ 0 w 4050926"/>
              <a:gd name="connsiteY1" fmla="*/ 53788 h 2565026"/>
              <a:gd name="connsiteX2" fmla="*/ 57150 w 4050926"/>
              <a:gd name="connsiteY2" fmla="*/ 53788 h 2565026"/>
              <a:gd name="connsiteX3" fmla="*/ 57150 w 4050926"/>
              <a:gd name="connsiteY3" fmla="*/ 100853 h 2565026"/>
              <a:gd name="connsiteX4" fmla="*/ 90767 w 4050926"/>
              <a:gd name="connsiteY4" fmla="*/ 100853 h 2565026"/>
              <a:gd name="connsiteX5" fmla="*/ 90767 w 4050926"/>
              <a:gd name="connsiteY5" fmla="*/ 141194 h 2565026"/>
              <a:gd name="connsiteX6" fmla="*/ 127747 w 4050926"/>
              <a:gd name="connsiteY6" fmla="*/ 141194 h 2565026"/>
              <a:gd name="connsiteX7" fmla="*/ 127747 w 4050926"/>
              <a:gd name="connsiteY7" fmla="*/ 171450 h 2565026"/>
              <a:gd name="connsiteX8" fmla="*/ 151279 w 4050926"/>
              <a:gd name="connsiteY8" fmla="*/ 171450 h 2565026"/>
              <a:gd name="connsiteX9" fmla="*/ 151279 w 4050926"/>
              <a:gd name="connsiteY9" fmla="*/ 221876 h 2565026"/>
              <a:gd name="connsiteX10" fmla="*/ 171450 w 4050926"/>
              <a:gd name="connsiteY10" fmla="*/ 221876 h 2565026"/>
              <a:gd name="connsiteX11" fmla="*/ 171450 w 4050926"/>
              <a:gd name="connsiteY11" fmla="*/ 265579 h 2565026"/>
              <a:gd name="connsiteX12" fmla="*/ 208429 w 4050926"/>
              <a:gd name="connsiteY12" fmla="*/ 265579 h 2565026"/>
              <a:gd name="connsiteX13" fmla="*/ 208429 w 4050926"/>
              <a:gd name="connsiteY13" fmla="*/ 346261 h 2565026"/>
              <a:gd name="connsiteX14" fmla="*/ 231961 w 4050926"/>
              <a:gd name="connsiteY14" fmla="*/ 346261 h 2565026"/>
              <a:gd name="connsiteX15" fmla="*/ 231961 w 4050926"/>
              <a:gd name="connsiteY15" fmla="*/ 389964 h 2565026"/>
              <a:gd name="connsiteX16" fmla="*/ 231961 w 4050926"/>
              <a:gd name="connsiteY16" fmla="*/ 389964 h 2565026"/>
              <a:gd name="connsiteX17" fmla="*/ 231961 w 4050926"/>
              <a:gd name="connsiteY17" fmla="*/ 457200 h 2565026"/>
              <a:gd name="connsiteX18" fmla="*/ 285750 w 4050926"/>
              <a:gd name="connsiteY18" fmla="*/ 457200 h 2565026"/>
              <a:gd name="connsiteX19" fmla="*/ 285750 w 4050926"/>
              <a:gd name="connsiteY19" fmla="*/ 521073 h 2565026"/>
              <a:gd name="connsiteX20" fmla="*/ 316006 w 4050926"/>
              <a:gd name="connsiteY20" fmla="*/ 521073 h 2565026"/>
              <a:gd name="connsiteX21" fmla="*/ 316006 w 4050926"/>
              <a:gd name="connsiteY21" fmla="*/ 568138 h 2565026"/>
              <a:gd name="connsiteX22" fmla="*/ 336176 w 4050926"/>
              <a:gd name="connsiteY22" fmla="*/ 568138 h 2565026"/>
              <a:gd name="connsiteX23" fmla="*/ 336176 w 4050926"/>
              <a:gd name="connsiteY23" fmla="*/ 635373 h 2565026"/>
              <a:gd name="connsiteX24" fmla="*/ 352985 w 4050926"/>
              <a:gd name="connsiteY24" fmla="*/ 635373 h 2565026"/>
              <a:gd name="connsiteX25" fmla="*/ 352985 w 4050926"/>
              <a:gd name="connsiteY25" fmla="*/ 668991 h 2565026"/>
              <a:gd name="connsiteX26" fmla="*/ 369794 w 4050926"/>
              <a:gd name="connsiteY26" fmla="*/ 668991 h 2565026"/>
              <a:gd name="connsiteX27" fmla="*/ 369794 w 4050926"/>
              <a:gd name="connsiteY27" fmla="*/ 722779 h 2565026"/>
              <a:gd name="connsiteX28" fmla="*/ 386603 w 4050926"/>
              <a:gd name="connsiteY28" fmla="*/ 722779 h 2565026"/>
              <a:gd name="connsiteX29" fmla="*/ 386603 w 4050926"/>
              <a:gd name="connsiteY29" fmla="*/ 773206 h 2565026"/>
              <a:gd name="connsiteX30" fmla="*/ 430306 w 4050926"/>
              <a:gd name="connsiteY30" fmla="*/ 773206 h 2565026"/>
              <a:gd name="connsiteX31" fmla="*/ 430306 w 4050926"/>
              <a:gd name="connsiteY31" fmla="*/ 816909 h 2565026"/>
              <a:gd name="connsiteX32" fmla="*/ 453838 w 4050926"/>
              <a:gd name="connsiteY32" fmla="*/ 816909 h 2565026"/>
              <a:gd name="connsiteX33" fmla="*/ 453838 w 4050926"/>
              <a:gd name="connsiteY33" fmla="*/ 850526 h 2565026"/>
              <a:gd name="connsiteX34" fmla="*/ 487456 w 4050926"/>
              <a:gd name="connsiteY34" fmla="*/ 850526 h 2565026"/>
              <a:gd name="connsiteX35" fmla="*/ 487456 w 4050926"/>
              <a:gd name="connsiteY35" fmla="*/ 897591 h 2565026"/>
              <a:gd name="connsiteX36" fmla="*/ 527797 w 4050926"/>
              <a:gd name="connsiteY36" fmla="*/ 897591 h 2565026"/>
              <a:gd name="connsiteX37" fmla="*/ 527797 w 4050926"/>
              <a:gd name="connsiteY37" fmla="*/ 927847 h 2565026"/>
              <a:gd name="connsiteX38" fmla="*/ 574861 w 4050926"/>
              <a:gd name="connsiteY38" fmla="*/ 927847 h 2565026"/>
              <a:gd name="connsiteX39" fmla="*/ 574861 w 4050926"/>
              <a:gd name="connsiteY39" fmla="*/ 984997 h 2565026"/>
              <a:gd name="connsiteX40" fmla="*/ 608479 w 4050926"/>
              <a:gd name="connsiteY40" fmla="*/ 984997 h 2565026"/>
              <a:gd name="connsiteX41" fmla="*/ 608479 w 4050926"/>
              <a:gd name="connsiteY41" fmla="*/ 1065679 h 2565026"/>
              <a:gd name="connsiteX42" fmla="*/ 648820 w 4050926"/>
              <a:gd name="connsiteY42" fmla="*/ 1065679 h 2565026"/>
              <a:gd name="connsiteX43" fmla="*/ 648820 w 4050926"/>
              <a:gd name="connsiteY43" fmla="*/ 1112744 h 2565026"/>
              <a:gd name="connsiteX44" fmla="*/ 682438 w 4050926"/>
              <a:gd name="connsiteY44" fmla="*/ 1112744 h 2565026"/>
              <a:gd name="connsiteX45" fmla="*/ 682438 w 4050926"/>
              <a:gd name="connsiteY45" fmla="*/ 1169894 h 2565026"/>
              <a:gd name="connsiteX46" fmla="*/ 722779 w 4050926"/>
              <a:gd name="connsiteY46" fmla="*/ 1169894 h 2565026"/>
              <a:gd name="connsiteX47" fmla="*/ 722779 w 4050926"/>
              <a:gd name="connsiteY47" fmla="*/ 1233767 h 2565026"/>
              <a:gd name="connsiteX48" fmla="*/ 742950 w 4050926"/>
              <a:gd name="connsiteY48" fmla="*/ 1233767 h 2565026"/>
              <a:gd name="connsiteX49" fmla="*/ 742950 w 4050926"/>
              <a:gd name="connsiteY49" fmla="*/ 1270747 h 2565026"/>
              <a:gd name="connsiteX50" fmla="*/ 786653 w 4050926"/>
              <a:gd name="connsiteY50" fmla="*/ 1270747 h 2565026"/>
              <a:gd name="connsiteX51" fmla="*/ 786653 w 4050926"/>
              <a:gd name="connsiteY51" fmla="*/ 1311088 h 2565026"/>
              <a:gd name="connsiteX52" fmla="*/ 816908 w 4050926"/>
              <a:gd name="connsiteY52" fmla="*/ 1311088 h 2565026"/>
              <a:gd name="connsiteX53" fmla="*/ 816908 w 4050926"/>
              <a:gd name="connsiteY53" fmla="*/ 1337982 h 2565026"/>
              <a:gd name="connsiteX54" fmla="*/ 914400 w 4050926"/>
              <a:gd name="connsiteY54" fmla="*/ 1337982 h 2565026"/>
              <a:gd name="connsiteX55" fmla="*/ 911578 w 4050926"/>
              <a:gd name="connsiteY55" fmla="*/ 1366204 h 2565026"/>
              <a:gd name="connsiteX56" fmla="*/ 941294 w 4050926"/>
              <a:gd name="connsiteY56" fmla="*/ 1364876 h 2565026"/>
              <a:gd name="connsiteX57" fmla="*/ 941294 w 4050926"/>
              <a:gd name="connsiteY57" fmla="*/ 1415303 h 2565026"/>
              <a:gd name="connsiteX58" fmla="*/ 1001806 w 4050926"/>
              <a:gd name="connsiteY58" fmla="*/ 1415303 h 2565026"/>
              <a:gd name="connsiteX59" fmla="*/ 1001806 w 4050926"/>
              <a:gd name="connsiteY59" fmla="*/ 1452282 h 2565026"/>
              <a:gd name="connsiteX60" fmla="*/ 1042147 w 4050926"/>
              <a:gd name="connsiteY60" fmla="*/ 1452282 h 2565026"/>
              <a:gd name="connsiteX61" fmla="*/ 1042147 w 4050926"/>
              <a:gd name="connsiteY61" fmla="*/ 1489261 h 2565026"/>
              <a:gd name="connsiteX62" fmla="*/ 1102658 w 4050926"/>
              <a:gd name="connsiteY62" fmla="*/ 1489261 h 2565026"/>
              <a:gd name="connsiteX63" fmla="*/ 1102658 w 4050926"/>
              <a:gd name="connsiteY63" fmla="*/ 1529603 h 2565026"/>
              <a:gd name="connsiteX64" fmla="*/ 1163170 w 4050926"/>
              <a:gd name="connsiteY64" fmla="*/ 1529603 h 2565026"/>
              <a:gd name="connsiteX65" fmla="*/ 1163170 w 4050926"/>
              <a:gd name="connsiteY65" fmla="*/ 1563220 h 2565026"/>
              <a:gd name="connsiteX66" fmla="*/ 1163170 w 4050926"/>
              <a:gd name="connsiteY66" fmla="*/ 1563220 h 2565026"/>
              <a:gd name="connsiteX67" fmla="*/ 1190064 w 4050926"/>
              <a:gd name="connsiteY67" fmla="*/ 1563220 h 2565026"/>
              <a:gd name="connsiteX68" fmla="*/ 1190064 w 4050926"/>
              <a:gd name="connsiteY68" fmla="*/ 1610285 h 2565026"/>
              <a:gd name="connsiteX69" fmla="*/ 1233767 w 4050926"/>
              <a:gd name="connsiteY69" fmla="*/ 1610285 h 2565026"/>
              <a:gd name="connsiteX70" fmla="*/ 1233767 w 4050926"/>
              <a:gd name="connsiteY70" fmla="*/ 1647264 h 2565026"/>
              <a:gd name="connsiteX71" fmla="*/ 1257300 w 4050926"/>
              <a:gd name="connsiteY71" fmla="*/ 1647264 h 2565026"/>
              <a:gd name="connsiteX72" fmla="*/ 1274108 w 4050926"/>
              <a:gd name="connsiteY72" fmla="*/ 1647264 h 2565026"/>
              <a:gd name="connsiteX73" fmla="*/ 1274108 w 4050926"/>
              <a:gd name="connsiteY73" fmla="*/ 1667435 h 2565026"/>
              <a:gd name="connsiteX74" fmla="*/ 1321173 w 4050926"/>
              <a:gd name="connsiteY74" fmla="*/ 1667435 h 2565026"/>
              <a:gd name="connsiteX75" fmla="*/ 1321173 w 4050926"/>
              <a:gd name="connsiteY75" fmla="*/ 1717861 h 2565026"/>
              <a:gd name="connsiteX76" fmla="*/ 1422026 w 4050926"/>
              <a:gd name="connsiteY76" fmla="*/ 1717861 h 2565026"/>
              <a:gd name="connsiteX77" fmla="*/ 1422026 w 4050926"/>
              <a:gd name="connsiteY77" fmla="*/ 1771650 h 2565026"/>
              <a:gd name="connsiteX78" fmla="*/ 1472453 w 4050926"/>
              <a:gd name="connsiteY78" fmla="*/ 1771650 h 2565026"/>
              <a:gd name="connsiteX79" fmla="*/ 1472453 w 4050926"/>
              <a:gd name="connsiteY79" fmla="*/ 1801906 h 2565026"/>
              <a:gd name="connsiteX80" fmla="*/ 1536326 w 4050926"/>
              <a:gd name="connsiteY80" fmla="*/ 1801906 h 2565026"/>
              <a:gd name="connsiteX81" fmla="*/ 1536326 w 4050926"/>
              <a:gd name="connsiteY81" fmla="*/ 1852332 h 2565026"/>
              <a:gd name="connsiteX82" fmla="*/ 1606923 w 4050926"/>
              <a:gd name="connsiteY82" fmla="*/ 1852332 h 2565026"/>
              <a:gd name="connsiteX83" fmla="*/ 1606923 w 4050926"/>
              <a:gd name="connsiteY83" fmla="*/ 1879226 h 2565026"/>
              <a:gd name="connsiteX84" fmla="*/ 1714500 w 4050926"/>
              <a:gd name="connsiteY84" fmla="*/ 1879226 h 2565026"/>
              <a:gd name="connsiteX85" fmla="*/ 1714500 w 4050926"/>
              <a:gd name="connsiteY85" fmla="*/ 1899397 h 2565026"/>
              <a:gd name="connsiteX86" fmla="*/ 1764926 w 4050926"/>
              <a:gd name="connsiteY86" fmla="*/ 1899397 h 2565026"/>
              <a:gd name="connsiteX87" fmla="*/ 1764926 w 4050926"/>
              <a:gd name="connsiteY87" fmla="*/ 1933014 h 2565026"/>
              <a:gd name="connsiteX88" fmla="*/ 1906120 w 4050926"/>
              <a:gd name="connsiteY88" fmla="*/ 1933014 h 2565026"/>
              <a:gd name="connsiteX89" fmla="*/ 1906120 w 4050926"/>
              <a:gd name="connsiteY89" fmla="*/ 1983441 h 2565026"/>
              <a:gd name="connsiteX90" fmla="*/ 2074208 w 4050926"/>
              <a:gd name="connsiteY90" fmla="*/ 1983441 h 2565026"/>
              <a:gd name="connsiteX91" fmla="*/ 2074208 w 4050926"/>
              <a:gd name="connsiteY91" fmla="*/ 2020420 h 2565026"/>
              <a:gd name="connsiteX92" fmla="*/ 2127997 w 4050926"/>
              <a:gd name="connsiteY92" fmla="*/ 2020420 h 2565026"/>
              <a:gd name="connsiteX93" fmla="*/ 2127997 w 4050926"/>
              <a:gd name="connsiteY93" fmla="*/ 2050676 h 2565026"/>
              <a:gd name="connsiteX94" fmla="*/ 2188508 w 4050926"/>
              <a:gd name="connsiteY94" fmla="*/ 2050676 h 2565026"/>
              <a:gd name="connsiteX95" fmla="*/ 2188508 w 4050926"/>
              <a:gd name="connsiteY95" fmla="*/ 2064123 h 2565026"/>
              <a:gd name="connsiteX96" fmla="*/ 2242297 w 4050926"/>
              <a:gd name="connsiteY96" fmla="*/ 2064123 h 2565026"/>
              <a:gd name="connsiteX97" fmla="*/ 2242297 w 4050926"/>
              <a:gd name="connsiteY97" fmla="*/ 2101103 h 2565026"/>
              <a:gd name="connsiteX98" fmla="*/ 2279276 w 4050926"/>
              <a:gd name="connsiteY98" fmla="*/ 2101103 h 2565026"/>
              <a:gd name="connsiteX99" fmla="*/ 2279276 w 4050926"/>
              <a:gd name="connsiteY99" fmla="*/ 2117911 h 2565026"/>
              <a:gd name="connsiteX100" fmla="*/ 2366682 w 4050926"/>
              <a:gd name="connsiteY100" fmla="*/ 2117911 h 2565026"/>
              <a:gd name="connsiteX101" fmla="*/ 2366682 w 4050926"/>
              <a:gd name="connsiteY101" fmla="*/ 2158253 h 2565026"/>
              <a:gd name="connsiteX102" fmla="*/ 2407023 w 4050926"/>
              <a:gd name="connsiteY102" fmla="*/ 2158253 h 2565026"/>
              <a:gd name="connsiteX103" fmla="*/ 2407023 w 4050926"/>
              <a:gd name="connsiteY103" fmla="*/ 2185147 h 2565026"/>
              <a:gd name="connsiteX104" fmla="*/ 2618814 w 4050926"/>
              <a:gd name="connsiteY104" fmla="*/ 2185147 h 2565026"/>
              <a:gd name="connsiteX105" fmla="*/ 2618814 w 4050926"/>
              <a:gd name="connsiteY105" fmla="*/ 2185147 h 2565026"/>
              <a:gd name="connsiteX106" fmla="*/ 2645708 w 4050926"/>
              <a:gd name="connsiteY106" fmla="*/ 2212041 h 2565026"/>
              <a:gd name="connsiteX107" fmla="*/ 2645708 w 4050926"/>
              <a:gd name="connsiteY107" fmla="*/ 2242297 h 2565026"/>
              <a:gd name="connsiteX108" fmla="*/ 2709582 w 4050926"/>
              <a:gd name="connsiteY108" fmla="*/ 2242297 h 2565026"/>
              <a:gd name="connsiteX109" fmla="*/ 2709582 w 4050926"/>
              <a:gd name="connsiteY109" fmla="*/ 2272553 h 2565026"/>
              <a:gd name="connsiteX110" fmla="*/ 2756647 w 4050926"/>
              <a:gd name="connsiteY110" fmla="*/ 2272553 h 2565026"/>
              <a:gd name="connsiteX111" fmla="*/ 2756647 w 4050926"/>
              <a:gd name="connsiteY111" fmla="*/ 2316256 h 2565026"/>
              <a:gd name="connsiteX112" fmla="*/ 3035673 w 4050926"/>
              <a:gd name="connsiteY112" fmla="*/ 2316256 h 2565026"/>
              <a:gd name="connsiteX113" fmla="*/ 3035673 w 4050926"/>
              <a:gd name="connsiteY113" fmla="*/ 2353235 h 2565026"/>
              <a:gd name="connsiteX114" fmla="*/ 3321423 w 4050926"/>
              <a:gd name="connsiteY114" fmla="*/ 2353235 h 2565026"/>
              <a:gd name="connsiteX115" fmla="*/ 3321423 w 4050926"/>
              <a:gd name="connsiteY115" fmla="*/ 2417109 h 2565026"/>
              <a:gd name="connsiteX116" fmla="*/ 3422276 w 4050926"/>
              <a:gd name="connsiteY116" fmla="*/ 2417109 h 2565026"/>
              <a:gd name="connsiteX117" fmla="*/ 3422276 w 4050926"/>
              <a:gd name="connsiteY117" fmla="*/ 2504514 h 2565026"/>
              <a:gd name="connsiteX118" fmla="*/ 3435723 w 4050926"/>
              <a:gd name="connsiteY118" fmla="*/ 2504514 h 2565026"/>
              <a:gd name="connsiteX119" fmla="*/ 3435723 w 4050926"/>
              <a:gd name="connsiteY119" fmla="*/ 2565026 h 2565026"/>
              <a:gd name="connsiteX120" fmla="*/ 4050926 w 4050926"/>
              <a:gd name="connsiteY120" fmla="*/ 2565026 h 2565026"/>
              <a:gd name="connsiteX0" fmla="*/ 0 w 4050926"/>
              <a:gd name="connsiteY0" fmla="*/ 0 h 2565026"/>
              <a:gd name="connsiteX1" fmla="*/ 0 w 4050926"/>
              <a:gd name="connsiteY1" fmla="*/ 53788 h 2565026"/>
              <a:gd name="connsiteX2" fmla="*/ 57150 w 4050926"/>
              <a:gd name="connsiteY2" fmla="*/ 53788 h 2565026"/>
              <a:gd name="connsiteX3" fmla="*/ 57150 w 4050926"/>
              <a:gd name="connsiteY3" fmla="*/ 100853 h 2565026"/>
              <a:gd name="connsiteX4" fmla="*/ 90767 w 4050926"/>
              <a:gd name="connsiteY4" fmla="*/ 100853 h 2565026"/>
              <a:gd name="connsiteX5" fmla="*/ 90767 w 4050926"/>
              <a:gd name="connsiteY5" fmla="*/ 141194 h 2565026"/>
              <a:gd name="connsiteX6" fmla="*/ 127747 w 4050926"/>
              <a:gd name="connsiteY6" fmla="*/ 141194 h 2565026"/>
              <a:gd name="connsiteX7" fmla="*/ 127747 w 4050926"/>
              <a:gd name="connsiteY7" fmla="*/ 171450 h 2565026"/>
              <a:gd name="connsiteX8" fmla="*/ 151279 w 4050926"/>
              <a:gd name="connsiteY8" fmla="*/ 171450 h 2565026"/>
              <a:gd name="connsiteX9" fmla="*/ 151279 w 4050926"/>
              <a:gd name="connsiteY9" fmla="*/ 221876 h 2565026"/>
              <a:gd name="connsiteX10" fmla="*/ 171450 w 4050926"/>
              <a:gd name="connsiteY10" fmla="*/ 221876 h 2565026"/>
              <a:gd name="connsiteX11" fmla="*/ 171450 w 4050926"/>
              <a:gd name="connsiteY11" fmla="*/ 265579 h 2565026"/>
              <a:gd name="connsiteX12" fmla="*/ 208429 w 4050926"/>
              <a:gd name="connsiteY12" fmla="*/ 265579 h 2565026"/>
              <a:gd name="connsiteX13" fmla="*/ 208429 w 4050926"/>
              <a:gd name="connsiteY13" fmla="*/ 346261 h 2565026"/>
              <a:gd name="connsiteX14" fmla="*/ 231961 w 4050926"/>
              <a:gd name="connsiteY14" fmla="*/ 346261 h 2565026"/>
              <a:gd name="connsiteX15" fmla="*/ 231961 w 4050926"/>
              <a:gd name="connsiteY15" fmla="*/ 389964 h 2565026"/>
              <a:gd name="connsiteX16" fmla="*/ 231961 w 4050926"/>
              <a:gd name="connsiteY16" fmla="*/ 389964 h 2565026"/>
              <a:gd name="connsiteX17" fmla="*/ 231961 w 4050926"/>
              <a:gd name="connsiteY17" fmla="*/ 457200 h 2565026"/>
              <a:gd name="connsiteX18" fmla="*/ 285750 w 4050926"/>
              <a:gd name="connsiteY18" fmla="*/ 457200 h 2565026"/>
              <a:gd name="connsiteX19" fmla="*/ 285750 w 4050926"/>
              <a:gd name="connsiteY19" fmla="*/ 521073 h 2565026"/>
              <a:gd name="connsiteX20" fmla="*/ 316006 w 4050926"/>
              <a:gd name="connsiteY20" fmla="*/ 521073 h 2565026"/>
              <a:gd name="connsiteX21" fmla="*/ 316006 w 4050926"/>
              <a:gd name="connsiteY21" fmla="*/ 568138 h 2565026"/>
              <a:gd name="connsiteX22" fmla="*/ 336176 w 4050926"/>
              <a:gd name="connsiteY22" fmla="*/ 568138 h 2565026"/>
              <a:gd name="connsiteX23" fmla="*/ 336176 w 4050926"/>
              <a:gd name="connsiteY23" fmla="*/ 635373 h 2565026"/>
              <a:gd name="connsiteX24" fmla="*/ 352985 w 4050926"/>
              <a:gd name="connsiteY24" fmla="*/ 635373 h 2565026"/>
              <a:gd name="connsiteX25" fmla="*/ 352985 w 4050926"/>
              <a:gd name="connsiteY25" fmla="*/ 668991 h 2565026"/>
              <a:gd name="connsiteX26" fmla="*/ 369794 w 4050926"/>
              <a:gd name="connsiteY26" fmla="*/ 668991 h 2565026"/>
              <a:gd name="connsiteX27" fmla="*/ 369794 w 4050926"/>
              <a:gd name="connsiteY27" fmla="*/ 722779 h 2565026"/>
              <a:gd name="connsiteX28" fmla="*/ 386603 w 4050926"/>
              <a:gd name="connsiteY28" fmla="*/ 722779 h 2565026"/>
              <a:gd name="connsiteX29" fmla="*/ 386603 w 4050926"/>
              <a:gd name="connsiteY29" fmla="*/ 773206 h 2565026"/>
              <a:gd name="connsiteX30" fmla="*/ 430306 w 4050926"/>
              <a:gd name="connsiteY30" fmla="*/ 773206 h 2565026"/>
              <a:gd name="connsiteX31" fmla="*/ 430306 w 4050926"/>
              <a:gd name="connsiteY31" fmla="*/ 816909 h 2565026"/>
              <a:gd name="connsiteX32" fmla="*/ 453838 w 4050926"/>
              <a:gd name="connsiteY32" fmla="*/ 816909 h 2565026"/>
              <a:gd name="connsiteX33" fmla="*/ 453838 w 4050926"/>
              <a:gd name="connsiteY33" fmla="*/ 850526 h 2565026"/>
              <a:gd name="connsiteX34" fmla="*/ 487456 w 4050926"/>
              <a:gd name="connsiteY34" fmla="*/ 850526 h 2565026"/>
              <a:gd name="connsiteX35" fmla="*/ 487456 w 4050926"/>
              <a:gd name="connsiteY35" fmla="*/ 897591 h 2565026"/>
              <a:gd name="connsiteX36" fmla="*/ 527797 w 4050926"/>
              <a:gd name="connsiteY36" fmla="*/ 897591 h 2565026"/>
              <a:gd name="connsiteX37" fmla="*/ 527797 w 4050926"/>
              <a:gd name="connsiteY37" fmla="*/ 927847 h 2565026"/>
              <a:gd name="connsiteX38" fmla="*/ 574861 w 4050926"/>
              <a:gd name="connsiteY38" fmla="*/ 927847 h 2565026"/>
              <a:gd name="connsiteX39" fmla="*/ 574861 w 4050926"/>
              <a:gd name="connsiteY39" fmla="*/ 984997 h 2565026"/>
              <a:gd name="connsiteX40" fmla="*/ 608479 w 4050926"/>
              <a:gd name="connsiteY40" fmla="*/ 984997 h 2565026"/>
              <a:gd name="connsiteX41" fmla="*/ 608479 w 4050926"/>
              <a:gd name="connsiteY41" fmla="*/ 1065679 h 2565026"/>
              <a:gd name="connsiteX42" fmla="*/ 648820 w 4050926"/>
              <a:gd name="connsiteY42" fmla="*/ 1065679 h 2565026"/>
              <a:gd name="connsiteX43" fmla="*/ 648820 w 4050926"/>
              <a:gd name="connsiteY43" fmla="*/ 1112744 h 2565026"/>
              <a:gd name="connsiteX44" fmla="*/ 682438 w 4050926"/>
              <a:gd name="connsiteY44" fmla="*/ 1112744 h 2565026"/>
              <a:gd name="connsiteX45" fmla="*/ 682438 w 4050926"/>
              <a:gd name="connsiteY45" fmla="*/ 1169894 h 2565026"/>
              <a:gd name="connsiteX46" fmla="*/ 722779 w 4050926"/>
              <a:gd name="connsiteY46" fmla="*/ 1169894 h 2565026"/>
              <a:gd name="connsiteX47" fmla="*/ 722779 w 4050926"/>
              <a:gd name="connsiteY47" fmla="*/ 1233767 h 2565026"/>
              <a:gd name="connsiteX48" fmla="*/ 742950 w 4050926"/>
              <a:gd name="connsiteY48" fmla="*/ 1233767 h 2565026"/>
              <a:gd name="connsiteX49" fmla="*/ 742950 w 4050926"/>
              <a:gd name="connsiteY49" fmla="*/ 1270747 h 2565026"/>
              <a:gd name="connsiteX50" fmla="*/ 786653 w 4050926"/>
              <a:gd name="connsiteY50" fmla="*/ 1270747 h 2565026"/>
              <a:gd name="connsiteX51" fmla="*/ 786653 w 4050926"/>
              <a:gd name="connsiteY51" fmla="*/ 1311088 h 2565026"/>
              <a:gd name="connsiteX52" fmla="*/ 816908 w 4050926"/>
              <a:gd name="connsiteY52" fmla="*/ 1311088 h 2565026"/>
              <a:gd name="connsiteX53" fmla="*/ 816908 w 4050926"/>
              <a:gd name="connsiteY53" fmla="*/ 1337982 h 2565026"/>
              <a:gd name="connsiteX54" fmla="*/ 914400 w 4050926"/>
              <a:gd name="connsiteY54" fmla="*/ 1337982 h 2565026"/>
              <a:gd name="connsiteX55" fmla="*/ 911578 w 4050926"/>
              <a:gd name="connsiteY55" fmla="*/ 1366204 h 2565026"/>
              <a:gd name="connsiteX56" fmla="*/ 941294 w 4050926"/>
              <a:gd name="connsiteY56" fmla="*/ 1364876 h 2565026"/>
              <a:gd name="connsiteX57" fmla="*/ 941294 w 4050926"/>
              <a:gd name="connsiteY57" fmla="*/ 1415303 h 2565026"/>
              <a:gd name="connsiteX58" fmla="*/ 1001806 w 4050926"/>
              <a:gd name="connsiteY58" fmla="*/ 1415303 h 2565026"/>
              <a:gd name="connsiteX59" fmla="*/ 1001806 w 4050926"/>
              <a:gd name="connsiteY59" fmla="*/ 1452282 h 2565026"/>
              <a:gd name="connsiteX60" fmla="*/ 1042147 w 4050926"/>
              <a:gd name="connsiteY60" fmla="*/ 1452282 h 2565026"/>
              <a:gd name="connsiteX61" fmla="*/ 1042147 w 4050926"/>
              <a:gd name="connsiteY61" fmla="*/ 1489261 h 2565026"/>
              <a:gd name="connsiteX62" fmla="*/ 1102658 w 4050926"/>
              <a:gd name="connsiteY62" fmla="*/ 1489261 h 2565026"/>
              <a:gd name="connsiteX63" fmla="*/ 1102658 w 4050926"/>
              <a:gd name="connsiteY63" fmla="*/ 1529603 h 2565026"/>
              <a:gd name="connsiteX64" fmla="*/ 1163170 w 4050926"/>
              <a:gd name="connsiteY64" fmla="*/ 1529603 h 2565026"/>
              <a:gd name="connsiteX65" fmla="*/ 1163170 w 4050926"/>
              <a:gd name="connsiteY65" fmla="*/ 1563220 h 2565026"/>
              <a:gd name="connsiteX66" fmla="*/ 1163170 w 4050926"/>
              <a:gd name="connsiteY66" fmla="*/ 1563220 h 2565026"/>
              <a:gd name="connsiteX67" fmla="*/ 1190064 w 4050926"/>
              <a:gd name="connsiteY67" fmla="*/ 1563220 h 2565026"/>
              <a:gd name="connsiteX68" fmla="*/ 1190064 w 4050926"/>
              <a:gd name="connsiteY68" fmla="*/ 1610285 h 2565026"/>
              <a:gd name="connsiteX69" fmla="*/ 1233767 w 4050926"/>
              <a:gd name="connsiteY69" fmla="*/ 1610285 h 2565026"/>
              <a:gd name="connsiteX70" fmla="*/ 1233767 w 4050926"/>
              <a:gd name="connsiteY70" fmla="*/ 1647264 h 2565026"/>
              <a:gd name="connsiteX71" fmla="*/ 1257300 w 4050926"/>
              <a:gd name="connsiteY71" fmla="*/ 1647264 h 2565026"/>
              <a:gd name="connsiteX72" fmla="*/ 1274108 w 4050926"/>
              <a:gd name="connsiteY72" fmla="*/ 1647264 h 2565026"/>
              <a:gd name="connsiteX73" fmla="*/ 1274108 w 4050926"/>
              <a:gd name="connsiteY73" fmla="*/ 1667435 h 2565026"/>
              <a:gd name="connsiteX74" fmla="*/ 1321173 w 4050926"/>
              <a:gd name="connsiteY74" fmla="*/ 1667435 h 2565026"/>
              <a:gd name="connsiteX75" fmla="*/ 1321173 w 4050926"/>
              <a:gd name="connsiteY75" fmla="*/ 1717861 h 2565026"/>
              <a:gd name="connsiteX76" fmla="*/ 1422026 w 4050926"/>
              <a:gd name="connsiteY76" fmla="*/ 1717861 h 2565026"/>
              <a:gd name="connsiteX77" fmla="*/ 1422026 w 4050926"/>
              <a:gd name="connsiteY77" fmla="*/ 1771650 h 2565026"/>
              <a:gd name="connsiteX78" fmla="*/ 1472453 w 4050926"/>
              <a:gd name="connsiteY78" fmla="*/ 1771650 h 2565026"/>
              <a:gd name="connsiteX79" fmla="*/ 1472453 w 4050926"/>
              <a:gd name="connsiteY79" fmla="*/ 1801906 h 2565026"/>
              <a:gd name="connsiteX80" fmla="*/ 1536326 w 4050926"/>
              <a:gd name="connsiteY80" fmla="*/ 1801906 h 2565026"/>
              <a:gd name="connsiteX81" fmla="*/ 1536326 w 4050926"/>
              <a:gd name="connsiteY81" fmla="*/ 1852332 h 2565026"/>
              <a:gd name="connsiteX82" fmla="*/ 1606923 w 4050926"/>
              <a:gd name="connsiteY82" fmla="*/ 1852332 h 2565026"/>
              <a:gd name="connsiteX83" fmla="*/ 1606923 w 4050926"/>
              <a:gd name="connsiteY83" fmla="*/ 1879226 h 2565026"/>
              <a:gd name="connsiteX84" fmla="*/ 1714500 w 4050926"/>
              <a:gd name="connsiteY84" fmla="*/ 1879226 h 2565026"/>
              <a:gd name="connsiteX85" fmla="*/ 1714500 w 4050926"/>
              <a:gd name="connsiteY85" fmla="*/ 1899397 h 2565026"/>
              <a:gd name="connsiteX86" fmla="*/ 1764926 w 4050926"/>
              <a:gd name="connsiteY86" fmla="*/ 1899397 h 2565026"/>
              <a:gd name="connsiteX87" fmla="*/ 1764926 w 4050926"/>
              <a:gd name="connsiteY87" fmla="*/ 1933014 h 2565026"/>
              <a:gd name="connsiteX88" fmla="*/ 1906120 w 4050926"/>
              <a:gd name="connsiteY88" fmla="*/ 1933014 h 2565026"/>
              <a:gd name="connsiteX89" fmla="*/ 1906120 w 4050926"/>
              <a:gd name="connsiteY89" fmla="*/ 1983441 h 2565026"/>
              <a:gd name="connsiteX90" fmla="*/ 2074208 w 4050926"/>
              <a:gd name="connsiteY90" fmla="*/ 1983441 h 2565026"/>
              <a:gd name="connsiteX91" fmla="*/ 2074208 w 4050926"/>
              <a:gd name="connsiteY91" fmla="*/ 2020420 h 2565026"/>
              <a:gd name="connsiteX92" fmla="*/ 2127997 w 4050926"/>
              <a:gd name="connsiteY92" fmla="*/ 2020420 h 2565026"/>
              <a:gd name="connsiteX93" fmla="*/ 2127997 w 4050926"/>
              <a:gd name="connsiteY93" fmla="*/ 2050676 h 2565026"/>
              <a:gd name="connsiteX94" fmla="*/ 2188508 w 4050926"/>
              <a:gd name="connsiteY94" fmla="*/ 2050676 h 2565026"/>
              <a:gd name="connsiteX95" fmla="*/ 2188508 w 4050926"/>
              <a:gd name="connsiteY95" fmla="*/ 2064123 h 2565026"/>
              <a:gd name="connsiteX96" fmla="*/ 2242297 w 4050926"/>
              <a:gd name="connsiteY96" fmla="*/ 2064123 h 2565026"/>
              <a:gd name="connsiteX97" fmla="*/ 2242297 w 4050926"/>
              <a:gd name="connsiteY97" fmla="*/ 2101103 h 2565026"/>
              <a:gd name="connsiteX98" fmla="*/ 2279276 w 4050926"/>
              <a:gd name="connsiteY98" fmla="*/ 2101103 h 2565026"/>
              <a:gd name="connsiteX99" fmla="*/ 2279276 w 4050926"/>
              <a:gd name="connsiteY99" fmla="*/ 2117911 h 2565026"/>
              <a:gd name="connsiteX100" fmla="*/ 2366682 w 4050926"/>
              <a:gd name="connsiteY100" fmla="*/ 2117911 h 2565026"/>
              <a:gd name="connsiteX101" fmla="*/ 2366682 w 4050926"/>
              <a:gd name="connsiteY101" fmla="*/ 2158253 h 2565026"/>
              <a:gd name="connsiteX102" fmla="*/ 2407023 w 4050926"/>
              <a:gd name="connsiteY102" fmla="*/ 2158253 h 2565026"/>
              <a:gd name="connsiteX103" fmla="*/ 2407023 w 4050926"/>
              <a:gd name="connsiteY103" fmla="*/ 2185147 h 2565026"/>
              <a:gd name="connsiteX104" fmla="*/ 2618814 w 4050926"/>
              <a:gd name="connsiteY104" fmla="*/ 2185147 h 2565026"/>
              <a:gd name="connsiteX105" fmla="*/ 2618814 w 4050926"/>
              <a:gd name="connsiteY105" fmla="*/ 2185147 h 2565026"/>
              <a:gd name="connsiteX106" fmla="*/ 2645708 w 4050926"/>
              <a:gd name="connsiteY106" fmla="*/ 2212041 h 2565026"/>
              <a:gd name="connsiteX107" fmla="*/ 2645708 w 4050926"/>
              <a:gd name="connsiteY107" fmla="*/ 2242297 h 2565026"/>
              <a:gd name="connsiteX108" fmla="*/ 2709582 w 4050926"/>
              <a:gd name="connsiteY108" fmla="*/ 2242297 h 2565026"/>
              <a:gd name="connsiteX109" fmla="*/ 2709582 w 4050926"/>
              <a:gd name="connsiteY109" fmla="*/ 2272553 h 2565026"/>
              <a:gd name="connsiteX110" fmla="*/ 2756647 w 4050926"/>
              <a:gd name="connsiteY110" fmla="*/ 2272553 h 2565026"/>
              <a:gd name="connsiteX111" fmla="*/ 2756647 w 4050926"/>
              <a:gd name="connsiteY111" fmla="*/ 2316256 h 2565026"/>
              <a:gd name="connsiteX112" fmla="*/ 3035673 w 4050926"/>
              <a:gd name="connsiteY112" fmla="*/ 2316256 h 2565026"/>
              <a:gd name="connsiteX113" fmla="*/ 3035673 w 4050926"/>
              <a:gd name="connsiteY113" fmla="*/ 2353235 h 2565026"/>
              <a:gd name="connsiteX114" fmla="*/ 3321423 w 4050926"/>
              <a:gd name="connsiteY114" fmla="*/ 2353235 h 2565026"/>
              <a:gd name="connsiteX115" fmla="*/ 3321423 w 4050926"/>
              <a:gd name="connsiteY115" fmla="*/ 2417109 h 2565026"/>
              <a:gd name="connsiteX116" fmla="*/ 3422276 w 4050926"/>
              <a:gd name="connsiteY116" fmla="*/ 2417109 h 2565026"/>
              <a:gd name="connsiteX117" fmla="*/ 3422276 w 4050926"/>
              <a:gd name="connsiteY117" fmla="*/ 2504514 h 2565026"/>
              <a:gd name="connsiteX118" fmla="*/ 3435723 w 4050926"/>
              <a:gd name="connsiteY118" fmla="*/ 2504514 h 2565026"/>
              <a:gd name="connsiteX119" fmla="*/ 3435723 w 4050926"/>
              <a:gd name="connsiteY119" fmla="*/ 2565026 h 2565026"/>
              <a:gd name="connsiteX120" fmla="*/ 4050926 w 4050926"/>
              <a:gd name="connsiteY120" fmla="*/ 2565026 h 2565026"/>
              <a:gd name="connsiteX0" fmla="*/ 0 w 4050926"/>
              <a:gd name="connsiteY0" fmla="*/ 0 h 2565026"/>
              <a:gd name="connsiteX1" fmla="*/ 0 w 4050926"/>
              <a:gd name="connsiteY1" fmla="*/ 53788 h 2565026"/>
              <a:gd name="connsiteX2" fmla="*/ 57150 w 4050926"/>
              <a:gd name="connsiteY2" fmla="*/ 53788 h 2565026"/>
              <a:gd name="connsiteX3" fmla="*/ 57150 w 4050926"/>
              <a:gd name="connsiteY3" fmla="*/ 100853 h 2565026"/>
              <a:gd name="connsiteX4" fmla="*/ 90767 w 4050926"/>
              <a:gd name="connsiteY4" fmla="*/ 100853 h 2565026"/>
              <a:gd name="connsiteX5" fmla="*/ 90767 w 4050926"/>
              <a:gd name="connsiteY5" fmla="*/ 141194 h 2565026"/>
              <a:gd name="connsiteX6" fmla="*/ 127747 w 4050926"/>
              <a:gd name="connsiteY6" fmla="*/ 141194 h 2565026"/>
              <a:gd name="connsiteX7" fmla="*/ 127747 w 4050926"/>
              <a:gd name="connsiteY7" fmla="*/ 171450 h 2565026"/>
              <a:gd name="connsiteX8" fmla="*/ 151279 w 4050926"/>
              <a:gd name="connsiteY8" fmla="*/ 171450 h 2565026"/>
              <a:gd name="connsiteX9" fmla="*/ 151279 w 4050926"/>
              <a:gd name="connsiteY9" fmla="*/ 221876 h 2565026"/>
              <a:gd name="connsiteX10" fmla="*/ 171450 w 4050926"/>
              <a:gd name="connsiteY10" fmla="*/ 221876 h 2565026"/>
              <a:gd name="connsiteX11" fmla="*/ 171450 w 4050926"/>
              <a:gd name="connsiteY11" fmla="*/ 265579 h 2565026"/>
              <a:gd name="connsiteX12" fmla="*/ 208429 w 4050926"/>
              <a:gd name="connsiteY12" fmla="*/ 265579 h 2565026"/>
              <a:gd name="connsiteX13" fmla="*/ 208429 w 4050926"/>
              <a:gd name="connsiteY13" fmla="*/ 346261 h 2565026"/>
              <a:gd name="connsiteX14" fmla="*/ 231961 w 4050926"/>
              <a:gd name="connsiteY14" fmla="*/ 346261 h 2565026"/>
              <a:gd name="connsiteX15" fmla="*/ 231961 w 4050926"/>
              <a:gd name="connsiteY15" fmla="*/ 389964 h 2565026"/>
              <a:gd name="connsiteX16" fmla="*/ 231961 w 4050926"/>
              <a:gd name="connsiteY16" fmla="*/ 389964 h 2565026"/>
              <a:gd name="connsiteX17" fmla="*/ 231961 w 4050926"/>
              <a:gd name="connsiteY17" fmla="*/ 457200 h 2565026"/>
              <a:gd name="connsiteX18" fmla="*/ 285750 w 4050926"/>
              <a:gd name="connsiteY18" fmla="*/ 457200 h 2565026"/>
              <a:gd name="connsiteX19" fmla="*/ 285750 w 4050926"/>
              <a:gd name="connsiteY19" fmla="*/ 521073 h 2565026"/>
              <a:gd name="connsiteX20" fmla="*/ 316006 w 4050926"/>
              <a:gd name="connsiteY20" fmla="*/ 521073 h 2565026"/>
              <a:gd name="connsiteX21" fmla="*/ 316006 w 4050926"/>
              <a:gd name="connsiteY21" fmla="*/ 568138 h 2565026"/>
              <a:gd name="connsiteX22" fmla="*/ 336176 w 4050926"/>
              <a:gd name="connsiteY22" fmla="*/ 568138 h 2565026"/>
              <a:gd name="connsiteX23" fmla="*/ 336176 w 4050926"/>
              <a:gd name="connsiteY23" fmla="*/ 635373 h 2565026"/>
              <a:gd name="connsiteX24" fmla="*/ 352985 w 4050926"/>
              <a:gd name="connsiteY24" fmla="*/ 635373 h 2565026"/>
              <a:gd name="connsiteX25" fmla="*/ 352985 w 4050926"/>
              <a:gd name="connsiteY25" fmla="*/ 668991 h 2565026"/>
              <a:gd name="connsiteX26" fmla="*/ 369794 w 4050926"/>
              <a:gd name="connsiteY26" fmla="*/ 668991 h 2565026"/>
              <a:gd name="connsiteX27" fmla="*/ 369794 w 4050926"/>
              <a:gd name="connsiteY27" fmla="*/ 722779 h 2565026"/>
              <a:gd name="connsiteX28" fmla="*/ 386603 w 4050926"/>
              <a:gd name="connsiteY28" fmla="*/ 722779 h 2565026"/>
              <a:gd name="connsiteX29" fmla="*/ 386603 w 4050926"/>
              <a:gd name="connsiteY29" fmla="*/ 773206 h 2565026"/>
              <a:gd name="connsiteX30" fmla="*/ 430306 w 4050926"/>
              <a:gd name="connsiteY30" fmla="*/ 773206 h 2565026"/>
              <a:gd name="connsiteX31" fmla="*/ 430306 w 4050926"/>
              <a:gd name="connsiteY31" fmla="*/ 816909 h 2565026"/>
              <a:gd name="connsiteX32" fmla="*/ 453838 w 4050926"/>
              <a:gd name="connsiteY32" fmla="*/ 816909 h 2565026"/>
              <a:gd name="connsiteX33" fmla="*/ 453838 w 4050926"/>
              <a:gd name="connsiteY33" fmla="*/ 850526 h 2565026"/>
              <a:gd name="connsiteX34" fmla="*/ 487456 w 4050926"/>
              <a:gd name="connsiteY34" fmla="*/ 850526 h 2565026"/>
              <a:gd name="connsiteX35" fmla="*/ 487456 w 4050926"/>
              <a:gd name="connsiteY35" fmla="*/ 897591 h 2565026"/>
              <a:gd name="connsiteX36" fmla="*/ 527797 w 4050926"/>
              <a:gd name="connsiteY36" fmla="*/ 897591 h 2565026"/>
              <a:gd name="connsiteX37" fmla="*/ 527797 w 4050926"/>
              <a:gd name="connsiteY37" fmla="*/ 927847 h 2565026"/>
              <a:gd name="connsiteX38" fmla="*/ 574861 w 4050926"/>
              <a:gd name="connsiteY38" fmla="*/ 927847 h 2565026"/>
              <a:gd name="connsiteX39" fmla="*/ 574861 w 4050926"/>
              <a:gd name="connsiteY39" fmla="*/ 984997 h 2565026"/>
              <a:gd name="connsiteX40" fmla="*/ 608479 w 4050926"/>
              <a:gd name="connsiteY40" fmla="*/ 984997 h 2565026"/>
              <a:gd name="connsiteX41" fmla="*/ 608479 w 4050926"/>
              <a:gd name="connsiteY41" fmla="*/ 1065679 h 2565026"/>
              <a:gd name="connsiteX42" fmla="*/ 648820 w 4050926"/>
              <a:gd name="connsiteY42" fmla="*/ 1065679 h 2565026"/>
              <a:gd name="connsiteX43" fmla="*/ 648820 w 4050926"/>
              <a:gd name="connsiteY43" fmla="*/ 1112744 h 2565026"/>
              <a:gd name="connsiteX44" fmla="*/ 682438 w 4050926"/>
              <a:gd name="connsiteY44" fmla="*/ 1112744 h 2565026"/>
              <a:gd name="connsiteX45" fmla="*/ 682438 w 4050926"/>
              <a:gd name="connsiteY45" fmla="*/ 1169894 h 2565026"/>
              <a:gd name="connsiteX46" fmla="*/ 722779 w 4050926"/>
              <a:gd name="connsiteY46" fmla="*/ 1169894 h 2565026"/>
              <a:gd name="connsiteX47" fmla="*/ 722779 w 4050926"/>
              <a:gd name="connsiteY47" fmla="*/ 1233767 h 2565026"/>
              <a:gd name="connsiteX48" fmla="*/ 742950 w 4050926"/>
              <a:gd name="connsiteY48" fmla="*/ 1233767 h 2565026"/>
              <a:gd name="connsiteX49" fmla="*/ 742950 w 4050926"/>
              <a:gd name="connsiteY49" fmla="*/ 1270747 h 2565026"/>
              <a:gd name="connsiteX50" fmla="*/ 786653 w 4050926"/>
              <a:gd name="connsiteY50" fmla="*/ 1270747 h 2565026"/>
              <a:gd name="connsiteX51" fmla="*/ 786653 w 4050926"/>
              <a:gd name="connsiteY51" fmla="*/ 1311088 h 2565026"/>
              <a:gd name="connsiteX52" fmla="*/ 816908 w 4050926"/>
              <a:gd name="connsiteY52" fmla="*/ 1311088 h 2565026"/>
              <a:gd name="connsiteX53" fmla="*/ 816908 w 4050926"/>
              <a:gd name="connsiteY53" fmla="*/ 1337982 h 2565026"/>
              <a:gd name="connsiteX54" fmla="*/ 914400 w 4050926"/>
              <a:gd name="connsiteY54" fmla="*/ 1337982 h 2565026"/>
              <a:gd name="connsiteX55" fmla="*/ 911578 w 4050926"/>
              <a:gd name="connsiteY55" fmla="*/ 1366204 h 2565026"/>
              <a:gd name="connsiteX56" fmla="*/ 941294 w 4050926"/>
              <a:gd name="connsiteY56" fmla="*/ 1364876 h 2565026"/>
              <a:gd name="connsiteX57" fmla="*/ 941294 w 4050926"/>
              <a:gd name="connsiteY57" fmla="*/ 1415303 h 2565026"/>
              <a:gd name="connsiteX58" fmla="*/ 1001806 w 4050926"/>
              <a:gd name="connsiteY58" fmla="*/ 1415303 h 2565026"/>
              <a:gd name="connsiteX59" fmla="*/ 1001806 w 4050926"/>
              <a:gd name="connsiteY59" fmla="*/ 1452282 h 2565026"/>
              <a:gd name="connsiteX60" fmla="*/ 1042147 w 4050926"/>
              <a:gd name="connsiteY60" fmla="*/ 1452282 h 2565026"/>
              <a:gd name="connsiteX61" fmla="*/ 1042147 w 4050926"/>
              <a:gd name="connsiteY61" fmla="*/ 1489261 h 2565026"/>
              <a:gd name="connsiteX62" fmla="*/ 1102658 w 4050926"/>
              <a:gd name="connsiteY62" fmla="*/ 1489261 h 2565026"/>
              <a:gd name="connsiteX63" fmla="*/ 1102658 w 4050926"/>
              <a:gd name="connsiteY63" fmla="*/ 1529603 h 2565026"/>
              <a:gd name="connsiteX64" fmla="*/ 1163170 w 4050926"/>
              <a:gd name="connsiteY64" fmla="*/ 1529603 h 2565026"/>
              <a:gd name="connsiteX65" fmla="*/ 1163170 w 4050926"/>
              <a:gd name="connsiteY65" fmla="*/ 1563220 h 2565026"/>
              <a:gd name="connsiteX66" fmla="*/ 1163170 w 4050926"/>
              <a:gd name="connsiteY66" fmla="*/ 1563220 h 2565026"/>
              <a:gd name="connsiteX67" fmla="*/ 1190064 w 4050926"/>
              <a:gd name="connsiteY67" fmla="*/ 1563220 h 2565026"/>
              <a:gd name="connsiteX68" fmla="*/ 1190064 w 4050926"/>
              <a:gd name="connsiteY68" fmla="*/ 1610285 h 2565026"/>
              <a:gd name="connsiteX69" fmla="*/ 1233767 w 4050926"/>
              <a:gd name="connsiteY69" fmla="*/ 1610285 h 2565026"/>
              <a:gd name="connsiteX70" fmla="*/ 1233767 w 4050926"/>
              <a:gd name="connsiteY70" fmla="*/ 1647264 h 2565026"/>
              <a:gd name="connsiteX71" fmla="*/ 1257300 w 4050926"/>
              <a:gd name="connsiteY71" fmla="*/ 1647264 h 2565026"/>
              <a:gd name="connsiteX72" fmla="*/ 1274108 w 4050926"/>
              <a:gd name="connsiteY72" fmla="*/ 1647264 h 2565026"/>
              <a:gd name="connsiteX73" fmla="*/ 1274108 w 4050926"/>
              <a:gd name="connsiteY73" fmla="*/ 1667435 h 2565026"/>
              <a:gd name="connsiteX74" fmla="*/ 1321173 w 4050926"/>
              <a:gd name="connsiteY74" fmla="*/ 1667435 h 2565026"/>
              <a:gd name="connsiteX75" fmla="*/ 1321173 w 4050926"/>
              <a:gd name="connsiteY75" fmla="*/ 1717861 h 2565026"/>
              <a:gd name="connsiteX76" fmla="*/ 1422026 w 4050926"/>
              <a:gd name="connsiteY76" fmla="*/ 1717861 h 2565026"/>
              <a:gd name="connsiteX77" fmla="*/ 1422026 w 4050926"/>
              <a:gd name="connsiteY77" fmla="*/ 1771650 h 2565026"/>
              <a:gd name="connsiteX78" fmla="*/ 1472453 w 4050926"/>
              <a:gd name="connsiteY78" fmla="*/ 1771650 h 2565026"/>
              <a:gd name="connsiteX79" fmla="*/ 1472453 w 4050926"/>
              <a:gd name="connsiteY79" fmla="*/ 1801906 h 2565026"/>
              <a:gd name="connsiteX80" fmla="*/ 1536326 w 4050926"/>
              <a:gd name="connsiteY80" fmla="*/ 1801906 h 2565026"/>
              <a:gd name="connsiteX81" fmla="*/ 1536326 w 4050926"/>
              <a:gd name="connsiteY81" fmla="*/ 1852332 h 2565026"/>
              <a:gd name="connsiteX82" fmla="*/ 1606923 w 4050926"/>
              <a:gd name="connsiteY82" fmla="*/ 1852332 h 2565026"/>
              <a:gd name="connsiteX83" fmla="*/ 1606923 w 4050926"/>
              <a:gd name="connsiteY83" fmla="*/ 1879226 h 2565026"/>
              <a:gd name="connsiteX84" fmla="*/ 1714500 w 4050926"/>
              <a:gd name="connsiteY84" fmla="*/ 1879226 h 2565026"/>
              <a:gd name="connsiteX85" fmla="*/ 1714500 w 4050926"/>
              <a:gd name="connsiteY85" fmla="*/ 1899397 h 2565026"/>
              <a:gd name="connsiteX86" fmla="*/ 1764926 w 4050926"/>
              <a:gd name="connsiteY86" fmla="*/ 1899397 h 2565026"/>
              <a:gd name="connsiteX87" fmla="*/ 1764926 w 4050926"/>
              <a:gd name="connsiteY87" fmla="*/ 1933014 h 2565026"/>
              <a:gd name="connsiteX88" fmla="*/ 1906120 w 4050926"/>
              <a:gd name="connsiteY88" fmla="*/ 1933014 h 2565026"/>
              <a:gd name="connsiteX89" fmla="*/ 1906120 w 4050926"/>
              <a:gd name="connsiteY89" fmla="*/ 1983441 h 2565026"/>
              <a:gd name="connsiteX90" fmla="*/ 2074208 w 4050926"/>
              <a:gd name="connsiteY90" fmla="*/ 1983441 h 2565026"/>
              <a:gd name="connsiteX91" fmla="*/ 2074208 w 4050926"/>
              <a:gd name="connsiteY91" fmla="*/ 2020420 h 2565026"/>
              <a:gd name="connsiteX92" fmla="*/ 2127997 w 4050926"/>
              <a:gd name="connsiteY92" fmla="*/ 2020420 h 2565026"/>
              <a:gd name="connsiteX93" fmla="*/ 2127997 w 4050926"/>
              <a:gd name="connsiteY93" fmla="*/ 2050676 h 2565026"/>
              <a:gd name="connsiteX94" fmla="*/ 2188508 w 4050926"/>
              <a:gd name="connsiteY94" fmla="*/ 2050676 h 2565026"/>
              <a:gd name="connsiteX95" fmla="*/ 2188508 w 4050926"/>
              <a:gd name="connsiteY95" fmla="*/ 2064123 h 2565026"/>
              <a:gd name="connsiteX96" fmla="*/ 2242297 w 4050926"/>
              <a:gd name="connsiteY96" fmla="*/ 2064123 h 2565026"/>
              <a:gd name="connsiteX97" fmla="*/ 2242297 w 4050926"/>
              <a:gd name="connsiteY97" fmla="*/ 2101103 h 2565026"/>
              <a:gd name="connsiteX98" fmla="*/ 2279276 w 4050926"/>
              <a:gd name="connsiteY98" fmla="*/ 2101103 h 2565026"/>
              <a:gd name="connsiteX99" fmla="*/ 2279276 w 4050926"/>
              <a:gd name="connsiteY99" fmla="*/ 2117911 h 2565026"/>
              <a:gd name="connsiteX100" fmla="*/ 2366682 w 4050926"/>
              <a:gd name="connsiteY100" fmla="*/ 2117911 h 2565026"/>
              <a:gd name="connsiteX101" fmla="*/ 2366682 w 4050926"/>
              <a:gd name="connsiteY101" fmla="*/ 2158253 h 2565026"/>
              <a:gd name="connsiteX102" fmla="*/ 2407023 w 4050926"/>
              <a:gd name="connsiteY102" fmla="*/ 2158253 h 2565026"/>
              <a:gd name="connsiteX103" fmla="*/ 2407023 w 4050926"/>
              <a:gd name="connsiteY103" fmla="*/ 2185147 h 2565026"/>
              <a:gd name="connsiteX104" fmla="*/ 2618814 w 4050926"/>
              <a:gd name="connsiteY104" fmla="*/ 2185147 h 2565026"/>
              <a:gd name="connsiteX105" fmla="*/ 2618814 w 4050926"/>
              <a:gd name="connsiteY105" fmla="*/ 2185147 h 2565026"/>
              <a:gd name="connsiteX106" fmla="*/ 2645708 w 4050926"/>
              <a:gd name="connsiteY106" fmla="*/ 2212041 h 2565026"/>
              <a:gd name="connsiteX107" fmla="*/ 2645708 w 4050926"/>
              <a:gd name="connsiteY107" fmla="*/ 2242297 h 2565026"/>
              <a:gd name="connsiteX108" fmla="*/ 2709582 w 4050926"/>
              <a:gd name="connsiteY108" fmla="*/ 2242297 h 2565026"/>
              <a:gd name="connsiteX109" fmla="*/ 2709582 w 4050926"/>
              <a:gd name="connsiteY109" fmla="*/ 2272553 h 2565026"/>
              <a:gd name="connsiteX110" fmla="*/ 2756647 w 4050926"/>
              <a:gd name="connsiteY110" fmla="*/ 2272553 h 2565026"/>
              <a:gd name="connsiteX111" fmla="*/ 2756647 w 4050926"/>
              <a:gd name="connsiteY111" fmla="*/ 2316256 h 2565026"/>
              <a:gd name="connsiteX112" fmla="*/ 3035673 w 4050926"/>
              <a:gd name="connsiteY112" fmla="*/ 2316256 h 2565026"/>
              <a:gd name="connsiteX113" fmla="*/ 3035673 w 4050926"/>
              <a:gd name="connsiteY113" fmla="*/ 2353235 h 2565026"/>
              <a:gd name="connsiteX114" fmla="*/ 3321423 w 4050926"/>
              <a:gd name="connsiteY114" fmla="*/ 2353235 h 2565026"/>
              <a:gd name="connsiteX115" fmla="*/ 3321423 w 4050926"/>
              <a:gd name="connsiteY115" fmla="*/ 2417109 h 2565026"/>
              <a:gd name="connsiteX116" fmla="*/ 3422276 w 4050926"/>
              <a:gd name="connsiteY116" fmla="*/ 2417109 h 2565026"/>
              <a:gd name="connsiteX117" fmla="*/ 3422276 w 4050926"/>
              <a:gd name="connsiteY117" fmla="*/ 2504514 h 2565026"/>
              <a:gd name="connsiteX118" fmla="*/ 3435723 w 4050926"/>
              <a:gd name="connsiteY118" fmla="*/ 2504514 h 2565026"/>
              <a:gd name="connsiteX119" fmla="*/ 3435723 w 4050926"/>
              <a:gd name="connsiteY119" fmla="*/ 2565026 h 2565026"/>
              <a:gd name="connsiteX120" fmla="*/ 4050926 w 4050926"/>
              <a:gd name="connsiteY120" fmla="*/ 2565026 h 2565026"/>
              <a:gd name="connsiteX0" fmla="*/ 0 w 4050926"/>
              <a:gd name="connsiteY0" fmla="*/ 0 h 2565026"/>
              <a:gd name="connsiteX1" fmla="*/ 0 w 4050926"/>
              <a:gd name="connsiteY1" fmla="*/ 53788 h 2565026"/>
              <a:gd name="connsiteX2" fmla="*/ 57150 w 4050926"/>
              <a:gd name="connsiteY2" fmla="*/ 53788 h 2565026"/>
              <a:gd name="connsiteX3" fmla="*/ 57150 w 4050926"/>
              <a:gd name="connsiteY3" fmla="*/ 100853 h 2565026"/>
              <a:gd name="connsiteX4" fmla="*/ 90767 w 4050926"/>
              <a:gd name="connsiteY4" fmla="*/ 100853 h 2565026"/>
              <a:gd name="connsiteX5" fmla="*/ 90767 w 4050926"/>
              <a:gd name="connsiteY5" fmla="*/ 141194 h 2565026"/>
              <a:gd name="connsiteX6" fmla="*/ 127747 w 4050926"/>
              <a:gd name="connsiteY6" fmla="*/ 141194 h 2565026"/>
              <a:gd name="connsiteX7" fmla="*/ 127747 w 4050926"/>
              <a:gd name="connsiteY7" fmla="*/ 171450 h 2565026"/>
              <a:gd name="connsiteX8" fmla="*/ 151279 w 4050926"/>
              <a:gd name="connsiteY8" fmla="*/ 171450 h 2565026"/>
              <a:gd name="connsiteX9" fmla="*/ 151279 w 4050926"/>
              <a:gd name="connsiteY9" fmla="*/ 221876 h 2565026"/>
              <a:gd name="connsiteX10" fmla="*/ 171450 w 4050926"/>
              <a:gd name="connsiteY10" fmla="*/ 221876 h 2565026"/>
              <a:gd name="connsiteX11" fmla="*/ 171450 w 4050926"/>
              <a:gd name="connsiteY11" fmla="*/ 265579 h 2565026"/>
              <a:gd name="connsiteX12" fmla="*/ 208429 w 4050926"/>
              <a:gd name="connsiteY12" fmla="*/ 265579 h 2565026"/>
              <a:gd name="connsiteX13" fmla="*/ 208429 w 4050926"/>
              <a:gd name="connsiteY13" fmla="*/ 346261 h 2565026"/>
              <a:gd name="connsiteX14" fmla="*/ 231961 w 4050926"/>
              <a:gd name="connsiteY14" fmla="*/ 346261 h 2565026"/>
              <a:gd name="connsiteX15" fmla="*/ 231961 w 4050926"/>
              <a:gd name="connsiteY15" fmla="*/ 389964 h 2565026"/>
              <a:gd name="connsiteX16" fmla="*/ 231961 w 4050926"/>
              <a:gd name="connsiteY16" fmla="*/ 389964 h 2565026"/>
              <a:gd name="connsiteX17" fmla="*/ 231961 w 4050926"/>
              <a:gd name="connsiteY17" fmla="*/ 457200 h 2565026"/>
              <a:gd name="connsiteX18" fmla="*/ 285750 w 4050926"/>
              <a:gd name="connsiteY18" fmla="*/ 457200 h 2565026"/>
              <a:gd name="connsiteX19" fmla="*/ 285750 w 4050926"/>
              <a:gd name="connsiteY19" fmla="*/ 521073 h 2565026"/>
              <a:gd name="connsiteX20" fmla="*/ 316006 w 4050926"/>
              <a:gd name="connsiteY20" fmla="*/ 521073 h 2565026"/>
              <a:gd name="connsiteX21" fmla="*/ 316006 w 4050926"/>
              <a:gd name="connsiteY21" fmla="*/ 568138 h 2565026"/>
              <a:gd name="connsiteX22" fmla="*/ 336176 w 4050926"/>
              <a:gd name="connsiteY22" fmla="*/ 568138 h 2565026"/>
              <a:gd name="connsiteX23" fmla="*/ 336176 w 4050926"/>
              <a:gd name="connsiteY23" fmla="*/ 635373 h 2565026"/>
              <a:gd name="connsiteX24" fmla="*/ 352985 w 4050926"/>
              <a:gd name="connsiteY24" fmla="*/ 635373 h 2565026"/>
              <a:gd name="connsiteX25" fmla="*/ 352985 w 4050926"/>
              <a:gd name="connsiteY25" fmla="*/ 668991 h 2565026"/>
              <a:gd name="connsiteX26" fmla="*/ 369794 w 4050926"/>
              <a:gd name="connsiteY26" fmla="*/ 668991 h 2565026"/>
              <a:gd name="connsiteX27" fmla="*/ 369794 w 4050926"/>
              <a:gd name="connsiteY27" fmla="*/ 722779 h 2565026"/>
              <a:gd name="connsiteX28" fmla="*/ 386603 w 4050926"/>
              <a:gd name="connsiteY28" fmla="*/ 722779 h 2565026"/>
              <a:gd name="connsiteX29" fmla="*/ 386603 w 4050926"/>
              <a:gd name="connsiteY29" fmla="*/ 773206 h 2565026"/>
              <a:gd name="connsiteX30" fmla="*/ 430306 w 4050926"/>
              <a:gd name="connsiteY30" fmla="*/ 773206 h 2565026"/>
              <a:gd name="connsiteX31" fmla="*/ 430306 w 4050926"/>
              <a:gd name="connsiteY31" fmla="*/ 816909 h 2565026"/>
              <a:gd name="connsiteX32" fmla="*/ 453838 w 4050926"/>
              <a:gd name="connsiteY32" fmla="*/ 816909 h 2565026"/>
              <a:gd name="connsiteX33" fmla="*/ 453838 w 4050926"/>
              <a:gd name="connsiteY33" fmla="*/ 850526 h 2565026"/>
              <a:gd name="connsiteX34" fmla="*/ 487456 w 4050926"/>
              <a:gd name="connsiteY34" fmla="*/ 850526 h 2565026"/>
              <a:gd name="connsiteX35" fmla="*/ 487456 w 4050926"/>
              <a:gd name="connsiteY35" fmla="*/ 897591 h 2565026"/>
              <a:gd name="connsiteX36" fmla="*/ 527797 w 4050926"/>
              <a:gd name="connsiteY36" fmla="*/ 897591 h 2565026"/>
              <a:gd name="connsiteX37" fmla="*/ 527797 w 4050926"/>
              <a:gd name="connsiteY37" fmla="*/ 927847 h 2565026"/>
              <a:gd name="connsiteX38" fmla="*/ 574861 w 4050926"/>
              <a:gd name="connsiteY38" fmla="*/ 927847 h 2565026"/>
              <a:gd name="connsiteX39" fmla="*/ 574861 w 4050926"/>
              <a:gd name="connsiteY39" fmla="*/ 984997 h 2565026"/>
              <a:gd name="connsiteX40" fmla="*/ 608479 w 4050926"/>
              <a:gd name="connsiteY40" fmla="*/ 984997 h 2565026"/>
              <a:gd name="connsiteX41" fmla="*/ 608479 w 4050926"/>
              <a:gd name="connsiteY41" fmla="*/ 1065679 h 2565026"/>
              <a:gd name="connsiteX42" fmla="*/ 648820 w 4050926"/>
              <a:gd name="connsiteY42" fmla="*/ 1065679 h 2565026"/>
              <a:gd name="connsiteX43" fmla="*/ 648820 w 4050926"/>
              <a:gd name="connsiteY43" fmla="*/ 1112744 h 2565026"/>
              <a:gd name="connsiteX44" fmla="*/ 682438 w 4050926"/>
              <a:gd name="connsiteY44" fmla="*/ 1112744 h 2565026"/>
              <a:gd name="connsiteX45" fmla="*/ 682438 w 4050926"/>
              <a:gd name="connsiteY45" fmla="*/ 1169894 h 2565026"/>
              <a:gd name="connsiteX46" fmla="*/ 722779 w 4050926"/>
              <a:gd name="connsiteY46" fmla="*/ 1169894 h 2565026"/>
              <a:gd name="connsiteX47" fmla="*/ 722779 w 4050926"/>
              <a:gd name="connsiteY47" fmla="*/ 1233767 h 2565026"/>
              <a:gd name="connsiteX48" fmla="*/ 742950 w 4050926"/>
              <a:gd name="connsiteY48" fmla="*/ 1233767 h 2565026"/>
              <a:gd name="connsiteX49" fmla="*/ 742950 w 4050926"/>
              <a:gd name="connsiteY49" fmla="*/ 1270747 h 2565026"/>
              <a:gd name="connsiteX50" fmla="*/ 786653 w 4050926"/>
              <a:gd name="connsiteY50" fmla="*/ 1270747 h 2565026"/>
              <a:gd name="connsiteX51" fmla="*/ 786653 w 4050926"/>
              <a:gd name="connsiteY51" fmla="*/ 1311088 h 2565026"/>
              <a:gd name="connsiteX52" fmla="*/ 816908 w 4050926"/>
              <a:gd name="connsiteY52" fmla="*/ 1311088 h 2565026"/>
              <a:gd name="connsiteX53" fmla="*/ 816908 w 4050926"/>
              <a:gd name="connsiteY53" fmla="*/ 1337982 h 2565026"/>
              <a:gd name="connsiteX54" fmla="*/ 914400 w 4050926"/>
              <a:gd name="connsiteY54" fmla="*/ 1337982 h 2565026"/>
              <a:gd name="connsiteX55" fmla="*/ 911578 w 4050926"/>
              <a:gd name="connsiteY55" fmla="*/ 1366204 h 2565026"/>
              <a:gd name="connsiteX56" fmla="*/ 941294 w 4050926"/>
              <a:gd name="connsiteY56" fmla="*/ 1364876 h 2565026"/>
              <a:gd name="connsiteX57" fmla="*/ 941294 w 4050926"/>
              <a:gd name="connsiteY57" fmla="*/ 1415303 h 2565026"/>
              <a:gd name="connsiteX58" fmla="*/ 1001806 w 4050926"/>
              <a:gd name="connsiteY58" fmla="*/ 1415303 h 2565026"/>
              <a:gd name="connsiteX59" fmla="*/ 1001806 w 4050926"/>
              <a:gd name="connsiteY59" fmla="*/ 1452282 h 2565026"/>
              <a:gd name="connsiteX60" fmla="*/ 1042147 w 4050926"/>
              <a:gd name="connsiteY60" fmla="*/ 1452282 h 2565026"/>
              <a:gd name="connsiteX61" fmla="*/ 1042147 w 4050926"/>
              <a:gd name="connsiteY61" fmla="*/ 1489261 h 2565026"/>
              <a:gd name="connsiteX62" fmla="*/ 1102658 w 4050926"/>
              <a:gd name="connsiteY62" fmla="*/ 1489261 h 2565026"/>
              <a:gd name="connsiteX63" fmla="*/ 1102658 w 4050926"/>
              <a:gd name="connsiteY63" fmla="*/ 1529603 h 2565026"/>
              <a:gd name="connsiteX64" fmla="*/ 1163170 w 4050926"/>
              <a:gd name="connsiteY64" fmla="*/ 1529603 h 2565026"/>
              <a:gd name="connsiteX65" fmla="*/ 1163170 w 4050926"/>
              <a:gd name="connsiteY65" fmla="*/ 1563220 h 2565026"/>
              <a:gd name="connsiteX66" fmla="*/ 1163170 w 4050926"/>
              <a:gd name="connsiteY66" fmla="*/ 1563220 h 2565026"/>
              <a:gd name="connsiteX67" fmla="*/ 1190064 w 4050926"/>
              <a:gd name="connsiteY67" fmla="*/ 1563220 h 2565026"/>
              <a:gd name="connsiteX68" fmla="*/ 1190064 w 4050926"/>
              <a:gd name="connsiteY68" fmla="*/ 1610285 h 2565026"/>
              <a:gd name="connsiteX69" fmla="*/ 1233767 w 4050926"/>
              <a:gd name="connsiteY69" fmla="*/ 1610285 h 2565026"/>
              <a:gd name="connsiteX70" fmla="*/ 1233767 w 4050926"/>
              <a:gd name="connsiteY70" fmla="*/ 1647264 h 2565026"/>
              <a:gd name="connsiteX71" fmla="*/ 1257300 w 4050926"/>
              <a:gd name="connsiteY71" fmla="*/ 1647264 h 2565026"/>
              <a:gd name="connsiteX72" fmla="*/ 1274108 w 4050926"/>
              <a:gd name="connsiteY72" fmla="*/ 1647264 h 2565026"/>
              <a:gd name="connsiteX73" fmla="*/ 1274108 w 4050926"/>
              <a:gd name="connsiteY73" fmla="*/ 1667435 h 2565026"/>
              <a:gd name="connsiteX74" fmla="*/ 1321173 w 4050926"/>
              <a:gd name="connsiteY74" fmla="*/ 1667435 h 2565026"/>
              <a:gd name="connsiteX75" fmla="*/ 1321173 w 4050926"/>
              <a:gd name="connsiteY75" fmla="*/ 1717861 h 2565026"/>
              <a:gd name="connsiteX76" fmla="*/ 1422026 w 4050926"/>
              <a:gd name="connsiteY76" fmla="*/ 1717861 h 2565026"/>
              <a:gd name="connsiteX77" fmla="*/ 1422026 w 4050926"/>
              <a:gd name="connsiteY77" fmla="*/ 1771650 h 2565026"/>
              <a:gd name="connsiteX78" fmla="*/ 1472453 w 4050926"/>
              <a:gd name="connsiteY78" fmla="*/ 1771650 h 2565026"/>
              <a:gd name="connsiteX79" fmla="*/ 1472453 w 4050926"/>
              <a:gd name="connsiteY79" fmla="*/ 1801906 h 2565026"/>
              <a:gd name="connsiteX80" fmla="*/ 1536326 w 4050926"/>
              <a:gd name="connsiteY80" fmla="*/ 1801906 h 2565026"/>
              <a:gd name="connsiteX81" fmla="*/ 1536326 w 4050926"/>
              <a:gd name="connsiteY81" fmla="*/ 1852332 h 2565026"/>
              <a:gd name="connsiteX82" fmla="*/ 1606923 w 4050926"/>
              <a:gd name="connsiteY82" fmla="*/ 1852332 h 2565026"/>
              <a:gd name="connsiteX83" fmla="*/ 1606923 w 4050926"/>
              <a:gd name="connsiteY83" fmla="*/ 1879226 h 2565026"/>
              <a:gd name="connsiteX84" fmla="*/ 1714500 w 4050926"/>
              <a:gd name="connsiteY84" fmla="*/ 1879226 h 2565026"/>
              <a:gd name="connsiteX85" fmla="*/ 1714500 w 4050926"/>
              <a:gd name="connsiteY85" fmla="*/ 1899397 h 2565026"/>
              <a:gd name="connsiteX86" fmla="*/ 1764926 w 4050926"/>
              <a:gd name="connsiteY86" fmla="*/ 1899397 h 2565026"/>
              <a:gd name="connsiteX87" fmla="*/ 1764926 w 4050926"/>
              <a:gd name="connsiteY87" fmla="*/ 1933014 h 2565026"/>
              <a:gd name="connsiteX88" fmla="*/ 1906120 w 4050926"/>
              <a:gd name="connsiteY88" fmla="*/ 1933014 h 2565026"/>
              <a:gd name="connsiteX89" fmla="*/ 1906120 w 4050926"/>
              <a:gd name="connsiteY89" fmla="*/ 1983441 h 2565026"/>
              <a:gd name="connsiteX90" fmla="*/ 2074208 w 4050926"/>
              <a:gd name="connsiteY90" fmla="*/ 1983441 h 2565026"/>
              <a:gd name="connsiteX91" fmla="*/ 2074208 w 4050926"/>
              <a:gd name="connsiteY91" fmla="*/ 2020420 h 2565026"/>
              <a:gd name="connsiteX92" fmla="*/ 2127997 w 4050926"/>
              <a:gd name="connsiteY92" fmla="*/ 2020420 h 2565026"/>
              <a:gd name="connsiteX93" fmla="*/ 2127997 w 4050926"/>
              <a:gd name="connsiteY93" fmla="*/ 2050676 h 2565026"/>
              <a:gd name="connsiteX94" fmla="*/ 2188508 w 4050926"/>
              <a:gd name="connsiteY94" fmla="*/ 2050676 h 2565026"/>
              <a:gd name="connsiteX95" fmla="*/ 2188508 w 4050926"/>
              <a:gd name="connsiteY95" fmla="*/ 2064123 h 2565026"/>
              <a:gd name="connsiteX96" fmla="*/ 2242297 w 4050926"/>
              <a:gd name="connsiteY96" fmla="*/ 2064123 h 2565026"/>
              <a:gd name="connsiteX97" fmla="*/ 2242297 w 4050926"/>
              <a:gd name="connsiteY97" fmla="*/ 2101103 h 2565026"/>
              <a:gd name="connsiteX98" fmla="*/ 2279276 w 4050926"/>
              <a:gd name="connsiteY98" fmla="*/ 2101103 h 2565026"/>
              <a:gd name="connsiteX99" fmla="*/ 2279276 w 4050926"/>
              <a:gd name="connsiteY99" fmla="*/ 2117911 h 2565026"/>
              <a:gd name="connsiteX100" fmla="*/ 2366682 w 4050926"/>
              <a:gd name="connsiteY100" fmla="*/ 2117911 h 2565026"/>
              <a:gd name="connsiteX101" fmla="*/ 2366682 w 4050926"/>
              <a:gd name="connsiteY101" fmla="*/ 2158253 h 2565026"/>
              <a:gd name="connsiteX102" fmla="*/ 2407023 w 4050926"/>
              <a:gd name="connsiteY102" fmla="*/ 2158253 h 2565026"/>
              <a:gd name="connsiteX103" fmla="*/ 2407023 w 4050926"/>
              <a:gd name="connsiteY103" fmla="*/ 2185147 h 2565026"/>
              <a:gd name="connsiteX104" fmla="*/ 2618814 w 4050926"/>
              <a:gd name="connsiteY104" fmla="*/ 2185147 h 2565026"/>
              <a:gd name="connsiteX105" fmla="*/ 2618814 w 4050926"/>
              <a:gd name="connsiteY105" fmla="*/ 2185147 h 2565026"/>
              <a:gd name="connsiteX106" fmla="*/ 2645708 w 4050926"/>
              <a:gd name="connsiteY106" fmla="*/ 2212041 h 2565026"/>
              <a:gd name="connsiteX107" fmla="*/ 2645708 w 4050926"/>
              <a:gd name="connsiteY107" fmla="*/ 2242297 h 2565026"/>
              <a:gd name="connsiteX108" fmla="*/ 2709582 w 4050926"/>
              <a:gd name="connsiteY108" fmla="*/ 2242297 h 2565026"/>
              <a:gd name="connsiteX109" fmla="*/ 2709582 w 4050926"/>
              <a:gd name="connsiteY109" fmla="*/ 2272553 h 2565026"/>
              <a:gd name="connsiteX110" fmla="*/ 2756647 w 4050926"/>
              <a:gd name="connsiteY110" fmla="*/ 2272553 h 2565026"/>
              <a:gd name="connsiteX111" fmla="*/ 2756647 w 4050926"/>
              <a:gd name="connsiteY111" fmla="*/ 2316256 h 2565026"/>
              <a:gd name="connsiteX112" fmla="*/ 3035673 w 4050926"/>
              <a:gd name="connsiteY112" fmla="*/ 2316256 h 2565026"/>
              <a:gd name="connsiteX113" fmla="*/ 3035673 w 4050926"/>
              <a:gd name="connsiteY113" fmla="*/ 2353235 h 2565026"/>
              <a:gd name="connsiteX114" fmla="*/ 3321423 w 4050926"/>
              <a:gd name="connsiteY114" fmla="*/ 2353235 h 2565026"/>
              <a:gd name="connsiteX115" fmla="*/ 3321423 w 4050926"/>
              <a:gd name="connsiteY115" fmla="*/ 2417109 h 2565026"/>
              <a:gd name="connsiteX116" fmla="*/ 3422276 w 4050926"/>
              <a:gd name="connsiteY116" fmla="*/ 2417109 h 2565026"/>
              <a:gd name="connsiteX117" fmla="*/ 3422276 w 4050926"/>
              <a:gd name="connsiteY117" fmla="*/ 2504514 h 2565026"/>
              <a:gd name="connsiteX118" fmla="*/ 3435723 w 4050926"/>
              <a:gd name="connsiteY118" fmla="*/ 2504514 h 2565026"/>
              <a:gd name="connsiteX119" fmla="*/ 3435723 w 4050926"/>
              <a:gd name="connsiteY119" fmla="*/ 2565026 h 2565026"/>
              <a:gd name="connsiteX120" fmla="*/ 4050926 w 4050926"/>
              <a:gd name="connsiteY120" fmla="*/ 2565026 h 2565026"/>
              <a:gd name="connsiteX0" fmla="*/ 0 w 4050926"/>
              <a:gd name="connsiteY0" fmla="*/ 0 h 2565026"/>
              <a:gd name="connsiteX1" fmla="*/ 0 w 4050926"/>
              <a:gd name="connsiteY1" fmla="*/ 53788 h 2565026"/>
              <a:gd name="connsiteX2" fmla="*/ 57150 w 4050926"/>
              <a:gd name="connsiteY2" fmla="*/ 53788 h 2565026"/>
              <a:gd name="connsiteX3" fmla="*/ 57150 w 4050926"/>
              <a:gd name="connsiteY3" fmla="*/ 100853 h 2565026"/>
              <a:gd name="connsiteX4" fmla="*/ 90767 w 4050926"/>
              <a:gd name="connsiteY4" fmla="*/ 100853 h 2565026"/>
              <a:gd name="connsiteX5" fmla="*/ 90767 w 4050926"/>
              <a:gd name="connsiteY5" fmla="*/ 141194 h 2565026"/>
              <a:gd name="connsiteX6" fmla="*/ 127747 w 4050926"/>
              <a:gd name="connsiteY6" fmla="*/ 141194 h 2565026"/>
              <a:gd name="connsiteX7" fmla="*/ 127747 w 4050926"/>
              <a:gd name="connsiteY7" fmla="*/ 171450 h 2565026"/>
              <a:gd name="connsiteX8" fmla="*/ 151279 w 4050926"/>
              <a:gd name="connsiteY8" fmla="*/ 171450 h 2565026"/>
              <a:gd name="connsiteX9" fmla="*/ 151279 w 4050926"/>
              <a:gd name="connsiteY9" fmla="*/ 221876 h 2565026"/>
              <a:gd name="connsiteX10" fmla="*/ 171450 w 4050926"/>
              <a:gd name="connsiteY10" fmla="*/ 221876 h 2565026"/>
              <a:gd name="connsiteX11" fmla="*/ 171450 w 4050926"/>
              <a:gd name="connsiteY11" fmla="*/ 265579 h 2565026"/>
              <a:gd name="connsiteX12" fmla="*/ 208429 w 4050926"/>
              <a:gd name="connsiteY12" fmla="*/ 265579 h 2565026"/>
              <a:gd name="connsiteX13" fmla="*/ 208429 w 4050926"/>
              <a:gd name="connsiteY13" fmla="*/ 346261 h 2565026"/>
              <a:gd name="connsiteX14" fmla="*/ 231961 w 4050926"/>
              <a:gd name="connsiteY14" fmla="*/ 346261 h 2565026"/>
              <a:gd name="connsiteX15" fmla="*/ 231961 w 4050926"/>
              <a:gd name="connsiteY15" fmla="*/ 389964 h 2565026"/>
              <a:gd name="connsiteX16" fmla="*/ 231961 w 4050926"/>
              <a:gd name="connsiteY16" fmla="*/ 389964 h 2565026"/>
              <a:gd name="connsiteX17" fmla="*/ 231961 w 4050926"/>
              <a:gd name="connsiteY17" fmla="*/ 457200 h 2565026"/>
              <a:gd name="connsiteX18" fmla="*/ 285750 w 4050926"/>
              <a:gd name="connsiteY18" fmla="*/ 457200 h 2565026"/>
              <a:gd name="connsiteX19" fmla="*/ 285750 w 4050926"/>
              <a:gd name="connsiteY19" fmla="*/ 521073 h 2565026"/>
              <a:gd name="connsiteX20" fmla="*/ 316006 w 4050926"/>
              <a:gd name="connsiteY20" fmla="*/ 521073 h 2565026"/>
              <a:gd name="connsiteX21" fmla="*/ 316006 w 4050926"/>
              <a:gd name="connsiteY21" fmla="*/ 568138 h 2565026"/>
              <a:gd name="connsiteX22" fmla="*/ 336176 w 4050926"/>
              <a:gd name="connsiteY22" fmla="*/ 568138 h 2565026"/>
              <a:gd name="connsiteX23" fmla="*/ 336176 w 4050926"/>
              <a:gd name="connsiteY23" fmla="*/ 635373 h 2565026"/>
              <a:gd name="connsiteX24" fmla="*/ 352985 w 4050926"/>
              <a:gd name="connsiteY24" fmla="*/ 635373 h 2565026"/>
              <a:gd name="connsiteX25" fmla="*/ 352985 w 4050926"/>
              <a:gd name="connsiteY25" fmla="*/ 668991 h 2565026"/>
              <a:gd name="connsiteX26" fmla="*/ 369794 w 4050926"/>
              <a:gd name="connsiteY26" fmla="*/ 668991 h 2565026"/>
              <a:gd name="connsiteX27" fmla="*/ 369794 w 4050926"/>
              <a:gd name="connsiteY27" fmla="*/ 722779 h 2565026"/>
              <a:gd name="connsiteX28" fmla="*/ 386603 w 4050926"/>
              <a:gd name="connsiteY28" fmla="*/ 722779 h 2565026"/>
              <a:gd name="connsiteX29" fmla="*/ 386603 w 4050926"/>
              <a:gd name="connsiteY29" fmla="*/ 773206 h 2565026"/>
              <a:gd name="connsiteX30" fmla="*/ 430306 w 4050926"/>
              <a:gd name="connsiteY30" fmla="*/ 773206 h 2565026"/>
              <a:gd name="connsiteX31" fmla="*/ 430306 w 4050926"/>
              <a:gd name="connsiteY31" fmla="*/ 816909 h 2565026"/>
              <a:gd name="connsiteX32" fmla="*/ 453838 w 4050926"/>
              <a:gd name="connsiteY32" fmla="*/ 816909 h 2565026"/>
              <a:gd name="connsiteX33" fmla="*/ 453838 w 4050926"/>
              <a:gd name="connsiteY33" fmla="*/ 850526 h 2565026"/>
              <a:gd name="connsiteX34" fmla="*/ 487456 w 4050926"/>
              <a:gd name="connsiteY34" fmla="*/ 850526 h 2565026"/>
              <a:gd name="connsiteX35" fmla="*/ 487456 w 4050926"/>
              <a:gd name="connsiteY35" fmla="*/ 897591 h 2565026"/>
              <a:gd name="connsiteX36" fmla="*/ 527797 w 4050926"/>
              <a:gd name="connsiteY36" fmla="*/ 897591 h 2565026"/>
              <a:gd name="connsiteX37" fmla="*/ 527797 w 4050926"/>
              <a:gd name="connsiteY37" fmla="*/ 927847 h 2565026"/>
              <a:gd name="connsiteX38" fmla="*/ 574861 w 4050926"/>
              <a:gd name="connsiteY38" fmla="*/ 927847 h 2565026"/>
              <a:gd name="connsiteX39" fmla="*/ 574861 w 4050926"/>
              <a:gd name="connsiteY39" fmla="*/ 984997 h 2565026"/>
              <a:gd name="connsiteX40" fmla="*/ 608479 w 4050926"/>
              <a:gd name="connsiteY40" fmla="*/ 984997 h 2565026"/>
              <a:gd name="connsiteX41" fmla="*/ 608479 w 4050926"/>
              <a:gd name="connsiteY41" fmla="*/ 1065679 h 2565026"/>
              <a:gd name="connsiteX42" fmla="*/ 648820 w 4050926"/>
              <a:gd name="connsiteY42" fmla="*/ 1065679 h 2565026"/>
              <a:gd name="connsiteX43" fmla="*/ 648820 w 4050926"/>
              <a:gd name="connsiteY43" fmla="*/ 1112744 h 2565026"/>
              <a:gd name="connsiteX44" fmla="*/ 682438 w 4050926"/>
              <a:gd name="connsiteY44" fmla="*/ 1112744 h 2565026"/>
              <a:gd name="connsiteX45" fmla="*/ 682438 w 4050926"/>
              <a:gd name="connsiteY45" fmla="*/ 1169894 h 2565026"/>
              <a:gd name="connsiteX46" fmla="*/ 722779 w 4050926"/>
              <a:gd name="connsiteY46" fmla="*/ 1169894 h 2565026"/>
              <a:gd name="connsiteX47" fmla="*/ 722779 w 4050926"/>
              <a:gd name="connsiteY47" fmla="*/ 1233767 h 2565026"/>
              <a:gd name="connsiteX48" fmla="*/ 742950 w 4050926"/>
              <a:gd name="connsiteY48" fmla="*/ 1233767 h 2565026"/>
              <a:gd name="connsiteX49" fmla="*/ 742950 w 4050926"/>
              <a:gd name="connsiteY49" fmla="*/ 1270747 h 2565026"/>
              <a:gd name="connsiteX50" fmla="*/ 786653 w 4050926"/>
              <a:gd name="connsiteY50" fmla="*/ 1270747 h 2565026"/>
              <a:gd name="connsiteX51" fmla="*/ 786653 w 4050926"/>
              <a:gd name="connsiteY51" fmla="*/ 1311088 h 2565026"/>
              <a:gd name="connsiteX52" fmla="*/ 816908 w 4050926"/>
              <a:gd name="connsiteY52" fmla="*/ 1311088 h 2565026"/>
              <a:gd name="connsiteX53" fmla="*/ 816908 w 4050926"/>
              <a:gd name="connsiteY53" fmla="*/ 1337982 h 2565026"/>
              <a:gd name="connsiteX54" fmla="*/ 914400 w 4050926"/>
              <a:gd name="connsiteY54" fmla="*/ 1337982 h 2565026"/>
              <a:gd name="connsiteX55" fmla="*/ 911578 w 4050926"/>
              <a:gd name="connsiteY55" fmla="*/ 1366204 h 2565026"/>
              <a:gd name="connsiteX56" fmla="*/ 941294 w 4050926"/>
              <a:gd name="connsiteY56" fmla="*/ 1364876 h 2565026"/>
              <a:gd name="connsiteX57" fmla="*/ 941294 w 4050926"/>
              <a:gd name="connsiteY57" fmla="*/ 1415303 h 2565026"/>
              <a:gd name="connsiteX58" fmla="*/ 1001806 w 4050926"/>
              <a:gd name="connsiteY58" fmla="*/ 1415303 h 2565026"/>
              <a:gd name="connsiteX59" fmla="*/ 1001806 w 4050926"/>
              <a:gd name="connsiteY59" fmla="*/ 1452282 h 2565026"/>
              <a:gd name="connsiteX60" fmla="*/ 1042147 w 4050926"/>
              <a:gd name="connsiteY60" fmla="*/ 1452282 h 2565026"/>
              <a:gd name="connsiteX61" fmla="*/ 1042147 w 4050926"/>
              <a:gd name="connsiteY61" fmla="*/ 1489261 h 2565026"/>
              <a:gd name="connsiteX62" fmla="*/ 1102658 w 4050926"/>
              <a:gd name="connsiteY62" fmla="*/ 1489261 h 2565026"/>
              <a:gd name="connsiteX63" fmla="*/ 1102658 w 4050926"/>
              <a:gd name="connsiteY63" fmla="*/ 1529603 h 2565026"/>
              <a:gd name="connsiteX64" fmla="*/ 1163170 w 4050926"/>
              <a:gd name="connsiteY64" fmla="*/ 1529603 h 2565026"/>
              <a:gd name="connsiteX65" fmla="*/ 1163170 w 4050926"/>
              <a:gd name="connsiteY65" fmla="*/ 1563220 h 2565026"/>
              <a:gd name="connsiteX66" fmla="*/ 1163170 w 4050926"/>
              <a:gd name="connsiteY66" fmla="*/ 1563220 h 2565026"/>
              <a:gd name="connsiteX67" fmla="*/ 1190064 w 4050926"/>
              <a:gd name="connsiteY67" fmla="*/ 1563220 h 2565026"/>
              <a:gd name="connsiteX68" fmla="*/ 1190064 w 4050926"/>
              <a:gd name="connsiteY68" fmla="*/ 1610285 h 2565026"/>
              <a:gd name="connsiteX69" fmla="*/ 1233767 w 4050926"/>
              <a:gd name="connsiteY69" fmla="*/ 1610285 h 2565026"/>
              <a:gd name="connsiteX70" fmla="*/ 1233767 w 4050926"/>
              <a:gd name="connsiteY70" fmla="*/ 1647264 h 2565026"/>
              <a:gd name="connsiteX71" fmla="*/ 1257300 w 4050926"/>
              <a:gd name="connsiteY71" fmla="*/ 1647264 h 2565026"/>
              <a:gd name="connsiteX72" fmla="*/ 1274108 w 4050926"/>
              <a:gd name="connsiteY72" fmla="*/ 1647264 h 2565026"/>
              <a:gd name="connsiteX73" fmla="*/ 1274108 w 4050926"/>
              <a:gd name="connsiteY73" fmla="*/ 1667435 h 2565026"/>
              <a:gd name="connsiteX74" fmla="*/ 1321173 w 4050926"/>
              <a:gd name="connsiteY74" fmla="*/ 1667435 h 2565026"/>
              <a:gd name="connsiteX75" fmla="*/ 1321173 w 4050926"/>
              <a:gd name="connsiteY75" fmla="*/ 1717861 h 2565026"/>
              <a:gd name="connsiteX76" fmla="*/ 1422026 w 4050926"/>
              <a:gd name="connsiteY76" fmla="*/ 1717861 h 2565026"/>
              <a:gd name="connsiteX77" fmla="*/ 1422026 w 4050926"/>
              <a:gd name="connsiteY77" fmla="*/ 1771650 h 2565026"/>
              <a:gd name="connsiteX78" fmla="*/ 1472453 w 4050926"/>
              <a:gd name="connsiteY78" fmla="*/ 1771650 h 2565026"/>
              <a:gd name="connsiteX79" fmla="*/ 1472453 w 4050926"/>
              <a:gd name="connsiteY79" fmla="*/ 1801906 h 2565026"/>
              <a:gd name="connsiteX80" fmla="*/ 1536326 w 4050926"/>
              <a:gd name="connsiteY80" fmla="*/ 1801906 h 2565026"/>
              <a:gd name="connsiteX81" fmla="*/ 1536326 w 4050926"/>
              <a:gd name="connsiteY81" fmla="*/ 1852332 h 2565026"/>
              <a:gd name="connsiteX82" fmla="*/ 1606923 w 4050926"/>
              <a:gd name="connsiteY82" fmla="*/ 1852332 h 2565026"/>
              <a:gd name="connsiteX83" fmla="*/ 1606923 w 4050926"/>
              <a:gd name="connsiteY83" fmla="*/ 1879226 h 2565026"/>
              <a:gd name="connsiteX84" fmla="*/ 1714500 w 4050926"/>
              <a:gd name="connsiteY84" fmla="*/ 1879226 h 2565026"/>
              <a:gd name="connsiteX85" fmla="*/ 1714500 w 4050926"/>
              <a:gd name="connsiteY85" fmla="*/ 1899397 h 2565026"/>
              <a:gd name="connsiteX86" fmla="*/ 1764926 w 4050926"/>
              <a:gd name="connsiteY86" fmla="*/ 1899397 h 2565026"/>
              <a:gd name="connsiteX87" fmla="*/ 1764926 w 4050926"/>
              <a:gd name="connsiteY87" fmla="*/ 1933014 h 2565026"/>
              <a:gd name="connsiteX88" fmla="*/ 1906120 w 4050926"/>
              <a:gd name="connsiteY88" fmla="*/ 1933014 h 2565026"/>
              <a:gd name="connsiteX89" fmla="*/ 1906120 w 4050926"/>
              <a:gd name="connsiteY89" fmla="*/ 1983441 h 2565026"/>
              <a:gd name="connsiteX90" fmla="*/ 2074208 w 4050926"/>
              <a:gd name="connsiteY90" fmla="*/ 1983441 h 2565026"/>
              <a:gd name="connsiteX91" fmla="*/ 2074208 w 4050926"/>
              <a:gd name="connsiteY91" fmla="*/ 2020420 h 2565026"/>
              <a:gd name="connsiteX92" fmla="*/ 2127997 w 4050926"/>
              <a:gd name="connsiteY92" fmla="*/ 2020420 h 2565026"/>
              <a:gd name="connsiteX93" fmla="*/ 2127997 w 4050926"/>
              <a:gd name="connsiteY93" fmla="*/ 2050676 h 2565026"/>
              <a:gd name="connsiteX94" fmla="*/ 2188508 w 4050926"/>
              <a:gd name="connsiteY94" fmla="*/ 2050676 h 2565026"/>
              <a:gd name="connsiteX95" fmla="*/ 2188508 w 4050926"/>
              <a:gd name="connsiteY95" fmla="*/ 2064123 h 2565026"/>
              <a:gd name="connsiteX96" fmla="*/ 2242297 w 4050926"/>
              <a:gd name="connsiteY96" fmla="*/ 2064123 h 2565026"/>
              <a:gd name="connsiteX97" fmla="*/ 2242297 w 4050926"/>
              <a:gd name="connsiteY97" fmla="*/ 2101103 h 2565026"/>
              <a:gd name="connsiteX98" fmla="*/ 2279276 w 4050926"/>
              <a:gd name="connsiteY98" fmla="*/ 2101103 h 2565026"/>
              <a:gd name="connsiteX99" fmla="*/ 2279276 w 4050926"/>
              <a:gd name="connsiteY99" fmla="*/ 2117911 h 2565026"/>
              <a:gd name="connsiteX100" fmla="*/ 2366682 w 4050926"/>
              <a:gd name="connsiteY100" fmla="*/ 2117911 h 2565026"/>
              <a:gd name="connsiteX101" fmla="*/ 2366682 w 4050926"/>
              <a:gd name="connsiteY101" fmla="*/ 2158253 h 2565026"/>
              <a:gd name="connsiteX102" fmla="*/ 2407023 w 4050926"/>
              <a:gd name="connsiteY102" fmla="*/ 2158253 h 2565026"/>
              <a:gd name="connsiteX103" fmla="*/ 2407023 w 4050926"/>
              <a:gd name="connsiteY103" fmla="*/ 2185147 h 2565026"/>
              <a:gd name="connsiteX104" fmla="*/ 2618814 w 4050926"/>
              <a:gd name="connsiteY104" fmla="*/ 2185147 h 2565026"/>
              <a:gd name="connsiteX105" fmla="*/ 2618814 w 4050926"/>
              <a:gd name="connsiteY105" fmla="*/ 2185147 h 2565026"/>
              <a:gd name="connsiteX106" fmla="*/ 2645708 w 4050926"/>
              <a:gd name="connsiteY106" fmla="*/ 2212041 h 2565026"/>
              <a:gd name="connsiteX107" fmla="*/ 2645708 w 4050926"/>
              <a:gd name="connsiteY107" fmla="*/ 2242297 h 2565026"/>
              <a:gd name="connsiteX108" fmla="*/ 2709582 w 4050926"/>
              <a:gd name="connsiteY108" fmla="*/ 2242297 h 2565026"/>
              <a:gd name="connsiteX109" fmla="*/ 2709582 w 4050926"/>
              <a:gd name="connsiteY109" fmla="*/ 2272553 h 2565026"/>
              <a:gd name="connsiteX110" fmla="*/ 2756647 w 4050926"/>
              <a:gd name="connsiteY110" fmla="*/ 2272553 h 2565026"/>
              <a:gd name="connsiteX111" fmla="*/ 2756647 w 4050926"/>
              <a:gd name="connsiteY111" fmla="*/ 2316256 h 2565026"/>
              <a:gd name="connsiteX112" fmla="*/ 3035673 w 4050926"/>
              <a:gd name="connsiteY112" fmla="*/ 2316256 h 2565026"/>
              <a:gd name="connsiteX113" fmla="*/ 3035673 w 4050926"/>
              <a:gd name="connsiteY113" fmla="*/ 2353235 h 2565026"/>
              <a:gd name="connsiteX114" fmla="*/ 3321423 w 4050926"/>
              <a:gd name="connsiteY114" fmla="*/ 2353235 h 2565026"/>
              <a:gd name="connsiteX115" fmla="*/ 3321423 w 4050926"/>
              <a:gd name="connsiteY115" fmla="*/ 2417109 h 2565026"/>
              <a:gd name="connsiteX116" fmla="*/ 3422276 w 4050926"/>
              <a:gd name="connsiteY116" fmla="*/ 2417109 h 2565026"/>
              <a:gd name="connsiteX117" fmla="*/ 3422276 w 4050926"/>
              <a:gd name="connsiteY117" fmla="*/ 2504514 h 2565026"/>
              <a:gd name="connsiteX118" fmla="*/ 3435723 w 4050926"/>
              <a:gd name="connsiteY118" fmla="*/ 2504514 h 2565026"/>
              <a:gd name="connsiteX119" fmla="*/ 3435723 w 4050926"/>
              <a:gd name="connsiteY119" fmla="*/ 2565026 h 2565026"/>
              <a:gd name="connsiteX120" fmla="*/ 4050926 w 4050926"/>
              <a:gd name="connsiteY120" fmla="*/ 2565026 h 256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4050926" h="2565026">
                <a:moveTo>
                  <a:pt x="0" y="0"/>
                </a:moveTo>
                <a:lnTo>
                  <a:pt x="0" y="53788"/>
                </a:lnTo>
                <a:lnTo>
                  <a:pt x="57150" y="53788"/>
                </a:lnTo>
                <a:lnTo>
                  <a:pt x="57150" y="100853"/>
                </a:lnTo>
                <a:lnTo>
                  <a:pt x="90767" y="100853"/>
                </a:lnTo>
                <a:lnTo>
                  <a:pt x="90767" y="141194"/>
                </a:lnTo>
                <a:lnTo>
                  <a:pt x="127747" y="141194"/>
                </a:lnTo>
                <a:lnTo>
                  <a:pt x="127747" y="171450"/>
                </a:lnTo>
                <a:lnTo>
                  <a:pt x="151279" y="171450"/>
                </a:lnTo>
                <a:lnTo>
                  <a:pt x="151279" y="221876"/>
                </a:lnTo>
                <a:lnTo>
                  <a:pt x="171450" y="221876"/>
                </a:lnTo>
                <a:lnTo>
                  <a:pt x="171450" y="265579"/>
                </a:lnTo>
                <a:lnTo>
                  <a:pt x="208429" y="265579"/>
                </a:lnTo>
                <a:lnTo>
                  <a:pt x="208429" y="346261"/>
                </a:lnTo>
                <a:lnTo>
                  <a:pt x="231961" y="346261"/>
                </a:lnTo>
                <a:lnTo>
                  <a:pt x="231961" y="389964"/>
                </a:lnTo>
                <a:lnTo>
                  <a:pt x="231961" y="389964"/>
                </a:lnTo>
                <a:lnTo>
                  <a:pt x="231961" y="457200"/>
                </a:lnTo>
                <a:lnTo>
                  <a:pt x="285750" y="457200"/>
                </a:lnTo>
                <a:lnTo>
                  <a:pt x="285750" y="521073"/>
                </a:lnTo>
                <a:lnTo>
                  <a:pt x="316006" y="521073"/>
                </a:lnTo>
                <a:lnTo>
                  <a:pt x="316006" y="568138"/>
                </a:lnTo>
                <a:lnTo>
                  <a:pt x="336176" y="568138"/>
                </a:lnTo>
                <a:lnTo>
                  <a:pt x="336176" y="635373"/>
                </a:lnTo>
                <a:lnTo>
                  <a:pt x="352985" y="635373"/>
                </a:lnTo>
                <a:lnTo>
                  <a:pt x="352985" y="668991"/>
                </a:lnTo>
                <a:lnTo>
                  <a:pt x="369794" y="668991"/>
                </a:lnTo>
                <a:lnTo>
                  <a:pt x="369794" y="722779"/>
                </a:lnTo>
                <a:lnTo>
                  <a:pt x="386603" y="722779"/>
                </a:lnTo>
                <a:lnTo>
                  <a:pt x="386603" y="773206"/>
                </a:lnTo>
                <a:lnTo>
                  <a:pt x="430306" y="773206"/>
                </a:lnTo>
                <a:lnTo>
                  <a:pt x="430306" y="816909"/>
                </a:lnTo>
                <a:lnTo>
                  <a:pt x="453838" y="816909"/>
                </a:lnTo>
                <a:lnTo>
                  <a:pt x="453838" y="850526"/>
                </a:lnTo>
                <a:lnTo>
                  <a:pt x="487456" y="850526"/>
                </a:lnTo>
                <a:lnTo>
                  <a:pt x="487456" y="897591"/>
                </a:lnTo>
                <a:lnTo>
                  <a:pt x="527797" y="897591"/>
                </a:lnTo>
                <a:lnTo>
                  <a:pt x="527797" y="927847"/>
                </a:lnTo>
                <a:lnTo>
                  <a:pt x="574861" y="927847"/>
                </a:lnTo>
                <a:lnTo>
                  <a:pt x="574861" y="984997"/>
                </a:lnTo>
                <a:lnTo>
                  <a:pt x="608479" y="984997"/>
                </a:lnTo>
                <a:lnTo>
                  <a:pt x="608479" y="1065679"/>
                </a:lnTo>
                <a:lnTo>
                  <a:pt x="648820" y="1065679"/>
                </a:lnTo>
                <a:lnTo>
                  <a:pt x="648820" y="1112744"/>
                </a:lnTo>
                <a:lnTo>
                  <a:pt x="682438" y="1112744"/>
                </a:lnTo>
                <a:lnTo>
                  <a:pt x="682438" y="1169894"/>
                </a:lnTo>
                <a:lnTo>
                  <a:pt x="722779" y="1169894"/>
                </a:lnTo>
                <a:lnTo>
                  <a:pt x="722779" y="1233767"/>
                </a:lnTo>
                <a:lnTo>
                  <a:pt x="742950" y="1233767"/>
                </a:lnTo>
                <a:lnTo>
                  <a:pt x="742950" y="1270747"/>
                </a:lnTo>
                <a:lnTo>
                  <a:pt x="786653" y="1270747"/>
                </a:lnTo>
                <a:lnTo>
                  <a:pt x="786653" y="1311088"/>
                </a:lnTo>
                <a:lnTo>
                  <a:pt x="816908" y="1311088"/>
                </a:lnTo>
                <a:lnTo>
                  <a:pt x="816908" y="1337982"/>
                </a:lnTo>
                <a:lnTo>
                  <a:pt x="914400" y="1337982"/>
                </a:lnTo>
                <a:cubicBezTo>
                  <a:pt x="912989" y="1352093"/>
                  <a:pt x="911578" y="1360559"/>
                  <a:pt x="911578" y="1366204"/>
                </a:cubicBezTo>
                <a:lnTo>
                  <a:pt x="941294" y="1364876"/>
                </a:lnTo>
                <a:lnTo>
                  <a:pt x="941294" y="1415303"/>
                </a:lnTo>
                <a:lnTo>
                  <a:pt x="1001806" y="1415303"/>
                </a:lnTo>
                <a:lnTo>
                  <a:pt x="1001806" y="1452282"/>
                </a:lnTo>
                <a:lnTo>
                  <a:pt x="1042147" y="1452282"/>
                </a:lnTo>
                <a:lnTo>
                  <a:pt x="1042147" y="1489261"/>
                </a:lnTo>
                <a:lnTo>
                  <a:pt x="1102658" y="1489261"/>
                </a:lnTo>
                <a:lnTo>
                  <a:pt x="1102658" y="1529603"/>
                </a:lnTo>
                <a:lnTo>
                  <a:pt x="1163170" y="1529603"/>
                </a:lnTo>
                <a:lnTo>
                  <a:pt x="1163170" y="1563220"/>
                </a:lnTo>
                <a:lnTo>
                  <a:pt x="1163170" y="1563220"/>
                </a:lnTo>
                <a:lnTo>
                  <a:pt x="1190064" y="1563220"/>
                </a:lnTo>
                <a:lnTo>
                  <a:pt x="1190064" y="1610285"/>
                </a:lnTo>
                <a:lnTo>
                  <a:pt x="1233767" y="1610285"/>
                </a:lnTo>
                <a:lnTo>
                  <a:pt x="1233767" y="1647264"/>
                </a:lnTo>
                <a:lnTo>
                  <a:pt x="1257300" y="1647264"/>
                </a:lnTo>
                <a:lnTo>
                  <a:pt x="1274108" y="1647264"/>
                </a:lnTo>
                <a:lnTo>
                  <a:pt x="1274108" y="1667435"/>
                </a:lnTo>
                <a:lnTo>
                  <a:pt x="1321173" y="1667435"/>
                </a:lnTo>
                <a:lnTo>
                  <a:pt x="1321173" y="1717861"/>
                </a:lnTo>
                <a:lnTo>
                  <a:pt x="1422026" y="1717861"/>
                </a:lnTo>
                <a:lnTo>
                  <a:pt x="1422026" y="1771650"/>
                </a:lnTo>
                <a:lnTo>
                  <a:pt x="1472453" y="1771650"/>
                </a:lnTo>
                <a:lnTo>
                  <a:pt x="1472453" y="1801906"/>
                </a:lnTo>
                <a:lnTo>
                  <a:pt x="1536326" y="1801906"/>
                </a:lnTo>
                <a:lnTo>
                  <a:pt x="1536326" y="1852332"/>
                </a:lnTo>
                <a:lnTo>
                  <a:pt x="1606923" y="1852332"/>
                </a:lnTo>
                <a:lnTo>
                  <a:pt x="1606923" y="1879226"/>
                </a:lnTo>
                <a:lnTo>
                  <a:pt x="1714500" y="1879226"/>
                </a:lnTo>
                <a:lnTo>
                  <a:pt x="1714500" y="1899397"/>
                </a:lnTo>
                <a:lnTo>
                  <a:pt x="1764926" y="1899397"/>
                </a:lnTo>
                <a:lnTo>
                  <a:pt x="1764926" y="1933014"/>
                </a:lnTo>
                <a:lnTo>
                  <a:pt x="1906120" y="1933014"/>
                </a:lnTo>
                <a:lnTo>
                  <a:pt x="1906120" y="1983441"/>
                </a:lnTo>
                <a:lnTo>
                  <a:pt x="2074208" y="1983441"/>
                </a:lnTo>
                <a:lnTo>
                  <a:pt x="2074208" y="2020420"/>
                </a:lnTo>
                <a:lnTo>
                  <a:pt x="2127997" y="2020420"/>
                </a:lnTo>
                <a:lnTo>
                  <a:pt x="2127997" y="2050676"/>
                </a:lnTo>
                <a:lnTo>
                  <a:pt x="2188508" y="2050676"/>
                </a:lnTo>
                <a:lnTo>
                  <a:pt x="2188508" y="2064123"/>
                </a:lnTo>
                <a:lnTo>
                  <a:pt x="2242297" y="2064123"/>
                </a:lnTo>
                <a:lnTo>
                  <a:pt x="2242297" y="2101103"/>
                </a:lnTo>
                <a:lnTo>
                  <a:pt x="2279276" y="2101103"/>
                </a:lnTo>
                <a:lnTo>
                  <a:pt x="2279276" y="2117911"/>
                </a:lnTo>
                <a:lnTo>
                  <a:pt x="2366682" y="2117911"/>
                </a:lnTo>
                <a:lnTo>
                  <a:pt x="2366682" y="2158253"/>
                </a:lnTo>
                <a:lnTo>
                  <a:pt x="2407023" y="2158253"/>
                </a:lnTo>
                <a:lnTo>
                  <a:pt x="2407023" y="2185147"/>
                </a:lnTo>
                <a:lnTo>
                  <a:pt x="2618814" y="2185147"/>
                </a:lnTo>
                <a:lnTo>
                  <a:pt x="2618814" y="2185147"/>
                </a:lnTo>
                <a:lnTo>
                  <a:pt x="2645708" y="2212041"/>
                </a:lnTo>
                <a:lnTo>
                  <a:pt x="2645708" y="2242297"/>
                </a:lnTo>
                <a:lnTo>
                  <a:pt x="2709582" y="2242297"/>
                </a:lnTo>
                <a:lnTo>
                  <a:pt x="2709582" y="2272553"/>
                </a:lnTo>
                <a:lnTo>
                  <a:pt x="2756647" y="2272553"/>
                </a:lnTo>
                <a:lnTo>
                  <a:pt x="2756647" y="2316256"/>
                </a:lnTo>
                <a:lnTo>
                  <a:pt x="3035673" y="2316256"/>
                </a:lnTo>
                <a:lnTo>
                  <a:pt x="3035673" y="2353235"/>
                </a:lnTo>
                <a:lnTo>
                  <a:pt x="3321423" y="2353235"/>
                </a:lnTo>
                <a:lnTo>
                  <a:pt x="3321423" y="2417109"/>
                </a:lnTo>
                <a:lnTo>
                  <a:pt x="3422276" y="2417109"/>
                </a:lnTo>
                <a:lnTo>
                  <a:pt x="3422276" y="2504514"/>
                </a:lnTo>
                <a:lnTo>
                  <a:pt x="3435723" y="2504514"/>
                </a:lnTo>
                <a:lnTo>
                  <a:pt x="3435723" y="2565026"/>
                </a:lnTo>
                <a:lnTo>
                  <a:pt x="4050926" y="2565026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F2522A-5EC3-458C-BCAC-66F913DDD92A}"/>
              </a:ext>
            </a:extLst>
          </p:cNvPr>
          <p:cNvSpPr txBox="1"/>
          <p:nvPr/>
        </p:nvSpPr>
        <p:spPr bwMode="auto">
          <a:xfrm>
            <a:off x="5225033" y="1264473"/>
            <a:ext cx="607796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	 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Median OS, Mos	     Median DoR, Mos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Nephrectomy → sunitinib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13.9		8.5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1402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1402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         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Sunitinib alone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18.4		6.7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62B20BE-3D6A-4B89-BED9-67B069890372}"/>
              </a:ext>
            </a:extLst>
          </p:cNvPr>
          <p:cNvCxnSpPr/>
          <p:nvPr/>
        </p:nvCxnSpPr>
        <p:spPr bwMode="auto">
          <a:xfrm>
            <a:off x="3447627" y="1938049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EBCF799-A541-4091-8AA1-220CE7E4DB3E}"/>
              </a:ext>
            </a:extLst>
          </p:cNvPr>
          <p:cNvCxnSpPr/>
          <p:nvPr/>
        </p:nvCxnSpPr>
        <p:spPr bwMode="auto">
          <a:xfrm>
            <a:off x="3447627" y="1592838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4A791F5-EE09-4F10-A6B0-AF6B8BBDA85D}"/>
              </a:ext>
            </a:extLst>
          </p:cNvPr>
          <p:cNvCxnSpPr/>
          <p:nvPr/>
        </p:nvCxnSpPr>
        <p:spPr bwMode="auto">
          <a:xfrm>
            <a:off x="3447627" y="228326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8C2131-B5F6-485C-975C-D8380A7D3908}"/>
              </a:ext>
            </a:extLst>
          </p:cNvPr>
          <p:cNvCxnSpPr/>
          <p:nvPr/>
        </p:nvCxnSpPr>
        <p:spPr bwMode="auto">
          <a:xfrm>
            <a:off x="3447627" y="2973684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4EF390A-3996-44CF-8378-7D4248BE5A69}"/>
              </a:ext>
            </a:extLst>
          </p:cNvPr>
          <p:cNvCxnSpPr/>
          <p:nvPr/>
        </p:nvCxnSpPr>
        <p:spPr bwMode="auto">
          <a:xfrm>
            <a:off x="3447627" y="2628472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52303CA-C78F-4C0E-9404-BB0FB34088FD}"/>
              </a:ext>
            </a:extLst>
          </p:cNvPr>
          <p:cNvCxnSpPr/>
          <p:nvPr/>
        </p:nvCxnSpPr>
        <p:spPr bwMode="auto">
          <a:xfrm>
            <a:off x="3447627" y="331889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EBBCC79-3A28-405D-95FE-FE7C2C3FF75A}"/>
              </a:ext>
            </a:extLst>
          </p:cNvPr>
          <p:cNvCxnSpPr/>
          <p:nvPr/>
        </p:nvCxnSpPr>
        <p:spPr bwMode="auto">
          <a:xfrm>
            <a:off x="3447627" y="4009318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4028ACA-2BAA-430B-9E9E-C6FE291F5A16}"/>
              </a:ext>
            </a:extLst>
          </p:cNvPr>
          <p:cNvCxnSpPr/>
          <p:nvPr/>
        </p:nvCxnSpPr>
        <p:spPr bwMode="auto">
          <a:xfrm>
            <a:off x="3447627" y="3664106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DE8773D-BCD9-474B-92A6-A3148ACD5035}"/>
              </a:ext>
            </a:extLst>
          </p:cNvPr>
          <p:cNvCxnSpPr/>
          <p:nvPr/>
        </p:nvCxnSpPr>
        <p:spPr bwMode="auto">
          <a:xfrm>
            <a:off x="3447627" y="4354529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1F3F509-32D2-4642-BCAD-26636696FE62}"/>
              </a:ext>
            </a:extLst>
          </p:cNvPr>
          <p:cNvCxnSpPr/>
          <p:nvPr/>
        </p:nvCxnSpPr>
        <p:spPr bwMode="auto">
          <a:xfrm>
            <a:off x="3447627" y="469974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B29D694-EFB4-4598-A50E-64C7E5CCCEC3}"/>
              </a:ext>
            </a:extLst>
          </p:cNvPr>
          <p:cNvCxnSpPr/>
          <p:nvPr/>
        </p:nvCxnSpPr>
        <p:spPr bwMode="auto">
          <a:xfrm>
            <a:off x="3447627" y="5044956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142AACB-A015-4459-95ED-43606C940651}"/>
              </a:ext>
            </a:extLst>
          </p:cNvPr>
          <p:cNvCxnSpPr/>
          <p:nvPr/>
        </p:nvCxnSpPr>
        <p:spPr bwMode="auto">
          <a:xfrm rot="5400000">
            <a:off x="9456232" y="508063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474D0E5-87A2-4932-B4DD-64123A088268}"/>
              </a:ext>
            </a:extLst>
          </p:cNvPr>
          <p:cNvCxnSpPr/>
          <p:nvPr/>
        </p:nvCxnSpPr>
        <p:spPr bwMode="auto">
          <a:xfrm rot="5400000">
            <a:off x="7960304" y="508063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B2E84C-8C24-40DF-AC58-1BCB5C44D80E}"/>
              </a:ext>
            </a:extLst>
          </p:cNvPr>
          <p:cNvCxnSpPr/>
          <p:nvPr/>
        </p:nvCxnSpPr>
        <p:spPr bwMode="auto">
          <a:xfrm rot="5400000">
            <a:off x="8705388" y="508063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7E49A70-9B36-4E41-9C91-BFDD365BFA34}"/>
              </a:ext>
            </a:extLst>
          </p:cNvPr>
          <p:cNvCxnSpPr/>
          <p:nvPr/>
        </p:nvCxnSpPr>
        <p:spPr bwMode="auto">
          <a:xfrm rot="5400000">
            <a:off x="7215221" y="508063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A1CE12F-0C90-4EAC-BF75-8945911B8330}"/>
              </a:ext>
            </a:extLst>
          </p:cNvPr>
          <p:cNvCxnSpPr/>
          <p:nvPr/>
        </p:nvCxnSpPr>
        <p:spPr bwMode="auto">
          <a:xfrm rot="5400000">
            <a:off x="5725054" y="508063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1E15E80-9424-44C0-A146-D5ACE2FB5BB2}"/>
              </a:ext>
            </a:extLst>
          </p:cNvPr>
          <p:cNvCxnSpPr/>
          <p:nvPr/>
        </p:nvCxnSpPr>
        <p:spPr bwMode="auto">
          <a:xfrm rot="5400000">
            <a:off x="6470137" y="508063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B0DDE25-3C4E-4ED4-B375-47A11068EC4E}"/>
              </a:ext>
            </a:extLst>
          </p:cNvPr>
          <p:cNvCxnSpPr/>
          <p:nvPr/>
        </p:nvCxnSpPr>
        <p:spPr bwMode="auto">
          <a:xfrm rot="5400000">
            <a:off x="4979970" y="508063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4C7447E-5BB4-45F9-8947-109D9255FC06}"/>
              </a:ext>
            </a:extLst>
          </p:cNvPr>
          <p:cNvCxnSpPr/>
          <p:nvPr/>
        </p:nvCxnSpPr>
        <p:spPr bwMode="auto">
          <a:xfrm rot="5400000">
            <a:off x="4234887" y="508063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9F40AA3-C684-41FF-B2B4-77E372D3D734}"/>
              </a:ext>
            </a:extLst>
          </p:cNvPr>
          <p:cNvCxnSpPr/>
          <p:nvPr/>
        </p:nvCxnSpPr>
        <p:spPr bwMode="auto">
          <a:xfrm rot="5400000">
            <a:off x="3489795" y="508063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F4B640EA-E2EB-4856-92E1-6230099D541C}"/>
              </a:ext>
            </a:extLst>
          </p:cNvPr>
          <p:cNvSpPr txBox="1"/>
          <p:nvPr/>
        </p:nvSpPr>
        <p:spPr bwMode="auto">
          <a:xfrm>
            <a:off x="3167529" y="4851585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AA5CAD4-F23C-4B0A-B898-8442FF94F213}"/>
              </a:ext>
            </a:extLst>
          </p:cNvPr>
          <p:cNvSpPr txBox="1"/>
          <p:nvPr/>
        </p:nvSpPr>
        <p:spPr bwMode="auto">
          <a:xfrm>
            <a:off x="3050510" y="450492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6BE36F5-4074-406C-8621-3A26E9F16346}"/>
              </a:ext>
            </a:extLst>
          </p:cNvPr>
          <p:cNvSpPr txBox="1"/>
          <p:nvPr/>
        </p:nvSpPr>
        <p:spPr bwMode="auto">
          <a:xfrm>
            <a:off x="3048137" y="4168365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5A50D08-934A-4576-AFB0-9EE0A602B2AC}"/>
              </a:ext>
            </a:extLst>
          </p:cNvPr>
          <p:cNvSpPr txBox="1"/>
          <p:nvPr/>
        </p:nvSpPr>
        <p:spPr bwMode="auto">
          <a:xfrm>
            <a:off x="3048137" y="382170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FD0922F-EBAC-4852-A1D6-46D4EEC37B35}"/>
              </a:ext>
            </a:extLst>
          </p:cNvPr>
          <p:cNvSpPr txBox="1"/>
          <p:nvPr/>
        </p:nvSpPr>
        <p:spPr bwMode="auto">
          <a:xfrm>
            <a:off x="3058886" y="3472949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BE92EAF-69AA-4FFC-B4CC-50F942CD945D}"/>
              </a:ext>
            </a:extLst>
          </p:cNvPr>
          <p:cNvSpPr txBox="1"/>
          <p:nvPr/>
        </p:nvSpPr>
        <p:spPr bwMode="auto">
          <a:xfrm>
            <a:off x="3058886" y="3126289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9CF3B0F-C3DF-4FEB-B4D2-79D609F37474}"/>
              </a:ext>
            </a:extLst>
          </p:cNvPr>
          <p:cNvSpPr txBox="1"/>
          <p:nvPr/>
        </p:nvSpPr>
        <p:spPr bwMode="auto">
          <a:xfrm>
            <a:off x="3056512" y="2789729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E1EABB9-3602-405C-A623-C95CD603DE0E}"/>
              </a:ext>
            </a:extLst>
          </p:cNvPr>
          <p:cNvSpPr txBox="1"/>
          <p:nvPr/>
        </p:nvSpPr>
        <p:spPr bwMode="auto">
          <a:xfrm>
            <a:off x="3056512" y="2443069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B7D19EA-2715-4E04-97AF-F1DFE49546B8}"/>
              </a:ext>
            </a:extLst>
          </p:cNvPr>
          <p:cNvSpPr txBox="1"/>
          <p:nvPr/>
        </p:nvSpPr>
        <p:spPr bwMode="auto">
          <a:xfrm>
            <a:off x="3068911" y="209189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0A68AC9-E795-4B58-A50D-EDF854CD7098}"/>
              </a:ext>
            </a:extLst>
          </p:cNvPr>
          <p:cNvSpPr txBox="1"/>
          <p:nvPr/>
        </p:nvSpPr>
        <p:spPr bwMode="auto">
          <a:xfrm>
            <a:off x="3066537" y="175533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67FCDB2-D458-498F-A5BE-C07615439A36}"/>
              </a:ext>
            </a:extLst>
          </p:cNvPr>
          <p:cNvSpPr txBox="1"/>
          <p:nvPr/>
        </p:nvSpPr>
        <p:spPr bwMode="auto">
          <a:xfrm>
            <a:off x="2949518" y="1408674"/>
            <a:ext cx="535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960C5C2-1E9A-41C0-AAD3-04DCA7C92911}"/>
              </a:ext>
            </a:extLst>
          </p:cNvPr>
          <p:cNvSpPr txBox="1"/>
          <p:nvPr/>
        </p:nvSpPr>
        <p:spPr bwMode="auto">
          <a:xfrm rot="16200000">
            <a:off x="1360787" y="3138878"/>
            <a:ext cx="29266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Patients Who Were Alive (%)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E945620-39A7-4107-ABEA-0829B4280457}"/>
              </a:ext>
            </a:extLst>
          </p:cNvPr>
          <p:cNvSpPr txBox="1"/>
          <p:nvPr/>
        </p:nvSpPr>
        <p:spPr bwMode="auto">
          <a:xfrm>
            <a:off x="3538404" y="5368026"/>
            <a:ext cx="59498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FD99C29-512B-4418-8582-CA1F4F72C83D}"/>
              </a:ext>
            </a:extLst>
          </p:cNvPr>
          <p:cNvSpPr txBox="1"/>
          <p:nvPr/>
        </p:nvSpPr>
        <p:spPr bwMode="auto">
          <a:xfrm>
            <a:off x="3371868" y="5075904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6A55B09-76BB-49DD-89FD-EBA46C817707}"/>
              </a:ext>
            </a:extLst>
          </p:cNvPr>
          <p:cNvSpPr txBox="1"/>
          <p:nvPr/>
        </p:nvSpPr>
        <p:spPr bwMode="auto">
          <a:xfrm>
            <a:off x="4061461" y="507590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DC68670-BC6A-4980-87EE-1DAC01CDD493}"/>
              </a:ext>
            </a:extLst>
          </p:cNvPr>
          <p:cNvSpPr txBox="1"/>
          <p:nvPr/>
        </p:nvSpPr>
        <p:spPr bwMode="auto">
          <a:xfrm>
            <a:off x="4792235" y="507590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C7894BA-B994-4185-BCE2-D994F14B87EE}"/>
              </a:ext>
            </a:extLst>
          </p:cNvPr>
          <p:cNvSpPr txBox="1"/>
          <p:nvPr/>
        </p:nvSpPr>
        <p:spPr bwMode="auto">
          <a:xfrm>
            <a:off x="5540337" y="507590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36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D069B45-71EC-4522-9650-80138F277641}"/>
              </a:ext>
            </a:extLst>
          </p:cNvPr>
          <p:cNvSpPr txBox="1"/>
          <p:nvPr/>
        </p:nvSpPr>
        <p:spPr bwMode="auto">
          <a:xfrm>
            <a:off x="6299586" y="507590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68187C5-611F-4CB5-AE0F-488F22FF0502}"/>
              </a:ext>
            </a:extLst>
          </p:cNvPr>
          <p:cNvSpPr txBox="1"/>
          <p:nvPr/>
        </p:nvSpPr>
        <p:spPr bwMode="auto">
          <a:xfrm>
            <a:off x="7047688" y="507590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E3AED8C-C314-4EFB-8676-BFDC294484C6}"/>
              </a:ext>
            </a:extLst>
          </p:cNvPr>
          <p:cNvSpPr txBox="1"/>
          <p:nvPr/>
        </p:nvSpPr>
        <p:spPr bwMode="auto">
          <a:xfrm>
            <a:off x="7778462" y="507590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1B38CAD-43E6-4674-A2D7-04A8884B93EC}"/>
              </a:ext>
            </a:extLst>
          </p:cNvPr>
          <p:cNvSpPr txBox="1"/>
          <p:nvPr/>
        </p:nvSpPr>
        <p:spPr bwMode="auto">
          <a:xfrm>
            <a:off x="8526564" y="507590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84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AF377B7-5947-43A8-8403-1A9B86C87C1B}"/>
              </a:ext>
            </a:extLst>
          </p:cNvPr>
          <p:cNvSpPr txBox="1"/>
          <p:nvPr/>
        </p:nvSpPr>
        <p:spPr bwMode="auto">
          <a:xfrm>
            <a:off x="9282937" y="507590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12BA48E-D184-4DF0-82AB-A39958AA2BC8}"/>
              </a:ext>
            </a:extLst>
          </p:cNvPr>
          <p:cNvSpPr txBox="1"/>
          <p:nvPr/>
        </p:nvSpPr>
        <p:spPr bwMode="auto">
          <a:xfrm>
            <a:off x="1006924" y="5541970"/>
            <a:ext cx="2338346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Patients at Risk, n</a:t>
            </a:r>
          </a:p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Nephrectomy→ sunitinib</a:t>
            </a:r>
          </a:p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Sunitinib alone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2311477-12D6-40C0-AC41-5FE2C91BF2E8}"/>
              </a:ext>
            </a:extLst>
          </p:cNvPr>
          <p:cNvSpPr txBox="1"/>
          <p:nvPr/>
        </p:nvSpPr>
        <p:spPr bwMode="auto">
          <a:xfrm>
            <a:off x="3170996" y="5763570"/>
            <a:ext cx="714111" cy="53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226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224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B9B65C0-AF17-42E6-B6DF-0439B14D41EF}"/>
              </a:ext>
            </a:extLst>
          </p:cNvPr>
          <p:cNvSpPr txBox="1"/>
          <p:nvPr/>
        </p:nvSpPr>
        <p:spPr bwMode="auto">
          <a:xfrm>
            <a:off x="3917991" y="5763570"/>
            <a:ext cx="714111" cy="53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110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128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4F3B76A-50B4-42A0-97C7-580D07322AE0}"/>
              </a:ext>
            </a:extLst>
          </p:cNvPr>
          <p:cNvSpPr txBox="1"/>
          <p:nvPr/>
        </p:nvSpPr>
        <p:spPr bwMode="auto">
          <a:xfrm>
            <a:off x="4664986" y="5763570"/>
            <a:ext cx="714111" cy="53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61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A001E33-F9D8-4EE8-863A-8EB59FB61552}"/>
              </a:ext>
            </a:extLst>
          </p:cNvPr>
          <p:cNvSpPr txBox="1"/>
          <p:nvPr/>
        </p:nvSpPr>
        <p:spPr bwMode="auto">
          <a:xfrm>
            <a:off x="5411980" y="5763570"/>
            <a:ext cx="714111" cy="53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136B49D-BE6C-4B64-BA75-D1EA3122813F}"/>
              </a:ext>
            </a:extLst>
          </p:cNvPr>
          <p:cNvSpPr txBox="1"/>
          <p:nvPr/>
        </p:nvSpPr>
        <p:spPr bwMode="auto">
          <a:xfrm>
            <a:off x="6158975" y="5763570"/>
            <a:ext cx="714111" cy="53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19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26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ABC59C8-F98A-40C3-8714-FE78335EF7E2}"/>
              </a:ext>
            </a:extLst>
          </p:cNvPr>
          <p:cNvSpPr txBox="1"/>
          <p:nvPr/>
        </p:nvSpPr>
        <p:spPr bwMode="auto">
          <a:xfrm>
            <a:off x="6905970" y="5763570"/>
            <a:ext cx="714111" cy="53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11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744E7CF-0D59-4F5B-A55F-6F3CFF45E115}"/>
              </a:ext>
            </a:extLst>
          </p:cNvPr>
          <p:cNvSpPr txBox="1"/>
          <p:nvPr/>
        </p:nvSpPr>
        <p:spPr bwMode="auto">
          <a:xfrm>
            <a:off x="7652964" y="5763570"/>
            <a:ext cx="714111" cy="53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D2DB8FC-FCE5-4029-B90C-1C17C51E1E8A}"/>
              </a:ext>
            </a:extLst>
          </p:cNvPr>
          <p:cNvSpPr txBox="1"/>
          <p:nvPr/>
        </p:nvSpPr>
        <p:spPr bwMode="auto">
          <a:xfrm>
            <a:off x="8399959" y="5763570"/>
            <a:ext cx="714111" cy="53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37277CC-14E5-478E-802D-CF0A22160AEE}"/>
              </a:ext>
            </a:extLst>
          </p:cNvPr>
          <p:cNvSpPr txBox="1"/>
          <p:nvPr/>
        </p:nvSpPr>
        <p:spPr bwMode="auto">
          <a:xfrm>
            <a:off x="9146952" y="5763570"/>
            <a:ext cx="714111" cy="53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36C484E-D362-4B08-9667-58DDC9B7E808}"/>
              </a:ext>
            </a:extLst>
          </p:cNvPr>
          <p:cNvCxnSpPr/>
          <p:nvPr/>
        </p:nvCxnSpPr>
        <p:spPr bwMode="auto">
          <a:xfrm>
            <a:off x="3528848" y="1513528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B47CDD00-E928-4404-9FE4-FF857356BF72}"/>
              </a:ext>
            </a:extLst>
          </p:cNvPr>
          <p:cNvCxnSpPr/>
          <p:nvPr/>
        </p:nvCxnSpPr>
        <p:spPr bwMode="auto">
          <a:xfrm>
            <a:off x="3550923" y="1526473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D70CD13-0133-4941-BC93-9EEF58D5823E}"/>
              </a:ext>
            </a:extLst>
          </p:cNvPr>
          <p:cNvCxnSpPr/>
          <p:nvPr/>
        </p:nvCxnSpPr>
        <p:spPr bwMode="auto">
          <a:xfrm>
            <a:off x="3576914" y="1526473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ADCE7C12-3433-4285-A0AB-C7CC2DFDC0A8}"/>
              </a:ext>
            </a:extLst>
          </p:cNvPr>
          <p:cNvCxnSpPr/>
          <p:nvPr/>
        </p:nvCxnSpPr>
        <p:spPr bwMode="auto">
          <a:xfrm>
            <a:off x="3701846" y="1647864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66A0EF1D-C92E-43E7-A978-ACFABD1E1632}"/>
              </a:ext>
            </a:extLst>
          </p:cNvPr>
          <p:cNvCxnSpPr/>
          <p:nvPr/>
        </p:nvCxnSpPr>
        <p:spPr bwMode="auto">
          <a:xfrm>
            <a:off x="3820942" y="1892291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54BC96CA-143C-4511-A342-90F15E8734A3}"/>
              </a:ext>
            </a:extLst>
          </p:cNvPr>
          <p:cNvCxnSpPr/>
          <p:nvPr/>
        </p:nvCxnSpPr>
        <p:spPr bwMode="auto">
          <a:xfrm>
            <a:off x="3869010" y="1977029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E0670E1E-E5DA-4316-A99B-D69BDDAA71B1}"/>
              </a:ext>
            </a:extLst>
          </p:cNvPr>
          <p:cNvCxnSpPr/>
          <p:nvPr/>
        </p:nvCxnSpPr>
        <p:spPr bwMode="auto">
          <a:xfrm>
            <a:off x="3607920" y="1594711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8842845-B2DE-42F1-9C96-D50D574484BF}"/>
              </a:ext>
            </a:extLst>
          </p:cNvPr>
          <p:cNvCxnSpPr/>
          <p:nvPr/>
        </p:nvCxnSpPr>
        <p:spPr bwMode="auto">
          <a:xfrm>
            <a:off x="3627835" y="1619833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9C2BE78-3607-4082-9B4E-29C64018F3B3}"/>
              </a:ext>
            </a:extLst>
          </p:cNvPr>
          <p:cNvCxnSpPr/>
          <p:nvPr/>
        </p:nvCxnSpPr>
        <p:spPr bwMode="auto">
          <a:xfrm>
            <a:off x="3640355" y="1641518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122538E5-98E4-4027-B59F-CB386F023898}"/>
              </a:ext>
            </a:extLst>
          </p:cNvPr>
          <p:cNvCxnSpPr/>
          <p:nvPr/>
        </p:nvCxnSpPr>
        <p:spPr bwMode="auto">
          <a:xfrm>
            <a:off x="3681092" y="1751519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4038A6E-92CB-4EB9-B0BC-FA39584AB074}"/>
              </a:ext>
            </a:extLst>
          </p:cNvPr>
          <p:cNvCxnSpPr/>
          <p:nvPr/>
        </p:nvCxnSpPr>
        <p:spPr bwMode="auto">
          <a:xfrm>
            <a:off x="3661956" y="1676682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CB739720-2D55-481C-A3B3-03321ACAF0E2}"/>
              </a:ext>
            </a:extLst>
          </p:cNvPr>
          <p:cNvCxnSpPr/>
          <p:nvPr/>
        </p:nvCxnSpPr>
        <p:spPr bwMode="auto">
          <a:xfrm>
            <a:off x="3901712" y="2078575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7F68D9F0-613A-4C8E-9C8C-322BA7D236EA}"/>
              </a:ext>
            </a:extLst>
          </p:cNvPr>
          <p:cNvCxnSpPr/>
          <p:nvPr/>
        </p:nvCxnSpPr>
        <p:spPr bwMode="auto">
          <a:xfrm>
            <a:off x="3957747" y="2388751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CB7F45CC-E31A-4477-ABC7-21C46B2D4FC4}"/>
              </a:ext>
            </a:extLst>
          </p:cNvPr>
          <p:cNvCxnSpPr/>
          <p:nvPr/>
        </p:nvCxnSpPr>
        <p:spPr bwMode="auto">
          <a:xfrm>
            <a:off x="3994272" y="2403539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50FEB27-F4D9-46F7-B6E2-A5FDCE5BEB9E}"/>
              </a:ext>
            </a:extLst>
          </p:cNvPr>
          <p:cNvCxnSpPr/>
          <p:nvPr/>
        </p:nvCxnSpPr>
        <p:spPr bwMode="auto">
          <a:xfrm>
            <a:off x="4050183" y="2540653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F417F44E-C43E-4EC0-84FC-B25B21EBAD38}"/>
              </a:ext>
            </a:extLst>
          </p:cNvPr>
          <p:cNvCxnSpPr/>
          <p:nvPr/>
        </p:nvCxnSpPr>
        <p:spPr bwMode="auto">
          <a:xfrm>
            <a:off x="4157409" y="2604897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5BE65434-9955-472B-B0AA-BEC3C1589F03}"/>
              </a:ext>
            </a:extLst>
          </p:cNvPr>
          <p:cNvCxnSpPr/>
          <p:nvPr/>
        </p:nvCxnSpPr>
        <p:spPr bwMode="auto">
          <a:xfrm>
            <a:off x="4209172" y="2654352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BB98736B-13B3-4C54-9945-525642CAD2B2}"/>
              </a:ext>
            </a:extLst>
          </p:cNvPr>
          <p:cNvCxnSpPr/>
          <p:nvPr/>
        </p:nvCxnSpPr>
        <p:spPr bwMode="auto">
          <a:xfrm>
            <a:off x="4263193" y="2732356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69495BE7-1D2D-486B-8182-B6D904DC514E}"/>
              </a:ext>
            </a:extLst>
          </p:cNvPr>
          <p:cNvCxnSpPr/>
          <p:nvPr/>
        </p:nvCxnSpPr>
        <p:spPr bwMode="auto">
          <a:xfrm>
            <a:off x="4286524" y="2749565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4879D9BB-1DB4-401B-BA42-0E4127406290}"/>
              </a:ext>
            </a:extLst>
          </p:cNvPr>
          <p:cNvCxnSpPr/>
          <p:nvPr/>
        </p:nvCxnSpPr>
        <p:spPr bwMode="auto">
          <a:xfrm>
            <a:off x="4223961" y="2916834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6E92065E-9822-4361-8782-F692497B6FF1}"/>
              </a:ext>
            </a:extLst>
          </p:cNvPr>
          <p:cNvCxnSpPr/>
          <p:nvPr/>
        </p:nvCxnSpPr>
        <p:spPr bwMode="auto">
          <a:xfrm>
            <a:off x="4138921" y="2785508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F8A1CFBE-27D2-4ABC-8448-E0007720C12A}"/>
              </a:ext>
            </a:extLst>
          </p:cNvPr>
          <p:cNvCxnSpPr/>
          <p:nvPr/>
        </p:nvCxnSpPr>
        <p:spPr bwMode="auto">
          <a:xfrm>
            <a:off x="4248405" y="2958272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CFE3C10A-5A26-45F9-AC9B-C720EB14BE70}"/>
              </a:ext>
            </a:extLst>
          </p:cNvPr>
          <p:cNvCxnSpPr/>
          <p:nvPr/>
        </p:nvCxnSpPr>
        <p:spPr bwMode="auto">
          <a:xfrm>
            <a:off x="4266881" y="3060879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E3280402-BD15-48CE-8BBA-E22711939F58}"/>
              </a:ext>
            </a:extLst>
          </p:cNvPr>
          <p:cNvCxnSpPr/>
          <p:nvPr/>
        </p:nvCxnSpPr>
        <p:spPr bwMode="auto">
          <a:xfrm>
            <a:off x="4530287" y="3365479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3713250-2EA7-4279-8C76-A9021A3C6065}"/>
              </a:ext>
            </a:extLst>
          </p:cNvPr>
          <p:cNvCxnSpPr/>
          <p:nvPr/>
        </p:nvCxnSpPr>
        <p:spPr bwMode="auto">
          <a:xfrm>
            <a:off x="4488737" y="3336626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F230AFFD-5D7B-4560-9EEC-C321AD55EE88}"/>
              </a:ext>
            </a:extLst>
          </p:cNvPr>
          <p:cNvCxnSpPr/>
          <p:nvPr/>
        </p:nvCxnSpPr>
        <p:spPr bwMode="auto">
          <a:xfrm>
            <a:off x="4366722" y="3178275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79773052-00A5-4786-B790-053EF17D395F}"/>
              </a:ext>
            </a:extLst>
          </p:cNvPr>
          <p:cNvCxnSpPr/>
          <p:nvPr/>
        </p:nvCxnSpPr>
        <p:spPr bwMode="auto">
          <a:xfrm>
            <a:off x="4595961" y="3388560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4233E28C-C735-42C3-AA62-9141F62F9FD5}"/>
              </a:ext>
            </a:extLst>
          </p:cNvPr>
          <p:cNvCxnSpPr/>
          <p:nvPr/>
        </p:nvCxnSpPr>
        <p:spPr bwMode="auto">
          <a:xfrm>
            <a:off x="4672756" y="3482875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B348E0A6-A81A-406E-A614-727552DF6019}"/>
              </a:ext>
            </a:extLst>
          </p:cNvPr>
          <p:cNvCxnSpPr/>
          <p:nvPr/>
        </p:nvCxnSpPr>
        <p:spPr bwMode="auto">
          <a:xfrm>
            <a:off x="4694029" y="3534807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25CA03C1-8343-4ADC-B5BC-25CF064BE354}"/>
              </a:ext>
            </a:extLst>
          </p:cNvPr>
          <p:cNvCxnSpPr/>
          <p:nvPr/>
        </p:nvCxnSpPr>
        <p:spPr bwMode="auto">
          <a:xfrm>
            <a:off x="4769740" y="3554258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B4B5388E-FDDE-4D58-8B08-71C085047C76}"/>
              </a:ext>
            </a:extLst>
          </p:cNvPr>
          <p:cNvCxnSpPr/>
          <p:nvPr/>
        </p:nvCxnSpPr>
        <p:spPr bwMode="auto">
          <a:xfrm>
            <a:off x="4803017" y="3565350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3FBE3DA3-67E1-4CD5-B7C5-94638E402862}"/>
              </a:ext>
            </a:extLst>
          </p:cNvPr>
          <p:cNvCxnSpPr/>
          <p:nvPr/>
        </p:nvCxnSpPr>
        <p:spPr bwMode="auto">
          <a:xfrm>
            <a:off x="4843689" y="3612900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DDCA1835-1643-4E34-B1D0-B57379E2CBE7}"/>
              </a:ext>
            </a:extLst>
          </p:cNvPr>
          <p:cNvCxnSpPr/>
          <p:nvPr/>
        </p:nvCxnSpPr>
        <p:spPr bwMode="auto">
          <a:xfrm>
            <a:off x="4950914" y="3641112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DCA89F7A-43A0-447C-9C73-93BD16108E00}"/>
              </a:ext>
            </a:extLst>
          </p:cNvPr>
          <p:cNvCxnSpPr/>
          <p:nvPr/>
        </p:nvCxnSpPr>
        <p:spPr bwMode="auto">
          <a:xfrm>
            <a:off x="5069230" y="3743719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38CFA1CF-5297-489A-9FB8-874CFB396293}"/>
              </a:ext>
            </a:extLst>
          </p:cNvPr>
          <p:cNvCxnSpPr/>
          <p:nvPr/>
        </p:nvCxnSpPr>
        <p:spPr bwMode="auto">
          <a:xfrm>
            <a:off x="5187547" y="3804266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8F63DD0-A73D-48FD-BD18-E3ED746885D3}"/>
              </a:ext>
            </a:extLst>
          </p:cNvPr>
          <p:cNvCxnSpPr/>
          <p:nvPr/>
        </p:nvCxnSpPr>
        <p:spPr bwMode="auto">
          <a:xfrm>
            <a:off x="5346199" y="3917802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83B91644-79C9-475B-A73A-38D0EA9C1A61}"/>
              </a:ext>
            </a:extLst>
          </p:cNvPr>
          <p:cNvCxnSpPr/>
          <p:nvPr/>
        </p:nvCxnSpPr>
        <p:spPr bwMode="auto">
          <a:xfrm>
            <a:off x="5453222" y="3959863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DAE1636D-8777-413C-96C6-82003028E55F}"/>
              </a:ext>
            </a:extLst>
          </p:cNvPr>
          <p:cNvCxnSpPr/>
          <p:nvPr/>
        </p:nvCxnSpPr>
        <p:spPr bwMode="auto">
          <a:xfrm>
            <a:off x="5512920" y="3992623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D4F49A03-2435-48EC-9E33-01499FCBA87E}"/>
              </a:ext>
            </a:extLst>
          </p:cNvPr>
          <p:cNvCxnSpPr/>
          <p:nvPr/>
        </p:nvCxnSpPr>
        <p:spPr bwMode="auto">
          <a:xfrm>
            <a:off x="5816107" y="4064591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E3854818-AF16-47F4-A34F-161AAF92F538}"/>
              </a:ext>
            </a:extLst>
          </p:cNvPr>
          <p:cNvCxnSpPr/>
          <p:nvPr/>
        </p:nvCxnSpPr>
        <p:spPr bwMode="auto">
          <a:xfrm>
            <a:off x="6051504" y="4098928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FF52A23C-43FC-479C-9072-326FA356F2FB}"/>
              </a:ext>
            </a:extLst>
          </p:cNvPr>
          <p:cNvCxnSpPr/>
          <p:nvPr/>
        </p:nvCxnSpPr>
        <p:spPr bwMode="auto">
          <a:xfrm>
            <a:off x="6089716" y="4102202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03066706-EE77-47AC-A8A3-EB43658E0401}"/>
              </a:ext>
            </a:extLst>
          </p:cNvPr>
          <p:cNvCxnSpPr/>
          <p:nvPr/>
        </p:nvCxnSpPr>
        <p:spPr bwMode="auto">
          <a:xfrm>
            <a:off x="6230968" y="4160699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001B6882-B33A-4EE1-958C-EE9B856D67A9}"/>
              </a:ext>
            </a:extLst>
          </p:cNvPr>
          <p:cNvCxnSpPr/>
          <p:nvPr/>
        </p:nvCxnSpPr>
        <p:spPr bwMode="auto">
          <a:xfrm>
            <a:off x="6270888" y="4182873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0F0A8263-D291-4179-98B7-344938D248DC}"/>
              </a:ext>
            </a:extLst>
          </p:cNvPr>
          <p:cNvCxnSpPr/>
          <p:nvPr/>
        </p:nvCxnSpPr>
        <p:spPr bwMode="auto">
          <a:xfrm>
            <a:off x="6411389" y="4292875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E3B35E83-E0EE-4452-9789-6F839960839E}"/>
              </a:ext>
            </a:extLst>
          </p:cNvPr>
          <p:cNvCxnSpPr/>
          <p:nvPr/>
        </p:nvCxnSpPr>
        <p:spPr bwMode="auto">
          <a:xfrm>
            <a:off x="6460281" y="4307205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AA4073E1-8223-4653-BD23-DF8B4499D311}"/>
              </a:ext>
            </a:extLst>
          </p:cNvPr>
          <p:cNvCxnSpPr/>
          <p:nvPr/>
        </p:nvCxnSpPr>
        <p:spPr bwMode="auto">
          <a:xfrm>
            <a:off x="6846867" y="4413509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42AA687C-3631-4ABA-B47F-957D6F8D4F99}"/>
              </a:ext>
            </a:extLst>
          </p:cNvPr>
          <p:cNvCxnSpPr/>
          <p:nvPr/>
        </p:nvCxnSpPr>
        <p:spPr bwMode="auto">
          <a:xfrm>
            <a:off x="6825499" y="4413509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0024BE9F-91C3-44DA-8069-AF0D28B7AC4C}"/>
              </a:ext>
            </a:extLst>
          </p:cNvPr>
          <p:cNvCxnSpPr/>
          <p:nvPr/>
        </p:nvCxnSpPr>
        <p:spPr bwMode="auto">
          <a:xfrm>
            <a:off x="7295071" y="4491606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1BA45659-70B9-4D02-B440-982248765A76}"/>
              </a:ext>
            </a:extLst>
          </p:cNvPr>
          <p:cNvCxnSpPr/>
          <p:nvPr/>
        </p:nvCxnSpPr>
        <p:spPr bwMode="auto">
          <a:xfrm>
            <a:off x="7664442" y="4618138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F1AEB027-528C-4B1A-A31F-9E2FC008B049}"/>
              </a:ext>
            </a:extLst>
          </p:cNvPr>
          <p:cNvCxnSpPr/>
          <p:nvPr/>
        </p:nvCxnSpPr>
        <p:spPr bwMode="auto">
          <a:xfrm>
            <a:off x="7838589" y="4624161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7C7404AD-32A2-41FC-B500-AED7FF5670CF}"/>
              </a:ext>
            </a:extLst>
          </p:cNvPr>
          <p:cNvCxnSpPr/>
          <p:nvPr/>
        </p:nvCxnSpPr>
        <p:spPr bwMode="auto">
          <a:xfrm>
            <a:off x="7921853" y="4625533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635007A9-CE4F-4311-A333-336A95DBD5F1}"/>
              </a:ext>
            </a:extLst>
          </p:cNvPr>
          <p:cNvCxnSpPr/>
          <p:nvPr/>
        </p:nvCxnSpPr>
        <p:spPr bwMode="auto">
          <a:xfrm>
            <a:off x="7967542" y="4631992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A57BA4EB-1942-4924-9F5B-7366C3C7AEC6}"/>
              </a:ext>
            </a:extLst>
          </p:cNvPr>
          <p:cNvCxnSpPr/>
          <p:nvPr/>
        </p:nvCxnSpPr>
        <p:spPr bwMode="auto">
          <a:xfrm>
            <a:off x="8004922" y="4683162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E329A5A3-6482-4E3C-81EA-03800A409886}"/>
              </a:ext>
            </a:extLst>
          </p:cNvPr>
          <p:cNvCxnSpPr/>
          <p:nvPr/>
        </p:nvCxnSpPr>
        <p:spPr bwMode="auto">
          <a:xfrm>
            <a:off x="8513439" y="4701647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98B8AE69-A166-475C-A33B-C94173C3FA77}"/>
              </a:ext>
            </a:extLst>
          </p:cNvPr>
          <p:cNvCxnSpPr/>
          <p:nvPr/>
        </p:nvCxnSpPr>
        <p:spPr bwMode="auto">
          <a:xfrm>
            <a:off x="8907204" y="4701647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6A02FFA5-44C0-4951-92B2-E7AD992C4AE8}"/>
              </a:ext>
            </a:extLst>
          </p:cNvPr>
          <p:cNvCxnSpPr/>
          <p:nvPr/>
        </p:nvCxnSpPr>
        <p:spPr bwMode="auto">
          <a:xfrm>
            <a:off x="8840766" y="4848044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D4961FD2-A22A-4225-ADBB-E871977C3DE6}"/>
              </a:ext>
            </a:extLst>
          </p:cNvPr>
          <p:cNvCxnSpPr/>
          <p:nvPr/>
        </p:nvCxnSpPr>
        <p:spPr bwMode="auto">
          <a:xfrm>
            <a:off x="4556177" y="3123754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8A4DA746-D648-49FC-B949-089E4088ED68}"/>
              </a:ext>
            </a:extLst>
          </p:cNvPr>
          <p:cNvCxnSpPr/>
          <p:nvPr/>
        </p:nvCxnSpPr>
        <p:spPr bwMode="auto">
          <a:xfrm>
            <a:off x="4643580" y="3219275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7890DB0D-5E8A-4EB8-A3DA-6192D2A5D085}"/>
              </a:ext>
            </a:extLst>
          </p:cNvPr>
          <p:cNvCxnSpPr/>
          <p:nvPr/>
        </p:nvCxnSpPr>
        <p:spPr bwMode="auto">
          <a:xfrm>
            <a:off x="4624693" y="3220336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76D6BE4F-E153-4FAA-8E15-FC1FD9E53C1C}"/>
              </a:ext>
            </a:extLst>
          </p:cNvPr>
          <p:cNvCxnSpPr/>
          <p:nvPr/>
        </p:nvCxnSpPr>
        <p:spPr bwMode="auto">
          <a:xfrm>
            <a:off x="4716223" y="3241554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D5D02C4C-DD6D-47C5-8C50-82B2967036FE}"/>
              </a:ext>
            </a:extLst>
          </p:cNvPr>
          <p:cNvCxnSpPr/>
          <p:nvPr/>
        </p:nvCxnSpPr>
        <p:spPr bwMode="auto">
          <a:xfrm>
            <a:off x="4867309" y="3384863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B6AA44A9-5657-4B16-81A7-1E6C24579BFC}"/>
              </a:ext>
            </a:extLst>
          </p:cNvPr>
          <p:cNvCxnSpPr/>
          <p:nvPr/>
        </p:nvCxnSpPr>
        <p:spPr bwMode="auto">
          <a:xfrm>
            <a:off x="4911679" y="3416769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A473BE48-2B5E-4AD7-9B85-C8B834A164DC}"/>
              </a:ext>
            </a:extLst>
          </p:cNvPr>
          <p:cNvCxnSpPr/>
          <p:nvPr/>
        </p:nvCxnSpPr>
        <p:spPr bwMode="auto">
          <a:xfrm>
            <a:off x="4963434" y="3469922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845440D4-3552-4922-8085-303FCABEF8AC}"/>
              </a:ext>
            </a:extLst>
          </p:cNvPr>
          <p:cNvCxnSpPr/>
          <p:nvPr/>
        </p:nvCxnSpPr>
        <p:spPr bwMode="auto">
          <a:xfrm>
            <a:off x="4990742" y="3473619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DE53E52D-AA58-442F-82D4-363F62017382}"/>
              </a:ext>
            </a:extLst>
          </p:cNvPr>
          <p:cNvCxnSpPr/>
          <p:nvPr/>
        </p:nvCxnSpPr>
        <p:spPr bwMode="auto">
          <a:xfrm>
            <a:off x="5033518" y="3501106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4C8E7CA4-AEE8-464C-9308-DAFCF2BF9B9C}"/>
              </a:ext>
            </a:extLst>
          </p:cNvPr>
          <p:cNvCxnSpPr/>
          <p:nvPr/>
        </p:nvCxnSpPr>
        <p:spPr bwMode="auto">
          <a:xfrm>
            <a:off x="5080322" y="3540722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A72DABFA-B8CF-46D4-A044-4CD4B7B305CB}"/>
              </a:ext>
            </a:extLst>
          </p:cNvPr>
          <p:cNvCxnSpPr/>
          <p:nvPr/>
        </p:nvCxnSpPr>
        <p:spPr bwMode="auto">
          <a:xfrm>
            <a:off x="5148314" y="3603713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1FF727FD-EE5F-49F9-ABDC-3A640391B60A}"/>
              </a:ext>
            </a:extLst>
          </p:cNvPr>
          <p:cNvCxnSpPr/>
          <p:nvPr/>
        </p:nvCxnSpPr>
        <p:spPr bwMode="auto">
          <a:xfrm>
            <a:off x="5322090" y="3719204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2B0F86B6-DC2D-4A48-8D41-B56904C10B58}"/>
              </a:ext>
            </a:extLst>
          </p:cNvPr>
          <p:cNvCxnSpPr/>
          <p:nvPr/>
        </p:nvCxnSpPr>
        <p:spPr bwMode="auto">
          <a:xfrm>
            <a:off x="5512920" y="3835158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6B531099-F999-48AA-86AE-4A10B5BCA2E9}"/>
              </a:ext>
            </a:extLst>
          </p:cNvPr>
          <p:cNvCxnSpPr/>
          <p:nvPr/>
        </p:nvCxnSpPr>
        <p:spPr bwMode="auto">
          <a:xfrm>
            <a:off x="5521750" y="3918865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BF130477-6E75-49C9-A3B8-4A9FF9475C2A}"/>
              </a:ext>
            </a:extLst>
          </p:cNvPr>
          <p:cNvCxnSpPr/>
          <p:nvPr/>
        </p:nvCxnSpPr>
        <p:spPr bwMode="auto">
          <a:xfrm>
            <a:off x="5658555" y="3919547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664A0D2A-BEBB-4329-98ED-EA52A2F5857E}"/>
              </a:ext>
            </a:extLst>
          </p:cNvPr>
          <p:cNvCxnSpPr/>
          <p:nvPr/>
        </p:nvCxnSpPr>
        <p:spPr bwMode="auto">
          <a:xfrm>
            <a:off x="5715065" y="3959863"/>
            <a:ext cx="0" cy="106305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78F6E51D-E248-4DE2-9909-4E48CE34CD75}"/>
              </a:ext>
            </a:extLst>
          </p:cNvPr>
          <p:cNvCxnSpPr/>
          <p:nvPr/>
        </p:nvCxnSpPr>
        <p:spPr bwMode="auto">
          <a:xfrm>
            <a:off x="5864174" y="4007925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6AB0539F-026B-4426-A0BB-4A03FB37012F}"/>
              </a:ext>
            </a:extLst>
          </p:cNvPr>
          <p:cNvCxnSpPr/>
          <p:nvPr/>
        </p:nvCxnSpPr>
        <p:spPr bwMode="auto">
          <a:xfrm>
            <a:off x="5890046" y="4007925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F73A5820-E301-4580-A0FD-A05554BCD27D}"/>
              </a:ext>
            </a:extLst>
          </p:cNvPr>
          <p:cNvCxnSpPr/>
          <p:nvPr/>
        </p:nvCxnSpPr>
        <p:spPr bwMode="auto">
          <a:xfrm>
            <a:off x="5923334" y="4007925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0D13E589-BDBA-4BD2-BD9F-2064A231E720}"/>
              </a:ext>
            </a:extLst>
          </p:cNvPr>
          <p:cNvCxnSpPr/>
          <p:nvPr/>
        </p:nvCxnSpPr>
        <p:spPr bwMode="auto">
          <a:xfrm>
            <a:off x="5984347" y="4007925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1EE5FACC-1602-4D03-8E31-8AA69546F542}"/>
              </a:ext>
            </a:extLst>
          </p:cNvPr>
          <p:cNvCxnSpPr/>
          <p:nvPr/>
        </p:nvCxnSpPr>
        <p:spPr bwMode="auto">
          <a:xfrm>
            <a:off x="6196379" y="4076568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E22A0140-263B-457B-9588-2199C0FF4711}"/>
              </a:ext>
            </a:extLst>
          </p:cNvPr>
          <p:cNvCxnSpPr/>
          <p:nvPr/>
        </p:nvCxnSpPr>
        <p:spPr bwMode="auto">
          <a:xfrm>
            <a:off x="6270888" y="4088121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96180831-D057-4735-8566-40E3DB328D8B}"/>
              </a:ext>
            </a:extLst>
          </p:cNvPr>
          <p:cNvCxnSpPr/>
          <p:nvPr/>
        </p:nvCxnSpPr>
        <p:spPr bwMode="auto">
          <a:xfrm>
            <a:off x="6373853" y="4157462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CDD59F42-5855-429C-B89A-E89A8EF36958}"/>
              </a:ext>
            </a:extLst>
          </p:cNvPr>
          <p:cNvCxnSpPr/>
          <p:nvPr/>
        </p:nvCxnSpPr>
        <p:spPr bwMode="auto">
          <a:xfrm>
            <a:off x="6577212" y="4248225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EA5BDDE7-74FD-4236-B425-6256A461FFF0}"/>
              </a:ext>
            </a:extLst>
          </p:cNvPr>
          <p:cNvCxnSpPr/>
          <p:nvPr/>
        </p:nvCxnSpPr>
        <p:spPr bwMode="auto">
          <a:xfrm>
            <a:off x="6640067" y="4248225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A22AF3D4-5C38-41DC-AD77-037B9D2AE06A}"/>
              </a:ext>
            </a:extLst>
          </p:cNvPr>
          <p:cNvCxnSpPr/>
          <p:nvPr/>
        </p:nvCxnSpPr>
        <p:spPr bwMode="auto">
          <a:xfrm>
            <a:off x="6691830" y="4320158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75E72719-43CC-4991-B8E0-F8E23DD06FB7}"/>
              </a:ext>
            </a:extLst>
          </p:cNvPr>
          <p:cNvCxnSpPr/>
          <p:nvPr/>
        </p:nvCxnSpPr>
        <p:spPr bwMode="auto">
          <a:xfrm>
            <a:off x="6942756" y="4344302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1137388B-D440-422D-8270-57CDC598CDBC}"/>
              </a:ext>
            </a:extLst>
          </p:cNvPr>
          <p:cNvCxnSpPr>
            <a:cxnSpLocks/>
          </p:cNvCxnSpPr>
          <p:nvPr/>
        </p:nvCxnSpPr>
        <p:spPr bwMode="auto">
          <a:xfrm>
            <a:off x="7006112" y="4426462"/>
            <a:ext cx="0" cy="13679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02D1B2DF-D0BF-4C94-9D78-1B7540502219}"/>
              </a:ext>
            </a:extLst>
          </p:cNvPr>
          <p:cNvCxnSpPr>
            <a:cxnSpLocks/>
          </p:cNvCxnSpPr>
          <p:nvPr/>
        </p:nvCxnSpPr>
        <p:spPr bwMode="auto">
          <a:xfrm>
            <a:off x="7035690" y="4426462"/>
            <a:ext cx="0" cy="13679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7620565F-8926-4ABC-B21B-7926F13B4105}"/>
              </a:ext>
            </a:extLst>
          </p:cNvPr>
          <p:cNvCxnSpPr>
            <a:cxnSpLocks/>
          </p:cNvCxnSpPr>
          <p:nvPr/>
        </p:nvCxnSpPr>
        <p:spPr bwMode="auto">
          <a:xfrm>
            <a:off x="7065269" y="4426905"/>
            <a:ext cx="0" cy="13679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959B5976-91B9-4D36-BBF8-D127CA175101}"/>
              </a:ext>
            </a:extLst>
          </p:cNvPr>
          <p:cNvCxnSpPr/>
          <p:nvPr/>
        </p:nvCxnSpPr>
        <p:spPr bwMode="auto">
          <a:xfrm>
            <a:off x="7102242" y="4466661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2F9EABF9-76FA-4CD2-81BD-3466FA3BD207}"/>
              </a:ext>
            </a:extLst>
          </p:cNvPr>
          <p:cNvCxnSpPr/>
          <p:nvPr/>
        </p:nvCxnSpPr>
        <p:spPr bwMode="auto">
          <a:xfrm>
            <a:off x="7135519" y="4466661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704E920B-3115-4EDA-9009-2856324C9DB7}"/>
              </a:ext>
            </a:extLst>
          </p:cNvPr>
          <p:cNvCxnSpPr/>
          <p:nvPr/>
        </p:nvCxnSpPr>
        <p:spPr bwMode="auto">
          <a:xfrm>
            <a:off x="7157130" y="4491606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AEF782D3-DFAC-4CA9-9EAD-F39E8D77D73D}"/>
              </a:ext>
            </a:extLst>
          </p:cNvPr>
          <p:cNvCxnSpPr/>
          <p:nvPr/>
        </p:nvCxnSpPr>
        <p:spPr bwMode="auto">
          <a:xfrm>
            <a:off x="7460317" y="4510105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5F731A7A-3398-46A0-96A3-9C549BB8F9E5}"/>
              </a:ext>
            </a:extLst>
          </p:cNvPr>
          <p:cNvCxnSpPr/>
          <p:nvPr/>
        </p:nvCxnSpPr>
        <p:spPr bwMode="auto">
          <a:xfrm>
            <a:off x="7574937" y="4570071"/>
            <a:ext cx="0" cy="10630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1F3E7D17-99BF-48E7-A1ED-D1B30A5B3632}"/>
              </a:ext>
            </a:extLst>
          </p:cNvPr>
          <p:cNvSpPr txBox="1"/>
          <p:nvPr/>
        </p:nvSpPr>
        <p:spPr bwMode="auto">
          <a:xfrm>
            <a:off x="4279107" y="2525718"/>
            <a:ext cx="59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64.4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E5EF84F6-3C08-4776-A2D8-65E0747E39AE}"/>
              </a:ext>
            </a:extLst>
          </p:cNvPr>
          <p:cNvSpPr txBox="1"/>
          <p:nvPr/>
        </p:nvSpPr>
        <p:spPr bwMode="auto">
          <a:xfrm>
            <a:off x="5038649" y="3241554"/>
            <a:ext cx="59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42.6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52960732-F152-4CBE-90BC-361E22F80091}"/>
              </a:ext>
            </a:extLst>
          </p:cNvPr>
          <p:cNvSpPr txBox="1"/>
          <p:nvPr/>
        </p:nvSpPr>
        <p:spPr bwMode="auto">
          <a:xfrm>
            <a:off x="5672552" y="3634260"/>
            <a:ext cx="59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29.1</a:t>
            </a:r>
          </a:p>
        </p:txBody>
      </p:sp>
      <p:sp>
        <p:nvSpPr>
          <p:cNvPr id="172" name="Freeform: Shape 171">
            <a:extLst>
              <a:ext uri="{FF2B5EF4-FFF2-40B4-BE49-F238E27FC236}">
                <a16:creationId xmlns:a16="http://schemas.microsoft.com/office/drawing/2014/main" id="{D8683E36-51F6-404F-86D6-D998AB60563F}"/>
              </a:ext>
            </a:extLst>
          </p:cNvPr>
          <p:cNvSpPr/>
          <p:nvPr/>
        </p:nvSpPr>
        <p:spPr bwMode="auto">
          <a:xfrm>
            <a:off x="3521802" y="1592838"/>
            <a:ext cx="5972525" cy="3461414"/>
          </a:xfrm>
          <a:custGeom>
            <a:avLst/>
            <a:gdLst>
              <a:gd name="connsiteX0" fmla="*/ 0 w 4558812"/>
              <a:gd name="connsiteY0" fmla="*/ 0 h 2642088"/>
              <a:gd name="connsiteX1" fmla="*/ 0 w 4558812"/>
              <a:gd name="connsiteY1" fmla="*/ 2637692 h 2642088"/>
              <a:gd name="connsiteX2" fmla="*/ 4558812 w 4558812"/>
              <a:gd name="connsiteY2" fmla="*/ 2637692 h 2642088"/>
              <a:gd name="connsiteX3" fmla="*/ 4554415 w 4558812"/>
              <a:gd name="connsiteY3" fmla="*/ 2642088 h 264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8812" h="2642088">
                <a:moveTo>
                  <a:pt x="0" y="0"/>
                </a:moveTo>
                <a:lnTo>
                  <a:pt x="0" y="2637692"/>
                </a:lnTo>
                <a:lnTo>
                  <a:pt x="4558812" y="2637692"/>
                </a:lnTo>
                <a:lnTo>
                  <a:pt x="4554415" y="2642088"/>
                </a:lnTo>
              </a:path>
            </a:pathLst>
          </a:cu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22AD04F8-AD06-4778-AC91-98803CDEB656}"/>
              </a:ext>
            </a:extLst>
          </p:cNvPr>
          <p:cNvSpPr txBox="1"/>
          <p:nvPr/>
        </p:nvSpPr>
        <p:spPr bwMode="auto">
          <a:xfrm>
            <a:off x="3583306" y="3035954"/>
            <a:ext cx="59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55.2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7BC34E31-4CD4-41F8-BAFE-6980B9918AED}"/>
              </a:ext>
            </a:extLst>
          </p:cNvPr>
          <p:cNvSpPr txBox="1"/>
          <p:nvPr/>
        </p:nvSpPr>
        <p:spPr bwMode="auto">
          <a:xfrm>
            <a:off x="4338269" y="3723817"/>
            <a:ext cx="59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35.0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0E786BFF-EB6A-40AA-9B1D-DF32D91DD7DE}"/>
              </a:ext>
            </a:extLst>
          </p:cNvPr>
          <p:cNvSpPr txBox="1"/>
          <p:nvPr/>
        </p:nvSpPr>
        <p:spPr bwMode="auto">
          <a:xfrm>
            <a:off x="5096597" y="4073039"/>
            <a:ext cx="59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25.9</a:t>
            </a:r>
          </a:p>
        </p:txBody>
      </p:sp>
    </p:spTree>
    <p:extLst>
      <p:ext uri="{BB962C8B-B14F-4D97-AF65-F5344CB8AC3E}">
        <p14:creationId xmlns:p14="http://schemas.microsoft.com/office/powerpoint/2010/main" val="907228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86E41-C3D2-E447-871D-011AA85E1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Findings: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ED4D8-6A6A-9047-8F28-2A62EA6F5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450 patients enrolled (226 assigned to nephrectomy, 224 to sunitinib)</a:t>
            </a:r>
          </a:p>
          <a:p>
            <a:r>
              <a:rPr lang="en-US" dirty="0"/>
              <a:t>114 vs 115 received other lines of therapy in each group, respectively</a:t>
            </a:r>
          </a:p>
          <a:p>
            <a:r>
              <a:rPr lang="en-US" dirty="0"/>
              <a:t>Median duration of sunitinib was 6.7 mos in the nephrectomy group and 8.5 mos in sunitinib only group</a:t>
            </a:r>
          </a:p>
          <a:p>
            <a:r>
              <a:rPr lang="en-US" dirty="0"/>
              <a:t>No statistically significant differences in OS or PFS</a:t>
            </a:r>
          </a:p>
          <a:p>
            <a:pPr lvl="1"/>
            <a:r>
              <a:rPr lang="en-US" dirty="0"/>
              <a:t>Median OS was 18.4 mos in sunitinib group vs 13.9 mos in nephrectomy </a:t>
            </a: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F8055A72-EEC7-4954-AE89-F78E0E799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52" y="636788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Méjean. NEJM. 2018;379:417.</a:t>
            </a:r>
          </a:p>
        </p:txBody>
      </p:sp>
    </p:spTree>
    <p:extLst>
      <p:ext uri="{BB962C8B-B14F-4D97-AF65-F5344CB8AC3E}">
        <p14:creationId xmlns:p14="http://schemas.microsoft.com/office/powerpoint/2010/main" val="989356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735D0-78E5-234E-830F-DD1639D59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1A96-4CF9-CF46-B06E-1916D81D1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“Sunitinib alone was not inferior to nephrectomy followed by sunitinib in patients with metastatic renal cell carcinoma who were in the MSKCC intermediate-risk or poor-risk groups”  </a:t>
            </a:r>
          </a:p>
        </p:txBody>
      </p:sp>
    </p:spTree>
    <p:extLst>
      <p:ext uri="{BB962C8B-B14F-4D97-AF65-F5344CB8AC3E}">
        <p14:creationId xmlns:p14="http://schemas.microsoft.com/office/powerpoint/2010/main" val="586863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9923DE-7731-D148-881A-D66F9356C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CheckMate 214: </a:t>
            </a:r>
            <a:r>
              <a:rPr lang="en-GB" dirty="0"/>
              <a:t>Nivolumab + Ipilimumab vs Sunitinib for Untreated Advanced RCC 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50E9EDA-86A9-9642-A9D2-BA647AEE559E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F16157C-042E-6B4E-9D1E-E2B64A0A04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910CB19E-8467-3744-B0F6-EF6A5891DD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37" name="Content Placeholder 2">
            <a:extLst>
              <a:ext uri="{FF2B5EF4-FFF2-40B4-BE49-F238E27FC236}">
                <a16:creationId xmlns:a16="http://schemas.microsoft.com/office/drawing/2014/main" id="{58D641D2-E804-4B78-9A8F-2768DEF7AA18}"/>
              </a:ext>
            </a:extLst>
          </p:cNvPr>
          <p:cNvSpPr txBox="1">
            <a:spLocks/>
          </p:cNvSpPr>
          <p:nvPr/>
        </p:nvSpPr>
        <p:spPr bwMode="auto">
          <a:xfrm>
            <a:off x="609759" y="5199177"/>
            <a:ext cx="11171850" cy="87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Endpoints: ORR, PFS, OS and incidence of AEs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Grade 3/4 AEs: Nivo + Ipi, 46% (22% discontinued) and sunitinib, 63% (12% discontinued)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E1471D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8" name="Text Box 45">
            <a:extLst>
              <a:ext uri="{FF2B5EF4-FFF2-40B4-BE49-F238E27FC236}">
                <a16:creationId xmlns:a16="http://schemas.microsoft.com/office/drawing/2014/main" id="{348BDDA8-7E0C-465C-8691-38FEC4315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2873" y="2704373"/>
            <a:ext cx="277619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Patients with previously untreated advanced clear-cell RCC, Karnofsky PS </a:t>
            </a:r>
            <a:b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</a:b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≥ 70, without brain mets or autoimmune disease, with measurable disease by RECIST 1.1 criteria</a:t>
            </a:r>
          </a:p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(N = 1096)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239" name="Rectangle 49">
            <a:extLst>
              <a:ext uri="{FF2B5EF4-FFF2-40B4-BE49-F238E27FC236}">
                <a16:creationId xmlns:a16="http://schemas.microsoft.com/office/drawing/2014/main" id="{27F3E6ED-787B-4D34-9FFA-B74530E4B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0149" y="1835545"/>
            <a:ext cx="1908313" cy="19426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Nivolumab</a:t>
            </a:r>
          </a:p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 3 mg/kg IV + Ipilimumab </a:t>
            </a:r>
          </a:p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1 mg/kg IV every 3 wks </a:t>
            </a:r>
          </a:p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x 4 doses</a:t>
            </a:r>
          </a:p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(n = 550)</a:t>
            </a:r>
          </a:p>
        </p:txBody>
      </p:sp>
      <p:sp>
        <p:nvSpPr>
          <p:cNvPr id="240" name="Rectangle 50">
            <a:extLst>
              <a:ext uri="{FF2B5EF4-FFF2-40B4-BE49-F238E27FC236}">
                <a16:creationId xmlns:a16="http://schemas.microsoft.com/office/drawing/2014/main" id="{6C402D6F-4EF4-4BC0-9F67-E46BBCBAE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25" y="3895364"/>
            <a:ext cx="4176713" cy="9552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Sunitinib 50 mg PO x 4 wks with cycles repeated every 6 wks </a:t>
            </a:r>
          </a:p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(n = 546)</a:t>
            </a:r>
          </a:p>
        </p:txBody>
      </p:sp>
      <p:sp>
        <p:nvSpPr>
          <p:cNvPr id="241" name="Line 53">
            <a:extLst>
              <a:ext uri="{FF2B5EF4-FFF2-40B4-BE49-F238E27FC236}">
                <a16:creationId xmlns:a16="http://schemas.microsoft.com/office/drawing/2014/main" id="{9CE8AA8A-A315-4EBF-94C1-63C810C3761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13143" y="4067307"/>
            <a:ext cx="1089964" cy="21302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608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242" name="Line 54">
            <a:extLst>
              <a:ext uri="{FF2B5EF4-FFF2-40B4-BE49-F238E27FC236}">
                <a16:creationId xmlns:a16="http://schemas.microsoft.com/office/drawing/2014/main" id="{0231A69A-A606-473D-AA6D-7CF7FDCBAF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13143" y="3028066"/>
            <a:ext cx="1089965" cy="53390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608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243" name="Line 52">
            <a:extLst>
              <a:ext uri="{FF2B5EF4-FFF2-40B4-BE49-F238E27FC236}">
                <a16:creationId xmlns:a16="http://schemas.microsoft.com/office/drawing/2014/main" id="{FBC82A15-5DD3-42CE-A6A4-A9D52DB91724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466378" y="2867028"/>
            <a:ext cx="660453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608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244" name="Text Box 45">
            <a:extLst>
              <a:ext uri="{FF2B5EF4-FFF2-40B4-BE49-F238E27FC236}">
                <a16:creationId xmlns:a16="http://schemas.microsoft.com/office/drawing/2014/main" id="{23561D57-42AE-47D7-986A-637B72E45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0723" y="1520207"/>
            <a:ext cx="231585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Stratified by IMDC risk score (0 vs 1-2 vs 3-6), region (US vs Canada/W Europe/N Europe vs rest of world)</a:t>
            </a:r>
            <a:endParaRPr kumimoji="0" lang="en-US" alt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245" name="Rectangle 49">
            <a:extLst>
              <a:ext uri="{FF2B5EF4-FFF2-40B4-BE49-F238E27FC236}">
                <a16:creationId xmlns:a16="http://schemas.microsoft.com/office/drawing/2014/main" id="{9B3515DD-F546-43C2-817D-1A35F372B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6836" y="1787769"/>
            <a:ext cx="1663002" cy="1942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+mn-cs"/>
            </a:endParaRPr>
          </a:p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Nivolumab maintenance 3 mg/kg every 3 wks</a:t>
            </a:r>
          </a:p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246" name="Line 52">
            <a:extLst>
              <a:ext uri="{FF2B5EF4-FFF2-40B4-BE49-F238E27FC236}">
                <a16:creationId xmlns:a16="http://schemas.microsoft.com/office/drawing/2014/main" id="{F44E00E4-8A43-4866-9252-A9956B47218C}"/>
              </a:ext>
            </a:extLst>
          </p:cNvPr>
          <p:cNvSpPr>
            <a:spLocks noChangeShapeType="1"/>
          </p:cNvSpPr>
          <p:nvPr/>
        </p:nvSpPr>
        <p:spPr bwMode="auto">
          <a:xfrm>
            <a:off x="8066953" y="2910771"/>
            <a:ext cx="345003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608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101" name="Text Box 11">
            <a:extLst>
              <a:ext uri="{FF2B5EF4-FFF2-40B4-BE49-F238E27FC236}">
                <a16:creationId xmlns:a16="http://schemas.microsoft.com/office/drawing/2014/main" id="{23833574-196B-4862-9A3B-72B13DE50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96" y="6368322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Motzer. NEJM. 2018;378:1277. </a:t>
            </a:r>
            <a:endParaRPr kumimoji="0" lang="nb-NO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41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9923DE-7731-D148-881A-D66F9356C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CheckMate 214: OS, PFS and Response By Subgroup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50E9EDA-86A9-9642-A9D2-BA647AEE559E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F16157C-042E-6B4E-9D1E-E2B64A0A04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910CB19E-8467-3744-B0F6-EF6A5891DD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200" name="Table 199">
            <a:extLst>
              <a:ext uri="{FF2B5EF4-FFF2-40B4-BE49-F238E27FC236}">
                <a16:creationId xmlns:a16="http://schemas.microsoft.com/office/drawing/2014/main" id="{596041E0-C61D-4EBD-B9DA-28AD0D24CA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967358"/>
              </p:ext>
            </p:extLst>
          </p:nvPr>
        </p:nvGraphicFramePr>
        <p:xfrm>
          <a:off x="495300" y="1614062"/>
          <a:ext cx="11277600" cy="4278667"/>
        </p:xfrm>
        <a:graphic>
          <a:graphicData uri="http://schemas.openxmlformats.org/drawingml/2006/table">
            <a:tbl>
              <a:tblPr/>
              <a:tblGrid>
                <a:gridCol w="1238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3266">
                  <a:extLst>
                    <a:ext uri="{9D8B030D-6E8A-4147-A177-3AD203B41FA5}">
                      <a16:colId xmlns:a16="http://schemas.microsoft.com/office/drawing/2014/main" val="3773189418"/>
                    </a:ext>
                  </a:extLst>
                </a:gridCol>
                <a:gridCol w="1673266">
                  <a:extLst>
                    <a:ext uri="{9D8B030D-6E8A-4147-A177-3AD203B41FA5}">
                      <a16:colId xmlns:a16="http://schemas.microsoft.com/office/drawing/2014/main" val="1322895545"/>
                    </a:ext>
                  </a:extLst>
                </a:gridCol>
                <a:gridCol w="1673266">
                  <a:extLst>
                    <a:ext uri="{9D8B030D-6E8A-4147-A177-3AD203B41FA5}">
                      <a16:colId xmlns:a16="http://schemas.microsoft.com/office/drawing/2014/main" val="2515034849"/>
                    </a:ext>
                  </a:extLst>
                </a:gridCol>
                <a:gridCol w="1673266">
                  <a:extLst>
                    <a:ext uri="{9D8B030D-6E8A-4147-A177-3AD203B41FA5}">
                      <a16:colId xmlns:a16="http://schemas.microsoft.com/office/drawing/2014/main" val="2653406588"/>
                    </a:ext>
                  </a:extLst>
                </a:gridCol>
                <a:gridCol w="1673266">
                  <a:extLst>
                    <a:ext uri="{9D8B030D-6E8A-4147-A177-3AD203B41FA5}">
                      <a16:colId xmlns:a16="http://schemas.microsoft.com/office/drawing/2014/main" val="2760276267"/>
                    </a:ext>
                  </a:extLst>
                </a:gridCol>
                <a:gridCol w="1673266">
                  <a:extLst>
                    <a:ext uri="{9D8B030D-6E8A-4147-A177-3AD203B41FA5}">
                      <a16:colId xmlns:a16="http://schemas.microsoft.com/office/drawing/2014/main" val="597977209"/>
                    </a:ext>
                  </a:extLst>
                </a:gridCol>
              </a:tblGrid>
              <a:tr h="230527">
                <a:tc>
                  <a:txBody>
                    <a:bodyPr/>
                    <a:lstStyle/>
                    <a:p>
                      <a:pPr marL="0" marR="0" lvl="0" indent="0" algn="l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  <a:cs typeface="Calibri" panose="020F050202020403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Co-Primary Endpoints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Secondary Endpoints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Exploratory Analysis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019398"/>
                  </a:ext>
                </a:extLst>
              </a:tr>
              <a:tr h="230527">
                <a:tc rowSpan="2">
                  <a:txBody>
                    <a:bodyPr/>
                    <a:lstStyle/>
                    <a:p>
                      <a:pPr marL="0" marR="0" lvl="0" indent="0" algn="l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Outcome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Intermediate/Poor Risk (n = 847)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  <a:cs typeface="Calibri" panose="020F050202020403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ITT (N = 1096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)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  <a:cs typeface="Calibri" panose="020F050202020403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L="45720" marR="45720" marT="18288" marB="1828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Favorable Risk (n = 249)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  <a:cs typeface="Calibri" panose="020F050202020403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184">
                <a:tc vMerge="1">
                  <a:txBody>
                    <a:bodyPr/>
                    <a:lstStyle/>
                    <a:p>
                      <a:pPr marL="0" marR="0" lvl="0" indent="0" algn="l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B2D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0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Nivo + Ipi</a:t>
                      </a:r>
                    </a:p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(n = 425)</a:t>
                      </a:r>
                      <a:endParaRPr kumimoji="0" lang="en-US" altLang="en-US" sz="1600" b="1" i="0" u="none" strike="noStrike" cap="none" normalizeH="0" baseline="3000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  <a:cs typeface="Calibri" panose="020F050202020403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Sunitinib</a:t>
                      </a:r>
                    </a:p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(n = 422)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Nivo + Ipi</a:t>
                      </a:r>
                    </a:p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(n = 550)</a:t>
                      </a:r>
                      <a:endParaRPr kumimoji="0" lang="en-US" altLang="en-US" sz="1600" b="1" i="0" u="none" strike="noStrike" cap="none" normalizeH="0" baseline="3000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  <a:cs typeface="Calibri" panose="020F050202020403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Sunitinib</a:t>
                      </a:r>
                    </a:p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(n = 546)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Nivo + Ipi</a:t>
                      </a:r>
                    </a:p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(n = 125)</a:t>
                      </a:r>
                      <a:endParaRPr kumimoji="0" lang="en-US" altLang="en-US" sz="1600" b="1" i="0" u="none" strike="noStrike" cap="none" normalizeH="0" baseline="3000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  <a:cs typeface="Calibri" panose="020F050202020403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Sunitinib</a:t>
                      </a:r>
                    </a:p>
                    <a:p>
                      <a:pPr marL="0" marR="0" lvl="0" indent="0" algn="ctr" defTabSz="4556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(n = 124)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227">
                <a:tc rowSpan="2">
                  <a:txBody>
                    <a:bodyPr/>
                    <a:lstStyle>
                      <a:lvl1pPr defTabSz="455613">
                        <a:spcBef>
                          <a:spcPts val="1800"/>
                        </a:spcBef>
                        <a:buClr>
                          <a:schemeClr val="tx1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ts val="300"/>
                        </a:spcBef>
                        <a:buClr>
                          <a:schemeClr val="tx1"/>
                        </a:buClr>
                        <a:buSzPct val="100000"/>
                        <a:buFont typeface="Arial" charset="0"/>
                        <a:defRPr sz="2000">
                          <a:solidFill>
                            <a:srgbClr val="00417B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buClr>
                          <a:schemeClr val="tx1"/>
                        </a:buClr>
                        <a:buSzPct val="120000"/>
                        <a:buFont typeface="Wingdings" charset="2"/>
                        <a:defRPr>
                          <a:solidFill>
                            <a:schemeClr val="tx2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buClr>
                          <a:schemeClr val="tx1"/>
                        </a:buClr>
                        <a:buSzPct val="100000"/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buClr>
                          <a:schemeClr val="tx1"/>
                        </a:buClr>
                        <a:buSzPct val="120000"/>
                        <a:buFont typeface="Times" charset="0"/>
                        <a:defRPr sz="1600">
                          <a:solidFill>
                            <a:schemeClr val="tx2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Times" charset="0"/>
                        <a:defRPr sz="1600">
                          <a:solidFill>
                            <a:schemeClr val="tx2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Times" charset="0"/>
                        <a:defRPr sz="1600">
                          <a:solidFill>
                            <a:schemeClr val="tx2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Times" charset="0"/>
                        <a:defRPr sz="1600">
                          <a:solidFill>
                            <a:schemeClr val="tx2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Times" charset="0"/>
                        <a:defRPr sz="1600">
                          <a:solidFill>
                            <a:schemeClr val="tx2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ORR, % </a:t>
                      </a:r>
                    </a:p>
                    <a:p>
                      <a:pPr marL="0" marR="0" lvl="0" indent="0" algn="l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(95% CI)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42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27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39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29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52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527">
                <a:tc vMerge="1">
                  <a:txBody>
                    <a:bodyPr/>
                    <a:lstStyle/>
                    <a:p>
                      <a:pPr marL="0" marR="0" lvl="0" indent="0" algn="l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L="45720" marR="45720" marT="18288" marB="18288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P 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&lt; .001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P 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= .02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P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 &lt; .001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  <a:cs typeface="Calibri" panose="020F050202020403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184">
                <a:tc rowSpan="2">
                  <a:txBody>
                    <a:bodyPr/>
                    <a:lstStyle>
                      <a:lvl1pPr defTabSz="455613">
                        <a:spcBef>
                          <a:spcPts val="1800"/>
                        </a:spcBef>
                        <a:buClr>
                          <a:schemeClr val="tx1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5613">
                        <a:spcBef>
                          <a:spcPts val="300"/>
                        </a:spcBef>
                        <a:buClr>
                          <a:schemeClr val="tx1"/>
                        </a:buClr>
                        <a:buSzPct val="100000"/>
                        <a:buFont typeface="Arial" charset="0"/>
                        <a:defRPr sz="2000">
                          <a:solidFill>
                            <a:srgbClr val="00417B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5613">
                        <a:buClr>
                          <a:schemeClr val="tx1"/>
                        </a:buClr>
                        <a:buSzPct val="120000"/>
                        <a:buFont typeface="Wingdings" charset="2"/>
                        <a:defRPr>
                          <a:solidFill>
                            <a:schemeClr val="tx2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5613">
                        <a:buClr>
                          <a:schemeClr val="tx1"/>
                        </a:buClr>
                        <a:buSzPct val="100000"/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5613">
                        <a:buClr>
                          <a:schemeClr val="tx1"/>
                        </a:buClr>
                        <a:buSzPct val="120000"/>
                        <a:buFont typeface="Times" charset="0"/>
                        <a:defRPr sz="1600">
                          <a:solidFill>
                            <a:schemeClr val="tx2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5613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Times" charset="0"/>
                        <a:defRPr sz="1600">
                          <a:solidFill>
                            <a:schemeClr val="tx2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5613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Times" charset="0"/>
                        <a:defRPr sz="1600">
                          <a:solidFill>
                            <a:schemeClr val="tx2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5613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Times" charset="0"/>
                        <a:defRPr sz="1600">
                          <a:solidFill>
                            <a:schemeClr val="tx2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5613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20000"/>
                        <a:buFont typeface="Times" charset="0"/>
                        <a:defRPr sz="1600">
                          <a:solidFill>
                            <a:schemeClr val="tx2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Median PFS, mos</a:t>
                      </a:r>
                    </a:p>
                    <a:p>
                      <a:pPr marL="0" marR="0" lvl="0" indent="0" algn="l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(95% CI)</a:t>
                      </a:r>
                      <a:endParaRPr kumimoji="0" lang="en-US" altLang="en-US" sz="1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  <a:cs typeface="Calibri" panose="020F050202020403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11.6 </a:t>
                      </a:r>
                    </a:p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(8.7-15.5)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8.4</a:t>
                      </a:r>
                    </a:p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(7.0-10.8)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12.4 </a:t>
                      </a:r>
                    </a:p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(9.9 to 16.5)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  <a:cs typeface="Calibri" panose="020F050202020403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12.3 </a:t>
                      </a:r>
                      <a:r>
                        <a:rPr kumimoji="0" lang="pl-PL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 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(9.8 to 15.2)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  <a:cs typeface="Calibri" panose="020F050202020403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15.3 </a:t>
                      </a:r>
                    </a:p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(9.7 to 20.3)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 25.1 </a:t>
                      </a:r>
                    </a:p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(20.9-NE)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184">
                <a:tc vMerge="1">
                  <a:txBody>
                    <a:bodyPr/>
                    <a:lstStyle/>
                    <a:p>
                      <a:pPr marL="171450" marR="0" lvl="0" indent="0" algn="l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L="45720" marR="45720" marT="18288" marB="18288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7F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HR: 0.82 (99.1%: 0.64-1.05)</a:t>
                      </a:r>
                    </a:p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P 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= .03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L="45720" marR="45720" marT="18288" marB="1828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HR: 0.98 (99.1%: 0.79-1.23)</a:t>
                      </a:r>
                    </a:p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P 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= .85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L="45720" marR="45720" marT="18288" marB="1828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 HR:  2.18 (99.1%  CI:  1.29-3.68)  </a:t>
                      </a:r>
                    </a:p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P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 &lt; .001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  <a:cs typeface="Calibri" panose="020F050202020403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527">
                <a:tc rowSpan="2">
                  <a:txBody>
                    <a:bodyPr/>
                    <a:lstStyle/>
                    <a:p>
                      <a:pPr marL="0" marR="0" lvl="0" indent="0" algn="l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Median OS,</a:t>
                      </a:r>
                      <a:r>
                        <a:rPr kumimoji="0" lang="en-US" alt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mos</a:t>
                      </a:r>
                    </a:p>
                    <a:p>
                      <a:pPr marL="0" marR="0" lvl="0" indent="0" algn="l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(95% CI)</a:t>
                      </a:r>
                      <a:endParaRPr kumimoji="0" lang="en-US" altLang="en-US" sz="1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  <a:cs typeface="Calibri" panose="020F050202020403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NR </a:t>
                      </a:r>
                    </a:p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(28.2-NE)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26.0 </a:t>
                      </a:r>
                    </a:p>
                    <a:p>
                      <a:pPr algn="ctr"/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(22.1-NE)</a:t>
                      </a:r>
                      <a:endParaRPr lang="en-US" dirty="0"/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NR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32.9</a:t>
                      </a:r>
                      <a:endParaRPr lang="en-US" dirty="0"/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NR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32.9 </a:t>
                      </a:r>
                    </a:p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(95% CI: NE)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184">
                <a:tc vMerge="1">
                  <a:txBody>
                    <a:bodyPr/>
                    <a:lstStyle/>
                    <a:p>
                      <a:pPr marL="0" marR="0" lvl="0" indent="0" algn="l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3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L="45720" marR="45720" marT="18288" marB="18288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7F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HR: 0.63 (99.8%: 0.44-0.89)</a:t>
                      </a:r>
                    </a:p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P 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&lt; .001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HR: 0.68 (99.8%: 0.49-0.95)</a:t>
                      </a:r>
                    </a:p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P 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&lt; .001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HR: 1.45 (99.8% CI: 0.51-4.12)</a:t>
                      </a:r>
                    </a:p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P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  <a:cs typeface="Calibri" panose="020F0502020204030204" pitchFamily="34" charset="0"/>
                        </a:rPr>
                        <a:t> = .27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56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  <a:cs typeface="Calibri" panose="020F050202020403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Text Box 11">
            <a:extLst>
              <a:ext uri="{FF2B5EF4-FFF2-40B4-BE49-F238E27FC236}">
                <a16:creationId xmlns:a16="http://schemas.microsoft.com/office/drawing/2014/main" id="{EBE0CC9D-38AD-47B6-AB92-E3EB023C4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96" y="6368322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Motzer. NEJM. 2018;378:1277. </a:t>
            </a:r>
            <a:endParaRPr kumimoji="0" lang="nb-NO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850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9923DE-7731-D148-881A-D66F9356C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CheckMate 214: OS in Intermediate-/Poor-Risk Patients</a:t>
            </a:r>
          </a:p>
        </p:txBody>
      </p:sp>
      <p:grpSp>
        <p:nvGrpSpPr>
          <p:cNvPr id="347" name="Group 7">
            <a:extLst>
              <a:ext uri="{FF2B5EF4-FFF2-40B4-BE49-F238E27FC236}">
                <a16:creationId xmlns:a16="http://schemas.microsoft.com/office/drawing/2014/main" id="{532F48E5-9250-4704-A131-0FBE24A82B86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348" name="Picture 347">
              <a:extLst>
                <a:ext uri="{FF2B5EF4-FFF2-40B4-BE49-F238E27FC236}">
                  <a16:creationId xmlns:a16="http://schemas.microsoft.com/office/drawing/2014/main" id="{5D78698C-0F2D-4815-9041-632F91B0F5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9" name="Rectangle 8">
              <a:extLst>
                <a:ext uri="{FF2B5EF4-FFF2-40B4-BE49-F238E27FC236}">
                  <a16:creationId xmlns:a16="http://schemas.microsoft.com/office/drawing/2014/main" id="{FC8A8974-81AD-4BDA-8F22-E1FCA87F8A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 Box 11">
            <a:extLst>
              <a:ext uri="{FF2B5EF4-FFF2-40B4-BE49-F238E27FC236}">
                <a16:creationId xmlns:a16="http://schemas.microsoft.com/office/drawing/2014/main" id="{4D0D2383-FF65-4947-81C9-8FD8ED551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96" y="6368322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Motzer. NEJM. 2018;378:1277. </a:t>
            </a:r>
            <a:endParaRPr kumimoji="0" lang="nb-NO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9A9C05-D5D7-4DD3-A40B-C80C17D8D6A0}"/>
              </a:ext>
            </a:extLst>
          </p:cNvPr>
          <p:cNvSpPr txBox="1"/>
          <p:nvPr/>
        </p:nvSpPr>
        <p:spPr bwMode="auto">
          <a:xfrm>
            <a:off x="427516" y="1478720"/>
            <a:ext cx="53296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ff-scala-sans-pro"/>
                <a:ea typeface="+mn-ea"/>
                <a:cs typeface="+mn-cs"/>
              </a:rPr>
              <a:t>OS among IMDC Intermediate-Risk and Poor-Risk Patients</a:t>
            </a:r>
            <a:endParaRPr kumimoji="0" lang="it-IT" sz="2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C7F653D-97C8-428A-AD48-838EE1F67975}"/>
              </a:ext>
            </a:extLst>
          </p:cNvPr>
          <p:cNvSpPr/>
          <p:nvPr/>
        </p:nvSpPr>
        <p:spPr bwMode="auto">
          <a:xfrm>
            <a:off x="3570319" y="2587010"/>
            <a:ext cx="2076138" cy="1488131"/>
          </a:xfrm>
          <a:custGeom>
            <a:avLst/>
            <a:gdLst>
              <a:gd name="connsiteX0" fmla="*/ 0 w 2076138"/>
              <a:gd name="connsiteY0" fmla="*/ 0 h 1086787"/>
              <a:gd name="connsiteX1" fmla="*/ 2076138 w 2076138"/>
              <a:gd name="connsiteY1" fmla="*/ 0 h 1086787"/>
              <a:gd name="connsiteX2" fmla="*/ 2076138 w 2076138"/>
              <a:gd name="connsiteY2" fmla="*/ 1086787 h 1086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6138" h="1086787">
                <a:moveTo>
                  <a:pt x="0" y="0"/>
                </a:moveTo>
                <a:lnTo>
                  <a:pt x="2076138" y="0"/>
                </a:lnTo>
                <a:lnTo>
                  <a:pt x="2076138" y="1086787"/>
                </a:lnTo>
              </a:path>
            </a:pathLst>
          </a:custGeom>
          <a:noFill/>
          <a:ln w="19050">
            <a:solidFill>
              <a:schemeClr val="tx2">
                <a:lumMod val="90000"/>
              </a:schemeClr>
            </a:solidFill>
            <a:prstDash val="sysDash"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4C2A2AF-E0F5-42DB-97D2-C84FA8470A59}"/>
              </a:ext>
            </a:extLst>
          </p:cNvPr>
          <p:cNvSpPr/>
          <p:nvPr/>
        </p:nvSpPr>
        <p:spPr bwMode="auto">
          <a:xfrm>
            <a:off x="3570319" y="2766892"/>
            <a:ext cx="3125449" cy="1395625"/>
          </a:xfrm>
          <a:custGeom>
            <a:avLst/>
            <a:gdLst>
              <a:gd name="connsiteX0" fmla="*/ 0 w 3125449"/>
              <a:gd name="connsiteY0" fmla="*/ 0 h 869429"/>
              <a:gd name="connsiteX1" fmla="*/ 3125449 w 3125449"/>
              <a:gd name="connsiteY1" fmla="*/ 0 h 869429"/>
              <a:gd name="connsiteX2" fmla="*/ 3125449 w 3125449"/>
              <a:gd name="connsiteY2" fmla="*/ 869429 h 86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25449" h="869429">
                <a:moveTo>
                  <a:pt x="0" y="0"/>
                </a:moveTo>
                <a:lnTo>
                  <a:pt x="3125449" y="0"/>
                </a:lnTo>
                <a:lnTo>
                  <a:pt x="3125449" y="869429"/>
                </a:lnTo>
              </a:path>
            </a:pathLst>
          </a:custGeom>
          <a:noFill/>
          <a:ln w="19050">
            <a:solidFill>
              <a:schemeClr val="tx2">
                <a:lumMod val="90000"/>
              </a:schemeClr>
            </a:solidFill>
            <a:prstDash val="sysDash"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522AE9A-11CC-4BA3-9570-CAD04175958D}"/>
              </a:ext>
            </a:extLst>
          </p:cNvPr>
          <p:cNvCxnSpPr/>
          <p:nvPr/>
        </p:nvCxnSpPr>
        <p:spPr bwMode="auto">
          <a:xfrm>
            <a:off x="3579283" y="2844323"/>
            <a:ext cx="1938463" cy="0"/>
          </a:xfrm>
          <a:prstGeom prst="line">
            <a:avLst/>
          </a:prstGeom>
          <a:noFill/>
          <a:ln w="1905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D7B616B-61E2-45A4-B423-C3FC9B3CE82A}"/>
              </a:ext>
            </a:extLst>
          </p:cNvPr>
          <p:cNvCxnSpPr>
            <a:cxnSpLocks/>
          </p:cNvCxnSpPr>
          <p:nvPr/>
        </p:nvCxnSpPr>
        <p:spPr bwMode="auto">
          <a:xfrm>
            <a:off x="3579283" y="3275847"/>
            <a:ext cx="3112122" cy="0"/>
          </a:xfrm>
          <a:prstGeom prst="line">
            <a:avLst/>
          </a:prstGeom>
          <a:noFill/>
          <a:ln w="1905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75F5CF13-3DB4-4E37-B40B-674E7E0AEFDE}"/>
              </a:ext>
            </a:extLst>
          </p:cNvPr>
          <p:cNvSpPr/>
          <p:nvPr/>
        </p:nvSpPr>
        <p:spPr bwMode="auto">
          <a:xfrm>
            <a:off x="3527761" y="1833896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E24C4D65-1386-4A6F-8F52-4E82AD57F929}"/>
              </a:ext>
            </a:extLst>
          </p:cNvPr>
          <p:cNvSpPr/>
          <p:nvPr/>
        </p:nvSpPr>
        <p:spPr bwMode="auto">
          <a:xfrm>
            <a:off x="3637038" y="1839833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D1C984BC-BDDA-4BFF-9D66-3145E7451461}"/>
              </a:ext>
            </a:extLst>
          </p:cNvPr>
          <p:cNvSpPr/>
          <p:nvPr/>
        </p:nvSpPr>
        <p:spPr bwMode="auto">
          <a:xfrm>
            <a:off x="3890148" y="1931458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A47E3C1B-14A8-4956-890B-6C96865F8899}"/>
              </a:ext>
            </a:extLst>
          </p:cNvPr>
          <p:cNvSpPr/>
          <p:nvPr/>
        </p:nvSpPr>
        <p:spPr bwMode="auto">
          <a:xfrm>
            <a:off x="3980032" y="1981772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7BF39C7-AA0B-471B-90E0-F0DD886C41F0}"/>
              </a:ext>
            </a:extLst>
          </p:cNvPr>
          <p:cNvSpPr/>
          <p:nvPr/>
        </p:nvSpPr>
        <p:spPr bwMode="auto">
          <a:xfrm>
            <a:off x="4053370" y="2000932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61E296A-4262-44B6-A7C9-925581070115}"/>
              </a:ext>
            </a:extLst>
          </p:cNvPr>
          <p:cNvSpPr/>
          <p:nvPr/>
        </p:nvSpPr>
        <p:spPr bwMode="auto">
          <a:xfrm>
            <a:off x="3562881" y="1884875"/>
            <a:ext cx="5528281" cy="1427441"/>
          </a:xfrm>
          <a:custGeom>
            <a:avLst/>
            <a:gdLst>
              <a:gd name="connsiteX0" fmla="*/ 0 w 5528281"/>
              <a:gd name="connsiteY0" fmla="*/ 0 h 1427441"/>
              <a:gd name="connsiteX1" fmla="*/ 76782 w 5528281"/>
              <a:gd name="connsiteY1" fmla="*/ 0 h 1427441"/>
              <a:gd name="connsiteX2" fmla="*/ 76782 w 5528281"/>
              <a:gd name="connsiteY2" fmla="*/ 34901 h 1427441"/>
              <a:gd name="connsiteX3" fmla="*/ 160544 w 5528281"/>
              <a:gd name="connsiteY3" fmla="*/ 34901 h 1427441"/>
              <a:gd name="connsiteX4" fmla="*/ 160544 w 5528281"/>
              <a:gd name="connsiteY4" fmla="*/ 66311 h 1427441"/>
              <a:gd name="connsiteX5" fmla="*/ 223365 w 5528281"/>
              <a:gd name="connsiteY5" fmla="*/ 66311 h 1427441"/>
              <a:gd name="connsiteX6" fmla="*/ 223365 w 5528281"/>
              <a:gd name="connsiteY6" fmla="*/ 80272 h 1427441"/>
              <a:gd name="connsiteX7" fmla="*/ 307127 w 5528281"/>
              <a:gd name="connsiteY7" fmla="*/ 80272 h 1427441"/>
              <a:gd name="connsiteX8" fmla="*/ 307127 w 5528281"/>
              <a:gd name="connsiteY8" fmla="*/ 90742 h 1427441"/>
              <a:gd name="connsiteX9" fmla="*/ 366458 w 5528281"/>
              <a:gd name="connsiteY9" fmla="*/ 90742 h 1427441"/>
              <a:gd name="connsiteX10" fmla="*/ 366458 w 5528281"/>
              <a:gd name="connsiteY10" fmla="*/ 111682 h 1427441"/>
              <a:gd name="connsiteX11" fmla="*/ 411829 w 5528281"/>
              <a:gd name="connsiteY11" fmla="*/ 111682 h 1427441"/>
              <a:gd name="connsiteX12" fmla="*/ 411829 w 5528281"/>
              <a:gd name="connsiteY12" fmla="*/ 153563 h 1427441"/>
              <a:gd name="connsiteX13" fmla="*/ 492101 w 5528281"/>
              <a:gd name="connsiteY13" fmla="*/ 153563 h 1427441"/>
              <a:gd name="connsiteX14" fmla="*/ 492101 w 5528281"/>
              <a:gd name="connsiteY14" fmla="*/ 153563 h 1427441"/>
              <a:gd name="connsiteX15" fmla="*/ 492101 w 5528281"/>
              <a:gd name="connsiteY15" fmla="*/ 174504 h 1427441"/>
              <a:gd name="connsiteX16" fmla="*/ 610764 w 5528281"/>
              <a:gd name="connsiteY16" fmla="*/ 174504 h 1427441"/>
              <a:gd name="connsiteX17" fmla="*/ 610764 w 5528281"/>
              <a:gd name="connsiteY17" fmla="*/ 202424 h 1427441"/>
              <a:gd name="connsiteX18" fmla="*/ 732916 w 5528281"/>
              <a:gd name="connsiteY18" fmla="*/ 202424 h 1427441"/>
              <a:gd name="connsiteX19" fmla="*/ 732916 w 5528281"/>
              <a:gd name="connsiteY19" fmla="*/ 223365 h 1427441"/>
              <a:gd name="connsiteX20" fmla="*/ 764327 w 5528281"/>
              <a:gd name="connsiteY20" fmla="*/ 223365 h 1427441"/>
              <a:gd name="connsiteX21" fmla="*/ 764327 w 5528281"/>
              <a:gd name="connsiteY21" fmla="*/ 233835 h 1427441"/>
              <a:gd name="connsiteX22" fmla="*/ 844599 w 5528281"/>
              <a:gd name="connsiteY22" fmla="*/ 233835 h 1427441"/>
              <a:gd name="connsiteX23" fmla="*/ 844599 w 5528281"/>
              <a:gd name="connsiteY23" fmla="*/ 268736 h 1427441"/>
              <a:gd name="connsiteX24" fmla="*/ 893460 w 5528281"/>
              <a:gd name="connsiteY24" fmla="*/ 268736 h 1427441"/>
              <a:gd name="connsiteX25" fmla="*/ 893460 w 5528281"/>
              <a:gd name="connsiteY25" fmla="*/ 314107 h 1427441"/>
              <a:gd name="connsiteX26" fmla="*/ 931851 w 5528281"/>
              <a:gd name="connsiteY26" fmla="*/ 314107 h 1427441"/>
              <a:gd name="connsiteX27" fmla="*/ 931851 w 5528281"/>
              <a:gd name="connsiteY27" fmla="*/ 328067 h 1427441"/>
              <a:gd name="connsiteX28" fmla="*/ 970242 w 5528281"/>
              <a:gd name="connsiteY28" fmla="*/ 328067 h 1427441"/>
              <a:gd name="connsiteX29" fmla="*/ 970242 w 5528281"/>
              <a:gd name="connsiteY29" fmla="*/ 345517 h 1427441"/>
              <a:gd name="connsiteX30" fmla="*/ 970242 w 5528281"/>
              <a:gd name="connsiteY30" fmla="*/ 345517 h 1427441"/>
              <a:gd name="connsiteX31" fmla="*/ 987693 w 5528281"/>
              <a:gd name="connsiteY31" fmla="*/ 362968 h 1427441"/>
              <a:gd name="connsiteX32" fmla="*/ 1015613 w 5528281"/>
              <a:gd name="connsiteY32" fmla="*/ 362968 h 1427441"/>
              <a:gd name="connsiteX33" fmla="*/ 1015613 w 5528281"/>
              <a:gd name="connsiteY33" fmla="*/ 383908 h 1427441"/>
              <a:gd name="connsiteX34" fmla="*/ 1099374 w 5528281"/>
              <a:gd name="connsiteY34" fmla="*/ 383908 h 1427441"/>
              <a:gd name="connsiteX35" fmla="*/ 1099374 w 5528281"/>
              <a:gd name="connsiteY35" fmla="*/ 418809 h 1427441"/>
              <a:gd name="connsiteX36" fmla="*/ 1218037 w 5528281"/>
              <a:gd name="connsiteY36" fmla="*/ 418809 h 1427441"/>
              <a:gd name="connsiteX37" fmla="*/ 1218037 w 5528281"/>
              <a:gd name="connsiteY37" fmla="*/ 443239 h 1427441"/>
              <a:gd name="connsiteX38" fmla="*/ 1270388 w 5528281"/>
              <a:gd name="connsiteY38" fmla="*/ 443239 h 1427441"/>
              <a:gd name="connsiteX39" fmla="*/ 1270388 w 5528281"/>
              <a:gd name="connsiteY39" fmla="*/ 460690 h 1427441"/>
              <a:gd name="connsiteX40" fmla="*/ 1301799 w 5528281"/>
              <a:gd name="connsiteY40" fmla="*/ 460690 h 1427441"/>
              <a:gd name="connsiteX41" fmla="*/ 1301799 w 5528281"/>
              <a:gd name="connsiteY41" fmla="*/ 481630 h 1427441"/>
              <a:gd name="connsiteX42" fmla="*/ 1350660 w 5528281"/>
              <a:gd name="connsiteY42" fmla="*/ 481630 h 1427441"/>
              <a:gd name="connsiteX43" fmla="*/ 1350660 w 5528281"/>
              <a:gd name="connsiteY43" fmla="*/ 499081 h 1427441"/>
              <a:gd name="connsiteX44" fmla="*/ 1409991 w 5528281"/>
              <a:gd name="connsiteY44" fmla="*/ 499081 h 1427441"/>
              <a:gd name="connsiteX45" fmla="*/ 1409991 w 5528281"/>
              <a:gd name="connsiteY45" fmla="*/ 516531 h 1427441"/>
              <a:gd name="connsiteX46" fmla="*/ 1476303 w 5528281"/>
              <a:gd name="connsiteY46" fmla="*/ 516531 h 1427441"/>
              <a:gd name="connsiteX47" fmla="*/ 1476303 w 5528281"/>
              <a:gd name="connsiteY47" fmla="*/ 530491 h 1427441"/>
              <a:gd name="connsiteX48" fmla="*/ 1507713 w 5528281"/>
              <a:gd name="connsiteY48" fmla="*/ 530491 h 1427441"/>
              <a:gd name="connsiteX49" fmla="*/ 1507713 w 5528281"/>
              <a:gd name="connsiteY49" fmla="*/ 547942 h 1427441"/>
              <a:gd name="connsiteX50" fmla="*/ 1549594 w 5528281"/>
              <a:gd name="connsiteY50" fmla="*/ 547942 h 1427441"/>
              <a:gd name="connsiteX51" fmla="*/ 1549594 w 5528281"/>
              <a:gd name="connsiteY51" fmla="*/ 554922 h 1427441"/>
              <a:gd name="connsiteX52" fmla="*/ 1622886 w 5528281"/>
              <a:gd name="connsiteY52" fmla="*/ 554922 h 1427441"/>
              <a:gd name="connsiteX53" fmla="*/ 1622886 w 5528281"/>
              <a:gd name="connsiteY53" fmla="*/ 579352 h 1427441"/>
              <a:gd name="connsiteX54" fmla="*/ 1745039 w 5528281"/>
              <a:gd name="connsiteY54" fmla="*/ 579352 h 1427441"/>
              <a:gd name="connsiteX55" fmla="*/ 1745039 w 5528281"/>
              <a:gd name="connsiteY55" fmla="*/ 600293 h 1427441"/>
              <a:gd name="connsiteX56" fmla="*/ 1818330 w 5528281"/>
              <a:gd name="connsiteY56" fmla="*/ 600293 h 1427441"/>
              <a:gd name="connsiteX57" fmla="*/ 1818330 w 5528281"/>
              <a:gd name="connsiteY57" fmla="*/ 617743 h 1427441"/>
              <a:gd name="connsiteX58" fmla="*/ 1853231 w 5528281"/>
              <a:gd name="connsiteY58" fmla="*/ 617743 h 1427441"/>
              <a:gd name="connsiteX59" fmla="*/ 1853231 w 5528281"/>
              <a:gd name="connsiteY59" fmla="*/ 642174 h 1427441"/>
              <a:gd name="connsiteX60" fmla="*/ 1888132 w 5528281"/>
              <a:gd name="connsiteY60" fmla="*/ 642174 h 1427441"/>
              <a:gd name="connsiteX61" fmla="*/ 1888132 w 5528281"/>
              <a:gd name="connsiteY61" fmla="*/ 659624 h 1427441"/>
              <a:gd name="connsiteX62" fmla="*/ 1975384 w 5528281"/>
              <a:gd name="connsiteY62" fmla="*/ 659624 h 1427441"/>
              <a:gd name="connsiteX63" fmla="*/ 1975384 w 5528281"/>
              <a:gd name="connsiteY63" fmla="*/ 670094 h 1427441"/>
              <a:gd name="connsiteX64" fmla="*/ 2024245 w 5528281"/>
              <a:gd name="connsiteY64" fmla="*/ 670094 h 1427441"/>
              <a:gd name="connsiteX65" fmla="*/ 2024245 w 5528281"/>
              <a:gd name="connsiteY65" fmla="*/ 673585 h 1427441"/>
              <a:gd name="connsiteX66" fmla="*/ 2024245 w 5528281"/>
              <a:gd name="connsiteY66" fmla="*/ 673585 h 1427441"/>
              <a:gd name="connsiteX67" fmla="*/ 2055655 w 5528281"/>
              <a:gd name="connsiteY67" fmla="*/ 673585 h 1427441"/>
              <a:gd name="connsiteX68" fmla="*/ 2055655 w 5528281"/>
              <a:gd name="connsiteY68" fmla="*/ 684055 h 1427441"/>
              <a:gd name="connsiteX69" fmla="*/ 2097536 w 5528281"/>
              <a:gd name="connsiteY69" fmla="*/ 684055 h 1427441"/>
              <a:gd name="connsiteX70" fmla="*/ 2097536 w 5528281"/>
              <a:gd name="connsiteY70" fmla="*/ 718956 h 1427441"/>
              <a:gd name="connsiteX71" fmla="*/ 2156868 w 5528281"/>
              <a:gd name="connsiteY71" fmla="*/ 718956 h 1427441"/>
              <a:gd name="connsiteX72" fmla="*/ 2156868 w 5528281"/>
              <a:gd name="connsiteY72" fmla="*/ 729426 h 1427441"/>
              <a:gd name="connsiteX73" fmla="*/ 2237139 w 5528281"/>
              <a:gd name="connsiteY73" fmla="*/ 729426 h 1427441"/>
              <a:gd name="connsiteX74" fmla="*/ 2237139 w 5528281"/>
              <a:gd name="connsiteY74" fmla="*/ 739896 h 1427441"/>
              <a:gd name="connsiteX75" fmla="*/ 2348822 w 5528281"/>
              <a:gd name="connsiteY75" fmla="*/ 739896 h 1427441"/>
              <a:gd name="connsiteX76" fmla="*/ 2348822 w 5528281"/>
              <a:gd name="connsiteY76" fmla="*/ 753856 h 1427441"/>
              <a:gd name="connsiteX77" fmla="*/ 2418623 w 5528281"/>
              <a:gd name="connsiteY77" fmla="*/ 753856 h 1427441"/>
              <a:gd name="connsiteX78" fmla="*/ 2418623 w 5528281"/>
              <a:gd name="connsiteY78" fmla="*/ 767817 h 1427441"/>
              <a:gd name="connsiteX79" fmla="*/ 2505875 w 5528281"/>
              <a:gd name="connsiteY79" fmla="*/ 767817 h 1427441"/>
              <a:gd name="connsiteX80" fmla="*/ 2505875 w 5528281"/>
              <a:gd name="connsiteY80" fmla="*/ 781777 h 1427441"/>
              <a:gd name="connsiteX81" fmla="*/ 2540776 w 5528281"/>
              <a:gd name="connsiteY81" fmla="*/ 781777 h 1427441"/>
              <a:gd name="connsiteX82" fmla="*/ 2540776 w 5528281"/>
              <a:gd name="connsiteY82" fmla="*/ 795737 h 1427441"/>
              <a:gd name="connsiteX83" fmla="*/ 2631518 w 5528281"/>
              <a:gd name="connsiteY83" fmla="*/ 795737 h 1427441"/>
              <a:gd name="connsiteX84" fmla="*/ 2631518 w 5528281"/>
              <a:gd name="connsiteY84" fmla="*/ 813188 h 1427441"/>
              <a:gd name="connsiteX85" fmla="*/ 2666419 w 5528281"/>
              <a:gd name="connsiteY85" fmla="*/ 809698 h 1427441"/>
              <a:gd name="connsiteX86" fmla="*/ 2806022 w 5528281"/>
              <a:gd name="connsiteY86" fmla="*/ 809698 h 1427441"/>
              <a:gd name="connsiteX87" fmla="*/ 2806022 w 5528281"/>
              <a:gd name="connsiteY87" fmla="*/ 834128 h 1427441"/>
              <a:gd name="connsiteX88" fmla="*/ 2879313 w 5528281"/>
              <a:gd name="connsiteY88" fmla="*/ 834128 h 1427441"/>
              <a:gd name="connsiteX89" fmla="*/ 2879313 w 5528281"/>
              <a:gd name="connsiteY89" fmla="*/ 865539 h 1427441"/>
              <a:gd name="connsiteX90" fmla="*/ 2928174 w 5528281"/>
              <a:gd name="connsiteY90" fmla="*/ 865539 h 1427441"/>
              <a:gd name="connsiteX91" fmla="*/ 2928174 w 5528281"/>
              <a:gd name="connsiteY91" fmla="*/ 889969 h 1427441"/>
              <a:gd name="connsiteX92" fmla="*/ 3235301 w 5528281"/>
              <a:gd name="connsiteY92" fmla="*/ 889969 h 1427441"/>
              <a:gd name="connsiteX93" fmla="*/ 3235301 w 5528281"/>
              <a:gd name="connsiteY93" fmla="*/ 917890 h 1427441"/>
              <a:gd name="connsiteX94" fmla="*/ 3266712 w 5528281"/>
              <a:gd name="connsiteY94" fmla="*/ 917890 h 1427441"/>
              <a:gd name="connsiteX95" fmla="*/ 3266712 w 5528281"/>
              <a:gd name="connsiteY95" fmla="*/ 942320 h 1427441"/>
              <a:gd name="connsiteX96" fmla="*/ 3312083 w 5528281"/>
              <a:gd name="connsiteY96" fmla="*/ 942320 h 1427441"/>
              <a:gd name="connsiteX97" fmla="*/ 3312083 w 5528281"/>
              <a:gd name="connsiteY97" fmla="*/ 970241 h 1427441"/>
              <a:gd name="connsiteX98" fmla="*/ 3413295 w 5528281"/>
              <a:gd name="connsiteY98" fmla="*/ 970241 h 1427441"/>
              <a:gd name="connsiteX99" fmla="*/ 3413295 w 5528281"/>
              <a:gd name="connsiteY99" fmla="*/ 991181 h 1427441"/>
              <a:gd name="connsiteX100" fmla="*/ 3524978 w 5528281"/>
              <a:gd name="connsiteY100" fmla="*/ 991181 h 1427441"/>
              <a:gd name="connsiteX101" fmla="*/ 3524978 w 5528281"/>
              <a:gd name="connsiteY101" fmla="*/ 1015612 h 1427441"/>
              <a:gd name="connsiteX102" fmla="*/ 3587799 w 5528281"/>
              <a:gd name="connsiteY102" fmla="*/ 1015612 h 1427441"/>
              <a:gd name="connsiteX103" fmla="*/ 3587799 w 5528281"/>
              <a:gd name="connsiteY103" fmla="*/ 1029572 h 1427441"/>
              <a:gd name="connsiteX104" fmla="*/ 3685521 w 5528281"/>
              <a:gd name="connsiteY104" fmla="*/ 1029572 h 1427441"/>
              <a:gd name="connsiteX105" fmla="*/ 3685521 w 5528281"/>
              <a:gd name="connsiteY105" fmla="*/ 1054003 h 1427441"/>
              <a:gd name="connsiteX106" fmla="*/ 3769283 w 5528281"/>
              <a:gd name="connsiteY106" fmla="*/ 1054003 h 1427441"/>
              <a:gd name="connsiteX107" fmla="*/ 3769283 w 5528281"/>
              <a:gd name="connsiteY107" fmla="*/ 1085414 h 1427441"/>
              <a:gd name="connsiteX108" fmla="*/ 3835594 w 5528281"/>
              <a:gd name="connsiteY108" fmla="*/ 1085414 h 1427441"/>
              <a:gd name="connsiteX109" fmla="*/ 3835594 w 5528281"/>
              <a:gd name="connsiteY109" fmla="*/ 1106354 h 1427441"/>
              <a:gd name="connsiteX110" fmla="*/ 3971707 w 5528281"/>
              <a:gd name="connsiteY110" fmla="*/ 1106354 h 1427441"/>
              <a:gd name="connsiteX111" fmla="*/ 3971707 w 5528281"/>
              <a:gd name="connsiteY111" fmla="*/ 1137765 h 1427441"/>
              <a:gd name="connsiteX112" fmla="*/ 4041509 w 5528281"/>
              <a:gd name="connsiteY112" fmla="*/ 1137765 h 1427441"/>
              <a:gd name="connsiteX113" fmla="*/ 4041509 w 5528281"/>
              <a:gd name="connsiteY113" fmla="*/ 1155215 h 1427441"/>
              <a:gd name="connsiteX114" fmla="*/ 4090370 w 5528281"/>
              <a:gd name="connsiteY114" fmla="*/ 1155215 h 1427441"/>
              <a:gd name="connsiteX115" fmla="*/ 4090370 w 5528281"/>
              <a:gd name="connsiteY115" fmla="*/ 1190116 h 1427441"/>
              <a:gd name="connsiteX116" fmla="*/ 4149701 w 5528281"/>
              <a:gd name="connsiteY116" fmla="*/ 1190116 h 1427441"/>
              <a:gd name="connsiteX117" fmla="*/ 4149701 w 5528281"/>
              <a:gd name="connsiteY117" fmla="*/ 1242467 h 1427441"/>
              <a:gd name="connsiteX118" fmla="*/ 4317225 w 5528281"/>
              <a:gd name="connsiteY118" fmla="*/ 1242467 h 1427441"/>
              <a:gd name="connsiteX119" fmla="*/ 4317225 w 5528281"/>
              <a:gd name="connsiteY119" fmla="*/ 1277368 h 1427441"/>
              <a:gd name="connsiteX120" fmla="*/ 4777915 w 5528281"/>
              <a:gd name="connsiteY120" fmla="*/ 1277368 h 1427441"/>
              <a:gd name="connsiteX121" fmla="*/ 4777915 w 5528281"/>
              <a:gd name="connsiteY121" fmla="*/ 1322739 h 1427441"/>
              <a:gd name="connsiteX122" fmla="*/ 4907048 w 5528281"/>
              <a:gd name="connsiteY122" fmla="*/ 1322739 h 1427441"/>
              <a:gd name="connsiteX123" fmla="*/ 4907048 w 5528281"/>
              <a:gd name="connsiteY123" fmla="*/ 1427441 h 1427441"/>
              <a:gd name="connsiteX124" fmla="*/ 5528281 w 5528281"/>
              <a:gd name="connsiteY124" fmla="*/ 1427441 h 142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5528281" h="1427441">
                <a:moveTo>
                  <a:pt x="0" y="0"/>
                </a:moveTo>
                <a:lnTo>
                  <a:pt x="76782" y="0"/>
                </a:lnTo>
                <a:lnTo>
                  <a:pt x="76782" y="34901"/>
                </a:lnTo>
                <a:lnTo>
                  <a:pt x="160544" y="34901"/>
                </a:lnTo>
                <a:lnTo>
                  <a:pt x="160544" y="66311"/>
                </a:lnTo>
                <a:lnTo>
                  <a:pt x="223365" y="66311"/>
                </a:lnTo>
                <a:lnTo>
                  <a:pt x="223365" y="80272"/>
                </a:lnTo>
                <a:lnTo>
                  <a:pt x="307127" y="80272"/>
                </a:lnTo>
                <a:lnTo>
                  <a:pt x="307127" y="90742"/>
                </a:lnTo>
                <a:lnTo>
                  <a:pt x="366458" y="90742"/>
                </a:lnTo>
                <a:lnTo>
                  <a:pt x="366458" y="111682"/>
                </a:lnTo>
                <a:lnTo>
                  <a:pt x="411829" y="111682"/>
                </a:lnTo>
                <a:lnTo>
                  <a:pt x="411829" y="153563"/>
                </a:lnTo>
                <a:lnTo>
                  <a:pt x="492101" y="153563"/>
                </a:lnTo>
                <a:lnTo>
                  <a:pt x="492101" y="153563"/>
                </a:lnTo>
                <a:lnTo>
                  <a:pt x="492101" y="174504"/>
                </a:lnTo>
                <a:lnTo>
                  <a:pt x="610764" y="174504"/>
                </a:lnTo>
                <a:lnTo>
                  <a:pt x="610764" y="202424"/>
                </a:lnTo>
                <a:lnTo>
                  <a:pt x="732916" y="202424"/>
                </a:lnTo>
                <a:lnTo>
                  <a:pt x="732916" y="223365"/>
                </a:lnTo>
                <a:lnTo>
                  <a:pt x="764327" y="223365"/>
                </a:lnTo>
                <a:lnTo>
                  <a:pt x="764327" y="233835"/>
                </a:lnTo>
                <a:lnTo>
                  <a:pt x="844599" y="233835"/>
                </a:lnTo>
                <a:lnTo>
                  <a:pt x="844599" y="268736"/>
                </a:lnTo>
                <a:lnTo>
                  <a:pt x="893460" y="268736"/>
                </a:lnTo>
                <a:lnTo>
                  <a:pt x="893460" y="314107"/>
                </a:lnTo>
                <a:lnTo>
                  <a:pt x="931851" y="314107"/>
                </a:lnTo>
                <a:lnTo>
                  <a:pt x="931851" y="328067"/>
                </a:lnTo>
                <a:lnTo>
                  <a:pt x="970242" y="328067"/>
                </a:lnTo>
                <a:lnTo>
                  <a:pt x="970242" y="345517"/>
                </a:lnTo>
                <a:lnTo>
                  <a:pt x="970242" y="345517"/>
                </a:lnTo>
                <a:lnTo>
                  <a:pt x="987693" y="362968"/>
                </a:lnTo>
                <a:lnTo>
                  <a:pt x="1015613" y="362968"/>
                </a:lnTo>
                <a:lnTo>
                  <a:pt x="1015613" y="383908"/>
                </a:lnTo>
                <a:lnTo>
                  <a:pt x="1099374" y="383908"/>
                </a:lnTo>
                <a:lnTo>
                  <a:pt x="1099374" y="418809"/>
                </a:lnTo>
                <a:lnTo>
                  <a:pt x="1218037" y="418809"/>
                </a:lnTo>
                <a:lnTo>
                  <a:pt x="1218037" y="443239"/>
                </a:lnTo>
                <a:lnTo>
                  <a:pt x="1270388" y="443239"/>
                </a:lnTo>
                <a:lnTo>
                  <a:pt x="1270388" y="460690"/>
                </a:lnTo>
                <a:lnTo>
                  <a:pt x="1301799" y="460690"/>
                </a:lnTo>
                <a:lnTo>
                  <a:pt x="1301799" y="481630"/>
                </a:lnTo>
                <a:lnTo>
                  <a:pt x="1350660" y="481630"/>
                </a:lnTo>
                <a:lnTo>
                  <a:pt x="1350660" y="499081"/>
                </a:lnTo>
                <a:lnTo>
                  <a:pt x="1409991" y="499081"/>
                </a:lnTo>
                <a:lnTo>
                  <a:pt x="1409991" y="516531"/>
                </a:lnTo>
                <a:lnTo>
                  <a:pt x="1476303" y="516531"/>
                </a:lnTo>
                <a:lnTo>
                  <a:pt x="1476303" y="530491"/>
                </a:lnTo>
                <a:lnTo>
                  <a:pt x="1507713" y="530491"/>
                </a:lnTo>
                <a:lnTo>
                  <a:pt x="1507713" y="547942"/>
                </a:lnTo>
                <a:lnTo>
                  <a:pt x="1549594" y="547942"/>
                </a:lnTo>
                <a:lnTo>
                  <a:pt x="1549594" y="554922"/>
                </a:lnTo>
                <a:lnTo>
                  <a:pt x="1622886" y="554922"/>
                </a:lnTo>
                <a:lnTo>
                  <a:pt x="1622886" y="579352"/>
                </a:lnTo>
                <a:lnTo>
                  <a:pt x="1745039" y="579352"/>
                </a:lnTo>
                <a:lnTo>
                  <a:pt x="1745039" y="600293"/>
                </a:lnTo>
                <a:lnTo>
                  <a:pt x="1818330" y="600293"/>
                </a:lnTo>
                <a:lnTo>
                  <a:pt x="1818330" y="617743"/>
                </a:lnTo>
                <a:lnTo>
                  <a:pt x="1853231" y="617743"/>
                </a:lnTo>
                <a:lnTo>
                  <a:pt x="1853231" y="642174"/>
                </a:lnTo>
                <a:lnTo>
                  <a:pt x="1888132" y="642174"/>
                </a:lnTo>
                <a:lnTo>
                  <a:pt x="1888132" y="659624"/>
                </a:lnTo>
                <a:lnTo>
                  <a:pt x="1975384" y="659624"/>
                </a:lnTo>
                <a:lnTo>
                  <a:pt x="1975384" y="670094"/>
                </a:lnTo>
                <a:lnTo>
                  <a:pt x="2024245" y="670094"/>
                </a:lnTo>
                <a:lnTo>
                  <a:pt x="2024245" y="673585"/>
                </a:lnTo>
                <a:lnTo>
                  <a:pt x="2024245" y="673585"/>
                </a:lnTo>
                <a:lnTo>
                  <a:pt x="2055655" y="673585"/>
                </a:lnTo>
                <a:lnTo>
                  <a:pt x="2055655" y="684055"/>
                </a:lnTo>
                <a:lnTo>
                  <a:pt x="2097536" y="684055"/>
                </a:lnTo>
                <a:lnTo>
                  <a:pt x="2097536" y="718956"/>
                </a:lnTo>
                <a:lnTo>
                  <a:pt x="2156868" y="718956"/>
                </a:lnTo>
                <a:lnTo>
                  <a:pt x="2156868" y="729426"/>
                </a:lnTo>
                <a:lnTo>
                  <a:pt x="2237139" y="729426"/>
                </a:lnTo>
                <a:lnTo>
                  <a:pt x="2237139" y="739896"/>
                </a:lnTo>
                <a:lnTo>
                  <a:pt x="2348822" y="739896"/>
                </a:lnTo>
                <a:lnTo>
                  <a:pt x="2348822" y="753856"/>
                </a:lnTo>
                <a:lnTo>
                  <a:pt x="2418623" y="753856"/>
                </a:lnTo>
                <a:lnTo>
                  <a:pt x="2418623" y="767817"/>
                </a:lnTo>
                <a:lnTo>
                  <a:pt x="2505875" y="767817"/>
                </a:lnTo>
                <a:lnTo>
                  <a:pt x="2505875" y="781777"/>
                </a:lnTo>
                <a:lnTo>
                  <a:pt x="2540776" y="781777"/>
                </a:lnTo>
                <a:lnTo>
                  <a:pt x="2540776" y="795737"/>
                </a:lnTo>
                <a:lnTo>
                  <a:pt x="2631518" y="795737"/>
                </a:lnTo>
                <a:lnTo>
                  <a:pt x="2631518" y="813188"/>
                </a:lnTo>
                <a:lnTo>
                  <a:pt x="2666419" y="809698"/>
                </a:lnTo>
                <a:lnTo>
                  <a:pt x="2806022" y="809698"/>
                </a:lnTo>
                <a:lnTo>
                  <a:pt x="2806022" y="834128"/>
                </a:lnTo>
                <a:lnTo>
                  <a:pt x="2879313" y="834128"/>
                </a:lnTo>
                <a:lnTo>
                  <a:pt x="2879313" y="865539"/>
                </a:lnTo>
                <a:lnTo>
                  <a:pt x="2928174" y="865539"/>
                </a:lnTo>
                <a:lnTo>
                  <a:pt x="2928174" y="889969"/>
                </a:lnTo>
                <a:lnTo>
                  <a:pt x="3235301" y="889969"/>
                </a:lnTo>
                <a:lnTo>
                  <a:pt x="3235301" y="917890"/>
                </a:lnTo>
                <a:lnTo>
                  <a:pt x="3266712" y="917890"/>
                </a:lnTo>
                <a:lnTo>
                  <a:pt x="3266712" y="942320"/>
                </a:lnTo>
                <a:lnTo>
                  <a:pt x="3312083" y="942320"/>
                </a:lnTo>
                <a:lnTo>
                  <a:pt x="3312083" y="970241"/>
                </a:lnTo>
                <a:lnTo>
                  <a:pt x="3413295" y="970241"/>
                </a:lnTo>
                <a:lnTo>
                  <a:pt x="3413295" y="991181"/>
                </a:lnTo>
                <a:lnTo>
                  <a:pt x="3524978" y="991181"/>
                </a:lnTo>
                <a:lnTo>
                  <a:pt x="3524978" y="1015612"/>
                </a:lnTo>
                <a:lnTo>
                  <a:pt x="3587799" y="1015612"/>
                </a:lnTo>
                <a:lnTo>
                  <a:pt x="3587799" y="1029572"/>
                </a:lnTo>
                <a:lnTo>
                  <a:pt x="3685521" y="1029572"/>
                </a:lnTo>
                <a:lnTo>
                  <a:pt x="3685521" y="1054003"/>
                </a:lnTo>
                <a:lnTo>
                  <a:pt x="3769283" y="1054003"/>
                </a:lnTo>
                <a:lnTo>
                  <a:pt x="3769283" y="1085414"/>
                </a:lnTo>
                <a:lnTo>
                  <a:pt x="3835594" y="1085414"/>
                </a:lnTo>
                <a:lnTo>
                  <a:pt x="3835594" y="1106354"/>
                </a:lnTo>
                <a:lnTo>
                  <a:pt x="3971707" y="1106354"/>
                </a:lnTo>
                <a:lnTo>
                  <a:pt x="3971707" y="1137765"/>
                </a:lnTo>
                <a:lnTo>
                  <a:pt x="4041509" y="1137765"/>
                </a:lnTo>
                <a:lnTo>
                  <a:pt x="4041509" y="1155215"/>
                </a:lnTo>
                <a:lnTo>
                  <a:pt x="4090370" y="1155215"/>
                </a:lnTo>
                <a:lnTo>
                  <a:pt x="4090370" y="1190116"/>
                </a:lnTo>
                <a:lnTo>
                  <a:pt x="4149701" y="1190116"/>
                </a:lnTo>
                <a:lnTo>
                  <a:pt x="4149701" y="1242467"/>
                </a:lnTo>
                <a:lnTo>
                  <a:pt x="4317225" y="1242467"/>
                </a:lnTo>
                <a:lnTo>
                  <a:pt x="4317225" y="1277368"/>
                </a:lnTo>
                <a:lnTo>
                  <a:pt x="4777915" y="1277368"/>
                </a:lnTo>
                <a:lnTo>
                  <a:pt x="4777915" y="1322739"/>
                </a:lnTo>
                <a:lnTo>
                  <a:pt x="4907048" y="1322739"/>
                </a:lnTo>
                <a:lnTo>
                  <a:pt x="4907048" y="1427441"/>
                </a:lnTo>
                <a:lnTo>
                  <a:pt x="5528281" y="1427441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BD931A78-635E-45A1-A5B5-A2D8ED33B14E}"/>
              </a:ext>
            </a:extLst>
          </p:cNvPr>
          <p:cNvSpPr/>
          <p:nvPr/>
        </p:nvSpPr>
        <p:spPr bwMode="auto">
          <a:xfrm>
            <a:off x="4231480" y="2032681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042D299-70E4-473C-8411-93E9B25E223E}"/>
              </a:ext>
            </a:extLst>
          </p:cNvPr>
          <p:cNvSpPr/>
          <p:nvPr/>
        </p:nvSpPr>
        <p:spPr bwMode="auto">
          <a:xfrm>
            <a:off x="4361827" y="2073855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95E82896-6DA5-41B4-BF2A-A1829B860905}"/>
              </a:ext>
            </a:extLst>
          </p:cNvPr>
          <p:cNvSpPr/>
          <p:nvPr/>
        </p:nvSpPr>
        <p:spPr bwMode="auto">
          <a:xfrm>
            <a:off x="4594330" y="2230825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5" name="Rectangle 81">
            <a:extLst>
              <a:ext uri="{FF2B5EF4-FFF2-40B4-BE49-F238E27FC236}">
                <a16:creationId xmlns:a16="http://schemas.microsoft.com/office/drawing/2014/main" id="{854311DE-235B-4D93-8841-C9200796A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2490" y="5438284"/>
            <a:ext cx="112301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6" name="Rectangle 83">
            <a:extLst>
              <a:ext uri="{FF2B5EF4-FFF2-40B4-BE49-F238E27FC236}">
                <a16:creationId xmlns:a16="http://schemas.microsoft.com/office/drawing/2014/main" id="{6AB2227C-152F-4135-984D-28C4118C0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3518" y="5438284"/>
            <a:ext cx="112301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7" name="Rectangle 85">
            <a:extLst>
              <a:ext uri="{FF2B5EF4-FFF2-40B4-BE49-F238E27FC236}">
                <a16:creationId xmlns:a16="http://schemas.microsoft.com/office/drawing/2014/main" id="{B02B2E4F-CD3C-49E4-885B-0FA327DC2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0736" y="5438284"/>
            <a:ext cx="224599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8" name="Rectangle 87">
            <a:extLst>
              <a:ext uri="{FF2B5EF4-FFF2-40B4-BE49-F238E27FC236}">
                <a16:creationId xmlns:a16="http://schemas.microsoft.com/office/drawing/2014/main" id="{24E40409-B0DB-42C7-9858-50E431512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7423" y="5438284"/>
            <a:ext cx="112301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9" name="Rectangle 89">
            <a:extLst>
              <a:ext uri="{FF2B5EF4-FFF2-40B4-BE49-F238E27FC236}">
                <a16:creationId xmlns:a16="http://schemas.microsoft.com/office/drawing/2014/main" id="{94EF33FE-FF9B-4F71-B414-1C2A1D568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3798" y="5438284"/>
            <a:ext cx="224599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30" name="Rectangle 90">
            <a:extLst>
              <a:ext uri="{FF2B5EF4-FFF2-40B4-BE49-F238E27FC236}">
                <a16:creationId xmlns:a16="http://schemas.microsoft.com/office/drawing/2014/main" id="{051E8870-F2BE-41B8-A038-E1AFBF16B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1097" y="5688135"/>
            <a:ext cx="6305670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Mos</a:t>
            </a:r>
          </a:p>
        </p:txBody>
      </p:sp>
      <p:sp>
        <p:nvSpPr>
          <p:cNvPr id="31" name="Rectangle 91">
            <a:extLst>
              <a:ext uri="{FF2B5EF4-FFF2-40B4-BE49-F238E27FC236}">
                <a16:creationId xmlns:a16="http://schemas.microsoft.com/office/drawing/2014/main" id="{1B62C491-EB1E-4C54-91C6-25D31937F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1632" y="5438284"/>
            <a:ext cx="224599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32" name="Rectangle 93">
            <a:extLst>
              <a:ext uri="{FF2B5EF4-FFF2-40B4-BE49-F238E27FC236}">
                <a16:creationId xmlns:a16="http://schemas.microsoft.com/office/drawing/2014/main" id="{D3BF18E1-6D29-4920-8751-9547C064B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5008" y="5438284"/>
            <a:ext cx="224599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33" name="Rectangle 95">
            <a:extLst>
              <a:ext uri="{FF2B5EF4-FFF2-40B4-BE49-F238E27FC236}">
                <a16:creationId xmlns:a16="http://schemas.microsoft.com/office/drawing/2014/main" id="{D4053EBA-313B-4092-9558-D257B8290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9519" y="5438284"/>
            <a:ext cx="224599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34" name="Rectangle 97">
            <a:extLst>
              <a:ext uri="{FF2B5EF4-FFF2-40B4-BE49-F238E27FC236}">
                <a16:creationId xmlns:a16="http://schemas.microsoft.com/office/drawing/2014/main" id="{855A64C5-C3A9-4D29-9E85-589445F2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088" y="5438284"/>
            <a:ext cx="224599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35" name="Rectangle 99">
            <a:extLst>
              <a:ext uri="{FF2B5EF4-FFF2-40B4-BE49-F238E27FC236}">
                <a16:creationId xmlns:a16="http://schemas.microsoft.com/office/drawing/2014/main" id="{ECDF6975-9B60-4450-A856-A03DCB9AB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0958" y="5432674"/>
            <a:ext cx="234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36" name="Rectangle 101">
            <a:extLst>
              <a:ext uri="{FF2B5EF4-FFF2-40B4-BE49-F238E27FC236}">
                <a16:creationId xmlns:a16="http://schemas.microsoft.com/office/drawing/2014/main" id="{8FA4157B-B15B-4F52-A382-02860FA22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3628" y="5433629"/>
            <a:ext cx="224599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37" name="Rectangle 125">
            <a:extLst>
              <a:ext uri="{FF2B5EF4-FFF2-40B4-BE49-F238E27FC236}">
                <a16:creationId xmlns:a16="http://schemas.microsoft.com/office/drawing/2014/main" id="{61C7AEAA-B2F9-4DD7-A0C1-7B72D18A1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8715" y="5842767"/>
            <a:ext cx="132196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at Risk, n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 126">
            <a:extLst>
              <a:ext uri="{FF2B5EF4-FFF2-40B4-BE49-F238E27FC236}">
                <a16:creationId xmlns:a16="http://schemas.microsoft.com/office/drawing/2014/main" id="{42EBE5E5-FF23-4F5B-B052-A0D3FDAFD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794" y="6021014"/>
            <a:ext cx="759886" cy="2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Nivolumab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Rectangle 127">
            <a:extLst>
              <a:ext uri="{FF2B5EF4-FFF2-40B4-BE49-F238E27FC236}">
                <a16:creationId xmlns:a16="http://schemas.microsoft.com/office/drawing/2014/main" id="{B4CEFF05-C69A-47AE-AB1C-D1A2BB85A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3125" y="6021014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425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128">
            <a:extLst>
              <a:ext uri="{FF2B5EF4-FFF2-40B4-BE49-F238E27FC236}">
                <a16:creationId xmlns:a16="http://schemas.microsoft.com/office/drawing/2014/main" id="{D7559E60-3FEB-4D48-A2C9-DB6CCF17C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5030" y="6021014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399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129">
            <a:extLst>
              <a:ext uri="{FF2B5EF4-FFF2-40B4-BE49-F238E27FC236}">
                <a16:creationId xmlns:a16="http://schemas.microsoft.com/office/drawing/2014/main" id="{2D27BB5C-D704-4D29-9C35-407100ABF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0144" y="6021014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372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130">
            <a:extLst>
              <a:ext uri="{FF2B5EF4-FFF2-40B4-BE49-F238E27FC236}">
                <a16:creationId xmlns:a16="http://schemas.microsoft.com/office/drawing/2014/main" id="{2BA03E18-4176-4756-BE40-EF2A2845F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4239" y="6021014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348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Rectangle 131">
            <a:extLst>
              <a:ext uri="{FF2B5EF4-FFF2-40B4-BE49-F238E27FC236}">
                <a16:creationId xmlns:a16="http://schemas.microsoft.com/office/drawing/2014/main" id="{476F1700-9E02-4A8D-96FD-88668C554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7689" y="6021014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332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Rectangle 132">
            <a:extLst>
              <a:ext uri="{FF2B5EF4-FFF2-40B4-BE49-F238E27FC236}">
                <a16:creationId xmlns:a16="http://schemas.microsoft.com/office/drawing/2014/main" id="{2E510CE9-827E-4805-B91C-00072F2CD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3632" y="6021014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318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Rectangle 133">
            <a:extLst>
              <a:ext uri="{FF2B5EF4-FFF2-40B4-BE49-F238E27FC236}">
                <a16:creationId xmlns:a16="http://schemas.microsoft.com/office/drawing/2014/main" id="{6D5C7A89-6FDC-4648-A244-FA6099D1AC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1216" y="6021014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300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Rectangle 134">
            <a:extLst>
              <a:ext uri="{FF2B5EF4-FFF2-40B4-BE49-F238E27FC236}">
                <a16:creationId xmlns:a16="http://schemas.microsoft.com/office/drawing/2014/main" id="{BD31A9E4-5255-4874-8C0A-49094D5A1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6870" y="6021014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241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Rectangle 135">
            <a:extLst>
              <a:ext uri="{FF2B5EF4-FFF2-40B4-BE49-F238E27FC236}">
                <a16:creationId xmlns:a16="http://schemas.microsoft.com/office/drawing/2014/main" id="{4EE4C414-951C-4675-B24B-61306BA66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2711" y="6021014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119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Rectangle 136">
            <a:extLst>
              <a:ext uri="{FF2B5EF4-FFF2-40B4-BE49-F238E27FC236}">
                <a16:creationId xmlns:a16="http://schemas.microsoft.com/office/drawing/2014/main" id="{F0266EB5-3792-4830-AB01-72222FA80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5189" y="6021014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44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Rectangle 137">
            <a:extLst>
              <a:ext uri="{FF2B5EF4-FFF2-40B4-BE49-F238E27FC236}">
                <a16:creationId xmlns:a16="http://schemas.microsoft.com/office/drawing/2014/main" id="{6ECE3F31-D091-47DD-90F1-84A3ABA11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310" y="6021014"/>
            <a:ext cx="913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Rectangle 138">
            <a:extLst>
              <a:ext uri="{FF2B5EF4-FFF2-40B4-BE49-F238E27FC236}">
                <a16:creationId xmlns:a16="http://schemas.microsoft.com/office/drawing/2014/main" id="{5D715B48-54C4-4BB0-8848-298968B64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5534" y="6021014"/>
            <a:ext cx="87687" cy="2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Rectangle 142">
            <a:extLst>
              <a:ext uri="{FF2B5EF4-FFF2-40B4-BE49-F238E27FC236}">
                <a16:creationId xmlns:a16="http://schemas.microsoft.com/office/drawing/2014/main" id="{1ECB8D51-4263-46A3-BC83-0DD9B4493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3125" y="6216019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422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Rectangle 143">
            <a:extLst>
              <a:ext uri="{FF2B5EF4-FFF2-40B4-BE49-F238E27FC236}">
                <a16:creationId xmlns:a16="http://schemas.microsoft.com/office/drawing/2014/main" id="{83EE25DC-AACC-453C-9DAA-9BF1F40FC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5030" y="6216019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387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Rectangle 144">
            <a:extLst>
              <a:ext uri="{FF2B5EF4-FFF2-40B4-BE49-F238E27FC236}">
                <a16:creationId xmlns:a16="http://schemas.microsoft.com/office/drawing/2014/main" id="{8D90B5D6-AD12-4442-8D78-E47680729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0144" y="6216019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352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Rectangle 145">
            <a:extLst>
              <a:ext uri="{FF2B5EF4-FFF2-40B4-BE49-F238E27FC236}">
                <a16:creationId xmlns:a16="http://schemas.microsoft.com/office/drawing/2014/main" id="{9B706A17-C83A-4320-90AC-61FB725FD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4239" y="6216019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315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146">
            <a:extLst>
              <a:ext uri="{FF2B5EF4-FFF2-40B4-BE49-F238E27FC236}">
                <a16:creationId xmlns:a16="http://schemas.microsoft.com/office/drawing/2014/main" id="{029BCF60-87AE-4019-87BE-BB894BEE3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7689" y="6216019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288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6" name="Rectangle 147">
            <a:extLst>
              <a:ext uri="{FF2B5EF4-FFF2-40B4-BE49-F238E27FC236}">
                <a16:creationId xmlns:a16="http://schemas.microsoft.com/office/drawing/2014/main" id="{CC42DB68-6DEB-4E5B-A345-65B67D9C2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3632" y="6216019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253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ectangle 148">
            <a:extLst>
              <a:ext uri="{FF2B5EF4-FFF2-40B4-BE49-F238E27FC236}">
                <a16:creationId xmlns:a16="http://schemas.microsoft.com/office/drawing/2014/main" id="{DD38B9EA-86F7-49AB-8E0A-98FD68CBD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1216" y="6216019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225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Rectangle 149">
            <a:extLst>
              <a:ext uri="{FF2B5EF4-FFF2-40B4-BE49-F238E27FC236}">
                <a16:creationId xmlns:a16="http://schemas.microsoft.com/office/drawing/2014/main" id="{4A7B542E-58CE-4E23-B699-A9381D04A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6870" y="6216019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179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Rectangle 150">
            <a:extLst>
              <a:ext uri="{FF2B5EF4-FFF2-40B4-BE49-F238E27FC236}">
                <a16:creationId xmlns:a16="http://schemas.microsoft.com/office/drawing/2014/main" id="{B46F4710-AE24-4F87-9262-E08090D4C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5720" y="6216019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89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Rectangle 151">
            <a:extLst>
              <a:ext uri="{FF2B5EF4-FFF2-40B4-BE49-F238E27FC236}">
                <a16:creationId xmlns:a16="http://schemas.microsoft.com/office/drawing/2014/main" id="{06B16767-1E2F-46DE-AB95-CE0BC2E31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5189" y="6216019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34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" name="Rectangle 152">
            <a:extLst>
              <a:ext uri="{FF2B5EF4-FFF2-40B4-BE49-F238E27FC236}">
                <a16:creationId xmlns:a16="http://schemas.microsoft.com/office/drawing/2014/main" id="{E784BDDF-E215-49AC-8A52-87A6BE74F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310" y="6216019"/>
            <a:ext cx="913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" name="Rectangle 153">
            <a:extLst>
              <a:ext uri="{FF2B5EF4-FFF2-40B4-BE49-F238E27FC236}">
                <a16:creationId xmlns:a16="http://schemas.microsoft.com/office/drawing/2014/main" id="{9CFE0C6E-59FE-4B2E-AABA-5A38B967A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5534" y="6216019"/>
            <a:ext cx="87687" cy="2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Rectangle 126">
            <a:extLst>
              <a:ext uri="{FF2B5EF4-FFF2-40B4-BE49-F238E27FC236}">
                <a16:creationId xmlns:a16="http://schemas.microsoft.com/office/drawing/2014/main" id="{041C717D-6836-4274-8F83-FEFA19ED7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4669" y="6199262"/>
            <a:ext cx="64601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Sunitinib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Rectangle 108">
            <a:extLst>
              <a:ext uri="{FF2B5EF4-FFF2-40B4-BE49-F238E27FC236}">
                <a16:creationId xmlns:a16="http://schemas.microsoft.com/office/drawing/2014/main" id="{29690A0B-CA0F-4ABC-AD9B-DC5165511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4715" y="4521913"/>
            <a:ext cx="224600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65" name="Rectangle 110">
            <a:extLst>
              <a:ext uri="{FF2B5EF4-FFF2-40B4-BE49-F238E27FC236}">
                <a16:creationId xmlns:a16="http://schemas.microsoft.com/office/drawing/2014/main" id="{D21ECED8-E3F5-4637-8398-95151E1DA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4715" y="3825683"/>
            <a:ext cx="224600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66" name="Rectangle 114">
            <a:extLst>
              <a:ext uri="{FF2B5EF4-FFF2-40B4-BE49-F238E27FC236}">
                <a16:creationId xmlns:a16="http://schemas.microsoft.com/office/drawing/2014/main" id="{10D8DCD6-6E3E-4CF3-B4A8-EC9D42F4A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4715" y="3129454"/>
            <a:ext cx="224600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67" name="Rectangle 118">
            <a:extLst>
              <a:ext uri="{FF2B5EF4-FFF2-40B4-BE49-F238E27FC236}">
                <a16:creationId xmlns:a16="http://schemas.microsoft.com/office/drawing/2014/main" id="{11F5F039-3495-4C8A-B572-D028D6451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4715" y="2439319"/>
            <a:ext cx="224600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68" name="Rectangle 122">
            <a:extLst>
              <a:ext uri="{FF2B5EF4-FFF2-40B4-BE49-F238E27FC236}">
                <a16:creationId xmlns:a16="http://schemas.microsoft.com/office/drawing/2014/main" id="{045F6F13-5487-4CCC-89C9-E4C4313DC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2416" y="1743090"/>
            <a:ext cx="336900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69" name="Rectangle 124">
            <a:extLst>
              <a:ext uri="{FF2B5EF4-FFF2-40B4-BE49-F238E27FC236}">
                <a16:creationId xmlns:a16="http://schemas.microsoft.com/office/drawing/2014/main" id="{E651D289-BF71-4F04-9235-8ACEC46D5775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130858" y="3501575"/>
            <a:ext cx="3548177" cy="26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OS (%)</a:t>
            </a:r>
          </a:p>
        </p:txBody>
      </p:sp>
      <p:cxnSp>
        <p:nvCxnSpPr>
          <p:cNvPr id="70" name="Straight Connector 380">
            <a:extLst>
              <a:ext uri="{FF2B5EF4-FFF2-40B4-BE49-F238E27FC236}">
                <a16:creationId xmlns:a16="http://schemas.microsoft.com/office/drawing/2014/main" id="{527B6227-811A-47FA-AE53-DC514E56E7B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61097" y="1868017"/>
            <a:ext cx="0" cy="350247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Straight Connector 382">
            <a:extLst>
              <a:ext uri="{FF2B5EF4-FFF2-40B4-BE49-F238E27FC236}">
                <a16:creationId xmlns:a16="http://schemas.microsoft.com/office/drawing/2014/main" id="{33CEEF08-7E0F-423E-8E4C-833888E53F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61097" y="5353731"/>
            <a:ext cx="5768731" cy="0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2" name="Straight Connector 384">
            <a:extLst>
              <a:ext uri="{FF2B5EF4-FFF2-40B4-BE49-F238E27FC236}">
                <a16:creationId xmlns:a16="http://schemas.microsoft.com/office/drawing/2014/main" id="{379182DD-2B06-4064-B6DF-6261ABDCE77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491017" y="1890869"/>
            <a:ext cx="60939" cy="0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3" name="Straight Connector 386">
            <a:extLst>
              <a:ext uri="{FF2B5EF4-FFF2-40B4-BE49-F238E27FC236}">
                <a16:creationId xmlns:a16="http://schemas.microsoft.com/office/drawing/2014/main" id="{007D5D22-E438-4D0C-96D0-92434D508410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491017" y="2584050"/>
            <a:ext cx="60939" cy="0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4" name="Straight Connector 388">
            <a:extLst>
              <a:ext uri="{FF2B5EF4-FFF2-40B4-BE49-F238E27FC236}">
                <a16:creationId xmlns:a16="http://schemas.microsoft.com/office/drawing/2014/main" id="{B91436D0-FACE-42A3-B0E0-D244976B2FC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491017" y="3275709"/>
            <a:ext cx="60939" cy="0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Straight Connector 390">
            <a:extLst>
              <a:ext uri="{FF2B5EF4-FFF2-40B4-BE49-F238E27FC236}">
                <a16:creationId xmlns:a16="http://schemas.microsoft.com/office/drawing/2014/main" id="{1D9F11BC-BD6D-4142-BF06-D5A3BC0D40C6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491017" y="3968891"/>
            <a:ext cx="60939" cy="0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Straight Connector 392">
            <a:extLst>
              <a:ext uri="{FF2B5EF4-FFF2-40B4-BE49-F238E27FC236}">
                <a16:creationId xmlns:a16="http://schemas.microsoft.com/office/drawing/2014/main" id="{727397E4-989B-424A-A795-8EA41CA3F19D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491017" y="4662072"/>
            <a:ext cx="60939" cy="0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7" name="Straight Connector 397">
            <a:extLst>
              <a:ext uri="{FF2B5EF4-FFF2-40B4-BE49-F238E27FC236}">
                <a16:creationId xmlns:a16="http://schemas.microsoft.com/office/drawing/2014/main" id="{457B0C15-5A84-4C4C-861F-3B2A33EE558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085912" y="5362872"/>
            <a:ext cx="0" cy="6093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Straight Connector 398">
            <a:extLst>
              <a:ext uri="{FF2B5EF4-FFF2-40B4-BE49-F238E27FC236}">
                <a16:creationId xmlns:a16="http://schemas.microsoft.com/office/drawing/2014/main" id="{59A58A1B-9150-4665-A64E-A0193C92FAC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609743" y="5362872"/>
            <a:ext cx="0" cy="6093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Straight Connector 399">
            <a:extLst>
              <a:ext uri="{FF2B5EF4-FFF2-40B4-BE49-F238E27FC236}">
                <a16:creationId xmlns:a16="http://schemas.microsoft.com/office/drawing/2014/main" id="{4652DA99-6112-4C36-A698-C4BDCB213BFA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133574" y="5362872"/>
            <a:ext cx="0" cy="6093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Straight Connector 400">
            <a:extLst>
              <a:ext uri="{FF2B5EF4-FFF2-40B4-BE49-F238E27FC236}">
                <a16:creationId xmlns:a16="http://schemas.microsoft.com/office/drawing/2014/main" id="{00CEF115-A15A-451F-9851-33C9C78E592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657405" y="5362872"/>
            <a:ext cx="0" cy="6093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Straight Connector 401">
            <a:extLst>
              <a:ext uri="{FF2B5EF4-FFF2-40B4-BE49-F238E27FC236}">
                <a16:creationId xmlns:a16="http://schemas.microsoft.com/office/drawing/2014/main" id="{CBCBABD5-6642-488A-AFA2-85937FDACC0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181236" y="5362872"/>
            <a:ext cx="0" cy="6093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Straight Connector 402">
            <a:extLst>
              <a:ext uri="{FF2B5EF4-FFF2-40B4-BE49-F238E27FC236}">
                <a16:creationId xmlns:a16="http://schemas.microsoft.com/office/drawing/2014/main" id="{55987AF1-56E3-4D32-A134-1C841BCC154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705067" y="5362872"/>
            <a:ext cx="0" cy="6093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Straight Connector 403">
            <a:extLst>
              <a:ext uri="{FF2B5EF4-FFF2-40B4-BE49-F238E27FC236}">
                <a16:creationId xmlns:a16="http://schemas.microsoft.com/office/drawing/2014/main" id="{C6FC7AA1-D0F6-48BC-9303-67341A0DD9E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228898" y="5362872"/>
            <a:ext cx="0" cy="6093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4" name="Straight Connector 404">
            <a:extLst>
              <a:ext uri="{FF2B5EF4-FFF2-40B4-BE49-F238E27FC236}">
                <a16:creationId xmlns:a16="http://schemas.microsoft.com/office/drawing/2014/main" id="{63879EE3-83CB-443C-8A59-722729027E4A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752729" y="5362872"/>
            <a:ext cx="0" cy="6093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Straight Connector 405">
            <a:extLst>
              <a:ext uri="{FF2B5EF4-FFF2-40B4-BE49-F238E27FC236}">
                <a16:creationId xmlns:a16="http://schemas.microsoft.com/office/drawing/2014/main" id="{B0E8EA75-B7C3-439A-8792-C796FF3A319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8276560" y="5362872"/>
            <a:ext cx="0" cy="6093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Straight Connector 407">
            <a:extLst>
              <a:ext uri="{FF2B5EF4-FFF2-40B4-BE49-F238E27FC236}">
                <a16:creationId xmlns:a16="http://schemas.microsoft.com/office/drawing/2014/main" id="{09271C56-5414-4896-A372-CC8D117E833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8800391" y="5362872"/>
            <a:ext cx="0" cy="6093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7" name="Rectangle 79">
            <a:extLst>
              <a:ext uri="{FF2B5EF4-FFF2-40B4-BE49-F238E27FC236}">
                <a16:creationId xmlns:a16="http://schemas.microsoft.com/office/drawing/2014/main" id="{D6B1D463-4D0B-469F-8AA6-7D357D179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4931" y="5434606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88" name="Rectangle 103">
            <a:extLst>
              <a:ext uri="{FF2B5EF4-FFF2-40B4-BE49-F238E27FC236}">
                <a16:creationId xmlns:a16="http://schemas.microsoft.com/office/drawing/2014/main" id="{204D4E19-BAB5-4D23-AAD7-4EF3119A8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743" y="5205212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89" name="Straight Connector 394">
            <a:extLst>
              <a:ext uri="{FF2B5EF4-FFF2-40B4-BE49-F238E27FC236}">
                <a16:creationId xmlns:a16="http://schemas.microsoft.com/office/drawing/2014/main" id="{5047F11F-A077-4D5D-BC70-F2ECE206744A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489056" y="5346500"/>
            <a:ext cx="63500" cy="0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0" name="Straight Connector 396">
            <a:extLst>
              <a:ext uri="{FF2B5EF4-FFF2-40B4-BE49-F238E27FC236}">
                <a16:creationId xmlns:a16="http://schemas.microsoft.com/office/drawing/2014/main" id="{074FE462-57BC-4D5E-9F13-0F0E70E5302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562081" y="5356025"/>
            <a:ext cx="0" cy="63500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1" name="Straight Connector 407">
            <a:extLst>
              <a:ext uri="{FF2B5EF4-FFF2-40B4-BE49-F238E27FC236}">
                <a16:creationId xmlns:a16="http://schemas.microsoft.com/office/drawing/2014/main" id="{52DAAFBF-4E06-4B72-B482-D47FE71E018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324218" y="5352976"/>
            <a:ext cx="0" cy="6093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DF4971B-F1A2-47D0-9B13-D58B5C692640}"/>
              </a:ext>
            </a:extLst>
          </p:cNvPr>
          <p:cNvGrpSpPr/>
          <p:nvPr/>
        </p:nvGrpSpPr>
        <p:grpSpPr>
          <a:xfrm>
            <a:off x="7826881" y="1479848"/>
            <a:ext cx="4026605" cy="965865"/>
            <a:chOff x="5272598" y="1063614"/>
            <a:chExt cx="4026605" cy="96586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5062790-7DA1-4EE3-8354-B8859BE0423B}"/>
                </a:ext>
              </a:extLst>
            </p:cNvPr>
            <p:cNvSpPr txBox="1"/>
            <p:nvPr/>
          </p:nvSpPr>
          <p:spPr bwMode="auto">
            <a:xfrm>
              <a:off x="5272598" y="1506259"/>
              <a:ext cx="201683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Nivolumab + ipilimumab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Sunitinib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BAC67C9-E817-430D-B335-C941DEDCCB97}"/>
                </a:ext>
              </a:extLst>
            </p:cNvPr>
            <p:cNvSpPr txBox="1"/>
            <p:nvPr/>
          </p:nvSpPr>
          <p:spPr bwMode="auto">
            <a:xfrm>
              <a:off x="7452654" y="1495121"/>
              <a:ext cx="45884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425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422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3120055-2E47-4D25-AEDE-3056DEEBBE96}"/>
                </a:ext>
              </a:extLst>
            </p:cNvPr>
            <p:cNvSpPr txBox="1"/>
            <p:nvPr/>
          </p:nvSpPr>
          <p:spPr bwMode="auto">
            <a:xfrm>
              <a:off x="8043057" y="1498001"/>
              <a:ext cx="122982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NR (28.2-NE)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26.0 (22.1-NE)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B93C144-1D78-4F24-91F7-36DCEC6BC31D}"/>
                </a:ext>
              </a:extLst>
            </p:cNvPr>
            <p:cNvSpPr txBox="1"/>
            <p:nvPr/>
          </p:nvSpPr>
          <p:spPr bwMode="auto">
            <a:xfrm>
              <a:off x="7230927" y="1063614"/>
              <a:ext cx="86774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Patients,</a:t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</a:b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5ED4530-7D0A-4E27-9D98-9A50614F716F}"/>
                </a:ext>
              </a:extLst>
            </p:cNvPr>
            <p:cNvSpPr txBox="1"/>
            <p:nvPr/>
          </p:nvSpPr>
          <p:spPr bwMode="auto">
            <a:xfrm>
              <a:off x="8052817" y="1071749"/>
              <a:ext cx="12463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Median, Mos </a:t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</a:b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(95% CI)</a:t>
              </a:r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880FFEA3-3797-4B5B-93D8-1A7B235371DB}"/>
              </a:ext>
            </a:extLst>
          </p:cNvPr>
          <p:cNvSpPr txBox="1"/>
          <p:nvPr/>
        </p:nvSpPr>
        <p:spPr bwMode="auto">
          <a:xfrm>
            <a:off x="8383384" y="2420130"/>
            <a:ext cx="35399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HR for death: 0.63 (99.8% CI: 0.44-0.89;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&lt; .001)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D9D8E87A-DE81-4B89-9CF1-E7578117BE2A}"/>
              </a:ext>
            </a:extLst>
          </p:cNvPr>
          <p:cNvSpPr txBox="1"/>
          <p:nvPr/>
        </p:nvSpPr>
        <p:spPr bwMode="auto">
          <a:xfrm>
            <a:off x="9166271" y="3152450"/>
            <a:ext cx="196874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Nivolumab + ipilimumab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2111974-2833-4872-A20F-9F16DE495ACF}"/>
              </a:ext>
            </a:extLst>
          </p:cNvPr>
          <p:cNvSpPr/>
          <p:nvPr/>
        </p:nvSpPr>
        <p:spPr>
          <a:xfrm>
            <a:off x="9131727" y="3491439"/>
            <a:ext cx="8306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Sunitinib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C2AD942-E118-47D2-82A9-9344D109985C}"/>
              </a:ext>
            </a:extLst>
          </p:cNvPr>
          <p:cNvSpPr txBox="1"/>
          <p:nvPr/>
        </p:nvSpPr>
        <p:spPr bwMode="auto">
          <a:xfrm>
            <a:off x="3560114" y="4450632"/>
            <a:ext cx="16526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Nivolumab + ipilimumab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092266C-813F-4E90-9C42-EAD4ABEF9E11}"/>
              </a:ext>
            </a:extLst>
          </p:cNvPr>
          <p:cNvSpPr txBox="1"/>
          <p:nvPr/>
        </p:nvSpPr>
        <p:spPr bwMode="auto">
          <a:xfrm>
            <a:off x="4171513" y="4891688"/>
            <a:ext cx="10542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Sunitinib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E9F1988-C81E-43F2-B300-C273EA6D001E}"/>
              </a:ext>
            </a:extLst>
          </p:cNvPr>
          <p:cNvSpPr txBox="1"/>
          <p:nvPr/>
        </p:nvSpPr>
        <p:spPr bwMode="auto">
          <a:xfrm>
            <a:off x="5140460" y="4175980"/>
            <a:ext cx="10338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12-Mo OS (95% CI)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F5BAA9-A515-48C5-A190-CEC4E6F0209F}"/>
              </a:ext>
            </a:extLst>
          </p:cNvPr>
          <p:cNvSpPr txBox="1"/>
          <p:nvPr/>
        </p:nvSpPr>
        <p:spPr bwMode="auto">
          <a:xfrm>
            <a:off x="6232356" y="4176990"/>
            <a:ext cx="9180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18-Mo OS (95% CI)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E64C1BC-E1C4-45C2-976E-73804078A19E}"/>
              </a:ext>
            </a:extLst>
          </p:cNvPr>
          <p:cNvSpPr txBox="1"/>
          <p:nvPr/>
        </p:nvSpPr>
        <p:spPr bwMode="auto">
          <a:xfrm>
            <a:off x="5114241" y="4672507"/>
            <a:ext cx="10512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80 (76-84)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72 (67-76)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C3D5A33-7F3E-4235-8C43-E8C5C4DAB313}"/>
              </a:ext>
            </a:extLst>
          </p:cNvPr>
          <p:cNvSpPr txBox="1"/>
          <p:nvPr/>
        </p:nvSpPr>
        <p:spPr bwMode="auto">
          <a:xfrm>
            <a:off x="6205674" y="4672507"/>
            <a:ext cx="10512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75 (70-78)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60 (55-65)</a:t>
            </a:r>
          </a:p>
        </p:txBody>
      </p:sp>
      <p:sp>
        <p:nvSpPr>
          <p:cNvPr id="107" name="Isosceles Triangle 106">
            <a:extLst>
              <a:ext uri="{FF2B5EF4-FFF2-40B4-BE49-F238E27FC236}">
                <a16:creationId xmlns:a16="http://schemas.microsoft.com/office/drawing/2014/main" id="{6E8A396A-1FE3-4EED-904D-38E8B36F68CC}"/>
              </a:ext>
            </a:extLst>
          </p:cNvPr>
          <p:cNvSpPr/>
          <p:nvPr/>
        </p:nvSpPr>
        <p:spPr bwMode="auto">
          <a:xfrm>
            <a:off x="5607366" y="2531058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8" name="Isosceles Triangle 107">
            <a:extLst>
              <a:ext uri="{FF2B5EF4-FFF2-40B4-BE49-F238E27FC236}">
                <a16:creationId xmlns:a16="http://schemas.microsoft.com/office/drawing/2014/main" id="{7B5772E0-76FD-46A4-A496-4181F1122FD6}"/>
              </a:ext>
            </a:extLst>
          </p:cNvPr>
          <p:cNvSpPr/>
          <p:nvPr/>
        </p:nvSpPr>
        <p:spPr bwMode="auto">
          <a:xfrm>
            <a:off x="5853464" y="2585836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9" name="Isosceles Triangle 108">
            <a:extLst>
              <a:ext uri="{FF2B5EF4-FFF2-40B4-BE49-F238E27FC236}">
                <a16:creationId xmlns:a16="http://schemas.microsoft.com/office/drawing/2014/main" id="{DADAC4BA-50E2-45AD-8B25-3B9FAF3F6615}"/>
              </a:ext>
            </a:extLst>
          </p:cNvPr>
          <p:cNvSpPr/>
          <p:nvPr/>
        </p:nvSpPr>
        <p:spPr bwMode="auto">
          <a:xfrm>
            <a:off x="6347132" y="2670512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0" name="Isosceles Triangle 109">
            <a:extLst>
              <a:ext uri="{FF2B5EF4-FFF2-40B4-BE49-F238E27FC236}">
                <a16:creationId xmlns:a16="http://schemas.microsoft.com/office/drawing/2014/main" id="{60B2D68E-4071-4602-8396-F3D550647442}"/>
              </a:ext>
            </a:extLst>
          </p:cNvPr>
          <p:cNvSpPr/>
          <p:nvPr/>
        </p:nvSpPr>
        <p:spPr bwMode="auto">
          <a:xfrm>
            <a:off x="6404707" y="2685892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1" name="Isosceles Triangle 110">
            <a:extLst>
              <a:ext uri="{FF2B5EF4-FFF2-40B4-BE49-F238E27FC236}">
                <a16:creationId xmlns:a16="http://schemas.microsoft.com/office/drawing/2014/main" id="{2B82559C-C585-4724-AF60-203253046D4A}"/>
              </a:ext>
            </a:extLst>
          </p:cNvPr>
          <p:cNvSpPr/>
          <p:nvPr/>
        </p:nvSpPr>
        <p:spPr bwMode="auto">
          <a:xfrm>
            <a:off x="6431996" y="2700603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2" name="Isosceles Triangle 111">
            <a:extLst>
              <a:ext uri="{FF2B5EF4-FFF2-40B4-BE49-F238E27FC236}">
                <a16:creationId xmlns:a16="http://schemas.microsoft.com/office/drawing/2014/main" id="{87430EC2-786E-4991-A80C-C295021547D9}"/>
              </a:ext>
            </a:extLst>
          </p:cNvPr>
          <p:cNvSpPr/>
          <p:nvPr/>
        </p:nvSpPr>
        <p:spPr bwMode="auto">
          <a:xfrm>
            <a:off x="6489571" y="2722917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3" name="Isosceles Triangle 112">
            <a:extLst>
              <a:ext uri="{FF2B5EF4-FFF2-40B4-BE49-F238E27FC236}">
                <a16:creationId xmlns:a16="http://schemas.microsoft.com/office/drawing/2014/main" id="{70A1548B-4022-4CC7-B963-30C28592CD4B}"/>
              </a:ext>
            </a:extLst>
          </p:cNvPr>
          <p:cNvSpPr/>
          <p:nvPr/>
        </p:nvSpPr>
        <p:spPr bwMode="auto">
          <a:xfrm>
            <a:off x="6570170" y="2728872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4" name="Isosceles Triangle 113">
            <a:extLst>
              <a:ext uri="{FF2B5EF4-FFF2-40B4-BE49-F238E27FC236}">
                <a16:creationId xmlns:a16="http://schemas.microsoft.com/office/drawing/2014/main" id="{A7369DB2-5BBB-4A11-826E-54718D9F28B6}"/>
              </a:ext>
            </a:extLst>
          </p:cNvPr>
          <p:cNvSpPr/>
          <p:nvPr/>
        </p:nvSpPr>
        <p:spPr bwMode="auto">
          <a:xfrm>
            <a:off x="6608508" y="2727169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5" name="Isosceles Triangle 114">
            <a:extLst>
              <a:ext uri="{FF2B5EF4-FFF2-40B4-BE49-F238E27FC236}">
                <a16:creationId xmlns:a16="http://schemas.microsoft.com/office/drawing/2014/main" id="{3172FD5B-6B81-4F0E-BE5F-CE2B7CA7529A}"/>
              </a:ext>
            </a:extLst>
          </p:cNvPr>
          <p:cNvSpPr/>
          <p:nvPr/>
        </p:nvSpPr>
        <p:spPr bwMode="auto">
          <a:xfrm>
            <a:off x="6660258" y="2726689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6" name="Isosceles Triangle 115">
            <a:extLst>
              <a:ext uri="{FF2B5EF4-FFF2-40B4-BE49-F238E27FC236}">
                <a16:creationId xmlns:a16="http://schemas.microsoft.com/office/drawing/2014/main" id="{6720D0A2-493C-40C2-B613-9D9DC23CA0E9}"/>
              </a:ext>
            </a:extLst>
          </p:cNvPr>
          <p:cNvSpPr/>
          <p:nvPr/>
        </p:nvSpPr>
        <p:spPr bwMode="auto">
          <a:xfrm>
            <a:off x="6746418" y="2740057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7" name="Isosceles Triangle 116">
            <a:extLst>
              <a:ext uri="{FF2B5EF4-FFF2-40B4-BE49-F238E27FC236}">
                <a16:creationId xmlns:a16="http://schemas.microsoft.com/office/drawing/2014/main" id="{10E64530-00F3-4DA7-AA91-4F4D95ABC2AF}"/>
              </a:ext>
            </a:extLst>
          </p:cNvPr>
          <p:cNvSpPr/>
          <p:nvPr/>
        </p:nvSpPr>
        <p:spPr bwMode="auto">
          <a:xfrm>
            <a:off x="6832578" y="2777165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8" name="Isosceles Triangle 117">
            <a:extLst>
              <a:ext uri="{FF2B5EF4-FFF2-40B4-BE49-F238E27FC236}">
                <a16:creationId xmlns:a16="http://schemas.microsoft.com/office/drawing/2014/main" id="{C191135E-5886-4890-A366-484887CBAD24}"/>
              </a:ext>
            </a:extLst>
          </p:cNvPr>
          <p:cNvSpPr/>
          <p:nvPr/>
        </p:nvSpPr>
        <p:spPr bwMode="auto">
          <a:xfrm>
            <a:off x="6871249" y="2790407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9" name="Isosceles Triangle 118">
            <a:extLst>
              <a:ext uri="{FF2B5EF4-FFF2-40B4-BE49-F238E27FC236}">
                <a16:creationId xmlns:a16="http://schemas.microsoft.com/office/drawing/2014/main" id="{FC232093-E41F-4B80-9EDC-76F97C8D02C4}"/>
              </a:ext>
            </a:extLst>
          </p:cNvPr>
          <p:cNvSpPr/>
          <p:nvPr/>
        </p:nvSpPr>
        <p:spPr bwMode="auto">
          <a:xfrm>
            <a:off x="6909207" y="2805266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0" name="Isosceles Triangle 119">
            <a:extLst>
              <a:ext uri="{FF2B5EF4-FFF2-40B4-BE49-F238E27FC236}">
                <a16:creationId xmlns:a16="http://schemas.microsoft.com/office/drawing/2014/main" id="{CDF335DF-594A-4D98-AF62-8DA4E2AD5335}"/>
              </a:ext>
            </a:extLst>
          </p:cNvPr>
          <p:cNvSpPr/>
          <p:nvPr/>
        </p:nvSpPr>
        <p:spPr bwMode="auto">
          <a:xfrm>
            <a:off x="6951173" y="2820498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1" name="Isosceles Triangle 120">
            <a:extLst>
              <a:ext uri="{FF2B5EF4-FFF2-40B4-BE49-F238E27FC236}">
                <a16:creationId xmlns:a16="http://schemas.microsoft.com/office/drawing/2014/main" id="{31975F36-8070-4595-AE6F-F5EEF27A0B99}"/>
              </a:ext>
            </a:extLst>
          </p:cNvPr>
          <p:cNvSpPr/>
          <p:nvPr/>
        </p:nvSpPr>
        <p:spPr bwMode="auto">
          <a:xfrm>
            <a:off x="6980039" y="2833866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2" name="Isosceles Triangle 121">
            <a:extLst>
              <a:ext uri="{FF2B5EF4-FFF2-40B4-BE49-F238E27FC236}">
                <a16:creationId xmlns:a16="http://schemas.microsoft.com/office/drawing/2014/main" id="{0B0DAC5E-5BAF-40E1-A721-2E3502D78EFB}"/>
              </a:ext>
            </a:extLst>
          </p:cNvPr>
          <p:cNvSpPr/>
          <p:nvPr/>
        </p:nvSpPr>
        <p:spPr bwMode="auto">
          <a:xfrm>
            <a:off x="7036037" y="2846440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3" name="Isosceles Triangle 122">
            <a:extLst>
              <a:ext uri="{FF2B5EF4-FFF2-40B4-BE49-F238E27FC236}">
                <a16:creationId xmlns:a16="http://schemas.microsoft.com/office/drawing/2014/main" id="{7719B9EC-7159-48EA-898A-2D3B43ED760B}"/>
              </a:ext>
            </a:extLst>
          </p:cNvPr>
          <p:cNvSpPr/>
          <p:nvPr/>
        </p:nvSpPr>
        <p:spPr bwMode="auto">
          <a:xfrm>
            <a:off x="7064903" y="2859514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4" name="Isosceles Triangle 123">
            <a:extLst>
              <a:ext uri="{FF2B5EF4-FFF2-40B4-BE49-F238E27FC236}">
                <a16:creationId xmlns:a16="http://schemas.microsoft.com/office/drawing/2014/main" id="{7C5D04E2-B92C-4F88-97F4-0A3A5E34D9BF}"/>
              </a:ext>
            </a:extLst>
          </p:cNvPr>
          <p:cNvSpPr/>
          <p:nvPr/>
        </p:nvSpPr>
        <p:spPr bwMode="auto">
          <a:xfrm>
            <a:off x="7117693" y="2867893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5" name="Isosceles Triangle 124">
            <a:extLst>
              <a:ext uri="{FF2B5EF4-FFF2-40B4-BE49-F238E27FC236}">
                <a16:creationId xmlns:a16="http://schemas.microsoft.com/office/drawing/2014/main" id="{6F05429C-AEE2-4E51-89ED-95D0AF75638A}"/>
              </a:ext>
            </a:extLst>
          </p:cNvPr>
          <p:cNvSpPr/>
          <p:nvPr/>
        </p:nvSpPr>
        <p:spPr bwMode="auto">
          <a:xfrm>
            <a:off x="7146075" y="2867386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6" name="Isosceles Triangle 125">
            <a:extLst>
              <a:ext uri="{FF2B5EF4-FFF2-40B4-BE49-F238E27FC236}">
                <a16:creationId xmlns:a16="http://schemas.microsoft.com/office/drawing/2014/main" id="{A129C58A-EBC0-4D8E-ACBB-9155BDC5AA1D}"/>
              </a:ext>
            </a:extLst>
          </p:cNvPr>
          <p:cNvSpPr/>
          <p:nvPr/>
        </p:nvSpPr>
        <p:spPr bwMode="auto">
          <a:xfrm>
            <a:off x="7168278" y="2874960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7" name="Isosceles Triangle 126">
            <a:extLst>
              <a:ext uri="{FF2B5EF4-FFF2-40B4-BE49-F238E27FC236}">
                <a16:creationId xmlns:a16="http://schemas.microsoft.com/office/drawing/2014/main" id="{5B60555A-5F59-48B5-9B72-E1274CF0E7E9}"/>
              </a:ext>
            </a:extLst>
          </p:cNvPr>
          <p:cNvSpPr/>
          <p:nvPr/>
        </p:nvSpPr>
        <p:spPr bwMode="auto">
          <a:xfrm>
            <a:off x="7208350" y="2882196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8" name="Isosceles Triangle 127">
            <a:extLst>
              <a:ext uri="{FF2B5EF4-FFF2-40B4-BE49-F238E27FC236}">
                <a16:creationId xmlns:a16="http://schemas.microsoft.com/office/drawing/2014/main" id="{288CCCC2-4638-4F10-8E29-64C2763E1FEB}"/>
              </a:ext>
            </a:extLst>
          </p:cNvPr>
          <p:cNvSpPr/>
          <p:nvPr/>
        </p:nvSpPr>
        <p:spPr bwMode="auto">
          <a:xfrm>
            <a:off x="7230328" y="2893820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9" name="Isosceles Triangle 128">
            <a:extLst>
              <a:ext uri="{FF2B5EF4-FFF2-40B4-BE49-F238E27FC236}">
                <a16:creationId xmlns:a16="http://schemas.microsoft.com/office/drawing/2014/main" id="{56616C57-7A47-4772-8110-6FF9444E76D6}"/>
              </a:ext>
            </a:extLst>
          </p:cNvPr>
          <p:cNvSpPr/>
          <p:nvPr/>
        </p:nvSpPr>
        <p:spPr bwMode="auto">
          <a:xfrm>
            <a:off x="7253142" y="2912287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0" name="Isosceles Triangle 129">
            <a:extLst>
              <a:ext uri="{FF2B5EF4-FFF2-40B4-BE49-F238E27FC236}">
                <a16:creationId xmlns:a16="http://schemas.microsoft.com/office/drawing/2014/main" id="{D693224D-AE4B-49D3-A966-15826718D18F}"/>
              </a:ext>
            </a:extLst>
          </p:cNvPr>
          <p:cNvSpPr/>
          <p:nvPr/>
        </p:nvSpPr>
        <p:spPr bwMode="auto">
          <a:xfrm>
            <a:off x="7285781" y="2921272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1" name="Isosceles Triangle 130">
            <a:extLst>
              <a:ext uri="{FF2B5EF4-FFF2-40B4-BE49-F238E27FC236}">
                <a16:creationId xmlns:a16="http://schemas.microsoft.com/office/drawing/2014/main" id="{1285FF71-F4D8-436B-8694-4C5EA149E33B}"/>
              </a:ext>
            </a:extLst>
          </p:cNvPr>
          <p:cNvSpPr/>
          <p:nvPr/>
        </p:nvSpPr>
        <p:spPr bwMode="auto">
          <a:xfrm>
            <a:off x="7315733" y="2918816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2" name="Isosceles Triangle 131">
            <a:extLst>
              <a:ext uri="{FF2B5EF4-FFF2-40B4-BE49-F238E27FC236}">
                <a16:creationId xmlns:a16="http://schemas.microsoft.com/office/drawing/2014/main" id="{F01DB7DF-FF21-4E1F-BA02-17DAA4BE5958}"/>
              </a:ext>
            </a:extLst>
          </p:cNvPr>
          <p:cNvSpPr/>
          <p:nvPr/>
        </p:nvSpPr>
        <p:spPr bwMode="auto">
          <a:xfrm>
            <a:off x="7340246" y="2922418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3" name="Isosceles Triangle 132">
            <a:extLst>
              <a:ext uri="{FF2B5EF4-FFF2-40B4-BE49-F238E27FC236}">
                <a16:creationId xmlns:a16="http://schemas.microsoft.com/office/drawing/2014/main" id="{C9A614CE-8D8B-491D-92BC-4B0738397935}"/>
              </a:ext>
            </a:extLst>
          </p:cNvPr>
          <p:cNvSpPr/>
          <p:nvPr/>
        </p:nvSpPr>
        <p:spPr bwMode="auto">
          <a:xfrm>
            <a:off x="7380318" y="2941863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4" name="Isosceles Triangle 133">
            <a:extLst>
              <a:ext uri="{FF2B5EF4-FFF2-40B4-BE49-F238E27FC236}">
                <a16:creationId xmlns:a16="http://schemas.microsoft.com/office/drawing/2014/main" id="{40754394-423E-4CB3-A06D-BC620EB46353}"/>
              </a:ext>
            </a:extLst>
          </p:cNvPr>
          <p:cNvSpPr/>
          <p:nvPr/>
        </p:nvSpPr>
        <p:spPr bwMode="auto">
          <a:xfrm>
            <a:off x="7405819" y="2941423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5" name="Isosceles Triangle 134">
            <a:extLst>
              <a:ext uri="{FF2B5EF4-FFF2-40B4-BE49-F238E27FC236}">
                <a16:creationId xmlns:a16="http://schemas.microsoft.com/office/drawing/2014/main" id="{B905C620-17FA-4112-9B9D-D83280A72B24}"/>
              </a:ext>
            </a:extLst>
          </p:cNvPr>
          <p:cNvSpPr/>
          <p:nvPr/>
        </p:nvSpPr>
        <p:spPr bwMode="auto">
          <a:xfrm>
            <a:off x="7450164" y="2949802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6" name="Isosceles Triangle 135">
            <a:extLst>
              <a:ext uri="{FF2B5EF4-FFF2-40B4-BE49-F238E27FC236}">
                <a16:creationId xmlns:a16="http://schemas.microsoft.com/office/drawing/2014/main" id="{50720A40-7DE7-45BA-8E8F-5189780C136B}"/>
              </a:ext>
            </a:extLst>
          </p:cNvPr>
          <p:cNvSpPr/>
          <p:nvPr/>
        </p:nvSpPr>
        <p:spPr bwMode="auto">
          <a:xfrm>
            <a:off x="7484157" y="2949801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7" name="Isosceles Triangle 136">
            <a:extLst>
              <a:ext uri="{FF2B5EF4-FFF2-40B4-BE49-F238E27FC236}">
                <a16:creationId xmlns:a16="http://schemas.microsoft.com/office/drawing/2014/main" id="{0CDB6C40-5BE5-4521-B629-8A9890855E84}"/>
              </a:ext>
            </a:extLst>
          </p:cNvPr>
          <p:cNvSpPr/>
          <p:nvPr/>
        </p:nvSpPr>
        <p:spPr bwMode="auto">
          <a:xfrm>
            <a:off x="7517984" y="2972535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8" name="Isosceles Triangle 137">
            <a:extLst>
              <a:ext uri="{FF2B5EF4-FFF2-40B4-BE49-F238E27FC236}">
                <a16:creationId xmlns:a16="http://schemas.microsoft.com/office/drawing/2014/main" id="{A95D4585-5242-4292-8C30-E78F640124B2}"/>
              </a:ext>
            </a:extLst>
          </p:cNvPr>
          <p:cNvSpPr/>
          <p:nvPr/>
        </p:nvSpPr>
        <p:spPr bwMode="auto">
          <a:xfrm>
            <a:off x="7573016" y="2990975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9" name="Isosceles Triangle 138">
            <a:extLst>
              <a:ext uri="{FF2B5EF4-FFF2-40B4-BE49-F238E27FC236}">
                <a16:creationId xmlns:a16="http://schemas.microsoft.com/office/drawing/2014/main" id="{A26550DD-892F-44DF-9939-1D233E3E5C17}"/>
              </a:ext>
            </a:extLst>
          </p:cNvPr>
          <p:cNvSpPr/>
          <p:nvPr/>
        </p:nvSpPr>
        <p:spPr bwMode="auto">
          <a:xfrm>
            <a:off x="7605300" y="3029521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0" name="Isosceles Triangle 139">
            <a:extLst>
              <a:ext uri="{FF2B5EF4-FFF2-40B4-BE49-F238E27FC236}">
                <a16:creationId xmlns:a16="http://schemas.microsoft.com/office/drawing/2014/main" id="{3EC4F920-1F12-4915-9DB0-8ACC2D6184A8}"/>
              </a:ext>
            </a:extLst>
          </p:cNvPr>
          <p:cNvSpPr/>
          <p:nvPr/>
        </p:nvSpPr>
        <p:spPr bwMode="auto">
          <a:xfrm>
            <a:off x="7642019" y="3034626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1" name="Isosceles Triangle 140">
            <a:extLst>
              <a:ext uri="{FF2B5EF4-FFF2-40B4-BE49-F238E27FC236}">
                <a16:creationId xmlns:a16="http://schemas.microsoft.com/office/drawing/2014/main" id="{FC7C3016-8EA7-4C7D-8D8E-2D8D5DFDCDE8}"/>
              </a:ext>
            </a:extLst>
          </p:cNvPr>
          <p:cNvSpPr/>
          <p:nvPr/>
        </p:nvSpPr>
        <p:spPr bwMode="auto">
          <a:xfrm>
            <a:off x="7683931" y="3075068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2" name="Isosceles Triangle 141">
            <a:extLst>
              <a:ext uri="{FF2B5EF4-FFF2-40B4-BE49-F238E27FC236}">
                <a16:creationId xmlns:a16="http://schemas.microsoft.com/office/drawing/2014/main" id="{378C55DD-4981-46B4-A457-6A578A763902}"/>
              </a:ext>
            </a:extLst>
          </p:cNvPr>
          <p:cNvSpPr/>
          <p:nvPr/>
        </p:nvSpPr>
        <p:spPr bwMode="auto">
          <a:xfrm>
            <a:off x="7726500" y="3078558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3" name="Isosceles Triangle 142">
            <a:extLst>
              <a:ext uri="{FF2B5EF4-FFF2-40B4-BE49-F238E27FC236}">
                <a16:creationId xmlns:a16="http://schemas.microsoft.com/office/drawing/2014/main" id="{FF0B5148-E9C3-468C-8A2C-9D759A002F93}"/>
              </a:ext>
            </a:extLst>
          </p:cNvPr>
          <p:cNvSpPr/>
          <p:nvPr/>
        </p:nvSpPr>
        <p:spPr bwMode="auto">
          <a:xfrm>
            <a:off x="7747792" y="3074282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4" name="Isosceles Triangle 143">
            <a:extLst>
              <a:ext uri="{FF2B5EF4-FFF2-40B4-BE49-F238E27FC236}">
                <a16:creationId xmlns:a16="http://schemas.microsoft.com/office/drawing/2014/main" id="{D73969AA-531A-4B1E-B488-84235E6DD844}"/>
              </a:ext>
            </a:extLst>
          </p:cNvPr>
          <p:cNvSpPr/>
          <p:nvPr/>
        </p:nvSpPr>
        <p:spPr bwMode="auto">
          <a:xfrm>
            <a:off x="7795554" y="3078558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5" name="Isosceles Triangle 144">
            <a:extLst>
              <a:ext uri="{FF2B5EF4-FFF2-40B4-BE49-F238E27FC236}">
                <a16:creationId xmlns:a16="http://schemas.microsoft.com/office/drawing/2014/main" id="{46A55F7E-31A0-4083-80D9-0E3F87A0921E}"/>
              </a:ext>
            </a:extLst>
          </p:cNvPr>
          <p:cNvSpPr/>
          <p:nvPr/>
        </p:nvSpPr>
        <p:spPr bwMode="auto">
          <a:xfrm>
            <a:off x="7870663" y="3113007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6" name="Isosceles Triangle 145">
            <a:extLst>
              <a:ext uri="{FF2B5EF4-FFF2-40B4-BE49-F238E27FC236}">
                <a16:creationId xmlns:a16="http://schemas.microsoft.com/office/drawing/2014/main" id="{B5A6248B-5879-48AE-BC07-3361EFB04CFA}"/>
              </a:ext>
            </a:extLst>
          </p:cNvPr>
          <p:cNvSpPr/>
          <p:nvPr/>
        </p:nvSpPr>
        <p:spPr bwMode="auto">
          <a:xfrm>
            <a:off x="7897134" y="3112306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7" name="Isosceles Triangle 146">
            <a:extLst>
              <a:ext uri="{FF2B5EF4-FFF2-40B4-BE49-F238E27FC236}">
                <a16:creationId xmlns:a16="http://schemas.microsoft.com/office/drawing/2014/main" id="{F577D7A3-4283-4690-9787-477FDECE8932}"/>
              </a:ext>
            </a:extLst>
          </p:cNvPr>
          <p:cNvSpPr/>
          <p:nvPr/>
        </p:nvSpPr>
        <p:spPr bwMode="auto">
          <a:xfrm>
            <a:off x="7938841" y="3110603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8" name="Isosceles Triangle 147">
            <a:extLst>
              <a:ext uri="{FF2B5EF4-FFF2-40B4-BE49-F238E27FC236}">
                <a16:creationId xmlns:a16="http://schemas.microsoft.com/office/drawing/2014/main" id="{600EEA03-18EB-404A-A96A-17B5DAB1F814}"/>
              </a:ext>
            </a:extLst>
          </p:cNvPr>
          <p:cNvSpPr/>
          <p:nvPr/>
        </p:nvSpPr>
        <p:spPr bwMode="auto">
          <a:xfrm>
            <a:off x="7967831" y="3108900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9" name="Isosceles Triangle 148">
            <a:extLst>
              <a:ext uri="{FF2B5EF4-FFF2-40B4-BE49-F238E27FC236}">
                <a16:creationId xmlns:a16="http://schemas.microsoft.com/office/drawing/2014/main" id="{E6E838E7-360E-43FA-BA83-DA5A9FAFB01A}"/>
              </a:ext>
            </a:extLst>
          </p:cNvPr>
          <p:cNvSpPr/>
          <p:nvPr/>
        </p:nvSpPr>
        <p:spPr bwMode="auto">
          <a:xfrm>
            <a:off x="8023705" y="3113007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50" name="Isosceles Triangle 149">
            <a:extLst>
              <a:ext uri="{FF2B5EF4-FFF2-40B4-BE49-F238E27FC236}">
                <a16:creationId xmlns:a16="http://schemas.microsoft.com/office/drawing/2014/main" id="{11E9C296-DC5D-4EB5-AB1B-9B2976F7F2CA}"/>
              </a:ext>
            </a:extLst>
          </p:cNvPr>
          <p:cNvSpPr/>
          <p:nvPr/>
        </p:nvSpPr>
        <p:spPr bwMode="auto">
          <a:xfrm>
            <a:off x="8056213" y="3111624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51" name="Isosceles Triangle 150">
            <a:extLst>
              <a:ext uri="{FF2B5EF4-FFF2-40B4-BE49-F238E27FC236}">
                <a16:creationId xmlns:a16="http://schemas.microsoft.com/office/drawing/2014/main" id="{56C648AC-C4C0-4E1E-A44C-F45C5654261F}"/>
              </a:ext>
            </a:extLst>
          </p:cNvPr>
          <p:cNvSpPr/>
          <p:nvPr/>
        </p:nvSpPr>
        <p:spPr bwMode="auto">
          <a:xfrm>
            <a:off x="8086290" y="3109987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52" name="Isosceles Triangle 151">
            <a:extLst>
              <a:ext uri="{FF2B5EF4-FFF2-40B4-BE49-F238E27FC236}">
                <a16:creationId xmlns:a16="http://schemas.microsoft.com/office/drawing/2014/main" id="{DCB65E12-BDFD-44B2-9356-B357785594CE}"/>
              </a:ext>
            </a:extLst>
          </p:cNvPr>
          <p:cNvSpPr/>
          <p:nvPr/>
        </p:nvSpPr>
        <p:spPr bwMode="auto">
          <a:xfrm>
            <a:off x="8131343" y="3111966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53" name="Isosceles Triangle 152">
            <a:extLst>
              <a:ext uri="{FF2B5EF4-FFF2-40B4-BE49-F238E27FC236}">
                <a16:creationId xmlns:a16="http://schemas.microsoft.com/office/drawing/2014/main" id="{BD884651-D7F2-4990-A2D1-40C534091110}"/>
              </a:ext>
            </a:extLst>
          </p:cNvPr>
          <p:cNvSpPr/>
          <p:nvPr/>
        </p:nvSpPr>
        <p:spPr bwMode="auto">
          <a:xfrm>
            <a:off x="8181035" y="3111804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54" name="Isosceles Triangle 153">
            <a:extLst>
              <a:ext uri="{FF2B5EF4-FFF2-40B4-BE49-F238E27FC236}">
                <a16:creationId xmlns:a16="http://schemas.microsoft.com/office/drawing/2014/main" id="{AE2E6614-C2BA-43AB-A952-D904EF095A51}"/>
              </a:ext>
            </a:extLst>
          </p:cNvPr>
          <p:cNvSpPr/>
          <p:nvPr/>
        </p:nvSpPr>
        <p:spPr bwMode="auto">
          <a:xfrm>
            <a:off x="8218843" y="3110115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55" name="Isosceles Triangle 154">
            <a:extLst>
              <a:ext uri="{FF2B5EF4-FFF2-40B4-BE49-F238E27FC236}">
                <a16:creationId xmlns:a16="http://schemas.microsoft.com/office/drawing/2014/main" id="{E0C4D3D4-16CE-4EC6-8775-6B26A8859C3D}"/>
              </a:ext>
            </a:extLst>
          </p:cNvPr>
          <p:cNvSpPr/>
          <p:nvPr/>
        </p:nvSpPr>
        <p:spPr bwMode="auto">
          <a:xfrm>
            <a:off x="8277695" y="3107822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56" name="Isosceles Triangle 155">
            <a:extLst>
              <a:ext uri="{FF2B5EF4-FFF2-40B4-BE49-F238E27FC236}">
                <a16:creationId xmlns:a16="http://schemas.microsoft.com/office/drawing/2014/main" id="{5B80089C-A015-47F6-81E9-3614173124A7}"/>
              </a:ext>
            </a:extLst>
          </p:cNvPr>
          <p:cNvSpPr/>
          <p:nvPr/>
        </p:nvSpPr>
        <p:spPr bwMode="auto">
          <a:xfrm>
            <a:off x="8293222" y="3157604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57" name="Isosceles Triangle 156">
            <a:extLst>
              <a:ext uri="{FF2B5EF4-FFF2-40B4-BE49-F238E27FC236}">
                <a16:creationId xmlns:a16="http://schemas.microsoft.com/office/drawing/2014/main" id="{40B89F32-1028-416C-B4B1-55E09209963A}"/>
              </a:ext>
            </a:extLst>
          </p:cNvPr>
          <p:cNvSpPr/>
          <p:nvPr/>
        </p:nvSpPr>
        <p:spPr bwMode="auto">
          <a:xfrm>
            <a:off x="8335327" y="3157630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58" name="Isosceles Triangle 157">
            <a:extLst>
              <a:ext uri="{FF2B5EF4-FFF2-40B4-BE49-F238E27FC236}">
                <a16:creationId xmlns:a16="http://schemas.microsoft.com/office/drawing/2014/main" id="{C814740A-93A8-451F-A43B-FBE215BB29E1}"/>
              </a:ext>
            </a:extLst>
          </p:cNvPr>
          <p:cNvSpPr/>
          <p:nvPr/>
        </p:nvSpPr>
        <p:spPr bwMode="auto">
          <a:xfrm>
            <a:off x="8380722" y="3155311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59" name="Isosceles Triangle 158">
            <a:extLst>
              <a:ext uri="{FF2B5EF4-FFF2-40B4-BE49-F238E27FC236}">
                <a16:creationId xmlns:a16="http://schemas.microsoft.com/office/drawing/2014/main" id="{544012A7-BD44-42C2-BE93-C849AA6C9A3B}"/>
              </a:ext>
            </a:extLst>
          </p:cNvPr>
          <p:cNvSpPr/>
          <p:nvPr/>
        </p:nvSpPr>
        <p:spPr bwMode="auto">
          <a:xfrm>
            <a:off x="8417824" y="3156457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60" name="Isosceles Triangle 159">
            <a:extLst>
              <a:ext uri="{FF2B5EF4-FFF2-40B4-BE49-F238E27FC236}">
                <a16:creationId xmlns:a16="http://schemas.microsoft.com/office/drawing/2014/main" id="{9E530DFE-2295-48F9-8E99-C99F681DD8BE}"/>
              </a:ext>
            </a:extLst>
          </p:cNvPr>
          <p:cNvSpPr/>
          <p:nvPr/>
        </p:nvSpPr>
        <p:spPr bwMode="auto">
          <a:xfrm>
            <a:off x="8435989" y="3267060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61" name="Isosceles Triangle 160">
            <a:extLst>
              <a:ext uri="{FF2B5EF4-FFF2-40B4-BE49-F238E27FC236}">
                <a16:creationId xmlns:a16="http://schemas.microsoft.com/office/drawing/2014/main" id="{51002E9F-29BF-42B9-993B-2E3B97F6C4FE}"/>
              </a:ext>
            </a:extLst>
          </p:cNvPr>
          <p:cNvSpPr/>
          <p:nvPr/>
        </p:nvSpPr>
        <p:spPr bwMode="auto">
          <a:xfrm>
            <a:off x="8498290" y="3266838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62" name="Isosceles Triangle 161">
            <a:extLst>
              <a:ext uri="{FF2B5EF4-FFF2-40B4-BE49-F238E27FC236}">
                <a16:creationId xmlns:a16="http://schemas.microsoft.com/office/drawing/2014/main" id="{4400C7D3-5F30-43CD-A066-C6116AE06D98}"/>
              </a:ext>
            </a:extLst>
          </p:cNvPr>
          <p:cNvSpPr/>
          <p:nvPr/>
        </p:nvSpPr>
        <p:spPr bwMode="auto">
          <a:xfrm>
            <a:off x="8541641" y="3262150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63" name="Isosceles Triangle 162">
            <a:extLst>
              <a:ext uri="{FF2B5EF4-FFF2-40B4-BE49-F238E27FC236}">
                <a16:creationId xmlns:a16="http://schemas.microsoft.com/office/drawing/2014/main" id="{1421F60F-520E-453E-BB48-E7C8CFE47087}"/>
              </a:ext>
            </a:extLst>
          </p:cNvPr>
          <p:cNvSpPr/>
          <p:nvPr/>
        </p:nvSpPr>
        <p:spPr bwMode="auto">
          <a:xfrm>
            <a:off x="8574081" y="3269438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64" name="Isosceles Triangle 163">
            <a:extLst>
              <a:ext uri="{FF2B5EF4-FFF2-40B4-BE49-F238E27FC236}">
                <a16:creationId xmlns:a16="http://schemas.microsoft.com/office/drawing/2014/main" id="{E0EC5BED-284E-4602-B5E9-1D0811FE8D46}"/>
              </a:ext>
            </a:extLst>
          </p:cNvPr>
          <p:cNvSpPr/>
          <p:nvPr/>
        </p:nvSpPr>
        <p:spPr bwMode="auto">
          <a:xfrm>
            <a:off x="8617551" y="3269437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65" name="Isosceles Triangle 164">
            <a:extLst>
              <a:ext uri="{FF2B5EF4-FFF2-40B4-BE49-F238E27FC236}">
                <a16:creationId xmlns:a16="http://schemas.microsoft.com/office/drawing/2014/main" id="{62044123-1B45-490D-A735-026ECC1E0D6C}"/>
              </a:ext>
            </a:extLst>
          </p:cNvPr>
          <p:cNvSpPr/>
          <p:nvPr/>
        </p:nvSpPr>
        <p:spPr bwMode="auto">
          <a:xfrm>
            <a:off x="8682921" y="3266838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66" name="Isosceles Triangle 165">
            <a:extLst>
              <a:ext uri="{FF2B5EF4-FFF2-40B4-BE49-F238E27FC236}">
                <a16:creationId xmlns:a16="http://schemas.microsoft.com/office/drawing/2014/main" id="{F4488E14-3CB6-4639-BD56-E95E9365511D}"/>
              </a:ext>
            </a:extLst>
          </p:cNvPr>
          <p:cNvSpPr/>
          <p:nvPr/>
        </p:nvSpPr>
        <p:spPr bwMode="auto">
          <a:xfrm>
            <a:off x="8836339" y="3269436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67" name="Isosceles Triangle 166">
            <a:extLst>
              <a:ext uri="{FF2B5EF4-FFF2-40B4-BE49-F238E27FC236}">
                <a16:creationId xmlns:a16="http://schemas.microsoft.com/office/drawing/2014/main" id="{2D7C336A-222A-41C7-BA21-4ED06A4CD4A8}"/>
              </a:ext>
            </a:extLst>
          </p:cNvPr>
          <p:cNvSpPr/>
          <p:nvPr/>
        </p:nvSpPr>
        <p:spPr bwMode="auto">
          <a:xfrm>
            <a:off x="9038441" y="3263867"/>
            <a:ext cx="95525" cy="82349"/>
          </a:xfrm>
          <a:prstGeom prst="triangl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68" name="Freeform: Shape 167">
            <a:extLst>
              <a:ext uri="{FF2B5EF4-FFF2-40B4-BE49-F238E27FC236}">
                <a16:creationId xmlns:a16="http://schemas.microsoft.com/office/drawing/2014/main" id="{CE3D1994-EBCB-4421-8523-336EBC17BBBD}"/>
              </a:ext>
            </a:extLst>
          </p:cNvPr>
          <p:cNvSpPr/>
          <p:nvPr/>
        </p:nvSpPr>
        <p:spPr bwMode="auto">
          <a:xfrm>
            <a:off x="3562881" y="1881385"/>
            <a:ext cx="5549222" cy="1772959"/>
          </a:xfrm>
          <a:custGeom>
            <a:avLst/>
            <a:gdLst>
              <a:gd name="connsiteX0" fmla="*/ 0 w 5549222"/>
              <a:gd name="connsiteY0" fmla="*/ 0 h 1772959"/>
              <a:gd name="connsiteX1" fmla="*/ 174504 w 5549222"/>
              <a:gd name="connsiteY1" fmla="*/ 0 h 1772959"/>
              <a:gd name="connsiteX2" fmla="*/ 174504 w 5549222"/>
              <a:gd name="connsiteY2" fmla="*/ 45371 h 1772959"/>
              <a:gd name="connsiteX3" fmla="*/ 314107 w 5549222"/>
              <a:gd name="connsiteY3" fmla="*/ 45371 h 1772959"/>
              <a:gd name="connsiteX4" fmla="*/ 314107 w 5549222"/>
              <a:gd name="connsiteY4" fmla="*/ 115172 h 1772959"/>
              <a:gd name="connsiteX5" fmla="*/ 390889 w 5549222"/>
              <a:gd name="connsiteY5" fmla="*/ 115172 h 1772959"/>
              <a:gd name="connsiteX6" fmla="*/ 390889 w 5549222"/>
              <a:gd name="connsiteY6" fmla="*/ 164033 h 1772959"/>
              <a:gd name="connsiteX7" fmla="*/ 481631 w 5549222"/>
              <a:gd name="connsiteY7" fmla="*/ 164033 h 1772959"/>
              <a:gd name="connsiteX8" fmla="*/ 481631 w 5549222"/>
              <a:gd name="connsiteY8" fmla="*/ 202424 h 1772959"/>
              <a:gd name="connsiteX9" fmla="*/ 642174 w 5549222"/>
              <a:gd name="connsiteY9" fmla="*/ 202424 h 1772959"/>
              <a:gd name="connsiteX10" fmla="*/ 642174 w 5549222"/>
              <a:gd name="connsiteY10" fmla="*/ 230345 h 1772959"/>
              <a:gd name="connsiteX11" fmla="*/ 680565 w 5549222"/>
              <a:gd name="connsiteY11" fmla="*/ 230345 h 1772959"/>
              <a:gd name="connsiteX12" fmla="*/ 680565 w 5549222"/>
              <a:gd name="connsiteY12" fmla="*/ 272226 h 1772959"/>
              <a:gd name="connsiteX13" fmla="*/ 753857 w 5549222"/>
              <a:gd name="connsiteY13" fmla="*/ 272226 h 1772959"/>
              <a:gd name="connsiteX14" fmla="*/ 753857 w 5549222"/>
              <a:gd name="connsiteY14" fmla="*/ 307127 h 1772959"/>
              <a:gd name="connsiteX15" fmla="*/ 792248 w 5549222"/>
              <a:gd name="connsiteY15" fmla="*/ 307127 h 1772959"/>
              <a:gd name="connsiteX16" fmla="*/ 792248 w 5549222"/>
              <a:gd name="connsiteY16" fmla="*/ 307127 h 1772959"/>
              <a:gd name="connsiteX17" fmla="*/ 869029 w 5549222"/>
              <a:gd name="connsiteY17" fmla="*/ 307127 h 1772959"/>
              <a:gd name="connsiteX18" fmla="*/ 869029 w 5549222"/>
              <a:gd name="connsiteY18" fmla="*/ 352498 h 1772959"/>
              <a:gd name="connsiteX19" fmla="*/ 896950 w 5549222"/>
              <a:gd name="connsiteY19" fmla="*/ 352498 h 1772959"/>
              <a:gd name="connsiteX20" fmla="*/ 896950 w 5549222"/>
              <a:gd name="connsiteY20" fmla="*/ 387398 h 1772959"/>
              <a:gd name="connsiteX21" fmla="*/ 966752 w 5549222"/>
              <a:gd name="connsiteY21" fmla="*/ 387398 h 1772959"/>
              <a:gd name="connsiteX22" fmla="*/ 966752 w 5549222"/>
              <a:gd name="connsiteY22" fmla="*/ 446730 h 1772959"/>
              <a:gd name="connsiteX23" fmla="*/ 1005142 w 5549222"/>
              <a:gd name="connsiteY23" fmla="*/ 446730 h 1772959"/>
              <a:gd name="connsiteX24" fmla="*/ 1005142 w 5549222"/>
              <a:gd name="connsiteY24" fmla="*/ 485120 h 1772959"/>
              <a:gd name="connsiteX25" fmla="*/ 1047023 w 5549222"/>
              <a:gd name="connsiteY25" fmla="*/ 485120 h 1772959"/>
              <a:gd name="connsiteX26" fmla="*/ 1047023 w 5549222"/>
              <a:gd name="connsiteY26" fmla="*/ 506061 h 1772959"/>
              <a:gd name="connsiteX27" fmla="*/ 1099374 w 5549222"/>
              <a:gd name="connsiteY27" fmla="*/ 506061 h 1772959"/>
              <a:gd name="connsiteX28" fmla="*/ 1099374 w 5549222"/>
              <a:gd name="connsiteY28" fmla="*/ 533982 h 1772959"/>
              <a:gd name="connsiteX29" fmla="*/ 1172666 w 5549222"/>
              <a:gd name="connsiteY29" fmla="*/ 533982 h 1772959"/>
              <a:gd name="connsiteX30" fmla="*/ 1172666 w 5549222"/>
              <a:gd name="connsiteY30" fmla="*/ 572372 h 1772959"/>
              <a:gd name="connsiteX31" fmla="*/ 1190116 w 5549222"/>
              <a:gd name="connsiteY31" fmla="*/ 572372 h 1772959"/>
              <a:gd name="connsiteX32" fmla="*/ 1190116 w 5549222"/>
              <a:gd name="connsiteY32" fmla="*/ 589823 h 1772959"/>
              <a:gd name="connsiteX33" fmla="*/ 1256428 w 5549222"/>
              <a:gd name="connsiteY33" fmla="*/ 589823 h 1772959"/>
              <a:gd name="connsiteX34" fmla="*/ 1256428 w 5549222"/>
              <a:gd name="connsiteY34" fmla="*/ 603783 h 1772959"/>
              <a:gd name="connsiteX35" fmla="*/ 1298309 w 5549222"/>
              <a:gd name="connsiteY35" fmla="*/ 603783 h 1772959"/>
              <a:gd name="connsiteX36" fmla="*/ 1298309 w 5549222"/>
              <a:gd name="connsiteY36" fmla="*/ 642174 h 1772959"/>
              <a:gd name="connsiteX37" fmla="*/ 1326229 w 5549222"/>
              <a:gd name="connsiteY37" fmla="*/ 642174 h 1772959"/>
              <a:gd name="connsiteX38" fmla="*/ 1326229 w 5549222"/>
              <a:gd name="connsiteY38" fmla="*/ 680565 h 1772959"/>
              <a:gd name="connsiteX39" fmla="*/ 1427442 w 5549222"/>
              <a:gd name="connsiteY39" fmla="*/ 680565 h 1772959"/>
              <a:gd name="connsiteX40" fmla="*/ 1427442 w 5549222"/>
              <a:gd name="connsiteY40" fmla="*/ 718956 h 1772959"/>
              <a:gd name="connsiteX41" fmla="*/ 1493753 w 5549222"/>
              <a:gd name="connsiteY41" fmla="*/ 718956 h 1772959"/>
              <a:gd name="connsiteX42" fmla="*/ 1493753 w 5549222"/>
              <a:gd name="connsiteY42" fmla="*/ 729426 h 1772959"/>
              <a:gd name="connsiteX43" fmla="*/ 1542614 w 5549222"/>
              <a:gd name="connsiteY43" fmla="*/ 729426 h 1772959"/>
              <a:gd name="connsiteX44" fmla="*/ 1542614 w 5549222"/>
              <a:gd name="connsiteY44" fmla="*/ 753856 h 1772959"/>
              <a:gd name="connsiteX45" fmla="*/ 1605436 w 5549222"/>
              <a:gd name="connsiteY45" fmla="*/ 753856 h 1772959"/>
              <a:gd name="connsiteX46" fmla="*/ 1605436 w 5549222"/>
              <a:gd name="connsiteY46" fmla="*/ 788757 h 1772959"/>
              <a:gd name="connsiteX47" fmla="*/ 1668257 w 5549222"/>
              <a:gd name="connsiteY47" fmla="*/ 788757 h 1772959"/>
              <a:gd name="connsiteX48" fmla="*/ 1668257 w 5549222"/>
              <a:gd name="connsiteY48" fmla="*/ 799227 h 1772959"/>
              <a:gd name="connsiteX49" fmla="*/ 1678727 w 5549222"/>
              <a:gd name="connsiteY49" fmla="*/ 799227 h 1772959"/>
              <a:gd name="connsiteX50" fmla="*/ 1678727 w 5549222"/>
              <a:gd name="connsiteY50" fmla="*/ 830638 h 1772959"/>
              <a:gd name="connsiteX51" fmla="*/ 1748529 w 5549222"/>
              <a:gd name="connsiteY51" fmla="*/ 830638 h 1772959"/>
              <a:gd name="connsiteX52" fmla="*/ 1748529 w 5549222"/>
              <a:gd name="connsiteY52" fmla="*/ 841108 h 1772959"/>
              <a:gd name="connsiteX53" fmla="*/ 1783429 w 5549222"/>
              <a:gd name="connsiteY53" fmla="*/ 841108 h 1772959"/>
              <a:gd name="connsiteX54" fmla="*/ 1783429 w 5549222"/>
              <a:gd name="connsiteY54" fmla="*/ 872519 h 1772959"/>
              <a:gd name="connsiteX55" fmla="*/ 1856721 w 5549222"/>
              <a:gd name="connsiteY55" fmla="*/ 872519 h 1772959"/>
              <a:gd name="connsiteX56" fmla="*/ 1856721 w 5549222"/>
              <a:gd name="connsiteY56" fmla="*/ 886479 h 1772959"/>
              <a:gd name="connsiteX57" fmla="*/ 1936993 w 5549222"/>
              <a:gd name="connsiteY57" fmla="*/ 886479 h 1772959"/>
              <a:gd name="connsiteX58" fmla="*/ 1936993 w 5549222"/>
              <a:gd name="connsiteY58" fmla="*/ 907420 h 1772959"/>
              <a:gd name="connsiteX59" fmla="*/ 2003304 w 5549222"/>
              <a:gd name="connsiteY59" fmla="*/ 907420 h 1772959"/>
              <a:gd name="connsiteX60" fmla="*/ 2003304 w 5549222"/>
              <a:gd name="connsiteY60" fmla="*/ 931850 h 1772959"/>
              <a:gd name="connsiteX61" fmla="*/ 2041695 w 5549222"/>
              <a:gd name="connsiteY61" fmla="*/ 931850 h 1772959"/>
              <a:gd name="connsiteX62" fmla="*/ 2041695 w 5549222"/>
              <a:gd name="connsiteY62" fmla="*/ 959771 h 1772959"/>
              <a:gd name="connsiteX63" fmla="*/ 2111497 w 5549222"/>
              <a:gd name="connsiteY63" fmla="*/ 959771 h 1772959"/>
              <a:gd name="connsiteX64" fmla="*/ 2111497 w 5549222"/>
              <a:gd name="connsiteY64" fmla="*/ 977221 h 1772959"/>
              <a:gd name="connsiteX65" fmla="*/ 2142907 w 5549222"/>
              <a:gd name="connsiteY65" fmla="*/ 977221 h 1772959"/>
              <a:gd name="connsiteX66" fmla="*/ 2142907 w 5549222"/>
              <a:gd name="connsiteY66" fmla="*/ 1005142 h 1772959"/>
              <a:gd name="connsiteX67" fmla="*/ 2198749 w 5549222"/>
              <a:gd name="connsiteY67" fmla="*/ 1005142 h 1772959"/>
              <a:gd name="connsiteX68" fmla="*/ 2198749 w 5549222"/>
              <a:gd name="connsiteY68" fmla="*/ 1050513 h 1772959"/>
              <a:gd name="connsiteX69" fmla="*/ 2258080 w 5549222"/>
              <a:gd name="connsiteY69" fmla="*/ 1050513 h 1772959"/>
              <a:gd name="connsiteX70" fmla="*/ 2258080 w 5549222"/>
              <a:gd name="connsiteY70" fmla="*/ 1050513 h 1772959"/>
              <a:gd name="connsiteX71" fmla="*/ 2331371 w 5549222"/>
              <a:gd name="connsiteY71" fmla="*/ 1050513 h 1772959"/>
              <a:gd name="connsiteX72" fmla="*/ 2331371 w 5549222"/>
              <a:gd name="connsiteY72" fmla="*/ 1078433 h 1772959"/>
              <a:gd name="connsiteX73" fmla="*/ 2394193 w 5549222"/>
              <a:gd name="connsiteY73" fmla="*/ 1078433 h 1772959"/>
              <a:gd name="connsiteX74" fmla="*/ 2394193 w 5549222"/>
              <a:gd name="connsiteY74" fmla="*/ 1099374 h 1772959"/>
              <a:gd name="connsiteX75" fmla="*/ 2470974 w 5549222"/>
              <a:gd name="connsiteY75" fmla="*/ 1099374 h 1772959"/>
              <a:gd name="connsiteX76" fmla="*/ 2470974 w 5549222"/>
              <a:gd name="connsiteY76" fmla="*/ 1144745 h 1772959"/>
              <a:gd name="connsiteX77" fmla="*/ 2526816 w 5549222"/>
              <a:gd name="connsiteY77" fmla="*/ 1144745 h 1772959"/>
              <a:gd name="connsiteX78" fmla="*/ 2526816 w 5549222"/>
              <a:gd name="connsiteY78" fmla="*/ 1169175 h 1772959"/>
              <a:gd name="connsiteX79" fmla="*/ 2537286 w 5549222"/>
              <a:gd name="connsiteY79" fmla="*/ 1169175 h 1772959"/>
              <a:gd name="connsiteX80" fmla="*/ 2537286 w 5549222"/>
              <a:gd name="connsiteY80" fmla="*/ 1190116 h 1772959"/>
              <a:gd name="connsiteX81" fmla="*/ 2593127 w 5549222"/>
              <a:gd name="connsiteY81" fmla="*/ 1190116 h 1772959"/>
              <a:gd name="connsiteX82" fmla="*/ 2593127 w 5549222"/>
              <a:gd name="connsiteY82" fmla="*/ 1235487 h 1772959"/>
              <a:gd name="connsiteX83" fmla="*/ 2631518 w 5549222"/>
              <a:gd name="connsiteY83" fmla="*/ 1235487 h 1772959"/>
              <a:gd name="connsiteX84" fmla="*/ 2631518 w 5549222"/>
              <a:gd name="connsiteY84" fmla="*/ 1256427 h 1772959"/>
              <a:gd name="connsiteX85" fmla="*/ 2704810 w 5549222"/>
              <a:gd name="connsiteY85" fmla="*/ 1256427 h 1772959"/>
              <a:gd name="connsiteX86" fmla="*/ 2704810 w 5549222"/>
              <a:gd name="connsiteY86" fmla="*/ 1270388 h 1772959"/>
              <a:gd name="connsiteX87" fmla="*/ 2792061 w 5549222"/>
              <a:gd name="connsiteY87" fmla="*/ 1270388 h 1772959"/>
              <a:gd name="connsiteX88" fmla="*/ 2792061 w 5549222"/>
              <a:gd name="connsiteY88" fmla="*/ 1298308 h 1772959"/>
              <a:gd name="connsiteX89" fmla="*/ 2980526 w 5549222"/>
              <a:gd name="connsiteY89" fmla="*/ 1298308 h 1772959"/>
              <a:gd name="connsiteX90" fmla="*/ 2980526 w 5549222"/>
              <a:gd name="connsiteY90" fmla="*/ 1319249 h 1772959"/>
              <a:gd name="connsiteX91" fmla="*/ 3088718 w 5549222"/>
              <a:gd name="connsiteY91" fmla="*/ 1319249 h 1772959"/>
              <a:gd name="connsiteX92" fmla="*/ 3088718 w 5549222"/>
              <a:gd name="connsiteY92" fmla="*/ 1385560 h 1772959"/>
              <a:gd name="connsiteX93" fmla="*/ 3346984 w 5549222"/>
              <a:gd name="connsiteY93" fmla="*/ 1385560 h 1772959"/>
              <a:gd name="connsiteX94" fmla="*/ 3346984 w 5549222"/>
              <a:gd name="connsiteY94" fmla="*/ 1444891 h 1772959"/>
              <a:gd name="connsiteX95" fmla="*/ 3448196 w 5549222"/>
              <a:gd name="connsiteY95" fmla="*/ 1444891 h 1772959"/>
              <a:gd name="connsiteX96" fmla="*/ 3448196 w 5549222"/>
              <a:gd name="connsiteY96" fmla="*/ 1465832 h 1772959"/>
              <a:gd name="connsiteX97" fmla="*/ 3535448 w 5549222"/>
              <a:gd name="connsiteY97" fmla="*/ 1465832 h 1772959"/>
              <a:gd name="connsiteX98" fmla="*/ 3535448 w 5549222"/>
              <a:gd name="connsiteY98" fmla="*/ 1490262 h 1772959"/>
              <a:gd name="connsiteX99" fmla="*/ 3615720 w 5549222"/>
              <a:gd name="connsiteY99" fmla="*/ 1490262 h 1772959"/>
              <a:gd name="connsiteX100" fmla="*/ 3615720 w 5549222"/>
              <a:gd name="connsiteY100" fmla="*/ 1521673 h 1772959"/>
              <a:gd name="connsiteX101" fmla="*/ 3772773 w 5549222"/>
              <a:gd name="connsiteY101" fmla="*/ 1521673 h 1772959"/>
              <a:gd name="connsiteX102" fmla="*/ 3772773 w 5549222"/>
              <a:gd name="connsiteY102" fmla="*/ 1542614 h 1772959"/>
              <a:gd name="connsiteX103" fmla="*/ 3853045 w 5549222"/>
              <a:gd name="connsiteY103" fmla="*/ 1542614 h 1772959"/>
              <a:gd name="connsiteX104" fmla="*/ 3853045 w 5549222"/>
              <a:gd name="connsiteY104" fmla="*/ 1570534 h 1772959"/>
              <a:gd name="connsiteX105" fmla="*/ 3940297 w 5549222"/>
              <a:gd name="connsiteY105" fmla="*/ 1570534 h 1772959"/>
              <a:gd name="connsiteX106" fmla="*/ 3940297 w 5549222"/>
              <a:gd name="connsiteY106" fmla="*/ 1608925 h 1772959"/>
              <a:gd name="connsiteX107" fmla="*/ 4111310 w 5549222"/>
              <a:gd name="connsiteY107" fmla="*/ 1608925 h 1772959"/>
              <a:gd name="connsiteX108" fmla="*/ 4111310 w 5549222"/>
              <a:gd name="connsiteY108" fmla="*/ 1626375 h 1772959"/>
              <a:gd name="connsiteX109" fmla="*/ 4195072 w 5549222"/>
              <a:gd name="connsiteY109" fmla="*/ 1626375 h 1772959"/>
              <a:gd name="connsiteX110" fmla="*/ 4195072 w 5549222"/>
              <a:gd name="connsiteY110" fmla="*/ 1640336 h 1772959"/>
              <a:gd name="connsiteX111" fmla="*/ 4449848 w 5549222"/>
              <a:gd name="connsiteY111" fmla="*/ 1640336 h 1772959"/>
              <a:gd name="connsiteX112" fmla="*/ 4449848 w 5549222"/>
              <a:gd name="connsiteY112" fmla="*/ 1640336 h 1772959"/>
              <a:gd name="connsiteX113" fmla="*/ 4449848 w 5549222"/>
              <a:gd name="connsiteY113" fmla="*/ 1724098 h 1772959"/>
              <a:gd name="connsiteX114" fmla="*/ 4530120 w 5549222"/>
              <a:gd name="connsiteY114" fmla="*/ 1724098 h 1772959"/>
              <a:gd name="connsiteX115" fmla="*/ 4530120 w 5549222"/>
              <a:gd name="connsiteY115" fmla="*/ 1772959 h 1772959"/>
              <a:gd name="connsiteX116" fmla="*/ 5549222 w 5549222"/>
              <a:gd name="connsiteY116" fmla="*/ 1772959 h 1772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5549222" h="1772959">
                <a:moveTo>
                  <a:pt x="0" y="0"/>
                </a:moveTo>
                <a:lnTo>
                  <a:pt x="174504" y="0"/>
                </a:lnTo>
                <a:lnTo>
                  <a:pt x="174504" y="45371"/>
                </a:lnTo>
                <a:lnTo>
                  <a:pt x="314107" y="45371"/>
                </a:lnTo>
                <a:lnTo>
                  <a:pt x="314107" y="115172"/>
                </a:lnTo>
                <a:lnTo>
                  <a:pt x="390889" y="115172"/>
                </a:lnTo>
                <a:lnTo>
                  <a:pt x="390889" y="164033"/>
                </a:lnTo>
                <a:lnTo>
                  <a:pt x="481631" y="164033"/>
                </a:lnTo>
                <a:lnTo>
                  <a:pt x="481631" y="202424"/>
                </a:lnTo>
                <a:lnTo>
                  <a:pt x="642174" y="202424"/>
                </a:lnTo>
                <a:lnTo>
                  <a:pt x="642174" y="230345"/>
                </a:lnTo>
                <a:lnTo>
                  <a:pt x="680565" y="230345"/>
                </a:lnTo>
                <a:lnTo>
                  <a:pt x="680565" y="272226"/>
                </a:lnTo>
                <a:lnTo>
                  <a:pt x="753857" y="272226"/>
                </a:lnTo>
                <a:lnTo>
                  <a:pt x="753857" y="307127"/>
                </a:lnTo>
                <a:lnTo>
                  <a:pt x="792248" y="307127"/>
                </a:lnTo>
                <a:lnTo>
                  <a:pt x="792248" y="307127"/>
                </a:lnTo>
                <a:lnTo>
                  <a:pt x="869029" y="307127"/>
                </a:lnTo>
                <a:lnTo>
                  <a:pt x="869029" y="352498"/>
                </a:lnTo>
                <a:lnTo>
                  <a:pt x="896950" y="352498"/>
                </a:lnTo>
                <a:lnTo>
                  <a:pt x="896950" y="387398"/>
                </a:lnTo>
                <a:lnTo>
                  <a:pt x="966752" y="387398"/>
                </a:lnTo>
                <a:lnTo>
                  <a:pt x="966752" y="446730"/>
                </a:lnTo>
                <a:lnTo>
                  <a:pt x="1005142" y="446730"/>
                </a:lnTo>
                <a:lnTo>
                  <a:pt x="1005142" y="485120"/>
                </a:lnTo>
                <a:lnTo>
                  <a:pt x="1047023" y="485120"/>
                </a:lnTo>
                <a:lnTo>
                  <a:pt x="1047023" y="506061"/>
                </a:lnTo>
                <a:lnTo>
                  <a:pt x="1099374" y="506061"/>
                </a:lnTo>
                <a:lnTo>
                  <a:pt x="1099374" y="533982"/>
                </a:lnTo>
                <a:lnTo>
                  <a:pt x="1172666" y="533982"/>
                </a:lnTo>
                <a:lnTo>
                  <a:pt x="1172666" y="572372"/>
                </a:lnTo>
                <a:lnTo>
                  <a:pt x="1190116" y="572372"/>
                </a:lnTo>
                <a:lnTo>
                  <a:pt x="1190116" y="589823"/>
                </a:lnTo>
                <a:lnTo>
                  <a:pt x="1256428" y="589823"/>
                </a:lnTo>
                <a:lnTo>
                  <a:pt x="1256428" y="603783"/>
                </a:lnTo>
                <a:lnTo>
                  <a:pt x="1298309" y="603783"/>
                </a:lnTo>
                <a:lnTo>
                  <a:pt x="1298309" y="642174"/>
                </a:lnTo>
                <a:lnTo>
                  <a:pt x="1326229" y="642174"/>
                </a:lnTo>
                <a:lnTo>
                  <a:pt x="1326229" y="680565"/>
                </a:lnTo>
                <a:lnTo>
                  <a:pt x="1427442" y="680565"/>
                </a:lnTo>
                <a:lnTo>
                  <a:pt x="1427442" y="718956"/>
                </a:lnTo>
                <a:lnTo>
                  <a:pt x="1493753" y="718956"/>
                </a:lnTo>
                <a:lnTo>
                  <a:pt x="1493753" y="729426"/>
                </a:lnTo>
                <a:lnTo>
                  <a:pt x="1542614" y="729426"/>
                </a:lnTo>
                <a:lnTo>
                  <a:pt x="1542614" y="753856"/>
                </a:lnTo>
                <a:lnTo>
                  <a:pt x="1605436" y="753856"/>
                </a:lnTo>
                <a:lnTo>
                  <a:pt x="1605436" y="788757"/>
                </a:lnTo>
                <a:lnTo>
                  <a:pt x="1668257" y="788757"/>
                </a:lnTo>
                <a:lnTo>
                  <a:pt x="1668257" y="799227"/>
                </a:lnTo>
                <a:lnTo>
                  <a:pt x="1678727" y="799227"/>
                </a:lnTo>
                <a:lnTo>
                  <a:pt x="1678727" y="830638"/>
                </a:lnTo>
                <a:lnTo>
                  <a:pt x="1748529" y="830638"/>
                </a:lnTo>
                <a:lnTo>
                  <a:pt x="1748529" y="841108"/>
                </a:lnTo>
                <a:lnTo>
                  <a:pt x="1783429" y="841108"/>
                </a:lnTo>
                <a:lnTo>
                  <a:pt x="1783429" y="872519"/>
                </a:lnTo>
                <a:lnTo>
                  <a:pt x="1856721" y="872519"/>
                </a:lnTo>
                <a:lnTo>
                  <a:pt x="1856721" y="886479"/>
                </a:lnTo>
                <a:lnTo>
                  <a:pt x="1936993" y="886479"/>
                </a:lnTo>
                <a:lnTo>
                  <a:pt x="1936993" y="907420"/>
                </a:lnTo>
                <a:lnTo>
                  <a:pt x="2003304" y="907420"/>
                </a:lnTo>
                <a:lnTo>
                  <a:pt x="2003304" y="931850"/>
                </a:lnTo>
                <a:lnTo>
                  <a:pt x="2041695" y="931850"/>
                </a:lnTo>
                <a:lnTo>
                  <a:pt x="2041695" y="959771"/>
                </a:lnTo>
                <a:lnTo>
                  <a:pt x="2111497" y="959771"/>
                </a:lnTo>
                <a:lnTo>
                  <a:pt x="2111497" y="977221"/>
                </a:lnTo>
                <a:lnTo>
                  <a:pt x="2142907" y="977221"/>
                </a:lnTo>
                <a:lnTo>
                  <a:pt x="2142907" y="1005142"/>
                </a:lnTo>
                <a:lnTo>
                  <a:pt x="2198749" y="1005142"/>
                </a:lnTo>
                <a:lnTo>
                  <a:pt x="2198749" y="1050513"/>
                </a:lnTo>
                <a:lnTo>
                  <a:pt x="2258080" y="1050513"/>
                </a:lnTo>
                <a:lnTo>
                  <a:pt x="2258080" y="1050513"/>
                </a:lnTo>
                <a:lnTo>
                  <a:pt x="2331371" y="1050513"/>
                </a:lnTo>
                <a:lnTo>
                  <a:pt x="2331371" y="1078433"/>
                </a:lnTo>
                <a:lnTo>
                  <a:pt x="2394193" y="1078433"/>
                </a:lnTo>
                <a:lnTo>
                  <a:pt x="2394193" y="1099374"/>
                </a:lnTo>
                <a:lnTo>
                  <a:pt x="2470974" y="1099374"/>
                </a:lnTo>
                <a:lnTo>
                  <a:pt x="2470974" y="1144745"/>
                </a:lnTo>
                <a:lnTo>
                  <a:pt x="2526816" y="1144745"/>
                </a:lnTo>
                <a:lnTo>
                  <a:pt x="2526816" y="1169175"/>
                </a:lnTo>
                <a:lnTo>
                  <a:pt x="2537286" y="1169175"/>
                </a:lnTo>
                <a:lnTo>
                  <a:pt x="2537286" y="1190116"/>
                </a:lnTo>
                <a:lnTo>
                  <a:pt x="2593127" y="1190116"/>
                </a:lnTo>
                <a:lnTo>
                  <a:pt x="2593127" y="1235487"/>
                </a:lnTo>
                <a:lnTo>
                  <a:pt x="2631518" y="1235487"/>
                </a:lnTo>
                <a:lnTo>
                  <a:pt x="2631518" y="1256427"/>
                </a:lnTo>
                <a:lnTo>
                  <a:pt x="2704810" y="1256427"/>
                </a:lnTo>
                <a:lnTo>
                  <a:pt x="2704810" y="1270388"/>
                </a:lnTo>
                <a:lnTo>
                  <a:pt x="2792061" y="1270388"/>
                </a:lnTo>
                <a:lnTo>
                  <a:pt x="2792061" y="1298308"/>
                </a:lnTo>
                <a:lnTo>
                  <a:pt x="2980526" y="1298308"/>
                </a:lnTo>
                <a:lnTo>
                  <a:pt x="2980526" y="1319249"/>
                </a:lnTo>
                <a:lnTo>
                  <a:pt x="3088718" y="1319249"/>
                </a:lnTo>
                <a:lnTo>
                  <a:pt x="3088718" y="1385560"/>
                </a:lnTo>
                <a:lnTo>
                  <a:pt x="3346984" y="1385560"/>
                </a:lnTo>
                <a:lnTo>
                  <a:pt x="3346984" y="1444891"/>
                </a:lnTo>
                <a:lnTo>
                  <a:pt x="3448196" y="1444891"/>
                </a:lnTo>
                <a:lnTo>
                  <a:pt x="3448196" y="1465832"/>
                </a:lnTo>
                <a:lnTo>
                  <a:pt x="3535448" y="1465832"/>
                </a:lnTo>
                <a:lnTo>
                  <a:pt x="3535448" y="1490262"/>
                </a:lnTo>
                <a:lnTo>
                  <a:pt x="3615720" y="1490262"/>
                </a:lnTo>
                <a:lnTo>
                  <a:pt x="3615720" y="1521673"/>
                </a:lnTo>
                <a:lnTo>
                  <a:pt x="3772773" y="1521673"/>
                </a:lnTo>
                <a:lnTo>
                  <a:pt x="3772773" y="1542614"/>
                </a:lnTo>
                <a:lnTo>
                  <a:pt x="3853045" y="1542614"/>
                </a:lnTo>
                <a:lnTo>
                  <a:pt x="3853045" y="1570534"/>
                </a:lnTo>
                <a:lnTo>
                  <a:pt x="3940297" y="1570534"/>
                </a:lnTo>
                <a:lnTo>
                  <a:pt x="3940297" y="1608925"/>
                </a:lnTo>
                <a:lnTo>
                  <a:pt x="4111310" y="1608925"/>
                </a:lnTo>
                <a:lnTo>
                  <a:pt x="4111310" y="1626375"/>
                </a:lnTo>
                <a:lnTo>
                  <a:pt x="4195072" y="1626375"/>
                </a:lnTo>
                <a:lnTo>
                  <a:pt x="4195072" y="1640336"/>
                </a:lnTo>
                <a:lnTo>
                  <a:pt x="4449848" y="1640336"/>
                </a:lnTo>
                <a:lnTo>
                  <a:pt x="4449848" y="1640336"/>
                </a:lnTo>
                <a:lnTo>
                  <a:pt x="4449848" y="1724098"/>
                </a:lnTo>
                <a:lnTo>
                  <a:pt x="4530120" y="1724098"/>
                </a:lnTo>
                <a:lnTo>
                  <a:pt x="4530120" y="1772959"/>
                </a:lnTo>
                <a:lnTo>
                  <a:pt x="5549222" y="1772959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889E2945-12E4-428E-98E1-898812A4320B}"/>
              </a:ext>
            </a:extLst>
          </p:cNvPr>
          <p:cNvSpPr/>
          <p:nvPr/>
        </p:nvSpPr>
        <p:spPr bwMode="auto">
          <a:xfrm>
            <a:off x="3730827" y="1885368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348B8A01-6AC4-4B91-A3DE-F2EA279BF56E}"/>
              </a:ext>
            </a:extLst>
          </p:cNvPr>
          <p:cNvSpPr/>
          <p:nvPr/>
        </p:nvSpPr>
        <p:spPr bwMode="auto">
          <a:xfrm>
            <a:off x="3771230" y="1885368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9CDDE3AC-67D8-47CA-AB20-B45E18B78DBA}"/>
              </a:ext>
            </a:extLst>
          </p:cNvPr>
          <p:cNvSpPr/>
          <p:nvPr/>
        </p:nvSpPr>
        <p:spPr bwMode="auto">
          <a:xfrm>
            <a:off x="3527784" y="1842481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AD5461E5-749E-4987-87C2-5C48B19AC62D}"/>
              </a:ext>
            </a:extLst>
          </p:cNvPr>
          <p:cNvSpPr/>
          <p:nvPr/>
        </p:nvSpPr>
        <p:spPr bwMode="auto">
          <a:xfrm>
            <a:off x="3820215" y="1924839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9C3AE2B9-40BA-4526-8CF5-A1913237283B}"/>
              </a:ext>
            </a:extLst>
          </p:cNvPr>
          <p:cNvSpPr/>
          <p:nvPr/>
        </p:nvSpPr>
        <p:spPr bwMode="auto">
          <a:xfrm>
            <a:off x="3855326" y="1947293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09B1C4DC-760B-4279-8A3B-4274C642B0C4}"/>
              </a:ext>
            </a:extLst>
          </p:cNvPr>
          <p:cNvSpPr/>
          <p:nvPr/>
        </p:nvSpPr>
        <p:spPr bwMode="auto">
          <a:xfrm>
            <a:off x="3936275" y="1999700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6272BDD2-8A72-479D-8663-5A9119F1A0F9}"/>
              </a:ext>
            </a:extLst>
          </p:cNvPr>
          <p:cNvSpPr/>
          <p:nvPr/>
        </p:nvSpPr>
        <p:spPr bwMode="auto">
          <a:xfrm>
            <a:off x="4021234" y="2045480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4B56526D-4FEC-4EFC-B72C-23ADCA51C7F8}"/>
              </a:ext>
            </a:extLst>
          </p:cNvPr>
          <p:cNvSpPr/>
          <p:nvPr/>
        </p:nvSpPr>
        <p:spPr bwMode="auto">
          <a:xfrm>
            <a:off x="4475829" y="2233917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2308FAED-3155-444E-A039-F7A9730A04FC}"/>
              </a:ext>
            </a:extLst>
          </p:cNvPr>
          <p:cNvSpPr/>
          <p:nvPr/>
        </p:nvSpPr>
        <p:spPr bwMode="auto">
          <a:xfrm>
            <a:off x="4841323" y="2496128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8DC9310E-8075-4B86-AF8C-B6AA9BE341B5}"/>
              </a:ext>
            </a:extLst>
          </p:cNvPr>
          <p:cNvSpPr/>
          <p:nvPr/>
        </p:nvSpPr>
        <p:spPr bwMode="auto">
          <a:xfrm>
            <a:off x="4932317" y="2531058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73079021-8A61-4D80-99DF-BC9D17442952}"/>
              </a:ext>
            </a:extLst>
          </p:cNvPr>
          <p:cNvSpPr/>
          <p:nvPr/>
        </p:nvSpPr>
        <p:spPr bwMode="auto">
          <a:xfrm>
            <a:off x="4955440" y="2549494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7C633534-5C5C-41DD-9056-28F11D160DF2}"/>
              </a:ext>
            </a:extLst>
          </p:cNvPr>
          <p:cNvSpPr/>
          <p:nvPr/>
        </p:nvSpPr>
        <p:spPr bwMode="auto">
          <a:xfrm>
            <a:off x="4972277" y="2557443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0B4860D1-0A36-4C76-B133-442B39F084A2}"/>
              </a:ext>
            </a:extLst>
          </p:cNvPr>
          <p:cNvSpPr/>
          <p:nvPr/>
        </p:nvSpPr>
        <p:spPr bwMode="auto">
          <a:xfrm>
            <a:off x="5074593" y="2588308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432FECA9-EFB1-4052-9D00-E227C84CCE2A}"/>
              </a:ext>
            </a:extLst>
          </p:cNvPr>
          <p:cNvSpPr/>
          <p:nvPr/>
        </p:nvSpPr>
        <p:spPr bwMode="auto">
          <a:xfrm>
            <a:off x="5496087" y="2747668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6DC839C2-7EE7-497D-B310-105147B4A5F9}"/>
              </a:ext>
            </a:extLst>
          </p:cNvPr>
          <p:cNvSpPr/>
          <p:nvPr/>
        </p:nvSpPr>
        <p:spPr bwMode="auto">
          <a:xfrm>
            <a:off x="5542177" y="2775713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D4C04DF3-ADDE-4686-949E-0F49ABC20C67}"/>
              </a:ext>
            </a:extLst>
          </p:cNvPr>
          <p:cNvSpPr/>
          <p:nvPr/>
        </p:nvSpPr>
        <p:spPr bwMode="auto">
          <a:xfrm>
            <a:off x="5610204" y="2809239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DF654379-0C93-4AAD-BE2B-CDFB48D960C8}"/>
              </a:ext>
            </a:extLst>
          </p:cNvPr>
          <p:cNvSpPr/>
          <p:nvPr/>
        </p:nvSpPr>
        <p:spPr bwMode="auto">
          <a:xfrm>
            <a:off x="5823743" y="2891489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6F3E9293-4B1E-4CED-B9DB-679AAFCFEAB8}"/>
              </a:ext>
            </a:extLst>
          </p:cNvPr>
          <p:cNvSpPr/>
          <p:nvPr/>
        </p:nvSpPr>
        <p:spPr bwMode="auto">
          <a:xfrm>
            <a:off x="5977424" y="2949735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1131E3F7-799B-4E24-8F6E-12D7E3826A1A}"/>
              </a:ext>
            </a:extLst>
          </p:cNvPr>
          <p:cNvSpPr/>
          <p:nvPr/>
        </p:nvSpPr>
        <p:spPr bwMode="auto">
          <a:xfrm>
            <a:off x="6000946" y="2964574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116EA5AB-C8F2-4DEF-BF06-83FDDBB275BE}"/>
              </a:ext>
            </a:extLst>
          </p:cNvPr>
          <p:cNvSpPr/>
          <p:nvPr/>
        </p:nvSpPr>
        <p:spPr bwMode="auto">
          <a:xfrm>
            <a:off x="6114856" y="3051937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5C3145E7-42C1-4D6F-BAF4-6518BF1D7A3B}"/>
              </a:ext>
            </a:extLst>
          </p:cNvPr>
          <p:cNvSpPr/>
          <p:nvPr/>
        </p:nvSpPr>
        <p:spPr bwMode="auto">
          <a:xfrm>
            <a:off x="6281078" y="3118163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F8963CB5-F79F-4914-9EA8-A7A4E765CC23}"/>
              </a:ext>
            </a:extLst>
          </p:cNvPr>
          <p:cNvSpPr/>
          <p:nvPr/>
        </p:nvSpPr>
        <p:spPr bwMode="auto">
          <a:xfrm>
            <a:off x="6315072" y="3126563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B8F04988-86A2-4650-8CB9-FBE8571ED1B5}"/>
              </a:ext>
            </a:extLst>
          </p:cNvPr>
          <p:cNvSpPr/>
          <p:nvPr/>
        </p:nvSpPr>
        <p:spPr bwMode="auto">
          <a:xfrm>
            <a:off x="6344711" y="3125742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AFD7A1CD-F60F-4533-BBB4-2118B7C57AE8}"/>
              </a:ext>
            </a:extLst>
          </p:cNvPr>
          <p:cNvSpPr/>
          <p:nvPr/>
        </p:nvSpPr>
        <p:spPr bwMode="auto">
          <a:xfrm>
            <a:off x="6429944" y="3134980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0F38F0B1-A94D-49F9-9A0F-9DB5BD9EA76D}"/>
              </a:ext>
            </a:extLst>
          </p:cNvPr>
          <p:cNvSpPr/>
          <p:nvPr/>
        </p:nvSpPr>
        <p:spPr bwMode="auto">
          <a:xfrm>
            <a:off x="6531014" y="3158196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64014C08-B2EE-4BC3-A446-1568EB688B30}"/>
              </a:ext>
            </a:extLst>
          </p:cNvPr>
          <p:cNvSpPr/>
          <p:nvPr/>
        </p:nvSpPr>
        <p:spPr bwMode="auto">
          <a:xfrm>
            <a:off x="6575168" y="3160363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16D32C15-1AEC-4961-838A-642C4B7747D9}"/>
              </a:ext>
            </a:extLst>
          </p:cNvPr>
          <p:cNvSpPr/>
          <p:nvPr/>
        </p:nvSpPr>
        <p:spPr bwMode="auto">
          <a:xfrm>
            <a:off x="6611667" y="3217922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FB1CFE9B-0A3D-4597-B841-630A9BAB3F90}"/>
              </a:ext>
            </a:extLst>
          </p:cNvPr>
          <p:cNvSpPr/>
          <p:nvPr/>
        </p:nvSpPr>
        <p:spPr bwMode="auto">
          <a:xfrm>
            <a:off x="6729754" y="3216060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21BC2DA6-D107-4830-91D5-E11A007721F1}"/>
              </a:ext>
            </a:extLst>
          </p:cNvPr>
          <p:cNvSpPr/>
          <p:nvPr/>
        </p:nvSpPr>
        <p:spPr bwMode="auto">
          <a:xfrm>
            <a:off x="6771003" y="3217922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4A4664B8-60AB-40DA-8500-06FBBDFB5F53}"/>
              </a:ext>
            </a:extLst>
          </p:cNvPr>
          <p:cNvSpPr/>
          <p:nvPr/>
        </p:nvSpPr>
        <p:spPr bwMode="auto">
          <a:xfrm>
            <a:off x="6861926" y="3222018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D72A171D-3FFB-41A5-9878-47AD0F85C60F}"/>
              </a:ext>
            </a:extLst>
          </p:cNvPr>
          <p:cNvSpPr/>
          <p:nvPr/>
        </p:nvSpPr>
        <p:spPr bwMode="auto">
          <a:xfrm>
            <a:off x="6885330" y="3283530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38C530D5-E76A-40F6-82A6-89D6DF75CE3B}"/>
              </a:ext>
            </a:extLst>
          </p:cNvPr>
          <p:cNvSpPr/>
          <p:nvPr/>
        </p:nvSpPr>
        <p:spPr bwMode="auto">
          <a:xfrm>
            <a:off x="6936381" y="3285808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A3F05034-BA8C-46F9-9191-111817139E3B}"/>
              </a:ext>
            </a:extLst>
          </p:cNvPr>
          <p:cNvSpPr/>
          <p:nvPr/>
        </p:nvSpPr>
        <p:spPr bwMode="auto">
          <a:xfrm>
            <a:off x="6995786" y="3306175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0671CFD1-E167-4259-939A-93482600E6C4}"/>
              </a:ext>
            </a:extLst>
          </p:cNvPr>
          <p:cNvSpPr/>
          <p:nvPr/>
        </p:nvSpPr>
        <p:spPr bwMode="auto">
          <a:xfrm>
            <a:off x="7046464" y="3318749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8CE15960-86CD-45D4-A14C-B57935CEB83E}"/>
              </a:ext>
            </a:extLst>
          </p:cNvPr>
          <p:cNvSpPr/>
          <p:nvPr/>
        </p:nvSpPr>
        <p:spPr bwMode="auto">
          <a:xfrm>
            <a:off x="7108195" y="3339193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0DABC4D9-C89B-4231-AE6E-FD8044C3D886}"/>
              </a:ext>
            </a:extLst>
          </p:cNvPr>
          <p:cNvSpPr/>
          <p:nvPr/>
        </p:nvSpPr>
        <p:spPr bwMode="auto">
          <a:xfrm>
            <a:off x="7146075" y="3355668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5E1225F7-69A4-4389-9CD2-E4FAA657835A}"/>
              </a:ext>
            </a:extLst>
          </p:cNvPr>
          <p:cNvSpPr/>
          <p:nvPr/>
        </p:nvSpPr>
        <p:spPr bwMode="auto">
          <a:xfrm>
            <a:off x="7192165" y="3364769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C942B72B-58B6-4E16-83DE-7764FDC8BC81}"/>
              </a:ext>
            </a:extLst>
          </p:cNvPr>
          <p:cNvSpPr/>
          <p:nvPr/>
        </p:nvSpPr>
        <p:spPr bwMode="auto">
          <a:xfrm>
            <a:off x="7241777" y="3363746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F5ABB0FE-B401-46B5-8CE2-9F860AD202E9}"/>
              </a:ext>
            </a:extLst>
          </p:cNvPr>
          <p:cNvSpPr/>
          <p:nvPr/>
        </p:nvSpPr>
        <p:spPr bwMode="auto">
          <a:xfrm>
            <a:off x="7269426" y="3372126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92C553DF-8669-4FA6-A644-5EF403ED57B3}"/>
              </a:ext>
            </a:extLst>
          </p:cNvPr>
          <p:cNvSpPr/>
          <p:nvPr/>
        </p:nvSpPr>
        <p:spPr bwMode="auto">
          <a:xfrm>
            <a:off x="7315516" y="3383572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9A5AD176-48C1-4C14-AE03-7A4B4E4F4118}"/>
              </a:ext>
            </a:extLst>
          </p:cNvPr>
          <p:cNvSpPr/>
          <p:nvPr/>
        </p:nvSpPr>
        <p:spPr bwMode="auto">
          <a:xfrm>
            <a:off x="7363389" y="3398355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1F437BEE-F502-4182-88C7-FAEE4BAF5AF7}"/>
              </a:ext>
            </a:extLst>
          </p:cNvPr>
          <p:cNvSpPr/>
          <p:nvPr/>
        </p:nvSpPr>
        <p:spPr bwMode="auto">
          <a:xfrm>
            <a:off x="7425804" y="3420896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1" name="Oval 210">
            <a:extLst>
              <a:ext uri="{FF2B5EF4-FFF2-40B4-BE49-F238E27FC236}">
                <a16:creationId xmlns:a16="http://schemas.microsoft.com/office/drawing/2014/main" id="{F6052292-674B-4B36-B9F6-0CD38888E14B}"/>
              </a:ext>
            </a:extLst>
          </p:cNvPr>
          <p:cNvSpPr/>
          <p:nvPr/>
        </p:nvSpPr>
        <p:spPr bwMode="auto">
          <a:xfrm>
            <a:off x="7475193" y="3432219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F921ED36-F42A-498F-AA80-A8834E95CC91}"/>
              </a:ext>
            </a:extLst>
          </p:cNvPr>
          <p:cNvSpPr/>
          <p:nvPr/>
        </p:nvSpPr>
        <p:spPr bwMode="auto">
          <a:xfrm>
            <a:off x="7531095" y="3446196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3DF25CBC-8632-490E-A3FC-B73B0A71C065}"/>
              </a:ext>
            </a:extLst>
          </p:cNvPr>
          <p:cNvSpPr/>
          <p:nvPr/>
        </p:nvSpPr>
        <p:spPr bwMode="auto">
          <a:xfrm>
            <a:off x="7569649" y="3458090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2C86A31D-4407-43FC-8D4A-EE4D20486DE7}"/>
              </a:ext>
            </a:extLst>
          </p:cNvPr>
          <p:cNvSpPr/>
          <p:nvPr/>
        </p:nvSpPr>
        <p:spPr bwMode="auto">
          <a:xfrm>
            <a:off x="7615739" y="3462190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5B5F8638-4FF9-4158-9F52-39C0F76E7593}"/>
              </a:ext>
            </a:extLst>
          </p:cNvPr>
          <p:cNvSpPr/>
          <p:nvPr/>
        </p:nvSpPr>
        <p:spPr bwMode="auto">
          <a:xfrm>
            <a:off x="7678483" y="3463340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2493F46C-62A5-454A-92D3-D125DD363FF4}"/>
              </a:ext>
            </a:extLst>
          </p:cNvPr>
          <p:cNvSpPr/>
          <p:nvPr/>
        </p:nvSpPr>
        <p:spPr bwMode="auto">
          <a:xfrm>
            <a:off x="7734701" y="3478770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id="{9941C6CF-5388-4653-A3C6-2774030E54D8}"/>
              </a:ext>
            </a:extLst>
          </p:cNvPr>
          <p:cNvSpPr/>
          <p:nvPr/>
        </p:nvSpPr>
        <p:spPr bwMode="auto">
          <a:xfrm>
            <a:off x="7787317" y="3478770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7F78DA05-6E11-4B77-AC40-E1A078157C06}"/>
              </a:ext>
            </a:extLst>
          </p:cNvPr>
          <p:cNvSpPr/>
          <p:nvPr/>
        </p:nvSpPr>
        <p:spPr bwMode="auto">
          <a:xfrm>
            <a:off x="7842549" y="3477179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FE42405B-8FE8-46EF-928F-8049A1884921}"/>
              </a:ext>
            </a:extLst>
          </p:cNvPr>
          <p:cNvSpPr/>
          <p:nvPr/>
        </p:nvSpPr>
        <p:spPr bwMode="auto">
          <a:xfrm>
            <a:off x="7927413" y="3480073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E760FC38-BE11-4188-988D-84D7D1D52656}"/>
              </a:ext>
            </a:extLst>
          </p:cNvPr>
          <p:cNvSpPr/>
          <p:nvPr/>
        </p:nvSpPr>
        <p:spPr bwMode="auto">
          <a:xfrm>
            <a:off x="7964033" y="3477179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120B2DF3-9AC8-4038-9FA6-E42BB7D9D4F0}"/>
              </a:ext>
            </a:extLst>
          </p:cNvPr>
          <p:cNvSpPr/>
          <p:nvPr/>
        </p:nvSpPr>
        <p:spPr bwMode="auto">
          <a:xfrm>
            <a:off x="8004890" y="3557741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2504ECB9-B086-4654-86F6-C6B91E38CE8F}"/>
              </a:ext>
            </a:extLst>
          </p:cNvPr>
          <p:cNvSpPr/>
          <p:nvPr/>
        </p:nvSpPr>
        <p:spPr bwMode="auto">
          <a:xfrm>
            <a:off x="8034366" y="3573043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3" name="Oval 222">
            <a:extLst>
              <a:ext uri="{FF2B5EF4-FFF2-40B4-BE49-F238E27FC236}">
                <a16:creationId xmlns:a16="http://schemas.microsoft.com/office/drawing/2014/main" id="{8AC21A62-0DA2-41DB-B216-EE2B5A1D120D}"/>
              </a:ext>
            </a:extLst>
          </p:cNvPr>
          <p:cNvSpPr/>
          <p:nvPr/>
        </p:nvSpPr>
        <p:spPr bwMode="auto">
          <a:xfrm>
            <a:off x="8069176" y="3605282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4" name="Oval 223">
            <a:extLst>
              <a:ext uri="{FF2B5EF4-FFF2-40B4-BE49-F238E27FC236}">
                <a16:creationId xmlns:a16="http://schemas.microsoft.com/office/drawing/2014/main" id="{03E141DC-30E2-43A7-8EDB-CA95D3F47100}"/>
              </a:ext>
            </a:extLst>
          </p:cNvPr>
          <p:cNvSpPr/>
          <p:nvPr/>
        </p:nvSpPr>
        <p:spPr bwMode="auto">
          <a:xfrm>
            <a:off x="8124004" y="3608240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5" name="Oval 224">
            <a:extLst>
              <a:ext uri="{FF2B5EF4-FFF2-40B4-BE49-F238E27FC236}">
                <a16:creationId xmlns:a16="http://schemas.microsoft.com/office/drawing/2014/main" id="{8E8118B6-F1D7-4002-8161-6CDF378B9EEA}"/>
              </a:ext>
            </a:extLst>
          </p:cNvPr>
          <p:cNvSpPr/>
          <p:nvPr/>
        </p:nvSpPr>
        <p:spPr bwMode="auto">
          <a:xfrm>
            <a:off x="8177255" y="3608240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1C737F8A-985A-4670-AF2B-8686104B8799}"/>
              </a:ext>
            </a:extLst>
          </p:cNvPr>
          <p:cNvSpPr/>
          <p:nvPr/>
        </p:nvSpPr>
        <p:spPr bwMode="auto">
          <a:xfrm>
            <a:off x="8233277" y="3609099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9DD2C739-232B-47AE-A47D-07FEF492EF09}"/>
              </a:ext>
            </a:extLst>
          </p:cNvPr>
          <p:cNvSpPr/>
          <p:nvPr/>
        </p:nvSpPr>
        <p:spPr bwMode="auto">
          <a:xfrm>
            <a:off x="8279367" y="3608240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8BF851E0-1617-442B-8BA2-35F0F3FE275E}"/>
              </a:ext>
            </a:extLst>
          </p:cNvPr>
          <p:cNvSpPr/>
          <p:nvPr/>
        </p:nvSpPr>
        <p:spPr bwMode="auto">
          <a:xfrm>
            <a:off x="8335269" y="3608240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24384FD5-8FA5-4681-953C-53C91987B4F1}"/>
              </a:ext>
            </a:extLst>
          </p:cNvPr>
          <p:cNvSpPr/>
          <p:nvPr/>
        </p:nvSpPr>
        <p:spPr bwMode="auto">
          <a:xfrm>
            <a:off x="8352310" y="3607439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2234FDBA-178A-4E08-A6B9-9DA4709D0966}"/>
              </a:ext>
            </a:extLst>
          </p:cNvPr>
          <p:cNvSpPr/>
          <p:nvPr/>
        </p:nvSpPr>
        <p:spPr bwMode="auto">
          <a:xfrm>
            <a:off x="8405561" y="3607439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A90D3218-8DE0-4638-BC2B-A3E45A3DC67E}"/>
              </a:ext>
            </a:extLst>
          </p:cNvPr>
          <p:cNvSpPr/>
          <p:nvPr/>
        </p:nvSpPr>
        <p:spPr bwMode="auto">
          <a:xfrm>
            <a:off x="8461583" y="3608298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2" name="Oval 231">
            <a:extLst>
              <a:ext uri="{FF2B5EF4-FFF2-40B4-BE49-F238E27FC236}">
                <a16:creationId xmlns:a16="http://schemas.microsoft.com/office/drawing/2014/main" id="{7981EC46-D2D0-45DB-AE33-040A2F9A5ECF}"/>
              </a:ext>
            </a:extLst>
          </p:cNvPr>
          <p:cNvSpPr/>
          <p:nvPr/>
        </p:nvSpPr>
        <p:spPr bwMode="auto">
          <a:xfrm>
            <a:off x="8507673" y="3607439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3" name="Oval 232">
            <a:extLst>
              <a:ext uri="{FF2B5EF4-FFF2-40B4-BE49-F238E27FC236}">
                <a16:creationId xmlns:a16="http://schemas.microsoft.com/office/drawing/2014/main" id="{B0D0F487-60CA-449D-9E0E-435DA9526254}"/>
              </a:ext>
            </a:extLst>
          </p:cNvPr>
          <p:cNvSpPr/>
          <p:nvPr/>
        </p:nvSpPr>
        <p:spPr bwMode="auto">
          <a:xfrm>
            <a:off x="8563575" y="3607439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4" name="Oval 233">
            <a:extLst>
              <a:ext uri="{FF2B5EF4-FFF2-40B4-BE49-F238E27FC236}">
                <a16:creationId xmlns:a16="http://schemas.microsoft.com/office/drawing/2014/main" id="{D79C5297-ED29-4653-BE80-0D3C34C598CC}"/>
              </a:ext>
            </a:extLst>
          </p:cNvPr>
          <p:cNvSpPr/>
          <p:nvPr/>
        </p:nvSpPr>
        <p:spPr bwMode="auto">
          <a:xfrm>
            <a:off x="8681490" y="3602727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5" name="Oval 234">
            <a:extLst>
              <a:ext uri="{FF2B5EF4-FFF2-40B4-BE49-F238E27FC236}">
                <a16:creationId xmlns:a16="http://schemas.microsoft.com/office/drawing/2014/main" id="{C77006E8-1D7C-4DF3-AD43-9CFF362A36AF}"/>
              </a:ext>
            </a:extLst>
          </p:cNvPr>
          <p:cNvSpPr/>
          <p:nvPr/>
        </p:nvSpPr>
        <p:spPr bwMode="auto">
          <a:xfrm>
            <a:off x="8714442" y="3603589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6" name="Oval 235">
            <a:extLst>
              <a:ext uri="{FF2B5EF4-FFF2-40B4-BE49-F238E27FC236}">
                <a16:creationId xmlns:a16="http://schemas.microsoft.com/office/drawing/2014/main" id="{A5B8DAC3-1285-42BB-9047-66EDE9B3306A}"/>
              </a:ext>
            </a:extLst>
          </p:cNvPr>
          <p:cNvSpPr/>
          <p:nvPr/>
        </p:nvSpPr>
        <p:spPr bwMode="auto">
          <a:xfrm>
            <a:off x="8807684" y="3601264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7" name="Oval 236">
            <a:extLst>
              <a:ext uri="{FF2B5EF4-FFF2-40B4-BE49-F238E27FC236}">
                <a16:creationId xmlns:a16="http://schemas.microsoft.com/office/drawing/2014/main" id="{CB2BA0C2-9683-4D19-8292-1AAD659C11E9}"/>
              </a:ext>
            </a:extLst>
          </p:cNvPr>
          <p:cNvSpPr/>
          <p:nvPr/>
        </p:nvSpPr>
        <p:spPr bwMode="auto">
          <a:xfrm>
            <a:off x="8926769" y="3600039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8" name="Oval 237">
            <a:extLst>
              <a:ext uri="{FF2B5EF4-FFF2-40B4-BE49-F238E27FC236}">
                <a16:creationId xmlns:a16="http://schemas.microsoft.com/office/drawing/2014/main" id="{3DAA72DA-9F01-4290-9109-138924E00D71}"/>
              </a:ext>
            </a:extLst>
          </p:cNvPr>
          <p:cNvSpPr/>
          <p:nvPr/>
        </p:nvSpPr>
        <p:spPr bwMode="auto">
          <a:xfrm>
            <a:off x="9073105" y="3599237"/>
            <a:ext cx="92180" cy="92180"/>
          </a:xfrm>
          <a:prstGeom prst="ellipse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10110AA4-F293-45F6-8816-8165C5815C3C}"/>
              </a:ext>
            </a:extLst>
          </p:cNvPr>
          <p:cNvSpPr txBox="1"/>
          <p:nvPr/>
        </p:nvSpPr>
        <p:spPr>
          <a:xfrm>
            <a:off x="495300" y="2331085"/>
            <a:ext cx="2163627" cy="286232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FDA Approval on 4/18/18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Nivolumab + ipilimumab as combination treatment of intermediate or poor risk, previously untreated RCC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479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52AD9-D7C5-C64C-A57F-B84AD16E7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EAB5A-43DF-A04E-8B4D-48B1215C5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“This trial showed an efficacy and overall survival benefit of nivolumab plus ipilimumab over sunitinib in the first-line treatment of intermediate-rick or poor-risk advanced clear-cell renal cell carcinoma”</a:t>
            </a:r>
          </a:p>
          <a:p>
            <a:r>
              <a:rPr lang="en-US" dirty="0"/>
              <a:t>The incidence of grade 3/4 adverse events of ipilimumab/nivolumab was less than sunitinib (47% vs 64%)</a:t>
            </a:r>
          </a:p>
          <a:p>
            <a:r>
              <a:rPr lang="en-US" dirty="0"/>
              <a:t>This study changed practice patterns in RCC</a:t>
            </a:r>
          </a:p>
        </p:txBody>
      </p:sp>
    </p:spTree>
    <p:extLst>
      <p:ext uri="{BB962C8B-B14F-4D97-AF65-F5344CB8AC3E}">
        <p14:creationId xmlns:p14="http://schemas.microsoft.com/office/powerpoint/2010/main" val="3829035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BB89DD-4ABD-4644-957E-C5F50E26833C}"/>
              </a:ext>
            </a:extLst>
          </p:cNvPr>
          <p:cNvSpPr txBox="1">
            <a:spLocks/>
          </p:cNvSpPr>
          <p:nvPr/>
        </p:nvSpPr>
        <p:spPr>
          <a:xfrm>
            <a:off x="609601" y="1497342"/>
            <a:ext cx="10093234" cy="4772829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Open-label, phase 3 trial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None/>
              <a:tabLst/>
              <a:defRPr/>
            </a:pPr>
            <a:endParaRPr lang="en-US" sz="1400" kern="0" dirty="0">
              <a:solidFill>
                <a:srgbClr val="000000"/>
              </a:solidFill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Co-p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rimary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endpoint: OS and PFS in the ITT population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Secondary endpoints: ORR</a:t>
            </a:r>
          </a:p>
        </p:txBody>
      </p:sp>
      <p:sp>
        <p:nvSpPr>
          <p:cNvPr id="6" name="Text Box 45">
            <a:extLst>
              <a:ext uri="{FF2B5EF4-FFF2-40B4-BE49-F238E27FC236}">
                <a16:creationId xmlns:a16="http://schemas.microsoft.com/office/drawing/2014/main" id="{50DE458D-1285-4A85-8207-29A9998F1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171" y="2879713"/>
            <a:ext cx="432305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Patients with newly diagnosed/recurrent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stage IV </a:t>
            </a: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ccRCC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, no prior systemic treatment for advanced disease, Karnofsky PS ≥ 70, measurable disease (RECIST v1.1), with </a:t>
            </a: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tumor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 sample for biomarker evaluation, adequate organ function</a:t>
            </a:r>
          </a:p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(N = 861)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1952A4A3-ACD9-4EB1-B7E2-15B248D8B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2629" y="2337662"/>
            <a:ext cx="4056088" cy="12825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Axitinib 5 mg orally twice daily + Pembrolizumab 200 mg IV once every 3 weeks </a:t>
            </a:r>
          </a:p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for up to 35 cycles</a:t>
            </a:r>
          </a:p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(n = 432)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7FB97847-71E1-40C8-9A33-1FB96A029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2629" y="3729768"/>
            <a:ext cx="4056088" cy="12840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Sunitinib 50 mg orally once daily x the first 4 weeks of a 6-week cycle </a:t>
            </a:r>
          </a:p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(n = 429)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935E9B06-B385-45BF-B0C3-27AEF4FA465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17229" y="4032755"/>
            <a:ext cx="1337908" cy="50817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608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10" name="Line 54">
            <a:extLst>
              <a:ext uri="{FF2B5EF4-FFF2-40B4-BE49-F238E27FC236}">
                <a16:creationId xmlns:a16="http://schemas.microsoft.com/office/drawing/2014/main" id="{28A8B471-0554-4983-B4FB-E74259AB05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17228" y="2971269"/>
            <a:ext cx="1337909" cy="68855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608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11" name="Line 52">
            <a:extLst>
              <a:ext uri="{FF2B5EF4-FFF2-40B4-BE49-F238E27FC236}">
                <a16:creationId xmlns:a16="http://schemas.microsoft.com/office/drawing/2014/main" id="{D48C3A66-17D7-4D86-881E-42954CB124D2}"/>
              </a:ext>
            </a:extLst>
          </p:cNvPr>
          <p:cNvSpPr>
            <a:spLocks noChangeShapeType="1"/>
          </p:cNvSpPr>
          <p:nvPr/>
        </p:nvSpPr>
        <p:spPr bwMode="auto">
          <a:xfrm rot="5400000" flipV="1">
            <a:off x="4671266" y="3127100"/>
            <a:ext cx="688553" cy="337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608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12" name="Text Box 45">
            <a:extLst>
              <a:ext uri="{FF2B5EF4-FFF2-40B4-BE49-F238E27FC236}">
                <a16:creationId xmlns:a16="http://schemas.microsoft.com/office/drawing/2014/main" id="{B4A93F30-E69A-4B84-A335-6A03451ED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3394" y="2000543"/>
            <a:ext cx="266482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080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+mn-cs"/>
              </a:rPr>
              <a:t>Stratified by IMDC risk group (0 vs 1-2 vs 3-6), region (N America vs W Europe vs rest of world)</a:t>
            </a:r>
            <a:endParaRPr kumimoji="0" lang="en-US" alt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2397F43-B704-4F97-BB3F-6A8B8A33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125"/>
            <a:ext cx="10872788" cy="1103313"/>
          </a:xfrm>
        </p:spPr>
        <p:txBody>
          <a:bodyPr/>
          <a:lstStyle/>
          <a:p>
            <a:r>
              <a:rPr lang="en-US" dirty="0"/>
              <a:t>KEYNOTE-426: Pembrolizumab + Axitinib in </a:t>
            </a:r>
            <a:br>
              <a:rPr lang="en-US" dirty="0"/>
            </a:br>
            <a:r>
              <a:rPr lang="en-US" dirty="0"/>
              <a:t>Treatment-Naive Advanced RCC </a:t>
            </a:r>
          </a:p>
        </p:txBody>
      </p:sp>
      <p:sp>
        <p:nvSpPr>
          <p:cNvPr id="17" name="Text Box 11">
            <a:extLst>
              <a:ext uri="{FF2B5EF4-FFF2-40B4-BE49-F238E27FC236}">
                <a16:creationId xmlns:a16="http://schemas.microsoft.com/office/drawing/2014/main" id="{F796E2A8-685E-463F-B7A2-916A0C246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296" y="6376779"/>
            <a:ext cx="65742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a-DK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Rini. NEJM 2019;380:1116.</a:t>
            </a:r>
            <a:endParaRPr kumimoji="0" lang="pt-BR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924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068D9-73A3-44AF-B52D-134021116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KEYNOTE-426: PFS and OS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8A0A39-54A1-4307-9EAB-D7861CA26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8714" y="2133831"/>
            <a:ext cx="4852383" cy="713284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/>
              <a:t>PFS in ITT Population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FEF2FCC-C72E-4B54-A2B8-0A36C22FC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2144" y="2133831"/>
            <a:ext cx="4880060" cy="713394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/>
              <a:t>OS in ITT Population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99A0243B-C4F4-469E-8AD3-F07D277DA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296" y="6376779"/>
            <a:ext cx="65742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a-DK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Rini. NEJM 2019;380:1116.</a:t>
            </a:r>
            <a:endParaRPr kumimoji="0" lang="pt-BR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FA2124F1-AE4A-4402-9814-00C0240D1FC5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07585608-E6AE-484A-8307-7BF8DD6409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8">
              <a:extLst>
                <a:ext uri="{FF2B5EF4-FFF2-40B4-BE49-F238E27FC236}">
                  <a16:creationId xmlns:a16="http://schemas.microsoft.com/office/drawing/2014/main" id="{EB581D1A-C702-47BB-B641-9EF8305D3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C07BB52-0263-45D5-A9AD-91E3F2EE2F41}"/>
              </a:ext>
            </a:extLst>
          </p:cNvPr>
          <p:cNvSpPr txBox="1"/>
          <p:nvPr/>
        </p:nvSpPr>
        <p:spPr bwMode="auto">
          <a:xfrm>
            <a:off x="4674681" y="6279498"/>
            <a:ext cx="28426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UPDATED AT ASCO GU 2019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C5EB8F-2D63-4138-9774-097073B8E465}"/>
              </a:ext>
            </a:extLst>
          </p:cNvPr>
          <p:cNvGrpSpPr/>
          <p:nvPr/>
        </p:nvGrpSpPr>
        <p:grpSpPr>
          <a:xfrm>
            <a:off x="404296" y="2452734"/>
            <a:ext cx="11473775" cy="3766768"/>
            <a:chOff x="26469" y="1982812"/>
            <a:chExt cx="12143117" cy="3986509"/>
          </a:xfrm>
        </p:grpSpPr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5002BAF8-9D8C-4013-A59E-FF2A48A0BED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11898" y="2595934"/>
              <a:ext cx="0" cy="2178304"/>
            </a:xfrm>
            <a:prstGeom prst="line">
              <a:avLst/>
            </a:prstGeom>
            <a:noFill/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E42AAFD-5A2A-4549-90C1-F09FFDEFB5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637716" y="2595995"/>
              <a:ext cx="0" cy="2178304"/>
            </a:xfrm>
            <a:prstGeom prst="line">
              <a:avLst/>
            </a:prstGeom>
            <a:noFill/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FF266760-2043-46A7-99FE-919D3F259CF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24152" y="2894160"/>
              <a:ext cx="0" cy="2178304"/>
            </a:xfrm>
            <a:prstGeom prst="line">
              <a:avLst/>
            </a:prstGeom>
            <a:noFill/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7E63FEFE-97D2-4F8F-AB42-529F8DA12B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49970" y="2894221"/>
              <a:ext cx="0" cy="2178304"/>
            </a:xfrm>
            <a:prstGeom prst="line">
              <a:avLst/>
            </a:prstGeom>
            <a:noFill/>
            <a:ln w="28575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79B3C24-338F-46EF-95BC-BBB465C204D9}"/>
                </a:ext>
              </a:extLst>
            </p:cNvPr>
            <p:cNvGrpSpPr/>
            <p:nvPr/>
          </p:nvGrpSpPr>
          <p:grpSpPr>
            <a:xfrm>
              <a:off x="26469" y="1982812"/>
              <a:ext cx="6641027" cy="3985229"/>
              <a:chOff x="6556789" y="2027995"/>
              <a:chExt cx="5321282" cy="4302757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DBD894B-5115-41A8-80F1-3C98E29EDD2D}"/>
                  </a:ext>
                </a:extLst>
              </p:cNvPr>
              <p:cNvGrpSpPr/>
              <p:nvPr/>
            </p:nvGrpSpPr>
            <p:grpSpPr>
              <a:xfrm>
                <a:off x="7127868" y="2635857"/>
                <a:ext cx="3698350" cy="1899943"/>
                <a:chOff x="7127868" y="2635857"/>
                <a:chExt cx="3698350" cy="1899943"/>
              </a:xfrm>
            </p:grpSpPr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1CDEB35D-6CCD-4F08-A6C2-A6E62A98333C}"/>
                    </a:ext>
                  </a:extLst>
                </p:cNvPr>
                <p:cNvCxnSpPr/>
                <p:nvPr/>
              </p:nvCxnSpPr>
              <p:spPr bwMode="auto">
                <a:xfrm>
                  <a:off x="7127868" y="2635857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0A20F948-4CCD-4957-99AF-86C55F4AAA2B}"/>
                    </a:ext>
                  </a:extLst>
                </p:cNvPr>
                <p:cNvCxnSpPr/>
                <p:nvPr/>
              </p:nvCxnSpPr>
              <p:spPr bwMode="auto">
                <a:xfrm>
                  <a:off x="7488227" y="2687213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DD9FD22C-96F5-49F1-B4CC-7B1AD048F53C}"/>
                    </a:ext>
                  </a:extLst>
                </p:cNvPr>
                <p:cNvCxnSpPr/>
                <p:nvPr/>
              </p:nvCxnSpPr>
              <p:spPr bwMode="auto">
                <a:xfrm>
                  <a:off x="7348581" y="2649579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3E4D150A-FC7B-4FF0-80BC-92CA0AA7E1D8}"/>
                    </a:ext>
                  </a:extLst>
                </p:cNvPr>
                <p:cNvCxnSpPr/>
                <p:nvPr/>
              </p:nvCxnSpPr>
              <p:spPr bwMode="auto">
                <a:xfrm>
                  <a:off x="7400961" y="2667480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B0E7EB83-4587-4355-A9C0-515204DF818A}"/>
                    </a:ext>
                  </a:extLst>
                </p:cNvPr>
                <p:cNvCxnSpPr/>
                <p:nvPr/>
              </p:nvCxnSpPr>
              <p:spPr bwMode="auto">
                <a:xfrm>
                  <a:off x="7581283" y="2751314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7E2E057E-AFE1-4770-8F16-07BBBF6AC459}"/>
                    </a:ext>
                  </a:extLst>
                </p:cNvPr>
                <p:cNvCxnSpPr/>
                <p:nvPr/>
              </p:nvCxnSpPr>
              <p:spPr bwMode="auto">
                <a:xfrm>
                  <a:off x="7594694" y="2776659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4AC5C6CB-B56E-4FF2-BF1B-FEC3318EDF44}"/>
                    </a:ext>
                  </a:extLst>
                </p:cNvPr>
                <p:cNvCxnSpPr/>
                <p:nvPr/>
              </p:nvCxnSpPr>
              <p:spPr bwMode="auto">
                <a:xfrm>
                  <a:off x="7637751" y="2941804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FB7F0B4D-C3A5-4CA6-8FCC-55689BC23AD4}"/>
                    </a:ext>
                  </a:extLst>
                </p:cNvPr>
                <p:cNvCxnSpPr/>
                <p:nvPr/>
              </p:nvCxnSpPr>
              <p:spPr bwMode="auto">
                <a:xfrm>
                  <a:off x="7857924" y="3020793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A4F93502-021E-46DD-9B69-359861C59707}"/>
                    </a:ext>
                  </a:extLst>
                </p:cNvPr>
                <p:cNvCxnSpPr/>
                <p:nvPr/>
              </p:nvCxnSpPr>
              <p:spPr bwMode="auto">
                <a:xfrm>
                  <a:off x="7727937" y="2984034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99464603-0FDC-43B0-B9CE-30BF0BB2147D}"/>
                    </a:ext>
                  </a:extLst>
                </p:cNvPr>
                <p:cNvCxnSpPr/>
                <p:nvPr/>
              </p:nvCxnSpPr>
              <p:spPr bwMode="auto">
                <a:xfrm>
                  <a:off x="7886080" y="3082186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77F8CFDC-BCA8-4F72-9B84-B2A6DB06CEDB}"/>
                    </a:ext>
                  </a:extLst>
                </p:cNvPr>
                <p:cNvCxnSpPr/>
                <p:nvPr/>
              </p:nvCxnSpPr>
              <p:spPr bwMode="auto">
                <a:xfrm>
                  <a:off x="7926892" y="3128800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742ECD4A-ADC2-4817-8CD1-5EC1AFABEB22}"/>
                    </a:ext>
                  </a:extLst>
                </p:cNvPr>
                <p:cNvCxnSpPr/>
                <p:nvPr/>
              </p:nvCxnSpPr>
              <p:spPr bwMode="auto">
                <a:xfrm>
                  <a:off x="8106000" y="3184827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C837B77C-CE79-4954-A383-609519AD37D9}"/>
                    </a:ext>
                  </a:extLst>
                </p:cNvPr>
                <p:cNvCxnSpPr/>
                <p:nvPr/>
              </p:nvCxnSpPr>
              <p:spPr bwMode="auto">
                <a:xfrm>
                  <a:off x="8140298" y="3265306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3427E05B-6662-457F-8FB3-0ADC2E6269C2}"/>
                    </a:ext>
                  </a:extLst>
                </p:cNvPr>
                <p:cNvCxnSpPr/>
                <p:nvPr/>
              </p:nvCxnSpPr>
              <p:spPr bwMode="auto">
                <a:xfrm>
                  <a:off x="8324239" y="3327347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25B3BC13-8204-4C9F-A074-47B1A4EB8CDC}"/>
                    </a:ext>
                  </a:extLst>
                </p:cNvPr>
                <p:cNvCxnSpPr/>
                <p:nvPr/>
              </p:nvCxnSpPr>
              <p:spPr bwMode="auto">
                <a:xfrm>
                  <a:off x="8165214" y="3303997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3684D4C9-9913-461E-921F-71321C4DA525}"/>
                    </a:ext>
                  </a:extLst>
                </p:cNvPr>
                <p:cNvCxnSpPr/>
                <p:nvPr/>
              </p:nvCxnSpPr>
              <p:spPr bwMode="auto">
                <a:xfrm>
                  <a:off x="8276385" y="3326213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A75EBDF2-7D39-4E0F-AF67-A2CE2E98F488}"/>
                    </a:ext>
                  </a:extLst>
                </p:cNvPr>
                <p:cNvCxnSpPr/>
                <p:nvPr/>
              </p:nvCxnSpPr>
              <p:spPr bwMode="auto">
                <a:xfrm>
                  <a:off x="8359605" y="3348720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558FDFEE-A63D-4B96-A231-3DDEC06AFB0C}"/>
                    </a:ext>
                  </a:extLst>
                </p:cNvPr>
                <p:cNvCxnSpPr/>
                <p:nvPr/>
              </p:nvCxnSpPr>
              <p:spPr bwMode="auto">
                <a:xfrm>
                  <a:off x="8395091" y="3404767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AD8C9700-7F07-446C-9DCA-52F50409D3C1}"/>
                    </a:ext>
                  </a:extLst>
                </p:cNvPr>
                <p:cNvCxnSpPr/>
                <p:nvPr/>
              </p:nvCxnSpPr>
              <p:spPr bwMode="auto">
                <a:xfrm>
                  <a:off x="8420314" y="3441870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573B488D-152D-44FC-B6E0-63ED7E8CF814}"/>
                    </a:ext>
                  </a:extLst>
                </p:cNvPr>
                <p:cNvCxnSpPr/>
                <p:nvPr/>
              </p:nvCxnSpPr>
              <p:spPr bwMode="auto">
                <a:xfrm>
                  <a:off x="8454801" y="3440809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0636ACA9-8995-46A8-94F6-2DA5FEC4587E}"/>
                    </a:ext>
                  </a:extLst>
                </p:cNvPr>
                <p:cNvCxnSpPr/>
                <p:nvPr/>
              </p:nvCxnSpPr>
              <p:spPr bwMode="auto">
                <a:xfrm>
                  <a:off x="8494975" y="3441266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428FC575-CF8F-4C38-8479-97EBB4DE7028}"/>
                    </a:ext>
                  </a:extLst>
                </p:cNvPr>
                <p:cNvCxnSpPr/>
                <p:nvPr/>
              </p:nvCxnSpPr>
              <p:spPr bwMode="auto">
                <a:xfrm>
                  <a:off x="8599696" y="3459868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47F296BF-C48F-4B5A-94BB-369335B8B9E8}"/>
                    </a:ext>
                  </a:extLst>
                </p:cNvPr>
                <p:cNvCxnSpPr/>
                <p:nvPr/>
              </p:nvCxnSpPr>
              <p:spPr bwMode="auto">
                <a:xfrm>
                  <a:off x="8571019" y="3440809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085C002A-6CB1-4BF7-B8E3-A6B2BAE72528}"/>
                    </a:ext>
                  </a:extLst>
                </p:cNvPr>
                <p:cNvCxnSpPr/>
                <p:nvPr/>
              </p:nvCxnSpPr>
              <p:spPr bwMode="auto">
                <a:xfrm>
                  <a:off x="8650352" y="3510654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C11055DC-FAC1-4FBC-A55A-2D0F75D5BABF}"/>
                    </a:ext>
                  </a:extLst>
                </p:cNvPr>
                <p:cNvCxnSpPr/>
                <p:nvPr/>
              </p:nvCxnSpPr>
              <p:spPr bwMode="auto">
                <a:xfrm>
                  <a:off x="8612321" y="3485532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959626EB-77CC-46A8-BC9C-525E4678F6E1}"/>
                    </a:ext>
                  </a:extLst>
                </p:cNvPr>
                <p:cNvCxnSpPr/>
                <p:nvPr/>
              </p:nvCxnSpPr>
              <p:spPr bwMode="auto">
                <a:xfrm>
                  <a:off x="8699876" y="3510654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2CC8A51D-BBA7-430A-A059-A1C6C4BDAE27}"/>
                    </a:ext>
                  </a:extLst>
                </p:cNvPr>
                <p:cNvCxnSpPr/>
                <p:nvPr/>
              </p:nvCxnSpPr>
              <p:spPr bwMode="auto">
                <a:xfrm>
                  <a:off x="8735088" y="3510654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95A07215-4FCF-4EEC-B62B-B88E0C364C28}"/>
                    </a:ext>
                  </a:extLst>
                </p:cNvPr>
                <p:cNvCxnSpPr/>
                <p:nvPr/>
              </p:nvCxnSpPr>
              <p:spPr bwMode="auto">
                <a:xfrm>
                  <a:off x="8809236" y="3518042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0B9BB1DE-9528-4FCF-8D97-F77801197DB5}"/>
                    </a:ext>
                  </a:extLst>
                </p:cNvPr>
                <p:cNvCxnSpPr/>
                <p:nvPr/>
              </p:nvCxnSpPr>
              <p:spPr bwMode="auto">
                <a:xfrm>
                  <a:off x="8834514" y="3537121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B9C2A401-7680-4C68-9880-D81BEE3D7301}"/>
                    </a:ext>
                  </a:extLst>
                </p:cNvPr>
                <p:cNvCxnSpPr/>
                <p:nvPr/>
              </p:nvCxnSpPr>
              <p:spPr bwMode="auto">
                <a:xfrm>
                  <a:off x="8889932" y="3603140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2E1178A5-2C7B-4C5D-B976-90EEFD454CA4}"/>
                    </a:ext>
                  </a:extLst>
                </p:cNvPr>
                <p:cNvCxnSpPr/>
                <p:nvPr/>
              </p:nvCxnSpPr>
              <p:spPr bwMode="auto">
                <a:xfrm>
                  <a:off x="8848603" y="3562765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C418DC9D-BA59-4226-AD93-A02D49C93E08}"/>
                    </a:ext>
                  </a:extLst>
                </p:cNvPr>
                <p:cNvCxnSpPr/>
                <p:nvPr/>
              </p:nvCxnSpPr>
              <p:spPr bwMode="auto">
                <a:xfrm>
                  <a:off x="9060742" y="3618333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4DB96DA4-0E7F-4E25-97FE-E88198C52A07}"/>
                    </a:ext>
                  </a:extLst>
                </p:cNvPr>
                <p:cNvCxnSpPr/>
                <p:nvPr/>
              </p:nvCxnSpPr>
              <p:spPr bwMode="auto">
                <a:xfrm>
                  <a:off x="8917346" y="3603140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86F4D9A3-7924-4369-BF12-469C2FFDEB95}"/>
                    </a:ext>
                  </a:extLst>
                </p:cNvPr>
                <p:cNvCxnSpPr/>
                <p:nvPr/>
              </p:nvCxnSpPr>
              <p:spPr bwMode="auto">
                <a:xfrm>
                  <a:off x="9080107" y="3619437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43E9D5F8-173C-4AA7-946A-38BBFCD2CAD9}"/>
                    </a:ext>
                  </a:extLst>
                </p:cNvPr>
                <p:cNvCxnSpPr/>
                <p:nvPr/>
              </p:nvCxnSpPr>
              <p:spPr bwMode="auto">
                <a:xfrm>
                  <a:off x="9112086" y="3683286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34F535FE-CA30-4E97-8896-FBE9C8A4214A}"/>
                    </a:ext>
                  </a:extLst>
                </p:cNvPr>
                <p:cNvCxnSpPr/>
                <p:nvPr/>
              </p:nvCxnSpPr>
              <p:spPr bwMode="auto">
                <a:xfrm>
                  <a:off x="9104485" y="3644415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4A980D31-9455-458B-8068-323642C189E8}"/>
                    </a:ext>
                  </a:extLst>
                </p:cNvPr>
                <p:cNvCxnSpPr/>
                <p:nvPr/>
              </p:nvCxnSpPr>
              <p:spPr bwMode="auto">
                <a:xfrm>
                  <a:off x="9146879" y="3691376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04D757FE-2EE2-4F16-9D6B-38B926AF3718}"/>
                    </a:ext>
                  </a:extLst>
                </p:cNvPr>
                <p:cNvCxnSpPr/>
                <p:nvPr/>
              </p:nvCxnSpPr>
              <p:spPr bwMode="auto">
                <a:xfrm>
                  <a:off x="9181061" y="3692586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B396CAD2-D5AC-43C2-B84C-D2BC8DB7C8A9}"/>
                    </a:ext>
                  </a:extLst>
                </p:cNvPr>
                <p:cNvCxnSpPr/>
                <p:nvPr/>
              </p:nvCxnSpPr>
              <p:spPr bwMode="auto">
                <a:xfrm>
                  <a:off x="9273213" y="3691376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8D914722-379F-4788-81C5-7FCCC6998202}"/>
                    </a:ext>
                  </a:extLst>
                </p:cNvPr>
                <p:cNvCxnSpPr/>
                <p:nvPr/>
              </p:nvCxnSpPr>
              <p:spPr bwMode="auto">
                <a:xfrm>
                  <a:off x="9215971" y="3691376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A9B41328-B2E0-4189-A501-ABA834539648}"/>
                    </a:ext>
                  </a:extLst>
                </p:cNvPr>
                <p:cNvCxnSpPr/>
                <p:nvPr/>
              </p:nvCxnSpPr>
              <p:spPr bwMode="auto">
                <a:xfrm>
                  <a:off x="9340737" y="3743305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6C9DBE02-F24F-4E2A-8629-2EC704BA6AB4}"/>
                    </a:ext>
                  </a:extLst>
                </p:cNvPr>
                <p:cNvCxnSpPr/>
                <p:nvPr/>
              </p:nvCxnSpPr>
              <p:spPr bwMode="auto">
                <a:xfrm>
                  <a:off x="9306449" y="3693770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700A25F7-5AA5-4DD3-9F42-FC64E360E5A7}"/>
                    </a:ext>
                  </a:extLst>
                </p:cNvPr>
                <p:cNvCxnSpPr/>
                <p:nvPr/>
              </p:nvCxnSpPr>
              <p:spPr bwMode="auto">
                <a:xfrm>
                  <a:off x="9356237" y="3790622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37A9EA88-893F-4130-95F5-D2B9B624CF0E}"/>
                    </a:ext>
                  </a:extLst>
                </p:cNvPr>
                <p:cNvCxnSpPr/>
                <p:nvPr/>
              </p:nvCxnSpPr>
              <p:spPr bwMode="auto">
                <a:xfrm>
                  <a:off x="9391565" y="3843701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57636D3B-0267-457A-AE8D-F5A2C038E43A}"/>
                    </a:ext>
                  </a:extLst>
                </p:cNvPr>
                <p:cNvCxnSpPr/>
                <p:nvPr/>
              </p:nvCxnSpPr>
              <p:spPr bwMode="auto">
                <a:xfrm>
                  <a:off x="9563731" y="3861863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5FD9CF94-0EF2-4D2B-8375-0247D70FACC7}"/>
                    </a:ext>
                  </a:extLst>
                </p:cNvPr>
                <p:cNvCxnSpPr/>
                <p:nvPr/>
              </p:nvCxnSpPr>
              <p:spPr bwMode="auto">
                <a:xfrm>
                  <a:off x="9412147" y="3844270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9C5E171B-DED6-49A8-8AC3-7423C6129CF9}"/>
                    </a:ext>
                  </a:extLst>
                </p:cNvPr>
                <p:cNvCxnSpPr/>
                <p:nvPr/>
              </p:nvCxnSpPr>
              <p:spPr bwMode="auto">
                <a:xfrm>
                  <a:off x="9658065" y="3861863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0363726C-AF1F-4E26-9358-0DE6DA336E59}"/>
                    </a:ext>
                  </a:extLst>
                </p:cNvPr>
                <p:cNvCxnSpPr/>
                <p:nvPr/>
              </p:nvCxnSpPr>
              <p:spPr bwMode="auto">
                <a:xfrm>
                  <a:off x="9692420" y="3863619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C0D6ACBD-9639-435C-90DD-9E3E2C8313FD}"/>
                    </a:ext>
                  </a:extLst>
                </p:cNvPr>
                <p:cNvCxnSpPr/>
                <p:nvPr/>
              </p:nvCxnSpPr>
              <p:spPr bwMode="auto">
                <a:xfrm>
                  <a:off x="9787476" y="3880068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FA866347-F7FA-4D9B-9F7B-319D90DA8323}"/>
                    </a:ext>
                  </a:extLst>
                </p:cNvPr>
                <p:cNvCxnSpPr/>
                <p:nvPr/>
              </p:nvCxnSpPr>
              <p:spPr bwMode="auto">
                <a:xfrm>
                  <a:off x="9825603" y="3942769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BF758408-6A4F-48D2-9201-DED9DB1B8F58}"/>
                    </a:ext>
                  </a:extLst>
                </p:cNvPr>
                <p:cNvCxnSpPr/>
                <p:nvPr/>
              </p:nvCxnSpPr>
              <p:spPr bwMode="auto">
                <a:xfrm>
                  <a:off x="9842753" y="3987210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0573B160-1FAD-4FCB-8892-5BF212236195}"/>
                    </a:ext>
                  </a:extLst>
                </p:cNvPr>
                <p:cNvCxnSpPr/>
                <p:nvPr/>
              </p:nvCxnSpPr>
              <p:spPr bwMode="auto">
                <a:xfrm>
                  <a:off x="9880466" y="4014577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0DBEEB1A-519A-47A5-B286-76B0B9376C3A}"/>
                    </a:ext>
                  </a:extLst>
                </p:cNvPr>
                <p:cNvCxnSpPr/>
                <p:nvPr/>
              </p:nvCxnSpPr>
              <p:spPr bwMode="auto">
                <a:xfrm>
                  <a:off x="10055953" y="4041233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1CC19938-D258-4B43-874D-FBAC65909CFD}"/>
                    </a:ext>
                  </a:extLst>
                </p:cNvPr>
                <p:cNvCxnSpPr/>
                <p:nvPr/>
              </p:nvCxnSpPr>
              <p:spPr bwMode="auto">
                <a:xfrm>
                  <a:off x="10095376" y="4041081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021E9381-1065-4011-ACA9-B27E4DD92967}"/>
                    </a:ext>
                  </a:extLst>
                </p:cNvPr>
                <p:cNvCxnSpPr/>
                <p:nvPr/>
              </p:nvCxnSpPr>
              <p:spPr bwMode="auto">
                <a:xfrm>
                  <a:off x="10147490" y="4040888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FF7E539F-BACF-496A-BE99-29BE6F17D9CF}"/>
                    </a:ext>
                  </a:extLst>
                </p:cNvPr>
                <p:cNvCxnSpPr/>
                <p:nvPr/>
              </p:nvCxnSpPr>
              <p:spPr bwMode="auto">
                <a:xfrm>
                  <a:off x="10250070" y="4072053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D8A22FF6-01EF-4216-8E31-4401A282EBFC}"/>
                    </a:ext>
                  </a:extLst>
                </p:cNvPr>
                <p:cNvCxnSpPr/>
                <p:nvPr/>
              </p:nvCxnSpPr>
              <p:spPr bwMode="auto">
                <a:xfrm>
                  <a:off x="10301709" y="4138514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585DDA6F-1215-4215-92DC-A4ED3FC2EAB6}"/>
                    </a:ext>
                  </a:extLst>
                </p:cNvPr>
                <p:cNvCxnSpPr/>
                <p:nvPr/>
              </p:nvCxnSpPr>
              <p:spPr bwMode="auto">
                <a:xfrm>
                  <a:off x="10324243" y="4138514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1BB3F81B-2400-47DD-AF04-5FA51A8A16A0}"/>
                    </a:ext>
                  </a:extLst>
                </p:cNvPr>
                <p:cNvCxnSpPr/>
                <p:nvPr/>
              </p:nvCxnSpPr>
              <p:spPr bwMode="auto">
                <a:xfrm>
                  <a:off x="10349555" y="4239096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60A282E1-59D8-4FB9-9631-281E54FB32B6}"/>
                    </a:ext>
                  </a:extLst>
                </p:cNvPr>
                <p:cNvCxnSpPr/>
                <p:nvPr/>
              </p:nvCxnSpPr>
              <p:spPr bwMode="auto">
                <a:xfrm>
                  <a:off x="10362302" y="4239096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7C22F0FE-5BB6-4F73-93A9-FDAC599D20DB}"/>
                    </a:ext>
                  </a:extLst>
                </p:cNvPr>
                <p:cNvCxnSpPr/>
                <p:nvPr/>
              </p:nvCxnSpPr>
              <p:spPr bwMode="auto">
                <a:xfrm>
                  <a:off x="10395990" y="4239700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6A096D51-89E5-45DB-A47F-AF5F3652CED3}"/>
                    </a:ext>
                  </a:extLst>
                </p:cNvPr>
                <p:cNvCxnSpPr/>
                <p:nvPr/>
              </p:nvCxnSpPr>
              <p:spPr bwMode="auto">
                <a:xfrm>
                  <a:off x="10670202" y="4438784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D760C1D3-4E76-42C9-AAAF-D977281D0212}"/>
                    </a:ext>
                  </a:extLst>
                </p:cNvPr>
                <p:cNvCxnSpPr/>
                <p:nvPr/>
              </p:nvCxnSpPr>
              <p:spPr bwMode="auto">
                <a:xfrm>
                  <a:off x="10787146" y="4443504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4CB74630-7509-404D-9374-5C253DF6AC59}"/>
                    </a:ext>
                  </a:extLst>
                </p:cNvPr>
                <p:cNvCxnSpPr/>
                <p:nvPr/>
              </p:nvCxnSpPr>
              <p:spPr bwMode="auto">
                <a:xfrm>
                  <a:off x="10826218" y="4446354"/>
                  <a:ext cx="0" cy="894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3B60E430-3243-4E57-80CF-63207235CAEE}"/>
                  </a:ext>
                </a:extLst>
              </p:cNvPr>
              <p:cNvSpPr/>
              <p:nvPr/>
            </p:nvSpPr>
            <p:spPr bwMode="auto">
              <a:xfrm>
                <a:off x="7129220" y="2718403"/>
                <a:ext cx="3669999" cy="2299948"/>
              </a:xfrm>
              <a:custGeom>
                <a:avLst/>
                <a:gdLst>
                  <a:gd name="connsiteX0" fmla="*/ 0 w 3669999"/>
                  <a:gd name="connsiteY0" fmla="*/ 0 h 2299948"/>
                  <a:gd name="connsiteX1" fmla="*/ 83691 w 3669999"/>
                  <a:gd name="connsiteY1" fmla="*/ 0 h 2299948"/>
                  <a:gd name="connsiteX2" fmla="*/ 83691 w 3669999"/>
                  <a:gd name="connsiteY2" fmla="*/ 15498 h 2299948"/>
                  <a:gd name="connsiteX3" fmla="*/ 151884 w 3669999"/>
                  <a:gd name="connsiteY3" fmla="*/ 15498 h 2299948"/>
                  <a:gd name="connsiteX4" fmla="*/ 151884 w 3669999"/>
                  <a:gd name="connsiteY4" fmla="*/ 30996 h 2299948"/>
                  <a:gd name="connsiteX5" fmla="*/ 198379 w 3669999"/>
                  <a:gd name="connsiteY5" fmla="*/ 30996 h 2299948"/>
                  <a:gd name="connsiteX6" fmla="*/ 198379 w 3669999"/>
                  <a:gd name="connsiteY6" fmla="*/ 68192 h 2299948"/>
                  <a:gd name="connsiteX7" fmla="*/ 260372 w 3669999"/>
                  <a:gd name="connsiteY7" fmla="*/ 68192 h 2299948"/>
                  <a:gd name="connsiteX8" fmla="*/ 260372 w 3669999"/>
                  <a:gd name="connsiteY8" fmla="*/ 92990 h 2299948"/>
                  <a:gd name="connsiteX9" fmla="*/ 278970 w 3669999"/>
                  <a:gd name="connsiteY9" fmla="*/ 92990 h 2299948"/>
                  <a:gd name="connsiteX10" fmla="*/ 278970 w 3669999"/>
                  <a:gd name="connsiteY10" fmla="*/ 117787 h 2299948"/>
                  <a:gd name="connsiteX11" fmla="*/ 313066 w 3669999"/>
                  <a:gd name="connsiteY11" fmla="*/ 117787 h 2299948"/>
                  <a:gd name="connsiteX12" fmla="*/ 313066 w 3669999"/>
                  <a:gd name="connsiteY12" fmla="*/ 142584 h 2299948"/>
                  <a:gd name="connsiteX13" fmla="*/ 337863 w 3669999"/>
                  <a:gd name="connsiteY13" fmla="*/ 142584 h 2299948"/>
                  <a:gd name="connsiteX14" fmla="*/ 337863 w 3669999"/>
                  <a:gd name="connsiteY14" fmla="*/ 158082 h 2299948"/>
                  <a:gd name="connsiteX15" fmla="*/ 384358 w 3669999"/>
                  <a:gd name="connsiteY15" fmla="*/ 158082 h 2299948"/>
                  <a:gd name="connsiteX16" fmla="*/ 384358 w 3669999"/>
                  <a:gd name="connsiteY16" fmla="*/ 176680 h 2299948"/>
                  <a:gd name="connsiteX17" fmla="*/ 412255 w 3669999"/>
                  <a:gd name="connsiteY17" fmla="*/ 176680 h 2299948"/>
                  <a:gd name="connsiteX18" fmla="*/ 412255 w 3669999"/>
                  <a:gd name="connsiteY18" fmla="*/ 198378 h 2299948"/>
                  <a:gd name="connsiteX19" fmla="*/ 458750 w 3669999"/>
                  <a:gd name="connsiteY19" fmla="*/ 198378 h 2299948"/>
                  <a:gd name="connsiteX20" fmla="*/ 458750 w 3669999"/>
                  <a:gd name="connsiteY20" fmla="*/ 238674 h 2299948"/>
                  <a:gd name="connsiteX21" fmla="*/ 477348 w 3669999"/>
                  <a:gd name="connsiteY21" fmla="*/ 238674 h 2299948"/>
                  <a:gd name="connsiteX22" fmla="*/ 477348 w 3669999"/>
                  <a:gd name="connsiteY22" fmla="*/ 319265 h 2299948"/>
                  <a:gd name="connsiteX23" fmla="*/ 486647 w 3669999"/>
                  <a:gd name="connsiteY23" fmla="*/ 319265 h 2299948"/>
                  <a:gd name="connsiteX24" fmla="*/ 486647 w 3669999"/>
                  <a:gd name="connsiteY24" fmla="*/ 371959 h 2299948"/>
                  <a:gd name="connsiteX25" fmla="*/ 499046 w 3669999"/>
                  <a:gd name="connsiteY25" fmla="*/ 371959 h 2299948"/>
                  <a:gd name="connsiteX26" fmla="*/ 499046 w 3669999"/>
                  <a:gd name="connsiteY26" fmla="*/ 474248 h 2299948"/>
                  <a:gd name="connsiteX27" fmla="*/ 520743 w 3669999"/>
                  <a:gd name="connsiteY27" fmla="*/ 474248 h 2299948"/>
                  <a:gd name="connsiteX28" fmla="*/ 520743 w 3669999"/>
                  <a:gd name="connsiteY28" fmla="*/ 523842 h 2299948"/>
                  <a:gd name="connsiteX29" fmla="*/ 533142 w 3669999"/>
                  <a:gd name="connsiteY29" fmla="*/ 523842 h 2299948"/>
                  <a:gd name="connsiteX30" fmla="*/ 533142 w 3669999"/>
                  <a:gd name="connsiteY30" fmla="*/ 557939 h 2299948"/>
                  <a:gd name="connsiteX31" fmla="*/ 561039 w 3669999"/>
                  <a:gd name="connsiteY31" fmla="*/ 557939 h 2299948"/>
                  <a:gd name="connsiteX32" fmla="*/ 561039 w 3669999"/>
                  <a:gd name="connsiteY32" fmla="*/ 570337 h 2299948"/>
                  <a:gd name="connsiteX33" fmla="*/ 626132 w 3669999"/>
                  <a:gd name="connsiteY33" fmla="*/ 570337 h 2299948"/>
                  <a:gd name="connsiteX34" fmla="*/ 626132 w 3669999"/>
                  <a:gd name="connsiteY34" fmla="*/ 585836 h 2299948"/>
                  <a:gd name="connsiteX35" fmla="*/ 666427 w 3669999"/>
                  <a:gd name="connsiteY35" fmla="*/ 585836 h 2299948"/>
                  <a:gd name="connsiteX36" fmla="*/ 666427 w 3669999"/>
                  <a:gd name="connsiteY36" fmla="*/ 604434 h 2299948"/>
                  <a:gd name="connsiteX37" fmla="*/ 700524 w 3669999"/>
                  <a:gd name="connsiteY37" fmla="*/ 604434 h 2299948"/>
                  <a:gd name="connsiteX38" fmla="*/ 700524 w 3669999"/>
                  <a:gd name="connsiteY38" fmla="*/ 629231 h 2299948"/>
                  <a:gd name="connsiteX39" fmla="*/ 743919 w 3669999"/>
                  <a:gd name="connsiteY39" fmla="*/ 629231 h 2299948"/>
                  <a:gd name="connsiteX40" fmla="*/ 743919 w 3669999"/>
                  <a:gd name="connsiteY40" fmla="*/ 688124 h 2299948"/>
                  <a:gd name="connsiteX41" fmla="*/ 747019 w 3669999"/>
                  <a:gd name="connsiteY41" fmla="*/ 691224 h 2299948"/>
                  <a:gd name="connsiteX42" fmla="*/ 747019 w 3669999"/>
                  <a:gd name="connsiteY42" fmla="*/ 734619 h 2299948"/>
                  <a:gd name="connsiteX43" fmla="*/ 774916 w 3669999"/>
                  <a:gd name="connsiteY43" fmla="*/ 734619 h 2299948"/>
                  <a:gd name="connsiteX44" fmla="*/ 774916 w 3669999"/>
                  <a:gd name="connsiteY44" fmla="*/ 743918 h 2299948"/>
                  <a:gd name="connsiteX45" fmla="*/ 877204 w 3669999"/>
                  <a:gd name="connsiteY45" fmla="*/ 743918 h 2299948"/>
                  <a:gd name="connsiteX46" fmla="*/ 877204 w 3669999"/>
                  <a:gd name="connsiteY46" fmla="*/ 762516 h 2299948"/>
                  <a:gd name="connsiteX47" fmla="*/ 973294 w 3669999"/>
                  <a:gd name="connsiteY47" fmla="*/ 762516 h 2299948"/>
                  <a:gd name="connsiteX48" fmla="*/ 973294 w 3669999"/>
                  <a:gd name="connsiteY48" fmla="*/ 784214 h 2299948"/>
                  <a:gd name="connsiteX49" fmla="*/ 973294 w 3669999"/>
                  <a:gd name="connsiteY49" fmla="*/ 784214 h 2299948"/>
                  <a:gd name="connsiteX50" fmla="*/ 1001191 w 3669999"/>
                  <a:gd name="connsiteY50" fmla="*/ 784214 h 2299948"/>
                  <a:gd name="connsiteX51" fmla="*/ 1001191 w 3669999"/>
                  <a:gd name="connsiteY51" fmla="*/ 886503 h 2299948"/>
                  <a:gd name="connsiteX52" fmla="*/ 1094181 w 3669999"/>
                  <a:gd name="connsiteY52" fmla="*/ 886503 h 2299948"/>
                  <a:gd name="connsiteX53" fmla="*/ 1094181 w 3669999"/>
                  <a:gd name="connsiteY53" fmla="*/ 908200 h 2299948"/>
                  <a:gd name="connsiteX54" fmla="*/ 1137576 w 3669999"/>
                  <a:gd name="connsiteY54" fmla="*/ 908200 h 2299948"/>
                  <a:gd name="connsiteX55" fmla="*/ 1137576 w 3669999"/>
                  <a:gd name="connsiteY55" fmla="*/ 920599 h 2299948"/>
                  <a:gd name="connsiteX56" fmla="*/ 1221267 w 3669999"/>
                  <a:gd name="connsiteY56" fmla="*/ 920599 h 2299948"/>
                  <a:gd name="connsiteX57" fmla="*/ 1221267 w 3669999"/>
                  <a:gd name="connsiteY57" fmla="*/ 951596 h 2299948"/>
                  <a:gd name="connsiteX58" fmla="*/ 1242964 w 3669999"/>
                  <a:gd name="connsiteY58" fmla="*/ 951596 h 2299948"/>
                  <a:gd name="connsiteX59" fmla="*/ 1242964 w 3669999"/>
                  <a:gd name="connsiteY59" fmla="*/ 988792 h 2299948"/>
                  <a:gd name="connsiteX60" fmla="*/ 1264662 w 3669999"/>
                  <a:gd name="connsiteY60" fmla="*/ 988792 h 2299948"/>
                  <a:gd name="connsiteX61" fmla="*/ 1264662 w 3669999"/>
                  <a:gd name="connsiteY61" fmla="*/ 1029087 h 2299948"/>
                  <a:gd name="connsiteX62" fmla="*/ 1354552 w 3669999"/>
                  <a:gd name="connsiteY62" fmla="*/ 1029087 h 2299948"/>
                  <a:gd name="connsiteX63" fmla="*/ 1354552 w 3669999"/>
                  <a:gd name="connsiteY63" fmla="*/ 1050785 h 2299948"/>
                  <a:gd name="connsiteX64" fmla="*/ 1425844 w 3669999"/>
                  <a:gd name="connsiteY64" fmla="*/ 1050785 h 2299948"/>
                  <a:gd name="connsiteX65" fmla="*/ 1425844 w 3669999"/>
                  <a:gd name="connsiteY65" fmla="*/ 1063183 h 2299948"/>
                  <a:gd name="connsiteX66" fmla="*/ 1466140 w 3669999"/>
                  <a:gd name="connsiteY66" fmla="*/ 1063183 h 2299948"/>
                  <a:gd name="connsiteX67" fmla="*/ 1466140 w 3669999"/>
                  <a:gd name="connsiteY67" fmla="*/ 1097280 h 2299948"/>
                  <a:gd name="connsiteX68" fmla="*/ 1490937 w 3669999"/>
                  <a:gd name="connsiteY68" fmla="*/ 1097280 h 2299948"/>
                  <a:gd name="connsiteX69" fmla="*/ 1490937 w 3669999"/>
                  <a:gd name="connsiteY69" fmla="*/ 1156173 h 2299948"/>
                  <a:gd name="connsiteX70" fmla="*/ 1521934 w 3669999"/>
                  <a:gd name="connsiteY70" fmla="*/ 1156173 h 2299948"/>
                  <a:gd name="connsiteX71" fmla="*/ 1521934 w 3669999"/>
                  <a:gd name="connsiteY71" fmla="*/ 1165472 h 2299948"/>
                  <a:gd name="connsiteX72" fmla="*/ 1546731 w 3669999"/>
                  <a:gd name="connsiteY72" fmla="*/ 1165472 h 2299948"/>
                  <a:gd name="connsiteX73" fmla="*/ 1546731 w 3669999"/>
                  <a:gd name="connsiteY73" fmla="*/ 1180971 h 2299948"/>
                  <a:gd name="connsiteX74" fmla="*/ 1583927 w 3669999"/>
                  <a:gd name="connsiteY74" fmla="*/ 1180971 h 2299948"/>
                  <a:gd name="connsiteX75" fmla="*/ 1583927 w 3669999"/>
                  <a:gd name="connsiteY75" fmla="*/ 1190270 h 2299948"/>
                  <a:gd name="connsiteX76" fmla="*/ 1633522 w 3669999"/>
                  <a:gd name="connsiteY76" fmla="*/ 1190270 h 2299948"/>
                  <a:gd name="connsiteX77" fmla="*/ 1633522 w 3669999"/>
                  <a:gd name="connsiteY77" fmla="*/ 1208868 h 2299948"/>
                  <a:gd name="connsiteX78" fmla="*/ 1692415 w 3669999"/>
                  <a:gd name="connsiteY78" fmla="*/ 1208868 h 2299948"/>
                  <a:gd name="connsiteX79" fmla="*/ 1692415 w 3669999"/>
                  <a:gd name="connsiteY79" fmla="*/ 1230565 h 2299948"/>
                  <a:gd name="connsiteX80" fmla="*/ 1729611 w 3669999"/>
                  <a:gd name="connsiteY80" fmla="*/ 1230565 h 2299948"/>
                  <a:gd name="connsiteX81" fmla="*/ 1729611 w 3669999"/>
                  <a:gd name="connsiteY81" fmla="*/ 1261562 h 2299948"/>
                  <a:gd name="connsiteX82" fmla="*/ 1779206 w 3669999"/>
                  <a:gd name="connsiteY82" fmla="*/ 1261562 h 2299948"/>
                  <a:gd name="connsiteX83" fmla="*/ 1779206 w 3669999"/>
                  <a:gd name="connsiteY83" fmla="*/ 1286359 h 2299948"/>
                  <a:gd name="connsiteX84" fmla="*/ 1822601 w 3669999"/>
                  <a:gd name="connsiteY84" fmla="*/ 1286359 h 2299948"/>
                  <a:gd name="connsiteX85" fmla="*/ 1828800 w 3669999"/>
                  <a:gd name="connsiteY85" fmla="*/ 1292558 h 2299948"/>
                  <a:gd name="connsiteX86" fmla="*/ 1828800 w 3669999"/>
                  <a:gd name="connsiteY86" fmla="*/ 1292558 h 2299948"/>
                  <a:gd name="connsiteX87" fmla="*/ 1949687 w 3669999"/>
                  <a:gd name="connsiteY87" fmla="*/ 1292558 h 2299948"/>
                  <a:gd name="connsiteX88" fmla="*/ 1949687 w 3669999"/>
                  <a:gd name="connsiteY88" fmla="*/ 1323555 h 2299948"/>
                  <a:gd name="connsiteX89" fmla="*/ 1949687 w 3669999"/>
                  <a:gd name="connsiteY89" fmla="*/ 1323555 h 2299948"/>
                  <a:gd name="connsiteX90" fmla="*/ 1974484 w 3669999"/>
                  <a:gd name="connsiteY90" fmla="*/ 1348352 h 2299948"/>
                  <a:gd name="connsiteX91" fmla="*/ 2008581 w 3669999"/>
                  <a:gd name="connsiteY91" fmla="*/ 1348352 h 2299948"/>
                  <a:gd name="connsiteX92" fmla="*/ 2008581 w 3669999"/>
                  <a:gd name="connsiteY92" fmla="*/ 1404146 h 2299948"/>
                  <a:gd name="connsiteX93" fmla="*/ 2061275 w 3669999"/>
                  <a:gd name="connsiteY93" fmla="*/ 1404146 h 2299948"/>
                  <a:gd name="connsiteX94" fmla="*/ 2061275 w 3669999"/>
                  <a:gd name="connsiteY94" fmla="*/ 1419644 h 2299948"/>
                  <a:gd name="connsiteX95" fmla="*/ 2157364 w 3669999"/>
                  <a:gd name="connsiteY95" fmla="*/ 1419644 h 2299948"/>
                  <a:gd name="connsiteX96" fmla="*/ 2157364 w 3669999"/>
                  <a:gd name="connsiteY96" fmla="*/ 1432043 h 2299948"/>
                  <a:gd name="connsiteX97" fmla="*/ 2222457 w 3669999"/>
                  <a:gd name="connsiteY97" fmla="*/ 1432043 h 2299948"/>
                  <a:gd name="connsiteX98" fmla="*/ 2222457 w 3669999"/>
                  <a:gd name="connsiteY98" fmla="*/ 1481638 h 2299948"/>
                  <a:gd name="connsiteX99" fmla="*/ 2222457 w 3669999"/>
                  <a:gd name="connsiteY99" fmla="*/ 1503335 h 2299948"/>
                  <a:gd name="connsiteX100" fmla="*/ 2268952 w 3669999"/>
                  <a:gd name="connsiteY100" fmla="*/ 1503335 h 2299948"/>
                  <a:gd name="connsiteX101" fmla="*/ 2268952 w 3669999"/>
                  <a:gd name="connsiteY101" fmla="*/ 1568428 h 2299948"/>
                  <a:gd name="connsiteX102" fmla="*/ 2702905 w 3669999"/>
                  <a:gd name="connsiteY102" fmla="*/ 1568428 h 2299948"/>
                  <a:gd name="connsiteX103" fmla="*/ 2702905 w 3669999"/>
                  <a:gd name="connsiteY103" fmla="*/ 1614923 h 2299948"/>
                  <a:gd name="connsiteX104" fmla="*/ 2721503 w 3669999"/>
                  <a:gd name="connsiteY104" fmla="*/ 1614923 h 2299948"/>
                  <a:gd name="connsiteX105" fmla="*/ 2721503 w 3669999"/>
                  <a:gd name="connsiteY105" fmla="*/ 1661418 h 2299948"/>
                  <a:gd name="connsiteX106" fmla="*/ 3189552 w 3669999"/>
                  <a:gd name="connsiteY106" fmla="*/ 1661418 h 2299948"/>
                  <a:gd name="connsiteX107" fmla="*/ 3189552 w 3669999"/>
                  <a:gd name="connsiteY107" fmla="*/ 1757508 h 2299948"/>
                  <a:gd name="connsiteX108" fmla="*/ 3205050 w 3669999"/>
                  <a:gd name="connsiteY108" fmla="*/ 1757508 h 2299948"/>
                  <a:gd name="connsiteX109" fmla="*/ 3205050 w 3669999"/>
                  <a:gd name="connsiteY109" fmla="*/ 1958985 h 2299948"/>
                  <a:gd name="connsiteX110" fmla="*/ 3223648 w 3669999"/>
                  <a:gd name="connsiteY110" fmla="*/ 1958985 h 2299948"/>
                  <a:gd name="connsiteX111" fmla="*/ 3223648 w 3669999"/>
                  <a:gd name="connsiteY111" fmla="*/ 2299948 h 2299948"/>
                  <a:gd name="connsiteX112" fmla="*/ 3669999 w 3669999"/>
                  <a:gd name="connsiteY112" fmla="*/ 2299948 h 2299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</a:cxnLst>
                <a:rect l="l" t="t" r="r" b="b"/>
                <a:pathLst>
                  <a:path w="3669999" h="2299948">
                    <a:moveTo>
                      <a:pt x="0" y="0"/>
                    </a:moveTo>
                    <a:lnTo>
                      <a:pt x="83691" y="0"/>
                    </a:lnTo>
                    <a:lnTo>
                      <a:pt x="83691" y="15498"/>
                    </a:lnTo>
                    <a:lnTo>
                      <a:pt x="151884" y="15498"/>
                    </a:lnTo>
                    <a:lnTo>
                      <a:pt x="151884" y="30996"/>
                    </a:lnTo>
                    <a:lnTo>
                      <a:pt x="198379" y="30996"/>
                    </a:lnTo>
                    <a:lnTo>
                      <a:pt x="198379" y="68192"/>
                    </a:lnTo>
                    <a:lnTo>
                      <a:pt x="260372" y="68192"/>
                    </a:lnTo>
                    <a:lnTo>
                      <a:pt x="260372" y="92990"/>
                    </a:lnTo>
                    <a:lnTo>
                      <a:pt x="278970" y="92990"/>
                    </a:lnTo>
                    <a:lnTo>
                      <a:pt x="278970" y="117787"/>
                    </a:lnTo>
                    <a:lnTo>
                      <a:pt x="313066" y="117787"/>
                    </a:lnTo>
                    <a:lnTo>
                      <a:pt x="313066" y="142584"/>
                    </a:lnTo>
                    <a:lnTo>
                      <a:pt x="337863" y="142584"/>
                    </a:lnTo>
                    <a:lnTo>
                      <a:pt x="337863" y="158082"/>
                    </a:lnTo>
                    <a:lnTo>
                      <a:pt x="384358" y="158082"/>
                    </a:lnTo>
                    <a:lnTo>
                      <a:pt x="384358" y="176680"/>
                    </a:lnTo>
                    <a:lnTo>
                      <a:pt x="412255" y="176680"/>
                    </a:lnTo>
                    <a:lnTo>
                      <a:pt x="412255" y="198378"/>
                    </a:lnTo>
                    <a:lnTo>
                      <a:pt x="458750" y="198378"/>
                    </a:lnTo>
                    <a:lnTo>
                      <a:pt x="458750" y="238674"/>
                    </a:lnTo>
                    <a:lnTo>
                      <a:pt x="477348" y="238674"/>
                    </a:lnTo>
                    <a:lnTo>
                      <a:pt x="477348" y="319265"/>
                    </a:lnTo>
                    <a:lnTo>
                      <a:pt x="486647" y="319265"/>
                    </a:lnTo>
                    <a:lnTo>
                      <a:pt x="486647" y="371959"/>
                    </a:lnTo>
                    <a:lnTo>
                      <a:pt x="499046" y="371959"/>
                    </a:lnTo>
                    <a:lnTo>
                      <a:pt x="499046" y="474248"/>
                    </a:lnTo>
                    <a:lnTo>
                      <a:pt x="520743" y="474248"/>
                    </a:lnTo>
                    <a:lnTo>
                      <a:pt x="520743" y="523842"/>
                    </a:lnTo>
                    <a:lnTo>
                      <a:pt x="533142" y="523842"/>
                    </a:lnTo>
                    <a:lnTo>
                      <a:pt x="533142" y="557939"/>
                    </a:lnTo>
                    <a:lnTo>
                      <a:pt x="561039" y="557939"/>
                    </a:lnTo>
                    <a:lnTo>
                      <a:pt x="561039" y="570337"/>
                    </a:lnTo>
                    <a:lnTo>
                      <a:pt x="626132" y="570337"/>
                    </a:lnTo>
                    <a:lnTo>
                      <a:pt x="626132" y="585836"/>
                    </a:lnTo>
                    <a:lnTo>
                      <a:pt x="666427" y="585836"/>
                    </a:lnTo>
                    <a:lnTo>
                      <a:pt x="666427" y="604434"/>
                    </a:lnTo>
                    <a:lnTo>
                      <a:pt x="700524" y="604434"/>
                    </a:lnTo>
                    <a:lnTo>
                      <a:pt x="700524" y="629231"/>
                    </a:lnTo>
                    <a:lnTo>
                      <a:pt x="743919" y="629231"/>
                    </a:lnTo>
                    <a:lnTo>
                      <a:pt x="743919" y="688124"/>
                    </a:lnTo>
                    <a:lnTo>
                      <a:pt x="747019" y="691224"/>
                    </a:lnTo>
                    <a:lnTo>
                      <a:pt x="747019" y="734619"/>
                    </a:lnTo>
                    <a:lnTo>
                      <a:pt x="774916" y="734619"/>
                    </a:lnTo>
                    <a:lnTo>
                      <a:pt x="774916" y="743918"/>
                    </a:lnTo>
                    <a:lnTo>
                      <a:pt x="877204" y="743918"/>
                    </a:lnTo>
                    <a:lnTo>
                      <a:pt x="877204" y="762516"/>
                    </a:lnTo>
                    <a:lnTo>
                      <a:pt x="973294" y="762516"/>
                    </a:lnTo>
                    <a:lnTo>
                      <a:pt x="973294" y="784214"/>
                    </a:lnTo>
                    <a:lnTo>
                      <a:pt x="973294" y="784214"/>
                    </a:lnTo>
                    <a:lnTo>
                      <a:pt x="1001191" y="784214"/>
                    </a:lnTo>
                    <a:lnTo>
                      <a:pt x="1001191" y="886503"/>
                    </a:lnTo>
                    <a:lnTo>
                      <a:pt x="1094181" y="886503"/>
                    </a:lnTo>
                    <a:lnTo>
                      <a:pt x="1094181" y="908200"/>
                    </a:lnTo>
                    <a:lnTo>
                      <a:pt x="1137576" y="908200"/>
                    </a:lnTo>
                    <a:lnTo>
                      <a:pt x="1137576" y="920599"/>
                    </a:lnTo>
                    <a:lnTo>
                      <a:pt x="1221267" y="920599"/>
                    </a:lnTo>
                    <a:lnTo>
                      <a:pt x="1221267" y="951596"/>
                    </a:lnTo>
                    <a:lnTo>
                      <a:pt x="1242964" y="951596"/>
                    </a:lnTo>
                    <a:lnTo>
                      <a:pt x="1242964" y="988792"/>
                    </a:lnTo>
                    <a:lnTo>
                      <a:pt x="1264662" y="988792"/>
                    </a:lnTo>
                    <a:lnTo>
                      <a:pt x="1264662" y="1029087"/>
                    </a:lnTo>
                    <a:lnTo>
                      <a:pt x="1354552" y="1029087"/>
                    </a:lnTo>
                    <a:lnTo>
                      <a:pt x="1354552" y="1050785"/>
                    </a:lnTo>
                    <a:lnTo>
                      <a:pt x="1425844" y="1050785"/>
                    </a:lnTo>
                    <a:lnTo>
                      <a:pt x="1425844" y="1063183"/>
                    </a:lnTo>
                    <a:lnTo>
                      <a:pt x="1466140" y="1063183"/>
                    </a:lnTo>
                    <a:lnTo>
                      <a:pt x="1466140" y="1097280"/>
                    </a:lnTo>
                    <a:lnTo>
                      <a:pt x="1490937" y="1097280"/>
                    </a:lnTo>
                    <a:lnTo>
                      <a:pt x="1490937" y="1156173"/>
                    </a:lnTo>
                    <a:lnTo>
                      <a:pt x="1521934" y="1156173"/>
                    </a:lnTo>
                    <a:lnTo>
                      <a:pt x="1521934" y="1165472"/>
                    </a:lnTo>
                    <a:lnTo>
                      <a:pt x="1546731" y="1165472"/>
                    </a:lnTo>
                    <a:lnTo>
                      <a:pt x="1546731" y="1180971"/>
                    </a:lnTo>
                    <a:lnTo>
                      <a:pt x="1583927" y="1180971"/>
                    </a:lnTo>
                    <a:lnTo>
                      <a:pt x="1583927" y="1190270"/>
                    </a:lnTo>
                    <a:lnTo>
                      <a:pt x="1633522" y="1190270"/>
                    </a:lnTo>
                    <a:lnTo>
                      <a:pt x="1633522" y="1208868"/>
                    </a:lnTo>
                    <a:lnTo>
                      <a:pt x="1692415" y="1208868"/>
                    </a:lnTo>
                    <a:lnTo>
                      <a:pt x="1692415" y="1230565"/>
                    </a:lnTo>
                    <a:lnTo>
                      <a:pt x="1729611" y="1230565"/>
                    </a:lnTo>
                    <a:lnTo>
                      <a:pt x="1729611" y="1261562"/>
                    </a:lnTo>
                    <a:lnTo>
                      <a:pt x="1779206" y="1261562"/>
                    </a:lnTo>
                    <a:lnTo>
                      <a:pt x="1779206" y="1286359"/>
                    </a:lnTo>
                    <a:lnTo>
                      <a:pt x="1822601" y="1286359"/>
                    </a:lnTo>
                    <a:lnTo>
                      <a:pt x="1828800" y="1292558"/>
                    </a:lnTo>
                    <a:lnTo>
                      <a:pt x="1828800" y="1292558"/>
                    </a:lnTo>
                    <a:lnTo>
                      <a:pt x="1949687" y="1292558"/>
                    </a:lnTo>
                    <a:lnTo>
                      <a:pt x="1949687" y="1323555"/>
                    </a:lnTo>
                    <a:lnTo>
                      <a:pt x="1949687" y="1323555"/>
                    </a:lnTo>
                    <a:lnTo>
                      <a:pt x="1974484" y="1348352"/>
                    </a:lnTo>
                    <a:lnTo>
                      <a:pt x="2008581" y="1348352"/>
                    </a:lnTo>
                    <a:lnTo>
                      <a:pt x="2008581" y="1404146"/>
                    </a:lnTo>
                    <a:lnTo>
                      <a:pt x="2061275" y="1404146"/>
                    </a:lnTo>
                    <a:lnTo>
                      <a:pt x="2061275" y="1419644"/>
                    </a:lnTo>
                    <a:lnTo>
                      <a:pt x="2157364" y="1419644"/>
                    </a:lnTo>
                    <a:lnTo>
                      <a:pt x="2157364" y="1432043"/>
                    </a:lnTo>
                    <a:lnTo>
                      <a:pt x="2222457" y="1432043"/>
                    </a:lnTo>
                    <a:lnTo>
                      <a:pt x="2222457" y="1481638"/>
                    </a:lnTo>
                    <a:lnTo>
                      <a:pt x="2222457" y="1503335"/>
                    </a:lnTo>
                    <a:lnTo>
                      <a:pt x="2268952" y="1503335"/>
                    </a:lnTo>
                    <a:lnTo>
                      <a:pt x="2268952" y="1568428"/>
                    </a:lnTo>
                    <a:lnTo>
                      <a:pt x="2702905" y="1568428"/>
                    </a:lnTo>
                    <a:lnTo>
                      <a:pt x="2702905" y="1614923"/>
                    </a:lnTo>
                    <a:lnTo>
                      <a:pt x="2721503" y="1614923"/>
                    </a:lnTo>
                    <a:lnTo>
                      <a:pt x="2721503" y="1661418"/>
                    </a:lnTo>
                    <a:lnTo>
                      <a:pt x="3189552" y="1661418"/>
                    </a:lnTo>
                    <a:lnTo>
                      <a:pt x="3189552" y="1757508"/>
                    </a:lnTo>
                    <a:lnTo>
                      <a:pt x="3205050" y="1757508"/>
                    </a:lnTo>
                    <a:lnTo>
                      <a:pt x="3205050" y="1958985"/>
                    </a:lnTo>
                    <a:lnTo>
                      <a:pt x="3223648" y="1958985"/>
                    </a:lnTo>
                    <a:lnTo>
                      <a:pt x="3223648" y="2299948"/>
                    </a:lnTo>
                    <a:lnTo>
                      <a:pt x="3669999" y="2299948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937DBD56-7C59-43F5-BFEA-AA776C19D545}"/>
                  </a:ext>
                </a:extLst>
              </p:cNvPr>
              <p:cNvGrpSpPr/>
              <p:nvPr/>
            </p:nvGrpSpPr>
            <p:grpSpPr>
              <a:xfrm>
                <a:off x="7116822" y="2712203"/>
                <a:ext cx="3713394" cy="1810202"/>
                <a:chOff x="7116822" y="2712203"/>
                <a:chExt cx="3713394" cy="1810202"/>
              </a:xfrm>
            </p:grpSpPr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2011248A-2708-4EAF-83DD-659524E68377}"/>
                    </a:ext>
                  </a:extLst>
                </p:cNvPr>
                <p:cNvSpPr/>
                <p:nvPr/>
              </p:nvSpPr>
              <p:spPr bwMode="auto">
                <a:xfrm>
                  <a:off x="7116822" y="2712203"/>
                  <a:ext cx="1695514" cy="883404"/>
                </a:xfrm>
                <a:custGeom>
                  <a:avLst/>
                  <a:gdLst>
                    <a:gd name="connsiteX0" fmla="*/ 0 w 1695514"/>
                    <a:gd name="connsiteY0" fmla="*/ 0 h 883404"/>
                    <a:gd name="connsiteX1" fmla="*/ 52694 w 1695514"/>
                    <a:gd name="connsiteY1" fmla="*/ 0 h 883404"/>
                    <a:gd name="connsiteX2" fmla="*/ 52694 w 1695514"/>
                    <a:gd name="connsiteY2" fmla="*/ 0 h 883404"/>
                    <a:gd name="connsiteX3" fmla="*/ 52694 w 1695514"/>
                    <a:gd name="connsiteY3" fmla="*/ 21698 h 883404"/>
                    <a:gd name="connsiteX4" fmla="*/ 133285 w 1695514"/>
                    <a:gd name="connsiteY4" fmla="*/ 21698 h 883404"/>
                    <a:gd name="connsiteX5" fmla="*/ 127086 w 1695514"/>
                    <a:gd name="connsiteY5" fmla="*/ 27897 h 883404"/>
                    <a:gd name="connsiteX6" fmla="*/ 117787 w 1695514"/>
                    <a:gd name="connsiteY6" fmla="*/ 37196 h 883404"/>
                    <a:gd name="connsiteX7" fmla="*/ 288268 w 1695514"/>
                    <a:gd name="connsiteY7" fmla="*/ 37196 h 883404"/>
                    <a:gd name="connsiteX8" fmla="*/ 288268 w 1695514"/>
                    <a:gd name="connsiteY8" fmla="*/ 46495 h 883404"/>
                    <a:gd name="connsiteX9" fmla="*/ 331663 w 1695514"/>
                    <a:gd name="connsiteY9" fmla="*/ 46495 h 883404"/>
                    <a:gd name="connsiteX10" fmla="*/ 331663 w 1695514"/>
                    <a:gd name="connsiteY10" fmla="*/ 68193 h 883404"/>
                    <a:gd name="connsiteX11" fmla="*/ 381258 w 1695514"/>
                    <a:gd name="connsiteY11" fmla="*/ 68193 h 883404"/>
                    <a:gd name="connsiteX12" fmla="*/ 381258 w 1695514"/>
                    <a:gd name="connsiteY12" fmla="*/ 102289 h 883404"/>
                    <a:gd name="connsiteX13" fmla="*/ 446351 w 1695514"/>
                    <a:gd name="connsiteY13" fmla="*/ 102289 h 883404"/>
                    <a:gd name="connsiteX14" fmla="*/ 446351 w 1695514"/>
                    <a:gd name="connsiteY14" fmla="*/ 120887 h 883404"/>
                    <a:gd name="connsiteX15" fmla="*/ 468049 w 1695514"/>
                    <a:gd name="connsiteY15" fmla="*/ 120887 h 883404"/>
                    <a:gd name="connsiteX16" fmla="*/ 468049 w 1695514"/>
                    <a:gd name="connsiteY16" fmla="*/ 151884 h 883404"/>
                    <a:gd name="connsiteX17" fmla="*/ 468049 w 1695514"/>
                    <a:gd name="connsiteY17" fmla="*/ 151884 h 883404"/>
                    <a:gd name="connsiteX18" fmla="*/ 492846 w 1695514"/>
                    <a:gd name="connsiteY18" fmla="*/ 176681 h 883404"/>
                    <a:gd name="connsiteX19" fmla="*/ 505244 w 1695514"/>
                    <a:gd name="connsiteY19" fmla="*/ 189079 h 883404"/>
                    <a:gd name="connsiteX20" fmla="*/ 505244 w 1695514"/>
                    <a:gd name="connsiteY20" fmla="*/ 319265 h 883404"/>
                    <a:gd name="connsiteX21" fmla="*/ 523842 w 1695514"/>
                    <a:gd name="connsiteY21" fmla="*/ 319265 h 883404"/>
                    <a:gd name="connsiteX22" fmla="*/ 523842 w 1695514"/>
                    <a:gd name="connsiteY22" fmla="*/ 353362 h 883404"/>
                    <a:gd name="connsiteX23" fmla="*/ 626131 w 1695514"/>
                    <a:gd name="connsiteY23" fmla="*/ 353362 h 883404"/>
                    <a:gd name="connsiteX24" fmla="*/ 626131 w 1695514"/>
                    <a:gd name="connsiteY24" fmla="*/ 371960 h 883404"/>
                    <a:gd name="connsiteX25" fmla="*/ 734619 w 1695514"/>
                    <a:gd name="connsiteY25" fmla="*/ 371960 h 883404"/>
                    <a:gd name="connsiteX26" fmla="*/ 734619 w 1695514"/>
                    <a:gd name="connsiteY26" fmla="*/ 402956 h 883404"/>
                    <a:gd name="connsiteX27" fmla="*/ 753217 w 1695514"/>
                    <a:gd name="connsiteY27" fmla="*/ 402956 h 883404"/>
                    <a:gd name="connsiteX28" fmla="*/ 753217 w 1695514"/>
                    <a:gd name="connsiteY28" fmla="*/ 437053 h 883404"/>
                    <a:gd name="connsiteX29" fmla="*/ 771815 w 1695514"/>
                    <a:gd name="connsiteY29" fmla="*/ 437053 h 883404"/>
                    <a:gd name="connsiteX30" fmla="*/ 771815 w 1695514"/>
                    <a:gd name="connsiteY30" fmla="*/ 477348 h 883404"/>
                    <a:gd name="connsiteX31" fmla="*/ 790413 w 1695514"/>
                    <a:gd name="connsiteY31" fmla="*/ 477348 h 883404"/>
                    <a:gd name="connsiteX32" fmla="*/ 790413 w 1695514"/>
                    <a:gd name="connsiteY32" fmla="*/ 502145 h 883404"/>
                    <a:gd name="connsiteX33" fmla="*/ 852406 w 1695514"/>
                    <a:gd name="connsiteY33" fmla="*/ 502145 h 883404"/>
                    <a:gd name="connsiteX34" fmla="*/ 852406 w 1695514"/>
                    <a:gd name="connsiteY34" fmla="*/ 530042 h 883404"/>
                    <a:gd name="connsiteX35" fmla="*/ 880303 w 1695514"/>
                    <a:gd name="connsiteY35" fmla="*/ 530042 h 883404"/>
                    <a:gd name="connsiteX36" fmla="*/ 880303 w 1695514"/>
                    <a:gd name="connsiteY36" fmla="*/ 545541 h 883404"/>
                    <a:gd name="connsiteX37" fmla="*/ 929898 w 1695514"/>
                    <a:gd name="connsiteY37" fmla="*/ 545541 h 883404"/>
                    <a:gd name="connsiteX38" fmla="*/ 929898 w 1695514"/>
                    <a:gd name="connsiteY38" fmla="*/ 557939 h 883404"/>
                    <a:gd name="connsiteX39" fmla="*/ 994991 w 1695514"/>
                    <a:gd name="connsiteY39" fmla="*/ 557939 h 883404"/>
                    <a:gd name="connsiteX40" fmla="*/ 994991 w 1695514"/>
                    <a:gd name="connsiteY40" fmla="*/ 595135 h 883404"/>
                    <a:gd name="connsiteX41" fmla="*/ 1016689 w 1695514"/>
                    <a:gd name="connsiteY41" fmla="*/ 595135 h 883404"/>
                    <a:gd name="connsiteX42" fmla="*/ 1016689 w 1695514"/>
                    <a:gd name="connsiteY42" fmla="*/ 647830 h 883404"/>
                    <a:gd name="connsiteX43" fmla="*/ 1035286 w 1695514"/>
                    <a:gd name="connsiteY43" fmla="*/ 647830 h 883404"/>
                    <a:gd name="connsiteX44" fmla="*/ 1035286 w 1695514"/>
                    <a:gd name="connsiteY44" fmla="*/ 672627 h 883404"/>
                    <a:gd name="connsiteX45" fmla="*/ 1056984 w 1695514"/>
                    <a:gd name="connsiteY45" fmla="*/ 672627 h 883404"/>
                    <a:gd name="connsiteX46" fmla="*/ 1056984 w 1695514"/>
                    <a:gd name="connsiteY46" fmla="*/ 691225 h 883404"/>
                    <a:gd name="connsiteX47" fmla="*/ 1103479 w 1695514"/>
                    <a:gd name="connsiteY47" fmla="*/ 691225 h 883404"/>
                    <a:gd name="connsiteX48" fmla="*/ 1103479 w 1695514"/>
                    <a:gd name="connsiteY48" fmla="*/ 706723 h 883404"/>
                    <a:gd name="connsiteX49" fmla="*/ 1221266 w 1695514"/>
                    <a:gd name="connsiteY49" fmla="*/ 706723 h 883404"/>
                    <a:gd name="connsiteX50" fmla="*/ 1221266 w 1695514"/>
                    <a:gd name="connsiteY50" fmla="*/ 719122 h 883404"/>
                    <a:gd name="connsiteX51" fmla="*/ 1249163 w 1695514"/>
                    <a:gd name="connsiteY51" fmla="*/ 719122 h 883404"/>
                    <a:gd name="connsiteX52" fmla="*/ 1249163 w 1695514"/>
                    <a:gd name="connsiteY52" fmla="*/ 737720 h 883404"/>
                    <a:gd name="connsiteX53" fmla="*/ 1255362 w 1695514"/>
                    <a:gd name="connsiteY53" fmla="*/ 743919 h 883404"/>
                    <a:gd name="connsiteX54" fmla="*/ 1255362 w 1695514"/>
                    <a:gd name="connsiteY54" fmla="*/ 778015 h 883404"/>
                    <a:gd name="connsiteX55" fmla="*/ 1283259 w 1695514"/>
                    <a:gd name="connsiteY55" fmla="*/ 778015 h 883404"/>
                    <a:gd name="connsiteX56" fmla="*/ 1283259 w 1695514"/>
                    <a:gd name="connsiteY56" fmla="*/ 809012 h 883404"/>
                    <a:gd name="connsiteX57" fmla="*/ 1463040 w 1695514"/>
                    <a:gd name="connsiteY57" fmla="*/ 809012 h 883404"/>
                    <a:gd name="connsiteX58" fmla="*/ 1463040 w 1695514"/>
                    <a:gd name="connsiteY58" fmla="*/ 830710 h 883404"/>
                    <a:gd name="connsiteX59" fmla="*/ 1490937 w 1695514"/>
                    <a:gd name="connsiteY59" fmla="*/ 830710 h 883404"/>
                    <a:gd name="connsiteX60" fmla="*/ 1490937 w 1695514"/>
                    <a:gd name="connsiteY60" fmla="*/ 867905 h 883404"/>
                    <a:gd name="connsiteX61" fmla="*/ 1531232 w 1695514"/>
                    <a:gd name="connsiteY61" fmla="*/ 867905 h 883404"/>
                    <a:gd name="connsiteX62" fmla="*/ 1531232 w 1695514"/>
                    <a:gd name="connsiteY62" fmla="*/ 883404 h 883404"/>
                    <a:gd name="connsiteX63" fmla="*/ 1695514 w 1695514"/>
                    <a:gd name="connsiteY63" fmla="*/ 883404 h 883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1695514" h="883404">
                      <a:moveTo>
                        <a:pt x="0" y="0"/>
                      </a:moveTo>
                      <a:lnTo>
                        <a:pt x="52694" y="0"/>
                      </a:lnTo>
                      <a:lnTo>
                        <a:pt x="52694" y="0"/>
                      </a:lnTo>
                      <a:lnTo>
                        <a:pt x="52694" y="21698"/>
                      </a:lnTo>
                      <a:lnTo>
                        <a:pt x="133285" y="21698"/>
                      </a:lnTo>
                      <a:lnTo>
                        <a:pt x="127086" y="27897"/>
                      </a:lnTo>
                      <a:lnTo>
                        <a:pt x="117787" y="37196"/>
                      </a:lnTo>
                      <a:lnTo>
                        <a:pt x="288268" y="37196"/>
                      </a:lnTo>
                      <a:lnTo>
                        <a:pt x="288268" y="46495"/>
                      </a:lnTo>
                      <a:lnTo>
                        <a:pt x="331663" y="46495"/>
                      </a:lnTo>
                      <a:lnTo>
                        <a:pt x="331663" y="68193"/>
                      </a:lnTo>
                      <a:lnTo>
                        <a:pt x="381258" y="68193"/>
                      </a:lnTo>
                      <a:lnTo>
                        <a:pt x="381258" y="102289"/>
                      </a:lnTo>
                      <a:lnTo>
                        <a:pt x="446351" y="102289"/>
                      </a:lnTo>
                      <a:lnTo>
                        <a:pt x="446351" y="120887"/>
                      </a:lnTo>
                      <a:lnTo>
                        <a:pt x="468049" y="120887"/>
                      </a:lnTo>
                      <a:lnTo>
                        <a:pt x="468049" y="151884"/>
                      </a:lnTo>
                      <a:lnTo>
                        <a:pt x="468049" y="151884"/>
                      </a:lnTo>
                      <a:lnTo>
                        <a:pt x="492846" y="176681"/>
                      </a:lnTo>
                      <a:lnTo>
                        <a:pt x="505244" y="189079"/>
                      </a:lnTo>
                      <a:lnTo>
                        <a:pt x="505244" y="319265"/>
                      </a:lnTo>
                      <a:lnTo>
                        <a:pt x="523842" y="319265"/>
                      </a:lnTo>
                      <a:lnTo>
                        <a:pt x="523842" y="353362"/>
                      </a:lnTo>
                      <a:lnTo>
                        <a:pt x="626131" y="353362"/>
                      </a:lnTo>
                      <a:lnTo>
                        <a:pt x="626131" y="371960"/>
                      </a:lnTo>
                      <a:lnTo>
                        <a:pt x="734619" y="371960"/>
                      </a:lnTo>
                      <a:lnTo>
                        <a:pt x="734619" y="402956"/>
                      </a:lnTo>
                      <a:lnTo>
                        <a:pt x="753217" y="402956"/>
                      </a:lnTo>
                      <a:lnTo>
                        <a:pt x="753217" y="437053"/>
                      </a:lnTo>
                      <a:lnTo>
                        <a:pt x="771815" y="437053"/>
                      </a:lnTo>
                      <a:lnTo>
                        <a:pt x="771815" y="477348"/>
                      </a:lnTo>
                      <a:lnTo>
                        <a:pt x="790413" y="477348"/>
                      </a:lnTo>
                      <a:lnTo>
                        <a:pt x="790413" y="502145"/>
                      </a:lnTo>
                      <a:lnTo>
                        <a:pt x="852406" y="502145"/>
                      </a:lnTo>
                      <a:lnTo>
                        <a:pt x="852406" y="530042"/>
                      </a:lnTo>
                      <a:lnTo>
                        <a:pt x="880303" y="530042"/>
                      </a:lnTo>
                      <a:lnTo>
                        <a:pt x="880303" y="545541"/>
                      </a:lnTo>
                      <a:lnTo>
                        <a:pt x="929898" y="545541"/>
                      </a:lnTo>
                      <a:lnTo>
                        <a:pt x="929898" y="557939"/>
                      </a:lnTo>
                      <a:lnTo>
                        <a:pt x="994991" y="557939"/>
                      </a:lnTo>
                      <a:lnTo>
                        <a:pt x="994991" y="595135"/>
                      </a:lnTo>
                      <a:lnTo>
                        <a:pt x="1016689" y="595135"/>
                      </a:lnTo>
                      <a:lnTo>
                        <a:pt x="1016689" y="647830"/>
                      </a:lnTo>
                      <a:lnTo>
                        <a:pt x="1035286" y="647830"/>
                      </a:lnTo>
                      <a:lnTo>
                        <a:pt x="1035286" y="672627"/>
                      </a:lnTo>
                      <a:lnTo>
                        <a:pt x="1056984" y="672627"/>
                      </a:lnTo>
                      <a:lnTo>
                        <a:pt x="1056984" y="691225"/>
                      </a:lnTo>
                      <a:lnTo>
                        <a:pt x="1103479" y="691225"/>
                      </a:lnTo>
                      <a:lnTo>
                        <a:pt x="1103479" y="706723"/>
                      </a:lnTo>
                      <a:lnTo>
                        <a:pt x="1221266" y="706723"/>
                      </a:lnTo>
                      <a:lnTo>
                        <a:pt x="1221266" y="719122"/>
                      </a:lnTo>
                      <a:lnTo>
                        <a:pt x="1249163" y="719122"/>
                      </a:lnTo>
                      <a:lnTo>
                        <a:pt x="1249163" y="737720"/>
                      </a:lnTo>
                      <a:lnTo>
                        <a:pt x="1255362" y="743919"/>
                      </a:lnTo>
                      <a:lnTo>
                        <a:pt x="1255362" y="778015"/>
                      </a:lnTo>
                      <a:lnTo>
                        <a:pt x="1283259" y="778015"/>
                      </a:lnTo>
                      <a:lnTo>
                        <a:pt x="1283259" y="809012"/>
                      </a:lnTo>
                      <a:lnTo>
                        <a:pt x="1463040" y="809012"/>
                      </a:lnTo>
                      <a:lnTo>
                        <a:pt x="1463040" y="830710"/>
                      </a:lnTo>
                      <a:lnTo>
                        <a:pt x="1490937" y="830710"/>
                      </a:lnTo>
                      <a:lnTo>
                        <a:pt x="1490937" y="867905"/>
                      </a:lnTo>
                      <a:lnTo>
                        <a:pt x="1531232" y="867905"/>
                      </a:lnTo>
                      <a:lnTo>
                        <a:pt x="1531232" y="883404"/>
                      </a:lnTo>
                      <a:lnTo>
                        <a:pt x="1695514" y="883404"/>
                      </a:lnTo>
                    </a:path>
                  </a:pathLst>
                </a:custGeom>
                <a:noFill/>
                <a:ln w="28575">
                  <a:solidFill>
                    <a:schemeClr val="accent4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4BA7F712-1892-495C-9E12-22C9C82A65E0}"/>
                    </a:ext>
                  </a:extLst>
                </p:cNvPr>
                <p:cNvSpPr/>
                <p:nvPr/>
              </p:nvSpPr>
              <p:spPr bwMode="auto">
                <a:xfrm>
                  <a:off x="8762742" y="3595607"/>
                  <a:ext cx="2067474" cy="926798"/>
                </a:xfrm>
                <a:custGeom>
                  <a:avLst/>
                  <a:gdLst>
                    <a:gd name="connsiteX0" fmla="*/ 0 w 2067474"/>
                    <a:gd name="connsiteY0" fmla="*/ 0 h 926798"/>
                    <a:gd name="connsiteX1" fmla="*/ 74392 w 2067474"/>
                    <a:gd name="connsiteY1" fmla="*/ 0 h 926798"/>
                    <a:gd name="connsiteX2" fmla="*/ 74392 w 2067474"/>
                    <a:gd name="connsiteY2" fmla="*/ 34096 h 926798"/>
                    <a:gd name="connsiteX3" fmla="*/ 99189 w 2067474"/>
                    <a:gd name="connsiteY3" fmla="*/ 34096 h 926798"/>
                    <a:gd name="connsiteX4" fmla="*/ 99189 w 2067474"/>
                    <a:gd name="connsiteY4" fmla="*/ 102289 h 926798"/>
                    <a:gd name="connsiteX5" fmla="*/ 285169 w 2067474"/>
                    <a:gd name="connsiteY5" fmla="*/ 102289 h 926798"/>
                    <a:gd name="connsiteX6" fmla="*/ 285169 w 2067474"/>
                    <a:gd name="connsiteY6" fmla="*/ 123986 h 926798"/>
                    <a:gd name="connsiteX7" fmla="*/ 337863 w 2067474"/>
                    <a:gd name="connsiteY7" fmla="*/ 123986 h 926798"/>
                    <a:gd name="connsiteX8" fmla="*/ 337863 w 2067474"/>
                    <a:gd name="connsiteY8" fmla="*/ 154983 h 926798"/>
                    <a:gd name="connsiteX9" fmla="*/ 371959 w 2067474"/>
                    <a:gd name="connsiteY9" fmla="*/ 154983 h 926798"/>
                    <a:gd name="connsiteX10" fmla="*/ 371959 w 2067474"/>
                    <a:gd name="connsiteY10" fmla="*/ 182880 h 926798"/>
                    <a:gd name="connsiteX11" fmla="*/ 536241 w 2067474"/>
                    <a:gd name="connsiteY11" fmla="*/ 182880 h 926798"/>
                    <a:gd name="connsiteX12" fmla="*/ 536241 w 2067474"/>
                    <a:gd name="connsiteY12" fmla="*/ 195278 h 926798"/>
                    <a:gd name="connsiteX13" fmla="*/ 536241 w 2067474"/>
                    <a:gd name="connsiteY13" fmla="*/ 198378 h 926798"/>
                    <a:gd name="connsiteX14" fmla="*/ 570337 w 2067474"/>
                    <a:gd name="connsiteY14" fmla="*/ 198378 h 926798"/>
                    <a:gd name="connsiteX15" fmla="*/ 570337 w 2067474"/>
                    <a:gd name="connsiteY15" fmla="*/ 241773 h 926798"/>
                    <a:gd name="connsiteX16" fmla="*/ 579636 w 2067474"/>
                    <a:gd name="connsiteY16" fmla="*/ 241773 h 926798"/>
                    <a:gd name="connsiteX17" fmla="*/ 579636 w 2067474"/>
                    <a:gd name="connsiteY17" fmla="*/ 288268 h 926798"/>
                    <a:gd name="connsiteX18" fmla="*/ 607533 w 2067474"/>
                    <a:gd name="connsiteY18" fmla="*/ 288268 h 926798"/>
                    <a:gd name="connsiteX19" fmla="*/ 607533 w 2067474"/>
                    <a:gd name="connsiteY19" fmla="*/ 288268 h 926798"/>
                    <a:gd name="connsiteX20" fmla="*/ 616832 w 2067474"/>
                    <a:gd name="connsiteY20" fmla="*/ 297567 h 926798"/>
                    <a:gd name="connsiteX21" fmla="*/ 616832 w 2067474"/>
                    <a:gd name="connsiteY21" fmla="*/ 331664 h 926798"/>
                    <a:gd name="connsiteX22" fmla="*/ 790413 w 2067474"/>
                    <a:gd name="connsiteY22" fmla="*/ 331664 h 926798"/>
                    <a:gd name="connsiteX23" fmla="*/ 790413 w 2067474"/>
                    <a:gd name="connsiteY23" fmla="*/ 350261 h 926798"/>
                    <a:gd name="connsiteX24" fmla="*/ 948496 w 2067474"/>
                    <a:gd name="connsiteY24" fmla="*/ 350261 h 926798"/>
                    <a:gd name="connsiteX25" fmla="*/ 948496 w 2067474"/>
                    <a:gd name="connsiteY25" fmla="*/ 375059 h 926798"/>
                    <a:gd name="connsiteX26" fmla="*/ 1035286 w 2067474"/>
                    <a:gd name="connsiteY26" fmla="*/ 375059 h 926798"/>
                    <a:gd name="connsiteX27" fmla="*/ 1035286 w 2067474"/>
                    <a:gd name="connsiteY27" fmla="*/ 421554 h 926798"/>
                    <a:gd name="connsiteX28" fmla="*/ 1063183 w 2067474"/>
                    <a:gd name="connsiteY28" fmla="*/ 421554 h 926798"/>
                    <a:gd name="connsiteX29" fmla="*/ 1063183 w 2067474"/>
                    <a:gd name="connsiteY29" fmla="*/ 455650 h 926798"/>
                    <a:gd name="connsiteX30" fmla="*/ 1081781 w 2067474"/>
                    <a:gd name="connsiteY30" fmla="*/ 455650 h 926798"/>
                    <a:gd name="connsiteX31" fmla="*/ 1081781 w 2067474"/>
                    <a:gd name="connsiteY31" fmla="*/ 474248 h 926798"/>
                    <a:gd name="connsiteX32" fmla="*/ 1097280 w 2067474"/>
                    <a:gd name="connsiteY32" fmla="*/ 474248 h 926798"/>
                    <a:gd name="connsiteX33" fmla="*/ 1097280 w 2067474"/>
                    <a:gd name="connsiteY33" fmla="*/ 502145 h 926798"/>
                    <a:gd name="connsiteX34" fmla="*/ 1267761 w 2067474"/>
                    <a:gd name="connsiteY34" fmla="*/ 502145 h 926798"/>
                    <a:gd name="connsiteX35" fmla="*/ 1267761 w 2067474"/>
                    <a:gd name="connsiteY35" fmla="*/ 530042 h 926798"/>
                    <a:gd name="connsiteX36" fmla="*/ 1401046 w 2067474"/>
                    <a:gd name="connsiteY36" fmla="*/ 530042 h 926798"/>
                    <a:gd name="connsiteX37" fmla="*/ 1401046 w 2067474"/>
                    <a:gd name="connsiteY37" fmla="*/ 567238 h 926798"/>
                    <a:gd name="connsiteX38" fmla="*/ 1521933 w 2067474"/>
                    <a:gd name="connsiteY38" fmla="*/ 567238 h 926798"/>
                    <a:gd name="connsiteX39" fmla="*/ 1521933 w 2067474"/>
                    <a:gd name="connsiteY39" fmla="*/ 629231 h 926798"/>
                    <a:gd name="connsiteX40" fmla="*/ 1565329 w 2067474"/>
                    <a:gd name="connsiteY40" fmla="*/ 629231 h 926798"/>
                    <a:gd name="connsiteX41" fmla="*/ 1565329 w 2067474"/>
                    <a:gd name="connsiteY41" fmla="*/ 672626 h 926798"/>
                    <a:gd name="connsiteX42" fmla="*/ 1574627 w 2067474"/>
                    <a:gd name="connsiteY42" fmla="*/ 672626 h 926798"/>
                    <a:gd name="connsiteX43" fmla="*/ 1574627 w 2067474"/>
                    <a:gd name="connsiteY43" fmla="*/ 725320 h 926798"/>
                    <a:gd name="connsiteX44" fmla="*/ 1645920 w 2067474"/>
                    <a:gd name="connsiteY44" fmla="*/ 725320 h 926798"/>
                    <a:gd name="connsiteX45" fmla="*/ 1645920 w 2067474"/>
                    <a:gd name="connsiteY45" fmla="*/ 926798 h 926798"/>
                    <a:gd name="connsiteX46" fmla="*/ 2067474 w 2067474"/>
                    <a:gd name="connsiteY46" fmla="*/ 926798 h 926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2067474" h="926798">
                      <a:moveTo>
                        <a:pt x="0" y="0"/>
                      </a:moveTo>
                      <a:lnTo>
                        <a:pt x="74392" y="0"/>
                      </a:lnTo>
                      <a:lnTo>
                        <a:pt x="74392" y="34096"/>
                      </a:lnTo>
                      <a:lnTo>
                        <a:pt x="99189" y="34096"/>
                      </a:lnTo>
                      <a:lnTo>
                        <a:pt x="99189" y="102289"/>
                      </a:lnTo>
                      <a:lnTo>
                        <a:pt x="285169" y="102289"/>
                      </a:lnTo>
                      <a:lnTo>
                        <a:pt x="285169" y="123986"/>
                      </a:lnTo>
                      <a:lnTo>
                        <a:pt x="337863" y="123986"/>
                      </a:lnTo>
                      <a:lnTo>
                        <a:pt x="337863" y="154983"/>
                      </a:lnTo>
                      <a:lnTo>
                        <a:pt x="371959" y="154983"/>
                      </a:lnTo>
                      <a:lnTo>
                        <a:pt x="371959" y="182880"/>
                      </a:lnTo>
                      <a:lnTo>
                        <a:pt x="536241" y="182880"/>
                      </a:lnTo>
                      <a:lnTo>
                        <a:pt x="536241" y="195278"/>
                      </a:lnTo>
                      <a:lnTo>
                        <a:pt x="536241" y="198378"/>
                      </a:lnTo>
                      <a:lnTo>
                        <a:pt x="570337" y="198378"/>
                      </a:lnTo>
                      <a:lnTo>
                        <a:pt x="570337" y="241773"/>
                      </a:lnTo>
                      <a:lnTo>
                        <a:pt x="579636" y="241773"/>
                      </a:lnTo>
                      <a:lnTo>
                        <a:pt x="579636" y="288268"/>
                      </a:lnTo>
                      <a:lnTo>
                        <a:pt x="607533" y="288268"/>
                      </a:lnTo>
                      <a:lnTo>
                        <a:pt x="607533" y="288268"/>
                      </a:lnTo>
                      <a:lnTo>
                        <a:pt x="616832" y="297567"/>
                      </a:lnTo>
                      <a:lnTo>
                        <a:pt x="616832" y="331664"/>
                      </a:lnTo>
                      <a:lnTo>
                        <a:pt x="790413" y="331664"/>
                      </a:lnTo>
                      <a:lnTo>
                        <a:pt x="790413" y="350261"/>
                      </a:lnTo>
                      <a:lnTo>
                        <a:pt x="948496" y="350261"/>
                      </a:lnTo>
                      <a:lnTo>
                        <a:pt x="948496" y="375059"/>
                      </a:lnTo>
                      <a:lnTo>
                        <a:pt x="1035286" y="375059"/>
                      </a:lnTo>
                      <a:lnTo>
                        <a:pt x="1035286" y="421554"/>
                      </a:lnTo>
                      <a:lnTo>
                        <a:pt x="1063183" y="421554"/>
                      </a:lnTo>
                      <a:lnTo>
                        <a:pt x="1063183" y="455650"/>
                      </a:lnTo>
                      <a:lnTo>
                        <a:pt x="1081781" y="455650"/>
                      </a:lnTo>
                      <a:lnTo>
                        <a:pt x="1081781" y="474248"/>
                      </a:lnTo>
                      <a:lnTo>
                        <a:pt x="1097280" y="474248"/>
                      </a:lnTo>
                      <a:lnTo>
                        <a:pt x="1097280" y="502145"/>
                      </a:lnTo>
                      <a:lnTo>
                        <a:pt x="1267761" y="502145"/>
                      </a:lnTo>
                      <a:lnTo>
                        <a:pt x="1267761" y="530042"/>
                      </a:lnTo>
                      <a:lnTo>
                        <a:pt x="1401046" y="530042"/>
                      </a:lnTo>
                      <a:lnTo>
                        <a:pt x="1401046" y="567238"/>
                      </a:lnTo>
                      <a:lnTo>
                        <a:pt x="1521933" y="567238"/>
                      </a:lnTo>
                      <a:lnTo>
                        <a:pt x="1521933" y="629231"/>
                      </a:lnTo>
                      <a:lnTo>
                        <a:pt x="1565329" y="629231"/>
                      </a:lnTo>
                      <a:lnTo>
                        <a:pt x="1565329" y="672626"/>
                      </a:lnTo>
                      <a:lnTo>
                        <a:pt x="1574627" y="672626"/>
                      </a:lnTo>
                      <a:lnTo>
                        <a:pt x="1574627" y="725320"/>
                      </a:lnTo>
                      <a:lnTo>
                        <a:pt x="1645920" y="725320"/>
                      </a:lnTo>
                      <a:lnTo>
                        <a:pt x="1645920" y="926798"/>
                      </a:lnTo>
                      <a:lnTo>
                        <a:pt x="2067474" y="926798"/>
                      </a:lnTo>
                    </a:path>
                  </a:pathLst>
                </a:custGeom>
                <a:noFill/>
                <a:ln w="28575">
                  <a:solidFill>
                    <a:schemeClr val="accent4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2FA72C40-DB7C-46B7-AB35-0506F24C11FC}"/>
                  </a:ext>
                </a:extLst>
              </p:cNvPr>
              <p:cNvSpPr txBox="1"/>
              <p:nvPr/>
            </p:nvSpPr>
            <p:spPr bwMode="auto">
              <a:xfrm>
                <a:off x="8180714" y="2027995"/>
                <a:ext cx="3697357" cy="897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Median PFS, Mos (95% CI)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Pembrolizumab + axitinib: 15.1 (12.6-17.7)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Sunitinib: 11.1 (8.7-12.5) </a:t>
                </a:r>
              </a:p>
            </p:txBody>
          </p: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19E53421-E224-45FF-871D-E1A7B284879A}"/>
                  </a:ext>
                </a:extLst>
              </p:cNvPr>
              <p:cNvGrpSpPr/>
              <p:nvPr/>
            </p:nvGrpSpPr>
            <p:grpSpPr>
              <a:xfrm>
                <a:off x="7958524" y="2336562"/>
                <a:ext cx="227863" cy="239063"/>
                <a:chOff x="2500807" y="2314744"/>
                <a:chExt cx="227863" cy="239063"/>
              </a:xfrm>
            </p:grpSpPr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5C371042-12EB-42C5-B626-B6D91868101F}"/>
                    </a:ext>
                  </a:extLst>
                </p:cNvPr>
                <p:cNvCxnSpPr/>
                <p:nvPr/>
              </p:nvCxnSpPr>
              <p:spPr bwMode="auto">
                <a:xfrm>
                  <a:off x="2500890" y="2314744"/>
                  <a:ext cx="22778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EFCCD982-F9FE-4702-8B7F-A70F67259054}"/>
                    </a:ext>
                  </a:extLst>
                </p:cNvPr>
                <p:cNvCxnSpPr/>
                <p:nvPr/>
              </p:nvCxnSpPr>
              <p:spPr bwMode="auto">
                <a:xfrm>
                  <a:off x="2500807" y="2553807"/>
                  <a:ext cx="22778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0A5149F8-7986-4CCB-A3A2-31E0F2B7B8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20769" y="2700648"/>
                <a:ext cx="0" cy="264832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8C844186-5792-4A15-8B2C-61C0B300B3D1}"/>
                  </a:ext>
                </a:extLst>
              </p:cNvPr>
              <p:cNvGrpSpPr/>
              <p:nvPr/>
            </p:nvGrpSpPr>
            <p:grpSpPr>
              <a:xfrm>
                <a:off x="7058082" y="2709909"/>
                <a:ext cx="53665" cy="2635474"/>
                <a:chOff x="1025550" y="3428999"/>
                <a:chExt cx="93272" cy="1981523"/>
              </a:xfrm>
            </p:grpSpPr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252D93E7-C7B7-450D-A5F5-6EC198D4BAF1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072186" y="5363886"/>
                  <a:ext cx="0" cy="93272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C705C91C-AAC0-43A1-9EBB-F6EE059BCBBA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072186" y="4967583"/>
                  <a:ext cx="0" cy="93272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E71014B8-CAF8-4BB6-80EF-6B70C0E87808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072186" y="4571278"/>
                  <a:ext cx="0" cy="93272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80707052-5D66-4595-BE8E-410E98D55F22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072186" y="4174973"/>
                  <a:ext cx="0" cy="93272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5F5FA134-4CA7-4CDD-A4DC-A344D4370B2A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072186" y="3778668"/>
                  <a:ext cx="0" cy="93272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32DD4AF5-EE58-4AF3-97CB-EB320AF36755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072186" y="3382363"/>
                  <a:ext cx="0" cy="93272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95B2E727-EC79-4ECB-B88E-8838EF509E06}"/>
                  </a:ext>
                </a:extLst>
              </p:cNvPr>
              <p:cNvSpPr txBox="1"/>
              <p:nvPr/>
            </p:nvSpPr>
            <p:spPr>
              <a:xfrm>
                <a:off x="6556789" y="2644114"/>
                <a:ext cx="430887" cy="2719121"/>
              </a:xfrm>
              <a:prstGeom prst="rect">
                <a:avLst/>
              </a:prstGeom>
              <a:noFill/>
            </p:spPr>
            <p:txBody>
              <a:bodyPr vert="vert270" wrap="square">
                <a:spAutoFit/>
              </a:bodyPr>
              <a:lstStyle/>
              <a:p>
                <a:pPr marL="0" marR="0" lvl="0" indent="0" algn="ctr" defTabSz="66566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PFS (%)</a:t>
                </a:r>
              </a:p>
            </p:txBody>
          </p:sp>
          <p:sp>
            <p:nvSpPr>
              <p:cNvPr id="97" name="TextBox 54">
                <a:extLst>
                  <a:ext uri="{FF2B5EF4-FFF2-40B4-BE49-F238E27FC236}">
                    <a16:creationId xmlns:a16="http://schemas.microsoft.com/office/drawing/2014/main" id="{4CF2907E-65E0-4058-A88D-88D2A74017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13958" y="5609916"/>
                <a:ext cx="329072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887413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defTabSz="887413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defTabSz="887413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defTabSz="887413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defTabSz="887413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defTabSz="88741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defTabSz="88741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defTabSz="88741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defTabSz="88741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66556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Mos</a:t>
                </a:r>
              </a:p>
            </p:txBody>
          </p:sp>
          <p:sp>
            <p:nvSpPr>
              <p:cNvPr id="98" name="Rectangle 119">
                <a:extLst>
                  <a:ext uri="{FF2B5EF4-FFF2-40B4-BE49-F238E27FC236}">
                    <a16:creationId xmlns:a16="http://schemas.microsoft.com/office/drawing/2014/main" id="{BCFC4E73-915F-47B3-8DD9-219D2B1E28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00658" y="4634771"/>
                <a:ext cx="314946" cy="365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20</a:t>
                </a:r>
              </a:p>
            </p:txBody>
          </p:sp>
          <p:sp>
            <p:nvSpPr>
              <p:cNvPr id="99" name="Rectangle 120">
                <a:extLst>
                  <a:ext uri="{FF2B5EF4-FFF2-40B4-BE49-F238E27FC236}">
                    <a16:creationId xmlns:a16="http://schemas.microsoft.com/office/drawing/2014/main" id="{71E5D18F-2CFD-4348-890E-97886515E9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00658" y="4109555"/>
                <a:ext cx="314946" cy="365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40</a:t>
                </a:r>
              </a:p>
            </p:txBody>
          </p:sp>
          <p:sp>
            <p:nvSpPr>
              <p:cNvPr id="100" name="Rectangle 120">
                <a:extLst>
                  <a:ext uri="{FF2B5EF4-FFF2-40B4-BE49-F238E27FC236}">
                    <a16:creationId xmlns:a16="http://schemas.microsoft.com/office/drawing/2014/main" id="{6A8FB30C-5452-4027-BE92-EB6E05DD8C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00658" y="3584339"/>
                <a:ext cx="314946" cy="365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60</a:t>
                </a:r>
              </a:p>
            </p:txBody>
          </p:sp>
          <p:sp>
            <p:nvSpPr>
              <p:cNvPr id="101" name="Rectangle 122">
                <a:extLst>
                  <a:ext uri="{FF2B5EF4-FFF2-40B4-BE49-F238E27FC236}">
                    <a16:creationId xmlns:a16="http://schemas.microsoft.com/office/drawing/2014/main" id="{2CA06F91-C5DC-49B0-B297-A92F82D02A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00658" y="3059123"/>
                <a:ext cx="314946" cy="365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80</a:t>
                </a:r>
              </a:p>
            </p:txBody>
          </p:sp>
          <p:sp>
            <p:nvSpPr>
              <p:cNvPr id="102" name="Rectangle 122">
                <a:extLst>
                  <a:ext uri="{FF2B5EF4-FFF2-40B4-BE49-F238E27FC236}">
                    <a16:creationId xmlns:a16="http://schemas.microsoft.com/office/drawing/2014/main" id="{27CA598D-A93A-42CF-A7EE-CB1F12EAF1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4147" y="5159989"/>
                <a:ext cx="231458" cy="365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0</a:t>
                </a:r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C36985D9-3C95-4E9E-B982-E41291C672B9}"/>
                  </a:ext>
                </a:extLst>
              </p:cNvPr>
              <p:cNvGrpSpPr/>
              <p:nvPr/>
            </p:nvGrpSpPr>
            <p:grpSpPr>
              <a:xfrm>
                <a:off x="6956108" y="5346659"/>
                <a:ext cx="3900340" cy="984093"/>
                <a:chOff x="1147000" y="5330352"/>
                <a:chExt cx="4319375" cy="984093"/>
              </a:xfrm>
            </p:grpSpPr>
            <p:sp>
              <p:nvSpPr>
                <p:cNvPr id="104" name="Rectangle 122">
                  <a:extLst>
                    <a:ext uri="{FF2B5EF4-FFF2-40B4-BE49-F238E27FC236}">
                      <a16:creationId xmlns:a16="http://schemas.microsoft.com/office/drawing/2014/main" id="{139D37F0-A1E9-4284-A52D-5ECC545E22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27544" y="5330352"/>
                  <a:ext cx="348782" cy="9636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700"/>
                    </a:spcAft>
                    <a:buClr>
                      <a:srgbClr val="8B3D9A"/>
                    </a:buClr>
                    <a:buFont typeface="Wingdings" panose="05000000000000000000" pitchFamily="2" charset="2"/>
                    <a:buChar char="§"/>
                    <a:defRPr sz="2400">
                      <a:solidFill>
                        <a:srgbClr val="FEFDDE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700"/>
                    </a:spcAft>
                    <a:buClr>
                      <a:srgbClr val="8B3D9A"/>
                    </a:buClr>
                    <a:buFont typeface="Arial" panose="020B0604020202020204" pitchFamily="34" charset="0"/>
                    <a:buChar char="–"/>
                    <a:defRPr sz="2200">
                      <a:solidFill>
                        <a:srgbClr val="FEFDDE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700"/>
                    </a:spcAft>
                    <a:buClr>
                      <a:srgbClr val="8B3D9A"/>
                    </a:buClr>
                    <a:buFont typeface="Arial" panose="020B0604020202020204" pitchFamily="34" charset="0"/>
                    <a:buChar char="–"/>
                    <a:defRPr sz="2000">
                      <a:solidFill>
                        <a:srgbClr val="FEFDDE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700"/>
                    </a:spcAft>
                    <a:buClr>
                      <a:srgbClr val="8B3D9A"/>
                    </a:buClr>
                    <a:buFont typeface="Arial" panose="020B0604020202020204" pitchFamily="34" charset="0"/>
                    <a:buChar char="–"/>
                    <a:defRPr>
                      <a:solidFill>
                        <a:srgbClr val="FEFDDE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700"/>
                    </a:spcAft>
                    <a:buClr>
                      <a:srgbClr val="8B3D9A"/>
                    </a:buClr>
                    <a:buFont typeface="Arial" panose="020B0604020202020204" pitchFamily="34" charset="0"/>
                    <a:buChar char="–"/>
                    <a:defRPr sz="1600">
                      <a:solidFill>
                        <a:srgbClr val="FEFDDE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700"/>
                    </a:spcAft>
                    <a:buClr>
                      <a:srgbClr val="8B3D9A"/>
                    </a:buClr>
                    <a:buFont typeface="Arial" panose="020B0604020202020204" pitchFamily="34" charset="0"/>
                    <a:buChar char="–"/>
                    <a:defRPr sz="1600">
                      <a:solidFill>
                        <a:srgbClr val="FEFDDE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700"/>
                    </a:spcAft>
                    <a:buClr>
                      <a:srgbClr val="8B3D9A"/>
                    </a:buClr>
                    <a:buFont typeface="Arial" panose="020B0604020202020204" pitchFamily="34" charset="0"/>
                    <a:buChar char="–"/>
                    <a:defRPr sz="1600">
                      <a:solidFill>
                        <a:srgbClr val="FEFDDE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700"/>
                    </a:spcAft>
                    <a:buClr>
                      <a:srgbClr val="8B3D9A"/>
                    </a:buClr>
                    <a:buFont typeface="Arial" panose="020B0604020202020204" pitchFamily="34" charset="0"/>
                    <a:buChar char="–"/>
                    <a:defRPr sz="1600">
                      <a:solidFill>
                        <a:srgbClr val="FEFDDE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700"/>
                    </a:spcAft>
                    <a:buClr>
                      <a:srgbClr val="8B3D9A"/>
                    </a:buClr>
                    <a:buFont typeface="Arial" panose="020B0604020202020204" pitchFamily="34" charset="0"/>
                    <a:buChar char="–"/>
                    <a:defRPr sz="1600">
                      <a:solidFill>
                        <a:srgbClr val="FEFDDE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ctr" defTabSz="6858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GB" alt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16</a:t>
                  </a:r>
                </a:p>
                <a:p>
                  <a:pPr marL="0" marR="0" lvl="0" indent="0" algn="ctr" defTabSz="6858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  <a:p>
                  <a:pPr marL="0" marR="0" lvl="0" indent="0" algn="ctr" defTabSz="6858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GB" alt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823B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42</a:t>
                  </a:r>
                </a:p>
                <a:p>
                  <a:pPr marL="0" marR="0" lvl="0" indent="0" algn="ctr" defTabSz="6858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GB" alt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1471D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29</a:t>
                  </a:r>
                  <a:endPara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5AE0BE65-6A46-4FA9-AC07-6EAAE0AA9BE6}"/>
                    </a:ext>
                  </a:extLst>
                </p:cNvPr>
                <p:cNvGrpSpPr/>
                <p:nvPr/>
              </p:nvGrpSpPr>
              <p:grpSpPr>
                <a:xfrm>
                  <a:off x="1147000" y="5331324"/>
                  <a:ext cx="4319375" cy="983121"/>
                  <a:chOff x="1562475" y="5108474"/>
                  <a:chExt cx="3523645" cy="983121"/>
                </a:xfrm>
              </p:grpSpPr>
              <p:sp>
                <p:nvSpPr>
                  <p:cNvPr id="106" name="Rectangle 122">
                    <a:extLst>
                      <a:ext uri="{FF2B5EF4-FFF2-40B4-BE49-F238E27FC236}">
                        <a16:creationId xmlns:a16="http://schemas.microsoft.com/office/drawing/2014/main" id="{706BFA94-1B7A-4D2F-985A-609187D7F0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62475" y="5118587"/>
                    <a:ext cx="304255" cy="96366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Wingdings" panose="05000000000000000000" pitchFamily="2" charset="2"/>
                      <a:buChar char="§"/>
                      <a:defRPr sz="24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2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0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0</a:t>
                    </a:r>
                  </a:p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endParaRPr kumimoji="0" lang="en-GB" alt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823B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432</a:t>
                    </a:r>
                  </a:p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1471D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429</a:t>
                    </a:r>
                  </a:p>
                </p:txBody>
              </p:sp>
              <p:sp>
                <p:nvSpPr>
                  <p:cNvPr id="107" name="Rectangle 122">
                    <a:extLst>
                      <a:ext uri="{FF2B5EF4-FFF2-40B4-BE49-F238E27FC236}">
                        <a16:creationId xmlns:a16="http://schemas.microsoft.com/office/drawing/2014/main" id="{18B9B674-C4E7-460F-A0EE-6E23B93E57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09341" y="5122295"/>
                    <a:ext cx="235647" cy="3385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Wingdings" panose="05000000000000000000" pitchFamily="2" charset="2"/>
                      <a:buChar char="§"/>
                      <a:defRPr sz="24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2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0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2</a:t>
                    </a:r>
                  </a:p>
                </p:txBody>
              </p:sp>
              <p:sp>
                <p:nvSpPr>
                  <p:cNvPr id="108" name="Rectangle 122">
                    <a:extLst>
                      <a:ext uri="{FF2B5EF4-FFF2-40B4-BE49-F238E27FC236}">
                        <a16:creationId xmlns:a16="http://schemas.microsoft.com/office/drawing/2014/main" id="{3D9A9260-6C00-4FD3-B180-9F07AB1623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09542" y="5122295"/>
                    <a:ext cx="304255" cy="96366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Wingdings" panose="05000000000000000000" pitchFamily="2" charset="2"/>
                      <a:buChar char="§"/>
                      <a:defRPr sz="24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2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0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4</a:t>
                    </a:r>
                  </a:p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endParaRPr kumimoji="0" lang="en-GB" alt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823B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357</a:t>
                    </a:r>
                  </a:p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1471D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302</a:t>
                    </a:r>
                  </a:p>
                </p:txBody>
              </p:sp>
              <p:sp>
                <p:nvSpPr>
                  <p:cNvPr id="109" name="Rectangle 122">
                    <a:extLst>
                      <a:ext uri="{FF2B5EF4-FFF2-40B4-BE49-F238E27FC236}">
                        <a16:creationId xmlns:a16="http://schemas.microsoft.com/office/drawing/2014/main" id="{3B164AF7-227E-4E03-9163-BA6278F3CE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55726" y="5118342"/>
                    <a:ext cx="260964" cy="3385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Wingdings" panose="05000000000000000000" pitchFamily="2" charset="2"/>
                      <a:buChar char="§"/>
                      <a:defRPr sz="24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2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0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6</a:t>
                    </a:r>
                  </a:p>
                </p:txBody>
              </p:sp>
              <p:sp>
                <p:nvSpPr>
                  <p:cNvPr id="110" name="Rectangle 122">
                    <a:extLst>
                      <a:ext uri="{FF2B5EF4-FFF2-40B4-BE49-F238E27FC236}">
                        <a16:creationId xmlns:a16="http://schemas.microsoft.com/office/drawing/2014/main" id="{68922BEE-4A4F-44D2-9E42-ECA4088549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9286" y="5127928"/>
                    <a:ext cx="304255" cy="96366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Wingdings" panose="05000000000000000000" pitchFamily="2" charset="2"/>
                      <a:buChar char="§"/>
                      <a:defRPr sz="24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2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0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8</a:t>
                    </a:r>
                  </a:p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endParaRPr kumimoji="0" lang="en-GB" alt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823B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251</a:t>
                    </a:r>
                  </a:p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1471D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193</a:t>
                    </a:r>
                  </a:p>
                </p:txBody>
              </p:sp>
              <p:sp>
                <p:nvSpPr>
                  <p:cNvPr id="111" name="Rectangle 122">
                    <a:extLst>
                      <a:ext uri="{FF2B5EF4-FFF2-40B4-BE49-F238E27FC236}">
                        <a16:creationId xmlns:a16="http://schemas.microsoft.com/office/drawing/2014/main" id="{2AC81A91-E760-4E4B-A2E0-F0541BC0EE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55638" y="5129127"/>
                    <a:ext cx="355094" cy="3385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Wingdings" panose="05000000000000000000" pitchFamily="2" charset="2"/>
                      <a:buChar char="§"/>
                      <a:defRPr sz="24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2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0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10</a:t>
                    </a:r>
                  </a:p>
                </p:txBody>
              </p:sp>
              <p:sp>
                <p:nvSpPr>
                  <p:cNvPr id="112" name="Rectangle 122">
                    <a:extLst>
                      <a:ext uri="{FF2B5EF4-FFF2-40B4-BE49-F238E27FC236}">
                        <a16:creationId xmlns:a16="http://schemas.microsoft.com/office/drawing/2014/main" id="{9E03BCAD-0DA3-4123-BD88-2B8C933683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92930" y="5117143"/>
                    <a:ext cx="304255" cy="96366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Wingdings" panose="05000000000000000000" pitchFamily="2" charset="2"/>
                      <a:buChar char="§"/>
                      <a:defRPr sz="24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2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0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12</a:t>
                    </a:r>
                  </a:p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endParaRPr kumimoji="0" lang="en-GB" alt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823B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140</a:t>
                    </a:r>
                  </a:p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1471D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89</a:t>
                    </a:r>
                  </a:p>
                </p:txBody>
              </p:sp>
              <p:sp>
                <p:nvSpPr>
                  <p:cNvPr id="113" name="Rectangle 122">
                    <a:extLst>
                      <a:ext uri="{FF2B5EF4-FFF2-40B4-BE49-F238E27FC236}">
                        <a16:creationId xmlns:a16="http://schemas.microsoft.com/office/drawing/2014/main" id="{CB853DDA-57C8-4420-8717-73AC5E6F4C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799740" y="5108474"/>
                    <a:ext cx="355094" cy="3385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Wingdings" panose="05000000000000000000" pitchFamily="2" charset="2"/>
                      <a:buChar char="§"/>
                      <a:defRPr sz="24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2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0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14</a:t>
                    </a:r>
                  </a:p>
                </p:txBody>
              </p:sp>
              <p:sp>
                <p:nvSpPr>
                  <p:cNvPr id="114" name="Rectangle 122">
                    <a:extLst>
                      <a:ext uri="{FF2B5EF4-FFF2-40B4-BE49-F238E27FC236}">
                        <a16:creationId xmlns:a16="http://schemas.microsoft.com/office/drawing/2014/main" id="{8A4F72F8-3342-4A84-B46B-9BE8C0CD36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53765" y="5113305"/>
                    <a:ext cx="355094" cy="3385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Wingdings" panose="05000000000000000000" pitchFamily="2" charset="2"/>
                      <a:buChar char="§"/>
                      <a:defRPr sz="24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2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0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18</a:t>
                    </a:r>
                  </a:p>
                </p:txBody>
              </p:sp>
              <p:sp>
                <p:nvSpPr>
                  <p:cNvPr id="115" name="Rectangle 122">
                    <a:extLst>
                      <a:ext uri="{FF2B5EF4-FFF2-40B4-BE49-F238E27FC236}">
                        <a16:creationId xmlns:a16="http://schemas.microsoft.com/office/drawing/2014/main" id="{10217402-6D99-4A74-A108-1779DA2A7E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01592" y="5113304"/>
                    <a:ext cx="284528" cy="96366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Wingdings" panose="05000000000000000000" pitchFamily="2" charset="2"/>
                      <a:buChar char="§"/>
                      <a:defRPr sz="24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2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20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1000"/>
                      </a:spcBef>
                      <a:spcAft>
                        <a:spcPts val="700"/>
                      </a:spcAft>
                      <a:buClr>
                        <a:srgbClr val="8B3D9A"/>
                      </a:buClr>
                      <a:buFont typeface="Arial" panose="020B0604020202020204" pitchFamily="34" charset="0"/>
                      <a:buChar char="–"/>
                      <a:defRPr sz="1600">
                        <a:solidFill>
                          <a:srgbClr val="FEFDDE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20</a:t>
                    </a:r>
                  </a:p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endParaRPr kumimoji="0" lang="en-GB" alt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823B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3</a:t>
                    </a:r>
                  </a:p>
                  <a:p>
                    <a:pPr marL="0" marR="0" lvl="0" indent="0" algn="ctr" defTabSz="6858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GB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1471D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rPr>
                      <a:t>1</a:t>
                    </a:r>
                    <a:endParaRPr kumimoji="0" lang="en-GB" alt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1471D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F65D51DD-2D17-41B0-A016-C36EA16F5F64}"/>
                  </a:ext>
                </a:extLst>
              </p:cNvPr>
              <p:cNvGrpSpPr/>
              <p:nvPr/>
            </p:nvGrpSpPr>
            <p:grpSpPr>
              <a:xfrm>
                <a:off x="7094847" y="5337544"/>
                <a:ext cx="4314693" cy="83073"/>
                <a:chOff x="1289019" y="5321237"/>
                <a:chExt cx="4314693" cy="83073"/>
              </a:xfrm>
            </p:grpSpPr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92AE9DF5-F2CF-4584-B921-BCA159936AB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1289019" y="5329077"/>
                  <a:ext cx="4310592" cy="1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AF0785CC-F80D-4FD0-963C-B47C098163C1}"/>
                    </a:ext>
                  </a:extLst>
                </p:cNvPr>
                <p:cNvGrpSpPr/>
                <p:nvPr/>
              </p:nvGrpSpPr>
              <p:grpSpPr>
                <a:xfrm>
                  <a:off x="1319947" y="5330136"/>
                  <a:ext cx="2866602" cy="74174"/>
                  <a:chOff x="1166111" y="4760565"/>
                  <a:chExt cx="4675754" cy="75718"/>
                </a:xfrm>
              </p:grpSpPr>
              <p:grpSp>
                <p:nvGrpSpPr>
                  <p:cNvPr id="125" name="Group 124">
                    <a:extLst>
                      <a:ext uri="{FF2B5EF4-FFF2-40B4-BE49-F238E27FC236}">
                        <a16:creationId xmlns:a16="http://schemas.microsoft.com/office/drawing/2014/main" id="{B190EAF1-0C04-4DA0-8CA7-3854DD2AD4AA}"/>
                      </a:ext>
                    </a:extLst>
                  </p:cNvPr>
                  <p:cNvGrpSpPr/>
                  <p:nvPr/>
                </p:nvGrpSpPr>
                <p:grpSpPr>
                  <a:xfrm>
                    <a:off x="1166111" y="4760565"/>
                    <a:ext cx="3506815" cy="75718"/>
                    <a:chOff x="1134003" y="5403449"/>
                    <a:chExt cx="3506815" cy="75718"/>
                  </a:xfrm>
                </p:grpSpPr>
                <p:cxnSp>
                  <p:nvCxnSpPr>
                    <p:cNvPr id="129" name="Straight Connector 128">
                      <a:extLst>
                        <a:ext uri="{FF2B5EF4-FFF2-40B4-BE49-F238E27FC236}">
                          <a16:creationId xmlns:a16="http://schemas.microsoft.com/office/drawing/2014/main" id="{DFA5D76C-82B9-4ED4-9446-DC2AC9425603}"/>
                        </a:ext>
                      </a:extLst>
                    </p:cNvPr>
                    <p:cNvCxnSpPr/>
                    <p:nvPr/>
                  </p:nvCxnSpPr>
                  <p:spPr bwMode="auto">
                    <a:xfrm rot="10800000">
                      <a:off x="2887410" y="5403449"/>
                      <a:ext cx="0" cy="75718"/>
                    </a:xfrm>
                    <a:prstGeom prst="line">
                      <a:avLst/>
                    </a:prstGeom>
                    <a:ln w="28575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0" name="Straight Connector 129">
                      <a:extLst>
                        <a:ext uri="{FF2B5EF4-FFF2-40B4-BE49-F238E27FC236}">
                          <a16:creationId xmlns:a16="http://schemas.microsoft.com/office/drawing/2014/main" id="{90C3AD0C-B4F2-48C9-A64D-60CC1775CBD0}"/>
                        </a:ext>
                      </a:extLst>
                    </p:cNvPr>
                    <p:cNvCxnSpPr/>
                    <p:nvPr/>
                  </p:nvCxnSpPr>
                  <p:spPr bwMode="auto">
                    <a:xfrm rot="10800000">
                      <a:off x="2302941" y="5403449"/>
                      <a:ext cx="0" cy="75718"/>
                    </a:xfrm>
                    <a:prstGeom prst="line">
                      <a:avLst/>
                    </a:prstGeom>
                    <a:ln w="28575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1" name="Straight Connector 130">
                      <a:extLst>
                        <a:ext uri="{FF2B5EF4-FFF2-40B4-BE49-F238E27FC236}">
                          <a16:creationId xmlns:a16="http://schemas.microsoft.com/office/drawing/2014/main" id="{B94320A1-0455-4977-AFBA-B34293A8657A}"/>
                        </a:ext>
                      </a:extLst>
                    </p:cNvPr>
                    <p:cNvCxnSpPr/>
                    <p:nvPr/>
                  </p:nvCxnSpPr>
                  <p:spPr bwMode="auto">
                    <a:xfrm rot="10800000">
                      <a:off x="1718472" y="5403449"/>
                      <a:ext cx="0" cy="75718"/>
                    </a:xfrm>
                    <a:prstGeom prst="line">
                      <a:avLst/>
                    </a:prstGeom>
                    <a:ln w="28575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2" name="Straight Connector 131">
                      <a:extLst>
                        <a:ext uri="{FF2B5EF4-FFF2-40B4-BE49-F238E27FC236}">
                          <a16:creationId xmlns:a16="http://schemas.microsoft.com/office/drawing/2014/main" id="{CF9C804F-68B9-451C-91A6-0955868D6093}"/>
                        </a:ext>
                      </a:extLst>
                    </p:cNvPr>
                    <p:cNvCxnSpPr/>
                    <p:nvPr/>
                  </p:nvCxnSpPr>
                  <p:spPr bwMode="auto">
                    <a:xfrm rot="10800000">
                      <a:off x="1134003" y="5403449"/>
                      <a:ext cx="0" cy="75718"/>
                    </a:xfrm>
                    <a:prstGeom prst="line">
                      <a:avLst/>
                    </a:prstGeom>
                    <a:ln w="28575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3" name="Straight Connector 132">
                      <a:extLst>
                        <a:ext uri="{FF2B5EF4-FFF2-40B4-BE49-F238E27FC236}">
                          <a16:creationId xmlns:a16="http://schemas.microsoft.com/office/drawing/2014/main" id="{59605EBB-11DE-4F51-9B75-CBEC3CC6E054}"/>
                        </a:ext>
                      </a:extLst>
                    </p:cNvPr>
                    <p:cNvCxnSpPr/>
                    <p:nvPr/>
                  </p:nvCxnSpPr>
                  <p:spPr bwMode="auto">
                    <a:xfrm rot="10800000">
                      <a:off x="4640818" y="5403449"/>
                      <a:ext cx="0" cy="75718"/>
                    </a:xfrm>
                    <a:prstGeom prst="line">
                      <a:avLst/>
                    </a:prstGeom>
                    <a:ln w="28575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4" name="Straight Connector 133">
                      <a:extLst>
                        <a:ext uri="{FF2B5EF4-FFF2-40B4-BE49-F238E27FC236}">
                          <a16:creationId xmlns:a16="http://schemas.microsoft.com/office/drawing/2014/main" id="{790D8FE7-1441-40D8-9FCC-C65AB5A6B1EE}"/>
                        </a:ext>
                      </a:extLst>
                    </p:cNvPr>
                    <p:cNvCxnSpPr/>
                    <p:nvPr/>
                  </p:nvCxnSpPr>
                  <p:spPr bwMode="auto">
                    <a:xfrm rot="10800000">
                      <a:off x="4056348" y="5403449"/>
                      <a:ext cx="0" cy="75718"/>
                    </a:xfrm>
                    <a:prstGeom prst="line">
                      <a:avLst/>
                    </a:prstGeom>
                    <a:ln w="28575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5" name="Straight Connector 134">
                      <a:extLst>
                        <a:ext uri="{FF2B5EF4-FFF2-40B4-BE49-F238E27FC236}">
                          <a16:creationId xmlns:a16="http://schemas.microsoft.com/office/drawing/2014/main" id="{A5075750-30B9-4D55-A7B6-6E815EA9DF68}"/>
                        </a:ext>
                      </a:extLst>
                    </p:cNvPr>
                    <p:cNvCxnSpPr/>
                    <p:nvPr/>
                  </p:nvCxnSpPr>
                  <p:spPr bwMode="auto">
                    <a:xfrm rot="10800000">
                      <a:off x="3471879" y="5403449"/>
                      <a:ext cx="0" cy="75718"/>
                    </a:xfrm>
                    <a:prstGeom prst="line">
                      <a:avLst/>
                    </a:prstGeom>
                    <a:ln w="28575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26" name="Group 125">
                    <a:extLst>
                      <a:ext uri="{FF2B5EF4-FFF2-40B4-BE49-F238E27FC236}">
                        <a16:creationId xmlns:a16="http://schemas.microsoft.com/office/drawing/2014/main" id="{31466E5C-10D3-4AFF-9DA7-9DDCCD852434}"/>
                      </a:ext>
                    </a:extLst>
                  </p:cNvPr>
                  <p:cNvGrpSpPr/>
                  <p:nvPr/>
                </p:nvGrpSpPr>
                <p:grpSpPr>
                  <a:xfrm>
                    <a:off x="5257395" y="4760565"/>
                    <a:ext cx="584470" cy="75718"/>
                    <a:chOff x="4056348" y="5403449"/>
                    <a:chExt cx="584470" cy="75718"/>
                  </a:xfrm>
                </p:grpSpPr>
                <p:cxnSp>
                  <p:nvCxnSpPr>
                    <p:cNvPr id="127" name="Straight Connector 126">
                      <a:extLst>
                        <a:ext uri="{FF2B5EF4-FFF2-40B4-BE49-F238E27FC236}">
                          <a16:creationId xmlns:a16="http://schemas.microsoft.com/office/drawing/2014/main" id="{F6700F2B-6621-4639-80C0-E856BB3CA6F3}"/>
                        </a:ext>
                      </a:extLst>
                    </p:cNvPr>
                    <p:cNvCxnSpPr/>
                    <p:nvPr/>
                  </p:nvCxnSpPr>
                  <p:spPr bwMode="auto">
                    <a:xfrm rot="10800000">
                      <a:off x="4640818" y="5403449"/>
                      <a:ext cx="0" cy="75718"/>
                    </a:xfrm>
                    <a:prstGeom prst="line">
                      <a:avLst/>
                    </a:prstGeom>
                    <a:ln w="28575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8" name="Straight Connector 127">
                      <a:extLst>
                        <a:ext uri="{FF2B5EF4-FFF2-40B4-BE49-F238E27FC236}">
                          <a16:creationId xmlns:a16="http://schemas.microsoft.com/office/drawing/2014/main" id="{9DC1405B-97A2-4A52-8247-685237F70C93}"/>
                        </a:ext>
                      </a:extLst>
                    </p:cNvPr>
                    <p:cNvCxnSpPr/>
                    <p:nvPr/>
                  </p:nvCxnSpPr>
                  <p:spPr bwMode="auto">
                    <a:xfrm rot="10800000">
                      <a:off x="4056348" y="5403449"/>
                      <a:ext cx="0" cy="75718"/>
                    </a:xfrm>
                    <a:prstGeom prst="line">
                      <a:avLst/>
                    </a:prstGeom>
                    <a:ln w="28575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BC584FCC-6EDB-4DE0-BAF2-E8B7AF6FDCAA}"/>
                    </a:ext>
                  </a:extLst>
                </p:cNvPr>
                <p:cNvGrpSpPr/>
                <p:nvPr/>
              </p:nvGrpSpPr>
              <p:grpSpPr>
                <a:xfrm>
                  <a:off x="4534810" y="5324837"/>
                  <a:ext cx="358326" cy="74174"/>
                  <a:chOff x="4056348" y="5403449"/>
                  <a:chExt cx="584470" cy="75718"/>
                </a:xfrm>
              </p:grpSpPr>
              <p:cxnSp>
                <p:nvCxnSpPr>
                  <p:cNvPr id="123" name="Straight Connector 122">
                    <a:extLst>
                      <a:ext uri="{FF2B5EF4-FFF2-40B4-BE49-F238E27FC236}">
                        <a16:creationId xmlns:a16="http://schemas.microsoft.com/office/drawing/2014/main" id="{9196A4AC-8AA2-4DDC-B5BB-009C9D8599D8}"/>
                      </a:ext>
                    </a:extLst>
                  </p:cNvPr>
                  <p:cNvCxnSpPr/>
                  <p:nvPr/>
                </p:nvCxnSpPr>
                <p:spPr bwMode="auto">
                  <a:xfrm rot="10800000">
                    <a:off x="4640818" y="5403449"/>
                    <a:ext cx="0" cy="75718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Straight Connector 123">
                    <a:extLst>
                      <a:ext uri="{FF2B5EF4-FFF2-40B4-BE49-F238E27FC236}">
                        <a16:creationId xmlns:a16="http://schemas.microsoft.com/office/drawing/2014/main" id="{84C2CE43-93EB-4E11-B927-D91ED3E0B3A9}"/>
                      </a:ext>
                    </a:extLst>
                  </p:cNvPr>
                  <p:cNvCxnSpPr/>
                  <p:nvPr/>
                </p:nvCxnSpPr>
                <p:spPr bwMode="auto">
                  <a:xfrm rot="10800000">
                    <a:off x="4056348" y="5403449"/>
                    <a:ext cx="0" cy="75718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05AAB8CE-1A9D-4918-A751-5E50B5555136}"/>
                    </a:ext>
                  </a:extLst>
                </p:cNvPr>
                <p:cNvGrpSpPr/>
                <p:nvPr/>
              </p:nvGrpSpPr>
              <p:grpSpPr>
                <a:xfrm>
                  <a:off x="5253018" y="5321237"/>
                  <a:ext cx="350694" cy="74174"/>
                  <a:chOff x="4056348" y="5403449"/>
                  <a:chExt cx="572021" cy="75718"/>
                </a:xfrm>
              </p:grpSpPr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id="{ED3842D9-E42A-420E-BDEC-16F5836DE82C}"/>
                      </a:ext>
                    </a:extLst>
                  </p:cNvPr>
                  <p:cNvCxnSpPr/>
                  <p:nvPr/>
                </p:nvCxnSpPr>
                <p:spPr bwMode="auto">
                  <a:xfrm rot="10800000">
                    <a:off x="4628369" y="5403449"/>
                    <a:ext cx="0" cy="75718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Straight Connector 121">
                    <a:extLst>
                      <a:ext uri="{FF2B5EF4-FFF2-40B4-BE49-F238E27FC236}">
                        <a16:creationId xmlns:a16="http://schemas.microsoft.com/office/drawing/2014/main" id="{9D4E87E7-1F6A-42D8-8726-DB315A7D15A5}"/>
                      </a:ext>
                    </a:extLst>
                  </p:cNvPr>
                  <p:cNvCxnSpPr/>
                  <p:nvPr/>
                </p:nvCxnSpPr>
                <p:spPr bwMode="auto">
                  <a:xfrm rot="10800000">
                    <a:off x="4056348" y="5403449"/>
                    <a:ext cx="0" cy="75718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36" name="Rectangle 122">
                <a:extLst>
                  <a:ext uri="{FF2B5EF4-FFF2-40B4-BE49-F238E27FC236}">
                    <a16:creationId xmlns:a16="http://schemas.microsoft.com/office/drawing/2014/main" id="{1C61A278-41BC-4AF1-8FFB-C6FBD67C91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78033" y="5351977"/>
                <a:ext cx="39305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22</a:t>
                </a:r>
              </a:p>
            </p:txBody>
          </p:sp>
          <p:sp>
            <p:nvSpPr>
              <p:cNvPr id="137" name="Rectangle 122">
                <a:extLst>
                  <a:ext uri="{FF2B5EF4-FFF2-40B4-BE49-F238E27FC236}">
                    <a16:creationId xmlns:a16="http://schemas.microsoft.com/office/drawing/2014/main" id="{2888E265-5117-4C11-962E-28831D781C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47781" y="5351977"/>
                <a:ext cx="314946" cy="9636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24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GB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23B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0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0</a:t>
                </a:r>
                <a:endPara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4EE2607D-289D-4CC0-8F04-FAF09970A316}"/>
                  </a:ext>
                </a:extLst>
              </p:cNvPr>
              <p:cNvCxnSpPr/>
              <p:nvPr/>
            </p:nvCxnSpPr>
            <p:spPr bwMode="auto">
              <a:xfrm>
                <a:off x="7298276" y="2667480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FAFF2442-615D-4DF3-AE85-95A2DF0769A9}"/>
                  </a:ext>
                </a:extLst>
              </p:cNvPr>
              <p:cNvCxnSpPr/>
              <p:nvPr/>
            </p:nvCxnSpPr>
            <p:spPr bwMode="auto">
              <a:xfrm>
                <a:off x="7384536" y="2718403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FB29A915-60D2-4DA1-82AD-5C47AD0A24BA}"/>
                  </a:ext>
                </a:extLst>
              </p:cNvPr>
              <p:cNvCxnSpPr/>
              <p:nvPr/>
            </p:nvCxnSpPr>
            <p:spPr bwMode="auto">
              <a:xfrm>
                <a:off x="7340055" y="2693602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E7E12C08-F18B-4644-9951-7229AE269EB2}"/>
                  </a:ext>
                </a:extLst>
              </p:cNvPr>
              <p:cNvCxnSpPr/>
              <p:nvPr/>
            </p:nvCxnSpPr>
            <p:spPr bwMode="auto">
              <a:xfrm>
                <a:off x="7709730" y="3196563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31C99FE6-4980-4579-844F-23E2F57128C8}"/>
                  </a:ext>
                </a:extLst>
              </p:cNvPr>
              <p:cNvCxnSpPr/>
              <p:nvPr/>
            </p:nvCxnSpPr>
            <p:spPr bwMode="auto">
              <a:xfrm>
                <a:off x="7539520" y="2799717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6830DC0F-7715-4906-81A1-08873FE2083A}"/>
                  </a:ext>
                </a:extLst>
              </p:cNvPr>
              <p:cNvCxnSpPr/>
              <p:nvPr/>
            </p:nvCxnSpPr>
            <p:spPr bwMode="auto">
              <a:xfrm>
                <a:off x="7855853" y="3259274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931E85CA-D75C-4BB4-9A00-FCB13BE9A5A8}"/>
                  </a:ext>
                </a:extLst>
              </p:cNvPr>
              <p:cNvCxnSpPr/>
              <p:nvPr/>
            </p:nvCxnSpPr>
            <p:spPr bwMode="auto">
              <a:xfrm>
                <a:off x="7864182" y="3274273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C6C5809C-C298-4F80-802D-A962F6629823}"/>
                  </a:ext>
                </a:extLst>
              </p:cNvPr>
              <p:cNvCxnSpPr/>
              <p:nvPr/>
            </p:nvCxnSpPr>
            <p:spPr bwMode="auto">
              <a:xfrm>
                <a:off x="7908292" y="3381370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DB4F618F-45B2-458A-9314-E91C52E22683}"/>
                  </a:ext>
                </a:extLst>
              </p:cNvPr>
              <p:cNvCxnSpPr/>
              <p:nvPr/>
            </p:nvCxnSpPr>
            <p:spPr bwMode="auto">
              <a:xfrm>
                <a:off x="8106000" y="3406812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EBE1F7EA-1EA8-48EA-AFD0-CDEB5BB68084}"/>
                  </a:ext>
                </a:extLst>
              </p:cNvPr>
              <p:cNvCxnSpPr/>
              <p:nvPr/>
            </p:nvCxnSpPr>
            <p:spPr bwMode="auto">
              <a:xfrm>
                <a:off x="8203886" y="3515938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DA8DA111-2199-41BC-BC40-DC380B35E9EC}"/>
                  </a:ext>
                </a:extLst>
              </p:cNvPr>
              <p:cNvCxnSpPr/>
              <p:nvPr/>
            </p:nvCxnSpPr>
            <p:spPr bwMode="auto">
              <a:xfrm>
                <a:off x="8165214" y="3513694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DFDCB384-C150-4E11-BCDD-320B5898030D}"/>
                  </a:ext>
                </a:extLst>
              </p:cNvPr>
              <p:cNvCxnSpPr/>
              <p:nvPr/>
            </p:nvCxnSpPr>
            <p:spPr bwMode="auto">
              <a:xfrm>
                <a:off x="8352843" y="3573987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44323A06-10C9-4B83-9FC9-C765E94CD409}"/>
                  </a:ext>
                </a:extLst>
              </p:cNvPr>
              <p:cNvCxnSpPr/>
              <p:nvPr/>
            </p:nvCxnSpPr>
            <p:spPr bwMode="auto">
              <a:xfrm>
                <a:off x="8324113" y="3555377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1843BBCF-2F96-40D1-BC8C-400D8644FD23}"/>
                  </a:ext>
                </a:extLst>
              </p:cNvPr>
              <p:cNvCxnSpPr/>
              <p:nvPr/>
            </p:nvCxnSpPr>
            <p:spPr bwMode="auto">
              <a:xfrm>
                <a:off x="8395091" y="3634796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C20BA7FE-244F-4C99-AE34-133E307216B7}"/>
                  </a:ext>
                </a:extLst>
              </p:cNvPr>
              <p:cNvCxnSpPr/>
              <p:nvPr/>
            </p:nvCxnSpPr>
            <p:spPr bwMode="auto">
              <a:xfrm>
                <a:off x="8482000" y="3658374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4CFC26CE-2D13-4EFB-B359-C18FFEE84C38}"/>
                  </a:ext>
                </a:extLst>
              </p:cNvPr>
              <p:cNvCxnSpPr/>
              <p:nvPr/>
            </p:nvCxnSpPr>
            <p:spPr bwMode="auto">
              <a:xfrm>
                <a:off x="8436674" y="3658535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423AD55B-50AF-42D6-ADB6-35F76F88D5A4}"/>
                  </a:ext>
                </a:extLst>
              </p:cNvPr>
              <p:cNvCxnSpPr/>
              <p:nvPr/>
            </p:nvCxnSpPr>
            <p:spPr bwMode="auto">
              <a:xfrm>
                <a:off x="8543531" y="3677642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DE3144E9-11F5-49BF-BA65-6A7120AFAF9A}"/>
                  </a:ext>
                </a:extLst>
              </p:cNvPr>
              <p:cNvCxnSpPr/>
              <p:nvPr/>
            </p:nvCxnSpPr>
            <p:spPr bwMode="auto">
              <a:xfrm>
                <a:off x="8512711" y="3677642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AF8134BA-1460-4C98-8912-AE80F3AF4791}"/>
                  </a:ext>
                </a:extLst>
              </p:cNvPr>
              <p:cNvCxnSpPr/>
              <p:nvPr/>
            </p:nvCxnSpPr>
            <p:spPr bwMode="auto">
              <a:xfrm>
                <a:off x="8608996" y="3736099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DC898134-FCB3-461B-8CAF-7EC3F5D8632E}"/>
                  </a:ext>
                </a:extLst>
              </p:cNvPr>
              <p:cNvCxnSpPr/>
              <p:nvPr/>
            </p:nvCxnSpPr>
            <p:spPr bwMode="auto">
              <a:xfrm>
                <a:off x="8590396" y="3703097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EAD5863E-BC64-448E-BDF0-A29F53D12CE7}"/>
                  </a:ext>
                </a:extLst>
              </p:cNvPr>
              <p:cNvCxnSpPr/>
              <p:nvPr/>
            </p:nvCxnSpPr>
            <p:spPr bwMode="auto">
              <a:xfrm>
                <a:off x="8765842" y="3831609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1D528231-2F47-4C15-A492-08E8D1611382}"/>
                  </a:ext>
                </a:extLst>
              </p:cNvPr>
              <p:cNvCxnSpPr/>
              <p:nvPr/>
            </p:nvCxnSpPr>
            <p:spPr bwMode="auto">
              <a:xfrm>
                <a:off x="8641052" y="3780822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59AFE4F9-B5BE-496A-B685-121FD0B5273D}"/>
                  </a:ext>
                </a:extLst>
              </p:cNvPr>
              <p:cNvCxnSpPr/>
              <p:nvPr/>
            </p:nvCxnSpPr>
            <p:spPr bwMode="auto">
              <a:xfrm>
                <a:off x="8869334" y="3888060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8A4BFA79-6B82-4BD4-912F-41018F4572FD}"/>
                  </a:ext>
                </a:extLst>
              </p:cNvPr>
              <p:cNvCxnSpPr/>
              <p:nvPr/>
            </p:nvCxnSpPr>
            <p:spPr bwMode="auto">
              <a:xfrm>
                <a:off x="8840714" y="3865344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9C7B9636-6357-4D07-91AE-0DD0AC410B03}"/>
                  </a:ext>
                </a:extLst>
              </p:cNvPr>
              <p:cNvCxnSpPr/>
              <p:nvPr/>
            </p:nvCxnSpPr>
            <p:spPr bwMode="auto">
              <a:xfrm>
                <a:off x="8809236" y="3842029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15D7F568-039C-41BE-96A7-F2EDDA604570}"/>
                  </a:ext>
                </a:extLst>
              </p:cNvPr>
              <p:cNvCxnSpPr/>
              <p:nvPr/>
            </p:nvCxnSpPr>
            <p:spPr bwMode="auto">
              <a:xfrm>
                <a:off x="9068331" y="3932783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A2C90ABF-75C2-4E97-848F-511281A20BC3}"/>
                  </a:ext>
                </a:extLst>
              </p:cNvPr>
              <p:cNvCxnSpPr/>
              <p:nvPr/>
            </p:nvCxnSpPr>
            <p:spPr bwMode="auto">
              <a:xfrm>
                <a:off x="8901288" y="3889895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369E50D6-BA28-42E0-B090-E0C9027907E2}"/>
                  </a:ext>
                </a:extLst>
              </p:cNvPr>
              <p:cNvCxnSpPr/>
              <p:nvPr/>
            </p:nvCxnSpPr>
            <p:spPr bwMode="auto">
              <a:xfrm>
                <a:off x="9089961" y="3935883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57149B8C-6E1C-4750-863C-8F464F871C30}"/>
                  </a:ext>
                </a:extLst>
              </p:cNvPr>
              <p:cNvCxnSpPr/>
              <p:nvPr/>
            </p:nvCxnSpPr>
            <p:spPr bwMode="auto">
              <a:xfrm>
                <a:off x="9104485" y="3972023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CB119152-3977-46A0-9A06-3F371AF34873}"/>
                  </a:ext>
                </a:extLst>
              </p:cNvPr>
              <p:cNvCxnSpPr/>
              <p:nvPr/>
            </p:nvCxnSpPr>
            <p:spPr bwMode="auto">
              <a:xfrm>
                <a:off x="9134123" y="3985707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03F4ECF0-3E1D-464A-AD32-F16FC96F00F6}"/>
                  </a:ext>
                </a:extLst>
              </p:cNvPr>
              <p:cNvCxnSpPr/>
              <p:nvPr/>
            </p:nvCxnSpPr>
            <p:spPr bwMode="auto">
              <a:xfrm>
                <a:off x="9173924" y="4027473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D196EC11-29C2-40D7-8FBE-3775C341C888}"/>
                  </a:ext>
                </a:extLst>
              </p:cNvPr>
              <p:cNvCxnSpPr/>
              <p:nvPr/>
            </p:nvCxnSpPr>
            <p:spPr bwMode="auto">
              <a:xfrm>
                <a:off x="9313799" y="4059300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1A36CBD8-10F5-47DF-8026-4AFC972F00E5}"/>
                  </a:ext>
                </a:extLst>
              </p:cNvPr>
              <p:cNvCxnSpPr/>
              <p:nvPr/>
            </p:nvCxnSpPr>
            <p:spPr bwMode="auto">
              <a:xfrm>
                <a:off x="9340737" y="4058960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8E4176DF-2717-40E9-A9DB-2419791E3DAA}"/>
                  </a:ext>
                </a:extLst>
              </p:cNvPr>
              <p:cNvCxnSpPr/>
              <p:nvPr/>
            </p:nvCxnSpPr>
            <p:spPr bwMode="auto">
              <a:xfrm>
                <a:off x="9382265" y="4133898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43BE6448-8DA6-426C-8EB9-E6B7AA5CA07A}"/>
                  </a:ext>
                </a:extLst>
              </p:cNvPr>
              <p:cNvCxnSpPr/>
              <p:nvPr/>
            </p:nvCxnSpPr>
            <p:spPr bwMode="auto">
              <a:xfrm>
                <a:off x="9423248" y="4198087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EFE39F68-EB9B-43F2-86ED-EF913DE27389}"/>
                  </a:ext>
                </a:extLst>
              </p:cNvPr>
              <p:cNvCxnSpPr/>
              <p:nvPr/>
            </p:nvCxnSpPr>
            <p:spPr bwMode="auto">
              <a:xfrm>
                <a:off x="9584762" y="4198648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30B9B0DC-5943-4FA6-AF7B-B0D8728D968E}"/>
                  </a:ext>
                </a:extLst>
              </p:cNvPr>
              <p:cNvCxnSpPr/>
              <p:nvPr/>
            </p:nvCxnSpPr>
            <p:spPr bwMode="auto">
              <a:xfrm>
                <a:off x="9522002" y="4204081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02CF5932-529D-42FD-BEC8-4459ED62D3AC}"/>
                  </a:ext>
                </a:extLst>
              </p:cNvPr>
              <p:cNvCxnSpPr/>
              <p:nvPr/>
            </p:nvCxnSpPr>
            <p:spPr bwMode="auto">
              <a:xfrm>
                <a:off x="9800977" y="4196110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E09480A5-898A-4C40-9111-AE0AA5FA8EEA}"/>
                  </a:ext>
                </a:extLst>
              </p:cNvPr>
              <p:cNvCxnSpPr/>
              <p:nvPr/>
            </p:nvCxnSpPr>
            <p:spPr bwMode="auto">
              <a:xfrm>
                <a:off x="9825603" y="4198087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7948B432-0462-4FFD-82B4-08AC6E790BB6}"/>
                  </a:ext>
                </a:extLst>
              </p:cNvPr>
              <p:cNvCxnSpPr/>
              <p:nvPr/>
            </p:nvCxnSpPr>
            <p:spPr bwMode="auto">
              <a:xfrm>
                <a:off x="9880466" y="4293527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0AB9FE2A-BB78-4D92-8D6A-48826C9B238C}"/>
                  </a:ext>
                </a:extLst>
              </p:cNvPr>
              <p:cNvCxnSpPr/>
              <p:nvPr/>
            </p:nvCxnSpPr>
            <p:spPr bwMode="auto">
              <a:xfrm>
                <a:off x="10056970" y="4297633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F6689DF7-C87C-4012-AD0C-CA6063BB4175}"/>
                  </a:ext>
                </a:extLst>
              </p:cNvPr>
              <p:cNvCxnSpPr/>
              <p:nvPr/>
            </p:nvCxnSpPr>
            <p:spPr bwMode="auto">
              <a:xfrm>
                <a:off x="10271365" y="4293527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7AEE7F24-2AFE-4646-B0CB-64929F7C51E9}"/>
                  </a:ext>
                </a:extLst>
              </p:cNvPr>
              <p:cNvCxnSpPr/>
              <p:nvPr/>
            </p:nvCxnSpPr>
            <p:spPr bwMode="auto">
              <a:xfrm>
                <a:off x="10285064" y="4294533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C75D5E03-5267-4D95-B513-19CC6F004D6C}"/>
                  </a:ext>
                </a:extLst>
              </p:cNvPr>
              <p:cNvCxnSpPr/>
              <p:nvPr/>
            </p:nvCxnSpPr>
            <p:spPr bwMode="auto">
              <a:xfrm>
                <a:off x="10314126" y="4293635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3B95EC79-5FC3-470D-884C-2E8207C14B82}"/>
                  </a:ext>
                </a:extLst>
              </p:cNvPr>
              <p:cNvCxnSpPr/>
              <p:nvPr/>
            </p:nvCxnSpPr>
            <p:spPr bwMode="auto">
              <a:xfrm>
                <a:off x="10799219" y="4939159"/>
                <a:ext cx="0" cy="8944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83" name="Rectangle 122">
                <a:extLst>
                  <a:ext uri="{FF2B5EF4-FFF2-40B4-BE49-F238E27FC236}">
                    <a16:creationId xmlns:a16="http://schemas.microsoft.com/office/drawing/2014/main" id="{DCFB234B-496B-43C0-8770-0C9A7FE2A5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4173" y="2547550"/>
                <a:ext cx="398435" cy="365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100</a:t>
                </a:r>
              </a:p>
            </p:txBody>
          </p:sp>
        </p:grpSp>
        <p:sp>
          <p:nvSpPr>
            <p:cNvPr id="184" name="Rectangle 122">
              <a:extLst>
                <a:ext uri="{FF2B5EF4-FFF2-40B4-BE49-F238E27FC236}">
                  <a16:creationId xmlns:a16="http://schemas.microsoft.com/office/drawing/2014/main" id="{4B91B269-D350-4963-A564-EF5353513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193" y="5316934"/>
              <a:ext cx="1788264" cy="358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Wingdings" panose="05000000000000000000" pitchFamily="2" charset="2"/>
                <a:buChar char="§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GB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Patients at Risk, n</a:t>
              </a:r>
            </a:p>
          </p:txBody>
        </p:sp>
        <p:sp>
          <p:nvSpPr>
            <p:cNvPr id="186" name="TextBox 3">
              <a:extLst>
                <a:ext uri="{FF2B5EF4-FFF2-40B4-BE49-F238E27FC236}">
                  <a16:creationId xmlns:a16="http://schemas.microsoft.com/office/drawing/2014/main" id="{F3313317-0F59-45CD-9E4D-278A267415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0615" y="3346303"/>
              <a:ext cx="713596" cy="273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Wingdings" panose="05000000000000000000" pitchFamily="2" charset="2"/>
                <a:buChar char="§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33694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59.6%</a:t>
              </a:r>
            </a:p>
          </p:txBody>
        </p:sp>
        <p:sp>
          <p:nvSpPr>
            <p:cNvPr id="187" name="TextBox 3">
              <a:extLst>
                <a:ext uri="{FF2B5EF4-FFF2-40B4-BE49-F238E27FC236}">
                  <a16:creationId xmlns:a16="http://schemas.microsoft.com/office/drawing/2014/main" id="{89A6D14D-98F8-42FA-9E8B-0FFEECCE12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0450" y="3901093"/>
              <a:ext cx="660136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Wingdings" panose="05000000000000000000" pitchFamily="2" charset="2"/>
                <a:buChar char="§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33694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46.2%</a:t>
              </a:r>
            </a:p>
          </p:txBody>
        </p:sp>
        <p:sp>
          <p:nvSpPr>
            <p:cNvPr id="189" name="TextBox 3">
              <a:extLst>
                <a:ext uri="{FF2B5EF4-FFF2-40B4-BE49-F238E27FC236}">
                  <a16:creationId xmlns:a16="http://schemas.microsoft.com/office/drawing/2014/main" id="{0AFEB6C4-02E9-4236-9969-066DB75B13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6077" y="3764592"/>
              <a:ext cx="66861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Wingdings" panose="05000000000000000000" pitchFamily="2" charset="2"/>
                <a:buChar char="§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33694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41.1%</a:t>
              </a:r>
            </a:p>
          </p:txBody>
        </p:sp>
        <p:sp>
          <p:nvSpPr>
            <p:cNvPr id="190" name="TextBox 3">
              <a:extLst>
                <a:ext uri="{FF2B5EF4-FFF2-40B4-BE49-F238E27FC236}">
                  <a16:creationId xmlns:a16="http://schemas.microsoft.com/office/drawing/2014/main" id="{62A15391-3684-4218-9AC4-E8382084A8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3157" y="4207825"/>
              <a:ext cx="645110" cy="279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Wingdings" panose="05000000000000000000" pitchFamily="2" charset="2"/>
                <a:buChar char="§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33694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32.9%</a:t>
              </a:r>
            </a:p>
          </p:txBody>
        </p:sp>
        <p:sp>
          <p:nvSpPr>
            <p:cNvPr id="192" name="TextBox 3">
              <a:extLst>
                <a:ext uri="{FF2B5EF4-FFF2-40B4-BE49-F238E27FC236}">
                  <a16:creationId xmlns:a16="http://schemas.microsoft.com/office/drawing/2014/main" id="{75E769F0-3433-4565-8885-686967102F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49928" y="2504437"/>
              <a:ext cx="667640" cy="271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Wingdings" panose="05000000000000000000" pitchFamily="2" charset="2"/>
                <a:buChar char="§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33694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89.9%</a:t>
              </a:r>
            </a:p>
          </p:txBody>
        </p:sp>
        <p:sp>
          <p:nvSpPr>
            <p:cNvPr id="193" name="TextBox 3">
              <a:extLst>
                <a:ext uri="{FF2B5EF4-FFF2-40B4-BE49-F238E27FC236}">
                  <a16:creationId xmlns:a16="http://schemas.microsoft.com/office/drawing/2014/main" id="{6C93DBE0-2220-4946-8D4C-90CDED8B5E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07904" y="3184176"/>
              <a:ext cx="660136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Wingdings" panose="05000000000000000000" pitchFamily="2" charset="2"/>
                <a:buChar char="§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33694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78.3%</a:t>
              </a:r>
            </a:p>
          </p:txBody>
        </p:sp>
        <p:sp>
          <p:nvSpPr>
            <p:cNvPr id="195" name="TextBox 3">
              <a:extLst>
                <a:ext uri="{FF2B5EF4-FFF2-40B4-BE49-F238E27FC236}">
                  <a16:creationId xmlns:a16="http://schemas.microsoft.com/office/drawing/2014/main" id="{EBC57579-25A2-4B69-AC54-9C93164932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55544" y="2789933"/>
              <a:ext cx="66861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Wingdings" panose="05000000000000000000" pitchFamily="2" charset="2"/>
                <a:buChar char="§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33694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82.3%</a:t>
              </a:r>
            </a:p>
          </p:txBody>
        </p:sp>
        <p:sp>
          <p:nvSpPr>
            <p:cNvPr id="196" name="TextBox 3">
              <a:extLst>
                <a:ext uri="{FF2B5EF4-FFF2-40B4-BE49-F238E27FC236}">
                  <a16:creationId xmlns:a16="http://schemas.microsoft.com/office/drawing/2014/main" id="{F97667EE-4596-4C59-B9F2-03E0A0E89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73764" y="3338850"/>
              <a:ext cx="653771" cy="273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Wingdings" panose="05000000000000000000" pitchFamily="2" charset="2"/>
                <a:buChar char="§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defTabSz="449263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33694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72.1%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C456864-C2F7-44BB-9E1C-E5C7B32FF3F1}"/>
                </a:ext>
              </a:extLst>
            </p:cNvPr>
            <p:cNvSpPr/>
            <p:nvPr/>
          </p:nvSpPr>
          <p:spPr>
            <a:xfrm>
              <a:off x="735634" y="4654431"/>
              <a:ext cx="3473110" cy="3583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HR: 0.69 (95% CI: 0.57-0.84; 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 &lt; .001)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C62583A-0A65-4939-A03A-601E5F047BED}"/>
                </a:ext>
              </a:extLst>
            </p:cNvPr>
            <p:cNvGrpSpPr/>
            <p:nvPr/>
          </p:nvGrpSpPr>
          <p:grpSpPr>
            <a:xfrm>
              <a:off x="5941516" y="2473153"/>
              <a:ext cx="6228070" cy="3496168"/>
              <a:chOff x="6287774" y="2010809"/>
              <a:chExt cx="5346061" cy="4404084"/>
            </a:xfrm>
          </p:grpSpPr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DC8C3F9C-A74C-479D-8F10-9030A6A45102}"/>
                  </a:ext>
                </a:extLst>
              </p:cNvPr>
              <p:cNvGrpSpPr/>
              <p:nvPr/>
            </p:nvGrpSpPr>
            <p:grpSpPr>
              <a:xfrm>
                <a:off x="6862382" y="2196897"/>
                <a:ext cx="4233117" cy="855972"/>
                <a:chOff x="6862382" y="2196897"/>
                <a:chExt cx="4233117" cy="855972"/>
              </a:xfrm>
            </p:grpSpPr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3077744A-42D8-47C4-8850-FDEF3168FA0A}"/>
                    </a:ext>
                  </a:extLst>
                </p:cNvPr>
                <p:cNvSpPr/>
                <p:nvPr/>
              </p:nvSpPr>
              <p:spPr bwMode="auto">
                <a:xfrm>
                  <a:off x="6862382" y="2196897"/>
                  <a:ext cx="1618459" cy="464504"/>
                </a:xfrm>
                <a:custGeom>
                  <a:avLst/>
                  <a:gdLst>
                    <a:gd name="connsiteX0" fmla="*/ 0 w 1618459"/>
                    <a:gd name="connsiteY0" fmla="*/ 0 h 464504"/>
                    <a:gd name="connsiteX1" fmla="*/ 87642 w 1618459"/>
                    <a:gd name="connsiteY1" fmla="*/ 0 h 464504"/>
                    <a:gd name="connsiteX2" fmla="*/ 87642 w 1618459"/>
                    <a:gd name="connsiteY2" fmla="*/ 14607 h 464504"/>
                    <a:gd name="connsiteX3" fmla="*/ 175284 w 1618459"/>
                    <a:gd name="connsiteY3" fmla="*/ 14607 h 464504"/>
                    <a:gd name="connsiteX4" fmla="*/ 175284 w 1618459"/>
                    <a:gd name="connsiteY4" fmla="*/ 35057 h 464504"/>
                    <a:gd name="connsiteX5" fmla="*/ 303826 w 1618459"/>
                    <a:gd name="connsiteY5" fmla="*/ 35057 h 464504"/>
                    <a:gd name="connsiteX6" fmla="*/ 303826 w 1618459"/>
                    <a:gd name="connsiteY6" fmla="*/ 52585 h 464504"/>
                    <a:gd name="connsiteX7" fmla="*/ 353490 w 1618459"/>
                    <a:gd name="connsiteY7" fmla="*/ 52585 h 464504"/>
                    <a:gd name="connsiteX8" fmla="*/ 353490 w 1618459"/>
                    <a:gd name="connsiteY8" fmla="*/ 73035 h 464504"/>
                    <a:gd name="connsiteX9" fmla="*/ 382704 w 1618459"/>
                    <a:gd name="connsiteY9" fmla="*/ 73035 h 464504"/>
                    <a:gd name="connsiteX10" fmla="*/ 382704 w 1618459"/>
                    <a:gd name="connsiteY10" fmla="*/ 105171 h 464504"/>
                    <a:gd name="connsiteX11" fmla="*/ 426525 w 1618459"/>
                    <a:gd name="connsiteY11" fmla="*/ 105171 h 464504"/>
                    <a:gd name="connsiteX12" fmla="*/ 426525 w 1618459"/>
                    <a:gd name="connsiteY12" fmla="*/ 119778 h 464504"/>
                    <a:gd name="connsiteX13" fmla="*/ 461582 w 1618459"/>
                    <a:gd name="connsiteY13" fmla="*/ 119778 h 464504"/>
                    <a:gd name="connsiteX14" fmla="*/ 461582 w 1618459"/>
                    <a:gd name="connsiteY14" fmla="*/ 137306 h 464504"/>
                    <a:gd name="connsiteX15" fmla="*/ 584281 w 1618459"/>
                    <a:gd name="connsiteY15" fmla="*/ 137306 h 464504"/>
                    <a:gd name="connsiteX16" fmla="*/ 584281 w 1618459"/>
                    <a:gd name="connsiteY16" fmla="*/ 163599 h 464504"/>
                    <a:gd name="connsiteX17" fmla="*/ 613495 w 1618459"/>
                    <a:gd name="connsiteY17" fmla="*/ 163599 h 464504"/>
                    <a:gd name="connsiteX18" fmla="*/ 613495 w 1618459"/>
                    <a:gd name="connsiteY18" fmla="*/ 172363 h 464504"/>
                    <a:gd name="connsiteX19" fmla="*/ 698216 w 1618459"/>
                    <a:gd name="connsiteY19" fmla="*/ 172363 h 464504"/>
                    <a:gd name="connsiteX20" fmla="*/ 753723 w 1618459"/>
                    <a:gd name="connsiteY20" fmla="*/ 172363 h 464504"/>
                    <a:gd name="connsiteX21" fmla="*/ 753723 w 1618459"/>
                    <a:gd name="connsiteY21" fmla="*/ 189891 h 464504"/>
                    <a:gd name="connsiteX22" fmla="*/ 788780 w 1618459"/>
                    <a:gd name="connsiteY22" fmla="*/ 189891 h 464504"/>
                    <a:gd name="connsiteX23" fmla="*/ 788780 w 1618459"/>
                    <a:gd name="connsiteY23" fmla="*/ 216184 h 464504"/>
                    <a:gd name="connsiteX24" fmla="*/ 853051 w 1618459"/>
                    <a:gd name="connsiteY24" fmla="*/ 216184 h 464504"/>
                    <a:gd name="connsiteX25" fmla="*/ 853051 w 1618459"/>
                    <a:gd name="connsiteY25" fmla="*/ 233713 h 464504"/>
                    <a:gd name="connsiteX26" fmla="*/ 888107 w 1618459"/>
                    <a:gd name="connsiteY26" fmla="*/ 233713 h 464504"/>
                    <a:gd name="connsiteX27" fmla="*/ 888107 w 1618459"/>
                    <a:gd name="connsiteY27" fmla="*/ 248320 h 464504"/>
                    <a:gd name="connsiteX28" fmla="*/ 966985 w 1618459"/>
                    <a:gd name="connsiteY28" fmla="*/ 248320 h 464504"/>
                    <a:gd name="connsiteX29" fmla="*/ 966985 w 1618459"/>
                    <a:gd name="connsiteY29" fmla="*/ 280455 h 464504"/>
                    <a:gd name="connsiteX30" fmla="*/ 966985 w 1618459"/>
                    <a:gd name="connsiteY30" fmla="*/ 280455 h 464504"/>
                    <a:gd name="connsiteX31" fmla="*/ 984514 w 1618459"/>
                    <a:gd name="connsiteY31" fmla="*/ 297984 h 464504"/>
                    <a:gd name="connsiteX32" fmla="*/ 1048785 w 1618459"/>
                    <a:gd name="connsiteY32" fmla="*/ 297984 h 464504"/>
                    <a:gd name="connsiteX33" fmla="*/ 1048785 w 1618459"/>
                    <a:gd name="connsiteY33" fmla="*/ 324276 h 464504"/>
                    <a:gd name="connsiteX34" fmla="*/ 1113056 w 1618459"/>
                    <a:gd name="connsiteY34" fmla="*/ 324276 h 464504"/>
                    <a:gd name="connsiteX35" fmla="*/ 1113056 w 1618459"/>
                    <a:gd name="connsiteY35" fmla="*/ 335962 h 464504"/>
                    <a:gd name="connsiteX36" fmla="*/ 1165641 w 1618459"/>
                    <a:gd name="connsiteY36" fmla="*/ 335962 h 464504"/>
                    <a:gd name="connsiteX37" fmla="*/ 1165641 w 1618459"/>
                    <a:gd name="connsiteY37" fmla="*/ 350569 h 464504"/>
                    <a:gd name="connsiteX38" fmla="*/ 1305868 w 1618459"/>
                    <a:gd name="connsiteY38" fmla="*/ 350569 h 464504"/>
                    <a:gd name="connsiteX39" fmla="*/ 1305868 w 1618459"/>
                    <a:gd name="connsiteY39" fmla="*/ 359333 h 464504"/>
                    <a:gd name="connsiteX40" fmla="*/ 1364297 w 1618459"/>
                    <a:gd name="connsiteY40" fmla="*/ 359333 h 464504"/>
                    <a:gd name="connsiteX41" fmla="*/ 1364297 w 1618459"/>
                    <a:gd name="connsiteY41" fmla="*/ 379783 h 464504"/>
                    <a:gd name="connsiteX42" fmla="*/ 1463624 w 1618459"/>
                    <a:gd name="connsiteY42" fmla="*/ 379783 h 464504"/>
                    <a:gd name="connsiteX43" fmla="*/ 1463624 w 1618459"/>
                    <a:gd name="connsiteY43" fmla="*/ 435290 h 464504"/>
                    <a:gd name="connsiteX44" fmla="*/ 1542502 w 1618459"/>
                    <a:gd name="connsiteY44" fmla="*/ 435290 h 464504"/>
                    <a:gd name="connsiteX45" fmla="*/ 1542502 w 1618459"/>
                    <a:gd name="connsiteY45" fmla="*/ 464504 h 464504"/>
                    <a:gd name="connsiteX46" fmla="*/ 1618459 w 1618459"/>
                    <a:gd name="connsiteY46" fmla="*/ 464504 h 464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1618459" h="464504">
                      <a:moveTo>
                        <a:pt x="0" y="0"/>
                      </a:moveTo>
                      <a:lnTo>
                        <a:pt x="87642" y="0"/>
                      </a:lnTo>
                      <a:lnTo>
                        <a:pt x="87642" y="14607"/>
                      </a:lnTo>
                      <a:lnTo>
                        <a:pt x="175284" y="14607"/>
                      </a:lnTo>
                      <a:lnTo>
                        <a:pt x="175284" y="35057"/>
                      </a:lnTo>
                      <a:lnTo>
                        <a:pt x="303826" y="35057"/>
                      </a:lnTo>
                      <a:lnTo>
                        <a:pt x="303826" y="52585"/>
                      </a:lnTo>
                      <a:lnTo>
                        <a:pt x="353490" y="52585"/>
                      </a:lnTo>
                      <a:lnTo>
                        <a:pt x="353490" y="73035"/>
                      </a:lnTo>
                      <a:lnTo>
                        <a:pt x="382704" y="73035"/>
                      </a:lnTo>
                      <a:lnTo>
                        <a:pt x="382704" y="105171"/>
                      </a:lnTo>
                      <a:lnTo>
                        <a:pt x="426525" y="105171"/>
                      </a:lnTo>
                      <a:lnTo>
                        <a:pt x="426525" y="119778"/>
                      </a:lnTo>
                      <a:lnTo>
                        <a:pt x="461582" y="119778"/>
                      </a:lnTo>
                      <a:lnTo>
                        <a:pt x="461582" y="137306"/>
                      </a:lnTo>
                      <a:lnTo>
                        <a:pt x="584281" y="137306"/>
                      </a:lnTo>
                      <a:lnTo>
                        <a:pt x="584281" y="163599"/>
                      </a:lnTo>
                      <a:lnTo>
                        <a:pt x="613495" y="163599"/>
                      </a:lnTo>
                      <a:lnTo>
                        <a:pt x="613495" y="172363"/>
                      </a:lnTo>
                      <a:lnTo>
                        <a:pt x="698216" y="172363"/>
                      </a:lnTo>
                      <a:lnTo>
                        <a:pt x="753723" y="172363"/>
                      </a:lnTo>
                      <a:lnTo>
                        <a:pt x="753723" y="189891"/>
                      </a:lnTo>
                      <a:lnTo>
                        <a:pt x="788780" y="189891"/>
                      </a:lnTo>
                      <a:lnTo>
                        <a:pt x="788780" y="216184"/>
                      </a:lnTo>
                      <a:lnTo>
                        <a:pt x="853051" y="216184"/>
                      </a:lnTo>
                      <a:lnTo>
                        <a:pt x="853051" y="233713"/>
                      </a:lnTo>
                      <a:lnTo>
                        <a:pt x="888107" y="233713"/>
                      </a:lnTo>
                      <a:lnTo>
                        <a:pt x="888107" y="248320"/>
                      </a:lnTo>
                      <a:lnTo>
                        <a:pt x="966985" y="248320"/>
                      </a:lnTo>
                      <a:lnTo>
                        <a:pt x="966985" y="280455"/>
                      </a:lnTo>
                      <a:lnTo>
                        <a:pt x="966985" y="280455"/>
                      </a:lnTo>
                      <a:lnTo>
                        <a:pt x="984514" y="297984"/>
                      </a:lnTo>
                      <a:lnTo>
                        <a:pt x="1048785" y="297984"/>
                      </a:lnTo>
                      <a:lnTo>
                        <a:pt x="1048785" y="324276"/>
                      </a:lnTo>
                      <a:lnTo>
                        <a:pt x="1113056" y="324276"/>
                      </a:lnTo>
                      <a:lnTo>
                        <a:pt x="1113056" y="335962"/>
                      </a:lnTo>
                      <a:lnTo>
                        <a:pt x="1165641" y="335962"/>
                      </a:lnTo>
                      <a:lnTo>
                        <a:pt x="1165641" y="350569"/>
                      </a:lnTo>
                      <a:lnTo>
                        <a:pt x="1305868" y="350569"/>
                      </a:lnTo>
                      <a:lnTo>
                        <a:pt x="1305868" y="359333"/>
                      </a:lnTo>
                      <a:lnTo>
                        <a:pt x="1364297" y="359333"/>
                      </a:lnTo>
                      <a:lnTo>
                        <a:pt x="1364297" y="379783"/>
                      </a:lnTo>
                      <a:lnTo>
                        <a:pt x="1463624" y="379783"/>
                      </a:lnTo>
                      <a:lnTo>
                        <a:pt x="1463624" y="435290"/>
                      </a:lnTo>
                      <a:lnTo>
                        <a:pt x="1542502" y="435290"/>
                      </a:lnTo>
                      <a:lnTo>
                        <a:pt x="1542502" y="464504"/>
                      </a:lnTo>
                      <a:lnTo>
                        <a:pt x="1618459" y="464504"/>
                      </a:lnTo>
                    </a:path>
                  </a:pathLst>
                </a:custGeom>
                <a:noFill/>
                <a:ln w="28575">
                  <a:solidFill>
                    <a:schemeClr val="accent3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77F68E42-75C0-44BC-BFFC-724D353DE025}"/>
                    </a:ext>
                  </a:extLst>
                </p:cNvPr>
                <p:cNvSpPr/>
                <p:nvPr/>
              </p:nvSpPr>
              <p:spPr bwMode="auto">
                <a:xfrm>
                  <a:off x="8469155" y="2687693"/>
                  <a:ext cx="2626344" cy="365176"/>
                </a:xfrm>
                <a:custGeom>
                  <a:avLst/>
                  <a:gdLst>
                    <a:gd name="connsiteX0" fmla="*/ 0 w 2626344"/>
                    <a:gd name="connsiteY0" fmla="*/ 0 h 365176"/>
                    <a:gd name="connsiteX1" fmla="*/ 166520 w 2626344"/>
                    <a:gd name="connsiteY1" fmla="*/ 0 h 365176"/>
                    <a:gd name="connsiteX2" fmla="*/ 166520 w 2626344"/>
                    <a:gd name="connsiteY2" fmla="*/ 32136 h 365176"/>
                    <a:gd name="connsiteX3" fmla="*/ 204499 w 2626344"/>
                    <a:gd name="connsiteY3" fmla="*/ 32136 h 365176"/>
                    <a:gd name="connsiteX4" fmla="*/ 204499 w 2626344"/>
                    <a:gd name="connsiteY4" fmla="*/ 55507 h 365176"/>
                    <a:gd name="connsiteX5" fmla="*/ 315512 w 2626344"/>
                    <a:gd name="connsiteY5" fmla="*/ 55507 h 365176"/>
                    <a:gd name="connsiteX6" fmla="*/ 315512 w 2626344"/>
                    <a:gd name="connsiteY6" fmla="*/ 87642 h 365176"/>
                    <a:gd name="connsiteX7" fmla="*/ 333041 w 2626344"/>
                    <a:gd name="connsiteY7" fmla="*/ 87642 h 365176"/>
                    <a:gd name="connsiteX8" fmla="*/ 333041 w 2626344"/>
                    <a:gd name="connsiteY8" fmla="*/ 87642 h 365176"/>
                    <a:gd name="connsiteX9" fmla="*/ 333041 w 2626344"/>
                    <a:gd name="connsiteY9" fmla="*/ 111014 h 365176"/>
                    <a:gd name="connsiteX10" fmla="*/ 417761 w 2626344"/>
                    <a:gd name="connsiteY10" fmla="*/ 111014 h 365176"/>
                    <a:gd name="connsiteX11" fmla="*/ 417761 w 2626344"/>
                    <a:gd name="connsiteY11" fmla="*/ 122699 h 365176"/>
                    <a:gd name="connsiteX12" fmla="*/ 598888 w 2626344"/>
                    <a:gd name="connsiteY12" fmla="*/ 122699 h 365176"/>
                    <a:gd name="connsiteX13" fmla="*/ 598888 w 2626344"/>
                    <a:gd name="connsiteY13" fmla="*/ 140228 h 365176"/>
                    <a:gd name="connsiteX14" fmla="*/ 683609 w 2626344"/>
                    <a:gd name="connsiteY14" fmla="*/ 140228 h 365176"/>
                    <a:gd name="connsiteX15" fmla="*/ 683609 w 2626344"/>
                    <a:gd name="connsiteY15" fmla="*/ 175285 h 365176"/>
                    <a:gd name="connsiteX16" fmla="*/ 835522 w 2626344"/>
                    <a:gd name="connsiteY16" fmla="*/ 175285 h 365176"/>
                    <a:gd name="connsiteX17" fmla="*/ 835522 w 2626344"/>
                    <a:gd name="connsiteY17" fmla="*/ 207420 h 365176"/>
                    <a:gd name="connsiteX18" fmla="*/ 958221 w 2626344"/>
                    <a:gd name="connsiteY18" fmla="*/ 207420 h 365176"/>
                    <a:gd name="connsiteX19" fmla="*/ 958221 w 2626344"/>
                    <a:gd name="connsiteY19" fmla="*/ 227870 h 365176"/>
                    <a:gd name="connsiteX20" fmla="*/ 1124741 w 2626344"/>
                    <a:gd name="connsiteY20" fmla="*/ 227870 h 365176"/>
                    <a:gd name="connsiteX21" fmla="*/ 1124741 w 2626344"/>
                    <a:gd name="connsiteY21" fmla="*/ 260005 h 365176"/>
                    <a:gd name="connsiteX22" fmla="*/ 1264969 w 2626344"/>
                    <a:gd name="connsiteY22" fmla="*/ 260005 h 365176"/>
                    <a:gd name="connsiteX23" fmla="*/ 1264969 w 2626344"/>
                    <a:gd name="connsiteY23" fmla="*/ 295062 h 365176"/>
                    <a:gd name="connsiteX24" fmla="*/ 1676887 w 2626344"/>
                    <a:gd name="connsiteY24" fmla="*/ 295062 h 365176"/>
                    <a:gd name="connsiteX25" fmla="*/ 1676887 w 2626344"/>
                    <a:gd name="connsiteY25" fmla="*/ 315512 h 365176"/>
                    <a:gd name="connsiteX26" fmla="*/ 1717787 w 2626344"/>
                    <a:gd name="connsiteY26" fmla="*/ 315512 h 365176"/>
                    <a:gd name="connsiteX27" fmla="*/ 1717787 w 2626344"/>
                    <a:gd name="connsiteY27" fmla="*/ 330119 h 365176"/>
                    <a:gd name="connsiteX28" fmla="*/ 1776215 w 2626344"/>
                    <a:gd name="connsiteY28" fmla="*/ 330119 h 365176"/>
                    <a:gd name="connsiteX29" fmla="*/ 1776215 w 2626344"/>
                    <a:gd name="connsiteY29" fmla="*/ 365176 h 365176"/>
                    <a:gd name="connsiteX30" fmla="*/ 2626344 w 2626344"/>
                    <a:gd name="connsiteY30" fmla="*/ 365176 h 3651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2626344" h="365176">
                      <a:moveTo>
                        <a:pt x="0" y="0"/>
                      </a:moveTo>
                      <a:lnTo>
                        <a:pt x="166520" y="0"/>
                      </a:lnTo>
                      <a:lnTo>
                        <a:pt x="166520" y="32136"/>
                      </a:lnTo>
                      <a:lnTo>
                        <a:pt x="204499" y="32136"/>
                      </a:lnTo>
                      <a:lnTo>
                        <a:pt x="204499" y="55507"/>
                      </a:lnTo>
                      <a:lnTo>
                        <a:pt x="315512" y="55507"/>
                      </a:lnTo>
                      <a:lnTo>
                        <a:pt x="315512" y="87642"/>
                      </a:lnTo>
                      <a:lnTo>
                        <a:pt x="333041" y="87642"/>
                      </a:lnTo>
                      <a:lnTo>
                        <a:pt x="333041" y="87642"/>
                      </a:lnTo>
                      <a:lnTo>
                        <a:pt x="333041" y="111014"/>
                      </a:lnTo>
                      <a:lnTo>
                        <a:pt x="417761" y="111014"/>
                      </a:lnTo>
                      <a:lnTo>
                        <a:pt x="417761" y="122699"/>
                      </a:lnTo>
                      <a:lnTo>
                        <a:pt x="598888" y="122699"/>
                      </a:lnTo>
                      <a:lnTo>
                        <a:pt x="598888" y="140228"/>
                      </a:lnTo>
                      <a:lnTo>
                        <a:pt x="683609" y="140228"/>
                      </a:lnTo>
                      <a:lnTo>
                        <a:pt x="683609" y="175285"/>
                      </a:lnTo>
                      <a:lnTo>
                        <a:pt x="835522" y="175285"/>
                      </a:lnTo>
                      <a:lnTo>
                        <a:pt x="835522" y="207420"/>
                      </a:lnTo>
                      <a:lnTo>
                        <a:pt x="958221" y="207420"/>
                      </a:lnTo>
                      <a:lnTo>
                        <a:pt x="958221" y="227870"/>
                      </a:lnTo>
                      <a:lnTo>
                        <a:pt x="1124741" y="227870"/>
                      </a:lnTo>
                      <a:lnTo>
                        <a:pt x="1124741" y="260005"/>
                      </a:lnTo>
                      <a:lnTo>
                        <a:pt x="1264969" y="260005"/>
                      </a:lnTo>
                      <a:lnTo>
                        <a:pt x="1264969" y="295062"/>
                      </a:lnTo>
                      <a:lnTo>
                        <a:pt x="1676887" y="295062"/>
                      </a:lnTo>
                      <a:lnTo>
                        <a:pt x="1676887" y="315512"/>
                      </a:lnTo>
                      <a:lnTo>
                        <a:pt x="1717787" y="315512"/>
                      </a:lnTo>
                      <a:lnTo>
                        <a:pt x="1717787" y="330119"/>
                      </a:lnTo>
                      <a:lnTo>
                        <a:pt x="1776215" y="330119"/>
                      </a:lnTo>
                      <a:lnTo>
                        <a:pt x="1776215" y="365176"/>
                      </a:lnTo>
                      <a:lnTo>
                        <a:pt x="2626344" y="365176"/>
                      </a:lnTo>
                    </a:path>
                  </a:pathLst>
                </a:custGeom>
                <a:noFill/>
                <a:ln w="28575">
                  <a:solidFill>
                    <a:schemeClr val="accent3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6EE4D656-4A0B-4AA0-8DCE-94304887B749}"/>
                  </a:ext>
                </a:extLst>
              </p:cNvPr>
              <p:cNvGrpSpPr/>
              <p:nvPr/>
            </p:nvGrpSpPr>
            <p:grpSpPr>
              <a:xfrm>
                <a:off x="6865304" y="2193976"/>
                <a:ext cx="4139632" cy="572595"/>
                <a:chOff x="6865304" y="2193976"/>
                <a:chExt cx="4139632" cy="572595"/>
              </a:xfrm>
            </p:grpSpPr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id="{C62FF28A-1E7C-433B-B0B8-CF5B2D053A0F}"/>
                    </a:ext>
                  </a:extLst>
                </p:cNvPr>
                <p:cNvSpPr/>
                <p:nvPr/>
              </p:nvSpPr>
              <p:spPr bwMode="auto">
                <a:xfrm>
                  <a:off x="6865304" y="2193976"/>
                  <a:ext cx="724508" cy="87642"/>
                </a:xfrm>
                <a:custGeom>
                  <a:avLst/>
                  <a:gdLst>
                    <a:gd name="connsiteX0" fmla="*/ 0 w 724508"/>
                    <a:gd name="connsiteY0" fmla="*/ 0 h 87642"/>
                    <a:gd name="connsiteX1" fmla="*/ 75956 w 724508"/>
                    <a:gd name="connsiteY1" fmla="*/ 0 h 87642"/>
                    <a:gd name="connsiteX2" fmla="*/ 75956 w 724508"/>
                    <a:gd name="connsiteY2" fmla="*/ 17528 h 87642"/>
                    <a:gd name="connsiteX3" fmla="*/ 131463 w 724508"/>
                    <a:gd name="connsiteY3" fmla="*/ 17528 h 87642"/>
                    <a:gd name="connsiteX4" fmla="*/ 131463 w 724508"/>
                    <a:gd name="connsiteY4" fmla="*/ 35057 h 87642"/>
                    <a:gd name="connsiteX5" fmla="*/ 341804 w 724508"/>
                    <a:gd name="connsiteY5" fmla="*/ 35057 h 87642"/>
                    <a:gd name="connsiteX6" fmla="*/ 341804 w 724508"/>
                    <a:gd name="connsiteY6" fmla="*/ 46742 h 87642"/>
                    <a:gd name="connsiteX7" fmla="*/ 487874 w 724508"/>
                    <a:gd name="connsiteY7" fmla="*/ 46742 h 87642"/>
                    <a:gd name="connsiteX8" fmla="*/ 487874 w 724508"/>
                    <a:gd name="connsiteY8" fmla="*/ 58428 h 87642"/>
                    <a:gd name="connsiteX9" fmla="*/ 549224 w 724508"/>
                    <a:gd name="connsiteY9" fmla="*/ 58428 h 87642"/>
                    <a:gd name="connsiteX10" fmla="*/ 549224 w 724508"/>
                    <a:gd name="connsiteY10" fmla="*/ 73035 h 87642"/>
                    <a:gd name="connsiteX11" fmla="*/ 671923 w 724508"/>
                    <a:gd name="connsiteY11" fmla="*/ 73035 h 87642"/>
                    <a:gd name="connsiteX12" fmla="*/ 671923 w 724508"/>
                    <a:gd name="connsiteY12" fmla="*/ 73035 h 87642"/>
                    <a:gd name="connsiteX13" fmla="*/ 671923 w 724508"/>
                    <a:gd name="connsiteY13" fmla="*/ 87642 h 87642"/>
                    <a:gd name="connsiteX14" fmla="*/ 724508 w 724508"/>
                    <a:gd name="connsiteY14" fmla="*/ 87642 h 87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24508" h="87642">
                      <a:moveTo>
                        <a:pt x="0" y="0"/>
                      </a:moveTo>
                      <a:lnTo>
                        <a:pt x="75956" y="0"/>
                      </a:lnTo>
                      <a:lnTo>
                        <a:pt x="75956" y="17528"/>
                      </a:lnTo>
                      <a:lnTo>
                        <a:pt x="131463" y="17528"/>
                      </a:lnTo>
                      <a:lnTo>
                        <a:pt x="131463" y="35057"/>
                      </a:lnTo>
                      <a:lnTo>
                        <a:pt x="341804" y="35057"/>
                      </a:lnTo>
                      <a:lnTo>
                        <a:pt x="341804" y="46742"/>
                      </a:lnTo>
                      <a:lnTo>
                        <a:pt x="487874" y="46742"/>
                      </a:lnTo>
                      <a:lnTo>
                        <a:pt x="487874" y="58428"/>
                      </a:lnTo>
                      <a:lnTo>
                        <a:pt x="549224" y="58428"/>
                      </a:lnTo>
                      <a:lnTo>
                        <a:pt x="549224" y="73035"/>
                      </a:lnTo>
                      <a:lnTo>
                        <a:pt x="671923" y="73035"/>
                      </a:lnTo>
                      <a:lnTo>
                        <a:pt x="671923" y="73035"/>
                      </a:lnTo>
                      <a:lnTo>
                        <a:pt x="671923" y="87642"/>
                      </a:lnTo>
                      <a:lnTo>
                        <a:pt x="724508" y="87642"/>
                      </a:lnTo>
                    </a:path>
                  </a:pathLst>
                </a:custGeom>
                <a:noFill/>
                <a:ln w="28575">
                  <a:solidFill>
                    <a:schemeClr val="accent4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id="{083202E2-4F89-4971-AC87-9D5E44DC6EA4}"/>
                    </a:ext>
                  </a:extLst>
                </p:cNvPr>
                <p:cNvSpPr/>
                <p:nvPr/>
              </p:nvSpPr>
              <p:spPr bwMode="auto">
                <a:xfrm>
                  <a:off x="7586891" y="2293304"/>
                  <a:ext cx="3418045" cy="473267"/>
                </a:xfrm>
                <a:custGeom>
                  <a:avLst/>
                  <a:gdLst>
                    <a:gd name="connsiteX0" fmla="*/ 0 w 3418045"/>
                    <a:gd name="connsiteY0" fmla="*/ 0 h 473267"/>
                    <a:gd name="connsiteX1" fmla="*/ 75957 w 3418045"/>
                    <a:gd name="connsiteY1" fmla="*/ 0 h 473267"/>
                    <a:gd name="connsiteX2" fmla="*/ 75957 w 3418045"/>
                    <a:gd name="connsiteY2" fmla="*/ 17528 h 473267"/>
                    <a:gd name="connsiteX3" fmla="*/ 201577 w 3418045"/>
                    <a:gd name="connsiteY3" fmla="*/ 17528 h 473267"/>
                    <a:gd name="connsiteX4" fmla="*/ 201577 w 3418045"/>
                    <a:gd name="connsiteY4" fmla="*/ 17528 h 473267"/>
                    <a:gd name="connsiteX5" fmla="*/ 201577 w 3418045"/>
                    <a:gd name="connsiteY5" fmla="*/ 32135 h 473267"/>
                    <a:gd name="connsiteX6" fmla="*/ 230791 w 3418045"/>
                    <a:gd name="connsiteY6" fmla="*/ 32135 h 473267"/>
                    <a:gd name="connsiteX7" fmla="*/ 230791 w 3418045"/>
                    <a:gd name="connsiteY7" fmla="*/ 46742 h 473267"/>
                    <a:gd name="connsiteX8" fmla="*/ 350569 w 3418045"/>
                    <a:gd name="connsiteY8" fmla="*/ 46742 h 473267"/>
                    <a:gd name="connsiteX9" fmla="*/ 350569 w 3418045"/>
                    <a:gd name="connsiteY9" fmla="*/ 46742 h 473267"/>
                    <a:gd name="connsiteX10" fmla="*/ 333041 w 3418045"/>
                    <a:gd name="connsiteY10" fmla="*/ 64270 h 473267"/>
                    <a:gd name="connsiteX11" fmla="*/ 496639 w 3418045"/>
                    <a:gd name="connsiteY11" fmla="*/ 64270 h 473267"/>
                    <a:gd name="connsiteX12" fmla="*/ 496639 w 3418045"/>
                    <a:gd name="connsiteY12" fmla="*/ 75956 h 473267"/>
                    <a:gd name="connsiteX13" fmla="*/ 622260 w 3418045"/>
                    <a:gd name="connsiteY13" fmla="*/ 75956 h 473267"/>
                    <a:gd name="connsiteX14" fmla="*/ 622260 w 3418045"/>
                    <a:gd name="connsiteY14" fmla="*/ 81799 h 473267"/>
                    <a:gd name="connsiteX15" fmla="*/ 671923 w 3418045"/>
                    <a:gd name="connsiteY15" fmla="*/ 81799 h 473267"/>
                    <a:gd name="connsiteX16" fmla="*/ 671923 w 3418045"/>
                    <a:gd name="connsiteY16" fmla="*/ 93484 h 473267"/>
                    <a:gd name="connsiteX17" fmla="*/ 686530 w 3418045"/>
                    <a:gd name="connsiteY17" fmla="*/ 93484 h 473267"/>
                    <a:gd name="connsiteX18" fmla="*/ 686530 w 3418045"/>
                    <a:gd name="connsiteY18" fmla="*/ 113934 h 473267"/>
                    <a:gd name="connsiteX19" fmla="*/ 765408 w 3418045"/>
                    <a:gd name="connsiteY19" fmla="*/ 113934 h 473267"/>
                    <a:gd name="connsiteX20" fmla="*/ 765408 w 3418045"/>
                    <a:gd name="connsiteY20" fmla="*/ 125620 h 473267"/>
                    <a:gd name="connsiteX21" fmla="*/ 823837 w 3418045"/>
                    <a:gd name="connsiteY21" fmla="*/ 125620 h 473267"/>
                    <a:gd name="connsiteX22" fmla="*/ 823837 w 3418045"/>
                    <a:gd name="connsiteY22" fmla="*/ 134384 h 473267"/>
                    <a:gd name="connsiteX23" fmla="*/ 1010807 w 3418045"/>
                    <a:gd name="connsiteY23" fmla="*/ 134384 h 473267"/>
                    <a:gd name="connsiteX24" fmla="*/ 1010807 w 3418045"/>
                    <a:gd name="connsiteY24" fmla="*/ 146070 h 473267"/>
                    <a:gd name="connsiteX25" fmla="*/ 1159798 w 3418045"/>
                    <a:gd name="connsiteY25" fmla="*/ 146070 h 473267"/>
                    <a:gd name="connsiteX26" fmla="*/ 1159798 w 3418045"/>
                    <a:gd name="connsiteY26" fmla="*/ 166520 h 473267"/>
                    <a:gd name="connsiteX27" fmla="*/ 1209462 w 3418045"/>
                    <a:gd name="connsiteY27" fmla="*/ 166520 h 473267"/>
                    <a:gd name="connsiteX28" fmla="*/ 1209462 w 3418045"/>
                    <a:gd name="connsiteY28" fmla="*/ 175284 h 473267"/>
                    <a:gd name="connsiteX29" fmla="*/ 1276654 w 3418045"/>
                    <a:gd name="connsiteY29" fmla="*/ 175284 h 473267"/>
                    <a:gd name="connsiteX30" fmla="*/ 1276654 w 3418045"/>
                    <a:gd name="connsiteY30" fmla="*/ 186969 h 473267"/>
                    <a:gd name="connsiteX31" fmla="*/ 1326318 w 3418045"/>
                    <a:gd name="connsiteY31" fmla="*/ 186969 h 473267"/>
                    <a:gd name="connsiteX32" fmla="*/ 1428568 w 3418045"/>
                    <a:gd name="connsiteY32" fmla="*/ 186969 h 473267"/>
                    <a:gd name="connsiteX33" fmla="*/ 1428568 w 3418045"/>
                    <a:gd name="connsiteY33" fmla="*/ 210341 h 473267"/>
                    <a:gd name="connsiteX34" fmla="*/ 1580481 w 3418045"/>
                    <a:gd name="connsiteY34" fmla="*/ 210341 h 473267"/>
                    <a:gd name="connsiteX35" fmla="*/ 1580481 w 3418045"/>
                    <a:gd name="connsiteY35" fmla="*/ 210341 h 473267"/>
                    <a:gd name="connsiteX36" fmla="*/ 1598009 w 3418045"/>
                    <a:gd name="connsiteY36" fmla="*/ 227869 h 473267"/>
                    <a:gd name="connsiteX37" fmla="*/ 1609695 w 3418045"/>
                    <a:gd name="connsiteY37" fmla="*/ 239555 h 473267"/>
                    <a:gd name="connsiteX38" fmla="*/ 1650594 w 3418045"/>
                    <a:gd name="connsiteY38" fmla="*/ 239555 h 473267"/>
                    <a:gd name="connsiteX39" fmla="*/ 1650594 w 3418045"/>
                    <a:gd name="connsiteY39" fmla="*/ 271690 h 473267"/>
                    <a:gd name="connsiteX40" fmla="*/ 1679808 w 3418045"/>
                    <a:gd name="connsiteY40" fmla="*/ 271690 h 473267"/>
                    <a:gd name="connsiteX41" fmla="*/ 1679808 w 3418045"/>
                    <a:gd name="connsiteY41" fmla="*/ 297983 h 473267"/>
                    <a:gd name="connsiteX42" fmla="*/ 1700258 w 3418045"/>
                    <a:gd name="connsiteY42" fmla="*/ 297983 h 473267"/>
                    <a:gd name="connsiteX43" fmla="*/ 1700258 w 3418045"/>
                    <a:gd name="connsiteY43" fmla="*/ 327197 h 473267"/>
                    <a:gd name="connsiteX44" fmla="*/ 1790822 w 3418045"/>
                    <a:gd name="connsiteY44" fmla="*/ 327197 h 473267"/>
                    <a:gd name="connsiteX45" fmla="*/ 1790822 w 3418045"/>
                    <a:gd name="connsiteY45" fmla="*/ 353490 h 473267"/>
                    <a:gd name="connsiteX46" fmla="*/ 1954421 w 3418045"/>
                    <a:gd name="connsiteY46" fmla="*/ 353490 h 473267"/>
                    <a:gd name="connsiteX47" fmla="*/ 1954421 w 3418045"/>
                    <a:gd name="connsiteY47" fmla="*/ 353490 h 473267"/>
                    <a:gd name="connsiteX48" fmla="*/ 1954421 w 3418045"/>
                    <a:gd name="connsiteY48" fmla="*/ 365175 h 473267"/>
                    <a:gd name="connsiteX49" fmla="*/ 2053748 w 3418045"/>
                    <a:gd name="connsiteY49" fmla="*/ 365175 h 473267"/>
                    <a:gd name="connsiteX50" fmla="*/ 2053748 w 3418045"/>
                    <a:gd name="connsiteY50" fmla="*/ 376861 h 473267"/>
                    <a:gd name="connsiteX51" fmla="*/ 2512409 w 3418045"/>
                    <a:gd name="connsiteY51" fmla="*/ 376861 h 473267"/>
                    <a:gd name="connsiteX52" fmla="*/ 2512409 w 3418045"/>
                    <a:gd name="connsiteY52" fmla="*/ 408996 h 473267"/>
                    <a:gd name="connsiteX53" fmla="*/ 2550387 w 3418045"/>
                    <a:gd name="connsiteY53" fmla="*/ 408996 h 473267"/>
                    <a:gd name="connsiteX54" fmla="*/ 2550387 w 3418045"/>
                    <a:gd name="connsiteY54" fmla="*/ 444053 h 473267"/>
                    <a:gd name="connsiteX55" fmla="*/ 2792864 w 3418045"/>
                    <a:gd name="connsiteY55" fmla="*/ 444053 h 473267"/>
                    <a:gd name="connsiteX56" fmla="*/ 2792864 w 3418045"/>
                    <a:gd name="connsiteY56" fmla="*/ 473267 h 473267"/>
                    <a:gd name="connsiteX57" fmla="*/ 3418045 w 3418045"/>
                    <a:gd name="connsiteY57" fmla="*/ 473267 h 473267"/>
                    <a:gd name="connsiteX0" fmla="*/ 0 w 3418045"/>
                    <a:gd name="connsiteY0" fmla="*/ 0 h 473267"/>
                    <a:gd name="connsiteX1" fmla="*/ 75957 w 3418045"/>
                    <a:gd name="connsiteY1" fmla="*/ 0 h 473267"/>
                    <a:gd name="connsiteX2" fmla="*/ 75957 w 3418045"/>
                    <a:gd name="connsiteY2" fmla="*/ 17528 h 473267"/>
                    <a:gd name="connsiteX3" fmla="*/ 201577 w 3418045"/>
                    <a:gd name="connsiteY3" fmla="*/ 17528 h 473267"/>
                    <a:gd name="connsiteX4" fmla="*/ 201577 w 3418045"/>
                    <a:gd name="connsiteY4" fmla="*/ 17528 h 473267"/>
                    <a:gd name="connsiteX5" fmla="*/ 201577 w 3418045"/>
                    <a:gd name="connsiteY5" fmla="*/ 32135 h 473267"/>
                    <a:gd name="connsiteX6" fmla="*/ 230791 w 3418045"/>
                    <a:gd name="connsiteY6" fmla="*/ 32135 h 473267"/>
                    <a:gd name="connsiteX7" fmla="*/ 230791 w 3418045"/>
                    <a:gd name="connsiteY7" fmla="*/ 46742 h 473267"/>
                    <a:gd name="connsiteX8" fmla="*/ 350569 w 3418045"/>
                    <a:gd name="connsiteY8" fmla="*/ 46742 h 473267"/>
                    <a:gd name="connsiteX9" fmla="*/ 350569 w 3418045"/>
                    <a:gd name="connsiteY9" fmla="*/ 46742 h 473267"/>
                    <a:gd name="connsiteX10" fmla="*/ 350569 w 3418045"/>
                    <a:gd name="connsiteY10" fmla="*/ 64270 h 473267"/>
                    <a:gd name="connsiteX11" fmla="*/ 496639 w 3418045"/>
                    <a:gd name="connsiteY11" fmla="*/ 64270 h 473267"/>
                    <a:gd name="connsiteX12" fmla="*/ 496639 w 3418045"/>
                    <a:gd name="connsiteY12" fmla="*/ 75956 h 473267"/>
                    <a:gd name="connsiteX13" fmla="*/ 622260 w 3418045"/>
                    <a:gd name="connsiteY13" fmla="*/ 75956 h 473267"/>
                    <a:gd name="connsiteX14" fmla="*/ 622260 w 3418045"/>
                    <a:gd name="connsiteY14" fmla="*/ 81799 h 473267"/>
                    <a:gd name="connsiteX15" fmla="*/ 671923 w 3418045"/>
                    <a:gd name="connsiteY15" fmla="*/ 81799 h 473267"/>
                    <a:gd name="connsiteX16" fmla="*/ 671923 w 3418045"/>
                    <a:gd name="connsiteY16" fmla="*/ 93484 h 473267"/>
                    <a:gd name="connsiteX17" fmla="*/ 686530 w 3418045"/>
                    <a:gd name="connsiteY17" fmla="*/ 93484 h 473267"/>
                    <a:gd name="connsiteX18" fmla="*/ 686530 w 3418045"/>
                    <a:gd name="connsiteY18" fmla="*/ 113934 h 473267"/>
                    <a:gd name="connsiteX19" fmla="*/ 765408 w 3418045"/>
                    <a:gd name="connsiteY19" fmla="*/ 113934 h 473267"/>
                    <a:gd name="connsiteX20" fmla="*/ 765408 w 3418045"/>
                    <a:gd name="connsiteY20" fmla="*/ 125620 h 473267"/>
                    <a:gd name="connsiteX21" fmla="*/ 823837 w 3418045"/>
                    <a:gd name="connsiteY21" fmla="*/ 125620 h 473267"/>
                    <a:gd name="connsiteX22" fmla="*/ 823837 w 3418045"/>
                    <a:gd name="connsiteY22" fmla="*/ 134384 h 473267"/>
                    <a:gd name="connsiteX23" fmla="*/ 1010807 w 3418045"/>
                    <a:gd name="connsiteY23" fmla="*/ 134384 h 473267"/>
                    <a:gd name="connsiteX24" fmla="*/ 1010807 w 3418045"/>
                    <a:gd name="connsiteY24" fmla="*/ 146070 h 473267"/>
                    <a:gd name="connsiteX25" fmla="*/ 1159798 w 3418045"/>
                    <a:gd name="connsiteY25" fmla="*/ 146070 h 473267"/>
                    <a:gd name="connsiteX26" fmla="*/ 1159798 w 3418045"/>
                    <a:gd name="connsiteY26" fmla="*/ 166520 h 473267"/>
                    <a:gd name="connsiteX27" fmla="*/ 1209462 w 3418045"/>
                    <a:gd name="connsiteY27" fmla="*/ 166520 h 473267"/>
                    <a:gd name="connsiteX28" fmla="*/ 1209462 w 3418045"/>
                    <a:gd name="connsiteY28" fmla="*/ 175284 h 473267"/>
                    <a:gd name="connsiteX29" fmla="*/ 1276654 w 3418045"/>
                    <a:gd name="connsiteY29" fmla="*/ 175284 h 473267"/>
                    <a:gd name="connsiteX30" fmla="*/ 1276654 w 3418045"/>
                    <a:gd name="connsiteY30" fmla="*/ 186969 h 473267"/>
                    <a:gd name="connsiteX31" fmla="*/ 1326318 w 3418045"/>
                    <a:gd name="connsiteY31" fmla="*/ 186969 h 473267"/>
                    <a:gd name="connsiteX32" fmla="*/ 1428568 w 3418045"/>
                    <a:gd name="connsiteY32" fmla="*/ 186969 h 473267"/>
                    <a:gd name="connsiteX33" fmla="*/ 1428568 w 3418045"/>
                    <a:gd name="connsiteY33" fmla="*/ 210341 h 473267"/>
                    <a:gd name="connsiteX34" fmla="*/ 1580481 w 3418045"/>
                    <a:gd name="connsiteY34" fmla="*/ 210341 h 473267"/>
                    <a:gd name="connsiteX35" fmla="*/ 1580481 w 3418045"/>
                    <a:gd name="connsiteY35" fmla="*/ 210341 h 473267"/>
                    <a:gd name="connsiteX36" fmla="*/ 1598009 w 3418045"/>
                    <a:gd name="connsiteY36" fmla="*/ 227869 h 473267"/>
                    <a:gd name="connsiteX37" fmla="*/ 1609695 w 3418045"/>
                    <a:gd name="connsiteY37" fmla="*/ 239555 h 473267"/>
                    <a:gd name="connsiteX38" fmla="*/ 1650594 w 3418045"/>
                    <a:gd name="connsiteY38" fmla="*/ 239555 h 473267"/>
                    <a:gd name="connsiteX39" fmla="*/ 1650594 w 3418045"/>
                    <a:gd name="connsiteY39" fmla="*/ 271690 h 473267"/>
                    <a:gd name="connsiteX40" fmla="*/ 1679808 w 3418045"/>
                    <a:gd name="connsiteY40" fmla="*/ 271690 h 473267"/>
                    <a:gd name="connsiteX41" fmla="*/ 1679808 w 3418045"/>
                    <a:gd name="connsiteY41" fmla="*/ 297983 h 473267"/>
                    <a:gd name="connsiteX42" fmla="*/ 1700258 w 3418045"/>
                    <a:gd name="connsiteY42" fmla="*/ 297983 h 473267"/>
                    <a:gd name="connsiteX43" fmla="*/ 1700258 w 3418045"/>
                    <a:gd name="connsiteY43" fmla="*/ 327197 h 473267"/>
                    <a:gd name="connsiteX44" fmla="*/ 1790822 w 3418045"/>
                    <a:gd name="connsiteY44" fmla="*/ 327197 h 473267"/>
                    <a:gd name="connsiteX45" fmla="*/ 1790822 w 3418045"/>
                    <a:gd name="connsiteY45" fmla="*/ 353490 h 473267"/>
                    <a:gd name="connsiteX46" fmla="*/ 1954421 w 3418045"/>
                    <a:gd name="connsiteY46" fmla="*/ 353490 h 473267"/>
                    <a:gd name="connsiteX47" fmla="*/ 1954421 w 3418045"/>
                    <a:gd name="connsiteY47" fmla="*/ 353490 h 473267"/>
                    <a:gd name="connsiteX48" fmla="*/ 1954421 w 3418045"/>
                    <a:gd name="connsiteY48" fmla="*/ 365175 h 473267"/>
                    <a:gd name="connsiteX49" fmla="*/ 2053748 w 3418045"/>
                    <a:gd name="connsiteY49" fmla="*/ 365175 h 473267"/>
                    <a:gd name="connsiteX50" fmla="*/ 2053748 w 3418045"/>
                    <a:gd name="connsiteY50" fmla="*/ 376861 h 473267"/>
                    <a:gd name="connsiteX51" fmla="*/ 2512409 w 3418045"/>
                    <a:gd name="connsiteY51" fmla="*/ 376861 h 473267"/>
                    <a:gd name="connsiteX52" fmla="*/ 2512409 w 3418045"/>
                    <a:gd name="connsiteY52" fmla="*/ 408996 h 473267"/>
                    <a:gd name="connsiteX53" fmla="*/ 2550387 w 3418045"/>
                    <a:gd name="connsiteY53" fmla="*/ 408996 h 473267"/>
                    <a:gd name="connsiteX54" fmla="*/ 2550387 w 3418045"/>
                    <a:gd name="connsiteY54" fmla="*/ 444053 h 473267"/>
                    <a:gd name="connsiteX55" fmla="*/ 2792864 w 3418045"/>
                    <a:gd name="connsiteY55" fmla="*/ 444053 h 473267"/>
                    <a:gd name="connsiteX56" fmla="*/ 2792864 w 3418045"/>
                    <a:gd name="connsiteY56" fmla="*/ 473267 h 473267"/>
                    <a:gd name="connsiteX57" fmla="*/ 3418045 w 3418045"/>
                    <a:gd name="connsiteY57" fmla="*/ 473267 h 473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3418045" h="473267">
                      <a:moveTo>
                        <a:pt x="0" y="0"/>
                      </a:moveTo>
                      <a:lnTo>
                        <a:pt x="75957" y="0"/>
                      </a:lnTo>
                      <a:lnTo>
                        <a:pt x="75957" y="17528"/>
                      </a:lnTo>
                      <a:lnTo>
                        <a:pt x="201577" y="17528"/>
                      </a:lnTo>
                      <a:lnTo>
                        <a:pt x="201577" y="17528"/>
                      </a:lnTo>
                      <a:lnTo>
                        <a:pt x="201577" y="32135"/>
                      </a:lnTo>
                      <a:lnTo>
                        <a:pt x="230791" y="32135"/>
                      </a:lnTo>
                      <a:lnTo>
                        <a:pt x="230791" y="46742"/>
                      </a:lnTo>
                      <a:lnTo>
                        <a:pt x="350569" y="46742"/>
                      </a:lnTo>
                      <a:lnTo>
                        <a:pt x="350569" y="46742"/>
                      </a:lnTo>
                      <a:lnTo>
                        <a:pt x="350569" y="64270"/>
                      </a:lnTo>
                      <a:lnTo>
                        <a:pt x="496639" y="64270"/>
                      </a:lnTo>
                      <a:lnTo>
                        <a:pt x="496639" y="75956"/>
                      </a:lnTo>
                      <a:lnTo>
                        <a:pt x="622260" y="75956"/>
                      </a:lnTo>
                      <a:lnTo>
                        <a:pt x="622260" y="81799"/>
                      </a:lnTo>
                      <a:lnTo>
                        <a:pt x="671923" y="81799"/>
                      </a:lnTo>
                      <a:lnTo>
                        <a:pt x="671923" y="93484"/>
                      </a:lnTo>
                      <a:lnTo>
                        <a:pt x="686530" y="93484"/>
                      </a:lnTo>
                      <a:lnTo>
                        <a:pt x="686530" y="113934"/>
                      </a:lnTo>
                      <a:lnTo>
                        <a:pt x="765408" y="113934"/>
                      </a:lnTo>
                      <a:lnTo>
                        <a:pt x="765408" y="125620"/>
                      </a:lnTo>
                      <a:lnTo>
                        <a:pt x="823837" y="125620"/>
                      </a:lnTo>
                      <a:lnTo>
                        <a:pt x="823837" y="134384"/>
                      </a:lnTo>
                      <a:lnTo>
                        <a:pt x="1010807" y="134384"/>
                      </a:lnTo>
                      <a:lnTo>
                        <a:pt x="1010807" y="146070"/>
                      </a:lnTo>
                      <a:lnTo>
                        <a:pt x="1159798" y="146070"/>
                      </a:lnTo>
                      <a:lnTo>
                        <a:pt x="1159798" y="166520"/>
                      </a:lnTo>
                      <a:lnTo>
                        <a:pt x="1209462" y="166520"/>
                      </a:lnTo>
                      <a:lnTo>
                        <a:pt x="1209462" y="175284"/>
                      </a:lnTo>
                      <a:lnTo>
                        <a:pt x="1276654" y="175284"/>
                      </a:lnTo>
                      <a:lnTo>
                        <a:pt x="1276654" y="186969"/>
                      </a:lnTo>
                      <a:lnTo>
                        <a:pt x="1326318" y="186969"/>
                      </a:lnTo>
                      <a:lnTo>
                        <a:pt x="1428568" y="186969"/>
                      </a:lnTo>
                      <a:lnTo>
                        <a:pt x="1428568" y="210341"/>
                      </a:lnTo>
                      <a:lnTo>
                        <a:pt x="1580481" y="210341"/>
                      </a:lnTo>
                      <a:lnTo>
                        <a:pt x="1580481" y="210341"/>
                      </a:lnTo>
                      <a:lnTo>
                        <a:pt x="1598009" y="227869"/>
                      </a:lnTo>
                      <a:lnTo>
                        <a:pt x="1609695" y="239555"/>
                      </a:lnTo>
                      <a:lnTo>
                        <a:pt x="1650594" y="239555"/>
                      </a:lnTo>
                      <a:lnTo>
                        <a:pt x="1650594" y="271690"/>
                      </a:lnTo>
                      <a:lnTo>
                        <a:pt x="1679808" y="271690"/>
                      </a:lnTo>
                      <a:lnTo>
                        <a:pt x="1679808" y="297983"/>
                      </a:lnTo>
                      <a:lnTo>
                        <a:pt x="1700258" y="297983"/>
                      </a:lnTo>
                      <a:lnTo>
                        <a:pt x="1700258" y="327197"/>
                      </a:lnTo>
                      <a:lnTo>
                        <a:pt x="1790822" y="327197"/>
                      </a:lnTo>
                      <a:lnTo>
                        <a:pt x="1790822" y="353490"/>
                      </a:lnTo>
                      <a:lnTo>
                        <a:pt x="1954421" y="353490"/>
                      </a:lnTo>
                      <a:lnTo>
                        <a:pt x="1954421" y="353490"/>
                      </a:lnTo>
                      <a:lnTo>
                        <a:pt x="1954421" y="365175"/>
                      </a:lnTo>
                      <a:lnTo>
                        <a:pt x="2053748" y="365175"/>
                      </a:lnTo>
                      <a:lnTo>
                        <a:pt x="2053748" y="376861"/>
                      </a:lnTo>
                      <a:lnTo>
                        <a:pt x="2512409" y="376861"/>
                      </a:lnTo>
                      <a:lnTo>
                        <a:pt x="2512409" y="408996"/>
                      </a:lnTo>
                      <a:lnTo>
                        <a:pt x="2550387" y="408996"/>
                      </a:lnTo>
                      <a:lnTo>
                        <a:pt x="2550387" y="444053"/>
                      </a:lnTo>
                      <a:lnTo>
                        <a:pt x="2792864" y="444053"/>
                      </a:lnTo>
                      <a:lnTo>
                        <a:pt x="2792864" y="473267"/>
                      </a:lnTo>
                      <a:lnTo>
                        <a:pt x="3418045" y="473267"/>
                      </a:lnTo>
                    </a:path>
                  </a:pathLst>
                </a:custGeom>
                <a:noFill/>
                <a:ln w="28575">
                  <a:solidFill>
                    <a:schemeClr val="accent4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13ECD911-3013-4735-85A7-619823F6D48E}"/>
                  </a:ext>
                </a:extLst>
              </p:cNvPr>
              <p:cNvSpPr txBox="1"/>
              <p:nvPr/>
            </p:nvSpPr>
            <p:spPr bwMode="auto">
              <a:xfrm>
                <a:off x="7206089" y="3798293"/>
                <a:ext cx="3697357" cy="14361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Median OS, Mos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Pembrolizumab + axitinib: NR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Sunitinib: NR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HR: 0.53 (95% CI: 0.38-0.74; </a:t>
                </a:r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P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 &lt; .0001)</a:t>
                </a:r>
              </a:p>
            </p:txBody>
          </p: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AB79C7A7-B35A-4609-B28A-C3577677308D}"/>
                  </a:ext>
                </a:extLst>
              </p:cNvPr>
              <p:cNvCxnSpPr/>
              <p:nvPr/>
            </p:nvCxnSpPr>
            <p:spPr bwMode="auto">
              <a:xfrm>
                <a:off x="7066480" y="2114351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6A7DD214-342E-4580-B4F5-F44FF022A4D7}"/>
                  </a:ext>
                </a:extLst>
              </p:cNvPr>
              <p:cNvCxnSpPr/>
              <p:nvPr/>
            </p:nvCxnSpPr>
            <p:spPr bwMode="auto">
              <a:xfrm>
                <a:off x="7688921" y="2203612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93B3E6E3-F40B-4011-942B-330ECD03A43F}"/>
                  </a:ext>
                </a:extLst>
              </p:cNvPr>
              <p:cNvCxnSpPr/>
              <p:nvPr/>
            </p:nvCxnSpPr>
            <p:spPr bwMode="auto">
              <a:xfrm>
                <a:off x="6871722" y="2102042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80AF98D9-7EB2-4A43-8068-8D344B0B06F6}"/>
                  </a:ext>
                </a:extLst>
              </p:cNvPr>
              <p:cNvCxnSpPr/>
              <p:nvPr/>
            </p:nvCxnSpPr>
            <p:spPr bwMode="auto">
              <a:xfrm>
                <a:off x="8210186" y="2268591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id="{9FD15348-F5BC-41AF-82E8-14902BD3A105}"/>
                  </a:ext>
                </a:extLst>
              </p:cNvPr>
              <p:cNvCxnSpPr/>
              <p:nvPr/>
            </p:nvCxnSpPr>
            <p:spPr bwMode="auto">
              <a:xfrm>
                <a:off x="8250584" y="2273872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id="{2BED0C5B-3CE2-41A5-B778-691A752BE935}"/>
                  </a:ext>
                </a:extLst>
              </p:cNvPr>
              <p:cNvCxnSpPr/>
              <p:nvPr/>
            </p:nvCxnSpPr>
            <p:spPr bwMode="auto">
              <a:xfrm>
                <a:off x="8305146" y="2298819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96220885-3DED-45F2-8B6C-37C8D85222BC}"/>
                  </a:ext>
                </a:extLst>
              </p:cNvPr>
              <p:cNvCxnSpPr/>
              <p:nvPr/>
            </p:nvCxnSpPr>
            <p:spPr bwMode="auto">
              <a:xfrm>
                <a:off x="8348290" y="2301628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BEF8A2AB-9AA4-41E8-B2F6-A2B1672D1B4B}"/>
                  </a:ext>
                </a:extLst>
              </p:cNvPr>
              <p:cNvCxnSpPr/>
              <p:nvPr/>
            </p:nvCxnSpPr>
            <p:spPr bwMode="auto">
              <a:xfrm>
                <a:off x="8604735" y="233054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CD3F3B41-F9F0-49BC-BE6D-9AC672432283}"/>
                  </a:ext>
                </a:extLst>
              </p:cNvPr>
              <p:cNvCxnSpPr/>
              <p:nvPr/>
            </p:nvCxnSpPr>
            <p:spPr bwMode="auto">
              <a:xfrm>
                <a:off x="8383128" y="2319618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DCC72E60-4AA6-406E-844F-D17F4F6ABF69}"/>
                  </a:ext>
                </a:extLst>
              </p:cNvPr>
              <p:cNvCxnSpPr/>
              <p:nvPr/>
            </p:nvCxnSpPr>
            <p:spPr bwMode="auto">
              <a:xfrm>
                <a:off x="8660498" y="2332651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E6B7FBB2-BDD8-4EE1-91B7-F6EB200C487B}"/>
                  </a:ext>
                </a:extLst>
              </p:cNvPr>
              <p:cNvCxnSpPr/>
              <p:nvPr/>
            </p:nvCxnSpPr>
            <p:spPr bwMode="auto">
              <a:xfrm>
                <a:off x="8566075" y="233054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CAE5C791-D7E9-46D5-A688-847B05B9D106}"/>
                  </a:ext>
                </a:extLst>
              </p:cNvPr>
              <p:cNvCxnSpPr/>
              <p:nvPr/>
            </p:nvCxnSpPr>
            <p:spPr bwMode="auto">
              <a:xfrm>
                <a:off x="8738718" y="2337966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62AF24E9-6BAF-40E5-B179-6F5F51A272F8}"/>
                  </a:ext>
                </a:extLst>
              </p:cNvPr>
              <p:cNvCxnSpPr/>
              <p:nvPr/>
            </p:nvCxnSpPr>
            <p:spPr bwMode="auto">
              <a:xfrm>
                <a:off x="8429067" y="2326082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73D8CBEC-FC5B-4788-B984-68E69E01863D}"/>
                  </a:ext>
                </a:extLst>
              </p:cNvPr>
              <p:cNvCxnSpPr/>
              <p:nvPr/>
            </p:nvCxnSpPr>
            <p:spPr bwMode="auto">
              <a:xfrm>
                <a:off x="8697585" y="2332651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335E409D-5F95-47EB-A3CB-2FA86B371937}"/>
                  </a:ext>
                </a:extLst>
              </p:cNvPr>
              <p:cNvCxnSpPr/>
              <p:nvPr/>
            </p:nvCxnSpPr>
            <p:spPr bwMode="auto">
              <a:xfrm>
                <a:off x="8974784" y="2382529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FA040C0B-4DC4-4F07-ADE6-04AB9E653FD9}"/>
                  </a:ext>
                </a:extLst>
              </p:cNvPr>
              <p:cNvCxnSpPr/>
              <p:nvPr/>
            </p:nvCxnSpPr>
            <p:spPr bwMode="auto">
              <a:xfrm>
                <a:off x="8491945" y="2325088"/>
                <a:ext cx="0" cy="10397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9CD0701B-E112-4CF3-A0FC-F4C7F24F8520}"/>
                  </a:ext>
                </a:extLst>
              </p:cNvPr>
              <p:cNvCxnSpPr/>
              <p:nvPr/>
            </p:nvCxnSpPr>
            <p:spPr bwMode="auto">
              <a:xfrm>
                <a:off x="9056836" y="240512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9ADFAD8E-57AD-4BD5-A1A3-81068435E3A4}"/>
                  </a:ext>
                </a:extLst>
              </p:cNvPr>
              <p:cNvCxnSpPr/>
              <p:nvPr/>
            </p:nvCxnSpPr>
            <p:spPr bwMode="auto">
              <a:xfrm>
                <a:off x="8776546" y="2356699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239628F4-D8E1-4907-8BDA-194D59BDA429}"/>
                  </a:ext>
                </a:extLst>
              </p:cNvPr>
              <p:cNvCxnSpPr/>
              <p:nvPr/>
            </p:nvCxnSpPr>
            <p:spPr bwMode="auto">
              <a:xfrm>
                <a:off x="9093300" y="2405763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0531DA0F-EEDC-49CA-9002-764FC4A931F0}"/>
                  </a:ext>
                </a:extLst>
              </p:cNvPr>
              <p:cNvCxnSpPr/>
              <p:nvPr/>
            </p:nvCxnSpPr>
            <p:spPr bwMode="auto">
              <a:xfrm>
                <a:off x="9012117" y="2382529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122C9DEC-175F-4D9F-8C6A-875CA12F406D}"/>
                  </a:ext>
                </a:extLst>
              </p:cNvPr>
              <p:cNvCxnSpPr/>
              <p:nvPr/>
            </p:nvCxnSpPr>
            <p:spPr bwMode="auto">
              <a:xfrm>
                <a:off x="9178574" y="2418246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7F3C80B5-1387-40BA-A1E1-C65E104C4C9E}"/>
                  </a:ext>
                </a:extLst>
              </p:cNvPr>
              <p:cNvCxnSpPr/>
              <p:nvPr/>
            </p:nvCxnSpPr>
            <p:spPr bwMode="auto">
              <a:xfrm>
                <a:off x="9133979" y="2405763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FCB3EFC2-28A4-4E6F-9417-96385503B369}"/>
                  </a:ext>
                </a:extLst>
              </p:cNvPr>
              <p:cNvCxnSpPr/>
              <p:nvPr/>
            </p:nvCxnSpPr>
            <p:spPr bwMode="auto">
              <a:xfrm>
                <a:off x="9359728" y="2516575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2C8E0015-FE53-471B-A578-69A8A15EC9C6}"/>
                  </a:ext>
                </a:extLst>
              </p:cNvPr>
              <p:cNvCxnSpPr/>
              <p:nvPr/>
            </p:nvCxnSpPr>
            <p:spPr bwMode="auto">
              <a:xfrm>
                <a:off x="9275781" y="2468958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id="{398253A8-558F-4594-BD78-2FDC5ADDF06F}"/>
                  </a:ext>
                </a:extLst>
              </p:cNvPr>
              <p:cNvCxnSpPr/>
              <p:nvPr/>
            </p:nvCxnSpPr>
            <p:spPr bwMode="auto">
              <a:xfrm>
                <a:off x="9231838" y="2437197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id="{F58235A2-2F5C-48A4-AA33-668EDCD17B87}"/>
                  </a:ext>
                </a:extLst>
              </p:cNvPr>
              <p:cNvCxnSpPr/>
              <p:nvPr/>
            </p:nvCxnSpPr>
            <p:spPr bwMode="auto">
              <a:xfrm>
                <a:off x="9441218" y="254065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AD4C7DBE-54B0-429E-AE28-D498D5764A59}"/>
                  </a:ext>
                </a:extLst>
              </p:cNvPr>
              <p:cNvCxnSpPr/>
              <p:nvPr/>
            </p:nvCxnSpPr>
            <p:spPr bwMode="auto">
              <a:xfrm>
                <a:off x="9315746" y="2518492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369FF748-21AD-4154-A468-9E734FE09C7B}"/>
                  </a:ext>
                </a:extLst>
              </p:cNvPr>
              <p:cNvCxnSpPr/>
              <p:nvPr/>
            </p:nvCxnSpPr>
            <p:spPr bwMode="auto">
              <a:xfrm>
                <a:off x="9397139" y="254065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6EB4B3CC-B3E7-478D-81F4-4BF587DDDDC4}"/>
                  </a:ext>
                </a:extLst>
              </p:cNvPr>
              <p:cNvCxnSpPr/>
              <p:nvPr/>
            </p:nvCxnSpPr>
            <p:spPr bwMode="auto">
              <a:xfrm>
                <a:off x="9531099" y="2543913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C2A14831-17F8-4977-A457-3DDAB372165A}"/>
                  </a:ext>
                </a:extLst>
              </p:cNvPr>
              <p:cNvCxnSpPr/>
              <p:nvPr/>
            </p:nvCxnSpPr>
            <p:spPr bwMode="auto">
              <a:xfrm>
                <a:off x="9488737" y="254065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C0CE6A56-6BD7-4F42-B2B2-9ECD0EBC6CA8}"/>
                  </a:ext>
                </a:extLst>
              </p:cNvPr>
              <p:cNvCxnSpPr/>
              <p:nvPr/>
            </p:nvCxnSpPr>
            <p:spPr bwMode="auto">
              <a:xfrm>
                <a:off x="9607894" y="2557197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0ED873F2-0523-43E2-A989-D42E7FDA061F}"/>
                  </a:ext>
                </a:extLst>
              </p:cNvPr>
              <p:cNvCxnSpPr/>
              <p:nvPr/>
            </p:nvCxnSpPr>
            <p:spPr bwMode="auto">
              <a:xfrm>
                <a:off x="9569576" y="2551341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BD290EBC-5E85-451D-BB9D-DF8583B9E3A8}"/>
                  </a:ext>
                </a:extLst>
              </p:cNvPr>
              <p:cNvCxnSpPr/>
              <p:nvPr/>
            </p:nvCxnSpPr>
            <p:spPr bwMode="auto">
              <a:xfrm>
                <a:off x="9663472" y="2567969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B6847BD9-ECBB-41A3-AE5B-2925E9A4A525}"/>
                  </a:ext>
                </a:extLst>
              </p:cNvPr>
              <p:cNvCxnSpPr/>
              <p:nvPr/>
            </p:nvCxnSpPr>
            <p:spPr bwMode="auto">
              <a:xfrm>
                <a:off x="9626498" y="2557197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0A0D0FEA-E351-4A31-AA06-F2DE1B598632}"/>
                  </a:ext>
                </a:extLst>
              </p:cNvPr>
              <p:cNvCxnSpPr/>
              <p:nvPr/>
            </p:nvCxnSpPr>
            <p:spPr bwMode="auto">
              <a:xfrm>
                <a:off x="9756006" y="2572889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1AA000D8-8A29-4726-82E7-391AB3D592C7}"/>
                  </a:ext>
                </a:extLst>
              </p:cNvPr>
              <p:cNvCxnSpPr/>
              <p:nvPr/>
            </p:nvCxnSpPr>
            <p:spPr bwMode="auto">
              <a:xfrm>
                <a:off x="9804316" y="2574291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DB883E1F-0E26-4BF5-B2E0-418E40BEC41F}"/>
                  </a:ext>
                </a:extLst>
              </p:cNvPr>
              <p:cNvCxnSpPr/>
              <p:nvPr/>
            </p:nvCxnSpPr>
            <p:spPr bwMode="auto">
              <a:xfrm>
                <a:off x="9711869" y="2570477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E517E3A9-F135-40EE-8D82-FF18A324E3F6}"/>
                  </a:ext>
                </a:extLst>
              </p:cNvPr>
              <p:cNvCxnSpPr/>
              <p:nvPr/>
            </p:nvCxnSpPr>
            <p:spPr bwMode="auto">
              <a:xfrm>
                <a:off x="9770266" y="257422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57CF02A3-6798-4747-B578-B49FC4CEA06F}"/>
                  </a:ext>
                </a:extLst>
              </p:cNvPr>
              <p:cNvCxnSpPr/>
              <p:nvPr/>
            </p:nvCxnSpPr>
            <p:spPr bwMode="auto">
              <a:xfrm>
                <a:off x="9893549" y="2573180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8D4976B8-27AD-4C80-85F2-AB57BACD4A07}"/>
                  </a:ext>
                </a:extLst>
              </p:cNvPr>
              <p:cNvCxnSpPr/>
              <p:nvPr/>
            </p:nvCxnSpPr>
            <p:spPr bwMode="auto">
              <a:xfrm>
                <a:off x="9851743" y="2570477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64017746-0595-445F-8CC3-5C0BBBD7E716}"/>
                  </a:ext>
                </a:extLst>
              </p:cNvPr>
              <p:cNvCxnSpPr/>
              <p:nvPr/>
            </p:nvCxnSpPr>
            <p:spPr bwMode="auto">
              <a:xfrm>
                <a:off x="10020613" y="257191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EC0C0A43-6D1B-4EDE-A6CF-69A8DFDFAB3C}"/>
                  </a:ext>
                </a:extLst>
              </p:cNvPr>
              <p:cNvCxnSpPr/>
              <p:nvPr/>
            </p:nvCxnSpPr>
            <p:spPr bwMode="auto">
              <a:xfrm>
                <a:off x="10424208" y="2671939"/>
                <a:ext cx="0" cy="10397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D19E66F6-354B-4C7E-BCD1-38E5CCC3D42A}"/>
                  </a:ext>
                </a:extLst>
              </p:cNvPr>
              <p:cNvCxnSpPr/>
              <p:nvPr/>
            </p:nvCxnSpPr>
            <p:spPr bwMode="auto">
              <a:xfrm>
                <a:off x="10149877" y="261995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26993757-B4FB-49F5-AF9B-4DE50B3782DC}"/>
                  </a:ext>
                </a:extLst>
              </p:cNvPr>
              <p:cNvCxnSpPr/>
              <p:nvPr/>
            </p:nvCxnSpPr>
            <p:spPr bwMode="auto">
              <a:xfrm>
                <a:off x="10069913" y="2570890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43B068AD-926D-4E7D-8289-75005396E4B1}"/>
                  </a:ext>
                </a:extLst>
              </p:cNvPr>
              <p:cNvCxnSpPr/>
              <p:nvPr/>
            </p:nvCxnSpPr>
            <p:spPr bwMode="auto">
              <a:xfrm>
                <a:off x="10111861" y="2592639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C6F38FA6-07AB-4560-90E5-29598E059127}"/>
                  </a:ext>
                </a:extLst>
              </p:cNvPr>
              <p:cNvCxnSpPr/>
              <p:nvPr/>
            </p:nvCxnSpPr>
            <p:spPr bwMode="auto">
              <a:xfrm>
                <a:off x="10243804" y="2644925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31AE9E51-6E8D-4E59-804C-E956EF5DA1D4}"/>
                  </a:ext>
                </a:extLst>
              </p:cNvPr>
              <p:cNvCxnSpPr/>
              <p:nvPr/>
            </p:nvCxnSpPr>
            <p:spPr bwMode="auto">
              <a:xfrm>
                <a:off x="10206184" y="2642043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FC086F14-4B3B-4FAE-A8BF-E6A6569D1697}"/>
                  </a:ext>
                </a:extLst>
              </p:cNvPr>
              <p:cNvCxnSpPr/>
              <p:nvPr/>
            </p:nvCxnSpPr>
            <p:spPr bwMode="auto">
              <a:xfrm>
                <a:off x="10278879" y="2639575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B8019B4F-73A7-4F9E-AD6A-4CCF2D39FC83}"/>
                  </a:ext>
                </a:extLst>
              </p:cNvPr>
              <p:cNvCxnSpPr/>
              <p:nvPr/>
            </p:nvCxnSpPr>
            <p:spPr bwMode="auto">
              <a:xfrm>
                <a:off x="10326850" y="264429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CE997CB4-AA2A-4A5C-BBF5-283CDD786E1C}"/>
                  </a:ext>
                </a:extLst>
              </p:cNvPr>
              <p:cNvCxnSpPr/>
              <p:nvPr/>
            </p:nvCxnSpPr>
            <p:spPr bwMode="auto">
              <a:xfrm>
                <a:off x="10376146" y="264462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EDC724C9-B622-4B68-9B01-0BB0328C864B}"/>
                  </a:ext>
                </a:extLst>
              </p:cNvPr>
              <p:cNvCxnSpPr/>
              <p:nvPr/>
            </p:nvCxnSpPr>
            <p:spPr bwMode="auto">
              <a:xfrm>
                <a:off x="10701730" y="2675011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id="{91116764-3972-4347-9C65-5EBB9AFFBECC}"/>
                  </a:ext>
                </a:extLst>
              </p:cNvPr>
              <p:cNvCxnSpPr/>
              <p:nvPr/>
            </p:nvCxnSpPr>
            <p:spPr bwMode="auto">
              <a:xfrm>
                <a:off x="10474328" y="2675385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7" name="Straight Connector 256">
                <a:extLst>
                  <a:ext uri="{FF2B5EF4-FFF2-40B4-BE49-F238E27FC236}">
                    <a16:creationId xmlns:a16="http://schemas.microsoft.com/office/drawing/2014/main" id="{301E9D42-42DD-4499-85E1-6EE548F345B0}"/>
                  </a:ext>
                </a:extLst>
              </p:cNvPr>
              <p:cNvCxnSpPr/>
              <p:nvPr/>
            </p:nvCxnSpPr>
            <p:spPr bwMode="auto">
              <a:xfrm>
                <a:off x="10734337" y="2677237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8" name="Straight Connector 257">
                <a:extLst>
                  <a:ext uri="{FF2B5EF4-FFF2-40B4-BE49-F238E27FC236}">
                    <a16:creationId xmlns:a16="http://schemas.microsoft.com/office/drawing/2014/main" id="{1FDA9585-6966-46BC-B138-7BCF46F30117}"/>
                  </a:ext>
                </a:extLst>
              </p:cNvPr>
              <p:cNvCxnSpPr/>
              <p:nvPr/>
            </p:nvCxnSpPr>
            <p:spPr bwMode="auto">
              <a:xfrm>
                <a:off x="10741118" y="2675352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94C85108-69AF-48F6-B999-76221FE6EF38}"/>
                  </a:ext>
                </a:extLst>
              </p:cNvPr>
              <p:cNvCxnSpPr/>
              <p:nvPr/>
            </p:nvCxnSpPr>
            <p:spPr bwMode="auto">
              <a:xfrm>
                <a:off x="10851295" y="2675011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61DF51E5-D26E-42CA-B39A-AD0441BC364A}"/>
                  </a:ext>
                </a:extLst>
              </p:cNvPr>
              <p:cNvCxnSpPr/>
              <p:nvPr/>
            </p:nvCxnSpPr>
            <p:spPr bwMode="auto">
              <a:xfrm>
                <a:off x="10940893" y="2672378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1" name="Straight Connector 260">
                <a:extLst>
                  <a:ext uri="{FF2B5EF4-FFF2-40B4-BE49-F238E27FC236}">
                    <a16:creationId xmlns:a16="http://schemas.microsoft.com/office/drawing/2014/main" id="{F8C7A8FA-6AC7-44E1-9BC2-36F3B4761F42}"/>
                  </a:ext>
                </a:extLst>
              </p:cNvPr>
              <p:cNvCxnSpPr/>
              <p:nvPr/>
            </p:nvCxnSpPr>
            <p:spPr bwMode="auto">
              <a:xfrm>
                <a:off x="10911033" y="2672378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id="{FAA2E7D9-D880-4637-9BE5-58AD1B08B259}"/>
                  </a:ext>
                </a:extLst>
              </p:cNvPr>
              <p:cNvCxnSpPr/>
              <p:nvPr/>
            </p:nvCxnSpPr>
            <p:spPr bwMode="auto">
              <a:xfrm>
                <a:off x="10992882" y="2672378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F4CF93B1-4547-41D6-994B-EE15D0260B06}"/>
                  </a:ext>
                </a:extLst>
              </p:cNvPr>
              <p:cNvCxnSpPr/>
              <p:nvPr/>
            </p:nvCxnSpPr>
            <p:spPr bwMode="auto">
              <a:xfrm>
                <a:off x="10185293" y="264195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AE998C6F-987D-493F-9FD1-A320CDB328AE}"/>
                  </a:ext>
                </a:extLst>
              </p:cNvPr>
              <p:cNvCxnSpPr/>
              <p:nvPr/>
            </p:nvCxnSpPr>
            <p:spPr bwMode="auto">
              <a:xfrm>
                <a:off x="9954089" y="2570477"/>
                <a:ext cx="0" cy="10397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97FCB7E4-8CFD-4936-AE39-7BAB9C7F2A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5817" y="2191162"/>
                <a:ext cx="0" cy="3078344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6" name="Group 265">
                <a:extLst>
                  <a:ext uri="{FF2B5EF4-FFF2-40B4-BE49-F238E27FC236}">
                    <a16:creationId xmlns:a16="http://schemas.microsoft.com/office/drawing/2014/main" id="{2E283D88-FDDE-46DF-8654-2F66E24A44F7}"/>
                  </a:ext>
                </a:extLst>
              </p:cNvPr>
              <p:cNvGrpSpPr/>
              <p:nvPr/>
            </p:nvGrpSpPr>
            <p:grpSpPr>
              <a:xfrm>
                <a:off x="6782951" y="2201927"/>
                <a:ext cx="62379" cy="3063404"/>
                <a:chOff x="1025550" y="3428999"/>
                <a:chExt cx="93272" cy="1981523"/>
              </a:xfrm>
            </p:grpSpPr>
            <p:cxnSp>
              <p:nvCxnSpPr>
                <p:cNvPr id="267" name="Straight Connector 266">
                  <a:extLst>
                    <a:ext uri="{FF2B5EF4-FFF2-40B4-BE49-F238E27FC236}">
                      <a16:creationId xmlns:a16="http://schemas.microsoft.com/office/drawing/2014/main" id="{44BB0AEE-75A3-4389-A52C-2D0519738DC9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072186" y="5363886"/>
                  <a:ext cx="0" cy="93272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>
                  <a:extLst>
                    <a:ext uri="{FF2B5EF4-FFF2-40B4-BE49-F238E27FC236}">
                      <a16:creationId xmlns:a16="http://schemas.microsoft.com/office/drawing/2014/main" id="{78E8E0A0-E3A1-4D83-9F6B-321BE91A7884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072186" y="4967583"/>
                  <a:ext cx="0" cy="93272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9" name="Straight Connector 268">
                  <a:extLst>
                    <a:ext uri="{FF2B5EF4-FFF2-40B4-BE49-F238E27FC236}">
                      <a16:creationId xmlns:a16="http://schemas.microsoft.com/office/drawing/2014/main" id="{E60C95D8-82A2-4B4F-A1C2-08CFF4598E42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072186" y="4571278"/>
                  <a:ext cx="0" cy="93272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0" name="Straight Connector 269">
                  <a:extLst>
                    <a:ext uri="{FF2B5EF4-FFF2-40B4-BE49-F238E27FC236}">
                      <a16:creationId xmlns:a16="http://schemas.microsoft.com/office/drawing/2014/main" id="{F1F18B03-7391-4523-8266-302422412E91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072186" y="4174973"/>
                  <a:ext cx="0" cy="93272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>
                  <a:extLst>
                    <a:ext uri="{FF2B5EF4-FFF2-40B4-BE49-F238E27FC236}">
                      <a16:creationId xmlns:a16="http://schemas.microsoft.com/office/drawing/2014/main" id="{10A7EFF3-54E2-4A79-8019-BA21769E6BA4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072186" y="3778668"/>
                  <a:ext cx="0" cy="93272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>
                  <a:extLst>
                    <a:ext uri="{FF2B5EF4-FFF2-40B4-BE49-F238E27FC236}">
                      <a16:creationId xmlns:a16="http://schemas.microsoft.com/office/drawing/2014/main" id="{9889586D-6291-4560-BF03-8126DABE3955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072186" y="3382363"/>
                  <a:ext cx="0" cy="93272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3" name="TextBox 272">
                <a:extLst>
                  <a:ext uri="{FF2B5EF4-FFF2-40B4-BE49-F238E27FC236}">
                    <a16:creationId xmlns:a16="http://schemas.microsoft.com/office/drawing/2014/main" id="{8CDB80FB-0D8C-4E56-B7FF-01EDA27940F8}"/>
                  </a:ext>
                </a:extLst>
              </p:cNvPr>
              <p:cNvSpPr txBox="1"/>
              <p:nvPr/>
            </p:nvSpPr>
            <p:spPr>
              <a:xfrm>
                <a:off x="6287774" y="2141880"/>
                <a:ext cx="430887" cy="3160633"/>
              </a:xfrm>
              <a:prstGeom prst="rect">
                <a:avLst/>
              </a:prstGeom>
              <a:noFill/>
            </p:spPr>
            <p:txBody>
              <a:bodyPr vert="vert270" wrap="square">
                <a:spAutoFit/>
              </a:bodyPr>
              <a:lstStyle/>
              <a:p>
                <a:pPr marL="0" marR="0" lvl="0" indent="0" algn="ctr" defTabSz="66566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OS (%)</a:t>
                </a:r>
              </a:p>
            </p:txBody>
          </p:sp>
          <p:sp>
            <p:nvSpPr>
              <p:cNvPr id="274" name="TextBox 54">
                <a:extLst>
                  <a:ext uri="{FF2B5EF4-FFF2-40B4-BE49-F238E27FC236}">
                    <a16:creationId xmlns:a16="http://schemas.microsoft.com/office/drawing/2014/main" id="{2836BA96-7533-40E4-8BF1-9EC4A566DD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28249" y="5591190"/>
                <a:ext cx="3825048" cy="3935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887413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defTabSz="887413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defTabSz="887413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defTabSz="887413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defTabSz="887413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defTabSz="88741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defTabSz="88741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defTabSz="88741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defTabSz="88741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66556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Mos</a:t>
                </a:r>
              </a:p>
            </p:txBody>
          </p:sp>
          <p:sp>
            <p:nvSpPr>
              <p:cNvPr id="275" name="Rectangle 119">
                <a:extLst>
                  <a:ext uri="{FF2B5EF4-FFF2-40B4-BE49-F238E27FC236}">
                    <a16:creationId xmlns:a16="http://schemas.microsoft.com/office/drawing/2014/main" id="{C3960CA1-8D86-4FBC-BF56-60C603BA0B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2195" y="4441725"/>
                <a:ext cx="337392" cy="426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20</a:t>
                </a:r>
              </a:p>
            </p:txBody>
          </p:sp>
          <p:sp>
            <p:nvSpPr>
              <p:cNvPr id="276" name="Rectangle 120">
                <a:extLst>
                  <a:ext uri="{FF2B5EF4-FFF2-40B4-BE49-F238E27FC236}">
                    <a16:creationId xmlns:a16="http://schemas.microsoft.com/office/drawing/2014/main" id="{8C9CC72C-ED4D-4BF8-843D-173886141A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2195" y="3831228"/>
                <a:ext cx="337392" cy="426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40</a:t>
                </a:r>
              </a:p>
            </p:txBody>
          </p:sp>
          <p:sp>
            <p:nvSpPr>
              <p:cNvPr id="277" name="Rectangle 120">
                <a:extLst>
                  <a:ext uri="{FF2B5EF4-FFF2-40B4-BE49-F238E27FC236}">
                    <a16:creationId xmlns:a16="http://schemas.microsoft.com/office/drawing/2014/main" id="{349190AA-135A-45A9-B0D7-C098D04DDF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2195" y="3220730"/>
                <a:ext cx="337392" cy="426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60</a:t>
                </a:r>
              </a:p>
            </p:txBody>
          </p:sp>
          <p:sp>
            <p:nvSpPr>
              <p:cNvPr id="278" name="Rectangle 122">
                <a:extLst>
                  <a:ext uri="{FF2B5EF4-FFF2-40B4-BE49-F238E27FC236}">
                    <a16:creationId xmlns:a16="http://schemas.microsoft.com/office/drawing/2014/main" id="{6AFC17A3-AD79-4F5B-8D61-60A2E869C5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2195" y="2610233"/>
                <a:ext cx="337392" cy="426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80</a:t>
                </a:r>
              </a:p>
            </p:txBody>
          </p:sp>
          <p:sp>
            <p:nvSpPr>
              <p:cNvPr id="279" name="Rectangle 122">
                <a:extLst>
                  <a:ext uri="{FF2B5EF4-FFF2-40B4-BE49-F238E27FC236}">
                    <a16:creationId xmlns:a16="http://schemas.microsoft.com/office/drawing/2014/main" id="{6C330588-CAC4-481F-840A-7B4F67FC94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27144" y="2010809"/>
                <a:ext cx="426831" cy="426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100</a:t>
                </a:r>
              </a:p>
            </p:txBody>
          </p:sp>
          <p:sp>
            <p:nvSpPr>
              <p:cNvPr id="280" name="Rectangle 122">
                <a:extLst>
                  <a:ext uri="{FF2B5EF4-FFF2-40B4-BE49-F238E27FC236}">
                    <a16:creationId xmlns:a16="http://schemas.microsoft.com/office/drawing/2014/main" id="{283FD64D-2971-4AE3-81C4-8102F849A9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01634" y="5052225"/>
                <a:ext cx="247953" cy="426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0</a:t>
                </a:r>
              </a:p>
            </p:txBody>
          </p: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6DAA2C44-84E6-44F6-9908-2263CAB8090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825686" y="5248867"/>
                <a:ext cx="4655929" cy="16396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F10EAB05-6703-464D-93C7-A7110F8ACEC2}"/>
                  </a:ext>
                </a:extLst>
              </p:cNvPr>
              <p:cNvCxnSpPr/>
              <p:nvPr/>
            </p:nvCxnSpPr>
            <p:spPr bwMode="auto">
              <a:xfrm rot="10800000">
                <a:off x="7628584" y="5266480"/>
                <a:ext cx="0" cy="85523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87AFF91C-B9EE-400A-A55E-90D92F489DEB}"/>
                  </a:ext>
                </a:extLst>
              </p:cNvPr>
              <p:cNvCxnSpPr/>
              <p:nvPr/>
            </p:nvCxnSpPr>
            <p:spPr bwMode="auto">
              <a:xfrm rot="10800000">
                <a:off x="6858903" y="5266480"/>
                <a:ext cx="0" cy="85523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D25168D8-C3E8-4FBB-8C3E-A14B023252CD}"/>
                  </a:ext>
                </a:extLst>
              </p:cNvPr>
              <p:cNvCxnSpPr/>
              <p:nvPr/>
            </p:nvCxnSpPr>
            <p:spPr bwMode="auto">
              <a:xfrm rot="10800000">
                <a:off x="9167946" y="5266480"/>
                <a:ext cx="0" cy="85523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FB43D485-B664-4F42-88EC-49C945DC378B}"/>
                  </a:ext>
                </a:extLst>
              </p:cNvPr>
              <p:cNvCxnSpPr/>
              <p:nvPr/>
            </p:nvCxnSpPr>
            <p:spPr bwMode="auto">
              <a:xfrm rot="10800000">
                <a:off x="8398265" y="5266480"/>
                <a:ext cx="0" cy="85523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AFA669FE-1192-4FDF-BDBD-B92859F28720}"/>
                  </a:ext>
                </a:extLst>
              </p:cNvPr>
              <p:cNvCxnSpPr/>
              <p:nvPr/>
            </p:nvCxnSpPr>
            <p:spPr bwMode="auto">
              <a:xfrm rot="10800000">
                <a:off x="9937627" y="5266480"/>
                <a:ext cx="0" cy="85523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9A0FF434-2938-498F-B85A-98C3CC94CD03}"/>
                  </a:ext>
                </a:extLst>
              </p:cNvPr>
              <p:cNvCxnSpPr/>
              <p:nvPr/>
            </p:nvCxnSpPr>
            <p:spPr bwMode="auto">
              <a:xfrm rot="10800000">
                <a:off x="10696500" y="5260370"/>
                <a:ext cx="0" cy="85523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Straight Connector 287">
                <a:extLst>
                  <a:ext uri="{FF2B5EF4-FFF2-40B4-BE49-F238E27FC236}">
                    <a16:creationId xmlns:a16="http://schemas.microsoft.com/office/drawing/2014/main" id="{D9F32E32-F82D-4F4A-BAD6-D5C00AB2A872}"/>
                  </a:ext>
                </a:extLst>
              </p:cNvPr>
              <p:cNvCxnSpPr/>
              <p:nvPr/>
            </p:nvCxnSpPr>
            <p:spPr bwMode="auto">
              <a:xfrm rot="10800000">
                <a:off x="11467851" y="5256219"/>
                <a:ext cx="0" cy="85523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9" name="Rectangle 122">
                <a:extLst>
                  <a:ext uri="{FF2B5EF4-FFF2-40B4-BE49-F238E27FC236}">
                    <a16:creationId xmlns:a16="http://schemas.microsoft.com/office/drawing/2014/main" id="{05F311E4-237B-4487-9F6A-A13C445BC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63846" y="5266814"/>
                <a:ext cx="360785" cy="1124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16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GB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23B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136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110</a:t>
                </a:r>
                <a:endPara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0" name="Rectangle 122">
                <a:extLst>
                  <a:ext uri="{FF2B5EF4-FFF2-40B4-BE49-F238E27FC236}">
                    <a16:creationId xmlns:a16="http://schemas.microsoft.com/office/drawing/2014/main" id="{5A4DCE52-C4B8-4069-BF93-50F2CB9EE4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8476" y="5279699"/>
                <a:ext cx="360785" cy="1124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0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GB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23B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432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429</a:t>
                </a:r>
                <a:endPara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1" name="Rectangle 122">
                <a:extLst>
                  <a:ext uri="{FF2B5EF4-FFF2-40B4-BE49-F238E27FC236}">
                    <a16:creationId xmlns:a16="http://schemas.microsoft.com/office/drawing/2014/main" id="{382E64C1-035A-403A-A87E-66636C3FB3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65668" y="5284009"/>
                <a:ext cx="360785" cy="1124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4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GB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23B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417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401</a:t>
                </a:r>
                <a:endPara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2" name="Rectangle 122">
                <a:extLst>
                  <a:ext uri="{FF2B5EF4-FFF2-40B4-BE49-F238E27FC236}">
                    <a16:creationId xmlns:a16="http://schemas.microsoft.com/office/drawing/2014/main" id="{94BFDCFE-DD4E-442F-9EEA-BF88DA1B29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34232" y="5290556"/>
                <a:ext cx="360785" cy="1124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8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GB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23B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378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341</a:t>
                </a:r>
                <a:endPara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3" name="Rectangle 122">
                <a:extLst>
                  <a:ext uri="{FF2B5EF4-FFF2-40B4-BE49-F238E27FC236}">
                    <a16:creationId xmlns:a16="http://schemas.microsoft.com/office/drawing/2014/main" id="{13A59687-922A-4F7D-80CD-1D58050098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82733" y="5278022"/>
                <a:ext cx="360785" cy="1124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12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GB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23B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256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211</a:t>
                </a:r>
                <a:endPara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4" name="Rectangle 122">
                <a:extLst>
                  <a:ext uri="{FF2B5EF4-FFF2-40B4-BE49-F238E27FC236}">
                    <a16:creationId xmlns:a16="http://schemas.microsoft.com/office/drawing/2014/main" id="{3455FCC7-7B47-4ABD-BF55-984F9950C8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29875" y="5273559"/>
                <a:ext cx="337392" cy="1124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20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GB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23B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18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20</a:t>
                </a:r>
                <a:endPara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5" name="Rectangle 122">
                <a:extLst>
                  <a:ext uri="{FF2B5EF4-FFF2-40B4-BE49-F238E27FC236}">
                    <a16:creationId xmlns:a16="http://schemas.microsoft.com/office/drawing/2014/main" id="{1C606EB5-998E-4DDD-97E7-4841CCAF20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96443" y="5272995"/>
                <a:ext cx="337392" cy="1124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8B3D9A"/>
                  </a:buClr>
                  <a:buFont typeface="Arial" panose="020B0604020202020204" pitchFamily="34" charset="0"/>
                  <a:buChar char="–"/>
                  <a:defRPr sz="1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24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GB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23B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0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GB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0</a:t>
                </a:r>
                <a:endPara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296" name="Group 295">
                <a:extLst>
                  <a:ext uri="{FF2B5EF4-FFF2-40B4-BE49-F238E27FC236}">
                    <a16:creationId xmlns:a16="http://schemas.microsoft.com/office/drawing/2014/main" id="{5CD1DB7B-AD90-4EB8-90ED-A4F768DC0442}"/>
                  </a:ext>
                </a:extLst>
              </p:cNvPr>
              <p:cNvGrpSpPr/>
              <p:nvPr/>
            </p:nvGrpSpPr>
            <p:grpSpPr>
              <a:xfrm>
                <a:off x="7011766" y="4314197"/>
                <a:ext cx="227862" cy="311057"/>
                <a:chOff x="1888426" y="2423562"/>
                <a:chExt cx="227862" cy="311057"/>
              </a:xfrm>
            </p:grpSpPr>
            <p:cxnSp>
              <p:nvCxnSpPr>
                <p:cNvPr id="297" name="Straight Connector 296">
                  <a:extLst>
                    <a:ext uri="{FF2B5EF4-FFF2-40B4-BE49-F238E27FC236}">
                      <a16:creationId xmlns:a16="http://schemas.microsoft.com/office/drawing/2014/main" id="{5F62A20D-4951-4FC6-AE89-09A16C5B10EF}"/>
                    </a:ext>
                  </a:extLst>
                </p:cNvPr>
                <p:cNvCxnSpPr/>
                <p:nvPr/>
              </p:nvCxnSpPr>
              <p:spPr bwMode="auto">
                <a:xfrm>
                  <a:off x="1888508" y="2423562"/>
                  <a:ext cx="22778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8" name="Straight Connector 297">
                  <a:extLst>
                    <a:ext uri="{FF2B5EF4-FFF2-40B4-BE49-F238E27FC236}">
                      <a16:creationId xmlns:a16="http://schemas.microsoft.com/office/drawing/2014/main" id="{267FDE74-FE65-41E9-8340-B6F50B1D606B}"/>
                    </a:ext>
                  </a:extLst>
                </p:cNvPr>
                <p:cNvCxnSpPr/>
                <p:nvPr/>
              </p:nvCxnSpPr>
              <p:spPr bwMode="auto">
                <a:xfrm>
                  <a:off x="1888426" y="2734619"/>
                  <a:ext cx="22778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299" name="Straight Connector 298">
                <a:extLst>
                  <a:ext uri="{FF2B5EF4-FFF2-40B4-BE49-F238E27FC236}">
                    <a16:creationId xmlns:a16="http://schemas.microsoft.com/office/drawing/2014/main" id="{9A55F098-5870-4C98-8A32-26AA86940E9B}"/>
                  </a:ext>
                </a:extLst>
              </p:cNvPr>
              <p:cNvCxnSpPr/>
              <p:nvPr/>
            </p:nvCxnSpPr>
            <p:spPr bwMode="auto">
              <a:xfrm>
                <a:off x="7154610" y="2147458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FEEB823C-E0FF-4132-AA2C-CCCDE5651046}"/>
                  </a:ext>
                </a:extLst>
              </p:cNvPr>
              <p:cNvCxnSpPr/>
              <p:nvPr/>
            </p:nvCxnSpPr>
            <p:spPr bwMode="auto">
              <a:xfrm>
                <a:off x="7118096" y="2128867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1" name="Straight Connector 300">
                <a:extLst>
                  <a:ext uri="{FF2B5EF4-FFF2-40B4-BE49-F238E27FC236}">
                    <a16:creationId xmlns:a16="http://schemas.microsoft.com/office/drawing/2014/main" id="{4DDD2D46-6A7E-41BB-A3A1-714E07F8B0B6}"/>
                  </a:ext>
                </a:extLst>
              </p:cNvPr>
              <p:cNvCxnSpPr/>
              <p:nvPr/>
            </p:nvCxnSpPr>
            <p:spPr bwMode="auto">
              <a:xfrm>
                <a:off x="7710188" y="2309888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2" name="Straight Connector 301">
                <a:extLst>
                  <a:ext uri="{FF2B5EF4-FFF2-40B4-BE49-F238E27FC236}">
                    <a16:creationId xmlns:a16="http://schemas.microsoft.com/office/drawing/2014/main" id="{CC018143-EB64-4212-86C2-2F6EBD746BA4}"/>
                  </a:ext>
                </a:extLst>
              </p:cNvPr>
              <p:cNvCxnSpPr/>
              <p:nvPr/>
            </p:nvCxnSpPr>
            <p:spPr bwMode="auto">
              <a:xfrm>
                <a:off x="8204321" y="245981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3" name="Straight Connector 302">
                <a:extLst>
                  <a:ext uri="{FF2B5EF4-FFF2-40B4-BE49-F238E27FC236}">
                    <a16:creationId xmlns:a16="http://schemas.microsoft.com/office/drawing/2014/main" id="{A5FDFC44-F133-4A53-A23F-7AF7C6783279}"/>
                  </a:ext>
                </a:extLst>
              </p:cNvPr>
              <p:cNvCxnSpPr/>
              <p:nvPr/>
            </p:nvCxnSpPr>
            <p:spPr bwMode="auto">
              <a:xfrm>
                <a:off x="8297937" y="2491590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4" name="Straight Connector 303">
                <a:extLst>
                  <a:ext uri="{FF2B5EF4-FFF2-40B4-BE49-F238E27FC236}">
                    <a16:creationId xmlns:a16="http://schemas.microsoft.com/office/drawing/2014/main" id="{05CD91CD-E53F-4ED8-8601-35A397646CE9}"/>
                  </a:ext>
                </a:extLst>
              </p:cNvPr>
              <p:cNvCxnSpPr/>
              <p:nvPr/>
            </p:nvCxnSpPr>
            <p:spPr bwMode="auto">
              <a:xfrm>
                <a:off x="8250584" y="2482702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5" name="Straight Connector 304">
                <a:extLst>
                  <a:ext uri="{FF2B5EF4-FFF2-40B4-BE49-F238E27FC236}">
                    <a16:creationId xmlns:a16="http://schemas.microsoft.com/office/drawing/2014/main" id="{06BBF8FC-CFAA-4C25-8221-35901DC37E31}"/>
                  </a:ext>
                </a:extLst>
              </p:cNvPr>
              <p:cNvCxnSpPr/>
              <p:nvPr/>
            </p:nvCxnSpPr>
            <p:spPr bwMode="auto">
              <a:xfrm>
                <a:off x="8467679" y="2570477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6" name="Straight Connector 305">
                <a:extLst>
                  <a:ext uri="{FF2B5EF4-FFF2-40B4-BE49-F238E27FC236}">
                    <a16:creationId xmlns:a16="http://schemas.microsoft.com/office/drawing/2014/main" id="{0C90A6EA-38AB-41A1-A360-4A5B603B80EE}"/>
                  </a:ext>
                </a:extLst>
              </p:cNvPr>
              <p:cNvCxnSpPr/>
              <p:nvPr/>
            </p:nvCxnSpPr>
            <p:spPr bwMode="auto">
              <a:xfrm>
                <a:off x="8339437" y="2527161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7" name="Straight Connector 306">
                <a:extLst>
                  <a:ext uri="{FF2B5EF4-FFF2-40B4-BE49-F238E27FC236}">
                    <a16:creationId xmlns:a16="http://schemas.microsoft.com/office/drawing/2014/main" id="{A5C5F32A-83E6-4139-B4A0-76CDAF01C637}"/>
                  </a:ext>
                </a:extLst>
              </p:cNvPr>
              <p:cNvCxnSpPr/>
              <p:nvPr/>
            </p:nvCxnSpPr>
            <p:spPr bwMode="auto">
              <a:xfrm>
                <a:off x="8392423" y="2536247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8" name="Straight Connector 307">
                <a:extLst>
                  <a:ext uri="{FF2B5EF4-FFF2-40B4-BE49-F238E27FC236}">
                    <a16:creationId xmlns:a16="http://schemas.microsoft.com/office/drawing/2014/main" id="{95188A33-7E16-4A6F-A528-2FCBDF0CD3F6}"/>
                  </a:ext>
                </a:extLst>
              </p:cNvPr>
              <p:cNvCxnSpPr/>
              <p:nvPr/>
            </p:nvCxnSpPr>
            <p:spPr bwMode="auto">
              <a:xfrm>
                <a:off x="8608535" y="2579146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id="{7F5F377B-11FE-4994-985D-AD8D3EA4A3A7}"/>
                  </a:ext>
                </a:extLst>
              </p:cNvPr>
              <p:cNvCxnSpPr/>
              <p:nvPr/>
            </p:nvCxnSpPr>
            <p:spPr bwMode="auto">
              <a:xfrm>
                <a:off x="8423275" y="2561085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0" name="Straight Connector 309">
                <a:extLst>
                  <a:ext uri="{FF2B5EF4-FFF2-40B4-BE49-F238E27FC236}">
                    <a16:creationId xmlns:a16="http://schemas.microsoft.com/office/drawing/2014/main" id="{BAFFE46C-745E-47B8-92B8-5D890C111733}"/>
                  </a:ext>
                </a:extLst>
              </p:cNvPr>
              <p:cNvCxnSpPr/>
              <p:nvPr/>
            </p:nvCxnSpPr>
            <p:spPr bwMode="auto">
              <a:xfrm>
                <a:off x="8660498" y="261297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1" name="Straight Connector 310">
                <a:extLst>
                  <a:ext uri="{FF2B5EF4-FFF2-40B4-BE49-F238E27FC236}">
                    <a16:creationId xmlns:a16="http://schemas.microsoft.com/office/drawing/2014/main" id="{673DD7B4-D6BD-4445-86A5-56F3CAE2A76C}"/>
                  </a:ext>
                </a:extLst>
              </p:cNvPr>
              <p:cNvCxnSpPr/>
              <p:nvPr/>
            </p:nvCxnSpPr>
            <p:spPr bwMode="auto">
              <a:xfrm>
                <a:off x="8563667" y="2579146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2" name="Straight Connector 311">
                <a:extLst>
                  <a:ext uri="{FF2B5EF4-FFF2-40B4-BE49-F238E27FC236}">
                    <a16:creationId xmlns:a16="http://schemas.microsoft.com/office/drawing/2014/main" id="{55530AC0-DC49-49E7-8841-0F8623A8FEE9}"/>
                  </a:ext>
                </a:extLst>
              </p:cNvPr>
              <p:cNvCxnSpPr/>
              <p:nvPr/>
            </p:nvCxnSpPr>
            <p:spPr bwMode="auto">
              <a:xfrm>
                <a:off x="8744011" y="264462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3" name="Straight Connector 312">
                <a:extLst>
                  <a:ext uri="{FF2B5EF4-FFF2-40B4-BE49-F238E27FC236}">
                    <a16:creationId xmlns:a16="http://schemas.microsoft.com/office/drawing/2014/main" id="{EC0FE2A0-347F-411E-9576-AC713078F0A2}"/>
                  </a:ext>
                </a:extLst>
              </p:cNvPr>
              <p:cNvCxnSpPr/>
              <p:nvPr/>
            </p:nvCxnSpPr>
            <p:spPr bwMode="auto">
              <a:xfrm>
                <a:off x="8696221" y="2631131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4" name="Straight Connector 313">
                <a:extLst>
                  <a:ext uri="{FF2B5EF4-FFF2-40B4-BE49-F238E27FC236}">
                    <a16:creationId xmlns:a16="http://schemas.microsoft.com/office/drawing/2014/main" id="{8F689210-5DA7-4B9A-BDC0-62B737B3B17F}"/>
                  </a:ext>
                </a:extLst>
              </p:cNvPr>
              <p:cNvCxnSpPr/>
              <p:nvPr/>
            </p:nvCxnSpPr>
            <p:spPr bwMode="auto">
              <a:xfrm>
                <a:off x="8832047" y="2696698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5" name="Straight Connector 314">
                <a:extLst>
                  <a:ext uri="{FF2B5EF4-FFF2-40B4-BE49-F238E27FC236}">
                    <a16:creationId xmlns:a16="http://schemas.microsoft.com/office/drawing/2014/main" id="{F73BC917-9D32-4356-9E6A-700C7B433AE5}"/>
                  </a:ext>
                </a:extLst>
              </p:cNvPr>
              <p:cNvCxnSpPr/>
              <p:nvPr/>
            </p:nvCxnSpPr>
            <p:spPr bwMode="auto">
              <a:xfrm>
                <a:off x="8923680" y="2702881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6" name="Straight Connector 315">
                <a:extLst>
                  <a:ext uri="{FF2B5EF4-FFF2-40B4-BE49-F238E27FC236}">
                    <a16:creationId xmlns:a16="http://schemas.microsoft.com/office/drawing/2014/main" id="{6B726517-7F62-46F4-94E8-6F4775F6B8A0}"/>
                  </a:ext>
                </a:extLst>
              </p:cNvPr>
              <p:cNvCxnSpPr/>
              <p:nvPr/>
            </p:nvCxnSpPr>
            <p:spPr bwMode="auto">
              <a:xfrm>
                <a:off x="8776546" y="2655832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7" name="Straight Connector 316">
                <a:extLst>
                  <a:ext uri="{FF2B5EF4-FFF2-40B4-BE49-F238E27FC236}">
                    <a16:creationId xmlns:a16="http://schemas.microsoft.com/office/drawing/2014/main" id="{DF12888E-D62A-4638-A59F-C57304F5BC63}"/>
                  </a:ext>
                </a:extLst>
              </p:cNvPr>
              <p:cNvCxnSpPr/>
              <p:nvPr/>
            </p:nvCxnSpPr>
            <p:spPr bwMode="auto">
              <a:xfrm>
                <a:off x="8877754" y="2702881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8" name="Straight Connector 317">
                <a:extLst>
                  <a:ext uri="{FF2B5EF4-FFF2-40B4-BE49-F238E27FC236}">
                    <a16:creationId xmlns:a16="http://schemas.microsoft.com/office/drawing/2014/main" id="{D4B6EFCA-F3C7-4885-ADE4-10211D72BD14}"/>
                  </a:ext>
                </a:extLst>
              </p:cNvPr>
              <p:cNvCxnSpPr/>
              <p:nvPr/>
            </p:nvCxnSpPr>
            <p:spPr bwMode="auto">
              <a:xfrm>
                <a:off x="9047148" y="2716440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id="{55CC987A-114C-4A30-AD08-17B7DBFFC5E1}"/>
                  </a:ext>
                </a:extLst>
              </p:cNvPr>
              <p:cNvCxnSpPr/>
              <p:nvPr/>
            </p:nvCxnSpPr>
            <p:spPr bwMode="auto">
              <a:xfrm>
                <a:off x="9009311" y="271590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0" name="Straight Connector 319">
                <a:extLst>
                  <a:ext uri="{FF2B5EF4-FFF2-40B4-BE49-F238E27FC236}">
                    <a16:creationId xmlns:a16="http://schemas.microsoft.com/office/drawing/2014/main" id="{86F0506F-150D-4E02-9B54-647FE4FA8235}"/>
                  </a:ext>
                </a:extLst>
              </p:cNvPr>
              <p:cNvCxnSpPr/>
              <p:nvPr/>
            </p:nvCxnSpPr>
            <p:spPr bwMode="auto">
              <a:xfrm>
                <a:off x="8965794" y="2709591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1" name="Straight Connector 320">
                <a:extLst>
                  <a:ext uri="{FF2B5EF4-FFF2-40B4-BE49-F238E27FC236}">
                    <a16:creationId xmlns:a16="http://schemas.microsoft.com/office/drawing/2014/main" id="{D266638B-B566-4D48-90C3-877F4E5775EA}"/>
                  </a:ext>
                </a:extLst>
              </p:cNvPr>
              <p:cNvCxnSpPr/>
              <p:nvPr/>
            </p:nvCxnSpPr>
            <p:spPr bwMode="auto">
              <a:xfrm>
                <a:off x="9133979" y="2729259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2" name="Straight Connector 321">
                <a:extLst>
                  <a:ext uri="{FF2B5EF4-FFF2-40B4-BE49-F238E27FC236}">
                    <a16:creationId xmlns:a16="http://schemas.microsoft.com/office/drawing/2014/main" id="{053EBDAB-5AF2-42DB-990F-FAD64772E13E}"/>
                  </a:ext>
                </a:extLst>
              </p:cNvPr>
              <p:cNvCxnSpPr/>
              <p:nvPr/>
            </p:nvCxnSpPr>
            <p:spPr bwMode="auto">
              <a:xfrm>
                <a:off x="9275781" y="2768425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3" name="Straight Connector 322">
                <a:extLst>
                  <a:ext uri="{FF2B5EF4-FFF2-40B4-BE49-F238E27FC236}">
                    <a16:creationId xmlns:a16="http://schemas.microsoft.com/office/drawing/2014/main" id="{A02B500B-51B2-4CCA-9F81-9B57B7D79475}"/>
                  </a:ext>
                </a:extLst>
              </p:cNvPr>
              <p:cNvCxnSpPr/>
              <p:nvPr/>
            </p:nvCxnSpPr>
            <p:spPr bwMode="auto">
              <a:xfrm>
                <a:off x="9093300" y="2728451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4" name="Straight Connector 323">
                <a:extLst>
                  <a:ext uri="{FF2B5EF4-FFF2-40B4-BE49-F238E27FC236}">
                    <a16:creationId xmlns:a16="http://schemas.microsoft.com/office/drawing/2014/main" id="{9EB732C2-6625-4387-ABC3-FFF330503F00}"/>
                  </a:ext>
                </a:extLst>
              </p:cNvPr>
              <p:cNvCxnSpPr/>
              <p:nvPr/>
            </p:nvCxnSpPr>
            <p:spPr bwMode="auto">
              <a:xfrm>
                <a:off x="9315746" y="2789150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5" name="Straight Connector 324">
                <a:extLst>
                  <a:ext uri="{FF2B5EF4-FFF2-40B4-BE49-F238E27FC236}">
                    <a16:creationId xmlns:a16="http://schemas.microsoft.com/office/drawing/2014/main" id="{A9327DDF-873D-418F-814C-EDBB87BE6AAD}"/>
                  </a:ext>
                </a:extLst>
              </p:cNvPr>
              <p:cNvCxnSpPr/>
              <p:nvPr/>
            </p:nvCxnSpPr>
            <p:spPr bwMode="auto">
              <a:xfrm>
                <a:off x="9183130" y="2766815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id="{05F0C4F4-FD13-4857-80E4-0FBB841FE773}"/>
                  </a:ext>
                </a:extLst>
              </p:cNvPr>
              <p:cNvCxnSpPr/>
              <p:nvPr/>
            </p:nvCxnSpPr>
            <p:spPr bwMode="auto">
              <a:xfrm>
                <a:off x="9228917" y="2768542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7" name="Straight Connector 326">
                <a:extLst>
                  <a:ext uri="{FF2B5EF4-FFF2-40B4-BE49-F238E27FC236}">
                    <a16:creationId xmlns:a16="http://schemas.microsoft.com/office/drawing/2014/main" id="{B6A8428F-C6C5-4681-B8C1-5A447F30F63B}"/>
                  </a:ext>
                </a:extLst>
              </p:cNvPr>
              <p:cNvCxnSpPr/>
              <p:nvPr/>
            </p:nvCxnSpPr>
            <p:spPr bwMode="auto">
              <a:xfrm>
                <a:off x="9407736" y="2799720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8" name="Straight Connector 327">
                <a:extLst>
                  <a:ext uri="{FF2B5EF4-FFF2-40B4-BE49-F238E27FC236}">
                    <a16:creationId xmlns:a16="http://schemas.microsoft.com/office/drawing/2014/main" id="{613881C2-38C7-4AB5-9E36-5BF8C36A71BE}"/>
                  </a:ext>
                </a:extLst>
              </p:cNvPr>
              <p:cNvCxnSpPr/>
              <p:nvPr/>
            </p:nvCxnSpPr>
            <p:spPr bwMode="auto">
              <a:xfrm>
                <a:off x="9488737" y="2812125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9" name="Straight Connector 328">
                <a:extLst>
                  <a:ext uri="{FF2B5EF4-FFF2-40B4-BE49-F238E27FC236}">
                    <a16:creationId xmlns:a16="http://schemas.microsoft.com/office/drawing/2014/main" id="{221CC6B4-0239-468E-850A-1469FA869BD7}"/>
                  </a:ext>
                </a:extLst>
              </p:cNvPr>
              <p:cNvCxnSpPr/>
              <p:nvPr/>
            </p:nvCxnSpPr>
            <p:spPr bwMode="auto">
              <a:xfrm>
                <a:off x="9355210" y="2786679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0" name="Straight Connector 329">
                <a:extLst>
                  <a:ext uri="{FF2B5EF4-FFF2-40B4-BE49-F238E27FC236}">
                    <a16:creationId xmlns:a16="http://schemas.microsoft.com/office/drawing/2014/main" id="{2FB7BB79-11BF-47F9-A357-C80D1DE5F64C}"/>
                  </a:ext>
                </a:extLst>
              </p:cNvPr>
              <p:cNvCxnSpPr/>
              <p:nvPr/>
            </p:nvCxnSpPr>
            <p:spPr bwMode="auto">
              <a:xfrm>
                <a:off x="9573671" y="2812048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1" name="Straight Connector 330">
                <a:extLst>
                  <a:ext uri="{FF2B5EF4-FFF2-40B4-BE49-F238E27FC236}">
                    <a16:creationId xmlns:a16="http://schemas.microsoft.com/office/drawing/2014/main" id="{A5CB7846-950F-403C-9037-16C3EB22B384}"/>
                  </a:ext>
                </a:extLst>
              </p:cNvPr>
              <p:cNvCxnSpPr/>
              <p:nvPr/>
            </p:nvCxnSpPr>
            <p:spPr bwMode="auto">
              <a:xfrm>
                <a:off x="9441218" y="2813561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2" name="Straight Connector 331">
                <a:extLst>
                  <a:ext uri="{FF2B5EF4-FFF2-40B4-BE49-F238E27FC236}">
                    <a16:creationId xmlns:a16="http://schemas.microsoft.com/office/drawing/2014/main" id="{1776138A-EB12-46E4-B8FF-ED4FED3AAD2A}"/>
                  </a:ext>
                </a:extLst>
              </p:cNvPr>
              <p:cNvCxnSpPr/>
              <p:nvPr/>
            </p:nvCxnSpPr>
            <p:spPr bwMode="auto">
              <a:xfrm>
                <a:off x="9531099" y="2812938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3" name="Straight Connector 332">
                <a:extLst>
                  <a:ext uri="{FF2B5EF4-FFF2-40B4-BE49-F238E27FC236}">
                    <a16:creationId xmlns:a16="http://schemas.microsoft.com/office/drawing/2014/main" id="{1FB249DD-D54A-4A35-8A0C-3CD22F0AD341}"/>
                  </a:ext>
                </a:extLst>
              </p:cNvPr>
              <p:cNvCxnSpPr/>
              <p:nvPr/>
            </p:nvCxnSpPr>
            <p:spPr bwMode="auto">
              <a:xfrm>
                <a:off x="9663472" y="284485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4" name="Straight Connector 333">
                <a:extLst>
                  <a:ext uri="{FF2B5EF4-FFF2-40B4-BE49-F238E27FC236}">
                    <a16:creationId xmlns:a16="http://schemas.microsoft.com/office/drawing/2014/main" id="{CE0E9B3B-AD46-4B1A-83FA-341428230530}"/>
                  </a:ext>
                </a:extLst>
              </p:cNvPr>
              <p:cNvCxnSpPr/>
              <p:nvPr/>
            </p:nvCxnSpPr>
            <p:spPr bwMode="auto">
              <a:xfrm>
                <a:off x="9620656" y="2845027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5" name="Straight Connector 334">
                <a:extLst>
                  <a:ext uri="{FF2B5EF4-FFF2-40B4-BE49-F238E27FC236}">
                    <a16:creationId xmlns:a16="http://schemas.microsoft.com/office/drawing/2014/main" id="{4C8DDF8D-C721-4073-9D2C-D9B2DE563D2C}"/>
                  </a:ext>
                </a:extLst>
              </p:cNvPr>
              <p:cNvCxnSpPr/>
              <p:nvPr/>
            </p:nvCxnSpPr>
            <p:spPr bwMode="auto">
              <a:xfrm>
                <a:off x="9706027" y="2845027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6" name="Straight Connector 335">
                <a:extLst>
                  <a:ext uri="{FF2B5EF4-FFF2-40B4-BE49-F238E27FC236}">
                    <a16:creationId xmlns:a16="http://schemas.microsoft.com/office/drawing/2014/main" id="{B39EF848-5A86-4B5A-BC91-06D1C521C54C}"/>
                  </a:ext>
                </a:extLst>
              </p:cNvPr>
              <p:cNvCxnSpPr/>
              <p:nvPr/>
            </p:nvCxnSpPr>
            <p:spPr bwMode="auto">
              <a:xfrm>
                <a:off x="10020613" y="2875701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7" name="Straight Connector 336">
                <a:extLst>
                  <a:ext uri="{FF2B5EF4-FFF2-40B4-BE49-F238E27FC236}">
                    <a16:creationId xmlns:a16="http://schemas.microsoft.com/office/drawing/2014/main" id="{075B753C-1DB2-426C-89D4-2137C811B752}"/>
                  </a:ext>
                </a:extLst>
              </p:cNvPr>
              <p:cNvCxnSpPr/>
              <p:nvPr/>
            </p:nvCxnSpPr>
            <p:spPr bwMode="auto">
              <a:xfrm>
                <a:off x="10117882" y="2874036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8" name="Straight Connector 337">
                <a:extLst>
                  <a:ext uri="{FF2B5EF4-FFF2-40B4-BE49-F238E27FC236}">
                    <a16:creationId xmlns:a16="http://schemas.microsoft.com/office/drawing/2014/main" id="{4BF13E23-E63C-4DD9-B380-59CB4D512404}"/>
                  </a:ext>
                </a:extLst>
              </p:cNvPr>
              <p:cNvCxnSpPr/>
              <p:nvPr/>
            </p:nvCxnSpPr>
            <p:spPr bwMode="auto">
              <a:xfrm>
                <a:off x="10185293" y="2919016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9" name="Straight Connector 338">
                <a:extLst>
                  <a:ext uri="{FF2B5EF4-FFF2-40B4-BE49-F238E27FC236}">
                    <a16:creationId xmlns:a16="http://schemas.microsoft.com/office/drawing/2014/main" id="{398F63AC-E19F-4B43-8541-03E21F0904CB}"/>
                  </a:ext>
                </a:extLst>
              </p:cNvPr>
              <p:cNvCxnSpPr/>
              <p:nvPr/>
            </p:nvCxnSpPr>
            <p:spPr bwMode="auto">
              <a:xfrm>
                <a:off x="9849053" y="2872813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0" name="Straight Connector 339">
                <a:extLst>
                  <a:ext uri="{FF2B5EF4-FFF2-40B4-BE49-F238E27FC236}">
                    <a16:creationId xmlns:a16="http://schemas.microsoft.com/office/drawing/2014/main" id="{C640A665-FAA1-4583-A7C3-008B1427896B}"/>
                  </a:ext>
                </a:extLst>
              </p:cNvPr>
              <p:cNvCxnSpPr/>
              <p:nvPr/>
            </p:nvCxnSpPr>
            <p:spPr bwMode="auto">
              <a:xfrm>
                <a:off x="8503075" y="2579146"/>
                <a:ext cx="0" cy="10397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1" name="Straight Connector 340">
                <a:extLst>
                  <a:ext uri="{FF2B5EF4-FFF2-40B4-BE49-F238E27FC236}">
                    <a16:creationId xmlns:a16="http://schemas.microsoft.com/office/drawing/2014/main" id="{43E6B130-2576-4796-A3C9-BCEA1984691D}"/>
                  </a:ext>
                </a:extLst>
              </p:cNvPr>
              <p:cNvCxnSpPr/>
              <p:nvPr/>
            </p:nvCxnSpPr>
            <p:spPr bwMode="auto">
              <a:xfrm>
                <a:off x="10149877" y="2874036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2" name="Straight Connector 341">
                <a:extLst>
                  <a:ext uri="{FF2B5EF4-FFF2-40B4-BE49-F238E27FC236}">
                    <a16:creationId xmlns:a16="http://schemas.microsoft.com/office/drawing/2014/main" id="{9AAC64AA-0707-4874-8932-19F1EA8B0130}"/>
                  </a:ext>
                </a:extLst>
              </p:cNvPr>
              <p:cNvCxnSpPr/>
              <p:nvPr/>
            </p:nvCxnSpPr>
            <p:spPr bwMode="auto">
              <a:xfrm>
                <a:off x="10207481" y="2919016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3" name="Straight Connector 342">
                <a:extLst>
                  <a:ext uri="{FF2B5EF4-FFF2-40B4-BE49-F238E27FC236}">
                    <a16:creationId xmlns:a16="http://schemas.microsoft.com/office/drawing/2014/main" id="{DB2ADB29-3112-46F6-92EA-D698B50CA75D}"/>
                  </a:ext>
                </a:extLst>
              </p:cNvPr>
              <p:cNvCxnSpPr/>
              <p:nvPr/>
            </p:nvCxnSpPr>
            <p:spPr bwMode="auto">
              <a:xfrm>
                <a:off x="10715340" y="2945903"/>
                <a:ext cx="0" cy="10397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id="{6638AF81-07CA-42C8-97B4-C688E71425E3}"/>
                  </a:ext>
                </a:extLst>
              </p:cNvPr>
              <p:cNvCxnSpPr/>
              <p:nvPr/>
            </p:nvCxnSpPr>
            <p:spPr bwMode="auto">
              <a:xfrm>
                <a:off x="10243804" y="2918666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5" name="Straight Connector 344">
                <a:extLst>
                  <a:ext uri="{FF2B5EF4-FFF2-40B4-BE49-F238E27FC236}">
                    <a16:creationId xmlns:a16="http://schemas.microsoft.com/office/drawing/2014/main" id="{F2FC9FF5-E439-4905-AF9A-0FA5E4DB9D69}"/>
                  </a:ext>
                </a:extLst>
              </p:cNvPr>
              <p:cNvCxnSpPr/>
              <p:nvPr/>
            </p:nvCxnSpPr>
            <p:spPr bwMode="auto">
              <a:xfrm>
                <a:off x="10647809" y="2945903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6" name="Straight Connector 345">
                <a:extLst>
                  <a:ext uri="{FF2B5EF4-FFF2-40B4-BE49-F238E27FC236}">
                    <a16:creationId xmlns:a16="http://schemas.microsoft.com/office/drawing/2014/main" id="{EFDFE0A4-BDFB-4CB0-A898-09093F83207D}"/>
                  </a:ext>
                </a:extLst>
              </p:cNvPr>
              <p:cNvCxnSpPr/>
              <p:nvPr/>
            </p:nvCxnSpPr>
            <p:spPr bwMode="auto">
              <a:xfrm>
                <a:off x="10370304" y="2948824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7" name="Straight Connector 346">
                <a:extLst>
                  <a:ext uri="{FF2B5EF4-FFF2-40B4-BE49-F238E27FC236}">
                    <a16:creationId xmlns:a16="http://schemas.microsoft.com/office/drawing/2014/main" id="{BFF4A418-0ED2-4D06-B447-455E247634BC}"/>
                  </a:ext>
                </a:extLst>
              </p:cNvPr>
              <p:cNvCxnSpPr/>
              <p:nvPr/>
            </p:nvCxnSpPr>
            <p:spPr bwMode="auto">
              <a:xfrm>
                <a:off x="10763761" y="2945903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8" name="Straight Connector 347">
                <a:extLst>
                  <a:ext uri="{FF2B5EF4-FFF2-40B4-BE49-F238E27FC236}">
                    <a16:creationId xmlns:a16="http://schemas.microsoft.com/office/drawing/2014/main" id="{29ECF7B4-83EA-4257-8F9B-2A8C46E414EE}"/>
                  </a:ext>
                </a:extLst>
              </p:cNvPr>
              <p:cNvCxnSpPr/>
              <p:nvPr/>
            </p:nvCxnSpPr>
            <p:spPr bwMode="auto">
              <a:xfrm>
                <a:off x="10859770" y="2942982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9" name="Straight Connector 348">
                <a:extLst>
                  <a:ext uri="{FF2B5EF4-FFF2-40B4-BE49-F238E27FC236}">
                    <a16:creationId xmlns:a16="http://schemas.microsoft.com/office/drawing/2014/main" id="{656372FA-BC18-4920-A754-DDE5F1A9733C}"/>
                  </a:ext>
                </a:extLst>
              </p:cNvPr>
              <p:cNvCxnSpPr/>
              <p:nvPr/>
            </p:nvCxnSpPr>
            <p:spPr bwMode="auto">
              <a:xfrm>
                <a:off x="10811659" y="2942982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0" name="Straight Connector 349">
                <a:extLst>
                  <a:ext uri="{FF2B5EF4-FFF2-40B4-BE49-F238E27FC236}">
                    <a16:creationId xmlns:a16="http://schemas.microsoft.com/office/drawing/2014/main" id="{0829E5B9-63F1-408E-9503-8637BC10D06B}"/>
                  </a:ext>
                </a:extLst>
              </p:cNvPr>
              <p:cNvCxnSpPr/>
              <p:nvPr/>
            </p:nvCxnSpPr>
            <p:spPr bwMode="auto">
              <a:xfrm>
                <a:off x="10986960" y="2945903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1" name="Straight Connector 350">
                <a:extLst>
                  <a:ext uri="{FF2B5EF4-FFF2-40B4-BE49-F238E27FC236}">
                    <a16:creationId xmlns:a16="http://schemas.microsoft.com/office/drawing/2014/main" id="{7DB025FA-BE14-40BC-9988-2D0E83B8A131}"/>
                  </a:ext>
                </a:extLst>
              </p:cNvPr>
              <p:cNvCxnSpPr/>
              <p:nvPr/>
            </p:nvCxnSpPr>
            <p:spPr bwMode="auto">
              <a:xfrm>
                <a:off x="10940893" y="2945967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2" name="Straight Connector 351">
                <a:extLst>
                  <a:ext uri="{FF2B5EF4-FFF2-40B4-BE49-F238E27FC236}">
                    <a16:creationId xmlns:a16="http://schemas.microsoft.com/office/drawing/2014/main" id="{B53DABE1-A863-4115-B2B0-D34DF7E02775}"/>
                  </a:ext>
                </a:extLst>
              </p:cNvPr>
              <p:cNvCxnSpPr/>
              <p:nvPr/>
            </p:nvCxnSpPr>
            <p:spPr bwMode="auto">
              <a:xfrm>
                <a:off x="11095499" y="2945903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3" name="Straight Connector 352">
                <a:extLst>
                  <a:ext uri="{FF2B5EF4-FFF2-40B4-BE49-F238E27FC236}">
                    <a16:creationId xmlns:a16="http://schemas.microsoft.com/office/drawing/2014/main" id="{8A53995D-904D-401B-8F64-348297E5EA1D}"/>
                  </a:ext>
                </a:extLst>
              </p:cNvPr>
              <p:cNvCxnSpPr/>
              <p:nvPr/>
            </p:nvCxnSpPr>
            <p:spPr bwMode="auto">
              <a:xfrm>
                <a:off x="9807237" y="2872512"/>
                <a:ext cx="0" cy="10397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4" name="Straight Connector 353">
                <a:extLst>
                  <a:ext uri="{FF2B5EF4-FFF2-40B4-BE49-F238E27FC236}">
                    <a16:creationId xmlns:a16="http://schemas.microsoft.com/office/drawing/2014/main" id="{CC50B6C0-7E98-4B86-8DE4-B736D9AF60F7}"/>
                  </a:ext>
                </a:extLst>
              </p:cNvPr>
              <p:cNvCxnSpPr/>
              <p:nvPr/>
            </p:nvCxnSpPr>
            <p:spPr bwMode="auto">
              <a:xfrm>
                <a:off x="9917005" y="2876957"/>
                <a:ext cx="0" cy="10397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5" name="Straight Connector 354">
                <a:extLst>
                  <a:ext uri="{FF2B5EF4-FFF2-40B4-BE49-F238E27FC236}">
                    <a16:creationId xmlns:a16="http://schemas.microsoft.com/office/drawing/2014/main" id="{97FDA8CC-2744-4240-ABF6-5F1995ADFDFD}"/>
                  </a:ext>
                </a:extLst>
              </p:cNvPr>
              <p:cNvCxnSpPr/>
              <p:nvPr/>
            </p:nvCxnSpPr>
            <p:spPr bwMode="auto">
              <a:xfrm>
                <a:off x="11040222" y="2942982"/>
                <a:ext cx="0" cy="10397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6" name="Straight Connector 355">
                <a:extLst>
                  <a:ext uri="{FF2B5EF4-FFF2-40B4-BE49-F238E27FC236}">
                    <a16:creationId xmlns:a16="http://schemas.microsoft.com/office/drawing/2014/main" id="{F3BAB51B-D36F-4F56-B8A3-C9DAF75E4EC0}"/>
                  </a:ext>
                </a:extLst>
              </p:cNvPr>
              <p:cNvCxnSpPr/>
              <p:nvPr/>
            </p:nvCxnSpPr>
            <p:spPr bwMode="auto">
              <a:xfrm>
                <a:off x="9975055" y="2874036"/>
                <a:ext cx="0" cy="10397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7" name="Straight Connector 356">
                <a:extLst>
                  <a:ext uri="{FF2B5EF4-FFF2-40B4-BE49-F238E27FC236}">
                    <a16:creationId xmlns:a16="http://schemas.microsoft.com/office/drawing/2014/main" id="{4A610DDE-82F7-4EF9-8636-B14EA76F1218}"/>
                  </a:ext>
                </a:extLst>
              </p:cNvPr>
              <p:cNvCxnSpPr/>
              <p:nvPr/>
            </p:nvCxnSpPr>
            <p:spPr bwMode="auto">
              <a:xfrm>
                <a:off x="9756006" y="2871115"/>
                <a:ext cx="0" cy="10397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8" name="Straight Connector 357">
                <a:extLst>
                  <a:ext uri="{FF2B5EF4-FFF2-40B4-BE49-F238E27FC236}">
                    <a16:creationId xmlns:a16="http://schemas.microsoft.com/office/drawing/2014/main" id="{9399BA29-E56A-46AD-82DF-CFFF14B3D089}"/>
                  </a:ext>
                </a:extLst>
              </p:cNvPr>
              <p:cNvCxnSpPr/>
              <p:nvPr/>
            </p:nvCxnSpPr>
            <p:spPr bwMode="auto">
              <a:xfrm>
                <a:off x="8852262" y="2366364"/>
                <a:ext cx="0" cy="10397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9" name="Straight Connector 358">
                <a:extLst>
                  <a:ext uri="{FF2B5EF4-FFF2-40B4-BE49-F238E27FC236}">
                    <a16:creationId xmlns:a16="http://schemas.microsoft.com/office/drawing/2014/main" id="{541EE7E3-0DD8-455C-A8C0-12EAA26D8706}"/>
                  </a:ext>
                </a:extLst>
              </p:cNvPr>
              <p:cNvCxnSpPr/>
              <p:nvPr/>
            </p:nvCxnSpPr>
            <p:spPr bwMode="auto">
              <a:xfrm>
                <a:off x="8923680" y="2384636"/>
                <a:ext cx="0" cy="10397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0" name="Straight Connector 359">
                <a:extLst>
                  <a:ext uri="{FF2B5EF4-FFF2-40B4-BE49-F238E27FC236}">
                    <a16:creationId xmlns:a16="http://schemas.microsoft.com/office/drawing/2014/main" id="{940EA8B8-EB4C-4CBA-88D9-B9744983239C}"/>
                  </a:ext>
                </a:extLst>
              </p:cNvPr>
              <p:cNvCxnSpPr/>
              <p:nvPr/>
            </p:nvCxnSpPr>
            <p:spPr bwMode="auto">
              <a:xfrm>
                <a:off x="10522190" y="2675011"/>
                <a:ext cx="0" cy="10397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1" name="Straight Connector 360">
                <a:extLst>
                  <a:ext uri="{FF2B5EF4-FFF2-40B4-BE49-F238E27FC236}">
                    <a16:creationId xmlns:a16="http://schemas.microsoft.com/office/drawing/2014/main" id="{3C40CE3A-E911-496D-ACF5-4E8D034FFD31}"/>
                  </a:ext>
                </a:extLst>
              </p:cNvPr>
              <p:cNvCxnSpPr/>
              <p:nvPr/>
            </p:nvCxnSpPr>
            <p:spPr bwMode="auto">
              <a:xfrm>
                <a:off x="10574859" y="2675011"/>
                <a:ext cx="0" cy="10397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2" name="Straight Connector 361">
                <a:extLst>
                  <a:ext uri="{FF2B5EF4-FFF2-40B4-BE49-F238E27FC236}">
                    <a16:creationId xmlns:a16="http://schemas.microsoft.com/office/drawing/2014/main" id="{08E401A0-769B-445C-8BDB-E28518D36CCA}"/>
                  </a:ext>
                </a:extLst>
              </p:cNvPr>
              <p:cNvCxnSpPr/>
              <p:nvPr/>
            </p:nvCxnSpPr>
            <p:spPr bwMode="auto">
              <a:xfrm>
                <a:off x="10647809" y="2675350"/>
                <a:ext cx="0" cy="10397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3" name="Straight Connector 362">
                <a:extLst>
                  <a:ext uri="{FF2B5EF4-FFF2-40B4-BE49-F238E27FC236}">
                    <a16:creationId xmlns:a16="http://schemas.microsoft.com/office/drawing/2014/main" id="{073BE8D3-DFB5-4D3E-A4D3-ABA9D56A44CA}"/>
                  </a:ext>
                </a:extLst>
              </p:cNvPr>
              <p:cNvCxnSpPr/>
              <p:nvPr/>
            </p:nvCxnSpPr>
            <p:spPr bwMode="auto">
              <a:xfrm>
                <a:off x="10806600" y="2676502"/>
                <a:ext cx="0" cy="10397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4" name="Straight Connector 363">
                <a:extLst>
                  <a:ext uri="{FF2B5EF4-FFF2-40B4-BE49-F238E27FC236}">
                    <a16:creationId xmlns:a16="http://schemas.microsoft.com/office/drawing/2014/main" id="{5CC51CD1-A1DC-41B9-AA5A-B5F17C020BE2}"/>
                  </a:ext>
                </a:extLst>
              </p:cNvPr>
              <p:cNvCxnSpPr/>
              <p:nvPr/>
            </p:nvCxnSpPr>
            <p:spPr bwMode="auto">
              <a:xfrm>
                <a:off x="10068890" y="2874730"/>
                <a:ext cx="0" cy="10397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5" name="Straight Connector 364">
                <a:extLst>
                  <a:ext uri="{FF2B5EF4-FFF2-40B4-BE49-F238E27FC236}">
                    <a16:creationId xmlns:a16="http://schemas.microsoft.com/office/drawing/2014/main" id="{A94CE71A-E237-4962-B730-37D3D06B25BD}"/>
                  </a:ext>
                </a:extLst>
              </p:cNvPr>
              <p:cNvCxnSpPr/>
              <p:nvPr/>
            </p:nvCxnSpPr>
            <p:spPr bwMode="auto">
              <a:xfrm>
                <a:off x="10305539" y="2951820"/>
                <a:ext cx="0" cy="103970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id="{0C42854E-638E-44D8-B8A4-3398F87C9769}"/>
                  </a:ext>
                </a:extLst>
              </p:cNvPr>
              <p:cNvCxnSpPr/>
              <p:nvPr/>
            </p:nvCxnSpPr>
            <p:spPr bwMode="auto">
              <a:xfrm>
                <a:off x="10439115" y="2945903"/>
                <a:ext cx="0" cy="103970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7" name="Straight Connector 366">
                <a:extLst>
                  <a:ext uri="{FF2B5EF4-FFF2-40B4-BE49-F238E27FC236}">
                    <a16:creationId xmlns:a16="http://schemas.microsoft.com/office/drawing/2014/main" id="{9D505203-24FC-401C-B7C2-0E310FB0D0B9}"/>
                  </a:ext>
                </a:extLst>
              </p:cNvPr>
              <p:cNvCxnSpPr/>
              <p:nvPr/>
            </p:nvCxnSpPr>
            <p:spPr bwMode="auto">
              <a:xfrm>
                <a:off x="10496257" y="2945903"/>
                <a:ext cx="0" cy="103970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id="{A8EA35E7-417B-4F45-A33F-CCEB2C80C40D}"/>
                  </a:ext>
                </a:extLst>
              </p:cNvPr>
              <p:cNvCxnSpPr/>
              <p:nvPr/>
            </p:nvCxnSpPr>
            <p:spPr bwMode="auto">
              <a:xfrm>
                <a:off x="10583804" y="2945903"/>
                <a:ext cx="0" cy="103970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69" name="Rectangle 122">
              <a:extLst>
                <a:ext uri="{FF2B5EF4-FFF2-40B4-BE49-F238E27FC236}">
                  <a16:creationId xmlns:a16="http://schemas.microsoft.com/office/drawing/2014/main" id="{E684ABA1-011C-4995-B609-9F21281438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7003" y="5268781"/>
              <a:ext cx="1788264" cy="358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Wingdings" panose="05000000000000000000" pitchFamily="2" charset="2"/>
                <a:buChar char="§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8B3D9A"/>
                </a:buClr>
                <a:buFont typeface="Arial" panose="020B0604020202020204" pitchFamily="34" charset="0"/>
                <a:buChar char="–"/>
                <a:defRPr sz="16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GB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Patients at Risk, n</a:t>
              </a:r>
            </a:p>
          </p:txBody>
        </p:sp>
      </p:grpSp>
      <p:sp>
        <p:nvSpPr>
          <p:cNvPr id="204" name="Content Placeholder 5">
            <a:extLst>
              <a:ext uri="{FF2B5EF4-FFF2-40B4-BE49-F238E27FC236}">
                <a16:creationId xmlns:a16="http://schemas.microsoft.com/office/drawing/2014/main" id="{7DEFD5EB-6F09-4E95-A786-600D078BC0E1}"/>
              </a:ext>
            </a:extLst>
          </p:cNvPr>
          <p:cNvSpPr txBox="1">
            <a:spLocks/>
          </p:cNvSpPr>
          <p:nvPr/>
        </p:nvSpPr>
        <p:spPr bwMode="auto">
          <a:xfrm>
            <a:off x="604675" y="1455723"/>
            <a:ext cx="10877529" cy="710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Randomized phase III study for patients with untreated advanced RCC were treated with pembrolizumab + axitinib vs sunitinib (N = 861; median follow-up 12.8 mos)</a:t>
            </a:r>
          </a:p>
        </p:txBody>
      </p:sp>
    </p:spTree>
    <p:extLst>
      <p:ext uri="{BB962C8B-B14F-4D97-AF65-F5344CB8AC3E}">
        <p14:creationId xmlns:p14="http://schemas.microsoft.com/office/powerpoint/2010/main" val="1347117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7B98E-E4E1-4A4B-ADA0-FAFA35947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KEYNOTE-426</a:t>
            </a:r>
            <a:r>
              <a:rPr lang="en-US" dirty="0"/>
              <a:t>: Response (ITT)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177DC741-5577-490C-853B-27F369940FDA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12887701-B80A-4F96-B518-78F6AF7A8A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CC82569-C453-45CE-9B98-F5189BBFE3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4DBF8A1-9ED9-4744-9587-D744AB75D9F7}"/>
              </a:ext>
            </a:extLst>
          </p:cNvPr>
          <p:cNvSpPr txBox="1"/>
          <p:nvPr/>
        </p:nvSpPr>
        <p:spPr bwMode="auto">
          <a:xfrm>
            <a:off x="385414" y="5963425"/>
            <a:ext cx="84421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*Nominal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value. 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Postbaseline assessment not evaluable. 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455560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‡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 postbaseline assessment available for evaluation.</a:t>
            </a:r>
          </a:p>
        </p:txBody>
      </p:sp>
      <p:graphicFrame>
        <p:nvGraphicFramePr>
          <p:cNvPr id="11" name="Group 3">
            <a:extLst>
              <a:ext uri="{FF2B5EF4-FFF2-40B4-BE49-F238E27FC236}">
                <a16:creationId xmlns:a16="http://schemas.microsoft.com/office/drawing/2014/main" id="{3BB37896-7805-4888-AF0C-00D3179F66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8661487"/>
              </p:ext>
            </p:extLst>
          </p:nvPr>
        </p:nvGraphicFramePr>
        <p:xfrm>
          <a:off x="5594676" y="1608530"/>
          <a:ext cx="6172754" cy="4114944"/>
        </p:xfrm>
        <a:graphic>
          <a:graphicData uri="http://schemas.openxmlformats.org/drawingml/2006/table">
            <a:tbl>
              <a:tblPr/>
              <a:tblGrid>
                <a:gridCol w="1987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7082">
                  <a:extLst>
                    <a:ext uri="{9D8B030D-6E8A-4147-A177-3AD203B41FA5}">
                      <a16:colId xmlns:a16="http://schemas.microsoft.com/office/drawing/2014/main" val="2610380556"/>
                    </a:ext>
                  </a:extLst>
                </a:gridCol>
                <a:gridCol w="1987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Response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Pembrolizumab + Axitinib (n = 432)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Sunitinib</a:t>
                      </a:r>
                      <a:b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429)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967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Best overall response,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967">
                <a:tc>
                  <a:txBody>
                    <a:bodyPr/>
                    <a:lstStyle/>
                    <a:p>
                      <a:pPr marL="284163" marR="0" lvl="0" indent="-2238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 (5.8)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(1.9)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88955"/>
                  </a:ext>
                </a:extLst>
              </a:tr>
              <a:tr h="127967">
                <a:tc>
                  <a:txBody>
                    <a:bodyPr/>
                    <a:lstStyle/>
                    <a:p>
                      <a:pPr marL="284163" marR="0" lvl="0" indent="-2238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231 (53.5)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145 (33.9)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284814"/>
                  </a:ext>
                </a:extLst>
              </a:tr>
              <a:tr h="127967">
                <a:tc>
                  <a:txBody>
                    <a:bodyPr/>
                    <a:lstStyle/>
                    <a:p>
                      <a:pPr marL="284163" marR="0" lvl="0" indent="-2238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106 (24.5)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169 (39.4)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210875"/>
                  </a:ext>
                </a:extLst>
              </a:tr>
              <a:tr h="127967">
                <a:tc>
                  <a:txBody>
                    <a:bodyPr/>
                    <a:lstStyle/>
                    <a:p>
                      <a:pPr marL="284163" marR="0" lvl="0" indent="-2238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47 (10.9)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73 (17.0)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250897"/>
                  </a:ext>
                </a:extLst>
              </a:tr>
              <a:tr h="127967">
                <a:tc>
                  <a:txBody>
                    <a:bodyPr/>
                    <a:lstStyle/>
                    <a:p>
                      <a:pPr marL="284163" marR="0" lvl="0" indent="-2238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</a:t>
                      </a:r>
                      <a:r>
                        <a:rPr kumimoji="0" lang="en-US" sz="20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†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(1.9)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(1.4)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608"/>
                  </a:ext>
                </a:extLst>
              </a:tr>
              <a:tr h="127967">
                <a:tc>
                  <a:txBody>
                    <a:bodyPr/>
                    <a:lstStyle/>
                    <a:p>
                      <a:pPr marL="284163" marR="0" lvl="0" indent="-2238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r>
                        <a:rPr kumimoji="0" lang="en-US" sz="20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‡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 (3.5)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 (6.5)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742004"/>
                  </a:ext>
                </a:extLst>
              </a:tr>
              <a:tr h="226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Median DoR, mos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Not reached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(1.4+ to 18.2+)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15.2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(1.1+ to 15.4+)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431685"/>
                  </a:ext>
                </a:extLst>
              </a:tr>
            </a:tbl>
          </a:graphicData>
        </a:graphic>
      </p:graphicFrame>
      <p:grpSp>
        <p:nvGrpSpPr>
          <p:cNvPr id="63" name="Group 62">
            <a:extLst>
              <a:ext uri="{FF2B5EF4-FFF2-40B4-BE49-F238E27FC236}">
                <a16:creationId xmlns:a16="http://schemas.microsoft.com/office/drawing/2014/main" id="{5EE997D9-A9CA-4D87-B553-7C3E90605BA8}"/>
              </a:ext>
            </a:extLst>
          </p:cNvPr>
          <p:cNvGrpSpPr/>
          <p:nvPr/>
        </p:nvGrpSpPr>
        <p:grpSpPr>
          <a:xfrm>
            <a:off x="444208" y="1483238"/>
            <a:ext cx="4877764" cy="4481336"/>
            <a:chOff x="444208" y="1587746"/>
            <a:chExt cx="4877764" cy="448133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D6AF7AC-591B-4C25-BA00-EE9C880C0D1D}"/>
                </a:ext>
              </a:extLst>
            </p:cNvPr>
            <p:cNvSpPr txBox="1"/>
            <p:nvPr/>
          </p:nvSpPr>
          <p:spPr bwMode="auto">
            <a:xfrm rot="16200000">
              <a:off x="-1137092" y="3806916"/>
              <a:ext cx="356270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ORR (%)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6B26E6B-D6C7-4C04-9317-60615466F029}"/>
                </a:ext>
              </a:extLst>
            </p:cNvPr>
            <p:cNvSpPr txBox="1"/>
            <p:nvPr/>
          </p:nvSpPr>
          <p:spPr bwMode="auto">
            <a:xfrm>
              <a:off x="2441275" y="1587746"/>
              <a:ext cx="21652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 &lt; .0001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820A553-19B4-40CD-8644-E6763F174DC3}"/>
                </a:ext>
              </a:extLst>
            </p:cNvPr>
            <p:cNvSpPr txBox="1"/>
            <p:nvPr/>
          </p:nvSpPr>
          <p:spPr bwMode="auto">
            <a:xfrm>
              <a:off x="1480132" y="5647681"/>
              <a:ext cx="19397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Pembro + Axi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BE0053E-3B77-4A3A-A3D8-9A8791C0A61E}"/>
                </a:ext>
              </a:extLst>
            </p:cNvPr>
            <p:cNvSpPr txBox="1"/>
            <p:nvPr/>
          </p:nvSpPr>
          <p:spPr bwMode="auto">
            <a:xfrm>
              <a:off x="3403121" y="5668972"/>
              <a:ext cx="191885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Sunitinib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4C7029E-A20A-44F0-B174-0699691E2BC4}"/>
                </a:ext>
              </a:extLst>
            </p:cNvPr>
            <p:cNvSpPr txBox="1"/>
            <p:nvPr/>
          </p:nvSpPr>
          <p:spPr bwMode="auto">
            <a:xfrm>
              <a:off x="1584877" y="3189047"/>
              <a:ext cx="171864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59.3%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3AC522F-E547-4202-85A3-F8530E2DFB72}"/>
                </a:ext>
              </a:extLst>
            </p:cNvPr>
            <p:cNvSpPr txBox="1"/>
            <p:nvPr/>
          </p:nvSpPr>
          <p:spPr bwMode="auto">
            <a:xfrm>
              <a:off x="3479278" y="3887865"/>
              <a:ext cx="171864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35.7%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BF247C-9A71-45AE-9A6E-0829EB025099}"/>
                </a:ext>
              </a:extLst>
            </p:cNvPr>
            <p:cNvSpPr txBox="1"/>
            <p:nvPr/>
          </p:nvSpPr>
          <p:spPr bwMode="auto">
            <a:xfrm>
              <a:off x="3089208" y="2150211"/>
              <a:ext cx="73032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CR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PR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AEE7659-4E57-475D-9E77-972BA9C0DD22}"/>
                </a:ext>
              </a:extLst>
            </p:cNvPr>
            <p:cNvSpPr/>
            <p:nvPr/>
          </p:nvSpPr>
          <p:spPr bwMode="auto">
            <a:xfrm>
              <a:off x="3523581" y="2241019"/>
              <a:ext cx="220168" cy="2201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148CB31-49EE-4D85-8E6D-1CF61837F3D5}"/>
                </a:ext>
              </a:extLst>
            </p:cNvPr>
            <p:cNvSpPr/>
            <p:nvPr/>
          </p:nvSpPr>
          <p:spPr bwMode="auto">
            <a:xfrm>
              <a:off x="3523581" y="2551400"/>
              <a:ext cx="220168" cy="22016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E22821B-DA1F-4628-A972-5AE70FBD5E13}"/>
                </a:ext>
              </a:extLst>
            </p:cNvPr>
            <p:cNvSpPr/>
            <p:nvPr/>
          </p:nvSpPr>
          <p:spPr bwMode="auto">
            <a:xfrm>
              <a:off x="3839436" y="2247074"/>
              <a:ext cx="220168" cy="22016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CF5BF8C-B675-4D6C-8AD3-9A2D7D0280BD}"/>
                </a:ext>
              </a:extLst>
            </p:cNvPr>
            <p:cNvSpPr/>
            <p:nvPr/>
          </p:nvSpPr>
          <p:spPr bwMode="auto">
            <a:xfrm>
              <a:off x="3839436" y="2557455"/>
              <a:ext cx="220168" cy="22016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76E1A5D-2FA2-405B-9D3F-D52E218E6FCF}"/>
                </a:ext>
              </a:extLst>
            </p:cNvPr>
            <p:cNvSpPr/>
            <p:nvPr/>
          </p:nvSpPr>
          <p:spPr bwMode="auto">
            <a:xfrm>
              <a:off x="2441276" y="2027208"/>
              <a:ext cx="1875710" cy="1173193"/>
            </a:xfrm>
            <a:custGeom>
              <a:avLst/>
              <a:gdLst>
                <a:gd name="connsiteX0" fmla="*/ 0 w 2096219"/>
                <a:gd name="connsiteY0" fmla="*/ 474453 h 1173193"/>
                <a:gd name="connsiteX1" fmla="*/ 0 w 2096219"/>
                <a:gd name="connsiteY1" fmla="*/ 0 h 1173193"/>
                <a:gd name="connsiteX2" fmla="*/ 2096219 w 2096219"/>
                <a:gd name="connsiteY2" fmla="*/ 0 h 1173193"/>
                <a:gd name="connsiteX3" fmla="*/ 2096219 w 2096219"/>
                <a:gd name="connsiteY3" fmla="*/ 1173193 h 1173193"/>
                <a:gd name="connsiteX0" fmla="*/ 0 w 2096219"/>
                <a:gd name="connsiteY0" fmla="*/ 810883 h 1173193"/>
                <a:gd name="connsiteX1" fmla="*/ 0 w 2096219"/>
                <a:gd name="connsiteY1" fmla="*/ 0 h 1173193"/>
                <a:gd name="connsiteX2" fmla="*/ 2096219 w 2096219"/>
                <a:gd name="connsiteY2" fmla="*/ 0 h 1173193"/>
                <a:gd name="connsiteX3" fmla="*/ 2096219 w 2096219"/>
                <a:gd name="connsiteY3" fmla="*/ 1173193 h 117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6219" h="1173193">
                  <a:moveTo>
                    <a:pt x="0" y="810883"/>
                  </a:moveTo>
                  <a:lnTo>
                    <a:pt x="0" y="0"/>
                  </a:lnTo>
                  <a:lnTo>
                    <a:pt x="2096219" y="0"/>
                  </a:lnTo>
                  <a:lnTo>
                    <a:pt x="2096219" y="1173193"/>
                  </a:lnTo>
                </a:path>
              </a:pathLst>
            </a:cu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7665F0B-271F-4197-914B-42F5C24565EE}"/>
                </a:ext>
              </a:extLst>
            </p:cNvPr>
            <p:cNvSpPr txBox="1"/>
            <p:nvPr/>
          </p:nvSpPr>
          <p:spPr bwMode="auto">
            <a:xfrm>
              <a:off x="745723" y="2048889"/>
              <a:ext cx="73032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434F1A0-6F09-4CE7-8019-2D88C373295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500996" y="2241019"/>
              <a:ext cx="0" cy="346137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DC43C73-186F-4D54-ADD4-978ABF70F6DB}"/>
                </a:ext>
              </a:extLst>
            </p:cNvPr>
            <p:cNvCxnSpPr/>
            <p:nvPr/>
          </p:nvCxnSpPr>
          <p:spPr bwMode="auto">
            <a:xfrm flipH="1">
              <a:off x="1424749" y="2247777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88ADA3A-64A7-4AED-BF68-BEBA26B188A0}"/>
                </a:ext>
              </a:extLst>
            </p:cNvPr>
            <p:cNvCxnSpPr/>
            <p:nvPr/>
          </p:nvCxnSpPr>
          <p:spPr bwMode="auto">
            <a:xfrm flipH="1">
              <a:off x="1424749" y="2589308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2BE7B20-E5F6-4573-B079-F1793A9DDB8C}"/>
                </a:ext>
              </a:extLst>
            </p:cNvPr>
            <p:cNvCxnSpPr/>
            <p:nvPr/>
          </p:nvCxnSpPr>
          <p:spPr bwMode="auto">
            <a:xfrm flipH="1">
              <a:off x="1424749" y="2930839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EFD246-BDA8-4B7D-9021-776F107A02AE}"/>
                </a:ext>
              </a:extLst>
            </p:cNvPr>
            <p:cNvCxnSpPr/>
            <p:nvPr/>
          </p:nvCxnSpPr>
          <p:spPr bwMode="auto">
            <a:xfrm flipH="1">
              <a:off x="1424749" y="3272370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689C173-FCF8-49F5-9946-26D17898484D}"/>
                </a:ext>
              </a:extLst>
            </p:cNvPr>
            <p:cNvCxnSpPr/>
            <p:nvPr/>
          </p:nvCxnSpPr>
          <p:spPr bwMode="auto">
            <a:xfrm flipH="1">
              <a:off x="1424749" y="3613901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E695AD3-2D73-46DC-BD72-7A0A125C0685}"/>
                </a:ext>
              </a:extLst>
            </p:cNvPr>
            <p:cNvCxnSpPr/>
            <p:nvPr/>
          </p:nvCxnSpPr>
          <p:spPr bwMode="auto">
            <a:xfrm flipH="1">
              <a:off x="1424749" y="3955432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211B86A-A078-4E40-895D-D661AB803412}"/>
                </a:ext>
              </a:extLst>
            </p:cNvPr>
            <p:cNvCxnSpPr/>
            <p:nvPr/>
          </p:nvCxnSpPr>
          <p:spPr bwMode="auto">
            <a:xfrm flipH="1">
              <a:off x="1424749" y="4296963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BB96F3C-33D1-4054-9A01-05E33FC3D189}"/>
                </a:ext>
              </a:extLst>
            </p:cNvPr>
            <p:cNvCxnSpPr/>
            <p:nvPr/>
          </p:nvCxnSpPr>
          <p:spPr bwMode="auto">
            <a:xfrm flipH="1">
              <a:off x="1424749" y="4638494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025E3BB-2C7E-40C2-B883-27B2DAE69208}"/>
                </a:ext>
              </a:extLst>
            </p:cNvPr>
            <p:cNvCxnSpPr/>
            <p:nvPr/>
          </p:nvCxnSpPr>
          <p:spPr bwMode="auto">
            <a:xfrm flipH="1">
              <a:off x="1424749" y="4980025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FCCBA73-1097-45A5-A90D-8BABE2F0451A}"/>
                </a:ext>
              </a:extLst>
            </p:cNvPr>
            <p:cNvCxnSpPr/>
            <p:nvPr/>
          </p:nvCxnSpPr>
          <p:spPr bwMode="auto">
            <a:xfrm flipH="1">
              <a:off x="1424749" y="5321556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80DFA4A-51C5-49ED-B7B8-2FDC430E6E11}"/>
                </a:ext>
              </a:extLst>
            </p:cNvPr>
            <p:cNvCxnSpPr/>
            <p:nvPr/>
          </p:nvCxnSpPr>
          <p:spPr bwMode="auto">
            <a:xfrm flipH="1">
              <a:off x="1424749" y="5663090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4535ABE-A4E6-4DCC-9E1D-BA080F946138}"/>
                </a:ext>
              </a:extLst>
            </p:cNvPr>
            <p:cNvSpPr txBox="1"/>
            <p:nvPr/>
          </p:nvSpPr>
          <p:spPr bwMode="auto">
            <a:xfrm>
              <a:off x="745723" y="2390151"/>
              <a:ext cx="73032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B4847D6-9C01-46CF-9379-D1A0CCFED63D}"/>
                </a:ext>
              </a:extLst>
            </p:cNvPr>
            <p:cNvSpPr txBox="1"/>
            <p:nvPr/>
          </p:nvSpPr>
          <p:spPr bwMode="auto">
            <a:xfrm>
              <a:off x="745723" y="2731413"/>
              <a:ext cx="73032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3A824E1-19D3-4D85-9114-47B59D0A1E70}"/>
                </a:ext>
              </a:extLst>
            </p:cNvPr>
            <p:cNvSpPr txBox="1"/>
            <p:nvPr/>
          </p:nvSpPr>
          <p:spPr bwMode="auto">
            <a:xfrm>
              <a:off x="745723" y="3072675"/>
              <a:ext cx="73032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70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77A69DB-CED4-4B54-BFC1-2D7026934120}"/>
                </a:ext>
              </a:extLst>
            </p:cNvPr>
            <p:cNvSpPr txBox="1"/>
            <p:nvPr/>
          </p:nvSpPr>
          <p:spPr bwMode="auto">
            <a:xfrm>
              <a:off x="745723" y="3413937"/>
              <a:ext cx="73032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F5EE5BF-F6AB-492D-81D8-2D2149A275E8}"/>
                </a:ext>
              </a:extLst>
            </p:cNvPr>
            <p:cNvSpPr txBox="1"/>
            <p:nvPr/>
          </p:nvSpPr>
          <p:spPr bwMode="auto">
            <a:xfrm>
              <a:off x="745723" y="3755199"/>
              <a:ext cx="73032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78EEA1A-83FD-4322-A25F-C42A2FBF1515}"/>
                </a:ext>
              </a:extLst>
            </p:cNvPr>
            <p:cNvSpPr txBox="1"/>
            <p:nvPr/>
          </p:nvSpPr>
          <p:spPr bwMode="auto">
            <a:xfrm>
              <a:off x="745723" y="4096461"/>
              <a:ext cx="73032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2098BBC-C756-435C-94A0-E24B71331344}"/>
                </a:ext>
              </a:extLst>
            </p:cNvPr>
            <p:cNvSpPr txBox="1"/>
            <p:nvPr/>
          </p:nvSpPr>
          <p:spPr bwMode="auto">
            <a:xfrm>
              <a:off x="745723" y="4437723"/>
              <a:ext cx="73032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96BF677-A02E-4736-A563-11BB7903E909}"/>
                </a:ext>
              </a:extLst>
            </p:cNvPr>
            <p:cNvSpPr txBox="1"/>
            <p:nvPr/>
          </p:nvSpPr>
          <p:spPr bwMode="auto">
            <a:xfrm>
              <a:off x="745723" y="4778985"/>
              <a:ext cx="73032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95A02C1-913C-4B8F-A1D3-C5542A98466D}"/>
                </a:ext>
              </a:extLst>
            </p:cNvPr>
            <p:cNvSpPr txBox="1"/>
            <p:nvPr/>
          </p:nvSpPr>
          <p:spPr bwMode="auto">
            <a:xfrm>
              <a:off x="745723" y="5120247"/>
              <a:ext cx="73032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B28B1FF-295A-4E6B-9E23-7666EDC8B8BF}"/>
                </a:ext>
              </a:extLst>
            </p:cNvPr>
            <p:cNvSpPr txBox="1"/>
            <p:nvPr/>
          </p:nvSpPr>
          <p:spPr bwMode="auto">
            <a:xfrm>
              <a:off x="745723" y="5461513"/>
              <a:ext cx="73032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134B2CF-AFE2-4247-B225-08FF20073F0A}"/>
                </a:ext>
              </a:extLst>
            </p:cNvPr>
            <p:cNvGrpSpPr/>
            <p:nvPr/>
          </p:nvGrpSpPr>
          <p:grpSpPr>
            <a:xfrm>
              <a:off x="1957674" y="3633661"/>
              <a:ext cx="975005" cy="2036728"/>
              <a:chOff x="1957674" y="3694045"/>
              <a:chExt cx="975005" cy="2036728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F40DF07-6DE0-4A43-AB10-DA0C7F7F5981}"/>
                  </a:ext>
                </a:extLst>
              </p:cNvPr>
              <p:cNvSpPr/>
              <p:nvPr/>
            </p:nvSpPr>
            <p:spPr bwMode="auto">
              <a:xfrm>
                <a:off x="1957674" y="3694045"/>
                <a:ext cx="975005" cy="203672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9F5F80DD-8FEB-4054-8FEC-EAD0C9255821}"/>
                  </a:ext>
                </a:extLst>
              </p:cNvPr>
              <p:cNvSpPr/>
              <p:nvPr/>
            </p:nvSpPr>
            <p:spPr bwMode="auto">
              <a:xfrm>
                <a:off x="1957674" y="3948249"/>
                <a:ext cx="975005" cy="178252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4ED8DC5-B8A7-4CD4-AF81-3094FCEBCDE6}"/>
                </a:ext>
              </a:extLst>
            </p:cNvPr>
            <p:cNvGrpSpPr/>
            <p:nvPr/>
          </p:nvGrpSpPr>
          <p:grpSpPr>
            <a:xfrm>
              <a:off x="3851101" y="4437723"/>
              <a:ext cx="975005" cy="1222426"/>
              <a:chOff x="1957674" y="4508346"/>
              <a:chExt cx="975005" cy="1222426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ED7DDE74-8E6A-4CE7-BD02-C1C3706A752F}"/>
                  </a:ext>
                </a:extLst>
              </p:cNvPr>
              <p:cNvSpPr/>
              <p:nvPr/>
            </p:nvSpPr>
            <p:spPr bwMode="auto">
              <a:xfrm>
                <a:off x="1957674" y="4508346"/>
                <a:ext cx="975005" cy="1222426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0FA16B6D-D853-436D-90A8-36CBCB66EFB2}"/>
                  </a:ext>
                </a:extLst>
              </p:cNvPr>
              <p:cNvSpPr/>
              <p:nvPr/>
            </p:nvSpPr>
            <p:spPr bwMode="auto">
              <a:xfrm>
                <a:off x="1957674" y="4620866"/>
                <a:ext cx="975005" cy="1109906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343539B-E3AD-4BC1-B95D-48E53B60FF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00996" y="5663090"/>
              <a:ext cx="380424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5E8F518-A12D-426E-96D9-98F79F792F3B}"/>
                </a:ext>
              </a:extLst>
            </p:cNvPr>
            <p:cNvCxnSpPr/>
            <p:nvPr/>
          </p:nvCxnSpPr>
          <p:spPr bwMode="auto">
            <a:xfrm>
              <a:off x="1500995" y="5670389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4569A49-53B5-4E2A-BA82-56E0D61B2211}"/>
                </a:ext>
              </a:extLst>
            </p:cNvPr>
            <p:cNvCxnSpPr/>
            <p:nvPr/>
          </p:nvCxnSpPr>
          <p:spPr bwMode="auto">
            <a:xfrm>
              <a:off x="3403120" y="5670389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FA1127A-AFBE-4030-8451-D71D9E1BD6F1}"/>
                </a:ext>
              </a:extLst>
            </p:cNvPr>
            <p:cNvCxnSpPr/>
            <p:nvPr/>
          </p:nvCxnSpPr>
          <p:spPr bwMode="auto">
            <a:xfrm>
              <a:off x="5305245" y="5670389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" name="Text Box 11">
            <a:extLst>
              <a:ext uri="{FF2B5EF4-FFF2-40B4-BE49-F238E27FC236}">
                <a16:creationId xmlns:a16="http://schemas.microsoft.com/office/drawing/2014/main" id="{A94338D0-9027-4599-8D5A-E7E608A33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296" y="6376779"/>
            <a:ext cx="65742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Rini. NEJM. 2019; 380:1116.</a:t>
            </a:r>
            <a:endParaRPr kumimoji="0" lang="pt-BR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400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52AD9-D7C5-C64C-A57F-B84AD16E7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EAB5A-43DF-A04E-8B4D-48B1215C5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“The results of the KEYNOTE-426 trial showed that among patients with previously untreated advanced renal cell carcinoma, treatment with pembrolizumab plus axitinib resulted in significantly longer </a:t>
            </a:r>
            <a:br>
              <a:rPr lang="en-US" dirty="0"/>
            </a:br>
            <a:r>
              <a:rPr lang="en-US" dirty="0"/>
              <a:t>overall survival and progression-free survival and a significantly higher objective response rate than sunitinib alone”</a:t>
            </a:r>
          </a:p>
          <a:p>
            <a:r>
              <a:rPr lang="en-US" dirty="0"/>
              <a:t>Benefit was observed across all IMDC groups</a:t>
            </a:r>
          </a:p>
          <a:p>
            <a:r>
              <a:rPr lang="en-US" dirty="0"/>
              <a:t>The incidence of grade 3/4 adverse events was similar (67% with pembrolizumab + axitinib vs 62% with sunitinib)</a:t>
            </a:r>
          </a:p>
          <a:p>
            <a:r>
              <a:rPr lang="en-US" dirty="0"/>
              <a:t>This study changed practice patterns in RCC (also see later)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59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Randomized Phase II CABOSUN Trial: </a:t>
            </a:r>
            <a:br>
              <a:rPr lang="en-US" dirty="0"/>
            </a:br>
            <a:r>
              <a:rPr lang="en-US" dirty="0"/>
              <a:t>First-line Cabozantinib vs Sunitinib in Metastatic RCC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5069148"/>
            <a:ext cx="10877529" cy="561923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Primary endpoint: PFS</a:t>
            </a:r>
          </a:p>
          <a:p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Text Box 45"/>
          <p:cNvSpPr txBox="1">
            <a:spLocks noChangeArrowheads="1"/>
          </p:cNvSpPr>
          <p:nvPr/>
        </p:nvSpPr>
        <p:spPr bwMode="auto">
          <a:xfrm>
            <a:off x="209550" y="2630757"/>
            <a:ext cx="256857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55560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Patients with untreated, metastatic clear-cell RCC and poor or intermediate IMDC risk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55560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(N = 157)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455560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 49"/>
          <p:cNvSpPr>
            <a:spLocks noChangeArrowheads="1"/>
          </p:cNvSpPr>
          <p:nvPr/>
        </p:nvSpPr>
        <p:spPr bwMode="auto">
          <a:xfrm>
            <a:off x="3478848" y="2465397"/>
            <a:ext cx="2743200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Cabozantinib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60 mg QD</a:t>
            </a:r>
          </a:p>
        </p:txBody>
      </p:sp>
      <p:sp>
        <p:nvSpPr>
          <p:cNvPr id="15" name="Rectangle 50"/>
          <p:cNvSpPr>
            <a:spLocks noChangeArrowheads="1"/>
          </p:cNvSpPr>
          <p:nvPr/>
        </p:nvSpPr>
        <p:spPr bwMode="auto">
          <a:xfrm>
            <a:off x="3489960" y="3505799"/>
            <a:ext cx="2743200" cy="8229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Sunitinib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50 mg/day,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wks on/2 wks off</a:t>
            </a:r>
          </a:p>
        </p:txBody>
      </p:sp>
      <p:sp>
        <p:nvSpPr>
          <p:cNvPr id="16" name="Line 53"/>
          <p:cNvSpPr>
            <a:spLocks noChangeShapeType="1"/>
          </p:cNvSpPr>
          <p:nvPr/>
        </p:nvSpPr>
        <p:spPr bwMode="auto">
          <a:xfrm>
            <a:off x="2753360" y="3513738"/>
            <a:ext cx="622300" cy="350837"/>
          </a:xfrm>
          <a:prstGeom prst="line">
            <a:avLst/>
          </a:prstGeom>
          <a:noFill/>
          <a:ln w="28575">
            <a:solidFill>
              <a:schemeClr val="bg2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Line 54"/>
          <p:cNvSpPr>
            <a:spLocks noChangeShapeType="1"/>
          </p:cNvSpPr>
          <p:nvPr/>
        </p:nvSpPr>
        <p:spPr bwMode="auto">
          <a:xfrm flipV="1">
            <a:off x="2753360" y="2913663"/>
            <a:ext cx="622300" cy="347662"/>
          </a:xfrm>
          <a:prstGeom prst="line">
            <a:avLst/>
          </a:prstGeom>
          <a:noFill/>
          <a:ln w="28575">
            <a:solidFill>
              <a:schemeClr val="bg2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3204" y="4412705"/>
            <a:ext cx="10240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99174" y="1507337"/>
            <a:ext cx="3731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55560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Stratified by bone metastases </a:t>
            </a:r>
            <a:b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55560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55560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(yes vs no), risk category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3064510" y="2137943"/>
            <a:ext cx="0" cy="580671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402771" y="6372498"/>
            <a:ext cx="5716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Choueiri. </a:t>
            </a:r>
            <a:r>
              <a:rPr kumimoji="0" lang="it-IT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JCO. 2017;35:591.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9" name="Group 7">
            <a:extLst>
              <a:ext uri="{FF2B5EF4-FFF2-40B4-BE49-F238E27FC236}">
                <a16:creationId xmlns:a16="http://schemas.microsoft.com/office/drawing/2014/main" id="{18A8E28D-DD76-4099-89B5-D037364C00C1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30" name="Picture 9">
              <a:extLst>
                <a:ext uri="{FF2B5EF4-FFF2-40B4-BE49-F238E27FC236}">
                  <a16:creationId xmlns:a16="http://schemas.microsoft.com/office/drawing/2014/main" id="{4523E652-5053-4621-9A01-AF97FA90F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8">
              <a:extLst>
                <a:ext uri="{FF2B5EF4-FFF2-40B4-BE49-F238E27FC236}">
                  <a16:creationId xmlns:a16="http://schemas.microsoft.com/office/drawing/2014/main" id="{B7196E44-CECF-4D88-98EC-434C9B038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EADAC125-1557-4AA6-B0ED-18E1C4DE6FE0}"/>
              </a:ext>
            </a:extLst>
          </p:cNvPr>
          <p:cNvGraphicFramePr>
            <a:graphicFrameLocks noGrp="1"/>
          </p:cNvGraphicFramePr>
          <p:nvPr/>
        </p:nvGraphicFramePr>
        <p:xfrm>
          <a:off x="6500813" y="1604963"/>
          <a:ext cx="5270500" cy="4205152"/>
        </p:xfrm>
        <a:graphic>
          <a:graphicData uri="http://schemas.openxmlformats.org/drawingml/2006/table">
            <a:tbl>
              <a:tblPr/>
              <a:tblGrid>
                <a:gridCol w="2125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20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1703">
                <a:tc>
                  <a:txBody>
                    <a:bodyPr/>
                    <a:lstStyle>
                      <a:lvl1pPr marL="0" algn="l" defTabSz="6858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6858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6858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6858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6858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6858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6858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6858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6858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Results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Cabozantinib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79)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Sunitinib</a:t>
                      </a:r>
                      <a:endParaRPr kumimoji="0" lang="en-US" altLang="en-US" sz="18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78)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034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ORR, %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33</a:t>
                      </a:r>
                    </a:p>
                  </a:txBody>
                  <a:tcPr marL="91427" marR="91427" marT="91372" marB="91372" anchor="ctr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91427" marR="91427" marT="91372" marB="91372" anchor="ctr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034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Median PFS, mos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8.2</a:t>
                      </a:r>
                    </a:p>
                  </a:txBody>
                  <a:tcPr marL="91427" marR="91427" marT="91372" marB="91372" anchor="ctr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tabLst>
                          <a:tab pos="609600" algn="l"/>
                          <a:tab pos="1038225" algn="ctr"/>
                        </a:tabLst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tabLst>
                          <a:tab pos="609600" algn="l"/>
                          <a:tab pos="1038225" algn="ctr"/>
                        </a:tabLst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tabLst>
                          <a:tab pos="609600" algn="l"/>
                          <a:tab pos="1038225" algn="ctr"/>
                        </a:tabLst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tabLst>
                          <a:tab pos="609600" algn="l"/>
                          <a:tab pos="1038225" algn="ctr"/>
                        </a:tabLst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tabLst>
                          <a:tab pos="609600" algn="l"/>
                          <a:tab pos="1038225" algn="ctr"/>
                        </a:tabLst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tabLst>
                          <a:tab pos="609600" algn="l"/>
                          <a:tab pos="1038225" algn="ctr"/>
                        </a:tabLst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tabLst>
                          <a:tab pos="609600" algn="l"/>
                          <a:tab pos="1038225" algn="ctr"/>
                        </a:tabLst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tabLst>
                          <a:tab pos="609600" algn="l"/>
                          <a:tab pos="1038225" algn="ctr"/>
                        </a:tabLst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tabLst>
                          <a:tab pos="609600" algn="l"/>
                          <a:tab pos="1038225" algn="ctr"/>
                        </a:tabLst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09600" algn="l"/>
                          <a:tab pos="1038225" algn="ctr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5.6</a:t>
                      </a:r>
                    </a:p>
                  </a:txBody>
                  <a:tcPr marL="91427" marR="91427" marT="91372" marB="91372" anchor="ctr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0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Median OS, mos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30.3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21.8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0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Subsequent tx, %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52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58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1703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All-cause grade 3/4 AEs, %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67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68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034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Dose reductions,%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46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034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D/c due to AEs, %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2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91427" marR="91427" marT="91372" marB="9137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705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Box 160">
            <a:extLst>
              <a:ext uri="{FF2B5EF4-FFF2-40B4-BE49-F238E27FC236}">
                <a16:creationId xmlns:a16="http://schemas.microsoft.com/office/drawing/2014/main" id="{6946F43B-941E-4C77-A729-A7C79B4A189F}"/>
              </a:ext>
            </a:extLst>
          </p:cNvPr>
          <p:cNvSpPr txBox="1"/>
          <p:nvPr/>
        </p:nvSpPr>
        <p:spPr bwMode="auto">
          <a:xfrm>
            <a:off x="6542499" y="2410271"/>
            <a:ext cx="4764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0.6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C04D81ED-61DD-48D3-A5F0-E9B9384C6387}"/>
              </a:ext>
            </a:extLst>
          </p:cNvPr>
          <p:cNvSpPr txBox="1"/>
          <p:nvPr/>
        </p:nvSpPr>
        <p:spPr bwMode="auto">
          <a:xfrm>
            <a:off x="6542499" y="2817599"/>
            <a:ext cx="4764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0.4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0EC113BE-CCAB-4853-BA7A-A5CA567689A5}"/>
              </a:ext>
            </a:extLst>
          </p:cNvPr>
          <p:cNvSpPr txBox="1"/>
          <p:nvPr/>
        </p:nvSpPr>
        <p:spPr bwMode="auto">
          <a:xfrm>
            <a:off x="6548124" y="3212956"/>
            <a:ext cx="4764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0.2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30E1A5-751C-3343-B3F7-E32AF75C7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CABOSUN: OS and PFS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2771" y="6372498"/>
            <a:ext cx="5716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Choueiri. </a:t>
            </a:r>
            <a:r>
              <a:rPr kumimoji="0" lang="it-IT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JCO. 2017;35:591.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18A8E28D-DD76-4099-89B5-D037364C00C1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4523E652-5053-4621-9A01-AF97FA90F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7196E44-CECF-4D88-98EC-434C9B038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D6A0C32-13CE-4C28-A654-0A88B92A9C11}"/>
              </a:ext>
            </a:extLst>
          </p:cNvPr>
          <p:cNvSpPr txBox="1"/>
          <p:nvPr/>
        </p:nvSpPr>
        <p:spPr bwMode="auto">
          <a:xfrm>
            <a:off x="1446975" y="4117413"/>
            <a:ext cx="39345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749AD7-427C-41CD-A184-8E2EB2FB1583}"/>
              </a:ext>
            </a:extLst>
          </p:cNvPr>
          <p:cNvSpPr txBox="1"/>
          <p:nvPr/>
        </p:nvSpPr>
        <p:spPr bwMode="auto">
          <a:xfrm>
            <a:off x="1194524" y="4480629"/>
            <a:ext cx="615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79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C3E6DD-88AF-48F7-A594-75E91358DD20}"/>
              </a:ext>
            </a:extLst>
          </p:cNvPr>
          <p:cNvSpPr txBox="1"/>
          <p:nvPr/>
        </p:nvSpPr>
        <p:spPr bwMode="auto">
          <a:xfrm>
            <a:off x="645102" y="4273569"/>
            <a:ext cx="24544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at Risk, 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DA9478-7CEF-4BB7-984E-E6786469326E}"/>
              </a:ext>
            </a:extLst>
          </p:cNvPr>
          <p:cNvSpPr txBox="1"/>
          <p:nvPr/>
        </p:nvSpPr>
        <p:spPr bwMode="auto">
          <a:xfrm>
            <a:off x="1913225" y="4480629"/>
            <a:ext cx="615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71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00AC9C-CAC0-4636-B9F4-650EF0BD70AE}"/>
              </a:ext>
            </a:extLst>
          </p:cNvPr>
          <p:cNvSpPr txBox="1"/>
          <p:nvPr/>
        </p:nvSpPr>
        <p:spPr bwMode="auto">
          <a:xfrm>
            <a:off x="2684232" y="4480629"/>
            <a:ext cx="615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58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318CC1-5FBE-4AA2-8F6D-0BDD0E880CD0}"/>
              </a:ext>
            </a:extLst>
          </p:cNvPr>
          <p:cNvSpPr txBox="1"/>
          <p:nvPr/>
        </p:nvSpPr>
        <p:spPr bwMode="auto">
          <a:xfrm>
            <a:off x="3495084" y="4480629"/>
            <a:ext cx="615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35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F90287-AE3C-4E0C-971A-A604E3BFA7E8}"/>
              </a:ext>
            </a:extLst>
          </p:cNvPr>
          <p:cNvSpPr txBox="1"/>
          <p:nvPr/>
        </p:nvSpPr>
        <p:spPr bwMode="auto">
          <a:xfrm>
            <a:off x="4257964" y="4480629"/>
            <a:ext cx="615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16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1E220B-5790-4EAA-8DBF-77D758A3C2DD}"/>
              </a:ext>
            </a:extLst>
          </p:cNvPr>
          <p:cNvSpPr txBox="1"/>
          <p:nvPr/>
        </p:nvSpPr>
        <p:spPr bwMode="auto">
          <a:xfrm>
            <a:off x="5014686" y="4480629"/>
            <a:ext cx="615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3DCB39A-B021-4D1E-98B5-534A3A83B17E}"/>
              </a:ext>
            </a:extLst>
          </p:cNvPr>
          <p:cNvSpPr txBox="1"/>
          <p:nvPr/>
        </p:nvSpPr>
        <p:spPr bwMode="auto">
          <a:xfrm>
            <a:off x="882829" y="4487353"/>
            <a:ext cx="5201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6058412-5FFF-4AF8-A518-A853D1F5158A}"/>
              </a:ext>
            </a:extLst>
          </p:cNvPr>
          <p:cNvSpPr txBox="1"/>
          <p:nvPr/>
        </p:nvSpPr>
        <p:spPr bwMode="auto">
          <a:xfrm>
            <a:off x="6747414" y="4481241"/>
            <a:ext cx="615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79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78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7B87548-5D22-4A0A-949E-35C5826463F1}"/>
              </a:ext>
            </a:extLst>
          </p:cNvPr>
          <p:cNvSpPr txBox="1"/>
          <p:nvPr/>
        </p:nvSpPr>
        <p:spPr bwMode="auto">
          <a:xfrm>
            <a:off x="7736392" y="4481241"/>
            <a:ext cx="615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49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4440EA1-8C98-41B6-B246-ACC2D55568C6}"/>
              </a:ext>
            </a:extLst>
          </p:cNvPr>
          <p:cNvSpPr txBox="1"/>
          <p:nvPr/>
        </p:nvSpPr>
        <p:spPr bwMode="auto">
          <a:xfrm>
            <a:off x="8686831" y="4481241"/>
            <a:ext cx="615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22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45AD7F1-0E37-4021-823F-57C5B096CF7F}"/>
              </a:ext>
            </a:extLst>
          </p:cNvPr>
          <p:cNvSpPr txBox="1"/>
          <p:nvPr/>
        </p:nvSpPr>
        <p:spPr bwMode="auto">
          <a:xfrm>
            <a:off x="9702968" y="4481241"/>
            <a:ext cx="615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17C3D6C-E3A8-4198-8017-1F3DEC106BD7}"/>
              </a:ext>
            </a:extLst>
          </p:cNvPr>
          <p:cNvSpPr txBox="1"/>
          <p:nvPr/>
        </p:nvSpPr>
        <p:spPr bwMode="auto">
          <a:xfrm>
            <a:off x="10615783" y="4481241"/>
            <a:ext cx="615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E88CD5B-54AA-4413-9143-0AA044B7BCAD}"/>
              </a:ext>
            </a:extLst>
          </p:cNvPr>
          <p:cNvSpPr txBox="1"/>
          <p:nvPr/>
        </p:nvSpPr>
        <p:spPr bwMode="auto">
          <a:xfrm>
            <a:off x="6410247" y="4474029"/>
            <a:ext cx="5201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B0F878E-F8F4-4359-9EB6-5F61FE959AD6}"/>
              </a:ext>
            </a:extLst>
          </p:cNvPr>
          <p:cNvSpPr txBox="1"/>
          <p:nvPr/>
        </p:nvSpPr>
        <p:spPr bwMode="auto">
          <a:xfrm rot="16200000">
            <a:off x="-574174" y="2597352"/>
            <a:ext cx="28218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OS (%)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D697FE6-CC57-4E51-B8ED-3ECED75D6C1C}"/>
              </a:ext>
            </a:extLst>
          </p:cNvPr>
          <p:cNvSpPr txBox="1"/>
          <p:nvPr/>
        </p:nvSpPr>
        <p:spPr bwMode="auto">
          <a:xfrm rot="16200000">
            <a:off x="5012202" y="2632156"/>
            <a:ext cx="28218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PFS (%)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4B9DEB2-B60A-4A22-AB00-6CBB0A07E1B3}"/>
              </a:ext>
            </a:extLst>
          </p:cNvPr>
          <p:cNvSpPr txBox="1"/>
          <p:nvPr/>
        </p:nvSpPr>
        <p:spPr bwMode="auto">
          <a:xfrm>
            <a:off x="7115811" y="4112686"/>
            <a:ext cx="45721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BB37FEE-C6CF-4A37-994E-42FCEEEE901E}"/>
              </a:ext>
            </a:extLst>
          </p:cNvPr>
          <p:cNvSpPr txBox="1"/>
          <p:nvPr/>
        </p:nvSpPr>
        <p:spPr bwMode="auto">
          <a:xfrm>
            <a:off x="4562573" y="1769578"/>
            <a:ext cx="1310886" cy="5232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Cabozantinib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Sunitinib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FEFC062-C372-41CE-B6BC-FC1EF46D14CF}"/>
              </a:ext>
            </a:extLst>
          </p:cNvPr>
          <p:cNvSpPr txBox="1"/>
          <p:nvPr/>
        </p:nvSpPr>
        <p:spPr bwMode="auto">
          <a:xfrm>
            <a:off x="6148759" y="4265731"/>
            <a:ext cx="24544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at Risk, 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B159CF6-1197-4504-8E73-C02C341D86FF}"/>
              </a:ext>
            </a:extLst>
          </p:cNvPr>
          <p:cNvCxnSpPr/>
          <p:nvPr/>
        </p:nvCxnSpPr>
        <p:spPr bwMode="auto">
          <a:xfrm>
            <a:off x="4190214" y="1932494"/>
            <a:ext cx="348791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14DF471-6819-48B4-9CF4-8C5F7D717610}"/>
              </a:ext>
            </a:extLst>
          </p:cNvPr>
          <p:cNvCxnSpPr/>
          <p:nvPr/>
        </p:nvCxnSpPr>
        <p:spPr bwMode="auto">
          <a:xfrm>
            <a:off x="4190214" y="2143026"/>
            <a:ext cx="348791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E55DEBD-DF93-46D2-9E28-813D3F6FB6C8}"/>
              </a:ext>
            </a:extLst>
          </p:cNvPr>
          <p:cNvSpPr/>
          <p:nvPr/>
        </p:nvSpPr>
        <p:spPr bwMode="auto">
          <a:xfrm>
            <a:off x="1479176" y="1815353"/>
            <a:ext cx="4491318" cy="1990165"/>
          </a:xfrm>
          <a:custGeom>
            <a:avLst/>
            <a:gdLst>
              <a:gd name="connsiteX0" fmla="*/ 0 w 4491318"/>
              <a:gd name="connsiteY0" fmla="*/ 0 h 1990165"/>
              <a:gd name="connsiteX1" fmla="*/ 0 w 4491318"/>
              <a:gd name="connsiteY1" fmla="*/ 1990165 h 1990165"/>
              <a:gd name="connsiteX2" fmla="*/ 4491318 w 4491318"/>
              <a:gd name="connsiteY2" fmla="*/ 1990165 h 199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91318" h="1990165">
                <a:moveTo>
                  <a:pt x="0" y="0"/>
                </a:moveTo>
                <a:lnTo>
                  <a:pt x="0" y="1990165"/>
                </a:lnTo>
                <a:lnTo>
                  <a:pt x="4491318" y="1990165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34C221-3D7C-4FD7-872B-E3D5E3B4132E}"/>
              </a:ext>
            </a:extLst>
          </p:cNvPr>
          <p:cNvGrpSpPr/>
          <p:nvPr/>
        </p:nvGrpSpPr>
        <p:grpSpPr>
          <a:xfrm>
            <a:off x="1385047" y="1808704"/>
            <a:ext cx="94129" cy="1996814"/>
            <a:chOff x="1385047" y="1808704"/>
            <a:chExt cx="94129" cy="199681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3818303-A0DC-4C5D-A887-F68A48E4C3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1808704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AAA0A1D-B785-4110-A4D2-CAE806B5F49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208067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AF3FE0D-A32E-488F-8353-F4C584B43E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607430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07D699E-3FAE-4374-AC4E-1287F080F9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006793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FCD44C7-1AFA-4554-8C0C-DDE0695DF8D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406156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155211C-AF22-41B6-BE0F-A177D38ED1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805518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7D0CF01-7672-4E93-978D-50136DEC2D0A}"/>
              </a:ext>
            </a:extLst>
          </p:cNvPr>
          <p:cNvGrpSpPr/>
          <p:nvPr/>
        </p:nvGrpSpPr>
        <p:grpSpPr>
          <a:xfrm rot="5400000">
            <a:off x="3367141" y="1915963"/>
            <a:ext cx="75063" cy="3854177"/>
            <a:chOff x="1385047" y="1808704"/>
            <a:chExt cx="94129" cy="1996814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385B940-4432-4A0A-BD60-BFB056CABA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1808704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6DE2CCB-136D-480E-B334-8D40B77F5D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208067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B5DE14A-9DA7-46AB-97AA-5A21EBE7B4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607430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06343A8-C235-4BC0-B6F6-67C675BAE6C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006793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A45B1E2-87F8-4C07-A154-0DB3AA7D4E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406156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6E5ABBA-163F-47EF-A0CA-5E9FF91730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805518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0C3F07F-A6CD-467D-9151-8F93ACF343E7}"/>
              </a:ext>
            </a:extLst>
          </p:cNvPr>
          <p:cNvSpPr txBox="1"/>
          <p:nvPr/>
        </p:nvSpPr>
        <p:spPr bwMode="auto">
          <a:xfrm>
            <a:off x="955700" y="1608590"/>
            <a:ext cx="4764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1.0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0ED3D1-8A2F-45A4-AE68-443C2F3BADDC}"/>
              </a:ext>
            </a:extLst>
          </p:cNvPr>
          <p:cNvSpPr txBox="1"/>
          <p:nvPr/>
        </p:nvSpPr>
        <p:spPr bwMode="auto">
          <a:xfrm>
            <a:off x="955699" y="2015918"/>
            <a:ext cx="4764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0.8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19E702-98F5-4E17-98B5-C8F811A2A173}"/>
              </a:ext>
            </a:extLst>
          </p:cNvPr>
          <p:cNvSpPr txBox="1"/>
          <p:nvPr/>
        </p:nvSpPr>
        <p:spPr bwMode="auto">
          <a:xfrm>
            <a:off x="964938" y="2412209"/>
            <a:ext cx="4764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0.6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E2B420-245E-4DE7-A02B-42CC899A95BA}"/>
              </a:ext>
            </a:extLst>
          </p:cNvPr>
          <p:cNvSpPr txBox="1"/>
          <p:nvPr/>
        </p:nvSpPr>
        <p:spPr bwMode="auto">
          <a:xfrm>
            <a:off x="964938" y="2819537"/>
            <a:ext cx="4764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0.4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F4E83E-ACC3-4258-8ADB-CC1F0765E800}"/>
              </a:ext>
            </a:extLst>
          </p:cNvPr>
          <p:cNvSpPr txBox="1"/>
          <p:nvPr/>
        </p:nvSpPr>
        <p:spPr bwMode="auto">
          <a:xfrm>
            <a:off x="970563" y="3214894"/>
            <a:ext cx="4764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0.2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AA689CC-28A1-4BCD-8046-41063D842B30}"/>
              </a:ext>
            </a:extLst>
          </p:cNvPr>
          <p:cNvSpPr txBox="1"/>
          <p:nvPr/>
        </p:nvSpPr>
        <p:spPr bwMode="auto">
          <a:xfrm>
            <a:off x="1145290" y="3622222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88CAD42-A3BF-4990-B4BE-C6A676B2C161}"/>
              </a:ext>
            </a:extLst>
          </p:cNvPr>
          <p:cNvSpPr txBox="1"/>
          <p:nvPr/>
        </p:nvSpPr>
        <p:spPr bwMode="auto">
          <a:xfrm>
            <a:off x="1331877" y="3835398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8A373D6-BD56-4FAD-A6E4-FCC2FA86E352}"/>
              </a:ext>
            </a:extLst>
          </p:cNvPr>
          <p:cNvSpPr txBox="1"/>
          <p:nvPr/>
        </p:nvSpPr>
        <p:spPr bwMode="auto">
          <a:xfrm>
            <a:off x="2097574" y="3839455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57131EB-5518-4C30-9DDA-199DDE7D7CA3}"/>
              </a:ext>
            </a:extLst>
          </p:cNvPr>
          <p:cNvSpPr txBox="1"/>
          <p:nvPr/>
        </p:nvSpPr>
        <p:spPr bwMode="auto">
          <a:xfrm>
            <a:off x="2811993" y="3826199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4D7EB4F-C0DE-461B-B75D-2BF26C4B8C5D}"/>
              </a:ext>
            </a:extLst>
          </p:cNvPr>
          <p:cNvSpPr txBox="1"/>
          <p:nvPr/>
        </p:nvSpPr>
        <p:spPr bwMode="auto">
          <a:xfrm>
            <a:off x="3577690" y="3830256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ECA1E32-79A4-4E56-A600-AC42F43937E9}"/>
              </a:ext>
            </a:extLst>
          </p:cNvPr>
          <p:cNvSpPr txBox="1"/>
          <p:nvPr/>
        </p:nvSpPr>
        <p:spPr bwMode="auto">
          <a:xfrm>
            <a:off x="4356712" y="3823856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24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4DC8216-A505-471E-B353-18644D3C0B6F}"/>
              </a:ext>
            </a:extLst>
          </p:cNvPr>
          <p:cNvSpPr txBox="1"/>
          <p:nvPr/>
        </p:nvSpPr>
        <p:spPr bwMode="auto">
          <a:xfrm>
            <a:off x="5122409" y="3827913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30</a:t>
            </a: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9629F5AB-8493-4082-AA65-5CA88E210D11}"/>
              </a:ext>
            </a:extLst>
          </p:cNvPr>
          <p:cNvSpPr/>
          <p:nvPr/>
        </p:nvSpPr>
        <p:spPr bwMode="auto">
          <a:xfrm>
            <a:off x="1473200" y="1805354"/>
            <a:ext cx="4482123" cy="2000738"/>
          </a:xfrm>
          <a:custGeom>
            <a:avLst/>
            <a:gdLst>
              <a:gd name="connsiteX0" fmla="*/ 0 w 4482123"/>
              <a:gd name="connsiteY0" fmla="*/ 0 h 2000738"/>
              <a:gd name="connsiteX1" fmla="*/ 140677 w 4482123"/>
              <a:gd name="connsiteY1" fmla="*/ 0 h 2000738"/>
              <a:gd name="connsiteX2" fmla="*/ 140677 w 4482123"/>
              <a:gd name="connsiteY2" fmla="*/ 50800 h 2000738"/>
              <a:gd name="connsiteX3" fmla="*/ 504092 w 4482123"/>
              <a:gd name="connsiteY3" fmla="*/ 50800 h 2000738"/>
              <a:gd name="connsiteX4" fmla="*/ 504092 w 4482123"/>
              <a:gd name="connsiteY4" fmla="*/ 97692 h 2000738"/>
              <a:gd name="connsiteX5" fmla="*/ 605692 w 4482123"/>
              <a:gd name="connsiteY5" fmla="*/ 97692 h 2000738"/>
              <a:gd name="connsiteX6" fmla="*/ 605692 w 4482123"/>
              <a:gd name="connsiteY6" fmla="*/ 132861 h 2000738"/>
              <a:gd name="connsiteX7" fmla="*/ 703385 w 4482123"/>
              <a:gd name="connsiteY7" fmla="*/ 132861 h 2000738"/>
              <a:gd name="connsiteX8" fmla="*/ 703385 w 4482123"/>
              <a:gd name="connsiteY8" fmla="*/ 152400 h 2000738"/>
              <a:gd name="connsiteX9" fmla="*/ 750277 w 4482123"/>
              <a:gd name="connsiteY9" fmla="*/ 152400 h 2000738"/>
              <a:gd name="connsiteX10" fmla="*/ 750277 w 4482123"/>
              <a:gd name="connsiteY10" fmla="*/ 175846 h 2000738"/>
              <a:gd name="connsiteX11" fmla="*/ 773723 w 4482123"/>
              <a:gd name="connsiteY11" fmla="*/ 175846 h 2000738"/>
              <a:gd name="connsiteX12" fmla="*/ 773723 w 4482123"/>
              <a:gd name="connsiteY12" fmla="*/ 203200 h 2000738"/>
              <a:gd name="connsiteX13" fmla="*/ 832338 w 4482123"/>
              <a:gd name="connsiteY13" fmla="*/ 203200 h 2000738"/>
              <a:gd name="connsiteX14" fmla="*/ 832338 w 4482123"/>
              <a:gd name="connsiteY14" fmla="*/ 238369 h 2000738"/>
              <a:gd name="connsiteX15" fmla="*/ 867508 w 4482123"/>
              <a:gd name="connsiteY15" fmla="*/ 238369 h 2000738"/>
              <a:gd name="connsiteX16" fmla="*/ 867508 w 4482123"/>
              <a:gd name="connsiteY16" fmla="*/ 277446 h 2000738"/>
              <a:gd name="connsiteX17" fmla="*/ 965200 w 4482123"/>
              <a:gd name="connsiteY17" fmla="*/ 277446 h 2000738"/>
              <a:gd name="connsiteX18" fmla="*/ 965200 w 4482123"/>
              <a:gd name="connsiteY18" fmla="*/ 300892 h 2000738"/>
              <a:gd name="connsiteX19" fmla="*/ 1098062 w 4482123"/>
              <a:gd name="connsiteY19" fmla="*/ 300892 h 2000738"/>
              <a:gd name="connsiteX20" fmla="*/ 1098062 w 4482123"/>
              <a:gd name="connsiteY20" fmla="*/ 336061 h 2000738"/>
              <a:gd name="connsiteX21" fmla="*/ 1137138 w 4482123"/>
              <a:gd name="connsiteY21" fmla="*/ 336061 h 2000738"/>
              <a:gd name="connsiteX22" fmla="*/ 1137138 w 4482123"/>
              <a:gd name="connsiteY22" fmla="*/ 336061 h 2000738"/>
              <a:gd name="connsiteX23" fmla="*/ 1137138 w 4482123"/>
              <a:gd name="connsiteY23" fmla="*/ 367323 h 2000738"/>
              <a:gd name="connsiteX24" fmla="*/ 1254369 w 4482123"/>
              <a:gd name="connsiteY24" fmla="*/ 367323 h 2000738"/>
              <a:gd name="connsiteX25" fmla="*/ 1254369 w 4482123"/>
              <a:gd name="connsiteY25" fmla="*/ 394677 h 2000738"/>
              <a:gd name="connsiteX26" fmla="*/ 1320800 w 4482123"/>
              <a:gd name="connsiteY26" fmla="*/ 394677 h 2000738"/>
              <a:gd name="connsiteX27" fmla="*/ 1320800 w 4482123"/>
              <a:gd name="connsiteY27" fmla="*/ 418123 h 2000738"/>
              <a:gd name="connsiteX28" fmla="*/ 1367692 w 4482123"/>
              <a:gd name="connsiteY28" fmla="*/ 418123 h 2000738"/>
              <a:gd name="connsiteX29" fmla="*/ 1367692 w 4482123"/>
              <a:gd name="connsiteY29" fmla="*/ 461108 h 2000738"/>
              <a:gd name="connsiteX30" fmla="*/ 1398954 w 4482123"/>
              <a:gd name="connsiteY30" fmla="*/ 461108 h 2000738"/>
              <a:gd name="connsiteX31" fmla="*/ 1398954 w 4482123"/>
              <a:gd name="connsiteY31" fmla="*/ 488461 h 2000738"/>
              <a:gd name="connsiteX32" fmla="*/ 1559169 w 4482123"/>
              <a:gd name="connsiteY32" fmla="*/ 488461 h 2000738"/>
              <a:gd name="connsiteX33" fmla="*/ 1559169 w 4482123"/>
              <a:gd name="connsiteY33" fmla="*/ 519723 h 2000738"/>
              <a:gd name="connsiteX34" fmla="*/ 1590431 w 4482123"/>
              <a:gd name="connsiteY34" fmla="*/ 519723 h 2000738"/>
              <a:gd name="connsiteX35" fmla="*/ 1590431 w 4482123"/>
              <a:gd name="connsiteY35" fmla="*/ 543169 h 2000738"/>
              <a:gd name="connsiteX36" fmla="*/ 1621692 w 4482123"/>
              <a:gd name="connsiteY36" fmla="*/ 543169 h 2000738"/>
              <a:gd name="connsiteX37" fmla="*/ 1621692 w 4482123"/>
              <a:gd name="connsiteY37" fmla="*/ 566615 h 2000738"/>
              <a:gd name="connsiteX38" fmla="*/ 1645138 w 4482123"/>
              <a:gd name="connsiteY38" fmla="*/ 566615 h 2000738"/>
              <a:gd name="connsiteX39" fmla="*/ 1645138 w 4482123"/>
              <a:gd name="connsiteY39" fmla="*/ 597877 h 2000738"/>
              <a:gd name="connsiteX40" fmla="*/ 1727200 w 4482123"/>
              <a:gd name="connsiteY40" fmla="*/ 597877 h 2000738"/>
              <a:gd name="connsiteX41" fmla="*/ 1727200 w 4482123"/>
              <a:gd name="connsiteY41" fmla="*/ 676031 h 2000738"/>
              <a:gd name="connsiteX42" fmla="*/ 1832708 w 4482123"/>
              <a:gd name="connsiteY42" fmla="*/ 676031 h 2000738"/>
              <a:gd name="connsiteX43" fmla="*/ 1832708 w 4482123"/>
              <a:gd name="connsiteY43" fmla="*/ 754184 h 2000738"/>
              <a:gd name="connsiteX44" fmla="*/ 1879600 w 4482123"/>
              <a:gd name="connsiteY44" fmla="*/ 754184 h 2000738"/>
              <a:gd name="connsiteX45" fmla="*/ 1879600 w 4482123"/>
              <a:gd name="connsiteY45" fmla="*/ 773723 h 2000738"/>
              <a:gd name="connsiteX46" fmla="*/ 2106246 w 4482123"/>
              <a:gd name="connsiteY46" fmla="*/ 773723 h 2000738"/>
              <a:gd name="connsiteX47" fmla="*/ 2106246 w 4482123"/>
              <a:gd name="connsiteY47" fmla="*/ 808892 h 2000738"/>
              <a:gd name="connsiteX48" fmla="*/ 2227385 w 4482123"/>
              <a:gd name="connsiteY48" fmla="*/ 808892 h 2000738"/>
              <a:gd name="connsiteX49" fmla="*/ 2227385 w 4482123"/>
              <a:gd name="connsiteY49" fmla="*/ 808892 h 2000738"/>
              <a:gd name="connsiteX50" fmla="*/ 2227385 w 4482123"/>
              <a:gd name="connsiteY50" fmla="*/ 847969 h 2000738"/>
              <a:gd name="connsiteX51" fmla="*/ 2403231 w 4482123"/>
              <a:gd name="connsiteY51" fmla="*/ 847969 h 2000738"/>
              <a:gd name="connsiteX52" fmla="*/ 2403231 w 4482123"/>
              <a:gd name="connsiteY52" fmla="*/ 867508 h 2000738"/>
              <a:gd name="connsiteX53" fmla="*/ 2438400 w 4482123"/>
              <a:gd name="connsiteY53" fmla="*/ 867508 h 2000738"/>
              <a:gd name="connsiteX54" fmla="*/ 2438400 w 4482123"/>
              <a:gd name="connsiteY54" fmla="*/ 894861 h 2000738"/>
              <a:gd name="connsiteX55" fmla="*/ 3380154 w 4482123"/>
              <a:gd name="connsiteY55" fmla="*/ 894861 h 2000738"/>
              <a:gd name="connsiteX56" fmla="*/ 3380154 w 4482123"/>
              <a:gd name="connsiteY56" fmla="*/ 988646 h 2000738"/>
              <a:gd name="connsiteX57" fmla="*/ 3892062 w 4482123"/>
              <a:gd name="connsiteY57" fmla="*/ 988646 h 2000738"/>
              <a:gd name="connsiteX58" fmla="*/ 3892062 w 4482123"/>
              <a:gd name="connsiteY58" fmla="*/ 1203569 h 2000738"/>
              <a:gd name="connsiteX59" fmla="*/ 4482123 w 4482123"/>
              <a:gd name="connsiteY59" fmla="*/ 1203569 h 2000738"/>
              <a:gd name="connsiteX60" fmla="*/ 4482123 w 4482123"/>
              <a:gd name="connsiteY60" fmla="*/ 2000738 h 2000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482123" h="2000738">
                <a:moveTo>
                  <a:pt x="0" y="0"/>
                </a:moveTo>
                <a:lnTo>
                  <a:pt x="140677" y="0"/>
                </a:lnTo>
                <a:lnTo>
                  <a:pt x="140677" y="50800"/>
                </a:lnTo>
                <a:lnTo>
                  <a:pt x="504092" y="50800"/>
                </a:lnTo>
                <a:lnTo>
                  <a:pt x="504092" y="97692"/>
                </a:lnTo>
                <a:lnTo>
                  <a:pt x="605692" y="97692"/>
                </a:lnTo>
                <a:lnTo>
                  <a:pt x="605692" y="132861"/>
                </a:lnTo>
                <a:lnTo>
                  <a:pt x="703385" y="132861"/>
                </a:lnTo>
                <a:lnTo>
                  <a:pt x="703385" y="152400"/>
                </a:lnTo>
                <a:lnTo>
                  <a:pt x="750277" y="152400"/>
                </a:lnTo>
                <a:lnTo>
                  <a:pt x="750277" y="175846"/>
                </a:lnTo>
                <a:lnTo>
                  <a:pt x="773723" y="175846"/>
                </a:lnTo>
                <a:lnTo>
                  <a:pt x="773723" y="203200"/>
                </a:lnTo>
                <a:lnTo>
                  <a:pt x="832338" y="203200"/>
                </a:lnTo>
                <a:lnTo>
                  <a:pt x="832338" y="238369"/>
                </a:lnTo>
                <a:lnTo>
                  <a:pt x="867508" y="238369"/>
                </a:lnTo>
                <a:lnTo>
                  <a:pt x="867508" y="277446"/>
                </a:lnTo>
                <a:lnTo>
                  <a:pt x="965200" y="277446"/>
                </a:lnTo>
                <a:lnTo>
                  <a:pt x="965200" y="300892"/>
                </a:lnTo>
                <a:lnTo>
                  <a:pt x="1098062" y="300892"/>
                </a:lnTo>
                <a:lnTo>
                  <a:pt x="1098062" y="336061"/>
                </a:lnTo>
                <a:lnTo>
                  <a:pt x="1137138" y="336061"/>
                </a:lnTo>
                <a:lnTo>
                  <a:pt x="1137138" y="336061"/>
                </a:lnTo>
                <a:lnTo>
                  <a:pt x="1137138" y="367323"/>
                </a:lnTo>
                <a:lnTo>
                  <a:pt x="1254369" y="367323"/>
                </a:lnTo>
                <a:lnTo>
                  <a:pt x="1254369" y="394677"/>
                </a:lnTo>
                <a:lnTo>
                  <a:pt x="1320800" y="394677"/>
                </a:lnTo>
                <a:lnTo>
                  <a:pt x="1320800" y="418123"/>
                </a:lnTo>
                <a:lnTo>
                  <a:pt x="1367692" y="418123"/>
                </a:lnTo>
                <a:lnTo>
                  <a:pt x="1367692" y="461108"/>
                </a:lnTo>
                <a:lnTo>
                  <a:pt x="1398954" y="461108"/>
                </a:lnTo>
                <a:lnTo>
                  <a:pt x="1398954" y="488461"/>
                </a:lnTo>
                <a:lnTo>
                  <a:pt x="1559169" y="488461"/>
                </a:lnTo>
                <a:lnTo>
                  <a:pt x="1559169" y="519723"/>
                </a:lnTo>
                <a:lnTo>
                  <a:pt x="1590431" y="519723"/>
                </a:lnTo>
                <a:lnTo>
                  <a:pt x="1590431" y="543169"/>
                </a:lnTo>
                <a:lnTo>
                  <a:pt x="1621692" y="543169"/>
                </a:lnTo>
                <a:lnTo>
                  <a:pt x="1621692" y="566615"/>
                </a:lnTo>
                <a:lnTo>
                  <a:pt x="1645138" y="566615"/>
                </a:lnTo>
                <a:lnTo>
                  <a:pt x="1645138" y="597877"/>
                </a:lnTo>
                <a:lnTo>
                  <a:pt x="1727200" y="597877"/>
                </a:lnTo>
                <a:lnTo>
                  <a:pt x="1727200" y="676031"/>
                </a:lnTo>
                <a:lnTo>
                  <a:pt x="1832708" y="676031"/>
                </a:lnTo>
                <a:lnTo>
                  <a:pt x="1832708" y="754184"/>
                </a:lnTo>
                <a:lnTo>
                  <a:pt x="1879600" y="754184"/>
                </a:lnTo>
                <a:lnTo>
                  <a:pt x="1879600" y="773723"/>
                </a:lnTo>
                <a:lnTo>
                  <a:pt x="2106246" y="773723"/>
                </a:lnTo>
                <a:lnTo>
                  <a:pt x="2106246" y="808892"/>
                </a:lnTo>
                <a:lnTo>
                  <a:pt x="2227385" y="808892"/>
                </a:lnTo>
                <a:lnTo>
                  <a:pt x="2227385" y="808892"/>
                </a:lnTo>
                <a:lnTo>
                  <a:pt x="2227385" y="847969"/>
                </a:lnTo>
                <a:lnTo>
                  <a:pt x="2403231" y="847969"/>
                </a:lnTo>
                <a:lnTo>
                  <a:pt x="2403231" y="867508"/>
                </a:lnTo>
                <a:lnTo>
                  <a:pt x="2438400" y="867508"/>
                </a:lnTo>
                <a:lnTo>
                  <a:pt x="2438400" y="894861"/>
                </a:lnTo>
                <a:lnTo>
                  <a:pt x="3380154" y="894861"/>
                </a:lnTo>
                <a:lnTo>
                  <a:pt x="3380154" y="988646"/>
                </a:lnTo>
                <a:lnTo>
                  <a:pt x="3892062" y="988646"/>
                </a:lnTo>
                <a:lnTo>
                  <a:pt x="3892062" y="1203569"/>
                </a:lnTo>
                <a:lnTo>
                  <a:pt x="4482123" y="1203569"/>
                </a:lnTo>
                <a:lnTo>
                  <a:pt x="4482123" y="2000738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E8A560B5-91E8-4A82-B352-AC63399A827A}"/>
              </a:ext>
            </a:extLst>
          </p:cNvPr>
          <p:cNvSpPr/>
          <p:nvPr/>
        </p:nvSpPr>
        <p:spPr bwMode="auto">
          <a:xfrm>
            <a:off x="1473200" y="1805354"/>
            <a:ext cx="4415692" cy="1391138"/>
          </a:xfrm>
          <a:custGeom>
            <a:avLst/>
            <a:gdLst>
              <a:gd name="connsiteX0" fmla="*/ 0 w 4415692"/>
              <a:gd name="connsiteY0" fmla="*/ 0 h 1391138"/>
              <a:gd name="connsiteX1" fmla="*/ 117231 w 4415692"/>
              <a:gd name="connsiteY1" fmla="*/ 0 h 1391138"/>
              <a:gd name="connsiteX2" fmla="*/ 117231 w 4415692"/>
              <a:gd name="connsiteY2" fmla="*/ 31261 h 1391138"/>
              <a:gd name="connsiteX3" fmla="*/ 156308 w 4415692"/>
              <a:gd name="connsiteY3" fmla="*/ 31261 h 1391138"/>
              <a:gd name="connsiteX4" fmla="*/ 156308 w 4415692"/>
              <a:gd name="connsiteY4" fmla="*/ 82061 h 1391138"/>
              <a:gd name="connsiteX5" fmla="*/ 293077 w 4415692"/>
              <a:gd name="connsiteY5" fmla="*/ 82061 h 1391138"/>
              <a:gd name="connsiteX6" fmla="*/ 293077 w 4415692"/>
              <a:gd name="connsiteY6" fmla="*/ 132861 h 1391138"/>
              <a:gd name="connsiteX7" fmla="*/ 382954 w 4415692"/>
              <a:gd name="connsiteY7" fmla="*/ 132861 h 1391138"/>
              <a:gd name="connsiteX8" fmla="*/ 382954 w 4415692"/>
              <a:gd name="connsiteY8" fmla="*/ 168031 h 1391138"/>
              <a:gd name="connsiteX9" fmla="*/ 429846 w 4415692"/>
              <a:gd name="connsiteY9" fmla="*/ 168031 h 1391138"/>
              <a:gd name="connsiteX10" fmla="*/ 429846 w 4415692"/>
              <a:gd name="connsiteY10" fmla="*/ 195384 h 1391138"/>
              <a:gd name="connsiteX11" fmla="*/ 488462 w 4415692"/>
              <a:gd name="connsiteY11" fmla="*/ 195384 h 1391138"/>
              <a:gd name="connsiteX12" fmla="*/ 488462 w 4415692"/>
              <a:gd name="connsiteY12" fmla="*/ 222738 h 1391138"/>
              <a:gd name="connsiteX13" fmla="*/ 523631 w 4415692"/>
              <a:gd name="connsiteY13" fmla="*/ 222738 h 1391138"/>
              <a:gd name="connsiteX14" fmla="*/ 523631 w 4415692"/>
              <a:gd name="connsiteY14" fmla="*/ 273538 h 1391138"/>
              <a:gd name="connsiteX15" fmla="*/ 601785 w 4415692"/>
              <a:gd name="connsiteY15" fmla="*/ 273538 h 1391138"/>
              <a:gd name="connsiteX16" fmla="*/ 601785 w 4415692"/>
              <a:gd name="connsiteY16" fmla="*/ 324338 h 1391138"/>
              <a:gd name="connsiteX17" fmla="*/ 652585 w 4415692"/>
              <a:gd name="connsiteY17" fmla="*/ 324338 h 1391138"/>
              <a:gd name="connsiteX18" fmla="*/ 652585 w 4415692"/>
              <a:gd name="connsiteY18" fmla="*/ 351692 h 1391138"/>
              <a:gd name="connsiteX19" fmla="*/ 781538 w 4415692"/>
              <a:gd name="connsiteY19" fmla="*/ 351692 h 1391138"/>
              <a:gd name="connsiteX20" fmla="*/ 781538 w 4415692"/>
              <a:gd name="connsiteY20" fmla="*/ 386861 h 1391138"/>
              <a:gd name="connsiteX21" fmla="*/ 820615 w 4415692"/>
              <a:gd name="connsiteY21" fmla="*/ 386861 h 1391138"/>
              <a:gd name="connsiteX22" fmla="*/ 820615 w 4415692"/>
              <a:gd name="connsiteY22" fmla="*/ 414215 h 1391138"/>
              <a:gd name="connsiteX23" fmla="*/ 976923 w 4415692"/>
              <a:gd name="connsiteY23" fmla="*/ 414215 h 1391138"/>
              <a:gd name="connsiteX24" fmla="*/ 976923 w 4415692"/>
              <a:gd name="connsiteY24" fmla="*/ 472831 h 1391138"/>
              <a:gd name="connsiteX25" fmla="*/ 1008185 w 4415692"/>
              <a:gd name="connsiteY25" fmla="*/ 472831 h 1391138"/>
              <a:gd name="connsiteX26" fmla="*/ 1008185 w 4415692"/>
              <a:gd name="connsiteY26" fmla="*/ 488461 h 1391138"/>
              <a:gd name="connsiteX27" fmla="*/ 1062892 w 4415692"/>
              <a:gd name="connsiteY27" fmla="*/ 488461 h 1391138"/>
              <a:gd name="connsiteX28" fmla="*/ 1062892 w 4415692"/>
              <a:gd name="connsiteY28" fmla="*/ 550984 h 1391138"/>
              <a:gd name="connsiteX29" fmla="*/ 1109785 w 4415692"/>
              <a:gd name="connsiteY29" fmla="*/ 550984 h 1391138"/>
              <a:gd name="connsiteX30" fmla="*/ 1109785 w 4415692"/>
              <a:gd name="connsiteY30" fmla="*/ 578338 h 1391138"/>
              <a:gd name="connsiteX31" fmla="*/ 1301262 w 4415692"/>
              <a:gd name="connsiteY31" fmla="*/ 578338 h 1391138"/>
              <a:gd name="connsiteX32" fmla="*/ 1301262 w 4415692"/>
              <a:gd name="connsiteY32" fmla="*/ 601784 h 1391138"/>
              <a:gd name="connsiteX33" fmla="*/ 1434123 w 4415692"/>
              <a:gd name="connsiteY33" fmla="*/ 601784 h 1391138"/>
              <a:gd name="connsiteX34" fmla="*/ 1434123 w 4415692"/>
              <a:gd name="connsiteY34" fmla="*/ 629138 h 1391138"/>
              <a:gd name="connsiteX35" fmla="*/ 1574800 w 4415692"/>
              <a:gd name="connsiteY35" fmla="*/ 629138 h 1391138"/>
              <a:gd name="connsiteX36" fmla="*/ 1574800 w 4415692"/>
              <a:gd name="connsiteY36" fmla="*/ 660400 h 1391138"/>
              <a:gd name="connsiteX37" fmla="*/ 1762369 w 4415692"/>
              <a:gd name="connsiteY37" fmla="*/ 660400 h 1391138"/>
              <a:gd name="connsiteX38" fmla="*/ 1762369 w 4415692"/>
              <a:gd name="connsiteY38" fmla="*/ 691661 h 1391138"/>
              <a:gd name="connsiteX39" fmla="*/ 1863969 w 4415692"/>
              <a:gd name="connsiteY39" fmla="*/ 691661 h 1391138"/>
              <a:gd name="connsiteX40" fmla="*/ 1863969 w 4415692"/>
              <a:gd name="connsiteY40" fmla="*/ 711200 h 1391138"/>
              <a:gd name="connsiteX41" fmla="*/ 2090615 w 4415692"/>
              <a:gd name="connsiteY41" fmla="*/ 711200 h 1391138"/>
              <a:gd name="connsiteX42" fmla="*/ 2090615 w 4415692"/>
              <a:gd name="connsiteY42" fmla="*/ 773723 h 1391138"/>
              <a:gd name="connsiteX43" fmla="*/ 2133600 w 4415692"/>
              <a:gd name="connsiteY43" fmla="*/ 773723 h 1391138"/>
              <a:gd name="connsiteX44" fmla="*/ 2133600 w 4415692"/>
              <a:gd name="connsiteY44" fmla="*/ 808892 h 1391138"/>
              <a:gd name="connsiteX45" fmla="*/ 2215662 w 4415692"/>
              <a:gd name="connsiteY45" fmla="*/ 808892 h 1391138"/>
              <a:gd name="connsiteX46" fmla="*/ 2215662 w 4415692"/>
              <a:gd name="connsiteY46" fmla="*/ 840154 h 1391138"/>
              <a:gd name="connsiteX47" fmla="*/ 2633785 w 4415692"/>
              <a:gd name="connsiteY47" fmla="*/ 840154 h 1391138"/>
              <a:gd name="connsiteX48" fmla="*/ 2633785 w 4415692"/>
              <a:gd name="connsiteY48" fmla="*/ 906584 h 1391138"/>
              <a:gd name="connsiteX49" fmla="*/ 2668954 w 4415692"/>
              <a:gd name="connsiteY49" fmla="*/ 906584 h 1391138"/>
              <a:gd name="connsiteX50" fmla="*/ 2668954 w 4415692"/>
              <a:gd name="connsiteY50" fmla="*/ 933938 h 1391138"/>
              <a:gd name="connsiteX51" fmla="*/ 2688492 w 4415692"/>
              <a:gd name="connsiteY51" fmla="*/ 933938 h 1391138"/>
              <a:gd name="connsiteX52" fmla="*/ 2688492 w 4415692"/>
              <a:gd name="connsiteY52" fmla="*/ 980831 h 1391138"/>
              <a:gd name="connsiteX53" fmla="*/ 2786185 w 4415692"/>
              <a:gd name="connsiteY53" fmla="*/ 980831 h 1391138"/>
              <a:gd name="connsiteX54" fmla="*/ 2786185 w 4415692"/>
              <a:gd name="connsiteY54" fmla="*/ 1023815 h 1391138"/>
              <a:gd name="connsiteX55" fmla="*/ 2876062 w 4415692"/>
              <a:gd name="connsiteY55" fmla="*/ 1023815 h 1391138"/>
              <a:gd name="connsiteX56" fmla="*/ 2876062 w 4415692"/>
              <a:gd name="connsiteY56" fmla="*/ 1055077 h 1391138"/>
              <a:gd name="connsiteX57" fmla="*/ 3001108 w 4415692"/>
              <a:gd name="connsiteY57" fmla="*/ 1055077 h 1391138"/>
              <a:gd name="connsiteX58" fmla="*/ 3001108 w 4415692"/>
              <a:gd name="connsiteY58" fmla="*/ 1113692 h 1391138"/>
              <a:gd name="connsiteX59" fmla="*/ 3294185 w 4415692"/>
              <a:gd name="connsiteY59" fmla="*/ 1113692 h 1391138"/>
              <a:gd name="connsiteX60" fmla="*/ 3294185 w 4415692"/>
              <a:gd name="connsiteY60" fmla="*/ 1168400 h 1391138"/>
              <a:gd name="connsiteX61" fmla="*/ 3341077 w 4415692"/>
              <a:gd name="connsiteY61" fmla="*/ 1168400 h 1391138"/>
              <a:gd name="connsiteX62" fmla="*/ 3341077 w 4415692"/>
              <a:gd name="connsiteY62" fmla="*/ 1242646 h 1391138"/>
              <a:gd name="connsiteX63" fmla="*/ 3454400 w 4415692"/>
              <a:gd name="connsiteY63" fmla="*/ 1242646 h 1391138"/>
              <a:gd name="connsiteX64" fmla="*/ 3454400 w 4415692"/>
              <a:gd name="connsiteY64" fmla="*/ 1309077 h 1391138"/>
              <a:gd name="connsiteX65" fmla="*/ 3598985 w 4415692"/>
              <a:gd name="connsiteY65" fmla="*/ 1309077 h 1391138"/>
              <a:gd name="connsiteX66" fmla="*/ 3598985 w 4415692"/>
              <a:gd name="connsiteY66" fmla="*/ 1391138 h 1391138"/>
              <a:gd name="connsiteX67" fmla="*/ 4415692 w 4415692"/>
              <a:gd name="connsiteY67" fmla="*/ 1391138 h 13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4415692" h="1391138">
                <a:moveTo>
                  <a:pt x="0" y="0"/>
                </a:moveTo>
                <a:lnTo>
                  <a:pt x="117231" y="0"/>
                </a:lnTo>
                <a:lnTo>
                  <a:pt x="117231" y="31261"/>
                </a:lnTo>
                <a:lnTo>
                  <a:pt x="156308" y="31261"/>
                </a:lnTo>
                <a:lnTo>
                  <a:pt x="156308" y="82061"/>
                </a:lnTo>
                <a:lnTo>
                  <a:pt x="293077" y="82061"/>
                </a:lnTo>
                <a:lnTo>
                  <a:pt x="293077" y="132861"/>
                </a:lnTo>
                <a:lnTo>
                  <a:pt x="382954" y="132861"/>
                </a:lnTo>
                <a:lnTo>
                  <a:pt x="382954" y="168031"/>
                </a:lnTo>
                <a:lnTo>
                  <a:pt x="429846" y="168031"/>
                </a:lnTo>
                <a:lnTo>
                  <a:pt x="429846" y="195384"/>
                </a:lnTo>
                <a:lnTo>
                  <a:pt x="488462" y="195384"/>
                </a:lnTo>
                <a:lnTo>
                  <a:pt x="488462" y="222738"/>
                </a:lnTo>
                <a:lnTo>
                  <a:pt x="523631" y="222738"/>
                </a:lnTo>
                <a:lnTo>
                  <a:pt x="523631" y="273538"/>
                </a:lnTo>
                <a:lnTo>
                  <a:pt x="601785" y="273538"/>
                </a:lnTo>
                <a:lnTo>
                  <a:pt x="601785" y="324338"/>
                </a:lnTo>
                <a:lnTo>
                  <a:pt x="652585" y="324338"/>
                </a:lnTo>
                <a:lnTo>
                  <a:pt x="652585" y="351692"/>
                </a:lnTo>
                <a:lnTo>
                  <a:pt x="781538" y="351692"/>
                </a:lnTo>
                <a:lnTo>
                  <a:pt x="781538" y="386861"/>
                </a:lnTo>
                <a:lnTo>
                  <a:pt x="820615" y="386861"/>
                </a:lnTo>
                <a:lnTo>
                  <a:pt x="820615" y="414215"/>
                </a:lnTo>
                <a:lnTo>
                  <a:pt x="976923" y="414215"/>
                </a:lnTo>
                <a:lnTo>
                  <a:pt x="976923" y="472831"/>
                </a:lnTo>
                <a:lnTo>
                  <a:pt x="1008185" y="472831"/>
                </a:lnTo>
                <a:lnTo>
                  <a:pt x="1008185" y="488461"/>
                </a:lnTo>
                <a:lnTo>
                  <a:pt x="1062892" y="488461"/>
                </a:lnTo>
                <a:lnTo>
                  <a:pt x="1062892" y="550984"/>
                </a:lnTo>
                <a:lnTo>
                  <a:pt x="1109785" y="550984"/>
                </a:lnTo>
                <a:lnTo>
                  <a:pt x="1109785" y="578338"/>
                </a:lnTo>
                <a:lnTo>
                  <a:pt x="1301262" y="578338"/>
                </a:lnTo>
                <a:lnTo>
                  <a:pt x="1301262" y="601784"/>
                </a:lnTo>
                <a:lnTo>
                  <a:pt x="1434123" y="601784"/>
                </a:lnTo>
                <a:lnTo>
                  <a:pt x="1434123" y="629138"/>
                </a:lnTo>
                <a:lnTo>
                  <a:pt x="1574800" y="629138"/>
                </a:lnTo>
                <a:lnTo>
                  <a:pt x="1574800" y="660400"/>
                </a:lnTo>
                <a:lnTo>
                  <a:pt x="1762369" y="660400"/>
                </a:lnTo>
                <a:lnTo>
                  <a:pt x="1762369" y="691661"/>
                </a:lnTo>
                <a:lnTo>
                  <a:pt x="1863969" y="691661"/>
                </a:lnTo>
                <a:lnTo>
                  <a:pt x="1863969" y="711200"/>
                </a:lnTo>
                <a:lnTo>
                  <a:pt x="2090615" y="711200"/>
                </a:lnTo>
                <a:lnTo>
                  <a:pt x="2090615" y="773723"/>
                </a:lnTo>
                <a:lnTo>
                  <a:pt x="2133600" y="773723"/>
                </a:lnTo>
                <a:lnTo>
                  <a:pt x="2133600" y="808892"/>
                </a:lnTo>
                <a:lnTo>
                  <a:pt x="2215662" y="808892"/>
                </a:lnTo>
                <a:lnTo>
                  <a:pt x="2215662" y="840154"/>
                </a:lnTo>
                <a:lnTo>
                  <a:pt x="2633785" y="840154"/>
                </a:lnTo>
                <a:lnTo>
                  <a:pt x="2633785" y="906584"/>
                </a:lnTo>
                <a:lnTo>
                  <a:pt x="2668954" y="906584"/>
                </a:lnTo>
                <a:lnTo>
                  <a:pt x="2668954" y="933938"/>
                </a:lnTo>
                <a:lnTo>
                  <a:pt x="2688492" y="933938"/>
                </a:lnTo>
                <a:lnTo>
                  <a:pt x="2688492" y="980831"/>
                </a:lnTo>
                <a:lnTo>
                  <a:pt x="2786185" y="980831"/>
                </a:lnTo>
                <a:lnTo>
                  <a:pt x="2786185" y="1023815"/>
                </a:lnTo>
                <a:lnTo>
                  <a:pt x="2876062" y="1023815"/>
                </a:lnTo>
                <a:lnTo>
                  <a:pt x="2876062" y="1055077"/>
                </a:lnTo>
                <a:lnTo>
                  <a:pt x="3001108" y="1055077"/>
                </a:lnTo>
                <a:lnTo>
                  <a:pt x="3001108" y="1113692"/>
                </a:lnTo>
                <a:lnTo>
                  <a:pt x="3294185" y="1113692"/>
                </a:lnTo>
                <a:lnTo>
                  <a:pt x="3294185" y="1168400"/>
                </a:lnTo>
                <a:lnTo>
                  <a:pt x="3341077" y="1168400"/>
                </a:lnTo>
                <a:lnTo>
                  <a:pt x="3341077" y="1242646"/>
                </a:lnTo>
                <a:lnTo>
                  <a:pt x="3454400" y="1242646"/>
                </a:lnTo>
                <a:lnTo>
                  <a:pt x="3454400" y="1309077"/>
                </a:lnTo>
                <a:lnTo>
                  <a:pt x="3598985" y="1309077"/>
                </a:lnTo>
                <a:lnTo>
                  <a:pt x="3598985" y="1391138"/>
                </a:lnTo>
                <a:lnTo>
                  <a:pt x="4415692" y="1391138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23767C2B-FFA6-45C4-9A8F-3ADA41CD3DA1}"/>
              </a:ext>
            </a:extLst>
          </p:cNvPr>
          <p:cNvGrpSpPr/>
          <p:nvPr/>
        </p:nvGrpSpPr>
        <p:grpSpPr>
          <a:xfrm>
            <a:off x="1537080" y="1752596"/>
            <a:ext cx="4330234" cy="1512083"/>
            <a:chOff x="1537080" y="1752596"/>
            <a:chExt cx="4330234" cy="1512083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4199140-8C62-4D9D-AF9E-823BBC9FC723}"/>
                </a:ext>
              </a:extLst>
            </p:cNvPr>
            <p:cNvCxnSpPr/>
            <p:nvPr/>
          </p:nvCxnSpPr>
          <p:spPr bwMode="auto">
            <a:xfrm>
              <a:off x="1537080" y="1752596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6B78FC6-9A9B-43FD-9275-A87EBA429946}"/>
                </a:ext>
              </a:extLst>
            </p:cNvPr>
            <p:cNvCxnSpPr/>
            <p:nvPr/>
          </p:nvCxnSpPr>
          <p:spPr bwMode="auto">
            <a:xfrm>
              <a:off x="1669940" y="1831761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3BD8B0D-6952-42EC-A49E-890DCE59550C}"/>
                </a:ext>
              </a:extLst>
            </p:cNvPr>
            <p:cNvCxnSpPr/>
            <p:nvPr/>
          </p:nvCxnSpPr>
          <p:spPr bwMode="auto">
            <a:xfrm>
              <a:off x="1767635" y="1848475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17CD32CB-C2F6-48DA-A3F9-8FB09D679835}"/>
                </a:ext>
              </a:extLst>
            </p:cNvPr>
            <p:cNvCxnSpPr/>
            <p:nvPr/>
          </p:nvCxnSpPr>
          <p:spPr bwMode="auto">
            <a:xfrm>
              <a:off x="2775818" y="2347728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C88E9D2E-0DAF-43EF-873F-08020EEFC9A8}"/>
                </a:ext>
              </a:extLst>
            </p:cNvPr>
            <p:cNvCxnSpPr/>
            <p:nvPr/>
          </p:nvCxnSpPr>
          <p:spPr bwMode="auto">
            <a:xfrm>
              <a:off x="3369788" y="2459025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5063B6A-DA3D-4FAE-9A1E-4E126F990982}"/>
                </a:ext>
              </a:extLst>
            </p:cNvPr>
            <p:cNvCxnSpPr/>
            <p:nvPr/>
          </p:nvCxnSpPr>
          <p:spPr bwMode="auto">
            <a:xfrm>
              <a:off x="3418038" y="2459025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1B9441E-7473-46FC-B6C3-2626E32664F5}"/>
                </a:ext>
              </a:extLst>
            </p:cNvPr>
            <p:cNvCxnSpPr/>
            <p:nvPr/>
          </p:nvCxnSpPr>
          <p:spPr bwMode="auto">
            <a:xfrm>
              <a:off x="3525153" y="2466841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870685B6-0D63-4D91-A807-1229E3B2F93A}"/>
                </a:ext>
              </a:extLst>
            </p:cNvPr>
            <p:cNvCxnSpPr/>
            <p:nvPr/>
          </p:nvCxnSpPr>
          <p:spPr bwMode="auto">
            <a:xfrm>
              <a:off x="3556431" y="2466840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5905E93C-3D76-4A3D-967F-A7BEA489660C}"/>
                </a:ext>
              </a:extLst>
            </p:cNvPr>
            <p:cNvCxnSpPr/>
            <p:nvPr/>
          </p:nvCxnSpPr>
          <p:spPr bwMode="auto">
            <a:xfrm>
              <a:off x="3623392" y="2543254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B60DA90-CAB8-4E3E-A669-B294E5D84A73}"/>
                </a:ext>
              </a:extLst>
            </p:cNvPr>
            <p:cNvCxnSpPr/>
            <p:nvPr/>
          </p:nvCxnSpPr>
          <p:spPr bwMode="auto">
            <a:xfrm>
              <a:off x="3699391" y="2582046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9F68D56-C2A7-4888-AA5F-C3E8584B049C}"/>
                </a:ext>
              </a:extLst>
            </p:cNvPr>
            <p:cNvCxnSpPr/>
            <p:nvPr/>
          </p:nvCxnSpPr>
          <p:spPr bwMode="auto">
            <a:xfrm>
              <a:off x="4163213" y="2727485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9492FD00-83C1-45B1-8320-3F75A4B42BE6}"/>
                </a:ext>
              </a:extLst>
            </p:cNvPr>
            <p:cNvCxnSpPr/>
            <p:nvPr/>
          </p:nvCxnSpPr>
          <p:spPr bwMode="auto">
            <a:xfrm>
              <a:off x="4222894" y="2727485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92DB0299-796B-434A-9282-272FD39BF849}"/>
                </a:ext>
              </a:extLst>
            </p:cNvPr>
            <p:cNvCxnSpPr/>
            <p:nvPr/>
          </p:nvCxnSpPr>
          <p:spPr bwMode="auto">
            <a:xfrm>
              <a:off x="4257964" y="2727485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0894EC74-3171-4341-93E0-6FE49E9A19A6}"/>
                </a:ext>
              </a:extLst>
            </p:cNvPr>
            <p:cNvCxnSpPr/>
            <p:nvPr/>
          </p:nvCxnSpPr>
          <p:spPr bwMode="auto">
            <a:xfrm>
              <a:off x="4289325" y="2768652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92B9A12-865A-4AFD-947A-FEEDF0EE7461}"/>
                </a:ext>
              </a:extLst>
            </p:cNvPr>
            <p:cNvCxnSpPr/>
            <p:nvPr/>
          </p:nvCxnSpPr>
          <p:spPr bwMode="auto">
            <a:xfrm>
              <a:off x="4352804" y="2800643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D6D7F8C-71E9-4943-A115-EB956C545D50}"/>
                </a:ext>
              </a:extLst>
            </p:cNvPr>
            <p:cNvCxnSpPr/>
            <p:nvPr/>
          </p:nvCxnSpPr>
          <p:spPr bwMode="auto">
            <a:xfrm>
              <a:off x="4394832" y="2800643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F3C8D7D6-FBB9-4B2C-86A2-D25DC090B732}"/>
                </a:ext>
              </a:extLst>
            </p:cNvPr>
            <p:cNvCxnSpPr/>
            <p:nvPr/>
          </p:nvCxnSpPr>
          <p:spPr bwMode="auto">
            <a:xfrm>
              <a:off x="4449539" y="2800643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F3E82D8-1553-4B79-A658-2327E5B62AC8}"/>
                </a:ext>
              </a:extLst>
            </p:cNvPr>
            <p:cNvCxnSpPr/>
            <p:nvPr/>
          </p:nvCxnSpPr>
          <p:spPr bwMode="auto">
            <a:xfrm>
              <a:off x="4467755" y="2802365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66B2D9E2-CFD3-4699-8BA4-B9DC7CB3FCEF}"/>
                </a:ext>
              </a:extLst>
            </p:cNvPr>
            <p:cNvCxnSpPr/>
            <p:nvPr/>
          </p:nvCxnSpPr>
          <p:spPr bwMode="auto">
            <a:xfrm>
              <a:off x="4507741" y="2859967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873DC2E-320C-4EE1-AA5A-8337507937B8}"/>
                </a:ext>
              </a:extLst>
            </p:cNvPr>
            <p:cNvCxnSpPr/>
            <p:nvPr/>
          </p:nvCxnSpPr>
          <p:spPr bwMode="auto">
            <a:xfrm>
              <a:off x="4621477" y="2859966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C8B7167-2EFC-48A1-994E-0153CAD50F79}"/>
                </a:ext>
              </a:extLst>
            </p:cNvPr>
            <p:cNvCxnSpPr/>
            <p:nvPr/>
          </p:nvCxnSpPr>
          <p:spPr bwMode="auto">
            <a:xfrm>
              <a:off x="4707447" y="2859967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7C74D6D-BB8E-4342-82F4-F74132FEEF40}"/>
                </a:ext>
              </a:extLst>
            </p:cNvPr>
            <p:cNvCxnSpPr/>
            <p:nvPr/>
          </p:nvCxnSpPr>
          <p:spPr bwMode="auto">
            <a:xfrm>
              <a:off x="4759784" y="2859967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FC3F4509-AF6F-4FA2-9EBC-D86F27D6BC83}"/>
                </a:ext>
              </a:extLst>
            </p:cNvPr>
            <p:cNvCxnSpPr/>
            <p:nvPr/>
          </p:nvCxnSpPr>
          <p:spPr bwMode="auto">
            <a:xfrm>
              <a:off x="4824678" y="2992479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3FBBD86C-8180-4DD8-B0FA-0522CA765873}"/>
                </a:ext>
              </a:extLst>
            </p:cNvPr>
            <p:cNvCxnSpPr/>
            <p:nvPr/>
          </p:nvCxnSpPr>
          <p:spPr bwMode="auto">
            <a:xfrm>
              <a:off x="4949725" y="3058096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996784A-4C67-4715-8DD7-F4C3D44F8F2F}"/>
                </a:ext>
              </a:extLst>
            </p:cNvPr>
            <p:cNvCxnSpPr/>
            <p:nvPr/>
          </p:nvCxnSpPr>
          <p:spPr bwMode="auto">
            <a:xfrm>
              <a:off x="5094310" y="3138889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14485B9-329F-4DF2-9B7B-D01478F2CDA6}"/>
                </a:ext>
              </a:extLst>
            </p:cNvPr>
            <p:cNvCxnSpPr/>
            <p:nvPr/>
          </p:nvCxnSpPr>
          <p:spPr bwMode="auto">
            <a:xfrm>
              <a:off x="5218016" y="3145567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E9E41087-7513-4200-A6CA-867E89D94769}"/>
                </a:ext>
              </a:extLst>
            </p:cNvPr>
            <p:cNvCxnSpPr/>
            <p:nvPr/>
          </p:nvCxnSpPr>
          <p:spPr bwMode="auto">
            <a:xfrm>
              <a:off x="5331762" y="3147650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B4FD7A00-2D04-4FB4-B2E8-B15D3CD3C096}"/>
                </a:ext>
              </a:extLst>
            </p:cNvPr>
            <p:cNvCxnSpPr/>
            <p:nvPr/>
          </p:nvCxnSpPr>
          <p:spPr bwMode="auto">
            <a:xfrm>
              <a:off x="5460717" y="3149474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8B236036-B056-4AB7-9250-066BF464A686}"/>
                </a:ext>
              </a:extLst>
            </p:cNvPr>
            <p:cNvCxnSpPr/>
            <p:nvPr/>
          </p:nvCxnSpPr>
          <p:spPr bwMode="auto">
            <a:xfrm>
              <a:off x="5775000" y="3149474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A83D006D-B3D4-41C6-9DEE-F907BAF80A03}"/>
                </a:ext>
              </a:extLst>
            </p:cNvPr>
            <p:cNvCxnSpPr/>
            <p:nvPr/>
          </p:nvCxnSpPr>
          <p:spPr bwMode="auto">
            <a:xfrm>
              <a:off x="5867314" y="3147650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B1776A8F-ABB3-4F37-BEC5-5AE0E828EFBB}"/>
              </a:ext>
            </a:extLst>
          </p:cNvPr>
          <p:cNvGrpSpPr/>
          <p:nvPr/>
        </p:nvGrpSpPr>
        <p:grpSpPr>
          <a:xfrm>
            <a:off x="1518983" y="1747751"/>
            <a:ext cx="4265442" cy="1321870"/>
            <a:chOff x="1518983" y="1747751"/>
            <a:chExt cx="4265442" cy="1321870"/>
          </a:xfrm>
        </p:grpSpPr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DBAD9EB-80B9-4127-B308-29B1476C52E8}"/>
                </a:ext>
              </a:extLst>
            </p:cNvPr>
            <p:cNvCxnSpPr/>
            <p:nvPr/>
          </p:nvCxnSpPr>
          <p:spPr bwMode="auto">
            <a:xfrm>
              <a:off x="1518983" y="1747751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8300146C-129E-4AE3-A97C-885B3D16D172}"/>
                </a:ext>
              </a:extLst>
            </p:cNvPr>
            <p:cNvCxnSpPr/>
            <p:nvPr/>
          </p:nvCxnSpPr>
          <p:spPr bwMode="auto">
            <a:xfrm>
              <a:off x="2960699" y="2238049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C65F67E2-B60E-4C9C-B541-D7C2A76BD5B2}"/>
                </a:ext>
              </a:extLst>
            </p:cNvPr>
            <p:cNvCxnSpPr/>
            <p:nvPr/>
          </p:nvCxnSpPr>
          <p:spPr bwMode="auto">
            <a:xfrm>
              <a:off x="3365880" y="2528382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89DE3801-D0A3-42A2-B13D-0394DA306C04}"/>
                </a:ext>
              </a:extLst>
            </p:cNvPr>
            <p:cNvCxnSpPr/>
            <p:nvPr/>
          </p:nvCxnSpPr>
          <p:spPr bwMode="auto">
            <a:xfrm>
              <a:off x="3590509" y="2549827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55F8606D-2696-4F36-BA66-14B269325BB0}"/>
                </a:ext>
              </a:extLst>
            </p:cNvPr>
            <p:cNvCxnSpPr/>
            <p:nvPr/>
          </p:nvCxnSpPr>
          <p:spPr bwMode="auto">
            <a:xfrm>
              <a:off x="3740364" y="2585984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B3F6BC0-3048-4CA0-863F-F7D028BE2F94}"/>
                </a:ext>
              </a:extLst>
            </p:cNvPr>
            <p:cNvCxnSpPr/>
            <p:nvPr/>
          </p:nvCxnSpPr>
          <p:spPr bwMode="auto">
            <a:xfrm>
              <a:off x="3724732" y="2585984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57E332FC-3324-4EF1-9B21-9D69D60E3B16}"/>
                </a:ext>
              </a:extLst>
            </p:cNvPr>
            <p:cNvCxnSpPr/>
            <p:nvPr/>
          </p:nvCxnSpPr>
          <p:spPr bwMode="auto">
            <a:xfrm>
              <a:off x="3775318" y="2585984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218D51E1-8591-405F-83CF-1A02427D8AB4}"/>
                </a:ext>
              </a:extLst>
            </p:cNvPr>
            <p:cNvCxnSpPr/>
            <p:nvPr/>
          </p:nvCxnSpPr>
          <p:spPr bwMode="auto">
            <a:xfrm>
              <a:off x="3649955" y="2549433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66A2990D-3CDD-49B6-8093-EA217A4A8932}"/>
                </a:ext>
              </a:extLst>
            </p:cNvPr>
            <p:cNvCxnSpPr/>
            <p:nvPr/>
          </p:nvCxnSpPr>
          <p:spPr bwMode="auto">
            <a:xfrm>
              <a:off x="3947470" y="2653447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3E5FFAB8-779F-44AA-A400-86D69CBFBB77}"/>
                </a:ext>
              </a:extLst>
            </p:cNvPr>
            <p:cNvCxnSpPr/>
            <p:nvPr/>
          </p:nvCxnSpPr>
          <p:spPr bwMode="auto">
            <a:xfrm>
              <a:off x="3977281" y="2654306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AA83DCE5-8A5C-4D40-8076-757EFB6588E7}"/>
                </a:ext>
              </a:extLst>
            </p:cNvPr>
            <p:cNvCxnSpPr/>
            <p:nvPr/>
          </p:nvCxnSpPr>
          <p:spPr bwMode="auto">
            <a:xfrm>
              <a:off x="4008118" y="2654126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BED5BBFA-0D50-4CF4-AA8E-178C1A919F4D}"/>
                </a:ext>
              </a:extLst>
            </p:cNvPr>
            <p:cNvCxnSpPr/>
            <p:nvPr/>
          </p:nvCxnSpPr>
          <p:spPr bwMode="auto">
            <a:xfrm>
              <a:off x="4080180" y="2653361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2C5611AB-147E-4B05-981C-B222D0A66FB6}"/>
                </a:ext>
              </a:extLst>
            </p:cNvPr>
            <p:cNvCxnSpPr/>
            <p:nvPr/>
          </p:nvCxnSpPr>
          <p:spPr bwMode="auto">
            <a:xfrm>
              <a:off x="4060640" y="2654306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A8DE96D3-24C4-4E09-940B-7DAAEDD6D262}"/>
                </a:ext>
              </a:extLst>
            </p:cNvPr>
            <p:cNvCxnSpPr/>
            <p:nvPr/>
          </p:nvCxnSpPr>
          <p:spPr bwMode="auto">
            <a:xfrm>
              <a:off x="4110546" y="2653303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34181B1F-77CD-41F8-B8F0-FCBEF86D855E}"/>
                </a:ext>
              </a:extLst>
            </p:cNvPr>
            <p:cNvCxnSpPr/>
            <p:nvPr/>
          </p:nvCxnSpPr>
          <p:spPr bwMode="auto">
            <a:xfrm>
              <a:off x="4193851" y="2654551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F9E300B9-00EC-4666-9908-5166F3786D3A}"/>
                </a:ext>
              </a:extLst>
            </p:cNvPr>
            <p:cNvCxnSpPr/>
            <p:nvPr/>
          </p:nvCxnSpPr>
          <p:spPr bwMode="auto">
            <a:xfrm>
              <a:off x="4226802" y="2654002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750A2AA5-38EC-44E2-8656-ACCB5BE46C56}"/>
                </a:ext>
              </a:extLst>
            </p:cNvPr>
            <p:cNvCxnSpPr/>
            <p:nvPr/>
          </p:nvCxnSpPr>
          <p:spPr bwMode="auto">
            <a:xfrm>
              <a:off x="4545361" y="2646735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BAB7241-89C8-4658-B2B7-15F566D0ED0D}"/>
                </a:ext>
              </a:extLst>
            </p:cNvPr>
            <p:cNvCxnSpPr/>
            <p:nvPr/>
          </p:nvCxnSpPr>
          <p:spPr bwMode="auto">
            <a:xfrm>
              <a:off x="4399742" y="2647939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5DE3D049-0134-4577-A82D-468797B91D6D}"/>
                </a:ext>
              </a:extLst>
            </p:cNvPr>
            <p:cNvCxnSpPr/>
            <p:nvPr/>
          </p:nvCxnSpPr>
          <p:spPr bwMode="auto">
            <a:xfrm>
              <a:off x="4334222" y="2644031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098E689B-A516-4890-93D3-9FA2B9C63F44}"/>
                </a:ext>
              </a:extLst>
            </p:cNvPr>
            <p:cNvCxnSpPr/>
            <p:nvPr/>
          </p:nvCxnSpPr>
          <p:spPr bwMode="auto">
            <a:xfrm>
              <a:off x="4580530" y="2643586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D9CF9FB0-0724-4695-9BF8-E66DD4013950}"/>
                </a:ext>
              </a:extLst>
            </p:cNvPr>
            <p:cNvCxnSpPr/>
            <p:nvPr/>
          </p:nvCxnSpPr>
          <p:spPr bwMode="auto">
            <a:xfrm>
              <a:off x="4627710" y="2643586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35F076F1-AABB-45B0-91B5-CE6FE95DB6BF}"/>
                </a:ext>
              </a:extLst>
            </p:cNvPr>
            <p:cNvCxnSpPr/>
            <p:nvPr/>
          </p:nvCxnSpPr>
          <p:spPr bwMode="auto">
            <a:xfrm>
              <a:off x="4690450" y="2646734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64FE06CC-9BEB-48B4-9614-AB05EAB3BC85}"/>
                </a:ext>
              </a:extLst>
            </p:cNvPr>
            <p:cNvCxnSpPr/>
            <p:nvPr/>
          </p:nvCxnSpPr>
          <p:spPr bwMode="auto">
            <a:xfrm>
              <a:off x="4852306" y="2646733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5B038E60-8926-4D15-B1C5-AD3737B51EB6}"/>
                </a:ext>
              </a:extLst>
            </p:cNvPr>
            <p:cNvCxnSpPr/>
            <p:nvPr/>
          </p:nvCxnSpPr>
          <p:spPr bwMode="auto">
            <a:xfrm>
              <a:off x="4902573" y="2738313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04D4E0AF-0581-4184-A062-B2327B2A2AE8}"/>
                </a:ext>
              </a:extLst>
            </p:cNvPr>
            <p:cNvCxnSpPr/>
            <p:nvPr/>
          </p:nvCxnSpPr>
          <p:spPr bwMode="auto">
            <a:xfrm>
              <a:off x="4988804" y="2743010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83689963-A4D3-41D3-8E7A-83903AAEC305}"/>
                </a:ext>
              </a:extLst>
            </p:cNvPr>
            <p:cNvCxnSpPr/>
            <p:nvPr/>
          </p:nvCxnSpPr>
          <p:spPr bwMode="auto">
            <a:xfrm>
              <a:off x="5195557" y="2747266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151B26FA-67D8-4E6B-AA33-2A77AD0FF20C}"/>
                </a:ext>
              </a:extLst>
            </p:cNvPr>
            <p:cNvCxnSpPr/>
            <p:nvPr/>
          </p:nvCxnSpPr>
          <p:spPr bwMode="auto">
            <a:xfrm>
              <a:off x="5031728" y="2742962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D92E855F-53EB-4EBE-B070-3DA7860D6873}"/>
                </a:ext>
              </a:extLst>
            </p:cNvPr>
            <p:cNvCxnSpPr/>
            <p:nvPr/>
          </p:nvCxnSpPr>
          <p:spPr bwMode="auto">
            <a:xfrm>
              <a:off x="5100373" y="2746073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A6FD57D-ADAB-4D37-A1AF-24E1E1A83695}"/>
                </a:ext>
              </a:extLst>
            </p:cNvPr>
            <p:cNvCxnSpPr/>
            <p:nvPr/>
          </p:nvCxnSpPr>
          <p:spPr bwMode="auto">
            <a:xfrm>
              <a:off x="5255017" y="2746073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FAEF7053-BB04-4765-AA18-C3F2BB24EDCE}"/>
                </a:ext>
              </a:extLst>
            </p:cNvPr>
            <p:cNvCxnSpPr/>
            <p:nvPr/>
          </p:nvCxnSpPr>
          <p:spPr bwMode="auto">
            <a:xfrm>
              <a:off x="5511455" y="2950508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324C351C-AEA0-476B-8594-29E4FC626852}"/>
                </a:ext>
              </a:extLst>
            </p:cNvPr>
            <p:cNvCxnSpPr/>
            <p:nvPr/>
          </p:nvCxnSpPr>
          <p:spPr bwMode="auto">
            <a:xfrm>
              <a:off x="5585700" y="2950508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78A68D7-5F1F-427C-8403-47B8866C25E1}"/>
                </a:ext>
              </a:extLst>
            </p:cNvPr>
            <p:cNvCxnSpPr/>
            <p:nvPr/>
          </p:nvCxnSpPr>
          <p:spPr bwMode="auto">
            <a:xfrm>
              <a:off x="5784425" y="2954416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EE0C696A-22C4-43CC-B7C6-3D7FCFE68FA2}"/>
              </a:ext>
            </a:extLst>
          </p:cNvPr>
          <p:cNvSpPr txBox="1"/>
          <p:nvPr/>
        </p:nvSpPr>
        <p:spPr bwMode="auto">
          <a:xfrm>
            <a:off x="10140134" y="1767640"/>
            <a:ext cx="1310886" cy="5232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Cabozantinib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Sunitinib</a:t>
            </a: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9895B2F0-BCB4-4EEB-8C80-DF2ABE290049}"/>
              </a:ext>
            </a:extLst>
          </p:cNvPr>
          <p:cNvCxnSpPr/>
          <p:nvPr/>
        </p:nvCxnSpPr>
        <p:spPr bwMode="auto">
          <a:xfrm>
            <a:off x="9767775" y="1930556"/>
            <a:ext cx="348791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2377F330-1360-4ECC-ABAE-CC585AF3F25E}"/>
              </a:ext>
            </a:extLst>
          </p:cNvPr>
          <p:cNvCxnSpPr/>
          <p:nvPr/>
        </p:nvCxnSpPr>
        <p:spPr bwMode="auto">
          <a:xfrm>
            <a:off x="9767775" y="2141088"/>
            <a:ext cx="348791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EB5182A2-549B-48BD-A0DE-966D2712808A}"/>
              </a:ext>
            </a:extLst>
          </p:cNvPr>
          <p:cNvSpPr/>
          <p:nvPr/>
        </p:nvSpPr>
        <p:spPr bwMode="auto">
          <a:xfrm>
            <a:off x="7056737" y="1813415"/>
            <a:ext cx="4491318" cy="1990165"/>
          </a:xfrm>
          <a:custGeom>
            <a:avLst/>
            <a:gdLst>
              <a:gd name="connsiteX0" fmla="*/ 0 w 4491318"/>
              <a:gd name="connsiteY0" fmla="*/ 0 h 1990165"/>
              <a:gd name="connsiteX1" fmla="*/ 0 w 4491318"/>
              <a:gd name="connsiteY1" fmla="*/ 1990165 h 1990165"/>
              <a:gd name="connsiteX2" fmla="*/ 4491318 w 4491318"/>
              <a:gd name="connsiteY2" fmla="*/ 1990165 h 199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91318" h="1990165">
                <a:moveTo>
                  <a:pt x="0" y="0"/>
                </a:moveTo>
                <a:lnTo>
                  <a:pt x="0" y="1990165"/>
                </a:lnTo>
                <a:lnTo>
                  <a:pt x="4491318" y="1990165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4B152AFC-DD87-49DE-A82E-C03CED793B38}"/>
              </a:ext>
            </a:extLst>
          </p:cNvPr>
          <p:cNvGrpSpPr/>
          <p:nvPr/>
        </p:nvGrpSpPr>
        <p:grpSpPr>
          <a:xfrm>
            <a:off x="6962608" y="1806766"/>
            <a:ext cx="94129" cy="1996814"/>
            <a:chOff x="1385047" y="1808704"/>
            <a:chExt cx="94129" cy="1996814"/>
          </a:xfrm>
        </p:grpSpPr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E76FCF67-CE59-4506-875C-25E89B5ECB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1808704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952F6822-4D63-4674-B7A2-63F9CD2766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208067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526D0308-896C-4130-B4C9-9033CA6889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607430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E2A66649-E323-44F5-9CB0-F40BF56AF5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006793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70926C17-48C6-45D9-8ACC-12E058CE17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406156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E0F2BAD6-C968-41B3-B7B9-3BBD63F5F72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805518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2455C15F-9E69-4C90-AD14-CD8C3A3FBC67}"/>
              </a:ext>
            </a:extLst>
          </p:cNvPr>
          <p:cNvGrpSpPr/>
          <p:nvPr/>
        </p:nvGrpSpPr>
        <p:grpSpPr>
          <a:xfrm rot="5400000">
            <a:off x="8946783" y="1911944"/>
            <a:ext cx="75064" cy="3858340"/>
            <a:chOff x="1385047" y="2208067"/>
            <a:chExt cx="94129" cy="1597451"/>
          </a:xfrm>
        </p:grpSpPr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CFFA211B-74DC-402C-93A3-F6B2F0663D4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208067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848DA6D9-CAB2-4CCE-904E-7528CAD638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607430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E0410783-C65B-488C-A090-70A83FD4C3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006793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6AF6EA7D-D8DB-47B2-B756-3ABCD653C1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406156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A72880F3-BA8F-4909-A57C-518FA39F64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805518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59" name="TextBox 158">
            <a:extLst>
              <a:ext uri="{FF2B5EF4-FFF2-40B4-BE49-F238E27FC236}">
                <a16:creationId xmlns:a16="http://schemas.microsoft.com/office/drawing/2014/main" id="{E39660FA-D564-4038-AC4D-6CA40F9F309C}"/>
              </a:ext>
            </a:extLst>
          </p:cNvPr>
          <p:cNvSpPr txBox="1"/>
          <p:nvPr/>
        </p:nvSpPr>
        <p:spPr bwMode="auto">
          <a:xfrm>
            <a:off x="6533261" y="1606652"/>
            <a:ext cx="4764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1.0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68ED138-DE2C-45E2-A782-FF73370EEC16}"/>
              </a:ext>
            </a:extLst>
          </p:cNvPr>
          <p:cNvSpPr txBox="1"/>
          <p:nvPr/>
        </p:nvSpPr>
        <p:spPr bwMode="auto">
          <a:xfrm>
            <a:off x="6533260" y="2013980"/>
            <a:ext cx="4764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0.8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E75C4AC9-C297-4ADE-82F3-811A3FE5D6A5}"/>
              </a:ext>
            </a:extLst>
          </p:cNvPr>
          <p:cNvSpPr txBox="1"/>
          <p:nvPr/>
        </p:nvSpPr>
        <p:spPr bwMode="auto">
          <a:xfrm>
            <a:off x="6722851" y="3620284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8414BCBD-8536-45CE-936A-058E84D44675}"/>
              </a:ext>
            </a:extLst>
          </p:cNvPr>
          <p:cNvSpPr txBox="1"/>
          <p:nvPr/>
        </p:nvSpPr>
        <p:spPr bwMode="auto">
          <a:xfrm>
            <a:off x="6909438" y="3833460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9F99F131-52E4-4AC7-8D38-3C8618905CC0}"/>
              </a:ext>
            </a:extLst>
          </p:cNvPr>
          <p:cNvSpPr txBox="1"/>
          <p:nvPr/>
        </p:nvSpPr>
        <p:spPr bwMode="auto">
          <a:xfrm>
            <a:off x="7864212" y="3837517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B2CC7D7A-5C59-4CBE-8BEB-2CF19E626699}"/>
              </a:ext>
            </a:extLst>
          </p:cNvPr>
          <p:cNvSpPr txBox="1"/>
          <p:nvPr/>
        </p:nvSpPr>
        <p:spPr bwMode="auto">
          <a:xfrm>
            <a:off x="8778303" y="3824261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F7D496E2-3F39-43BE-BA33-1348B5D75F9B}"/>
              </a:ext>
            </a:extLst>
          </p:cNvPr>
          <p:cNvSpPr txBox="1"/>
          <p:nvPr/>
        </p:nvSpPr>
        <p:spPr bwMode="auto">
          <a:xfrm>
            <a:off x="9743574" y="382831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18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6985E0F2-9170-497B-AD86-65C10F2DC4F2}"/>
              </a:ext>
            </a:extLst>
          </p:cNvPr>
          <p:cNvSpPr txBox="1"/>
          <p:nvPr/>
        </p:nvSpPr>
        <p:spPr bwMode="auto">
          <a:xfrm>
            <a:off x="10693302" y="382191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24</a:t>
            </a:r>
          </a:p>
        </p:txBody>
      </p: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A00D53B6-C830-4B80-9208-AF782E578CCB}"/>
              </a:ext>
            </a:extLst>
          </p:cNvPr>
          <p:cNvGrpSpPr/>
          <p:nvPr/>
        </p:nvGrpSpPr>
        <p:grpSpPr>
          <a:xfrm>
            <a:off x="7537416" y="2426046"/>
            <a:ext cx="2818164" cy="1246702"/>
            <a:chOff x="7537416" y="2426046"/>
            <a:chExt cx="2818164" cy="1246702"/>
          </a:xfrm>
        </p:grpSpPr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C7C79F8C-BFBD-4960-808E-31ABFFCA22DE}"/>
                </a:ext>
              </a:extLst>
            </p:cNvPr>
            <p:cNvCxnSpPr/>
            <p:nvPr/>
          </p:nvCxnSpPr>
          <p:spPr bwMode="auto">
            <a:xfrm>
              <a:off x="7537416" y="2426046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066660C5-BCC3-4AC4-8F1E-71786092D2D5}"/>
                </a:ext>
              </a:extLst>
            </p:cNvPr>
            <p:cNvCxnSpPr/>
            <p:nvPr/>
          </p:nvCxnSpPr>
          <p:spPr bwMode="auto">
            <a:xfrm>
              <a:off x="8345080" y="2932360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BFE99DAC-8B80-476D-BD57-5822E61B3439}"/>
                </a:ext>
              </a:extLst>
            </p:cNvPr>
            <p:cNvCxnSpPr/>
            <p:nvPr/>
          </p:nvCxnSpPr>
          <p:spPr bwMode="auto">
            <a:xfrm>
              <a:off x="8812999" y="3244286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68EB50C8-F118-41A5-A694-C1ACCAE83E10}"/>
                </a:ext>
              </a:extLst>
            </p:cNvPr>
            <p:cNvCxnSpPr/>
            <p:nvPr/>
          </p:nvCxnSpPr>
          <p:spPr bwMode="auto">
            <a:xfrm>
              <a:off x="9302293" y="3386939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7FBE730-0706-4EA9-8691-3F80615A79A3}"/>
                </a:ext>
              </a:extLst>
            </p:cNvPr>
            <p:cNvCxnSpPr/>
            <p:nvPr/>
          </p:nvCxnSpPr>
          <p:spPr bwMode="auto">
            <a:xfrm>
              <a:off x="9682365" y="3489255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09F607E6-44E9-454E-96EB-979E8D0D39EB}"/>
                </a:ext>
              </a:extLst>
            </p:cNvPr>
            <p:cNvCxnSpPr/>
            <p:nvPr/>
          </p:nvCxnSpPr>
          <p:spPr bwMode="auto">
            <a:xfrm>
              <a:off x="9730565" y="3489254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719CFA5A-7AF6-4A72-8A53-64B03ABA39DE}"/>
                </a:ext>
              </a:extLst>
            </p:cNvPr>
            <p:cNvCxnSpPr/>
            <p:nvPr/>
          </p:nvCxnSpPr>
          <p:spPr bwMode="auto">
            <a:xfrm>
              <a:off x="10331710" y="3555651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F3B8345D-48DB-402A-A642-084D5962CDBD}"/>
                </a:ext>
              </a:extLst>
            </p:cNvPr>
            <p:cNvCxnSpPr/>
            <p:nvPr/>
          </p:nvCxnSpPr>
          <p:spPr bwMode="auto">
            <a:xfrm>
              <a:off x="10292158" y="3557543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8C764F97-A523-4CB6-96DC-6D1B6742ADCD}"/>
                </a:ext>
              </a:extLst>
            </p:cNvPr>
            <p:cNvCxnSpPr/>
            <p:nvPr/>
          </p:nvCxnSpPr>
          <p:spPr bwMode="auto">
            <a:xfrm>
              <a:off x="10355580" y="3555650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886DF2B9-65F3-4D27-84BB-64890EB75CE0}"/>
              </a:ext>
            </a:extLst>
          </p:cNvPr>
          <p:cNvGrpSpPr/>
          <p:nvPr/>
        </p:nvGrpSpPr>
        <p:grpSpPr>
          <a:xfrm>
            <a:off x="7945328" y="2413177"/>
            <a:ext cx="3025485" cy="1328986"/>
            <a:chOff x="7945328" y="2413177"/>
            <a:chExt cx="3025485" cy="1328986"/>
          </a:xfrm>
        </p:grpSpPr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DEF67922-6184-4ABC-BA08-18A997128E9B}"/>
                </a:ext>
              </a:extLst>
            </p:cNvPr>
            <p:cNvCxnSpPr/>
            <p:nvPr/>
          </p:nvCxnSpPr>
          <p:spPr bwMode="auto">
            <a:xfrm>
              <a:off x="7945328" y="2413177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B8CD6CEE-5B15-46DD-B4BE-7E25A5F5C94D}"/>
                </a:ext>
              </a:extLst>
            </p:cNvPr>
            <p:cNvCxnSpPr/>
            <p:nvPr/>
          </p:nvCxnSpPr>
          <p:spPr bwMode="auto">
            <a:xfrm>
              <a:off x="8409445" y="2853518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7AB70DF4-7411-43C4-A19D-68EA05D7D68C}"/>
                </a:ext>
              </a:extLst>
            </p:cNvPr>
            <p:cNvCxnSpPr/>
            <p:nvPr/>
          </p:nvCxnSpPr>
          <p:spPr bwMode="auto">
            <a:xfrm>
              <a:off x="8464217" y="2968723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918CF51F-9ECC-41C4-8134-20A52CE2EB52}"/>
                </a:ext>
              </a:extLst>
            </p:cNvPr>
            <p:cNvCxnSpPr/>
            <p:nvPr/>
          </p:nvCxnSpPr>
          <p:spPr bwMode="auto">
            <a:xfrm>
              <a:off x="8829684" y="3013545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898201BC-A17F-4938-9355-68A92DC3F787}"/>
                </a:ext>
              </a:extLst>
            </p:cNvPr>
            <p:cNvCxnSpPr/>
            <p:nvPr/>
          </p:nvCxnSpPr>
          <p:spPr bwMode="auto">
            <a:xfrm>
              <a:off x="9372884" y="3152241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F4B00D31-A4A5-4A39-B8ED-61F05E9DFA20}"/>
                </a:ext>
              </a:extLst>
            </p:cNvPr>
            <p:cNvCxnSpPr/>
            <p:nvPr/>
          </p:nvCxnSpPr>
          <p:spPr bwMode="auto">
            <a:xfrm>
              <a:off x="9230212" y="3107684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2605D6DB-44B6-477A-9846-0D5CD432F397}"/>
                </a:ext>
              </a:extLst>
            </p:cNvPr>
            <p:cNvCxnSpPr/>
            <p:nvPr/>
          </p:nvCxnSpPr>
          <p:spPr bwMode="auto">
            <a:xfrm>
              <a:off x="9029700" y="3090047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D94DB412-F32F-4E4B-8077-60D42B226A3C}"/>
                </a:ext>
              </a:extLst>
            </p:cNvPr>
            <p:cNvCxnSpPr/>
            <p:nvPr/>
          </p:nvCxnSpPr>
          <p:spPr bwMode="auto">
            <a:xfrm>
              <a:off x="8896360" y="3087265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AE16CD00-6874-4C27-8787-B8A73B580436}"/>
                </a:ext>
              </a:extLst>
            </p:cNvPr>
            <p:cNvCxnSpPr/>
            <p:nvPr/>
          </p:nvCxnSpPr>
          <p:spPr bwMode="auto">
            <a:xfrm>
              <a:off x="9472972" y="3189684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5DF123FC-5C19-476D-8F80-F6418178234F}"/>
                </a:ext>
              </a:extLst>
            </p:cNvPr>
            <p:cNvCxnSpPr/>
            <p:nvPr/>
          </p:nvCxnSpPr>
          <p:spPr bwMode="auto">
            <a:xfrm>
              <a:off x="9407955" y="3191983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9F360AC9-38A8-42A4-91F5-899FDAA95F84}"/>
                </a:ext>
              </a:extLst>
            </p:cNvPr>
            <p:cNvCxnSpPr/>
            <p:nvPr/>
          </p:nvCxnSpPr>
          <p:spPr bwMode="auto">
            <a:xfrm>
              <a:off x="9951401" y="3325999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DF9B302F-A274-4F4A-9488-84517AA855FD}"/>
                </a:ext>
              </a:extLst>
            </p:cNvPr>
            <p:cNvCxnSpPr/>
            <p:nvPr/>
          </p:nvCxnSpPr>
          <p:spPr bwMode="auto">
            <a:xfrm>
              <a:off x="10161303" y="3371397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45E5BD3E-0F3C-4922-AECD-475FA7393481}"/>
                </a:ext>
              </a:extLst>
            </p:cNvPr>
            <p:cNvCxnSpPr/>
            <p:nvPr/>
          </p:nvCxnSpPr>
          <p:spPr bwMode="auto">
            <a:xfrm>
              <a:off x="9699050" y="3227600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5C59DC2D-793B-435F-91F2-C5E4CB0FA16E}"/>
                </a:ext>
              </a:extLst>
            </p:cNvPr>
            <p:cNvCxnSpPr/>
            <p:nvPr/>
          </p:nvCxnSpPr>
          <p:spPr bwMode="auto">
            <a:xfrm>
              <a:off x="10119903" y="3372839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A603CE2C-64D5-4869-BBED-C3CFB4DAD4DB}"/>
                </a:ext>
              </a:extLst>
            </p:cNvPr>
            <p:cNvCxnSpPr/>
            <p:nvPr/>
          </p:nvCxnSpPr>
          <p:spPr bwMode="auto">
            <a:xfrm>
              <a:off x="10970813" y="3626958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8C13A680-49A3-4BC9-96EE-20525211A232}"/>
                </a:ext>
              </a:extLst>
            </p:cNvPr>
            <p:cNvCxnSpPr/>
            <p:nvPr/>
          </p:nvCxnSpPr>
          <p:spPr bwMode="auto">
            <a:xfrm>
              <a:off x="10601402" y="3521348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37" name="Freeform: Shape 236">
            <a:extLst>
              <a:ext uri="{FF2B5EF4-FFF2-40B4-BE49-F238E27FC236}">
                <a16:creationId xmlns:a16="http://schemas.microsoft.com/office/drawing/2014/main" id="{AF4FF323-E689-4571-A562-E14C81CD20E6}"/>
              </a:ext>
            </a:extLst>
          </p:cNvPr>
          <p:cNvSpPr/>
          <p:nvPr/>
        </p:nvSpPr>
        <p:spPr bwMode="auto">
          <a:xfrm>
            <a:off x="7053943" y="1812471"/>
            <a:ext cx="3951514" cy="1871255"/>
          </a:xfrm>
          <a:custGeom>
            <a:avLst/>
            <a:gdLst>
              <a:gd name="connsiteX0" fmla="*/ 0 w 3951514"/>
              <a:gd name="connsiteY0" fmla="*/ 0 h 1871255"/>
              <a:gd name="connsiteX1" fmla="*/ 107768 w 3951514"/>
              <a:gd name="connsiteY1" fmla="*/ 0 h 1871255"/>
              <a:gd name="connsiteX2" fmla="*/ 107768 w 3951514"/>
              <a:gd name="connsiteY2" fmla="*/ 48986 h 1871255"/>
              <a:gd name="connsiteX3" fmla="*/ 261257 w 3951514"/>
              <a:gd name="connsiteY3" fmla="*/ 48986 h 1871255"/>
              <a:gd name="connsiteX4" fmla="*/ 261257 w 3951514"/>
              <a:gd name="connsiteY4" fmla="*/ 81643 h 1871255"/>
              <a:gd name="connsiteX5" fmla="*/ 398417 w 3951514"/>
              <a:gd name="connsiteY5" fmla="*/ 81643 h 1871255"/>
              <a:gd name="connsiteX6" fmla="*/ 398417 w 3951514"/>
              <a:gd name="connsiteY6" fmla="*/ 127363 h 1871255"/>
              <a:gd name="connsiteX7" fmla="*/ 421277 w 3951514"/>
              <a:gd name="connsiteY7" fmla="*/ 127363 h 1871255"/>
              <a:gd name="connsiteX8" fmla="*/ 421277 w 3951514"/>
              <a:gd name="connsiteY8" fmla="*/ 163286 h 1871255"/>
              <a:gd name="connsiteX9" fmla="*/ 450668 w 3951514"/>
              <a:gd name="connsiteY9" fmla="*/ 163286 h 1871255"/>
              <a:gd name="connsiteX10" fmla="*/ 450668 w 3951514"/>
              <a:gd name="connsiteY10" fmla="*/ 271055 h 1871255"/>
              <a:gd name="connsiteX11" fmla="*/ 463731 w 3951514"/>
              <a:gd name="connsiteY11" fmla="*/ 271055 h 1871255"/>
              <a:gd name="connsiteX12" fmla="*/ 463731 w 3951514"/>
              <a:gd name="connsiteY12" fmla="*/ 352698 h 1871255"/>
              <a:gd name="connsiteX13" fmla="*/ 532311 w 3951514"/>
              <a:gd name="connsiteY13" fmla="*/ 352698 h 1871255"/>
              <a:gd name="connsiteX14" fmla="*/ 532311 w 3951514"/>
              <a:gd name="connsiteY14" fmla="*/ 382089 h 1871255"/>
              <a:gd name="connsiteX15" fmla="*/ 568234 w 3951514"/>
              <a:gd name="connsiteY15" fmla="*/ 382089 h 1871255"/>
              <a:gd name="connsiteX16" fmla="*/ 568234 w 3951514"/>
              <a:gd name="connsiteY16" fmla="*/ 404949 h 1871255"/>
              <a:gd name="connsiteX17" fmla="*/ 617220 w 3951514"/>
              <a:gd name="connsiteY17" fmla="*/ 404949 h 1871255"/>
              <a:gd name="connsiteX18" fmla="*/ 617220 w 3951514"/>
              <a:gd name="connsiteY18" fmla="*/ 437606 h 1871255"/>
              <a:gd name="connsiteX19" fmla="*/ 636814 w 3951514"/>
              <a:gd name="connsiteY19" fmla="*/ 437606 h 1871255"/>
              <a:gd name="connsiteX20" fmla="*/ 636814 w 3951514"/>
              <a:gd name="connsiteY20" fmla="*/ 457200 h 1871255"/>
              <a:gd name="connsiteX21" fmla="*/ 669471 w 3951514"/>
              <a:gd name="connsiteY21" fmla="*/ 457200 h 1871255"/>
              <a:gd name="connsiteX22" fmla="*/ 669471 w 3951514"/>
              <a:gd name="connsiteY22" fmla="*/ 457200 h 1871255"/>
              <a:gd name="connsiteX23" fmla="*/ 669471 w 3951514"/>
              <a:gd name="connsiteY23" fmla="*/ 483326 h 1871255"/>
              <a:gd name="connsiteX24" fmla="*/ 760911 w 3951514"/>
              <a:gd name="connsiteY24" fmla="*/ 483326 h 1871255"/>
              <a:gd name="connsiteX25" fmla="*/ 760911 w 3951514"/>
              <a:gd name="connsiteY25" fmla="*/ 483326 h 1871255"/>
              <a:gd name="connsiteX26" fmla="*/ 783771 w 3951514"/>
              <a:gd name="connsiteY26" fmla="*/ 506186 h 1871255"/>
              <a:gd name="connsiteX27" fmla="*/ 803365 w 3951514"/>
              <a:gd name="connsiteY27" fmla="*/ 525780 h 1871255"/>
              <a:gd name="connsiteX28" fmla="*/ 855617 w 3951514"/>
              <a:gd name="connsiteY28" fmla="*/ 525780 h 1871255"/>
              <a:gd name="connsiteX29" fmla="*/ 855617 w 3951514"/>
              <a:gd name="connsiteY29" fmla="*/ 591095 h 1871255"/>
              <a:gd name="connsiteX30" fmla="*/ 875211 w 3951514"/>
              <a:gd name="connsiteY30" fmla="*/ 591095 h 1871255"/>
              <a:gd name="connsiteX31" fmla="*/ 875211 w 3951514"/>
              <a:gd name="connsiteY31" fmla="*/ 659675 h 1871255"/>
              <a:gd name="connsiteX32" fmla="*/ 875211 w 3951514"/>
              <a:gd name="connsiteY32" fmla="*/ 659675 h 1871255"/>
              <a:gd name="connsiteX33" fmla="*/ 901337 w 3951514"/>
              <a:gd name="connsiteY33" fmla="*/ 685801 h 1871255"/>
              <a:gd name="connsiteX34" fmla="*/ 930728 w 3951514"/>
              <a:gd name="connsiteY34" fmla="*/ 715192 h 1871255"/>
              <a:gd name="connsiteX35" fmla="*/ 940526 w 3951514"/>
              <a:gd name="connsiteY35" fmla="*/ 724990 h 1871255"/>
              <a:gd name="connsiteX36" fmla="*/ 979714 w 3951514"/>
              <a:gd name="connsiteY36" fmla="*/ 724990 h 1871255"/>
              <a:gd name="connsiteX37" fmla="*/ 979714 w 3951514"/>
              <a:gd name="connsiteY37" fmla="*/ 754380 h 1871255"/>
              <a:gd name="connsiteX38" fmla="*/ 996043 w 3951514"/>
              <a:gd name="connsiteY38" fmla="*/ 754380 h 1871255"/>
              <a:gd name="connsiteX39" fmla="*/ 996043 w 3951514"/>
              <a:gd name="connsiteY39" fmla="*/ 787038 h 1871255"/>
              <a:gd name="connsiteX40" fmla="*/ 1035231 w 3951514"/>
              <a:gd name="connsiteY40" fmla="*/ 787038 h 1871255"/>
              <a:gd name="connsiteX41" fmla="*/ 1035231 w 3951514"/>
              <a:gd name="connsiteY41" fmla="*/ 800100 h 1871255"/>
              <a:gd name="connsiteX42" fmla="*/ 1087483 w 3951514"/>
              <a:gd name="connsiteY42" fmla="*/ 800100 h 1871255"/>
              <a:gd name="connsiteX43" fmla="*/ 1087483 w 3951514"/>
              <a:gd name="connsiteY43" fmla="*/ 836023 h 1871255"/>
              <a:gd name="connsiteX44" fmla="*/ 1107077 w 3951514"/>
              <a:gd name="connsiteY44" fmla="*/ 836023 h 1871255"/>
              <a:gd name="connsiteX45" fmla="*/ 1107077 w 3951514"/>
              <a:gd name="connsiteY45" fmla="*/ 885009 h 1871255"/>
              <a:gd name="connsiteX46" fmla="*/ 1146266 w 3951514"/>
              <a:gd name="connsiteY46" fmla="*/ 885009 h 1871255"/>
              <a:gd name="connsiteX47" fmla="*/ 1146266 w 3951514"/>
              <a:gd name="connsiteY47" fmla="*/ 904603 h 1871255"/>
              <a:gd name="connsiteX48" fmla="*/ 1182188 w 3951514"/>
              <a:gd name="connsiteY48" fmla="*/ 904603 h 1871255"/>
              <a:gd name="connsiteX49" fmla="*/ 1182188 w 3951514"/>
              <a:gd name="connsiteY49" fmla="*/ 930729 h 1871255"/>
              <a:gd name="connsiteX50" fmla="*/ 1214846 w 3951514"/>
              <a:gd name="connsiteY50" fmla="*/ 930729 h 1871255"/>
              <a:gd name="connsiteX51" fmla="*/ 1214846 w 3951514"/>
              <a:gd name="connsiteY51" fmla="*/ 963386 h 1871255"/>
              <a:gd name="connsiteX52" fmla="*/ 1296488 w 3951514"/>
              <a:gd name="connsiteY52" fmla="*/ 963386 h 1871255"/>
              <a:gd name="connsiteX53" fmla="*/ 1296488 w 3951514"/>
              <a:gd name="connsiteY53" fmla="*/ 986246 h 1871255"/>
              <a:gd name="connsiteX54" fmla="*/ 1325880 w 3951514"/>
              <a:gd name="connsiteY54" fmla="*/ 986246 h 1871255"/>
              <a:gd name="connsiteX55" fmla="*/ 1325880 w 3951514"/>
              <a:gd name="connsiteY55" fmla="*/ 1080952 h 1871255"/>
              <a:gd name="connsiteX56" fmla="*/ 1338943 w 3951514"/>
              <a:gd name="connsiteY56" fmla="*/ 1094015 h 1871255"/>
              <a:gd name="connsiteX57" fmla="*/ 1338943 w 3951514"/>
              <a:gd name="connsiteY57" fmla="*/ 1126672 h 1871255"/>
              <a:gd name="connsiteX58" fmla="*/ 1378131 w 3951514"/>
              <a:gd name="connsiteY58" fmla="*/ 1126672 h 1871255"/>
              <a:gd name="connsiteX59" fmla="*/ 1378131 w 3951514"/>
              <a:gd name="connsiteY59" fmla="*/ 1165860 h 1871255"/>
              <a:gd name="connsiteX60" fmla="*/ 1407523 w 3951514"/>
              <a:gd name="connsiteY60" fmla="*/ 1165860 h 1871255"/>
              <a:gd name="connsiteX61" fmla="*/ 1407523 w 3951514"/>
              <a:gd name="connsiteY61" fmla="*/ 1211580 h 1871255"/>
              <a:gd name="connsiteX62" fmla="*/ 1446711 w 3951514"/>
              <a:gd name="connsiteY62" fmla="*/ 1211580 h 1871255"/>
              <a:gd name="connsiteX63" fmla="*/ 1446711 w 3951514"/>
              <a:gd name="connsiteY63" fmla="*/ 1240972 h 1871255"/>
              <a:gd name="connsiteX64" fmla="*/ 1498963 w 3951514"/>
              <a:gd name="connsiteY64" fmla="*/ 1240972 h 1871255"/>
              <a:gd name="connsiteX65" fmla="*/ 1783080 w 3951514"/>
              <a:gd name="connsiteY65" fmla="*/ 1240972 h 1871255"/>
              <a:gd name="connsiteX66" fmla="*/ 1783080 w 3951514"/>
              <a:gd name="connsiteY66" fmla="*/ 1303020 h 1871255"/>
              <a:gd name="connsiteX67" fmla="*/ 1819003 w 3951514"/>
              <a:gd name="connsiteY67" fmla="*/ 1303020 h 1871255"/>
              <a:gd name="connsiteX68" fmla="*/ 1819003 w 3951514"/>
              <a:gd name="connsiteY68" fmla="*/ 1335678 h 1871255"/>
              <a:gd name="connsiteX69" fmla="*/ 1975757 w 3951514"/>
              <a:gd name="connsiteY69" fmla="*/ 1335678 h 1871255"/>
              <a:gd name="connsiteX70" fmla="*/ 1975757 w 3951514"/>
              <a:gd name="connsiteY70" fmla="*/ 1352006 h 1871255"/>
              <a:gd name="connsiteX71" fmla="*/ 2214154 w 3951514"/>
              <a:gd name="connsiteY71" fmla="*/ 1352006 h 1871255"/>
              <a:gd name="connsiteX72" fmla="*/ 2214154 w 3951514"/>
              <a:gd name="connsiteY72" fmla="*/ 1397726 h 1871255"/>
              <a:gd name="connsiteX73" fmla="*/ 2338251 w 3951514"/>
              <a:gd name="connsiteY73" fmla="*/ 1397726 h 1871255"/>
              <a:gd name="connsiteX74" fmla="*/ 2338251 w 3951514"/>
              <a:gd name="connsiteY74" fmla="*/ 1433649 h 1871255"/>
              <a:gd name="connsiteX75" fmla="*/ 2498271 w 3951514"/>
              <a:gd name="connsiteY75" fmla="*/ 1433649 h 1871255"/>
              <a:gd name="connsiteX76" fmla="*/ 2498271 w 3951514"/>
              <a:gd name="connsiteY76" fmla="*/ 1476103 h 1871255"/>
              <a:gd name="connsiteX77" fmla="*/ 2661557 w 3951514"/>
              <a:gd name="connsiteY77" fmla="*/ 1476103 h 1871255"/>
              <a:gd name="connsiteX78" fmla="*/ 2661557 w 3951514"/>
              <a:gd name="connsiteY78" fmla="*/ 1512026 h 1871255"/>
              <a:gd name="connsiteX79" fmla="*/ 2687683 w 3951514"/>
              <a:gd name="connsiteY79" fmla="*/ 1512026 h 1871255"/>
              <a:gd name="connsiteX80" fmla="*/ 2687683 w 3951514"/>
              <a:gd name="connsiteY80" fmla="*/ 1574075 h 1871255"/>
              <a:gd name="connsiteX81" fmla="*/ 2962003 w 3951514"/>
              <a:gd name="connsiteY81" fmla="*/ 1574075 h 1871255"/>
              <a:gd name="connsiteX82" fmla="*/ 2962003 w 3951514"/>
              <a:gd name="connsiteY82" fmla="*/ 1616529 h 1871255"/>
              <a:gd name="connsiteX83" fmla="*/ 3135086 w 3951514"/>
              <a:gd name="connsiteY83" fmla="*/ 1616529 h 1871255"/>
              <a:gd name="connsiteX84" fmla="*/ 3135086 w 3951514"/>
              <a:gd name="connsiteY84" fmla="*/ 1681843 h 1871255"/>
              <a:gd name="connsiteX85" fmla="*/ 3272246 w 3951514"/>
              <a:gd name="connsiteY85" fmla="*/ 1681843 h 1871255"/>
              <a:gd name="connsiteX86" fmla="*/ 3272246 w 3951514"/>
              <a:gd name="connsiteY86" fmla="*/ 1766752 h 1871255"/>
              <a:gd name="connsiteX87" fmla="*/ 3745774 w 3951514"/>
              <a:gd name="connsiteY87" fmla="*/ 1766752 h 1871255"/>
              <a:gd name="connsiteX88" fmla="*/ 3745774 w 3951514"/>
              <a:gd name="connsiteY88" fmla="*/ 1871255 h 1871255"/>
              <a:gd name="connsiteX89" fmla="*/ 3951514 w 3951514"/>
              <a:gd name="connsiteY89" fmla="*/ 1871255 h 1871255"/>
              <a:gd name="connsiteX0" fmla="*/ 0 w 3951514"/>
              <a:gd name="connsiteY0" fmla="*/ 0 h 1871255"/>
              <a:gd name="connsiteX1" fmla="*/ 107768 w 3951514"/>
              <a:gd name="connsiteY1" fmla="*/ 0 h 1871255"/>
              <a:gd name="connsiteX2" fmla="*/ 107768 w 3951514"/>
              <a:gd name="connsiteY2" fmla="*/ 48986 h 1871255"/>
              <a:gd name="connsiteX3" fmla="*/ 261257 w 3951514"/>
              <a:gd name="connsiteY3" fmla="*/ 48986 h 1871255"/>
              <a:gd name="connsiteX4" fmla="*/ 261257 w 3951514"/>
              <a:gd name="connsiteY4" fmla="*/ 81643 h 1871255"/>
              <a:gd name="connsiteX5" fmla="*/ 398417 w 3951514"/>
              <a:gd name="connsiteY5" fmla="*/ 81643 h 1871255"/>
              <a:gd name="connsiteX6" fmla="*/ 398417 w 3951514"/>
              <a:gd name="connsiteY6" fmla="*/ 127363 h 1871255"/>
              <a:gd name="connsiteX7" fmla="*/ 421277 w 3951514"/>
              <a:gd name="connsiteY7" fmla="*/ 127363 h 1871255"/>
              <a:gd name="connsiteX8" fmla="*/ 421277 w 3951514"/>
              <a:gd name="connsiteY8" fmla="*/ 163286 h 1871255"/>
              <a:gd name="connsiteX9" fmla="*/ 450668 w 3951514"/>
              <a:gd name="connsiteY9" fmla="*/ 163286 h 1871255"/>
              <a:gd name="connsiteX10" fmla="*/ 450668 w 3951514"/>
              <a:gd name="connsiteY10" fmla="*/ 271055 h 1871255"/>
              <a:gd name="connsiteX11" fmla="*/ 463731 w 3951514"/>
              <a:gd name="connsiteY11" fmla="*/ 271055 h 1871255"/>
              <a:gd name="connsiteX12" fmla="*/ 463731 w 3951514"/>
              <a:gd name="connsiteY12" fmla="*/ 352698 h 1871255"/>
              <a:gd name="connsiteX13" fmla="*/ 532311 w 3951514"/>
              <a:gd name="connsiteY13" fmla="*/ 352698 h 1871255"/>
              <a:gd name="connsiteX14" fmla="*/ 532311 w 3951514"/>
              <a:gd name="connsiteY14" fmla="*/ 382089 h 1871255"/>
              <a:gd name="connsiteX15" fmla="*/ 568234 w 3951514"/>
              <a:gd name="connsiteY15" fmla="*/ 382089 h 1871255"/>
              <a:gd name="connsiteX16" fmla="*/ 568234 w 3951514"/>
              <a:gd name="connsiteY16" fmla="*/ 404949 h 1871255"/>
              <a:gd name="connsiteX17" fmla="*/ 617220 w 3951514"/>
              <a:gd name="connsiteY17" fmla="*/ 404949 h 1871255"/>
              <a:gd name="connsiteX18" fmla="*/ 617220 w 3951514"/>
              <a:gd name="connsiteY18" fmla="*/ 437606 h 1871255"/>
              <a:gd name="connsiteX19" fmla="*/ 636814 w 3951514"/>
              <a:gd name="connsiteY19" fmla="*/ 437606 h 1871255"/>
              <a:gd name="connsiteX20" fmla="*/ 636814 w 3951514"/>
              <a:gd name="connsiteY20" fmla="*/ 457200 h 1871255"/>
              <a:gd name="connsiteX21" fmla="*/ 669471 w 3951514"/>
              <a:gd name="connsiteY21" fmla="*/ 457200 h 1871255"/>
              <a:gd name="connsiteX22" fmla="*/ 669471 w 3951514"/>
              <a:gd name="connsiteY22" fmla="*/ 457200 h 1871255"/>
              <a:gd name="connsiteX23" fmla="*/ 669471 w 3951514"/>
              <a:gd name="connsiteY23" fmla="*/ 483326 h 1871255"/>
              <a:gd name="connsiteX24" fmla="*/ 760911 w 3951514"/>
              <a:gd name="connsiteY24" fmla="*/ 483326 h 1871255"/>
              <a:gd name="connsiteX25" fmla="*/ 757645 w 3951514"/>
              <a:gd name="connsiteY25" fmla="*/ 506186 h 1871255"/>
              <a:gd name="connsiteX26" fmla="*/ 783771 w 3951514"/>
              <a:gd name="connsiteY26" fmla="*/ 506186 h 1871255"/>
              <a:gd name="connsiteX27" fmla="*/ 803365 w 3951514"/>
              <a:gd name="connsiteY27" fmla="*/ 525780 h 1871255"/>
              <a:gd name="connsiteX28" fmla="*/ 855617 w 3951514"/>
              <a:gd name="connsiteY28" fmla="*/ 525780 h 1871255"/>
              <a:gd name="connsiteX29" fmla="*/ 855617 w 3951514"/>
              <a:gd name="connsiteY29" fmla="*/ 591095 h 1871255"/>
              <a:gd name="connsiteX30" fmla="*/ 875211 w 3951514"/>
              <a:gd name="connsiteY30" fmla="*/ 591095 h 1871255"/>
              <a:gd name="connsiteX31" fmla="*/ 875211 w 3951514"/>
              <a:gd name="connsiteY31" fmla="*/ 659675 h 1871255"/>
              <a:gd name="connsiteX32" fmla="*/ 875211 w 3951514"/>
              <a:gd name="connsiteY32" fmla="*/ 659675 h 1871255"/>
              <a:gd name="connsiteX33" fmla="*/ 901337 w 3951514"/>
              <a:gd name="connsiteY33" fmla="*/ 685801 h 1871255"/>
              <a:gd name="connsiteX34" fmla="*/ 930728 w 3951514"/>
              <a:gd name="connsiteY34" fmla="*/ 715192 h 1871255"/>
              <a:gd name="connsiteX35" fmla="*/ 940526 w 3951514"/>
              <a:gd name="connsiteY35" fmla="*/ 724990 h 1871255"/>
              <a:gd name="connsiteX36" fmla="*/ 979714 w 3951514"/>
              <a:gd name="connsiteY36" fmla="*/ 724990 h 1871255"/>
              <a:gd name="connsiteX37" fmla="*/ 979714 w 3951514"/>
              <a:gd name="connsiteY37" fmla="*/ 754380 h 1871255"/>
              <a:gd name="connsiteX38" fmla="*/ 996043 w 3951514"/>
              <a:gd name="connsiteY38" fmla="*/ 754380 h 1871255"/>
              <a:gd name="connsiteX39" fmla="*/ 996043 w 3951514"/>
              <a:gd name="connsiteY39" fmla="*/ 787038 h 1871255"/>
              <a:gd name="connsiteX40" fmla="*/ 1035231 w 3951514"/>
              <a:gd name="connsiteY40" fmla="*/ 787038 h 1871255"/>
              <a:gd name="connsiteX41" fmla="*/ 1035231 w 3951514"/>
              <a:gd name="connsiteY41" fmla="*/ 800100 h 1871255"/>
              <a:gd name="connsiteX42" fmla="*/ 1087483 w 3951514"/>
              <a:gd name="connsiteY42" fmla="*/ 800100 h 1871255"/>
              <a:gd name="connsiteX43" fmla="*/ 1087483 w 3951514"/>
              <a:gd name="connsiteY43" fmla="*/ 836023 h 1871255"/>
              <a:gd name="connsiteX44" fmla="*/ 1107077 w 3951514"/>
              <a:gd name="connsiteY44" fmla="*/ 836023 h 1871255"/>
              <a:gd name="connsiteX45" fmla="*/ 1107077 w 3951514"/>
              <a:gd name="connsiteY45" fmla="*/ 885009 h 1871255"/>
              <a:gd name="connsiteX46" fmla="*/ 1146266 w 3951514"/>
              <a:gd name="connsiteY46" fmla="*/ 885009 h 1871255"/>
              <a:gd name="connsiteX47" fmla="*/ 1146266 w 3951514"/>
              <a:gd name="connsiteY47" fmla="*/ 904603 h 1871255"/>
              <a:gd name="connsiteX48" fmla="*/ 1182188 w 3951514"/>
              <a:gd name="connsiteY48" fmla="*/ 904603 h 1871255"/>
              <a:gd name="connsiteX49" fmla="*/ 1182188 w 3951514"/>
              <a:gd name="connsiteY49" fmla="*/ 930729 h 1871255"/>
              <a:gd name="connsiteX50" fmla="*/ 1214846 w 3951514"/>
              <a:gd name="connsiteY50" fmla="*/ 930729 h 1871255"/>
              <a:gd name="connsiteX51" fmla="*/ 1214846 w 3951514"/>
              <a:gd name="connsiteY51" fmla="*/ 963386 h 1871255"/>
              <a:gd name="connsiteX52" fmla="*/ 1296488 w 3951514"/>
              <a:gd name="connsiteY52" fmla="*/ 963386 h 1871255"/>
              <a:gd name="connsiteX53" fmla="*/ 1296488 w 3951514"/>
              <a:gd name="connsiteY53" fmla="*/ 986246 h 1871255"/>
              <a:gd name="connsiteX54" fmla="*/ 1325880 w 3951514"/>
              <a:gd name="connsiteY54" fmla="*/ 986246 h 1871255"/>
              <a:gd name="connsiteX55" fmla="*/ 1325880 w 3951514"/>
              <a:gd name="connsiteY55" fmla="*/ 1080952 h 1871255"/>
              <a:gd name="connsiteX56" fmla="*/ 1338943 w 3951514"/>
              <a:gd name="connsiteY56" fmla="*/ 1094015 h 1871255"/>
              <a:gd name="connsiteX57" fmla="*/ 1338943 w 3951514"/>
              <a:gd name="connsiteY57" fmla="*/ 1126672 h 1871255"/>
              <a:gd name="connsiteX58" fmla="*/ 1378131 w 3951514"/>
              <a:gd name="connsiteY58" fmla="*/ 1126672 h 1871255"/>
              <a:gd name="connsiteX59" fmla="*/ 1378131 w 3951514"/>
              <a:gd name="connsiteY59" fmla="*/ 1165860 h 1871255"/>
              <a:gd name="connsiteX60" fmla="*/ 1407523 w 3951514"/>
              <a:gd name="connsiteY60" fmla="*/ 1165860 h 1871255"/>
              <a:gd name="connsiteX61" fmla="*/ 1407523 w 3951514"/>
              <a:gd name="connsiteY61" fmla="*/ 1211580 h 1871255"/>
              <a:gd name="connsiteX62" fmla="*/ 1446711 w 3951514"/>
              <a:gd name="connsiteY62" fmla="*/ 1211580 h 1871255"/>
              <a:gd name="connsiteX63" fmla="*/ 1446711 w 3951514"/>
              <a:gd name="connsiteY63" fmla="*/ 1240972 h 1871255"/>
              <a:gd name="connsiteX64" fmla="*/ 1498963 w 3951514"/>
              <a:gd name="connsiteY64" fmla="*/ 1240972 h 1871255"/>
              <a:gd name="connsiteX65" fmla="*/ 1783080 w 3951514"/>
              <a:gd name="connsiteY65" fmla="*/ 1240972 h 1871255"/>
              <a:gd name="connsiteX66" fmla="*/ 1783080 w 3951514"/>
              <a:gd name="connsiteY66" fmla="*/ 1303020 h 1871255"/>
              <a:gd name="connsiteX67" fmla="*/ 1819003 w 3951514"/>
              <a:gd name="connsiteY67" fmla="*/ 1303020 h 1871255"/>
              <a:gd name="connsiteX68" fmla="*/ 1819003 w 3951514"/>
              <a:gd name="connsiteY68" fmla="*/ 1335678 h 1871255"/>
              <a:gd name="connsiteX69" fmla="*/ 1975757 w 3951514"/>
              <a:gd name="connsiteY69" fmla="*/ 1335678 h 1871255"/>
              <a:gd name="connsiteX70" fmla="*/ 1975757 w 3951514"/>
              <a:gd name="connsiteY70" fmla="*/ 1352006 h 1871255"/>
              <a:gd name="connsiteX71" fmla="*/ 2214154 w 3951514"/>
              <a:gd name="connsiteY71" fmla="*/ 1352006 h 1871255"/>
              <a:gd name="connsiteX72" fmla="*/ 2214154 w 3951514"/>
              <a:gd name="connsiteY72" fmla="*/ 1397726 h 1871255"/>
              <a:gd name="connsiteX73" fmla="*/ 2338251 w 3951514"/>
              <a:gd name="connsiteY73" fmla="*/ 1397726 h 1871255"/>
              <a:gd name="connsiteX74" fmla="*/ 2338251 w 3951514"/>
              <a:gd name="connsiteY74" fmla="*/ 1433649 h 1871255"/>
              <a:gd name="connsiteX75" fmla="*/ 2498271 w 3951514"/>
              <a:gd name="connsiteY75" fmla="*/ 1433649 h 1871255"/>
              <a:gd name="connsiteX76" fmla="*/ 2498271 w 3951514"/>
              <a:gd name="connsiteY76" fmla="*/ 1476103 h 1871255"/>
              <a:gd name="connsiteX77" fmla="*/ 2661557 w 3951514"/>
              <a:gd name="connsiteY77" fmla="*/ 1476103 h 1871255"/>
              <a:gd name="connsiteX78" fmla="*/ 2661557 w 3951514"/>
              <a:gd name="connsiteY78" fmla="*/ 1512026 h 1871255"/>
              <a:gd name="connsiteX79" fmla="*/ 2687683 w 3951514"/>
              <a:gd name="connsiteY79" fmla="*/ 1512026 h 1871255"/>
              <a:gd name="connsiteX80" fmla="*/ 2687683 w 3951514"/>
              <a:gd name="connsiteY80" fmla="*/ 1574075 h 1871255"/>
              <a:gd name="connsiteX81" fmla="*/ 2962003 w 3951514"/>
              <a:gd name="connsiteY81" fmla="*/ 1574075 h 1871255"/>
              <a:gd name="connsiteX82" fmla="*/ 2962003 w 3951514"/>
              <a:gd name="connsiteY82" fmla="*/ 1616529 h 1871255"/>
              <a:gd name="connsiteX83" fmla="*/ 3135086 w 3951514"/>
              <a:gd name="connsiteY83" fmla="*/ 1616529 h 1871255"/>
              <a:gd name="connsiteX84" fmla="*/ 3135086 w 3951514"/>
              <a:gd name="connsiteY84" fmla="*/ 1681843 h 1871255"/>
              <a:gd name="connsiteX85" fmla="*/ 3272246 w 3951514"/>
              <a:gd name="connsiteY85" fmla="*/ 1681843 h 1871255"/>
              <a:gd name="connsiteX86" fmla="*/ 3272246 w 3951514"/>
              <a:gd name="connsiteY86" fmla="*/ 1766752 h 1871255"/>
              <a:gd name="connsiteX87" fmla="*/ 3745774 w 3951514"/>
              <a:gd name="connsiteY87" fmla="*/ 1766752 h 1871255"/>
              <a:gd name="connsiteX88" fmla="*/ 3745774 w 3951514"/>
              <a:gd name="connsiteY88" fmla="*/ 1871255 h 1871255"/>
              <a:gd name="connsiteX89" fmla="*/ 3951514 w 3951514"/>
              <a:gd name="connsiteY89" fmla="*/ 1871255 h 1871255"/>
              <a:gd name="connsiteX0" fmla="*/ 0 w 3951514"/>
              <a:gd name="connsiteY0" fmla="*/ 0 h 1871255"/>
              <a:gd name="connsiteX1" fmla="*/ 107768 w 3951514"/>
              <a:gd name="connsiteY1" fmla="*/ 0 h 1871255"/>
              <a:gd name="connsiteX2" fmla="*/ 107768 w 3951514"/>
              <a:gd name="connsiteY2" fmla="*/ 48986 h 1871255"/>
              <a:gd name="connsiteX3" fmla="*/ 261257 w 3951514"/>
              <a:gd name="connsiteY3" fmla="*/ 48986 h 1871255"/>
              <a:gd name="connsiteX4" fmla="*/ 261257 w 3951514"/>
              <a:gd name="connsiteY4" fmla="*/ 81643 h 1871255"/>
              <a:gd name="connsiteX5" fmla="*/ 398417 w 3951514"/>
              <a:gd name="connsiteY5" fmla="*/ 81643 h 1871255"/>
              <a:gd name="connsiteX6" fmla="*/ 398417 w 3951514"/>
              <a:gd name="connsiteY6" fmla="*/ 127363 h 1871255"/>
              <a:gd name="connsiteX7" fmla="*/ 421277 w 3951514"/>
              <a:gd name="connsiteY7" fmla="*/ 127363 h 1871255"/>
              <a:gd name="connsiteX8" fmla="*/ 421277 w 3951514"/>
              <a:gd name="connsiteY8" fmla="*/ 163286 h 1871255"/>
              <a:gd name="connsiteX9" fmla="*/ 450668 w 3951514"/>
              <a:gd name="connsiteY9" fmla="*/ 163286 h 1871255"/>
              <a:gd name="connsiteX10" fmla="*/ 450668 w 3951514"/>
              <a:gd name="connsiteY10" fmla="*/ 271055 h 1871255"/>
              <a:gd name="connsiteX11" fmla="*/ 463731 w 3951514"/>
              <a:gd name="connsiteY11" fmla="*/ 271055 h 1871255"/>
              <a:gd name="connsiteX12" fmla="*/ 463731 w 3951514"/>
              <a:gd name="connsiteY12" fmla="*/ 352698 h 1871255"/>
              <a:gd name="connsiteX13" fmla="*/ 532311 w 3951514"/>
              <a:gd name="connsiteY13" fmla="*/ 352698 h 1871255"/>
              <a:gd name="connsiteX14" fmla="*/ 532311 w 3951514"/>
              <a:gd name="connsiteY14" fmla="*/ 382089 h 1871255"/>
              <a:gd name="connsiteX15" fmla="*/ 568234 w 3951514"/>
              <a:gd name="connsiteY15" fmla="*/ 382089 h 1871255"/>
              <a:gd name="connsiteX16" fmla="*/ 568234 w 3951514"/>
              <a:gd name="connsiteY16" fmla="*/ 404949 h 1871255"/>
              <a:gd name="connsiteX17" fmla="*/ 617220 w 3951514"/>
              <a:gd name="connsiteY17" fmla="*/ 404949 h 1871255"/>
              <a:gd name="connsiteX18" fmla="*/ 617220 w 3951514"/>
              <a:gd name="connsiteY18" fmla="*/ 437606 h 1871255"/>
              <a:gd name="connsiteX19" fmla="*/ 636814 w 3951514"/>
              <a:gd name="connsiteY19" fmla="*/ 437606 h 1871255"/>
              <a:gd name="connsiteX20" fmla="*/ 636814 w 3951514"/>
              <a:gd name="connsiteY20" fmla="*/ 457200 h 1871255"/>
              <a:gd name="connsiteX21" fmla="*/ 669471 w 3951514"/>
              <a:gd name="connsiteY21" fmla="*/ 457200 h 1871255"/>
              <a:gd name="connsiteX22" fmla="*/ 669471 w 3951514"/>
              <a:gd name="connsiteY22" fmla="*/ 457200 h 1871255"/>
              <a:gd name="connsiteX23" fmla="*/ 669471 w 3951514"/>
              <a:gd name="connsiteY23" fmla="*/ 483326 h 1871255"/>
              <a:gd name="connsiteX24" fmla="*/ 760911 w 3951514"/>
              <a:gd name="connsiteY24" fmla="*/ 483326 h 1871255"/>
              <a:gd name="connsiteX25" fmla="*/ 757645 w 3951514"/>
              <a:gd name="connsiteY25" fmla="*/ 506186 h 1871255"/>
              <a:gd name="connsiteX26" fmla="*/ 803365 w 3951514"/>
              <a:gd name="connsiteY26" fmla="*/ 506186 h 1871255"/>
              <a:gd name="connsiteX27" fmla="*/ 803365 w 3951514"/>
              <a:gd name="connsiteY27" fmla="*/ 525780 h 1871255"/>
              <a:gd name="connsiteX28" fmla="*/ 855617 w 3951514"/>
              <a:gd name="connsiteY28" fmla="*/ 525780 h 1871255"/>
              <a:gd name="connsiteX29" fmla="*/ 855617 w 3951514"/>
              <a:gd name="connsiteY29" fmla="*/ 591095 h 1871255"/>
              <a:gd name="connsiteX30" fmla="*/ 875211 w 3951514"/>
              <a:gd name="connsiteY30" fmla="*/ 591095 h 1871255"/>
              <a:gd name="connsiteX31" fmla="*/ 875211 w 3951514"/>
              <a:gd name="connsiteY31" fmla="*/ 659675 h 1871255"/>
              <a:gd name="connsiteX32" fmla="*/ 875211 w 3951514"/>
              <a:gd name="connsiteY32" fmla="*/ 659675 h 1871255"/>
              <a:gd name="connsiteX33" fmla="*/ 901337 w 3951514"/>
              <a:gd name="connsiteY33" fmla="*/ 685801 h 1871255"/>
              <a:gd name="connsiteX34" fmla="*/ 930728 w 3951514"/>
              <a:gd name="connsiteY34" fmla="*/ 715192 h 1871255"/>
              <a:gd name="connsiteX35" fmla="*/ 940526 w 3951514"/>
              <a:gd name="connsiteY35" fmla="*/ 724990 h 1871255"/>
              <a:gd name="connsiteX36" fmla="*/ 979714 w 3951514"/>
              <a:gd name="connsiteY36" fmla="*/ 724990 h 1871255"/>
              <a:gd name="connsiteX37" fmla="*/ 979714 w 3951514"/>
              <a:gd name="connsiteY37" fmla="*/ 754380 h 1871255"/>
              <a:gd name="connsiteX38" fmla="*/ 996043 w 3951514"/>
              <a:gd name="connsiteY38" fmla="*/ 754380 h 1871255"/>
              <a:gd name="connsiteX39" fmla="*/ 996043 w 3951514"/>
              <a:gd name="connsiteY39" fmla="*/ 787038 h 1871255"/>
              <a:gd name="connsiteX40" fmla="*/ 1035231 w 3951514"/>
              <a:gd name="connsiteY40" fmla="*/ 787038 h 1871255"/>
              <a:gd name="connsiteX41" fmla="*/ 1035231 w 3951514"/>
              <a:gd name="connsiteY41" fmla="*/ 800100 h 1871255"/>
              <a:gd name="connsiteX42" fmla="*/ 1087483 w 3951514"/>
              <a:gd name="connsiteY42" fmla="*/ 800100 h 1871255"/>
              <a:gd name="connsiteX43" fmla="*/ 1087483 w 3951514"/>
              <a:gd name="connsiteY43" fmla="*/ 836023 h 1871255"/>
              <a:gd name="connsiteX44" fmla="*/ 1107077 w 3951514"/>
              <a:gd name="connsiteY44" fmla="*/ 836023 h 1871255"/>
              <a:gd name="connsiteX45" fmla="*/ 1107077 w 3951514"/>
              <a:gd name="connsiteY45" fmla="*/ 885009 h 1871255"/>
              <a:gd name="connsiteX46" fmla="*/ 1146266 w 3951514"/>
              <a:gd name="connsiteY46" fmla="*/ 885009 h 1871255"/>
              <a:gd name="connsiteX47" fmla="*/ 1146266 w 3951514"/>
              <a:gd name="connsiteY47" fmla="*/ 904603 h 1871255"/>
              <a:gd name="connsiteX48" fmla="*/ 1182188 w 3951514"/>
              <a:gd name="connsiteY48" fmla="*/ 904603 h 1871255"/>
              <a:gd name="connsiteX49" fmla="*/ 1182188 w 3951514"/>
              <a:gd name="connsiteY49" fmla="*/ 930729 h 1871255"/>
              <a:gd name="connsiteX50" fmla="*/ 1214846 w 3951514"/>
              <a:gd name="connsiteY50" fmla="*/ 930729 h 1871255"/>
              <a:gd name="connsiteX51" fmla="*/ 1214846 w 3951514"/>
              <a:gd name="connsiteY51" fmla="*/ 963386 h 1871255"/>
              <a:gd name="connsiteX52" fmla="*/ 1296488 w 3951514"/>
              <a:gd name="connsiteY52" fmla="*/ 963386 h 1871255"/>
              <a:gd name="connsiteX53" fmla="*/ 1296488 w 3951514"/>
              <a:gd name="connsiteY53" fmla="*/ 986246 h 1871255"/>
              <a:gd name="connsiteX54" fmla="*/ 1325880 w 3951514"/>
              <a:gd name="connsiteY54" fmla="*/ 986246 h 1871255"/>
              <a:gd name="connsiteX55" fmla="*/ 1325880 w 3951514"/>
              <a:gd name="connsiteY55" fmla="*/ 1080952 h 1871255"/>
              <a:gd name="connsiteX56" fmla="*/ 1338943 w 3951514"/>
              <a:gd name="connsiteY56" fmla="*/ 1094015 h 1871255"/>
              <a:gd name="connsiteX57" fmla="*/ 1338943 w 3951514"/>
              <a:gd name="connsiteY57" fmla="*/ 1126672 h 1871255"/>
              <a:gd name="connsiteX58" fmla="*/ 1378131 w 3951514"/>
              <a:gd name="connsiteY58" fmla="*/ 1126672 h 1871255"/>
              <a:gd name="connsiteX59" fmla="*/ 1378131 w 3951514"/>
              <a:gd name="connsiteY59" fmla="*/ 1165860 h 1871255"/>
              <a:gd name="connsiteX60" fmla="*/ 1407523 w 3951514"/>
              <a:gd name="connsiteY60" fmla="*/ 1165860 h 1871255"/>
              <a:gd name="connsiteX61" fmla="*/ 1407523 w 3951514"/>
              <a:gd name="connsiteY61" fmla="*/ 1211580 h 1871255"/>
              <a:gd name="connsiteX62" fmla="*/ 1446711 w 3951514"/>
              <a:gd name="connsiteY62" fmla="*/ 1211580 h 1871255"/>
              <a:gd name="connsiteX63" fmla="*/ 1446711 w 3951514"/>
              <a:gd name="connsiteY63" fmla="*/ 1240972 h 1871255"/>
              <a:gd name="connsiteX64" fmla="*/ 1498963 w 3951514"/>
              <a:gd name="connsiteY64" fmla="*/ 1240972 h 1871255"/>
              <a:gd name="connsiteX65" fmla="*/ 1783080 w 3951514"/>
              <a:gd name="connsiteY65" fmla="*/ 1240972 h 1871255"/>
              <a:gd name="connsiteX66" fmla="*/ 1783080 w 3951514"/>
              <a:gd name="connsiteY66" fmla="*/ 1303020 h 1871255"/>
              <a:gd name="connsiteX67" fmla="*/ 1819003 w 3951514"/>
              <a:gd name="connsiteY67" fmla="*/ 1303020 h 1871255"/>
              <a:gd name="connsiteX68" fmla="*/ 1819003 w 3951514"/>
              <a:gd name="connsiteY68" fmla="*/ 1335678 h 1871255"/>
              <a:gd name="connsiteX69" fmla="*/ 1975757 w 3951514"/>
              <a:gd name="connsiteY69" fmla="*/ 1335678 h 1871255"/>
              <a:gd name="connsiteX70" fmla="*/ 1975757 w 3951514"/>
              <a:gd name="connsiteY70" fmla="*/ 1352006 h 1871255"/>
              <a:gd name="connsiteX71" fmla="*/ 2214154 w 3951514"/>
              <a:gd name="connsiteY71" fmla="*/ 1352006 h 1871255"/>
              <a:gd name="connsiteX72" fmla="*/ 2214154 w 3951514"/>
              <a:gd name="connsiteY72" fmla="*/ 1397726 h 1871255"/>
              <a:gd name="connsiteX73" fmla="*/ 2338251 w 3951514"/>
              <a:gd name="connsiteY73" fmla="*/ 1397726 h 1871255"/>
              <a:gd name="connsiteX74" fmla="*/ 2338251 w 3951514"/>
              <a:gd name="connsiteY74" fmla="*/ 1433649 h 1871255"/>
              <a:gd name="connsiteX75" fmla="*/ 2498271 w 3951514"/>
              <a:gd name="connsiteY75" fmla="*/ 1433649 h 1871255"/>
              <a:gd name="connsiteX76" fmla="*/ 2498271 w 3951514"/>
              <a:gd name="connsiteY76" fmla="*/ 1476103 h 1871255"/>
              <a:gd name="connsiteX77" fmla="*/ 2661557 w 3951514"/>
              <a:gd name="connsiteY77" fmla="*/ 1476103 h 1871255"/>
              <a:gd name="connsiteX78" fmla="*/ 2661557 w 3951514"/>
              <a:gd name="connsiteY78" fmla="*/ 1512026 h 1871255"/>
              <a:gd name="connsiteX79" fmla="*/ 2687683 w 3951514"/>
              <a:gd name="connsiteY79" fmla="*/ 1512026 h 1871255"/>
              <a:gd name="connsiteX80" fmla="*/ 2687683 w 3951514"/>
              <a:gd name="connsiteY80" fmla="*/ 1574075 h 1871255"/>
              <a:gd name="connsiteX81" fmla="*/ 2962003 w 3951514"/>
              <a:gd name="connsiteY81" fmla="*/ 1574075 h 1871255"/>
              <a:gd name="connsiteX82" fmla="*/ 2962003 w 3951514"/>
              <a:gd name="connsiteY82" fmla="*/ 1616529 h 1871255"/>
              <a:gd name="connsiteX83" fmla="*/ 3135086 w 3951514"/>
              <a:gd name="connsiteY83" fmla="*/ 1616529 h 1871255"/>
              <a:gd name="connsiteX84" fmla="*/ 3135086 w 3951514"/>
              <a:gd name="connsiteY84" fmla="*/ 1681843 h 1871255"/>
              <a:gd name="connsiteX85" fmla="*/ 3272246 w 3951514"/>
              <a:gd name="connsiteY85" fmla="*/ 1681843 h 1871255"/>
              <a:gd name="connsiteX86" fmla="*/ 3272246 w 3951514"/>
              <a:gd name="connsiteY86" fmla="*/ 1766752 h 1871255"/>
              <a:gd name="connsiteX87" fmla="*/ 3745774 w 3951514"/>
              <a:gd name="connsiteY87" fmla="*/ 1766752 h 1871255"/>
              <a:gd name="connsiteX88" fmla="*/ 3745774 w 3951514"/>
              <a:gd name="connsiteY88" fmla="*/ 1871255 h 1871255"/>
              <a:gd name="connsiteX89" fmla="*/ 3951514 w 3951514"/>
              <a:gd name="connsiteY89" fmla="*/ 1871255 h 1871255"/>
              <a:gd name="connsiteX0" fmla="*/ 0 w 3951514"/>
              <a:gd name="connsiteY0" fmla="*/ 0 h 1871255"/>
              <a:gd name="connsiteX1" fmla="*/ 107768 w 3951514"/>
              <a:gd name="connsiteY1" fmla="*/ 0 h 1871255"/>
              <a:gd name="connsiteX2" fmla="*/ 107768 w 3951514"/>
              <a:gd name="connsiteY2" fmla="*/ 48986 h 1871255"/>
              <a:gd name="connsiteX3" fmla="*/ 261257 w 3951514"/>
              <a:gd name="connsiteY3" fmla="*/ 48986 h 1871255"/>
              <a:gd name="connsiteX4" fmla="*/ 261257 w 3951514"/>
              <a:gd name="connsiteY4" fmla="*/ 81643 h 1871255"/>
              <a:gd name="connsiteX5" fmla="*/ 398417 w 3951514"/>
              <a:gd name="connsiteY5" fmla="*/ 81643 h 1871255"/>
              <a:gd name="connsiteX6" fmla="*/ 398417 w 3951514"/>
              <a:gd name="connsiteY6" fmla="*/ 127363 h 1871255"/>
              <a:gd name="connsiteX7" fmla="*/ 421277 w 3951514"/>
              <a:gd name="connsiteY7" fmla="*/ 127363 h 1871255"/>
              <a:gd name="connsiteX8" fmla="*/ 421277 w 3951514"/>
              <a:gd name="connsiteY8" fmla="*/ 163286 h 1871255"/>
              <a:gd name="connsiteX9" fmla="*/ 450668 w 3951514"/>
              <a:gd name="connsiteY9" fmla="*/ 163286 h 1871255"/>
              <a:gd name="connsiteX10" fmla="*/ 450668 w 3951514"/>
              <a:gd name="connsiteY10" fmla="*/ 271055 h 1871255"/>
              <a:gd name="connsiteX11" fmla="*/ 463731 w 3951514"/>
              <a:gd name="connsiteY11" fmla="*/ 271055 h 1871255"/>
              <a:gd name="connsiteX12" fmla="*/ 463731 w 3951514"/>
              <a:gd name="connsiteY12" fmla="*/ 352698 h 1871255"/>
              <a:gd name="connsiteX13" fmla="*/ 532311 w 3951514"/>
              <a:gd name="connsiteY13" fmla="*/ 352698 h 1871255"/>
              <a:gd name="connsiteX14" fmla="*/ 532311 w 3951514"/>
              <a:gd name="connsiteY14" fmla="*/ 382089 h 1871255"/>
              <a:gd name="connsiteX15" fmla="*/ 568234 w 3951514"/>
              <a:gd name="connsiteY15" fmla="*/ 382089 h 1871255"/>
              <a:gd name="connsiteX16" fmla="*/ 568234 w 3951514"/>
              <a:gd name="connsiteY16" fmla="*/ 404949 h 1871255"/>
              <a:gd name="connsiteX17" fmla="*/ 617220 w 3951514"/>
              <a:gd name="connsiteY17" fmla="*/ 404949 h 1871255"/>
              <a:gd name="connsiteX18" fmla="*/ 617220 w 3951514"/>
              <a:gd name="connsiteY18" fmla="*/ 437606 h 1871255"/>
              <a:gd name="connsiteX19" fmla="*/ 636814 w 3951514"/>
              <a:gd name="connsiteY19" fmla="*/ 437606 h 1871255"/>
              <a:gd name="connsiteX20" fmla="*/ 636814 w 3951514"/>
              <a:gd name="connsiteY20" fmla="*/ 457200 h 1871255"/>
              <a:gd name="connsiteX21" fmla="*/ 669471 w 3951514"/>
              <a:gd name="connsiteY21" fmla="*/ 457200 h 1871255"/>
              <a:gd name="connsiteX22" fmla="*/ 669471 w 3951514"/>
              <a:gd name="connsiteY22" fmla="*/ 457200 h 1871255"/>
              <a:gd name="connsiteX23" fmla="*/ 669471 w 3951514"/>
              <a:gd name="connsiteY23" fmla="*/ 483326 h 1871255"/>
              <a:gd name="connsiteX24" fmla="*/ 760911 w 3951514"/>
              <a:gd name="connsiteY24" fmla="*/ 483326 h 1871255"/>
              <a:gd name="connsiteX25" fmla="*/ 757645 w 3951514"/>
              <a:gd name="connsiteY25" fmla="*/ 506186 h 1871255"/>
              <a:gd name="connsiteX26" fmla="*/ 803365 w 3951514"/>
              <a:gd name="connsiteY26" fmla="*/ 506186 h 1871255"/>
              <a:gd name="connsiteX27" fmla="*/ 803365 w 3951514"/>
              <a:gd name="connsiteY27" fmla="*/ 525780 h 1871255"/>
              <a:gd name="connsiteX28" fmla="*/ 855617 w 3951514"/>
              <a:gd name="connsiteY28" fmla="*/ 525780 h 1871255"/>
              <a:gd name="connsiteX29" fmla="*/ 855617 w 3951514"/>
              <a:gd name="connsiteY29" fmla="*/ 591095 h 1871255"/>
              <a:gd name="connsiteX30" fmla="*/ 875211 w 3951514"/>
              <a:gd name="connsiteY30" fmla="*/ 591095 h 1871255"/>
              <a:gd name="connsiteX31" fmla="*/ 875211 w 3951514"/>
              <a:gd name="connsiteY31" fmla="*/ 659675 h 1871255"/>
              <a:gd name="connsiteX32" fmla="*/ 875211 w 3951514"/>
              <a:gd name="connsiteY32" fmla="*/ 659675 h 1871255"/>
              <a:gd name="connsiteX33" fmla="*/ 904602 w 3951514"/>
              <a:gd name="connsiteY33" fmla="*/ 666206 h 1871255"/>
              <a:gd name="connsiteX34" fmla="*/ 930728 w 3951514"/>
              <a:gd name="connsiteY34" fmla="*/ 715192 h 1871255"/>
              <a:gd name="connsiteX35" fmla="*/ 940526 w 3951514"/>
              <a:gd name="connsiteY35" fmla="*/ 724990 h 1871255"/>
              <a:gd name="connsiteX36" fmla="*/ 979714 w 3951514"/>
              <a:gd name="connsiteY36" fmla="*/ 724990 h 1871255"/>
              <a:gd name="connsiteX37" fmla="*/ 979714 w 3951514"/>
              <a:gd name="connsiteY37" fmla="*/ 754380 h 1871255"/>
              <a:gd name="connsiteX38" fmla="*/ 996043 w 3951514"/>
              <a:gd name="connsiteY38" fmla="*/ 754380 h 1871255"/>
              <a:gd name="connsiteX39" fmla="*/ 996043 w 3951514"/>
              <a:gd name="connsiteY39" fmla="*/ 787038 h 1871255"/>
              <a:gd name="connsiteX40" fmla="*/ 1035231 w 3951514"/>
              <a:gd name="connsiteY40" fmla="*/ 787038 h 1871255"/>
              <a:gd name="connsiteX41" fmla="*/ 1035231 w 3951514"/>
              <a:gd name="connsiteY41" fmla="*/ 800100 h 1871255"/>
              <a:gd name="connsiteX42" fmla="*/ 1087483 w 3951514"/>
              <a:gd name="connsiteY42" fmla="*/ 800100 h 1871255"/>
              <a:gd name="connsiteX43" fmla="*/ 1087483 w 3951514"/>
              <a:gd name="connsiteY43" fmla="*/ 836023 h 1871255"/>
              <a:gd name="connsiteX44" fmla="*/ 1107077 w 3951514"/>
              <a:gd name="connsiteY44" fmla="*/ 836023 h 1871255"/>
              <a:gd name="connsiteX45" fmla="*/ 1107077 w 3951514"/>
              <a:gd name="connsiteY45" fmla="*/ 885009 h 1871255"/>
              <a:gd name="connsiteX46" fmla="*/ 1146266 w 3951514"/>
              <a:gd name="connsiteY46" fmla="*/ 885009 h 1871255"/>
              <a:gd name="connsiteX47" fmla="*/ 1146266 w 3951514"/>
              <a:gd name="connsiteY47" fmla="*/ 904603 h 1871255"/>
              <a:gd name="connsiteX48" fmla="*/ 1182188 w 3951514"/>
              <a:gd name="connsiteY48" fmla="*/ 904603 h 1871255"/>
              <a:gd name="connsiteX49" fmla="*/ 1182188 w 3951514"/>
              <a:gd name="connsiteY49" fmla="*/ 930729 h 1871255"/>
              <a:gd name="connsiteX50" fmla="*/ 1214846 w 3951514"/>
              <a:gd name="connsiteY50" fmla="*/ 930729 h 1871255"/>
              <a:gd name="connsiteX51" fmla="*/ 1214846 w 3951514"/>
              <a:gd name="connsiteY51" fmla="*/ 963386 h 1871255"/>
              <a:gd name="connsiteX52" fmla="*/ 1296488 w 3951514"/>
              <a:gd name="connsiteY52" fmla="*/ 963386 h 1871255"/>
              <a:gd name="connsiteX53" fmla="*/ 1296488 w 3951514"/>
              <a:gd name="connsiteY53" fmla="*/ 986246 h 1871255"/>
              <a:gd name="connsiteX54" fmla="*/ 1325880 w 3951514"/>
              <a:gd name="connsiteY54" fmla="*/ 986246 h 1871255"/>
              <a:gd name="connsiteX55" fmla="*/ 1325880 w 3951514"/>
              <a:gd name="connsiteY55" fmla="*/ 1080952 h 1871255"/>
              <a:gd name="connsiteX56" fmla="*/ 1338943 w 3951514"/>
              <a:gd name="connsiteY56" fmla="*/ 1094015 h 1871255"/>
              <a:gd name="connsiteX57" fmla="*/ 1338943 w 3951514"/>
              <a:gd name="connsiteY57" fmla="*/ 1126672 h 1871255"/>
              <a:gd name="connsiteX58" fmla="*/ 1378131 w 3951514"/>
              <a:gd name="connsiteY58" fmla="*/ 1126672 h 1871255"/>
              <a:gd name="connsiteX59" fmla="*/ 1378131 w 3951514"/>
              <a:gd name="connsiteY59" fmla="*/ 1165860 h 1871255"/>
              <a:gd name="connsiteX60" fmla="*/ 1407523 w 3951514"/>
              <a:gd name="connsiteY60" fmla="*/ 1165860 h 1871255"/>
              <a:gd name="connsiteX61" fmla="*/ 1407523 w 3951514"/>
              <a:gd name="connsiteY61" fmla="*/ 1211580 h 1871255"/>
              <a:gd name="connsiteX62" fmla="*/ 1446711 w 3951514"/>
              <a:gd name="connsiteY62" fmla="*/ 1211580 h 1871255"/>
              <a:gd name="connsiteX63" fmla="*/ 1446711 w 3951514"/>
              <a:gd name="connsiteY63" fmla="*/ 1240972 h 1871255"/>
              <a:gd name="connsiteX64" fmla="*/ 1498963 w 3951514"/>
              <a:gd name="connsiteY64" fmla="*/ 1240972 h 1871255"/>
              <a:gd name="connsiteX65" fmla="*/ 1783080 w 3951514"/>
              <a:gd name="connsiteY65" fmla="*/ 1240972 h 1871255"/>
              <a:gd name="connsiteX66" fmla="*/ 1783080 w 3951514"/>
              <a:gd name="connsiteY66" fmla="*/ 1303020 h 1871255"/>
              <a:gd name="connsiteX67" fmla="*/ 1819003 w 3951514"/>
              <a:gd name="connsiteY67" fmla="*/ 1303020 h 1871255"/>
              <a:gd name="connsiteX68" fmla="*/ 1819003 w 3951514"/>
              <a:gd name="connsiteY68" fmla="*/ 1335678 h 1871255"/>
              <a:gd name="connsiteX69" fmla="*/ 1975757 w 3951514"/>
              <a:gd name="connsiteY69" fmla="*/ 1335678 h 1871255"/>
              <a:gd name="connsiteX70" fmla="*/ 1975757 w 3951514"/>
              <a:gd name="connsiteY70" fmla="*/ 1352006 h 1871255"/>
              <a:gd name="connsiteX71" fmla="*/ 2214154 w 3951514"/>
              <a:gd name="connsiteY71" fmla="*/ 1352006 h 1871255"/>
              <a:gd name="connsiteX72" fmla="*/ 2214154 w 3951514"/>
              <a:gd name="connsiteY72" fmla="*/ 1397726 h 1871255"/>
              <a:gd name="connsiteX73" fmla="*/ 2338251 w 3951514"/>
              <a:gd name="connsiteY73" fmla="*/ 1397726 h 1871255"/>
              <a:gd name="connsiteX74" fmla="*/ 2338251 w 3951514"/>
              <a:gd name="connsiteY74" fmla="*/ 1433649 h 1871255"/>
              <a:gd name="connsiteX75" fmla="*/ 2498271 w 3951514"/>
              <a:gd name="connsiteY75" fmla="*/ 1433649 h 1871255"/>
              <a:gd name="connsiteX76" fmla="*/ 2498271 w 3951514"/>
              <a:gd name="connsiteY76" fmla="*/ 1476103 h 1871255"/>
              <a:gd name="connsiteX77" fmla="*/ 2661557 w 3951514"/>
              <a:gd name="connsiteY77" fmla="*/ 1476103 h 1871255"/>
              <a:gd name="connsiteX78" fmla="*/ 2661557 w 3951514"/>
              <a:gd name="connsiteY78" fmla="*/ 1512026 h 1871255"/>
              <a:gd name="connsiteX79" fmla="*/ 2687683 w 3951514"/>
              <a:gd name="connsiteY79" fmla="*/ 1512026 h 1871255"/>
              <a:gd name="connsiteX80" fmla="*/ 2687683 w 3951514"/>
              <a:gd name="connsiteY80" fmla="*/ 1574075 h 1871255"/>
              <a:gd name="connsiteX81" fmla="*/ 2962003 w 3951514"/>
              <a:gd name="connsiteY81" fmla="*/ 1574075 h 1871255"/>
              <a:gd name="connsiteX82" fmla="*/ 2962003 w 3951514"/>
              <a:gd name="connsiteY82" fmla="*/ 1616529 h 1871255"/>
              <a:gd name="connsiteX83" fmla="*/ 3135086 w 3951514"/>
              <a:gd name="connsiteY83" fmla="*/ 1616529 h 1871255"/>
              <a:gd name="connsiteX84" fmla="*/ 3135086 w 3951514"/>
              <a:gd name="connsiteY84" fmla="*/ 1681843 h 1871255"/>
              <a:gd name="connsiteX85" fmla="*/ 3272246 w 3951514"/>
              <a:gd name="connsiteY85" fmla="*/ 1681843 h 1871255"/>
              <a:gd name="connsiteX86" fmla="*/ 3272246 w 3951514"/>
              <a:gd name="connsiteY86" fmla="*/ 1766752 h 1871255"/>
              <a:gd name="connsiteX87" fmla="*/ 3745774 w 3951514"/>
              <a:gd name="connsiteY87" fmla="*/ 1766752 h 1871255"/>
              <a:gd name="connsiteX88" fmla="*/ 3745774 w 3951514"/>
              <a:gd name="connsiteY88" fmla="*/ 1871255 h 1871255"/>
              <a:gd name="connsiteX89" fmla="*/ 3951514 w 3951514"/>
              <a:gd name="connsiteY89" fmla="*/ 1871255 h 1871255"/>
              <a:gd name="connsiteX0" fmla="*/ 0 w 3951514"/>
              <a:gd name="connsiteY0" fmla="*/ 0 h 1871255"/>
              <a:gd name="connsiteX1" fmla="*/ 107768 w 3951514"/>
              <a:gd name="connsiteY1" fmla="*/ 0 h 1871255"/>
              <a:gd name="connsiteX2" fmla="*/ 107768 w 3951514"/>
              <a:gd name="connsiteY2" fmla="*/ 48986 h 1871255"/>
              <a:gd name="connsiteX3" fmla="*/ 261257 w 3951514"/>
              <a:gd name="connsiteY3" fmla="*/ 48986 h 1871255"/>
              <a:gd name="connsiteX4" fmla="*/ 261257 w 3951514"/>
              <a:gd name="connsiteY4" fmla="*/ 81643 h 1871255"/>
              <a:gd name="connsiteX5" fmla="*/ 398417 w 3951514"/>
              <a:gd name="connsiteY5" fmla="*/ 81643 h 1871255"/>
              <a:gd name="connsiteX6" fmla="*/ 398417 w 3951514"/>
              <a:gd name="connsiteY6" fmla="*/ 127363 h 1871255"/>
              <a:gd name="connsiteX7" fmla="*/ 421277 w 3951514"/>
              <a:gd name="connsiteY7" fmla="*/ 127363 h 1871255"/>
              <a:gd name="connsiteX8" fmla="*/ 421277 w 3951514"/>
              <a:gd name="connsiteY8" fmla="*/ 163286 h 1871255"/>
              <a:gd name="connsiteX9" fmla="*/ 450668 w 3951514"/>
              <a:gd name="connsiteY9" fmla="*/ 163286 h 1871255"/>
              <a:gd name="connsiteX10" fmla="*/ 450668 w 3951514"/>
              <a:gd name="connsiteY10" fmla="*/ 271055 h 1871255"/>
              <a:gd name="connsiteX11" fmla="*/ 463731 w 3951514"/>
              <a:gd name="connsiteY11" fmla="*/ 271055 h 1871255"/>
              <a:gd name="connsiteX12" fmla="*/ 463731 w 3951514"/>
              <a:gd name="connsiteY12" fmla="*/ 352698 h 1871255"/>
              <a:gd name="connsiteX13" fmla="*/ 532311 w 3951514"/>
              <a:gd name="connsiteY13" fmla="*/ 352698 h 1871255"/>
              <a:gd name="connsiteX14" fmla="*/ 532311 w 3951514"/>
              <a:gd name="connsiteY14" fmla="*/ 382089 h 1871255"/>
              <a:gd name="connsiteX15" fmla="*/ 568234 w 3951514"/>
              <a:gd name="connsiteY15" fmla="*/ 382089 h 1871255"/>
              <a:gd name="connsiteX16" fmla="*/ 568234 w 3951514"/>
              <a:gd name="connsiteY16" fmla="*/ 404949 h 1871255"/>
              <a:gd name="connsiteX17" fmla="*/ 617220 w 3951514"/>
              <a:gd name="connsiteY17" fmla="*/ 404949 h 1871255"/>
              <a:gd name="connsiteX18" fmla="*/ 617220 w 3951514"/>
              <a:gd name="connsiteY18" fmla="*/ 437606 h 1871255"/>
              <a:gd name="connsiteX19" fmla="*/ 636814 w 3951514"/>
              <a:gd name="connsiteY19" fmla="*/ 437606 h 1871255"/>
              <a:gd name="connsiteX20" fmla="*/ 636814 w 3951514"/>
              <a:gd name="connsiteY20" fmla="*/ 457200 h 1871255"/>
              <a:gd name="connsiteX21" fmla="*/ 669471 w 3951514"/>
              <a:gd name="connsiteY21" fmla="*/ 457200 h 1871255"/>
              <a:gd name="connsiteX22" fmla="*/ 669471 w 3951514"/>
              <a:gd name="connsiteY22" fmla="*/ 457200 h 1871255"/>
              <a:gd name="connsiteX23" fmla="*/ 669471 w 3951514"/>
              <a:gd name="connsiteY23" fmla="*/ 483326 h 1871255"/>
              <a:gd name="connsiteX24" fmla="*/ 760911 w 3951514"/>
              <a:gd name="connsiteY24" fmla="*/ 483326 h 1871255"/>
              <a:gd name="connsiteX25" fmla="*/ 757645 w 3951514"/>
              <a:gd name="connsiteY25" fmla="*/ 506186 h 1871255"/>
              <a:gd name="connsiteX26" fmla="*/ 803365 w 3951514"/>
              <a:gd name="connsiteY26" fmla="*/ 506186 h 1871255"/>
              <a:gd name="connsiteX27" fmla="*/ 803365 w 3951514"/>
              <a:gd name="connsiteY27" fmla="*/ 525780 h 1871255"/>
              <a:gd name="connsiteX28" fmla="*/ 855617 w 3951514"/>
              <a:gd name="connsiteY28" fmla="*/ 525780 h 1871255"/>
              <a:gd name="connsiteX29" fmla="*/ 855617 w 3951514"/>
              <a:gd name="connsiteY29" fmla="*/ 591095 h 1871255"/>
              <a:gd name="connsiteX30" fmla="*/ 875211 w 3951514"/>
              <a:gd name="connsiteY30" fmla="*/ 591095 h 1871255"/>
              <a:gd name="connsiteX31" fmla="*/ 875211 w 3951514"/>
              <a:gd name="connsiteY31" fmla="*/ 659675 h 1871255"/>
              <a:gd name="connsiteX32" fmla="*/ 875211 w 3951514"/>
              <a:gd name="connsiteY32" fmla="*/ 659675 h 1871255"/>
              <a:gd name="connsiteX33" fmla="*/ 904602 w 3951514"/>
              <a:gd name="connsiteY33" fmla="*/ 666206 h 1871255"/>
              <a:gd name="connsiteX34" fmla="*/ 914400 w 3951514"/>
              <a:gd name="connsiteY34" fmla="*/ 715192 h 1871255"/>
              <a:gd name="connsiteX35" fmla="*/ 940526 w 3951514"/>
              <a:gd name="connsiteY35" fmla="*/ 724990 h 1871255"/>
              <a:gd name="connsiteX36" fmla="*/ 979714 w 3951514"/>
              <a:gd name="connsiteY36" fmla="*/ 724990 h 1871255"/>
              <a:gd name="connsiteX37" fmla="*/ 979714 w 3951514"/>
              <a:gd name="connsiteY37" fmla="*/ 754380 h 1871255"/>
              <a:gd name="connsiteX38" fmla="*/ 996043 w 3951514"/>
              <a:gd name="connsiteY38" fmla="*/ 754380 h 1871255"/>
              <a:gd name="connsiteX39" fmla="*/ 996043 w 3951514"/>
              <a:gd name="connsiteY39" fmla="*/ 787038 h 1871255"/>
              <a:gd name="connsiteX40" fmla="*/ 1035231 w 3951514"/>
              <a:gd name="connsiteY40" fmla="*/ 787038 h 1871255"/>
              <a:gd name="connsiteX41" fmla="*/ 1035231 w 3951514"/>
              <a:gd name="connsiteY41" fmla="*/ 800100 h 1871255"/>
              <a:gd name="connsiteX42" fmla="*/ 1087483 w 3951514"/>
              <a:gd name="connsiteY42" fmla="*/ 800100 h 1871255"/>
              <a:gd name="connsiteX43" fmla="*/ 1087483 w 3951514"/>
              <a:gd name="connsiteY43" fmla="*/ 836023 h 1871255"/>
              <a:gd name="connsiteX44" fmla="*/ 1107077 w 3951514"/>
              <a:gd name="connsiteY44" fmla="*/ 836023 h 1871255"/>
              <a:gd name="connsiteX45" fmla="*/ 1107077 w 3951514"/>
              <a:gd name="connsiteY45" fmla="*/ 885009 h 1871255"/>
              <a:gd name="connsiteX46" fmla="*/ 1146266 w 3951514"/>
              <a:gd name="connsiteY46" fmla="*/ 885009 h 1871255"/>
              <a:gd name="connsiteX47" fmla="*/ 1146266 w 3951514"/>
              <a:gd name="connsiteY47" fmla="*/ 904603 h 1871255"/>
              <a:gd name="connsiteX48" fmla="*/ 1182188 w 3951514"/>
              <a:gd name="connsiteY48" fmla="*/ 904603 h 1871255"/>
              <a:gd name="connsiteX49" fmla="*/ 1182188 w 3951514"/>
              <a:gd name="connsiteY49" fmla="*/ 930729 h 1871255"/>
              <a:gd name="connsiteX50" fmla="*/ 1214846 w 3951514"/>
              <a:gd name="connsiteY50" fmla="*/ 930729 h 1871255"/>
              <a:gd name="connsiteX51" fmla="*/ 1214846 w 3951514"/>
              <a:gd name="connsiteY51" fmla="*/ 963386 h 1871255"/>
              <a:gd name="connsiteX52" fmla="*/ 1296488 w 3951514"/>
              <a:gd name="connsiteY52" fmla="*/ 963386 h 1871255"/>
              <a:gd name="connsiteX53" fmla="*/ 1296488 w 3951514"/>
              <a:gd name="connsiteY53" fmla="*/ 986246 h 1871255"/>
              <a:gd name="connsiteX54" fmla="*/ 1325880 w 3951514"/>
              <a:gd name="connsiteY54" fmla="*/ 986246 h 1871255"/>
              <a:gd name="connsiteX55" fmla="*/ 1325880 w 3951514"/>
              <a:gd name="connsiteY55" fmla="*/ 1080952 h 1871255"/>
              <a:gd name="connsiteX56" fmla="*/ 1338943 w 3951514"/>
              <a:gd name="connsiteY56" fmla="*/ 1094015 h 1871255"/>
              <a:gd name="connsiteX57" fmla="*/ 1338943 w 3951514"/>
              <a:gd name="connsiteY57" fmla="*/ 1126672 h 1871255"/>
              <a:gd name="connsiteX58" fmla="*/ 1378131 w 3951514"/>
              <a:gd name="connsiteY58" fmla="*/ 1126672 h 1871255"/>
              <a:gd name="connsiteX59" fmla="*/ 1378131 w 3951514"/>
              <a:gd name="connsiteY59" fmla="*/ 1165860 h 1871255"/>
              <a:gd name="connsiteX60" fmla="*/ 1407523 w 3951514"/>
              <a:gd name="connsiteY60" fmla="*/ 1165860 h 1871255"/>
              <a:gd name="connsiteX61" fmla="*/ 1407523 w 3951514"/>
              <a:gd name="connsiteY61" fmla="*/ 1211580 h 1871255"/>
              <a:gd name="connsiteX62" fmla="*/ 1446711 w 3951514"/>
              <a:gd name="connsiteY62" fmla="*/ 1211580 h 1871255"/>
              <a:gd name="connsiteX63" fmla="*/ 1446711 w 3951514"/>
              <a:gd name="connsiteY63" fmla="*/ 1240972 h 1871255"/>
              <a:gd name="connsiteX64" fmla="*/ 1498963 w 3951514"/>
              <a:gd name="connsiteY64" fmla="*/ 1240972 h 1871255"/>
              <a:gd name="connsiteX65" fmla="*/ 1783080 w 3951514"/>
              <a:gd name="connsiteY65" fmla="*/ 1240972 h 1871255"/>
              <a:gd name="connsiteX66" fmla="*/ 1783080 w 3951514"/>
              <a:gd name="connsiteY66" fmla="*/ 1303020 h 1871255"/>
              <a:gd name="connsiteX67" fmla="*/ 1819003 w 3951514"/>
              <a:gd name="connsiteY67" fmla="*/ 1303020 h 1871255"/>
              <a:gd name="connsiteX68" fmla="*/ 1819003 w 3951514"/>
              <a:gd name="connsiteY68" fmla="*/ 1335678 h 1871255"/>
              <a:gd name="connsiteX69" fmla="*/ 1975757 w 3951514"/>
              <a:gd name="connsiteY69" fmla="*/ 1335678 h 1871255"/>
              <a:gd name="connsiteX70" fmla="*/ 1975757 w 3951514"/>
              <a:gd name="connsiteY70" fmla="*/ 1352006 h 1871255"/>
              <a:gd name="connsiteX71" fmla="*/ 2214154 w 3951514"/>
              <a:gd name="connsiteY71" fmla="*/ 1352006 h 1871255"/>
              <a:gd name="connsiteX72" fmla="*/ 2214154 w 3951514"/>
              <a:gd name="connsiteY72" fmla="*/ 1397726 h 1871255"/>
              <a:gd name="connsiteX73" fmla="*/ 2338251 w 3951514"/>
              <a:gd name="connsiteY73" fmla="*/ 1397726 h 1871255"/>
              <a:gd name="connsiteX74" fmla="*/ 2338251 w 3951514"/>
              <a:gd name="connsiteY74" fmla="*/ 1433649 h 1871255"/>
              <a:gd name="connsiteX75" fmla="*/ 2498271 w 3951514"/>
              <a:gd name="connsiteY75" fmla="*/ 1433649 h 1871255"/>
              <a:gd name="connsiteX76" fmla="*/ 2498271 w 3951514"/>
              <a:gd name="connsiteY76" fmla="*/ 1476103 h 1871255"/>
              <a:gd name="connsiteX77" fmla="*/ 2661557 w 3951514"/>
              <a:gd name="connsiteY77" fmla="*/ 1476103 h 1871255"/>
              <a:gd name="connsiteX78" fmla="*/ 2661557 w 3951514"/>
              <a:gd name="connsiteY78" fmla="*/ 1512026 h 1871255"/>
              <a:gd name="connsiteX79" fmla="*/ 2687683 w 3951514"/>
              <a:gd name="connsiteY79" fmla="*/ 1512026 h 1871255"/>
              <a:gd name="connsiteX80" fmla="*/ 2687683 w 3951514"/>
              <a:gd name="connsiteY80" fmla="*/ 1574075 h 1871255"/>
              <a:gd name="connsiteX81" fmla="*/ 2962003 w 3951514"/>
              <a:gd name="connsiteY81" fmla="*/ 1574075 h 1871255"/>
              <a:gd name="connsiteX82" fmla="*/ 2962003 w 3951514"/>
              <a:gd name="connsiteY82" fmla="*/ 1616529 h 1871255"/>
              <a:gd name="connsiteX83" fmla="*/ 3135086 w 3951514"/>
              <a:gd name="connsiteY83" fmla="*/ 1616529 h 1871255"/>
              <a:gd name="connsiteX84" fmla="*/ 3135086 w 3951514"/>
              <a:gd name="connsiteY84" fmla="*/ 1681843 h 1871255"/>
              <a:gd name="connsiteX85" fmla="*/ 3272246 w 3951514"/>
              <a:gd name="connsiteY85" fmla="*/ 1681843 h 1871255"/>
              <a:gd name="connsiteX86" fmla="*/ 3272246 w 3951514"/>
              <a:gd name="connsiteY86" fmla="*/ 1766752 h 1871255"/>
              <a:gd name="connsiteX87" fmla="*/ 3745774 w 3951514"/>
              <a:gd name="connsiteY87" fmla="*/ 1766752 h 1871255"/>
              <a:gd name="connsiteX88" fmla="*/ 3745774 w 3951514"/>
              <a:gd name="connsiteY88" fmla="*/ 1871255 h 1871255"/>
              <a:gd name="connsiteX89" fmla="*/ 3951514 w 3951514"/>
              <a:gd name="connsiteY89" fmla="*/ 1871255 h 1871255"/>
              <a:gd name="connsiteX0" fmla="*/ 0 w 3951514"/>
              <a:gd name="connsiteY0" fmla="*/ 0 h 1871255"/>
              <a:gd name="connsiteX1" fmla="*/ 107768 w 3951514"/>
              <a:gd name="connsiteY1" fmla="*/ 0 h 1871255"/>
              <a:gd name="connsiteX2" fmla="*/ 107768 w 3951514"/>
              <a:gd name="connsiteY2" fmla="*/ 48986 h 1871255"/>
              <a:gd name="connsiteX3" fmla="*/ 261257 w 3951514"/>
              <a:gd name="connsiteY3" fmla="*/ 48986 h 1871255"/>
              <a:gd name="connsiteX4" fmla="*/ 261257 w 3951514"/>
              <a:gd name="connsiteY4" fmla="*/ 81643 h 1871255"/>
              <a:gd name="connsiteX5" fmla="*/ 398417 w 3951514"/>
              <a:gd name="connsiteY5" fmla="*/ 81643 h 1871255"/>
              <a:gd name="connsiteX6" fmla="*/ 398417 w 3951514"/>
              <a:gd name="connsiteY6" fmla="*/ 127363 h 1871255"/>
              <a:gd name="connsiteX7" fmla="*/ 421277 w 3951514"/>
              <a:gd name="connsiteY7" fmla="*/ 127363 h 1871255"/>
              <a:gd name="connsiteX8" fmla="*/ 421277 w 3951514"/>
              <a:gd name="connsiteY8" fmla="*/ 163286 h 1871255"/>
              <a:gd name="connsiteX9" fmla="*/ 450668 w 3951514"/>
              <a:gd name="connsiteY9" fmla="*/ 163286 h 1871255"/>
              <a:gd name="connsiteX10" fmla="*/ 450668 w 3951514"/>
              <a:gd name="connsiteY10" fmla="*/ 271055 h 1871255"/>
              <a:gd name="connsiteX11" fmla="*/ 463731 w 3951514"/>
              <a:gd name="connsiteY11" fmla="*/ 271055 h 1871255"/>
              <a:gd name="connsiteX12" fmla="*/ 463731 w 3951514"/>
              <a:gd name="connsiteY12" fmla="*/ 352698 h 1871255"/>
              <a:gd name="connsiteX13" fmla="*/ 532311 w 3951514"/>
              <a:gd name="connsiteY13" fmla="*/ 352698 h 1871255"/>
              <a:gd name="connsiteX14" fmla="*/ 532311 w 3951514"/>
              <a:gd name="connsiteY14" fmla="*/ 382089 h 1871255"/>
              <a:gd name="connsiteX15" fmla="*/ 568234 w 3951514"/>
              <a:gd name="connsiteY15" fmla="*/ 382089 h 1871255"/>
              <a:gd name="connsiteX16" fmla="*/ 568234 w 3951514"/>
              <a:gd name="connsiteY16" fmla="*/ 404949 h 1871255"/>
              <a:gd name="connsiteX17" fmla="*/ 617220 w 3951514"/>
              <a:gd name="connsiteY17" fmla="*/ 404949 h 1871255"/>
              <a:gd name="connsiteX18" fmla="*/ 617220 w 3951514"/>
              <a:gd name="connsiteY18" fmla="*/ 437606 h 1871255"/>
              <a:gd name="connsiteX19" fmla="*/ 636814 w 3951514"/>
              <a:gd name="connsiteY19" fmla="*/ 437606 h 1871255"/>
              <a:gd name="connsiteX20" fmla="*/ 636814 w 3951514"/>
              <a:gd name="connsiteY20" fmla="*/ 457200 h 1871255"/>
              <a:gd name="connsiteX21" fmla="*/ 669471 w 3951514"/>
              <a:gd name="connsiteY21" fmla="*/ 457200 h 1871255"/>
              <a:gd name="connsiteX22" fmla="*/ 669471 w 3951514"/>
              <a:gd name="connsiteY22" fmla="*/ 457200 h 1871255"/>
              <a:gd name="connsiteX23" fmla="*/ 669471 w 3951514"/>
              <a:gd name="connsiteY23" fmla="*/ 483326 h 1871255"/>
              <a:gd name="connsiteX24" fmla="*/ 760911 w 3951514"/>
              <a:gd name="connsiteY24" fmla="*/ 483326 h 1871255"/>
              <a:gd name="connsiteX25" fmla="*/ 757645 w 3951514"/>
              <a:gd name="connsiteY25" fmla="*/ 506186 h 1871255"/>
              <a:gd name="connsiteX26" fmla="*/ 803365 w 3951514"/>
              <a:gd name="connsiteY26" fmla="*/ 506186 h 1871255"/>
              <a:gd name="connsiteX27" fmla="*/ 803365 w 3951514"/>
              <a:gd name="connsiteY27" fmla="*/ 525780 h 1871255"/>
              <a:gd name="connsiteX28" fmla="*/ 855617 w 3951514"/>
              <a:gd name="connsiteY28" fmla="*/ 525780 h 1871255"/>
              <a:gd name="connsiteX29" fmla="*/ 855617 w 3951514"/>
              <a:gd name="connsiteY29" fmla="*/ 591095 h 1871255"/>
              <a:gd name="connsiteX30" fmla="*/ 875211 w 3951514"/>
              <a:gd name="connsiteY30" fmla="*/ 591095 h 1871255"/>
              <a:gd name="connsiteX31" fmla="*/ 875211 w 3951514"/>
              <a:gd name="connsiteY31" fmla="*/ 659675 h 1871255"/>
              <a:gd name="connsiteX32" fmla="*/ 875211 w 3951514"/>
              <a:gd name="connsiteY32" fmla="*/ 659675 h 1871255"/>
              <a:gd name="connsiteX33" fmla="*/ 904602 w 3951514"/>
              <a:gd name="connsiteY33" fmla="*/ 666206 h 1871255"/>
              <a:gd name="connsiteX34" fmla="*/ 911134 w 3951514"/>
              <a:gd name="connsiteY34" fmla="*/ 721724 h 1871255"/>
              <a:gd name="connsiteX35" fmla="*/ 940526 w 3951514"/>
              <a:gd name="connsiteY35" fmla="*/ 724990 h 1871255"/>
              <a:gd name="connsiteX36" fmla="*/ 979714 w 3951514"/>
              <a:gd name="connsiteY36" fmla="*/ 724990 h 1871255"/>
              <a:gd name="connsiteX37" fmla="*/ 979714 w 3951514"/>
              <a:gd name="connsiteY37" fmla="*/ 754380 h 1871255"/>
              <a:gd name="connsiteX38" fmla="*/ 996043 w 3951514"/>
              <a:gd name="connsiteY38" fmla="*/ 754380 h 1871255"/>
              <a:gd name="connsiteX39" fmla="*/ 996043 w 3951514"/>
              <a:gd name="connsiteY39" fmla="*/ 787038 h 1871255"/>
              <a:gd name="connsiteX40" fmla="*/ 1035231 w 3951514"/>
              <a:gd name="connsiteY40" fmla="*/ 787038 h 1871255"/>
              <a:gd name="connsiteX41" fmla="*/ 1035231 w 3951514"/>
              <a:gd name="connsiteY41" fmla="*/ 800100 h 1871255"/>
              <a:gd name="connsiteX42" fmla="*/ 1087483 w 3951514"/>
              <a:gd name="connsiteY42" fmla="*/ 800100 h 1871255"/>
              <a:gd name="connsiteX43" fmla="*/ 1087483 w 3951514"/>
              <a:gd name="connsiteY43" fmla="*/ 836023 h 1871255"/>
              <a:gd name="connsiteX44" fmla="*/ 1107077 w 3951514"/>
              <a:gd name="connsiteY44" fmla="*/ 836023 h 1871255"/>
              <a:gd name="connsiteX45" fmla="*/ 1107077 w 3951514"/>
              <a:gd name="connsiteY45" fmla="*/ 885009 h 1871255"/>
              <a:gd name="connsiteX46" fmla="*/ 1146266 w 3951514"/>
              <a:gd name="connsiteY46" fmla="*/ 885009 h 1871255"/>
              <a:gd name="connsiteX47" fmla="*/ 1146266 w 3951514"/>
              <a:gd name="connsiteY47" fmla="*/ 904603 h 1871255"/>
              <a:gd name="connsiteX48" fmla="*/ 1182188 w 3951514"/>
              <a:gd name="connsiteY48" fmla="*/ 904603 h 1871255"/>
              <a:gd name="connsiteX49" fmla="*/ 1182188 w 3951514"/>
              <a:gd name="connsiteY49" fmla="*/ 930729 h 1871255"/>
              <a:gd name="connsiteX50" fmla="*/ 1214846 w 3951514"/>
              <a:gd name="connsiteY50" fmla="*/ 930729 h 1871255"/>
              <a:gd name="connsiteX51" fmla="*/ 1214846 w 3951514"/>
              <a:gd name="connsiteY51" fmla="*/ 963386 h 1871255"/>
              <a:gd name="connsiteX52" fmla="*/ 1296488 w 3951514"/>
              <a:gd name="connsiteY52" fmla="*/ 963386 h 1871255"/>
              <a:gd name="connsiteX53" fmla="*/ 1296488 w 3951514"/>
              <a:gd name="connsiteY53" fmla="*/ 986246 h 1871255"/>
              <a:gd name="connsiteX54" fmla="*/ 1325880 w 3951514"/>
              <a:gd name="connsiteY54" fmla="*/ 986246 h 1871255"/>
              <a:gd name="connsiteX55" fmla="*/ 1325880 w 3951514"/>
              <a:gd name="connsiteY55" fmla="*/ 1080952 h 1871255"/>
              <a:gd name="connsiteX56" fmla="*/ 1338943 w 3951514"/>
              <a:gd name="connsiteY56" fmla="*/ 1094015 h 1871255"/>
              <a:gd name="connsiteX57" fmla="*/ 1338943 w 3951514"/>
              <a:gd name="connsiteY57" fmla="*/ 1126672 h 1871255"/>
              <a:gd name="connsiteX58" fmla="*/ 1378131 w 3951514"/>
              <a:gd name="connsiteY58" fmla="*/ 1126672 h 1871255"/>
              <a:gd name="connsiteX59" fmla="*/ 1378131 w 3951514"/>
              <a:gd name="connsiteY59" fmla="*/ 1165860 h 1871255"/>
              <a:gd name="connsiteX60" fmla="*/ 1407523 w 3951514"/>
              <a:gd name="connsiteY60" fmla="*/ 1165860 h 1871255"/>
              <a:gd name="connsiteX61" fmla="*/ 1407523 w 3951514"/>
              <a:gd name="connsiteY61" fmla="*/ 1211580 h 1871255"/>
              <a:gd name="connsiteX62" fmla="*/ 1446711 w 3951514"/>
              <a:gd name="connsiteY62" fmla="*/ 1211580 h 1871255"/>
              <a:gd name="connsiteX63" fmla="*/ 1446711 w 3951514"/>
              <a:gd name="connsiteY63" fmla="*/ 1240972 h 1871255"/>
              <a:gd name="connsiteX64" fmla="*/ 1498963 w 3951514"/>
              <a:gd name="connsiteY64" fmla="*/ 1240972 h 1871255"/>
              <a:gd name="connsiteX65" fmla="*/ 1783080 w 3951514"/>
              <a:gd name="connsiteY65" fmla="*/ 1240972 h 1871255"/>
              <a:gd name="connsiteX66" fmla="*/ 1783080 w 3951514"/>
              <a:gd name="connsiteY66" fmla="*/ 1303020 h 1871255"/>
              <a:gd name="connsiteX67" fmla="*/ 1819003 w 3951514"/>
              <a:gd name="connsiteY67" fmla="*/ 1303020 h 1871255"/>
              <a:gd name="connsiteX68" fmla="*/ 1819003 w 3951514"/>
              <a:gd name="connsiteY68" fmla="*/ 1335678 h 1871255"/>
              <a:gd name="connsiteX69" fmla="*/ 1975757 w 3951514"/>
              <a:gd name="connsiteY69" fmla="*/ 1335678 h 1871255"/>
              <a:gd name="connsiteX70" fmla="*/ 1975757 w 3951514"/>
              <a:gd name="connsiteY70" fmla="*/ 1352006 h 1871255"/>
              <a:gd name="connsiteX71" fmla="*/ 2214154 w 3951514"/>
              <a:gd name="connsiteY71" fmla="*/ 1352006 h 1871255"/>
              <a:gd name="connsiteX72" fmla="*/ 2214154 w 3951514"/>
              <a:gd name="connsiteY72" fmla="*/ 1397726 h 1871255"/>
              <a:gd name="connsiteX73" fmla="*/ 2338251 w 3951514"/>
              <a:gd name="connsiteY73" fmla="*/ 1397726 h 1871255"/>
              <a:gd name="connsiteX74" fmla="*/ 2338251 w 3951514"/>
              <a:gd name="connsiteY74" fmla="*/ 1433649 h 1871255"/>
              <a:gd name="connsiteX75" fmla="*/ 2498271 w 3951514"/>
              <a:gd name="connsiteY75" fmla="*/ 1433649 h 1871255"/>
              <a:gd name="connsiteX76" fmla="*/ 2498271 w 3951514"/>
              <a:gd name="connsiteY76" fmla="*/ 1476103 h 1871255"/>
              <a:gd name="connsiteX77" fmla="*/ 2661557 w 3951514"/>
              <a:gd name="connsiteY77" fmla="*/ 1476103 h 1871255"/>
              <a:gd name="connsiteX78" fmla="*/ 2661557 w 3951514"/>
              <a:gd name="connsiteY78" fmla="*/ 1512026 h 1871255"/>
              <a:gd name="connsiteX79" fmla="*/ 2687683 w 3951514"/>
              <a:gd name="connsiteY79" fmla="*/ 1512026 h 1871255"/>
              <a:gd name="connsiteX80" fmla="*/ 2687683 w 3951514"/>
              <a:gd name="connsiteY80" fmla="*/ 1574075 h 1871255"/>
              <a:gd name="connsiteX81" fmla="*/ 2962003 w 3951514"/>
              <a:gd name="connsiteY81" fmla="*/ 1574075 h 1871255"/>
              <a:gd name="connsiteX82" fmla="*/ 2962003 w 3951514"/>
              <a:gd name="connsiteY82" fmla="*/ 1616529 h 1871255"/>
              <a:gd name="connsiteX83" fmla="*/ 3135086 w 3951514"/>
              <a:gd name="connsiteY83" fmla="*/ 1616529 h 1871255"/>
              <a:gd name="connsiteX84" fmla="*/ 3135086 w 3951514"/>
              <a:gd name="connsiteY84" fmla="*/ 1681843 h 1871255"/>
              <a:gd name="connsiteX85" fmla="*/ 3272246 w 3951514"/>
              <a:gd name="connsiteY85" fmla="*/ 1681843 h 1871255"/>
              <a:gd name="connsiteX86" fmla="*/ 3272246 w 3951514"/>
              <a:gd name="connsiteY86" fmla="*/ 1766752 h 1871255"/>
              <a:gd name="connsiteX87" fmla="*/ 3745774 w 3951514"/>
              <a:gd name="connsiteY87" fmla="*/ 1766752 h 1871255"/>
              <a:gd name="connsiteX88" fmla="*/ 3745774 w 3951514"/>
              <a:gd name="connsiteY88" fmla="*/ 1871255 h 1871255"/>
              <a:gd name="connsiteX89" fmla="*/ 3951514 w 3951514"/>
              <a:gd name="connsiteY89" fmla="*/ 1871255 h 1871255"/>
              <a:gd name="connsiteX0" fmla="*/ 0 w 3951514"/>
              <a:gd name="connsiteY0" fmla="*/ 0 h 1871255"/>
              <a:gd name="connsiteX1" fmla="*/ 107768 w 3951514"/>
              <a:gd name="connsiteY1" fmla="*/ 0 h 1871255"/>
              <a:gd name="connsiteX2" fmla="*/ 107768 w 3951514"/>
              <a:gd name="connsiteY2" fmla="*/ 48986 h 1871255"/>
              <a:gd name="connsiteX3" fmla="*/ 261257 w 3951514"/>
              <a:gd name="connsiteY3" fmla="*/ 48986 h 1871255"/>
              <a:gd name="connsiteX4" fmla="*/ 261257 w 3951514"/>
              <a:gd name="connsiteY4" fmla="*/ 81643 h 1871255"/>
              <a:gd name="connsiteX5" fmla="*/ 398417 w 3951514"/>
              <a:gd name="connsiteY5" fmla="*/ 81643 h 1871255"/>
              <a:gd name="connsiteX6" fmla="*/ 398417 w 3951514"/>
              <a:gd name="connsiteY6" fmla="*/ 127363 h 1871255"/>
              <a:gd name="connsiteX7" fmla="*/ 421277 w 3951514"/>
              <a:gd name="connsiteY7" fmla="*/ 127363 h 1871255"/>
              <a:gd name="connsiteX8" fmla="*/ 421277 w 3951514"/>
              <a:gd name="connsiteY8" fmla="*/ 163286 h 1871255"/>
              <a:gd name="connsiteX9" fmla="*/ 450668 w 3951514"/>
              <a:gd name="connsiteY9" fmla="*/ 163286 h 1871255"/>
              <a:gd name="connsiteX10" fmla="*/ 450668 w 3951514"/>
              <a:gd name="connsiteY10" fmla="*/ 271055 h 1871255"/>
              <a:gd name="connsiteX11" fmla="*/ 463731 w 3951514"/>
              <a:gd name="connsiteY11" fmla="*/ 271055 h 1871255"/>
              <a:gd name="connsiteX12" fmla="*/ 463731 w 3951514"/>
              <a:gd name="connsiteY12" fmla="*/ 352698 h 1871255"/>
              <a:gd name="connsiteX13" fmla="*/ 532311 w 3951514"/>
              <a:gd name="connsiteY13" fmla="*/ 352698 h 1871255"/>
              <a:gd name="connsiteX14" fmla="*/ 532311 w 3951514"/>
              <a:gd name="connsiteY14" fmla="*/ 382089 h 1871255"/>
              <a:gd name="connsiteX15" fmla="*/ 568234 w 3951514"/>
              <a:gd name="connsiteY15" fmla="*/ 382089 h 1871255"/>
              <a:gd name="connsiteX16" fmla="*/ 568234 w 3951514"/>
              <a:gd name="connsiteY16" fmla="*/ 404949 h 1871255"/>
              <a:gd name="connsiteX17" fmla="*/ 617220 w 3951514"/>
              <a:gd name="connsiteY17" fmla="*/ 404949 h 1871255"/>
              <a:gd name="connsiteX18" fmla="*/ 617220 w 3951514"/>
              <a:gd name="connsiteY18" fmla="*/ 437606 h 1871255"/>
              <a:gd name="connsiteX19" fmla="*/ 636814 w 3951514"/>
              <a:gd name="connsiteY19" fmla="*/ 437606 h 1871255"/>
              <a:gd name="connsiteX20" fmla="*/ 636814 w 3951514"/>
              <a:gd name="connsiteY20" fmla="*/ 457200 h 1871255"/>
              <a:gd name="connsiteX21" fmla="*/ 669471 w 3951514"/>
              <a:gd name="connsiteY21" fmla="*/ 457200 h 1871255"/>
              <a:gd name="connsiteX22" fmla="*/ 669471 w 3951514"/>
              <a:gd name="connsiteY22" fmla="*/ 457200 h 1871255"/>
              <a:gd name="connsiteX23" fmla="*/ 669471 w 3951514"/>
              <a:gd name="connsiteY23" fmla="*/ 483326 h 1871255"/>
              <a:gd name="connsiteX24" fmla="*/ 760911 w 3951514"/>
              <a:gd name="connsiteY24" fmla="*/ 483326 h 1871255"/>
              <a:gd name="connsiteX25" fmla="*/ 757645 w 3951514"/>
              <a:gd name="connsiteY25" fmla="*/ 506186 h 1871255"/>
              <a:gd name="connsiteX26" fmla="*/ 803365 w 3951514"/>
              <a:gd name="connsiteY26" fmla="*/ 506186 h 1871255"/>
              <a:gd name="connsiteX27" fmla="*/ 803365 w 3951514"/>
              <a:gd name="connsiteY27" fmla="*/ 525780 h 1871255"/>
              <a:gd name="connsiteX28" fmla="*/ 855617 w 3951514"/>
              <a:gd name="connsiteY28" fmla="*/ 525780 h 1871255"/>
              <a:gd name="connsiteX29" fmla="*/ 855617 w 3951514"/>
              <a:gd name="connsiteY29" fmla="*/ 591095 h 1871255"/>
              <a:gd name="connsiteX30" fmla="*/ 875211 w 3951514"/>
              <a:gd name="connsiteY30" fmla="*/ 591095 h 1871255"/>
              <a:gd name="connsiteX31" fmla="*/ 875211 w 3951514"/>
              <a:gd name="connsiteY31" fmla="*/ 659675 h 1871255"/>
              <a:gd name="connsiteX32" fmla="*/ 875211 w 3951514"/>
              <a:gd name="connsiteY32" fmla="*/ 659675 h 1871255"/>
              <a:gd name="connsiteX33" fmla="*/ 907867 w 3951514"/>
              <a:gd name="connsiteY33" fmla="*/ 659675 h 1871255"/>
              <a:gd name="connsiteX34" fmla="*/ 911134 w 3951514"/>
              <a:gd name="connsiteY34" fmla="*/ 721724 h 1871255"/>
              <a:gd name="connsiteX35" fmla="*/ 940526 w 3951514"/>
              <a:gd name="connsiteY35" fmla="*/ 724990 h 1871255"/>
              <a:gd name="connsiteX36" fmla="*/ 979714 w 3951514"/>
              <a:gd name="connsiteY36" fmla="*/ 724990 h 1871255"/>
              <a:gd name="connsiteX37" fmla="*/ 979714 w 3951514"/>
              <a:gd name="connsiteY37" fmla="*/ 754380 h 1871255"/>
              <a:gd name="connsiteX38" fmla="*/ 996043 w 3951514"/>
              <a:gd name="connsiteY38" fmla="*/ 754380 h 1871255"/>
              <a:gd name="connsiteX39" fmla="*/ 996043 w 3951514"/>
              <a:gd name="connsiteY39" fmla="*/ 787038 h 1871255"/>
              <a:gd name="connsiteX40" fmla="*/ 1035231 w 3951514"/>
              <a:gd name="connsiteY40" fmla="*/ 787038 h 1871255"/>
              <a:gd name="connsiteX41" fmla="*/ 1035231 w 3951514"/>
              <a:gd name="connsiteY41" fmla="*/ 800100 h 1871255"/>
              <a:gd name="connsiteX42" fmla="*/ 1087483 w 3951514"/>
              <a:gd name="connsiteY42" fmla="*/ 800100 h 1871255"/>
              <a:gd name="connsiteX43" fmla="*/ 1087483 w 3951514"/>
              <a:gd name="connsiteY43" fmla="*/ 836023 h 1871255"/>
              <a:gd name="connsiteX44" fmla="*/ 1107077 w 3951514"/>
              <a:gd name="connsiteY44" fmla="*/ 836023 h 1871255"/>
              <a:gd name="connsiteX45" fmla="*/ 1107077 w 3951514"/>
              <a:gd name="connsiteY45" fmla="*/ 885009 h 1871255"/>
              <a:gd name="connsiteX46" fmla="*/ 1146266 w 3951514"/>
              <a:gd name="connsiteY46" fmla="*/ 885009 h 1871255"/>
              <a:gd name="connsiteX47" fmla="*/ 1146266 w 3951514"/>
              <a:gd name="connsiteY47" fmla="*/ 904603 h 1871255"/>
              <a:gd name="connsiteX48" fmla="*/ 1182188 w 3951514"/>
              <a:gd name="connsiteY48" fmla="*/ 904603 h 1871255"/>
              <a:gd name="connsiteX49" fmla="*/ 1182188 w 3951514"/>
              <a:gd name="connsiteY49" fmla="*/ 930729 h 1871255"/>
              <a:gd name="connsiteX50" fmla="*/ 1214846 w 3951514"/>
              <a:gd name="connsiteY50" fmla="*/ 930729 h 1871255"/>
              <a:gd name="connsiteX51" fmla="*/ 1214846 w 3951514"/>
              <a:gd name="connsiteY51" fmla="*/ 963386 h 1871255"/>
              <a:gd name="connsiteX52" fmla="*/ 1296488 w 3951514"/>
              <a:gd name="connsiteY52" fmla="*/ 963386 h 1871255"/>
              <a:gd name="connsiteX53" fmla="*/ 1296488 w 3951514"/>
              <a:gd name="connsiteY53" fmla="*/ 986246 h 1871255"/>
              <a:gd name="connsiteX54" fmla="*/ 1325880 w 3951514"/>
              <a:gd name="connsiteY54" fmla="*/ 986246 h 1871255"/>
              <a:gd name="connsiteX55" fmla="*/ 1325880 w 3951514"/>
              <a:gd name="connsiteY55" fmla="*/ 1080952 h 1871255"/>
              <a:gd name="connsiteX56" fmla="*/ 1338943 w 3951514"/>
              <a:gd name="connsiteY56" fmla="*/ 1094015 h 1871255"/>
              <a:gd name="connsiteX57" fmla="*/ 1338943 w 3951514"/>
              <a:gd name="connsiteY57" fmla="*/ 1126672 h 1871255"/>
              <a:gd name="connsiteX58" fmla="*/ 1378131 w 3951514"/>
              <a:gd name="connsiteY58" fmla="*/ 1126672 h 1871255"/>
              <a:gd name="connsiteX59" fmla="*/ 1378131 w 3951514"/>
              <a:gd name="connsiteY59" fmla="*/ 1165860 h 1871255"/>
              <a:gd name="connsiteX60" fmla="*/ 1407523 w 3951514"/>
              <a:gd name="connsiteY60" fmla="*/ 1165860 h 1871255"/>
              <a:gd name="connsiteX61" fmla="*/ 1407523 w 3951514"/>
              <a:gd name="connsiteY61" fmla="*/ 1211580 h 1871255"/>
              <a:gd name="connsiteX62" fmla="*/ 1446711 w 3951514"/>
              <a:gd name="connsiteY62" fmla="*/ 1211580 h 1871255"/>
              <a:gd name="connsiteX63" fmla="*/ 1446711 w 3951514"/>
              <a:gd name="connsiteY63" fmla="*/ 1240972 h 1871255"/>
              <a:gd name="connsiteX64" fmla="*/ 1498963 w 3951514"/>
              <a:gd name="connsiteY64" fmla="*/ 1240972 h 1871255"/>
              <a:gd name="connsiteX65" fmla="*/ 1783080 w 3951514"/>
              <a:gd name="connsiteY65" fmla="*/ 1240972 h 1871255"/>
              <a:gd name="connsiteX66" fmla="*/ 1783080 w 3951514"/>
              <a:gd name="connsiteY66" fmla="*/ 1303020 h 1871255"/>
              <a:gd name="connsiteX67" fmla="*/ 1819003 w 3951514"/>
              <a:gd name="connsiteY67" fmla="*/ 1303020 h 1871255"/>
              <a:gd name="connsiteX68" fmla="*/ 1819003 w 3951514"/>
              <a:gd name="connsiteY68" fmla="*/ 1335678 h 1871255"/>
              <a:gd name="connsiteX69" fmla="*/ 1975757 w 3951514"/>
              <a:gd name="connsiteY69" fmla="*/ 1335678 h 1871255"/>
              <a:gd name="connsiteX70" fmla="*/ 1975757 w 3951514"/>
              <a:gd name="connsiteY70" fmla="*/ 1352006 h 1871255"/>
              <a:gd name="connsiteX71" fmla="*/ 2214154 w 3951514"/>
              <a:gd name="connsiteY71" fmla="*/ 1352006 h 1871255"/>
              <a:gd name="connsiteX72" fmla="*/ 2214154 w 3951514"/>
              <a:gd name="connsiteY72" fmla="*/ 1397726 h 1871255"/>
              <a:gd name="connsiteX73" fmla="*/ 2338251 w 3951514"/>
              <a:gd name="connsiteY73" fmla="*/ 1397726 h 1871255"/>
              <a:gd name="connsiteX74" fmla="*/ 2338251 w 3951514"/>
              <a:gd name="connsiteY74" fmla="*/ 1433649 h 1871255"/>
              <a:gd name="connsiteX75" fmla="*/ 2498271 w 3951514"/>
              <a:gd name="connsiteY75" fmla="*/ 1433649 h 1871255"/>
              <a:gd name="connsiteX76" fmla="*/ 2498271 w 3951514"/>
              <a:gd name="connsiteY76" fmla="*/ 1476103 h 1871255"/>
              <a:gd name="connsiteX77" fmla="*/ 2661557 w 3951514"/>
              <a:gd name="connsiteY77" fmla="*/ 1476103 h 1871255"/>
              <a:gd name="connsiteX78" fmla="*/ 2661557 w 3951514"/>
              <a:gd name="connsiteY78" fmla="*/ 1512026 h 1871255"/>
              <a:gd name="connsiteX79" fmla="*/ 2687683 w 3951514"/>
              <a:gd name="connsiteY79" fmla="*/ 1512026 h 1871255"/>
              <a:gd name="connsiteX80" fmla="*/ 2687683 w 3951514"/>
              <a:gd name="connsiteY80" fmla="*/ 1574075 h 1871255"/>
              <a:gd name="connsiteX81" fmla="*/ 2962003 w 3951514"/>
              <a:gd name="connsiteY81" fmla="*/ 1574075 h 1871255"/>
              <a:gd name="connsiteX82" fmla="*/ 2962003 w 3951514"/>
              <a:gd name="connsiteY82" fmla="*/ 1616529 h 1871255"/>
              <a:gd name="connsiteX83" fmla="*/ 3135086 w 3951514"/>
              <a:gd name="connsiteY83" fmla="*/ 1616529 h 1871255"/>
              <a:gd name="connsiteX84" fmla="*/ 3135086 w 3951514"/>
              <a:gd name="connsiteY84" fmla="*/ 1681843 h 1871255"/>
              <a:gd name="connsiteX85" fmla="*/ 3272246 w 3951514"/>
              <a:gd name="connsiteY85" fmla="*/ 1681843 h 1871255"/>
              <a:gd name="connsiteX86" fmla="*/ 3272246 w 3951514"/>
              <a:gd name="connsiteY86" fmla="*/ 1766752 h 1871255"/>
              <a:gd name="connsiteX87" fmla="*/ 3745774 w 3951514"/>
              <a:gd name="connsiteY87" fmla="*/ 1766752 h 1871255"/>
              <a:gd name="connsiteX88" fmla="*/ 3745774 w 3951514"/>
              <a:gd name="connsiteY88" fmla="*/ 1871255 h 1871255"/>
              <a:gd name="connsiteX89" fmla="*/ 3951514 w 3951514"/>
              <a:gd name="connsiteY89" fmla="*/ 1871255 h 1871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3951514" h="1871255">
                <a:moveTo>
                  <a:pt x="0" y="0"/>
                </a:moveTo>
                <a:lnTo>
                  <a:pt x="107768" y="0"/>
                </a:lnTo>
                <a:lnTo>
                  <a:pt x="107768" y="48986"/>
                </a:lnTo>
                <a:lnTo>
                  <a:pt x="261257" y="48986"/>
                </a:lnTo>
                <a:lnTo>
                  <a:pt x="261257" y="81643"/>
                </a:lnTo>
                <a:lnTo>
                  <a:pt x="398417" y="81643"/>
                </a:lnTo>
                <a:lnTo>
                  <a:pt x="398417" y="127363"/>
                </a:lnTo>
                <a:lnTo>
                  <a:pt x="421277" y="127363"/>
                </a:lnTo>
                <a:lnTo>
                  <a:pt x="421277" y="163286"/>
                </a:lnTo>
                <a:lnTo>
                  <a:pt x="450668" y="163286"/>
                </a:lnTo>
                <a:lnTo>
                  <a:pt x="450668" y="271055"/>
                </a:lnTo>
                <a:lnTo>
                  <a:pt x="463731" y="271055"/>
                </a:lnTo>
                <a:lnTo>
                  <a:pt x="463731" y="352698"/>
                </a:lnTo>
                <a:lnTo>
                  <a:pt x="532311" y="352698"/>
                </a:lnTo>
                <a:lnTo>
                  <a:pt x="532311" y="382089"/>
                </a:lnTo>
                <a:lnTo>
                  <a:pt x="568234" y="382089"/>
                </a:lnTo>
                <a:lnTo>
                  <a:pt x="568234" y="404949"/>
                </a:lnTo>
                <a:lnTo>
                  <a:pt x="617220" y="404949"/>
                </a:lnTo>
                <a:lnTo>
                  <a:pt x="617220" y="437606"/>
                </a:lnTo>
                <a:lnTo>
                  <a:pt x="636814" y="437606"/>
                </a:lnTo>
                <a:lnTo>
                  <a:pt x="636814" y="457200"/>
                </a:lnTo>
                <a:lnTo>
                  <a:pt x="669471" y="457200"/>
                </a:lnTo>
                <a:lnTo>
                  <a:pt x="669471" y="457200"/>
                </a:lnTo>
                <a:lnTo>
                  <a:pt x="669471" y="483326"/>
                </a:lnTo>
                <a:lnTo>
                  <a:pt x="760911" y="483326"/>
                </a:lnTo>
                <a:lnTo>
                  <a:pt x="757645" y="506186"/>
                </a:lnTo>
                <a:lnTo>
                  <a:pt x="803365" y="506186"/>
                </a:lnTo>
                <a:lnTo>
                  <a:pt x="803365" y="525780"/>
                </a:lnTo>
                <a:lnTo>
                  <a:pt x="855617" y="525780"/>
                </a:lnTo>
                <a:lnTo>
                  <a:pt x="855617" y="591095"/>
                </a:lnTo>
                <a:lnTo>
                  <a:pt x="875211" y="591095"/>
                </a:lnTo>
                <a:lnTo>
                  <a:pt x="875211" y="659675"/>
                </a:lnTo>
                <a:lnTo>
                  <a:pt x="875211" y="659675"/>
                </a:lnTo>
                <a:lnTo>
                  <a:pt x="907867" y="659675"/>
                </a:lnTo>
                <a:lnTo>
                  <a:pt x="911134" y="721724"/>
                </a:lnTo>
                <a:lnTo>
                  <a:pt x="940526" y="724990"/>
                </a:lnTo>
                <a:lnTo>
                  <a:pt x="979714" y="724990"/>
                </a:lnTo>
                <a:lnTo>
                  <a:pt x="979714" y="754380"/>
                </a:lnTo>
                <a:lnTo>
                  <a:pt x="996043" y="754380"/>
                </a:lnTo>
                <a:lnTo>
                  <a:pt x="996043" y="787038"/>
                </a:lnTo>
                <a:lnTo>
                  <a:pt x="1035231" y="787038"/>
                </a:lnTo>
                <a:lnTo>
                  <a:pt x="1035231" y="800100"/>
                </a:lnTo>
                <a:lnTo>
                  <a:pt x="1087483" y="800100"/>
                </a:lnTo>
                <a:lnTo>
                  <a:pt x="1087483" y="836023"/>
                </a:lnTo>
                <a:lnTo>
                  <a:pt x="1107077" y="836023"/>
                </a:lnTo>
                <a:lnTo>
                  <a:pt x="1107077" y="885009"/>
                </a:lnTo>
                <a:lnTo>
                  <a:pt x="1146266" y="885009"/>
                </a:lnTo>
                <a:lnTo>
                  <a:pt x="1146266" y="904603"/>
                </a:lnTo>
                <a:lnTo>
                  <a:pt x="1182188" y="904603"/>
                </a:lnTo>
                <a:lnTo>
                  <a:pt x="1182188" y="930729"/>
                </a:lnTo>
                <a:lnTo>
                  <a:pt x="1214846" y="930729"/>
                </a:lnTo>
                <a:lnTo>
                  <a:pt x="1214846" y="963386"/>
                </a:lnTo>
                <a:lnTo>
                  <a:pt x="1296488" y="963386"/>
                </a:lnTo>
                <a:lnTo>
                  <a:pt x="1296488" y="986246"/>
                </a:lnTo>
                <a:lnTo>
                  <a:pt x="1325880" y="986246"/>
                </a:lnTo>
                <a:lnTo>
                  <a:pt x="1325880" y="1080952"/>
                </a:lnTo>
                <a:lnTo>
                  <a:pt x="1338943" y="1094015"/>
                </a:lnTo>
                <a:lnTo>
                  <a:pt x="1338943" y="1126672"/>
                </a:lnTo>
                <a:lnTo>
                  <a:pt x="1378131" y="1126672"/>
                </a:lnTo>
                <a:lnTo>
                  <a:pt x="1378131" y="1165860"/>
                </a:lnTo>
                <a:lnTo>
                  <a:pt x="1407523" y="1165860"/>
                </a:lnTo>
                <a:lnTo>
                  <a:pt x="1407523" y="1211580"/>
                </a:lnTo>
                <a:lnTo>
                  <a:pt x="1446711" y="1211580"/>
                </a:lnTo>
                <a:lnTo>
                  <a:pt x="1446711" y="1240972"/>
                </a:lnTo>
                <a:lnTo>
                  <a:pt x="1498963" y="1240972"/>
                </a:lnTo>
                <a:lnTo>
                  <a:pt x="1783080" y="1240972"/>
                </a:lnTo>
                <a:lnTo>
                  <a:pt x="1783080" y="1303020"/>
                </a:lnTo>
                <a:lnTo>
                  <a:pt x="1819003" y="1303020"/>
                </a:lnTo>
                <a:lnTo>
                  <a:pt x="1819003" y="1335678"/>
                </a:lnTo>
                <a:lnTo>
                  <a:pt x="1975757" y="1335678"/>
                </a:lnTo>
                <a:lnTo>
                  <a:pt x="1975757" y="1352006"/>
                </a:lnTo>
                <a:lnTo>
                  <a:pt x="2214154" y="1352006"/>
                </a:lnTo>
                <a:lnTo>
                  <a:pt x="2214154" y="1397726"/>
                </a:lnTo>
                <a:lnTo>
                  <a:pt x="2338251" y="1397726"/>
                </a:lnTo>
                <a:lnTo>
                  <a:pt x="2338251" y="1433649"/>
                </a:lnTo>
                <a:lnTo>
                  <a:pt x="2498271" y="1433649"/>
                </a:lnTo>
                <a:lnTo>
                  <a:pt x="2498271" y="1476103"/>
                </a:lnTo>
                <a:lnTo>
                  <a:pt x="2661557" y="1476103"/>
                </a:lnTo>
                <a:lnTo>
                  <a:pt x="2661557" y="1512026"/>
                </a:lnTo>
                <a:lnTo>
                  <a:pt x="2687683" y="1512026"/>
                </a:lnTo>
                <a:lnTo>
                  <a:pt x="2687683" y="1574075"/>
                </a:lnTo>
                <a:lnTo>
                  <a:pt x="2962003" y="1574075"/>
                </a:lnTo>
                <a:lnTo>
                  <a:pt x="2962003" y="1616529"/>
                </a:lnTo>
                <a:lnTo>
                  <a:pt x="3135086" y="1616529"/>
                </a:lnTo>
                <a:lnTo>
                  <a:pt x="3135086" y="1681843"/>
                </a:lnTo>
                <a:lnTo>
                  <a:pt x="3272246" y="1681843"/>
                </a:lnTo>
                <a:lnTo>
                  <a:pt x="3272246" y="1766752"/>
                </a:lnTo>
                <a:lnTo>
                  <a:pt x="3745774" y="1766752"/>
                </a:lnTo>
                <a:lnTo>
                  <a:pt x="3745774" y="1871255"/>
                </a:lnTo>
                <a:lnTo>
                  <a:pt x="3951514" y="1871255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8" name="Freeform: Shape 237">
            <a:extLst>
              <a:ext uri="{FF2B5EF4-FFF2-40B4-BE49-F238E27FC236}">
                <a16:creationId xmlns:a16="http://schemas.microsoft.com/office/drawing/2014/main" id="{A9BC497A-E557-4B6E-BF16-E64C39B0504B}"/>
              </a:ext>
            </a:extLst>
          </p:cNvPr>
          <p:cNvSpPr/>
          <p:nvPr/>
        </p:nvSpPr>
        <p:spPr bwMode="auto">
          <a:xfrm>
            <a:off x="7057209" y="1812471"/>
            <a:ext cx="3298371" cy="1796143"/>
          </a:xfrm>
          <a:custGeom>
            <a:avLst/>
            <a:gdLst>
              <a:gd name="connsiteX0" fmla="*/ 0 w 3298371"/>
              <a:gd name="connsiteY0" fmla="*/ 0 h 1796143"/>
              <a:gd name="connsiteX1" fmla="*/ 65314 w 3298371"/>
              <a:gd name="connsiteY1" fmla="*/ 0 h 1796143"/>
              <a:gd name="connsiteX2" fmla="*/ 65314 w 3298371"/>
              <a:gd name="connsiteY2" fmla="*/ 32658 h 1796143"/>
              <a:gd name="connsiteX3" fmla="*/ 160020 w 3298371"/>
              <a:gd name="connsiteY3" fmla="*/ 32658 h 1796143"/>
              <a:gd name="connsiteX4" fmla="*/ 160020 w 3298371"/>
              <a:gd name="connsiteY4" fmla="*/ 78378 h 1796143"/>
              <a:gd name="connsiteX5" fmla="*/ 179614 w 3298371"/>
              <a:gd name="connsiteY5" fmla="*/ 78378 h 1796143"/>
              <a:gd name="connsiteX6" fmla="*/ 179614 w 3298371"/>
              <a:gd name="connsiteY6" fmla="*/ 153489 h 1796143"/>
              <a:gd name="connsiteX7" fmla="*/ 205740 w 3298371"/>
              <a:gd name="connsiteY7" fmla="*/ 153489 h 1796143"/>
              <a:gd name="connsiteX8" fmla="*/ 205740 w 3298371"/>
              <a:gd name="connsiteY8" fmla="*/ 176349 h 1796143"/>
              <a:gd name="connsiteX9" fmla="*/ 257991 w 3298371"/>
              <a:gd name="connsiteY9" fmla="*/ 176349 h 1796143"/>
              <a:gd name="connsiteX10" fmla="*/ 257991 w 3298371"/>
              <a:gd name="connsiteY10" fmla="*/ 205740 h 1796143"/>
              <a:gd name="connsiteX11" fmla="*/ 300445 w 3298371"/>
              <a:gd name="connsiteY11" fmla="*/ 205740 h 1796143"/>
              <a:gd name="connsiteX12" fmla="*/ 300445 w 3298371"/>
              <a:gd name="connsiteY12" fmla="*/ 228600 h 1796143"/>
              <a:gd name="connsiteX13" fmla="*/ 326571 w 3298371"/>
              <a:gd name="connsiteY13" fmla="*/ 228600 h 1796143"/>
              <a:gd name="connsiteX14" fmla="*/ 326571 w 3298371"/>
              <a:gd name="connsiteY14" fmla="*/ 277586 h 1796143"/>
              <a:gd name="connsiteX15" fmla="*/ 349431 w 3298371"/>
              <a:gd name="connsiteY15" fmla="*/ 277586 h 1796143"/>
              <a:gd name="connsiteX16" fmla="*/ 349431 w 3298371"/>
              <a:gd name="connsiteY16" fmla="*/ 316775 h 1796143"/>
              <a:gd name="connsiteX17" fmla="*/ 385354 w 3298371"/>
              <a:gd name="connsiteY17" fmla="*/ 316775 h 1796143"/>
              <a:gd name="connsiteX18" fmla="*/ 388619 w 3298371"/>
              <a:gd name="connsiteY18" fmla="*/ 320040 h 1796143"/>
              <a:gd name="connsiteX19" fmla="*/ 388619 w 3298371"/>
              <a:gd name="connsiteY19" fmla="*/ 362495 h 1796143"/>
              <a:gd name="connsiteX20" fmla="*/ 427808 w 3298371"/>
              <a:gd name="connsiteY20" fmla="*/ 362495 h 1796143"/>
              <a:gd name="connsiteX21" fmla="*/ 427808 w 3298371"/>
              <a:gd name="connsiteY21" fmla="*/ 450669 h 1796143"/>
              <a:gd name="connsiteX22" fmla="*/ 447402 w 3298371"/>
              <a:gd name="connsiteY22" fmla="*/ 450669 h 1796143"/>
              <a:gd name="connsiteX23" fmla="*/ 447402 w 3298371"/>
              <a:gd name="connsiteY23" fmla="*/ 535578 h 1796143"/>
              <a:gd name="connsiteX24" fmla="*/ 460465 w 3298371"/>
              <a:gd name="connsiteY24" fmla="*/ 535578 h 1796143"/>
              <a:gd name="connsiteX25" fmla="*/ 460465 w 3298371"/>
              <a:gd name="connsiteY25" fmla="*/ 617220 h 1796143"/>
              <a:gd name="connsiteX26" fmla="*/ 483325 w 3298371"/>
              <a:gd name="connsiteY26" fmla="*/ 617220 h 1796143"/>
              <a:gd name="connsiteX27" fmla="*/ 483325 w 3298371"/>
              <a:gd name="connsiteY27" fmla="*/ 676003 h 1796143"/>
              <a:gd name="connsiteX28" fmla="*/ 529045 w 3298371"/>
              <a:gd name="connsiteY28" fmla="*/ 676003 h 1796143"/>
              <a:gd name="connsiteX29" fmla="*/ 529045 w 3298371"/>
              <a:gd name="connsiteY29" fmla="*/ 708660 h 1796143"/>
              <a:gd name="connsiteX30" fmla="*/ 545374 w 3298371"/>
              <a:gd name="connsiteY30" fmla="*/ 708660 h 1796143"/>
              <a:gd name="connsiteX31" fmla="*/ 545374 w 3298371"/>
              <a:gd name="connsiteY31" fmla="*/ 760912 h 1796143"/>
              <a:gd name="connsiteX32" fmla="*/ 708660 w 3298371"/>
              <a:gd name="connsiteY32" fmla="*/ 760912 h 1796143"/>
              <a:gd name="connsiteX33" fmla="*/ 708660 w 3298371"/>
              <a:gd name="connsiteY33" fmla="*/ 813163 h 1796143"/>
              <a:gd name="connsiteX34" fmla="*/ 738051 w 3298371"/>
              <a:gd name="connsiteY34" fmla="*/ 813163 h 1796143"/>
              <a:gd name="connsiteX35" fmla="*/ 738051 w 3298371"/>
              <a:gd name="connsiteY35" fmla="*/ 868680 h 1796143"/>
              <a:gd name="connsiteX36" fmla="*/ 806631 w 3298371"/>
              <a:gd name="connsiteY36" fmla="*/ 868680 h 1796143"/>
              <a:gd name="connsiteX37" fmla="*/ 806631 w 3298371"/>
              <a:gd name="connsiteY37" fmla="*/ 898072 h 1796143"/>
              <a:gd name="connsiteX38" fmla="*/ 852351 w 3298371"/>
              <a:gd name="connsiteY38" fmla="*/ 898072 h 1796143"/>
              <a:gd name="connsiteX39" fmla="*/ 852351 w 3298371"/>
              <a:gd name="connsiteY39" fmla="*/ 927463 h 1796143"/>
              <a:gd name="connsiteX40" fmla="*/ 868680 w 3298371"/>
              <a:gd name="connsiteY40" fmla="*/ 927463 h 1796143"/>
              <a:gd name="connsiteX41" fmla="*/ 868680 w 3298371"/>
              <a:gd name="connsiteY41" fmla="*/ 960120 h 1796143"/>
              <a:gd name="connsiteX42" fmla="*/ 894805 w 3298371"/>
              <a:gd name="connsiteY42" fmla="*/ 960120 h 1796143"/>
              <a:gd name="connsiteX43" fmla="*/ 894805 w 3298371"/>
              <a:gd name="connsiteY43" fmla="*/ 1035232 h 1796143"/>
              <a:gd name="connsiteX44" fmla="*/ 956854 w 3298371"/>
              <a:gd name="connsiteY44" fmla="*/ 1035232 h 1796143"/>
              <a:gd name="connsiteX45" fmla="*/ 956854 w 3298371"/>
              <a:gd name="connsiteY45" fmla="*/ 1071155 h 1796143"/>
              <a:gd name="connsiteX46" fmla="*/ 986245 w 3298371"/>
              <a:gd name="connsiteY46" fmla="*/ 1071155 h 1796143"/>
              <a:gd name="connsiteX47" fmla="*/ 986245 w 3298371"/>
              <a:gd name="connsiteY47" fmla="*/ 1094015 h 1796143"/>
              <a:gd name="connsiteX48" fmla="*/ 1009105 w 3298371"/>
              <a:gd name="connsiteY48" fmla="*/ 1094015 h 1796143"/>
              <a:gd name="connsiteX49" fmla="*/ 1009105 w 3298371"/>
              <a:gd name="connsiteY49" fmla="*/ 1123406 h 1796143"/>
              <a:gd name="connsiteX50" fmla="*/ 1191985 w 3298371"/>
              <a:gd name="connsiteY50" fmla="*/ 1123406 h 1796143"/>
              <a:gd name="connsiteX51" fmla="*/ 1191985 w 3298371"/>
              <a:gd name="connsiteY51" fmla="*/ 1156063 h 1796143"/>
              <a:gd name="connsiteX52" fmla="*/ 1224642 w 3298371"/>
              <a:gd name="connsiteY52" fmla="*/ 1156063 h 1796143"/>
              <a:gd name="connsiteX53" fmla="*/ 1224642 w 3298371"/>
              <a:gd name="connsiteY53" fmla="*/ 1178923 h 1796143"/>
              <a:gd name="connsiteX54" fmla="*/ 1299754 w 3298371"/>
              <a:gd name="connsiteY54" fmla="*/ 1178923 h 1796143"/>
              <a:gd name="connsiteX55" fmla="*/ 1299754 w 3298371"/>
              <a:gd name="connsiteY55" fmla="*/ 1231175 h 1796143"/>
              <a:gd name="connsiteX56" fmla="*/ 1299754 w 3298371"/>
              <a:gd name="connsiteY56" fmla="*/ 1231175 h 1796143"/>
              <a:gd name="connsiteX57" fmla="*/ 1299754 w 3298371"/>
              <a:gd name="connsiteY57" fmla="*/ 1289958 h 1796143"/>
              <a:gd name="connsiteX58" fmla="*/ 1342208 w 3298371"/>
              <a:gd name="connsiteY58" fmla="*/ 1289958 h 1796143"/>
              <a:gd name="connsiteX59" fmla="*/ 1342208 w 3298371"/>
              <a:gd name="connsiteY59" fmla="*/ 1322615 h 1796143"/>
              <a:gd name="connsiteX60" fmla="*/ 1394460 w 3298371"/>
              <a:gd name="connsiteY60" fmla="*/ 1322615 h 1796143"/>
              <a:gd name="connsiteX61" fmla="*/ 1394460 w 3298371"/>
              <a:gd name="connsiteY61" fmla="*/ 1381398 h 1796143"/>
              <a:gd name="connsiteX62" fmla="*/ 1466305 w 3298371"/>
              <a:gd name="connsiteY62" fmla="*/ 1381398 h 1796143"/>
              <a:gd name="connsiteX63" fmla="*/ 1466305 w 3298371"/>
              <a:gd name="connsiteY63" fmla="*/ 1417320 h 1796143"/>
              <a:gd name="connsiteX64" fmla="*/ 1508760 w 3298371"/>
              <a:gd name="connsiteY64" fmla="*/ 1417320 h 1796143"/>
              <a:gd name="connsiteX65" fmla="*/ 1508760 w 3298371"/>
              <a:gd name="connsiteY65" fmla="*/ 1417320 h 1796143"/>
              <a:gd name="connsiteX66" fmla="*/ 1508760 w 3298371"/>
              <a:gd name="connsiteY66" fmla="*/ 1446712 h 1796143"/>
              <a:gd name="connsiteX67" fmla="*/ 1649185 w 3298371"/>
              <a:gd name="connsiteY67" fmla="*/ 1446712 h 1796143"/>
              <a:gd name="connsiteX68" fmla="*/ 1649185 w 3298371"/>
              <a:gd name="connsiteY68" fmla="*/ 1482635 h 1796143"/>
              <a:gd name="connsiteX69" fmla="*/ 1881051 w 3298371"/>
              <a:gd name="connsiteY69" fmla="*/ 1482635 h 1796143"/>
              <a:gd name="connsiteX70" fmla="*/ 1894114 w 3298371"/>
              <a:gd name="connsiteY70" fmla="*/ 1482635 h 1796143"/>
              <a:gd name="connsiteX71" fmla="*/ 1894114 w 3298371"/>
              <a:gd name="connsiteY71" fmla="*/ 1515292 h 1796143"/>
              <a:gd name="connsiteX72" fmla="*/ 2057400 w 3298371"/>
              <a:gd name="connsiteY72" fmla="*/ 1515292 h 1796143"/>
              <a:gd name="connsiteX73" fmla="*/ 2057400 w 3298371"/>
              <a:gd name="connsiteY73" fmla="*/ 1538152 h 1796143"/>
              <a:gd name="connsiteX74" fmla="*/ 2099854 w 3298371"/>
              <a:gd name="connsiteY74" fmla="*/ 1538152 h 1796143"/>
              <a:gd name="connsiteX75" fmla="*/ 2099854 w 3298371"/>
              <a:gd name="connsiteY75" fmla="*/ 1577340 h 1796143"/>
              <a:gd name="connsiteX76" fmla="*/ 2201091 w 3298371"/>
              <a:gd name="connsiteY76" fmla="*/ 1577340 h 1796143"/>
              <a:gd name="connsiteX77" fmla="*/ 2201091 w 3298371"/>
              <a:gd name="connsiteY77" fmla="*/ 1645920 h 1796143"/>
              <a:gd name="connsiteX78" fmla="*/ 2233748 w 3298371"/>
              <a:gd name="connsiteY78" fmla="*/ 1645920 h 1796143"/>
              <a:gd name="connsiteX79" fmla="*/ 2233748 w 3298371"/>
              <a:gd name="connsiteY79" fmla="*/ 1694906 h 1796143"/>
              <a:gd name="connsiteX80" fmla="*/ 2272937 w 3298371"/>
              <a:gd name="connsiteY80" fmla="*/ 1694906 h 1796143"/>
              <a:gd name="connsiteX81" fmla="*/ 2272937 w 3298371"/>
              <a:gd name="connsiteY81" fmla="*/ 1737360 h 1796143"/>
              <a:gd name="connsiteX82" fmla="*/ 2681151 w 3298371"/>
              <a:gd name="connsiteY82" fmla="*/ 1737360 h 1796143"/>
              <a:gd name="connsiteX83" fmla="*/ 2681151 w 3298371"/>
              <a:gd name="connsiteY83" fmla="*/ 1796143 h 1796143"/>
              <a:gd name="connsiteX84" fmla="*/ 3298371 w 3298371"/>
              <a:gd name="connsiteY84" fmla="*/ 1796143 h 1796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298371" h="1796143">
                <a:moveTo>
                  <a:pt x="0" y="0"/>
                </a:moveTo>
                <a:lnTo>
                  <a:pt x="65314" y="0"/>
                </a:lnTo>
                <a:lnTo>
                  <a:pt x="65314" y="32658"/>
                </a:lnTo>
                <a:lnTo>
                  <a:pt x="160020" y="32658"/>
                </a:lnTo>
                <a:lnTo>
                  <a:pt x="160020" y="78378"/>
                </a:lnTo>
                <a:lnTo>
                  <a:pt x="179614" y="78378"/>
                </a:lnTo>
                <a:lnTo>
                  <a:pt x="179614" y="153489"/>
                </a:lnTo>
                <a:lnTo>
                  <a:pt x="205740" y="153489"/>
                </a:lnTo>
                <a:lnTo>
                  <a:pt x="205740" y="176349"/>
                </a:lnTo>
                <a:lnTo>
                  <a:pt x="257991" y="176349"/>
                </a:lnTo>
                <a:lnTo>
                  <a:pt x="257991" y="205740"/>
                </a:lnTo>
                <a:lnTo>
                  <a:pt x="300445" y="205740"/>
                </a:lnTo>
                <a:lnTo>
                  <a:pt x="300445" y="228600"/>
                </a:lnTo>
                <a:lnTo>
                  <a:pt x="326571" y="228600"/>
                </a:lnTo>
                <a:lnTo>
                  <a:pt x="326571" y="277586"/>
                </a:lnTo>
                <a:lnTo>
                  <a:pt x="349431" y="277586"/>
                </a:lnTo>
                <a:lnTo>
                  <a:pt x="349431" y="316775"/>
                </a:lnTo>
                <a:lnTo>
                  <a:pt x="385354" y="316775"/>
                </a:lnTo>
                <a:lnTo>
                  <a:pt x="388619" y="320040"/>
                </a:lnTo>
                <a:lnTo>
                  <a:pt x="388619" y="362495"/>
                </a:lnTo>
                <a:lnTo>
                  <a:pt x="427808" y="362495"/>
                </a:lnTo>
                <a:lnTo>
                  <a:pt x="427808" y="450669"/>
                </a:lnTo>
                <a:lnTo>
                  <a:pt x="447402" y="450669"/>
                </a:lnTo>
                <a:lnTo>
                  <a:pt x="447402" y="535578"/>
                </a:lnTo>
                <a:lnTo>
                  <a:pt x="460465" y="535578"/>
                </a:lnTo>
                <a:lnTo>
                  <a:pt x="460465" y="617220"/>
                </a:lnTo>
                <a:lnTo>
                  <a:pt x="483325" y="617220"/>
                </a:lnTo>
                <a:lnTo>
                  <a:pt x="483325" y="676003"/>
                </a:lnTo>
                <a:lnTo>
                  <a:pt x="529045" y="676003"/>
                </a:lnTo>
                <a:lnTo>
                  <a:pt x="529045" y="708660"/>
                </a:lnTo>
                <a:lnTo>
                  <a:pt x="545374" y="708660"/>
                </a:lnTo>
                <a:lnTo>
                  <a:pt x="545374" y="760912"/>
                </a:lnTo>
                <a:lnTo>
                  <a:pt x="708660" y="760912"/>
                </a:lnTo>
                <a:lnTo>
                  <a:pt x="708660" y="813163"/>
                </a:lnTo>
                <a:lnTo>
                  <a:pt x="738051" y="813163"/>
                </a:lnTo>
                <a:lnTo>
                  <a:pt x="738051" y="868680"/>
                </a:lnTo>
                <a:lnTo>
                  <a:pt x="806631" y="868680"/>
                </a:lnTo>
                <a:lnTo>
                  <a:pt x="806631" y="898072"/>
                </a:lnTo>
                <a:lnTo>
                  <a:pt x="852351" y="898072"/>
                </a:lnTo>
                <a:lnTo>
                  <a:pt x="852351" y="927463"/>
                </a:lnTo>
                <a:lnTo>
                  <a:pt x="868680" y="927463"/>
                </a:lnTo>
                <a:lnTo>
                  <a:pt x="868680" y="960120"/>
                </a:lnTo>
                <a:lnTo>
                  <a:pt x="894805" y="960120"/>
                </a:lnTo>
                <a:lnTo>
                  <a:pt x="894805" y="1035232"/>
                </a:lnTo>
                <a:lnTo>
                  <a:pt x="956854" y="1035232"/>
                </a:lnTo>
                <a:lnTo>
                  <a:pt x="956854" y="1071155"/>
                </a:lnTo>
                <a:lnTo>
                  <a:pt x="986245" y="1071155"/>
                </a:lnTo>
                <a:lnTo>
                  <a:pt x="986245" y="1094015"/>
                </a:lnTo>
                <a:lnTo>
                  <a:pt x="1009105" y="1094015"/>
                </a:lnTo>
                <a:lnTo>
                  <a:pt x="1009105" y="1123406"/>
                </a:lnTo>
                <a:lnTo>
                  <a:pt x="1191985" y="1123406"/>
                </a:lnTo>
                <a:lnTo>
                  <a:pt x="1191985" y="1156063"/>
                </a:lnTo>
                <a:lnTo>
                  <a:pt x="1224642" y="1156063"/>
                </a:lnTo>
                <a:lnTo>
                  <a:pt x="1224642" y="1178923"/>
                </a:lnTo>
                <a:lnTo>
                  <a:pt x="1299754" y="1178923"/>
                </a:lnTo>
                <a:lnTo>
                  <a:pt x="1299754" y="1231175"/>
                </a:lnTo>
                <a:lnTo>
                  <a:pt x="1299754" y="1231175"/>
                </a:lnTo>
                <a:lnTo>
                  <a:pt x="1299754" y="1289958"/>
                </a:lnTo>
                <a:lnTo>
                  <a:pt x="1342208" y="1289958"/>
                </a:lnTo>
                <a:lnTo>
                  <a:pt x="1342208" y="1322615"/>
                </a:lnTo>
                <a:lnTo>
                  <a:pt x="1394460" y="1322615"/>
                </a:lnTo>
                <a:lnTo>
                  <a:pt x="1394460" y="1381398"/>
                </a:lnTo>
                <a:lnTo>
                  <a:pt x="1466305" y="1381398"/>
                </a:lnTo>
                <a:lnTo>
                  <a:pt x="1466305" y="1417320"/>
                </a:lnTo>
                <a:lnTo>
                  <a:pt x="1508760" y="1417320"/>
                </a:lnTo>
                <a:lnTo>
                  <a:pt x="1508760" y="1417320"/>
                </a:lnTo>
                <a:lnTo>
                  <a:pt x="1508760" y="1446712"/>
                </a:lnTo>
                <a:lnTo>
                  <a:pt x="1649185" y="1446712"/>
                </a:lnTo>
                <a:lnTo>
                  <a:pt x="1649185" y="1482635"/>
                </a:lnTo>
                <a:lnTo>
                  <a:pt x="1881051" y="1482635"/>
                </a:lnTo>
                <a:lnTo>
                  <a:pt x="1894114" y="1482635"/>
                </a:lnTo>
                <a:lnTo>
                  <a:pt x="1894114" y="1515292"/>
                </a:lnTo>
                <a:lnTo>
                  <a:pt x="2057400" y="1515292"/>
                </a:lnTo>
                <a:lnTo>
                  <a:pt x="2057400" y="1538152"/>
                </a:lnTo>
                <a:lnTo>
                  <a:pt x="2099854" y="1538152"/>
                </a:lnTo>
                <a:lnTo>
                  <a:pt x="2099854" y="1577340"/>
                </a:lnTo>
                <a:lnTo>
                  <a:pt x="2201091" y="1577340"/>
                </a:lnTo>
                <a:lnTo>
                  <a:pt x="2201091" y="1645920"/>
                </a:lnTo>
                <a:lnTo>
                  <a:pt x="2233748" y="1645920"/>
                </a:lnTo>
                <a:lnTo>
                  <a:pt x="2233748" y="1694906"/>
                </a:lnTo>
                <a:lnTo>
                  <a:pt x="2272937" y="1694906"/>
                </a:lnTo>
                <a:lnTo>
                  <a:pt x="2272937" y="1737360"/>
                </a:lnTo>
                <a:lnTo>
                  <a:pt x="2681151" y="1737360"/>
                </a:lnTo>
                <a:lnTo>
                  <a:pt x="2681151" y="1796143"/>
                </a:lnTo>
                <a:lnTo>
                  <a:pt x="3298371" y="1796143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241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52142-452D-EB45-ADDD-756AB7155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54FBE-3273-FF4E-A3D6-04AD9D550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“Cabozantinib demonstrated significant improvements in PFS and ORR relative to sunitinib in the initial treatment of patients with intermediate-risk or poor-risk clear cell mRCC”</a:t>
            </a:r>
          </a:p>
          <a:p>
            <a:r>
              <a:rPr lang="en-US" dirty="0"/>
              <a:t> This study changed practice patterns in RCC</a:t>
            </a:r>
          </a:p>
          <a:p>
            <a:r>
              <a:rPr lang="en-US" dirty="0"/>
              <a:t>Recent data presented at ESMO 2020 from the phase III </a:t>
            </a:r>
            <a:r>
              <a:rPr lang="en-US" b="0" i="0" dirty="0">
                <a:solidFill>
                  <a:srgbClr val="333333"/>
                </a:solidFill>
                <a:effectLst/>
                <a:latin typeface="Merriweather"/>
              </a:rPr>
              <a:t>CheckMate 9ER study </a:t>
            </a:r>
            <a:r>
              <a:rPr lang="en-US" dirty="0">
                <a:solidFill>
                  <a:srgbClr val="333333"/>
                </a:solidFill>
                <a:latin typeface="Merriweather"/>
              </a:rPr>
              <a:t>demonstrated superiority (PFS, ORR, and OS) through treatment with </a:t>
            </a:r>
            <a:r>
              <a:rPr lang="en-US" b="0" i="0" dirty="0">
                <a:solidFill>
                  <a:srgbClr val="333333"/>
                </a:solidFill>
                <a:effectLst/>
                <a:latin typeface="Merriweather"/>
              </a:rPr>
              <a:t>nivolumab plus cabozantinib vs sunitinib, which may serve to alter practice standards in the near future</a:t>
            </a:r>
            <a:endParaRPr lang="en-US" dirty="0"/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6FFF1AF4-ADCF-4C3A-83FB-6E8667913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921" y="6368322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Choueiri. ESMO 2020. Abstr 696O_PR.</a:t>
            </a:r>
          </a:p>
        </p:txBody>
      </p:sp>
    </p:spTree>
    <p:extLst>
      <p:ext uri="{BB962C8B-B14F-4D97-AF65-F5344CB8AC3E}">
        <p14:creationId xmlns:p14="http://schemas.microsoft.com/office/powerpoint/2010/main" val="1694865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2B7C2-B848-CA46-853E-2F8DF23E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Rationale for Using High-Dose IL-2: CRs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307735-E03C-9347-87F2-06436178DECF}"/>
              </a:ext>
            </a:extLst>
          </p:cNvPr>
          <p:cNvSpPr txBox="1"/>
          <p:nvPr/>
        </p:nvSpPr>
        <p:spPr>
          <a:xfrm>
            <a:off x="666140" y="4088839"/>
            <a:ext cx="9855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There have been no head-to-head comparisons, but here is a summary of current regimens: </a:t>
            </a:r>
          </a:p>
        </p:txBody>
      </p:sp>
      <p:graphicFrame>
        <p:nvGraphicFramePr>
          <p:cNvPr id="7" name="Group 3">
            <a:extLst>
              <a:ext uri="{FF2B5EF4-FFF2-40B4-BE49-F238E27FC236}">
                <a16:creationId xmlns:a16="http://schemas.microsoft.com/office/drawing/2014/main" id="{3BB37896-7805-4888-AF0C-00D3179F6665}"/>
              </a:ext>
            </a:extLst>
          </p:cNvPr>
          <p:cNvGraphicFramePr>
            <a:graphicFrameLocks/>
          </p:cNvGraphicFramePr>
          <p:nvPr/>
        </p:nvGraphicFramePr>
        <p:xfrm>
          <a:off x="723900" y="1600200"/>
          <a:ext cx="10758302" cy="2194560"/>
        </p:xfrm>
        <a:graphic>
          <a:graphicData uri="http://schemas.openxmlformats.org/drawingml/2006/table">
            <a:tbl>
              <a:tblPr/>
              <a:tblGrid>
                <a:gridCol w="4561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4601">
                  <a:extLst>
                    <a:ext uri="{9D8B030D-6E8A-4147-A177-3AD203B41FA5}">
                      <a16:colId xmlns:a16="http://schemas.microsoft.com/office/drawing/2014/main" val="2610380556"/>
                    </a:ext>
                  </a:extLst>
                </a:gridCol>
                <a:gridCol w="2502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6713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Reference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Regimen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CR, 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9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McDermott.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Clin Cancer Res. 2015;21:561.</a:t>
                      </a:r>
                      <a:endParaRPr 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HD IL-2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63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McDermott.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JCO. 2005;23:133.</a:t>
                      </a:r>
                      <a:endParaRPr 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HD IL-2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8.4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431685"/>
                  </a:ext>
                </a:extLst>
              </a:tr>
              <a:tr h="22639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Payne.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 Immunother Cancer. 2014;2:13. </a:t>
                      </a:r>
                      <a:endParaRPr 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HD IL-2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39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Dutcher.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Cancer J Sci Am. 1997;3(suppl 1):S73.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HD IL-2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63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Buchbinder. J Immunother Cancer. 2019;7:49.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HD IL-2 (after PD1/PD-L1 inhibition)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11.8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" name="Group 3">
            <a:extLst>
              <a:ext uri="{FF2B5EF4-FFF2-40B4-BE49-F238E27FC236}">
                <a16:creationId xmlns:a16="http://schemas.microsoft.com/office/drawing/2014/main" id="{3BB37896-7805-4888-AF0C-00D3179F6665}"/>
              </a:ext>
            </a:extLst>
          </p:cNvPr>
          <p:cNvGraphicFramePr>
            <a:graphicFrameLocks/>
          </p:cNvGraphicFramePr>
          <p:nvPr/>
        </p:nvGraphicFramePr>
        <p:xfrm>
          <a:off x="722525" y="4454322"/>
          <a:ext cx="10759677" cy="1463040"/>
        </p:xfrm>
        <a:graphic>
          <a:graphicData uri="http://schemas.openxmlformats.org/drawingml/2006/table">
            <a:tbl>
              <a:tblPr/>
              <a:tblGrid>
                <a:gridCol w="4562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5073">
                  <a:extLst>
                    <a:ext uri="{9D8B030D-6E8A-4147-A177-3AD203B41FA5}">
                      <a16:colId xmlns:a16="http://schemas.microsoft.com/office/drawing/2014/main" val="2610380556"/>
                    </a:ext>
                  </a:extLst>
                </a:gridCol>
                <a:gridCol w="2502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6713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Reference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Regimen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CR, 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9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Motzer. NEJM. 2018; 378: 1277.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Ipilimumab + nivolumab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63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Rini. NEJM. 2019; 380: 1116.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Pembrolizumab + axitinib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431685"/>
                  </a:ext>
                </a:extLst>
              </a:tr>
              <a:tr h="2263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Choueiri. JCO. 2017;35:591.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Cabozantinib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9" name="Group 7">
            <a:extLst>
              <a:ext uri="{FF2B5EF4-FFF2-40B4-BE49-F238E27FC236}">
                <a16:creationId xmlns:a16="http://schemas.microsoft.com/office/drawing/2014/main" id="{F681DB67-EE7E-44D3-B338-B4C0DC162AF6}"/>
              </a:ext>
            </a:extLst>
          </p:cNvPr>
          <p:cNvGrpSpPr>
            <a:grpSpLocks/>
          </p:cNvGrpSpPr>
          <p:nvPr/>
        </p:nvGrpSpPr>
        <p:grpSpPr bwMode="auto">
          <a:xfrm>
            <a:off x="9391157" y="6216652"/>
            <a:ext cx="2488502" cy="447822"/>
            <a:chOff x="9527309" y="3551529"/>
            <a:chExt cx="2488502" cy="44832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3F71E50-F406-4955-9B25-98C20B810F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8D02104-B6CB-4FEB-9B1D-9C329C5A3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080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itchFamily="34" charset="-128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itchFamily="34" charset="-128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78116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01A2786-71F5-4891-BD32-B88B8CE26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Duration of Response</a:t>
            </a:r>
          </a:p>
        </p:txBody>
      </p:sp>
      <p:sp>
        <p:nvSpPr>
          <p:cNvPr id="100" name="Text Box 15">
            <a:extLst>
              <a:ext uri="{FF2B5EF4-FFF2-40B4-BE49-F238E27FC236}">
                <a16:creationId xmlns:a16="http://schemas.microsoft.com/office/drawing/2014/main" id="{B1F26798-DA07-4496-9AF6-2AEEBA1B7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274" y="6380207"/>
            <a:ext cx="4500791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080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Arial" panose="020B0604020202020204" pitchFamily="34" charset="0"/>
              </a:rPr>
              <a:t>Fisher. Cancer J Sci Am. 2000;6(suppl 1):S55.</a:t>
            </a:r>
            <a:endParaRPr kumimoji="0" lang="fr-FR" altLang="en-US" sz="1200" b="0" i="0" u="none" strike="noStrike" kern="1200" cap="none" spc="-1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868CE83-E215-4DCF-BA5A-F5649D42B3B0}"/>
              </a:ext>
            </a:extLst>
          </p:cNvPr>
          <p:cNvSpPr txBox="1"/>
          <p:nvPr/>
        </p:nvSpPr>
        <p:spPr bwMode="auto">
          <a:xfrm rot="16200000">
            <a:off x="-423717" y="2415319"/>
            <a:ext cx="19380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Probability of Survival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A98355D-267A-4BE8-9702-198D66A28776}"/>
              </a:ext>
            </a:extLst>
          </p:cNvPr>
          <p:cNvSpPr txBox="1"/>
          <p:nvPr/>
        </p:nvSpPr>
        <p:spPr bwMode="auto">
          <a:xfrm>
            <a:off x="6404110" y="1232162"/>
            <a:ext cx="471897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HD IL-2 Treatment of mRCC in a Community Hospital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A6AB18-BC7E-46A9-BEFC-FD25449B3261}"/>
              </a:ext>
            </a:extLst>
          </p:cNvPr>
          <p:cNvSpPr txBox="1"/>
          <p:nvPr/>
        </p:nvSpPr>
        <p:spPr bwMode="auto">
          <a:xfrm rot="16200000">
            <a:off x="5466030" y="2286142"/>
            <a:ext cx="162021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Survival Probability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E97EAC9-5B9C-4AEB-955F-FE46D9E98889}"/>
              </a:ext>
            </a:extLst>
          </p:cNvPr>
          <p:cNvSpPr txBox="1"/>
          <p:nvPr/>
        </p:nvSpPr>
        <p:spPr bwMode="auto">
          <a:xfrm>
            <a:off x="6747655" y="3510338"/>
            <a:ext cx="457212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IL-2 Start to Last Contact (Mos)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68EE8C6-5F4F-4D8A-8FD8-50F0DD04ABE2}"/>
              </a:ext>
            </a:extLst>
          </p:cNvPr>
          <p:cNvSpPr txBox="1"/>
          <p:nvPr/>
        </p:nvSpPr>
        <p:spPr bwMode="auto">
          <a:xfrm rot="16200000">
            <a:off x="5469137" y="4890228"/>
            <a:ext cx="169353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Proportion Alive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D51C862-A506-42DF-A1E1-F5BE343B4DAE}"/>
              </a:ext>
            </a:extLst>
          </p:cNvPr>
          <p:cNvSpPr txBox="1"/>
          <p:nvPr/>
        </p:nvSpPr>
        <p:spPr bwMode="auto">
          <a:xfrm>
            <a:off x="6366667" y="3851595"/>
            <a:ext cx="510088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Phase III Trial of HD IL-2 vs Subcutaneous IL-2 + Interferon in mRCC</a:t>
            </a:r>
          </a:p>
        </p:txBody>
      </p:sp>
      <p:grpSp>
        <p:nvGrpSpPr>
          <p:cNvPr id="101" name="Group 7">
            <a:extLst>
              <a:ext uri="{FF2B5EF4-FFF2-40B4-BE49-F238E27FC236}">
                <a16:creationId xmlns:a16="http://schemas.microsoft.com/office/drawing/2014/main" id="{F681DB67-EE7E-44D3-B338-B4C0DC162AF6}"/>
              </a:ext>
            </a:extLst>
          </p:cNvPr>
          <p:cNvGrpSpPr>
            <a:grpSpLocks/>
          </p:cNvGrpSpPr>
          <p:nvPr/>
        </p:nvGrpSpPr>
        <p:grpSpPr bwMode="auto">
          <a:xfrm>
            <a:off x="9391157" y="6216652"/>
            <a:ext cx="2488502" cy="447822"/>
            <a:chOff x="9527309" y="3551529"/>
            <a:chExt cx="2488502" cy="448324"/>
          </a:xfrm>
        </p:grpSpPr>
        <p:pic>
          <p:nvPicPr>
            <p:cNvPr id="102" name="Picture 9">
              <a:extLst>
                <a:ext uri="{FF2B5EF4-FFF2-40B4-BE49-F238E27FC236}">
                  <a16:creationId xmlns:a16="http://schemas.microsoft.com/office/drawing/2014/main" id="{23F71E50-F406-4955-9B25-98C20B810F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68D02104-B6CB-4FEB-9B1D-9C329C5A3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080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itchFamily="34" charset="-128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itchFamily="34" charset="-128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471B3703-3200-4507-B0A0-24A235754A5D}"/>
              </a:ext>
            </a:extLst>
          </p:cNvPr>
          <p:cNvSpPr txBox="1"/>
          <p:nvPr/>
        </p:nvSpPr>
        <p:spPr bwMode="auto">
          <a:xfrm>
            <a:off x="1260074" y="1178683"/>
            <a:ext cx="382054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IL-2-Based Therapy for mRCC: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Cytokine Working Group Experience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B668C9A-4814-430E-9115-C76AD88A9CC1}"/>
              </a:ext>
            </a:extLst>
          </p:cNvPr>
          <p:cNvSpPr txBox="1"/>
          <p:nvPr/>
        </p:nvSpPr>
        <p:spPr bwMode="auto">
          <a:xfrm>
            <a:off x="1445732" y="3538215"/>
            <a:ext cx="314298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Duration of Response (Mos)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FAFF0AE-9D32-4D6F-B751-F33CE774B142}"/>
              </a:ext>
            </a:extLst>
          </p:cNvPr>
          <p:cNvGrpSpPr/>
          <p:nvPr/>
        </p:nvGrpSpPr>
        <p:grpSpPr>
          <a:xfrm>
            <a:off x="1082540" y="1687637"/>
            <a:ext cx="49031" cy="1636241"/>
            <a:chOff x="1385047" y="1808704"/>
            <a:chExt cx="94129" cy="199681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D6DB34E-5B06-457D-A00C-BB2AFD5931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1808704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DA3B83-BEBB-4688-AFDF-0D264CE37C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208067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BB1A9DF-6DE1-43DC-9F2E-1E549E59DA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607430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63CE7DF-0FFB-42BC-86CE-255A294923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006793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FDA477B-E289-451B-8B84-5D9800A3E9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406156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48A009F-B340-4C86-99EB-612B870B2D6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805518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67A5FB-811B-415B-A174-F7F429D8C330}"/>
              </a:ext>
            </a:extLst>
          </p:cNvPr>
          <p:cNvGrpSpPr/>
          <p:nvPr/>
        </p:nvGrpSpPr>
        <p:grpSpPr>
          <a:xfrm rot="5400000">
            <a:off x="1750285" y="2710186"/>
            <a:ext cx="55859" cy="1288173"/>
            <a:chOff x="1385047" y="1808704"/>
            <a:chExt cx="94129" cy="199681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9980D1B-B2A0-4780-B15D-36DB297F85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1808704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8F754AF-DA73-4D15-90BD-EA087CCD81D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208067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3745A68-25C3-4D41-810D-432F36EEDD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607430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0DD1261-CB50-48E0-9FDD-7732B683FBB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006793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AD43453-254B-4FF4-BEAE-0C0EFD6F44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406156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2225C51-2194-4E77-AF4B-FC150AD7F2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805518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4B50A62-6412-47A8-9461-CFC28E339A98}"/>
              </a:ext>
            </a:extLst>
          </p:cNvPr>
          <p:cNvGrpSpPr/>
          <p:nvPr/>
        </p:nvGrpSpPr>
        <p:grpSpPr>
          <a:xfrm>
            <a:off x="632869" y="1539939"/>
            <a:ext cx="515385" cy="1957223"/>
            <a:chOff x="605534" y="1503199"/>
            <a:chExt cx="515385" cy="195722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739AB1E-4DCB-47AF-B0CE-25772F9CB416}"/>
                </a:ext>
              </a:extLst>
            </p:cNvPr>
            <p:cNvSpPr txBox="1"/>
            <p:nvPr/>
          </p:nvSpPr>
          <p:spPr bwMode="auto">
            <a:xfrm>
              <a:off x="605534" y="1503199"/>
              <a:ext cx="5036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6E399F6-3E66-4330-90F9-EF3AF2762E81}"/>
                </a:ext>
              </a:extLst>
            </p:cNvPr>
            <p:cNvSpPr txBox="1"/>
            <p:nvPr/>
          </p:nvSpPr>
          <p:spPr bwMode="auto">
            <a:xfrm>
              <a:off x="696905" y="1829230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0.8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C6FA594-F331-4CBB-AE6D-D495F3C36A14}"/>
                </a:ext>
              </a:extLst>
            </p:cNvPr>
            <p:cNvSpPr txBox="1"/>
            <p:nvPr/>
          </p:nvSpPr>
          <p:spPr bwMode="auto">
            <a:xfrm>
              <a:off x="704191" y="2169821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0.6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8033549-752B-4925-A2BF-CA233CCE9B4D}"/>
                </a:ext>
              </a:extLst>
            </p:cNvPr>
            <p:cNvSpPr txBox="1"/>
            <p:nvPr/>
          </p:nvSpPr>
          <p:spPr bwMode="auto">
            <a:xfrm>
              <a:off x="704191" y="249761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0.4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71D5F65-B3D1-49EE-9434-B53E3759C859}"/>
                </a:ext>
              </a:extLst>
            </p:cNvPr>
            <p:cNvSpPr txBox="1"/>
            <p:nvPr/>
          </p:nvSpPr>
          <p:spPr bwMode="auto">
            <a:xfrm>
              <a:off x="708627" y="2815101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1E91E14-571E-454E-9B92-E37B0DEA513F}"/>
                </a:ext>
              </a:extLst>
            </p:cNvPr>
            <p:cNvSpPr txBox="1"/>
            <p:nvPr/>
          </p:nvSpPr>
          <p:spPr bwMode="auto">
            <a:xfrm>
              <a:off x="844881" y="3152645"/>
              <a:ext cx="2760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46BCD0D0-60DD-4555-867A-A36E1A784E88}"/>
              </a:ext>
            </a:extLst>
          </p:cNvPr>
          <p:cNvSpPr txBox="1"/>
          <p:nvPr/>
        </p:nvSpPr>
        <p:spPr bwMode="auto">
          <a:xfrm>
            <a:off x="1000474" y="3333666"/>
            <a:ext cx="2696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9578C17-C328-423C-9FE5-515DB31F1AF1}"/>
              </a:ext>
            </a:extLst>
          </p:cNvPr>
          <p:cNvSpPr txBox="1"/>
          <p:nvPr/>
        </p:nvSpPr>
        <p:spPr bwMode="auto">
          <a:xfrm>
            <a:off x="1210262" y="3333666"/>
            <a:ext cx="3545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45CE5A9-B9F2-4BC7-9F4E-8B676081B6C5}"/>
              </a:ext>
            </a:extLst>
          </p:cNvPr>
          <p:cNvSpPr txBox="1"/>
          <p:nvPr/>
        </p:nvSpPr>
        <p:spPr bwMode="auto">
          <a:xfrm>
            <a:off x="1480413" y="3333666"/>
            <a:ext cx="3545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6928EFA-AF29-4C5C-A756-80AB6C710599}"/>
              </a:ext>
            </a:extLst>
          </p:cNvPr>
          <p:cNvSpPr txBox="1"/>
          <p:nvPr/>
        </p:nvSpPr>
        <p:spPr bwMode="auto">
          <a:xfrm>
            <a:off x="1730708" y="3333666"/>
            <a:ext cx="3545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C35A8BE-2D78-44CC-B801-FA71AC3C646F}"/>
              </a:ext>
            </a:extLst>
          </p:cNvPr>
          <p:cNvSpPr txBox="1"/>
          <p:nvPr/>
        </p:nvSpPr>
        <p:spPr bwMode="auto">
          <a:xfrm>
            <a:off x="1989836" y="3333666"/>
            <a:ext cx="3545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48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3492305-6908-454D-B749-9C7BFB925BD7}"/>
              </a:ext>
            </a:extLst>
          </p:cNvPr>
          <p:cNvSpPr txBox="1"/>
          <p:nvPr/>
        </p:nvSpPr>
        <p:spPr bwMode="auto">
          <a:xfrm>
            <a:off x="2251541" y="3333666"/>
            <a:ext cx="3545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60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189A9763-03AE-4552-BED7-598C9F0582C8}"/>
              </a:ext>
            </a:extLst>
          </p:cNvPr>
          <p:cNvSpPr/>
          <p:nvPr/>
        </p:nvSpPr>
        <p:spPr bwMode="auto">
          <a:xfrm>
            <a:off x="1134926" y="1687637"/>
            <a:ext cx="4129452" cy="1635601"/>
          </a:xfrm>
          <a:custGeom>
            <a:avLst/>
            <a:gdLst>
              <a:gd name="connsiteX0" fmla="*/ 0 w 5236613"/>
              <a:gd name="connsiteY0" fmla="*/ 0 h 2074127"/>
              <a:gd name="connsiteX1" fmla="*/ 0 w 5236613"/>
              <a:gd name="connsiteY1" fmla="*/ 2074127 h 2074127"/>
              <a:gd name="connsiteX2" fmla="*/ 5236613 w 5236613"/>
              <a:gd name="connsiteY2" fmla="*/ 2074127 h 2074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36613" h="2074127">
                <a:moveTo>
                  <a:pt x="0" y="0"/>
                </a:moveTo>
                <a:lnTo>
                  <a:pt x="0" y="2074127"/>
                </a:lnTo>
                <a:lnTo>
                  <a:pt x="5236613" y="2074127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11B1CF4-F2AA-45FE-9A30-1BEEBDA224CD}"/>
              </a:ext>
            </a:extLst>
          </p:cNvPr>
          <p:cNvGrpSpPr/>
          <p:nvPr/>
        </p:nvGrpSpPr>
        <p:grpSpPr>
          <a:xfrm rot="5400000">
            <a:off x="3302626" y="2711052"/>
            <a:ext cx="55859" cy="1288173"/>
            <a:chOff x="1385047" y="1808704"/>
            <a:chExt cx="94129" cy="1996814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2AAE0B45-4C47-4128-AF2B-B080F0F37F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1808704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5B1B8A5B-0A0C-48F8-94A6-6D0B03692E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208067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F8DBF57-4E08-4A54-8497-59B8D9CF39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607430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B42E763-A84A-4A5B-968B-1B9E5D97CA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006793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7C204C7-E33D-4E3C-B217-1FE283222B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406156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F9B2A842-9AFF-4C54-B458-149C92A2AF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805518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DB4CF7F-750A-434E-A682-320656C2F5D3}"/>
              </a:ext>
            </a:extLst>
          </p:cNvPr>
          <p:cNvGrpSpPr/>
          <p:nvPr/>
        </p:nvGrpSpPr>
        <p:grpSpPr>
          <a:xfrm rot="5400000">
            <a:off x="4715875" y="2843660"/>
            <a:ext cx="55859" cy="1030539"/>
            <a:chOff x="1385047" y="2208067"/>
            <a:chExt cx="94129" cy="1597451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2E6EC68-DC7C-46C6-BB99-CEB90BFDFB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208067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95FDCA57-D82C-4151-92EA-B385A795E4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607430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FB1CE01C-86AF-4493-8CB6-60EC5A82A9E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006793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53743A93-3DFC-410E-B363-0B21436E32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406156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B6D68379-BE26-4291-B52E-E112654C50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805518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24D12863-B42A-49CD-A353-E40DDB039279}"/>
              </a:ext>
            </a:extLst>
          </p:cNvPr>
          <p:cNvSpPr txBox="1"/>
          <p:nvPr/>
        </p:nvSpPr>
        <p:spPr bwMode="auto">
          <a:xfrm>
            <a:off x="2505089" y="3333666"/>
            <a:ext cx="3545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72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D9E9BAE-6BEA-4A67-8233-A3781E3EE16F}"/>
              </a:ext>
            </a:extLst>
          </p:cNvPr>
          <p:cNvSpPr txBox="1"/>
          <p:nvPr/>
        </p:nvSpPr>
        <p:spPr bwMode="auto">
          <a:xfrm>
            <a:off x="2757358" y="3333666"/>
            <a:ext cx="3545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84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FD83B17-65E0-44F5-BEB2-B2AAB0C2540F}"/>
              </a:ext>
            </a:extLst>
          </p:cNvPr>
          <p:cNvSpPr txBox="1"/>
          <p:nvPr/>
        </p:nvSpPr>
        <p:spPr bwMode="auto">
          <a:xfrm>
            <a:off x="3027509" y="3333666"/>
            <a:ext cx="3545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96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8C6DCB2-FC38-4668-B641-7BD9B4E37988}"/>
              </a:ext>
            </a:extLst>
          </p:cNvPr>
          <p:cNvSpPr txBox="1"/>
          <p:nvPr/>
        </p:nvSpPr>
        <p:spPr bwMode="auto">
          <a:xfrm>
            <a:off x="3235325" y="3333666"/>
            <a:ext cx="4395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108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6FC74DD-D8C9-4158-919A-24415AECD15C}"/>
              </a:ext>
            </a:extLst>
          </p:cNvPr>
          <p:cNvSpPr txBox="1"/>
          <p:nvPr/>
        </p:nvSpPr>
        <p:spPr bwMode="auto">
          <a:xfrm>
            <a:off x="3494453" y="3333666"/>
            <a:ext cx="4395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1ECD44F-4424-4B2C-BE21-E94D545888F1}"/>
              </a:ext>
            </a:extLst>
          </p:cNvPr>
          <p:cNvSpPr txBox="1"/>
          <p:nvPr/>
        </p:nvSpPr>
        <p:spPr bwMode="auto">
          <a:xfrm>
            <a:off x="3756158" y="3333666"/>
            <a:ext cx="4395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132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4E73984-4436-4CF5-819F-A82BB5D35EDF}"/>
              </a:ext>
            </a:extLst>
          </p:cNvPr>
          <p:cNvSpPr txBox="1"/>
          <p:nvPr/>
        </p:nvSpPr>
        <p:spPr bwMode="auto">
          <a:xfrm>
            <a:off x="4015266" y="3336084"/>
            <a:ext cx="4395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144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03DC24C-3E94-46C9-B916-402C1D590979}"/>
              </a:ext>
            </a:extLst>
          </p:cNvPr>
          <p:cNvSpPr txBox="1"/>
          <p:nvPr/>
        </p:nvSpPr>
        <p:spPr bwMode="auto">
          <a:xfrm>
            <a:off x="4285417" y="3336084"/>
            <a:ext cx="4395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156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A41F496-61AF-4BDF-B1C3-F727A0A05650}"/>
              </a:ext>
            </a:extLst>
          </p:cNvPr>
          <p:cNvSpPr txBox="1"/>
          <p:nvPr/>
        </p:nvSpPr>
        <p:spPr bwMode="auto">
          <a:xfrm>
            <a:off x="4535712" y="3336084"/>
            <a:ext cx="4395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168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9C70EF0-6B35-4784-872B-CE7C9D428E49}"/>
              </a:ext>
            </a:extLst>
          </p:cNvPr>
          <p:cNvSpPr txBox="1"/>
          <p:nvPr/>
        </p:nvSpPr>
        <p:spPr bwMode="auto">
          <a:xfrm>
            <a:off x="4794840" y="3336084"/>
            <a:ext cx="4395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180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772C035-F609-4DBC-B23C-98570E485F47}"/>
              </a:ext>
            </a:extLst>
          </p:cNvPr>
          <p:cNvSpPr txBox="1"/>
          <p:nvPr/>
        </p:nvSpPr>
        <p:spPr bwMode="auto">
          <a:xfrm>
            <a:off x="5056545" y="3336084"/>
            <a:ext cx="4395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192</a:t>
            </a: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8521CEC2-8AFF-488D-BB19-586DAC219BBE}"/>
              </a:ext>
            </a:extLst>
          </p:cNvPr>
          <p:cNvSpPr/>
          <p:nvPr/>
        </p:nvSpPr>
        <p:spPr bwMode="auto">
          <a:xfrm>
            <a:off x="1141961" y="1691155"/>
            <a:ext cx="3946545" cy="594444"/>
          </a:xfrm>
          <a:custGeom>
            <a:avLst/>
            <a:gdLst>
              <a:gd name="connsiteX0" fmla="*/ 0 w 5004667"/>
              <a:gd name="connsiteY0" fmla="*/ 0 h 753822"/>
              <a:gd name="connsiteX1" fmla="*/ 1052675 w 5004667"/>
              <a:gd name="connsiteY1" fmla="*/ 0 h 753822"/>
              <a:gd name="connsiteX2" fmla="*/ 1052675 w 5004667"/>
              <a:gd name="connsiteY2" fmla="*/ 236405 h 753822"/>
              <a:gd name="connsiteX3" fmla="*/ 1538868 w 5004667"/>
              <a:gd name="connsiteY3" fmla="*/ 236405 h 753822"/>
              <a:gd name="connsiteX4" fmla="*/ 1538868 w 5004667"/>
              <a:gd name="connsiteY4" fmla="*/ 392523 h 753822"/>
              <a:gd name="connsiteX5" fmla="*/ 2364059 w 5004667"/>
              <a:gd name="connsiteY5" fmla="*/ 392523 h 753822"/>
              <a:gd name="connsiteX6" fmla="*/ 2364059 w 5004667"/>
              <a:gd name="connsiteY6" fmla="*/ 508495 h 753822"/>
              <a:gd name="connsiteX7" fmla="*/ 3769112 w 5004667"/>
              <a:gd name="connsiteY7" fmla="*/ 508495 h 753822"/>
              <a:gd name="connsiteX8" fmla="*/ 3769112 w 5004667"/>
              <a:gd name="connsiteY8" fmla="*/ 753822 h 753822"/>
              <a:gd name="connsiteX9" fmla="*/ 5004667 w 5004667"/>
              <a:gd name="connsiteY9" fmla="*/ 753822 h 753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04667" h="753822">
                <a:moveTo>
                  <a:pt x="0" y="0"/>
                </a:moveTo>
                <a:lnTo>
                  <a:pt x="1052675" y="0"/>
                </a:lnTo>
                <a:lnTo>
                  <a:pt x="1052675" y="236405"/>
                </a:lnTo>
                <a:lnTo>
                  <a:pt x="1538868" y="236405"/>
                </a:lnTo>
                <a:lnTo>
                  <a:pt x="1538868" y="392523"/>
                </a:lnTo>
                <a:lnTo>
                  <a:pt x="2364059" y="392523"/>
                </a:lnTo>
                <a:lnTo>
                  <a:pt x="2364059" y="508495"/>
                </a:lnTo>
                <a:lnTo>
                  <a:pt x="3769112" y="508495"/>
                </a:lnTo>
                <a:lnTo>
                  <a:pt x="3769112" y="753822"/>
                </a:lnTo>
                <a:lnTo>
                  <a:pt x="5004667" y="753822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7AC5D636-27E9-42F5-B720-024371D0FF21}"/>
              </a:ext>
            </a:extLst>
          </p:cNvPr>
          <p:cNvSpPr/>
          <p:nvPr/>
        </p:nvSpPr>
        <p:spPr bwMode="auto">
          <a:xfrm>
            <a:off x="1148995" y="1694671"/>
            <a:ext cx="3517420" cy="1249187"/>
          </a:xfrm>
          <a:custGeom>
            <a:avLst/>
            <a:gdLst>
              <a:gd name="connsiteX0" fmla="*/ 0 w 4460488"/>
              <a:gd name="connsiteY0" fmla="*/ 0 h 1570092"/>
              <a:gd name="connsiteX1" fmla="*/ 512956 w 4460488"/>
              <a:gd name="connsiteY1" fmla="*/ 0 h 1570092"/>
              <a:gd name="connsiteX2" fmla="*/ 512956 w 4460488"/>
              <a:gd name="connsiteY2" fmla="*/ 138275 h 1570092"/>
              <a:gd name="connsiteX3" fmla="*/ 780585 w 4460488"/>
              <a:gd name="connsiteY3" fmla="*/ 138275 h 1570092"/>
              <a:gd name="connsiteX4" fmla="*/ 780585 w 4460488"/>
              <a:gd name="connsiteY4" fmla="*/ 218564 h 1570092"/>
              <a:gd name="connsiteX5" fmla="*/ 1021452 w 4460488"/>
              <a:gd name="connsiteY5" fmla="*/ 218564 h 1570092"/>
              <a:gd name="connsiteX6" fmla="*/ 1021452 w 4460488"/>
              <a:gd name="connsiteY6" fmla="*/ 325616 h 1570092"/>
              <a:gd name="connsiteX7" fmla="*/ 1529947 w 4460488"/>
              <a:gd name="connsiteY7" fmla="*/ 325616 h 1570092"/>
              <a:gd name="connsiteX8" fmla="*/ 1529947 w 4460488"/>
              <a:gd name="connsiteY8" fmla="*/ 441588 h 1570092"/>
              <a:gd name="connsiteX9" fmla="*/ 2007220 w 4460488"/>
              <a:gd name="connsiteY9" fmla="*/ 441588 h 1570092"/>
              <a:gd name="connsiteX10" fmla="*/ 2007220 w 4460488"/>
              <a:gd name="connsiteY10" fmla="*/ 544180 h 1570092"/>
              <a:gd name="connsiteX11" fmla="*/ 2248086 w 4460488"/>
              <a:gd name="connsiteY11" fmla="*/ 544180 h 1570092"/>
              <a:gd name="connsiteX12" fmla="*/ 2248086 w 4460488"/>
              <a:gd name="connsiteY12" fmla="*/ 660152 h 1570092"/>
              <a:gd name="connsiteX13" fmla="*/ 2314993 w 4460488"/>
              <a:gd name="connsiteY13" fmla="*/ 660152 h 1570092"/>
              <a:gd name="connsiteX14" fmla="*/ 2314993 w 4460488"/>
              <a:gd name="connsiteY14" fmla="*/ 785046 h 1570092"/>
              <a:gd name="connsiteX15" fmla="*/ 2671832 w 4460488"/>
              <a:gd name="connsiteY15" fmla="*/ 785046 h 1570092"/>
              <a:gd name="connsiteX16" fmla="*/ 2671832 w 4460488"/>
              <a:gd name="connsiteY16" fmla="*/ 901019 h 1570092"/>
              <a:gd name="connsiteX17" fmla="*/ 2774424 w 4460488"/>
              <a:gd name="connsiteY17" fmla="*/ 901019 h 1570092"/>
              <a:gd name="connsiteX18" fmla="*/ 2774424 w 4460488"/>
              <a:gd name="connsiteY18" fmla="*/ 1025912 h 1570092"/>
              <a:gd name="connsiteX19" fmla="*/ 2854712 w 4460488"/>
              <a:gd name="connsiteY19" fmla="*/ 1025912 h 1570092"/>
              <a:gd name="connsiteX20" fmla="*/ 2854712 w 4460488"/>
              <a:gd name="connsiteY20" fmla="*/ 1132964 h 1570092"/>
              <a:gd name="connsiteX21" fmla="*/ 3786954 w 4460488"/>
              <a:gd name="connsiteY21" fmla="*/ 1132964 h 1570092"/>
              <a:gd name="connsiteX22" fmla="*/ 3786954 w 4460488"/>
              <a:gd name="connsiteY22" fmla="*/ 1480882 h 1570092"/>
              <a:gd name="connsiteX23" fmla="*/ 3786954 w 4460488"/>
              <a:gd name="connsiteY23" fmla="*/ 1480882 h 1570092"/>
              <a:gd name="connsiteX24" fmla="*/ 3813717 w 4460488"/>
              <a:gd name="connsiteY24" fmla="*/ 1480882 h 1570092"/>
              <a:gd name="connsiteX25" fmla="*/ 3813717 w 4460488"/>
              <a:gd name="connsiteY25" fmla="*/ 1570092 h 1570092"/>
              <a:gd name="connsiteX26" fmla="*/ 4460488 w 4460488"/>
              <a:gd name="connsiteY26" fmla="*/ 1570092 h 1570092"/>
              <a:gd name="connsiteX0" fmla="*/ 0 w 4460488"/>
              <a:gd name="connsiteY0" fmla="*/ 0 h 1570092"/>
              <a:gd name="connsiteX1" fmla="*/ 512956 w 4460488"/>
              <a:gd name="connsiteY1" fmla="*/ 0 h 1570092"/>
              <a:gd name="connsiteX2" fmla="*/ 512956 w 4460488"/>
              <a:gd name="connsiteY2" fmla="*/ 138275 h 1570092"/>
              <a:gd name="connsiteX3" fmla="*/ 780585 w 4460488"/>
              <a:gd name="connsiteY3" fmla="*/ 138275 h 1570092"/>
              <a:gd name="connsiteX4" fmla="*/ 780585 w 4460488"/>
              <a:gd name="connsiteY4" fmla="*/ 218564 h 1570092"/>
              <a:gd name="connsiteX5" fmla="*/ 1021452 w 4460488"/>
              <a:gd name="connsiteY5" fmla="*/ 218564 h 1570092"/>
              <a:gd name="connsiteX6" fmla="*/ 1021452 w 4460488"/>
              <a:gd name="connsiteY6" fmla="*/ 325616 h 1570092"/>
              <a:gd name="connsiteX7" fmla="*/ 1529947 w 4460488"/>
              <a:gd name="connsiteY7" fmla="*/ 325616 h 1570092"/>
              <a:gd name="connsiteX8" fmla="*/ 1529947 w 4460488"/>
              <a:gd name="connsiteY8" fmla="*/ 441588 h 1570092"/>
              <a:gd name="connsiteX9" fmla="*/ 2007220 w 4460488"/>
              <a:gd name="connsiteY9" fmla="*/ 441588 h 1570092"/>
              <a:gd name="connsiteX10" fmla="*/ 2007220 w 4460488"/>
              <a:gd name="connsiteY10" fmla="*/ 544180 h 1570092"/>
              <a:gd name="connsiteX11" fmla="*/ 2248086 w 4460488"/>
              <a:gd name="connsiteY11" fmla="*/ 544180 h 1570092"/>
              <a:gd name="connsiteX12" fmla="*/ 2248086 w 4460488"/>
              <a:gd name="connsiteY12" fmla="*/ 660152 h 1570092"/>
              <a:gd name="connsiteX13" fmla="*/ 2314993 w 4460488"/>
              <a:gd name="connsiteY13" fmla="*/ 660152 h 1570092"/>
              <a:gd name="connsiteX14" fmla="*/ 2314993 w 4460488"/>
              <a:gd name="connsiteY14" fmla="*/ 785046 h 1570092"/>
              <a:gd name="connsiteX15" fmla="*/ 2671832 w 4460488"/>
              <a:gd name="connsiteY15" fmla="*/ 785046 h 1570092"/>
              <a:gd name="connsiteX16" fmla="*/ 2671832 w 4460488"/>
              <a:gd name="connsiteY16" fmla="*/ 901019 h 1570092"/>
              <a:gd name="connsiteX17" fmla="*/ 2774424 w 4460488"/>
              <a:gd name="connsiteY17" fmla="*/ 901019 h 1570092"/>
              <a:gd name="connsiteX18" fmla="*/ 2774424 w 4460488"/>
              <a:gd name="connsiteY18" fmla="*/ 1025912 h 1570092"/>
              <a:gd name="connsiteX19" fmla="*/ 2854712 w 4460488"/>
              <a:gd name="connsiteY19" fmla="*/ 1025912 h 1570092"/>
              <a:gd name="connsiteX20" fmla="*/ 2854712 w 4460488"/>
              <a:gd name="connsiteY20" fmla="*/ 1132964 h 1570092"/>
              <a:gd name="connsiteX21" fmla="*/ 3786954 w 4460488"/>
              <a:gd name="connsiteY21" fmla="*/ 1132964 h 1570092"/>
              <a:gd name="connsiteX22" fmla="*/ 3786954 w 4460488"/>
              <a:gd name="connsiteY22" fmla="*/ 1480882 h 1570092"/>
              <a:gd name="connsiteX23" fmla="*/ 3786954 w 4460488"/>
              <a:gd name="connsiteY23" fmla="*/ 1480882 h 1570092"/>
              <a:gd name="connsiteX24" fmla="*/ 3813717 w 4460488"/>
              <a:gd name="connsiteY24" fmla="*/ 1449936 h 1570092"/>
              <a:gd name="connsiteX25" fmla="*/ 3813717 w 4460488"/>
              <a:gd name="connsiteY25" fmla="*/ 1570092 h 1570092"/>
              <a:gd name="connsiteX26" fmla="*/ 4460488 w 4460488"/>
              <a:gd name="connsiteY26" fmla="*/ 1570092 h 1570092"/>
              <a:gd name="connsiteX0" fmla="*/ 0 w 4460488"/>
              <a:gd name="connsiteY0" fmla="*/ 0 h 1570092"/>
              <a:gd name="connsiteX1" fmla="*/ 512956 w 4460488"/>
              <a:gd name="connsiteY1" fmla="*/ 0 h 1570092"/>
              <a:gd name="connsiteX2" fmla="*/ 512956 w 4460488"/>
              <a:gd name="connsiteY2" fmla="*/ 138275 h 1570092"/>
              <a:gd name="connsiteX3" fmla="*/ 780585 w 4460488"/>
              <a:gd name="connsiteY3" fmla="*/ 138275 h 1570092"/>
              <a:gd name="connsiteX4" fmla="*/ 780585 w 4460488"/>
              <a:gd name="connsiteY4" fmla="*/ 218564 h 1570092"/>
              <a:gd name="connsiteX5" fmla="*/ 1021452 w 4460488"/>
              <a:gd name="connsiteY5" fmla="*/ 218564 h 1570092"/>
              <a:gd name="connsiteX6" fmla="*/ 1021452 w 4460488"/>
              <a:gd name="connsiteY6" fmla="*/ 325616 h 1570092"/>
              <a:gd name="connsiteX7" fmla="*/ 1529947 w 4460488"/>
              <a:gd name="connsiteY7" fmla="*/ 325616 h 1570092"/>
              <a:gd name="connsiteX8" fmla="*/ 1529947 w 4460488"/>
              <a:gd name="connsiteY8" fmla="*/ 441588 h 1570092"/>
              <a:gd name="connsiteX9" fmla="*/ 2007220 w 4460488"/>
              <a:gd name="connsiteY9" fmla="*/ 441588 h 1570092"/>
              <a:gd name="connsiteX10" fmla="*/ 2007220 w 4460488"/>
              <a:gd name="connsiteY10" fmla="*/ 544180 h 1570092"/>
              <a:gd name="connsiteX11" fmla="*/ 2248086 w 4460488"/>
              <a:gd name="connsiteY11" fmla="*/ 544180 h 1570092"/>
              <a:gd name="connsiteX12" fmla="*/ 2248086 w 4460488"/>
              <a:gd name="connsiteY12" fmla="*/ 660152 h 1570092"/>
              <a:gd name="connsiteX13" fmla="*/ 2314993 w 4460488"/>
              <a:gd name="connsiteY13" fmla="*/ 660152 h 1570092"/>
              <a:gd name="connsiteX14" fmla="*/ 2314993 w 4460488"/>
              <a:gd name="connsiteY14" fmla="*/ 785046 h 1570092"/>
              <a:gd name="connsiteX15" fmla="*/ 2671832 w 4460488"/>
              <a:gd name="connsiteY15" fmla="*/ 785046 h 1570092"/>
              <a:gd name="connsiteX16" fmla="*/ 2671832 w 4460488"/>
              <a:gd name="connsiteY16" fmla="*/ 901019 h 1570092"/>
              <a:gd name="connsiteX17" fmla="*/ 2774424 w 4460488"/>
              <a:gd name="connsiteY17" fmla="*/ 901019 h 1570092"/>
              <a:gd name="connsiteX18" fmla="*/ 2774424 w 4460488"/>
              <a:gd name="connsiteY18" fmla="*/ 1025912 h 1570092"/>
              <a:gd name="connsiteX19" fmla="*/ 2854712 w 4460488"/>
              <a:gd name="connsiteY19" fmla="*/ 1025912 h 1570092"/>
              <a:gd name="connsiteX20" fmla="*/ 2854712 w 4460488"/>
              <a:gd name="connsiteY20" fmla="*/ 1132964 h 1570092"/>
              <a:gd name="connsiteX21" fmla="*/ 3786954 w 4460488"/>
              <a:gd name="connsiteY21" fmla="*/ 1132964 h 1570092"/>
              <a:gd name="connsiteX22" fmla="*/ 3786954 w 4460488"/>
              <a:gd name="connsiteY22" fmla="*/ 1480882 h 1570092"/>
              <a:gd name="connsiteX23" fmla="*/ 3786954 w 4460488"/>
              <a:gd name="connsiteY23" fmla="*/ 1449935 h 1570092"/>
              <a:gd name="connsiteX24" fmla="*/ 3813717 w 4460488"/>
              <a:gd name="connsiteY24" fmla="*/ 1449936 h 1570092"/>
              <a:gd name="connsiteX25" fmla="*/ 3813717 w 4460488"/>
              <a:gd name="connsiteY25" fmla="*/ 1570092 h 1570092"/>
              <a:gd name="connsiteX26" fmla="*/ 4460488 w 4460488"/>
              <a:gd name="connsiteY26" fmla="*/ 1570092 h 1570092"/>
              <a:gd name="connsiteX0" fmla="*/ 0 w 4460488"/>
              <a:gd name="connsiteY0" fmla="*/ 0 h 1570092"/>
              <a:gd name="connsiteX1" fmla="*/ 512956 w 4460488"/>
              <a:gd name="connsiteY1" fmla="*/ 0 h 1570092"/>
              <a:gd name="connsiteX2" fmla="*/ 512956 w 4460488"/>
              <a:gd name="connsiteY2" fmla="*/ 138275 h 1570092"/>
              <a:gd name="connsiteX3" fmla="*/ 780585 w 4460488"/>
              <a:gd name="connsiteY3" fmla="*/ 138275 h 1570092"/>
              <a:gd name="connsiteX4" fmla="*/ 780585 w 4460488"/>
              <a:gd name="connsiteY4" fmla="*/ 218564 h 1570092"/>
              <a:gd name="connsiteX5" fmla="*/ 1021452 w 4460488"/>
              <a:gd name="connsiteY5" fmla="*/ 218564 h 1570092"/>
              <a:gd name="connsiteX6" fmla="*/ 1021452 w 4460488"/>
              <a:gd name="connsiteY6" fmla="*/ 325616 h 1570092"/>
              <a:gd name="connsiteX7" fmla="*/ 1529947 w 4460488"/>
              <a:gd name="connsiteY7" fmla="*/ 325616 h 1570092"/>
              <a:gd name="connsiteX8" fmla="*/ 1529947 w 4460488"/>
              <a:gd name="connsiteY8" fmla="*/ 441588 h 1570092"/>
              <a:gd name="connsiteX9" fmla="*/ 2007220 w 4460488"/>
              <a:gd name="connsiteY9" fmla="*/ 441588 h 1570092"/>
              <a:gd name="connsiteX10" fmla="*/ 2007220 w 4460488"/>
              <a:gd name="connsiteY10" fmla="*/ 544180 h 1570092"/>
              <a:gd name="connsiteX11" fmla="*/ 2248086 w 4460488"/>
              <a:gd name="connsiteY11" fmla="*/ 544180 h 1570092"/>
              <a:gd name="connsiteX12" fmla="*/ 2248086 w 4460488"/>
              <a:gd name="connsiteY12" fmla="*/ 660152 h 1570092"/>
              <a:gd name="connsiteX13" fmla="*/ 2314993 w 4460488"/>
              <a:gd name="connsiteY13" fmla="*/ 660152 h 1570092"/>
              <a:gd name="connsiteX14" fmla="*/ 2314993 w 4460488"/>
              <a:gd name="connsiteY14" fmla="*/ 785046 h 1570092"/>
              <a:gd name="connsiteX15" fmla="*/ 2671832 w 4460488"/>
              <a:gd name="connsiteY15" fmla="*/ 785046 h 1570092"/>
              <a:gd name="connsiteX16" fmla="*/ 2671832 w 4460488"/>
              <a:gd name="connsiteY16" fmla="*/ 901019 h 1570092"/>
              <a:gd name="connsiteX17" fmla="*/ 2774424 w 4460488"/>
              <a:gd name="connsiteY17" fmla="*/ 901019 h 1570092"/>
              <a:gd name="connsiteX18" fmla="*/ 2774424 w 4460488"/>
              <a:gd name="connsiteY18" fmla="*/ 1025912 h 1570092"/>
              <a:gd name="connsiteX19" fmla="*/ 2854712 w 4460488"/>
              <a:gd name="connsiteY19" fmla="*/ 1025912 h 1570092"/>
              <a:gd name="connsiteX20" fmla="*/ 2854712 w 4460488"/>
              <a:gd name="connsiteY20" fmla="*/ 1132964 h 1570092"/>
              <a:gd name="connsiteX21" fmla="*/ 3786954 w 4460488"/>
              <a:gd name="connsiteY21" fmla="*/ 1132964 h 1570092"/>
              <a:gd name="connsiteX22" fmla="*/ 3786954 w 4460488"/>
              <a:gd name="connsiteY22" fmla="*/ 1449935 h 1570092"/>
              <a:gd name="connsiteX23" fmla="*/ 3813717 w 4460488"/>
              <a:gd name="connsiteY23" fmla="*/ 1449936 h 1570092"/>
              <a:gd name="connsiteX24" fmla="*/ 3813717 w 4460488"/>
              <a:gd name="connsiteY24" fmla="*/ 1570092 h 1570092"/>
              <a:gd name="connsiteX25" fmla="*/ 4460488 w 4460488"/>
              <a:gd name="connsiteY25" fmla="*/ 1570092 h 1570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460488" h="1570092">
                <a:moveTo>
                  <a:pt x="0" y="0"/>
                </a:moveTo>
                <a:lnTo>
                  <a:pt x="512956" y="0"/>
                </a:lnTo>
                <a:lnTo>
                  <a:pt x="512956" y="138275"/>
                </a:lnTo>
                <a:lnTo>
                  <a:pt x="780585" y="138275"/>
                </a:lnTo>
                <a:lnTo>
                  <a:pt x="780585" y="218564"/>
                </a:lnTo>
                <a:lnTo>
                  <a:pt x="1021452" y="218564"/>
                </a:lnTo>
                <a:lnTo>
                  <a:pt x="1021452" y="325616"/>
                </a:lnTo>
                <a:lnTo>
                  <a:pt x="1529947" y="325616"/>
                </a:lnTo>
                <a:lnTo>
                  <a:pt x="1529947" y="441588"/>
                </a:lnTo>
                <a:lnTo>
                  <a:pt x="2007220" y="441588"/>
                </a:lnTo>
                <a:lnTo>
                  <a:pt x="2007220" y="544180"/>
                </a:lnTo>
                <a:lnTo>
                  <a:pt x="2248086" y="544180"/>
                </a:lnTo>
                <a:lnTo>
                  <a:pt x="2248086" y="660152"/>
                </a:lnTo>
                <a:lnTo>
                  <a:pt x="2314993" y="660152"/>
                </a:lnTo>
                <a:lnTo>
                  <a:pt x="2314993" y="785046"/>
                </a:lnTo>
                <a:lnTo>
                  <a:pt x="2671832" y="785046"/>
                </a:lnTo>
                <a:lnTo>
                  <a:pt x="2671832" y="901019"/>
                </a:lnTo>
                <a:lnTo>
                  <a:pt x="2774424" y="901019"/>
                </a:lnTo>
                <a:lnTo>
                  <a:pt x="2774424" y="1025912"/>
                </a:lnTo>
                <a:lnTo>
                  <a:pt x="2854712" y="1025912"/>
                </a:lnTo>
                <a:lnTo>
                  <a:pt x="2854712" y="1132964"/>
                </a:lnTo>
                <a:lnTo>
                  <a:pt x="3786954" y="1132964"/>
                </a:lnTo>
                <a:lnTo>
                  <a:pt x="3786954" y="1449935"/>
                </a:lnTo>
                <a:lnTo>
                  <a:pt x="3813717" y="1449936"/>
                </a:lnTo>
                <a:lnTo>
                  <a:pt x="3813717" y="1570092"/>
                </a:lnTo>
                <a:lnTo>
                  <a:pt x="4460488" y="1570092"/>
                </a:lnTo>
              </a:path>
            </a:pathLst>
          </a:custGeom>
          <a:noFill/>
          <a:ln w="28575">
            <a:solidFill>
              <a:schemeClr val="accent4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E19F5262-90A2-4F25-A0B8-84C13E167D27}"/>
              </a:ext>
            </a:extLst>
          </p:cNvPr>
          <p:cNvSpPr/>
          <p:nvPr/>
        </p:nvSpPr>
        <p:spPr bwMode="auto">
          <a:xfrm>
            <a:off x="1138444" y="1694672"/>
            <a:ext cx="3939510" cy="1020052"/>
          </a:xfrm>
          <a:custGeom>
            <a:avLst/>
            <a:gdLst>
              <a:gd name="connsiteX0" fmla="*/ 0 w 4995746"/>
              <a:gd name="connsiteY0" fmla="*/ 0 h 1293542"/>
              <a:gd name="connsiteX1" fmla="*/ 504035 w 4995746"/>
              <a:gd name="connsiteY1" fmla="*/ 0 h 1293542"/>
              <a:gd name="connsiteX2" fmla="*/ 504035 w 4995746"/>
              <a:gd name="connsiteY2" fmla="*/ 57986 h 1293542"/>
              <a:gd name="connsiteX3" fmla="*/ 802887 w 4995746"/>
              <a:gd name="connsiteY3" fmla="*/ 57986 h 1293542"/>
              <a:gd name="connsiteX4" fmla="*/ 802887 w 4995746"/>
              <a:gd name="connsiteY4" fmla="*/ 111512 h 1293542"/>
              <a:gd name="connsiteX5" fmla="*/ 834111 w 4995746"/>
              <a:gd name="connsiteY5" fmla="*/ 111512 h 1293542"/>
              <a:gd name="connsiteX6" fmla="*/ 834111 w 4995746"/>
              <a:gd name="connsiteY6" fmla="*/ 178420 h 1293542"/>
              <a:gd name="connsiteX7" fmla="*/ 1052675 w 4995746"/>
              <a:gd name="connsiteY7" fmla="*/ 178420 h 1293542"/>
              <a:gd name="connsiteX8" fmla="*/ 1052675 w 4995746"/>
              <a:gd name="connsiteY8" fmla="*/ 303313 h 1293542"/>
              <a:gd name="connsiteX9" fmla="*/ 1543328 w 4995746"/>
              <a:gd name="connsiteY9" fmla="*/ 303313 h 1293542"/>
              <a:gd name="connsiteX10" fmla="*/ 1543328 w 4995746"/>
              <a:gd name="connsiteY10" fmla="*/ 365760 h 1293542"/>
              <a:gd name="connsiteX11" fmla="*/ 1561170 w 4995746"/>
              <a:gd name="connsiteY11" fmla="*/ 365760 h 1293542"/>
              <a:gd name="connsiteX12" fmla="*/ 1561170 w 4995746"/>
              <a:gd name="connsiteY12" fmla="*/ 423746 h 1293542"/>
              <a:gd name="connsiteX13" fmla="*/ 2007219 w 4995746"/>
              <a:gd name="connsiteY13" fmla="*/ 423746 h 1293542"/>
              <a:gd name="connsiteX14" fmla="*/ 2025061 w 4995746"/>
              <a:gd name="connsiteY14" fmla="*/ 423746 h 1293542"/>
              <a:gd name="connsiteX15" fmla="*/ 2025061 w 4995746"/>
              <a:gd name="connsiteY15" fmla="*/ 481733 h 1293542"/>
              <a:gd name="connsiteX16" fmla="*/ 2265927 w 4995746"/>
              <a:gd name="connsiteY16" fmla="*/ 481733 h 1293542"/>
              <a:gd name="connsiteX17" fmla="*/ 2265927 w 4995746"/>
              <a:gd name="connsiteY17" fmla="*/ 544180 h 1293542"/>
              <a:gd name="connsiteX18" fmla="*/ 2319453 w 4995746"/>
              <a:gd name="connsiteY18" fmla="*/ 544180 h 1293542"/>
              <a:gd name="connsiteX19" fmla="*/ 2319453 w 4995746"/>
              <a:gd name="connsiteY19" fmla="*/ 606626 h 1293542"/>
              <a:gd name="connsiteX20" fmla="*/ 2377440 w 4995746"/>
              <a:gd name="connsiteY20" fmla="*/ 606626 h 1293542"/>
              <a:gd name="connsiteX21" fmla="*/ 2377440 w 4995746"/>
              <a:gd name="connsiteY21" fmla="*/ 651231 h 1293542"/>
              <a:gd name="connsiteX22" fmla="*/ 2698595 w 4995746"/>
              <a:gd name="connsiteY22" fmla="*/ 651231 h 1293542"/>
              <a:gd name="connsiteX23" fmla="*/ 2698595 w 4995746"/>
              <a:gd name="connsiteY23" fmla="*/ 709218 h 1293542"/>
              <a:gd name="connsiteX24" fmla="*/ 2796726 w 4995746"/>
              <a:gd name="connsiteY24" fmla="*/ 709218 h 1293542"/>
              <a:gd name="connsiteX25" fmla="*/ 2796726 w 4995746"/>
              <a:gd name="connsiteY25" fmla="*/ 789506 h 1293542"/>
              <a:gd name="connsiteX26" fmla="*/ 2877014 w 4995746"/>
              <a:gd name="connsiteY26" fmla="*/ 789506 h 1293542"/>
              <a:gd name="connsiteX27" fmla="*/ 2877014 w 4995746"/>
              <a:gd name="connsiteY27" fmla="*/ 838572 h 1293542"/>
              <a:gd name="connsiteX28" fmla="*/ 3769112 w 4995746"/>
              <a:gd name="connsiteY28" fmla="*/ 838572 h 1293542"/>
              <a:gd name="connsiteX29" fmla="*/ 3769112 w 4995746"/>
              <a:gd name="connsiteY29" fmla="*/ 954545 h 1293542"/>
              <a:gd name="connsiteX30" fmla="*/ 3831559 w 4995746"/>
              <a:gd name="connsiteY30" fmla="*/ 954545 h 1293542"/>
              <a:gd name="connsiteX31" fmla="*/ 3831559 w 4995746"/>
              <a:gd name="connsiteY31" fmla="*/ 1039294 h 1293542"/>
              <a:gd name="connsiteX32" fmla="*/ 3844940 w 4995746"/>
              <a:gd name="connsiteY32" fmla="*/ 1039294 h 1293542"/>
              <a:gd name="connsiteX33" fmla="*/ 3844940 w 4995746"/>
              <a:gd name="connsiteY33" fmla="*/ 1293542 h 1293542"/>
              <a:gd name="connsiteX34" fmla="*/ 4995746 w 4995746"/>
              <a:gd name="connsiteY34" fmla="*/ 1293542 h 1293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995746" h="1293542">
                <a:moveTo>
                  <a:pt x="0" y="0"/>
                </a:moveTo>
                <a:lnTo>
                  <a:pt x="504035" y="0"/>
                </a:lnTo>
                <a:lnTo>
                  <a:pt x="504035" y="57986"/>
                </a:lnTo>
                <a:lnTo>
                  <a:pt x="802887" y="57986"/>
                </a:lnTo>
                <a:lnTo>
                  <a:pt x="802887" y="111512"/>
                </a:lnTo>
                <a:lnTo>
                  <a:pt x="834111" y="111512"/>
                </a:lnTo>
                <a:lnTo>
                  <a:pt x="834111" y="178420"/>
                </a:lnTo>
                <a:lnTo>
                  <a:pt x="1052675" y="178420"/>
                </a:lnTo>
                <a:lnTo>
                  <a:pt x="1052675" y="303313"/>
                </a:lnTo>
                <a:lnTo>
                  <a:pt x="1543328" y="303313"/>
                </a:lnTo>
                <a:lnTo>
                  <a:pt x="1543328" y="365760"/>
                </a:lnTo>
                <a:lnTo>
                  <a:pt x="1561170" y="365760"/>
                </a:lnTo>
                <a:lnTo>
                  <a:pt x="1561170" y="423746"/>
                </a:lnTo>
                <a:lnTo>
                  <a:pt x="2007219" y="423746"/>
                </a:lnTo>
                <a:lnTo>
                  <a:pt x="2025061" y="423746"/>
                </a:lnTo>
                <a:lnTo>
                  <a:pt x="2025061" y="481733"/>
                </a:lnTo>
                <a:lnTo>
                  <a:pt x="2265927" y="481733"/>
                </a:lnTo>
                <a:lnTo>
                  <a:pt x="2265927" y="544180"/>
                </a:lnTo>
                <a:lnTo>
                  <a:pt x="2319453" y="544180"/>
                </a:lnTo>
                <a:lnTo>
                  <a:pt x="2319453" y="606626"/>
                </a:lnTo>
                <a:lnTo>
                  <a:pt x="2377440" y="606626"/>
                </a:lnTo>
                <a:lnTo>
                  <a:pt x="2377440" y="651231"/>
                </a:lnTo>
                <a:lnTo>
                  <a:pt x="2698595" y="651231"/>
                </a:lnTo>
                <a:lnTo>
                  <a:pt x="2698595" y="709218"/>
                </a:lnTo>
                <a:lnTo>
                  <a:pt x="2796726" y="709218"/>
                </a:lnTo>
                <a:lnTo>
                  <a:pt x="2796726" y="789506"/>
                </a:lnTo>
                <a:lnTo>
                  <a:pt x="2877014" y="789506"/>
                </a:lnTo>
                <a:lnTo>
                  <a:pt x="2877014" y="838572"/>
                </a:lnTo>
                <a:lnTo>
                  <a:pt x="3769112" y="838572"/>
                </a:lnTo>
                <a:lnTo>
                  <a:pt x="3769112" y="954545"/>
                </a:lnTo>
                <a:lnTo>
                  <a:pt x="3831559" y="954545"/>
                </a:lnTo>
                <a:lnTo>
                  <a:pt x="3831559" y="1039294"/>
                </a:lnTo>
                <a:lnTo>
                  <a:pt x="3844940" y="1039294"/>
                </a:lnTo>
                <a:lnTo>
                  <a:pt x="3844940" y="1293542"/>
                </a:lnTo>
                <a:lnTo>
                  <a:pt x="4995746" y="1293542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EC7DB50-A955-4EFC-9B28-479C508B4FE3}"/>
              </a:ext>
            </a:extLst>
          </p:cNvPr>
          <p:cNvGrpSpPr/>
          <p:nvPr/>
        </p:nvGrpSpPr>
        <p:grpSpPr>
          <a:xfrm>
            <a:off x="1356523" y="1605584"/>
            <a:ext cx="3717913" cy="1112467"/>
            <a:chOff x="3876164" y="3682902"/>
            <a:chExt cx="4714736" cy="1410734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3001E25B-DB1B-4900-896B-B208ABC97612}"/>
                </a:ext>
              </a:extLst>
            </p:cNvPr>
            <p:cNvCxnSpPr/>
            <p:nvPr/>
          </p:nvCxnSpPr>
          <p:spPr bwMode="auto">
            <a:xfrm>
              <a:off x="3876164" y="368290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503EB341-8C22-48E7-AF6D-680A19F94814}"/>
                </a:ext>
              </a:extLst>
            </p:cNvPr>
            <p:cNvCxnSpPr/>
            <p:nvPr/>
          </p:nvCxnSpPr>
          <p:spPr bwMode="auto">
            <a:xfrm>
              <a:off x="4153457" y="3739388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EAC7746C-1CA8-4171-9041-41FBFCAAF267}"/>
                </a:ext>
              </a:extLst>
            </p:cNvPr>
            <p:cNvCxnSpPr/>
            <p:nvPr/>
          </p:nvCxnSpPr>
          <p:spPr bwMode="auto">
            <a:xfrm>
              <a:off x="6321998" y="4397364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533870E1-3915-49FD-A3E1-47A418332459}"/>
                </a:ext>
              </a:extLst>
            </p:cNvPr>
            <p:cNvCxnSpPr/>
            <p:nvPr/>
          </p:nvCxnSpPr>
          <p:spPr bwMode="auto">
            <a:xfrm>
              <a:off x="6348758" y="4397364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F8CBBE2-41E8-43C2-978B-E1711B2A978E}"/>
                </a:ext>
              </a:extLst>
            </p:cNvPr>
            <p:cNvGrpSpPr/>
            <p:nvPr/>
          </p:nvGrpSpPr>
          <p:grpSpPr>
            <a:xfrm>
              <a:off x="7089940" y="4514797"/>
              <a:ext cx="251810" cy="112973"/>
              <a:chOff x="7089940" y="4514797"/>
              <a:chExt cx="251810" cy="112973"/>
            </a:xfrm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969995F2-D03F-4FCA-8D2A-BD0933534C8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89940" y="4514797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66A9B941-46DF-4CB0-9E0F-B49ACAFB954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144351" y="4514797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D924CFCD-9132-4730-A61C-C9730CD6608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09616" y="4514797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BFE23B60-95D5-4BD7-80DF-3D9591FA491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51054" y="4514797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63FD2F32-FA5F-4693-A449-6352D4838EF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3021" y="4514797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7FC5F728-0EA9-453D-8395-B22FBD71A7C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341750" y="4514797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874E4C4-D817-4777-90A9-76B412CAEE82}"/>
                </a:ext>
              </a:extLst>
            </p:cNvPr>
            <p:cNvCxnSpPr/>
            <p:nvPr/>
          </p:nvCxnSpPr>
          <p:spPr bwMode="auto">
            <a:xfrm>
              <a:off x="7415802" y="4632230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485FAFC2-D3F5-46F1-8782-012D3BA3E7B5}"/>
                </a:ext>
              </a:extLst>
            </p:cNvPr>
            <p:cNvGrpSpPr/>
            <p:nvPr/>
          </p:nvGrpSpPr>
          <p:grpSpPr>
            <a:xfrm>
              <a:off x="7475674" y="4980663"/>
              <a:ext cx="1115226" cy="112973"/>
              <a:chOff x="7475674" y="4980663"/>
              <a:chExt cx="1115226" cy="112973"/>
            </a:xfrm>
          </p:grpSpPr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712FBC05-8893-4447-AB1C-32951DF80B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475674" y="4980663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405BA6F5-A7EE-4DA8-8E78-B692B1F7DFD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556706" y="4980663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FE1B35ED-82D6-4AA6-9361-FBC225BB7C6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644087" y="4980663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E20F5CE2-67F2-47E7-AFC9-D55480D00C3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71894" y="4980663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4B4499DA-4947-4C46-9544-699A73057D4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70748" y="4980663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BAC42957-290D-4E63-B9F0-6D36E9E9BFC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90900" y="4980663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AE3E533-AE09-4DCC-B7FE-E86D2824A83C}"/>
              </a:ext>
            </a:extLst>
          </p:cNvPr>
          <p:cNvGrpSpPr/>
          <p:nvPr/>
        </p:nvGrpSpPr>
        <p:grpSpPr>
          <a:xfrm>
            <a:off x="3933727" y="2505163"/>
            <a:ext cx="727918" cy="442212"/>
            <a:chOff x="7144351" y="4823670"/>
            <a:chExt cx="923083" cy="560775"/>
          </a:xfrm>
        </p:grpSpPr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F94FABCB-E878-4CF3-A162-710495AB7EAE}"/>
                </a:ext>
              </a:extLst>
            </p:cNvPr>
            <p:cNvCxnSpPr/>
            <p:nvPr/>
          </p:nvCxnSpPr>
          <p:spPr bwMode="auto">
            <a:xfrm>
              <a:off x="7144351" y="4823670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984CAED1-B6EB-4938-93D0-9339B36A9A3A}"/>
                </a:ext>
              </a:extLst>
            </p:cNvPr>
            <p:cNvCxnSpPr/>
            <p:nvPr/>
          </p:nvCxnSpPr>
          <p:spPr bwMode="auto">
            <a:xfrm>
              <a:off x="7200696" y="4824017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B5D79EC-D100-428B-9522-ABB9DFD655C0}"/>
                </a:ext>
              </a:extLst>
            </p:cNvPr>
            <p:cNvCxnSpPr/>
            <p:nvPr/>
          </p:nvCxnSpPr>
          <p:spPr bwMode="auto">
            <a:xfrm>
              <a:off x="8067434" y="527147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AD7E1A49-8065-4EF4-9A5D-35C43ECADC03}"/>
                </a:ext>
              </a:extLst>
            </p:cNvPr>
            <p:cNvCxnSpPr/>
            <p:nvPr/>
          </p:nvCxnSpPr>
          <p:spPr bwMode="auto">
            <a:xfrm>
              <a:off x="7645016" y="5267011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1A6FF257-AC36-456B-A375-1C67AFBBD993}"/>
                </a:ext>
              </a:extLst>
            </p:cNvPr>
            <p:cNvCxnSpPr/>
            <p:nvPr/>
          </p:nvCxnSpPr>
          <p:spPr bwMode="auto">
            <a:xfrm>
              <a:off x="7474513" y="526701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567B24ED-08A5-4950-A8F1-C632967CC86F}"/>
              </a:ext>
            </a:extLst>
          </p:cNvPr>
          <p:cNvGrpSpPr/>
          <p:nvPr/>
        </p:nvGrpSpPr>
        <p:grpSpPr>
          <a:xfrm>
            <a:off x="1794734" y="1602067"/>
            <a:ext cx="3279703" cy="687048"/>
            <a:chOff x="4431865" y="3678442"/>
            <a:chExt cx="4159035" cy="871255"/>
          </a:xfrm>
        </p:grpSpPr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EBF0810-AEE7-4B41-9602-358C28F55A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79688" y="419302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ADD85BC7-7E21-41C0-A3EF-9F2539513F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55130" y="420194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AA4C9B7D-9149-4DB3-A2AE-06A24F1FB4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91440" y="4436724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8D9A5C98-F7E0-4D76-A970-1A3369168E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19733" y="4432264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DFF0F398-583A-4C5D-8C64-92E11B5DF0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73238" y="4436724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0B906368-2C1E-47E7-9918-C822E9E17E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70183" y="4432264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601B9C99-13EB-4141-8C15-C8E3C20AF90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31865" y="367844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01D1385-6ECA-4A3A-B39D-18152EC5DC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34308" y="3925906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1C6588C-F456-4C60-A9DF-8E61E1780C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17538" y="420194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D3D8368-7BF3-41CF-B139-FFBBE792F8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55735" y="420194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82E8A036-5F30-4622-A70B-AEA249D64E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89940" y="419302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14C12D62-38C0-4187-91DA-7B9B614E2A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50701" y="419302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F0F48ED2-D159-4116-A488-BCDA8A5ACD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90900" y="4432264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5C61461-07D7-4A6E-8107-69A412F4895C}"/>
              </a:ext>
            </a:extLst>
          </p:cNvPr>
          <p:cNvSpPr txBox="1"/>
          <p:nvPr/>
        </p:nvSpPr>
        <p:spPr bwMode="auto">
          <a:xfrm>
            <a:off x="3360504" y="1760571"/>
            <a:ext cx="23467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Complete responders (n = 17)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5DF91F-1265-43A2-B65C-184149634CC6}"/>
              </a:ext>
            </a:extLst>
          </p:cNvPr>
          <p:cNvSpPr txBox="1"/>
          <p:nvPr/>
        </p:nvSpPr>
        <p:spPr bwMode="auto">
          <a:xfrm>
            <a:off x="4132500" y="2359076"/>
            <a:ext cx="182710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All responders (n = 37)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6DF198-C0C7-43B5-BE0D-A176F4D32105}"/>
              </a:ext>
            </a:extLst>
          </p:cNvPr>
          <p:cNvSpPr txBox="1"/>
          <p:nvPr/>
        </p:nvSpPr>
        <p:spPr bwMode="auto">
          <a:xfrm>
            <a:off x="3645319" y="2913260"/>
            <a:ext cx="21085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Partial responders (n = 20)</a:t>
            </a:r>
          </a:p>
        </p:txBody>
      </p:sp>
      <p:sp>
        <p:nvSpPr>
          <p:cNvPr id="142" name="Freeform: Shape 141">
            <a:extLst>
              <a:ext uri="{FF2B5EF4-FFF2-40B4-BE49-F238E27FC236}">
                <a16:creationId xmlns:a16="http://schemas.microsoft.com/office/drawing/2014/main" id="{E1CAA0D2-7C9B-4AF4-8950-09C60ADF6388}"/>
              </a:ext>
            </a:extLst>
          </p:cNvPr>
          <p:cNvSpPr/>
          <p:nvPr/>
        </p:nvSpPr>
        <p:spPr bwMode="auto">
          <a:xfrm>
            <a:off x="6919257" y="4243613"/>
            <a:ext cx="3868811" cy="1438066"/>
          </a:xfrm>
          <a:custGeom>
            <a:avLst/>
            <a:gdLst>
              <a:gd name="connsiteX0" fmla="*/ 0 w 4212167"/>
              <a:gd name="connsiteY0" fmla="*/ 0 h 2523066"/>
              <a:gd name="connsiteX1" fmla="*/ 0 w 4212167"/>
              <a:gd name="connsiteY1" fmla="*/ 88900 h 2523066"/>
              <a:gd name="connsiteX2" fmla="*/ 80433 w 4212167"/>
              <a:gd name="connsiteY2" fmla="*/ 88900 h 2523066"/>
              <a:gd name="connsiteX3" fmla="*/ 80433 w 4212167"/>
              <a:gd name="connsiteY3" fmla="*/ 321733 h 2523066"/>
              <a:gd name="connsiteX4" fmla="*/ 139700 w 4212167"/>
              <a:gd name="connsiteY4" fmla="*/ 321733 h 2523066"/>
              <a:gd name="connsiteX5" fmla="*/ 139700 w 4212167"/>
              <a:gd name="connsiteY5" fmla="*/ 385233 h 2523066"/>
              <a:gd name="connsiteX6" fmla="*/ 186267 w 4212167"/>
              <a:gd name="connsiteY6" fmla="*/ 385233 h 2523066"/>
              <a:gd name="connsiteX7" fmla="*/ 186267 w 4212167"/>
              <a:gd name="connsiteY7" fmla="*/ 457200 h 2523066"/>
              <a:gd name="connsiteX8" fmla="*/ 207433 w 4212167"/>
              <a:gd name="connsiteY8" fmla="*/ 457200 h 2523066"/>
              <a:gd name="connsiteX9" fmla="*/ 207433 w 4212167"/>
              <a:gd name="connsiteY9" fmla="*/ 546100 h 2523066"/>
              <a:gd name="connsiteX10" fmla="*/ 220133 w 4212167"/>
              <a:gd name="connsiteY10" fmla="*/ 546100 h 2523066"/>
              <a:gd name="connsiteX11" fmla="*/ 220133 w 4212167"/>
              <a:gd name="connsiteY11" fmla="*/ 609600 h 2523066"/>
              <a:gd name="connsiteX12" fmla="*/ 330200 w 4212167"/>
              <a:gd name="connsiteY12" fmla="*/ 609600 h 2523066"/>
              <a:gd name="connsiteX13" fmla="*/ 330200 w 4212167"/>
              <a:gd name="connsiteY13" fmla="*/ 694266 h 2523066"/>
              <a:gd name="connsiteX14" fmla="*/ 372533 w 4212167"/>
              <a:gd name="connsiteY14" fmla="*/ 694266 h 2523066"/>
              <a:gd name="connsiteX15" fmla="*/ 372533 w 4212167"/>
              <a:gd name="connsiteY15" fmla="*/ 842433 h 2523066"/>
              <a:gd name="connsiteX16" fmla="*/ 402167 w 4212167"/>
              <a:gd name="connsiteY16" fmla="*/ 842433 h 2523066"/>
              <a:gd name="connsiteX17" fmla="*/ 402167 w 4212167"/>
              <a:gd name="connsiteY17" fmla="*/ 986366 h 2523066"/>
              <a:gd name="connsiteX18" fmla="*/ 406400 w 4212167"/>
              <a:gd name="connsiteY18" fmla="*/ 990599 h 2523066"/>
              <a:gd name="connsiteX19" fmla="*/ 406400 w 4212167"/>
              <a:gd name="connsiteY19" fmla="*/ 1058333 h 2523066"/>
              <a:gd name="connsiteX20" fmla="*/ 431800 w 4212167"/>
              <a:gd name="connsiteY20" fmla="*/ 1058333 h 2523066"/>
              <a:gd name="connsiteX21" fmla="*/ 431800 w 4212167"/>
              <a:gd name="connsiteY21" fmla="*/ 1130300 h 2523066"/>
              <a:gd name="connsiteX22" fmla="*/ 461433 w 4212167"/>
              <a:gd name="connsiteY22" fmla="*/ 1130300 h 2523066"/>
              <a:gd name="connsiteX23" fmla="*/ 461433 w 4212167"/>
              <a:gd name="connsiteY23" fmla="*/ 1210733 h 2523066"/>
              <a:gd name="connsiteX24" fmla="*/ 478367 w 4212167"/>
              <a:gd name="connsiteY24" fmla="*/ 1210733 h 2523066"/>
              <a:gd name="connsiteX25" fmla="*/ 478367 w 4212167"/>
              <a:gd name="connsiteY25" fmla="*/ 1291166 h 2523066"/>
              <a:gd name="connsiteX26" fmla="*/ 516467 w 4212167"/>
              <a:gd name="connsiteY26" fmla="*/ 1291166 h 2523066"/>
              <a:gd name="connsiteX27" fmla="*/ 516467 w 4212167"/>
              <a:gd name="connsiteY27" fmla="*/ 1413933 h 2523066"/>
              <a:gd name="connsiteX28" fmla="*/ 554567 w 4212167"/>
              <a:gd name="connsiteY28" fmla="*/ 1413933 h 2523066"/>
              <a:gd name="connsiteX29" fmla="*/ 554567 w 4212167"/>
              <a:gd name="connsiteY29" fmla="*/ 1494366 h 2523066"/>
              <a:gd name="connsiteX30" fmla="*/ 601133 w 4212167"/>
              <a:gd name="connsiteY30" fmla="*/ 1494366 h 2523066"/>
              <a:gd name="connsiteX31" fmla="*/ 601133 w 4212167"/>
              <a:gd name="connsiteY31" fmla="*/ 1570566 h 2523066"/>
              <a:gd name="connsiteX32" fmla="*/ 647700 w 4212167"/>
              <a:gd name="connsiteY32" fmla="*/ 1570566 h 2523066"/>
              <a:gd name="connsiteX33" fmla="*/ 647700 w 4212167"/>
              <a:gd name="connsiteY33" fmla="*/ 1646766 h 2523066"/>
              <a:gd name="connsiteX34" fmla="*/ 774700 w 4212167"/>
              <a:gd name="connsiteY34" fmla="*/ 1646766 h 2523066"/>
              <a:gd name="connsiteX35" fmla="*/ 774700 w 4212167"/>
              <a:gd name="connsiteY35" fmla="*/ 1718733 h 2523066"/>
              <a:gd name="connsiteX36" fmla="*/ 808567 w 4212167"/>
              <a:gd name="connsiteY36" fmla="*/ 1718733 h 2523066"/>
              <a:gd name="connsiteX37" fmla="*/ 808567 w 4212167"/>
              <a:gd name="connsiteY37" fmla="*/ 1794933 h 2523066"/>
              <a:gd name="connsiteX38" fmla="*/ 1087967 w 4212167"/>
              <a:gd name="connsiteY38" fmla="*/ 1794933 h 2523066"/>
              <a:gd name="connsiteX39" fmla="*/ 1087967 w 4212167"/>
              <a:gd name="connsiteY39" fmla="*/ 1879600 h 2523066"/>
              <a:gd name="connsiteX40" fmla="*/ 1121833 w 4212167"/>
              <a:gd name="connsiteY40" fmla="*/ 1879600 h 2523066"/>
              <a:gd name="connsiteX41" fmla="*/ 1121833 w 4212167"/>
              <a:gd name="connsiteY41" fmla="*/ 1947333 h 2523066"/>
              <a:gd name="connsiteX42" fmla="*/ 1316567 w 4212167"/>
              <a:gd name="connsiteY42" fmla="*/ 1947333 h 2523066"/>
              <a:gd name="connsiteX43" fmla="*/ 1316567 w 4212167"/>
              <a:gd name="connsiteY43" fmla="*/ 2023533 h 2523066"/>
              <a:gd name="connsiteX44" fmla="*/ 1350433 w 4212167"/>
              <a:gd name="connsiteY44" fmla="*/ 2023533 h 2523066"/>
              <a:gd name="connsiteX45" fmla="*/ 1350433 w 4212167"/>
              <a:gd name="connsiteY45" fmla="*/ 2082800 h 2523066"/>
              <a:gd name="connsiteX46" fmla="*/ 1443567 w 4212167"/>
              <a:gd name="connsiteY46" fmla="*/ 2082800 h 2523066"/>
              <a:gd name="connsiteX47" fmla="*/ 1443567 w 4212167"/>
              <a:gd name="connsiteY47" fmla="*/ 2167466 h 2523066"/>
              <a:gd name="connsiteX48" fmla="*/ 1583267 w 4212167"/>
              <a:gd name="connsiteY48" fmla="*/ 2167466 h 2523066"/>
              <a:gd name="connsiteX49" fmla="*/ 1583267 w 4212167"/>
              <a:gd name="connsiteY49" fmla="*/ 2235200 h 2523066"/>
              <a:gd name="connsiteX50" fmla="*/ 2468033 w 4212167"/>
              <a:gd name="connsiteY50" fmla="*/ 2235200 h 2523066"/>
              <a:gd name="connsiteX51" fmla="*/ 2468033 w 4212167"/>
              <a:gd name="connsiteY51" fmla="*/ 2315633 h 2523066"/>
              <a:gd name="connsiteX52" fmla="*/ 2510367 w 4212167"/>
              <a:gd name="connsiteY52" fmla="*/ 2315633 h 2523066"/>
              <a:gd name="connsiteX53" fmla="*/ 2510367 w 4212167"/>
              <a:gd name="connsiteY53" fmla="*/ 2391833 h 2523066"/>
              <a:gd name="connsiteX54" fmla="*/ 3556000 w 4212167"/>
              <a:gd name="connsiteY54" fmla="*/ 2391833 h 2523066"/>
              <a:gd name="connsiteX55" fmla="*/ 3556000 w 4212167"/>
              <a:gd name="connsiteY55" fmla="*/ 2523066 h 2523066"/>
              <a:gd name="connsiteX56" fmla="*/ 4212167 w 4212167"/>
              <a:gd name="connsiteY56" fmla="*/ 2523066 h 252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212167" h="2523066">
                <a:moveTo>
                  <a:pt x="0" y="0"/>
                </a:moveTo>
                <a:lnTo>
                  <a:pt x="0" y="88900"/>
                </a:lnTo>
                <a:lnTo>
                  <a:pt x="80433" y="88900"/>
                </a:lnTo>
                <a:lnTo>
                  <a:pt x="80433" y="321733"/>
                </a:lnTo>
                <a:lnTo>
                  <a:pt x="139700" y="321733"/>
                </a:lnTo>
                <a:lnTo>
                  <a:pt x="139700" y="385233"/>
                </a:lnTo>
                <a:lnTo>
                  <a:pt x="186267" y="385233"/>
                </a:lnTo>
                <a:lnTo>
                  <a:pt x="186267" y="457200"/>
                </a:lnTo>
                <a:lnTo>
                  <a:pt x="207433" y="457200"/>
                </a:lnTo>
                <a:lnTo>
                  <a:pt x="207433" y="546100"/>
                </a:lnTo>
                <a:lnTo>
                  <a:pt x="220133" y="546100"/>
                </a:lnTo>
                <a:lnTo>
                  <a:pt x="220133" y="609600"/>
                </a:lnTo>
                <a:lnTo>
                  <a:pt x="330200" y="609600"/>
                </a:lnTo>
                <a:lnTo>
                  <a:pt x="330200" y="694266"/>
                </a:lnTo>
                <a:lnTo>
                  <a:pt x="372533" y="694266"/>
                </a:lnTo>
                <a:lnTo>
                  <a:pt x="372533" y="842433"/>
                </a:lnTo>
                <a:lnTo>
                  <a:pt x="402167" y="842433"/>
                </a:lnTo>
                <a:lnTo>
                  <a:pt x="402167" y="986366"/>
                </a:lnTo>
                <a:lnTo>
                  <a:pt x="406400" y="990599"/>
                </a:lnTo>
                <a:lnTo>
                  <a:pt x="406400" y="1058333"/>
                </a:lnTo>
                <a:lnTo>
                  <a:pt x="431800" y="1058333"/>
                </a:lnTo>
                <a:lnTo>
                  <a:pt x="431800" y="1130300"/>
                </a:lnTo>
                <a:lnTo>
                  <a:pt x="461433" y="1130300"/>
                </a:lnTo>
                <a:lnTo>
                  <a:pt x="461433" y="1210733"/>
                </a:lnTo>
                <a:lnTo>
                  <a:pt x="478367" y="1210733"/>
                </a:lnTo>
                <a:lnTo>
                  <a:pt x="478367" y="1291166"/>
                </a:lnTo>
                <a:lnTo>
                  <a:pt x="516467" y="1291166"/>
                </a:lnTo>
                <a:lnTo>
                  <a:pt x="516467" y="1413933"/>
                </a:lnTo>
                <a:lnTo>
                  <a:pt x="554567" y="1413933"/>
                </a:lnTo>
                <a:lnTo>
                  <a:pt x="554567" y="1494366"/>
                </a:lnTo>
                <a:lnTo>
                  <a:pt x="601133" y="1494366"/>
                </a:lnTo>
                <a:lnTo>
                  <a:pt x="601133" y="1570566"/>
                </a:lnTo>
                <a:lnTo>
                  <a:pt x="647700" y="1570566"/>
                </a:lnTo>
                <a:lnTo>
                  <a:pt x="647700" y="1646766"/>
                </a:lnTo>
                <a:lnTo>
                  <a:pt x="774700" y="1646766"/>
                </a:lnTo>
                <a:lnTo>
                  <a:pt x="774700" y="1718733"/>
                </a:lnTo>
                <a:lnTo>
                  <a:pt x="808567" y="1718733"/>
                </a:lnTo>
                <a:lnTo>
                  <a:pt x="808567" y="1794933"/>
                </a:lnTo>
                <a:lnTo>
                  <a:pt x="1087967" y="1794933"/>
                </a:lnTo>
                <a:lnTo>
                  <a:pt x="1087967" y="1879600"/>
                </a:lnTo>
                <a:lnTo>
                  <a:pt x="1121833" y="1879600"/>
                </a:lnTo>
                <a:lnTo>
                  <a:pt x="1121833" y="1947333"/>
                </a:lnTo>
                <a:lnTo>
                  <a:pt x="1316567" y="1947333"/>
                </a:lnTo>
                <a:lnTo>
                  <a:pt x="1316567" y="2023533"/>
                </a:lnTo>
                <a:lnTo>
                  <a:pt x="1350433" y="2023533"/>
                </a:lnTo>
                <a:lnTo>
                  <a:pt x="1350433" y="2082800"/>
                </a:lnTo>
                <a:lnTo>
                  <a:pt x="1443567" y="2082800"/>
                </a:lnTo>
                <a:lnTo>
                  <a:pt x="1443567" y="2167466"/>
                </a:lnTo>
                <a:lnTo>
                  <a:pt x="1583267" y="2167466"/>
                </a:lnTo>
                <a:lnTo>
                  <a:pt x="1583267" y="2235200"/>
                </a:lnTo>
                <a:lnTo>
                  <a:pt x="2468033" y="2235200"/>
                </a:lnTo>
                <a:lnTo>
                  <a:pt x="2468033" y="2315633"/>
                </a:lnTo>
                <a:lnTo>
                  <a:pt x="2510367" y="2315633"/>
                </a:lnTo>
                <a:lnTo>
                  <a:pt x="2510367" y="2391833"/>
                </a:lnTo>
                <a:lnTo>
                  <a:pt x="3556000" y="2391833"/>
                </a:lnTo>
                <a:lnTo>
                  <a:pt x="3556000" y="2523066"/>
                </a:lnTo>
                <a:lnTo>
                  <a:pt x="4212167" y="2523066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EE0AC7B-103E-4F01-98A0-38D54CD326E5}"/>
              </a:ext>
            </a:extLst>
          </p:cNvPr>
          <p:cNvSpPr txBox="1"/>
          <p:nvPr/>
        </p:nvSpPr>
        <p:spPr bwMode="auto">
          <a:xfrm>
            <a:off x="7232237" y="6146760"/>
            <a:ext cx="3613823" cy="176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Mos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8374B636-4357-43BE-B071-72088BD21FD3}"/>
              </a:ext>
            </a:extLst>
          </p:cNvPr>
          <p:cNvSpPr txBox="1"/>
          <p:nvPr/>
        </p:nvSpPr>
        <p:spPr bwMode="auto">
          <a:xfrm>
            <a:off x="9479940" y="4268515"/>
            <a:ext cx="178295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HD IL-2 (n = 33)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IL-2 and IFN (n = 34)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D60ACBA7-ACC0-4C0A-8B42-A40C804A46C0}"/>
              </a:ext>
            </a:extLst>
          </p:cNvPr>
          <p:cNvCxnSpPr/>
          <p:nvPr/>
        </p:nvCxnSpPr>
        <p:spPr bwMode="auto">
          <a:xfrm>
            <a:off x="9137936" y="4419087"/>
            <a:ext cx="320359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5DEDE838-DE1F-4175-9C4E-40258399DB30}"/>
              </a:ext>
            </a:extLst>
          </p:cNvPr>
          <p:cNvCxnSpPr/>
          <p:nvPr/>
        </p:nvCxnSpPr>
        <p:spPr bwMode="auto">
          <a:xfrm>
            <a:off x="9137936" y="4640838"/>
            <a:ext cx="320359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6F4E607B-1BD8-4F86-BD7C-F2E85D151314}"/>
              </a:ext>
            </a:extLst>
          </p:cNvPr>
          <p:cNvSpPr/>
          <p:nvPr/>
        </p:nvSpPr>
        <p:spPr bwMode="auto">
          <a:xfrm>
            <a:off x="6913143" y="4287522"/>
            <a:ext cx="4209943" cy="1618150"/>
          </a:xfrm>
          <a:custGeom>
            <a:avLst/>
            <a:gdLst>
              <a:gd name="connsiteX0" fmla="*/ 0 w 4491318"/>
              <a:gd name="connsiteY0" fmla="*/ 0 h 1990165"/>
              <a:gd name="connsiteX1" fmla="*/ 0 w 4491318"/>
              <a:gd name="connsiteY1" fmla="*/ 1990165 h 1990165"/>
              <a:gd name="connsiteX2" fmla="*/ 4491318 w 4491318"/>
              <a:gd name="connsiteY2" fmla="*/ 1990165 h 199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91318" h="1990165">
                <a:moveTo>
                  <a:pt x="0" y="0"/>
                </a:moveTo>
                <a:lnTo>
                  <a:pt x="0" y="1990165"/>
                </a:lnTo>
                <a:lnTo>
                  <a:pt x="4491318" y="1990165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3CDCA0EF-8552-42EB-A38B-712661956825}"/>
              </a:ext>
            </a:extLst>
          </p:cNvPr>
          <p:cNvGrpSpPr/>
          <p:nvPr/>
        </p:nvGrpSpPr>
        <p:grpSpPr>
          <a:xfrm>
            <a:off x="6841550" y="4250556"/>
            <a:ext cx="71593" cy="1655115"/>
            <a:chOff x="1385047" y="1808704"/>
            <a:chExt cx="94129" cy="1996814"/>
          </a:xfrm>
        </p:grpSpPr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73B3EE60-8AE8-4844-98EE-EDA684DA4F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1808704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140975F6-593C-4F2E-ADD3-6D302A57B5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208067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1644A78D-82DD-44FB-A364-058B98AE249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607430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DA702EAB-CC4A-49E5-A191-982ECE9A81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006793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D96C31C5-D6D6-4AB6-9297-9FA7788311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406156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ABC4EF50-58E0-4604-A5C0-688CD56E841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805518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70" name="TextBox 169">
            <a:extLst>
              <a:ext uri="{FF2B5EF4-FFF2-40B4-BE49-F238E27FC236}">
                <a16:creationId xmlns:a16="http://schemas.microsoft.com/office/drawing/2014/main" id="{BF00320A-A05B-4DE3-81A6-7BA45CD23FA7}"/>
              </a:ext>
            </a:extLst>
          </p:cNvPr>
          <p:cNvSpPr txBox="1"/>
          <p:nvPr/>
        </p:nvSpPr>
        <p:spPr bwMode="auto">
          <a:xfrm>
            <a:off x="6789630" y="5922806"/>
            <a:ext cx="253537" cy="176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D72FD948-EEAB-456D-AFDE-D36AE50E60C3}"/>
              </a:ext>
            </a:extLst>
          </p:cNvPr>
          <p:cNvSpPr txBox="1"/>
          <p:nvPr/>
        </p:nvSpPr>
        <p:spPr bwMode="auto">
          <a:xfrm>
            <a:off x="7411789" y="5925132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91036F3B-5910-4631-AE51-6FB4C401B52D}"/>
              </a:ext>
            </a:extLst>
          </p:cNvPr>
          <p:cNvSpPr txBox="1"/>
          <p:nvPr/>
        </p:nvSpPr>
        <p:spPr bwMode="auto">
          <a:xfrm>
            <a:off x="8116057" y="5917531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24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96BC595-2A94-4BEE-BB78-F3CCE34639BF}"/>
              </a:ext>
            </a:extLst>
          </p:cNvPr>
          <p:cNvSpPr txBox="1"/>
          <p:nvPr/>
        </p:nvSpPr>
        <p:spPr bwMode="auto">
          <a:xfrm>
            <a:off x="8815160" y="5919857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36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A48AC06A-DB53-4B70-BB69-EC431F885C39}"/>
              </a:ext>
            </a:extLst>
          </p:cNvPr>
          <p:cNvSpPr txBox="1"/>
          <p:nvPr/>
        </p:nvSpPr>
        <p:spPr bwMode="auto">
          <a:xfrm>
            <a:off x="9498678" y="5916187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48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FE666E06-D5FB-42D9-ACAF-D387F5B04EA8}"/>
              </a:ext>
            </a:extLst>
          </p:cNvPr>
          <p:cNvSpPr txBox="1"/>
          <p:nvPr/>
        </p:nvSpPr>
        <p:spPr bwMode="auto">
          <a:xfrm>
            <a:off x="10206751" y="5919857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60</a:t>
            </a:r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E8900731-FB15-47BB-B92C-A41EEB911D4A}"/>
              </a:ext>
            </a:extLst>
          </p:cNvPr>
          <p:cNvGrpSpPr/>
          <p:nvPr/>
        </p:nvGrpSpPr>
        <p:grpSpPr>
          <a:xfrm>
            <a:off x="9881667" y="5690251"/>
            <a:ext cx="128389" cy="66062"/>
            <a:chOff x="10235723" y="4395438"/>
            <a:chExt cx="139784" cy="115205"/>
          </a:xfrm>
        </p:grpSpPr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F4B60C91-E6C8-41BD-A9C2-F04496C880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35723" y="4395438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5AE68BA9-FBFD-4BA7-B195-7A867D6D3C5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17572" y="4395438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0B7B867B-2E33-48DE-8C73-A1AC6C531B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75507" y="4395438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0A87D31E-68F5-47B4-BDAB-CE28459AB4CD}"/>
              </a:ext>
            </a:extLst>
          </p:cNvPr>
          <p:cNvGrpSpPr/>
          <p:nvPr/>
        </p:nvGrpSpPr>
        <p:grpSpPr>
          <a:xfrm>
            <a:off x="9743683" y="5572297"/>
            <a:ext cx="1048273" cy="144837"/>
            <a:chOff x="10085493" y="4189740"/>
            <a:chExt cx="1141307" cy="252580"/>
          </a:xfrm>
        </p:grpSpPr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2EABD163-F777-400E-A2CF-9B285E593118}"/>
                </a:ext>
              </a:extLst>
            </p:cNvPr>
            <p:cNvCxnSpPr/>
            <p:nvPr/>
          </p:nvCxnSpPr>
          <p:spPr bwMode="auto">
            <a:xfrm>
              <a:off x="11226800" y="4327115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78064F28-A7E2-4E7E-AAD2-F487FC5955BA}"/>
                </a:ext>
              </a:extLst>
            </p:cNvPr>
            <p:cNvCxnSpPr/>
            <p:nvPr/>
          </p:nvCxnSpPr>
          <p:spPr bwMode="auto">
            <a:xfrm>
              <a:off x="10085493" y="4189741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5FCB52BF-1A45-43FE-86B9-438EEC26967D}"/>
                </a:ext>
              </a:extLst>
            </p:cNvPr>
            <p:cNvCxnSpPr/>
            <p:nvPr/>
          </p:nvCxnSpPr>
          <p:spPr bwMode="auto">
            <a:xfrm>
              <a:off x="10498204" y="4189741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A341CCE5-A008-4A0F-9D00-C11F08C35DDD}"/>
                </a:ext>
              </a:extLst>
            </p:cNvPr>
            <p:cNvCxnSpPr/>
            <p:nvPr/>
          </p:nvCxnSpPr>
          <p:spPr bwMode="auto">
            <a:xfrm>
              <a:off x="10555134" y="4189740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C196AD3-6F7B-4BB4-9E21-FC0A08A44640}"/>
                </a:ext>
              </a:extLst>
            </p:cNvPr>
            <p:cNvCxnSpPr/>
            <p:nvPr/>
          </p:nvCxnSpPr>
          <p:spPr bwMode="auto">
            <a:xfrm>
              <a:off x="10858665" y="4318775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31F8F93B-90CE-42B8-AE12-101582D8AADB}"/>
                </a:ext>
              </a:extLst>
            </p:cNvPr>
            <p:cNvCxnSpPr/>
            <p:nvPr/>
          </p:nvCxnSpPr>
          <p:spPr bwMode="auto">
            <a:xfrm>
              <a:off x="10919326" y="4319020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4E01FA63-E5B2-45A5-BAF5-1283444DD953}"/>
              </a:ext>
            </a:extLst>
          </p:cNvPr>
          <p:cNvSpPr/>
          <p:nvPr/>
        </p:nvSpPr>
        <p:spPr bwMode="auto">
          <a:xfrm>
            <a:off x="6911480" y="4241185"/>
            <a:ext cx="4137100" cy="1665283"/>
          </a:xfrm>
          <a:custGeom>
            <a:avLst/>
            <a:gdLst>
              <a:gd name="connsiteX0" fmla="*/ 0 w 4504267"/>
              <a:gd name="connsiteY0" fmla="*/ 0 h 2904067"/>
              <a:gd name="connsiteX1" fmla="*/ 0 w 4504267"/>
              <a:gd name="connsiteY1" fmla="*/ 122767 h 2904067"/>
              <a:gd name="connsiteX2" fmla="*/ 38100 w 4504267"/>
              <a:gd name="connsiteY2" fmla="*/ 122767 h 2904067"/>
              <a:gd name="connsiteX3" fmla="*/ 38100 w 4504267"/>
              <a:gd name="connsiteY3" fmla="*/ 198967 h 2904067"/>
              <a:gd name="connsiteX4" fmla="*/ 38100 w 4504267"/>
              <a:gd name="connsiteY4" fmla="*/ 198967 h 2904067"/>
              <a:gd name="connsiteX5" fmla="*/ 80434 w 4504267"/>
              <a:gd name="connsiteY5" fmla="*/ 198967 h 2904067"/>
              <a:gd name="connsiteX6" fmla="*/ 80434 w 4504267"/>
              <a:gd name="connsiteY6" fmla="*/ 351367 h 2904067"/>
              <a:gd name="connsiteX7" fmla="*/ 114300 w 4504267"/>
              <a:gd name="connsiteY7" fmla="*/ 351367 h 2904067"/>
              <a:gd name="connsiteX8" fmla="*/ 114300 w 4504267"/>
              <a:gd name="connsiteY8" fmla="*/ 419100 h 2904067"/>
              <a:gd name="connsiteX9" fmla="*/ 169334 w 4504267"/>
              <a:gd name="connsiteY9" fmla="*/ 419100 h 2904067"/>
              <a:gd name="connsiteX10" fmla="*/ 169334 w 4504267"/>
              <a:gd name="connsiteY10" fmla="*/ 567267 h 2904067"/>
              <a:gd name="connsiteX11" fmla="*/ 207434 w 4504267"/>
              <a:gd name="connsiteY11" fmla="*/ 567267 h 2904067"/>
              <a:gd name="connsiteX12" fmla="*/ 207434 w 4504267"/>
              <a:gd name="connsiteY12" fmla="*/ 740834 h 2904067"/>
              <a:gd name="connsiteX13" fmla="*/ 262467 w 4504267"/>
              <a:gd name="connsiteY13" fmla="*/ 740834 h 2904067"/>
              <a:gd name="connsiteX14" fmla="*/ 262467 w 4504267"/>
              <a:gd name="connsiteY14" fmla="*/ 804334 h 2904067"/>
              <a:gd name="connsiteX15" fmla="*/ 300567 w 4504267"/>
              <a:gd name="connsiteY15" fmla="*/ 804334 h 2904067"/>
              <a:gd name="connsiteX16" fmla="*/ 300567 w 4504267"/>
              <a:gd name="connsiteY16" fmla="*/ 884767 h 2904067"/>
              <a:gd name="connsiteX17" fmla="*/ 444500 w 4504267"/>
              <a:gd name="connsiteY17" fmla="*/ 884767 h 2904067"/>
              <a:gd name="connsiteX18" fmla="*/ 444500 w 4504267"/>
              <a:gd name="connsiteY18" fmla="*/ 960967 h 2904067"/>
              <a:gd name="connsiteX19" fmla="*/ 478367 w 4504267"/>
              <a:gd name="connsiteY19" fmla="*/ 960967 h 2904067"/>
              <a:gd name="connsiteX20" fmla="*/ 478367 w 4504267"/>
              <a:gd name="connsiteY20" fmla="*/ 1282700 h 2904067"/>
              <a:gd name="connsiteX21" fmla="*/ 508000 w 4504267"/>
              <a:gd name="connsiteY21" fmla="*/ 1282700 h 2904067"/>
              <a:gd name="connsiteX22" fmla="*/ 508000 w 4504267"/>
              <a:gd name="connsiteY22" fmla="*/ 1511300 h 2904067"/>
              <a:gd name="connsiteX23" fmla="*/ 567267 w 4504267"/>
              <a:gd name="connsiteY23" fmla="*/ 1511300 h 2904067"/>
              <a:gd name="connsiteX24" fmla="*/ 567267 w 4504267"/>
              <a:gd name="connsiteY24" fmla="*/ 1591734 h 2904067"/>
              <a:gd name="connsiteX25" fmla="*/ 630767 w 4504267"/>
              <a:gd name="connsiteY25" fmla="*/ 1591734 h 2904067"/>
              <a:gd name="connsiteX26" fmla="*/ 630767 w 4504267"/>
              <a:gd name="connsiteY26" fmla="*/ 1689100 h 2904067"/>
              <a:gd name="connsiteX27" fmla="*/ 668867 w 4504267"/>
              <a:gd name="connsiteY27" fmla="*/ 1689100 h 2904067"/>
              <a:gd name="connsiteX28" fmla="*/ 668867 w 4504267"/>
              <a:gd name="connsiteY28" fmla="*/ 1820334 h 2904067"/>
              <a:gd name="connsiteX29" fmla="*/ 668867 w 4504267"/>
              <a:gd name="connsiteY29" fmla="*/ 1820334 h 2904067"/>
              <a:gd name="connsiteX30" fmla="*/ 706967 w 4504267"/>
              <a:gd name="connsiteY30" fmla="*/ 1820334 h 2904067"/>
              <a:gd name="connsiteX31" fmla="*/ 706967 w 4504267"/>
              <a:gd name="connsiteY31" fmla="*/ 1883834 h 2904067"/>
              <a:gd name="connsiteX32" fmla="*/ 804334 w 4504267"/>
              <a:gd name="connsiteY32" fmla="*/ 1883834 h 2904067"/>
              <a:gd name="connsiteX33" fmla="*/ 804334 w 4504267"/>
              <a:gd name="connsiteY33" fmla="*/ 2053167 h 2904067"/>
              <a:gd name="connsiteX34" fmla="*/ 876300 w 4504267"/>
              <a:gd name="connsiteY34" fmla="*/ 2053167 h 2904067"/>
              <a:gd name="connsiteX35" fmla="*/ 876300 w 4504267"/>
              <a:gd name="connsiteY35" fmla="*/ 2133600 h 2904067"/>
              <a:gd name="connsiteX36" fmla="*/ 1109134 w 4504267"/>
              <a:gd name="connsiteY36" fmla="*/ 2133600 h 2904067"/>
              <a:gd name="connsiteX37" fmla="*/ 1109134 w 4504267"/>
              <a:gd name="connsiteY37" fmla="*/ 2209800 h 2904067"/>
              <a:gd name="connsiteX38" fmla="*/ 1291167 w 4504267"/>
              <a:gd name="connsiteY38" fmla="*/ 2209800 h 2904067"/>
              <a:gd name="connsiteX39" fmla="*/ 1291167 w 4504267"/>
              <a:gd name="connsiteY39" fmla="*/ 2281767 h 2904067"/>
              <a:gd name="connsiteX40" fmla="*/ 1625600 w 4504267"/>
              <a:gd name="connsiteY40" fmla="*/ 2281767 h 2904067"/>
              <a:gd name="connsiteX41" fmla="*/ 1625600 w 4504267"/>
              <a:gd name="connsiteY41" fmla="*/ 2459567 h 2904067"/>
              <a:gd name="connsiteX42" fmla="*/ 1693334 w 4504267"/>
              <a:gd name="connsiteY42" fmla="*/ 2459567 h 2904067"/>
              <a:gd name="connsiteX43" fmla="*/ 1693334 w 4504267"/>
              <a:gd name="connsiteY43" fmla="*/ 2599267 h 2904067"/>
              <a:gd name="connsiteX44" fmla="*/ 4504267 w 4504267"/>
              <a:gd name="connsiteY44" fmla="*/ 2599267 h 2904067"/>
              <a:gd name="connsiteX45" fmla="*/ 4504267 w 4504267"/>
              <a:gd name="connsiteY45" fmla="*/ 2904067 h 290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504267" h="2904067">
                <a:moveTo>
                  <a:pt x="0" y="0"/>
                </a:moveTo>
                <a:lnTo>
                  <a:pt x="0" y="122767"/>
                </a:lnTo>
                <a:lnTo>
                  <a:pt x="38100" y="122767"/>
                </a:lnTo>
                <a:lnTo>
                  <a:pt x="38100" y="198967"/>
                </a:lnTo>
                <a:lnTo>
                  <a:pt x="38100" y="198967"/>
                </a:lnTo>
                <a:lnTo>
                  <a:pt x="80434" y="198967"/>
                </a:lnTo>
                <a:lnTo>
                  <a:pt x="80434" y="351367"/>
                </a:lnTo>
                <a:lnTo>
                  <a:pt x="114300" y="351367"/>
                </a:lnTo>
                <a:lnTo>
                  <a:pt x="114300" y="419100"/>
                </a:lnTo>
                <a:lnTo>
                  <a:pt x="169334" y="419100"/>
                </a:lnTo>
                <a:lnTo>
                  <a:pt x="169334" y="567267"/>
                </a:lnTo>
                <a:lnTo>
                  <a:pt x="207434" y="567267"/>
                </a:lnTo>
                <a:lnTo>
                  <a:pt x="207434" y="740834"/>
                </a:lnTo>
                <a:lnTo>
                  <a:pt x="262467" y="740834"/>
                </a:lnTo>
                <a:lnTo>
                  <a:pt x="262467" y="804334"/>
                </a:lnTo>
                <a:lnTo>
                  <a:pt x="300567" y="804334"/>
                </a:lnTo>
                <a:lnTo>
                  <a:pt x="300567" y="884767"/>
                </a:lnTo>
                <a:lnTo>
                  <a:pt x="444500" y="884767"/>
                </a:lnTo>
                <a:lnTo>
                  <a:pt x="444500" y="960967"/>
                </a:lnTo>
                <a:lnTo>
                  <a:pt x="478367" y="960967"/>
                </a:lnTo>
                <a:lnTo>
                  <a:pt x="478367" y="1282700"/>
                </a:lnTo>
                <a:lnTo>
                  <a:pt x="508000" y="1282700"/>
                </a:lnTo>
                <a:lnTo>
                  <a:pt x="508000" y="1511300"/>
                </a:lnTo>
                <a:lnTo>
                  <a:pt x="567267" y="1511300"/>
                </a:lnTo>
                <a:lnTo>
                  <a:pt x="567267" y="1591734"/>
                </a:lnTo>
                <a:lnTo>
                  <a:pt x="630767" y="1591734"/>
                </a:lnTo>
                <a:lnTo>
                  <a:pt x="630767" y="1689100"/>
                </a:lnTo>
                <a:lnTo>
                  <a:pt x="668867" y="1689100"/>
                </a:lnTo>
                <a:lnTo>
                  <a:pt x="668867" y="1820334"/>
                </a:lnTo>
                <a:lnTo>
                  <a:pt x="668867" y="1820334"/>
                </a:lnTo>
                <a:lnTo>
                  <a:pt x="706967" y="1820334"/>
                </a:lnTo>
                <a:lnTo>
                  <a:pt x="706967" y="1883834"/>
                </a:lnTo>
                <a:lnTo>
                  <a:pt x="804334" y="1883834"/>
                </a:lnTo>
                <a:lnTo>
                  <a:pt x="804334" y="2053167"/>
                </a:lnTo>
                <a:lnTo>
                  <a:pt x="876300" y="2053167"/>
                </a:lnTo>
                <a:lnTo>
                  <a:pt x="876300" y="2133600"/>
                </a:lnTo>
                <a:lnTo>
                  <a:pt x="1109134" y="2133600"/>
                </a:lnTo>
                <a:lnTo>
                  <a:pt x="1109134" y="2209800"/>
                </a:lnTo>
                <a:lnTo>
                  <a:pt x="1291167" y="2209800"/>
                </a:lnTo>
                <a:lnTo>
                  <a:pt x="1291167" y="2281767"/>
                </a:lnTo>
                <a:lnTo>
                  <a:pt x="1625600" y="2281767"/>
                </a:lnTo>
                <a:lnTo>
                  <a:pt x="1625600" y="2459567"/>
                </a:lnTo>
                <a:lnTo>
                  <a:pt x="1693334" y="2459567"/>
                </a:lnTo>
                <a:lnTo>
                  <a:pt x="1693334" y="2599267"/>
                </a:lnTo>
                <a:lnTo>
                  <a:pt x="4504267" y="2599267"/>
                </a:lnTo>
                <a:lnTo>
                  <a:pt x="4504267" y="2904067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F8DD3C8-2BA2-45AD-B065-5C1165FE2E29}"/>
              </a:ext>
            </a:extLst>
          </p:cNvPr>
          <p:cNvGrpSpPr/>
          <p:nvPr/>
        </p:nvGrpSpPr>
        <p:grpSpPr>
          <a:xfrm>
            <a:off x="6911480" y="5890883"/>
            <a:ext cx="4183946" cy="84852"/>
            <a:chOff x="7096582" y="5852903"/>
            <a:chExt cx="4183946" cy="84852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F5FF4BD1-5650-46AB-AFE4-9BFCA7F5154E}"/>
                </a:ext>
              </a:extLst>
            </p:cNvPr>
            <p:cNvGrpSpPr/>
            <p:nvPr/>
          </p:nvGrpSpPr>
          <p:grpSpPr>
            <a:xfrm rot="5400000">
              <a:off x="8798584" y="4160781"/>
              <a:ext cx="74972" cy="3478976"/>
              <a:chOff x="1385047" y="1808704"/>
              <a:chExt cx="94129" cy="1996814"/>
            </a:xfrm>
          </p:grpSpPr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37FAB5A2-0486-4363-AC3E-EC8302185E1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1808704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9BBFFD2D-8A17-45B4-A7D4-7FC62A8ADAB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2208067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6B2E1C65-11BF-496A-886C-B00C7E06AED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2607430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12DD6B9F-9075-4C90-A055-374EB303967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3006793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A5C79203-E7C7-43FB-9E62-04228CB2BC9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3406156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76E7B54D-F3E0-4A20-B12F-609DE5824AC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3805518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9DC01C2D-BD76-4361-B62C-1A0F9E62A4DB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11243042" y="5890389"/>
              <a:ext cx="7497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3450E43-02BA-4E72-987E-AFA802B78089}"/>
              </a:ext>
            </a:extLst>
          </p:cNvPr>
          <p:cNvSpPr txBox="1"/>
          <p:nvPr/>
        </p:nvSpPr>
        <p:spPr bwMode="auto">
          <a:xfrm>
            <a:off x="10910468" y="5922283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72</a:t>
            </a:r>
          </a:p>
        </p:txBody>
      </p: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FFF7B4FA-F9CB-494F-BB71-9C7574863C30}"/>
              </a:ext>
            </a:extLst>
          </p:cNvPr>
          <p:cNvGrpSpPr/>
          <p:nvPr/>
        </p:nvGrpSpPr>
        <p:grpSpPr>
          <a:xfrm>
            <a:off x="11118772" y="1402382"/>
            <a:ext cx="750218" cy="790909"/>
            <a:chOff x="10983383" y="1733546"/>
            <a:chExt cx="696271" cy="1234676"/>
          </a:xfrm>
        </p:grpSpPr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940A1B6E-19BA-4673-A10A-2417816B92C0}"/>
                </a:ext>
              </a:extLst>
            </p:cNvPr>
            <p:cNvSpPr txBox="1"/>
            <p:nvPr/>
          </p:nvSpPr>
          <p:spPr bwMode="auto">
            <a:xfrm>
              <a:off x="11276126" y="1733546"/>
              <a:ext cx="403528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SD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PD</a:t>
              </a:r>
            </a:p>
          </p:txBody>
        </p: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2A3A5610-0225-4914-9A1D-49FE7CF37C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991297" y="1976196"/>
              <a:ext cx="295430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E7AD8246-9D14-4D38-84B5-9E0965CDA75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991297" y="2316257"/>
              <a:ext cx="295430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261EC8A4-872D-4A49-8252-0AAFA4B5B8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984074" y="2639854"/>
              <a:ext cx="295430" cy="0"/>
            </a:xfrm>
            <a:prstGeom prst="lin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011253E3-1B04-4C72-A34C-A045F5DE28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983383" y="2968222"/>
              <a:ext cx="295430" cy="0"/>
            </a:xfrm>
            <a:prstGeom prst="line">
              <a:avLst/>
            </a:prstGeom>
            <a:noFill/>
            <a:ln w="285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B8F1009-2852-4AF4-AB47-EBA91B3431AF}"/>
              </a:ext>
            </a:extLst>
          </p:cNvPr>
          <p:cNvGrpSpPr/>
          <p:nvPr/>
        </p:nvGrpSpPr>
        <p:grpSpPr>
          <a:xfrm>
            <a:off x="6694905" y="1629924"/>
            <a:ext cx="4317930" cy="2040715"/>
            <a:chOff x="6694905" y="1629925"/>
            <a:chExt cx="4317930" cy="1955538"/>
          </a:xfrm>
        </p:grpSpPr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3ADF7B2-A4FB-4655-A252-974F46A4B465}"/>
                </a:ext>
              </a:extLst>
            </p:cNvPr>
            <p:cNvSpPr/>
            <p:nvPr/>
          </p:nvSpPr>
          <p:spPr bwMode="auto">
            <a:xfrm>
              <a:off x="6829689" y="1672669"/>
              <a:ext cx="4183146" cy="1586365"/>
            </a:xfrm>
            <a:custGeom>
              <a:avLst/>
              <a:gdLst>
                <a:gd name="connsiteX0" fmla="*/ 0 w 4491318"/>
                <a:gd name="connsiteY0" fmla="*/ 0 h 1990165"/>
                <a:gd name="connsiteX1" fmla="*/ 0 w 4491318"/>
                <a:gd name="connsiteY1" fmla="*/ 1990165 h 1990165"/>
                <a:gd name="connsiteX2" fmla="*/ 4491318 w 4491318"/>
                <a:gd name="connsiteY2" fmla="*/ 1990165 h 199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91318" h="1990165">
                  <a:moveTo>
                    <a:pt x="0" y="0"/>
                  </a:moveTo>
                  <a:lnTo>
                    <a:pt x="0" y="1990165"/>
                  </a:lnTo>
                  <a:lnTo>
                    <a:pt x="4491318" y="1990165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B728ACA8-DDDA-4F38-BC08-1BA67C57B80B}"/>
                </a:ext>
              </a:extLst>
            </p:cNvPr>
            <p:cNvGrpSpPr/>
            <p:nvPr/>
          </p:nvGrpSpPr>
          <p:grpSpPr>
            <a:xfrm>
              <a:off x="6758553" y="1672669"/>
              <a:ext cx="71137" cy="1586364"/>
              <a:chOff x="1385047" y="1808704"/>
              <a:chExt cx="94129" cy="1996814"/>
            </a:xfrm>
          </p:grpSpPr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7B482359-E7C3-4701-B665-436A0BF40F7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1808704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DB24CCFE-27E0-44B2-8C46-3E126E90374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2208067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51E6B609-0D56-4013-A8E6-EE518C1FB57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2607430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4D48325D-825B-4CF6-A691-183BFFF5718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3006793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F1594A8C-C276-463C-BFC5-76CABC6AEF6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3406156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5F6C31CD-0746-42AE-85C2-6C7B9C1C0FA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3805518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BCDC204C-4729-44D1-B9F1-27236851DAE0}"/>
                </a:ext>
              </a:extLst>
            </p:cNvPr>
            <p:cNvGrpSpPr/>
            <p:nvPr/>
          </p:nvGrpSpPr>
          <p:grpSpPr>
            <a:xfrm rot="5400000">
              <a:off x="8530352" y="1556921"/>
              <a:ext cx="56049" cy="3460282"/>
              <a:chOff x="1385047" y="2607430"/>
              <a:chExt cx="94129" cy="1198088"/>
            </a:xfrm>
          </p:grpSpPr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48353979-E9F8-4F0E-81F0-7911E4BE250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2607430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8B2026B3-3E8C-42C1-B2AF-1BCEEB20D9F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3006793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D889AA9B-5572-45FA-A88A-7FF5CBF11B7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3406156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01EEEA1D-E21A-41AE-B14D-D44F532779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3805518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66B8CF67-6043-468A-BB3D-5389DB1D8739}"/>
                </a:ext>
              </a:extLst>
            </p:cNvPr>
            <p:cNvSpPr txBox="1"/>
            <p:nvPr/>
          </p:nvSpPr>
          <p:spPr bwMode="auto">
            <a:xfrm>
              <a:off x="6694905" y="3275456"/>
              <a:ext cx="2760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A3603517-8932-434F-B7CE-3DA2AB1FD937}"/>
                </a:ext>
              </a:extLst>
            </p:cNvPr>
            <p:cNvSpPr txBox="1"/>
            <p:nvPr/>
          </p:nvSpPr>
          <p:spPr bwMode="auto">
            <a:xfrm>
              <a:off x="7806553" y="3277686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67992025-1F02-450B-AC56-637863D95C0D}"/>
                </a:ext>
              </a:extLst>
            </p:cNvPr>
            <p:cNvSpPr txBox="1"/>
            <p:nvPr/>
          </p:nvSpPr>
          <p:spPr bwMode="auto">
            <a:xfrm>
              <a:off x="8909111" y="3270401"/>
              <a:ext cx="45878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EAF25CA1-8AA6-4F39-9034-17EA4C3D9D54}"/>
                </a:ext>
              </a:extLst>
            </p:cNvPr>
            <p:cNvSpPr txBox="1"/>
            <p:nvPr/>
          </p:nvSpPr>
          <p:spPr bwMode="auto">
            <a:xfrm>
              <a:off x="10069176" y="3272631"/>
              <a:ext cx="45878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150</a:t>
              </a:r>
            </a:p>
          </p:txBody>
        </p: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3F625170-561E-4FEC-9BC4-35621AF5E969}"/>
                </a:ext>
              </a:extLst>
            </p:cNvPr>
            <p:cNvCxnSpPr/>
            <p:nvPr/>
          </p:nvCxnSpPr>
          <p:spPr bwMode="auto">
            <a:xfrm>
              <a:off x="6905839" y="1631958"/>
              <a:ext cx="0" cy="63318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7C814D78-7054-46A3-97C7-16D9B26AE84D}"/>
                </a:ext>
              </a:extLst>
            </p:cNvPr>
            <p:cNvSpPr/>
            <p:nvPr/>
          </p:nvSpPr>
          <p:spPr bwMode="auto">
            <a:xfrm>
              <a:off x="6833435" y="1663617"/>
              <a:ext cx="4139025" cy="479782"/>
            </a:xfrm>
            <a:custGeom>
              <a:avLst/>
              <a:gdLst>
                <a:gd name="connsiteX0" fmla="*/ 0 w 3841399"/>
                <a:gd name="connsiteY0" fmla="*/ 0 h 748981"/>
                <a:gd name="connsiteX1" fmla="*/ 698437 w 3841399"/>
                <a:gd name="connsiteY1" fmla="*/ 0 h 748981"/>
                <a:gd name="connsiteX2" fmla="*/ 698437 w 3841399"/>
                <a:gd name="connsiteY2" fmla="*/ 234344 h 748981"/>
                <a:gd name="connsiteX3" fmla="*/ 767361 w 3841399"/>
                <a:gd name="connsiteY3" fmla="*/ 234344 h 748981"/>
                <a:gd name="connsiteX4" fmla="*/ 767361 w 3841399"/>
                <a:gd name="connsiteY4" fmla="*/ 459498 h 748981"/>
                <a:gd name="connsiteX5" fmla="*/ 1337138 w 3841399"/>
                <a:gd name="connsiteY5" fmla="*/ 459498 h 748981"/>
                <a:gd name="connsiteX6" fmla="*/ 1337138 w 3841399"/>
                <a:gd name="connsiteY6" fmla="*/ 748981 h 748981"/>
                <a:gd name="connsiteX7" fmla="*/ 3841399 w 3841399"/>
                <a:gd name="connsiteY7" fmla="*/ 748981 h 748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41399" h="748981">
                  <a:moveTo>
                    <a:pt x="0" y="0"/>
                  </a:moveTo>
                  <a:lnTo>
                    <a:pt x="698437" y="0"/>
                  </a:lnTo>
                  <a:lnTo>
                    <a:pt x="698437" y="234344"/>
                  </a:lnTo>
                  <a:lnTo>
                    <a:pt x="767361" y="234344"/>
                  </a:lnTo>
                  <a:lnTo>
                    <a:pt x="767361" y="459498"/>
                  </a:lnTo>
                  <a:lnTo>
                    <a:pt x="1337138" y="459498"/>
                  </a:lnTo>
                  <a:lnTo>
                    <a:pt x="1337138" y="748981"/>
                  </a:lnTo>
                  <a:lnTo>
                    <a:pt x="3841399" y="748981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38D098AA-9970-4266-A443-9DA045F76FC7}"/>
                </a:ext>
              </a:extLst>
            </p:cNvPr>
            <p:cNvSpPr/>
            <p:nvPr/>
          </p:nvSpPr>
          <p:spPr bwMode="auto">
            <a:xfrm>
              <a:off x="6823533" y="1666561"/>
              <a:ext cx="2609171" cy="1583576"/>
            </a:xfrm>
            <a:custGeom>
              <a:avLst/>
              <a:gdLst>
                <a:gd name="connsiteX0" fmla="*/ 0 w 2421552"/>
                <a:gd name="connsiteY0" fmla="*/ 0 h 2472097"/>
                <a:gd name="connsiteX1" fmla="*/ 215964 w 2421552"/>
                <a:gd name="connsiteY1" fmla="*/ 0 h 2472097"/>
                <a:gd name="connsiteX2" fmla="*/ 215964 w 2421552"/>
                <a:gd name="connsiteY2" fmla="*/ 82710 h 2472097"/>
                <a:gd name="connsiteX3" fmla="*/ 271104 w 2421552"/>
                <a:gd name="connsiteY3" fmla="*/ 82710 h 2472097"/>
                <a:gd name="connsiteX4" fmla="*/ 271104 w 2421552"/>
                <a:gd name="connsiteY4" fmla="*/ 165419 h 2472097"/>
                <a:gd name="connsiteX5" fmla="*/ 413548 w 2421552"/>
                <a:gd name="connsiteY5" fmla="*/ 165419 h 2472097"/>
                <a:gd name="connsiteX6" fmla="*/ 413548 w 2421552"/>
                <a:gd name="connsiteY6" fmla="*/ 266509 h 2472097"/>
                <a:gd name="connsiteX7" fmla="*/ 496258 w 2421552"/>
                <a:gd name="connsiteY7" fmla="*/ 266509 h 2472097"/>
                <a:gd name="connsiteX8" fmla="*/ 496258 w 2421552"/>
                <a:gd name="connsiteY8" fmla="*/ 464093 h 2472097"/>
                <a:gd name="connsiteX9" fmla="*/ 523828 w 2421552"/>
                <a:gd name="connsiteY9" fmla="*/ 464093 h 2472097"/>
                <a:gd name="connsiteX10" fmla="*/ 523828 w 2421552"/>
                <a:gd name="connsiteY10" fmla="*/ 597347 h 2472097"/>
                <a:gd name="connsiteX11" fmla="*/ 542207 w 2421552"/>
                <a:gd name="connsiteY11" fmla="*/ 597347 h 2472097"/>
                <a:gd name="connsiteX12" fmla="*/ 542207 w 2421552"/>
                <a:gd name="connsiteY12" fmla="*/ 693841 h 2472097"/>
                <a:gd name="connsiteX13" fmla="*/ 569777 w 2421552"/>
                <a:gd name="connsiteY13" fmla="*/ 693841 h 2472097"/>
                <a:gd name="connsiteX14" fmla="*/ 569777 w 2421552"/>
                <a:gd name="connsiteY14" fmla="*/ 822501 h 2472097"/>
                <a:gd name="connsiteX15" fmla="*/ 721411 w 2421552"/>
                <a:gd name="connsiteY15" fmla="*/ 822501 h 2472097"/>
                <a:gd name="connsiteX16" fmla="*/ 721411 w 2421552"/>
                <a:gd name="connsiteY16" fmla="*/ 997110 h 2472097"/>
                <a:gd name="connsiteX17" fmla="*/ 845476 w 2421552"/>
                <a:gd name="connsiteY17" fmla="*/ 997110 h 2472097"/>
                <a:gd name="connsiteX18" fmla="*/ 845476 w 2421552"/>
                <a:gd name="connsiteY18" fmla="*/ 1213074 h 2472097"/>
                <a:gd name="connsiteX19" fmla="*/ 1033870 w 2421552"/>
                <a:gd name="connsiteY19" fmla="*/ 1213074 h 2472097"/>
                <a:gd name="connsiteX20" fmla="*/ 1033870 w 2421552"/>
                <a:gd name="connsiteY20" fmla="*/ 1470392 h 2472097"/>
                <a:gd name="connsiteX21" fmla="*/ 2421552 w 2421552"/>
                <a:gd name="connsiteY21" fmla="*/ 1470392 h 2472097"/>
                <a:gd name="connsiteX22" fmla="*/ 2421552 w 2421552"/>
                <a:gd name="connsiteY22" fmla="*/ 2472097 h 2472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21552" h="2472097">
                  <a:moveTo>
                    <a:pt x="0" y="0"/>
                  </a:moveTo>
                  <a:lnTo>
                    <a:pt x="215964" y="0"/>
                  </a:lnTo>
                  <a:lnTo>
                    <a:pt x="215964" y="82710"/>
                  </a:lnTo>
                  <a:lnTo>
                    <a:pt x="271104" y="82710"/>
                  </a:lnTo>
                  <a:lnTo>
                    <a:pt x="271104" y="165419"/>
                  </a:lnTo>
                  <a:lnTo>
                    <a:pt x="413548" y="165419"/>
                  </a:lnTo>
                  <a:lnTo>
                    <a:pt x="413548" y="266509"/>
                  </a:lnTo>
                  <a:lnTo>
                    <a:pt x="496258" y="266509"/>
                  </a:lnTo>
                  <a:lnTo>
                    <a:pt x="496258" y="464093"/>
                  </a:lnTo>
                  <a:lnTo>
                    <a:pt x="523828" y="464093"/>
                  </a:lnTo>
                  <a:lnTo>
                    <a:pt x="523828" y="597347"/>
                  </a:lnTo>
                  <a:lnTo>
                    <a:pt x="542207" y="597347"/>
                  </a:lnTo>
                  <a:lnTo>
                    <a:pt x="542207" y="693841"/>
                  </a:lnTo>
                  <a:lnTo>
                    <a:pt x="569777" y="693841"/>
                  </a:lnTo>
                  <a:lnTo>
                    <a:pt x="569777" y="822501"/>
                  </a:lnTo>
                  <a:lnTo>
                    <a:pt x="721411" y="822501"/>
                  </a:lnTo>
                  <a:lnTo>
                    <a:pt x="721411" y="997110"/>
                  </a:lnTo>
                  <a:lnTo>
                    <a:pt x="845476" y="997110"/>
                  </a:lnTo>
                  <a:lnTo>
                    <a:pt x="845476" y="1213074"/>
                  </a:lnTo>
                  <a:lnTo>
                    <a:pt x="1033870" y="1213074"/>
                  </a:lnTo>
                  <a:lnTo>
                    <a:pt x="1033870" y="1470392"/>
                  </a:lnTo>
                  <a:lnTo>
                    <a:pt x="2421552" y="1470392"/>
                  </a:lnTo>
                  <a:lnTo>
                    <a:pt x="2421552" y="2472097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EC8E92C4-4D43-4AB7-8CAB-35F920B2B36B}"/>
                </a:ext>
              </a:extLst>
            </p:cNvPr>
            <p:cNvSpPr/>
            <p:nvPr/>
          </p:nvSpPr>
          <p:spPr bwMode="auto">
            <a:xfrm>
              <a:off x="6828484" y="1666561"/>
              <a:ext cx="3114172" cy="1468782"/>
            </a:xfrm>
            <a:custGeom>
              <a:avLst/>
              <a:gdLst>
                <a:gd name="connsiteX0" fmla="*/ 0 w 2890240"/>
                <a:gd name="connsiteY0" fmla="*/ 0 h 2292893"/>
                <a:gd name="connsiteX1" fmla="*/ 183799 w 2890240"/>
                <a:gd name="connsiteY1" fmla="*/ 0 h 2292893"/>
                <a:gd name="connsiteX2" fmla="*/ 183799 w 2890240"/>
                <a:gd name="connsiteY2" fmla="*/ 55140 h 2292893"/>
                <a:gd name="connsiteX3" fmla="*/ 261914 w 2890240"/>
                <a:gd name="connsiteY3" fmla="*/ 55140 h 2292893"/>
                <a:gd name="connsiteX4" fmla="*/ 261914 w 2890240"/>
                <a:gd name="connsiteY4" fmla="*/ 160824 h 2292893"/>
                <a:gd name="connsiteX5" fmla="*/ 330839 w 2890240"/>
                <a:gd name="connsiteY5" fmla="*/ 160824 h 2292893"/>
                <a:gd name="connsiteX6" fmla="*/ 330839 w 2890240"/>
                <a:gd name="connsiteY6" fmla="*/ 298674 h 2292893"/>
                <a:gd name="connsiteX7" fmla="*/ 404358 w 2890240"/>
                <a:gd name="connsiteY7" fmla="*/ 298674 h 2292893"/>
                <a:gd name="connsiteX8" fmla="*/ 404358 w 2890240"/>
                <a:gd name="connsiteY8" fmla="*/ 349218 h 2292893"/>
                <a:gd name="connsiteX9" fmla="*/ 491663 w 2890240"/>
                <a:gd name="connsiteY9" fmla="*/ 349218 h 2292893"/>
                <a:gd name="connsiteX10" fmla="*/ 491663 w 2890240"/>
                <a:gd name="connsiteY10" fmla="*/ 519232 h 2292893"/>
                <a:gd name="connsiteX11" fmla="*/ 523827 w 2890240"/>
                <a:gd name="connsiteY11" fmla="*/ 519232 h 2292893"/>
                <a:gd name="connsiteX12" fmla="*/ 523827 w 2890240"/>
                <a:gd name="connsiteY12" fmla="*/ 624917 h 2292893"/>
                <a:gd name="connsiteX13" fmla="*/ 620322 w 2890240"/>
                <a:gd name="connsiteY13" fmla="*/ 624917 h 2292893"/>
                <a:gd name="connsiteX14" fmla="*/ 620322 w 2890240"/>
                <a:gd name="connsiteY14" fmla="*/ 703031 h 2292893"/>
                <a:gd name="connsiteX15" fmla="*/ 680057 w 2890240"/>
                <a:gd name="connsiteY15" fmla="*/ 703031 h 2292893"/>
                <a:gd name="connsiteX16" fmla="*/ 680057 w 2890240"/>
                <a:gd name="connsiteY16" fmla="*/ 739791 h 2292893"/>
                <a:gd name="connsiteX17" fmla="*/ 726006 w 2890240"/>
                <a:gd name="connsiteY17" fmla="*/ 739791 h 2292893"/>
                <a:gd name="connsiteX18" fmla="*/ 726006 w 2890240"/>
                <a:gd name="connsiteY18" fmla="*/ 822501 h 2292893"/>
                <a:gd name="connsiteX19" fmla="*/ 776551 w 2890240"/>
                <a:gd name="connsiteY19" fmla="*/ 822501 h 2292893"/>
                <a:gd name="connsiteX20" fmla="*/ 776551 w 2890240"/>
                <a:gd name="connsiteY20" fmla="*/ 873045 h 2292893"/>
                <a:gd name="connsiteX21" fmla="*/ 804121 w 2890240"/>
                <a:gd name="connsiteY21" fmla="*/ 873045 h 2292893"/>
                <a:gd name="connsiteX22" fmla="*/ 804121 w 2890240"/>
                <a:gd name="connsiteY22" fmla="*/ 1038465 h 2292893"/>
                <a:gd name="connsiteX23" fmla="*/ 987920 w 2890240"/>
                <a:gd name="connsiteY23" fmla="*/ 1038465 h 2292893"/>
                <a:gd name="connsiteX24" fmla="*/ 987920 w 2890240"/>
                <a:gd name="connsiteY24" fmla="*/ 1171719 h 2292893"/>
                <a:gd name="connsiteX25" fmla="*/ 1111984 w 2890240"/>
                <a:gd name="connsiteY25" fmla="*/ 1171719 h 2292893"/>
                <a:gd name="connsiteX26" fmla="*/ 1111984 w 2890240"/>
                <a:gd name="connsiteY26" fmla="*/ 1231453 h 2292893"/>
                <a:gd name="connsiteX27" fmla="*/ 1236049 w 2890240"/>
                <a:gd name="connsiteY27" fmla="*/ 1231453 h 2292893"/>
                <a:gd name="connsiteX28" fmla="*/ 1236049 w 2890240"/>
                <a:gd name="connsiteY28" fmla="*/ 1300378 h 2292893"/>
                <a:gd name="connsiteX29" fmla="*/ 1364708 w 2890240"/>
                <a:gd name="connsiteY29" fmla="*/ 1300378 h 2292893"/>
                <a:gd name="connsiteX30" fmla="*/ 1364708 w 2890240"/>
                <a:gd name="connsiteY30" fmla="*/ 1525532 h 2292893"/>
                <a:gd name="connsiteX31" fmla="*/ 1406063 w 2890240"/>
                <a:gd name="connsiteY31" fmla="*/ 1525532 h 2292893"/>
                <a:gd name="connsiteX32" fmla="*/ 1406063 w 2890240"/>
                <a:gd name="connsiteY32" fmla="*/ 1649596 h 2292893"/>
                <a:gd name="connsiteX33" fmla="*/ 1612837 w 2890240"/>
                <a:gd name="connsiteY33" fmla="*/ 1649596 h 2292893"/>
                <a:gd name="connsiteX34" fmla="*/ 1612837 w 2890240"/>
                <a:gd name="connsiteY34" fmla="*/ 1750686 h 2292893"/>
                <a:gd name="connsiteX35" fmla="*/ 1640406 w 2890240"/>
                <a:gd name="connsiteY35" fmla="*/ 1750686 h 2292893"/>
                <a:gd name="connsiteX36" fmla="*/ 1640406 w 2890240"/>
                <a:gd name="connsiteY36" fmla="*/ 1805825 h 2292893"/>
                <a:gd name="connsiteX37" fmla="*/ 1672571 w 2890240"/>
                <a:gd name="connsiteY37" fmla="*/ 1805825 h 2292893"/>
                <a:gd name="connsiteX38" fmla="*/ 1672571 w 2890240"/>
                <a:gd name="connsiteY38" fmla="*/ 1883940 h 2292893"/>
                <a:gd name="connsiteX39" fmla="*/ 1723116 w 2890240"/>
                <a:gd name="connsiteY39" fmla="*/ 1883940 h 2292893"/>
                <a:gd name="connsiteX40" fmla="*/ 1723116 w 2890240"/>
                <a:gd name="connsiteY40" fmla="*/ 1966649 h 2292893"/>
                <a:gd name="connsiteX41" fmla="*/ 1920700 w 2890240"/>
                <a:gd name="connsiteY41" fmla="*/ 1966649 h 2292893"/>
                <a:gd name="connsiteX42" fmla="*/ 1920700 w 2890240"/>
                <a:gd name="connsiteY42" fmla="*/ 2076929 h 2292893"/>
                <a:gd name="connsiteX43" fmla="*/ 2476692 w 2890240"/>
                <a:gd name="connsiteY43" fmla="*/ 2076929 h 2292893"/>
                <a:gd name="connsiteX44" fmla="*/ 2476692 w 2890240"/>
                <a:gd name="connsiteY44" fmla="*/ 2292893 h 2292893"/>
                <a:gd name="connsiteX45" fmla="*/ 2890240 w 2890240"/>
                <a:gd name="connsiteY45" fmla="*/ 2292893 h 2292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890240" h="2292893">
                  <a:moveTo>
                    <a:pt x="0" y="0"/>
                  </a:moveTo>
                  <a:lnTo>
                    <a:pt x="183799" y="0"/>
                  </a:lnTo>
                  <a:lnTo>
                    <a:pt x="183799" y="55140"/>
                  </a:lnTo>
                  <a:lnTo>
                    <a:pt x="261914" y="55140"/>
                  </a:lnTo>
                  <a:lnTo>
                    <a:pt x="261914" y="160824"/>
                  </a:lnTo>
                  <a:lnTo>
                    <a:pt x="330839" y="160824"/>
                  </a:lnTo>
                  <a:lnTo>
                    <a:pt x="330839" y="298674"/>
                  </a:lnTo>
                  <a:lnTo>
                    <a:pt x="404358" y="298674"/>
                  </a:lnTo>
                  <a:lnTo>
                    <a:pt x="404358" y="349218"/>
                  </a:lnTo>
                  <a:lnTo>
                    <a:pt x="491663" y="349218"/>
                  </a:lnTo>
                  <a:lnTo>
                    <a:pt x="491663" y="519232"/>
                  </a:lnTo>
                  <a:lnTo>
                    <a:pt x="523827" y="519232"/>
                  </a:lnTo>
                  <a:lnTo>
                    <a:pt x="523827" y="624917"/>
                  </a:lnTo>
                  <a:lnTo>
                    <a:pt x="620322" y="624917"/>
                  </a:lnTo>
                  <a:lnTo>
                    <a:pt x="620322" y="703031"/>
                  </a:lnTo>
                  <a:lnTo>
                    <a:pt x="680057" y="703031"/>
                  </a:lnTo>
                  <a:lnTo>
                    <a:pt x="680057" y="739791"/>
                  </a:lnTo>
                  <a:lnTo>
                    <a:pt x="726006" y="739791"/>
                  </a:lnTo>
                  <a:lnTo>
                    <a:pt x="726006" y="822501"/>
                  </a:lnTo>
                  <a:lnTo>
                    <a:pt x="776551" y="822501"/>
                  </a:lnTo>
                  <a:lnTo>
                    <a:pt x="776551" y="873045"/>
                  </a:lnTo>
                  <a:lnTo>
                    <a:pt x="804121" y="873045"/>
                  </a:lnTo>
                  <a:lnTo>
                    <a:pt x="804121" y="1038465"/>
                  </a:lnTo>
                  <a:lnTo>
                    <a:pt x="987920" y="1038465"/>
                  </a:lnTo>
                  <a:lnTo>
                    <a:pt x="987920" y="1171719"/>
                  </a:lnTo>
                  <a:lnTo>
                    <a:pt x="1111984" y="1171719"/>
                  </a:lnTo>
                  <a:lnTo>
                    <a:pt x="1111984" y="1231453"/>
                  </a:lnTo>
                  <a:lnTo>
                    <a:pt x="1236049" y="1231453"/>
                  </a:lnTo>
                  <a:lnTo>
                    <a:pt x="1236049" y="1300378"/>
                  </a:lnTo>
                  <a:lnTo>
                    <a:pt x="1364708" y="1300378"/>
                  </a:lnTo>
                  <a:lnTo>
                    <a:pt x="1364708" y="1525532"/>
                  </a:lnTo>
                  <a:lnTo>
                    <a:pt x="1406063" y="1525532"/>
                  </a:lnTo>
                  <a:lnTo>
                    <a:pt x="1406063" y="1649596"/>
                  </a:lnTo>
                  <a:lnTo>
                    <a:pt x="1612837" y="1649596"/>
                  </a:lnTo>
                  <a:lnTo>
                    <a:pt x="1612837" y="1750686"/>
                  </a:lnTo>
                  <a:lnTo>
                    <a:pt x="1640406" y="1750686"/>
                  </a:lnTo>
                  <a:lnTo>
                    <a:pt x="1640406" y="1805825"/>
                  </a:lnTo>
                  <a:lnTo>
                    <a:pt x="1672571" y="1805825"/>
                  </a:lnTo>
                  <a:lnTo>
                    <a:pt x="1672571" y="1883940"/>
                  </a:lnTo>
                  <a:lnTo>
                    <a:pt x="1723116" y="1883940"/>
                  </a:lnTo>
                  <a:lnTo>
                    <a:pt x="1723116" y="1966649"/>
                  </a:lnTo>
                  <a:lnTo>
                    <a:pt x="1920700" y="1966649"/>
                  </a:lnTo>
                  <a:lnTo>
                    <a:pt x="1920700" y="2076929"/>
                  </a:lnTo>
                  <a:lnTo>
                    <a:pt x="2476692" y="2076929"/>
                  </a:lnTo>
                  <a:lnTo>
                    <a:pt x="2476692" y="2292893"/>
                  </a:lnTo>
                  <a:lnTo>
                    <a:pt x="2890240" y="2292893"/>
                  </a:lnTo>
                </a:path>
              </a:pathLst>
            </a:custGeom>
            <a:noFill/>
            <a:ln w="2857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CD4802A2-57A8-49C1-8674-F8585B6D2742}"/>
                </a:ext>
              </a:extLst>
            </p:cNvPr>
            <p:cNvGrpSpPr/>
            <p:nvPr/>
          </p:nvGrpSpPr>
          <p:grpSpPr>
            <a:xfrm>
              <a:off x="6793828" y="1663617"/>
              <a:ext cx="2851768" cy="1507046"/>
              <a:chOff x="7765508" y="2155043"/>
              <a:chExt cx="2646705" cy="2352627"/>
            </a:xfrm>
          </p:grpSpPr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C6B4D815-2485-446D-A8F1-043942E6D466}"/>
                  </a:ext>
                </a:extLst>
              </p:cNvPr>
              <p:cNvSpPr/>
              <p:nvPr/>
            </p:nvSpPr>
            <p:spPr bwMode="auto">
              <a:xfrm>
                <a:off x="7765508" y="2155043"/>
                <a:ext cx="183799" cy="611132"/>
              </a:xfrm>
              <a:custGeom>
                <a:avLst/>
                <a:gdLst>
                  <a:gd name="connsiteX0" fmla="*/ 0 w 183799"/>
                  <a:gd name="connsiteY0" fmla="*/ 0 h 611132"/>
                  <a:gd name="connsiteX1" fmla="*/ 82709 w 183799"/>
                  <a:gd name="connsiteY1" fmla="*/ 0 h 611132"/>
                  <a:gd name="connsiteX2" fmla="*/ 82709 w 183799"/>
                  <a:gd name="connsiteY2" fmla="*/ 197584 h 611132"/>
                  <a:gd name="connsiteX3" fmla="*/ 105684 w 183799"/>
                  <a:gd name="connsiteY3" fmla="*/ 197584 h 611132"/>
                  <a:gd name="connsiteX4" fmla="*/ 105684 w 183799"/>
                  <a:gd name="connsiteY4" fmla="*/ 330838 h 611132"/>
                  <a:gd name="connsiteX5" fmla="*/ 105684 w 183799"/>
                  <a:gd name="connsiteY5" fmla="*/ 330838 h 611132"/>
                  <a:gd name="connsiteX6" fmla="*/ 137849 w 183799"/>
                  <a:gd name="connsiteY6" fmla="*/ 363003 h 611132"/>
                  <a:gd name="connsiteX7" fmla="*/ 160824 w 183799"/>
                  <a:gd name="connsiteY7" fmla="*/ 385978 h 611132"/>
                  <a:gd name="connsiteX8" fmla="*/ 160824 w 183799"/>
                  <a:gd name="connsiteY8" fmla="*/ 464093 h 611132"/>
                  <a:gd name="connsiteX9" fmla="*/ 183799 w 183799"/>
                  <a:gd name="connsiteY9" fmla="*/ 464093 h 611132"/>
                  <a:gd name="connsiteX10" fmla="*/ 183799 w 183799"/>
                  <a:gd name="connsiteY10" fmla="*/ 611132 h 611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3799" h="611132">
                    <a:moveTo>
                      <a:pt x="0" y="0"/>
                    </a:moveTo>
                    <a:lnTo>
                      <a:pt x="82709" y="0"/>
                    </a:lnTo>
                    <a:lnTo>
                      <a:pt x="82709" y="197584"/>
                    </a:lnTo>
                    <a:lnTo>
                      <a:pt x="105684" y="197584"/>
                    </a:lnTo>
                    <a:lnTo>
                      <a:pt x="105684" y="330838"/>
                    </a:lnTo>
                    <a:lnTo>
                      <a:pt x="105684" y="330838"/>
                    </a:lnTo>
                    <a:lnTo>
                      <a:pt x="137849" y="363003"/>
                    </a:lnTo>
                    <a:lnTo>
                      <a:pt x="160824" y="385978"/>
                    </a:lnTo>
                    <a:lnTo>
                      <a:pt x="160824" y="464093"/>
                    </a:lnTo>
                    <a:lnTo>
                      <a:pt x="183799" y="464093"/>
                    </a:lnTo>
                    <a:lnTo>
                      <a:pt x="183799" y="611132"/>
                    </a:lnTo>
                  </a:path>
                </a:pathLst>
              </a:custGeom>
              <a:noFill/>
              <a:ln w="28575">
                <a:solidFill>
                  <a:schemeClr val="accent6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A1951B47-E800-4593-B824-7E461FC666F0}"/>
                  </a:ext>
                </a:extLst>
              </p:cNvPr>
              <p:cNvSpPr/>
              <p:nvPr/>
            </p:nvSpPr>
            <p:spPr bwMode="auto">
              <a:xfrm>
                <a:off x="7967686" y="2743200"/>
                <a:ext cx="2444527" cy="1764470"/>
              </a:xfrm>
              <a:custGeom>
                <a:avLst/>
                <a:gdLst>
                  <a:gd name="connsiteX0" fmla="*/ 0 w 2444527"/>
                  <a:gd name="connsiteY0" fmla="*/ 0 h 1764470"/>
                  <a:gd name="connsiteX1" fmla="*/ 0 w 2444527"/>
                  <a:gd name="connsiteY1" fmla="*/ 142444 h 1764470"/>
                  <a:gd name="connsiteX2" fmla="*/ 41355 w 2444527"/>
                  <a:gd name="connsiteY2" fmla="*/ 142444 h 1764470"/>
                  <a:gd name="connsiteX3" fmla="*/ 41355 w 2444527"/>
                  <a:gd name="connsiteY3" fmla="*/ 335433 h 1764470"/>
                  <a:gd name="connsiteX4" fmla="*/ 41355 w 2444527"/>
                  <a:gd name="connsiteY4" fmla="*/ 335433 h 1764470"/>
                  <a:gd name="connsiteX5" fmla="*/ 41355 w 2444527"/>
                  <a:gd name="connsiteY5" fmla="*/ 376788 h 1764470"/>
                  <a:gd name="connsiteX6" fmla="*/ 64330 w 2444527"/>
                  <a:gd name="connsiteY6" fmla="*/ 376788 h 1764470"/>
                  <a:gd name="connsiteX7" fmla="*/ 64330 w 2444527"/>
                  <a:gd name="connsiteY7" fmla="*/ 542207 h 1764470"/>
                  <a:gd name="connsiteX8" fmla="*/ 110280 w 2444527"/>
                  <a:gd name="connsiteY8" fmla="*/ 542207 h 1764470"/>
                  <a:gd name="connsiteX9" fmla="*/ 110280 w 2444527"/>
                  <a:gd name="connsiteY9" fmla="*/ 799526 h 1764470"/>
                  <a:gd name="connsiteX10" fmla="*/ 147040 w 2444527"/>
                  <a:gd name="connsiteY10" fmla="*/ 799526 h 1764470"/>
                  <a:gd name="connsiteX11" fmla="*/ 147040 w 2444527"/>
                  <a:gd name="connsiteY11" fmla="*/ 873045 h 1764470"/>
                  <a:gd name="connsiteX12" fmla="*/ 179204 w 2444527"/>
                  <a:gd name="connsiteY12" fmla="*/ 873045 h 1764470"/>
                  <a:gd name="connsiteX13" fmla="*/ 179204 w 2444527"/>
                  <a:gd name="connsiteY13" fmla="*/ 937375 h 1764470"/>
                  <a:gd name="connsiteX14" fmla="*/ 225154 w 2444527"/>
                  <a:gd name="connsiteY14" fmla="*/ 937375 h 1764470"/>
                  <a:gd name="connsiteX15" fmla="*/ 225154 w 2444527"/>
                  <a:gd name="connsiteY15" fmla="*/ 974135 h 1764470"/>
                  <a:gd name="connsiteX16" fmla="*/ 257319 w 2444527"/>
                  <a:gd name="connsiteY16" fmla="*/ 974135 h 1764470"/>
                  <a:gd name="connsiteX17" fmla="*/ 257319 w 2444527"/>
                  <a:gd name="connsiteY17" fmla="*/ 1102794 h 1764470"/>
                  <a:gd name="connsiteX18" fmla="*/ 294079 w 2444527"/>
                  <a:gd name="connsiteY18" fmla="*/ 1102794 h 1764470"/>
                  <a:gd name="connsiteX19" fmla="*/ 294079 w 2444527"/>
                  <a:gd name="connsiteY19" fmla="*/ 1171719 h 1764470"/>
                  <a:gd name="connsiteX20" fmla="*/ 340029 w 2444527"/>
                  <a:gd name="connsiteY20" fmla="*/ 1171719 h 1764470"/>
                  <a:gd name="connsiteX21" fmla="*/ 340029 w 2444527"/>
                  <a:gd name="connsiteY21" fmla="*/ 1240643 h 1764470"/>
                  <a:gd name="connsiteX22" fmla="*/ 381383 w 2444527"/>
                  <a:gd name="connsiteY22" fmla="*/ 1240643 h 1764470"/>
                  <a:gd name="connsiteX23" fmla="*/ 381383 w 2444527"/>
                  <a:gd name="connsiteY23" fmla="*/ 1300378 h 1764470"/>
                  <a:gd name="connsiteX24" fmla="*/ 413548 w 2444527"/>
                  <a:gd name="connsiteY24" fmla="*/ 1300378 h 1764470"/>
                  <a:gd name="connsiteX25" fmla="*/ 413548 w 2444527"/>
                  <a:gd name="connsiteY25" fmla="*/ 1419847 h 1764470"/>
                  <a:gd name="connsiteX26" fmla="*/ 588157 w 2444527"/>
                  <a:gd name="connsiteY26" fmla="*/ 1419847 h 1764470"/>
                  <a:gd name="connsiteX27" fmla="*/ 588157 w 2444527"/>
                  <a:gd name="connsiteY27" fmla="*/ 1484177 h 1764470"/>
                  <a:gd name="connsiteX28" fmla="*/ 900616 w 2444527"/>
                  <a:gd name="connsiteY28" fmla="*/ 1484177 h 1764470"/>
                  <a:gd name="connsiteX29" fmla="*/ 900616 w 2444527"/>
                  <a:gd name="connsiteY29" fmla="*/ 1562291 h 1764470"/>
                  <a:gd name="connsiteX30" fmla="*/ 923590 w 2444527"/>
                  <a:gd name="connsiteY30" fmla="*/ 1562291 h 1764470"/>
                  <a:gd name="connsiteX31" fmla="*/ 923590 w 2444527"/>
                  <a:gd name="connsiteY31" fmla="*/ 1608241 h 1764470"/>
                  <a:gd name="connsiteX32" fmla="*/ 1066035 w 2444527"/>
                  <a:gd name="connsiteY32" fmla="*/ 1608241 h 1764470"/>
                  <a:gd name="connsiteX33" fmla="*/ 1066035 w 2444527"/>
                  <a:gd name="connsiteY33" fmla="*/ 1695546 h 1764470"/>
                  <a:gd name="connsiteX34" fmla="*/ 1948270 w 2444527"/>
                  <a:gd name="connsiteY34" fmla="*/ 1695546 h 1764470"/>
                  <a:gd name="connsiteX35" fmla="*/ 1948270 w 2444527"/>
                  <a:gd name="connsiteY35" fmla="*/ 1764470 h 1764470"/>
                  <a:gd name="connsiteX36" fmla="*/ 2444527 w 2444527"/>
                  <a:gd name="connsiteY36" fmla="*/ 1764470 h 1764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444527" h="1764470">
                    <a:moveTo>
                      <a:pt x="0" y="0"/>
                    </a:moveTo>
                    <a:lnTo>
                      <a:pt x="0" y="142444"/>
                    </a:lnTo>
                    <a:lnTo>
                      <a:pt x="41355" y="142444"/>
                    </a:lnTo>
                    <a:lnTo>
                      <a:pt x="41355" y="335433"/>
                    </a:lnTo>
                    <a:lnTo>
                      <a:pt x="41355" y="335433"/>
                    </a:lnTo>
                    <a:lnTo>
                      <a:pt x="41355" y="376788"/>
                    </a:lnTo>
                    <a:lnTo>
                      <a:pt x="64330" y="376788"/>
                    </a:lnTo>
                    <a:lnTo>
                      <a:pt x="64330" y="542207"/>
                    </a:lnTo>
                    <a:lnTo>
                      <a:pt x="110280" y="542207"/>
                    </a:lnTo>
                    <a:lnTo>
                      <a:pt x="110280" y="799526"/>
                    </a:lnTo>
                    <a:lnTo>
                      <a:pt x="147040" y="799526"/>
                    </a:lnTo>
                    <a:lnTo>
                      <a:pt x="147040" y="873045"/>
                    </a:lnTo>
                    <a:lnTo>
                      <a:pt x="179204" y="873045"/>
                    </a:lnTo>
                    <a:lnTo>
                      <a:pt x="179204" y="937375"/>
                    </a:lnTo>
                    <a:lnTo>
                      <a:pt x="225154" y="937375"/>
                    </a:lnTo>
                    <a:lnTo>
                      <a:pt x="225154" y="974135"/>
                    </a:lnTo>
                    <a:lnTo>
                      <a:pt x="257319" y="974135"/>
                    </a:lnTo>
                    <a:lnTo>
                      <a:pt x="257319" y="1102794"/>
                    </a:lnTo>
                    <a:lnTo>
                      <a:pt x="294079" y="1102794"/>
                    </a:lnTo>
                    <a:lnTo>
                      <a:pt x="294079" y="1171719"/>
                    </a:lnTo>
                    <a:lnTo>
                      <a:pt x="340029" y="1171719"/>
                    </a:lnTo>
                    <a:lnTo>
                      <a:pt x="340029" y="1240643"/>
                    </a:lnTo>
                    <a:lnTo>
                      <a:pt x="381383" y="1240643"/>
                    </a:lnTo>
                    <a:lnTo>
                      <a:pt x="381383" y="1300378"/>
                    </a:lnTo>
                    <a:lnTo>
                      <a:pt x="413548" y="1300378"/>
                    </a:lnTo>
                    <a:lnTo>
                      <a:pt x="413548" y="1419847"/>
                    </a:lnTo>
                    <a:lnTo>
                      <a:pt x="588157" y="1419847"/>
                    </a:lnTo>
                    <a:lnTo>
                      <a:pt x="588157" y="1484177"/>
                    </a:lnTo>
                    <a:lnTo>
                      <a:pt x="900616" y="1484177"/>
                    </a:lnTo>
                    <a:lnTo>
                      <a:pt x="900616" y="1562291"/>
                    </a:lnTo>
                    <a:lnTo>
                      <a:pt x="923590" y="1562291"/>
                    </a:lnTo>
                    <a:lnTo>
                      <a:pt x="923590" y="1608241"/>
                    </a:lnTo>
                    <a:lnTo>
                      <a:pt x="1066035" y="1608241"/>
                    </a:lnTo>
                    <a:lnTo>
                      <a:pt x="1066035" y="1695546"/>
                    </a:lnTo>
                    <a:lnTo>
                      <a:pt x="1948270" y="1695546"/>
                    </a:lnTo>
                    <a:lnTo>
                      <a:pt x="1948270" y="1764470"/>
                    </a:lnTo>
                    <a:lnTo>
                      <a:pt x="2444527" y="1764470"/>
                    </a:lnTo>
                  </a:path>
                </a:pathLst>
              </a:custGeom>
              <a:noFill/>
              <a:ln w="28575">
                <a:solidFill>
                  <a:schemeClr val="accent6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8821EFB1-00DC-4791-B15C-A70DEE06D3E0}"/>
                </a:ext>
              </a:extLst>
            </p:cNvPr>
            <p:cNvGrpSpPr/>
            <p:nvPr/>
          </p:nvGrpSpPr>
          <p:grpSpPr>
            <a:xfrm>
              <a:off x="7297348" y="1629925"/>
              <a:ext cx="3673493" cy="545134"/>
              <a:chOff x="8232821" y="2102446"/>
              <a:chExt cx="3409342" cy="851000"/>
            </a:xfrm>
          </p:grpSpPr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F39719E1-91A5-4F10-AF3E-FCE287A2DE08}"/>
                  </a:ext>
                </a:extLst>
              </p:cNvPr>
              <p:cNvCxnSpPr/>
              <p:nvPr/>
            </p:nvCxnSpPr>
            <p:spPr bwMode="auto">
              <a:xfrm>
                <a:off x="9805705" y="2854601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id="{1DCABE26-0ED1-47C4-A492-46F041372624}"/>
                  </a:ext>
                </a:extLst>
              </p:cNvPr>
              <p:cNvCxnSpPr/>
              <p:nvPr/>
            </p:nvCxnSpPr>
            <p:spPr bwMode="auto">
              <a:xfrm>
                <a:off x="8232821" y="2102446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id="{E32B11F4-E6F3-4CE3-BAFA-3DCACAB98CFD}"/>
                  </a:ext>
                </a:extLst>
              </p:cNvPr>
              <p:cNvCxnSpPr/>
              <p:nvPr/>
            </p:nvCxnSpPr>
            <p:spPr bwMode="auto">
              <a:xfrm>
                <a:off x="8634854" y="2564380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1A5607AE-C924-433B-B969-A6AA79C85882}"/>
                  </a:ext>
                </a:extLst>
              </p:cNvPr>
              <p:cNvCxnSpPr/>
              <p:nvPr/>
            </p:nvCxnSpPr>
            <p:spPr bwMode="auto">
              <a:xfrm>
                <a:off x="9414804" y="2854601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2E045DD7-1865-4D3F-BFC5-FF0EE695EAC3}"/>
                  </a:ext>
                </a:extLst>
              </p:cNvPr>
              <p:cNvCxnSpPr/>
              <p:nvPr/>
            </p:nvCxnSpPr>
            <p:spPr bwMode="auto">
              <a:xfrm>
                <a:off x="8727795" y="2565619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7C207B8F-CCEC-4453-92F5-8AB73F46C3DB}"/>
                  </a:ext>
                </a:extLst>
              </p:cNvPr>
              <p:cNvCxnSpPr/>
              <p:nvPr/>
            </p:nvCxnSpPr>
            <p:spPr bwMode="auto">
              <a:xfrm>
                <a:off x="10209444" y="2854601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6462FF68-129D-440F-89B7-2829297068D5}"/>
                  </a:ext>
                </a:extLst>
              </p:cNvPr>
              <p:cNvCxnSpPr/>
              <p:nvPr/>
            </p:nvCxnSpPr>
            <p:spPr bwMode="auto">
              <a:xfrm>
                <a:off x="10398428" y="2854600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10952B29-4503-4694-9D90-3B39DEE309D8}"/>
                  </a:ext>
                </a:extLst>
              </p:cNvPr>
              <p:cNvCxnSpPr/>
              <p:nvPr/>
            </p:nvCxnSpPr>
            <p:spPr bwMode="auto">
              <a:xfrm>
                <a:off x="10975126" y="2854599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D79172AE-A987-4D61-B081-356B787B24D8}"/>
                  </a:ext>
                </a:extLst>
              </p:cNvPr>
              <p:cNvCxnSpPr/>
              <p:nvPr/>
            </p:nvCxnSpPr>
            <p:spPr bwMode="auto">
              <a:xfrm>
                <a:off x="11642163" y="2853069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CFE6E6E6-42D1-4D1A-AA6A-6C8B15684EF3}"/>
                </a:ext>
              </a:extLst>
            </p:cNvPr>
            <p:cNvGrpSpPr/>
            <p:nvPr/>
          </p:nvGrpSpPr>
          <p:grpSpPr>
            <a:xfrm>
              <a:off x="6980492" y="1631958"/>
              <a:ext cx="2324337" cy="1008165"/>
              <a:chOff x="7938749" y="2105620"/>
              <a:chExt cx="2157200" cy="1573832"/>
            </a:xfrm>
          </p:grpSpPr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20F1A5C0-8B8C-4247-87DE-B07B2CB4997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938749" y="2105620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266DC06E-FE01-4E9E-9421-96E888CA87F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979885" y="2110215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A045EC7B-07D1-4479-B868-4154C024BA6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68358" y="2272244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9941DA54-AEE9-4C42-BA7A-15E31C4AD9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274808" y="2374858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3F46FAB8-B55A-4CE7-A7E7-051FB6B499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81258" y="2930804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1A0E28A4-8990-4E9B-B825-5D804E51B4A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418784" y="2930804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4AAD5303-4C8A-4FBA-B4B7-DC4DB51E3E2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457100" y="2930803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62590E78-64E9-428D-A552-9F5844D92F1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468612" y="2931241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DD6002DA-BC77-46EA-A0E0-381016C3296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53858" y="3320965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B852BA9D-57D5-493C-B919-D7ABF9BBA7F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866715" y="358060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4E67D581-2D82-4434-AF4F-F9FAD839CBB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709205" y="358060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ADC0314F-82A6-4468-8E23-E5F48F0750B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95949" y="3576012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50" name="Group 249">
              <a:extLst>
                <a:ext uri="{FF2B5EF4-FFF2-40B4-BE49-F238E27FC236}">
                  <a16:creationId xmlns:a16="http://schemas.microsoft.com/office/drawing/2014/main" id="{63277811-C586-42BE-A387-B9F04C2ECC17}"/>
                </a:ext>
              </a:extLst>
            </p:cNvPr>
            <p:cNvGrpSpPr/>
            <p:nvPr/>
          </p:nvGrpSpPr>
          <p:grpSpPr>
            <a:xfrm>
              <a:off x="7089464" y="1671201"/>
              <a:ext cx="2863405" cy="1496587"/>
              <a:chOff x="8039885" y="2166882"/>
              <a:chExt cx="2657505" cy="2336300"/>
            </a:xfrm>
          </p:grpSpPr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41677A69-CC72-48BD-8BE3-7C6148484F2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95244" y="226572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D28DF83E-FB5B-4441-A53B-33E5C36A96E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39885" y="2166882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C635032C-2379-4E7F-A820-081650143C5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57926" y="2407522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4C80BFA9-EAA6-4198-B032-BCC732422FF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213965" y="2464513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BD9DEF16-924F-4561-A842-8366FD4DC9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14804" y="3760715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id="{C0502ECB-0B13-4EE6-89E2-E3940DB4E06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023288" y="3343256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7" name="Straight Connector 256">
                <a:extLst>
                  <a:ext uri="{FF2B5EF4-FFF2-40B4-BE49-F238E27FC236}">
                    <a16:creationId xmlns:a16="http://schemas.microsoft.com/office/drawing/2014/main" id="{1E348CD9-C04E-4A4D-8499-9535FBA8231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682910" y="408033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8" name="Straight Connector 257">
                <a:extLst>
                  <a:ext uri="{FF2B5EF4-FFF2-40B4-BE49-F238E27FC236}">
                    <a16:creationId xmlns:a16="http://schemas.microsoft.com/office/drawing/2014/main" id="{8A1DD27F-69EC-43A5-8DD1-43F1FDBFA8F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641632" y="4080338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7DA43156-F3A3-4139-8C40-EDA7B8A4A81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155591" y="4183778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A10ED3AF-8E01-4ECC-939A-AE1A52E70CC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822764" y="4188479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1" name="Straight Connector 260">
                <a:extLst>
                  <a:ext uri="{FF2B5EF4-FFF2-40B4-BE49-F238E27FC236}">
                    <a16:creationId xmlns:a16="http://schemas.microsoft.com/office/drawing/2014/main" id="{375F34B5-9406-40D2-A923-64111C4F9F0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697390" y="440433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id="{97D36535-745D-4C43-9272-15FFCC4030A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282914" y="2630570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4F664301-7894-4341-AC55-3A9DDC7ABC0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461376" y="2831958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A10B48FC-0F51-4690-BC91-9577562B52E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671" y="293715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A7D2B5D4-B4F2-43C6-A77F-A0B31E04431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04820" y="3146048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F80E565B-04DF-4392-A292-EC5B699DFA8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60432" y="3149239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F6034F1E-C364-471E-A799-789AC99EC78E}"/>
                </a:ext>
              </a:extLst>
            </p:cNvPr>
            <p:cNvGrpSpPr/>
            <p:nvPr/>
          </p:nvGrpSpPr>
          <p:grpSpPr>
            <a:xfrm>
              <a:off x="6823532" y="1707559"/>
              <a:ext cx="2822064" cy="1493104"/>
              <a:chOff x="7793076" y="2223640"/>
              <a:chExt cx="2619137" cy="2330863"/>
            </a:xfrm>
          </p:grpSpPr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257A5FC5-686C-42EA-8952-6A8301CAA56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897418" y="2451425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26EE5A74-E77F-4C05-98E1-253ACACC37B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857407" y="2299205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7083F25A-4AFC-48B6-B7E1-D4BE341763D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932958" y="2510962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D057B6B6-3375-4BEB-88C4-60E0092CCDA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477438" y="4117374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2" name="Straight Connector 271">
                <a:extLst>
                  <a:ext uri="{FF2B5EF4-FFF2-40B4-BE49-F238E27FC236}">
                    <a16:creationId xmlns:a16="http://schemas.microsoft.com/office/drawing/2014/main" id="{616D7FDD-94EE-4E45-822F-5C260F37552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>
                <a:off x="8003324" y="2991174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3" name="Straight Connector 272">
                <a:extLst>
                  <a:ext uri="{FF2B5EF4-FFF2-40B4-BE49-F238E27FC236}">
                    <a16:creationId xmlns:a16="http://schemas.microsoft.com/office/drawing/2014/main" id="{292A238F-573E-4E8F-978F-6472057594A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>
                <a:off x="7865985" y="2382166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4" name="Straight Connector 273">
                <a:extLst>
                  <a:ext uri="{FF2B5EF4-FFF2-40B4-BE49-F238E27FC236}">
                    <a16:creationId xmlns:a16="http://schemas.microsoft.com/office/drawing/2014/main" id="{7DDF6C6E-2FD6-41D2-84AF-7BE97D95337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>
                <a:off x="8071502" y="3424721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id="{B6A8335D-4D08-465D-8B77-E5BBCDA9583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>
                <a:off x="8026675" y="3128130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6" name="Straight Connector 275">
                <a:extLst>
                  <a:ext uri="{FF2B5EF4-FFF2-40B4-BE49-F238E27FC236}">
                    <a16:creationId xmlns:a16="http://schemas.microsoft.com/office/drawing/2014/main" id="{F8161433-3439-4CE9-B9CA-DAD8D952C36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340876" y="4455658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7" name="Straight Connector 276">
                <a:extLst>
                  <a:ext uri="{FF2B5EF4-FFF2-40B4-BE49-F238E27FC236}">
                    <a16:creationId xmlns:a16="http://schemas.microsoft.com/office/drawing/2014/main" id="{8E4611B7-690A-4904-B885-D3B08EBB7FB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739963" y="439255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id="{6659AA90-F2AE-4605-A064-2D27221131D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412213" y="4453652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id="{AEAAF4C9-6D40-43E9-9D39-F413D1E2C8A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218221" y="378167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FD1570EB-943D-4664-9CCB-C9CAE123869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34203" y="3928370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2708151E-B05C-4243-864A-6DAAD12CDBE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4607" y="439255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42A2890D-B463-4DFD-B565-ADA54477C31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>
                <a:off x="7842499" y="217421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90F5DEE2-F186-4EEF-9AD7-7155DB25D46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>
                <a:off x="7857407" y="2264904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447" name="Group 446">
            <a:extLst>
              <a:ext uri="{FF2B5EF4-FFF2-40B4-BE49-F238E27FC236}">
                <a16:creationId xmlns:a16="http://schemas.microsoft.com/office/drawing/2014/main" id="{4D344AF3-44A5-478B-9685-F44B10B2D32B}"/>
              </a:ext>
            </a:extLst>
          </p:cNvPr>
          <p:cNvGrpSpPr/>
          <p:nvPr/>
        </p:nvGrpSpPr>
        <p:grpSpPr>
          <a:xfrm>
            <a:off x="6342497" y="1556358"/>
            <a:ext cx="424014" cy="1957223"/>
            <a:chOff x="696905" y="1503199"/>
            <a:chExt cx="424014" cy="1957223"/>
          </a:xfrm>
        </p:grpSpPr>
        <p:sp>
          <p:nvSpPr>
            <p:cNvPr id="448" name="TextBox 447">
              <a:extLst>
                <a:ext uri="{FF2B5EF4-FFF2-40B4-BE49-F238E27FC236}">
                  <a16:creationId xmlns:a16="http://schemas.microsoft.com/office/drawing/2014/main" id="{F4E4D78C-E976-4AF5-A05F-06C76B3EF2D8}"/>
                </a:ext>
              </a:extLst>
            </p:cNvPr>
            <p:cNvSpPr txBox="1"/>
            <p:nvPr/>
          </p:nvSpPr>
          <p:spPr bwMode="auto">
            <a:xfrm>
              <a:off x="696906" y="150319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1.0</a:t>
              </a:r>
            </a:p>
          </p:txBody>
        </p:sp>
        <p:sp>
          <p:nvSpPr>
            <p:cNvPr id="449" name="TextBox 448">
              <a:extLst>
                <a:ext uri="{FF2B5EF4-FFF2-40B4-BE49-F238E27FC236}">
                  <a16:creationId xmlns:a16="http://schemas.microsoft.com/office/drawing/2014/main" id="{903F6BEE-4E70-427C-83BE-BA0BA647583A}"/>
                </a:ext>
              </a:extLst>
            </p:cNvPr>
            <p:cNvSpPr txBox="1"/>
            <p:nvPr/>
          </p:nvSpPr>
          <p:spPr bwMode="auto">
            <a:xfrm>
              <a:off x="696905" y="1829230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0.8</a:t>
              </a:r>
            </a:p>
          </p:txBody>
        </p:sp>
        <p:sp>
          <p:nvSpPr>
            <p:cNvPr id="450" name="TextBox 449">
              <a:extLst>
                <a:ext uri="{FF2B5EF4-FFF2-40B4-BE49-F238E27FC236}">
                  <a16:creationId xmlns:a16="http://schemas.microsoft.com/office/drawing/2014/main" id="{9C2EFFFD-7BB0-46E9-8B65-28C0A9022634}"/>
                </a:ext>
              </a:extLst>
            </p:cNvPr>
            <p:cNvSpPr txBox="1"/>
            <p:nvPr/>
          </p:nvSpPr>
          <p:spPr bwMode="auto">
            <a:xfrm>
              <a:off x="704191" y="2169821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0.6</a:t>
              </a:r>
            </a:p>
          </p:txBody>
        </p:sp>
        <p:sp>
          <p:nvSpPr>
            <p:cNvPr id="451" name="TextBox 450">
              <a:extLst>
                <a:ext uri="{FF2B5EF4-FFF2-40B4-BE49-F238E27FC236}">
                  <a16:creationId xmlns:a16="http://schemas.microsoft.com/office/drawing/2014/main" id="{B4831333-4A1D-4998-84B5-203D847EFFF0}"/>
                </a:ext>
              </a:extLst>
            </p:cNvPr>
            <p:cNvSpPr txBox="1"/>
            <p:nvPr/>
          </p:nvSpPr>
          <p:spPr bwMode="auto">
            <a:xfrm>
              <a:off x="704191" y="249761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0.4</a:t>
              </a:r>
            </a:p>
          </p:txBody>
        </p:sp>
        <p:sp>
          <p:nvSpPr>
            <p:cNvPr id="452" name="TextBox 451">
              <a:extLst>
                <a:ext uri="{FF2B5EF4-FFF2-40B4-BE49-F238E27FC236}">
                  <a16:creationId xmlns:a16="http://schemas.microsoft.com/office/drawing/2014/main" id="{F2428A8F-787E-44B1-A12B-F022F9699C0E}"/>
                </a:ext>
              </a:extLst>
            </p:cNvPr>
            <p:cNvSpPr txBox="1"/>
            <p:nvPr/>
          </p:nvSpPr>
          <p:spPr bwMode="auto">
            <a:xfrm>
              <a:off x="708627" y="2815101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0.2</a:t>
              </a:r>
            </a:p>
          </p:txBody>
        </p:sp>
        <p:sp>
          <p:nvSpPr>
            <p:cNvPr id="453" name="TextBox 452">
              <a:extLst>
                <a:ext uri="{FF2B5EF4-FFF2-40B4-BE49-F238E27FC236}">
                  <a16:creationId xmlns:a16="http://schemas.microsoft.com/office/drawing/2014/main" id="{547482B6-9FD0-42C0-A582-1D6A9F65A570}"/>
                </a:ext>
              </a:extLst>
            </p:cNvPr>
            <p:cNvSpPr txBox="1"/>
            <p:nvPr/>
          </p:nvSpPr>
          <p:spPr bwMode="auto">
            <a:xfrm>
              <a:off x="844881" y="3152645"/>
              <a:ext cx="2760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86F8A386-EBBD-4338-88D8-2183AF63D827}"/>
              </a:ext>
            </a:extLst>
          </p:cNvPr>
          <p:cNvGrpSpPr/>
          <p:nvPr/>
        </p:nvGrpSpPr>
        <p:grpSpPr>
          <a:xfrm>
            <a:off x="6472375" y="4118362"/>
            <a:ext cx="424014" cy="1957223"/>
            <a:chOff x="696905" y="1503199"/>
            <a:chExt cx="424014" cy="1957223"/>
          </a:xfrm>
        </p:grpSpPr>
        <p:sp>
          <p:nvSpPr>
            <p:cNvPr id="455" name="TextBox 454">
              <a:extLst>
                <a:ext uri="{FF2B5EF4-FFF2-40B4-BE49-F238E27FC236}">
                  <a16:creationId xmlns:a16="http://schemas.microsoft.com/office/drawing/2014/main" id="{1D0C9BA7-76A6-46C3-A86B-651D8D160038}"/>
                </a:ext>
              </a:extLst>
            </p:cNvPr>
            <p:cNvSpPr txBox="1"/>
            <p:nvPr/>
          </p:nvSpPr>
          <p:spPr bwMode="auto">
            <a:xfrm>
              <a:off x="696906" y="150319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1.0</a:t>
              </a:r>
            </a:p>
          </p:txBody>
        </p:sp>
        <p:sp>
          <p:nvSpPr>
            <p:cNvPr id="456" name="TextBox 455">
              <a:extLst>
                <a:ext uri="{FF2B5EF4-FFF2-40B4-BE49-F238E27FC236}">
                  <a16:creationId xmlns:a16="http://schemas.microsoft.com/office/drawing/2014/main" id="{644C8F1E-2AD6-411F-839F-A203FD852BFD}"/>
                </a:ext>
              </a:extLst>
            </p:cNvPr>
            <p:cNvSpPr txBox="1"/>
            <p:nvPr/>
          </p:nvSpPr>
          <p:spPr bwMode="auto">
            <a:xfrm>
              <a:off x="696905" y="1829230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0.8</a:t>
              </a:r>
            </a:p>
          </p:txBody>
        </p:sp>
        <p:sp>
          <p:nvSpPr>
            <p:cNvPr id="457" name="TextBox 456">
              <a:extLst>
                <a:ext uri="{FF2B5EF4-FFF2-40B4-BE49-F238E27FC236}">
                  <a16:creationId xmlns:a16="http://schemas.microsoft.com/office/drawing/2014/main" id="{92AEB781-E073-4558-8E96-0625DBD9CAA1}"/>
                </a:ext>
              </a:extLst>
            </p:cNvPr>
            <p:cNvSpPr txBox="1"/>
            <p:nvPr/>
          </p:nvSpPr>
          <p:spPr bwMode="auto">
            <a:xfrm>
              <a:off x="704191" y="2169821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0.6</a:t>
              </a:r>
            </a:p>
          </p:txBody>
        </p: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448B6A1C-A957-4E69-B6F4-A13377906BCD}"/>
                </a:ext>
              </a:extLst>
            </p:cNvPr>
            <p:cNvSpPr txBox="1"/>
            <p:nvPr/>
          </p:nvSpPr>
          <p:spPr bwMode="auto">
            <a:xfrm>
              <a:off x="704191" y="249761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0.4</a:t>
              </a:r>
            </a:p>
          </p:txBody>
        </p:sp>
        <p:sp>
          <p:nvSpPr>
            <p:cNvPr id="459" name="TextBox 458">
              <a:extLst>
                <a:ext uri="{FF2B5EF4-FFF2-40B4-BE49-F238E27FC236}">
                  <a16:creationId xmlns:a16="http://schemas.microsoft.com/office/drawing/2014/main" id="{6341FE3D-08DF-4E86-ABCD-CDBC21A5D147}"/>
                </a:ext>
              </a:extLst>
            </p:cNvPr>
            <p:cNvSpPr txBox="1"/>
            <p:nvPr/>
          </p:nvSpPr>
          <p:spPr bwMode="auto">
            <a:xfrm>
              <a:off x="708627" y="2815101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0.2</a:t>
              </a:r>
            </a:p>
          </p:txBody>
        </p:sp>
        <p:sp>
          <p:nvSpPr>
            <p:cNvPr id="460" name="TextBox 459">
              <a:extLst>
                <a:ext uri="{FF2B5EF4-FFF2-40B4-BE49-F238E27FC236}">
                  <a16:creationId xmlns:a16="http://schemas.microsoft.com/office/drawing/2014/main" id="{D66A7A03-1A6E-4392-99BF-A92683F9B08F}"/>
                </a:ext>
              </a:extLst>
            </p:cNvPr>
            <p:cNvSpPr txBox="1"/>
            <p:nvPr/>
          </p:nvSpPr>
          <p:spPr bwMode="auto">
            <a:xfrm>
              <a:off x="844881" y="3152645"/>
              <a:ext cx="2760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F84D4074-3D11-41D7-BCA3-864BACB07A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630" b="8955"/>
          <a:stretch/>
        </p:blipFill>
        <p:spPr>
          <a:xfrm>
            <a:off x="919971" y="3992447"/>
            <a:ext cx="4287981" cy="22801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A8397BD-B3F2-4B49-904F-76074E337127}"/>
              </a:ext>
            </a:extLst>
          </p:cNvPr>
          <p:cNvSpPr txBox="1"/>
          <p:nvPr/>
        </p:nvSpPr>
        <p:spPr bwMode="auto">
          <a:xfrm rot="16200000">
            <a:off x="-98964" y="4897005"/>
            <a:ext cx="1620213" cy="3077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Survival Probability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F666A6-3DBC-43E7-A519-E3DC14DC7712}"/>
              </a:ext>
            </a:extLst>
          </p:cNvPr>
          <p:cNvSpPr txBox="1"/>
          <p:nvPr/>
        </p:nvSpPr>
        <p:spPr bwMode="auto">
          <a:xfrm>
            <a:off x="1152279" y="6135107"/>
            <a:ext cx="36138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OS (Mos)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4603F6-4BD8-4018-8795-1DD0D08D3F2F}"/>
              </a:ext>
            </a:extLst>
          </p:cNvPr>
          <p:cNvSpPr txBox="1"/>
          <p:nvPr/>
        </p:nvSpPr>
        <p:spPr bwMode="auto">
          <a:xfrm>
            <a:off x="874772" y="3765708"/>
            <a:ext cx="46858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HD IL-2 in mRCC following PD1 or PD-L1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nhibition</a:t>
            </a:r>
          </a:p>
        </p:txBody>
      </p:sp>
    </p:spTree>
    <p:extLst>
      <p:ext uri="{BB962C8B-B14F-4D97-AF65-F5344CB8AC3E}">
        <p14:creationId xmlns:p14="http://schemas.microsoft.com/office/powerpoint/2010/main" val="17010350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D5F08-3437-D348-82DD-86C82CDFA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/>
              <a:t>IL-2–Based </a:t>
            </a:r>
            <a:r>
              <a:rPr lang="en-US" dirty="0"/>
              <a:t>T</a:t>
            </a:r>
            <a:r>
              <a:rPr lang="en-US" b="1" dirty="0"/>
              <a:t>herapy for mRCC: </a:t>
            </a:r>
            <a:br>
              <a:rPr lang="en-US" b="1" dirty="0"/>
            </a:br>
            <a:r>
              <a:rPr lang="en-US" b="1" dirty="0"/>
              <a:t>The Cytokine Working Group Experience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6E813F-503C-1945-9283-045155D4F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1958397"/>
          </a:xfrm>
        </p:spPr>
        <p:txBody>
          <a:bodyPr/>
          <a:lstStyle/>
          <a:p>
            <a:r>
              <a:rPr lang="en-US" dirty="0"/>
              <a:t>255 patients across 3 trials performed from 1989-1995</a:t>
            </a:r>
          </a:p>
          <a:p>
            <a:r>
              <a:rPr lang="en-US" dirty="0"/>
              <a:t>HD IL-2 ORR: 17%; CR: 7%; median DoR: 53 mos</a:t>
            </a:r>
          </a:p>
          <a:p>
            <a:r>
              <a:rPr lang="en-US" dirty="0"/>
              <a:t>The durability of responses was superior with HD IL-2 to moderate-dose IL-2 + interferon</a:t>
            </a:r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F681DB67-EE7E-44D3-B338-B4C0DC162AF6}"/>
              </a:ext>
            </a:extLst>
          </p:cNvPr>
          <p:cNvGrpSpPr>
            <a:grpSpLocks/>
          </p:cNvGrpSpPr>
          <p:nvPr/>
        </p:nvGrpSpPr>
        <p:grpSpPr bwMode="auto">
          <a:xfrm>
            <a:off x="9391157" y="6216652"/>
            <a:ext cx="2488502" cy="447822"/>
            <a:chOff x="9527309" y="3551529"/>
            <a:chExt cx="2488502" cy="448324"/>
          </a:xfrm>
        </p:grpSpPr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23F71E50-F406-4955-9B25-98C20B810F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8D02104-B6CB-4FEB-9B1D-9C329C5A3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080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itchFamily="34" charset="-128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itchFamily="34" charset="-128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02771" y="6372498"/>
            <a:ext cx="5716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Dutcher. Cancer J Sci Am 1997;3(suppl 1):S73.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740C3B-D2E8-4FCC-ABFA-0BF161EBE53C}"/>
              </a:ext>
            </a:extLst>
          </p:cNvPr>
          <p:cNvSpPr txBox="1"/>
          <p:nvPr/>
        </p:nvSpPr>
        <p:spPr bwMode="auto">
          <a:xfrm>
            <a:off x="4858188" y="6173788"/>
            <a:ext cx="26219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F29A4BF-705A-4C29-9B52-BE071C1EB69B}"/>
              </a:ext>
            </a:extLst>
          </p:cNvPr>
          <p:cNvGrpSpPr/>
          <p:nvPr/>
        </p:nvGrpSpPr>
        <p:grpSpPr>
          <a:xfrm>
            <a:off x="3528722" y="3786954"/>
            <a:ext cx="62177" cy="2074939"/>
            <a:chOff x="1385047" y="1808704"/>
            <a:chExt cx="94129" cy="199681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C6803D3-D5C2-4C51-B69E-69F26B2585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1808704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49A383E-DB1F-4E36-ACCD-5C6EFF23DA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208067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B7CB3D7-F4D2-4E68-A0EB-28F84815F5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607430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0D13B75-189F-4004-B8B5-A3FB694338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006793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ECB9468-0B97-4A97-B0F1-15476A2534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406156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8D5EB0A-9429-40FE-92F3-8A74562B29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805518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80C2B6D-1F5A-4820-A2EB-1A0A4670C265}"/>
              </a:ext>
            </a:extLst>
          </p:cNvPr>
          <p:cNvGrpSpPr/>
          <p:nvPr/>
        </p:nvGrpSpPr>
        <p:grpSpPr>
          <a:xfrm rot="5400000">
            <a:off x="4375499" y="5083662"/>
            <a:ext cx="70835" cy="1633550"/>
            <a:chOff x="1385047" y="1808704"/>
            <a:chExt cx="94129" cy="199681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9AB1ED8-0049-4A1F-99E7-CBC1D56B5D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1808704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C10C06B-7501-4F85-99E4-2596AAF934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208067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0285647-E0AE-4157-B5AF-95A84CB189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607430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C6BA941-D6BF-4F29-A51B-8F6755434F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006793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1CFC181-9387-41A3-ADCF-5D5631C463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406156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6D96394-3233-4436-BDE8-BB01BAE1BB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805518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953772B-B299-419E-A0F5-63F19885EC12}"/>
              </a:ext>
            </a:extLst>
          </p:cNvPr>
          <p:cNvSpPr txBox="1"/>
          <p:nvPr/>
        </p:nvSpPr>
        <p:spPr bwMode="auto">
          <a:xfrm>
            <a:off x="3013979" y="3586912"/>
            <a:ext cx="5485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1.00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6D19A7-0094-4DF9-BA76-414389CCE689}"/>
              </a:ext>
            </a:extLst>
          </p:cNvPr>
          <p:cNvSpPr txBox="1"/>
          <p:nvPr/>
        </p:nvSpPr>
        <p:spPr bwMode="auto">
          <a:xfrm>
            <a:off x="3118175" y="4000356"/>
            <a:ext cx="4443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.80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E4582C3-BD89-4E30-9F94-AD80E96D3F10}"/>
              </a:ext>
            </a:extLst>
          </p:cNvPr>
          <p:cNvSpPr txBox="1"/>
          <p:nvPr/>
        </p:nvSpPr>
        <p:spPr bwMode="auto">
          <a:xfrm>
            <a:off x="3127414" y="4432264"/>
            <a:ext cx="4443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.60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D947F66-8E42-4ECA-B781-3C5F73A7D0DF}"/>
              </a:ext>
            </a:extLst>
          </p:cNvPr>
          <p:cNvSpPr txBox="1"/>
          <p:nvPr/>
        </p:nvSpPr>
        <p:spPr bwMode="auto">
          <a:xfrm>
            <a:off x="3127414" y="4847949"/>
            <a:ext cx="4443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.40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F6EF4A5-0C85-427A-BFB7-FE01A476749D}"/>
              </a:ext>
            </a:extLst>
          </p:cNvPr>
          <p:cNvSpPr txBox="1"/>
          <p:nvPr/>
        </p:nvSpPr>
        <p:spPr bwMode="auto">
          <a:xfrm>
            <a:off x="3133039" y="5250553"/>
            <a:ext cx="4443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.20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B05DA00-4CE1-4E77-AC0B-9B877CE6B44D}"/>
              </a:ext>
            </a:extLst>
          </p:cNvPr>
          <p:cNvSpPr txBox="1"/>
          <p:nvPr/>
        </p:nvSpPr>
        <p:spPr bwMode="auto">
          <a:xfrm>
            <a:off x="3288530" y="5678597"/>
            <a:ext cx="288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44D3AC6-D11C-4379-B00E-EC5F81BB953B}"/>
              </a:ext>
            </a:extLst>
          </p:cNvPr>
          <p:cNvSpPr txBox="1"/>
          <p:nvPr/>
        </p:nvSpPr>
        <p:spPr bwMode="auto">
          <a:xfrm>
            <a:off x="3451179" y="5851345"/>
            <a:ext cx="2888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21FA1E-6E1A-41CA-8F8A-47729E2CAE04}"/>
              </a:ext>
            </a:extLst>
          </p:cNvPr>
          <p:cNvSpPr txBox="1"/>
          <p:nvPr/>
        </p:nvSpPr>
        <p:spPr bwMode="auto">
          <a:xfrm>
            <a:off x="3718987" y="5851345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D4967AA-8F46-47E3-9D12-6C9A648475C7}"/>
              </a:ext>
            </a:extLst>
          </p:cNvPr>
          <p:cNvSpPr txBox="1"/>
          <p:nvPr/>
        </p:nvSpPr>
        <p:spPr bwMode="auto">
          <a:xfrm>
            <a:off x="4061569" y="5851345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64E6EEA-0053-42D0-90A1-FAE22D176306}"/>
              </a:ext>
            </a:extLst>
          </p:cNvPr>
          <p:cNvSpPr txBox="1"/>
          <p:nvPr/>
        </p:nvSpPr>
        <p:spPr bwMode="auto">
          <a:xfrm>
            <a:off x="4378972" y="5851345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4EDD19-42C5-4E41-AAD5-E61C5C1231C0}"/>
              </a:ext>
            </a:extLst>
          </p:cNvPr>
          <p:cNvSpPr txBox="1"/>
          <p:nvPr/>
        </p:nvSpPr>
        <p:spPr bwMode="auto">
          <a:xfrm>
            <a:off x="4707576" y="5851345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342F36D-A29E-42B8-89AF-D21300C66C41}"/>
              </a:ext>
            </a:extLst>
          </p:cNvPr>
          <p:cNvSpPr txBox="1"/>
          <p:nvPr/>
        </p:nvSpPr>
        <p:spPr bwMode="auto">
          <a:xfrm>
            <a:off x="5039447" y="5851345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60</a:t>
            </a: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76743980-139F-42B3-BC9F-7D637E3F1662}"/>
              </a:ext>
            </a:extLst>
          </p:cNvPr>
          <p:cNvSpPr/>
          <p:nvPr/>
        </p:nvSpPr>
        <p:spPr bwMode="auto">
          <a:xfrm>
            <a:off x="3595153" y="3786954"/>
            <a:ext cx="5236613" cy="2074127"/>
          </a:xfrm>
          <a:custGeom>
            <a:avLst/>
            <a:gdLst>
              <a:gd name="connsiteX0" fmla="*/ 0 w 5236613"/>
              <a:gd name="connsiteY0" fmla="*/ 0 h 2074127"/>
              <a:gd name="connsiteX1" fmla="*/ 0 w 5236613"/>
              <a:gd name="connsiteY1" fmla="*/ 2074127 h 2074127"/>
              <a:gd name="connsiteX2" fmla="*/ 5236613 w 5236613"/>
              <a:gd name="connsiteY2" fmla="*/ 2074127 h 2074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36613" h="2074127">
                <a:moveTo>
                  <a:pt x="0" y="0"/>
                </a:moveTo>
                <a:lnTo>
                  <a:pt x="0" y="2074127"/>
                </a:lnTo>
                <a:lnTo>
                  <a:pt x="5236613" y="2074127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AFE03A2-F70F-4FDD-B579-3D8CF63C6787}"/>
              </a:ext>
            </a:extLst>
          </p:cNvPr>
          <p:cNvGrpSpPr/>
          <p:nvPr/>
        </p:nvGrpSpPr>
        <p:grpSpPr>
          <a:xfrm rot="5400000">
            <a:off x="6344043" y="5084761"/>
            <a:ext cx="70835" cy="1633550"/>
            <a:chOff x="1385047" y="1808704"/>
            <a:chExt cx="94129" cy="1996814"/>
          </a:xfrm>
        </p:grpSpPr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17F80900-A16A-4116-BB0F-E7B1AA87E2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1808704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8190D964-FF6A-4726-9BEC-147E51DF66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208067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E92B0E31-896B-4CBC-BAC4-524DC7C3DCD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607430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F9E91441-D7F7-4E6A-A639-8CA66DB728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006793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BFD5421E-2E20-4B41-B66E-A4800DCCB7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406156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BF18870B-5B81-4ABA-A408-6536F4369E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805518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9988237-CEA0-43A6-8296-D7C8F0881867}"/>
              </a:ext>
            </a:extLst>
          </p:cNvPr>
          <p:cNvGrpSpPr/>
          <p:nvPr/>
        </p:nvGrpSpPr>
        <p:grpSpPr>
          <a:xfrm rot="5400000">
            <a:off x="8136203" y="5252922"/>
            <a:ext cx="70835" cy="1306840"/>
            <a:chOff x="1385047" y="2208067"/>
            <a:chExt cx="94129" cy="1597451"/>
          </a:xfrm>
        </p:grpSpPr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D31560D7-83E1-4A72-B9C0-CD7C1FCC014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208067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A177D46A-A54D-48DA-9445-B8E1150EF98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607430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93BD97D3-CD50-470D-8BEB-1A661D83878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006793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2F95E44-3032-449E-BFAF-3A8E59B131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406156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07440049-2E96-4042-A0BD-E24827E86D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805518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76A047B7-D840-4E7C-9539-45CC8EBAB27B}"/>
              </a:ext>
            </a:extLst>
          </p:cNvPr>
          <p:cNvSpPr txBox="1"/>
          <p:nvPr/>
        </p:nvSpPr>
        <p:spPr bwMode="auto">
          <a:xfrm>
            <a:off x="5360975" y="5851345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72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9390EDC-22D0-4F32-AC25-8D043892F304}"/>
              </a:ext>
            </a:extLst>
          </p:cNvPr>
          <p:cNvSpPr txBox="1"/>
          <p:nvPr/>
        </p:nvSpPr>
        <p:spPr bwMode="auto">
          <a:xfrm>
            <a:off x="5680880" y="5851345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84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1DE20F4-1FA5-4D84-9625-226A17DC1A7C}"/>
              </a:ext>
            </a:extLst>
          </p:cNvPr>
          <p:cNvSpPr txBox="1"/>
          <p:nvPr/>
        </p:nvSpPr>
        <p:spPr bwMode="auto">
          <a:xfrm>
            <a:off x="6023462" y="5851345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96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6102B714-31EA-4DDF-8AFE-7FA7ECF26F26}"/>
              </a:ext>
            </a:extLst>
          </p:cNvPr>
          <p:cNvSpPr txBox="1"/>
          <p:nvPr/>
        </p:nvSpPr>
        <p:spPr bwMode="auto">
          <a:xfrm>
            <a:off x="6288767" y="5851345"/>
            <a:ext cx="4972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108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C93E040-1890-4604-AE45-9D34EEED84EE}"/>
              </a:ext>
            </a:extLst>
          </p:cNvPr>
          <p:cNvSpPr txBox="1"/>
          <p:nvPr/>
        </p:nvSpPr>
        <p:spPr bwMode="auto">
          <a:xfrm>
            <a:off x="6617371" y="5851345"/>
            <a:ext cx="4972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41FB4E03-A636-48D1-8F56-01EDBA008CF8}"/>
              </a:ext>
            </a:extLst>
          </p:cNvPr>
          <p:cNvSpPr txBox="1"/>
          <p:nvPr/>
        </p:nvSpPr>
        <p:spPr bwMode="auto">
          <a:xfrm>
            <a:off x="6949242" y="5851345"/>
            <a:ext cx="4972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132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5B1131A6-858B-4877-B500-D87DD304A3DB}"/>
              </a:ext>
            </a:extLst>
          </p:cNvPr>
          <p:cNvSpPr txBox="1"/>
          <p:nvPr/>
        </p:nvSpPr>
        <p:spPr bwMode="auto">
          <a:xfrm rot="16200000">
            <a:off x="1899405" y="4649870"/>
            <a:ext cx="22165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Probability of Survival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1345ADAB-2202-46A7-A9F0-91420AC73F66}"/>
              </a:ext>
            </a:extLst>
          </p:cNvPr>
          <p:cNvSpPr txBox="1"/>
          <p:nvPr/>
        </p:nvSpPr>
        <p:spPr bwMode="auto">
          <a:xfrm>
            <a:off x="7277821" y="5854412"/>
            <a:ext cx="4972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144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C4E45FC9-D195-40DC-9076-38F82ACF4A61}"/>
              </a:ext>
            </a:extLst>
          </p:cNvPr>
          <p:cNvSpPr txBox="1"/>
          <p:nvPr/>
        </p:nvSpPr>
        <p:spPr bwMode="auto">
          <a:xfrm>
            <a:off x="7620403" y="5854412"/>
            <a:ext cx="4972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156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A2F3309F-EA84-4509-B794-4362E1F27AE3}"/>
              </a:ext>
            </a:extLst>
          </p:cNvPr>
          <p:cNvSpPr txBox="1"/>
          <p:nvPr/>
        </p:nvSpPr>
        <p:spPr bwMode="auto">
          <a:xfrm>
            <a:off x="7937805" y="5854412"/>
            <a:ext cx="4972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168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09AEDC2E-E69F-4BCB-921E-768E4EF85760}"/>
              </a:ext>
            </a:extLst>
          </p:cNvPr>
          <p:cNvSpPr txBox="1"/>
          <p:nvPr/>
        </p:nvSpPr>
        <p:spPr bwMode="auto">
          <a:xfrm>
            <a:off x="8266409" y="5854412"/>
            <a:ext cx="4972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180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26F3BE4-A513-4674-933C-94CF3C1681E6}"/>
              </a:ext>
            </a:extLst>
          </p:cNvPr>
          <p:cNvSpPr txBox="1"/>
          <p:nvPr/>
        </p:nvSpPr>
        <p:spPr bwMode="auto">
          <a:xfrm>
            <a:off x="8598280" y="5854412"/>
            <a:ext cx="4972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192</a:t>
            </a:r>
          </a:p>
        </p:txBody>
      </p:sp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3366F9C4-2540-4CE6-A6FC-1C4AD42D6F84}"/>
              </a:ext>
            </a:extLst>
          </p:cNvPr>
          <p:cNvSpPr/>
          <p:nvPr/>
        </p:nvSpPr>
        <p:spPr bwMode="auto">
          <a:xfrm>
            <a:off x="3604074" y="3791415"/>
            <a:ext cx="5004667" cy="753822"/>
          </a:xfrm>
          <a:custGeom>
            <a:avLst/>
            <a:gdLst>
              <a:gd name="connsiteX0" fmla="*/ 0 w 5004667"/>
              <a:gd name="connsiteY0" fmla="*/ 0 h 753822"/>
              <a:gd name="connsiteX1" fmla="*/ 1052675 w 5004667"/>
              <a:gd name="connsiteY1" fmla="*/ 0 h 753822"/>
              <a:gd name="connsiteX2" fmla="*/ 1052675 w 5004667"/>
              <a:gd name="connsiteY2" fmla="*/ 236405 h 753822"/>
              <a:gd name="connsiteX3" fmla="*/ 1538868 w 5004667"/>
              <a:gd name="connsiteY3" fmla="*/ 236405 h 753822"/>
              <a:gd name="connsiteX4" fmla="*/ 1538868 w 5004667"/>
              <a:gd name="connsiteY4" fmla="*/ 392523 h 753822"/>
              <a:gd name="connsiteX5" fmla="*/ 2364059 w 5004667"/>
              <a:gd name="connsiteY5" fmla="*/ 392523 h 753822"/>
              <a:gd name="connsiteX6" fmla="*/ 2364059 w 5004667"/>
              <a:gd name="connsiteY6" fmla="*/ 508495 h 753822"/>
              <a:gd name="connsiteX7" fmla="*/ 3769112 w 5004667"/>
              <a:gd name="connsiteY7" fmla="*/ 508495 h 753822"/>
              <a:gd name="connsiteX8" fmla="*/ 3769112 w 5004667"/>
              <a:gd name="connsiteY8" fmla="*/ 753822 h 753822"/>
              <a:gd name="connsiteX9" fmla="*/ 5004667 w 5004667"/>
              <a:gd name="connsiteY9" fmla="*/ 753822 h 753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04667" h="753822">
                <a:moveTo>
                  <a:pt x="0" y="0"/>
                </a:moveTo>
                <a:lnTo>
                  <a:pt x="1052675" y="0"/>
                </a:lnTo>
                <a:lnTo>
                  <a:pt x="1052675" y="236405"/>
                </a:lnTo>
                <a:lnTo>
                  <a:pt x="1538868" y="236405"/>
                </a:lnTo>
                <a:lnTo>
                  <a:pt x="1538868" y="392523"/>
                </a:lnTo>
                <a:lnTo>
                  <a:pt x="2364059" y="392523"/>
                </a:lnTo>
                <a:lnTo>
                  <a:pt x="2364059" y="508495"/>
                </a:lnTo>
                <a:lnTo>
                  <a:pt x="3769112" y="508495"/>
                </a:lnTo>
                <a:lnTo>
                  <a:pt x="3769112" y="753822"/>
                </a:lnTo>
                <a:lnTo>
                  <a:pt x="5004667" y="753822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5" name="Freeform: Shape 154">
            <a:extLst>
              <a:ext uri="{FF2B5EF4-FFF2-40B4-BE49-F238E27FC236}">
                <a16:creationId xmlns:a16="http://schemas.microsoft.com/office/drawing/2014/main" id="{2974B24C-133A-49A9-9735-3D8DDB2E4DBD}"/>
              </a:ext>
            </a:extLst>
          </p:cNvPr>
          <p:cNvSpPr/>
          <p:nvPr/>
        </p:nvSpPr>
        <p:spPr bwMode="auto">
          <a:xfrm>
            <a:off x="3612995" y="3795874"/>
            <a:ext cx="4460488" cy="1584111"/>
          </a:xfrm>
          <a:custGeom>
            <a:avLst/>
            <a:gdLst>
              <a:gd name="connsiteX0" fmla="*/ 0 w 4460488"/>
              <a:gd name="connsiteY0" fmla="*/ 0 h 1570092"/>
              <a:gd name="connsiteX1" fmla="*/ 512956 w 4460488"/>
              <a:gd name="connsiteY1" fmla="*/ 0 h 1570092"/>
              <a:gd name="connsiteX2" fmla="*/ 512956 w 4460488"/>
              <a:gd name="connsiteY2" fmla="*/ 138275 h 1570092"/>
              <a:gd name="connsiteX3" fmla="*/ 780585 w 4460488"/>
              <a:gd name="connsiteY3" fmla="*/ 138275 h 1570092"/>
              <a:gd name="connsiteX4" fmla="*/ 780585 w 4460488"/>
              <a:gd name="connsiteY4" fmla="*/ 218564 h 1570092"/>
              <a:gd name="connsiteX5" fmla="*/ 1021452 w 4460488"/>
              <a:gd name="connsiteY5" fmla="*/ 218564 h 1570092"/>
              <a:gd name="connsiteX6" fmla="*/ 1021452 w 4460488"/>
              <a:gd name="connsiteY6" fmla="*/ 325616 h 1570092"/>
              <a:gd name="connsiteX7" fmla="*/ 1529947 w 4460488"/>
              <a:gd name="connsiteY7" fmla="*/ 325616 h 1570092"/>
              <a:gd name="connsiteX8" fmla="*/ 1529947 w 4460488"/>
              <a:gd name="connsiteY8" fmla="*/ 441588 h 1570092"/>
              <a:gd name="connsiteX9" fmla="*/ 2007220 w 4460488"/>
              <a:gd name="connsiteY9" fmla="*/ 441588 h 1570092"/>
              <a:gd name="connsiteX10" fmla="*/ 2007220 w 4460488"/>
              <a:gd name="connsiteY10" fmla="*/ 544180 h 1570092"/>
              <a:gd name="connsiteX11" fmla="*/ 2248086 w 4460488"/>
              <a:gd name="connsiteY11" fmla="*/ 544180 h 1570092"/>
              <a:gd name="connsiteX12" fmla="*/ 2248086 w 4460488"/>
              <a:gd name="connsiteY12" fmla="*/ 660152 h 1570092"/>
              <a:gd name="connsiteX13" fmla="*/ 2314993 w 4460488"/>
              <a:gd name="connsiteY13" fmla="*/ 660152 h 1570092"/>
              <a:gd name="connsiteX14" fmla="*/ 2314993 w 4460488"/>
              <a:gd name="connsiteY14" fmla="*/ 785046 h 1570092"/>
              <a:gd name="connsiteX15" fmla="*/ 2671832 w 4460488"/>
              <a:gd name="connsiteY15" fmla="*/ 785046 h 1570092"/>
              <a:gd name="connsiteX16" fmla="*/ 2671832 w 4460488"/>
              <a:gd name="connsiteY16" fmla="*/ 901019 h 1570092"/>
              <a:gd name="connsiteX17" fmla="*/ 2774424 w 4460488"/>
              <a:gd name="connsiteY17" fmla="*/ 901019 h 1570092"/>
              <a:gd name="connsiteX18" fmla="*/ 2774424 w 4460488"/>
              <a:gd name="connsiteY18" fmla="*/ 1025912 h 1570092"/>
              <a:gd name="connsiteX19" fmla="*/ 2854712 w 4460488"/>
              <a:gd name="connsiteY19" fmla="*/ 1025912 h 1570092"/>
              <a:gd name="connsiteX20" fmla="*/ 2854712 w 4460488"/>
              <a:gd name="connsiteY20" fmla="*/ 1132964 h 1570092"/>
              <a:gd name="connsiteX21" fmla="*/ 3786954 w 4460488"/>
              <a:gd name="connsiteY21" fmla="*/ 1132964 h 1570092"/>
              <a:gd name="connsiteX22" fmla="*/ 3786954 w 4460488"/>
              <a:gd name="connsiteY22" fmla="*/ 1480882 h 1570092"/>
              <a:gd name="connsiteX23" fmla="*/ 3786954 w 4460488"/>
              <a:gd name="connsiteY23" fmla="*/ 1480882 h 1570092"/>
              <a:gd name="connsiteX24" fmla="*/ 3813717 w 4460488"/>
              <a:gd name="connsiteY24" fmla="*/ 1480882 h 1570092"/>
              <a:gd name="connsiteX25" fmla="*/ 3813717 w 4460488"/>
              <a:gd name="connsiteY25" fmla="*/ 1570092 h 1570092"/>
              <a:gd name="connsiteX26" fmla="*/ 4460488 w 4460488"/>
              <a:gd name="connsiteY26" fmla="*/ 1570092 h 1570092"/>
              <a:gd name="connsiteX0" fmla="*/ 0 w 4460488"/>
              <a:gd name="connsiteY0" fmla="*/ 0 h 1570092"/>
              <a:gd name="connsiteX1" fmla="*/ 512956 w 4460488"/>
              <a:gd name="connsiteY1" fmla="*/ 0 h 1570092"/>
              <a:gd name="connsiteX2" fmla="*/ 512956 w 4460488"/>
              <a:gd name="connsiteY2" fmla="*/ 138275 h 1570092"/>
              <a:gd name="connsiteX3" fmla="*/ 780585 w 4460488"/>
              <a:gd name="connsiteY3" fmla="*/ 138275 h 1570092"/>
              <a:gd name="connsiteX4" fmla="*/ 780585 w 4460488"/>
              <a:gd name="connsiteY4" fmla="*/ 218564 h 1570092"/>
              <a:gd name="connsiteX5" fmla="*/ 1021452 w 4460488"/>
              <a:gd name="connsiteY5" fmla="*/ 218564 h 1570092"/>
              <a:gd name="connsiteX6" fmla="*/ 1021452 w 4460488"/>
              <a:gd name="connsiteY6" fmla="*/ 325616 h 1570092"/>
              <a:gd name="connsiteX7" fmla="*/ 1529947 w 4460488"/>
              <a:gd name="connsiteY7" fmla="*/ 325616 h 1570092"/>
              <a:gd name="connsiteX8" fmla="*/ 1529947 w 4460488"/>
              <a:gd name="connsiteY8" fmla="*/ 441588 h 1570092"/>
              <a:gd name="connsiteX9" fmla="*/ 2007220 w 4460488"/>
              <a:gd name="connsiteY9" fmla="*/ 441588 h 1570092"/>
              <a:gd name="connsiteX10" fmla="*/ 2007220 w 4460488"/>
              <a:gd name="connsiteY10" fmla="*/ 544180 h 1570092"/>
              <a:gd name="connsiteX11" fmla="*/ 2248086 w 4460488"/>
              <a:gd name="connsiteY11" fmla="*/ 544180 h 1570092"/>
              <a:gd name="connsiteX12" fmla="*/ 2248086 w 4460488"/>
              <a:gd name="connsiteY12" fmla="*/ 660152 h 1570092"/>
              <a:gd name="connsiteX13" fmla="*/ 2314993 w 4460488"/>
              <a:gd name="connsiteY13" fmla="*/ 660152 h 1570092"/>
              <a:gd name="connsiteX14" fmla="*/ 2314993 w 4460488"/>
              <a:gd name="connsiteY14" fmla="*/ 785046 h 1570092"/>
              <a:gd name="connsiteX15" fmla="*/ 2671832 w 4460488"/>
              <a:gd name="connsiteY15" fmla="*/ 785046 h 1570092"/>
              <a:gd name="connsiteX16" fmla="*/ 2671832 w 4460488"/>
              <a:gd name="connsiteY16" fmla="*/ 901019 h 1570092"/>
              <a:gd name="connsiteX17" fmla="*/ 2774424 w 4460488"/>
              <a:gd name="connsiteY17" fmla="*/ 901019 h 1570092"/>
              <a:gd name="connsiteX18" fmla="*/ 2774424 w 4460488"/>
              <a:gd name="connsiteY18" fmla="*/ 1025912 h 1570092"/>
              <a:gd name="connsiteX19" fmla="*/ 2854712 w 4460488"/>
              <a:gd name="connsiteY19" fmla="*/ 1025912 h 1570092"/>
              <a:gd name="connsiteX20" fmla="*/ 2854712 w 4460488"/>
              <a:gd name="connsiteY20" fmla="*/ 1132964 h 1570092"/>
              <a:gd name="connsiteX21" fmla="*/ 3786954 w 4460488"/>
              <a:gd name="connsiteY21" fmla="*/ 1132964 h 1570092"/>
              <a:gd name="connsiteX22" fmla="*/ 3786954 w 4460488"/>
              <a:gd name="connsiteY22" fmla="*/ 1480882 h 1570092"/>
              <a:gd name="connsiteX23" fmla="*/ 3786954 w 4460488"/>
              <a:gd name="connsiteY23" fmla="*/ 1480882 h 1570092"/>
              <a:gd name="connsiteX24" fmla="*/ 3813717 w 4460488"/>
              <a:gd name="connsiteY24" fmla="*/ 1449936 h 1570092"/>
              <a:gd name="connsiteX25" fmla="*/ 3813717 w 4460488"/>
              <a:gd name="connsiteY25" fmla="*/ 1570092 h 1570092"/>
              <a:gd name="connsiteX26" fmla="*/ 4460488 w 4460488"/>
              <a:gd name="connsiteY26" fmla="*/ 1570092 h 1570092"/>
              <a:gd name="connsiteX0" fmla="*/ 0 w 4460488"/>
              <a:gd name="connsiteY0" fmla="*/ 0 h 1570092"/>
              <a:gd name="connsiteX1" fmla="*/ 512956 w 4460488"/>
              <a:gd name="connsiteY1" fmla="*/ 0 h 1570092"/>
              <a:gd name="connsiteX2" fmla="*/ 512956 w 4460488"/>
              <a:gd name="connsiteY2" fmla="*/ 138275 h 1570092"/>
              <a:gd name="connsiteX3" fmla="*/ 780585 w 4460488"/>
              <a:gd name="connsiteY3" fmla="*/ 138275 h 1570092"/>
              <a:gd name="connsiteX4" fmla="*/ 780585 w 4460488"/>
              <a:gd name="connsiteY4" fmla="*/ 218564 h 1570092"/>
              <a:gd name="connsiteX5" fmla="*/ 1021452 w 4460488"/>
              <a:gd name="connsiteY5" fmla="*/ 218564 h 1570092"/>
              <a:gd name="connsiteX6" fmla="*/ 1021452 w 4460488"/>
              <a:gd name="connsiteY6" fmla="*/ 325616 h 1570092"/>
              <a:gd name="connsiteX7" fmla="*/ 1529947 w 4460488"/>
              <a:gd name="connsiteY7" fmla="*/ 325616 h 1570092"/>
              <a:gd name="connsiteX8" fmla="*/ 1529947 w 4460488"/>
              <a:gd name="connsiteY8" fmla="*/ 441588 h 1570092"/>
              <a:gd name="connsiteX9" fmla="*/ 2007220 w 4460488"/>
              <a:gd name="connsiteY9" fmla="*/ 441588 h 1570092"/>
              <a:gd name="connsiteX10" fmla="*/ 2007220 w 4460488"/>
              <a:gd name="connsiteY10" fmla="*/ 544180 h 1570092"/>
              <a:gd name="connsiteX11" fmla="*/ 2248086 w 4460488"/>
              <a:gd name="connsiteY11" fmla="*/ 544180 h 1570092"/>
              <a:gd name="connsiteX12" fmla="*/ 2248086 w 4460488"/>
              <a:gd name="connsiteY12" fmla="*/ 660152 h 1570092"/>
              <a:gd name="connsiteX13" fmla="*/ 2314993 w 4460488"/>
              <a:gd name="connsiteY13" fmla="*/ 660152 h 1570092"/>
              <a:gd name="connsiteX14" fmla="*/ 2314993 w 4460488"/>
              <a:gd name="connsiteY14" fmla="*/ 785046 h 1570092"/>
              <a:gd name="connsiteX15" fmla="*/ 2671832 w 4460488"/>
              <a:gd name="connsiteY15" fmla="*/ 785046 h 1570092"/>
              <a:gd name="connsiteX16" fmla="*/ 2671832 w 4460488"/>
              <a:gd name="connsiteY16" fmla="*/ 901019 h 1570092"/>
              <a:gd name="connsiteX17" fmla="*/ 2774424 w 4460488"/>
              <a:gd name="connsiteY17" fmla="*/ 901019 h 1570092"/>
              <a:gd name="connsiteX18" fmla="*/ 2774424 w 4460488"/>
              <a:gd name="connsiteY18" fmla="*/ 1025912 h 1570092"/>
              <a:gd name="connsiteX19" fmla="*/ 2854712 w 4460488"/>
              <a:gd name="connsiteY19" fmla="*/ 1025912 h 1570092"/>
              <a:gd name="connsiteX20" fmla="*/ 2854712 w 4460488"/>
              <a:gd name="connsiteY20" fmla="*/ 1132964 h 1570092"/>
              <a:gd name="connsiteX21" fmla="*/ 3786954 w 4460488"/>
              <a:gd name="connsiteY21" fmla="*/ 1132964 h 1570092"/>
              <a:gd name="connsiteX22" fmla="*/ 3786954 w 4460488"/>
              <a:gd name="connsiteY22" fmla="*/ 1480882 h 1570092"/>
              <a:gd name="connsiteX23" fmla="*/ 3786954 w 4460488"/>
              <a:gd name="connsiteY23" fmla="*/ 1449935 h 1570092"/>
              <a:gd name="connsiteX24" fmla="*/ 3813717 w 4460488"/>
              <a:gd name="connsiteY24" fmla="*/ 1449936 h 1570092"/>
              <a:gd name="connsiteX25" fmla="*/ 3813717 w 4460488"/>
              <a:gd name="connsiteY25" fmla="*/ 1570092 h 1570092"/>
              <a:gd name="connsiteX26" fmla="*/ 4460488 w 4460488"/>
              <a:gd name="connsiteY26" fmla="*/ 1570092 h 1570092"/>
              <a:gd name="connsiteX0" fmla="*/ 0 w 4460488"/>
              <a:gd name="connsiteY0" fmla="*/ 0 h 1570092"/>
              <a:gd name="connsiteX1" fmla="*/ 512956 w 4460488"/>
              <a:gd name="connsiteY1" fmla="*/ 0 h 1570092"/>
              <a:gd name="connsiteX2" fmla="*/ 512956 w 4460488"/>
              <a:gd name="connsiteY2" fmla="*/ 138275 h 1570092"/>
              <a:gd name="connsiteX3" fmla="*/ 780585 w 4460488"/>
              <a:gd name="connsiteY3" fmla="*/ 138275 h 1570092"/>
              <a:gd name="connsiteX4" fmla="*/ 780585 w 4460488"/>
              <a:gd name="connsiteY4" fmla="*/ 218564 h 1570092"/>
              <a:gd name="connsiteX5" fmla="*/ 1021452 w 4460488"/>
              <a:gd name="connsiteY5" fmla="*/ 218564 h 1570092"/>
              <a:gd name="connsiteX6" fmla="*/ 1021452 w 4460488"/>
              <a:gd name="connsiteY6" fmla="*/ 325616 h 1570092"/>
              <a:gd name="connsiteX7" fmla="*/ 1529947 w 4460488"/>
              <a:gd name="connsiteY7" fmla="*/ 325616 h 1570092"/>
              <a:gd name="connsiteX8" fmla="*/ 1529947 w 4460488"/>
              <a:gd name="connsiteY8" fmla="*/ 441588 h 1570092"/>
              <a:gd name="connsiteX9" fmla="*/ 2007220 w 4460488"/>
              <a:gd name="connsiteY9" fmla="*/ 441588 h 1570092"/>
              <a:gd name="connsiteX10" fmla="*/ 2007220 w 4460488"/>
              <a:gd name="connsiteY10" fmla="*/ 544180 h 1570092"/>
              <a:gd name="connsiteX11" fmla="*/ 2248086 w 4460488"/>
              <a:gd name="connsiteY11" fmla="*/ 544180 h 1570092"/>
              <a:gd name="connsiteX12" fmla="*/ 2248086 w 4460488"/>
              <a:gd name="connsiteY12" fmla="*/ 660152 h 1570092"/>
              <a:gd name="connsiteX13" fmla="*/ 2314993 w 4460488"/>
              <a:gd name="connsiteY13" fmla="*/ 660152 h 1570092"/>
              <a:gd name="connsiteX14" fmla="*/ 2314993 w 4460488"/>
              <a:gd name="connsiteY14" fmla="*/ 785046 h 1570092"/>
              <a:gd name="connsiteX15" fmla="*/ 2671832 w 4460488"/>
              <a:gd name="connsiteY15" fmla="*/ 785046 h 1570092"/>
              <a:gd name="connsiteX16" fmla="*/ 2671832 w 4460488"/>
              <a:gd name="connsiteY16" fmla="*/ 901019 h 1570092"/>
              <a:gd name="connsiteX17" fmla="*/ 2774424 w 4460488"/>
              <a:gd name="connsiteY17" fmla="*/ 901019 h 1570092"/>
              <a:gd name="connsiteX18" fmla="*/ 2774424 w 4460488"/>
              <a:gd name="connsiteY18" fmla="*/ 1025912 h 1570092"/>
              <a:gd name="connsiteX19" fmla="*/ 2854712 w 4460488"/>
              <a:gd name="connsiteY19" fmla="*/ 1025912 h 1570092"/>
              <a:gd name="connsiteX20" fmla="*/ 2854712 w 4460488"/>
              <a:gd name="connsiteY20" fmla="*/ 1132964 h 1570092"/>
              <a:gd name="connsiteX21" fmla="*/ 3786954 w 4460488"/>
              <a:gd name="connsiteY21" fmla="*/ 1132964 h 1570092"/>
              <a:gd name="connsiteX22" fmla="*/ 3786954 w 4460488"/>
              <a:gd name="connsiteY22" fmla="*/ 1449935 h 1570092"/>
              <a:gd name="connsiteX23" fmla="*/ 3813717 w 4460488"/>
              <a:gd name="connsiteY23" fmla="*/ 1449936 h 1570092"/>
              <a:gd name="connsiteX24" fmla="*/ 3813717 w 4460488"/>
              <a:gd name="connsiteY24" fmla="*/ 1570092 h 1570092"/>
              <a:gd name="connsiteX25" fmla="*/ 4460488 w 4460488"/>
              <a:gd name="connsiteY25" fmla="*/ 1570092 h 1570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460488" h="1570092">
                <a:moveTo>
                  <a:pt x="0" y="0"/>
                </a:moveTo>
                <a:lnTo>
                  <a:pt x="512956" y="0"/>
                </a:lnTo>
                <a:lnTo>
                  <a:pt x="512956" y="138275"/>
                </a:lnTo>
                <a:lnTo>
                  <a:pt x="780585" y="138275"/>
                </a:lnTo>
                <a:lnTo>
                  <a:pt x="780585" y="218564"/>
                </a:lnTo>
                <a:lnTo>
                  <a:pt x="1021452" y="218564"/>
                </a:lnTo>
                <a:lnTo>
                  <a:pt x="1021452" y="325616"/>
                </a:lnTo>
                <a:lnTo>
                  <a:pt x="1529947" y="325616"/>
                </a:lnTo>
                <a:lnTo>
                  <a:pt x="1529947" y="441588"/>
                </a:lnTo>
                <a:lnTo>
                  <a:pt x="2007220" y="441588"/>
                </a:lnTo>
                <a:lnTo>
                  <a:pt x="2007220" y="544180"/>
                </a:lnTo>
                <a:lnTo>
                  <a:pt x="2248086" y="544180"/>
                </a:lnTo>
                <a:lnTo>
                  <a:pt x="2248086" y="660152"/>
                </a:lnTo>
                <a:lnTo>
                  <a:pt x="2314993" y="660152"/>
                </a:lnTo>
                <a:lnTo>
                  <a:pt x="2314993" y="785046"/>
                </a:lnTo>
                <a:lnTo>
                  <a:pt x="2671832" y="785046"/>
                </a:lnTo>
                <a:lnTo>
                  <a:pt x="2671832" y="901019"/>
                </a:lnTo>
                <a:lnTo>
                  <a:pt x="2774424" y="901019"/>
                </a:lnTo>
                <a:lnTo>
                  <a:pt x="2774424" y="1025912"/>
                </a:lnTo>
                <a:lnTo>
                  <a:pt x="2854712" y="1025912"/>
                </a:lnTo>
                <a:lnTo>
                  <a:pt x="2854712" y="1132964"/>
                </a:lnTo>
                <a:lnTo>
                  <a:pt x="3786954" y="1132964"/>
                </a:lnTo>
                <a:lnTo>
                  <a:pt x="3786954" y="1449935"/>
                </a:lnTo>
                <a:lnTo>
                  <a:pt x="3813717" y="1449936"/>
                </a:lnTo>
                <a:lnTo>
                  <a:pt x="3813717" y="1570092"/>
                </a:lnTo>
                <a:lnTo>
                  <a:pt x="4460488" y="1570092"/>
                </a:lnTo>
              </a:path>
            </a:pathLst>
          </a:custGeom>
          <a:noFill/>
          <a:ln w="28575">
            <a:solidFill>
              <a:schemeClr val="accent4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CA6EDB48-D19B-4E69-904B-BCBB6345B023}"/>
              </a:ext>
            </a:extLst>
          </p:cNvPr>
          <p:cNvSpPr/>
          <p:nvPr/>
        </p:nvSpPr>
        <p:spPr bwMode="auto">
          <a:xfrm>
            <a:off x="3599614" y="3795875"/>
            <a:ext cx="4995746" cy="1293542"/>
          </a:xfrm>
          <a:custGeom>
            <a:avLst/>
            <a:gdLst>
              <a:gd name="connsiteX0" fmla="*/ 0 w 4995746"/>
              <a:gd name="connsiteY0" fmla="*/ 0 h 1293542"/>
              <a:gd name="connsiteX1" fmla="*/ 504035 w 4995746"/>
              <a:gd name="connsiteY1" fmla="*/ 0 h 1293542"/>
              <a:gd name="connsiteX2" fmla="*/ 504035 w 4995746"/>
              <a:gd name="connsiteY2" fmla="*/ 57986 h 1293542"/>
              <a:gd name="connsiteX3" fmla="*/ 802887 w 4995746"/>
              <a:gd name="connsiteY3" fmla="*/ 57986 h 1293542"/>
              <a:gd name="connsiteX4" fmla="*/ 802887 w 4995746"/>
              <a:gd name="connsiteY4" fmla="*/ 111512 h 1293542"/>
              <a:gd name="connsiteX5" fmla="*/ 834111 w 4995746"/>
              <a:gd name="connsiteY5" fmla="*/ 111512 h 1293542"/>
              <a:gd name="connsiteX6" fmla="*/ 834111 w 4995746"/>
              <a:gd name="connsiteY6" fmla="*/ 178420 h 1293542"/>
              <a:gd name="connsiteX7" fmla="*/ 1052675 w 4995746"/>
              <a:gd name="connsiteY7" fmla="*/ 178420 h 1293542"/>
              <a:gd name="connsiteX8" fmla="*/ 1052675 w 4995746"/>
              <a:gd name="connsiteY8" fmla="*/ 303313 h 1293542"/>
              <a:gd name="connsiteX9" fmla="*/ 1543328 w 4995746"/>
              <a:gd name="connsiteY9" fmla="*/ 303313 h 1293542"/>
              <a:gd name="connsiteX10" fmla="*/ 1543328 w 4995746"/>
              <a:gd name="connsiteY10" fmla="*/ 365760 h 1293542"/>
              <a:gd name="connsiteX11" fmla="*/ 1561170 w 4995746"/>
              <a:gd name="connsiteY11" fmla="*/ 365760 h 1293542"/>
              <a:gd name="connsiteX12" fmla="*/ 1561170 w 4995746"/>
              <a:gd name="connsiteY12" fmla="*/ 423746 h 1293542"/>
              <a:gd name="connsiteX13" fmla="*/ 2007219 w 4995746"/>
              <a:gd name="connsiteY13" fmla="*/ 423746 h 1293542"/>
              <a:gd name="connsiteX14" fmla="*/ 2025061 w 4995746"/>
              <a:gd name="connsiteY14" fmla="*/ 423746 h 1293542"/>
              <a:gd name="connsiteX15" fmla="*/ 2025061 w 4995746"/>
              <a:gd name="connsiteY15" fmla="*/ 481733 h 1293542"/>
              <a:gd name="connsiteX16" fmla="*/ 2265927 w 4995746"/>
              <a:gd name="connsiteY16" fmla="*/ 481733 h 1293542"/>
              <a:gd name="connsiteX17" fmla="*/ 2265927 w 4995746"/>
              <a:gd name="connsiteY17" fmla="*/ 544180 h 1293542"/>
              <a:gd name="connsiteX18" fmla="*/ 2319453 w 4995746"/>
              <a:gd name="connsiteY18" fmla="*/ 544180 h 1293542"/>
              <a:gd name="connsiteX19" fmla="*/ 2319453 w 4995746"/>
              <a:gd name="connsiteY19" fmla="*/ 606626 h 1293542"/>
              <a:gd name="connsiteX20" fmla="*/ 2377440 w 4995746"/>
              <a:gd name="connsiteY20" fmla="*/ 606626 h 1293542"/>
              <a:gd name="connsiteX21" fmla="*/ 2377440 w 4995746"/>
              <a:gd name="connsiteY21" fmla="*/ 651231 h 1293542"/>
              <a:gd name="connsiteX22" fmla="*/ 2698595 w 4995746"/>
              <a:gd name="connsiteY22" fmla="*/ 651231 h 1293542"/>
              <a:gd name="connsiteX23" fmla="*/ 2698595 w 4995746"/>
              <a:gd name="connsiteY23" fmla="*/ 709218 h 1293542"/>
              <a:gd name="connsiteX24" fmla="*/ 2796726 w 4995746"/>
              <a:gd name="connsiteY24" fmla="*/ 709218 h 1293542"/>
              <a:gd name="connsiteX25" fmla="*/ 2796726 w 4995746"/>
              <a:gd name="connsiteY25" fmla="*/ 789506 h 1293542"/>
              <a:gd name="connsiteX26" fmla="*/ 2877014 w 4995746"/>
              <a:gd name="connsiteY26" fmla="*/ 789506 h 1293542"/>
              <a:gd name="connsiteX27" fmla="*/ 2877014 w 4995746"/>
              <a:gd name="connsiteY27" fmla="*/ 838572 h 1293542"/>
              <a:gd name="connsiteX28" fmla="*/ 3769112 w 4995746"/>
              <a:gd name="connsiteY28" fmla="*/ 838572 h 1293542"/>
              <a:gd name="connsiteX29" fmla="*/ 3769112 w 4995746"/>
              <a:gd name="connsiteY29" fmla="*/ 954545 h 1293542"/>
              <a:gd name="connsiteX30" fmla="*/ 3831559 w 4995746"/>
              <a:gd name="connsiteY30" fmla="*/ 954545 h 1293542"/>
              <a:gd name="connsiteX31" fmla="*/ 3831559 w 4995746"/>
              <a:gd name="connsiteY31" fmla="*/ 1039294 h 1293542"/>
              <a:gd name="connsiteX32" fmla="*/ 3844940 w 4995746"/>
              <a:gd name="connsiteY32" fmla="*/ 1039294 h 1293542"/>
              <a:gd name="connsiteX33" fmla="*/ 3844940 w 4995746"/>
              <a:gd name="connsiteY33" fmla="*/ 1293542 h 1293542"/>
              <a:gd name="connsiteX34" fmla="*/ 4995746 w 4995746"/>
              <a:gd name="connsiteY34" fmla="*/ 1293542 h 1293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995746" h="1293542">
                <a:moveTo>
                  <a:pt x="0" y="0"/>
                </a:moveTo>
                <a:lnTo>
                  <a:pt x="504035" y="0"/>
                </a:lnTo>
                <a:lnTo>
                  <a:pt x="504035" y="57986"/>
                </a:lnTo>
                <a:lnTo>
                  <a:pt x="802887" y="57986"/>
                </a:lnTo>
                <a:lnTo>
                  <a:pt x="802887" y="111512"/>
                </a:lnTo>
                <a:lnTo>
                  <a:pt x="834111" y="111512"/>
                </a:lnTo>
                <a:lnTo>
                  <a:pt x="834111" y="178420"/>
                </a:lnTo>
                <a:lnTo>
                  <a:pt x="1052675" y="178420"/>
                </a:lnTo>
                <a:lnTo>
                  <a:pt x="1052675" y="303313"/>
                </a:lnTo>
                <a:lnTo>
                  <a:pt x="1543328" y="303313"/>
                </a:lnTo>
                <a:lnTo>
                  <a:pt x="1543328" y="365760"/>
                </a:lnTo>
                <a:lnTo>
                  <a:pt x="1561170" y="365760"/>
                </a:lnTo>
                <a:lnTo>
                  <a:pt x="1561170" y="423746"/>
                </a:lnTo>
                <a:lnTo>
                  <a:pt x="2007219" y="423746"/>
                </a:lnTo>
                <a:lnTo>
                  <a:pt x="2025061" y="423746"/>
                </a:lnTo>
                <a:lnTo>
                  <a:pt x="2025061" y="481733"/>
                </a:lnTo>
                <a:lnTo>
                  <a:pt x="2265927" y="481733"/>
                </a:lnTo>
                <a:lnTo>
                  <a:pt x="2265927" y="544180"/>
                </a:lnTo>
                <a:lnTo>
                  <a:pt x="2319453" y="544180"/>
                </a:lnTo>
                <a:lnTo>
                  <a:pt x="2319453" y="606626"/>
                </a:lnTo>
                <a:lnTo>
                  <a:pt x="2377440" y="606626"/>
                </a:lnTo>
                <a:lnTo>
                  <a:pt x="2377440" y="651231"/>
                </a:lnTo>
                <a:lnTo>
                  <a:pt x="2698595" y="651231"/>
                </a:lnTo>
                <a:lnTo>
                  <a:pt x="2698595" y="709218"/>
                </a:lnTo>
                <a:lnTo>
                  <a:pt x="2796726" y="709218"/>
                </a:lnTo>
                <a:lnTo>
                  <a:pt x="2796726" y="789506"/>
                </a:lnTo>
                <a:lnTo>
                  <a:pt x="2877014" y="789506"/>
                </a:lnTo>
                <a:lnTo>
                  <a:pt x="2877014" y="838572"/>
                </a:lnTo>
                <a:lnTo>
                  <a:pt x="3769112" y="838572"/>
                </a:lnTo>
                <a:lnTo>
                  <a:pt x="3769112" y="954545"/>
                </a:lnTo>
                <a:lnTo>
                  <a:pt x="3831559" y="954545"/>
                </a:lnTo>
                <a:lnTo>
                  <a:pt x="3831559" y="1039294"/>
                </a:lnTo>
                <a:lnTo>
                  <a:pt x="3844940" y="1039294"/>
                </a:lnTo>
                <a:lnTo>
                  <a:pt x="3844940" y="1293542"/>
                </a:lnTo>
                <a:lnTo>
                  <a:pt x="4995746" y="1293542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FC313785-F362-4D6A-92A0-5996E4DBF976}"/>
              </a:ext>
            </a:extLst>
          </p:cNvPr>
          <p:cNvGrpSpPr/>
          <p:nvPr/>
        </p:nvGrpSpPr>
        <p:grpSpPr>
          <a:xfrm>
            <a:off x="3876164" y="3682902"/>
            <a:ext cx="4714736" cy="1410734"/>
            <a:chOff x="3876164" y="3682902"/>
            <a:chExt cx="4714736" cy="1410734"/>
          </a:xfrm>
        </p:grpSpPr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92929351-0483-411F-80D4-52B061451216}"/>
                </a:ext>
              </a:extLst>
            </p:cNvPr>
            <p:cNvCxnSpPr/>
            <p:nvPr/>
          </p:nvCxnSpPr>
          <p:spPr bwMode="auto">
            <a:xfrm>
              <a:off x="3876164" y="368290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3789A146-4F2F-4DC1-815B-B147DDA0EC06}"/>
                </a:ext>
              </a:extLst>
            </p:cNvPr>
            <p:cNvCxnSpPr/>
            <p:nvPr/>
          </p:nvCxnSpPr>
          <p:spPr bwMode="auto">
            <a:xfrm>
              <a:off x="4153457" y="3739388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06F043F2-607F-4E8E-A16F-B2AE38C0C9CF}"/>
                </a:ext>
              </a:extLst>
            </p:cNvPr>
            <p:cNvCxnSpPr/>
            <p:nvPr/>
          </p:nvCxnSpPr>
          <p:spPr bwMode="auto">
            <a:xfrm>
              <a:off x="6321998" y="4397364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1E991932-6356-4602-A12E-96715AA1F2F6}"/>
                </a:ext>
              </a:extLst>
            </p:cNvPr>
            <p:cNvCxnSpPr/>
            <p:nvPr/>
          </p:nvCxnSpPr>
          <p:spPr bwMode="auto">
            <a:xfrm>
              <a:off x="6348758" y="4397364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BD9E08D6-C916-48C7-AD9A-FE81C0FB94B5}"/>
                </a:ext>
              </a:extLst>
            </p:cNvPr>
            <p:cNvGrpSpPr/>
            <p:nvPr/>
          </p:nvGrpSpPr>
          <p:grpSpPr>
            <a:xfrm>
              <a:off x="7089940" y="4514797"/>
              <a:ext cx="251810" cy="112973"/>
              <a:chOff x="7089940" y="4514797"/>
              <a:chExt cx="251810" cy="112973"/>
            </a:xfrm>
          </p:grpSpPr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DFE448C3-CEB9-4879-8717-302413EFBE8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89940" y="4514797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38A6FB46-5E7C-44D0-8504-4AD8F13B8B6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144351" y="4514797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CF03A3CE-BD1F-4076-9516-6173ACB1BB8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09616" y="4514797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8B715DC4-6D50-422C-A36F-8D77770381C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51054" y="4514797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FC7D236D-A4D5-418D-B780-0CC8662D3C9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3021" y="4514797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1AB15F57-9DF3-48C3-B418-FA928A57DB5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341750" y="4514797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737D2484-F58F-4BE4-9459-A433A8703DA1}"/>
                </a:ext>
              </a:extLst>
            </p:cNvPr>
            <p:cNvCxnSpPr/>
            <p:nvPr/>
          </p:nvCxnSpPr>
          <p:spPr bwMode="auto">
            <a:xfrm>
              <a:off x="7415802" y="4632230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8E9B717A-2842-4648-AE52-9C141C4CF8F4}"/>
                </a:ext>
              </a:extLst>
            </p:cNvPr>
            <p:cNvGrpSpPr/>
            <p:nvPr/>
          </p:nvGrpSpPr>
          <p:grpSpPr>
            <a:xfrm>
              <a:off x="7475674" y="4980663"/>
              <a:ext cx="1115226" cy="112973"/>
              <a:chOff x="7475674" y="4980663"/>
              <a:chExt cx="1115226" cy="112973"/>
            </a:xfrm>
          </p:grpSpPr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BAD33AE2-7246-405D-A8BA-1B90822486A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475674" y="4980663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053EC81F-9EB8-4CA5-BA25-960CDC515EE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556706" y="4980663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FD3DBB32-FBFE-4DA3-A238-B24A7F10779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644087" y="4980663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B8BB13E4-B237-473D-95B6-9F6A4884C0D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71894" y="4980663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046D2D67-F5F1-4848-B3E4-CF639B8D525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70748" y="4980663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10109EC0-C287-4C76-8DFB-30195FEF6E7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90900" y="4980663"/>
                <a:ext cx="0" cy="1129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F260E4DD-E3C5-4FBD-8427-42CF6E52BAF0}"/>
              </a:ext>
            </a:extLst>
          </p:cNvPr>
          <p:cNvGrpSpPr/>
          <p:nvPr/>
        </p:nvGrpSpPr>
        <p:grpSpPr>
          <a:xfrm>
            <a:off x="7144351" y="4823670"/>
            <a:ext cx="923083" cy="560775"/>
            <a:chOff x="7144351" y="4823670"/>
            <a:chExt cx="923083" cy="560775"/>
          </a:xfrm>
        </p:grpSpPr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5D095F8F-C361-4900-9445-9A872C2B27EF}"/>
                </a:ext>
              </a:extLst>
            </p:cNvPr>
            <p:cNvCxnSpPr/>
            <p:nvPr/>
          </p:nvCxnSpPr>
          <p:spPr bwMode="auto">
            <a:xfrm>
              <a:off x="7144351" y="4823670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29A7C3B4-E34A-4411-A808-B5FE0F314487}"/>
                </a:ext>
              </a:extLst>
            </p:cNvPr>
            <p:cNvCxnSpPr/>
            <p:nvPr/>
          </p:nvCxnSpPr>
          <p:spPr bwMode="auto">
            <a:xfrm>
              <a:off x="7200696" y="4824017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F509C5C6-AC98-40AE-9E65-4C3398A18DC4}"/>
                </a:ext>
              </a:extLst>
            </p:cNvPr>
            <p:cNvCxnSpPr/>
            <p:nvPr/>
          </p:nvCxnSpPr>
          <p:spPr bwMode="auto">
            <a:xfrm>
              <a:off x="8067434" y="527147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870D391-5E7B-4C0B-B083-633B402618FF}"/>
                </a:ext>
              </a:extLst>
            </p:cNvPr>
            <p:cNvCxnSpPr/>
            <p:nvPr/>
          </p:nvCxnSpPr>
          <p:spPr bwMode="auto">
            <a:xfrm>
              <a:off x="7645016" y="5267011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6D9B7915-E1BA-4C2C-93BD-952713009D8D}"/>
                </a:ext>
              </a:extLst>
            </p:cNvPr>
            <p:cNvCxnSpPr/>
            <p:nvPr/>
          </p:nvCxnSpPr>
          <p:spPr bwMode="auto">
            <a:xfrm>
              <a:off x="7474513" y="526701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D8C5FF2E-E554-4FE9-889B-C4356DD4EC46}"/>
              </a:ext>
            </a:extLst>
          </p:cNvPr>
          <p:cNvGrpSpPr/>
          <p:nvPr/>
        </p:nvGrpSpPr>
        <p:grpSpPr>
          <a:xfrm>
            <a:off x="4431865" y="3678442"/>
            <a:ext cx="4159035" cy="871255"/>
            <a:chOff x="4431865" y="3678442"/>
            <a:chExt cx="4159035" cy="871255"/>
          </a:xfrm>
        </p:grpSpPr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5ADA9E37-2704-41E4-9027-C4FA5F6DD4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79688" y="419302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B5DB75E9-6B25-40A3-8757-9599943F11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55130" y="420194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0A5CD2BF-92CC-4467-BD71-B18F6609DA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91440" y="4436724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0DBF2534-936B-4D1B-9DBF-7617AE4C78C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19733" y="4432264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4597BF0A-03FF-4F55-8763-18E0255F4E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73238" y="4436724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8FC937BE-EA84-4369-8ECB-F69B879FE1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70183" y="4432264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3ABBEEC9-571B-48A2-940E-28EB907F96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31865" y="367844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094A6EA2-D665-42AC-B8FD-09DB82471D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34308" y="3925906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2DF35EA7-53CA-48D7-873F-D389301CBB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17538" y="420194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0B79234-0F07-464A-AA74-1601737FB18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55735" y="420194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C1E93EFC-D82F-4687-937B-A1B5B2030E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89940" y="419302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8957678F-4272-4443-99AF-144C44A751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50701" y="4193022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D598B4AE-3256-4C2E-B14C-F6E4AB42CB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90900" y="4432264"/>
              <a:ext cx="0" cy="112973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02" name="TextBox 201">
            <a:extLst>
              <a:ext uri="{FF2B5EF4-FFF2-40B4-BE49-F238E27FC236}">
                <a16:creationId xmlns:a16="http://schemas.microsoft.com/office/drawing/2014/main" id="{C9DF835D-EC18-437B-8F46-B4A397430E99}"/>
              </a:ext>
            </a:extLst>
          </p:cNvPr>
          <p:cNvSpPr txBox="1"/>
          <p:nvPr/>
        </p:nvSpPr>
        <p:spPr bwMode="auto">
          <a:xfrm>
            <a:off x="6548347" y="3897972"/>
            <a:ext cx="26550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Complete responders (n = 17)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0DB295C4-7803-4B8B-A1B8-A5C3D34212A0}"/>
              </a:ext>
            </a:extLst>
          </p:cNvPr>
          <p:cNvSpPr txBox="1"/>
          <p:nvPr/>
        </p:nvSpPr>
        <p:spPr bwMode="auto">
          <a:xfrm>
            <a:off x="7424019" y="4653030"/>
            <a:ext cx="206037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All responders (n = 37)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41A329DB-DE22-4B16-A6CD-0639FC8F04C7}"/>
              </a:ext>
            </a:extLst>
          </p:cNvPr>
          <p:cNvSpPr txBox="1"/>
          <p:nvPr/>
        </p:nvSpPr>
        <p:spPr bwMode="auto">
          <a:xfrm>
            <a:off x="6659563" y="5358600"/>
            <a:ext cx="23797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Partial responders (n = 20)</a:t>
            </a:r>
          </a:p>
        </p:txBody>
      </p:sp>
    </p:spTree>
    <p:extLst>
      <p:ext uri="{BB962C8B-B14F-4D97-AF65-F5344CB8AC3E}">
        <p14:creationId xmlns:p14="http://schemas.microsoft.com/office/powerpoint/2010/main" val="22364993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1B17DED8-AE7F-44B0-A403-DB85B64FAEF8}"/>
              </a:ext>
            </a:extLst>
          </p:cNvPr>
          <p:cNvSpPr/>
          <p:nvPr/>
        </p:nvSpPr>
        <p:spPr bwMode="auto">
          <a:xfrm>
            <a:off x="7010400" y="1926167"/>
            <a:ext cx="4212167" cy="2507825"/>
          </a:xfrm>
          <a:custGeom>
            <a:avLst/>
            <a:gdLst>
              <a:gd name="connsiteX0" fmla="*/ 0 w 4212167"/>
              <a:gd name="connsiteY0" fmla="*/ 0 h 2523066"/>
              <a:gd name="connsiteX1" fmla="*/ 0 w 4212167"/>
              <a:gd name="connsiteY1" fmla="*/ 88900 h 2523066"/>
              <a:gd name="connsiteX2" fmla="*/ 80433 w 4212167"/>
              <a:gd name="connsiteY2" fmla="*/ 88900 h 2523066"/>
              <a:gd name="connsiteX3" fmla="*/ 80433 w 4212167"/>
              <a:gd name="connsiteY3" fmla="*/ 321733 h 2523066"/>
              <a:gd name="connsiteX4" fmla="*/ 139700 w 4212167"/>
              <a:gd name="connsiteY4" fmla="*/ 321733 h 2523066"/>
              <a:gd name="connsiteX5" fmla="*/ 139700 w 4212167"/>
              <a:gd name="connsiteY5" fmla="*/ 385233 h 2523066"/>
              <a:gd name="connsiteX6" fmla="*/ 186267 w 4212167"/>
              <a:gd name="connsiteY6" fmla="*/ 385233 h 2523066"/>
              <a:gd name="connsiteX7" fmla="*/ 186267 w 4212167"/>
              <a:gd name="connsiteY7" fmla="*/ 457200 h 2523066"/>
              <a:gd name="connsiteX8" fmla="*/ 207433 w 4212167"/>
              <a:gd name="connsiteY8" fmla="*/ 457200 h 2523066"/>
              <a:gd name="connsiteX9" fmla="*/ 207433 w 4212167"/>
              <a:gd name="connsiteY9" fmla="*/ 546100 h 2523066"/>
              <a:gd name="connsiteX10" fmla="*/ 220133 w 4212167"/>
              <a:gd name="connsiteY10" fmla="*/ 546100 h 2523066"/>
              <a:gd name="connsiteX11" fmla="*/ 220133 w 4212167"/>
              <a:gd name="connsiteY11" fmla="*/ 609600 h 2523066"/>
              <a:gd name="connsiteX12" fmla="*/ 330200 w 4212167"/>
              <a:gd name="connsiteY12" fmla="*/ 609600 h 2523066"/>
              <a:gd name="connsiteX13" fmla="*/ 330200 w 4212167"/>
              <a:gd name="connsiteY13" fmla="*/ 694266 h 2523066"/>
              <a:gd name="connsiteX14" fmla="*/ 372533 w 4212167"/>
              <a:gd name="connsiteY14" fmla="*/ 694266 h 2523066"/>
              <a:gd name="connsiteX15" fmla="*/ 372533 w 4212167"/>
              <a:gd name="connsiteY15" fmla="*/ 842433 h 2523066"/>
              <a:gd name="connsiteX16" fmla="*/ 402167 w 4212167"/>
              <a:gd name="connsiteY16" fmla="*/ 842433 h 2523066"/>
              <a:gd name="connsiteX17" fmla="*/ 402167 w 4212167"/>
              <a:gd name="connsiteY17" fmla="*/ 986366 h 2523066"/>
              <a:gd name="connsiteX18" fmla="*/ 406400 w 4212167"/>
              <a:gd name="connsiteY18" fmla="*/ 990599 h 2523066"/>
              <a:gd name="connsiteX19" fmla="*/ 406400 w 4212167"/>
              <a:gd name="connsiteY19" fmla="*/ 1058333 h 2523066"/>
              <a:gd name="connsiteX20" fmla="*/ 431800 w 4212167"/>
              <a:gd name="connsiteY20" fmla="*/ 1058333 h 2523066"/>
              <a:gd name="connsiteX21" fmla="*/ 431800 w 4212167"/>
              <a:gd name="connsiteY21" fmla="*/ 1130300 h 2523066"/>
              <a:gd name="connsiteX22" fmla="*/ 461433 w 4212167"/>
              <a:gd name="connsiteY22" fmla="*/ 1130300 h 2523066"/>
              <a:gd name="connsiteX23" fmla="*/ 461433 w 4212167"/>
              <a:gd name="connsiteY23" fmla="*/ 1210733 h 2523066"/>
              <a:gd name="connsiteX24" fmla="*/ 478367 w 4212167"/>
              <a:gd name="connsiteY24" fmla="*/ 1210733 h 2523066"/>
              <a:gd name="connsiteX25" fmla="*/ 478367 w 4212167"/>
              <a:gd name="connsiteY25" fmla="*/ 1291166 h 2523066"/>
              <a:gd name="connsiteX26" fmla="*/ 516467 w 4212167"/>
              <a:gd name="connsiteY26" fmla="*/ 1291166 h 2523066"/>
              <a:gd name="connsiteX27" fmla="*/ 516467 w 4212167"/>
              <a:gd name="connsiteY27" fmla="*/ 1413933 h 2523066"/>
              <a:gd name="connsiteX28" fmla="*/ 554567 w 4212167"/>
              <a:gd name="connsiteY28" fmla="*/ 1413933 h 2523066"/>
              <a:gd name="connsiteX29" fmla="*/ 554567 w 4212167"/>
              <a:gd name="connsiteY29" fmla="*/ 1494366 h 2523066"/>
              <a:gd name="connsiteX30" fmla="*/ 601133 w 4212167"/>
              <a:gd name="connsiteY30" fmla="*/ 1494366 h 2523066"/>
              <a:gd name="connsiteX31" fmla="*/ 601133 w 4212167"/>
              <a:gd name="connsiteY31" fmla="*/ 1570566 h 2523066"/>
              <a:gd name="connsiteX32" fmla="*/ 647700 w 4212167"/>
              <a:gd name="connsiteY32" fmla="*/ 1570566 h 2523066"/>
              <a:gd name="connsiteX33" fmla="*/ 647700 w 4212167"/>
              <a:gd name="connsiteY33" fmla="*/ 1646766 h 2523066"/>
              <a:gd name="connsiteX34" fmla="*/ 774700 w 4212167"/>
              <a:gd name="connsiteY34" fmla="*/ 1646766 h 2523066"/>
              <a:gd name="connsiteX35" fmla="*/ 774700 w 4212167"/>
              <a:gd name="connsiteY35" fmla="*/ 1718733 h 2523066"/>
              <a:gd name="connsiteX36" fmla="*/ 808567 w 4212167"/>
              <a:gd name="connsiteY36" fmla="*/ 1718733 h 2523066"/>
              <a:gd name="connsiteX37" fmla="*/ 808567 w 4212167"/>
              <a:gd name="connsiteY37" fmla="*/ 1794933 h 2523066"/>
              <a:gd name="connsiteX38" fmla="*/ 1087967 w 4212167"/>
              <a:gd name="connsiteY38" fmla="*/ 1794933 h 2523066"/>
              <a:gd name="connsiteX39" fmla="*/ 1087967 w 4212167"/>
              <a:gd name="connsiteY39" fmla="*/ 1879600 h 2523066"/>
              <a:gd name="connsiteX40" fmla="*/ 1121833 w 4212167"/>
              <a:gd name="connsiteY40" fmla="*/ 1879600 h 2523066"/>
              <a:gd name="connsiteX41" fmla="*/ 1121833 w 4212167"/>
              <a:gd name="connsiteY41" fmla="*/ 1947333 h 2523066"/>
              <a:gd name="connsiteX42" fmla="*/ 1316567 w 4212167"/>
              <a:gd name="connsiteY42" fmla="*/ 1947333 h 2523066"/>
              <a:gd name="connsiteX43" fmla="*/ 1316567 w 4212167"/>
              <a:gd name="connsiteY43" fmla="*/ 2023533 h 2523066"/>
              <a:gd name="connsiteX44" fmla="*/ 1350433 w 4212167"/>
              <a:gd name="connsiteY44" fmla="*/ 2023533 h 2523066"/>
              <a:gd name="connsiteX45" fmla="*/ 1350433 w 4212167"/>
              <a:gd name="connsiteY45" fmla="*/ 2082800 h 2523066"/>
              <a:gd name="connsiteX46" fmla="*/ 1443567 w 4212167"/>
              <a:gd name="connsiteY46" fmla="*/ 2082800 h 2523066"/>
              <a:gd name="connsiteX47" fmla="*/ 1443567 w 4212167"/>
              <a:gd name="connsiteY47" fmla="*/ 2167466 h 2523066"/>
              <a:gd name="connsiteX48" fmla="*/ 1583267 w 4212167"/>
              <a:gd name="connsiteY48" fmla="*/ 2167466 h 2523066"/>
              <a:gd name="connsiteX49" fmla="*/ 1583267 w 4212167"/>
              <a:gd name="connsiteY49" fmla="*/ 2235200 h 2523066"/>
              <a:gd name="connsiteX50" fmla="*/ 2468033 w 4212167"/>
              <a:gd name="connsiteY50" fmla="*/ 2235200 h 2523066"/>
              <a:gd name="connsiteX51" fmla="*/ 2468033 w 4212167"/>
              <a:gd name="connsiteY51" fmla="*/ 2315633 h 2523066"/>
              <a:gd name="connsiteX52" fmla="*/ 2510367 w 4212167"/>
              <a:gd name="connsiteY52" fmla="*/ 2315633 h 2523066"/>
              <a:gd name="connsiteX53" fmla="*/ 2510367 w 4212167"/>
              <a:gd name="connsiteY53" fmla="*/ 2391833 h 2523066"/>
              <a:gd name="connsiteX54" fmla="*/ 3556000 w 4212167"/>
              <a:gd name="connsiteY54" fmla="*/ 2391833 h 2523066"/>
              <a:gd name="connsiteX55" fmla="*/ 3556000 w 4212167"/>
              <a:gd name="connsiteY55" fmla="*/ 2523066 h 2523066"/>
              <a:gd name="connsiteX56" fmla="*/ 4212167 w 4212167"/>
              <a:gd name="connsiteY56" fmla="*/ 2523066 h 252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212167" h="2523066">
                <a:moveTo>
                  <a:pt x="0" y="0"/>
                </a:moveTo>
                <a:lnTo>
                  <a:pt x="0" y="88900"/>
                </a:lnTo>
                <a:lnTo>
                  <a:pt x="80433" y="88900"/>
                </a:lnTo>
                <a:lnTo>
                  <a:pt x="80433" y="321733"/>
                </a:lnTo>
                <a:lnTo>
                  <a:pt x="139700" y="321733"/>
                </a:lnTo>
                <a:lnTo>
                  <a:pt x="139700" y="385233"/>
                </a:lnTo>
                <a:lnTo>
                  <a:pt x="186267" y="385233"/>
                </a:lnTo>
                <a:lnTo>
                  <a:pt x="186267" y="457200"/>
                </a:lnTo>
                <a:lnTo>
                  <a:pt x="207433" y="457200"/>
                </a:lnTo>
                <a:lnTo>
                  <a:pt x="207433" y="546100"/>
                </a:lnTo>
                <a:lnTo>
                  <a:pt x="220133" y="546100"/>
                </a:lnTo>
                <a:lnTo>
                  <a:pt x="220133" y="609600"/>
                </a:lnTo>
                <a:lnTo>
                  <a:pt x="330200" y="609600"/>
                </a:lnTo>
                <a:lnTo>
                  <a:pt x="330200" y="694266"/>
                </a:lnTo>
                <a:lnTo>
                  <a:pt x="372533" y="694266"/>
                </a:lnTo>
                <a:lnTo>
                  <a:pt x="372533" y="842433"/>
                </a:lnTo>
                <a:lnTo>
                  <a:pt x="402167" y="842433"/>
                </a:lnTo>
                <a:lnTo>
                  <a:pt x="402167" y="986366"/>
                </a:lnTo>
                <a:lnTo>
                  <a:pt x="406400" y="990599"/>
                </a:lnTo>
                <a:lnTo>
                  <a:pt x="406400" y="1058333"/>
                </a:lnTo>
                <a:lnTo>
                  <a:pt x="431800" y="1058333"/>
                </a:lnTo>
                <a:lnTo>
                  <a:pt x="431800" y="1130300"/>
                </a:lnTo>
                <a:lnTo>
                  <a:pt x="461433" y="1130300"/>
                </a:lnTo>
                <a:lnTo>
                  <a:pt x="461433" y="1210733"/>
                </a:lnTo>
                <a:lnTo>
                  <a:pt x="478367" y="1210733"/>
                </a:lnTo>
                <a:lnTo>
                  <a:pt x="478367" y="1291166"/>
                </a:lnTo>
                <a:lnTo>
                  <a:pt x="516467" y="1291166"/>
                </a:lnTo>
                <a:lnTo>
                  <a:pt x="516467" y="1413933"/>
                </a:lnTo>
                <a:lnTo>
                  <a:pt x="554567" y="1413933"/>
                </a:lnTo>
                <a:lnTo>
                  <a:pt x="554567" y="1494366"/>
                </a:lnTo>
                <a:lnTo>
                  <a:pt x="601133" y="1494366"/>
                </a:lnTo>
                <a:lnTo>
                  <a:pt x="601133" y="1570566"/>
                </a:lnTo>
                <a:lnTo>
                  <a:pt x="647700" y="1570566"/>
                </a:lnTo>
                <a:lnTo>
                  <a:pt x="647700" y="1646766"/>
                </a:lnTo>
                <a:lnTo>
                  <a:pt x="774700" y="1646766"/>
                </a:lnTo>
                <a:lnTo>
                  <a:pt x="774700" y="1718733"/>
                </a:lnTo>
                <a:lnTo>
                  <a:pt x="808567" y="1718733"/>
                </a:lnTo>
                <a:lnTo>
                  <a:pt x="808567" y="1794933"/>
                </a:lnTo>
                <a:lnTo>
                  <a:pt x="1087967" y="1794933"/>
                </a:lnTo>
                <a:lnTo>
                  <a:pt x="1087967" y="1879600"/>
                </a:lnTo>
                <a:lnTo>
                  <a:pt x="1121833" y="1879600"/>
                </a:lnTo>
                <a:lnTo>
                  <a:pt x="1121833" y="1947333"/>
                </a:lnTo>
                <a:lnTo>
                  <a:pt x="1316567" y="1947333"/>
                </a:lnTo>
                <a:lnTo>
                  <a:pt x="1316567" y="2023533"/>
                </a:lnTo>
                <a:lnTo>
                  <a:pt x="1350433" y="2023533"/>
                </a:lnTo>
                <a:lnTo>
                  <a:pt x="1350433" y="2082800"/>
                </a:lnTo>
                <a:lnTo>
                  <a:pt x="1443567" y="2082800"/>
                </a:lnTo>
                <a:lnTo>
                  <a:pt x="1443567" y="2167466"/>
                </a:lnTo>
                <a:lnTo>
                  <a:pt x="1583267" y="2167466"/>
                </a:lnTo>
                <a:lnTo>
                  <a:pt x="1583267" y="2235200"/>
                </a:lnTo>
                <a:lnTo>
                  <a:pt x="2468033" y="2235200"/>
                </a:lnTo>
                <a:lnTo>
                  <a:pt x="2468033" y="2315633"/>
                </a:lnTo>
                <a:lnTo>
                  <a:pt x="2510367" y="2315633"/>
                </a:lnTo>
                <a:lnTo>
                  <a:pt x="2510367" y="2391833"/>
                </a:lnTo>
                <a:lnTo>
                  <a:pt x="3556000" y="2391833"/>
                </a:lnTo>
                <a:lnTo>
                  <a:pt x="3556000" y="2523066"/>
                </a:lnTo>
                <a:lnTo>
                  <a:pt x="4212167" y="2523066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24D4EF-B2E0-884F-8F66-732DFD28C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Phase III Trial of HD IL-2 vs Subcutaneous IL-2 Plus Interferon in mRCC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8E5852-80E4-FB42-909E-10504E95E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1114"/>
            <a:ext cx="5319875" cy="3725703"/>
          </a:xfrm>
        </p:spPr>
        <p:txBody>
          <a:bodyPr/>
          <a:lstStyle/>
          <a:p>
            <a:r>
              <a:rPr lang="en-US" dirty="0"/>
              <a:t>192 patients enrolled between April 1997 to July 2000</a:t>
            </a:r>
          </a:p>
          <a:p>
            <a:r>
              <a:rPr lang="en-US" dirty="0"/>
              <a:t>HD IL-2 ORR: 23.2%; CR: 8.4%; median DoR: 24 mos</a:t>
            </a:r>
          </a:p>
          <a:p>
            <a:r>
              <a:rPr lang="en-US" dirty="0"/>
              <a:t>The durability of responses was superior with HD IL-2 to moderate-dose IL-2 + interferon</a:t>
            </a:r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F681DB67-EE7E-44D3-B338-B4C0DC162AF6}"/>
              </a:ext>
            </a:extLst>
          </p:cNvPr>
          <p:cNvGrpSpPr>
            <a:grpSpLocks/>
          </p:cNvGrpSpPr>
          <p:nvPr/>
        </p:nvGrpSpPr>
        <p:grpSpPr bwMode="auto">
          <a:xfrm>
            <a:off x="9391157" y="6216652"/>
            <a:ext cx="2488502" cy="447822"/>
            <a:chOff x="9527309" y="3551529"/>
            <a:chExt cx="2488502" cy="448324"/>
          </a:xfrm>
        </p:grpSpPr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23F71E50-F406-4955-9B25-98C20B810F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8D02104-B6CB-4FEB-9B1D-9C329C5A3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080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itchFamily="34" charset="-128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itchFamily="34" charset="-128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94062" y="6372498"/>
            <a:ext cx="5716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McDermott. JCO. 2005;23:133.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F0D11B-1218-4A8D-A2F1-686FF111079A}"/>
              </a:ext>
            </a:extLst>
          </p:cNvPr>
          <p:cNvSpPr txBox="1"/>
          <p:nvPr/>
        </p:nvSpPr>
        <p:spPr bwMode="auto">
          <a:xfrm>
            <a:off x="7351157" y="5185737"/>
            <a:ext cx="39345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Time from Randomization (Mos)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1648D3-722E-4F82-BD9F-5A00C193DCB0}"/>
              </a:ext>
            </a:extLst>
          </p:cNvPr>
          <p:cNvSpPr txBox="1"/>
          <p:nvPr/>
        </p:nvSpPr>
        <p:spPr bwMode="auto">
          <a:xfrm rot="16200000">
            <a:off x="4898764" y="3182153"/>
            <a:ext cx="28218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Proportion Alive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1DB520-2CEC-4A75-9947-2FF1EF85CDE9}"/>
              </a:ext>
            </a:extLst>
          </p:cNvPr>
          <p:cNvSpPr txBox="1"/>
          <p:nvPr/>
        </p:nvSpPr>
        <p:spPr bwMode="auto">
          <a:xfrm>
            <a:off x="9798344" y="1969594"/>
            <a:ext cx="170116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HD IL-2 (n = 33)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IL-2 and IFN (n = 34)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130F75D-53DA-4767-A9F8-9BEDAC9817D2}"/>
              </a:ext>
            </a:extLst>
          </p:cNvPr>
          <p:cNvCxnSpPr/>
          <p:nvPr/>
        </p:nvCxnSpPr>
        <p:spPr bwMode="auto">
          <a:xfrm>
            <a:off x="9425986" y="2132510"/>
            <a:ext cx="348791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05B440C-E3E8-4ECA-9B95-65C41394A5BE}"/>
              </a:ext>
            </a:extLst>
          </p:cNvPr>
          <p:cNvCxnSpPr/>
          <p:nvPr/>
        </p:nvCxnSpPr>
        <p:spPr bwMode="auto">
          <a:xfrm>
            <a:off x="9425986" y="2343042"/>
            <a:ext cx="348791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2819AA4-77B1-44F6-97DD-41C5021E81B4}"/>
              </a:ext>
            </a:extLst>
          </p:cNvPr>
          <p:cNvSpPr/>
          <p:nvPr/>
        </p:nvSpPr>
        <p:spPr bwMode="auto">
          <a:xfrm>
            <a:off x="7003743" y="2002739"/>
            <a:ext cx="4583575" cy="2821871"/>
          </a:xfrm>
          <a:custGeom>
            <a:avLst/>
            <a:gdLst>
              <a:gd name="connsiteX0" fmla="*/ 0 w 4491318"/>
              <a:gd name="connsiteY0" fmla="*/ 0 h 1990165"/>
              <a:gd name="connsiteX1" fmla="*/ 0 w 4491318"/>
              <a:gd name="connsiteY1" fmla="*/ 1990165 h 1990165"/>
              <a:gd name="connsiteX2" fmla="*/ 4491318 w 4491318"/>
              <a:gd name="connsiteY2" fmla="*/ 1990165 h 199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91318" h="1990165">
                <a:moveTo>
                  <a:pt x="0" y="0"/>
                </a:moveTo>
                <a:lnTo>
                  <a:pt x="0" y="1990165"/>
                </a:lnTo>
                <a:lnTo>
                  <a:pt x="4491318" y="1990165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DA826E2-79AA-4F26-BD38-8762D4F6D933}"/>
              </a:ext>
            </a:extLst>
          </p:cNvPr>
          <p:cNvGrpSpPr/>
          <p:nvPr/>
        </p:nvGrpSpPr>
        <p:grpSpPr>
          <a:xfrm>
            <a:off x="6925797" y="1938275"/>
            <a:ext cx="77947" cy="2886335"/>
            <a:chOff x="1385047" y="1808704"/>
            <a:chExt cx="94129" cy="199681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9539AF9-CF5C-43BE-B033-28FBB8999A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1808704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3C70E7E-8DC5-4D46-A194-D221F23AFF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208067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6874003-1F2E-4BE3-8916-6E723DFB27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607430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ABC8AC-F019-40AF-AE0E-00CB297B54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006793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7B8AF3A-18F6-4B99-9C87-DD552B882B1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406156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02E9CD8-B363-468E-814B-CE4ED92B32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805518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232FE75-3815-469C-9656-3CE9AB857F95}"/>
              </a:ext>
            </a:extLst>
          </p:cNvPr>
          <p:cNvGrpSpPr/>
          <p:nvPr/>
        </p:nvGrpSpPr>
        <p:grpSpPr>
          <a:xfrm rot="5400000">
            <a:off x="8891709" y="2935055"/>
            <a:ext cx="75063" cy="3854177"/>
            <a:chOff x="1385047" y="1808704"/>
            <a:chExt cx="94129" cy="199681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E60605E-DDFB-472D-9C2A-DD038FE34D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1808704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6807475-D765-4A12-A184-BC5863A99CD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208067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E21DE78-8555-4035-8078-32E256FEC0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2607430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8698592-437F-4964-8D24-F5D4B0D8EE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006793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5EE530B-9A56-4A8A-988F-BBDDEFE90E6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406156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68E2C79-7431-422A-BC5C-3CE18C70752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5047" y="3805518"/>
              <a:ext cx="9412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276EB14-3AF2-4376-B8BE-2BEE7886057F}"/>
              </a:ext>
            </a:extLst>
          </p:cNvPr>
          <p:cNvGrpSpPr/>
          <p:nvPr/>
        </p:nvGrpSpPr>
        <p:grpSpPr>
          <a:xfrm>
            <a:off x="6473828" y="1766978"/>
            <a:ext cx="491277" cy="3395279"/>
            <a:chOff x="6480267" y="2627682"/>
            <a:chExt cx="491277" cy="238296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6BDA135-D0D2-45AF-BB0D-35915FED9418}"/>
                </a:ext>
              </a:extLst>
            </p:cNvPr>
            <p:cNvSpPr txBox="1"/>
            <p:nvPr/>
          </p:nvSpPr>
          <p:spPr bwMode="auto">
            <a:xfrm>
              <a:off x="6480268" y="2627682"/>
              <a:ext cx="4764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1.0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AC53C4-BF5D-4A9C-95F4-5C444509A334}"/>
                </a:ext>
              </a:extLst>
            </p:cNvPr>
            <p:cNvSpPr txBox="1"/>
            <p:nvPr/>
          </p:nvSpPr>
          <p:spPr bwMode="auto">
            <a:xfrm>
              <a:off x="6480267" y="3035010"/>
              <a:ext cx="47641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0.8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903A1E3-B1AF-469D-AACF-1DACA795C44F}"/>
                </a:ext>
              </a:extLst>
            </p:cNvPr>
            <p:cNvSpPr txBox="1"/>
            <p:nvPr/>
          </p:nvSpPr>
          <p:spPr bwMode="auto">
            <a:xfrm>
              <a:off x="6489506" y="3431301"/>
              <a:ext cx="47641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0.6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11FE37C-9F81-459C-8E20-2C8E26028CD2}"/>
                </a:ext>
              </a:extLst>
            </p:cNvPr>
            <p:cNvSpPr txBox="1"/>
            <p:nvPr/>
          </p:nvSpPr>
          <p:spPr bwMode="auto">
            <a:xfrm>
              <a:off x="6489506" y="3838629"/>
              <a:ext cx="47641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0.4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A8D8300-B773-45A6-BAFF-2FBCE05DABA4}"/>
                </a:ext>
              </a:extLst>
            </p:cNvPr>
            <p:cNvSpPr txBox="1"/>
            <p:nvPr/>
          </p:nvSpPr>
          <p:spPr bwMode="auto">
            <a:xfrm>
              <a:off x="6495131" y="4233986"/>
              <a:ext cx="47641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2EC4BB3-7136-4EC5-9C14-6A7BBAF6E291}"/>
                </a:ext>
              </a:extLst>
            </p:cNvPr>
            <p:cNvSpPr txBox="1"/>
            <p:nvPr/>
          </p:nvSpPr>
          <p:spPr bwMode="auto">
            <a:xfrm>
              <a:off x="6669858" y="4641314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BB2056BC-6236-4ADB-8329-EDBFEFDE2738}"/>
              </a:ext>
            </a:extLst>
          </p:cNvPr>
          <p:cNvSpPr txBox="1"/>
          <p:nvPr/>
        </p:nvSpPr>
        <p:spPr bwMode="auto">
          <a:xfrm>
            <a:off x="6856445" y="4854490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A71B95-B672-455B-8B85-B4A2BA2C193F}"/>
              </a:ext>
            </a:extLst>
          </p:cNvPr>
          <p:cNvSpPr txBox="1"/>
          <p:nvPr/>
        </p:nvSpPr>
        <p:spPr bwMode="auto">
          <a:xfrm>
            <a:off x="7563633" y="4858547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FDD07C7-FF8C-47C0-93FD-41ACA3FB0FC9}"/>
              </a:ext>
            </a:extLst>
          </p:cNvPr>
          <p:cNvSpPr txBox="1"/>
          <p:nvPr/>
        </p:nvSpPr>
        <p:spPr bwMode="auto">
          <a:xfrm>
            <a:off x="8336560" y="4845291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89BC05D-6335-41BE-BFD9-4ABEC2C1E1B3}"/>
              </a:ext>
            </a:extLst>
          </p:cNvPr>
          <p:cNvSpPr txBox="1"/>
          <p:nvPr/>
        </p:nvSpPr>
        <p:spPr bwMode="auto">
          <a:xfrm>
            <a:off x="9102258" y="484934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7F9CB1B-83AC-4E99-9384-B039DCDBBDC7}"/>
              </a:ext>
            </a:extLst>
          </p:cNvPr>
          <p:cNvSpPr txBox="1"/>
          <p:nvPr/>
        </p:nvSpPr>
        <p:spPr bwMode="auto">
          <a:xfrm>
            <a:off x="9881279" y="484294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ED2DBC-6CF0-4D2D-8A37-3038AE461DD5}"/>
              </a:ext>
            </a:extLst>
          </p:cNvPr>
          <p:cNvSpPr txBox="1"/>
          <p:nvPr/>
        </p:nvSpPr>
        <p:spPr bwMode="auto">
          <a:xfrm>
            <a:off x="10646977" y="4847005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60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D7F39E8-6F1F-42C7-AB72-F8601F7571E7}"/>
              </a:ext>
            </a:extLst>
          </p:cNvPr>
          <p:cNvGrpSpPr/>
          <p:nvPr/>
        </p:nvGrpSpPr>
        <p:grpSpPr>
          <a:xfrm>
            <a:off x="10235723" y="4448941"/>
            <a:ext cx="139784" cy="115205"/>
            <a:chOff x="10235723" y="4395438"/>
            <a:chExt cx="139784" cy="115205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3BC2768-17F5-4FC5-8B86-13D5DD0F44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35723" y="4395438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217389D-3D4B-4B9A-9A21-40766ABD6F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17572" y="4395438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6578A59-AA41-4AC7-A91D-D21307E92E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75507" y="4395438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B8DDFD2-483B-43DC-ADFF-4DA4BE4FE03D}"/>
              </a:ext>
            </a:extLst>
          </p:cNvPr>
          <p:cNvGrpSpPr/>
          <p:nvPr/>
        </p:nvGrpSpPr>
        <p:grpSpPr>
          <a:xfrm>
            <a:off x="10085493" y="4243243"/>
            <a:ext cx="1141307" cy="252580"/>
            <a:chOff x="10085493" y="4189740"/>
            <a:chExt cx="1141307" cy="252580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DA4F180F-FBA5-48C2-B01B-787C7560F279}"/>
                </a:ext>
              </a:extLst>
            </p:cNvPr>
            <p:cNvCxnSpPr/>
            <p:nvPr/>
          </p:nvCxnSpPr>
          <p:spPr bwMode="auto">
            <a:xfrm>
              <a:off x="11226800" y="4327115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46ED11F-F704-4F40-9747-E3D22D089E06}"/>
                </a:ext>
              </a:extLst>
            </p:cNvPr>
            <p:cNvCxnSpPr/>
            <p:nvPr/>
          </p:nvCxnSpPr>
          <p:spPr bwMode="auto">
            <a:xfrm>
              <a:off x="10085493" y="4189741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5247C2-281D-4AF5-8269-A8F7C0C7C1F4}"/>
                </a:ext>
              </a:extLst>
            </p:cNvPr>
            <p:cNvCxnSpPr/>
            <p:nvPr/>
          </p:nvCxnSpPr>
          <p:spPr bwMode="auto">
            <a:xfrm>
              <a:off x="10498204" y="4189741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4EA1F587-CBC1-4BBC-B5BC-9C3385935FEE}"/>
                </a:ext>
              </a:extLst>
            </p:cNvPr>
            <p:cNvCxnSpPr/>
            <p:nvPr/>
          </p:nvCxnSpPr>
          <p:spPr bwMode="auto">
            <a:xfrm>
              <a:off x="10555134" y="4189740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B135C59B-23B0-4150-9E06-0A2DA2FB09DB}"/>
                </a:ext>
              </a:extLst>
            </p:cNvPr>
            <p:cNvCxnSpPr/>
            <p:nvPr/>
          </p:nvCxnSpPr>
          <p:spPr bwMode="auto">
            <a:xfrm>
              <a:off x="10858665" y="4318775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EE984F84-B9EB-44DB-B1E4-99210AF6A431}"/>
                </a:ext>
              </a:extLst>
            </p:cNvPr>
            <p:cNvCxnSpPr/>
            <p:nvPr/>
          </p:nvCxnSpPr>
          <p:spPr bwMode="auto">
            <a:xfrm>
              <a:off x="10919326" y="4319020"/>
              <a:ext cx="0" cy="11520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6B028BED-D6A5-4522-B523-D4BEC7B19CBE}"/>
              </a:ext>
            </a:extLst>
          </p:cNvPr>
          <p:cNvSpPr/>
          <p:nvPr/>
        </p:nvSpPr>
        <p:spPr bwMode="auto">
          <a:xfrm>
            <a:off x="7001933" y="1921933"/>
            <a:ext cx="4504267" cy="2904067"/>
          </a:xfrm>
          <a:custGeom>
            <a:avLst/>
            <a:gdLst>
              <a:gd name="connsiteX0" fmla="*/ 0 w 4504267"/>
              <a:gd name="connsiteY0" fmla="*/ 0 h 2904067"/>
              <a:gd name="connsiteX1" fmla="*/ 0 w 4504267"/>
              <a:gd name="connsiteY1" fmla="*/ 122767 h 2904067"/>
              <a:gd name="connsiteX2" fmla="*/ 38100 w 4504267"/>
              <a:gd name="connsiteY2" fmla="*/ 122767 h 2904067"/>
              <a:gd name="connsiteX3" fmla="*/ 38100 w 4504267"/>
              <a:gd name="connsiteY3" fmla="*/ 198967 h 2904067"/>
              <a:gd name="connsiteX4" fmla="*/ 38100 w 4504267"/>
              <a:gd name="connsiteY4" fmla="*/ 198967 h 2904067"/>
              <a:gd name="connsiteX5" fmla="*/ 80434 w 4504267"/>
              <a:gd name="connsiteY5" fmla="*/ 198967 h 2904067"/>
              <a:gd name="connsiteX6" fmla="*/ 80434 w 4504267"/>
              <a:gd name="connsiteY6" fmla="*/ 351367 h 2904067"/>
              <a:gd name="connsiteX7" fmla="*/ 114300 w 4504267"/>
              <a:gd name="connsiteY7" fmla="*/ 351367 h 2904067"/>
              <a:gd name="connsiteX8" fmla="*/ 114300 w 4504267"/>
              <a:gd name="connsiteY8" fmla="*/ 419100 h 2904067"/>
              <a:gd name="connsiteX9" fmla="*/ 169334 w 4504267"/>
              <a:gd name="connsiteY9" fmla="*/ 419100 h 2904067"/>
              <a:gd name="connsiteX10" fmla="*/ 169334 w 4504267"/>
              <a:gd name="connsiteY10" fmla="*/ 567267 h 2904067"/>
              <a:gd name="connsiteX11" fmla="*/ 207434 w 4504267"/>
              <a:gd name="connsiteY11" fmla="*/ 567267 h 2904067"/>
              <a:gd name="connsiteX12" fmla="*/ 207434 w 4504267"/>
              <a:gd name="connsiteY12" fmla="*/ 740834 h 2904067"/>
              <a:gd name="connsiteX13" fmla="*/ 262467 w 4504267"/>
              <a:gd name="connsiteY13" fmla="*/ 740834 h 2904067"/>
              <a:gd name="connsiteX14" fmla="*/ 262467 w 4504267"/>
              <a:gd name="connsiteY14" fmla="*/ 804334 h 2904067"/>
              <a:gd name="connsiteX15" fmla="*/ 300567 w 4504267"/>
              <a:gd name="connsiteY15" fmla="*/ 804334 h 2904067"/>
              <a:gd name="connsiteX16" fmla="*/ 300567 w 4504267"/>
              <a:gd name="connsiteY16" fmla="*/ 884767 h 2904067"/>
              <a:gd name="connsiteX17" fmla="*/ 444500 w 4504267"/>
              <a:gd name="connsiteY17" fmla="*/ 884767 h 2904067"/>
              <a:gd name="connsiteX18" fmla="*/ 444500 w 4504267"/>
              <a:gd name="connsiteY18" fmla="*/ 960967 h 2904067"/>
              <a:gd name="connsiteX19" fmla="*/ 478367 w 4504267"/>
              <a:gd name="connsiteY19" fmla="*/ 960967 h 2904067"/>
              <a:gd name="connsiteX20" fmla="*/ 478367 w 4504267"/>
              <a:gd name="connsiteY20" fmla="*/ 1282700 h 2904067"/>
              <a:gd name="connsiteX21" fmla="*/ 508000 w 4504267"/>
              <a:gd name="connsiteY21" fmla="*/ 1282700 h 2904067"/>
              <a:gd name="connsiteX22" fmla="*/ 508000 w 4504267"/>
              <a:gd name="connsiteY22" fmla="*/ 1511300 h 2904067"/>
              <a:gd name="connsiteX23" fmla="*/ 567267 w 4504267"/>
              <a:gd name="connsiteY23" fmla="*/ 1511300 h 2904067"/>
              <a:gd name="connsiteX24" fmla="*/ 567267 w 4504267"/>
              <a:gd name="connsiteY24" fmla="*/ 1591734 h 2904067"/>
              <a:gd name="connsiteX25" fmla="*/ 630767 w 4504267"/>
              <a:gd name="connsiteY25" fmla="*/ 1591734 h 2904067"/>
              <a:gd name="connsiteX26" fmla="*/ 630767 w 4504267"/>
              <a:gd name="connsiteY26" fmla="*/ 1689100 h 2904067"/>
              <a:gd name="connsiteX27" fmla="*/ 668867 w 4504267"/>
              <a:gd name="connsiteY27" fmla="*/ 1689100 h 2904067"/>
              <a:gd name="connsiteX28" fmla="*/ 668867 w 4504267"/>
              <a:gd name="connsiteY28" fmla="*/ 1820334 h 2904067"/>
              <a:gd name="connsiteX29" fmla="*/ 668867 w 4504267"/>
              <a:gd name="connsiteY29" fmla="*/ 1820334 h 2904067"/>
              <a:gd name="connsiteX30" fmla="*/ 706967 w 4504267"/>
              <a:gd name="connsiteY30" fmla="*/ 1820334 h 2904067"/>
              <a:gd name="connsiteX31" fmla="*/ 706967 w 4504267"/>
              <a:gd name="connsiteY31" fmla="*/ 1883834 h 2904067"/>
              <a:gd name="connsiteX32" fmla="*/ 804334 w 4504267"/>
              <a:gd name="connsiteY32" fmla="*/ 1883834 h 2904067"/>
              <a:gd name="connsiteX33" fmla="*/ 804334 w 4504267"/>
              <a:gd name="connsiteY33" fmla="*/ 2053167 h 2904067"/>
              <a:gd name="connsiteX34" fmla="*/ 876300 w 4504267"/>
              <a:gd name="connsiteY34" fmla="*/ 2053167 h 2904067"/>
              <a:gd name="connsiteX35" fmla="*/ 876300 w 4504267"/>
              <a:gd name="connsiteY35" fmla="*/ 2133600 h 2904067"/>
              <a:gd name="connsiteX36" fmla="*/ 1109134 w 4504267"/>
              <a:gd name="connsiteY36" fmla="*/ 2133600 h 2904067"/>
              <a:gd name="connsiteX37" fmla="*/ 1109134 w 4504267"/>
              <a:gd name="connsiteY37" fmla="*/ 2209800 h 2904067"/>
              <a:gd name="connsiteX38" fmla="*/ 1291167 w 4504267"/>
              <a:gd name="connsiteY38" fmla="*/ 2209800 h 2904067"/>
              <a:gd name="connsiteX39" fmla="*/ 1291167 w 4504267"/>
              <a:gd name="connsiteY39" fmla="*/ 2281767 h 2904067"/>
              <a:gd name="connsiteX40" fmla="*/ 1625600 w 4504267"/>
              <a:gd name="connsiteY40" fmla="*/ 2281767 h 2904067"/>
              <a:gd name="connsiteX41" fmla="*/ 1625600 w 4504267"/>
              <a:gd name="connsiteY41" fmla="*/ 2459567 h 2904067"/>
              <a:gd name="connsiteX42" fmla="*/ 1693334 w 4504267"/>
              <a:gd name="connsiteY42" fmla="*/ 2459567 h 2904067"/>
              <a:gd name="connsiteX43" fmla="*/ 1693334 w 4504267"/>
              <a:gd name="connsiteY43" fmla="*/ 2599267 h 2904067"/>
              <a:gd name="connsiteX44" fmla="*/ 4504267 w 4504267"/>
              <a:gd name="connsiteY44" fmla="*/ 2599267 h 2904067"/>
              <a:gd name="connsiteX45" fmla="*/ 4504267 w 4504267"/>
              <a:gd name="connsiteY45" fmla="*/ 2904067 h 290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504267" h="2904067">
                <a:moveTo>
                  <a:pt x="0" y="0"/>
                </a:moveTo>
                <a:lnTo>
                  <a:pt x="0" y="122767"/>
                </a:lnTo>
                <a:lnTo>
                  <a:pt x="38100" y="122767"/>
                </a:lnTo>
                <a:lnTo>
                  <a:pt x="38100" y="198967"/>
                </a:lnTo>
                <a:lnTo>
                  <a:pt x="38100" y="198967"/>
                </a:lnTo>
                <a:lnTo>
                  <a:pt x="80434" y="198967"/>
                </a:lnTo>
                <a:lnTo>
                  <a:pt x="80434" y="351367"/>
                </a:lnTo>
                <a:lnTo>
                  <a:pt x="114300" y="351367"/>
                </a:lnTo>
                <a:lnTo>
                  <a:pt x="114300" y="419100"/>
                </a:lnTo>
                <a:lnTo>
                  <a:pt x="169334" y="419100"/>
                </a:lnTo>
                <a:lnTo>
                  <a:pt x="169334" y="567267"/>
                </a:lnTo>
                <a:lnTo>
                  <a:pt x="207434" y="567267"/>
                </a:lnTo>
                <a:lnTo>
                  <a:pt x="207434" y="740834"/>
                </a:lnTo>
                <a:lnTo>
                  <a:pt x="262467" y="740834"/>
                </a:lnTo>
                <a:lnTo>
                  <a:pt x="262467" y="804334"/>
                </a:lnTo>
                <a:lnTo>
                  <a:pt x="300567" y="804334"/>
                </a:lnTo>
                <a:lnTo>
                  <a:pt x="300567" y="884767"/>
                </a:lnTo>
                <a:lnTo>
                  <a:pt x="444500" y="884767"/>
                </a:lnTo>
                <a:lnTo>
                  <a:pt x="444500" y="960967"/>
                </a:lnTo>
                <a:lnTo>
                  <a:pt x="478367" y="960967"/>
                </a:lnTo>
                <a:lnTo>
                  <a:pt x="478367" y="1282700"/>
                </a:lnTo>
                <a:lnTo>
                  <a:pt x="508000" y="1282700"/>
                </a:lnTo>
                <a:lnTo>
                  <a:pt x="508000" y="1511300"/>
                </a:lnTo>
                <a:lnTo>
                  <a:pt x="567267" y="1511300"/>
                </a:lnTo>
                <a:lnTo>
                  <a:pt x="567267" y="1591734"/>
                </a:lnTo>
                <a:lnTo>
                  <a:pt x="630767" y="1591734"/>
                </a:lnTo>
                <a:lnTo>
                  <a:pt x="630767" y="1689100"/>
                </a:lnTo>
                <a:lnTo>
                  <a:pt x="668867" y="1689100"/>
                </a:lnTo>
                <a:lnTo>
                  <a:pt x="668867" y="1820334"/>
                </a:lnTo>
                <a:lnTo>
                  <a:pt x="668867" y="1820334"/>
                </a:lnTo>
                <a:lnTo>
                  <a:pt x="706967" y="1820334"/>
                </a:lnTo>
                <a:lnTo>
                  <a:pt x="706967" y="1883834"/>
                </a:lnTo>
                <a:lnTo>
                  <a:pt x="804334" y="1883834"/>
                </a:lnTo>
                <a:lnTo>
                  <a:pt x="804334" y="2053167"/>
                </a:lnTo>
                <a:lnTo>
                  <a:pt x="876300" y="2053167"/>
                </a:lnTo>
                <a:lnTo>
                  <a:pt x="876300" y="2133600"/>
                </a:lnTo>
                <a:lnTo>
                  <a:pt x="1109134" y="2133600"/>
                </a:lnTo>
                <a:lnTo>
                  <a:pt x="1109134" y="2209800"/>
                </a:lnTo>
                <a:lnTo>
                  <a:pt x="1291167" y="2209800"/>
                </a:lnTo>
                <a:lnTo>
                  <a:pt x="1291167" y="2281767"/>
                </a:lnTo>
                <a:lnTo>
                  <a:pt x="1625600" y="2281767"/>
                </a:lnTo>
                <a:lnTo>
                  <a:pt x="1625600" y="2459567"/>
                </a:lnTo>
                <a:lnTo>
                  <a:pt x="1693334" y="2459567"/>
                </a:lnTo>
                <a:lnTo>
                  <a:pt x="1693334" y="2599267"/>
                </a:lnTo>
                <a:lnTo>
                  <a:pt x="4504267" y="2599267"/>
                </a:lnTo>
                <a:lnTo>
                  <a:pt x="4504267" y="2904067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B15B86A-07C7-4B0C-9465-1E6062FC3AB8}"/>
              </a:ext>
            </a:extLst>
          </p:cNvPr>
          <p:cNvSpPr txBox="1"/>
          <p:nvPr/>
        </p:nvSpPr>
        <p:spPr bwMode="auto">
          <a:xfrm>
            <a:off x="11382931" y="4829599"/>
            <a:ext cx="4294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72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990103B-657D-4C3B-9950-5B41B0E4A768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11546515" y="4868656"/>
            <a:ext cx="75063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798088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7C800-8456-C042-B131-8D5A9507B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/>
              <a:t>HD IL-2 Treatment of mRCC in a Community </a:t>
            </a:r>
            <a:r>
              <a:rPr lang="en-US" dirty="0"/>
              <a:t>H</a:t>
            </a:r>
            <a:r>
              <a:rPr lang="en-US" b="1" dirty="0"/>
              <a:t>ospital </a:t>
            </a:r>
            <a:r>
              <a:rPr lang="en-US" dirty="0"/>
              <a:t>B</a:t>
            </a:r>
            <a:r>
              <a:rPr lang="en-US" b="1" dirty="0"/>
              <a:t>iotherapy </a:t>
            </a:r>
            <a:r>
              <a:rPr lang="en-US" dirty="0"/>
              <a:t>P</a:t>
            </a:r>
            <a:r>
              <a:rPr lang="en-US" b="1" dirty="0"/>
              <a:t>rogram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DDD594-E2A3-9B44-B22F-3828B27FF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6596225" cy="4650686"/>
          </a:xfrm>
        </p:spPr>
        <p:txBody>
          <a:bodyPr/>
          <a:lstStyle/>
          <a:p>
            <a:r>
              <a:rPr lang="en-US" dirty="0"/>
              <a:t>186 patients between 1997 and 2012</a:t>
            </a:r>
          </a:p>
          <a:p>
            <a:r>
              <a:rPr lang="en-US" dirty="0"/>
              <a:t>HD IL-2 ORR: 24%; CR: 7%; median OS for CR patients not reached, 3-yr OS: 44%</a:t>
            </a:r>
          </a:p>
          <a:p>
            <a:r>
              <a:rPr lang="en-US" dirty="0"/>
              <a:t>There was a higher proportion of responses in patients requiring pressor support and/or exhibiting metabolic acidosis and/or thrombocytopenia</a:t>
            </a:r>
          </a:p>
          <a:p>
            <a:r>
              <a:rPr lang="en-US" dirty="0"/>
              <a:t>Supports dosing strategy of individualized maximum tolerated dose for IL-2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F681DB67-EE7E-44D3-B338-B4C0DC162AF6}"/>
              </a:ext>
            </a:extLst>
          </p:cNvPr>
          <p:cNvGrpSpPr>
            <a:grpSpLocks/>
          </p:cNvGrpSpPr>
          <p:nvPr/>
        </p:nvGrpSpPr>
        <p:grpSpPr bwMode="auto">
          <a:xfrm>
            <a:off x="9391157" y="6216652"/>
            <a:ext cx="2488502" cy="447822"/>
            <a:chOff x="9527309" y="3551529"/>
            <a:chExt cx="2488502" cy="448324"/>
          </a:xfrm>
        </p:grpSpPr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23F71E50-F406-4955-9B25-98C20B810F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8D02104-B6CB-4FEB-9B1D-9C329C5A3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080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itchFamily="34" charset="-128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itchFamily="34" charset="-128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94062" y="6372498"/>
            <a:ext cx="5716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Payne. J Immunother Cancer. 2014;2:13.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171C03-989C-41FF-8C30-37A97F403910}"/>
              </a:ext>
            </a:extLst>
          </p:cNvPr>
          <p:cNvGrpSpPr/>
          <p:nvPr/>
        </p:nvGrpSpPr>
        <p:grpSpPr>
          <a:xfrm>
            <a:off x="7064277" y="1488231"/>
            <a:ext cx="4712659" cy="3863013"/>
            <a:chOff x="6968478" y="1488231"/>
            <a:chExt cx="4712659" cy="386301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604A401-4866-4BD0-8125-6A84F6DFBD3C}"/>
                </a:ext>
              </a:extLst>
            </p:cNvPr>
            <p:cNvSpPr txBox="1"/>
            <p:nvPr/>
          </p:nvSpPr>
          <p:spPr bwMode="auto">
            <a:xfrm>
              <a:off x="7928363" y="4981912"/>
              <a:ext cx="333261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IL-2 Start to Last Contact (Mos)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591AE1-AFEB-4847-8ECB-CFE141643956}"/>
                </a:ext>
              </a:extLst>
            </p:cNvPr>
            <p:cNvSpPr txBox="1"/>
            <p:nvPr/>
          </p:nvSpPr>
          <p:spPr bwMode="auto">
            <a:xfrm rot="16200000">
              <a:off x="5942573" y="3161781"/>
              <a:ext cx="242114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Survival Probability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615D382-68CF-408D-986F-D233BECD616E}"/>
                </a:ext>
              </a:extLst>
            </p:cNvPr>
            <p:cNvSpPr/>
            <p:nvPr/>
          </p:nvSpPr>
          <p:spPr bwMode="auto">
            <a:xfrm>
              <a:off x="7798790" y="2169174"/>
              <a:ext cx="3882347" cy="2476451"/>
            </a:xfrm>
            <a:custGeom>
              <a:avLst/>
              <a:gdLst>
                <a:gd name="connsiteX0" fmla="*/ 0 w 4491318"/>
                <a:gd name="connsiteY0" fmla="*/ 0 h 1990165"/>
                <a:gd name="connsiteX1" fmla="*/ 0 w 4491318"/>
                <a:gd name="connsiteY1" fmla="*/ 1990165 h 1990165"/>
                <a:gd name="connsiteX2" fmla="*/ 4491318 w 4491318"/>
                <a:gd name="connsiteY2" fmla="*/ 1990165 h 199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91318" h="1990165">
                  <a:moveTo>
                    <a:pt x="0" y="0"/>
                  </a:moveTo>
                  <a:lnTo>
                    <a:pt x="0" y="1990165"/>
                  </a:lnTo>
                  <a:lnTo>
                    <a:pt x="4491318" y="1990165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C623BC0-38D3-4750-B875-659D4FF03299}"/>
                </a:ext>
              </a:extLst>
            </p:cNvPr>
            <p:cNvGrpSpPr/>
            <p:nvPr/>
          </p:nvGrpSpPr>
          <p:grpSpPr>
            <a:xfrm>
              <a:off x="7732769" y="2169174"/>
              <a:ext cx="66022" cy="2476450"/>
              <a:chOff x="1385047" y="1808704"/>
              <a:chExt cx="94129" cy="1996814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7AC4435-BFE4-40B3-8DF4-2F5C59453B2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1808704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537C844-170F-4AC4-BC9B-8AC76D1B0FB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2208067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1EF4E06E-7462-450F-BB0A-27C8CDA2D4A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2607430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76E909AC-26B8-460C-A494-CA1579D118C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3006793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B95CFFEF-9C9A-4934-A6DD-F1B93240524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3406156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4C258231-23D2-4785-B7F4-0B17A59B9E4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3805518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F51074B-7013-4EDC-BEEF-5F449F4B41A5}"/>
                </a:ext>
              </a:extLst>
            </p:cNvPr>
            <p:cNvGrpSpPr/>
            <p:nvPr/>
          </p:nvGrpSpPr>
          <p:grpSpPr>
            <a:xfrm rot="5400000">
              <a:off x="9359424" y="3083647"/>
              <a:ext cx="87497" cy="3211462"/>
              <a:chOff x="1385047" y="2607430"/>
              <a:chExt cx="94129" cy="1198088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BB1DCB4-2775-49F5-AC01-671F00CC24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2607430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DE515E4-80F7-4CAC-88A6-C3D416666C9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3006793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3C0B2DFB-2CA8-434A-8EA1-B1E153B24D5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3406156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9D352C22-9BD0-4915-BA5B-A36E1911D97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85047" y="3805518"/>
                <a:ext cx="9412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54D2A04-F971-4F90-A771-2FD8505299F3}"/>
                </a:ext>
              </a:extLst>
            </p:cNvPr>
            <p:cNvGrpSpPr/>
            <p:nvPr/>
          </p:nvGrpSpPr>
          <p:grpSpPr>
            <a:xfrm>
              <a:off x="7349945" y="2022203"/>
              <a:ext cx="416118" cy="2913120"/>
              <a:chOff x="6480267" y="2627682"/>
              <a:chExt cx="491277" cy="2382964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13ECDCE-707C-4BD5-8EED-5A7B8E0C26A4}"/>
                  </a:ext>
                </a:extLst>
              </p:cNvPr>
              <p:cNvSpPr txBox="1"/>
              <p:nvPr/>
            </p:nvSpPr>
            <p:spPr bwMode="auto">
              <a:xfrm>
                <a:off x="6480268" y="2627682"/>
                <a:ext cx="47641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1.0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3653DF2-3ACB-4517-8BEB-ED56C3207F6C}"/>
                  </a:ext>
                </a:extLst>
              </p:cNvPr>
              <p:cNvSpPr txBox="1"/>
              <p:nvPr/>
            </p:nvSpPr>
            <p:spPr bwMode="auto">
              <a:xfrm>
                <a:off x="6480267" y="3035010"/>
                <a:ext cx="47641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0.8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3CAB10E-700A-4A8F-A29C-DCA21843BE04}"/>
                  </a:ext>
                </a:extLst>
              </p:cNvPr>
              <p:cNvSpPr txBox="1"/>
              <p:nvPr/>
            </p:nvSpPr>
            <p:spPr bwMode="auto">
              <a:xfrm>
                <a:off x="6489506" y="3431301"/>
                <a:ext cx="47641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0.6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1DFCEAA-9429-4E86-A2E7-D2E8FA0393BF}"/>
                  </a:ext>
                </a:extLst>
              </p:cNvPr>
              <p:cNvSpPr txBox="1"/>
              <p:nvPr/>
            </p:nvSpPr>
            <p:spPr bwMode="auto">
              <a:xfrm>
                <a:off x="6489506" y="3838629"/>
                <a:ext cx="47641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0.4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3C43356-A956-439C-8BAB-0EE15C178B06}"/>
                  </a:ext>
                </a:extLst>
              </p:cNvPr>
              <p:cNvSpPr txBox="1"/>
              <p:nvPr/>
            </p:nvSpPr>
            <p:spPr bwMode="auto">
              <a:xfrm>
                <a:off x="6495131" y="4233986"/>
                <a:ext cx="47641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0.2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DF07A5A-A2C7-46BB-9B25-E6A3D11BF8AE}"/>
                  </a:ext>
                </a:extLst>
              </p:cNvPr>
              <p:cNvSpPr txBox="1"/>
              <p:nvPr/>
            </p:nvSpPr>
            <p:spPr bwMode="auto">
              <a:xfrm>
                <a:off x="6669858" y="4641314"/>
                <a:ext cx="30168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0</a:t>
                </a: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B02596E-0467-4C8F-BBC0-7774C56BF05A}"/>
                </a:ext>
              </a:extLst>
            </p:cNvPr>
            <p:cNvSpPr txBox="1"/>
            <p:nvPr/>
          </p:nvSpPr>
          <p:spPr bwMode="auto">
            <a:xfrm>
              <a:off x="7674027" y="4671261"/>
              <a:ext cx="255532" cy="31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6145978-8D42-453F-9AFC-B7421004EDA5}"/>
                </a:ext>
              </a:extLst>
            </p:cNvPr>
            <p:cNvSpPr txBox="1"/>
            <p:nvPr/>
          </p:nvSpPr>
          <p:spPr bwMode="auto">
            <a:xfrm>
              <a:off x="8666553" y="4674742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AA8B71D-252A-4AB9-8D4F-223AB0F029D4}"/>
                </a:ext>
              </a:extLst>
            </p:cNvPr>
            <p:cNvSpPr txBox="1"/>
            <p:nvPr/>
          </p:nvSpPr>
          <p:spPr bwMode="auto">
            <a:xfrm>
              <a:off x="9673720" y="4663369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FBE2CBC-9CF0-4162-9237-69F994DB3452}"/>
                </a:ext>
              </a:extLst>
            </p:cNvPr>
            <p:cNvSpPr txBox="1"/>
            <p:nvPr/>
          </p:nvSpPr>
          <p:spPr bwMode="auto">
            <a:xfrm>
              <a:off x="10750368" y="4666850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150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83B1C07-72DE-4550-BB32-EE82E1CC4D18}"/>
                </a:ext>
              </a:extLst>
            </p:cNvPr>
            <p:cNvCxnSpPr/>
            <p:nvPr/>
          </p:nvCxnSpPr>
          <p:spPr bwMode="auto">
            <a:xfrm>
              <a:off x="7869464" y="2105620"/>
              <a:ext cx="0" cy="98845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D4A80C0A-F442-4B5E-A80C-8ABD2CF1EB3F}"/>
                </a:ext>
              </a:extLst>
            </p:cNvPr>
            <p:cNvGrpSpPr/>
            <p:nvPr/>
          </p:nvGrpSpPr>
          <p:grpSpPr>
            <a:xfrm>
              <a:off x="10999782" y="1822152"/>
              <a:ext cx="679872" cy="954107"/>
              <a:chOff x="10999782" y="1733546"/>
              <a:chExt cx="679872" cy="954107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37F395E-CF30-407E-B44A-8E4D44B0AE16}"/>
                  </a:ext>
                </a:extLst>
              </p:cNvPr>
              <p:cNvSpPr txBox="1"/>
              <p:nvPr/>
            </p:nvSpPr>
            <p:spPr bwMode="auto">
              <a:xfrm>
                <a:off x="11276126" y="1733546"/>
                <a:ext cx="403528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CR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PR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SD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PD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6C920696-1B61-43F9-A820-CC37A03EC32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999782" y="1895480"/>
                <a:ext cx="2954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FD7FC95-C082-45AE-AC44-4E936882720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999782" y="2101871"/>
                <a:ext cx="2954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6F818483-72B5-464D-B679-96456B40CDF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999782" y="2305458"/>
                <a:ext cx="2954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C8AC4559-A2DF-4749-9876-375334D222D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999782" y="2525197"/>
                <a:ext cx="2954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0DDC54E-1B76-47FE-B6DC-E74AC5397D39}"/>
                </a:ext>
              </a:extLst>
            </p:cNvPr>
            <p:cNvSpPr txBox="1"/>
            <p:nvPr/>
          </p:nvSpPr>
          <p:spPr bwMode="auto">
            <a:xfrm>
              <a:off x="7975325" y="1488231"/>
              <a:ext cx="333261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Product-Limit Survival Estimates</a:t>
              </a: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7E7FE13-E353-49EC-B30F-86D7D187FEEF}"/>
                </a:ext>
              </a:extLst>
            </p:cNvPr>
            <p:cNvSpPr/>
            <p:nvPr/>
          </p:nvSpPr>
          <p:spPr bwMode="auto">
            <a:xfrm>
              <a:off x="7802267" y="2155043"/>
              <a:ext cx="3841399" cy="748981"/>
            </a:xfrm>
            <a:custGeom>
              <a:avLst/>
              <a:gdLst>
                <a:gd name="connsiteX0" fmla="*/ 0 w 3841399"/>
                <a:gd name="connsiteY0" fmla="*/ 0 h 748981"/>
                <a:gd name="connsiteX1" fmla="*/ 698437 w 3841399"/>
                <a:gd name="connsiteY1" fmla="*/ 0 h 748981"/>
                <a:gd name="connsiteX2" fmla="*/ 698437 w 3841399"/>
                <a:gd name="connsiteY2" fmla="*/ 234344 h 748981"/>
                <a:gd name="connsiteX3" fmla="*/ 767361 w 3841399"/>
                <a:gd name="connsiteY3" fmla="*/ 234344 h 748981"/>
                <a:gd name="connsiteX4" fmla="*/ 767361 w 3841399"/>
                <a:gd name="connsiteY4" fmla="*/ 459498 h 748981"/>
                <a:gd name="connsiteX5" fmla="*/ 1337138 w 3841399"/>
                <a:gd name="connsiteY5" fmla="*/ 459498 h 748981"/>
                <a:gd name="connsiteX6" fmla="*/ 1337138 w 3841399"/>
                <a:gd name="connsiteY6" fmla="*/ 748981 h 748981"/>
                <a:gd name="connsiteX7" fmla="*/ 3841399 w 3841399"/>
                <a:gd name="connsiteY7" fmla="*/ 748981 h 748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41399" h="748981">
                  <a:moveTo>
                    <a:pt x="0" y="0"/>
                  </a:moveTo>
                  <a:lnTo>
                    <a:pt x="698437" y="0"/>
                  </a:lnTo>
                  <a:lnTo>
                    <a:pt x="698437" y="234344"/>
                  </a:lnTo>
                  <a:lnTo>
                    <a:pt x="767361" y="234344"/>
                  </a:lnTo>
                  <a:lnTo>
                    <a:pt x="767361" y="459498"/>
                  </a:lnTo>
                  <a:lnTo>
                    <a:pt x="1337138" y="459498"/>
                  </a:lnTo>
                  <a:lnTo>
                    <a:pt x="1337138" y="748981"/>
                  </a:lnTo>
                  <a:lnTo>
                    <a:pt x="3841399" y="748981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BD1051-86B9-4AE7-A922-FC7C247007DF}"/>
                </a:ext>
              </a:extLst>
            </p:cNvPr>
            <p:cNvSpPr/>
            <p:nvPr/>
          </p:nvSpPr>
          <p:spPr bwMode="auto">
            <a:xfrm>
              <a:off x="7793077" y="2159638"/>
              <a:ext cx="2421552" cy="2472097"/>
            </a:xfrm>
            <a:custGeom>
              <a:avLst/>
              <a:gdLst>
                <a:gd name="connsiteX0" fmla="*/ 0 w 2421552"/>
                <a:gd name="connsiteY0" fmla="*/ 0 h 2472097"/>
                <a:gd name="connsiteX1" fmla="*/ 215964 w 2421552"/>
                <a:gd name="connsiteY1" fmla="*/ 0 h 2472097"/>
                <a:gd name="connsiteX2" fmla="*/ 215964 w 2421552"/>
                <a:gd name="connsiteY2" fmla="*/ 82710 h 2472097"/>
                <a:gd name="connsiteX3" fmla="*/ 271104 w 2421552"/>
                <a:gd name="connsiteY3" fmla="*/ 82710 h 2472097"/>
                <a:gd name="connsiteX4" fmla="*/ 271104 w 2421552"/>
                <a:gd name="connsiteY4" fmla="*/ 165419 h 2472097"/>
                <a:gd name="connsiteX5" fmla="*/ 413548 w 2421552"/>
                <a:gd name="connsiteY5" fmla="*/ 165419 h 2472097"/>
                <a:gd name="connsiteX6" fmla="*/ 413548 w 2421552"/>
                <a:gd name="connsiteY6" fmla="*/ 266509 h 2472097"/>
                <a:gd name="connsiteX7" fmla="*/ 496258 w 2421552"/>
                <a:gd name="connsiteY7" fmla="*/ 266509 h 2472097"/>
                <a:gd name="connsiteX8" fmla="*/ 496258 w 2421552"/>
                <a:gd name="connsiteY8" fmla="*/ 464093 h 2472097"/>
                <a:gd name="connsiteX9" fmla="*/ 523828 w 2421552"/>
                <a:gd name="connsiteY9" fmla="*/ 464093 h 2472097"/>
                <a:gd name="connsiteX10" fmla="*/ 523828 w 2421552"/>
                <a:gd name="connsiteY10" fmla="*/ 597347 h 2472097"/>
                <a:gd name="connsiteX11" fmla="*/ 542207 w 2421552"/>
                <a:gd name="connsiteY11" fmla="*/ 597347 h 2472097"/>
                <a:gd name="connsiteX12" fmla="*/ 542207 w 2421552"/>
                <a:gd name="connsiteY12" fmla="*/ 693841 h 2472097"/>
                <a:gd name="connsiteX13" fmla="*/ 569777 w 2421552"/>
                <a:gd name="connsiteY13" fmla="*/ 693841 h 2472097"/>
                <a:gd name="connsiteX14" fmla="*/ 569777 w 2421552"/>
                <a:gd name="connsiteY14" fmla="*/ 822501 h 2472097"/>
                <a:gd name="connsiteX15" fmla="*/ 721411 w 2421552"/>
                <a:gd name="connsiteY15" fmla="*/ 822501 h 2472097"/>
                <a:gd name="connsiteX16" fmla="*/ 721411 w 2421552"/>
                <a:gd name="connsiteY16" fmla="*/ 997110 h 2472097"/>
                <a:gd name="connsiteX17" fmla="*/ 845476 w 2421552"/>
                <a:gd name="connsiteY17" fmla="*/ 997110 h 2472097"/>
                <a:gd name="connsiteX18" fmla="*/ 845476 w 2421552"/>
                <a:gd name="connsiteY18" fmla="*/ 1213074 h 2472097"/>
                <a:gd name="connsiteX19" fmla="*/ 1033870 w 2421552"/>
                <a:gd name="connsiteY19" fmla="*/ 1213074 h 2472097"/>
                <a:gd name="connsiteX20" fmla="*/ 1033870 w 2421552"/>
                <a:gd name="connsiteY20" fmla="*/ 1470392 h 2472097"/>
                <a:gd name="connsiteX21" fmla="*/ 2421552 w 2421552"/>
                <a:gd name="connsiteY21" fmla="*/ 1470392 h 2472097"/>
                <a:gd name="connsiteX22" fmla="*/ 2421552 w 2421552"/>
                <a:gd name="connsiteY22" fmla="*/ 2472097 h 2472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21552" h="2472097">
                  <a:moveTo>
                    <a:pt x="0" y="0"/>
                  </a:moveTo>
                  <a:lnTo>
                    <a:pt x="215964" y="0"/>
                  </a:lnTo>
                  <a:lnTo>
                    <a:pt x="215964" y="82710"/>
                  </a:lnTo>
                  <a:lnTo>
                    <a:pt x="271104" y="82710"/>
                  </a:lnTo>
                  <a:lnTo>
                    <a:pt x="271104" y="165419"/>
                  </a:lnTo>
                  <a:lnTo>
                    <a:pt x="413548" y="165419"/>
                  </a:lnTo>
                  <a:lnTo>
                    <a:pt x="413548" y="266509"/>
                  </a:lnTo>
                  <a:lnTo>
                    <a:pt x="496258" y="266509"/>
                  </a:lnTo>
                  <a:lnTo>
                    <a:pt x="496258" y="464093"/>
                  </a:lnTo>
                  <a:lnTo>
                    <a:pt x="523828" y="464093"/>
                  </a:lnTo>
                  <a:lnTo>
                    <a:pt x="523828" y="597347"/>
                  </a:lnTo>
                  <a:lnTo>
                    <a:pt x="542207" y="597347"/>
                  </a:lnTo>
                  <a:lnTo>
                    <a:pt x="542207" y="693841"/>
                  </a:lnTo>
                  <a:lnTo>
                    <a:pt x="569777" y="693841"/>
                  </a:lnTo>
                  <a:lnTo>
                    <a:pt x="569777" y="822501"/>
                  </a:lnTo>
                  <a:lnTo>
                    <a:pt x="721411" y="822501"/>
                  </a:lnTo>
                  <a:lnTo>
                    <a:pt x="721411" y="997110"/>
                  </a:lnTo>
                  <a:lnTo>
                    <a:pt x="845476" y="997110"/>
                  </a:lnTo>
                  <a:lnTo>
                    <a:pt x="845476" y="1213074"/>
                  </a:lnTo>
                  <a:lnTo>
                    <a:pt x="1033870" y="1213074"/>
                  </a:lnTo>
                  <a:lnTo>
                    <a:pt x="1033870" y="1470392"/>
                  </a:lnTo>
                  <a:lnTo>
                    <a:pt x="2421552" y="1470392"/>
                  </a:lnTo>
                  <a:lnTo>
                    <a:pt x="2421552" y="2472097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81F3DA5-9534-4BEA-B165-0232684EE53F}"/>
                </a:ext>
              </a:extLst>
            </p:cNvPr>
            <p:cNvSpPr/>
            <p:nvPr/>
          </p:nvSpPr>
          <p:spPr bwMode="auto">
            <a:xfrm>
              <a:off x="7797672" y="2159638"/>
              <a:ext cx="2890240" cy="2292893"/>
            </a:xfrm>
            <a:custGeom>
              <a:avLst/>
              <a:gdLst>
                <a:gd name="connsiteX0" fmla="*/ 0 w 2890240"/>
                <a:gd name="connsiteY0" fmla="*/ 0 h 2292893"/>
                <a:gd name="connsiteX1" fmla="*/ 183799 w 2890240"/>
                <a:gd name="connsiteY1" fmla="*/ 0 h 2292893"/>
                <a:gd name="connsiteX2" fmla="*/ 183799 w 2890240"/>
                <a:gd name="connsiteY2" fmla="*/ 55140 h 2292893"/>
                <a:gd name="connsiteX3" fmla="*/ 261914 w 2890240"/>
                <a:gd name="connsiteY3" fmla="*/ 55140 h 2292893"/>
                <a:gd name="connsiteX4" fmla="*/ 261914 w 2890240"/>
                <a:gd name="connsiteY4" fmla="*/ 160824 h 2292893"/>
                <a:gd name="connsiteX5" fmla="*/ 330839 w 2890240"/>
                <a:gd name="connsiteY5" fmla="*/ 160824 h 2292893"/>
                <a:gd name="connsiteX6" fmla="*/ 330839 w 2890240"/>
                <a:gd name="connsiteY6" fmla="*/ 298674 h 2292893"/>
                <a:gd name="connsiteX7" fmla="*/ 404358 w 2890240"/>
                <a:gd name="connsiteY7" fmla="*/ 298674 h 2292893"/>
                <a:gd name="connsiteX8" fmla="*/ 404358 w 2890240"/>
                <a:gd name="connsiteY8" fmla="*/ 349218 h 2292893"/>
                <a:gd name="connsiteX9" fmla="*/ 491663 w 2890240"/>
                <a:gd name="connsiteY9" fmla="*/ 349218 h 2292893"/>
                <a:gd name="connsiteX10" fmla="*/ 491663 w 2890240"/>
                <a:gd name="connsiteY10" fmla="*/ 519232 h 2292893"/>
                <a:gd name="connsiteX11" fmla="*/ 523827 w 2890240"/>
                <a:gd name="connsiteY11" fmla="*/ 519232 h 2292893"/>
                <a:gd name="connsiteX12" fmla="*/ 523827 w 2890240"/>
                <a:gd name="connsiteY12" fmla="*/ 624917 h 2292893"/>
                <a:gd name="connsiteX13" fmla="*/ 620322 w 2890240"/>
                <a:gd name="connsiteY13" fmla="*/ 624917 h 2292893"/>
                <a:gd name="connsiteX14" fmla="*/ 620322 w 2890240"/>
                <a:gd name="connsiteY14" fmla="*/ 703031 h 2292893"/>
                <a:gd name="connsiteX15" fmla="*/ 680057 w 2890240"/>
                <a:gd name="connsiteY15" fmla="*/ 703031 h 2292893"/>
                <a:gd name="connsiteX16" fmla="*/ 680057 w 2890240"/>
                <a:gd name="connsiteY16" fmla="*/ 739791 h 2292893"/>
                <a:gd name="connsiteX17" fmla="*/ 726006 w 2890240"/>
                <a:gd name="connsiteY17" fmla="*/ 739791 h 2292893"/>
                <a:gd name="connsiteX18" fmla="*/ 726006 w 2890240"/>
                <a:gd name="connsiteY18" fmla="*/ 822501 h 2292893"/>
                <a:gd name="connsiteX19" fmla="*/ 776551 w 2890240"/>
                <a:gd name="connsiteY19" fmla="*/ 822501 h 2292893"/>
                <a:gd name="connsiteX20" fmla="*/ 776551 w 2890240"/>
                <a:gd name="connsiteY20" fmla="*/ 873045 h 2292893"/>
                <a:gd name="connsiteX21" fmla="*/ 804121 w 2890240"/>
                <a:gd name="connsiteY21" fmla="*/ 873045 h 2292893"/>
                <a:gd name="connsiteX22" fmla="*/ 804121 w 2890240"/>
                <a:gd name="connsiteY22" fmla="*/ 1038465 h 2292893"/>
                <a:gd name="connsiteX23" fmla="*/ 987920 w 2890240"/>
                <a:gd name="connsiteY23" fmla="*/ 1038465 h 2292893"/>
                <a:gd name="connsiteX24" fmla="*/ 987920 w 2890240"/>
                <a:gd name="connsiteY24" fmla="*/ 1171719 h 2292893"/>
                <a:gd name="connsiteX25" fmla="*/ 1111984 w 2890240"/>
                <a:gd name="connsiteY25" fmla="*/ 1171719 h 2292893"/>
                <a:gd name="connsiteX26" fmla="*/ 1111984 w 2890240"/>
                <a:gd name="connsiteY26" fmla="*/ 1231453 h 2292893"/>
                <a:gd name="connsiteX27" fmla="*/ 1236049 w 2890240"/>
                <a:gd name="connsiteY27" fmla="*/ 1231453 h 2292893"/>
                <a:gd name="connsiteX28" fmla="*/ 1236049 w 2890240"/>
                <a:gd name="connsiteY28" fmla="*/ 1300378 h 2292893"/>
                <a:gd name="connsiteX29" fmla="*/ 1364708 w 2890240"/>
                <a:gd name="connsiteY29" fmla="*/ 1300378 h 2292893"/>
                <a:gd name="connsiteX30" fmla="*/ 1364708 w 2890240"/>
                <a:gd name="connsiteY30" fmla="*/ 1525532 h 2292893"/>
                <a:gd name="connsiteX31" fmla="*/ 1406063 w 2890240"/>
                <a:gd name="connsiteY31" fmla="*/ 1525532 h 2292893"/>
                <a:gd name="connsiteX32" fmla="*/ 1406063 w 2890240"/>
                <a:gd name="connsiteY32" fmla="*/ 1649596 h 2292893"/>
                <a:gd name="connsiteX33" fmla="*/ 1612837 w 2890240"/>
                <a:gd name="connsiteY33" fmla="*/ 1649596 h 2292893"/>
                <a:gd name="connsiteX34" fmla="*/ 1612837 w 2890240"/>
                <a:gd name="connsiteY34" fmla="*/ 1750686 h 2292893"/>
                <a:gd name="connsiteX35" fmla="*/ 1640406 w 2890240"/>
                <a:gd name="connsiteY35" fmla="*/ 1750686 h 2292893"/>
                <a:gd name="connsiteX36" fmla="*/ 1640406 w 2890240"/>
                <a:gd name="connsiteY36" fmla="*/ 1805825 h 2292893"/>
                <a:gd name="connsiteX37" fmla="*/ 1672571 w 2890240"/>
                <a:gd name="connsiteY37" fmla="*/ 1805825 h 2292893"/>
                <a:gd name="connsiteX38" fmla="*/ 1672571 w 2890240"/>
                <a:gd name="connsiteY38" fmla="*/ 1883940 h 2292893"/>
                <a:gd name="connsiteX39" fmla="*/ 1723116 w 2890240"/>
                <a:gd name="connsiteY39" fmla="*/ 1883940 h 2292893"/>
                <a:gd name="connsiteX40" fmla="*/ 1723116 w 2890240"/>
                <a:gd name="connsiteY40" fmla="*/ 1966649 h 2292893"/>
                <a:gd name="connsiteX41" fmla="*/ 1920700 w 2890240"/>
                <a:gd name="connsiteY41" fmla="*/ 1966649 h 2292893"/>
                <a:gd name="connsiteX42" fmla="*/ 1920700 w 2890240"/>
                <a:gd name="connsiteY42" fmla="*/ 2076929 h 2292893"/>
                <a:gd name="connsiteX43" fmla="*/ 2476692 w 2890240"/>
                <a:gd name="connsiteY43" fmla="*/ 2076929 h 2292893"/>
                <a:gd name="connsiteX44" fmla="*/ 2476692 w 2890240"/>
                <a:gd name="connsiteY44" fmla="*/ 2292893 h 2292893"/>
                <a:gd name="connsiteX45" fmla="*/ 2890240 w 2890240"/>
                <a:gd name="connsiteY45" fmla="*/ 2292893 h 2292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890240" h="2292893">
                  <a:moveTo>
                    <a:pt x="0" y="0"/>
                  </a:moveTo>
                  <a:lnTo>
                    <a:pt x="183799" y="0"/>
                  </a:lnTo>
                  <a:lnTo>
                    <a:pt x="183799" y="55140"/>
                  </a:lnTo>
                  <a:lnTo>
                    <a:pt x="261914" y="55140"/>
                  </a:lnTo>
                  <a:lnTo>
                    <a:pt x="261914" y="160824"/>
                  </a:lnTo>
                  <a:lnTo>
                    <a:pt x="330839" y="160824"/>
                  </a:lnTo>
                  <a:lnTo>
                    <a:pt x="330839" y="298674"/>
                  </a:lnTo>
                  <a:lnTo>
                    <a:pt x="404358" y="298674"/>
                  </a:lnTo>
                  <a:lnTo>
                    <a:pt x="404358" y="349218"/>
                  </a:lnTo>
                  <a:lnTo>
                    <a:pt x="491663" y="349218"/>
                  </a:lnTo>
                  <a:lnTo>
                    <a:pt x="491663" y="519232"/>
                  </a:lnTo>
                  <a:lnTo>
                    <a:pt x="523827" y="519232"/>
                  </a:lnTo>
                  <a:lnTo>
                    <a:pt x="523827" y="624917"/>
                  </a:lnTo>
                  <a:lnTo>
                    <a:pt x="620322" y="624917"/>
                  </a:lnTo>
                  <a:lnTo>
                    <a:pt x="620322" y="703031"/>
                  </a:lnTo>
                  <a:lnTo>
                    <a:pt x="680057" y="703031"/>
                  </a:lnTo>
                  <a:lnTo>
                    <a:pt x="680057" y="739791"/>
                  </a:lnTo>
                  <a:lnTo>
                    <a:pt x="726006" y="739791"/>
                  </a:lnTo>
                  <a:lnTo>
                    <a:pt x="726006" y="822501"/>
                  </a:lnTo>
                  <a:lnTo>
                    <a:pt x="776551" y="822501"/>
                  </a:lnTo>
                  <a:lnTo>
                    <a:pt x="776551" y="873045"/>
                  </a:lnTo>
                  <a:lnTo>
                    <a:pt x="804121" y="873045"/>
                  </a:lnTo>
                  <a:lnTo>
                    <a:pt x="804121" y="1038465"/>
                  </a:lnTo>
                  <a:lnTo>
                    <a:pt x="987920" y="1038465"/>
                  </a:lnTo>
                  <a:lnTo>
                    <a:pt x="987920" y="1171719"/>
                  </a:lnTo>
                  <a:lnTo>
                    <a:pt x="1111984" y="1171719"/>
                  </a:lnTo>
                  <a:lnTo>
                    <a:pt x="1111984" y="1231453"/>
                  </a:lnTo>
                  <a:lnTo>
                    <a:pt x="1236049" y="1231453"/>
                  </a:lnTo>
                  <a:lnTo>
                    <a:pt x="1236049" y="1300378"/>
                  </a:lnTo>
                  <a:lnTo>
                    <a:pt x="1364708" y="1300378"/>
                  </a:lnTo>
                  <a:lnTo>
                    <a:pt x="1364708" y="1525532"/>
                  </a:lnTo>
                  <a:lnTo>
                    <a:pt x="1406063" y="1525532"/>
                  </a:lnTo>
                  <a:lnTo>
                    <a:pt x="1406063" y="1649596"/>
                  </a:lnTo>
                  <a:lnTo>
                    <a:pt x="1612837" y="1649596"/>
                  </a:lnTo>
                  <a:lnTo>
                    <a:pt x="1612837" y="1750686"/>
                  </a:lnTo>
                  <a:lnTo>
                    <a:pt x="1640406" y="1750686"/>
                  </a:lnTo>
                  <a:lnTo>
                    <a:pt x="1640406" y="1805825"/>
                  </a:lnTo>
                  <a:lnTo>
                    <a:pt x="1672571" y="1805825"/>
                  </a:lnTo>
                  <a:lnTo>
                    <a:pt x="1672571" y="1883940"/>
                  </a:lnTo>
                  <a:lnTo>
                    <a:pt x="1723116" y="1883940"/>
                  </a:lnTo>
                  <a:lnTo>
                    <a:pt x="1723116" y="1966649"/>
                  </a:lnTo>
                  <a:lnTo>
                    <a:pt x="1920700" y="1966649"/>
                  </a:lnTo>
                  <a:lnTo>
                    <a:pt x="1920700" y="2076929"/>
                  </a:lnTo>
                  <a:lnTo>
                    <a:pt x="2476692" y="2076929"/>
                  </a:lnTo>
                  <a:lnTo>
                    <a:pt x="2476692" y="2292893"/>
                  </a:lnTo>
                  <a:lnTo>
                    <a:pt x="2890240" y="2292893"/>
                  </a:lnTo>
                </a:path>
              </a:pathLst>
            </a:custGeom>
            <a:noFill/>
            <a:ln w="2857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A71B7B7-CE4A-4E66-8A5C-506DF88F32E7}"/>
                </a:ext>
              </a:extLst>
            </p:cNvPr>
            <p:cNvGrpSpPr/>
            <p:nvPr/>
          </p:nvGrpSpPr>
          <p:grpSpPr>
            <a:xfrm>
              <a:off x="7765508" y="2155043"/>
              <a:ext cx="2646705" cy="2352627"/>
              <a:chOff x="7765508" y="2155043"/>
              <a:chExt cx="2646705" cy="2352627"/>
            </a:xfrm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E010A418-D0EF-4672-B891-51E05C6AB1F5}"/>
                  </a:ext>
                </a:extLst>
              </p:cNvPr>
              <p:cNvSpPr/>
              <p:nvPr/>
            </p:nvSpPr>
            <p:spPr bwMode="auto">
              <a:xfrm>
                <a:off x="7765508" y="2155043"/>
                <a:ext cx="183799" cy="611132"/>
              </a:xfrm>
              <a:custGeom>
                <a:avLst/>
                <a:gdLst>
                  <a:gd name="connsiteX0" fmla="*/ 0 w 183799"/>
                  <a:gd name="connsiteY0" fmla="*/ 0 h 611132"/>
                  <a:gd name="connsiteX1" fmla="*/ 82709 w 183799"/>
                  <a:gd name="connsiteY1" fmla="*/ 0 h 611132"/>
                  <a:gd name="connsiteX2" fmla="*/ 82709 w 183799"/>
                  <a:gd name="connsiteY2" fmla="*/ 197584 h 611132"/>
                  <a:gd name="connsiteX3" fmla="*/ 105684 w 183799"/>
                  <a:gd name="connsiteY3" fmla="*/ 197584 h 611132"/>
                  <a:gd name="connsiteX4" fmla="*/ 105684 w 183799"/>
                  <a:gd name="connsiteY4" fmla="*/ 330838 h 611132"/>
                  <a:gd name="connsiteX5" fmla="*/ 105684 w 183799"/>
                  <a:gd name="connsiteY5" fmla="*/ 330838 h 611132"/>
                  <a:gd name="connsiteX6" fmla="*/ 137849 w 183799"/>
                  <a:gd name="connsiteY6" fmla="*/ 363003 h 611132"/>
                  <a:gd name="connsiteX7" fmla="*/ 160824 w 183799"/>
                  <a:gd name="connsiteY7" fmla="*/ 385978 h 611132"/>
                  <a:gd name="connsiteX8" fmla="*/ 160824 w 183799"/>
                  <a:gd name="connsiteY8" fmla="*/ 464093 h 611132"/>
                  <a:gd name="connsiteX9" fmla="*/ 183799 w 183799"/>
                  <a:gd name="connsiteY9" fmla="*/ 464093 h 611132"/>
                  <a:gd name="connsiteX10" fmla="*/ 183799 w 183799"/>
                  <a:gd name="connsiteY10" fmla="*/ 611132 h 611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3799" h="611132">
                    <a:moveTo>
                      <a:pt x="0" y="0"/>
                    </a:moveTo>
                    <a:lnTo>
                      <a:pt x="82709" y="0"/>
                    </a:lnTo>
                    <a:lnTo>
                      <a:pt x="82709" y="197584"/>
                    </a:lnTo>
                    <a:lnTo>
                      <a:pt x="105684" y="197584"/>
                    </a:lnTo>
                    <a:lnTo>
                      <a:pt x="105684" y="330838"/>
                    </a:lnTo>
                    <a:lnTo>
                      <a:pt x="105684" y="330838"/>
                    </a:lnTo>
                    <a:lnTo>
                      <a:pt x="137849" y="363003"/>
                    </a:lnTo>
                    <a:lnTo>
                      <a:pt x="160824" y="385978"/>
                    </a:lnTo>
                    <a:lnTo>
                      <a:pt x="160824" y="464093"/>
                    </a:lnTo>
                    <a:lnTo>
                      <a:pt x="183799" y="464093"/>
                    </a:lnTo>
                    <a:lnTo>
                      <a:pt x="183799" y="611132"/>
                    </a:lnTo>
                  </a:path>
                </a:pathLst>
              </a:custGeom>
              <a:noFill/>
              <a:ln w="28575">
                <a:solidFill>
                  <a:schemeClr val="accent6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363EFDB7-58F9-422B-9E12-C4FF806F7400}"/>
                  </a:ext>
                </a:extLst>
              </p:cNvPr>
              <p:cNvSpPr/>
              <p:nvPr/>
            </p:nvSpPr>
            <p:spPr bwMode="auto">
              <a:xfrm>
                <a:off x="7967686" y="2743200"/>
                <a:ext cx="2444527" cy="1764470"/>
              </a:xfrm>
              <a:custGeom>
                <a:avLst/>
                <a:gdLst>
                  <a:gd name="connsiteX0" fmla="*/ 0 w 2444527"/>
                  <a:gd name="connsiteY0" fmla="*/ 0 h 1764470"/>
                  <a:gd name="connsiteX1" fmla="*/ 0 w 2444527"/>
                  <a:gd name="connsiteY1" fmla="*/ 142444 h 1764470"/>
                  <a:gd name="connsiteX2" fmla="*/ 41355 w 2444527"/>
                  <a:gd name="connsiteY2" fmla="*/ 142444 h 1764470"/>
                  <a:gd name="connsiteX3" fmla="*/ 41355 w 2444527"/>
                  <a:gd name="connsiteY3" fmla="*/ 335433 h 1764470"/>
                  <a:gd name="connsiteX4" fmla="*/ 41355 w 2444527"/>
                  <a:gd name="connsiteY4" fmla="*/ 335433 h 1764470"/>
                  <a:gd name="connsiteX5" fmla="*/ 41355 w 2444527"/>
                  <a:gd name="connsiteY5" fmla="*/ 376788 h 1764470"/>
                  <a:gd name="connsiteX6" fmla="*/ 64330 w 2444527"/>
                  <a:gd name="connsiteY6" fmla="*/ 376788 h 1764470"/>
                  <a:gd name="connsiteX7" fmla="*/ 64330 w 2444527"/>
                  <a:gd name="connsiteY7" fmla="*/ 542207 h 1764470"/>
                  <a:gd name="connsiteX8" fmla="*/ 110280 w 2444527"/>
                  <a:gd name="connsiteY8" fmla="*/ 542207 h 1764470"/>
                  <a:gd name="connsiteX9" fmla="*/ 110280 w 2444527"/>
                  <a:gd name="connsiteY9" fmla="*/ 799526 h 1764470"/>
                  <a:gd name="connsiteX10" fmla="*/ 147040 w 2444527"/>
                  <a:gd name="connsiteY10" fmla="*/ 799526 h 1764470"/>
                  <a:gd name="connsiteX11" fmla="*/ 147040 w 2444527"/>
                  <a:gd name="connsiteY11" fmla="*/ 873045 h 1764470"/>
                  <a:gd name="connsiteX12" fmla="*/ 179204 w 2444527"/>
                  <a:gd name="connsiteY12" fmla="*/ 873045 h 1764470"/>
                  <a:gd name="connsiteX13" fmla="*/ 179204 w 2444527"/>
                  <a:gd name="connsiteY13" fmla="*/ 937375 h 1764470"/>
                  <a:gd name="connsiteX14" fmla="*/ 225154 w 2444527"/>
                  <a:gd name="connsiteY14" fmla="*/ 937375 h 1764470"/>
                  <a:gd name="connsiteX15" fmla="*/ 225154 w 2444527"/>
                  <a:gd name="connsiteY15" fmla="*/ 974135 h 1764470"/>
                  <a:gd name="connsiteX16" fmla="*/ 257319 w 2444527"/>
                  <a:gd name="connsiteY16" fmla="*/ 974135 h 1764470"/>
                  <a:gd name="connsiteX17" fmla="*/ 257319 w 2444527"/>
                  <a:gd name="connsiteY17" fmla="*/ 1102794 h 1764470"/>
                  <a:gd name="connsiteX18" fmla="*/ 294079 w 2444527"/>
                  <a:gd name="connsiteY18" fmla="*/ 1102794 h 1764470"/>
                  <a:gd name="connsiteX19" fmla="*/ 294079 w 2444527"/>
                  <a:gd name="connsiteY19" fmla="*/ 1171719 h 1764470"/>
                  <a:gd name="connsiteX20" fmla="*/ 340029 w 2444527"/>
                  <a:gd name="connsiteY20" fmla="*/ 1171719 h 1764470"/>
                  <a:gd name="connsiteX21" fmla="*/ 340029 w 2444527"/>
                  <a:gd name="connsiteY21" fmla="*/ 1240643 h 1764470"/>
                  <a:gd name="connsiteX22" fmla="*/ 381383 w 2444527"/>
                  <a:gd name="connsiteY22" fmla="*/ 1240643 h 1764470"/>
                  <a:gd name="connsiteX23" fmla="*/ 381383 w 2444527"/>
                  <a:gd name="connsiteY23" fmla="*/ 1300378 h 1764470"/>
                  <a:gd name="connsiteX24" fmla="*/ 413548 w 2444527"/>
                  <a:gd name="connsiteY24" fmla="*/ 1300378 h 1764470"/>
                  <a:gd name="connsiteX25" fmla="*/ 413548 w 2444527"/>
                  <a:gd name="connsiteY25" fmla="*/ 1419847 h 1764470"/>
                  <a:gd name="connsiteX26" fmla="*/ 588157 w 2444527"/>
                  <a:gd name="connsiteY26" fmla="*/ 1419847 h 1764470"/>
                  <a:gd name="connsiteX27" fmla="*/ 588157 w 2444527"/>
                  <a:gd name="connsiteY27" fmla="*/ 1484177 h 1764470"/>
                  <a:gd name="connsiteX28" fmla="*/ 900616 w 2444527"/>
                  <a:gd name="connsiteY28" fmla="*/ 1484177 h 1764470"/>
                  <a:gd name="connsiteX29" fmla="*/ 900616 w 2444527"/>
                  <a:gd name="connsiteY29" fmla="*/ 1562291 h 1764470"/>
                  <a:gd name="connsiteX30" fmla="*/ 923590 w 2444527"/>
                  <a:gd name="connsiteY30" fmla="*/ 1562291 h 1764470"/>
                  <a:gd name="connsiteX31" fmla="*/ 923590 w 2444527"/>
                  <a:gd name="connsiteY31" fmla="*/ 1608241 h 1764470"/>
                  <a:gd name="connsiteX32" fmla="*/ 1066035 w 2444527"/>
                  <a:gd name="connsiteY32" fmla="*/ 1608241 h 1764470"/>
                  <a:gd name="connsiteX33" fmla="*/ 1066035 w 2444527"/>
                  <a:gd name="connsiteY33" fmla="*/ 1695546 h 1764470"/>
                  <a:gd name="connsiteX34" fmla="*/ 1948270 w 2444527"/>
                  <a:gd name="connsiteY34" fmla="*/ 1695546 h 1764470"/>
                  <a:gd name="connsiteX35" fmla="*/ 1948270 w 2444527"/>
                  <a:gd name="connsiteY35" fmla="*/ 1764470 h 1764470"/>
                  <a:gd name="connsiteX36" fmla="*/ 2444527 w 2444527"/>
                  <a:gd name="connsiteY36" fmla="*/ 1764470 h 1764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444527" h="1764470">
                    <a:moveTo>
                      <a:pt x="0" y="0"/>
                    </a:moveTo>
                    <a:lnTo>
                      <a:pt x="0" y="142444"/>
                    </a:lnTo>
                    <a:lnTo>
                      <a:pt x="41355" y="142444"/>
                    </a:lnTo>
                    <a:lnTo>
                      <a:pt x="41355" y="335433"/>
                    </a:lnTo>
                    <a:lnTo>
                      <a:pt x="41355" y="335433"/>
                    </a:lnTo>
                    <a:lnTo>
                      <a:pt x="41355" y="376788"/>
                    </a:lnTo>
                    <a:lnTo>
                      <a:pt x="64330" y="376788"/>
                    </a:lnTo>
                    <a:lnTo>
                      <a:pt x="64330" y="542207"/>
                    </a:lnTo>
                    <a:lnTo>
                      <a:pt x="110280" y="542207"/>
                    </a:lnTo>
                    <a:lnTo>
                      <a:pt x="110280" y="799526"/>
                    </a:lnTo>
                    <a:lnTo>
                      <a:pt x="147040" y="799526"/>
                    </a:lnTo>
                    <a:lnTo>
                      <a:pt x="147040" y="873045"/>
                    </a:lnTo>
                    <a:lnTo>
                      <a:pt x="179204" y="873045"/>
                    </a:lnTo>
                    <a:lnTo>
                      <a:pt x="179204" y="937375"/>
                    </a:lnTo>
                    <a:lnTo>
                      <a:pt x="225154" y="937375"/>
                    </a:lnTo>
                    <a:lnTo>
                      <a:pt x="225154" y="974135"/>
                    </a:lnTo>
                    <a:lnTo>
                      <a:pt x="257319" y="974135"/>
                    </a:lnTo>
                    <a:lnTo>
                      <a:pt x="257319" y="1102794"/>
                    </a:lnTo>
                    <a:lnTo>
                      <a:pt x="294079" y="1102794"/>
                    </a:lnTo>
                    <a:lnTo>
                      <a:pt x="294079" y="1171719"/>
                    </a:lnTo>
                    <a:lnTo>
                      <a:pt x="340029" y="1171719"/>
                    </a:lnTo>
                    <a:lnTo>
                      <a:pt x="340029" y="1240643"/>
                    </a:lnTo>
                    <a:lnTo>
                      <a:pt x="381383" y="1240643"/>
                    </a:lnTo>
                    <a:lnTo>
                      <a:pt x="381383" y="1300378"/>
                    </a:lnTo>
                    <a:lnTo>
                      <a:pt x="413548" y="1300378"/>
                    </a:lnTo>
                    <a:lnTo>
                      <a:pt x="413548" y="1419847"/>
                    </a:lnTo>
                    <a:lnTo>
                      <a:pt x="588157" y="1419847"/>
                    </a:lnTo>
                    <a:lnTo>
                      <a:pt x="588157" y="1484177"/>
                    </a:lnTo>
                    <a:lnTo>
                      <a:pt x="900616" y="1484177"/>
                    </a:lnTo>
                    <a:lnTo>
                      <a:pt x="900616" y="1562291"/>
                    </a:lnTo>
                    <a:lnTo>
                      <a:pt x="923590" y="1562291"/>
                    </a:lnTo>
                    <a:lnTo>
                      <a:pt x="923590" y="1608241"/>
                    </a:lnTo>
                    <a:lnTo>
                      <a:pt x="1066035" y="1608241"/>
                    </a:lnTo>
                    <a:lnTo>
                      <a:pt x="1066035" y="1695546"/>
                    </a:lnTo>
                    <a:lnTo>
                      <a:pt x="1948270" y="1695546"/>
                    </a:lnTo>
                    <a:lnTo>
                      <a:pt x="1948270" y="1764470"/>
                    </a:lnTo>
                    <a:lnTo>
                      <a:pt x="2444527" y="1764470"/>
                    </a:lnTo>
                  </a:path>
                </a:pathLst>
              </a:custGeom>
              <a:noFill/>
              <a:ln w="28575">
                <a:solidFill>
                  <a:schemeClr val="accent6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2BDC4BE-E09A-4D1A-886B-1B64EACE0F2C}"/>
                </a:ext>
              </a:extLst>
            </p:cNvPr>
            <p:cNvGrpSpPr/>
            <p:nvPr/>
          </p:nvGrpSpPr>
          <p:grpSpPr>
            <a:xfrm>
              <a:off x="8232821" y="2102446"/>
              <a:ext cx="3409342" cy="851000"/>
              <a:chOff x="8232821" y="2102446"/>
              <a:chExt cx="3409342" cy="851000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420561FF-42BB-4703-99A5-103D00A65141}"/>
                  </a:ext>
                </a:extLst>
              </p:cNvPr>
              <p:cNvCxnSpPr/>
              <p:nvPr/>
            </p:nvCxnSpPr>
            <p:spPr bwMode="auto">
              <a:xfrm>
                <a:off x="9805705" y="2854601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9A321E7C-5DB3-4BA2-85E0-117B6EB5E191}"/>
                  </a:ext>
                </a:extLst>
              </p:cNvPr>
              <p:cNvCxnSpPr/>
              <p:nvPr/>
            </p:nvCxnSpPr>
            <p:spPr bwMode="auto">
              <a:xfrm>
                <a:off x="8232821" y="2102446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BF63DD0F-C2F3-4E15-932F-DECAF3A8C5DC}"/>
                  </a:ext>
                </a:extLst>
              </p:cNvPr>
              <p:cNvCxnSpPr/>
              <p:nvPr/>
            </p:nvCxnSpPr>
            <p:spPr bwMode="auto">
              <a:xfrm>
                <a:off x="8634854" y="2564380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F4DB20EB-9D9D-43C6-A73F-A6F73C245BB7}"/>
                  </a:ext>
                </a:extLst>
              </p:cNvPr>
              <p:cNvCxnSpPr/>
              <p:nvPr/>
            </p:nvCxnSpPr>
            <p:spPr bwMode="auto">
              <a:xfrm>
                <a:off x="9414804" y="2854601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3DBA3F07-FFB0-4A27-A50F-BC69A3E30EDD}"/>
                  </a:ext>
                </a:extLst>
              </p:cNvPr>
              <p:cNvCxnSpPr/>
              <p:nvPr/>
            </p:nvCxnSpPr>
            <p:spPr bwMode="auto">
              <a:xfrm>
                <a:off x="8727795" y="2565619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83D35615-7B3D-4609-8952-288742CB3770}"/>
                  </a:ext>
                </a:extLst>
              </p:cNvPr>
              <p:cNvCxnSpPr/>
              <p:nvPr/>
            </p:nvCxnSpPr>
            <p:spPr bwMode="auto">
              <a:xfrm>
                <a:off x="10209444" y="2854601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E569DF32-955D-44DD-82C2-74CCB39A4CB6}"/>
                  </a:ext>
                </a:extLst>
              </p:cNvPr>
              <p:cNvCxnSpPr/>
              <p:nvPr/>
            </p:nvCxnSpPr>
            <p:spPr bwMode="auto">
              <a:xfrm>
                <a:off x="10398428" y="2854600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D00D2808-D708-4422-87C6-729C9B005413}"/>
                  </a:ext>
                </a:extLst>
              </p:cNvPr>
              <p:cNvCxnSpPr/>
              <p:nvPr/>
            </p:nvCxnSpPr>
            <p:spPr bwMode="auto">
              <a:xfrm>
                <a:off x="10975126" y="2854599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7F3D028B-5625-418B-97DC-77F482950A5A}"/>
                  </a:ext>
                </a:extLst>
              </p:cNvPr>
              <p:cNvCxnSpPr/>
              <p:nvPr/>
            </p:nvCxnSpPr>
            <p:spPr bwMode="auto">
              <a:xfrm>
                <a:off x="11642163" y="2853069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7A2C0CA8-99A8-4298-8747-F51333EF8925}"/>
                </a:ext>
              </a:extLst>
            </p:cNvPr>
            <p:cNvGrpSpPr/>
            <p:nvPr/>
          </p:nvGrpSpPr>
          <p:grpSpPr>
            <a:xfrm>
              <a:off x="7938749" y="2105620"/>
              <a:ext cx="2157200" cy="1573832"/>
              <a:chOff x="7938749" y="2105620"/>
              <a:chExt cx="2157200" cy="1573832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E718EF19-9EAE-4F39-AF09-F22352251F3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938749" y="2105620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4268D5CB-9BA9-47F0-B1BC-21DDC8EB111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979885" y="2110215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E49266C5-166E-40AA-B759-2AFA2330747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68358" y="2272244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1466C91C-CB08-4BE4-95B5-86ACF6FA865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274808" y="2374858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5E00BB5B-D99A-49A9-8210-A5EE9DC581C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81258" y="2930804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1F98B3BF-0A7B-4E6A-B580-26C1650B22D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418784" y="2930804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03A30BC2-32A9-4774-A276-1D1E479DFB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457100" y="2930803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6066E0E9-8783-4956-9118-5F1F01C73E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468612" y="2931241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9B522203-1806-46A4-8010-E03BB002792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53858" y="3320965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D7ADF8C1-8EEC-4A0E-B675-6AE3B0AB3F9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866715" y="358060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58C3F9AA-62E5-4196-844D-D8F13943264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709205" y="358060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1251FA15-9FB2-404F-9299-4C5E4747E2D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95949" y="3576012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345E8777-960C-44D6-99AD-99FEF11803DD}"/>
                </a:ext>
              </a:extLst>
            </p:cNvPr>
            <p:cNvGrpSpPr/>
            <p:nvPr/>
          </p:nvGrpSpPr>
          <p:grpSpPr>
            <a:xfrm>
              <a:off x="8039885" y="2166882"/>
              <a:ext cx="2657505" cy="2336300"/>
              <a:chOff x="8039885" y="2166882"/>
              <a:chExt cx="2657505" cy="2336300"/>
            </a:xfrm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79F56E5E-4C61-48AC-8C43-0A3336B912D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95244" y="226572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B64B57C4-83C3-4E4A-9021-B1200A3DBA4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39885" y="2166882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079E3F4B-C2B2-49A9-B136-5393DE37815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57926" y="2407522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B3573CF5-37CB-4AC4-9D24-E5F2C7E97BA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213965" y="2464513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BB3D2A81-19DF-4972-959C-75435F724DE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14804" y="3760715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8FF8741B-A1F4-449D-A419-89A6C38CEA6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023288" y="3343256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356CA7DB-6987-4672-A373-567DCDF4F25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682910" y="408033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9D7216F7-6FAF-466C-A098-4F2EEA083D7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641632" y="4080338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8C4467A1-B2AF-43BF-884B-D2C28A6D0C4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155591" y="4183778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A4535A03-623C-46E7-B769-C874E7D603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822764" y="4188479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6B6D3436-9F08-4872-8E5C-AB82439EDF1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697390" y="440433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BE6EE9AE-2CC8-44D8-A90F-328F0512E5B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282914" y="2630570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4209A727-4ECC-4FF9-AB37-9B11D27F8B5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461376" y="2831958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58C44FAE-6307-4BBE-90EF-8B2305F501F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74671" y="293715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AF335060-BE0A-4F0A-9CCF-BE7BE92B18B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04820" y="3146048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3B6E957E-AF44-4907-8EE4-05BA0F3173F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60432" y="3149239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1FA428FC-82EC-4379-A399-D3083108A502}"/>
                </a:ext>
              </a:extLst>
            </p:cNvPr>
            <p:cNvGrpSpPr/>
            <p:nvPr/>
          </p:nvGrpSpPr>
          <p:grpSpPr>
            <a:xfrm>
              <a:off x="7793076" y="2223640"/>
              <a:ext cx="2619137" cy="2330863"/>
              <a:chOff x="7793076" y="2223640"/>
              <a:chExt cx="2619137" cy="2330863"/>
            </a:xfrm>
          </p:grpSpPr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D4551224-E525-4911-9288-D8A5FCF538C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897418" y="2451425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F0D20173-1366-4B1C-8426-44449C9B86F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857407" y="2299205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18743201-B0B2-477B-8AF3-4162C152E95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932958" y="2510962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DB203930-9CD1-4202-96F9-B5BB28426CB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477438" y="4117374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6B13E0ED-2CCB-41E9-B822-1E3054B4301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>
                <a:off x="8003324" y="2991174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5D7A7C80-2815-458F-A528-EDCFC0F7C7D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>
                <a:off x="7865985" y="2382166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D1966F4D-F26E-41E4-B7A7-5996DFBD3E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>
                <a:off x="8071502" y="3424721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E0FD6FB4-56FC-493C-BD98-AA7DB9EAAB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>
                <a:off x="8026675" y="3128130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BC2DEC0E-D8BF-4804-A90D-F337EE7EE87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340876" y="4455658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07DC37C1-0E89-4AED-BF7C-084A62B55E8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739963" y="439255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46AB0875-AF86-4E18-8DCF-7EE84F983C8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412213" y="4453652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DF977356-F163-4CE8-A4D7-6674D07BE72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218221" y="378167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7D884113-7648-4C8A-82C6-E5CF7EF705F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34203" y="3928370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9A343098-D004-4620-9076-0CA2FA24810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4607" y="439255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CF02165D-7367-4880-91D7-8A3C01B4FD5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>
                <a:off x="7842499" y="2174217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7D27F862-A9F0-4DF5-9CB4-C913F744341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>
                <a:off x="7857407" y="2264904"/>
                <a:ext cx="0" cy="98845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754091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8C30B-4BEE-274B-A688-750D019C7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/>
              <a:t>HD IL-2 in mRCC following PD1 or PD-L1 </a:t>
            </a:r>
            <a:r>
              <a:rPr lang="en-US" dirty="0"/>
              <a:t>I</a:t>
            </a:r>
            <a:r>
              <a:rPr lang="en-US" b="1" dirty="0"/>
              <a:t>nhibition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753912-D508-DD48-BC7F-F4519C49B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935" y="1495239"/>
            <a:ext cx="4876909" cy="3732795"/>
          </a:xfrm>
        </p:spPr>
        <p:txBody>
          <a:bodyPr/>
          <a:lstStyle/>
          <a:p>
            <a:r>
              <a:rPr lang="en-US" dirty="0"/>
              <a:t>17 patients with mRCC</a:t>
            </a:r>
          </a:p>
          <a:p>
            <a:r>
              <a:rPr lang="en-US" dirty="0"/>
              <a:t>HD IL-2 ORR: 24%; CR: 11.8%; none of the responders had progressed with 2 yrs of follow-up</a:t>
            </a:r>
          </a:p>
          <a:p>
            <a:r>
              <a:rPr lang="en-US" dirty="0"/>
              <a:t>HD IL-2 has activity and the possibility of durable response after checkpoint progression in mRCC</a:t>
            </a:r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F681DB67-EE7E-44D3-B338-B4C0DC162AF6}"/>
              </a:ext>
            </a:extLst>
          </p:cNvPr>
          <p:cNvGrpSpPr>
            <a:grpSpLocks/>
          </p:cNvGrpSpPr>
          <p:nvPr/>
        </p:nvGrpSpPr>
        <p:grpSpPr bwMode="auto">
          <a:xfrm>
            <a:off x="9391157" y="6216652"/>
            <a:ext cx="2488502" cy="447822"/>
            <a:chOff x="9527309" y="3551529"/>
            <a:chExt cx="2488502" cy="448324"/>
          </a:xfrm>
        </p:grpSpPr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23F71E50-F406-4955-9B25-98C20B810F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8D02104-B6CB-4FEB-9B1D-9C329C5A3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080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itchFamily="34" charset="-128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itchFamily="34" charset="-128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94062" y="6372498"/>
            <a:ext cx="5716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Buchbinder. J Immunother Cancer. 2019;7:49.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070905E-01C6-4F26-8DF7-9FE823B39BA4}"/>
              </a:ext>
            </a:extLst>
          </p:cNvPr>
          <p:cNvGrpSpPr/>
          <p:nvPr/>
        </p:nvGrpSpPr>
        <p:grpSpPr>
          <a:xfrm>
            <a:off x="6287099" y="1529286"/>
            <a:ext cx="5332224" cy="3288582"/>
            <a:chOff x="6287099" y="1529286"/>
            <a:chExt cx="5332224" cy="328858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0097538-C76A-4799-8B16-F6B8197E018D}"/>
                </a:ext>
              </a:extLst>
            </p:cNvPr>
            <p:cNvSpPr txBox="1"/>
            <p:nvPr/>
          </p:nvSpPr>
          <p:spPr bwMode="auto">
            <a:xfrm>
              <a:off x="7516346" y="4448536"/>
              <a:ext cx="34389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OS (Mos)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3D767B7-18EE-4C70-9943-F8FB87DC4D1B}"/>
                </a:ext>
              </a:extLst>
            </p:cNvPr>
            <p:cNvGrpSpPr/>
            <p:nvPr/>
          </p:nvGrpSpPr>
          <p:grpSpPr>
            <a:xfrm>
              <a:off x="6287099" y="1529286"/>
              <a:ext cx="5332224" cy="3047180"/>
              <a:chOff x="6208719" y="1529286"/>
              <a:chExt cx="5332224" cy="3047180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4B334B2-D131-428E-829B-C750BF29A591}"/>
                  </a:ext>
                </a:extLst>
              </p:cNvPr>
              <p:cNvSpPr txBox="1"/>
              <p:nvPr/>
            </p:nvSpPr>
            <p:spPr bwMode="auto">
              <a:xfrm rot="16200000">
                <a:off x="5160168" y="2973917"/>
                <a:ext cx="246643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Survival Probability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075C566-F69B-45D5-B10E-9017F9056285}"/>
                  </a:ext>
                </a:extLst>
              </p:cNvPr>
              <p:cNvSpPr txBox="1"/>
              <p:nvPr/>
            </p:nvSpPr>
            <p:spPr bwMode="auto">
              <a:xfrm>
                <a:off x="9680126" y="1937350"/>
                <a:ext cx="1787974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IL-2 alone</a:t>
                </a:r>
                <a:b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PD-1 followed by IL-2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7B0BC75-13AF-4665-828C-E752B62B3846}"/>
                  </a:ext>
                </a:extLst>
              </p:cNvPr>
              <p:cNvCxnSpPr/>
              <p:nvPr/>
            </p:nvCxnSpPr>
            <p:spPr bwMode="auto">
              <a:xfrm>
                <a:off x="9417901" y="2079745"/>
                <a:ext cx="30485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9A317D5-F098-4A96-B9B7-27B3102414A1}"/>
                  </a:ext>
                </a:extLst>
              </p:cNvPr>
              <p:cNvCxnSpPr/>
              <p:nvPr/>
            </p:nvCxnSpPr>
            <p:spPr bwMode="auto">
              <a:xfrm>
                <a:off x="9417901" y="2307533"/>
                <a:ext cx="30485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F216D095-4952-4F3D-A74B-27524053D665}"/>
                  </a:ext>
                </a:extLst>
              </p:cNvPr>
              <p:cNvSpPr/>
              <p:nvPr/>
            </p:nvSpPr>
            <p:spPr bwMode="auto">
              <a:xfrm>
                <a:off x="7000006" y="1937350"/>
                <a:ext cx="4378957" cy="2223007"/>
              </a:xfrm>
              <a:custGeom>
                <a:avLst/>
                <a:gdLst>
                  <a:gd name="connsiteX0" fmla="*/ 0 w 4491318"/>
                  <a:gd name="connsiteY0" fmla="*/ 0 h 1990165"/>
                  <a:gd name="connsiteX1" fmla="*/ 0 w 4491318"/>
                  <a:gd name="connsiteY1" fmla="*/ 1990165 h 1990165"/>
                  <a:gd name="connsiteX2" fmla="*/ 4491318 w 4491318"/>
                  <a:gd name="connsiteY2" fmla="*/ 1990165 h 1990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91318" h="1990165">
                    <a:moveTo>
                      <a:pt x="0" y="0"/>
                    </a:moveTo>
                    <a:lnTo>
                      <a:pt x="0" y="1990165"/>
                    </a:lnTo>
                    <a:lnTo>
                      <a:pt x="4491318" y="1990165"/>
                    </a:lnTo>
                  </a:path>
                </a:pathLst>
              </a:custGeom>
              <a:no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375422F2-F3F1-4BE1-898E-F78AC045E847}"/>
                  </a:ext>
                </a:extLst>
              </p:cNvPr>
              <p:cNvGrpSpPr/>
              <p:nvPr/>
            </p:nvGrpSpPr>
            <p:grpSpPr>
              <a:xfrm>
                <a:off x="6913201" y="1945034"/>
                <a:ext cx="91770" cy="2208029"/>
                <a:chOff x="1385047" y="1808704"/>
                <a:chExt cx="94129" cy="1996814"/>
              </a:xfrm>
            </p:grpSpPr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7687E7C6-1E01-47FD-BE9F-312C0673664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85047" y="1808704"/>
                  <a:ext cx="94129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E33965A7-AEC6-422E-94CD-F8F421E3239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85047" y="2208067"/>
                  <a:ext cx="94129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27300044-DE68-45A8-A24D-140BF06A931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85047" y="2607430"/>
                  <a:ext cx="94129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B8FCE114-52C2-4B55-B72D-5241260AD87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85047" y="3006793"/>
                  <a:ext cx="94129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40439274-0478-49A1-AAB8-FC4FF825400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85047" y="3406156"/>
                  <a:ext cx="94129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865B0318-B920-4B7E-96D7-4333B4F5283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85047" y="3805518"/>
                  <a:ext cx="94129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1EC6BA3-52F6-4487-A1E3-97B9AC1A96E7}"/>
                  </a:ext>
                </a:extLst>
              </p:cNvPr>
              <p:cNvGrpSpPr/>
              <p:nvPr/>
            </p:nvGrpSpPr>
            <p:grpSpPr>
              <a:xfrm rot="5400000">
                <a:off x="9114757" y="2026100"/>
                <a:ext cx="100692" cy="4332975"/>
                <a:chOff x="1385047" y="2607430"/>
                <a:chExt cx="94129" cy="1198088"/>
              </a:xfrm>
            </p:grpSpPr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75E8A956-E780-4CBD-9587-5CBFAE81632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85047" y="2607430"/>
                  <a:ext cx="94129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B49D3A32-3157-4711-83E2-DF22D8A6C2D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85047" y="3006793"/>
                  <a:ext cx="94129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5C3E551B-B875-4AE8-96B3-50A1E2EF9E4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85047" y="3406156"/>
                  <a:ext cx="94129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20AC052F-C7D3-448A-81D2-40687BD1FFC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85047" y="3805518"/>
                  <a:ext cx="94129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536A753E-5CEF-41ED-971F-E3736B4493CA}"/>
                  </a:ext>
                </a:extLst>
              </p:cNvPr>
              <p:cNvGrpSpPr/>
              <p:nvPr/>
            </p:nvGrpSpPr>
            <p:grpSpPr>
              <a:xfrm>
                <a:off x="6536840" y="1767939"/>
                <a:ext cx="429397" cy="2576169"/>
                <a:chOff x="6480267" y="2627682"/>
                <a:chExt cx="491277" cy="2382964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F8A9489-7E96-4C34-AAA5-405169242F03}"/>
                    </a:ext>
                  </a:extLst>
                </p:cNvPr>
                <p:cNvSpPr txBox="1"/>
                <p:nvPr/>
              </p:nvSpPr>
              <p:spPr bwMode="auto">
                <a:xfrm>
                  <a:off x="6480268" y="2627682"/>
                  <a:ext cx="476412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rPr>
                    <a:t>1.0</a:t>
                  </a: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33402FD-5E65-4252-A551-1B0594BF3F39}"/>
                    </a:ext>
                  </a:extLst>
                </p:cNvPr>
                <p:cNvSpPr txBox="1"/>
                <p:nvPr/>
              </p:nvSpPr>
              <p:spPr bwMode="auto">
                <a:xfrm>
                  <a:off x="6480267" y="3035010"/>
                  <a:ext cx="476413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rPr>
                    <a:t>0.8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99D25F4-BDB7-435E-A3E1-DAB466949C57}"/>
                    </a:ext>
                  </a:extLst>
                </p:cNvPr>
                <p:cNvSpPr txBox="1"/>
                <p:nvPr/>
              </p:nvSpPr>
              <p:spPr bwMode="auto">
                <a:xfrm>
                  <a:off x="6489506" y="3431301"/>
                  <a:ext cx="476413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rPr>
                    <a:t>0.6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BE129C64-24D2-4924-B691-DDA1441F81A9}"/>
                    </a:ext>
                  </a:extLst>
                </p:cNvPr>
                <p:cNvSpPr txBox="1"/>
                <p:nvPr/>
              </p:nvSpPr>
              <p:spPr bwMode="auto">
                <a:xfrm>
                  <a:off x="6489506" y="3838629"/>
                  <a:ext cx="476413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rPr>
                    <a:t>0.4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C539E200-1BEF-4180-B8E9-BE2395FE8610}"/>
                    </a:ext>
                  </a:extLst>
                </p:cNvPr>
                <p:cNvSpPr txBox="1"/>
                <p:nvPr/>
              </p:nvSpPr>
              <p:spPr bwMode="auto">
                <a:xfrm>
                  <a:off x="6495131" y="4233986"/>
                  <a:ext cx="476413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rPr>
                    <a:t>0.2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61B916C6-03CB-4B22-BD52-2991C186E4A1}"/>
                    </a:ext>
                  </a:extLst>
                </p:cNvPr>
                <p:cNvSpPr txBox="1"/>
                <p:nvPr/>
              </p:nvSpPr>
              <p:spPr bwMode="auto">
                <a:xfrm>
                  <a:off x="6669858" y="4641314"/>
                  <a:ext cx="301686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rPr>
                    <a:t>0</a:t>
                  </a:r>
                </a:p>
              </p:txBody>
            </p: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C788621-E7A7-490D-930C-38561FE0E402}"/>
                  </a:ext>
                </a:extLst>
              </p:cNvPr>
              <p:cNvSpPr txBox="1"/>
              <p:nvPr/>
            </p:nvSpPr>
            <p:spPr bwMode="auto">
              <a:xfrm>
                <a:off x="6860816" y="4205327"/>
                <a:ext cx="263686" cy="322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B40E014-7F76-4B1F-BB22-1BFF37AE4198}"/>
                  </a:ext>
                </a:extLst>
              </p:cNvPr>
              <p:cNvSpPr txBox="1"/>
              <p:nvPr/>
            </p:nvSpPr>
            <p:spPr bwMode="auto">
              <a:xfrm>
                <a:off x="8259953" y="4197145"/>
                <a:ext cx="365965" cy="322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12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E4EDBE5-491A-456D-9446-19B6C9BF8162}"/>
                  </a:ext>
                </a:extLst>
              </p:cNvPr>
              <p:cNvSpPr txBox="1"/>
              <p:nvPr/>
            </p:nvSpPr>
            <p:spPr bwMode="auto">
              <a:xfrm>
                <a:off x="9704281" y="4205327"/>
                <a:ext cx="365965" cy="322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24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CA1D25E-B491-456B-8ADA-967A7D6B1849}"/>
                  </a:ext>
                </a:extLst>
              </p:cNvPr>
              <p:cNvSpPr txBox="1"/>
              <p:nvPr/>
            </p:nvSpPr>
            <p:spPr bwMode="auto">
              <a:xfrm>
                <a:off x="11122238" y="4207134"/>
                <a:ext cx="41870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36</a:t>
                </a:r>
              </a:p>
            </p:txBody>
          </p: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0BB1C4DF-21DB-449C-A53E-F2D2867580E8}"/>
                  </a:ext>
                </a:extLst>
              </p:cNvPr>
              <p:cNvGrpSpPr/>
              <p:nvPr/>
            </p:nvGrpSpPr>
            <p:grpSpPr>
              <a:xfrm>
                <a:off x="6953245" y="3361637"/>
                <a:ext cx="3997527" cy="741131"/>
                <a:chOff x="6953245" y="3361637"/>
                <a:chExt cx="3997527" cy="741131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FC3B213B-221C-4CEF-ACCB-4ACB05198015}"/>
                    </a:ext>
                  </a:extLst>
                </p:cNvPr>
                <p:cNvSpPr txBox="1"/>
                <p:nvPr/>
              </p:nvSpPr>
              <p:spPr bwMode="auto">
                <a:xfrm>
                  <a:off x="8560709" y="3364034"/>
                  <a:ext cx="999588" cy="7386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Subjects</a:t>
                  </a:r>
                  <a:b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</a:b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748</a:t>
                  </a:r>
                  <a:b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</a:b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17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09D26FC7-101A-442A-9DCD-4D25963BB174}"/>
                    </a:ext>
                  </a:extLst>
                </p:cNvPr>
                <p:cNvSpPr txBox="1"/>
                <p:nvPr/>
              </p:nvSpPr>
              <p:spPr bwMode="auto">
                <a:xfrm>
                  <a:off x="6953245" y="3579478"/>
                  <a:ext cx="1787974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IL-2 alone</a:t>
                  </a:r>
                  <a:b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</a:b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PD-1 followed by IL-2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D52C418D-FD29-44BB-8A79-25A69AC0237B}"/>
                    </a:ext>
                  </a:extLst>
                </p:cNvPr>
                <p:cNvSpPr txBox="1"/>
                <p:nvPr/>
              </p:nvSpPr>
              <p:spPr bwMode="auto">
                <a:xfrm>
                  <a:off x="9236765" y="3361637"/>
                  <a:ext cx="999588" cy="7386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Events</a:t>
                  </a:r>
                  <a:b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</a:b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337</a:t>
                  </a:r>
                  <a:b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</a:b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5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DABA34B6-E58A-493F-8E52-D5385CCCA743}"/>
                    </a:ext>
                  </a:extLst>
                </p:cNvPr>
                <p:cNvSpPr txBox="1"/>
                <p:nvPr/>
              </p:nvSpPr>
              <p:spPr bwMode="auto">
                <a:xfrm>
                  <a:off x="9951184" y="3364104"/>
                  <a:ext cx="999588" cy="7386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Censored</a:t>
                  </a:r>
                  <a:b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</a:b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411</a:t>
                  </a:r>
                  <a:b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</a:b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12</a:t>
                  </a:r>
                </a:p>
              </p:txBody>
            </p:sp>
          </p:grp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4C613534-157F-45C0-98E6-34E5ABF69DF6}"/>
                  </a:ext>
                </a:extLst>
              </p:cNvPr>
              <p:cNvSpPr/>
              <p:nvPr/>
            </p:nvSpPr>
            <p:spPr bwMode="auto">
              <a:xfrm>
                <a:off x="7016620" y="1933303"/>
                <a:ext cx="3463524" cy="1082351"/>
              </a:xfrm>
              <a:custGeom>
                <a:avLst/>
                <a:gdLst>
                  <a:gd name="connsiteX0" fmla="*/ 0 w 3463524"/>
                  <a:gd name="connsiteY0" fmla="*/ 0 h 1082351"/>
                  <a:gd name="connsiteX1" fmla="*/ 899471 w 3463524"/>
                  <a:gd name="connsiteY1" fmla="*/ 0 h 1082351"/>
                  <a:gd name="connsiteX2" fmla="*/ 899471 w 3463524"/>
                  <a:gd name="connsiteY2" fmla="*/ 182880 h 1082351"/>
                  <a:gd name="connsiteX3" fmla="*/ 918133 w 3463524"/>
                  <a:gd name="connsiteY3" fmla="*/ 182880 h 1082351"/>
                  <a:gd name="connsiteX4" fmla="*/ 918133 w 3463524"/>
                  <a:gd name="connsiteY4" fmla="*/ 362028 h 1082351"/>
                  <a:gd name="connsiteX5" fmla="*/ 910669 w 3463524"/>
                  <a:gd name="connsiteY5" fmla="*/ 369492 h 1082351"/>
                  <a:gd name="connsiteX6" fmla="*/ 1283893 w 3463524"/>
                  <a:gd name="connsiteY6" fmla="*/ 369492 h 1082351"/>
                  <a:gd name="connsiteX7" fmla="*/ 1283893 w 3463524"/>
                  <a:gd name="connsiteY7" fmla="*/ 552372 h 1082351"/>
                  <a:gd name="connsiteX8" fmla="*/ 1358538 w 3463524"/>
                  <a:gd name="connsiteY8" fmla="*/ 552372 h 1082351"/>
                  <a:gd name="connsiteX9" fmla="*/ 1358538 w 3463524"/>
                  <a:gd name="connsiteY9" fmla="*/ 798700 h 1082351"/>
                  <a:gd name="connsiteX10" fmla="*/ 2321457 w 3463524"/>
                  <a:gd name="connsiteY10" fmla="*/ 798700 h 1082351"/>
                  <a:gd name="connsiteX11" fmla="*/ 2321457 w 3463524"/>
                  <a:gd name="connsiteY11" fmla="*/ 1082351 h 1082351"/>
                  <a:gd name="connsiteX12" fmla="*/ 3463524 w 3463524"/>
                  <a:gd name="connsiteY12" fmla="*/ 1082351 h 1082351"/>
                  <a:gd name="connsiteX0" fmla="*/ 0 w 3463524"/>
                  <a:gd name="connsiteY0" fmla="*/ 0 h 1082351"/>
                  <a:gd name="connsiteX1" fmla="*/ 899471 w 3463524"/>
                  <a:gd name="connsiteY1" fmla="*/ 0 h 1082351"/>
                  <a:gd name="connsiteX2" fmla="*/ 899471 w 3463524"/>
                  <a:gd name="connsiteY2" fmla="*/ 182880 h 1082351"/>
                  <a:gd name="connsiteX3" fmla="*/ 918133 w 3463524"/>
                  <a:gd name="connsiteY3" fmla="*/ 182880 h 1082351"/>
                  <a:gd name="connsiteX4" fmla="*/ 918133 w 3463524"/>
                  <a:gd name="connsiteY4" fmla="*/ 362028 h 1082351"/>
                  <a:gd name="connsiteX5" fmla="*/ 1283893 w 3463524"/>
                  <a:gd name="connsiteY5" fmla="*/ 369492 h 1082351"/>
                  <a:gd name="connsiteX6" fmla="*/ 1283893 w 3463524"/>
                  <a:gd name="connsiteY6" fmla="*/ 552372 h 1082351"/>
                  <a:gd name="connsiteX7" fmla="*/ 1358538 w 3463524"/>
                  <a:gd name="connsiteY7" fmla="*/ 552372 h 1082351"/>
                  <a:gd name="connsiteX8" fmla="*/ 1358538 w 3463524"/>
                  <a:gd name="connsiteY8" fmla="*/ 798700 h 1082351"/>
                  <a:gd name="connsiteX9" fmla="*/ 2321457 w 3463524"/>
                  <a:gd name="connsiteY9" fmla="*/ 798700 h 1082351"/>
                  <a:gd name="connsiteX10" fmla="*/ 2321457 w 3463524"/>
                  <a:gd name="connsiteY10" fmla="*/ 1082351 h 1082351"/>
                  <a:gd name="connsiteX11" fmla="*/ 3463524 w 3463524"/>
                  <a:gd name="connsiteY11" fmla="*/ 1082351 h 1082351"/>
                  <a:gd name="connsiteX0" fmla="*/ 0 w 3463524"/>
                  <a:gd name="connsiteY0" fmla="*/ 0 h 1082351"/>
                  <a:gd name="connsiteX1" fmla="*/ 899471 w 3463524"/>
                  <a:gd name="connsiteY1" fmla="*/ 0 h 1082351"/>
                  <a:gd name="connsiteX2" fmla="*/ 899471 w 3463524"/>
                  <a:gd name="connsiteY2" fmla="*/ 182880 h 1082351"/>
                  <a:gd name="connsiteX3" fmla="*/ 918133 w 3463524"/>
                  <a:gd name="connsiteY3" fmla="*/ 182880 h 1082351"/>
                  <a:gd name="connsiteX4" fmla="*/ 918133 w 3463524"/>
                  <a:gd name="connsiteY4" fmla="*/ 369492 h 1082351"/>
                  <a:gd name="connsiteX5" fmla="*/ 1283893 w 3463524"/>
                  <a:gd name="connsiteY5" fmla="*/ 369492 h 1082351"/>
                  <a:gd name="connsiteX6" fmla="*/ 1283893 w 3463524"/>
                  <a:gd name="connsiteY6" fmla="*/ 552372 h 1082351"/>
                  <a:gd name="connsiteX7" fmla="*/ 1358538 w 3463524"/>
                  <a:gd name="connsiteY7" fmla="*/ 552372 h 1082351"/>
                  <a:gd name="connsiteX8" fmla="*/ 1358538 w 3463524"/>
                  <a:gd name="connsiteY8" fmla="*/ 798700 h 1082351"/>
                  <a:gd name="connsiteX9" fmla="*/ 2321457 w 3463524"/>
                  <a:gd name="connsiteY9" fmla="*/ 798700 h 1082351"/>
                  <a:gd name="connsiteX10" fmla="*/ 2321457 w 3463524"/>
                  <a:gd name="connsiteY10" fmla="*/ 1082351 h 1082351"/>
                  <a:gd name="connsiteX11" fmla="*/ 3463524 w 3463524"/>
                  <a:gd name="connsiteY11" fmla="*/ 1082351 h 1082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463524" h="1082351">
                    <a:moveTo>
                      <a:pt x="0" y="0"/>
                    </a:moveTo>
                    <a:lnTo>
                      <a:pt x="899471" y="0"/>
                    </a:lnTo>
                    <a:lnTo>
                      <a:pt x="899471" y="182880"/>
                    </a:lnTo>
                    <a:lnTo>
                      <a:pt x="918133" y="182880"/>
                    </a:lnTo>
                    <a:lnTo>
                      <a:pt x="918133" y="369492"/>
                    </a:lnTo>
                    <a:lnTo>
                      <a:pt x="1283893" y="369492"/>
                    </a:lnTo>
                    <a:lnTo>
                      <a:pt x="1283893" y="552372"/>
                    </a:lnTo>
                    <a:lnTo>
                      <a:pt x="1358538" y="552372"/>
                    </a:lnTo>
                    <a:lnTo>
                      <a:pt x="1358538" y="798700"/>
                    </a:lnTo>
                    <a:lnTo>
                      <a:pt x="2321457" y="798700"/>
                    </a:lnTo>
                    <a:lnTo>
                      <a:pt x="2321457" y="1082351"/>
                    </a:lnTo>
                    <a:lnTo>
                      <a:pt x="3463524" y="1082351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060E41D2-45A2-423E-A903-BD9F9EB99813}"/>
                  </a:ext>
                </a:extLst>
              </p:cNvPr>
              <p:cNvSpPr/>
              <p:nvPr/>
            </p:nvSpPr>
            <p:spPr bwMode="auto">
              <a:xfrm>
                <a:off x="7001691" y="1948232"/>
                <a:ext cx="4370459" cy="1033832"/>
              </a:xfrm>
              <a:custGeom>
                <a:avLst/>
                <a:gdLst>
                  <a:gd name="connsiteX0" fmla="*/ 0 w 4370459"/>
                  <a:gd name="connsiteY0" fmla="*/ 0 h 1033832"/>
                  <a:gd name="connsiteX1" fmla="*/ 85842 w 4370459"/>
                  <a:gd name="connsiteY1" fmla="*/ 0 h 1033832"/>
                  <a:gd name="connsiteX2" fmla="*/ 85842 w 4370459"/>
                  <a:gd name="connsiteY2" fmla="*/ 14929 h 1033832"/>
                  <a:gd name="connsiteX3" fmla="*/ 186613 w 4370459"/>
                  <a:gd name="connsiteY3" fmla="*/ 14929 h 1033832"/>
                  <a:gd name="connsiteX4" fmla="*/ 186613 w 4370459"/>
                  <a:gd name="connsiteY4" fmla="*/ 26126 h 1033832"/>
                  <a:gd name="connsiteX5" fmla="*/ 253793 w 4370459"/>
                  <a:gd name="connsiteY5" fmla="*/ 26126 h 1033832"/>
                  <a:gd name="connsiteX6" fmla="*/ 253793 w 4370459"/>
                  <a:gd name="connsiteY6" fmla="*/ 44787 h 1033832"/>
                  <a:gd name="connsiteX7" fmla="*/ 380689 w 4370459"/>
                  <a:gd name="connsiteY7" fmla="*/ 44787 h 1033832"/>
                  <a:gd name="connsiteX8" fmla="*/ 380689 w 4370459"/>
                  <a:gd name="connsiteY8" fmla="*/ 74645 h 1033832"/>
                  <a:gd name="connsiteX9" fmla="*/ 470263 w 4370459"/>
                  <a:gd name="connsiteY9" fmla="*/ 74645 h 1033832"/>
                  <a:gd name="connsiteX10" fmla="*/ 470263 w 4370459"/>
                  <a:gd name="connsiteY10" fmla="*/ 89574 h 1033832"/>
                  <a:gd name="connsiteX11" fmla="*/ 529979 w 4370459"/>
                  <a:gd name="connsiteY11" fmla="*/ 89574 h 1033832"/>
                  <a:gd name="connsiteX12" fmla="*/ 529979 w 4370459"/>
                  <a:gd name="connsiteY12" fmla="*/ 115699 h 1033832"/>
                  <a:gd name="connsiteX13" fmla="*/ 593427 w 4370459"/>
                  <a:gd name="connsiteY13" fmla="*/ 115699 h 1033832"/>
                  <a:gd name="connsiteX14" fmla="*/ 593427 w 4370459"/>
                  <a:gd name="connsiteY14" fmla="*/ 156754 h 1033832"/>
                  <a:gd name="connsiteX15" fmla="*/ 634482 w 4370459"/>
                  <a:gd name="connsiteY15" fmla="*/ 156754 h 1033832"/>
                  <a:gd name="connsiteX16" fmla="*/ 634482 w 4370459"/>
                  <a:gd name="connsiteY16" fmla="*/ 179148 h 1033832"/>
                  <a:gd name="connsiteX17" fmla="*/ 738985 w 4370459"/>
                  <a:gd name="connsiteY17" fmla="*/ 179148 h 1033832"/>
                  <a:gd name="connsiteX18" fmla="*/ 738985 w 4370459"/>
                  <a:gd name="connsiteY18" fmla="*/ 197809 h 1033832"/>
                  <a:gd name="connsiteX19" fmla="*/ 858417 w 4370459"/>
                  <a:gd name="connsiteY19" fmla="*/ 197809 h 1033832"/>
                  <a:gd name="connsiteX20" fmla="*/ 858417 w 4370459"/>
                  <a:gd name="connsiteY20" fmla="*/ 223935 h 1033832"/>
                  <a:gd name="connsiteX21" fmla="*/ 899471 w 4370459"/>
                  <a:gd name="connsiteY21" fmla="*/ 223935 h 1033832"/>
                  <a:gd name="connsiteX22" fmla="*/ 899471 w 4370459"/>
                  <a:gd name="connsiteY22" fmla="*/ 246328 h 1033832"/>
                  <a:gd name="connsiteX23" fmla="*/ 959187 w 4370459"/>
                  <a:gd name="connsiteY23" fmla="*/ 246328 h 1033832"/>
                  <a:gd name="connsiteX24" fmla="*/ 959187 w 4370459"/>
                  <a:gd name="connsiteY24" fmla="*/ 279918 h 1033832"/>
                  <a:gd name="connsiteX25" fmla="*/ 1078619 w 4370459"/>
                  <a:gd name="connsiteY25" fmla="*/ 279918 h 1033832"/>
                  <a:gd name="connsiteX26" fmla="*/ 1078619 w 4370459"/>
                  <a:gd name="connsiteY26" fmla="*/ 298579 h 1033832"/>
                  <a:gd name="connsiteX27" fmla="*/ 1149532 w 4370459"/>
                  <a:gd name="connsiteY27" fmla="*/ 298579 h 1033832"/>
                  <a:gd name="connsiteX28" fmla="*/ 1149532 w 4370459"/>
                  <a:gd name="connsiteY28" fmla="*/ 313508 h 1033832"/>
                  <a:gd name="connsiteX29" fmla="*/ 1190587 w 4370459"/>
                  <a:gd name="connsiteY29" fmla="*/ 313508 h 1033832"/>
                  <a:gd name="connsiteX30" fmla="*/ 1190587 w 4370459"/>
                  <a:gd name="connsiteY30" fmla="*/ 335902 h 1033832"/>
                  <a:gd name="connsiteX31" fmla="*/ 1302554 w 4370459"/>
                  <a:gd name="connsiteY31" fmla="*/ 335902 h 1033832"/>
                  <a:gd name="connsiteX32" fmla="*/ 1302554 w 4370459"/>
                  <a:gd name="connsiteY32" fmla="*/ 358295 h 1033832"/>
                  <a:gd name="connsiteX33" fmla="*/ 1369734 w 4370459"/>
                  <a:gd name="connsiteY33" fmla="*/ 358295 h 1033832"/>
                  <a:gd name="connsiteX34" fmla="*/ 1369734 w 4370459"/>
                  <a:gd name="connsiteY34" fmla="*/ 373224 h 1033832"/>
                  <a:gd name="connsiteX35" fmla="*/ 1433182 w 4370459"/>
                  <a:gd name="connsiteY35" fmla="*/ 373224 h 1033832"/>
                  <a:gd name="connsiteX36" fmla="*/ 1433182 w 4370459"/>
                  <a:gd name="connsiteY36" fmla="*/ 391886 h 1033832"/>
                  <a:gd name="connsiteX37" fmla="*/ 1507827 w 4370459"/>
                  <a:gd name="connsiteY37" fmla="*/ 391886 h 1033832"/>
                  <a:gd name="connsiteX38" fmla="*/ 1507827 w 4370459"/>
                  <a:gd name="connsiteY38" fmla="*/ 425476 h 1033832"/>
                  <a:gd name="connsiteX39" fmla="*/ 1582472 w 4370459"/>
                  <a:gd name="connsiteY39" fmla="*/ 425476 h 1033832"/>
                  <a:gd name="connsiteX40" fmla="*/ 1582472 w 4370459"/>
                  <a:gd name="connsiteY40" fmla="*/ 451601 h 1033832"/>
                  <a:gd name="connsiteX41" fmla="*/ 1645920 w 4370459"/>
                  <a:gd name="connsiteY41" fmla="*/ 451601 h 1033832"/>
                  <a:gd name="connsiteX42" fmla="*/ 1645920 w 4370459"/>
                  <a:gd name="connsiteY42" fmla="*/ 473995 h 1033832"/>
                  <a:gd name="connsiteX43" fmla="*/ 1690707 w 4370459"/>
                  <a:gd name="connsiteY43" fmla="*/ 473995 h 1033832"/>
                  <a:gd name="connsiteX44" fmla="*/ 1690707 w 4370459"/>
                  <a:gd name="connsiteY44" fmla="*/ 492656 h 1033832"/>
                  <a:gd name="connsiteX45" fmla="*/ 1787746 w 4370459"/>
                  <a:gd name="connsiteY45" fmla="*/ 492656 h 1033832"/>
                  <a:gd name="connsiteX46" fmla="*/ 1787746 w 4370459"/>
                  <a:gd name="connsiteY46" fmla="*/ 511317 h 1033832"/>
                  <a:gd name="connsiteX47" fmla="*/ 1847462 w 4370459"/>
                  <a:gd name="connsiteY47" fmla="*/ 511317 h 1033832"/>
                  <a:gd name="connsiteX48" fmla="*/ 1847462 w 4370459"/>
                  <a:gd name="connsiteY48" fmla="*/ 537443 h 1033832"/>
                  <a:gd name="connsiteX49" fmla="*/ 1951965 w 4370459"/>
                  <a:gd name="connsiteY49" fmla="*/ 537443 h 1033832"/>
                  <a:gd name="connsiteX50" fmla="*/ 1951965 w 4370459"/>
                  <a:gd name="connsiteY50" fmla="*/ 559837 h 1033832"/>
                  <a:gd name="connsiteX51" fmla="*/ 2011680 w 4370459"/>
                  <a:gd name="connsiteY51" fmla="*/ 559837 h 1033832"/>
                  <a:gd name="connsiteX52" fmla="*/ 2011680 w 4370459"/>
                  <a:gd name="connsiteY52" fmla="*/ 593427 h 1033832"/>
                  <a:gd name="connsiteX53" fmla="*/ 2131112 w 4370459"/>
                  <a:gd name="connsiteY53" fmla="*/ 593427 h 1033832"/>
                  <a:gd name="connsiteX54" fmla="*/ 2131112 w 4370459"/>
                  <a:gd name="connsiteY54" fmla="*/ 619552 h 1033832"/>
                  <a:gd name="connsiteX55" fmla="*/ 2228151 w 4370459"/>
                  <a:gd name="connsiteY55" fmla="*/ 619552 h 1033832"/>
                  <a:gd name="connsiteX56" fmla="*/ 2228151 w 4370459"/>
                  <a:gd name="connsiteY56" fmla="*/ 634481 h 1033832"/>
                  <a:gd name="connsiteX57" fmla="*/ 2388637 w 4370459"/>
                  <a:gd name="connsiteY57" fmla="*/ 634481 h 1033832"/>
                  <a:gd name="connsiteX58" fmla="*/ 2388637 w 4370459"/>
                  <a:gd name="connsiteY58" fmla="*/ 664339 h 1033832"/>
                  <a:gd name="connsiteX59" fmla="*/ 2485676 w 4370459"/>
                  <a:gd name="connsiteY59" fmla="*/ 664339 h 1033832"/>
                  <a:gd name="connsiteX60" fmla="*/ 2485676 w 4370459"/>
                  <a:gd name="connsiteY60" fmla="*/ 690465 h 1033832"/>
                  <a:gd name="connsiteX61" fmla="*/ 2620036 w 4370459"/>
                  <a:gd name="connsiteY61" fmla="*/ 690465 h 1033832"/>
                  <a:gd name="connsiteX62" fmla="*/ 2620036 w 4370459"/>
                  <a:gd name="connsiteY62" fmla="*/ 727788 h 1033832"/>
                  <a:gd name="connsiteX63" fmla="*/ 2705878 w 4370459"/>
                  <a:gd name="connsiteY63" fmla="*/ 727788 h 1033832"/>
                  <a:gd name="connsiteX64" fmla="*/ 2705878 w 4370459"/>
                  <a:gd name="connsiteY64" fmla="*/ 746449 h 1033832"/>
                  <a:gd name="connsiteX65" fmla="*/ 2843971 w 4370459"/>
                  <a:gd name="connsiteY65" fmla="*/ 746449 h 1033832"/>
                  <a:gd name="connsiteX66" fmla="*/ 2843971 w 4370459"/>
                  <a:gd name="connsiteY66" fmla="*/ 772575 h 1033832"/>
                  <a:gd name="connsiteX67" fmla="*/ 2918616 w 4370459"/>
                  <a:gd name="connsiteY67" fmla="*/ 772575 h 1033832"/>
                  <a:gd name="connsiteX68" fmla="*/ 2918616 w 4370459"/>
                  <a:gd name="connsiteY68" fmla="*/ 791236 h 1033832"/>
                  <a:gd name="connsiteX69" fmla="*/ 3082835 w 4370459"/>
                  <a:gd name="connsiteY69" fmla="*/ 791236 h 1033832"/>
                  <a:gd name="connsiteX70" fmla="*/ 3082835 w 4370459"/>
                  <a:gd name="connsiteY70" fmla="*/ 813629 h 1033832"/>
                  <a:gd name="connsiteX71" fmla="*/ 3194802 w 4370459"/>
                  <a:gd name="connsiteY71" fmla="*/ 813629 h 1033832"/>
                  <a:gd name="connsiteX72" fmla="*/ 3194802 w 4370459"/>
                  <a:gd name="connsiteY72" fmla="*/ 836023 h 1033832"/>
                  <a:gd name="connsiteX73" fmla="*/ 3370218 w 4370459"/>
                  <a:gd name="connsiteY73" fmla="*/ 836023 h 1033832"/>
                  <a:gd name="connsiteX74" fmla="*/ 3370218 w 4370459"/>
                  <a:gd name="connsiteY74" fmla="*/ 847219 h 1033832"/>
                  <a:gd name="connsiteX75" fmla="*/ 3478453 w 4370459"/>
                  <a:gd name="connsiteY75" fmla="*/ 847219 h 1033832"/>
                  <a:gd name="connsiteX76" fmla="*/ 3478453 w 4370459"/>
                  <a:gd name="connsiteY76" fmla="*/ 847219 h 1033832"/>
                  <a:gd name="connsiteX77" fmla="*/ 3478453 w 4370459"/>
                  <a:gd name="connsiteY77" fmla="*/ 847219 h 1033832"/>
                  <a:gd name="connsiteX78" fmla="*/ 3470988 w 4370459"/>
                  <a:gd name="connsiteY78" fmla="*/ 854684 h 1033832"/>
                  <a:gd name="connsiteX79" fmla="*/ 3560562 w 4370459"/>
                  <a:gd name="connsiteY79" fmla="*/ 854684 h 1033832"/>
                  <a:gd name="connsiteX80" fmla="*/ 3560562 w 4370459"/>
                  <a:gd name="connsiteY80" fmla="*/ 884542 h 1033832"/>
                  <a:gd name="connsiteX81" fmla="*/ 3668797 w 4370459"/>
                  <a:gd name="connsiteY81" fmla="*/ 884542 h 1033832"/>
                  <a:gd name="connsiteX82" fmla="*/ 3668797 w 4370459"/>
                  <a:gd name="connsiteY82" fmla="*/ 906935 h 1033832"/>
                  <a:gd name="connsiteX83" fmla="*/ 3773300 w 4370459"/>
                  <a:gd name="connsiteY83" fmla="*/ 906935 h 1033832"/>
                  <a:gd name="connsiteX84" fmla="*/ 3773300 w 4370459"/>
                  <a:gd name="connsiteY84" fmla="*/ 925597 h 1033832"/>
                  <a:gd name="connsiteX85" fmla="*/ 3866606 w 4370459"/>
                  <a:gd name="connsiteY85" fmla="*/ 925597 h 1033832"/>
                  <a:gd name="connsiteX86" fmla="*/ 3866606 w 4370459"/>
                  <a:gd name="connsiteY86" fmla="*/ 944258 h 1033832"/>
                  <a:gd name="connsiteX87" fmla="*/ 3937519 w 4370459"/>
                  <a:gd name="connsiteY87" fmla="*/ 944258 h 1033832"/>
                  <a:gd name="connsiteX88" fmla="*/ 3937519 w 4370459"/>
                  <a:gd name="connsiteY88" fmla="*/ 966651 h 1033832"/>
                  <a:gd name="connsiteX89" fmla="*/ 4153989 w 4370459"/>
                  <a:gd name="connsiteY89" fmla="*/ 966651 h 1033832"/>
                  <a:gd name="connsiteX90" fmla="*/ 4153989 w 4370459"/>
                  <a:gd name="connsiteY90" fmla="*/ 992777 h 1033832"/>
                  <a:gd name="connsiteX91" fmla="*/ 4265956 w 4370459"/>
                  <a:gd name="connsiteY91" fmla="*/ 992777 h 1033832"/>
                  <a:gd name="connsiteX92" fmla="*/ 4265956 w 4370459"/>
                  <a:gd name="connsiteY92" fmla="*/ 1015170 h 1033832"/>
                  <a:gd name="connsiteX93" fmla="*/ 4314476 w 4370459"/>
                  <a:gd name="connsiteY93" fmla="*/ 1015170 h 1033832"/>
                  <a:gd name="connsiteX94" fmla="*/ 4314476 w 4370459"/>
                  <a:gd name="connsiteY94" fmla="*/ 1033832 h 1033832"/>
                  <a:gd name="connsiteX95" fmla="*/ 4370459 w 4370459"/>
                  <a:gd name="connsiteY95" fmla="*/ 1033832 h 1033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4370459" h="1033832">
                    <a:moveTo>
                      <a:pt x="0" y="0"/>
                    </a:moveTo>
                    <a:lnTo>
                      <a:pt x="85842" y="0"/>
                    </a:lnTo>
                    <a:lnTo>
                      <a:pt x="85842" y="14929"/>
                    </a:lnTo>
                    <a:lnTo>
                      <a:pt x="186613" y="14929"/>
                    </a:lnTo>
                    <a:lnTo>
                      <a:pt x="186613" y="26126"/>
                    </a:lnTo>
                    <a:lnTo>
                      <a:pt x="253793" y="26126"/>
                    </a:lnTo>
                    <a:lnTo>
                      <a:pt x="253793" y="44787"/>
                    </a:lnTo>
                    <a:lnTo>
                      <a:pt x="380689" y="44787"/>
                    </a:lnTo>
                    <a:lnTo>
                      <a:pt x="380689" y="74645"/>
                    </a:lnTo>
                    <a:lnTo>
                      <a:pt x="470263" y="74645"/>
                    </a:lnTo>
                    <a:lnTo>
                      <a:pt x="470263" y="89574"/>
                    </a:lnTo>
                    <a:lnTo>
                      <a:pt x="529979" y="89574"/>
                    </a:lnTo>
                    <a:lnTo>
                      <a:pt x="529979" y="115699"/>
                    </a:lnTo>
                    <a:lnTo>
                      <a:pt x="593427" y="115699"/>
                    </a:lnTo>
                    <a:lnTo>
                      <a:pt x="593427" y="156754"/>
                    </a:lnTo>
                    <a:lnTo>
                      <a:pt x="634482" y="156754"/>
                    </a:lnTo>
                    <a:lnTo>
                      <a:pt x="634482" y="179148"/>
                    </a:lnTo>
                    <a:lnTo>
                      <a:pt x="738985" y="179148"/>
                    </a:lnTo>
                    <a:lnTo>
                      <a:pt x="738985" y="197809"/>
                    </a:lnTo>
                    <a:lnTo>
                      <a:pt x="858417" y="197809"/>
                    </a:lnTo>
                    <a:lnTo>
                      <a:pt x="858417" y="223935"/>
                    </a:lnTo>
                    <a:lnTo>
                      <a:pt x="899471" y="223935"/>
                    </a:lnTo>
                    <a:lnTo>
                      <a:pt x="899471" y="246328"/>
                    </a:lnTo>
                    <a:lnTo>
                      <a:pt x="959187" y="246328"/>
                    </a:lnTo>
                    <a:lnTo>
                      <a:pt x="959187" y="279918"/>
                    </a:lnTo>
                    <a:lnTo>
                      <a:pt x="1078619" y="279918"/>
                    </a:lnTo>
                    <a:lnTo>
                      <a:pt x="1078619" y="298579"/>
                    </a:lnTo>
                    <a:lnTo>
                      <a:pt x="1149532" y="298579"/>
                    </a:lnTo>
                    <a:lnTo>
                      <a:pt x="1149532" y="313508"/>
                    </a:lnTo>
                    <a:lnTo>
                      <a:pt x="1190587" y="313508"/>
                    </a:lnTo>
                    <a:lnTo>
                      <a:pt x="1190587" y="335902"/>
                    </a:lnTo>
                    <a:lnTo>
                      <a:pt x="1302554" y="335902"/>
                    </a:lnTo>
                    <a:lnTo>
                      <a:pt x="1302554" y="358295"/>
                    </a:lnTo>
                    <a:lnTo>
                      <a:pt x="1369734" y="358295"/>
                    </a:lnTo>
                    <a:lnTo>
                      <a:pt x="1369734" y="373224"/>
                    </a:lnTo>
                    <a:lnTo>
                      <a:pt x="1433182" y="373224"/>
                    </a:lnTo>
                    <a:lnTo>
                      <a:pt x="1433182" y="391886"/>
                    </a:lnTo>
                    <a:lnTo>
                      <a:pt x="1507827" y="391886"/>
                    </a:lnTo>
                    <a:lnTo>
                      <a:pt x="1507827" y="425476"/>
                    </a:lnTo>
                    <a:lnTo>
                      <a:pt x="1582472" y="425476"/>
                    </a:lnTo>
                    <a:lnTo>
                      <a:pt x="1582472" y="451601"/>
                    </a:lnTo>
                    <a:lnTo>
                      <a:pt x="1645920" y="451601"/>
                    </a:lnTo>
                    <a:lnTo>
                      <a:pt x="1645920" y="473995"/>
                    </a:lnTo>
                    <a:lnTo>
                      <a:pt x="1690707" y="473995"/>
                    </a:lnTo>
                    <a:lnTo>
                      <a:pt x="1690707" y="492656"/>
                    </a:lnTo>
                    <a:lnTo>
                      <a:pt x="1787746" y="492656"/>
                    </a:lnTo>
                    <a:lnTo>
                      <a:pt x="1787746" y="511317"/>
                    </a:lnTo>
                    <a:lnTo>
                      <a:pt x="1847462" y="511317"/>
                    </a:lnTo>
                    <a:lnTo>
                      <a:pt x="1847462" y="537443"/>
                    </a:lnTo>
                    <a:lnTo>
                      <a:pt x="1951965" y="537443"/>
                    </a:lnTo>
                    <a:lnTo>
                      <a:pt x="1951965" y="559837"/>
                    </a:lnTo>
                    <a:lnTo>
                      <a:pt x="2011680" y="559837"/>
                    </a:lnTo>
                    <a:lnTo>
                      <a:pt x="2011680" y="593427"/>
                    </a:lnTo>
                    <a:lnTo>
                      <a:pt x="2131112" y="593427"/>
                    </a:lnTo>
                    <a:lnTo>
                      <a:pt x="2131112" y="619552"/>
                    </a:lnTo>
                    <a:lnTo>
                      <a:pt x="2228151" y="619552"/>
                    </a:lnTo>
                    <a:lnTo>
                      <a:pt x="2228151" y="634481"/>
                    </a:lnTo>
                    <a:lnTo>
                      <a:pt x="2388637" y="634481"/>
                    </a:lnTo>
                    <a:lnTo>
                      <a:pt x="2388637" y="664339"/>
                    </a:lnTo>
                    <a:lnTo>
                      <a:pt x="2485676" y="664339"/>
                    </a:lnTo>
                    <a:lnTo>
                      <a:pt x="2485676" y="690465"/>
                    </a:lnTo>
                    <a:lnTo>
                      <a:pt x="2620036" y="690465"/>
                    </a:lnTo>
                    <a:lnTo>
                      <a:pt x="2620036" y="727788"/>
                    </a:lnTo>
                    <a:lnTo>
                      <a:pt x="2705878" y="727788"/>
                    </a:lnTo>
                    <a:lnTo>
                      <a:pt x="2705878" y="746449"/>
                    </a:lnTo>
                    <a:lnTo>
                      <a:pt x="2843971" y="746449"/>
                    </a:lnTo>
                    <a:lnTo>
                      <a:pt x="2843971" y="772575"/>
                    </a:lnTo>
                    <a:lnTo>
                      <a:pt x="2918616" y="772575"/>
                    </a:lnTo>
                    <a:lnTo>
                      <a:pt x="2918616" y="791236"/>
                    </a:lnTo>
                    <a:lnTo>
                      <a:pt x="3082835" y="791236"/>
                    </a:lnTo>
                    <a:lnTo>
                      <a:pt x="3082835" y="813629"/>
                    </a:lnTo>
                    <a:lnTo>
                      <a:pt x="3194802" y="813629"/>
                    </a:lnTo>
                    <a:lnTo>
                      <a:pt x="3194802" y="836023"/>
                    </a:lnTo>
                    <a:lnTo>
                      <a:pt x="3370218" y="836023"/>
                    </a:lnTo>
                    <a:lnTo>
                      <a:pt x="3370218" y="847219"/>
                    </a:lnTo>
                    <a:lnTo>
                      <a:pt x="3478453" y="847219"/>
                    </a:lnTo>
                    <a:lnTo>
                      <a:pt x="3478453" y="847219"/>
                    </a:lnTo>
                    <a:lnTo>
                      <a:pt x="3478453" y="847219"/>
                    </a:lnTo>
                    <a:lnTo>
                      <a:pt x="3470988" y="854684"/>
                    </a:lnTo>
                    <a:lnTo>
                      <a:pt x="3560562" y="854684"/>
                    </a:lnTo>
                    <a:lnTo>
                      <a:pt x="3560562" y="884542"/>
                    </a:lnTo>
                    <a:lnTo>
                      <a:pt x="3668797" y="884542"/>
                    </a:lnTo>
                    <a:lnTo>
                      <a:pt x="3668797" y="906935"/>
                    </a:lnTo>
                    <a:lnTo>
                      <a:pt x="3773300" y="906935"/>
                    </a:lnTo>
                    <a:lnTo>
                      <a:pt x="3773300" y="925597"/>
                    </a:lnTo>
                    <a:lnTo>
                      <a:pt x="3866606" y="925597"/>
                    </a:lnTo>
                    <a:lnTo>
                      <a:pt x="3866606" y="944258"/>
                    </a:lnTo>
                    <a:lnTo>
                      <a:pt x="3937519" y="944258"/>
                    </a:lnTo>
                    <a:lnTo>
                      <a:pt x="3937519" y="966651"/>
                    </a:lnTo>
                    <a:lnTo>
                      <a:pt x="4153989" y="966651"/>
                    </a:lnTo>
                    <a:lnTo>
                      <a:pt x="4153989" y="992777"/>
                    </a:lnTo>
                    <a:lnTo>
                      <a:pt x="4265956" y="992777"/>
                    </a:lnTo>
                    <a:lnTo>
                      <a:pt x="4265956" y="1015170"/>
                    </a:lnTo>
                    <a:lnTo>
                      <a:pt x="4314476" y="1015170"/>
                    </a:lnTo>
                    <a:lnTo>
                      <a:pt x="4314476" y="1033832"/>
                    </a:lnTo>
                    <a:lnTo>
                      <a:pt x="4370459" y="1033832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FB5C40BE-8F3D-4A8E-8869-306202A55EDD}"/>
                  </a:ext>
                </a:extLst>
              </p:cNvPr>
              <p:cNvGrpSpPr/>
              <p:nvPr/>
            </p:nvGrpSpPr>
            <p:grpSpPr>
              <a:xfrm>
                <a:off x="7076191" y="1882956"/>
                <a:ext cx="3408420" cy="1183045"/>
                <a:chOff x="7076191" y="1882956"/>
                <a:chExt cx="3408420" cy="1183045"/>
              </a:xfrm>
            </p:grpSpPr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38930050-D54C-445A-95D4-CFED6703092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076191" y="1882956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B44413BC-EB96-4F76-B0EE-19F8962D583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117038" y="1884219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A7B80E56-88B0-4863-9085-4A06381380A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534270" y="1884692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D409F60D-15D1-406F-AD0D-8D1269A5689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598084" y="1884069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B5EEF0D0-C477-4EF9-81F1-FD25877FBDB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727584" y="1883271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96BBB590-030F-49B0-AA10-44C10FDB382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339813" y="2438346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F0430F70-E681-44CC-8156-448345A61A7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370036" y="2438837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7A0FFA42-9AB4-46FD-93B4-29A890B3D91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640083" y="2680735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1D6DB133-0058-40E8-B5F6-CD5C9EBDCC5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1649" y="2965045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952271B5-A54D-4800-AA7C-8B06A0B96B3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915110" y="2965307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79D420B6-23EE-49A2-9674-A5BC8F6202E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076325" y="2964423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7BE4D91F-5F50-4E11-8FFE-BA899FE94EA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484611" y="2964423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8C435862-8DB9-470F-8FEB-5988C72996EB}"/>
                  </a:ext>
                </a:extLst>
              </p:cNvPr>
              <p:cNvGrpSpPr/>
              <p:nvPr/>
            </p:nvGrpSpPr>
            <p:grpSpPr>
              <a:xfrm>
                <a:off x="7017055" y="1886776"/>
                <a:ext cx="4336923" cy="1139565"/>
                <a:chOff x="7017055" y="1886776"/>
                <a:chExt cx="4336923" cy="1139565"/>
              </a:xfrm>
            </p:grpSpPr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BC15399C-F8F1-4D15-8861-D2449FBB291B}"/>
                    </a:ext>
                  </a:extLst>
                </p:cNvPr>
                <p:cNvCxnSpPr/>
                <p:nvPr/>
              </p:nvCxnSpPr>
              <p:spPr bwMode="auto">
                <a:xfrm>
                  <a:off x="7238299" y="1917230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499257B2-128B-435C-AFE1-B805B92718DC}"/>
                    </a:ext>
                  </a:extLst>
                </p:cNvPr>
                <p:cNvCxnSpPr/>
                <p:nvPr/>
              </p:nvCxnSpPr>
              <p:spPr bwMode="auto">
                <a:xfrm>
                  <a:off x="7017055" y="1887003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8FC818FC-AAA0-4779-B911-C64F844F4D57}"/>
                    </a:ext>
                  </a:extLst>
                </p:cNvPr>
                <p:cNvCxnSpPr/>
                <p:nvPr/>
              </p:nvCxnSpPr>
              <p:spPr bwMode="auto">
                <a:xfrm>
                  <a:off x="7045469" y="1886776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AA2F290F-8DA2-44DF-B810-AA3661803F87}"/>
                    </a:ext>
                  </a:extLst>
                </p:cNvPr>
                <p:cNvCxnSpPr/>
                <p:nvPr/>
              </p:nvCxnSpPr>
              <p:spPr bwMode="auto">
                <a:xfrm>
                  <a:off x="7091493" y="1897885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A85691C7-E9EC-46A5-9463-A638D5A1BA28}"/>
                    </a:ext>
                  </a:extLst>
                </p:cNvPr>
                <p:cNvCxnSpPr/>
                <p:nvPr/>
              </p:nvCxnSpPr>
              <p:spPr bwMode="auto">
                <a:xfrm>
                  <a:off x="7136382" y="1898618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27BA323E-A0A1-4746-83A9-AF37E80C63AC}"/>
                    </a:ext>
                  </a:extLst>
                </p:cNvPr>
                <p:cNvCxnSpPr/>
                <p:nvPr/>
              </p:nvCxnSpPr>
              <p:spPr bwMode="auto">
                <a:xfrm>
                  <a:off x="7208417" y="1917230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BA8BA065-EFB7-4F81-BBCA-97323E36A35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283600" y="1948965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F6DCF203-95D3-4C77-BECA-0413A861143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359012" y="1948232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E885212C-3F90-4F89-8A1C-65E81150D39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426795" y="1971309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4ECC491B-9A22-43E2-9410-766CF7A2BD0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492960" y="1979051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BECCC63B-19D2-4500-B2DC-3F84DE0C63B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569074" y="2017924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0CCCC9CF-9BB7-4DA3-B855-A6AB380DBC5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680304" y="2078131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870CE3FC-2F90-4408-B10F-21C7DCFD21C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664019" y="2079745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9" name="Straight Connector 88">
                  <a:extLst>
                    <a:ext uri="{FF2B5EF4-FFF2-40B4-BE49-F238E27FC236}">
                      <a16:creationId xmlns:a16="http://schemas.microsoft.com/office/drawing/2014/main" id="{842F35C0-7339-4463-AD94-A6B7F091902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720120" y="2079745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944FEF48-0633-470F-93E4-CA5C6228D16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768981" y="2095908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5787039E-92FF-4A87-A871-FA8EF535D84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837681" y="2097586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5B5851E4-53DA-4233-8E1C-3DE64C76E76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877410" y="2122350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2896999D-FE28-47CF-B744-E89C40B4378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031904" y="2176707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78B281E3-4311-49EA-9BF0-0A1330DB516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064872" y="2180439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310135CE-4139-4D22-94BD-87BB8E8393A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104795" y="2196482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FF5628D2-BD15-4B3B-8BD2-9537E9D33AC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142006" y="2197252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2C4D7D16-62FB-48A8-866A-71CB74D1281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230957" y="2226776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8" name="Straight Connector 97">
                  <a:extLst>
                    <a:ext uri="{FF2B5EF4-FFF2-40B4-BE49-F238E27FC236}">
                      <a16:creationId xmlns:a16="http://schemas.microsoft.com/office/drawing/2014/main" id="{6EDDC076-BE56-4420-AD40-25A5F2FBD0B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267417" y="2230786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D0BDA3B0-F667-4F6C-BC7E-A5F2E505D5C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339813" y="2257700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AB9A1D1B-DDC7-4942-A00D-6E7C8E22666D}"/>
                    </a:ext>
                  </a:extLst>
                </p:cNvPr>
                <p:cNvCxnSpPr/>
                <p:nvPr/>
              </p:nvCxnSpPr>
              <p:spPr bwMode="auto">
                <a:xfrm>
                  <a:off x="8447412" y="2285946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34D4C795-ED44-4B97-9575-4EB35DA4AE1C}"/>
                    </a:ext>
                  </a:extLst>
                </p:cNvPr>
                <p:cNvCxnSpPr/>
                <p:nvPr/>
              </p:nvCxnSpPr>
              <p:spPr bwMode="auto">
                <a:xfrm>
                  <a:off x="8368399" y="2273428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E3D8172C-1F87-47E8-826D-58ADC54C0159}"/>
                    </a:ext>
                  </a:extLst>
                </p:cNvPr>
                <p:cNvCxnSpPr/>
                <p:nvPr/>
              </p:nvCxnSpPr>
              <p:spPr bwMode="auto">
                <a:xfrm>
                  <a:off x="8391863" y="2273428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F5CBCE3E-9159-43E8-84FC-F1346D0EBF2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477992" y="2301626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ED3B20EC-47A7-4DA6-BE04-C2A321E2B31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549489" y="2325870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D264B0D4-3C5B-4581-BDFC-C3EDE4B50B4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591304" y="2343558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6" name="Straight Connector 105">
                  <a:extLst>
                    <a:ext uri="{FF2B5EF4-FFF2-40B4-BE49-F238E27FC236}">
                      <a16:creationId xmlns:a16="http://schemas.microsoft.com/office/drawing/2014/main" id="{0D0EE3A8-4652-4AA5-908D-F35DCECB1CE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677103" y="2376579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7" name="Straight Connector 106">
                  <a:extLst>
                    <a:ext uri="{FF2B5EF4-FFF2-40B4-BE49-F238E27FC236}">
                      <a16:creationId xmlns:a16="http://schemas.microsoft.com/office/drawing/2014/main" id="{7FA2487E-04A3-44A4-A8A1-EC0DE41B06D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733456" y="2392871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73A98BC2-EBCB-43F9-9256-800295ABA3E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815684" y="2407967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5B011F85-908B-4954-9B46-651D66A3A31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780844" y="2393905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DFC9B8CE-6AF8-4168-9609-1F0D5300FDB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751187" y="2392794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F941D5F5-068A-4BC9-B7A8-8997947520E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854952" y="2425777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E53AB3AA-C193-43F1-929F-679F6D505D0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948249" y="2450428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ACEB646F-4E4F-497E-A4D9-012DFA2329B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980210" y="2465148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35D3996A-9019-4FE3-A555-EA1C7DB85B2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039338" y="2490683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39D139E0-80EA-4CC7-BC21-0702C247B08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070151" y="2490732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CDECDA6F-EDB6-4C38-91B0-1C66EB1F3BB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101008" y="2493488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4C530D72-26DA-48FB-9FE3-077869E0431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135982" y="2506875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6709AF8B-E58B-4AA1-88C1-D28104D78F1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157446" y="2515495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9E899424-724A-45C8-973A-7F42DEA8FE1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186920" y="2515495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F2404D35-2C75-4880-A4DE-EDAC2345ABF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200945" y="2515495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1" name="Straight Connector 120">
                  <a:extLst>
                    <a:ext uri="{FF2B5EF4-FFF2-40B4-BE49-F238E27FC236}">
                      <a16:creationId xmlns:a16="http://schemas.microsoft.com/office/drawing/2014/main" id="{CA3674EA-ADAE-4424-9B86-C7FF0490233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255377" y="2532951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08A0A31D-CD22-4A35-9153-BB81BC253D3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288948" y="2532951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3" name="Straight Connector 122">
                  <a:extLst>
                    <a:ext uri="{FF2B5EF4-FFF2-40B4-BE49-F238E27FC236}">
                      <a16:creationId xmlns:a16="http://schemas.microsoft.com/office/drawing/2014/main" id="{FC815913-2FCD-4F23-9C1F-EE649D96A68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321556" y="2532951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4" name="Straight Connector 123">
                  <a:extLst>
                    <a:ext uri="{FF2B5EF4-FFF2-40B4-BE49-F238E27FC236}">
                      <a16:creationId xmlns:a16="http://schemas.microsoft.com/office/drawing/2014/main" id="{2F2FDA40-EA4A-4CDB-94E8-A9437F7113B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345777" y="2532951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5" name="Straight Connector 124">
                  <a:extLst>
                    <a:ext uri="{FF2B5EF4-FFF2-40B4-BE49-F238E27FC236}">
                      <a16:creationId xmlns:a16="http://schemas.microsoft.com/office/drawing/2014/main" id="{C7A295A1-14D1-43C0-881A-5DD55BE2DEB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379937" y="2536019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E257E314-7AE4-4771-8826-4E1F4E60226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25968" y="2563037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30B8525A-3C94-43E9-8132-E4D73A1C531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563009" y="2591426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1AAF44D5-C421-4301-950A-884F9712069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649675" y="2621799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04CE455B-3E71-4A70-9314-B9C09D72BDE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596383" y="2594182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7EFA72A7-204C-45DE-A678-C6A3D8320B2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64897" y="2565842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9543A84A-FFA0-4B63-AAB9-9014B48E0E4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686528" y="2621799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54FD3703-06DE-440D-9D4D-38740DCD8C4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08817" y="2649283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730DB057-141D-430A-8ACE-52A4E2393B2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760737" y="2650153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96831EF2-D624-4DCB-8BC3-E29E0E858BC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0487" y="2673014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B32756ED-3BCC-4B92-A778-3C9E6865395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797214" y="2650153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DE7AFB49-B2A3-4CF2-9443-E17295035E9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905461" y="2675819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C1EABD9D-C62C-46F7-8C14-460AB8DC2BD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926426" y="2675819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05D8EA3B-D5F6-4431-BB13-797E48632F9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953989" y="2683801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834DD713-C206-4F88-A9C3-7738EB45E76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015417" y="2683540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18F6B978-60A0-42C6-ADB5-AC6F571CA5C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986624" y="2683540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99CA7D2C-AEEF-4EC1-BBBC-14CBF3C237A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085425" y="2706110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0FA0F4CE-39ED-4538-97DB-93D72F8A5F1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052817" y="2683801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44F4C1BC-7EF1-4A56-8B0F-94D374D9B21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134367" y="2711720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4" name="Straight Connector 143">
                  <a:extLst>
                    <a:ext uri="{FF2B5EF4-FFF2-40B4-BE49-F238E27FC236}">
                      <a16:creationId xmlns:a16="http://schemas.microsoft.com/office/drawing/2014/main" id="{7760FAEE-29B6-4BDE-94F9-B683A27C308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103012" y="2708915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6F89E396-6F8D-4F95-9957-D455F977D41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149416" y="2713162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6" name="Straight Connector 145">
                  <a:extLst>
                    <a:ext uri="{FF2B5EF4-FFF2-40B4-BE49-F238E27FC236}">
                      <a16:creationId xmlns:a16="http://schemas.microsoft.com/office/drawing/2014/main" id="{B00941B3-9650-4FB3-9A3D-3262C7DE1E9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279195" y="2738909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753C001A-BDB9-4FF7-94EB-8BBF7A5EA38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368667" y="2749977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14ECB4B3-0F56-4DD4-B1A5-A19ECDA529D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318180" y="2738909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4936386F-B5DD-4594-A7FB-E5AB9D00DEC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337126" y="2738909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BE94DEC3-8E6E-48F2-9497-177321AE248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516589" y="2754064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1" name="Straight Connector 150">
                  <a:extLst>
                    <a:ext uri="{FF2B5EF4-FFF2-40B4-BE49-F238E27FC236}">
                      <a16:creationId xmlns:a16="http://schemas.microsoft.com/office/drawing/2014/main" id="{94D2F4D2-9F0E-4F49-95EB-99839100EB4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445368" y="2753064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2" name="Straight Connector 151">
                  <a:extLst>
                    <a:ext uri="{FF2B5EF4-FFF2-40B4-BE49-F238E27FC236}">
                      <a16:creationId xmlns:a16="http://schemas.microsoft.com/office/drawing/2014/main" id="{AAF3447D-CC21-4DD2-8263-91F25360CD1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574113" y="2786004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40AC1DCB-59DD-4C28-B047-792A8215682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405737" y="2750847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0F6639C8-14AD-4EC0-9942-CA2F9694492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552514" y="2756457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C6FEFF95-90C7-4315-8811-8664EE0F74E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653029" y="2786004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E33E9417-18FC-42D4-9EAC-FF472769157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17859" y="2812414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7" name="Straight Connector 156">
                  <a:extLst>
                    <a:ext uri="{FF2B5EF4-FFF2-40B4-BE49-F238E27FC236}">
                      <a16:creationId xmlns:a16="http://schemas.microsoft.com/office/drawing/2014/main" id="{BDD6A856-3682-4F79-B5C3-C9C14B22F6E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829660" y="2825413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1FB5A63D-B168-428B-B7E4-A60256E6EF4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35751" y="2813856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5A033192-E93E-4972-BEA5-9E291408105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906652" y="2843704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67109CE7-1333-490F-AFC7-36C7553B591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70372" y="2815219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5E331774-98E3-44FA-8775-F320D14DA6E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965966" y="2861976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7B4CD34A-E855-410D-8034-16DAEB284C1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869687" y="2836351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3" name="Straight Connector 162">
                  <a:extLst>
                    <a:ext uri="{FF2B5EF4-FFF2-40B4-BE49-F238E27FC236}">
                      <a16:creationId xmlns:a16="http://schemas.microsoft.com/office/drawing/2014/main" id="{8AC6BBF2-94AF-49E4-988E-82ED7BE9DEF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938941" y="2849731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4" name="Straight Connector 163">
                  <a:extLst>
                    <a:ext uri="{FF2B5EF4-FFF2-40B4-BE49-F238E27FC236}">
                      <a16:creationId xmlns:a16="http://schemas.microsoft.com/office/drawing/2014/main" id="{23BFA95D-E39E-4C3C-AF54-13748B7CDB1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1001394" y="2867499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5" name="Straight Connector 164">
                  <a:extLst>
                    <a:ext uri="{FF2B5EF4-FFF2-40B4-BE49-F238E27FC236}">
                      <a16:creationId xmlns:a16="http://schemas.microsoft.com/office/drawing/2014/main" id="{5666DB5D-0225-478E-8F28-4664F4FAAE1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1041041" y="2875760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12275D14-9FD5-44D4-BC2A-678CDD6F231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1105871" y="2875300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7" name="Straight Connector 166">
                  <a:extLst>
                    <a:ext uri="{FF2B5EF4-FFF2-40B4-BE49-F238E27FC236}">
                      <a16:creationId xmlns:a16="http://schemas.microsoft.com/office/drawing/2014/main" id="{1DEF7267-B8AE-4C6E-83A1-A6AF33FC37F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1191639" y="2892466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8" name="Straight Connector 167">
                  <a:extLst>
                    <a:ext uri="{FF2B5EF4-FFF2-40B4-BE49-F238E27FC236}">
                      <a16:creationId xmlns:a16="http://schemas.microsoft.com/office/drawing/2014/main" id="{3A82CBF4-80F1-495C-8B3A-39D3EE13A57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1065783" y="2875716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9" name="Straight Connector 168">
                  <a:extLst>
                    <a:ext uri="{FF2B5EF4-FFF2-40B4-BE49-F238E27FC236}">
                      <a16:creationId xmlns:a16="http://schemas.microsoft.com/office/drawing/2014/main" id="{CAED9A90-EBC3-4B6F-ACC0-6DA65B4FDB5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1240169" y="2900599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0" name="Straight Connector 169">
                  <a:extLst>
                    <a:ext uri="{FF2B5EF4-FFF2-40B4-BE49-F238E27FC236}">
                      <a16:creationId xmlns:a16="http://schemas.microsoft.com/office/drawing/2014/main" id="{10309417-5A2D-443C-85C8-A399E5AB79C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1122238" y="2875760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2" name="Straight Connector 171">
                  <a:extLst>
                    <a:ext uri="{FF2B5EF4-FFF2-40B4-BE49-F238E27FC236}">
                      <a16:creationId xmlns:a16="http://schemas.microsoft.com/office/drawing/2014/main" id="{36E81C12-0C71-41CC-92D7-7D133B1166F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1226845" y="2900078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3" name="Straight Connector 172">
                  <a:extLst>
                    <a:ext uri="{FF2B5EF4-FFF2-40B4-BE49-F238E27FC236}">
                      <a16:creationId xmlns:a16="http://schemas.microsoft.com/office/drawing/2014/main" id="{BDB2E072-DAB3-463C-8A09-09B1E3C5063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1353978" y="2925647"/>
                  <a:ext cx="0" cy="10069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84F298C8-E229-4194-A051-2BF0206C8B78}"/>
                  </a:ext>
                </a:extLst>
              </p:cNvPr>
              <p:cNvSpPr txBox="1"/>
              <p:nvPr/>
            </p:nvSpPr>
            <p:spPr bwMode="auto">
              <a:xfrm>
                <a:off x="7406904" y="1529286"/>
                <a:ext cx="343896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Product-Limit Survival Estimates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4285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05D21-A850-0245-8EBC-520B17F7C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31CB3-70FF-5C40-8C74-ABA7AF247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5291"/>
            <a:ext cx="10877529" cy="5104582"/>
          </a:xfrm>
        </p:spPr>
        <p:txBody>
          <a:bodyPr/>
          <a:lstStyle/>
          <a:p>
            <a:r>
              <a:rPr lang="en-US" sz="2600" dirty="0"/>
              <a:t>The patient opted to participate in a randomized phase II clinical trial comparing SBRT + IL-2</a:t>
            </a:r>
          </a:p>
          <a:p>
            <a:r>
              <a:rPr lang="en-US" sz="2600" dirty="0"/>
              <a:t>Nephrectomy performed before IL-2 commenced</a:t>
            </a:r>
          </a:p>
          <a:p>
            <a:r>
              <a:rPr lang="en-US" sz="2600" dirty="0"/>
              <a:t>Treatment regimen:</a:t>
            </a:r>
          </a:p>
          <a:p>
            <a:pPr lvl="2"/>
            <a:r>
              <a:rPr lang="en-US" dirty="0"/>
              <a:t>SBRT (20 Gy x 2) to right central lung nodule on the Wednesday and Friday before cycle 1 IL-2</a:t>
            </a:r>
          </a:p>
          <a:p>
            <a:pPr lvl="2"/>
            <a:r>
              <a:rPr lang="en-US" dirty="0"/>
              <a:t>IL-2 600,000 IU/kg IV every x 8 x 14 planned doses</a:t>
            </a:r>
          </a:p>
          <a:p>
            <a:pPr lvl="3"/>
            <a:r>
              <a:rPr lang="en-US" dirty="0"/>
              <a:t>Cycle 2 administered 14 days later</a:t>
            </a:r>
          </a:p>
          <a:p>
            <a:pPr lvl="3"/>
            <a:r>
              <a:rPr lang="en-US" dirty="0"/>
              <a:t>2 cycles = 1 course</a:t>
            </a:r>
          </a:p>
          <a:p>
            <a:pPr lvl="3"/>
            <a:r>
              <a:rPr lang="en-US" dirty="0"/>
              <a:t>Imaging is obtained after each course of therapy; additional IL-2 courses are offered to responding patients</a:t>
            </a:r>
          </a:p>
        </p:txBody>
      </p:sp>
    </p:spTree>
    <p:extLst>
      <p:ext uri="{BB962C8B-B14F-4D97-AF65-F5344CB8AC3E}">
        <p14:creationId xmlns:p14="http://schemas.microsoft.com/office/powerpoint/2010/main" val="42437572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1A47B79-3463-6541-BCB9-A1093B374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Continued: Imaging ~ 4 Yrs After IL-2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191201-1A1C-3344-9EF3-622AB0AF8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48" y="1890915"/>
            <a:ext cx="4286848" cy="42868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B426E4-59BF-314F-B031-15C5AF719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8839" y="1890213"/>
            <a:ext cx="4286849" cy="42868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279313-9327-EE42-9F70-8B4DF019CD38}"/>
              </a:ext>
            </a:extLst>
          </p:cNvPr>
          <p:cNvSpPr txBox="1"/>
          <p:nvPr/>
        </p:nvSpPr>
        <p:spPr>
          <a:xfrm>
            <a:off x="4792121" y="3656899"/>
            <a:ext cx="26967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55560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SBRT changes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55560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All pulmonary nodules regressed and bone lesions healed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55560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 other systemic therapy needed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55560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Response = CR + tail on the curve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463440A-90E6-7040-BF1B-0F414C704A27}"/>
              </a:ext>
            </a:extLst>
          </p:cNvPr>
          <p:cNvCxnSpPr>
            <a:cxnSpLocks/>
          </p:cNvCxnSpPr>
          <p:nvPr/>
        </p:nvCxnSpPr>
        <p:spPr>
          <a:xfrm>
            <a:off x="6696468" y="3391428"/>
            <a:ext cx="2153264" cy="5309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4055E83-9CC5-E542-B74B-21A54444E885}"/>
              </a:ext>
            </a:extLst>
          </p:cNvPr>
          <p:cNvSpPr txBox="1"/>
          <p:nvPr/>
        </p:nvSpPr>
        <p:spPr>
          <a:xfrm>
            <a:off x="392944" y="1495659"/>
            <a:ext cx="78977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55560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Before                                                                                                              After</a:t>
            </a:r>
          </a:p>
        </p:txBody>
      </p:sp>
    </p:spTree>
    <p:extLst>
      <p:ext uri="{BB962C8B-B14F-4D97-AF65-F5344CB8AC3E}">
        <p14:creationId xmlns:p14="http://schemas.microsoft.com/office/powerpoint/2010/main" val="7999439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79946-7D91-5A45-A1E9-3F829B588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IL-2 Clinical Course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091927C-6103-224A-A65C-EEFA863419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0676536"/>
              </p:ext>
            </p:extLst>
          </p:nvPr>
        </p:nvGraphicFramePr>
        <p:xfrm>
          <a:off x="723900" y="1600200"/>
          <a:ext cx="10744202" cy="367792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641737">
                  <a:extLst>
                    <a:ext uri="{9D8B030D-6E8A-4147-A177-3AD203B41FA5}">
                      <a16:colId xmlns:a16="http://schemas.microsoft.com/office/drawing/2014/main" val="4142776029"/>
                    </a:ext>
                  </a:extLst>
                </a:gridCol>
                <a:gridCol w="1467685">
                  <a:extLst>
                    <a:ext uri="{9D8B030D-6E8A-4147-A177-3AD203B41FA5}">
                      <a16:colId xmlns:a16="http://schemas.microsoft.com/office/drawing/2014/main" val="3826836744"/>
                    </a:ext>
                  </a:extLst>
                </a:gridCol>
                <a:gridCol w="1495236">
                  <a:extLst>
                    <a:ext uri="{9D8B030D-6E8A-4147-A177-3AD203B41FA5}">
                      <a16:colId xmlns:a16="http://schemas.microsoft.com/office/drawing/2014/main" val="856482701"/>
                    </a:ext>
                  </a:extLst>
                </a:gridCol>
                <a:gridCol w="1534886">
                  <a:extLst>
                    <a:ext uri="{9D8B030D-6E8A-4147-A177-3AD203B41FA5}">
                      <a16:colId xmlns:a16="http://schemas.microsoft.com/office/drawing/2014/main" val="3041171940"/>
                    </a:ext>
                  </a:extLst>
                </a:gridCol>
                <a:gridCol w="1534886">
                  <a:extLst>
                    <a:ext uri="{9D8B030D-6E8A-4147-A177-3AD203B41FA5}">
                      <a16:colId xmlns:a16="http://schemas.microsoft.com/office/drawing/2014/main" val="4074407393"/>
                    </a:ext>
                  </a:extLst>
                </a:gridCol>
                <a:gridCol w="1534886">
                  <a:extLst>
                    <a:ext uri="{9D8B030D-6E8A-4147-A177-3AD203B41FA5}">
                      <a16:colId xmlns:a16="http://schemas.microsoft.com/office/drawing/2014/main" val="394668785"/>
                    </a:ext>
                  </a:extLst>
                </a:gridCol>
                <a:gridCol w="1534886">
                  <a:extLst>
                    <a:ext uri="{9D8B030D-6E8A-4147-A177-3AD203B41FA5}">
                      <a16:colId xmlns:a16="http://schemas.microsoft.com/office/drawing/2014/main" val="988695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Cycle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Cycle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Cycle 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Cycle 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Cycle 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Cycle 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6295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IL-2 doses given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90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Main DLT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Hypotension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Hypotension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Hypotension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Hypotension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Hypotension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Hypotension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93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Peak phenylephrine dose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0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Peak creatinine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5.27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4.59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3.65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3.12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3.67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27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Nadir bicarbonate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97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Nadir platelets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255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408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7DF47-9F67-4FA7-983C-FE5C0742E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HD IL-2 Toxicities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E5CB263-9C60-4A3C-A926-DF198820F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664133"/>
              </p:ext>
            </p:extLst>
          </p:nvPr>
        </p:nvGraphicFramePr>
        <p:xfrm>
          <a:off x="723900" y="3331147"/>
          <a:ext cx="6293587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93587">
                  <a:extLst>
                    <a:ext uri="{9D8B030D-6E8A-4147-A177-3AD203B41FA5}">
                      <a16:colId xmlns:a16="http://schemas.microsoft.com/office/drawing/2014/main" val="14727121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Most Common AEs: </a:t>
                      </a:r>
                      <a:r>
                        <a:rPr lang="en-US" sz="18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hypotension, nausea and vomiting, diarrhea, confusion, SOB, pulmonary edema, abnormal LFTs, renal failure, pancytopenia, rash, fevers chills, malaise, infections</a:t>
                      </a:r>
                    </a:p>
                  </a:txBody>
                  <a:tcPr>
                    <a:solidFill>
                      <a:srgbClr val="0158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08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help mitigate these issues:</a:t>
                      </a:r>
                    </a:p>
                    <a:p>
                      <a:pPr marL="233363" indent="-233363">
                        <a:buAutoNum type="arabicPeriod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Counsel patients on likelihood of these AEs and discuss how toxicities may correlate with response</a:t>
                      </a:r>
                    </a:p>
                    <a:p>
                      <a:pPr marL="233363" indent="-233363">
                        <a:buAutoNum type="arabicPeriod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Ensure proper fluid status, vitals and utilize pressor support as needed</a:t>
                      </a:r>
                    </a:p>
                    <a:p>
                      <a:pPr marL="233363" indent="-233363">
                        <a:buAutoNum type="arabicPeriod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Monitor cognitive function</a:t>
                      </a:r>
                    </a:p>
                    <a:p>
                      <a:pPr marL="233363" indent="-233363">
                        <a:buAutoNum type="arabicPeriod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Discontinue use if patient safety concern arise</a:t>
                      </a:r>
                    </a:p>
                  </a:txBody>
                  <a:tcPr>
                    <a:solidFill>
                      <a:srgbClr val="B8D9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466439"/>
                  </a:ext>
                </a:extLst>
              </a:tr>
            </a:tbl>
          </a:graphicData>
        </a:graphic>
      </p:graphicFrame>
      <p:graphicFrame>
        <p:nvGraphicFramePr>
          <p:cNvPr id="10" name="Table 8">
            <a:extLst>
              <a:ext uri="{FF2B5EF4-FFF2-40B4-BE49-F238E27FC236}">
                <a16:creationId xmlns:a16="http://schemas.microsoft.com/office/drawing/2014/main" id="{535D4A29-DF72-479E-B55D-E19B79619B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938137"/>
              </p:ext>
            </p:extLst>
          </p:nvPr>
        </p:nvGraphicFramePr>
        <p:xfrm>
          <a:off x="7113181" y="3340533"/>
          <a:ext cx="4354919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4919">
                  <a:extLst>
                    <a:ext uri="{9D8B030D-6E8A-4147-A177-3AD203B41FA5}">
                      <a16:colId xmlns:a16="http://schemas.microsoft.com/office/drawing/2014/main" val="14727121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Careful Monitoring and Early Management of AEs Is Critical</a:t>
                      </a:r>
                    </a:p>
                  </a:txBody>
                  <a:tcP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08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Monitor at baseline and during treatment as clinically indicated: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Hematologic panel (CBC w/diff &amp; plts)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Blood chemistries and CXR</a:t>
                      </a:r>
                    </a:p>
                    <a:p>
                      <a:pPr marL="0" indent="0">
                        <a:buNone/>
                      </a:pPr>
                      <a:r>
                        <a:rPr lang="en-US" i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Continue to monitor during treatment: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Vitals, fluid status, organ perfusion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Cardiac, pulmonary, liver and kidney function tests as needed</a:t>
                      </a:r>
                    </a:p>
                  </a:txBody>
                  <a:tcPr>
                    <a:solidFill>
                      <a:srgbClr val="F9DA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466439"/>
                  </a:ext>
                </a:extLst>
              </a:tr>
            </a:tbl>
          </a:graphicData>
        </a:graphic>
      </p:graphicFrame>
      <p:graphicFrame>
        <p:nvGraphicFramePr>
          <p:cNvPr id="12" name="Table 8">
            <a:extLst>
              <a:ext uri="{FF2B5EF4-FFF2-40B4-BE49-F238E27FC236}">
                <a16:creationId xmlns:a16="http://schemas.microsoft.com/office/drawing/2014/main" id="{43803B78-940C-4EEA-A919-513336789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717259"/>
              </p:ext>
            </p:extLst>
          </p:nvPr>
        </p:nvGraphicFramePr>
        <p:xfrm>
          <a:off x="723900" y="1407404"/>
          <a:ext cx="10758303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58303">
                  <a:extLst>
                    <a:ext uri="{9D8B030D-6E8A-4147-A177-3AD203B41FA5}">
                      <a16:colId xmlns:a16="http://schemas.microsoft.com/office/drawing/2014/main" val="1472712160"/>
                    </a:ext>
                  </a:extLst>
                </a:gridCol>
              </a:tblGrid>
              <a:tr h="572602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Dosing</a:t>
                      </a:r>
                    </a:p>
                    <a:p>
                      <a:r>
                        <a:rPr lang="en-US" b="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(see package insert for more details)</a:t>
                      </a:r>
                    </a:p>
                  </a:txBody>
                  <a:tcPr>
                    <a:solidFill>
                      <a:srgbClr val="0082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089854"/>
                  </a:ext>
                </a:extLst>
              </a:tr>
              <a:tr h="1063403">
                <a:tc>
                  <a:txBody>
                    <a:bodyPr/>
                    <a:lstStyle/>
                    <a:p>
                      <a:r>
                        <a:rPr lang="en-US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Dose:</a:t>
                      </a:r>
                      <a:r>
                        <a:rPr lang="en-US" b="0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600,000 IU/kg (0.037 mg/kg) dose administered every 8 hrs by a 15-min IV infusion for a maximum of </a:t>
                      </a:r>
                      <a:br>
                        <a:rPr lang="en-US" b="0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b="0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 doses. Following 9 days of rest, the schedule is repeated for another 14 doses, for a maximum of 28 doses per course, as tolerated. </a:t>
                      </a:r>
                    </a:p>
                    <a:p>
                      <a:r>
                        <a:rPr lang="en-US" b="0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*</a:t>
                      </a:r>
                      <a:r>
                        <a:rPr lang="en-US" sz="18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720,000 IU/kg every 8 hrs for a maximum of 15 doses</a:t>
                      </a:r>
                      <a:r>
                        <a:rPr lang="en-US" sz="1800" b="0" i="0" kern="1200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[1]</a:t>
                      </a:r>
                      <a:endParaRPr lang="en-US" i="1" baseline="30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BFE0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466439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22EF304A-7B88-4864-8F9A-549FC9283F12}"/>
              </a:ext>
            </a:extLst>
          </p:cNvPr>
          <p:cNvSpPr txBox="1"/>
          <p:nvPr/>
        </p:nvSpPr>
        <p:spPr>
          <a:xfrm>
            <a:off x="394062" y="6372498"/>
            <a:ext cx="7752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1. Pachella. J Adv Pract Oncol. 2015;6:212. 2. Aldesleukin PI. Revised May 2019.</a:t>
            </a:r>
          </a:p>
        </p:txBody>
      </p:sp>
    </p:spTree>
    <p:extLst>
      <p:ext uri="{BB962C8B-B14F-4D97-AF65-F5344CB8AC3E}">
        <p14:creationId xmlns:p14="http://schemas.microsoft.com/office/powerpoint/2010/main" val="38119359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A90B3C-9EBB-914A-B391-18609F885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7A1DF1-2A57-CF4A-938A-805EFA7FC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1168225" cy="4650686"/>
          </a:xfrm>
        </p:spPr>
        <p:txBody>
          <a:bodyPr>
            <a:noAutofit/>
          </a:bodyPr>
          <a:lstStyle/>
          <a:p>
            <a:r>
              <a:rPr lang="en-US" sz="2600" dirty="0"/>
              <a:t>HD IL-2 is 1 of the 3 regimens with the potential for cure and durable remission in advanced RCC, including patients with intermediate-risk or poor-risk disease</a:t>
            </a:r>
          </a:p>
          <a:p>
            <a:pPr lvl="1"/>
            <a:r>
              <a:rPr lang="en-US" sz="2400" dirty="0"/>
              <a:t>The probability of cure in advanced disease is low with any extant therapy</a:t>
            </a:r>
          </a:p>
          <a:p>
            <a:r>
              <a:rPr lang="en-US" sz="2600" dirty="0"/>
              <a:t>Most patients receiving checkpoint-based or TKI-based therapy have response followed by progression</a:t>
            </a:r>
          </a:p>
          <a:p>
            <a:r>
              <a:rPr lang="en-US" sz="2600" dirty="0"/>
              <a:t>IL-2 has activity after checkpoint failure</a:t>
            </a:r>
          </a:p>
          <a:p>
            <a:r>
              <a:rPr lang="en-US" sz="2600" dirty="0"/>
              <a:t>No data or consensus exist to support optimal sequencing of therapy</a:t>
            </a:r>
          </a:p>
          <a:p>
            <a:r>
              <a:rPr lang="en-US" sz="2600" dirty="0"/>
              <a:t>Role of nephrectomy before treatment is also unresolved but should be considered in selected patients</a:t>
            </a:r>
          </a:p>
          <a:p>
            <a:r>
              <a:rPr lang="en-US" sz="2600" dirty="0"/>
              <a:t>Participation in clinical trials remains a priority for patients with advanced RCC </a:t>
            </a:r>
          </a:p>
        </p:txBody>
      </p:sp>
    </p:spTree>
    <p:extLst>
      <p:ext uri="{BB962C8B-B14F-4D97-AF65-F5344CB8AC3E}">
        <p14:creationId xmlns:p14="http://schemas.microsoft.com/office/powerpoint/2010/main" val="41397039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E1471D"/>
                </a:solidFill>
                <a:hlinkClick r:id="rId3"/>
              </a:rPr>
              <a:t>clinicaloptions.com/oncology</a:t>
            </a:r>
            <a:endParaRPr lang="en-US" sz="2800" dirty="0">
              <a:solidFill>
                <a:srgbClr val="E1471D"/>
              </a:solidFill>
            </a:endParaRPr>
          </a:p>
          <a:p>
            <a:endParaRPr lang="en-US" dirty="0"/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/>
        <p:txBody>
          <a:bodyPr/>
          <a:lstStyle/>
          <a:p>
            <a:pPr eaLnBrk="1" hangingPunct="1"/>
            <a:r>
              <a:rPr lang="en-US" altLang="en-US" sz="4000" dirty="0"/>
              <a:t>Go Online for More CCO </a:t>
            </a:r>
            <a:br>
              <a:rPr lang="en-US" altLang="en-US" sz="4000" dirty="0"/>
            </a:br>
            <a:r>
              <a:rPr lang="en-US" altLang="en-US" sz="4000" dirty="0"/>
              <a:t>Coverage of Immunotherapy in RCC!</a:t>
            </a:r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 rtlCol="0">
            <a:normAutofit/>
          </a:bodyPr>
          <a:lstStyle/>
          <a:p>
            <a:pPr>
              <a:buClr>
                <a:schemeClr val="tx2">
                  <a:lumMod val="20000"/>
                  <a:lumOff val="80000"/>
                </a:schemeClr>
              </a:buClr>
              <a:defRPr/>
            </a:pPr>
            <a:r>
              <a:rPr lang="en-US" sz="2800" dirty="0">
                <a:solidFill>
                  <a:srgbClr val="E1471D"/>
                </a:solidFill>
              </a:rPr>
              <a:t>Downloadable slideset </a:t>
            </a:r>
            <a:r>
              <a:rPr lang="en-US" sz="2800" b="0" dirty="0"/>
              <a:t>on immunotherapy in genitourinary cancers</a:t>
            </a:r>
          </a:p>
          <a:p>
            <a:pPr>
              <a:buClr>
                <a:schemeClr val="tx2">
                  <a:lumMod val="20000"/>
                  <a:lumOff val="80000"/>
                </a:schemeClr>
              </a:buClr>
              <a:defRPr/>
            </a:pPr>
            <a:r>
              <a:rPr lang="en-US" sz="2800" dirty="0">
                <a:solidFill>
                  <a:srgbClr val="E1471D"/>
                </a:solidFill>
              </a:rPr>
              <a:t>Expert Commentary </a:t>
            </a:r>
            <a:r>
              <a:rPr lang="en-US" sz="2800" b="0" dirty="0"/>
              <a:t>on key RCC studies</a:t>
            </a:r>
          </a:p>
          <a:p>
            <a:pPr>
              <a:buClr>
                <a:schemeClr val="tx2">
                  <a:lumMod val="20000"/>
                  <a:lumOff val="80000"/>
                </a:schemeClr>
              </a:buClr>
              <a:defRPr/>
            </a:pPr>
            <a:endParaRPr lang="en-US" sz="2200" b="0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017_HTAA_Diabetes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2.xml><?xml version="1.0" encoding="utf-8"?>
<a:theme xmlns:a="http://schemas.openxmlformats.org/drawingml/2006/main" name="1_2017_HTAA_Diabetes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chemeClr val="accent1"/>
          </a:solidFill>
          <a:miter lim="800000"/>
          <a:headEnd/>
          <a:tailEnd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 rtlCol="0" anchor="ctr"/>
      <a:lstStyle>
        <a:defPPr algn="ctr">
          <a:defRPr/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Category xmlns="c24fdbdb-6b8c-41b8-ba5c-8f16a4514073">Slides - Downloadable</Document_x0020_Category>
    <_dlc_DocId xmlns="d54cbe69-32bd-412a-b004-9152f949605e">56M7VY3CDVN5-145203859-7</_dlc_DocId>
    <_dlc_DocIdUrl xmlns="d54cbe69-32bd-412a-b004-9152f949605e">
      <Url>https://intranet.clinicaloptions.com/mews/oncology/ONC_2020_RCC_Cytokine_TU_(PRP3678)/CME_CE_CPE-Certified_Clinical_Focus_Synergy/_layouts/15/DocIdRedir.aspx?ID=56M7VY3CDVN5-145203859-7</Url>
      <Description>56M7VY3CDVN5-145203859-7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0A01DAACCD7F4DBE389D773396AF75" ma:contentTypeVersion="1" ma:contentTypeDescription="Create a new document." ma:contentTypeScope="" ma:versionID="2d3852e792de529635c083beb300c70a">
  <xsd:schema xmlns:xsd="http://www.w3.org/2001/XMLSchema" xmlns:xs="http://www.w3.org/2001/XMLSchema" xmlns:p="http://schemas.microsoft.com/office/2006/metadata/properties" xmlns:ns2="d54cbe69-32bd-412a-b004-9152f949605e" xmlns:ns3="c24fdbdb-6b8c-41b8-ba5c-8f16a4514073" targetNamespace="http://schemas.microsoft.com/office/2006/metadata/properties" ma:root="true" ma:fieldsID="3f8e0e692c708352adf3a3b2555c464b" ns2:_="" ns3:_="">
    <xsd:import namespace="d54cbe69-32bd-412a-b004-9152f949605e"/>
    <xsd:import namespace="c24fdbdb-6b8c-41b8-ba5c-8f16a451407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Document_x0020_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4cbe69-32bd-412a-b004-9152f949605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4fdbdb-6b8c-41b8-ba5c-8f16a4514073" elementFormDefault="qualified">
    <xsd:import namespace="http://schemas.microsoft.com/office/2006/documentManagement/types"/>
    <xsd:import namespace="http://schemas.microsoft.com/office/infopath/2007/PartnerControls"/>
    <xsd:element name="Document_x0020_Category" ma:index="11" nillable="true" ma:displayName="Document Category" ma:internalName="Document_x0020_Category">
      <xsd:simpleType>
        <xsd:restriction base="dms:Choice">
          <xsd:enumeration value="Module-Clin Focus"/>
          <xsd:enumeration value="Slides - Clin Focus Mod"/>
          <xsd:enumeration value="Slides - Downloadable"/>
          <xsd:enumeration value="Permissions"/>
          <xsd:enumeration value="Online Figures/Tables"/>
          <xsd:enumeration value="Outcomes - Questions"/>
          <xsd:enumeration value="Slide Des Req - Full Redraw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55AACE-79F0-48FB-9D3C-3D1E7D3BC24E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78218F8A-640F-494A-8104-EFA747A9A3D8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c24fdbdb-6b8c-41b8-ba5c-8f16a4514073"/>
    <ds:schemaRef ds:uri="http://purl.org/dc/elements/1.1/"/>
    <ds:schemaRef ds:uri="http://schemas.microsoft.com/office/2006/documentManagement/types"/>
    <ds:schemaRef ds:uri="d54cbe69-32bd-412a-b004-9152f949605e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757EC53-185B-496A-BABA-BCC577CC7F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4cbe69-32bd-412a-b004-9152f949605e"/>
    <ds:schemaRef ds:uri="c24fdbdb-6b8c-41b8-ba5c-8f16a45140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59FC79E-2311-4FB9-9D7B-E4A752C7E7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4094</Words>
  <Application>Microsoft Office PowerPoint</Application>
  <PresentationFormat>Widescreen</PresentationFormat>
  <Paragraphs>890</Paragraphs>
  <Slides>31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Calibri</vt:lpstr>
      <vt:lpstr>ff-scala-sans-pro</vt:lpstr>
      <vt:lpstr>Merriweather</vt:lpstr>
      <vt:lpstr>Roboto</vt:lpstr>
      <vt:lpstr>Times</vt:lpstr>
      <vt:lpstr>Wingdings</vt:lpstr>
      <vt:lpstr>2017_HTAA_Diabetes</vt:lpstr>
      <vt:lpstr>1_2017_HTAA_Diabetes</vt:lpstr>
      <vt:lpstr>The Evolving Role of Cytokine Therapy for  Renal Cell Carcinoma: Past, Present, and Future</vt:lpstr>
      <vt:lpstr>Faculty</vt:lpstr>
      <vt:lpstr>Case 1</vt:lpstr>
      <vt:lpstr>Case 1</vt:lpstr>
      <vt:lpstr>CARMENA: Prospective, Multicenter, Open-Label, Randomized Phase III Noninferiority Study</vt:lpstr>
      <vt:lpstr>CARMENA: Overall Survival (ITT) </vt:lpstr>
      <vt:lpstr>Main Findings:</vt:lpstr>
      <vt:lpstr>Main Conclusions</vt:lpstr>
      <vt:lpstr>CheckMate 214: Nivolumab + Ipilimumab vs Sunitinib for Untreated Advanced RCC </vt:lpstr>
      <vt:lpstr>CheckMate 214: OS, PFS and Response By Subgroup</vt:lpstr>
      <vt:lpstr>CheckMate 214: OS in Intermediate-/Poor-Risk Patients</vt:lpstr>
      <vt:lpstr>Main Conclusions</vt:lpstr>
      <vt:lpstr>KEYNOTE-426: Pembrolizumab + Axitinib in  Treatment-Naive Advanced RCC </vt:lpstr>
      <vt:lpstr>KEYNOTE-426: PFS and OS </vt:lpstr>
      <vt:lpstr>KEYNOTE-426: Response (ITT)</vt:lpstr>
      <vt:lpstr>Main Conclusions</vt:lpstr>
      <vt:lpstr>Randomized Phase II CABOSUN Trial:  First-line Cabozantinib vs Sunitinib in Metastatic RCC</vt:lpstr>
      <vt:lpstr>CABOSUN: OS and PFS</vt:lpstr>
      <vt:lpstr>Main Conclusions</vt:lpstr>
      <vt:lpstr>Rationale for Using High-Dose IL-2: CRs  </vt:lpstr>
      <vt:lpstr>Duration of Response</vt:lpstr>
      <vt:lpstr>IL-2–Based Therapy for mRCC:  The Cytokine Working Group Experience</vt:lpstr>
      <vt:lpstr>Phase III Trial of HD IL-2 vs Subcutaneous IL-2 Plus Interferon in mRCC</vt:lpstr>
      <vt:lpstr>HD IL-2 Treatment of mRCC in a Community Hospital Biotherapy Program</vt:lpstr>
      <vt:lpstr>HD IL-2 in mRCC following PD1 or PD-L1 Inhibition</vt:lpstr>
      <vt:lpstr>Case (Cont’d)</vt:lpstr>
      <vt:lpstr>Case Continued: Imaging ~ 4 Yrs After IL-2</vt:lpstr>
      <vt:lpstr>IL-2 Clinical Course</vt:lpstr>
      <vt:lpstr>Managing HD IL-2 Toxicities</vt:lpstr>
      <vt:lpstr>Conclusions</vt:lpstr>
      <vt:lpstr>Go Online for More CCO  Coverage of Immunotherapy in RCC!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Evolving Role of Cytokine Therapy for Renal Cell Carcinoma: Past, Present, and Future</dc:title>
  <dc:creator>Colleen Heffner</dc:creator>
  <cp:lastModifiedBy>Jessica Buckley</cp:lastModifiedBy>
  <cp:revision>3</cp:revision>
  <dcterms:created xsi:type="dcterms:W3CDTF">2020-09-25T20:55:54Z</dcterms:created>
  <dcterms:modified xsi:type="dcterms:W3CDTF">2020-09-30T19:45:20Z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0x010100460A01DAACCD7F4DBE389D773396AF75</vt:lpwstr>
  </property>
  <property fmtid="{D5CDD505-2E9C-101B-9397-08002B2CF9AE}" pid="3" name="_dlc_DocIdItemGuid">
    <vt:lpwstr>2f67485e-37a0-4b6d-ac7e-1b116600572c</vt:lpwstr>
  </property>
</Properties>
</file>